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48" r:id="rId4"/>
  </p:sldMasterIdLst>
  <p:notesMasterIdLst>
    <p:notesMasterId r:id="rId32"/>
  </p:notesMasterIdLst>
  <p:handoutMasterIdLst>
    <p:handoutMasterId r:id="rId33"/>
  </p:handoutMasterIdLst>
  <p:sldIdLst>
    <p:sldId id="2235" r:id="rId5"/>
    <p:sldId id="2236" r:id="rId6"/>
    <p:sldId id="2237" r:id="rId7"/>
    <p:sldId id="2238" r:id="rId8"/>
    <p:sldId id="2239" r:id="rId9"/>
    <p:sldId id="2240" r:id="rId10"/>
    <p:sldId id="2241" r:id="rId11"/>
    <p:sldId id="2242" r:id="rId12"/>
    <p:sldId id="2069" r:id="rId13"/>
    <p:sldId id="2264" r:id="rId14"/>
    <p:sldId id="2296" r:id="rId15"/>
    <p:sldId id="2297" r:id="rId16"/>
    <p:sldId id="2327" r:id="rId17"/>
    <p:sldId id="2199" r:id="rId18"/>
    <p:sldId id="2245" r:id="rId19"/>
    <p:sldId id="2246" r:id="rId20"/>
    <p:sldId id="2210" r:id="rId21"/>
    <p:sldId id="2195" r:id="rId22"/>
    <p:sldId id="2247" r:id="rId23"/>
    <p:sldId id="2200" r:id="rId24"/>
    <p:sldId id="2326" r:id="rId25"/>
    <p:sldId id="2328" r:id="rId26"/>
    <p:sldId id="2329" r:id="rId27"/>
    <p:sldId id="2330" r:id="rId28"/>
    <p:sldId id="2331" r:id="rId29"/>
    <p:sldId id="2332" r:id="rId30"/>
    <p:sldId id="2333" r:id="rId31"/>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川根　みゆき" initials="川根　みゆき" lastIdx="1" clrIdx="0">
    <p:extLst>
      <p:ext uri="{19B8F6BF-5375-455C-9EA6-DF929625EA0E}">
        <p15:presenceInfo xmlns:p15="http://schemas.microsoft.com/office/powerpoint/2012/main" userId="S-1-5-21-161959346-1900351369-444732941-195774" providerId="AD"/>
      </p:ext>
    </p:extLst>
  </p:cmAuthor>
  <p:cmAuthor id="2" name="岡崎　誠" initials="岡崎　誠" lastIdx="12" clrIdx="1">
    <p:extLst>
      <p:ext uri="{19B8F6BF-5375-455C-9EA6-DF929625EA0E}">
        <p15:presenceInfo xmlns:p15="http://schemas.microsoft.com/office/powerpoint/2012/main" userId="S-1-5-21-161959346-1900351369-444732941-674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F37"/>
    <a:srgbClr val="006664"/>
    <a:srgbClr val="25714B"/>
    <a:srgbClr val="2C8458"/>
    <a:srgbClr val="339966"/>
    <a:srgbClr val="006666"/>
    <a:srgbClr val="008080"/>
    <a:srgbClr val="FFFFFF"/>
    <a:srgbClr val="006600"/>
    <a:srgbClr val="C1E4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7292A2E-F333-43FB-9621-5CBBE7FDCDCB}" styleName="淡色スタイル 2 - アクセント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1E171933-4619-4E11-9A3F-F7608DF75F80}" styleName="中間スタイル 1 - アクセント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5A111915-BE36-4E01-A7E5-04B1672EAD32}" styleName="淡色スタイル 2 - アクセント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C4B1156A-380E-4F78-BDF5-A606A8083BF9}" styleName="中間スタイル 4 - アクセント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ED083AE6-46FA-4A59-8FB0-9F97EB10719F}" styleName="淡色スタイル 3 - アクセント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301B821-A1FF-4177-AEE7-76D212191A09}" styleName="中間スタイル 1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淡色スタイル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574" autoAdjust="0"/>
    <p:restoredTop sz="98057" autoAdjust="0"/>
  </p:normalViewPr>
  <p:slideViewPr>
    <p:cSldViewPr>
      <p:cViewPr varScale="1">
        <p:scale>
          <a:sx n="85" d="100"/>
          <a:sy n="85" d="100"/>
        </p:scale>
        <p:origin x="1061" y="48"/>
      </p:cViewPr>
      <p:guideLst>
        <p:guide orient="horz" pos="2160"/>
        <p:guide pos="2880"/>
      </p:guideLst>
    </p:cSldViewPr>
  </p:slideViewPr>
  <p:outlineViewPr>
    <p:cViewPr>
      <p:scale>
        <a:sx n="33" d="100"/>
        <a:sy n="33" d="100"/>
      </p:scale>
      <p:origin x="0" y="1422"/>
    </p:cViewPr>
  </p:outlineViewPr>
  <p:notesTextViewPr>
    <p:cViewPr>
      <p:scale>
        <a:sx n="1" d="1"/>
        <a:sy n="1" d="1"/>
      </p:scale>
      <p:origin x="0" y="0"/>
    </p:cViewPr>
  </p:notesTextViewPr>
  <p:gridSpacing cx="45005" cy="45005"/>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0"/>
            <a:ext cx="2949575" cy="496888"/>
          </a:xfrm>
          <a:prstGeom prst="rect">
            <a:avLst/>
          </a:prstGeom>
        </p:spPr>
        <p:txBody>
          <a:bodyPr vert="horz" lIns="91425" tIns="45714" rIns="91425" bIns="45714" rtlCol="0"/>
          <a:lstStyle>
            <a:lvl1pPr algn="l">
              <a:defRPr sz="1200"/>
            </a:lvl1pPr>
          </a:lstStyle>
          <a:p>
            <a:r>
              <a:rPr kumimoji="1" lang="ja-JP" altLang="en-US"/>
              <a:t>部局意見照会用</a:t>
            </a:r>
            <a:r>
              <a:rPr kumimoji="1" lang="en-US" altLang="ja-JP"/>
              <a:t>ver.</a:t>
            </a:r>
            <a:endParaRPr kumimoji="1" lang="ja-JP" altLang="en-US"/>
          </a:p>
        </p:txBody>
      </p:sp>
      <p:sp>
        <p:nvSpPr>
          <p:cNvPr id="3" name="日付プレースホルダー 2"/>
          <p:cNvSpPr>
            <a:spLocks noGrp="1"/>
          </p:cNvSpPr>
          <p:nvPr>
            <p:ph type="dt" sz="quarter" idx="1"/>
          </p:nvPr>
        </p:nvSpPr>
        <p:spPr>
          <a:xfrm>
            <a:off x="3856040" y="0"/>
            <a:ext cx="2949575" cy="496888"/>
          </a:xfrm>
          <a:prstGeom prst="rect">
            <a:avLst/>
          </a:prstGeom>
        </p:spPr>
        <p:txBody>
          <a:bodyPr vert="horz" lIns="91425" tIns="45714" rIns="91425" bIns="45714" rtlCol="0"/>
          <a:lstStyle>
            <a:lvl1pPr algn="r">
              <a:defRPr sz="1200"/>
            </a:lvl1pPr>
          </a:lstStyle>
          <a:p>
            <a:fld id="{BF868B9E-B285-4A45-9CF7-6DC8372BDF37}" type="datetimeFigureOut">
              <a:rPr kumimoji="1" lang="ja-JP" altLang="en-US" smtClean="0"/>
              <a:t>2022/3/25</a:t>
            </a:fld>
            <a:endParaRPr kumimoji="1" lang="ja-JP" altLang="en-US"/>
          </a:p>
        </p:txBody>
      </p:sp>
      <p:sp>
        <p:nvSpPr>
          <p:cNvPr id="4" name="フッター プレースホルダー 3"/>
          <p:cNvSpPr>
            <a:spLocks noGrp="1"/>
          </p:cNvSpPr>
          <p:nvPr>
            <p:ph type="ftr" sz="quarter" idx="2"/>
          </p:nvPr>
        </p:nvSpPr>
        <p:spPr>
          <a:xfrm>
            <a:off x="2" y="9440863"/>
            <a:ext cx="2949575" cy="496887"/>
          </a:xfrm>
          <a:prstGeom prst="rect">
            <a:avLst/>
          </a:prstGeom>
        </p:spPr>
        <p:txBody>
          <a:bodyPr vert="horz" lIns="91425" tIns="45714" rIns="91425" bIns="45714"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040" y="9440863"/>
            <a:ext cx="2949575" cy="496887"/>
          </a:xfrm>
          <a:prstGeom prst="rect">
            <a:avLst/>
          </a:prstGeom>
        </p:spPr>
        <p:txBody>
          <a:bodyPr vert="horz" lIns="91425" tIns="45714" rIns="91425" bIns="45714" rtlCol="0" anchor="b"/>
          <a:lstStyle>
            <a:lvl1pPr algn="r">
              <a:defRPr sz="1200"/>
            </a:lvl1pPr>
          </a:lstStyle>
          <a:p>
            <a:fld id="{07C14DE1-35E5-49A1-9D54-83ABAF301631}" type="slidenum">
              <a:rPr kumimoji="1" lang="ja-JP" altLang="en-US" smtClean="0"/>
              <a:t>‹#›</a:t>
            </a:fld>
            <a:endParaRPr kumimoji="1" lang="ja-JP" altLang="en-US"/>
          </a:p>
        </p:txBody>
      </p:sp>
    </p:spTree>
    <p:extLst>
      <p:ext uri="{BB962C8B-B14F-4D97-AF65-F5344CB8AC3E}">
        <p14:creationId xmlns:p14="http://schemas.microsoft.com/office/powerpoint/2010/main" val="2910489614"/>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3"/>
            <a:ext cx="2949787" cy="496967"/>
          </a:xfrm>
          <a:prstGeom prst="rect">
            <a:avLst/>
          </a:prstGeom>
        </p:spPr>
        <p:txBody>
          <a:bodyPr vert="horz" lIns="91419" tIns="45711" rIns="91419" bIns="45711" rtlCol="0"/>
          <a:lstStyle>
            <a:lvl1pPr algn="l">
              <a:defRPr sz="1200"/>
            </a:lvl1pPr>
          </a:lstStyle>
          <a:p>
            <a:r>
              <a:rPr kumimoji="1" lang="ja-JP" altLang="en-US"/>
              <a:t>部局意見照会用</a:t>
            </a:r>
            <a:r>
              <a:rPr kumimoji="1" lang="en-US" altLang="ja-JP"/>
              <a:t>ver.</a:t>
            </a:r>
            <a:endParaRPr kumimoji="1" lang="ja-JP" altLang="en-US"/>
          </a:p>
        </p:txBody>
      </p:sp>
      <p:sp>
        <p:nvSpPr>
          <p:cNvPr id="3" name="日付プレースホルダー 2"/>
          <p:cNvSpPr>
            <a:spLocks noGrp="1"/>
          </p:cNvSpPr>
          <p:nvPr>
            <p:ph type="dt" idx="1"/>
          </p:nvPr>
        </p:nvSpPr>
        <p:spPr>
          <a:xfrm>
            <a:off x="3855841" y="3"/>
            <a:ext cx="2949787" cy="496967"/>
          </a:xfrm>
          <a:prstGeom prst="rect">
            <a:avLst/>
          </a:prstGeom>
        </p:spPr>
        <p:txBody>
          <a:bodyPr vert="horz" lIns="91419" tIns="45711" rIns="91419" bIns="45711" rtlCol="0"/>
          <a:lstStyle>
            <a:lvl1pPr algn="r">
              <a:defRPr sz="1200"/>
            </a:lvl1pPr>
          </a:lstStyle>
          <a:p>
            <a:fld id="{3F2D28A0-6F62-4A73-959C-6359E5DDD042}" type="datetimeFigureOut">
              <a:rPr kumimoji="1" lang="ja-JP" altLang="en-US" smtClean="0"/>
              <a:t>2022/3/25</a:t>
            </a:fld>
            <a:endParaRPr kumimoji="1" lang="ja-JP" altLang="en-US"/>
          </a:p>
        </p:txBody>
      </p:sp>
      <p:sp>
        <p:nvSpPr>
          <p:cNvPr id="4" name="スライド イメージ プレースホルダー 3"/>
          <p:cNvSpPr>
            <a:spLocks noGrp="1" noRot="1" noChangeAspect="1"/>
          </p:cNvSpPr>
          <p:nvPr>
            <p:ph type="sldImg" idx="2"/>
          </p:nvPr>
        </p:nvSpPr>
        <p:spPr>
          <a:xfrm>
            <a:off x="919163" y="746125"/>
            <a:ext cx="4968875" cy="3725863"/>
          </a:xfrm>
          <a:prstGeom prst="rect">
            <a:avLst/>
          </a:prstGeom>
          <a:noFill/>
          <a:ln w="12700">
            <a:solidFill>
              <a:prstClr val="black"/>
            </a:solidFill>
          </a:ln>
        </p:spPr>
        <p:txBody>
          <a:bodyPr vert="horz" lIns="91419" tIns="45711" rIns="91419" bIns="45711" rtlCol="0" anchor="ctr"/>
          <a:lstStyle/>
          <a:p>
            <a:endParaRPr lang="ja-JP" altLang="en-US"/>
          </a:p>
        </p:txBody>
      </p:sp>
      <p:sp>
        <p:nvSpPr>
          <p:cNvPr id="5" name="ノート プレースホルダー 4"/>
          <p:cNvSpPr>
            <a:spLocks noGrp="1"/>
          </p:cNvSpPr>
          <p:nvPr>
            <p:ph type="body" sz="quarter" idx="3"/>
          </p:nvPr>
        </p:nvSpPr>
        <p:spPr>
          <a:xfrm>
            <a:off x="680721" y="4721185"/>
            <a:ext cx="5445760" cy="4472702"/>
          </a:xfrm>
          <a:prstGeom prst="rect">
            <a:avLst/>
          </a:prstGeom>
        </p:spPr>
        <p:txBody>
          <a:bodyPr vert="horz" lIns="91419" tIns="45711" rIns="91419" bIns="45711"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440649"/>
            <a:ext cx="2949787" cy="496967"/>
          </a:xfrm>
          <a:prstGeom prst="rect">
            <a:avLst/>
          </a:prstGeom>
        </p:spPr>
        <p:txBody>
          <a:bodyPr vert="horz" lIns="91419" tIns="45711" rIns="91419" bIns="45711"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41" y="9440649"/>
            <a:ext cx="2949787" cy="496967"/>
          </a:xfrm>
          <a:prstGeom prst="rect">
            <a:avLst/>
          </a:prstGeom>
        </p:spPr>
        <p:txBody>
          <a:bodyPr vert="horz" lIns="91419" tIns="45711" rIns="91419" bIns="45711" rtlCol="0" anchor="b"/>
          <a:lstStyle>
            <a:lvl1pPr algn="r">
              <a:defRPr sz="1200"/>
            </a:lvl1pPr>
          </a:lstStyle>
          <a:p>
            <a:fld id="{51875A66-8240-4C7B-8F63-ACC40D2513BA}" type="slidenum">
              <a:rPr kumimoji="1" lang="ja-JP" altLang="en-US" smtClean="0"/>
              <a:t>‹#›</a:t>
            </a:fld>
            <a:endParaRPr kumimoji="1" lang="ja-JP" altLang="en-US"/>
          </a:p>
        </p:txBody>
      </p:sp>
    </p:spTree>
    <p:extLst>
      <p:ext uri="{BB962C8B-B14F-4D97-AF65-F5344CB8AC3E}">
        <p14:creationId xmlns:p14="http://schemas.microsoft.com/office/powerpoint/2010/main" val="3136648269"/>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A5C514A-B6EE-4628-87B8-3755CB0013A9}" type="slidenum">
              <a:rPr lang="ja-JP" altLang="en-US" smtClean="0">
                <a:solidFill>
                  <a:prstClr val="black"/>
                </a:solidFill>
              </a:rPr>
              <a:pPr/>
              <a:t>0</a:t>
            </a:fld>
            <a:endParaRPr lang="ja-JP" altLang="en-US" dirty="0">
              <a:solidFill>
                <a:prstClr val="black"/>
              </a:solidFill>
            </a:endParaRPr>
          </a:p>
        </p:txBody>
      </p:sp>
      <p:sp>
        <p:nvSpPr>
          <p:cNvPr id="5" name="ヘッダー プレースホルダー 4"/>
          <p:cNvSpPr>
            <a:spLocks noGrp="1"/>
          </p:cNvSpPr>
          <p:nvPr>
            <p:ph type="hdr" sz="quarter" idx="11"/>
          </p:nvPr>
        </p:nvSpPr>
        <p:spPr/>
        <p:txBody>
          <a:bodyPr/>
          <a:lstStyle/>
          <a:p>
            <a:r>
              <a:rPr kumimoji="1" lang="ja-JP" altLang="en-US" dirty="0"/>
              <a:t>部局意見照会用</a:t>
            </a:r>
            <a:r>
              <a:rPr kumimoji="1" lang="en-US" altLang="ja-JP" dirty="0"/>
              <a:t>ver.</a:t>
            </a:r>
            <a:endParaRPr kumimoji="1" lang="ja-JP" altLang="en-US" dirty="0"/>
          </a:p>
        </p:txBody>
      </p:sp>
    </p:spTree>
    <p:extLst>
      <p:ext uri="{BB962C8B-B14F-4D97-AF65-F5344CB8AC3E}">
        <p14:creationId xmlns:p14="http://schemas.microsoft.com/office/powerpoint/2010/main" val="21440855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1875A66-8240-4C7B-8F63-ACC40D2513BA}" type="slidenum">
              <a:rPr lang="ja-JP" altLang="en-US">
                <a:solidFill>
                  <a:prstClr val="black"/>
                </a:solidFill>
              </a:rPr>
              <a:pPr/>
              <a:t>2</a:t>
            </a:fld>
            <a:endParaRPr lang="ja-JP" altLang="en-US">
              <a:solidFill>
                <a:prstClr val="black"/>
              </a:solidFill>
            </a:endParaRPr>
          </a:p>
        </p:txBody>
      </p:sp>
      <p:sp>
        <p:nvSpPr>
          <p:cNvPr id="5" name="ヘッダー プレースホルダー 4"/>
          <p:cNvSpPr>
            <a:spLocks noGrp="1"/>
          </p:cNvSpPr>
          <p:nvPr>
            <p:ph type="hdr" sz="quarter" idx="11"/>
          </p:nvPr>
        </p:nvSpPr>
        <p:spPr/>
        <p:txBody>
          <a:bodyPr/>
          <a:lstStyle/>
          <a:p>
            <a:r>
              <a:rPr kumimoji="1" lang="ja-JP" altLang="en-US"/>
              <a:t>部局意見照会用</a:t>
            </a:r>
            <a:r>
              <a:rPr kumimoji="1" lang="en-US" altLang="ja-JP"/>
              <a:t>ver.</a:t>
            </a:r>
            <a:endParaRPr kumimoji="1" lang="ja-JP" altLang="en-US"/>
          </a:p>
        </p:txBody>
      </p:sp>
    </p:spTree>
    <p:extLst>
      <p:ext uri="{BB962C8B-B14F-4D97-AF65-F5344CB8AC3E}">
        <p14:creationId xmlns:p14="http://schemas.microsoft.com/office/powerpoint/2010/main" val="5329214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idx="10"/>
          </p:nvPr>
        </p:nvSpPr>
        <p:spPr/>
        <p:txBody>
          <a:bodyPr/>
          <a:lstStyle/>
          <a:p>
            <a:pPr defTabSz="913120">
              <a:defRPr/>
            </a:pPr>
            <a:r>
              <a:rPr lang="ja-JP" altLang="en-US">
                <a:solidFill>
                  <a:prstClr val="black"/>
                </a:solidFill>
                <a:latin typeface="Calibri"/>
                <a:ea typeface="ＭＳ Ｐゴシック" panose="020B0600070205080204" pitchFamily="50" charset="-128"/>
              </a:rPr>
              <a:t>部局意見照会用</a:t>
            </a:r>
            <a:r>
              <a:rPr lang="en-US" altLang="ja-JP">
                <a:solidFill>
                  <a:prstClr val="black"/>
                </a:solidFill>
                <a:latin typeface="Calibri"/>
                <a:ea typeface="ＭＳ Ｐゴシック" panose="020B0600070205080204" pitchFamily="50" charset="-128"/>
              </a:rPr>
              <a:t>ver.</a:t>
            </a:r>
            <a:endParaRPr lang="ja-JP" altLang="en-US">
              <a:solidFill>
                <a:prstClr val="black"/>
              </a:solidFill>
              <a:latin typeface="Calibri"/>
              <a:ea typeface="ＭＳ Ｐゴシック" panose="020B0600070205080204" pitchFamily="50" charset="-128"/>
            </a:endParaRPr>
          </a:p>
        </p:txBody>
      </p:sp>
      <p:sp>
        <p:nvSpPr>
          <p:cNvPr id="5" name="スライド番号プレースホルダー 4"/>
          <p:cNvSpPr>
            <a:spLocks noGrp="1"/>
          </p:cNvSpPr>
          <p:nvPr>
            <p:ph type="sldNum" sz="quarter" idx="11"/>
          </p:nvPr>
        </p:nvSpPr>
        <p:spPr/>
        <p:txBody>
          <a:bodyPr/>
          <a:lstStyle/>
          <a:p>
            <a:pPr defTabSz="913120">
              <a:defRPr/>
            </a:pPr>
            <a:fld id="{51875A66-8240-4C7B-8F63-ACC40D2513BA}" type="slidenum">
              <a:rPr lang="ja-JP" altLang="en-US">
                <a:solidFill>
                  <a:prstClr val="black"/>
                </a:solidFill>
                <a:latin typeface="Calibri"/>
                <a:ea typeface="ＭＳ Ｐゴシック" panose="020B0600070205080204" pitchFamily="50" charset="-128"/>
              </a:rPr>
              <a:pPr defTabSz="913120">
                <a:defRPr/>
              </a:pPr>
              <a:t>11</a:t>
            </a:fld>
            <a:endParaRPr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36328131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idx="10"/>
          </p:nvPr>
        </p:nvSpPr>
        <p:spPr/>
        <p:txBody>
          <a:bodyPr/>
          <a:lstStyle/>
          <a:p>
            <a:pPr defTabSz="913120">
              <a:defRPr/>
            </a:pPr>
            <a:r>
              <a:rPr lang="ja-JP" altLang="en-US">
                <a:solidFill>
                  <a:prstClr val="black"/>
                </a:solidFill>
                <a:latin typeface="Calibri"/>
                <a:ea typeface="ＭＳ Ｐゴシック" panose="020B0600070205080204" pitchFamily="50" charset="-128"/>
              </a:rPr>
              <a:t>部局意見照会用</a:t>
            </a:r>
            <a:r>
              <a:rPr lang="en-US" altLang="ja-JP">
                <a:solidFill>
                  <a:prstClr val="black"/>
                </a:solidFill>
                <a:latin typeface="Calibri"/>
                <a:ea typeface="ＭＳ Ｐゴシック" panose="020B0600070205080204" pitchFamily="50" charset="-128"/>
              </a:rPr>
              <a:t>ver.</a:t>
            </a:r>
            <a:endParaRPr lang="ja-JP" altLang="en-US">
              <a:solidFill>
                <a:prstClr val="black"/>
              </a:solidFill>
              <a:latin typeface="Calibri"/>
              <a:ea typeface="ＭＳ Ｐゴシック" panose="020B0600070205080204" pitchFamily="50" charset="-128"/>
            </a:endParaRPr>
          </a:p>
        </p:txBody>
      </p:sp>
      <p:sp>
        <p:nvSpPr>
          <p:cNvPr id="5" name="スライド番号プレースホルダー 4"/>
          <p:cNvSpPr>
            <a:spLocks noGrp="1"/>
          </p:cNvSpPr>
          <p:nvPr>
            <p:ph type="sldNum" sz="quarter" idx="11"/>
          </p:nvPr>
        </p:nvSpPr>
        <p:spPr/>
        <p:txBody>
          <a:bodyPr/>
          <a:lstStyle/>
          <a:p>
            <a:pPr defTabSz="913120">
              <a:defRPr/>
            </a:pPr>
            <a:fld id="{51875A66-8240-4C7B-8F63-ACC40D2513BA}" type="slidenum">
              <a:rPr lang="ja-JP" altLang="en-US">
                <a:solidFill>
                  <a:prstClr val="black"/>
                </a:solidFill>
                <a:latin typeface="Calibri"/>
                <a:ea typeface="ＭＳ Ｐゴシック" panose="020B0600070205080204" pitchFamily="50" charset="-128"/>
              </a:rPr>
              <a:pPr defTabSz="913120">
                <a:defRPr/>
              </a:pPr>
              <a:t>12</a:t>
            </a:fld>
            <a:endParaRPr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30560329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idx="10"/>
          </p:nvPr>
        </p:nvSpPr>
        <p:spPr/>
        <p:txBody>
          <a:bodyPr/>
          <a:lstStyle/>
          <a:p>
            <a:r>
              <a:rPr kumimoji="1" lang="ja-JP" altLang="en-US"/>
              <a:t>部局意見照会用</a:t>
            </a:r>
            <a:r>
              <a:rPr kumimoji="1" lang="en-US" altLang="ja-JP"/>
              <a:t>ver.</a:t>
            </a:r>
            <a:endParaRPr kumimoji="1" lang="ja-JP" altLang="en-US"/>
          </a:p>
        </p:txBody>
      </p:sp>
      <p:sp>
        <p:nvSpPr>
          <p:cNvPr id="5" name="スライド番号プレースホルダー 4"/>
          <p:cNvSpPr>
            <a:spLocks noGrp="1"/>
          </p:cNvSpPr>
          <p:nvPr>
            <p:ph type="sldNum" sz="quarter" idx="11"/>
          </p:nvPr>
        </p:nvSpPr>
        <p:spPr/>
        <p:txBody>
          <a:bodyPr/>
          <a:lstStyle/>
          <a:p>
            <a:fld id="{51875A66-8240-4C7B-8F63-ACC40D2513BA}" type="slidenum">
              <a:rPr kumimoji="1" lang="ja-JP" altLang="en-US" smtClean="0"/>
              <a:t>13</a:t>
            </a:fld>
            <a:endParaRPr kumimoji="1" lang="ja-JP" altLang="en-US"/>
          </a:p>
        </p:txBody>
      </p:sp>
    </p:spTree>
    <p:extLst>
      <p:ext uri="{BB962C8B-B14F-4D97-AF65-F5344CB8AC3E}">
        <p14:creationId xmlns:p14="http://schemas.microsoft.com/office/powerpoint/2010/main" val="27863069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1F56AAE9-ECED-41AF-A4E1-DA41E7DC0D68}" type="datetime1">
              <a:rPr kumimoji="1" lang="ja-JP" altLang="en-US" smtClean="0"/>
              <a:t>2022/3/25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791D223-6A27-4327-8087-FA06212A7E85}" type="slidenum">
              <a:rPr kumimoji="1" lang="ja-JP" altLang="en-US" smtClean="0"/>
              <a:t>‹#›</a:t>
            </a:fld>
            <a:endParaRPr kumimoji="1" lang="ja-JP" altLang="en-US"/>
          </a:p>
        </p:txBody>
      </p:sp>
    </p:spTree>
    <p:extLst>
      <p:ext uri="{BB962C8B-B14F-4D97-AF65-F5344CB8AC3E}">
        <p14:creationId xmlns:p14="http://schemas.microsoft.com/office/powerpoint/2010/main" val="11042685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997EA9DE-CFC4-436B-B879-3CC0178F26C8}" type="datetime1">
              <a:rPr kumimoji="1" lang="ja-JP" altLang="en-US" smtClean="0"/>
              <a:t>2022/3/25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791D223-6A27-4327-8087-FA06212A7E85}" type="slidenum">
              <a:rPr kumimoji="1" lang="ja-JP" altLang="en-US" smtClean="0"/>
              <a:t>‹#›</a:t>
            </a:fld>
            <a:endParaRPr kumimoji="1" lang="ja-JP" altLang="en-US"/>
          </a:p>
        </p:txBody>
      </p:sp>
    </p:spTree>
    <p:extLst>
      <p:ext uri="{BB962C8B-B14F-4D97-AF65-F5344CB8AC3E}">
        <p14:creationId xmlns:p14="http://schemas.microsoft.com/office/powerpoint/2010/main" val="4830476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592E5D04-17BF-40B5-88DA-CA64590F6C7F}" type="datetime1">
              <a:rPr kumimoji="1" lang="ja-JP" altLang="en-US" smtClean="0"/>
              <a:t>2022/3/25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791D223-6A27-4327-8087-FA06212A7E85}" type="slidenum">
              <a:rPr kumimoji="1" lang="ja-JP" altLang="en-US" smtClean="0"/>
              <a:t>‹#›</a:t>
            </a:fld>
            <a:endParaRPr kumimoji="1" lang="ja-JP" altLang="en-US"/>
          </a:p>
        </p:txBody>
      </p:sp>
    </p:spTree>
    <p:extLst>
      <p:ext uri="{BB962C8B-B14F-4D97-AF65-F5344CB8AC3E}">
        <p14:creationId xmlns:p14="http://schemas.microsoft.com/office/powerpoint/2010/main" val="26048832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A4D73E7B-91A0-4132-A714-448B5020A064}" type="datetime1">
              <a:rPr kumimoji="1" lang="ja-JP" altLang="en-US" smtClean="0"/>
              <a:t>2022/3/25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791D223-6A27-4327-8087-FA06212A7E85}" type="slidenum">
              <a:rPr kumimoji="1" lang="ja-JP" altLang="en-US" smtClean="0"/>
              <a:t>‹#›</a:t>
            </a:fld>
            <a:endParaRPr kumimoji="1" lang="ja-JP" altLang="en-US"/>
          </a:p>
        </p:txBody>
      </p:sp>
    </p:spTree>
    <p:extLst>
      <p:ext uri="{BB962C8B-B14F-4D97-AF65-F5344CB8AC3E}">
        <p14:creationId xmlns:p14="http://schemas.microsoft.com/office/powerpoint/2010/main" val="18003047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10239A39-25E0-4085-A623-6E68AF955856}" type="datetime1">
              <a:rPr kumimoji="1" lang="ja-JP" altLang="en-US" smtClean="0"/>
              <a:t>2022/3/25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791D223-6A27-4327-8087-FA06212A7E85}" type="slidenum">
              <a:rPr kumimoji="1" lang="ja-JP" altLang="en-US" smtClean="0"/>
              <a:t>‹#›</a:t>
            </a:fld>
            <a:endParaRPr kumimoji="1" lang="ja-JP" altLang="en-US"/>
          </a:p>
        </p:txBody>
      </p:sp>
    </p:spTree>
    <p:extLst>
      <p:ext uri="{BB962C8B-B14F-4D97-AF65-F5344CB8AC3E}">
        <p14:creationId xmlns:p14="http://schemas.microsoft.com/office/powerpoint/2010/main" val="41761226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649A3EA5-B6B3-45D8-86B2-981183F3FAD8}" type="datetime1">
              <a:rPr kumimoji="1" lang="ja-JP" altLang="en-US" smtClean="0"/>
              <a:t>2022/3/25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791D223-6A27-4327-8087-FA06212A7E85}" type="slidenum">
              <a:rPr kumimoji="1" lang="ja-JP" altLang="en-US" smtClean="0"/>
              <a:t>‹#›</a:t>
            </a:fld>
            <a:endParaRPr kumimoji="1" lang="ja-JP" altLang="en-US"/>
          </a:p>
        </p:txBody>
      </p:sp>
    </p:spTree>
    <p:extLst>
      <p:ext uri="{BB962C8B-B14F-4D97-AF65-F5344CB8AC3E}">
        <p14:creationId xmlns:p14="http://schemas.microsoft.com/office/powerpoint/2010/main" val="32918569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E39150A6-A5F5-465E-918C-1961E176449B}" type="datetime1">
              <a:rPr kumimoji="1" lang="ja-JP" altLang="en-US" smtClean="0"/>
              <a:t>2022/3/25</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7791D223-6A27-4327-8087-FA06212A7E85}" type="slidenum">
              <a:rPr kumimoji="1" lang="ja-JP" altLang="en-US" smtClean="0"/>
              <a:t>‹#›</a:t>
            </a:fld>
            <a:endParaRPr kumimoji="1" lang="ja-JP" altLang="en-US"/>
          </a:p>
        </p:txBody>
      </p:sp>
    </p:spTree>
    <p:extLst>
      <p:ext uri="{BB962C8B-B14F-4D97-AF65-F5344CB8AC3E}">
        <p14:creationId xmlns:p14="http://schemas.microsoft.com/office/powerpoint/2010/main" val="3526176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4A8EED59-0E57-48F8-878F-C8F5BF1C3EB6}" type="datetime1">
              <a:rPr kumimoji="1" lang="ja-JP" altLang="en-US" smtClean="0"/>
              <a:t>2022/3/25</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7791D223-6A27-4327-8087-FA06212A7E85}" type="slidenum">
              <a:rPr kumimoji="1" lang="ja-JP" altLang="en-US" smtClean="0"/>
              <a:t>‹#›</a:t>
            </a:fld>
            <a:endParaRPr kumimoji="1" lang="ja-JP" altLang="en-US"/>
          </a:p>
        </p:txBody>
      </p:sp>
    </p:spTree>
    <p:extLst>
      <p:ext uri="{BB962C8B-B14F-4D97-AF65-F5344CB8AC3E}">
        <p14:creationId xmlns:p14="http://schemas.microsoft.com/office/powerpoint/2010/main" val="21443132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F96ED138-04E4-4F74-9358-B9C517F1FC2A}" type="datetime1">
              <a:rPr kumimoji="1" lang="ja-JP" altLang="en-US" smtClean="0"/>
              <a:t>2022/3/25</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7791D223-6A27-4327-8087-FA06212A7E85}" type="slidenum">
              <a:rPr kumimoji="1" lang="ja-JP" altLang="en-US" smtClean="0"/>
              <a:t>‹#›</a:t>
            </a:fld>
            <a:endParaRPr kumimoji="1" lang="ja-JP" altLang="en-US"/>
          </a:p>
        </p:txBody>
      </p:sp>
    </p:spTree>
    <p:extLst>
      <p:ext uri="{BB962C8B-B14F-4D97-AF65-F5344CB8AC3E}">
        <p14:creationId xmlns:p14="http://schemas.microsoft.com/office/powerpoint/2010/main" val="327276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556C89ED-7ACA-4DAB-825B-EE8CCD700B83}" type="datetime1">
              <a:rPr kumimoji="1" lang="ja-JP" altLang="en-US" smtClean="0"/>
              <a:t>2022/3/25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791D223-6A27-4327-8087-FA06212A7E85}" type="slidenum">
              <a:rPr kumimoji="1" lang="ja-JP" altLang="en-US" smtClean="0"/>
              <a:t>‹#›</a:t>
            </a:fld>
            <a:endParaRPr kumimoji="1" lang="ja-JP" altLang="en-US"/>
          </a:p>
        </p:txBody>
      </p:sp>
    </p:spTree>
    <p:extLst>
      <p:ext uri="{BB962C8B-B14F-4D97-AF65-F5344CB8AC3E}">
        <p14:creationId xmlns:p14="http://schemas.microsoft.com/office/powerpoint/2010/main" val="38448112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0ED36DC5-89FF-4EE5-B4BF-5EE07D49A2DF}" type="datetime1">
              <a:rPr kumimoji="1" lang="ja-JP" altLang="en-US" smtClean="0"/>
              <a:t>2022/3/25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791D223-6A27-4327-8087-FA06212A7E85}" type="slidenum">
              <a:rPr kumimoji="1" lang="ja-JP" altLang="en-US" smtClean="0"/>
              <a:t>‹#›</a:t>
            </a:fld>
            <a:endParaRPr kumimoji="1" lang="ja-JP" altLang="en-US"/>
          </a:p>
        </p:txBody>
      </p:sp>
    </p:spTree>
    <p:extLst>
      <p:ext uri="{BB962C8B-B14F-4D97-AF65-F5344CB8AC3E}">
        <p14:creationId xmlns:p14="http://schemas.microsoft.com/office/powerpoint/2010/main" val="20728321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45872F-B11E-43C1-85CD-61B0440AF8BE}" type="datetime1">
              <a:rPr kumimoji="1" lang="ja-JP" altLang="en-US" smtClean="0"/>
              <a:t>2022/3/25</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91D223-6A27-4327-8087-FA06212A7E85}" type="slidenum">
              <a:rPr kumimoji="1" lang="ja-JP" altLang="en-US" smtClean="0"/>
              <a:t>‹#›</a:t>
            </a:fld>
            <a:endParaRPr kumimoji="1" lang="ja-JP" altLang="en-US"/>
          </a:p>
        </p:txBody>
      </p:sp>
    </p:spTree>
    <p:extLst>
      <p:ext uri="{BB962C8B-B14F-4D97-AF65-F5344CB8AC3E}">
        <p14:creationId xmlns:p14="http://schemas.microsoft.com/office/powerpoint/2010/main" val="10837054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png"/><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7.jpeg"/><Relationship Id="rId11" Type="http://schemas.openxmlformats.org/officeDocument/2006/relationships/image" Target="../media/image21.png"/><Relationship Id="rId5" Type="http://schemas.openxmlformats.org/officeDocument/2006/relationships/image" Target="../media/image16.jpeg"/><Relationship Id="rId10" Type="http://schemas.openxmlformats.org/officeDocument/2006/relationships/image" Target="../media/image20.png"/><Relationship Id="rId4" Type="http://schemas.openxmlformats.org/officeDocument/2006/relationships/image" Target="../media/image15.jpeg"/><Relationship Id="rId9" Type="http://schemas.microsoft.com/office/2007/relationships/hdphoto" Target="../media/hdphoto1.wdp"/></Relationships>
</file>

<file path=ppt/slides/_rels/slide14.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2.png"/><Relationship Id="rId7" Type="http://schemas.openxmlformats.org/officeDocument/2006/relationships/image" Target="../media/image25.em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29.png"/><Relationship Id="rId5" Type="http://schemas.openxmlformats.org/officeDocument/2006/relationships/image" Target="../media/image24.png"/><Relationship Id="rId10" Type="http://schemas.openxmlformats.org/officeDocument/2006/relationships/image" Target="../media/image28.png"/><Relationship Id="rId4" Type="http://schemas.openxmlformats.org/officeDocument/2006/relationships/image" Target="../media/image23.png"/><Relationship Id="rId9"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image" Target="../media/image38.png"/><Relationship Id="rId7" Type="http://schemas.openxmlformats.org/officeDocument/2006/relationships/image" Target="../media/image42.jpeg"/><Relationship Id="rId12" Type="http://schemas.openxmlformats.org/officeDocument/2006/relationships/image" Target="../media/image47.png"/><Relationship Id="rId17" Type="http://schemas.openxmlformats.org/officeDocument/2006/relationships/image" Target="../media/image52.png"/><Relationship Id="rId2" Type="http://schemas.openxmlformats.org/officeDocument/2006/relationships/hyperlink" Target="https://illustrain.com/?p=7526" TargetMode="External"/><Relationship Id="rId16"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5" Type="http://schemas.openxmlformats.org/officeDocument/2006/relationships/image" Target="../media/image5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9.png"/></Relationships>
</file>

<file path=ppt/slides/_rels/slide18.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1.png"/><Relationship Id="rId7" Type="http://schemas.openxmlformats.org/officeDocument/2006/relationships/image" Target="../media/image65.jpeg"/><Relationship Id="rId2" Type="http://schemas.openxmlformats.org/officeDocument/2006/relationships/image" Target="../media/image60.jpeg"/><Relationship Id="rId1" Type="http://schemas.openxmlformats.org/officeDocument/2006/relationships/slideLayout" Target="../slideLayouts/slideLayout7.xml"/><Relationship Id="rId6" Type="http://schemas.openxmlformats.org/officeDocument/2006/relationships/image" Target="../media/image64.jpeg"/><Relationship Id="rId11" Type="http://schemas.openxmlformats.org/officeDocument/2006/relationships/image" Target="../media/image69.png"/><Relationship Id="rId5" Type="http://schemas.openxmlformats.org/officeDocument/2006/relationships/image" Target="../media/image63.jpeg"/><Relationship Id="rId10" Type="http://schemas.openxmlformats.org/officeDocument/2006/relationships/image" Target="../media/image68.jpeg"/><Relationship Id="rId4" Type="http://schemas.openxmlformats.org/officeDocument/2006/relationships/image" Target="../media/image62.jpeg"/><Relationship Id="rId9" Type="http://schemas.openxmlformats.org/officeDocument/2006/relationships/image" Target="../media/image6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jpeg"/></Relationships>
</file>

<file path=ppt/slides/_rels/slide2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8.png"/><Relationship Id="rId7" Type="http://schemas.microsoft.com/office/2007/relationships/hdphoto" Target="../media/hdphoto4.wdp"/><Relationship Id="rId2"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80.png"/><Relationship Id="rId5" Type="http://schemas.microsoft.com/office/2007/relationships/hdphoto" Target="../media/hdphoto3.wdp"/><Relationship Id="rId10" Type="http://schemas.openxmlformats.org/officeDocument/2006/relationships/image" Target="../media/image82.png"/><Relationship Id="rId4" Type="http://schemas.openxmlformats.org/officeDocument/2006/relationships/image" Target="../media/image79.png"/><Relationship Id="rId9" Type="http://schemas.microsoft.com/office/2007/relationships/hdphoto" Target="../media/hdphoto5.wdp"/></Relationships>
</file>

<file path=ppt/slides/_rels/slide24.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image" Target="../media/image83.png"/><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25.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93.png"/><Relationship Id="rId11" Type="http://schemas.openxmlformats.org/officeDocument/2006/relationships/image" Target="../media/image98.png"/><Relationship Id="rId5" Type="http://schemas.openxmlformats.org/officeDocument/2006/relationships/image" Target="../media/image92.png"/><Relationship Id="rId10" Type="http://schemas.openxmlformats.org/officeDocument/2006/relationships/image" Target="../media/image97.png"/><Relationship Id="rId4" Type="http://schemas.openxmlformats.org/officeDocument/2006/relationships/image" Target="../media/image91.png"/><Relationship Id="rId9" Type="http://schemas.openxmlformats.org/officeDocument/2006/relationships/image" Target="../media/image96.png"/></Relationships>
</file>

<file path=ppt/slides/_rels/slide26.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11.png"/><Relationship Id="rId3" Type="http://schemas.openxmlformats.org/officeDocument/2006/relationships/image" Target="../media/image101.jpeg"/><Relationship Id="rId7" Type="http://schemas.openxmlformats.org/officeDocument/2006/relationships/image" Target="../media/image105.png"/><Relationship Id="rId12" Type="http://schemas.openxmlformats.org/officeDocument/2006/relationships/image" Target="../media/image110.png"/><Relationship Id="rId2" Type="http://schemas.openxmlformats.org/officeDocument/2006/relationships/image" Target="../media/image100.png"/><Relationship Id="rId16" Type="http://schemas.openxmlformats.org/officeDocument/2006/relationships/image" Target="../media/image114.png"/><Relationship Id="rId1" Type="http://schemas.openxmlformats.org/officeDocument/2006/relationships/slideLayout" Target="../slideLayouts/slideLayout7.xml"/><Relationship Id="rId6" Type="http://schemas.openxmlformats.org/officeDocument/2006/relationships/image" Target="../media/image104.png"/><Relationship Id="rId11" Type="http://schemas.openxmlformats.org/officeDocument/2006/relationships/image" Target="../media/image109.png"/><Relationship Id="rId5" Type="http://schemas.openxmlformats.org/officeDocument/2006/relationships/image" Target="../media/image103.png"/><Relationship Id="rId15" Type="http://schemas.openxmlformats.org/officeDocument/2006/relationships/image" Target="../media/image113.png"/><Relationship Id="rId10" Type="http://schemas.openxmlformats.org/officeDocument/2006/relationships/image" Target="../media/image108.png"/><Relationship Id="rId4" Type="http://schemas.openxmlformats.org/officeDocument/2006/relationships/image" Target="../media/image102.jpeg"/><Relationship Id="rId9" Type="http://schemas.openxmlformats.org/officeDocument/2006/relationships/image" Target="../media/image107.jpeg"/><Relationship Id="rId14" Type="http://schemas.openxmlformats.org/officeDocument/2006/relationships/image" Target="../media/image11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グループ化 12"/>
          <p:cNvGrpSpPr/>
          <p:nvPr/>
        </p:nvGrpSpPr>
        <p:grpSpPr>
          <a:xfrm>
            <a:off x="590548" y="2170366"/>
            <a:ext cx="7714567" cy="580792"/>
            <a:chOff x="677956" y="2725900"/>
            <a:chExt cx="7714567" cy="1017630"/>
          </a:xfrm>
        </p:grpSpPr>
        <p:sp>
          <p:nvSpPr>
            <p:cNvPr id="3" name="正方形/長方形 2"/>
            <p:cNvSpPr/>
            <p:nvPr/>
          </p:nvSpPr>
          <p:spPr>
            <a:xfrm>
              <a:off x="1013794" y="2725900"/>
              <a:ext cx="7042888" cy="916755"/>
            </a:xfrm>
            <a:prstGeom prst="rect">
              <a:avLst/>
            </a:prstGeom>
          </p:spPr>
          <p:txBody>
            <a:bodyPr wrap="square">
              <a:spAutoFit/>
            </a:bodyPr>
            <a:lstStyle/>
            <a:p>
              <a:pPr algn="ctr"/>
              <a:r>
                <a:rPr lang="ja-JP" altLang="en-US" sz="2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2400" dirty="0">
                  <a:latin typeface="Meiryo UI" panose="020B0604030504040204" pitchFamily="50" charset="-128"/>
                  <a:ea typeface="Meiryo UI" panose="020B0604030504040204" pitchFamily="50" charset="-128"/>
                  <a:cs typeface="Meiryo UI" panose="020B0604030504040204" pitchFamily="50" charset="-128"/>
                </a:rPr>
                <a:t>令和４年度　大阪府行政経営</a:t>
              </a:r>
              <a:r>
                <a:rPr lang="ja-JP" altLang="en-US" sz="2400">
                  <a:latin typeface="Meiryo UI" panose="020B0604030504040204" pitchFamily="50" charset="-128"/>
                  <a:ea typeface="Meiryo UI" panose="020B0604030504040204" pitchFamily="50" charset="-128"/>
                  <a:cs typeface="Meiryo UI" panose="020B0604030504040204" pitchFamily="50" charset="-128"/>
                </a:rPr>
                <a:t>の取組み</a:t>
              </a:r>
              <a:r>
                <a:rPr lang="ja-JP" altLang="en-US" sz="2800" strike="sngStrike">
                  <a:latin typeface="Meiryo UI" panose="020B0604030504040204" pitchFamily="50" charset="-128"/>
                  <a:ea typeface="Meiryo UI" panose="020B0604030504040204" pitchFamily="50" charset="-128"/>
                  <a:cs typeface="Meiryo UI" panose="020B0604030504040204" pitchFamily="50" charset="-128"/>
                </a:rPr>
                <a:t>　</a:t>
              </a:r>
              <a:endParaRPr lang="ja-JP" altLang="en-US" sz="2800" strike="sngStrike"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4" name="直線コネクタ 3"/>
            <p:cNvCxnSpPr/>
            <p:nvPr/>
          </p:nvCxnSpPr>
          <p:spPr>
            <a:xfrm>
              <a:off x="677956" y="3743530"/>
              <a:ext cx="7714567" cy="0"/>
            </a:xfrm>
            <a:prstGeom prst="line">
              <a:avLst/>
            </a:prstGeom>
          </p:spPr>
          <p:style>
            <a:lnRef idx="3">
              <a:schemeClr val="accent1"/>
            </a:lnRef>
            <a:fillRef idx="0">
              <a:schemeClr val="accent1"/>
            </a:fillRef>
            <a:effectRef idx="2">
              <a:schemeClr val="accent1"/>
            </a:effectRef>
            <a:fontRef idx="minor">
              <a:schemeClr val="tx1"/>
            </a:fontRef>
          </p:style>
        </p:cxnSp>
      </p:grpSp>
      <p:sp>
        <p:nvSpPr>
          <p:cNvPr id="9" name="正方形/長方形 8"/>
          <p:cNvSpPr/>
          <p:nvPr/>
        </p:nvSpPr>
        <p:spPr>
          <a:xfrm>
            <a:off x="3353559" y="5634245"/>
            <a:ext cx="2188542" cy="707886"/>
          </a:xfrm>
          <a:prstGeom prst="rect">
            <a:avLst/>
          </a:prstGeom>
        </p:spPr>
        <p:txBody>
          <a:bodyPr wrap="square">
            <a:spAutoFit/>
          </a:bodyPr>
          <a:lstStyle/>
          <a:p>
            <a:pPr algn="dist"/>
            <a:r>
              <a:rPr lang="ja-JP" altLang="en-US" sz="2000" dirty="0">
                <a:latin typeface="Meiryo UI" panose="020B0604030504040204" pitchFamily="50" charset="-128"/>
                <a:ea typeface="Meiryo UI" panose="020B0604030504040204" pitchFamily="50" charset="-128"/>
                <a:cs typeface="Meiryo UI" panose="020B0604030504040204" pitchFamily="50" charset="-128"/>
              </a:rPr>
              <a:t>令和４年</a:t>
            </a:r>
            <a:r>
              <a:rPr lang="en-US" altLang="ja-JP" sz="20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月</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2000" dirty="0">
                <a:latin typeface="Meiryo UI" panose="020B0604030504040204" pitchFamily="50" charset="-128"/>
                <a:ea typeface="Meiryo UI" panose="020B0604030504040204" pitchFamily="50" charset="-128"/>
                <a:cs typeface="Meiryo UI" panose="020B0604030504040204" pitchFamily="50" charset="-128"/>
              </a:rPr>
              <a:t>大　阪　府</a:t>
            </a:r>
          </a:p>
        </p:txBody>
      </p:sp>
      <p:graphicFrame>
        <p:nvGraphicFramePr>
          <p:cNvPr id="6" name="オブジェクト 5"/>
          <p:cNvGraphicFramePr>
            <a:graphicFrameLocks noChangeAspect="1"/>
          </p:cNvGraphicFramePr>
          <p:nvPr/>
        </p:nvGraphicFramePr>
        <p:xfrm>
          <a:off x="470407" y="285750"/>
          <a:ext cx="428625" cy="361950"/>
        </p:xfrm>
        <a:graphic>
          <a:graphicData uri="http://schemas.openxmlformats.org/presentationml/2006/ole">
            <mc:AlternateContent xmlns:mc="http://schemas.openxmlformats.org/markup-compatibility/2006">
              <mc:Choice xmlns:v="urn:schemas-microsoft-com:vml" Requires="v">
                <p:oleObj spid="_x0000_s1249" r:id="rId4" imgW="914286" imgH="666667" progId="">
                  <p:embed/>
                </p:oleObj>
              </mc:Choice>
              <mc:Fallback>
                <p:oleObj r:id="rId4" imgW="914286" imgH="666667" progId="">
                  <p:embed/>
                  <p:pic>
                    <p:nvPicPr>
                      <p:cNvPr id="6" name="オブジェクト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407" y="285750"/>
                        <a:ext cx="428625" cy="361950"/>
                      </a:xfrm>
                      <a:prstGeom prst="rect">
                        <a:avLst/>
                      </a:prstGeom>
                      <a:noFill/>
                    </p:spPr>
                  </p:pic>
                </p:oleObj>
              </mc:Fallback>
            </mc:AlternateContent>
          </a:graphicData>
        </a:graphic>
      </p:graphicFrame>
      <p:sp>
        <p:nvSpPr>
          <p:cNvPr id="7" name="Text Box 4"/>
          <p:cNvSpPr txBox="1">
            <a:spLocks noChangeArrowheads="1"/>
          </p:cNvSpPr>
          <p:nvPr/>
        </p:nvSpPr>
        <p:spPr bwMode="auto">
          <a:xfrm>
            <a:off x="994497" y="332656"/>
            <a:ext cx="1147233" cy="372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4295" tIns="8890" rIns="74295" bIns="889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sz="1000"/>
            </a:pPr>
            <a:r>
              <a:rPr lang="ja-JP" altLang="en-US" sz="1900" dirty="0">
                <a:solidFill>
                  <a:srgbClr val="000000"/>
                </a:solidFill>
                <a:latin typeface="HG丸ｺﾞｼｯｸM-PRO"/>
                <a:ea typeface="HG丸ｺﾞｼｯｸM-PRO"/>
              </a:rPr>
              <a:t>大阪府</a:t>
            </a:r>
          </a:p>
        </p:txBody>
      </p:sp>
    </p:spTree>
    <p:extLst>
      <p:ext uri="{BB962C8B-B14F-4D97-AF65-F5344CB8AC3E}">
        <p14:creationId xmlns:p14="http://schemas.microsoft.com/office/powerpoint/2010/main" val="24550585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2"/>
          <a:stretch>
            <a:fillRect/>
          </a:stretch>
        </p:blipFill>
        <p:spPr>
          <a:xfrm>
            <a:off x="634366" y="4451551"/>
            <a:ext cx="8009644" cy="1954920"/>
          </a:xfrm>
          <a:prstGeom prst="rect">
            <a:avLst/>
          </a:prstGeom>
        </p:spPr>
      </p:pic>
      <p:sp>
        <p:nvSpPr>
          <p:cNvPr id="2" name="角丸四角形 1"/>
          <p:cNvSpPr/>
          <p:nvPr/>
        </p:nvSpPr>
        <p:spPr>
          <a:xfrm>
            <a:off x="81097" y="368660"/>
            <a:ext cx="8913195" cy="6075675"/>
          </a:xfrm>
          <a:prstGeom prst="roundRect">
            <a:avLst>
              <a:gd name="adj" fmla="val 4915"/>
            </a:avLst>
          </a:prstGeom>
          <a:noFill/>
        </p:spPr>
        <p:style>
          <a:lnRef idx="2">
            <a:schemeClr val="dk1"/>
          </a:lnRef>
          <a:fillRef idx="1">
            <a:schemeClr val="lt1"/>
          </a:fillRef>
          <a:effectRef idx="0">
            <a:schemeClr val="dk1"/>
          </a:effectRef>
          <a:fontRef idx="minor">
            <a:schemeClr val="dk1"/>
          </a:fontRef>
        </p:style>
        <p:txBody>
          <a:bodyPr rot="0" spcFirstLastPara="0" vert="horz" wrap="square" lIns="72000" tIns="72000" rIns="72000" bIns="72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◆大阪スマートシティ戦略の推進   </a:t>
            </a:r>
            <a:r>
              <a:rPr kumimoji="1" lang="en-US" altLang="ja-JP" sz="1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スマートシティ戦略部 戦略推進室 戦略企画課</a:t>
            </a:r>
            <a:r>
              <a:rPr kumimoji="1" lang="en-US" altLang="ja-JP" sz="1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正方形/長方形 2"/>
          <p:cNvSpPr/>
          <p:nvPr/>
        </p:nvSpPr>
        <p:spPr>
          <a:xfrm>
            <a:off x="69897" y="-44560"/>
            <a:ext cx="1936818" cy="5262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3600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＜参考事例１＞</a:t>
            </a:r>
          </a:p>
        </p:txBody>
      </p:sp>
      <p:sp>
        <p:nvSpPr>
          <p:cNvPr id="24" name="テキスト ボックス 23"/>
          <p:cNvSpPr txBox="1"/>
          <p:nvPr/>
        </p:nvSpPr>
        <p:spPr>
          <a:xfrm>
            <a:off x="399567" y="833663"/>
            <a:ext cx="8356997" cy="659291"/>
          </a:xfrm>
          <a:prstGeom prst="rect">
            <a:avLst/>
          </a:prstGeom>
          <a:noFill/>
          <a:ln>
            <a:noFill/>
          </a:ln>
        </p:spPr>
        <p:txBody>
          <a:bodyPr wrap="square"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・令和</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2</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年</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3</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月、大阪モデルのスマートシティの基盤を確立し、</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e-OSAKA</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（先端技術を活用することで住民が笑顔にな</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る大阪）を実現するための戦略「大阪スマートシティ戦略</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ver.1.0</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」を策定。</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・令和</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4</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年</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3</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月、大阪のスマートシティを取り巻く環境の変化を踏まえ、戦略</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ver.2.0</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を策定予定。</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13" name="正方形/長方形 12"/>
          <p:cNvSpPr/>
          <p:nvPr/>
        </p:nvSpPr>
        <p:spPr>
          <a:xfrm>
            <a:off x="8432528" y="6543100"/>
            <a:ext cx="648072" cy="28925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7</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37" name="テキスト ボックス 36">
            <a:extLst>
              <a:ext uri="{FF2B5EF4-FFF2-40B4-BE49-F238E27FC236}">
                <a16:creationId xmlns:a16="http://schemas.microsoft.com/office/drawing/2014/main" id="{77CDB442-B71D-4514-9998-ED71E7BA99F7}"/>
              </a:ext>
            </a:extLst>
          </p:cNvPr>
          <p:cNvSpPr txBox="1"/>
          <p:nvPr/>
        </p:nvSpPr>
        <p:spPr>
          <a:xfrm>
            <a:off x="291441" y="1461659"/>
            <a:ext cx="4325564" cy="237431"/>
          </a:xfrm>
          <a:prstGeom prst="rect">
            <a:avLst/>
          </a:prstGeom>
          <a:noFill/>
          <a:ln>
            <a:noFill/>
          </a:ln>
        </p:spPr>
        <p:txBody>
          <a:bodyPr wrap="square"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スマートシティ戦略</a:t>
            </a:r>
            <a:r>
              <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ver.1.0</a:t>
            </a: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に基づく取組み</a:t>
            </a:r>
            <a:r>
              <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p>
        </p:txBody>
      </p:sp>
      <p:sp>
        <p:nvSpPr>
          <p:cNvPr id="42" name="角丸四角形 49">
            <a:extLst>
              <a:ext uri="{FF2B5EF4-FFF2-40B4-BE49-F238E27FC236}">
                <a16:creationId xmlns:a16="http://schemas.microsoft.com/office/drawing/2014/main" id="{8EEB66BD-E395-492B-86FB-C5E4538D1A78}"/>
              </a:ext>
            </a:extLst>
          </p:cNvPr>
          <p:cNvSpPr/>
          <p:nvPr/>
        </p:nvSpPr>
        <p:spPr>
          <a:xfrm>
            <a:off x="634366" y="4193847"/>
            <a:ext cx="1574331" cy="230302"/>
          </a:xfrm>
          <a:prstGeom prst="roundRect">
            <a:avLst>
              <a:gd name="adj" fmla="val 14009"/>
            </a:avLst>
          </a:prstGeom>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これまでの取組み</a:t>
            </a:r>
            <a:endParaRPr kumimoji="1" lang="en-US" altLang="ja-JP" sz="11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4" name="図 13"/>
          <p:cNvPicPr>
            <a:picLocks noChangeAspect="1"/>
          </p:cNvPicPr>
          <p:nvPr/>
        </p:nvPicPr>
        <p:blipFill rotWithShape="1">
          <a:blip r:embed="rId3"/>
          <a:srcRect t="1" r="31481" b="7627"/>
          <a:stretch/>
        </p:blipFill>
        <p:spPr>
          <a:xfrm>
            <a:off x="6085192" y="3803319"/>
            <a:ext cx="2600388" cy="181622"/>
          </a:xfrm>
          <a:prstGeom prst="rect">
            <a:avLst/>
          </a:prstGeom>
        </p:spPr>
      </p:pic>
      <p:grpSp>
        <p:nvGrpSpPr>
          <p:cNvPr id="15" name="グループ化 14"/>
          <p:cNvGrpSpPr/>
          <p:nvPr/>
        </p:nvGrpSpPr>
        <p:grpSpPr>
          <a:xfrm>
            <a:off x="4809663" y="2072140"/>
            <a:ext cx="3814260" cy="2005352"/>
            <a:chOff x="4945218" y="1937096"/>
            <a:chExt cx="3987856" cy="3196588"/>
          </a:xfrm>
        </p:grpSpPr>
        <p:sp>
          <p:nvSpPr>
            <p:cNvPr id="16" name="正方形/長方形 15"/>
            <p:cNvSpPr/>
            <p:nvPr/>
          </p:nvSpPr>
          <p:spPr>
            <a:xfrm>
              <a:off x="4945218" y="1937096"/>
              <a:ext cx="3983638" cy="3196588"/>
            </a:xfrm>
            <a:prstGeom prst="rect">
              <a:avLst/>
            </a:prstGeom>
            <a:solidFill>
              <a:schemeClr val="accent6">
                <a:lumMod val="60000"/>
                <a:lumOff val="40000"/>
              </a:schemeClr>
            </a:solidFill>
            <a:ln w="19050">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5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 name="正方形/長方形 16"/>
            <p:cNvSpPr/>
            <p:nvPr/>
          </p:nvSpPr>
          <p:spPr>
            <a:xfrm>
              <a:off x="5707364" y="2076249"/>
              <a:ext cx="2387548" cy="3046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戦略推進の３つの基本姿勢</a:t>
              </a:r>
              <a:endPar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8" name="正方形/長方形 17"/>
            <p:cNvSpPr/>
            <p:nvPr/>
          </p:nvSpPr>
          <p:spPr>
            <a:xfrm>
              <a:off x="5110574" y="2597804"/>
              <a:ext cx="1512000" cy="670825"/>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住民</a:t>
              </a:r>
              <a:r>
                <a:rPr kumimoji="1" lang="en-US" altLang="ja-JP" sz="1100" b="1" i="0" u="none" strike="noStrike" kern="1200" cap="none" spc="0" normalizeH="0" baseline="0" noProof="0" dirty="0" err="1">
                  <a:ln>
                    <a:noFill/>
                  </a:ln>
                  <a:solidFill>
                    <a:prstClr val="white"/>
                  </a:solidFill>
                  <a:effectLst/>
                  <a:uLnTx/>
                  <a:uFillTx/>
                  <a:latin typeface="Meiryo UI" panose="020B0604030504040204" pitchFamily="50" charset="-128"/>
                  <a:ea typeface="Meiryo UI" panose="020B0604030504040204" pitchFamily="50" charset="-128"/>
                  <a:cs typeface="+mn-cs"/>
                </a:rPr>
                <a:t>QoL</a:t>
              </a:r>
              <a:r>
                <a:rPr kumimoji="1"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の向上</a:t>
              </a:r>
            </a:p>
          </p:txBody>
        </p:sp>
        <p:sp>
          <p:nvSpPr>
            <p:cNvPr id="19" name="正方形/長方形 18"/>
            <p:cNvSpPr/>
            <p:nvPr/>
          </p:nvSpPr>
          <p:spPr>
            <a:xfrm>
              <a:off x="5110573" y="3430965"/>
              <a:ext cx="1512000" cy="670823"/>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公民連携</a:t>
              </a:r>
              <a:endParaRPr kumimoji="1" lang="en-US" altLang="ja-JP"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（マッチング）</a:t>
              </a:r>
            </a:p>
          </p:txBody>
        </p:sp>
        <p:sp>
          <p:nvSpPr>
            <p:cNvPr id="20" name="正方形/長方形 19"/>
            <p:cNvSpPr/>
            <p:nvPr/>
          </p:nvSpPr>
          <p:spPr>
            <a:xfrm>
              <a:off x="5117444" y="4271640"/>
              <a:ext cx="1512000" cy="670823"/>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社会実装</a:t>
              </a:r>
            </a:p>
          </p:txBody>
        </p:sp>
        <p:sp>
          <p:nvSpPr>
            <p:cNvPr id="21" name="正方形/長方形 20"/>
            <p:cNvSpPr/>
            <p:nvPr/>
          </p:nvSpPr>
          <p:spPr>
            <a:xfrm>
              <a:off x="6701073" y="2498133"/>
              <a:ext cx="2161255" cy="88308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住民が実感できるかたちで、「生活の質（</a:t>
              </a:r>
              <a:r>
                <a:rPr kumimoji="1" lang="en-US" altLang="ja-JP" sz="1000" b="0" i="0" u="sng"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QoL</a:t>
              </a:r>
              <a:r>
                <a:rPr kumimoji="1" lang="ja-JP" altLang="en-US" sz="10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）の向上」をめざすことが主目的</a:t>
              </a:r>
              <a:endPar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2" name="正方形/長方形 21"/>
            <p:cNvSpPr/>
            <p:nvPr/>
          </p:nvSpPr>
          <p:spPr>
            <a:xfrm>
              <a:off x="6701074" y="3407466"/>
              <a:ext cx="2232000" cy="54395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公民連携による「民間企業との協業」が大前提</a:t>
              </a:r>
            </a:p>
          </p:txBody>
        </p:sp>
        <p:sp>
          <p:nvSpPr>
            <p:cNvPr id="23" name="正方形/長方形 22"/>
            <p:cNvSpPr/>
            <p:nvPr/>
          </p:nvSpPr>
          <p:spPr>
            <a:xfrm>
              <a:off x="6693333" y="4277762"/>
              <a:ext cx="2168996" cy="54395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「技術実験」に留まらず、「社会実装」まで追求する</a:t>
              </a:r>
              <a:endParaRPr kumimoji="1" lang="en-US" altLang="ja-JP" sz="105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pSp>
      <p:grpSp>
        <p:nvGrpSpPr>
          <p:cNvPr id="25" name="グループ化 24"/>
          <p:cNvGrpSpPr/>
          <p:nvPr/>
        </p:nvGrpSpPr>
        <p:grpSpPr>
          <a:xfrm>
            <a:off x="634366" y="2076425"/>
            <a:ext cx="4049450" cy="2003235"/>
            <a:chOff x="746575" y="2363305"/>
            <a:chExt cx="4049450" cy="2281374"/>
          </a:xfrm>
        </p:grpSpPr>
        <p:sp>
          <p:nvSpPr>
            <p:cNvPr id="26" name="正方形/長方形 25"/>
            <p:cNvSpPr/>
            <p:nvPr/>
          </p:nvSpPr>
          <p:spPr>
            <a:xfrm>
              <a:off x="746575" y="2363305"/>
              <a:ext cx="4049450" cy="2281374"/>
            </a:xfrm>
            <a:prstGeom prst="rect">
              <a:avLst/>
            </a:prstGeom>
            <a:solidFill>
              <a:schemeClr val="accent6">
                <a:lumMod val="60000"/>
                <a:lumOff val="40000"/>
              </a:schemeClr>
            </a:solidFill>
            <a:ln w="19050">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 name="正方形/長方形 26"/>
            <p:cNvSpPr/>
            <p:nvPr/>
          </p:nvSpPr>
          <p:spPr>
            <a:xfrm>
              <a:off x="902099" y="2474279"/>
              <a:ext cx="3155522" cy="961565"/>
            </a:xfrm>
            <a:prstGeom prst="rect">
              <a:avLst/>
            </a:prstGeom>
            <a:solidFill>
              <a:schemeClr val="tx2">
                <a:lumMod val="60000"/>
                <a:lumOff val="4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大阪・関西万博に向けた取組み</a:t>
              </a:r>
            </a:p>
          </p:txBody>
        </p:sp>
        <p:sp>
          <p:nvSpPr>
            <p:cNvPr id="28" name="正方形/長方形 27"/>
            <p:cNvSpPr/>
            <p:nvPr/>
          </p:nvSpPr>
          <p:spPr>
            <a:xfrm>
              <a:off x="896470" y="3526533"/>
              <a:ext cx="3155521" cy="961565"/>
            </a:xfrm>
            <a:prstGeom prst="rect">
              <a:avLst/>
            </a:prstGeom>
            <a:solidFill>
              <a:schemeClr val="tx2">
                <a:lumMod val="60000"/>
                <a:lumOff val="4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大阪府域全体の取組み</a:t>
              </a:r>
            </a:p>
          </p:txBody>
        </p:sp>
        <p:sp>
          <p:nvSpPr>
            <p:cNvPr id="29" name="角丸四角形 28"/>
            <p:cNvSpPr/>
            <p:nvPr/>
          </p:nvSpPr>
          <p:spPr>
            <a:xfrm>
              <a:off x="992490" y="2735459"/>
              <a:ext cx="2939194" cy="614976"/>
            </a:xfrm>
            <a:prstGeom prst="roundRect">
              <a:avLst/>
            </a:prstGeom>
            <a:solidFill>
              <a:srgbClr val="FFFF99"/>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2025</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年大阪・関西万博に向け、大胆な規制緩和等を活用することにより、「未来社会の実験場」にふさわしい、世界に類のない最先端技術を実証・実装</a:t>
              </a:r>
            </a:p>
          </p:txBody>
        </p:sp>
        <p:sp>
          <p:nvSpPr>
            <p:cNvPr id="30" name="角丸四角形 29"/>
            <p:cNvSpPr/>
            <p:nvPr/>
          </p:nvSpPr>
          <p:spPr>
            <a:xfrm>
              <a:off x="986861" y="3807327"/>
              <a:ext cx="2903753" cy="614976"/>
            </a:xfrm>
            <a:prstGeom prst="roundRect">
              <a:avLst/>
            </a:prstGeom>
            <a:solidFill>
              <a:srgbClr val="FFFF99"/>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住民生活の質（</a:t>
              </a:r>
              <a:r>
                <a:rPr kumimoji="1" lang="en-US" altLang="ja-JP" sz="9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QoL</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）の向上や都市機能の強化を図っていくため、世界の先進都市等の事例も参考にしながら先端技術を積極的に活用し、スマートシティの基盤を確立</a:t>
              </a:r>
            </a:p>
          </p:txBody>
        </p:sp>
        <p:sp>
          <p:nvSpPr>
            <p:cNvPr id="31" name="二等辺三角形 30"/>
            <p:cNvSpPr/>
            <p:nvPr/>
          </p:nvSpPr>
          <p:spPr>
            <a:xfrm rot="5400000">
              <a:off x="3628524" y="3438578"/>
              <a:ext cx="1198823" cy="194336"/>
            </a:xfrm>
            <a:prstGeom prst="triangle">
              <a:avLst/>
            </a:prstGeom>
            <a:solidFill>
              <a:srgbClr val="00B050"/>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pSp>
      <p:sp>
        <p:nvSpPr>
          <p:cNvPr id="33" name="角丸四角形 32">
            <a:extLst>
              <a:ext uri="{FF2B5EF4-FFF2-40B4-BE49-F238E27FC236}">
                <a16:creationId xmlns:a16="http://schemas.microsoft.com/office/drawing/2014/main" id="{A05837A5-8828-443C-A910-47581B200A47}"/>
              </a:ext>
            </a:extLst>
          </p:cNvPr>
          <p:cNvSpPr/>
          <p:nvPr/>
        </p:nvSpPr>
        <p:spPr>
          <a:xfrm>
            <a:off x="620561" y="1763815"/>
            <a:ext cx="667669" cy="230302"/>
          </a:xfrm>
          <a:prstGeom prst="roundRect">
            <a:avLst>
              <a:gd name="adj" fmla="val 14009"/>
            </a:avLst>
          </a:prstGeom>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目　的</a:t>
            </a:r>
            <a:endParaRPr kumimoji="1" lang="en-US" altLang="ja-JP" sz="11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 name="角丸四角形 51">
            <a:extLst>
              <a:ext uri="{FF2B5EF4-FFF2-40B4-BE49-F238E27FC236}">
                <a16:creationId xmlns:a16="http://schemas.microsoft.com/office/drawing/2014/main" id="{42F540AA-DC43-4B1D-96F2-49378DE84200}"/>
              </a:ext>
            </a:extLst>
          </p:cNvPr>
          <p:cNvSpPr/>
          <p:nvPr/>
        </p:nvSpPr>
        <p:spPr>
          <a:xfrm>
            <a:off x="4853462" y="1766142"/>
            <a:ext cx="888668" cy="230302"/>
          </a:xfrm>
          <a:prstGeom prst="roundRect">
            <a:avLst>
              <a:gd name="adj" fmla="val 14009"/>
            </a:avLst>
          </a:prstGeom>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基本姿勢</a:t>
            </a:r>
            <a:endParaRPr kumimoji="1" lang="en-US" altLang="ja-JP" sz="11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9" name="テキスト ボックス 38">
            <a:extLst>
              <a:ext uri="{FF2B5EF4-FFF2-40B4-BE49-F238E27FC236}">
                <a16:creationId xmlns:a16="http://schemas.microsoft.com/office/drawing/2014/main" id="{37851459-A6B5-42B2-81BF-EDEE102F8326}"/>
              </a:ext>
            </a:extLst>
          </p:cNvPr>
          <p:cNvSpPr txBox="1"/>
          <p:nvPr/>
        </p:nvSpPr>
        <p:spPr>
          <a:xfrm>
            <a:off x="6425010" y="4289726"/>
            <a:ext cx="2262988" cy="200986"/>
          </a:xfrm>
          <a:prstGeom prst="rect">
            <a:avLst/>
          </a:prstGeom>
          <a:noFill/>
          <a:ln>
            <a:noFill/>
          </a:ln>
        </p:spPr>
        <p:txBody>
          <a:bodyPr wrap="square"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△：調査研究　○：事業着手　◎：想定以上</a:t>
            </a:r>
            <a:endParaRPr kumimoji="1" lang="en-US" altLang="ja-JP"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p:txBody>
      </p:sp>
      <p:sp>
        <p:nvSpPr>
          <p:cNvPr id="49" name="テキスト ボックス 48">
            <a:extLst>
              <a:ext uri="{FF2B5EF4-FFF2-40B4-BE49-F238E27FC236}">
                <a16:creationId xmlns:a16="http://schemas.microsoft.com/office/drawing/2014/main" id="{37851459-A6B5-42B2-81BF-EDEE102F8326}"/>
              </a:ext>
            </a:extLst>
          </p:cNvPr>
          <p:cNvSpPr txBox="1"/>
          <p:nvPr/>
        </p:nvSpPr>
        <p:spPr>
          <a:xfrm>
            <a:off x="4932040" y="6198344"/>
            <a:ext cx="1870238" cy="200986"/>
          </a:xfrm>
          <a:prstGeom prst="rect">
            <a:avLst/>
          </a:prstGeom>
          <a:noFill/>
          <a:ln>
            <a:noFill/>
          </a:ln>
        </p:spPr>
        <p:txBody>
          <a:bodyPr wrap="square"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a:t>
            </a:r>
            <a:r>
              <a:rPr kumimoji="1" lang="en-US" altLang="ja-JP" sz="6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n</a:t>
            </a:r>
            <a:r>
              <a:rPr kumimoji="1" lang="ja-JP" altLang="en-US" sz="6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対</a:t>
            </a:r>
            <a:r>
              <a:rPr kumimoji="1" lang="en-US" altLang="ja-JP" sz="6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n</a:t>
            </a:r>
            <a:r>
              <a:rPr kumimoji="1" lang="ja-JP" altLang="en-US" sz="6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：多対多、複数対複数の関係をいう）</a:t>
            </a:r>
            <a:endParaRPr kumimoji="1" lang="en-US" altLang="ja-JP" sz="6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p:txBody>
      </p:sp>
      <p:sp>
        <p:nvSpPr>
          <p:cNvPr id="32" name="正方形/長方形 31">
            <a:extLst>
              <a:ext uri="{FF2B5EF4-FFF2-40B4-BE49-F238E27FC236}">
                <a16:creationId xmlns:a16="http://schemas.microsoft.com/office/drawing/2014/main" id="{577D600E-E5D5-418A-87D4-51E116BFC8EA}"/>
              </a:ext>
            </a:extLst>
          </p:cNvPr>
          <p:cNvSpPr/>
          <p:nvPr/>
        </p:nvSpPr>
        <p:spPr>
          <a:xfrm>
            <a:off x="4240843" y="2133678"/>
            <a:ext cx="360021" cy="1908000"/>
          </a:xfrm>
          <a:prstGeom prst="rect">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kumimoji="1" lang="ja-JP" altLang="en-US" sz="950" b="1" spc="-100" dirty="0">
                <a:solidFill>
                  <a:schemeClr val="bg1"/>
                </a:solidFill>
                <a:latin typeface="Meiryo UI" panose="020B0604030504040204" pitchFamily="50" charset="-128"/>
                <a:ea typeface="Meiryo UI" panose="020B0604030504040204" pitchFamily="50" charset="-128"/>
              </a:rPr>
              <a:t>大阪モデルのスマ</a:t>
            </a:r>
            <a:r>
              <a:rPr lang="en-US" altLang="ja-JP" sz="950" b="1" spc="-100" dirty="0">
                <a:solidFill>
                  <a:schemeClr val="bg1"/>
                </a:solidFill>
                <a:latin typeface="Meiryo UI" panose="020B0604030504040204" pitchFamily="50" charset="-128"/>
                <a:ea typeface="Meiryo UI" panose="020B0604030504040204" pitchFamily="50" charset="-128"/>
              </a:rPr>
              <a:t>—</a:t>
            </a:r>
            <a:r>
              <a:rPr kumimoji="1" lang="ja-JP" altLang="en-US" sz="950" b="1" spc="-100" dirty="0">
                <a:solidFill>
                  <a:schemeClr val="bg1"/>
                </a:solidFill>
                <a:latin typeface="Meiryo UI" panose="020B0604030504040204" pitchFamily="50" charset="-128"/>
                <a:ea typeface="Meiryo UI" panose="020B0604030504040204" pitchFamily="50" charset="-128"/>
              </a:rPr>
              <a:t>トシティの実現</a:t>
            </a:r>
          </a:p>
        </p:txBody>
      </p:sp>
    </p:spTree>
    <p:extLst>
      <p:ext uri="{BB962C8B-B14F-4D97-AF65-F5344CB8AC3E}">
        <p14:creationId xmlns:p14="http://schemas.microsoft.com/office/powerpoint/2010/main" val="25727878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DD3F7D31-367B-412C-86D0-FDBAB3D00172}"/>
              </a:ext>
            </a:extLst>
          </p:cNvPr>
          <p:cNvPicPr>
            <a:picLocks noChangeAspect="1"/>
          </p:cNvPicPr>
          <p:nvPr/>
        </p:nvPicPr>
        <p:blipFill>
          <a:blip r:embed="rId2"/>
          <a:stretch>
            <a:fillRect/>
          </a:stretch>
        </p:blipFill>
        <p:spPr>
          <a:xfrm>
            <a:off x="3343837" y="4104368"/>
            <a:ext cx="5535239" cy="1940353"/>
          </a:xfrm>
          <a:prstGeom prst="rect">
            <a:avLst/>
          </a:prstGeom>
        </p:spPr>
      </p:pic>
      <p:sp>
        <p:nvSpPr>
          <p:cNvPr id="2" name="角丸四角形 1"/>
          <p:cNvSpPr/>
          <p:nvPr/>
        </p:nvSpPr>
        <p:spPr>
          <a:xfrm>
            <a:off x="81097" y="368660"/>
            <a:ext cx="8913195" cy="5730271"/>
          </a:xfrm>
          <a:prstGeom prst="roundRect">
            <a:avLst>
              <a:gd name="adj" fmla="val 4915"/>
            </a:avLst>
          </a:prstGeom>
          <a:noFill/>
        </p:spPr>
        <p:style>
          <a:lnRef idx="2">
            <a:schemeClr val="dk1"/>
          </a:lnRef>
          <a:fillRef idx="1">
            <a:schemeClr val="lt1"/>
          </a:fillRef>
          <a:effectRef idx="0">
            <a:schemeClr val="dk1"/>
          </a:effectRef>
          <a:fontRef idx="minor">
            <a:schemeClr val="dk1"/>
          </a:fontRef>
        </p:style>
        <p:txBody>
          <a:bodyPr rot="0" spcFirstLastPara="0" vert="horz" wrap="square" lIns="72000" tIns="72000" rIns="72000" bIns="72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◆大阪スマートシティ戦略の推進（つづき）  </a:t>
            </a:r>
            <a:r>
              <a:rPr kumimoji="1" lang="en-US" altLang="ja-JP" sz="1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スマートシティ戦略部 戦略推進室 戦略企画課</a:t>
            </a:r>
            <a:r>
              <a:rPr kumimoji="1" lang="en-US" altLang="ja-JP" sz="1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正方形/長方形 2"/>
          <p:cNvSpPr/>
          <p:nvPr/>
        </p:nvSpPr>
        <p:spPr>
          <a:xfrm>
            <a:off x="69897" y="-44560"/>
            <a:ext cx="1936818" cy="5262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3600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＜参考事例１＞</a:t>
            </a:r>
          </a:p>
        </p:txBody>
      </p:sp>
      <p:sp>
        <p:nvSpPr>
          <p:cNvPr id="11" name="正方形/長方形 10"/>
          <p:cNvSpPr/>
          <p:nvPr/>
        </p:nvSpPr>
        <p:spPr>
          <a:xfrm>
            <a:off x="279334" y="3383995"/>
            <a:ext cx="3344698"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スマートシティ戦略</a:t>
            </a:r>
            <a:r>
              <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ver.2.0</a:t>
            </a: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の策定</a:t>
            </a:r>
            <a:r>
              <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13" name="正方形/長方形 12"/>
          <p:cNvSpPr/>
          <p:nvPr/>
        </p:nvSpPr>
        <p:spPr>
          <a:xfrm>
            <a:off x="8432528" y="6543100"/>
            <a:ext cx="648072" cy="28925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8</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38" name="テキスト ボックス 37">
            <a:extLst>
              <a:ext uri="{FF2B5EF4-FFF2-40B4-BE49-F238E27FC236}">
                <a16:creationId xmlns:a16="http://schemas.microsoft.com/office/drawing/2014/main" id="{37851459-A6B5-42B2-81BF-EDEE102F8326}"/>
              </a:ext>
            </a:extLst>
          </p:cNvPr>
          <p:cNvSpPr txBox="1"/>
          <p:nvPr/>
        </p:nvSpPr>
        <p:spPr>
          <a:xfrm>
            <a:off x="521550" y="3664388"/>
            <a:ext cx="8356997" cy="523240"/>
          </a:xfrm>
          <a:prstGeom prst="rect">
            <a:avLst/>
          </a:prstGeom>
          <a:noFill/>
          <a:ln>
            <a:noFill/>
          </a:ln>
        </p:spPr>
        <p:txBody>
          <a:bodyPr wrap="square"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国による強力なデジタル改革の推進など、大阪のスマートシティを取り巻く環境の変化を踏まえ、「追加して取り組むべき３つの要素」を盛り込んだ、戦略</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ver.2.0</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を策定予定（</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R4.3</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pic>
        <p:nvPicPr>
          <p:cNvPr id="9" name="図 8"/>
          <p:cNvPicPr>
            <a:picLocks noChangeAspect="1"/>
          </p:cNvPicPr>
          <p:nvPr/>
        </p:nvPicPr>
        <p:blipFill rotWithShape="1">
          <a:blip r:embed="rId3"/>
          <a:srcRect r="45818" b="53103"/>
          <a:stretch/>
        </p:blipFill>
        <p:spPr>
          <a:xfrm>
            <a:off x="893669" y="4194085"/>
            <a:ext cx="2184138" cy="1280530"/>
          </a:xfrm>
          <a:prstGeom prst="rect">
            <a:avLst/>
          </a:prstGeom>
        </p:spPr>
      </p:pic>
      <p:sp>
        <p:nvSpPr>
          <p:cNvPr id="10" name="テキスト ボックス 9">
            <a:extLst>
              <a:ext uri="{FF2B5EF4-FFF2-40B4-BE49-F238E27FC236}">
                <a16:creationId xmlns:a16="http://schemas.microsoft.com/office/drawing/2014/main" id="{1E4B37B2-98C5-40C8-89F4-CC3AC26D021D}"/>
              </a:ext>
            </a:extLst>
          </p:cNvPr>
          <p:cNvSpPr txBox="1"/>
          <p:nvPr/>
        </p:nvSpPr>
        <p:spPr>
          <a:xfrm>
            <a:off x="217161" y="6112748"/>
            <a:ext cx="8835338" cy="669194"/>
          </a:xfrm>
          <a:prstGeom prst="rect">
            <a:avLst/>
          </a:prstGeom>
          <a:noFill/>
          <a:ln>
            <a:noFill/>
          </a:ln>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(*7)   </a:t>
            </a:r>
            <a:r>
              <a:rPr kumimoji="1" lang="ja-JP" altLang="en-US"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機能単位の小さなサイクルで、計画から設計・開発・テストまでの工程を繰り返すことにより開発を進め、速やかにソフトウェアやシステムをリリースすることに適した</a:t>
            </a:r>
            <a:endParaRPr kumimoji="1" lang="en-US" altLang="ja-JP"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agile</a:t>
            </a:r>
            <a:r>
              <a:rPr kumimoji="1" lang="ja-JP" altLang="en-US"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＝素早い・俊敏な）開発手法。</a:t>
            </a:r>
            <a:endParaRPr kumimoji="1" lang="en-US" altLang="ja-JP"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(*8)   </a:t>
            </a:r>
            <a:r>
              <a:rPr kumimoji="1" lang="ja-JP" altLang="en-US"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行政機関と民間企業が共同で社会課題の解決をめざすための持続的な連携体系のこと。</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(*9)   </a:t>
            </a:r>
            <a:r>
              <a:rPr kumimoji="1" lang="ja-JP" altLang="en-US" sz="800" b="0" i="0" u="non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スマートシティを実現しようとする地域が共通的に活用する機能が集約され、様々な分野のサービスの導入を容易にさせることを実現する</a:t>
            </a:r>
            <a:r>
              <a:rPr kumimoji="1" lang="en-US" altLang="ja-JP" sz="800" b="0" i="0" u="non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IT</a:t>
            </a:r>
            <a:r>
              <a:rPr kumimoji="1" lang="ja-JP" altLang="en-US" sz="800" b="0" i="0" u="non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システムの総称。</a:t>
            </a:r>
            <a:endParaRPr kumimoji="1" lang="en-US" altLang="ja-JP" sz="800" b="0" i="0" u="non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800" b="0" i="0" u="non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10</a:t>
            </a:r>
            <a:r>
              <a:rPr kumimoji="1" lang="en-US" altLang="ja-JP"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災害や感染症等の危機事象発生時をはじめ、急激な経済危機など、近年増加傾向にある突発的な事象に対して柔軟かつ迅速に即応できる都市の力。</a:t>
            </a:r>
            <a:endParaRPr kumimoji="1" lang="en-US" altLang="ja-JP"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6" name="図 15"/>
          <p:cNvPicPr>
            <a:picLocks noChangeAspect="1"/>
          </p:cNvPicPr>
          <p:nvPr/>
        </p:nvPicPr>
        <p:blipFill rotWithShape="1">
          <a:blip r:embed="rId3"/>
          <a:srcRect l="54593" t="13735" b="64658"/>
          <a:stretch/>
        </p:blipFill>
        <p:spPr>
          <a:xfrm>
            <a:off x="1601670" y="5499230"/>
            <a:ext cx="1692421" cy="545492"/>
          </a:xfrm>
          <a:prstGeom prst="rect">
            <a:avLst/>
          </a:prstGeom>
        </p:spPr>
      </p:pic>
      <p:sp>
        <p:nvSpPr>
          <p:cNvPr id="17" name="テキスト ボックス 16">
            <a:extLst>
              <a:ext uri="{FF2B5EF4-FFF2-40B4-BE49-F238E27FC236}">
                <a16:creationId xmlns:a16="http://schemas.microsoft.com/office/drawing/2014/main" id="{77CDB442-B71D-4514-9998-ED71E7BA99F7}"/>
              </a:ext>
            </a:extLst>
          </p:cNvPr>
          <p:cNvSpPr txBox="1"/>
          <p:nvPr/>
        </p:nvSpPr>
        <p:spPr>
          <a:xfrm>
            <a:off x="279334" y="873328"/>
            <a:ext cx="5233932" cy="237431"/>
          </a:xfrm>
          <a:prstGeom prst="rect">
            <a:avLst/>
          </a:prstGeom>
          <a:noFill/>
          <a:ln>
            <a:noFill/>
          </a:ln>
        </p:spPr>
        <p:txBody>
          <a:bodyPr wrap="square"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スマートシティ戦略</a:t>
            </a:r>
            <a:r>
              <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ver.1.0</a:t>
            </a: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に基づく取組み</a:t>
            </a:r>
            <a:r>
              <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（つづき）</a:t>
            </a:r>
            <a:endPar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18" name="角丸四角形 49">
            <a:extLst>
              <a:ext uri="{FF2B5EF4-FFF2-40B4-BE49-F238E27FC236}">
                <a16:creationId xmlns:a16="http://schemas.microsoft.com/office/drawing/2014/main" id="{8EEB66BD-E395-492B-86FB-C5E4538D1A78}"/>
              </a:ext>
            </a:extLst>
          </p:cNvPr>
          <p:cNvSpPr/>
          <p:nvPr/>
        </p:nvSpPr>
        <p:spPr>
          <a:xfrm>
            <a:off x="521550" y="1165871"/>
            <a:ext cx="2095434" cy="230302"/>
          </a:xfrm>
          <a:prstGeom prst="roundRect">
            <a:avLst>
              <a:gd name="adj" fmla="val 14009"/>
            </a:avLst>
          </a:prstGeom>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これまでの取組み（つづき）</a:t>
            </a:r>
            <a:endParaRPr kumimoji="1" lang="en-US" altLang="ja-JP" sz="11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 name="テキスト ボックス 18">
            <a:extLst>
              <a:ext uri="{FF2B5EF4-FFF2-40B4-BE49-F238E27FC236}">
                <a16:creationId xmlns:a16="http://schemas.microsoft.com/office/drawing/2014/main" id="{37851459-A6B5-42B2-81BF-EDEE102F8326}"/>
              </a:ext>
            </a:extLst>
          </p:cNvPr>
          <p:cNvSpPr txBox="1"/>
          <p:nvPr/>
        </p:nvSpPr>
        <p:spPr>
          <a:xfrm>
            <a:off x="2616984" y="4475711"/>
            <a:ext cx="552895" cy="206252"/>
          </a:xfrm>
          <a:prstGeom prst="rect">
            <a:avLst/>
          </a:prstGeom>
          <a:noFill/>
          <a:ln>
            <a:noFill/>
          </a:ln>
        </p:spPr>
        <p:txBody>
          <a:bodyPr wrap="square"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n-cs"/>
              </a:rPr>
              <a:t>*</a:t>
            </a:r>
            <a:r>
              <a:rPr lang="en-US" altLang="ja-JP" sz="700" noProof="0" dirty="0">
                <a:solidFill>
                  <a:schemeClr val="bg1"/>
                </a:solidFill>
                <a:latin typeface="メイリオ" panose="020B0604030504040204" pitchFamily="50" charset="-128"/>
                <a:ea typeface="メイリオ" panose="020B0604030504040204" pitchFamily="50" charset="-128"/>
              </a:rPr>
              <a:t>10</a:t>
            </a:r>
            <a:endParaRPr kumimoji="1" lang="en-US" altLang="ja-JP" sz="700" b="0"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endParaRPr>
          </a:p>
        </p:txBody>
      </p:sp>
      <p:sp>
        <p:nvSpPr>
          <p:cNvPr id="21" name="テキスト ボックス 20">
            <a:extLst>
              <a:ext uri="{FF2B5EF4-FFF2-40B4-BE49-F238E27FC236}">
                <a16:creationId xmlns:a16="http://schemas.microsoft.com/office/drawing/2014/main" id="{37851459-A6B5-42B2-81BF-EDEE102F8326}"/>
              </a:ext>
            </a:extLst>
          </p:cNvPr>
          <p:cNvSpPr txBox="1"/>
          <p:nvPr/>
        </p:nvSpPr>
        <p:spPr>
          <a:xfrm>
            <a:off x="6781585" y="5447496"/>
            <a:ext cx="552895" cy="197447"/>
          </a:xfrm>
          <a:prstGeom prst="rect">
            <a:avLst/>
          </a:prstGeom>
          <a:noFill/>
          <a:ln>
            <a:noFill/>
          </a:ln>
        </p:spPr>
        <p:txBody>
          <a:bodyPr wrap="square"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*8</a:t>
            </a:r>
          </a:p>
        </p:txBody>
      </p:sp>
      <p:sp>
        <p:nvSpPr>
          <p:cNvPr id="23" name="テキスト ボックス 22">
            <a:extLst>
              <a:ext uri="{FF2B5EF4-FFF2-40B4-BE49-F238E27FC236}">
                <a16:creationId xmlns:a16="http://schemas.microsoft.com/office/drawing/2014/main" id="{37851459-A6B5-42B2-81BF-EDEE102F8326}"/>
              </a:ext>
            </a:extLst>
          </p:cNvPr>
          <p:cNvSpPr txBox="1"/>
          <p:nvPr/>
        </p:nvSpPr>
        <p:spPr>
          <a:xfrm>
            <a:off x="7812360" y="4279831"/>
            <a:ext cx="552895" cy="206252"/>
          </a:xfrm>
          <a:prstGeom prst="rect">
            <a:avLst/>
          </a:prstGeom>
          <a:noFill/>
          <a:ln>
            <a:noFill/>
          </a:ln>
        </p:spPr>
        <p:txBody>
          <a:bodyPr wrap="square"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*10</a:t>
            </a:r>
          </a:p>
        </p:txBody>
      </p:sp>
      <p:pic>
        <p:nvPicPr>
          <p:cNvPr id="52" name="図 51"/>
          <p:cNvPicPr>
            <a:picLocks noChangeAspect="1"/>
          </p:cNvPicPr>
          <p:nvPr/>
        </p:nvPicPr>
        <p:blipFill>
          <a:blip r:embed="rId4"/>
          <a:stretch>
            <a:fillRect/>
          </a:stretch>
        </p:blipFill>
        <p:spPr>
          <a:xfrm>
            <a:off x="521551" y="1440214"/>
            <a:ext cx="8226558" cy="1916631"/>
          </a:xfrm>
          <a:prstGeom prst="rect">
            <a:avLst/>
          </a:prstGeom>
        </p:spPr>
      </p:pic>
      <p:sp>
        <p:nvSpPr>
          <p:cNvPr id="29" name="テキスト ボックス 28">
            <a:extLst>
              <a:ext uri="{FF2B5EF4-FFF2-40B4-BE49-F238E27FC236}">
                <a16:creationId xmlns:a16="http://schemas.microsoft.com/office/drawing/2014/main" id="{37851459-A6B5-42B2-81BF-EDEE102F8326}"/>
              </a:ext>
            </a:extLst>
          </p:cNvPr>
          <p:cNvSpPr txBox="1"/>
          <p:nvPr/>
        </p:nvSpPr>
        <p:spPr>
          <a:xfrm>
            <a:off x="2890025" y="3084887"/>
            <a:ext cx="339704" cy="138512"/>
          </a:xfrm>
          <a:prstGeom prst="rect">
            <a:avLst/>
          </a:prstGeom>
          <a:noFill/>
          <a:ln>
            <a:noFill/>
          </a:ln>
        </p:spPr>
        <p:txBody>
          <a:bodyPr wrap="square"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*9</a:t>
            </a:r>
          </a:p>
        </p:txBody>
      </p:sp>
      <p:sp>
        <p:nvSpPr>
          <p:cNvPr id="45" name="テキスト ボックス 44">
            <a:extLst>
              <a:ext uri="{FF2B5EF4-FFF2-40B4-BE49-F238E27FC236}">
                <a16:creationId xmlns:a16="http://schemas.microsoft.com/office/drawing/2014/main" id="{37851459-A6B5-42B2-81BF-EDEE102F8326}"/>
              </a:ext>
            </a:extLst>
          </p:cNvPr>
          <p:cNvSpPr txBox="1"/>
          <p:nvPr/>
        </p:nvSpPr>
        <p:spPr>
          <a:xfrm>
            <a:off x="3978285" y="3084887"/>
            <a:ext cx="359410" cy="127180"/>
          </a:xfrm>
          <a:prstGeom prst="rect">
            <a:avLst/>
          </a:prstGeom>
          <a:noFill/>
          <a:ln>
            <a:noFill/>
          </a:ln>
        </p:spPr>
        <p:txBody>
          <a:bodyPr wrap="square"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*9</a:t>
            </a:r>
            <a:endParaRPr kumimoji="1" lang="en-US" altLang="ja-JP" sz="5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6" name="テキスト ボックス 25">
            <a:extLst>
              <a:ext uri="{FF2B5EF4-FFF2-40B4-BE49-F238E27FC236}">
                <a16:creationId xmlns:a16="http://schemas.microsoft.com/office/drawing/2014/main" id="{37851459-A6B5-42B2-81BF-EDEE102F8326}"/>
              </a:ext>
            </a:extLst>
          </p:cNvPr>
          <p:cNvSpPr txBox="1"/>
          <p:nvPr/>
        </p:nvSpPr>
        <p:spPr>
          <a:xfrm>
            <a:off x="4576628" y="1753085"/>
            <a:ext cx="445422" cy="136252"/>
          </a:xfrm>
          <a:prstGeom prst="rect">
            <a:avLst/>
          </a:prstGeom>
          <a:noFill/>
          <a:ln>
            <a:noFill/>
          </a:ln>
        </p:spPr>
        <p:txBody>
          <a:bodyPr wrap="square"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*7</a:t>
            </a:r>
          </a:p>
        </p:txBody>
      </p:sp>
      <p:sp>
        <p:nvSpPr>
          <p:cNvPr id="22" name="テキスト ボックス 21">
            <a:extLst>
              <a:ext uri="{FF2B5EF4-FFF2-40B4-BE49-F238E27FC236}">
                <a16:creationId xmlns:a16="http://schemas.microsoft.com/office/drawing/2014/main" id="{37851459-A6B5-42B2-81BF-EDEE102F8326}"/>
              </a:ext>
            </a:extLst>
          </p:cNvPr>
          <p:cNvSpPr txBox="1"/>
          <p:nvPr/>
        </p:nvSpPr>
        <p:spPr>
          <a:xfrm>
            <a:off x="1709290" y="2418816"/>
            <a:ext cx="552895" cy="206252"/>
          </a:xfrm>
          <a:prstGeom prst="rect">
            <a:avLst/>
          </a:prstGeom>
          <a:noFill/>
          <a:ln>
            <a:noFill/>
          </a:ln>
        </p:spPr>
        <p:txBody>
          <a:bodyPr wrap="square"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*8</a:t>
            </a:r>
          </a:p>
        </p:txBody>
      </p:sp>
      <p:sp>
        <p:nvSpPr>
          <p:cNvPr id="35" name="テキスト ボックス 34">
            <a:extLst>
              <a:ext uri="{FF2B5EF4-FFF2-40B4-BE49-F238E27FC236}">
                <a16:creationId xmlns:a16="http://schemas.microsoft.com/office/drawing/2014/main" id="{4E5F1CFD-38A2-4128-9C05-945573F6E69D}"/>
              </a:ext>
            </a:extLst>
          </p:cNvPr>
          <p:cNvSpPr txBox="1"/>
          <p:nvPr/>
        </p:nvSpPr>
        <p:spPr>
          <a:xfrm>
            <a:off x="2771620" y="5184195"/>
            <a:ext cx="552895" cy="206252"/>
          </a:xfrm>
          <a:prstGeom prst="rect">
            <a:avLst/>
          </a:prstGeom>
          <a:noFill/>
          <a:ln>
            <a:noFill/>
          </a:ln>
        </p:spPr>
        <p:txBody>
          <a:bodyPr wrap="square"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*8</a:t>
            </a:r>
          </a:p>
        </p:txBody>
      </p:sp>
      <p:sp>
        <p:nvSpPr>
          <p:cNvPr id="24" name="テキスト ボックス 23">
            <a:extLst>
              <a:ext uri="{FF2B5EF4-FFF2-40B4-BE49-F238E27FC236}">
                <a16:creationId xmlns:a16="http://schemas.microsoft.com/office/drawing/2014/main" id="{748B852D-2B43-4F88-9F19-3089EA292D12}"/>
              </a:ext>
            </a:extLst>
          </p:cNvPr>
          <p:cNvSpPr txBox="1"/>
          <p:nvPr/>
        </p:nvSpPr>
        <p:spPr>
          <a:xfrm>
            <a:off x="7752646" y="5256036"/>
            <a:ext cx="1161270" cy="243194"/>
          </a:xfrm>
          <a:prstGeom prst="rect">
            <a:avLst/>
          </a:prstGeom>
          <a:noFill/>
          <a:ln>
            <a:noFill/>
          </a:ln>
        </p:spPr>
        <p:txBody>
          <a:bodyPr wrap="square"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5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a:t>
            </a:r>
            <a:r>
              <a:rPr kumimoji="1" lang="en-US" altLang="ja-JP" sz="5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UI:</a:t>
            </a:r>
            <a:r>
              <a:rPr kumimoji="1" lang="ja-JP" altLang="en-US" sz="5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ユーザーインターフェイス</a:t>
            </a:r>
            <a:endParaRPr kumimoji="1" lang="en-US" altLang="ja-JP" sz="5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500" dirty="0">
                <a:latin typeface="Meiryo UI" panose="020B0604030504040204" pitchFamily="50" charset="-128"/>
                <a:ea typeface="Meiryo UI" panose="020B0604030504040204" pitchFamily="50" charset="-128"/>
              </a:rPr>
              <a:t>　 </a:t>
            </a:r>
            <a:r>
              <a:rPr lang="en-US" altLang="ja-JP" sz="500" dirty="0">
                <a:latin typeface="Meiryo UI" panose="020B0604030504040204" pitchFamily="50" charset="-128"/>
                <a:ea typeface="Meiryo UI" panose="020B0604030504040204" pitchFamily="50" charset="-128"/>
              </a:rPr>
              <a:t>UX:</a:t>
            </a:r>
            <a:r>
              <a:rPr lang="ja-JP" altLang="en-US" sz="500" dirty="0">
                <a:latin typeface="Meiryo UI" panose="020B0604030504040204" pitchFamily="50" charset="-128"/>
                <a:ea typeface="Meiryo UI" panose="020B0604030504040204" pitchFamily="50" charset="-128"/>
              </a:rPr>
              <a:t>ユーザーエクスペリエンス）</a:t>
            </a:r>
            <a:endParaRPr kumimoji="1" lang="en-US" altLang="ja-JP" sz="5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18714492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p:cNvPicPr>
            <a:picLocks noChangeAspect="1"/>
          </p:cNvPicPr>
          <p:nvPr/>
        </p:nvPicPr>
        <p:blipFill>
          <a:blip r:embed="rId3"/>
          <a:stretch>
            <a:fillRect/>
          </a:stretch>
        </p:blipFill>
        <p:spPr>
          <a:xfrm>
            <a:off x="5065223" y="5243736"/>
            <a:ext cx="514326" cy="514326"/>
          </a:xfrm>
          <a:prstGeom prst="rect">
            <a:avLst/>
          </a:prstGeom>
        </p:spPr>
      </p:pic>
      <p:sp>
        <p:nvSpPr>
          <p:cNvPr id="20" name="テキスト ボックス 19"/>
          <p:cNvSpPr txBox="1"/>
          <p:nvPr/>
        </p:nvSpPr>
        <p:spPr>
          <a:xfrm>
            <a:off x="3297023" y="5316752"/>
            <a:ext cx="1769540" cy="369332"/>
          </a:xfrm>
          <a:prstGeom prst="rect">
            <a:avLst/>
          </a:prstGeom>
          <a:noFill/>
          <a:ln w="12700">
            <a:noFill/>
          </a:ln>
        </p:spPr>
        <p:style>
          <a:lnRef idx="2">
            <a:schemeClr val="accent1"/>
          </a:lnRef>
          <a:fillRef idx="1">
            <a:schemeClr val="lt1"/>
          </a:fillRef>
          <a:effectRef idx="0">
            <a:schemeClr val="accent1"/>
          </a:effectRef>
          <a:fontRef idx="minor">
            <a:schemeClr val="dk1"/>
          </a:fontRef>
        </p:style>
        <p:txBody>
          <a:bodyPr wrap="square" lIns="36000" r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csv</a:t>
            </a: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等</a:t>
            </a:r>
            <a:r>
              <a:rPr kumimoji="1" lang="ja-JP" altLang="en-US" sz="900" b="1"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機械判読性の高い形式での公開によるオープンデータの質の向上</a:t>
            </a:r>
            <a:endParaRPr kumimoji="1" lang="en-US" altLang="ja-JP"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1" name="角丸四角形 10"/>
          <p:cNvSpPr/>
          <p:nvPr/>
        </p:nvSpPr>
        <p:spPr>
          <a:xfrm>
            <a:off x="161303" y="413667"/>
            <a:ext cx="8839822" cy="5328000"/>
          </a:xfrm>
          <a:prstGeom prst="roundRect">
            <a:avLst>
              <a:gd name="adj" fmla="val 4915"/>
            </a:avLst>
          </a:prstGeom>
          <a:noFill/>
        </p:spPr>
        <p:style>
          <a:lnRef idx="2">
            <a:schemeClr val="dk1"/>
          </a:lnRef>
          <a:fillRef idx="1">
            <a:schemeClr val="lt1"/>
          </a:fillRef>
          <a:effectRef idx="0">
            <a:schemeClr val="dk1"/>
          </a:effectRef>
          <a:fontRef idx="minor">
            <a:schemeClr val="dk1"/>
          </a:fontRef>
        </p:style>
        <p:txBody>
          <a:bodyPr rot="0" spcFirstLastPara="0" vert="horz" wrap="square" lIns="72000" tIns="72000" rIns="36000" bIns="36000" numCol="1" spcCol="0" rtlCol="0" fromWordArt="0" anchor="t" anchorCtr="0" forceAA="0" compatLnSpc="1">
            <a:prstTxWarp prst="textNoShape">
              <a:avLst/>
            </a:prstTxWarp>
            <a:noAutofit/>
          </a:bodyP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4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◆データの利活用の推進①</a:t>
            </a:r>
            <a:endParaRPr kumimoji="1" lang="en-US" altLang="ja-JP" sz="1600" b="1" i="0" u="none" strike="noStrike" kern="1200" cap="none" spc="-4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4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1"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 name="正方形/長方形 26"/>
          <p:cNvSpPr/>
          <p:nvPr/>
        </p:nvSpPr>
        <p:spPr>
          <a:xfrm>
            <a:off x="236599" y="47114"/>
            <a:ext cx="1590095" cy="5262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3600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＜参考事例２＞</a:t>
            </a:r>
          </a:p>
        </p:txBody>
      </p:sp>
      <p:sp>
        <p:nvSpPr>
          <p:cNvPr id="28" name="正方形/長方形 27"/>
          <p:cNvSpPr/>
          <p:nvPr/>
        </p:nvSpPr>
        <p:spPr>
          <a:xfrm>
            <a:off x="8432528" y="6516589"/>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9</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70" name="テキスト ボックス 69"/>
          <p:cNvSpPr txBox="1"/>
          <p:nvPr/>
        </p:nvSpPr>
        <p:spPr>
          <a:xfrm>
            <a:off x="528186" y="1133333"/>
            <a:ext cx="8393172" cy="1384995"/>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令和</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3</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年度、全部局が直近</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2</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年間に作成（</a:t>
            </a:r>
            <a:r>
              <a:rPr kumimoji="1" lang="ja-JP" altLang="en-US" sz="12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更新）した行政データの棚卸調査を実施。調査結果を踏まえ、オープンデータサイトに掲載するデータについて、</a:t>
            </a:r>
            <a:r>
              <a:rPr kumimoji="1" lang="en-US" altLang="ja-JP" sz="12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csv</a:t>
            </a:r>
            <a:r>
              <a:rPr kumimoji="1" lang="ja-JP" altLang="en-US" sz="12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等利用しやすいデータ形式で掲載数を増やしていく予定。</a:t>
            </a:r>
            <a:endParaRPr kumimoji="1" lang="en-US" altLang="ja-JP" sz="12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オープンデータサイトについては、掲載データの検索を容易にするカタログ機能や、オープンデータの活用事例を掲載できる機能を備えたサイトへとリニューアル。市町村へもノウハウを共有し、</a:t>
            </a:r>
            <a:r>
              <a:rPr kumimoji="1" lang="en-US" altLang="ja-JP" sz="12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26</a:t>
            </a:r>
            <a:r>
              <a:rPr kumimoji="1" lang="ja-JP" altLang="en-US" sz="12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市町村が新たにオープンデータサイトを開設。</a:t>
            </a:r>
            <a:endParaRPr kumimoji="1" lang="en-US" altLang="ja-JP" sz="12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クローズドデータ</a:t>
            </a:r>
            <a:r>
              <a:rPr kumimoji="1" lang="en-US" altLang="ja-JP" sz="1200" b="0" i="0" u="none" strike="noStrike" kern="1200" cap="none" spc="0" normalizeH="0" baseline="30000" noProof="0" dirty="0">
                <a:ln>
                  <a:noFill/>
                </a:ln>
                <a:effectLst/>
                <a:uLnTx/>
                <a:uFillTx/>
                <a:latin typeface="メイリオ" panose="020B0604030504040204" pitchFamily="50" charset="-128"/>
                <a:ea typeface="メイリオ" panose="020B0604030504040204" pitchFamily="50" charset="-128"/>
                <a:cs typeface="+mn-cs"/>
              </a:rPr>
              <a:t>*11</a:t>
            </a:r>
            <a:r>
              <a:rPr kumimoji="1" lang="ja-JP" altLang="en-US" sz="12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のうち、学術研究目的であれば利活用が可能なものについては、大学等の研究機関との</a:t>
            </a:r>
            <a:r>
              <a:rPr kumimoji="1" lang="en-US" altLang="ja-JP" sz="12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EBPM</a:t>
            </a:r>
            <a:r>
              <a:rPr kumimoji="1" lang="en-US" altLang="ja-JP" sz="1200" b="0" i="0" u="none" strike="noStrike" kern="1200" cap="none" spc="0" normalizeH="0" baseline="30000" noProof="0" dirty="0">
                <a:ln>
                  <a:noFill/>
                </a:ln>
                <a:effectLst/>
                <a:uLnTx/>
                <a:uFillTx/>
                <a:latin typeface="メイリオ" panose="020B0604030504040204" pitchFamily="50" charset="-128"/>
                <a:ea typeface="メイリオ" panose="020B0604030504040204" pitchFamily="50" charset="-128"/>
                <a:cs typeface="+mn-cs"/>
              </a:rPr>
              <a:t> *</a:t>
            </a:r>
            <a:r>
              <a:rPr lang="en-US" altLang="ja-JP" sz="1200" baseline="30000" dirty="0">
                <a:latin typeface="メイリオ" panose="020B0604030504040204" pitchFamily="50" charset="-128"/>
                <a:ea typeface="メイリオ" panose="020B0604030504040204" pitchFamily="50" charset="-128"/>
              </a:rPr>
              <a:t>4</a:t>
            </a:r>
            <a:r>
              <a:rPr kumimoji="1" lang="ja-JP" altLang="en-US" sz="12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の取組みを促進。</a:t>
            </a:r>
            <a:endParaRPr kumimoji="1" lang="en-US" altLang="ja-JP" sz="12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endParaRPr>
          </a:p>
        </p:txBody>
      </p:sp>
      <p:sp>
        <p:nvSpPr>
          <p:cNvPr id="29" name="テキスト ボックス 28">
            <a:extLst>
              <a:ext uri="{FF2B5EF4-FFF2-40B4-BE49-F238E27FC236}">
                <a16:creationId xmlns:a16="http://schemas.microsoft.com/office/drawing/2014/main" id="{EA6FC1E6-D496-496C-9584-F3A29CDCE619}"/>
              </a:ext>
            </a:extLst>
          </p:cNvPr>
          <p:cNvSpPr txBox="1"/>
          <p:nvPr/>
        </p:nvSpPr>
        <p:spPr>
          <a:xfrm>
            <a:off x="236599" y="5762749"/>
            <a:ext cx="8750958" cy="975744"/>
          </a:xfrm>
          <a:prstGeom prst="rect">
            <a:avLst/>
          </a:prstGeom>
          <a:noFill/>
          <a:ln>
            <a:no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(*3) </a:t>
            </a:r>
            <a:r>
              <a:rPr kumimoji="1" lang="ja-JP" altLang="en-US" sz="8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　国、地方公共団体及び事業者が保有する官民データのうち、国民誰もがインターネット等を通じて容易に利用（加工、編集、再配布等）できるよう、①営利目的、非営利目的を</a:t>
            </a:r>
            <a:endParaRPr kumimoji="1" lang="en-US" altLang="ja-JP" sz="8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　　 　問わず二次利用可能なルールが適用されたもの、②機械判読に適したもの、③無償で利用できるもの、のいずれの項目にも該当する形で公開されたデータ。（再掲）</a:t>
            </a:r>
            <a:endParaRPr kumimoji="1" lang="en-US" altLang="ja-JP" sz="8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(*4)    Evidence-Based Policy Making</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の略。証拠に基づく政策立案。政策の企画をその場限りのエピソードに頼るのではなく、政策目的を明確化したうえで合理的根拠（エビデンス）</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 に基づくものとすること。（再掲）</a:t>
            </a:r>
          </a:p>
          <a:p>
            <a:pPr lvl="0">
              <a:defRPr/>
            </a:pPr>
            <a:r>
              <a:rPr kumimoji="1" lang="en-US" altLang="ja-JP" sz="8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(*11)  </a:t>
            </a:r>
            <a:r>
              <a:rPr kumimoji="1" lang="ja-JP" altLang="en-US" sz="8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ここでは、府が保有しているデータのうち、現在、府のホームページに公開していないデータをいう。なお、これらのうち、個人情報が含まれる場合であっても、</a:t>
            </a:r>
            <a:endParaRPr kumimoji="1" lang="en-US" altLang="ja-JP" sz="8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8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大阪府個人情報保護条例第</a:t>
            </a:r>
            <a:r>
              <a:rPr kumimoji="1" lang="en-US" altLang="ja-JP" sz="8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8</a:t>
            </a:r>
            <a:r>
              <a:rPr kumimoji="1" lang="ja-JP" altLang="en-US" sz="8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条第</a:t>
            </a:r>
            <a:r>
              <a:rPr kumimoji="1" lang="en-US" altLang="ja-JP" sz="8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2</a:t>
            </a:r>
            <a:r>
              <a:rPr kumimoji="1" lang="ja-JP" altLang="en-US" sz="8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項第</a:t>
            </a:r>
            <a:r>
              <a:rPr kumimoji="1" lang="en-US" altLang="ja-JP" sz="8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5</a:t>
            </a:r>
            <a:r>
              <a:rPr kumimoji="1" lang="ja-JP" altLang="en-US" sz="8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号における「</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個人情報の利用及び提供の制限」にかかる例外に挙げられている「学術研究目的」であれば、利活用が可能と</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されている（本人又は第三者の権利利益を不当に侵害するおそれがあると認められるときを除く）</a:t>
            </a:r>
            <a:r>
              <a:rPr kumimoji="1" lang="ja-JP" altLang="en-US" sz="800" b="0" i="0" u="none" strike="noStrike" kern="1200" cap="none" spc="0" normalizeH="0" baseline="0" noProof="0" dirty="0" err="1">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a:t>
            </a:r>
            <a:endParaRPr kumimoji="1" lang="en-US" altLang="ja-JP" sz="8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3" name="グループ化 2">
            <a:extLst>
              <a:ext uri="{FF2B5EF4-FFF2-40B4-BE49-F238E27FC236}">
                <a16:creationId xmlns:a16="http://schemas.microsoft.com/office/drawing/2014/main" id="{73244B70-8B7D-4930-AA94-B395C35AE342}"/>
              </a:ext>
            </a:extLst>
          </p:cNvPr>
          <p:cNvGrpSpPr/>
          <p:nvPr/>
        </p:nvGrpSpPr>
        <p:grpSpPr>
          <a:xfrm>
            <a:off x="7483209" y="2839473"/>
            <a:ext cx="1438148" cy="1876916"/>
            <a:chOff x="5620776" y="2375149"/>
            <a:chExt cx="1438148" cy="1876916"/>
          </a:xfrm>
        </p:grpSpPr>
        <p:pic>
          <p:nvPicPr>
            <p:cNvPr id="32" name="図 31"/>
            <p:cNvPicPr/>
            <p:nvPr/>
          </p:nvPicPr>
          <p:blipFill rotWithShape="1">
            <a:blip r:embed="rId4"/>
            <a:srcRect l="10778" t="22589" r="64801" b="18427"/>
            <a:stretch/>
          </p:blipFill>
          <p:spPr bwMode="auto">
            <a:xfrm>
              <a:off x="5620776" y="2461365"/>
              <a:ext cx="1318685" cy="1790700"/>
            </a:xfrm>
            <a:prstGeom prst="rect">
              <a:avLst/>
            </a:prstGeom>
            <a:ln w="12700">
              <a:solidFill>
                <a:schemeClr val="accent4"/>
              </a:solidFill>
            </a:ln>
            <a:extLst>
              <a:ext uri="{53640926-AAD7-44D8-BBD7-CCE9431645EC}">
                <a14:shadowObscured xmlns:a14="http://schemas.microsoft.com/office/drawing/2010/main"/>
              </a:ext>
            </a:extLst>
          </p:spPr>
        </p:pic>
        <p:sp>
          <p:nvSpPr>
            <p:cNvPr id="34" name="四角形吹き出し 33"/>
            <p:cNvSpPr/>
            <p:nvPr/>
          </p:nvSpPr>
          <p:spPr>
            <a:xfrm>
              <a:off x="5924266" y="2375149"/>
              <a:ext cx="1134658" cy="166808"/>
            </a:xfrm>
            <a:prstGeom prst="wedgeRectCallout">
              <a:avLst>
                <a:gd name="adj1" fmla="val -38640"/>
                <a:gd name="adj2" fmla="val 84719"/>
              </a:avLst>
            </a:prstGeom>
            <a:solidFill>
              <a:schemeClr val="accent5">
                <a:lumMod val="40000"/>
                <a:lumOff val="60000"/>
              </a:schemeClr>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掲載データを随時追加</a:t>
              </a:r>
              <a:endParaRPr kumimoji="1" lang="en-US" altLang="ja-JP" sz="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grpSp>
      <p:grpSp>
        <p:nvGrpSpPr>
          <p:cNvPr id="4" name="グループ化 3">
            <a:extLst>
              <a:ext uri="{FF2B5EF4-FFF2-40B4-BE49-F238E27FC236}">
                <a16:creationId xmlns:a16="http://schemas.microsoft.com/office/drawing/2014/main" id="{1E70F34C-7145-4D2D-831F-6B59292532C0}"/>
              </a:ext>
            </a:extLst>
          </p:cNvPr>
          <p:cNvGrpSpPr/>
          <p:nvPr/>
        </p:nvGrpSpPr>
        <p:grpSpPr>
          <a:xfrm>
            <a:off x="4931849" y="2933945"/>
            <a:ext cx="2582820" cy="2287777"/>
            <a:chOff x="879017" y="2631414"/>
            <a:chExt cx="2754661" cy="2356668"/>
          </a:xfrm>
        </p:grpSpPr>
        <p:pic>
          <p:nvPicPr>
            <p:cNvPr id="31" name="図 30"/>
            <p:cNvPicPr/>
            <p:nvPr/>
          </p:nvPicPr>
          <p:blipFill rotWithShape="1">
            <a:blip r:embed="rId5"/>
            <a:srcRect l="9532" t="14120" r="42963" b="14783"/>
            <a:stretch/>
          </p:blipFill>
          <p:spPr bwMode="auto">
            <a:xfrm>
              <a:off x="879017" y="2631414"/>
              <a:ext cx="2565286" cy="2158476"/>
            </a:xfrm>
            <a:prstGeom prst="rect">
              <a:avLst/>
            </a:prstGeom>
            <a:ln w="12700">
              <a:solidFill>
                <a:schemeClr val="accent4"/>
              </a:solidFill>
            </a:ln>
            <a:extLst>
              <a:ext uri="{53640926-AAD7-44D8-BBD7-CCE9431645EC}">
                <a14:shadowObscured xmlns:a14="http://schemas.microsoft.com/office/drawing/2010/main"/>
              </a:ext>
            </a:extLst>
          </p:spPr>
        </p:pic>
        <p:sp>
          <p:nvSpPr>
            <p:cNvPr id="35" name="四角形吹き出し 34"/>
            <p:cNvSpPr/>
            <p:nvPr/>
          </p:nvSpPr>
          <p:spPr>
            <a:xfrm>
              <a:off x="1569810" y="4772427"/>
              <a:ext cx="2063868" cy="215655"/>
            </a:xfrm>
            <a:prstGeom prst="wedgeRectCallout">
              <a:avLst>
                <a:gd name="adj1" fmla="val -43312"/>
                <a:gd name="adj2" fmla="val -91890"/>
              </a:avLst>
            </a:prstGeom>
            <a:solidFill>
              <a:schemeClr val="accent5">
                <a:lumMod val="40000"/>
                <a:lumOff val="60000"/>
              </a:schemeClr>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掲載データをカテゴリー分けし、検索を容易に</a:t>
              </a:r>
              <a:endParaRPr kumimoji="1" lang="en-US" altLang="ja-JP" sz="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grpSp>
      <p:sp>
        <p:nvSpPr>
          <p:cNvPr id="22" name="角丸四角形 70">
            <a:extLst>
              <a:ext uri="{FF2B5EF4-FFF2-40B4-BE49-F238E27FC236}">
                <a16:creationId xmlns:a16="http://schemas.microsoft.com/office/drawing/2014/main" id="{EA2D24F1-C55F-41C7-9C00-981449B1CB98}"/>
              </a:ext>
            </a:extLst>
          </p:cNvPr>
          <p:cNvSpPr/>
          <p:nvPr/>
        </p:nvSpPr>
        <p:spPr>
          <a:xfrm>
            <a:off x="4799976" y="2584154"/>
            <a:ext cx="3128862" cy="230400"/>
          </a:xfrm>
          <a:prstGeom prst="roundRect">
            <a:avLst/>
          </a:prstGeom>
          <a:ln/>
        </p:spPr>
        <p:style>
          <a:lnRef idx="2">
            <a:schemeClr val="accent1"/>
          </a:lnRef>
          <a:fillRef idx="1">
            <a:schemeClr val="lt1"/>
          </a:fillRef>
          <a:effectRef idx="0">
            <a:schemeClr val="accent1"/>
          </a:effectRef>
          <a:fontRef idx="minor">
            <a:schemeClr val="dk1"/>
          </a:fontRef>
        </p:style>
        <p:txBody>
          <a:bodyPr lIns="36000" rIns="36000" rtlCol="0" anchor="ctr"/>
          <a:lstStyle/>
          <a:p>
            <a:pPr marL="0" marR="0" lvl="0" indent="0" algn="ctr" defTabSz="914400" rtl="0" eaLnBrk="1" fontAlgn="auto" latinLnBrk="0" hangingPunct="1">
              <a:lnSpc>
                <a:spcPts val="15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オープンデータサイトのカタログ機能の充実</a:t>
            </a:r>
            <a:endParaRPr kumimoji="1" lang="en-US" altLang="ja-JP" sz="1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40" name="角丸四角形 70">
            <a:extLst>
              <a:ext uri="{FF2B5EF4-FFF2-40B4-BE49-F238E27FC236}">
                <a16:creationId xmlns:a16="http://schemas.microsoft.com/office/drawing/2014/main" id="{0E77B7DB-0D08-4EF8-8013-C4315BF8D578}"/>
              </a:ext>
            </a:extLst>
          </p:cNvPr>
          <p:cNvSpPr/>
          <p:nvPr/>
        </p:nvSpPr>
        <p:spPr>
          <a:xfrm>
            <a:off x="562767" y="2573905"/>
            <a:ext cx="2207062" cy="230101"/>
          </a:xfrm>
          <a:prstGeom prst="roundRect">
            <a:avLst/>
          </a:prstGeom>
          <a:ln/>
        </p:spPr>
        <p:style>
          <a:lnRef idx="2">
            <a:schemeClr val="accent1"/>
          </a:lnRef>
          <a:fillRef idx="1">
            <a:schemeClr val="lt1"/>
          </a:fillRef>
          <a:effectRef idx="0">
            <a:schemeClr val="accent1"/>
          </a:effectRef>
          <a:fontRef idx="minor">
            <a:schemeClr val="dk1"/>
          </a:fontRef>
        </p:style>
        <p:txBody>
          <a:bodyPr lIns="36000" rIns="36000" rtlCol="0" anchor="ctr"/>
          <a:lstStyle/>
          <a:p>
            <a:pPr marL="0" marR="0" lvl="0" indent="0" algn="ctr" defTabSz="914400" rtl="0" eaLnBrk="1" fontAlgn="auto" latinLnBrk="0" hangingPunct="1">
              <a:lnSpc>
                <a:spcPts val="15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行政データの棚卸調査結果</a:t>
            </a:r>
          </a:p>
        </p:txBody>
      </p:sp>
      <p:sp>
        <p:nvSpPr>
          <p:cNvPr id="9" name="曲折矢印 8"/>
          <p:cNvSpPr/>
          <p:nvPr/>
        </p:nvSpPr>
        <p:spPr>
          <a:xfrm rot="16200000" flipV="1">
            <a:off x="4221838" y="4080759"/>
            <a:ext cx="303840" cy="2084224"/>
          </a:xfrm>
          <a:prstGeom prst="bentArrow">
            <a:avLst>
              <a:gd name="adj1" fmla="val 25000"/>
              <a:gd name="adj2" fmla="val 25000"/>
              <a:gd name="adj3" fmla="val 25000"/>
              <a:gd name="adj4" fmla="val 87500"/>
            </a:avLst>
          </a:prstGeom>
          <a:solidFill>
            <a:schemeClr val="accent5">
              <a:lumMod val="20000"/>
              <a:lumOff val="80000"/>
            </a:schemeClr>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pic>
        <p:nvPicPr>
          <p:cNvPr id="12" name="図 11"/>
          <p:cNvPicPr>
            <a:picLocks noChangeAspect="1"/>
          </p:cNvPicPr>
          <p:nvPr/>
        </p:nvPicPr>
        <p:blipFill>
          <a:blip r:embed="rId6"/>
          <a:stretch>
            <a:fillRect/>
          </a:stretch>
        </p:blipFill>
        <p:spPr>
          <a:xfrm>
            <a:off x="2748049" y="2521861"/>
            <a:ext cx="1727132" cy="443502"/>
          </a:xfrm>
          <a:prstGeom prst="rect">
            <a:avLst/>
          </a:prstGeom>
        </p:spPr>
      </p:pic>
      <p:pic>
        <p:nvPicPr>
          <p:cNvPr id="14" name="図 13"/>
          <p:cNvPicPr>
            <a:picLocks noChangeAspect="1"/>
          </p:cNvPicPr>
          <p:nvPr/>
        </p:nvPicPr>
        <p:blipFill rotWithShape="1">
          <a:blip r:embed="rId7"/>
          <a:srcRect b="13142"/>
          <a:stretch/>
        </p:blipFill>
        <p:spPr>
          <a:xfrm>
            <a:off x="401455" y="4280048"/>
            <a:ext cx="3030282" cy="1444207"/>
          </a:xfrm>
          <a:prstGeom prst="rect">
            <a:avLst/>
          </a:prstGeom>
        </p:spPr>
      </p:pic>
      <p:pic>
        <p:nvPicPr>
          <p:cNvPr id="23" name="図 22"/>
          <p:cNvPicPr>
            <a:picLocks noChangeAspect="1"/>
          </p:cNvPicPr>
          <p:nvPr/>
        </p:nvPicPr>
        <p:blipFill rotWithShape="1">
          <a:blip r:embed="rId8"/>
          <a:srcRect t="19786"/>
          <a:stretch/>
        </p:blipFill>
        <p:spPr>
          <a:xfrm>
            <a:off x="468226" y="3062449"/>
            <a:ext cx="2651021" cy="1215135"/>
          </a:xfrm>
          <a:prstGeom prst="rect">
            <a:avLst/>
          </a:prstGeom>
        </p:spPr>
      </p:pic>
      <p:sp>
        <p:nvSpPr>
          <p:cNvPr id="2" name="右矢印 1"/>
          <p:cNvSpPr/>
          <p:nvPr/>
        </p:nvSpPr>
        <p:spPr>
          <a:xfrm>
            <a:off x="1925452" y="3850653"/>
            <a:ext cx="271782" cy="249892"/>
          </a:xfrm>
          <a:prstGeom prst="rightArrow">
            <a:avLst/>
          </a:prstGeom>
          <a:solidFill>
            <a:schemeClr val="accent5">
              <a:lumMod val="20000"/>
              <a:lumOff val="80000"/>
            </a:schemeClr>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6" name="テキスト ボックス 25"/>
          <p:cNvSpPr txBox="1"/>
          <p:nvPr/>
        </p:nvSpPr>
        <p:spPr>
          <a:xfrm>
            <a:off x="360102" y="859760"/>
            <a:ext cx="856125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オープンデータ</a:t>
            </a:r>
            <a:r>
              <a:rPr kumimoji="1" lang="ja-JP" altLang="en-US" sz="1400" b="1" i="0" u="none" strike="noStrike" kern="1200" cap="none" spc="0" normalizeH="0" baseline="30000" noProof="0" dirty="0">
                <a:ln>
                  <a:noFill/>
                </a:ln>
                <a:effectLst/>
                <a:uLnTx/>
                <a:uFillTx/>
                <a:latin typeface="メイリオ" panose="020B0604030504040204" pitchFamily="50" charset="-128"/>
                <a:ea typeface="メイリオ" panose="020B0604030504040204" pitchFamily="50" charset="-128"/>
                <a:cs typeface="+mn-cs"/>
              </a:rPr>
              <a:t>*</a:t>
            </a:r>
            <a:r>
              <a:rPr kumimoji="1" lang="en-US" altLang="ja-JP" sz="1400" b="1" i="0" u="none" strike="noStrike" kern="1200" cap="none" spc="0" normalizeH="0" baseline="30000" noProof="0" dirty="0">
                <a:ln>
                  <a:noFill/>
                </a:ln>
                <a:effectLst/>
                <a:uLnTx/>
                <a:uFillTx/>
                <a:latin typeface="メイリオ" panose="020B0604030504040204" pitchFamily="50" charset="-128"/>
                <a:ea typeface="メイリオ" panose="020B0604030504040204" pitchFamily="50" charset="-128"/>
                <a:cs typeface="+mn-cs"/>
              </a:rPr>
              <a:t>3</a:t>
            </a:r>
            <a:r>
              <a:rPr kumimoji="1" lang="ja-JP" altLang="en-US" sz="1400" b="1"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 </a:t>
            </a:r>
            <a:r>
              <a:rPr kumimoji="1" lang="en-US" altLang="ja-JP" sz="1400" b="1"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a:t>
            </a:r>
            <a:r>
              <a:rPr kumimoji="1" lang="en-US" altLang="ja-JP" sz="1050" b="1"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a:t>
            </a:r>
            <a:r>
              <a:rPr kumimoji="1" lang="ja-JP" altLang="en-US" sz="105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スマートシティ戦略部 戦略推進室 戦略企画課</a:t>
            </a:r>
            <a:r>
              <a:rPr kumimoji="1" lang="en-US" altLang="ja-JP" sz="105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p>
        </p:txBody>
      </p:sp>
      <p:sp>
        <p:nvSpPr>
          <p:cNvPr id="30" name="テキスト ボックス 29"/>
          <p:cNvSpPr txBox="1"/>
          <p:nvPr/>
        </p:nvSpPr>
        <p:spPr>
          <a:xfrm>
            <a:off x="2169466" y="3782529"/>
            <a:ext cx="263051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公開済みデータのうち、現在、オープンデータサイトに掲載のないデータについて、今後、サイトに掲載予定</a:t>
            </a:r>
            <a:endParaRPr kumimoji="1" lang="en-US" altLang="ja-JP" sz="9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p:txBody>
      </p:sp>
      <p:sp>
        <p:nvSpPr>
          <p:cNvPr id="6" name="正方形/長方形 5"/>
          <p:cNvSpPr/>
          <p:nvPr/>
        </p:nvSpPr>
        <p:spPr>
          <a:xfrm>
            <a:off x="713616" y="2870317"/>
            <a:ext cx="2160240" cy="213416"/>
          </a:xfrm>
          <a:prstGeom prst="rect">
            <a:avLst/>
          </a:prstGeom>
          <a:solidFill>
            <a:schemeClr val="tx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府の行政データの保有状況</a:t>
            </a:r>
          </a:p>
        </p:txBody>
      </p:sp>
      <p:pic>
        <p:nvPicPr>
          <p:cNvPr id="38" name="図 37">
            <a:extLst>
              <a:ext uri="{FF2B5EF4-FFF2-40B4-BE49-F238E27FC236}">
                <a16:creationId xmlns:a16="http://schemas.microsoft.com/office/drawing/2014/main" id="{F48DF6E1-C7E2-4F62-83B8-8657EFD83B6C}"/>
              </a:ext>
            </a:extLst>
          </p:cNvPr>
          <p:cNvPicPr>
            <a:picLocks noChangeAspect="1"/>
          </p:cNvPicPr>
          <p:nvPr/>
        </p:nvPicPr>
        <p:blipFill rotWithShape="1">
          <a:blip r:embed="rId9"/>
          <a:srcRect l="60943" t="41838" r="19129" b="20987"/>
          <a:stretch/>
        </p:blipFill>
        <p:spPr bwMode="auto">
          <a:xfrm>
            <a:off x="7768342" y="4323730"/>
            <a:ext cx="1075055" cy="1127760"/>
          </a:xfrm>
          <a:prstGeom prst="rect">
            <a:avLst/>
          </a:prstGeom>
          <a:ln w="12700" cap="flat" cmpd="sng" algn="ctr">
            <a:solidFill>
              <a:schemeClr val="accent4"/>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sp>
        <p:nvSpPr>
          <p:cNvPr id="33" name="四角形吹き出し 32"/>
          <p:cNvSpPr/>
          <p:nvPr/>
        </p:nvSpPr>
        <p:spPr>
          <a:xfrm>
            <a:off x="6616818" y="5426933"/>
            <a:ext cx="2257553" cy="189281"/>
          </a:xfrm>
          <a:prstGeom prst="wedgeRectCallout">
            <a:avLst>
              <a:gd name="adj1" fmla="val -3804"/>
              <a:gd name="adj2" fmla="val -98270"/>
            </a:avLst>
          </a:prstGeom>
          <a:solidFill>
            <a:schemeClr val="accent5">
              <a:lumMod val="40000"/>
              <a:lumOff val="60000"/>
            </a:schemeClr>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オープンデータの活用事例を掲載できる機能も付加</a:t>
            </a:r>
            <a:endParaRPr kumimoji="1" lang="en-US" altLang="ja-JP" sz="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cxnSp>
        <p:nvCxnSpPr>
          <p:cNvPr id="7" name="直線コネクタ 6"/>
          <p:cNvCxnSpPr/>
          <p:nvPr/>
        </p:nvCxnSpPr>
        <p:spPr>
          <a:xfrm>
            <a:off x="1106615" y="4716389"/>
            <a:ext cx="225025" cy="422801"/>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98276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角丸四角形 10"/>
          <p:cNvSpPr/>
          <p:nvPr/>
        </p:nvSpPr>
        <p:spPr>
          <a:xfrm>
            <a:off x="161303" y="416026"/>
            <a:ext cx="8839822" cy="6341487"/>
          </a:xfrm>
          <a:prstGeom prst="roundRect">
            <a:avLst>
              <a:gd name="adj" fmla="val 4915"/>
            </a:avLst>
          </a:prstGeom>
          <a:noFill/>
        </p:spPr>
        <p:style>
          <a:lnRef idx="2">
            <a:schemeClr val="dk1"/>
          </a:lnRef>
          <a:fillRef idx="1">
            <a:schemeClr val="lt1"/>
          </a:fillRef>
          <a:effectRef idx="0">
            <a:schemeClr val="dk1"/>
          </a:effectRef>
          <a:fontRef idx="minor">
            <a:schemeClr val="dk1"/>
          </a:fontRef>
        </p:style>
        <p:txBody>
          <a:bodyPr rot="0" spcFirstLastPara="0" vert="horz" wrap="square" lIns="72000" tIns="72000" rIns="36000" bIns="36000" numCol="1" spcCol="0" rtlCol="0" fromWordArt="0" anchor="t" anchorCtr="0" forceAA="0" compatLnSpc="1">
            <a:prstTxWarp prst="textNoShape">
              <a:avLst/>
            </a:prstTxWarp>
            <a:noAutofit/>
          </a:bodyP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4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◆データの利活用の推進②</a:t>
            </a:r>
            <a:endParaRPr kumimoji="1" lang="en-US" altLang="ja-JP" sz="1600" b="1" i="0" u="none" strike="noStrike" kern="1200" cap="none" spc="-4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4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1"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 name="正方形/長方形 26"/>
          <p:cNvSpPr/>
          <p:nvPr/>
        </p:nvSpPr>
        <p:spPr>
          <a:xfrm>
            <a:off x="236599" y="34235"/>
            <a:ext cx="1590095" cy="5262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3600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＜参考事例３＞</a:t>
            </a:r>
          </a:p>
        </p:txBody>
      </p:sp>
      <p:sp>
        <p:nvSpPr>
          <p:cNvPr id="28" name="正方形/長方形 27"/>
          <p:cNvSpPr/>
          <p:nvPr/>
        </p:nvSpPr>
        <p:spPr>
          <a:xfrm>
            <a:off x="8432528" y="6516589"/>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10</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70" name="テキスト ボックス 69"/>
          <p:cNvSpPr txBox="1"/>
          <p:nvPr/>
        </p:nvSpPr>
        <p:spPr>
          <a:xfrm>
            <a:off x="623634" y="1161813"/>
            <a:ext cx="8132930" cy="992579"/>
          </a:xfrm>
          <a:prstGeom prst="rect">
            <a:avLst/>
          </a:prstGeom>
          <a:noFill/>
        </p:spPr>
        <p:txBody>
          <a:bodyPr wrap="square" rtlCol="0">
            <a:spAutoFit/>
          </a:bodyPr>
          <a:lstStyle/>
          <a:p>
            <a:pPr lvl="0">
              <a:defRPr/>
            </a:pPr>
            <a:r>
              <a:rPr lang="ja-JP" altLang="en-US" sz="1200" dirty="0">
                <a:solidFill>
                  <a:prstClr val="black"/>
                </a:solidFill>
                <a:latin typeface="メイリオ" panose="020B0604030504040204" pitchFamily="50" charset="-128"/>
                <a:ea typeface="メイリオ" panose="020B0604030504040204" pitchFamily="50" charset="-128"/>
              </a:rPr>
              <a:t>・公民の様々なデータの流通・連携を促進し、府民の利便性向上につながるサービスの創出等につなげていくため、</a:t>
            </a:r>
            <a:endParaRPr lang="en-US" altLang="ja-JP" sz="1200" dirty="0">
              <a:solidFill>
                <a:prstClr val="black"/>
              </a:solidFill>
              <a:latin typeface="メイリオ" panose="020B0604030504040204" pitchFamily="50" charset="-128"/>
              <a:ea typeface="メイリオ" panose="020B0604030504040204" pitchFamily="50" charset="-128"/>
            </a:endParaRPr>
          </a:p>
          <a:p>
            <a:pPr lvl="0">
              <a:defRPr/>
            </a:pPr>
            <a:r>
              <a:rPr lang="ja-JP" altLang="en-US" sz="1200" dirty="0">
                <a:solidFill>
                  <a:prstClr val="black"/>
                </a:solidFill>
                <a:latin typeface="メイリオ" panose="020B0604030504040204" pitchFamily="50" charset="-128"/>
                <a:ea typeface="メイリオ" panose="020B0604030504040204" pitchFamily="50" charset="-128"/>
              </a:rPr>
              <a:t>　スマートシティの実現に不可欠な社会インフラである、データ連携基盤を整備。</a:t>
            </a:r>
            <a:endParaRPr lang="en-US" altLang="ja-JP" sz="1200" dirty="0">
              <a:solidFill>
                <a:prstClr val="black"/>
              </a:solidFill>
              <a:latin typeface="メイリオ" panose="020B0604030504040204" pitchFamily="50" charset="-128"/>
              <a:ea typeface="メイリオ" panose="020B0604030504040204" pitchFamily="50" charset="-128"/>
            </a:endParaRPr>
          </a:p>
          <a:p>
            <a:pPr lvl="0">
              <a:defRPr/>
            </a:pPr>
            <a:r>
              <a:rPr lang="ja-JP" altLang="en-US" sz="1200" dirty="0">
                <a:solidFill>
                  <a:prstClr val="black"/>
                </a:solidFill>
                <a:latin typeface="メイリオ" panose="020B0604030504040204" pitchFamily="50" charset="-128"/>
                <a:ea typeface="メイリオ" panose="020B0604030504040204" pitchFamily="50" charset="-128"/>
              </a:rPr>
              <a:t>・令和</a:t>
            </a:r>
            <a:r>
              <a:rPr lang="en-US" altLang="ja-JP" sz="1200" dirty="0">
                <a:solidFill>
                  <a:prstClr val="black"/>
                </a:solidFill>
                <a:latin typeface="メイリオ" panose="020B0604030504040204" pitchFamily="50" charset="-128"/>
                <a:ea typeface="メイリオ" panose="020B0604030504040204" pitchFamily="50" charset="-128"/>
              </a:rPr>
              <a:t>4</a:t>
            </a:r>
            <a:r>
              <a:rPr lang="ja-JP" altLang="en-US" sz="1200" dirty="0">
                <a:solidFill>
                  <a:prstClr val="black"/>
                </a:solidFill>
                <a:latin typeface="メイリオ" panose="020B0604030504040204" pitchFamily="50" charset="-128"/>
                <a:ea typeface="メイリオ" panose="020B0604030504040204" pitchFamily="50" charset="-128"/>
              </a:rPr>
              <a:t>年度は、国によるスーパーシティ型国家戦略特別区域の指定後に、スーパーシティにおけるデータ連携等を</a:t>
            </a:r>
            <a:endParaRPr lang="en-US" altLang="ja-JP" sz="1200" dirty="0">
              <a:solidFill>
                <a:prstClr val="black"/>
              </a:solidFill>
              <a:latin typeface="メイリオ" panose="020B0604030504040204" pitchFamily="50" charset="-128"/>
              <a:ea typeface="メイリオ" panose="020B0604030504040204" pitchFamily="50" charset="-128"/>
            </a:endParaRPr>
          </a:p>
          <a:p>
            <a:pPr lvl="0">
              <a:defRPr/>
            </a:pPr>
            <a:r>
              <a:rPr lang="ja-JP" altLang="en-US" sz="1200" dirty="0">
                <a:solidFill>
                  <a:prstClr val="black"/>
                </a:solidFill>
                <a:latin typeface="メイリオ" panose="020B0604030504040204" pitchFamily="50" charset="-128"/>
                <a:ea typeface="メイリオ" panose="020B0604030504040204" pitchFamily="50" charset="-128"/>
              </a:rPr>
              <a:t>　行うためのシステムを構築。順次機能拡張をめざす。</a:t>
            </a:r>
          </a:p>
          <a:p>
            <a:pPr lvl="0" algn="r">
              <a:defRPr/>
            </a:pPr>
            <a:r>
              <a:rPr lang="ja-JP" altLang="en-US" sz="1050" dirty="0">
                <a:solidFill>
                  <a:prstClr val="black"/>
                </a:solidFill>
                <a:latin typeface="メイリオ" panose="020B0604030504040204" pitchFamily="50" charset="-128"/>
                <a:ea typeface="メイリオ" panose="020B0604030504040204" pitchFamily="50" charset="-128"/>
              </a:rPr>
              <a:t>* </a:t>
            </a:r>
            <a:r>
              <a:rPr lang="en-US" altLang="ja-JP" sz="1050" dirty="0">
                <a:solidFill>
                  <a:prstClr val="black"/>
                </a:solidFill>
                <a:latin typeface="メイリオ" panose="020B0604030504040204" pitchFamily="50" charset="-128"/>
                <a:ea typeface="メイリオ" panose="020B0604030504040204" pitchFamily="50" charset="-128"/>
              </a:rPr>
              <a:t>ORDEN</a:t>
            </a:r>
            <a:r>
              <a:rPr lang="ja-JP" altLang="en-US" sz="1050" dirty="0">
                <a:solidFill>
                  <a:prstClr val="black"/>
                </a:solidFill>
                <a:latin typeface="メイリオ" panose="020B0604030504040204" pitchFamily="50" charset="-128"/>
                <a:ea typeface="メイリオ" panose="020B0604030504040204" pitchFamily="50" charset="-128"/>
              </a:rPr>
              <a:t>（オルデン）とは</a:t>
            </a:r>
            <a:r>
              <a:rPr lang="en-US" altLang="ja-JP" sz="1050" dirty="0">
                <a:solidFill>
                  <a:prstClr val="black"/>
                </a:solidFill>
                <a:latin typeface="メイリオ" panose="020B0604030504040204" pitchFamily="50" charset="-128"/>
                <a:ea typeface="メイリオ" panose="020B0604030504040204" pitchFamily="50" charset="-128"/>
              </a:rPr>
              <a:t>…『Osaka Regional Data Exchange Network』</a:t>
            </a:r>
            <a:r>
              <a:rPr lang="ja-JP" altLang="en-US" sz="1050" dirty="0">
                <a:solidFill>
                  <a:prstClr val="black"/>
                </a:solidFill>
                <a:latin typeface="メイリオ" panose="020B0604030504040204" pitchFamily="50" charset="-128"/>
                <a:ea typeface="メイリオ" panose="020B0604030504040204" pitchFamily="50" charset="-128"/>
              </a:rPr>
              <a:t>の頭文字</a:t>
            </a:r>
          </a:p>
        </p:txBody>
      </p:sp>
      <p:sp>
        <p:nvSpPr>
          <p:cNvPr id="26" name="テキスト ボックス 25"/>
          <p:cNvSpPr txBox="1"/>
          <p:nvPr/>
        </p:nvSpPr>
        <p:spPr>
          <a:xfrm>
            <a:off x="360102" y="859760"/>
            <a:ext cx="856125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大阪広域データ連携基盤（</a:t>
            </a:r>
            <a:r>
              <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ORDEN</a:t>
            </a: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）の整備</a:t>
            </a:r>
            <a:r>
              <a:rPr kumimoji="1" lang="ja-JP" altLang="en-US" sz="1400" b="1"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 </a:t>
            </a:r>
            <a:r>
              <a:rPr kumimoji="1" lang="en-US" altLang="ja-JP" sz="1400" b="1"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a:t>
            </a:r>
            <a:r>
              <a:rPr kumimoji="1" lang="en-US" altLang="ja-JP" sz="1050" b="1"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a:t>
            </a:r>
            <a:r>
              <a:rPr kumimoji="1" lang="ja-JP" altLang="en-US" sz="105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スマートシティ戦略部 戦略推進室 戦略企画課</a:t>
            </a:r>
            <a:r>
              <a:rPr kumimoji="1" lang="en-US" altLang="ja-JP" sz="105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p>
        </p:txBody>
      </p:sp>
      <p:sp>
        <p:nvSpPr>
          <p:cNvPr id="56" name="角丸四角形 55"/>
          <p:cNvSpPr/>
          <p:nvPr/>
        </p:nvSpPr>
        <p:spPr>
          <a:xfrm>
            <a:off x="552143" y="5387098"/>
            <a:ext cx="1764000" cy="216000"/>
          </a:xfrm>
          <a:prstGeom prst="roundRect">
            <a:avLst/>
          </a:prstGeom>
          <a:noFill/>
          <a:ln w="31750" cap="flat" cmpd="sng" algn="ctr">
            <a:solidFill>
              <a:schemeClr val="accent1"/>
            </a:solidFill>
            <a:prstDash val="solid"/>
            <a:miter lim="800000"/>
          </a:ln>
          <a:effectLst/>
        </p:spPr>
        <p:txBody>
          <a:bodyPr vert="horz" lIns="36000" rIns="36000" rtlCol="0" anchor="ctr"/>
          <a:lstStyle/>
          <a:p>
            <a:pPr lvl="0" algn="ctr" defTabSz="457189">
              <a:defRPr/>
            </a:pPr>
            <a:r>
              <a:rPr kumimoji="0" lang="ja-JP" altLang="en-US" sz="1100" b="1" kern="0" dirty="0">
                <a:solidFill>
                  <a:srgbClr val="5B9BD5"/>
                </a:solidFill>
                <a:latin typeface="Meiryo UI" panose="020B0604030504040204" pitchFamily="50" charset="-128"/>
                <a:ea typeface="Meiryo UI" panose="020B0604030504040204" pitchFamily="50" charset="-128"/>
              </a:rPr>
              <a:t>今後のスケジュール（予定）</a:t>
            </a:r>
          </a:p>
        </p:txBody>
      </p:sp>
      <p:sp>
        <p:nvSpPr>
          <p:cNvPr id="54" name="角丸四角形 53"/>
          <p:cNvSpPr/>
          <p:nvPr/>
        </p:nvSpPr>
        <p:spPr>
          <a:xfrm>
            <a:off x="549190" y="2033845"/>
            <a:ext cx="1548000" cy="216000"/>
          </a:xfrm>
          <a:prstGeom prst="roundRect">
            <a:avLst/>
          </a:prstGeom>
          <a:noFill/>
          <a:ln w="31750" cap="flat" cmpd="sng" algn="ctr">
            <a:solidFill>
              <a:schemeClr val="accent1"/>
            </a:solidFill>
            <a:prstDash val="solid"/>
            <a:miter lim="800000"/>
          </a:ln>
          <a:effectLst/>
        </p:spPr>
        <p:txBody>
          <a:bodyPr vert="horz" lIns="36000" rIns="36000" rtlCol="0" anchor="ctr"/>
          <a:lstStyle/>
          <a:p>
            <a:pPr lvl="0" algn="ctr" defTabSz="457189">
              <a:defRPr/>
            </a:pPr>
            <a:r>
              <a:rPr kumimoji="0" lang="ja-JP" altLang="en-US" sz="1100" b="1" kern="0" dirty="0">
                <a:solidFill>
                  <a:srgbClr val="5B9BD5"/>
                </a:solidFill>
                <a:latin typeface="Meiryo UI" panose="020B0604030504040204" pitchFamily="50" charset="-128"/>
                <a:ea typeface="Meiryo UI" panose="020B0604030504040204" pitchFamily="50" charset="-128"/>
              </a:rPr>
              <a:t>令和</a:t>
            </a:r>
            <a:r>
              <a:rPr kumimoji="0" lang="en-US" altLang="ja-JP" sz="1100" b="1" kern="0" dirty="0">
                <a:solidFill>
                  <a:srgbClr val="5B9BD5"/>
                </a:solidFill>
                <a:latin typeface="Meiryo UI" panose="020B0604030504040204" pitchFamily="50" charset="-128"/>
                <a:ea typeface="Meiryo UI" panose="020B0604030504040204" pitchFamily="50" charset="-128"/>
              </a:rPr>
              <a:t>4</a:t>
            </a:r>
            <a:r>
              <a:rPr kumimoji="0" lang="ja-JP" altLang="en-US" sz="1100" b="1" kern="0" dirty="0">
                <a:solidFill>
                  <a:srgbClr val="5B9BD5"/>
                </a:solidFill>
                <a:latin typeface="Meiryo UI" panose="020B0604030504040204" pitchFamily="50" charset="-128"/>
                <a:ea typeface="Meiryo UI" panose="020B0604030504040204" pitchFamily="50" charset="-128"/>
              </a:rPr>
              <a:t>年度の整備内容</a:t>
            </a:r>
          </a:p>
        </p:txBody>
      </p:sp>
      <p:sp>
        <p:nvSpPr>
          <p:cNvPr id="57" name="テキスト ボックス 56"/>
          <p:cNvSpPr txBox="1"/>
          <p:nvPr/>
        </p:nvSpPr>
        <p:spPr>
          <a:xfrm>
            <a:off x="701570" y="2258870"/>
            <a:ext cx="8064499" cy="1071744"/>
          </a:xfrm>
          <a:prstGeom prst="rect">
            <a:avLst/>
          </a:prstGeom>
          <a:noFill/>
          <a:ln w="9525">
            <a:noFill/>
          </a:ln>
        </p:spPr>
        <p:txBody>
          <a:bodyPr wrap="square" rtlCol="0">
            <a:noAutofit/>
          </a:bodyPr>
          <a:lstStyle/>
          <a:p>
            <a:pPr>
              <a:lnSpc>
                <a:spcPts val="1200"/>
              </a:lnSpc>
            </a:pPr>
            <a:r>
              <a:rPr lang="ja-JP" altLang="en-US" sz="1100" b="1" dirty="0">
                <a:latin typeface="Meiryo UI" panose="020B0604030504040204" pitchFamily="50" charset="-128"/>
                <a:ea typeface="Meiryo UI" panose="020B0604030504040204" pitchFamily="50" charset="-128"/>
              </a:rPr>
              <a:t>①コミュニケーション基盤</a:t>
            </a:r>
          </a:p>
          <a:p>
            <a:pPr>
              <a:lnSpc>
                <a:spcPts val="1200"/>
              </a:lnSpc>
            </a:pPr>
            <a:r>
              <a:rPr lang="ja-JP" altLang="en-US" sz="1100" dirty="0">
                <a:latin typeface="Meiryo UI" panose="020B0604030504040204" pitchFamily="50" charset="-128"/>
                <a:ea typeface="Meiryo UI" panose="020B0604030504040204" pitchFamily="50" charset="-128"/>
              </a:rPr>
              <a:t>　 オプトイン（個人情報の取得に係る本人の同意）による</a:t>
            </a:r>
            <a:r>
              <a:rPr lang="en-US" altLang="ja-JP" sz="1100" dirty="0">
                <a:latin typeface="Meiryo UI" panose="020B0604030504040204" pitchFamily="50" charset="-128"/>
                <a:ea typeface="Meiryo UI" panose="020B0604030504040204" pitchFamily="50" charset="-128"/>
              </a:rPr>
              <a:t>ID</a:t>
            </a:r>
            <a:r>
              <a:rPr lang="ja-JP" altLang="en-US" sz="1100" dirty="0">
                <a:latin typeface="Meiryo UI" panose="020B0604030504040204" pitchFamily="50" charset="-128"/>
                <a:ea typeface="Meiryo UI" panose="020B0604030504040204" pitchFamily="50" charset="-128"/>
              </a:rPr>
              <a:t>登録及び個人のニーズに合わせたパーソナライズサービスを提供するためのインター</a:t>
            </a:r>
            <a:endParaRPr lang="en-US" altLang="ja-JP" sz="1100" dirty="0">
              <a:latin typeface="Meiryo UI" panose="020B0604030504040204" pitchFamily="50" charset="-128"/>
              <a:ea typeface="Meiryo UI" panose="020B0604030504040204" pitchFamily="50" charset="-128"/>
            </a:endParaRPr>
          </a:p>
          <a:p>
            <a:pPr>
              <a:lnSpc>
                <a:spcPts val="1200"/>
              </a:lnSpc>
            </a:pPr>
            <a:r>
              <a:rPr lang="en-US" altLang="ja-JP" sz="1100" dirty="0">
                <a:latin typeface="Meiryo UI" panose="020B0604030504040204" pitchFamily="50" charset="-128"/>
                <a:ea typeface="Meiryo UI" panose="020B0604030504040204" pitchFamily="50" charset="-128"/>
              </a:rPr>
              <a:t>   </a:t>
            </a:r>
            <a:r>
              <a:rPr lang="ja-JP" altLang="en-US" sz="1100" dirty="0">
                <a:latin typeface="Meiryo UI" panose="020B0604030504040204" pitchFamily="50" charset="-128"/>
                <a:ea typeface="Meiryo UI" panose="020B0604030504040204" pitchFamily="50" charset="-128"/>
              </a:rPr>
              <a:t>フェースを整備</a:t>
            </a:r>
          </a:p>
          <a:p>
            <a:pPr>
              <a:lnSpc>
                <a:spcPts val="500"/>
              </a:lnSpc>
            </a:pPr>
            <a:r>
              <a:rPr lang="ja-JP" altLang="en-US" sz="1100" dirty="0">
                <a:latin typeface="Meiryo UI" panose="020B0604030504040204" pitchFamily="50" charset="-128"/>
                <a:ea typeface="Meiryo UI" panose="020B0604030504040204" pitchFamily="50" charset="-128"/>
              </a:rPr>
              <a:t>　</a:t>
            </a:r>
          </a:p>
          <a:p>
            <a:pPr>
              <a:lnSpc>
                <a:spcPts val="1200"/>
              </a:lnSpc>
            </a:pPr>
            <a:r>
              <a:rPr lang="ja-JP" altLang="en-US" sz="1100" b="1" dirty="0">
                <a:latin typeface="Meiryo UI" panose="020B0604030504040204" pitchFamily="50" charset="-128"/>
                <a:ea typeface="Meiryo UI" panose="020B0604030504040204" pitchFamily="50" charset="-128"/>
              </a:rPr>
              <a:t>②データ連携基盤　＜令和</a:t>
            </a:r>
            <a:r>
              <a:rPr lang="en-US" altLang="ja-JP" sz="1100" b="1" dirty="0">
                <a:latin typeface="Meiryo UI" panose="020B0604030504040204" pitchFamily="50" charset="-128"/>
                <a:ea typeface="Meiryo UI" panose="020B0604030504040204" pitchFamily="50" charset="-128"/>
              </a:rPr>
              <a:t>4</a:t>
            </a:r>
            <a:r>
              <a:rPr lang="ja-JP" altLang="en-US" sz="1100" b="1" dirty="0">
                <a:latin typeface="Meiryo UI" panose="020B0604030504040204" pitchFamily="50" charset="-128"/>
                <a:ea typeface="Meiryo UI" panose="020B0604030504040204" pitchFamily="50" charset="-128"/>
              </a:rPr>
              <a:t>年度は一部機能の整備＞</a:t>
            </a:r>
            <a:endParaRPr lang="en-US" altLang="ja-JP" sz="1100" dirty="0">
              <a:latin typeface="Meiryo UI" panose="020B0604030504040204" pitchFamily="50" charset="-128"/>
              <a:ea typeface="Meiryo UI" panose="020B0604030504040204" pitchFamily="50" charset="-128"/>
            </a:endParaRPr>
          </a:p>
          <a:p>
            <a:pPr>
              <a:lnSpc>
                <a:spcPts val="1200"/>
              </a:lnSpc>
            </a:pPr>
            <a:r>
              <a:rPr lang="ja-JP" altLang="en-US" sz="1100" dirty="0">
                <a:latin typeface="Meiryo UI" panose="020B0604030504040204" pitchFamily="50" charset="-128"/>
                <a:ea typeface="Meiryo UI" panose="020B0604030504040204" pitchFamily="50" charset="-128"/>
              </a:rPr>
              <a:t>   公民が持つヒト・モノの多様なデータを連携・流通させ、異なる主体</a:t>
            </a:r>
            <a:r>
              <a:rPr lang="ja-JP" altLang="en-US" sz="1100" spc="-40" dirty="0">
                <a:latin typeface="Meiryo UI" panose="020B0604030504040204" pitchFamily="50" charset="-128"/>
                <a:ea typeface="Meiryo UI" panose="020B0604030504040204" pitchFamily="50" charset="-128"/>
              </a:rPr>
              <a:t>、異なるサービス間でのデータ共有によるサービスの高度化を実現するための</a:t>
            </a:r>
            <a:endParaRPr lang="en-US" altLang="ja-JP" sz="1100" spc="-40" dirty="0">
              <a:latin typeface="Meiryo UI" panose="020B0604030504040204" pitchFamily="50" charset="-128"/>
              <a:ea typeface="Meiryo UI" panose="020B0604030504040204" pitchFamily="50" charset="-128"/>
            </a:endParaRPr>
          </a:p>
          <a:p>
            <a:pPr>
              <a:lnSpc>
                <a:spcPts val="1200"/>
              </a:lnSpc>
            </a:pPr>
            <a:r>
              <a:rPr lang="en-US" altLang="ja-JP" sz="1100" spc="-40" dirty="0">
                <a:latin typeface="Meiryo UI" panose="020B0604030504040204" pitchFamily="50" charset="-128"/>
                <a:ea typeface="Meiryo UI" panose="020B0604030504040204" pitchFamily="50" charset="-128"/>
              </a:rPr>
              <a:t>   </a:t>
            </a:r>
            <a:r>
              <a:rPr lang="ja-JP" altLang="en-US" sz="1100" spc="-40" dirty="0">
                <a:latin typeface="Meiryo UI" panose="020B0604030504040204" pitchFamily="50" charset="-128"/>
                <a:ea typeface="Meiryo UI" panose="020B0604030504040204" pitchFamily="50" charset="-128"/>
              </a:rPr>
              <a:t>基盤を整備</a:t>
            </a:r>
          </a:p>
        </p:txBody>
      </p:sp>
      <p:sp>
        <p:nvSpPr>
          <p:cNvPr id="61" name="正方形/長方形 60"/>
          <p:cNvSpPr/>
          <p:nvPr/>
        </p:nvSpPr>
        <p:spPr>
          <a:xfrm>
            <a:off x="1726990" y="3207426"/>
            <a:ext cx="1899905" cy="230832"/>
          </a:xfrm>
          <a:prstGeom prst="rect">
            <a:avLst/>
          </a:prstGeom>
        </p:spPr>
        <p:txBody>
          <a:bodyPr wrap="square">
            <a:spAutoFit/>
          </a:bodyPr>
          <a:lstStyle/>
          <a:p>
            <a:r>
              <a:rPr kumimoji="1" lang="ja-JP" altLang="en-US" sz="900" b="1" dirty="0">
                <a:latin typeface="メイリオ" panose="020B0604030504040204" pitchFamily="50" charset="-128"/>
                <a:ea typeface="メイリオ" panose="020B0604030504040204" pitchFamily="50" charset="-128"/>
              </a:rPr>
              <a:t>＜</a:t>
            </a:r>
            <a:r>
              <a:rPr kumimoji="1" lang="en-US" altLang="ja-JP" sz="900" b="1" dirty="0">
                <a:latin typeface="メイリオ" panose="020B0604030504040204" pitchFamily="50" charset="-128"/>
                <a:ea typeface="メイリオ" panose="020B0604030504040204" pitchFamily="50" charset="-128"/>
              </a:rPr>
              <a:t>ORDEN</a:t>
            </a:r>
            <a:r>
              <a:rPr kumimoji="1" lang="ja-JP" altLang="en-US" sz="900" b="1" dirty="0">
                <a:latin typeface="メイリオ" panose="020B0604030504040204" pitchFamily="50" charset="-128"/>
                <a:ea typeface="メイリオ" panose="020B0604030504040204" pitchFamily="50" charset="-128"/>
              </a:rPr>
              <a:t>の構造（イメージ）＞</a:t>
            </a:r>
          </a:p>
        </p:txBody>
      </p:sp>
      <p:grpSp>
        <p:nvGrpSpPr>
          <p:cNvPr id="4" name="グループ化 3"/>
          <p:cNvGrpSpPr/>
          <p:nvPr/>
        </p:nvGrpSpPr>
        <p:grpSpPr>
          <a:xfrm>
            <a:off x="971600" y="3444073"/>
            <a:ext cx="3455481" cy="1672257"/>
            <a:chOff x="971600" y="3646953"/>
            <a:chExt cx="3455481" cy="1672257"/>
          </a:xfrm>
        </p:grpSpPr>
        <p:sp>
          <p:nvSpPr>
            <p:cNvPr id="122" name="正方形/長方形 121"/>
            <p:cNvSpPr/>
            <p:nvPr/>
          </p:nvSpPr>
          <p:spPr>
            <a:xfrm>
              <a:off x="1608181" y="3646953"/>
              <a:ext cx="431800" cy="367665"/>
            </a:xfrm>
            <a:prstGeom prst="rect">
              <a:avLst/>
            </a:prstGeom>
            <a:ln w="9525"/>
          </p:spPr>
          <p:style>
            <a:lnRef idx="2">
              <a:schemeClr val="dk1"/>
            </a:lnRef>
            <a:fillRef idx="1">
              <a:schemeClr val="lt1"/>
            </a:fillRef>
            <a:effectRef idx="0">
              <a:schemeClr val="dk1"/>
            </a:effectRef>
            <a:fontRef idx="minor">
              <a:schemeClr val="dk1"/>
            </a:fontRef>
          </p:style>
          <p:txBody>
            <a:bodyPr wrap="square" lIns="36000" tIns="36000" rIns="36000" rtlCol="0" anchor="t">
              <a:noAutofit/>
            </a:bodyPr>
            <a:lstStyle/>
            <a:p>
              <a:pPr algn="ctr">
                <a:lnSpc>
                  <a:spcPts val="600"/>
                </a:lnSpc>
                <a:spcAft>
                  <a:spcPts val="0"/>
                </a:spcAft>
              </a:pPr>
              <a:r>
                <a:rPr lang="ja-JP" sz="600" b="1" kern="1200" spc="-60" dirty="0">
                  <a:solidFill>
                    <a:srgbClr val="000000"/>
                  </a:solidFill>
                  <a:effectLst/>
                  <a:latin typeface="ＭＳ 明朝" panose="02020609040205080304" pitchFamily="17" charset="-128"/>
                  <a:ea typeface="メイリオ" panose="020B0604030504040204" pitchFamily="50" charset="-128"/>
                  <a:cs typeface="Times New Roman" panose="02020603050405020304" pitchFamily="18" charset="0"/>
                </a:rPr>
                <a:t>ルート</a:t>
              </a:r>
              <a:endParaRPr lang="ja-JP" sz="1200" kern="100" spc="-60" dirty="0">
                <a:effectLst/>
                <a:latin typeface="ＭＳ 明朝" panose="02020609040205080304" pitchFamily="17" charset="-128"/>
                <a:ea typeface="ＭＳ 明朝" panose="02020609040205080304" pitchFamily="17" charset="-128"/>
                <a:cs typeface="Times New Roman" panose="02020603050405020304" pitchFamily="18" charset="0"/>
              </a:endParaRPr>
            </a:p>
            <a:p>
              <a:pPr algn="ctr">
                <a:lnSpc>
                  <a:spcPts val="600"/>
                </a:lnSpc>
                <a:spcAft>
                  <a:spcPts val="0"/>
                </a:spcAft>
              </a:pPr>
              <a:r>
                <a:rPr lang="ja-JP" sz="600" b="1" kern="1200" spc="-60" dirty="0">
                  <a:solidFill>
                    <a:srgbClr val="000000"/>
                  </a:solidFill>
                  <a:effectLst/>
                  <a:latin typeface="ＭＳ 明朝" panose="02020609040205080304" pitchFamily="17" charset="-128"/>
                  <a:ea typeface="メイリオ" panose="020B0604030504040204" pitchFamily="50" charset="-128"/>
                  <a:cs typeface="Times New Roman" panose="02020603050405020304" pitchFamily="18" charset="0"/>
                </a:rPr>
                <a:t>最適化</a:t>
              </a:r>
              <a:endParaRPr lang="ja-JP" sz="1200" kern="100" spc="-60" dirty="0">
                <a:effectLst/>
                <a:latin typeface="ＭＳ 明朝" panose="02020609040205080304" pitchFamily="17" charset="-128"/>
                <a:ea typeface="ＭＳ 明朝" panose="02020609040205080304" pitchFamily="17" charset="-128"/>
                <a:cs typeface="Times New Roman" panose="02020603050405020304" pitchFamily="18" charset="0"/>
              </a:endParaRPr>
            </a:p>
          </p:txBody>
        </p:sp>
        <p:sp>
          <p:nvSpPr>
            <p:cNvPr id="123" name="正方形/長方形 122"/>
            <p:cNvSpPr/>
            <p:nvPr/>
          </p:nvSpPr>
          <p:spPr>
            <a:xfrm>
              <a:off x="3953236" y="3646953"/>
              <a:ext cx="431800" cy="367665"/>
            </a:xfrm>
            <a:prstGeom prst="rect">
              <a:avLst/>
            </a:prstGeom>
            <a:ln w="9525"/>
          </p:spPr>
          <p:style>
            <a:lnRef idx="2">
              <a:schemeClr val="dk1"/>
            </a:lnRef>
            <a:fillRef idx="1">
              <a:schemeClr val="lt1"/>
            </a:fillRef>
            <a:effectRef idx="0">
              <a:schemeClr val="dk1"/>
            </a:effectRef>
            <a:fontRef idx="minor">
              <a:schemeClr val="dk1"/>
            </a:fontRef>
          </p:style>
          <p:txBody>
            <a:bodyPr wrap="square" lIns="36000" tIns="36000" rIns="36000" rtlCol="0" anchor="t">
              <a:noAutofit/>
            </a:bodyPr>
            <a:lstStyle/>
            <a:p>
              <a:pPr algn="ctr">
                <a:lnSpc>
                  <a:spcPts val="600"/>
                </a:lnSpc>
                <a:spcAft>
                  <a:spcPts val="0"/>
                </a:spcAft>
              </a:pPr>
              <a:r>
                <a:rPr lang="ja-JP" sz="600" b="1" kern="1200" spc="-60" dirty="0">
                  <a:solidFill>
                    <a:srgbClr val="000000"/>
                  </a:solidFill>
                  <a:effectLst/>
                  <a:latin typeface="ＭＳ 明朝" panose="02020609040205080304" pitchFamily="17" charset="-128"/>
                  <a:ea typeface="メイリオ" panose="020B0604030504040204" pitchFamily="50" charset="-128"/>
                  <a:cs typeface="Times New Roman" panose="02020603050405020304" pitchFamily="18" charset="0"/>
                </a:rPr>
                <a:t>行政</a:t>
              </a:r>
              <a:endParaRPr lang="ja-JP" sz="1200" kern="100" spc="-60" dirty="0">
                <a:effectLst/>
                <a:latin typeface="ＭＳ 明朝" panose="02020609040205080304" pitchFamily="17" charset="-128"/>
                <a:ea typeface="ＭＳ 明朝" panose="02020609040205080304" pitchFamily="17" charset="-128"/>
                <a:cs typeface="Times New Roman" panose="02020603050405020304" pitchFamily="18" charset="0"/>
              </a:endParaRPr>
            </a:p>
            <a:p>
              <a:pPr algn="ctr">
                <a:lnSpc>
                  <a:spcPts val="600"/>
                </a:lnSpc>
                <a:spcAft>
                  <a:spcPts val="0"/>
                </a:spcAft>
              </a:pPr>
              <a:r>
                <a:rPr lang="ja-JP" sz="600" b="1" kern="1200" spc="-60" dirty="0">
                  <a:solidFill>
                    <a:srgbClr val="000000"/>
                  </a:solidFill>
                  <a:effectLst/>
                  <a:latin typeface="ＭＳ 明朝" panose="02020609040205080304" pitchFamily="17" charset="-128"/>
                  <a:ea typeface="メイリオ" panose="020B0604030504040204" pitchFamily="50" charset="-128"/>
                  <a:cs typeface="Times New Roman" panose="02020603050405020304" pitchFamily="18" charset="0"/>
                </a:rPr>
                <a:t>手続</a:t>
              </a:r>
              <a:endParaRPr lang="ja-JP" sz="1200" kern="100" spc="-60" dirty="0">
                <a:effectLst/>
                <a:latin typeface="ＭＳ 明朝" panose="02020609040205080304" pitchFamily="17" charset="-128"/>
                <a:ea typeface="ＭＳ 明朝" panose="02020609040205080304" pitchFamily="17" charset="-128"/>
                <a:cs typeface="Times New Roman" panose="02020603050405020304" pitchFamily="18" charset="0"/>
              </a:endParaRPr>
            </a:p>
          </p:txBody>
        </p:sp>
        <p:sp>
          <p:nvSpPr>
            <p:cNvPr id="124" name="正方形/長方形 123"/>
            <p:cNvSpPr/>
            <p:nvPr/>
          </p:nvSpPr>
          <p:spPr>
            <a:xfrm>
              <a:off x="3485241" y="3646953"/>
              <a:ext cx="431800" cy="367665"/>
            </a:xfrm>
            <a:prstGeom prst="rect">
              <a:avLst/>
            </a:prstGeom>
            <a:ln w="9525"/>
          </p:spPr>
          <p:style>
            <a:lnRef idx="2">
              <a:schemeClr val="dk1"/>
            </a:lnRef>
            <a:fillRef idx="1">
              <a:schemeClr val="lt1"/>
            </a:fillRef>
            <a:effectRef idx="0">
              <a:schemeClr val="dk1"/>
            </a:effectRef>
            <a:fontRef idx="minor">
              <a:schemeClr val="dk1"/>
            </a:fontRef>
          </p:style>
          <p:txBody>
            <a:bodyPr wrap="square" lIns="36000" tIns="36000" rIns="36000" rtlCol="0" anchor="t">
              <a:noAutofit/>
            </a:bodyPr>
            <a:lstStyle/>
            <a:p>
              <a:pPr algn="ctr">
                <a:lnSpc>
                  <a:spcPts val="600"/>
                </a:lnSpc>
                <a:spcAft>
                  <a:spcPts val="0"/>
                </a:spcAft>
              </a:pPr>
              <a:r>
                <a:rPr lang="ja-JP" sz="600" b="1" kern="1200" spc="-60" dirty="0">
                  <a:solidFill>
                    <a:schemeClr val="tx1"/>
                  </a:solidFill>
                  <a:effectLst/>
                  <a:latin typeface="ＭＳ 明朝" panose="02020609040205080304" pitchFamily="17" charset="-128"/>
                  <a:ea typeface="メイリオ" panose="020B0604030504040204" pitchFamily="50" charset="-128"/>
                  <a:cs typeface="Times New Roman" panose="02020603050405020304" pitchFamily="18" charset="0"/>
                </a:rPr>
                <a:t>子育て</a:t>
              </a:r>
              <a:endParaRPr lang="en-US" altLang="ja-JP" sz="600" b="1" kern="1200" spc="-60" dirty="0">
                <a:solidFill>
                  <a:schemeClr val="tx1"/>
                </a:solidFill>
                <a:effectLst/>
                <a:latin typeface="ＭＳ 明朝" panose="02020609040205080304" pitchFamily="17" charset="-128"/>
                <a:ea typeface="メイリオ" panose="020B0604030504040204" pitchFamily="50" charset="-128"/>
                <a:cs typeface="Times New Roman" panose="02020603050405020304" pitchFamily="18" charset="0"/>
              </a:endParaRPr>
            </a:p>
            <a:p>
              <a:pPr algn="ctr">
                <a:lnSpc>
                  <a:spcPts val="600"/>
                </a:lnSpc>
                <a:spcAft>
                  <a:spcPts val="0"/>
                </a:spcAft>
              </a:pPr>
              <a:r>
                <a:rPr lang="ja-JP" altLang="en-US" sz="600" b="1" kern="1200" spc="-60" dirty="0">
                  <a:solidFill>
                    <a:schemeClr val="tx1"/>
                  </a:solidFill>
                  <a:effectLst/>
                  <a:latin typeface="ＭＳ 明朝" panose="02020609040205080304" pitchFamily="17" charset="-128"/>
                  <a:ea typeface="メイリオ" panose="020B0604030504040204" pitchFamily="50" charset="-128"/>
                  <a:cs typeface="Times New Roman" panose="02020603050405020304" pitchFamily="18" charset="0"/>
                </a:rPr>
                <a:t>支援</a:t>
              </a:r>
              <a:endParaRPr lang="ja-JP" sz="1200" kern="100" spc="-60" dirty="0">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algn="ctr">
                <a:lnSpc>
                  <a:spcPts val="600"/>
                </a:lnSpc>
                <a:spcAft>
                  <a:spcPts val="0"/>
                </a:spcAft>
              </a:pPr>
              <a:endParaRPr lang="ja-JP" sz="1200" kern="100" spc="-60" dirty="0">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endParaRPr>
            </a:p>
          </p:txBody>
        </p:sp>
        <p:sp>
          <p:nvSpPr>
            <p:cNvPr id="125" name="正方形/長方形 124"/>
            <p:cNvSpPr/>
            <p:nvPr/>
          </p:nvSpPr>
          <p:spPr>
            <a:xfrm>
              <a:off x="3012166" y="3646953"/>
              <a:ext cx="431800" cy="367665"/>
            </a:xfrm>
            <a:prstGeom prst="rect">
              <a:avLst/>
            </a:prstGeom>
            <a:ln w="9525"/>
          </p:spPr>
          <p:style>
            <a:lnRef idx="2">
              <a:schemeClr val="dk1"/>
            </a:lnRef>
            <a:fillRef idx="1">
              <a:schemeClr val="lt1"/>
            </a:fillRef>
            <a:effectRef idx="0">
              <a:schemeClr val="dk1"/>
            </a:effectRef>
            <a:fontRef idx="minor">
              <a:schemeClr val="dk1"/>
            </a:fontRef>
          </p:style>
          <p:txBody>
            <a:bodyPr wrap="square" lIns="36000" tIns="36000" rIns="36000" rtlCol="0" anchor="t">
              <a:noAutofit/>
            </a:bodyPr>
            <a:lstStyle/>
            <a:p>
              <a:pPr algn="ctr">
                <a:lnSpc>
                  <a:spcPts val="600"/>
                </a:lnSpc>
                <a:spcAft>
                  <a:spcPts val="0"/>
                </a:spcAft>
              </a:pPr>
              <a:r>
                <a:rPr lang="ja-JP" sz="600" b="1" kern="1200" spc="-60">
                  <a:solidFill>
                    <a:srgbClr val="000000"/>
                  </a:solidFill>
                  <a:effectLst/>
                  <a:latin typeface="ＭＳ 明朝" panose="02020609040205080304" pitchFamily="17" charset="-128"/>
                  <a:ea typeface="メイリオ" panose="020B0604030504040204" pitchFamily="50" charset="-128"/>
                  <a:cs typeface="Times New Roman" panose="02020603050405020304" pitchFamily="18" charset="0"/>
                </a:rPr>
                <a:t>大阪</a:t>
              </a:r>
              <a:endParaRPr lang="ja-JP" sz="1200" kern="100" spc="-60">
                <a:effectLst/>
                <a:latin typeface="ＭＳ 明朝" panose="02020609040205080304" pitchFamily="17" charset="-128"/>
                <a:ea typeface="ＭＳ 明朝" panose="02020609040205080304" pitchFamily="17" charset="-128"/>
                <a:cs typeface="Times New Roman" panose="02020603050405020304" pitchFamily="18" charset="0"/>
              </a:endParaRPr>
            </a:p>
            <a:p>
              <a:pPr algn="ctr">
                <a:lnSpc>
                  <a:spcPts val="600"/>
                </a:lnSpc>
                <a:spcAft>
                  <a:spcPts val="0"/>
                </a:spcAft>
              </a:pPr>
              <a:r>
                <a:rPr lang="ja-JP" sz="600" b="1" kern="1200" spc="-60">
                  <a:solidFill>
                    <a:srgbClr val="000000"/>
                  </a:solidFill>
                  <a:effectLst/>
                  <a:latin typeface="ＭＳ 明朝" panose="02020609040205080304" pitchFamily="17" charset="-128"/>
                  <a:ea typeface="メイリオ" panose="020B0604030504040204" pitchFamily="50" charset="-128"/>
                  <a:cs typeface="Times New Roman" panose="02020603050405020304" pitchFamily="18" charset="0"/>
                </a:rPr>
                <a:t>観光</a:t>
              </a:r>
              <a:endParaRPr lang="ja-JP" sz="1200" kern="100" spc="-60">
                <a:effectLst/>
                <a:latin typeface="ＭＳ 明朝" panose="02020609040205080304" pitchFamily="17" charset="-128"/>
                <a:ea typeface="ＭＳ 明朝" panose="02020609040205080304" pitchFamily="17" charset="-128"/>
                <a:cs typeface="Times New Roman" panose="02020603050405020304" pitchFamily="18" charset="0"/>
              </a:endParaRPr>
            </a:p>
          </p:txBody>
        </p:sp>
        <p:sp>
          <p:nvSpPr>
            <p:cNvPr id="126" name="正方形/長方形 125"/>
            <p:cNvSpPr/>
            <p:nvPr/>
          </p:nvSpPr>
          <p:spPr>
            <a:xfrm>
              <a:off x="2545441" y="3646953"/>
              <a:ext cx="431800" cy="367665"/>
            </a:xfrm>
            <a:prstGeom prst="rect">
              <a:avLst/>
            </a:prstGeom>
            <a:ln w="9525"/>
          </p:spPr>
          <p:style>
            <a:lnRef idx="2">
              <a:schemeClr val="dk1"/>
            </a:lnRef>
            <a:fillRef idx="1">
              <a:schemeClr val="lt1"/>
            </a:fillRef>
            <a:effectRef idx="0">
              <a:schemeClr val="dk1"/>
            </a:effectRef>
            <a:fontRef idx="minor">
              <a:schemeClr val="dk1"/>
            </a:fontRef>
          </p:style>
          <p:txBody>
            <a:bodyPr wrap="square" lIns="36000" tIns="36000" rIns="36000" rtlCol="0" anchor="t">
              <a:noAutofit/>
            </a:bodyPr>
            <a:lstStyle/>
            <a:p>
              <a:pPr algn="ctr">
                <a:lnSpc>
                  <a:spcPts val="600"/>
                </a:lnSpc>
                <a:spcAft>
                  <a:spcPts val="0"/>
                </a:spcAft>
              </a:pPr>
              <a:r>
                <a:rPr lang="ja-JP" sz="600" b="1" kern="1200" spc="-60" dirty="0">
                  <a:solidFill>
                    <a:srgbClr val="000000"/>
                  </a:solidFill>
                  <a:effectLst/>
                  <a:latin typeface="ＭＳ 明朝" panose="02020609040205080304" pitchFamily="17" charset="-128"/>
                  <a:ea typeface="メイリオ" panose="020B0604030504040204" pitchFamily="50" charset="-128"/>
                  <a:cs typeface="Times New Roman" panose="02020603050405020304" pitchFamily="18" charset="0"/>
                </a:rPr>
                <a:t>健康</a:t>
              </a:r>
              <a:endParaRPr lang="ja-JP" sz="1200" kern="100" spc="-60" dirty="0">
                <a:effectLst/>
                <a:latin typeface="ＭＳ 明朝" panose="02020609040205080304" pitchFamily="17" charset="-128"/>
                <a:ea typeface="ＭＳ 明朝" panose="02020609040205080304" pitchFamily="17" charset="-128"/>
                <a:cs typeface="Times New Roman" panose="02020603050405020304" pitchFamily="18" charset="0"/>
              </a:endParaRPr>
            </a:p>
            <a:p>
              <a:pPr algn="ctr">
                <a:lnSpc>
                  <a:spcPts val="600"/>
                </a:lnSpc>
                <a:spcAft>
                  <a:spcPts val="0"/>
                </a:spcAft>
              </a:pPr>
              <a:r>
                <a:rPr lang="ja-JP" sz="600" b="1" kern="1200" spc="-60" dirty="0">
                  <a:solidFill>
                    <a:srgbClr val="000000"/>
                  </a:solidFill>
                  <a:effectLst/>
                  <a:latin typeface="ＭＳ 明朝" panose="02020609040205080304" pitchFamily="17" charset="-128"/>
                  <a:ea typeface="メイリオ" panose="020B0604030504040204" pitchFamily="50" charset="-128"/>
                  <a:cs typeface="Times New Roman" panose="02020603050405020304" pitchFamily="18" charset="0"/>
                </a:rPr>
                <a:t>づくり</a:t>
              </a:r>
              <a:endParaRPr lang="ja-JP" sz="1200" kern="100" spc="-60" dirty="0">
                <a:effectLst/>
                <a:latin typeface="ＭＳ 明朝" panose="02020609040205080304" pitchFamily="17" charset="-128"/>
                <a:ea typeface="ＭＳ 明朝" panose="02020609040205080304" pitchFamily="17" charset="-128"/>
                <a:cs typeface="Times New Roman" panose="02020603050405020304" pitchFamily="18" charset="0"/>
              </a:endParaRPr>
            </a:p>
          </p:txBody>
        </p:sp>
        <p:sp>
          <p:nvSpPr>
            <p:cNvPr id="127" name="正方形/長方形 126"/>
            <p:cNvSpPr/>
            <p:nvPr/>
          </p:nvSpPr>
          <p:spPr>
            <a:xfrm>
              <a:off x="2078716" y="3646953"/>
              <a:ext cx="431800" cy="367665"/>
            </a:xfrm>
            <a:prstGeom prst="rect">
              <a:avLst/>
            </a:prstGeom>
            <a:ln w="9525"/>
          </p:spPr>
          <p:style>
            <a:lnRef idx="2">
              <a:schemeClr val="dk1"/>
            </a:lnRef>
            <a:fillRef idx="1">
              <a:schemeClr val="lt1"/>
            </a:fillRef>
            <a:effectRef idx="0">
              <a:schemeClr val="dk1"/>
            </a:effectRef>
            <a:fontRef idx="minor">
              <a:schemeClr val="dk1"/>
            </a:fontRef>
          </p:style>
          <p:txBody>
            <a:bodyPr wrap="square" lIns="36000" tIns="36000" rIns="36000" rtlCol="0" anchor="t">
              <a:noAutofit/>
            </a:bodyPr>
            <a:lstStyle/>
            <a:p>
              <a:pPr algn="ctr">
                <a:lnSpc>
                  <a:spcPts val="600"/>
                </a:lnSpc>
                <a:spcAft>
                  <a:spcPts val="0"/>
                </a:spcAft>
              </a:pPr>
              <a:r>
                <a:rPr lang="ja-JP" sz="600" b="1" kern="1200" spc="-60" dirty="0">
                  <a:solidFill>
                    <a:srgbClr val="000000"/>
                  </a:solidFill>
                  <a:effectLst/>
                  <a:latin typeface="ＭＳ 明朝" panose="02020609040205080304" pitchFamily="17" charset="-128"/>
                  <a:ea typeface="メイリオ" panose="020B0604030504040204" pitchFamily="50" charset="-128"/>
                  <a:cs typeface="Times New Roman" panose="02020603050405020304" pitchFamily="18" charset="0"/>
                </a:rPr>
                <a:t>高齢者</a:t>
              </a:r>
              <a:endParaRPr lang="ja-JP" sz="1200" kern="100" spc="-60" dirty="0">
                <a:effectLst/>
                <a:latin typeface="ＭＳ 明朝" panose="02020609040205080304" pitchFamily="17" charset="-128"/>
                <a:ea typeface="ＭＳ 明朝" panose="02020609040205080304" pitchFamily="17" charset="-128"/>
                <a:cs typeface="Times New Roman" panose="02020603050405020304" pitchFamily="18" charset="0"/>
              </a:endParaRPr>
            </a:p>
            <a:p>
              <a:pPr algn="ctr">
                <a:lnSpc>
                  <a:spcPts val="600"/>
                </a:lnSpc>
                <a:spcAft>
                  <a:spcPts val="0"/>
                </a:spcAft>
              </a:pPr>
              <a:r>
                <a:rPr lang="ja-JP" sz="600" b="1" kern="1200" spc="-60" dirty="0">
                  <a:solidFill>
                    <a:srgbClr val="000000"/>
                  </a:solidFill>
                  <a:effectLst/>
                  <a:latin typeface="ＭＳ 明朝" panose="02020609040205080304" pitchFamily="17" charset="-128"/>
                  <a:ea typeface="メイリオ" panose="020B0604030504040204" pitchFamily="50" charset="-128"/>
                  <a:cs typeface="Times New Roman" panose="02020603050405020304" pitchFamily="18" charset="0"/>
                </a:rPr>
                <a:t>支援</a:t>
              </a:r>
              <a:endParaRPr lang="ja-JP" sz="1200" kern="100" spc="-60" dirty="0">
                <a:effectLst/>
                <a:latin typeface="ＭＳ 明朝" panose="02020609040205080304" pitchFamily="17" charset="-128"/>
                <a:ea typeface="ＭＳ 明朝" panose="02020609040205080304" pitchFamily="17" charset="-128"/>
                <a:cs typeface="Times New Roman" panose="02020603050405020304" pitchFamily="18" charset="0"/>
              </a:endParaRPr>
            </a:p>
          </p:txBody>
        </p:sp>
        <p:grpSp>
          <p:nvGrpSpPr>
            <p:cNvPr id="2" name="グループ化 1"/>
            <p:cNvGrpSpPr/>
            <p:nvPr/>
          </p:nvGrpSpPr>
          <p:grpSpPr>
            <a:xfrm>
              <a:off x="971600" y="3661217"/>
              <a:ext cx="3455481" cy="1657993"/>
              <a:chOff x="971600" y="3657506"/>
              <a:chExt cx="3455481" cy="1657993"/>
            </a:xfrm>
          </p:grpSpPr>
          <p:grpSp>
            <p:nvGrpSpPr>
              <p:cNvPr id="121" name="グループ化 120"/>
              <p:cNvGrpSpPr/>
              <p:nvPr/>
            </p:nvGrpSpPr>
            <p:grpSpPr>
              <a:xfrm>
                <a:off x="971600" y="3657506"/>
                <a:ext cx="3455481" cy="1657993"/>
                <a:chOff x="-33973" y="0"/>
                <a:chExt cx="3455481" cy="1786897"/>
              </a:xfrm>
            </p:grpSpPr>
            <p:cxnSp>
              <p:nvCxnSpPr>
                <p:cNvPr id="134" name="直線コネクタ 133"/>
                <p:cNvCxnSpPr/>
                <p:nvPr/>
              </p:nvCxnSpPr>
              <p:spPr>
                <a:xfrm>
                  <a:off x="2691098" y="388266"/>
                  <a:ext cx="0" cy="193994"/>
                </a:xfrm>
                <a:prstGeom prst="line">
                  <a:avLst/>
                </a:prstGeom>
                <a:ln w="136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5" name="直線コネクタ 134"/>
                <p:cNvCxnSpPr/>
                <p:nvPr/>
              </p:nvCxnSpPr>
              <p:spPr>
                <a:xfrm>
                  <a:off x="1290135" y="388093"/>
                  <a:ext cx="0" cy="193994"/>
                </a:xfrm>
                <a:prstGeom prst="line">
                  <a:avLst/>
                </a:prstGeom>
                <a:ln w="136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6" name="直線コネクタ 135"/>
                <p:cNvCxnSpPr/>
                <p:nvPr/>
              </p:nvCxnSpPr>
              <p:spPr>
                <a:xfrm>
                  <a:off x="1740393" y="388093"/>
                  <a:ext cx="0" cy="193994"/>
                </a:xfrm>
                <a:prstGeom prst="line">
                  <a:avLst/>
                </a:prstGeom>
                <a:ln w="136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7" name="直線コネクタ 136"/>
                <p:cNvCxnSpPr/>
                <p:nvPr/>
              </p:nvCxnSpPr>
              <p:spPr>
                <a:xfrm>
                  <a:off x="2228658" y="388093"/>
                  <a:ext cx="0" cy="193994"/>
                </a:xfrm>
                <a:prstGeom prst="line">
                  <a:avLst/>
                </a:prstGeom>
                <a:ln w="136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8" name="直線コネクタ 137"/>
                <p:cNvCxnSpPr/>
                <p:nvPr/>
              </p:nvCxnSpPr>
              <p:spPr>
                <a:xfrm>
                  <a:off x="827760" y="388337"/>
                  <a:ext cx="0" cy="193994"/>
                </a:xfrm>
                <a:prstGeom prst="line">
                  <a:avLst/>
                </a:prstGeom>
                <a:ln w="136525">
                  <a:solidFill>
                    <a:schemeClr val="tx2"/>
                  </a:solidFill>
                </a:ln>
              </p:spPr>
              <p:style>
                <a:lnRef idx="1">
                  <a:schemeClr val="accent1"/>
                </a:lnRef>
                <a:fillRef idx="0">
                  <a:schemeClr val="accent1"/>
                </a:fillRef>
                <a:effectRef idx="0">
                  <a:schemeClr val="accent1"/>
                </a:effectRef>
                <a:fontRef idx="minor">
                  <a:schemeClr val="tx1"/>
                </a:fontRef>
              </p:style>
            </p:cxnSp>
            <p:sp>
              <p:nvSpPr>
                <p:cNvPr id="139" name="正方形/長方形 138">
                  <a:extLst>
                    <a:ext uri="{FF2B5EF4-FFF2-40B4-BE49-F238E27FC236}">
                      <a16:creationId xmlns:a16="http://schemas.microsoft.com/office/drawing/2014/main" id="{76D88977-E89E-4C26-9AB7-135EEF6550FD}"/>
                    </a:ext>
                  </a:extLst>
                </p:cNvPr>
                <p:cNvSpPr/>
                <p:nvPr/>
              </p:nvSpPr>
              <p:spPr>
                <a:xfrm>
                  <a:off x="535709" y="549563"/>
                  <a:ext cx="2885799" cy="792198"/>
                </a:xfrm>
                <a:prstGeom prst="rect">
                  <a:avLst/>
                </a:prstGeom>
                <a:solidFill>
                  <a:schemeClr val="accent1">
                    <a:lumMod val="60000"/>
                    <a:lumOff val="40000"/>
                  </a:schemeClr>
                </a:solidFill>
                <a:ln>
                  <a:noFill/>
                </a:ln>
              </p:spPr>
              <p:style>
                <a:lnRef idx="2">
                  <a:schemeClr val="dk1"/>
                </a:lnRef>
                <a:fillRef idx="1">
                  <a:schemeClr val="lt1"/>
                </a:fillRef>
                <a:effectRef idx="0">
                  <a:schemeClr val="dk1"/>
                </a:effectRef>
                <a:fontRef idx="minor">
                  <a:schemeClr val="dk1"/>
                </a:fontRef>
              </p:style>
              <p:txBody>
                <a:bodyPr wrap="square" rtlCol="0" anchor="ctr">
                  <a:noAutofit/>
                </a:bodyPr>
                <a:lstStyle/>
                <a:p>
                  <a:pPr algn="ctr">
                    <a:lnSpc>
                      <a:spcPts val="1800"/>
                    </a:lnSpc>
                    <a:spcAft>
                      <a:spcPts val="0"/>
                    </a:spcAft>
                  </a:pPr>
                  <a:r>
                    <a:rPr lang="en-US" sz="1200" kern="0" spc="-60">
                      <a:effectLst/>
                      <a:latin typeface="ＭＳ 明朝" panose="02020609040205080304" pitchFamily="17" charset="-128"/>
                      <a:ea typeface="ＭＳ 明朝" panose="02020609040205080304" pitchFamily="17" charset="-128"/>
                      <a:cs typeface="Times New Roman" panose="02020603050405020304" pitchFamily="18" charset="0"/>
                    </a:rPr>
                    <a:t> </a:t>
                  </a:r>
                  <a:endParaRPr lang="ja-JP" sz="1200" kern="100" spc="-60">
                    <a:effectLst/>
                    <a:latin typeface="ＭＳ 明朝" panose="02020609040205080304" pitchFamily="17" charset="-128"/>
                    <a:ea typeface="ＭＳ 明朝" panose="02020609040205080304" pitchFamily="17" charset="-128"/>
                    <a:cs typeface="Times New Roman" panose="02020603050405020304" pitchFamily="18" charset="0"/>
                  </a:endParaRPr>
                </a:p>
              </p:txBody>
            </p:sp>
            <p:cxnSp>
              <p:nvCxnSpPr>
                <p:cNvPr id="140" name="直線コネクタ 139"/>
                <p:cNvCxnSpPr/>
                <p:nvPr/>
              </p:nvCxnSpPr>
              <p:spPr>
                <a:xfrm>
                  <a:off x="2711332" y="1334654"/>
                  <a:ext cx="0" cy="141333"/>
                </a:xfrm>
                <a:prstGeom prst="line">
                  <a:avLst/>
                </a:prstGeom>
                <a:ln w="136525">
                  <a:solidFill>
                    <a:schemeClr val="tx2"/>
                  </a:solidFill>
                </a:ln>
              </p:spPr>
              <p:style>
                <a:lnRef idx="1">
                  <a:schemeClr val="accent1"/>
                </a:lnRef>
                <a:fillRef idx="0">
                  <a:schemeClr val="accent1"/>
                </a:fillRef>
                <a:effectRef idx="0">
                  <a:schemeClr val="accent1"/>
                </a:effectRef>
                <a:fontRef idx="minor">
                  <a:schemeClr val="tx1"/>
                </a:fontRef>
              </p:style>
            </p:cxnSp>
            <p:sp>
              <p:nvSpPr>
                <p:cNvPr id="141" name="正方形/長方形 140">
                  <a:extLst>
                    <a:ext uri="{FF2B5EF4-FFF2-40B4-BE49-F238E27FC236}">
                      <a16:creationId xmlns:a16="http://schemas.microsoft.com/office/drawing/2014/main" id="{76D88977-E89E-4C26-9AB7-135EEF6550FD}"/>
                    </a:ext>
                  </a:extLst>
                </p:cNvPr>
                <p:cNvSpPr/>
                <p:nvPr/>
              </p:nvSpPr>
              <p:spPr>
                <a:xfrm>
                  <a:off x="586420" y="951345"/>
                  <a:ext cx="2790359" cy="329774"/>
                </a:xfrm>
                <a:prstGeom prst="rect">
                  <a:avLst/>
                </a:prstGeom>
                <a:solidFill>
                  <a:schemeClr val="accent1">
                    <a:lumMod val="20000"/>
                    <a:lumOff val="80000"/>
                  </a:schemeClr>
                </a:solidFill>
                <a:ln w="9525"/>
              </p:spPr>
              <p:style>
                <a:lnRef idx="2">
                  <a:schemeClr val="dk1"/>
                </a:lnRef>
                <a:fillRef idx="1">
                  <a:schemeClr val="lt1"/>
                </a:fillRef>
                <a:effectRef idx="0">
                  <a:schemeClr val="dk1"/>
                </a:effectRef>
                <a:fontRef idx="minor">
                  <a:schemeClr val="dk1"/>
                </a:fontRef>
              </p:style>
              <p:txBody>
                <a:bodyPr tIns="36000" rtlCol="0" anchor="ctr"/>
                <a:lstStyle/>
                <a:p>
                  <a:pPr algn="just">
                    <a:lnSpc>
                      <a:spcPts val="1800"/>
                    </a:lnSpc>
                    <a:spcAft>
                      <a:spcPts val="0"/>
                    </a:spcAft>
                  </a:pPr>
                  <a:r>
                    <a:rPr lang="en-US" sz="1600" b="1" kern="1200" spc="-60">
                      <a:solidFill>
                        <a:srgbClr val="000000"/>
                      </a:solidFill>
                      <a:effectLst/>
                      <a:latin typeface="Meiryo UI" panose="020B0604030504040204" pitchFamily="50" charset="-128"/>
                      <a:ea typeface="ＭＳ 明朝" panose="02020609040205080304" pitchFamily="17" charset="-128"/>
                      <a:cs typeface="Times New Roman" panose="02020603050405020304" pitchFamily="18" charset="0"/>
                    </a:rPr>
                    <a:t> </a:t>
                  </a:r>
                  <a:endParaRPr lang="ja-JP" sz="1200" kern="100" spc="-60">
                    <a:effectLst/>
                    <a:latin typeface="ＭＳ 明朝" panose="02020609040205080304" pitchFamily="17" charset="-128"/>
                    <a:ea typeface="ＭＳ 明朝" panose="02020609040205080304" pitchFamily="17" charset="-128"/>
                    <a:cs typeface="Times New Roman" panose="02020603050405020304" pitchFamily="18" charset="0"/>
                  </a:endParaRPr>
                </a:p>
              </p:txBody>
            </p:sp>
            <p:sp>
              <p:nvSpPr>
                <p:cNvPr id="142" name="正方形/長方形 141">
                  <a:extLst>
                    <a:ext uri="{FF2B5EF4-FFF2-40B4-BE49-F238E27FC236}">
                      <a16:creationId xmlns:a16="http://schemas.microsoft.com/office/drawing/2014/main" id="{76D88977-E89E-4C26-9AB7-135EEF6550FD}"/>
                    </a:ext>
                  </a:extLst>
                </p:cNvPr>
                <p:cNvSpPr/>
                <p:nvPr/>
              </p:nvSpPr>
              <p:spPr>
                <a:xfrm>
                  <a:off x="586420" y="577272"/>
                  <a:ext cx="2783715" cy="329774"/>
                </a:xfrm>
                <a:prstGeom prst="rect">
                  <a:avLst/>
                </a:prstGeom>
                <a:solidFill>
                  <a:schemeClr val="accent1">
                    <a:lumMod val="20000"/>
                    <a:lumOff val="80000"/>
                  </a:schemeClr>
                </a:solidFill>
                <a:ln w="9525"/>
              </p:spPr>
              <p:style>
                <a:lnRef idx="2">
                  <a:schemeClr val="dk1"/>
                </a:lnRef>
                <a:fillRef idx="1">
                  <a:schemeClr val="lt1"/>
                </a:fillRef>
                <a:effectRef idx="0">
                  <a:schemeClr val="dk1"/>
                </a:effectRef>
                <a:fontRef idx="minor">
                  <a:schemeClr val="dk1"/>
                </a:fontRef>
              </p:style>
              <p:txBody>
                <a:bodyPr tIns="0" bIns="0" rtlCol="0" anchor="t" anchorCtr="0"/>
                <a:lstStyle/>
                <a:p>
                  <a:pPr algn="just">
                    <a:lnSpc>
                      <a:spcPts val="1800"/>
                    </a:lnSpc>
                    <a:spcAft>
                      <a:spcPts val="0"/>
                    </a:spcAft>
                  </a:pPr>
                  <a:r>
                    <a:rPr lang="en-US" sz="1200" kern="0" spc="-60">
                      <a:effectLst/>
                      <a:latin typeface="ＭＳ 明朝" panose="02020609040205080304" pitchFamily="17" charset="-128"/>
                      <a:ea typeface="ＭＳ 明朝" panose="02020609040205080304" pitchFamily="17" charset="-128"/>
                      <a:cs typeface="Times New Roman" panose="02020603050405020304" pitchFamily="18" charset="0"/>
                    </a:rPr>
                    <a:t> </a:t>
                  </a:r>
                  <a:endParaRPr lang="ja-JP" sz="1200" kern="100" spc="-60">
                    <a:effectLst/>
                    <a:latin typeface="ＭＳ 明朝" panose="02020609040205080304" pitchFamily="17" charset="-128"/>
                    <a:ea typeface="ＭＳ 明朝" panose="02020609040205080304" pitchFamily="17" charset="-128"/>
                    <a:cs typeface="Times New Roman" panose="02020603050405020304" pitchFamily="18" charset="0"/>
                  </a:endParaRPr>
                </a:p>
              </p:txBody>
            </p:sp>
            <p:sp>
              <p:nvSpPr>
                <p:cNvPr id="143" name="正方形/長方形 69"/>
                <p:cNvSpPr/>
                <p:nvPr/>
              </p:nvSpPr>
              <p:spPr>
                <a:xfrm>
                  <a:off x="-33973" y="0"/>
                  <a:ext cx="501323" cy="405082"/>
                </a:xfrm>
                <a:prstGeom prst="roundRect">
                  <a:avLst/>
                </a:prstGeom>
                <a:no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36000" rIns="0" bIns="0" rtlCol="0" anchor="ctr">
                  <a:noAutofit/>
                </a:bodyPr>
                <a:lstStyle/>
                <a:p>
                  <a:pPr indent="38100" algn="ctr">
                    <a:lnSpc>
                      <a:spcPts val="900"/>
                    </a:lnSpc>
                    <a:spcAft>
                      <a:spcPts val="0"/>
                    </a:spcAft>
                  </a:pPr>
                  <a:r>
                    <a:rPr lang="ja-JP" sz="700" b="1" kern="1200" spc="-50" dirty="0">
                      <a:solidFill>
                        <a:srgbClr val="000000"/>
                      </a:solidFill>
                      <a:effectLst/>
                      <a:latin typeface="ＭＳ 明朝" panose="02020609040205080304" pitchFamily="17" charset="-128"/>
                      <a:ea typeface="BIZ UDPゴシック" panose="020B0400000000000000" pitchFamily="50" charset="-128"/>
                      <a:cs typeface="Times New Roman" panose="02020603050405020304" pitchFamily="18" charset="0"/>
                    </a:rPr>
                    <a:t>サービス</a:t>
                  </a:r>
                  <a:endParaRPr lang="ja-JP" sz="1200" kern="100" spc="-60" dirty="0">
                    <a:effectLst/>
                    <a:latin typeface="ＭＳ 明朝" panose="02020609040205080304" pitchFamily="17" charset="-128"/>
                    <a:ea typeface="ＭＳ 明朝" panose="02020609040205080304" pitchFamily="17" charset="-128"/>
                    <a:cs typeface="Times New Roman" panose="02020603050405020304" pitchFamily="18" charset="0"/>
                  </a:endParaRPr>
                </a:p>
                <a:p>
                  <a:pPr indent="38100" algn="ctr">
                    <a:lnSpc>
                      <a:spcPts val="900"/>
                    </a:lnSpc>
                    <a:spcAft>
                      <a:spcPts val="0"/>
                    </a:spcAft>
                  </a:pPr>
                  <a:r>
                    <a:rPr lang="ja-JP" sz="700" b="1" kern="1200" spc="-50" dirty="0">
                      <a:solidFill>
                        <a:srgbClr val="000000"/>
                      </a:solidFill>
                      <a:effectLst/>
                      <a:latin typeface="ＭＳ 明朝" panose="02020609040205080304" pitchFamily="17" charset="-128"/>
                      <a:ea typeface="BIZ UDPゴシック" panose="020B0400000000000000" pitchFamily="50" charset="-128"/>
                      <a:cs typeface="Times New Roman" panose="02020603050405020304" pitchFamily="18" charset="0"/>
                    </a:rPr>
                    <a:t>例</a:t>
                  </a:r>
                  <a:endParaRPr lang="ja-JP" sz="1200" kern="100" spc="-60" dirty="0">
                    <a:effectLst/>
                    <a:latin typeface="ＭＳ 明朝" panose="02020609040205080304" pitchFamily="17" charset="-128"/>
                    <a:ea typeface="ＭＳ 明朝" panose="02020609040205080304" pitchFamily="17" charset="-128"/>
                    <a:cs typeface="Times New Roman" panose="02020603050405020304" pitchFamily="18" charset="0"/>
                  </a:endParaRPr>
                </a:p>
              </p:txBody>
            </p:sp>
            <p:sp>
              <p:nvSpPr>
                <p:cNvPr id="144" name="正方形/長方形 143"/>
                <p:cNvSpPr/>
                <p:nvPr/>
              </p:nvSpPr>
              <p:spPr>
                <a:xfrm>
                  <a:off x="-33925" y="558801"/>
                  <a:ext cx="501263" cy="781783"/>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ctr">
                  <a:noAutofit/>
                </a:bodyPr>
                <a:lstStyle/>
                <a:p>
                  <a:pPr algn="ctr">
                    <a:lnSpc>
                      <a:spcPts val="1000"/>
                    </a:lnSpc>
                    <a:spcAft>
                      <a:spcPts val="0"/>
                    </a:spcAft>
                  </a:pPr>
                  <a:r>
                    <a:rPr lang="ja-JP" sz="700" b="1" kern="1200" spc="-10" dirty="0">
                      <a:solidFill>
                        <a:srgbClr val="FFFFFF"/>
                      </a:solidFill>
                      <a:effectLst/>
                      <a:latin typeface="BIZ UDPゴシック" panose="020B0400000000000000" pitchFamily="50" charset="-128"/>
                      <a:ea typeface="BIZ UDPゴシック" panose="020B0400000000000000" pitchFamily="50" charset="-128"/>
                      <a:cs typeface="Times New Roman" panose="02020603050405020304" pitchFamily="18" charset="0"/>
                    </a:rPr>
                    <a:t>大阪広域</a:t>
                  </a:r>
                  <a:endParaRPr lang="ja-JP" sz="1200" kern="100" spc="-6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algn="ctr">
                    <a:lnSpc>
                      <a:spcPts val="1000"/>
                    </a:lnSpc>
                    <a:spcAft>
                      <a:spcPts val="0"/>
                    </a:spcAft>
                  </a:pPr>
                  <a:r>
                    <a:rPr lang="ja-JP" sz="700" b="1" kern="1200" spc="-10" dirty="0">
                      <a:solidFill>
                        <a:srgbClr val="FFFFFF"/>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データ</a:t>
                  </a:r>
                  <a:endParaRPr lang="ja-JP" sz="1200" kern="100" spc="-6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algn="ctr">
                    <a:lnSpc>
                      <a:spcPts val="1000"/>
                    </a:lnSpc>
                    <a:spcAft>
                      <a:spcPts val="0"/>
                    </a:spcAft>
                  </a:pPr>
                  <a:r>
                    <a:rPr lang="ja-JP" sz="700" b="1" kern="1200" spc="-10" dirty="0">
                      <a:solidFill>
                        <a:srgbClr val="FFFFFF"/>
                      </a:solidFill>
                      <a:effectLst/>
                      <a:latin typeface="BIZ UDPゴシック" panose="020B0400000000000000" pitchFamily="50" charset="-128"/>
                      <a:ea typeface="BIZ UDPゴシック" panose="020B0400000000000000" pitchFamily="50" charset="-128"/>
                      <a:cs typeface="Times New Roman" panose="02020603050405020304" pitchFamily="18" charset="0"/>
                    </a:rPr>
                    <a:t>連携基盤</a:t>
                  </a:r>
                  <a:endParaRPr lang="ja-JP" sz="1200" kern="100" spc="-6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algn="ctr">
                    <a:lnSpc>
                      <a:spcPts val="1000"/>
                    </a:lnSpc>
                    <a:spcAft>
                      <a:spcPts val="0"/>
                    </a:spcAft>
                  </a:pPr>
                  <a:r>
                    <a:rPr lang="ja-JP" sz="700" b="1" kern="1200" spc="-10" dirty="0">
                      <a:solidFill>
                        <a:srgbClr val="FFFFFF"/>
                      </a:solidFill>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lang="en-US" sz="700" b="1" kern="1200" spc="-10" dirty="0">
                      <a:solidFill>
                        <a:srgbClr val="FFFFFF"/>
                      </a:solidFill>
                      <a:effectLst/>
                      <a:latin typeface="BIZ UDPゴシック" panose="020B0400000000000000" pitchFamily="50" charset="-128"/>
                      <a:ea typeface="BIZ UDPゴシック" panose="020B0400000000000000" pitchFamily="50" charset="-128"/>
                      <a:cs typeface="Times New Roman" panose="02020603050405020304" pitchFamily="18" charset="0"/>
                    </a:rPr>
                    <a:t>ORDEN</a:t>
                  </a:r>
                  <a:r>
                    <a:rPr lang="ja-JP" sz="700" b="1" kern="1200" spc="-10" dirty="0">
                      <a:solidFill>
                        <a:srgbClr val="FFFFFF"/>
                      </a:solidFill>
                      <a:effectLst/>
                      <a:latin typeface="BIZ UDPゴシック" panose="020B0400000000000000" pitchFamily="50" charset="-128"/>
                      <a:ea typeface="BIZ UDPゴシック" panose="020B0400000000000000" pitchFamily="50" charset="-128"/>
                      <a:cs typeface="Times New Roman" panose="02020603050405020304" pitchFamily="18" charset="0"/>
                    </a:rPr>
                    <a:t>】</a:t>
                  </a:r>
                  <a:endParaRPr lang="ja-JP" sz="1200" kern="100" spc="-6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45" name="正方形/長方形 72"/>
                <p:cNvSpPr/>
                <p:nvPr/>
              </p:nvSpPr>
              <p:spPr>
                <a:xfrm>
                  <a:off x="-33972" y="1468581"/>
                  <a:ext cx="501323" cy="318316"/>
                </a:xfrm>
                <a:prstGeom prst="roundRect">
                  <a:avLst/>
                </a:prstGeom>
                <a:no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36000" tIns="0" rIns="0" bIns="0" rtlCol="0" anchor="ctr">
                  <a:noAutofit/>
                </a:bodyPr>
                <a:lstStyle/>
                <a:p>
                  <a:pPr algn="ctr">
                    <a:lnSpc>
                      <a:spcPts val="1000"/>
                    </a:lnSpc>
                    <a:spcAft>
                      <a:spcPts val="0"/>
                    </a:spcAft>
                  </a:pPr>
                  <a:r>
                    <a:rPr lang="ja-JP" sz="700" b="1" kern="1200" spc="-10">
                      <a:solidFill>
                        <a:srgbClr val="000000"/>
                      </a:solidFill>
                      <a:effectLst/>
                      <a:latin typeface="ＭＳ 明朝" panose="02020609040205080304" pitchFamily="17" charset="-128"/>
                      <a:ea typeface="BIZ UDPゴシック" panose="020B0400000000000000" pitchFamily="50" charset="-128"/>
                      <a:cs typeface="Times New Roman" panose="02020603050405020304" pitchFamily="18" charset="0"/>
                    </a:rPr>
                    <a:t>データ</a:t>
                  </a:r>
                  <a:endParaRPr lang="ja-JP" sz="1200" kern="100" spc="-60">
                    <a:effectLst/>
                    <a:latin typeface="ＭＳ 明朝" panose="02020609040205080304" pitchFamily="17" charset="-128"/>
                    <a:ea typeface="ＭＳ 明朝" panose="02020609040205080304" pitchFamily="17" charset="-128"/>
                    <a:cs typeface="Times New Roman" panose="02020603050405020304" pitchFamily="18" charset="0"/>
                  </a:endParaRPr>
                </a:p>
              </p:txBody>
            </p:sp>
            <p:sp>
              <p:nvSpPr>
                <p:cNvPr id="146" name="四角形: 角を丸くする 107">
                  <a:extLst>
                    <a:ext uri="{FF2B5EF4-FFF2-40B4-BE49-F238E27FC236}">
                      <a16:creationId xmlns:a16="http://schemas.microsoft.com/office/drawing/2014/main" id="{4735D6DB-E1B5-4C30-AAF0-0DD1A1AAE3BB}"/>
                    </a:ext>
                  </a:extLst>
                </p:cNvPr>
                <p:cNvSpPr/>
                <p:nvPr/>
              </p:nvSpPr>
              <p:spPr>
                <a:xfrm>
                  <a:off x="983673" y="745043"/>
                  <a:ext cx="1943521" cy="128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800"/>
                    </a:lnSpc>
                    <a:spcAft>
                      <a:spcPts val="0"/>
                    </a:spcAft>
                  </a:pPr>
                  <a:r>
                    <a:rPr lang="ja-JP" sz="700" kern="1200" spc="-60" dirty="0">
                      <a:solidFill>
                        <a:srgbClr val="000000"/>
                      </a:solidFill>
                      <a:effectLst/>
                      <a:latin typeface="ＭＳ 明朝" panose="02020609040205080304" pitchFamily="17" charset="-128"/>
                      <a:ea typeface="Meiryo UI" panose="020B0604030504040204" pitchFamily="50" charset="-128"/>
                      <a:cs typeface="Times New Roman" panose="02020603050405020304" pitchFamily="18" charset="0"/>
                    </a:rPr>
                    <a:t>１つの</a:t>
                  </a:r>
                  <a:r>
                    <a:rPr lang="en-US" sz="700" kern="1200" spc="-60" dirty="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ID</a:t>
                  </a:r>
                  <a:r>
                    <a:rPr lang="ja-JP" sz="700" kern="1200" spc="-60" dirty="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で</a:t>
                  </a:r>
                  <a:r>
                    <a:rPr lang="ja-JP" sz="700" kern="1200" spc="-60" dirty="0">
                      <a:solidFill>
                        <a:srgbClr val="000000"/>
                      </a:solidFill>
                      <a:effectLst/>
                      <a:latin typeface="ＭＳ 明朝" panose="02020609040205080304" pitchFamily="17" charset="-128"/>
                      <a:ea typeface="Meiryo UI" panose="020B0604030504040204" pitchFamily="50" charset="-128"/>
                      <a:cs typeface="Times New Roman" panose="02020603050405020304" pitchFamily="18" charset="0"/>
                    </a:rPr>
                    <a:t>パーソナライズ化されたサービスを提供</a:t>
                  </a:r>
                  <a:endParaRPr lang="ja-JP" sz="1200" kern="100" spc="-60" dirty="0">
                    <a:effectLst/>
                    <a:latin typeface="ＭＳ 明朝" panose="02020609040205080304" pitchFamily="17" charset="-128"/>
                    <a:ea typeface="ＭＳ 明朝" panose="02020609040205080304" pitchFamily="17" charset="-128"/>
                    <a:cs typeface="Times New Roman" panose="02020603050405020304" pitchFamily="18" charset="0"/>
                  </a:endParaRPr>
                </a:p>
              </p:txBody>
            </p:sp>
            <p:cxnSp>
              <p:nvCxnSpPr>
                <p:cNvPr id="147" name="直線コネクタ 146"/>
                <p:cNvCxnSpPr/>
                <p:nvPr/>
              </p:nvCxnSpPr>
              <p:spPr>
                <a:xfrm>
                  <a:off x="1247368" y="1334654"/>
                  <a:ext cx="0" cy="141333"/>
                </a:xfrm>
                <a:prstGeom prst="line">
                  <a:avLst/>
                </a:prstGeom>
                <a:ln w="136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8" name="直線コネクタ 147"/>
                <p:cNvCxnSpPr/>
                <p:nvPr/>
              </p:nvCxnSpPr>
              <p:spPr>
                <a:xfrm>
                  <a:off x="3166419" y="388266"/>
                  <a:ext cx="0" cy="193994"/>
                </a:xfrm>
                <a:prstGeom prst="line">
                  <a:avLst/>
                </a:prstGeom>
                <a:ln w="136525">
                  <a:solidFill>
                    <a:schemeClr val="tx2"/>
                  </a:solidFill>
                </a:ln>
              </p:spPr>
              <p:style>
                <a:lnRef idx="1">
                  <a:schemeClr val="accent1"/>
                </a:lnRef>
                <a:fillRef idx="0">
                  <a:schemeClr val="accent1"/>
                </a:fillRef>
                <a:effectRef idx="0">
                  <a:schemeClr val="accent1"/>
                </a:effectRef>
                <a:fontRef idx="minor">
                  <a:schemeClr val="tx1"/>
                </a:fontRef>
              </p:style>
            </p:cxnSp>
            <p:sp>
              <p:nvSpPr>
                <p:cNvPr id="149" name="正方形/長方形 148">
                  <a:extLst>
                    <a:ext uri="{FF2B5EF4-FFF2-40B4-BE49-F238E27FC236}">
                      <a16:creationId xmlns:a16="http://schemas.microsoft.com/office/drawing/2014/main" id="{76D88977-E89E-4C26-9AB7-135EEF6550FD}"/>
                    </a:ext>
                  </a:extLst>
                </p:cNvPr>
                <p:cNvSpPr/>
                <p:nvPr/>
              </p:nvSpPr>
              <p:spPr>
                <a:xfrm>
                  <a:off x="591402" y="1468581"/>
                  <a:ext cx="1337394" cy="314070"/>
                </a:xfrm>
                <a:prstGeom prst="rect">
                  <a:avLst/>
                </a:prstGeom>
                <a:solidFill>
                  <a:schemeClr val="bg1"/>
                </a:solidFill>
                <a:ln w="9525"/>
              </p:spPr>
              <p:style>
                <a:lnRef idx="2">
                  <a:schemeClr val="dk1"/>
                </a:lnRef>
                <a:fillRef idx="1">
                  <a:schemeClr val="lt1"/>
                </a:fillRef>
                <a:effectRef idx="0">
                  <a:schemeClr val="dk1"/>
                </a:effectRef>
                <a:fontRef idx="minor">
                  <a:schemeClr val="dk1"/>
                </a:fontRef>
              </p:style>
              <p:txBody>
                <a:bodyPr wrap="square" rtlCol="0" anchor="ctr">
                  <a:noAutofit/>
                </a:bodyPr>
                <a:lstStyle/>
                <a:p>
                  <a:pPr algn="ctr">
                    <a:lnSpc>
                      <a:spcPts val="1800"/>
                    </a:lnSpc>
                    <a:spcAft>
                      <a:spcPts val="0"/>
                    </a:spcAft>
                  </a:pPr>
                  <a:r>
                    <a:rPr lang="ja-JP" sz="700" b="1" kern="1200" spc="-60">
                      <a:solidFill>
                        <a:srgbClr val="000000"/>
                      </a:solidFill>
                      <a:effectLst/>
                      <a:latin typeface="ＭＳ 明朝" panose="02020609040205080304" pitchFamily="17" charset="-128"/>
                      <a:ea typeface="Meiryo UI" panose="020B0604030504040204" pitchFamily="50" charset="-128"/>
                      <a:cs typeface="Times New Roman" panose="02020603050405020304" pitchFamily="18" charset="0"/>
                    </a:rPr>
                    <a:t>行政データ</a:t>
                  </a:r>
                  <a:endParaRPr lang="ja-JP" sz="1200" kern="100" spc="-60">
                    <a:effectLst/>
                    <a:latin typeface="ＭＳ 明朝" panose="02020609040205080304" pitchFamily="17" charset="-128"/>
                    <a:ea typeface="ＭＳ 明朝" panose="02020609040205080304" pitchFamily="17" charset="-128"/>
                    <a:cs typeface="Times New Roman" panose="02020603050405020304" pitchFamily="18" charset="0"/>
                  </a:endParaRPr>
                </a:p>
              </p:txBody>
            </p:sp>
            <p:sp>
              <p:nvSpPr>
                <p:cNvPr id="150" name="正方形/長方形 149">
                  <a:extLst>
                    <a:ext uri="{FF2B5EF4-FFF2-40B4-BE49-F238E27FC236}">
                      <a16:creationId xmlns:a16="http://schemas.microsoft.com/office/drawing/2014/main" id="{76D88977-E89E-4C26-9AB7-135EEF6550FD}"/>
                    </a:ext>
                  </a:extLst>
                </p:cNvPr>
                <p:cNvSpPr/>
                <p:nvPr/>
              </p:nvSpPr>
              <p:spPr>
                <a:xfrm>
                  <a:off x="2008907" y="1468581"/>
                  <a:ext cx="1376174" cy="314070"/>
                </a:xfrm>
                <a:prstGeom prst="rect">
                  <a:avLst/>
                </a:prstGeom>
                <a:solidFill>
                  <a:schemeClr val="bg1"/>
                </a:solidFill>
                <a:ln w="9525"/>
              </p:spPr>
              <p:style>
                <a:lnRef idx="2">
                  <a:schemeClr val="dk1"/>
                </a:lnRef>
                <a:fillRef idx="1">
                  <a:schemeClr val="lt1"/>
                </a:fillRef>
                <a:effectRef idx="0">
                  <a:schemeClr val="dk1"/>
                </a:effectRef>
                <a:fontRef idx="minor">
                  <a:schemeClr val="dk1"/>
                </a:fontRef>
              </p:style>
              <p:txBody>
                <a:bodyPr wrap="square" rtlCol="0" anchor="ctr">
                  <a:noAutofit/>
                </a:bodyPr>
                <a:lstStyle/>
                <a:p>
                  <a:pPr algn="ctr">
                    <a:lnSpc>
                      <a:spcPts val="1800"/>
                    </a:lnSpc>
                    <a:spcAft>
                      <a:spcPts val="0"/>
                    </a:spcAft>
                  </a:pPr>
                  <a:r>
                    <a:rPr lang="ja-JP" sz="700" b="1" kern="1200" spc="-60">
                      <a:solidFill>
                        <a:srgbClr val="000000"/>
                      </a:solidFill>
                      <a:effectLst/>
                      <a:latin typeface="ＭＳ 明朝" panose="02020609040205080304" pitchFamily="17" charset="-128"/>
                      <a:ea typeface="Meiryo UI" panose="020B0604030504040204" pitchFamily="50" charset="-128"/>
                      <a:cs typeface="Times New Roman" panose="02020603050405020304" pitchFamily="18" charset="0"/>
                    </a:rPr>
                    <a:t>民間データ</a:t>
                  </a:r>
                  <a:endParaRPr lang="ja-JP" sz="1200" kern="100" spc="-60">
                    <a:effectLst/>
                    <a:latin typeface="ＭＳ 明朝" panose="02020609040205080304" pitchFamily="17" charset="-128"/>
                    <a:ea typeface="ＭＳ 明朝" panose="02020609040205080304" pitchFamily="17" charset="-128"/>
                    <a:cs typeface="Times New Roman" panose="02020603050405020304" pitchFamily="18" charset="0"/>
                  </a:endParaRPr>
                </a:p>
              </p:txBody>
            </p:sp>
            <p:sp>
              <p:nvSpPr>
                <p:cNvPr id="151" name="四角形: 角を丸くする 107">
                  <a:extLst>
                    <a:ext uri="{FF2B5EF4-FFF2-40B4-BE49-F238E27FC236}">
                      <a16:creationId xmlns:a16="http://schemas.microsoft.com/office/drawing/2014/main" id="{4735D6DB-E1B5-4C30-AAF0-0DD1A1AAE3BB}"/>
                    </a:ext>
                  </a:extLst>
                </p:cNvPr>
                <p:cNvSpPr/>
                <p:nvPr/>
              </p:nvSpPr>
              <p:spPr>
                <a:xfrm>
                  <a:off x="983673" y="506693"/>
                  <a:ext cx="1943100" cy="2616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1400"/>
                    </a:lnSpc>
                    <a:spcAft>
                      <a:spcPts val="0"/>
                    </a:spcAft>
                  </a:pPr>
                  <a:r>
                    <a:rPr lang="ja-JP" sz="800" b="1" kern="1200" spc="0" dirty="0">
                      <a:solidFill>
                        <a:srgbClr val="000000"/>
                      </a:solidFill>
                      <a:effectLst/>
                      <a:latin typeface="ＭＳ 明朝" panose="02020609040205080304" pitchFamily="17" charset="-128"/>
                      <a:ea typeface="Meiryo UI" panose="020B0604030504040204" pitchFamily="50" charset="-128"/>
                      <a:cs typeface="Times New Roman" panose="02020603050405020304" pitchFamily="18" charset="0"/>
                    </a:rPr>
                    <a:t>①コミュニケーション基盤</a:t>
                  </a:r>
                  <a:endParaRPr lang="ja-JP" sz="1200" kern="100" spc="-60" dirty="0">
                    <a:effectLst/>
                    <a:latin typeface="ＭＳ 明朝" panose="02020609040205080304" pitchFamily="17" charset="-128"/>
                    <a:ea typeface="ＭＳ 明朝" panose="02020609040205080304" pitchFamily="17" charset="-128"/>
                    <a:cs typeface="Times New Roman" panose="02020603050405020304" pitchFamily="18" charset="0"/>
                  </a:endParaRPr>
                </a:p>
              </p:txBody>
            </p:sp>
            <p:sp>
              <p:nvSpPr>
                <p:cNvPr id="152" name="四角形: 角を丸くする 107">
                  <a:extLst>
                    <a:ext uri="{FF2B5EF4-FFF2-40B4-BE49-F238E27FC236}">
                      <a16:creationId xmlns:a16="http://schemas.microsoft.com/office/drawing/2014/main" id="{4735D6DB-E1B5-4C30-AAF0-0DD1A1AAE3BB}"/>
                    </a:ext>
                  </a:extLst>
                </p:cNvPr>
                <p:cNvSpPr/>
                <p:nvPr/>
              </p:nvSpPr>
              <p:spPr>
                <a:xfrm>
                  <a:off x="1006764" y="909781"/>
                  <a:ext cx="1943100" cy="2616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1400"/>
                    </a:lnSpc>
                    <a:spcAft>
                      <a:spcPts val="0"/>
                    </a:spcAft>
                  </a:pPr>
                  <a:r>
                    <a:rPr lang="en-US" sz="800" b="1" kern="0" spc="240">
                      <a:solidFill>
                        <a:srgbClr val="000000"/>
                      </a:solidFill>
                      <a:effectLst/>
                      <a:latin typeface="ＭＳ 明朝" panose="02020609040205080304" pitchFamily="17" charset="-128"/>
                      <a:ea typeface="ＭＳ 明朝" panose="02020609040205080304" pitchFamily="17" charset="-128"/>
                      <a:cs typeface="Times New Roman" panose="02020603050405020304" pitchFamily="18" charset="0"/>
                    </a:rPr>
                    <a:t> </a:t>
                  </a:r>
                  <a:endParaRPr lang="ja-JP" sz="1200" kern="100" spc="-60">
                    <a:effectLst/>
                    <a:latin typeface="ＭＳ 明朝" panose="02020609040205080304" pitchFamily="17" charset="-128"/>
                    <a:ea typeface="ＭＳ 明朝" panose="02020609040205080304" pitchFamily="17" charset="-128"/>
                    <a:cs typeface="Times New Roman" panose="02020603050405020304" pitchFamily="18" charset="0"/>
                  </a:endParaRPr>
                </a:p>
              </p:txBody>
            </p:sp>
            <p:sp>
              <p:nvSpPr>
                <p:cNvPr id="153" name="四角形: 角を丸くする 107">
                  <a:extLst>
                    <a:ext uri="{FF2B5EF4-FFF2-40B4-BE49-F238E27FC236}">
                      <a16:creationId xmlns:a16="http://schemas.microsoft.com/office/drawing/2014/main" id="{4735D6DB-E1B5-4C30-AAF0-0DD1A1AAE3BB}"/>
                    </a:ext>
                  </a:extLst>
                </p:cNvPr>
                <p:cNvSpPr/>
                <p:nvPr/>
              </p:nvSpPr>
              <p:spPr>
                <a:xfrm>
                  <a:off x="997528" y="1133814"/>
                  <a:ext cx="1943521" cy="12803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800"/>
                    </a:lnSpc>
                    <a:spcAft>
                      <a:spcPts val="0"/>
                    </a:spcAft>
                  </a:pPr>
                  <a:r>
                    <a:rPr lang="ja-JP" sz="700" kern="1200" spc="-60">
                      <a:solidFill>
                        <a:srgbClr val="000000"/>
                      </a:solidFill>
                      <a:effectLst/>
                      <a:latin typeface="ＭＳ 明朝" panose="02020609040205080304" pitchFamily="17" charset="-128"/>
                      <a:ea typeface="Meiryo UI" panose="020B0604030504040204" pitchFamily="50" charset="-128"/>
                      <a:cs typeface="Times New Roman" panose="02020603050405020304" pitchFamily="18" charset="0"/>
                    </a:rPr>
                    <a:t>多様なデータを連携・流通させ、サービスを高度化</a:t>
                  </a:r>
                  <a:endParaRPr lang="ja-JP" sz="1200" kern="100" spc="-60">
                    <a:effectLst/>
                    <a:latin typeface="ＭＳ 明朝" panose="02020609040205080304" pitchFamily="17" charset="-128"/>
                    <a:ea typeface="ＭＳ 明朝" panose="02020609040205080304" pitchFamily="17" charset="-128"/>
                    <a:cs typeface="Times New Roman" panose="02020603050405020304" pitchFamily="18" charset="0"/>
                  </a:endParaRPr>
                </a:p>
              </p:txBody>
            </p:sp>
            <p:sp>
              <p:nvSpPr>
                <p:cNvPr id="154" name="四角形: 角を丸くする 107">
                  <a:extLst>
                    <a:ext uri="{FF2B5EF4-FFF2-40B4-BE49-F238E27FC236}">
                      <a16:creationId xmlns:a16="http://schemas.microsoft.com/office/drawing/2014/main" id="{4735D6DB-E1B5-4C30-AAF0-0DD1A1AAE3BB}"/>
                    </a:ext>
                  </a:extLst>
                </p:cNvPr>
                <p:cNvSpPr/>
                <p:nvPr/>
              </p:nvSpPr>
              <p:spPr>
                <a:xfrm>
                  <a:off x="983673" y="891643"/>
                  <a:ext cx="1943100" cy="2616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1400"/>
                    </a:lnSpc>
                    <a:spcAft>
                      <a:spcPts val="0"/>
                    </a:spcAft>
                  </a:pPr>
                  <a:r>
                    <a:rPr lang="ja-JP" sz="800" b="1" kern="1200" spc="0">
                      <a:solidFill>
                        <a:srgbClr val="000000"/>
                      </a:solidFill>
                      <a:effectLst/>
                      <a:latin typeface="ＭＳ 明朝" panose="02020609040205080304" pitchFamily="17" charset="-128"/>
                      <a:ea typeface="Meiryo UI" panose="020B0604030504040204" pitchFamily="50" charset="-128"/>
                      <a:cs typeface="Times New Roman" panose="02020603050405020304" pitchFamily="18" charset="0"/>
                    </a:rPr>
                    <a:t>②データ連携基盤</a:t>
                  </a:r>
                  <a:endParaRPr lang="ja-JP" sz="1200" kern="100" spc="-60">
                    <a:effectLst/>
                    <a:latin typeface="ＭＳ 明朝" panose="02020609040205080304" pitchFamily="17" charset="-128"/>
                    <a:ea typeface="ＭＳ 明朝" panose="02020609040205080304" pitchFamily="17" charset="-128"/>
                    <a:cs typeface="Times New Roman" panose="02020603050405020304" pitchFamily="18" charset="0"/>
                  </a:endParaRPr>
                </a:p>
              </p:txBody>
            </p:sp>
          </p:grpSp>
          <p:pic>
            <p:nvPicPr>
              <p:cNvPr id="128" name="図 127" descr="アイコン&#10;&#10;自動的に生成された説明">
                <a:extLst>
                  <a:ext uri="{FF2B5EF4-FFF2-40B4-BE49-F238E27FC236}">
                    <a16:creationId xmlns:a16="http://schemas.microsoft.com/office/drawing/2014/main" id="{48B0B752-B3E9-4294-AC8B-1F4C82FB9B55}"/>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2205716" y="3852452"/>
                <a:ext cx="142875" cy="142875"/>
              </a:xfrm>
              <a:prstGeom prst="rect">
                <a:avLst/>
              </a:prstGeom>
            </p:spPr>
          </p:pic>
          <p:pic>
            <p:nvPicPr>
              <p:cNvPr id="129" name="図 128" descr="ロゴ, アイコン&#10;&#10;自動的に生成された説明">
                <a:extLst>
                  <a:ext uri="{FF2B5EF4-FFF2-40B4-BE49-F238E27FC236}">
                    <a16:creationId xmlns:a16="http://schemas.microsoft.com/office/drawing/2014/main" id="{856944D4-5821-457B-BC04-E56F87DC3B35}"/>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2678791" y="3858167"/>
                <a:ext cx="132080" cy="132080"/>
              </a:xfrm>
              <a:prstGeom prst="rect">
                <a:avLst/>
              </a:prstGeom>
            </p:spPr>
          </p:pic>
          <p:pic>
            <p:nvPicPr>
              <p:cNvPr id="130" name="図 129" descr="ロゴ, アイコン&#10;&#10;自動的に生成された説明">
                <a:extLst>
                  <a:ext uri="{FF2B5EF4-FFF2-40B4-BE49-F238E27FC236}">
                    <a16:creationId xmlns:a16="http://schemas.microsoft.com/office/drawing/2014/main" id="{8B965BEB-DECF-4500-AFFF-2F8171AB38E2}"/>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3164566" y="3858167"/>
                <a:ext cx="130175" cy="130175"/>
              </a:xfrm>
              <a:prstGeom prst="rect">
                <a:avLst/>
              </a:prstGeom>
            </p:spPr>
          </p:pic>
          <p:pic>
            <p:nvPicPr>
              <p:cNvPr id="131" name="図 130" descr="アイコン&#10;&#10;自動的に生成された説明">
                <a:extLst>
                  <a:ext uri="{FF2B5EF4-FFF2-40B4-BE49-F238E27FC236}">
                    <a16:creationId xmlns:a16="http://schemas.microsoft.com/office/drawing/2014/main" id="{132596E8-3B80-4E77-83CA-7230CDC4D04B}"/>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4109446" y="3874677"/>
                <a:ext cx="121920" cy="121920"/>
              </a:xfrm>
              <a:prstGeom prst="rect">
                <a:avLst/>
              </a:prstGeom>
            </p:spPr>
          </p:pic>
          <p:pic>
            <p:nvPicPr>
              <p:cNvPr id="132" name="図 131">
                <a:extLst>
                  <a:ext uri="{FF2B5EF4-FFF2-40B4-BE49-F238E27FC236}">
                    <a16:creationId xmlns:a16="http://schemas.microsoft.com/office/drawing/2014/main" id="{70C48102-35D8-47F1-868F-F0CFA3101372}"/>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3638911" y="3842292"/>
                <a:ext cx="142875" cy="142875"/>
              </a:xfrm>
              <a:prstGeom prst="rect">
                <a:avLst/>
              </a:prstGeom>
            </p:spPr>
          </p:pic>
          <p:pic>
            <p:nvPicPr>
              <p:cNvPr id="133" name="図 132" descr="C:\Users\kanot\AppData\Local\Microsoft\Windows\INetCache\Content.MSO\C288119B.tmp"/>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35263" y1="28947" x2="35263" y2="28947"/>
                            <a14:foregroundMark x1="54211" y1="34211" x2="54211" y2="34211"/>
                            <a14:foregroundMark x1="53684" y1="53684" x2="53684" y2="53684"/>
                            <a14:foregroundMark x1="38421" y1="61579" x2="38421" y2="61579"/>
                            <a14:foregroundMark x1="53684" y1="63158" x2="53684" y2="63158"/>
                            <a14:foregroundMark x1="71579" y1="63684" x2="71579" y2="63684"/>
                            <a14:foregroundMark x1="67368" y1="53158" x2="67368" y2="52105"/>
                            <a14:foregroundMark x1="67368" y1="43158" x2="67368" y2="43158"/>
                            <a14:foregroundMark x1="73158" y1="31579" x2="73158" y2="31579"/>
                            <a14:foregroundMark x1="74737" y1="23684" x2="74737" y2="23684"/>
                            <a14:foregroundMark x1="80000" y1="42632" x2="80000" y2="42632"/>
                          </a14:backgroundRemoval>
                        </a14:imgEffect>
                      </a14:imgLayer>
                    </a14:imgProps>
                  </a:ext>
                  <a:ext uri="{28A0092B-C50C-407E-A947-70E740481C1C}">
                    <a14:useLocalDpi xmlns:a14="http://schemas.microsoft.com/office/drawing/2010/main" val="0"/>
                  </a:ext>
                </a:extLst>
              </a:blip>
              <a:srcRect/>
              <a:stretch>
                <a:fillRect/>
              </a:stretch>
            </p:blipFill>
            <p:spPr bwMode="auto">
              <a:xfrm>
                <a:off x="1709781" y="3820702"/>
                <a:ext cx="221615" cy="221615"/>
              </a:xfrm>
              <a:prstGeom prst="rect">
                <a:avLst/>
              </a:prstGeom>
              <a:noFill/>
              <a:ln>
                <a:noFill/>
              </a:ln>
            </p:spPr>
          </p:pic>
        </p:grpSp>
      </p:grpSp>
      <p:sp>
        <p:nvSpPr>
          <p:cNvPr id="156" name="正方形/長方形 155"/>
          <p:cNvSpPr>
            <a:spLocks/>
          </p:cNvSpPr>
          <p:nvPr/>
        </p:nvSpPr>
        <p:spPr>
          <a:xfrm>
            <a:off x="5115900" y="5005710"/>
            <a:ext cx="3497458" cy="525699"/>
          </a:xfrm>
          <a:prstGeom prst="rect">
            <a:avLst/>
          </a:prstGeom>
        </p:spPr>
        <p:txBody>
          <a:bodyPr wrap="square">
            <a:noAutofit/>
          </a:bodyPr>
          <a:lstStyle/>
          <a:p>
            <a:pPr algn="just">
              <a:lnSpc>
                <a:spcPts val="1000"/>
              </a:lnSpc>
              <a:spcAft>
                <a:spcPts val="0"/>
              </a:spcAft>
            </a:pPr>
            <a:r>
              <a:rPr lang="ja-JP" sz="900" kern="1200" dirty="0">
                <a:effectLst/>
                <a:latin typeface="Meiryo UI" panose="020B0604030504040204" pitchFamily="50" charset="-128"/>
                <a:ea typeface="Meiryo UI" panose="020B0604030504040204" pitchFamily="50" charset="-128"/>
                <a:cs typeface="Times New Roman" panose="02020603050405020304" pitchFamily="18" charset="0"/>
              </a:rPr>
              <a:t>例）チケット情報や交通情報から、万博来場者へ、混雑を避けつつ、</a:t>
            </a:r>
            <a:endParaRPr lang="ja-JP" sz="1200" kern="100" dirty="0">
              <a:effectLst/>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000"/>
              </a:lnSpc>
              <a:spcAft>
                <a:spcPts val="0"/>
              </a:spcAft>
            </a:pPr>
            <a:r>
              <a:rPr lang="ja-JP" sz="900" kern="1200" dirty="0">
                <a:effectLst/>
                <a:latin typeface="Meiryo UI" panose="020B0604030504040204" pitchFamily="50" charset="-128"/>
                <a:ea typeface="Meiryo UI" panose="020B0604030504040204" pitchFamily="50" charset="-128"/>
                <a:cs typeface="Times New Roman" panose="02020603050405020304" pitchFamily="18" charset="0"/>
              </a:rPr>
              <a:t>　</a:t>
            </a:r>
            <a:r>
              <a:rPr lang="en-US" altLang="ja-JP" sz="900" kern="1200" dirty="0">
                <a:effectLst/>
                <a:latin typeface="Meiryo UI" panose="020B0604030504040204" pitchFamily="50" charset="-128"/>
                <a:ea typeface="Meiryo UI" panose="020B0604030504040204" pitchFamily="50" charset="-128"/>
                <a:cs typeface="Times New Roman" panose="02020603050405020304" pitchFamily="18" charset="0"/>
              </a:rPr>
              <a:t>  </a:t>
            </a:r>
            <a:r>
              <a:rPr lang="ja-JP" sz="900" kern="1200" dirty="0">
                <a:effectLst/>
                <a:latin typeface="Meiryo UI" panose="020B0604030504040204" pitchFamily="50" charset="-128"/>
                <a:ea typeface="Meiryo UI" panose="020B0604030504040204" pitchFamily="50" charset="-128"/>
                <a:cs typeface="Times New Roman" panose="02020603050405020304" pitchFamily="18" charset="0"/>
              </a:rPr>
              <a:t>　その人の趣向に合わせた府域の観光スポットへの周遊体験にも</a:t>
            </a:r>
            <a:endParaRPr lang="ja-JP" sz="1200" kern="100" dirty="0">
              <a:effectLst/>
              <a:latin typeface="Meiryo UI" panose="020B0604030504040204" pitchFamily="50" charset="-128"/>
              <a:ea typeface="Meiryo UI" panose="020B0604030504040204" pitchFamily="50" charset="-128"/>
              <a:cs typeface="Times New Roman" panose="02020603050405020304" pitchFamily="18" charset="0"/>
            </a:endParaRPr>
          </a:p>
          <a:p>
            <a:pPr indent="198120" algn="just">
              <a:lnSpc>
                <a:spcPts val="1000"/>
              </a:lnSpc>
              <a:spcAft>
                <a:spcPts val="0"/>
              </a:spcAft>
            </a:pPr>
            <a:r>
              <a:rPr lang="en-US" altLang="ja-JP" sz="900" kern="1200" dirty="0">
                <a:effectLst/>
                <a:latin typeface="Meiryo UI" panose="020B0604030504040204" pitchFamily="50" charset="-128"/>
                <a:ea typeface="Meiryo UI" panose="020B0604030504040204" pitchFamily="50" charset="-128"/>
                <a:cs typeface="Times New Roman" panose="02020603050405020304" pitchFamily="18" charset="0"/>
              </a:rPr>
              <a:t> </a:t>
            </a:r>
            <a:r>
              <a:rPr lang="ja-JP" sz="900" kern="1200" dirty="0">
                <a:effectLst/>
                <a:latin typeface="Meiryo UI" panose="020B0604030504040204" pitchFamily="50" charset="-128"/>
                <a:ea typeface="Meiryo UI" panose="020B0604030504040204" pitchFamily="50" charset="-128"/>
                <a:cs typeface="Times New Roman" panose="02020603050405020304" pitchFamily="18" charset="0"/>
              </a:rPr>
              <a:t>つながるような最適なルート案内を実施</a:t>
            </a:r>
            <a:endParaRPr lang="ja-JP" sz="12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157" name="図 156"/>
          <p:cNvPicPr/>
          <p:nvPr/>
        </p:nvPicPr>
        <p:blipFill>
          <a:blip r:embed="rId10">
            <a:extLst>
              <a:ext uri="{28A0092B-C50C-407E-A947-70E740481C1C}">
                <a14:useLocalDpi xmlns:a14="http://schemas.microsoft.com/office/drawing/2010/main" val="0"/>
              </a:ext>
            </a:extLst>
          </a:blip>
          <a:srcRect/>
          <a:stretch>
            <a:fillRect/>
          </a:stretch>
        </p:blipFill>
        <p:spPr bwMode="auto">
          <a:xfrm>
            <a:off x="861960" y="5633818"/>
            <a:ext cx="6050300" cy="1108455"/>
          </a:xfrm>
          <a:prstGeom prst="rect">
            <a:avLst/>
          </a:prstGeom>
          <a:noFill/>
          <a:ln>
            <a:noFill/>
          </a:ln>
        </p:spPr>
      </p:pic>
      <p:sp>
        <p:nvSpPr>
          <p:cNvPr id="158" name="正方形/長方形 157"/>
          <p:cNvSpPr/>
          <p:nvPr/>
        </p:nvSpPr>
        <p:spPr>
          <a:xfrm>
            <a:off x="5127583" y="3226835"/>
            <a:ext cx="3059816" cy="369332"/>
          </a:xfrm>
          <a:prstGeom prst="rect">
            <a:avLst/>
          </a:prstGeom>
        </p:spPr>
        <p:txBody>
          <a:bodyPr wrap="square">
            <a:spAutoFit/>
          </a:bodyPr>
          <a:lstStyle/>
          <a:p>
            <a:r>
              <a:rPr kumimoji="1" lang="ja-JP" altLang="en-US" sz="900" b="1" dirty="0">
                <a:latin typeface="メイリオ" panose="020B0604030504040204" pitchFamily="50" charset="-128"/>
                <a:ea typeface="メイリオ" panose="020B0604030504040204" pitchFamily="50" charset="-128"/>
              </a:rPr>
              <a:t>＜</a:t>
            </a:r>
            <a:r>
              <a:rPr lang="en-US" altLang="ja-JP" sz="900" b="1" dirty="0">
                <a:latin typeface="メイリオ" panose="020B0604030504040204" pitchFamily="50" charset="-128"/>
                <a:ea typeface="メイリオ" panose="020B0604030504040204" pitchFamily="50" charset="-128"/>
              </a:rPr>
              <a:t>ORDEN</a:t>
            </a:r>
            <a:r>
              <a:rPr lang="ja-JP" altLang="en-US" sz="900" b="1" dirty="0">
                <a:latin typeface="メイリオ" panose="020B0604030504040204" pitchFamily="50" charset="-128"/>
                <a:ea typeface="メイリオ" panose="020B0604030504040204" pitchFamily="50" charset="-128"/>
              </a:rPr>
              <a:t>によるサービス例：万博／スーパーシティ＞</a:t>
            </a:r>
            <a:endParaRPr kumimoji="1" lang="ja-JP" altLang="en-US" sz="900" b="1" dirty="0">
              <a:latin typeface="メイリオ" panose="020B0604030504040204" pitchFamily="50" charset="-128"/>
              <a:ea typeface="メイリオ" panose="020B0604030504040204" pitchFamily="50" charset="-128"/>
            </a:endParaRPr>
          </a:p>
        </p:txBody>
      </p:sp>
      <p:sp>
        <p:nvSpPr>
          <p:cNvPr id="160" name="テキスト ボックス 2"/>
          <p:cNvSpPr txBox="1">
            <a:spLocks noChangeArrowheads="1"/>
          </p:cNvSpPr>
          <p:nvPr/>
        </p:nvSpPr>
        <p:spPr bwMode="auto">
          <a:xfrm>
            <a:off x="1511660" y="5095450"/>
            <a:ext cx="3015018" cy="343535"/>
          </a:xfrm>
          <a:prstGeom prst="rect">
            <a:avLst/>
          </a:prstGeom>
          <a:noFill/>
          <a:ln w="9525">
            <a:noFill/>
            <a:miter lim="800000"/>
            <a:headEnd/>
            <a:tailEnd/>
          </a:ln>
        </p:spPr>
        <p:txBody>
          <a:bodyPr rot="0" vert="horz" wrap="square" lIns="91440" tIns="45720" rIns="91440" bIns="45720" anchor="t" anchorCtr="0">
            <a:noAutofit/>
          </a:bodyPr>
          <a:lstStyle/>
          <a:p>
            <a:pPr algn="just">
              <a:lnSpc>
                <a:spcPts val="800"/>
              </a:lnSpc>
              <a:spcAft>
                <a:spcPts val="0"/>
              </a:spcAft>
            </a:pPr>
            <a:r>
              <a:rPr lang="ja-JP" sz="800" kern="100" spc="0" dirty="0">
                <a:effectLst/>
                <a:latin typeface="Meiryo UI" panose="020B0604030504040204" pitchFamily="50" charset="-128"/>
                <a:ea typeface="Meiryo UI" panose="020B0604030504040204" pitchFamily="50" charset="-128"/>
                <a:cs typeface="Times New Roman" panose="02020603050405020304" pitchFamily="18" charset="0"/>
              </a:rPr>
              <a:t>※令和</a:t>
            </a:r>
            <a:r>
              <a:rPr lang="en-US" altLang="ja-JP" sz="800" kern="100" dirty="0">
                <a:latin typeface="Meiryo UI" panose="020B0604030504040204" pitchFamily="50" charset="-128"/>
                <a:ea typeface="Meiryo UI" panose="020B0604030504040204" pitchFamily="50" charset="-128"/>
                <a:cs typeface="Times New Roman" panose="02020603050405020304" pitchFamily="18" charset="0"/>
              </a:rPr>
              <a:t>4</a:t>
            </a:r>
            <a:r>
              <a:rPr lang="ja-JP" sz="800" kern="100" spc="0" dirty="0">
                <a:effectLst/>
                <a:latin typeface="Meiryo UI" panose="020B0604030504040204" pitchFamily="50" charset="-128"/>
                <a:ea typeface="Meiryo UI" panose="020B0604030504040204" pitchFamily="50" charset="-128"/>
                <a:cs typeface="Times New Roman" panose="02020603050405020304" pitchFamily="18" charset="0"/>
              </a:rPr>
              <a:t>年度事業は上記網掛けの「①コミュニケーション基盤」及び</a:t>
            </a:r>
            <a:endParaRPr lang="en-US" altLang="ja-JP" sz="800" kern="100" spc="0" dirty="0">
              <a:effectLst/>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800"/>
              </a:lnSpc>
              <a:spcAft>
                <a:spcPts val="0"/>
              </a:spcAft>
            </a:pPr>
            <a:r>
              <a:rPr lang="en-US" altLang="ja-JP" sz="800" kern="100" dirty="0">
                <a:latin typeface="Meiryo UI" panose="020B0604030504040204" pitchFamily="50" charset="-128"/>
                <a:ea typeface="Meiryo UI" panose="020B0604030504040204" pitchFamily="50" charset="-128"/>
                <a:cs typeface="Times New Roman" panose="02020603050405020304" pitchFamily="18" charset="0"/>
              </a:rPr>
              <a:t>   </a:t>
            </a:r>
            <a:r>
              <a:rPr lang="ja-JP" sz="800" kern="100" spc="0" dirty="0">
                <a:effectLst/>
                <a:latin typeface="Meiryo UI" panose="020B0604030504040204" pitchFamily="50" charset="-128"/>
                <a:ea typeface="Meiryo UI" panose="020B0604030504040204" pitchFamily="50" charset="-128"/>
                <a:cs typeface="Times New Roman" panose="02020603050405020304" pitchFamily="18" charset="0"/>
              </a:rPr>
              <a:t>スーパーシティに関連する「②データ連携基盤」の一部機能を整備</a:t>
            </a:r>
            <a:endParaRPr lang="ja-JP" sz="1200" kern="100" spc="-60" dirty="0">
              <a:effectLst/>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6" name="図 5"/>
          <p:cNvPicPr>
            <a:picLocks noChangeAspect="1"/>
          </p:cNvPicPr>
          <p:nvPr/>
        </p:nvPicPr>
        <p:blipFill>
          <a:blip r:embed="rId11"/>
          <a:stretch>
            <a:fillRect/>
          </a:stretch>
        </p:blipFill>
        <p:spPr>
          <a:xfrm>
            <a:off x="4968560" y="3447630"/>
            <a:ext cx="3601227" cy="1511673"/>
          </a:xfrm>
          <a:prstGeom prst="rect">
            <a:avLst/>
          </a:prstGeom>
        </p:spPr>
      </p:pic>
    </p:spTree>
    <p:extLst>
      <p:ext uri="{BB962C8B-B14F-4D97-AF65-F5344CB8AC3E}">
        <p14:creationId xmlns:p14="http://schemas.microsoft.com/office/powerpoint/2010/main" val="7721118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p:cNvSpPr/>
          <p:nvPr/>
        </p:nvSpPr>
        <p:spPr>
          <a:xfrm>
            <a:off x="236599" y="53625"/>
            <a:ext cx="1590095" cy="29751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3600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＜参考事例４＞</a:t>
            </a:r>
          </a:p>
        </p:txBody>
      </p:sp>
      <p:sp>
        <p:nvSpPr>
          <p:cNvPr id="29" name="角丸四角形 28"/>
          <p:cNvSpPr/>
          <p:nvPr/>
        </p:nvSpPr>
        <p:spPr>
          <a:xfrm>
            <a:off x="236599" y="306138"/>
            <a:ext cx="8794194" cy="5958178"/>
          </a:xfrm>
          <a:prstGeom prst="roundRect">
            <a:avLst>
              <a:gd name="adj" fmla="val 3655"/>
            </a:avLst>
          </a:prstGeom>
          <a:noFill/>
        </p:spPr>
        <p:style>
          <a:lnRef idx="2">
            <a:schemeClr val="dk1"/>
          </a:lnRef>
          <a:fillRef idx="1">
            <a:schemeClr val="lt1"/>
          </a:fillRef>
          <a:effectRef idx="0">
            <a:schemeClr val="dk1"/>
          </a:effectRef>
          <a:fontRef idx="minor">
            <a:schemeClr val="dk1"/>
          </a:fontRef>
        </p:style>
        <p:txBody>
          <a:bodyPr rot="0" spcFirstLastPara="0" vert="horz" wrap="square" lIns="72000" tIns="72000" rIns="72000" bIns="72000" numCol="1" spcCol="0" rtlCol="0" fromWordArt="0" anchor="t" anchorCtr="0" forceAA="0" compatLnSpc="1">
            <a:prstTxWarp prst="textNoShape">
              <a:avLst/>
            </a:prstTxWarp>
            <a:noAutofit/>
          </a:bodyP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lvl="0">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◆データの利活用の推進③</a:t>
            </a:r>
            <a:endParaRPr kumimoji="1"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正方形/長方形 8"/>
          <p:cNvSpPr/>
          <p:nvPr/>
        </p:nvSpPr>
        <p:spPr>
          <a:xfrm>
            <a:off x="8478557" y="6507588"/>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11</a:t>
            </a:r>
            <a:endParaRPr kumimoji="1" lang="ja-JP"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42" name="テキスト ボックス 41"/>
          <p:cNvSpPr txBox="1"/>
          <p:nvPr/>
        </p:nvSpPr>
        <p:spPr>
          <a:xfrm>
            <a:off x="196221" y="6251436"/>
            <a:ext cx="8921284" cy="448511"/>
          </a:xfrm>
          <a:prstGeom prst="rect">
            <a:avLst/>
          </a:prstGeom>
          <a:noFill/>
          <a:ln>
            <a:noFill/>
          </a:ln>
        </p:spPr>
        <p:txBody>
          <a:bodyPr wrap="none" rtlCol="0">
            <a:noAutofit/>
          </a:bodyPr>
          <a:lstStyle/>
          <a:p>
            <a:pPr lvl="0">
              <a:defRPr/>
            </a:pPr>
            <a:r>
              <a:rPr lang="en-US" altLang="ja-JP" sz="800" spc="-60" dirty="0">
                <a:latin typeface="メイリオ" panose="020B0604030504040204" pitchFamily="50" charset="-128"/>
                <a:ea typeface="メイリオ" panose="020B0604030504040204" pitchFamily="50" charset="-128"/>
                <a:cs typeface="メイリオ" panose="020B0604030504040204" pitchFamily="50" charset="-128"/>
              </a:rPr>
              <a:t>(*4</a:t>
            </a:r>
            <a:r>
              <a:rPr lang="en-US" altLang="ja-JP" sz="800" spc="-8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800" spc="-8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800" spc="-80" dirty="0">
                <a:latin typeface="メイリオ" panose="020B0604030504040204" pitchFamily="50" charset="-128"/>
                <a:ea typeface="メイリオ" panose="020B0604030504040204" pitchFamily="50" charset="-128"/>
                <a:cs typeface="メイリオ" panose="020B0604030504040204" pitchFamily="50" charset="-128"/>
              </a:rPr>
              <a:t>Evidence-Based Policy Making</a:t>
            </a:r>
            <a:r>
              <a:rPr lang="ja-JP" altLang="en-US" sz="800" spc="-80" dirty="0">
                <a:latin typeface="メイリオ" panose="020B0604030504040204" pitchFamily="50" charset="-128"/>
                <a:ea typeface="メイリオ" panose="020B0604030504040204" pitchFamily="50" charset="-128"/>
                <a:cs typeface="メイリオ" panose="020B0604030504040204" pitchFamily="50" charset="-128"/>
              </a:rPr>
              <a:t>の略。証拠に基づく政策立案。政策の企画をその場限りのエピソードに頼るのではなく、政策目的を明確化した上で合理的根拠（エビデンス）に基づくものとすること。（再掲）</a:t>
            </a:r>
            <a:endParaRPr lang="en-US" altLang="ja-JP" sz="800" spc="-80" dirty="0">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en-US" altLang="ja-JP" sz="800" spc="-60" dirty="0">
                <a:latin typeface="メイリオ" panose="020B0604030504040204" pitchFamily="50" charset="-128"/>
                <a:ea typeface="メイリオ" panose="020B0604030504040204" pitchFamily="50" charset="-128"/>
                <a:cs typeface="メイリオ" panose="020B0604030504040204" pitchFamily="50" charset="-128"/>
              </a:rPr>
              <a:t>(*12) </a:t>
            </a:r>
            <a:r>
              <a:rPr lang="ja-JP" altLang="en-US" sz="800" spc="-60" dirty="0">
                <a:latin typeface="メイリオ" panose="020B0604030504040204" pitchFamily="50" charset="-128"/>
                <a:ea typeface="メイリオ" panose="020B0604030504040204" pitchFamily="50" charset="-128"/>
                <a:cs typeface="メイリオ" panose="020B0604030504040204" pitchFamily="50" charset="-128"/>
              </a:rPr>
              <a:t>医療保険者が、電子的に保有された健康医療情報を活用した分析を行った上で行う、加入者の健康状態に即したより効果的・効率的な保健事業。</a:t>
            </a:r>
            <a:endParaRPr lang="en-US" altLang="ja-JP" sz="800" spc="-60" dirty="0">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en-US" altLang="ja-JP" sz="800" spc="-60" dirty="0">
                <a:latin typeface="メイリオ" panose="020B0604030504040204" pitchFamily="50" charset="-128"/>
                <a:ea typeface="メイリオ" panose="020B0604030504040204" pitchFamily="50" charset="-128"/>
                <a:cs typeface="メイリオ" panose="020B0604030504040204" pitchFamily="50" charset="-128"/>
              </a:rPr>
              <a:t>(*13) Personal Health Record</a:t>
            </a:r>
            <a:r>
              <a:rPr lang="ja-JP" altLang="en-US" sz="800" spc="-60" dirty="0" err="1">
                <a:latin typeface="メイリオ" panose="020B0604030504040204" pitchFamily="50" charset="-128"/>
                <a:ea typeface="メイリオ" panose="020B0604030504040204" pitchFamily="50" charset="-128"/>
                <a:cs typeface="メイリオ" panose="020B0604030504040204" pitchFamily="50" charset="-128"/>
              </a:rPr>
              <a:t>。</a:t>
            </a:r>
            <a:r>
              <a:rPr lang="ja-JP" altLang="en-US" sz="800" spc="-60" dirty="0">
                <a:latin typeface="メイリオ" panose="020B0604030504040204" pitchFamily="50" charset="-128"/>
                <a:ea typeface="メイリオ" panose="020B0604030504040204" pitchFamily="50" charset="-128"/>
                <a:cs typeface="メイリオ" panose="020B0604030504040204" pitchFamily="50" charset="-128"/>
              </a:rPr>
              <a:t>参加者本人の健康情報（体重・血圧・歩数等の運動データ等）のこと。</a:t>
            </a:r>
            <a:endParaRPr kumimoji="1" lang="ja-JP" altLang="en-US" sz="800" b="0" i="0" u="none" strike="noStrike" kern="1200" cap="none" spc="-6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 name="矢印: 左 58">
            <a:extLst>
              <a:ext uri="{FF2B5EF4-FFF2-40B4-BE49-F238E27FC236}">
                <a16:creationId xmlns:a16="http://schemas.microsoft.com/office/drawing/2014/main" id="{87A50867-E3E1-42CB-96B7-857734AE4CAD}"/>
              </a:ext>
            </a:extLst>
          </p:cNvPr>
          <p:cNvSpPr/>
          <p:nvPr/>
        </p:nvSpPr>
        <p:spPr>
          <a:xfrm>
            <a:off x="2250605" y="4167549"/>
            <a:ext cx="694906" cy="291805"/>
          </a:xfrm>
          <a:prstGeom prst="leftArrow">
            <a:avLst/>
          </a:prstGeom>
          <a:ln w="190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ts val="11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連 携</a:t>
            </a:r>
            <a:endParaRPr kumimoji="1" lang="ja-JP" altLang="en-US" sz="9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grpSp>
        <p:nvGrpSpPr>
          <p:cNvPr id="14" name="グループ化 13"/>
          <p:cNvGrpSpPr/>
          <p:nvPr/>
        </p:nvGrpSpPr>
        <p:grpSpPr>
          <a:xfrm>
            <a:off x="656617" y="3694549"/>
            <a:ext cx="1610352" cy="865005"/>
            <a:chOff x="638153" y="4196005"/>
            <a:chExt cx="1610352" cy="865005"/>
          </a:xfrm>
        </p:grpSpPr>
        <p:sp>
          <p:nvSpPr>
            <p:cNvPr id="8" name="正方形/長方形 7">
              <a:extLst>
                <a:ext uri="{FF2B5EF4-FFF2-40B4-BE49-F238E27FC236}">
                  <a16:creationId xmlns:a16="http://schemas.microsoft.com/office/drawing/2014/main" id="{AD167F78-E83D-4268-AD88-6A3A67DDEE1C}"/>
                </a:ext>
              </a:extLst>
            </p:cNvPr>
            <p:cNvSpPr/>
            <p:nvPr/>
          </p:nvSpPr>
          <p:spPr>
            <a:xfrm>
              <a:off x="638153" y="4225878"/>
              <a:ext cx="1536590" cy="835132"/>
            </a:xfrm>
            <a:prstGeom prst="rect">
              <a:avLst/>
            </a:prstGeom>
            <a:solidFill>
              <a:schemeClr val="accent5">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12" name="フローチャート: 磁気ディスク 11">
              <a:extLst>
                <a:ext uri="{FF2B5EF4-FFF2-40B4-BE49-F238E27FC236}">
                  <a16:creationId xmlns:a16="http://schemas.microsoft.com/office/drawing/2014/main" id="{C5A5F15B-189E-4A4B-9C8E-34C1B971A22D}"/>
                </a:ext>
              </a:extLst>
            </p:cNvPr>
            <p:cNvSpPr/>
            <p:nvPr/>
          </p:nvSpPr>
          <p:spPr>
            <a:xfrm>
              <a:off x="915684" y="4757373"/>
              <a:ext cx="1239732" cy="274065"/>
            </a:xfrm>
            <a:prstGeom prst="flowChartMagneticDisk">
              <a:avLst/>
            </a:prstGeom>
            <a:solidFill>
              <a:schemeClr val="accent6">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PHR</a:t>
              </a:r>
              <a:r>
                <a:rPr kumimoji="1" lang="en-US" altLang="ja-JP" sz="1000" b="0" i="0" u="none" strike="noStrike" kern="1200" cap="none" spc="0" normalizeH="0" baseline="30000" noProof="0" dirty="0">
                  <a:ln>
                    <a:noFill/>
                  </a:ln>
                  <a:solidFill>
                    <a:schemeClr val="tx1"/>
                  </a:solidFill>
                  <a:effectLst/>
                  <a:uLnTx/>
                  <a:uFillTx/>
                  <a:latin typeface="Meiryo UI" panose="020B0604030504040204" pitchFamily="50" charset="-128"/>
                  <a:ea typeface="Meiryo UI" panose="020B0604030504040204" pitchFamily="50" charset="-128"/>
                </a:rPr>
                <a:t>*13</a:t>
              </a:r>
              <a:r>
                <a:rPr lang="ja-JP" altLang="en-US" sz="1000" noProof="0" dirty="0">
                  <a:solidFill>
                    <a:prstClr val="black"/>
                  </a:solidFill>
                  <a:latin typeface="Meiryo UI" panose="020B0604030504040204" pitchFamily="50" charset="-128"/>
                  <a:ea typeface="Meiryo UI" panose="020B0604030504040204" pitchFamily="50" charset="-128"/>
                </a:rPr>
                <a:t>ﾃﾞｰﾀﾍﾞｰｽ</a:t>
              </a:r>
              <a:endPar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25" name="正方形/長方形 24">
              <a:extLst>
                <a:ext uri="{FF2B5EF4-FFF2-40B4-BE49-F238E27FC236}">
                  <a16:creationId xmlns:a16="http://schemas.microsoft.com/office/drawing/2014/main" id="{75846BFA-29DB-49C6-9DCF-3802E9D8A613}"/>
                </a:ext>
              </a:extLst>
            </p:cNvPr>
            <p:cNvSpPr/>
            <p:nvPr/>
          </p:nvSpPr>
          <p:spPr>
            <a:xfrm>
              <a:off x="638153" y="4196005"/>
              <a:ext cx="663852" cy="180000"/>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大阪府</a:t>
              </a:r>
            </a:p>
          </p:txBody>
        </p:sp>
        <p:sp>
          <p:nvSpPr>
            <p:cNvPr id="35" name="テキスト ボックス 34">
              <a:extLst>
                <a:ext uri="{FF2B5EF4-FFF2-40B4-BE49-F238E27FC236}">
                  <a16:creationId xmlns:a16="http://schemas.microsoft.com/office/drawing/2014/main" id="{3DEFB9B5-187B-431A-8449-624D55820963}"/>
                </a:ext>
              </a:extLst>
            </p:cNvPr>
            <p:cNvSpPr txBox="1"/>
            <p:nvPr/>
          </p:nvSpPr>
          <p:spPr>
            <a:xfrm>
              <a:off x="1033112" y="4441783"/>
              <a:ext cx="121539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○効果的な保健事業企画</a:t>
              </a:r>
              <a:endParaRPr kumimoji="1" lang="en-US" altLang="ja-JP"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○データヘルス</a:t>
              </a:r>
              <a:r>
                <a:rPr lang="en-US" altLang="ja-JP" sz="700" baseline="30000" dirty="0">
                  <a:solidFill>
                    <a:prstClr val="black"/>
                  </a:solidFill>
                  <a:latin typeface="Meiryo UI" panose="020B0604030504040204" pitchFamily="50" charset="-128"/>
                  <a:ea typeface="Meiryo UI" panose="020B0604030504040204" pitchFamily="50" charset="-128"/>
                </a:rPr>
                <a:t>*12</a:t>
              </a: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推進</a:t>
              </a:r>
            </a:p>
          </p:txBody>
        </p:sp>
      </p:grpSp>
      <p:sp>
        <p:nvSpPr>
          <p:cNvPr id="16" name="テキスト ボックス 15"/>
          <p:cNvSpPr txBox="1"/>
          <p:nvPr/>
        </p:nvSpPr>
        <p:spPr>
          <a:xfrm>
            <a:off x="610839" y="1078348"/>
            <a:ext cx="3826146" cy="415437"/>
          </a:xfrm>
          <a:prstGeom prst="rect">
            <a:avLst/>
          </a:prstGeom>
          <a:noFill/>
          <a:ln>
            <a:noFill/>
          </a:ln>
        </p:spPr>
        <p:txBody>
          <a:bodyPr wrap="square" lIns="0" rIns="0" rtlCol="0" anchor="ctr">
            <a:noAutofit/>
          </a:bodyPr>
          <a:lstStyle/>
          <a:p>
            <a:pPr>
              <a:defRPr/>
            </a:pPr>
            <a:r>
              <a:rPr lang="ja-JP" altLang="en-US"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■大阪府健康づくり支援プラットフォーム整備等事業</a:t>
            </a:r>
            <a:endParaRPr lang="en-US" altLang="ja-JP"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r">
              <a:defRPr/>
            </a:pPr>
            <a:r>
              <a:rPr lang="en-US" altLang="ja-JP" sz="10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健康医療部 国民健康保険課・健康づくり課</a:t>
            </a:r>
            <a:r>
              <a:rPr lang="en-US" altLang="ja-JP" sz="10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 name="テキスト ボックス 17"/>
          <p:cNvSpPr txBox="1"/>
          <p:nvPr/>
        </p:nvSpPr>
        <p:spPr>
          <a:xfrm>
            <a:off x="570990" y="1448401"/>
            <a:ext cx="3826147" cy="658899"/>
          </a:xfrm>
          <a:prstGeom prst="rect">
            <a:avLst/>
          </a:prstGeom>
          <a:noFill/>
          <a:ln>
            <a:noFill/>
          </a:ln>
        </p:spPr>
        <p:txBody>
          <a:bodyPr wrap="square" rtlCol="0">
            <a:noAutofit/>
          </a:bodyPr>
          <a:lstStyle/>
          <a:p>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健康サポートアプリ「アスマイル」を通じて、府民の主体的な健康づくりを促すとともに、蓄積したデータを分析し、個人の健康づくりや市町村の新たな保健事業の展開に活用。</a:t>
            </a:r>
            <a:endParaRPr lang="en-US" altLang="ja-JP" sz="1050" b="1" dirty="0">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050" dirty="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5" name="グループ化 4"/>
          <p:cNvGrpSpPr/>
          <p:nvPr/>
        </p:nvGrpSpPr>
        <p:grpSpPr>
          <a:xfrm>
            <a:off x="646133" y="2043432"/>
            <a:ext cx="3642532" cy="1393887"/>
            <a:chOff x="907358" y="4338164"/>
            <a:chExt cx="3642532" cy="1394485"/>
          </a:xfrm>
        </p:grpSpPr>
        <p:sp>
          <p:nvSpPr>
            <p:cNvPr id="10" name="四角形: 角を丸くする 4">
              <a:extLst>
                <a:ext uri="{FF2B5EF4-FFF2-40B4-BE49-F238E27FC236}">
                  <a16:creationId xmlns:a16="http://schemas.microsoft.com/office/drawing/2014/main" id="{9EF0B234-705B-43FB-968D-15DEE85716CF}"/>
                </a:ext>
              </a:extLst>
            </p:cNvPr>
            <p:cNvSpPr/>
            <p:nvPr/>
          </p:nvSpPr>
          <p:spPr>
            <a:xfrm>
              <a:off x="907358" y="4347310"/>
              <a:ext cx="3642532" cy="1385339"/>
            </a:xfrm>
            <a:prstGeom prst="roundRect">
              <a:avLst>
                <a:gd name="adj" fmla="val 9007"/>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9" name="正方形/長方形 18">
              <a:extLst>
                <a:ext uri="{FF2B5EF4-FFF2-40B4-BE49-F238E27FC236}">
                  <a16:creationId xmlns:a16="http://schemas.microsoft.com/office/drawing/2014/main" id="{9786D6D1-42C1-486F-BDE5-BD59BCF08034}"/>
                </a:ext>
              </a:extLst>
            </p:cNvPr>
            <p:cNvSpPr/>
            <p:nvPr/>
          </p:nvSpPr>
          <p:spPr>
            <a:xfrm>
              <a:off x="911422" y="4338164"/>
              <a:ext cx="663852" cy="212561"/>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府  民</a:t>
              </a:r>
            </a:p>
          </p:txBody>
        </p:sp>
      </p:grpSp>
      <p:sp>
        <p:nvSpPr>
          <p:cNvPr id="33" name="矢印: 右 59">
            <a:extLst>
              <a:ext uri="{FF2B5EF4-FFF2-40B4-BE49-F238E27FC236}">
                <a16:creationId xmlns:a16="http://schemas.microsoft.com/office/drawing/2014/main" id="{7C10BBE6-0073-48ED-A749-347E96417540}"/>
              </a:ext>
            </a:extLst>
          </p:cNvPr>
          <p:cNvSpPr/>
          <p:nvPr/>
        </p:nvSpPr>
        <p:spPr>
          <a:xfrm>
            <a:off x="2283333" y="3899777"/>
            <a:ext cx="680587" cy="345961"/>
          </a:xfrm>
          <a:prstGeom prst="rightArrow">
            <a:avLst>
              <a:gd name="adj1" fmla="val 50000"/>
              <a:gd name="adj2" fmla="val 19951"/>
            </a:avLst>
          </a:prstGeom>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ts val="9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データ提供</a:t>
            </a:r>
            <a:endParaRPr kumimoji="1" lang="ja-JP" altLang="en-US" sz="11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57" name="正方形/長方形 56">
            <a:extLst>
              <a:ext uri="{FF2B5EF4-FFF2-40B4-BE49-F238E27FC236}">
                <a16:creationId xmlns:a16="http://schemas.microsoft.com/office/drawing/2014/main" id="{AD167F78-E83D-4268-AD88-6A3A67DDEE1C}"/>
              </a:ext>
            </a:extLst>
          </p:cNvPr>
          <p:cNvSpPr/>
          <p:nvPr/>
        </p:nvSpPr>
        <p:spPr>
          <a:xfrm>
            <a:off x="3018425" y="3834045"/>
            <a:ext cx="1258740" cy="731712"/>
          </a:xfrm>
          <a:prstGeom prst="rect">
            <a:avLst/>
          </a:prstGeom>
          <a:solidFill>
            <a:schemeClr val="accent5">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26" name="正方形/長方形 25">
            <a:extLst>
              <a:ext uri="{FF2B5EF4-FFF2-40B4-BE49-F238E27FC236}">
                <a16:creationId xmlns:a16="http://schemas.microsoft.com/office/drawing/2014/main" id="{2920DD0C-93BD-497F-A30B-467FF46ABDB8}"/>
              </a:ext>
            </a:extLst>
          </p:cNvPr>
          <p:cNvSpPr/>
          <p:nvPr/>
        </p:nvSpPr>
        <p:spPr>
          <a:xfrm>
            <a:off x="3017267" y="3758749"/>
            <a:ext cx="1259287" cy="167968"/>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大学・研究機関</a:t>
            </a:r>
          </a:p>
        </p:txBody>
      </p:sp>
      <p:sp>
        <p:nvSpPr>
          <p:cNvPr id="45" name="吹き出し: 角を丸めた四角形 44">
            <a:extLst>
              <a:ext uri="{FF2B5EF4-FFF2-40B4-BE49-F238E27FC236}">
                <a16:creationId xmlns:a16="http://schemas.microsoft.com/office/drawing/2014/main" id="{845B4A3C-1F51-4D10-B663-BB586A303E6E}"/>
              </a:ext>
            </a:extLst>
          </p:cNvPr>
          <p:cNvSpPr/>
          <p:nvPr/>
        </p:nvSpPr>
        <p:spPr>
          <a:xfrm>
            <a:off x="2409590" y="4661089"/>
            <a:ext cx="1934275" cy="402638"/>
          </a:xfrm>
          <a:prstGeom prst="wedgeRoundRectCallout">
            <a:avLst>
              <a:gd name="adj1" fmla="val -33318"/>
              <a:gd name="adj2" fmla="val -113932"/>
              <a:gd name="adj3" fmla="val 16667"/>
            </a:avLst>
          </a:prstGeom>
          <a:ln w="3175"/>
        </p:spPr>
        <p:style>
          <a:lnRef idx="2">
            <a:schemeClr val="dk1"/>
          </a:lnRef>
          <a:fillRef idx="1">
            <a:schemeClr val="lt1"/>
          </a:fillRef>
          <a:effectRef idx="0">
            <a:schemeClr val="dk1"/>
          </a:effectRef>
          <a:fontRef idx="minor">
            <a:schemeClr val="dk1"/>
          </a:fontRef>
        </p:style>
        <p:txBody>
          <a:bodyPr rot="0" spcFirstLastPara="0" vert="horz" wrap="square" lIns="36000" tIns="36000" rIns="36000" bIns="36000" numCol="1" spcCol="0" rtlCol="0" fromWordArt="0" anchor="t" anchorCtr="0" forceAA="0" compatLnSpc="1">
            <a:prstTxWarp prst="textNoShape">
              <a:avLst/>
            </a:prstTxWarp>
            <a:noAutofit/>
          </a:bodyPr>
          <a:lstStyle/>
          <a:p>
            <a:r>
              <a:rPr lang="ja-JP" altLang="en-US" sz="7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③蓄積したデータの分析・活用</a:t>
            </a:r>
            <a:endParaRPr lang="en-US" altLang="ja-JP" sz="7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pPr>
              <a:lnSpc>
                <a:spcPts val="200"/>
              </a:lnSpc>
            </a:pPr>
            <a:r>
              <a:rPr lang="ja-JP" altLang="en-US"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  </a:t>
            </a:r>
            <a:endParaRPr lang="en-US" altLang="ja-JP" sz="50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pPr>
              <a:lnSpc>
                <a:spcPts val="700"/>
              </a:lnSpc>
            </a:pPr>
            <a:r>
              <a:rPr lang="en-US" altLang="ja-JP" sz="7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   </a:t>
            </a:r>
            <a:r>
              <a:rPr lang="ja-JP" altLang="en-US" sz="7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大学等研究機関や企業等との連携により、</a:t>
            </a:r>
            <a:endParaRPr lang="en-US" altLang="ja-JP" sz="70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pPr>
              <a:lnSpc>
                <a:spcPts val="700"/>
              </a:lnSpc>
            </a:pPr>
            <a:r>
              <a:rPr lang="ja-JP" altLang="en-US" sz="7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   蓄積したデータを効果的な施策立案に役立てる。</a:t>
            </a:r>
            <a:endParaRPr lang="en-US" altLang="ja-JP" sz="70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endParaRPr lang="en-US" altLang="ja-JP"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endParaRPr lang="en-US" altLang="ja-JP"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endParaRPr lang="en-US" altLang="ja-JP"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endParaRPr lang="en-US" altLang="ja-JP"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endParaRPr lang="en-US" altLang="ja-JP"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r>
              <a:rPr lang="ja-JP" altLang="en-US"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　</a:t>
            </a:r>
            <a:endParaRPr lang="ja-JP" altLang="en-US" sz="100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17" name="四角形: 角を丸くする 16">
            <a:extLst>
              <a:ext uri="{FF2B5EF4-FFF2-40B4-BE49-F238E27FC236}">
                <a16:creationId xmlns:a16="http://schemas.microsoft.com/office/drawing/2014/main" id="{929B9373-FC8A-4CCA-8818-F6115E94A8F2}"/>
              </a:ext>
            </a:extLst>
          </p:cNvPr>
          <p:cNvSpPr/>
          <p:nvPr/>
        </p:nvSpPr>
        <p:spPr>
          <a:xfrm>
            <a:off x="699054" y="5412699"/>
            <a:ext cx="3557776" cy="726025"/>
          </a:xfrm>
          <a:prstGeom prst="roundRect">
            <a:avLst>
              <a:gd name="adj" fmla="val 0"/>
            </a:avLst>
          </a:prstGeom>
          <a:ln w="12700">
            <a:solidFill>
              <a:schemeClr val="accent1"/>
            </a:solidFill>
          </a:ln>
        </p:spPr>
        <p:style>
          <a:lnRef idx="2">
            <a:schemeClr val="accent1"/>
          </a:lnRef>
          <a:fillRef idx="1">
            <a:schemeClr val="lt1"/>
          </a:fillRef>
          <a:effectRef idx="0">
            <a:schemeClr val="accent1"/>
          </a:effectRef>
          <a:fontRef idx="minor">
            <a:schemeClr val="dk1"/>
          </a:fontRef>
        </p:style>
        <p:txBody>
          <a:bodyPr lIns="72000" rIns="72000" rtlCol="0" anchor="ctr"/>
          <a:lstStyle/>
          <a:p>
            <a:r>
              <a:rPr lang="en-US" altLang="ja-JP" sz="10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a:t>
            </a:r>
            <a:r>
              <a:rPr lang="ja-JP" altLang="en-US" sz="10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データを活用した「健康予測</a:t>
            </a:r>
            <a:r>
              <a:rPr lang="en-US" altLang="ja-JP" sz="10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AI</a:t>
            </a:r>
            <a:r>
              <a:rPr lang="ja-JP" altLang="en-US" sz="10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モデル」</a:t>
            </a:r>
            <a:r>
              <a:rPr lang="en-US" altLang="ja-JP" sz="10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a:t>
            </a:r>
            <a:r>
              <a:rPr lang="ja-JP" altLang="en-US" sz="10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　</a:t>
            </a:r>
            <a:r>
              <a:rPr lang="en-US" altLang="ja-JP" sz="7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a:t>
            </a:r>
            <a:r>
              <a:rPr lang="ja-JP" altLang="en-US" sz="7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国保被保険者を対象</a:t>
            </a:r>
            <a:endParaRPr lang="en-US" altLang="ja-JP" sz="100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r>
              <a:rPr lang="ja-JP" altLang="en-US"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　特定健診結果から、将来の生活習慣病（糖尿病、脂質異常症、高血</a:t>
            </a:r>
            <a:endParaRPr lang="en-US" altLang="ja-JP"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r>
              <a:rPr lang="ja-JP" altLang="en-US"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　圧）の発症確率を予測する仕組みを構築　　⇒</a:t>
            </a:r>
            <a:r>
              <a:rPr lang="ja-JP" altLang="en-US" sz="900" i="1" dirty="0">
                <a:solidFill>
                  <a:schemeClr val="tx1"/>
                </a:solidFill>
                <a:highlight>
                  <a:srgbClr val="FFFF00"/>
                </a:highlight>
                <a:latin typeface="MS UI Gothic" panose="020B0600070205080204" pitchFamily="50" charset="-128"/>
                <a:ea typeface="MS UI Gothic" panose="020B0600070205080204" pitchFamily="50" charset="-128"/>
                <a:cs typeface="メイリオ" panose="020B0604030504040204" pitchFamily="50" charset="-128"/>
              </a:rPr>
              <a:t>アスマイル</a:t>
            </a:r>
            <a:r>
              <a:rPr lang="ja-JP" altLang="en-US" sz="900" i="1" dirty="0">
                <a:solidFill>
                  <a:schemeClr val="tx1"/>
                </a:solidFill>
                <a:latin typeface="MS UI Gothic" panose="020B0600070205080204" pitchFamily="50" charset="-128"/>
                <a:ea typeface="MS UI Gothic" panose="020B0600070205080204" pitchFamily="50" charset="-128"/>
                <a:cs typeface="メイリオ" panose="020B0604030504040204" pitchFamily="50" charset="-128"/>
              </a:rPr>
              <a:t> </a:t>
            </a:r>
            <a:r>
              <a:rPr lang="ja-JP" altLang="en-US"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に搭載</a:t>
            </a:r>
            <a:endParaRPr lang="en-US" altLang="ja-JP"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endParaRPr lang="en-US" altLang="ja-JP" sz="9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44" name="ホームベース 43"/>
          <p:cNvSpPr/>
          <p:nvPr/>
        </p:nvSpPr>
        <p:spPr>
          <a:xfrm>
            <a:off x="693853" y="5326830"/>
            <a:ext cx="483570" cy="155318"/>
          </a:xfrm>
          <a:prstGeom prst="homePlate">
            <a:avLst>
              <a:gd name="adj" fmla="val 0"/>
            </a:avLst>
          </a:prstGeom>
          <a:solidFill>
            <a:srgbClr val="FFFF00"/>
          </a:solidFill>
          <a:ln>
            <a:solidFill>
              <a:schemeClr val="accent1">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700" noProof="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R3.12</a:t>
            </a:r>
            <a:r>
              <a:rPr kumimoji="1" lang="ja-JP" altLang="en-US" sz="700" b="0" i="0" u="none" strike="noStrike" kern="1200" cap="none" spc="0" normalizeH="0" baseline="0" noProof="0" dirty="0">
                <a:ln>
                  <a:noFill/>
                </a:ln>
                <a:solidFill>
                  <a:srgbClr val="1F497D"/>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p:txBody>
      </p:sp>
      <p:sp>
        <p:nvSpPr>
          <p:cNvPr id="20" name="矢印: 右 6">
            <a:extLst>
              <a:ext uri="{FF2B5EF4-FFF2-40B4-BE49-F238E27FC236}">
                <a16:creationId xmlns:a16="http://schemas.microsoft.com/office/drawing/2014/main" id="{76BEE964-54CF-40C9-A065-3EDDD147FD51}"/>
              </a:ext>
            </a:extLst>
          </p:cNvPr>
          <p:cNvSpPr/>
          <p:nvPr/>
        </p:nvSpPr>
        <p:spPr>
          <a:xfrm rot="5400000">
            <a:off x="1031448" y="3402925"/>
            <a:ext cx="215359" cy="368827"/>
          </a:xfrm>
          <a:prstGeom prst="rightArrow">
            <a:avLst/>
          </a:prstGeom>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 name="四角形: 角を丸くする 2">
            <a:extLst>
              <a:ext uri="{FF2B5EF4-FFF2-40B4-BE49-F238E27FC236}">
                <a16:creationId xmlns:a16="http://schemas.microsoft.com/office/drawing/2014/main" id="{A15E7541-681C-43E8-9DDE-0B5A03590711}"/>
              </a:ext>
            </a:extLst>
          </p:cNvPr>
          <p:cNvSpPr/>
          <p:nvPr/>
        </p:nvSpPr>
        <p:spPr>
          <a:xfrm>
            <a:off x="917605" y="5992611"/>
            <a:ext cx="2940311" cy="78248"/>
          </a:xfrm>
          <a:prstGeom prst="roundRect">
            <a:avLst>
              <a:gd name="adj" fmla="val 10971"/>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8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今後さらに、蓄積したデータを個人の健康づくりや施策に有効に活用</a:t>
            </a:r>
            <a:endParaRPr kumimoji="1" lang="ja-JP" altLang="en-US" sz="8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62" name="角丸四角形 61"/>
          <p:cNvSpPr/>
          <p:nvPr/>
        </p:nvSpPr>
        <p:spPr>
          <a:xfrm>
            <a:off x="467341" y="1016833"/>
            <a:ext cx="4101633" cy="5180118"/>
          </a:xfrm>
          <a:prstGeom prst="roundRect">
            <a:avLst>
              <a:gd name="adj" fmla="val 1836"/>
            </a:avLst>
          </a:prstGeom>
          <a:noFill/>
          <a:ln/>
        </p:spPr>
        <p:style>
          <a:lnRef idx="2">
            <a:schemeClr val="accent1"/>
          </a:lnRef>
          <a:fillRef idx="1">
            <a:schemeClr val="lt1"/>
          </a:fillRef>
          <a:effectRef idx="0">
            <a:schemeClr val="accent1"/>
          </a:effectRef>
          <a:fontRef idx="minor">
            <a:schemeClr val="dk1"/>
          </a:fontRef>
        </p:style>
        <p:txBody>
          <a:bodyPr lIns="36000" rIns="36000" rtlCol="0" anchor="ctr"/>
          <a:lstStyle/>
          <a:p>
            <a:pPr algn="ctr"/>
            <a:endParaRPr kumimoji="1" lang="ja-JP" altLang="en-US" sz="8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3" name="角丸四角形 62"/>
          <p:cNvSpPr/>
          <p:nvPr/>
        </p:nvSpPr>
        <p:spPr>
          <a:xfrm>
            <a:off x="4785408" y="1015587"/>
            <a:ext cx="4048515" cy="5180118"/>
          </a:xfrm>
          <a:prstGeom prst="roundRect">
            <a:avLst>
              <a:gd name="adj" fmla="val 1840"/>
            </a:avLst>
          </a:prstGeom>
          <a:noFill/>
          <a:ln/>
        </p:spPr>
        <p:style>
          <a:lnRef idx="2">
            <a:schemeClr val="accent1"/>
          </a:lnRef>
          <a:fillRef idx="1">
            <a:schemeClr val="lt1"/>
          </a:fillRef>
          <a:effectRef idx="0">
            <a:schemeClr val="accent1"/>
          </a:effectRef>
          <a:fontRef idx="minor">
            <a:schemeClr val="dk1"/>
          </a:fontRef>
        </p:style>
        <p:txBody>
          <a:bodyPr lIns="36000" rIns="36000" rtlCol="0" anchor="ctr"/>
          <a:lstStyle/>
          <a:p>
            <a:pPr algn="ctr"/>
            <a:endParaRPr kumimoji="1" lang="ja-JP" altLang="en-US" sz="8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4" name="テキスト ボックス 63"/>
          <p:cNvSpPr txBox="1"/>
          <p:nvPr/>
        </p:nvSpPr>
        <p:spPr>
          <a:xfrm>
            <a:off x="4842030" y="1131527"/>
            <a:ext cx="3800981" cy="342104"/>
          </a:xfrm>
          <a:prstGeom prst="rect">
            <a:avLst/>
          </a:prstGeom>
          <a:noFill/>
          <a:ln>
            <a:noFill/>
          </a:ln>
        </p:spPr>
        <p:txBody>
          <a:bodyPr wrap="square" rtlCol="0" anchor="ctr">
            <a:noAutofit/>
          </a:bodyPr>
          <a:lstStyle/>
          <a:p>
            <a:pPr lvl="0">
              <a:defRPr/>
            </a:pPr>
            <a:r>
              <a:rPr lang="ja-JP" altLang="en-US"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zh-TW" altLang="en-US"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被保護者健康管理支援事業</a:t>
            </a:r>
            <a:endParaRPr lang="en-US" altLang="zh-TW"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lgn="r">
              <a:defRPr/>
            </a:pPr>
            <a:r>
              <a:rPr lang="en-US" altLang="ja-JP" sz="10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zh-TW" altLang="en-US" sz="10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福祉部 地域福祉推進室 社会援護課</a:t>
            </a:r>
            <a:r>
              <a:rPr lang="en-US" altLang="ja-JP" sz="10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zh-TW" sz="10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5" name="テキスト ボックス 64"/>
          <p:cNvSpPr txBox="1"/>
          <p:nvPr/>
        </p:nvSpPr>
        <p:spPr>
          <a:xfrm>
            <a:off x="4930976" y="1482744"/>
            <a:ext cx="3792080" cy="692103"/>
          </a:xfrm>
          <a:prstGeom prst="rect">
            <a:avLst/>
          </a:prstGeom>
          <a:noFill/>
          <a:ln>
            <a:noFill/>
          </a:ln>
        </p:spPr>
        <p:txBody>
          <a:bodyPr wrap="square" rtlCol="0">
            <a:noAutofit/>
          </a:bodyPr>
          <a:lstStyle/>
          <a:p>
            <a:pPr algn="just"/>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生活保護受給者（被保護者）の受診状況等のデータ（レセプト情報）及び生活・健康状況の聴取結果から、被保護者の健康・医療の傾向・課題を把握したうえで、被保護者の健康管理を支援。</a:t>
            </a:r>
            <a:endParaRPr lang="en-US" altLang="ja-JP" sz="105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5" name="四角形: 角を丸くする 4">
            <a:extLst>
              <a:ext uri="{FF2B5EF4-FFF2-40B4-BE49-F238E27FC236}">
                <a16:creationId xmlns:a16="http://schemas.microsoft.com/office/drawing/2014/main" id="{9EF0B234-705B-43FB-968D-15DEE85716CF}"/>
              </a:ext>
            </a:extLst>
          </p:cNvPr>
          <p:cNvSpPr/>
          <p:nvPr/>
        </p:nvSpPr>
        <p:spPr>
          <a:xfrm>
            <a:off x="4940565" y="2256726"/>
            <a:ext cx="3763844" cy="1826806"/>
          </a:xfrm>
          <a:prstGeom prst="roundRect">
            <a:avLst>
              <a:gd name="adj" fmla="val 7711"/>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grpSp>
        <p:nvGrpSpPr>
          <p:cNvPr id="47" name="グループ化 46"/>
          <p:cNvGrpSpPr/>
          <p:nvPr/>
        </p:nvGrpSpPr>
        <p:grpSpPr>
          <a:xfrm>
            <a:off x="4974771" y="2294120"/>
            <a:ext cx="3647423" cy="1713791"/>
            <a:chOff x="4975027" y="2280949"/>
            <a:chExt cx="3647423" cy="1713791"/>
          </a:xfrm>
        </p:grpSpPr>
        <p:grpSp>
          <p:nvGrpSpPr>
            <p:cNvPr id="72" name="グループ化 71"/>
            <p:cNvGrpSpPr/>
            <p:nvPr/>
          </p:nvGrpSpPr>
          <p:grpSpPr>
            <a:xfrm>
              <a:off x="5427350" y="2830764"/>
              <a:ext cx="2981650" cy="389941"/>
              <a:chOff x="5038147" y="2778478"/>
              <a:chExt cx="2886170" cy="377456"/>
            </a:xfrm>
          </p:grpSpPr>
          <p:sp>
            <p:nvSpPr>
              <p:cNvPr id="73" name="角丸四角形 72"/>
              <p:cNvSpPr/>
              <p:nvPr/>
            </p:nvSpPr>
            <p:spPr>
              <a:xfrm>
                <a:off x="5038147" y="2778478"/>
                <a:ext cx="2886170" cy="167960"/>
              </a:xfrm>
              <a:prstGeom prst="roundRect">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72000" rIns="36000" rtlCol="0" anchor="ctr"/>
              <a:lstStyle/>
              <a:p>
                <a:pPr algn="ctr"/>
                <a:r>
                  <a:rPr lang="ja-JP" altLang="en-US" sz="800" b="1" dirty="0">
                    <a:latin typeface="メイリオ" panose="020B0604030504040204" pitchFamily="50" charset="-128"/>
                    <a:ea typeface="メイリオ" panose="020B0604030504040204" pitchFamily="50" charset="-128"/>
                    <a:cs typeface="メイリオ" panose="020B0604030504040204" pitchFamily="50" charset="-128"/>
                  </a:rPr>
                  <a:t>各福祉事務所の傾向を踏まえた支援内容の例</a:t>
                </a:r>
                <a:endParaRPr kumimoji="1" lang="ja-JP" altLang="en-US" sz="8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4" name="角丸四角形 73"/>
              <p:cNvSpPr/>
              <p:nvPr/>
            </p:nvSpPr>
            <p:spPr>
              <a:xfrm>
                <a:off x="5099172" y="2986600"/>
                <a:ext cx="1289454" cy="155743"/>
              </a:xfrm>
              <a:prstGeom prst="roundRect">
                <a:avLst/>
              </a:prstGeom>
              <a:solidFill>
                <a:schemeClr val="accent6">
                  <a:lumMod val="40000"/>
                  <a:lumOff val="60000"/>
                </a:schemeClr>
              </a:solidFill>
              <a:ln w="6350"/>
            </p:spPr>
            <p:style>
              <a:lnRef idx="2">
                <a:schemeClr val="dk1"/>
              </a:lnRef>
              <a:fillRef idx="1">
                <a:schemeClr val="lt1"/>
              </a:fillRef>
              <a:effectRef idx="0">
                <a:schemeClr val="dk1"/>
              </a:effectRef>
              <a:fontRef idx="minor">
                <a:schemeClr val="dk1"/>
              </a:fontRef>
            </p:style>
            <p:txBody>
              <a:bodyPr lIns="0" tIns="36000" rIns="0" bIns="0" rtlCol="0" anchor="ctr"/>
              <a:lstStyle/>
              <a:p>
                <a:pPr algn="ctr"/>
                <a:r>
                  <a:rPr kumimoji="1" lang="en-US" altLang="ja-JP" sz="8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a:t>
                </a:r>
                <a:r>
                  <a:rPr lang="ja-JP" altLang="en-US" sz="8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福祉事務所</a:t>
                </a:r>
                <a:endParaRPr kumimoji="1" lang="ja-JP" altLang="en-US" sz="8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5" name="角丸四角形 74"/>
              <p:cNvSpPr/>
              <p:nvPr/>
            </p:nvSpPr>
            <p:spPr>
              <a:xfrm>
                <a:off x="6587190" y="2997669"/>
                <a:ext cx="1282607" cy="158265"/>
              </a:xfrm>
              <a:prstGeom prst="roundRect">
                <a:avLst/>
              </a:prstGeom>
              <a:solidFill>
                <a:schemeClr val="tx2">
                  <a:lumMod val="20000"/>
                  <a:lumOff val="80000"/>
                </a:schemeClr>
              </a:solidFill>
              <a:ln w="6350"/>
            </p:spPr>
            <p:style>
              <a:lnRef idx="2">
                <a:schemeClr val="dk1"/>
              </a:lnRef>
              <a:fillRef idx="1">
                <a:schemeClr val="lt1"/>
              </a:fillRef>
              <a:effectRef idx="0">
                <a:schemeClr val="dk1"/>
              </a:effectRef>
              <a:fontRef idx="minor">
                <a:schemeClr val="dk1"/>
              </a:fontRef>
            </p:style>
            <p:txBody>
              <a:bodyPr lIns="0" tIns="36000" rIns="0" bIns="0" rtlCol="0" anchor="ctr"/>
              <a:lstStyle/>
              <a:p>
                <a:pPr algn="ctr"/>
                <a:r>
                  <a:rPr lang="en-US" altLang="ja-JP" sz="800" b="1" dirty="0">
                    <a:latin typeface="メイリオ" panose="020B0604030504040204" pitchFamily="50" charset="-128"/>
                    <a:ea typeface="メイリオ" panose="020B0604030504040204" pitchFamily="50" charset="-128"/>
                    <a:cs typeface="メイリオ" panose="020B0604030504040204" pitchFamily="50" charset="-128"/>
                  </a:rPr>
                  <a:t>B</a:t>
                </a:r>
                <a:r>
                  <a:rPr lang="ja-JP" altLang="en-US" sz="800" b="1" dirty="0">
                    <a:latin typeface="メイリオ" panose="020B0604030504040204" pitchFamily="50" charset="-128"/>
                    <a:ea typeface="メイリオ" panose="020B0604030504040204" pitchFamily="50" charset="-128"/>
                    <a:cs typeface="メイリオ" panose="020B0604030504040204" pitchFamily="50" charset="-128"/>
                  </a:rPr>
                  <a:t>福祉事務所</a:t>
                </a:r>
                <a:endParaRPr kumimoji="1" lang="ja-JP" altLang="en-US" sz="8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93" name="ホームベース 92"/>
            <p:cNvSpPr/>
            <p:nvPr/>
          </p:nvSpPr>
          <p:spPr>
            <a:xfrm>
              <a:off x="4975027" y="2280949"/>
              <a:ext cx="1951212" cy="252112"/>
            </a:xfrm>
            <a:prstGeom prst="homePlate">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72000" rIns="36000" rtlCol="0" anchor="ctr"/>
            <a:lstStyle/>
            <a:p>
              <a:r>
                <a:rPr lang="ja-JP" altLang="en-US"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①</a:t>
              </a:r>
              <a:r>
                <a:rPr kumimoji="1" lang="ja-JP" altLang="en-US"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現状課題の把握・分析</a:t>
              </a:r>
            </a:p>
          </p:txBody>
        </p:sp>
        <p:sp>
          <p:nvSpPr>
            <p:cNvPr id="94" name="テキスト ボックス 93"/>
            <p:cNvSpPr txBox="1"/>
            <p:nvPr/>
          </p:nvSpPr>
          <p:spPr>
            <a:xfrm>
              <a:off x="5110678" y="2484300"/>
              <a:ext cx="3511772" cy="325715"/>
            </a:xfrm>
            <a:prstGeom prst="rect">
              <a:avLst/>
            </a:prstGeom>
            <a:noFill/>
            <a:ln>
              <a:noFill/>
            </a:ln>
          </p:spPr>
          <p:txBody>
            <a:bodyPr wrap="square" rtlCol="0">
              <a:noAutofit/>
            </a:bodyPr>
            <a:lstStyle/>
            <a:p>
              <a:pPr algn="just"/>
              <a:r>
                <a:rPr lang="ja-JP" altLang="en-US" sz="800" dirty="0">
                  <a:latin typeface="Meiryo UI" panose="020B0604030504040204" pitchFamily="50" charset="-128"/>
                  <a:ea typeface="Meiryo UI" panose="020B0604030504040204" pitchFamily="50" charset="-128"/>
                  <a:cs typeface="メイリオ" panose="020B0604030504040204" pitchFamily="50" charset="-128"/>
                </a:rPr>
                <a:t>レセプト情報等から分析した、被保護者の現状・課題をもとに、福祉事務所ごとに、</a:t>
              </a:r>
              <a:endParaRPr lang="en-US" altLang="ja-JP" sz="800" dirty="0">
                <a:latin typeface="Meiryo UI" panose="020B0604030504040204" pitchFamily="50" charset="-128"/>
                <a:ea typeface="Meiryo UI" panose="020B0604030504040204" pitchFamily="50" charset="-128"/>
                <a:cs typeface="メイリオ" panose="020B0604030504040204" pitchFamily="50" charset="-128"/>
              </a:endParaRPr>
            </a:p>
            <a:p>
              <a:pPr algn="just"/>
              <a:r>
                <a:rPr lang="ja-JP" altLang="en-US" sz="800" dirty="0">
                  <a:latin typeface="Meiryo UI" panose="020B0604030504040204" pitchFamily="50" charset="-128"/>
                  <a:ea typeface="Meiryo UI" panose="020B0604030504040204" pitchFamily="50" charset="-128"/>
                  <a:cs typeface="メイリオ" panose="020B0604030504040204" pitchFamily="50" charset="-128"/>
                </a:rPr>
                <a:t>医療・健康傾向を把握し、それを踏まえた支援内容を決定</a:t>
              </a:r>
            </a:p>
            <a:p>
              <a:pPr algn="just"/>
              <a:endParaRPr lang="en-US" altLang="ja-JP" sz="800" dirty="0">
                <a:latin typeface="Meiryo UI" panose="020B0604030504040204" pitchFamily="50" charset="-128"/>
                <a:ea typeface="Meiryo UI" panose="020B0604030504040204" pitchFamily="50" charset="-128"/>
                <a:cs typeface="メイリオ" panose="020B0604030504040204" pitchFamily="50" charset="-128"/>
              </a:endParaRPr>
            </a:p>
          </p:txBody>
        </p:sp>
        <p:sp>
          <p:nvSpPr>
            <p:cNvPr id="89" name="テキスト ボックス 88"/>
            <p:cNvSpPr txBox="1"/>
            <p:nvPr/>
          </p:nvSpPr>
          <p:spPr>
            <a:xfrm>
              <a:off x="7030274" y="3223425"/>
              <a:ext cx="1312035" cy="724113"/>
            </a:xfrm>
            <a:prstGeom prst="rect">
              <a:avLst/>
            </a:prstGeom>
            <a:noFill/>
            <a:ln>
              <a:noFill/>
            </a:ln>
          </p:spPr>
          <p:txBody>
            <a:bodyPr wrap="square" rtlCol="0">
              <a:noAutofit/>
            </a:bodyPr>
            <a:lstStyle/>
            <a:p>
              <a:pPr algn="ctr">
                <a:lnSpc>
                  <a:spcPts val="1200"/>
                </a:lnSpc>
              </a:pPr>
              <a:r>
                <a:rPr lang="ja-JP" altLang="en-US" sz="800" u="sng" dirty="0">
                  <a:latin typeface="Meiryo UI" panose="020B0604030504040204" pitchFamily="50" charset="-128"/>
                  <a:ea typeface="Meiryo UI" panose="020B0604030504040204" pitchFamily="50" charset="-128"/>
                  <a:cs typeface="メイリオ" panose="020B0604030504040204" pitchFamily="50" charset="-128"/>
                </a:rPr>
                <a:t>重複服薬者が多い　</a:t>
              </a:r>
              <a:endParaRPr lang="en-US" altLang="ja-JP" sz="800" u="sng" dirty="0">
                <a:latin typeface="Meiryo UI" panose="020B0604030504040204" pitchFamily="50" charset="-128"/>
                <a:ea typeface="Meiryo UI" panose="020B0604030504040204" pitchFamily="50" charset="-128"/>
                <a:cs typeface="メイリオ" panose="020B0604030504040204" pitchFamily="50" charset="-128"/>
              </a:endParaRPr>
            </a:p>
            <a:p>
              <a:pPr algn="ctr">
                <a:lnSpc>
                  <a:spcPts val="1200"/>
                </a:lnSpc>
              </a:pPr>
              <a:endParaRPr lang="en-US" altLang="ja-JP" sz="800" u="sng" dirty="0">
                <a:latin typeface="Meiryo UI" panose="020B0604030504040204" pitchFamily="50" charset="-128"/>
                <a:ea typeface="Meiryo UI" panose="020B0604030504040204" pitchFamily="50" charset="-128"/>
                <a:cs typeface="メイリオ" panose="020B0604030504040204" pitchFamily="50" charset="-128"/>
              </a:endParaRPr>
            </a:p>
            <a:p>
              <a:pPr algn="ctr">
                <a:lnSpc>
                  <a:spcPts val="1200"/>
                </a:lnSpc>
              </a:pPr>
              <a:r>
                <a:rPr lang="ja-JP" altLang="en-US" sz="800" u="sng" dirty="0">
                  <a:latin typeface="Meiryo UI" panose="020B0604030504040204" pitchFamily="50" charset="-128"/>
                  <a:ea typeface="Meiryo UI" panose="020B0604030504040204" pitchFamily="50" charset="-128"/>
                  <a:cs typeface="メイリオ" panose="020B0604030504040204" pitchFamily="50" charset="-128"/>
                </a:rPr>
                <a:t>重複投薬の防止など、</a:t>
              </a:r>
              <a:endParaRPr lang="en-US" altLang="ja-JP" sz="800" u="sng" dirty="0">
                <a:latin typeface="Meiryo UI" panose="020B0604030504040204" pitchFamily="50" charset="-128"/>
                <a:ea typeface="Meiryo UI" panose="020B0604030504040204" pitchFamily="50" charset="-128"/>
                <a:cs typeface="メイリオ" panose="020B0604030504040204" pitchFamily="50" charset="-128"/>
              </a:endParaRPr>
            </a:p>
            <a:p>
              <a:pPr algn="ctr">
                <a:lnSpc>
                  <a:spcPts val="1200"/>
                </a:lnSpc>
              </a:pPr>
              <a:r>
                <a:rPr lang="ja-JP" altLang="en-US" sz="800" u="sng" dirty="0">
                  <a:latin typeface="Meiryo UI" panose="020B0604030504040204" pitchFamily="50" charset="-128"/>
                  <a:ea typeface="Meiryo UI" panose="020B0604030504040204" pitchFamily="50" charset="-128"/>
                  <a:cs typeface="メイリオ" panose="020B0604030504040204" pitchFamily="50" charset="-128"/>
                </a:rPr>
                <a:t>医薬品の適正使用に係る</a:t>
              </a:r>
              <a:endParaRPr lang="en-US" altLang="ja-JP" sz="800" u="sng" dirty="0">
                <a:latin typeface="Meiryo UI" panose="020B0604030504040204" pitchFamily="50" charset="-128"/>
                <a:ea typeface="Meiryo UI" panose="020B0604030504040204" pitchFamily="50" charset="-128"/>
                <a:cs typeface="メイリオ" panose="020B0604030504040204" pitchFamily="50" charset="-128"/>
              </a:endParaRPr>
            </a:p>
            <a:p>
              <a:pPr algn="ctr">
                <a:lnSpc>
                  <a:spcPts val="1200"/>
                </a:lnSpc>
              </a:pPr>
              <a:r>
                <a:rPr lang="ja-JP" altLang="en-US" sz="800" u="sng" dirty="0">
                  <a:latin typeface="Meiryo UI" panose="020B0604030504040204" pitchFamily="50" charset="-128"/>
                  <a:ea typeface="Meiryo UI" panose="020B0604030504040204" pitchFamily="50" charset="-128"/>
                  <a:cs typeface="メイリオ" panose="020B0604030504040204" pitchFamily="50" charset="-128"/>
                </a:rPr>
                <a:t>普及啓発</a:t>
              </a:r>
              <a:endParaRPr lang="en-US" altLang="ja-JP" sz="800" u="sng" dirty="0">
                <a:latin typeface="Meiryo UI" panose="020B0604030504040204" pitchFamily="50" charset="-128"/>
                <a:ea typeface="Meiryo UI" panose="020B0604030504040204" pitchFamily="50" charset="-128"/>
                <a:cs typeface="メイリオ" panose="020B0604030504040204" pitchFamily="50" charset="-128"/>
              </a:endParaRPr>
            </a:p>
          </p:txBody>
        </p:sp>
        <p:sp>
          <p:nvSpPr>
            <p:cNvPr id="92" name="二等辺三角形 91"/>
            <p:cNvSpPr/>
            <p:nvPr/>
          </p:nvSpPr>
          <p:spPr>
            <a:xfrm rot="10800000">
              <a:off x="7510945" y="3443478"/>
              <a:ext cx="350691" cy="129718"/>
            </a:xfrm>
            <a:prstGeom prst="triangle">
              <a:avLst/>
            </a:prstGeom>
            <a:solidFill>
              <a:schemeClr val="accent1">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kumimoji="1" lang="ja-JP" altLang="en-US" sz="8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6" name="テキスト ボックス 75"/>
            <p:cNvSpPr txBox="1"/>
            <p:nvPr/>
          </p:nvSpPr>
          <p:spPr>
            <a:xfrm>
              <a:off x="5403936" y="3214940"/>
              <a:ext cx="1514239" cy="779800"/>
            </a:xfrm>
            <a:prstGeom prst="rect">
              <a:avLst/>
            </a:prstGeom>
            <a:noFill/>
            <a:ln>
              <a:noFill/>
            </a:ln>
          </p:spPr>
          <p:txBody>
            <a:bodyPr wrap="square" rtlCol="0">
              <a:noAutofit/>
            </a:bodyPr>
            <a:lstStyle/>
            <a:p>
              <a:pPr algn="ctr">
                <a:lnSpc>
                  <a:spcPts val="1200"/>
                </a:lnSpc>
              </a:pPr>
              <a:r>
                <a:rPr lang="ja-JP" altLang="en-US" sz="800" u="sng" dirty="0">
                  <a:latin typeface="Meiryo UI" panose="020B0604030504040204" pitchFamily="50" charset="-128"/>
                  <a:ea typeface="Meiryo UI" panose="020B0604030504040204" pitchFamily="50" charset="-128"/>
                  <a:cs typeface="メイリオ" panose="020B0604030504040204" pitchFamily="50" charset="-128"/>
                </a:rPr>
                <a:t>頻回受診者が多い　</a:t>
              </a:r>
              <a:endParaRPr lang="en-US" altLang="ja-JP" sz="800" u="sng" dirty="0">
                <a:latin typeface="Meiryo UI" panose="020B0604030504040204" pitchFamily="50" charset="-128"/>
                <a:ea typeface="Meiryo UI" panose="020B0604030504040204" pitchFamily="50" charset="-128"/>
                <a:cs typeface="メイリオ" panose="020B0604030504040204" pitchFamily="50" charset="-128"/>
              </a:endParaRPr>
            </a:p>
            <a:p>
              <a:pPr algn="ctr">
                <a:lnSpc>
                  <a:spcPts val="1200"/>
                </a:lnSpc>
              </a:pPr>
              <a:r>
                <a:rPr lang="ja-JP" altLang="en-US" sz="800" u="sng" dirty="0">
                  <a:latin typeface="Meiryo UI" panose="020B0604030504040204" pitchFamily="50" charset="-128"/>
                  <a:ea typeface="Meiryo UI" panose="020B0604030504040204" pitchFamily="50" charset="-128"/>
                  <a:cs typeface="メイリオ" panose="020B0604030504040204" pitchFamily="50" charset="-128"/>
                </a:rPr>
                <a:t>　　</a:t>
              </a:r>
              <a:endParaRPr lang="en-US" altLang="ja-JP" sz="800" u="sng" dirty="0">
                <a:latin typeface="Meiryo UI" panose="020B0604030504040204" pitchFamily="50" charset="-128"/>
                <a:ea typeface="Meiryo UI" panose="020B0604030504040204" pitchFamily="50" charset="-128"/>
                <a:cs typeface="メイリオ" panose="020B0604030504040204" pitchFamily="50" charset="-128"/>
              </a:endParaRPr>
            </a:p>
            <a:p>
              <a:pPr algn="ctr">
                <a:lnSpc>
                  <a:spcPts val="1200"/>
                </a:lnSpc>
              </a:pPr>
              <a:r>
                <a:rPr lang="ja-JP" altLang="en-US" sz="800" u="sng" dirty="0">
                  <a:latin typeface="Meiryo UI" panose="020B0604030504040204" pitchFamily="50" charset="-128"/>
                  <a:ea typeface="Meiryo UI" panose="020B0604030504040204" pitchFamily="50" charset="-128"/>
                  <a:cs typeface="メイリオ" panose="020B0604030504040204" pitchFamily="50" charset="-128"/>
                </a:rPr>
                <a:t>頻回受診の要因を確認し、</a:t>
              </a:r>
              <a:endParaRPr lang="en-US" altLang="ja-JP" sz="800" u="sng" dirty="0">
                <a:latin typeface="Meiryo UI" panose="020B0604030504040204" pitchFamily="50" charset="-128"/>
                <a:ea typeface="Meiryo UI" panose="020B0604030504040204" pitchFamily="50" charset="-128"/>
                <a:cs typeface="メイリオ" panose="020B0604030504040204" pitchFamily="50" charset="-128"/>
              </a:endParaRPr>
            </a:p>
            <a:p>
              <a:pPr algn="ctr">
                <a:lnSpc>
                  <a:spcPts val="1200"/>
                </a:lnSpc>
              </a:pPr>
              <a:r>
                <a:rPr lang="ja-JP" altLang="en-US" sz="800" u="sng" dirty="0">
                  <a:latin typeface="Meiryo UI" panose="020B0604030504040204" pitchFamily="50" charset="-128"/>
                  <a:ea typeface="Meiryo UI" panose="020B0604030504040204" pitchFamily="50" charset="-128"/>
                  <a:cs typeface="メイリオ" panose="020B0604030504040204" pitchFamily="50" charset="-128"/>
                </a:rPr>
                <a:t>適正受診に向けて医療機関等と連携した支援を実施</a:t>
              </a:r>
              <a:endParaRPr lang="en-US" altLang="ja-JP" sz="800" u="sng" dirty="0">
                <a:latin typeface="Meiryo UI" panose="020B0604030504040204" pitchFamily="50" charset="-128"/>
                <a:ea typeface="Meiryo UI" panose="020B0604030504040204" pitchFamily="50" charset="-128"/>
                <a:cs typeface="メイリオ" panose="020B0604030504040204" pitchFamily="50" charset="-128"/>
              </a:endParaRPr>
            </a:p>
          </p:txBody>
        </p:sp>
        <p:sp>
          <p:nvSpPr>
            <p:cNvPr id="84" name="二等辺三角形 83"/>
            <p:cNvSpPr/>
            <p:nvPr/>
          </p:nvSpPr>
          <p:spPr>
            <a:xfrm rot="10800000">
              <a:off x="5981104" y="3420409"/>
              <a:ext cx="350691" cy="129718"/>
            </a:xfrm>
            <a:prstGeom prst="triangle">
              <a:avLst/>
            </a:prstGeom>
            <a:solidFill>
              <a:schemeClr val="accent1">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kumimoji="1" lang="ja-JP" altLang="en-US" sz="8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97" name="四角形: 角を丸くする 4">
            <a:extLst>
              <a:ext uri="{FF2B5EF4-FFF2-40B4-BE49-F238E27FC236}">
                <a16:creationId xmlns:a16="http://schemas.microsoft.com/office/drawing/2014/main" id="{9EF0B234-705B-43FB-968D-15DEE85716CF}"/>
              </a:ext>
            </a:extLst>
          </p:cNvPr>
          <p:cNvSpPr/>
          <p:nvPr/>
        </p:nvSpPr>
        <p:spPr>
          <a:xfrm>
            <a:off x="4960357" y="4335113"/>
            <a:ext cx="3776665" cy="736427"/>
          </a:xfrm>
          <a:prstGeom prst="roundRect">
            <a:avLst>
              <a:gd name="adj" fmla="val 9007"/>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98" name="ホームベース 97"/>
          <p:cNvSpPr/>
          <p:nvPr/>
        </p:nvSpPr>
        <p:spPr>
          <a:xfrm>
            <a:off x="4960358" y="4377570"/>
            <a:ext cx="1971505" cy="174938"/>
          </a:xfrm>
          <a:prstGeom prst="homePlate">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72000" rIns="36000" rtlCol="0" anchor="ctr"/>
          <a:lstStyle/>
          <a:p>
            <a:r>
              <a:rPr lang="ja-JP" altLang="en-US"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②</a:t>
            </a:r>
            <a:r>
              <a:rPr kumimoji="1" lang="ja-JP" altLang="en-US"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健康管理支援の実施</a:t>
            </a:r>
          </a:p>
        </p:txBody>
      </p:sp>
      <p:sp>
        <p:nvSpPr>
          <p:cNvPr id="99" name="テキスト ボックス 98"/>
          <p:cNvSpPr txBox="1"/>
          <p:nvPr/>
        </p:nvSpPr>
        <p:spPr>
          <a:xfrm>
            <a:off x="5101717" y="4552087"/>
            <a:ext cx="3437719" cy="474448"/>
          </a:xfrm>
          <a:prstGeom prst="rect">
            <a:avLst/>
          </a:prstGeom>
          <a:noFill/>
          <a:ln>
            <a:noFill/>
          </a:ln>
        </p:spPr>
        <p:txBody>
          <a:bodyPr wrap="square" rtlCol="0">
            <a:noAutofit/>
          </a:bodyPr>
          <a:lstStyle/>
          <a:p>
            <a:pPr algn="just"/>
            <a:r>
              <a:rPr lang="ja-JP" altLang="en-US" sz="800" dirty="0">
                <a:latin typeface="Meiryo UI" panose="020B0604030504040204" pitchFamily="50" charset="-128"/>
                <a:ea typeface="Meiryo UI" panose="020B0604030504040204" pitchFamily="50" charset="-128"/>
                <a:cs typeface="メイリオ" panose="020B0604030504040204" pitchFamily="50" charset="-128"/>
              </a:rPr>
              <a:t>福祉事務所・保健所・町村（保健センター）等の関係機関が連携し、ケースワーカーによる健康管理支援（健康診査の受診勧奨、医療機関の受診行動の適正化）及び保健師による保健指導を実施</a:t>
            </a:r>
          </a:p>
          <a:p>
            <a:pPr algn="just"/>
            <a:endParaRPr lang="en-US" altLang="ja-JP" sz="800" dirty="0">
              <a:latin typeface="Meiryo UI" panose="020B0604030504040204" pitchFamily="50" charset="-128"/>
              <a:ea typeface="Meiryo UI" panose="020B0604030504040204" pitchFamily="50" charset="-128"/>
              <a:cs typeface="メイリオ" panose="020B0604030504040204" pitchFamily="50" charset="-128"/>
            </a:endParaRPr>
          </a:p>
        </p:txBody>
      </p:sp>
      <p:sp>
        <p:nvSpPr>
          <p:cNvPr id="100" name="四角形: 角を丸くする 4">
            <a:extLst>
              <a:ext uri="{FF2B5EF4-FFF2-40B4-BE49-F238E27FC236}">
                <a16:creationId xmlns:a16="http://schemas.microsoft.com/office/drawing/2014/main" id="{9EF0B234-705B-43FB-968D-15DEE85716CF}"/>
              </a:ext>
            </a:extLst>
          </p:cNvPr>
          <p:cNvSpPr/>
          <p:nvPr/>
        </p:nvSpPr>
        <p:spPr>
          <a:xfrm>
            <a:off x="4974770" y="5306664"/>
            <a:ext cx="3762251" cy="732626"/>
          </a:xfrm>
          <a:prstGeom prst="roundRect">
            <a:avLst>
              <a:gd name="adj" fmla="val 9007"/>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01" name="テキスト ボックス 100"/>
          <p:cNvSpPr txBox="1"/>
          <p:nvPr/>
        </p:nvSpPr>
        <p:spPr>
          <a:xfrm>
            <a:off x="5120413" y="5558127"/>
            <a:ext cx="3501781" cy="439489"/>
          </a:xfrm>
          <a:prstGeom prst="rect">
            <a:avLst/>
          </a:prstGeom>
          <a:noFill/>
          <a:ln>
            <a:noFill/>
          </a:ln>
        </p:spPr>
        <p:txBody>
          <a:bodyPr wrap="square" rtlCol="0">
            <a:noAutofit/>
          </a:bodyPr>
          <a:lstStyle/>
          <a:p>
            <a:pPr algn="just"/>
            <a:r>
              <a:rPr lang="ja-JP" altLang="en-US" sz="800" dirty="0">
                <a:latin typeface="Meiryo UI" panose="020B0604030504040204" pitchFamily="50" charset="-128"/>
                <a:ea typeface="Meiryo UI" panose="020B0604030504040204" pitchFamily="50" charset="-128"/>
                <a:cs typeface="メイリオ" panose="020B0604030504040204" pitchFamily="50" charset="-128"/>
              </a:rPr>
              <a:t>上記関係機関による連携会議において、健康管理支援結果（データ）の効果分析を実施</a:t>
            </a:r>
            <a:endParaRPr lang="en-US" altLang="ja-JP" sz="800" dirty="0">
              <a:latin typeface="Meiryo UI" panose="020B0604030504040204" pitchFamily="50" charset="-128"/>
              <a:ea typeface="Meiryo UI" panose="020B0604030504040204" pitchFamily="50" charset="-128"/>
              <a:cs typeface="メイリオ" panose="020B0604030504040204" pitchFamily="50" charset="-128"/>
            </a:endParaRPr>
          </a:p>
          <a:p>
            <a:pPr algn="just"/>
            <a:r>
              <a:rPr lang="ja-JP" altLang="en-US" sz="800" dirty="0">
                <a:latin typeface="Meiryo UI" panose="020B0604030504040204" pitchFamily="50" charset="-128"/>
                <a:ea typeface="Meiryo UI" panose="020B0604030504040204" pitchFamily="50" charset="-128"/>
                <a:cs typeface="メイリオ" panose="020B0604030504040204" pitchFamily="50" charset="-128"/>
              </a:rPr>
              <a:t>上記効果分析の結果を踏まえ、今後の支援内容を決定</a:t>
            </a:r>
          </a:p>
        </p:txBody>
      </p:sp>
      <p:sp>
        <p:nvSpPr>
          <p:cNvPr id="102" name="ホームベース 101"/>
          <p:cNvSpPr/>
          <p:nvPr/>
        </p:nvSpPr>
        <p:spPr>
          <a:xfrm>
            <a:off x="4977045" y="5364755"/>
            <a:ext cx="2642704" cy="188024"/>
          </a:xfrm>
          <a:prstGeom prst="homePlate">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72000" rIns="36000" rtlCol="0" anchor="ctr"/>
          <a:lstStyle/>
          <a:p>
            <a:r>
              <a:rPr lang="ja-JP" altLang="en-US"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③</a:t>
            </a:r>
            <a:r>
              <a:rPr kumimoji="1" lang="ja-JP" altLang="en-US"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効果検証（支援手法の見直し）</a:t>
            </a:r>
          </a:p>
        </p:txBody>
      </p:sp>
      <p:grpSp>
        <p:nvGrpSpPr>
          <p:cNvPr id="105" name="グループ化 104"/>
          <p:cNvGrpSpPr/>
          <p:nvPr/>
        </p:nvGrpSpPr>
        <p:grpSpPr>
          <a:xfrm>
            <a:off x="646133" y="4596665"/>
            <a:ext cx="1547022" cy="659555"/>
            <a:chOff x="646133" y="4533159"/>
            <a:chExt cx="1547022" cy="659555"/>
          </a:xfrm>
        </p:grpSpPr>
        <p:grpSp>
          <p:nvGrpSpPr>
            <p:cNvPr id="51" name="グループ化 50"/>
            <p:cNvGrpSpPr/>
            <p:nvPr/>
          </p:nvGrpSpPr>
          <p:grpSpPr>
            <a:xfrm>
              <a:off x="646133" y="4533159"/>
              <a:ext cx="1547022" cy="659555"/>
              <a:chOff x="646133" y="4641670"/>
              <a:chExt cx="1547022" cy="659555"/>
            </a:xfrm>
          </p:grpSpPr>
          <p:sp>
            <p:nvSpPr>
              <p:cNvPr id="58" name="正方形/長方形 57">
                <a:extLst>
                  <a:ext uri="{FF2B5EF4-FFF2-40B4-BE49-F238E27FC236}">
                    <a16:creationId xmlns:a16="http://schemas.microsoft.com/office/drawing/2014/main" id="{AD167F78-E83D-4268-AD88-6A3A67DDEE1C}"/>
                  </a:ext>
                </a:extLst>
              </p:cNvPr>
              <p:cNvSpPr/>
              <p:nvPr/>
            </p:nvSpPr>
            <p:spPr>
              <a:xfrm>
                <a:off x="646133" y="4797247"/>
                <a:ext cx="1547022" cy="503978"/>
              </a:xfrm>
              <a:prstGeom prst="rect">
                <a:avLst/>
              </a:prstGeom>
              <a:solidFill>
                <a:schemeClr val="accent5">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60" name="テキスト ボックス 59">
                <a:extLst>
                  <a:ext uri="{FF2B5EF4-FFF2-40B4-BE49-F238E27FC236}">
                    <a16:creationId xmlns:a16="http://schemas.microsoft.com/office/drawing/2014/main" id="{3DEFB9B5-187B-431A-8449-624D55820963}"/>
                  </a:ext>
                </a:extLst>
              </p:cNvPr>
              <p:cNvSpPr txBox="1"/>
              <p:nvPr/>
            </p:nvSpPr>
            <p:spPr>
              <a:xfrm>
                <a:off x="1023458" y="4935699"/>
                <a:ext cx="115948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○効果的な保健事業企画</a:t>
                </a:r>
                <a:endParaRPr kumimoji="1" lang="en-US" altLang="ja-JP"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○データヘルス</a:t>
                </a:r>
                <a:r>
                  <a:rPr kumimoji="1" lang="en-US" altLang="ja-JP" sz="700" b="0" i="0" u="none" strike="noStrike" kern="1200" cap="none" spc="0" normalizeH="0" baseline="30000" noProof="0" dirty="0">
                    <a:ln>
                      <a:noFill/>
                    </a:ln>
                    <a:solidFill>
                      <a:prstClr val="black"/>
                    </a:solidFill>
                    <a:effectLst/>
                    <a:uLnTx/>
                    <a:uFillTx/>
                    <a:latin typeface="Meiryo UI" panose="020B0604030504040204" pitchFamily="50" charset="-128"/>
                    <a:ea typeface="Meiryo UI" panose="020B0604030504040204" pitchFamily="50" charset="-128"/>
                    <a:cs typeface="+mn-cs"/>
                  </a:rPr>
                  <a:t>*12</a:t>
                </a: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推進</a:t>
                </a:r>
              </a:p>
            </p:txBody>
          </p:sp>
          <p:sp>
            <p:nvSpPr>
              <p:cNvPr id="61" name="矢印: 右 59">
                <a:extLst>
                  <a:ext uri="{FF2B5EF4-FFF2-40B4-BE49-F238E27FC236}">
                    <a16:creationId xmlns:a16="http://schemas.microsoft.com/office/drawing/2014/main" id="{7C10BBE6-0073-48ED-A749-347E96417540}"/>
                  </a:ext>
                </a:extLst>
              </p:cNvPr>
              <p:cNvSpPr/>
              <p:nvPr/>
            </p:nvSpPr>
            <p:spPr>
              <a:xfrm rot="16200000">
                <a:off x="1429433" y="4543878"/>
                <a:ext cx="317499" cy="513084"/>
              </a:xfrm>
              <a:prstGeom prst="rightArrow">
                <a:avLst>
                  <a:gd name="adj1" fmla="val 50000"/>
                  <a:gd name="adj2" fmla="val 19951"/>
                </a:avLst>
              </a:prstGeom>
              <a:ln w="19050">
                <a:noFill/>
              </a:ln>
            </p:spPr>
            <p:style>
              <a:lnRef idx="2">
                <a:schemeClr val="accent1">
                  <a:shade val="50000"/>
                </a:schemeClr>
              </a:lnRef>
              <a:fillRef idx="1">
                <a:schemeClr val="accent1"/>
              </a:fillRef>
              <a:effectRef idx="0">
                <a:schemeClr val="accent1"/>
              </a:effectRef>
              <a:fontRef idx="minor">
                <a:schemeClr val="lt1"/>
              </a:fontRef>
            </p:style>
            <p:txBody>
              <a:bodyPr vert="eaVert" lIns="0" tIns="0" rIns="0" bIns="0" rtlCol="0" anchor="ctr"/>
              <a:lstStyle/>
              <a:p>
                <a:pPr marL="0" marR="0" lvl="0" indent="0" algn="ctr" defTabSz="914400" rtl="0" eaLnBrk="1" fontAlgn="auto" latinLnBrk="0" hangingPunct="1">
                  <a:lnSpc>
                    <a:spcPts val="9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データ</a:t>
                </a:r>
                <a:endParaRPr kumimoji="1" lang="en-US" altLang="ja-JP" sz="6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ts val="9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提供</a:t>
                </a:r>
                <a:endParaRPr kumimoji="1" lang="ja-JP" altLang="en-US" sz="11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grpSp>
        <p:sp>
          <p:nvSpPr>
            <p:cNvPr id="22" name="正方形/長方形 21">
              <a:extLst>
                <a:ext uri="{FF2B5EF4-FFF2-40B4-BE49-F238E27FC236}">
                  <a16:creationId xmlns:a16="http://schemas.microsoft.com/office/drawing/2014/main" id="{F17E8524-B680-4AA4-9555-4967926F2910}"/>
                </a:ext>
              </a:extLst>
            </p:cNvPr>
            <p:cNvSpPr/>
            <p:nvPr/>
          </p:nvSpPr>
          <p:spPr>
            <a:xfrm>
              <a:off x="646133" y="4644135"/>
              <a:ext cx="663852" cy="163636"/>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市町村</a:t>
              </a:r>
            </a:p>
          </p:txBody>
        </p:sp>
      </p:grpSp>
      <p:sp>
        <p:nvSpPr>
          <p:cNvPr id="106" name="テキスト ボックス 105">
            <a:extLst>
              <a:ext uri="{FF2B5EF4-FFF2-40B4-BE49-F238E27FC236}">
                <a16:creationId xmlns:a16="http://schemas.microsoft.com/office/drawing/2014/main" id="{3DEFB9B5-187B-431A-8449-624D55820963}"/>
              </a:ext>
            </a:extLst>
          </p:cNvPr>
          <p:cNvSpPr txBox="1"/>
          <p:nvPr/>
        </p:nvSpPr>
        <p:spPr>
          <a:xfrm>
            <a:off x="3124140" y="4405586"/>
            <a:ext cx="1133440"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○データ分析・研究</a:t>
            </a:r>
          </a:p>
        </p:txBody>
      </p:sp>
      <p:sp>
        <p:nvSpPr>
          <p:cNvPr id="107" name="二等辺三角形 106"/>
          <p:cNvSpPr/>
          <p:nvPr/>
        </p:nvSpPr>
        <p:spPr>
          <a:xfrm rot="10800000">
            <a:off x="6501993" y="4134197"/>
            <a:ext cx="811791" cy="117641"/>
          </a:xfrm>
          <a:prstGeom prst="triangle">
            <a:avLst/>
          </a:prstGeom>
          <a:solidFill>
            <a:schemeClr val="accent1"/>
          </a:solidFill>
          <a:ln w="6350">
            <a:noFill/>
          </a:ln>
        </p:spPr>
        <p:style>
          <a:lnRef idx="2">
            <a:schemeClr val="accent1"/>
          </a:lnRef>
          <a:fillRef idx="1">
            <a:schemeClr val="lt1"/>
          </a:fillRef>
          <a:effectRef idx="0">
            <a:schemeClr val="accent1"/>
          </a:effectRef>
          <a:fontRef idx="minor">
            <a:schemeClr val="dk1"/>
          </a:fontRef>
        </p:style>
        <p:txBody>
          <a:bodyPr rot="0" spcFirstLastPara="0" vert="horz" wrap="square" lIns="72000" tIns="72000" rIns="36000" bIns="36000" numCol="1" spcCol="0" rtlCol="0" fromWordArt="0" anchor="t" anchorCtr="0" forceAA="0" compatLnSpc="1">
            <a:prstTxWarp prst="textNoShape">
              <a:avLst/>
            </a:prstTxWarp>
            <a:noAutofit/>
          </a:bodyPr>
          <a:lstStyle/>
          <a:p>
            <a:pPr algn="l"/>
            <a:endParaRPr kumimoji="1" lang="ja-JP" altLang="en-US"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8" name="二等辺三角形 107"/>
          <p:cNvSpPr/>
          <p:nvPr/>
        </p:nvSpPr>
        <p:spPr>
          <a:xfrm rot="10800000">
            <a:off x="6530116" y="5128919"/>
            <a:ext cx="811791" cy="117641"/>
          </a:xfrm>
          <a:prstGeom prst="triangle">
            <a:avLst/>
          </a:prstGeom>
          <a:solidFill>
            <a:schemeClr val="accent1"/>
          </a:solidFill>
          <a:ln w="6350">
            <a:noFill/>
          </a:ln>
        </p:spPr>
        <p:style>
          <a:lnRef idx="2">
            <a:schemeClr val="accent1"/>
          </a:lnRef>
          <a:fillRef idx="1">
            <a:schemeClr val="lt1"/>
          </a:fillRef>
          <a:effectRef idx="0">
            <a:schemeClr val="accent1"/>
          </a:effectRef>
          <a:fontRef idx="minor">
            <a:schemeClr val="dk1"/>
          </a:fontRef>
        </p:style>
        <p:txBody>
          <a:bodyPr rot="0" spcFirstLastPara="0" vert="horz" wrap="square" lIns="72000" tIns="72000" rIns="36000" bIns="36000" numCol="1" spcCol="0" rtlCol="0" fromWordArt="0" anchor="t" anchorCtr="0" forceAA="0" compatLnSpc="1">
            <a:prstTxWarp prst="textNoShape">
              <a:avLst/>
            </a:prstTxWarp>
            <a:noAutofit/>
          </a:bodyPr>
          <a:lstStyle/>
          <a:p>
            <a:pPr algn="l"/>
            <a:endParaRPr kumimoji="1" lang="ja-JP" altLang="en-US"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3" name="吹き出し: 角を丸めた四角形 42">
            <a:extLst>
              <a:ext uri="{FF2B5EF4-FFF2-40B4-BE49-F238E27FC236}">
                <a16:creationId xmlns:a16="http://schemas.microsoft.com/office/drawing/2014/main" id="{185F327B-259E-46F8-B4F6-62152E5E24CB}"/>
              </a:ext>
            </a:extLst>
          </p:cNvPr>
          <p:cNvSpPr/>
          <p:nvPr/>
        </p:nvSpPr>
        <p:spPr>
          <a:xfrm>
            <a:off x="1493314" y="3509150"/>
            <a:ext cx="1411854" cy="304217"/>
          </a:xfrm>
          <a:prstGeom prst="wedgeRoundRectCallout">
            <a:avLst>
              <a:gd name="adj1" fmla="val -58735"/>
              <a:gd name="adj2" fmla="val -23093"/>
              <a:gd name="adj3" fmla="val 16667"/>
            </a:avLst>
          </a:prstGeom>
          <a:ln w="3175"/>
        </p:spPr>
        <p:style>
          <a:lnRef idx="2">
            <a:schemeClr val="dk1"/>
          </a:lnRef>
          <a:fillRef idx="1">
            <a:schemeClr val="lt1"/>
          </a:fillRef>
          <a:effectRef idx="0">
            <a:schemeClr val="dk1"/>
          </a:effectRef>
          <a:fontRef idx="minor">
            <a:schemeClr val="dk1"/>
          </a:fontRef>
        </p:style>
        <p:txBody>
          <a:bodyPr rot="0" spcFirstLastPara="0" vert="horz" wrap="square" lIns="36000" tIns="36000" rIns="36000" bIns="36000" numCol="1" spcCol="0" rtlCol="0" fromWordArt="0" anchor="t" anchorCtr="0" forceAA="0" compatLnSpc="1">
            <a:prstTxWarp prst="textNoShape">
              <a:avLst/>
            </a:prstTxWarp>
            <a:noAutofit/>
          </a:bodyPr>
          <a:lstStyle/>
          <a:p>
            <a:r>
              <a:rPr lang="ja-JP" altLang="en-US" sz="7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②府民の健康行動に係るデータや</a:t>
            </a:r>
            <a:endParaRPr lang="en-US" altLang="ja-JP" sz="7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r>
              <a:rPr lang="ja-JP" altLang="en-US" sz="7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　 特定健診等のデータを蓄積　</a:t>
            </a:r>
          </a:p>
        </p:txBody>
      </p:sp>
      <p:sp>
        <p:nvSpPr>
          <p:cNvPr id="69" name="矢印: 右 68">
            <a:extLst>
              <a:ext uri="{FF2B5EF4-FFF2-40B4-BE49-F238E27FC236}">
                <a16:creationId xmlns:a16="http://schemas.microsoft.com/office/drawing/2014/main" id="{7C10BBE6-0073-48ED-A749-347E96417540}"/>
              </a:ext>
            </a:extLst>
          </p:cNvPr>
          <p:cNvSpPr/>
          <p:nvPr/>
        </p:nvSpPr>
        <p:spPr>
          <a:xfrm rot="5400000" flipV="1">
            <a:off x="1834478" y="4501338"/>
            <a:ext cx="317499" cy="513084"/>
          </a:xfrm>
          <a:prstGeom prst="rightArrow">
            <a:avLst>
              <a:gd name="adj1" fmla="val 50000"/>
              <a:gd name="adj2" fmla="val 19951"/>
            </a:avLst>
          </a:prstGeom>
          <a:ln w="19050">
            <a:noFill/>
          </a:ln>
        </p:spPr>
        <p:style>
          <a:lnRef idx="2">
            <a:schemeClr val="accent1">
              <a:shade val="50000"/>
            </a:schemeClr>
          </a:lnRef>
          <a:fillRef idx="1">
            <a:schemeClr val="accent1"/>
          </a:fillRef>
          <a:effectRef idx="0">
            <a:schemeClr val="accent1"/>
          </a:effectRef>
          <a:fontRef idx="minor">
            <a:schemeClr val="lt1"/>
          </a:fontRef>
        </p:style>
        <p:txBody>
          <a:bodyPr vert="eaVert" lIns="0" tIns="0" rIns="0" bIns="0"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ctr" defTabSz="914400" rtl="0" eaLnBrk="1" fontAlgn="auto" latinLnBrk="0" hangingPunct="1">
              <a:lnSpc>
                <a:spcPts val="9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n-cs"/>
              </a:rPr>
              <a:t>連携</a:t>
            </a:r>
            <a:endParaRPr kumimoji="1" lang="ja-JP" altLang="en-US" sz="1100" b="0"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n-cs"/>
            </a:endParaRPr>
          </a:p>
        </p:txBody>
      </p:sp>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6628" y="4906067"/>
            <a:ext cx="543729" cy="543729"/>
          </a:xfrm>
          <a:prstGeom prst="rect">
            <a:avLst/>
          </a:prstGeom>
        </p:spPr>
      </p:pic>
      <p:pic>
        <p:nvPicPr>
          <p:cNvPr id="7" name="図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61380" y="5029526"/>
            <a:ext cx="487642" cy="487642"/>
          </a:xfrm>
          <a:prstGeom prst="rect">
            <a:avLst/>
          </a:prstGeom>
        </p:spPr>
      </p:pic>
      <p:sp>
        <p:nvSpPr>
          <p:cNvPr id="70" name="テキスト ボックス 69"/>
          <p:cNvSpPr txBox="1"/>
          <p:nvPr/>
        </p:nvSpPr>
        <p:spPr>
          <a:xfrm>
            <a:off x="369256" y="704937"/>
            <a:ext cx="5034424" cy="283658"/>
          </a:xfrm>
          <a:prstGeom prst="rect">
            <a:avLst/>
          </a:prstGeom>
          <a:noFill/>
          <a:ln>
            <a:noFill/>
          </a:ln>
        </p:spPr>
        <p:txBody>
          <a:bodyPr wrap="square" lIns="0" rIns="0" rtlCol="0" anchor="ctr">
            <a:noAutofit/>
          </a:bodyPr>
          <a:lstStyle/>
          <a:p>
            <a:pPr>
              <a:defRPr/>
            </a:pPr>
            <a:r>
              <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データ分析に基づいた効果的な政策立案（</a:t>
            </a:r>
            <a:r>
              <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EBPM</a:t>
            </a:r>
            <a:r>
              <a:rPr lang="en-US" altLang="ja-JP" sz="1400" b="1" baseline="30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p:txBody>
      </p:sp>
      <p:pic>
        <p:nvPicPr>
          <p:cNvPr id="71" name="図 70" descr="画面の領域">
            <a:extLst>
              <a:ext uri="{FF2B5EF4-FFF2-40B4-BE49-F238E27FC236}">
                <a16:creationId xmlns:a16="http://schemas.microsoft.com/office/drawing/2014/main" id="{98CA1AE3-8A2F-4C64-B46A-33504B657D05}"/>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471425" y="2095532"/>
            <a:ext cx="2660401" cy="1292281"/>
          </a:xfrm>
          <a:prstGeom prst="rect">
            <a:avLst/>
          </a:prstGeom>
          <a:noFill/>
          <a:effectLst/>
        </p:spPr>
      </p:pic>
      <p:pic>
        <p:nvPicPr>
          <p:cNvPr id="77" name="図 76">
            <a:extLst>
              <a:ext uri="{FF2B5EF4-FFF2-40B4-BE49-F238E27FC236}">
                <a16:creationId xmlns:a16="http://schemas.microsoft.com/office/drawing/2014/main" id="{14DFF529-9498-41D5-AE7E-33D89044D019}"/>
              </a:ext>
            </a:extLst>
          </p:cNvPr>
          <p:cNvPicPr>
            <a:picLocks noChangeAspect="1"/>
          </p:cNvPicPr>
          <p:nvPr/>
        </p:nvPicPr>
        <p:blipFill>
          <a:blip r:embed="rId7"/>
          <a:stretch>
            <a:fillRect/>
          </a:stretch>
        </p:blipFill>
        <p:spPr>
          <a:xfrm>
            <a:off x="761697" y="2359117"/>
            <a:ext cx="471575" cy="946049"/>
          </a:xfrm>
          <a:prstGeom prst="rect">
            <a:avLst/>
          </a:prstGeom>
        </p:spPr>
      </p:pic>
      <p:pic>
        <p:nvPicPr>
          <p:cNvPr id="78" name="図 77">
            <a:extLst>
              <a:ext uri="{FF2B5EF4-FFF2-40B4-BE49-F238E27FC236}">
                <a16:creationId xmlns:a16="http://schemas.microsoft.com/office/drawing/2014/main" id="{ACA437A5-DF3A-4FB7-96D9-4F7BCDE8B5A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18201" y="2774576"/>
            <a:ext cx="885632" cy="307260"/>
          </a:xfrm>
          <a:prstGeom prst="rect">
            <a:avLst/>
          </a:prstGeom>
        </p:spPr>
      </p:pic>
      <p:sp>
        <p:nvSpPr>
          <p:cNvPr id="2" name="吹き出し: 角を丸めた四角形 1">
            <a:extLst>
              <a:ext uri="{FF2B5EF4-FFF2-40B4-BE49-F238E27FC236}">
                <a16:creationId xmlns:a16="http://schemas.microsoft.com/office/drawing/2014/main" id="{756E7382-51D1-41D8-82D9-DDA4A5536608}"/>
              </a:ext>
            </a:extLst>
          </p:cNvPr>
          <p:cNvSpPr/>
          <p:nvPr/>
        </p:nvSpPr>
        <p:spPr>
          <a:xfrm>
            <a:off x="3125555" y="2003626"/>
            <a:ext cx="1301696" cy="291898"/>
          </a:xfrm>
          <a:prstGeom prst="wedgeRoundRectCallout">
            <a:avLst>
              <a:gd name="adj1" fmla="val -15878"/>
              <a:gd name="adj2" fmla="val 8946"/>
              <a:gd name="adj3" fmla="val 16667"/>
            </a:avLst>
          </a:prstGeom>
          <a:ln w="3175"/>
        </p:spPr>
        <p:style>
          <a:lnRef idx="2">
            <a:schemeClr val="dk1"/>
          </a:lnRef>
          <a:fillRef idx="1">
            <a:schemeClr val="lt1"/>
          </a:fillRef>
          <a:effectRef idx="0">
            <a:schemeClr val="dk1"/>
          </a:effectRef>
          <a:fontRef idx="minor">
            <a:schemeClr val="dk1"/>
          </a:fontRef>
        </p:style>
        <p:txBody>
          <a:bodyPr rot="0" spcFirstLastPara="0" vert="horz" wrap="square" lIns="36000" tIns="36000" rIns="36000" bIns="36000" numCol="1" spcCol="0" rtlCol="0" fromWordArt="0" anchor="t" anchorCtr="0" forceAA="0" compatLnSpc="1">
            <a:prstTxWarp prst="textNoShape">
              <a:avLst/>
            </a:prstTxWarp>
            <a:noAutofit/>
          </a:bodyPr>
          <a:lstStyle/>
          <a:p>
            <a:r>
              <a:rPr lang="ja-JP" altLang="en-US" sz="7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①歩数や特定健診受診等に</a:t>
            </a:r>
            <a:endParaRPr lang="en-US" altLang="ja-JP" sz="7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r>
              <a:rPr lang="en-US" altLang="ja-JP" sz="7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   </a:t>
            </a:r>
            <a:r>
              <a:rPr lang="ja-JP" altLang="en-US" sz="7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応じて府民にポイントを付与</a:t>
            </a:r>
            <a:endParaRPr lang="en-US" altLang="ja-JP" sz="7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p:txBody>
      </p:sp>
      <p:pic>
        <p:nvPicPr>
          <p:cNvPr id="79" name="図 78">
            <a:extLst>
              <a:ext uri="{FF2B5EF4-FFF2-40B4-BE49-F238E27FC236}">
                <a16:creationId xmlns:a16="http://schemas.microsoft.com/office/drawing/2014/main" id="{8DC0D85A-EA55-4D6C-A731-37A6900AA1C6}"/>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239720" y="3929399"/>
            <a:ext cx="552459" cy="495141"/>
          </a:xfrm>
          <a:prstGeom prst="rect">
            <a:avLst/>
          </a:prstGeom>
        </p:spPr>
      </p:pic>
      <p:pic>
        <p:nvPicPr>
          <p:cNvPr id="80" name="図 79" descr="おもちゃ が含まれている画像&#10;&#10;高い精度で生成された説明">
            <a:extLst>
              <a:ext uri="{FF2B5EF4-FFF2-40B4-BE49-F238E27FC236}">
                <a16:creationId xmlns:a16="http://schemas.microsoft.com/office/drawing/2014/main" id="{4149ED21-8A85-4490-8905-B223C40335F5}"/>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793774" y="3932101"/>
            <a:ext cx="389506" cy="594666"/>
          </a:xfrm>
          <a:prstGeom prst="rect">
            <a:avLst/>
          </a:prstGeom>
        </p:spPr>
      </p:pic>
      <p:pic>
        <p:nvPicPr>
          <p:cNvPr id="81" name="図 80">
            <a:extLst>
              <a:ext uri="{FF2B5EF4-FFF2-40B4-BE49-F238E27FC236}">
                <a16:creationId xmlns:a16="http://schemas.microsoft.com/office/drawing/2014/main" id="{78433F51-DC3B-4998-89C5-E05BAADB8F80}"/>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50197" y="3878573"/>
            <a:ext cx="472400" cy="472400"/>
          </a:xfrm>
          <a:prstGeom prst="rect">
            <a:avLst/>
          </a:prstGeom>
        </p:spPr>
      </p:pic>
      <p:pic>
        <p:nvPicPr>
          <p:cNvPr id="82" name="図 81">
            <a:extLst>
              <a:ext uri="{FF2B5EF4-FFF2-40B4-BE49-F238E27FC236}">
                <a16:creationId xmlns:a16="http://schemas.microsoft.com/office/drawing/2014/main" id="{24154F75-4796-4BAF-8A85-676A88699F31}"/>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10382" y="4895320"/>
            <a:ext cx="360899" cy="360900"/>
          </a:xfrm>
          <a:prstGeom prst="rect">
            <a:avLst/>
          </a:prstGeom>
        </p:spPr>
      </p:pic>
    </p:spTree>
    <p:extLst>
      <p:ext uri="{BB962C8B-B14F-4D97-AF65-F5344CB8AC3E}">
        <p14:creationId xmlns:p14="http://schemas.microsoft.com/office/powerpoint/2010/main" val="29673662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矢印: 五方向 103">
            <a:extLst>
              <a:ext uri="{FF2B5EF4-FFF2-40B4-BE49-F238E27FC236}">
                <a16:creationId xmlns:a16="http://schemas.microsoft.com/office/drawing/2014/main" id="{B929FAE8-713E-433E-9BC0-E280A11A0FB4}"/>
              </a:ext>
            </a:extLst>
          </p:cNvPr>
          <p:cNvSpPr/>
          <p:nvPr/>
        </p:nvSpPr>
        <p:spPr>
          <a:xfrm>
            <a:off x="521550" y="1820827"/>
            <a:ext cx="8433454" cy="3391455"/>
          </a:xfrm>
          <a:prstGeom prst="homePlate">
            <a:avLst>
              <a:gd name="adj" fmla="val 0"/>
            </a:avLst>
          </a:prstGeom>
          <a:solidFill>
            <a:schemeClr val="accent1">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2352" tIns="61568" rIns="92352" bIns="61568"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26" b="1" i="0" u="none" strike="noStrike" kern="1200" cap="none" spc="0" normalizeH="0" baseline="0" noProof="0" dirty="0">
              <a:ln>
                <a:noFill/>
              </a:ln>
              <a:solidFill>
                <a:srgbClr val="C0504D">
                  <a:lumMod val="50000"/>
                </a:srgbClr>
              </a:solidFill>
              <a:effectLst/>
              <a:uLnTx/>
              <a:uFillTx/>
              <a:latin typeface="Meiryo UI" panose="020B0604030504040204" pitchFamily="50" charset="-128"/>
              <a:ea typeface="Meiryo UI" panose="020B0604030504040204" pitchFamily="50" charset="-128"/>
              <a:cs typeface="+mn-cs"/>
            </a:endParaRPr>
          </a:p>
        </p:txBody>
      </p:sp>
      <p:sp>
        <p:nvSpPr>
          <p:cNvPr id="42" name="テキスト ボックス 41">
            <a:extLst>
              <a:ext uri="{FF2B5EF4-FFF2-40B4-BE49-F238E27FC236}">
                <a16:creationId xmlns:a16="http://schemas.microsoft.com/office/drawing/2014/main" id="{AB7905B0-D424-425C-9526-8E1E5183E82F}"/>
              </a:ext>
            </a:extLst>
          </p:cNvPr>
          <p:cNvSpPr txBox="1"/>
          <p:nvPr/>
        </p:nvSpPr>
        <p:spPr>
          <a:xfrm>
            <a:off x="4577864" y="1888529"/>
            <a:ext cx="4253155" cy="3194545"/>
          </a:xfrm>
          <a:prstGeom prst="rect">
            <a:avLst/>
          </a:prstGeom>
          <a:solidFill>
            <a:schemeClr val="bg1"/>
          </a:solidFill>
          <a:ln>
            <a:no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95" name="角丸四角形 94"/>
          <p:cNvSpPr/>
          <p:nvPr/>
        </p:nvSpPr>
        <p:spPr>
          <a:xfrm>
            <a:off x="176964" y="420685"/>
            <a:ext cx="8896016" cy="6248676"/>
          </a:xfrm>
          <a:prstGeom prst="roundRect">
            <a:avLst>
              <a:gd name="adj" fmla="val 4915"/>
            </a:avLst>
          </a:prstGeom>
          <a:noFill/>
        </p:spPr>
        <p:style>
          <a:lnRef idx="2">
            <a:schemeClr val="dk1"/>
          </a:lnRef>
          <a:fillRef idx="1">
            <a:schemeClr val="lt1"/>
          </a:fillRef>
          <a:effectRef idx="0">
            <a:schemeClr val="dk1"/>
          </a:effectRef>
          <a:fontRef idx="minor">
            <a:schemeClr val="dk1"/>
          </a:fontRef>
        </p:style>
        <p:txBody>
          <a:bodyPr rot="0" spcFirstLastPara="0" vert="horz" wrap="square" lIns="72000" tIns="72000" rIns="72000" bIns="72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◆行政手続きのオンライン化 </a:t>
            </a:r>
            <a:r>
              <a:rPr kumimoji="1" lang="en-US" altLang="ja-JP" sz="1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スマートシティ戦略部 デジタル行政推進課</a:t>
            </a:r>
            <a:r>
              <a:rPr kumimoji="1" lang="en-US" altLang="ja-JP" sz="1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9" name="正方形/長方形 98"/>
          <p:cNvSpPr/>
          <p:nvPr/>
        </p:nvSpPr>
        <p:spPr>
          <a:xfrm>
            <a:off x="236599" y="8620"/>
            <a:ext cx="1590095" cy="5262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3600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＜参考事例５＞</a:t>
            </a:r>
          </a:p>
        </p:txBody>
      </p:sp>
      <p:sp>
        <p:nvSpPr>
          <p:cNvPr id="77" name="テキスト ボックス 76"/>
          <p:cNvSpPr txBox="1"/>
          <p:nvPr/>
        </p:nvSpPr>
        <p:spPr>
          <a:xfrm>
            <a:off x="392199" y="861476"/>
            <a:ext cx="8562806" cy="692603"/>
          </a:xfrm>
          <a:prstGeom prst="rect">
            <a:avLst/>
          </a:prstGeom>
          <a:noFill/>
          <a:ln>
            <a:noFill/>
          </a:ln>
        </p:spPr>
        <p:txBody>
          <a:bodyPr wrap="square" rtlCol="0" anchor="ctr">
            <a:noAutofit/>
          </a:bodyPr>
          <a:lstStyle/>
          <a:p>
            <a:pPr marL="162000" marR="0" lvl="0" indent="-16200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・クラウドサービス等を活用した手続きのオンライン化を進め、新型コロナウイルス感染症対策関連業務を迅速に展開。</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162000" marR="0" lvl="0" indent="-16200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2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今後、府民や事業者が窓口に出向くことなくいつでも手続きが行えるよう、コロナ対策業務以外の申請手続きについても、より便利な電子申請システムへの移行を進め、</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府民等の利便性向上を加速させる。</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93" name="コンテンツ プレースホルダ 2">
            <a:extLst>
              <a:ext uri="{FF2B5EF4-FFF2-40B4-BE49-F238E27FC236}">
                <a16:creationId xmlns:a16="http://schemas.microsoft.com/office/drawing/2014/main" id="{F063F7F8-1E1A-45E7-A03E-001A62014973}"/>
              </a:ext>
            </a:extLst>
          </p:cNvPr>
          <p:cNvSpPr txBox="1">
            <a:spLocks/>
          </p:cNvSpPr>
          <p:nvPr/>
        </p:nvSpPr>
        <p:spPr bwMode="auto">
          <a:xfrm>
            <a:off x="5238880" y="4320856"/>
            <a:ext cx="1049432" cy="220396"/>
          </a:xfrm>
          <a:prstGeom prst="rect">
            <a:avLst/>
          </a:prstGeom>
          <a:noFill/>
          <a:ln w="9525">
            <a:noFill/>
            <a:miter lim="800000"/>
            <a:headEnd/>
            <a:tailEnd/>
          </a:ln>
        </p:spPr>
        <p:txBody>
          <a:bodyPr wrap="none" lIns="61568" tIns="0" rIns="61568" bIns="0" anchor="ctr"/>
          <a:lstStyle>
            <a:lvl1pPr marL="177800" indent="-177800" defTabSz="995363">
              <a:defRPr sz="1400">
                <a:solidFill>
                  <a:schemeClr val="bg1"/>
                </a:solidFill>
                <a:latin typeface="EYInterstate" panose="02000503020000020004" pitchFamily="2" charset="0"/>
              </a:defRPr>
            </a:lvl1pPr>
            <a:lvl2pPr marL="742950" indent="-285750" defTabSz="995363">
              <a:defRPr sz="1400">
                <a:solidFill>
                  <a:schemeClr val="bg1"/>
                </a:solidFill>
                <a:latin typeface="EYInterstate" panose="02000503020000020004" pitchFamily="2" charset="0"/>
              </a:defRPr>
            </a:lvl2pPr>
            <a:lvl3pPr marL="1143000" indent="-228600" defTabSz="995363">
              <a:defRPr sz="1400">
                <a:solidFill>
                  <a:schemeClr val="bg1"/>
                </a:solidFill>
                <a:latin typeface="EYInterstate" panose="02000503020000020004" pitchFamily="2" charset="0"/>
              </a:defRPr>
            </a:lvl3pPr>
            <a:lvl4pPr marL="1600200" indent="-228600" defTabSz="995363">
              <a:defRPr sz="1400">
                <a:solidFill>
                  <a:schemeClr val="bg1"/>
                </a:solidFill>
                <a:latin typeface="EYInterstate" panose="02000503020000020004" pitchFamily="2" charset="0"/>
              </a:defRPr>
            </a:lvl4pPr>
            <a:lvl5pPr marL="2057400" indent="-228600" defTabSz="995363">
              <a:defRPr sz="1400">
                <a:solidFill>
                  <a:schemeClr val="bg1"/>
                </a:solidFill>
                <a:latin typeface="EYInterstate" panose="02000503020000020004" pitchFamily="2" charset="0"/>
              </a:defRPr>
            </a:lvl5pPr>
            <a:lvl6pPr marL="2514600" indent="-228600" defTabSz="995363" eaLnBrk="0" fontAlgn="base" hangingPunct="0">
              <a:spcBef>
                <a:spcPct val="0"/>
              </a:spcBef>
              <a:spcAft>
                <a:spcPct val="0"/>
              </a:spcAft>
              <a:defRPr sz="1400">
                <a:solidFill>
                  <a:schemeClr val="bg1"/>
                </a:solidFill>
                <a:latin typeface="EYInterstate" panose="02000503020000020004" pitchFamily="2" charset="0"/>
              </a:defRPr>
            </a:lvl6pPr>
            <a:lvl7pPr marL="2971800" indent="-228600" defTabSz="995363" eaLnBrk="0" fontAlgn="base" hangingPunct="0">
              <a:spcBef>
                <a:spcPct val="0"/>
              </a:spcBef>
              <a:spcAft>
                <a:spcPct val="0"/>
              </a:spcAft>
              <a:defRPr sz="1400">
                <a:solidFill>
                  <a:schemeClr val="bg1"/>
                </a:solidFill>
                <a:latin typeface="EYInterstate" panose="02000503020000020004" pitchFamily="2" charset="0"/>
              </a:defRPr>
            </a:lvl7pPr>
            <a:lvl8pPr marL="3429000" indent="-228600" defTabSz="995363" eaLnBrk="0" fontAlgn="base" hangingPunct="0">
              <a:spcBef>
                <a:spcPct val="0"/>
              </a:spcBef>
              <a:spcAft>
                <a:spcPct val="0"/>
              </a:spcAft>
              <a:defRPr sz="1400">
                <a:solidFill>
                  <a:schemeClr val="bg1"/>
                </a:solidFill>
                <a:latin typeface="EYInterstate" panose="02000503020000020004" pitchFamily="2" charset="0"/>
              </a:defRPr>
            </a:lvl8pPr>
            <a:lvl9pPr marL="3886200" indent="-228600" defTabSz="995363" eaLnBrk="0" fontAlgn="base" hangingPunct="0">
              <a:spcBef>
                <a:spcPct val="0"/>
              </a:spcBef>
              <a:spcAft>
                <a:spcPct val="0"/>
              </a:spcAft>
              <a:defRPr sz="1400">
                <a:solidFill>
                  <a:schemeClr val="bg1"/>
                </a:solidFill>
                <a:latin typeface="EYInterstate" panose="02000503020000020004" pitchFamily="2" charset="0"/>
              </a:defRPr>
            </a:lvl9pPr>
          </a:lstStyle>
          <a:p>
            <a:pPr marL="0" marR="0" lvl="0" indent="0" algn="l" defTabSz="995363" rtl="0" eaLnBrk="1" fontAlgn="auto" latinLnBrk="0" hangingPunct="1">
              <a:lnSpc>
                <a:spcPct val="100000"/>
              </a:lnSpc>
              <a:spcBef>
                <a:spcPct val="20000"/>
              </a:spcBef>
              <a:spcAft>
                <a:spcPts val="0"/>
              </a:spcAft>
              <a:buClr>
                <a:srgbClr val="FFD200"/>
              </a:buClr>
              <a:buSzPct val="75000"/>
              <a:buFontTx/>
              <a:buNone/>
              <a:tabLst/>
              <a:defRPr/>
            </a:pPr>
            <a:endParaRPr kumimoji="1" lang="en-US" altLang="ja-JP" sz="1026" b="1" i="0" u="none" strike="noStrike" kern="1200" cap="none" spc="0" normalizeH="0" baseline="0" noProof="0" dirty="0">
              <a:ln>
                <a:noFill/>
              </a:ln>
              <a:solidFill>
                <a:srgbClr val="040404"/>
              </a:solidFill>
              <a:effectLst/>
              <a:uLnTx/>
              <a:uFillTx/>
              <a:latin typeface="Meiryo UI" panose="020B0604030504040204" pitchFamily="50" charset="-128"/>
              <a:ea typeface="Meiryo UI" panose="020B0604030504040204" pitchFamily="50" charset="-128"/>
              <a:cs typeface="+mn-cs"/>
            </a:endParaRPr>
          </a:p>
        </p:txBody>
      </p:sp>
      <p:sp>
        <p:nvSpPr>
          <p:cNvPr id="26" name="テキスト ボックス 25">
            <a:extLst>
              <a:ext uri="{FF2B5EF4-FFF2-40B4-BE49-F238E27FC236}">
                <a16:creationId xmlns:a16="http://schemas.microsoft.com/office/drawing/2014/main" id="{AB7905B0-D424-425C-9526-8E1E5183E82F}"/>
              </a:ext>
            </a:extLst>
          </p:cNvPr>
          <p:cNvSpPr txBox="1"/>
          <p:nvPr/>
        </p:nvSpPr>
        <p:spPr>
          <a:xfrm>
            <a:off x="656565" y="1894622"/>
            <a:ext cx="3769730" cy="3190320"/>
          </a:xfrm>
          <a:prstGeom prst="rect">
            <a:avLst/>
          </a:prstGeom>
          <a:solidFill>
            <a:schemeClr val="bg1"/>
          </a:solidFill>
          <a:ln>
            <a:no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4" name="テキスト ボックス 23">
            <a:extLst>
              <a:ext uri="{FF2B5EF4-FFF2-40B4-BE49-F238E27FC236}">
                <a16:creationId xmlns:a16="http://schemas.microsoft.com/office/drawing/2014/main" id="{D5C9604C-E589-41B9-9DBC-302FA34398CC}"/>
              </a:ext>
            </a:extLst>
          </p:cNvPr>
          <p:cNvSpPr txBox="1"/>
          <p:nvPr/>
        </p:nvSpPr>
        <p:spPr>
          <a:xfrm>
            <a:off x="4599732" y="1879930"/>
            <a:ext cx="4211388" cy="630906"/>
          </a:xfrm>
          <a:prstGeom prst="rect">
            <a:avLst/>
          </a:prstGeom>
          <a:noFill/>
          <a:ln>
            <a:noFill/>
          </a:ln>
        </p:spPr>
        <p:txBody>
          <a:bodyPr wrap="square"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（事例②）</a:t>
            </a:r>
            <a:endPar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高齢者施設等の職員や入所者等が</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Web</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でコロナの検査申込みできる</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「スマホ検査センター」を約</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週間で構築し、飲食店向けにも展開</a:t>
            </a:r>
            <a:endParaRPr kumimoji="1"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10" name="角丸四角形 70">
            <a:extLst>
              <a:ext uri="{FF2B5EF4-FFF2-40B4-BE49-F238E27FC236}">
                <a16:creationId xmlns:a16="http://schemas.microsoft.com/office/drawing/2014/main" id="{73C0A8C7-085E-4B4E-8967-C4E2B2AAE59C}"/>
              </a:ext>
            </a:extLst>
          </p:cNvPr>
          <p:cNvSpPr/>
          <p:nvPr/>
        </p:nvSpPr>
        <p:spPr>
          <a:xfrm>
            <a:off x="447758" y="1538790"/>
            <a:ext cx="828000" cy="248284"/>
          </a:xfrm>
          <a:prstGeom prst="roundRect">
            <a:avLst/>
          </a:prstGeom>
          <a:ln/>
        </p:spPr>
        <p:style>
          <a:lnRef idx="2">
            <a:schemeClr val="accent1"/>
          </a:lnRef>
          <a:fillRef idx="1">
            <a:schemeClr val="lt1"/>
          </a:fillRef>
          <a:effectRef idx="0">
            <a:schemeClr val="accent1"/>
          </a:effectRef>
          <a:fontRef idx="minor">
            <a:schemeClr val="dk1"/>
          </a:fontRef>
        </p:style>
        <p:txBody>
          <a:bodyPr lIns="36000" rIns="36000" rtlCol="0" anchor="ctr"/>
          <a:lstStyle/>
          <a:p>
            <a:pPr marL="0" marR="0" lvl="0" indent="0" algn="ctr" defTabSz="914400" rtl="0" eaLnBrk="1" fontAlgn="auto" latinLnBrk="0" hangingPunct="1">
              <a:lnSpc>
                <a:spcPts val="15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取組状況</a:t>
            </a:r>
          </a:p>
        </p:txBody>
      </p:sp>
      <p:pic>
        <p:nvPicPr>
          <p:cNvPr id="70" name="図 69"/>
          <p:cNvPicPr>
            <a:picLocks noChangeAspect="1"/>
          </p:cNvPicPr>
          <p:nvPr/>
        </p:nvPicPr>
        <p:blipFill>
          <a:blip r:embed="rId2"/>
          <a:stretch>
            <a:fillRect/>
          </a:stretch>
        </p:blipFill>
        <p:spPr>
          <a:xfrm>
            <a:off x="4780472" y="2573905"/>
            <a:ext cx="3943637" cy="2447175"/>
          </a:xfrm>
          <a:prstGeom prst="rect">
            <a:avLst/>
          </a:prstGeom>
        </p:spPr>
      </p:pic>
      <p:sp>
        <p:nvSpPr>
          <p:cNvPr id="25" name="角丸四角形 24"/>
          <p:cNvSpPr/>
          <p:nvPr/>
        </p:nvSpPr>
        <p:spPr>
          <a:xfrm>
            <a:off x="1188338" y="4374105"/>
            <a:ext cx="1029345" cy="165475"/>
          </a:xfrm>
          <a:prstGeom prst="round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住民・事業者</a:t>
            </a:r>
          </a:p>
        </p:txBody>
      </p:sp>
      <p:sp>
        <p:nvSpPr>
          <p:cNvPr id="27" name="角丸四角形 26"/>
          <p:cNvSpPr/>
          <p:nvPr/>
        </p:nvSpPr>
        <p:spPr>
          <a:xfrm>
            <a:off x="3237431" y="4386246"/>
            <a:ext cx="639142" cy="150432"/>
          </a:xfrm>
          <a:prstGeom prst="round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大阪府</a:t>
            </a:r>
          </a:p>
        </p:txBody>
      </p:sp>
      <p:pic>
        <p:nvPicPr>
          <p:cNvPr id="30" name="図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16195" y="4552170"/>
            <a:ext cx="465879" cy="465879"/>
          </a:xfrm>
          <a:prstGeom prst="rect">
            <a:avLst/>
          </a:prstGeom>
        </p:spPr>
      </p:pic>
      <p:sp>
        <p:nvSpPr>
          <p:cNvPr id="31" name="右矢印 30"/>
          <p:cNvSpPr/>
          <p:nvPr/>
        </p:nvSpPr>
        <p:spPr>
          <a:xfrm>
            <a:off x="2405208" y="4659715"/>
            <a:ext cx="576461" cy="173748"/>
          </a:xfrm>
          <a:prstGeom prst="right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32" name="図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7987" y="4583977"/>
            <a:ext cx="365023" cy="365023"/>
          </a:xfrm>
          <a:prstGeom prst="rect">
            <a:avLst/>
          </a:prstGeom>
        </p:spPr>
      </p:pic>
      <p:pic>
        <p:nvPicPr>
          <p:cNvPr id="33" name="図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92523" y="4439482"/>
            <a:ext cx="256933" cy="256933"/>
          </a:xfrm>
          <a:prstGeom prst="rect">
            <a:avLst/>
          </a:prstGeom>
        </p:spPr>
      </p:pic>
      <p:sp>
        <p:nvSpPr>
          <p:cNvPr id="34" name="正方形/長方形 33"/>
          <p:cNvSpPr/>
          <p:nvPr/>
        </p:nvSpPr>
        <p:spPr>
          <a:xfrm>
            <a:off x="2220370" y="4797143"/>
            <a:ext cx="866465" cy="222612"/>
          </a:xfrm>
          <a:prstGeom prst="rect">
            <a:avLst/>
          </a:prstGeom>
          <a:noFill/>
          <a:ln w="25400" cap="flat" cmpd="sng" algn="ctr">
            <a:noFill/>
            <a:prstDash val="solid"/>
          </a:ln>
          <a:effectLst/>
        </p:spPr>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eiryo UI" panose="020B0604030504040204" pitchFamily="50" charset="-128"/>
              </a:rPr>
              <a:t>　電子申請</a:t>
            </a:r>
          </a:p>
        </p:txBody>
      </p:sp>
      <p:pic>
        <p:nvPicPr>
          <p:cNvPr id="36" name="図 3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91707" y="4517948"/>
            <a:ext cx="334179" cy="334179"/>
          </a:xfrm>
          <a:prstGeom prst="rect">
            <a:avLst/>
          </a:prstGeom>
        </p:spPr>
      </p:pic>
      <p:pic>
        <p:nvPicPr>
          <p:cNvPr id="37" name="図 36" descr="黒い背景と白い文字&#10;&#10;自動的に生成された説明">
            <a:extLst>
              <a:ext uri="{FF2B5EF4-FFF2-40B4-BE49-F238E27FC236}">
                <a16:creationId xmlns:a16="http://schemas.microsoft.com/office/drawing/2014/main" id="{E3B9355B-8CE7-472B-BEF3-99A77CADDDE3}"/>
              </a:ext>
            </a:extLst>
          </p:cNvPr>
          <p:cNvPicPr>
            <a:picLocks noChangeAspect="1"/>
          </p:cNvPicPr>
          <p:nvPr/>
        </p:nvPicPr>
        <p:blipFill rotWithShape="1">
          <a:blip r:embed="rId7" cstate="print">
            <a:biLevel thresh="25000"/>
            <a:extLst>
              <a:ext uri="{28A0092B-C50C-407E-A947-70E740481C1C}">
                <a14:useLocalDpi xmlns:a14="http://schemas.microsoft.com/office/drawing/2010/main" val="0"/>
              </a:ext>
            </a:extLst>
          </a:blip>
          <a:srcRect b="8852"/>
          <a:stretch/>
        </p:blipFill>
        <p:spPr>
          <a:xfrm>
            <a:off x="1692164" y="4596013"/>
            <a:ext cx="468032" cy="425896"/>
          </a:xfrm>
          <a:prstGeom prst="rect">
            <a:avLst/>
          </a:prstGeom>
        </p:spPr>
      </p:pic>
      <p:sp>
        <p:nvSpPr>
          <p:cNvPr id="40" name="テキスト ボックス 39">
            <a:extLst>
              <a:ext uri="{FF2B5EF4-FFF2-40B4-BE49-F238E27FC236}">
                <a16:creationId xmlns:a16="http://schemas.microsoft.com/office/drawing/2014/main" id="{D5C9604C-E589-41B9-9DBC-302FA34398CC}"/>
              </a:ext>
            </a:extLst>
          </p:cNvPr>
          <p:cNvSpPr txBox="1"/>
          <p:nvPr/>
        </p:nvSpPr>
        <p:spPr>
          <a:xfrm>
            <a:off x="664450" y="1880215"/>
            <a:ext cx="3812110" cy="2246352"/>
          </a:xfrm>
          <a:prstGeom prst="rect">
            <a:avLst/>
          </a:prstGeom>
          <a:noFill/>
          <a:ln>
            <a:noFill/>
          </a:ln>
        </p:spPr>
        <p:txBody>
          <a:bodyPr wrap="square"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（事例①）</a:t>
            </a:r>
            <a:endPar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引き続き、コロナ関連の申請等を</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Web</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で行えるシステムを構築</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【R3</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年度コロナ関連申請受付件数：</a:t>
            </a: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約</a:t>
            </a:r>
            <a:r>
              <a:rPr kumimoji="1" lang="en-US" altLang="ja-JP"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50</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万件（</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R3.12</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時点）</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r" defTabSz="914400" rtl="0" eaLnBrk="1" fontAlgn="auto" latinLnBrk="0" hangingPunct="1">
              <a:lnSpc>
                <a:spcPts val="7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4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・営業時間短縮協力金の支給</a:t>
            </a:r>
            <a:endParaRPr kumimoji="1"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4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p>
          <a:p>
            <a:pPr marL="0" marR="0" lvl="0" indent="0" algn="l" defTabSz="914400" rtl="0" eaLnBrk="1" fontAlgn="auto" latinLnBrk="0" hangingPunct="1">
              <a:lnSpc>
                <a:spcPts val="900"/>
              </a:lnSpc>
              <a:spcBef>
                <a:spcPts val="0"/>
              </a:spcBef>
              <a:spcAft>
                <a:spcPts val="0"/>
              </a:spcAft>
              <a:buClrTx/>
              <a:buSzTx/>
              <a:buFontTx/>
              <a:buNone/>
              <a:tabLst/>
              <a:defRPr/>
            </a:pPr>
            <a:r>
              <a:rPr kumimoji="1" lang="en-US" altLang="ja-JP"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    </a:t>
            </a:r>
            <a:r>
              <a:rPr kumimoji="1" lang="ja-JP" altLang="en-US"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　 </a:t>
            </a:r>
            <a:r>
              <a:rPr kumimoji="1" lang="en-US" altLang="ja-JP"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 《</a:t>
            </a:r>
            <a:r>
              <a:rPr kumimoji="1" lang="ja-JP" altLang="en-US"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昨年度のオンライン化</a:t>
            </a:r>
            <a:r>
              <a:rPr kumimoji="1" lang="en-US" altLang="ja-JP"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a:t>
            </a:r>
            <a:r>
              <a:rPr kumimoji="1" lang="ja-JP" altLang="en-US"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　　　　       　　　</a:t>
            </a:r>
            <a:r>
              <a:rPr kumimoji="1" lang="en-US" altLang="ja-JP"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a:t>
            </a:r>
            <a:r>
              <a:rPr kumimoji="1" lang="ja-JP" altLang="en-US"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今年度の改良点</a:t>
            </a:r>
            <a:r>
              <a:rPr kumimoji="1" lang="en-US" altLang="ja-JP"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ts val="9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9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・感染防止認証ゴールドステッカーの発行</a:t>
            </a:r>
            <a:endParaRPr kumimoji="1"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　　 　</a:t>
            </a:r>
            <a:r>
              <a:rPr kumimoji="1" lang="en-US" altLang="ja-JP"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a:t>
            </a:r>
            <a:r>
              <a:rPr kumimoji="1" lang="ja-JP" altLang="en-US"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一般的なオンライン化</a:t>
            </a:r>
            <a:r>
              <a:rPr kumimoji="1" lang="en-US" altLang="ja-JP"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a:t>
            </a:r>
            <a:r>
              <a:rPr kumimoji="1" lang="ja-JP" altLang="en-US"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　　　     　　　　</a:t>
            </a:r>
            <a:r>
              <a:rPr kumimoji="1" lang="en-US" altLang="ja-JP"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a:t>
            </a:r>
            <a:r>
              <a:rPr kumimoji="1" lang="ja-JP" altLang="en-US"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本業務におけるオンライン化</a:t>
            </a:r>
            <a:r>
              <a:rPr kumimoji="1" lang="en-US" altLang="ja-JP"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a:t>
            </a:r>
          </a:p>
        </p:txBody>
      </p:sp>
      <p:sp>
        <p:nvSpPr>
          <p:cNvPr id="46" name="角丸四角形 70">
            <a:extLst>
              <a:ext uri="{FF2B5EF4-FFF2-40B4-BE49-F238E27FC236}">
                <a16:creationId xmlns:a16="http://schemas.microsoft.com/office/drawing/2014/main" id="{73C0A8C7-085E-4B4E-8967-C4E2B2AAE59C}"/>
              </a:ext>
            </a:extLst>
          </p:cNvPr>
          <p:cNvSpPr/>
          <p:nvPr/>
        </p:nvSpPr>
        <p:spPr>
          <a:xfrm>
            <a:off x="447758" y="5390950"/>
            <a:ext cx="4464000" cy="254169"/>
          </a:xfrm>
          <a:prstGeom prst="roundRect">
            <a:avLst/>
          </a:prstGeom>
          <a:ln/>
        </p:spPr>
        <p:style>
          <a:lnRef idx="2">
            <a:schemeClr val="accent1"/>
          </a:lnRef>
          <a:fillRef idx="1">
            <a:schemeClr val="lt1"/>
          </a:fillRef>
          <a:effectRef idx="0">
            <a:schemeClr val="accent1"/>
          </a:effectRef>
          <a:fontRef idx="minor">
            <a:schemeClr val="dk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より多機能で利便性の高い「次期電子申請システム」への移行</a:t>
            </a:r>
            <a:endParaRPr kumimoji="1" lang="en-US" altLang="ja-JP"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graphicFrame>
        <p:nvGraphicFramePr>
          <p:cNvPr id="29" name="表 28"/>
          <p:cNvGraphicFramePr>
            <a:graphicFrameLocks noGrp="1"/>
          </p:cNvGraphicFramePr>
          <p:nvPr>
            <p:extLst>
              <p:ext uri="{D42A27DB-BD31-4B8C-83A1-F6EECF244321}">
                <p14:modId xmlns:p14="http://schemas.microsoft.com/office/powerpoint/2010/main" val="1743676831"/>
              </p:ext>
            </p:extLst>
          </p:nvPr>
        </p:nvGraphicFramePr>
        <p:xfrm>
          <a:off x="491342" y="5681738"/>
          <a:ext cx="8413678" cy="944880"/>
        </p:xfrm>
        <a:graphic>
          <a:graphicData uri="http://schemas.openxmlformats.org/drawingml/2006/table">
            <a:tbl>
              <a:tblPr firstRow="1" bandRow="1">
                <a:tableStyleId>{5C22544A-7EE6-4342-B048-85BDC9FD1C3A}</a:tableStyleId>
              </a:tblPr>
              <a:tblGrid>
                <a:gridCol w="4147392">
                  <a:extLst>
                    <a:ext uri="{9D8B030D-6E8A-4147-A177-3AD203B41FA5}">
                      <a16:colId xmlns:a16="http://schemas.microsoft.com/office/drawing/2014/main" val="3758526551"/>
                    </a:ext>
                  </a:extLst>
                </a:gridCol>
                <a:gridCol w="4266286">
                  <a:extLst>
                    <a:ext uri="{9D8B030D-6E8A-4147-A177-3AD203B41FA5}">
                      <a16:colId xmlns:a16="http://schemas.microsoft.com/office/drawing/2014/main" val="513493378"/>
                    </a:ext>
                  </a:extLst>
                </a:gridCol>
              </a:tblGrid>
              <a:tr h="120050">
                <a:tc>
                  <a:txBody>
                    <a:bodyPr/>
                    <a:lstStyle/>
                    <a:p>
                      <a:pPr algn="ctr">
                        <a:lnSpc>
                          <a:spcPts val="1200"/>
                        </a:lnSpc>
                      </a:pPr>
                      <a:r>
                        <a:rPr kumimoji="1" lang="ja-JP" altLang="en-US" sz="1000" dirty="0">
                          <a:latin typeface="メイリオ" panose="020B0604030504040204" pitchFamily="50" charset="-128"/>
                          <a:ea typeface="メイリオ" panose="020B0604030504040204" pitchFamily="50" charset="-128"/>
                        </a:rPr>
                        <a:t>現在の汎用電子申請システム</a:t>
                      </a:r>
                      <a:r>
                        <a:rPr kumimoji="1" lang="ja-JP" altLang="en-US" sz="700" dirty="0">
                          <a:latin typeface="メイリオ" panose="020B0604030504040204" pitchFamily="50" charset="-128"/>
                          <a:ea typeface="メイリオ" panose="020B0604030504040204" pitchFamily="50" charset="-128"/>
                        </a:rPr>
                        <a:t>（約</a:t>
                      </a:r>
                      <a:r>
                        <a:rPr kumimoji="1" lang="en-US" altLang="ja-JP" sz="700" dirty="0">
                          <a:latin typeface="メイリオ" panose="020B0604030504040204" pitchFamily="50" charset="-128"/>
                          <a:ea typeface="メイリオ" panose="020B0604030504040204" pitchFamily="50" charset="-128"/>
                        </a:rPr>
                        <a:t>400</a:t>
                      </a:r>
                      <a:r>
                        <a:rPr kumimoji="1" lang="ja-JP" altLang="en-US" sz="700" dirty="0">
                          <a:latin typeface="メイリオ" panose="020B0604030504040204" pitchFamily="50" charset="-128"/>
                          <a:ea typeface="メイリオ" panose="020B0604030504040204" pitchFamily="50" charset="-128"/>
                        </a:rPr>
                        <a:t>件の申請・届出に対応中）</a:t>
                      </a:r>
                      <a:endParaRPr kumimoji="1" lang="en-US" altLang="ja-JP" sz="1000" dirty="0">
                        <a:latin typeface="メイリオ" panose="020B0604030504040204" pitchFamily="50" charset="-128"/>
                        <a:ea typeface="メイリオ" panose="020B0604030504040204" pitchFamily="50" charset="-128"/>
                      </a:endParaRPr>
                    </a:p>
                  </a:txBody>
                  <a:tcPr marL="36000" marR="36000" anchor="ctr"/>
                </a:tc>
                <a:tc>
                  <a:txBody>
                    <a:bodyPr/>
                    <a:lstStyle/>
                    <a:p>
                      <a:pPr algn="ctr">
                        <a:lnSpc>
                          <a:spcPts val="1100"/>
                        </a:lnSpc>
                      </a:pPr>
                      <a:r>
                        <a:rPr kumimoji="1" lang="ja-JP" altLang="en-US" sz="1000" dirty="0">
                          <a:latin typeface="メイリオ" panose="020B0604030504040204" pitchFamily="50" charset="-128"/>
                          <a:ea typeface="メイリオ" panose="020B0604030504040204" pitchFamily="50" charset="-128"/>
                        </a:rPr>
                        <a:t>次期電子申請システム</a:t>
                      </a:r>
                    </a:p>
                  </a:txBody>
                  <a:tcPr marL="36000" marR="36000" anchor="ctr"/>
                </a:tc>
                <a:extLst>
                  <a:ext uri="{0D108BD9-81ED-4DB2-BD59-A6C34878D82A}">
                    <a16:rowId xmlns:a16="http://schemas.microsoft.com/office/drawing/2014/main" val="2732653865"/>
                  </a:ext>
                </a:extLst>
              </a:tr>
              <a:tr h="630070">
                <a:tc>
                  <a:txBody>
                    <a:bodyPr/>
                    <a:lstStyle/>
                    <a:p>
                      <a:pPr marL="85725" indent="-85725" algn="l">
                        <a:lnSpc>
                          <a:spcPts val="1200"/>
                        </a:lnSpc>
                      </a:pPr>
                      <a:r>
                        <a:rPr kumimoji="1" lang="ja-JP" altLang="en-US" sz="1000" dirty="0">
                          <a:solidFill>
                            <a:schemeClr val="tx1"/>
                          </a:solidFill>
                          <a:latin typeface="Meiryo UI" panose="020B0604030504040204" pitchFamily="50" charset="-128"/>
                          <a:ea typeface="Meiryo UI" panose="020B0604030504040204" pitchFamily="50" charset="-128"/>
                        </a:rPr>
                        <a:t>　初期導入から</a:t>
                      </a:r>
                      <a:r>
                        <a:rPr kumimoji="1" lang="en-US" altLang="ja-JP" sz="1000" dirty="0">
                          <a:solidFill>
                            <a:schemeClr val="tx1"/>
                          </a:solidFill>
                          <a:latin typeface="Meiryo UI" panose="020B0604030504040204" pitchFamily="50" charset="-128"/>
                          <a:ea typeface="Meiryo UI" panose="020B0604030504040204" pitchFamily="50" charset="-128"/>
                        </a:rPr>
                        <a:t>15</a:t>
                      </a:r>
                      <a:r>
                        <a:rPr kumimoji="1" lang="ja-JP" altLang="en-US" sz="1000" dirty="0">
                          <a:solidFill>
                            <a:schemeClr val="tx1"/>
                          </a:solidFill>
                          <a:latin typeface="Meiryo UI" panose="020B0604030504040204" pitchFamily="50" charset="-128"/>
                          <a:ea typeface="Meiryo UI" panose="020B0604030504040204" pitchFamily="50" charset="-128"/>
                        </a:rPr>
                        <a:t>年経過。</a:t>
                      </a:r>
                      <a:endParaRPr kumimoji="1" lang="en-US" altLang="ja-JP" sz="1000" dirty="0">
                        <a:solidFill>
                          <a:schemeClr val="tx1"/>
                        </a:solidFill>
                        <a:latin typeface="Meiryo UI" panose="020B0604030504040204" pitchFamily="50" charset="-128"/>
                        <a:ea typeface="Meiryo UI" panose="020B0604030504040204" pitchFamily="50" charset="-128"/>
                      </a:endParaRPr>
                    </a:p>
                    <a:p>
                      <a:pPr marL="85725" indent="-85725" algn="l">
                        <a:lnSpc>
                          <a:spcPts val="1200"/>
                        </a:lnSpc>
                      </a:pPr>
                      <a:r>
                        <a:rPr kumimoji="1" lang="ja-JP" altLang="en-US" sz="1000" dirty="0">
                          <a:solidFill>
                            <a:schemeClr val="tx1"/>
                          </a:solidFill>
                          <a:latin typeface="Meiryo UI" panose="020B0604030504040204" pitchFamily="50" charset="-128"/>
                          <a:ea typeface="Meiryo UI" panose="020B0604030504040204" pitchFamily="50" charset="-128"/>
                        </a:rPr>
                        <a:t>　個々の業務内容やフローに適した申請フォームを構築できない、添付書類の容量上限が少ない、スマートフォン画面に対応していない等、近年の府民ニーズに対応しきれていない。</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marL="36000" marR="36000" anchor="ctr">
                    <a:solidFill>
                      <a:schemeClr val="accent1">
                        <a:lumMod val="20000"/>
                        <a:lumOff val="80000"/>
                      </a:schemeClr>
                    </a:solidFill>
                  </a:tcPr>
                </a:tc>
                <a:tc>
                  <a:txBody>
                    <a:bodyPr/>
                    <a:lstStyle/>
                    <a:p>
                      <a:pPr marL="85725" indent="-50800" algn="l">
                        <a:lnSpc>
                          <a:spcPts val="1100"/>
                        </a:lnSpc>
                      </a:pPr>
                      <a:r>
                        <a:rPr kumimoji="1" lang="ja-JP" altLang="en-US" sz="1000" strike="noStrike" dirty="0">
                          <a:solidFill>
                            <a:schemeClr val="accent1"/>
                          </a:solidFill>
                          <a:latin typeface="Meiryo UI" panose="020B0604030504040204" pitchFamily="50" charset="-128"/>
                          <a:ea typeface="Meiryo UI" panose="020B0604030504040204" pitchFamily="50" charset="-128"/>
                        </a:rPr>
                        <a:t> </a:t>
                      </a:r>
                      <a:r>
                        <a:rPr kumimoji="1" lang="ja-JP" altLang="en-US" sz="1000" strike="noStrike" dirty="0">
                          <a:solidFill>
                            <a:schemeClr val="tx1"/>
                          </a:solidFill>
                          <a:latin typeface="Meiryo UI" panose="020B0604030504040204" pitchFamily="50" charset="-128"/>
                          <a:ea typeface="Meiryo UI" panose="020B0604030504040204" pitchFamily="50" charset="-128"/>
                        </a:rPr>
                        <a:t>手続きの特性に応じて</a:t>
                      </a:r>
                      <a:r>
                        <a:rPr kumimoji="1" lang="ja-JP" altLang="en-US" sz="1000" dirty="0">
                          <a:solidFill>
                            <a:schemeClr val="tx1"/>
                          </a:solidFill>
                          <a:latin typeface="Meiryo UI" panose="020B0604030504040204" pitchFamily="50" charset="-128"/>
                          <a:ea typeface="Meiryo UI" panose="020B0604030504040204" pitchFamily="50" charset="-128"/>
                        </a:rPr>
                        <a:t>柔軟かつ迅速に、</a:t>
                      </a:r>
                      <a:r>
                        <a:rPr kumimoji="1" lang="ja-JP" altLang="en-US" sz="1000" strike="noStrike" dirty="0">
                          <a:solidFill>
                            <a:schemeClr val="tx1"/>
                          </a:solidFill>
                          <a:latin typeface="Meiryo UI" panose="020B0604030504040204" pitchFamily="50" charset="-128"/>
                          <a:ea typeface="Meiryo UI" panose="020B0604030504040204" pitchFamily="50" charset="-128"/>
                        </a:rPr>
                        <a:t>申請フォームの</a:t>
                      </a:r>
                      <a:r>
                        <a:rPr kumimoji="1" lang="ja-JP" altLang="en-US" sz="1000" dirty="0">
                          <a:solidFill>
                            <a:schemeClr val="tx1"/>
                          </a:solidFill>
                          <a:latin typeface="Meiryo UI" panose="020B0604030504040204" pitchFamily="50" charset="-128"/>
                          <a:ea typeface="Meiryo UI" panose="020B0604030504040204" pitchFamily="50" charset="-128"/>
                        </a:rPr>
                        <a:t>構築や</a:t>
                      </a:r>
                      <a:r>
                        <a:rPr kumimoji="1" lang="ja-JP" altLang="en-US" sz="1000" strike="noStrike" dirty="0">
                          <a:solidFill>
                            <a:schemeClr val="tx1"/>
                          </a:solidFill>
                          <a:latin typeface="Meiryo UI" panose="020B0604030504040204" pitchFamily="50" charset="-128"/>
                          <a:ea typeface="Meiryo UI" panose="020B0604030504040204" pitchFamily="50" charset="-128"/>
                        </a:rPr>
                        <a:t>審査フローの設定</a:t>
                      </a:r>
                      <a:r>
                        <a:rPr kumimoji="1" lang="ja-JP" altLang="en-US" sz="1000" dirty="0">
                          <a:solidFill>
                            <a:schemeClr val="tx1"/>
                          </a:solidFill>
                          <a:latin typeface="Meiryo UI" panose="020B0604030504040204" pitchFamily="50" charset="-128"/>
                          <a:ea typeface="Meiryo UI" panose="020B0604030504040204" pitchFamily="50" charset="-128"/>
                        </a:rPr>
                        <a:t>ができる等、府民の利便性向上及び職員の負担軽減に資するシステムに移行。</a:t>
                      </a:r>
                      <a:endParaRPr kumimoji="1" lang="en-US" altLang="ja-JP" sz="1000" dirty="0">
                        <a:solidFill>
                          <a:schemeClr val="tx1"/>
                        </a:solidFill>
                        <a:latin typeface="Meiryo UI" panose="020B0604030504040204" pitchFamily="50" charset="-128"/>
                        <a:ea typeface="Meiryo UI" panose="020B0604030504040204" pitchFamily="50" charset="-128"/>
                      </a:endParaRPr>
                    </a:p>
                    <a:p>
                      <a:pPr marL="85725" indent="-50800" algn="l">
                        <a:lnSpc>
                          <a:spcPts val="1100"/>
                        </a:lnSpc>
                      </a:pPr>
                      <a:r>
                        <a:rPr kumimoji="1" lang="ja-JP" altLang="en-US" sz="1000" dirty="0">
                          <a:solidFill>
                            <a:schemeClr val="tx1"/>
                          </a:solidFill>
                          <a:latin typeface="Meiryo UI" panose="020B0604030504040204" pitchFamily="50" charset="-128"/>
                          <a:ea typeface="Meiryo UI" panose="020B0604030504040204" pitchFamily="50" charset="-128"/>
                        </a:rPr>
                        <a:t> 新たに、本人確認のための電子署名、審査及び差し戻し訂正、許可証等の</a:t>
                      </a:r>
                      <a:r>
                        <a:rPr kumimoji="1" lang="ja-JP" altLang="en-US" sz="1000" strike="noStrike" dirty="0">
                          <a:solidFill>
                            <a:schemeClr val="tx1"/>
                          </a:solidFill>
                          <a:latin typeface="Meiryo UI" panose="020B0604030504040204" pitchFamily="50" charset="-128"/>
                          <a:ea typeface="Meiryo UI" panose="020B0604030504040204" pitchFamily="50" charset="-128"/>
                        </a:rPr>
                        <a:t>電子交付、マイページで履歴や進捗状況照会の機能等を付加。 </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marL="36000" marR="36000" anchor="ctr">
                    <a:solidFill>
                      <a:schemeClr val="accent1">
                        <a:lumMod val="20000"/>
                        <a:lumOff val="80000"/>
                      </a:schemeClr>
                    </a:solidFill>
                  </a:tcPr>
                </a:tc>
                <a:extLst>
                  <a:ext uri="{0D108BD9-81ED-4DB2-BD59-A6C34878D82A}">
                    <a16:rowId xmlns:a16="http://schemas.microsoft.com/office/drawing/2014/main" val="42704972"/>
                  </a:ext>
                </a:extLst>
              </a:tr>
            </a:tbl>
          </a:graphicData>
        </a:graphic>
      </p:graphicFrame>
      <p:sp>
        <p:nvSpPr>
          <p:cNvPr id="75" name="正方形/長方形 74"/>
          <p:cNvSpPr/>
          <p:nvPr/>
        </p:nvSpPr>
        <p:spPr>
          <a:xfrm>
            <a:off x="8480186" y="6512407"/>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12</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3" name="正方形/長方形 2"/>
          <p:cNvSpPr/>
          <p:nvPr/>
        </p:nvSpPr>
        <p:spPr>
          <a:xfrm>
            <a:off x="1034625" y="2960586"/>
            <a:ext cx="1004628" cy="351734"/>
          </a:xfrm>
          <a:prstGeom prst="rect">
            <a:avLst/>
          </a:prstGeom>
          <a:solidFill>
            <a:schemeClr val="accent6">
              <a:lumMod val="40000"/>
              <a:lumOff val="60000"/>
            </a:schemeClr>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rgbClr val="C0504D">
                    <a:lumMod val="50000"/>
                  </a:srgbClr>
                </a:solidFill>
                <a:effectLst/>
                <a:uLnTx/>
                <a:uFillTx/>
                <a:latin typeface="Meiryo UI" panose="020B0604030504040204" pitchFamily="50" charset="-128"/>
                <a:ea typeface="Meiryo UI" panose="020B0604030504040204" pitchFamily="50" charset="-128"/>
                <a:cs typeface="+mn-cs"/>
              </a:rPr>
              <a:t>Web</a:t>
            </a:r>
            <a:r>
              <a:rPr kumimoji="1" lang="ja-JP" altLang="en-US" sz="900" b="0" i="0" u="none" strike="noStrike" kern="1200" cap="none" spc="0" normalizeH="0" baseline="0" noProof="0" dirty="0">
                <a:ln>
                  <a:noFill/>
                </a:ln>
                <a:solidFill>
                  <a:srgbClr val="C0504D">
                    <a:lumMod val="50000"/>
                  </a:srgbClr>
                </a:solidFill>
                <a:effectLst/>
                <a:uLnTx/>
                <a:uFillTx/>
                <a:latin typeface="Meiryo UI" panose="020B0604030504040204" pitchFamily="50" charset="-128"/>
                <a:ea typeface="Meiryo UI" panose="020B0604030504040204" pitchFamily="50" charset="-128"/>
                <a:cs typeface="+mn-cs"/>
              </a:rPr>
              <a:t>申込み後、</a:t>
            </a:r>
            <a:endParaRPr kumimoji="1" lang="en-US" altLang="ja-JP" sz="900" b="0" i="0" u="none" strike="noStrike" kern="1200" cap="none" spc="0" normalizeH="0" baseline="0" noProof="0" dirty="0">
              <a:ln>
                <a:noFill/>
              </a:ln>
              <a:solidFill>
                <a:srgbClr val="C0504D">
                  <a:lumMod val="50000"/>
                </a:srgbClr>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rgbClr val="C0504D">
                    <a:lumMod val="50000"/>
                  </a:srgbClr>
                </a:solidFill>
                <a:effectLst/>
                <a:uLnTx/>
                <a:uFillTx/>
                <a:latin typeface="Meiryo UI" panose="020B0604030504040204" pitchFamily="50" charset="-128"/>
                <a:ea typeface="Meiryo UI" panose="020B0604030504040204" pitchFamily="50" charset="-128"/>
                <a:cs typeface="+mn-cs"/>
              </a:rPr>
              <a:t>申請書を郵送</a:t>
            </a:r>
          </a:p>
        </p:txBody>
      </p:sp>
      <p:sp>
        <p:nvSpPr>
          <p:cNvPr id="4" name="正方形/長方形 3"/>
          <p:cNvSpPr/>
          <p:nvPr/>
        </p:nvSpPr>
        <p:spPr>
          <a:xfrm>
            <a:off x="2168605" y="2960587"/>
            <a:ext cx="2153538" cy="351734"/>
          </a:xfrm>
          <a:prstGeom prst="rect">
            <a:avLst/>
          </a:prstGeom>
          <a:solidFill>
            <a:schemeClr val="accent3">
              <a:lumMod val="20000"/>
              <a:lumOff val="80000"/>
            </a:schemeClr>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rgbClr val="1F497D"/>
                </a:solidFill>
                <a:effectLst/>
                <a:uLnTx/>
                <a:uFillTx/>
                <a:latin typeface="Meiryo UI" panose="020B0604030504040204" pitchFamily="50" charset="-128"/>
                <a:ea typeface="Meiryo UI" panose="020B0604030504040204" pitchFamily="50" charset="-128"/>
                <a:cs typeface="+mn-cs"/>
              </a:rPr>
              <a:t>押印廃止を受け、申請書の郵送を不要とし、</a:t>
            </a:r>
            <a:r>
              <a:rPr kumimoji="1" lang="en-US" altLang="ja-JP" sz="900" b="0" i="0" u="none" strike="noStrike" kern="1200" cap="none" spc="0" normalizeH="0" baseline="0" noProof="0" dirty="0">
                <a:ln>
                  <a:noFill/>
                </a:ln>
                <a:solidFill>
                  <a:srgbClr val="1F497D"/>
                </a:solidFill>
                <a:effectLst/>
                <a:uLnTx/>
                <a:uFillTx/>
                <a:latin typeface="Meiryo UI" panose="020B0604030504040204" pitchFamily="50" charset="-128"/>
                <a:ea typeface="Meiryo UI" panose="020B0604030504040204" pitchFamily="50" charset="-128"/>
                <a:cs typeface="+mn-cs"/>
              </a:rPr>
              <a:t>Web</a:t>
            </a:r>
            <a:r>
              <a:rPr kumimoji="1" lang="ja-JP" altLang="en-US" sz="900" b="0" i="0" u="none" strike="noStrike" kern="1200" cap="none" spc="0" normalizeH="0" baseline="0" noProof="0" dirty="0">
                <a:ln>
                  <a:noFill/>
                </a:ln>
                <a:solidFill>
                  <a:srgbClr val="1F497D"/>
                </a:solidFill>
                <a:effectLst/>
                <a:uLnTx/>
                <a:uFillTx/>
                <a:latin typeface="Meiryo UI" panose="020B0604030504040204" pitchFamily="50" charset="-128"/>
                <a:ea typeface="Meiryo UI" panose="020B0604030504040204" pitchFamily="50" charset="-128"/>
                <a:cs typeface="+mn-cs"/>
              </a:rPr>
              <a:t>完結申請フォームを構築</a:t>
            </a:r>
          </a:p>
        </p:txBody>
      </p:sp>
      <p:sp>
        <p:nvSpPr>
          <p:cNvPr id="35" name="正方形/長方形 34"/>
          <p:cNvSpPr/>
          <p:nvPr/>
        </p:nvSpPr>
        <p:spPr>
          <a:xfrm>
            <a:off x="1034626" y="3815167"/>
            <a:ext cx="1004628" cy="425598"/>
          </a:xfrm>
          <a:prstGeom prst="rect">
            <a:avLst/>
          </a:prstGeom>
          <a:solidFill>
            <a:schemeClr val="accent6">
              <a:lumMod val="40000"/>
              <a:lumOff val="60000"/>
            </a:schemeClr>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rgbClr val="C0504D">
                    <a:lumMod val="50000"/>
                  </a:srgbClr>
                </a:solidFill>
                <a:effectLst/>
                <a:uLnTx/>
                <a:uFillTx/>
                <a:latin typeface="Meiryo UI" panose="020B0604030504040204" pitchFamily="50" charset="-128"/>
                <a:ea typeface="Meiryo UI" panose="020B0604030504040204" pitchFamily="50" charset="-128"/>
                <a:cs typeface="+mn-cs"/>
              </a:rPr>
              <a:t>申請は</a:t>
            </a:r>
            <a:r>
              <a:rPr kumimoji="1" lang="en-US" altLang="ja-JP" sz="900" b="0" i="0" u="none" strike="noStrike" kern="1200" cap="none" spc="0" normalizeH="0" baseline="0" noProof="0" dirty="0">
                <a:ln>
                  <a:noFill/>
                </a:ln>
                <a:solidFill>
                  <a:srgbClr val="C0504D">
                    <a:lumMod val="50000"/>
                  </a:srgbClr>
                </a:solidFill>
                <a:effectLst/>
                <a:uLnTx/>
                <a:uFillTx/>
                <a:latin typeface="Meiryo UI" panose="020B0604030504040204" pitchFamily="50" charset="-128"/>
                <a:ea typeface="Meiryo UI" panose="020B0604030504040204" pitchFamily="50" charset="-128"/>
                <a:cs typeface="+mn-cs"/>
              </a:rPr>
              <a:t>Web</a:t>
            </a:r>
            <a:r>
              <a:rPr kumimoji="1" lang="ja-JP" altLang="en-US" sz="900" b="0" i="0" u="none" strike="noStrike" kern="1200" cap="none" spc="0" normalizeH="0" baseline="0" noProof="0" dirty="0">
                <a:ln>
                  <a:noFill/>
                </a:ln>
                <a:solidFill>
                  <a:srgbClr val="C0504D">
                    <a:lumMod val="50000"/>
                  </a:srgbClr>
                </a:solidFill>
                <a:effectLst/>
                <a:uLnTx/>
                <a:uFillTx/>
                <a:latin typeface="Meiryo UI" panose="020B0604030504040204" pitchFamily="50" charset="-128"/>
                <a:ea typeface="Meiryo UI" panose="020B0604030504040204" pitchFamily="50" charset="-128"/>
                <a:cs typeface="+mn-cs"/>
              </a:rPr>
              <a:t>で、</a:t>
            </a:r>
            <a:endParaRPr kumimoji="1" lang="en-US" altLang="ja-JP" sz="900" b="0" i="0" u="none" strike="noStrike" kern="1200" cap="none" spc="0" normalizeH="0" baseline="0" noProof="0" dirty="0">
              <a:ln>
                <a:noFill/>
              </a:ln>
              <a:solidFill>
                <a:srgbClr val="C0504D">
                  <a:lumMod val="50000"/>
                </a:srgbClr>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ts val="1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rgbClr val="C0504D">
                    <a:lumMod val="50000"/>
                  </a:srgbClr>
                </a:solidFill>
                <a:effectLst/>
                <a:uLnTx/>
                <a:uFillTx/>
                <a:latin typeface="Meiryo UI" panose="020B0604030504040204" pitchFamily="50" charset="-128"/>
                <a:ea typeface="Meiryo UI" panose="020B0604030504040204" pitchFamily="50" charset="-128"/>
                <a:cs typeface="+mn-cs"/>
              </a:rPr>
              <a:t>審査はオフライン又は別システム</a:t>
            </a:r>
          </a:p>
        </p:txBody>
      </p:sp>
      <p:sp>
        <p:nvSpPr>
          <p:cNvPr id="41" name="テキスト ボックス 40"/>
          <p:cNvSpPr txBox="1"/>
          <p:nvPr/>
        </p:nvSpPr>
        <p:spPr>
          <a:xfrm>
            <a:off x="5098244" y="5378071"/>
            <a:ext cx="3160877" cy="302099"/>
          </a:xfrm>
          <a:prstGeom prst="rect">
            <a:avLst/>
          </a:prstGeom>
          <a:noFill/>
          <a:ln>
            <a:noFill/>
          </a:ln>
        </p:spPr>
        <p:txBody>
          <a:bodyPr wrap="square" lIns="36000" tIns="36000" rIns="36000" bIns="36000" rtlCol="0" anchor="ctr">
            <a:noAutofit/>
          </a:bodyPr>
          <a:lstStyle/>
          <a:p>
            <a:pPr marL="162000" marR="0" lvl="0" indent="-16200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R4</a:t>
            </a: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年度に次期システムを調達し、順次、新システムでの申請受付に移行する</a:t>
            </a:r>
            <a:endPar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62000" marR="0" lvl="0" indent="-16200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（現行システムは</a:t>
            </a:r>
            <a:r>
              <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R4</a:t>
            </a: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を目途に運用終了）</a:t>
            </a:r>
            <a:endPar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3" name="正方形/長方形 42"/>
          <p:cNvSpPr/>
          <p:nvPr/>
        </p:nvSpPr>
        <p:spPr>
          <a:xfrm>
            <a:off x="2190823" y="3815167"/>
            <a:ext cx="2153537" cy="425598"/>
          </a:xfrm>
          <a:prstGeom prst="rect">
            <a:avLst/>
          </a:prstGeom>
          <a:solidFill>
            <a:schemeClr val="accent3">
              <a:lumMod val="20000"/>
              <a:lumOff val="80000"/>
            </a:schemeClr>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rgbClr val="1F497D"/>
                </a:solidFill>
                <a:effectLst/>
                <a:uLnTx/>
                <a:uFillTx/>
                <a:latin typeface="Meiryo UI" panose="020B0604030504040204" pitchFamily="50" charset="-128"/>
                <a:ea typeface="Meiryo UI" panose="020B0604030504040204" pitchFamily="50" charset="-128"/>
                <a:cs typeface="+mn-cs"/>
              </a:rPr>
              <a:t>業務フローを予め精査し、申請から審査までを一括して</a:t>
            </a:r>
            <a:r>
              <a:rPr kumimoji="1" lang="en-US" altLang="ja-JP" sz="900" b="0" i="0" u="none" strike="noStrike" kern="1200" cap="none" spc="0" normalizeH="0" baseline="0" noProof="0" dirty="0">
                <a:ln>
                  <a:noFill/>
                </a:ln>
                <a:solidFill>
                  <a:srgbClr val="1F497D"/>
                </a:solidFill>
                <a:effectLst/>
                <a:uLnTx/>
                <a:uFillTx/>
                <a:latin typeface="Meiryo UI" panose="020B0604030504040204" pitchFamily="50" charset="-128"/>
                <a:ea typeface="Meiryo UI" panose="020B0604030504040204" pitchFamily="50" charset="-128"/>
                <a:cs typeface="+mn-cs"/>
              </a:rPr>
              <a:t>Web</a:t>
            </a:r>
            <a:r>
              <a:rPr kumimoji="1" lang="ja-JP" altLang="en-US" sz="900" b="0" i="0" u="none" strike="noStrike" kern="1200" cap="none" spc="0" normalizeH="0" baseline="0" noProof="0" dirty="0">
                <a:ln>
                  <a:noFill/>
                </a:ln>
                <a:solidFill>
                  <a:srgbClr val="1F497D"/>
                </a:solidFill>
                <a:effectLst/>
                <a:uLnTx/>
                <a:uFillTx/>
                <a:latin typeface="Meiryo UI" panose="020B0604030504040204" pitchFamily="50" charset="-128"/>
                <a:ea typeface="Meiryo UI" panose="020B0604030504040204" pitchFamily="50" charset="-128"/>
                <a:cs typeface="+mn-cs"/>
              </a:rPr>
              <a:t>で行えるシステムを構築</a:t>
            </a:r>
          </a:p>
        </p:txBody>
      </p:sp>
      <p:sp>
        <p:nvSpPr>
          <p:cNvPr id="2" name="右矢印 1"/>
          <p:cNvSpPr/>
          <p:nvPr/>
        </p:nvSpPr>
        <p:spPr>
          <a:xfrm>
            <a:off x="2059416" y="3031202"/>
            <a:ext cx="89028" cy="205584"/>
          </a:xfrm>
          <a:prstGeom prst="rightArrow">
            <a:avLst/>
          </a:prstGeom>
          <a:solidFill>
            <a:schemeClr val="accent1">
              <a:lumMod val="40000"/>
              <a:lumOff val="60000"/>
            </a:schemeClr>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5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p:txBody>
      </p:sp>
      <p:sp>
        <p:nvSpPr>
          <p:cNvPr id="6" name="左右矢印 5"/>
          <p:cNvSpPr/>
          <p:nvPr/>
        </p:nvSpPr>
        <p:spPr>
          <a:xfrm>
            <a:off x="2050706" y="3922067"/>
            <a:ext cx="131407" cy="211893"/>
          </a:xfrm>
          <a:prstGeom prst="leftRightArrow">
            <a:avLst>
              <a:gd name="adj1" fmla="val 50000"/>
              <a:gd name="adj2" fmla="val 30464"/>
            </a:avLst>
          </a:prstGeom>
          <a:solidFill>
            <a:schemeClr val="accent1">
              <a:lumMod val="40000"/>
              <a:lumOff val="60000"/>
            </a:schemeClr>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3600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5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p:txBody>
      </p:sp>
    </p:spTree>
    <p:extLst>
      <p:ext uri="{BB962C8B-B14F-4D97-AF65-F5344CB8AC3E}">
        <p14:creationId xmlns:p14="http://schemas.microsoft.com/office/powerpoint/2010/main" val="24921925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236599" y="414599"/>
            <a:ext cx="8790896" cy="6110745"/>
          </a:xfrm>
          <a:prstGeom prst="roundRect">
            <a:avLst>
              <a:gd name="adj" fmla="val 4915"/>
            </a:avLst>
          </a:prstGeom>
          <a:noFill/>
        </p:spPr>
        <p:style>
          <a:lnRef idx="2">
            <a:schemeClr val="dk1"/>
          </a:lnRef>
          <a:fillRef idx="1">
            <a:schemeClr val="lt1"/>
          </a:fillRef>
          <a:effectRef idx="0">
            <a:schemeClr val="dk1"/>
          </a:effectRef>
          <a:fontRef idx="minor">
            <a:schemeClr val="dk1"/>
          </a:fontRef>
        </p:style>
        <p:txBody>
          <a:bodyPr rot="0" spcFirstLastPara="0" vert="horz" wrap="square" lIns="72000" tIns="72000" rIns="72000" bIns="72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◆３つのレスの推進</a:t>
            </a:r>
            <a:r>
              <a:rPr kumimoji="1" lang="ja-JP" altLang="en-US" sz="105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105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05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スマートシティ戦略部 デジタル行政推進課</a:t>
            </a:r>
            <a:r>
              <a:rPr kumimoji="1" lang="en-US" altLang="ja-JP" sz="105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正方形/長方形 2"/>
          <p:cNvSpPr/>
          <p:nvPr/>
        </p:nvSpPr>
        <p:spPr>
          <a:xfrm>
            <a:off x="236599" y="8620"/>
            <a:ext cx="1590095" cy="5262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3600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＜参考事例６＞</a:t>
            </a:r>
          </a:p>
        </p:txBody>
      </p:sp>
      <p:sp>
        <p:nvSpPr>
          <p:cNvPr id="54" name="正方形/長方形 53"/>
          <p:cNvSpPr/>
          <p:nvPr/>
        </p:nvSpPr>
        <p:spPr>
          <a:xfrm>
            <a:off x="431851" y="863103"/>
            <a:ext cx="7814505" cy="2635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61950" marR="0" lvl="0" indent="-361950" algn="l" defTabSz="914400" rtl="0" eaLnBrk="1" fontAlgn="auto" latinLnBrk="0" hangingPunct="1">
              <a:lnSpc>
                <a:spcPts val="1700"/>
              </a:lnSpc>
              <a:spcBef>
                <a:spcPts val="0"/>
              </a:spcBef>
              <a:spcAft>
                <a:spcPts val="0"/>
              </a:spcAft>
              <a:buClrTx/>
              <a:buSzTx/>
              <a:buFontTx/>
              <a:buNone/>
              <a:tabLst/>
              <a:defRPr/>
            </a:pPr>
            <a:r>
              <a:rPr kumimoji="1" lang="ja-JP" altLang="en-US" sz="1200" b="0" i="0" u="none" strike="noStrike" kern="1200" cap="none" spc="-3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スマートシティ戦略に基づき、府民の利便性向上の３つのレス</a:t>
            </a:r>
            <a:r>
              <a:rPr kumimoji="1" lang="ja-JP" altLang="en-US" sz="1200" b="0" i="0" u="none" strike="noStrike" kern="1200" cap="none" spc="-6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を推進。 </a:t>
            </a:r>
            <a:endParaRPr kumimoji="1" lang="en-US" altLang="ja-JP" sz="1200" b="0" i="0" u="none" strike="noStrike" kern="1200" cap="none" spc="-6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grpSp>
        <p:nvGrpSpPr>
          <p:cNvPr id="5" name="グループ化 4">
            <a:extLst>
              <a:ext uri="{FF2B5EF4-FFF2-40B4-BE49-F238E27FC236}">
                <a16:creationId xmlns:a16="http://schemas.microsoft.com/office/drawing/2014/main" id="{97F8DB9A-E628-4D4E-BC3C-A68E60F1EC2F}"/>
              </a:ext>
            </a:extLst>
          </p:cNvPr>
          <p:cNvGrpSpPr/>
          <p:nvPr/>
        </p:nvGrpSpPr>
        <p:grpSpPr>
          <a:xfrm>
            <a:off x="446060" y="1181200"/>
            <a:ext cx="8564861" cy="1253825"/>
            <a:chOff x="521967" y="-2627316"/>
            <a:chExt cx="8462731" cy="1068836"/>
          </a:xfrm>
        </p:grpSpPr>
        <p:sp>
          <p:nvSpPr>
            <p:cNvPr id="34" name="テキスト ボックス 33"/>
            <p:cNvSpPr txBox="1"/>
            <p:nvPr/>
          </p:nvSpPr>
          <p:spPr>
            <a:xfrm>
              <a:off x="521967" y="-2627316"/>
              <a:ext cx="1598711" cy="252981"/>
            </a:xfrm>
            <a:prstGeom prst="rect">
              <a:avLst/>
            </a:prstGeom>
            <a:noFill/>
            <a:ln>
              <a:no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はんこレス</a:t>
              </a:r>
              <a:r>
                <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37" name="テキスト ボックス 36"/>
            <p:cNvSpPr txBox="1"/>
            <p:nvPr/>
          </p:nvSpPr>
          <p:spPr>
            <a:xfrm>
              <a:off x="780875" y="-2397914"/>
              <a:ext cx="8203823" cy="246294"/>
            </a:xfrm>
            <a:prstGeom prst="rect">
              <a:avLst/>
            </a:prstGeom>
            <a:noFill/>
            <a:ln>
              <a:noFill/>
              <a:prstDash val="dash"/>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府民や事業者から提出される申請書等について、押印義務見直し指針を策定し、全庁で見直しを実施。</a:t>
              </a:r>
            </a:p>
          </p:txBody>
        </p:sp>
        <p:sp>
          <p:nvSpPr>
            <p:cNvPr id="40" name="正方形/長方形 39"/>
            <p:cNvSpPr/>
            <p:nvPr/>
          </p:nvSpPr>
          <p:spPr>
            <a:xfrm>
              <a:off x="861955" y="-2207388"/>
              <a:ext cx="7900401" cy="648908"/>
            </a:xfrm>
            <a:prstGeom prst="rect">
              <a:avLst/>
            </a:prstGeom>
            <a:solidFill>
              <a:schemeClr val="accent1">
                <a:lumMod val="40000"/>
                <a:lumOff val="6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225"/>
                </a:spcBef>
                <a:spcAft>
                  <a:spcPts val="0"/>
                </a:spcAft>
                <a:buClrTx/>
                <a:buSzTx/>
                <a:buFontTx/>
                <a:buNone/>
                <a:tabLst/>
                <a:defRPr/>
              </a:pPr>
              <a:endParaRPr kumimoji="1" lang="en-US" altLang="ja-JP" sz="8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74" name="正方形/長方形 73"/>
            <p:cNvSpPr/>
            <p:nvPr/>
          </p:nvSpPr>
          <p:spPr>
            <a:xfrm>
              <a:off x="1015998" y="-2130660"/>
              <a:ext cx="7608098" cy="512293"/>
            </a:xfrm>
            <a:prstGeom prst="rect">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225"/>
                </a:spcBef>
                <a:spcAft>
                  <a:spcPts val="0"/>
                </a:spcAft>
                <a:buClrTx/>
                <a:buSzTx/>
                <a:buFontTx/>
                <a:buNone/>
                <a:tabLst/>
                <a:defRPr/>
              </a:pPr>
              <a:endParaRPr kumimoji="1" lang="en-US" altLang="ja-JP" sz="7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77" name="テキスト ボックス 76"/>
            <p:cNvSpPr txBox="1"/>
            <p:nvPr/>
          </p:nvSpPr>
          <p:spPr>
            <a:xfrm>
              <a:off x="1141462" y="-2067188"/>
              <a:ext cx="7459397" cy="476494"/>
            </a:xfrm>
            <a:prstGeom prst="rect">
              <a:avLst/>
            </a:prstGeom>
            <a:noFill/>
            <a:ln>
              <a:noFill/>
              <a:prstDash val="dash"/>
            </a:ln>
          </p:spPr>
          <p:txBody>
            <a:bodyPr wrap="square" rtlCol="0">
              <a:noAutofit/>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認印　 </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法令による制約がない</a:t>
              </a:r>
              <a:r>
                <a:rPr kumimoji="1" lang="ja-JP" altLang="en-US" sz="9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認印</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（約</a:t>
              </a:r>
              <a:r>
                <a:rPr kumimoji="1" lang="en-US" altLang="ja-JP"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メイリオ" panose="020B0604030504040204" pitchFamily="50" charset="-128"/>
                </a:rPr>
                <a:t>3,900</a:t>
              </a: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メイリオ" panose="020B0604030504040204" pitchFamily="50" charset="-128"/>
                </a:rPr>
                <a:t>件）</a:t>
              </a:r>
              <a:r>
                <a:rPr kumimoji="1" lang="ja-JP" altLang="en-US" sz="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メイリオ" panose="020B0604030504040204" pitchFamily="50" charset="-128"/>
                </a:rPr>
                <a:t> </a:t>
              </a: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メイリオ" panose="020B0604030504040204" pitchFamily="50" charset="-128"/>
                </a:rPr>
                <a:t>　⇒ </a:t>
              </a:r>
              <a:r>
                <a:rPr kumimoji="1" lang="ja-JP" altLang="en-US" sz="900" b="0" i="0" u="none" strike="noStrike" kern="1200" cap="none" spc="0" normalizeH="0" noProof="0" dirty="0">
                  <a:ln>
                    <a:noFill/>
                  </a:ln>
                  <a:effectLst/>
                  <a:uLnTx/>
                  <a:uFillTx/>
                  <a:latin typeface="Meiryo UI" panose="020B0604030504040204" pitchFamily="50" charset="-128"/>
                  <a:ea typeface="Meiryo UI" panose="020B0604030504040204" pitchFamily="50" charset="-128"/>
                  <a:cs typeface="メイリオ" panose="020B0604030504040204" pitchFamily="50" charset="-128"/>
                </a:rPr>
                <a:t> </a:t>
              </a: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メイリオ" panose="020B0604030504040204" pitchFamily="50" charset="-128"/>
                </a:rPr>
                <a:t>押印義務を撤廃（</a:t>
              </a:r>
              <a:r>
                <a:rPr kumimoji="1" lang="en-US" altLang="ja-JP"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メイリオ" panose="020B0604030504040204" pitchFamily="50" charset="-128"/>
                </a:rPr>
                <a:t>R2</a:t>
              </a: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メイリオ" panose="020B0604030504040204" pitchFamily="50" charset="-128"/>
                </a:rPr>
                <a:t>年度</a:t>
              </a:r>
              <a:r>
                <a:rPr lang="ja-JP" altLang="en-US" sz="900" dirty="0">
                  <a:latin typeface="Meiryo UI" panose="020B0604030504040204" pitchFamily="50" charset="-128"/>
                  <a:ea typeface="Meiryo UI" panose="020B0604030504040204" pitchFamily="50" charset="-128"/>
                  <a:cs typeface="メイリオ" panose="020B0604030504040204" pitchFamily="50" charset="-128"/>
                </a:rPr>
                <a:t>～</a:t>
              </a: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メイリオ" panose="020B0604030504040204" pitchFamily="50" charset="-128"/>
                </a:rPr>
                <a:t>）</a:t>
              </a:r>
              <a:endParaRPr kumimoji="1" lang="en-US" altLang="ja-JP" sz="900" b="0" i="0" u="none" strike="sngStrike" kern="1200" cap="none" spc="0" normalizeH="0" baseline="0" noProof="0" dirty="0">
                <a:ln>
                  <a:noFill/>
                </a:ln>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R="0" lvl="0" algn="l" defTabSz="914400" rtl="0" eaLnBrk="1" fontAlgn="auto" latinLnBrk="0" hangingPunct="1">
                <a:lnSpc>
                  <a:spcPct val="100000"/>
                </a:lnSpc>
                <a:spcBef>
                  <a:spcPts val="0"/>
                </a:spcBef>
                <a:spcAft>
                  <a:spcPts val="0"/>
                </a:spcAft>
                <a:buClrTx/>
                <a:buSzTx/>
                <a:tabLst/>
                <a:defRPr/>
              </a:pPr>
              <a:r>
                <a:rPr kumimoji="1" lang="ja-JP" altLang="en-US" sz="1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メイリオ" panose="020B0604030504040204" pitchFamily="50" charset="-128"/>
                </a:rPr>
                <a:t>                                                                                                     </a:t>
              </a: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メイリオ" panose="020B0604030504040204" pitchFamily="50" charset="-128"/>
                </a:rPr>
                <a:t> 法令による制約がある</a:t>
              </a:r>
              <a:r>
                <a:rPr kumimoji="1" lang="ja-JP" altLang="en-US" sz="90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メイリオ" panose="020B0604030504040204" pitchFamily="50" charset="-128"/>
                </a:rPr>
                <a:t>認印</a:t>
              </a: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メイリオ" panose="020B0604030504040204" pitchFamily="50" charset="-128"/>
                </a:rPr>
                <a:t>（約</a:t>
              </a:r>
              <a:r>
                <a:rPr kumimoji="1" lang="en-US" altLang="ja-JP"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メイリオ" panose="020B0604030504040204" pitchFamily="50" charset="-128"/>
                </a:rPr>
                <a:t>70</a:t>
              </a: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メイリオ" panose="020B0604030504040204" pitchFamily="50" charset="-128"/>
                </a:rPr>
                <a:t>件）</a:t>
              </a:r>
              <a:r>
                <a:rPr kumimoji="1" lang="ja-JP" altLang="en-US" sz="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メイリオ" panose="020B0604030504040204" pitchFamily="50" charset="-128"/>
                </a:rPr>
                <a:t>                                    </a:t>
              </a: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メイリオ" panose="020B0604030504040204" pitchFamily="50" charset="-128"/>
                </a:rPr>
                <a:t>⇒　国の動きに応じて対応（随時）</a:t>
              </a:r>
              <a:endParaRPr kumimoji="1" lang="en-US" altLang="ja-JP"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9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メイリオ" panose="020B0604030504040204" pitchFamily="50" charset="-128"/>
                </a:rPr>
                <a:t>実印</a:t>
              </a:r>
              <a:r>
                <a:rPr kumimoji="1" lang="ja-JP" altLang="en-US" sz="90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メイリオ" panose="020B0604030504040204" pitchFamily="50" charset="-128"/>
                </a:rPr>
                <a:t>（約</a:t>
              </a:r>
              <a:r>
                <a:rPr kumimoji="1" lang="en-US" altLang="ja-JP" sz="90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メイリオ" panose="020B0604030504040204" pitchFamily="50" charset="-128"/>
                </a:rPr>
                <a:t>1,000</a:t>
              </a:r>
              <a:r>
                <a:rPr kumimoji="1" lang="ja-JP" altLang="en-US" sz="90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メイリオ" panose="020B0604030504040204" pitchFamily="50" charset="-128"/>
                </a:rPr>
                <a:t>件）</a:t>
              </a:r>
              <a:r>
                <a:rPr kumimoji="1" lang="ja-JP" altLang="en-US" sz="9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メイリオ" panose="020B0604030504040204" pitchFamily="50" charset="-128"/>
                </a:rPr>
                <a:t>　　　　　　　　　　　　　　</a:t>
              </a: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メイリオ" panose="020B0604030504040204" pitchFamily="50" charset="-128"/>
                </a:rPr>
                <a:t> 　 　　　⇒  半数以上（約</a:t>
              </a:r>
              <a:r>
                <a:rPr kumimoji="1" lang="en-US" altLang="ja-JP"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メイリオ" panose="020B0604030504040204" pitchFamily="50" charset="-128"/>
                </a:rPr>
                <a:t>660</a:t>
              </a: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メイリオ" panose="020B0604030504040204" pitchFamily="50" charset="-128"/>
                </a:rPr>
                <a:t>件）の押印義務を撤廃（</a:t>
              </a:r>
              <a:r>
                <a:rPr kumimoji="1" lang="en-US" altLang="ja-JP"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メイリオ" panose="020B0604030504040204" pitchFamily="50" charset="-128"/>
                </a:rPr>
                <a:t>R2</a:t>
              </a: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メイリオ" panose="020B0604030504040204" pitchFamily="50" charset="-128"/>
                </a:rPr>
                <a:t>年度～）</a:t>
              </a:r>
              <a:endParaRPr kumimoji="1" lang="ja-JP" altLang="en-US" sz="900" b="0" i="0" u="none" strike="sngStrike" kern="1200" cap="none" spc="0" normalizeH="0" baseline="0" noProof="0" dirty="0">
                <a:ln>
                  <a:noFill/>
                </a:ln>
                <a:effectLst/>
                <a:uLnTx/>
                <a:uFillTx/>
                <a:latin typeface="Meiryo UI" panose="020B0604030504040204" pitchFamily="50" charset="-128"/>
                <a:ea typeface="Meiryo UI" panose="020B0604030504040204" pitchFamily="50" charset="-128"/>
              </a:endParaRPr>
            </a:p>
          </p:txBody>
        </p:sp>
        <p:sp>
          <p:nvSpPr>
            <p:cNvPr id="69" name="角丸四角形 68"/>
            <p:cNvSpPr/>
            <p:nvPr/>
          </p:nvSpPr>
          <p:spPr>
            <a:xfrm>
              <a:off x="918553" y="-2185766"/>
              <a:ext cx="733013" cy="153443"/>
            </a:xfrm>
            <a:prstGeom prst="roundRect">
              <a:avLst/>
            </a:prstGeom>
            <a:solidFill>
              <a:schemeClr val="bg1"/>
            </a:solidFill>
            <a:ln w="12700">
              <a:solidFill>
                <a:schemeClr val="tx2"/>
              </a:solidFill>
            </a:ln>
          </p:spPr>
          <p:style>
            <a:lnRef idx="2">
              <a:schemeClr val="accent1"/>
            </a:lnRef>
            <a:fillRef idx="1">
              <a:schemeClr val="lt1"/>
            </a:fillRef>
            <a:effectRef idx="0">
              <a:schemeClr val="accent1"/>
            </a:effectRef>
            <a:fontRef idx="minor">
              <a:schemeClr val="dk1"/>
            </a:fontRef>
          </p:style>
          <p:txBody>
            <a:bodyPr lIns="36000" rIns="36000" rtlCol="0" anchor="ctr"/>
            <a:lstStyle/>
            <a:p>
              <a:pPr marL="0" marR="0" lvl="0" indent="0" algn="ctr" defTabSz="914400" rtl="0" eaLnBrk="1" fontAlgn="auto" latinLnBrk="0" hangingPunct="1">
                <a:lnSpc>
                  <a:spcPts val="9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srgbClr val="1F497D"/>
                  </a:solidFill>
                  <a:effectLst/>
                  <a:uLnTx/>
                  <a:uFillTx/>
                  <a:latin typeface="Meiryo UI" panose="020B0604030504040204" pitchFamily="50" charset="-128"/>
                  <a:ea typeface="Meiryo UI" panose="020B0604030504040204" pitchFamily="50" charset="-128"/>
                  <a:cs typeface="メイリオ" panose="020B0604030504040204" pitchFamily="50" charset="-128"/>
                </a:rPr>
                <a:t>取組状況</a:t>
              </a:r>
            </a:p>
          </p:txBody>
        </p:sp>
      </p:grpSp>
      <p:sp>
        <p:nvSpPr>
          <p:cNvPr id="12" name="テキスト ボックス 11"/>
          <p:cNvSpPr txBox="1"/>
          <p:nvPr/>
        </p:nvSpPr>
        <p:spPr>
          <a:xfrm>
            <a:off x="806933" y="4329340"/>
            <a:ext cx="7320435" cy="224785"/>
          </a:xfrm>
          <a:prstGeom prst="rect">
            <a:avLst/>
          </a:prstGeom>
          <a:noFill/>
          <a:ln>
            <a:noFill/>
            <a:prstDash val="dash"/>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施設や事務におけるキャッシュレス化について、効果検証を行いながら、さらなる充実に向けて検討する。</a:t>
            </a:r>
            <a:endPar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 name="テキスト ボックス 27"/>
          <p:cNvSpPr txBox="1"/>
          <p:nvPr/>
        </p:nvSpPr>
        <p:spPr>
          <a:xfrm>
            <a:off x="534439" y="4059070"/>
            <a:ext cx="1397619" cy="257736"/>
          </a:xfrm>
          <a:prstGeom prst="rect">
            <a:avLst/>
          </a:prstGeom>
          <a:noFill/>
          <a:ln>
            <a:noFill/>
            <a:prstDash val="dash"/>
          </a:ln>
        </p:spPr>
        <p:txBody>
          <a:bodyPr wrap="square" rtlCol="0">
            <a:noAutofit/>
          </a:bodyPr>
          <a:lstStyle/>
          <a:p>
            <a:pPr marL="0" marR="0" lvl="0" indent="0" algn="l" defTabSz="914400" rtl="0" eaLnBrk="1" fontAlgn="auto" latinLnBrk="0" hangingPunct="1">
              <a:lnSpc>
                <a:spcPct val="100000"/>
              </a:lnSpc>
              <a:spcBef>
                <a:spcPts val="225"/>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キャッシュレス</a:t>
            </a:r>
            <a:r>
              <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sp>
        <p:nvSpPr>
          <p:cNvPr id="55" name="正方形/長方形 54"/>
          <p:cNvSpPr/>
          <p:nvPr/>
        </p:nvSpPr>
        <p:spPr>
          <a:xfrm>
            <a:off x="800055" y="4563003"/>
            <a:ext cx="7900400" cy="1886450"/>
          </a:xfrm>
          <a:prstGeom prst="rect">
            <a:avLst/>
          </a:prstGeom>
          <a:solidFill>
            <a:schemeClr val="accent1">
              <a:lumMod val="40000"/>
              <a:lumOff val="6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225"/>
              </a:spcBef>
              <a:spcAft>
                <a:spcPts val="0"/>
              </a:spcAft>
              <a:buClrTx/>
              <a:buSzTx/>
              <a:buFontTx/>
              <a:buNone/>
              <a:tabLst/>
              <a:defRPr/>
            </a:pPr>
            <a:endParaRPr kumimoji="1" lang="en-US" altLang="ja-JP" sz="8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87" name="正方形/長方形 86"/>
          <p:cNvSpPr/>
          <p:nvPr/>
        </p:nvSpPr>
        <p:spPr>
          <a:xfrm>
            <a:off x="999981" y="4671098"/>
            <a:ext cx="7584778" cy="1699095"/>
          </a:xfrm>
          <a:prstGeom prst="rect">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36000" rtlCol="0" anchor="t"/>
          <a:lstStyle/>
          <a:p>
            <a:pPr marL="0" marR="0" lvl="0" indent="0" algn="l" defTabSz="914400" rtl="0" eaLnBrk="1" fontAlgn="auto" latinLnBrk="0" hangingPunct="1">
              <a:lnSpc>
                <a:spcPct val="100000"/>
              </a:lnSpc>
              <a:spcBef>
                <a:spcPts val="225"/>
              </a:spcBef>
              <a:spcAft>
                <a:spcPts val="0"/>
              </a:spcAft>
              <a:buClrTx/>
              <a:buSzTx/>
              <a:buFontTx/>
              <a:buNone/>
              <a:tabLst/>
              <a:defRPr/>
            </a:pPr>
            <a:endParaRPr kumimoji="1" lang="en-US" altLang="ja-JP" sz="7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85" name="テキスト ボックス 84"/>
          <p:cNvSpPr txBox="1"/>
          <p:nvPr/>
        </p:nvSpPr>
        <p:spPr>
          <a:xfrm>
            <a:off x="1163382" y="4940500"/>
            <a:ext cx="7359369" cy="490981"/>
          </a:xfrm>
          <a:prstGeom prst="rect">
            <a:avLst/>
          </a:prstGeom>
          <a:noFill/>
          <a:ln>
            <a:noFill/>
            <a:prstDash val="dash"/>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a:t>
            </a:r>
            <a:r>
              <a:rPr kumimoji="1" lang="ja-JP" altLang="en-US" sz="900" b="0" i="0" u="none" strike="noStrike" kern="1200" cap="none" spc="-60" normalizeH="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万博記念公園、国際会議場、花の文化園、府営公園、府営駐車場、門真スポーツセンタ</a:t>
            </a:r>
            <a:r>
              <a:rPr lang="ja-JP" altLang="en-US" sz="900" spc="-60" dirty="0" err="1">
                <a:solidFill>
                  <a:prstClr val="black"/>
                </a:solidFill>
                <a:latin typeface="Meiryo UI" panose="020B0604030504040204" pitchFamily="50" charset="-128"/>
                <a:ea typeface="Meiryo UI" panose="020B0604030504040204" pitchFamily="50" charset="-128"/>
                <a:cs typeface="メイリオ" panose="020B0604030504040204" pitchFamily="50" charset="-128"/>
              </a:rPr>
              <a:t>ー</a:t>
            </a:r>
            <a:r>
              <a:rPr lang="ja-JP" altLang="en-US" sz="900" spc="-60" dirty="0">
                <a:solidFill>
                  <a:prstClr val="black"/>
                </a:solidFill>
                <a:latin typeface="Meiryo UI" panose="020B0604030504040204" pitchFamily="50" charset="-128"/>
                <a:ea typeface="Meiryo UI" panose="020B0604030504040204" pitchFamily="50" charset="-128"/>
                <a:cs typeface="メイリオ" panose="020B0604030504040204" pitchFamily="50" charset="-128"/>
              </a:rPr>
              <a:t>、</a:t>
            </a:r>
            <a:r>
              <a:rPr kumimoji="1" lang="ja-JP" altLang="en-US" sz="900" b="0" i="0" u="none" strike="noStrike" kern="1200" cap="none" spc="-60" normalizeH="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臨海スポーツセンターにおける一部の料金について、キャッシュレス決済が可能</a:t>
            </a:r>
            <a:endParaRPr kumimoji="1" lang="en-US" altLang="ja-JP" sz="900" b="0" i="0" u="none" strike="noStrike" kern="1200" cap="none" spc="-60" normalizeH="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・指定管理者の選定基準に「利用料金の徴収等におけるキャッシュレス化の推進」を追加（</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R2.7</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・スマートフォン決済事業者と連携協定を締結（</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R3.8</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 指定管理者が負担する決済手数料を割引きし、指定管理者の負担を軽減</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127" name="テキスト ボックス 126"/>
          <p:cNvSpPr txBox="1"/>
          <p:nvPr/>
        </p:nvSpPr>
        <p:spPr>
          <a:xfrm>
            <a:off x="1172974" y="4917884"/>
            <a:ext cx="1656000" cy="52381"/>
          </a:xfrm>
          <a:prstGeom prst="rect">
            <a:avLst/>
          </a:prstGeom>
          <a:solidFill>
            <a:schemeClr val="accent1">
              <a:lumMod val="40000"/>
              <a:lumOff val="60000"/>
            </a:schemeClr>
          </a:solidFill>
          <a:ln>
            <a:noFill/>
            <a:prstDash val="dash"/>
          </a:ln>
        </p:spPr>
        <p:txBody>
          <a:bodyPr wrap="square" lIns="0" rtlCol="0" anchor="b">
            <a:noAutofit/>
          </a:bodyPr>
          <a:lstStyle/>
          <a:p>
            <a:pPr marL="0" marR="0" lvl="0" indent="0" algn="l" defTabSz="914400" rtl="0" eaLnBrk="1" fontAlgn="auto" latinLnBrk="0" hangingPunct="1">
              <a:lnSpc>
                <a:spcPct val="100000"/>
              </a:lnSpc>
              <a:spcBef>
                <a:spcPts val="225"/>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◆公の施設におけるキャッシュレス　</a:t>
            </a:r>
            <a:endPar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11" name="テキスト ボックス 110"/>
          <p:cNvSpPr txBox="1"/>
          <p:nvPr/>
        </p:nvSpPr>
        <p:spPr>
          <a:xfrm>
            <a:off x="1184620" y="5600335"/>
            <a:ext cx="7207675" cy="392519"/>
          </a:xfrm>
          <a:prstGeom prst="rect">
            <a:avLst/>
          </a:prstGeom>
          <a:noFill/>
          <a:ln>
            <a:noFill/>
            <a:prstDash val="dash"/>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・本庁（本館、別館及び咲洲庁舎）の手数料納付窓口において、新たにクレジットカード決済・電子マネー決済・スマートフォン決済を導入（</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R2.12</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・次期電子申請システムでも現行システム同様、手数料のキャッシュレス決済機能を付加し、手続きのオンライン完結による利便性向上を図る（</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R4</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年度）</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100" name="テキスト ボックス 99"/>
          <p:cNvSpPr txBox="1"/>
          <p:nvPr/>
        </p:nvSpPr>
        <p:spPr>
          <a:xfrm>
            <a:off x="1152847" y="6140395"/>
            <a:ext cx="7665377" cy="213930"/>
          </a:xfrm>
          <a:prstGeom prst="rect">
            <a:avLst/>
          </a:prstGeom>
          <a:noFill/>
          <a:ln>
            <a:noFill/>
            <a:prstDash val="dash"/>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・自動車税（種別割）についてクレジットカード納税、自動車税</a:t>
            </a:r>
            <a:r>
              <a:rPr lang="ja-JP" altLang="en-US" sz="900" dirty="0">
                <a:solidFill>
                  <a:prstClr val="black"/>
                </a:solidFill>
                <a:latin typeface="Meiryo UI" panose="020B0604030504040204" pitchFamily="50" charset="-128"/>
                <a:ea typeface="Meiryo UI" panose="020B0604030504040204" pitchFamily="50" charset="-128"/>
                <a:cs typeface="メイリオ" panose="020B0604030504040204" pitchFamily="50" charset="-128"/>
              </a:rPr>
              <a:t>（</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環境性能割</a:t>
            </a:r>
            <a:r>
              <a:rPr lang="ja-JP" altLang="en-US" sz="900" dirty="0">
                <a:solidFill>
                  <a:prstClr val="black"/>
                </a:solidFill>
                <a:latin typeface="Meiryo UI" panose="020B0604030504040204" pitchFamily="50" charset="-128"/>
                <a:ea typeface="Meiryo UI" panose="020B0604030504040204" pitchFamily="50" charset="-128"/>
                <a:cs typeface="メイリオ" panose="020B0604030504040204" pitchFamily="50" charset="-128"/>
              </a:rPr>
              <a:t>）</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・府たばこ税・狩猟税を除く府税についてスマートフォンアプリによる納税が可能</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71" name="角丸四角形 70"/>
          <p:cNvSpPr/>
          <p:nvPr/>
        </p:nvSpPr>
        <p:spPr>
          <a:xfrm>
            <a:off x="913662" y="4612280"/>
            <a:ext cx="733013" cy="180000"/>
          </a:xfrm>
          <a:prstGeom prst="roundRect">
            <a:avLst/>
          </a:prstGeom>
          <a:solidFill>
            <a:schemeClr val="bg1"/>
          </a:solidFill>
          <a:ln w="12700">
            <a:solidFill>
              <a:schemeClr val="tx2"/>
            </a:solidFill>
          </a:ln>
        </p:spPr>
        <p:style>
          <a:lnRef idx="2">
            <a:schemeClr val="accent1"/>
          </a:lnRef>
          <a:fillRef idx="1">
            <a:schemeClr val="lt1"/>
          </a:fillRef>
          <a:effectRef idx="0">
            <a:schemeClr val="accent1"/>
          </a:effectRef>
          <a:fontRef idx="minor">
            <a:schemeClr val="dk1"/>
          </a:fontRef>
        </p:style>
        <p:txBody>
          <a:bodyPr lIns="36000" rIns="36000" rtlCol="0" anchor="ctr"/>
          <a:lstStyle/>
          <a:p>
            <a:pPr marL="0" marR="0" lvl="0" indent="0" algn="ctr" defTabSz="914400" rtl="0" eaLnBrk="1" fontAlgn="auto" latinLnBrk="0" hangingPunct="1">
              <a:lnSpc>
                <a:spcPts val="9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srgbClr val="1F497D"/>
                </a:solidFill>
                <a:effectLst/>
                <a:uLnTx/>
                <a:uFillTx/>
                <a:latin typeface="Meiryo UI" panose="020B0604030504040204" pitchFamily="50" charset="-128"/>
                <a:ea typeface="Meiryo UI" panose="020B0604030504040204" pitchFamily="50" charset="-128"/>
                <a:cs typeface="メイリオ" panose="020B0604030504040204" pitchFamily="50" charset="-128"/>
              </a:rPr>
              <a:t>取組状況</a:t>
            </a:r>
          </a:p>
        </p:txBody>
      </p:sp>
      <p:sp>
        <p:nvSpPr>
          <p:cNvPr id="14" name="テキスト ボックス 13"/>
          <p:cNvSpPr txBox="1"/>
          <p:nvPr/>
        </p:nvSpPr>
        <p:spPr>
          <a:xfrm>
            <a:off x="557821" y="2551522"/>
            <a:ext cx="1392797" cy="280532"/>
          </a:xfrm>
          <a:prstGeom prst="rect">
            <a:avLst/>
          </a:prstGeom>
          <a:noFill/>
          <a:ln>
            <a:noFill/>
            <a:prstDash val="dash"/>
          </a:ln>
        </p:spPr>
        <p:txBody>
          <a:bodyPr wrap="square" rtlCol="0">
            <a:noAutofit/>
          </a:bodyPr>
          <a:lstStyle/>
          <a:p>
            <a:pPr marL="0" marR="0" lvl="0" indent="0" algn="l" defTabSz="914400" rtl="0" eaLnBrk="1" fontAlgn="auto" latinLnBrk="0" hangingPunct="1">
              <a:lnSpc>
                <a:spcPct val="100000"/>
              </a:lnSpc>
              <a:spcBef>
                <a:spcPts val="225"/>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ペーパーレス</a:t>
            </a:r>
            <a:r>
              <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sp>
        <p:nvSpPr>
          <p:cNvPr id="38" name="テキスト ボックス 37"/>
          <p:cNvSpPr txBox="1"/>
          <p:nvPr/>
        </p:nvSpPr>
        <p:spPr>
          <a:xfrm>
            <a:off x="703872" y="2803811"/>
            <a:ext cx="6788676" cy="215644"/>
          </a:xfrm>
          <a:prstGeom prst="rect">
            <a:avLst/>
          </a:prstGeom>
          <a:noFill/>
          <a:ln>
            <a:noFill/>
            <a:prstDash val="dash"/>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府が主催又は庁内で実施する全ての会議、打ち合わせのペーパーレス化をめざす。</a:t>
            </a:r>
            <a:endPar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7" name="正方形/長方形 46"/>
          <p:cNvSpPr/>
          <p:nvPr/>
        </p:nvSpPr>
        <p:spPr>
          <a:xfrm>
            <a:off x="835566" y="3028699"/>
            <a:ext cx="7900401" cy="940361"/>
          </a:xfrm>
          <a:prstGeom prst="rect">
            <a:avLst/>
          </a:prstGeom>
          <a:solidFill>
            <a:schemeClr val="accent1">
              <a:lumMod val="40000"/>
              <a:lumOff val="6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225"/>
              </a:spcBef>
              <a:spcAft>
                <a:spcPts val="0"/>
              </a:spcAft>
              <a:buClrTx/>
              <a:buSzTx/>
              <a:buFontTx/>
              <a:buNone/>
              <a:tabLst/>
              <a:defRPr/>
            </a:pPr>
            <a:endParaRPr kumimoji="1" lang="en-US" altLang="ja-JP" sz="8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75" name="正方形/長方形 74"/>
          <p:cNvSpPr/>
          <p:nvPr/>
        </p:nvSpPr>
        <p:spPr>
          <a:xfrm>
            <a:off x="1014191" y="3125163"/>
            <a:ext cx="7606079" cy="740330"/>
          </a:xfrm>
          <a:prstGeom prst="rect">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225"/>
              </a:spcBef>
              <a:spcAft>
                <a:spcPts val="0"/>
              </a:spcAft>
              <a:buClrTx/>
              <a:buSzTx/>
              <a:buFontTx/>
              <a:buNone/>
              <a:tabLst/>
              <a:defRPr/>
            </a:pPr>
            <a:endParaRPr kumimoji="1" lang="en-US" altLang="ja-JP" sz="7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114" name="二等辺三角形 113"/>
          <p:cNvSpPr/>
          <p:nvPr/>
        </p:nvSpPr>
        <p:spPr>
          <a:xfrm rot="5400000">
            <a:off x="4907458" y="3425985"/>
            <a:ext cx="329352" cy="122937"/>
          </a:xfrm>
          <a:prstGeom prst="triangle">
            <a:avLst/>
          </a:prstGeom>
          <a:solidFill>
            <a:schemeClr val="tx2">
              <a:lumMod val="60000"/>
              <a:lumOff val="4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9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0" name="角丸四角形 69"/>
          <p:cNvSpPr/>
          <p:nvPr/>
        </p:nvSpPr>
        <p:spPr>
          <a:xfrm>
            <a:off x="915592" y="3053634"/>
            <a:ext cx="733013" cy="180000"/>
          </a:xfrm>
          <a:prstGeom prst="roundRect">
            <a:avLst/>
          </a:prstGeom>
          <a:solidFill>
            <a:schemeClr val="bg1"/>
          </a:solidFill>
          <a:ln w="12700">
            <a:solidFill>
              <a:schemeClr val="tx2"/>
            </a:solidFill>
          </a:ln>
        </p:spPr>
        <p:style>
          <a:lnRef idx="2">
            <a:schemeClr val="accent1"/>
          </a:lnRef>
          <a:fillRef idx="1">
            <a:schemeClr val="lt1"/>
          </a:fillRef>
          <a:effectRef idx="0">
            <a:schemeClr val="accent1"/>
          </a:effectRef>
          <a:fontRef idx="minor">
            <a:schemeClr val="dk1"/>
          </a:fontRef>
        </p:style>
        <p:txBody>
          <a:bodyPr lIns="36000" rIns="36000" rtlCol="0" anchor="ctr"/>
          <a:lstStyle/>
          <a:p>
            <a:pPr marL="0" marR="0" lvl="0" indent="0" algn="ctr" defTabSz="914400" rtl="0" eaLnBrk="1" fontAlgn="auto" latinLnBrk="0" hangingPunct="1">
              <a:lnSpc>
                <a:spcPts val="9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srgbClr val="1F497D"/>
                </a:solidFill>
                <a:effectLst/>
                <a:uLnTx/>
                <a:uFillTx/>
                <a:latin typeface="Meiryo UI" panose="020B0604030504040204" pitchFamily="50" charset="-128"/>
                <a:ea typeface="Meiryo UI" panose="020B0604030504040204" pitchFamily="50" charset="-128"/>
                <a:cs typeface="メイリオ" panose="020B0604030504040204" pitchFamily="50" charset="-128"/>
              </a:rPr>
              <a:t>取組状況</a:t>
            </a:r>
          </a:p>
        </p:txBody>
      </p:sp>
      <p:sp>
        <p:nvSpPr>
          <p:cNvPr id="81" name="テキスト ボックス 80"/>
          <p:cNvSpPr txBox="1"/>
          <p:nvPr/>
        </p:nvSpPr>
        <p:spPr>
          <a:xfrm>
            <a:off x="5100929" y="3159773"/>
            <a:ext cx="3302362" cy="75612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a:t>
            </a: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令和</a:t>
            </a:r>
            <a:r>
              <a:rPr kumimoji="1" lang="en-US" altLang="ja-JP"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4</a:t>
            </a: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年度</a:t>
            </a:r>
            <a:r>
              <a:rPr kumimoji="1" lang="en-US" altLang="ja-JP"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 </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定例的な会議のペーパーレス会議率 </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90</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％、用紙削減率 </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H30</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年</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 度比▲</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16% </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をめざす</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　</a:t>
            </a:r>
            <a:endParaRPr kumimoji="1" lang="ja-JP" altLang="en-US" sz="900" b="0" i="0" u="none" strike="sng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80" name="テキスト ボックス 79"/>
          <p:cNvSpPr txBox="1"/>
          <p:nvPr/>
        </p:nvSpPr>
        <p:spPr>
          <a:xfrm>
            <a:off x="1078371" y="3197850"/>
            <a:ext cx="3862627" cy="583225"/>
          </a:xfrm>
          <a:prstGeom prst="rect">
            <a:avLst/>
          </a:prstGeom>
          <a:noFill/>
          <a:ln>
            <a:noFill/>
            <a:prstDash val="dash"/>
          </a:ln>
        </p:spPr>
        <p:txBody>
          <a:bodyPr wrap="square" rtlCol="0">
            <a:noAutofit/>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ペーパーレス化の具体的な手法や取組事例を示す「ペーパーレス会議指針」を</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　　策定（</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R2</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年度）　</a:t>
            </a:r>
            <a:endParaRPr kumimoji="1" lang="en-US" altLang="ja-JP"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タブレット端末や液晶モニター等、</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ICT</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環境を整備（同上）</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知事・副知事レクの原則ペーパーレス化（</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R3</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年度）</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auto" latinLnBrk="0" hangingPunct="1">
              <a:lnSpc>
                <a:spcPts val="2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　</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auto" latinLnBrk="0" hangingPunct="1">
              <a:lnSpc>
                <a:spcPts val="2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68" name="正方形/長方形 67"/>
          <p:cNvSpPr/>
          <p:nvPr/>
        </p:nvSpPr>
        <p:spPr>
          <a:xfrm>
            <a:off x="8432528" y="6516466"/>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13</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41" name="テキスト ボックス 40"/>
          <p:cNvSpPr txBox="1"/>
          <p:nvPr/>
        </p:nvSpPr>
        <p:spPr>
          <a:xfrm>
            <a:off x="2749482" y="4790245"/>
            <a:ext cx="1252129" cy="199129"/>
          </a:xfrm>
          <a:prstGeom prst="rect">
            <a:avLst/>
          </a:prstGeom>
          <a:noFill/>
          <a:ln>
            <a:noFill/>
            <a:prstDash val="dash"/>
          </a:ln>
        </p:spPr>
        <p:txBody>
          <a:bodyPr wrap="square" rtlCol="0">
            <a:noAutofit/>
          </a:bodyPr>
          <a:lstStyle/>
          <a:p>
            <a:pPr marL="0" marR="0" lvl="0" indent="0" algn="l" defTabSz="914400" rtl="0" eaLnBrk="1" fontAlgn="auto" latinLnBrk="0" hangingPunct="1">
              <a:lnSpc>
                <a:spcPct val="100000"/>
              </a:lnSpc>
              <a:spcBef>
                <a:spcPts val="225"/>
              </a:spcBef>
              <a:spcAft>
                <a:spcPts val="0"/>
              </a:spcAft>
              <a:buClrTx/>
              <a:buSzTx/>
              <a:buFontTx/>
              <a:buNone/>
              <a:tabLst/>
              <a:defRPr/>
            </a:pPr>
            <a:r>
              <a:rPr kumimoji="1" lang="en-US" altLang="ja-JP" sz="7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zh-TW" altLang="en-US" sz="7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財務部 行政経営課</a:t>
            </a:r>
            <a:r>
              <a:rPr kumimoji="1" lang="en-US" altLang="ja-JP" sz="7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8" name="正方形/長方形 7"/>
          <p:cNvSpPr/>
          <p:nvPr/>
        </p:nvSpPr>
        <p:spPr>
          <a:xfrm>
            <a:off x="6330939" y="3519009"/>
            <a:ext cx="2111491" cy="288000"/>
          </a:xfrm>
          <a:prstGeom prst="rect">
            <a:avLst/>
          </a:prstGeom>
          <a:noFill/>
          <a:ln w="3175">
            <a:solidFill>
              <a:schemeClr val="tx2">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36000" rIns="0" rtlCol="0" anchor="t"/>
          <a:lstStyle/>
          <a:p>
            <a:pPr marL="0" marR="0" lvl="0" indent="0" algn="l" defTabSz="914400" rtl="0" eaLnBrk="1" fontAlgn="auto" latinLnBrk="0" hangingPunct="1">
              <a:lnSpc>
                <a:spcPts val="8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ペーパーレス会議率：</a:t>
            </a:r>
            <a:r>
              <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34.3 %</a:t>
            </a: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R3.8</a:t>
            </a: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時点）</a:t>
            </a:r>
            <a:endPar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8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用紙削減率：</a:t>
            </a:r>
            <a:r>
              <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H30</a:t>
            </a: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年度比▲</a:t>
            </a:r>
            <a:r>
              <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7.9%</a:t>
            </a: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R2</a:t>
            </a: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a:t>
            </a:r>
            <a:endPar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800"/>
              </a:lnSpc>
              <a:spcBef>
                <a:spcPts val="0"/>
              </a:spcBef>
              <a:spcAft>
                <a:spcPts val="0"/>
              </a:spcAft>
              <a:buClrTx/>
              <a:buSzTx/>
              <a:buFontTx/>
              <a:buNone/>
              <a:tabLst/>
              <a:defRPr/>
            </a:pPr>
            <a:endPar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9" name="図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67355" y="4273591"/>
            <a:ext cx="454647" cy="503565"/>
          </a:xfrm>
          <a:prstGeom prst="rect">
            <a:avLst/>
          </a:prstGeom>
        </p:spPr>
      </p:pic>
      <p:pic>
        <p:nvPicPr>
          <p:cNvPr id="10" name="図 9"/>
          <p:cNvPicPr>
            <a:picLocks noChangeAspect="1"/>
          </p:cNvPicPr>
          <p:nvPr/>
        </p:nvPicPr>
        <p:blipFill rotWithShape="1">
          <a:blip r:embed="rId3" cstate="print">
            <a:extLst>
              <a:ext uri="{28A0092B-C50C-407E-A947-70E740481C1C}">
                <a14:useLocalDpi xmlns:a14="http://schemas.microsoft.com/office/drawing/2010/main" val="0"/>
              </a:ext>
            </a:extLst>
          </a:blip>
          <a:srcRect l="51181" t="29919"/>
          <a:stretch/>
        </p:blipFill>
        <p:spPr>
          <a:xfrm>
            <a:off x="8181021" y="4379592"/>
            <a:ext cx="403737" cy="579578"/>
          </a:xfrm>
          <a:prstGeom prst="rect">
            <a:avLst/>
          </a:prstGeom>
        </p:spPr>
      </p:pic>
      <p:sp>
        <p:nvSpPr>
          <p:cNvPr id="43" name="テキスト ボックス 42"/>
          <p:cNvSpPr txBox="1"/>
          <p:nvPr/>
        </p:nvSpPr>
        <p:spPr>
          <a:xfrm>
            <a:off x="1163382" y="6127278"/>
            <a:ext cx="1764000" cy="52381"/>
          </a:xfrm>
          <a:prstGeom prst="rect">
            <a:avLst/>
          </a:prstGeom>
          <a:solidFill>
            <a:schemeClr val="accent1">
              <a:lumMod val="40000"/>
              <a:lumOff val="60000"/>
            </a:schemeClr>
          </a:solidFill>
          <a:ln>
            <a:noFill/>
            <a:prstDash val="dash"/>
          </a:ln>
        </p:spPr>
        <p:txBody>
          <a:bodyPr wrap="square" lIns="0" rtlCol="0" anchor="b">
            <a:noAutofit/>
          </a:bodyPr>
          <a:lstStyle/>
          <a:p>
            <a:pPr marL="0" marR="0" lvl="0" indent="0" algn="l" defTabSz="914400" rtl="0" eaLnBrk="1" fontAlgn="auto" latinLnBrk="0" hangingPunct="1">
              <a:lnSpc>
                <a:spcPct val="100000"/>
              </a:lnSpc>
              <a:spcBef>
                <a:spcPts val="225"/>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◆府税の収納におけるキャッシュレス　</a:t>
            </a:r>
          </a:p>
        </p:txBody>
      </p:sp>
      <p:sp>
        <p:nvSpPr>
          <p:cNvPr id="44" name="テキスト ボックス 43"/>
          <p:cNvSpPr txBox="1"/>
          <p:nvPr/>
        </p:nvSpPr>
        <p:spPr>
          <a:xfrm>
            <a:off x="1172974" y="5596298"/>
            <a:ext cx="2664000" cy="52381"/>
          </a:xfrm>
          <a:prstGeom prst="rect">
            <a:avLst/>
          </a:prstGeom>
          <a:solidFill>
            <a:schemeClr val="accent1">
              <a:lumMod val="40000"/>
              <a:lumOff val="60000"/>
            </a:schemeClr>
          </a:solidFill>
          <a:ln>
            <a:noFill/>
            <a:prstDash val="dash"/>
          </a:ln>
        </p:spPr>
        <p:txBody>
          <a:bodyPr wrap="square" lIns="0" rtlCol="0" anchor="b">
            <a:noAutofit/>
          </a:bodyPr>
          <a:lstStyle/>
          <a:p>
            <a:pPr marL="0" marR="0" lvl="0" indent="0" algn="l" defTabSz="914400" rtl="0" eaLnBrk="1" fontAlgn="auto" latinLnBrk="0" hangingPunct="1">
              <a:lnSpc>
                <a:spcPct val="100000"/>
              </a:lnSpc>
              <a:spcBef>
                <a:spcPts val="225"/>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◆行政サービスに係る手数料収納におけるキャッシュレス　</a:t>
            </a:r>
          </a:p>
        </p:txBody>
      </p:sp>
      <p:sp>
        <p:nvSpPr>
          <p:cNvPr id="45" name="テキスト ボックス 44"/>
          <p:cNvSpPr txBox="1"/>
          <p:nvPr/>
        </p:nvSpPr>
        <p:spPr>
          <a:xfrm>
            <a:off x="2836231" y="6005380"/>
            <a:ext cx="1377342" cy="199129"/>
          </a:xfrm>
          <a:prstGeom prst="rect">
            <a:avLst/>
          </a:prstGeom>
          <a:noFill/>
          <a:ln>
            <a:noFill/>
            <a:prstDash val="dash"/>
          </a:ln>
        </p:spPr>
        <p:txBody>
          <a:bodyPr wrap="square" rtlCol="0">
            <a:noAutofit/>
          </a:bodyPr>
          <a:lstStyle/>
          <a:p>
            <a:pPr marL="0" marR="0" lvl="0" indent="0" algn="l" defTabSz="914400" rtl="0" eaLnBrk="1" fontAlgn="auto" latinLnBrk="0" hangingPunct="1">
              <a:lnSpc>
                <a:spcPct val="100000"/>
              </a:lnSpc>
              <a:spcBef>
                <a:spcPts val="225"/>
              </a:spcBef>
              <a:spcAft>
                <a:spcPts val="0"/>
              </a:spcAft>
              <a:buClrTx/>
              <a:buSzTx/>
              <a:buFontTx/>
              <a:buNone/>
              <a:tabLst/>
              <a:defRPr/>
            </a:pPr>
            <a:r>
              <a:rPr kumimoji="1" lang="en-US" altLang="ja-JP" sz="7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zh-TW" altLang="en-US" sz="7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財務部 税務局 徴税対策課</a:t>
            </a:r>
            <a:r>
              <a:rPr kumimoji="1" lang="en-US" altLang="ja-JP" sz="7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6" name="テキスト ボックス 45"/>
          <p:cNvSpPr txBox="1"/>
          <p:nvPr/>
        </p:nvSpPr>
        <p:spPr>
          <a:xfrm>
            <a:off x="3741929" y="5465320"/>
            <a:ext cx="2684050" cy="199129"/>
          </a:xfrm>
          <a:prstGeom prst="rect">
            <a:avLst/>
          </a:prstGeom>
          <a:noFill/>
          <a:ln>
            <a:noFill/>
            <a:prstDash val="dash"/>
          </a:ln>
        </p:spPr>
        <p:txBody>
          <a:bodyPr wrap="square" rtlCol="0">
            <a:noAutofit/>
          </a:bodyPr>
          <a:lstStyle/>
          <a:p>
            <a:pPr marL="0" marR="0" lvl="0" indent="0" algn="l" defTabSz="914400" rtl="0" eaLnBrk="1" fontAlgn="auto" latinLnBrk="0" hangingPunct="1">
              <a:lnSpc>
                <a:spcPct val="100000"/>
              </a:lnSpc>
              <a:spcBef>
                <a:spcPts val="225"/>
              </a:spcBef>
              <a:spcAft>
                <a:spcPts val="0"/>
              </a:spcAft>
              <a:buClrTx/>
              <a:buSzTx/>
              <a:buFontTx/>
              <a:buNone/>
              <a:tabLst/>
              <a:defRPr/>
            </a:pPr>
            <a:r>
              <a:rPr kumimoji="1" lang="en-US" altLang="ja-JP" sz="7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zh-TW" altLang="en-US" sz="7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会計局 会計総務課</a:t>
            </a:r>
            <a:r>
              <a:rPr lang="ja-JP" altLang="en-US" sz="700" b="1" dirty="0" err="1">
                <a:solidFill>
                  <a:prstClr val="black"/>
                </a:solidFill>
                <a:latin typeface="Meiryo UI" panose="020B0604030504040204" pitchFamily="50" charset="-128"/>
                <a:ea typeface="Meiryo UI" panose="020B0604030504040204" pitchFamily="50" charset="-128"/>
              </a:rPr>
              <a:t>、</a:t>
            </a:r>
            <a:r>
              <a:rPr kumimoji="1" lang="ja-JP" altLang="en-US" sz="7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スマートシティ戦略部 デジタル行政推進課</a:t>
            </a:r>
            <a:r>
              <a:rPr kumimoji="1" lang="en-US" altLang="ja-JP" sz="7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5" name="左中かっこ 14"/>
          <p:cNvSpPr/>
          <p:nvPr/>
        </p:nvSpPr>
        <p:spPr>
          <a:xfrm>
            <a:off x="1572165" y="1918077"/>
            <a:ext cx="79769" cy="199000"/>
          </a:xfrm>
          <a:prstGeom prst="leftBrac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Tree>
    <p:extLst>
      <p:ext uri="{BB962C8B-B14F-4D97-AF65-F5344CB8AC3E}">
        <p14:creationId xmlns:p14="http://schemas.microsoft.com/office/powerpoint/2010/main" val="13026343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252461" y="413665"/>
            <a:ext cx="8805655" cy="6210690"/>
          </a:xfrm>
          <a:prstGeom prst="roundRect">
            <a:avLst>
              <a:gd name="adj" fmla="val 4915"/>
            </a:avLst>
          </a:prstGeom>
          <a:noFill/>
        </p:spPr>
        <p:style>
          <a:lnRef idx="2">
            <a:schemeClr val="dk1"/>
          </a:lnRef>
          <a:fillRef idx="1">
            <a:schemeClr val="lt1"/>
          </a:fillRef>
          <a:effectRef idx="0">
            <a:schemeClr val="dk1"/>
          </a:effectRef>
          <a:fontRef idx="minor">
            <a:schemeClr val="dk1"/>
          </a:fontRef>
        </p:style>
        <p:txBody>
          <a:bodyPr rot="0" spcFirstLastPara="0" vert="horz" wrap="square" lIns="72000" tIns="72000" rIns="72000" bIns="72000" numCol="1" spcCol="0" rtlCol="0" fromWordArt="0" anchor="t" anchorCtr="0" forceAA="0" compatLnSpc="1">
            <a:prstTxWarp prst="textNoShape">
              <a:avLst/>
            </a:prstTxWarp>
            <a:noAutofit/>
          </a:bodyPr>
          <a:lstStyle/>
          <a:p>
            <a:pPr lvl="0">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16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SNS</a:t>
            </a:r>
            <a:r>
              <a:rPr kumimoji="1" lang="ja-JP" altLang="en-US" sz="16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等を活用した相談体制の充実</a:t>
            </a:r>
            <a:r>
              <a:rPr kumimoji="1" lang="ja-JP" altLang="en-US" sz="14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4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14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4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14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1400" b="1" i="0" u="none" strike="noStrike" kern="1200" cap="none" spc="0" normalizeH="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14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4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4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4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4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4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4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noProof="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2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endParaRPr kumimoji="1" lang="en-US" altLang="ja-JP" sz="12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12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2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正方形/長方形 13"/>
          <p:cNvSpPr/>
          <p:nvPr/>
        </p:nvSpPr>
        <p:spPr>
          <a:xfrm>
            <a:off x="236599" y="8620"/>
            <a:ext cx="1590095" cy="5262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3600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＜参考事例７＞</a:t>
            </a:r>
          </a:p>
        </p:txBody>
      </p:sp>
      <p:sp>
        <p:nvSpPr>
          <p:cNvPr id="9" name="正方形/長方形 8"/>
          <p:cNvSpPr/>
          <p:nvPr/>
        </p:nvSpPr>
        <p:spPr>
          <a:xfrm>
            <a:off x="8432528" y="6516466"/>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14</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5" name="テキスト ボックス 4"/>
          <p:cNvSpPr txBox="1"/>
          <p:nvPr/>
        </p:nvSpPr>
        <p:spPr>
          <a:xfrm>
            <a:off x="487430" y="906577"/>
            <a:ext cx="8495059" cy="404952"/>
          </a:xfrm>
          <a:prstGeom prst="rect">
            <a:avLst/>
          </a:prstGeom>
          <a:noFill/>
          <a:ln>
            <a:noFill/>
          </a:ln>
        </p:spPr>
        <p:txBody>
          <a:bodyPr wrap="square" rtlCol="0">
            <a:noAutofit/>
          </a:bodyPr>
          <a:lstStyle/>
          <a:p>
            <a:pPr lvl="0">
              <a:defRPr/>
            </a:pP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SNS</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を活用することにより多様な相談体制を構築するなど、相談手法を多様化し、府民の悩みにきめ細やかに対応。</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テキスト ボックス 10"/>
          <p:cNvSpPr txBox="1"/>
          <p:nvPr/>
        </p:nvSpPr>
        <p:spPr>
          <a:xfrm>
            <a:off x="433345" y="1313765"/>
            <a:ext cx="4013855" cy="232081"/>
          </a:xfrm>
          <a:prstGeom prst="rect">
            <a:avLst/>
          </a:prstGeom>
          <a:noFill/>
          <a:ln>
            <a:noFill/>
          </a:ln>
        </p:spPr>
        <p:txBody>
          <a:bodyPr wrap="square" rtlCol="0">
            <a:noAutofit/>
          </a:bodyPr>
          <a:lstStyle/>
          <a:p>
            <a:pPr>
              <a:defRPr/>
            </a:pPr>
            <a:r>
              <a:rPr lang="en-US" altLang="ja-JP" sz="1400" b="1"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児童虐待防止相談</a:t>
            </a:r>
            <a:r>
              <a:rPr lang="en-US" altLang="ja-JP" sz="1400" b="1"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05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福祉部 子ども室 家庭支援課</a:t>
            </a:r>
            <a:r>
              <a:rPr lang="en-US" altLang="ja-JP" sz="105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12" name="テキスト ボックス 11"/>
          <p:cNvSpPr txBox="1"/>
          <p:nvPr/>
        </p:nvSpPr>
        <p:spPr>
          <a:xfrm>
            <a:off x="605315" y="1539543"/>
            <a:ext cx="8199010" cy="442048"/>
          </a:xfrm>
          <a:prstGeom prst="rect">
            <a:avLst/>
          </a:prstGeom>
          <a:noFill/>
          <a:ln>
            <a:noFill/>
          </a:ln>
        </p:spPr>
        <p:txBody>
          <a:bodyPr wrap="square" rtlCol="0">
            <a:noAutofit/>
          </a:bodyPr>
          <a:lstStyle/>
          <a:p>
            <a:pPr lvl="0">
              <a:defRPr/>
            </a:pP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家庭での不安や子育ての悩みなどを気軽に相談してもらい、児童虐待の未然防止・早期発見・早期対応を図るため、府内在住の子ども及び保護者を対象に、大阪市・堺市と共同で</a:t>
            </a: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LINE</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を活用した児童虐待防止相談を実施。</a:t>
            </a:r>
            <a:endParaRPr lang="en-US" altLang="ja-JP" sz="11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5" name="テキスト ボックス 64"/>
          <p:cNvSpPr txBox="1"/>
          <p:nvPr/>
        </p:nvSpPr>
        <p:spPr>
          <a:xfrm>
            <a:off x="437678" y="4164771"/>
            <a:ext cx="4349673" cy="239426"/>
          </a:xfrm>
          <a:prstGeom prst="rect">
            <a:avLst/>
          </a:prstGeom>
          <a:noFill/>
          <a:ln>
            <a:noFill/>
          </a:ln>
        </p:spPr>
        <p:txBody>
          <a:bodyPr wrap="square" rtlCol="0">
            <a:noAutofit/>
          </a:bodyPr>
          <a:lstStyle/>
          <a:p>
            <a:pPr>
              <a:defRPr/>
            </a:pPr>
            <a:r>
              <a:rPr lang="en-US" altLang="ja-JP" sz="1400" b="1"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こころの相談</a:t>
            </a:r>
            <a:r>
              <a:rPr lang="en-US" altLang="ja-JP" sz="1400" b="1"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05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健康医療部 保健医療室 地域保健課</a:t>
            </a:r>
            <a:r>
              <a:rPr lang="en-US" altLang="ja-JP" sz="105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0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6" name="テキスト ボックス 65"/>
          <p:cNvSpPr txBox="1"/>
          <p:nvPr/>
        </p:nvSpPr>
        <p:spPr>
          <a:xfrm>
            <a:off x="617235" y="4389795"/>
            <a:ext cx="8067273" cy="268065"/>
          </a:xfrm>
          <a:prstGeom prst="rect">
            <a:avLst/>
          </a:prstGeom>
          <a:noFill/>
          <a:ln>
            <a:noFill/>
          </a:ln>
        </p:spPr>
        <p:txBody>
          <a:bodyPr wrap="square" rtlCol="0">
            <a:noAutofit/>
          </a:bodyPr>
          <a:lstStyle/>
          <a:p>
            <a:pPr lvl="0">
              <a:defRPr/>
            </a:pP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若年者の様々な悩みに応じたきめ細やかな支援を行うため、</a:t>
            </a: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LINE</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を活用した相談を実施。</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8" name="テキスト ボックス 67"/>
          <p:cNvSpPr txBox="1"/>
          <p:nvPr/>
        </p:nvSpPr>
        <p:spPr>
          <a:xfrm>
            <a:off x="431207" y="5499230"/>
            <a:ext cx="3015668" cy="281437"/>
          </a:xfrm>
          <a:prstGeom prst="rect">
            <a:avLst/>
          </a:prstGeom>
          <a:noFill/>
          <a:ln>
            <a:noFill/>
          </a:ln>
        </p:spPr>
        <p:txBody>
          <a:bodyPr wrap="square" rtlCol="0">
            <a:noAutofit/>
          </a:bodyPr>
          <a:lstStyle/>
          <a:p>
            <a:pPr>
              <a:defRPr/>
            </a:pPr>
            <a:r>
              <a:rPr lang="en-US" altLang="ja-JP" sz="1400" b="1"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教育相談</a:t>
            </a:r>
            <a:r>
              <a:rPr lang="en-US" altLang="ja-JP" sz="1400" b="1"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05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教育庁 教育センター</a:t>
            </a:r>
            <a:r>
              <a:rPr lang="en-US" altLang="ja-JP" sz="105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05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0" name="角丸四角形 69"/>
          <p:cNvSpPr/>
          <p:nvPr/>
        </p:nvSpPr>
        <p:spPr>
          <a:xfrm>
            <a:off x="800200" y="5008450"/>
            <a:ext cx="7894638" cy="243012"/>
          </a:xfrm>
          <a:prstGeom prst="roundRect">
            <a:avLst>
              <a:gd name="adj" fmla="val 0"/>
            </a:avLst>
          </a:prstGeom>
          <a:noFill/>
          <a:ln w="9525">
            <a:noFill/>
            <a:prstDash val="dash"/>
          </a:ln>
        </p:spPr>
        <p:style>
          <a:lnRef idx="2">
            <a:schemeClr val="accent1"/>
          </a:lnRef>
          <a:fillRef idx="1">
            <a:schemeClr val="lt1"/>
          </a:fillRef>
          <a:effectRef idx="0">
            <a:schemeClr val="accent1"/>
          </a:effectRef>
          <a:fontRef idx="minor">
            <a:schemeClr val="dk1"/>
          </a:fontRef>
        </p:style>
        <p:txBody>
          <a:bodyPr lIns="36000" rIns="0" rtlCol="0" anchor="t"/>
          <a:lstStyle/>
          <a:p>
            <a:endParaRPr lang="en-US" altLang="ja-JP"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角丸四角形 3"/>
          <p:cNvSpPr/>
          <p:nvPr/>
        </p:nvSpPr>
        <p:spPr>
          <a:xfrm>
            <a:off x="881590" y="4640221"/>
            <a:ext cx="7908001" cy="685478"/>
          </a:xfrm>
          <a:prstGeom prst="roundRect">
            <a:avLst/>
          </a:prstGeom>
          <a:solidFill>
            <a:schemeClr val="accent1">
              <a:lumMod val="40000"/>
              <a:lumOff val="60000"/>
            </a:schemeClr>
          </a:solidFill>
          <a:ln w="6350">
            <a:noFill/>
            <a:prstDash val="dash"/>
          </a:ln>
        </p:spPr>
        <p:style>
          <a:lnRef idx="2">
            <a:schemeClr val="accent1"/>
          </a:lnRef>
          <a:fillRef idx="1">
            <a:schemeClr val="lt1"/>
          </a:fillRef>
          <a:effectRef idx="0">
            <a:schemeClr val="accent1"/>
          </a:effectRef>
          <a:fontRef idx="minor">
            <a:schemeClr val="dk1"/>
          </a:fontRef>
        </p:style>
        <p:txBody>
          <a:bodyPr lIns="36000" rIns="36000" rtlCol="0" anchor="t"/>
          <a:lstStyle/>
          <a:p>
            <a:pPr>
              <a:defRPr/>
            </a:pPr>
            <a:r>
              <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並行して、</a:t>
            </a:r>
            <a:r>
              <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SNS</a:t>
            </a:r>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によるこころの相談事業の充実をめざし、以下の大学と新型コロナウイルスに関する</a:t>
            </a:r>
            <a:r>
              <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SNS</a:t>
            </a:r>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相談の内容を分析する共同研究を実施　　</a:t>
            </a:r>
            <a:endParaRPr lang="ja-JP" altLang="en-US" sz="9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1" name="角丸四角形 70"/>
          <p:cNvSpPr/>
          <p:nvPr/>
        </p:nvSpPr>
        <p:spPr>
          <a:xfrm>
            <a:off x="893459" y="2014556"/>
            <a:ext cx="6828892" cy="1902562"/>
          </a:xfrm>
          <a:prstGeom prst="roundRect">
            <a:avLst>
              <a:gd name="adj" fmla="val 9816"/>
            </a:avLst>
          </a:prstGeom>
          <a:solidFill>
            <a:schemeClr val="accent1">
              <a:lumMod val="40000"/>
              <a:lumOff val="60000"/>
            </a:schemeClr>
          </a:solidFill>
          <a:ln w="6350">
            <a:noFill/>
            <a:prstDash val="dash"/>
          </a:ln>
        </p:spPr>
        <p:style>
          <a:lnRef idx="2">
            <a:schemeClr val="accent1"/>
          </a:lnRef>
          <a:fillRef idx="1">
            <a:schemeClr val="lt1"/>
          </a:fillRef>
          <a:effectRef idx="0">
            <a:schemeClr val="accent1"/>
          </a:effectRef>
          <a:fontRef idx="minor">
            <a:schemeClr val="dk1"/>
          </a:fontRef>
        </p:style>
        <p:txBody>
          <a:bodyPr lIns="36000" rIns="36000" rtlCol="0" anchor="ctr"/>
          <a:lstStyle/>
          <a:p>
            <a:pPr>
              <a:defRPr/>
            </a:pPr>
            <a:endParaRPr kumimoji="1" lang="ja-JP" altLang="en-US" sz="9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7" name="テキスト ボックス 66"/>
          <p:cNvSpPr txBox="1"/>
          <p:nvPr/>
        </p:nvSpPr>
        <p:spPr>
          <a:xfrm>
            <a:off x="617235" y="5706357"/>
            <a:ext cx="5703326" cy="230891"/>
          </a:xfrm>
          <a:prstGeom prst="rect">
            <a:avLst/>
          </a:prstGeom>
          <a:noFill/>
          <a:ln>
            <a:noFill/>
          </a:ln>
        </p:spPr>
        <p:txBody>
          <a:bodyPr wrap="square" rtlCol="0">
            <a:noAutofit/>
          </a:bodyPr>
          <a:lstStyle/>
          <a:p>
            <a:pPr lvl="0">
              <a:defRPr/>
            </a:pP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子どもを対象に、</a:t>
            </a: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LINE</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を活用し、いじめ・不登校・進路などの相談を実施。</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2" name="テキスト ボックス 71"/>
          <p:cNvSpPr txBox="1"/>
          <p:nvPr/>
        </p:nvSpPr>
        <p:spPr>
          <a:xfrm>
            <a:off x="425056" y="6055222"/>
            <a:ext cx="8604055" cy="232081"/>
          </a:xfrm>
          <a:prstGeom prst="rect">
            <a:avLst/>
          </a:prstGeom>
          <a:noFill/>
          <a:ln>
            <a:noFill/>
          </a:ln>
        </p:spPr>
        <p:txBody>
          <a:bodyPr wrap="square" rtlCol="0">
            <a:noAutofit/>
          </a:bodyPr>
          <a:lstStyle/>
          <a:p>
            <a:pPr>
              <a:defRPr/>
            </a:pPr>
            <a:r>
              <a:rPr lang="en-US" altLang="ja-JP" sz="1400" b="1"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女性相談</a:t>
            </a:r>
            <a:r>
              <a:rPr lang="en-US" altLang="ja-JP" sz="1400" b="1"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050" b="1"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0" b="1" dirty="0">
                <a:latin typeface="メイリオ" panose="020B0604030504040204" pitchFamily="50" charset="-128"/>
                <a:ea typeface="メイリオ" panose="020B0604030504040204" pitchFamily="50" charset="-128"/>
                <a:cs typeface="メイリオ" panose="020B0604030504040204" pitchFamily="50" charset="-128"/>
              </a:rPr>
              <a:t>府民文化部  男女参画・府民協働課</a:t>
            </a:r>
            <a:r>
              <a:rPr lang="en-US" altLang="ja-JP" sz="1050" b="1" dirty="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0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3" name="テキスト ボックス 72"/>
          <p:cNvSpPr txBox="1"/>
          <p:nvPr/>
        </p:nvSpPr>
        <p:spPr>
          <a:xfrm>
            <a:off x="597989" y="6313293"/>
            <a:ext cx="8191602" cy="202002"/>
          </a:xfrm>
          <a:prstGeom prst="rect">
            <a:avLst/>
          </a:prstGeom>
          <a:noFill/>
          <a:ln>
            <a:noFill/>
          </a:ln>
        </p:spPr>
        <p:txBody>
          <a:bodyPr wrap="square" rtlCol="0">
            <a:noAutofit/>
          </a:bodyPr>
          <a:lstStyle/>
          <a:p>
            <a:pPr lvl="0">
              <a:defRPr/>
            </a:pP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様々な悩みを抱える女性に対する相談体制の充実を図るため、チャット相談専用システム（</a:t>
            </a:r>
            <a:r>
              <a:rPr lang="en-US" altLang="ja-JP" sz="1100" dirty="0" err="1">
                <a:latin typeface="メイリオ" panose="020B0604030504040204" pitchFamily="50" charset="-128"/>
                <a:ea typeface="メイリオ" panose="020B0604030504040204" pitchFamily="50" charset="-128"/>
                <a:cs typeface="メイリオ" panose="020B0604030504040204" pitchFamily="50" charset="-128"/>
              </a:rPr>
              <a:t>CureTime</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）を活用した相談</a:t>
            </a:r>
            <a:r>
              <a:rPr lang="ja-JP" altLang="en-US" sz="1100">
                <a:latin typeface="メイリオ" panose="020B0604030504040204" pitchFamily="50" charset="-128"/>
                <a:ea typeface="メイリオ" panose="020B0604030504040204" pitchFamily="50" charset="-128"/>
                <a:cs typeface="メイリオ" panose="020B0604030504040204" pitchFamily="50" charset="-128"/>
              </a:rPr>
              <a:t>を実施。 </a:t>
            </a:r>
            <a:endParaRPr lang="en-US" altLang="ja-JP" sz="11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9" name="テキスト ボックス 68"/>
          <p:cNvSpPr txBox="1"/>
          <p:nvPr/>
        </p:nvSpPr>
        <p:spPr>
          <a:xfrm>
            <a:off x="4308587" y="1337336"/>
            <a:ext cx="2873703" cy="206219"/>
          </a:xfrm>
          <a:prstGeom prst="rect">
            <a:avLst/>
          </a:prstGeom>
          <a:noFill/>
          <a:ln>
            <a:noFill/>
          </a:ln>
        </p:spPr>
        <p:txBody>
          <a:bodyPr wrap="square" rtlCol="0">
            <a:noAutofit/>
          </a:bodyPr>
          <a:lstStyle/>
          <a:p>
            <a:pPr lvl="0">
              <a:defRPr/>
            </a:pPr>
            <a:r>
              <a:rPr lang="en-US" altLang="ja-JP" sz="1000" dirty="0">
                <a:latin typeface="Meiryo UI" panose="020B0604030504040204" pitchFamily="50" charset="-128"/>
                <a:ea typeface="Meiryo UI" panose="020B0604030504040204" pitchFamily="50" charset="-128"/>
                <a:cs typeface="メイリオ" panose="020B0604030504040204" pitchFamily="50" charset="-128"/>
              </a:rPr>
              <a:t>※</a:t>
            </a:r>
            <a:r>
              <a:rPr lang="ja-JP" altLang="en-US" sz="1000" dirty="0">
                <a:latin typeface="Meiryo UI" panose="020B0604030504040204" pitchFamily="50" charset="-128"/>
                <a:ea typeface="Meiryo UI" panose="020B0604030504040204" pitchFamily="50" charset="-128"/>
                <a:cs typeface="メイリオ" panose="020B0604030504040204" pitchFamily="50" charset="-128"/>
              </a:rPr>
              <a:t>今後、国が整備するシステムに移行予定</a:t>
            </a:r>
            <a:endParaRPr lang="en-US" altLang="ja-JP" sz="1000" dirty="0">
              <a:latin typeface="Meiryo UI" panose="020B0604030504040204" pitchFamily="50" charset="-128"/>
              <a:ea typeface="Meiryo UI" panose="020B0604030504040204" pitchFamily="50" charset="-128"/>
              <a:cs typeface="メイリオ" panose="020B0604030504040204" pitchFamily="50" charset="-128"/>
            </a:endParaRPr>
          </a:p>
        </p:txBody>
      </p:sp>
      <p:sp>
        <p:nvSpPr>
          <p:cNvPr id="3" name="正方形/長方形 2"/>
          <p:cNvSpPr/>
          <p:nvPr/>
        </p:nvSpPr>
        <p:spPr>
          <a:xfrm>
            <a:off x="1037119" y="4889929"/>
            <a:ext cx="7571346" cy="345149"/>
          </a:xfrm>
          <a:prstGeom prst="rect">
            <a:avLst/>
          </a:prstGeom>
          <a:ln>
            <a:noFill/>
          </a:ln>
        </p:spPr>
        <p:style>
          <a:lnRef idx="2">
            <a:schemeClr val="accent1"/>
          </a:lnRef>
          <a:fillRef idx="1">
            <a:schemeClr val="lt1"/>
          </a:fillRef>
          <a:effectRef idx="0">
            <a:schemeClr val="accent1"/>
          </a:effectRef>
          <a:fontRef idx="minor">
            <a:schemeClr val="dk1"/>
          </a:fontRef>
        </p:style>
        <p:txBody>
          <a:bodyPr lIns="36000" tIns="36000" rIns="36000" bIns="36000" rtlCol="0" anchor="ctr"/>
          <a:lstStyle/>
          <a:p>
            <a:pPr>
              <a:lnSpc>
                <a:spcPts val="900"/>
              </a:lnSpc>
            </a:pPr>
            <a:r>
              <a:rPr lang="ja-JP" altLang="en-US" sz="800" b="1" dirty="0">
                <a:solidFill>
                  <a:schemeClr val="tx1"/>
                </a:solidFill>
                <a:latin typeface="Meiryo UI" panose="020B0604030504040204" pitchFamily="50" charset="-128"/>
                <a:ea typeface="Meiryo UI" panose="020B0604030504040204" pitchFamily="50" charset="-128"/>
              </a:rPr>
              <a:t>◆京都大学こころの未来研究センター</a:t>
            </a:r>
            <a:r>
              <a:rPr lang="ja-JP" altLang="en-US" sz="800" dirty="0">
                <a:solidFill>
                  <a:schemeClr val="tx1"/>
                </a:solidFill>
                <a:latin typeface="Meiryo UI" panose="020B0604030504040204" pitchFamily="50" charset="-128"/>
                <a:ea typeface="Meiryo UI" panose="020B0604030504040204" pitchFamily="50" charset="-128"/>
              </a:rPr>
              <a:t>　 新型コロナウイルス関連状況下の人々の心理反応を明らかにし、</a:t>
            </a:r>
            <a:r>
              <a:rPr lang="en-US" altLang="ja-JP" sz="800" dirty="0">
                <a:solidFill>
                  <a:schemeClr val="tx1"/>
                </a:solidFill>
                <a:latin typeface="Meiryo UI" panose="020B0604030504040204" pitchFamily="50" charset="-128"/>
                <a:ea typeface="Meiryo UI" panose="020B0604030504040204" pitchFamily="50" charset="-128"/>
              </a:rPr>
              <a:t>SNS</a:t>
            </a:r>
            <a:r>
              <a:rPr lang="ja-JP" altLang="en-US" sz="800" dirty="0">
                <a:solidFill>
                  <a:schemeClr val="tx1"/>
                </a:solidFill>
                <a:latin typeface="Meiryo UI" panose="020B0604030504040204" pitchFamily="50" charset="-128"/>
                <a:ea typeface="Meiryo UI" panose="020B0604030504040204" pitchFamily="50" charset="-128"/>
              </a:rPr>
              <a:t>カウンセリングシステムの構築をめざす（研究期間：</a:t>
            </a:r>
            <a:r>
              <a:rPr lang="en-US" altLang="ja-JP" sz="800" dirty="0">
                <a:solidFill>
                  <a:schemeClr val="tx1"/>
                </a:solidFill>
                <a:latin typeface="Meiryo UI" panose="020B0604030504040204" pitchFamily="50" charset="-128"/>
                <a:ea typeface="Meiryo UI" panose="020B0604030504040204" pitchFamily="50" charset="-128"/>
              </a:rPr>
              <a:t>R2.8.7</a:t>
            </a:r>
            <a:r>
              <a:rPr lang="ja-JP" altLang="en-US" sz="800" dirty="0">
                <a:solidFill>
                  <a:schemeClr val="tx1"/>
                </a:solidFill>
                <a:latin typeface="Meiryo UI" panose="020B0604030504040204" pitchFamily="50" charset="-128"/>
                <a:ea typeface="Meiryo UI" panose="020B0604030504040204" pitchFamily="50" charset="-128"/>
              </a:rPr>
              <a:t>～</a:t>
            </a:r>
            <a:r>
              <a:rPr lang="en-US" altLang="ja-JP" sz="800" dirty="0">
                <a:solidFill>
                  <a:schemeClr val="tx1"/>
                </a:solidFill>
                <a:latin typeface="Meiryo UI" panose="020B0604030504040204" pitchFamily="50" charset="-128"/>
                <a:ea typeface="Meiryo UI" panose="020B0604030504040204" pitchFamily="50" charset="-128"/>
              </a:rPr>
              <a:t>R4.8.6</a:t>
            </a:r>
            <a:r>
              <a:rPr lang="ja-JP" altLang="en-US" sz="800" dirty="0">
                <a:solidFill>
                  <a:schemeClr val="tx1"/>
                </a:solidFill>
                <a:latin typeface="Meiryo UI" panose="020B0604030504040204" pitchFamily="50" charset="-128"/>
                <a:ea typeface="Meiryo UI" panose="020B0604030504040204" pitchFamily="50" charset="-128"/>
              </a:rPr>
              <a:t>）</a:t>
            </a:r>
            <a:endParaRPr lang="en-US" altLang="ja-JP" sz="800" dirty="0">
              <a:solidFill>
                <a:schemeClr val="tx1"/>
              </a:solidFill>
              <a:latin typeface="Meiryo UI" panose="020B0604030504040204" pitchFamily="50" charset="-128"/>
              <a:ea typeface="Meiryo UI" panose="020B0604030504040204" pitchFamily="50" charset="-128"/>
            </a:endParaRPr>
          </a:p>
          <a:p>
            <a:pPr>
              <a:lnSpc>
                <a:spcPts val="900"/>
              </a:lnSpc>
            </a:pPr>
            <a:r>
              <a:rPr lang="ja-JP" altLang="en-US" sz="800" b="1" dirty="0">
                <a:solidFill>
                  <a:schemeClr val="tx1"/>
                </a:solidFill>
                <a:latin typeface="Meiryo UI" panose="020B0604030504040204" pitchFamily="50" charset="-128"/>
                <a:ea typeface="Meiryo UI" panose="020B0604030504040204" pitchFamily="50" charset="-128"/>
              </a:rPr>
              <a:t>◆大阪大学・奈良先端科技術大学院大学　 </a:t>
            </a:r>
            <a:r>
              <a:rPr lang="ja-JP" altLang="en-US" sz="800" dirty="0">
                <a:solidFill>
                  <a:schemeClr val="tx1"/>
                </a:solidFill>
                <a:latin typeface="Meiryo UI" panose="020B0604030504040204" pitchFamily="50" charset="-128"/>
                <a:ea typeface="Meiryo UI" panose="020B0604030504040204" pitchFamily="50" charset="-128"/>
              </a:rPr>
              <a:t>悩みや問題の明確化や整理などにより、効率的・効果的な相談対応システムの開発をめざす（研究期間：</a:t>
            </a:r>
            <a:r>
              <a:rPr lang="en-US" altLang="ja-JP" sz="800" dirty="0">
                <a:solidFill>
                  <a:schemeClr val="tx1"/>
                </a:solidFill>
                <a:latin typeface="Meiryo UI" panose="020B0604030504040204" pitchFamily="50" charset="-128"/>
                <a:ea typeface="Meiryo UI" panose="020B0604030504040204" pitchFamily="50" charset="-128"/>
              </a:rPr>
              <a:t>R2.10.1</a:t>
            </a:r>
            <a:r>
              <a:rPr lang="ja-JP" altLang="en-US" sz="800" dirty="0">
                <a:solidFill>
                  <a:schemeClr val="tx1"/>
                </a:solidFill>
                <a:latin typeface="Meiryo UI" panose="020B0604030504040204" pitchFamily="50" charset="-128"/>
                <a:ea typeface="Meiryo UI" panose="020B0604030504040204" pitchFamily="50" charset="-128"/>
              </a:rPr>
              <a:t>～</a:t>
            </a:r>
            <a:r>
              <a:rPr lang="en-US" altLang="ja-JP" sz="800" dirty="0">
                <a:solidFill>
                  <a:schemeClr val="tx1"/>
                </a:solidFill>
                <a:latin typeface="Meiryo UI" panose="020B0604030504040204" pitchFamily="50" charset="-128"/>
                <a:ea typeface="Meiryo UI" panose="020B0604030504040204" pitchFamily="50" charset="-128"/>
              </a:rPr>
              <a:t>R4.9.30</a:t>
            </a:r>
            <a:r>
              <a:rPr lang="ja-JP" altLang="en-US" sz="800" dirty="0">
                <a:solidFill>
                  <a:schemeClr val="tx1"/>
                </a:solidFill>
                <a:latin typeface="Meiryo UI" panose="020B0604030504040204" pitchFamily="50" charset="-128"/>
                <a:ea typeface="Meiryo UI" panose="020B0604030504040204" pitchFamily="50" charset="-128"/>
              </a:rPr>
              <a:t>）</a:t>
            </a:r>
            <a:endParaRPr lang="en-US" altLang="ja-JP" sz="800" dirty="0">
              <a:solidFill>
                <a:schemeClr val="tx1"/>
              </a:solidFill>
              <a:latin typeface="Meiryo UI" panose="020B0604030504040204" pitchFamily="50" charset="-128"/>
              <a:ea typeface="Meiryo UI" panose="020B0604030504040204" pitchFamily="50" charset="-128"/>
            </a:endParaRPr>
          </a:p>
        </p:txBody>
      </p:sp>
      <p:grpSp>
        <p:nvGrpSpPr>
          <p:cNvPr id="75" name="グループ化 74">
            <a:extLst>
              <a:ext uri="{FF2B5EF4-FFF2-40B4-BE49-F238E27FC236}">
                <a16:creationId xmlns:a16="http://schemas.microsoft.com/office/drawing/2014/main" id="{F68E8633-4103-4ED9-A089-3AD61E5A7885}"/>
              </a:ext>
            </a:extLst>
          </p:cNvPr>
          <p:cNvGrpSpPr/>
          <p:nvPr/>
        </p:nvGrpSpPr>
        <p:grpSpPr>
          <a:xfrm>
            <a:off x="1163472" y="2068231"/>
            <a:ext cx="6076592" cy="1800211"/>
            <a:chOff x="944881" y="1970944"/>
            <a:chExt cx="12919425" cy="3981565"/>
          </a:xfrm>
        </p:grpSpPr>
        <p:grpSp>
          <p:nvGrpSpPr>
            <p:cNvPr id="76" name="グループ化 75">
              <a:extLst>
                <a:ext uri="{FF2B5EF4-FFF2-40B4-BE49-F238E27FC236}">
                  <a16:creationId xmlns:a16="http://schemas.microsoft.com/office/drawing/2014/main" id="{6C5B6F81-6C02-4DD0-A1B0-8631C9495689}"/>
                </a:ext>
              </a:extLst>
            </p:cNvPr>
            <p:cNvGrpSpPr/>
            <p:nvPr/>
          </p:nvGrpSpPr>
          <p:grpSpPr>
            <a:xfrm>
              <a:off x="8350655" y="2040919"/>
              <a:ext cx="4365432" cy="1526522"/>
              <a:chOff x="7224615" y="1628344"/>
              <a:chExt cx="3259819" cy="1562032"/>
            </a:xfrm>
          </p:grpSpPr>
          <p:sp>
            <p:nvSpPr>
              <p:cNvPr id="120" name="正方形/長方形 119">
                <a:extLst>
                  <a:ext uri="{FF2B5EF4-FFF2-40B4-BE49-F238E27FC236}">
                    <a16:creationId xmlns:a16="http://schemas.microsoft.com/office/drawing/2014/main" id="{DC45CED9-9B13-460B-92D6-E8B3B00D0C99}"/>
                  </a:ext>
                </a:extLst>
              </p:cNvPr>
              <p:cNvSpPr/>
              <p:nvPr/>
            </p:nvSpPr>
            <p:spPr>
              <a:xfrm>
                <a:off x="7224620" y="1628344"/>
                <a:ext cx="3259814" cy="318224"/>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a:solidFill>
                      <a:schemeClr val="tx1"/>
                    </a:solidFill>
                    <a:latin typeface="メイリオ" panose="020B0604030504040204" pitchFamily="50" charset="-128"/>
                    <a:ea typeface="メイリオ" panose="020B0604030504040204" pitchFamily="50" charset="-128"/>
                  </a:rPr>
                  <a:t>子ども家庭センター（大阪府）</a:t>
                </a:r>
              </a:p>
            </p:txBody>
          </p:sp>
          <p:sp>
            <p:nvSpPr>
              <p:cNvPr id="121" name="正方形/長方形 120">
                <a:extLst>
                  <a:ext uri="{FF2B5EF4-FFF2-40B4-BE49-F238E27FC236}">
                    <a16:creationId xmlns:a16="http://schemas.microsoft.com/office/drawing/2014/main" id="{E4453D23-5084-4DB4-9CDD-2BDD730EA4A7}"/>
                  </a:ext>
                </a:extLst>
              </p:cNvPr>
              <p:cNvSpPr/>
              <p:nvPr/>
            </p:nvSpPr>
            <p:spPr>
              <a:xfrm>
                <a:off x="7224615" y="2038315"/>
                <a:ext cx="3259814" cy="318224"/>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a:solidFill>
                      <a:schemeClr val="tx1"/>
                    </a:solidFill>
                    <a:latin typeface="メイリオ" panose="020B0604030504040204" pitchFamily="50" charset="-128"/>
                    <a:ea typeface="メイリオ" panose="020B0604030504040204" pitchFamily="50" charset="-128"/>
                  </a:rPr>
                  <a:t>こども相談センター（大阪市）</a:t>
                </a:r>
              </a:p>
            </p:txBody>
          </p:sp>
          <p:sp>
            <p:nvSpPr>
              <p:cNvPr id="122" name="正方形/長方形 121">
                <a:extLst>
                  <a:ext uri="{FF2B5EF4-FFF2-40B4-BE49-F238E27FC236}">
                    <a16:creationId xmlns:a16="http://schemas.microsoft.com/office/drawing/2014/main" id="{9455129C-9330-4222-A517-127A921D783D}"/>
                  </a:ext>
                </a:extLst>
              </p:cNvPr>
              <p:cNvSpPr/>
              <p:nvPr/>
            </p:nvSpPr>
            <p:spPr>
              <a:xfrm>
                <a:off x="7224615" y="2452588"/>
                <a:ext cx="3259814" cy="318224"/>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a:solidFill>
                      <a:schemeClr val="tx1"/>
                    </a:solidFill>
                    <a:latin typeface="メイリオ" panose="020B0604030504040204" pitchFamily="50" charset="-128"/>
                    <a:ea typeface="メイリオ" panose="020B0604030504040204" pitchFamily="50" charset="-128"/>
                  </a:rPr>
                  <a:t>子ども相談所（堺市）</a:t>
                </a:r>
              </a:p>
            </p:txBody>
          </p:sp>
          <p:sp>
            <p:nvSpPr>
              <p:cNvPr id="123" name="正方形/長方形 122">
                <a:extLst>
                  <a:ext uri="{FF2B5EF4-FFF2-40B4-BE49-F238E27FC236}">
                    <a16:creationId xmlns:a16="http://schemas.microsoft.com/office/drawing/2014/main" id="{08D18815-6455-42A4-9688-400713F2F46A}"/>
                  </a:ext>
                </a:extLst>
              </p:cNvPr>
              <p:cNvSpPr/>
              <p:nvPr/>
            </p:nvSpPr>
            <p:spPr>
              <a:xfrm>
                <a:off x="7224618" y="2806389"/>
                <a:ext cx="3259814" cy="38398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ts val="800"/>
                  </a:lnSpc>
                </a:pPr>
                <a:r>
                  <a:rPr lang="ja-JP" altLang="en-US" sz="800" dirty="0">
                    <a:solidFill>
                      <a:schemeClr val="tx1"/>
                    </a:solidFill>
                    <a:latin typeface="メイリオ" panose="020B0604030504040204" pitchFamily="50" charset="-128"/>
                    <a:ea typeface="メイリオ" panose="020B0604030504040204" pitchFamily="50" charset="-128"/>
                  </a:rPr>
                  <a:t>児童相談所虐待対応ダイヤル「１８９」</a:t>
                </a:r>
              </a:p>
            </p:txBody>
          </p:sp>
        </p:grpSp>
        <p:grpSp>
          <p:nvGrpSpPr>
            <p:cNvPr id="77" name="グループ化 76">
              <a:extLst>
                <a:ext uri="{FF2B5EF4-FFF2-40B4-BE49-F238E27FC236}">
                  <a16:creationId xmlns:a16="http://schemas.microsoft.com/office/drawing/2014/main" id="{07E04E2E-14B2-4E12-89B0-395A8A341BC2}"/>
                </a:ext>
              </a:extLst>
            </p:cNvPr>
            <p:cNvGrpSpPr/>
            <p:nvPr/>
          </p:nvGrpSpPr>
          <p:grpSpPr>
            <a:xfrm>
              <a:off x="3780755" y="1988846"/>
              <a:ext cx="3864028" cy="3963663"/>
              <a:chOff x="2724821" y="1821924"/>
              <a:chExt cx="3337268" cy="3959075"/>
            </a:xfrm>
          </p:grpSpPr>
          <p:sp>
            <p:nvSpPr>
              <p:cNvPr id="113" name="正方形/長方形 112">
                <a:extLst>
                  <a:ext uri="{FF2B5EF4-FFF2-40B4-BE49-F238E27FC236}">
                    <a16:creationId xmlns:a16="http://schemas.microsoft.com/office/drawing/2014/main" id="{CA866AFD-9450-4C37-9DCB-A2AF3F96DB69}"/>
                  </a:ext>
                </a:extLst>
              </p:cNvPr>
              <p:cNvSpPr/>
              <p:nvPr/>
            </p:nvSpPr>
            <p:spPr>
              <a:xfrm>
                <a:off x="2974132" y="3050184"/>
                <a:ext cx="2759067" cy="2549725"/>
              </a:xfrm>
              <a:prstGeom prst="rect">
                <a:avLst/>
              </a:prstGeom>
              <a:no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800" dirty="0">
                  <a:latin typeface="メイリオ" panose="020B0604030504040204" pitchFamily="50" charset="-128"/>
                  <a:ea typeface="メイリオ" panose="020B0604030504040204" pitchFamily="50" charset="-128"/>
                </a:endParaRPr>
              </a:p>
            </p:txBody>
          </p:sp>
          <p:sp>
            <p:nvSpPr>
              <p:cNvPr id="114" name="正方形/長方形 113">
                <a:extLst>
                  <a:ext uri="{FF2B5EF4-FFF2-40B4-BE49-F238E27FC236}">
                    <a16:creationId xmlns:a16="http://schemas.microsoft.com/office/drawing/2014/main" id="{B6004907-7B11-4287-A792-A6B36FE1D7CD}"/>
                  </a:ext>
                </a:extLst>
              </p:cNvPr>
              <p:cNvSpPr/>
              <p:nvPr/>
            </p:nvSpPr>
            <p:spPr>
              <a:xfrm>
                <a:off x="2779220" y="1821924"/>
                <a:ext cx="3059217" cy="3959075"/>
              </a:xfrm>
              <a:prstGeom prst="rect">
                <a:avLst/>
              </a:prstGeom>
              <a:solidFill>
                <a:schemeClr val="bg1"/>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altLang="ja-JP" sz="800" b="1" dirty="0">
                    <a:solidFill>
                      <a:schemeClr val="tx1"/>
                    </a:solidFill>
                    <a:latin typeface="メイリオ" panose="020B0604030504040204" pitchFamily="50" charset="-128"/>
                    <a:ea typeface="メイリオ" panose="020B0604030504040204" pitchFamily="50" charset="-128"/>
                  </a:rPr>
                  <a:t>【</a:t>
                </a:r>
                <a:r>
                  <a:rPr lang="ja-JP" altLang="en-US" sz="800" b="1" dirty="0">
                    <a:solidFill>
                      <a:schemeClr val="tx1"/>
                    </a:solidFill>
                    <a:latin typeface="メイリオ" panose="020B0604030504040204" pitchFamily="50" charset="-128"/>
                    <a:ea typeface="メイリオ" panose="020B0604030504040204" pitchFamily="50" charset="-128"/>
                  </a:rPr>
                  <a:t>府内統一窓口</a:t>
                </a:r>
                <a:r>
                  <a:rPr lang="en-US" altLang="ja-JP" sz="800" b="1" dirty="0">
                    <a:solidFill>
                      <a:schemeClr val="tx1"/>
                    </a:solidFill>
                    <a:latin typeface="メイリオ" panose="020B0604030504040204" pitchFamily="50" charset="-128"/>
                    <a:ea typeface="メイリオ" panose="020B0604030504040204" pitchFamily="50" charset="-128"/>
                  </a:rPr>
                  <a:t>】</a:t>
                </a:r>
              </a:p>
              <a:p>
                <a:pPr algn="ctr"/>
                <a:r>
                  <a:rPr lang="en-US" altLang="ja-JP" sz="800" b="1" dirty="0">
                    <a:solidFill>
                      <a:schemeClr val="tx1"/>
                    </a:solidFill>
                    <a:latin typeface="メイリオ" panose="020B0604030504040204" pitchFamily="50" charset="-128"/>
                    <a:ea typeface="メイリオ" panose="020B0604030504040204" pitchFamily="50" charset="-128"/>
                  </a:rPr>
                  <a:t>LINE</a:t>
                </a:r>
                <a:r>
                  <a:rPr lang="ja-JP" altLang="en-US" sz="800" b="1" dirty="0">
                    <a:solidFill>
                      <a:schemeClr val="tx1"/>
                    </a:solidFill>
                    <a:latin typeface="メイリオ" panose="020B0604030504040204" pitchFamily="50" charset="-128"/>
                    <a:ea typeface="メイリオ" panose="020B0604030504040204" pitchFamily="50" charset="-128"/>
                  </a:rPr>
                  <a:t>相談員による対応</a:t>
                </a:r>
                <a:endParaRPr lang="en-US" altLang="ja-JP" sz="800" b="1" dirty="0">
                  <a:solidFill>
                    <a:schemeClr val="tx1"/>
                  </a:solidFill>
                  <a:latin typeface="メイリオ" panose="020B0604030504040204" pitchFamily="50" charset="-128"/>
                  <a:ea typeface="メイリオ" panose="020B0604030504040204" pitchFamily="50" charset="-128"/>
                </a:endParaRPr>
              </a:p>
            </p:txBody>
          </p:sp>
          <p:sp>
            <p:nvSpPr>
              <p:cNvPr id="115" name="正方形/長方形 114">
                <a:extLst>
                  <a:ext uri="{FF2B5EF4-FFF2-40B4-BE49-F238E27FC236}">
                    <a16:creationId xmlns:a16="http://schemas.microsoft.com/office/drawing/2014/main" id="{9FB41974-8603-4809-8994-55E7FD11F3FF}"/>
                  </a:ext>
                </a:extLst>
              </p:cNvPr>
              <p:cNvSpPr/>
              <p:nvPr/>
            </p:nvSpPr>
            <p:spPr>
              <a:xfrm>
                <a:off x="2935054" y="4998485"/>
                <a:ext cx="2796471" cy="535379"/>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800" dirty="0">
                    <a:solidFill>
                      <a:schemeClr val="tx1"/>
                    </a:solidFill>
                    <a:latin typeface="メイリオ" panose="020B0604030504040204" pitchFamily="50" charset="-128"/>
                    <a:ea typeface="メイリオ" panose="020B0604030504040204" pitchFamily="50" charset="-128"/>
                  </a:rPr>
                  <a:t>・</a:t>
                </a:r>
                <a:r>
                  <a:rPr lang="ja-JP" altLang="en-US" sz="800" u="sng" dirty="0">
                    <a:solidFill>
                      <a:schemeClr val="tx1"/>
                    </a:solidFill>
                    <a:latin typeface="メイリオ" panose="020B0604030504040204" pitchFamily="50" charset="-128"/>
                    <a:ea typeface="メイリオ" panose="020B0604030504040204" pitchFamily="50" charset="-128"/>
                  </a:rPr>
                  <a:t>虐待事案については、管轄</a:t>
                </a:r>
                <a:endParaRPr lang="en-US" altLang="ja-JP" sz="800" u="sng" dirty="0">
                  <a:solidFill>
                    <a:schemeClr val="tx1"/>
                  </a:solidFill>
                  <a:latin typeface="メイリオ" panose="020B0604030504040204" pitchFamily="50" charset="-128"/>
                  <a:ea typeface="メイリオ" panose="020B0604030504040204" pitchFamily="50" charset="-128"/>
                </a:endParaRPr>
              </a:p>
              <a:p>
                <a:r>
                  <a:rPr lang="ja-JP" altLang="en-US" sz="800" dirty="0">
                    <a:solidFill>
                      <a:schemeClr val="tx1"/>
                    </a:solidFill>
                    <a:latin typeface="メイリオ" panose="020B0604030504040204" pitchFamily="50" charset="-128"/>
                    <a:ea typeface="メイリオ" panose="020B0604030504040204" pitchFamily="50" charset="-128"/>
                  </a:rPr>
                  <a:t>　</a:t>
                </a:r>
                <a:r>
                  <a:rPr lang="ja-JP" altLang="en-US" sz="800" u="sng" dirty="0">
                    <a:solidFill>
                      <a:schemeClr val="tx1"/>
                    </a:solidFill>
                    <a:latin typeface="メイリオ" panose="020B0604030504040204" pitchFamily="50" charset="-128"/>
                    <a:ea typeface="メイリオ" panose="020B0604030504040204" pitchFamily="50" charset="-128"/>
                  </a:rPr>
                  <a:t>する児童相談所等へ連絡</a:t>
                </a:r>
              </a:p>
            </p:txBody>
          </p:sp>
          <p:sp>
            <p:nvSpPr>
              <p:cNvPr id="116" name="正方形/長方形 115">
                <a:extLst>
                  <a:ext uri="{FF2B5EF4-FFF2-40B4-BE49-F238E27FC236}">
                    <a16:creationId xmlns:a16="http://schemas.microsoft.com/office/drawing/2014/main" id="{0CBF685F-B5C7-4200-BD71-BA5D9086370F}"/>
                  </a:ext>
                </a:extLst>
              </p:cNvPr>
              <p:cNvSpPr/>
              <p:nvPr/>
            </p:nvSpPr>
            <p:spPr>
              <a:xfrm>
                <a:off x="2839097" y="2990791"/>
                <a:ext cx="2695406" cy="12581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800" b="1" dirty="0">
                    <a:solidFill>
                      <a:schemeClr val="tx1"/>
                    </a:solidFill>
                    <a:latin typeface="メイリオ" panose="020B0604030504040204" pitchFamily="50" charset="-128"/>
                    <a:ea typeface="メイリオ" panose="020B0604030504040204" pitchFamily="50" charset="-128"/>
                  </a:rPr>
                  <a:t>●相談</a:t>
                </a:r>
                <a:endParaRPr lang="en-US" altLang="ja-JP" sz="800" b="1" dirty="0">
                  <a:solidFill>
                    <a:schemeClr val="tx1"/>
                  </a:solidFill>
                  <a:latin typeface="メイリオ" panose="020B0604030504040204" pitchFamily="50" charset="-128"/>
                  <a:ea typeface="メイリオ" panose="020B0604030504040204" pitchFamily="50" charset="-128"/>
                </a:endParaRPr>
              </a:p>
              <a:p>
                <a:r>
                  <a:rPr lang="ja-JP" altLang="en-US" sz="800" dirty="0">
                    <a:solidFill>
                      <a:schemeClr val="tx1"/>
                    </a:solidFill>
                    <a:latin typeface="メイリオ" panose="020B0604030504040204" pitchFamily="50" charset="-128"/>
                    <a:ea typeface="メイリオ" panose="020B0604030504040204" pitchFamily="50" charset="-128"/>
                  </a:rPr>
                  <a:t>　・子育ての悩み</a:t>
                </a:r>
                <a:endParaRPr lang="en-US" altLang="ja-JP" sz="800" dirty="0">
                  <a:solidFill>
                    <a:schemeClr val="tx1"/>
                  </a:solidFill>
                  <a:latin typeface="メイリオ" panose="020B0604030504040204" pitchFamily="50" charset="-128"/>
                  <a:ea typeface="メイリオ" panose="020B0604030504040204" pitchFamily="50" charset="-128"/>
                </a:endParaRPr>
              </a:p>
              <a:p>
                <a:r>
                  <a:rPr lang="ja-JP" altLang="en-US" sz="800" dirty="0">
                    <a:solidFill>
                      <a:schemeClr val="tx1"/>
                    </a:solidFill>
                    <a:latin typeface="メイリオ" panose="020B0604030504040204" pitchFamily="50" charset="-128"/>
                    <a:ea typeface="メイリオ" panose="020B0604030504040204" pitchFamily="50" charset="-128"/>
                  </a:rPr>
                  <a:t>　・親子のかかわり方　等</a:t>
                </a:r>
                <a:endParaRPr lang="en-US" altLang="ja-JP" sz="800" dirty="0">
                  <a:solidFill>
                    <a:schemeClr val="tx1"/>
                  </a:solidFill>
                  <a:latin typeface="メイリオ" panose="020B0604030504040204" pitchFamily="50" charset="-128"/>
                  <a:ea typeface="メイリオ" panose="020B0604030504040204" pitchFamily="50" charset="-128"/>
                </a:endParaRPr>
              </a:p>
              <a:p>
                <a:endParaRPr lang="en-US" altLang="ja-JP" sz="800" dirty="0">
                  <a:solidFill>
                    <a:schemeClr val="tx1"/>
                  </a:solidFill>
                  <a:latin typeface="メイリオ" panose="020B0604030504040204" pitchFamily="50" charset="-128"/>
                  <a:ea typeface="メイリオ" panose="020B0604030504040204" pitchFamily="50" charset="-128"/>
                </a:endParaRPr>
              </a:p>
            </p:txBody>
          </p:sp>
          <p:sp>
            <p:nvSpPr>
              <p:cNvPr id="117" name="正方形/長方形 116">
                <a:extLst>
                  <a:ext uri="{FF2B5EF4-FFF2-40B4-BE49-F238E27FC236}">
                    <a16:creationId xmlns:a16="http://schemas.microsoft.com/office/drawing/2014/main" id="{182CBBCB-13FE-439C-9DA6-9694380EA51D}"/>
                  </a:ext>
                </a:extLst>
              </p:cNvPr>
              <p:cNvSpPr/>
              <p:nvPr/>
            </p:nvSpPr>
            <p:spPr>
              <a:xfrm>
                <a:off x="2724821" y="3954763"/>
                <a:ext cx="3337268" cy="12581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800" b="1" dirty="0">
                    <a:solidFill>
                      <a:schemeClr val="tx1"/>
                    </a:solidFill>
                    <a:latin typeface="メイリオ" panose="020B0604030504040204" pitchFamily="50" charset="-128"/>
                    <a:ea typeface="メイリオ" panose="020B0604030504040204" pitchFamily="50" charset="-128"/>
                  </a:rPr>
                  <a:t>【</a:t>
                </a:r>
                <a:r>
                  <a:rPr lang="ja-JP" altLang="en-US" sz="800" b="1" dirty="0">
                    <a:solidFill>
                      <a:schemeClr val="tx1"/>
                    </a:solidFill>
                    <a:latin typeface="メイリオ" panose="020B0604030504040204" pitchFamily="50" charset="-128"/>
                    <a:ea typeface="メイリオ" panose="020B0604030504040204" pitchFamily="50" charset="-128"/>
                  </a:rPr>
                  <a:t>対応</a:t>
                </a:r>
                <a:r>
                  <a:rPr lang="en-US" altLang="ja-JP" sz="800" b="1" dirty="0">
                    <a:solidFill>
                      <a:schemeClr val="tx1"/>
                    </a:solidFill>
                    <a:latin typeface="メイリオ" panose="020B0604030504040204" pitchFamily="50" charset="-128"/>
                    <a:ea typeface="メイリオ" panose="020B0604030504040204" pitchFamily="50" charset="-128"/>
                  </a:rPr>
                  <a:t>】</a:t>
                </a:r>
              </a:p>
              <a:p>
                <a:r>
                  <a:rPr lang="ja-JP" altLang="en-US" sz="800" dirty="0">
                    <a:solidFill>
                      <a:schemeClr val="tx1"/>
                    </a:solidFill>
                    <a:latin typeface="メイリオ" panose="020B0604030504040204" pitchFamily="50" charset="-128"/>
                    <a:ea typeface="メイリオ" panose="020B0604030504040204" pitchFamily="50" charset="-128"/>
                  </a:rPr>
                  <a:t>　・助言</a:t>
                </a:r>
                <a:endParaRPr lang="en-US" altLang="ja-JP" sz="800" dirty="0">
                  <a:solidFill>
                    <a:schemeClr val="tx1"/>
                  </a:solidFill>
                  <a:latin typeface="メイリオ" panose="020B0604030504040204" pitchFamily="50" charset="-128"/>
                  <a:ea typeface="メイリオ" panose="020B0604030504040204" pitchFamily="50" charset="-128"/>
                </a:endParaRPr>
              </a:p>
              <a:p>
                <a:r>
                  <a:rPr lang="ja-JP" altLang="en-US" sz="800" dirty="0">
                    <a:solidFill>
                      <a:schemeClr val="tx1"/>
                    </a:solidFill>
                    <a:latin typeface="メイリオ" panose="020B0604030504040204" pitchFamily="50" charset="-128"/>
                    <a:ea typeface="メイリオ" panose="020B0604030504040204" pitchFamily="50" charset="-128"/>
                  </a:rPr>
                  <a:t>　・市町村など関係機関を案内 等</a:t>
                </a:r>
                <a:endParaRPr lang="en-US" altLang="ja-JP" sz="800" dirty="0">
                  <a:solidFill>
                    <a:schemeClr val="tx1"/>
                  </a:solidFill>
                  <a:latin typeface="メイリオ" panose="020B0604030504040204" pitchFamily="50" charset="-128"/>
                  <a:ea typeface="メイリオ" panose="020B0604030504040204" pitchFamily="50" charset="-128"/>
                </a:endParaRPr>
              </a:p>
            </p:txBody>
          </p:sp>
          <p:sp>
            <p:nvSpPr>
              <p:cNvPr id="118" name="下矢印 58">
                <a:extLst>
                  <a:ext uri="{FF2B5EF4-FFF2-40B4-BE49-F238E27FC236}">
                    <a16:creationId xmlns:a16="http://schemas.microsoft.com/office/drawing/2014/main" id="{CC3CF69B-FE27-44B1-A319-7AB02A2BA187}"/>
                  </a:ext>
                </a:extLst>
              </p:cNvPr>
              <p:cNvSpPr/>
              <p:nvPr/>
            </p:nvSpPr>
            <p:spPr>
              <a:xfrm>
                <a:off x="3973237" y="3975530"/>
                <a:ext cx="415933" cy="304816"/>
              </a:xfrm>
              <a:prstGeom prst="downArrow">
                <a:avLst/>
              </a:prstGeom>
              <a:gradFill flip="none" rotWithShape="1">
                <a:gsLst>
                  <a:gs pos="29000">
                    <a:srgbClr val="ECECEC"/>
                  </a:gs>
                  <a:gs pos="0">
                    <a:schemeClr val="bg1"/>
                  </a:gs>
                  <a:gs pos="58000">
                    <a:schemeClr val="bg1">
                      <a:lumMod val="85000"/>
                    </a:schemeClr>
                  </a:gs>
                  <a:gs pos="84000">
                    <a:schemeClr val="tx1">
                      <a:lumMod val="50000"/>
                      <a:lumOff val="50000"/>
                    </a:schemeClr>
                  </a:gs>
                  <a:gs pos="92000">
                    <a:schemeClr val="tx1"/>
                  </a:gs>
                  <a:gs pos="100000">
                    <a:schemeClr val="tx1"/>
                  </a:gs>
                </a:gsLst>
                <a:lin ang="5400000" scaled="1"/>
                <a:tileRect/>
              </a:gradFill>
              <a:ln w="22225">
                <a:solidFill>
                  <a:srgbClr val="29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800" dirty="0">
                  <a:latin typeface="メイリオ" panose="020B0604030504040204" pitchFamily="50" charset="-128"/>
                  <a:ea typeface="メイリオ" panose="020B0604030504040204" pitchFamily="50" charset="-128"/>
                </a:endParaRPr>
              </a:p>
            </p:txBody>
          </p:sp>
          <p:pic>
            <p:nvPicPr>
              <p:cNvPr id="119" name="Picture 2" descr="パソコンを使う女の子2">
                <a:hlinkClick r:id="rId2" tooltip="パソコンを使う女の子2"/>
                <a:extLst>
                  <a:ext uri="{FF2B5EF4-FFF2-40B4-BE49-F238E27FC236}">
                    <a16:creationId xmlns:a16="http://schemas.microsoft.com/office/drawing/2014/main" id="{4E8BD843-6946-4254-9866-7AA936B4840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8686" y="3800376"/>
                <a:ext cx="544064" cy="735066"/>
              </a:xfrm>
              <a:prstGeom prst="rect">
                <a:avLst/>
              </a:prstGeom>
              <a:noFill/>
              <a:ln>
                <a:noFill/>
              </a:ln>
              <a:extLst>
                <a:ext uri="{909E8E84-426E-40DD-AFC4-6F175D3DCCD1}">
                  <a14:hiddenFill xmlns:a14="http://schemas.microsoft.com/office/drawing/2010/main">
                    <a:solidFill>
                      <a:srgbClr val="FFFFFF"/>
                    </a:solidFill>
                  </a14:hiddenFill>
                </a:ext>
              </a:extLst>
            </p:spPr>
          </p:pic>
        </p:grpSp>
        <p:sp>
          <p:nvSpPr>
            <p:cNvPr id="111" name="正方形/長方形 110">
              <a:extLst>
                <a:ext uri="{FF2B5EF4-FFF2-40B4-BE49-F238E27FC236}">
                  <a16:creationId xmlns:a16="http://schemas.microsoft.com/office/drawing/2014/main" id="{BB6A42D1-97F8-4091-B971-2483FC48BB6F}"/>
                </a:ext>
              </a:extLst>
            </p:cNvPr>
            <p:cNvSpPr/>
            <p:nvPr/>
          </p:nvSpPr>
          <p:spPr>
            <a:xfrm>
              <a:off x="944881" y="2045501"/>
              <a:ext cx="718525" cy="3837750"/>
            </a:xfrm>
            <a:prstGeom prst="rect">
              <a:avLst/>
            </a:prstGeom>
            <a:solidFill>
              <a:schemeClr val="bg1"/>
            </a:solidFill>
            <a:ln w="31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eaVert" rtlCol="0" anchor="ctr" anchorCtr="0"/>
            <a:lstStyle/>
            <a:p>
              <a:pPr algn="ctr"/>
              <a:r>
                <a:rPr lang="ja-JP" altLang="en-US" sz="900" b="1" dirty="0">
                  <a:solidFill>
                    <a:schemeClr val="tx1"/>
                  </a:solidFill>
                  <a:latin typeface="メイリオ" panose="020B0604030504040204" pitchFamily="50" charset="-128"/>
                  <a:ea typeface="メイリオ" panose="020B0604030504040204" pitchFamily="50" charset="-128"/>
                </a:rPr>
                <a:t>大阪府在住の子ども及び保護者</a:t>
              </a:r>
              <a:endParaRPr lang="en-US" altLang="ja-JP" sz="900" b="1" dirty="0">
                <a:solidFill>
                  <a:schemeClr val="tx1"/>
                </a:solidFill>
                <a:latin typeface="メイリオ" panose="020B0604030504040204" pitchFamily="50" charset="-128"/>
                <a:ea typeface="メイリオ" panose="020B0604030504040204" pitchFamily="50" charset="-128"/>
              </a:endParaRPr>
            </a:p>
          </p:txBody>
        </p:sp>
        <p:sp>
          <p:nvSpPr>
            <p:cNvPr id="79" name="正方形/長方形 78">
              <a:extLst>
                <a:ext uri="{FF2B5EF4-FFF2-40B4-BE49-F238E27FC236}">
                  <a16:creationId xmlns:a16="http://schemas.microsoft.com/office/drawing/2014/main" id="{538B88D4-E2D7-4C5D-9B40-B93AF4542C31}"/>
                </a:ext>
              </a:extLst>
            </p:cNvPr>
            <p:cNvSpPr/>
            <p:nvPr/>
          </p:nvSpPr>
          <p:spPr>
            <a:xfrm>
              <a:off x="7213702" y="2081504"/>
              <a:ext cx="768084" cy="38377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r>
                <a:rPr lang="ja-JP" altLang="en-US" sz="800" dirty="0">
                  <a:solidFill>
                    <a:schemeClr val="tx1"/>
                  </a:solidFill>
                  <a:latin typeface="メイリオ" panose="020B0604030504040204" pitchFamily="50" charset="-128"/>
                  <a:ea typeface="メイリオ" panose="020B0604030504040204" pitchFamily="50" charset="-128"/>
                </a:rPr>
                <a:t>管轄する児童相談所等に連絡</a:t>
              </a:r>
              <a:endParaRPr lang="en-US" altLang="ja-JP" sz="800" dirty="0">
                <a:solidFill>
                  <a:schemeClr val="tx1"/>
                </a:solidFill>
                <a:latin typeface="メイリオ" panose="020B0604030504040204" pitchFamily="50" charset="-128"/>
                <a:ea typeface="メイリオ" panose="020B0604030504040204" pitchFamily="50" charset="-128"/>
              </a:endParaRPr>
            </a:p>
          </p:txBody>
        </p:sp>
        <p:sp>
          <p:nvSpPr>
            <p:cNvPr id="80" name="下矢印 20">
              <a:extLst>
                <a:ext uri="{FF2B5EF4-FFF2-40B4-BE49-F238E27FC236}">
                  <a16:creationId xmlns:a16="http://schemas.microsoft.com/office/drawing/2014/main" id="{68BB5066-B7EE-405F-8394-71E92C850E10}"/>
                </a:ext>
              </a:extLst>
            </p:cNvPr>
            <p:cNvSpPr/>
            <p:nvPr/>
          </p:nvSpPr>
          <p:spPr>
            <a:xfrm>
              <a:off x="9735183" y="3921083"/>
              <a:ext cx="552851" cy="286712"/>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800" dirty="0">
                <a:latin typeface="メイリオ" panose="020B0604030504040204" pitchFamily="50" charset="-128"/>
                <a:ea typeface="メイリオ" panose="020B0604030504040204" pitchFamily="50" charset="-128"/>
              </a:endParaRPr>
            </a:p>
          </p:txBody>
        </p:sp>
        <p:sp>
          <p:nvSpPr>
            <p:cNvPr id="81" name="正方形/長方形 80">
              <a:extLst>
                <a:ext uri="{FF2B5EF4-FFF2-40B4-BE49-F238E27FC236}">
                  <a16:creationId xmlns:a16="http://schemas.microsoft.com/office/drawing/2014/main" id="{95870B24-242B-411E-BD4D-785C3C81247B}"/>
                </a:ext>
              </a:extLst>
            </p:cNvPr>
            <p:cNvSpPr/>
            <p:nvPr/>
          </p:nvSpPr>
          <p:spPr>
            <a:xfrm>
              <a:off x="8261957" y="4348993"/>
              <a:ext cx="5602349" cy="1506653"/>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altLang="ja-JP" sz="800" dirty="0">
                  <a:solidFill>
                    <a:schemeClr val="tx1"/>
                  </a:solidFill>
                  <a:latin typeface="メイリオ" panose="020B0604030504040204" pitchFamily="50" charset="-128"/>
                  <a:ea typeface="メイリオ" panose="020B0604030504040204" pitchFamily="50" charset="-128"/>
                </a:rPr>
                <a:t>【</a:t>
              </a:r>
              <a:r>
                <a:rPr lang="ja-JP" altLang="en-US" sz="800" dirty="0">
                  <a:solidFill>
                    <a:schemeClr val="tx1"/>
                  </a:solidFill>
                  <a:latin typeface="メイリオ" panose="020B0604030504040204" pitchFamily="50" charset="-128"/>
                  <a:ea typeface="メイリオ" panose="020B0604030504040204" pitchFamily="50" charset="-128"/>
                </a:rPr>
                <a:t>対応</a:t>
              </a:r>
              <a:r>
                <a:rPr lang="en-US" altLang="ja-JP" sz="800" dirty="0">
                  <a:solidFill>
                    <a:schemeClr val="tx1"/>
                  </a:solidFill>
                  <a:latin typeface="メイリオ" panose="020B0604030504040204" pitchFamily="50" charset="-128"/>
                  <a:ea typeface="メイリオ" panose="020B0604030504040204" pitchFamily="50" charset="-128"/>
                </a:rPr>
                <a:t>】</a:t>
              </a:r>
            </a:p>
            <a:p>
              <a:r>
                <a:rPr lang="ja-JP" altLang="en-US" sz="800" dirty="0">
                  <a:solidFill>
                    <a:schemeClr val="tx1"/>
                  </a:solidFill>
                  <a:latin typeface="メイリオ" panose="020B0604030504040204" pitchFamily="50" charset="-128"/>
                  <a:ea typeface="メイリオ" panose="020B0604030504040204" pitchFamily="50" charset="-128"/>
                </a:rPr>
                <a:t>　・安全確認　　・一時保護</a:t>
              </a:r>
              <a:endParaRPr lang="en-US" altLang="ja-JP" sz="800" dirty="0">
                <a:solidFill>
                  <a:schemeClr val="tx1"/>
                </a:solidFill>
                <a:latin typeface="メイリオ" panose="020B0604030504040204" pitchFamily="50" charset="-128"/>
                <a:ea typeface="メイリオ" panose="020B0604030504040204" pitchFamily="50" charset="-128"/>
              </a:endParaRPr>
            </a:p>
            <a:p>
              <a:r>
                <a:rPr lang="ja-JP" altLang="en-US" sz="800" dirty="0">
                  <a:solidFill>
                    <a:schemeClr val="tx1"/>
                  </a:solidFill>
                  <a:latin typeface="メイリオ" panose="020B0604030504040204" pitchFamily="50" charset="-128"/>
                  <a:ea typeface="メイリオ" panose="020B0604030504040204" pitchFamily="50" charset="-128"/>
                </a:rPr>
                <a:t>　・在宅指導、通所指導</a:t>
              </a:r>
              <a:endParaRPr lang="en-US" altLang="ja-JP" sz="800" dirty="0">
                <a:solidFill>
                  <a:schemeClr val="tx1"/>
                </a:solidFill>
                <a:latin typeface="メイリオ" panose="020B0604030504040204" pitchFamily="50" charset="-128"/>
                <a:ea typeface="メイリオ" panose="020B0604030504040204" pitchFamily="50" charset="-128"/>
              </a:endParaRPr>
            </a:p>
            <a:p>
              <a:r>
                <a:rPr lang="ja-JP" altLang="en-US" sz="800" dirty="0">
                  <a:solidFill>
                    <a:schemeClr val="tx1"/>
                  </a:solidFill>
                  <a:latin typeface="メイリオ" panose="020B0604030504040204" pitchFamily="50" charset="-128"/>
                  <a:ea typeface="メイリオ" panose="020B0604030504040204" pitchFamily="50" charset="-128"/>
                </a:rPr>
                <a:t>　・関係機関との見守り支援</a:t>
              </a:r>
              <a:endParaRPr lang="en-US" altLang="ja-JP" sz="800" dirty="0">
                <a:solidFill>
                  <a:schemeClr val="tx1"/>
                </a:solidFill>
                <a:latin typeface="メイリオ" panose="020B0604030504040204" pitchFamily="50" charset="-128"/>
                <a:ea typeface="メイリオ" panose="020B0604030504040204" pitchFamily="50" charset="-128"/>
              </a:endParaRPr>
            </a:p>
            <a:p>
              <a:r>
                <a:rPr lang="ja-JP" altLang="en-US" sz="800" dirty="0">
                  <a:solidFill>
                    <a:schemeClr val="tx1"/>
                  </a:solidFill>
                  <a:latin typeface="メイリオ" panose="020B0604030504040204" pitchFamily="50" charset="-128"/>
                  <a:ea typeface="メイリオ" panose="020B0604030504040204" pitchFamily="50" charset="-128"/>
                </a:rPr>
                <a:t>　・警察との連携　　　　　等</a:t>
              </a:r>
              <a:endParaRPr lang="en-US" altLang="ja-JP" sz="800" dirty="0">
                <a:solidFill>
                  <a:schemeClr val="tx1"/>
                </a:solidFill>
                <a:latin typeface="メイリオ" panose="020B0604030504040204" pitchFamily="50" charset="-128"/>
                <a:ea typeface="メイリオ" panose="020B0604030504040204" pitchFamily="50" charset="-128"/>
              </a:endParaRPr>
            </a:p>
          </p:txBody>
        </p:sp>
        <p:grpSp>
          <p:nvGrpSpPr>
            <p:cNvPr id="82" name="グループ化 81">
              <a:extLst>
                <a:ext uri="{FF2B5EF4-FFF2-40B4-BE49-F238E27FC236}">
                  <a16:creationId xmlns:a16="http://schemas.microsoft.com/office/drawing/2014/main" id="{D7E1497F-AE0C-41A6-91A0-B3F13E6F9EF7}"/>
                </a:ext>
              </a:extLst>
            </p:cNvPr>
            <p:cNvGrpSpPr/>
            <p:nvPr/>
          </p:nvGrpSpPr>
          <p:grpSpPr>
            <a:xfrm>
              <a:off x="12635917" y="4464797"/>
              <a:ext cx="1190060" cy="1366667"/>
              <a:chOff x="8781875" y="3446617"/>
              <a:chExt cx="727724" cy="863082"/>
            </a:xfrm>
          </p:grpSpPr>
          <p:sp>
            <p:nvSpPr>
              <p:cNvPr id="104" name="楕円 103">
                <a:extLst>
                  <a:ext uri="{FF2B5EF4-FFF2-40B4-BE49-F238E27FC236}">
                    <a16:creationId xmlns:a16="http://schemas.microsoft.com/office/drawing/2014/main" id="{FB8EA584-C652-41E4-9C62-06F2F535921E}"/>
                  </a:ext>
                </a:extLst>
              </p:cNvPr>
              <p:cNvSpPr/>
              <p:nvPr/>
            </p:nvSpPr>
            <p:spPr>
              <a:xfrm>
                <a:off x="8845436" y="3625344"/>
                <a:ext cx="605938" cy="570148"/>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ja-JP" altLang="en-US" sz="800" dirty="0">
                  <a:latin typeface="メイリオ" panose="020B0604030504040204" pitchFamily="50" charset="-128"/>
                  <a:ea typeface="メイリオ" panose="020B0604030504040204" pitchFamily="50" charset="-128"/>
                </a:endParaRPr>
              </a:p>
            </p:txBody>
          </p:sp>
          <p:grpSp>
            <p:nvGrpSpPr>
              <p:cNvPr id="105" name="グループ化 104">
                <a:extLst>
                  <a:ext uri="{FF2B5EF4-FFF2-40B4-BE49-F238E27FC236}">
                    <a16:creationId xmlns:a16="http://schemas.microsoft.com/office/drawing/2014/main" id="{9B7A1D2D-1697-4A56-9EAE-B114BE457211}"/>
                  </a:ext>
                </a:extLst>
              </p:cNvPr>
              <p:cNvGrpSpPr/>
              <p:nvPr/>
            </p:nvGrpSpPr>
            <p:grpSpPr>
              <a:xfrm>
                <a:off x="8781875" y="3446617"/>
                <a:ext cx="727724" cy="863082"/>
                <a:chOff x="5757748" y="-912002"/>
                <a:chExt cx="2556784" cy="1787405"/>
              </a:xfrm>
            </p:grpSpPr>
            <p:pic>
              <p:nvPicPr>
                <p:cNvPr id="106" name="図 105">
                  <a:extLst>
                    <a:ext uri="{FF2B5EF4-FFF2-40B4-BE49-F238E27FC236}">
                      <a16:creationId xmlns:a16="http://schemas.microsoft.com/office/drawing/2014/main" id="{FFC11AF7-BF68-4BE2-A5D7-948F95D891A5}"/>
                    </a:ext>
                  </a:extLst>
                </p:cNvPr>
                <p:cNvPicPr>
                  <a:picLocks noChangeAspect="1"/>
                </p:cNvPicPr>
                <p:nvPr/>
              </p:nvPicPr>
              <p:blipFill>
                <a:blip r:embed="rId4"/>
                <a:stretch>
                  <a:fillRect/>
                </a:stretch>
              </p:blipFill>
              <p:spPr>
                <a:xfrm>
                  <a:off x="6644562" y="-305687"/>
                  <a:ext cx="676164" cy="743153"/>
                </a:xfrm>
                <a:prstGeom prst="rect">
                  <a:avLst/>
                </a:prstGeom>
              </p:spPr>
            </p:pic>
            <p:pic>
              <p:nvPicPr>
                <p:cNvPr id="107" name="図 106">
                  <a:extLst>
                    <a:ext uri="{FF2B5EF4-FFF2-40B4-BE49-F238E27FC236}">
                      <a16:creationId xmlns:a16="http://schemas.microsoft.com/office/drawing/2014/main" id="{FAF8F330-FE1D-4385-9636-CDDE4523CCE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23828" y="-81801"/>
                  <a:ext cx="990704" cy="957204"/>
                </a:xfrm>
                <a:prstGeom prst="rect">
                  <a:avLst/>
                </a:prstGeom>
                <a:noFill/>
                <a:extLst>
                  <a:ext uri="{909E8E84-426E-40DD-AFC4-6F175D3DCCD1}">
                    <a14:hiddenFill xmlns:a14="http://schemas.microsoft.com/office/drawing/2010/main">
                      <a:solidFill>
                        <a:srgbClr val="FFFFFF"/>
                      </a:solidFill>
                    </a14:hiddenFill>
                  </a:ext>
                </a:extLst>
              </p:spPr>
            </p:pic>
            <p:pic>
              <p:nvPicPr>
                <p:cNvPr id="108" name="図 107">
                  <a:extLst>
                    <a:ext uri="{FF2B5EF4-FFF2-40B4-BE49-F238E27FC236}">
                      <a16:creationId xmlns:a16="http://schemas.microsoft.com/office/drawing/2014/main" id="{03FE5CA0-8ECB-4F10-8662-57B82B65204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59922" y="-909911"/>
                  <a:ext cx="856502" cy="828260"/>
                </a:xfrm>
                <a:prstGeom prst="rect">
                  <a:avLst/>
                </a:prstGeom>
                <a:noFill/>
                <a:extLst>
                  <a:ext uri="{909E8E84-426E-40DD-AFC4-6F175D3DCCD1}">
                    <a14:hiddenFill xmlns:a14="http://schemas.microsoft.com/office/drawing/2010/main">
                      <a:solidFill>
                        <a:srgbClr val="FFFFFF"/>
                      </a:solidFill>
                    </a14:hiddenFill>
                  </a:ext>
                </a:extLst>
              </p:spPr>
            </p:pic>
            <p:pic>
              <p:nvPicPr>
                <p:cNvPr id="109" name="irc_mi" descr="関連画像">
                  <a:extLst>
                    <a:ext uri="{FF2B5EF4-FFF2-40B4-BE49-F238E27FC236}">
                      <a16:creationId xmlns:a16="http://schemas.microsoft.com/office/drawing/2014/main" id="{250A0DD9-A6CD-40AA-8B98-25742B02769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81944" y="142044"/>
                  <a:ext cx="780416" cy="570470"/>
                </a:xfrm>
                <a:prstGeom prst="rect">
                  <a:avLst/>
                </a:prstGeom>
                <a:noFill/>
                <a:extLst>
                  <a:ext uri="{909E8E84-426E-40DD-AFC4-6F175D3DCCD1}">
                    <a14:hiddenFill xmlns:a14="http://schemas.microsoft.com/office/drawing/2010/main">
                      <a:solidFill>
                        <a:srgbClr val="FFFFFF"/>
                      </a:solidFill>
                    </a14:hiddenFill>
                  </a:ext>
                </a:extLst>
              </p:spPr>
            </p:pic>
            <p:pic>
              <p:nvPicPr>
                <p:cNvPr id="110" name="図 109">
                  <a:extLst>
                    <a:ext uri="{FF2B5EF4-FFF2-40B4-BE49-F238E27FC236}">
                      <a16:creationId xmlns:a16="http://schemas.microsoft.com/office/drawing/2014/main" id="{90F7A614-5050-472E-A734-0D38D5CE019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57748" y="-912002"/>
                  <a:ext cx="808051" cy="786393"/>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83" name="正方形/長方形 82">
              <a:extLst>
                <a:ext uri="{FF2B5EF4-FFF2-40B4-BE49-F238E27FC236}">
                  <a16:creationId xmlns:a16="http://schemas.microsoft.com/office/drawing/2014/main" id="{7A092BDA-2C35-46FC-BB9C-6F5E856352F6}"/>
                </a:ext>
              </a:extLst>
            </p:cNvPr>
            <p:cNvSpPr/>
            <p:nvPr/>
          </p:nvSpPr>
          <p:spPr>
            <a:xfrm>
              <a:off x="8339668" y="3543487"/>
              <a:ext cx="3996699" cy="3888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700" dirty="0">
                  <a:solidFill>
                    <a:schemeClr val="tx1"/>
                  </a:solidFill>
                  <a:latin typeface="メイリオ" panose="020B0604030504040204" pitchFamily="50" charset="-128"/>
                  <a:ea typeface="メイリオ" panose="020B0604030504040204" pitchFamily="50" charset="-128"/>
                </a:rPr>
                <a:t>※</a:t>
              </a:r>
              <a:r>
                <a:rPr lang="ja-JP" altLang="en-US" sz="700" dirty="0">
                  <a:solidFill>
                    <a:schemeClr val="tx1"/>
                  </a:solidFill>
                  <a:latin typeface="メイリオ" panose="020B0604030504040204" pitchFamily="50" charset="-128"/>
                  <a:ea typeface="メイリオ" panose="020B0604030504040204" pitchFamily="50" charset="-128"/>
                </a:rPr>
                <a:t>府外の相談者等には「１８９」を案内</a:t>
              </a:r>
              <a:endParaRPr lang="en-US" altLang="ja-JP" sz="700" dirty="0">
                <a:solidFill>
                  <a:schemeClr val="tx1"/>
                </a:solidFill>
                <a:latin typeface="メイリオ" panose="020B0604030504040204" pitchFamily="50" charset="-128"/>
                <a:ea typeface="メイリオ" panose="020B0604030504040204" pitchFamily="50" charset="-128"/>
              </a:endParaRPr>
            </a:p>
          </p:txBody>
        </p:sp>
        <p:sp>
          <p:nvSpPr>
            <p:cNvPr id="84" name="正方形/長方形 83">
              <a:extLst>
                <a:ext uri="{FF2B5EF4-FFF2-40B4-BE49-F238E27FC236}">
                  <a16:creationId xmlns:a16="http://schemas.microsoft.com/office/drawing/2014/main" id="{75E573DA-C01F-47ED-9D08-1F2438289A85}"/>
                </a:ext>
              </a:extLst>
            </p:cNvPr>
            <p:cNvSpPr/>
            <p:nvPr/>
          </p:nvSpPr>
          <p:spPr>
            <a:xfrm>
              <a:off x="3762445" y="2505522"/>
              <a:ext cx="3700967" cy="6304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altLang="ja-JP" sz="700" dirty="0">
                  <a:solidFill>
                    <a:schemeClr val="tx1"/>
                  </a:solidFill>
                  <a:latin typeface="メイリオ" panose="020B0604030504040204" pitchFamily="50" charset="-128"/>
                  <a:ea typeface="メイリオ" panose="020B0604030504040204" pitchFamily="50" charset="-128"/>
                </a:rPr>
                <a:t>※</a:t>
              </a:r>
              <a:r>
                <a:rPr lang="ja-JP" altLang="en-US" sz="700" dirty="0">
                  <a:solidFill>
                    <a:schemeClr val="tx1"/>
                  </a:solidFill>
                  <a:latin typeface="メイリオ" panose="020B0604030504040204" pitchFamily="50" charset="-128"/>
                  <a:ea typeface="メイリオ" panose="020B0604030504040204" pitchFamily="50" charset="-128"/>
                </a:rPr>
                <a:t>「臨床心理士」「公認心理師」など</a:t>
              </a:r>
              <a:endParaRPr lang="en-US" altLang="ja-JP" sz="700" dirty="0">
                <a:solidFill>
                  <a:schemeClr val="tx1"/>
                </a:solidFill>
                <a:latin typeface="メイリオ" panose="020B0604030504040204" pitchFamily="50" charset="-128"/>
                <a:ea typeface="メイリオ" panose="020B0604030504040204" pitchFamily="50" charset="-128"/>
              </a:endParaRPr>
            </a:p>
            <a:p>
              <a:r>
                <a:rPr lang="ja-JP" altLang="en-US" sz="700" dirty="0">
                  <a:solidFill>
                    <a:schemeClr val="tx1"/>
                  </a:solidFill>
                  <a:latin typeface="メイリオ" panose="020B0604030504040204" pitchFamily="50" charset="-128"/>
                  <a:ea typeface="メイリオ" panose="020B0604030504040204" pitchFamily="50" charset="-128"/>
                </a:rPr>
                <a:t>　の専門家</a:t>
              </a:r>
              <a:endParaRPr lang="en-US" altLang="ja-JP" sz="700" dirty="0">
                <a:solidFill>
                  <a:schemeClr val="tx1"/>
                </a:solidFill>
                <a:latin typeface="メイリオ" panose="020B0604030504040204" pitchFamily="50" charset="-128"/>
                <a:ea typeface="メイリオ" panose="020B0604030504040204" pitchFamily="50" charset="-128"/>
              </a:endParaRPr>
            </a:p>
          </p:txBody>
        </p:sp>
        <p:sp>
          <p:nvSpPr>
            <p:cNvPr id="85" name="タイトル 3">
              <a:extLst>
                <a:ext uri="{FF2B5EF4-FFF2-40B4-BE49-F238E27FC236}">
                  <a16:creationId xmlns:a16="http://schemas.microsoft.com/office/drawing/2014/main" id="{A2D8F286-37A9-42B0-8D72-8CDD07DDA02C}"/>
                </a:ext>
              </a:extLst>
            </p:cNvPr>
            <p:cNvSpPr txBox="1">
              <a:spLocks/>
            </p:cNvSpPr>
            <p:nvPr/>
          </p:nvSpPr>
          <p:spPr>
            <a:xfrm>
              <a:off x="3850918" y="1983712"/>
              <a:ext cx="3534913" cy="576001"/>
            </a:xfrm>
            <a:prstGeom prst="rect">
              <a:avLst/>
            </a:prstGeom>
            <a:solidFill>
              <a:schemeClr val="accent1"/>
            </a:solidFill>
            <a:ln w="3175">
              <a:solidFill>
                <a:schemeClr val="tx2"/>
              </a:solidFill>
            </a:ln>
          </p:spPr>
          <p:txBody>
            <a:bodyPr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lnSpc>
                  <a:spcPct val="100000"/>
                </a:lnSpc>
              </a:pPr>
              <a:r>
                <a:rPr lang="en-US" altLang="ja-JP" sz="800" b="1" dirty="0">
                  <a:solidFill>
                    <a:schemeClr val="bg1"/>
                  </a:solidFill>
                  <a:latin typeface="メイリオ" panose="020B0604030504040204" pitchFamily="50" charset="-128"/>
                  <a:ea typeface="メイリオ" panose="020B0604030504040204" pitchFamily="50" charset="-128"/>
                </a:rPr>
                <a:t>LINE</a:t>
              </a:r>
              <a:r>
                <a:rPr lang="ja-JP" altLang="en-US" sz="800" b="1" dirty="0">
                  <a:solidFill>
                    <a:schemeClr val="bg1"/>
                  </a:solidFill>
                  <a:latin typeface="メイリオ" panose="020B0604030504040204" pitchFamily="50" charset="-128"/>
                  <a:ea typeface="メイリオ" panose="020B0604030504040204" pitchFamily="50" charset="-128"/>
                </a:rPr>
                <a:t>相談員（</a:t>
              </a:r>
              <a:r>
                <a:rPr lang="en-US" altLang="ja-JP" sz="800" b="1" dirty="0">
                  <a:solidFill>
                    <a:schemeClr val="bg1"/>
                  </a:solidFill>
                  <a:latin typeface="メイリオ" panose="020B0604030504040204" pitchFamily="50" charset="-128"/>
                  <a:ea typeface="メイリオ" panose="020B0604030504040204" pitchFamily="50" charset="-128"/>
                </a:rPr>
                <a:t>※</a:t>
              </a:r>
              <a:r>
                <a:rPr lang="ja-JP" altLang="en-US" sz="800" b="1" dirty="0">
                  <a:solidFill>
                    <a:schemeClr val="bg1"/>
                  </a:solidFill>
                  <a:latin typeface="メイリオ" panose="020B0604030504040204" pitchFamily="50" charset="-128"/>
                  <a:ea typeface="メイリオ" panose="020B0604030504040204" pitchFamily="50" charset="-128"/>
                </a:rPr>
                <a:t>）による対応</a:t>
              </a:r>
            </a:p>
          </p:txBody>
        </p:sp>
        <p:grpSp>
          <p:nvGrpSpPr>
            <p:cNvPr id="86" name="グループ化 85">
              <a:extLst>
                <a:ext uri="{FF2B5EF4-FFF2-40B4-BE49-F238E27FC236}">
                  <a16:creationId xmlns:a16="http://schemas.microsoft.com/office/drawing/2014/main" id="{A6CED821-B032-480E-9693-72CAD44481B5}"/>
                </a:ext>
              </a:extLst>
            </p:cNvPr>
            <p:cNvGrpSpPr/>
            <p:nvPr/>
          </p:nvGrpSpPr>
          <p:grpSpPr>
            <a:xfrm>
              <a:off x="7238148" y="2144462"/>
              <a:ext cx="963428" cy="3257167"/>
              <a:chOff x="5301832" y="1609118"/>
              <a:chExt cx="722570" cy="2640188"/>
            </a:xfrm>
          </p:grpSpPr>
          <p:cxnSp>
            <p:nvCxnSpPr>
              <p:cNvPr id="98" name="直線コネクタ 97">
                <a:extLst>
                  <a:ext uri="{FF2B5EF4-FFF2-40B4-BE49-F238E27FC236}">
                    <a16:creationId xmlns:a16="http://schemas.microsoft.com/office/drawing/2014/main" id="{7CBC1673-2A85-4E3C-851A-0BF6771F72BA}"/>
                  </a:ext>
                </a:extLst>
              </p:cNvPr>
              <p:cNvCxnSpPr/>
              <p:nvPr/>
            </p:nvCxnSpPr>
            <p:spPr>
              <a:xfrm>
                <a:off x="5301832" y="4242648"/>
                <a:ext cx="459236" cy="6658"/>
              </a:xfrm>
              <a:prstGeom prst="line">
                <a:avLst/>
              </a:prstGeom>
              <a:ln w="31750"/>
            </p:spPr>
            <p:style>
              <a:lnRef idx="1">
                <a:schemeClr val="dk1"/>
              </a:lnRef>
              <a:fillRef idx="0">
                <a:schemeClr val="dk1"/>
              </a:fillRef>
              <a:effectRef idx="0">
                <a:schemeClr val="dk1"/>
              </a:effectRef>
              <a:fontRef idx="minor">
                <a:schemeClr val="tx1"/>
              </a:fontRef>
            </p:style>
          </p:cxnSp>
          <p:cxnSp>
            <p:nvCxnSpPr>
              <p:cNvPr id="99" name="直線コネクタ 98">
                <a:extLst>
                  <a:ext uri="{FF2B5EF4-FFF2-40B4-BE49-F238E27FC236}">
                    <a16:creationId xmlns:a16="http://schemas.microsoft.com/office/drawing/2014/main" id="{7A1F7DC0-0A6B-4A5E-B139-C3C4E6021B8A}"/>
                  </a:ext>
                </a:extLst>
              </p:cNvPr>
              <p:cNvCxnSpPr/>
              <p:nvPr/>
            </p:nvCxnSpPr>
            <p:spPr>
              <a:xfrm>
                <a:off x="5748920" y="1617324"/>
                <a:ext cx="3530" cy="2606656"/>
              </a:xfrm>
              <a:prstGeom prst="line">
                <a:avLst/>
              </a:prstGeom>
              <a:ln w="31750"/>
            </p:spPr>
            <p:style>
              <a:lnRef idx="1">
                <a:schemeClr val="dk1"/>
              </a:lnRef>
              <a:fillRef idx="0">
                <a:schemeClr val="dk1"/>
              </a:fillRef>
              <a:effectRef idx="0">
                <a:schemeClr val="dk1"/>
              </a:effectRef>
              <a:fontRef idx="minor">
                <a:schemeClr val="tx1"/>
              </a:fontRef>
            </p:style>
          </p:cxnSp>
          <p:cxnSp>
            <p:nvCxnSpPr>
              <p:cNvPr id="100" name="直線矢印コネクタ 99">
                <a:extLst>
                  <a:ext uri="{FF2B5EF4-FFF2-40B4-BE49-F238E27FC236}">
                    <a16:creationId xmlns:a16="http://schemas.microsoft.com/office/drawing/2014/main" id="{CE733661-8E2F-424C-921E-792EEE84C4CD}"/>
                  </a:ext>
                </a:extLst>
              </p:cNvPr>
              <p:cNvCxnSpPr/>
              <p:nvPr/>
            </p:nvCxnSpPr>
            <p:spPr>
              <a:xfrm flipV="1">
                <a:off x="5722844" y="1609118"/>
                <a:ext cx="290330" cy="2788"/>
              </a:xfrm>
              <a:prstGeom prst="straightConnector1">
                <a:avLst/>
              </a:prstGeom>
              <a:ln w="31750">
                <a:tailEnd type="triangle"/>
              </a:ln>
            </p:spPr>
            <p:style>
              <a:lnRef idx="1">
                <a:schemeClr val="dk1"/>
              </a:lnRef>
              <a:fillRef idx="0">
                <a:schemeClr val="dk1"/>
              </a:fillRef>
              <a:effectRef idx="0">
                <a:schemeClr val="dk1"/>
              </a:effectRef>
              <a:fontRef idx="minor">
                <a:schemeClr val="tx1"/>
              </a:fontRef>
            </p:style>
          </p:cxnSp>
          <p:cxnSp>
            <p:nvCxnSpPr>
              <p:cNvPr id="101" name="直線矢印コネクタ 100">
                <a:extLst>
                  <a:ext uri="{FF2B5EF4-FFF2-40B4-BE49-F238E27FC236}">
                    <a16:creationId xmlns:a16="http://schemas.microsoft.com/office/drawing/2014/main" id="{82800A53-29E8-4C3A-AAF5-192EBD0D0672}"/>
                  </a:ext>
                </a:extLst>
              </p:cNvPr>
              <p:cNvCxnSpPr/>
              <p:nvPr/>
            </p:nvCxnSpPr>
            <p:spPr>
              <a:xfrm flipV="1">
                <a:off x="5727877" y="1966066"/>
                <a:ext cx="290328" cy="2788"/>
              </a:xfrm>
              <a:prstGeom prst="straightConnector1">
                <a:avLst/>
              </a:prstGeom>
              <a:ln w="31750">
                <a:tailEnd type="triangle"/>
              </a:ln>
            </p:spPr>
            <p:style>
              <a:lnRef idx="1">
                <a:schemeClr val="dk1"/>
              </a:lnRef>
              <a:fillRef idx="0">
                <a:schemeClr val="dk1"/>
              </a:fillRef>
              <a:effectRef idx="0">
                <a:schemeClr val="dk1"/>
              </a:effectRef>
              <a:fontRef idx="minor">
                <a:schemeClr val="tx1"/>
              </a:fontRef>
            </p:style>
          </p:cxnSp>
          <p:cxnSp>
            <p:nvCxnSpPr>
              <p:cNvPr id="102" name="直線矢印コネクタ 101">
                <a:extLst>
                  <a:ext uri="{FF2B5EF4-FFF2-40B4-BE49-F238E27FC236}">
                    <a16:creationId xmlns:a16="http://schemas.microsoft.com/office/drawing/2014/main" id="{9EA47832-E89B-4BB4-B5CD-57F7FD259F93}"/>
                  </a:ext>
                </a:extLst>
              </p:cNvPr>
              <p:cNvCxnSpPr/>
              <p:nvPr/>
            </p:nvCxnSpPr>
            <p:spPr>
              <a:xfrm flipV="1">
                <a:off x="5734074" y="2285752"/>
                <a:ext cx="290328" cy="2788"/>
              </a:xfrm>
              <a:prstGeom prst="straightConnector1">
                <a:avLst/>
              </a:prstGeom>
              <a:ln w="31750">
                <a:tailEnd type="triangle"/>
              </a:ln>
            </p:spPr>
            <p:style>
              <a:lnRef idx="1">
                <a:schemeClr val="dk1"/>
              </a:lnRef>
              <a:fillRef idx="0">
                <a:schemeClr val="dk1"/>
              </a:fillRef>
              <a:effectRef idx="0">
                <a:schemeClr val="dk1"/>
              </a:effectRef>
              <a:fontRef idx="minor">
                <a:schemeClr val="tx1"/>
              </a:fontRef>
            </p:style>
          </p:cxnSp>
          <p:cxnSp>
            <p:nvCxnSpPr>
              <p:cNvPr id="103" name="直線矢印コネクタ 102">
                <a:extLst>
                  <a:ext uri="{FF2B5EF4-FFF2-40B4-BE49-F238E27FC236}">
                    <a16:creationId xmlns:a16="http://schemas.microsoft.com/office/drawing/2014/main" id="{07458E7C-DB83-49D6-ABB6-1B2752EEB381}"/>
                  </a:ext>
                </a:extLst>
              </p:cNvPr>
              <p:cNvCxnSpPr/>
              <p:nvPr/>
            </p:nvCxnSpPr>
            <p:spPr>
              <a:xfrm flipV="1">
                <a:off x="5732955" y="2661264"/>
                <a:ext cx="290328" cy="2788"/>
              </a:xfrm>
              <a:prstGeom prst="straightConnector1">
                <a:avLst/>
              </a:prstGeom>
              <a:ln w="31750">
                <a:tailEnd type="triangle"/>
              </a:ln>
            </p:spPr>
            <p:style>
              <a:lnRef idx="1">
                <a:schemeClr val="dk1"/>
              </a:lnRef>
              <a:fillRef idx="0">
                <a:schemeClr val="dk1"/>
              </a:fillRef>
              <a:effectRef idx="0">
                <a:schemeClr val="dk1"/>
              </a:effectRef>
              <a:fontRef idx="minor">
                <a:schemeClr val="tx1"/>
              </a:fontRef>
            </p:style>
          </p:cxnSp>
        </p:grpSp>
        <p:pic>
          <p:nvPicPr>
            <p:cNvPr id="87" name="図 86">
              <a:extLst>
                <a:ext uri="{FF2B5EF4-FFF2-40B4-BE49-F238E27FC236}">
                  <a16:creationId xmlns:a16="http://schemas.microsoft.com/office/drawing/2014/main" id="{D4B55515-52AC-44D6-BDAE-3465AFB5BEC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03139" y="2960997"/>
              <a:ext cx="1139410" cy="935839"/>
            </a:xfrm>
            <a:prstGeom prst="rect">
              <a:avLst/>
            </a:prstGeom>
            <a:noFill/>
            <a:extLst>
              <a:ext uri="{909E8E84-426E-40DD-AFC4-6F175D3DCCD1}">
                <a14:hiddenFill xmlns:a14="http://schemas.microsoft.com/office/drawing/2010/main">
                  <a:solidFill>
                    <a:srgbClr val="FFFFFF"/>
                  </a:solidFill>
                </a14:hiddenFill>
              </a:ext>
            </a:extLst>
          </p:spPr>
        </p:pic>
        <p:sp>
          <p:nvSpPr>
            <p:cNvPr id="88" name="右矢印 29">
              <a:extLst>
                <a:ext uri="{FF2B5EF4-FFF2-40B4-BE49-F238E27FC236}">
                  <a16:creationId xmlns:a16="http://schemas.microsoft.com/office/drawing/2014/main" id="{EA9E8995-B105-48FB-8E23-BE5245215F18}"/>
                </a:ext>
              </a:extLst>
            </p:cNvPr>
            <p:cNvSpPr/>
            <p:nvPr/>
          </p:nvSpPr>
          <p:spPr>
            <a:xfrm>
              <a:off x="2998776" y="3198901"/>
              <a:ext cx="529681" cy="1880744"/>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sz="900" b="1" dirty="0">
                  <a:latin typeface="メイリオ" panose="020B0604030504040204" pitchFamily="50" charset="-128"/>
                  <a:ea typeface="メイリオ" panose="020B0604030504040204" pitchFamily="50" charset="-128"/>
                </a:rPr>
                <a:t>相談</a:t>
              </a:r>
            </a:p>
          </p:txBody>
        </p:sp>
        <p:grpSp>
          <p:nvGrpSpPr>
            <p:cNvPr id="89" name="グループ化 88">
              <a:extLst>
                <a:ext uri="{FF2B5EF4-FFF2-40B4-BE49-F238E27FC236}">
                  <a16:creationId xmlns:a16="http://schemas.microsoft.com/office/drawing/2014/main" id="{E76B1803-097F-46E8-B331-D82E977323F9}"/>
                </a:ext>
              </a:extLst>
            </p:cNvPr>
            <p:cNvGrpSpPr/>
            <p:nvPr/>
          </p:nvGrpSpPr>
          <p:grpSpPr>
            <a:xfrm>
              <a:off x="1727914" y="5108063"/>
              <a:ext cx="1042098" cy="844442"/>
              <a:chOff x="845722" y="5201239"/>
              <a:chExt cx="678146" cy="539127"/>
            </a:xfrm>
          </p:grpSpPr>
          <p:pic>
            <p:nvPicPr>
              <p:cNvPr id="96" name="図 95">
                <a:extLst>
                  <a:ext uri="{FF2B5EF4-FFF2-40B4-BE49-F238E27FC236}">
                    <a16:creationId xmlns:a16="http://schemas.microsoft.com/office/drawing/2014/main" id="{A060F024-D925-4A23-A7F1-111EC968167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71629" y="5205166"/>
                <a:ext cx="352239" cy="479235"/>
              </a:xfrm>
              <a:prstGeom prst="rect">
                <a:avLst/>
              </a:prstGeom>
            </p:spPr>
          </p:pic>
          <p:pic>
            <p:nvPicPr>
              <p:cNvPr id="97" name="図 96">
                <a:extLst>
                  <a:ext uri="{FF2B5EF4-FFF2-40B4-BE49-F238E27FC236}">
                    <a16:creationId xmlns:a16="http://schemas.microsoft.com/office/drawing/2014/main" id="{288B8615-9664-47C2-BB7F-804113B8C87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845722" y="5201239"/>
                <a:ext cx="396258" cy="539127"/>
              </a:xfrm>
              <a:prstGeom prst="rect">
                <a:avLst/>
              </a:prstGeom>
            </p:spPr>
          </p:pic>
        </p:grpSp>
        <p:grpSp>
          <p:nvGrpSpPr>
            <p:cNvPr id="90" name="グループ化 89">
              <a:extLst>
                <a:ext uri="{FF2B5EF4-FFF2-40B4-BE49-F238E27FC236}">
                  <a16:creationId xmlns:a16="http://schemas.microsoft.com/office/drawing/2014/main" id="{A5764166-A4F9-4758-A0A1-7702524C6664}"/>
                </a:ext>
              </a:extLst>
            </p:cNvPr>
            <p:cNvGrpSpPr/>
            <p:nvPr/>
          </p:nvGrpSpPr>
          <p:grpSpPr>
            <a:xfrm>
              <a:off x="1770015" y="4088245"/>
              <a:ext cx="932632" cy="735873"/>
              <a:chOff x="2089332" y="4246269"/>
              <a:chExt cx="653975" cy="511907"/>
            </a:xfrm>
          </p:grpSpPr>
          <p:pic>
            <p:nvPicPr>
              <p:cNvPr id="94" name="図 93">
                <a:extLst>
                  <a:ext uri="{FF2B5EF4-FFF2-40B4-BE49-F238E27FC236}">
                    <a16:creationId xmlns:a16="http://schemas.microsoft.com/office/drawing/2014/main" id="{A03A770E-F1ED-4843-B876-8E7CEDA228D8}"/>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382429" y="4246269"/>
                <a:ext cx="360878" cy="417827"/>
              </a:xfrm>
              <a:prstGeom prst="rect">
                <a:avLst/>
              </a:prstGeom>
              <a:noFill/>
              <a:extLst>
                <a:ext uri="{909E8E84-426E-40DD-AFC4-6F175D3DCCD1}">
                  <a14:hiddenFill xmlns:a14="http://schemas.microsoft.com/office/drawing/2010/main">
                    <a:solidFill>
                      <a:srgbClr val="FFFFFF"/>
                    </a:solidFill>
                  </a14:hiddenFill>
                </a:ext>
              </a:extLst>
            </p:spPr>
          </p:pic>
          <p:pic>
            <p:nvPicPr>
              <p:cNvPr id="95" name="図 94">
                <a:extLst>
                  <a:ext uri="{FF2B5EF4-FFF2-40B4-BE49-F238E27FC236}">
                    <a16:creationId xmlns:a16="http://schemas.microsoft.com/office/drawing/2014/main" id="{C7D4C1A5-611B-4120-AB62-C74AA14F64D6}"/>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089332" y="4264341"/>
                <a:ext cx="400142" cy="493835"/>
              </a:xfrm>
              <a:prstGeom prst="rect">
                <a:avLst/>
              </a:prstGeom>
              <a:noFill/>
              <a:extLst>
                <a:ext uri="{909E8E84-426E-40DD-AFC4-6F175D3DCCD1}">
                  <a14:hiddenFill xmlns:a14="http://schemas.microsoft.com/office/drawing/2010/main">
                    <a:solidFill>
                      <a:srgbClr val="FFFFFF"/>
                    </a:solidFill>
                  </a14:hiddenFill>
                </a:ext>
              </a:extLst>
            </p:spPr>
          </p:pic>
        </p:grpSp>
        <p:pic>
          <p:nvPicPr>
            <p:cNvPr id="91" name="図 90">
              <a:extLst>
                <a:ext uri="{FF2B5EF4-FFF2-40B4-BE49-F238E27FC236}">
                  <a16:creationId xmlns:a16="http://schemas.microsoft.com/office/drawing/2014/main" id="{811634FA-9609-43EA-9C60-7A21DF7B5C8F}"/>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846869" y="1970944"/>
              <a:ext cx="761906" cy="810667"/>
            </a:xfrm>
            <a:prstGeom prst="rect">
              <a:avLst/>
            </a:prstGeom>
            <a:noFill/>
            <a:extLst>
              <a:ext uri="{909E8E84-426E-40DD-AFC4-6F175D3DCCD1}">
                <a14:hiddenFill xmlns:a14="http://schemas.microsoft.com/office/drawing/2010/main">
                  <a:solidFill>
                    <a:srgbClr val="FFFFFF"/>
                  </a:solidFill>
                </a14:hiddenFill>
              </a:ext>
            </a:extLst>
          </p:spPr>
        </p:pic>
        <p:sp>
          <p:nvSpPr>
            <p:cNvPr id="92" name="正方形/長方形 91">
              <a:extLst>
                <a:ext uri="{FF2B5EF4-FFF2-40B4-BE49-F238E27FC236}">
                  <a16:creationId xmlns:a16="http://schemas.microsoft.com/office/drawing/2014/main" id="{2BD803AA-30CF-4C3E-87B7-6BDEBAC24A2B}"/>
                </a:ext>
              </a:extLst>
            </p:cNvPr>
            <p:cNvSpPr/>
            <p:nvPr/>
          </p:nvSpPr>
          <p:spPr>
            <a:xfrm>
              <a:off x="4224624" y="5146328"/>
              <a:ext cx="2851979" cy="577664"/>
            </a:xfrm>
            <a:prstGeom prst="rect">
              <a:avLst/>
            </a:prstGeom>
            <a:noFill/>
            <a:ln w="22225">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50"/>
            </a:p>
          </p:txBody>
        </p:sp>
        <p:pic>
          <p:nvPicPr>
            <p:cNvPr id="93" name="図 92">
              <a:extLst>
                <a:ext uri="{FF2B5EF4-FFF2-40B4-BE49-F238E27FC236}">
                  <a16:creationId xmlns:a16="http://schemas.microsoft.com/office/drawing/2014/main" id="{8644D47C-4992-495C-A6E9-3E198E511E88}"/>
                </a:ext>
              </a:extLst>
            </p:cNvPr>
            <p:cNvPicPr>
              <a:picLocks noChangeAspect="1"/>
            </p:cNvPicPr>
            <p:nvPr/>
          </p:nvPicPr>
          <p:blipFill>
            <a:blip r:embed="rId15"/>
            <a:stretch>
              <a:fillRect/>
            </a:stretch>
          </p:blipFill>
          <p:spPr>
            <a:xfrm>
              <a:off x="11566856" y="4399277"/>
              <a:ext cx="862177" cy="709399"/>
            </a:xfrm>
            <a:prstGeom prst="rect">
              <a:avLst/>
            </a:prstGeom>
          </p:spPr>
        </p:pic>
      </p:grpSp>
      <p:pic>
        <p:nvPicPr>
          <p:cNvPr id="126" name="図 125" descr="チラシの画像">
            <a:extLst>
              <a:ext uri="{FF2B5EF4-FFF2-40B4-BE49-F238E27FC236}">
                <a16:creationId xmlns:a16="http://schemas.microsoft.com/office/drawing/2014/main" id="{272633F3-327B-490F-A5B5-BB89D22EE5D8}"/>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b="42454"/>
          <a:stretch/>
        </p:blipFill>
        <p:spPr bwMode="auto">
          <a:xfrm>
            <a:off x="7346107" y="1921933"/>
            <a:ext cx="1545432" cy="1104900"/>
          </a:xfrm>
          <a:prstGeom prst="rect">
            <a:avLst/>
          </a:prstGeom>
          <a:noFill/>
          <a:ln>
            <a:noFill/>
          </a:ln>
          <a:extLst>
            <a:ext uri="{53640926-AAD7-44D8-BBD7-CCE9431645EC}">
              <a14:shadowObscured xmlns:a14="http://schemas.microsoft.com/office/drawing/2010/main"/>
            </a:ext>
          </a:extLst>
        </p:spPr>
      </p:pic>
      <p:pic>
        <p:nvPicPr>
          <p:cNvPr id="2050" name="Picture 2" descr="プロフィール画像.docx">
            <a:extLst>
              <a:ext uri="{FF2B5EF4-FFF2-40B4-BE49-F238E27FC236}">
                <a16:creationId xmlns:a16="http://schemas.microsoft.com/office/drawing/2014/main" id="{415EA903-DF07-48C9-9E78-A9AFCE38C9B8}"/>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738213" y="3739223"/>
            <a:ext cx="922751" cy="881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14605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角丸四角形 11"/>
          <p:cNvSpPr/>
          <p:nvPr/>
        </p:nvSpPr>
        <p:spPr>
          <a:xfrm>
            <a:off x="251520" y="458671"/>
            <a:ext cx="8691309" cy="6236170"/>
          </a:xfrm>
          <a:prstGeom prst="roundRect">
            <a:avLst>
              <a:gd name="adj" fmla="val 4915"/>
            </a:avLst>
          </a:prstGeom>
          <a:noFill/>
        </p:spPr>
        <p:style>
          <a:lnRef idx="2">
            <a:schemeClr val="dk1"/>
          </a:lnRef>
          <a:fillRef idx="1">
            <a:schemeClr val="lt1"/>
          </a:fillRef>
          <a:effectRef idx="0">
            <a:schemeClr val="dk1"/>
          </a:effectRef>
          <a:fontRef idx="minor">
            <a:schemeClr val="dk1"/>
          </a:fontRef>
        </p:style>
        <p:txBody>
          <a:bodyPr rot="0" spcFirstLastPara="0" vert="horz" wrap="square" lIns="72000" tIns="72000" rIns="36000" bIns="36000" numCol="1" spcCol="0" rtlCol="0" fromWordArt="0" anchor="t" anchorCtr="0" forceAA="0" compatLnSpc="1">
            <a:prstTxWarp prst="textNoShape">
              <a:avLst/>
            </a:prstTxWarp>
            <a:noAutofit/>
          </a:bodyPr>
          <a:lstStyle/>
          <a:p>
            <a:pPr lvl="0">
              <a:defRPr/>
            </a:pPr>
            <a:r>
              <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AI</a:t>
            </a:r>
            <a:r>
              <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を活用した相談体制の充実（</a:t>
            </a:r>
            <a:r>
              <a:rPr kumimoji="1"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AI</a:t>
            </a:r>
            <a:r>
              <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チャットボット）</a:t>
            </a:r>
            <a:endParaRPr kumimoji="1" lang="en-US" altLang="ja-JP" sz="1200" b="1" i="0" u="none" strike="sng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261938" marR="0" lvl="0" indent="-261938" algn="l" defTabSz="914400" rtl="0" eaLnBrk="1" fontAlgn="auto" latinLnBrk="0" hangingPunct="1">
              <a:lnSpc>
                <a:spcPct val="100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261938" marR="0" lvl="0" indent="-261938"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7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61938" marR="0" lvl="0" indent="-261938"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3" name="正方形/長方形 62"/>
          <p:cNvSpPr/>
          <p:nvPr/>
        </p:nvSpPr>
        <p:spPr>
          <a:xfrm>
            <a:off x="255449" y="98630"/>
            <a:ext cx="1590095" cy="45332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3600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＜参考事例８＞</a:t>
            </a:r>
          </a:p>
        </p:txBody>
      </p:sp>
      <p:sp>
        <p:nvSpPr>
          <p:cNvPr id="4" name="テキスト ボックス 3"/>
          <p:cNvSpPr txBox="1"/>
          <p:nvPr/>
        </p:nvSpPr>
        <p:spPr>
          <a:xfrm>
            <a:off x="431540" y="908720"/>
            <a:ext cx="8509287" cy="794694"/>
          </a:xfrm>
          <a:prstGeom prst="rect">
            <a:avLst/>
          </a:prstGeom>
          <a:noFill/>
          <a:ln>
            <a:noFill/>
          </a:ln>
        </p:spPr>
        <p:txBody>
          <a:bodyPr wrap="square" rtlCol="0">
            <a:noAutofit/>
          </a:bodyPr>
          <a:lstStyle/>
          <a:p>
            <a:pPr lvl="0">
              <a:defRPr/>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spc="-3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200" spc="-3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AI</a:t>
            </a:r>
            <a:r>
              <a:rPr lang="ja-JP" altLang="en-US" sz="1200" spc="-3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チャットボット」とは、あらかじめ作成した質問と回答の中から、自動で回答を選択してやりとりを行う「自動会話</a:t>
            </a:r>
            <a:endParaRPr lang="en-US" altLang="ja-JP" sz="1200" spc="-3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ja-JP" altLang="en-US" sz="1200" spc="-3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プログラム」。</a:t>
            </a:r>
            <a:endParaRPr lang="en-US" altLang="ja-JP" sz="1200" spc="-3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・これまで、コールセンター等で対応していた問い合わせについて、</a:t>
            </a:r>
            <a:r>
              <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AI</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チャットボットを活用することにより、</a:t>
            </a:r>
            <a:r>
              <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24</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時間</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いつでも対応可能となるなど、府民サービスの向上及び業務効率化を実現。</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5" name="テキスト ボックス 44"/>
          <p:cNvSpPr txBox="1"/>
          <p:nvPr/>
        </p:nvSpPr>
        <p:spPr>
          <a:xfrm>
            <a:off x="537505" y="6054356"/>
            <a:ext cx="1811847" cy="263182"/>
          </a:xfrm>
          <a:prstGeom prst="rect">
            <a:avLst/>
          </a:prstGeom>
          <a:noFill/>
          <a:ln>
            <a:noFill/>
          </a:ln>
        </p:spPr>
        <p:txBody>
          <a:bodyPr wrap="square" rtlCol="0">
            <a:noAutofit/>
          </a:bodyPr>
          <a:lstStyle/>
          <a:p>
            <a:pPr lvl="0">
              <a:defRPr/>
            </a:pPr>
            <a:r>
              <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主な導入事例</a:t>
            </a:r>
            <a:r>
              <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46" name="テキスト ボックス 45"/>
          <p:cNvSpPr txBox="1"/>
          <p:nvPr/>
        </p:nvSpPr>
        <p:spPr>
          <a:xfrm>
            <a:off x="779910" y="6252681"/>
            <a:ext cx="8300689" cy="442159"/>
          </a:xfrm>
          <a:prstGeom prst="rect">
            <a:avLst/>
          </a:prstGeom>
          <a:noFill/>
          <a:ln>
            <a:noFill/>
          </a:ln>
        </p:spPr>
        <p:txBody>
          <a:bodyPr wrap="square" rtlCol="0">
            <a:noAutofit/>
          </a:bodyPr>
          <a:lstStyle/>
          <a:p>
            <a:pPr marL="261938" indent="-261938">
              <a:defRPr/>
            </a:pPr>
            <a:r>
              <a:rPr lang="ja-JP" altLang="en-US" sz="1050" dirty="0">
                <a:latin typeface="Meiryo UI" panose="020B0604030504040204" pitchFamily="50" charset="-128"/>
                <a:ea typeface="Meiryo UI" panose="020B0604030504040204" pitchFamily="50" charset="-128"/>
                <a:cs typeface="メイリオ" panose="020B0604030504040204" pitchFamily="50" charset="-128"/>
              </a:rPr>
              <a:t>■大阪コロナ追跡システム相談（同システムの基本事項や登録方法等に係る相談や情報提供を実施）</a:t>
            </a:r>
            <a:r>
              <a:rPr lang="en-US" altLang="ja-JP" sz="900" dirty="0">
                <a:latin typeface="Meiryo UI" panose="020B0604030504040204" pitchFamily="50" charset="-128"/>
                <a:ea typeface="Meiryo UI" panose="020B0604030504040204" pitchFamily="50" charset="-128"/>
                <a:cs typeface="メイリオ" panose="020B0604030504040204" pitchFamily="50" charset="-128"/>
              </a:rPr>
              <a:t>【</a:t>
            </a:r>
            <a:r>
              <a:rPr lang="ja-JP" altLang="en-US" sz="900" dirty="0">
                <a:latin typeface="Meiryo UI" panose="020B0604030504040204" pitchFamily="50" charset="-128"/>
                <a:ea typeface="Meiryo UI" panose="020B0604030504040204" pitchFamily="50" charset="-128"/>
                <a:cs typeface="メイリオ" panose="020B0604030504040204" pitchFamily="50" charset="-128"/>
              </a:rPr>
              <a:t>スマートシティ戦略部 戦略推進室 </a:t>
            </a:r>
            <a:r>
              <a:rPr lang="zh-TW" altLang="en-US" sz="900" dirty="0">
                <a:latin typeface="Meiryo UI" panose="020B0604030504040204" pitchFamily="50" charset="-128"/>
                <a:ea typeface="Meiryo UI" panose="020B0604030504040204" pitchFamily="50" charset="-128"/>
                <a:cs typeface="メイリオ" panose="020B0604030504040204" pitchFamily="50" charset="-128"/>
              </a:rPr>
              <a:t>地域戦略推進課</a:t>
            </a:r>
            <a:r>
              <a:rPr lang="en-US" altLang="ja-JP" sz="900" dirty="0">
                <a:latin typeface="Meiryo UI" panose="020B0604030504040204" pitchFamily="50" charset="-128"/>
                <a:ea typeface="Meiryo UI" panose="020B0604030504040204" pitchFamily="50" charset="-128"/>
                <a:cs typeface="メイリオ" panose="020B0604030504040204" pitchFamily="50" charset="-128"/>
              </a:rPr>
              <a:t>】</a:t>
            </a:r>
            <a:endParaRPr lang="en-US" altLang="ja-JP" sz="1050" dirty="0">
              <a:latin typeface="Meiryo UI" panose="020B0604030504040204" pitchFamily="50" charset="-128"/>
              <a:ea typeface="Meiryo UI" panose="020B0604030504040204" pitchFamily="50" charset="-128"/>
              <a:cs typeface="メイリオ" panose="020B0604030504040204" pitchFamily="50" charset="-128"/>
            </a:endParaRPr>
          </a:p>
          <a:p>
            <a:pPr marL="261938" lvl="0" indent="-261938">
              <a:defRPr/>
            </a:pPr>
            <a:r>
              <a:rPr lang="ja-JP" altLang="en-US" sz="1050" dirty="0">
                <a:latin typeface="Meiryo UI" panose="020B0604030504040204" pitchFamily="50" charset="-128"/>
                <a:ea typeface="Meiryo UI" panose="020B0604030504040204" pitchFamily="50" charset="-128"/>
                <a:cs typeface="メイリオ" panose="020B0604030504040204" pitchFamily="50" charset="-128"/>
              </a:rPr>
              <a:t>■消費生活相談（消費生活に関する定型的（簡易）な相談や情報提供を実施）</a:t>
            </a:r>
            <a:r>
              <a:rPr lang="en-US" altLang="ja-JP" sz="900" dirty="0">
                <a:latin typeface="Meiryo UI" panose="020B0604030504040204" pitchFamily="50" charset="-128"/>
                <a:ea typeface="Meiryo UI" panose="020B0604030504040204" pitchFamily="50" charset="-128"/>
                <a:cs typeface="メイリオ" panose="020B0604030504040204" pitchFamily="50" charset="-128"/>
              </a:rPr>
              <a:t>【</a:t>
            </a:r>
            <a:r>
              <a:rPr lang="ja-JP" altLang="en-US" sz="900" dirty="0">
                <a:latin typeface="Meiryo UI" panose="020B0604030504040204" pitchFamily="50" charset="-128"/>
                <a:ea typeface="Meiryo UI" panose="020B0604030504040204" pitchFamily="50" charset="-128"/>
                <a:cs typeface="メイリオ" panose="020B0604030504040204" pitchFamily="50" charset="-128"/>
              </a:rPr>
              <a:t>府民文化部 消費生活センター</a:t>
            </a:r>
            <a:r>
              <a:rPr lang="en-US" altLang="ja-JP" sz="900" dirty="0">
                <a:latin typeface="Meiryo UI" panose="020B0604030504040204" pitchFamily="50" charset="-128"/>
                <a:ea typeface="Meiryo UI" panose="020B0604030504040204" pitchFamily="50" charset="-128"/>
                <a:cs typeface="メイリオ" panose="020B0604030504040204" pitchFamily="50" charset="-128"/>
              </a:rPr>
              <a:t>】</a:t>
            </a:r>
            <a:endParaRPr lang="en-US" altLang="ja-JP" sz="1050" dirty="0">
              <a:latin typeface="Meiryo UI" panose="020B0604030504040204" pitchFamily="50" charset="-128"/>
              <a:ea typeface="Meiryo UI" panose="020B0604030504040204" pitchFamily="50" charset="-128"/>
              <a:cs typeface="メイリオ" panose="020B0604030504040204" pitchFamily="50" charset="-128"/>
            </a:endParaRPr>
          </a:p>
        </p:txBody>
      </p:sp>
      <p:sp>
        <p:nvSpPr>
          <p:cNvPr id="43" name="角丸四角形 42"/>
          <p:cNvSpPr/>
          <p:nvPr/>
        </p:nvSpPr>
        <p:spPr>
          <a:xfrm>
            <a:off x="887608" y="2049163"/>
            <a:ext cx="7848709" cy="3929903"/>
          </a:xfrm>
          <a:prstGeom prst="roundRect">
            <a:avLst>
              <a:gd name="adj" fmla="val 0"/>
            </a:avLst>
          </a:prstGeom>
          <a:solidFill>
            <a:schemeClr val="accent1">
              <a:lumMod val="20000"/>
              <a:lumOff val="80000"/>
            </a:schemeClr>
          </a:solidFill>
          <a:ln w="25400">
            <a:noFill/>
            <a:prstDash val="sysDash"/>
          </a:ln>
        </p:spPr>
        <p:style>
          <a:lnRef idx="2">
            <a:schemeClr val="accent1"/>
          </a:lnRef>
          <a:fillRef idx="1">
            <a:schemeClr val="lt1"/>
          </a:fillRef>
          <a:effectRef idx="0">
            <a:schemeClr val="accent1"/>
          </a:effectRef>
          <a:fontRef idx="minor">
            <a:schemeClr val="dk1"/>
          </a:fontRef>
        </p:style>
        <p:txBody>
          <a:bodyPr lIns="36000" r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二等辺三角形 6"/>
          <p:cNvSpPr/>
          <p:nvPr/>
        </p:nvSpPr>
        <p:spPr>
          <a:xfrm rot="5400000">
            <a:off x="3662889" y="3833478"/>
            <a:ext cx="2013394" cy="292778"/>
          </a:xfrm>
          <a:prstGeom prst="triangle">
            <a:avLst/>
          </a:prstGeom>
          <a:solidFill>
            <a:schemeClr val="tx2">
              <a:lumMod val="60000"/>
              <a:lumOff val="4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kumimoji="1" lang="ja-JP" altLang="en-US" sz="9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11" name="グループ化 10">
            <a:extLst>
              <a:ext uri="{FF2B5EF4-FFF2-40B4-BE49-F238E27FC236}">
                <a16:creationId xmlns:a16="http://schemas.microsoft.com/office/drawing/2014/main" id="{1E72E1C7-FD97-4FD6-822B-F8757F91B6B1}"/>
              </a:ext>
            </a:extLst>
          </p:cNvPr>
          <p:cNvGrpSpPr/>
          <p:nvPr/>
        </p:nvGrpSpPr>
        <p:grpSpPr>
          <a:xfrm>
            <a:off x="1020140" y="2177162"/>
            <a:ext cx="3389596" cy="3765124"/>
            <a:chOff x="1141240" y="2781382"/>
            <a:chExt cx="3389596" cy="3765124"/>
          </a:xfrm>
        </p:grpSpPr>
        <p:sp>
          <p:nvSpPr>
            <p:cNvPr id="2" name="正方形/長方形 1"/>
            <p:cNvSpPr/>
            <p:nvPr/>
          </p:nvSpPr>
          <p:spPr>
            <a:xfrm>
              <a:off x="1151845" y="2781382"/>
              <a:ext cx="3377768" cy="3743962"/>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kumimoji="1" lang="ja-JP" altLang="en-US" sz="900" b="1" dirty="0">
                <a:solidFill>
                  <a:schemeClr val="tx1"/>
                </a:solidFill>
                <a:latin typeface="Meiryo UI" panose="020B0604030504040204" pitchFamily="50" charset="-128"/>
                <a:ea typeface="Meiryo UI" panose="020B0604030504040204" pitchFamily="50" charset="-128"/>
              </a:endParaRPr>
            </a:p>
          </p:txBody>
        </p:sp>
        <p:grpSp>
          <p:nvGrpSpPr>
            <p:cNvPr id="20" name="グループ化 19"/>
            <p:cNvGrpSpPr/>
            <p:nvPr/>
          </p:nvGrpSpPr>
          <p:grpSpPr>
            <a:xfrm>
              <a:off x="2278519" y="3234829"/>
              <a:ext cx="1645682" cy="1923516"/>
              <a:chOff x="489434" y="1628575"/>
              <a:chExt cx="1645682" cy="1923516"/>
            </a:xfrm>
          </p:grpSpPr>
          <p:sp>
            <p:nvSpPr>
              <p:cNvPr id="22" name="テキスト ボックス 21"/>
              <p:cNvSpPr txBox="1"/>
              <p:nvPr/>
            </p:nvSpPr>
            <p:spPr>
              <a:xfrm>
                <a:off x="579132" y="2074176"/>
                <a:ext cx="800219" cy="276999"/>
              </a:xfrm>
              <a:prstGeom prst="rect">
                <a:avLst/>
              </a:prstGeom>
              <a:noFill/>
            </p:spPr>
            <p:txBody>
              <a:bodyPr wrap="none" rtlCol="0">
                <a:spAutoFit/>
              </a:bodyPr>
              <a:lstStyle/>
              <a:p>
                <a:r>
                  <a:rPr kumimoji="1" lang="ja-JP" altLang="en-US" sz="1200" b="1" dirty="0">
                    <a:latin typeface="Meiryo UI" panose="020B0604030504040204" pitchFamily="50" charset="-128"/>
                    <a:ea typeface="Meiryo UI" panose="020B0604030504040204" pitchFamily="50" charset="-128"/>
                  </a:rPr>
                  <a:t>各種相談</a:t>
                </a:r>
              </a:p>
            </p:txBody>
          </p:sp>
          <p:pic>
            <p:nvPicPr>
              <p:cNvPr id="23" name="図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89434" y="1628575"/>
                <a:ext cx="1044000" cy="491310"/>
              </a:xfrm>
              <a:prstGeom prst="rect">
                <a:avLst/>
              </a:prstGeom>
            </p:spPr>
          </p:pic>
          <p:pic>
            <p:nvPicPr>
              <p:cNvPr id="24" name="図 2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4465" y="2904091"/>
                <a:ext cx="583391" cy="648000"/>
              </a:xfrm>
              <a:prstGeom prst="rect">
                <a:avLst/>
              </a:prstGeom>
              <a:ln>
                <a:noFill/>
              </a:ln>
            </p:spPr>
          </p:pic>
          <p:sp>
            <p:nvSpPr>
              <p:cNvPr id="25" name="正方形/長方形 24"/>
              <p:cNvSpPr/>
              <p:nvPr/>
            </p:nvSpPr>
            <p:spPr>
              <a:xfrm>
                <a:off x="532172" y="2763269"/>
                <a:ext cx="843501" cy="230832"/>
              </a:xfrm>
              <a:prstGeom prst="rect">
                <a:avLst/>
              </a:prstGeom>
            </p:spPr>
            <p:txBody>
              <a:bodyPr wrap="none">
                <a:spAutoFit/>
              </a:bodyPr>
              <a:lstStyle/>
              <a:p>
                <a:pPr algn="ctr"/>
                <a:r>
                  <a:rPr kumimoji="1" lang="ja-JP" altLang="en-US" sz="900" b="1" dirty="0">
                    <a:latin typeface="Meiryo UI" panose="020B0604030504040204" pitchFamily="50" charset="-128"/>
                    <a:ea typeface="Meiryo UI" panose="020B0604030504040204" pitchFamily="50" charset="-128"/>
                  </a:rPr>
                  <a:t>コールセンター</a:t>
                </a:r>
                <a:endParaRPr lang="ja-JP" altLang="en-US" sz="900" dirty="0"/>
              </a:p>
            </p:txBody>
          </p:sp>
          <p:pic>
            <p:nvPicPr>
              <p:cNvPr id="27" name="図 2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31208" y="2885876"/>
                <a:ext cx="603908" cy="666215"/>
              </a:xfrm>
              <a:prstGeom prst="rect">
                <a:avLst/>
              </a:prstGeom>
            </p:spPr>
          </p:pic>
        </p:grpSp>
        <p:sp>
          <p:nvSpPr>
            <p:cNvPr id="3" name="下矢印 2"/>
            <p:cNvSpPr/>
            <p:nvPr/>
          </p:nvSpPr>
          <p:spPr>
            <a:xfrm>
              <a:off x="2506026" y="4040939"/>
              <a:ext cx="432020" cy="334442"/>
            </a:xfrm>
            <a:prstGeom prst="downArrow">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kumimoji="1" lang="ja-JP" altLang="en-US" sz="900" b="1" dirty="0">
                <a:solidFill>
                  <a:schemeClr val="tx1"/>
                </a:solidFill>
                <a:latin typeface="Meiryo UI" panose="020B0604030504040204" pitchFamily="50" charset="-128"/>
                <a:ea typeface="Meiryo UI" panose="020B0604030504040204" pitchFamily="50" charset="-128"/>
              </a:endParaRPr>
            </a:p>
          </p:txBody>
        </p:sp>
        <p:sp>
          <p:nvSpPr>
            <p:cNvPr id="47" name="下矢印 46"/>
            <p:cNvSpPr/>
            <p:nvPr/>
          </p:nvSpPr>
          <p:spPr>
            <a:xfrm rot="20123066">
              <a:off x="3265953" y="4047155"/>
              <a:ext cx="432020" cy="334442"/>
            </a:xfrm>
            <a:prstGeom prst="downArrow">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kumimoji="1" lang="ja-JP" altLang="en-US" sz="900" b="1" dirty="0">
                <a:solidFill>
                  <a:schemeClr val="tx1"/>
                </a:solidFill>
                <a:latin typeface="Meiryo UI" panose="020B0604030504040204" pitchFamily="50" charset="-128"/>
                <a:ea typeface="Meiryo UI" panose="020B0604030504040204" pitchFamily="50" charset="-128"/>
              </a:endParaRPr>
            </a:p>
          </p:txBody>
        </p:sp>
        <p:sp>
          <p:nvSpPr>
            <p:cNvPr id="15" name="ホームベース 14"/>
            <p:cNvSpPr/>
            <p:nvPr/>
          </p:nvSpPr>
          <p:spPr>
            <a:xfrm>
              <a:off x="1266360" y="2856814"/>
              <a:ext cx="3068318" cy="309207"/>
            </a:xfrm>
            <a:prstGeom prst="homePlate">
              <a:avLst>
                <a:gd name="adj" fmla="val 0"/>
              </a:avLst>
            </a:prstGeom>
            <a:solidFill>
              <a:schemeClr val="accent2">
                <a:lumMod val="20000"/>
                <a:lumOff val="80000"/>
              </a:schemeClr>
            </a:solidFill>
            <a:ln w="1270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b="1">
                  <a:solidFill>
                    <a:srgbClr val="C00000"/>
                  </a:solidFill>
                  <a:latin typeface="Meiryo UI" panose="020B0604030504040204" pitchFamily="50" charset="-128"/>
                  <a:ea typeface="Meiryo UI" panose="020B0604030504040204" pitchFamily="50" charset="-128"/>
                </a:rPr>
                <a:t>導入前</a:t>
              </a:r>
              <a:endParaRPr kumimoji="1" lang="ja-JP" altLang="en-US" sz="1400" b="1" dirty="0">
                <a:solidFill>
                  <a:srgbClr val="C00000"/>
                </a:solidFill>
                <a:latin typeface="Meiryo UI" panose="020B0604030504040204" pitchFamily="50" charset="-128"/>
                <a:ea typeface="Meiryo UI" panose="020B0604030504040204" pitchFamily="50" charset="-128"/>
              </a:endParaRPr>
            </a:p>
          </p:txBody>
        </p:sp>
        <p:sp>
          <p:nvSpPr>
            <p:cNvPr id="49" name="下矢印 48"/>
            <p:cNvSpPr/>
            <p:nvPr/>
          </p:nvSpPr>
          <p:spPr>
            <a:xfrm rot="1409300">
              <a:off x="1639222" y="4044591"/>
              <a:ext cx="432020" cy="334442"/>
            </a:xfrm>
            <a:prstGeom prst="downArrow">
              <a:avLst/>
            </a:prstGeom>
            <a:solidFill>
              <a:schemeClr val="accent1">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kumimoji="1" lang="ja-JP" altLang="en-US" sz="900" b="1" dirty="0">
                <a:solidFill>
                  <a:schemeClr val="tx1"/>
                </a:solidFill>
                <a:latin typeface="Meiryo UI" panose="020B0604030504040204" pitchFamily="50" charset="-128"/>
                <a:ea typeface="Meiryo UI" panose="020B0604030504040204" pitchFamily="50" charset="-128"/>
              </a:endParaRPr>
            </a:p>
          </p:txBody>
        </p:sp>
        <p:sp>
          <p:nvSpPr>
            <p:cNvPr id="5" name="楕円 4"/>
            <p:cNvSpPr/>
            <p:nvPr/>
          </p:nvSpPr>
          <p:spPr>
            <a:xfrm>
              <a:off x="1241630" y="4464115"/>
              <a:ext cx="814303" cy="344809"/>
            </a:xfrm>
            <a:prstGeom prst="ellipse">
              <a:avLst/>
            </a:prstGeom>
            <a:solidFill>
              <a:schemeClr val="accent1">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en-US" altLang="ja-JP" sz="1200" b="1" dirty="0">
                  <a:solidFill>
                    <a:schemeClr val="bg1"/>
                  </a:solidFill>
                  <a:latin typeface="Meiryo UI" panose="020B0604030504040204" pitchFamily="50" charset="-128"/>
                  <a:ea typeface="Meiryo UI" panose="020B0604030504040204" pitchFamily="50" charset="-128"/>
                </a:rPr>
                <a:t>FAQ</a:t>
              </a:r>
              <a:endParaRPr kumimoji="1" lang="ja-JP" altLang="en-US" sz="1200" b="1" dirty="0">
                <a:solidFill>
                  <a:schemeClr val="bg1"/>
                </a:solidFill>
                <a:latin typeface="Meiryo UI" panose="020B0604030504040204" pitchFamily="50" charset="-128"/>
                <a:ea typeface="Meiryo UI" panose="020B0604030504040204" pitchFamily="50" charset="-128"/>
              </a:endParaRPr>
            </a:p>
          </p:txBody>
        </p:sp>
        <p:sp>
          <p:nvSpPr>
            <p:cNvPr id="54" name="正方形/長方形 53"/>
            <p:cNvSpPr/>
            <p:nvPr/>
          </p:nvSpPr>
          <p:spPr>
            <a:xfrm>
              <a:off x="1151844" y="5478542"/>
              <a:ext cx="3377769" cy="1067964"/>
            </a:xfrm>
            <a:prstGeom prst="rect">
              <a:avLst/>
            </a:prstGeom>
            <a:solidFill>
              <a:schemeClr val="accent2">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kumimoji="1" lang="ja-JP" altLang="en-US" sz="900" b="1" dirty="0">
                <a:solidFill>
                  <a:schemeClr val="tx1"/>
                </a:solidFill>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1141240" y="5784780"/>
              <a:ext cx="3389596" cy="738664"/>
            </a:xfrm>
            <a:prstGeom prst="rect">
              <a:avLst/>
            </a:prstGeom>
            <a:noFill/>
          </p:spPr>
          <p:txBody>
            <a:bodyPr wrap="square" rtlCol="0">
              <a:spAutoFit/>
            </a:bodyPr>
            <a:lstStyle/>
            <a:p>
              <a:r>
                <a:rPr lang="ja-JP" altLang="en-US" sz="1050" dirty="0">
                  <a:latin typeface="Meiryo UI" panose="020B0604030504040204" pitchFamily="50" charset="-128"/>
                  <a:ea typeface="Meiryo UI" panose="020B0604030504040204" pitchFamily="50" charset="-128"/>
                </a:rPr>
                <a:t>◆</a:t>
              </a:r>
              <a:r>
                <a:rPr kumimoji="1" lang="ja-JP" altLang="en-US" sz="1050" dirty="0">
                  <a:latin typeface="Meiryo UI" panose="020B0604030504040204" pitchFamily="50" charset="-128"/>
                  <a:ea typeface="Meiryo UI" panose="020B0604030504040204" pitchFamily="50" charset="-128"/>
                </a:rPr>
                <a:t> 電話による問い合わせは、問い合わせ可能時間が限定的。</a:t>
              </a:r>
              <a:endParaRPr kumimoji="1" lang="en-US" altLang="ja-JP" sz="1050" dirty="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　　</a:t>
              </a:r>
              <a:r>
                <a:rPr kumimoji="1" lang="ja-JP" altLang="en-US" sz="1050" dirty="0">
                  <a:latin typeface="Meiryo UI" panose="020B0604030504040204" pitchFamily="50" charset="-128"/>
                  <a:ea typeface="Meiryo UI" panose="020B0604030504040204" pitchFamily="50" charset="-128"/>
                </a:rPr>
                <a:t>問い合わせが急増すると、窓口の負担も増加。</a:t>
              </a:r>
              <a:endParaRPr kumimoji="1" lang="en-US" altLang="ja-JP" sz="1050" dirty="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a:t>
              </a:r>
              <a:r>
                <a:rPr kumimoji="1" lang="ja-JP" altLang="en-US" sz="1050" dirty="0">
                  <a:latin typeface="Meiryo UI" panose="020B0604030504040204" pitchFamily="50" charset="-128"/>
                  <a:ea typeface="Meiryo UI" panose="020B0604030504040204" pitchFamily="50" charset="-128"/>
                </a:rPr>
                <a:t> </a:t>
              </a:r>
              <a:r>
                <a:rPr lang="ja-JP" altLang="en-US" sz="1050" dirty="0">
                  <a:latin typeface="Meiryo UI" panose="020B0604030504040204" pitchFamily="50" charset="-128"/>
                  <a:ea typeface="Meiryo UI" panose="020B0604030504040204" pitchFamily="50" charset="-128"/>
                </a:rPr>
                <a:t>ホームページ上の</a:t>
              </a:r>
              <a:r>
                <a:rPr lang="en-US" altLang="ja-JP" sz="1050" dirty="0">
                  <a:latin typeface="Meiryo UI" panose="020B0604030504040204" pitchFamily="50" charset="-128"/>
                  <a:ea typeface="Meiryo UI" panose="020B0604030504040204" pitchFamily="50" charset="-128"/>
                </a:rPr>
                <a:t>FAQ</a:t>
              </a:r>
              <a:r>
                <a:rPr lang="ja-JP" altLang="en-US" sz="1050" dirty="0">
                  <a:latin typeface="Meiryo UI" panose="020B0604030504040204" pitchFamily="50" charset="-128"/>
                  <a:ea typeface="Meiryo UI" panose="020B0604030504040204" pitchFamily="50" charset="-128"/>
                </a:rPr>
                <a:t>の項目が多岐にわたる場合、解決</a:t>
              </a:r>
              <a:endParaRPr lang="en-US" altLang="ja-JP" sz="1050" dirty="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　　したい質問に到達するのに時間がかかる。</a:t>
              </a:r>
              <a:endParaRPr kumimoji="1" lang="en-US" altLang="ja-JP" sz="1050" dirty="0">
                <a:latin typeface="Meiryo UI" panose="020B0604030504040204" pitchFamily="50" charset="-128"/>
                <a:ea typeface="Meiryo UI" panose="020B0604030504040204" pitchFamily="50" charset="-128"/>
              </a:endParaRPr>
            </a:p>
          </p:txBody>
        </p:sp>
        <p:sp>
          <p:nvSpPr>
            <p:cNvPr id="17" name="テキスト ボックス 16"/>
            <p:cNvSpPr txBox="1"/>
            <p:nvPr/>
          </p:nvSpPr>
          <p:spPr>
            <a:xfrm>
              <a:off x="2345514" y="5519106"/>
              <a:ext cx="734496" cy="261610"/>
            </a:xfrm>
            <a:prstGeom prst="rect">
              <a:avLst/>
            </a:prstGeom>
            <a:solidFill>
              <a:schemeClr val="bg1"/>
            </a:solidFill>
            <a:ln w="22225">
              <a:solidFill>
                <a:schemeClr val="accent2"/>
              </a:solidFill>
            </a:ln>
          </p:spPr>
          <p:txBody>
            <a:bodyPr wrap="none" rtlCol="0">
              <a:spAutoFit/>
            </a:bodyPr>
            <a:lstStyle/>
            <a:p>
              <a:r>
                <a:rPr kumimoji="1" lang="ja-JP" altLang="en-US" sz="1100" b="1" dirty="0">
                  <a:solidFill>
                    <a:srgbClr val="C00000"/>
                  </a:solidFill>
                  <a:latin typeface="Meiryo UI" panose="020B0604030504040204" pitchFamily="50" charset="-128"/>
                  <a:ea typeface="Meiryo UI" panose="020B0604030504040204" pitchFamily="50" charset="-128"/>
                </a:rPr>
                <a:t>主な課題</a:t>
              </a:r>
            </a:p>
          </p:txBody>
        </p:sp>
      </p:grpSp>
      <p:sp>
        <p:nvSpPr>
          <p:cNvPr id="65" name="正方形/長方形 64"/>
          <p:cNvSpPr/>
          <p:nvPr/>
        </p:nvSpPr>
        <p:spPr>
          <a:xfrm>
            <a:off x="8432528" y="6516466"/>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dirty="0">
                <a:solidFill>
                  <a:prstClr val="black"/>
                </a:solidFill>
                <a:latin typeface="Calibri"/>
                <a:ea typeface="ＭＳ Ｐゴシック" panose="020B0600070205080204" pitchFamily="50" charset="-128"/>
              </a:rPr>
              <a:t>15</a:t>
            </a:r>
          </a:p>
        </p:txBody>
      </p:sp>
      <p:grpSp>
        <p:nvGrpSpPr>
          <p:cNvPr id="9" name="グループ化 8">
            <a:extLst>
              <a:ext uri="{FF2B5EF4-FFF2-40B4-BE49-F238E27FC236}">
                <a16:creationId xmlns:a16="http://schemas.microsoft.com/office/drawing/2014/main" id="{1BD5FEED-7148-46D3-8EAC-CAA3ED7F002E}"/>
              </a:ext>
            </a:extLst>
          </p:cNvPr>
          <p:cNvGrpSpPr/>
          <p:nvPr/>
        </p:nvGrpSpPr>
        <p:grpSpPr>
          <a:xfrm>
            <a:off x="4996947" y="2192042"/>
            <a:ext cx="3516099" cy="3754581"/>
            <a:chOff x="4926331" y="1943835"/>
            <a:chExt cx="3516099" cy="3839533"/>
          </a:xfrm>
        </p:grpSpPr>
        <p:sp>
          <p:nvSpPr>
            <p:cNvPr id="48" name="正方形/長方形 47"/>
            <p:cNvSpPr/>
            <p:nvPr/>
          </p:nvSpPr>
          <p:spPr>
            <a:xfrm>
              <a:off x="4926331" y="1943835"/>
              <a:ext cx="3516099" cy="3839533"/>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kumimoji="1" lang="ja-JP" altLang="en-US" sz="900" b="1" dirty="0">
                <a:solidFill>
                  <a:schemeClr val="tx1"/>
                </a:solidFill>
                <a:latin typeface="Meiryo UI" panose="020B0604030504040204" pitchFamily="50" charset="-128"/>
                <a:ea typeface="Meiryo UI" panose="020B0604030504040204" pitchFamily="50" charset="-128"/>
              </a:endParaRPr>
            </a:p>
          </p:txBody>
        </p:sp>
        <p:sp>
          <p:nvSpPr>
            <p:cNvPr id="16" name="ホームベース 15"/>
            <p:cNvSpPr/>
            <p:nvPr/>
          </p:nvSpPr>
          <p:spPr>
            <a:xfrm>
              <a:off x="5001790" y="2018926"/>
              <a:ext cx="3381047" cy="309207"/>
            </a:xfrm>
            <a:prstGeom prst="homePlate">
              <a:avLst>
                <a:gd name="adj" fmla="val 0"/>
              </a:avLst>
            </a:prstGeom>
            <a:solidFill>
              <a:schemeClr val="accent1">
                <a:lumMod val="60000"/>
                <a:lumOff val="40000"/>
              </a:schemeClr>
            </a:solidFill>
            <a:ln w="6350">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dirty="0">
                  <a:solidFill>
                    <a:schemeClr val="tx2"/>
                  </a:solidFill>
                  <a:latin typeface="Meiryo UI" panose="020B0604030504040204" pitchFamily="50" charset="-128"/>
                  <a:ea typeface="Meiryo UI" panose="020B0604030504040204" pitchFamily="50" charset="-128"/>
                </a:rPr>
                <a:t>導入後</a:t>
              </a:r>
            </a:p>
          </p:txBody>
        </p:sp>
        <p:grpSp>
          <p:nvGrpSpPr>
            <p:cNvPr id="30" name="グループ化 29"/>
            <p:cNvGrpSpPr/>
            <p:nvPr/>
          </p:nvGrpSpPr>
          <p:grpSpPr>
            <a:xfrm>
              <a:off x="6229357" y="2348138"/>
              <a:ext cx="940837" cy="731488"/>
              <a:chOff x="5114068" y="1842813"/>
              <a:chExt cx="940837" cy="731488"/>
            </a:xfrm>
          </p:grpSpPr>
          <p:sp>
            <p:nvSpPr>
              <p:cNvPr id="42" name="テキスト ボックス 41"/>
              <p:cNvSpPr txBox="1"/>
              <p:nvPr/>
            </p:nvSpPr>
            <p:spPr>
              <a:xfrm>
                <a:off x="5225692" y="2297302"/>
                <a:ext cx="800219" cy="276999"/>
              </a:xfrm>
              <a:prstGeom prst="rect">
                <a:avLst/>
              </a:prstGeom>
              <a:noFill/>
            </p:spPr>
            <p:txBody>
              <a:bodyPr wrap="none" rtlCol="0">
                <a:spAutoFit/>
              </a:bodyPr>
              <a:lstStyle/>
              <a:p>
                <a:r>
                  <a:rPr kumimoji="1" lang="ja-JP" altLang="en-US" sz="1200" b="1" dirty="0">
                    <a:latin typeface="Meiryo UI" panose="020B0604030504040204" pitchFamily="50" charset="-128"/>
                    <a:ea typeface="Meiryo UI" panose="020B0604030504040204" pitchFamily="50" charset="-128"/>
                  </a:rPr>
                  <a:t>各種相談</a:t>
                </a:r>
              </a:p>
            </p:txBody>
          </p:sp>
          <p:pic>
            <p:nvPicPr>
              <p:cNvPr id="44" name="図 4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114068" y="1842813"/>
                <a:ext cx="940837" cy="484080"/>
              </a:xfrm>
              <a:prstGeom prst="rect">
                <a:avLst/>
              </a:prstGeom>
            </p:spPr>
          </p:pic>
        </p:grpSp>
        <p:pic>
          <p:nvPicPr>
            <p:cNvPr id="33" name="図 3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56542" y="3640026"/>
              <a:ext cx="583391" cy="648000"/>
            </a:xfrm>
            <a:prstGeom prst="rect">
              <a:avLst/>
            </a:prstGeom>
            <a:ln>
              <a:noFill/>
            </a:ln>
          </p:spPr>
        </p:pic>
        <p:sp>
          <p:nvSpPr>
            <p:cNvPr id="34" name="正方形/長方形 33"/>
            <p:cNvSpPr/>
            <p:nvPr/>
          </p:nvSpPr>
          <p:spPr>
            <a:xfrm>
              <a:off x="6403581" y="3447752"/>
              <a:ext cx="843501" cy="230832"/>
            </a:xfrm>
            <a:prstGeom prst="rect">
              <a:avLst/>
            </a:prstGeom>
          </p:spPr>
          <p:txBody>
            <a:bodyPr wrap="none">
              <a:spAutoFit/>
            </a:bodyPr>
            <a:lstStyle/>
            <a:p>
              <a:pPr algn="ctr"/>
              <a:r>
                <a:rPr kumimoji="1" lang="ja-JP" altLang="en-US" sz="900" b="1" dirty="0">
                  <a:latin typeface="Meiryo UI" panose="020B0604030504040204" pitchFamily="50" charset="-128"/>
                  <a:ea typeface="Meiryo UI" panose="020B0604030504040204" pitchFamily="50" charset="-128"/>
                </a:rPr>
                <a:t>コールセンター</a:t>
              </a:r>
              <a:endParaRPr lang="ja-JP" altLang="en-US" sz="900" b="1" dirty="0"/>
            </a:p>
          </p:txBody>
        </p:sp>
        <p:pic>
          <p:nvPicPr>
            <p:cNvPr id="36" name="図 3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542802" y="3582165"/>
              <a:ext cx="603908" cy="666215"/>
            </a:xfrm>
            <a:prstGeom prst="rect">
              <a:avLst/>
            </a:prstGeom>
          </p:spPr>
        </p:pic>
        <p:sp>
          <p:nvSpPr>
            <p:cNvPr id="50" name="下矢印 49"/>
            <p:cNvSpPr/>
            <p:nvPr/>
          </p:nvSpPr>
          <p:spPr>
            <a:xfrm>
              <a:off x="6536566" y="3160117"/>
              <a:ext cx="432020" cy="334442"/>
            </a:xfrm>
            <a:prstGeom prst="downArrow">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kumimoji="1" lang="ja-JP" altLang="en-US" sz="900" b="1" dirty="0">
                <a:solidFill>
                  <a:schemeClr val="tx1"/>
                </a:solidFill>
                <a:latin typeface="Meiryo UI" panose="020B0604030504040204" pitchFamily="50" charset="-128"/>
                <a:ea typeface="Meiryo UI" panose="020B0604030504040204" pitchFamily="50" charset="-128"/>
              </a:endParaRPr>
            </a:p>
          </p:txBody>
        </p:sp>
        <p:sp>
          <p:nvSpPr>
            <p:cNvPr id="52" name="下矢印 51"/>
            <p:cNvSpPr/>
            <p:nvPr/>
          </p:nvSpPr>
          <p:spPr>
            <a:xfrm rot="19613480">
              <a:off x="7460329" y="3143069"/>
              <a:ext cx="432020" cy="334442"/>
            </a:xfrm>
            <a:prstGeom prst="downArrow">
              <a:avLst/>
            </a:prstGeom>
            <a:solidFill>
              <a:schemeClr val="accent1">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kumimoji="1" lang="ja-JP" altLang="en-US" sz="900" b="1" dirty="0">
                <a:solidFill>
                  <a:schemeClr val="tx1"/>
                </a:solidFill>
                <a:latin typeface="Meiryo UI" panose="020B0604030504040204" pitchFamily="50" charset="-128"/>
                <a:ea typeface="Meiryo UI" panose="020B0604030504040204" pitchFamily="50" charset="-128"/>
              </a:endParaRPr>
            </a:p>
          </p:txBody>
        </p:sp>
        <p:sp>
          <p:nvSpPr>
            <p:cNvPr id="8" name="楕円 7"/>
            <p:cNvSpPr/>
            <p:nvPr/>
          </p:nvSpPr>
          <p:spPr>
            <a:xfrm>
              <a:off x="5022050" y="3329359"/>
              <a:ext cx="1338773" cy="1217066"/>
            </a:xfrm>
            <a:prstGeom prst="ellipse">
              <a:avLst/>
            </a:prstGeom>
            <a:solidFill>
              <a:schemeClr val="accent1">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kumimoji="1" lang="ja-JP" altLang="en-US" sz="900" b="1" dirty="0">
                <a:solidFill>
                  <a:schemeClr val="tx1"/>
                </a:solidFill>
                <a:latin typeface="Meiryo UI" panose="020B0604030504040204" pitchFamily="50" charset="-128"/>
                <a:ea typeface="Meiryo UI" panose="020B0604030504040204" pitchFamily="50" charset="-128"/>
              </a:endParaRPr>
            </a:p>
          </p:txBody>
        </p:sp>
        <p:pic>
          <p:nvPicPr>
            <p:cNvPr id="40" name="図 3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183114" y="3702488"/>
              <a:ext cx="1086539" cy="645052"/>
            </a:xfrm>
            <a:prstGeom prst="rect">
              <a:avLst/>
            </a:prstGeom>
            <a:ln>
              <a:solidFill>
                <a:schemeClr val="dk1"/>
              </a:solidFill>
            </a:ln>
          </p:spPr>
        </p:pic>
        <p:sp>
          <p:nvSpPr>
            <p:cNvPr id="41" name="テキスト ボックス 40"/>
            <p:cNvSpPr txBox="1"/>
            <p:nvPr/>
          </p:nvSpPr>
          <p:spPr>
            <a:xfrm>
              <a:off x="5167114" y="3439512"/>
              <a:ext cx="1102539" cy="276999"/>
            </a:xfrm>
            <a:prstGeom prst="rect">
              <a:avLst/>
            </a:prstGeom>
            <a:solidFill>
              <a:schemeClr val="tx2"/>
            </a:solidFill>
            <a:ln>
              <a:solidFill>
                <a:schemeClr val="tx1"/>
              </a:solidFill>
            </a:ln>
          </p:spPr>
          <p:txBody>
            <a:bodyPr wrap="square" lIns="0" rIns="0" rtlCol="0">
              <a:spAutoFit/>
            </a:bodyPr>
            <a:lstStyle/>
            <a:p>
              <a:pPr algn="ctr"/>
              <a:r>
                <a:rPr kumimoji="1" lang="en-US" altLang="ja-JP" sz="1200" b="1" dirty="0">
                  <a:solidFill>
                    <a:schemeClr val="bg1"/>
                  </a:solidFill>
                  <a:latin typeface="Meiryo UI" panose="020B0604030504040204" pitchFamily="50" charset="-128"/>
                  <a:ea typeface="Meiryo UI" panose="020B0604030504040204" pitchFamily="50" charset="-128"/>
                </a:rPr>
                <a:t>AI</a:t>
              </a:r>
              <a:r>
                <a:rPr kumimoji="1" lang="ja-JP" altLang="en-US" sz="1200" b="1" dirty="0">
                  <a:solidFill>
                    <a:schemeClr val="bg1"/>
                  </a:solidFill>
                  <a:latin typeface="Meiryo UI" panose="020B0604030504040204" pitchFamily="50" charset="-128"/>
                  <a:ea typeface="Meiryo UI" panose="020B0604030504040204" pitchFamily="50" charset="-128"/>
                </a:rPr>
                <a:t>チャットボット</a:t>
              </a:r>
            </a:p>
          </p:txBody>
        </p:sp>
        <p:sp>
          <p:nvSpPr>
            <p:cNvPr id="58" name="楕円 57"/>
            <p:cNvSpPr/>
            <p:nvPr/>
          </p:nvSpPr>
          <p:spPr>
            <a:xfrm>
              <a:off x="5676804" y="4148978"/>
              <a:ext cx="672977" cy="235509"/>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en-US" altLang="ja-JP" sz="1400" b="1" dirty="0">
                  <a:solidFill>
                    <a:schemeClr val="bg1"/>
                  </a:solidFill>
                  <a:latin typeface="Meiryo UI" panose="020B0604030504040204" pitchFamily="50" charset="-128"/>
                  <a:ea typeface="Meiryo UI" panose="020B0604030504040204" pitchFamily="50" charset="-128"/>
                </a:rPr>
                <a:t>FAQ</a:t>
              </a:r>
              <a:endParaRPr kumimoji="1" lang="ja-JP" altLang="en-US" sz="1400" b="1" dirty="0">
                <a:solidFill>
                  <a:schemeClr val="bg1"/>
                </a:solidFill>
                <a:latin typeface="Meiryo UI" panose="020B0604030504040204" pitchFamily="50" charset="-128"/>
                <a:ea typeface="Meiryo UI" panose="020B0604030504040204" pitchFamily="50" charset="-128"/>
              </a:endParaRPr>
            </a:p>
          </p:txBody>
        </p:sp>
        <p:sp>
          <p:nvSpPr>
            <p:cNvPr id="51" name="下矢印 50"/>
            <p:cNvSpPr/>
            <p:nvPr/>
          </p:nvSpPr>
          <p:spPr>
            <a:xfrm rot="2275901">
              <a:off x="5632987" y="3126199"/>
              <a:ext cx="432020" cy="334442"/>
            </a:xfrm>
            <a:prstGeom prst="downArrow">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kumimoji="1" lang="ja-JP" altLang="en-US" sz="900" b="1" dirty="0">
                <a:solidFill>
                  <a:schemeClr val="tx1"/>
                </a:solidFill>
                <a:latin typeface="Meiryo UI" panose="020B0604030504040204" pitchFamily="50" charset="-128"/>
                <a:ea typeface="Meiryo UI" panose="020B0604030504040204" pitchFamily="50" charset="-128"/>
              </a:endParaRPr>
            </a:p>
          </p:txBody>
        </p:sp>
      </p:grpSp>
      <p:sp>
        <p:nvSpPr>
          <p:cNvPr id="53" name="テキスト ボックス 52">
            <a:extLst>
              <a:ext uri="{FF2B5EF4-FFF2-40B4-BE49-F238E27FC236}">
                <a16:creationId xmlns:a16="http://schemas.microsoft.com/office/drawing/2014/main" id="{798556FD-BC27-47B4-BC1A-5339A29044EF}"/>
              </a:ext>
            </a:extLst>
          </p:cNvPr>
          <p:cNvSpPr txBox="1"/>
          <p:nvPr/>
        </p:nvSpPr>
        <p:spPr>
          <a:xfrm>
            <a:off x="510431" y="1779572"/>
            <a:ext cx="1361269" cy="263182"/>
          </a:xfrm>
          <a:prstGeom prst="rect">
            <a:avLst/>
          </a:prstGeom>
          <a:noFill/>
          <a:ln>
            <a:noFill/>
          </a:ln>
        </p:spPr>
        <p:txBody>
          <a:bodyPr wrap="square" rtlCol="0">
            <a:noAutofit/>
          </a:bodyPr>
          <a:lstStyle/>
          <a:p>
            <a:pPr lvl="0">
              <a:defRPr/>
            </a:pPr>
            <a:r>
              <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導入効果</a:t>
            </a:r>
            <a:r>
              <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56" name="正方形/長方形 55"/>
          <p:cNvSpPr/>
          <p:nvPr/>
        </p:nvSpPr>
        <p:spPr>
          <a:xfrm>
            <a:off x="4990650" y="4896367"/>
            <a:ext cx="3541790" cy="1050256"/>
          </a:xfrm>
          <a:prstGeom prst="rect">
            <a:avLst/>
          </a:prstGeom>
          <a:solidFill>
            <a:schemeClr val="accent1">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kumimoji="1" lang="ja-JP" altLang="en-US" sz="900" b="1" dirty="0">
              <a:solidFill>
                <a:schemeClr val="tx1"/>
              </a:solidFill>
              <a:latin typeface="Meiryo UI" panose="020B0604030504040204" pitchFamily="50" charset="-128"/>
              <a:ea typeface="Meiryo UI" panose="020B0604030504040204" pitchFamily="50" charset="-128"/>
            </a:endParaRPr>
          </a:p>
        </p:txBody>
      </p:sp>
      <p:sp>
        <p:nvSpPr>
          <p:cNvPr id="57" name="テキスト ボックス 56"/>
          <p:cNvSpPr txBox="1"/>
          <p:nvPr/>
        </p:nvSpPr>
        <p:spPr>
          <a:xfrm>
            <a:off x="6234855" y="4954221"/>
            <a:ext cx="1217465" cy="261610"/>
          </a:xfrm>
          <a:prstGeom prst="rect">
            <a:avLst/>
          </a:prstGeom>
          <a:solidFill>
            <a:schemeClr val="bg1"/>
          </a:solidFill>
          <a:ln w="22225">
            <a:solidFill>
              <a:schemeClr val="tx2"/>
            </a:solidFill>
          </a:ln>
        </p:spPr>
        <p:txBody>
          <a:bodyPr wrap="square" rtlCol="0">
            <a:spAutoFit/>
          </a:bodyPr>
          <a:lstStyle/>
          <a:p>
            <a:pPr algn="ctr"/>
            <a:r>
              <a:rPr lang="ja-JP" altLang="en-US" sz="1100" b="1" dirty="0">
                <a:solidFill>
                  <a:schemeClr val="tx2"/>
                </a:solidFill>
                <a:latin typeface="Meiryo UI" panose="020B0604030504040204" pitchFamily="50" charset="-128"/>
                <a:ea typeface="Meiryo UI" panose="020B0604030504040204" pitchFamily="50" charset="-128"/>
              </a:rPr>
              <a:t>導入期待効果</a:t>
            </a:r>
            <a:endParaRPr kumimoji="1" lang="ja-JP" altLang="en-US" sz="1100" b="1" dirty="0">
              <a:solidFill>
                <a:schemeClr val="tx2"/>
              </a:solidFill>
              <a:latin typeface="Meiryo UI" panose="020B0604030504040204" pitchFamily="50" charset="-128"/>
              <a:ea typeface="Meiryo UI" panose="020B0604030504040204" pitchFamily="50" charset="-128"/>
            </a:endParaRPr>
          </a:p>
        </p:txBody>
      </p:sp>
      <p:sp>
        <p:nvSpPr>
          <p:cNvPr id="19" name="テキスト ボックス 18"/>
          <p:cNvSpPr txBox="1"/>
          <p:nvPr/>
        </p:nvSpPr>
        <p:spPr>
          <a:xfrm>
            <a:off x="4950901" y="5223250"/>
            <a:ext cx="3502552" cy="738664"/>
          </a:xfrm>
          <a:prstGeom prst="rect">
            <a:avLst/>
          </a:prstGeom>
          <a:noFill/>
        </p:spPr>
        <p:txBody>
          <a:bodyPr wrap="square" rtlCol="0">
            <a:spAutoFit/>
          </a:bodyPr>
          <a:lstStyle/>
          <a:p>
            <a:r>
              <a:rPr kumimoji="1" lang="ja-JP" altLang="en-US" sz="1050" dirty="0">
                <a:latin typeface="Meiryo UI" panose="020B0604030504040204" pitchFamily="50" charset="-128"/>
                <a:ea typeface="Meiryo UI" panose="020B0604030504040204" pitchFamily="50" charset="-128"/>
              </a:rPr>
              <a:t>◆ </a:t>
            </a:r>
            <a:r>
              <a:rPr kumimoji="1" lang="ja-JP" altLang="en-US" sz="1050" b="1" dirty="0">
                <a:latin typeface="Meiryo UI" panose="020B0604030504040204" pitchFamily="50" charset="-128"/>
                <a:ea typeface="Meiryo UI" panose="020B0604030504040204" pitchFamily="50" charset="-128"/>
              </a:rPr>
              <a:t>府民は</a:t>
            </a:r>
            <a:r>
              <a:rPr kumimoji="1" lang="en-US" altLang="ja-JP" sz="1050" b="1" dirty="0">
                <a:latin typeface="Meiryo UI" panose="020B0604030504040204" pitchFamily="50" charset="-128"/>
                <a:ea typeface="Meiryo UI" panose="020B0604030504040204" pitchFamily="50" charset="-128"/>
              </a:rPr>
              <a:t>24</a:t>
            </a:r>
            <a:r>
              <a:rPr kumimoji="1" lang="ja-JP" altLang="en-US" sz="1050" b="1" dirty="0">
                <a:latin typeface="Meiryo UI" panose="020B0604030504040204" pitchFamily="50" charset="-128"/>
                <a:ea typeface="Meiryo UI" panose="020B0604030504040204" pitchFamily="50" charset="-128"/>
              </a:rPr>
              <a:t>時間いつでも問い合わせが可能に。</a:t>
            </a:r>
            <a:endParaRPr kumimoji="1" lang="en-US" altLang="ja-JP" sz="1050" b="1" dirty="0">
              <a:latin typeface="Meiryo UI" panose="020B0604030504040204" pitchFamily="50" charset="-128"/>
              <a:ea typeface="Meiryo UI" panose="020B0604030504040204" pitchFamily="50" charset="-128"/>
            </a:endParaRPr>
          </a:p>
          <a:p>
            <a:pPr algn="r"/>
            <a:r>
              <a:rPr kumimoji="1" lang="ja-JP" altLang="en-US" sz="1050" b="1" dirty="0">
                <a:latin typeface="Meiryo UI" panose="020B0604030504040204" pitchFamily="50" charset="-128"/>
                <a:ea typeface="Meiryo UI" panose="020B0604030504040204" pitchFamily="50" charset="-128"/>
              </a:rPr>
              <a:t>　　　</a:t>
            </a:r>
            <a:r>
              <a:rPr lang="ja-JP" altLang="en-US" sz="1050" b="1" dirty="0">
                <a:latin typeface="Meiryo UI" panose="020B0604030504040204" pitchFamily="50" charset="-128"/>
                <a:ea typeface="Meiryo UI" panose="020B0604030504040204" pitchFamily="50" charset="-128"/>
              </a:rPr>
              <a:t>⇒府民の利便性が向上</a:t>
            </a:r>
            <a:endParaRPr kumimoji="1" lang="en-US" altLang="ja-JP" sz="1050" b="1" dirty="0">
              <a:latin typeface="Meiryo UI" panose="020B0604030504040204" pitchFamily="50" charset="-128"/>
              <a:ea typeface="Meiryo UI" panose="020B0604030504040204" pitchFamily="50" charset="-128"/>
            </a:endParaRPr>
          </a:p>
          <a:p>
            <a:r>
              <a:rPr lang="ja-JP" altLang="en-US" sz="1050" b="1" dirty="0">
                <a:latin typeface="Meiryo UI" panose="020B0604030504040204" pitchFamily="50" charset="-128"/>
                <a:ea typeface="Meiryo UI" panose="020B0604030504040204" pitchFamily="50" charset="-128"/>
              </a:rPr>
              <a:t>◆</a:t>
            </a:r>
            <a:r>
              <a:rPr kumimoji="1" lang="ja-JP" altLang="en-US" sz="1050" b="1" dirty="0">
                <a:latin typeface="Meiryo UI" panose="020B0604030504040204" pitchFamily="50" charset="-128"/>
                <a:ea typeface="Meiryo UI" panose="020B0604030504040204" pitchFamily="50" charset="-128"/>
              </a:rPr>
              <a:t> 窓口への問い合わせ</a:t>
            </a:r>
            <a:r>
              <a:rPr lang="ja-JP" altLang="en-US" sz="1050" b="1" dirty="0">
                <a:latin typeface="Meiryo UI" panose="020B0604030504040204" pitchFamily="50" charset="-128"/>
                <a:ea typeface="Meiryo UI" panose="020B0604030504040204" pitchFamily="50" charset="-128"/>
              </a:rPr>
              <a:t>が</a:t>
            </a:r>
            <a:r>
              <a:rPr kumimoji="1" lang="ja-JP" altLang="en-US" sz="1050" b="1" dirty="0">
                <a:latin typeface="Meiryo UI" panose="020B0604030504040204" pitchFamily="50" charset="-128"/>
                <a:ea typeface="Meiryo UI" panose="020B0604030504040204" pitchFamily="50" charset="-128"/>
              </a:rPr>
              <a:t>減少し、限られたマンパワーを他の</a:t>
            </a:r>
            <a:endParaRPr kumimoji="1" lang="en-US" altLang="ja-JP" sz="1050" b="1" dirty="0">
              <a:latin typeface="Meiryo UI" panose="020B0604030504040204" pitchFamily="50" charset="-128"/>
              <a:ea typeface="Meiryo UI" panose="020B0604030504040204" pitchFamily="50" charset="-128"/>
            </a:endParaRPr>
          </a:p>
          <a:p>
            <a:r>
              <a:rPr lang="ja-JP" altLang="en-US" sz="1050" b="1" dirty="0">
                <a:latin typeface="Meiryo UI" panose="020B0604030504040204" pitchFamily="50" charset="-128"/>
                <a:ea typeface="Meiryo UI" panose="020B0604030504040204" pitchFamily="50" charset="-128"/>
              </a:rPr>
              <a:t>　　</a:t>
            </a:r>
            <a:r>
              <a:rPr kumimoji="1" lang="ja-JP" altLang="en-US" sz="1050" b="1" dirty="0">
                <a:latin typeface="Meiryo UI" panose="020B0604030504040204" pitchFamily="50" charset="-128"/>
                <a:ea typeface="Meiryo UI" panose="020B0604030504040204" pitchFamily="50" charset="-128"/>
              </a:rPr>
              <a:t>業務に振り分けることが可能に</a:t>
            </a:r>
            <a:r>
              <a:rPr lang="ja-JP" altLang="en-US" sz="1050" b="1" dirty="0">
                <a:latin typeface="Meiryo UI" panose="020B0604030504040204" pitchFamily="50" charset="-128"/>
                <a:ea typeface="Meiryo UI" panose="020B0604030504040204" pitchFamily="50" charset="-128"/>
              </a:rPr>
              <a:t>。　⇒業務の効率性が向上</a:t>
            </a:r>
            <a:endParaRPr kumimoji="1" lang="ja-JP" altLang="en-US" sz="1050" b="1" dirty="0">
              <a:latin typeface="Meiryo UI" panose="020B0604030504040204" pitchFamily="50" charset="-128"/>
              <a:ea typeface="Meiryo UI" panose="020B0604030504040204" pitchFamily="50" charset="-128"/>
            </a:endParaRPr>
          </a:p>
        </p:txBody>
      </p:sp>
      <p:sp>
        <p:nvSpPr>
          <p:cNvPr id="21" name="四角形: 角を丸くする 20">
            <a:extLst>
              <a:ext uri="{FF2B5EF4-FFF2-40B4-BE49-F238E27FC236}">
                <a16:creationId xmlns:a16="http://schemas.microsoft.com/office/drawing/2014/main" id="{BCCBB2C3-7E8C-4513-B5A3-ACF449EB89CA}"/>
              </a:ext>
            </a:extLst>
          </p:cNvPr>
          <p:cNvSpPr/>
          <p:nvPr/>
        </p:nvSpPr>
        <p:spPr>
          <a:xfrm>
            <a:off x="2002198" y="3599447"/>
            <a:ext cx="2033041" cy="1093406"/>
          </a:xfrm>
          <a:prstGeom prst="round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kumimoji="1" lang="ja-JP" altLang="en-US" sz="10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59" name="四角形: 角を丸くする 58">
            <a:extLst>
              <a:ext uri="{FF2B5EF4-FFF2-40B4-BE49-F238E27FC236}">
                <a16:creationId xmlns:a16="http://schemas.microsoft.com/office/drawing/2014/main" id="{3A9A6F43-7FFA-4EC0-A50B-8123FBAC0616}"/>
              </a:ext>
            </a:extLst>
          </p:cNvPr>
          <p:cNvSpPr/>
          <p:nvPr/>
        </p:nvSpPr>
        <p:spPr>
          <a:xfrm>
            <a:off x="5078835" y="3513841"/>
            <a:ext cx="2159300" cy="1272798"/>
          </a:xfrm>
          <a:prstGeom prst="round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kumimoji="1" lang="ja-JP" altLang="en-US" sz="10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6" name="楕円 5"/>
          <p:cNvSpPr/>
          <p:nvPr/>
        </p:nvSpPr>
        <p:spPr>
          <a:xfrm>
            <a:off x="3062489" y="2663915"/>
            <a:ext cx="1356581" cy="682754"/>
          </a:xfrm>
          <a:prstGeom prst="ellipse">
            <a:avLst/>
          </a:prstGeom>
          <a:gradFill flip="none" rotWithShape="1">
            <a:gsLst>
              <a:gs pos="0">
                <a:schemeClr val="bg1"/>
              </a:gs>
              <a:gs pos="26000">
                <a:schemeClr val="accent6">
                  <a:lumMod val="60000"/>
                  <a:lumOff val="40000"/>
                </a:schemeClr>
              </a:gs>
              <a:gs pos="100000">
                <a:schemeClr val="accent6"/>
              </a:gs>
            </a:gsLst>
            <a:path path="circle">
              <a:fillToRect l="50000" t="50000" r="50000" b="50000"/>
            </a:path>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0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61" name="楕円 60"/>
          <p:cNvSpPr/>
          <p:nvPr/>
        </p:nvSpPr>
        <p:spPr>
          <a:xfrm>
            <a:off x="5120267" y="2675554"/>
            <a:ext cx="1220665" cy="593243"/>
          </a:xfrm>
          <a:prstGeom prst="ellipse">
            <a:avLst/>
          </a:prstGeom>
          <a:gradFill flip="none" rotWithShape="1">
            <a:gsLst>
              <a:gs pos="0">
                <a:schemeClr val="bg1"/>
              </a:gs>
              <a:gs pos="26000">
                <a:schemeClr val="accent6">
                  <a:lumMod val="60000"/>
                  <a:lumOff val="40000"/>
                </a:schemeClr>
              </a:gs>
              <a:gs pos="100000">
                <a:schemeClr val="accent6"/>
              </a:gs>
            </a:gsLst>
            <a:path path="circle">
              <a:fillToRect l="50000" t="50000" r="50000" b="50000"/>
            </a:path>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defRPr/>
            </a:pPr>
            <a:endParaRPr lang="en-US" altLang="ja-JP"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0" name="テキスト ボックス 59">
            <a:extLst>
              <a:ext uri="{FF2B5EF4-FFF2-40B4-BE49-F238E27FC236}">
                <a16:creationId xmlns:a16="http://schemas.microsoft.com/office/drawing/2014/main" id="{F0AA9DED-FF06-49B8-B860-B82CAADFD5BB}"/>
              </a:ext>
            </a:extLst>
          </p:cNvPr>
          <p:cNvSpPr txBox="1"/>
          <p:nvPr/>
        </p:nvSpPr>
        <p:spPr>
          <a:xfrm>
            <a:off x="3205664" y="4179180"/>
            <a:ext cx="603908" cy="194925"/>
          </a:xfrm>
          <a:prstGeom prst="rect">
            <a:avLst/>
          </a:prstGeom>
          <a:solidFill>
            <a:schemeClr val="bg1">
              <a:lumMod val="50000"/>
            </a:schemeClr>
          </a:solidFill>
          <a:ln w="22225">
            <a:noFill/>
          </a:ln>
        </p:spPr>
        <p:txBody>
          <a:bodyPr wrap="square" rtlCol="0">
            <a:spAutoFit/>
          </a:bodyPr>
          <a:lstStyle/>
          <a:p>
            <a:pPr algn="ctr">
              <a:lnSpc>
                <a:spcPts val="800"/>
              </a:lnSpc>
            </a:pPr>
            <a:r>
              <a:rPr lang="ja-JP" altLang="en-US" sz="900" b="1" dirty="0">
                <a:solidFill>
                  <a:schemeClr val="bg1"/>
                </a:solidFill>
                <a:latin typeface="Meiryo UI" panose="020B0604030504040204" pitchFamily="50" charset="-128"/>
                <a:ea typeface="Meiryo UI" panose="020B0604030504040204" pitchFamily="50" charset="-128"/>
              </a:rPr>
              <a:t>窓　口</a:t>
            </a:r>
            <a:endParaRPr kumimoji="1" lang="ja-JP" altLang="en-US" sz="900" b="1" dirty="0">
              <a:solidFill>
                <a:schemeClr val="bg1"/>
              </a:solidFill>
              <a:latin typeface="Meiryo UI" panose="020B0604030504040204" pitchFamily="50" charset="-128"/>
              <a:ea typeface="Meiryo UI" panose="020B0604030504040204" pitchFamily="50" charset="-128"/>
            </a:endParaRPr>
          </a:p>
        </p:txBody>
      </p:sp>
      <p:sp>
        <p:nvSpPr>
          <p:cNvPr id="62" name="テキスト ボックス 61">
            <a:extLst>
              <a:ext uri="{FF2B5EF4-FFF2-40B4-BE49-F238E27FC236}">
                <a16:creationId xmlns:a16="http://schemas.microsoft.com/office/drawing/2014/main" id="{4F5B6534-2866-4C79-83FB-B226BE699711}"/>
              </a:ext>
            </a:extLst>
          </p:cNvPr>
          <p:cNvSpPr txBox="1"/>
          <p:nvPr/>
        </p:nvSpPr>
        <p:spPr>
          <a:xfrm>
            <a:off x="7585232" y="4104075"/>
            <a:ext cx="664299" cy="194925"/>
          </a:xfrm>
          <a:prstGeom prst="rect">
            <a:avLst/>
          </a:prstGeom>
          <a:solidFill>
            <a:schemeClr val="bg1">
              <a:lumMod val="50000"/>
            </a:schemeClr>
          </a:solidFill>
          <a:ln w="22225">
            <a:noFill/>
          </a:ln>
        </p:spPr>
        <p:txBody>
          <a:bodyPr wrap="square" rtlCol="0">
            <a:spAutoFit/>
          </a:bodyPr>
          <a:lstStyle/>
          <a:p>
            <a:pPr algn="ctr">
              <a:lnSpc>
                <a:spcPts val="800"/>
              </a:lnSpc>
            </a:pPr>
            <a:r>
              <a:rPr lang="ja-JP" altLang="en-US" sz="900" b="1" dirty="0">
                <a:solidFill>
                  <a:schemeClr val="bg1"/>
                </a:solidFill>
                <a:latin typeface="Meiryo UI" panose="020B0604030504040204" pitchFamily="50" charset="-128"/>
                <a:ea typeface="Meiryo UI" panose="020B0604030504040204" pitchFamily="50" charset="-128"/>
              </a:rPr>
              <a:t>窓　口</a:t>
            </a:r>
            <a:endParaRPr kumimoji="1" lang="ja-JP" altLang="en-US" sz="900" b="1" dirty="0">
              <a:solidFill>
                <a:schemeClr val="bg1"/>
              </a:solidFill>
              <a:latin typeface="Meiryo UI" panose="020B0604030504040204" pitchFamily="50" charset="-128"/>
              <a:ea typeface="Meiryo UI" panose="020B0604030504040204" pitchFamily="50" charset="-128"/>
            </a:endParaRPr>
          </a:p>
        </p:txBody>
      </p:sp>
      <p:sp>
        <p:nvSpPr>
          <p:cNvPr id="10" name="正方形/長方形 9">
            <a:extLst>
              <a:ext uri="{FF2B5EF4-FFF2-40B4-BE49-F238E27FC236}">
                <a16:creationId xmlns:a16="http://schemas.microsoft.com/office/drawing/2014/main" id="{B57D0A48-C97C-4070-8752-1AE17B9E3AF7}"/>
              </a:ext>
            </a:extLst>
          </p:cNvPr>
          <p:cNvSpPr/>
          <p:nvPr/>
        </p:nvSpPr>
        <p:spPr>
          <a:xfrm>
            <a:off x="3057070" y="2727519"/>
            <a:ext cx="1387889" cy="672493"/>
          </a:xfrm>
          <a:prstGeom prst="rect">
            <a:avLst/>
          </a:prstGeom>
          <a:noFill/>
          <a:ln>
            <a:noFill/>
          </a:ln>
        </p:spPr>
        <p:style>
          <a:lnRef idx="2">
            <a:schemeClr val="dk1"/>
          </a:lnRef>
          <a:fillRef idx="1">
            <a:schemeClr val="lt1"/>
          </a:fillRef>
          <a:effectRef idx="0">
            <a:schemeClr val="dk1"/>
          </a:effectRef>
          <a:fontRef idx="minor">
            <a:schemeClr val="dk1"/>
          </a:fontRef>
        </p:style>
        <p:txBody>
          <a:bodyPr lIns="36000" rIns="36000" rtlCol="0" anchor="t"/>
          <a:lstStyle/>
          <a:p>
            <a:pPr algn="ctr"/>
            <a:r>
              <a:rPr lang="ja-JP" altLang="en-US" sz="1000" dirty="0">
                <a:solidFill>
                  <a:prstClr val="black"/>
                </a:solidFill>
                <a:latin typeface="Meiryo UI" panose="020B0604030504040204" pitchFamily="50" charset="-128"/>
                <a:ea typeface="Meiryo UI" panose="020B0604030504040204" pitchFamily="50" charset="-128"/>
                <a:cs typeface="メイリオ" panose="020B0604030504040204" pitchFamily="50" charset="-128"/>
              </a:rPr>
              <a:t>コールセンターや</a:t>
            </a:r>
            <a:endParaRPr lang="en-US" altLang="ja-JP" sz="1000" dirty="0">
              <a:solidFill>
                <a:prstClr val="black"/>
              </a:solidFill>
              <a:latin typeface="Meiryo UI" panose="020B0604030504040204" pitchFamily="50" charset="-128"/>
              <a:ea typeface="Meiryo UI" panose="020B0604030504040204" pitchFamily="50" charset="-128"/>
              <a:cs typeface="メイリオ" panose="020B0604030504040204" pitchFamily="50" charset="-128"/>
            </a:endParaRPr>
          </a:p>
          <a:p>
            <a:pPr algn="ctr"/>
            <a:r>
              <a:rPr lang="ja-JP" altLang="en-US" sz="1000" dirty="0">
                <a:solidFill>
                  <a:prstClr val="black"/>
                </a:solidFill>
                <a:latin typeface="Meiryo UI" panose="020B0604030504040204" pitchFamily="50" charset="-128"/>
                <a:ea typeface="Meiryo UI" panose="020B0604030504040204" pitchFamily="50" charset="-128"/>
                <a:cs typeface="メイリオ" panose="020B0604030504040204" pitchFamily="50" charset="-128"/>
              </a:rPr>
              <a:t>窓口</a:t>
            </a:r>
            <a:r>
              <a:rPr lang="ja-JP" altLang="en-US" sz="1000" spc="-100" dirty="0">
                <a:solidFill>
                  <a:prstClr val="black"/>
                </a:solidFill>
                <a:latin typeface="Meiryo UI" panose="020B0604030504040204" pitchFamily="50" charset="-128"/>
                <a:ea typeface="Meiryo UI" panose="020B0604030504040204" pitchFamily="50" charset="-128"/>
                <a:cs typeface="メイリオ" panose="020B0604030504040204" pitchFamily="50" charset="-128"/>
              </a:rPr>
              <a:t>（</a:t>
            </a:r>
            <a:r>
              <a:rPr lang="ja-JP" altLang="en-US" sz="1000" dirty="0">
                <a:solidFill>
                  <a:prstClr val="black"/>
                </a:solidFill>
                <a:latin typeface="Meiryo UI" panose="020B0604030504040204" pitchFamily="50" charset="-128"/>
                <a:ea typeface="Meiryo UI" panose="020B0604030504040204" pitchFamily="50" charset="-128"/>
                <a:cs typeface="メイリオ" panose="020B0604030504040204" pitchFamily="50" charset="-128"/>
              </a:rPr>
              <a:t>電話・訪問</a:t>
            </a:r>
            <a:r>
              <a:rPr lang="ja-JP" altLang="en-US" sz="1000" spc="-100" dirty="0">
                <a:solidFill>
                  <a:prstClr val="black"/>
                </a:solidFill>
                <a:latin typeface="Meiryo UI" panose="020B0604030504040204" pitchFamily="50" charset="-128"/>
                <a:ea typeface="Meiryo UI" panose="020B0604030504040204" pitchFamily="50" charset="-128"/>
                <a:cs typeface="メイリオ" panose="020B0604030504040204" pitchFamily="50" charset="-128"/>
              </a:rPr>
              <a:t>）</a:t>
            </a:r>
            <a:r>
              <a:rPr lang="ja-JP" altLang="en-US" sz="1000" dirty="0">
                <a:solidFill>
                  <a:prstClr val="black"/>
                </a:solidFill>
                <a:latin typeface="Meiryo UI" panose="020B0604030504040204" pitchFamily="50" charset="-128"/>
                <a:ea typeface="Meiryo UI" panose="020B0604030504040204" pitchFamily="50" charset="-128"/>
                <a:cs typeface="メイリオ" panose="020B0604030504040204" pitchFamily="50" charset="-128"/>
              </a:rPr>
              <a:t>への</a:t>
            </a:r>
            <a:endParaRPr lang="en-US" altLang="ja-JP" sz="1000" dirty="0">
              <a:solidFill>
                <a:prstClr val="black"/>
              </a:solidFill>
              <a:latin typeface="Meiryo UI" panose="020B0604030504040204" pitchFamily="50" charset="-128"/>
              <a:ea typeface="Meiryo UI" panose="020B0604030504040204" pitchFamily="50" charset="-128"/>
              <a:cs typeface="メイリオ" panose="020B0604030504040204" pitchFamily="50" charset="-128"/>
            </a:endParaRPr>
          </a:p>
          <a:p>
            <a:pPr algn="ctr"/>
            <a:r>
              <a:rPr lang="ja-JP" altLang="en-US" sz="1000" dirty="0">
                <a:solidFill>
                  <a:prstClr val="black"/>
                </a:solidFill>
                <a:latin typeface="Meiryo UI" panose="020B0604030504040204" pitchFamily="50" charset="-128"/>
                <a:ea typeface="Meiryo UI" panose="020B0604030504040204" pitchFamily="50" charset="-128"/>
                <a:cs typeface="メイリオ" panose="020B0604030504040204" pitchFamily="50" charset="-128"/>
              </a:rPr>
              <a:t>相談が主</a:t>
            </a:r>
            <a:endParaRPr kumimoji="1" lang="ja-JP" altLang="en-US" sz="700" b="1" dirty="0">
              <a:solidFill>
                <a:schemeClr val="tx1"/>
              </a:solidFill>
              <a:latin typeface="ＭＳ ゴシック" panose="020B0609070205080204" pitchFamily="49" charset="-128"/>
              <a:ea typeface="ＭＳ ゴシック" panose="020B0609070205080204" pitchFamily="49" charset="-128"/>
            </a:endParaRPr>
          </a:p>
        </p:txBody>
      </p:sp>
      <p:sp>
        <p:nvSpPr>
          <p:cNvPr id="55" name="正方形/長方形 54">
            <a:extLst>
              <a:ext uri="{FF2B5EF4-FFF2-40B4-BE49-F238E27FC236}">
                <a16:creationId xmlns:a16="http://schemas.microsoft.com/office/drawing/2014/main" id="{BD70CACF-473C-4DD5-A376-F8BCEF112F25}"/>
              </a:ext>
            </a:extLst>
          </p:cNvPr>
          <p:cNvSpPr/>
          <p:nvPr/>
        </p:nvSpPr>
        <p:spPr>
          <a:xfrm>
            <a:off x="5033480" y="2762077"/>
            <a:ext cx="1387889" cy="672493"/>
          </a:xfrm>
          <a:prstGeom prst="rect">
            <a:avLst/>
          </a:prstGeom>
          <a:noFill/>
          <a:ln>
            <a:noFill/>
          </a:ln>
        </p:spPr>
        <p:style>
          <a:lnRef idx="2">
            <a:schemeClr val="dk1"/>
          </a:lnRef>
          <a:fillRef idx="1">
            <a:schemeClr val="lt1"/>
          </a:fillRef>
          <a:effectRef idx="0">
            <a:schemeClr val="dk1"/>
          </a:effectRef>
          <a:fontRef idx="minor">
            <a:schemeClr val="dk1"/>
          </a:fontRef>
        </p:style>
        <p:txBody>
          <a:bodyPr lIns="36000" rIns="36000" rtlCol="0" anchor="t"/>
          <a:lstStyle/>
          <a:p>
            <a:pPr algn="ctr"/>
            <a:r>
              <a:rPr lang="ja-JP" altLang="en-US" sz="1000" dirty="0">
                <a:solidFill>
                  <a:prstClr val="black"/>
                </a:solidFill>
                <a:latin typeface="Meiryo UI" panose="020B0604030504040204" pitchFamily="50" charset="-128"/>
                <a:ea typeface="Meiryo UI" panose="020B0604030504040204" pitchFamily="50" charset="-128"/>
                <a:cs typeface="メイリオ" panose="020B0604030504040204" pitchFamily="50" charset="-128"/>
              </a:rPr>
              <a:t>簡易な質問は</a:t>
            </a:r>
          </a:p>
          <a:p>
            <a:pPr algn="ctr"/>
            <a:r>
              <a:rPr lang="ja-JP" altLang="en-US" sz="1000" dirty="0">
                <a:solidFill>
                  <a:prstClr val="black"/>
                </a:solidFill>
                <a:latin typeface="Meiryo UI" panose="020B0604030504040204" pitchFamily="50" charset="-128"/>
                <a:ea typeface="Meiryo UI" panose="020B0604030504040204" pitchFamily="50" charset="-128"/>
                <a:cs typeface="メイリオ" panose="020B0604030504040204" pitchFamily="50" charset="-128"/>
              </a:rPr>
              <a:t>チャットボットで完結</a:t>
            </a:r>
            <a:r>
              <a:rPr lang="en-US" altLang="ja-JP" sz="1000" dirty="0">
                <a:solidFill>
                  <a:prstClr val="black"/>
                </a:solidFill>
                <a:latin typeface="Meiryo UI" panose="020B0604030504040204" pitchFamily="50" charset="-128"/>
                <a:ea typeface="Meiryo UI" panose="020B0604030504040204" pitchFamily="50" charset="-128"/>
                <a:cs typeface="メイリオ" panose="020B0604030504040204" pitchFamily="50" charset="-128"/>
              </a:rPr>
              <a:t>!</a:t>
            </a:r>
          </a:p>
        </p:txBody>
      </p:sp>
    </p:spTree>
    <p:extLst>
      <p:ext uri="{BB962C8B-B14F-4D97-AF65-F5344CB8AC3E}">
        <p14:creationId xmlns:p14="http://schemas.microsoft.com/office/powerpoint/2010/main" val="19158909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5"/>
          <p:cNvSpPr>
            <a:spLocks noChangeArrowheads="1"/>
          </p:cNvSpPr>
          <p:nvPr/>
        </p:nvSpPr>
        <p:spPr bwMode="auto">
          <a:xfrm>
            <a:off x="152400" y="152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26670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266700" algn="l"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ＭＳ Ｐゴシック" pitchFamily="50" charset="-128"/>
            </a:endParaRPr>
          </a:p>
        </p:txBody>
      </p:sp>
      <p:sp>
        <p:nvSpPr>
          <p:cNvPr id="24" name="Rectangle 18"/>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13335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133350" algn="l"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ＭＳ Ｐゴシック" pitchFamily="50" charset="-128"/>
            </a:endParaRPr>
          </a:p>
        </p:txBody>
      </p:sp>
      <p:sp>
        <p:nvSpPr>
          <p:cNvPr id="12" name="角丸四角形 11"/>
          <p:cNvSpPr/>
          <p:nvPr/>
        </p:nvSpPr>
        <p:spPr>
          <a:xfrm>
            <a:off x="228910" y="593685"/>
            <a:ext cx="8821395" cy="5741864"/>
          </a:xfrm>
          <a:prstGeom prst="roundRect">
            <a:avLst>
              <a:gd name="adj" fmla="val 4915"/>
            </a:avLst>
          </a:prstGeom>
          <a:noFill/>
        </p:spPr>
        <p:style>
          <a:lnRef idx="2">
            <a:schemeClr val="dk1"/>
          </a:lnRef>
          <a:fillRef idx="1">
            <a:schemeClr val="lt1"/>
          </a:fillRef>
          <a:effectRef idx="0">
            <a:schemeClr val="dk1"/>
          </a:effectRef>
          <a:fontRef idx="minor">
            <a:schemeClr val="dk1"/>
          </a:fontRef>
        </p:style>
        <p:txBody>
          <a:bodyPr rot="0" spcFirstLastPara="0" vert="horz" wrap="square" lIns="72000" tIns="72000" rIns="36000" bIns="36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AI</a:t>
            </a: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RPA</a:t>
            </a:r>
            <a:r>
              <a:rPr kumimoji="1" lang="en-US" altLang="ja-JP" sz="1600" b="1" i="0" u="none" strike="noStrike" kern="1200" cap="none" spc="0" normalizeH="0" baseline="3000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*6</a:t>
            </a: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を活用した業務の効率化　</a:t>
            </a:r>
            <a:r>
              <a:rPr kumimoji="1" lang="en-US" altLang="ja-JP" sz="1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スマートシティ戦略部 デジタル行政推進課</a:t>
            </a:r>
            <a:r>
              <a:rPr kumimoji="1" lang="en-US" altLang="ja-JP" sz="11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endParaRPr kumimoji="1" lang="en-US" altLang="ja-JP"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261938" marR="0" lvl="0" indent="-261938" algn="l" defTabSz="914400" rtl="0" eaLnBrk="1" fontAlgn="auto" latinLnBrk="0" hangingPunct="1">
              <a:lnSpc>
                <a:spcPct val="100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261938" marR="0" lvl="0" indent="-261938"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7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261938" marR="0" lvl="0" indent="-261938"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Rectangle 15"/>
          <p:cNvSpPr>
            <a:spLocks noChangeArrowheads="1"/>
          </p:cNvSpPr>
          <p:nvPr/>
        </p:nvSpPr>
        <p:spPr bwMode="auto">
          <a:xfrm>
            <a:off x="152400" y="152400"/>
            <a:ext cx="169035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26670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266700" algn="l"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ＭＳ Ｐゴシック" pitchFamily="50" charset="-128"/>
            </a:endParaRPr>
          </a:p>
        </p:txBody>
      </p:sp>
      <p:sp>
        <p:nvSpPr>
          <p:cNvPr id="14" name="Rectangle 18"/>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13335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133350" algn="l"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ＭＳ Ｐゴシック" pitchFamily="50" charset="-128"/>
            </a:endParaRPr>
          </a:p>
        </p:txBody>
      </p:sp>
      <p:sp>
        <p:nvSpPr>
          <p:cNvPr id="63" name="正方形/長方形 62"/>
          <p:cNvSpPr/>
          <p:nvPr/>
        </p:nvSpPr>
        <p:spPr>
          <a:xfrm>
            <a:off x="153760" y="123691"/>
            <a:ext cx="1590095" cy="5262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3600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＜参考事例９＞</a:t>
            </a:r>
          </a:p>
        </p:txBody>
      </p:sp>
      <p:grpSp>
        <p:nvGrpSpPr>
          <p:cNvPr id="7" name="グループ化 6"/>
          <p:cNvGrpSpPr/>
          <p:nvPr/>
        </p:nvGrpSpPr>
        <p:grpSpPr>
          <a:xfrm>
            <a:off x="690948" y="3645997"/>
            <a:ext cx="3952074" cy="1462322"/>
            <a:chOff x="542660" y="4741581"/>
            <a:chExt cx="3952074" cy="1462322"/>
          </a:xfrm>
        </p:grpSpPr>
        <p:grpSp>
          <p:nvGrpSpPr>
            <p:cNvPr id="70" name="グループ化 69"/>
            <p:cNvGrpSpPr/>
            <p:nvPr/>
          </p:nvGrpSpPr>
          <p:grpSpPr>
            <a:xfrm>
              <a:off x="664025" y="4741581"/>
              <a:ext cx="3830709" cy="1462322"/>
              <a:chOff x="3296813" y="2528119"/>
              <a:chExt cx="3799348" cy="1406393"/>
            </a:xfrm>
          </p:grpSpPr>
          <p:grpSp>
            <p:nvGrpSpPr>
              <p:cNvPr id="83" name="グループ化 82"/>
              <p:cNvGrpSpPr/>
              <p:nvPr/>
            </p:nvGrpSpPr>
            <p:grpSpPr>
              <a:xfrm>
                <a:off x="3296813" y="2547753"/>
                <a:ext cx="3799348" cy="1164453"/>
                <a:chOff x="3008781" y="2562284"/>
                <a:chExt cx="4022839" cy="1164453"/>
              </a:xfrm>
            </p:grpSpPr>
            <p:pic>
              <p:nvPicPr>
                <p:cNvPr id="84" name="図 8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78867" y="2668075"/>
                  <a:ext cx="575012" cy="325207"/>
                </a:xfrm>
                <a:prstGeom prst="rect">
                  <a:avLst/>
                </a:prstGeom>
              </p:spPr>
            </p:pic>
            <p:pic>
              <p:nvPicPr>
                <p:cNvPr id="85" name="図 8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39942" y="2745443"/>
                  <a:ext cx="810001" cy="810000"/>
                </a:xfrm>
                <a:prstGeom prst="rect">
                  <a:avLst/>
                </a:prstGeom>
              </p:spPr>
            </p:pic>
            <p:pic>
              <p:nvPicPr>
                <p:cNvPr id="86" name="図 8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485775" y="3467537"/>
                  <a:ext cx="238256" cy="259200"/>
                </a:xfrm>
                <a:prstGeom prst="rect">
                  <a:avLst/>
                </a:prstGeom>
              </p:spPr>
            </p:pic>
            <p:pic>
              <p:nvPicPr>
                <p:cNvPr id="87" name="図 8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851275" y="3133362"/>
                  <a:ext cx="238256" cy="259200"/>
                </a:xfrm>
                <a:prstGeom prst="rect">
                  <a:avLst/>
                </a:prstGeom>
              </p:spPr>
            </p:pic>
            <p:pic>
              <p:nvPicPr>
                <p:cNvPr id="88" name="図 8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01212" y="3090695"/>
                  <a:ext cx="291600" cy="388800"/>
                </a:xfrm>
                <a:prstGeom prst="rect">
                  <a:avLst/>
                </a:prstGeom>
              </p:spPr>
            </p:pic>
            <p:grpSp>
              <p:nvGrpSpPr>
                <p:cNvPr id="89" name="グループ化 88"/>
                <p:cNvGrpSpPr>
                  <a:grpSpLocks noChangeAspect="1"/>
                </p:cNvGrpSpPr>
                <p:nvPr/>
              </p:nvGrpSpPr>
              <p:grpSpPr>
                <a:xfrm>
                  <a:off x="5204226" y="3023338"/>
                  <a:ext cx="461653" cy="574479"/>
                  <a:chOff x="0" y="-626427"/>
                  <a:chExt cx="949902" cy="1182055"/>
                </a:xfrm>
              </p:grpSpPr>
              <p:pic>
                <p:nvPicPr>
                  <p:cNvPr id="100" name="図 9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26427"/>
                    <a:ext cx="949902" cy="1182055"/>
                  </a:xfrm>
                  <a:prstGeom prst="rect">
                    <a:avLst/>
                  </a:prstGeom>
                </p:spPr>
              </p:pic>
              <p:sp>
                <p:nvSpPr>
                  <p:cNvPr id="101" name="爆発 1 100"/>
                  <p:cNvSpPr/>
                  <p:nvPr/>
                </p:nvSpPr>
                <p:spPr>
                  <a:xfrm>
                    <a:off x="567171" y="-497408"/>
                    <a:ext cx="228601" cy="228600"/>
                  </a:xfrm>
                  <a:prstGeom prst="irregularSeal1">
                    <a:avLst/>
                  </a:prstGeom>
                  <a:ln>
                    <a:solidFill>
                      <a:schemeClr val="tx2"/>
                    </a:solidFill>
                  </a:ln>
                </p:spPr>
                <p:style>
                  <a:lnRef idx="2">
                    <a:schemeClr val="accent6"/>
                  </a:lnRef>
                  <a:fillRef idx="1">
                    <a:schemeClr val="lt1"/>
                  </a:fillRef>
                  <a:effectRef idx="0">
                    <a:schemeClr val="accent6"/>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05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02" name="爆発 1 101"/>
                  <p:cNvSpPr/>
                  <p:nvPr/>
                </p:nvSpPr>
                <p:spPr>
                  <a:xfrm>
                    <a:off x="433819" y="83617"/>
                    <a:ext cx="228601" cy="228600"/>
                  </a:xfrm>
                  <a:prstGeom prst="irregularSeal1">
                    <a:avLst/>
                  </a:prstGeom>
                  <a:ln>
                    <a:solidFill>
                      <a:schemeClr val="tx2"/>
                    </a:solidFill>
                  </a:ln>
                </p:spPr>
                <p:style>
                  <a:lnRef idx="2">
                    <a:schemeClr val="accent6"/>
                  </a:lnRef>
                  <a:fillRef idx="1">
                    <a:schemeClr val="lt1"/>
                  </a:fillRef>
                  <a:effectRef idx="0">
                    <a:schemeClr val="accent6"/>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05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03" name="爆発 1 102"/>
                  <p:cNvSpPr/>
                  <p:nvPr/>
                </p:nvSpPr>
                <p:spPr>
                  <a:xfrm>
                    <a:off x="233795" y="-316432"/>
                    <a:ext cx="228601" cy="228600"/>
                  </a:xfrm>
                  <a:prstGeom prst="irregularSeal1">
                    <a:avLst/>
                  </a:prstGeom>
                  <a:ln>
                    <a:solidFill>
                      <a:schemeClr val="tx2"/>
                    </a:solidFill>
                  </a:ln>
                </p:spPr>
                <p:style>
                  <a:lnRef idx="2">
                    <a:schemeClr val="accent6"/>
                  </a:lnRef>
                  <a:fillRef idx="1">
                    <a:schemeClr val="lt1"/>
                  </a:fillRef>
                  <a:effectRef idx="0">
                    <a:schemeClr val="accent6"/>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05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grpSp>
            <p:pic>
              <p:nvPicPr>
                <p:cNvPr id="90" name="図 8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99348" y="3154035"/>
                  <a:ext cx="518400" cy="387761"/>
                </a:xfrm>
                <a:prstGeom prst="rect">
                  <a:avLst/>
                </a:prstGeom>
              </p:spPr>
            </p:pic>
            <p:sp>
              <p:nvSpPr>
                <p:cNvPr id="91" name="ホームベース 90"/>
                <p:cNvSpPr/>
                <p:nvPr/>
              </p:nvSpPr>
              <p:spPr>
                <a:xfrm>
                  <a:off x="4434541" y="3084968"/>
                  <a:ext cx="129615" cy="349549"/>
                </a:xfrm>
                <a:prstGeom prst="homePlate">
                  <a:avLst>
                    <a:gd name="adj"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92" name="ホームベース 91"/>
                <p:cNvSpPr/>
                <p:nvPr/>
              </p:nvSpPr>
              <p:spPr>
                <a:xfrm>
                  <a:off x="5055439" y="3083769"/>
                  <a:ext cx="129615" cy="349549"/>
                </a:xfrm>
                <a:prstGeom prst="homePlate">
                  <a:avLst>
                    <a:gd name="adj"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pic>
              <p:nvPicPr>
                <p:cNvPr id="93" name="図 9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86045" y="2955010"/>
                  <a:ext cx="545575" cy="680400"/>
                </a:xfrm>
                <a:prstGeom prst="rect">
                  <a:avLst/>
                </a:prstGeom>
              </p:spPr>
            </p:pic>
            <p:sp>
              <p:nvSpPr>
                <p:cNvPr id="94" name="ホームベース 93"/>
                <p:cNvSpPr/>
                <p:nvPr/>
              </p:nvSpPr>
              <p:spPr>
                <a:xfrm>
                  <a:off x="6362090" y="3094583"/>
                  <a:ext cx="129615" cy="349549"/>
                </a:xfrm>
                <a:prstGeom prst="homePlate">
                  <a:avLst>
                    <a:gd name="adj"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pic>
              <p:nvPicPr>
                <p:cNvPr id="95" name="図 9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81713" y="3106033"/>
                  <a:ext cx="518400" cy="387761"/>
                </a:xfrm>
                <a:prstGeom prst="rect">
                  <a:avLst/>
                </a:prstGeom>
              </p:spPr>
            </p:pic>
            <p:sp>
              <p:nvSpPr>
                <p:cNvPr id="96" name="雲形吹き出し 95"/>
                <p:cNvSpPr/>
                <p:nvPr/>
              </p:nvSpPr>
              <p:spPr>
                <a:xfrm>
                  <a:off x="4046622" y="2562284"/>
                  <a:ext cx="935703" cy="511637"/>
                </a:xfrm>
                <a:prstGeom prst="cloudCallout">
                  <a:avLst>
                    <a:gd name="adj1" fmla="val 25473"/>
                    <a:gd name="adj2" fmla="val 79962"/>
                  </a:avLst>
                </a:prstGeom>
                <a:noFill/>
              </p:spPr>
              <p:style>
                <a:lnRef idx="2">
                  <a:schemeClr val="accent6"/>
                </a:lnRef>
                <a:fillRef idx="1">
                  <a:schemeClr val="lt1"/>
                </a:fillRef>
                <a:effectRef idx="0">
                  <a:schemeClr val="accent6"/>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50" b="0" i="0" u="none" strike="noStrike" kern="1200" cap="none" spc="0" normalizeH="0" baseline="0" noProof="0" dirty="0">
                    <a:ln>
                      <a:noFill/>
                    </a:ln>
                    <a:solidFill>
                      <a:sysClr val="windowText" lastClr="000000"/>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50" b="0" i="0" u="none" strike="noStrike" kern="1200" cap="none" spc="0" normalizeH="0" baseline="0" noProof="0" dirty="0">
                    <a:ln>
                      <a:noFill/>
                    </a:ln>
                    <a:solidFill>
                      <a:sysClr val="windowText" lastClr="000000"/>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50" b="0" i="0" u="none" strike="noStrike" kern="1200" cap="none" spc="0" normalizeH="0" baseline="0" noProof="0" dirty="0">
                    <a:ln>
                      <a:noFill/>
                    </a:ln>
                    <a:solidFill>
                      <a:sysClr val="windowText" lastClr="000000"/>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50" b="0" i="0" u="none" strike="noStrike" kern="1200" cap="none" spc="0" normalizeH="0" baseline="0" noProof="0" dirty="0">
                    <a:ln>
                      <a:noFill/>
                    </a:ln>
                    <a:solidFill>
                      <a:sysClr val="windowText" lastClr="000000"/>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50" b="0" i="0" u="none" strike="noStrike" kern="1200" cap="none" spc="0" normalizeH="0" baseline="0" noProof="0" dirty="0">
                    <a:ln>
                      <a:noFill/>
                    </a:ln>
                    <a:solidFill>
                      <a:sysClr val="windowText" lastClr="000000"/>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50" b="0" i="0" u="none" strike="noStrike" kern="1200" cap="none" spc="0" normalizeH="0" baseline="0" noProof="0" dirty="0">
                    <a:ln>
                      <a:noFill/>
                    </a:ln>
                    <a:solidFill>
                      <a:sysClr val="windowText" lastClr="000000"/>
                    </a:solidFill>
                    <a:effectLst/>
                    <a:uLnTx/>
                    <a:uFillTx/>
                    <a:latin typeface="Calibri"/>
                    <a:ea typeface="ＭＳ Ｐゴシック" panose="020B0600070205080204" pitchFamily="50" charset="-128"/>
                    <a:cs typeface="+mn-cs"/>
                  </a:endParaRPr>
                </a:p>
              </p:txBody>
            </p:sp>
            <p:sp>
              <p:nvSpPr>
                <p:cNvPr id="97" name="テキスト ボックス 10"/>
                <p:cNvSpPr txBox="1"/>
                <p:nvPr/>
              </p:nvSpPr>
              <p:spPr>
                <a:xfrm>
                  <a:off x="4270355" y="2664139"/>
                  <a:ext cx="522922" cy="24929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ＡＩ</a:t>
                  </a:r>
                </a:p>
              </p:txBody>
            </p:sp>
            <p:sp>
              <p:nvSpPr>
                <p:cNvPr id="98" name="ホームベース 97"/>
                <p:cNvSpPr/>
                <p:nvPr/>
              </p:nvSpPr>
              <p:spPr>
                <a:xfrm>
                  <a:off x="5716904" y="3094583"/>
                  <a:ext cx="129615" cy="349549"/>
                </a:xfrm>
                <a:prstGeom prst="homePlate">
                  <a:avLst>
                    <a:gd name="adj"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pic>
              <p:nvPicPr>
                <p:cNvPr id="99" name="図 9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08781" y="3039521"/>
                  <a:ext cx="238256" cy="259200"/>
                </a:xfrm>
                <a:prstGeom prst="rect">
                  <a:avLst/>
                </a:prstGeom>
              </p:spPr>
            </p:pic>
          </p:grpSp>
          <p:sp>
            <p:nvSpPr>
              <p:cNvPr id="82" name="テキスト ボックス 81"/>
              <p:cNvSpPr txBox="1"/>
              <p:nvPr/>
            </p:nvSpPr>
            <p:spPr>
              <a:xfrm>
                <a:off x="5438036" y="3607017"/>
                <a:ext cx="1392846" cy="327495"/>
              </a:xfrm>
              <a:prstGeom prst="roundRect">
                <a:avLst/>
              </a:prstGeom>
              <a:ln w="12700"/>
            </p:spPr>
            <p:style>
              <a:lnRef idx="2">
                <a:schemeClr val="accent1"/>
              </a:lnRef>
              <a:fillRef idx="1">
                <a:schemeClr val="lt1"/>
              </a:fillRef>
              <a:effectRef idx="0">
                <a:schemeClr val="accent1"/>
              </a:effectRef>
              <a:fontRef idx="minor">
                <a:schemeClr val="dk1"/>
              </a:fontRef>
            </p:style>
            <p:txBody>
              <a:bodyPr wrap="square" lIns="36000" r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srgbClr val="1F497D"/>
                    </a:solidFill>
                    <a:effectLst/>
                    <a:uLnTx/>
                    <a:uFillTx/>
                    <a:latin typeface="Calibri"/>
                    <a:ea typeface="ＭＳ Ｐゴシック" panose="020B0600070205080204" pitchFamily="50" charset="-128"/>
                    <a:cs typeface="+mn-cs"/>
                  </a:rPr>
                  <a:t>③　発言メモや音声データを使い、</a:t>
                </a:r>
                <a:endParaRPr kumimoji="1" lang="en-US" altLang="ja-JP" sz="700" b="0" i="0" u="none" strike="noStrike" kern="1200" cap="none" spc="0" normalizeH="0" baseline="0" noProof="0" dirty="0">
                  <a:ln>
                    <a:noFill/>
                  </a:ln>
                  <a:solidFill>
                    <a:srgbClr val="1F497D"/>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srgbClr val="1F497D"/>
                    </a:solidFill>
                    <a:effectLst/>
                    <a:uLnTx/>
                    <a:uFillTx/>
                    <a:latin typeface="Calibri"/>
                    <a:ea typeface="ＭＳ Ｐゴシック" panose="020B0600070205080204" pitchFamily="50" charset="-128"/>
                    <a:cs typeface="+mn-cs"/>
                  </a:rPr>
                  <a:t>　　</a:t>
                </a:r>
                <a:r>
                  <a:rPr lang="ja-JP" altLang="en-US" sz="700" dirty="0">
                    <a:solidFill>
                      <a:srgbClr val="1F497D"/>
                    </a:solidFill>
                    <a:latin typeface="Calibri"/>
                    <a:ea typeface="ＭＳ Ｐゴシック" panose="020B0600070205080204" pitchFamily="50" charset="-128"/>
                  </a:rPr>
                  <a:t> </a:t>
                </a:r>
                <a:r>
                  <a:rPr kumimoji="1" lang="ja-JP" altLang="en-US" sz="700" b="0" i="0" u="none" strike="noStrike" kern="1200" cap="none" spc="0" normalizeH="0" baseline="0" noProof="0" dirty="0">
                    <a:ln>
                      <a:noFill/>
                    </a:ln>
                    <a:solidFill>
                      <a:srgbClr val="1F497D"/>
                    </a:solidFill>
                    <a:effectLst/>
                    <a:uLnTx/>
                    <a:uFillTx/>
                    <a:latin typeface="Calibri"/>
                    <a:ea typeface="ＭＳ Ｐゴシック" panose="020B0600070205080204" pitchFamily="50" charset="-128"/>
                    <a:cs typeface="+mn-cs"/>
                  </a:rPr>
                  <a:t>誤変換を修正</a:t>
                </a:r>
              </a:p>
            </p:txBody>
          </p:sp>
          <p:sp>
            <p:nvSpPr>
              <p:cNvPr id="81" name="テキスト ボックス 80"/>
              <p:cNvSpPr txBox="1"/>
              <p:nvPr/>
            </p:nvSpPr>
            <p:spPr>
              <a:xfrm>
                <a:off x="5222156" y="2528119"/>
                <a:ext cx="1729684" cy="327495"/>
              </a:xfrm>
              <a:prstGeom prst="roundRect">
                <a:avLst/>
              </a:prstGeom>
              <a:ln w="12700"/>
            </p:spPr>
            <p:style>
              <a:lnRef idx="2">
                <a:schemeClr val="accent1"/>
              </a:lnRef>
              <a:fillRef idx="1">
                <a:schemeClr val="lt1"/>
              </a:fillRef>
              <a:effectRef idx="0">
                <a:schemeClr val="accent1"/>
              </a:effectRef>
              <a:fontRef idx="minor">
                <a:schemeClr val="dk1"/>
              </a:fontRef>
            </p:style>
            <p:txBody>
              <a:bodyPr wrap="square" lIns="36000" rIns="0" rtlCol="0" anchor="ctr" anchorCtr="0">
                <a:spAutoFit/>
              </a:bodyPr>
              <a:lstStyle>
                <a:defPPr>
                  <a:defRPr lang="ja-JP"/>
                </a:defPPr>
                <a:lvl1pPr>
                  <a:defRPr sz="8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srgbClr val="1F497D"/>
                    </a:solidFill>
                    <a:effectLst/>
                    <a:uLnTx/>
                    <a:uFillTx/>
                    <a:latin typeface="Calibri"/>
                    <a:ea typeface="ＭＳ Ｐゴシック" panose="020B0600070205080204" pitchFamily="50" charset="-128"/>
                    <a:cs typeface="+mn-cs"/>
                  </a:rPr>
                  <a:t>②  ・音声認識支援ツールによりテキスト化</a:t>
                </a:r>
                <a:endParaRPr kumimoji="1" lang="en-US" altLang="ja-JP" sz="700" b="0" i="0" u="none" strike="noStrike" kern="1200" cap="none" spc="0" normalizeH="0" baseline="0" noProof="0" dirty="0">
                  <a:ln>
                    <a:noFill/>
                  </a:ln>
                  <a:solidFill>
                    <a:srgbClr val="1F497D"/>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srgbClr val="1F497D"/>
                    </a:solidFill>
                    <a:effectLst/>
                    <a:uLnTx/>
                    <a:uFillTx/>
                    <a:latin typeface="Calibri"/>
                    <a:ea typeface="ＭＳ Ｐゴシック" panose="020B0600070205080204" pitchFamily="50" charset="-128"/>
                    <a:cs typeface="+mn-cs"/>
                  </a:rPr>
                  <a:t>　    ・辞書登録により変換率を向上</a:t>
                </a:r>
              </a:p>
            </p:txBody>
          </p:sp>
        </p:grpSp>
        <p:sp>
          <p:nvSpPr>
            <p:cNvPr id="74" name="テキスト ボックス 73"/>
            <p:cNvSpPr txBox="1"/>
            <p:nvPr/>
          </p:nvSpPr>
          <p:spPr>
            <a:xfrm>
              <a:off x="542660" y="4762710"/>
              <a:ext cx="898336"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（導入後）</a:t>
              </a:r>
            </a:p>
          </p:txBody>
        </p:sp>
      </p:grpSp>
      <p:sp>
        <p:nvSpPr>
          <p:cNvPr id="6" name="角丸四角形 5"/>
          <p:cNvSpPr/>
          <p:nvPr/>
        </p:nvSpPr>
        <p:spPr>
          <a:xfrm>
            <a:off x="504421" y="1138314"/>
            <a:ext cx="4156030" cy="5040558"/>
          </a:xfrm>
          <a:prstGeom prst="roundRect">
            <a:avLst>
              <a:gd name="adj" fmla="val 4098"/>
            </a:avLst>
          </a:prstGeom>
          <a:noFill/>
          <a:ln/>
        </p:spPr>
        <p:style>
          <a:lnRef idx="2">
            <a:schemeClr val="accent1"/>
          </a:lnRef>
          <a:fillRef idx="1">
            <a:schemeClr val="lt1"/>
          </a:fillRef>
          <a:effectRef idx="0">
            <a:schemeClr val="accent1"/>
          </a:effectRef>
          <a:fontRef idx="minor">
            <a:schemeClr val="dk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9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4" name="角丸四角形 103"/>
          <p:cNvSpPr/>
          <p:nvPr/>
        </p:nvSpPr>
        <p:spPr>
          <a:xfrm>
            <a:off x="4854239" y="1133745"/>
            <a:ext cx="3993236" cy="5040558"/>
          </a:xfrm>
          <a:prstGeom prst="roundRect">
            <a:avLst>
              <a:gd name="adj" fmla="val 3182"/>
            </a:avLst>
          </a:prstGeom>
          <a:noFill/>
          <a:ln/>
        </p:spPr>
        <p:style>
          <a:lnRef idx="2">
            <a:schemeClr val="accent1"/>
          </a:lnRef>
          <a:fillRef idx="1">
            <a:schemeClr val="lt1"/>
          </a:fillRef>
          <a:effectRef idx="0">
            <a:schemeClr val="accent1"/>
          </a:effectRef>
          <a:fontRef idx="minor">
            <a:schemeClr val="dk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9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5" name="テキスト ボックス 104"/>
          <p:cNvSpPr txBox="1"/>
          <p:nvPr/>
        </p:nvSpPr>
        <p:spPr>
          <a:xfrm>
            <a:off x="4926866" y="1433701"/>
            <a:ext cx="3913713" cy="451749"/>
          </a:xfrm>
          <a:prstGeom prst="rect">
            <a:avLst/>
          </a:prstGeom>
          <a:noFill/>
          <a:ln>
            <a:noFill/>
          </a:ln>
        </p:spPr>
        <p:txBody>
          <a:bodyPr wrap="square" rtlCol="0">
            <a:noAutofit/>
          </a:bodyPr>
          <a:lstStyle/>
          <a:p>
            <a:pPr marL="0" marR="0" lvl="0" indent="0" algn="l" defTabSz="914400" rtl="0" eaLnBrk="1" fontAlgn="auto" latinLnBrk="0" hangingPunct="1">
              <a:lnSpc>
                <a:spcPts val="300"/>
              </a:lnSpc>
              <a:spcBef>
                <a:spcPts val="0"/>
              </a:spcBef>
              <a:spcAft>
                <a:spcPts val="0"/>
              </a:spcAft>
              <a:buClrTx/>
              <a:buSzTx/>
              <a:buFontTx/>
              <a:buNone/>
              <a:tabLst/>
              <a:defRPr/>
            </a:pPr>
            <a:endParaRPr kumimoji="1" lang="en-US" altLang="ja-JP"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府職員がパソコン上で行っている単純な繰り返し作業を</a:t>
            </a:r>
            <a:r>
              <a:rPr kumimoji="1" lang="en-US" altLang="ja-JP"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RPA</a:t>
            </a:r>
            <a:r>
              <a:rPr kumimoji="1" lang="en-US" altLang="ja-JP" sz="1050" b="0" i="0" u="none" strike="noStrike" kern="1200" cap="none" spc="0" normalizeH="0" baseline="3000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*6</a:t>
            </a:r>
            <a:r>
              <a:rPr kumimoji="1" lang="ja-JP" altLang="en-US"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により自動化し、業務を効率化</a:t>
            </a:r>
            <a:endParaRPr kumimoji="1" lang="en-US" altLang="ja-JP"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6" name="テキスト ボックス 105"/>
          <p:cNvSpPr txBox="1"/>
          <p:nvPr/>
        </p:nvSpPr>
        <p:spPr>
          <a:xfrm>
            <a:off x="5135880" y="4599130"/>
            <a:ext cx="1654542" cy="877143"/>
          </a:xfrm>
          <a:prstGeom prst="rect">
            <a:avLst/>
          </a:prstGeom>
          <a:noFill/>
          <a:ln>
            <a:no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（適している業務）</a:t>
            </a:r>
            <a:endParaRPr kumimoji="1" lang="en-US" altLang="ja-JP" sz="105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・電子化済み　　　</a:t>
            </a:r>
            <a:endParaRPr kumimoji="1" lang="en-US" altLang="ja-JP"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・定常的に発生する業務</a:t>
            </a:r>
            <a:endParaRPr kumimoji="1" lang="en-US" altLang="ja-JP"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・判断基準が明確</a:t>
            </a:r>
            <a:endParaRPr kumimoji="1" lang="en-US" altLang="ja-JP"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・承認行為がない</a:t>
            </a:r>
            <a:endParaRPr kumimoji="1" lang="en-US" altLang="ja-JP"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graphicFrame>
        <p:nvGraphicFramePr>
          <p:cNvPr id="107" name="表 106"/>
          <p:cNvGraphicFramePr>
            <a:graphicFrameLocks noGrp="1"/>
          </p:cNvGraphicFramePr>
          <p:nvPr>
            <p:extLst>
              <p:ext uri="{D42A27DB-BD31-4B8C-83A1-F6EECF244321}">
                <p14:modId xmlns:p14="http://schemas.microsoft.com/office/powerpoint/2010/main" val="3915771125"/>
              </p:ext>
            </p:extLst>
          </p:nvPr>
        </p:nvGraphicFramePr>
        <p:xfrm>
          <a:off x="5115667" y="2177400"/>
          <a:ext cx="3580088" cy="2331720"/>
        </p:xfrm>
        <a:graphic>
          <a:graphicData uri="http://schemas.openxmlformats.org/drawingml/2006/table">
            <a:tbl>
              <a:tblPr firstRow="1" bandRow="1">
                <a:tableStyleId>{5C22544A-7EE6-4342-B048-85BDC9FD1C3A}</a:tableStyleId>
              </a:tblPr>
              <a:tblGrid>
                <a:gridCol w="1064579">
                  <a:extLst>
                    <a:ext uri="{9D8B030D-6E8A-4147-A177-3AD203B41FA5}">
                      <a16:colId xmlns:a16="http://schemas.microsoft.com/office/drawing/2014/main" val="1638670621"/>
                    </a:ext>
                  </a:extLst>
                </a:gridCol>
                <a:gridCol w="2515509">
                  <a:extLst>
                    <a:ext uri="{9D8B030D-6E8A-4147-A177-3AD203B41FA5}">
                      <a16:colId xmlns:a16="http://schemas.microsoft.com/office/drawing/2014/main" val="696297022"/>
                    </a:ext>
                  </a:extLst>
                </a:gridCol>
              </a:tblGrid>
              <a:tr h="195049">
                <a:tc>
                  <a:txBody>
                    <a:bodyPr/>
                    <a:lstStyle/>
                    <a:p>
                      <a:pPr algn="ctr"/>
                      <a:r>
                        <a:rPr kumimoji="1" lang="ja-JP" altLang="en-US" sz="700" dirty="0">
                          <a:solidFill>
                            <a:schemeClr val="bg1"/>
                          </a:solidFill>
                          <a:latin typeface="メイリオ" panose="020B0604030504040204" pitchFamily="50" charset="-128"/>
                          <a:ea typeface="メイリオ" panose="020B0604030504040204" pitchFamily="50" charset="-128"/>
                        </a:rPr>
                        <a:t>業務名</a:t>
                      </a:r>
                    </a:p>
                  </a:txBody>
                  <a:tcPr/>
                </a:tc>
                <a:tc>
                  <a:txBody>
                    <a:bodyPr/>
                    <a:lstStyle/>
                    <a:p>
                      <a:pPr algn="ctr"/>
                      <a:r>
                        <a:rPr kumimoji="1" lang="ja-JP" altLang="en-US" sz="700" dirty="0">
                          <a:solidFill>
                            <a:schemeClr val="bg1"/>
                          </a:solidFill>
                          <a:latin typeface="メイリオ" panose="020B0604030504040204" pitchFamily="50" charset="-128"/>
                          <a:ea typeface="メイリオ" panose="020B0604030504040204" pitchFamily="50" charset="-128"/>
                        </a:rPr>
                        <a:t>業務内容</a:t>
                      </a:r>
                    </a:p>
                  </a:txBody>
                  <a:tcPr/>
                </a:tc>
                <a:extLst>
                  <a:ext uri="{0D108BD9-81ED-4DB2-BD59-A6C34878D82A}">
                    <a16:rowId xmlns:a16="http://schemas.microsoft.com/office/drawing/2014/main" val="3383648032"/>
                  </a:ext>
                </a:extLst>
              </a:tr>
              <a:tr h="1950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700" b="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時間外集計報告業務　　　　　　 </a:t>
                      </a:r>
                      <a:endParaRPr kumimoji="1" lang="ja-JP" altLang="en-US" sz="700" b="0" dirty="0">
                        <a:solidFill>
                          <a:schemeClr val="tx1"/>
                        </a:solidFill>
                        <a:latin typeface="メイリオ" panose="020B0604030504040204" pitchFamily="50" charset="-128"/>
                        <a:ea typeface="メイリオ" panose="020B0604030504040204" pitchFamily="50" charset="-128"/>
                      </a:endParaRPr>
                    </a:p>
                  </a:txBody>
                  <a:tcPr anchor="ctr"/>
                </a:tc>
                <a:tc>
                  <a:txBody>
                    <a:bodyPr/>
                    <a:lstStyle/>
                    <a:p>
                      <a:r>
                        <a:rPr kumimoji="1" lang="ja-JP" altLang="en-US" sz="700" dirty="0">
                          <a:solidFill>
                            <a:schemeClr val="tx1"/>
                          </a:solidFill>
                          <a:latin typeface="メイリオ" panose="020B0604030504040204" pitchFamily="50" charset="-128"/>
                          <a:ea typeface="メイリオ" panose="020B0604030504040204" pitchFamily="50" charset="-128"/>
                        </a:rPr>
                        <a:t>システムから各職員の残業時間を抽出し、</a:t>
                      </a:r>
                      <a:r>
                        <a:rPr kumimoji="1" lang="en-US" altLang="ja-JP" sz="700" dirty="0">
                          <a:solidFill>
                            <a:schemeClr val="tx1"/>
                          </a:solidFill>
                          <a:latin typeface="メイリオ" panose="020B0604030504040204" pitchFamily="50" charset="-128"/>
                          <a:ea typeface="メイリオ" panose="020B0604030504040204" pitchFamily="50" charset="-128"/>
                        </a:rPr>
                        <a:t>Excel</a:t>
                      </a:r>
                      <a:r>
                        <a:rPr kumimoji="1" lang="ja-JP" altLang="en-US" sz="700" dirty="0">
                          <a:solidFill>
                            <a:schemeClr val="tx1"/>
                          </a:solidFill>
                          <a:latin typeface="メイリオ" panose="020B0604030504040204" pitchFamily="50" charset="-128"/>
                          <a:ea typeface="メイリオ" panose="020B0604030504040204" pitchFamily="50" charset="-128"/>
                        </a:rPr>
                        <a:t>で集計</a:t>
                      </a:r>
                    </a:p>
                  </a:txBody>
                  <a:tcPr anchor="ctr"/>
                </a:tc>
                <a:extLst>
                  <a:ext uri="{0D108BD9-81ED-4DB2-BD59-A6C34878D82A}">
                    <a16:rowId xmlns:a16="http://schemas.microsoft.com/office/drawing/2014/main" val="812519125"/>
                  </a:ext>
                </a:extLst>
              </a:tr>
              <a:tr h="3000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700" strike="noStrike" dirty="0">
                          <a:solidFill>
                            <a:schemeClr val="tx1"/>
                          </a:solidFill>
                          <a:latin typeface="メイリオ" panose="020B0604030504040204" pitchFamily="50" charset="-128"/>
                          <a:ea typeface="メイリオ" panose="020B0604030504040204" pitchFamily="50" charset="-128"/>
                        </a:rPr>
                        <a:t>予防接種実施状況照会業務</a:t>
                      </a:r>
                      <a:endParaRPr kumimoji="1" lang="en-US" altLang="ja-JP" sz="700" strike="no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strike="noStrike" dirty="0">
                          <a:solidFill>
                            <a:schemeClr val="tx1"/>
                          </a:solidFill>
                          <a:latin typeface="メイリオ" panose="020B0604030504040204" pitchFamily="50" charset="-128"/>
                          <a:ea typeface="メイリオ" panose="020B0604030504040204" pitchFamily="50" charset="-128"/>
                        </a:rPr>
                        <a:t>厚生労働省の予防接種実施状況調査における市町村の回答を集計する業務</a:t>
                      </a:r>
                    </a:p>
                  </a:txBody>
                  <a:tcPr anchor="ctr"/>
                </a:tc>
                <a:extLst>
                  <a:ext uri="{0D108BD9-81ED-4DB2-BD59-A6C34878D82A}">
                    <a16:rowId xmlns:a16="http://schemas.microsoft.com/office/drawing/2014/main" val="3693022547"/>
                  </a:ext>
                </a:extLst>
              </a:tr>
              <a:tr h="300076">
                <a:tc>
                  <a:txBody>
                    <a:bodyPr/>
                    <a:lstStyle/>
                    <a:p>
                      <a:r>
                        <a:rPr kumimoji="1" lang="ja-JP" altLang="en-US" sz="700" dirty="0">
                          <a:solidFill>
                            <a:schemeClr val="tx1"/>
                          </a:solidFill>
                          <a:latin typeface="メイリオ" panose="020B0604030504040204" pitchFamily="50" charset="-128"/>
                          <a:ea typeface="メイリオ" panose="020B0604030504040204" pitchFamily="50" charset="-128"/>
                        </a:rPr>
                        <a:t>決算統計に係る業務（府民文化部、商工労働部）</a:t>
                      </a:r>
                      <a:r>
                        <a:rPr kumimoji="1" lang="ja-JP" altLang="en-US" sz="700" baseline="0" dirty="0">
                          <a:solidFill>
                            <a:schemeClr val="tx1"/>
                          </a:solidFill>
                          <a:latin typeface="メイリオ" panose="020B0604030504040204" pitchFamily="50" charset="-128"/>
                          <a:ea typeface="メイリオ" panose="020B0604030504040204" pitchFamily="50" charset="-128"/>
                        </a:rPr>
                        <a:t>        </a:t>
                      </a:r>
                      <a:endParaRPr kumimoji="1" lang="ja-JP" altLang="en-US" sz="700" dirty="0">
                        <a:solidFill>
                          <a:schemeClr val="tx1"/>
                        </a:solidFill>
                        <a:latin typeface="メイリオ" panose="020B0604030504040204" pitchFamily="50" charset="-128"/>
                        <a:ea typeface="メイリオ" panose="020B0604030504040204" pitchFamily="50" charset="-128"/>
                      </a:endParaRPr>
                    </a:p>
                  </a:txBody>
                  <a:tcPr anchor="ctr"/>
                </a:tc>
                <a:tc>
                  <a:txBody>
                    <a:bodyPr/>
                    <a:lstStyle/>
                    <a:p>
                      <a:r>
                        <a:rPr kumimoji="1" lang="ja-JP" altLang="en-US" sz="700" dirty="0">
                          <a:solidFill>
                            <a:schemeClr val="tx1"/>
                          </a:solidFill>
                          <a:latin typeface="メイリオ" panose="020B0604030504040204" pitchFamily="50" charset="-128"/>
                          <a:ea typeface="メイリオ" panose="020B0604030504040204" pitchFamily="50" charset="-128"/>
                        </a:rPr>
                        <a:t>決算統計に係る提出書類の根拠資料（データ）の作成</a:t>
                      </a:r>
                    </a:p>
                  </a:txBody>
                  <a:tcPr anchor="ctr"/>
                </a:tc>
                <a:extLst>
                  <a:ext uri="{0D108BD9-81ED-4DB2-BD59-A6C34878D82A}">
                    <a16:rowId xmlns:a16="http://schemas.microsoft.com/office/drawing/2014/main" val="2234769576"/>
                  </a:ext>
                </a:extLst>
              </a:tr>
              <a:tr h="3000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700" strike="no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通勤経路検索</a:t>
                      </a:r>
                      <a:endParaRPr lang="en-US" altLang="ja-JP" sz="700" strike="no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tc>
                <a:tc>
                  <a:txBody>
                    <a:bodyPr/>
                    <a:lstStyle/>
                    <a:p>
                      <a:r>
                        <a:rPr kumimoji="1" lang="ja-JP" altLang="en-US" sz="700" strike="noStrike" dirty="0">
                          <a:solidFill>
                            <a:schemeClr val="tx1"/>
                          </a:solidFill>
                          <a:latin typeface="メイリオ" panose="020B0604030504040204" pitchFamily="50" charset="-128"/>
                          <a:ea typeface="メイリオ" panose="020B0604030504040204" pitchFamily="50" charset="-128"/>
                        </a:rPr>
                        <a:t>人事異動対象者について、異動先検討のための各拠点との通勤時間調査の自動化</a:t>
                      </a:r>
                    </a:p>
                  </a:txBody>
                  <a:tcPr anchor="ctr"/>
                </a:tc>
                <a:extLst>
                  <a:ext uri="{0D108BD9-81ED-4DB2-BD59-A6C34878D82A}">
                    <a16:rowId xmlns:a16="http://schemas.microsoft.com/office/drawing/2014/main" val="229992362"/>
                  </a:ext>
                </a:extLst>
              </a:tr>
              <a:tr h="3000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700" strike="no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自動車リサイクル検索</a:t>
                      </a:r>
                      <a:endParaRPr lang="en-US" altLang="ja-JP" sz="700" strike="no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tc>
                <a:tc>
                  <a:txBody>
                    <a:bodyPr/>
                    <a:lstStyle/>
                    <a:p>
                      <a:r>
                        <a:rPr kumimoji="1" lang="ja-JP" altLang="en-US" sz="700" strike="noStrike" dirty="0">
                          <a:solidFill>
                            <a:schemeClr val="tx1"/>
                          </a:solidFill>
                          <a:latin typeface="メイリオ" panose="020B0604030504040204" pitchFamily="50" charset="-128"/>
                          <a:ea typeface="メイリオ" panose="020B0604030504040204" pitchFamily="50" charset="-128"/>
                        </a:rPr>
                        <a:t>自動車リサイクルシステムの車両状況照会を確認する作業の自動化</a:t>
                      </a:r>
                    </a:p>
                  </a:txBody>
                  <a:tcPr anchor="ctr"/>
                </a:tc>
                <a:extLst>
                  <a:ext uri="{0D108BD9-81ED-4DB2-BD59-A6C34878D82A}">
                    <a16:rowId xmlns:a16="http://schemas.microsoft.com/office/drawing/2014/main" val="2856650560"/>
                  </a:ext>
                </a:extLst>
              </a:tr>
              <a:tr h="3000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700" strike="no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予診票送付業務</a:t>
                      </a:r>
                      <a:endParaRPr kumimoji="1" lang="en-US" altLang="ja-JP" sz="700" strike="noStrike" dirty="0">
                        <a:solidFill>
                          <a:schemeClr val="tx1"/>
                        </a:solidFill>
                        <a:latin typeface="メイリオ" panose="020B0604030504040204" pitchFamily="50" charset="-128"/>
                        <a:ea typeface="メイリオ" panose="020B0604030504040204" pitchFamily="50" charset="-128"/>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strike="noStrike" dirty="0">
                          <a:solidFill>
                            <a:schemeClr val="tx1"/>
                          </a:solidFill>
                          <a:latin typeface="メイリオ" panose="020B0604030504040204" pitchFamily="50" charset="-128"/>
                          <a:ea typeface="メイリオ" panose="020B0604030504040204" pitchFamily="50" charset="-128"/>
                        </a:rPr>
                        <a:t>各医療機関向け</a:t>
                      </a:r>
                      <a:r>
                        <a:rPr kumimoji="1" lang="ja-JP" altLang="en-US" sz="700" strike="no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新型コロナワクチン接種の</a:t>
                      </a:r>
                      <a:r>
                        <a:rPr kumimoji="1" lang="ja-JP" altLang="en-US" sz="700" strike="noStrike" dirty="0">
                          <a:solidFill>
                            <a:schemeClr val="tx1"/>
                          </a:solidFill>
                          <a:latin typeface="メイリオ" panose="020B0604030504040204" pitchFamily="50" charset="-128"/>
                          <a:ea typeface="メイリオ" panose="020B0604030504040204" pitchFamily="50" charset="-128"/>
                        </a:rPr>
                        <a:t>予診票送付用メール作成業務</a:t>
                      </a:r>
                      <a:endParaRPr kumimoji="1" lang="en-US" altLang="ja-JP" sz="700" strike="noStrike" dirty="0">
                        <a:solidFill>
                          <a:schemeClr val="tx1"/>
                        </a:solidFill>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1672143638"/>
                  </a:ext>
                </a:extLst>
              </a:tr>
              <a:tr h="3000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700" strike="noStrike" dirty="0">
                          <a:solidFill>
                            <a:schemeClr val="tx1"/>
                          </a:solidFill>
                          <a:latin typeface="メイリオ" panose="020B0604030504040204" pitchFamily="50" charset="-128"/>
                          <a:ea typeface="メイリオ" panose="020B0604030504040204" pitchFamily="50" charset="-128"/>
                        </a:rPr>
                        <a:t>派遣調整業務</a:t>
                      </a:r>
                      <a:endParaRPr kumimoji="1" lang="en-US" altLang="ja-JP" sz="700" strike="noStrike" dirty="0">
                        <a:solidFill>
                          <a:schemeClr val="tx1"/>
                        </a:solidFill>
                        <a:latin typeface="メイリオ" panose="020B0604030504040204" pitchFamily="50" charset="-128"/>
                        <a:ea typeface="メイリオ" panose="020B0604030504040204" pitchFamily="50" charset="-128"/>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strike="noStrike" dirty="0">
                          <a:solidFill>
                            <a:schemeClr val="tx1"/>
                          </a:solidFill>
                          <a:latin typeface="メイリオ" panose="020B0604030504040204" pitchFamily="50" charset="-128"/>
                          <a:ea typeface="メイリオ" panose="020B0604030504040204" pitchFamily="50" charset="-128"/>
                        </a:rPr>
                        <a:t>職員を派遣している団体へ通知するファイル、メール作成を自動化</a:t>
                      </a:r>
                      <a:endParaRPr kumimoji="1" lang="en-US" altLang="ja-JP" sz="700" strike="noStrike" dirty="0">
                        <a:solidFill>
                          <a:schemeClr val="tx1"/>
                        </a:solidFill>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1432359474"/>
                  </a:ext>
                </a:extLst>
              </a:tr>
            </a:tbl>
          </a:graphicData>
        </a:graphic>
      </p:graphicFrame>
      <p:sp>
        <p:nvSpPr>
          <p:cNvPr id="108" name="テキスト ボックス 107"/>
          <p:cNvSpPr txBox="1"/>
          <p:nvPr/>
        </p:nvSpPr>
        <p:spPr>
          <a:xfrm>
            <a:off x="6624214" y="4583329"/>
            <a:ext cx="2071542" cy="763127"/>
          </a:xfrm>
          <a:prstGeom prst="rect">
            <a:avLst/>
          </a:prstGeom>
          <a:noFill/>
          <a:ln>
            <a:no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（効果）</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・作業時間の削減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・人為的ミスの防止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・人事異動時等の引継ぎの円滑化</a:t>
            </a:r>
          </a:p>
        </p:txBody>
      </p:sp>
      <p:sp>
        <p:nvSpPr>
          <p:cNvPr id="65" name="正方形/長方形 64"/>
          <p:cNvSpPr/>
          <p:nvPr/>
        </p:nvSpPr>
        <p:spPr>
          <a:xfrm>
            <a:off x="8432528" y="6516466"/>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16</a:t>
            </a:r>
          </a:p>
        </p:txBody>
      </p:sp>
      <p:sp>
        <p:nvSpPr>
          <p:cNvPr id="110" name="テキスト ボックス 109"/>
          <p:cNvSpPr txBox="1"/>
          <p:nvPr/>
        </p:nvSpPr>
        <p:spPr>
          <a:xfrm>
            <a:off x="4797025" y="1245732"/>
            <a:ext cx="4239403" cy="187969"/>
          </a:xfrm>
          <a:prstGeom prst="rect">
            <a:avLst/>
          </a:prstGeom>
          <a:noFill/>
          <a:ln>
            <a:noFill/>
          </a:ln>
        </p:spPr>
        <p:txBody>
          <a:bodyPr wrap="square" rtlCol="0">
            <a:noAutofit/>
          </a:bodyPr>
          <a:lstStyle/>
          <a:p>
            <a:pPr marL="261938" marR="0" lvl="0" indent="-261938" algn="l"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《RPA</a:t>
            </a:r>
            <a:r>
              <a:rPr kumimoji="1" lang="en-US" altLang="ja-JP" sz="1200" b="1" i="0" u="none" strike="noStrike" kern="1200" cap="none" spc="0" normalizeH="0" baseline="3000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*6</a:t>
            </a:r>
            <a:r>
              <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を活用した庁内業務の効率化</a:t>
            </a:r>
            <a:r>
              <a:rPr kumimoji="1" lang="en-US" altLang="ja-JP"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111" name="テキスト ボックス 110"/>
          <p:cNvSpPr txBox="1"/>
          <p:nvPr/>
        </p:nvSpPr>
        <p:spPr>
          <a:xfrm>
            <a:off x="530718" y="1226935"/>
            <a:ext cx="4239403" cy="208966"/>
          </a:xfrm>
          <a:prstGeom prst="rect">
            <a:avLst/>
          </a:prstGeom>
          <a:noFill/>
          <a:ln>
            <a:noFill/>
          </a:ln>
        </p:spPr>
        <p:txBody>
          <a:bodyPr wrap="square" rtlCol="0">
            <a:noAutofit/>
          </a:bodyPr>
          <a:lstStyle/>
          <a:p>
            <a:pPr marL="261938" marR="0" lvl="0" indent="-261938" algn="l"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音声認識技術（</a:t>
            </a:r>
            <a:r>
              <a:rPr kumimoji="1" lang="en-US" altLang="ja-JP"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AI</a:t>
            </a:r>
            <a:r>
              <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）を活用した議事録作成</a:t>
            </a:r>
            <a:r>
              <a:rPr kumimoji="1" lang="en-US" altLang="ja-JP"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9" name="テキスト ボックス 58"/>
          <p:cNvSpPr txBox="1"/>
          <p:nvPr/>
        </p:nvSpPr>
        <p:spPr>
          <a:xfrm>
            <a:off x="401722" y="6383996"/>
            <a:ext cx="8203650" cy="375374"/>
          </a:xfrm>
          <a:prstGeom prst="rect">
            <a:avLst/>
          </a:prstGeom>
          <a:noFill/>
          <a:ln>
            <a:noFill/>
          </a:ln>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(*6)</a:t>
            </a:r>
            <a:r>
              <a:rPr kumimoji="1" lang="ja-JP" altLang="en-US"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Robotic Process Automation</a:t>
            </a:r>
            <a:r>
              <a:rPr kumimoji="1" lang="ja-JP" altLang="en-US"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の略。ソフトウェアロボットによる業務自動化の取組み。人が行うパソコン上の作業手順をソフトウェアロボットに覚えさせることで、</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パソコン操作を自動化することができる</a:t>
            </a:r>
            <a:r>
              <a:rPr lang="ja-JP" altLang="en-US" sz="8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（再掲）</a:t>
            </a:r>
            <a:endParaRPr kumimoji="1" lang="en-US" altLang="ja-JP"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0" name="テキスト ボックス 59">
            <a:extLst>
              <a:ext uri="{FF2B5EF4-FFF2-40B4-BE49-F238E27FC236}">
                <a16:creationId xmlns:a16="http://schemas.microsoft.com/office/drawing/2014/main" id="{ECA54964-F874-4CCD-8ADE-87DC8BC5373E}"/>
              </a:ext>
            </a:extLst>
          </p:cNvPr>
          <p:cNvSpPr txBox="1"/>
          <p:nvPr/>
        </p:nvSpPr>
        <p:spPr>
          <a:xfrm>
            <a:off x="647433" y="1552031"/>
            <a:ext cx="3924567" cy="261171"/>
          </a:xfrm>
          <a:prstGeom prst="rect">
            <a:avLst/>
          </a:prstGeom>
          <a:noFill/>
          <a:ln>
            <a:no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AI</a:t>
            </a:r>
            <a:r>
              <a:rPr kumimoji="1" lang="ja-JP" altLang="en-US"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による音声認識技術を使い、議事録作成業務を効率化</a:t>
            </a:r>
            <a:endParaRPr kumimoji="1" lang="en-US" altLang="ja-JP"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吹き出し: 角を丸めた四角形 4">
            <a:extLst>
              <a:ext uri="{FF2B5EF4-FFF2-40B4-BE49-F238E27FC236}">
                <a16:creationId xmlns:a16="http://schemas.microsoft.com/office/drawing/2014/main" id="{30DFBCC0-E894-467E-BAA9-009A1570903C}"/>
              </a:ext>
            </a:extLst>
          </p:cNvPr>
          <p:cNvSpPr/>
          <p:nvPr/>
        </p:nvSpPr>
        <p:spPr>
          <a:xfrm>
            <a:off x="935039" y="4783111"/>
            <a:ext cx="1588185" cy="417203"/>
          </a:xfrm>
          <a:prstGeom prst="wedgeRoundRectCallout">
            <a:avLst>
              <a:gd name="adj1" fmla="val -5169"/>
              <a:gd name="adj2" fmla="val 18092"/>
              <a:gd name="adj3" fmla="val 16667"/>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srgbClr val="1F497D"/>
                </a:solidFill>
                <a:effectLst/>
                <a:uLnTx/>
                <a:uFillTx/>
                <a:latin typeface="Calibri"/>
                <a:ea typeface="ＭＳ Ｐゴシック" panose="020B0600070205080204" pitchFamily="50" charset="-128"/>
                <a:cs typeface="+mn-cs"/>
              </a:rPr>
              <a:t>①  ・</a:t>
            </a:r>
            <a:r>
              <a:rPr kumimoji="1" lang="en-US" altLang="ja-JP" sz="700" b="0" i="0" u="none" strike="noStrike" kern="1200" cap="none" spc="0" normalizeH="0" baseline="0" noProof="0" dirty="0">
                <a:ln>
                  <a:noFill/>
                </a:ln>
                <a:solidFill>
                  <a:srgbClr val="1F497D"/>
                </a:solidFill>
                <a:effectLst/>
                <a:uLnTx/>
                <a:uFillTx/>
                <a:latin typeface="Calibri"/>
                <a:ea typeface="ＭＳ Ｐゴシック" panose="020B0600070205080204" pitchFamily="50" charset="-128"/>
                <a:cs typeface="+mn-cs"/>
              </a:rPr>
              <a:t>IC</a:t>
            </a:r>
            <a:r>
              <a:rPr kumimoji="1" lang="ja-JP" altLang="en-US" sz="700" b="0" i="0" u="none" strike="noStrike" kern="1200" cap="none" spc="0" normalizeH="0" baseline="0" noProof="0" dirty="0">
                <a:ln>
                  <a:noFill/>
                </a:ln>
                <a:solidFill>
                  <a:srgbClr val="1F497D"/>
                </a:solidFill>
                <a:effectLst/>
                <a:uLnTx/>
                <a:uFillTx/>
                <a:latin typeface="Calibri"/>
                <a:ea typeface="ＭＳ Ｐゴシック" panose="020B0600070205080204" pitchFamily="50" charset="-128"/>
                <a:cs typeface="+mn-cs"/>
              </a:rPr>
              <a:t>レコーダー等で音声を録音</a:t>
            </a:r>
            <a:endParaRPr kumimoji="1" lang="en-US" altLang="ja-JP" sz="700" b="0" i="0" u="none" strike="noStrike" kern="1200" cap="none" spc="0" normalizeH="0" baseline="0" noProof="0" dirty="0">
              <a:ln>
                <a:noFill/>
              </a:ln>
              <a:solidFill>
                <a:srgbClr val="1F497D"/>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srgbClr val="1F497D"/>
                </a:solidFill>
                <a:effectLst/>
                <a:uLnTx/>
                <a:uFillTx/>
                <a:latin typeface="Calibri"/>
                <a:ea typeface="ＭＳ Ｐゴシック" panose="020B0600070205080204" pitchFamily="50" charset="-128"/>
                <a:cs typeface="+mn-cs"/>
              </a:rPr>
              <a:t>       ・マイクにより音声認識率を向上</a:t>
            </a:r>
            <a:endParaRPr kumimoji="1" lang="en-US" altLang="ja-JP" sz="700" b="0" i="0" u="none" strike="noStrike" kern="1200" cap="none" spc="0" normalizeH="0" baseline="0" noProof="0" dirty="0">
              <a:ln>
                <a:noFill/>
              </a:ln>
              <a:solidFill>
                <a:srgbClr val="1F497D"/>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srgbClr val="1F497D"/>
                </a:solidFill>
                <a:effectLst/>
                <a:uLnTx/>
                <a:uFillTx/>
                <a:latin typeface="Calibri"/>
                <a:ea typeface="ＭＳ Ｐゴシック" panose="020B0600070205080204" pitchFamily="50" charset="-128"/>
                <a:cs typeface="+mn-cs"/>
              </a:rPr>
              <a:t>       ・ミキサーにより音声を集約</a:t>
            </a:r>
            <a:endParaRPr kumimoji="1" lang="ja-JP" altLang="en-US" sz="7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64" name="テキスト ボックス 63">
            <a:extLst>
              <a:ext uri="{FF2B5EF4-FFF2-40B4-BE49-F238E27FC236}">
                <a16:creationId xmlns:a16="http://schemas.microsoft.com/office/drawing/2014/main" id="{3A8401D5-72AB-4399-B8DF-9BFD41918A0A}"/>
              </a:ext>
            </a:extLst>
          </p:cNvPr>
          <p:cNvSpPr txBox="1"/>
          <p:nvPr/>
        </p:nvSpPr>
        <p:spPr>
          <a:xfrm>
            <a:off x="4897323" y="1919124"/>
            <a:ext cx="1726890" cy="205770"/>
          </a:xfrm>
          <a:prstGeom prst="rect">
            <a:avLst/>
          </a:prstGeom>
          <a:noFill/>
          <a:ln>
            <a:no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（令和</a:t>
            </a:r>
            <a:r>
              <a:rPr kumimoji="1" lang="en-US" altLang="ja-JP" sz="1050" b="1"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3</a:t>
            </a:r>
            <a:r>
              <a:rPr kumimoji="1" lang="ja-JP" altLang="en-US" sz="1050" b="1"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年度活用事例）</a:t>
            </a:r>
            <a:endParaRPr kumimoji="1" lang="en-US" altLang="ja-JP" sz="105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8" name="テキスト ボックス 67">
            <a:extLst>
              <a:ext uri="{FF2B5EF4-FFF2-40B4-BE49-F238E27FC236}">
                <a16:creationId xmlns:a16="http://schemas.microsoft.com/office/drawing/2014/main" id="{2021763F-13FD-4F2B-910F-7C3C5F111C68}"/>
              </a:ext>
            </a:extLst>
          </p:cNvPr>
          <p:cNvSpPr txBox="1"/>
          <p:nvPr/>
        </p:nvSpPr>
        <p:spPr>
          <a:xfrm>
            <a:off x="5135880" y="5439750"/>
            <a:ext cx="3607288" cy="612934"/>
          </a:xfrm>
          <a:prstGeom prst="roundRect">
            <a:avLst>
              <a:gd name="adj" fmla="val 0"/>
            </a:avLst>
          </a:prstGeom>
          <a:ln/>
        </p:spPr>
        <p:style>
          <a:lnRef idx="1">
            <a:schemeClr val="accent1"/>
          </a:lnRef>
          <a:fillRef idx="2">
            <a:schemeClr val="accent1"/>
          </a:fillRef>
          <a:effectRef idx="1">
            <a:schemeClr val="accent1"/>
          </a:effectRef>
          <a:fontRef idx="minor">
            <a:schemeClr val="dk1"/>
          </a:fontRef>
        </p:style>
        <p:txBody>
          <a:bodyPr wrap="square" lIns="0" r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RPA</a:t>
            </a:r>
            <a:r>
              <a:rPr kumimoji="1" lang="ja-JP" altLang="en-US"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活用実績（</a:t>
            </a:r>
            <a:r>
              <a:rPr kumimoji="1" lang="en-US" altLang="ja-JP"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R3</a:t>
            </a:r>
            <a:r>
              <a:rPr kumimoji="1" lang="ja-JP" altLang="en-US"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利用業務数　　 ⇒</a:t>
            </a: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a:t>
            </a:r>
            <a:r>
              <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7</a:t>
            </a: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業</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概算削減効果　⇒　約</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1,300</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時間の削減</a:t>
            </a:r>
          </a:p>
        </p:txBody>
      </p:sp>
      <p:sp>
        <p:nvSpPr>
          <p:cNvPr id="69" name="テキスト ボックス 68">
            <a:extLst>
              <a:ext uri="{FF2B5EF4-FFF2-40B4-BE49-F238E27FC236}">
                <a16:creationId xmlns:a16="http://schemas.microsoft.com/office/drawing/2014/main" id="{72F80DAC-4FF7-420B-8841-B2995CC26606}"/>
              </a:ext>
            </a:extLst>
          </p:cNvPr>
          <p:cNvSpPr txBox="1"/>
          <p:nvPr/>
        </p:nvSpPr>
        <p:spPr>
          <a:xfrm>
            <a:off x="852652" y="5452028"/>
            <a:ext cx="3522901" cy="553998"/>
          </a:xfrm>
          <a:prstGeom prst="roundRect">
            <a:avLst>
              <a:gd name="adj" fmla="val 0"/>
            </a:avLst>
          </a:prstGeom>
          <a:ln/>
        </p:spPr>
        <p:style>
          <a:lnRef idx="1">
            <a:schemeClr val="accent1"/>
          </a:lnRef>
          <a:fillRef idx="2">
            <a:schemeClr val="accent1"/>
          </a:fillRef>
          <a:effectRef idx="1">
            <a:schemeClr val="accent1"/>
          </a:effectRef>
          <a:fontRef idx="minor">
            <a:schemeClr val="dk1"/>
          </a:fontRef>
        </p:style>
        <p:txBody>
          <a:bodyPr wrap="square" lIns="36000" r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1" lang="ja-JP" altLang="en-US"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議事録活用実績</a:t>
            </a:r>
            <a:r>
              <a:rPr kumimoji="1" lang="ja-JP" altLang="en-US" sz="10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a:t>
            </a:r>
            <a:r>
              <a:rPr kumimoji="1" lang="en-US" altLang="ja-JP" sz="10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R3.4</a:t>
            </a:r>
            <a:r>
              <a:rPr kumimoji="1" lang="ja-JP" altLang="en-US" sz="10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a:t>
            </a:r>
            <a:r>
              <a:rPr kumimoji="1" lang="en-US" altLang="ja-JP" sz="10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12</a:t>
            </a:r>
            <a:r>
              <a:rPr kumimoji="1" lang="ja-JP" altLang="en-US" sz="10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a:t>
            </a:r>
            <a:endParaRPr kumimoji="1" lang="en-US" altLang="ja-JP" sz="10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所属　⇒　</a:t>
            </a:r>
            <a:r>
              <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185</a:t>
            </a: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所属　</a:t>
            </a:r>
            <a:endPar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概算削減効果　⇒　</a:t>
            </a:r>
            <a:r>
              <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1,840</a:t>
            </a: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時間</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の削減</a:t>
            </a:r>
          </a:p>
        </p:txBody>
      </p:sp>
      <p:grpSp>
        <p:nvGrpSpPr>
          <p:cNvPr id="9" name="グループ化 8"/>
          <p:cNvGrpSpPr/>
          <p:nvPr/>
        </p:nvGrpSpPr>
        <p:grpSpPr>
          <a:xfrm>
            <a:off x="707939" y="1880412"/>
            <a:ext cx="3658933" cy="1502420"/>
            <a:chOff x="657501" y="1892181"/>
            <a:chExt cx="3658933" cy="1502420"/>
          </a:xfrm>
        </p:grpSpPr>
        <p:grpSp>
          <p:nvGrpSpPr>
            <p:cNvPr id="3" name="グループ化 2"/>
            <p:cNvGrpSpPr/>
            <p:nvPr/>
          </p:nvGrpSpPr>
          <p:grpSpPr>
            <a:xfrm>
              <a:off x="657501" y="1892181"/>
              <a:ext cx="3658933" cy="1502420"/>
              <a:chOff x="533859" y="2845805"/>
              <a:chExt cx="4024653" cy="1689897"/>
            </a:xfrm>
          </p:grpSpPr>
          <p:sp>
            <p:nvSpPr>
              <p:cNvPr id="56" name="ホームベース 55"/>
              <p:cNvSpPr/>
              <p:nvPr/>
            </p:nvSpPr>
            <p:spPr>
              <a:xfrm rot="5400000">
                <a:off x="2414069" y="3074169"/>
                <a:ext cx="393970" cy="2529096"/>
              </a:xfrm>
              <a:prstGeom prst="homePlate">
                <a:avLst>
                  <a:gd name="adj" fmla="val 105217"/>
                </a:avLst>
              </a:prstGeom>
              <a:ln>
                <a:no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57" name="テキスト ボックス 56"/>
              <p:cNvSpPr txBox="1"/>
              <p:nvPr/>
            </p:nvSpPr>
            <p:spPr>
              <a:xfrm>
                <a:off x="1561512" y="4109855"/>
                <a:ext cx="2133643" cy="380801"/>
              </a:xfrm>
              <a:prstGeom prst="rect">
                <a:avLst/>
              </a:prstGeom>
              <a:noFill/>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solidFill>
                      <a:srgbClr val="1F497D"/>
                    </a:solidFill>
                    <a:effectLst/>
                    <a:uLnTx/>
                    <a:uFillTx/>
                    <a:latin typeface="Calibri"/>
                    <a:ea typeface="ＭＳ Ｐゴシック" panose="020B0600070205080204" pitchFamily="50" charset="-128"/>
                    <a:cs typeface="+mn-cs"/>
                  </a:rPr>
                  <a:t>ＡＩの活用による働き方改革！</a:t>
                </a:r>
                <a:endParaRPr kumimoji="1" lang="en-US" altLang="ja-JP" sz="800" b="1" i="0" u="none" strike="noStrike" kern="1200" cap="none" spc="0" normalizeH="0" baseline="0" noProof="0" dirty="0">
                  <a:ln>
                    <a:noFill/>
                  </a:ln>
                  <a:solidFill>
                    <a:srgbClr val="1F497D"/>
                  </a:solidFill>
                  <a:effectLst/>
                  <a:uLnTx/>
                  <a:uFillTx/>
                  <a:latin typeface="Calibri"/>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solidFill>
                      <a:srgbClr val="1F497D"/>
                    </a:solidFill>
                    <a:effectLst/>
                    <a:uLnTx/>
                    <a:uFillTx/>
                    <a:latin typeface="Calibri"/>
                    <a:ea typeface="ＭＳ Ｐゴシック" panose="020B0600070205080204" pitchFamily="50" charset="-128"/>
                    <a:cs typeface="+mn-cs"/>
                  </a:rPr>
                  <a:t>（会議における事務負担の軽減）</a:t>
                </a:r>
              </a:p>
            </p:txBody>
          </p:sp>
          <p:grpSp>
            <p:nvGrpSpPr>
              <p:cNvPr id="2" name="グループ化 1"/>
              <p:cNvGrpSpPr/>
              <p:nvPr/>
            </p:nvGrpSpPr>
            <p:grpSpPr>
              <a:xfrm>
                <a:off x="533859" y="2845805"/>
                <a:ext cx="4024653" cy="1094361"/>
                <a:chOff x="533859" y="2845805"/>
                <a:chExt cx="4024653" cy="1094361"/>
              </a:xfrm>
            </p:grpSpPr>
            <p:grpSp>
              <p:nvGrpSpPr>
                <p:cNvPr id="49" name="グループ化 48"/>
                <p:cNvGrpSpPr/>
                <p:nvPr/>
              </p:nvGrpSpPr>
              <p:grpSpPr>
                <a:xfrm>
                  <a:off x="761697" y="3130167"/>
                  <a:ext cx="3796815" cy="809999"/>
                  <a:chOff x="761697" y="3705074"/>
                  <a:chExt cx="3796815" cy="809999"/>
                </a:xfrm>
              </p:grpSpPr>
              <p:pic>
                <p:nvPicPr>
                  <p:cNvPr id="51" name="図 5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1697" y="3705074"/>
                    <a:ext cx="810001" cy="809999"/>
                  </a:xfrm>
                  <a:prstGeom prst="rect">
                    <a:avLst/>
                  </a:prstGeom>
                </p:spPr>
              </p:pic>
              <p:pic>
                <p:nvPicPr>
                  <p:cNvPr id="52" name="図 5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453156" y="3799508"/>
                    <a:ext cx="453600" cy="565696"/>
                  </a:xfrm>
                  <a:prstGeom prst="rect">
                    <a:avLst/>
                  </a:prstGeom>
                </p:spPr>
              </p:pic>
              <p:sp>
                <p:nvSpPr>
                  <p:cNvPr id="50" name="テキスト ボックス 49"/>
                  <p:cNvSpPr txBox="1"/>
                  <p:nvPr/>
                </p:nvSpPr>
                <p:spPr>
                  <a:xfrm>
                    <a:off x="3013801" y="3741678"/>
                    <a:ext cx="1544711" cy="651118"/>
                  </a:xfrm>
                  <a:prstGeom prst="roundRect">
                    <a:avLst/>
                  </a:prstGeom>
                  <a:ln w="12700"/>
                </p:spPr>
                <p:style>
                  <a:lnRef idx="2">
                    <a:schemeClr val="accent1"/>
                  </a:lnRef>
                  <a:fillRef idx="1">
                    <a:schemeClr val="lt1"/>
                  </a:fillRef>
                  <a:effectRef idx="0">
                    <a:schemeClr val="accent1"/>
                  </a:effectRef>
                  <a:fontRef idx="minor">
                    <a:schemeClr val="dk1"/>
                  </a:fontRef>
                </p:style>
                <p:txBody>
                  <a:bodyPr wrap="square" lIns="36000" r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srgbClr val="1F497D"/>
                        </a:solidFill>
                        <a:effectLst/>
                        <a:uLnTx/>
                        <a:uFillTx/>
                        <a:latin typeface="Calibri"/>
                        <a:ea typeface="ＭＳ Ｐゴシック" panose="020B0600070205080204" pitchFamily="50" charset="-128"/>
                        <a:cs typeface="+mn-cs"/>
                      </a:rPr>
                      <a:t>・会議中に職員が発言をメモとり</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srgbClr val="1F497D"/>
                        </a:solidFill>
                        <a:effectLst/>
                        <a:uLnTx/>
                        <a:uFillTx/>
                        <a:latin typeface="Calibri"/>
                        <a:ea typeface="ＭＳ Ｐゴシック" panose="020B0600070205080204" pitchFamily="50" charset="-128"/>
                        <a:cs typeface="+mn-cs"/>
                      </a:rPr>
                      <a:t>・加えて後日ボイスレコーダーを</a:t>
                    </a:r>
                    <a:endParaRPr kumimoji="1" lang="en-US" altLang="ja-JP" sz="700" b="0" i="0" u="none" strike="noStrike" kern="1200" cap="none" spc="0" normalizeH="0" baseline="0" noProof="0" dirty="0">
                      <a:ln>
                        <a:noFill/>
                      </a:ln>
                      <a:solidFill>
                        <a:srgbClr val="1F497D"/>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srgbClr val="1F497D"/>
                        </a:solidFill>
                        <a:effectLst/>
                        <a:uLnTx/>
                        <a:uFillTx/>
                        <a:latin typeface="Calibri"/>
                        <a:ea typeface="ＭＳ Ｐゴシック" panose="020B0600070205080204" pitchFamily="50" charset="-128"/>
                        <a:cs typeface="+mn-cs"/>
                      </a:rPr>
                      <a:t>　聞きながら作成</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srgbClr val="1F497D"/>
                        </a:solidFill>
                        <a:effectLst/>
                        <a:uLnTx/>
                        <a:uFillTx/>
                        <a:latin typeface="Calibri"/>
                        <a:ea typeface="ＭＳ Ｐゴシック" panose="020B0600070205080204" pitchFamily="50" charset="-128"/>
                        <a:cs typeface="+mn-cs"/>
                      </a:rPr>
                      <a:t>・所要時間は会議時間の</a:t>
                    </a:r>
                    <a:r>
                      <a:rPr kumimoji="1" lang="en-US" altLang="ja-JP" sz="700" b="0" i="0" u="none" strike="noStrike" kern="1200" cap="none" spc="0" normalizeH="0" baseline="0" noProof="0" dirty="0">
                        <a:ln>
                          <a:noFill/>
                        </a:ln>
                        <a:solidFill>
                          <a:srgbClr val="1F497D"/>
                        </a:solidFill>
                        <a:effectLst/>
                        <a:uLnTx/>
                        <a:uFillTx/>
                        <a:latin typeface="Calibri"/>
                        <a:ea typeface="ＭＳ Ｐゴシック" panose="020B0600070205080204" pitchFamily="50" charset="-128"/>
                        <a:cs typeface="+mn-cs"/>
                      </a:rPr>
                      <a:t>3</a:t>
                    </a:r>
                    <a:r>
                      <a:rPr kumimoji="1" lang="ja-JP" altLang="en-US" sz="700" b="0" i="0" u="none" strike="noStrike" kern="1200" cap="none" spc="0" normalizeH="0" baseline="0" noProof="0" dirty="0">
                        <a:ln>
                          <a:noFill/>
                        </a:ln>
                        <a:solidFill>
                          <a:srgbClr val="1F497D"/>
                        </a:solidFill>
                        <a:effectLst/>
                        <a:uLnTx/>
                        <a:uFillTx/>
                        <a:latin typeface="Calibri"/>
                        <a:ea typeface="ＭＳ Ｐゴシック" panose="020B0600070205080204" pitchFamily="50" charset="-128"/>
                        <a:cs typeface="+mn-cs"/>
                      </a:rPr>
                      <a:t>倍程度</a:t>
                    </a:r>
                  </a:p>
                </p:txBody>
              </p:sp>
            </p:grpSp>
            <p:sp>
              <p:nvSpPr>
                <p:cNvPr id="58" name="テキスト ボックス 57"/>
                <p:cNvSpPr txBox="1"/>
                <p:nvPr/>
              </p:nvSpPr>
              <p:spPr>
                <a:xfrm>
                  <a:off x="533859" y="2845805"/>
                  <a:ext cx="983062" cy="28560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（導入前）</a:t>
                  </a:r>
                </a:p>
              </p:txBody>
            </p:sp>
          </p:grpSp>
        </p:grpSp>
        <p:pic>
          <p:nvPicPr>
            <p:cNvPr id="8" name="図 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19529" y="2265267"/>
              <a:ext cx="376755" cy="376755"/>
            </a:xfrm>
            <a:prstGeom prst="rect">
              <a:avLst/>
            </a:prstGeom>
          </p:spPr>
        </p:pic>
      </p:grpSp>
      <p:sp>
        <p:nvSpPr>
          <p:cNvPr id="62" name="ホームベース 61"/>
          <p:cNvSpPr/>
          <p:nvPr/>
        </p:nvSpPr>
        <p:spPr>
          <a:xfrm>
            <a:off x="2245287" y="2292441"/>
            <a:ext cx="123425" cy="363450"/>
          </a:xfrm>
          <a:prstGeom prst="homePlate">
            <a:avLst>
              <a:gd name="adj"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66" name="テキスト ボックス 65">
            <a:extLst>
              <a:ext uri="{FF2B5EF4-FFF2-40B4-BE49-F238E27FC236}">
                <a16:creationId xmlns:a16="http://schemas.microsoft.com/office/drawing/2014/main" id="{1C48134F-555F-496F-BB1C-BFAC307F146D}"/>
              </a:ext>
            </a:extLst>
          </p:cNvPr>
          <p:cNvSpPr txBox="1"/>
          <p:nvPr/>
        </p:nvSpPr>
        <p:spPr>
          <a:xfrm>
            <a:off x="7513274" y="5546611"/>
            <a:ext cx="1199413" cy="415858"/>
          </a:xfrm>
          <a:prstGeom prst="rect">
            <a:avLst/>
          </a:prstGeom>
          <a:ln w="12700">
            <a:solidFill>
              <a:schemeClr val="accent1">
                <a:shade val="95000"/>
                <a:satMod val="105000"/>
              </a:schemeClr>
            </a:solidFill>
            <a:prstDash val="sysDash"/>
          </a:ln>
        </p:spPr>
        <p:style>
          <a:lnRef idx="2">
            <a:schemeClr val="accent1"/>
          </a:lnRef>
          <a:fillRef idx="1">
            <a:schemeClr val="lt1"/>
          </a:fillRef>
          <a:effectRef idx="0">
            <a:schemeClr val="accent1"/>
          </a:effectRef>
          <a:fontRef idx="minor">
            <a:schemeClr val="dk1"/>
          </a:fontRef>
        </p:style>
        <p:txBody>
          <a:bodyPr wrap="none" lIns="36000" tIns="0" rIns="0" bIns="0" rtlCol="0" anchor="ctr">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en-US" altLang="ja-JP" sz="800" b="1" i="0" u="none" strike="noStrike" kern="1200" cap="none" spc="0" normalizeH="0" baseline="0" noProof="0" dirty="0">
                <a:ln>
                  <a:noFill/>
                </a:ln>
                <a:solidFill>
                  <a:srgbClr val="1F497D"/>
                </a:solidFill>
                <a:effectLst/>
                <a:uLnTx/>
                <a:uFillTx/>
                <a:latin typeface="Meiryo UI" panose="020B0604030504040204" pitchFamily="50" charset="-128"/>
                <a:ea typeface="Meiryo UI" panose="020B0604030504040204" pitchFamily="50" charset="-128"/>
                <a:cs typeface="メイリオ" panose="020B0604030504040204" pitchFamily="50" charset="-128"/>
              </a:rPr>
              <a:t>R1</a:t>
            </a:r>
            <a:r>
              <a:rPr kumimoji="1" lang="ja-JP" altLang="en-US" sz="800" b="1" i="0" u="none" strike="noStrike" kern="1200" cap="none" spc="0" normalizeH="0" baseline="0" noProof="0" dirty="0">
                <a:ln>
                  <a:noFill/>
                </a:ln>
                <a:solidFill>
                  <a:srgbClr val="1F497D"/>
                </a:solidFill>
                <a:effectLst/>
                <a:uLnTx/>
                <a:uFillTx/>
                <a:latin typeface="Meiryo UI" panose="020B0604030504040204" pitchFamily="50" charset="-128"/>
                <a:ea typeface="Meiryo UI" panose="020B0604030504040204" pitchFamily="50" charset="-128"/>
                <a:cs typeface="メイリオ" panose="020B0604030504040204" pitchFamily="50" charset="-128"/>
              </a:rPr>
              <a:t>、</a:t>
            </a:r>
            <a:r>
              <a:rPr kumimoji="1" lang="en-US" altLang="ja-JP" sz="800" b="1" i="0" u="none" strike="noStrike" kern="1200" cap="none" spc="0" normalizeH="0" baseline="0" noProof="0" dirty="0">
                <a:ln>
                  <a:noFill/>
                </a:ln>
                <a:solidFill>
                  <a:srgbClr val="1F497D"/>
                </a:solidFill>
                <a:effectLst/>
                <a:uLnTx/>
                <a:uFillTx/>
                <a:latin typeface="Meiryo UI" panose="020B0604030504040204" pitchFamily="50" charset="-128"/>
                <a:ea typeface="Meiryo UI" panose="020B0604030504040204" pitchFamily="50" charset="-128"/>
                <a:cs typeface="メイリオ" panose="020B0604030504040204" pitchFamily="50" charset="-128"/>
              </a:rPr>
              <a:t>R2</a:t>
            </a:r>
            <a:r>
              <a:rPr kumimoji="1" lang="ja-JP" altLang="en-US" sz="800" b="1" i="0" u="none" strike="noStrike" kern="1200" cap="none" spc="0" normalizeH="0" baseline="0" noProof="0" dirty="0">
                <a:ln>
                  <a:noFill/>
                </a:ln>
                <a:solidFill>
                  <a:srgbClr val="1F497D"/>
                </a:solidFill>
                <a:effectLst/>
                <a:uLnTx/>
                <a:uFillTx/>
                <a:latin typeface="Meiryo UI" panose="020B0604030504040204" pitchFamily="50" charset="-128"/>
                <a:ea typeface="Meiryo UI" panose="020B0604030504040204" pitchFamily="50" charset="-128"/>
                <a:cs typeface="メイリオ" panose="020B0604030504040204" pitchFamily="50" charset="-128"/>
              </a:rPr>
              <a:t>年度実績</a:t>
            </a:r>
            <a:r>
              <a:rPr lang="ja-JP" altLang="en-US" sz="800" b="1" dirty="0">
                <a:solidFill>
                  <a:srgbClr val="1F497D"/>
                </a:solidFill>
                <a:latin typeface="Meiryo UI" panose="020B0604030504040204" pitchFamily="50" charset="-128"/>
                <a:ea typeface="Meiryo UI" panose="020B0604030504040204" pitchFamily="50" charset="-128"/>
                <a:cs typeface="メイリオ" panose="020B0604030504040204" pitchFamily="50" charset="-128"/>
              </a:rPr>
              <a:t>（</a:t>
            </a:r>
            <a:r>
              <a:rPr kumimoji="1" lang="ja-JP" altLang="en-US" sz="800" b="1" i="0" u="none" strike="noStrike" kern="1200" cap="none" spc="0" normalizeH="0" baseline="0" noProof="0" dirty="0">
                <a:ln>
                  <a:noFill/>
                </a:ln>
                <a:solidFill>
                  <a:srgbClr val="1F497D"/>
                </a:solidFill>
                <a:effectLst/>
                <a:uLnTx/>
                <a:uFillTx/>
                <a:latin typeface="Meiryo UI" panose="020B0604030504040204" pitchFamily="50" charset="-128"/>
                <a:ea typeface="Meiryo UI" panose="020B0604030504040204" pitchFamily="50" charset="-128"/>
                <a:cs typeface="メイリオ" panose="020B0604030504040204" pitchFamily="50" charset="-128"/>
              </a:rPr>
              <a:t>累計</a:t>
            </a:r>
            <a:r>
              <a:rPr lang="ja-JP" altLang="en-US" sz="800" b="1" dirty="0">
                <a:solidFill>
                  <a:srgbClr val="1F497D"/>
                </a:solidFill>
                <a:latin typeface="Meiryo UI" panose="020B0604030504040204" pitchFamily="50" charset="-128"/>
                <a:ea typeface="Meiryo UI" panose="020B0604030504040204" pitchFamily="50" charset="-128"/>
                <a:cs typeface="メイリオ" panose="020B0604030504040204" pitchFamily="50" charset="-128"/>
              </a:rPr>
              <a:t>）</a:t>
            </a:r>
            <a:endParaRPr kumimoji="1" lang="en-US" altLang="ja-JP" sz="800" b="1" i="0" u="none" strike="noStrike" kern="1200" cap="none" spc="0" normalizeH="0" baseline="0" noProof="0" dirty="0">
              <a:ln>
                <a:noFill/>
              </a:ln>
              <a:solidFill>
                <a:srgbClr val="1F497D"/>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800" b="1" dirty="0">
                <a:solidFill>
                  <a:srgbClr val="1F497D"/>
                </a:solidFill>
                <a:latin typeface="Meiryo UI" panose="020B0604030504040204" pitchFamily="50" charset="-128"/>
                <a:ea typeface="Meiryo UI" panose="020B0604030504040204" pitchFamily="50" charset="-128"/>
                <a:cs typeface="メイリオ" panose="020B0604030504040204" pitchFamily="50" charset="-128"/>
              </a:rPr>
              <a:t>　　</a:t>
            </a:r>
            <a:r>
              <a:rPr kumimoji="1" lang="en-US" altLang="ja-JP" sz="800" b="0" i="0" u="none" strike="noStrike" kern="1200" cap="none" spc="0" normalizeH="0" baseline="0" noProof="0" dirty="0">
                <a:ln>
                  <a:noFill/>
                </a:ln>
                <a:solidFill>
                  <a:srgbClr val="1F497D"/>
                </a:solidFill>
                <a:effectLst/>
                <a:uLnTx/>
                <a:uFillTx/>
                <a:latin typeface="Meiryo UI" panose="020B0604030504040204" pitchFamily="50" charset="-128"/>
                <a:ea typeface="Meiryo UI" panose="020B0604030504040204" pitchFamily="50" charset="-128"/>
                <a:cs typeface="メイリオ" panose="020B0604030504040204" pitchFamily="50" charset="-128"/>
              </a:rPr>
              <a:t>14</a:t>
            </a:r>
            <a:r>
              <a:rPr kumimoji="1" lang="ja-JP" altLang="en-US" sz="800" b="0" i="0" u="none" strike="noStrike" kern="1200" cap="none" spc="0" normalizeH="0" baseline="0" noProof="0" dirty="0">
                <a:ln>
                  <a:noFill/>
                </a:ln>
                <a:solidFill>
                  <a:srgbClr val="1F497D"/>
                </a:solidFill>
                <a:effectLst/>
                <a:uLnTx/>
                <a:uFillTx/>
                <a:latin typeface="Meiryo UI" panose="020B0604030504040204" pitchFamily="50" charset="-128"/>
                <a:ea typeface="Meiryo UI" panose="020B0604030504040204" pitchFamily="50" charset="-128"/>
                <a:cs typeface="メイリオ" panose="020B0604030504040204" pitchFamily="50" charset="-128"/>
              </a:rPr>
              <a:t>業務</a:t>
            </a:r>
            <a:endParaRPr kumimoji="1" lang="en-US" altLang="ja-JP" sz="800" b="0" i="0" u="none" strike="noStrike" kern="1200" cap="none" spc="0" normalizeH="0" baseline="0" noProof="0" dirty="0">
              <a:ln>
                <a:noFill/>
              </a:ln>
              <a:solidFill>
                <a:srgbClr val="1F497D"/>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1F497D"/>
                </a:solidFill>
                <a:effectLst/>
                <a:uLnTx/>
                <a:uFillTx/>
                <a:latin typeface="Meiryo UI" panose="020B0604030504040204" pitchFamily="50" charset="-128"/>
                <a:ea typeface="Meiryo UI" panose="020B0604030504040204" pitchFamily="50" charset="-128"/>
                <a:cs typeface="メイリオ" panose="020B0604030504040204" pitchFamily="50" charset="-128"/>
              </a:rPr>
              <a:t> 　 約</a:t>
            </a:r>
            <a:r>
              <a:rPr kumimoji="1" lang="en-US" altLang="ja-JP" sz="800" b="0" i="0" u="none" strike="noStrike" kern="1200" cap="none" spc="0" normalizeH="0" baseline="0" noProof="0" dirty="0">
                <a:ln>
                  <a:noFill/>
                </a:ln>
                <a:solidFill>
                  <a:srgbClr val="1F497D"/>
                </a:solidFill>
                <a:effectLst/>
                <a:uLnTx/>
                <a:uFillTx/>
                <a:latin typeface="Meiryo UI" panose="020B0604030504040204" pitchFamily="50" charset="-128"/>
                <a:ea typeface="Meiryo UI" panose="020B0604030504040204" pitchFamily="50" charset="-128"/>
                <a:cs typeface="メイリオ" panose="020B0604030504040204" pitchFamily="50" charset="-128"/>
              </a:rPr>
              <a:t>4,000</a:t>
            </a:r>
            <a:r>
              <a:rPr kumimoji="1" lang="ja-JP" altLang="en-US" sz="800" b="0" i="0" u="none" strike="noStrike" kern="1200" cap="none" spc="0" normalizeH="0" baseline="0" noProof="0" dirty="0">
                <a:ln>
                  <a:noFill/>
                </a:ln>
                <a:solidFill>
                  <a:srgbClr val="1F497D"/>
                </a:solidFill>
                <a:effectLst/>
                <a:uLnTx/>
                <a:uFillTx/>
                <a:latin typeface="Meiryo UI" panose="020B0604030504040204" pitchFamily="50" charset="-128"/>
                <a:ea typeface="Meiryo UI" panose="020B0604030504040204" pitchFamily="50" charset="-128"/>
                <a:cs typeface="メイリオ" panose="020B0604030504040204" pitchFamily="50" charset="-128"/>
              </a:rPr>
              <a:t>時間</a:t>
            </a:r>
            <a:endParaRPr kumimoji="1" lang="en-US" altLang="ja-JP" sz="800" b="0" i="0" u="none" strike="noStrike" kern="1200" cap="none" spc="0" normalizeH="0" baseline="0" noProof="0" dirty="0">
              <a:ln>
                <a:noFill/>
              </a:ln>
              <a:solidFill>
                <a:srgbClr val="1F497D"/>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3744750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206515" y="1632860"/>
            <a:ext cx="8805700" cy="2677656"/>
          </a:xfrm>
          <a:prstGeom prst="rect">
            <a:avLst/>
          </a:prstGeom>
          <a:noFill/>
          <a:ln>
            <a:noFill/>
          </a:ln>
        </p:spPr>
        <p:txBody>
          <a:bodyPr wrap="square" rtlCol="0">
            <a:spAutoFit/>
          </a:bodyPr>
          <a:lstStyle/>
          <a:p>
            <a:pPr marL="342900" indent="-342900" defTabSz="647700">
              <a:lnSpc>
                <a:spcPct val="150000"/>
              </a:lnSpc>
              <a:spcBef>
                <a:spcPct val="0"/>
              </a:spcBef>
              <a:tabLst>
                <a:tab pos="8256588" algn="r"/>
              </a:tabLst>
              <a:defRPr/>
            </a:pP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a:t>
            </a:r>
            <a:r>
              <a:rPr lang="ja-JP" altLang="ja-JP" sz="1600" b="1" dirty="0">
                <a:latin typeface="Meiryo UI" panose="020B0604030504040204" pitchFamily="50" charset="-128"/>
                <a:ea typeface="Meiryo UI" panose="020B0604030504040204" pitchFamily="50" charset="-128"/>
                <a:cs typeface="Meiryo UI" panose="020B0604030504040204" pitchFamily="50" charset="-128"/>
              </a:rPr>
              <a:t>はじめに</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a:t>
            </a:r>
          </a:p>
          <a:p>
            <a:pPr marL="342900" indent="-342900" defTabSz="647700">
              <a:lnSpc>
                <a:spcPct val="150000"/>
              </a:lnSpc>
              <a:spcBef>
                <a:spcPct val="0"/>
              </a:spcBef>
              <a:tabLst>
                <a:tab pos="8256588" algn="r"/>
              </a:tabLst>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「大阪府行政経営の取組み」は、「行財政改革推進プラン（案）（平成</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27</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29</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年度）」終了後も、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342900" indent="-342900" defTabSz="647700">
              <a:lnSpc>
                <a:spcPct val="150000"/>
              </a:lnSpc>
              <a:spcBef>
                <a:spcPct val="0"/>
              </a:spcBef>
              <a:tabLst>
                <a:tab pos="8256588" algn="r"/>
              </a:tabLst>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「自律的で創造性を発揮する行財政運営体制の確立」に向けた改革の取組みを継続するため、毎年度の</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342900" indent="-342900" defTabSz="647700">
              <a:lnSpc>
                <a:spcPct val="150000"/>
              </a:lnSpc>
              <a:spcBef>
                <a:spcPct val="0"/>
              </a:spcBef>
              <a:tabLst>
                <a:tab pos="8256588" algn="r"/>
              </a:tabLst>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府の取組みをまとめているものです。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defTabSz="647700">
              <a:lnSpc>
                <a:spcPct val="150000"/>
              </a:lnSpc>
              <a:spcBef>
                <a:spcPct val="0"/>
              </a:spcBef>
              <a:tabLst>
                <a:tab pos="8256588" algn="r"/>
              </a:tabLst>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府のみならず、府民・企業・市町村・国など、社会全体で課題解決する「新たな行政経営の取組み」と、</a:t>
            </a:r>
          </a:p>
          <a:p>
            <a:pPr defTabSz="647700">
              <a:lnSpc>
                <a:spcPct val="150000"/>
              </a:lnSpc>
              <a:spcBef>
                <a:spcPct val="0"/>
              </a:spcBef>
              <a:tabLst>
                <a:tab pos="8256588" algn="r"/>
              </a:tabLst>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毎年度の予算査定、出資法人、公の施設の点検結果等を通じた「健全で規律ある行財政運営」を通じ</a:t>
            </a:r>
          </a:p>
          <a:p>
            <a:pPr defTabSz="647700">
              <a:lnSpc>
                <a:spcPct val="150000"/>
              </a:lnSpc>
              <a:spcBef>
                <a:spcPct val="0"/>
              </a:spcBef>
              <a:tabLst>
                <a:tab pos="8256588" algn="r"/>
              </a:tabLst>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て、大阪府は、今後もたゆみない改革を進めていきます。</a:t>
            </a:r>
          </a:p>
        </p:txBody>
      </p:sp>
    </p:spTree>
    <p:extLst>
      <p:ext uri="{BB962C8B-B14F-4D97-AF65-F5344CB8AC3E}">
        <p14:creationId xmlns:p14="http://schemas.microsoft.com/office/powerpoint/2010/main" val="10367175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93206" y="413361"/>
            <a:ext cx="8913195" cy="6390711"/>
          </a:xfrm>
          <a:prstGeom prst="roundRect">
            <a:avLst>
              <a:gd name="adj" fmla="val 4915"/>
            </a:avLst>
          </a:prstGeom>
          <a:noFill/>
        </p:spPr>
        <p:style>
          <a:lnRef idx="2">
            <a:schemeClr val="dk1"/>
          </a:lnRef>
          <a:fillRef idx="1">
            <a:schemeClr val="lt1"/>
          </a:fillRef>
          <a:effectRef idx="0">
            <a:schemeClr val="dk1"/>
          </a:effectRef>
          <a:fontRef idx="minor">
            <a:schemeClr val="dk1"/>
          </a:fontRef>
        </p:style>
        <p:txBody>
          <a:bodyPr rot="0" spcFirstLastPara="0" vert="horz" wrap="square" lIns="72000" tIns="72000" rIns="72000" bIns="72000" numCol="1" spcCol="0" rtlCol="0" fromWordArt="0" anchor="t" anchorCtr="0" forceAA="0" compatLnSpc="1">
            <a:prstTxWarp prst="textNoShape">
              <a:avLst/>
            </a:prstTxWarp>
            <a:noAutofit/>
          </a:bodyPr>
          <a:lstStyle/>
          <a:p>
            <a:pPr>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デジタル技術を活用した都市基盤施設の維持管理① </a:t>
            </a:r>
            <a:r>
              <a:rPr lang="en-US" altLang="ja-JP"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都市整備部 </a:t>
            </a:r>
            <a:r>
              <a:rPr lang="ja-JP" altLang="en-US"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事業管理室</a:t>
            </a:r>
            <a:r>
              <a:rPr lang="en-US" altLang="ja-JP"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pPr>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ja-JP" altLang="en-US"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正方形/長方形 2"/>
          <p:cNvSpPr/>
          <p:nvPr/>
        </p:nvSpPr>
        <p:spPr>
          <a:xfrm>
            <a:off x="215505" y="8316"/>
            <a:ext cx="1590095" cy="5262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3600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＜参考事例</a:t>
            </a:r>
            <a:r>
              <a:rPr kumimoji="1"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10</a:t>
            </a: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12" name="テキスト ボックス 11"/>
          <p:cNvSpPr txBox="1"/>
          <p:nvPr/>
        </p:nvSpPr>
        <p:spPr>
          <a:xfrm>
            <a:off x="739638" y="1667049"/>
            <a:ext cx="7997323" cy="627457"/>
          </a:xfrm>
          <a:prstGeom prst="rect">
            <a:avLst/>
          </a:prstGeom>
          <a:noFill/>
          <a:ln w="3175">
            <a:solidFill>
              <a:schemeClr val="tx1"/>
            </a:solidFill>
            <a:prstDash val="sysDash"/>
          </a:ln>
        </p:spPr>
        <p:txBody>
          <a:bodyPr wrap="square" rtlCol="0">
            <a:noAutofit/>
          </a:bodyPr>
          <a:lstStyle/>
          <a:p>
            <a:pPr marL="171450" indent="-171450">
              <a:buFont typeface="Wingdings" panose="05000000000000000000" pitchFamily="2" charset="2"/>
              <a:buChar char="Ø"/>
              <a:defRPr/>
            </a:pPr>
            <a:r>
              <a:rPr lang="ja-JP" altLang="en-US" sz="1100" dirty="0">
                <a:solidFill>
                  <a:schemeClr val="tx2"/>
                </a:solidFill>
                <a:latin typeface="Meiryo UI" panose="020B0604030504040204" pitchFamily="50" charset="-128"/>
                <a:ea typeface="Meiryo UI" panose="020B0604030504040204" pitchFamily="50" charset="-128"/>
                <a:cs typeface="メイリオ" panose="020B0604030504040204" pitchFamily="50" charset="-128"/>
              </a:rPr>
              <a:t>各施設の点検・診断結果や補修履歴等のデータをクラウド上で蓄積・一元管理することで、災害等での庁舎被害時のデータ喪失を防止し確実なデータ保存が可能。また、蓄積されたデータと長寿命化計画サブシステムを用い、施設の劣化予測や補修対策の検討に活用が可能。</a:t>
            </a:r>
            <a:endParaRPr lang="en-US" altLang="ja-JP" sz="1100" strike="sngStrike" dirty="0">
              <a:solidFill>
                <a:schemeClr val="tx2"/>
              </a:solidFill>
              <a:latin typeface="Meiryo UI" panose="020B0604030504040204" pitchFamily="50" charset="-128"/>
              <a:ea typeface="Meiryo UI" panose="020B0604030504040204" pitchFamily="50" charset="-128"/>
              <a:cs typeface="メイリオ" panose="020B0604030504040204" pitchFamily="50" charset="-128"/>
            </a:endParaRPr>
          </a:p>
          <a:p>
            <a:pPr marL="171450" lvl="0" indent="-171450">
              <a:buFont typeface="Wingdings" panose="05000000000000000000" pitchFamily="2" charset="2"/>
              <a:buChar char="Ø"/>
              <a:defRPr/>
            </a:pPr>
            <a:r>
              <a:rPr lang="ja-JP" altLang="en-US" sz="1100" dirty="0">
                <a:solidFill>
                  <a:schemeClr val="tx2"/>
                </a:solidFill>
                <a:latin typeface="Meiryo UI" panose="020B0604030504040204" pitchFamily="50" charset="-128"/>
                <a:ea typeface="Meiryo UI" panose="020B0604030504040204" pitchFamily="50" charset="-128"/>
                <a:cs typeface="メイリオ" panose="020B0604030504040204" pitchFamily="50" charset="-128"/>
              </a:rPr>
              <a:t>府内公共団体も低コストで共同利用が可能。　</a:t>
            </a:r>
            <a:endParaRPr lang="en-US" altLang="ja-JP" sz="1200"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 name="テキスト ボックス 29"/>
          <p:cNvSpPr txBox="1"/>
          <p:nvPr/>
        </p:nvSpPr>
        <p:spPr>
          <a:xfrm>
            <a:off x="551633" y="1192225"/>
            <a:ext cx="8346615" cy="434258"/>
          </a:xfrm>
          <a:prstGeom prst="rect">
            <a:avLst/>
          </a:prstGeom>
          <a:noFill/>
          <a:ln>
            <a:noFill/>
          </a:ln>
        </p:spPr>
        <p:txBody>
          <a:bodyPr wrap="square" rtlCol="0">
            <a:noAutofit/>
          </a:bodyPr>
          <a:lstStyle/>
          <a:p>
            <a:pPr lvl="0">
              <a:defRPr/>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高度経済成長期に大量かつ集中的に整備された道路や河川、港湾、公園などの都市基盤施設を良好な状態で将来世代に引き継ぐ</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ため、デジタル技術を活用し、効率的</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・効果的な維持管理を推進。</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 name="テキスト ボックス 26"/>
          <p:cNvSpPr txBox="1"/>
          <p:nvPr/>
        </p:nvSpPr>
        <p:spPr>
          <a:xfrm>
            <a:off x="296227" y="935427"/>
            <a:ext cx="5569975" cy="199052"/>
          </a:xfrm>
          <a:prstGeom prst="rect">
            <a:avLst/>
          </a:prstGeom>
          <a:noFill/>
          <a:ln>
            <a:noFill/>
          </a:ln>
        </p:spPr>
        <p:txBody>
          <a:bodyPr wrap="square" rtlCol="0">
            <a:noAutofit/>
          </a:bodyPr>
          <a:lstStyle/>
          <a:p>
            <a:pPr lvl="0">
              <a:defRPr/>
            </a:pPr>
            <a:r>
              <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大阪府都市基盤施設維持管理データベースシステム</a:t>
            </a:r>
            <a:r>
              <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p:txBody>
      </p:sp>
      <p:grpSp>
        <p:nvGrpSpPr>
          <p:cNvPr id="93" name="グループ化 92"/>
          <p:cNvGrpSpPr/>
          <p:nvPr/>
        </p:nvGrpSpPr>
        <p:grpSpPr>
          <a:xfrm>
            <a:off x="6899524" y="2528900"/>
            <a:ext cx="1956357" cy="1946017"/>
            <a:chOff x="291764" y="2693488"/>
            <a:chExt cx="2082916" cy="1706382"/>
          </a:xfrm>
        </p:grpSpPr>
        <p:sp>
          <p:nvSpPr>
            <p:cNvPr id="52" name="角丸四角形 51"/>
            <p:cNvSpPr/>
            <p:nvPr/>
          </p:nvSpPr>
          <p:spPr>
            <a:xfrm>
              <a:off x="291764" y="2834103"/>
              <a:ext cx="2082916" cy="1565767"/>
            </a:xfrm>
            <a:prstGeom prst="roundRect">
              <a:avLst>
                <a:gd name="adj" fmla="val 5747"/>
              </a:avLst>
            </a:prstGeom>
            <a:solidFill>
              <a:schemeClr val="tx2">
                <a:lumMod val="20000"/>
                <a:lumOff val="80000"/>
                <a:alpha val="80000"/>
              </a:schemeClr>
            </a:solidFill>
            <a:ln w="3175">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角丸四角形 53"/>
            <p:cNvSpPr/>
            <p:nvPr/>
          </p:nvSpPr>
          <p:spPr>
            <a:xfrm>
              <a:off x="305324" y="2693488"/>
              <a:ext cx="1774308" cy="260845"/>
            </a:xfrm>
            <a:prstGeom prst="roundRect">
              <a:avLst/>
            </a:prstGeom>
            <a:solidFill>
              <a:schemeClr val="accent1">
                <a:lumMod val="75000"/>
              </a:schemeClr>
            </a:solidFill>
            <a:ln>
              <a:noFill/>
            </a:ln>
            <a:scene3d>
              <a:camera prst="orthographicFront"/>
              <a:lightRig rig="threePt" dir="t"/>
            </a:scene3d>
            <a:sp3d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共有システム</a:t>
              </a:r>
              <a:endParaRPr kumimoji="1" lang="en-US" altLang="ja-JP" sz="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r>
                <a:rPr lang="en-US" altLang="ja-JP" sz="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Web</a:t>
              </a:r>
              <a:r>
                <a:rPr lang="ja-JP" altLang="en-US" sz="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ブラウザ</a:t>
              </a:r>
              <a:r>
                <a:rPr kumimoji="1" lang="ja-JP" altLang="en-US" sz="7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では</a:t>
              </a:r>
              <a:r>
                <a:rPr kumimoji="1" lang="en-US" altLang="ja-JP" sz="7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7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cxnSp>
        <p:nvCxnSpPr>
          <p:cNvPr id="103" name="直線コネクタ 102"/>
          <p:cNvCxnSpPr>
            <a:endCxn id="17" idx="3"/>
          </p:cNvCxnSpPr>
          <p:nvPr/>
        </p:nvCxnSpPr>
        <p:spPr>
          <a:xfrm flipH="1">
            <a:off x="6652738" y="2864933"/>
            <a:ext cx="63496" cy="83520"/>
          </a:xfrm>
          <a:prstGeom prst="line">
            <a:avLst/>
          </a:prstGeom>
          <a:ln w="12700">
            <a:solidFill>
              <a:srgbClr val="0070C0"/>
            </a:solidFill>
            <a:headEnd type="none" w="lg" len="lg"/>
            <a:tailEnd type="diamond" w="med" len="med"/>
          </a:ln>
        </p:spPr>
        <p:style>
          <a:lnRef idx="1">
            <a:schemeClr val="accent1"/>
          </a:lnRef>
          <a:fillRef idx="0">
            <a:schemeClr val="accent1"/>
          </a:fillRef>
          <a:effectRef idx="0">
            <a:schemeClr val="accent1"/>
          </a:effectRef>
          <a:fontRef idx="minor">
            <a:schemeClr val="tx1"/>
          </a:fontRef>
        </p:style>
      </p:cxnSp>
      <p:grpSp>
        <p:nvGrpSpPr>
          <p:cNvPr id="4" name="グループ化 3"/>
          <p:cNvGrpSpPr/>
          <p:nvPr/>
        </p:nvGrpSpPr>
        <p:grpSpPr>
          <a:xfrm>
            <a:off x="742492" y="2483895"/>
            <a:ext cx="6013659" cy="2014548"/>
            <a:chOff x="742492" y="2408119"/>
            <a:chExt cx="6013659" cy="2014548"/>
          </a:xfrm>
        </p:grpSpPr>
        <p:sp>
          <p:nvSpPr>
            <p:cNvPr id="6" name="正方形/長方形 5"/>
            <p:cNvSpPr/>
            <p:nvPr/>
          </p:nvSpPr>
          <p:spPr>
            <a:xfrm>
              <a:off x="742492" y="2408119"/>
              <a:ext cx="6013659" cy="2014548"/>
            </a:xfrm>
            <a:prstGeom prst="rect">
              <a:avLst/>
            </a:prstGeom>
            <a:solidFill>
              <a:schemeClr val="accent6">
                <a:lumMod val="60000"/>
                <a:lumOff val="40000"/>
              </a:schemeClr>
            </a:solidFill>
            <a:ln w="19050">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algn="ctr"/>
              <a:endParaRPr kumimoji="1" lang="ja-JP" altLang="en-US" sz="12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 name="正方形/長方形 27"/>
            <p:cNvSpPr/>
            <p:nvPr/>
          </p:nvSpPr>
          <p:spPr>
            <a:xfrm>
              <a:off x="926595" y="2708920"/>
              <a:ext cx="1350150" cy="324000"/>
            </a:xfrm>
            <a:prstGeom prst="rect">
              <a:avLst/>
            </a:prstGeom>
            <a:solidFill>
              <a:schemeClr val="tx2"/>
            </a:solidFill>
            <a:ln w="6350">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900" b="1" dirty="0">
                  <a:solidFill>
                    <a:schemeClr val="bg1"/>
                  </a:solidFill>
                  <a:latin typeface="Meiryo UI" panose="020B0604030504040204" pitchFamily="50" charset="-128"/>
                  <a:ea typeface="Meiryo UI" panose="020B0604030504040204" pitchFamily="50" charset="-128"/>
                </a:rPr>
                <a:t>Web</a:t>
              </a:r>
              <a:r>
                <a:rPr lang="ja-JP" altLang="en-US" sz="900" b="1" dirty="0">
                  <a:solidFill>
                    <a:schemeClr val="bg1"/>
                  </a:solidFill>
                  <a:latin typeface="Meiryo UI" panose="020B0604030504040204" pitchFamily="50" charset="-128"/>
                  <a:ea typeface="Meiryo UI" panose="020B0604030504040204" pitchFamily="50" charset="-128"/>
                </a:rPr>
                <a:t>ブラウザ</a:t>
              </a:r>
              <a:endParaRPr lang="en-US" altLang="ja-JP" sz="900" b="1" dirty="0">
                <a:solidFill>
                  <a:schemeClr val="bg1"/>
                </a:solidFill>
                <a:latin typeface="Meiryo UI" panose="020B0604030504040204" pitchFamily="50" charset="-128"/>
                <a:ea typeface="Meiryo UI" panose="020B0604030504040204" pitchFamily="50" charset="-128"/>
              </a:endParaRPr>
            </a:p>
            <a:p>
              <a:pPr algn="ctr"/>
              <a:r>
                <a:rPr kumimoji="1" lang="ja-JP" altLang="en-US" sz="900" b="1" dirty="0">
                  <a:solidFill>
                    <a:schemeClr val="bg1"/>
                  </a:solidFill>
                  <a:latin typeface="Meiryo UI" panose="020B0604030504040204" pitchFamily="50" charset="-128"/>
                  <a:ea typeface="Meiryo UI" panose="020B0604030504040204" pitchFamily="50" charset="-128"/>
                </a:rPr>
                <a:t>（共有システム）</a:t>
              </a:r>
            </a:p>
          </p:txBody>
        </p:sp>
        <p:sp>
          <p:nvSpPr>
            <p:cNvPr id="17" name="正方形/長方形 16"/>
            <p:cNvSpPr/>
            <p:nvPr/>
          </p:nvSpPr>
          <p:spPr>
            <a:xfrm>
              <a:off x="2260738" y="2712434"/>
              <a:ext cx="4392000" cy="320486"/>
            </a:xfrm>
            <a:prstGeom prst="rect">
              <a:avLst/>
            </a:prstGeom>
            <a:solidFill>
              <a:schemeClr val="bg1"/>
            </a:solidFill>
            <a:ln w="6350">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r>
                <a:rPr kumimoji="1" lang="ja-JP" altLang="en-US" sz="900" dirty="0">
                  <a:solidFill>
                    <a:schemeClr val="tx2">
                      <a:lumMod val="50000"/>
                    </a:schemeClr>
                  </a:solidFill>
                  <a:latin typeface="Meiryo UI" panose="020B0604030504040204" pitchFamily="50" charset="-128"/>
                  <a:ea typeface="Meiryo UI" panose="020B0604030504040204" pitchFamily="50" charset="-128"/>
                </a:rPr>
                <a:t>インターネット回線</a:t>
              </a:r>
              <a:r>
                <a:rPr lang="ja-JP" altLang="en-US" sz="900" dirty="0">
                  <a:solidFill>
                    <a:schemeClr val="tx2">
                      <a:lumMod val="50000"/>
                    </a:schemeClr>
                  </a:solidFill>
                  <a:latin typeface="Meiryo UI" panose="020B0604030504040204" pitchFamily="50" charset="-128"/>
                  <a:ea typeface="Meiryo UI" panose="020B0604030504040204" pitchFamily="50" charset="-128"/>
                </a:rPr>
                <a:t>を通じて、施設データ、点検・補修履歴、地図情報、写真・図面</a:t>
              </a:r>
              <a:endParaRPr lang="en-US" altLang="ja-JP" sz="900" dirty="0">
                <a:solidFill>
                  <a:schemeClr val="tx2">
                    <a:lumMod val="50000"/>
                  </a:schemeClr>
                </a:solidFill>
                <a:latin typeface="Meiryo UI" panose="020B0604030504040204" pitchFamily="50" charset="-128"/>
                <a:ea typeface="Meiryo UI" panose="020B0604030504040204" pitchFamily="50" charset="-128"/>
              </a:endParaRPr>
            </a:p>
            <a:p>
              <a:r>
                <a:rPr lang="ja-JP" altLang="en-US" sz="900" dirty="0">
                  <a:solidFill>
                    <a:schemeClr val="tx2">
                      <a:lumMod val="50000"/>
                    </a:schemeClr>
                  </a:solidFill>
                  <a:latin typeface="Meiryo UI" panose="020B0604030504040204" pitchFamily="50" charset="-128"/>
                  <a:ea typeface="Meiryo UI" panose="020B0604030504040204" pitchFamily="50" charset="-128"/>
                </a:rPr>
                <a:t>等の閲覧等が可能</a:t>
              </a:r>
              <a:endParaRPr kumimoji="1" lang="ja-JP" altLang="en-US" sz="900" strike="sngStrike" dirty="0">
                <a:solidFill>
                  <a:schemeClr val="tx2">
                    <a:lumMod val="50000"/>
                  </a:schemeClr>
                </a:solidFill>
                <a:latin typeface="Meiryo UI" panose="020B0604030504040204" pitchFamily="50" charset="-128"/>
                <a:ea typeface="Meiryo UI" panose="020B0604030504040204" pitchFamily="50" charset="-128"/>
              </a:endParaRPr>
            </a:p>
          </p:txBody>
        </p:sp>
        <p:sp>
          <p:nvSpPr>
            <p:cNvPr id="18" name="正方形/長方形 17"/>
            <p:cNvSpPr/>
            <p:nvPr/>
          </p:nvSpPr>
          <p:spPr>
            <a:xfrm>
              <a:off x="926595" y="3113965"/>
              <a:ext cx="1350150" cy="324000"/>
            </a:xfrm>
            <a:prstGeom prst="rect">
              <a:avLst/>
            </a:prstGeom>
            <a:solidFill>
              <a:schemeClr val="tx2"/>
            </a:solidFill>
            <a:ln w="6350">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900" b="1" dirty="0">
                  <a:solidFill>
                    <a:schemeClr val="bg1"/>
                  </a:solidFill>
                  <a:latin typeface="Meiryo UI" panose="020B0604030504040204" pitchFamily="50" charset="-128"/>
                  <a:ea typeface="Meiryo UI" panose="020B0604030504040204" pitchFamily="50" charset="-128"/>
                </a:rPr>
                <a:t>長寿命化計画</a:t>
              </a:r>
              <a:endParaRPr lang="en-US" altLang="ja-JP" sz="900" b="1" dirty="0">
                <a:solidFill>
                  <a:schemeClr val="bg1"/>
                </a:solidFill>
                <a:latin typeface="Meiryo UI" panose="020B0604030504040204" pitchFamily="50" charset="-128"/>
                <a:ea typeface="Meiryo UI" panose="020B0604030504040204" pitchFamily="50" charset="-128"/>
              </a:endParaRPr>
            </a:p>
            <a:p>
              <a:pPr algn="ctr"/>
              <a:r>
                <a:rPr lang="ja-JP" altLang="en-US" sz="900" b="1" dirty="0">
                  <a:solidFill>
                    <a:schemeClr val="bg1"/>
                  </a:solidFill>
                  <a:latin typeface="Meiryo UI" panose="020B0604030504040204" pitchFamily="50" charset="-128"/>
                  <a:ea typeface="Meiryo UI" panose="020B0604030504040204" pitchFamily="50" charset="-128"/>
                </a:rPr>
                <a:t>サブシステム</a:t>
              </a:r>
              <a:endParaRPr kumimoji="1" lang="ja-JP" altLang="en-US" sz="900" b="1" dirty="0">
                <a:solidFill>
                  <a:schemeClr val="bg1"/>
                </a:solidFill>
                <a:latin typeface="Meiryo UI" panose="020B0604030504040204" pitchFamily="50" charset="-128"/>
                <a:ea typeface="Meiryo UI" panose="020B0604030504040204" pitchFamily="50" charset="-128"/>
              </a:endParaRPr>
            </a:p>
          </p:txBody>
        </p:sp>
        <p:sp>
          <p:nvSpPr>
            <p:cNvPr id="21" name="正方形/長方形 20"/>
            <p:cNvSpPr/>
            <p:nvPr/>
          </p:nvSpPr>
          <p:spPr>
            <a:xfrm>
              <a:off x="926595" y="3526111"/>
              <a:ext cx="1350150" cy="324000"/>
            </a:xfrm>
            <a:prstGeom prst="rect">
              <a:avLst/>
            </a:prstGeom>
            <a:solidFill>
              <a:schemeClr val="tx2"/>
            </a:solidFill>
            <a:ln w="6350">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900" b="1" dirty="0">
                  <a:solidFill>
                    <a:schemeClr val="bg1"/>
                  </a:solidFill>
                  <a:latin typeface="Meiryo UI" panose="020B0604030504040204" pitchFamily="50" charset="-128"/>
                  <a:ea typeface="Meiryo UI" panose="020B0604030504040204" pitchFamily="50" charset="-128"/>
                </a:rPr>
                <a:t>現地調査</a:t>
              </a:r>
              <a:endParaRPr lang="en-US" altLang="ja-JP" sz="900" b="1" dirty="0">
                <a:solidFill>
                  <a:schemeClr val="bg1"/>
                </a:solidFill>
                <a:latin typeface="Meiryo UI" panose="020B0604030504040204" pitchFamily="50" charset="-128"/>
                <a:ea typeface="Meiryo UI" panose="020B0604030504040204" pitchFamily="50" charset="-128"/>
              </a:endParaRPr>
            </a:p>
            <a:p>
              <a:pPr algn="ctr"/>
              <a:r>
                <a:rPr lang="ja-JP" altLang="en-US" sz="900" b="1" dirty="0">
                  <a:solidFill>
                    <a:schemeClr val="bg1"/>
                  </a:solidFill>
                  <a:latin typeface="Meiryo UI" panose="020B0604030504040204" pitchFamily="50" charset="-128"/>
                  <a:ea typeface="Meiryo UI" panose="020B0604030504040204" pitchFamily="50" charset="-128"/>
                </a:rPr>
                <a:t>サブシステム</a:t>
              </a:r>
              <a:endParaRPr kumimoji="1" lang="ja-JP" altLang="en-US" sz="900" b="1" dirty="0">
                <a:solidFill>
                  <a:schemeClr val="bg1"/>
                </a:solidFill>
                <a:latin typeface="Meiryo UI" panose="020B0604030504040204" pitchFamily="50" charset="-128"/>
                <a:ea typeface="Meiryo UI" panose="020B0604030504040204" pitchFamily="50" charset="-128"/>
              </a:endParaRPr>
            </a:p>
          </p:txBody>
        </p:sp>
        <p:sp>
          <p:nvSpPr>
            <p:cNvPr id="23" name="正方形/長方形 22"/>
            <p:cNvSpPr/>
            <p:nvPr/>
          </p:nvSpPr>
          <p:spPr>
            <a:xfrm>
              <a:off x="2257577" y="3113965"/>
              <a:ext cx="4392000" cy="323999"/>
            </a:xfrm>
            <a:prstGeom prst="rect">
              <a:avLst/>
            </a:prstGeom>
            <a:solidFill>
              <a:schemeClr val="bg1"/>
            </a:solidFill>
            <a:ln w="6350">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r>
                <a:rPr kumimoji="1" lang="ja-JP" altLang="en-US" sz="900" dirty="0">
                  <a:solidFill>
                    <a:schemeClr val="tx2">
                      <a:lumMod val="50000"/>
                    </a:schemeClr>
                  </a:solidFill>
                  <a:latin typeface="Meiryo UI" panose="020B0604030504040204" pitchFamily="50" charset="-128"/>
                  <a:ea typeface="Meiryo UI" panose="020B0604030504040204" pitchFamily="50" charset="-128"/>
                </a:rPr>
                <a:t>点検結果や補修履歴を基に、施設の劣化予測や</a:t>
              </a:r>
              <a:r>
                <a:rPr lang="ja-JP" altLang="en-US" sz="900" dirty="0">
                  <a:solidFill>
                    <a:schemeClr val="tx2">
                      <a:lumMod val="50000"/>
                    </a:schemeClr>
                  </a:solidFill>
                  <a:latin typeface="Meiryo UI" panose="020B0604030504040204" pitchFamily="50" charset="-128"/>
                  <a:ea typeface="Meiryo UI" panose="020B0604030504040204" pitchFamily="50" charset="-128"/>
                </a:rPr>
                <a:t>ライフサイクルコスト計算を行い、</a:t>
              </a:r>
              <a:endParaRPr lang="en-US" altLang="ja-JP" sz="900" dirty="0">
                <a:solidFill>
                  <a:schemeClr val="tx2">
                    <a:lumMod val="50000"/>
                  </a:schemeClr>
                </a:solidFill>
                <a:latin typeface="Meiryo UI" panose="020B0604030504040204" pitchFamily="50" charset="-128"/>
                <a:ea typeface="Meiryo UI" panose="020B0604030504040204" pitchFamily="50" charset="-128"/>
              </a:endParaRPr>
            </a:p>
            <a:p>
              <a:r>
                <a:rPr lang="ja-JP" altLang="en-US" sz="900" dirty="0">
                  <a:solidFill>
                    <a:schemeClr val="tx2">
                      <a:lumMod val="50000"/>
                    </a:schemeClr>
                  </a:solidFill>
                  <a:latin typeface="Meiryo UI" panose="020B0604030504040204" pitchFamily="50" charset="-128"/>
                  <a:ea typeface="Meiryo UI" panose="020B0604030504040204" pitchFamily="50" charset="-128"/>
                </a:rPr>
                <a:t>最適な補修計画の立案を支援</a:t>
              </a:r>
              <a:endParaRPr kumimoji="1" lang="ja-JP" altLang="en-US" sz="900" strike="sngStrike" dirty="0">
                <a:solidFill>
                  <a:schemeClr val="tx2">
                    <a:lumMod val="50000"/>
                  </a:schemeClr>
                </a:solidFill>
                <a:latin typeface="Meiryo UI" panose="020B0604030504040204" pitchFamily="50" charset="-128"/>
                <a:ea typeface="Meiryo UI" panose="020B0604030504040204" pitchFamily="50" charset="-128"/>
              </a:endParaRPr>
            </a:p>
          </p:txBody>
        </p:sp>
        <p:sp>
          <p:nvSpPr>
            <p:cNvPr id="25" name="正方形/長方形 24"/>
            <p:cNvSpPr/>
            <p:nvPr/>
          </p:nvSpPr>
          <p:spPr>
            <a:xfrm>
              <a:off x="2257577" y="3526111"/>
              <a:ext cx="4392000" cy="327604"/>
            </a:xfrm>
            <a:prstGeom prst="rect">
              <a:avLst/>
            </a:prstGeom>
            <a:solidFill>
              <a:schemeClr val="bg1"/>
            </a:solidFill>
            <a:ln w="6350">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r>
                <a:rPr lang="ja-JP" altLang="en-US" sz="900" dirty="0">
                  <a:solidFill>
                    <a:schemeClr val="tx2">
                      <a:lumMod val="50000"/>
                    </a:schemeClr>
                  </a:solidFill>
                  <a:latin typeface="Meiryo UI" panose="020B0604030504040204" pitchFamily="50" charset="-128"/>
                  <a:ea typeface="Meiryo UI" panose="020B0604030504040204" pitchFamily="50" charset="-128"/>
                </a:rPr>
                <a:t>現地でタブレットを用いてシステムの閲覧ができ、タブレットで撮影した写真やコメント</a:t>
              </a:r>
              <a:endParaRPr lang="en-US" altLang="ja-JP" sz="900">
                <a:solidFill>
                  <a:schemeClr val="tx2">
                    <a:lumMod val="50000"/>
                  </a:schemeClr>
                </a:solidFill>
                <a:latin typeface="Meiryo UI" panose="020B0604030504040204" pitchFamily="50" charset="-128"/>
                <a:ea typeface="Meiryo UI" panose="020B0604030504040204" pitchFamily="50" charset="-128"/>
              </a:endParaRPr>
            </a:p>
            <a:p>
              <a:r>
                <a:rPr lang="ja-JP" altLang="en-US" sz="900">
                  <a:solidFill>
                    <a:schemeClr val="tx2">
                      <a:lumMod val="50000"/>
                    </a:schemeClr>
                  </a:solidFill>
                  <a:latin typeface="Meiryo UI" panose="020B0604030504040204" pitchFamily="50" charset="-128"/>
                  <a:ea typeface="Meiryo UI" panose="020B0604030504040204" pitchFamily="50" charset="-128"/>
                </a:rPr>
                <a:t>を</a:t>
              </a:r>
              <a:r>
                <a:rPr lang="ja-JP" altLang="en-US" sz="900" dirty="0">
                  <a:solidFill>
                    <a:schemeClr val="tx2">
                      <a:lumMod val="50000"/>
                    </a:schemeClr>
                  </a:solidFill>
                  <a:latin typeface="Meiryo UI" panose="020B0604030504040204" pitchFamily="50" charset="-128"/>
                  <a:ea typeface="Meiryo UI" panose="020B0604030504040204" pitchFamily="50" charset="-128"/>
                </a:rPr>
                <a:t>現地で共有システムに登録可能</a:t>
              </a:r>
              <a:endParaRPr kumimoji="1" lang="ja-JP" altLang="en-US" sz="900" dirty="0">
                <a:solidFill>
                  <a:schemeClr val="tx2">
                    <a:lumMod val="50000"/>
                  </a:schemeClr>
                </a:solidFill>
                <a:latin typeface="Meiryo UI" panose="020B0604030504040204" pitchFamily="50" charset="-128"/>
                <a:ea typeface="Meiryo UI" panose="020B0604030504040204" pitchFamily="50" charset="-128"/>
              </a:endParaRPr>
            </a:p>
          </p:txBody>
        </p:sp>
        <p:sp>
          <p:nvSpPr>
            <p:cNvPr id="78" name="フローチャート : 代替処理 52"/>
            <p:cNvSpPr/>
            <p:nvPr/>
          </p:nvSpPr>
          <p:spPr>
            <a:xfrm>
              <a:off x="6107570" y="2789157"/>
              <a:ext cx="504000" cy="1005894"/>
            </a:xfrm>
            <a:prstGeom prst="flowChartAlternateProcess">
              <a:avLst/>
            </a:prstGeom>
            <a:solidFill>
              <a:schemeClr val="accent6">
                <a:lumMod val="75000"/>
              </a:schemeClr>
            </a:solid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ja-JP" altLang="en-US" sz="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大阪府</a:t>
              </a:r>
              <a:endParaRPr lang="en-US" altLang="ja-JP" sz="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市町村</a:t>
              </a:r>
              <a:endParaRPr lang="en-US" altLang="ja-JP" sz="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関係機関</a:t>
              </a:r>
              <a:endParaRPr kumimoji="1" lang="en-US" altLang="ja-JP" sz="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正方形/長方形 21"/>
            <p:cNvSpPr/>
            <p:nvPr/>
          </p:nvSpPr>
          <p:spPr>
            <a:xfrm>
              <a:off x="935890" y="3959755"/>
              <a:ext cx="1350150" cy="324000"/>
            </a:xfrm>
            <a:prstGeom prst="rect">
              <a:avLst/>
            </a:prstGeom>
            <a:solidFill>
              <a:schemeClr val="tx2"/>
            </a:solidFill>
            <a:ln w="6350">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b="1" dirty="0">
                  <a:solidFill>
                    <a:schemeClr val="bg1"/>
                  </a:solidFill>
                  <a:latin typeface="Meiryo UI" panose="020B0604030504040204" pitchFamily="50" charset="-128"/>
                  <a:ea typeface="Meiryo UI" panose="020B0604030504040204" pitchFamily="50" charset="-128"/>
                </a:rPr>
                <a:t>台帳等データ作成</a:t>
              </a:r>
              <a:endParaRPr kumimoji="1" lang="en-US" altLang="ja-JP" sz="900" b="1" dirty="0">
                <a:solidFill>
                  <a:schemeClr val="bg1"/>
                </a:solidFill>
                <a:latin typeface="Meiryo UI" panose="020B0604030504040204" pitchFamily="50" charset="-128"/>
                <a:ea typeface="Meiryo UI" panose="020B0604030504040204" pitchFamily="50" charset="-128"/>
              </a:endParaRPr>
            </a:p>
            <a:p>
              <a:pPr algn="ctr"/>
              <a:r>
                <a:rPr kumimoji="1" lang="ja-JP" altLang="en-US" sz="900" b="1" dirty="0">
                  <a:solidFill>
                    <a:schemeClr val="bg1"/>
                  </a:solidFill>
                  <a:latin typeface="Meiryo UI" panose="020B0604030504040204" pitchFamily="50" charset="-128"/>
                  <a:ea typeface="Meiryo UI" panose="020B0604030504040204" pitchFamily="50" charset="-128"/>
                </a:rPr>
                <a:t>支援サブシステム</a:t>
              </a:r>
            </a:p>
          </p:txBody>
        </p:sp>
        <p:sp>
          <p:nvSpPr>
            <p:cNvPr id="26" name="正方形/長方形 25"/>
            <p:cNvSpPr/>
            <p:nvPr/>
          </p:nvSpPr>
          <p:spPr>
            <a:xfrm>
              <a:off x="2277923" y="3960087"/>
              <a:ext cx="4392000" cy="318991"/>
            </a:xfrm>
            <a:prstGeom prst="rect">
              <a:avLst/>
            </a:prstGeom>
            <a:solidFill>
              <a:schemeClr val="bg1"/>
            </a:solidFill>
            <a:ln w="6350">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r>
                <a:rPr kumimoji="1" lang="ja-JP" altLang="en-US" sz="900" dirty="0">
                  <a:solidFill>
                    <a:schemeClr val="tx2">
                      <a:lumMod val="50000"/>
                    </a:schemeClr>
                  </a:solidFill>
                  <a:latin typeface="Meiryo UI" panose="020B0604030504040204" pitchFamily="50" charset="-128"/>
                  <a:ea typeface="Meiryo UI" panose="020B0604030504040204" pitchFamily="50" charset="-128"/>
                </a:rPr>
                <a:t>受注業者が点検や補修工事の成果を作成・登録</a:t>
              </a:r>
            </a:p>
          </p:txBody>
        </p:sp>
        <p:sp>
          <p:nvSpPr>
            <p:cNvPr id="79" name="フローチャート : 代替処理 53"/>
            <p:cNvSpPr/>
            <p:nvPr/>
          </p:nvSpPr>
          <p:spPr>
            <a:xfrm>
              <a:off x="6102622" y="4018528"/>
              <a:ext cx="504000" cy="206796"/>
            </a:xfrm>
            <a:prstGeom prst="flowChartAlternateProcess">
              <a:avLst/>
            </a:prstGeom>
            <a:solidFill>
              <a:schemeClr val="accent6">
                <a:lumMod val="75000"/>
              </a:schemeClr>
            </a:solid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sz="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受注業者</a:t>
              </a:r>
              <a:endParaRPr kumimoji="1" lang="en-US" altLang="ja-JP" sz="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116" name="角丸四角形 115"/>
          <p:cNvSpPr/>
          <p:nvPr/>
        </p:nvSpPr>
        <p:spPr>
          <a:xfrm>
            <a:off x="6979280" y="4059070"/>
            <a:ext cx="1957346" cy="384381"/>
          </a:xfrm>
          <a:prstGeom prst="roundRect">
            <a:avLst/>
          </a:prstGeom>
          <a:noFill/>
          <a:ln w="3175">
            <a:noFill/>
            <a:prstDash val="sysDash"/>
          </a:ln>
          <a:scene3d>
            <a:camera prst="orthographicFront"/>
            <a:lightRig rig="threePt" dir="t"/>
          </a:scene3d>
          <a:sp3d prstMaterial="plastic">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地図上で施設の位置や健全度が確認できる</a:t>
            </a:r>
            <a:endParaRPr kumimoji="1"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37" name="直線コネクタ 36"/>
          <p:cNvCxnSpPr/>
          <p:nvPr/>
        </p:nvCxnSpPr>
        <p:spPr>
          <a:xfrm flipH="1" flipV="1">
            <a:off x="6655110" y="3450662"/>
            <a:ext cx="318431" cy="1388082"/>
          </a:xfrm>
          <a:prstGeom prst="line">
            <a:avLst/>
          </a:prstGeom>
          <a:ln w="12700">
            <a:solidFill>
              <a:srgbClr val="0070C0"/>
            </a:solidFill>
            <a:headEnd type="none" w="lg" len="lg"/>
            <a:tailEnd type="diamond" w="med" len="med"/>
          </a:ln>
        </p:spPr>
        <p:style>
          <a:lnRef idx="1">
            <a:schemeClr val="accent1"/>
          </a:lnRef>
          <a:fillRef idx="0">
            <a:schemeClr val="accent1"/>
          </a:fillRef>
          <a:effectRef idx="0">
            <a:schemeClr val="accent1"/>
          </a:effectRef>
          <a:fontRef idx="minor">
            <a:schemeClr val="tx1"/>
          </a:fontRef>
        </p:style>
      </p:cxnSp>
      <p:sp>
        <p:nvSpPr>
          <p:cNvPr id="130" name="角丸四角形 129"/>
          <p:cNvSpPr/>
          <p:nvPr/>
        </p:nvSpPr>
        <p:spPr>
          <a:xfrm>
            <a:off x="775934" y="2494552"/>
            <a:ext cx="1432693" cy="304378"/>
          </a:xfrm>
          <a:prstGeom prst="roundRect">
            <a:avLst/>
          </a:prstGeom>
          <a:noFill/>
          <a:ln>
            <a:noFill/>
          </a:ln>
          <a:scene3d>
            <a:camera prst="orthographicFront"/>
            <a:lightRig rig="threePt" dir="t"/>
          </a:scene3d>
          <a:sp3d prstMaterial="plastic">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1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1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システムの概要</a:t>
            </a:r>
            <a:r>
              <a:rPr kumimoji="1" lang="en-US" altLang="ja-JP" sz="11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1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57" name="グループ化 156"/>
          <p:cNvGrpSpPr/>
          <p:nvPr/>
        </p:nvGrpSpPr>
        <p:grpSpPr>
          <a:xfrm>
            <a:off x="660645" y="3936750"/>
            <a:ext cx="5139523" cy="2747219"/>
            <a:chOff x="6022842" y="3973867"/>
            <a:chExt cx="5139523" cy="2747219"/>
          </a:xfrm>
        </p:grpSpPr>
        <p:grpSp>
          <p:nvGrpSpPr>
            <p:cNvPr id="110" name="グループ化 109"/>
            <p:cNvGrpSpPr/>
            <p:nvPr/>
          </p:nvGrpSpPr>
          <p:grpSpPr>
            <a:xfrm>
              <a:off x="6022842" y="3973867"/>
              <a:ext cx="5139523" cy="2747219"/>
              <a:chOff x="5274685" y="4201812"/>
              <a:chExt cx="4207410" cy="2339006"/>
            </a:xfrm>
          </p:grpSpPr>
          <p:cxnSp>
            <p:nvCxnSpPr>
              <p:cNvPr id="51" name="直線コネクタ 50"/>
              <p:cNvCxnSpPr>
                <a:stCxn id="50" idx="3"/>
              </p:cNvCxnSpPr>
              <p:nvPr/>
            </p:nvCxnSpPr>
            <p:spPr>
              <a:xfrm flipV="1">
                <a:off x="6781899" y="4201812"/>
                <a:ext cx="2700196" cy="797240"/>
              </a:xfrm>
              <a:prstGeom prst="line">
                <a:avLst/>
              </a:prstGeom>
              <a:ln w="12700">
                <a:solidFill>
                  <a:srgbClr val="0070C0"/>
                </a:solidFill>
                <a:headEnd type="none" w="lg" len="lg"/>
                <a:tailEnd type="diamond" w="med" len="med"/>
              </a:ln>
            </p:spPr>
            <p:style>
              <a:lnRef idx="1">
                <a:schemeClr val="accent1"/>
              </a:lnRef>
              <a:fillRef idx="0">
                <a:schemeClr val="accent1"/>
              </a:fillRef>
              <a:effectRef idx="0">
                <a:schemeClr val="accent1"/>
              </a:effectRef>
              <a:fontRef idx="minor">
                <a:schemeClr val="tx1"/>
              </a:fontRef>
            </p:style>
          </p:cxnSp>
          <p:sp>
            <p:nvSpPr>
              <p:cNvPr id="48" name="角丸四角形 47"/>
              <p:cNvSpPr/>
              <p:nvPr/>
            </p:nvSpPr>
            <p:spPr>
              <a:xfrm>
                <a:off x="5274685" y="4985510"/>
                <a:ext cx="2336131" cy="1523704"/>
              </a:xfrm>
              <a:prstGeom prst="roundRect">
                <a:avLst>
                  <a:gd name="adj" fmla="val 5747"/>
                </a:avLst>
              </a:prstGeom>
              <a:solidFill>
                <a:schemeClr val="tx2">
                  <a:lumMod val="20000"/>
                  <a:lumOff val="80000"/>
                  <a:alpha val="80000"/>
                </a:schemeClr>
              </a:solidFill>
              <a:ln w="3175">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4" name="Picture 5"/>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383364" y="5184737"/>
                <a:ext cx="1059950" cy="1077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62577" y="5171998"/>
                <a:ext cx="854647" cy="1102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 name="角丸四角形 45"/>
              <p:cNvSpPr/>
              <p:nvPr/>
            </p:nvSpPr>
            <p:spPr>
              <a:xfrm>
                <a:off x="5341687" y="6212360"/>
                <a:ext cx="1155965" cy="328457"/>
              </a:xfrm>
              <a:prstGeom prst="roundRect">
                <a:avLst/>
              </a:prstGeom>
              <a:noFill/>
              <a:ln w="3175">
                <a:noFill/>
                <a:prstDash val="sysDash"/>
              </a:ln>
              <a:scene3d>
                <a:camera prst="orthographicFront"/>
                <a:lightRig rig="threePt" dir="t"/>
              </a:scene3d>
              <a:sp3d prstMaterial="plastic">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700"/>
                  </a:lnSpc>
                </a:pPr>
                <a:r>
                  <a:rPr kumimoji="1"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地図上で現在位置と施設の位置が確認できる</a:t>
                </a:r>
              </a:p>
            </p:txBody>
          </p:sp>
          <p:sp>
            <p:nvSpPr>
              <p:cNvPr id="47" name="角丸四角形 46"/>
              <p:cNvSpPr/>
              <p:nvPr/>
            </p:nvSpPr>
            <p:spPr>
              <a:xfrm>
                <a:off x="6551992" y="6212361"/>
                <a:ext cx="973488" cy="328457"/>
              </a:xfrm>
              <a:prstGeom prst="roundRect">
                <a:avLst/>
              </a:prstGeom>
              <a:noFill/>
              <a:ln w="3175">
                <a:noFill/>
                <a:prstDash val="sysDash"/>
              </a:ln>
              <a:scene3d>
                <a:camera prst="orthographicFront"/>
                <a:lightRig rig="threePt" dir="t"/>
              </a:scene3d>
              <a:sp3d prstMaterial="plastic">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700"/>
                  </a:lnSpc>
                </a:pPr>
                <a:r>
                  <a:rPr kumimoji="1"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撮影した写真やコメントを</a:t>
                </a:r>
                <a:endParaRPr kumimoji="1" lang="en-US" altLang="ja-JP"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700"/>
                  </a:lnSpc>
                </a:pPr>
                <a:r>
                  <a:rPr kumimoji="1"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その場で登録でき</a:t>
                </a:r>
                <a:r>
                  <a:rPr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る</a:t>
                </a:r>
                <a:endParaRPr kumimoji="1"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0" name="角丸四角形 49"/>
              <p:cNvSpPr/>
              <p:nvPr/>
            </p:nvSpPr>
            <p:spPr>
              <a:xfrm>
                <a:off x="5284718" y="4902129"/>
                <a:ext cx="1497182" cy="193846"/>
              </a:xfrm>
              <a:prstGeom prst="roundRect">
                <a:avLst/>
              </a:prstGeom>
              <a:solidFill>
                <a:schemeClr val="accent1">
                  <a:lumMod val="75000"/>
                </a:schemeClr>
              </a:solidFill>
              <a:ln>
                <a:noFill/>
              </a:ln>
              <a:scene3d>
                <a:camera prst="orthographicFront"/>
                <a:lightRig rig="threePt" dir="t"/>
              </a:scene3d>
              <a:sp3d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現地調査サブシステム</a:t>
                </a:r>
                <a:r>
                  <a:rPr kumimoji="1" lang="ja-JP" altLang="en-US" sz="7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では</a:t>
                </a:r>
                <a:r>
                  <a:rPr kumimoji="1" lang="en-US" altLang="ja-JP" sz="7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7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133" name="四角形吹き出し 132"/>
            <p:cNvSpPr/>
            <p:nvPr/>
          </p:nvSpPr>
          <p:spPr>
            <a:xfrm>
              <a:off x="6976285" y="5892889"/>
              <a:ext cx="470605" cy="139205"/>
            </a:xfrm>
            <a:prstGeom prst="wedgeRectCallout">
              <a:avLst>
                <a:gd name="adj1" fmla="val -68795"/>
                <a:gd name="adj2" fmla="val 5428"/>
              </a:avLst>
            </a:prstGeom>
            <a:solidFill>
              <a:srgbClr val="BAFF97"/>
            </a:solidFill>
            <a:ln w="6350">
              <a:solidFill>
                <a:srgbClr val="00B050"/>
              </a:solidFill>
            </a:ln>
          </p:spPr>
          <p:style>
            <a:lnRef idx="2">
              <a:schemeClr val="accent6"/>
            </a:lnRef>
            <a:fillRef idx="1">
              <a:schemeClr val="lt1"/>
            </a:fillRef>
            <a:effectRef idx="0">
              <a:schemeClr val="accent6"/>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spcAft>
                  <a:spcPts val="0"/>
                </a:spcAft>
              </a:pPr>
              <a:r>
                <a:rPr lang="ja-JP" sz="700" kern="100" dirty="0">
                  <a:effectLst/>
                  <a:latin typeface="Meiryo UI" panose="020B0604030504040204" pitchFamily="50" charset="-128"/>
                  <a:ea typeface="Meiryo UI" panose="020B0604030504040204" pitchFamily="50" charset="-128"/>
                  <a:cs typeface="Meiryo UI" panose="020B0604030504040204" pitchFamily="50" charset="-128"/>
                </a:rPr>
                <a:t>現在位置</a:t>
              </a:r>
            </a:p>
          </p:txBody>
        </p:sp>
        <p:sp>
          <p:nvSpPr>
            <p:cNvPr id="134" name="四角形吹き出し 133"/>
            <p:cNvSpPr/>
            <p:nvPr/>
          </p:nvSpPr>
          <p:spPr>
            <a:xfrm>
              <a:off x="6931987" y="6113106"/>
              <a:ext cx="470605" cy="139205"/>
            </a:xfrm>
            <a:prstGeom prst="wedgeRectCallout">
              <a:avLst>
                <a:gd name="adj1" fmla="val -74867"/>
                <a:gd name="adj2" fmla="val -69838"/>
              </a:avLst>
            </a:prstGeom>
            <a:solidFill>
              <a:srgbClr val="BAFF97"/>
            </a:solidFill>
            <a:ln w="6350">
              <a:solidFill>
                <a:srgbClr val="00B050"/>
              </a:solidFill>
            </a:ln>
          </p:spPr>
          <p:style>
            <a:lnRef idx="2">
              <a:schemeClr val="accent6"/>
            </a:lnRef>
            <a:fillRef idx="1">
              <a:schemeClr val="lt1"/>
            </a:fillRef>
            <a:effectRef idx="0">
              <a:schemeClr val="accent6"/>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spcAft>
                  <a:spcPts val="0"/>
                </a:spcAft>
              </a:pPr>
              <a:r>
                <a:rPr lang="ja-JP" altLang="en-US" sz="700" kern="100" dirty="0">
                  <a:latin typeface="Meiryo UI" panose="020B0604030504040204" pitchFamily="50" charset="-128"/>
                  <a:ea typeface="Meiryo UI" panose="020B0604030504040204" pitchFamily="50" charset="-128"/>
                  <a:cs typeface="Meiryo UI" panose="020B0604030504040204" pitchFamily="50" charset="-128"/>
                </a:rPr>
                <a:t>施設</a:t>
              </a:r>
              <a:r>
                <a:rPr lang="ja-JP" sz="700" kern="100" dirty="0">
                  <a:effectLst/>
                  <a:latin typeface="Meiryo UI" panose="020B0604030504040204" pitchFamily="50" charset="-128"/>
                  <a:ea typeface="Meiryo UI" panose="020B0604030504040204" pitchFamily="50" charset="-128"/>
                  <a:cs typeface="Meiryo UI" panose="020B0604030504040204" pitchFamily="50" charset="-128"/>
                </a:rPr>
                <a:t>位置</a:t>
              </a:r>
            </a:p>
          </p:txBody>
        </p:sp>
        <p:sp>
          <p:nvSpPr>
            <p:cNvPr id="135" name="四角形吹き出し 134"/>
            <p:cNvSpPr/>
            <p:nvPr/>
          </p:nvSpPr>
          <p:spPr>
            <a:xfrm>
              <a:off x="8252792" y="5661015"/>
              <a:ext cx="650282" cy="156349"/>
            </a:xfrm>
            <a:prstGeom prst="wedgeRectCallout">
              <a:avLst>
                <a:gd name="adj1" fmla="val -68795"/>
                <a:gd name="adj2" fmla="val 5428"/>
              </a:avLst>
            </a:prstGeom>
            <a:solidFill>
              <a:srgbClr val="BAFF97"/>
            </a:solidFill>
            <a:ln w="6350">
              <a:solidFill>
                <a:srgbClr val="00B050"/>
              </a:solidFill>
            </a:ln>
          </p:spPr>
          <p:style>
            <a:lnRef idx="2">
              <a:schemeClr val="accent6"/>
            </a:lnRef>
            <a:fillRef idx="1">
              <a:schemeClr val="lt1"/>
            </a:fillRef>
            <a:effectRef idx="0">
              <a:schemeClr val="accent6"/>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spcAft>
                  <a:spcPts val="0"/>
                </a:spcAft>
              </a:pPr>
              <a:r>
                <a:rPr lang="ja-JP" altLang="en-US" sz="700" kern="100" dirty="0">
                  <a:effectLst/>
                  <a:latin typeface="Meiryo UI" panose="020B0604030504040204" pitchFamily="50" charset="-128"/>
                  <a:ea typeface="Meiryo UI" panose="020B0604030504040204" pitchFamily="50" charset="-128"/>
                  <a:cs typeface="Meiryo UI" panose="020B0604030504040204" pitchFamily="50" charset="-128"/>
                </a:rPr>
                <a:t>コメント登録</a:t>
              </a:r>
              <a:endParaRPr lang="ja-JP" sz="700" kern="100" dirty="0">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36" name="四角形吹き出し 135"/>
            <p:cNvSpPr/>
            <p:nvPr/>
          </p:nvSpPr>
          <p:spPr>
            <a:xfrm>
              <a:off x="8324032" y="5989702"/>
              <a:ext cx="632018" cy="151184"/>
            </a:xfrm>
            <a:prstGeom prst="wedgeRectCallout">
              <a:avLst>
                <a:gd name="adj1" fmla="val -69299"/>
                <a:gd name="adj2" fmla="val -67970"/>
              </a:avLst>
            </a:prstGeom>
            <a:solidFill>
              <a:srgbClr val="BAFF97"/>
            </a:solidFill>
            <a:ln w="6350">
              <a:solidFill>
                <a:srgbClr val="00B050"/>
              </a:solidFill>
            </a:ln>
          </p:spPr>
          <p:style>
            <a:lnRef idx="2">
              <a:schemeClr val="accent6"/>
            </a:lnRef>
            <a:fillRef idx="1">
              <a:schemeClr val="lt1"/>
            </a:fillRef>
            <a:effectRef idx="0">
              <a:schemeClr val="accent6"/>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spcAft>
                  <a:spcPts val="0"/>
                </a:spcAft>
              </a:pPr>
              <a:r>
                <a:rPr lang="ja-JP" altLang="en-US" sz="700" kern="100" dirty="0">
                  <a:effectLst/>
                  <a:latin typeface="Meiryo UI" panose="020B0604030504040204" pitchFamily="50" charset="-128"/>
                  <a:ea typeface="Meiryo UI" panose="020B0604030504040204" pitchFamily="50" charset="-128"/>
                  <a:cs typeface="Meiryo UI" panose="020B0604030504040204" pitchFamily="50" charset="-128"/>
                </a:rPr>
                <a:t>写真を追加</a:t>
              </a:r>
              <a:endParaRPr lang="ja-JP" sz="700" kern="100" dirty="0">
                <a:effectLst/>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156" name="グループ化 155"/>
          <p:cNvGrpSpPr/>
          <p:nvPr/>
        </p:nvGrpSpPr>
        <p:grpSpPr>
          <a:xfrm>
            <a:off x="3609081" y="4734145"/>
            <a:ext cx="5175587" cy="1890494"/>
            <a:chOff x="701570" y="4821165"/>
            <a:chExt cx="5175587" cy="1890494"/>
          </a:xfrm>
        </p:grpSpPr>
        <p:sp>
          <p:nvSpPr>
            <p:cNvPr id="36" name="角丸四角形 35"/>
            <p:cNvSpPr/>
            <p:nvPr/>
          </p:nvSpPr>
          <p:spPr>
            <a:xfrm>
              <a:off x="701570" y="4944243"/>
              <a:ext cx="5175587" cy="1767416"/>
            </a:xfrm>
            <a:prstGeom prst="roundRect">
              <a:avLst>
                <a:gd name="adj" fmla="val 5747"/>
              </a:avLst>
            </a:prstGeom>
            <a:solidFill>
              <a:schemeClr val="tx2">
                <a:lumMod val="20000"/>
                <a:lumOff val="80000"/>
                <a:alpha val="80000"/>
              </a:schemeClr>
            </a:solidFill>
            <a:ln w="3175">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8" name="図 3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068916" y="5993984"/>
              <a:ext cx="2681541" cy="513426"/>
            </a:xfrm>
            <a:prstGeom prst="rect">
              <a:avLst/>
            </a:prstGeom>
          </p:spPr>
        </p:pic>
        <p:pic>
          <p:nvPicPr>
            <p:cNvPr id="39" name="Picture 3"/>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016031" y="5170781"/>
              <a:ext cx="1799844" cy="868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Picture 4"/>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3042078" y="5060242"/>
              <a:ext cx="2745392" cy="753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 name="角丸四角形 40"/>
            <p:cNvSpPr/>
            <p:nvPr/>
          </p:nvSpPr>
          <p:spPr>
            <a:xfrm>
              <a:off x="2961560" y="5795954"/>
              <a:ext cx="2833460" cy="225276"/>
            </a:xfrm>
            <a:prstGeom prst="roundRect">
              <a:avLst/>
            </a:prstGeom>
            <a:noFill/>
            <a:ln w="3175">
              <a:noFill/>
              <a:prstDash val="sysDash"/>
            </a:ln>
            <a:scene3d>
              <a:camera prst="orthographicFront"/>
              <a:lightRig rig="threePt" dir="t"/>
            </a:scene3d>
            <a:sp3d prstMaterial="plastic">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700"/>
                </a:lnSpc>
              </a:pPr>
              <a:r>
                <a:rPr kumimoji="1"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予算シミュレーションができ、予算を平準化した計画の作成が</a:t>
              </a:r>
              <a:r>
                <a:rPr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できる</a:t>
              </a:r>
              <a:endParaRPr kumimoji="1"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角丸四角形 41"/>
            <p:cNvSpPr/>
            <p:nvPr/>
          </p:nvSpPr>
          <p:spPr>
            <a:xfrm>
              <a:off x="964988" y="6061455"/>
              <a:ext cx="1993703" cy="303955"/>
            </a:xfrm>
            <a:prstGeom prst="roundRect">
              <a:avLst/>
            </a:prstGeom>
            <a:noFill/>
            <a:ln w="3175">
              <a:noFill/>
              <a:prstDash val="sysDash"/>
            </a:ln>
            <a:scene3d>
              <a:camera prst="orthographicFront"/>
              <a:lightRig rig="threePt" dir="t"/>
            </a:scene3d>
            <a:sp3d prstMaterial="plastic">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施設毎の劣化予測ができ、</a:t>
              </a:r>
              <a:r>
                <a:rPr kumimoji="1"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補修計画や更新計画の作成に</a:t>
              </a:r>
              <a:r>
                <a:rPr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活用することができる</a:t>
              </a:r>
              <a:endParaRPr kumimoji="1"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角丸四角形 42"/>
            <p:cNvSpPr/>
            <p:nvPr/>
          </p:nvSpPr>
          <p:spPr>
            <a:xfrm>
              <a:off x="2977585" y="6486099"/>
              <a:ext cx="2833460" cy="225276"/>
            </a:xfrm>
            <a:prstGeom prst="roundRect">
              <a:avLst/>
            </a:prstGeom>
            <a:noFill/>
            <a:ln w="3175">
              <a:noFill/>
              <a:prstDash val="sysDash"/>
            </a:ln>
            <a:scene3d>
              <a:camera prst="orthographicFront"/>
              <a:lightRig rig="threePt" dir="t"/>
            </a:scene3d>
            <a:sp3d prstMaterial="plastic">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将来的な施設の健全度の推移がグラフ化できる</a:t>
              </a:r>
            </a:p>
          </p:txBody>
        </p:sp>
        <p:sp>
          <p:nvSpPr>
            <p:cNvPr id="49" name="角丸四角形 48"/>
            <p:cNvSpPr/>
            <p:nvPr/>
          </p:nvSpPr>
          <p:spPr>
            <a:xfrm>
              <a:off x="736950" y="4821165"/>
              <a:ext cx="2187679" cy="236763"/>
            </a:xfrm>
            <a:prstGeom prst="roundRect">
              <a:avLst/>
            </a:prstGeom>
            <a:solidFill>
              <a:schemeClr val="accent1">
                <a:lumMod val="75000"/>
              </a:schemeClr>
            </a:solidFill>
            <a:ln>
              <a:noFill/>
            </a:ln>
            <a:scene3d>
              <a:camera prst="orthographicFront"/>
              <a:lightRig rig="threePt" dir="t"/>
            </a:scene3d>
            <a:sp3d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長寿命化計画サブシステム</a:t>
              </a:r>
              <a:r>
                <a:rPr kumimoji="1" lang="ja-JP" altLang="en-US" sz="7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では</a:t>
              </a:r>
              <a:r>
                <a:rPr kumimoji="1" lang="en-US" altLang="ja-JP" sz="7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7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8" name="正方形/長方形 137"/>
            <p:cNvSpPr/>
            <p:nvPr/>
          </p:nvSpPr>
          <p:spPr>
            <a:xfrm>
              <a:off x="3123513" y="5758526"/>
              <a:ext cx="2663622" cy="55686"/>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kumimoji="1"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2011     </a:t>
              </a:r>
              <a:r>
                <a:rPr kumimoji="1" lang="ja-JP" altLang="en-US"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2016            2021            2026            2031            2036           2041            2046            2051             2056          2061 </a:t>
              </a:r>
              <a:endParaRPr kumimoji="1" lang="ja-JP" altLang="en-US"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9" name="正方形/長方形 138"/>
            <p:cNvSpPr/>
            <p:nvPr/>
          </p:nvSpPr>
          <p:spPr>
            <a:xfrm>
              <a:off x="3052702" y="5170940"/>
              <a:ext cx="129368" cy="57693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nSpc>
                  <a:spcPts val="447"/>
                </a:lnSpc>
              </a:pPr>
              <a:r>
                <a:rPr kumimoji="1"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5,000</a:t>
              </a:r>
            </a:p>
            <a:p>
              <a:pPr>
                <a:lnSpc>
                  <a:spcPts val="447"/>
                </a:lnSpc>
              </a:pPr>
              <a:r>
                <a:rPr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4,500</a:t>
              </a:r>
            </a:p>
            <a:p>
              <a:pPr>
                <a:lnSpc>
                  <a:spcPts val="447"/>
                </a:lnSpc>
              </a:pPr>
              <a:r>
                <a:rPr kumimoji="1"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4,000</a:t>
              </a:r>
            </a:p>
            <a:p>
              <a:pPr>
                <a:lnSpc>
                  <a:spcPts val="447"/>
                </a:lnSpc>
              </a:pPr>
              <a:r>
                <a:rPr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3,500</a:t>
              </a:r>
            </a:p>
            <a:p>
              <a:pPr>
                <a:lnSpc>
                  <a:spcPts val="447"/>
                </a:lnSpc>
              </a:pPr>
              <a:r>
                <a:rPr kumimoji="1"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3.000</a:t>
              </a:r>
            </a:p>
            <a:p>
              <a:pPr>
                <a:lnSpc>
                  <a:spcPts val="447"/>
                </a:lnSpc>
              </a:pPr>
              <a:r>
                <a:rPr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2,500</a:t>
              </a:r>
            </a:p>
            <a:p>
              <a:pPr>
                <a:lnSpc>
                  <a:spcPts val="447"/>
                </a:lnSpc>
              </a:pPr>
              <a:r>
                <a:rPr kumimoji="1"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2,000</a:t>
              </a:r>
            </a:p>
            <a:p>
              <a:pPr>
                <a:lnSpc>
                  <a:spcPts val="447"/>
                </a:lnSpc>
              </a:pPr>
              <a:r>
                <a:rPr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1,500</a:t>
              </a:r>
            </a:p>
            <a:p>
              <a:pPr>
                <a:lnSpc>
                  <a:spcPts val="447"/>
                </a:lnSpc>
              </a:pPr>
              <a:r>
                <a:rPr kumimoji="1"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1,000</a:t>
              </a:r>
            </a:p>
            <a:p>
              <a:pPr>
                <a:lnSpc>
                  <a:spcPts val="447"/>
                </a:lnSpc>
              </a:pPr>
              <a:r>
                <a:rPr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500</a:t>
              </a:r>
            </a:p>
            <a:p>
              <a:pPr>
                <a:lnSpc>
                  <a:spcPts val="447"/>
                </a:lnSpc>
              </a:pPr>
              <a:r>
                <a:rPr kumimoji="1"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0</a:t>
              </a:r>
            </a:p>
          </p:txBody>
        </p:sp>
        <p:sp>
          <p:nvSpPr>
            <p:cNvPr id="140" name="正方形/長方形 139"/>
            <p:cNvSpPr/>
            <p:nvPr/>
          </p:nvSpPr>
          <p:spPr>
            <a:xfrm>
              <a:off x="1312826" y="5974222"/>
              <a:ext cx="1503049" cy="4898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kumimoji="1"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0                                   20                                  40                              </a:t>
              </a:r>
              <a:endParaRPr kumimoji="1" lang="ja-JP" altLang="en-US"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1" name="正方形/長方形 140"/>
            <p:cNvSpPr/>
            <p:nvPr/>
          </p:nvSpPr>
          <p:spPr>
            <a:xfrm>
              <a:off x="3129369" y="6064937"/>
              <a:ext cx="144655" cy="414473"/>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r"/>
              <a:r>
                <a:rPr kumimoji="1"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100%</a:t>
              </a:r>
            </a:p>
            <a:p>
              <a:pPr algn="r">
                <a:lnSpc>
                  <a:spcPts val="300"/>
                </a:lnSpc>
              </a:pPr>
              <a:endParaRPr kumimoji="1"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r>
                <a:rPr kumimoji="1"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80%</a:t>
              </a:r>
            </a:p>
            <a:p>
              <a:pPr algn="r">
                <a:lnSpc>
                  <a:spcPts val="300"/>
                </a:lnSpc>
              </a:pPr>
              <a:endParaRPr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r>
                <a:rPr kumimoji="1"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60%</a:t>
              </a:r>
            </a:p>
            <a:p>
              <a:pPr algn="r">
                <a:lnSpc>
                  <a:spcPts val="200"/>
                </a:lnSpc>
              </a:pPr>
              <a:endParaRPr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r>
                <a:rPr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40%</a:t>
              </a:r>
            </a:p>
            <a:p>
              <a:pPr algn="r">
                <a:lnSpc>
                  <a:spcPts val="300"/>
                </a:lnSpc>
              </a:pPr>
              <a:endParaRPr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r>
                <a:rPr kumimoji="1"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a:t>
              </a:r>
            </a:p>
            <a:p>
              <a:pPr algn="r">
                <a:lnSpc>
                  <a:spcPts val="200"/>
                </a:lnSpc>
              </a:pPr>
              <a:endParaRPr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r>
                <a:rPr kumimoji="1"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0%</a:t>
              </a:r>
            </a:p>
          </p:txBody>
        </p:sp>
        <p:sp>
          <p:nvSpPr>
            <p:cNvPr id="142" name="正方形/長方形 141"/>
            <p:cNvSpPr/>
            <p:nvPr/>
          </p:nvSpPr>
          <p:spPr>
            <a:xfrm>
              <a:off x="3236358" y="6481610"/>
              <a:ext cx="2514099" cy="3435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kumimoji="1"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2011   </a:t>
              </a:r>
              <a:r>
                <a:rPr kumimoji="1" lang="ja-JP" altLang="en-US"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2016         2021         2026         2031         2036         2041          2046          2051         2056         2061 </a:t>
              </a:r>
              <a:endParaRPr kumimoji="1" lang="ja-JP" altLang="en-US"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7" name="正方形/長方形 136"/>
            <p:cNvSpPr/>
            <p:nvPr/>
          </p:nvSpPr>
          <p:spPr>
            <a:xfrm>
              <a:off x="3071807" y="6032636"/>
              <a:ext cx="79083" cy="472947"/>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ja-JP" altLang="en-US" sz="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健全度分布</a:t>
              </a:r>
            </a:p>
          </p:txBody>
        </p:sp>
        <p:sp>
          <p:nvSpPr>
            <p:cNvPr id="143" name="正方形/長方形 142"/>
            <p:cNvSpPr/>
            <p:nvPr/>
          </p:nvSpPr>
          <p:spPr>
            <a:xfrm>
              <a:off x="5562671" y="6072229"/>
              <a:ext cx="38094" cy="414473"/>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r"/>
              <a:r>
                <a:rPr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5</a:t>
              </a:r>
              <a:endParaRPr kumimoji="1"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lnSpc>
                  <a:spcPts val="300"/>
                </a:lnSpc>
              </a:pPr>
              <a:endParaRPr kumimoji="1"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r>
                <a:rPr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4</a:t>
              </a:r>
              <a:endParaRPr kumimoji="1"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lnSpc>
                  <a:spcPts val="300"/>
                </a:lnSpc>
              </a:pPr>
              <a:endParaRPr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r>
                <a:rPr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a:t>
              </a:r>
              <a:endParaRPr kumimoji="1"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lnSpc>
                  <a:spcPts val="200"/>
                </a:lnSpc>
              </a:pPr>
              <a:endParaRPr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r>
                <a:rPr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a:t>
              </a:r>
            </a:p>
            <a:p>
              <a:pPr algn="r">
                <a:lnSpc>
                  <a:spcPts val="300"/>
                </a:lnSpc>
              </a:pPr>
              <a:endParaRPr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r>
                <a:rPr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a:t>
              </a:r>
              <a:endParaRPr kumimoji="1"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lnSpc>
                  <a:spcPts val="200"/>
                </a:lnSpc>
              </a:pPr>
              <a:endParaRPr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r>
                <a:rPr kumimoji="1"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0</a:t>
              </a:r>
            </a:p>
          </p:txBody>
        </p:sp>
        <p:sp>
          <p:nvSpPr>
            <p:cNvPr id="144" name="正方形/長方形 143"/>
            <p:cNvSpPr/>
            <p:nvPr/>
          </p:nvSpPr>
          <p:spPr>
            <a:xfrm>
              <a:off x="5625902" y="6018860"/>
              <a:ext cx="79083" cy="472947"/>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ja-JP" altLang="en-US" sz="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健全度評価平均</a:t>
              </a:r>
            </a:p>
          </p:txBody>
        </p:sp>
        <p:sp>
          <p:nvSpPr>
            <p:cNvPr id="148" name="正方形/長方形 147"/>
            <p:cNvSpPr/>
            <p:nvPr/>
          </p:nvSpPr>
          <p:spPr>
            <a:xfrm>
              <a:off x="1264412" y="5170780"/>
              <a:ext cx="87914" cy="861313"/>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r"/>
              <a:r>
                <a:rPr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5.0</a:t>
              </a:r>
              <a:endParaRPr kumimoji="1"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lnSpc>
                  <a:spcPts val="300"/>
                </a:lnSpc>
              </a:pPr>
              <a:endParaRPr kumimoji="1"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lnSpc>
                  <a:spcPts val="300"/>
                </a:lnSpc>
              </a:pPr>
              <a:endParaRPr kumimoji="1"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r>
                <a:rPr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4.0</a:t>
              </a:r>
              <a:endParaRPr kumimoji="1"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lnSpc>
                  <a:spcPts val="300"/>
                </a:lnSpc>
              </a:pPr>
              <a:endParaRPr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lnSpc>
                  <a:spcPts val="300"/>
                </a:lnSpc>
              </a:pPr>
              <a:endParaRPr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lnSpc>
                  <a:spcPts val="300"/>
                </a:lnSpc>
              </a:pPr>
              <a:endParaRPr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r>
                <a:rPr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3.0</a:t>
              </a:r>
            </a:p>
            <a:p>
              <a:pPr algn="r"/>
              <a:endParaRPr kumimoji="1"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lnSpc>
                  <a:spcPts val="200"/>
                </a:lnSpc>
              </a:pPr>
              <a:endParaRPr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lnSpc>
                  <a:spcPts val="200"/>
                </a:lnSpc>
              </a:pPr>
              <a:endParaRPr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r>
                <a:rPr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a:t>
              </a:r>
            </a:p>
            <a:p>
              <a:pPr algn="r"/>
              <a:endParaRPr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endParaRPr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lnSpc>
                  <a:spcPts val="300"/>
                </a:lnSpc>
              </a:pPr>
              <a:endParaRPr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r>
                <a:rPr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1.0</a:t>
              </a:r>
            </a:p>
            <a:p>
              <a:pPr algn="r"/>
              <a:endParaRPr kumimoji="1"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lnSpc>
                  <a:spcPts val="200"/>
                </a:lnSpc>
              </a:pPr>
              <a:endParaRPr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lnSpc>
                  <a:spcPts val="200"/>
                </a:lnSpc>
              </a:pPr>
              <a:endParaRPr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r>
                <a:rPr kumimoji="1"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0.0</a:t>
              </a:r>
            </a:p>
          </p:txBody>
        </p:sp>
        <p:sp>
          <p:nvSpPr>
            <p:cNvPr id="149" name="正方形/長方形 148"/>
            <p:cNvSpPr/>
            <p:nvPr/>
          </p:nvSpPr>
          <p:spPr>
            <a:xfrm>
              <a:off x="1008145" y="5178040"/>
              <a:ext cx="252849" cy="85405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r"/>
              <a:r>
                <a:rPr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A(70-100)</a:t>
              </a:r>
              <a:endParaRPr kumimoji="1"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lnSpc>
                  <a:spcPts val="300"/>
                </a:lnSpc>
              </a:pPr>
              <a:endParaRPr kumimoji="1"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lnSpc>
                  <a:spcPts val="300"/>
                </a:lnSpc>
              </a:pPr>
              <a:endParaRPr kumimoji="1"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lnSpc>
                  <a:spcPts val="300"/>
                </a:lnSpc>
              </a:pPr>
              <a:endParaRPr kumimoji="1"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r>
                <a:rPr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B(60-70)</a:t>
              </a:r>
              <a:endParaRPr kumimoji="1"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lnSpc>
                  <a:spcPts val="300"/>
                </a:lnSpc>
              </a:pPr>
              <a:endParaRPr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lnSpc>
                  <a:spcPts val="300"/>
                </a:lnSpc>
              </a:pPr>
              <a:endParaRPr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lnSpc>
                  <a:spcPts val="300"/>
                </a:lnSpc>
              </a:pPr>
              <a:endParaRPr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r>
                <a:rPr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C(50-60)</a:t>
              </a:r>
            </a:p>
            <a:p>
              <a:pPr algn="r"/>
              <a:endParaRPr kumimoji="1"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lnSpc>
                  <a:spcPts val="200"/>
                </a:lnSpc>
              </a:pPr>
              <a:endParaRPr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lnSpc>
                  <a:spcPts val="200"/>
                </a:lnSpc>
              </a:pPr>
              <a:endParaRPr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r>
                <a:rPr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D(40-50)</a:t>
              </a:r>
            </a:p>
            <a:p>
              <a:pPr algn="r"/>
              <a:endParaRPr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endParaRPr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lnSpc>
                  <a:spcPts val="300"/>
                </a:lnSpc>
              </a:pPr>
              <a:endParaRPr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r"/>
              <a:r>
                <a:rPr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E(0-40)</a:t>
              </a:r>
              <a:endParaRPr kumimoji="1" lang="en-US" altLang="ja-JP" sz="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13" name="正方形/長方形 12"/>
          <p:cNvSpPr/>
          <p:nvPr/>
        </p:nvSpPr>
        <p:spPr>
          <a:xfrm>
            <a:off x="8411434" y="6516162"/>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17</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cxnSp>
        <p:nvCxnSpPr>
          <p:cNvPr id="65" name="直線コネクタ 64"/>
          <p:cNvCxnSpPr>
            <a:stCxn id="54" idx="1"/>
          </p:cNvCxnSpPr>
          <p:nvPr/>
        </p:nvCxnSpPr>
        <p:spPr>
          <a:xfrm flipH="1">
            <a:off x="6606041" y="2677639"/>
            <a:ext cx="306219" cy="281470"/>
          </a:xfrm>
          <a:prstGeom prst="line">
            <a:avLst/>
          </a:prstGeom>
          <a:ln w="12700">
            <a:solidFill>
              <a:srgbClr val="0070C0"/>
            </a:solidFill>
            <a:headEnd type="none" w="lg" len="lg"/>
            <a:tailEnd type="diamond" w="med" len="med"/>
          </a:ln>
        </p:spPr>
        <p:style>
          <a:lnRef idx="1">
            <a:schemeClr val="accent1"/>
          </a:lnRef>
          <a:fillRef idx="0">
            <a:schemeClr val="accent1"/>
          </a:fillRef>
          <a:effectRef idx="0">
            <a:schemeClr val="accent1"/>
          </a:effectRef>
          <a:fontRef idx="minor">
            <a:schemeClr val="tx1"/>
          </a:fontRef>
        </p:style>
      </p:cxnSp>
      <p:pic>
        <p:nvPicPr>
          <p:cNvPr id="61"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8446" t="45942" r="21519" b="28874"/>
          <a:stretch/>
        </p:blipFill>
        <p:spPr bwMode="auto">
          <a:xfrm>
            <a:off x="6971533" y="2922303"/>
            <a:ext cx="1837166" cy="12299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849405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a:extLst>
              <a:ext uri="{FF2B5EF4-FFF2-40B4-BE49-F238E27FC236}">
                <a16:creationId xmlns:a16="http://schemas.microsoft.com/office/drawing/2014/main" id="{729A9E2E-7F78-4075-BC2A-B56D26E84535}"/>
              </a:ext>
            </a:extLst>
          </p:cNvPr>
          <p:cNvSpPr/>
          <p:nvPr/>
        </p:nvSpPr>
        <p:spPr>
          <a:xfrm>
            <a:off x="93206" y="413362"/>
            <a:ext cx="8913195" cy="6012000"/>
          </a:xfrm>
          <a:prstGeom prst="roundRect">
            <a:avLst>
              <a:gd name="adj" fmla="val 4915"/>
            </a:avLst>
          </a:prstGeom>
          <a:noFill/>
        </p:spPr>
        <p:style>
          <a:lnRef idx="2">
            <a:schemeClr val="dk1"/>
          </a:lnRef>
          <a:fillRef idx="1">
            <a:schemeClr val="lt1"/>
          </a:fillRef>
          <a:effectRef idx="0">
            <a:schemeClr val="dk1"/>
          </a:effectRef>
          <a:fontRef idx="minor">
            <a:schemeClr val="dk1"/>
          </a:fontRef>
        </p:style>
        <p:txBody>
          <a:bodyPr rot="0" spcFirstLastPara="0" vert="horz" wrap="square" lIns="72000" tIns="72000" rIns="72000" bIns="72000" numCol="1" spcCol="0" rtlCol="0" fromWordArt="0" anchor="t" anchorCtr="0" forceAA="0" compatLnSpc="1">
            <a:prstTxWarp prst="textNoShape">
              <a:avLst/>
            </a:prstTxWarp>
            <a:noAutofit/>
          </a:bodyPr>
          <a:lstStyle/>
          <a:p>
            <a:pPr>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デジタル技術を活用した都市基盤施設の維持管理② </a:t>
            </a:r>
            <a:r>
              <a:rPr lang="en-US" altLang="ja-JP"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都市整備部 </a:t>
            </a:r>
            <a:r>
              <a:rPr lang="ja-JP" altLang="en-US"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事業管理室</a:t>
            </a:r>
            <a:r>
              <a:rPr lang="en-US" altLang="ja-JP"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a:p>
            <a:pPr>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ja-JP" altLang="en-US"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正方形/長方形 2">
            <a:extLst>
              <a:ext uri="{FF2B5EF4-FFF2-40B4-BE49-F238E27FC236}">
                <a16:creationId xmlns:a16="http://schemas.microsoft.com/office/drawing/2014/main" id="{8AC5C1CE-DE9C-4504-8F35-E02F4FF4BED6}"/>
              </a:ext>
            </a:extLst>
          </p:cNvPr>
          <p:cNvSpPr/>
          <p:nvPr/>
        </p:nvSpPr>
        <p:spPr>
          <a:xfrm>
            <a:off x="215505" y="8316"/>
            <a:ext cx="1590095" cy="5262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3600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＜参考事例</a:t>
            </a:r>
            <a:r>
              <a:rPr kumimoji="1"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11</a:t>
            </a: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4" name="テキスト ボックス 3">
            <a:extLst>
              <a:ext uri="{FF2B5EF4-FFF2-40B4-BE49-F238E27FC236}">
                <a16:creationId xmlns:a16="http://schemas.microsoft.com/office/drawing/2014/main" id="{CA5047B7-A504-4D5E-8733-7D9DC21ECACD}"/>
              </a:ext>
            </a:extLst>
          </p:cNvPr>
          <p:cNvSpPr txBox="1"/>
          <p:nvPr/>
        </p:nvSpPr>
        <p:spPr>
          <a:xfrm>
            <a:off x="393404" y="953725"/>
            <a:ext cx="3458516" cy="264938"/>
          </a:xfrm>
          <a:prstGeom prst="rect">
            <a:avLst/>
          </a:prstGeom>
          <a:noFill/>
          <a:ln>
            <a:noFill/>
          </a:ln>
        </p:spPr>
        <p:txBody>
          <a:bodyPr wrap="square" rtlCol="0">
            <a:noAutofit/>
          </a:bodyPr>
          <a:lstStyle/>
          <a:p>
            <a:pPr lvl="0">
              <a:defRPr/>
            </a:pPr>
            <a:r>
              <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大阪府道路･河川･公園通報システム</a:t>
            </a:r>
            <a:r>
              <a:rPr lang="en-US" altLang="ja-JP" sz="1400" b="1" dirty="0">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5" name="テキスト ボックス 4">
            <a:extLst>
              <a:ext uri="{FF2B5EF4-FFF2-40B4-BE49-F238E27FC236}">
                <a16:creationId xmlns:a16="http://schemas.microsoft.com/office/drawing/2014/main" id="{0AFFF47D-62C0-406E-835D-EEC2B4E0A2E1}"/>
              </a:ext>
            </a:extLst>
          </p:cNvPr>
          <p:cNvSpPr txBox="1"/>
          <p:nvPr/>
        </p:nvSpPr>
        <p:spPr>
          <a:xfrm>
            <a:off x="522094" y="1268429"/>
            <a:ext cx="8258045" cy="415094"/>
          </a:xfrm>
          <a:prstGeom prst="rect">
            <a:avLst/>
          </a:prstGeom>
          <a:noFill/>
          <a:ln>
            <a:noFill/>
          </a:ln>
        </p:spPr>
        <p:txBody>
          <a:bodyPr wrap="square" rtlCol="0">
            <a:noAutofit/>
          </a:bodyPr>
          <a:lstStyle/>
          <a:p>
            <a:pPr>
              <a:defRPr/>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道路の損傷などの不具合に関して、府民の皆さまから簡単に通報いただけるよう、</a:t>
            </a:r>
            <a:r>
              <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LINE</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を活用した</a:t>
            </a:r>
            <a:r>
              <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24</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時間通報が</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可能なシステムを運用。</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四角形: 角を丸くする 10">
            <a:extLst>
              <a:ext uri="{FF2B5EF4-FFF2-40B4-BE49-F238E27FC236}">
                <a16:creationId xmlns:a16="http://schemas.microsoft.com/office/drawing/2014/main" id="{45D155AC-53C2-4E8A-BFBB-74DD715056D1}"/>
              </a:ext>
            </a:extLst>
          </p:cNvPr>
          <p:cNvSpPr/>
          <p:nvPr/>
        </p:nvSpPr>
        <p:spPr>
          <a:xfrm>
            <a:off x="6822250" y="2513451"/>
            <a:ext cx="2054280" cy="2364736"/>
          </a:xfrm>
          <a:prstGeom prst="roundRect">
            <a:avLst>
              <a:gd name="adj" fmla="val 5766"/>
            </a:avLst>
          </a:prstGeom>
          <a:noFill/>
          <a:ln w="22225">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171450" indent="-171450">
              <a:lnSpc>
                <a:spcPts val="1300"/>
              </a:lnSpc>
              <a:buFont typeface="Wingdings" panose="05000000000000000000" pitchFamily="2" charset="2"/>
              <a:buChar char="ü"/>
            </a:pPr>
            <a:endParaRPr lang="en-US" altLang="ja-JP"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71450" indent="-171450">
              <a:lnSpc>
                <a:spcPts val="1300"/>
              </a:lnSpc>
              <a:buFont typeface="Wingdings" panose="05000000000000000000" pitchFamily="2" charset="2"/>
              <a:buChar char="ü"/>
            </a:pP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道路施設の不具合に関する</a:t>
            </a:r>
            <a:endParaRPr lang="en-US" altLang="ja-JP"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300"/>
              </a:lnSpc>
            </a:pPr>
            <a:r>
              <a:rPr lang="en-US" altLang="ja-JP"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府民からの通報は年間約</a:t>
            </a:r>
            <a:endParaRPr lang="en-US" altLang="ja-JP"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300"/>
              </a:lnSpc>
            </a:pPr>
            <a:r>
              <a:rPr lang="en-US" altLang="ja-JP"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1</a:t>
            </a:r>
            <a:r>
              <a:rPr lang="ja-JP" altLang="en-US"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万件</a:t>
            </a:r>
            <a:r>
              <a:rPr lang="ja-JP" altLang="en-US"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（主に電話や窓口対応）</a:t>
            </a:r>
            <a:endParaRPr lang="en-US" altLang="ja-JP"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300"/>
              </a:lnSpc>
            </a:pPr>
            <a:endParaRPr lang="en-US" altLang="ja-JP"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300"/>
              </a:lnSpc>
            </a:pPr>
            <a:endParaRPr lang="en-US" altLang="ja-JP"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300"/>
              </a:lnSpc>
            </a:pPr>
            <a:endPar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171450" indent="-171450">
              <a:lnSpc>
                <a:spcPts val="1300"/>
              </a:lnSpc>
              <a:buFont typeface="Wingdings" panose="05000000000000000000" pitchFamily="2" charset="2"/>
              <a:buChar char="ü"/>
            </a:pP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府民が電話で説明したり、事務所に出向いたりする必要がなくなり、</a:t>
            </a:r>
            <a:r>
              <a:rPr lang="ja-JP" altLang="en-US"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気軽に</a:t>
            </a:r>
            <a:r>
              <a:rPr lang="en-US" altLang="ja-JP"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24</a:t>
            </a:r>
            <a:r>
              <a:rPr lang="ja-JP" altLang="en-US"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時間いつでも通報が可能</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に！</a:t>
            </a:r>
            <a:endParaRPr kumimoji="1" lang="ja-JP" altLang="en-US"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テキスト ボックス 11">
            <a:extLst>
              <a:ext uri="{FF2B5EF4-FFF2-40B4-BE49-F238E27FC236}">
                <a16:creationId xmlns:a16="http://schemas.microsoft.com/office/drawing/2014/main" id="{3CEF4220-D2A6-4394-9585-F8D8888F6675}"/>
              </a:ext>
            </a:extLst>
          </p:cNvPr>
          <p:cNvSpPr txBox="1"/>
          <p:nvPr/>
        </p:nvSpPr>
        <p:spPr>
          <a:xfrm>
            <a:off x="701570" y="1835088"/>
            <a:ext cx="1976755" cy="235945"/>
          </a:xfrm>
          <a:prstGeom prst="rect">
            <a:avLst/>
          </a:prstGeom>
          <a:noFill/>
          <a:ln>
            <a:noFill/>
          </a:ln>
        </p:spPr>
        <p:txBody>
          <a:bodyPr wrap="square" rtlCol="0" anchor="ctr">
            <a:noAutofit/>
          </a:bodyPr>
          <a:lstStyle/>
          <a:p>
            <a:pPr lvl="0">
              <a:defRPr/>
            </a:pPr>
            <a:r>
              <a:rPr lang="en-US" altLang="ja-JP" sz="1200" b="1"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b="1"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rPr>
              <a:t>通報・対応のフロー</a:t>
            </a:r>
            <a:r>
              <a:rPr lang="en-US" altLang="ja-JP" sz="1200" b="1"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13" name="四角形: 角を丸くする 4">
            <a:extLst>
              <a:ext uri="{FF2B5EF4-FFF2-40B4-BE49-F238E27FC236}">
                <a16:creationId xmlns:a16="http://schemas.microsoft.com/office/drawing/2014/main" id="{535E83CD-24F6-48F7-8D36-70367B8C1288}"/>
              </a:ext>
            </a:extLst>
          </p:cNvPr>
          <p:cNvSpPr/>
          <p:nvPr/>
        </p:nvSpPr>
        <p:spPr>
          <a:xfrm>
            <a:off x="836585" y="2106917"/>
            <a:ext cx="5685422" cy="3757617"/>
          </a:xfrm>
          <a:prstGeom prst="roundRect">
            <a:avLst>
              <a:gd name="adj" fmla="val 604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5" name="正方形/長方形 14">
            <a:extLst>
              <a:ext uri="{FF2B5EF4-FFF2-40B4-BE49-F238E27FC236}">
                <a16:creationId xmlns:a16="http://schemas.microsoft.com/office/drawing/2014/main" id="{D5CCDBC3-2B89-41D3-A212-31DF8873C61D}"/>
              </a:ext>
            </a:extLst>
          </p:cNvPr>
          <p:cNvSpPr/>
          <p:nvPr/>
        </p:nvSpPr>
        <p:spPr>
          <a:xfrm>
            <a:off x="1118783" y="5986385"/>
            <a:ext cx="940672" cy="160223"/>
          </a:xfrm>
          <a:prstGeom prst="rect">
            <a:avLst/>
          </a:prstGeom>
          <a:solidFill>
            <a:schemeClr val="tx2"/>
          </a:solidFill>
          <a:ln w="19050">
            <a:noFill/>
          </a:ln>
        </p:spPr>
        <p:style>
          <a:lnRef idx="2">
            <a:schemeClr val="accent2"/>
          </a:lnRef>
          <a:fillRef idx="1">
            <a:schemeClr val="lt1"/>
          </a:fillRef>
          <a:effectRef idx="0">
            <a:schemeClr val="accent2"/>
          </a:effectRef>
          <a:fontRef idx="minor">
            <a:schemeClr val="dk1"/>
          </a:fontRef>
        </p:style>
        <p:txBody>
          <a:bodyPr lIns="0" rIns="0" rtlCol="0" anchor="ctr"/>
          <a:lstStyle/>
          <a:p>
            <a:pPr algn="ctr"/>
            <a:r>
              <a:rPr kumimoji="1" lang="ja-JP" altLang="en-US" sz="9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rPr>
              <a:t>令和</a:t>
            </a:r>
            <a:r>
              <a:rPr kumimoji="1" lang="en-US" altLang="ja-JP" sz="9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rPr>
              <a:t>3</a:t>
            </a:r>
            <a:r>
              <a:rPr kumimoji="1" lang="ja-JP" altLang="en-US" sz="9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rPr>
              <a:t>年</a:t>
            </a:r>
            <a:r>
              <a:rPr lang="en-US" altLang="ja-JP" sz="9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rPr>
              <a:t>7</a:t>
            </a:r>
            <a:r>
              <a:rPr kumimoji="1" lang="ja-JP" altLang="en-US" sz="9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rPr>
              <a:t>月</a:t>
            </a:r>
          </a:p>
        </p:txBody>
      </p:sp>
      <p:sp>
        <p:nvSpPr>
          <p:cNvPr id="16" name="正方形/長方形 15">
            <a:extLst>
              <a:ext uri="{FF2B5EF4-FFF2-40B4-BE49-F238E27FC236}">
                <a16:creationId xmlns:a16="http://schemas.microsoft.com/office/drawing/2014/main" id="{24681D1B-59AB-4313-8D54-44B4913F99D5}"/>
              </a:ext>
            </a:extLst>
          </p:cNvPr>
          <p:cNvSpPr/>
          <p:nvPr/>
        </p:nvSpPr>
        <p:spPr>
          <a:xfrm>
            <a:off x="1118782" y="6183876"/>
            <a:ext cx="940672" cy="160223"/>
          </a:xfrm>
          <a:prstGeom prst="rect">
            <a:avLst/>
          </a:prstGeom>
          <a:solidFill>
            <a:schemeClr val="tx2"/>
          </a:solidFill>
          <a:ln w="19050">
            <a:noFill/>
          </a:ln>
        </p:spPr>
        <p:style>
          <a:lnRef idx="2">
            <a:schemeClr val="accent2"/>
          </a:lnRef>
          <a:fillRef idx="1">
            <a:schemeClr val="lt1"/>
          </a:fillRef>
          <a:effectRef idx="0">
            <a:schemeClr val="accent2"/>
          </a:effectRef>
          <a:fontRef idx="minor">
            <a:schemeClr val="dk1"/>
          </a:fontRef>
        </p:style>
        <p:txBody>
          <a:bodyPr lIns="0" rIns="0" rtlCol="0" anchor="ctr"/>
          <a:lstStyle/>
          <a:p>
            <a:pPr algn="ctr"/>
            <a:r>
              <a:rPr lang="ja-JP" altLang="en-US" sz="9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令和</a:t>
            </a:r>
            <a:r>
              <a:rPr lang="en-US" altLang="ja-JP" sz="9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9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9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9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月～　</a:t>
            </a:r>
            <a:endParaRPr kumimoji="1" lang="ja-JP" altLang="en-US" sz="900" b="1" dirty="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17" name="テキスト ボックス 16">
            <a:extLst>
              <a:ext uri="{FF2B5EF4-FFF2-40B4-BE49-F238E27FC236}">
                <a16:creationId xmlns:a16="http://schemas.microsoft.com/office/drawing/2014/main" id="{DE2351C5-0017-42FD-B88F-17BF5FCB315D}"/>
              </a:ext>
            </a:extLst>
          </p:cNvPr>
          <p:cNvSpPr txBox="1"/>
          <p:nvPr/>
        </p:nvSpPr>
        <p:spPr>
          <a:xfrm>
            <a:off x="1497679" y="5956706"/>
            <a:ext cx="6731226" cy="415094"/>
          </a:xfrm>
          <a:prstGeom prst="rect">
            <a:avLst/>
          </a:prstGeom>
          <a:noFill/>
          <a:ln>
            <a:noFill/>
          </a:ln>
        </p:spPr>
        <p:txBody>
          <a:bodyPr wrap="square" rtlCol="0">
            <a:noAutofit/>
          </a:bodyPr>
          <a:lstStyle/>
          <a:p>
            <a:pPr>
              <a:defRPr/>
            </a:pPr>
            <a:r>
              <a:rPr lang="ja-JP" altLang="en-US" sz="1100" b="1" dirty="0">
                <a:solidFill>
                  <a:schemeClr val="tx2"/>
                </a:solidFill>
                <a:latin typeface="Meiryo UI" panose="020B0604030504040204" pitchFamily="50" charset="-128"/>
                <a:ea typeface="Meiryo UI" panose="020B0604030504040204" pitchFamily="50" charset="-128"/>
                <a:cs typeface="メイリオ" panose="020B0604030504040204" pitchFamily="50" charset="-128"/>
              </a:rPr>
              <a:t>　　　　　 府が管理する道路施設（舗装、側溝、ガードレール、柵、照明灯、点字ブロックなど）で試行運用　　</a:t>
            </a:r>
            <a:endParaRPr lang="en-US" altLang="ja-JP" sz="1100" b="1" dirty="0">
              <a:solidFill>
                <a:schemeClr val="tx2"/>
              </a:solidFill>
              <a:latin typeface="Meiryo UI" panose="020B0604030504040204" pitchFamily="50" charset="-128"/>
              <a:ea typeface="Meiryo UI" panose="020B0604030504040204" pitchFamily="50" charset="-128"/>
              <a:cs typeface="メイリオ" panose="020B0604030504040204" pitchFamily="50" charset="-128"/>
            </a:endParaRPr>
          </a:p>
          <a:p>
            <a:pPr>
              <a:defRPr/>
            </a:pPr>
            <a:r>
              <a:rPr lang="ja-JP" altLang="en-US" sz="1100" dirty="0">
                <a:solidFill>
                  <a:schemeClr val="tx2"/>
                </a:solidFill>
                <a:latin typeface="Meiryo UI" panose="020B0604030504040204" pitchFamily="50" charset="-128"/>
                <a:ea typeface="Meiryo UI" panose="020B0604030504040204" pitchFamily="50" charset="-128"/>
                <a:cs typeface="メイリオ" panose="020B0604030504040204" pitchFamily="50" charset="-128"/>
              </a:rPr>
              <a:t>　　　　 　</a:t>
            </a:r>
            <a:r>
              <a:rPr lang="ja-JP" altLang="en-US" sz="1100" b="1" dirty="0">
                <a:solidFill>
                  <a:schemeClr val="tx2"/>
                </a:solidFill>
                <a:latin typeface="Meiryo UI" panose="020B0604030504040204" pitchFamily="50" charset="-128"/>
                <a:ea typeface="Meiryo UI" panose="020B0604030504040204" pitchFamily="50" charset="-128"/>
                <a:cs typeface="メイリオ" panose="020B0604030504040204" pitchFamily="50" charset="-128"/>
              </a:rPr>
              <a:t>河川施設及び府営公園の通報機能を追加し、本格運用</a:t>
            </a:r>
            <a:endParaRPr lang="en-US" altLang="ja-JP" sz="1100" b="1" dirty="0">
              <a:solidFill>
                <a:schemeClr val="tx2"/>
              </a:solidFill>
              <a:latin typeface="Meiryo UI" panose="020B0604030504040204" pitchFamily="50" charset="-128"/>
              <a:ea typeface="Meiryo UI" panose="020B0604030504040204" pitchFamily="50" charset="-128"/>
              <a:cs typeface="メイリオ" panose="020B0604030504040204" pitchFamily="50" charset="-128"/>
            </a:endParaRPr>
          </a:p>
          <a:p>
            <a:pPr>
              <a:defRPr/>
            </a:pPr>
            <a:endParaRPr lang="en-US" altLang="ja-JP" sz="1100" dirty="0">
              <a:solidFill>
                <a:schemeClr val="tx2"/>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6" name="二等辺三角形 5">
            <a:extLst>
              <a:ext uri="{FF2B5EF4-FFF2-40B4-BE49-F238E27FC236}">
                <a16:creationId xmlns:a16="http://schemas.microsoft.com/office/drawing/2014/main" id="{4B45FC5A-6A0B-4160-8960-55F335DFA1A2}"/>
              </a:ext>
            </a:extLst>
          </p:cNvPr>
          <p:cNvSpPr/>
          <p:nvPr/>
        </p:nvSpPr>
        <p:spPr>
          <a:xfrm rot="10800000">
            <a:off x="7354056" y="3582119"/>
            <a:ext cx="887266" cy="234132"/>
          </a:xfrm>
          <a:prstGeom prst="triangle">
            <a:avLst/>
          </a:prstGeom>
          <a:gradFill flip="none" rotWithShape="1">
            <a:gsLst>
              <a:gs pos="0">
                <a:schemeClr val="bg1"/>
              </a:gs>
              <a:gs pos="26000">
                <a:schemeClr val="bg1">
                  <a:lumMod val="75000"/>
                </a:schemeClr>
              </a:gs>
              <a:gs pos="100000">
                <a:schemeClr val="bg1">
                  <a:lumMod val="50000"/>
                </a:schemeClr>
              </a:gs>
            </a:gsLst>
            <a:path path="circle">
              <a:fillToRect l="50000" t="50000" r="50000" b="50000"/>
            </a:path>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kumimoji="1" lang="ja-JP" altLang="en-US" sz="10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8" name="四角形: 角を丸くする 7">
            <a:extLst>
              <a:ext uri="{FF2B5EF4-FFF2-40B4-BE49-F238E27FC236}">
                <a16:creationId xmlns:a16="http://schemas.microsoft.com/office/drawing/2014/main" id="{D517F6F5-B05F-469E-9158-6EAD6EF85B64}"/>
              </a:ext>
            </a:extLst>
          </p:cNvPr>
          <p:cNvSpPr/>
          <p:nvPr/>
        </p:nvSpPr>
        <p:spPr>
          <a:xfrm>
            <a:off x="6822250" y="2483895"/>
            <a:ext cx="1955058" cy="282313"/>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72000" tIns="72000" rIns="36000" bIns="36000" numCol="1" spcCol="0" rtlCol="0" fromWordArt="0" anchor="t" anchorCtr="0" forceAA="0" compatLnSpc="1">
            <a:prstTxWarp prst="textNoShape">
              <a:avLst/>
            </a:prstTxWarp>
            <a:noAutofit/>
          </a:bodyPr>
          <a:lstStyle/>
          <a:p>
            <a:pPr algn="ctr"/>
            <a:r>
              <a:rPr lang="ja-JP" altLang="en-US" sz="105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システム導入によるメリット</a:t>
            </a:r>
          </a:p>
        </p:txBody>
      </p:sp>
      <p:sp>
        <p:nvSpPr>
          <p:cNvPr id="18" name="正方形/長方形 17"/>
          <p:cNvSpPr/>
          <p:nvPr/>
        </p:nvSpPr>
        <p:spPr>
          <a:xfrm>
            <a:off x="8411434" y="6516162"/>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18</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7" name="四角形吹き出し 6"/>
          <p:cNvSpPr/>
          <p:nvPr/>
        </p:nvSpPr>
        <p:spPr>
          <a:xfrm>
            <a:off x="6969278" y="5140323"/>
            <a:ext cx="1878000" cy="682574"/>
          </a:xfrm>
          <a:prstGeom prst="wedgeRectCallout">
            <a:avLst>
              <a:gd name="adj1" fmla="val -41668"/>
              <a:gd name="adj2" fmla="val 66274"/>
            </a:avLst>
          </a:prstGeom>
          <a:solidFill>
            <a:schemeClr val="accent5">
              <a:lumMod val="20000"/>
              <a:lumOff val="80000"/>
            </a:schemeClr>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r>
              <a:rPr kumimoji="1" lang="ja-JP" altLang="en-US" sz="1050" b="1" dirty="0">
                <a:solidFill>
                  <a:schemeClr val="tx1"/>
                </a:solidFill>
                <a:latin typeface="メイリオ" panose="020B0604030504040204" pitchFamily="50" charset="-128"/>
                <a:ea typeface="メイリオ" panose="020B0604030504040204" pitchFamily="50" charset="-128"/>
              </a:rPr>
              <a:t>通報件数（</a:t>
            </a:r>
            <a:r>
              <a:rPr lang="en-US" altLang="ja-JP" sz="1050" b="1" dirty="0">
                <a:solidFill>
                  <a:schemeClr val="tx1"/>
                </a:solidFill>
                <a:latin typeface="メイリオ" panose="020B0604030504040204" pitchFamily="50" charset="-128"/>
                <a:ea typeface="メイリオ" panose="020B0604030504040204" pitchFamily="50" charset="-128"/>
              </a:rPr>
              <a:t>R</a:t>
            </a:r>
            <a:r>
              <a:rPr kumimoji="1" lang="en-US" altLang="ja-JP" sz="1050" b="1" dirty="0">
                <a:solidFill>
                  <a:schemeClr val="tx1"/>
                </a:solidFill>
                <a:latin typeface="メイリオ" panose="020B0604030504040204" pitchFamily="50" charset="-128"/>
                <a:ea typeface="メイリオ" panose="020B0604030504040204" pitchFamily="50" charset="-128"/>
              </a:rPr>
              <a:t>3.12</a:t>
            </a:r>
            <a:r>
              <a:rPr kumimoji="1" lang="ja-JP" altLang="en-US" sz="1050" b="1" dirty="0">
                <a:solidFill>
                  <a:schemeClr val="tx1"/>
                </a:solidFill>
                <a:latin typeface="メイリオ" panose="020B0604030504040204" pitchFamily="50" charset="-128"/>
                <a:ea typeface="メイリオ" panose="020B0604030504040204" pitchFamily="50" charset="-128"/>
              </a:rPr>
              <a:t>末現在）</a:t>
            </a:r>
            <a:endParaRPr kumimoji="1" lang="en-US" altLang="ja-JP" sz="1050" b="1" dirty="0">
              <a:solidFill>
                <a:schemeClr val="tx1"/>
              </a:solidFill>
              <a:latin typeface="メイリオ" panose="020B0604030504040204" pitchFamily="50" charset="-128"/>
              <a:ea typeface="メイリオ" panose="020B0604030504040204" pitchFamily="50" charset="-128"/>
            </a:endParaRPr>
          </a:p>
          <a:p>
            <a:pPr>
              <a:lnSpc>
                <a:spcPts val="1200"/>
              </a:lnSpc>
            </a:pPr>
            <a:r>
              <a:rPr lang="ja-JP" altLang="en-US" sz="900" dirty="0">
                <a:solidFill>
                  <a:schemeClr val="tx1"/>
                </a:solidFill>
                <a:latin typeface="Meiryo UI" panose="020B0604030504040204" pitchFamily="50" charset="-128"/>
                <a:ea typeface="Meiryo UI" panose="020B0604030504040204" pitchFamily="50" charset="-128"/>
              </a:rPr>
              <a:t>　府道に係る分：</a:t>
            </a:r>
            <a:r>
              <a:rPr lang="en-US" altLang="ja-JP" sz="900" dirty="0">
                <a:solidFill>
                  <a:schemeClr val="tx1"/>
                </a:solidFill>
                <a:latin typeface="Meiryo UI" panose="020B0604030504040204" pitchFamily="50" charset="-128"/>
                <a:ea typeface="Meiryo UI" panose="020B0604030504040204" pitchFamily="50" charset="-128"/>
              </a:rPr>
              <a:t>377</a:t>
            </a:r>
            <a:r>
              <a:rPr lang="ja-JP" altLang="en-US" sz="900" dirty="0">
                <a:solidFill>
                  <a:schemeClr val="tx1"/>
                </a:solidFill>
                <a:latin typeface="Meiryo UI" panose="020B0604030504040204" pitchFamily="50" charset="-128"/>
                <a:ea typeface="Meiryo UI" panose="020B0604030504040204" pitchFamily="50" charset="-128"/>
              </a:rPr>
              <a:t>件</a:t>
            </a:r>
            <a:endParaRPr lang="en-US" altLang="ja-JP" sz="900" dirty="0">
              <a:solidFill>
                <a:schemeClr val="tx1"/>
              </a:solidFill>
              <a:latin typeface="Meiryo UI" panose="020B0604030504040204" pitchFamily="50" charset="-128"/>
              <a:ea typeface="Meiryo UI" panose="020B0604030504040204" pitchFamily="50" charset="-128"/>
            </a:endParaRPr>
          </a:p>
          <a:p>
            <a:pPr>
              <a:lnSpc>
                <a:spcPts val="1200"/>
              </a:lnSpc>
            </a:pPr>
            <a:r>
              <a:rPr lang="ja-JP" altLang="en-US" sz="900" dirty="0">
                <a:solidFill>
                  <a:schemeClr val="tx1"/>
                </a:solidFill>
                <a:latin typeface="Meiryo UI" panose="020B0604030504040204" pitchFamily="50" charset="-128"/>
                <a:ea typeface="Meiryo UI" panose="020B0604030504040204" pitchFamily="50" charset="-128"/>
              </a:rPr>
              <a:t>　国道、市町村道に係る分：</a:t>
            </a:r>
            <a:r>
              <a:rPr lang="en-US" altLang="ja-JP" sz="900" dirty="0">
                <a:solidFill>
                  <a:schemeClr val="tx1"/>
                </a:solidFill>
                <a:latin typeface="Meiryo UI" panose="020B0604030504040204" pitchFamily="50" charset="-128"/>
                <a:ea typeface="Meiryo UI" panose="020B0604030504040204" pitchFamily="50" charset="-128"/>
              </a:rPr>
              <a:t>827</a:t>
            </a:r>
            <a:r>
              <a:rPr lang="ja-JP" altLang="en-US" sz="900" dirty="0">
                <a:solidFill>
                  <a:schemeClr val="tx1"/>
                </a:solidFill>
                <a:latin typeface="Meiryo UI" panose="020B0604030504040204" pitchFamily="50" charset="-128"/>
                <a:ea typeface="Meiryo UI" panose="020B0604030504040204" pitchFamily="50" charset="-128"/>
              </a:rPr>
              <a:t>件</a:t>
            </a:r>
            <a:endParaRPr lang="en-US" altLang="ja-JP" sz="900" dirty="0">
              <a:solidFill>
                <a:schemeClr val="tx1"/>
              </a:solidFill>
              <a:latin typeface="Meiryo UI" panose="020B0604030504040204" pitchFamily="50" charset="-128"/>
              <a:ea typeface="Meiryo UI" panose="020B0604030504040204" pitchFamily="50" charset="-128"/>
            </a:endParaRPr>
          </a:p>
          <a:p>
            <a:pPr>
              <a:lnSpc>
                <a:spcPts val="1200"/>
              </a:lnSpc>
            </a:pPr>
            <a:r>
              <a:rPr lang="ja-JP" altLang="en-US" sz="900" dirty="0">
                <a:solidFill>
                  <a:schemeClr val="tx1"/>
                </a:solidFill>
                <a:latin typeface="Meiryo UI" panose="020B0604030504040204" pitchFamily="50" charset="-128"/>
                <a:ea typeface="Meiryo UI" panose="020B0604030504040204" pitchFamily="50" charset="-128"/>
              </a:rPr>
              <a:t>　その他：</a:t>
            </a:r>
            <a:r>
              <a:rPr lang="en-US" altLang="ja-JP" sz="900" dirty="0">
                <a:solidFill>
                  <a:schemeClr val="tx1"/>
                </a:solidFill>
                <a:latin typeface="Meiryo UI" panose="020B0604030504040204" pitchFamily="50" charset="-128"/>
                <a:ea typeface="Meiryo UI" panose="020B0604030504040204" pitchFamily="50" charset="-128"/>
              </a:rPr>
              <a:t>412</a:t>
            </a:r>
            <a:r>
              <a:rPr lang="ja-JP" altLang="en-US" sz="900" dirty="0">
                <a:solidFill>
                  <a:schemeClr val="tx1"/>
                </a:solidFill>
                <a:latin typeface="Meiryo UI" panose="020B0604030504040204" pitchFamily="50" charset="-128"/>
                <a:ea typeface="Meiryo UI" panose="020B0604030504040204" pitchFamily="50" charset="-128"/>
              </a:rPr>
              <a:t>件</a:t>
            </a:r>
            <a:endParaRPr lang="en-US" altLang="ja-JP" sz="900" dirty="0">
              <a:solidFill>
                <a:schemeClr val="tx1"/>
              </a:solidFill>
              <a:latin typeface="Meiryo UI" panose="020B0604030504040204" pitchFamily="50" charset="-128"/>
              <a:ea typeface="Meiryo UI" panose="020B0604030504040204" pitchFamily="50" charset="-128"/>
            </a:endParaRPr>
          </a:p>
        </p:txBody>
      </p:sp>
      <p:pic>
        <p:nvPicPr>
          <p:cNvPr id="1026" name="Picture 2" descr="通報・対応フロー">
            <a:extLst>
              <a:ext uri="{FF2B5EF4-FFF2-40B4-BE49-F238E27FC236}">
                <a16:creationId xmlns:a16="http://schemas.microsoft.com/office/drawing/2014/main" id="{2FD73AC9-3251-4170-860B-901C91DB95EC}"/>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7481" b="7477"/>
          <a:stretch/>
        </p:blipFill>
        <p:spPr bwMode="auto">
          <a:xfrm>
            <a:off x="976292" y="2214346"/>
            <a:ext cx="5434666" cy="3465519"/>
          </a:xfrm>
          <a:prstGeom prst="rect">
            <a:avLst/>
          </a:prstGeom>
          <a:noFill/>
          <a:extLst>
            <a:ext uri="{909E8E84-426E-40DD-AFC4-6F175D3DCCD1}">
              <a14:hiddenFill xmlns:a14="http://schemas.microsoft.com/office/drawing/2010/main">
                <a:solidFill>
                  <a:srgbClr val="FFFFFF"/>
                </a:solidFill>
              </a14:hiddenFill>
            </a:ext>
          </a:extLst>
        </p:spPr>
      </p:pic>
      <p:sp>
        <p:nvSpPr>
          <p:cNvPr id="14" name="正方形/長方形 13">
            <a:extLst>
              <a:ext uri="{FF2B5EF4-FFF2-40B4-BE49-F238E27FC236}">
                <a16:creationId xmlns:a16="http://schemas.microsoft.com/office/drawing/2014/main" id="{964877F6-58BC-4A13-8F96-2D8C5AA7952F}"/>
              </a:ext>
            </a:extLst>
          </p:cNvPr>
          <p:cNvSpPr/>
          <p:nvPr/>
        </p:nvSpPr>
        <p:spPr>
          <a:xfrm>
            <a:off x="1002926" y="4944956"/>
            <a:ext cx="4050451" cy="877941"/>
          </a:xfrm>
          <a:prstGeom prst="rect">
            <a:avLst/>
          </a:prstGeom>
          <a:solidFill>
            <a:schemeClr val="bg1"/>
          </a:solidFill>
          <a:ln w="3175"/>
        </p:spPr>
        <p:style>
          <a:lnRef idx="2">
            <a:schemeClr val="dk1"/>
          </a:lnRef>
          <a:fillRef idx="1">
            <a:schemeClr val="lt1"/>
          </a:fillRef>
          <a:effectRef idx="0">
            <a:schemeClr val="dk1"/>
          </a:effectRef>
          <a:fontRef idx="minor">
            <a:schemeClr val="dk1"/>
          </a:fontRef>
        </p:style>
        <p:txBody>
          <a:bodyPr lIns="36000" rIns="36000" rtlCol="0" anchor="ctr"/>
          <a:lstStyle/>
          <a:p>
            <a:r>
              <a:rPr lang="ja-JP" altLang="en-US" sz="9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 ◆通報手順［道路施設の場合］　</a:t>
            </a:r>
            <a:endParaRPr lang="en-US" altLang="ja-JP" sz="9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r>
              <a:rPr lang="ja-JP" altLang="en-US" sz="9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 　（ステップ１）</a:t>
            </a:r>
            <a:r>
              <a:rPr lang="ja-JP" altLang="en-US"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不具合箇所のエリアを選択</a:t>
            </a:r>
            <a:r>
              <a:rPr lang="ja-JP" altLang="en-US" sz="9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 </a:t>
            </a:r>
            <a:endParaRPr lang="en-US" altLang="ja-JP" sz="9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r>
              <a:rPr lang="en-US" altLang="ja-JP" sz="9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 </a:t>
            </a:r>
            <a:r>
              <a:rPr lang="ja-JP" altLang="en-US" sz="9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　（ステップ２）</a:t>
            </a:r>
            <a:r>
              <a:rPr lang="ja-JP" altLang="en-US"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道路の種類を選択（府道、国道、市町村道）</a:t>
            </a:r>
          </a:p>
          <a:p>
            <a:r>
              <a:rPr lang="ja-JP" altLang="en-US" sz="9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 　（ステップ３）</a:t>
            </a:r>
            <a:r>
              <a:rPr lang="ja-JP" altLang="en-US"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不具合の内容を選択（路面の穴ぼこ・水たまり、側溝等の損傷など）</a:t>
            </a:r>
          </a:p>
          <a:p>
            <a:r>
              <a:rPr lang="ja-JP" altLang="en-US" sz="9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 　（ステップ４）</a:t>
            </a:r>
            <a:r>
              <a:rPr lang="ja-JP" altLang="en-US"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不具合箇所の①状況写真と②位置情報の</a:t>
            </a:r>
            <a:r>
              <a:rPr lang="en-US" altLang="ja-JP"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2</a:t>
            </a:r>
            <a:r>
              <a:rPr lang="ja-JP" altLang="en-US"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点を送信</a:t>
            </a:r>
            <a:endParaRPr lang="en-US" altLang="ja-JP"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p>
            <a:r>
              <a:rPr lang="ja-JP" altLang="en-US"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　　　　　　　　　　（カメラ機能と</a:t>
            </a:r>
            <a:r>
              <a:rPr lang="en-US" altLang="ja-JP"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GPS</a:t>
            </a:r>
            <a:r>
              <a:rPr lang="ja-JP" altLang="en-US" sz="90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機能を利用）</a:t>
            </a:r>
          </a:p>
        </p:txBody>
      </p:sp>
    </p:spTree>
    <p:extLst>
      <p:ext uri="{BB962C8B-B14F-4D97-AF65-F5344CB8AC3E}">
        <p14:creationId xmlns:p14="http://schemas.microsoft.com/office/powerpoint/2010/main" val="29653743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正方形/長方形 26"/>
          <p:cNvSpPr/>
          <p:nvPr/>
        </p:nvSpPr>
        <p:spPr>
          <a:xfrm>
            <a:off x="-153525" y="269358"/>
            <a:ext cx="813690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（２）効果的な情報発信</a:t>
            </a:r>
          </a:p>
        </p:txBody>
      </p:sp>
      <p:cxnSp>
        <p:nvCxnSpPr>
          <p:cNvPr id="28" name="直線コネクタ 27"/>
          <p:cNvCxnSpPr/>
          <p:nvPr/>
        </p:nvCxnSpPr>
        <p:spPr>
          <a:xfrm>
            <a:off x="183873" y="683695"/>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8" name="正方形/長方形 17"/>
          <p:cNvSpPr/>
          <p:nvPr/>
        </p:nvSpPr>
        <p:spPr>
          <a:xfrm>
            <a:off x="743257" y="2123854"/>
            <a:ext cx="8129767" cy="2925051"/>
          </a:xfrm>
          <a:prstGeom prst="rect">
            <a:avLst/>
          </a:prstGeom>
          <a:solidFill>
            <a:schemeClr val="accent1">
              <a:lumMod val="20000"/>
              <a:lumOff val="80000"/>
            </a:schemeClr>
          </a:solidFill>
          <a:ln w="12700"/>
        </p:spPr>
        <p:style>
          <a:lnRef idx="2">
            <a:schemeClr val="dk1"/>
          </a:lnRef>
          <a:fillRef idx="1">
            <a:schemeClr val="lt1"/>
          </a:fillRef>
          <a:effectRef idx="0">
            <a:schemeClr val="dk1"/>
          </a:effectRef>
          <a:fontRef idx="minor">
            <a:schemeClr val="dk1"/>
          </a:fontRef>
        </p:style>
        <p:txBody>
          <a:bodyPr lIns="360000" tIns="45071" rIns="90142" bIns="45071" rtlCol="0" anchor="ctr"/>
          <a:lstStyle/>
          <a:p>
            <a:pPr marL="285750" lvl="0" indent="-285750">
              <a:buFont typeface="Wingdings" panose="05000000000000000000" pitchFamily="2" charset="2"/>
              <a:buChar char="l"/>
              <a:defRPr/>
            </a:pP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lvl="0" indent="-285750">
              <a:buFont typeface="Wingdings" panose="05000000000000000000" pitchFamily="2" charset="2"/>
              <a:buChar char="l"/>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明確な基準・分かりやすい表示</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①新型コロナウイルス感染症対策における取組み</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（大阪モデル、対策サイト）</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②おおさかタイムライン防災</a:t>
            </a:r>
            <a:r>
              <a:rPr lang="en-US" altLang="ja-JP" sz="1400" baseline="30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*14</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プロジェクト</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700"/>
              </a:lnSpc>
              <a:defRPr/>
            </a:pP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buFont typeface="Wingdings" panose="05000000000000000000" pitchFamily="2" charset="2"/>
              <a:buChar char="l"/>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オンライン手法を活用した情報発信やコミュニケーション</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WEB</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会議システムの活用</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700"/>
              </a:lnSpc>
              <a:defRPr/>
            </a:pP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lvl="0" indent="-285750">
              <a:buFont typeface="Wingdings" panose="05000000000000000000" pitchFamily="2" charset="2"/>
              <a:buChar char="l"/>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効果的な広報媒体の選択</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・ターゲティング広報の活用</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700"/>
              </a:lnSpc>
              <a:defRPr/>
            </a:pP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lvl="0" indent="-285750">
              <a:buFont typeface="Wingdings" panose="05000000000000000000" pitchFamily="2" charset="2"/>
              <a:buChar char="l"/>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企業等との連携による情報発信</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OSAKA MEIKAN</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を通じた府政</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PR</a:t>
            </a:r>
            <a:endParaRPr lang="en-US" altLang="ja-JP"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・企業のネットワーク等を活用した府政</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PR</a:t>
            </a:r>
            <a:endParaRPr lang="ja-JP" altLang="en-US" sz="11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 name="正方形/長方形 14"/>
          <p:cNvSpPr/>
          <p:nvPr/>
        </p:nvSpPr>
        <p:spPr>
          <a:xfrm>
            <a:off x="8432528" y="6516466"/>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19</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2" name="正方形/長方形 11"/>
          <p:cNvSpPr/>
          <p:nvPr/>
        </p:nvSpPr>
        <p:spPr>
          <a:xfrm>
            <a:off x="494678" y="848031"/>
            <a:ext cx="8262787" cy="1096075"/>
          </a:xfrm>
          <a:prstGeom prst="rect">
            <a:avLst/>
          </a:prstGeom>
          <a:noFill/>
          <a:ln w="9525">
            <a:noFill/>
          </a:ln>
        </p:spPr>
        <p:txBody>
          <a:bodyPr wrap="square" lIns="91440" tIns="45720" rIns="91440" bIns="45720" numCol="1" rtlCol="0" anchor="ctr">
            <a:noAutofit/>
            <a:scene3d>
              <a:camera prst="orthographicFront"/>
              <a:lightRig rig="brightRoom" dir="t"/>
            </a:scene3d>
            <a:sp3d contourW="6350" prstMaterial="plastic">
              <a:contourClr>
                <a:schemeClr val="accent1">
                  <a:tint val="100000"/>
                  <a:shade val="100000"/>
                  <a:hueMod val="100000"/>
                  <a:satMod val="100000"/>
                </a:schemeClr>
              </a:contourClr>
            </a:sp3d>
          </a:bodyPr>
          <a:lstStyle/>
          <a:p>
            <a:pPr marL="174625" indent="-174625">
              <a:defRPr/>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府民が情報を得る手段が多様化する中、府政に関する情報発信にあたっては、発信内容や発信方法を工夫することにより、「必要な人に、必要な情報が届く」情報発信に取り組みます。</a:t>
            </a:r>
          </a:p>
        </p:txBody>
      </p:sp>
      <p:sp>
        <p:nvSpPr>
          <p:cNvPr id="9" name="角丸四角形 8"/>
          <p:cNvSpPr/>
          <p:nvPr/>
        </p:nvSpPr>
        <p:spPr>
          <a:xfrm>
            <a:off x="611560" y="2162492"/>
            <a:ext cx="2160240" cy="405045"/>
          </a:xfrm>
          <a:prstGeom prst="roundRect">
            <a:avLst>
              <a:gd name="adj" fmla="val 17557"/>
            </a:avLst>
          </a:prstGeom>
          <a:noFill/>
          <a:ln>
            <a:noFill/>
          </a:ln>
        </p:spPr>
        <p:style>
          <a:lnRef idx="2">
            <a:schemeClr val="dk1"/>
          </a:lnRef>
          <a:fillRef idx="1">
            <a:schemeClr val="lt1"/>
          </a:fillRef>
          <a:effectRef idx="0">
            <a:schemeClr val="dk1"/>
          </a:effectRef>
          <a:fontRef idx="minor">
            <a:schemeClr val="dk1"/>
          </a:fontRef>
        </p:style>
        <p:txBody>
          <a:bodyPr lIns="36000" rIns="0" rtlCol="0" anchor="ctr"/>
          <a:lstStyle/>
          <a:p>
            <a:pPr algn="ctr"/>
            <a:r>
              <a:rPr kumimoji="1" lang="en-US" altLang="ja-JP"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具体的な取組み</a:t>
            </a:r>
            <a:r>
              <a:rPr kumimoji="1" lang="en-US" altLang="ja-JP"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テキスト ボックス 12"/>
          <p:cNvSpPr txBox="1"/>
          <p:nvPr/>
        </p:nvSpPr>
        <p:spPr>
          <a:xfrm>
            <a:off x="360986" y="6264315"/>
            <a:ext cx="8203650" cy="423171"/>
          </a:xfrm>
          <a:prstGeom prst="rect">
            <a:avLst/>
          </a:prstGeom>
          <a:noFill/>
          <a:ln>
            <a:noFill/>
          </a:ln>
        </p:spPr>
        <p:txBody>
          <a:bodyPr wrap="none" rtlCol="0">
            <a:noAutofit/>
          </a:bodyPr>
          <a:lstStyle/>
          <a:p>
            <a:pPr lvl="0">
              <a:defRPr/>
            </a:pPr>
            <a:r>
              <a:rPr kumimoji="1" lang="en-US" altLang="ja-JP" sz="8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(*14)</a:t>
            </a:r>
            <a:r>
              <a:rPr kumimoji="1" lang="en-US" altLang="ja-JP" sz="800" b="0" i="0" u="none" strike="noStrike" kern="1200" cap="none" spc="0" normalizeH="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800" b="0" i="0" u="none" strike="noStrike" kern="1200" cap="none" spc="0" normalizeH="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事前防災行動</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計画。大規模災害の発生を前提に、防災関係機関が連携して災害時に発生する状況を予め想定し共有した上で、「いつ」「誰が」「何をするか」に着目して、</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　　   防災行動とその実施主体を時系列で整理した計画。</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10" name="直線コネクタ 9"/>
          <p:cNvCxnSpPr/>
          <p:nvPr/>
        </p:nvCxnSpPr>
        <p:spPr>
          <a:xfrm>
            <a:off x="386535" y="6174305"/>
            <a:ext cx="864096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13415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236602" y="552626"/>
            <a:ext cx="8760425" cy="6014760"/>
          </a:xfrm>
          <a:prstGeom prst="roundRect">
            <a:avLst>
              <a:gd name="adj" fmla="val 4915"/>
            </a:avLst>
          </a:prstGeom>
          <a:noFill/>
        </p:spPr>
        <p:style>
          <a:lnRef idx="2">
            <a:schemeClr val="dk1"/>
          </a:lnRef>
          <a:fillRef idx="1">
            <a:schemeClr val="lt1"/>
          </a:fillRef>
          <a:effectRef idx="0">
            <a:schemeClr val="dk1"/>
          </a:effectRef>
          <a:fontRef idx="minor">
            <a:schemeClr val="dk1"/>
          </a:fontRef>
        </p:style>
        <p:txBody>
          <a:bodyPr rot="0" spcFirstLastPara="0" vert="horz" wrap="square" lIns="72000" tIns="72000" rIns="72000" bIns="72000" numCol="1" spcCol="0" rtlCol="0" fromWordArt="0" anchor="t" anchorCtr="0" forceAA="0" compatLnSpc="1">
            <a:prstTxWarp prst="textNoShape">
              <a:avLst/>
            </a:prstTxWarp>
            <a:noAutofit/>
          </a:bodyPr>
          <a:lstStyle/>
          <a:p>
            <a:pPr>
              <a:defRPr/>
            </a:pPr>
            <a:r>
              <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◆明確な基準・分かりやすい表示①</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7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2">
              <a:defRPr/>
            </a:pPr>
            <a:endParaRPr lang="en-US" altLang="ja-JP" sz="12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a:p>
            <a:pPr lvl="2">
              <a:defRPr/>
            </a:pPr>
            <a:endParaRPr lang="en-US" altLang="ja-JP" sz="12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a:p>
            <a:pPr lvl="2">
              <a:defRPr/>
            </a:pPr>
            <a:endParaRPr lang="en-US" altLang="ja-JP" sz="12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a:p>
            <a:pPr lvl="2">
              <a:defRPr/>
            </a:pPr>
            <a:endParaRPr lang="en-US" altLang="ja-JP" sz="12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a:p>
            <a:pPr lvl="2">
              <a:defRPr/>
            </a:pPr>
            <a:endParaRPr lang="en-US" altLang="ja-JP" sz="12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a:p>
            <a:pPr lvl="2">
              <a:defRPr/>
            </a:pPr>
            <a:endParaRPr lang="en-US" altLang="ja-JP" sz="12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a:p>
            <a:pPr lvl="2">
              <a:defRPr/>
            </a:pPr>
            <a:endParaRPr lang="en-US" altLang="ja-JP" sz="12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a:p>
            <a:pPr lvl="2">
              <a:defRPr/>
            </a:pPr>
            <a:endParaRPr lang="en-US" altLang="ja-JP" sz="9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a:p>
            <a:pPr lvl="2">
              <a:defRPr/>
            </a:pPr>
            <a:endParaRPr lang="en-US" altLang="ja-JP" sz="9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a:p>
            <a:pPr lvl="2">
              <a:defRPr/>
            </a:pPr>
            <a:endParaRPr lang="en-US" altLang="ja-JP" sz="9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a:p>
            <a:pPr lvl="2">
              <a:defRPr/>
            </a:pPr>
            <a:endParaRPr lang="en-US" altLang="ja-JP" sz="9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a:p>
            <a:pPr lvl="2">
              <a:defRPr/>
            </a:pPr>
            <a:endParaRPr lang="en-US" altLang="ja-JP" sz="9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a:p>
            <a:pPr lvl="2">
              <a:defRPr/>
            </a:pPr>
            <a:endParaRPr lang="en-US" altLang="ja-JP" sz="9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a:p>
            <a:pPr lvl="2">
              <a:defRPr/>
            </a:pPr>
            <a:endParaRPr lang="en-US" altLang="ja-JP" sz="9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a:p>
            <a:pPr lvl="2">
              <a:defRPr/>
            </a:pPr>
            <a:endParaRPr lang="en-US" altLang="ja-JP" sz="9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a:p>
            <a:pPr lvl="2">
              <a:defRPr/>
            </a:pPr>
            <a:endParaRPr lang="en-US" altLang="ja-JP" sz="9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a:p>
            <a:pPr lvl="2">
              <a:defRPr/>
            </a:pPr>
            <a:endParaRPr lang="en-US" altLang="ja-JP" sz="9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a:p>
            <a:pPr lvl="2">
              <a:defRPr/>
            </a:pPr>
            <a:endParaRPr lang="en-US" altLang="ja-JP" sz="9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a:p>
            <a:pPr lvl="2">
              <a:defRPr/>
            </a:pPr>
            <a:endParaRPr lang="en-US" altLang="ja-JP" sz="9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a:p>
            <a:pPr lvl="2">
              <a:defRPr/>
            </a:pPr>
            <a:endParaRPr lang="en-US" altLang="ja-JP" sz="9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ja-JP" altLang="en-US" sz="1200" dirty="0">
              <a:solidFill>
                <a:srgbClr val="00B0F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 name="正方形/長方形 20"/>
          <p:cNvSpPr/>
          <p:nvPr/>
        </p:nvSpPr>
        <p:spPr>
          <a:xfrm>
            <a:off x="236602" y="109100"/>
            <a:ext cx="1590095" cy="5262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36000" rIns="0" rtlCol="0" anchor="ctr"/>
          <a:lstStyle/>
          <a:p>
            <a:pPr algn="ctr">
              <a:defRPr/>
            </a:pPr>
            <a:r>
              <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＜参考事例</a:t>
            </a:r>
            <a:r>
              <a:rPr lang="en-US" altLang="ja-JP"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12</a:t>
            </a:r>
            <a:r>
              <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23" name="テキスト ボックス 22"/>
          <p:cNvSpPr txBox="1"/>
          <p:nvPr/>
        </p:nvSpPr>
        <p:spPr>
          <a:xfrm>
            <a:off x="206515" y="1088740"/>
            <a:ext cx="7427719" cy="234932"/>
          </a:xfrm>
          <a:prstGeom prst="rect">
            <a:avLst/>
          </a:prstGeom>
          <a:noFill/>
          <a:ln>
            <a:noFill/>
          </a:ln>
        </p:spPr>
        <p:txBody>
          <a:bodyPr wrap="square" rtlCol="0">
            <a:noAutofit/>
          </a:bodyPr>
          <a:lstStyle/>
          <a:p>
            <a:pPr>
              <a:defRPr/>
            </a:pPr>
            <a:r>
              <a:rPr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400" b="1"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新型コロナウイルス感染症対策における取組み</a:t>
            </a:r>
            <a:r>
              <a:rPr lang="en-US" altLang="ja-JP" sz="1400" b="1"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051" b="1"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51" b="1" dirty="0">
                <a:latin typeface="メイリオ" panose="020B0604030504040204" pitchFamily="50" charset="-128"/>
                <a:ea typeface="メイリオ" panose="020B0604030504040204" pitchFamily="50" charset="-128"/>
                <a:cs typeface="メイリオ" panose="020B0604030504040204" pitchFamily="50" charset="-128"/>
              </a:rPr>
              <a:t>健康医療部 保健医療室 感染症対策企画課</a:t>
            </a:r>
            <a:r>
              <a:rPr lang="en-US" altLang="ja-JP" sz="1051" b="1" dirty="0">
                <a:latin typeface="メイリオ" panose="020B0604030504040204" pitchFamily="50" charset="-128"/>
                <a:ea typeface="メイリオ" panose="020B0604030504040204" pitchFamily="50" charset="-128"/>
                <a:cs typeface="メイリオ" panose="020B0604030504040204" pitchFamily="50" charset="-128"/>
              </a:rPr>
              <a:t>】</a:t>
            </a:r>
          </a:p>
          <a:p>
            <a:pPr>
              <a:defRPr/>
            </a:pPr>
            <a:endParaRPr lang="en-US" altLang="ja-JP" sz="1051"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正方形/長方形 3"/>
          <p:cNvSpPr/>
          <p:nvPr/>
        </p:nvSpPr>
        <p:spPr>
          <a:xfrm>
            <a:off x="793047" y="1726085"/>
            <a:ext cx="8008924" cy="735996"/>
          </a:xfrm>
          <a:prstGeom prst="rect">
            <a:avLst/>
          </a:prstGeom>
          <a:noFill/>
          <a:ln>
            <a:noFill/>
          </a:ln>
        </p:spPr>
        <p:style>
          <a:lnRef idx="2">
            <a:schemeClr val="dk1"/>
          </a:lnRef>
          <a:fillRef idx="1">
            <a:schemeClr val="lt1"/>
          </a:fillRef>
          <a:effectRef idx="0">
            <a:schemeClr val="dk1"/>
          </a:effectRef>
          <a:fontRef idx="minor">
            <a:schemeClr val="dk1"/>
          </a:fontRef>
        </p:style>
        <p:txBody>
          <a:bodyPr lIns="36000" rIns="0" rtlCol="0" anchor="ctr"/>
          <a:lstStyle/>
          <a:p>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・新型コロナウイルスの感染拡大状況及び医療提供体制のひっ迫状況を判断するため、府独自に設定した「大阪モデル」におけ</a:t>
            </a:r>
            <a:endPar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00" dirty="0" err="1">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る</a:t>
            </a: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指標の状況を日々モニタリング、「見える化」。府民等の行動変容を促し、感染拡大の抑制を図る。</a:t>
            </a:r>
            <a:endPar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・府ホームページ上で、緑色、黄色、赤色の信号機で段階を表示するとともに、民間事業者等のご協力を得て、府内の象徴的な</a:t>
            </a:r>
            <a:endPar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施設・建物のライトアップを実施。</a:t>
            </a:r>
          </a:p>
        </p:txBody>
      </p:sp>
      <p:sp>
        <p:nvSpPr>
          <p:cNvPr id="15" name="正方形/長方形 14"/>
          <p:cNvSpPr/>
          <p:nvPr/>
        </p:nvSpPr>
        <p:spPr>
          <a:xfrm>
            <a:off x="8432528" y="6516467"/>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defRPr/>
            </a:pPr>
            <a:r>
              <a:rPr lang="en-US" altLang="ja-JP" dirty="0">
                <a:solidFill>
                  <a:prstClr val="black"/>
                </a:solidFill>
                <a:latin typeface="Calibri"/>
                <a:ea typeface="ＭＳ Ｐゴシック" panose="020B0600070205080204" pitchFamily="50" charset="-128"/>
              </a:rPr>
              <a:t>20</a:t>
            </a:r>
            <a:endParaRPr lang="ja-JP" altLang="en-US" dirty="0">
              <a:solidFill>
                <a:prstClr val="black"/>
              </a:solidFill>
              <a:latin typeface="Calibri"/>
              <a:ea typeface="ＭＳ Ｐゴシック" panose="020B0600070205080204" pitchFamily="50" charset="-128"/>
            </a:endParaRPr>
          </a:p>
        </p:txBody>
      </p:sp>
      <p:pic>
        <p:nvPicPr>
          <p:cNvPr id="18" name="図 17"/>
          <p:cNvPicPr>
            <a:picLocks noChangeAspect="1"/>
          </p:cNvPicPr>
          <p:nvPr/>
        </p:nvPicPr>
        <p:blipFill rotWithShape="1">
          <a:blip r:embed="rId2" cstate="email">
            <a:extLst>
              <a:ext uri="{28A0092B-C50C-407E-A947-70E740481C1C}">
                <a14:useLocalDpi xmlns:a14="http://schemas.microsoft.com/office/drawing/2010/main"/>
              </a:ext>
            </a:extLst>
          </a:blip>
          <a:srcRect t="16632" r="13249" b="10327"/>
          <a:stretch/>
        </p:blipFill>
        <p:spPr bwMode="auto">
          <a:xfrm>
            <a:off x="7583393" y="2990185"/>
            <a:ext cx="1008000" cy="692510"/>
          </a:xfrm>
          <a:prstGeom prst="rect">
            <a:avLst/>
          </a:prstGeom>
          <a:noFill/>
          <a:ln>
            <a:noFill/>
          </a:ln>
        </p:spPr>
      </p:pic>
      <p:pic>
        <p:nvPicPr>
          <p:cNvPr id="31" name="図 30"/>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7447541" y="2430243"/>
            <a:ext cx="1224000" cy="429267"/>
          </a:xfrm>
          <a:prstGeom prst="rect">
            <a:avLst/>
          </a:prstGeom>
          <a:ln>
            <a:noFill/>
          </a:ln>
          <a:extLst>
            <a:ext uri="{53640926-AAD7-44D8-BBD7-CCE9431645EC}">
              <a14:shadowObscured xmlns:a14="http://schemas.microsoft.com/office/drawing/2010/main"/>
            </a:ext>
          </a:extLst>
        </p:spPr>
      </p:pic>
      <p:sp>
        <p:nvSpPr>
          <p:cNvPr id="19" name="テキスト ボックス 18"/>
          <p:cNvSpPr txBox="1"/>
          <p:nvPr/>
        </p:nvSpPr>
        <p:spPr>
          <a:xfrm>
            <a:off x="386535" y="1431396"/>
            <a:ext cx="8987540" cy="234932"/>
          </a:xfrm>
          <a:prstGeom prst="rect">
            <a:avLst/>
          </a:prstGeom>
          <a:noFill/>
          <a:ln>
            <a:noFill/>
          </a:ln>
        </p:spPr>
        <p:txBody>
          <a:bodyPr wrap="square" rtlCol="0">
            <a:noAutofit/>
          </a:bodyPr>
          <a:lstStyle/>
          <a:p>
            <a:pPr>
              <a:defRPr/>
            </a:pPr>
            <a:r>
              <a:rPr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b="1" dirty="0">
                <a:latin typeface="Meiryo UI" panose="020B0604030504040204" pitchFamily="50" charset="-128"/>
                <a:ea typeface="Meiryo UI" panose="020B0604030504040204" pitchFamily="50" charset="-128"/>
                <a:cs typeface="メイリオ" panose="020B0604030504040204" pitchFamily="50" charset="-128"/>
              </a:rPr>
              <a:t>■新型コロナウイルス感染症拡大状況のモニタリング指標（大阪モデル）</a:t>
            </a:r>
            <a:endParaRPr lang="en-US" altLang="ja-JP" sz="1051"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 name="テキスト ボックス 23"/>
          <p:cNvSpPr txBox="1"/>
          <p:nvPr/>
        </p:nvSpPr>
        <p:spPr>
          <a:xfrm>
            <a:off x="796189" y="4292515"/>
            <a:ext cx="8033911" cy="261610"/>
          </a:xfrm>
          <a:prstGeom prst="rect">
            <a:avLst/>
          </a:prstGeom>
          <a:noFill/>
        </p:spPr>
        <p:txBody>
          <a:bodyPr wrap="square" rtlCol="0">
            <a:spAutoFit/>
          </a:bodyPr>
          <a:lstStyle/>
          <a:p>
            <a:r>
              <a:rPr lang="ja-JP" altLang="en-US" sz="1100" dirty="0">
                <a:latin typeface="メイリオ" panose="020B0604030504040204" pitchFamily="50" charset="-128"/>
                <a:ea typeface="メイリオ" panose="020B0604030504040204" pitchFamily="50" charset="-128"/>
              </a:rPr>
              <a:t>・新型コロナウイルス感染症にかかる情報を特設サイトに掲載することで、府内の最新感染動向を府民に分かりやすく周知。</a:t>
            </a:r>
            <a:endParaRPr lang="en-US" altLang="ja-JP" sz="1100" dirty="0">
              <a:latin typeface="メイリオ" panose="020B0604030504040204" pitchFamily="50" charset="-128"/>
              <a:ea typeface="メイリオ" panose="020B0604030504040204" pitchFamily="50" charset="-128"/>
            </a:endParaRPr>
          </a:p>
        </p:txBody>
      </p:sp>
      <p:sp>
        <p:nvSpPr>
          <p:cNvPr id="25" name="テキスト ボックス 24"/>
          <p:cNvSpPr txBox="1"/>
          <p:nvPr/>
        </p:nvSpPr>
        <p:spPr>
          <a:xfrm>
            <a:off x="616238" y="4001956"/>
            <a:ext cx="7471155" cy="275473"/>
          </a:xfrm>
          <a:prstGeom prst="rect">
            <a:avLst/>
          </a:prstGeom>
          <a:noFill/>
          <a:ln>
            <a:noFill/>
          </a:ln>
        </p:spPr>
        <p:txBody>
          <a:bodyPr wrap="square" rtlCol="0">
            <a:noAutofit/>
          </a:bodyPr>
          <a:lstStyle/>
          <a:p>
            <a:pPr>
              <a:lnSpc>
                <a:spcPts val="1477"/>
              </a:lnSpc>
            </a:pPr>
            <a:r>
              <a:rPr lang="ja-JP" altLang="en-US" sz="1400" b="1" spc="-30" dirty="0">
                <a:latin typeface="Meiryo UI" panose="020B0604030504040204" pitchFamily="50" charset="-128"/>
                <a:ea typeface="Meiryo UI" panose="020B0604030504040204" pitchFamily="50" charset="-128"/>
              </a:rPr>
              <a:t>■新型コロナウイルス感染症対策サイト </a:t>
            </a:r>
            <a:endParaRPr lang="en-US" altLang="ja-JP" sz="1050" b="1"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9" name="図 8" descr="画面の領域"/>
          <p:cNvPicPr>
            <a:picLocks noChangeAspect="1"/>
          </p:cNvPicPr>
          <p:nvPr/>
        </p:nvPicPr>
        <p:blipFill>
          <a:blip r:embed="rId4" cstate="print">
            <a:extLst>
              <a:ext uri="{BEBA8EAE-BF5A-486C-A8C5-ECC9F3942E4B}">
                <a14:imgProps xmlns:a14="http://schemas.microsoft.com/office/drawing/2010/main">
                  <a14:imgLayer r:embed="rId5">
                    <a14:imgEffect>
                      <a14:sharpenSoften amount="54000"/>
                    </a14:imgEffect>
                  </a14:imgLayer>
                </a14:imgProps>
              </a:ext>
              <a:ext uri="{28A0092B-C50C-407E-A947-70E740481C1C}">
                <a14:useLocalDpi xmlns:a14="http://schemas.microsoft.com/office/drawing/2010/main" val="0"/>
              </a:ext>
            </a:extLst>
          </a:blip>
          <a:stretch>
            <a:fillRect/>
          </a:stretch>
        </p:blipFill>
        <p:spPr>
          <a:xfrm>
            <a:off x="1069636" y="4615008"/>
            <a:ext cx="4031768" cy="1874332"/>
          </a:xfrm>
          <a:prstGeom prst="rect">
            <a:avLst/>
          </a:prstGeom>
        </p:spPr>
      </p:pic>
      <p:sp>
        <p:nvSpPr>
          <p:cNvPr id="69" name="四角形吹き出し 68"/>
          <p:cNvSpPr/>
          <p:nvPr/>
        </p:nvSpPr>
        <p:spPr>
          <a:xfrm>
            <a:off x="3861769" y="4926300"/>
            <a:ext cx="3024000" cy="210234"/>
          </a:xfrm>
          <a:prstGeom prst="wedgeRectCallout">
            <a:avLst>
              <a:gd name="adj1" fmla="val -110825"/>
              <a:gd name="adj2" fmla="val 13250"/>
            </a:avLst>
          </a:prstGeom>
          <a:solidFill>
            <a:schemeClr val="accent5">
              <a:lumMod val="40000"/>
              <a:lumOff val="60000"/>
            </a:schemeClr>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lang="ja-JP" altLang="en-US" sz="8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多言語対応を実施　☞ 英語・中国語（簡）・韓国語・やさしい日本語</a:t>
            </a:r>
            <a:endParaRPr lang="en-US" altLang="ja-JP" sz="800" b="1" dirty="0">
              <a:solidFill>
                <a:prstClr val="black"/>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71" name="四角形吹き出し 70"/>
          <p:cNvSpPr/>
          <p:nvPr/>
        </p:nvSpPr>
        <p:spPr>
          <a:xfrm>
            <a:off x="4481038" y="6190635"/>
            <a:ext cx="1944000" cy="194029"/>
          </a:xfrm>
          <a:prstGeom prst="wedgeRectCallout">
            <a:avLst>
              <a:gd name="adj1" fmla="val -60952"/>
              <a:gd name="adj2" fmla="val 58883"/>
            </a:avLst>
          </a:prstGeom>
          <a:solidFill>
            <a:schemeClr val="accent5">
              <a:lumMod val="40000"/>
              <a:lumOff val="60000"/>
            </a:schemeClr>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lang="ja-JP" altLang="en-US" sz="8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日々の更新情報をオープンデータとして提供</a:t>
            </a:r>
            <a:endParaRPr lang="en-US" altLang="ja-JP" sz="8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p:txBody>
      </p:sp>
      <p:pic>
        <p:nvPicPr>
          <p:cNvPr id="72" name="図 71"/>
          <p:cNvPicPr/>
          <p:nvPr/>
        </p:nvPicPr>
        <p:blipFill rotWithShape="1">
          <a:blip r:embed="rId6">
            <a:extLst>
              <a:ext uri="{BEBA8EAE-BF5A-486C-A8C5-ECC9F3942E4B}">
                <a14:imgProps xmlns:a14="http://schemas.microsoft.com/office/drawing/2010/main">
                  <a14:imgLayer r:embed="rId7">
                    <a14:imgEffect>
                      <a14:sharpenSoften amount="79000"/>
                    </a14:imgEffect>
                  </a14:imgLayer>
                </a14:imgProps>
              </a:ext>
            </a:extLst>
          </a:blip>
          <a:srcRect l="1448" t="38544" r="79920" b="49571"/>
          <a:stretch/>
        </p:blipFill>
        <p:spPr bwMode="auto">
          <a:xfrm>
            <a:off x="1072478" y="4926300"/>
            <a:ext cx="853210" cy="277181"/>
          </a:xfrm>
          <a:prstGeom prst="rect">
            <a:avLst/>
          </a:prstGeom>
          <a:ln>
            <a:noFill/>
          </a:ln>
          <a:extLst>
            <a:ext uri="{53640926-AAD7-44D8-BBD7-CCE9431645EC}">
              <a14:shadowObscured xmlns:a14="http://schemas.microsoft.com/office/drawing/2010/main"/>
            </a:ext>
          </a:extLst>
        </p:spPr>
      </p:pic>
      <p:sp>
        <p:nvSpPr>
          <p:cNvPr id="74" name="角丸四角形 73"/>
          <p:cNvSpPr/>
          <p:nvPr/>
        </p:nvSpPr>
        <p:spPr>
          <a:xfrm>
            <a:off x="1069636" y="4920189"/>
            <a:ext cx="840405" cy="300941"/>
          </a:xfrm>
          <a:prstGeom prst="roundRect">
            <a:avLst/>
          </a:prstGeom>
          <a:noFill/>
          <a:ln/>
        </p:spPr>
        <p:style>
          <a:lnRef idx="2">
            <a:schemeClr val="accent1"/>
          </a:lnRef>
          <a:fillRef idx="1">
            <a:schemeClr val="lt1"/>
          </a:fillRef>
          <a:effectRef idx="0">
            <a:schemeClr val="accent1"/>
          </a:effectRef>
          <a:fontRef idx="minor">
            <a:schemeClr val="dk1"/>
          </a:fontRef>
        </p:style>
        <p:txBody>
          <a:bodyPr lIns="36000" rIns="36000" rtlCol="0" anchor="ctr"/>
          <a:lstStyle/>
          <a:p>
            <a:pPr algn="ctr"/>
            <a:endParaRPr kumimoji="1" lang="ja-JP" altLang="en-US" sz="900" b="1" dirty="0">
              <a:solidFill>
                <a:schemeClr val="tx1"/>
              </a:solidFill>
              <a:latin typeface="Meiryo UI" panose="020B0604030504040204" pitchFamily="50" charset="-128"/>
              <a:ea typeface="Meiryo UI" panose="020B0604030504040204" pitchFamily="50" charset="-128"/>
            </a:endParaRPr>
          </a:p>
        </p:txBody>
      </p:sp>
      <p:pic>
        <p:nvPicPr>
          <p:cNvPr id="75" name="図 74"/>
          <p:cNvPicPr/>
          <p:nvPr/>
        </p:nvPicPr>
        <p:blipFill rotWithShape="1">
          <a:blip r:embed="rId8">
            <a:extLst>
              <a:ext uri="{BEBA8EAE-BF5A-486C-A8C5-ECC9F3942E4B}">
                <a14:imgProps xmlns:a14="http://schemas.microsoft.com/office/drawing/2010/main">
                  <a14:imgLayer r:embed="rId9">
                    <a14:imgEffect>
                      <a14:sharpenSoften amount="65000"/>
                    </a14:imgEffect>
                  </a14:imgLayer>
                </a14:imgProps>
              </a:ext>
            </a:extLst>
          </a:blip>
          <a:srcRect l="67398" t="47375" r="15197" b="45821"/>
          <a:stretch/>
        </p:blipFill>
        <p:spPr bwMode="auto">
          <a:xfrm>
            <a:off x="3541428" y="6332037"/>
            <a:ext cx="779988" cy="171152"/>
          </a:xfrm>
          <a:prstGeom prst="rect">
            <a:avLst/>
          </a:prstGeom>
          <a:ln>
            <a:noFill/>
          </a:ln>
          <a:extLst>
            <a:ext uri="{53640926-AAD7-44D8-BBD7-CCE9431645EC}">
              <a14:shadowObscured xmlns:a14="http://schemas.microsoft.com/office/drawing/2010/main"/>
            </a:ext>
          </a:extLst>
        </p:spPr>
      </p:pic>
      <p:sp>
        <p:nvSpPr>
          <p:cNvPr id="73" name="角丸四角形 72"/>
          <p:cNvSpPr/>
          <p:nvPr/>
        </p:nvSpPr>
        <p:spPr>
          <a:xfrm>
            <a:off x="3535892" y="6337695"/>
            <a:ext cx="785524" cy="171153"/>
          </a:xfrm>
          <a:prstGeom prst="roundRect">
            <a:avLst>
              <a:gd name="adj" fmla="val 19763"/>
            </a:avLst>
          </a:prstGeom>
          <a:noFill/>
          <a:ln/>
        </p:spPr>
        <p:style>
          <a:lnRef idx="2">
            <a:schemeClr val="accent1"/>
          </a:lnRef>
          <a:fillRef idx="1">
            <a:schemeClr val="lt1"/>
          </a:fillRef>
          <a:effectRef idx="0">
            <a:schemeClr val="accent1"/>
          </a:effectRef>
          <a:fontRef idx="minor">
            <a:schemeClr val="dk1"/>
          </a:fontRef>
        </p:style>
        <p:txBody>
          <a:bodyPr lIns="36000" rIns="36000" rtlCol="0" anchor="ctr"/>
          <a:lstStyle/>
          <a:p>
            <a:pPr algn="ctr"/>
            <a:endParaRPr kumimoji="1" lang="ja-JP" altLang="en-US" sz="900" b="1" dirty="0">
              <a:solidFill>
                <a:schemeClr val="tx1"/>
              </a:solidFill>
              <a:latin typeface="Meiryo UI" panose="020B0604030504040204" pitchFamily="50" charset="-128"/>
              <a:ea typeface="Meiryo UI" panose="020B0604030504040204" pitchFamily="50" charset="-128"/>
            </a:endParaRPr>
          </a:p>
        </p:txBody>
      </p:sp>
      <p:sp>
        <p:nvSpPr>
          <p:cNvPr id="26" name="四角形吹き出し 68">
            <a:extLst>
              <a:ext uri="{FF2B5EF4-FFF2-40B4-BE49-F238E27FC236}">
                <a16:creationId xmlns:a16="http://schemas.microsoft.com/office/drawing/2014/main" id="{CD7254D8-349A-46B3-AE1D-42C445940923}"/>
              </a:ext>
            </a:extLst>
          </p:cNvPr>
          <p:cNvSpPr/>
          <p:nvPr/>
        </p:nvSpPr>
        <p:spPr>
          <a:xfrm>
            <a:off x="5188969" y="5486044"/>
            <a:ext cx="1988175" cy="210234"/>
          </a:xfrm>
          <a:prstGeom prst="wedgeRectCallout">
            <a:avLst>
              <a:gd name="adj1" fmla="val -66499"/>
              <a:gd name="adj2" fmla="val -29632"/>
            </a:avLst>
          </a:prstGeom>
          <a:solidFill>
            <a:schemeClr val="accent5">
              <a:lumMod val="40000"/>
              <a:lumOff val="60000"/>
            </a:schemeClr>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lang="ja-JP" altLang="en-US" sz="8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分かりやすいサイトとするためコンテンツを工夫</a:t>
            </a:r>
            <a:endParaRPr lang="en-US" altLang="ja-JP" sz="800" b="1"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p:txBody>
      </p:sp>
      <p:pic>
        <p:nvPicPr>
          <p:cNvPr id="22" name="図 21"/>
          <p:cNvPicPr/>
          <p:nvPr/>
        </p:nvPicPr>
        <p:blipFill rotWithShape="1">
          <a:blip r:embed="rId10"/>
          <a:srcRect l="4456" t="33523" r="5615" b="27751"/>
          <a:stretch/>
        </p:blipFill>
        <p:spPr bwMode="auto">
          <a:xfrm>
            <a:off x="881590" y="2440926"/>
            <a:ext cx="6565951" cy="143812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597760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224658" y="437805"/>
            <a:ext cx="8760425" cy="5810592"/>
          </a:xfrm>
          <a:prstGeom prst="roundRect">
            <a:avLst>
              <a:gd name="adj" fmla="val 4915"/>
            </a:avLst>
          </a:prstGeom>
          <a:noFill/>
        </p:spPr>
        <p:style>
          <a:lnRef idx="2">
            <a:schemeClr val="dk1"/>
          </a:lnRef>
          <a:fillRef idx="1">
            <a:schemeClr val="lt1"/>
          </a:fillRef>
          <a:effectRef idx="0">
            <a:schemeClr val="dk1"/>
          </a:effectRef>
          <a:fontRef idx="minor">
            <a:schemeClr val="dk1"/>
          </a:fontRef>
        </p:style>
        <p:txBody>
          <a:bodyPr rot="0" spcFirstLastPara="0" vert="horz" wrap="square" lIns="72000" tIns="72000" rIns="72000" bIns="72000" numCol="1" spcCol="0" rtlCol="0" fromWordArt="0" anchor="t" anchorCtr="0" forceAA="0" compatLnSpc="1">
            <a:prstTxWarp prst="textNoShape">
              <a:avLst/>
            </a:prstTxWarp>
            <a:noAutofit/>
          </a:bodyPr>
          <a:lstStyle/>
          <a:p>
            <a:pPr>
              <a:defRPr/>
            </a:pPr>
            <a:r>
              <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◆明確な基準・分かりやすい表示②</a:t>
            </a:r>
            <a:endPar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20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lang="en-US" altLang="ja-JP" sz="9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lang="en-US" altLang="ja-JP" sz="9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900" b="1"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srgbClr val="00B0F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 name="Rectangle 18"/>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13335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133350" algn="l"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ＭＳ Ｐゴシック" pitchFamily="50" charset="-128"/>
            </a:endParaRPr>
          </a:p>
        </p:txBody>
      </p:sp>
      <p:sp>
        <p:nvSpPr>
          <p:cNvPr id="21" name="正方形/長方形 20"/>
          <p:cNvSpPr/>
          <p:nvPr/>
        </p:nvSpPr>
        <p:spPr>
          <a:xfrm>
            <a:off x="236599" y="8620"/>
            <a:ext cx="1590095" cy="5262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3600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＜参考事例</a:t>
            </a:r>
            <a:r>
              <a:rPr kumimoji="1"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13</a:t>
            </a: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18" name="テキスト ボックス 17"/>
          <p:cNvSpPr txBox="1"/>
          <p:nvPr/>
        </p:nvSpPr>
        <p:spPr>
          <a:xfrm>
            <a:off x="424239" y="1313765"/>
            <a:ext cx="4237771" cy="254118"/>
          </a:xfrm>
          <a:prstGeom prst="rect">
            <a:avLst/>
          </a:prstGeom>
          <a:noFill/>
          <a:ln>
            <a:noFill/>
          </a:ln>
        </p:spPr>
        <p:txBody>
          <a:bodyPr wrap="square" rtlCol="0">
            <a:noAutofit/>
          </a:bodyPr>
          <a:lstStyle/>
          <a:p>
            <a:pPr lvl="0">
              <a:defRPr/>
            </a:pP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 name="テキスト ボックス 31"/>
          <p:cNvSpPr txBox="1"/>
          <p:nvPr/>
        </p:nvSpPr>
        <p:spPr>
          <a:xfrm>
            <a:off x="296525" y="908720"/>
            <a:ext cx="6889485" cy="220055"/>
          </a:xfrm>
          <a:prstGeom prst="rect">
            <a:avLst/>
          </a:prstGeom>
          <a:noFill/>
          <a:ln>
            <a:noFill/>
          </a:ln>
        </p:spPr>
        <p:txBody>
          <a:bodyPr wrap="square" rtlCol="0">
            <a:noAutofit/>
          </a:bodyPr>
          <a:lstStyle/>
          <a:p>
            <a:pPr>
              <a:defRPr/>
            </a:pP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おおさかタイムライン防災</a:t>
            </a:r>
            <a:r>
              <a:rPr lang="en-US" altLang="ja-JP" sz="1400" baseline="30000" dirty="0">
                <a:latin typeface="メイリオ" panose="020B0604030504040204" pitchFamily="50" charset="-128"/>
                <a:ea typeface="メイリオ" panose="020B0604030504040204" pitchFamily="50" charset="-128"/>
                <a:cs typeface="メイリオ" panose="020B0604030504040204" pitchFamily="50" charset="-128"/>
              </a:rPr>
              <a:t>*14</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プロジェクト</a:t>
            </a:r>
            <a:r>
              <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0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都市整備部 河川室 河川整備課</a:t>
            </a:r>
            <a:r>
              <a:rPr lang="en-US" altLang="ja-JP" sz="10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3" name="正方形/長方形 32"/>
          <p:cNvSpPr/>
          <p:nvPr/>
        </p:nvSpPr>
        <p:spPr>
          <a:xfrm>
            <a:off x="658152" y="1157190"/>
            <a:ext cx="8054308" cy="902806"/>
          </a:xfrm>
          <a:prstGeom prst="rect">
            <a:avLst/>
          </a:prstGeom>
          <a:noFill/>
          <a:ln>
            <a:noFill/>
          </a:ln>
        </p:spPr>
        <p:style>
          <a:lnRef idx="2">
            <a:schemeClr val="dk1"/>
          </a:lnRef>
          <a:fillRef idx="1">
            <a:schemeClr val="lt1"/>
          </a:fillRef>
          <a:effectRef idx="0">
            <a:schemeClr val="dk1"/>
          </a:effectRef>
          <a:fontRef idx="minor">
            <a:schemeClr val="dk1"/>
          </a:fontRef>
        </p:style>
        <p:txBody>
          <a:bodyPr lIns="36000" rIns="0" rtlCol="0" anchor="ctr"/>
          <a:lstStyle/>
          <a:p>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・「タイムライン」とは、大規模災害の発生を前提に、防災関係機関が連携して災害時に発生する状況を予め想定し</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共有した上で、</a:t>
            </a:r>
            <a:r>
              <a:rPr lang="ja-JP" altLang="en-US" sz="12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「いつ」「誰が」「何をするか」に着目</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して、</a:t>
            </a:r>
            <a:r>
              <a:rPr lang="ja-JP" altLang="en-US" sz="12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防災行動とその実施主体を時系列で整理</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した計画。</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・府では、住民の適切な避難行動に繋がる「コミュニティ（地域）タイムライン」の作成を支援するため、タイムラ</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インの作り方を紹介する</a:t>
            </a:r>
            <a:r>
              <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DVD</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を製作するなど、市町村の取組みを支援。</a:t>
            </a:r>
            <a:endPar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graphicFrame>
        <p:nvGraphicFramePr>
          <p:cNvPr id="25" name="表 24"/>
          <p:cNvGraphicFramePr>
            <a:graphicFrameLocks noGrp="1"/>
          </p:cNvGraphicFramePr>
          <p:nvPr/>
        </p:nvGraphicFramePr>
        <p:xfrm>
          <a:off x="911074" y="5196252"/>
          <a:ext cx="7313281" cy="975360"/>
        </p:xfrm>
        <a:graphic>
          <a:graphicData uri="http://schemas.openxmlformats.org/drawingml/2006/table">
            <a:tbl>
              <a:tblPr firstRow="1" bandRow="1">
                <a:tableStyleId>{5C22544A-7EE6-4342-B048-85BDC9FD1C3A}</a:tableStyleId>
              </a:tblPr>
              <a:tblGrid>
                <a:gridCol w="1597646">
                  <a:extLst>
                    <a:ext uri="{9D8B030D-6E8A-4147-A177-3AD203B41FA5}">
                      <a16:colId xmlns:a16="http://schemas.microsoft.com/office/drawing/2014/main" val="344722315"/>
                    </a:ext>
                  </a:extLst>
                </a:gridCol>
                <a:gridCol w="1125125">
                  <a:extLst>
                    <a:ext uri="{9D8B030D-6E8A-4147-A177-3AD203B41FA5}">
                      <a16:colId xmlns:a16="http://schemas.microsoft.com/office/drawing/2014/main" val="1067912058"/>
                    </a:ext>
                  </a:extLst>
                </a:gridCol>
                <a:gridCol w="2783360">
                  <a:extLst>
                    <a:ext uri="{9D8B030D-6E8A-4147-A177-3AD203B41FA5}">
                      <a16:colId xmlns:a16="http://schemas.microsoft.com/office/drawing/2014/main" val="3894290979"/>
                    </a:ext>
                  </a:extLst>
                </a:gridCol>
                <a:gridCol w="1807150">
                  <a:extLst>
                    <a:ext uri="{9D8B030D-6E8A-4147-A177-3AD203B41FA5}">
                      <a16:colId xmlns:a16="http://schemas.microsoft.com/office/drawing/2014/main" val="483757418"/>
                    </a:ext>
                  </a:extLst>
                </a:gridCol>
              </a:tblGrid>
              <a:tr h="198429">
                <a:tc>
                  <a:txBody>
                    <a:bodyPr/>
                    <a:lstStyle/>
                    <a:p>
                      <a:pPr algn="ctr"/>
                      <a:endParaRPr kumimoji="1" lang="ja-JP" altLang="en-US" sz="800" dirty="0">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800" dirty="0">
                          <a:latin typeface="Meiryo UI" panose="020B0604030504040204" pitchFamily="50" charset="-128"/>
                          <a:ea typeface="Meiryo UI" panose="020B0604030504040204" pitchFamily="50" charset="-128"/>
                        </a:rPr>
                        <a:t>主な対象</a:t>
                      </a:r>
                    </a:p>
                  </a:txBody>
                  <a:tcPr anchor="ctr"/>
                </a:tc>
                <a:tc>
                  <a:txBody>
                    <a:bodyPr/>
                    <a:lstStyle/>
                    <a:p>
                      <a:pPr algn="ctr"/>
                      <a:r>
                        <a:rPr kumimoji="1" lang="ja-JP" altLang="en-US" sz="800" dirty="0">
                          <a:latin typeface="Meiryo UI" panose="020B0604030504040204" pitchFamily="50" charset="-128"/>
                          <a:ea typeface="Meiryo UI" panose="020B0604030504040204" pitchFamily="50" charset="-128"/>
                        </a:rPr>
                        <a:t>主な記載内容</a:t>
                      </a:r>
                    </a:p>
                  </a:txBody>
                  <a:tcPr anchor="ctr"/>
                </a:tc>
                <a:tc>
                  <a:txBody>
                    <a:bodyPr/>
                    <a:lstStyle/>
                    <a:p>
                      <a:pPr algn="ctr"/>
                      <a:r>
                        <a:rPr kumimoji="1" lang="en-US" altLang="ja-JP" sz="800" dirty="0">
                          <a:latin typeface="Meiryo UI" panose="020B0604030504040204" pitchFamily="50" charset="-128"/>
                          <a:ea typeface="Meiryo UI" panose="020B0604030504040204" pitchFamily="50" charset="-128"/>
                        </a:rPr>
                        <a:t>R3</a:t>
                      </a:r>
                      <a:r>
                        <a:rPr kumimoji="1" lang="ja-JP" altLang="en-US" sz="800" dirty="0">
                          <a:latin typeface="Meiryo UI" panose="020B0604030504040204" pitchFamily="50" charset="-128"/>
                          <a:ea typeface="Meiryo UI" panose="020B0604030504040204" pitchFamily="50" charset="-128"/>
                        </a:rPr>
                        <a:t>年度の</a:t>
                      </a:r>
                      <a:r>
                        <a:rPr kumimoji="1" lang="ja-JP" altLang="en-US" sz="800" dirty="0">
                          <a:solidFill>
                            <a:schemeClr val="bg1"/>
                          </a:solidFill>
                          <a:latin typeface="Meiryo UI" panose="020B0604030504040204" pitchFamily="50" charset="-128"/>
                          <a:ea typeface="Meiryo UI" panose="020B0604030504040204" pitchFamily="50" charset="-128"/>
                        </a:rPr>
                        <a:t>取組状</a:t>
                      </a:r>
                      <a:r>
                        <a:rPr kumimoji="1" lang="ja-JP" altLang="en-US" sz="800" dirty="0">
                          <a:latin typeface="Meiryo UI" panose="020B0604030504040204" pitchFamily="50" charset="-128"/>
                          <a:ea typeface="Meiryo UI" panose="020B0604030504040204" pitchFamily="50" charset="-128"/>
                        </a:rPr>
                        <a:t>況（</a:t>
                      </a:r>
                      <a:r>
                        <a:rPr kumimoji="1" lang="en-US" altLang="ja-JP" sz="800" dirty="0">
                          <a:latin typeface="Meiryo UI" panose="020B0604030504040204" pitchFamily="50" charset="-128"/>
                          <a:ea typeface="Meiryo UI" panose="020B0604030504040204" pitchFamily="50" charset="-128"/>
                        </a:rPr>
                        <a:t>R4.1</a:t>
                      </a:r>
                      <a:r>
                        <a:rPr kumimoji="1" lang="ja-JP" altLang="en-US" sz="800" dirty="0">
                          <a:latin typeface="Meiryo UI" panose="020B0604030504040204" pitchFamily="50" charset="-128"/>
                          <a:ea typeface="Meiryo UI" panose="020B0604030504040204" pitchFamily="50" charset="-128"/>
                        </a:rPr>
                        <a:t>末時点）</a:t>
                      </a:r>
                    </a:p>
                  </a:txBody>
                  <a:tcPr anchor="ctr"/>
                </a:tc>
                <a:extLst>
                  <a:ext uri="{0D108BD9-81ED-4DB2-BD59-A6C34878D82A}">
                    <a16:rowId xmlns:a16="http://schemas.microsoft.com/office/drawing/2014/main" val="1995592083"/>
                  </a:ext>
                </a:extLst>
              </a:tr>
              <a:tr h="166592">
                <a:tc>
                  <a:txBody>
                    <a:bodyPr/>
                    <a:lstStyle/>
                    <a:p>
                      <a:r>
                        <a:rPr kumimoji="1" lang="ja-JP" altLang="en-US" sz="800" b="0" dirty="0">
                          <a:latin typeface="Meiryo UI" panose="020B0604030504040204" pitchFamily="50" charset="-128"/>
                          <a:ea typeface="Meiryo UI" panose="020B0604030504040204" pitchFamily="50" charset="-128"/>
                        </a:rPr>
                        <a:t>コミュニティ（地域）タイムライン</a:t>
                      </a:r>
                    </a:p>
                  </a:txBody>
                  <a:tcPr anchor="ctr"/>
                </a:tc>
                <a:tc>
                  <a:txBody>
                    <a:bodyPr/>
                    <a:lstStyle/>
                    <a:p>
                      <a:r>
                        <a:rPr lang="ja-JP" altLang="en-US" sz="800" b="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自治会や小学校区</a:t>
                      </a:r>
                      <a:endParaRPr kumimoji="1" lang="ja-JP" altLang="en-US" sz="800" b="0" dirty="0">
                        <a:latin typeface="Meiryo UI" panose="020B0604030504040204" pitchFamily="50" charset="-128"/>
                        <a:ea typeface="Meiryo UI" panose="020B0604030504040204" pitchFamily="50" charset="-128"/>
                      </a:endParaRPr>
                    </a:p>
                  </a:txBody>
                  <a:tcPr anchor="ctr"/>
                </a:tc>
                <a:tc>
                  <a:txBody>
                    <a:bodyPr/>
                    <a:lstStyle/>
                    <a:p>
                      <a:r>
                        <a:rPr lang="ja-JP" altLang="en-US" sz="800" b="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住民や自主防災組織などの防災行動</a:t>
                      </a:r>
                      <a:endParaRPr kumimoji="1" lang="ja-JP" altLang="en-US" sz="800" b="0" dirty="0">
                        <a:latin typeface="Meiryo UI" panose="020B0604030504040204" pitchFamily="50" charset="-128"/>
                        <a:ea typeface="Meiryo UI" panose="020B0604030504040204" pitchFamily="50" charset="-128"/>
                      </a:endParaRPr>
                    </a:p>
                  </a:txBody>
                  <a:tcPr anchor="ctr"/>
                </a:tc>
                <a:tc>
                  <a:txBody>
                    <a:bodyPr/>
                    <a:lstStyle/>
                    <a:p>
                      <a:r>
                        <a:rPr kumimoji="1" lang="en-US" altLang="ja-JP" sz="800" b="0" dirty="0">
                          <a:solidFill>
                            <a:schemeClr val="tx1"/>
                          </a:solidFill>
                          <a:latin typeface="Meiryo UI" panose="020B0604030504040204" pitchFamily="50" charset="-128"/>
                          <a:ea typeface="Meiryo UI" panose="020B0604030504040204" pitchFamily="50" charset="-128"/>
                        </a:rPr>
                        <a:t>7</a:t>
                      </a:r>
                      <a:r>
                        <a:rPr kumimoji="1" lang="ja-JP" altLang="en-US" sz="800" b="0" dirty="0">
                          <a:solidFill>
                            <a:schemeClr val="tx1"/>
                          </a:solidFill>
                          <a:latin typeface="Meiryo UI" panose="020B0604030504040204" pitchFamily="50" charset="-128"/>
                          <a:ea typeface="Meiryo UI" panose="020B0604030504040204" pitchFamily="50" charset="-128"/>
                        </a:rPr>
                        <a:t>市町で策定に着手</a:t>
                      </a:r>
                    </a:p>
                  </a:txBody>
                  <a:tcPr anchor="ctr"/>
                </a:tc>
                <a:extLst>
                  <a:ext uri="{0D108BD9-81ED-4DB2-BD59-A6C34878D82A}">
                    <a16:rowId xmlns:a16="http://schemas.microsoft.com/office/drawing/2014/main" val="3895236799"/>
                  </a:ext>
                </a:extLst>
              </a:tr>
              <a:tr h="1319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u="none"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市町村タイムライン</a:t>
                      </a:r>
                      <a:endParaRPr kumimoji="1" lang="en-US" altLang="ja-JP" sz="800" b="0" u="none" dirty="0">
                        <a:solidFill>
                          <a:schemeClr val="tx1"/>
                        </a:solidFill>
                        <a:latin typeface="Meiryo UI" panose="020B0604030504040204" pitchFamily="50" charset="-128"/>
                        <a:ea typeface="Meiryo UI" panose="020B0604030504040204" pitchFamily="50" charset="-128"/>
                        <a:cs typeface="メイリオ" panose="020B0604030504040204" pitchFamily="50" charset="-128"/>
                      </a:endParaRPr>
                    </a:p>
                  </a:txBody>
                  <a:tcPr anchor="ctr"/>
                </a:tc>
                <a:tc>
                  <a:txBody>
                    <a:bodyPr/>
                    <a:lstStyle/>
                    <a:p>
                      <a:r>
                        <a:rPr kumimoji="1" lang="ja-JP" altLang="en-US" sz="800" b="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市町村の区域</a:t>
                      </a:r>
                      <a:endParaRPr kumimoji="1" lang="ja-JP" altLang="en-US" sz="800" b="0" dirty="0">
                        <a:latin typeface="Meiryo UI" panose="020B0604030504040204" pitchFamily="50" charset="-128"/>
                        <a:ea typeface="Meiryo UI" panose="020B0604030504040204" pitchFamily="50" charset="-128"/>
                      </a:endParaRPr>
                    </a:p>
                  </a:txBody>
                  <a:tcPr anchor="ctr"/>
                </a:tc>
                <a:tc>
                  <a:txBody>
                    <a:bodyPr/>
                    <a:lstStyle/>
                    <a:p>
                      <a:r>
                        <a:rPr kumimoji="1" lang="ja-JP" altLang="en-US" sz="800" b="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市町村の各部署の防災行動</a:t>
                      </a:r>
                      <a:endParaRPr kumimoji="1" lang="ja-JP" altLang="en-US" sz="800" b="0" dirty="0">
                        <a:latin typeface="Meiryo UI" panose="020B0604030504040204" pitchFamily="50" charset="-128"/>
                        <a:ea typeface="Meiryo UI" panose="020B0604030504040204" pitchFamily="50" charset="-128"/>
                      </a:endParaRPr>
                    </a:p>
                  </a:txBody>
                  <a:tcPr anchor="ctr"/>
                </a:tc>
                <a:tc>
                  <a:txBody>
                    <a:bodyPr/>
                    <a:lstStyle/>
                    <a:p>
                      <a:r>
                        <a:rPr kumimoji="1" lang="en-US" altLang="ja-JP" sz="800" b="0" dirty="0">
                          <a:solidFill>
                            <a:schemeClr val="tx1"/>
                          </a:solidFill>
                          <a:latin typeface="Meiryo UI" panose="020B0604030504040204" pitchFamily="50" charset="-128"/>
                          <a:ea typeface="Meiryo UI" panose="020B0604030504040204" pitchFamily="50" charset="-128"/>
                        </a:rPr>
                        <a:t>26</a:t>
                      </a:r>
                      <a:r>
                        <a:rPr kumimoji="1" lang="ja-JP" altLang="en-US" sz="800" b="0" dirty="0">
                          <a:solidFill>
                            <a:schemeClr val="tx1"/>
                          </a:solidFill>
                          <a:latin typeface="Meiryo UI" panose="020B0604030504040204" pitchFamily="50" charset="-128"/>
                          <a:ea typeface="Meiryo UI" panose="020B0604030504040204" pitchFamily="50" charset="-128"/>
                        </a:rPr>
                        <a:t>市町村で策定済み</a:t>
                      </a:r>
                      <a:endParaRPr kumimoji="1" lang="en-US" altLang="ja-JP" sz="800" b="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3077562417"/>
                  </a:ext>
                </a:extLst>
              </a:tr>
              <a:tr h="2365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dirty="0">
                          <a:latin typeface="Meiryo UI" panose="020B0604030504040204" pitchFamily="50" charset="-128"/>
                          <a:ea typeface="Meiryo UI" panose="020B0604030504040204" pitchFamily="50" charset="-128"/>
                        </a:rPr>
                        <a:t>広域タイムライン</a:t>
                      </a:r>
                    </a:p>
                  </a:txBody>
                  <a:tcPr anchor="ctr"/>
                </a:tc>
                <a:tc>
                  <a:txBody>
                    <a:bodyPr/>
                    <a:lstStyle/>
                    <a:p>
                      <a:r>
                        <a:rPr kumimoji="1" lang="ja-JP" altLang="en-US" sz="800" b="0" dirty="0">
                          <a:solidFill>
                            <a:schemeClr val="tx1"/>
                          </a:solidFill>
                          <a:latin typeface="Meiryo UI" panose="020B0604030504040204" pitchFamily="50" charset="-128"/>
                          <a:ea typeface="Meiryo UI" panose="020B0604030504040204" pitchFamily="50" charset="-128"/>
                          <a:cs typeface="メイリオ" panose="020B0604030504040204" pitchFamily="50" charset="-128"/>
                        </a:rPr>
                        <a:t>比較的大きな流域</a:t>
                      </a:r>
                      <a:endParaRPr kumimoji="1" lang="ja-JP" altLang="en-US" sz="800" b="0" dirty="0">
                        <a:latin typeface="Meiryo UI" panose="020B0604030504040204" pitchFamily="50" charset="-128"/>
                        <a:ea typeface="Meiryo UI" panose="020B0604030504040204" pitchFamily="50" charset="-128"/>
                      </a:endParaRPr>
                    </a:p>
                  </a:txBody>
                  <a:tcPr anchor="ctr"/>
                </a:tc>
                <a:tc>
                  <a:txBody>
                    <a:bodyPr/>
                    <a:lstStyle/>
                    <a:p>
                      <a:r>
                        <a:rPr kumimoji="1" lang="ja-JP" altLang="en-US" sz="800" b="0" dirty="0">
                          <a:latin typeface="Meiryo UI" panose="020B0604030504040204" pitchFamily="50" charset="-128"/>
                          <a:ea typeface="Meiryo UI" panose="020B0604030504040204" pitchFamily="50" charset="-128"/>
                        </a:rPr>
                        <a:t>大阪府や市町村、国に加え、報道機関、ライフライン事業者、</a:t>
                      </a:r>
                      <a:endParaRPr kumimoji="1" lang="en-US" altLang="ja-JP" sz="800" b="0" dirty="0">
                        <a:latin typeface="Meiryo UI" panose="020B0604030504040204" pitchFamily="50" charset="-128"/>
                        <a:ea typeface="Meiryo UI" panose="020B0604030504040204" pitchFamily="50" charset="-128"/>
                      </a:endParaRPr>
                    </a:p>
                    <a:p>
                      <a:r>
                        <a:rPr kumimoji="1" lang="ja-JP" altLang="en-US" sz="800" b="0" dirty="0">
                          <a:latin typeface="Meiryo UI" panose="020B0604030504040204" pitchFamily="50" charset="-128"/>
                          <a:ea typeface="Meiryo UI" panose="020B0604030504040204" pitchFamily="50" charset="-128"/>
                        </a:rPr>
                        <a:t>鉄道事業者など多くの防災機関の防災行動</a:t>
                      </a:r>
                    </a:p>
                  </a:txBody>
                  <a:tcPr anchor="ctr"/>
                </a:tc>
                <a:tc>
                  <a:txBody>
                    <a:bodyPr/>
                    <a:lstStyle/>
                    <a:p>
                      <a:pPr algn="l"/>
                      <a:r>
                        <a:rPr kumimoji="1" lang="ja-JP" altLang="en-US" sz="800" b="0" dirty="0">
                          <a:solidFill>
                            <a:schemeClr val="tx1"/>
                          </a:solidFill>
                          <a:latin typeface="Meiryo UI" panose="020B0604030504040204" pitchFamily="50" charset="-128"/>
                          <a:ea typeface="Meiryo UI" panose="020B0604030504040204" pitchFamily="50" charset="-128"/>
                        </a:rPr>
                        <a:t>策定対象となる</a:t>
                      </a:r>
                      <a:r>
                        <a:rPr kumimoji="1" lang="en-US" altLang="ja-JP" sz="800" b="0" dirty="0">
                          <a:solidFill>
                            <a:schemeClr val="tx1"/>
                          </a:solidFill>
                          <a:latin typeface="Meiryo UI" panose="020B0604030504040204" pitchFamily="50" charset="-128"/>
                          <a:ea typeface="Meiryo UI" panose="020B0604030504040204" pitchFamily="50" charset="-128"/>
                        </a:rPr>
                        <a:t>5</a:t>
                      </a:r>
                      <a:r>
                        <a:rPr kumimoji="1" lang="ja-JP" altLang="en-US" sz="800" b="0" dirty="0">
                          <a:solidFill>
                            <a:schemeClr val="tx1"/>
                          </a:solidFill>
                          <a:latin typeface="Meiryo UI" panose="020B0604030504040204" pitchFamily="50" charset="-128"/>
                          <a:ea typeface="Meiryo UI" panose="020B0604030504040204" pitchFamily="50" charset="-128"/>
                        </a:rPr>
                        <a:t>地域で策定が完了</a:t>
                      </a:r>
                    </a:p>
                  </a:txBody>
                  <a:tcPr anchor="ctr"/>
                </a:tc>
                <a:extLst>
                  <a:ext uri="{0D108BD9-81ED-4DB2-BD59-A6C34878D82A}">
                    <a16:rowId xmlns:a16="http://schemas.microsoft.com/office/drawing/2014/main" val="2552691079"/>
                  </a:ext>
                </a:extLst>
              </a:tr>
            </a:tbl>
          </a:graphicData>
        </a:graphic>
      </p:graphicFrame>
      <p:grpSp>
        <p:nvGrpSpPr>
          <p:cNvPr id="35" name="グループ化 34"/>
          <p:cNvGrpSpPr/>
          <p:nvPr/>
        </p:nvGrpSpPr>
        <p:grpSpPr>
          <a:xfrm>
            <a:off x="813567" y="2778666"/>
            <a:ext cx="2278777" cy="2096528"/>
            <a:chOff x="543515" y="4515011"/>
            <a:chExt cx="2968233" cy="2639964"/>
          </a:xfrm>
        </p:grpSpPr>
        <p:grpSp>
          <p:nvGrpSpPr>
            <p:cNvPr id="36" name="グループ化 35"/>
            <p:cNvGrpSpPr/>
            <p:nvPr/>
          </p:nvGrpSpPr>
          <p:grpSpPr>
            <a:xfrm>
              <a:off x="2029440" y="5974754"/>
              <a:ext cx="1463452" cy="1180221"/>
              <a:chOff x="-3127678" y="7442287"/>
              <a:chExt cx="1463452" cy="1180221"/>
            </a:xfrm>
          </p:grpSpPr>
          <p:pic>
            <p:nvPicPr>
              <p:cNvPr id="47" name="図 4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117445" y="7703478"/>
                <a:ext cx="1145253" cy="919030"/>
              </a:xfrm>
              <a:prstGeom prst="rect">
                <a:avLst/>
              </a:prstGeom>
            </p:spPr>
          </p:pic>
          <p:sp>
            <p:nvSpPr>
              <p:cNvPr id="48" name="テキスト ボックス 47"/>
              <p:cNvSpPr txBox="1"/>
              <p:nvPr/>
            </p:nvSpPr>
            <p:spPr>
              <a:xfrm>
                <a:off x="-3127678" y="7442287"/>
                <a:ext cx="1463452" cy="234851"/>
              </a:xfrm>
              <a:prstGeom prst="rect">
                <a:avLst/>
              </a:prstGeom>
              <a:noFill/>
            </p:spPr>
            <p:txBody>
              <a:bodyPr wrap="square" rtlCol="0" anchor="t" anchorCtr="0">
                <a:spAutoFit/>
              </a:bodyPr>
              <a:lstStyle/>
              <a:p>
                <a:r>
                  <a:rPr kumimoji="1" lang="ja-JP" altLang="en-US" sz="700" spc="-80" dirty="0">
                    <a:latin typeface="+mn-ea"/>
                  </a:rPr>
                  <a:t>どんな情報が大事なの？</a:t>
                </a:r>
                <a:endParaRPr kumimoji="1" lang="en-US" altLang="ja-JP" sz="700" spc="-80" dirty="0">
                  <a:latin typeface="+mn-ea"/>
                </a:endParaRPr>
              </a:p>
            </p:txBody>
          </p:sp>
        </p:grpSp>
        <p:grpSp>
          <p:nvGrpSpPr>
            <p:cNvPr id="38" name="グループ化 37"/>
            <p:cNvGrpSpPr/>
            <p:nvPr/>
          </p:nvGrpSpPr>
          <p:grpSpPr>
            <a:xfrm>
              <a:off x="2057753" y="4532196"/>
              <a:ext cx="1453995" cy="1316487"/>
              <a:chOff x="1597289" y="6840586"/>
              <a:chExt cx="1453995" cy="1316487"/>
            </a:xfrm>
          </p:grpSpPr>
          <p:pic>
            <p:nvPicPr>
              <p:cNvPr id="45" name="図 4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97289" y="7066517"/>
                <a:ext cx="1171342" cy="1090556"/>
              </a:xfrm>
              <a:prstGeom prst="rect">
                <a:avLst/>
              </a:prstGeom>
            </p:spPr>
          </p:pic>
          <p:sp>
            <p:nvSpPr>
              <p:cNvPr id="46" name="テキスト ボックス 45"/>
              <p:cNvSpPr txBox="1"/>
              <p:nvPr/>
            </p:nvSpPr>
            <p:spPr>
              <a:xfrm>
                <a:off x="1604617" y="6840586"/>
                <a:ext cx="1446667" cy="251911"/>
              </a:xfrm>
              <a:prstGeom prst="rect">
                <a:avLst/>
              </a:prstGeom>
              <a:noFill/>
            </p:spPr>
            <p:txBody>
              <a:bodyPr wrap="square" rtlCol="0" anchor="t" anchorCtr="0">
                <a:spAutoFit/>
              </a:bodyPr>
              <a:lstStyle/>
              <a:p>
                <a:r>
                  <a:rPr kumimoji="1" lang="ja-JP" altLang="en-US" sz="700" spc="-80" dirty="0">
                    <a:latin typeface="+mn-ea"/>
                  </a:rPr>
                  <a:t>事前に何をしておけば？</a:t>
                </a:r>
                <a:endParaRPr kumimoji="1" lang="en-US" altLang="ja-JP" sz="700" spc="-80" dirty="0">
                  <a:latin typeface="+mn-ea"/>
                </a:endParaRPr>
              </a:p>
            </p:txBody>
          </p:sp>
        </p:grpSp>
        <p:grpSp>
          <p:nvGrpSpPr>
            <p:cNvPr id="39" name="グループ化 38"/>
            <p:cNvGrpSpPr/>
            <p:nvPr/>
          </p:nvGrpSpPr>
          <p:grpSpPr>
            <a:xfrm>
              <a:off x="612923" y="5863869"/>
              <a:ext cx="1444831" cy="1241201"/>
              <a:chOff x="-2007" y="8220714"/>
              <a:chExt cx="1444831" cy="1241201"/>
            </a:xfrm>
          </p:grpSpPr>
          <p:pic>
            <p:nvPicPr>
              <p:cNvPr id="43" name="図 4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4801" y="8538477"/>
                <a:ext cx="1016820" cy="923438"/>
              </a:xfrm>
              <a:prstGeom prst="rect">
                <a:avLst/>
              </a:prstGeom>
            </p:spPr>
          </p:pic>
          <p:sp>
            <p:nvSpPr>
              <p:cNvPr id="44" name="テキスト ボックス 43"/>
              <p:cNvSpPr txBox="1"/>
              <p:nvPr/>
            </p:nvSpPr>
            <p:spPr>
              <a:xfrm>
                <a:off x="-2007" y="8220714"/>
                <a:ext cx="1444831" cy="387555"/>
              </a:xfrm>
              <a:prstGeom prst="rect">
                <a:avLst/>
              </a:prstGeom>
              <a:noFill/>
            </p:spPr>
            <p:txBody>
              <a:bodyPr wrap="square" rtlCol="0" anchor="t" anchorCtr="0">
                <a:spAutoFit/>
              </a:bodyPr>
              <a:lstStyle/>
              <a:p>
                <a:r>
                  <a:rPr kumimoji="1" lang="ja-JP" altLang="en-US" sz="700" spc="-80" dirty="0">
                    <a:latin typeface="+mn-ea"/>
                  </a:rPr>
                  <a:t>近所の要支援者に声を</a:t>
                </a:r>
                <a:endParaRPr kumimoji="1" lang="en-US" altLang="ja-JP" sz="700" spc="-80" dirty="0">
                  <a:latin typeface="+mn-ea"/>
                </a:endParaRPr>
              </a:p>
              <a:p>
                <a:r>
                  <a:rPr kumimoji="1" lang="ja-JP" altLang="en-US" sz="700" spc="-80" dirty="0">
                    <a:latin typeface="+mn-ea"/>
                  </a:rPr>
                  <a:t>かけるのはいつごろ？</a:t>
                </a:r>
                <a:endParaRPr kumimoji="1" lang="en-US" altLang="ja-JP" sz="700" spc="-80" dirty="0">
                  <a:latin typeface="+mn-ea"/>
                </a:endParaRPr>
              </a:p>
            </p:txBody>
          </p:sp>
        </p:grpSp>
        <p:grpSp>
          <p:nvGrpSpPr>
            <p:cNvPr id="40" name="グループ化 39"/>
            <p:cNvGrpSpPr/>
            <p:nvPr/>
          </p:nvGrpSpPr>
          <p:grpSpPr>
            <a:xfrm>
              <a:off x="543515" y="4515011"/>
              <a:ext cx="1648876" cy="1260651"/>
              <a:chOff x="3726818" y="7108239"/>
              <a:chExt cx="1648876" cy="1260651"/>
            </a:xfrm>
          </p:grpSpPr>
          <p:pic>
            <p:nvPicPr>
              <p:cNvPr id="41" name="図 4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53826" y="7333755"/>
                <a:ext cx="1302187" cy="1035135"/>
              </a:xfrm>
              <a:prstGeom prst="rect">
                <a:avLst/>
              </a:prstGeom>
            </p:spPr>
          </p:pic>
          <p:sp>
            <p:nvSpPr>
              <p:cNvPr id="42" name="テキスト ボックス 41"/>
              <p:cNvSpPr txBox="1"/>
              <p:nvPr/>
            </p:nvSpPr>
            <p:spPr>
              <a:xfrm>
                <a:off x="3726818" y="7108239"/>
                <a:ext cx="1648876" cy="234851"/>
              </a:xfrm>
              <a:prstGeom prst="rect">
                <a:avLst/>
              </a:prstGeom>
              <a:noFill/>
            </p:spPr>
            <p:txBody>
              <a:bodyPr wrap="square" rtlCol="0" anchor="t" anchorCtr="0">
                <a:spAutoFit/>
              </a:bodyPr>
              <a:lstStyle/>
              <a:p>
                <a:r>
                  <a:rPr kumimoji="1" lang="ja-JP" altLang="en-US" sz="700" spc="-80" dirty="0">
                    <a:latin typeface="+mn-ea"/>
                  </a:rPr>
                  <a:t>どの道順で避難するのが正解？</a:t>
                </a:r>
                <a:endParaRPr kumimoji="1" lang="en-US" altLang="ja-JP" sz="700" spc="-80" dirty="0">
                  <a:latin typeface="+mn-ea"/>
                </a:endParaRPr>
              </a:p>
            </p:txBody>
          </p:sp>
        </p:grpSp>
      </p:grpSp>
      <p:grpSp>
        <p:nvGrpSpPr>
          <p:cNvPr id="49" name="グループ化 48"/>
          <p:cNvGrpSpPr/>
          <p:nvPr/>
        </p:nvGrpSpPr>
        <p:grpSpPr>
          <a:xfrm>
            <a:off x="3131840" y="2824226"/>
            <a:ext cx="1976088" cy="2089939"/>
            <a:chOff x="2525554" y="2628476"/>
            <a:chExt cx="1976088" cy="2089939"/>
          </a:xfrm>
        </p:grpSpPr>
        <p:pic>
          <p:nvPicPr>
            <p:cNvPr id="50" name="図 49"/>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951860" y="3954664"/>
              <a:ext cx="1170425" cy="763751"/>
            </a:xfrm>
            <a:prstGeom prst="rect">
              <a:avLst/>
            </a:prstGeom>
          </p:spPr>
        </p:pic>
        <p:pic>
          <p:nvPicPr>
            <p:cNvPr id="51" name="図 50"/>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964048" y="2876291"/>
              <a:ext cx="1161364" cy="761852"/>
            </a:xfrm>
            <a:prstGeom prst="rect">
              <a:avLst/>
            </a:prstGeom>
          </p:spPr>
        </p:pic>
        <p:sp>
          <p:nvSpPr>
            <p:cNvPr id="52" name="正方形/長方形 51"/>
            <p:cNvSpPr/>
            <p:nvPr/>
          </p:nvSpPr>
          <p:spPr>
            <a:xfrm>
              <a:off x="2525554" y="2628476"/>
              <a:ext cx="1976088" cy="215444"/>
            </a:xfrm>
            <a:prstGeom prst="rect">
              <a:avLst/>
            </a:prstGeom>
            <a:noFill/>
            <a:ln w="12700" cap="flat" cmpd="sng" algn="ctr">
              <a:noFill/>
              <a:prstDash val="solid"/>
              <a:miter lim="800000"/>
            </a:ln>
            <a:effectLst/>
          </p:spPr>
          <p:txBody>
            <a:bodyPr rot="0" spcFirstLastPara="0" vert="horz" wrap="square" lIns="91440" tIns="0" rIns="0" bIns="0" numCol="1" spcCol="0" rtlCol="0" fromWordArt="0" anchor="t" anchorCtr="0" forceAA="0" compatLnSpc="1">
              <a:prstTxWarp prst="textNoShape">
                <a:avLst/>
              </a:prstTxWarp>
              <a:spAutoFit/>
            </a:bodyPr>
            <a:lstStyle/>
            <a:p>
              <a:pPr algn="ctr"/>
              <a:r>
                <a:rPr lang="ja-JP" altLang="en-US" sz="700" kern="100" spc="-60" dirty="0">
                  <a:latin typeface="+mn-ea"/>
                  <a:cs typeface="Times New Roman" panose="02020603050405020304" pitchFamily="18" charset="0"/>
                </a:rPr>
                <a:t>いつ、誰が、何を、どれだけ、どのように</a:t>
              </a:r>
              <a:endParaRPr lang="en-US" altLang="ja-JP" sz="700" kern="100" spc="-60" dirty="0">
                <a:latin typeface="+mn-ea"/>
                <a:cs typeface="Times New Roman" panose="02020603050405020304" pitchFamily="18" charset="0"/>
              </a:endParaRPr>
            </a:p>
            <a:p>
              <a:pPr algn="ctr"/>
              <a:r>
                <a:rPr lang="ja-JP" altLang="en-US" sz="700" kern="100" spc="-60" dirty="0">
                  <a:effectLst/>
                  <a:latin typeface="+mn-ea"/>
                  <a:cs typeface="Times New Roman" panose="02020603050405020304" pitchFamily="18" charset="0"/>
                </a:rPr>
                <a:t>しなければならないかみんなで話し合い</a:t>
              </a:r>
              <a:endParaRPr lang="ja-JP" sz="700" kern="100" spc="-60" dirty="0">
                <a:effectLst/>
                <a:latin typeface="+mn-ea"/>
                <a:cs typeface="Times New Roman" panose="02020603050405020304" pitchFamily="18" charset="0"/>
              </a:endParaRPr>
            </a:p>
          </p:txBody>
        </p:sp>
        <p:sp>
          <p:nvSpPr>
            <p:cNvPr id="53" name="正方形/長方形 52"/>
            <p:cNvSpPr/>
            <p:nvPr/>
          </p:nvSpPr>
          <p:spPr>
            <a:xfrm>
              <a:off x="2885594" y="3739506"/>
              <a:ext cx="1486027" cy="215444"/>
            </a:xfrm>
            <a:prstGeom prst="rect">
              <a:avLst/>
            </a:prstGeom>
            <a:noFill/>
            <a:ln w="12700" cap="flat" cmpd="sng" algn="ctr">
              <a:noFill/>
              <a:prstDash val="solid"/>
              <a:miter lim="800000"/>
            </a:ln>
            <a:effectLst/>
          </p:spPr>
          <p:txBody>
            <a:bodyPr rot="0" spcFirstLastPara="0" vert="horz" wrap="square" lIns="91440" tIns="0" rIns="0" bIns="0" numCol="1" spcCol="0" rtlCol="0" fromWordArt="0" anchor="t" anchorCtr="0" forceAA="0" compatLnSpc="1">
              <a:prstTxWarp prst="textNoShape">
                <a:avLst/>
              </a:prstTxWarp>
              <a:spAutoFit/>
            </a:bodyPr>
            <a:lstStyle/>
            <a:p>
              <a:r>
                <a:rPr lang="ja-JP" altLang="en-US" sz="700" kern="100" spc="-60" dirty="0">
                  <a:latin typeface="+mn-ea"/>
                  <a:cs typeface="Times New Roman" panose="02020603050405020304" pitchFamily="18" charset="0"/>
                </a:rPr>
                <a:t>自治体と地域住民が一緒に</a:t>
              </a:r>
              <a:endParaRPr lang="en-US" altLang="ja-JP" sz="700" kern="100" spc="-60" dirty="0">
                <a:latin typeface="+mn-ea"/>
                <a:cs typeface="Times New Roman" panose="02020603050405020304" pitchFamily="18" charset="0"/>
              </a:endParaRPr>
            </a:p>
            <a:p>
              <a:r>
                <a:rPr lang="ja-JP" altLang="en-US" sz="700" kern="100" spc="-60" dirty="0">
                  <a:latin typeface="+mn-ea"/>
                  <a:cs typeface="Times New Roman" panose="02020603050405020304" pitchFamily="18" charset="0"/>
                </a:rPr>
                <a:t>避難路や</a:t>
              </a:r>
              <a:r>
                <a:rPr lang="ja-JP" altLang="en-US" sz="700" kern="100" spc="-60" dirty="0">
                  <a:effectLst/>
                  <a:latin typeface="+mn-ea"/>
                  <a:cs typeface="Times New Roman" panose="02020603050405020304" pitchFamily="18" charset="0"/>
                </a:rPr>
                <a:t>近所の危険箇所を確認</a:t>
              </a:r>
              <a:endParaRPr lang="ja-JP" sz="700" kern="100" spc="-60" dirty="0">
                <a:effectLst/>
                <a:latin typeface="+mn-ea"/>
                <a:cs typeface="Times New Roman" panose="02020603050405020304" pitchFamily="18" charset="0"/>
              </a:endParaRPr>
            </a:p>
          </p:txBody>
        </p:sp>
      </p:grpSp>
      <p:sp>
        <p:nvSpPr>
          <p:cNvPr id="54" name="角丸四角形吹き出し 53"/>
          <p:cNvSpPr/>
          <p:nvPr/>
        </p:nvSpPr>
        <p:spPr>
          <a:xfrm>
            <a:off x="792493" y="2383986"/>
            <a:ext cx="2195064" cy="386904"/>
          </a:xfrm>
          <a:prstGeom prst="wedgeRoundRectCallout">
            <a:avLst>
              <a:gd name="adj1" fmla="val -30198"/>
              <a:gd name="adj2" fmla="val -19707"/>
              <a:gd name="adj3" fmla="val 16667"/>
            </a:avLst>
          </a:prstGeom>
          <a:solidFill>
            <a:srgbClr val="001C54"/>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spAutoFit/>
          </a:bodyPr>
          <a:lstStyle/>
          <a:p>
            <a:r>
              <a:rPr lang="ja-JP" altLang="en-US" sz="900" b="1" spc="-50" dirty="0">
                <a:solidFill>
                  <a:srgbClr val="FFFF00"/>
                </a:solidFill>
                <a:latin typeface="Meiryo UI" panose="020B0604030504040204" pitchFamily="50" charset="-128"/>
                <a:ea typeface="Meiryo UI" panose="020B0604030504040204" pitchFamily="50" charset="-128"/>
              </a:rPr>
              <a:t>ステップ１</a:t>
            </a:r>
            <a:endParaRPr lang="en-US" altLang="ja-JP" sz="900" b="1" spc="-50" dirty="0">
              <a:solidFill>
                <a:srgbClr val="FFFF00"/>
              </a:solidFill>
              <a:latin typeface="Meiryo UI" panose="020B0604030504040204" pitchFamily="50" charset="-128"/>
              <a:ea typeface="Meiryo UI" panose="020B0604030504040204" pitchFamily="50" charset="-128"/>
            </a:endParaRPr>
          </a:p>
          <a:p>
            <a:r>
              <a:rPr lang="ja-JP" altLang="en-US" sz="900" spc="-50" dirty="0">
                <a:solidFill>
                  <a:schemeClr val="bg1"/>
                </a:solidFill>
                <a:latin typeface="Meiryo UI" panose="020B0604030504040204" pitchFamily="50" charset="-128"/>
                <a:ea typeface="Meiryo UI" panose="020B0604030504040204" pitchFamily="50" charset="-128"/>
              </a:rPr>
              <a:t>何を決めておかなければいけないかを話し合う</a:t>
            </a:r>
            <a:endParaRPr lang="en-US" altLang="ja-JP" sz="900" spc="-50" dirty="0">
              <a:solidFill>
                <a:schemeClr val="bg1"/>
              </a:solidFill>
              <a:latin typeface="Meiryo UI" panose="020B0604030504040204" pitchFamily="50" charset="-128"/>
              <a:ea typeface="Meiryo UI" panose="020B0604030504040204" pitchFamily="50" charset="-128"/>
            </a:endParaRPr>
          </a:p>
        </p:txBody>
      </p:sp>
      <p:sp>
        <p:nvSpPr>
          <p:cNvPr id="55" name="角丸四角形吹き出し 54"/>
          <p:cNvSpPr/>
          <p:nvPr/>
        </p:nvSpPr>
        <p:spPr>
          <a:xfrm>
            <a:off x="3400829" y="2400112"/>
            <a:ext cx="1537726" cy="386904"/>
          </a:xfrm>
          <a:prstGeom prst="wedgeRoundRectCallout">
            <a:avLst>
              <a:gd name="adj1" fmla="val -25122"/>
              <a:gd name="adj2" fmla="val -19813"/>
              <a:gd name="adj3" fmla="val 16667"/>
            </a:avLst>
          </a:prstGeom>
          <a:solidFill>
            <a:srgbClr val="001C54"/>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spAutoFit/>
          </a:bodyPr>
          <a:lstStyle/>
          <a:p>
            <a:r>
              <a:rPr lang="ja-JP" altLang="en-US" sz="900" b="1" spc="-50" dirty="0">
                <a:solidFill>
                  <a:srgbClr val="FFFF00"/>
                </a:solidFill>
                <a:latin typeface="Meiryo UI" panose="020B0604030504040204" pitchFamily="50" charset="-128"/>
                <a:ea typeface="Meiryo UI" panose="020B0604030504040204" pitchFamily="50" charset="-128"/>
              </a:rPr>
              <a:t>ステップ２</a:t>
            </a:r>
            <a:endParaRPr lang="en-US" altLang="ja-JP" sz="900" b="1" spc="-50" dirty="0">
              <a:solidFill>
                <a:srgbClr val="FFFF00"/>
              </a:solidFill>
              <a:latin typeface="Meiryo UI" panose="020B0604030504040204" pitchFamily="50" charset="-128"/>
              <a:ea typeface="Meiryo UI" panose="020B0604030504040204" pitchFamily="50" charset="-128"/>
            </a:endParaRPr>
          </a:p>
          <a:p>
            <a:r>
              <a:rPr lang="ja-JP" altLang="en-US" sz="900" spc="-50" dirty="0">
                <a:solidFill>
                  <a:schemeClr val="bg1"/>
                </a:solidFill>
                <a:latin typeface="Meiryo UI" panose="020B0604030504040204" pitchFamily="50" charset="-128"/>
                <a:ea typeface="Meiryo UI" panose="020B0604030504040204" pitchFamily="50" charset="-128"/>
              </a:rPr>
              <a:t>危険な場所や避難場所を確認</a:t>
            </a:r>
            <a:endParaRPr lang="en-US" altLang="ja-JP" sz="900" spc="-50" dirty="0">
              <a:solidFill>
                <a:schemeClr val="bg1"/>
              </a:solidFill>
              <a:latin typeface="Meiryo UI" panose="020B0604030504040204" pitchFamily="50" charset="-128"/>
              <a:ea typeface="Meiryo UI" panose="020B0604030504040204" pitchFamily="50" charset="-128"/>
            </a:endParaRPr>
          </a:p>
        </p:txBody>
      </p:sp>
      <p:sp>
        <p:nvSpPr>
          <p:cNvPr id="56" name="角丸四角形吹き出し 55"/>
          <p:cNvSpPr/>
          <p:nvPr/>
        </p:nvSpPr>
        <p:spPr>
          <a:xfrm>
            <a:off x="5301864" y="2400112"/>
            <a:ext cx="3365592" cy="386904"/>
          </a:xfrm>
          <a:prstGeom prst="wedgeRoundRectCallout">
            <a:avLst>
              <a:gd name="adj1" fmla="val 30315"/>
              <a:gd name="adj2" fmla="val 6219"/>
              <a:gd name="adj3" fmla="val 16667"/>
            </a:avLst>
          </a:prstGeom>
          <a:solidFill>
            <a:srgbClr val="001C54"/>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spAutoFit/>
          </a:bodyPr>
          <a:lstStyle/>
          <a:p>
            <a:r>
              <a:rPr lang="ja-JP" altLang="en-US" sz="900" b="1" spc="-50" dirty="0">
                <a:solidFill>
                  <a:srgbClr val="FFFF00"/>
                </a:solidFill>
                <a:latin typeface="Meiryo UI" panose="020B0604030504040204" pitchFamily="50" charset="-128"/>
                <a:ea typeface="Meiryo UI" panose="020B0604030504040204" pitchFamily="50" charset="-128"/>
              </a:rPr>
              <a:t>ステップ３</a:t>
            </a:r>
            <a:endParaRPr lang="en-US" altLang="ja-JP" sz="900" b="1" spc="-50" dirty="0">
              <a:solidFill>
                <a:srgbClr val="FFFF00"/>
              </a:solidFill>
              <a:latin typeface="Meiryo UI" panose="020B0604030504040204" pitchFamily="50" charset="-128"/>
              <a:ea typeface="Meiryo UI" panose="020B0604030504040204" pitchFamily="50" charset="-128"/>
            </a:endParaRPr>
          </a:p>
          <a:p>
            <a:r>
              <a:rPr lang="ja-JP" altLang="en-US" sz="900" spc="-50" dirty="0">
                <a:solidFill>
                  <a:schemeClr val="bg1"/>
                </a:solidFill>
                <a:latin typeface="Meiryo UI" panose="020B0604030504040204" pitchFamily="50" charset="-128"/>
                <a:ea typeface="Meiryo UI" panose="020B0604030504040204" pitchFamily="50" charset="-128"/>
              </a:rPr>
              <a:t>みんなで話し合って決めた行動項目を表にまとめる</a:t>
            </a:r>
            <a:endParaRPr lang="en-US" altLang="ja-JP" sz="900" spc="-50" dirty="0">
              <a:solidFill>
                <a:schemeClr val="bg1"/>
              </a:solidFill>
              <a:latin typeface="Meiryo UI" panose="020B0604030504040204" pitchFamily="50" charset="-128"/>
              <a:ea typeface="Meiryo UI" panose="020B0604030504040204" pitchFamily="50" charset="-128"/>
            </a:endParaRPr>
          </a:p>
        </p:txBody>
      </p:sp>
      <p:graphicFrame>
        <p:nvGraphicFramePr>
          <p:cNvPr id="57" name="表 56"/>
          <p:cNvGraphicFramePr>
            <a:graphicFrameLocks noGrp="1"/>
          </p:cNvGraphicFramePr>
          <p:nvPr/>
        </p:nvGraphicFramePr>
        <p:xfrm>
          <a:off x="5301863" y="2973629"/>
          <a:ext cx="3365592" cy="1845111"/>
        </p:xfrm>
        <a:graphic>
          <a:graphicData uri="http://schemas.openxmlformats.org/drawingml/2006/table">
            <a:tbl>
              <a:tblPr firstRow="1" bandRow="1">
                <a:tableStyleId>{5940675A-B579-460E-94D1-54222C63F5DA}</a:tableStyleId>
              </a:tblPr>
              <a:tblGrid>
                <a:gridCol w="698138">
                  <a:extLst>
                    <a:ext uri="{9D8B030D-6E8A-4147-A177-3AD203B41FA5}">
                      <a16:colId xmlns:a16="http://schemas.microsoft.com/office/drawing/2014/main" val="945353232"/>
                    </a:ext>
                  </a:extLst>
                </a:gridCol>
                <a:gridCol w="554994">
                  <a:extLst>
                    <a:ext uri="{9D8B030D-6E8A-4147-A177-3AD203B41FA5}">
                      <a16:colId xmlns:a16="http://schemas.microsoft.com/office/drawing/2014/main" val="3534702418"/>
                    </a:ext>
                  </a:extLst>
                </a:gridCol>
                <a:gridCol w="1107845">
                  <a:extLst>
                    <a:ext uri="{9D8B030D-6E8A-4147-A177-3AD203B41FA5}">
                      <a16:colId xmlns:a16="http://schemas.microsoft.com/office/drawing/2014/main" val="538909035"/>
                    </a:ext>
                  </a:extLst>
                </a:gridCol>
                <a:gridCol w="1004615">
                  <a:extLst>
                    <a:ext uri="{9D8B030D-6E8A-4147-A177-3AD203B41FA5}">
                      <a16:colId xmlns:a16="http://schemas.microsoft.com/office/drawing/2014/main" val="1202589250"/>
                    </a:ext>
                  </a:extLst>
                </a:gridCol>
              </a:tblGrid>
              <a:tr h="195956">
                <a:tc rowSpan="2">
                  <a:txBody>
                    <a:bodyPr/>
                    <a:lstStyle/>
                    <a:p>
                      <a:pPr algn="ctr"/>
                      <a:r>
                        <a:rPr kumimoji="1" lang="ja-JP" altLang="en-US" sz="700" dirty="0">
                          <a:latin typeface="Meiryo UI" panose="020B0604030504040204" pitchFamily="50" charset="-128"/>
                          <a:ea typeface="Meiryo UI" panose="020B0604030504040204" pitchFamily="50" charset="-128"/>
                        </a:rPr>
                        <a:t>時期</a:t>
                      </a:r>
                    </a:p>
                  </a:txBody>
                  <a:tcPr marL="72000" marR="72000" marT="36000" marB="36000" anchor="ctr">
                    <a:lnR w="9525" cap="flat" cmpd="sng" algn="ctr">
                      <a:solidFill>
                        <a:schemeClr val="tx1"/>
                      </a:solidFill>
                      <a:prstDash val="solid"/>
                      <a:round/>
                      <a:headEnd type="none" w="med" len="med"/>
                      <a:tailEnd type="none" w="med" len="med"/>
                    </a:lnR>
                    <a:noFill/>
                  </a:tcPr>
                </a:tc>
                <a:tc rowSpan="2">
                  <a:txBody>
                    <a:bodyPr/>
                    <a:lstStyle/>
                    <a:p>
                      <a:pPr algn="ctr"/>
                      <a:r>
                        <a:rPr kumimoji="1" lang="ja-JP" altLang="en-US" sz="700" dirty="0">
                          <a:latin typeface="Meiryo UI" panose="020B0604030504040204" pitchFamily="50" charset="-128"/>
                          <a:ea typeface="Meiryo UI" panose="020B0604030504040204" pitchFamily="50" charset="-128"/>
                        </a:rPr>
                        <a:t>情報</a:t>
                      </a:r>
                    </a:p>
                  </a:txBody>
                  <a:tcPr marL="72000" marR="72000" marT="36000" marB="360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noFill/>
                  </a:tcPr>
                </a:tc>
                <a:tc gridSpan="2">
                  <a:txBody>
                    <a:bodyPr/>
                    <a:lstStyle/>
                    <a:p>
                      <a:pPr algn="ctr"/>
                      <a:r>
                        <a:rPr kumimoji="1" lang="ja-JP" altLang="en-US" sz="700" dirty="0">
                          <a:latin typeface="Meiryo UI" panose="020B0604030504040204" pitchFamily="50" charset="-128"/>
                          <a:ea typeface="Meiryo UI" panose="020B0604030504040204" pitchFamily="50" charset="-128"/>
                        </a:rPr>
                        <a:t>防災行動</a:t>
                      </a:r>
                    </a:p>
                  </a:txBody>
                  <a:tcPr marL="72000" marR="72000" marT="36000" marB="36000" anchor="ctr">
                    <a:lnL w="9525" cap="flat" cmpd="sng" algn="ctr">
                      <a:solidFill>
                        <a:schemeClr val="tx1"/>
                      </a:solidFill>
                      <a:prstDash val="solid"/>
                      <a:round/>
                      <a:headEnd type="none" w="med" len="med"/>
                      <a:tailEnd type="none" w="med" len="med"/>
                    </a:lnL>
                    <a:lnB w="9525" cap="flat" cmpd="sng" algn="ctr">
                      <a:solidFill>
                        <a:schemeClr val="tx1"/>
                      </a:solidFill>
                      <a:prstDash val="solid"/>
                      <a:round/>
                      <a:headEnd type="none" w="med" len="med"/>
                      <a:tailEnd type="none" w="med" len="med"/>
                    </a:lnB>
                    <a:noFill/>
                  </a:tcPr>
                </a:tc>
                <a:tc hMerge="1">
                  <a:txBody>
                    <a:bodyPr/>
                    <a:lstStyle/>
                    <a:p>
                      <a:pPr algn="ctr"/>
                      <a:endParaRPr kumimoji="1" lang="ja-JP" altLang="en-US" sz="700" dirty="0">
                        <a:latin typeface="Meiryo UI" panose="020B0604030504040204" pitchFamily="50" charset="-128"/>
                        <a:ea typeface="Meiryo UI" panose="020B0604030504040204" pitchFamily="50" charset="-128"/>
                      </a:endParaRPr>
                    </a:p>
                  </a:txBody>
                  <a:tcPr marL="72000" marR="72000" marT="36000" marB="36000"/>
                </a:tc>
                <a:extLst>
                  <a:ext uri="{0D108BD9-81ED-4DB2-BD59-A6C34878D82A}">
                    <a16:rowId xmlns:a16="http://schemas.microsoft.com/office/drawing/2014/main" val="3209058263"/>
                  </a:ext>
                </a:extLst>
              </a:tr>
              <a:tr h="195956">
                <a:tc vMerge="1">
                  <a:txBody>
                    <a:bodyPr/>
                    <a:lstStyle/>
                    <a:p>
                      <a:endParaRPr kumimoji="1" lang="ja-JP" altLang="en-US" sz="600" dirty="0">
                        <a:latin typeface="Meiryo UI" panose="020B0604030504040204" pitchFamily="50" charset="-128"/>
                        <a:ea typeface="Meiryo UI" panose="020B0604030504040204" pitchFamily="50" charset="-128"/>
                      </a:endParaRPr>
                    </a:p>
                  </a:txBody>
                  <a:tcPr/>
                </a:tc>
                <a:tc vMerge="1">
                  <a:txBody>
                    <a:bodyPr/>
                    <a:lstStyle/>
                    <a:p>
                      <a:endParaRPr kumimoji="1" lang="ja-JP" altLang="en-US" sz="600" dirty="0">
                        <a:latin typeface="Meiryo UI" panose="020B0604030504040204" pitchFamily="50" charset="-128"/>
                        <a:ea typeface="Meiryo UI" panose="020B0604030504040204" pitchFamily="50" charset="-128"/>
                      </a:endParaRPr>
                    </a:p>
                  </a:txBody>
                  <a:tcPr/>
                </a:tc>
                <a:tc>
                  <a:txBody>
                    <a:bodyPr/>
                    <a:lstStyle/>
                    <a:p>
                      <a:pPr algn="ctr"/>
                      <a:r>
                        <a:rPr kumimoji="1" lang="ja-JP" altLang="en-US" sz="700" dirty="0">
                          <a:latin typeface="Meiryo UI" panose="020B0604030504040204" pitchFamily="50" charset="-128"/>
                          <a:ea typeface="Meiryo UI" panose="020B0604030504040204" pitchFamily="50" charset="-128"/>
                        </a:rPr>
                        <a:t>個人</a:t>
                      </a:r>
                    </a:p>
                  </a:txBody>
                  <a:tcPr marL="72000" marR="72000" marT="36000" marB="360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noFill/>
                  </a:tcPr>
                </a:tc>
                <a:tc>
                  <a:txBody>
                    <a:bodyPr/>
                    <a:lstStyle/>
                    <a:p>
                      <a:pPr algn="ctr"/>
                      <a:r>
                        <a:rPr kumimoji="1" lang="ja-JP" altLang="en-US" sz="700" dirty="0">
                          <a:latin typeface="Meiryo UI" panose="020B0604030504040204" pitchFamily="50" charset="-128"/>
                          <a:ea typeface="Meiryo UI" panose="020B0604030504040204" pitchFamily="50" charset="-128"/>
                        </a:rPr>
                        <a:t>地域（自治会）</a:t>
                      </a:r>
                    </a:p>
                  </a:txBody>
                  <a:tcPr marL="72000" marR="72000" marT="36000" marB="36000" anchor="ctr">
                    <a:lnL w="9525" cap="flat" cmpd="sng" algn="ctr">
                      <a:solidFill>
                        <a:schemeClr val="tx1"/>
                      </a:solidFill>
                      <a:prstDash val="solid"/>
                      <a:round/>
                      <a:headEnd type="none" w="med" len="med"/>
                      <a:tailEnd type="none" w="med" len="med"/>
                    </a:lnL>
                    <a:lnT w="9525"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244018168"/>
                  </a:ext>
                </a:extLst>
              </a:tr>
              <a:tr h="341494">
                <a:tc>
                  <a:txBody>
                    <a:bodyPr/>
                    <a:lstStyle/>
                    <a:p>
                      <a:r>
                        <a:rPr kumimoji="1" lang="ja-JP" altLang="en-US" sz="700" dirty="0">
                          <a:latin typeface="Meiryo UI" panose="020B0604030504040204" pitchFamily="50" charset="-128"/>
                          <a:ea typeface="Meiryo UI" panose="020B0604030504040204" pitchFamily="50" charset="-128"/>
                        </a:rPr>
                        <a:t>台風最接近の２～３日前</a:t>
                      </a:r>
                    </a:p>
                  </a:txBody>
                  <a:tcPr marL="72000" marR="72000" marT="36000" marB="36000">
                    <a:lnR w="9525" cap="flat" cmpd="sng" algn="ctr">
                      <a:solidFill>
                        <a:schemeClr val="tx1"/>
                      </a:solidFill>
                      <a:prstDash val="solid"/>
                      <a:round/>
                      <a:headEnd type="none" w="med" len="med"/>
                      <a:tailEnd type="none" w="med" len="med"/>
                    </a:lnR>
                    <a:lnB w="9525"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r>
                        <a:rPr kumimoji="1" lang="ja-JP" altLang="en-US" sz="700" dirty="0">
                          <a:latin typeface="Meiryo UI" panose="020B0604030504040204" pitchFamily="50" charset="-128"/>
                          <a:ea typeface="Meiryo UI" panose="020B0604030504040204" pitchFamily="50" charset="-128"/>
                        </a:rPr>
                        <a:t>気象情報</a:t>
                      </a:r>
                    </a:p>
                  </a:txBody>
                  <a:tcPr marL="72000" marR="72000" marT="36000" marB="3600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B w="952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kumimoji="1" lang="ja-JP" altLang="en-US" sz="700" dirty="0">
                          <a:latin typeface="Meiryo UI" panose="020B0604030504040204" pitchFamily="50" charset="-128"/>
                          <a:ea typeface="Meiryo UI" panose="020B0604030504040204" pitchFamily="50" charset="-128"/>
                        </a:rPr>
                        <a:t>事前にハザードマップを確認</a:t>
                      </a:r>
                      <a:endParaRPr kumimoji="1" lang="en-US" altLang="ja-JP" sz="700" dirty="0">
                        <a:latin typeface="Meiryo UI" panose="020B0604030504040204" pitchFamily="50" charset="-128"/>
                        <a:ea typeface="Meiryo UI" panose="020B0604030504040204" pitchFamily="50" charset="-128"/>
                      </a:endParaRPr>
                    </a:p>
                    <a:p>
                      <a:r>
                        <a:rPr kumimoji="1" lang="ja-JP" altLang="en-US" sz="700" dirty="0">
                          <a:latin typeface="Meiryo UI" panose="020B0604030504040204" pitchFamily="50" charset="-128"/>
                          <a:ea typeface="Meiryo UI" panose="020B0604030504040204" pitchFamily="50" charset="-128"/>
                        </a:rPr>
                        <a:t>非常持出袋の確認</a:t>
                      </a:r>
                    </a:p>
                  </a:txBody>
                  <a:tcPr marL="72000" marR="72000" marT="36000" marB="3600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B w="952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kumimoji="1" lang="ja-JP" altLang="en-US" sz="700" dirty="0">
                          <a:latin typeface="Meiryo UI" panose="020B0604030504040204" pitchFamily="50" charset="-128"/>
                          <a:ea typeface="Meiryo UI" panose="020B0604030504040204" pitchFamily="50" charset="-128"/>
                        </a:rPr>
                        <a:t>地域連絡網の準備</a:t>
                      </a:r>
                      <a:endParaRPr kumimoji="1" lang="en-US" altLang="ja-JP" sz="700" dirty="0">
                        <a:latin typeface="Meiryo UI" panose="020B0604030504040204" pitchFamily="50" charset="-128"/>
                        <a:ea typeface="Meiryo UI" panose="020B0604030504040204" pitchFamily="50" charset="-128"/>
                      </a:endParaRPr>
                    </a:p>
                    <a:p>
                      <a:r>
                        <a:rPr kumimoji="1" lang="ja-JP" altLang="en-US" sz="700" dirty="0">
                          <a:latin typeface="Meiryo UI" panose="020B0604030504040204" pitchFamily="50" charset="-128"/>
                          <a:ea typeface="Meiryo UI" panose="020B0604030504040204" pitchFamily="50" charset="-128"/>
                        </a:rPr>
                        <a:t>安否確認方法の確認</a:t>
                      </a:r>
                    </a:p>
                  </a:txBody>
                  <a:tcPr marL="72000" marR="72000" marT="36000" marB="36000">
                    <a:lnL w="9525" cap="flat" cmpd="sng" algn="ctr">
                      <a:solidFill>
                        <a:schemeClr val="tx1"/>
                      </a:solidFill>
                      <a:prstDash val="solid"/>
                      <a:round/>
                      <a:headEnd type="none" w="med" len="med"/>
                      <a:tailEnd type="none" w="med" len="med"/>
                    </a:lnL>
                    <a:lnB w="952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235121887"/>
                  </a:ext>
                </a:extLst>
              </a:tr>
              <a:tr h="399504">
                <a:tc>
                  <a:txBody>
                    <a:bodyPr/>
                    <a:lstStyle/>
                    <a:p>
                      <a:r>
                        <a:rPr kumimoji="1" lang="ja-JP" altLang="en-US" sz="700" dirty="0">
                          <a:latin typeface="Meiryo UI" panose="020B0604030504040204" pitchFamily="50" charset="-128"/>
                          <a:ea typeface="Meiryo UI" panose="020B0604030504040204" pitchFamily="50" charset="-128"/>
                        </a:rPr>
                        <a:t>台風最接近の１日前</a:t>
                      </a:r>
                    </a:p>
                  </a:txBody>
                  <a:tcPr marL="72000" marR="72000" marT="36000" marB="36000">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FFF00"/>
                    </a:solidFill>
                  </a:tcPr>
                </a:tc>
                <a:tc>
                  <a:txBody>
                    <a:bodyPr/>
                    <a:lstStyle/>
                    <a:p>
                      <a:r>
                        <a:rPr kumimoji="1" lang="ja-JP" altLang="en-US" sz="700" dirty="0">
                          <a:latin typeface="Meiryo UI" panose="020B0604030504040204" pitchFamily="50" charset="-128"/>
                          <a:ea typeface="Meiryo UI" panose="020B0604030504040204" pitchFamily="50" charset="-128"/>
                        </a:rPr>
                        <a:t>気象情報</a:t>
                      </a:r>
                    </a:p>
                  </a:txBody>
                  <a:tcPr marL="72000" marR="72000" marT="36000" marB="3600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FFFCC"/>
                    </a:solidFill>
                  </a:tcPr>
                </a:tc>
                <a:tc>
                  <a:txBody>
                    <a:bodyPr/>
                    <a:lstStyle/>
                    <a:p>
                      <a:r>
                        <a:rPr kumimoji="1" lang="ja-JP" altLang="en-US" sz="700" dirty="0">
                          <a:latin typeface="Meiryo UI" panose="020B0604030504040204" pitchFamily="50" charset="-128"/>
                          <a:ea typeface="Meiryo UI" panose="020B0604030504040204" pitchFamily="50" charset="-128"/>
                        </a:rPr>
                        <a:t>鉄道、バスなどの運行情報確認</a:t>
                      </a:r>
                      <a:endParaRPr kumimoji="1" lang="en-US" altLang="ja-JP" sz="700" dirty="0">
                        <a:latin typeface="Meiryo UI" panose="020B0604030504040204" pitchFamily="50" charset="-128"/>
                        <a:ea typeface="Meiryo UI" panose="020B0604030504040204" pitchFamily="50" charset="-128"/>
                      </a:endParaRPr>
                    </a:p>
                    <a:p>
                      <a:pPr marL="0" marR="0" lvl="0" indent="0" algn="l" defTabSz="969630" rtl="0" eaLnBrk="1" fontAlgn="auto" latinLnBrk="0" hangingPunct="1">
                        <a:lnSpc>
                          <a:spcPct val="100000"/>
                        </a:lnSpc>
                        <a:spcBef>
                          <a:spcPts val="0"/>
                        </a:spcBef>
                        <a:spcAft>
                          <a:spcPts val="0"/>
                        </a:spcAft>
                        <a:buClrTx/>
                        <a:buSzTx/>
                        <a:buFontTx/>
                        <a:buNone/>
                        <a:tabLst/>
                        <a:defRPr/>
                      </a:pPr>
                      <a:r>
                        <a:rPr kumimoji="1" lang="ja-JP" altLang="en-US" sz="700" dirty="0">
                          <a:latin typeface="Meiryo UI" panose="020B0604030504040204" pitchFamily="50" charset="-128"/>
                          <a:ea typeface="Meiryo UI" panose="020B0604030504040204" pitchFamily="50" charset="-128"/>
                        </a:rPr>
                        <a:t>非常持出袋を玄関に準備</a:t>
                      </a:r>
                    </a:p>
                  </a:txBody>
                  <a:tcPr marL="72000" marR="72000" marT="36000" marB="3600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FFFCC"/>
                    </a:solidFill>
                  </a:tcPr>
                </a:tc>
                <a:tc>
                  <a:txBody>
                    <a:bodyPr/>
                    <a:lstStyle/>
                    <a:p>
                      <a:r>
                        <a:rPr kumimoji="1" lang="ja-JP" altLang="en-US" sz="700" dirty="0">
                          <a:latin typeface="Meiryo UI" panose="020B0604030504040204" pitchFamily="50" charset="-128"/>
                          <a:ea typeface="Meiryo UI" panose="020B0604030504040204" pitchFamily="50" charset="-128"/>
                        </a:rPr>
                        <a:t>要配慮者へ声掛け</a:t>
                      </a:r>
                    </a:p>
                  </a:txBody>
                  <a:tcPr marL="72000" marR="72000" marT="36000" marB="36000">
                    <a:lnL w="9525" cap="flat" cmpd="sng" algn="ctr">
                      <a:solidFill>
                        <a:schemeClr val="tx1"/>
                      </a:solidFill>
                      <a:prstDash val="solid"/>
                      <a:round/>
                      <a:headEnd type="none" w="med" len="med"/>
                      <a:tailEnd type="none" w="med" len="med"/>
                    </a:lnL>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672243364"/>
                  </a:ext>
                </a:extLst>
              </a:tr>
              <a:tr h="440844">
                <a:tc>
                  <a:txBody>
                    <a:bodyPr/>
                    <a:lstStyle/>
                    <a:p>
                      <a:pPr marL="0" marR="0" lvl="0" indent="0" algn="l" defTabSz="969630" rtl="0" eaLnBrk="1" fontAlgn="auto" latinLnBrk="0" hangingPunct="1">
                        <a:lnSpc>
                          <a:spcPct val="100000"/>
                        </a:lnSpc>
                        <a:spcBef>
                          <a:spcPts val="0"/>
                        </a:spcBef>
                        <a:spcAft>
                          <a:spcPts val="0"/>
                        </a:spcAft>
                        <a:buClrTx/>
                        <a:buSzTx/>
                        <a:buFontTx/>
                        <a:buNone/>
                        <a:tabLst/>
                        <a:defRPr/>
                      </a:pPr>
                      <a:r>
                        <a:rPr kumimoji="1" lang="ja-JP" altLang="en-US" sz="700" dirty="0">
                          <a:solidFill>
                            <a:schemeClr val="bg1"/>
                          </a:solidFill>
                          <a:latin typeface="Meiryo UI" panose="020B0604030504040204" pitchFamily="50" charset="-128"/>
                          <a:ea typeface="Meiryo UI" panose="020B0604030504040204" pitchFamily="50" charset="-128"/>
                        </a:rPr>
                        <a:t>台風最接近の数時間前</a:t>
                      </a:r>
                    </a:p>
                  </a:txBody>
                  <a:tcPr marL="72000" marR="72000" marT="36000" marB="36000">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F9900"/>
                    </a:solidFill>
                  </a:tcPr>
                </a:tc>
                <a:tc>
                  <a:txBody>
                    <a:bodyPr/>
                    <a:lstStyle/>
                    <a:p>
                      <a:r>
                        <a:rPr kumimoji="1" lang="ja-JP" altLang="en-US" sz="700" dirty="0">
                          <a:latin typeface="Meiryo UI" panose="020B0604030504040204" pitchFamily="50" charset="-128"/>
                          <a:ea typeface="Meiryo UI" panose="020B0604030504040204" pitchFamily="50" charset="-128"/>
                        </a:rPr>
                        <a:t>避難勧告</a:t>
                      </a:r>
                      <a:endParaRPr kumimoji="1" lang="en-US" altLang="ja-JP" sz="700" dirty="0">
                        <a:latin typeface="Meiryo UI" panose="020B0604030504040204" pitchFamily="50" charset="-128"/>
                        <a:ea typeface="Meiryo UI" panose="020B0604030504040204" pitchFamily="50" charset="-128"/>
                      </a:endParaRPr>
                    </a:p>
                    <a:p>
                      <a:r>
                        <a:rPr kumimoji="1" lang="ja-JP" altLang="en-US" sz="700" dirty="0">
                          <a:latin typeface="Meiryo UI" panose="020B0604030504040204" pitchFamily="50" charset="-128"/>
                          <a:ea typeface="Meiryo UI" panose="020B0604030504040204" pitchFamily="50" charset="-128"/>
                        </a:rPr>
                        <a:t>避難指示</a:t>
                      </a:r>
                      <a:r>
                        <a:rPr kumimoji="1" lang="en-US" altLang="ja-JP" sz="700" dirty="0">
                          <a:latin typeface="Meiryo UI" panose="020B0604030504040204" pitchFamily="50" charset="-128"/>
                          <a:ea typeface="Meiryo UI" panose="020B0604030504040204" pitchFamily="50" charset="-128"/>
                        </a:rPr>
                        <a:t>(</a:t>
                      </a:r>
                      <a:r>
                        <a:rPr kumimoji="1" lang="ja-JP" altLang="en-US" sz="700" dirty="0">
                          <a:latin typeface="Meiryo UI" panose="020B0604030504040204" pitchFamily="50" charset="-128"/>
                          <a:ea typeface="Meiryo UI" panose="020B0604030504040204" pitchFamily="50" charset="-128"/>
                        </a:rPr>
                        <a:t>緊急</a:t>
                      </a:r>
                      <a:r>
                        <a:rPr kumimoji="1" lang="en-US" altLang="ja-JP" sz="700" dirty="0">
                          <a:latin typeface="Meiryo UI" panose="020B0604030504040204" pitchFamily="50" charset="-128"/>
                          <a:ea typeface="Meiryo UI" panose="020B0604030504040204" pitchFamily="50" charset="-128"/>
                        </a:rPr>
                        <a:t>)</a:t>
                      </a:r>
                      <a:endParaRPr kumimoji="1" lang="ja-JP" altLang="en-US" sz="700" dirty="0">
                        <a:latin typeface="Meiryo UI" panose="020B0604030504040204" pitchFamily="50" charset="-128"/>
                        <a:ea typeface="Meiryo UI" panose="020B0604030504040204" pitchFamily="50" charset="-128"/>
                      </a:endParaRPr>
                    </a:p>
                  </a:txBody>
                  <a:tcPr marL="72000" marR="72000" marT="36000" marB="3600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FCC99"/>
                    </a:solidFill>
                  </a:tcPr>
                </a:tc>
                <a:tc>
                  <a:txBody>
                    <a:bodyPr/>
                    <a:lstStyle/>
                    <a:p>
                      <a:r>
                        <a:rPr kumimoji="1" lang="ja-JP" altLang="en-US" sz="700" dirty="0">
                          <a:latin typeface="Meiryo UI" panose="020B0604030504040204" pitchFamily="50" charset="-128"/>
                          <a:ea typeface="Meiryo UI" panose="020B0604030504040204" pitchFamily="50" charset="-128"/>
                        </a:rPr>
                        <a:t>指定緊急避難場所へ避難開始</a:t>
                      </a:r>
                    </a:p>
                  </a:txBody>
                  <a:tcPr marL="72000" marR="72000" marT="36000" marB="3600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FCC99"/>
                    </a:solidFill>
                  </a:tcPr>
                </a:tc>
                <a:tc>
                  <a:txBody>
                    <a:bodyPr/>
                    <a:lstStyle/>
                    <a:p>
                      <a:pPr marL="0" marR="0" lvl="0" indent="0" algn="l" defTabSz="969630" rtl="0" eaLnBrk="1" fontAlgn="auto" latinLnBrk="0" hangingPunct="1">
                        <a:lnSpc>
                          <a:spcPct val="100000"/>
                        </a:lnSpc>
                        <a:spcBef>
                          <a:spcPts val="0"/>
                        </a:spcBef>
                        <a:spcAft>
                          <a:spcPts val="0"/>
                        </a:spcAft>
                        <a:buClrTx/>
                        <a:buSzTx/>
                        <a:buFontTx/>
                        <a:buNone/>
                        <a:tabLst/>
                        <a:defRPr/>
                      </a:pPr>
                      <a:r>
                        <a:rPr kumimoji="1" lang="ja-JP" altLang="en-US" sz="700" dirty="0">
                          <a:latin typeface="Meiryo UI" panose="020B0604030504040204" pitchFamily="50" charset="-128"/>
                          <a:ea typeface="Meiryo UI" panose="020B0604030504040204" pitchFamily="50" charset="-128"/>
                        </a:rPr>
                        <a:t>指定緊急避難場所へ避難開始</a:t>
                      </a:r>
                    </a:p>
                    <a:p>
                      <a:r>
                        <a:rPr kumimoji="1" lang="ja-JP" altLang="en-US" sz="700" dirty="0">
                          <a:latin typeface="Meiryo UI" panose="020B0604030504040204" pitchFamily="50" charset="-128"/>
                          <a:ea typeface="Meiryo UI" panose="020B0604030504040204" pitchFamily="50" charset="-128"/>
                        </a:rPr>
                        <a:t>要配慮者の見回り・支援の開始</a:t>
                      </a:r>
                    </a:p>
                  </a:txBody>
                  <a:tcPr marL="72000" marR="72000" marT="36000" marB="36000">
                    <a:lnL w="9525" cap="flat" cmpd="sng" algn="ctr">
                      <a:solidFill>
                        <a:schemeClr val="tx1"/>
                      </a:solidFill>
                      <a:prstDash val="solid"/>
                      <a:round/>
                      <a:headEnd type="none" w="med" len="med"/>
                      <a:tailEnd type="none" w="med" len="med"/>
                    </a:lnL>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FCC99"/>
                    </a:solidFill>
                  </a:tcPr>
                </a:tc>
                <a:extLst>
                  <a:ext uri="{0D108BD9-81ED-4DB2-BD59-A6C34878D82A}">
                    <a16:rowId xmlns:a16="http://schemas.microsoft.com/office/drawing/2014/main" val="722740610"/>
                  </a:ext>
                </a:extLst>
              </a:tr>
              <a:tr h="213481">
                <a:tc>
                  <a:txBody>
                    <a:bodyPr/>
                    <a:lstStyle/>
                    <a:p>
                      <a:r>
                        <a:rPr kumimoji="1" lang="ja-JP" altLang="en-US" sz="700" dirty="0">
                          <a:solidFill>
                            <a:schemeClr val="bg1"/>
                          </a:solidFill>
                          <a:latin typeface="Meiryo UI" panose="020B0604030504040204" pitchFamily="50" charset="-128"/>
                          <a:ea typeface="Meiryo UI" panose="020B0604030504040204" pitchFamily="50" charset="-128"/>
                        </a:rPr>
                        <a:t>台風最接近</a:t>
                      </a:r>
                    </a:p>
                  </a:txBody>
                  <a:tcPr marL="72000" marR="72000" marT="36000" marB="36000">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solidFill>
                      <a:srgbClr val="E60000"/>
                    </a:solidFill>
                  </a:tcPr>
                </a:tc>
                <a:tc>
                  <a:txBody>
                    <a:bodyPr/>
                    <a:lstStyle/>
                    <a:p>
                      <a:endParaRPr kumimoji="1" lang="ja-JP" altLang="en-US" sz="700" dirty="0">
                        <a:latin typeface="Meiryo UI" panose="020B0604030504040204" pitchFamily="50" charset="-128"/>
                        <a:ea typeface="Meiryo UI" panose="020B0604030504040204" pitchFamily="50" charset="-128"/>
                      </a:endParaRPr>
                    </a:p>
                  </a:txBody>
                  <a:tcPr marL="72000" marR="72000" marT="36000" marB="3600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solidFill>
                      <a:srgbClr val="FFCCCC"/>
                    </a:solidFill>
                  </a:tcPr>
                </a:tc>
                <a:tc>
                  <a:txBody>
                    <a:bodyPr/>
                    <a:lstStyle/>
                    <a:p>
                      <a:r>
                        <a:rPr kumimoji="1" lang="ja-JP" altLang="en-US" sz="700" dirty="0">
                          <a:latin typeface="Meiryo UI" panose="020B0604030504040204" pitchFamily="50" charset="-128"/>
                          <a:ea typeface="Meiryo UI" panose="020B0604030504040204" pitchFamily="50" charset="-128"/>
                        </a:rPr>
                        <a:t>避難が完了</a:t>
                      </a:r>
                    </a:p>
                  </a:txBody>
                  <a:tcPr marL="72000" marR="72000" marT="36000" marB="3600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solidFill>
                      <a:srgbClr val="FFCCCC"/>
                    </a:solidFill>
                  </a:tcPr>
                </a:tc>
                <a:tc>
                  <a:txBody>
                    <a:bodyPr/>
                    <a:lstStyle/>
                    <a:p>
                      <a:r>
                        <a:rPr kumimoji="1" lang="ja-JP" altLang="en-US" sz="700" dirty="0">
                          <a:latin typeface="Meiryo UI" panose="020B0604030504040204" pitchFamily="50" charset="-128"/>
                          <a:ea typeface="Meiryo UI" panose="020B0604030504040204" pitchFamily="50" charset="-128"/>
                        </a:rPr>
                        <a:t>地域全員の無事を確認</a:t>
                      </a:r>
                    </a:p>
                  </a:txBody>
                  <a:tcPr marL="72000" marR="72000" marT="36000" marB="36000">
                    <a:lnL w="9525" cap="flat" cmpd="sng" algn="ctr">
                      <a:solidFill>
                        <a:schemeClr val="tx1"/>
                      </a:solidFill>
                      <a:prstDash val="solid"/>
                      <a:round/>
                      <a:headEnd type="none" w="med" len="med"/>
                      <a:tailEnd type="none" w="med" len="med"/>
                    </a:lnL>
                    <a:lnT w="9525" cap="flat" cmpd="sng" algn="ctr">
                      <a:solidFill>
                        <a:schemeClr val="tx1"/>
                      </a:solidFill>
                      <a:prstDash val="solid"/>
                      <a:round/>
                      <a:headEnd type="none" w="med" len="med"/>
                      <a:tailEnd type="none" w="med" len="med"/>
                    </a:lnT>
                    <a:solidFill>
                      <a:srgbClr val="FFCCCC"/>
                    </a:solidFill>
                  </a:tcPr>
                </a:tc>
                <a:extLst>
                  <a:ext uri="{0D108BD9-81ED-4DB2-BD59-A6C34878D82A}">
                    <a16:rowId xmlns:a16="http://schemas.microsoft.com/office/drawing/2014/main" val="1553339424"/>
                  </a:ext>
                </a:extLst>
              </a:tr>
            </a:tbl>
          </a:graphicData>
        </a:graphic>
      </p:graphicFrame>
      <p:sp>
        <p:nvSpPr>
          <p:cNvPr id="58" name="テキスト ボックス 57"/>
          <p:cNvSpPr txBox="1"/>
          <p:nvPr/>
        </p:nvSpPr>
        <p:spPr>
          <a:xfrm>
            <a:off x="5169294" y="2758184"/>
            <a:ext cx="3588171" cy="215444"/>
          </a:xfrm>
          <a:prstGeom prst="rect">
            <a:avLst/>
          </a:prstGeom>
          <a:noFill/>
        </p:spPr>
        <p:txBody>
          <a:bodyPr wrap="square" rtlCol="0" anchor="t" anchorCtr="0">
            <a:spAutoFit/>
          </a:bodyPr>
          <a:lstStyle/>
          <a:p>
            <a:r>
              <a:rPr kumimoji="1" lang="ja-JP" altLang="en-US" sz="800" spc="-80" dirty="0">
                <a:latin typeface="+mn-ea"/>
              </a:rPr>
              <a:t> </a:t>
            </a:r>
            <a:r>
              <a:rPr kumimoji="1" lang="ja-JP" altLang="en-US" sz="700" spc="-80" dirty="0">
                <a:latin typeface="+mn-ea"/>
              </a:rPr>
              <a:t>◆</a:t>
            </a:r>
            <a:r>
              <a:rPr lang="ja-JP" altLang="en-US" sz="700" dirty="0">
                <a:latin typeface="+mn-ea"/>
              </a:rPr>
              <a:t>コュミニティ</a:t>
            </a:r>
            <a:r>
              <a:rPr kumimoji="1" lang="ja-JP" altLang="en-US" sz="700" dirty="0">
                <a:latin typeface="+mn-ea"/>
              </a:rPr>
              <a:t>（地域）タイムラインのイメージ</a:t>
            </a:r>
            <a:endParaRPr kumimoji="1" lang="en-US" altLang="ja-JP" sz="700" dirty="0">
              <a:latin typeface="+mn-ea"/>
            </a:endParaRPr>
          </a:p>
        </p:txBody>
      </p:sp>
      <p:sp>
        <p:nvSpPr>
          <p:cNvPr id="59" name="二等辺三角形 58"/>
          <p:cNvSpPr/>
          <p:nvPr/>
        </p:nvSpPr>
        <p:spPr>
          <a:xfrm rot="16200000" flipV="1">
            <a:off x="3031248" y="3707489"/>
            <a:ext cx="512517" cy="185527"/>
          </a:xfrm>
          <a:prstGeom prst="triangle">
            <a:avLst/>
          </a:pr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二等辺三角形 59"/>
          <p:cNvSpPr/>
          <p:nvPr/>
        </p:nvSpPr>
        <p:spPr>
          <a:xfrm rot="16200000" flipV="1">
            <a:off x="4765791" y="3734736"/>
            <a:ext cx="512517" cy="185527"/>
          </a:xfrm>
          <a:prstGeom prst="triangle">
            <a:avLst/>
          </a:pr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テキスト ボックス 60"/>
          <p:cNvSpPr txBox="1"/>
          <p:nvPr/>
        </p:nvSpPr>
        <p:spPr>
          <a:xfrm>
            <a:off x="573867" y="2076905"/>
            <a:ext cx="3423291" cy="276999"/>
          </a:xfrm>
          <a:prstGeom prst="rect">
            <a:avLst/>
          </a:prstGeom>
          <a:noFill/>
        </p:spPr>
        <p:txBody>
          <a:bodyPr wrap="square" rtlCol="0" anchor="t" anchorCtr="0">
            <a:spAutoFit/>
          </a:bodyPr>
          <a:lstStyle/>
          <a:p>
            <a:r>
              <a:rPr lang="ja-JP" altLang="en-US" sz="1200" b="1" spc="-80" dirty="0">
                <a:latin typeface="Meiryo UI" panose="020B0604030504040204" pitchFamily="50" charset="-128"/>
                <a:ea typeface="Meiryo UI" panose="020B0604030504040204" pitchFamily="50" charset="-128"/>
              </a:rPr>
              <a:t>＜コミュニティ（地域）タイムラインの作成</a:t>
            </a:r>
            <a:r>
              <a:rPr lang="ja-JP" altLang="en-US" sz="1200" b="1" dirty="0">
                <a:latin typeface="Meiryo UI" panose="020B0604030504040204" pitchFamily="50" charset="-128"/>
                <a:ea typeface="Meiryo UI" panose="020B0604030504040204" pitchFamily="50" charset="-128"/>
              </a:rPr>
              <a:t>の流れ＞</a:t>
            </a:r>
            <a:endParaRPr kumimoji="1" lang="en-US" altLang="ja-JP" sz="1200" b="1" dirty="0">
              <a:latin typeface="Meiryo UI" panose="020B0604030504040204" pitchFamily="50" charset="-128"/>
              <a:ea typeface="Meiryo UI" panose="020B0604030504040204" pitchFamily="50" charset="-128"/>
            </a:endParaRPr>
          </a:p>
        </p:txBody>
      </p:sp>
      <p:sp>
        <p:nvSpPr>
          <p:cNvPr id="62" name="テキスト ボックス 61"/>
          <p:cNvSpPr txBox="1"/>
          <p:nvPr/>
        </p:nvSpPr>
        <p:spPr>
          <a:xfrm>
            <a:off x="580451" y="4959170"/>
            <a:ext cx="2281359" cy="234537"/>
          </a:xfrm>
          <a:prstGeom prst="rect">
            <a:avLst/>
          </a:prstGeom>
          <a:noFill/>
        </p:spPr>
        <p:txBody>
          <a:bodyPr wrap="square" rtlCol="0" anchor="t" anchorCtr="0">
            <a:spAutoFit/>
          </a:bodyPr>
          <a:lstStyle/>
          <a:p>
            <a:r>
              <a:rPr lang="ja-JP" altLang="en-US" sz="1050" b="1" spc="-80" dirty="0">
                <a:latin typeface="Meiryo UI" panose="020B0604030504040204" pitchFamily="50" charset="-128"/>
                <a:ea typeface="Meiryo UI" panose="020B0604030504040204" pitchFamily="50" charset="-128"/>
              </a:rPr>
              <a:t>　　（参考）</a:t>
            </a:r>
            <a:r>
              <a:rPr lang="ja-JP" altLang="en-US" sz="1050" b="1" dirty="0">
                <a:latin typeface="Meiryo UI" panose="020B0604030504040204" pitchFamily="50" charset="-128"/>
                <a:ea typeface="Meiryo UI" panose="020B0604030504040204" pitchFamily="50" charset="-128"/>
              </a:rPr>
              <a:t>タイムラインの種類</a:t>
            </a:r>
            <a:endParaRPr kumimoji="1" lang="en-US" altLang="ja-JP" sz="1050" b="1" dirty="0">
              <a:latin typeface="Meiryo UI" panose="020B0604030504040204" pitchFamily="50" charset="-128"/>
              <a:ea typeface="Meiryo UI" panose="020B0604030504040204" pitchFamily="50" charset="-128"/>
            </a:endParaRPr>
          </a:p>
        </p:txBody>
      </p:sp>
      <p:sp>
        <p:nvSpPr>
          <p:cNvPr id="15" name="正方形/長方形 14"/>
          <p:cNvSpPr/>
          <p:nvPr/>
        </p:nvSpPr>
        <p:spPr>
          <a:xfrm>
            <a:off x="8432528" y="6516466"/>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21</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63" name="テキスト ボックス 62"/>
          <p:cNvSpPr txBox="1"/>
          <p:nvPr/>
        </p:nvSpPr>
        <p:spPr>
          <a:xfrm>
            <a:off x="463805" y="6280006"/>
            <a:ext cx="8203650" cy="344349"/>
          </a:xfrm>
          <a:prstGeom prst="rect">
            <a:avLst/>
          </a:prstGeom>
          <a:noFill/>
          <a:ln>
            <a:noFill/>
          </a:ln>
        </p:spPr>
        <p:txBody>
          <a:bodyPr wrap="none" rtlCol="0">
            <a:noAutofit/>
          </a:bodyPr>
          <a:lstStyle/>
          <a:p>
            <a:pPr lvl="0">
              <a:defRPr/>
            </a:pPr>
            <a:r>
              <a:rPr kumimoji="1" lang="en-US" altLang="ja-JP" sz="8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(*14) </a:t>
            </a:r>
            <a:r>
              <a:rPr kumimoji="1" lang="en-US" altLang="ja-JP" sz="800" b="0" i="0" u="none" strike="noStrike" kern="1200" cap="none" spc="0" normalizeH="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800" b="0" i="0" u="none" strike="noStrike" kern="1200" cap="none" spc="0" normalizeH="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事前防災行動</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計画。大規模災害の発生を前提に、防災関係機関が連携して災害時に発生する状況を予め想定し共有した上で、「いつ」「誰が」「何をするか」に着目して、</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　　    防災行動とその実施主体を時系列で整理した計画。（再掲）</a:t>
            </a:r>
          </a:p>
        </p:txBody>
      </p:sp>
    </p:spTree>
    <p:extLst>
      <p:ext uri="{BB962C8B-B14F-4D97-AF65-F5344CB8AC3E}">
        <p14:creationId xmlns:p14="http://schemas.microsoft.com/office/powerpoint/2010/main" val="37240892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93206" y="413361"/>
            <a:ext cx="8913195" cy="6111679"/>
          </a:xfrm>
          <a:prstGeom prst="roundRect">
            <a:avLst>
              <a:gd name="adj" fmla="val 4915"/>
            </a:avLst>
          </a:prstGeom>
          <a:noFill/>
        </p:spPr>
        <p:style>
          <a:lnRef idx="2">
            <a:schemeClr val="dk1"/>
          </a:lnRef>
          <a:fillRef idx="1">
            <a:schemeClr val="lt1"/>
          </a:fillRef>
          <a:effectRef idx="0">
            <a:schemeClr val="dk1"/>
          </a:effectRef>
          <a:fontRef idx="minor">
            <a:schemeClr val="dk1"/>
          </a:fontRef>
        </p:style>
        <p:txBody>
          <a:bodyPr rot="0" spcFirstLastPara="0" vert="horz" wrap="square" lIns="72000" tIns="72000" rIns="72000" bIns="72000" numCol="1" spcCol="0" rtlCol="0" fromWordArt="0" anchor="t" anchorCtr="0" forceAA="0" compatLnSpc="1">
            <a:prstTxWarp prst="textNoShape">
              <a:avLst/>
            </a:prstTxWarp>
            <a:noAutofit/>
          </a:bodyPr>
          <a:lstStyle/>
          <a:p>
            <a:pPr>
              <a:defRPr/>
            </a:pPr>
            <a:r>
              <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◆オンライン手法を活用した</a:t>
            </a:r>
            <a:r>
              <a:rPr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情報発信やコミュニケーション</a:t>
            </a:r>
            <a:endParaRPr kumimoji="1" lang="en-US" altLang="ja-JP" sz="16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ja-JP" altLang="en-US"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正方形/長方形 2"/>
          <p:cNvSpPr/>
          <p:nvPr/>
        </p:nvSpPr>
        <p:spPr>
          <a:xfrm>
            <a:off x="215505" y="8316"/>
            <a:ext cx="1590095" cy="5262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3600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＜参考事例</a:t>
            </a:r>
            <a:r>
              <a:rPr kumimoji="1"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14</a:t>
            </a: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30" name="テキスト ボックス 29"/>
          <p:cNvSpPr txBox="1"/>
          <p:nvPr/>
        </p:nvSpPr>
        <p:spPr>
          <a:xfrm>
            <a:off x="571216" y="1256422"/>
            <a:ext cx="8346615" cy="642408"/>
          </a:xfrm>
          <a:prstGeom prst="rect">
            <a:avLst/>
          </a:prstGeom>
          <a:noFill/>
          <a:ln>
            <a:noFill/>
          </a:ln>
        </p:spPr>
        <p:txBody>
          <a:bodyPr wrap="square" rtlCol="0">
            <a:noAutofit/>
          </a:bodyPr>
          <a:lstStyle/>
          <a:p>
            <a:pPr lvl="0">
              <a:defRPr/>
            </a:pP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新型コロナウイルス感染症の感染拡大をきっかけとして、これまで対面で行っていた業務をオンラインでも行うなど、デジタル技術を活用した、新たな情報発信やコミュニケーションの手段を柔軟に取り入れることにより、より府民ニーズに合った、効果的な施策推進を実現。</a:t>
            </a:r>
            <a:endParaRPr lang="en-US" altLang="ja-JP"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 name="テキスト ボックス 26"/>
          <p:cNvSpPr txBox="1"/>
          <p:nvPr/>
        </p:nvSpPr>
        <p:spPr>
          <a:xfrm>
            <a:off x="262597" y="959521"/>
            <a:ext cx="6739673" cy="218957"/>
          </a:xfrm>
          <a:prstGeom prst="rect">
            <a:avLst/>
          </a:prstGeom>
          <a:noFill/>
          <a:ln>
            <a:noFill/>
          </a:ln>
        </p:spPr>
        <p:txBody>
          <a:bodyPr wrap="square" rtlCol="0">
            <a:noAutofit/>
          </a:bodyPr>
          <a:lstStyle/>
          <a:p>
            <a:pPr lvl="0">
              <a:defRPr/>
            </a:pPr>
            <a:r>
              <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《WEB</a:t>
            </a: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会議システムの活用 ～対面方式からオンライン方式へ </a:t>
            </a:r>
            <a:r>
              <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7" name="四角形: 角を丸くする 6">
            <a:extLst>
              <a:ext uri="{FF2B5EF4-FFF2-40B4-BE49-F238E27FC236}">
                <a16:creationId xmlns:a16="http://schemas.microsoft.com/office/drawing/2014/main" id="{EFB009B0-9FC3-40A6-A3E1-64A7F6E56D47}"/>
              </a:ext>
            </a:extLst>
          </p:cNvPr>
          <p:cNvSpPr/>
          <p:nvPr/>
        </p:nvSpPr>
        <p:spPr>
          <a:xfrm>
            <a:off x="855761" y="5282929"/>
            <a:ext cx="7865138" cy="1125267"/>
          </a:xfrm>
          <a:prstGeom prst="round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80000" rIns="72000" rtlCol="0" anchor="ctr"/>
          <a:lstStyle/>
          <a:p>
            <a:pPr marL="171450" indent="-171450">
              <a:buFont typeface="Wingdings" panose="05000000000000000000" pitchFamily="2" charset="2"/>
              <a:buChar char="l"/>
            </a:pPr>
            <a:r>
              <a:rPr lang="ja-JP" altLang="en-US" sz="1200" dirty="0">
                <a:solidFill>
                  <a:schemeClr val="tx1"/>
                </a:solidFill>
                <a:latin typeface="メイリオ" panose="020B0604030504040204" pitchFamily="50" charset="-128"/>
                <a:ea typeface="メイリオ" panose="020B0604030504040204" pitchFamily="50" charset="-128"/>
              </a:rPr>
              <a:t>遠方から会場に足を運んでいただく必要がなく、遠隔地からの参加が可能。</a:t>
            </a:r>
            <a:endParaRPr lang="en-US" altLang="ja-JP" sz="1200" dirty="0">
              <a:solidFill>
                <a:schemeClr val="tx1"/>
              </a:solidFill>
              <a:latin typeface="メイリオ" panose="020B0604030504040204" pitchFamily="50" charset="-128"/>
              <a:ea typeface="メイリオ" panose="020B0604030504040204" pitchFamily="50" charset="-128"/>
            </a:endParaRPr>
          </a:p>
          <a:p>
            <a:pPr marL="171450" indent="-171450">
              <a:buFont typeface="Wingdings" panose="05000000000000000000" pitchFamily="2" charset="2"/>
              <a:buChar char="l"/>
            </a:pPr>
            <a:r>
              <a:rPr lang="ja-JP" altLang="en-US" sz="1200" dirty="0">
                <a:solidFill>
                  <a:schemeClr val="tx1"/>
                </a:solidFill>
                <a:latin typeface="メイリオ" panose="020B0604030504040204" pitchFamily="50" charset="-128"/>
                <a:ea typeface="メイリオ" panose="020B0604030504040204" pitchFamily="50" charset="-128"/>
              </a:rPr>
              <a:t>会場のキャパシティや時間の制約に関わらず、開催が可能。</a:t>
            </a:r>
            <a:endParaRPr lang="en-US" altLang="ja-JP" sz="1200" dirty="0">
              <a:solidFill>
                <a:schemeClr val="tx1"/>
              </a:solidFill>
              <a:latin typeface="メイリオ" panose="020B0604030504040204" pitchFamily="50" charset="-128"/>
              <a:ea typeface="メイリオ" panose="020B0604030504040204" pitchFamily="50" charset="-128"/>
            </a:endParaRPr>
          </a:p>
          <a:p>
            <a:pPr marL="171450" indent="-171450">
              <a:buFont typeface="Wingdings" panose="05000000000000000000" pitchFamily="2" charset="2"/>
              <a:buChar char="l"/>
            </a:pP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非接触でコミュニケーションを取ることができ、参加者、主催者ともに安心。</a:t>
            </a:r>
          </a:p>
          <a:p>
            <a:pPr marL="171450" indent="-171450">
              <a:buFont typeface="Wingdings" panose="05000000000000000000" pitchFamily="2" charset="2"/>
              <a:buChar char="l"/>
            </a:pPr>
            <a:r>
              <a:rPr lang="ja-JP" altLang="en-US" sz="1200" dirty="0">
                <a:solidFill>
                  <a:schemeClr val="tx1"/>
                </a:solidFill>
                <a:latin typeface="メイリオ" panose="020B0604030504040204" pitchFamily="50" charset="-128"/>
                <a:ea typeface="メイリオ" panose="020B0604030504040204" pitchFamily="50" charset="-128"/>
              </a:rPr>
              <a:t>動画配信を実施することにより、いつでもどこでも参加が可能。</a:t>
            </a:r>
            <a:endParaRPr lang="en-US" altLang="ja-JP" sz="1200" dirty="0">
              <a:solidFill>
                <a:schemeClr val="tx1"/>
              </a:solidFill>
              <a:latin typeface="メイリオ" panose="020B0604030504040204" pitchFamily="50" charset="-128"/>
              <a:ea typeface="メイリオ" panose="020B0604030504040204" pitchFamily="50" charset="-128"/>
            </a:endParaRPr>
          </a:p>
          <a:p>
            <a:pPr marL="171450" indent="-171450">
              <a:buFont typeface="Wingdings" panose="05000000000000000000" pitchFamily="2" charset="2"/>
              <a:buChar char="l"/>
            </a:pPr>
            <a:r>
              <a:rPr lang="ja-JP" altLang="en-US" sz="1200" dirty="0">
                <a:solidFill>
                  <a:schemeClr val="tx1"/>
                </a:solidFill>
                <a:latin typeface="メイリオ" panose="020B0604030504040204" pitchFamily="50" charset="-128"/>
                <a:ea typeface="メイリオ" panose="020B0604030504040204" pitchFamily="50" charset="-128"/>
              </a:rPr>
              <a:t>チャット機能を活用することにより、気軽に質問できるなど、利便性が向上。</a:t>
            </a:r>
            <a:endParaRPr lang="en-US" altLang="ja-JP" sz="1200" dirty="0">
              <a:solidFill>
                <a:schemeClr val="tx1"/>
              </a:solidFill>
              <a:latin typeface="メイリオ" panose="020B0604030504040204" pitchFamily="50" charset="-128"/>
              <a:ea typeface="メイリオ" panose="020B0604030504040204" pitchFamily="50" charset="-128"/>
            </a:endParaRPr>
          </a:p>
        </p:txBody>
      </p:sp>
      <p:sp>
        <p:nvSpPr>
          <p:cNvPr id="6" name="メモ 5"/>
          <p:cNvSpPr/>
          <p:nvPr/>
        </p:nvSpPr>
        <p:spPr>
          <a:xfrm>
            <a:off x="855761" y="2427531"/>
            <a:ext cx="2816139" cy="1106424"/>
          </a:xfrm>
          <a:prstGeom prst="foldedCorner">
            <a:avLst/>
          </a:prstGeom>
          <a:solidFill>
            <a:schemeClr val="accent5">
              <a:lumMod val="20000"/>
              <a:lumOff val="80000"/>
            </a:schemeClr>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algn="ctr"/>
            <a:r>
              <a:rPr kumimoji="1" lang="ja-JP" altLang="en-US" sz="1200" b="1" dirty="0">
                <a:solidFill>
                  <a:schemeClr val="tx1"/>
                </a:solidFill>
                <a:latin typeface="メイリオ" panose="020B0604030504040204" pitchFamily="50" charset="-128"/>
                <a:ea typeface="メイリオ" panose="020B0604030504040204" pitchFamily="50" charset="-128"/>
              </a:rPr>
              <a:t>職員採用試験</a:t>
            </a:r>
            <a:endParaRPr lang="en-US" altLang="ja-JP" sz="1200" b="1" dirty="0">
              <a:solidFill>
                <a:schemeClr val="tx1"/>
              </a:solidFill>
              <a:latin typeface="メイリオ" panose="020B0604030504040204" pitchFamily="50" charset="-128"/>
              <a:ea typeface="メイリオ" panose="020B0604030504040204" pitchFamily="50" charset="-128"/>
            </a:endParaRPr>
          </a:p>
          <a:p>
            <a:pPr>
              <a:lnSpc>
                <a:spcPts val="600"/>
              </a:lnSpc>
            </a:pPr>
            <a:endParaRPr kumimoji="1" lang="en-US" altLang="ja-JP" sz="1200" dirty="0">
              <a:solidFill>
                <a:schemeClr val="tx1"/>
              </a:solidFill>
              <a:latin typeface="メイリオ" panose="020B0604030504040204" pitchFamily="50" charset="-128"/>
              <a:ea typeface="メイリオ"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rPr>
              <a:t>★職員採用説明会を動画配信</a:t>
            </a:r>
            <a:endParaRPr lang="en-US" altLang="ja-JP" sz="1100" dirty="0">
              <a:solidFill>
                <a:schemeClr val="tx1"/>
              </a:solidFill>
              <a:latin typeface="Meiryo UI" panose="020B0604030504040204" pitchFamily="50" charset="-128"/>
              <a:ea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rPr>
              <a:t>　 リアルタイムで視聴できなかった方のために</a:t>
            </a:r>
            <a:endParaRPr lang="en-US" altLang="ja-JP" sz="1100" dirty="0">
              <a:solidFill>
                <a:schemeClr val="tx1"/>
              </a:solidFill>
              <a:latin typeface="Meiryo UI" panose="020B0604030504040204" pitchFamily="50" charset="-128"/>
              <a:ea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rPr>
              <a:t>　 アーカイブ配信も実施</a:t>
            </a:r>
            <a:endParaRPr lang="en-US" altLang="ja-JP" sz="1100" dirty="0">
              <a:solidFill>
                <a:schemeClr val="tx1"/>
              </a:solidFill>
              <a:latin typeface="メイリオ" panose="020B0604030504040204" pitchFamily="50" charset="-128"/>
              <a:ea typeface="メイリオ"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rPr>
              <a:t>★</a:t>
            </a:r>
            <a:r>
              <a:rPr lang="en-US" altLang="ja-JP" sz="1100" dirty="0">
                <a:solidFill>
                  <a:schemeClr val="tx1"/>
                </a:solidFill>
                <a:latin typeface="Meiryo UI" panose="020B0604030504040204" pitchFamily="50" charset="-128"/>
                <a:ea typeface="Meiryo UI" panose="020B0604030504040204" pitchFamily="50" charset="-128"/>
              </a:rPr>
              <a:t>WEB</a:t>
            </a:r>
            <a:r>
              <a:rPr lang="ja-JP" altLang="en-US" sz="1100" dirty="0">
                <a:solidFill>
                  <a:schemeClr val="tx1"/>
                </a:solidFill>
                <a:latin typeface="Meiryo UI" panose="020B0604030504040204" pitchFamily="50" charset="-128"/>
                <a:ea typeface="Meiryo UI" panose="020B0604030504040204" pitchFamily="50" charset="-128"/>
              </a:rPr>
              <a:t>面接を導入</a:t>
            </a:r>
            <a:endParaRPr kumimoji="1" lang="en-US" altLang="ja-JP" sz="1100" dirty="0">
              <a:solidFill>
                <a:schemeClr val="tx1"/>
              </a:solidFill>
              <a:latin typeface="Meiryo UI" panose="020B0604030504040204" pitchFamily="50" charset="-128"/>
              <a:ea typeface="Meiryo UI" panose="020B0604030504040204" pitchFamily="50" charset="-128"/>
            </a:endParaRPr>
          </a:p>
          <a:p>
            <a:endParaRPr kumimoji="1" lang="en-US" altLang="ja-JP" sz="1200" dirty="0">
              <a:solidFill>
                <a:schemeClr val="tx1"/>
              </a:solidFill>
              <a:latin typeface="メイリオ" panose="020B0604030504040204" pitchFamily="50" charset="-128"/>
              <a:ea typeface="メイリオ" panose="020B0604030504040204" pitchFamily="50" charset="-128"/>
            </a:endParaRPr>
          </a:p>
        </p:txBody>
      </p:sp>
      <p:sp>
        <p:nvSpPr>
          <p:cNvPr id="21" name="メモ 20"/>
          <p:cNvSpPr/>
          <p:nvPr/>
        </p:nvSpPr>
        <p:spPr>
          <a:xfrm>
            <a:off x="4009665" y="2427531"/>
            <a:ext cx="2724092" cy="1074527"/>
          </a:xfrm>
          <a:prstGeom prst="foldedCorner">
            <a:avLst/>
          </a:prstGeom>
          <a:solidFill>
            <a:schemeClr val="accent5">
              <a:lumMod val="20000"/>
              <a:lumOff val="80000"/>
            </a:schemeClr>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algn="ctr"/>
            <a:r>
              <a:rPr lang="ja-JP" altLang="en-US" sz="1200" b="1" dirty="0">
                <a:solidFill>
                  <a:schemeClr val="tx1"/>
                </a:solidFill>
                <a:latin typeface="メイリオ" panose="020B0604030504040204" pitchFamily="50" charset="-128"/>
                <a:ea typeface="メイリオ" panose="020B0604030504040204" pitchFamily="50" charset="-128"/>
              </a:rPr>
              <a:t>就職</a:t>
            </a:r>
            <a:r>
              <a:rPr kumimoji="1" lang="ja-JP" altLang="en-US" sz="1200" b="1" dirty="0">
                <a:solidFill>
                  <a:schemeClr val="tx1"/>
                </a:solidFill>
                <a:latin typeface="メイリオ" panose="020B0604030504040204" pitchFamily="50" charset="-128"/>
                <a:ea typeface="メイリオ" panose="020B0604030504040204" pitchFamily="50" charset="-128"/>
              </a:rPr>
              <a:t>相談</a:t>
            </a:r>
            <a:endParaRPr lang="en-US" altLang="ja-JP" sz="1200" dirty="0">
              <a:solidFill>
                <a:schemeClr val="tx1"/>
              </a:solidFill>
              <a:latin typeface="メイリオ" panose="020B0604030504040204" pitchFamily="50" charset="-128"/>
              <a:ea typeface="メイリオ" panose="020B0604030504040204" pitchFamily="50" charset="-128"/>
            </a:endParaRPr>
          </a:p>
          <a:p>
            <a:pPr>
              <a:lnSpc>
                <a:spcPts val="600"/>
              </a:lnSpc>
            </a:pPr>
            <a:endParaRPr lang="en-US" altLang="ja-JP" sz="1200" dirty="0">
              <a:solidFill>
                <a:schemeClr val="tx1"/>
              </a:solidFill>
              <a:latin typeface="メイリオ" panose="020B0604030504040204" pitchFamily="50" charset="-128"/>
              <a:ea typeface="メイリオ" panose="020B0604030504040204" pitchFamily="50" charset="-128"/>
            </a:endParaRPr>
          </a:p>
          <a:p>
            <a:r>
              <a:rPr kumimoji="1" lang="ja-JP" altLang="en-US" sz="1100" dirty="0">
                <a:solidFill>
                  <a:schemeClr val="tx1"/>
                </a:solidFill>
                <a:latin typeface="Meiryo UI" panose="020B0604030504040204" pitchFamily="50" charset="-128"/>
                <a:ea typeface="Meiryo UI" panose="020B0604030504040204" pitchFamily="50" charset="-128"/>
              </a:rPr>
              <a:t>★</a:t>
            </a:r>
            <a:r>
              <a:rPr kumimoji="1" lang="en-US" altLang="ja-JP" sz="1100" dirty="0">
                <a:solidFill>
                  <a:schemeClr val="tx1"/>
                </a:solidFill>
                <a:latin typeface="Meiryo UI" panose="020B0604030504040204" pitchFamily="50" charset="-128"/>
                <a:ea typeface="Meiryo UI" panose="020B0604030504040204" pitchFamily="50" charset="-128"/>
              </a:rPr>
              <a:t>WEB</a:t>
            </a:r>
            <a:r>
              <a:rPr lang="ja-JP" altLang="en-US" sz="1100" dirty="0">
                <a:solidFill>
                  <a:schemeClr val="tx1"/>
                </a:solidFill>
                <a:latin typeface="Meiryo UI" panose="020B0604030504040204" pitchFamily="50" charset="-128"/>
                <a:ea typeface="Meiryo UI" panose="020B0604030504040204" pitchFamily="50" charset="-128"/>
              </a:rPr>
              <a:t>相談を導入</a:t>
            </a:r>
            <a:endParaRPr lang="en-US" altLang="ja-JP" sz="1100" dirty="0">
              <a:solidFill>
                <a:schemeClr val="tx1"/>
              </a:solidFill>
              <a:latin typeface="Meiryo UI" panose="020B0604030504040204" pitchFamily="50" charset="-128"/>
              <a:ea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rPr>
              <a:t>★気軽に情報収集できるよう、チャット相談も</a:t>
            </a:r>
            <a:endParaRPr lang="en-US" altLang="ja-JP" sz="1100" dirty="0">
              <a:solidFill>
                <a:schemeClr val="tx1"/>
              </a:solidFill>
              <a:latin typeface="Meiryo UI" panose="020B0604030504040204" pitchFamily="50" charset="-128"/>
              <a:ea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rPr>
              <a:t>　 導入</a:t>
            </a:r>
            <a:endParaRPr lang="en-US" altLang="ja-JP" sz="1100" dirty="0">
              <a:solidFill>
                <a:schemeClr val="tx1"/>
              </a:solidFill>
              <a:latin typeface="Meiryo UI" panose="020B0604030504040204" pitchFamily="50" charset="-128"/>
              <a:ea typeface="Meiryo UI" panose="020B0604030504040204" pitchFamily="50" charset="-128"/>
            </a:endParaRPr>
          </a:p>
        </p:txBody>
      </p:sp>
      <p:sp>
        <p:nvSpPr>
          <p:cNvPr id="13" name="正方形/長方形 12"/>
          <p:cNvSpPr/>
          <p:nvPr/>
        </p:nvSpPr>
        <p:spPr>
          <a:xfrm>
            <a:off x="8411434" y="6516162"/>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22</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pic>
        <p:nvPicPr>
          <p:cNvPr id="10" name="図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42230" y="2123855"/>
            <a:ext cx="906948" cy="906948"/>
          </a:xfrm>
          <a:prstGeom prst="rect">
            <a:avLst/>
          </a:prstGeom>
        </p:spPr>
      </p:pic>
      <p:pic>
        <p:nvPicPr>
          <p:cNvPr id="14" name="図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18262" y="2589239"/>
            <a:ext cx="890501" cy="882240"/>
          </a:xfrm>
          <a:prstGeom prst="rect">
            <a:avLst/>
          </a:prstGeom>
        </p:spPr>
      </p:pic>
      <p:sp>
        <p:nvSpPr>
          <p:cNvPr id="23" name="テキスト ボックス 22"/>
          <p:cNvSpPr txBox="1"/>
          <p:nvPr/>
        </p:nvSpPr>
        <p:spPr>
          <a:xfrm>
            <a:off x="386535" y="2096334"/>
            <a:ext cx="3804368" cy="218957"/>
          </a:xfrm>
          <a:prstGeom prst="rect">
            <a:avLst/>
          </a:prstGeom>
          <a:noFill/>
          <a:ln>
            <a:noFill/>
          </a:ln>
        </p:spPr>
        <p:txBody>
          <a:bodyPr wrap="square" rtlCol="0">
            <a:noAutofit/>
          </a:bodyPr>
          <a:lstStyle/>
          <a:p>
            <a:pPr lvl="0">
              <a:defRPr/>
            </a:pP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WEB</a:t>
            </a: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会議システムを活用した取組み例</a:t>
            </a: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 name="二等辺三角形 23">
            <a:extLst>
              <a:ext uri="{FF2B5EF4-FFF2-40B4-BE49-F238E27FC236}">
                <a16:creationId xmlns:a16="http://schemas.microsoft.com/office/drawing/2014/main" id="{567102FD-2DCC-42D5-8E70-535B03102235}"/>
              </a:ext>
            </a:extLst>
          </p:cNvPr>
          <p:cNvSpPr/>
          <p:nvPr/>
        </p:nvSpPr>
        <p:spPr>
          <a:xfrm rot="5400000">
            <a:off x="1865870" y="4100928"/>
            <a:ext cx="374581" cy="163392"/>
          </a:xfrm>
          <a:prstGeom prst="triangle">
            <a:avLst/>
          </a:prstGeom>
          <a:gradFill>
            <a:gsLst>
              <a:gs pos="0">
                <a:schemeClr val="tx2">
                  <a:lumMod val="40000"/>
                  <a:lumOff val="60000"/>
                </a:schemeClr>
              </a:gs>
              <a:gs pos="0">
                <a:srgbClr val="5A7EA9"/>
              </a:gs>
              <a:gs pos="100000">
                <a:schemeClr val="tx2">
                  <a:lumMod val="75000"/>
                </a:schemeClr>
              </a:gs>
            </a:gsLst>
          </a:gradFill>
          <a:ln>
            <a:noFill/>
          </a:ln>
        </p:spPr>
        <p:style>
          <a:lnRef idx="1">
            <a:schemeClr val="accent6"/>
          </a:lnRef>
          <a:fillRef idx="2">
            <a:schemeClr val="accent6"/>
          </a:fillRef>
          <a:effectRef idx="1">
            <a:schemeClr val="accent6"/>
          </a:effectRef>
          <a:fontRef idx="minor">
            <a:schemeClr val="dk1"/>
          </a:fontRef>
        </p:style>
        <p:txBody>
          <a:bodyPr lIns="36000" rIns="36000" rtlCol="0" anchor="ctr"/>
          <a:lstStyle/>
          <a:p>
            <a:pPr algn="l"/>
            <a:endParaRPr kumimoji="1" lang="ja-JP" altLang="en-US" sz="1000" b="1" dirty="0">
              <a:solidFill>
                <a:srgbClr val="C00000"/>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25" name="テキスト ボックス 24"/>
          <p:cNvSpPr txBox="1"/>
          <p:nvPr/>
        </p:nvSpPr>
        <p:spPr>
          <a:xfrm>
            <a:off x="612220" y="4959170"/>
            <a:ext cx="4184805" cy="218957"/>
          </a:xfrm>
          <a:prstGeom prst="rect">
            <a:avLst/>
          </a:prstGeom>
          <a:noFill/>
          <a:ln>
            <a:noFill/>
          </a:ln>
        </p:spPr>
        <p:txBody>
          <a:bodyPr wrap="square" rtlCol="0">
            <a:noAutofit/>
          </a:bodyPr>
          <a:lstStyle/>
          <a:p>
            <a:pPr lvl="0">
              <a:defRPr/>
            </a:pP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WEB</a:t>
            </a: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会議システムの活用におけるメリット</a:t>
            </a: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0111" y="3633471"/>
            <a:ext cx="1064569" cy="1064569"/>
          </a:xfrm>
          <a:prstGeom prst="rect">
            <a:avLst/>
          </a:prstGeom>
        </p:spPr>
      </p:pic>
      <p:pic>
        <p:nvPicPr>
          <p:cNvPr id="8" name="図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00683" y="3614563"/>
            <a:ext cx="1161876" cy="1161876"/>
          </a:xfrm>
          <a:prstGeom prst="rect">
            <a:avLst/>
          </a:prstGeom>
        </p:spPr>
      </p:pic>
      <p:pic>
        <p:nvPicPr>
          <p:cNvPr id="12" name="図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6605" y="3742860"/>
            <a:ext cx="897084" cy="897084"/>
          </a:xfrm>
          <a:prstGeom prst="rect">
            <a:avLst/>
          </a:prstGeom>
        </p:spPr>
      </p:pic>
      <p:grpSp>
        <p:nvGrpSpPr>
          <p:cNvPr id="17" name="グループ化 16"/>
          <p:cNvGrpSpPr/>
          <p:nvPr/>
        </p:nvGrpSpPr>
        <p:grpSpPr>
          <a:xfrm>
            <a:off x="3626895" y="3679701"/>
            <a:ext cx="1325978" cy="982059"/>
            <a:chOff x="802017" y="3516407"/>
            <a:chExt cx="1429723" cy="1171026"/>
          </a:xfrm>
        </p:grpSpPr>
        <p:pic>
          <p:nvPicPr>
            <p:cNvPr id="15" name="図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0714" y="3516407"/>
              <a:ext cx="1171026" cy="1171026"/>
            </a:xfrm>
            <a:prstGeom prst="rect">
              <a:avLst/>
            </a:prstGeom>
          </p:spPr>
        </p:pic>
        <p:pic>
          <p:nvPicPr>
            <p:cNvPr id="26" name="図 25"/>
            <p:cNvPicPr>
              <a:picLocks noChangeAspect="1"/>
            </p:cNvPicPr>
            <p:nvPr/>
          </p:nvPicPr>
          <p:blipFill rotWithShape="1">
            <a:blip r:embed="rId8" cstate="print">
              <a:extLst>
                <a:ext uri="{28A0092B-C50C-407E-A947-70E740481C1C}">
                  <a14:useLocalDpi xmlns:a14="http://schemas.microsoft.com/office/drawing/2010/main" val="0"/>
                </a:ext>
              </a:extLst>
            </a:blip>
            <a:srcRect l="64500"/>
            <a:stretch/>
          </p:blipFill>
          <p:spPr>
            <a:xfrm flipH="1">
              <a:off x="908705" y="3770815"/>
              <a:ext cx="201460" cy="626805"/>
            </a:xfrm>
            <a:prstGeom prst="rect">
              <a:avLst/>
            </a:prstGeom>
          </p:spPr>
        </p:pic>
        <p:pic>
          <p:nvPicPr>
            <p:cNvPr id="28" name="図 27"/>
            <p:cNvPicPr>
              <a:picLocks noChangeAspect="1"/>
            </p:cNvPicPr>
            <p:nvPr/>
          </p:nvPicPr>
          <p:blipFill rotWithShape="1">
            <a:blip r:embed="rId7">
              <a:extLst>
                <a:ext uri="{28A0092B-C50C-407E-A947-70E740481C1C}">
                  <a14:useLocalDpi xmlns:a14="http://schemas.microsoft.com/office/drawing/2010/main" val="0"/>
                </a:ext>
              </a:extLst>
            </a:blip>
            <a:srcRect l="-1" t="64073" r="70273" b="8183"/>
            <a:stretch/>
          </p:blipFill>
          <p:spPr>
            <a:xfrm>
              <a:off x="802017" y="4229230"/>
              <a:ext cx="348116" cy="324895"/>
            </a:xfrm>
            <a:prstGeom prst="rect">
              <a:avLst/>
            </a:prstGeom>
          </p:spPr>
        </p:pic>
      </p:grpSp>
      <p:pic>
        <p:nvPicPr>
          <p:cNvPr id="16" name="図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83266" y="3662984"/>
            <a:ext cx="1020336" cy="1020336"/>
          </a:xfrm>
          <a:prstGeom prst="rect">
            <a:avLst/>
          </a:prstGeom>
        </p:spPr>
      </p:pic>
      <p:pic>
        <p:nvPicPr>
          <p:cNvPr id="20" name="図 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997807" y="3581580"/>
            <a:ext cx="663940" cy="643339"/>
          </a:xfrm>
          <a:prstGeom prst="rect">
            <a:avLst/>
          </a:prstGeom>
        </p:spPr>
      </p:pic>
      <p:pic>
        <p:nvPicPr>
          <p:cNvPr id="32" name="図 31"/>
          <p:cNvPicPr>
            <a:picLocks noChangeAspect="1"/>
          </p:cNvPicPr>
          <p:nvPr/>
        </p:nvPicPr>
        <p:blipFill rotWithShape="1">
          <a:blip r:embed="rId11" cstate="print">
            <a:extLst>
              <a:ext uri="{28A0092B-C50C-407E-A947-70E740481C1C}">
                <a14:useLocalDpi xmlns:a14="http://schemas.microsoft.com/office/drawing/2010/main" val="0"/>
              </a:ext>
            </a:extLst>
          </a:blip>
          <a:srcRect l="-1647" t="11813" r="58554" b="4320"/>
          <a:stretch/>
        </p:blipFill>
        <p:spPr>
          <a:xfrm>
            <a:off x="8471804" y="3696133"/>
            <a:ext cx="470281" cy="917545"/>
          </a:xfrm>
          <a:prstGeom prst="rect">
            <a:avLst/>
          </a:prstGeom>
        </p:spPr>
      </p:pic>
      <p:sp>
        <p:nvSpPr>
          <p:cNvPr id="29" name="二等辺三角形 28">
            <a:extLst>
              <a:ext uri="{FF2B5EF4-FFF2-40B4-BE49-F238E27FC236}">
                <a16:creationId xmlns:a16="http://schemas.microsoft.com/office/drawing/2014/main" id="{4CC86BD5-5B64-42B3-ABA8-BF69071AF834}"/>
              </a:ext>
            </a:extLst>
          </p:cNvPr>
          <p:cNvSpPr/>
          <p:nvPr/>
        </p:nvSpPr>
        <p:spPr>
          <a:xfrm rot="5400000">
            <a:off x="4886809" y="4095391"/>
            <a:ext cx="374581" cy="163392"/>
          </a:xfrm>
          <a:prstGeom prst="triangle">
            <a:avLst/>
          </a:prstGeom>
          <a:gradFill>
            <a:gsLst>
              <a:gs pos="0">
                <a:schemeClr val="tx2">
                  <a:lumMod val="40000"/>
                  <a:lumOff val="60000"/>
                </a:schemeClr>
              </a:gs>
              <a:gs pos="0">
                <a:srgbClr val="5A7EA9"/>
              </a:gs>
              <a:gs pos="100000">
                <a:schemeClr val="tx2">
                  <a:lumMod val="75000"/>
                </a:schemeClr>
              </a:gs>
            </a:gsLst>
          </a:gradFill>
          <a:ln>
            <a:noFill/>
          </a:ln>
        </p:spPr>
        <p:style>
          <a:lnRef idx="1">
            <a:schemeClr val="accent6"/>
          </a:lnRef>
          <a:fillRef idx="2">
            <a:schemeClr val="accent6"/>
          </a:fillRef>
          <a:effectRef idx="1">
            <a:schemeClr val="accent6"/>
          </a:effectRef>
          <a:fontRef idx="minor">
            <a:schemeClr val="dk1"/>
          </a:fontRef>
        </p:style>
        <p:txBody>
          <a:bodyPr lIns="36000" rIns="36000" rtlCol="0" anchor="ctr"/>
          <a:lstStyle/>
          <a:p>
            <a:pPr algn="l"/>
            <a:endParaRPr kumimoji="1" lang="ja-JP" altLang="en-US" sz="1000" b="1" dirty="0">
              <a:solidFill>
                <a:srgbClr val="C00000"/>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33" name="二等辺三角形 32">
            <a:extLst>
              <a:ext uri="{FF2B5EF4-FFF2-40B4-BE49-F238E27FC236}">
                <a16:creationId xmlns:a16="http://schemas.microsoft.com/office/drawing/2014/main" id="{293FD465-7352-4530-8DD3-E10BDAD716F6}"/>
              </a:ext>
            </a:extLst>
          </p:cNvPr>
          <p:cNvSpPr/>
          <p:nvPr/>
        </p:nvSpPr>
        <p:spPr>
          <a:xfrm rot="5400000">
            <a:off x="7746201" y="4108217"/>
            <a:ext cx="374581" cy="163392"/>
          </a:xfrm>
          <a:prstGeom prst="triangle">
            <a:avLst/>
          </a:prstGeom>
          <a:gradFill>
            <a:gsLst>
              <a:gs pos="0">
                <a:schemeClr val="tx2">
                  <a:lumMod val="40000"/>
                  <a:lumOff val="60000"/>
                </a:schemeClr>
              </a:gs>
              <a:gs pos="0">
                <a:srgbClr val="5A7EA9"/>
              </a:gs>
              <a:gs pos="100000">
                <a:schemeClr val="tx2">
                  <a:lumMod val="75000"/>
                </a:schemeClr>
              </a:gs>
            </a:gsLst>
          </a:gradFill>
          <a:ln>
            <a:noFill/>
          </a:ln>
        </p:spPr>
        <p:style>
          <a:lnRef idx="1">
            <a:schemeClr val="accent6"/>
          </a:lnRef>
          <a:fillRef idx="2">
            <a:schemeClr val="accent6"/>
          </a:fillRef>
          <a:effectRef idx="1">
            <a:schemeClr val="accent6"/>
          </a:effectRef>
          <a:fontRef idx="minor">
            <a:schemeClr val="dk1"/>
          </a:fontRef>
        </p:style>
        <p:txBody>
          <a:bodyPr lIns="36000" rIns="36000" rtlCol="0" anchor="ctr"/>
          <a:lstStyle/>
          <a:p>
            <a:pPr algn="l"/>
            <a:endParaRPr kumimoji="1" lang="ja-JP" altLang="en-US" sz="1000" b="1" dirty="0">
              <a:solidFill>
                <a:srgbClr val="C00000"/>
              </a:solidFill>
              <a:latin typeface="Meiryo UI" panose="020B0604030504040204" pitchFamily="50" charset="-128"/>
              <a:ea typeface="Meiryo UI"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8501237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207836" y="438582"/>
            <a:ext cx="8760425" cy="5915743"/>
          </a:xfrm>
          <a:prstGeom prst="roundRect">
            <a:avLst>
              <a:gd name="adj" fmla="val 4915"/>
            </a:avLst>
          </a:prstGeom>
          <a:noFill/>
        </p:spPr>
        <p:style>
          <a:lnRef idx="2">
            <a:schemeClr val="dk1"/>
          </a:lnRef>
          <a:fillRef idx="1">
            <a:schemeClr val="lt1"/>
          </a:fillRef>
          <a:effectRef idx="0">
            <a:schemeClr val="dk1"/>
          </a:effectRef>
          <a:fontRef idx="minor">
            <a:schemeClr val="dk1"/>
          </a:fontRef>
        </p:style>
        <p:txBody>
          <a:bodyPr rot="0" spcFirstLastPara="0" vert="horz" wrap="square" lIns="72000" tIns="72000" rIns="72000" bIns="72000" numCol="1" spcCol="0" rtlCol="0" fromWordArt="0" anchor="t" anchorCtr="0" forceAA="0" compatLnSpc="1">
            <a:prstTxWarp prst="textNoShape">
              <a:avLst/>
            </a:prstTxWarp>
            <a:noAutofit/>
          </a:bodyPr>
          <a:lstStyle/>
          <a:p>
            <a:pPr lvl="0">
              <a:defRPr/>
            </a:pPr>
            <a:r>
              <a:rPr lang="ja-JP" altLang="en-US" sz="1600" b="1" noProof="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◆効果的な広報媒体の選択</a:t>
            </a:r>
            <a:endPar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20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7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lang="en-US" altLang="ja-JP" sz="9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900" b="1"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srgbClr val="00B0F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 name="Rectangle 18"/>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13335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133350" algn="l"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ＭＳ Ｐゴシック" pitchFamily="50" charset="-128"/>
            </a:endParaRPr>
          </a:p>
        </p:txBody>
      </p:sp>
      <p:sp>
        <p:nvSpPr>
          <p:cNvPr id="21" name="正方形/長方形 20"/>
          <p:cNvSpPr/>
          <p:nvPr/>
        </p:nvSpPr>
        <p:spPr>
          <a:xfrm>
            <a:off x="236599" y="8620"/>
            <a:ext cx="1590095" cy="5262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3600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＜参考事例</a:t>
            </a:r>
            <a:r>
              <a:rPr kumimoji="1"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15</a:t>
            </a: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p>
        </p:txBody>
      </p:sp>
      <p:pic>
        <p:nvPicPr>
          <p:cNvPr id="8" name="図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13193" y="843417"/>
            <a:ext cx="2787704" cy="5405318"/>
          </a:xfrm>
          <a:prstGeom prst="rect">
            <a:avLst/>
          </a:prstGeom>
        </p:spPr>
      </p:pic>
      <p:sp>
        <p:nvSpPr>
          <p:cNvPr id="9" name="雲形吹き出し 8"/>
          <p:cNvSpPr/>
          <p:nvPr/>
        </p:nvSpPr>
        <p:spPr>
          <a:xfrm>
            <a:off x="7185243" y="1169318"/>
            <a:ext cx="669041" cy="378904"/>
          </a:xfrm>
          <a:prstGeom prst="cloudCallout">
            <a:avLst>
              <a:gd name="adj1" fmla="val -76035"/>
              <a:gd name="adj2" fmla="val 97225"/>
            </a:avLst>
          </a:prstGeom>
          <a:ln/>
        </p:spPr>
        <p:style>
          <a:lnRef idx="1">
            <a:schemeClr val="accent2"/>
          </a:lnRef>
          <a:fillRef idx="2">
            <a:schemeClr val="accent2"/>
          </a:fillRef>
          <a:effectRef idx="1">
            <a:schemeClr val="accent2"/>
          </a:effectRef>
          <a:fontRef idx="minor">
            <a:schemeClr val="dk1"/>
          </a:fontRef>
        </p:style>
        <p:txBody>
          <a:bodyPr lIns="3600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性別</a:t>
            </a:r>
          </a:p>
        </p:txBody>
      </p:sp>
      <p:sp>
        <p:nvSpPr>
          <p:cNvPr id="10" name="雲形吹き出し 9"/>
          <p:cNvSpPr/>
          <p:nvPr/>
        </p:nvSpPr>
        <p:spPr>
          <a:xfrm>
            <a:off x="6434023" y="2477113"/>
            <a:ext cx="706443" cy="392153"/>
          </a:xfrm>
          <a:prstGeom prst="cloudCallout">
            <a:avLst>
              <a:gd name="adj1" fmla="val -21664"/>
              <a:gd name="adj2" fmla="val -174994"/>
            </a:avLst>
          </a:prstGeom>
          <a:ln/>
        </p:spPr>
        <p:style>
          <a:lnRef idx="1">
            <a:schemeClr val="accent5"/>
          </a:lnRef>
          <a:fillRef idx="2">
            <a:schemeClr val="accent5"/>
          </a:fillRef>
          <a:effectRef idx="1">
            <a:schemeClr val="accent5"/>
          </a:effectRef>
          <a:fontRef idx="minor">
            <a:schemeClr val="dk1"/>
          </a:fontRef>
        </p:style>
        <p:txBody>
          <a:bodyPr lIns="3600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エリア</a:t>
            </a:r>
            <a:endPar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雲形吹き出し 10"/>
          <p:cNvSpPr/>
          <p:nvPr/>
        </p:nvSpPr>
        <p:spPr>
          <a:xfrm>
            <a:off x="7185243" y="3669668"/>
            <a:ext cx="900100" cy="405045"/>
          </a:xfrm>
          <a:prstGeom prst="cloudCallout">
            <a:avLst>
              <a:gd name="adj1" fmla="val -69071"/>
              <a:gd name="adj2" fmla="val -46061"/>
            </a:avLst>
          </a:prstGeom>
          <a:ln/>
        </p:spPr>
        <p:style>
          <a:lnRef idx="1">
            <a:schemeClr val="accent4"/>
          </a:lnRef>
          <a:fillRef idx="2">
            <a:schemeClr val="accent4"/>
          </a:fillRef>
          <a:effectRef idx="1">
            <a:schemeClr val="accent4"/>
          </a:effectRef>
          <a:fontRef idx="minor">
            <a:schemeClr val="dk1"/>
          </a:fontRef>
        </p:style>
        <p:txBody>
          <a:bodyPr lIns="3600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検索履歴</a:t>
            </a:r>
            <a:endPar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 name="雲形吹き出し 15"/>
          <p:cNvSpPr/>
          <p:nvPr/>
        </p:nvSpPr>
        <p:spPr>
          <a:xfrm>
            <a:off x="5946263" y="2103839"/>
            <a:ext cx="720080" cy="378545"/>
          </a:xfrm>
          <a:prstGeom prst="cloudCallout">
            <a:avLst>
              <a:gd name="adj1" fmla="val 8180"/>
              <a:gd name="adj2" fmla="val -84660"/>
            </a:avLst>
          </a:prstGeom>
          <a:ln/>
        </p:spPr>
        <p:style>
          <a:lnRef idx="1">
            <a:schemeClr val="accent3"/>
          </a:lnRef>
          <a:fillRef idx="2">
            <a:schemeClr val="accent3"/>
          </a:fillRef>
          <a:effectRef idx="1">
            <a:schemeClr val="accent3"/>
          </a:effectRef>
          <a:fontRef idx="minor">
            <a:schemeClr val="dk1"/>
          </a:fontRef>
        </p:style>
        <p:txBody>
          <a:bodyPr lIns="3600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年齢</a:t>
            </a:r>
            <a:endPar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 name="正方形/長方形 14"/>
          <p:cNvSpPr/>
          <p:nvPr/>
        </p:nvSpPr>
        <p:spPr>
          <a:xfrm>
            <a:off x="8432528" y="6516466"/>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23</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graphicFrame>
        <p:nvGraphicFramePr>
          <p:cNvPr id="20" name="表 19"/>
          <p:cNvGraphicFramePr>
            <a:graphicFrameLocks noGrp="1"/>
          </p:cNvGraphicFramePr>
          <p:nvPr/>
        </p:nvGraphicFramePr>
        <p:xfrm>
          <a:off x="656565" y="2494726"/>
          <a:ext cx="4327505" cy="993569"/>
        </p:xfrm>
        <a:graphic>
          <a:graphicData uri="http://schemas.openxmlformats.org/drawingml/2006/table">
            <a:tbl>
              <a:tblPr firstRow="1" firstCol="1" bandRow="1">
                <a:tableStyleId>{5940675A-B579-460E-94D1-54222C63F5DA}</a:tableStyleId>
              </a:tblPr>
              <a:tblGrid>
                <a:gridCol w="1464512">
                  <a:extLst>
                    <a:ext uri="{9D8B030D-6E8A-4147-A177-3AD203B41FA5}">
                      <a16:colId xmlns:a16="http://schemas.microsoft.com/office/drawing/2014/main" val="2266881924"/>
                    </a:ext>
                  </a:extLst>
                </a:gridCol>
                <a:gridCol w="2862993">
                  <a:extLst>
                    <a:ext uri="{9D8B030D-6E8A-4147-A177-3AD203B41FA5}">
                      <a16:colId xmlns:a16="http://schemas.microsoft.com/office/drawing/2014/main" val="2128091051"/>
                    </a:ext>
                  </a:extLst>
                </a:gridCol>
              </a:tblGrid>
              <a:tr h="221826">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種類</a:t>
                      </a:r>
                    </a:p>
                  </a:txBody>
                  <a:tcPr>
                    <a:solidFill>
                      <a:schemeClr val="accent6"/>
                    </a:solidFill>
                  </a:tcP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利用するデータ</a:t>
                      </a:r>
                    </a:p>
                  </a:txBody>
                  <a:tcPr>
                    <a:solidFill>
                      <a:schemeClr val="accent6"/>
                    </a:solidFill>
                  </a:tcPr>
                </a:tc>
                <a:extLst>
                  <a:ext uri="{0D108BD9-81ED-4DB2-BD59-A6C34878D82A}">
                    <a16:rowId xmlns:a16="http://schemas.microsoft.com/office/drawing/2014/main" val="633772032"/>
                  </a:ext>
                </a:extLst>
              </a:tr>
              <a:tr h="239755">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行動ターゲティング型</a:t>
                      </a:r>
                    </a:p>
                  </a:txBody>
                  <a:tcPr anchor="ctr"/>
                </a:tc>
                <a:tc>
                  <a:txBody>
                    <a:bodyPr/>
                    <a:lstStyle/>
                    <a:p>
                      <a:r>
                        <a:rPr kumimoji="1" lang="ja-JP" altLang="en-US" sz="1000" dirty="0">
                          <a:solidFill>
                            <a:schemeClr val="tx1"/>
                          </a:solidFill>
                          <a:latin typeface="Meiryo UI" panose="020B0604030504040204" pitchFamily="50" charset="-128"/>
                          <a:ea typeface="Meiryo UI" panose="020B0604030504040204" pitchFamily="50" charset="-128"/>
                        </a:rPr>
                        <a:t>ユーザーの検索・閲覧履歴</a:t>
                      </a:r>
                    </a:p>
                  </a:txBody>
                  <a:tcPr anchor="ctr"/>
                </a:tc>
                <a:extLst>
                  <a:ext uri="{0D108BD9-81ED-4DB2-BD59-A6C34878D82A}">
                    <a16:rowId xmlns:a16="http://schemas.microsoft.com/office/drawing/2014/main" val="2521748867"/>
                  </a:ext>
                </a:extLst>
              </a:tr>
              <a:tr h="262049">
                <a:tc>
                  <a:txBody>
                    <a:bodyPr/>
                    <a:lstStyle/>
                    <a:p>
                      <a:pPr algn="ctr"/>
                      <a:r>
                        <a:rPr lang="ja-JP" altLang="en-US" sz="1000" dirty="0">
                          <a:solidFill>
                            <a:schemeClr val="tx1"/>
                          </a:solidFill>
                          <a:latin typeface="Meiryo UI" panose="020B0604030504040204" pitchFamily="50" charset="-128"/>
                          <a:ea typeface="Meiryo UI" panose="020B0604030504040204" pitchFamily="50" charset="-128"/>
                        </a:rPr>
                        <a:t>属性ターゲティング型</a:t>
                      </a:r>
                    </a:p>
                  </a:txBody>
                  <a:tcPr anchor="ctr"/>
                </a:tc>
                <a:tc>
                  <a:txBody>
                    <a:bodyPr/>
                    <a:lstStyle/>
                    <a:p>
                      <a:r>
                        <a:rPr kumimoji="1" lang="ja-JP" altLang="en-US" sz="1000" dirty="0">
                          <a:solidFill>
                            <a:schemeClr val="tx1"/>
                          </a:solidFill>
                          <a:latin typeface="Meiryo UI" panose="020B0604030504040204" pitchFamily="50" charset="-128"/>
                          <a:ea typeface="Meiryo UI" panose="020B0604030504040204" pitchFamily="50" charset="-128"/>
                        </a:rPr>
                        <a:t>年齢・性別・居住地など個人の属性</a:t>
                      </a:r>
                    </a:p>
                  </a:txBody>
                  <a:tcPr anchor="ctr"/>
                </a:tc>
                <a:extLst>
                  <a:ext uri="{0D108BD9-81ED-4DB2-BD59-A6C34878D82A}">
                    <a16:rowId xmlns:a16="http://schemas.microsoft.com/office/drawing/2014/main" val="1527583469"/>
                  </a:ext>
                </a:extLst>
              </a:tr>
              <a:tr h="221596">
                <a:tc>
                  <a:txBody>
                    <a:bodyPr/>
                    <a:lstStyle/>
                    <a:p>
                      <a:pPr algn="ctr"/>
                      <a:r>
                        <a:rPr lang="ja-JP" altLang="en-US" sz="1000" dirty="0">
                          <a:solidFill>
                            <a:schemeClr val="tx1"/>
                          </a:solidFill>
                          <a:latin typeface="Meiryo UI" panose="020B0604030504040204" pitchFamily="50" charset="-128"/>
                          <a:ea typeface="Meiryo UI" panose="020B0604030504040204" pitchFamily="50" charset="-128"/>
                        </a:rPr>
                        <a:t>コンテンツ連動型</a:t>
                      </a:r>
                    </a:p>
                  </a:txBody>
                  <a:tcPr anchor="ctr"/>
                </a:tc>
                <a:tc>
                  <a:txBody>
                    <a:bodyPr/>
                    <a:lstStyle/>
                    <a:p>
                      <a:r>
                        <a:rPr kumimoji="1" lang="ja-JP" altLang="en-US" sz="1000" dirty="0">
                          <a:solidFill>
                            <a:schemeClr val="tx1"/>
                          </a:solidFill>
                          <a:latin typeface="Meiryo UI" panose="020B0604030504040204" pitchFamily="50" charset="-128"/>
                          <a:ea typeface="Meiryo UI" panose="020B0604030504040204" pitchFamily="50" charset="-128"/>
                        </a:rPr>
                        <a:t>ユーザーが閲覧しているサイトやアプリの内容</a:t>
                      </a:r>
                    </a:p>
                  </a:txBody>
                  <a:tcPr anchor="ctr"/>
                </a:tc>
                <a:extLst>
                  <a:ext uri="{0D108BD9-81ED-4DB2-BD59-A6C34878D82A}">
                    <a16:rowId xmlns:a16="http://schemas.microsoft.com/office/drawing/2014/main" val="2551671548"/>
                  </a:ext>
                </a:extLst>
              </a:tr>
            </a:tbl>
          </a:graphicData>
        </a:graphic>
      </p:graphicFrame>
      <p:sp>
        <p:nvSpPr>
          <p:cNvPr id="6" name="テキスト ボックス 5"/>
          <p:cNvSpPr txBox="1"/>
          <p:nvPr/>
        </p:nvSpPr>
        <p:spPr>
          <a:xfrm>
            <a:off x="424239" y="2208917"/>
            <a:ext cx="3472410" cy="275817"/>
          </a:xfrm>
          <a:prstGeom prst="rect">
            <a:avLst/>
          </a:prstGeom>
          <a:noFill/>
          <a:ln>
            <a:no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（代表的なターゲティングの種類</a:t>
            </a:r>
            <a:r>
              <a:rPr lang="ja-JP" altLang="en-US"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 name="テキスト ボックス 17"/>
          <p:cNvSpPr txBox="1"/>
          <p:nvPr/>
        </p:nvSpPr>
        <p:spPr>
          <a:xfrm>
            <a:off x="557500" y="1230596"/>
            <a:ext cx="5137871" cy="640198"/>
          </a:xfrm>
          <a:prstGeom prst="rect">
            <a:avLst/>
          </a:prstGeom>
          <a:noFill/>
          <a:ln>
            <a:noFill/>
          </a:ln>
        </p:spPr>
        <p:txBody>
          <a:bodyPr wrap="square" rtlCol="0">
            <a:noAutofit/>
          </a:bodyPr>
          <a:lstStyle/>
          <a:p>
            <a:pPr lvl="0">
              <a:defRPr/>
            </a:pP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インターネット利用者の属性や閲覧履歴等に基づいて対象者を絞り込み、</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web</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サイトの一部に広告を表示するターゲティング広報を活用することによって、府政に関する情報発信の多様化を実現。</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p:txBody>
      </p:sp>
      <p:graphicFrame>
        <p:nvGraphicFramePr>
          <p:cNvPr id="7" name="表 6"/>
          <p:cNvGraphicFramePr>
            <a:graphicFrameLocks noGrp="1"/>
          </p:cNvGraphicFramePr>
          <p:nvPr/>
        </p:nvGraphicFramePr>
        <p:xfrm>
          <a:off x="674040" y="4269739"/>
          <a:ext cx="5096132" cy="1859561"/>
        </p:xfrm>
        <a:graphic>
          <a:graphicData uri="http://schemas.openxmlformats.org/drawingml/2006/table">
            <a:tbl>
              <a:tblPr firstRow="1" bandRow="1">
                <a:tableStyleId>{5C22544A-7EE6-4342-B048-85BDC9FD1C3A}</a:tableStyleId>
              </a:tblPr>
              <a:tblGrid>
                <a:gridCol w="1904620">
                  <a:extLst>
                    <a:ext uri="{9D8B030D-6E8A-4147-A177-3AD203B41FA5}">
                      <a16:colId xmlns:a16="http://schemas.microsoft.com/office/drawing/2014/main" val="344722315"/>
                    </a:ext>
                  </a:extLst>
                </a:gridCol>
                <a:gridCol w="3191512">
                  <a:extLst>
                    <a:ext uri="{9D8B030D-6E8A-4147-A177-3AD203B41FA5}">
                      <a16:colId xmlns:a16="http://schemas.microsoft.com/office/drawing/2014/main" val="1067912058"/>
                    </a:ext>
                  </a:extLst>
                </a:gridCol>
              </a:tblGrid>
              <a:tr h="317026">
                <a:tc>
                  <a:txBody>
                    <a:bodyPr/>
                    <a:lstStyle/>
                    <a:p>
                      <a:pPr algn="ctr"/>
                      <a:r>
                        <a:rPr kumimoji="1" lang="ja-JP" altLang="en-US" sz="1050" dirty="0">
                          <a:latin typeface="Meiryo UI" panose="020B0604030504040204" pitchFamily="50" charset="-128"/>
                          <a:ea typeface="Meiryo UI" panose="020B0604030504040204" pitchFamily="50" charset="-128"/>
                        </a:rPr>
                        <a:t>案件名</a:t>
                      </a:r>
                    </a:p>
                  </a:txBody>
                  <a:tcPr anchor="ctr"/>
                </a:tc>
                <a:tc>
                  <a:txBody>
                    <a:bodyPr/>
                    <a:lstStyle/>
                    <a:p>
                      <a:pPr algn="ctr"/>
                      <a:r>
                        <a:rPr kumimoji="1" lang="ja-JP" altLang="en-US" sz="1050" dirty="0">
                          <a:latin typeface="Meiryo UI" panose="020B0604030504040204" pitchFamily="50" charset="-128"/>
                          <a:ea typeface="Meiryo UI" panose="020B0604030504040204" pitchFamily="50" charset="-128"/>
                        </a:rPr>
                        <a:t>ターゲットにした層</a:t>
                      </a:r>
                    </a:p>
                  </a:txBody>
                  <a:tcPr anchor="ctr"/>
                </a:tc>
                <a:extLst>
                  <a:ext uri="{0D108BD9-81ED-4DB2-BD59-A6C34878D82A}">
                    <a16:rowId xmlns:a16="http://schemas.microsoft.com/office/drawing/2014/main" val="1995592083"/>
                  </a:ext>
                </a:extLst>
              </a:tr>
              <a:tr h="370794">
                <a:tc>
                  <a:txBody>
                    <a:bodyPr/>
                    <a:lstStyle/>
                    <a:p>
                      <a:r>
                        <a:rPr kumimoji="1" lang="ja-JP" altLang="en-US" sz="900" dirty="0">
                          <a:latin typeface="Meiryo UI" panose="020B0604030504040204" pitchFamily="50" charset="-128"/>
                          <a:ea typeface="Meiryo UI" panose="020B0604030504040204" pitchFamily="50" charset="-128"/>
                        </a:rPr>
                        <a:t>青少年に対するインターネット上での被害防止のための啓発 </a:t>
                      </a:r>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青少年課</a:t>
                      </a:r>
                      <a:r>
                        <a:rPr kumimoji="1" lang="en-US" altLang="ja-JP" sz="900" dirty="0">
                          <a:latin typeface="Meiryo UI" panose="020B0604030504040204" pitchFamily="50" charset="-128"/>
                          <a:ea typeface="Meiryo UI" panose="020B0604030504040204" pitchFamily="50" charset="-128"/>
                        </a:rPr>
                        <a:t>】</a:t>
                      </a:r>
                    </a:p>
                  </a:txBody>
                  <a:tcPr anchor="ctr"/>
                </a:tc>
                <a:tc>
                  <a:txBody>
                    <a:bodyPr/>
                    <a:lstStyle/>
                    <a:p>
                      <a:r>
                        <a:rPr kumimoji="1" lang="ja-JP" altLang="en-US" sz="900" dirty="0">
                          <a:solidFill>
                            <a:schemeClr val="tx1"/>
                          </a:solidFill>
                          <a:latin typeface="Meiryo UI" panose="020B0604030504040204" pitchFamily="50" charset="-128"/>
                          <a:ea typeface="Meiryo UI" panose="020B0604030504040204" pitchFamily="50" charset="-128"/>
                        </a:rPr>
                        <a:t>・年齢・地域</a:t>
                      </a:r>
                      <a:r>
                        <a:rPr kumimoji="1" lang="ja-JP" altLang="en-US" sz="900" spc="-30" baseline="0" dirty="0">
                          <a:solidFill>
                            <a:schemeClr val="tx1"/>
                          </a:solidFill>
                          <a:latin typeface="Meiryo UI" panose="020B0604030504040204" pitchFamily="50" charset="-128"/>
                          <a:ea typeface="Meiryo UI" panose="020B0604030504040204" pitchFamily="50" charset="-128"/>
                        </a:rPr>
                        <a:t>（大阪府域で主に活動する</a:t>
                      </a:r>
                      <a:r>
                        <a:rPr kumimoji="1" lang="en-US" altLang="ja-JP" sz="900" spc="-30" baseline="0" dirty="0">
                          <a:solidFill>
                            <a:schemeClr val="tx1"/>
                          </a:solidFill>
                          <a:latin typeface="Meiryo UI" panose="020B0604030504040204" pitchFamily="50" charset="-128"/>
                          <a:ea typeface="Meiryo UI" panose="020B0604030504040204" pitchFamily="50" charset="-128"/>
                        </a:rPr>
                        <a:t>18</a:t>
                      </a:r>
                      <a:r>
                        <a:rPr kumimoji="1" lang="ja-JP" altLang="en-US" sz="900" spc="-30" baseline="0" dirty="0">
                          <a:solidFill>
                            <a:schemeClr val="tx1"/>
                          </a:solidFill>
                          <a:latin typeface="Meiryo UI" panose="020B0604030504040204" pitchFamily="50" charset="-128"/>
                          <a:ea typeface="Meiryo UI" panose="020B0604030504040204" pitchFamily="50" charset="-128"/>
                        </a:rPr>
                        <a:t>歳未満の青少年、</a:t>
                      </a:r>
                    </a:p>
                    <a:p>
                      <a:r>
                        <a:rPr kumimoji="1" lang="ja-JP" altLang="en-US" sz="900" spc="-30" baseline="0" dirty="0">
                          <a:solidFill>
                            <a:schemeClr val="tx1"/>
                          </a:solidFill>
                          <a:latin typeface="Meiryo UI" panose="020B0604030504040204" pitchFamily="50" charset="-128"/>
                          <a:ea typeface="Meiryo UI" panose="020B0604030504040204" pitchFamily="50" charset="-128"/>
                        </a:rPr>
                        <a:t>　　     　　　　　大阪府域で主に活動する</a:t>
                      </a:r>
                      <a:r>
                        <a:rPr kumimoji="1" lang="en-US" altLang="ja-JP" sz="900" spc="-30" baseline="0" dirty="0">
                          <a:solidFill>
                            <a:schemeClr val="tx1"/>
                          </a:solidFill>
                          <a:latin typeface="Meiryo UI" panose="020B0604030504040204" pitchFamily="50" charset="-128"/>
                          <a:ea typeface="Meiryo UI" panose="020B0604030504040204" pitchFamily="50" charset="-128"/>
                        </a:rPr>
                        <a:t>18</a:t>
                      </a:r>
                      <a:r>
                        <a:rPr kumimoji="1" lang="ja-JP" altLang="en-US" sz="900" spc="-30" baseline="0" dirty="0">
                          <a:solidFill>
                            <a:schemeClr val="tx1"/>
                          </a:solidFill>
                          <a:latin typeface="Meiryo UI" panose="020B0604030504040204" pitchFamily="50" charset="-128"/>
                          <a:ea typeface="Meiryo UI" panose="020B0604030504040204" pitchFamily="50" charset="-128"/>
                        </a:rPr>
                        <a:t>歳以上の人</a:t>
                      </a:r>
                      <a:r>
                        <a:rPr kumimoji="1" lang="ja-JP" altLang="en-US" sz="600" spc="-30" baseline="0" dirty="0">
                          <a:solidFill>
                            <a:schemeClr val="tx1"/>
                          </a:solidFill>
                          <a:latin typeface="Meiryo UI" panose="020B0604030504040204" pitchFamily="50" charset="-128"/>
                          <a:ea typeface="Meiryo UI" panose="020B0604030504040204" pitchFamily="50" charset="-128"/>
                        </a:rPr>
                        <a:t>（上記以外）</a:t>
                      </a:r>
                      <a:r>
                        <a:rPr kumimoji="1" lang="ja-JP" altLang="en-US" sz="900" spc="-30" baseline="0" dirty="0">
                          <a:solidFill>
                            <a:schemeClr val="tx1"/>
                          </a:solidFill>
                          <a:latin typeface="Meiryo UI" panose="020B0604030504040204" pitchFamily="50" charset="-128"/>
                          <a:ea typeface="Meiryo UI" panose="020B0604030504040204" pitchFamily="50" charset="-128"/>
                        </a:rPr>
                        <a:t>）</a:t>
                      </a:r>
                    </a:p>
                    <a:p>
                      <a:r>
                        <a:rPr kumimoji="1" lang="ja-JP" altLang="en-US" sz="900" dirty="0">
                          <a:solidFill>
                            <a:schemeClr val="tx1"/>
                          </a:solidFill>
                          <a:latin typeface="Meiryo UI" panose="020B0604030504040204" pitchFamily="50" charset="-128"/>
                          <a:ea typeface="Meiryo UI" panose="020B0604030504040204" pitchFamily="50" charset="-128"/>
                        </a:rPr>
                        <a:t>・検索キーワード（パパ活、ママ活等）　等</a:t>
                      </a:r>
                    </a:p>
                  </a:txBody>
                  <a:tcPr marR="72000" anchor="ctr"/>
                </a:tc>
                <a:extLst>
                  <a:ext uri="{0D108BD9-81ED-4DB2-BD59-A6C34878D82A}">
                    <a16:rowId xmlns:a16="http://schemas.microsoft.com/office/drawing/2014/main" val="3895236799"/>
                  </a:ext>
                </a:extLst>
              </a:tr>
              <a:tr h="3995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a:latin typeface="Meiryo UI" panose="020B0604030504040204" pitchFamily="50" charset="-128"/>
                          <a:ea typeface="Meiryo UI" panose="020B0604030504040204" pitchFamily="50" charset="-128"/>
                        </a:rPr>
                        <a:t>自殺対策 </a:t>
                      </a:r>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こころの健康総合ｾﾝﾀｰ</a:t>
                      </a:r>
                      <a:r>
                        <a:rPr kumimoji="1" lang="en-US" altLang="ja-JP" sz="900" dirty="0">
                          <a:latin typeface="Meiryo UI" panose="020B0604030504040204" pitchFamily="50" charset="-128"/>
                          <a:ea typeface="Meiryo UI" panose="020B0604030504040204" pitchFamily="50" charset="-128"/>
                        </a:rPr>
                        <a:t>】</a:t>
                      </a:r>
                      <a:endParaRPr kumimoji="1" lang="ja-JP" altLang="en-US" sz="900" dirty="0">
                        <a:latin typeface="Meiryo UI" panose="020B0604030504040204" pitchFamily="50" charset="-128"/>
                        <a:ea typeface="Meiryo UI" panose="020B0604030504040204" pitchFamily="50" charset="-128"/>
                      </a:endParaRPr>
                    </a:p>
                  </a:txBody>
                  <a:tcPr anchor="ctr"/>
                </a:tc>
                <a:tc>
                  <a:txBody>
                    <a:bodyPr/>
                    <a:lstStyle/>
                    <a:p>
                      <a:r>
                        <a:rPr kumimoji="1" lang="ja-JP" altLang="en-US" sz="900" dirty="0">
                          <a:latin typeface="Meiryo UI" panose="020B0604030504040204" pitchFamily="50" charset="-128"/>
                          <a:ea typeface="Meiryo UI" panose="020B0604030504040204" pitchFamily="50" charset="-128"/>
                        </a:rPr>
                        <a:t>・全年齢　　　・地域（大阪府域）</a:t>
                      </a:r>
                      <a:endParaRPr kumimoji="1" lang="en-US" altLang="ja-JP" sz="900" dirty="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・検索キーワード</a:t>
                      </a:r>
                      <a:r>
                        <a:rPr kumimoji="1" lang="ja-JP" altLang="en-US" sz="900" dirty="0">
                          <a:solidFill>
                            <a:schemeClr val="tx1"/>
                          </a:solidFill>
                          <a:latin typeface="Meiryo UI" panose="020B0604030504040204" pitchFamily="50" charset="-128"/>
                          <a:ea typeface="Meiryo UI" panose="020B0604030504040204" pitchFamily="50" charset="-128"/>
                        </a:rPr>
                        <a:t>（コロナ、自殺関連等）</a:t>
                      </a:r>
                    </a:p>
                  </a:txBody>
                  <a:tcPr anchor="ctr"/>
                </a:tc>
                <a:extLst>
                  <a:ext uri="{0D108BD9-81ED-4DB2-BD59-A6C34878D82A}">
                    <a16:rowId xmlns:a16="http://schemas.microsoft.com/office/drawing/2014/main" val="2552691079"/>
                  </a:ext>
                </a:extLst>
              </a:tr>
              <a:tr h="274320">
                <a:tc>
                  <a:txBody>
                    <a:bodyPr/>
                    <a:lstStyle/>
                    <a:p>
                      <a:r>
                        <a:rPr lang="ja-JP" altLang="en-US" sz="900" dirty="0">
                          <a:latin typeface="Meiryo UI" panose="020B0604030504040204" pitchFamily="50" charset="-128"/>
                          <a:ea typeface="Meiryo UI" panose="020B0604030504040204" pitchFamily="50" charset="-128"/>
                        </a:rPr>
                        <a:t>薬物乱用防止啓発</a:t>
                      </a:r>
                      <a:r>
                        <a:rPr lang="ja-JP" altLang="en-US" sz="900" baseline="0" dirty="0">
                          <a:latin typeface="Meiryo UI" panose="020B0604030504040204" pitchFamily="50" charset="-128"/>
                          <a:ea typeface="Meiryo UI" panose="020B0604030504040204" pitchFamily="50" charset="-128"/>
                        </a:rPr>
                        <a:t> </a:t>
                      </a:r>
                      <a:r>
                        <a:rPr lang="en-US" altLang="ja-JP" sz="900" dirty="0">
                          <a:latin typeface="Meiryo UI" panose="020B0604030504040204" pitchFamily="50" charset="-128"/>
                          <a:ea typeface="Meiryo UI" panose="020B0604030504040204" pitchFamily="50" charset="-128"/>
                        </a:rPr>
                        <a:t>【</a:t>
                      </a:r>
                      <a:r>
                        <a:rPr lang="ja-JP" altLang="en-US" sz="900" dirty="0">
                          <a:latin typeface="Meiryo UI" panose="020B0604030504040204" pitchFamily="50" charset="-128"/>
                          <a:ea typeface="Meiryo UI" panose="020B0604030504040204" pitchFamily="50" charset="-128"/>
                        </a:rPr>
                        <a:t>薬務課</a:t>
                      </a:r>
                      <a:r>
                        <a:rPr lang="en-US" altLang="ja-JP" sz="900" dirty="0">
                          <a:latin typeface="Meiryo UI" panose="020B0604030504040204" pitchFamily="50" charset="-128"/>
                          <a:ea typeface="Meiryo UI" panose="020B0604030504040204" pitchFamily="50" charset="-128"/>
                        </a:rPr>
                        <a:t>】</a:t>
                      </a:r>
                    </a:p>
                  </a:txBody>
                  <a:tcPr anchor="ctr"/>
                </a:tc>
                <a:tc>
                  <a:txBody>
                    <a:bodyPr/>
                    <a:lstStyle/>
                    <a:p>
                      <a:r>
                        <a:rPr lang="ja-JP" altLang="en-US" sz="900" dirty="0">
                          <a:latin typeface="Meiryo UI" panose="020B0604030504040204" pitchFamily="50" charset="-128"/>
                          <a:ea typeface="Meiryo UI" panose="020B0604030504040204" pitchFamily="50" charset="-128"/>
                        </a:rPr>
                        <a:t>・年齢（</a:t>
                      </a:r>
                      <a:r>
                        <a:rPr lang="en-US" altLang="ja-JP" sz="900" dirty="0">
                          <a:latin typeface="Meiryo UI" panose="020B0604030504040204" pitchFamily="50" charset="-128"/>
                          <a:ea typeface="Meiryo UI" panose="020B0604030504040204" pitchFamily="50" charset="-128"/>
                        </a:rPr>
                        <a:t>13</a:t>
                      </a:r>
                      <a:r>
                        <a:rPr lang="ja-JP" altLang="en-US" sz="900" dirty="0">
                          <a:latin typeface="Meiryo UI" panose="020B0604030504040204" pitchFamily="50" charset="-128"/>
                          <a:ea typeface="Meiryo UI" panose="020B0604030504040204" pitchFamily="50" charset="-128"/>
                        </a:rPr>
                        <a:t>～</a:t>
                      </a:r>
                      <a:r>
                        <a:rPr lang="en-US" altLang="ja-JP" sz="900" dirty="0">
                          <a:latin typeface="Meiryo UI" panose="020B0604030504040204" pitchFamily="50" charset="-128"/>
                          <a:ea typeface="Meiryo UI" panose="020B0604030504040204" pitchFamily="50" charset="-128"/>
                        </a:rPr>
                        <a:t>29</a:t>
                      </a:r>
                      <a:r>
                        <a:rPr lang="ja-JP" altLang="en-US" sz="900" dirty="0">
                          <a:latin typeface="Meiryo UI" panose="020B0604030504040204" pitchFamily="50" charset="-128"/>
                          <a:ea typeface="Meiryo UI" panose="020B0604030504040204" pitchFamily="50" charset="-128"/>
                        </a:rPr>
                        <a:t>歳）　・地域（大阪府域）</a:t>
                      </a:r>
                    </a:p>
                  </a:txBody>
                  <a:tcPr anchor="ctr"/>
                </a:tc>
                <a:extLst>
                  <a:ext uri="{0D108BD9-81ED-4DB2-BD59-A6C34878D82A}">
                    <a16:rowId xmlns:a16="http://schemas.microsoft.com/office/drawing/2014/main" val="195217273"/>
                  </a:ext>
                </a:extLst>
              </a:tr>
              <a:tr h="1828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a:latin typeface="Meiryo UI" panose="020B0604030504040204" pitchFamily="50" charset="-128"/>
                          <a:ea typeface="Meiryo UI" panose="020B0604030504040204" pitchFamily="50" charset="-128"/>
                        </a:rPr>
                        <a:t>入居者募集 </a:t>
                      </a:r>
                      <a:r>
                        <a:rPr kumimoji="1" lang="en-US" altLang="ja-JP" sz="900" dirty="0">
                          <a:latin typeface="Meiryo UI" panose="020B0604030504040204" pitchFamily="50" charset="-128"/>
                          <a:ea typeface="Meiryo UI" panose="020B0604030504040204" pitchFamily="50" charset="-128"/>
                        </a:rPr>
                        <a:t>【</a:t>
                      </a:r>
                      <a:r>
                        <a:rPr kumimoji="1" lang="ja-JP" altLang="en-US" sz="900" dirty="0">
                          <a:latin typeface="Meiryo UI" panose="020B0604030504040204" pitchFamily="50" charset="-128"/>
                          <a:ea typeface="Meiryo UI" panose="020B0604030504040204" pitchFamily="50" charset="-128"/>
                        </a:rPr>
                        <a:t>府住宅</a:t>
                      </a:r>
                      <a:r>
                        <a:rPr kumimoji="1" lang="ja-JP" altLang="en-US" sz="900" dirty="0">
                          <a:solidFill>
                            <a:schemeClr val="tx1"/>
                          </a:solidFill>
                          <a:latin typeface="Meiryo UI" panose="020B0604030504040204" pitchFamily="50" charset="-128"/>
                          <a:ea typeface="Meiryo UI" panose="020B0604030504040204" pitchFamily="50" charset="-128"/>
                        </a:rPr>
                        <a:t>供給公社</a:t>
                      </a:r>
                      <a:r>
                        <a:rPr kumimoji="1" lang="en-US" altLang="ja-JP" sz="900" dirty="0">
                          <a:solidFill>
                            <a:schemeClr val="tx1"/>
                          </a:solidFill>
                          <a:latin typeface="Meiryo UI" panose="020B0604030504040204" pitchFamily="50" charset="-128"/>
                          <a:ea typeface="Meiryo UI" panose="020B0604030504040204" pitchFamily="50" charset="-128"/>
                        </a:rPr>
                        <a:t>】</a:t>
                      </a:r>
                      <a:endParaRPr kumimoji="1" lang="ja-JP" altLang="en-US" sz="900" dirty="0">
                        <a:latin typeface="Meiryo UI" panose="020B0604030504040204" pitchFamily="50" charset="-128"/>
                        <a:ea typeface="Meiryo UI" panose="020B0604030504040204" pitchFamily="50" charset="-128"/>
                      </a:endParaRPr>
                    </a:p>
                  </a:txBody>
                  <a:tcPr anchor="ctr"/>
                </a:tc>
                <a:tc>
                  <a:txBody>
                    <a:bodyPr/>
                    <a:lstStyle/>
                    <a:p>
                      <a:r>
                        <a:rPr kumimoji="1" lang="ja-JP" altLang="en-US" sz="900" dirty="0">
                          <a:latin typeface="Meiryo UI" panose="020B0604030504040204" pitchFamily="50" charset="-128"/>
                          <a:ea typeface="Meiryo UI" panose="020B0604030504040204" pitchFamily="50" charset="-128"/>
                        </a:rPr>
                        <a:t>・年齢（主に</a:t>
                      </a:r>
                      <a:r>
                        <a:rPr kumimoji="1" lang="en-US" altLang="ja-JP" sz="900" dirty="0">
                          <a:latin typeface="Meiryo UI" panose="020B0604030504040204" pitchFamily="50" charset="-128"/>
                          <a:ea typeface="Meiryo UI" panose="020B0604030504040204" pitchFamily="50" charset="-128"/>
                        </a:rPr>
                        <a:t>20</a:t>
                      </a:r>
                      <a:r>
                        <a:rPr kumimoji="1" lang="ja-JP" altLang="en-US" sz="900" dirty="0">
                          <a:latin typeface="Meiryo UI" panose="020B0604030504040204" pitchFamily="50" charset="-128"/>
                          <a:ea typeface="Meiryo UI" panose="020B0604030504040204" pitchFamily="50" charset="-128"/>
                        </a:rPr>
                        <a:t>～</a:t>
                      </a:r>
                      <a:r>
                        <a:rPr kumimoji="1" lang="en-US" altLang="ja-JP" sz="900" dirty="0">
                          <a:latin typeface="Meiryo UI" panose="020B0604030504040204" pitchFamily="50" charset="-128"/>
                          <a:ea typeface="Meiryo UI" panose="020B0604030504040204" pitchFamily="50" charset="-128"/>
                        </a:rPr>
                        <a:t>40</a:t>
                      </a:r>
                      <a:r>
                        <a:rPr kumimoji="1" lang="ja-JP" altLang="en-US" sz="900" dirty="0">
                          <a:latin typeface="Meiryo UI" panose="020B0604030504040204" pitchFamily="50" charset="-128"/>
                          <a:ea typeface="Meiryo UI" panose="020B0604030504040204" pitchFamily="50" charset="-128"/>
                        </a:rPr>
                        <a:t>歳代）　・地域（大阪府域）</a:t>
                      </a:r>
                      <a:endParaRPr kumimoji="1" lang="en-US" altLang="ja-JP" sz="900" dirty="0">
                        <a:latin typeface="Meiryo UI" panose="020B0604030504040204" pitchFamily="50" charset="-128"/>
                        <a:ea typeface="Meiryo UI" panose="020B0604030504040204" pitchFamily="50" charset="-128"/>
                      </a:endParaRPr>
                    </a:p>
                    <a:p>
                      <a:r>
                        <a:rPr kumimoji="1" lang="ja-JP" altLang="en-US" sz="900" dirty="0">
                          <a:latin typeface="Meiryo UI" panose="020B0604030504040204" pitchFamily="50" charset="-128"/>
                          <a:ea typeface="Meiryo UI" panose="020B0604030504040204" pitchFamily="50" charset="-128"/>
                        </a:rPr>
                        <a:t>・検索キーワード（賃貸、リノベーション等）</a:t>
                      </a:r>
                    </a:p>
                  </a:txBody>
                  <a:tcPr anchor="ctr"/>
                </a:tc>
                <a:extLst>
                  <a:ext uri="{0D108BD9-81ED-4DB2-BD59-A6C34878D82A}">
                    <a16:rowId xmlns:a16="http://schemas.microsoft.com/office/drawing/2014/main" val="500073267"/>
                  </a:ext>
                </a:extLst>
              </a:tr>
            </a:tbl>
          </a:graphicData>
        </a:graphic>
      </p:graphicFrame>
      <p:sp>
        <p:nvSpPr>
          <p:cNvPr id="19" name="テキスト ボックス 18"/>
          <p:cNvSpPr txBox="1"/>
          <p:nvPr/>
        </p:nvSpPr>
        <p:spPr>
          <a:xfrm>
            <a:off x="432859" y="3919995"/>
            <a:ext cx="1888891" cy="253487"/>
          </a:xfrm>
          <a:prstGeom prst="rect">
            <a:avLst/>
          </a:prstGeom>
          <a:noFill/>
          <a:ln>
            <a:no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（令和</a:t>
            </a:r>
            <a:r>
              <a:rPr lang="en-US" altLang="ja-JP"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年度実施例）</a:t>
            </a:r>
            <a:endPar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 name="テキスト ボックス 22"/>
          <p:cNvSpPr txBox="1"/>
          <p:nvPr/>
        </p:nvSpPr>
        <p:spPr>
          <a:xfrm>
            <a:off x="371773" y="955535"/>
            <a:ext cx="3472410" cy="275817"/>
          </a:xfrm>
          <a:prstGeom prst="rect">
            <a:avLst/>
          </a:prstGeom>
          <a:noFill/>
          <a:ln>
            <a:noFill/>
          </a:ln>
        </p:spPr>
        <p:txBody>
          <a:bodyPr wrap="square" rtlCol="0">
            <a:noAutofit/>
          </a:bodyPr>
          <a:lstStyle/>
          <a:p>
            <a:pPr lvl="0">
              <a:defRPr/>
            </a:pPr>
            <a:r>
              <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ターゲティング広報の活用</a:t>
            </a:r>
            <a:r>
              <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26" name="テキスト ボックス 25"/>
          <p:cNvSpPr txBox="1"/>
          <p:nvPr/>
        </p:nvSpPr>
        <p:spPr>
          <a:xfrm>
            <a:off x="2523806" y="3945575"/>
            <a:ext cx="3204000" cy="170604"/>
          </a:xfrm>
          <a:prstGeom prst="rect">
            <a:avLst/>
          </a:prstGeom>
          <a:noFill/>
          <a:ln cmpd="dbl">
            <a:solidFill>
              <a:schemeClr val="tx2"/>
            </a:solidFill>
            <a:prstDash val="dash"/>
          </a:ln>
        </p:spPr>
        <p:txBody>
          <a:bodyPr wrap="square" lIns="72000" rIns="72000" rtlCol="0" anchor="ctr">
            <a:noAutofit/>
          </a:bodyPr>
          <a:lstStyle/>
          <a:p>
            <a:pPr lvl="0" algn="ctr">
              <a:lnSpc>
                <a:spcPts val="1100"/>
              </a:lnSpc>
              <a:defRPr/>
            </a:pPr>
            <a:r>
              <a:rPr lang="ja-JP" altLang="en-US" sz="800"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rPr>
              <a:t>対面での働きかけが困難なケースでの啓発・注意喚起等にも活用！</a:t>
            </a:r>
            <a:endParaRPr lang="en-US" altLang="ja-JP" sz="800" dirty="0">
              <a:solidFill>
                <a:schemeClr val="tx2"/>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テキスト ボックス 4"/>
          <p:cNvSpPr txBox="1"/>
          <p:nvPr/>
        </p:nvSpPr>
        <p:spPr>
          <a:xfrm>
            <a:off x="5932851" y="987777"/>
            <a:ext cx="161695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≪イメージ図≫</a:t>
            </a:r>
          </a:p>
        </p:txBody>
      </p:sp>
    </p:spTree>
    <p:extLst>
      <p:ext uri="{BB962C8B-B14F-4D97-AF65-F5344CB8AC3E}">
        <p14:creationId xmlns:p14="http://schemas.microsoft.com/office/powerpoint/2010/main" val="23864388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p:cNvPicPr>
            <a:picLocks noChangeAspect="1"/>
          </p:cNvPicPr>
          <p:nvPr/>
        </p:nvPicPr>
        <p:blipFill rotWithShape="1">
          <a:blip r:embed="rId2"/>
          <a:srcRect l="7263" t="39990" r="7755" b="30479"/>
          <a:stretch/>
        </p:blipFill>
        <p:spPr>
          <a:xfrm>
            <a:off x="3839359" y="3502339"/>
            <a:ext cx="2341640" cy="457490"/>
          </a:xfrm>
          <a:prstGeom prst="rect">
            <a:avLst/>
          </a:prstGeom>
        </p:spPr>
      </p:pic>
      <p:pic>
        <p:nvPicPr>
          <p:cNvPr id="51" name="図 55"/>
          <p:cNvPicPr>
            <a:picLocks noChangeAspect="1"/>
          </p:cNvPicPr>
          <p:nvPr/>
        </p:nvPicPr>
        <p:blipFill>
          <a:blip r:embed="rId3" cstate="print">
            <a:extLst>
              <a:ext uri="{28A0092B-C50C-407E-A947-70E740481C1C}">
                <a14:useLocalDpi xmlns:a14="http://schemas.microsoft.com/office/drawing/2010/main" val="0"/>
              </a:ext>
            </a:extLst>
          </a:blip>
          <a:srcRect l="-56" t="9451" r="5019" b="9180"/>
          <a:stretch>
            <a:fillRect/>
          </a:stretch>
        </p:blipFill>
        <p:spPr bwMode="auto">
          <a:xfrm>
            <a:off x="7468196" y="5481729"/>
            <a:ext cx="1439183" cy="924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角丸四角形 1"/>
          <p:cNvSpPr/>
          <p:nvPr/>
        </p:nvSpPr>
        <p:spPr>
          <a:xfrm>
            <a:off x="236599" y="377984"/>
            <a:ext cx="8760425" cy="6243356"/>
          </a:xfrm>
          <a:prstGeom prst="roundRect">
            <a:avLst>
              <a:gd name="adj" fmla="val 4915"/>
            </a:avLst>
          </a:prstGeom>
          <a:noFill/>
        </p:spPr>
        <p:style>
          <a:lnRef idx="2">
            <a:schemeClr val="dk1"/>
          </a:lnRef>
          <a:fillRef idx="1">
            <a:schemeClr val="lt1"/>
          </a:fillRef>
          <a:effectRef idx="0">
            <a:schemeClr val="dk1"/>
          </a:effectRef>
          <a:fontRef idx="minor">
            <a:schemeClr val="dk1"/>
          </a:fontRef>
        </p:style>
        <p:txBody>
          <a:bodyPr rot="0" spcFirstLastPara="0" vert="horz" wrap="square" lIns="72000" tIns="72000" rIns="72000" bIns="72000" numCol="1" spcCol="0" rtlCol="0" fromWordArt="0" anchor="t" anchorCtr="0" forceAA="0" compatLnSpc="1">
            <a:prstTxWarp prst="textNoShape">
              <a:avLst/>
            </a:prstTxWarp>
            <a:noAutofit/>
          </a:bodyPr>
          <a:lstStyle/>
          <a:p>
            <a:pPr lvl="0">
              <a:defRPr/>
            </a:pPr>
            <a:r>
              <a:rPr lang="ja-JP" altLang="en-US" sz="16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b="1" noProof="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企業等との連携による情報発信　</a:t>
            </a:r>
            <a:r>
              <a:rPr lang="en-US" altLang="ja-JP" sz="1100" b="1" noProof="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b="1" noProof="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財務部 行政経営課</a:t>
            </a:r>
            <a:r>
              <a:rPr lang="en-US" altLang="ja-JP" sz="1100" b="1" noProof="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20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7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lang="en-US" altLang="ja-JP" sz="9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lang="en-US" altLang="ja-JP" sz="9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1" lang="en-US" altLang="ja-JP" sz="900" b="1"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srgbClr val="00B0F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 name="正方形/長方形 20"/>
          <p:cNvSpPr/>
          <p:nvPr/>
        </p:nvSpPr>
        <p:spPr>
          <a:xfrm>
            <a:off x="236599" y="8620"/>
            <a:ext cx="1590095" cy="5262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3600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＜参考事例</a:t>
            </a:r>
            <a:r>
              <a:rPr kumimoji="1"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16</a:t>
            </a: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25" name="正方形/長方形 24"/>
          <p:cNvSpPr/>
          <p:nvPr/>
        </p:nvSpPr>
        <p:spPr>
          <a:xfrm>
            <a:off x="7334064" y="2716329"/>
            <a:ext cx="645437" cy="216000"/>
          </a:xfrm>
          <a:prstGeom prst="rect">
            <a:avLst/>
          </a:prstGeom>
          <a:solidFill>
            <a:schemeClr val="accent5">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lnSpc>
                <a:spcPts val="1300"/>
              </a:lnSpc>
            </a:pPr>
            <a:r>
              <a:rPr lang="en-US" altLang="ja-JP" sz="1050" b="1" dirty="0">
                <a:solidFill>
                  <a:schemeClr val="tx2">
                    <a:lumMod val="50000"/>
                  </a:schemeClr>
                </a:solidFill>
                <a:latin typeface="Meiryo" panose="020B0604030504040204" pitchFamily="34" charset="-128"/>
                <a:ea typeface="Meiryo" panose="020B0604030504040204" pitchFamily="34" charset="-128"/>
              </a:rPr>
              <a:t>Twitter</a:t>
            </a:r>
            <a:endParaRPr lang="ja-JP" altLang="en-US" sz="800" b="1" dirty="0">
              <a:solidFill>
                <a:schemeClr val="tx2">
                  <a:lumMod val="50000"/>
                </a:schemeClr>
              </a:solidFill>
              <a:latin typeface="Meiryo" panose="020B0604030504040204" pitchFamily="34" charset="-128"/>
              <a:ea typeface="Meiryo" panose="020B0604030504040204" pitchFamily="34" charset="-128"/>
            </a:endParaRPr>
          </a:p>
        </p:txBody>
      </p:sp>
      <p:sp>
        <p:nvSpPr>
          <p:cNvPr id="26" name="正方形/長方形 25"/>
          <p:cNvSpPr/>
          <p:nvPr/>
        </p:nvSpPr>
        <p:spPr>
          <a:xfrm>
            <a:off x="6423259" y="2167118"/>
            <a:ext cx="2447707" cy="216000"/>
          </a:xfrm>
          <a:prstGeom prst="rect">
            <a:avLst/>
          </a:prstGeom>
          <a:solidFill>
            <a:schemeClr val="tx2">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300"/>
              </a:lnSpc>
            </a:pPr>
            <a:r>
              <a:rPr lang="en-US" altLang="ja-JP" sz="1050" b="1" dirty="0">
                <a:solidFill>
                  <a:schemeClr val="tx1"/>
                </a:solidFill>
                <a:latin typeface="Meiryo" panose="020B0604030504040204" pitchFamily="34" charset="-128"/>
                <a:ea typeface="Meiryo" panose="020B0604030504040204" pitchFamily="34" charset="-128"/>
              </a:rPr>
              <a:t>SNS</a:t>
            </a:r>
            <a:endParaRPr lang="ja-JP" altLang="en-US" sz="1050" b="1" strike="sngStrike" dirty="0">
              <a:solidFill>
                <a:schemeClr val="tx1"/>
              </a:solidFill>
              <a:latin typeface="Meiryo" panose="020B0604030504040204" pitchFamily="34" charset="-128"/>
              <a:ea typeface="Meiryo" panose="020B0604030504040204" pitchFamily="34" charset="-128"/>
            </a:endParaRPr>
          </a:p>
        </p:txBody>
      </p:sp>
      <p:sp>
        <p:nvSpPr>
          <p:cNvPr id="28" name="テキスト ボックス 27">
            <a:extLst>
              <a:ext uri="{FF2B5EF4-FFF2-40B4-BE49-F238E27FC236}">
                <a16:creationId xmlns:a16="http://schemas.microsoft.com/office/drawing/2014/main" id="{AA06E65D-7891-2F4F-982E-67486385BB33}"/>
              </a:ext>
            </a:extLst>
          </p:cNvPr>
          <p:cNvSpPr txBox="1"/>
          <p:nvPr/>
        </p:nvSpPr>
        <p:spPr>
          <a:xfrm>
            <a:off x="6390048" y="2375370"/>
            <a:ext cx="2514127" cy="230641"/>
          </a:xfrm>
          <a:prstGeom prst="rect">
            <a:avLst/>
          </a:prstGeom>
          <a:noFill/>
        </p:spPr>
        <p:txBody>
          <a:bodyPr wrap="square" rtlCol="0">
            <a:spAutoFit/>
          </a:bodyPr>
          <a:lstStyle/>
          <a:p>
            <a:pPr>
              <a:lnSpc>
                <a:spcPts val="1200"/>
              </a:lnSpc>
            </a:pPr>
            <a:r>
              <a:rPr lang="ja-JP" altLang="en-US" sz="900" dirty="0">
                <a:latin typeface="Meiryo UI" panose="020B0604030504040204" pitchFamily="50" charset="-128"/>
                <a:ea typeface="Meiryo UI" panose="020B0604030504040204" pitchFamily="50" charset="-128"/>
              </a:rPr>
              <a:t>☞府や府内市町村の魅力をタイムリーに発信</a:t>
            </a:r>
            <a:endParaRPr lang="en-US" altLang="ja-JP" sz="900" strike="sngStrike" dirty="0">
              <a:latin typeface="Meiryo UI" panose="020B0604030504040204" pitchFamily="50" charset="-128"/>
              <a:ea typeface="Meiryo UI" panose="020B0604030504040204" pitchFamily="50" charset="-128"/>
            </a:endParaRPr>
          </a:p>
        </p:txBody>
      </p:sp>
      <p:sp>
        <p:nvSpPr>
          <p:cNvPr id="30" name="正方形/長方形 29"/>
          <p:cNvSpPr/>
          <p:nvPr/>
        </p:nvSpPr>
        <p:spPr>
          <a:xfrm>
            <a:off x="6419416" y="2721735"/>
            <a:ext cx="857905" cy="216000"/>
          </a:xfrm>
          <a:prstGeom prst="rect">
            <a:avLst/>
          </a:prstGeom>
          <a:solidFill>
            <a:schemeClr val="accent5">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lnSpc>
                <a:spcPts val="1300"/>
              </a:lnSpc>
            </a:pPr>
            <a:r>
              <a:rPr lang="en-US" altLang="ja-JP" sz="1050" b="1" dirty="0">
                <a:solidFill>
                  <a:schemeClr val="tx2">
                    <a:lumMod val="50000"/>
                  </a:schemeClr>
                </a:solidFill>
                <a:latin typeface="Meiryo" panose="020B0604030504040204" pitchFamily="34" charset="-128"/>
                <a:ea typeface="Meiryo" panose="020B0604030504040204" pitchFamily="34" charset="-128"/>
              </a:rPr>
              <a:t>Instagram</a:t>
            </a:r>
            <a:endParaRPr lang="ja-JP" altLang="en-US" sz="800" b="1" dirty="0">
              <a:solidFill>
                <a:schemeClr val="tx2">
                  <a:lumMod val="50000"/>
                </a:schemeClr>
              </a:solidFill>
              <a:latin typeface="Meiryo" panose="020B0604030504040204" pitchFamily="34" charset="-128"/>
              <a:ea typeface="Meiryo" panose="020B0604030504040204" pitchFamily="34" charset="-128"/>
            </a:endParaRPr>
          </a:p>
        </p:txBody>
      </p:sp>
      <p:sp>
        <p:nvSpPr>
          <p:cNvPr id="31" name="正方形/長方形 30"/>
          <p:cNvSpPr/>
          <p:nvPr/>
        </p:nvSpPr>
        <p:spPr>
          <a:xfrm>
            <a:off x="683279" y="2167643"/>
            <a:ext cx="2785677" cy="204710"/>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300"/>
              </a:lnSpc>
            </a:pPr>
            <a:r>
              <a:rPr lang="ja-JP" altLang="en-US" sz="1050" b="1" dirty="0">
                <a:solidFill>
                  <a:srgbClr val="341902"/>
                </a:solidFill>
                <a:latin typeface="Meiryo" panose="020B0604030504040204" pitchFamily="34" charset="-128"/>
                <a:ea typeface="Meiryo" panose="020B0604030504040204" pitchFamily="34" charset="-128"/>
              </a:rPr>
              <a:t>大阪府</a:t>
            </a:r>
            <a:r>
              <a:rPr lang="en-US" altLang="ja-JP" sz="1050" b="1" dirty="0">
                <a:solidFill>
                  <a:schemeClr val="tx1"/>
                </a:solidFill>
                <a:latin typeface="Meiryo" panose="020B0604030504040204" pitchFamily="34" charset="-128"/>
                <a:ea typeface="Meiryo" panose="020B0604030504040204" pitchFamily="34" charset="-128"/>
              </a:rPr>
              <a:t>TV</a:t>
            </a:r>
            <a:r>
              <a:rPr lang="ja-JP" altLang="en-US" sz="800" b="1" dirty="0">
                <a:solidFill>
                  <a:srgbClr val="341902"/>
                </a:solidFill>
                <a:latin typeface="Meiryo" panose="020B0604030504040204" pitchFamily="34" charset="-128"/>
                <a:ea typeface="Meiryo" panose="020B0604030504040204" pitchFamily="34" charset="-128"/>
              </a:rPr>
              <a:t>（インターネットテレビ）</a:t>
            </a:r>
            <a:endParaRPr lang="ja-JP" altLang="en-US" sz="900" b="1" dirty="0">
              <a:solidFill>
                <a:srgbClr val="341902"/>
              </a:solidFill>
              <a:latin typeface="Meiryo" panose="020B0604030504040204" pitchFamily="34" charset="-128"/>
              <a:ea typeface="Meiryo" panose="020B0604030504040204" pitchFamily="34" charset="-128"/>
            </a:endParaRPr>
          </a:p>
        </p:txBody>
      </p:sp>
      <p:sp>
        <p:nvSpPr>
          <p:cNvPr id="32" name="テキスト ボックス 31">
            <a:extLst>
              <a:ext uri="{FF2B5EF4-FFF2-40B4-BE49-F238E27FC236}">
                <a16:creationId xmlns:a16="http://schemas.microsoft.com/office/drawing/2014/main" id="{AA06E65D-7891-2F4F-982E-67486385BB33}"/>
              </a:ext>
            </a:extLst>
          </p:cNvPr>
          <p:cNvSpPr txBox="1"/>
          <p:nvPr/>
        </p:nvSpPr>
        <p:spPr>
          <a:xfrm>
            <a:off x="611560" y="2393885"/>
            <a:ext cx="3038160" cy="1015663"/>
          </a:xfrm>
          <a:prstGeom prst="rect">
            <a:avLst/>
          </a:prstGeom>
          <a:noFill/>
        </p:spPr>
        <p:txBody>
          <a:bodyPr wrap="square" rtlCol="0">
            <a:spAutoFit/>
          </a:bodyPr>
          <a:lstStyle/>
          <a:p>
            <a:pPr>
              <a:lnSpc>
                <a:spcPts val="1200"/>
              </a:lnSpc>
            </a:pPr>
            <a:r>
              <a:rPr lang="ja-JP" altLang="en-US" sz="900" dirty="0">
                <a:latin typeface="Meiryo UI" panose="020B0604030504040204" pitchFamily="50" charset="-128"/>
                <a:ea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府政情報を発信する大阪府専用のインターネットテレビ番組</a:t>
            </a:r>
          </a:p>
          <a:p>
            <a:pPr>
              <a:lnSpc>
                <a:spcPts val="1200"/>
              </a:lnSpc>
            </a:pPr>
            <a:r>
              <a:rPr lang="ja-JP" altLang="en-US" sz="900" dirty="0">
                <a:latin typeface="Meiryo UI" panose="020B0604030504040204" pitchFamily="50" charset="-128"/>
                <a:ea typeface="Meiryo UI" panose="020B0604030504040204" pitchFamily="50" charset="-128"/>
              </a:rPr>
              <a:t>☞平成</a:t>
            </a:r>
            <a:r>
              <a:rPr lang="en-US" altLang="ja-JP" sz="900" dirty="0">
                <a:latin typeface="Meiryo UI" panose="020B0604030504040204" pitchFamily="50" charset="-128"/>
                <a:ea typeface="Meiryo UI" panose="020B0604030504040204" pitchFamily="50" charset="-128"/>
              </a:rPr>
              <a:t>30</a:t>
            </a:r>
            <a:r>
              <a:rPr lang="ja-JP" altLang="en-US" sz="900" dirty="0">
                <a:latin typeface="Meiryo UI" panose="020B0604030504040204" pitchFamily="50" charset="-128"/>
                <a:ea typeface="Meiryo UI" panose="020B0604030504040204" pitchFamily="50" charset="-128"/>
              </a:rPr>
              <a:t>年</a:t>
            </a:r>
            <a:r>
              <a:rPr lang="en-US" altLang="ja-JP" sz="900" dirty="0">
                <a:latin typeface="Meiryo UI" panose="020B0604030504040204" pitchFamily="50" charset="-128"/>
                <a:ea typeface="Meiryo UI" panose="020B0604030504040204" pitchFamily="50" charset="-128"/>
              </a:rPr>
              <a:t>4</a:t>
            </a:r>
            <a:r>
              <a:rPr lang="ja-JP" altLang="en-US" sz="900" dirty="0">
                <a:latin typeface="Meiryo UI" panose="020B0604030504040204" pitchFamily="50" charset="-128"/>
                <a:ea typeface="Meiryo UI" panose="020B0604030504040204" pitchFamily="50" charset="-128"/>
              </a:rPr>
              <a:t>月より放送開始</a:t>
            </a:r>
            <a:endParaRPr lang="en-US" altLang="ja-JP" sz="900" dirty="0">
              <a:latin typeface="Meiryo UI" panose="020B0604030504040204" pitchFamily="50" charset="-128"/>
              <a:ea typeface="Meiryo UI" panose="020B0604030504040204" pitchFamily="50" charset="-128"/>
            </a:endParaRPr>
          </a:p>
          <a:p>
            <a:pPr>
              <a:lnSpc>
                <a:spcPts val="1200"/>
              </a:lnSpc>
            </a:pPr>
            <a:r>
              <a:rPr lang="ja-JP" altLang="en-US" sz="900" dirty="0">
                <a:latin typeface="Meiryo UI" panose="020B0604030504040204" pitchFamily="50" charset="-128"/>
                <a:ea typeface="Meiryo UI" panose="020B0604030504040204" pitchFamily="50" charset="-128"/>
              </a:rPr>
              <a:t>☞毎月第</a:t>
            </a:r>
            <a:r>
              <a:rPr lang="en-US" altLang="ja-JP" sz="900" dirty="0">
                <a:latin typeface="Meiryo UI" panose="020B0604030504040204" pitchFamily="50" charset="-128"/>
                <a:ea typeface="Meiryo UI" panose="020B0604030504040204" pitchFamily="50" charset="-128"/>
              </a:rPr>
              <a:t>1</a:t>
            </a:r>
            <a:r>
              <a:rPr lang="ja-JP" altLang="en-US" sz="900" dirty="0">
                <a:latin typeface="Meiryo UI" panose="020B0604030504040204" pitchFamily="50" charset="-128"/>
                <a:ea typeface="Meiryo UI" panose="020B0604030504040204" pitchFamily="50" charset="-128"/>
              </a:rPr>
              <a:t>木曜日 </a:t>
            </a:r>
            <a:r>
              <a:rPr lang="en-US" altLang="ja-JP" sz="900" dirty="0">
                <a:latin typeface="Meiryo UI" panose="020B0604030504040204" pitchFamily="50" charset="-128"/>
                <a:ea typeface="Meiryo UI" panose="020B0604030504040204" pitchFamily="50" charset="-128"/>
              </a:rPr>
              <a:t>13:30~14:45</a:t>
            </a:r>
            <a:r>
              <a:rPr lang="ja-JP" altLang="en-US" sz="900" dirty="0">
                <a:latin typeface="Meiryo UI" panose="020B0604030504040204" pitchFamily="50" charset="-128"/>
                <a:ea typeface="Meiryo UI" panose="020B0604030504040204" pitchFamily="50" charset="-128"/>
              </a:rPr>
              <a:t>（リモート放送）</a:t>
            </a:r>
          </a:p>
          <a:p>
            <a:pPr>
              <a:lnSpc>
                <a:spcPts val="1200"/>
              </a:lnSpc>
            </a:pPr>
            <a:r>
              <a:rPr lang="ja-JP" altLang="en-US" sz="900" dirty="0">
                <a:latin typeface="Meiryo UI" panose="020B0604030504040204" pitchFamily="50" charset="-128"/>
                <a:ea typeface="Meiryo UI" panose="020B0604030504040204" pitchFamily="50" charset="-128"/>
              </a:rPr>
              <a:t>☞</a:t>
            </a:r>
            <a:r>
              <a:rPr lang="en-US" altLang="ja-JP" sz="900" dirty="0">
                <a:latin typeface="Meiryo UI" panose="020B0604030504040204" pitchFamily="50" charset="-128"/>
                <a:ea typeface="Meiryo UI" panose="020B0604030504040204" pitchFamily="50" charset="-128"/>
              </a:rPr>
              <a:t>OSAKA</a:t>
            </a:r>
            <a:r>
              <a:rPr lang="ja-JP" altLang="en-US" sz="900" dirty="0">
                <a:latin typeface="Meiryo UI" panose="020B0604030504040204" pitchFamily="50" charset="-128"/>
                <a:ea typeface="Meiryo UI" panose="020B0604030504040204" pitchFamily="50" charset="-128"/>
              </a:rPr>
              <a:t> </a:t>
            </a:r>
            <a:r>
              <a:rPr lang="en-US" altLang="ja-JP" sz="900" dirty="0">
                <a:latin typeface="Meiryo UI" panose="020B0604030504040204" pitchFamily="50" charset="-128"/>
                <a:ea typeface="Meiryo UI" panose="020B0604030504040204" pitchFamily="50" charset="-128"/>
              </a:rPr>
              <a:t>MEIKAN</a:t>
            </a:r>
            <a:r>
              <a:rPr lang="ja-JP" altLang="en-US" sz="900" dirty="0">
                <a:latin typeface="Meiryo UI" panose="020B0604030504040204" pitchFamily="50" charset="-128"/>
                <a:ea typeface="Meiryo UI" panose="020B0604030504040204" pitchFamily="50" charset="-128"/>
              </a:rPr>
              <a:t>より配信　</a:t>
            </a:r>
            <a:r>
              <a:rPr lang="en-US" altLang="ja-JP" sz="900" dirty="0">
                <a:latin typeface="Meiryo UI" panose="020B0604030504040204" pitchFamily="50" charset="-128"/>
                <a:ea typeface="Meiryo UI" panose="020B0604030504040204" pitchFamily="50" charset="-128"/>
              </a:rPr>
              <a:t>https://meikan.osaka/</a:t>
            </a:r>
            <a:endParaRPr lang="ja-JP" altLang="en-US" sz="900" dirty="0">
              <a:latin typeface="Meiryo UI" panose="020B0604030504040204" pitchFamily="50" charset="-128"/>
              <a:ea typeface="Meiryo UI" panose="020B0604030504040204" pitchFamily="50" charset="-128"/>
            </a:endParaRPr>
          </a:p>
          <a:p>
            <a:pPr>
              <a:lnSpc>
                <a:spcPts val="1200"/>
              </a:lnSpc>
            </a:pPr>
            <a:endParaRPr lang="en-US" altLang="ja-JP" sz="900" dirty="0">
              <a:latin typeface="Meiryo UI" panose="020B0604030504040204" pitchFamily="50" charset="-128"/>
              <a:ea typeface="Meiryo UI" panose="020B0604030504040204" pitchFamily="50" charset="-128"/>
            </a:endParaRPr>
          </a:p>
          <a:p>
            <a:pPr>
              <a:lnSpc>
                <a:spcPts val="1200"/>
              </a:lnSpc>
            </a:pPr>
            <a:endParaRPr lang="en-US" altLang="ja-JP" sz="900" dirty="0">
              <a:latin typeface="Meiryo UI" panose="020B0604030504040204" pitchFamily="50" charset="-128"/>
              <a:ea typeface="Meiryo UI" panose="020B0604030504040204" pitchFamily="50" charset="-128"/>
            </a:endParaRPr>
          </a:p>
        </p:txBody>
      </p:sp>
      <p:sp>
        <p:nvSpPr>
          <p:cNvPr id="34" name="テキスト ボックス 33"/>
          <p:cNvSpPr txBox="1"/>
          <p:nvPr/>
        </p:nvSpPr>
        <p:spPr>
          <a:xfrm>
            <a:off x="563442" y="1134661"/>
            <a:ext cx="8182453" cy="900246"/>
          </a:xfrm>
          <a:prstGeom prst="rect">
            <a:avLst/>
          </a:prstGeom>
          <a:noFill/>
        </p:spPr>
        <p:txBody>
          <a:bodyPr wrap="square" rtlCol="0">
            <a:spAutoFit/>
          </a:bodyPr>
          <a:lstStyle/>
          <a:p>
            <a:pPr>
              <a:lnSpc>
                <a:spcPts val="1477"/>
              </a:lnSpc>
            </a:pPr>
            <a:r>
              <a:rPr lang="ja-JP" altLang="en-US" sz="1200" dirty="0">
                <a:latin typeface="メイリオ" panose="020B0604030504040204" pitchFamily="50" charset="-128"/>
                <a:ea typeface="メイリオ" panose="020B0604030504040204" pitchFamily="50" charset="-128"/>
              </a:rPr>
              <a:t>・</a:t>
            </a:r>
            <a:r>
              <a:rPr lang="en-US" altLang="ja-JP" sz="1200" dirty="0">
                <a:latin typeface="メイリオ" panose="020B0604030504040204" pitchFamily="50" charset="-128"/>
                <a:ea typeface="メイリオ" panose="020B0604030504040204" pitchFamily="50" charset="-128"/>
              </a:rPr>
              <a:t>OSAKA</a:t>
            </a:r>
            <a:r>
              <a:rPr lang="ja-JP" altLang="en-US" sz="1200" dirty="0">
                <a:latin typeface="メイリオ" panose="020B0604030504040204" pitchFamily="50" charset="-128"/>
                <a:ea typeface="メイリオ" panose="020B0604030504040204" pitchFamily="50" charset="-128"/>
              </a:rPr>
              <a:t> </a:t>
            </a:r>
            <a:r>
              <a:rPr lang="en-US" altLang="ja-JP" sz="1200" dirty="0">
                <a:latin typeface="メイリオ" panose="020B0604030504040204" pitchFamily="50" charset="-128"/>
                <a:ea typeface="メイリオ" panose="020B0604030504040204" pitchFamily="50" charset="-128"/>
              </a:rPr>
              <a:t>MEIKAN</a:t>
            </a:r>
            <a:r>
              <a:rPr lang="ja-JP" altLang="en-US" sz="1200" dirty="0">
                <a:latin typeface="メイリオ" panose="020B0604030504040204" pitchFamily="50" charset="-128"/>
                <a:ea typeface="メイリオ" panose="020B0604030504040204" pitchFamily="50" charset="-128"/>
              </a:rPr>
              <a:t>（情報発信）：公民連携による大阪府や府内市町村の「ひと・もの・こと」の</a:t>
            </a:r>
            <a:endParaRPr lang="en-US" altLang="ja-JP" sz="1200" dirty="0">
              <a:latin typeface="メイリオ" panose="020B0604030504040204" pitchFamily="50" charset="-128"/>
              <a:ea typeface="メイリオ" panose="020B0604030504040204" pitchFamily="50" charset="-128"/>
            </a:endParaRPr>
          </a:p>
          <a:p>
            <a:pPr>
              <a:lnSpc>
                <a:spcPts val="1477"/>
              </a:lnSpc>
            </a:pPr>
            <a:r>
              <a:rPr lang="ja-JP" altLang="en-US" sz="1200" dirty="0">
                <a:latin typeface="メイリオ" panose="020B0604030504040204" pitchFamily="50" charset="-128"/>
                <a:ea typeface="メイリオ" panose="020B0604030504040204" pitchFamily="50" charset="-128"/>
              </a:rPr>
              <a:t>　魅力を「オール大阪」として発信する大阪愛に溢れたプロジェクト。</a:t>
            </a:r>
            <a:endParaRPr lang="en-US" altLang="ja-JP" sz="1200" dirty="0">
              <a:latin typeface="メイリオ" panose="020B0604030504040204" pitchFamily="50" charset="-128"/>
              <a:ea typeface="メイリオ" panose="020B0604030504040204" pitchFamily="50" charset="-128"/>
            </a:endParaRPr>
          </a:p>
          <a:p>
            <a:pPr>
              <a:lnSpc>
                <a:spcPts val="300"/>
              </a:lnSpc>
            </a:pPr>
            <a:endParaRPr lang="en-US" altLang="ja-JP" sz="1200" dirty="0">
              <a:latin typeface="メイリオ" panose="020B0604030504040204" pitchFamily="50" charset="-128"/>
              <a:ea typeface="メイリオ" panose="020B0604030504040204" pitchFamily="50" charset="-128"/>
            </a:endParaRPr>
          </a:p>
          <a:p>
            <a:pPr>
              <a:lnSpc>
                <a:spcPts val="1477"/>
              </a:lnSpc>
            </a:pPr>
            <a:r>
              <a:rPr lang="ja-JP" altLang="en-US" sz="1200" dirty="0">
                <a:latin typeface="メイリオ" panose="020B0604030504040204" pitchFamily="50" charset="-128"/>
                <a:ea typeface="メイリオ" panose="020B0604030504040204" pitchFamily="50" charset="-128"/>
              </a:rPr>
              <a:t>・</a:t>
            </a:r>
            <a:r>
              <a:rPr lang="en-US" altLang="ja-JP" sz="1200" dirty="0">
                <a:latin typeface="メイリオ" panose="020B0604030504040204" pitchFamily="50" charset="-128"/>
                <a:ea typeface="メイリオ" panose="020B0604030504040204" pitchFamily="50" charset="-128"/>
              </a:rPr>
              <a:t>OSAKA</a:t>
            </a:r>
            <a:r>
              <a:rPr lang="ja-JP" altLang="en-US" sz="1200" dirty="0">
                <a:latin typeface="メイリオ" panose="020B0604030504040204" pitchFamily="50" charset="-128"/>
                <a:ea typeface="メイリオ" panose="020B0604030504040204" pitchFamily="50" charset="-128"/>
              </a:rPr>
              <a:t> </a:t>
            </a:r>
            <a:r>
              <a:rPr lang="en-US" altLang="ja-JP" sz="1200" dirty="0">
                <a:latin typeface="メイリオ" panose="020B0604030504040204" pitchFamily="50" charset="-128"/>
                <a:ea typeface="メイリオ" panose="020B0604030504040204" pitchFamily="50" charset="-128"/>
              </a:rPr>
              <a:t>MEIKAN</a:t>
            </a:r>
            <a:r>
              <a:rPr lang="ja-JP" altLang="en-US" sz="1200" dirty="0">
                <a:latin typeface="メイリオ" panose="020B0604030504040204" pitchFamily="50" charset="-128"/>
                <a:ea typeface="メイリオ" panose="020B0604030504040204" pitchFamily="50" charset="-128"/>
              </a:rPr>
              <a:t>の取組みを通じて、大阪を「知って」もらい、「来て」もらい、「住んで」もらい、</a:t>
            </a:r>
            <a:endParaRPr lang="en-US" altLang="ja-JP" sz="1200" dirty="0">
              <a:latin typeface="メイリオ" panose="020B0604030504040204" pitchFamily="50" charset="-128"/>
              <a:ea typeface="メイリオ" panose="020B0604030504040204" pitchFamily="50" charset="-128"/>
            </a:endParaRPr>
          </a:p>
          <a:p>
            <a:pPr>
              <a:lnSpc>
                <a:spcPts val="1477"/>
              </a:lnSpc>
            </a:pPr>
            <a:r>
              <a:rPr lang="ja-JP" altLang="en-US" sz="1200" dirty="0">
                <a:latin typeface="メイリオ" panose="020B0604030504040204" pitchFamily="50" charset="-128"/>
                <a:ea typeface="メイリオ" panose="020B0604030504040204" pitchFamily="50" charset="-128"/>
              </a:rPr>
              <a:t>　そして、大阪に住んでいる府民のみなさんに地元大阪への「誇り」をより高く持っていただくことをめざす。</a:t>
            </a:r>
            <a:endParaRPr lang="ja-JP" altLang="en-US" sz="1400" b="1" dirty="0">
              <a:latin typeface="メイリオ" panose="020B0604030504040204" pitchFamily="50" charset="-128"/>
              <a:ea typeface="メイリオ" panose="020B0604030504040204" pitchFamily="50" charset="-128"/>
            </a:endParaRPr>
          </a:p>
        </p:txBody>
      </p:sp>
      <p:sp>
        <p:nvSpPr>
          <p:cNvPr id="35" name="テキスト ボックス 34"/>
          <p:cNvSpPr txBox="1"/>
          <p:nvPr/>
        </p:nvSpPr>
        <p:spPr>
          <a:xfrm>
            <a:off x="481677" y="893071"/>
            <a:ext cx="3556923" cy="285679"/>
          </a:xfrm>
          <a:prstGeom prst="rect">
            <a:avLst/>
          </a:prstGeom>
          <a:noFill/>
          <a:ln>
            <a:noFill/>
          </a:ln>
        </p:spPr>
        <p:txBody>
          <a:bodyPr wrap="square" rtlCol="0">
            <a:noAutofit/>
          </a:bodyPr>
          <a:lstStyle/>
          <a:p>
            <a:pPr>
              <a:lnSpc>
                <a:spcPts val="1477"/>
              </a:lnSpc>
            </a:pPr>
            <a:r>
              <a:rPr lang="en-US" altLang="ja-JP" sz="1400" b="1" dirty="0">
                <a:latin typeface="Meiryo UI" panose="020B0604030504040204" pitchFamily="50" charset="-128"/>
                <a:ea typeface="Meiryo UI" panose="020B0604030504040204" pitchFamily="50" charset="-128"/>
              </a:rPr>
              <a:t>《OSAKA</a:t>
            </a:r>
            <a:r>
              <a:rPr lang="ja-JP" altLang="en-US" sz="1400" b="1" dirty="0">
                <a:latin typeface="Meiryo UI" panose="020B0604030504040204" pitchFamily="50" charset="-128"/>
                <a:ea typeface="Meiryo UI" panose="020B0604030504040204" pitchFamily="50" charset="-128"/>
              </a:rPr>
              <a:t> </a:t>
            </a:r>
            <a:r>
              <a:rPr lang="en-US" altLang="ja-JP" sz="1400" b="1" dirty="0">
                <a:latin typeface="Meiryo UI" panose="020B0604030504040204" pitchFamily="50" charset="-128"/>
                <a:ea typeface="Meiryo UI" panose="020B0604030504040204" pitchFamily="50" charset="-128"/>
              </a:rPr>
              <a:t>MEIKAN</a:t>
            </a:r>
            <a:r>
              <a:rPr lang="ja-JP" altLang="en-US" sz="1400" b="1" dirty="0">
                <a:latin typeface="Meiryo UI" panose="020B0604030504040204" pitchFamily="50" charset="-128"/>
                <a:ea typeface="Meiryo UI" panose="020B0604030504040204" pitchFamily="50" charset="-128"/>
              </a:rPr>
              <a:t>を通じた府政</a:t>
            </a:r>
            <a:r>
              <a:rPr lang="en-US" altLang="ja-JP" sz="1400" b="1" dirty="0">
                <a:latin typeface="Meiryo UI" panose="020B0604030504040204" pitchFamily="50" charset="-128"/>
                <a:ea typeface="Meiryo UI" panose="020B0604030504040204" pitchFamily="50" charset="-128"/>
              </a:rPr>
              <a:t>PR》</a:t>
            </a:r>
          </a:p>
        </p:txBody>
      </p:sp>
      <p:sp>
        <p:nvSpPr>
          <p:cNvPr id="37" name="正方形/長方形 36"/>
          <p:cNvSpPr/>
          <p:nvPr/>
        </p:nvSpPr>
        <p:spPr>
          <a:xfrm>
            <a:off x="6422852" y="3945988"/>
            <a:ext cx="2447707" cy="216000"/>
          </a:xfrm>
          <a:prstGeom prst="rect">
            <a:avLst/>
          </a:prstGeom>
          <a:solidFill>
            <a:schemeClr val="accent6">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lnSpc>
                <a:spcPts val="1300"/>
              </a:lnSpc>
            </a:pPr>
            <a:r>
              <a:rPr lang="ja-JP" altLang="en-US" sz="1050" b="1" spc="-60" dirty="0">
                <a:solidFill>
                  <a:schemeClr val="accent2">
                    <a:lumMod val="50000"/>
                  </a:schemeClr>
                </a:solidFill>
                <a:latin typeface="Meiryo" panose="020B0604030504040204" pitchFamily="34" charset="-128"/>
                <a:ea typeface="Meiryo" panose="020B0604030504040204" pitchFamily="34" charset="-128"/>
              </a:rPr>
              <a:t>ボイスメディア</a:t>
            </a:r>
            <a:r>
              <a:rPr lang="ja-JP" altLang="en-US" sz="800" b="1" spc="-60" dirty="0">
                <a:solidFill>
                  <a:schemeClr val="accent2">
                    <a:lumMod val="50000"/>
                  </a:schemeClr>
                </a:solidFill>
                <a:latin typeface="Meiryo" panose="020B0604030504040204" pitchFamily="34" charset="-128"/>
                <a:ea typeface="Meiryo" panose="020B0604030504040204" pitchFamily="34" charset="-128"/>
              </a:rPr>
              <a:t>（</a:t>
            </a:r>
            <a:r>
              <a:rPr lang="en-US" altLang="ja-JP" sz="800" b="1" spc="-60" dirty="0">
                <a:solidFill>
                  <a:schemeClr val="accent2">
                    <a:lumMod val="50000"/>
                  </a:schemeClr>
                </a:solidFill>
                <a:latin typeface="Meiryo" panose="020B0604030504040204" pitchFamily="34" charset="-128"/>
                <a:ea typeface="Meiryo" panose="020B0604030504040204" pitchFamily="34" charset="-128"/>
              </a:rPr>
              <a:t>OSAKA</a:t>
            </a:r>
            <a:r>
              <a:rPr lang="ja-JP" altLang="en-US" sz="800" b="1" spc="-60" dirty="0">
                <a:solidFill>
                  <a:schemeClr val="accent2">
                    <a:lumMod val="50000"/>
                  </a:schemeClr>
                </a:solidFill>
                <a:latin typeface="Meiryo" panose="020B0604030504040204" pitchFamily="34" charset="-128"/>
                <a:ea typeface="Meiryo" panose="020B0604030504040204" pitchFamily="34" charset="-128"/>
              </a:rPr>
              <a:t> </a:t>
            </a:r>
            <a:r>
              <a:rPr lang="en-US" altLang="ja-JP" sz="800" b="1" spc="-60" dirty="0">
                <a:solidFill>
                  <a:srgbClr val="5C2C04"/>
                </a:solidFill>
                <a:latin typeface="Meiryo" panose="020B0604030504040204" pitchFamily="34" charset="-128"/>
                <a:ea typeface="Meiryo" panose="020B0604030504040204" pitchFamily="34" charset="-128"/>
              </a:rPr>
              <a:t>MEIKAN</a:t>
            </a:r>
            <a:r>
              <a:rPr lang="en-US" altLang="ja-JP" sz="800" b="1" spc="-60" dirty="0">
                <a:solidFill>
                  <a:schemeClr val="accent2">
                    <a:lumMod val="50000"/>
                  </a:schemeClr>
                </a:solidFill>
                <a:latin typeface="Meiryo" panose="020B0604030504040204" pitchFamily="34" charset="-128"/>
                <a:ea typeface="Meiryo" panose="020B0604030504040204" pitchFamily="34" charset="-128"/>
              </a:rPr>
              <a:t> </a:t>
            </a:r>
            <a:r>
              <a:rPr lang="en-US" altLang="ja-JP" sz="800" b="1" spc="-60" dirty="0" err="1">
                <a:solidFill>
                  <a:schemeClr val="accent2">
                    <a:lumMod val="50000"/>
                  </a:schemeClr>
                </a:solidFill>
                <a:latin typeface="Meiryo" panose="020B0604030504040204" pitchFamily="34" charset="-128"/>
                <a:ea typeface="Meiryo" panose="020B0604030504040204" pitchFamily="34" charset="-128"/>
              </a:rPr>
              <a:t>VoiceCh</a:t>
            </a:r>
            <a:r>
              <a:rPr lang="en-US" altLang="ja-JP" sz="800" b="1" spc="-60" dirty="0">
                <a:solidFill>
                  <a:schemeClr val="accent2">
                    <a:lumMod val="50000"/>
                  </a:schemeClr>
                </a:solidFill>
                <a:latin typeface="Meiryo" panose="020B0604030504040204" pitchFamily="34" charset="-128"/>
                <a:ea typeface="Meiryo" panose="020B0604030504040204" pitchFamily="34" charset="-128"/>
              </a:rPr>
              <a:t>.</a:t>
            </a:r>
            <a:r>
              <a:rPr lang="ja-JP" altLang="en-US" sz="800" b="1" spc="-60" dirty="0">
                <a:solidFill>
                  <a:schemeClr val="accent2">
                    <a:lumMod val="50000"/>
                  </a:schemeClr>
                </a:solidFill>
                <a:latin typeface="Meiryo" panose="020B0604030504040204" pitchFamily="34" charset="-128"/>
                <a:ea typeface="Meiryo" panose="020B0604030504040204" pitchFamily="34" charset="-128"/>
              </a:rPr>
              <a:t>）</a:t>
            </a:r>
          </a:p>
        </p:txBody>
      </p:sp>
      <p:sp>
        <p:nvSpPr>
          <p:cNvPr id="42" name="正方形/長方形 41"/>
          <p:cNvSpPr/>
          <p:nvPr/>
        </p:nvSpPr>
        <p:spPr>
          <a:xfrm>
            <a:off x="8033302" y="2708920"/>
            <a:ext cx="859178" cy="216000"/>
          </a:xfrm>
          <a:prstGeom prst="rect">
            <a:avLst/>
          </a:prstGeom>
          <a:solidFill>
            <a:schemeClr val="accent5">
              <a:lumMod val="40000"/>
              <a:lumOff val="60000"/>
              <a:alpha val="50000"/>
            </a:schemeClr>
          </a:solidFill>
          <a:ln w="12700" cap="flat" cmpd="sng" algn="ctr">
            <a:noFill/>
            <a:prstDash val="solid"/>
            <a:miter lim="800000"/>
          </a:ln>
          <a:effectLst/>
        </p:spPr>
        <p:txBody>
          <a:bodyPr lIns="36000" rIns="36000" rtlCol="0" anchor="ctr"/>
          <a:lstStyle/>
          <a:p>
            <a:pPr marL="0" marR="0" lvl="0" indent="0" algn="ctr" defTabSz="457200" eaLnBrk="1" fontAlgn="auto" latinLnBrk="0" hangingPunct="1">
              <a:lnSpc>
                <a:spcPts val="1300"/>
              </a:lnSpc>
              <a:spcBef>
                <a:spcPts val="0"/>
              </a:spcBef>
              <a:spcAft>
                <a:spcPts val="0"/>
              </a:spcAft>
              <a:buClrTx/>
              <a:buSzTx/>
              <a:buFontTx/>
              <a:buNone/>
              <a:tabLst/>
              <a:defRPr/>
            </a:pPr>
            <a:r>
              <a:rPr kumimoji="0" lang="en-US" altLang="ja-JP" sz="1050" b="1" i="0" u="none" strike="noStrike" kern="0" cap="none" spc="0" normalizeH="0" baseline="0" noProof="0" dirty="0">
                <a:ln>
                  <a:noFill/>
                </a:ln>
                <a:solidFill>
                  <a:schemeClr val="tx2">
                    <a:lumMod val="50000"/>
                  </a:schemeClr>
                </a:solidFill>
                <a:effectLst/>
                <a:uLnTx/>
                <a:uFillTx/>
                <a:latin typeface="Meiryo UI" panose="020B0604030504040204" pitchFamily="34" charset="-128"/>
                <a:ea typeface="Meiryo UI" panose="020B0604030504040204" pitchFamily="34" charset="-128"/>
              </a:rPr>
              <a:t>Facebook</a:t>
            </a:r>
            <a:endParaRPr kumimoji="0" lang="ja-JP" altLang="en-US" sz="800" b="1" i="0" u="none" strike="noStrike" kern="0" cap="none" spc="0" normalizeH="0" baseline="0" noProof="0" dirty="0">
              <a:ln>
                <a:noFill/>
              </a:ln>
              <a:solidFill>
                <a:schemeClr val="tx2">
                  <a:lumMod val="50000"/>
                </a:schemeClr>
              </a:solidFill>
              <a:effectLst/>
              <a:uLnTx/>
              <a:uFillTx/>
              <a:latin typeface="Meiryo UI" panose="020B0604030504040204" pitchFamily="34" charset="-128"/>
              <a:ea typeface="Meiryo UI" panose="020B0604030504040204" pitchFamily="34" charset="-128"/>
            </a:endParaRPr>
          </a:p>
        </p:txBody>
      </p:sp>
      <p:sp>
        <p:nvSpPr>
          <p:cNvPr id="43" name="テキスト ボックス 42"/>
          <p:cNvSpPr txBox="1"/>
          <p:nvPr/>
        </p:nvSpPr>
        <p:spPr>
          <a:xfrm>
            <a:off x="476545" y="4959170"/>
            <a:ext cx="3326983" cy="242174"/>
          </a:xfrm>
          <a:prstGeom prst="rect">
            <a:avLst/>
          </a:prstGeom>
          <a:noFill/>
          <a:ln>
            <a:noFill/>
          </a:ln>
        </p:spPr>
        <p:txBody>
          <a:bodyPr wrap="square" rtlCol="0">
            <a:noAutofit/>
          </a:bodyPr>
          <a:lstStyle/>
          <a:p>
            <a:pPr>
              <a:lnSpc>
                <a:spcPts val="1477"/>
              </a:lnSpc>
            </a:pPr>
            <a:r>
              <a:rPr lang="en-US" altLang="ja-JP" sz="1400" b="1" dirty="0">
                <a:latin typeface="Meiryo UI" panose="020B0604030504040204" pitchFamily="50" charset="-128"/>
                <a:ea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rPr>
              <a:t>企業のネットワーク等を活用した府政</a:t>
            </a:r>
            <a:r>
              <a:rPr lang="en-US" altLang="ja-JP" sz="1400" b="1" dirty="0">
                <a:latin typeface="Meiryo UI" panose="020B0604030504040204" pitchFamily="50" charset="-128"/>
                <a:ea typeface="Meiryo UI" panose="020B0604030504040204" pitchFamily="50" charset="-128"/>
              </a:rPr>
              <a:t>PR》</a:t>
            </a:r>
          </a:p>
        </p:txBody>
      </p:sp>
      <p:sp>
        <p:nvSpPr>
          <p:cNvPr id="46" name="テキスト ボックス 45"/>
          <p:cNvSpPr txBox="1"/>
          <p:nvPr/>
        </p:nvSpPr>
        <p:spPr>
          <a:xfrm>
            <a:off x="687425" y="5788712"/>
            <a:ext cx="3479530" cy="646331"/>
          </a:xfrm>
          <a:prstGeom prst="rect">
            <a:avLst/>
          </a:prstGeom>
          <a:noFill/>
        </p:spPr>
        <p:txBody>
          <a:bodyPr wrap="square" rtlCol="0">
            <a:spAutoFit/>
          </a:bodyPr>
          <a:lstStyle/>
          <a:p>
            <a:pPr marL="171450" indent="-171450">
              <a:buFont typeface="Wingdings" panose="05000000000000000000" pitchFamily="2" charset="2"/>
              <a:buChar char="Ø"/>
            </a:pPr>
            <a:r>
              <a:rPr lang="ja-JP" altLang="en-US" sz="900" dirty="0">
                <a:latin typeface="Meiryo UI" panose="020B0604030504040204" pitchFamily="50" charset="-128"/>
                <a:ea typeface="Meiryo UI" panose="020B0604030504040204" pitchFamily="50" charset="-128"/>
              </a:rPr>
              <a:t>サイネージや会員向け機関誌、顧客向け案内状等への掲載</a:t>
            </a:r>
            <a:endParaRPr lang="en-US" altLang="ja-JP" sz="900" dirty="0">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Ø"/>
            </a:pPr>
            <a:r>
              <a:rPr lang="ja-JP" altLang="en-US" sz="900" dirty="0">
                <a:latin typeface="Meiryo UI" panose="020B0604030504040204" pitchFamily="50" charset="-128"/>
                <a:ea typeface="Meiryo UI" panose="020B0604030504040204" pitchFamily="50" charset="-128"/>
              </a:rPr>
              <a:t>オリジナルポスターやチラシの制作・掲示・配布</a:t>
            </a:r>
            <a:endParaRPr lang="en-US" altLang="ja-JP" sz="900" dirty="0">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Ø"/>
            </a:pPr>
            <a:r>
              <a:rPr lang="en-US" altLang="ja-JP" sz="900" dirty="0">
                <a:latin typeface="Meiryo UI" panose="020B0604030504040204" pitchFamily="50" charset="-128"/>
                <a:ea typeface="Meiryo UI" panose="020B0604030504040204" pitchFamily="50" charset="-128"/>
              </a:rPr>
              <a:t>FM</a:t>
            </a:r>
            <a:r>
              <a:rPr lang="ja-JP" altLang="en-US" sz="900" dirty="0">
                <a:latin typeface="Meiryo UI" panose="020B0604030504040204" pitchFamily="50" charset="-128"/>
                <a:ea typeface="Meiryo UI" panose="020B0604030504040204" pitchFamily="50" charset="-128"/>
              </a:rPr>
              <a:t>ラジオ等の企業の番組枠や、企業公式アプリを活用した府政</a:t>
            </a:r>
            <a:r>
              <a:rPr lang="en-US" altLang="ja-JP" sz="900" dirty="0">
                <a:latin typeface="Meiryo UI" panose="020B0604030504040204" pitchFamily="50" charset="-128"/>
                <a:ea typeface="Meiryo UI" panose="020B0604030504040204" pitchFamily="50" charset="-128"/>
              </a:rPr>
              <a:t>PR</a:t>
            </a:r>
          </a:p>
          <a:p>
            <a:pPr marL="171450" indent="-171450">
              <a:buFont typeface="Wingdings" panose="05000000000000000000" pitchFamily="2" charset="2"/>
              <a:buChar char="Ø"/>
            </a:pPr>
            <a:r>
              <a:rPr lang="ja-JP" altLang="en-US" sz="900" dirty="0">
                <a:latin typeface="Meiryo UI" panose="020B0604030504040204" pitchFamily="50" charset="-128"/>
                <a:ea typeface="Meiryo UI" panose="020B0604030504040204" pitchFamily="50" charset="-128"/>
              </a:rPr>
              <a:t>企業主催イベントへのブース出展や、店舗での府主催イベントの開催</a:t>
            </a:r>
            <a:endParaRPr lang="en-US" altLang="ja-JP" sz="900" dirty="0">
              <a:latin typeface="Meiryo UI" panose="020B0604030504040204" pitchFamily="50" charset="-128"/>
              <a:ea typeface="Meiryo UI" panose="020B0604030504040204" pitchFamily="50" charset="-128"/>
            </a:endParaRPr>
          </a:p>
        </p:txBody>
      </p:sp>
      <p:sp>
        <p:nvSpPr>
          <p:cNvPr id="49" name="テキスト ボックス 48"/>
          <p:cNvSpPr txBox="1"/>
          <p:nvPr/>
        </p:nvSpPr>
        <p:spPr>
          <a:xfrm>
            <a:off x="566968" y="5179574"/>
            <a:ext cx="5540417" cy="284693"/>
          </a:xfrm>
          <a:prstGeom prst="rect">
            <a:avLst/>
          </a:prstGeom>
          <a:noFill/>
        </p:spPr>
        <p:txBody>
          <a:bodyPr wrap="square" rtlCol="0">
            <a:spAutoFit/>
          </a:bodyPr>
          <a:lstStyle/>
          <a:p>
            <a:pPr>
              <a:lnSpc>
                <a:spcPts val="1477"/>
              </a:lnSpc>
            </a:pPr>
            <a:r>
              <a:rPr lang="ja-JP" altLang="en-US" sz="1200" dirty="0">
                <a:latin typeface="メイリオ" panose="020B0604030504040204" pitchFamily="50" charset="-128"/>
                <a:ea typeface="メイリオ" panose="020B0604030504040204" pitchFamily="50" charset="-128"/>
              </a:rPr>
              <a:t>企業の営業ネットワーク、機関誌、サイネージ等を活用し、府政</a:t>
            </a:r>
            <a:r>
              <a:rPr lang="en-US" altLang="ja-JP" sz="1200" dirty="0">
                <a:latin typeface="メイリオ" panose="020B0604030504040204" pitchFamily="50" charset="-128"/>
                <a:ea typeface="メイリオ" panose="020B0604030504040204" pitchFamily="50" charset="-128"/>
              </a:rPr>
              <a:t>PR</a:t>
            </a:r>
            <a:r>
              <a:rPr lang="ja-JP" altLang="en-US" sz="1200" dirty="0">
                <a:latin typeface="メイリオ" panose="020B0604030504040204" pitchFamily="50" charset="-128"/>
                <a:ea typeface="メイリオ" panose="020B0604030504040204" pitchFamily="50" charset="-128"/>
              </a:rPr>
              <a:t>を実施。</a:t>
            </a:r>
            <a:endParaRPr lang="ja-JP" altLang="en-US" sz="1400" b="1" dirty="0">
              <a:latin typeface="メイリオ" panose="020B0604030504040204" pitchFamily="50" charset="-128"/>
              <a:ea typeface="メイリオ" panose="020B0604030504040204" pitchFamily="50" charset="-128"/>
            </a:endParaRPr>
          </a:p>
        </p:txBody>
      </p:sp>
      <p:sp>
        <p:nvSpPr>
          <p:cNvPr id="48" name="テキスト ボックス 47">
            <a:extLst>
              <a:ext uri="{FF2B5EF4-FFF2-40B4-BE49-F238E27FC236}">
                <a16:creationId xmlns:a16="http://schemas.microsoft.com/office/drawing/2014/main" id="{AA06E65D-7891-2F4F-982E-67486385BB33}"/>
              </a:ext>
            </a:extLst>
          </p:cNvPr>
          <p:cNvSpPr txBox="1"/>
          <p:nvPr/>
        </p:nvSpPr>
        <p:spPr>
          <a:xfrm>
            <a:off x="3652850" y="2372353"/>
            <a:ext cx="2601544" cy="707886"/>
          </a:xfrm>
          <a:prstGeom prst="rect">
            <a:avLst/>
          </a:prstGeom>
          <a:noFill/>
        </p:spPr>
        <p:txBody>
          <a:bodyPr wrap="square" rtlCol="0">
            <a:spAutoFit/>
          </a:bodyPr>
          <a:lstStyle/>
          <a:p>
            <a:pPr>
              <a:lnSpc>
                <a:spcPts val="1200"/>
              </a:lnSpc>
            </a:pPr>
            <a:r>
              <a:rPr lang="ja-JP" altLang="en-US" sz="900" dirty="0">
                <a:latin typeface="Meiryo UI" panose="020B0604030504040204" pitchFamily="50" charset="-128"/>
                <a:ea typeface="Meiryo UI" panose="020B0604030504040204" pitchFamily="50" charset="-128"/>
              </a:rPr>
              <a:t>☞公民連携事例や、大阪府・府内</a:t>
            </a:r>
            <a:r>
              <a:rPr lang="en-US" altLang="ja-JP" sz="900" dirty="0">
                <a:latin typeface="Meiryo UI" panose="020B0604030504040204" pitchFamily="50" charset="-128"/>
                <a:ea typeface="Meiryo UI" panose="020B0604030504040204" pitchFamily="50" charset="-128"/>
              </a:rPr>
              <a:t>43</a:t>
            </a:r>
            <a:r>
              <a:rPr lang="ja-JP" altLang="en-US" sz="900" dirty="0">
                <a:latin typeface="Meiryo UI" panose="020B0604030504040204" pitchFamily="50" charset="-128"/>
                <a:ea typeface="Meiryo UI" panose="020B0604030504040204" pitchFamily="50" charset="-128"/>
              </a:rPr>
              <a:t>市町村の魅力</a:t>
            </a:r>
            <a:endParaRPr lang="en-US" altLang="ja-JP" sz="900" dirty="0">
              <a:latin typeface="Meiryo UI" panose="020B0604030504040204" pitchFamily="50" charset="-128"/>
              <a:ea typeface="Meiryo UI" panose="020B0604030504040204" pitchFamily="50" charset="-128"/>
            </a:endParaRPr>
          </a:p>
          <a:p>
            <a:pPr>
              <a:lnSpc>
                <a:spcPts val="1200"/>
              </a:lnSpc>
            </a:pPr>
            <a:r>
              <a:rPr lang="en-US" altLang="ja-JP" sz="900" dirty="0">
                <a:latin typeface="Meiryo UI" panose="020B0604030504040204" pitchFamily="50" charset="-128"/>
                <a:ea typeface="Meiryo UI" panose="020B0604030504040204" pitchFamily="50" charset="-128"/>
              </a:rPr>
              <a:t>   </a:t>
            </a:r>
            <a:r>
              <a:rPr lang="ja-JP" altLang="en-US" sz="900" dirty="0">
                <a:latin typeface="Meiryo UI" panose="020B0604030504040204" pitchFamily="50" charset="-128"/>
                <a:ea typeface="Meiryo UI" panose="020B0604030504040204" pitchFamily="50" charset="-128"/>
              </a:rPr>
              <a:t>等を掲載</a:t>
            </a:r>
            <a:endParaRPr lang="en-US" altLang="ja-JP" sz="900" dirty="0">
              <a:latin typeface="Meiryo UI" panose="020B0604030504040204" pitchFamily="50" charset="-128"/>
              <a:ea typeface="Meiryo UI" panose="020B0604030504040204" pitchFamily="50" charset="-128"/>
            </a:endParaRPr>
          </a:p>
          <a:p>
            <a:pPr>
              <a:lnSpc>
                <a:spcPts val="1200"/>
              </a:lnSpc>
            </a:pPr>
            <a:r>
              <a:rPr lang="ja-JP" altLang="en-US" sz="900" dirty="0">
                <a:latin typeface="Meiryo UI" panose="020B0604030504040204" pitchFamily="50" charset="-128"/>
                <a:ea typeface="Meiryo UI" panose="020B0604030504040204" pitchFamily="50" charset="-128"/>
              </a:rPr>
              <a:t>☞民間のニュースサイト</a:t>
            </a:r>
            <a:r>
              <a:rPr lang="en-US" altLang="ja-JP" sz="900" baseline="30000" dirty="0">
                <a:latin typeface="Meiryo UI" panose="020B0604030504040204" pitchFamily="50" charset="-128"/>
                <a:ea typeface="Meiryo UI" panose="020B0604030504040204" pitchFamily="50" charset="-128"/>
              </a:rPr>
              <a:t>※</a:t>
            </a:r>
            <a:r>
              <a:rPr lang="ja-JP" altLang="en-US" sz="900" dirty="0">
                <a:latin typeface="Meiryo UI" panose="020B0604030504040204" pitchFamily="50" charset="-128"/>
                <a:ea typeface="Meiryo UI" panose="020B0604030504040204" pitchFamily="50" charset="-128"/>
              </a:rPr>
              <a:t>とも連携し、公民連携による</a:t>
            </a:r>
            <a:endParaRPr lang="en-US" altLang="ja-JP" sz="900" dirty="0">
              <a:latin typeface="Meiryo UI" panose="020B0604030504040204" pitchFamily="50" charset="-128"/>
              <a:ea typeface="Meiryo UI" panose="020B0604030504040204" pitchFamily="50" charset="-128"/>
            </a:endParaRPr>
          </a:p>
          <a:p>
            <a:pPr>
              <a:lnSpc>
                <a:spcPts val="1200"/>
              </a:lnSpc>
            </a:pPr>
            <a:r>
              <a:rPr lang="en-US" altLang="ja-JP" sz="900" dirty="0">
                <a:latin typeface="Meiryo UI" panose="020B0604030504040204" pitchFamily="50" charset="-128"/>
                <a:ea typeface="Meiryo UI" panose="020B0604030504040204" pitchFamily="50" charset="-128"/>
              </a:rPr>
              <a:t>   </a:t>
            </a:r>
            <a:r>
              <a:rPr lang="ja-JP" altLang="en-US" sz="900" dirty="0">
                <a:latin typeface="Meiryo UI" panose="020B0604030504040204" pitchFamily="50" charset="-128"/>
                <a:ea typeface="Meiryo UI" panose="020B0604030504040204" pitchFamily="50" charset="-128"/>
              </a:rPr>
              <a:t>新たな情報媒体として、大阪の魅力を幅広く発信</a:t>
            </a:r>
            <a:endParaRPr lang="en-US" altLang="ja-JP" sz="900" dirty="0">
              <a:latin typeface="Meiryo UI" panose="020B0604030504040204" pitchFamily="50" charset="-128"/>
              <a:ea typeface="Meiryo UI" panose="020B0604030504040204" pitchFamily="50" charset="-128"/>
            </a:endParaRPr>
          </a:p>
        </p:txBody>
      </p:sp>
      <p:pic>
        <p:nvPicPr>
          <p:cNvPr id="3" name="図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60063" y="3128286"/>
            <a:ext cx="585833" cy="585833"/>
          </a:xfrm>
          <a:prstGeom prst="rect">
            <a:avLst/>
          </a:prstGeom>
        </p:spPr>
      </p:pic>
      <p:pic>
        <p:nvPicPr>
          <p:cNvPr id="7" name="図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35158" y="2994039"/>
            <a:ext cx="790708" cy="742993"/>
          </a:xfrm>
          <a:prstGeom prst="rect">
            <a:avLst/>
          </a:prstGeom>
        </p:spPr>
      </p:pic>
      <p:grpSp>
        <p:nvGrpSpPr>
          <p:cNvPr id="16" name="グループ化 15"/>
          <p:cNvGrpSpPr/>
          <p:nvPr/>
        </p:nvGrpSpPr>
        <p:grpSpPr>
          <a:xfrm>
            <a:off x="7238745" y="2997043"/>
            <a:ext cx="715926" cy="746643"/>
            <a:chOff x="7238745" y="3376822"/>
            <a:chExt cx="715926" cy="746643"/>
          </a:xfrm>
        </p:grpSpPr>
        <p:pic>
          <p:nvPicPr>
            <p:cNvPr id="8" name="図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245292" y="3376822"/>
              <a:ext cx="699498" cy="353101"/>
            </a:xfrm>
            <a:prstGeom prst="rect">
              <a:avLst/>
            </a:prstGeom>
          </p:spPr>
        </p:pic>
        <p:pic>
          <p:nvPicPr>
            <p:cNvPr id="9" name="図 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238745" y="3736524"/>
              <a:ext cx="384704" cy="386941"/>
            </a:xfrm>
            <a:prstGeom prst="rect">
              <a:avLst/>
            </a:prstGeom>
          </p:spPr>
        </p:pic>
        <p:pic>
          <p:nvPicPr>
            <p:cNvPr id="5" name="図 4"/>
            <p:cNvPicPr>
              <a:picLocks noChangeAspect="1"/>
            </p:cNvPicPr>
            <p:nvPr/>
          </p:nvPicPr>
          <p:blipFill rotWithShape="1">
            <a:blip r:embed="rId8" cstate="email">
              <a:extLst>
                <a:ext uri="{28A0092B-C50C-407E-A947-70E740481C1C}">
                  <a14:useLocalDpi xmlns:a14="http://schemas.microsoft.com/office/drawing/2010/main"/>
                </a:ext>
              </a:extLst>
            </a:blip>
            <a:srcRect r="-568"/>
            <a:stretch/>
          </p:blipFill>
          <p:spPr>
            <a:xfrm>
              <a:off x="7594620" y="3755136"/>
              <a:ext cx="360051" cy="349715"/>
            </a:xfrm>
            <a:prstGeom prst="rect">
              <a:avLst/>
            </a:prstGeom>
          </p:spPr>
        </p:pic>
      </p:grpSp>
      <p:sp>
        <p:nvSpPr>
          <p:cNvPr id="47" name="テキスト ボックス 46">
            <a:extLst>
              <a:ext uri="{FF2B5EF4-FFF2-40B4-BE49-F238E27FC236}">
                <a16:creationId xmlns:a16="http://schemas.microsoft.com/office/drawing/2014/main" id="{AA06E65D-7891-2F4F-982E-67486385BB33}"/>
              </a:ext>
            </a:extLst>
          </p:cNvPr>
          <p:cNvSpPr txBox="1"/>
          <p:nvPr/>
        </p:nvSpPr>
        <p:spPr>
          <a:xfrm>
            <a:off x="6389236" y="4169596"/>
            <a:ext cx="2607788" cy="384529"/>
          </a:xfrm>
          <a:prstGeom prst="rect">
            <a:avLst/>
          </a:prstGeom>
          <a:noFill/>
        </p:spPr>
        <p:txBody>
          <a:bodyPr wrap="square" rtlCol="0">
            <a:spAutoFit/>
          </a:bodyPr>
          <a:lstStyle/>
          <a:p>
            <a:pPr>
              <a:lnSpc>
                <a:spcPts val="1200"/>
              </a:lnSpc>
            </a:pPr>
            <a:r>
              <a:rPr lang="ja-JP" altLang="en-US" sz="900" dirty="0">
                <a:latin typeface="Meiryo UI" panose="020B0604030504040204" pitchFamily="50" charset="-128"/>
                <a:ea typeface="Meiryo UI" panose="020B0604030504040204" pitchFamily="50" charset="-128"/>
              </a:rPr>
              <a:t>☞アプリを活用し、大阪府</a:t>
            </a:r>
            <a:r>
              <a:rPr lang="en-US" altLang="ja-JP" sz="900" dirty="0">
                <a:latin typeface="Meiryo UI" panose="020B0604030504040204" pitchFamily="50" charset="-128"/>
                <a:ea typeface="Meiryo UI" panose="020B0604030504040204" pitchFamily="50" charset="-128"/>
              </a:rPr>
              <a:t>TV</a:t>
            </a:r>
            <a:r>
              <a:rPr lang="ja-JP" altLang="en-US" sz="900" dirty="0">
                <a:latin typeface="Meiryo UI" panose="020B0604030504040204" pitchFamily="50" charset="-128"/>
                <a:ea typeface="Meiryo UI" panose="020B0604030504040204" pitchFamily="50" charset="-128"/>
              </a:rPr>
              <a:t>のハイライトを音声で</a:t>
            </a:r>
            <a:endParaRPr lang="en-US" altLang="ja-JP" sz="900" dirty="0">
              <a:latin typeface="Meiryo UI" panose="020B0604030504040204" pitchFamily="50" charset="-128"/>
              <a:ea typeface="Meiryo UI" panose="020B0604030504040204" pitchFamily="50" charset="-128"/>
            </a:endParaRPr>
          </a:p>
          <a:p>
            <a:pPr>
              <a:lnSpc>
                <a:spcPts val="1200"/>
              </a:lnSpc>
            </a:pPr>
            <a:r>
              <a:rPr lang="ja-JP" altLang="en-US" sz="900" dirty="0">
                <a:latin typeface="Meiryo UI" panose="020B0604030504040204" pitchFamily="50" charset="-128"/>
                <a:ea typeface="Meiryo UI" panose="020B0604030504040204" pitchFamily="50" charset="-128"/>
              </a:rPr>
              <a:t>　 お届け（毎月第</a:t>
            </a:r>
            <a:r>
              <a:rPr lang="en-US" altLang="ja-JP" sz="900" dirty="0">
                <a:latin typeface="Meiryo UI" panose="020B0604030504040204" pitchFamily="50" charset="-128"/>
                <a:ea typeface="Meiryo UI" panose="020B0604030504040204" pitchFamily="50" charset="-128"/>
              </a:rPr>
              <a:t>2</a:t>
            </a:r>
            <a:r>
              <a:rPr lang="ja-JP" altLang="en-US" sz="900" dirty="0">
                <a:latin typeface="Meiryo UI" panose="020B0604030504040204" pitchFamily="50" charset="-128"/>
                <a:ea typeface="Meiryo UI" panose="020B0604030504040204" pitchFamily="50" charset="-128"/>
              </a:rPr>
              <a:t>火曜日（約</a:t>
            </a:r>
            <a:r>
              <a:rPr lang="en-US" altLang="ja-JP" sz="900" dirty="0">
                <a:latin typeface="Meiryo UI" panose="020B0604030504040204" pitchFamily="50" charset="-128"/>
                <a:ea typeface="Meiryo UI" panose="020B0604030504040204" pitchFamily="50" charset="-128"/>
              </a:rPr>
              <a:t>10</a:t>
            </a:r>
            <a:r>
              <a:rPr lang="ja-JP" altLang="en-US" sz="900" dirty="0">
                <a:latin typeface="Meiryo UI" panose="020B0604030504040204" pitchFamily="50" charset="-128"/>
                <a:ea typeface="Meiryo UI" panose="020B0604030504040204" pitchFamily="50" charset="-128"/>
              </a:rPr>
              <a:t>分））</a:t>
            </a:r>
            <a:endParaRPr lang="en-US" altLang="ja-JP" sz="900" dirty="0">
              <a:latin typeface="Meiryo UI" panose="020B0604030504040204" pitchFamily="50" charset="-128"/>
              <a:ea typeface="Meiryo UI" panose="020B0604030504040204" pitchFamily="50" charset="-128"/>
            </a:endParaRPr>
          </a:p>
        </p:txBody>
      </p:sp>
      <p:sp>
        <p:nvSpPr>
          <p:cNvPr id="12" name="テキスト ボックス 11"/>
          <p:cNvSpPr txBox="1"/>
          <p:nvPr/>
        </p:nvSpPr>
        <p:spPr>
          <a:xfrm>
            <a:off x="3814637" y="3076218"/>
            <a:ext cx="2441424" cy="307777"/>
          </a:xfrm>
          <a:prstGeom prst="rect">
            <a:avLst/>
          </a:prstGeom>
          <a:noFill/>
        </p:spPr>
        <p:txBody>
          <a:bodyPr wrap="square" rtlCol="0">
            <a:spAutoFit/>
          </a:bodyPr>
          <a:lstStyle/>
          <a:p>
            <a:pPr>
              <a:lnSpc>
                <a:spcPts val="840"/>
              </a:lnSpc>
            </a:pPr>
            <a:r>
              <a:rPr kumimoji="1" lang="en-US" altLang="ja-JP" sz="700" dirty="0">
                <a:latin typeface="Meiryo UI" panose="020B0604030504040204" pitchFamily="50" charset="-128"/>
                <a:ea typeface="Meiryo UI" panose="020B0604030504040204" pitchFamily="50" charset="-128"/>
              </a:rPr>
              <a:t>※</a:t>
            </a:r>
            <a:r>
              <a:rPr kumimoji="1" lang="ja-JP" altLang="en-US" sz="700" dirty="0">
                <a:latin typeface="Meiryo UI" panose="020B0604030504040204" pitchFamily="50" charset="-128"/>
                <a:ea typeface="Meiryo UI" panose="020B0604030504040204" pitchFamily="50" charset="-128"/>
              </a:rPr>
              <a:t>ライブドアニュース、スマートニュースアプリ、楽天</a:t>
            </a:r>
            <a:r>
              <a:rPr kumimoji="1" lang="en-US" altLang="ja-JP" sz="700" dirty="0" err="1">
                <a:latin typeface="Meiryo UI" panose="020B0604030504040204" pitchFamily="50" charset="-128"/>
                <a:ea typeface="Meiryo UI" panose="020B0604030504040204" pitchFamily="50" charset="-128"/>
              </a:rPr>
              <a:t>Infoseek</a:t>
            </a:r>
            <a:r>
              <a:rPr kumimoji="1" lang="en-US" altLang="ja-JP" sz="700" dirty="0">
                <a:latin typeface="Meiryo UI" panose="020B0604030504040204" pitchFamily="50" charset="-128"/>
                <a:ea typeface="Meiryo UI" panose="020B0604030504040204" pitchFamily="50" charset="-128"/>
              </a:rPr>
              <a:t> </a:t>
            </a:r>
            <a:r>
              <a:rPr kumimoji="1" lang="ja-JP" altLang="en-US" sz="700" dirty="0">
                <a:latin typeface="Meiryo UI" panose="020B0604030504040204" pitchFamily="50" charset="-128"/>
                <a:ea typeface="Meiryo UI" panose="020B0604030504040204" pitchFamily="50" charset="-128"/>
              </a:rPr>
              <a:t>ほか</a:t>
            </a:r>
            <a:endParaRPr kumimoji="1" lang="en-US" altLang="ja-JP" sz="700" dirty="0">
              <a:latin typeface="Meiryo UI" panose="020B0604030504040204" pitchFamily="50" charset="-128"/>
              <a:ea typeface="Meiryo UI" panose="020B0604030504040204" pitchFamily="50" charset="-128"/>
            </a:endParaRPr>
          </a:p>
          <a:p>
            <a:pPr>
              <a:lnSpc>
                <a:spcPts val="840"/>
              </a:lnSpc>
            </a:pPr>
            <a:r>
              <a:rPr lang="ja-JP" altLang="en-US" sz="700" dirty="0">
                <a:latin typeface="Meiryo UI" panose="020B0604030504040204" pitchFamily="50" charset="-128"/>
                <a:ea typeface="Meiryo UI" panose="020B0604030504040204" pitchFamily="50" charset="-128"/>
              </a:rPr>
              <a:t>　 </a:t>
            </a:r>
            <a:r>
              <a:rPr kumimoji="1" lang="en-US" altLang="ja-JP" sz="700" dirty="0">
                <a:latin typeface="Meiryo UI" panose="020B0604030504040204" pitchFamily="50" charset="-128"/>
                <a:ea typeface="Meiryo UI" panose="020B0604030504040204" pitchFamily="50" charset="-128"/>
              </a:rPr>
              <a:t>7</a:t>
            </a:r>
            <a:r>
              <a:rPr kumimoji="1" lang="ja-JP" altLang="en-US" sz="700" dirty="0">
                <a:latin typeface="Meiryo UI" panose="020B0604030504040204" pitchFamily="50" charset="-128"/>
                <a:ea typeface="Meiryo UI" panose="020B0604030504040204" pitchFamily="50" charset="-128"/>
              </a:rPr>
              <a:t>サイト（</a:t>
            </a:r>
            <a:r>
              <a:rPr kumimoji="1" lang="en-US" altLang="ja-JP" sz="700" dirty="0">
                <a:latin typeface="Meiryo UI" panose="020B0604030504040204" pitchFamily="50" charset="-128"/>
                <a:ea typeface="Meiryo UI" panose="020B0604030504040204" pitchFamily="50" charset="-128"/>
              </a:rPr>
              <a:t>R3.12</a:t>
            </a:r>
            <a:r>
              <a:rPr kumimoji="1" lang="ja-JP" altLang="en-US" sz="700" dirty="0">
                <a:latin typeface="Meiryo UI" panose="020B0604030504040204" pitchFamily="50" charset="-128"/>
                <a:ea typeface="Meiryo UI" panose="020B0604030504040204" pitchFamily="50" charset="-128"/>
              </a:rPr>
              <a:t>現在） </a:t>
            </a:r>
          </a:p>
        </p:txBody>
      </p:sp>
      <p:pic>
        <p:nvPicPr>
          <p:cNvPr id="56" name="図 55"/>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4166955" y="5499230"/>
            <a:ext cx="1500575" cy="907202"/>
          </a:xfrm>
          <a:prstGeom prst="rect">
            <a:avLst/>
          </a:prstGeom>
        </p:spPr>
      </p:pic>
      <p:sp>
        <p:nvSpPr>
          <p:cNvPr id="57" name="正方形/長方形 56"/>
          <p:cNvSpPr/>
          <p:nvPr/>
        </p:nvSpPr>
        <p:spPr>
          <a:xfrm>
            <a:off x="7992389" y="2946230"/>
            <a:ext cx="945096" cy="182824"/>
          </a:xfrm>
          <a:prstGeom prst="rect">
            <a:avLst/>
          </a:prstGeom>
          <a:noFill/>
          <a:ln w="12700" cap="flat" cmpd="sng" algn="ctr">
            <a:noFill/>
            <a:prstDash val="solid"/>
            <a:miter lim="800000"/>
          </a:ln>
          <a:effectLst/>
        </p:spPr>
        <p:txBody>
          <a:bodyPr lIns="36000" rIns="3600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ja-JP" sz="700" b="1" i="0" u="none" strike="noStrike" kern="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rPr>
              <a:t>【</a:t>
            </a:r>
            <a:r>
              <a:rPr kumimoji="0" lang="ja-JP" altLang="en-US" sz="700" b="1" i="0" u="none" strike="noStrike" kern="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rPr>
              <a:t>＠</a:t>
            </a:r>
            <a:r>
              <a:rPr kumimoji="0" lang="en-US" altLang="ja-JP" sz="700" b="1" i="0" u="none" strike="noStrike" kern="0" cap="none" spc="0" normalizeH="0" baseline="0" noProof="0" dirty="0" err="1">
                <a:ln>
                  <a:noFill/>
                </a:ln>
                <a:solidFill>
                  <a:prstClr val="black"/>
                </a:solidFill>
                <a:effectLst/>
                <a:uLnTx/>
                <a:uFillTx/>
                <a:latin typeface="Meiryo UI" panose="020B0604030504040204" pitchFamily="34" charset="-128"/>
                <a:ea typeface="Meiryo UI" panose="020B0604030504040204" pitchFamily="34" charset="-128"/>
              </a:rPr>
              <a:t>meikan.osaka</a:t>
            </a:r>
            <a:r>
              <a:rPr kumimoji="0" lang="en-US" altLang="ja-JP" sz="700" b="1" i="0" u="none" strike="noStrike" kern="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rPr>
              <a:t>】</a:t>
            </a:r>
            <a:endParaRPr kumimoji="0" lang="ja-JP" altLang="en-US" sz="700" b="1" i="0" u="none" strike="noStrike" kern="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endParaRPr>
          </a:p>
        </p:txBody>
      </p:sp>
      <p:sp>
        <p:nvSpPr>
          <p:cNvPr id="58" name="角丸四角形 57"/>
          <p:cNvSpPr/>
          <p:nvPr/>
        </p:nvSpPr>
        <p:spPr>
          <a:xfrm>
            <a:off x="659585" y="5578648"/>
            <a:ext cx="1571277" cy="202322"/>
          </a:xfrm>
          <a:prstGeom prst="roundRect">
            <a:avLst/>
          </a:prstGeom>
          <a:solidFill>
            <a:schemeClr val="bg1"/>
          </a:solidFill>
          <a:ln w="19050">
            <a:solidFill>
              <a:schemeClr val="tx1">
                <a:lumMod val="50000"/>
                <a:lumOff val="50000"/>
              </a:schemeClr>
            </a:solidFill>
          </a:ln>
        </p:spPr>
        <p:style>
          <a:lnRef idx="2">
            <a:schemeClr val="accent1"/>
          </a:lnRef>
          <a:fillRef idx="1">
            <a:schemeClr val="lt1"/>
          </a:fillRef>
          <a:effectRef idx="0">
            <a:schemeClr val="accent1"/>
          </a:effectRef>
          <a:fontRef idx="minor">
            <a:schemeClr val="dk1"/>
          </a:fontRef>
        </p:style>
        <p:txBody>
          <a:bodyPr lIns="36000" rIns="36000" rtlCol="0" anchor="ctr"/>
          <a:lstStyle/>
          <a:p>
            <a:pPr algn="ctr">
              <a:lnSpc>
                <a:spcPts val="1500"/>
              </a:lnSpc>
            </a:pPr>
            <a:r>
              <a:rPr lang="ja-JP" altLang="en-US" sz="1000" b="1" dirty="0">
                <a:solidFill>
                  <a:schemeClr val="tx1">
                    <a:lumMod val="50000"/>
                    <a:lumOff val="50000"/>
                  </a:schemeClr>
                </a:solidFill>
                <a:latin typeface="Meiryo UI" panose="020B0604030504040204" pitchFamily="50" charset="-128"/>
                <a:ea typeface="Meiryo UI" panose="020B0604030504040204" pitchFamily="50" charset="-128"/>
                <a:cs typeface="メイリオ" panose="020B0604030504040204" pitchFamily="50" charset="-128"/>
              </a:rPr>
              <a:t>令和</a:t>
            </a:r>
            <a:r>
              <a:rPr lang="en-US" altLang="ja-JP" sz="1000" b="1" dirty="0">
                <a:solidFill>
                  <a:schemeClr val="tx1">
                    <a:lumMod val="50000"/>
                    <a:lumOff val="50000"/>
                  </a:schemeClr>
                </a:solidFill>
                <a:latin typeface="Meiryo UI" panose="020B0604030504040204" pitchFamily="50" charset="-128"/>
                <a:ea typeface="Meiryo UI" panose="020B0604030504040204" pitchFamily="50" charset="-128"/>
                <a:cs typeface="メイリオ" panose="020B0604030504040204" pitchFamily="50" charset="-128"/>
              </a:rPr>
              <a:t>3</a:t>
            </a:r>
            <a:r>
              <a:rPr lang="ja-JP" altLang="en-US" sz="1000" b="1" dirty="0">
                <a:solidFill>
                  <a:schemeClr val="tx1">
                    <a:lumMod val="50000"/>
                    <a:lumOff val="50000"/>
                  </a:schemeClr>
                </a:solidFill>
                <a:latin typeface="Meiryo UI" panose="020B0604030504040204" pitchFamily="50" charset="-128"/>
                <a:ea typeface="Meiryo UI" panose="020B0604030504040204" pitchFamily="50" charset="-128"/>
                <a:cs typeface="メイリオ" panose="020B0604030504040204" pitchFamily="50" charset="-128"/>
              </a:rPr>
              <a:t>年度の取組み事例</a:t>
            </a:r>
          </a:p>
        </p:txBody>
      </p:sp>
      <p:sp>
        <p:nvSpPr>
          <p:cNvPr id="15" name="正方形/長方形 14"/>
          <p:cNvSpPr/>
          <p:nvPr/>
        </p:nvSpPr>
        <p:spPr>
          <a:xfrm>
            <a:off x="8432528" y="6516466"/>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24</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pic>
        <p:nvPicPr>
          <p:cNvPr id="10" name="図 9"/>
          <p:cNvPicPr>
            <a:picLocks noChangeAspect="1"/>
          </p:cNvPicPr>
          <p:nvPr/>
        </p:nvPicPr>
        <p:blipFill rotWithShape="1">
          <a:blip r:embed="rId10"/>
          <a:srcRect l="7595" t="49300" r="7879" b="22205"/>
          <a:stretch/>
        </p:blipFill>
        <p:spPr>
          <a:xfrm flipV="1">
            <a:off x="3839359" y="3994792"/>
            <a:ext cx="2381246" cy="451339"/>
          </a:xfrm>
          <a:prstGeom prst="rect">
            <a:avLst/>
          </a:prstGeom>
        </p:spPr>
      </p:pic>
      <p:pic>
        <p:nvPicPr>
          <p:cNvPr id="18" name="図 17"/>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500960" y="3314180"/>
            <a:ext cx="681339" cy="359713"/>
          </a:xfrm>
          <a:prstGeom prst="rect">
            <a:avLst/>
          </a:prstGeom>
        </p:spPr>
      </p:pic>
      <p:sp>
        <p:nvSpPr>
          <p:cNvPr id="44" name="正方形/長方形 43"/>
          <p:cNvSpPr/>
          <p:nvPr/>
        </p:nvSpPr>
        <p:spPr>
          <a:xfrm>
            <a:off x="3650466" y="2167117"/>
            <a:ext cx="2608353" cy="216001"/>
          </a:xfrm>
          <a:prstGeom prst="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lnSpc>
                <a:spcPts val="1300"/>
              </a:lnSpc>
            </a:pPr>
            <a:r>
              <a:rPr lang="en-US" altLang="ja-JP" sz="1050" b="1" spc="-20" dirty="0">
                <a:solidFill>
                  <a:srgbClr val="2B3616"/>
                </a:solidFill>
                <a:latin typeface="Meiryo" panose="020B0604030504040204" pitchFamily="34" charset="-128"/>
                <a:ea typeface="Meiryo" panose="020B0604030504040204" pitchFamily="34" charset="-128"/>
              </a:rPr>
              <a:t>OSAKA MEIKAN NEWS</a:t>
            </a:r>
            <a:r>
              <a:rPr lang="ja-JP" altLang="en-US" sz="800" b="1" spc="-20" dirty="0">
                <a:solidFill>
                  <a:srgbClr val="2B3616"/>
                </a:solidFill>
                <a:latin typeface="Meiryo" panose="020B0604030504040204" pitchFamily="34" charset="-128"/>
                <a:ea typeface="Meiryo" panose="020B0604030504040204" pitchFamily="34" charset="-128"/>
              </a:rPr>
              <a:t>（ニュースメディア）　</a:t>
            </a:r>
            <a:endParaRPr lang="en-US" altLang="ja-JP" sz="800" b="1" spc="-20" dirty="0">
              <a:solidFill>
                <a:srgbClr val="2B3616"/>
              </a:solidFill>
              <a:latin typeface="Meiryo" panose="020B0604030504040204" pitchFamily="34" charset="-128"/>
              <a:ea typeface="Meiryo" panose="020B0604030504040204" pitchFamily="34" charset="-128"/>
            </a:endParaRPr>
          </a:p>
        </p:txBody>
      </p:sp>
      <p:grpSp>
        <p:nvGrpSpPr>
          <p:cNvPr id="24" name="グループ化 23"/>
          <p:cNvGrpSpPr/>
          <p:nvPr/>
        </p:nvGrpSpPr>
        <p:grpSpPr>
          <a:xfrm>
            <a:off x="584259" y="3494036"/>
            <a:ext cx="2102651" cy="1143552"/>
            <a:chOff x="1336430" y="-261410"/>
            <a:chExt cx="4182900" cy="2296316"/>
          </a:xfrm>
        </p:grpSpPr>
        <p:pic>
          <p:nvPicPr>
            <p:cNvPr id="19" name="図 18"/>
            <p:cNvPicPr>
              <a:picLocks noChangeAspect="1"/>
            </p:cNvPicPr>
            <p:nvPr/>
          </p:nvPicPr>
          <p:blipFill>
            <a:blip r:embed="rId12"/>
            <a:stretch>
              <a:fillRect/>
            </a:stretch>
          </p:blipFill>
          <p:spPr>
            <a:xfrm>
              <a:off x="1443519" y="-261410"/>
              <a:ext cx="4075811" cy="2296316"/>
            </a:xfrm>
            <a:prstGeom prst="rect">
              <a:avLst/>
            </a:prstGeom>
          </p:spPr>
        </p:pic>
        <p:pic>
          <p:nvPicPr>
            <p:cNvPr id="22" name="図 21"/>
            <p:cNvPicPr>
              <a:picLocks noChangeAspect="1"/>
            </p:cNvPicPr>
            <p:nvPr/>
          </p:nvPicPr>
          <p:blipFill>
            <a:blip r:embed="rId13"/>
            <a:stretch>
              <a:fillRect/>
            </a:stretch>
          </p:blipFill>
          <p:spPr>
            <a:xfrm>
              <a:off x="1336430" y="-222043"/>
              <a:ext cx="1788863" cy="442086"/>
            </a:xfrm>
            <a:prstGeom prst="rect">
              <a:avLst/>
            </a:prstGeom>
          </p:spPr>
        </p:pic>
      </p:grpSp>
      <p:pic>
        <p:nvPicPr>
          <p:cNvPr id="11" name="図 10"/>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923986" y="3184266"/>
            <a:ext cx="1657793" cy="813108"/>
          </a:xfrm>
          <a:prstGeom prst="rect">
            <a:avLst/>
          </a:prstGeom>
        </p:spPr>
      </p:pic>
      <p:pic>
        <p:nvPicPr>
          <p:cNvPr id="27" name="図 2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827642" y="5215103"/>
            <a:ext cx="1480442" cy="1222832"/>
          </a:xfrm>
          <a:prstGeom prst="rect">
            <a:avLst/>
          </a:prstGeom>
        </p:spPr>
      </p:pic>
      <p:sp>
        <p:nvSpPr>
          <p:cNvPr id="29" name="テキスト ボックス 28"/>
          <p:cNvSpPr txBox="1"/>
          <p:nvPr/>
        </p:nvSpPr>
        <p:spPr>
          <a:xfrm>
            <a:off x="5010073" y="6406432"/>
            <a:ext cx="682209" cy="184666"/>
          </a:xfrm>
          <a:prstGeom prst="rect">
            <a:avLst/>
          </a:prstGeom>
          <a:noFill/>
          <a:ln w="12700">
            <a:noFill/>
          </a:ln>
        </p:spPr>
        <p:style>
          <a:lnRef idx="2">
            <a:schemeClr val="accent1"/>
          </a:lnRef>
          <a:fillRef idx="1">
            <a:schemeClr val="lt1"/>
          </a:fillRef>
          <a:effectRef idx="0">
            <a:schemeClr val="accent1"/>
          </a:effectRef>
          <a:fontRef idx="minor">
            <a:schemeClr val="dk1"/>
          </a:fontRef>
        </p:style>
        <p:txBody>
          <a:bodyPr wrap="square" lIns="36000" rIns="0" rtlCol="0" anchor="ctr" anchorCtr="0">
            <a:spAutoFit/>
          </a:bodyPr>
          <a:lstStyle/>
          <a:p>
            <a:pPr marL="0" marR="0" indent="0" algn="l" defTabSz="914400" rtl="0" eaLnBrk="1" fontAlgn="auto" latinLnBrk="0" hangingPunct="1">
              <a:lnSpc>
                <a:spcPct val="100000"/>
              </a:lnSpc>
              <a:spcBef>
                <a:spcPts val="0"/>
              </a:spcBef>
              <a:spcAft>
                <a:spcPts val="0"/>
              </a:spcAft>
              <a:buClrTx/>
              <a:buSzTx/>
              <a:buFontTx/>
              <a:buNone/>
              <a:tabLst/>
            </a:pPr>
            <a:r>
              <a:rPr kumimoji="1" lang="ja-JP" altLang="en-US" sz="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店舗</a:t>
            </a:r>
            <a:r>
              <a:rPr lang="ja-JP" altLang="en-US" sz="600" dirty="0">
                <a:solidFill>
                  <a:schemeClr val="tx1"/>
                </a:solidFill>
                <a:latin typeface="Meiryo UI" panose="020B0604030504040204" pitchFamily="50" charset="-128"/>
                <a:ea typeface="Meiryo UI" panose="020B0604030504040204" pitchFamily="50" charset="-128"/>
              </a:rPr>
              <a:t>サイネージ</a:t>
            </a:r>
            <a:endParaRPr kumimoji="1" lang="ja-JP" altLang="en-US" sz="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endParaRPr>
          </a:p>
        </p:txBody>
      </p:sp>
      <p:sp>
        <p:nvSpPr>
          <p:cNvPr id="53" name="テキスト ボックス 52"/>
          <p:cNvSpPr txBox="1"/>
          <p:nvPr/>
        </p:nvSpPr>
        <p:spPr>
          <a:xfrm>
            <a:off x="8570599" y="6367414"/>
            <a:ext cx="682209" cy="184666"/>
          </a:xfrm>
          <a:prstGeom prst="rect">
            <a:avLst/>
          </a:prstGeom>
          <a:noFill/>
          <a:ln w="12700">
            <a:noFill/>
          </a:ln>
        </p:spPr>
        <p:style>
          <a:lnRef idx="2">
            <a:schemeClr val="accent1"/>
          </a:lnRef>
          <a:fillRef idx="1">
            <a:schemeClr val="lt1"/>
          </a:fillRef>
          <a:effectRef idx="0">
            <a:schemeClr val="accent1"/>
          </a:effectRef>
          <a:fontRef idx="minor">
            <a:schemeClr val="dk1"/>
          </a:fontRef>
        </p:style>
        <p:txBody>
          <a:bodyPr wrap="square" lIns="36000" rIns="0" rtlCol="0" anchor="ctr" anchorCtr="0">
            <a:spAutoFit/>
          </a:bodyPr>
          <a:lstStyle/>
          <a:p>
            <a:pPr marL="0" marR="0" indent="0" algn="l" defTabSz="914400" rtl="0" eaLnBrk="1" fontAlgn="auto" latinLnBrk="0" hangingPunct="1">
              <a:lnSpc>
                <a:spcPct val="100000"/>
              </a:lnSpc>
              <a:spcBef>
                <a:spcPts val="0"/>
              </a:spcBef>
              <a:spcAft>
                <a:spcPts val="0"/>
              </a:spcAft>
              <a:buClrTx/>
              <a:buSzTx/>
              <a:buFontTx/>
              <a:buNone/>
              <a:tabLst/>
            </a:pPr>
            <a:r>
              <a:rPr lang="ja-JP" altLang="en-US" sz="600" dirty="0">
                <a:solidFill>
                  <a:schemeClr val="tx1"/>
                </a:solidFill>
                <a:latin typeface="Meiryo UI" panose="020B0604030504040204" pitchFamily="50" charset="-128"/>
                <a:ea typeface="Meiryo UI" panose="020B0604030504040204" pitchFamily="50" charset="-128"/>
              </a:rPr>
              <a:t>イベント</a:t>
            </a:r>
            <a:endParaRPr kumimoji="1" lang="ja-JP" altLang="en-US" sz="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endParaRPr>
          </a:p>
        </p:txBody>
      </p:sp>
      <p:sp>
        <p:nvSpPr>
          <p:cNvPr id="54" name="テキスト ボックス 53"/>
          <p:cNvSpPr txBox="1"/>
          <p:nvPr/>
        </p:nvSpPr>
        <p:spPr>
          <a:xfrm>
            <a:off x="6910056" y="6425432"/>
            <a:ext cx="456414" cy="184666"/>
          </a:xfrm>
          <a:prstGeom prst="rect">
            <a:avLst/>
          </a:prstGeom>
          <a:noFill/>
          <a:ln w="12700">
            <a:noFill/>
          </a:ln>
        </p:spPr>
        <p:style>
          <a:lnRef idx="2">
            <a:schemeClr val="accent1"/>
          </a:lnRef>
          <a:fillRef idx="1">
            <a:schemeClr val="lt1"/>
          </a:fillRef>
          <a:effectRef idx="0">
            <a:schemeClr val="accent1"/>
          </a:effectRef>
          <a:fontRef idx="minor">
            <a:schemeClr val="dk1"/>
          </a:fontRef>
        </p:style>
        <p:txBody>
          <a:bodyPr wrap="square" lIns="36000" rIns="0" rtlCol="0" anchor="ctr" anchorCtr="0">
            <a:spAutoFit/>
          </a:bodyPr>
          <a:lstStyle/>
          <a:p>
            <a:pPr marL="0" marR="0" indent="0" algn="l" defTabSz="914400" rtl="0" eaLnBrk="1" fontAlgn="auto" latinLnBrk="0" hangingPunct="1">
              <a:lnSpc>
                <a:spcPct val="100000"/>
              </a:lnSpc>
              <a:spcBef>
                <a:spcPts val="0"/>
              </a:spcBef>
              <a:spcAft>
                <a:spcPts val="0"/>
              </a:spcAft>
              <a:buClrTx/>
              <a:buSzTx/>
              <a:buFontTx/>
              <a:buNone/>
              <a:tabLst/>
            </a:pPr>
            <a:r>
              <a:rPr lang="ja-JP" altLang="en-US" sz="600" dirty="0">
                <a:solidFill>
                  <a:schemeClr val="tx1"/>
                </a:solidFill>
                <a:latin typeface="Meiryo UI" panose="020B0604030504040204" pitchFamily="50" charset="-128"/>
                <a:ea typeface="Meiryo UI" panose="020B0604030504040204" pitchFamily="50" charset="-128"/>
              </a:rPr>
              <a:t>アプリ</a:t>
            </a:r>
            <a:endParaRPr kumimoji="1" lang="ja-JP" altLang="en-US" sz="6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endParaRPr>
          </a:p>
        </p:txBody>
      </p:sp>
      <p:pic>
        <p:nvPicPr>
          <p:cNvPr id="50" name="図 49">
            <a:extLst>
              <a:ext uri="{FF2B5EF4-FFF2-40B4-BE49-F238E27FC236}">
                <a16:creationId xmlns:a16="http://schemas.microsoft.com/office/drawing/2014/main" id="{3A5F8E32-87AD-BF49-A8C3-BF49224B6CF7}"/>
              </a:ext>
            </a:extLst>
          </p:cNvPr>
          <p:cNvPicPr>
            <a:picLocks noChangeAspect="1"/>
          </p:cNvPicPr>
          <p:nvPr/>
        </p:nvPicPr>
        <p:blipFill>
          <a:blip r:embed="rId16"/>
          <a:stretch>
            <a:fillRect/>
          </a:stretch>
        </p:blipFill>
        <p:spPr>
          <a:xfrm>
            <a:off x="7638105" y="1037348"/>
            <a:ext cx="932494" cy="516339"/>
          </a:xfrm>
          <a:prstGeom prst="rect">
            <a:avLst/>
          </a:prstGeom>
        </p:spPr>
      </p:pic>
    </p:spTree>
    <p:extLst>
      <p:ext uri="{BB962C8B-B14F-4D97-AF65-F5344CB8AC3E}">
        <p14:creationId xmlns:p14="http://schemas.microsoft.com/office/powerpoint/2010/main" val="3166627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323528" y="818710"/>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目　　次</a:t>
            </a:r>
          </a:p>
        </p:txBody>
      </p:sp>
      <p:cxnSp>
        <p:nvCxnSpPr>
          <p:cNvPr id="4" name="直線コネクタ 3"/>
          <p:cNvCxnSpPr/>
          <p:nvPr/>
        </p:nvCxnSpPr>
        <p:spPr>
          <a:xfrm>
            <a:off x="179512" y="1217538"/>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8" name="Rectangle 3"/>
          <p:cNvSpPr txBox="1">
            <a:spLocks noChangeArrowheads="1"/>
          </p:cNvSpPr>
          <p:nvPr/>
        </p:nvSpPr>
        <p:spPr>
          <a:xfrm>
            <a:off x="341530" y="1583795"/>
            <a:ext cx="8325925" cy="5016758"/>
          </a:xfrm>
          <a:prstGeom prst="rect">
            <a:avLst/>
          </a:prstGeom>
          <a:ln>
            <a:noFill/>
            <a:prstDash val="sysDash"/>
          </a:ln>
          <a:extLst>
            <a:ext uri="{909E8E84-426E-40DD-AFC4-6F175D3DCCD1}">
              <a14:hiddenFill xmlns:a14="http://schemas.microsoft.com/office/drawing/2010/main">
                <a:solidFill>
                  <a:schemeClr val="bg1"/>
                </a:solidFill>
              </a14:hiddenFill>
            </a:ext>
          </a:extLst>
        </p:spPr>
        <p:txBody>
          <a:bodyPr wrap="square">
            <a:sp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defTabSz="647700">
              <a:spcBef>
                <a:spcPct val="0"/>
              </a:spcBef>
              <a:buFont typeface="Wingdings" pitchFamily="2" charset="2"/>
              <a:buNone/>
              <a:tabLst>
                <a:tab pos="8256588" algn="r"/>
              </a:tabLst>
              <a:defRPr/>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１　行政経営のめざす姿　　・・・・・・・・・・・・・・・・・・・・・・・・・・・・・・・・・・・・・・・・・・・・・・・・・・・</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defTabSz="647700">
              <a:spcBef>
                <a:spcPct val="0"/>
              </a:spcBef>
              <a:buFont typeface="Wingdings" pitchFamily="2" charset="2"/>
              <a:buNone/>
              <a:tabLst>
                <a:tab pos="8256588" algn="r"/>
              </a:tabLst>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（１）現状認識 　  ・・・・・・・・・・・・・・・・・・・・・・・・・・・・・・・・・・・・・・・・・・・・・・・・・・・・・・・・・・・</a:t>
            </a:r>
          </a:p>
          <a:p>
            <a:pPr defTabSz="647700">
              <a:spcBef>
                <a:spcPct val="0"/>
              </a:spcBef>
              <a:buFont typeface="Wingdings" pitchFamily="2" charset="2"/>
              <a:buNone/>
              <a:tabLst>
                <a:tab pos="8256588" algn="r"/>
              </a:tabLst>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（２）目標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defTabSz="647700">
              <a:spcBef>
                <a:spcPct val="0"/>
              </a:spcBef>
              <a:buFont typeface="Wingdings" pitchFamily="2" charset="2"/>
              <a:buNone/>
              <a:tabLst>
                <a:tab pos="8256588" algn="r"/>
              </a:tabLst>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（３）行動指針　 　・・・・・・・・・・・・・・・・・・・・・・・・・・・・・・・・・・・・・・・・・・・・・・・・・・・・・・・・・・・</a:t>
            </a:r>
          </a:p>
          <a:p>
            <a:pPr defTabSz="647700">
              <a:spcBef>
                <a:spcPct val="0"/>
              </a:spcBef>
              <a:buFont typeface="Wingdings" pitchFamily="2" charset="2"/>
              <a:buNone/>
              <a:tabLst>
                <a:tab pos="8256588" algn="r"/>
              </a:tabLst>
              <a:defRPr/>
            </a:pP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defTabSz="647700">
              <a:spcBef>
                <a:spcPct val="0"/>
              </a:spcBef>
              <a:buFont typeface="Wingdings" pitchFamily="2" charset="2"/>
              <a:buNone/>
              <a:tabLst>
                <a:tab pos="8256588" algn="r"/>
              </a:tabLst>
              <a:defRPr/>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２　新たな行政経営の取組み   ・・・・・・・・・・・・・・・・・・・・・・・・・・・・・・・・・・・・・・・・・・・・・・・・　</a:t>
            </a:r>
          </a:p>
          <a:p>
            <a:pPr defTabSz="647700">
              <a:spcBef>
                <a:spcPct val="0"/>
              </a:spcBef>
              <a:buFont typeface="Wingdings" pitchFamily="2" charset="2"/>
              <a:buNone/>
              <a:tabLst>
                <a:tab pos="8256588" algn="r"/>
              </a:tabLst>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（１）デジタル行政の推進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defTabSz="647700">
              <a:spcBef>
                <a:spcPct val="0"/>
              </a:spcBef>
              <a:buFont typeface="Wingdings" pitchFamily="2" charset="2"/>
              <a:buNone/>
              <a:tabLst>
                <a:tab pos="8256588" algn="r"/>
              </a:tabLst>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（２）効果的な情報発信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defTabSz="647700">
              <a:spcBef>
                <a:spcPct val="0"/>
              </a:spcBef>
              <a:buFont typeface="Wingdings" pitchFamily="2" charset="2"/>
              <a:buNone/>
              <a:tabLst>
                <a:tab pos="8256588" algn="r"/>
              </a:tabLst>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（３）より幅広い共創の仕組みづくり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defTabSz="647700">
              <a:spcBef>
                <a:spcPct val="0"/>
              </a:spcBef>
              <a:buFont typeface="Wingdings" pitchFamily="2" charset="2"/>
              <a:buNone/>
              <a:tabLst>
                <a:tab pos="8256588" algn="r"/>
              </a:tabLst>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（４）働き方改革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defTabSz="647700">
              <a:spcBef>
                <a:spcPct val="0"/>
              </a:spcBef>
              <a:buFont typeface="Wingdings" pitchFamily="2" charset="2"/>
              <a:buNone/>
              <a:tabLst>
                <a:tab pos="8256588" algn="r"/>
              </a:tabLst>
              <a:defRPr/>
            </a:pP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defTabSz="647700">
              <a:spcBef>
                <a:spcPct val="0"/>
              </a:spcBef>
              <a:buFont typeface="Wingdings" pitchFamily="2" charset="2"/>
              <a:buNone/>
              <a:tabLst>
                <a:tab pos="8256588" algn="r"/>
              </a:tabLst>
              <a:defRPr/>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３　健全で規律ある行財政運営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defTabSz="647700">
              <a:spcBef>
                <a:spcPct val="0"/>
              </a:spcBef>
              <a:buFont typeface="Wingdings" pitchFamily="2" charset="2"/>
              <a:buNone/>
              <a:tabLst>
                <a:tab pos="8256588" algn="r"/>
              </a:tabLst>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（１）組織運営体制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defTabSz="647700">
              <a:spcBef>
                <a:spcPct val="0"/>
              </a:spcBef>
              <a:buFont typeface="Wingdings" pitchFamily="2" charset="2"/>
              <a:buNone/>
              <a:tabLst>
                <a:tab pos="8256588" algn="r"/>
              </a:tabLst>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（２）財政運営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defTabSz="647700">
              <a:spcBef>
                <a:spcPct val="0"/>
              </a:spcBef>
              <a:buFont typeface="Wingdings" pitchFamily="2" charset="2"/>
              <a:buNone/>
              <a:tabLst>
                <a:tab pos="8256588" algn="r"/>
              </a:tabLst>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①歳入確保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defTabSz="647700">
              <a:spcBef>
                <a:spcPct val="0"/>
              </a:spcBef>
              <a:buFont typeface="Wingdings" pitchFamily="2" charset="2"/>
              <a:buNone/>
              <a:tabLst>
                <a:tab pos="8256588" algn="r"/>
              </a:tabLst>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②歳出改革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defTabSz="647700">
              <a:spcBef>
                <a:spcPct val="0"/>
              </a:spcBef>
              <a:buFont typeface="Wingdings" pitchFamily="2" charset="2"/>
              <a:buNone/>
              <a:tabLst>
                <a:tab pos="8256588" algn="r"/>
              </a:tabLst>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（３）出資法人等の改革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defTabSz="647700">
              <a:spcBef>
                <a:spcPct val="0"/>
              </a:spcBef>
              <a:buFont typeface="Wingdings" pitchFamily="2" charset="2"/>
              <a:buNone/>
              <a:tabLst>
                <a:tab pos="8256588" algn="r"/>
              </a:tabLst>
              <a:defRPr/>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（４）公の施設の改革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defTabSz="647700">
              <a:spcBef>
                <a:spcPct val="0"/>
              </a:spcBef>
              <a:buFont typeface="Wingdings" pitchFamily="2" charset="2"/>
              <a:buNone/>
              <a:tabLst>
                <a:tab pos="8256588" algn="r"/>
              </a:tabLst>
              <a:defRPr/>
            </a:pP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defTabSz="647700">
              <a:spcBef>
                <a:spcPct val="0"/>
              </a:spcBef>
              <a:buNone/>
              <a:tabLst>
                <a:tab pos="8256588" algn="r"/>
              </a:tabLst>
              <a:defRPr/>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＜具体的取組み編＞</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Rectangle 3"/>
          <p:cNvSpPr txBox="1">
            <a:spLocks noChangeArrowheads="1"/>
          </p:cNvSpPr>
          <p:nvPr/>
        </p:nvSpPr>
        <p:spPr>
          <a:xfrm>
            <a:off x="8000900" y="1607211"/>
            <a:ext cx="693017" cy="1077218"/>
          </a:xfrm>
          <a:prstGeom prst="rect">
            <a:avLst/>
          </a:prstGeom>
          <a:ln>
            <a:noFill/>
            <a:prstDash val="sysDash"/>
          </a:ln>
          <a:extLst>
            <a:ext uri="{909E8E84-426E-40DD-AFC4-6F175D3DCCD1}">
              <a14:hiddenFill xmlns:a14="http://schemas.microsoft.com/office/drawing/2010/main">
                <a:solidFill>
                  <a:schemeClr val="bg1"/>
                </a:solidFill>
              </a14:hiddenFill>
            </a:ext>
          </a:extLst>
        </p:spPr>
        <p:txBody>
          <a:bodyPr wrap="square">
            <a:sp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gn="r" defTabSz="647700">
              <a:spcBef>
                <a:spcPct val="0"/>
              </a:spcBef>
              <a:buFont typeface="Wingdings" pitchFamily="2" charset="2"/>
              <a:buNone/>
              <a:tabLst>
                <a:tab pos="8256588" algn="r"/>
              </a:tabLs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１</a:t>
            </a: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r" defTabSz="647700">
              <a:spcBef>
                <a:spcPct val="0"/>
              </a:spcBef>
              <a:buNone/>
              <a:tabLst>
                <a:tab pos="8256588" algn="r"/>
              </a:tabLs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２</a:t>
            </a: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r" defTabSz="647700">
              <a:spcBef>
                <a:spcPct val="0"/>
              </a:spcBef>
              <a:buNone/>
              <a:tabLst>
                <a:tab pos="8256588" algn="r"/>
              </a:tabLs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３</a:t>
            </a: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r" defTabSz="647700">
              <a:spcBef>
                <a:spcPct val="0"/>
              </a:spcBef>
              <a:buNone/>
              <a:tabLst>
                <a:tab pos="8256588" algn="r"/>
              </a:tabLs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４</a:t>
            </a: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Rectangle 3"/>
          <p:cNvSpPr txBox="1">
            <a:spLocks noChangeArrowheads="1"/>
          </p:cNvSpPr>
          <p:nvPr/>
        </p:nvSpPr>
        <p:spPr>
          <a:xfrm>
            <a:off x="8000900" y="2798930"/>
            <a:ext cx="693017" cy="1323439"/>
          </a:xfrm>
          <a:prstGeom prst="rect">
            <a:avLst/>
          </a:prstGeom>
          <a:ln>
            <a:noFill/>
            <a:prstDash val="sysDash"/>
          </a:ln>
          <a:extLst>
            <a:ext uri="{909E8E84-426E-40DD-AFC4-6F175D3DCCD1}">
              <a14:hiddenFill xmlns:a14="http://schemas.microsoft.com/office/drawing/2010/main">
                <a:solidFill>
                  <a:schemeClr val="bg1"/>
                </a:solidFill>
              </a14:hiddenFill>
            </a:ext>
          </a:extLst>
        </p:spPr>
        <p:txBody>
          <a:bodyPr wrap="square">
            <a:sp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gn="r" defTabSz="647700">
              <a:spcBef>
                <a:spcPct val="0"/>
              </a:spcBef>
              <a:buFont typeface="Wingdings" pitchFamily="2" charset="2"/>
              <a:buNone/>
              <a:tabLst>
                <a:tab pos="8256588" algn="r"/>
              </a:tabLst>
              <a:defRPr/>
            </a:pP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5</a:t>
            </a:r>
          </a:p>
          <a:p>
            <a:pPr algn="r" defTabSz="647700">
              <a:spcBef>
                <a:spcPct val="0"/>
              </a:spcBef>
              <a:buFont typeface="Wingdings" pitchFamily="2" charset="2"/>
              <a:buNone/>
              <a:tabLst>
                <a:tab pos="8256588" algn="r"/>
              </a:tabLst>
              <a:defRPr/>
            </a:pP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6</a:t>
            </a:r>
          </a:p>
          <a:p>
            <a:pPr algn="r" defTabSz="647700">
              <a:spcBef>
                <a:spcPct val="0"/>
              </a:spcBef>
              <a:buFont typeface="Wingdings" pitchFamily="2" charset="2"/>
              <a:buNone/>
              <a:tabLst>
                <a:tab pos="8256588" algn="r"/>
              </a:tabLst>
              <a:defRPr/>
            </a:pP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19</a:t>
            </a:r>
          </a:p>
          <a:p>
            <a:pPr algn="r" defTabSz="647700">
              <a:spcBef>
                <a:spcPct val="0"/>
              </a:spcBef>
              <a:buNone/>
              <a:tabLst>
                <a:tab pos="8256588" algn="r"/>
              </a:tabLst>
              <a:defRPr/>
            </a:pP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25</a:t>
            </a:r>
          </a:p>
          <a:p>
            <a:pPr algn="r" defTabSz="647700">
              <a:spcBef>
                <a:spcPct val="0"/>
              </a:spcBef>
              <a:buNone/>
              <a:tabLst>
                <a:tab pos="8256588" algn="r"/>
              </a:tabLst>
              <a:defRPr/>
            </a:pP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37</a:t>
            </a:r>
          </a:p>
        </p:txBody>
      </p:sp>
      <p:sp>
        <p:nvSpPr>
          <p:cNvPr id="10" name="Rectangle 3"/>
          <p:cNvSpPr txBox="1">
            <a:spLocks noChangeArrowheads="1"/>
          </p:cNvSpPr>
          <p:nvPr/>
        </p:nvSpPr>
        <p:spPr>
          <a:xfrm>
            <a:off x="7992380" y="4284095"/>
            <a:ext cx="693017" cy="2308324"/>
          </a:xfrm>
          <a:prstGeom prst="rect">
            <a:avLst/>
          </a:prstGeom>
          <a:ln>
            <a:noFill/>
            <a:prstDash val="sysDash"/>
          </a:ln>
          <a:extLst>
            <a:ext uri="{909E8E84-426E-40DD-AFC4-6F175D3DCCD1}">
              <a14:hiddenFill xmlns:a14="http://schemas.microsoft.com/office/drawing/2010/main">
                <a:solidFill>
                  <a:schemeClr val="bg1"/>
                </a:solidFill>
              </a14:hiddenFill>
            </a:ext>
          </a:extLst>
        </p:spPr>
        <p:txBody>
          <a:bodyPr wrap="square">
            <a:sp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gn="r" defTabSz="647700">
              <a:spcBef>
                <a:spcPct val="0"/>
              </a:spcBef>
              <a:buNone/>
              <a:tabLst>
                <a:tab pos="8256588" algn="r"/>
              </a:tabLst>
              <a:defRPr/>
            </a:pP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40</a:t>
            </a:r>
          </a:p>
          <a:p>
            <a:pPr algn="r" defTabSz="647700">
              <a:spcBef>
                <a:spcPct val="0"/>
              </a:spcBef>
              <a:buNone/>
              <a:tabLst>
                <a:tab pos="8256588" algn="r"/>
              </a:tabLst>
              <a:defRPr/>
            </a:pP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41</a:t>
            </a:r>
          </a:p>
          <a:p>
            <a:pPr algn="r" defTabSz="647700">
              <a:spcBef>
                <a:spcPct val="0"/>
              </a:spcBef>
              <a:buNone/>
              <a:tabLst>
                <a:tab pos="8256588" algn="r"/>
              </a:tabLst>
              <a:defRPr/>
            </a:pP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42</a:t>
            </a:r>
          </a:p>
          <a:p>
            <a:pPr algn="r" defTabSz="647700">
              <a:spcBef>
                <a:spcPct val="0"/>
              </a:spcBef>
              <a:buNone/>
              <a:tabLst>
                <a:tab pos="8256588" algn="r"/>
              </a:tabLst>
              <a:defRPr/>
            </a:pP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43</a:t>
            </a:r>
          </a:p>
          <a:p>
            <a:pPr algn="r" defTabSz="647700">
              <a:spcBef>
                <a:spcPct val="0"/>
              </a:spcBef>
              <a:buNone/>
              <a:tabLst>
                <a:tab pos="8256588" algn="r"/>
              </a:tabLst>
              <a:defRPr/>
            </a:pP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43</a:t>
            </a:r>
          </a:p>
          <a:p>
            <a:pPr algn="r" defTabSz="647700">
              <a:spcBef>
                <a:spcPct val="0"/>
              </a:spcBef>
              <a:buNone/>
              <a:tabLst>
                <a:tab pos="8256588" algn="r"/>
              </a:tabLst>
              <a:defRPr/>
            </a:pP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44</a:t>
            </a:r>
          </a:p>
          <a:p>
            <a:pPr algn="r" defTabSz="647700">
              <a:spcBef>
                <a:spcPct val="0"/>
              </a:spcBef>
              <a:buNone/>
              <a:tabLst>
                <a:tab pos="8256588" algn="r"/>
              </a:tabLst>
              <a:defRPr/>
            </a:pP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47</a:t>
            </a:r>
          </a:p>
          <a:p>
            <a:pPr algn="r" defTabSz="647700">
              <a:spcBef>
                <a:spcPct val="0"/>
              </a:spcBef>
              <a:buNone/>
              <a:tabLst>
                <a:tab pos="8256588" algn="r"/>
              </a:tabLst>
              <a:defRPr/>
            </a:pP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r" defTabSz="647700">
              <a:spcBef>
                <a:spcPct val="0"/>
              </a:spcBef>
              <a:buNone/>
              <a:tabLst>
                <a:tab pos="8256588" algn="r"/>
              </a:tabLst>
              <a:defRPr/>
            </a:pP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48</a:t>
            </a:r>
          </a:p>
        </p:txBody>
      </p:sp>
    </p:spTree>
    <p:extLst>
      <p:ext uri="{BB962C8B-B14F-4D97-AF65-F5344CB8AC3E}">
        <p14:creationId xmlns:p14="http://schemas.microsoft.com/office/powerpoint/2010/main" val="37474389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線コネクタ 7"/>
          <p:cNvCxnSpPr/>
          <p:nvPr/>
        </p:nvCxnSpPr>
        <p:spPr>
          <a:xfrm>
            <a:off x="971600" y="2276872"/>
            <a:ext cx="7200800" cy="0"/>
          </a:xfrm>
          <a:prstGeom prst="line">
            <a:avLst/>
          </a:prstGeom>
        </p:spPr>
        <p:style>
          <a:lnRef idx="3">
            <a:schemeClr val="accent1"/>
          </a:lnRef>
          <a:fillRef idx="0">
            <a:schemeClr val="accent1"/>
          </a:fillRef>
          <a:effectRef idx="2">
            <a:schemeClr val="accent1"/>
          </a:effectRef>
          <a:fontRef idx="minor">
            <a:schemeClr val="tx1"/>
          </a:fontRef>
        </p:style>
      </p:cxnSp>
      <p:sp>
        <p:nvSpPr>
          <p:cNvPr id="3" name="テキスト ボックス 2"/>
          <p:cNvSpPr txBox="1"/>
          <p:nvPr/>
        </p:nvSpPr>
        <p:spPr>
          <a:xfrm>
            <a:off x="705620" y="1581071"/>
            <a:ext cx="8020792" cy="523220"/>
          </a:xfrm>
          <a:prstGeom prst="rect">
            <a:avLst/>
          </a:prstGeom>
          <a:noFill/>
        </p:spPr>
        <p:txBody>
          <a:bodyPr wrap="square" rtlCol="0">
            <a:spAutoFit/>
          </a:bodyPr>
          <a:lstStyle/>
          <a:p>
            <a:r>
              <a:rPr lang="ja-JP" altLang="en-US" sz="2800" dirty="0">
                <a:latin typeface="Meiryo UI" panose="020B0604030504040204" pitchFamily="50" charset="-128"/>
                <a:ea typeface="Meiryo UI" panose="020B0604030504040204" pitchFamily="50" charset="-128"/>
                <a:cs typeface="Meiryo UI" panose="020B0604030504040204" pitchFamily="50" charset="-128"/>
              </a:rPr>
              <a:t>１　行政経営のめざす姿</a:t>
            </a:r>
            <a:endParaRPr lang="en-US" altLang="ja-JP" sz="2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正方形/長方形 3"/>
          <p:cNvSpPr/>
          <p:nvPr/>
        </p:nvSpPr>
        <p:spPr>
          <a:xfrm>
            <a:off x="971600" y="2636912"/>
            <a:ext cx="7200800" cy="369332"/>
          </a:xfrm>
          <a:prstGeom prst="rect">
            <a:avLst/>
          </a:prstGeom>
        </p:spPr>
        <p:txBody>
          <a:bodyPr wrap="square" numCol="2">
            <a:spAutoFit/>
          </a:bodyPr>
          <a:lstStyle/>
          <a:p>
            <a:pPr defTabSz="647700">
              <a:spcBef>
                <a:spcPct val="0"/>
              </a:spcBef>
              <a:tabLst>
                <a:tab pos="8256588" algn="r"/>
              </a:tabLst>
              <a:defRPr/>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p>
        </p:txBody>
      </p:sp>
      <p:sp>
        <p:nvSpPr>
          <p:cNvPr id="10" name="正方形/長方形 9"/>
          <p:cNvSpPr/>
          <p:nvPr/>
        </p:nvSpPr>
        <p:spPr>
          <a:xfrm>
            <a:off x="971600" y="2636912"/>
            <a:ext cx="7200800" cy="923330"/>
          </a:xfrm>
          <a:prstGeom prst="rect">
            <a:avLst/>
          </a:prstGeom>
        </p:spPr>
        <p:txBody>
          <a:bodyPr wrap="square" numCol="1">
            <a:spAutoFit/>
          </a:bodyPr>
          <a:lstStyle/>
          <a:p>
            <a:pPr defTabSz="647700">
              <a:spcBef>
                <a:spcPct val="0"/>
              </a:spcBef>
              <a:tabLst>
                <a:tab pos="8256588" algn="r"/>
              </a:tabLst>
              <a:defRPr/>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（１）現状認識</a:t>
            </a:r>
          </a:p>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（２）目標</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（３）行動指針</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正方形/長方形 8"/>
          <p:cNvSpPr/>
          <p:nvPr/>
        </p:nvSpPr>
        <p:spPr>
          <a:xfrm>
            <a:off x="8432528" y="6516466"/>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a:solidFill>
                  <a:schemeClr val="tx1"/>
                </a:solidFill>
              </a:rPr>
              <a:t>1</a:t>
            </a:r>
          </a:p>
        </p:txBody>
      </p:sp>
    </p:spTree>
    <p:extLst>
      <p:ext uri="{BB962C8B-B14F-4D97-AF65-F5344CB8AC3E}">
        <p14:creationId xmlns:p14="http://schemas.microsoft.com/office/powerpoint/2010/main" val="42282097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18510" y="98630"/>
            <a:ext cx="8136904" cy="369332"/>
          </a:xfrm>
          <a:prstGeom prst="rect">
            <a:avLst/>
          </a:prstGeom>
        </p:spPr>
        <p:txBody>
          <a:bodyPr wrap="square">
            <a:spAutoFit/>
          </a:bodyPr>
          <a:lstStyle/>
          <a:p>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（１）現状認識</a:t>
            </a:r>
          </a:p>
        </p:txBody>
      </p:sp>
      <p:sp>
        <p:nvSpPr>
          <p:cNvPr id="5" name="正方形/長方形 4"/>
          <p:cNvSpPr/>
          <p:nvPr/>
        </p:nvSpPr>
        <p:spPr>
          <a:xfrm>
            <a:off x="8432528" y="6526378"/>
            <a:ext cx="648072" cy="31012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sz="1600" dirty="0">
                <a:solidFill>
                  <a:schemeClr val="tx1"/>
                </a:solidFill>
              </a:rPr>
              <a:t>2</a:t>
            </a:r>
            <a:endParaRPr lang="ja-JP" altLang="en-US" sz="1600" dirty="0">
              <a:solidFill>
                <a:schemeClr val="tx1"/>
              </a:solidFill>
            </a:endParaRPr>
          </a:p>
        </p:txBody>
      </p:sp>
      <p:sp>
        <p:nvSpPr>
          <p:cNvPr id="6" name="正方形/長方形 5"/>
          <p:cNvSpPr/>
          <p:nvPr/>
        </p:nvSpPr>
        <p:spPr>
          <a:xfrm>
            <a:off x="183873" y="908719"/>
            <a:ext cx="8640960" cy="3539430"/>
          </a:xfrm>
          <a:prstGeom prst="rect">
            <a:avLst/>
          </a:prstGeom>
        </p:spPr>
        <p:txBody>
          <a:bodyPr wrap="square">
            <a:spAutoFit/>
          </a:bodyPr>
          <a:lstStyle/>
          <a:p>
            <a:pPr marL="174625" indent="-174625"/>
            <a:r>
              <a:rPr lang="ja-JP" altLang="en-US" sz="1600" dirty="0">
                <a:latin typeface="Meiryo UI" panose="020B0604030504040204" pitchFamily="50" charset="-128"/>
                <a:ea typeface="Meiryo UI" panose="020B0604030504040204" pitchFamily="50" charset="-128"/>
                <a:cs typeface="Meiryo UI" panose="020B0604030504040204" pitchFamily="50" charset="-128"/>
              </a:rPr>
              <a:t>○　人口減少・高齢化の同時進行、低所得層の増加などの課題が浮き彫りになる中、大阪の成長の実現と安全・安心の確保を同時に図っていかなければなりません。</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600" dirty="0">
                <a:latin typeface="Meiryo UI" panose="020B0604030504040204" pitchFamily="50" charset="-128"/>
                <a:ea typeface="Meiryo UI" panose="020B0604030504040204" pitchFamily="50" charset="-128"/>
                <a:cs typeface="Meiryo UI" panose="020B0604030504040204" pitchFamily="50" charset="-128"/>
              </a:rPr>
              <a:t>　　 また、新型コロナウイルス感染症への適切な対応も引き続き求められています。</a:t>
            </a:r>
            <a:endParaRPr lang="en-US" altLang="ja-JP" sz="1600" strike="sngStrike"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600" dirty="0">
                <a:latin typeface="Meiryo UI" panose="020B0604030504040204" pitchFamily="50" charset="-128"/>
                <a:ea typeface="Meiryo UI" panose="020B0604030504040204" pitchFamily="50" charset="-128"/>
                <a:cs typeface="Meiryo UI" panose="020B0604030504040204" pitchFamily="50" charset="-128"/>
              </a:rPr>
              <a:t>○　そのため、大阪府は、財政規律を堅持し、課題に的確に対応しうる行財政運営体制の確立に取り組んでいます。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600" dirty="0">
                <a:latin typeface="Meiryo UI" panose="020B0604030504040204" pitchFamily="50" charset="-128"/>
                <a:ea typeface="Meiryo UI" panose="020B0604030504040204" pitchFamily="50" charset="-128"/>
                <a:cs typeface="Meiryo UI" panose="020B0604030504040204" pitchFamily="50" charset="-128"/>
              </a:rPr>
              <a:t>○　一方、社会においては、社会課題の解決に挑む企業の増加や個人の社会参加意欲の高まりに加え、コロナへの対応を機にデジタル技術の活用や働き方の見直しが一層進むなど、前向きな変化の兆しもみられます。</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600" dirty="0">
                <a:latin typeface="Meiryo UI" panose="020B0604030504040204" pitchFamily="50" charset="-128"/>
                <a:ea typeface="Meiryo UI" panose="020B0604030504040204" pitchFamily="50" charset="-128"/>
                <a:cs typeface="Meiryo UI" panose="020B0604030504040204" pitchFamily="50" charset="-128"/>
              </a:rPr>
              <a:t>○　ポストコロナを見据え、持続可能な社会を構築</a:t>
            </a:r>
            <a:r>
              <a:rPr lang="en-US" altLang="ja-JP" sz="1600" baseline="300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していくため、府は、府民・企業・市町村・国との連携を深め社会全体で課題解決する「起点」としての役割を果たすとともに、新たな技術も活用し、従来の手法や発想に捉われない行政経営を行っていく必要があります。</a:t>
            </a:r>
            <a:endParaRPr lang="en-US" altLang="ja-JP" sz="1600" strike="sngStrike"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8" name="直線コネクタ 7"/>
          <p:cNvCxnSpPr/>
          <p:nvPr/>
        </p:nvCxnSpPr>
        <p:spPr>
          <a:xfrm>
            <a:off x="183873" y="503675"/>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7" name="正方形/長方形 6"/>
          <p:cNvSpPr/>
          <p:nvPr/>
        </p:nvSpPr>
        <p:spPr>
          <a:xfrm>
            <a:off x="260286" y="6084295"/>
            <a:ext cx="8640960" cy="584775"/>
          </a:xfrm>
          <a:prstGeom prst="rect">
            <a:avLst/>
          </a:prstGeom>
        </p:spPr>
        <p:txBody>
          <a:bodyPr wrap="square">
            <a:spAutoFit/>
          </a:bodyPr>
          <a:lstStyle/>
          <a:p>
            <a:pPr marL="174625" indent="-174625"/>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　大阪府は、</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2025</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年大阪・関西万博の開催都市として、先頭に立って</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SDGs</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の達成に貢献する「</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SDGs</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先進都市」をめざしている。</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SDGs</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とは、</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2015</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年の国連持続可能な開発サミットで採択された「持続可能な開発のための</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2030</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アジェンダ」で設定された国際目標。</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800" dirty="0">
                <a:latin typeface="Meiryo UI" panose="020B0604030504040204" pitchFamily="50" charset="-128"/>
                <a:ea typeface="Meiryo UI" panose="020B0604030504040204" pitchFamily="50" charset="-128"/>
                <a:cs typeface="Meiryo UI" panose="020B0604030504040204" pitchFamily="50" charset="-128"/>
              </a:rPr>
              <a:t>  　　　　「誰一人取り残さない持続可能な世界の実現」に向け、大胆に変革していくことを基本理念に、経済・社会・環境の三側面から、持続的社会の実現に向け総合的に取り組んでいくこととしている。</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4" name="直線コネクタ 3"/>
          <p:cNvCxnSpPr/>
          <p:nvPr/>
        </p:nvCxnSpPr>
        <p:spPr>
          <a:xfrm>
            <a:off x="255881" y="6039290"/>
            <a:ext cx="864096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52654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71500" y="134343"/>
            <a:ext cx="7953031" cy="369332"/>
          </a:xfrm>
          <a:prstGeom prst="rect">
            <a:avLst/>
          </a:prstGeom>
        </p:spPr>
        <p:txBody>
          <a:bodyPr wrap="square">
            <a:spAutoFit/>
          </a:bodyPr>
          <a:lstStyle/>
          <a:p>
            <a:r>
              <a:rPr lang="en-US" altLang="ja-JP"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a:latin typeface="Meiryo UI" panose="020B0604030504040204" pitchFamily="50" charset="-128"/>
                <a:ea typeface="Meiryo UI" panose="020B0604030504040204" pitchFamily="50" charset="-128"/>
                <a:cs typeface="Meiryo UI" panose="020B0604030504040204" pitchFamily="50" charset="-128"/>
              </a:rPr>
              <a:t>（２）</a:t>
            </a:r>
            <a:r>
              <a:rPr lang="en-US" altLang="ja-JP"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a:latin typeface="Meiryo UI" panose="020B0604030504040204" pitchFamily="50" charset="-128"/>
                <a:ea typeface="Meiryo UI" panose="020B0604030504040204" pitchFamily="50" charset="-128"/>
                <a:cs typeface="Meiryo UI" panose="020B0604030504040204" pitchFamily="50" charset="-128"/>
              </a:rPr>
              <a:t>目標</a:t>
            </a:r>
          </a:p>
        </p:txBody>
      </p:sp>
      <p:cxnSp>
        <p:nvCxnSpPr>
          <p:cNvPr id="4" name="直線コネクタ 3"/>
          <p:cNvCxnSpPr/>
          <p:nvPr/>
        </p:nvCxnSpPr>
        <p:spPr>
          <a:xfrm>
            <a:off x="183873" y="533811"/>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29" name="正方形/長方形 28"/>
          <p:cNvSpPr/>
          <p:nvPr/>
        </p:nvSpPr>
        <p:spPr>
          <a:xfrm>
            <a:off x="116505" y="737409"/>
            <a:ext cx="8884399" cy="584775"/>
          </a:xfrm>
          <a:prstGeom prst="rect">
            <a:avLst/>
          </a:prstGeom>
          <a:noFill/>
        </p:spPr>
        <p:txBody>
          <a:bodyPr wrap="square">
            <a:spAutoFit/>
          </a:bodyPr>
          <a:lstStyle/>
          <a:p>
            <a:pPr marL="355600" lvl="0" indent="-355600"/>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社会全体で課題解決していくためには、行政だけでなく、府民、団体、企業などの多様 </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pPr marL="355600" lvl="0" indent="-355600"/>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なプレーヤーが、中長期的にめざす社会の姿を共有していることが重要です。</a:t>
            </a:r>
          </a:p>
        </p:txBody>
      </p:sp>
      <p:sp>
        <p:nvSpPr>
          <p:cNvPr id="12" name="角丸四角形 11"/>
          <p:cNvSpPr/>
          <p:nvPr/>
        </p:nvSpPr>
        <p:spPr>
          <a:xfrm>
            <a:off x="521550" y="1749297"/>
            <a:ext cx="8456712" cy="2129753"/>
          </a:xfrm>
          <a:prstGeom prst="roundRect">
            <a:avLst>
              <a:gd name="adj" fmla="val 8043"/>
            </a:avLst>
          </a:prstGeom>
          <a:ln/>
        </p:spPr>
        <p:style>
          <a:lnRef idx="2">
            <a:schemeClr val="accent1"/>
          </a:lnRef>
          <a:fillRef idx="1">
            <a:schemeClr val="lt1"/>
          </a:fillRef>
          <a:effectRef idx="0">
            <a:schemeClr val="accent1"/>
          </a:effectRef>
          <a:fontRef idx="minor">
            <a:schemeClr val="dk1"/>
          </a:fontRef>
        </p:style>
        <p:txBody>
          <a:bodyPr wrap="square" lIns="36000" tIns="36000" rIns="72000" bIns="36000" rtlCol="0" anchor="ctr"/>
          <a:lstStyle/>
          <a:p>
            <a:pPr marL="622300" indent="-622300"/>
            <a:r>
              <a:rPr lang="en-US" altLang="ja-JP"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めざす社会の姿</a:t>
            </a:r>
            <a:r>
              <a:rPr lang="en-US" altLang="ja-JP"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p>
          <a:p>
            <a:pPr marL="622300" indent="-622300"/>
            <a:r>
              <a:rPr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① 府民の生活の質（</a:t>
            </a:r>
            <a:r>
              <a:rPr lang="en-US" altLang="ja-JP" sz="1600" dirty="0" err="1">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QoL</a:t>
            </a:r>
            <a:r>
              <a:rPr lang="ja-JP" altLang="en-US"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）を向上させつつ、社会保障や環境の基盤が持続可能な形で</a:t>
            </a:r>
            <a:endParaRPr lang="en-US" altLang="ja-JP"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622300" indent="-622300"/>
            <a:r>
              <a:rPr lang="en-US" altLang="ja-JP"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次世代に引き継がれている。</a:t>
            </a:r>
            <a:endParaRPr lang="en-US" altLang="ja-JP"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622300" indent="-355600">
              <a:lnSpc>
                <a:spcPts val="800"/>
              </a:lnSpc>
            </a:pPr>
            <a:endParaRPr lang="en-US" altLang="ja-JP"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622300" indent="-355600"/>
            <a:r>
              <a:rPr lang="ja-JP" altLang="en-US"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② 学びや活躍の機会の提供を通じ、多様な人材が社会の担い手として育まれ、全員参</a:t>
            </a:r>
            <a:endParaRPr lang="en-US" altLang="ja-JP"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622300" indent="-355600"/>
            <a:r>
              <a:rPr lang="en-US" altLang="ja-JP"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加型の社会が形成されている。</a:t>
            </a:r>
            <a:endParaRPr lang="en-US" altLang="ja-JP"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622300" indent="-355600">
              <a:lnSpc>
                <a:spcPts val="800"/>
              </a:lnSpc>
            </a:pPr>
            <a:endParaRPr lang="en-US" altLang="ja-JP"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622300" indent="-355600"/>
            <a:r>
              <a:rPr lang="ja-JP" altLang="en-US"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③ 生活と経済活動を支えるインフラについて、中長期を見通し、最少の経費で最適な</a:t>
            </a:r>
            <a:endParaRPr lang="en-US" altLang="ja-JP"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622300" indent="-355600"/>
            <a:r>
              <a:rPr lang="en-US" altLang="ja-JP"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設計・運営が行われている。</a:t>
            </a:r>
          </a:p>
        </p:txBody>
      </p:sp>
      <p:sp>
        <p:nvSpPr>
          <p:cNvPr id="14" name="正方形/長方形 13"/>
          <p:cNvSpPr/>
          <p:nvPr/>
        </p:nvSpPr>
        <p:spPr>
          <a:xfrm>
            <a:off x="244906" y="4204126"/>
            <a:ext cx="8766346" cy="584775"/>
          </a:xfrm>
          <a:prstGeom prst="rect">
            <a:avLst/>
          </a:prstGeom>
          <a:noFill/>
        </p:spPr>
        <p:txBody>
          <a:bodyPr wrap="square">
            <a:spAutoFit/>
          </a:bodyPr>
          <a:lstStyle/>
          <a:p>
            <a:pPr marL="355600" lvl="0" indent="-355600"/>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　この「めざす社会の姿」を追求していくため、府は、引き続き、「自律的で創造性を　</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pPr marL="355600" lvl="0" indent="-355600"/>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発揮する行財政運営体制の確立」に向け、取り組みます。</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正方形/長方形 4"/>
          <p:cNvSpPr/>
          <p:nvPr/>
        </p:nvSpPr>
        <p:spPr>
          <a:xfrm>
            <a:off x="8432528" y="6516466"/>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a:solidFill>
                  <a:schemeClr val="tx1"/>
                </a:solidFill>
              </a:rPr>
              <a:t>3</a:t>
            </a:r>
            <a:endParaRPr lang="ja-JP" altLang="en-US" dirty="0">
              <a:solidFill>
                <a:schemeClr val="tx1"/>
              </a:solidFill>
            </a:endParaRPr>
          </a:p>
        </p:txBody>
      </p:sp>
    </p:spTree>
    <p:extLst>
      <p:ext uri="{BB962C8B-B14F-4D97-AF65-F5344CB8AC3E}">
        <p14:creationId xmlns:p14="http://schemas.microsoft.com/office/powerpoint/2010/main" val="852982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183873" y="533811"/>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3" name="正方形/長方形 2"/>
          <p:cNvSpPr/>
          <p:nvPr/>
        </p:nvSpPr>
        <p:spPr>
          <a:xfrm>
            <a:off x="-108520" y="164479"/>
            <a:ext cx="8136904" cy="369332"/>
          </a:xfrm>
          <a:prstGeom prst="rect">
            <a:avLst/>
          </a:prstGeom>
        </p:spPr>
        <p:txBody>
          <a:bodyPr wrap="square">
            <a:spAutoFit/>
          </a:bodyPr>
          <a:lstStyle/>
          <a:p>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a:latin typeface="Meiryo UI" panose="020B0604030504040204" pitchFamily="50" charset="-128"/>
                <a:ea typeface="Meiryo UI" panose="020B0604030504040204" pitchFamily="50" charset="-128"/>
                <a:cs typeface="Meiryo UI" panose="020B0604030504040204" pitchFamily="50" charset="-128"/>
              </a:rPr>
              <a:t>３</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）行動指針</a:t>
            </a:r>
            <a:endParaRPr lang="ja-JP" altLang="en-US"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0" name="正方形/長方形 49"/>
          <p:cNvSpPr/>
          <p:nvPr/>
        </p:nvSpPr>
        <p:spPr>
          <a:xfrm>
            <a:off x="173418" y="728700"/>
            <a:ext cx="8960127" cy="830997"/>
          </a:xfrm>
          <a:prstGeom prst="rect">
            <a:avLst/>
          </a:prstGeom>
          <a:noFill/>
        </p:spPr>
        <p:txBody>
          <a:bodyPr wrap="square">
            <a:spAutoFit/>
          </a:bodyPr>
          <a:lstStyle/>
          <a:p>
            <a:pPr marL="177800" lvl="0" indent="-177800"/>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「自律的で創造性を発揮する行財政運営体制の確立」に向け、行財政改革推進プラン（案）</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pPr marL="177800" lvl="0" indent="-177800"/>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に掲げた「組み換え（シフト）」と「強みを束ねる」を改革の視点に、次の行動指針のもと、</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pPr marL="177800" lvl="0" indent="-177800"/>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着実に成果を生み出していきます。</a:t>
            </a:r>
            <a:endParaRPr lang="en-US" altLang="ja-JP" sz="16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正方形/長方形 24"/>
          <p:cNvSpPr/>
          <p:nvPr/>
        </p:nvSpPr>
        <p:spPr>
          <a:xfrm>
            <a:off x="574522" y="2808512"/>
            <a:ext cx="8268212" cy="320601"/>
          </a:xfrm>
          <a:prstGeom prst="rect">
            <a:avLst/>
          </a:prstGeom>
        </p:spPr>
        <p:style>
          <a:lnRef idx="1">
            <a:schemeClr val="accent1"/>
          </a:lnRef>
          <a:fillRef idx="2">
            <a:schemeClr val="accent1"/>
          </a:fillRef>
          <a:effectRef idx="1">
            <a:schemeClr val="accent1"/>
          </a:effectRef>
          <a:fontRef idx="minor">
            <a:schemeClr val="dk1"/>
          </a:fontRef>
        </p:style>
        <p:txBody>
          <a:bodyPr wrap="square" lIns="72000" tIns="0" rIns="72000" bIns="0">
            <a:spAutoFit/>
          </a:bodyPr>
          <a:lstStyle/>
          <a:p>
            <a:pPr>
              <a:lnSpc>
                <a:spcPts val="2500"/>
              </a:lnSpc>
              <a:tabLst>
                <a:tab pos="266700" algn="l"/>
              </a:tabLst>
            </a:pPr>
            <a:r>
              <a:rPr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② 選　択　</a:t>
            </a:r>
            <a:r>
              <a:rPr lang="ja-JP" altLang="en-US" sz="1400" b="1" spc="-3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～多様なプレーヤーを束ね、より良い道筋を見出す</a:t>
            </a:r>
            <a:endParaRPr lang="ja-JP" altLang="en-US" sz="1600" b="1" spc="-3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 name="正方形/長方形 25"/>
          <p:cNvSpPr/>
          <p:nvPr/>
        </p:nvSpPr>
        <p:spPr>
          <a:xfrm>
            <a:off x="575209" y="1760833"/>
            <a:ext cx="8234579" cy="320601"/>
          </a:xfrm>
          <a:prstGeom prst="rect">
            <a:avLst/>
          </a:prstGeom>
        </p:spPr>
        <p:style>
          <a:lnRef idx="1">
            <a:schemeClr val="accent1"/>
          </a:lnRef>
          <a:fillRef idx="2">
            <a:schemeClr val="accent1"/>
          </a:fillRef>
          <a:effectRef idx="1">
            <a:schemeClr val="accent1"/>
          </a:effectRef>
          <a:fontRef idx="minor">
            <a:schemeClr val="dk1"/>
          </a:fontRef>
        </p:style>
        <p:txBody>
          <a:bodyPr wrap="square" lIns="72000" tIns="0" rIns="72000" bIns="0">
            <a:spAutoFit/>
          </a:bodyPr>
          <a:lstStyle/>
          <a:p>
            <a:pPr>
              <a:lnSpc>
                <a:spcPts val="2500"/>
              </a:lnSpc>
              <a:tabLst>
                <a:tab pos="266700" algn="l"/>
              </a:tabLst>
            </a:pPr>
            <a:r>
              <a:rPr lang="ja-JP" altLang="en-US" sz="1600" b="1" spc="-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① 発　見　</a:t>
            </a:r>
            <a:r>
              <a:rPr lang="ja-JP" altLang="en-US" sz="1400" b="1" spc="-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～多様な「知」と交わり、新たな「気づき」を得る</a:t>
            </a:r>
          </a:p>
        </p:txBody>
      </p:sp>
      <p:sp>
        <p:nvSpPr>
          <p:cNvPr id="27" name="正方形/長方形 26"/>
          <p:cNvSpPr/>
          <p:nvPr/>
        </p:nvSpPr>
        <p:spPr>
          <a:xfrm>
            <a:off x="735444" y="3158915"/>
            <a:ext cx="8009850" cy="523220"/>
          </a:xfrm>
          <a:prstGeom prst="rect">
            <a:avLst/>
          </a:prstGeom>
          <a:noFill/>
        </p:spPr>
        <p:txBody>
          <a:bodyPr wrap="square">
            <a:spAutoFit/>
          </a:bodyPr>
          <a:lstStyle/>
          <a:p>
            <a:pPr>
              <a:tabLst>
                <a:tab pos="266700" algn="l"/>
              </a:tabLst>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様々な社会課題解決に臨む多様なプレーヤーを束ねる「起点」となり、社会全体としてより最適な解決方法を選択する。</a:t>
            </a:r>
            <a:endParaRPr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 name="正方形/長方形 27"/>
          <p:cNvSpPr/>
          <p:nvPr/>
        </p:nvSpPr>
        <p:spPr>
          <a:xfrm>
            <a:off x="755581" y="2140695"/>
            <a:ext cx="8046889" cy="523220"/>
          </a:xfrm>
          <a:prstGeom prst="rect">
            <a:avLst/>
          </a:prstGeom>
          <a:noFill/>
        </p:spPr>
        <p:txBody>
          <a:bodyPr wrap="square">
            <a:spAutoFit/>
          </a:bodyPr>
          <a:lstStyle/>
          <a:p>
            <a:pPr>
              <a:tabLst>
                <a:tab pos="266700" algn="l"/>
              </a:tabLst>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外部の多様な価値観・アイデア・テクノロジーとの積極的な交流を通じ、課題の発見や解決に向けた新たな「気づき」が生まれやすい環境をつくる。</a:t>
            </a:r>
          </a:p>
        </p:txBody>
      </p:sp>
      <p:sp>
        <p:nvSpPr>
          <p:cNvPr id="29" name="正方形/長方形 28"/>
          <p:cNvSpPr/>
          <p:nvPr/>
        </p:nvSpPr>
        <p:spPr>
          <a:xfrm>
            <a:off x="596121" y="3786877"/>
            <a:ext cx="8251354" cy="302006"/>
          </a:xfrm>
          <a:prstGeom prst="rect">
            <a:avLst/>
          </a:prstGeom>
        </p:spPr>
        <p:style>
          <a:lnRef idx="1">
            <a:schemeClr val="accent1"/>
          </a:lnRef>
          <a:fillRef idx="2">
            <a:schemeClr val="accent1"/>
          </a:fillRef>
          <a:effectRef idx="1">
            <a:schemeClr val="accent1"/>
          </a:effectRef>
          <a:fontRef idx="minor">
            <a:schemeClr val="dk1"/>
          </a:fontRef>
        </p:style>
        <p:txBody>
          <a:bodyPr wrap="square" lIns="72000" tIns="0" rIns="72000" bIns="0">
            <a:spAutoFit/>
          </a:bodyPr>
          <a:lstStyle/>
          <a:p>
            <a:pPr>
              <a:lnSpc>
                <a:spcPts val="2500"/>
              </a:lnSpc>
              <a:tabLst>
                <a:tab pos="266700" algn="l"/>
              </a:tabLst>
            </a:pPr>
            <a:r>
              <a:rPr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③ 実　践　</a:t>
            </a:r>
            <a:r>
              <a:rPr lang="ja-JP" altLang="en-US"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～固定観念に捉われず、新しい取組みに挑戦する</a:t>
            </a:r>
          </a:p>
        </p:txBody>
      </p:sp>
      <p:sp>
        <p:nvSpPr>
          <p:cNvPr id="30" name="正方形/長方形 29"/>
          <p:cNvSpPr/>
          <p:nvPr/>
        </p:nvSpPr>
        <p:spPr>
          <a:xfrm>
            <a:off x="763356" y="4149080"/>
            <a:ext cx="7981938" cy="523220"/>
          </a:xfrm>
          <a:prstGeom prst="rect">
            <a:avLst/>
          </a:prstGeom>
          <a:noFill/>
        </p:spPr>
        <p:txBody>
          <a:bodyPr wrap="square">
            <a:spAutoFit/>
          </a:bodyPr>
          <a:lstStyle/>
          <a:p>
            <a:pPr>
              <a:tabLst>
                <a:tab pos="449263" algn="l"/>
              </a:tabLst>
            </a:pPr>
            <a:r>
              <a:rPr lang="ja-JP" altLang="en-US" sz="1400" spc="-50" dirty="0">
                <a:latin typeface="メイリオ" panose="020B0604030504040204" pitchFamily="50" charset="-128"/>
                <a:ea typeface="メイリオ" panose="020B0604030504040204" pitchFamily="50" charset="-128"/>
                <a:cs typeface="メイリオ" panose="020B0604030504040204" pitchFamily="50" charset="-128"/>
              </a:rPr>
              <a:t>社会のあり方や府民ニーズの変化を見据え、様々な技術を柔軟に取り入れながら、従来の発想や手法に捉われない最適な解決方法を大胆に実践する。</a:t>
            </a:r>
          </a:p>
        </p:txBody>
      </p:sp>
      <p:sp>
        <p:nvSpPr>
          <p:cNvPr id="19" name="ホームベース 18"/>
          <p:cNvSpPr/>
          <p:nvPr/>
        </p:nvSpPr>
        <p:spPr>
          <a:xfrm>
            <a:off x="570638" y="5117523"/>
            <a:ext cx="8411852" cy="1596842"/>
          </a:xfrm>
          <a:prstGeom prst="homePlate">
            <a:avLst>
              <a:gd name="adj" fmla="val 23745"/>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1" name="タイトル 1"/>
          <p:cNvSpPr txBox="1">
            <a:spLocks/>
          </p:cNvSpPr>
          <p:nvPr/>
        </p:nvSpPr>
        <p:spPr>
          <a:xfrm>
            <a:off x="701570" y="4959170"/>
            <a:ext cx="1485165" cy="271862"/>
          </a:xfrm>
          <a:prstGeom prst="rect">
            <a:avLst/>
          </a:prstGeom>
          <a:solidFill>
            <a:schemeClr val="bg1">
              <a:lumMod val="85000"/>
            </a:schemeClr>
          </a:solidFill>
          <a:ln>
            <a:noFill/>
          </a:ln>
          <a:scene3d>
            <a:camera prst="orthographicFront"/>
            <a:lightRig rig="threePt" dir="t"/>
          </a:scene3d>
          <a:sp3d>
            <a:bevelT/>
          </a:sp3d>
        </p:spPr>
        <p:txBody>
          <a:bodyPr anchor="ctr" anchorCtr="0">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改革の継承と深化</a:t>
            </a:r>
          </a:p>
        </p:txBody>
      </p:sp>
      <p:grpSp>
        <p:nvGrpSpPr>
          <p:cNvPr id="22" name="グループ化 21"/>
          <p:cNvGrpSpPr/>
          <p:nvPr/>
        </p:nvGrpSpPr>
        <p:grpSpPr>
          <a:xfrm>
            <a:off x="1030500" y="5272694"/>
            <a:ext cx="7826787" cy="1351661"/>
            <a:chOff x="-94625" y="513468"/>
            <a:chExt cx="7826787" cy="1351661"/>
          </a:xfrm>
        </p:grpSpPr>
        <p:sp>
          <p:nvSpPr>
            <p:cNvPr id="23" name="山形 22"/>
            <p:cNvSpPr/>
            <p:nvPr/>
          </p:nvSpPr>
          <p:spPr>
            <a:xfrm>
              <a:off x="-94625" y="516715"/>
              <a:ext cx="3496495" cy="1348414"/>
            </a:xfrm>
            <a:prstGeom prst="chevron">
              <a:avLst>
                <a:gd name="adj" fmla="val 24898"/>
              </a:avLst>
            </a:prstGeom>
            <a:solidFill>
              <a:schemeClr val="bg1">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 name="テキスト ボックス 23"/>
            <p:cNvSpPr txBox="1"/>
            <p:nvPr/>
          </p:nvSpPr>
          <p:spPr>
            <a:xfrm>
              <a:off x="376896" y="571211"/>
              <a:ext cx="2553451" cy="328936"/>
            </a:xfrm>
            <a:prstGeom prst="rect">
              <a:avLst/>
            </a:prstGeom>
            <a:noFill/>
          </p:spPr>
          <p:txBody>
            <a:bodyPr wrap="square" rtlCol="0">
              <a:spAutoFit/>
            </a:bodyPr>
            <a:lstStyle/>
            <a:p>
              <a:pPr>
                <a:lnSpc>
                  <a:spcPts val="900"/>
                </a:lnSpc>
              </a:pPr>
              <a:r>
                <a:rPr kumimoji="1" lang="en-US" altLang="ja-JP" sz="900" b="1" dirty="0">
                  <a:latin typeface="メイリオ" panose="020B0604030504040204" pitchFamily="50" charset="-128"/>
                  <a:ea typeface="メイリオ" panose="020B0604030504040204" pitchFamily="50" charset="-128"/>
                  <a:cs typeface="メイリオ" panose="020B0604030504040204" pitchFamily="50" charset="-128"/>
                </a:rPr>
                <a:t>H27</a:t>
              </a:r>
              <a:r>
                <a:rPr kumimoji="1" lang="ja-JP" altLang="en-US" sz="900" b="1" dirty="0">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900" b="1" dirty="0">
                  <a:latin typeface="メイリオ" panose="020B0604030504040204" pitchFamily="50" charset="-128"/>
                  <a:ea typeface="メイリオ" panose="020B0604030504040204" pitchFamily="50" charset="-128"/>
                  <a:cs typeface="メイリオ" panose="020B0604030504040204" pitchFamily="50" charset="-128"/>
                </a:rPr>
                <a:t>H29</a:t>
              </a:r>
              <a:r>
                <a:rPr kumimoji="1" lang="ja-JP" altLang="en-US" sz="900" b="1" dirty="0">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900" b="1" dirty="0">
                <a:latin typeface="メイリオ" panose="020B0604030504040204" pitchFamily="50" charset="-128"/>
                <a:ea typeface="メイリオ" panose="020B0604030504040204" pitchFamily="50" charset="-128"/>
                <a:cs typeface="メイリオ" panose="020B0604030504040204" pitchFamily="50" charset="-128"/>
              </a:endParaRPr>
            </a:p>
            <a:p>
              <a:pPr>
                <a:lnSpc>
                  <a:spcPts val="900"/>
                </a:lnSpc>
              </a:pPr>
              <a:r>
                <a:rPr lang="en-US" altLang="ja-JP" sz="900" b="1"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900" b="1"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900" b="1"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900" b="1" dirty="0">
                  <a:latin typeface="メイリオ" panose="020B0604030504040204" pitchFamily="50" charset="-128"/>
                  <a:ea typeface="メイリオ" panose="020B0604030504040204" pitchFamily="50" charset="-128"/>
                  <a:cs typeface="メイリオ" panose="020B0604030504040204" pitchFamily="50" charset="-128"/>
                </a:rPr>
                <a:t>行財政改革推進プラン（案）</a:t>
              </a:r>
              <a:endParaRPr kumimoji="1" lang="ja-JP" altLang="en-US" sz="9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 name="山形 30"/>
            <p:cNvSpPr/>
            <p:nvPr/>
          </p:nvSpPr>
          <p:spPr>
            <a:xfrm>
              <a:off x="3176844" y="513468"/>
              <a:ext cx="4265573" cy="1348414"/>
            </a:xfrm>
            <a:prstGeom prst="chevron">
              <a:avLst>
                <a:gd name="adj" fmla="val 24865"/>
              </a:avLst>
            </a:prstGeom>
            <a:solidFill>
              <a:schemeClr val="bg1">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 name="テキスト ボックス 31"/>
            <p:cNvSpPr txBox="1"/>
            <p:nvPr/>
          </p:nvSpPr>
          <p:spPr>
            <a:xfrm>
              <a:off x="3489819" y="593953"/>
              <a:ext cx="4242343" cy="477054"/>
            </a:xfrm>
            <a:prstGeom prst="rect">
              <a:avLst/>
            </a:prstGeom>
            <a:noFill/>
          </p:spPr>
          <p:txBody>
            <a:bodyPr wrap="square" rtlCol="0">
              <a:spAutoFit/>
            </a:bodyPr>
            <a:lstStyle/>
            <a:p>
              <a:pPr>
                <a:lnSpc>
                  <a:spcPts val="1000"/>
                </a:lnSpc>
              </a:pPr>
              <a:r>
                <a:rPr kumimoji="1" lang="en-US" altLang="ja-JP" sz="900" b="1" dirty="0">
                  <a:latin typeface="メイリオ" panose="020B0604030504040204" pitchFamily="50" charset="-128"/>
                  <a:ea typeface="メイリオ" panose="020B0604030504040204" pitchFamily="50" charset="-128"/>
                  <a:cs typeface="メイリオ" panose="020B0604030504040204" pitchFamily="50" charset="-128"/>
                </a:rPr>
                <a:t>H30</a:t>
              </a:r>
              <a:r>
                <a:rPr kumimoji="1" lang="ja-JP" altLang="en-US" sz="900" b="1"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b="1" dirty="0">
                  <a:latin typeface="メイリオ" panose="020B0604030504040204" pitchFamily="50" charset="-128"/>
                  <a:ea typeface="メイリオ" panose="020B0604030504040204" pitchFamily="50" charset="-128"/>
                  <a:cs typeface="メイリオ" panose="020B0604030504040204" pitchFamily="50" charset="-128"/>
                </a:rPr>
                <a:t>行政経営の取組み」</a:t>
              </a:r>
              <a:endParaRPr lang="en-US" altLang="ja-JP" sz="900" b="1" dirty="0">
                <a:latin typeface="メイリオ" panose="020B0604030504040204" pitchFamily="50" charset="-128"/>
                <a:ea typeface="メイリオ" panose="020B0604030504040204" pitchFamily="50" charset="-128"/>
                <a:cs typeface="メイリオ" panose="020B0604030504040204" pitchFamily="50" charset="-128"/>
              </a:endParaRPr>
            </a:p>
            <a:p>
              <a:pPr>
                <a:lnSpc>
                  <a:spcPts val="1000"/>
                </a:lnSpc>
              </a:pPr>
              <a:r>
                <a:rPr lang="ja-JP" altLang="en-US" sz="900" b="1" dirty="0">
                  <a:latin typeface="メイリオ" panose="020B0604030504040204" pitchFamily="50" charset="-128"/>
                  <a:ea typeface="メイリオ" panose="020B0604030504040204" pitchFamily="50" charset="-128"/>
                  <a:cs typeface="メイリオ" panose="020B0604030504040204" pitchFamily="50" charset="-128"/>
                </a:rPr>
                <a:t>中長期的な視点も持ちつつ、単年度の取組みとして、毎年</a:t>
              </a:r>
              <a:r>
                <a:rPr lang="en-US" altLang="ja-JP" sz="900" b="1" dirty="0">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900" b="1" dirty="0">
                  <a:latin typeface="メイリオ" panose="020B0604030504040204" pitchFamily="50" charset="-128"/>
                  <a:ea typeface="メイリオ" panose="020B0604030504040204" pitchFamily="50" charset="-128"/>
                  <a:cs typeface="メイリオ" panose="020B0604030504040204" pitchFamily="50" charset="-128"/>
                </a:rPr>
                <a:t>月公表</a:t>
              </a:r>
            </a:p>
            <a:p>
              <a:pPr>
                <a:lnSpc>
                  <a:spcPts val="1000"/>
                </a:lnSpc>
              </a:pPr>
              <a:endParaRPr kumimoji="1" lang="ja-JP" altLang="en-US" sz="9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3" name="右矢印 32"/>
            <p:cNvSpPr/>
            <p:nvPr/>
          </p:nvSpPr>
          <p:spPr>
            <a:xfrm>
              <a:off x="535445" y="828083"/>
              <a:ext cx="2553451" cy="496986"/>
            </a:xfrm>
            <a:prstGeom prst="rightArrow">
              <a:avLst>
                <a:gd name="adj1" fmla="val 73281"/>
                <a:gd name="adj2" fmla="val 47811"/>
              </a:avLst>
            </a:prstGeom>
            <a:solidFill>
              <a:schemeClr val="accent3">
                <a:lumMod val="40000"/>
                <a:lumOff val="60000"/>
              </a:schemeClr>
            </a:solidFill>
            <a:ln w="19050">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algn="ctr"/>
              <a:r>
                <a:rPr lang="ja-JP" altLang="en-US"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新たな発想・視点からの行政展開</a:t>
              </a:r>
              <a:endParaRPr lang="en-US" altLang="ja-JP"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自律的な行財政マネジメント</a:t>
              </a:r>
              <a:endParaRPr kumimoji="1" lang="ja-JP" altLang="en-US" sz="10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 name="右矢印 33"/>
            <p:cNvSpPr/>
            <p:nvPr/>
          </p:nvSpPr>
          <p:spPr>
            <a:xfrm>
              <a:off x="535445" y="1310317"/>
              <a:ext cx="2553451" cy="498771"/>
            </a:xfrm>
            <a:prstGeom prst="rightArrow">
              <a:avLst>
                <a:gd name="adj1" fmla="val 69048"/>
                <a:gd name="adj2" fmla="val 50000"/>
              </a:avLst>
            </a:prstGeom>
            <a:solidFill>
              <a:schemeClr val="accent3">
                <a:lumMod val="40000"/>
                <a:lumOff val="60000"/>
              </a:schemeClr>
            </a:solidFill>
            <a:ln w="19050">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algn="ctr"/>
              <a:r>
                <a:rPr lang="ja-JP" altLang="en-US" sz="1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持続可能で安定的な財政運営の実現</a:t>
              </a:r>
            </a:p>
          </p:txBody>
        </p:sp>
        <p:sp>
          <p:nvSpPr>
            <p:cNvPr id="35" name="右矢印 34"/>
            <p:cNvSpPr/>
            <p:nvPr/>
          </p:nvSpPr>
          <p:spPr>
            <a:xfrm>
              <a:off x="3586250" y="875019"/>
              <a:ext cx="3326009" cy="468817"/>
            </a:xfrm>
            <a:prstGeom prst="rightArrow">
              <a:avLst>
                <a:gd name="adj1" fmla="val 73281"/>
                <a:gd name="adj2" fmla="val 47811"/>
              </a:avLst>
            </a:prstGeom>
            <a:solidFill>
              <a:schemeClr val="accent3">
                <a:lumMod val="40000"/>
                <a:lumOff val="60000"/>
              </a:schemeClr>
            </a:solidFill>
            <a:ln w="19050">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algn="ctr"/>
              <a:r>
                <a:rPr lang="ja-JP" altLang="en-US" sz="10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新たな行政経営の取組み</a:t>
              </a:r>
            </a:p>
          </p:txBody>
        </p:sp>
        <p:sp>
          <p:nvSpPr>
            <p:cNvPr id="36" name="右矢印 35"/>
            <p:cNvSpPr/>
            <p:nvPr/>
          </p:nvSpPr>
          <p:spPr>
            <a:xfrm>
              <a:off x="3586252" y="1325069"/>
              <a:ext cx="3326008" cy="498771"/>
            </a:xfrm>
            <a:prstGeom prst="rightArrow">
              <a:avLst>
                <a:gd name="adj1" fmla="val 69048"/>
                <a:gd name="adj2" fmla="val 50000"/>
              </a:avLst>
            </a:prstGeom>
            <a:solidFill>
              <a:schemeClr val="accent3">
                <a:lumMod val="40000"/>
                <a:lumOff val="60000"/>
              </a:schemeClr>
            </a:solidFill>
            <a:ln w="19050">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6000" rIns="0" rtlCol="0" anchor="ctr"/>
            <a:lstStyle/>
            <a:p>
              <a:pPr algn="ctr"/>
              <a:r>
                <a:rPr lang="ja-JP" altLang="en-US" sz="10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健全で規律ある行財政運営</a:t>
              </a:r>
            </a:p>
          </p:txBody>
        </p:sp>
      </p:grpSp>
      <p:sp>
        <p:nvSpPr>
          <p:cNvPr id="5" name="正方形/長方形 4"/>
          <p:cNvSpPr/>
          <p:nvPr/>
        </p:nvSpPr>
        <p:spPr>
          <a:xfrm>
            <a:off x="8432528" y="6516466"/>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a:solidFill>
                  <a:prstClr val="black"/>
                </a:solidFill>
              </a:rPr>
              <a:t>4</a:t>
            </a:r>
            <a:endParaRPr lang="ja-JP" altLang="en-US" dirty="0">
              <a:solidFill>
                <a:prstClr val="black"/>
              </a:solidFill>
            </a:endParaRPr>
          </a:p>
        </p:txBody>
      </p:sp>
    </p:spTree>
    <p:extLst>
      <p:ext uri="{BB962C8B-B14F-4D97-AF65-F5344CB8AC3E}">
        <p14:creationId xmlns:p14="http://schemas.microsoft.com/office/powerpoint/2010/main" val="19592345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線コネクタ 7"/>
          <p:cNvCxnSpPr/>
          <p:nvPr/>
        </p:nvCxnSpPr>
        <p:spPr>
          <a:xfrm>
            <a:off x="971600" y="921026"/>
            <a:ext cx="7200800" cy="0"/>
          </a:xfrm>
          <a:prstGeom prst="line">
            <a:avLst/>
          </a:prstGeom>
        </p:spPr>
        <p:style>
          <a:lnRef idx="3">
            <a:schemeClr val="accent1"/>
          </a:lnRef>
          <a:fillRef idx="0">
            <a:schemeClr val="accent1"/>
          </a:fillRef>
          <a:effectRef idx="2">
            <a:schemeClr val="accent1"/>
          </a:effectRef>
          <a:fontRef idx="minor">
            <a:schemeClr val="tx1"/>
          </a:fontRef>
        </p:style>
      </p:cxnSp>
      <p:sp>
        <p:nvSpPr>
          <p:cNvPr id="3" name="テキスト ボックス 2"/>
          <p:cNvSpPr txBox="1"/>
          <p:nvPr/>
        </p:nvSpPr>
        <p:spPr>
          <a:xfrm>
            <a:off x="705620" y="323655"/>
            <a:ext cx="8020792" cy="523220"/>
          </a:xfrm>
          <a:prstGeom prst="rect">
            <a:avLst/>
          </a:prstGeom>
          <a:noFill/>
        </p:spPr>
        <p:txBody>
          <a:bodyPr wrap="square" rtlCol="0">
            <a:spAutoFit/>
          </a:bodyPr>
          <a:lstStyle/>
          <a:p>
            <a:r>
              <a:rPr lang="ja-JP" altLang="en-US" sz="2800" dirty="0">
                <a:latin typeface="Meiryo UI" panose="020B0604030504040204" pitchFamily="50" charset="-128"/>
                <a:ea typeface="Meiryo UI" panose="020B0604030504040204" pitchFamily="50" charset="-128"/>
                <a:cs typeface="Meiryo UI" panose="020B0604030504040204" pitchFamily="50" charset="-128"/>
              </a:rPr>
              <a:t>２　新たな行政経営の取組み</a:t>
            </a:r>
            <a:endParaRPr lang="en-US" altLang="ja-JP" sz="2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正方形/長方形 3"/>
          <p:cNvSpPr/>
          <p:nvPr/>
        </p:nvSpPr>
        <p:spPr>
          <a:xfrm>
            <a:off x="971600" y="1281291"/>
            <a:ext cx="7200800" cy="1200329"/>
          </a:xfrm>
          <a:prstGeom prst="rect">
            <a:avLst/>
          </a:prstGeom>
        </p:spPr>
        <p:txBody>
          <a:bodyPr wrap="square" numCol="1">
            <a:spAutoFit/>
          </a:bodyPr>
          <a:lstStyle/>
          <a:p>
            <a:pPr defTabSz="647700">
              <a:spcBef>
                <a:spcPct val="0"/>
              </a:spcBef>
              <a:buFont typeface="Wingdings" pitchFamily="2" charset="2"/>
              <a:buNone/>
              <a:tabLst>
                <a:tab pos="8256588" algn="r"/>
              </a:tabLst>
              <a:defRPr/>
            </a:pPr>
            <a:r>
              <a:rPr lang="ja-JP" altLang="en-US" dirty="0">
                <a:latin typeface="Meiryo UI" panose="020B0604030504040204" pitchFamily="50" charset="-128"/>
                <a:ea typeface="Meiryo UI" panose="020B0604030504040204" pitchFamily="50" charset="-128"/>
                <a:cs typeface="Meiryo UI" panose="020B0604030504040204" pitchFamily="50" charset="-128"/>
              </a:rPr>
              <a:t>（１）デジタル行政の推進</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pPr defTabSz="647700">
              <a:spcBef>
                <a:spcPct val="0"/>
              </a:spcBef>
              <a:buFont typeface="Wingdings" pitchFamily="2" charset="2"/>
              <a:buNone/>
              <a:tabLst>
                <a:tab pos="8256588" algn="r"/>
              </a:tabLst>
              <a:defRPr/>
            </a:pPr>
            <a:r>
              <a:rPr lang="ja-JP" altLang="en-US" dirty="0">
                <a:latin typeface="Meiryo UI" panose="020B0604030504040204" pitchFamily="50" charset="-128"/>
                <a:ea typeface="Meiryo UI" panose="020B0604030504040204" pitchFamily="50" charset="-128"/>
                <a:cs typeface="Meiryo UI" panose="020B0604030504040204" pitchFamily="50" charset="-128"/>
              </a:rPr>
              <a:t>（２）効果的な情報発信</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pPr defTabSz="647700">
              <a:spcBef>
                <a:spcPct val="0"/>
              </a:spcBef>
              <a:buFont typeface="Wingdings" pitchFamily="2" charset="2"/>
              <a:buNone/>
              <a:tabLst>
                <a:tab pos="8256588" algn="r"/>
              </a:tabLst>
              <a:defRPr/>
            </a:pPr>
            <a:r>
              <a:rPr lang="ja-JP" altLang="en-US" dirty="0">
                <a:latin typeface="Meiryo UI" panose="020B0604030504040204" pitchFamily="50" charset="-128"/>
                <a:ea typeface="Meiryo UI" panose="020B0604030504040204" pitchFamily="50" charset="-128"/>
                <a:cs typeface="Meiryo UI" panose="020B0604030504040204" pitchFamily="50" charset="-128"/>
              </a:rPr>
              <a:t>（３）より幅広い共創の仕組みづくり</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pPr defTabSz="647700">
              <a:spcBef>
                <a:spcPct val="0"/>
              </a:spcBef>
              <a:buFont typeface="Wingdings" pitchFamily="2" charset="2"/>
              <a:buNone/>
              <a:tabLst>
                <a:tab pos="8256588" algn="r"/>
              </a:tabLst>
              <a:defRPr/>
            </a:pPr>
            <a:r>
              <a:rPr lang="ja-JP" altLang="en-US" dirty="0">
                <a:latin typeface="Meiryo UI" panose="020B0604030504040204" pitchFamily="50" charset="-128"/>
                <a:ea typeface="Meiryo UI" panose="020B0604030504040204" pitchFamily="50" charset="-128"/>
                <a:cs typeface="Meiryo UI" panose="020B0604030504040204" pitchFamily="50" charset="-128"/>
              </a:rPr>
              <a:t>（４）働き方改革</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正方形/長方形 5"/>
          <p:cNvSpPr/>
          <p:nvPr/>
        </p:nvSpPr>
        <p:spPr>
          <a:xfrm>
            <a:off x="8432528" y="6516466"/>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a:solidFill>
                  <a:schemeClr val="tx1"/>
                </a:solidFill>
              </a:rPr>
              <a:t>5</a:t>
            </a:r>
            <a:endParaRPr lang="ja-JP" altLang="en-US" dirty="0">
              <a:solidFill>
                <a:schemeClr val="tx1"/>
              </a:solidFill>
            </a:endParaRPr>
          </a:p>
        </p:txBody>
      </p:sp>
    </p:spTree>
    <p:extLst>
      <p:ext uri="{BB962C8B-B14F-4D97-AF65-F5344CB8AC3E}">
        <p14:creationId xmlns:p14="http://schemas.microsoft.com/office/powerpoint/2010/main" val="19959293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正方形/長方形 26"/>
          <p:cNvSpPr/>
          <p:nvPr/>
        </p:nvSpPr>
        <p:spPr>
          <a:xfrm>
            <a:off x="-153525" y="269358"/>
            <a:ext cx="813690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　（１）デジタル行政の推進</a:t>
            </a:r>
          </a:p>
        </p:txBody>
      </p:sp>
      <p:cxnSp>
        <p:nvCxnSpPr>
          <p:cNvPr id="28" name="直線コネクタ 27"/>
          <p:cNvCxnSpPr/>
          <p:nvPr/>
        </p:nvCxnSpPr>
        <p:spPr>
          <a:xfrm>
            <a:off x="183873" y="683695"/>
            <a:ext cx="8784976" cy="0"/>
          </a:xfrm>
          <a:prstGeom prst="line">
            <a:avLst/>
          </a:prstGeom>
        </p:spPr>
        <p:style>
          <a:lnRef idx="3">
            <a:schemeClr val="accent1"/>
          </a:lnRef>
          <a:fillRef idx="0">
            <a:schemeClr val="accent1"/>
          </a:fillRef>
          <a:effectRef idx="2">
            <a:schemeClr val="accent1"/>
          </a:effectRef>
          <a:fontRef idx="minor">
            <a:schemeClr val="tx1"/>
          </a:fontRef>
        </p:style>
      </p:cxnSp>
      <p:sp>
        <p:nvSpPr>
          <p:cNvPr id="13" name="正方形/長方形 12"/>
          <p:cNvSpPr/>
          <p:nvPr/>
        </p:nvSpPr>
        <p:spPr>
          <a:xfrm>
            <a:off x="418800" y="823380"/>
            <a:ext cx="8474171" cy="848688"/>
          </a:xfrm>
          <a:prstGeom prst="rect">
            <a:avLst/>
          </a:prstGeom>
          <a:noFill/>
          <a:ln w="9525">
            <a:noFill/>
          </a:ln>
        </p:spPr>
        <p:txBody>
          <a:bodyPr wrap="square" lIns="91440" tIns="45720" rIns="91440" bIns="45720" numCol="1" rtlCol="0" anchor="ctr">
            <a:noAutofit/>
            <a:scene3d>
              <a:camera prst="orthographicFront"/>
              <a:lightRig rig="brightRoom" dir="t"/>
            </a:scene3d>
            <a:sp3d contourW="6350" prstMaterial="plastic">
              <a:contourClr>
                <a:schemeClr val="accent1">
                  <a:tint val="100000"/>
                  <a:shade val="100000"/>
                  <a:hueMod val="100000"/>
                  <a:satMod val="100000"/>
                </a:schemeClr>
              </a:contourClr>
            </a:sp3d>
          </a:bodyPr>
          <a:lstStyle/>
          <a:p>
            <a:pPr marL="174625" lvl="0" indent="-174625">
              <a:defRPr/>
            </a:pPr>
            <a:r>
              <a:rPr kumimoji="1" lang="ja-JP" altLang="en-US" sz="16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600" b="0" i="0" u="none" strike="noStrike" kern="1200" cap="none" spc="0" normalizeH="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ICT</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技術を最大限に活かしたデジタルトランスフォーメーション（</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DX</a:t>
            </a:r>
            <a:r>
              <a:rPr lang="ja-JP" altLang="en-US" sz="1600" baseline="3000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600" baseline="30000" dirty="0">
                <a:latin typeface="メイリオ" panose="020B0604030504040204" pitchFamily="50" charset="-128"/>
                <a:ea typeface="メイリオ" panose="020B0604030504040204" pitchFamily="50" charset="-128"/>
                <a:cs typeface="メイリオ" panose="020B0604030504040204" pitchFamily="50" charset="-128"/>
              </a:rPr>
              <a:t>2 </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）を進め、住民の生活の質（</a:t>
            </a:r>
            <a:r>
              <a:rPr lang="en-US" altLang="ja-JP" sz="1600" dirty="0" err="1">
                <a:latin typeface="メイリオ" panose="020B0604030504040204" pitchFamily="50" charset="-128"/>
                <a:ea typeface="メイリオ" panose="020B0604030504040204" pitchFamily="50" charset="-128"/>
                <a:cs typeface="メイリオ" panose="020B0604030504040204" pitchFamily="50" charset="-128"/>
              </a:rPr>
              <a:t>QoL</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）の向上を実現する、デジタル行政の推進に取り組みます。</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 name="正方形/長方形 14"/>
          <p:cNvSpPr/>
          <p:nvPr/>
        </p:nvSpPr>
        <p:spPr>
          <a:xfrm>
            <a:off x="8432528" y="6516466"/>
            <a:ext cx="648072" cy="3178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6</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6" name="テキスト ボックス 5"/>
          <p:cNvSpPr txBox="1"/>
          <p:nvPr/>
        </p:nvSpPr>
        <p:spPr>
          <a:xfrm>
            <a:off x="401595" y="5769259"/>
            <a:ext cx="8567253" cy="1057617"/>
          </a:xfrm>
          <a:prstGeom prst="rect">
            <a:avLst/>
          </a:prstGeom>
          <a:noFill/>
          <a:ln>
            <a:noFill/>
          </a:ln>
        </p:spPr>
        <p:txBody>
          <a:bodyPr wrap="none" rtlCol="0">
            <a:noAutofit/>
          </a:bodyPr>
          <a:lstStyle/>
          <a:p>
            <a:pPr lvl="0">
              <a:defRPr/>
            </a:pPr>
            <a:r>
              <a:rPr kumimoji="1" lang="en-US" altLang="ja-JP" sz="8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  新たな価値を創造することを目的に、デジタル技術の駆使によって既存の枠組みを変化させること。</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(*3)  </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国、地方公共団体及び事業者が保有する官民データのうち、国民誰もがインターネット等を通じて容易に利用（加工、編集、再配布等）できるよう、①営利目的、非営利目的を</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　　  問わず二次利用可能なルールが適用されたもの、②機械判読に適したもの、③無償で利用できるもの、のいずれの項目にも該当する形で公開されたデータ。</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(*4)  Evidence-Based Policy Making</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の略。証拠に基づく政策立案。政策の企画をその場限りのエピソードに頼るのではなく、政策目的を明確化したうえで合理的根拠（エビデンス）</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　　  に基づくものとすること。</a:t>
            </a:r>
          </a:p>
          <a:p>
            <a:pPr lvl="0">
              <a:defRPr/>
            </a:pPr>
            <a:r>
              <a:rPr kumimoji="1" lang="en-US" altLang="ja-JP" sz="8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(*5)  </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はんこレス、ペーパーレス、キャッシュレスの３つの取組みをいう。</a:t>
            </a:r>
            <a:endParaRPr kumimoji="1" lang="en-US" altLang="ja-JP" sz="8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(*6)  Robotic Process Automation</a:t>
            </a:r>
            <a:r>
              <a:rPr kumimoji="1" lang="ja-JP" altLang="en-US" sz="8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の略。ソフトウェアロボットによる業務自動化の取組み。人が行うパソコン上の作業手順をソフトウェアロボットに覚えさせることで、</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rPr>
              <a:t>        パソコン操作を自動化することができる。</a:t>
            </a:r>
            <a:endParaRPr kumimoji="1" lang="en-US" altLang="ja-JP" sz="8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正方形/長方形 13">
            <a:extLst>
              <a:ext uri="{FF2B5EF4-FFF2-40B4-BE49-F238E27FC236}">
                <a16:creationId xmlns:a16="http://schemas.microsoft.com/office/drawing/2014/main" id="{3FF6DC82-301C-4A36-A64E-DD824FCDFD64}"/>
              </a:ext>
            </a:extLst>
          </p:cNvPr>
          <p:cNvSpPr/>
          <p:nvPr/>
        </p:nvSpPr>
        <p:spPr>
          <a:xfrm>
            <a:off x="757067" y="1853825"/>
            <a:ext cx="7999497" cy="3420380"/>
          </a:xfrm>
          <a:prstGeom prst="rect">
            <a:avLst/>
          </a:prstGeom>
          <a:solidFill>
            <a:schemeClr val="accent1">
              <a:lumMod val="20000"/>
              <a:lumOff val="80000"/>
            </a:schemeClr>
          </a:solidFill>
          <a:ln w="12700"/>
        </p:spPr>
        <p:style>
          <a:lnRef idx="2">
            <a:schemeClr val="dk1"/>
          </a:lnRef>
          <a:fillRef idx="1">
            <a:schemeClr val="lt1"/>
          </a:fillRef>
          <a:effectRef idx="0">
            <a:schemeClr val="dk1"/>
          </a:effectRef>
          <a:fontRef idx="minor">
            <a:schemeClr val="dk1"/>
          </a:fontRef>
        </p:style>
        <p:txBody>
          <a:bodyPr lIns="360000" tIns="45071" rIns="90142" bIns="45071" rtlCol="0" anchor="ctr"/>
          <a:lstStyle/>
          <a:p>
            <a:pPr marL="285750" lvl="0" indent="-285750">
              <a:buFont typeface="Wingdings" panose="05000000000000000000" pitchFamily="2" charset="2"/>
              <a:buChar char="l"/>
              <a:defRPr/>
            </a:pP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lvl="0" indent="-285750">
              <a:buFont typeface="Wingdings" panose="05000000000000000000" pitchFamily="2" charset="2"/>
              <a:buChar char="l"/>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大阪スマートシティ戦略の推進 </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lvl="0" indent="-285750">
              <a:buFont typeface="Wingdings" panose="05000000000000000000" pitchFamily="2" charset="2"/>
              <a:buChar char="l"/>
              <a:defRPr/>
            </a:pPr>
            <a:r>
              <a:rPr lang="ja-JP" altLang="en-US" sz="1400" spc="-4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データの利活用の推進</a:t>
            </a:r>
            <a:endParaRPr lang="en-US" altLang="ja-JP" sz="1400" spc="-4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ja-JP" altLang="en-US" sz="1400" spc="-4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①オープンデータ</a:t>
            </a:r>
            <a:r>
              <a:rPr lang="en-US" altLang="ja-JP" sz="1400" spc="-40" baseline="30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*3</a:t>
            </a:r>
          </a:p>
          <a:p>
            <a:pPr lvl="0">
              <a:defRPr/>
            </a:pPr>
            <a:r>
              <a:rPr lang="ja-JP" altLang="en-US" sz="1400" spc="-4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②大阪広域データ連携基盤（</a:t>
            </a:r>
            <a:r>
              <a:rPr lang="en-US" altLang="ja-JP" sz="1400" spc="-4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ORDEN</a:t>
            </a:r>
            <a:r>
              <a:rPr lang="ja-JP" altLang="en-US" sz="1400" spc="-4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）の整備 </a:t>
            </a:r>
            <a:endParaRPr lang="en-US" altLang="ja-JP" sz="1400" spc="-4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ja-JP" altLang="en-US" sz="1400" spc="-4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③データ分析に基づいた効果的な政策立案（</a:t>
            </a:r>
            <a:r>
              <a:rPr lang="en-US" altLang="ja-JP" sz="1400" spc="-4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EBPM</a:t>
            </a:r>
            <a:r>
              <a:rPr lang="en-US" altLang="ja-JP" sz="1400" spc="-40" baseline="300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1400" spc="-4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400" spc="-4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lvl="0" indent="-285750">
              <a:buFont typeface="Wingdings" panose="05000000000000000000" pitchFamily="2" charset="2"/>
              <a:buChar char="l"/>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行政手続きのオンライン化　　 </a:t>
            </a:r>
            <a:endPar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lvl="0" indent="-285750">
              <a:buFont typeface="Wingdings" panose="05000000000000000000" pitchFamily="2" charset="2"/>
              <a:buChar char="l"/>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３つのレス</a:t>
            </a:r>
            <a:r>
              <a:rPr lang="en-US" altLang="ja-JP" sz="1400" baseline="30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*5</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の推進</a:t>
            </a:r>
            <a:endPar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lvl="0" indent="-285750">
              <a:buFont typeface="Wingdings" panose="05000000000000000000" pitchFamily="2" charset="2"/>
              <a:buChar char="l"/>
              <a:defRPr/>
            </a:pP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SNS</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AI</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等を活用した相談体制の充実</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lvl="0" indent="-285750">
              <a:buFont typeface="Wingdings" panose="05000000000000000000" pitchFamily="2" charset="2"/>
              <a:buChar char="l"/>
              <a:defRPr/>
            </a:pP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AI</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RPA</a:t>
            </a:r>
            <a:r>
              <a:rPr lang="en-US" altLang="ja-JP" sz="1400" baseline="30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*6</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を活用した業務の効率化</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285750" lvl="0" indent="-285750">
              <a:buFont typeface="Wingdings" panose="05000000000000000000" pitchFamily="2" charset="2"/>
              <a:buChar char="l"/>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デジタル技術を活用した都市基盤施設の維持管理</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①大阪府都市基盤施設維持管理データベースシステム</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②大阪府道路･河川･公園通報システム</a:t>
            </a:r>
            <a:endPar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角丸四角形 1"/>
          <p:cNvSpPr/>
          <p:nvPr/>
        </p:nvSpPr>
        <p:spPr>
          <a:xfrm>
            <a:off x="656565" y="1898830"/>
            <a:ext cx="2160240" cy="405045"/>
          </a:xfrm>
          <a:prstGeom prst="roundRect">
            <a:avLst>
              <a:gd name="adj" fmla="val 17557"/>
            </a:avLst>
          </a:prstGeom>
          <a:noFill/>
          <a:ln>
            <a:noFill/>
          </a:ln>
        </p:spPr>
        <p:style>
          <a:lnRef idx="2">
            <a:schemeClr val="dk1"/>
          </a:lnRef>
          <a:fillRef idx="1">
            <a:schemeClr val="lt1"/>
          </a:fillRef>
          <a:effectRef idx="0">
            <a:schemeClr val="dk1"/>
          </a:effectRef>
          <a:fontRef idx="minor">
            <a:schemeClr val="dk1"/>
          </a:fontRef>
        </p:style>
        <p:txBody>
          <a:bodyPr lIns="36000" rIns="0" rtlCol="0" anchor="ctr"/>
          <a:lstStyle/>
          <a:p>
            <a:pPr algn="ctr"/>
            <a:r>
              <a:rPr kumimoji="1" lang="en-US" altLang="ja-JP"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具体的な取組み</a:t>
            </a:r>
            <a:r>
              <a:rPr kumimoji="1" lang="en-US" altLang="ja-JP"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10" name="直線コネクタ 9"/>
          <p:cNvCxnSpPr/>
          <p:nvPr/>
        </p:nvCxnSpPr>
        <p:spPr>
          <a:xfrm>
            <a:off x="252011" y="5737111"/>
            <a:ext cx="864096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2519693"/>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Mod val="40000"/>
            <a:lumOff val="60000"/>
          </a:schemeClr>
        </a:solidFill>
        <a:ln w="9525">
          <a:solidFill>
            <a:schemeClr val="accent1"/>
          </a:solidFill>
        </a:ln>
      </a:spPr>
      <a:bodyPr lIns="36000" rIns="36000" rtlCol="0" anchor="t"/>
      <a:lstStyle>
        <a:defPPr algn="ctr">
          <a:defRPr kumimoji="1" sz="500" b="1" dirty="0" smtClean="0">
            <a:solidFill>
              <a:schemeClr val="tx1"/>
            </a:solidFill>
            <a:latin typeface="ＭＳ ゴシック" panose="020B0609070205080204" pitchFamily="49" charset="-128"/>
            <a:ea typeface="ＭＳ ゴシック" panose="020B0609070205080204" pitchFamily="49" charset="-128"/>
          </a:defRPr>
        </a:defPPr>
      </a:lstStyle>
      <a:style>
        <a:lnRef idx="2">
          <a:schemeClr val="accent1">
            <a:shade val="50000"/>
          </a:schemeClr>
        </a:lnRef>
        <a:fillRef idx="1">
          <a:schemeClr val="accent1"/>
        </a:fillRef>
        <a:effectRef idx="0">
          <a:schemeClr val="accent1"/>
        </a:effectRef>
        <a:fontRef idx="minor">
          <a:schemeClr val="lt1"/>
        </a:fontRef>
      </a:style>
    </a:spDef>
    <a:txDef>
      <a:spPr>
        <a:solidFill>
          <a:schemeClr val="accent1">
            <a:lumMod val="40000"/>
            <a:lumOff val="60000"/>
          </a:schemeClr>
        </a:solidFill>
        <a:ln>
          <a:noFill/>
        </a:ln>
      </a:spPr>
      <a:bodyPr wrap="square" rtlCol="0">
        <a:noAutofit/>
      </a:bodyPr>
      <a:lstStyle>
        <a:defPPr>
          <a:defRPr sz="9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defRPr>
        </a:defPPr>
      </a:lstStyle>
      <a:style>
        <a:lnRef idx="2">
          <a:schemeClr val="accent1"/>
        </a:lnRef>
        <a:fillRef idx="1">
          <a:schemeClr val="lt1"/>
        </a:fillRef>
        <a:effectRef idx="0">
          <a:schemeClr val="accent1"/>
        </a:effectRef>
        <a:fontRef idx="minor">
          <a:schemeClr val="dk1"/>
        </a:fontRef>
      </a:style>
    </a:tx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properti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85BBD448640CB147A5528A90D7A752E6" ma:contentTypeVersion="0" ma:contentTypeDescription="新しいドキュメントを作成します。" ma:contentTypeScope="" ma:versionID="870bfd10208a075ddad328603fb1e3f2">
  <xsd:schema xmlns:xsd="http://www.w3.org/2001/XMLSchema" xmlns:xs="http://www.w3.org/2001/XMLSchema" xmlns:p="http://schemas.microsoft.com/office/2006/metadata/properties" targetNamespace="http://schemas.microsoft.com/office/2006/metadata/properties" ma:root="true" ma:fieldsID="4ed14474a1014a33b797668e927a5ba1">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532240C-9678-49BC-876E-9028F5F0CBF7}">
  <ds:schemaRefs>
    <ds:schemaRef ds:uri="http://schemas.microsoft.com/office/infopath/2007/PartnerControls"/>
    <ds:schemaRef ds:uri="http://purl.org/dc/elements/1.1/"/>
    <ds:schemaRef ds:uri="http://purl.org/dc/dcmitype/"/>
    <ds:schemaRef ds:uri="http://www.w3.org/XML/1998/namespace"/>
    <ds:schemaRef ds:uri="http://schemas.microsoft.com/office/2006/documentManagement/types"/>
    <ds:schemaRef ds:uri="http://purl.org/dc/terms/"/>
    <ds:schemaRef ds:uri="http://schemas.microsoft.com/office/2006/metadata/properties"/>
    <ds:schemaRef ds:uri="http://schemas.openxmlformats.org/package/2006/metadata/core-properties"/>
  </ds:schemaRefs>
</ds:datastoreItem>
</file>

<file path=customXml/itemProps2.xml><?xml version="1.0" encoding="utf-8"?>
<ds:datastoreItem xmlns:ds="http://schemas.openxmlformats.org/officeDocument/2006/customXml" ds:itemID="{5B568595-2E1A-481F-9D26-4F8C6BF77DF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FD13421D-47B8-4EE1-AFD8-43F894A84F8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Ion</Template>
  <TotalTime>49127</TotalTime>
  <Words>10054</Words>
  <Application>Microsoft Office PowerPoint</Application>
  <PresentationFormat>画面に合わせる (4:3)</PresentationFormat>
  <Paragraphs>1225</Paragraphs>
  <Slides>27</Slides>
  <Notes>5</Notes>
  <HiddenSlides>0</HiddenSlides>
  <MMClips>0</MMClips>
  <ScaleCrop>false</ScaleCrop>
  <HeadingPairs>
    <vt:vector size="8" baseType="variant">
      <vt:variant>
        <vt:lpstr>使用されているフォント</vt:lpstr>
      </vt:variant>
      <vt:variant>
        <vt:i4>14</vt:i4>
      </vt:variant>
      <vt:variant>
        <vt:lpstr>テーマ</vt:lpstr>
      </vt:variant>
      <vt:variant>
        <vt:i4>1</vt:i4>
      </vt:variant>
      <vt:variant>
        <vt:lpstr>埋め込まれた OLE サーバー</vt:lpstr>
      </vt:variant>
      <vt:variant>
        <vt:i4>0</vt:i4>
      </vt:variant>
      <vt:variant>
        <vt:lpstr>スライド タイトル</vt:lpstr>
      </vt:variant>
      <vt:variant>
        <vt:i4>27</vt:i4>
      </vt:variant>
    </vt:vector>
  </HeadingPairs>
  <TitlesOfParts>
    <vt:vector size="42" baseType="lpstr">
      <vt:lpstr>BIZ UDPゴシック</vt:lpstr>
      <vt:lpstr>HG丸ｺﾞｼｯｸM-PRO</vt:lpstr>
      <vt:lpstr>Meiryo UI</vt:lpstr>
      <vt:lpstr>ＭＳ Ｐゴシック</vt:lpstr>
      <vt:lpstr>MS UI Gothic</vt:lpstr>
      <vt:lpstr>ＭＳ ゴシック</vt:lpstr>
      <vt:lpstr>ＭＳ 明朝</vt:lpstr>
      <vt:lpstr>UD デジタル 教科書体 NK-B</vt:lpstr>
      <vt:lpstr>Meiryo</vt:lpstr>
      <vt:lpstr>Meiryo</vt:lpstr>
      <vt:lpstr>游ゴシック</vt:lpstr>
      <vt:lpstr>Arial</vt:lpstr>
      <vt:lpstr>Calibri</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大阪府庁</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大阪府庁</dc:creator>
  <cp:lastModifiedBy>上田　有紀</cp:lastModifiedBy>
  <cp:revision>5787</cp:revision>
  <cp:lastPrinted>2022-02-10T07:37:52Z</cp:lastPrinted>
  <dcterms:created xsi:type="dcterms:W3CDTF">2014-06-17T12:02:58Z</dcterms:created>
  <dcterms:modified xsi:type="dcterms:W3CDTF">2022-03-25T04:57:53Z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0x01010085BBD448640CB147A5528A90D7A752E6</vt:lpwstr>
  </property>
</Properties>
</file>