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9144000" cy="6858000" type="screen4x3"/>
  <p:notesSz cx="6807200" cy="9939338"/>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32" autoAdjust="0"/>
    <p:restoredTop sz="99823" autoAdjust="0"/>
  </p:normalViewPr>
  <p:slideViewPr>
    <p:cSldViewPr>
      <p:cViewPr varScale="1">
        <p:scale>
          <a:sx n="85" d="100"/>
          <a:sy n="85" d="100"/>
        </p:scale>
        <p:origin x="1882"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10"/>
            <a:ext cx="2949575" cy="498475"/>
          </a:xfrm>
          <a:prstGeom prst="rect">
            <a:avLst/>
          </a:prstGeom>
        </p:spPr>
        <p:txBody>
          <a:bodyPr vert="horz" lIns="91385" tIns="45691" rIns="91385" bIns="456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8" y="10"/>
            <a:ext cx="2949575" cy="498475"/>
          </a:xfrm>
          <a:prstGeom prst="rect">
            <a:avLst/>
          </a:prstGeom>
        </p:spPr>
        <p:txBody>
          <a:bodyPr vert="horz" lIns="91385" tIns="45691" rIns="91385" bIns="45691" rtlCol="0"/>
          <a:lstStyle>
            <a:lvl1pPr algn="r">
              <a:defRPr sz="1200"/>
            </a:lvl1pPr>
          </a:lstStyle>
          <a:p>
            <a:fld id="{9DEB7A03-D1F0-4374-87ED-DEF52D2E884E}" type="datetimeFigureOut">
              <a:rPr kumimoji="1" lang="ja-JP" altLang="en-US" smtClean="0"/>
              <a:t>2022/3/25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385" tIns="45691" rIns="91385" bIns="45691" rtlCol="0" anchor="ctr"/>
          <a:lstStyle/>
          <a:p>
            <a:endParaRPr lang="ja-JP" altLang="en-US"/>
          </a:p>
        </p:txBody>
      </p:sp>
      <p:sp>
        <p:nvSpPr>
          <p:cNvPr id="5" name="ノート プレースホルダー 4"/>
          <p:cNvSpPr>
            <a:spLocks noGrp="1"/>
          </p:cNvSpPr>
          <p:nvPr>
            <p:ph type="body" sz="quarter" idx="3"/>
          </p:nvPr>
        </p:nvSpPr>
        <p:spPr>
          <a:xfrm>
            <a:off x="681048" y="4783148"/>
            <a:ext cx="5445125" cy="3913187"/>
          </a:xfrm>
          <a:prstGeom prst="rect">
            <a:avLst/>
          </a:prstGeom>
        </p:spPr>
        <p:txBody>
          <a:bodyPr vert="horz" lIns="91385" tIns="45691" rIns="91385" bIns="456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40873"/>
            <a:ext cx="2949575" cy="498475"/>
          </a:xfrm>
          <a:prstGeom prst="rect">
            <a:avLst/>
          </a:prstGeom>
        </p:spPr>
        <p:txBody>
          <a:bodyPr vert="horz" lIns="91385" tIns="45691" rIns="91385" bIns="456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8" y="9440873"/>
            <a:ext cx="2949575" cy="498475"/>
          </a:xfrm>
          <a:prstGeom prst="rect">
            <a:avLst/>
          </a:prstGeom>
        </p:spPr>
        <p:txBody>
          <a:bodyPr vert="horz" lIns="91385" tIns="45691" rIns="91385" bIns="45691" rtlCol="0" anchor="b"/>
          <a:lstStyle>
            <a:lvl1pPr algn="r">
              <a:defRPr sz="1200"/>
            </a:lvl1pPr>
          </a:lstStyle>
          <a:p>
            <a:fld id="{E2DB8297-7E28-4887-AB32-C9FBD02E463B}" type="slidenum">
              <a:rPr kumimoji="1" lang="ja-JP" altLang="en-US" smtClean="0"/>
              <a:t>‹#›</a:t>
            </a:fld>
            <a:endParaRPr kumimoji="1" lang="ja-JP" altLang="en-US"/>
          </a:p>
        </p:txBody>
      </p:sp>
    </p:spTree>
    <p:extLst>
      <p:ext uri="{BB962C8B-B14F-4D97-AF65-F5344CB8AC3E}">
        <p14:creationId xmlns:p14="http://schemas.microsoft.com/office/powerpoint/2010/main" val="42940960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44675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1" y="1435101"/>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1"/>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E90ED720-0104-4369-84BC-D37694168613}" type="datetimeFigureOut">
              <a:rPr kumimoji="1" lang="ja-JP" altLang="en-US" smtClean="0"/>
              <a:t>2022/3/25</a:t>
            </a:fld>
            <a:endParaRPr kumimoji="1" lang="ja-JP" altLang="en-US"/>
          </a:p>
        </p:txBody>
      </p:sp>
      <p:sp>
        <p:nvSpPr>
          <p:cNvPr id="5" name="フッター プレースホルダ 4"/>
          <p:cNvSpPr>
            <a:spLocks noGrp="1"/>
          </p:cNvSpPr>
          <p:nvPr>
            <p:ph type="ftr" sz="quarter" idx="3"/>
          </p:nvPr>
        </p:nvSpPr>
        <p:spPr>
          <a:xfrm>
            <a:off x="3124200" y="6356351"/>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1"/>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61" indent="-285716" algn="l" defTabSz="91429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63" indent="-228573" algn="l" defTabSz="91429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008"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153"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98"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43"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89"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34"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8244407" y="168148"/>
            <a:ext cx="782673" cy="309985"/>
          </a:xfrm>
          <a:prstGeom prst="rect">
            <a:avLst/>
          </a:prstGeom>
          <a:ln w="6350"/>
        </p:spPr>
        <p:style>
          <a:lnRef idx="2">
            <a:schemeClr val="dk1"/>
          </a:lnRef>
          <a:fillRef idx="1">
            <a:schemeClr val="lt1"/>
          </a:fillRef>
          <a:effectRef idx="0">
            <a:schemeClr val="dk1"/>
          </a:effectRef>
          <a:fontRef idx="minor">
            <a:schemeClr val="dk1"/>
          </a:fontRef>
        </p:style>
        <p:txBody>
          <a:bodyPr lIns="36000" tIns="36000" rIns="36000" bIns="36000" rtlCol="0" anchor="ctr">
            <a:noAutofit/>
          </a:bodyPr>
          <a:lstStyle/>
          <a:p>
            <a:pPr algn="ctr"/>
            <a:r>
              <a:rPr lang="ja-JP" altLang="en-US" sz="900" dirty="0">
                <a:solidFill>
                  <a:schemeClr val="tx1"/>
                </a:solidFill>
              </a:rPr>
              <a:t>令和</a:t>
            </a:r>
            <a:r>
              <a:rPr lang="ja-JP" altLang="en-US" sz="900" dirty="0">
                <a:solidFill>
                  <a:schemeClr val="tx1"/>
                </a:solidFill>
                <a:latin typeface="+mn-ea"/>
              </a:rPr>
              <a:t>４</a:t>
            </a:r>
            <a:r>
              <a:rPr lang="ja-JP" altLang="en-US" sz="900" dirty="0">
                <a:solidFill>
                  <a:schemeClr val="tx1"/>
                </a:solidFill>
              </a:rPr>
              <a:t>年</a:t>
            </a:r>
            <a:r>
              <a:rPr lang="ja-JP" altLang="en-US" sz="900" dirty="0">
                <a:solidFill>
                  <a:schemeClr val="tx1"/>
                </a:solidFill>
                <a:latin typeface="+mn-ea"/>
              </a:rPr>
              <a:t>２</a:t>
            </a:r>
            <a:r>
              <a:rPr lang="ja-JP" altLang="en-US" sz="900" dirty="0">
                <a:solidFill>
                  <a:schemeClr val="tx1"/>
                </a:solidFill>
              </a:rPr>
              <a:t>月</a:t>
            </a:r>
            <a:endParaRPr lang="en-US" altLang="ja-JP" sz="900" dirty="0">
              <a:solidFill>
                <a:schemeClr val="tx1"/>
              </a:solidFill>
            </a:endParaRPr>
          </a:p>
          <a:p>
            <a:pPr algn="ctr"/>
            <a:r>
              <a:rPr kumimoji="1" lang="ja-JP" altLang="en-US" sz="900" dirty="0"/>
              <a:t>行政経営課</a:t>
            </a:r>
          </a:p>
        </p:txBody>
      </p:sp>
      <p:sp>
        <p:nvSpPr>
          <p:cNvPr id="2" name="角丸四角形 1"/>
          <p:cNvSpPr/>
          <p:nvPr/>
        </p:nvSpPr>
        <p:spPr>
          <a:xfrm>
            <a:off x="162749" y="544292"/>
            <a:ext cx="8821001" cy="999621"/>
          </a:xfrm>
          <a:prstGeom prst="roundRect">
            <a:avLst/>
          </a:prstGeom>
          <a:solidFill>
            <a:schemeClr val="accent1">
              <a:lumMod val="20000"/>
              <a:lumOff val="80000"/>
              <a:alpha val="5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eaLnBrk="0" hangingPunct="0">
              <a:lnSpc>
                <a:spcPts val="1100"/>
              </a:lnSpc>
            </a:pPr>
            <a:r>
              <a:rPr lang="ja-JP" altLang="en-US" sz="900" b="1" dirty="0">
                <a:latin typeface="+mn-ea"/>
                <a:cs typeface="メイリオ" pitchFamily="50" charset="-128"/>
              </a:rPr>
              <a:t>○行政経営の取組みは、行財政改革推進プラン（案）（平成</a:t>
            </a:r>
            <a:r>
              <a:rPr lang="en-US" altLang="ja-JP" sz="900" b="1" dirty="0">
                <a:latin typeface="+mn-ea"/>
                <a:cs typeface="メイリオ" pitchFamily="50" charset="-128"/>
              </a:rPr>
              <a:t>27</a:t>
            </a:r>
            <a:r>
              <a:rPr lang="ja-JP" altLang="en-US" sz="900" b="1" dirty="0">
                <a:latin typeface="+mn-ea"/>
                <a:cs typeface="メイリオ" pitchFamily="50" charset="-128"/>
              </a:rPr>
              <a:t>～</a:t>
            </a:r>
            <a:r>
              <a:rPr lang="en-US" altLang="ja-JP" sz="900" b="1" dirty="0">
                <a:latin typeface="+mn-ea"/>
                <a:cs typeface="メイリオ" pitchFamily="50" charset="-128"/>
              </a:rPr>
              <a:t>29</a:t>
            </a:r>
            <a:r>
              <a:rPr lang="ja-JP" altLang="en-US" sz="900" b="1" dirty="0">
                <a:latin typeface="+mn-ea"/>
                <a:cs typeface="メイリオ" pitchFamily="50" charset="-128"/>
              </a:rPr>
              <a:t>年度）終了後も、「自律的で創造性を発揮する行財政運営体制の確立」に向けた改革の取組みを継続するため、</a:t>
            </a:r>
            <a:endParaRPr lang="en-US" altLang="ja-JP" sz="900" b="1" dirty="0">
              <a:latin typeface="+mn-ea"/>
              <a:cs typeface="メイリオ" pitchFamily="50" charset="-128"/>
            </a:endParaRPr>
          </a:p>
          <a:p>
            <a:pPr eaLnBrk="0" hangingPunct="0">
              <a:lnSpc>
                <a:spcPts val="1100"/>
              </a:lnSpc>
            </a:pPr>
            <a:r>
              <a:rPr lang="en-US" altLang="ja-JP" sz="900" b="1" dirty="0">
                <a:latin typeface="+mn-ea"/>
                <a:cs typeface="メイリオ" pitchFamily="50" charset="-128"/>
              </a:rPr>
              <a:t>    </a:t>
            </a:r>
            <a:r>
              <a:rPr lang="ja-JP" altLang="en-US" sz="900" b="1" dirty="0">
                <a:latin typeface="+mn-ea"/>
                <a:cs typeface="メイリオ" pitchFamily="50" charset="-128"/>
              </a:rPr>
              <a:t>「新たな行政経営の取組み」及び「健全で規律ある行財政運営」について、毎年度の府の取組みをとりまとめたもの。</a:t>
            </a:r>
          </a:p>
          <a:p>
            <a:pPr eaLnBrk="0" hangingPunct="0">
              <a:lnSpc>
                <a:spcPts val="1100"/>
              </a:lnSpc>
            </a:pPr>
            <a:r>
              <a:rPr lang="ja-JP" altLang="en-US" sz="900" b="1" dirty="0">
                <a:latin typeface="+mn-ea"/>
                <a:cs typeface="メイリオ" pitchFamily="50" charset="-128"/>
              </a:rPr>
              <a:t>○ポストコロナを見据え、持続可能な社会を構築していくため、府は、府民・企業・市町村・国との連携を深め社会全体で課題解決する「起点」としての役割を果たすとともに、新たな</a:t>
            </a:r>
            <a:endParaRPr lang="en-US" altLang="ja-JP" sz="900" b="1" dirty="0">
              <a:latin typeface="+mn-ea"/>
              <a:cs typeface="メイリオ" pitchFamily="50" charset="-128"/>
            </a:endParaRPr>
          </a:p>
          <a:p>
            <a:pPr eaLnBrk="0" hangingPunct="0">
              <a:lnSpc>
                <a:spcPts val="1100"/>
              </a:lnSpc>
            </a:pPr>
            <a:r>
              <a:rPr lang="ja-JP" altLang="en-US" sz="900" b="1" dirty="0">
                <a:latin typeface="+mn-ea"/>
                <a:cs typeface="メイリオ" pitchFamily="50" charset="-128"/>
              </a:rPr>
              <a:t>　 技術も活用し、従来の手法や発想に捉われない行政経営を行っていくことが必要。</a:t>
            </a:r>
            <a:endParaRPr lang="en-US" altLang="ja-JP" sz="900" b="1" dirty="0">
              <a:latin typeface="+mn-ea"/>
              <a:cs typeface="メイリオ" pitchFamily="50" charset="-128"/>
            </a:endParaRPr>
          </a:p>
          <a:p>
            <a:pPr eaLnBrk="0" hangingPunct="0">
              <a:lnSpc>
                <a:spcPts val="1100"/>
              </a:lnSpc>
            </a:pPr>
            <a:r>
              <a:rPr lang="ja-JP" altLang="en-US" sz="900" b="1" dirty="0">
                <a:latin typeface="+mn-ea"/>
              </a:rPr>
              <a:t>○行動指針として、</a:t>
            </a:r>
            <a:r>
              <a:rPr lang="en-US" altLang="ja-JP" sz="900" b="1" dirty="0">
                <a:latin typeface="+mn-ea"/>
              </a:rPr>
              <a:t>『【</a:t>
            </a:r>
            <a:r>
              <a:rPr lang="ja-JP" altLang="en-US" sz="900" b="1" dirty="0">
                <a:latin typeface="+mn-ea"/>
              </a:rPr>
              <a:t>発見</a:t>
            </a:r>
            <a:r>
              <a:rPr lang="en-US" altLang="ja-JP" sz="900" b="1" dirty="0">
                <a:latin typeface="+mn-ea"/>
              </a:rPr>
              <a:t>】</a:t>
            </a:r>
            <a:r>
              <a:rPr lang="ja-JP" altLang="en-US" sz="900" b="1" dirty="0">
                <a:latin typeface="+mn-ea"/>
              </a:rPr>
              <a:t>多様な「知」と交わり、新たな「気づき」を得る</a:t>
            </a:r>
            <a:r>
              <a:rPr lang="en-US" altLang="ja-JP" sz="900" b="1" dirty="0">
                <a:latin typeface="+mn-ea"/>
              </a:rPr>
              <a:t>』</a:t>
            </a:r>
            <a:r>
              <a:rPr lang="ja-JP" altLang="en-US" sz="900" b="1" dirty="0" err="1">
                <a:latin typeface="+mn-ea"/>
              </a:rPr>
              <a:t>、</a:t>
            </a:r>
            <a:r>
              <a:rPr lang="en-US" altLang="ja-JP" sz="900" b="1" dirty="0">
                <a:latin typeface="+mn-ea"/>
              </a:rPr>
              <a:t>『【</a:t>
            </a:r>
            <a:r>
              <a:rPr lang="ja-JP" altLang="en-US" sz="900" b="1" dirty="0">
                <a:latin typeface="+mn-ea"/>
              </a:rPr>
              <a:t>選択</a:t>
            </a:r>
            <a:r>
              <a:rPr lang="en-US" altLang="ja-JP" sz="900" b="1" dirty="0">
                <a:latin typeface="+mn-ea"/>
              </a:rPr>
              <a:t>】</a:t>
            </a:r>
            <a:r>
              <a:rPr lang="ja-JP" altLang="en-US" sz="900" b="1" dirty="0">
                <a:latin typeface="+mn-ea"/>
              </a:rPr>
              <a:t>多様なプレーヤーを束ね、より良い道筋を見出す</a:t>
            </a:r>
            <a:r>
              <a:rPr lang="en-US" altLang="ja-JP" sz="900" b="1" dirty="0">
                <a:latin typeface="+mn-ea"/>
              </a:rPr>
              <a:t>』</a:t>
            </a:r>
            <a:r>
              <a:rPr lang="ja-JP" altLang="en-US" sz="900" b="1" dirty="0" err="1">
                <a:latin typeface="+mn-ea"/>
              </a:rPr>
              <a:t>、</a:t>
            </a:r>
            <a:r>
              <a:rPr lang="en-US" altLang="ja-JP" sz="900" b="1" dirty="0">
                <a:latin typeface="+mn-ea"/>
              </a:rPr>
              <a:t>『【</a:t>
            </a:r>
            <a:r>
              <a:rPr lang="ja-JP" altLang="en-US" sz="900" b="1" dirty="0">
                <a:latin typeface="+mn-ea"/>
              </a:rPr>
              <a:t>実践</a:t>
            </a:r>
            <a:r>
              <a:rPr lang="en-US" altLang="ja-JP" sz="900" b="1" dirty="0">
                <a:latin typeface="+mn-ea"/>
              </a:rPr>
              <a:t>】</a:t>
            </a:r>
            <a:r>
              <a:rPr lang="ja-JP" altLang="en-US" sz="900" b="1" dirty="0">
                <a:latin typeface="+mn-ea"/>
              </a:rPr>
              <a:t>固定観念に捉われず、新しい取組</a:t>
            </a:r>
            <a:endParaRPr lang="en-US" altLang="ja-JP" sz="900" b="1" dirty="0">
              <a:latin typeface="+mn-ea"/>
            </a:endParaRPr>
          </a:p>
          <a:p>
            <a:pPr eaLnBrk="0" hangingPunct="0">
              <a:lnSpc>
                <a:spcPts val="1100"/>
              </a:lnSpc>
            </a:pPr>
            <a:r>
              <a:rPr lang="en-US" altLang="ja-JP" sz="900" b="1" dirty="0">
                <a:latin typeface="+mn-ea"/>
              </a:rPr>
              <a:t>    </a:t>
            </a:r>
            <a:r>
              <a:rPr lang="ja-JP" altLang="en-US" sz="900" b="1" dirty="0">
                <a:latin typeface="+mn-ea"/>
              </a:rPr>
              <a:t>みに挑戦する</a:t>
            </a:r>
            <a:r>
              <a:rPr lang="en-US" altLang="ja-JP" sz="900" b="1" dirty="0">
                <a:latin typeface="+mn-ea"/>
              </a:rPr>
              <a:t>』</a:t>
            </a:r>
            <a:r>
              <a:rPr lang="ja-JP" altLang="en-US" sz="900" b="1" dirty="0">
                <a:latin typeface="+mn-ea"/>
              </a:rPr>
              <a:t> を掲げ、以下の取組みを推進する。</a:t>
            </a:r>
          </a:p>
        </p:txBody>
      </p:sp>
      <p:sp>
        <p:nvSpPr>
          <p:cNvPr id="116" name="角丸四角形 115"/>
          <p:cNvSpPr/>
          <p:nvPr/>
        </p:nvSpPr>
        <p:spPr>
          <a:xfrm>
            <a:off x="162749" y="1628800"/>
            <a:ext cx="8864331" cy="5229200"/>
          </a:xfrm>
          <a:prstGeom prst="roundRect">
            <a:avLst>
              <a:gd name="adj" fmla="val 0"/>
            </a:avLst>
          </a:prstGeom>
          <a:solidFill>
            <a:schemeClr val="accent1">
              <a:lumMod val="20000"/>
              <a:lumOff val="80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rot="0" spcFirstLastPara="0" vert="horz" wrap="square" lIns="108000" tIns="0" rIns="108000" bIns="0" numCol="1" spcCol="0" rtlCol="0" fromWordArt="0" anchor="ctr" anchorCtr="0" forceAA="0" compatLnSpc="1">
            <a:prstTxWarp prst="textNoShape">
              <a:avLst/>
            </a:prstTxWarp>
            <a:noAutofit/>
          </a:bodyPr>
          <a:lstStyle/>
          <a:p>
            <a:pPr>
              <a:tabLst>
                <a:tab pos="266668" algn="l"/>
              </a:tabLst>
            </a:pPr>
            <a:r>
              <a:rPr lang="ja-JP" altLang="en-US" sz="1400" b="1">
                <a:solidFill>
                  <a:srgbClr val="000000"/>
                </a:solidFill>
                <a:latin typeface="ＭＳ Ｐゴシック"/>
                <a:ea typeface="メイリオ"/>
                <a:cs typeface="ＭＳ Ｐゴシック"/>
              </a:rPr>
              <a:t>　</a:t>
            </a:r>
            <a:endParaRPr lang="ja-JP" altLang="en-US" sz="1200">
              <a:latin typeface="ＭＳ Ｐゴシック"/>
              <a:cs typeface="ＭＳ Ｐゴシック"/>
            </a:endParaRPr>
          </a:p>
        </p:txBody>
      </p:sp>
      <p:sp>
        <p:nvSpPr>
          <p:cNvPr id="48" name="角丸四角形 77"/>
          <p:cNvSpPr>
            <a:spLocks noChangeArrowheads="1"/>
          </p:cNvSpPr>
          <p:nvPr/>
        </p:nvSpPr>
        <p:spPr bwMode="auto">
          <a:xfrm>
            <a:off x="297769" y="1809310"/>
            <a:ext cx="8594711" cy="4500000"/>
          </a:xfrm>
          <a:prstGeom prst="roundRect">
            <a:avLst>
              <a:gd name="adj" fmla="val 1820"/>
            </a:avLst>
          </a:prstGeom>
          <a:solidFill>
            <a:srgbClr val="FFFFFF"/>
          </a:solidFill>
          <a:ln w="6350">
            <a:solidFill>
              <a:srgbClr val="1F497D"/>
            </a:solidFill>
            <a:round/>
            <a:headEnd/>
            <a:tailEnd/>
          </a:ln>
        </p:spPr>
        <p:txBody>
          <a:bodyPr vert="horz" wrap="square" lIns="36000" tIns="216000" rIns="36000" bIns="64008" numCol="1" anchor="ctr" anchorCtr="0" compatLnSpc="1">
            <a:prstTxWarp prst="textNoShape">
              <a:avLst/>
            </a:prstTxWarp>
            <a:noAutofit/>
          </a:bodyPr>
          <a:lstStyle/>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p>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ja-JP" altLang="ja-JP" sz="8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050" dirty="0">
              <a:latin typeface="Arial" pitchFamily="34" charset="0"/>
              <a:ea typeface="ＭＳ Ｐゴシック" pitchFamily="50" charset="-128"/>
              <a:cs typeface="ＭＳ Ｐゴシック" pitchFamily="50" charset="-128"/>
            </a:endParaRPr>
          </a:p>
          <a:p>
            <a:pPr eaLnBrk="0" fontAlgn="base" hangingPunct="0">
              <a:lnSpc>
                <a:spcPts val="900"/>
              </a:lnSpc>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p:txBody>
      </p:sp>
      <p:sp>
        <p:nvSpPr>
          <p:cNvPr id="67" name="角丸四角形 66"/>
          <p:cNvSpPr/>
          <p:nvPr/>
        </p:nvSpPr>
        <p:spPr>
          <a:xfrm>
            <a:off x="251520" y="1684862"/>
            <a:ext cx="1604837" cy="20149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新たな行政経営の取組み</a:t>
            </a:r>
          </a:p>
        </p:txBody>
      </p:sp>
      <p:sp>
        <p:nvSpPr>
          <p:cNvPr id="115" name="正方形/長方形 114"/>
          <p:cNvSpPr/>
          <p:nvPr/>
        </p:nvSpPr>
        <p:spPr>
          <a:xfrm>
            <a:off x="481968" y="1935519"/>
            <a:ext cx="3840504" cy="4320000"/>
          </a:xfrm>
          <a:prstGeom prst="rect">
            <a:avLst/>
          </a:prstGeom>
          <a:solidFill>
            <a:schemeClr val="accent1">
              <a:lumMod val="20000"/>
              <a:lumOff val="80000"/>
            </a:schemeClr>
          </a:solidFill>
          <a:ln w="6350">
            <a:no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noAutofit/>
          </a:bodyPr>
          <a:lstStyle/>
          <a:p>
            <a:pPr marL="266700" indent="-266700" algn="ctr" eaLnBrk="0" hangingPunct="0"/>
            <a:endParaRPr kumimoji="1" lang="ja-JP" altLang="en-US" sz="800" b="1" dirty="0">
              <a:latin typeface="メイリオ" pitchFamily="50" charset="-128"/>
              <a:ea typeface="メイリオ" pitchFamily="50" charset="-128"/>
              <a:cs typeface="メイリオ" pitchFamily="50" charset="-128"/>
            </a:endParaRPr>
          </a:p>
        </p:txBody>
      </p:sp>
      <p:grpSp>
        <p:nvGrpSpPr>
          <p:cNvPr id="117" name="グループ化 116"/>
          <p:cNvGrpSpPr/>
          <p:nvPr/>
        </p:nvGrpSpPr>
        <p:grpSpPr>
          <a:xfrm>
            <a:off x="678704" y="2139569"/>
            <a:ext cx="3533256" cy="4057497"/>
            <a:chOff x="3928802" y="4374396"/>
            <a:chExt cx="1695516" cy="1836174"/>
          </a:xfrm>
        </p:grpSpPr>
        <p:sp>
          <p:nvSpPr>
            <p:cNvPr id="36" name="正方形/長方形 35"/>
            <p:cNvSpPr/>
            <p:nvPr/>
          </p:nvSpPr>
          <p:spPr>
            <a:xfrm>
              <a:off x="3935403" y="4374396"/>
              <a:ext cx="1688915" cy="1027455"/>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108000" tIns="45071" rIns="36000" bIns="0" rtlCol="0" anchor="ctr"/>
            <a:lstStyle/>
            <a:p>
              <a:pPr marL="171450" indent="-171450">
                <a:buFont typeface="Wingdings" panose="05000000000000000000" pitchFamily="2" charset="2"/>
                <a:buChar char="l"/>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大阪スマートシティ戦略の推進 </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データの利活用の推進</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①オープンデータ</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②大阪広域データ連携基盤（</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ORDEN</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）の整備 </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③データ分析に基づいた効果的な政策立案（</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EBPM</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行政手続きのオンライン化　</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３つのレスの推進</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・はんこレス、ペーパーレス、キャッシュレス</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等を活用した相談体制の充実</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RPA</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を活用した業務の効率化</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音声認識技術（</a:t>
              </a:r>
              <a:r>
                <a:rPr lang="en-US" altLang="zh-TW"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zh-TW"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a:t>
              </a:r>
              <a:r>
                <a:rPr lang="zh-TW"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議事録作成</a:t>
              </a:r>
              <a:endParaRPr lang="en-US" altLang="zh-TW"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RPA</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を活用した庁内業務の効率化</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デジタル技術を活用した都市基盤施設の維持管理</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①大阪府都市基盤施設維持管理データベースシステム</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②大阪府道路･河川･公園通報システム</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3928802" y="5497053"/>
              <a:ext cx="1695516" cy="713517"/>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108000" tIns="45071" rIns="0" bIns="0" rtlCol="0" anchor="ctr"/>
            <a:lstStyle/>
            <a:p>
              <a:endParaRPr lang="en-US" altLang="ja-JP" sz="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lvl="0" indent="-171450">
                <a:buFont typeface="Wingdings" panose="05000000000000000000" pitchFamily="2" charset="2"/>
                <a:buChar char="l"/>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明確な基準・分かりやすい表示</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spc="-8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①新型コロナウイルス感染症対策における取組み（大阪モデル、対策サイト）</a:t>
              </a:r>
              <a:endParaRPr lang="en-US" altLang="ja-JP" sz="800" spc="-8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②おおさかタイムライン防災プロジェクト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defRPr/>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オンライン手法を活用した情報発信やコミュニケーション</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会議システムの活用</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defRPr/>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lvl="0" indent="-171450">
                <a:buFont typeface="Wingdings" panose="05000000000000000000" pitchFamily="2" charset="2"/>
                <a:buChar char="l"/>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効果的な広報媒体の選択</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・ターゲティング広報の活用</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defRPr/>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lvl="0" indent="-171450">
                <a:buFont typeface="Wingdings" panose="05000000000000000000" pitchFamily="2" charset="2"/>
                <a:buChar char="l"/>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企業等との連携による情報発信</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OSAKA MEIKAN</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を通じた府政</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PR</a:t>
              </a: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・企業のネットワーク等を活用した府政</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PR</a:t>
              </a:r>
              <a:endPar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82" name="正方形/長方形 35"/>
          <p:cNvSpPr>
            <a:spLocks noChangeArrowheads="1"/>
          </p:cNvSpPr>
          <p:nvPr/>
        </p:nvSpPr>
        <p:spPr bwMode="auto">
          <a:xfrm>
            <a:off x="1938738" y="191517"/>
            <a:ext cx="5801614" cy="369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5" rIns="91429" bIns="45715" numCol="1" anchor="t" anchorCtr="0" compatLnSpc="1">
            <a:prstTxWarp prst="textNoShape">
              <a:avLst/>
            </a:prstTxWarp>
            <a:spAutoFit/>
          </a:bodyPr>
          <a:lstStyle/>
          <a:p>
            <a:pPr algn="ctr" fontAlgn="base">
              <a:spcBef>
                <a:spcPct val="0"/>
              </a:spcBef>
              <a:spcAft>
                <a:spcPct val="0"/>
              </a:spcAft>
            </a:pPr>
            <a:r>
              <a:rPr lang="ja-JP" altLang="en-US" b="1" dirty="0">
                <a:latin typeface="メイリオ" pitchFamily="50" charset="-128"/>
                <a:ea typeface="メイリオ" pitchFamily="50" charset="-128"/>
                <a:cs typeface="メイリオ" pitchFamily="50" charset="-128"/>
              </a:rPr>
              <a:t>令和４年度 大阪府</a:t>
            </a:r>
            <a:r>
              <a:rPr lang="ja-JP" altLang="ja-JP" b="1" dirty="0">
                <a:latin typeface="メイリオ" pitchFamily="50" charset="-128"/>
                <a:ea typeface="メイリオ" pitchFamily="50" charset="-128"/>
                <a:cs typeface="メイリオ" pitchFamily="50" charset="-128"/>
              </a:rPr>
              <a:t>行政経営</a:t>
            </a:r>
            <a:r>
              <a:rPr lang="ja-JP" altLang="en-US" b="1">
                <a:latin typeface="メイリオ" pitchFamily="50" charset="-128"/>
                <a:ea typeface="メイリオ" pitchFamily="50" charset="-128"/>
                <a:cs typeface="メイリオ" pitchFamily="50" charset="-128"/>
              </a:rPr>
              <a:t>の取組みに</a:t>
            </a:r>
            <a:r>
              <a:rPr lang="ja-JP" altLang="en-US" b="1" dirty="0">
                <a:latin typeface="メイリオ" pitchFamily="50" charset="-128"/>
                <a:ea typeface="メイリオ" pitchFamily="50" charset="-128"/>
                <a:cs typeface="メイリオ" pitchFamily="50" charset="-128"/>
              </a:rPr>
              <a:t>ついて </a:t>
            </a:r>
            <a:endParaRPr lang="ja-JP" altLang="ja-JP" sz="900" dirty="0">
              <a:solidFill>
                <a:srgbClr val="FF0000"/>
              </a:solidFill>
              <a:latin typeface="Arial" pitchFamily="34" charset="0"/>
              <a:ea typeface="ＭＳ Ｐゴシック" pitchFamily="50" charset="-128"/>
              <a:cs typeface="ＭＳ Ｐゴシック" pitchFamily="50" charset="-128"/>
            </a:endParaRPr>
          </a:p>
        </p:txBody>
      </p:sp>
      <p:sp>
        <p:nvSpPr>
          <p:cNvPr id="38" name="角丸四角形 11"/>
          <p:cNvSpPr>
            <a:spLocks noChangeArrowheads="1"/>
          </p:cNvSpPr>
          <p:nvPr/>
        </p:nvSpPr>
        <p:spPr bwMode="auto">
          <a:xfrm>
            <a:off x="5107236" y="5613904"/>
            <a:ext cx="3245819" cy="264694"/>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round/>
                <a:headEnd/>
                <a:tailEnd/>
              </a14:hiddenLine>
            </a:ext>
          </a:extLst>
        </p:spPr>
        <p:txBody>
          <a:bodyPr vert="horz" wrap="square" lIns="36000" tIns="45715" rIns="36000" bIns="45715" numCol="1" anchor="t" anchorCtr="0" compatLnSpc="1">
            <a:prstTxWarp prst="textNoShape">
              <a:avLst/>
            </a:prstTxWarp>
            <a:noAutofit/>
          </a:bodyPr>
          <a:lstStyle/>
          <a:p>
            <a:pPr fontAlgn="base">
              <a:spcBef>
                <a:spcPct val="0"/>
              </a:spcBef>
              <a:spcAft>
                <a:spcPct val="0"/>
              </a:spcAft>
            </a:pPr>
            <a:endParaRPr lang="en-US" altLang="ja-JP" sz="1100" b="1" dirty="0">
              <a:solidFill>
                <a:srgbClr val="000000"/>
              </a:solidFill>
              <a:latin typeface="メイリオ" pitchFamily="50" charset="-128"/>
              <a:ea typeface="メイリオ" pitchFamily="50" charset="-128"/>
              <a:cs typeface="メイリオ" pitchFamily="50" charset="-128"/>
            </a:endParaRPr>
          </a:p>
        </p:txBody>
      </p:sp>
      <p:grpSp>
        <p:nvGrpSpPr>
          <p:cNvPr id="13" name="グループ化 12"/>
          <p:cNvGrpSpPr/>
          <p:nvPr/>
        </p:nvGrpSpPr>
        <p:grpSpPr>
          <a:xfrm>
            <a:off x="258917" y="6432604"/>
            <a:ext cx="8632609" cy="365532"/>
            <a:chOff x="258917" y="6492226"/>
            <a:chExt cx="8632609" cy="365532"/>
          </a:xfrm>
        </p:grpSpPr>
        <p:sp>
          <p:nvSpPr>
            <p:cNvPr id="57" name="角丸四角形 77"/>
            <p:cNvSpPr>
              <a:spLocks noChangeArrowheads="1"/>
            </p:cNvSpPr>
            <p:nvPr/>
          </p:nvSpPr>
          <p:spPr bwMode="auto">
            <a:xfrm>
              <a:off x="323526" y="6657411"/>
              <a:ext cx="8568000" cy="200347"/>
            </a:xfrm>
            <a:prstGeom prst="roundRect">
              <a:avLst>
                <a:gd name="adj" fmla="val 8387"/>
              </a:avLst>
            </a:prstGeom>
            <a:solidFill>
              <a:srgbClr val="FFFFFF"/>
            </a:solidFill>
            <a:ln w="6350">
              <a:solidFill>
                <a:srgbClr val="1F497D"/>
              </a:solidFill>
              <a:round/>
              <a:headEnd/>
              <a:tailEnd/>
            </a:ln>
          </p:spPr>
          <p:txBody>
            <a:bodyPr vert="horz" wrap="square" lIns="36000" tIns="216000" rIns="36000" bIns="64008" numCol="1" anchor="ctr" anchorCtr="0" compatLnSpc="1">
              <a:prstTxWarp prst="textNoShape">
                <a:avLst/>
              </a:prstTxWarp>
              <a:noAutofit/>
            </a:bodyPr>
            <a:lstStyle/>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p>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ja-JP" altLang="ja-JP" sz="8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050" dirty="0">
                <a:latin typeface="Arial" pitchFamily="34" charset="0"/>
                <a:ea typeface="ＭＳ Ｐゴシック" pitchFamily="50" charset="-128"/>
                <a:cs typeface="ＭＳ Ｐゴシック" pitchFamily="50" charset="-128"/>
              </a:endParaRPr>
            </a:p>
            <a:p>
              <a:pPr eaLnBrk="0" fontAlgn="base" hangingPunct="0">
                <a:lnSpc>
                  <a:spcPts val="900"/>
                </a:lnSpc>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p:txBody>
        </p:sp>
        <p:sp>
          <p:nvSpPr>
            <p:cNvPr id="62" name="角丸四角形 61"/>
            <p:cNvSpPr/>
            <p:nvPr/>
          </p:nvSpPr>
          <p:spPr>
            <a:xfrm>
              <a:off x="258917" y="6492226"/>
              <a:ext cx="1576779" cy="206675"/>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r>
                <a:rPr lang="ja-JP" altLang="en-US" sz="900" b="1" spc="-4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健全で規律ある行財政運営</a:t>
              </a:r>
            </a:p>
          </p:txBody>
        </p:sp>
        <p:sp>
          <p:nvSpPr>
            <p:cNvPr id="43" name="角丸四角形 11"/>
            <p:cNvSpPr>
              <a:spLocks noChangeArrowheads="1"/>
            </p:cNvSpPr>
            <p:nvPr/>
          </p:nvSpPr>
          <p:spPr bwMode="auto">
            <a:xfrm>
              <a:off x="481968" y="6670481"/>
              <a:ext cx="8122480" cy="187277"/>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round/>
                  <a:headEnd/>
                  <a:tailEnd/>
                </a14:hiddenLine>
              </a:ext>
            </a:extLst>
          </p:spPr>
          <p:txBody>
            <a:bodyPr vert="horz" wrap="square" lIns="36000" tIns="45715" rIns="36000" bIns="45715" numCol="1" anchor="t" anchorCtr="0" compatLnSpc="1">
              <a:prstTxWarp prst="textNoShape">
                <a:avLst/>
              </a:prstTxWarp>
              <a:noAutofit/>
            </a:bodyPr>
            <a:lstStyle/>
            <a:p>
              <a:pPr algn="dist" fontAlgn="base">
                <a:spcBef>
                  <a:spcPct val="0"/>
                </a:spcBef>
                <a:spcAft>
                  <a:spcPct val="0"/>
                </a:spcAft>
              </a:pPr>
              <a:r>
                <a:rPr lang="ja-JP" altLang="en-US" sz="900" b="1" dirty="0">
                  <a:solidFill>
                    <a:srgbClr val="000000"/>
                  </a:solidFill>
                  <a:latin typeface="メイリオ" pitchFamily="50" charset="-128"/>
                  <a:ea typeface="メイリオ" pitchFamily="50" charset="-128"/>
                  <a:cs typeface="メイリオ" pitchFamily="50" charset="-128"/>
                </a:rPr>
                <a:t>■ </a:t>
              </a:r>
              <a:r>
                <a:rPr lang="ja-JP" altLang="ja-JP" sz="900" b="1" dirty="0">
                  <a:solidFill>
                    <a:srgbClr val="000000"/>
                  </a:solidFill>
                  <a:latin typeface="メイリオ" pitchFamily="50" charset="-128"/>
                  <a:ea typeface="メイリオ" pitchFamily="50" charset="-128"/>
                  <a:cs typeface="メイリオ" pitchFamily="50" charset="-128"/>
                </a:rPr>
                <a:t>組織</a:t>
              </a:r>
              <a:r>
                <a:rPr lang="ja-JP" altLang="en-US" sz="900" b="1" dirty="0">
                  <a:solidFill>
                    <a:srgbClr val="000000"/>
                  </a:solidFill>
                  <a:latin typeface="メイリオ" pitchFamily="50" charset="-128"/>
                  <a:ea typeface="メイリオ" pitchFamily="50" charset="-128"/>
                  <a:cs typeface="メイリオ" pitchFamily="50" charset="-128"/>
                </a:rPr>
                <a:t>運営</a:t>
              </a:r>
              <a:r>
                <a:rPr lang="ja-JP" altLang="ja-JP" sz="900" b="1" dirty="0">
                  <a:solidFill>
                    <a:srgbClr val="000000"/>
                  </a:solidFill>
                  <a:latin typeface="メイリオ" pitchFamily="50" charset="-128"/>
                  <a:ea typeface="メイリオ" pitchFamily="50" charset="-128"/>
                  <a:cs typeface="メイリオ" pitchFamily="50" charset="-128"/>
                </a:rPr>
                <a:t>体制</a:t>
              </a:r>
              <a:r>
                <a:rPr lang="ja-JP" altLang="en-US" sz="900" b="1" dirty="0">
                  <a:solidFill>
                    <a:srgbClr val="000000"/>
                  </a:solidFill>
                  <a:latin typeface="メイリオ" pitchFamily="50" charset="-128"/>
                  <a:ea typeface="メイリオ" pitchFamily="50" charset="-128"/>
                  <a:cs typeface="メイリオ" pitchFamily="50" charset="-128"/>
                </a:rPr>
                <a:t>　　　■ 財政運営　　　■ </a:t>
              </a:r>
              <a:r>
                <a:rPr lang="ja-JP" altLang="ja-JP" sz="900" b="1" dirty="0">
                  <a:solidFill>
                    <a:srgbClr val="000000"/>
                  </a:solidFill>
                  <a:latin typeface="メイリオ" pitchFamily="50" charset="-128"/>
                  <a:ea typeface="メイリオ" pitchFamily="50" charset="-128"/>
                  <a:cs typeface="メイリオ" pitchFamily="50" charset="-128"/>
                </a:rPr>
                <a:t>出資法人等の改革</a:t>
              </a:r>
              <a:r>
                <a:rPr lang="ja-JP" altLang="en-US" sz="900" b="1" dirty="0">
                  <a:solidFill>
                    <a:srgbClr val="000000"/>
                  </a:solidFill>
                  <a:latin typeface="メイリオ" pitchFamily="50" charset="-128"/>
                  <a:ea typeface="メイリオ" pitchFamily="50" charset="-128"/>
                  <a:cs typeface="メイリオ" pitchFamily="50" charset="-128"/>
                </a:rPr>
                <a:t>　　　■ </a:t>
              </a:r>
              <a:r>
                <a:rPr lang="ja-JP" altLang="ja-JP" sz="900" b="1" dirty="0">
                  <a:solidFill>
                    <a:srgbClr val="000000"/>
                  </a:solidFill>
                  <a:latin typeface="メイリオ" pitchFamily="50" charset="-128"/>
                  <a:ea typeface="メイリオ" pitchFamily="50" charset="-128"/>
                  <a:cs typeface="メイリオ" pitchFamily="50" charset="-128"/>
                </a:rPr>
                <a:t>公の施設の改革</a:t>
              </a:r>
              <a:endParaRPr lang="en-US" altLang="ja-JP" sz="900" b="1" dirty="0">
                <a:solidFill>
                  <a:srgbClr val="000000"/>
                </a:solidFill>
                <a:latin typeface="メイリオ" pitchFamily="50" charset="-128"/>
                <a:ea typeface="メイリオ" pitchFamily="50" charset="-128"/>
                <a:cs typeface="メイリオ" pitchFamily="50" charset="-128"/>
              </a:endParaRPr>
            </a:p>
          </p:txBody>
        </p:sp>
      </p:grpSp>
      <p:grpSp>
        <p:nvGrpSpPr>
          <p:cNvPr id="63" name="グループ化 62"/>
          <p:cNvGrpSpPr/>
          <p:nvPr/>
        </p:nvGrpSpPr>
        <p:grpSpPr>
          <a:xfrm>
            <a:off x="4490996" y="1935518"/>
            <a:ext cx="4257470" cy="4320000"/>
            <a:chOff x="3800515" y="2962993"/>
            <a:chExt cx="2480861" cy="5266677"/>
          </a:xfrm>
        </p:grpSpPr>
        <p:sp>
          <p:nvSpPr>
            <p:cNvPr id="64" name="正方形/長方形 63"/>
            <p:cNvSpPr/>
            <p:nvPr/>
          </p:nvSpPr>
          <p:spPr>
            <a:xfrm>
              <a:off x="3800515" y="2962993"/>
              <a:ext cx="2480861" cy="5266677"/>
            </a:xfrm>
            <a:prstGeom prst="rect">
              <a:avLst/>
            </a:prstGeom>
            <a:solidFill>
              <a:schemeClr val="accent1">
                <a:lumMod val="20000"/>
                <a:lumOff val="80000"/>
              </a:schemeClr>
            </a:solidFill>
            <a:ln w="6350">
              <a:no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noAutofit/>
            </a:bodyPr>
            <a:lstStyle/>
            <a:p>
              <a:pPr marL="266700" indent="-266700" algn="ctr" eaLnBrk="0" hangingPunct="0"/>
              <a:endParaRPr kumimoji="1" lang="ja-JP" altLang="en-US" sz="800" b="1" dirty="0">
                <a:latin typeface="メイリオ" pitchFamily="50" charset="-128"/>
                <a:ea typeface="メイリオ" pitchFamily="50" charset="-128"/>
                <a:cs typeface="メイリオ" pitchFamily="50" charset="-128"/>
              </a:endParaRPr>
            </a:p>
          </p:txBody>
        </p:sp>
        <p:grpSp>
          <p:nvGrpSpPr>
            <p:cNvPr id="65" name="グループ化 64"/>
            <p:cNvGrpSpPr/>
            <p:nvPr/>
          </p:nvGrpSpPr>
          <p:grpSpPr>
            <a:xfrm>
              <a:off x="3889676" y="3222556"/>
              <a:ext cx="2307780" cy="4838040"/>
              <a:chOff x="2587505" y="4283910"/>
              <a:chExt cx="2307780" cy="866713"/>
            </a:xfrm>
          </p:grpSpPr>
          <p:sp>
            <p:nvSpPr>
              <p:cNvPr id="66" name="正方形/長方形 65"/>
              <p:cNvSpPr/>
              <p:nvPr/>
            </p:nvSpPr>
            <p:spPr>
              <a:xfrm>
                <a:off x="2593147" y="4283910"/>
                <a:ext cx="2302138" cy="598033"/>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108000" tIns="45071" rIns="36000" bIns="45071" rtlCol="0" anchor="ctr"/>
              <a:lstStyle/>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多様な企業との対話によるアイデア収集・市場ニーズ把握</a:t>
                </a:r>
                <a:endPar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・サウンディング型市場調査の実施</a:t>
                </a: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公民連携の推進</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・公民戦略連携デスクの取組み  </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spc="-18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スマートシティ分野における複数企業と府・市町村の公民共同による</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課題解決の仕組みづくり</a:t>
                </a:r>
                <a:endParaRPr lang="en-US" altLang="ja-JP"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・大阪スマートシティパートナーズフォーラム</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公共施設における民間活力の導入 </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・府営公園の</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PMO</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民間の活躍環境の整備</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・実証事業推進チーム大阪による企業等への実証フィールドの提供</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民間資金の活用</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①効果的な寄附金の募集</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②民間の</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資金提供者と</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協働した</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等活動支援</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市町村とのパートナーシップの強化</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・公民連携の取組みの市町村への拡大</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・情報システム等の共同調達</a:t>
                </a:r>
              </a:p>
            </p:txBody>
          </p:sp>
          <p:sp>
            <p:nvSpPr>
              <p:cNvPr id="69" name="正方形/長方形 68"/>
              <p:cNvSpPr/>
              <p:nvPr/>
            </p:nvSpPr>
            <p:spPr>
              <a:xfrm>
                <a:off x="2587505" y="4941480"/>
                <a:ext cx="2307780" cy="209143"/>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108000" tIns="45071" rIns="36000" bIns="45071" rtlCol="0" anchor="ctr"/>
              <a:lstStyle/>
              <a:p>
                <a:pPr marL="171450" indent="-171450">
                  <a:buFont typeface="Wingdings" panose="05000000000000000000" pitchFamily="2" charset="2"/>
                  <a:buChar char="l"/>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柔軟な働き方の実施</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・テレワーク（在宅勤務）の定着化</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・勤務時間の柔軟化</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lvl="0" indent="-171450">
                  <a:buFont typeface="Wingdings" panose="05000000000000000000" pitchFamily="2" charset="2"/>
                  <a:buChar char="l"/>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組織風土改革</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・パソコン一斉シャットダウンシステムの運用を契機とした職員の意識改革　</a:t>
                </a:r>
                <a:r>
                  <a:rPr lang="ja-JP" altLang="en-US" sz="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grpSp>
      </p:grpSp>
      <p:sp>
        <p:nvSpPr>
          <p:cNvPr id="45" name="角丸四角形 44"/>
          <p:cNvSpPr/>
          <p:nvPr/>
        </p:nvSpPr>
        <p:spPr>
          <a:xfrm>
            <a:off x="608779" y="4472732"/>
            <a:ext cx="1380543"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効果的な情報発信</a:t>
            </a:r>
          </a:p>
        </p:txBody>
      </p:sp>
      <p:sp>
        <p:nvSpPr>
          <p:cNvPr id="46" name="角丸四角形 45"/>
          <p:cNvSpPr/>
          <p:nvPr/>
        </p:nvSpPr>
        <p:spPr>
          <a:xfrm>
            <a:off x="608779" y="1991530"/>
            <a:ext cx="1444636"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デジタル行政の推進</a:t>
            </a:r>
          </a:p>
        </p:txBody>
      </p:sp>
      <p:sp>
        <p:nvSpPr>
          <p:cNvPr id="49" name="角丸四角形 48"/>
          <p:cNvSpPr/>
          <p:nvPr/>
        </p:nvSpPr>
        <p:spPr>
          <a:xfrm>
            <a:off x="4550098" y="2010482"/>
            <a:ext cx="2089825"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より幅広い共創の仕組みづくり</a:t>
            </a:r>
          </a:p>
        </p:txBody>
      </p:sp>
      <p:sp>
        <p:nvSpPr>
          <p:cNvPr id="50" name="角丸四角形 49"/>
          <p:cNvSpPr/>
          <p:nvPr/>
        </p:nvSpPr>
        <p:spPr>
          <a:xfrm>
            <a:off x="4553671" y="4999793"/>
            <a:ext cx="942930"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働き方改革</a:t>
            </a:r>
          </a:p>
        </p:txBody>
      </p:sp>
    </p:spTree>
    <p:extLst>
      <p:ext uri="{BB962C8B-B14F-4D97-AF65-F5344CB8AC3E}">
        <p14:creationId xmlns:p14="http://schemas.microsoft.com/office/powerpoint/2010/main" val="6805848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BBD448640CB147A5528A90D7A752E6" ma:contentTypeVersion="0" ma:contentTypeDescription="新しいドキュメントを作成します。" ma:contentTypeScope="" ma:versionID="870bfd10208a075ddad328603fb1e3f2">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FC3A50-A29F-48A0-A63E-7FB876E331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CEE0CE8-D265-44D7-AC45-155AFD3B7801}">
  <ds:schemaRefs>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http://www.w3.org/XML/1998/namespace"/>
    <ds:schemaRef ds:uri="http://schemas.microsoft.com/office/2006/metadata/properties"/>
    <ds:schemaRef ds:uri="http://purl.org/dc/elements/1.1/"/>
    <ds:schemaRef ds:uri="http://purl.org/dc/dcmitype/"/>
  </ds:schemaRefs>
</ds:datastoreItem>
</file>

<file path=customXml/itemProps3.xml><?xml version="1.0" encoding="utf-8"?>
<ds:datastoreItem xmlns:ds="http://schemas.openxmlformats.org/officeDocument/2006/customXml" ds:itemID="{A54ED15C-77D6-4A4F-BF15-0CCD7FDC74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2963</TotalTime>
  <Words>732</Words>
  <Application>Microsoft Office PowerPoint</Application>
  <PresentationFormat>画面に合わせる (4:3)</PresentationFormat>
  <Paragraphs>132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明朝</vt:lpstr>
      <vt:lpstr>メイリオ</vt:lpstr>
      <vt:lpstr>游ゴシック</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上田　有紀</dc:creator>
  <cp:lastModifiedBy>上田　有紀</cp:lastModifiedBy>
  <cp:revision>411</cp:revision>
  <cp:lastPrinted>2022-02-10T01:02:51Z</cp:lastPrinted>
  <dcterms:created xsi:type="dcterms:W3CDTF">2017-11-09T01:20:01Z</dcterms:created>
  <dcterms:modified xsi:type="dcterms:W3CDTF">2022-03-25T04:48:00Z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0x01010085BBD448640CB147A5528A90D7A752E6</vt:lpwstr>
  </property>
</Properties>
</file>