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Lst>
  <p:notesMasterIdLst>
    <p:notesMasterId r:id="rId39"/>
  </p:notesMasterIdLst>
  <p:handoutMasterIdLst>
    <p:handoutMasterId r:id="rId40"/>
  </p:handoutMasterIdLst>
  <p:sldIdLst>
    <p:sldId id="2136" r:id="rId5"/>
    <p:sldId id="2137" r:id="rId6"/>
    <p:sldId id="2138" r:id="rId7"/>
    <p:sldId id="2139" r:id="rId8"/>
    <p:sldId id="2140" r:id="rId9"/>
    <p:sldId id="2141" r:id="rId10"/>
    <p:sldId id="2142" r:id="rId11"/>
    <p:sldId id="2143" r:id="rId12"/>
    <p:sldId id="2144" r:id="rId13"/>
    <p:sldId id="2145" r:id="rId14"/>
    <p:sldId id="2146" r:id="rId15"/>
    <p:sldId id="2171" r:id="rId16"/>
    <p:sldId id="2170" r:id="rId17"/>
    <p:sldId id="2149" r:id="rId18"/>
    <p:sldId id="2150" r:id="rId19"/>
    <p:sldId id="2151" r:id="rId20"/>
    <p:sldId id="2152" r:id="rId21"/>
    <p:sldId id="2153" r:id="rId22"/>
    <p:sldId id="2154" r:id="rId23"/>
    <p:sldId id="2155" r:id="rId24"/>
    <p:sldId id="2156" r:id="rId25"/>
    <p:sldId id="2157" r:id="rId26"/>
    <p:sldId id="2158" r:id="rId27"/>
    <p:sldId id="2159" r:id="rId28"/>
    <p:sldId id="2160" r:id="rId29"/>
    <p:sldId id="2161" r:id="rId30"/>
    <p:sldId id="2162" r:id="rId31"/>
    <p:sldId id="2163" r:id="rId32"/>
    <p:sldId id="2164" r:id="rId33"/>
    <p:sldId id="2165" r:id="rId34"/>
    <p:sldId id="2166" r:id="rId35"/>
    <p:sldId id="2167" r:id="rId36"/>
    <p:sldId id="2168" r:id="rId37"/>
    <p:sldId id="2169" r:id="rId3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川根　みゆき" initials="川根　みゆき" lastIdx="1" clrIdx="0">
    <p:extLst>
      <p:ext uri="{19B8F6BF-5375-455C-9EA6-DF929625EA0E}">
        <p15:presenceInfo xmlns:p15="http://schemas.microsoft.com/office/powerpoint/2012/main" userId="S-1-5-21-161959346-1900351369-444732941-195774" providerId="AD"/>
      </p:ext>
    </p:extLst>
  </p:cmAuthor>
  <p:cmAuthor id="2" name="岡崎　誠" initials="岡崎　誠" lastIdx="12" clrIdx="1">
    <p:extLst>
      <p:ext uri="{19B8F6BF-5375-455C-9EA6-DF929625EA0E}">
        <p15:presenceInfo xmlns:p15="http://schemas.microsoft.com/office/powerpoint/2012/main" userId="S-1-5-21-161959346-1900351369-444732941-674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2C04"/>
    <a:srgbClr val="CC0066"/>
    <a:srgbClr val="FF6699"/>
    <a:srgbClr val="0070C0"/>
    <a:srgbClr val="639729"/>
    <a:srgbClr val="6699FF"/>
    <a:srgbClr val="FFFF99"/>
    <a:srgbClr val="2B3616"/>
    <a:srgbClr val="34411B"/>
    <a:srgbClr val="3419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162" autoAdjust="0"/>
    <p:restoredTop sz="98057" autoAdjust="0"/>
  </p:normalViewPr>
  <p:slideViewPr>
    <p:cSldViewPr>
      <p:cViewPr varScale="1">
        <p:scale>
          <a:sx n="85" d="100"/>
          <a:sy n="85" d="100"/>
        </p:scale>
        <p:origin x="1262" y="53"/>
      </p:cViewPr>
      <p:guideLst>
        <p:guide orient="horz" pos="2160"/>
        <p:guide pos="2880"/>
      </p:guideLst>
    </p:cSldViewPr>
  </p:slideViewPr>
  <p:outlineViewPr>
    <p:cViewPr>
      <p:scale>
        <a:sx n="33" d="100"/>
        <a:sy n="33" d="100"/>
      </p:scale>
      <p:origin x="0" y="1422"/>
    </p:cViewPr>
  </p:outlineViewPr>
  <p:notesTextViewPr>
    <p:cViewPr>
      <p:scale>
        <a:sx n="1" d="1"/>
        <a:sy n="1" d="1"/>
      </p:scale>
      <p:origin x="0" y="0"/>
    </p:cViewPr>
  </p:notesTextViewPr>
  <p:gridSpacing cx="45005" cy="45005"/>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0" Type="http://schemas.openxmlformats.org/officeDocument/2006/relationships/slide" Target="slides/slide16.xml"/><Relationship Id="rId41"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5" tIns="45714" rIns="91425" bIns="45714" rtlCol="0"/>
          <a:lstStyle>
            <a:lvl1pPr algn="l">
              <a:defRPr sz="1200"/>
            </a:lvl1pPr>
          </a:lstStyle>
          <a:p>
            <a:r>
              <a:rPr kumimoji="1" lang="ja-JP" altLang="en-US"/>
              <a:t>部局意見照会用</a:t>
            </a:r>
            <a:r>
              <a:rPr kumimoji="1" lang="en-US" altLang="ja-JP"/>
              <a:t>ver.</a:t>
            </a:r>
            <a:endParaRPr kumimoji="1" lang="ja-JP" altLang="en-US"/>
          </a:p>
        </p:txBody>
      </p:sp>
      <p:sp>
        <p:nvSpPr>
          <p:cNvPr id="3" name="日付プレースホルダー 2"/>
          <p:cNvSpPr>
            <a:spLocks noGrp="1"/>
          </p:cNvSpPr>
          <p:nvPr>
            <p:ph type="dt" sz="quarter" idx="1"/>
          </p:nvPr>
        </p:nvSpPr>
        <p:spPr>
          <a:xfrm>
            <a:off x="3856040" y="0"/>
            <a:ext cx="2949575" cy="496888"/>
          </a:xfrm>
          <a:prstGeom prst="rect">
            <a:avLst/>
          </a:prstGeom>
        </p:spPr>
        <p:txBody>
          <a:bodyPr vert="horz" lIns="91425" tIns="45714" rIns="91425" bIns="45714" rtlCol="0"/>
          <a:lstStyle>
            <a:lvl1pPr algn="r">
              <a:defRPr sz="1200"/>
            </a:lvl1pPr>
          </a:lstStyle>
          <a:p>
            <a:fld id="{BF868B9E-B285-4A45-9CF7-6DC8372BDF37}" type="datetimeFigureOut">
              <a:rPr kumimoji="1" lang="ja-JP" altLang="en-US" smtClean="0"/>
              <a:t>2021/3/25</a:t>
            </a:fld>
            <a:endParaRPr kumimoji="1" lang="ja-JP" altLang="en-US"/>
          </a:p>
        </p:txBody>
      </p:sp>
      <p:sp>
        <p:nvSpPr>
          <p:cNvPr id="4" name="フッター プレースホルダー 3"/>
          <p:cNvSpPr>
            <a:spLocks noGrp="1"/>
          </p:cNvSpPr>
          <p:nvPr>
            <p:ph type="ftr" sz="quarter" idx="2"/>
          </p:nvPr>
        </p:nvSpPr>
        <p:spPr>
          <a:xfrm>
            <a:off x="2" y="9440863"/>
            <a:ext cx="2949575" cy="496887"/>
          </a:xfrm>
          <a:prstGeom prst="rect">
            <a:avLst/>
          </a:prstGeom>
        </p:spPr>
        <p:txBody>
          <a:bodyPr vert="horz" lIns="91425" tIns="45714" rIns="91425" bIns="4571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3"/>
            <a:ext cx="2949575" cy="496887"/>
          </a:xfrm>
          <a:prstGeom prst="rect">
            <a:avLst/>
          </a:prstGeom>
        </p:spPr>
        <p:txBody>
          <a:bodyPr vert="horz" lIns="91425" tIns="45714" rIns="91425" bIns="45714" rtlCol="0" anchor="b"/>
          <a:lstStyle>
            <a:lvl1pPr algn="r">
              <a:defRPr sz="1200"/>
            </a:lvl1pPr>
          </a:lstStyle>
          <a:p>
            <a:fld id="{07C14DE1-35E5-49A1-9D54-83ABAF301631}" type="slidenum">
              <a:rPr kumimoji="1" lang="ja-JP" altLang="en-US" smtClean="0"/>
              <a:t>‹#›</a:t>
            </a:fld>
            <a:endParaRPr kumimoji="1" lang="ja-JP" altLang="en-US"/>
          </a:p>
        </p:txBody>
      </p:sp>
    </p:spTree>
    <p:extLst>
      <p:ext uri="{BB962C8B-B14F-4D97-AF65-F5344CB8AC3E}">
        <p14:creationId xmlns:p14="http://schemas.microsoft.com/office/powerpoint/2010/main" val="291048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3"/>
            <a:ext cx="2949787" cy="496967"/>
          </a:xfrm>
          <a:prstGeom prst="rect">
            <a:avLst/>
          </a:prstGeom>
        </p:spPr>
        <p:txBody>
          <a:bodyPr vert="horz" lIns="91419" tIns="45711" rIns="91419" bIns="45711" rtlCol="0"/>
          <a:lstStyle>
            <a:lvl1pPr algn="l">
              <a:defRPr sz="1200"/>
            </a:lvl1pPr>
          </a:lstStyle>
          <a:p>
            <a:r>
              <a:rPr kumimoji="1" lang="ja-JP" altLang="en-US"/>
              <a:t>部局意見照会用</a:t>
            </a:r>
            <a:r>
              <a:rPr kumimoji="1" lang="en-US" altLang="ja-JP"/>
              <a:t>ver.</a:t>
            </a:r>
            <a:endParaRPr kumimoji="1" lang="ja-JP" altLang="en-US"/>
          </a:p>
        </p:txBody>
      </p:sp>
      <p:sp>
        <p:nvSpPr>
          <p:cNvPr id="3" name="日付プレースホルダー 2"/>
          <p:cNvSpPr>
            <a:spLocks noGrp="1"/>
          </p:cNvSpPr>
          <p:nvPr>
            <p:ph type="dt" idx="1"/>
          </p:nvPr>
        </p:nvSpPr>
        <p:spPr>
          <a:xfrm>
            <a:off x="3855841" y="3"/>
            <a:ext cx="2949787" cy="496967"/>
          </a:xfrm>
          <a:prstGeom prst="rect">
            <a:avLst/>
          </a:prstGeom>
        </p:spPr>
        <p:txBody>
          <a:bodyPr vert="horz" lIns="91419" tIns="45711" rIns="91419" bIns="45711" rtlCol="0"/>
          <a:lstStyle>
            <a:lvl1pPr algn="r">
              <a:defRPr sz="1200"/>
            </a:lvl1pPr>
          </a:lstStyle>
          <a:p>
            <a:fld id="{3F2D28A0-6F62-4A73-959C-6359E5DDD042}" type="datetimeFigureOut">
              <a:rPr kumimoji="1" lang="ja-JP" altLang="en-US" smtClean="0"/>
              <a:t>2021/3/25</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19" tIns="45711" rIns="91419" bIns="45711"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19" tIns="45711" rIns="91419" bIns="4571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9"/>
            <a:ext cx="2949787" cy="496967"/>
          </a:xfrm>
          <a:prstGeom prst="rect">
            <a:avLst/>
          </a:prstGeom>
        </p:spPr>
        <p:txBody>
          <a:bodyPr vert="horz" lIns="91419" tIns="45711" rIns="91419" bIns="4571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1" y="9440649"/>
            <a:ext cx="2949787" cy="496967"/>
          </a:xfrm>
          <a:prstGeom prst="rect">
            <a:avLst/>
          </a:prstGeom>
        </p:spPr>
        <p:txBody>
          <a:bodyPr vert="horz" lIns="91419" tIns="45711" rIns="91419" bIns="45711"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875A66-8240-4C7B-8F63-ACC40D2513BA}" type="slidenum">
              <a:rPr lang="ja-JP" altLang="en-US">
                <a:solidFill>
                  <a:prstClr val="black"/>
                </a:solidFill>
              </a:rPr>
              <a:pPr/>
              <a:t>0</a:t>
            </a:fld>
            <a:endParaRPr lang="ja-JP" altLang="en-US">
              <a:solidFill>
                <a:prstClr val="black"/>
              </a:solidFill>
            </a:endParaRPr>
          </a:p>
        </p:txBody>
      </p:sp>
    </p:spTree>
    <p:extLst>
      <p:ext uri="{BB962C8B-B14F-4D97-AF65-F5344CB8AC3E}">
        <p14:creationId xmlns:p14="http://schemas.microsoft.com/office/powerpoint/2010/main" val="3401604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B65995-D060-42C8-8F20-A1FCCDAC0113}" type="slidenum">
              <a:rPr lang="ja-JP" altLang="en-US" smtClean="0">
                <a:solidFill>
                  <a:prstClr val="black"/>
                </a:solidFill>
              </a:rPr>
              <a:pPr/>
              <a:t>26</a:t>
            </a:fld>
            <a:endParaRPr lang="ja-JP" altLang="en-US">
              <a:solidFill>
                <a:prstClr val="black"/>
              </a:solidFill>
            </a:endParaRPr>
          </a:p>
        </p:txBody>
      </p:sp>
    </p:spTree>
    <p:extLst>
      <p:ext uri="{BB962C8B-B14F-4D97-AF65-F5344CB8AC3E}">
        <p14:creationId xmlns:p14="http://schemas.microsoft.com/office/powerpoint/2010/main" val="662375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F56AAE9-ECED-41AF-A4E1-DA41E7DC0D68}" type="datetime1">
              <a:rPr kumimoji="1" lang="ja-JP" altLang="en-US" smtClean="0"/>
              <a:t>2021/3/25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104268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7EA9DE-CFC4-436B-B879-3CC0178F26C8}" type="datetime1">
              <a:rPr kumimoji="1" lang="ja-JP" altLang="en-US" smtClean="0"/>
              <a:t>2021/3/25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483047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92E5D04-17BF-40B5-88DA-CA64590F6C7F}" type="datetime1">
              <a:rPr kumimoji="1" lang="ja-JP" altLang="en-US" smtClean="0"/>
              <a:t>2021/3/25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604883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4D73E7B-91A0-4132-A714-448B5020A064}" type="datetime1">
              <a:rPr kumimoji="1" lang="ja-JP" altLang="en-US" smtClean="0"/>
              <a:t>2021/3/25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800304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0239A39-25E0-4085-A623-6E68AF955856}" type="datetime1">
              <a:rPr kumimoji="1" lang="ja-JP" altLang="en-US" smtClean="0"/>
              <a:t>2021/3/25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4176122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49A3EA5-B6B3-45D8-86B2-981183F3FAD8}" type="datetime1">
              <a:rPr kumimoji="1" lang="ja-JP" altLang="en-US" smtClean="0"/>
              <a:t>2021/3/25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291856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39150A6-A5F5-465E-918C-1961E176449B}" type="datetime1">
              <a:rPr kumimoji="1" lang="ja-JP" altLang="en-US" smtClean="0"/>
              <a:t>2021/3/25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5261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A8EED59-0E57-48F8-878F-C8F5BF1C3EB6}" type="datetime1">
              <a:rPr kumimoji="1" lang="ja-JP" altLang="en-US" smtClean="0"/>
              <a:t>2021/3/25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144313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96ED138-04E4-4F74-9358-B9C517F1FC2A}" type="datetime1">
              <a:rPr kumimoji="1" lang="ja-JP" altLang="en-US" smtClean="0"/>
              <a:t>2021/3/25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27276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56C89ED-7ACA-4DAB-825B-EE8CCD700B83}" type="datetime1">
              <a:rPr kumimoji="1" lang="ja-JP" altLang="en-US" smtClean="0"/>
              <a:t>2021/3/25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844811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ED36DC5-89FF-4EE5-B4BF-5EE07D49A2DF}" type="datetime1">
              <a:rPr kumimoji="1" lang="ja-JP" altLang="en-US" smtClean="0"/>
              <a:t>2021/3/25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072832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45872F-B11E-43C1-85CD-61B0440AF8BE}" type="datetime1">
              <a:rPr kumimoji="1" lang="ja-JP" altLang="en-US" smtClean="0"/>
              <a:t>2021/3/25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083705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57058" y="1493785"/>
            <a:ext cx="8136904" cy="1200329"/>
          </a:xfrm>
          <a:prstGeom prst="rect">
            <a:avLst/>
          </a:prstGeom>
          <a:ln w="6350">
            <a:solidFill>
              <a:schemeClr val="tx1"/>
            </a:solidFill>
          </a:ln>
        </p:spPr>
        <p:txBody>
          <a:bodyPr wrap="square">
            <a:spAutoFit/>
          </a:bodyPr>
          <a:lstStyle/>
          <a:p>
            <a:pPr algn="ct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b="1" dirty="0">
                <a:latin typeface="Meiryo UI" panose="020B0604030504040204" pitchFamily="50" charset="-128"/>
                <a:ea typeface="Meiryo UI" panose="020B0604030504040204" pitchFamily="50" charset="-128"/>
                <a:cs typeface="Meiryo UI" panose="020B0604030504040204" pitchFamily="50" charset="-128"/>
              </a:rPr>
              <a:t>令和３年度大阪府行政経営の取組み　</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b="1" dirty="0">
                <a:latin typeface="Meiryo UI" panose="020B0604030504040204" pitchFamily="50" charset="-128"/>
                <a:ea typeface="Meiryo UI" panose="020B0604030504040204" pitchFamily="50" charset="-128"/>
                <a:cs typeface="Meiryo UI" panose="020B0604030504040204" pitchFamily="50" charset="-128"/>
              </a:rPr>
              <a:t>＜具体的</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取組み編＞</a:t>
            </a: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3"/>
          <p:cNvSpPr txBox="1">
            <a:spLocks noChangeArrowheads="1"/>
          </p:cNvSpPr>
          <p:nvPr/>
        </p:nvSpPr>
        <p:spPr>
          <a:xfrm>
            <a:off x="441140" y="3383995"/>
            <a:ext cx="8325925" cy="1323439"/>
          </a:xfrm>
          <a:prstGeom prst="rect">
            <a:avLst/>
          </a:prstGeom>
          <a:ln>
            <a:noFill/>
            <a:prstDash val="sysDash"/>
          </a:ln>
          <a:extLst>
            <a:ext uri="{909E8E84-426E-40DD-AFC4-6F175D3DCCD1}">
              <a14:hiddenFill xmlns:a14="http://schemas.microsoft.com/office/drawing/2010/main">
                <a:solidFill>
                  <a:schemeClr val="bg1"/>
                </a:solidFill>
              </a14:hiddenFill>
            </a:ext>
          </a:extLst>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defTabSz="647700">
              <a:spcBef>
                <a:spcPct val="0"/>
              </a:spcBef>
              <a:buFont typeface="Wingdings" pitchFamily="2" charset="2"/>
              <a:buNone/>
              <a:tabLst>
                <a:tab pos="8256588" algn="r"/>
              </a:tabLst>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＜目次＞</a:t>
            </a:r>
          </a:p>
          <a:p>
            <a:pPr defTabSz="647700">
              <a:spcBef>
                <a:spcPct val="0"/>
              </a:spcBef>
              <a:buFont typeface="Wingdings" pitchFamily="2" charset="2"/>
              <a:buNone/>
              <a:tabLst>
                <a:tab pos="8256588" algn="r"/>
              </a:tabLst>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　　・・・・・・・・・・・・・・・・・・・・・・・・・・・・・・・・・・・・・・・・・・・・・・・・・・・・・・・・</a:t>
            </a:r>
          </a:p>
          <a:p>
            <a:pPr defTabSz="647700">
              <a:spcBef>
                <a:spcPct val="0"/>
              </a:spcBef>
              <a:buFont typeface="Wingdings" pitchFamily="2" charset="2"/>
              <a:buNone/>
              <a:tabLst>
                <a:tab pos="8256588" algn="r"/>
              </a:tabLs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　　・・・・・・・・・・・・・・・・・・・・・・・・・・・・・・・・・・・・・・・・・・・・・・・・・・・・・・・・</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buFont typeface="Wingdings" pitchFamily="2" charset="2"/>
              <a:buNone/>
              <a:tabLst>
                <a:tab pos="8256588" algn="r"/>
              </a:tabLs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出資法人等の改革　　 ・・・・・・・・・・・・・・・・・・・・・・・・・・・・・・・・・・・・・・・・・・・・・・・・</a:t>
            </a:r>
          </a:p>
          <a:p>
            <a:pPr defTabSz="647700">
              <a:spcBef>
                <a:spcPct val="0"/>
              </a:spcBef>
              <a:buFont typeface="Wingdings" pitchFamily="2" charset="2"/>
              <a:buNone/>
              <a:tabLst>
                <a:tab pos="8256588" algn="r"/>
              </a:tabLs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公の施設の改革　　・・・・・・・・・・・・・・・・・・・・・・・・・・・・・・・・・・・・・・・・・・・・・・・・・・・</a:t>
            </a:r>
          </a:p>
        </p:txBody>
      </p:sp>
      <p:sp>
        <p:nvSpPr>
          <p:cNvPr id="10" name="Rectangle 3"/>
          <p:cNvSpPr txBox="1">
            <a:spLocks noChangeArrowheads="1"/>
          </p:cNvSpPr>
          <p:nvPr/>
        </p:nvSpPr>
        <p:spPr>
          <a:xfrm>
            <a:off x="7767355" y="3630216"/>
            <a:ext cx="683596" cy="1077218"/>
          </a:xfrm>
          <a:prstGeom prst="rect">
            <a:avLst/>
          </a:prstGeom>
          <a:ln>
            <a:noFill/>
            <a:prstDash val="sysDash"/>
          </a:ln>
          <a:extLst>
            <a:ext uri="{909E8E84-426E-40DD-AFC4-6F175D3DCCD1}">
              <a14:hiddenFill xmlns:a14="http://schemas.microsoft.com/office/drawing/2010/main">
                <a:solidFill>
                  <a:schemeClr val="bg1"/>
                </a:solidFill>
              </a14:hiddenFill>
            </a:ext>
          </a:extLst>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algn="r" defTabSz="647700">
              <a:spcBef>
                <a:spcPct val="0"/>
              </a:spcBef>
              <a:buFont typeface="Wingdings" pitchFamily="2" charset="2"/>
              <a:buNone/>
              <a:tabLst>
                <a:tab pos="8256588" algn="r"/>
              </a:tabLst>
              <a:defRPr/>
            </a:pP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44</a:t>
            </a:r>
          </a:p>
          <a:p>
            <a:pPr algn="r" defTabSz="647700">
              <a:spcBef>
                <a:spcPct val="0"/>
              </a:spcBef>
              <a:buFont typeface="Wingdings" pitchFamily="2" charset="2"/>
              <a:buNone/>
              <a:tabLst>
                <a:tab pos="8256588" algn="r"/>
              </a:tabLst>
              <a:defRPr/>
            </a:pP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49</a:t>
            </a:r>
          </a:p>
          <a:p>
            <a:pPr algn="r" defTabSz="647700">
              <a:spcBef>
                <a:spcPct val="0"/>
              </a:spcBef>
              <a:buFont typeface="Wingdings" pitchFamily="2" charset="2"/>
              <a:buNone/>
              <a:tabLst>
                <a:tab pos="8256588" algn="r"/>
              </a:tabLst>
              <a:defRPr/>
            </a:pP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57</a:t>
            </a:r>
          </a:p>
          <a:p>
            <a:pPr algn="r" defTabSz="647700">
              <a:spcBef>
                <a:spcPct val="0"/>
              </a:spcBef>
              <a:buFont typeface="Wingdings" pitchFamily="2" charset="2"/>
              <a:buNone/>
              <a:tabLst>
                <a:tab pos="8256588" algn="r"/>
              </a:tabLst>
              <a:defRPr/>
            </a:pP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72</a:t>
            </a:r>
          </a:p>
        </p:txBody>
      </p:sp>
      <p:sp>
        <p:nvSpPr>
          <p:cNvPr id="5" name="正方形/長方形 4">
            <a:extLst>
              <a:ext uri="{FF2B5EF4-FFF2-40B4-BE49-F238E27FC236}">
                <a16:creationId xmlns:a16="http://schemas.microsoft.com/office/drawing/2014/main" id="{992A0A5A-1FA2-4702-BEDA-7ABFEEBBEA0C}"/>
              </a:ext>
            </a:extLst>
          </p:cNvPr>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43</a:t>
            </a:r>
            <a:endParaRPr lang="ja-JP" altLang="en-US" dirty="0">
              <a:solidFill>
                <a:prstClr val="black"/>
              </a:solidFill>
            </a:endParaRPr>
          </a:p>
        </p:txBody>
      </p:sp>
    </p:spTree>
    <p:extLst>
      <p:ext uri="{BB962C8B-B14F-4D97-AF65-F5344CB8AC3E}">
        <p14:creationId xmlns:p14="http://schemas.microsoft.com/office/powerpoint/2010/main" val="1401068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1033290974"/>
              </p:ext>
            </p:extLst>
          </p:nvPr>
        </p:nvGraphicFramePr>
        <p:xfrm>
          <a:off x="250754" y="632852"/>
          <a:ext cx="8723229" cy="4776368"/>
        </p:xfrm>
        <a:graphic>
          <a:graphicData uri="http://schemas.openxmlformats.org/drawingml/2006/table">
            <a:tbl>
              <a:tblPr firstRow="1" bandRow="1">
                <a:tableStyleId>{5940675A-B579-460E-94D1-54222C63F5DA}</a:tableStyleId>
              </a:tblPr>
              <a:tblGrid>
                <a:gridCol w="1074974">
                  <a:extLst>
                    <a:ext uri="{9D8B030D-6E8A-4147-A177-3AD203B41FA5}">
                      <a16:colId xmlns:a16="http://schemas.microsoft.com/office/drawing/2014/main" val="20000"/>
                    </a:ext>
                  </a:extLst>
                </a:gridCol>
                <a:gridCol w="2084617">
                  <a:extLst>
                    <a:ext uri="{9D8B030D-6E8A-4147-A177-3AD203B41FA5}">
                      <a16:colId xmlns:a16="http://schemas.microsoft.com/office/drawing/2014/main" val="20001"/>
                    </a:ext>
                  </a:extLst>
                </a:gridCol>
                <a:gridCol w="2601815">
                  <a:extLst>
                    <a:ext uri="{9D8B030D-6E8A-4147-A177-3AD203B41FA5}">
                      <a16:colId xmlns:a16="http://schemas.microsoft.com/office/drawing/2014/main" val="20004"/>
                    </a:ext>
                  </a:extLst>
                </a:gridCol>
                <a:gridCol w="2961823">
                  <a:extLst>
                    <a:ext uri="{9D8B030D-6E8A-4147-A177-3AD203B41FA5}">
                      <a16:colId xmlns:a16="http://schemas.microsoft.com/office/drawing/2014/main" val="1773882730"/>
                    </a:ext>
                  </a:extLst>
                </a:gridCol>
              </a:tblGrid>
              <a:tr h="41080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70038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中小企業向け融資資金貸付金</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様々に頑張っている府内中小企業者に対して、事業に必要な資金を融資することにより、中小企業者の健全な事業の振興及び発展を図る。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年度当初の総融資枠は</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4,520</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億円（前年度比▲</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480</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億円）であったが、新型コロナウイルス感染症関連融資制度を創設し（総融資枠</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2.54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兆円）、経営に影響を受ける中小企業者を支援した。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年度の総融資枠等については、</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融資実績及び今後の見通しを踏まえ設定した。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年度の総融資枠は</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5,820</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億円。新型コロナウイルス感染症により経営に影響を受ける中小企業者を支援するため、新型コロナウイルス感染症関連融資制度（年</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％固定金利）を引き続き実施。</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国の制度改正に伴う融資メニューの創設や資金需要に対応するための融資枠の増減などにより、後年度の財政負担の増加が見込まれる場合は、損補割合や融資条件の見直しを行う。</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融資枠については、実績等を検証し、令和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年度当初予算要求時に議論する。</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66518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狭山池博物館運営事業費</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狭山池の「平成の大改修」に伴う埋蔵文化財調査で発掘された土木遺産を保存、展示し、後世にわかりやすく親しみやすく紹介し、府民の文化的向上を図る。 </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ESCO</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事業のサービス継続とともに、平成</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30</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年度にとりまとめた効果的・効率的な運営方針に基づいて、他機関と連携した新たな事業の実施及び研究助成金の申請を行った。</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ESCO</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事業のサービスを継続するとともに、平成</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30</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年度にとりまとめた効果的・効率的な運営方針に基づき、他機関と連携した新たな事業の実施や、研究助成金の申請などを行う。</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また、自主財源の確保を目的とした駐車場開設に向けて関係機関との協議を行う。</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15" name="正方形/長方形 14"/>
          <p:cNvSpPr/>
          <p:nvPr/>
        </p:nvSpPr>
        <p:spPr>
          <a:xfrm>
            <a:off x="161510" y="179348"/>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7" name="直線コネクタ 16"/>
          <p:cNvCxnSpPr/>
          <p:nvPr/>
        </p:nvCxnSpPr>
        <p:spPr>
          <a:xfrm>
            <a:off x="179512" y="5393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正方形/長方形 5"/>
          <p:cNvSpPr/>
          <p:nvPr/>
        </p:nvSpPr>
        <p:spPr>
          <a:xfrm>
            <a:off x="8416567"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52</a:t>
            </a:r>
            <a:endParaRPr lang="ja-JP" altLang="en-US" dirty="0">
              <a:solidFill>
                <a:prstClr val="black"/>
              </a:solidFill>
            </a:endParaRPr>
          </a:p>
        </p:txBody>
      </p:sp>
    </p:spTree>
    <p:extLst>
      <p:ext uri="{BB962C8B-B14F-4D97-AF65-F5344CB8AC3E}">
        <p14:creationId xmlns:p14="http://schemas.microsoft.com/office/powerpoint/2010/main" val="328269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149207780"/>
              </p:ext>
            </p:extLst>
          </p:nvPr>
        </p:nvGraphicFramePr>
        <p:xfrm>
          <a:off x="242519" y="701656"/>
          <a:ext cx="8694966" cy="5825459"/>
        </p:xfrm>
        <a:graphic>
          <a:graphicData uri="http://schemas.openxmlformats.org/drawingml/2006/table">
            <a:tbl>
              <a:tblPr firstRow="1" bandRow="1">
                <a:tableStyleId>{5940675A-B579-460E-94D1-54222C63F5DA}</a:tableStyleId>
              </a:tblPr>
              <a:tblGrid>
                <a:gridCol w="1099739">
                  <a:extLst>
                    <a:ext uri="{9D8B030D-6E8A-4147-A177-3AD203B41FA5}">
                      <a16:colId xmlns:a16="http://schemas.microsoft.com/office/drawing/2014/main" val="20000"/>
                    </a:ext>
                  </a:extLst>
                </a:gridCol>
                <a:gridCol w="1907495">
                  <a:extLst>
                    <a:ext uri="{9D8B030D-6E8A-4147-A177-3AD203B41FA5}">
                      <a16:colId xmlns:a16="http://schemas.microsoft.com/office/drawing/2014/main" val="20001"/>
                    </a:ext>
                  </a:extLst>
                </a:gridCol>
                <a:gridCol w="2897422">
                  <a:extLst>
                    <a:ext uri="{9D8B030D-6E8A-4147-A177-3AD203B41FA5}">
                      <a16:colId xmlns:a16="http://schemas.microsoft.com/office/drawing/2014/main" val="20004"/>
                    </a:ext>
                  </a:extLst>
                </a:gridCol>
                <a:gridCol w="2790310">
                  <a:extLst>
                    <a:ext uri="{9D8B030D-6E8A-4147-A177-3AD203B41FA5}">
                      <a16:colId xmlns:a16="http://schemas.microsoft.com/office/drawing/2014/main" val="894706128"/>
                    </a:ext>
                  </a:extLst>
                </a:gridCol>
              </a:tblGrid>
              <a:tr h="477094">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337033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i="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大阪府</a:t>
                      </a:r>
                      <a:r>
                        <a:rPr lang="zh-TW"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流域下水道事業会計繰出金</a:t>
                      </a:r>
                      <a:endPar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下水道サービスを安定的に供給するため、地方公営企業法に定める経費の負担の原則に従い、大阪府流域下水道事業会計に対して補助・出資を行う。</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流域下水道減価償却費等に対する利用者負担（市町村負担）の設定について関連市町村との協議が整い、令和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7</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年度から負担を開始し、令和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11</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年度から完全負担とすることを決定した（令和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2</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年</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3</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月）。</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また、将来の人口減少を見据え、流域下水道施設の長期的な整備方針である</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「大阪湾流域別下水道整備総合計画」</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（流総計画）の見直しに併せて今後の事業規模を検討し、将来投資の負担軽減を図る。令和</a:t>
                      </a:r>
                      <a:r>
                        <a:rPr kumimoji="1" lang="en-US" altLang="ja-JP" sz="1200" u="none" strike="noStrike"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2</a:t>
                      </a:r>
                      <a:r>
                        <a:rPr kumimoji="1" lang="ja-JP" altLang="en-US" sz="1200" u="none" strike="noStrike"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年度は上記計画の改訂に向け、</a:t>
                      </a:r>
                      <a:r>
                        <a:rPr kumimoji="1" lang="ja-JP" altLang="en-US" sz="1200" u="none"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国・関係府県による勉強会を実施した。</a:t>
                      </a:r>
                      <a:endParaRPr kumimoji="1" lang="en-US" altLang="ja-JP" sz="1200" u="none"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algn="l"/>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なお、検討期間中も老朽化した施設は適切な規模での改築・長寿命化を進めた。</a:t>
                      </a:r>
                      <a:endParaRPr kumimoji="1" lang="en-US" altLang="ja-JP" sz="1200" u="none"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TlToBr w="12700" cap="flat" cmpd="sng" algn="ctr">
                      <a:noFill/>
                      <a:prstDash val="solid"/>
                      <a:round/>
                      <a:headEnd type="none" w="med" len="med"/>
                      <a:tailEnd type="none" w="med" len="med"/>
                    </a:lnTlToB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流総計画の改訂では、今後本格化する協議に向けた基礎資料準備に着手する。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引き続き、検討期間中の適切な規模での改築・長寿命化を進めるとともに、施設の効率的運転による電力削減など維持管理コストの縮減に取り組む。</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TlToBr w="12700" cap="flat" cmpd="sng" algn="ctr">
                      <a:noFill/>
                      <a:prstDash val="solid"/>
                      <a:round/>
                      <a:headEnd type="none" w="med" len="med"/>
                      <a:tailEnd type="none" w="med" len="med"/>
                    </a:lnTlToBr>
                    <a:noFill/>
                  </a:tcPr>
                </a:tc>
                <a:extLst>
                  <a:ext uri="{0D108BD9-81ED-4DB2-BD59-A6C34878D82A}">
                    <a16:rowId xmlns:a16="http://schemas.microsoft.com/office/drawing/2014/main" val="10001"/>
                  </a:ext>
                </a:extLst>
              </a:tr>
              <a:tr h="19780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密集住宅市街地整備促進事業費</a:t>
                      </a:r>
                      <a:endParaRPr lang="zh-TW"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地震時等に大きな被害が想定される密集市街地の防災性の向上や住環境の改善のため、道路・公園などの地区公共施設の整備、老朽建築物の除却等を行う市に対し補助を行う。</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noFill/>
                  </a:tcPr>
                </a:tc>
                <a:tc>
                  <a:txBody>
                    <a:bodyPr/>
                    <a:lstStyle/>
                    <a:p>
                      <a:r>
                        <a:rPr kumimoji="1" lang="ja-JP" altLang="ja-JP" sz="1200" kern="1200" dirty="0">
                          <a:solidFill>
                            <a:schemeClr val="tx1"/>
                          </a:solidFill>
                          <a:effectLst/>
                          <a:latin typeface="メイリオ" panose="020B0604030504040204" pitchFamily="50" charset="-128"/>
                          <a:ea typeface="メイリオ" panose="020B0604030504040204" pitchFamily="50" charset="-128"/>
                          <a:cs typeface="+mn-cs"/>
                        </a:rPr>
                        <a:t>市整備アクションプログラムに基づ</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く</a:t>
                      </a:r>
                      <a:r>
                        <a:rPr kumimoji="1" lang="ja-JP" altLang="ja-JP" sz="1200" kern="1200" dirty="0">
                          <a:solidFill>
                            <a:schemeClr val="tx1"/>
                          </a:solidFill>
                          <a:effectLst/>
                          <a:latin typeface="メイリオ" panose="020B0604030504040204" pitchFamily="50" charset="-128"/>
                          <a:ea typeface="メイリオ" panose="020B0604030504040204" pitchFamily="50" charset="-128"/>
                          <a:cs typeface="+mn-cs"/>
                        </a:rPr>
                        <a:t>密集市街地解消に向けた市の取組みに対し、補助を行った。</a:t>
                      </a:r>
                    </a:p>
                    <a:p>
                      <a:r>
                        <a:rPr kumimoji="1" lang="ja-JP" altLang="ja-JP" sz="1200" kern="1200" dirty="0">
                          <a:solidFill>
                            <a:schemeClr val="tx1"/>
                          </a:solidFill>
                          <a:effectLst/>
                          <a:latin typeface="メイリオ" panose="020B0604030504040204" pitchFamily="50" charset="-128"/>
                          <a:ea typeface="メイリオ" panose="020B0604030504040204" pitchFamily="50" charset="-128"/>
                          <a:cs typeface="+mn-cs"/>
                        </a:rPr>
                        <a:t>また、国の</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住生活基本計画の見直しの方向性（令和</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2</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年</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10</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月）を踏まえ</a:t>
                      </a:r>
                      <a:r>
                        <a:rPr kumimoji="1" lang="ja-JP" altLang="ja-JP" sz="1200" kern="1200" dirty="0">
                          <a:solidFill>
                            <a:schemeClr val="tx1"/>
                          </a:solidFill>
                          <a:effectLst/>
                          <a:latin typeface="メイリオ" panose="020B0604030504040204" pitchFamily="50" charset="-128"/>
                          <a:ea typeface="メイリオ" panose="020B0604030504040204" pitchFamily="50" charset="-128"/>
                          <a:cs typeface="+mn-cs"/>
                        </a:rPr>
                        <a:t>、事業期間の検討を行うとともに、</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令和</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ja-JP" sz="1200" kern="1200" dirty="0">
                          <a:solidFill>
                            <a:schemeClr val="tx1"/>
                          </a:solidFill>
                          <a:effectLst/>
                          <a:latin typeface="メイリオ" panose="020B0604030504040204" pitchFamily="50" charset="-128"/>
                          <a:ea typeface="メイリオ" panose="020B0604030504040204" pitchFamily="50" charset="-128"/>
                          <a:cs typeface="+mn-cs"/>
                        </a:rPr>
                        <a:t>年度以降の府密集市街地整備方針の</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改定（令和</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年</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月公表予定）</a:t>
                      </a:r>
                      <a:r>
                        <a:rPr kumimoji="1" lang="ja-JP" altLang="ja-JP" sz="1200" kern="1200" dirty="0">
                          <a:solidFill>
                            <a:schemeClr val="tx1"/>
                          </a:solidFill>
                          <a:effectLst/>
                          <a:latin typeface="メイリオ" panose="020B0604030504040204" pitchFamily="50" charset="-128"/>
                          <a:ea typeface="メイリオ" panose="020B0604030504040204" pitchFamily="50" charset="-128"/>
                          <a:cs typeface="+mn-cs"/>
                        </a:rPr>
                        <a:t>及び市整備アクションプログラムの策定支援を行った。</a:t>
                      </a:r>
                      <a:endParaRPr lang="en-US" altLang="ja-JP" sz="1200" u="none"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TlToBr w="12700" cap="flat" cmpd="sng" algn="ctr">
                      <a:noFill/>
                      <a:prstDash val="solid"/>
                      <a:round/>
                      <a:headEnd type="none" w="med" len="med"/>
                      <a:tailEnd type="none" w="med" len="med"/>
                    </a:lnTlToBr>
                    <a:no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6</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年度以降の事業実施について、「当面の財政運営の取組み（案）</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平成</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28</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年</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10</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月</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」での議論を踏まえ、令和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5</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年度までに、事業主体である市に対する支援手法の抜本的見直しを検討する。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TlToBr w="12700" cap="flat" cmpd="sng" algn="ctr">
                      <a:noFill/>
                      <a:prstDash val="solid"/>
                      <a:round/>
                      <a:headEnd type="none" w="med" len="med"/>
                      <a:tailEnd type="none" w="med" len="med"/>
                    </a:lnTlToBr>
                    <a:noFill/>
                  </a:tcPr>
                </a:tc>
                <a:extLst>
                  <a:ext uri="{0D108BD9-81ED-4DB2-BD59-A6C34878D82A}">
                    <a16:rowId xmlns:a16="http://schemas.microsoft.com/office/drawing/2014/main" val="2970749557"/>
                  </a:ext>
                </a:extLst>
              </a:tr>
            </a:tbl>
          </a:graphicData>
        </a:graphic>
      </p:graphicFrame>
      <p:sp>
        <p:nvSpPr>
          <p:cNvPr id="9" name="正方形/長方形 8"/>
          <p:cNvSpPr/>
          <p:nvPr/>
        </p:nvSpPr>
        <p:spPr>
          <a:xfrm>
            <a:off x="161510" y="89338"/>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p:cNvCxnSpPr/>
          <p:nvPr/>
        </p:nvCxnSpPr>
        <p:spPr>
          <a:xfrm>
            <a:off x="179512" y="44937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正方形/長方形 5"/>
          <p:cNvSpPr/>
          <p:nvPr/>
        </p:nvSpPr>
        <p:spPr>
          <a:xfrm>
            <a:off x="8416567"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53</a:t>
            </a:r>
            <a:endParaRPr lang="ja-JP" altLang="en-US" dirty="0">
              <a:solidFill>
                <a:prstClr val="black"/>
              </a:solidFill>
            </a:endParaRPr>
          </a:p>
        </p:txBody>
      </p:sp>
    </p:spTree>
    <p:extLst>
      <p:ext uri="{BB962C8B-B14F-4D97-AF65-F5344CB8AC3E}">
        <p14:creationId xmlns:p14="http://schemas.microsoft.com/office/powerpoint/2010/main" val="3085716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61510" y="89338"/>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179512" y="44937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正方形/長方形 5"/>
          <p:cNvSpPr/>
          <p:nvPr/>
        </p:nvSpPr>
        <p:spPr>
          <a:xfrm>
            <a:off x="8416567"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54</a:t>
            </a:r>
            <a:endParaRPr lang="ja-JP" altLang="en-US" dirty="0">
              <a:solidFill>
                <a:prstClr val="black"/>
              </a:solidFill>
            </a:endParaRPr>
          </a:p>
        </p:txBody>
      </p:sp>
      <p:graphicFrame>
        <p:nvGraphicFramePr>
          <p:cNvPr id="10" name="表 9"/>
          <p:cNvGraphicFramePr>
            <a:graphicFrameLocks noGrp="1"/>
          </p:cNvGraphicFramePr>
          <p:nvPr>
            <p:extLst>
              <p:ext uri="{D42A27DB-BD31-4B8C-83A1-F6EECF244321}">
                <p14:modId xmlns:p14="http://schemas.microsoft.com/office/powerpoint/2010/main" val="3198172718"/>
              </p:ext>
            </p:extLst>
          </p:nvPr>
        </p:nvGraphicFramePr>
        <p:xfrm>
          <a:off x="161510" y="680990"/>
          <a:ext cx="8765345" cy="4922062"/>
        </p:xfrm>
        <a:graphic>
          <a:graphicData uri="http://schemas.openxmlformats.org/drawingml/2006/table">
            <a:tbl>
              <a:tblPr firstRow="1" bandRow="1">
                <a:tableStyleId>{5940675A-B579-460E-94D1-54222C63F5DA}</a:tableStyleId>
              </a:tblPr>
              <a:tblGrid>
                <a:gridCol w="1115909">
                  <a:extLst>
                    <a:ext uri="{9D8B030D-6E8A-4147-A177-3AD203B41FA5}">
                      <a16:colId xmlns:a16="http://schemas.microsoft.com/office/drawing/2014/main" val="20000"/>
                    </a:ext>
                  </a:extLst>
                </a:gridCol>
                <a:gridCol w="1881940">
                  <a:extLst>
                    <a:ext uri="{9D8B030D-6E8A-4147-A177-3AD203B41FA5}">
                      <a16:colId xmlns:a16="http://schemas.microsoft.com/office/drawing/2014/main" val="20001"/>
                    </a:ext>
                  </a:extLst>
                </a:gridCol>
                <a:gridCol w="2883748">
                  <a:extLst>
                    <a:ext uri="{9D8B030D-6E8A-4147-A177-3AD203B41FA5}">
                      <a16:colId xmlns:a16="http://schemas.microsoft.com/office/drawing/2014/main" val="20004"/>
                    </a:ext>
                  </a:extLst>
                </a:gridCol>
                <a:gridCol w="2883748">
                  <a:extLst>
                    <a:ext uri="{9D8B030D-6E8A-4147-A177-3AD203B41FA5}">
                      <a16:colId xmlns:a16="http://schemas.microsoft.com/office/drawing/2014/main" val="4010674733"/>
                    </a:ext>
                  </a:extLst>
                </a:gridCol>
              </a:tblGrid>
              <a:tr h="43818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63474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府立高等学校再編整備事業費</a:t>
                      </a:r>
                      <a:endPar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府立高等学校の再編整備を推進する。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工科高校や国際関係学科の改編等のため、実習用設備の調達や改編内容の</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PR</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リーフレット作成など、必要不可欠な事業を実施している。</a:t>
                      </a:r>
                      <a:endParaRPr kumimoji="1" lang="en-US" altLang="ja-JP" sz="1200" b="0" i="0" u="none" strike="sng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閉校により生じる財源の範囲内で再編整備（学科の⾒直し等）に必要不可⽋な事業のみを実施する。なお、閉校により生じる財源は将来的なものであり、不確実性が存在することから、事業の実施にあたっては、⼀定の⾒込みを精査したうえで判断を⾏</a:t>
                      </a:r>
                      <a:r>
                        <a:rPr kumimoji="1" lang="ja-JP" altLang="en-US" sz="1200" b="0" i="0" u="none" strike="noStrike" kern="1200" cap="none" spc="0" normalizeH="0" baseline="0" noProof="0" dirty="0" err="1">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う</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84520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障がいのある生徒の高校生活支援事業費</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障がいのある生徒の高校生活を支援するため、エキスパート支援員・学校生活支援員等を府立高等学校に配置する。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他府県の水準や国の動き等も踏まえ、持続可能な制度となるよう事業のあり方を見直している。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事業費のうち高校へのスクールカウンセラーの配置経費の一部が、国庫補助（</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1/3</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）の対象であることが確認できたため、令和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年度事業から同補助金を申請・活用予定。</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引き続き、他府県の水準や国の動き等も踏まえ、持続可能な制度となるよう事業のあり方を見直す。</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3548926"/>
                  </a:ext>
                </a:extLst>
              </a:tr>
              <a:tr h="100392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200" dirty="0">
                          <a:latin typeface="メイリオ" panose="020B0604030504040204" pitchFamily="50" charset="-128"/>
                          <a:ea typeface="メイリオ" panose="020B0604030504040204" pitchFamily="50" charset="-128"/>
                          <a:cs typeface="メイリオ" panose="020B0604030504040204" pitchFamily="50" charset="-128"/>
                        </a:rPr>
                        <a:t>私立高等学校等振興助成費</a:t>
                      </a:r>
                      <a:endParaRPr lang="en-US" altLang="zh-TW"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教育条件の維持向上、保護者負担の軽減及び経営</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の健全化</a:t>
                      </a:r>
                      <a:r>
                        <a:rPr kumimoji="1" lang="ja-JP"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を図り、私立学校の健全な発展に資する。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私立学校振興助成法等に基づき助成を行った。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また、本事業の効果や見直した場合の影響等の把握に努めた。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財政再建プログラム（案）等の方向性を踏まえ、事業効果や見直した場合の影響の把握に努めるなど、引き続き、検討を行う。</a:t>
                      </a:r>
                      <a:endParaRPr kumimoji="1" lang="en-US" altLang="ja-JP" sz="1200" b="0" i="0" u="none" strike="noStrike" kern="1200" cap="none" spc="0" normalizeH="0" baseline="0" noProof="0" dirty="0">
                        <a:ln>
                          <a:noFill/>
                        </a:ln>
                        <a:solidFill>
                          <a:schemeClr val="tx2"/>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36974896"/>
                  </a:ext>
                </a:extLst>
              </a:tr>
            </a:tbl>
          </a:graphicData>
        </a:graphic>
      </p:graphicFrame>
    </p:spTree>
    <p:extLst>
      <p:ext uri="{BB962C8B-B14F-4D97-AF65-F5344CB8AC3E}">
        <p14:creationId xmlns:p14="http://schemas.microsoft.com/office/powerpoint/2010/main" val="1793213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61510" y="89338"/>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179512" y="44937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正方形/長方形 5"/>
          <p:cNvSpPr/>
          <p:nvPr/>
        </p:nvSpPr>
        <p:spPr>
          <a:xfrm>
            <a:off x="8416567"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55</a:t>
            </a:r>
            <a:endParaRPr lang="ja-JP" altLang="en-US" dirty="0">
              <a:solidFill>
                <a:prstClr val="black"/>
              </a:solidFill>
            </a:endParaRPr>
          </a:p>
        </p:txBody>
      </p:sp>
      <p:graphicFrame>
        <p:nvGraphicFramePr>
          <p:cNvPr id="10" name="表 9"/>
          <p:cNvGraphicFramePr>
            <a:graphicFrameLocks noGrp="1"/>
          </p:cNvGraphicFramePr>
          <p:nvPr>
            <p:extLst>
              <p:ext uri="{D42A27DB-BD31-4B8C-83A1-F6EECF244321}">
                <p14:modId xmlns:p14="http://schemas.microsoft.com/office/powerpoint/2010/main" val="2808193612"/>
              </p:ext>
            </p:extLst>
          </p:nvPr>
        </p:nvGraphicFramePr>
        <p:xfrm>
          <a:off x="161510" y="680990"/>
          <a:ext cx="8765345" cy="5029517"/>
        </p:xfrm>
        <a:graphic>
          <a:graphicData uri="http://schemas.openxmlformats.org/drawingml/2006/table">
            <a:tbl>
              <a:tblPr firstRow="1" bandRow="1">
                <a:tableStyleId>{5940675A-B579-460E-94D1-54222C63F5DA}</a:tableStyleId>
              </a:tblPr>
              <a:tblGrid>
                <a:gridCol w="1115909">
                  <a:extLst>
                    <a:ext uri="{9D8B030D-6E8A-4147-A177-3AD203B41FA5}">
                      <a16:colId xmlns:a16="http://schemas.microsoft.com/office/drawing/2014/main" val="20000"/>
                    </a:ext>
                  </a:extLst>
                </a:gridCol>
                <a:gridCol w="1881940">
                  <a:extLst>
                    <a:ext uri="{9D8B030D-6E8A-4147-A177-3AD203B41FA5}">
                      <a16:colId xmlns:a16="http://schemas.microsoft.com/office/drawing/2014/main" val="20001"/>
                    </a:ext>
                  </a:extLst>
                </a:gridCol>
                <a:gridCol w="2883748">
                  <a:extLst>
                    <a:ext uri="{9D8B030D-6E8A-4147-A177-3AD203B41FA5}">
                      <a16:colId xmlns:a16="http://schemas.microsoft.com/office/drawing/2014/main" val="20004"/>
                    </a:ext>
                  </a:extLst>
                </a:gridCol>
                <a:gridCol w="2883748">
                  <a:extLst>
                    <a:ext uri="{9D8B030D-6E8A-4147-A177-3AD203B41FA5}">
                      <a16:colId xmlns:a16="http://schemas.microsoft.com/office/drawing/2014/main" val="4010674733"/>
                    </a:ext>
                  </a:extLst>
                </a:gridCol>
              </a:tblGrid>
              <a:tr h="43818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8597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0" dirty="0">
                          <a:latin typeface="メイリオ" panose="020B0604030504040204" pitchFamily="50" charset="-128"/>
                          <a:ea typeface="メイリオ" panose="020B0604030504040204" pitchFamily="50" charset="-128"/>
                          <a:cs typeface="Meiryo UI" panose="020B0604030504040204" pitchFamily="50" charset="-128"/>
                        </a:rPr>
                        <a:t>私立幼稚園振興助成費</a:t>
                      </a:r>
                      <a:endParaRPr lang="en-US" altLang="zh-TW" sz="1200" b="0" dirty="0">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教育条件の維持向上</a:t>
                      </a:r>
                      <a:r>
                        <a:rPr kumimoji="1" lang="en-US" altLang="ja-JP"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 </a:t>
                      </a:r>
                      <a:r>
                        <a:rPr kumimoji="1" lang="ja-JP"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保護者負担の軽減及び経営の健全化を図り、私立幼稚園の健全な発展に資する。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私立学校振興助成法等に基づき助成を行った。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また、本事業の効果や見直した場合の影響等の把握に努めた。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預かり保育事業については、保護者に対してアンケートを行い、保育ニーズに即した補助制度を検討した。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ja-JP" sz="1200" kern="1200" dirty="0">
                          <a:solidFill>
                            <a:schemeClr val="tx1"/>
                          </a:solidFill>
                          <a:effectLst/>
                          <a:latin typeface="メイリオ" panose="020B0604030504040204" pitchFamily="50" charset="-128"/>
                          <a:ea typeface="メイリオ" panose="020B0604030504040204" pitchFamily="50" charset="-128"/>
                          <a:cs typeface="+mn-cs"/>
                        </a:rPr>
                        <a:t>財政再建プログラム（案）等の方向性を踏まえ、事業効果や見直した場合の影響の把握に努めるなど、引き続き、検討を行う。</a:t>
                      </a:r>
                      <a:endParaRPr kumimoji="1" lang="en-US" altLang="ja-JP" sz="1200" b="0" i="0" u="sng"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預かり保育事業については、より多様な保育ニーズに対応する補助制度に再構築する。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39515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zh-TW"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私立専修学校等振興助成費</a:t>
                      </a:r>
                      <a:endParaRPr kumimoji="1" lang="en-US" altLang="zh-TW"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教育条件の維持向上、修学上の経済的負担の軽減及び経営の健全化を図り、私立専修学校及び私立外国人学校の健全な発達に資する。 </a:t>
                      </a:r>
                      <a:endParaRPr kumimoji="1" lang="en-US" altLang="ja-JP"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私立学校振興助成法等に基づき助成を行った。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また、本事業の効果や見直した場合の影響等の把握に努めた。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ja-JP" sz="1200" kern="1200" dirty="0">
                          <a:solidFill>
                            <a:schemeClr val="tx1"/>
                          </a:solidFill>
                          <a:effectLst/>
                          <a:latin typeface="メイリオ" panose="020B0604030504040204" pitchFamily="50" charset="-128"/>
                          <a:ea typeface="メイリオ" panose="020B0604030504040204" pitchFamily="50" charset="-128"/>
                          <a:cs typeface="+mn-cs"/>
                        </a:rPr>
                        <a:t>財政再建プログラム（案）等の方向性を踏まえ、事業効果や見直した場合の影響の把握に努めるなど、引き続き、検討を行う。</a:t>
                      </a:r>
                      <a:endParaRPr kumimoji="1" lang="en-US" altLang="ja-JP" sz="1200" b="0" i="0" u="none" strike="noStrike" kern="1200" cap="none" spc="0" normalizeH="0" baseline="0" noProof="0" dirty="0">
                        <a:ln>
                          <a:noFill/>
                        </a:ln>
                        <a:solidFill>
                          <a:schemeClr val="tx2"/>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5512673"/>
                  </a:ext>
                </a:extLst>
              </a:tr>
              <a:tr h="133640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zh-TW"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私立</a:t>
                      </a:r>
                      <a:r>
                        <a:rPr kumimoji="1" lang="ja-JP"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学校耐震化緊急対策事業費補助金</a:t>
                      </a:r>
                      <a:endParaRPr kumimoji="1" lang="en-US" altLang="ja-JP"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私立学校施設の耐震化を促進するため補助事業を実施する。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年度までであった本事業は、大阪北部地震の被害状況や今後高い確率で発生する南海トラフ地震を勘案し、令和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年度までの間、引き続き実施した。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sng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3326475550"/>
                  </a:ext>
                </a:extLst>
              </a:tr>
            </a:tbl>
          </a:graphicData>
        </a:graphic>
      </p:graphicFrame>
    </p:spTree>
    <p:extLst>
      <p:ext uri="{BB962C8B-B14F-4D97-AF65-F5344CB8AC3E}">
        <p14:creationId xmlns:p14="http://schemas.microsoft.com/office/powerpoint/2010/main" val="305870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2492427745"/>
              </p:ext>
            </p:extLst>
          </p:nvPr>
        </p:nvGraphicFramePr>
        <p:xfrm>
          <a:off x="193012" y="683695"/>
          <a:ext cx="8771475" cy="4033453"/>
        </p:xfrm>
        <a:graphic>
          <a:graphicData uri="http://schemas.openxmlformats.org/drawingml/2006/table">
            <a:tbl>
              <a:tblPr firstRow="1" bandRow="1">
                <a:tableStyleId>{5940675A-B579-460E-94D1-54222C63F5DA}</a:tableStyleId>
              </a:tblPr>
              <a:tblGrid>
                <a:gridCol w="983105">
                  <a:extLst>
                    <a:ext uri="{9D8B030D-6E8A-4147-A177-3AD203B41FA5}">
                      <a16:colId xmlns:a16="http://schemas.microsoft.com/office/drawing/2014/main" val="20000"/>
                    </a:ext>
                  </a:extLst>
                </a:gridCol>
                <a:gridCol w="2419528">
                  <a:extLst>
                    <a:ext uri="{9D8B030D-6E8A-4147-A177-3AD203B41FA5}">
                      <a16:colId xmlns:a16="http://schemas.microsoft.com/office/drawing/2014/main" val="20001"/>
                    </a:ext>
                  </a:extLst>
                </a:gridCol>
                <a:gridCol w="2684421">
                  <a:extLst>
                    <a:ext uri="{9D8B030D-6E8A-4147-A177-3AD203B41FA5}">
                      <a16:colId xmlns:a16="http://schemas.microsoft.com/office/drawing/2014/main" val="20004"/>
                    </a:ext>
                  </a:extLst>
                </a:gridCol>
                <a:gridCol w="2684421">
                  <a:extLst>
                    <a:ext uri="{9D8B030D-6E8A-4147-A177-3AD203B41FA5}">
                      <a16:colId xmlns:a16="http://schemas.microsoft.com/office/drawing/2014/main" val="892612947"/>
                    </a:ext>
                  </a:extLst>
                </a:gridCol>
              </a:tblGrid>
              <a:tr h="40504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48516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200" dirty="0">
                          <a:latin typeface="メイリオ" panose="020B0604030504040204" pitchFamily="50" charset="-128"/>
                          <a:ea typeface="メイリオ" panose="020B0604030504040204" pitchFamily="50" charset="-128"/>
                          <a:cs typeface="メイリオ" panose="020B0604030504040204" pitchFamily="50" charset="-128"/>
                        </a:rPr>
                        <a:t>交通安全施設等整備事業費</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交通事故が多発している道路等について、信号機、道路標識、交通管制センター等の交通安全施設を計画的に整備することで、交通環境の改善を行い、交通事故の防止を図り、交通の円滑化に資する。</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交通安全施設を計画的に整備した。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ファシリティマネジメントの観点や耐用年数超過状況等を総合的に勘案しつつ、適正な事業規模を判断する。</a:t>
                      </a:r>
                      <a:endParaRPr kumimoji="1" lang="en-US" altLang="ja-JP" sz="1200" b="0" i="0" u="none" strike="noStrike" kern="1200" cap="none" spc="0" normalizeH="0" baseline="0" noProof="0" dirty="0">
                        <a:ln>
                          <a:noFill/>
                        </a:ln>
                        <a:solidFill>
                          <a:schemeClr val="tx2"/>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1432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0" dirty="0">
                          <a:latin typeface="メイリオ" panose="020B0604030504040204" pitchFamily="50" charset="-128"/>
                          <a:ea typeface="メイリオ" panose="020B0604030504040204" pitchFamily="50" charset="-128"/>
                          <a:cs typeface="Meiryo UI" panose="020B0604030504040204" pitchFamily="50" charset="-128"/>
                        </a:rPr>
                        <a:t>警察職員待機宿舎整備事業費</a:t>
                      </a:r>
                      <a:endParaRPr lang="en-US" altLang="zh-TW" sz="1200" b="0" dirty="0">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大阪府警察職員待機宿舎は、大規模災害等の発生時において、大量の警察力を迅速に動員し、初動措置を行うための体制を確立するために、警察職員を集団的に居住させる施設であるが、大阪府警察待機宿舎整備基本計画に基づき、老朽及び狭隘化が著しい宿舎の解消と整理統廃合を実施し、効果的な整備を図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計画に基づき、老朽及び狭隘化が著しい宿舎の解消と整理統廃合を実施した。</a:t>
                      </a:r>
                      <a:endParaRPr lang="en-US" altLang="ja-JP" sz="1200" u="none"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大規模災害等の発生時における初動措置を行う体制（集団警察力）の維持に取り組み、必要に応じて計画の検証・見直しを検討する。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0" name="正方形/長方形 9"/>
          <p:cNvSpPr/>
          <p:nvPr/>
        </p:nvSpPr>
        <p:spPr>
          <a:xfrm>
            <a:off x="161510" y="89338"/>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 name="直線コネクタ 12"/>
          <p:cNvCxnSpPr/>
          <p:nvPr/>
        </p:nvCxnSpPr>
        <p:spPr>
          <a:xfrm>
            <a:off x="179512" y="44937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正方形/長方形 5"/>
          <p:cNvSpPr/>
          <p:nvPr/>
        </p:nvSpPr>
        <p:spPr>
          <a:xfrm>
            <a:off x="8416567"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56</a:t>
            </a:r>
            <a:endParaRPr lang="ja-JP" altLang="en-US" dirty="0">
              <a:solidFill>
                <a:prstClr val="black"/>
              </a:solidFill>
            </a:endParaRPr>
          </a:p>
        </p:txBody>
      </p:sp>
    </p:spTree>
    <p:extLst>
      <p:ext uri="{BB962C8B-B14F-4D97-AF65-F5344CB8AC3E}">
        <p14:creationId xmlns:p14="http://schemas.microsoft.com/office/powerpoint/2010/main" val="1492277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724225816"/>
              </p:ext>
            </p:extLst>
          </p:nvPr>
        </p:nvGraphicFramePr>
        <p:xfrm>
          <a:off x="179512" y="916784"/>
          <a:ext cx="8794222" cy="5550141"/>
        </p:xfrm>
        <a:graphic>
          <a:graphicData uri="http://schemas.openxmlformats.org/drawingml/2006/table">
            <a:tbl>
              <a:tblPr firstRow="1" firstCol="1" bandRow="1">
                <a:tableStyleId>{BC89EF96-8CEA-46FF-86C4-4CE0E7609802}</a:tableStyleId>
              </a:tblPr>
              <a:tblGrid>
                <a:gridCol w="1421422">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3868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38556">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4977998">
                <a:tc>
                  <a:txBody>
                    <a:bodyPr/>
                    <a:lstStyle/>
                    <a:p>
                      <a:pPr algn="just">
                        <a:spcAft>
                          <a:spcPts val="0"/>
                        </a:spcAft>
                      </a:pPr>
                      <a:r>
                        <a:rPr lang="ja-JP" altLang="en-US" sz="1000" kern="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000" kern="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ja-JP" altLang="en-US" sz="1000" kern="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000" kern="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大阪鶴見フラワー</a:t>
                      </a:r>
                      <a:endParaRPr lang="en-US" altLang="ja-JP" sz="1000" kern="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sz="1000" kern="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センター</a:t>
                      </a: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500"/>
                        </a:lnSpc>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endParaRPr lang="en-US"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en-US"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累積赤字解消後に府保有の株式を売却</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・ただし、売却時期については、今後必要と</a:t>
                      </a:r>
                      <a:r>
                        <a:rPr lang="ja-JP" altLang="en-US" sz="1000" kern="100" dirty="0" err="1">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err="1">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る</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大規模修繕等を踏まえ、企業価値を見極 めた上で判断する</a:t>
                      </a: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indent="-133350" algn="just">
                        <a:lnSpc>
                          <a:spcPts val="1500"/>
                        </a:lnSpc>
                        <a:spcAft>
                          <a:spcPts val="0"/>
                        </a:spcAft>
                      </a:pPr>
                      <a:r>
                        <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endParaRPr lang="en-US"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en-US" altLang="ja-JP" sz="1000" b="1"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末に累積</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赤字</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は</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解消</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en-US" altLang="ja-JP"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○府保有の株式の売却について検討を</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en-US" altLang="ja-JP"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進めて</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いる</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○令和元年</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中期経営計画</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(2019</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2023</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を策定</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・市場の活性化、施設の改修に向けた</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取組みの推進</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・単年度黒字の維持</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○令和元年度は、新型コロナウイルスの影</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響による花</a:t>
                      </a:r>
                      <a:r>
                        <a:rPr lang="ja-JP" altLang="en-US" sz="1000" u="none" kern="100" dirty="0" err="1">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き</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需要の落込み等により、当</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期純損失（△</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22,023</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千円）が発生</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endParaRPr lang="en-US" altLang="ja-JP" sz="1000" u="non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en-US" altLang="ja-JP"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　題</a:t>
                      </a:r>
                      <a:r>
                        <a:rPr lang="en-US" altLang="ja-JP"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133350" indent="-133350" algn="just">
                        <a:lnSpc>
                          <a:spcPts val="1500"/>
                        </a:lnSpc>
                        <a:spcAft>
                          <a:spcPts val="0"/>
                        </a:spcAft>
                      </a:pPr>
                      <a:r>
                        <a:rPr lang="ja-JP" altLang="en-US" sz="1000" b="1"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収支改善に向けた取組み</a:t>
                      </a:r>
                      <a:endParaRPr lang="en-US" altLang="ja-JP"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・市場の活性化に向けた取組み等による</a:t>
                      </a:r>
                      <a:endParaRPr lang="en-US" altLang="ja-JP"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収益の向上</a:t>
                      </a:r>
                      <a:endParaRPr lang="en-US" altLang="ja-JP"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民営化に向けた条件整備</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・施設の老朽化に伴う大規模修繕、設備</a:t>
                      </a:r>
                    </a:p>
                    <a:p>
                      <a:pPr marL="133350" indent="-13335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更新等への対応</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・市場建設時に導入した国庫補助金の返</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還について、国と協議が必要</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indent="-133350" algn="just" defTabSz="914400" rtl="0" eaLnBrk="1" fontAlgn="auto" latinLnBrk="0" hangingPunct="1">
                        <a:lnSpc>
                          <a:spcPts val="1500"/>
                        </a:lnSpc>
                        <a:spcBef>
                          <a:spcPts val="0"/>
                        </a:spcBef>
                        <a:spcAft>
                          <a:spcPts val="0"/>
                        </a:spcAft>
                        <a:buClrTx/>
                        <a:buSzTx/>
                        <a:buFontTx/>
                        <a:buNone/>
                        <a:tabLst/>
                        <a:defRPr/>
                      </a:pPr>
                      <a:r>
                        <a:rPr lang="ja-JP" altLang="en-US"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・市場運営を支える卸売業者や仲卸業者等の理解・協力　　など</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（参考）</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en-US" altLang="ja-JP"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○大阪府・大阪市の出資割合</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en-US" altLang="ja-JP"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25.5</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en-US" altLang="ja-JP"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25.5</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ts val="1500"/>
                        </a:lnSpc>
                        <a:spcBef>
                          <a:spcPts val="0"/>
                        </a:spcBef>
                        <a:spcAft>
                          <a:spcPts val="0"/>
                        </a:spcAft>
                        <a:buClrTx/>
                        <a:buSzTx/>
                        <a:buFontTx/>
                        <a:buNone/>
                        <a:tabLst/>
                        <a:defRPr/>
                      </a:pP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endParaRPr lang="en-US"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en-US"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累積赤字解消後に府保有の株式を売却</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・ただし、売却時期については、今後必要と</a:t>
                      </a:r>
                      <a:r>
                        <a:rPr lang="ja-JP" altLang="en-US" sz="1000" kern="100" dirty="0" err="1">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err="1">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る</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大規模修繕等を踏まえ、企業価値を見極 めた上で判断する</a:t>
                      </a:r>
                    </a:p>
                    <a:p>
                      <a:pPr algn="just">
                        <a:lnSpc>
                          <a:spcPts val="1500"/>
                        </a:lnSpc>
                        <a:spcAft>
                          <a:spcPts val="0"/>
                        </a:spcAft>
                      </a:pPr>
                      <a:endPar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5" name="正方形/長方形 4"/>
          <p:cNvSpPr>
            <a:spLocks noChangeArrowheads="1"/>
          </p:cNvSpPr>
          <p:nvPr/>
        </p:nvSpPr>
        <p:spPr bwMode="auto">
          <a:xfrm>
            <a:off x="228200" y="578229"/>
            <a:ext cx="317747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今後の方向性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民営化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26495" y="44333"/>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8"/>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schemeClr val="tx1"/>
                </a:solidFill>
                <a:latin typeface="Calibri" panose="020F0502020204030204" pitchFamily="34" charset="0"/>
                <a:cs typeface="Calibri" panose="020F0502020204030204" pitchFamily="34" charset="0"/>
              </a:rPr>
              <a:t>57</a:t>
            </a:r>
            <a:endParaRPr lang="ja-JP" altLang="en-US"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601598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latin typeface="Calibri" panose="020F0502020204030204" pitchFamily="34" charset="0"/>
                <a:cs typeface="Calibri" panose="020F0502020204030204" pitchFamily="34" charset="0"/>
              </a:rPr>
              <a:t>58</a:t>
            </a:r>
            <a:endParaRPr lang="ja-JP" altLang="en-US" dirty="0">
              <a:solidFill>
                <a:prstClr val="black"/>
              </a:solidFill>
              <a:latin typeface="Calibri" panose="020F0502020204030204" pitchFamily="34" charset="0"/>
              <a:cs typeface="Calibri" panose="020F0502020204030204" pitchFamily="34" charset="0"/>
            </a:endParaRPr>
          </a:p>
        </p:txBody>
      </p:sp>
      <p:graphicFrame>
        <p:nvGraphicFramePr>
          <p:cNvPr id="8" name="表 7"/>
          <p:cNvGraphicFramePr>
            <a:graphicFrameLocks noGrp="1"/>
          </p:cNvGraphicFramePr>
          <p:nvPr>
            <p:extLst>
              <p:ext uri="{D42A27DB-BD31-4B8C-83A1-F6EECF244321}">
                <p14:modId xmlns:p14="http://schemas.microsoft.com/office/powerpoint/2010/main" val="2229828143"/>
              </p:ext>
            </p:extLst>
          </p:nvPr>
        </p:nvGraphicFramePr>
        <p:xfrm>
          <a:off x="166091" y="1268760"/>
          <a:ext cx="8794800" cy="4036698"/>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3868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20149">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3934" marR="539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533400" marR="0" lvl="0" indent="-53340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934" marR="539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3934" marR="539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3934" marR="539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3816549">
                <a:tc>
                  <a:txBody>
                    <a:bodyPr/>
                    <a:lstStyle/>
                    <a:p>
                      <a:pPr algn="just">
                        <a:spcAft>
                          <a:spcPts val="0"/>
                        </a:spcAft>
                      </a:pPr>
                      <a:r>
                        <a:rPr lang="ja-JP" altLang="en-US"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大阪外環状鉄道（株）</a:t>
                      </a:r>
                      <a:endParaRPr lang="ja-JP"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934" marR="539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endParaRPr lang="en-US"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auto" latinLnBrk="0" hangingPunct="1">
                        <a:lnSpc>
                          <a:spcPts val="15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・残事業完了後、株式の一部売却により資本的関与を見直すとともに、府派遣職員についてもその時点で引き揚げる</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auto" latinLnBrk="0" hangingPunct="1">
                        <a:lnSpc>
                          <a:spcPts val="15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・残事業完了後の法人の関与のあり方について検討を進める</a:t>
                      </a:r>
                      <a:endParaRPr kumimoji="1" lang="en-US" altLang="ja-JP" sz="1000" b="1"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934" marR="539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01320" indent="-401320" algn="just">
                        <a:lnSpc>
                          <a:spcPts val="1500"/>
                        </a:lnSpc>
                        <a:spcAft>
                          <a:spcPts val="0"/>
                        </a:spcAft>
                      </a:pPr>
                      <a:r>
                        <a:rPr lang="en-US" altLang="ja-JP"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lang="en-US" altLang="ja-JP"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401320" indent="-401320" algn="just">
                        <a:lnSpc>
                          <a:spcPts val="1500"/>
                        </a:lnSpc>
                        <a:spcAft>
                          <a:spcPts val="0"/>
                        </a:spcAft>
                      </a:pP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事業計画に基づき、平成</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年度末に全</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線開業</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○開業後、令和</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年度末まで家屋補償及</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び環境アセス対応等の残事業を実施</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○残事業完了後は、府の人的関与を終了</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するとともに、府派遣職員についても引き</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揚げ予定</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u="non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b="0" u="non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u="non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また、</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輸送の安全管理及び借入金の着</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実な償還をミッションとする管理会社に移</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934" marR="539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endParaRPr lang="en-US" altLang="ja-JP"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・資本的関与について、借入金の完済時に</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株式の売却が行えるよう見直しを進める</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934" marR="539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102616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2843808" y="3429000"/>
          <a:ext cx="208280" cy="365760"/>
        </p:xfrm>
        <a:graphic>
          <a:graphicData uri="http://schemas.openxmlformats.org/drawingml/2006/table">
            <a:tbl>
              <a:tblPr/>
              <a:tblGrid>
                <a:gridCol w="208280">
                  <a:extLst>
                    <a:ext uri="{9D8B030D-6E8A-4147-A177-3AD203B41FA5}">
                      <a16:colId xmlns:a16="http://schemas.microsoft.com/office/drawing/2014/main" val="20000"/>
                    </a:ext>
                  </a:extLst>
                </a:gridCol>
              </a:tblGrid>
              <a:tr h="0">
                <a:tc>
                  <a:txBody>
                    <a:bodyPr/>
                    <a:lstStyle/>
                    <a:p>
                      <a:endParaRPr kumimoji="1" lang="ja-JP" altLang="en-US" dirty="0"/>
                    </a:p>
                  </a:txBody>
                  <a:tcPr>
                    <a:lnL w="12700" cmpd="sng">
                      <a:noFill/>
                      <a:prstDash val="solid"/>
                    </a:lnL>
                    <a:lnR w="12700" cmpd="sng">
                      <a:noFill/>
                      <a:prstDash val="solid"/>
                    </a:lnR>
                    <a:lnT w="12700" cmpd="sng">
                      <a:noFill/>
                      <a:prstDash val="solid"/>
                    </a:lnT>
                    <a:lnB w="12700" cmpd="sng">
                      <a:noFill/>
                      <a:prstDash val="solid"/>
                    </a:lnB>
                  </a:tcPr>
                </a:tc>
                <a:extLst>
                  <a:ext uri="{0D108BD9-81ED-4DB2-BD59-A6C34878D82A}">
                    <a16:rowId xmlns:a16="http://schemas.microsoft.com/office/drawing/2014/main" val="10000"/>
                  </a:ext>
                </a:extLst>
              </a:tr>
            </a:tbl>
          </a:graphicData>
        </a:graphic>
      </p:graphicFrame>
      <p:sp>
        <p:nvSpPr>
          <p:cNvPr id="7" name="正方形/長方形 4"/>
          <p:cNvSpPr>
            <a:spLocks noChangeArrowheads="1"/>
          </p:cNvSpPr>
          <p:nvPr/>
        </p:nvSpPr>
        <p:spPr bwMode="auto">
          <a:xfrm>
            <a:off x="218939" y="730522"/>
            <a:ext cx="381065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今後の方向性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抜本的見直し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nvGraphicFramePr>
        <p:xfrm>
          <a:off x="218939" y="1109372"/>
          <a:ext cx="8792853" cy="4950329"/>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77">
                  <a:extLst>
                    <a:ext uri="{9D8B030D-6E8A-4147-A177-3AD203B41FA5}">
                      <a16:colId xmlns:a16="http://schemas.microsoft.com/office/drawing/2014/main" val="20001"/>
                    </a:ext>
                  </a:extLst>
                </a:gridCol>
                <a:gridCol w="2696381">
                  <a:extLst>
                    <a:ext uri="{9D8B030D-6E8A-4147-A177-3AD203B41FA5}">
                      <a16:colId xmlns:a16="http://schemas.microsoft.com/office/drawing/2014/main" val="20002"/>
                    </a:ext>
                  </a:extLst>
                </a:gridCol>
                <a:gridCol w="2165195">
                  <a:extLst>
                    <a:ext uri="{9D8B030D-6E8A-4147-A177-3AD203B41FA5}">
                      <a16:colId xmlns:a16="http://schemas.microsoft.com/office/drawing/2014/main" val="20003"/>
                    </a:ext>
                  </a:extLst>
                </a:gridCol>
              </a:tblGrid>
              <a:tr h="168969">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841" marR="5284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841" marR="5284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841" marR="5284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2841" marR="5284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462593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（株）大阪国際会議場</a:t>
                      </a:r>
                    </a:p>
                  </a:txBody>
                  <a:tcPr marL="52141" marR="5214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・府の法人に対する関与のあり方については、今後の施設のあり方とあわせ、その具体的な方向性を検討する</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41" marR="5214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p>
                    <a:p>
                      <a:pPr marL="216000" marR="0" lvl="0" indent="-12600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月、府立国際会議場の次期指定管理者に、公募により法人を指定</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＜指定期間＞令和元年度～令和</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12600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○指定管理者公募時の提案内容   </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7200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・府納付金</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7.5</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億円、維持修繕</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億円、設備等の機能向上</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億円を毎年度支出</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7200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・国際会議誘致目標については、令和</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年度に</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70</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0000" marR="0" lvl="0" indent="-126000" algn="l" defTabSz="914400" rtl="0" eaLnBrk="1" fontAlgn="base" latinLnBrk="0" hangingPunct="1">
                        <a:lnSpc>
                          <a:spcPts val="1400"/>
                        </a:lnSpc>
                        <a:spcBef>
                          <a:spcPct val="0"/>
                        </a:spcBef>
                        <a:spcAft>
                          <a:spcPct val="0"/>
                        </a:spcAft>
                        <a:buClrTx/>
                        <a:buSzTx/>
                        <a:buFontTx/>
                        <a:buNone/>
                        <a:tabLst/>
                        <a:defRPr/>
                      </a:pP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12600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○経営状況</a:t>
                      </a:r>
                    </a:p>
                    <a:p>
                      <a:pPr marL="18000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令和元年度の決算において、新型コロナウイルスの影響を受けたものの、最終利益は</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年連続の黒字となった</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0000" marR="0" lvl="0" indent="0" algn="l" defTabSz="914400" rtl="0" eaLnBrk="1" fontAlgn="base" latinLnBrk="0" hangingPunct="1">
                        <a:lnSpc>
                          <a:spcPts val="1400"/>
                        </a:lnSpc>
                        <a:spcBef>
                          <a:spcPct val="0"/>
                        </a:spcBef>
                        <a:spcAft>
                          <a:spcPct val="0"/>
                        </a:spcAft>
                        <a:buClrTx/>
                        <a:buSzTx/>
                        <a:buFontTx/>
                        <a:buNone/>
                        <a:tabLst/>
                        <a:defRPr/>
                      </a:pP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en-US" altLang="ja-JP" sz="10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課　題</a:t>
                      </a:r>
                      <a:r>
                        <a:rPr kumimoji="1" lang="en-US" altLang="ja-JP" sz="10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216000" marR="0" lvl="0" indent="-12600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○府立国際会議場の今後のあり方については、継続協議とし、</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の開業や万博終了後の利用状況等を見極めて判断することとしており、施設のあり方についての検討結果が法人運営及び法人に対する関与のあり方にも影響を及ぼす</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126000" algn="l" defTabSz="914400" rtl="0" eaLnBrk="1" fontAlgn="base" latinLnBrk="0" hangingPunct="1">
                        <a:lnSpc>
                          <a:spcPts val="1400"/>
                        </a:lnSpc>
                        <a:spcBef>
                          <a:spcPct val="0"/>
                        </a:spcBef>
                        <a:spcAft>
                          <a:spcPct val="0"/>
                        </a:spcAft>
                        <a:buClrTx/>
                        <a:buSzTx/>
                        <a:buFontTx/>
                        <a:buNone/>
                        <a:tabLst/>
                        <a:defRPr/>
                      </a:pP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12600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○新型コロナウイルスの影響下においては、安全な開催を前提に、積極的な催事の誘致及びコストの削減に取り組むことが必要</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126000" algn="l" defTabSz="914400" rtl="0" eaLnBrk="1" fontAlgn="base" latinLnBrk="0" hangingPunct="1">
                        <a:lnSpc>
                          <a:spcPts val="1400"/>
                        </a:lnSpc>
                        <a:spcBef>
                          <a:spcPct val="0"/>
                        </a:spcBef>
                        <a:spcAft>
                          <a:spcPct val="0"/>
                        </a:spcAft>
                        <a:buClrTx/>
                        <a:buSzTx/>
                        <a:buFontTx/>
                        <a:buNone/>
                        <a:tabLst/>
                        <a:defRPr/>
                      </a:pPr>
                      <a:endPar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52141" marR="5214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・府の法人に対する関与のあり方については、今後の施設のあり方とあわせ、その具体的な方向性を検討する</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41" marR="5214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8" name="正方形/長方形 7"/>
          <p:cNvSpPr/>
          <p:nvPr/>
        </p:nvSpPr>
        <p:spPr>
          <a:xfrm>
            <a:off x="26495" y="44333"/>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0" name="直線コネクタ 9"/>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schemeClr val="tx1"/>
                </a:solidFill>
                <a:latin typeface="Calibri" panose="020F0502020204030204" pitchFamily="34" charset="0"/>
                <a:cs typeface="Calibri" panose="020F0502020204030204" pitchFamily="34" charset="0"/>
              </a:rPr>
              <a:t>59</a:t>
            </a:r>
            <a:endParaRPr lang="ja-JP" altLang="en-US"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893768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987489964"/>
              </p:ext>
            </p:extLst>
          </p:nvPr>
        </p:nvGraphicFramePr>
        <p:xfrm>
          <a:off x="225527" y="773996"/>
          <a:ext cx="8852400" cy="5191242"/>
        </p:xfrm>
        <a:graphic>
          <a:graphicData uri="http://schemas.openxmlformats.org/drawingml/2006/table">
            <a:tbl>
              <a:tblPr/>
              <a:tblGrid>
                <a:gridCol w="1422000">
                  <a:extLst>
                    <a:ext uri="{9D8B030D-6E8A-4147-A177-3AD203B41FA5}">
                      <a16:colId xmlns:a16="http://schemas.microsoft.com/office/drawing/2014/main" val="20000"/>
                    </a:ext>
                  </a:extLst>
                </a:gridCol>
                <a:gridCol w="2566800">
                  <a:extLst>
                    <a:ext uri="{9D8B030D-6E8A-4147-A177-3AD203B41FA5}">
                      <a16:colId xmlns:a16="http://schemas.microsoft.com/office/drawing/2014/main" val="20001"/>
                    </a:ext>
                  </a:extLst>
                </a:gridCol>
                <a:gridCol w="23868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1938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48404" marR="4840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8404" marR="4840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48404" marR="4840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kumimoji="1" 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48404" marR="4840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extLst>
                  <a:ext uri="{0D108BD9-81ED-4DB2-BD59-A6C34878D82A}">
                    <a16:rowId xmlns:a16="http://schemas.microsoft.com/office/drawing/2014/main" val="10000"/>
                  </a:ext>
                </a:extLst>
              </a:tr>
              <a:tr h="495619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（公財）大阪府保健医療財団</a:t>
                      </a:r>
                    </a:p>
                  </a:txBody>
                  <a:tcPr marL="52119" marR="5211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ja-JP"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期中期経営計画期間中にがん予防検診事業における収支バランスの均衡を図り、自立化を進める</a:t>
                      </a:r>
                      <a:endParaRPr kumimoji="1" lang="en-US" altLang="ja-JP" sz="1000" b="1" u="none"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19" marR="5211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月から、中河内救命救急セ</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ンターの指定管理運営は、当該法人から</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地独</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市立東大阪医療センターへ変更</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○また、府補助事業</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車検診事業</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について</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も平成</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年度末で終了</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月に策定した</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期中期　</a:t>
                      </a: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経営計画</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について</a:t>
                      </a: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は、平成</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年度決算状況と同計画との</a:t>
                      </a: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乖離や計画していなかった健診システムの</a:t>
                      </a: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更新に伴う費用の増加に対応するため、</a:t>
                      </a: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令和元年</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月に中間見直しを実施</a:t>
                      </a:r>
                    </a:p>
                    <a:p>
                      <a:pPr marL="133350" marR="0" lvl="0" indent="-13335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○令和元年度がん予防検診事業の状況と　</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しては、中間見直し後の中期経営計画　　</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に基づき、収支改善の取組みを進めた</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結果、がん予防検診事業会計の正味　</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財産増減額は、</a:t>
                      </a:r>
                      <a:r>
                        <a:rPr kumimoji="1" lang="zh-TW"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目標</a:t>
                      </a:r>
                      <a:r>
                        <a:rPr kumimoji="1" lang="en-US" altLang="zh-TW"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a:t>
                      </a:r>
                      <a:r>
                        <a:rPr kumimoji="1" lang="zh-TW"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百万円</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に対</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し</a:t>
                      </a:r>
                      <a:r>
                        <a:rPr kumimoji="1" lang="zh-TW"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実績</a:t>
                      </a:r>
                      <a:r>
                        <a:rPr kumimoji="1" lang="en-US" altLang="zh-TW"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zh-TW"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百万円</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となり、目標を上回った</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defRPr/>
                      </a:pP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題】</a:t>
                      </a: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期中期経営計画の進捗状況を把握</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し、今後、計画との乖離が見られる場合は</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速やかに改善に取り組むことが必要</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19" marR="5211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ja-JP"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期中期経営計画期間中にがん予防検診事業における収支バランスの均衡を図り、自立化を進める</a:t>
                      </a:r>
                      <a:endParaRPr kumimoji="1" lang="en-US" altLang="ja-JP" sz="1000" b="1"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19" marR="5211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8" name="正方形/長方形 7"/>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schemeClr val="tx1"/>
                </a:solidFill>
                <a:latin typeface="Calibri" panose="020F0502020204030204" pitchFamily="34" charset="0"/>
                <a:cs typeface="Calibri" panose="020F0502020204030204" pitchFamily="34" charset="0"/>
              </a:rPr>
              <a:t>60</a:t>
            </a:r>
            <a:endParaRPr lang="ja-JP" altLang="en-US"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26416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2047628721"/>
              </p:ext>
            </p:extLst>
          </p:nvPr>
        </p:nvGraphicFramePr>
        <p:xfrm>
          <a:off x="179512" y="519865"/>
          <a:ext cx="8851857" cy="6318566"/>
        </p:xfrm>
        <a:graphic>
          <a:graphicData uri="http://schemas.openxmlformats.org/drawingml/2006/table">
            <a:tbl>
              <a:tblPr/>
              <a:tblGrid>
                <a:gridCol w="1431183">
                  <a:extLst>
                    <a:ext uri="{9D8B030D-6E8A-4147-A177-3AD203B41FA5}">
                      <a16:colId xmlns:a16="http://schemas.microsoft.com/office/drawing/2014/main" val="20000"/>
                    </a:ext>
                  </a:extLst>
                </a:gridCol>
                <a:gridCol w="2500302">
                  <a:extLst>
                    <a:ext uri="{9D8B030D-6E8A-4147-A177-3AD203B41FA5}">
                      <a16:colId xmlns:a16="http://schemas.microsoft.com/office/drawing/2014/main" val="20001"/>
                    </a:ext>
                  </a:extLst>
                </a:gridCol>
                <a:gridCol w="2427577">
                  <a:extLst>
                    <a:ext uri="{9D8B030D-6E8A-4147-A177-3AD203B41FA5}">
                      <a16:colId xmlns:a16="http://schemas.microsoft.com/office/drawing/2014/main" val="20002"/>
                    </a:ext>
                  </a:extLst>
                </a:gridCol>
                <a:gridCol w="2492795">
                  <a:extLst>
                    <a:ext uri="{9D8B030D-6E8A-4147-A177-3AD203B41FA5}">
                      <a16:colId xmlns:a16="http://schemas.microsoft.com/office/drawing/2014/main" val="20003"/>
                    </a:ext>
                  </a:extLst>
                </a:gridCol>
              </a:tblGrid>
              <a:tr h="22256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r>
                        <a:rPr kumimoji="1" lang="en-US" alt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4554" marR="5455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4554" marR="5455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4554" marR="5455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kumimoji="1" 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4554" marR="5455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extLst>
                  <a:ext uri="{0D108BD9-81ED-4DB2-BD59-A6C34878D82A}">
                    <a16:rowId xmlns:a16="http://schemas.microsoft.com/office/drawing/2014/main" val="10000"/>
                  </a:ext>
                </a:extLst>
              </a:tr>
              <a:tr h="599322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大阪府道路公社</a:t>
                      </a:r>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・引き続き、利用促進、経費節減による収支改善に取組むなど、建設費の計画的な償還　に努める</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・利用者の視点に立った近畿圏高速道路の料金体系一元化の実現に向け、検討がすすめられる新御堂筋の機能強化の内容も踏まえ、箕面有料道路の高速道路会社への早期移管をめざす</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・また、路線移管後の公社のあり方について、　検討を進める</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○収支改善の取組み</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を推進</a:t>
                      </a:r>
                      <a:endPar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公社経営改善方針</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年度策定</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に基づき、維持管理</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費</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の縮減を図るなど</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収支改善に取</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り</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組ん</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で</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いる</a:t>
                      </a: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年度に経営改善</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に関する新たな取組みをとりまとめ</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鳥飼仁和寺大橋</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の料金徴収期間</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 </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延長</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月→令和</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defRPr/>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○近畿圏高速道路の料金体系一元化及び堺泉北、南阪奈、第二阪奈有料道路の路線移管に関する方針が決定</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・堺泉北、南阪奈は平成</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日に、   　　</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第二阪奈は平成</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日に</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NEXCO</a:t>
                      </a: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西日本へ移管</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・当該路線の料金体系一元化は移管時に</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実施</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○路線移管による移管額の受入れにより、  </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令和元年度当初に借入金が実質ゼロ</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○今後は建設費を計画的に償還</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○箕面有料道路の路線移管の調整状況</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・接続する新名神との連続利用が想定ほど伸びず、</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NEXCO</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西日本が一体的に管理し、シームレスな料金体系とすることの必要性やメリットが十分とは言えないことから、国との合意に至っていない</a:t>
                      </a: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・一方、箕面有料道路と接続する新御堂筋は、慢性的な渋滞の発生に加え、高速道路をつなぐ南北軸の強化等の観点から、抜本的機能強化が必要であると、府と国での協議の中で共通認識を得ている</a:t>
                      </a: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新御堂筋を機能強化することで、渋滞解消や円滑な交通流が確保され、新名神高速道路と箕面有料道路の連続利用がより一層促進されると想定することから、先ずは新御堂筋の機能強化について府と関係者が検討を進めている</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a:t>
                      </a:r>
                      <a:r>
                        <a:rPr kumimoji="1" lang="ja-JP" altLang="en-US"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題】</a:t>
                      </a: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建設費の計画的な償還</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○路線移管の推進</a:t>
                      </a:r>
                      <a:endPar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・引き続き、利用促進、経費節減による収支改善に取り組むなど、建設費の計画的な償還に努める</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・利用者の視点に立った近畿圏高速道路の料金体系一元化の実現に向け、検討が進められる新御堂筋の機能強化の内容も踏まえ、箕面有料道路の高速道路会社への早期移管をめざす</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・また、路線移管後の公社のあり方について、　検討を進める</a:t>
                      </a:r>
                      <a:endParaRPr kumimoji="1" lang="en-US" altLang="ja-JP" sz="1000" b="1"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8" name="正方形/長方形 7"/>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schemeClr val="tx1"/>
                </a:solidFill>
              </a:rPr>
              <a:t>61</a:t>
            </a:r>
            <a:endParaRPr lang="ja-JP" altLang="en-US" dirty="0">
              <a:solidFill>
                <a:schemeClr val="tx1"/>
              </a:solidFill>
            </a:endParaRPr>
          </a:p>
        </p:txBody>
      </p:sp>
    </p:spTree>
    <p:extLst>
      <p:ext uri="{BB962C8B-B14F-4D97-AF65-F5344CB8AC3E}">
        <p14:creationId xmlns:p14="http://schemas.microsoft.com/office/powerpoint/2010/main" val="1328589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61510" y="174410"/>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 name="直線コネクタ 3"/>
          <p:cNvCxnSpPr/>
          <p:nvPr/>
        </p:nvCxnSpPr>
        <p:spPr>
          <a:xfrm>
            <a:off x="179512" y="50367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テキスト ボックス 4"/>
          <p:cNvSpPr txBox="1"/>
          <p:nvPr/>
        </p:nvSpPr>
        <p:spPr>
          <a:xfrm>
            <a:off x="161510" y="579596"/>
            <a:ext cx="2944228" cy="338554"/>
          </a:xfrm>
          <a:prstGeom prst="rect">
            <a:avLst/>
          </a:prstGeom>
          <a:noFill/>
        </p:spPr>
        <p:txBody>
          <a:bodyPr wrap="square" rtlCol="0">
            <a:spAutoFit/>
          </a:bodyPr>
          <a:lstStyle/>
          <a:p>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府税収入の確保</a:t>
            </a:r>
          </a:p>
        </p:txBody>
      </p:sp>
      <p:graphicFrame>
        <p:nvGraphicFramePr>
          <p:cNvPr id="6" name="表 5"/>
          <p:cNvGraphicFramePr>
            <a:graphicFrameLocks noGrp="1"/>
          </p:cNvGraphicFramePr>
          <p:nvPr>
            <p:extLst>
              <p:ext uri="{D42A27DB-BD31-4B8C-83A1-F6EECF244321}">
                <p14:modId xmlns:p14="http://schemas.microsoft.com/office/powerpoint/2010/main" val="1563239582"/>
              </p:ext>
            </p:extLst>
          </p:nvPr>
        </p:nvGraphicFramePr>
        <p:xfrm>
          <a:off x="246146" y="954005"/>
          <a:ext cx="8601329" cy="4860260"/>
        </p:xfrm>
        <a:graphic>
          <a:graphicData uri="http://schemas.openxmlformats.org/drawingml/2006/table">
            <a:tbl>
              <a:tblPr firstRow="1" bandRow="1">
                <a:tableStyleId>{5940675A-B579-460E-94D1-54222C63F5DA}</a:tableStyleId>
              </a:tblPr>
              <a:tblGrid>
                <a:gridCol w="590439">
                  <a:extLst>
                    <a:ext uri="{9D8B030D-6E8A-4147-A177-3AD203B41FA5}">
                      <a16:colId xmlns:a16="http://schemas.microsoft.com/office/drawing/2014/main" val="20000"/>
                    </a:ext>
                  </a:extLst>
                </a:gridCol>
                <a:gridCol w="990110">
                  <a:extLst>
                    <a:ext uri="{9D8B030D-6E8A-4147-A177-3AD203B41FA5}">
                      <a16:colId xmlns:a16="http://schemas.microsoft.com/office/drawing/2014/main" val="20001"/>
                    </a:ext>
                  </a:extLst>
                </a:gridCol>
                <a:gridCol w="3510390">
                  <a:extLst>
                    <a:ext uri="{9D8B030D-6E8A-4147-A177-3AD203B41FA5}">
                      <a16:colId xmlns:a16="http://schemas.microsoft.com/office/drawing/2014/main" val="20004"/>
                    </a:ext>
                  </a:extLst>
                </a:gridCol>
                <a:gridCol w="3510390">
                  <a:extLst>
                    <a:ext uri="{9D8B030D-6E8A-4147-A177-3AD203B41FA5}">
                      <a16:colId xmlns:a16="http://schemas.microsoft.com/office/drawing/2014/main" val="1737220151"/>
                    </a:ext>
                  </a:extLst>
                </a:gridCol>
              </a:tblGrid>
              <a:tr h="579139">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取組み</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対　象</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9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extLst>
                  <a:ext uri="{0D108BD9-81ED-4DB2-BD59-A6C34878D82A}">
                    <a16:rowId xmlns:a16="http://schemas.microsoft.com/office/drawing/2014/main" val="10000"/>
                  </a:ext>
                </a:extLst>
              </a:tr>
              <a:tr h="927253">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メイリオ" panose="020B0604030504040204" pitchFamily="50" charset="-128"/>
                          <a:ea typeface="メイリオ" panose="020B0604030504040204" pitchFamily="50" charset="-128"/>
                          <a:cs typeface="Meiryo UI" panose="020B0604030504040204" pitchFamily="50" charset="-128"/>
                        </a:rPr>
                        <a:t>課税自主権の活用</a:t>
                      </a:r>
                    </a:p>
                  </a:txBody>
                  <a:tcPr vert="eaVert" anchor="ctr">
                    <a:lnR w="12700" cap="flat" cmpd="sng" algn="ctr">
                      <a:solidFill>
                        <a:schemeClr val="tx1"/>
                      </a:solidFill>
                      <a:prstDash val="solid"/>
                      <a:round/>
                      <a:headEnd type="none" w="med" len="med"/>
                      <a:tailEnd type="none" w="med" len="med"/>
                    </a:ln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森林環境税</a:t>
                      </a: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森林及び都市の緑の有する公益的機能を維持増進する環境整備のため、森林環境税を徴収。</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年度最終予算：</a:t>
                      </a: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12.2</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森林及び都市の緑の有する公益的機能を維持増進する環境整備のため、森林環境税を徴収。</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年度当初予算：</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12.1</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oFill/>
                  </a:tcPr>
                </a:tc>
                <a:extLst>
                  <a:ext uri="{0D108BD9-81ED-4DB2-BD59-A6C34878D82A}">
                    <a16:rowId xmlns:a16="http://schemas.microsoft.com/office/drawing/2014/main" val="10001"/>
                  </a:ext>
                </a:extLst>
              </a:tr>
              <a:tr h="1120773">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宿泊税</a:t>
                      </a: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観光客の受入環境整備をはじめとする大阪の観光振興の取組みを推進するため、宿泊税を徴収。</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年度最終予算：</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2.5</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観光客の受入環境整備をはじめとする大阪の観光振興の取組みを推進するため、宿泊税を徴収。</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年度当初予算：</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6.3</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oFill/>
                  </a:tcPr>
                </a:tc>
                <a:extLst>
                  <a:ext uri="{0D108BD9-81ED-4DB2-BD59-A6C34878D82A}">
                    <a16:rowId xmlns:a16="http://schemas.microsoft.com/office/drawing/2014/main" val="10002"/>
                  </a:ext>
                </a:extLst>
              </a:tr>
              <a:tr h="2233095">
                <a:tc vMerge="1">
                  <a:txBody>
                    <a:bodyPr/>
                    <a:lstStyle/>
                    <a:p>
                      <a:endParaRPr kumimoji="1" lang="ja-JP" altLang="en-US"/>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法人二税の超過課税</a:t>
                      </a: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・道路網などの都市基盤整備や防災対策の充実といった大都市圏特有の緊急かつ膨大な財政需要に対処するため、法人府民税法人税割及び法人事業税の超過課税を引き続き実施。</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年度最終予算：</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325</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・大阪経済の成長に向けた施策を推進するため、法人府民税均等割の超過課税を引き続き実施。</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年度最終予算：</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51</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・道路網などの都市基盤整備や防災対策の充実といった大都市圏特有の緊急かつ膨大な財政需要に対処するため、法人府民税法人税割及び法人事業税の超過課税を引き続き実施。</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年度当初予算：</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261</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・大阪経済の成長に向けた施策を推進するため、法人府民税均等割の超過課税を引き続き実施。</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年度当初予算：</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52</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noFill/>
                  </a:tcPr>
                </a:tc>
                <a:extLst>
                  <a:ext uri="{0D108BD9-81ED-4DB2-BD59-A6C34878D82A}">
                    <a16:rowId xmlns:a16="http://schemas.microsoft.com/office/drawing/2014/main" val="10003"/>
                  </a:ext>
                </a:extLst>
              </a:tr>
            </a:tbl>
          </a:graphicData>
        </a:graphic>
      </p:graphicFrame>
      <p:sp>
        <p:nvSpPr>
          <p:cNvPr id="8" name="正方形/長方形 7"/>
          <p:cNvSpPr/>
          <p:nvPr/>
        </p:nvSpPr>
        <p:spPr>
          <a:xfrm>
            <a:off x="8416567"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44</a:t>
            </a:r>
            <a:endParaRPr lang="ja-JP" altLang="en-US" dirty="0">
              <a:solidFill>
                <a:prstClr val="black"/>
              </a:solidFill>
            </a:endParaRPr>
          </a:p>
        </p:txBody>
      </p:sp>
    </p:spTree>
    <p:extLst>
      <p:ext uri="{BB962C8B-B14F-4D97-AF65-F5344CB8AC3E}">
        <p14:creationId xmlns:p14="http://schemas.microsoft.com/office/powerpoint/2010/main" val="40478385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nvGraphicFramePr>
        <p:xfrm>
          <a:off x="198191" y="728700"/>
          <a:ext cx="8794800" cy="5760640"/>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435045">
                  <a:extLst>
                    <a:ext uri="{9D8B030D-6E8A-4147-A177-3AD203B41FA5}">
                      <a16:colId xmlns:a16="http://schemas.microsoft.com/office/drawing/2014/main" val="20002"/>
                    </a:ext>
                  </a:extLst>
                </a:gridCol>
                <a:gridCol w="2428555">
                  <a:extLst>
                    <a:ext uri="{9D8B030D-6E8A-4147-A177-3AD203B41FA5}">
                      <a16:colId xmlns:a16="http://schemas.microsoft.com/office/drawing/2014/main" val="20003"/>
                    </a:ext>
                  </a:extLst>
                </a:gridCol>
              </a:tblGrid>
              <a:tr h="223605">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5537035">
                <a:tc>
                  <a:txBody>
                    <a:bodyPr/>
                    <a:lstStyle/>
                    <a:p>
                      <a:pPr algn="just">
                        <a:spcAft>
                          <a:spcPts val="0"/>
                        </a:spcAft>
                      </a:pPr>
                      <a:r>
                        <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堺泉北埠頭（株）</a:t>
                      </a: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500"/>
                        </a:lnSpc>
                        <a:spcAft>
                          <a:spcPts val="0"/>
                        </a:spcAft>
                      </a:pPr>
                      <a:r>
                        <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阪神国際港湾</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合</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ざす</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経営統合を見据え</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、法人として収益性の向上、安定的な経営の維持や事業展開</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行う</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985" indent="-133985" algn="just">
                        <a:lnSpc>
                          <a:spcPts val="1500"/>
                        </a:lnSpc>
                        <a:spcAft>
                          <a:spcPts val="0"/>
                        </a:spcAft>
                      </a:pPr>
                      <a:r>
                        <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endParaRPr lang="en-US"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985" indent="-133985" algn="just">
                        <a:lnSpc>
                          <a:spcPts val="1500"/>
                        </a:lnSpc>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年度に府市統合本部会議</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985" indent="-133985"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戦略本部会議で基本的方向性を決定</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985" indent="-133985" algn="just">
                        <a:lnSpc>
                          <a:spcPts val="1500"/>
                        </a:lnSpc>
                        <a:spcAft>
                          <a:spcPts val="0"/>
                        </a:spcAft>
                      </a:pPr>
                      <a:r>
                        <a:rPr lang="en-US" altLang="ja-JP"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府市港湾事業の統合</a:t>
                      </a:r>
                    </a:p>
                    <a:p>
                      <a:pPr marL="0" indent="-46800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・大阪港埠頭</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と神戸港埠頭</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spc="-15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の経</a:t>
                      </a:r>
                      <a:endParaRPr lang="en-US" altLang="ja-JP" sz="1000" kern="100" spc="-15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468000" algn="just">
                        <a:lnSpc>
                          <a:spcPts val="1500"/>
                        </a:lnSpc>
                        <a:spcAft>
                          <a:spcPts val="0"/>
                        </a:spcAft>
                      </a:pPr>
                      <a:r>
                        <a:rPr lang="en-US" altLang="ja-JP" sz="1000" kern="100" spc="-15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spc="-15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営</a:t>
                      </a:r>
                      <a:r>
                        <a:rPr lang="ja-JP" altLang="en-US" sz="1000" kern="100" spc="-15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統合後</a:t>
                      </a:r>
                      <a:r>
                        <a:rPr lang="ja-JP" altLang="ja-JP" sz="1000" kern="100" spc="-15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r>
                        <a:rPr lang="ja-JP" altLang="en-US" sz="1000" kern="100" spc="-15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堺</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泉北埠頭</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との経営統合</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468000" algn="just">
                        <a:lnSpc>
                          <a:spcPts val="1500"/>
                        </a:lnSpc>
                        <a:spcAft>
                          <a:spcPts val="0"/>
                        </a:spcAft>
                      </a:pPr>
                      <a:r>
                        <a:rPr lang="ja-JP" altLang="en-US"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をめ</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ざ</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en-US" altLang="ja-JP"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在来埠頭を含め府直営部分について、</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en-US" altLang="ja-JP"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可能なところから管理運営を委ねることで、</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en-US" altLang="ja-JP"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港湾運営会社指定に向け、運営</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ノウ</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ハ</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ウ</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en-US" altLang="ja-JP"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の蓄積を図る</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40005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月、大阪港埠頭</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と神戸</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40005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港埠頭</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の経営統合により、阪神国際</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40005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港湾</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設立</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40005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月、府から港湾運営会社の</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40005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指定を受け、</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月より助松地区及び汐見地区のｺﾝﾃﾅ、ﾌｪﾘｰ、</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RORO</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埠頭において港湾運営を開始</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月より、府から一部の府営上</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屋について事業移管を受け、既存の自社</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上屋と併せ上屋の一元管理を実施　</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月、港湾管理の一元化に向</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け、府市の港湾局の事務組織を統合した</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大阪港湾局が業務を開始</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endParaRPr lang="en-US" altLang="ja-JP"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a:t>
                      </a: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題】</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安定的な利益の確保</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○老朽化した施設等の計画的な更新・修繕</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500"/>
                        </a:lnSpc>
                        <a:spcAft>
                          <a:spcPts val="0"/>
                        </a:spcAft>
                      </a:pPr>
                      <a:r>
                        <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阪神国際港湾</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合</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めざす</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・経営統合を見据え</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、法人として</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収益性の向上、安定的な経営の維持や事業展開</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行う</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endPar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正方形/長方形 6"/>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schemeClr val="tx1"/>
                </a:solidFill>
              </a:rPr>
              <a:t>62</a:t>
            </a:r>
            <a:endParaRPr lang="ja-JP" altLang="en-US" dirty="0">
              <a:solidFill>
                <a:schemeClr val="tx1"/>
              </a:solidFill>
            </a:endParaRPr>
          </a:p>
        </p:txBody>
      </p:sp>
    </p:spTree>
    <p:extLst>
      <p:ext uri="{BB962C8B-B14F-4D97-AF65-F5344CB8AC3E}">
        <p14:creationId xmlns:p14="http://schemas.microsoft.com/office/powerpoint/2010/main" val="10410407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2843808" y="3543984"/>
          <a:ext cx="208280" cy="365760"/>
        </p:xfrm>
        <a:graphic>
          <a:graphicData uri="http://schemas.openxmlformats.org/drawingml/2006/table">
            <a:tbl>
              <a:tblPr/>
              <a:tblGrid>
                <a:gridCol w="208280">
                  <a:extLst>
                    <a:ext uri="{9D8B030D-6E8A-4147-A177-3AD203B41FA5}">
                      <a16:colId xmlns:a16="http://schemas.microsoft.com/office/drawing/2014/main" val="20000"/>
                    </a:ext>
                  </a:extLst>
                </a:gridCol>
              </a:tblGrid>
              <a:tr h="0">
                <a:tc>
                  <a:txBody>
                    <a:bodyPr/>
                    <a:lstStyle/>
                    <a:p>
                      <a:endParaRPr kumimoji="1" lang="ja-JP" altLang="en-US" dirty="0"/>
                    </a:p>
                  </a:txBody>
                  <a:tcPr>
                    <a:lnL w="12700" cmpd="sng">
                      <a:noFill/>
                      <a:prstDash val="solid"/>
                    </a:lnL>
                    <a:lnR w="12700" cmpd="sng">
                      <a:noFill/>
                      <a:prstDash val="solid"/>
                    </a:lnR>
                    <a:lnT w="12700" cmpd="sng">
                      <a:noFill/>
                      <a:prstDash val="solid"/>
                    </a:lnT>
                    <a:lnB w="12700" cmpd="sng">
                      <a:noFill/>
                      <a:prstDash val="solid"/>
                    </a:lnB>
                  </a:tcPr>
                </a:tc>
                <a:extLst>
                  <a:ext uri="{0D108BD9-81ED-4DB2-BD59-A6C34878D82A}">
                    <a16:rowId xmlns:a16="http://schemas.microsoft.com/office/drawing/2014/main" val="10000"/>
                  </a:ext>
                </a:extLst>
              </a:tr>
            </a:tbl>
          </a:graphicData>
        </a:graphic>
      </p:graphicFrame>
      <p:sp>
        <p:nvSpPr>
          <p:cNvPr id="5" name="正方形/長方形 4"/>
          <p:cNvSpPr>
            <a:spLocks noChangeArrowheads="1"/>
          </p:cNvSpPr>
          <p:nvPr/>
        </p:nvSpPr>
        <p:spPr bwMode="auto">
          <a:xfrm>
            <a:off x="179512" y="683695"/>
            <a:ext cx="303961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）今後の方向性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存　続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441536049"/>
              </p:ext>
            </p:extLst>
          </p:nvPr>
        </p:nvGraphicFramePr>
        <p:xfrm>
          <a:off x="179512" y="1031249"/>
          <a:ext cx="8794800" cy="4680520"/>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3868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57213">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4423307">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a:t>
                      </a:r>
                      <a:r>
                        <a:rPr kumimoji="1" 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府国際交流財団</a:t>
                      </a:r>
                      <a:endPar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新中期経営計画</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H34</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基づき、重点化する事業と推進体制の強化、</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収入の確保に努める</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2022</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PDCA</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による再検証を実施</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kumimoji="1" lang="ja-JP" alt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年度に公益財団法人に移行し</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た際の定款で、存続期間を令和</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末と規定</a:t>
                      </a:r>
                    </a:p>
                    <a:p>
                      <a:pPr marL="0" marR="0" lvl="0" indent="0" algn="just" defTabSz="914400" rtl="0" eaLnBrk="1" fontAlgn="base" latinLnBrk="0" hangingPunct="1">
                        <a:lnSpc>
                          <a:spcPts val="1400"/>
                        </a:lnSpc>
                        <a:spcBef>
                          <a:spcPct val="0"/>
                        </a:spcBef>
                        <a:spcAft>
                          <a:spcPct val="0"/>
                        </a:spcAft>
                        <a:buClrTx/>
                        <a:buSzTx/>
                        <a:buFontTx/>
                        <a:buNone/>
                        <a:tabLst/>
                        <a:defRPr/>
                      </a:pP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○来阪外客数の急増等による府の国際化</a:t>
                      </a: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施策を取り巻く環境の変化に対応できるよ</a:t>
                      </a: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err="1">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う</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財団を存続させることを決定</a:t>
                      </a: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・事業について、よりきめ細かな外国人相</a:t>
                      </a: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談や的確な災害時の支援、さらに語学ボ</a:t>
                      </a: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ランティア確保などに向けた重点化を図る</a:t>
                      </a: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月に定款を変更し、存続</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期間の規定を削除</a:t>
                      </a:r>
                    </a:p>
                    <a:p>
                      <a:pPr marL="0" marR="0" lvl="0" indent="0" algn="just" defTabSz="914400" rtl="0" eaLnBrk="1" fontAlgn="base" latinLnBrk="0" hangingPunct="1">
                        <a:lnSpc>
                          <a:spcPts val="1400"/>
                        </a:lnSpc>
                        <a:spcBef>
                          <a:spcPct val="0"/>
                        </a:spcBef>
                        <a:spcAft>
                          <a:spcPct val="0"/>
                        </a:spcAft>
                        <a:buClrTx/>
                        <a:buSzTx/>
                        <a:buFontTx/>
                        <a:buNone/>
                        <a:tabLst/>
                        <a:defRPr/>
                      </a:pP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月及び</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月に法人より特</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定資産の一部</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約</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5.64</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を府に寄附</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○新中期経営計画について、事業の実施　　</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状況及び収支状況等を踏まえ、令和</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年度末までに中間見直しを実施予定</a:t>
                      </a:r>
                      <a:endPar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・新中期経営計画に基づき、重点化する事業</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と推進体制の強化、収入の確保に努める</a:t>
                      </a: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PDCA</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による再検証を実施</a:t>
                      </a:r>
                    </a:p>
                    <a:p>
                      <a:pPr marL="133350" marR="0" lvl="0" indent="-133350" algn="just" defTabSz="914400" rtl="0" eaLnBrk="1" fontAlgn="base" latinLnBrk="0" hangingPunct="1">
                        <a:lnSpc>
                          <a:spcPts val="1400"/>
                        </a:lnSpc>
                        <a:spcBef>
                          <a:spcPct val="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2" name="正方形/長方形 11"/>
          <p:cNvSpPr/>
          <p:nvPr/>
        </p:nvSpPr>
        <p:spPr>
          <a:xfrm>
            <a:off x="26495" y="44333"/>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 name="直線コネクタ 12"/>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8" name="正方形/長方形 7"/>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schemeClr val="tx1"/>
                </a:solidFill>
              </a:rPr>
              <a:t>63</a:t>
            </a:r>
            <a:endParaRPr lang="ja-JP" altLang="en-US" dirty="0">
              <a:solidFill>
                <a:schemeClr val="tx1"/>
              </a:solidFill>
            </a:endParaRPr>
          </a:p>
        </p:txBody>
      </p:sp>
    </p:spTree>
    <p:extLst>
      <p:ext uri="{BB962C8B-B14F-4D97-AF65-F5344CB8AC3E}">
        <p14:creationId xmlns:p14="http://schemas.microsoft.com/office/powerpoint/2010/main" val="14647350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724861322"/>
              </p:ext>
            </p:extLst>
          </p:nvPr>
        </p:nvGraphicFramePr>
        <p:xfrm>
          <a:off x="179511" y="953725"/>
          <a:ext cx="8834400" cy="4659143"/>
        </p:xfrm>
        <a:graphic>
          <a:graphicData uri="http://schemas.openxmlformats.org/drawingml/2006/table">
            <a:tbl>
              <a:tblPr/>
              <a:tblGrid>
                <a:gridCol w="1332149">
                  <a:extLst>
                    <a:ext uri="{9D8B030D-6E8A-4147-A177-3AD203B41FA5}">
                      <a16:colId xmlns:a16="http://schemas.microsoft.com/office/drawing/2014/main" val="20000"/>
                    </a:ext>
                  </a:extLst>
                </a:gridCol>
                <a:gridCol w="2520280">
                  <a:extLst>
                    <a:ext uri="{9D8B030D-6E8A-4147-A177-3AD203B41FA5}">
                      <a16:colId xmlns:a16="http://schemas.microsoft.com/office/drawing/2014/main" val="20001"/>
                    </a:ext>
                  </a:extLst>
                </a:gridCol>
                <a:gridCol w="2465571">
                  <a:extLst>
                    <a:ext uri="{9D8B030D-6E8A-4147-A177-3AD203B41FA5}">
                      <a16:colId xmlns:a16="http://schemas.microsoft.com/office/drawing/2014/main" val="20002"/>
                    </a:ext>
                  </a:extLst>
                </a:gridCol>
                <a:gridCol w="2516400">
                  <a:extLst>
                    <a:ext uri="{9D8B030D-6E8A-4147-A177-3AD203B41FA5}">
                      <a16:colId xmlns:a16="http://schemas.microsoft.com/office/drawing/2014/main" val="20003"/>
                    </a:ext>
                  </a:extLst>
                </a:gridCol>
              </a:tblGrid>
              <a:tr h="2025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48776" marR="4877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8776" marR="4877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48776" marR="4877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kumimoji="1" 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48776" marR="4877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extLst>
                  <a:ext uri="{0D108BD9-81ED-4DB2-BD59-A6C34878D82A}">
                    <a16:rowId xmlns:a16="http://schemas.microsoft.com/office/drawing/2014/main" val="10000"/>
                  </a:ext>
                </a:extLst>
              </a:tr>
              <a:tr h="445657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spc="-10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（公財）大阪</a:t>
                      </a:r>
                      <a:r>
                        <a:rPr kumimoji="1" lang="ja-JP" altLang="en-US" sz="1000" b="1" i="0" u="none" strike="noStrike" cap="none" spc="-10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産業局</a:t>
                      </a:r>
                      <a:endParaRPr kumimoji="1" lang="en-US" altLang="ja-JP" sz="1000" b="1" i="0" u="none" strike="noStrike" cap="none" spc="-10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520" marR="5252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年度に向け、中小企業支援機能の強化を図る取組みについて検討を進める</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520" marR="5252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大阪市都市型産</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業振興センターと統合</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○統合を機に、相談機能のワンストップ化や</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府事業の一部移管等を実施</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年度からの中小企業支援機能を強</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化を検討</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・既存事業を再編し、府市事業のさらなる</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移管を予定</a:t>
                      </a: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・新たな交付金制度の創設や府職員の</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派遣、成果に着目したモニタリング手法の</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創設等を予定</a:t>
                      </a:r>
                      <a:endParaRPr kumimoji="1" lang="en-US" altLang="ja-JP" sz="1000" b="0" u="none" strike="sng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2520" marR="5252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〇</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・大阪府［政策立案機能］と</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大阪産</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業局［事業実施］の役割分担のもと、支援</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機関連携の中核を担い、中小企業支援機能</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を強化</a:t>
                      </a:r>
                    </a:p>
                  </a:txBody>
                  <a:tcPr marL="52520" marR="5252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5" name="正方形/長方形 4"/>
          <p:cNvSpPr/>
          <p:nvPr/>
        </p:nvSpPr>
        <p:spPr>
          <a:xfrm>
            <a:off x="26495" y="44333"/>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 name="直線コネクタ 5"/>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正方形/長方形 6"/>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schemeClr val="tx1"/>
                </a:solidFill>
              </a:rPr>
              <a:t>64</a:t>
            </a:r>
            <a:endParaRPr lang="ja-JP" altLang="en-US" dirty="0">
              <a:solidFill>
                <a:schemeClr val="tx1"/>
              </a:solidFill>
            </a:endParaRPr>
          </a:p>
        </p:txBody>
      </p:sp>
    </p:spTree>
    <p:extLst>
      <p:ext uri="{BB962C8B-B14F-4D97-AF65-F5344CB8AC3E}">
        <p14:creationId xmlns:p14="http://schemas.microsoft.com/office/powerpoint/2010/main" val="5908318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347827427"/>
              </p:ext>
            </p:extLst>
          </p:nvPr>
        </p:nvGraphicFramePr>
        <p:xfrm>
          <a:off x="179512" y="787279"/>
          <a:ext cx="8794800" cy="4562915"/>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3868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74864">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4288051">
                <a:tc>
                  <a:txBody>
                    <a:bodyPr/>
                    <a:lstStyle/>
                    <a:p>
                      <a:pPr algn="just">
                        <a:spcAft>
                          <a:spcPts val="0"/>
                        </a:spcAft>
                      </a:pPr>
                      <a:r>
                        <a:rPr lang="ja-JP" altLang="en-US"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（公財）大阪府都市整備推進センター</a:t>
                      </a:r>
                      <a:endParaRPr lang="ja-JP"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indent="-266700" algn="just">
                        <a:lnSpc>
                          <a:spcPts val="1500"/>
                        </a:lnSpc>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lang="en-US"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auto" latinLnBrk="0" hangingPunct="1">
                        <a:lnSpc>
                          <a:spcPts val="1500"/>
                        </a:lnSpc>
                        <a:spcBef>
                          <a:spcPts val="0"/>
                        </a:spcBef>
                        <a:spcAft>
                          <a:spcPts val="0"/>
                        </a:spcAft>
                        <a:buClrTx/>
                        <a:buSzTx/>
                        <a:buFontTx/>
                        <a:buNone/>
                        <a:tabLst/>
                        <a:defRPr/>
                      </a:pPr>
                      <a:r>
                        <a:rPr lang="ja-JP" altLang="en-US" sz="1000" b="1"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一財</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大阪府タウン管理財団と統合を予定</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01320" indent="-401320" algn="just">
                        <a:lnSpc>
                          <a:spcPts val="1500"/>
                        </a:lnSpc>
                        <a:spcAft>
                          <a:spcPts val="0"/>
                        </a:spcAft>
                      </a:pPr>
                      <a:r>
                        <a:rPr lang="en-US"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lang="en-US"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運営補助金については、平成</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年度か</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ら廃止</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○駐車場運営事業については、民間開放</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に伴う入札へ積極的に参加し、収益の確</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保に努めている</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　</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311,735</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　</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333,926</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・令和元年度　 </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347,154</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日付けで、</a:t>
                      </a:r>
                      <a:r>
                        <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一財</a:t>
                      </a:r>
                      <a:r>
                        <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ts val="1500"/>
                        </a:lnSpc>
                        <a:spcAft>
                          <a:spcPts val="0"/>
                        </a:spcAft>
                      </a:pPr>
                      <a:r>
                        <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タウン管理財団と統合</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ts val="1500"/>
                        </a:lnSpc>
                        <a:spcAft>
                          <a:spcPts val="0"/>
                        </a:spcAft>
                      </a:pPr>
                      <a:endPar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○法人統合を踏まえ、新たな中期経営計</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画</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を策定予定</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just">
                        <a:lnSpc>
                          <a:spcPts val="1500"/>
                        </a:lnSpc>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lang="en-US"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ts val="15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・府や市町村との連携により様々な都市的課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ts val="1500"/>
                        </a:lnSpc>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題の解決に貢献する「まちづくりの総合コー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ts val="1500"/>
                        </a:lnSpc>
                        <a:spcAft>
                          <a:spcPts val="0"/>
                        </a:spcAft>
                      </a:pPr>
                      <a:r>
                        <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ディネート財団」として事業を継続する</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8"/>
          <p:cNvSpPr/>
          <p:nvPr/>
        </p:nvSpPr>
        <p:spPr>
          <a:xfrm>
            <a:off x="8455771" y="6525507"/>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schemeClr val="tx1"/>
                </a:solidFill>
              </a:rPr>
              <a:t>65</a:t>
            </a:r>
            <a:endParaRPr lang="ja-JP" altLang="en-US" dirty="0">
              <a:solidFill>
                <a:schemeClr val="tx1"/>
              </a:solidFill>
            </a:endParaRPr>
          </a:p>
        </p:txBody>
      </p:sp>
    </p:spTree>
    <p:extLst>
      <p:ext uri="{BB962C8B-B14F-4D97-AF65-F5344CB8AC3E}">
        <p14:creationId xmlns:p14="http://schemas.microsoft.com/office/powerpoint/2010/main" val="6335522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3144962940"/>
              </p:ext>
            </p:extLst>
          </p:nvPr>
        </p:nvGraphicFramePr>
        <p:xfrm>
          <a:off x="230978" y="908720"/>
          <a:ext cx="8794800" cy="5550000"/>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3868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16000">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3369726">
                <a:tc>
                  <a:txBody>
                    <a:bodyPr/>
                    <a:lstStyle/>
                    <a:p>
                      <a:pPr algn="just">
                        <a:spcAft>
                          <a:spcPts val="0"/>
                        </a:spcAft>
                      </a:pPr>
                      <a:r>
                        <a:rPr lang="ja-JP" altLang="en-US"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大阪モノレール（株）</a:t>
                      </a:r>
                      <a:endParaRPr lang="en-US" altLang="ja-JP"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endParaRPr lang="en-US" altLang="ja-JP" sz="1000" kern="100" spc="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en-US" altLang="ja-JP" sz="1000" b="0" kern="100" spc="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kern="100" spc="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b="0" kern="100" spc="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b="0" kern="100" spc="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b="0" kern="100" spc="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lang="ja-JP" altLang="en-US" sz="1000" b="0" kern="100" spc="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lang="en-US" altLang="ja-JP" sz="1000" b="0" kern="100" spc="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0" kern="100" spc="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日に</a:t>
                      </a:r>
                      <a:endParaRPr lang="en-US" altLang="ja-JP" sz="1000" b="0" kern="100" spc="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000" b="0" kern="100" spc="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a:t>
                      </a:r>
                      <a:r>
                        <a:rPr lang="ja-JP" altLang="en-US" sz="1000" b="0" kern="100" spc="0" baseline="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高速鉄道（株）</a:t>
                      </a:r>
                      <a:endParaRPr lang="en-US" altLang="ja-JP" sz="1000" b="0" kern="100" spc="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000" b="0" kern="100" spc="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から社名変更</a:t>
                      </a:r>
                      <a:endParaRPr lang="ja-JP" altLang="ja-JP" sz="1000" b="0" kern="100" spc="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endParaRPr lang="ja-JP"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indent="-266700" algn="just">
                        <a:lnSpc>
                          <a:spcPts val="1500"/>
                        </a:lnSpc>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lang="en-US"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・新たに策定予定の中期経営計画に基づき、引き続き「安全・安定輸送の確保」を第一に、安定した需要確保、経営基盤の強化に努める</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年の延伸区間開業に向け、府と緊密に連携して事業を進める</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01320" indent="-401320" algn="just">
                        <a:lnSpc>
                          <a:spcPts val="1400"/>
                        </a:lnSpc>
                        <a:spcAft>
                          <a:spcPts val="0"/>
                        </a:spcAft>
                      </a:pPr>
                      <a:r>
                        <a:rPr lang="en-US"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lang="en-US"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4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　府が門真市駅以南の延</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4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伸について事業化を決定</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4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事業スケジュール</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予定</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401320" indent="-401320" algn="just">
                        <a:lnSpc>
                          <a:spcPts val="1400"/>
                        </a:lnSpc>
                        <a:spcAft>
                          <a:spcPts val="0"/>
                        </a:spcAft>
                      </a:pPr>
                      <a:r>
                        <a:rPr kumimoji="1" lang="ja-JP" altLang="ja-JP" sz="1000"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en-US" sz="1000" kern="1200" dirty="0">
                          <a:solidFill>
                            <a:schemeClr val="tx1"/>
                          </a:solidFill>
                          <a:effectLst/>
                          <a:latin typeface="Meiryo UI" panose="020B0604030504040204" pitchFamily="50" charset="-128"/>
                          <a:ea typeface="Meiryo UI" panose="020B0604030504040204" pitchFamily="50" charset="-128"/>
                          <a:cs typeface="+mn-cs"/>
                        </a:rPr>
                        <a:t>・平成</a:t>
                      </a:r>
                      <a:r>
                        <a:rPr kumimoji="1" lang="en-US" altLang="ja-JP" sz="1000" kern="1200" dirty="0">
                          <a:solidFill>
                            <a:schemeClr val="tx1"/>
                          </a:solidFill>
                          <a:effectLst/>
                          <a:latin typeface="Meiryo UI" panose="020B0604030504040204" pitchFamily="50" charset="-128"/>
                          <a:ea typeface="Meiryo UI" panose="020B0604030504040204" pitchFamily="50" charset="-128"/>
                          <a:cs typeface="+mn-cs"/>
                        </a:rPr>
                        <a:t>30</a:t>
                      </a:r>
                      <a:r>
                        <a:rPr kumimoji="1" lang="ja-JP" altLang="ja-JP" sz="1000" kern="1200" dirty="0">
                          <a:solidFill>
                            <a:schemeClr val="tx1"/>
                          </a:solidFill>
                          <a:effectLst/>
                          <a:latin typeface="Meiryo UI" panose="020B0604030504040204" pitchFamily="50" charset="-128"/>
                          <a:ea typeface="Meiryo UI" panose="020B0604030504040204" pitchFamily="50" charset="-128"/>
                          <a:cs typeface="+mn-cs"/>
                        </a:rPr>
                        <a:t>年</a:t>
                      </a:r>
                      <a:r>
                        <a:rPr kumimoji="1" lang="ja-JP" altLang="en-US" sz="1000" kern="1200" dirty="0">
                          <a:solidFill>
                            <a:schemeClr val="tx1"/>
                          </a:solidFill>
                          <a:effectLst/>
                          <a:latin typeface="Meiryo UI" panose="020B0604030504040204" pitchFamily="50" charset="-128"/>
                          <a:ea typeface="Meiryo UI" panose="020B0604030504040204" pitchFamily="50" charset="-128"/>
                          <a:cs typeface="+mn-cs"/>
                        </a:rPr>
                        <a:t>度</a:t>
                      </a:r>
                      <a:endParaRPr kumimoji="1" lang="en-US" altLang="ja-JP" sz="1000" kern="1200" dirty="0">
                        <a:solidFill>
                          <a:schemeClr val="tx1"/>
                        </a:solidFill>
                        <a:effectLst/>
                        <a:latin typeface="Meiryo UI" panose="020B0604030504040204" pitchFamily="50" charset="-128"/>
                        <a:ea typeface="Meiryo UI" panose="020B0604030504040204" pitchFamily="50" charset="-128"/>
                        <a:cs typeface="+mn-cs"/>
                      </a:endParaRPr>
                    </a:p>
                    <a:p>
                      <a:pPr marL="401320" indent="-401320" algn="just">
                        <a:lnSpc>
                          <a:spcPts val="1400"/>
                        </a:lnSpc>
                        <a:spcAft>
                          <a:spcPts val="0"/>
                        </a:spcAft>
                      </a:pPr>
                      <a:r>
                        <a:rPr kumimoji="1" lang="ja-JP" altLang="en-US" sz="1000" kern="1200" dirty="0">
                          <a:solidFill>
                            <a:schemeClr val="tx1"/>
                          </a:solidFill>
                          <a:effectLst/>
                          <a:latin typeface="Meiryo UI" panose="020B0604030504040204" pitchFamily="50" charset="-128"/>
                          <a:ea typeface="Meiryo UI" panose="020B0604030504040204" pitchFamily="50" charset="-128"/>
                          <a:cs typeface="+mn-cs"/>
                        </a:rPr>
                        <a:t>　　　　都市計画決定、軌道法</a:t>
                      </a:r>
                      <a:r>
                        <a:rPr kumimoji="1" lang="ja-JP" altLang="ja-JP" sz="1000" kern="1200" dirty="0">
                          <a:solidFill>
                            <a:schemeClr val="tx1"/>
                          </a:solidFill>
                          <a:effectLst/>
                          <a:latin typeface="Meiryo UI" panose="020B0604030504040204" pitchFamily="50" charset="-128"/>
                          <a:ea typeface="Meiryo UI" panose="020B0604030504040204" pitchFamily="50" charset="-128"/>
                          <a:cs typeface="+mn-cs"/>
                        </a:rPr>
                        <a:t>特許</a:t>
                      </a:r>
                      <a:r>
                        <a:rPr kumimoji="1" lang="ja-JP" altLang="en-US" sz="1000" b="0" u="none" kern="1200" dirty="0">
                          <a:solidFill>
                            <a:schemeClr val="tx1"/>
                          </a:solidFill>
                          <a:effectLst/>
                          <a:latin typeface="Meiryo UI" panose="020B0604030504040204" pitchFamily="50" charset="-128"/>
                          <a:ea typeface="Meiryo UI" panose="020B0604030504040204" pitchFamily="50" charset="-128"/>
                          <a:cs typeface="+mn-cs"/>
                        </a:rPr>
                        <a:t>取得</a:t>
                      </a:r>
                      <a:endParaRPr kumimoji="1" lang="ja-JP" altLang="ja-JP" sz="1000" b="0" u="none" kern="1200" dirty="0">
                        <a:solidFill>
                          <a:schemeClr val="tx1"/>
                        </a:solidFill>
                        <a:effectLst/>
                        <a:latin typeface="Meiryo UI" panose="020B0604030504040204" pitchFamily="50" charset="-128"/>
                        <a:ea typeface="Meiryo UI" panose="020B0604030504040204" pitchFamily="50" charset="-128"/>
                        <a:cs typeface="+mn-cs"/>
                      </a:endParaRPr>
                    </a:p>
                    <a:p>
                      <a:pPr>
                        <a:lnSpc>
                          <a:spcPts val="1400"/>
                        </a:lnSpc>
                      </a:pPr>
                      <a:r>
                        <a:rPr kumimoji="1" lang="en-US" altLang="ja-JP" sz="1000"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ja-JP" sz="1000"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en-US" sz="1000" kern="1200" dirty="0">
                          <a:solidFill>
                            <a:schemeClr val="tx1"/>
                          </a:solidFill>
                          <a:effectLst/>
                          <a:latin typeface="Meiryo UI" panose="020B0604030504040204" pitchFamily="50" charset="-128"/>
                          <a:ea typeface="Meiryo UI" panose="020B0604030504040204" pitchFamily="50" charset="-128"/>
                          <a:cs typeface="+mn-cs"/>
                        </a:rPr>
                        <a:t>・令和元</a:t>
                      </a:r>
                      <a:r>
                        <a:rPr kumimoji="1" lang="ja-JP" altLang="ja-JP" sz="1000" kern="1200" dirty="0">
                          <a:solidFill>
                            <a:schemeClr val="tx1"/>
                          </a:solidFill>
                          <a:effectLst/>
                          <a:latin typeface="Meiryo UI" panose="020B0604030504040204" pitchFamily="50" charset="-128"/>
                          <a:ea typeface="Meiryo UI" panose="020B0604030504040204" pitchFamily="50" charset="-128"/>
                          <a:cs typeface="+mn-cs"/>
                        </a:rPr>
                        <a:t>年</a:t>
                      </a:r>
                      <a:r>
                        <a:rPr kumimoji="1" lang="ja-JP" altLang="en-US" sz="1000" kern="1200" dirty="0">
                          <a:solidFill>
                            <a:schemeClr val="tx1"/>
                          </a:solidFill>
                          <a:effectLst/>
                          <a:latin typeface="Meiryo UI" panose="020B0604030504040204" pitchFamily="50" charset="-128"/>
                          <a:ea typeface="Meiryo UI" panose="020B0604030504040204" pitchFamily="50" charset="-128"/>
                          <a:cs typeface="+mn-cs"/>
                        </a:rPr>
                        <a:t>度</a:t>
                      </a:r>
                      <a:endParaRPr kumimoji="1" lang="en-US" altLang="ja-JP" sz="1000" kern="1200" dirty="0">
                        <a:solidFill>
                          <a:schemeClr val="tx1"/>
                        </a:solidFill>
                        <a:effectLst/>
                        <a:latin typeface="Meiryo UI" panose="020B0604030504040204" pitchFamily="50" charset="-128"/>
                        <a:ea typeface="Meiryo UI" panose="020B0604030504040204" pitchFamily="50" charset="-128"/>
                        <a:cs typeface="+mn-cs"/>
                      </a:endParaRPr>
                    </a:p>
                    <a:p>
                      <a:pPr>
                        <a:lnSpc>
                          <a:spcPts val="1400"/>
                        </a:lnSpc>
                      </a:pPr>
                      <a:r>
                        <a:rPr kumimoji="1" lang="ja-JP" altLang="en-US" sz="1000"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ja-JP" sz="1000" strike="noStrike" kern="1200" dirty="0">
                          <a:solidFill>
                            <a:schemeClr val="tx1"/>
                          </a:solidFill>
                          <a:effectLst/>
                          <a:latin typeface="Meiryo UI" panose="020B0604030504040204" pitchFamily="50" charset="-128"/>
                          <a:ea typeface="Meiryo UI" panose="020B0604030504040204" pitchFamily="50" charset="-128"/>
                          <a:cs typeface="+mn-cs"/>
                        </a:rPr>
                        <a:t>都市計画事業認可</a:t>
                      </a:r>
                      <a:endParaRPr kumimoji="1" lang="en-US" altLang="ja-JP" sz="1000" strike="noStrike" kern="1200" dirty="0">
                        <a:solidFill>
                          <a:schemeClr val="tx1"/>
                        </a:solidFill>
                        <a:effectLst/>
                        <a:latin typeface="Meiryo UI" panose="020B0604030504040204" pitchFamily="50" charset="-128"/>
                        <a:ea typeface="Meiryo UI" panose="020B0604030504040204" pitchFamily="50" charset="-128"/>
                        <a:cs typeface="+mn-cs"/>
                      </a:endParaRPr>
                    </a:p>
                    <a:p>
                      <a:pPr>
                        <a:lnSpc>
                          <a:spcPts val="1400"/>
                        </a:lnSpc>
                      </a:pPr>
                      <a:r>
                        <a:rPr kumimoji="1" lang="ja-JP" altLang="en-US" sz="1000" strike="noStrike"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en-US" sz="1000" u="none" strike="noStrike" kern="1200" dirty="0">
                          <a:solidFill>
                            <a:schemeClr val="tx1"/>
                          </a:solidFill>
                          <a:effectLst/>
                          <a:latin typeface="Meiryo UI" panose="020B0604030504040204" pitchFamily="50" charset="-128"/>
                          <a:ea typeface="Meiryo UI" panose="020B0604030504040204" pitchFamily="50" charset="-128"/>
                          <a:cs typeface="+mn-cs"/>
                        </a:rPr>
                        <a:t>令和</a:t>
                      </a:r>
                      <a:r>
                        <a:rPr kumimoji="1" lang="en-US" altLang="ja-JP" sz="1000" u="none" strike="noStrike" kern="1200" dirty="0">
                          <a:solidFill>
                            <a:schemeClr val="tx1"/>
                          </a:solidFill>
                          <a:effectLst/>
                          <a:latin typeface="Meiryo UI" panose="020B0604030504040204" pitchFamily="50" charset="-128"/>
                          <a:ea typeface="Meiryo UI" panose="020B0604030504040204" pitchFamily="50" charset="-128"/>
                          <a:cs typeface="+mn-cs"/>
                        </a:rPr>
                        <a:t>2</a:t>
                      </a:r>
                      <a:r>
                        <a:rPr kumimoji="1" lang="ja-JP" altLang="en-US" sz="1000" u="none" strike="noStrike" kern="1200" dirty="0">
                          <a:solidFill>
                            <a:schemeClr val="tx1"/>
                          </a:solidFill>
                          <a:effectLst/>
                          <a:latin typeface="Meiryo UI" panose="020B0604030504040204" pitchFamily="50" charset="-128"/>
                          <a:ea typeface="Meiryo UI" panose="020B0604030504040204" pitchFamily="50" charset="-128"/>
                          <a:cs typeface="+mn-cs"/>
                        </a:rPr>
                        <a:t>年度</a:t>
                      </a:r>
                      <a:endParaRPr kumimoji="1" lang="en-US" altLang="ja-JP" sz="1000" u="none" strike="noStrike" kern="1200" dirty="0">
                        <a:solidFill>
                          <a:schemeClr val="tx1"/>
                        </a:solidFill>
                        <a:effectLst/>
                        <a:latin typeface="Meiryo UI" panose="020B0604030504040204" pitchFamily="50" charset="-128"/>
                        <a:ea typeface="Meiryo UI" panose="020B0604030504040204" pitchFamily="50" charset="-128"/>
                        <a:cs typeface="+mn-cs"/>
                      </a:endParaRPr>
                    </a:p>
                    <a:p>
                      <a:pPr>
                        <a:lnSpc>
                          <a:spcPts val="1400"/>
                        </a:lnSpc>
                      </a:pPr>
                      <a:r>
                        <a:rPr kumimoji="1" lang="ja-JP" altLang="en-US" sz="1000" u="none" strike="noStrike"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ja-JP" sz="1000" u="none" strike="noStrike" kern="1200" dirty="0">
                          <a:solidFill>
                            <a:schemeClr val="tx1"/>
                          </a:solidFill>
                          <a:effectLst/>
                          <a:latin typeface="Meiryo UI" panose="020B0604030504040204" pitchFamily="50" charset="-128"/>
                          <a:ea typeface="Meiryo UI" panose="020B0604030504040204" pitchFamily="50" charset="-128"/>
                          <a:cs typeface="+mn-cs"/>
                        </a:rPr>
                        <a:t>工事施行認可</a:t>
                      </a:r>
                      <a:r>
                        <a:rPr kumimoji="1" lang="ja-JP" altLang="en-US" sz="1000" u="none" strike="noStrike" kern="1200" dirty="0">
                          <a:solidFill>
                            <a:schemeClr val="tx1"/>
                          </a:solidFill>
                          <a:effectLst/>
                          <a:latin typeface="Meiryo UI" panose="020B0604030504040204" pitchFamily="50" charset="-128"/>
                          <a:ea typeface="Meiryo UI" panose="020B0604030504040204" pitchFamily="50" charset="-128"/>
                          <a:cs typeface="+mn-cs"/>
                        </a:rPr>
                        <a:t>、延伸工事着手</a:t>
                      </a:r>
                      <a:endParaRPr kumimoji="1" lang="ja-JP" altLang="ja-JP" sz="1000" u="none" strike="noStrike" kern="1200" dirty="0">
                        <a:solidFill>
                          <a:schemeClr val="tx1"/>
                        </a:solidFill>
                        <a:effectLst/>
                        <a:latin typeface="Meiryo UI" panose="020B0604030504040204" pitchFamily="50" charset="-128"/>
                        <a:ea typeface="Meiryo UI" panose="020B0604030504040204" pitchFamily="50" charset="-128"/>
                        <a:cs typeface="+mn-cs"/>
                      </a:endParaRPr>
                    </a:p>
                    <a:p>
                      <a:pPr>
                        <a:lnSpc>
                          <a:spcPts val="1400"/>
                        </a:lnSpc>
                      </a:pP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・令和</a:t>
                      </a:r>
                      <a:r>
                        <a:rPr kumimoji="1" lang="en-US" altLang="ja-JP" sz="1000" u="none" kern="1200" dirty="0">
                          <a:solidFill>
                            <a:schemeClr val="tx1"/>
                          </a:solidFill>
                          <a:effectLst/>
                          <a:latin typeface="Meiryo UI" panose="020B0604030504040204" pitchFamily="50" charset="-128"/>
                          <a:ea typeface="Meiryo UI" panose="020B0604030504040204" pitchFamily="50" charset="-128"/>
                          <a:cs typeface="+mn-cs"/>
                        </a:rPr>
                        <a:t>11</a:t>
                      </a: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年</a:t>
                      </a:r>
                      <a:endParaRPr kumimoji="1" lang="en-US" altLang="ja-JP" sz="1000" u="none" kern="1200" dirty="0">
                        <a:solidFill>
                          <a:schemeClr val="tx1"/>
                        </a:solidFill>
                        <a:effectLst/>
                        <a:latin typeface="Meiryo UI" panose="020B0604030504040204" pitchFamily="50" charset="-128"/>
                        <a:ea typeface="Meiryo UI" panose="020B0604030504040204" pitchFamily="50" charset="-128"/>
                        <a:cs typeface="+mn-cs"/>
                      </a:endParaRPr>
                    </a:p>
                    <a:p>
                      <a:pPr>
                        <a:lnSpc>
                          <a:spcPts val="1400"/>
                        </a:lnSpc>
                      </a:pP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　開業</a:t>
                      </a:r>
                      <a:r>
                        <a:rPr kumimoji="1" lang="ja-JP" altLang="en-US" sz="1000" u="none" strike="noStrike" kern="1200" dirty="0">
                          <a:solidFill>
                            <a:schemeClr val="tx1"/>
                          </a:solidFill>
                          <a:effectLst/>
                          <a:latin typeface="Meiryo UI" panose="020B0604030504040204" pitchFamily="50" charset="-128"/>
                          <a:ea typeface="Meiryo UI" panose="020B0604030504040204" pitchFamily="50" charset="-128"/>
                          <a:cs typeface="+mn-cs"/>
                        </a:rPr>
                        <a:t>目標</a:t>
                      </a:r>
                      <a:endParaRPr kumimoji="1" lang="ja-JP" altLang="ja-JP" sz="1000" u="none" strike="noStrike" kern="1200" dirty="0">
                        <a:solidFill>
                          <a:schemeClr val="tx1"/>
                        </a:solidFill>
                        <a:effectLst/>
                        <a:latin typeface="Meiryo UI" panose="020B0604030504040204" pitchFamily="50" charset="-128"/>
                        <a:ea typeface="Meiryo UI" panose="020B0604030504040204" pitchFamily="50" charset="-128"/>
                        <a:cs typeface="+mn-cs"/>
                      </a:endParaRPr>
                    </a:p>
                    <a:p>
                      <a:pPr marL="401320" indent="-401320" algn="just">
                        <a:lnSpc>
                          <a:spcPts val="1400"/>
                        </a:lnSpc>
                        <a:spcAft>
                          <a:spcPts val="0"/>
                        </a:spcAft>
                      </a:pP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400"/>
                        </a:lnSpc>
                        <a:spcBef>
                          <a:spcPts val="0"/>
                        </a:spcBef>
                        <a:spcAft>
                          <a:spcPts val="0"/>
                        </a:spcAft>
                        <a:buClrTx/>
                        <a:buSzTx/>
                        <a:buFontTx/>
                        <a:buNone/>
                        <a:tabLst/>
                        <a:defRPr/>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○開業から</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年が経過し、施設・設備が</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400"/>
                        </a:lnSpc>
                        <a:spcBef>
                          <a:spcPts val="0"/>
                        </a:spcBef>
                        <a:spcAft>
                          <a:spcPts val="0"/>
                        </a:spcAft>
                        <a:buClrTx/>
                        <a:buSzTx/>
                        <a:buFontTx/>
                        <a:buNone/>
                        <a:tabLst/>
                        <a:defRPr/>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老朽化</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400"/>
                        </a:lnSpc>
                        <a:spcBef>
                          <a:spcPts val="0"/>
                        </a:spcBef>
                        <a:spcAft>
                          <a:spcPts val="0"/>
                        </a:spcAft>
                        <a:buClrTx/>
                        <a:buSzTx/>
                        <a:buFontTx/>
                        <a:buNone/>
                        <a:tabLst/>
                        <a:defRPr/>
                      </a:pP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400"/>
                        </a:lnSpc>
                        <a:spcBef>
                          <a:spcPts val="0"/>
                        </a:spcBef>
                        <a:spcAft>
                          <a:spcPts val="0"/>
                        </a:spcAft>
                        <a:buClrTx/>
                        <a:buSzTx/>
                        <a:buFontTx/>
                        <a:buNone/>
                        <a:tabLst/>
                        <a:defRPr/>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○大阪府北部地震大阪モノレール被災検</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400"/>
                        </a:lnSpc>
                        <a:spcBef>
                          <a:spcPts val="0"/>
                        </a:spcBef>
                        <a:spcAft>
                          <a:spcPts val="0"/>
                        </a:spcAft>
                        <a:buClrTx/>
                        <a:buSzTx/>
                        <a:buFontTx/>
                        <a:buNone/>
                        <a:tabLst/>
                        <a:defRPr/>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証委員会における検証結果を踏まえた計</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400"/>
                        </a:lnSpc>
                        <a:spcBef>
                          <a:spcPts val="0"/>
                        </a:spcBef>
                        <a:spcAft>
                          <a:spcPts val="0"/>
                        </a:spcAft>
                        <a:buClrTx/>
                        <a:buSzTx/>
                        <a:buFontTx/>
                        <a:buNone/>
                        <a:tabLst/>
                        <a:defRPr/>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画的な設備投資・修繕の実施や、沿線</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400"/>
                        </a:lnSpc>
                        <a:spcBef>
                          <a:spcPts val="0"/>
                        </a:spcBef>
                        <a:spcAft>
                          <a:spcPts val="0"/>
                        </a:spcAft>
                        <a:buClrTx/>
                        <a:buSzTx/>
                        <a:buFontTx/>
                        <a:buNone/>
                        <a:tabLst/>
                        <a:defRPr/>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開発等による利用客の増加等を踏まえ、</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400"/>
                        </a:lnSpc>
                        <a:spcBef>
                          <a:spcPts val="0"/>
                        </a:spcBef>
                        <a:spcAft>
                          <a:spcPts val="0"/>
                        </a:spcAft>
                        <a:buClrTx/>
                        <a:buSzTx/>
                        <a:buFontTx/>
                        <a:buNone/>
                        <a:tabLst/>
                        <a:defRPr/>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新たに中期経営計画を策定</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400"/>
                        </a:lnSpc>
                        <a:spcBef>
                          <a:spcPts val="0"/>
                        </a:spcBef>
                        <a:spcAft>
                          <a:spcPts val="0"/>
                        </a:spcAft>
                        <a:buClrTx/>
                        <a:buSzTx/>
                        <a:buFontTx/>
                        <a:buNone/>
                        <a:tabLst/>
                        <a:defRPr/>
                      </a:pP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400"/>
                        </a:lnSpc>
                        <a:spcBef>
                          <a:spcPts val="0"/>
                        </a:spcBef>
                        <a:spcAft>
                          <a:spcPts val="0"/>
                        </a:spcAft>
                        <a:buClrTx/>
                        <a:buSzTx/>
                        <a:buFontTx/>
                        <a:buNone/>
                        <a:tabLst/>
                        <a:defRPr/>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○車庫用地については、令和</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400"/>
                        </a:lnSpc>
                        <a:spcBef>
                          <a:spcPts val="0"/>
                        </a:spcBef>
                        <a:spcAft>
                          <a:spcPts val="0"/>
                        </a:spcAft>
                        <a:buClrTx/>
                        <a:buSzTx/>
                        <a:buFontTx/>
                        <a:buNone/>
                        <a:tabLst/>
                        <a:defRPr/>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大阪府から購入</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400"/>
                        </a:lnSpc>
                        <a:spcAft>
                          <a:spcPts val="0"/>
                        </a:spcAft>
                      </a:pPr>
                      <a:endParaRPr lang="en-US" altLang="ja-JP"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400"/>
                        </a:lnSpc>
                        <a:spcAft>
                          <a:spcPts val="0"/>
                        </a:spcAft>
                      </a:pPr>
                      <a:r>
                        <a:rPr lang="en-US" altLang="ja-JP"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　題</a:t>
                      </a:r>
                      <a:r>
                        <a:rPr lang="en-US" altLang="ja-JP"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401320" indent="-401320" algn="just">
                        <a:lnSpc>
                          <a:spcPts val="14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○延伸事業の着実な推進</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4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○計画的な設備投資の実施</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4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○コロナ禍による輸送人員の減少と、</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4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それに伴う収益悪化</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indent="-266700" algn="just">
                        <a:lnSpc>
                          <a:spcPts val="1500"/>
                        </a:lnSpc>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lang="en-US"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コロナ禍による影響を踏まえつつ、</a:t>
                      </a: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中期経営</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計画</a:t>
                      </a:r>
                      <a:r>
                        <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(2020</a:t>
                      </a: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2024)</a:t>
                      </a: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に基づき、引き続</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き「安全・安定輸送の確保」を第一に、安定</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した需要確保、経営基盤の強化に努める</a:t>
                      </a:r>
                    </a:p>
                    <a:p>
                      <a:pPr marL="266700" indent="-266700" algn="just">
                        <a:lnSpc>
                          <a:spcPts val="15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年の延伸区間開業に向け、府と緊</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密に連携して事業を進める</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8"/>
          <p:cNvSpPr/>
          <p:nvPr/>
        </p:nvSpPr>
        <p:spPr>
          <a:xfrm>
            <a:off x="8455771" y="6525507"/>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schemeClr val="tx1"/>
                </a:solidFill>
              </a:rPr>
              <a:t>66</a:t>
            </a:r>
            <a:endParaRPr lang="ja-JP" altLang="en-US" dirty="0">
              <a:solidFill>
                <a:schemeClr val="tx1"/>
              </a:solidFill>
            </a:endParaRPr>
          </a:p>
        </p:txBody>
      </p:sp>
    </p:spTree>
    <p:extLst>
      <p:ext uri="{BB962C8B-B14F-4D97-AF65-F5344CB8AC3E}">
        <p14:creationId xmlns:p14="http://schemas.microsoft.com/office/powerpoint/2010/main" val="41227511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4238660968"/>
              </p:ext>
            </p:extLst>
          </p:nvPr>
        </p:nvGraphicFramePr>
        <p:xfrm>
          <a:off x="230980" y="953725"/>
          <a:ext cx="8794800" cy="5409009"/>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435045">
                  <a:extLst>
                    <a:ext uri="{9D8B030D-6E8A-4147-A177-3AD203B41FA5}">
                      <a16:colId xmlns:a16="http://schemas.microsoft.com/office/drawing/2014/main" val="20002"/>
                    </a:ext>
                  </a:extLst>
                </a:gridCol>
                <a:gridCol w="2428555">
                  <a:extLst>
                    <a:ext uri="{9D8B030D-6E8A-4147-A177-3AD203B41FA5}">
                      <a16:colId xmlns:a16="http://schemas.microsoft.com/office/drawing/2014/main" val="20003"/>
                    </a:ext>
                  </a:extLst>
                </a:gridCol>
              </a:tblGrid>
              <a:tr h="204346">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5204663">
                <a:tc>
                  <a:txBody>
                    <a:bodyPr/>
                    <a:lstStyle/>
                    <a:p>
                      <a:pPr algn="just">
                        <a:spcAft>
                          <a:spcPts val="0"/>
                        </a:spcAft>
                      </a:pPr>
                      <a:r>
                        <a:rPr lang="ja-JP" altLang="en-US"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大阪府土地開発公社</a:t>
                      </a:r>
                      <a:endParaRPr lang="ja-JP"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3400" marR="0" lvl="0" indent="-533400" algn="just" defTabSz="914400" rtl="0" eaLnBrk="1" fontAlgn="auto" latinLnBrk="0" hangingPunct="1">
                        <a:lnSpc>
                          <a:spcPts val="1500"/>
                        </a:lnSpc>
                        <a:spcBef>
                          <a:spcPts val="0"/>
                        </a:spcBef>
                        <a:spcAft>
                          <a:spcPts val="0"/>
                        </a:spcAft>
                        <a:buClrTx/>
                        <a:buSzTx/>
                        <a:buFontTx/>
                        <a:buNone/>
                        <a:tabLst/>
                        <a:defRPr/>
                      </a:pP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・長期保有資産については、令和</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年度末に解消する見込みであり、計画的な解消に努める</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府の用地取得規模が一定程度縮小する</a:t>
                      </a:r>
                      <a:r>
                        <a:rPr kumimoji="1" lang="en-US" altLang="ja-JP" sz="100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公社を活用せず府の用地取得体制のみで実施できる規模</a:t>
                      </a:r>
                      <a:r>
                        <a:rPr kumimoji="1" lang="en-US" altLang="ja-JP" sz="100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までは、公社を活用した用地取得体制を維持する</a:t>
                      </a:r>
                      <a:endParaRPr kumimoji="1" lang="en-US" altLang="ja-JP" sz="100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01320" indent="-401320" algn="just">
                        <a:lnSpc>
                          <a:spcPts val="1500"/>
                        </a:lnSpc>
                        <a:spcAft>
                          <a:spcPts val="0"/>
                        </a:spcAft>
                      </a:pPr>
                      <a:r>
                        <a:rPr lang="en-US"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lang="en-US"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401320" indent="-40132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年度、府が「長期保有資産解消</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計画」を策定</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en-US" altLang="ja-JP"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629</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計画策定時</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の長期保有資</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産を令和</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年度までに解消</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○計画</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に基づき長期保有資産を縮減</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en-US" altLang="ja-JP" sz="1000" u="non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・令和元年度末</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実績</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500"/>
                        </a:lnSpc>
                        <a:spcBef>
                          <a:spcPts val="0"/>
                        </a:spcBef>
                        <a:spcAft>
                          <a:spcPts val="0"/>
                        </a:spcAft>
                        <a:buClrTx/>
                        <a:buSzTx/>
                        <a:buFontTx/>
                        <a:buNone/>
                        <a:tabLst/>
                        <a:defRPr/>
                      </a:pPr>
                      <a:r>
                        <a:rPr lang="ja-JP" altLang="en-US" sz="100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00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年度末の解消を目標としてきたが、</a:t>
                      </a:r>
                      <a:endParaRPr lang="en-US" altLang="ja-JP" sz="100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500"/>
                        </a:lnSpc>
                        <a:spcBef>
                          <a:spcPts val="0"/>
                        </a:spcBef>
                        <a:spcAft>
                          <a:spcPts val="0"/>
                        </a:spcAft>
                        <a:buClrTx/>
                        <a:buSzTx/>
                        <a:buFontTx/>
                        <a:buNone/>
                        <a:tabLst/>
                        <a:defRPr/>
                      </a:pPr>
                      <a:r>
                        <a:rPr lang="ja-JP" altLang="en-US" sz="100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事業進捗や関係機関との調整状況を</a:t>
                      </a:r>
                      <a:endParaRPr lang="en-US" altLang="ja-JP" sz="100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500"/>
                        </a:lnSpc>
                        <a:spcBef>
                          <a:spcPts val="0"/>
                        </a:spcBef>
                        <a:spcAft>
                          <a:spcPts val="0"/>
                        </a:spcAft>
                        <a:buClrTx/>
                        <a:buSzTx/>
                        <a:buFontTx/>
                        <a:buNone/>
                        <a:tabLst/>
                        <a:defRPr/>
                      </a:pPr>
                      <a:r>
                        <a:rPr lang="ja-JP" altLang="en-US" sz="100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踏まえ、改めて精査した結果、令和</a:t>
                      </a:r>
                      <a:r>
                        <a:rPr lang="en-US" altLang="ja-JP" sz="100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endParaRPr lang="en-US" altLang="ja-JP" sz="100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500"/>
                        </a:lnSpc>
                        <a:spcBef>
                          <a:spcPts val="0"/>
                        </a:spcBef>
                        <a:spcAft>
                          <a:spcPts val="0"/>
                        </a:spcAft>
                        <a:buClrTx/>
                        <a:buSzTx/>
                        <a:buFontTx/>
                        <a:buNone/>
                        <a:tabLst/>
                        <a:defRPr/>
                      </a:pPr>
                      <a:r>
                        <a:rPr lang="ja-JP" altLang="en-US" sz="100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度末に解消する見込み</a:t>
                      </a:r>
                      <a:endParaRPr lang="en-US" altLang="ja-JP" sz="100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500"/>
                        </a:lnSpc>
                        <a:spcBef>
                          <a:spcPts val="0"/>
                        </a:spcBef>
                        <a:spcAft>
                          <a:spcPts val="0"/>
                        </a:spcAft>
                        <a:buClrTx/>
                        <a:buSzTx/>
                        <a:buFontTx/>
                        <a:buNone/>
                        <a:tabLst/>
                        <a:defRPr/>
                      </a:pP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月に、公社のあり方について、</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府の用地取得規模が一定程度縮小する</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公社を活用せず府の用地取得体制のみ</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で実施できる規模</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までは、公社を活用した</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用地取得体制を維持するとし、次期大阪</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府都市整備中期計画</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が策定</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年度末予定</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された段階で、事業量に</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対応した公社の組織規模及び存続期間を</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判断することとした</a:t>
                      </a:r>
                    </a:p>
                    <a:p>
                      <a:pPr marL="533400" indent="-533400" algn="just">
                        <a:lnSpc>
                          <a:spcPts val="1500"/>
                        </a:lnSpc>
                        <a:spcAft>
                          <a:spcPts val="0"/>
                        </a:spcAft>
                      </a:pP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zh-TW"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次期大阪府都市整備中期計画</a:t>
                      </a:r>
                      <a:r>
                        <a:rPr lang="en-US" altLang="zh-TW"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zh-TW"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計画期間中においては、現在の組織規模</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での活用が必要となる事業量が継続する</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見込みであることを確認</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3400" marR="0" lvl="0" indent="-533400" algn="just" defTabSz="914400" rtl="0" eaLnBrk="1" fontAlgn="auto" latinLnBrk="0" hangingPunct="1">
                        <a:lnSpc>
                          <a:spcPts val="1500"/>
                        </a:lnSpc>
                        <a:spcBef>
                          <a:spcPts val="0"/>
                        </a:spcBef>
                        <a:spcAft>
                          <a:spcPts val="0"/>
                        </a:spcAft>
                        <a:buClrTx/>
                        <a:buSzTx/>
                        <a:buFontTx/>
                        <a:buNone/>
                        <a:tabLst/>
                        <a:defRPr/>
                      </a:pP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・長期保有資産については、令和</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年度末に解消する見込みであり、今後も引き続き新規取得した用地の計画的な処分に努める</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府の用地取得規模が一定程度縮小する</a:t>
                      </a:r>
                      <a:r>
                        <a:rPr kumimoji="1" lang="en-US" altLang="ja-JP" sz="100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公社を活用せず府の用地取得体制のみで実施できる規模</a:t>
                      </a:r>
                      <a:r>
                        <a:rPr kumimoji="1" lang="en-US" altLang="ja-JP" sz="100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までは、公社を活用した用地取得体制を維持する</a:t>
                      </a:r>
                      <a:endParaRPr kumimoji="1" lang="en-US" altLang="ja-JP" sz="100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8"/>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schemeClr val="tx1"/>
                </a:solidFill>
              </a:rPr>
              <a:t>67</a:t>
            </a:r>
            <a:endParaRPr lang="ja-JP" altLang="en-US" dirty="0">
              <a:solidFill>
                <a:schemeClr val="tx1"/>
              </a:solidFill>
            </a:endParaRPr>
          </a:p>
        </p:txBody>
      </p:sp>
    </p:spTree>
    <p:extLst>
      <p:ext uri="{BB962C8B-B14F-4D97-AF65-F5344CB8AC3E}">
        <p14:creationId xmlns:p14="http://schemas.microsoft.com/office/powerpoint/2010/main" val="12914661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2843808" y="3429000"/>
          <a:ext cx="208280" cy="365760"/>
        </p:xfrm>
        <a:graphic>
          <a:graphicData uri="http://schemas.openxmlformats.org/drawingml/2006/table">
            <a:tbl>
              <a:tblPr/>
              <a:tblGrid>
                <a:gridCol w="208280">
                  <a:extLst>
                    <a:ext uri="{9D8B030D-6E8A-4147-A177-3AD203B41FA5}">
                      <a16:colId xmlns:a16="http://schemas.microsoft.com/office/drawing/2014/main" val="20000"/>
                    </a:ext>
                  </a:extLst>
                </a:gridCol>
              </a:tblGrid>
              <a:tr h="0">
                <a:tc>
                  <a:txBody>
                    <a:bodyPr/>
                    <a:lstStyle/>
                    <a:p>
                      <a:endParaRPr kumimoji="1" lang="ja-JP" altLang="en-US" dirty="0"/>
                    </a:p>
                  </a:txBody>
                  <a:tcPr>
                    <a:lnL w="12700" cmpd="sng">
                      <a:noFill/>
                      <a:prstDash val="solid"/>
                    </a:lnL>
                    <a:lnR w="12700" cmpd="sng">
                      <a:noFill/>
                      <a:prstDash val="solid"/>
                    </a:lnR>
                    <a:lnT w="12700" cmpd="sng">
                      <a:noFill/>
                      <a:prstDash val="solid"/>
                    </a:lnT>
                    <a:lnB w="12700" cmpd="sng">
                      <a:noFill/>
                      <a:prstDash val="solid"/>
                    </a:lnB>
                  </a:tcPr>
                </a:tc>
                <a:extLst>
                  <a:ext uri="{0D108BD9-81ED-4DB2-BD59-A6C34878D82A}">
                    <a16:rowId xmlns:a16="http://schemas.microsoft.com/office/drawing/2014/main" val="10000"/>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1402434361"/>
              </p:ext>
            </p:extLst>
          </p:nvPr>
        </p:nvGraphicFramePr>
        <p:xfrm>
          <a:off x="230981" y="908720"/>
          <a:ext cx="8794800" cy="3944706"/>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3868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16260">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3728446">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（公財）大阪府文化財センター</a:t>
                      </a:r>
                      <a:endParaRPr kumimoji="1" 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kumimoji="1" lang="ja-JP"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・大阪府の文化施設の合流について、大阪市と協議を進める</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kumimoji="1" lang="ja-JP" alt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216000" marR="0" lvl="0" indent="-12600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日、大阪市が</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地独</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大阪市博物館機構</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大阪歴史博物館・東洋陶磁美術館・市立美術館・自然史博物館・市立科学館の</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館</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を設立</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126000" algn="just" defTabSz="914400" rtl="0" eaLnBrk="1" fontAlgn="base" latinLnBrk="0" hangingPunct="1">
                        <a:lnSpc>
                          <a:spcPts val="1400"/>
                        </a:lnSpc>
                        <a:spcBef>
                          <a:spcPct val="0"/>
                        </a:spcBef>
                        <a:spcAft>
                          <a:spcPct val="0"/>
                        </a:spcAft>
                        <a:buClrTx/>
                        <a:buSzTx/>
                        <a:buFontTx/>
                        <a:buNone/>
                        <a:tabLst/>
                        <a:defRPr/>
                      </a:pP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12600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○府立弥生文化博物館、府立近</a:t>
                      </a:r>
                      <a:r>
                        <a:rPr kumimoji="1" lang="ja-JP" altLang="en-US" sz="10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つ</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飛鳥</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博物館及び日本民家集落博物館の</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地独</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大阪市博物館機構への合流について、大阪市と協議中</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地独</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大阪市博物館機構への合流について、</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大阪市と</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協議を進める</a:t>
                      </a: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7" name="正方形/長方形 6"/>
          <p:cNvSpPr/>
          <p:nvPr/>
        </p:nvSpPr>
        <p:spPr>
          <a:xfrm>
            <a:off x="26495" y="44333"/>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 name="直線コネクタ 7"/>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0" name="正方形/長方形 9"/>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schemeClr val="tx1"/>
                </a:solidFill>
              </a:rPr>
              <a:t>68</a:t>
            </a:r>
            <a:endParaRPr lang="ja-JP" altLang="en-US" dirty="0">
              <a:solidFill>
                <a:schemeClr val="tx1"/>
              </a:solidFill>
            </a:endParaRPr>
          </a:p>
        </p:txBody>
      </p:sp>
    </p:spTree>
    <p:extLst>
      <p:ext uri="{BB962C8B-B14F-4D97-AF65-F5344CB8AC3E}">
        <p14:creationId xmlns:p14="http://schemas.microsoft.com/office/powerpoint/2010/main" val="1608998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右矢印 20"/>
          <p:cNvSpPr/>
          <p:nvPr/>
        </p:nvSpPr>
        <p:spPr>
          <a:xfrm>
            <a:off x="3991988" y="4077072"/>
            <a:ext cx="296132" cy="15121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22569" name="テキスト ボックス 3"/>
          <p:cNvSpPr txBox="1">
            <a:spLocks noChangeArrowheads="1"/>
          </p:cNvSpPr>
          <p:nvPr/>
        </p:nvSpPr>
        <p:spPr bwMode="auto">
          <a:xfrm>
            <a:off x="111819" y="721447"/>
            <a:ext cx="626586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出資法人が出資等をする法人（いわゆる孫法人）</a:t>
            </a:r>
          </a:p>
        </p:txBody>
      </p:sp>
      <p:sp>
        <p:nvSpPr>
          <p:cNvPr id="22597" name="テキスト ボックス 7"/>
          <p:cNvSpPr txBox="1">
            <a:spLocks noChangeArrowheads="1"/>
          </p:cNvSpPr>
          <p:nvPr/>
        </p:nvSpPr>
        <p:spPr bwMode="auto">
          <a:xfrm>
            <a:off x="335353" y="6444648"/>
            <a:ext cx="581182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solidFill>
                  <a:prstClr val="black"/>
                </a:solidFill>
                <a:latin typeface="ＭＳ Ｐゴシック"/>
                <a:ea typeface="ＭＳ Ｐゴシック"/>
                <a:cs typeface="Meiryo UI" panose="020B0604030504040204" pitchFamily="50" charset="-128"/>
              </a:rPr>
              <a:t>平成</a:t>
            </a:r>
            <a:r>
              <a:rPr lang="en-US" altLang="ja-JP" sz="800" dirty="0">
                <a:solidFill>
                  <a:prstClr val="black"/>
                </a:solidFill>
                <a:latin typeface="ＭＳ Ｐゴシック"/>
                <a:ea typeface="ＭＳ Ｐゴシック"/>
                <a:cs typeface="Meiryo UI" pitchFamily="50" charset="-128"/>
              </a:rPr>
              <a:t>22</a:t>
            </a:r>
            <a:r>
              <a:rPr lang="ja-JP" altLang="en-US" sz="800" dirty="0">
                <a:solidFill>
                  <a:prstClr val="black"/>
                </a:solidFill>
                <a:latin typeface="ＭＳ Ｐゴシック"/>
                <a:ea typeface="ＭＳ Ｐゴシック"/>
                <a:cs typeface="Meiryo UI" pitchFamily="50" charset="-128"/>
              </a:rPr>
              <a:t>年度から、出資法人による孫法人への委託など孫法人の状況について点検を実施し、府</a:t>
            </a:r>
            <a:r>
              <a:rPr lang="en-US" altLang="ja-JP" sz="800" dirty="0">
                <a:solidFill>
                  <a:prstClr val="black"/>
                </a:solidFill>
                <a:latin typeface="ＭＳ Ｐゴシック"/>
                <a:ea typeface="ＭＳ Ｐゴシック"/>
                <a:cs typeface="Meiryo UI" pitchFamily="50" charset="-128"/>
              </a:rPr>
              <a:t>HP</a:t>
            </a:r>
            <a:r>
              <a:rPr lang="ja-JP" altLang="en-US" sz="800" dirty="0">
                <a:solidFill>
                  <a:prstClr val="black"/>
                </a:solidFill>
                <a:latin typeface="ＭＳ Ｐゴシック"/>
                <a:ea typeface="ＭＳ Ｐゴシック"/>
                <a:cs typeface="Meiryo UI" panose="020B0604030504040204" pitchFamily="50" charset="-128"/>
              </a:rPr>
              <a:t>に公表</a:t>
            </a:r>
            <a:endParaRPr lang="en-US" altLang="ja-JP" sz="800" dirty="0">
              <a:solidFill>
                <a:prstClr val="black"/>
              </a:solidFill>
              <a:latin typeface="ＭＳ Ｐゴシック"/>
              <a:ea typeface="ＭＳ Ｐゴシック"/>
              <a:cs typeface="Meiryo UI" panose="020B0604030504040204" pitchFamily="50" charset="-128"/>
            </a:endParaRPr>
          </a:p>
        </p:txBody>
      </p:sp>
      <p:sp>
        <p:nvSpPr>
          <p:cNvPr id="22599" name="角丸四角形 4"/>
          <p:cNvSpPr>
            <a:spLocks noChangeArrowheads="1"/>
          </p:cNvSpPr>
          <p:nvPr/>
        </p:nvSpPr>
        <p:spPr bwMode="auto">
          <a:xfrm>
            <a:off x="251521" y="2903446"/>
            <a:ext cx="3687616" cy="310409"/>
          </a:xfrm>
          <a:prstGeom prst="roundRect">
            <a:avLst>
              <a:gd name="adj" fmla="val 16667"/>
            </a:avLst>
          </a:prstGeom>
          <a:solidFill>
            <a:srgbClr val="0070C0"/>
          </a:solidFill>
          <a:ln w="19050" algn="ctr">
            <a:solidFill>
              <a:srgbClr val="002060"/>
            </a:solidFill>
            <a:round/>
            <a:headEnd/>
            <a:tailEnd/>
          </a:ln>
        </p:spPr>
        <p:txBody>
          <a:bodyPr wrap="none" lIns="0" tIns="36000" rIns="0" bIns="36000" anchor="ctr"/>
          <a:lstStyle/>
          <a:p>
            <a:pPr algn="ctr"/>
            <a:r>
              <a:rPr lang="en-US" altLang="ja-JP" sz="1000" b="1" dirty="0">
                <a:solidFill>
                  <a:prstClr val="white"/>
                </a:solidFill>
                <a:latin typeface="ＭＳ Ｐゴシック" charset="-128"/>
                <a:ea typeface="Meiryo UI" pitchFamily="50" charset="-128"/>
                <a:cs typeface="Meiryo UI" pitchFamily="50" charset="-128"/>
              </a:rPr>
              <a:t>『</a:t>
            </a:r>
            <a:r>
              <a:rPr lang="ja-JP" altLang="en-US" sz="1000" b="1" dirty="0">
                <a:solidFill>
                  <a:prstClr val="white"/>
                </a:solidFill>
                <a:latin typeface="Meiryo UI" panose="020B0604030504040204" pitchFamily="50" charset="-128"/>
                <a:ea typeface="Meiryo UI" panose="020B0604030504040204" pitchFamily="50" charset="-128"/>
                <a:cs typeface="Meiryo UI" pitchFamily="50" charset="-128"/>
              </a:rPr>
              <a:t>平成</a:t>
            </a:r>
            <a:r>
              <a:rPr lang="en-US" altLang="ja-JP" sz="1000" b="1" dirty="0">
                <a:solidFill>
                  <a:prstClr val="white"/>
                </a:solidFill>
                <a:latin typeface="Meiryo UI" panose="020B0604030504040204" pitchFamily="50" charset="-128"/>
                <a:ea typeface="Meiryo UI" panose="020B0604030504040204" pitchFamily="50" charset="-128"/>
                <a:cs typeface="Meiryo UI" pitchFamily="50" charset="-128"/>
              </a:rPr>
              <a:t>26</a:t>
            </a:r>
            <a:r>
              <a:rPr lang="ja-JP" altLang="en-US" sz="1000" b="1" dirty="0">
                <a:solidFill>
                  <a:prstClr val="white"/>
                </a:solidFill>
                <a:latin typeface="Meiryo UI" panose="020B0604030504040204" pitchFamily="50" charset="-128"/>
                <a:ea typeface="Meiryo UI" panose="020B0604030504040204" pitchFamily="50" charset="-128"/>
                <a:cs typeface="Meiryo UI" pitchFamily="50" charset="-128"/>
              </a:rPr>
              <a:t>年度行財政</a:t>
            </a:r>
            <a:r>
              <a:rPr lang="ja-JP" altLang="en-US" sz="1000" b="1" dirty="0">
                <a:solidFill>
                  <a:prstClr val="white"/>
                </a:solidFill>
                <a:latin typeface="ＭＳ Ｐゴシック" charset="-128"/>
                <a:ea typeface="Meiryo UI" pitchFamily="50" charset="-128"/>
                <a:cs typeface="Meiryo UI" pitchFamily="50" charset="-128"/>
              </a:rPr>
              <a:t>改革の取組み</a:t>
            </a:r>
            <a:r>
              <a:rPr lang="en-US" altLang="ja-JP" sz="1000" b="1" dirty="0">
                <a:solidFill>
                  <a:prstClr val="white"/>
                </a:solidFill>
                <a:latin typeface="ＭＳ Ｐゴシック" charset="-128"/>
                <a:ea typeface="Meiryo UI" pitchFamily="50" charset="-128"/>
                <a:cs typeface="Meiryo UI" pitchFamily="50" charset="-128"/>
              </a:rPr>
              <a:t>』</a:t>
            </a:r>
            <a:r>
              <a:rPr lang="ja-JP" altLang="en-US" sz="1000" b="1" dirty="0">
                <a:solidFill>
                  <a:prstClr val="white"/>
                </a:solidFill>
                <a:latin typeface="ＭＳ Ｐゴシック" charset="-128"/>
                <a:ea typeface="Meiryo UI" pitchFamily="50" charset="-128"/>
                <a:cs typeface="Meiryo UI" pitchFamily="50" charset="-128"/>
              </a:rPr>
              <a:t>策定時点の孫法人の状況</a:t>
            </a:r>
            <a:endParaRPr lang="en-US" altLang="ja-JP" sz="1000" b="1" dirty="0">
              <a:solidFill>
                <a:prstClr val="white"/>
              </a:solidFill>
              <a:latin typeface="ＭＳ Ｐゴシック" charset="-128"/>
              <a:ea typeface="Meiryo UI" pitchFamily="50" charset="-128"/>
              <a:cs typeface="Meiryo UI" pitchFamily="50" charset="-128"/>
            </a:endParaRPr>
          </a:p>
        </p:txBody>
      </p:sp>
      <p:sp>
        <p:nvSpPr>
          <p:cNvPr id="23" name="角丸四角形 4"/>
          <p:cNvSpPr>
            <a:spLocks noChangeArrowheads="1"/>
          </p:cNvSpPr>
          <p:nvPr/>
        </p:nvSpPr>
        <p:spPr bwMode="auto">
          <a:xfrm>
            <a:off x="4364076" y="2905519"/>
            <a:ext cx="2304256" cy="401738"/>
          </a:xfrm>
          <a:prstGeom prst="roundRect">
            <a:avLst>
              <a:gd name="adj" fmla="val 16667"/>
            </a:avLst>
          </a:prstGeom>
          <a:solidFill>
            <a:srgbClr val="0070C0"/>
          </a:solidFill>
          <a:ln w="19050" algn="ctr">
            <a:solidFill>
              <a:srgbClr val="002060"/>
            </a:solidFill>
            <a:round/>
            <a:headEnd/>
            <a:tailEnd/>
          </a:ln>
        </p:spPr>
        <p:txBody>
          <a:bodyPr wrap="none" lIns="0" tIns="36000" rIns="0" bIns="36000" anchor="ctr"/>
          <a:lstStyle/>
          <a:p>
            <a:pPr algn="ctr"/>
            <a:r>
              <a:rPr lang="en-US" altLang="ja-JP" sz="1000" b="1" dirty="0">
                <a:solidFill>
                  <a:prstClr val="white"/>
                </a:solidFill>
                <a:latin typeface="ＭＳ Ｐゴシック" charset="-128"/>
                <a:ea typeface="Meiryo UI" pitchFamily="50" charset="-128"/>
                <a:cs typeface="Meiryo UI" pitchFamily="50" charset="-128"/>
              </a:rPr>
              <a:t>『</a:t>
            </a:r>
            <a:r>
              <a:rPr lang="ja-JP" altLang="en-US" sz="1000" b="1" dirty="0">
                <a:solidFill>
                  <a:prstClr val="white"/>
                </a:solidFill>
                <a:latin typeface="ＭＳ Ｐゴシック" charset="-128"/>
                <a:ea typeface="Meiryo UI" pitchFamily="50" charset="-128"/>
                <a:cs typeface="Meiryo UI" pitchFamily="50" charset="-128"/>
              </a:rPr>
              <a:t>行財政改革推進プラン</a:t>
            </a:r>
            <a:r>
              <a:rPr lang="en-US" altLang="ja-JP" sz="1000" b="1" dirty="0">
                <a:solidFill>
                  <a:prstClr val="white"/>
                </a:solidFill>
                <a:latin typeface="ＭＳ Ｐゴシック" charset="-128"/>
                <a:ea typeface="Meiryo UI" pitchFamily="50" charset="-128"/>
                <a:cs typeface="Meiryo UI" pitchFamily="50" charset="-128"/>
              </a:rPr>
              <a:t>(</a:t>
            </a:r>
            <a:r>
              <a:rPr lang="ja-JP" altLang="en-US" sz="1000" b="1" dirty="0">
                <a:solidFill>
                  <a:prstClr val="white"/>
                </a:solidFill>
                <a:latin typeface="ＭＳ Ｐゴシック" charset="-128"/>
                <a:ea typeface="Meiryo UI" pitchFamily="50" charset="-128"/>
                <a:cs typeface="Meiryo UI" pitchFamily="50" charset="-128"/>
              </a:rPr>
              <a:t>案</a:t>
            </a:r>
            <a:r>
              <a:rPr lang="en-US" altLang="ja-JP" sz="1000" b="1" dirty="0">
                <a:solidFill>
                  <a:prstClr val="white"/>
                </a:solidFill>
                <a:latin typeface="ＭＳ Ｐゴシック" charset="-128"/>
                <a:ea typeface="Meiryo UI" pitchFamily="50" charset="-128"/>
                <a:cs typeface="Meiryo UI" pitchFamily="50" charset="-128"/>
              </a:rPr>
              <a:t>)』</a:t>
            </a:r>
          </a:p>
          <a:p>
            <a:pPr algn="ctr"/>
            <a:r>
              <a:rPr lang="ja-JP" altLang="en-US" sz="1000" b="1" dirty="0">
                <a:solidFill>
                  <a:prstClr val="white"/>
                </a:solidFill>
                <a:latin typeface="ＭＳ Ｐゴシック" charset="-128"/>
                <a:ea typeface="Meiryo UI" pitchFamily="50" charset="-128"/>
                <a:cs typeface="Meiryo UI" pitchFamily="50" charset="-128"/>
              </a:rPr>
              <a:t>策定時点の孫法人の状況</a:t>
            </a:r>
            <a:endParaRPr lang="en-US" altLang="ja-JP" sz="1000" b="1" dirty="0">
              <a:solidFill>
                <a:prstClr val="white"/>
              </a:solidFill>
              <a:latin typeface="ＭＳ Ｐゴシック" charset="-128"/>
              <a:ea typeface="Meiryo UI" pitchFamily="50" charset="-128"/>
              <a:cs typeface="Meiryo UI" pitchFamily="50" charset="-128"/>
            </a:endParaRPr>
          </a:p>
        </p:txBody>
      </p:sp>
      <p:graphicFrame>
        <p:nvGraphicFramePr>
          <p:cNvPr id="18" name="Group 83"/>
          <p:cNvGraphicFramePr>
            <a:graphicFrameLocks noGrp="1"/>
          </p:cNvGraphicFramePr>
          <p:nvPr/>
        </p:nvGraphicFramePr>
        <p:xfrm>
          <a:off x="4354216" y="3406238"/>
          <a:ext cx="2376264" cy="3038410"/>
        </p:xfrm>
        <a:graphic>
          <a:graphicData uri="http://schemas.openxmlformats.org/drawingml/2006/table">
            <a:tbl>
              <a:tblPr/>
              <a:tblGrid>
                <a:gridCol w="2376264">
                  <a:extLst>
                    <a:ext uri="{9D8B030D-6E8A-4147-A177-3AD203B41FA5}">
                      <a16:colId xmlns:a16="http://schemas.microsoft.com/office/drawing/2014/main" val="20000"/>
                    </a:ext>
                  </a:extLst>
                </a:gridCol>
              </a:tblGrid>
              <a:tr h="343376">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en-US" altLang="ja-JP" sz="100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a:t>
                      </a:r>
                      <a:r>
                        <a:rPr kumimoji="1" lang="ja-JP" altLang="en-US" sz="100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出資元法人の民営化により</a:t>
                      </a:r>
                      <a:endParaRPr kumimoji="1" lang="en-US" altLang="ja-JP" sz="1000" b="1" i="0" u="none" strike="noStrike" cap="none" normalizeH="0" baseline="0" dirty="0">
                        <a:ln>
                          <a:noFill/>
                        </a:ln>
                        <a:solidFill>
                          <a:schemeClr val="tx1"/>
                        </a:solidFill>
                        <a:effectLst/>
                        <a:latin typeface="ＭＳ Ｐゴシック"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ja-JP" altLang="en-US" sz="100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　　　 　　 孫法人でなくなった法人</a:t>
                      </a:r>
                      <a:r>
                        <a:rPr kumimoji="1" lang="en-US" altLang="ja-JP" sz="100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a:t>
                      </a: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3</a:t>
                      </a:r>
                      <a:r>
                        <a:rPr kumimoji="1" lang="ja-JP" altLang="en-US" sz="100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法人</a:t>
                      </a:r>
                      <a:r>
                        <a:rPr kumimoji="1" lang="en-US" altLang="ja-JP" sz="100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extLst>
                  <a:ext uri="{0D108BD9-81ED-4DB2-BD59-A6C34878D82A}">
                    <a16:rowId xmlns:a16="http://schemas.microsoft.com/office/drawing/2014/main" val="10000"/>
                  </a:ext>
                </a:extLst>
              </a:tr>
              <a:tr h="32166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ja-JP" altLang="en-US"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泉北鉄道サービス㈱</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7595">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ja-JP" altLang="en-US"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泉鉄産業㈱</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8032">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ja-JP" altLang="en-US"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㈱パンジョ</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2486">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出資元法人の株式譲渡により　　　　</a:t>
                      </a:r>
                      <a:endPar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　　       孫法人でなくなった法人</a:t>
                      </a: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:1</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法人</a:t>
                      </a: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extLst>
                  <a:ext uri="{0D108BD9-81ED-4DB2-BD59-A6C34878D82A}">
                    <a16:rowId xmlns:a16="http://schemas.microsoft.com/office/drawing/2014/main" val="10004"/>
                  </a:ext>
                </a:extLst>
              </a:tr>
              <a:tr h="310433">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ja-JP" altLang="en-US"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㈱北部冷蔵サービスセンター</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H26.6</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351712">
                <a:tc>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en-US" altLang="ja-JP" sz="100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a:t>
                      </a:r>
                      <a:r>
                        <a:rPr kumimoji="1" lang="ja-JP" altLang="en-US" sz="100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引き続き点検を実施する孫法人</a:t>
                      </a: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法人</a:t>
                      </a:r>
                      <a:r>
                        <a:rPr kumimoji="1" lang="en-US" altLang="ja-JP" sz="100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a:t>
                      </a:r>
                      <a:endParaRPr kumimoji="1" lang="ja-JP" altLang="en-US" sz="1000" b="1" i="0" u="none" strike="noStrike" cap="none" normalizeH="0" baseline="0" dirty="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10006"/>
                  </a:ext>
                </a:extLst>
              </a:tr>
              <a:tr h="310433">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ja-JP" altLang="en-US"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大阪モノレールサービス㈱</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337639">
                <a:tc>
                  <a:txBody>
                    <a:bodyPr/>
                    <a:lstStyle/>
                    <a:p>
                      <a:pPr marL="0" marR="0" lvl="0" indent="0" algn="l"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charset="-128"/>
                          <a:ea typeface="Meiryo UI" pitchFamily="50" charset="-128"/>
                          <a:cs typeface="Meiryo UI" pitchFamily="50" charset="-128"/>
                        </a:rPr>
                        <a:t>千里北センター㈱</a:t>
                      </a:r>
                      <a:endParaRPr kumimoji="1" lang="en-US" altLang="ja-JP" sz="1000" b="0" i="0" u="none" strike="noStrike" kern="1200" cap="none" spc="0" normalizeH="0" baseline="0" noProof="0" dirty="0">
                        <a:ln>
                          <a:noFill/>
                        </a:ln>
                        <a:solidFill>
                          <a:prstClr val="black"/>
                        </a:solidFill>
                        <a:effectLst/>
                        <a:uLnTx/>
                        <a:uFillTx/>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bl>
          </a:graphicData>
        </a:graphic>
      </p:graphicFrame>
      <p:graphicFrame>
        <p:nvGraphicFramePr>
          <p:cNvPr id="17" name="Group 83"/>
          <p:cNvGraphicFramePr>
            <a:graphicFrameLocks noGrp="1"/>
          </p:cNvGraphicFramePr>
          <p:nvPr/>
        </p:nvGraphicFramePr>
        <p:xfrm>
          <a:off x="282949" y="3295312"/>
          <a:ext cx="3627403" cy="3107565"/>
        </p:xfrm>
        <a:graphic>
          <a:graphicData uri="http://schemas.openxmlformats.org/drawingml/2006/table">
            <a:tbl>
              <a:tblPr/>
              <a:tblGrid>
                <a:gridCol w="1599385">
                  <a:extLst>
                    <a:ext uri="{9D8B030D-6E8A-4147-A177-3AD203B41FA5}">
                      <a16:colId xmlns:a16="http://schemas.microsoft.com/office/drawing/2014/main" val="20000"/>
                    </a:ext>
                  </a:extLst>
                </a:gridCol>
                <a:gridCol w="2028018">
                  <a:extLst>
                    <a:ext uri="{9D8B030D-6E8A-4147-A177-3AD203B41FA5}">
                      <a16:colId xmlns:a16="http://schemas.microsoft.com/office/drawing/2014/main" val="20001"/>
                    </a:ext>
                  </a:extLst>
                </a:gridCol>
              </a:tblGrid>
              <a:tr h="230157">
                <a:tc gridSpan="2">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解散した孫法人：</a:t>
                      </a: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3</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法人</a:t>
                      </a: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243658">
                <a:tc>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出資元法人名</a:t>
                      </a:r>
                      <a:endParaRPr kumimoji="1" lang="en-US" altLang="ja-JP"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孫法人名</a:t>
                      </a:r>
                      <a:endParaRPr kumimoji="1" lang="en-US" altLang="ja-JP"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extLst>
                  <a:ext uri="{0D108BD9-81ED-4DB2-BD59-A6C34878D82A}">
                    <a16:rowId xmlns:a16="http://schemas.microsoft.com/office/drawing/2014/main" val="10001"/>
                  </a:ext>
                </a:extLst>
              </a:tr>
              <a:tr h="24365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zh-TW" altLang="en-US"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大阪府都市開発㈱</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大阪りんくうホテル（</a:t>
                      </a:r>
                      <a:r>
                        <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H23.11</a:t>
                      </a:r>
                      <a:r>
                        <a:rPr kumimoji="1" lang="ja-JP" altLang="en-US"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a:t>
                      </a:r>
                      <a:endParaRPr kumimoji="1" lang="en-US" altLang="ja-JP"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216024">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大阪府都市開発㈱</a:t>
                      </a:r>
                      <a:endParaRPr kumimoji="1" lang="en-US" altLang="ja-JP"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りんくう国際物流㈱ （</a:t>
                      </a:r>
                      <a:r>
                        <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H24.2</a:t>
                      </a:r>
                      <a:r>
                        <a:rPr kumimoji="1" lang="ja-JP" altLang="en-US"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a:t>
                      </a:r>
                      <a:endParaRPr kumimoji="1" lang="en-US" altLang="ja-JP"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201276">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大阪府住宅供給公社</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㈱大阪住宅公社サービス （</a:t>
                      </a:r>
                      <a:r>
                        <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H24.3</a:t>
                      </a:r>
                      <a:r>
                        <a:rPr kumimoji="1" lang="ja-JP" altLang="en-US"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a:t>
                      </a:r>
                      <a:endParaRPr kumimoji="1" lang="en-US" altLang="ja-JP"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250228">
                <a:tc gridSpan="2">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en-US" altLang="ja-JP" sz="100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a:t>
                      </a:r>
                      <a:r>
                        <a:rPr kumimoji="1" lang="ja-JP" altLang="en-US" sz="100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存続する孫法人：</a:t>
                      </a: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6</a:t>
                      </a:r>
                      <a:r>
                        <a:rPr kumimoji="1" lang="ja-JP" altLang="en-US" sz="100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法人</a:t>
                      </a:r>
                      <a:r>
                        <a:rPr kumimoji="1" lang="en-US" altLang="ja-JP" sz="100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a:t>
                      </a:r>
                      <a:endParaRPr kumimoji="1" lang="ja-JP" altLang="en-US" sz="1000" b="1" i="0" u="none" strike="noStrike" cap="none" normalizeH="0" baseline="0" dirty="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5"/>
                  </a:ext>
                </a:extLst>
              </a:tr>
              <a:tr h="212425">
                <a:tc>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出資元法人名</a:t>
                      </a:r>
                      <a:endParaRPr kumimoji="1" lang="en-US" altLang="ja-JP"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孫法人名</a:t>
                      </a:r>
                      <a:endParaRPr kumimoji="1" lang="en-US" altLang="ja-JP"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extLst>
                  <a:ext uri="{0D108BD9-81ED-4DB2-BD59-A6C34878D82A}">
                    <a16:rowId xmlns:a16="http://schemas.microsoft.com/office/drawing/2014/main" val="10006"/>
                  </a:ext>
                </a:extLst>
              </a:tr>
              <a:tr h="25516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㈱大阪府食品流通センター</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㈱北部冷蔵サービスセンター</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216024">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大阪高速鉄道㈱</a:t>
                      </a:r>
                      <a:endParaRPr kumimoji="1" lang="en-US" altLang="ja-JP"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大阪モノレールサービス㈱</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196177">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大阪府都市開発㈱</a:t>
                      </a:r>
                      <a:endParaRPr kumimoji="1" lang="en-US" altLang="ja-JP"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泉北鉄道サービス㈱</a:t>
                      </a:r>
                      <a:endParaRPr kumimoji="1" lang="en-US" altLang="ja-JP"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r h="253437">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zh-TW" altLang="en-US"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大阪府都市開発㈱</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泉鉄産業㈱</a:t>
                      </a:r>
                      <a:endParaRPr kumimoji="1" lang="en-US" altLang="ja-JP"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0"/>
                  </a:ext>
                </a:extLst>
              </a:tr>
              <a:tr h="216024">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zh-TW" altLang="en-US"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大阪府都市開発㈱</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㈱パンジョ</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1"/>
                  </a:ext>
                </a:extLst>
              </a:tr>
              <a:tr h="193388">
                <a:tc>
                  <a:txBody>
                    <a:bodyPr/>
                    <a:lstStyle/>
                    <a:p>
                      <a:pPr marL="0" marR="0" lvl="0" indent="0" algn="l"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en-US" altLang="ja-JP" sz="8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一財</a:t>
                      </a:r>
                      <a:r>
                        <a:rPr kumimoji="1" lang="en-US" altLang="ja-JP" sz="8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cap="none" spc="0" normalizeH="0" baseline="0" dirty="0">
                          <a:ln>
                            <a:noFill/>
                          </a:ln>
                          <a:solidFill>
                            <a:schemeClr val="tx1"/>
                          </a:solidFill>
                          <a:effectLst/>
                          <a:latin typeface="ＭＳ Ｐゴシック" charset="-128"/>
                          <a:ea typeface="Meiryo UI" pitchFamily="50" charset="-128"/>
                          <a:cs typeface="Meiryo UI" pitchFamily="50" charset="-128"/>
                        </a:rPr>
                        <a:t>大阪府タウン管理財団</a:t>
                      </a:r>
                      <a:endParaRPr kumimoji="1" lang="en-US" altLang="ja-JP" sz="900" b="0" i="0" u="none" strike="noStrike" cap="none" spc="0" normalizeH="0" baseline="0" dirty="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ja-JP" altLang="en-US" sz="900" b="0" i="0" u="none" strike="noStrike" kern="1200" cap="none" spc="0" normalizeH="0" baseline="0" noProof="0" dirty="0">
                          <a:ln>
                            <a:noFill/>
                          </a:ln>
                          <a:solidFill>
                            <a:prstClr val="black"/>
                          </a:solidFill>
                          <a:effectLst/>
                          <a:uLnTx/>
                          <a:uFillTx/>
                          <a:latin typeface="ＭＳ Ｐゴシック" charset="-128"/>
                          <a:ea typeface="Meiryo UI" pitchFamily="50" charset="-128"/>
                          <a:cs typeface="Meiryo UI" pitchFamily="50" charset="-128"/>
                        </a:rPr>
                        <a:t>千里北センター㈱</a:t>
                      </a:r>
                      <a:endParaRPr kumimoji="1" lang="en-US" altLang="ja-JP" sz="900" b="0" i="0" u="none" strike="noStrike" kern="1200" cap="none" spc="0" normalizeH="0" baseline="0" noProof="0" dirty="0">
                        <a:ln>
                          <a:noFill/>
                        </a:ln>
                        <a:solidFill>
                          <a:prstClr val="black"/>
                        </a:solidFill>
                        <a:effectLst/>
                        <a:uLnTx/>
                        <a:uFillTx/>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2"/>
                  </a:ext>
                </a:extLst>
              </a:tr>
            </a:tbl>
          </a:graphicData>
        </a:graphic>
      </p:graphicFrame>
      <p:grpSp>
        <p:nvGrpSpPr>
          <p:cNvPr id="2" name="グループ化 1"/>
          <p:cNvGrpSpPr/>
          <p:nvPr/>
        </p:nvGrpSpPr>
        <p:grpSpPr>
          <a:xfrm>
            <a:off x="251521" y="1362041"/>
            <a:ext cx="8661693" cy="1150820"/>
            <a:chOff x="251521" y="332656"/>
            <a:chExt cx="8661693" cy="1670234"/>
          </a:xfrm>
        </p:grpSpPr>
        <p:sp>
          <p:nvSpPr>
            <p:cNvPr id="22530" name="正方形/長方形 6"/>
            <p:cNvSpPr>
              <a:spLocks noChangeArrowheads="1"/>
            </p:cNvSpPr>
            <p:nvPr/>
          </p:nvSpPr>
          <p:spPr bwMode="auto">
            <a:xfrm>
              <a:off x="323528" y="404666"/>
              <a:ext cx="8589686" cy="1539250"/>
            </a:xfrm>
            <a:prstGeom prst="rect">
              <a:avLst/>
            </a:prstGeom>
            <a:noFill/>
            <a:ln w="1905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lIns="0" tIns="72000" rIns="0" bIns="72000" anchor="ctr"/>
            <a:lstStyle/>
            <a:p>
              <a:r>
                <a:rPr lang="en-US" altLang="ja-JP" sz="1200">
                  <a:solidFill>
                    <a:prstClr val="black"/>
                  </a:solidFill>
                  <a:latin typeface="Meiryo UI" pitchFamily="50" charset="-128"/>
                  <a:ea typeface="Meiryo UI" pitchFamily="50" charset="-128"/>
                  <a:cs typeface="Meiryo UI" pitchFamily="50" charset="-128"/>
                </a:rPr>
                <a:t>  </a:t>
              </a:r>
            </a:p>
            <a:p>
              <a:r>
                <a:rPr lang="ja-JP" altLang="en-US" sz="1200">
                  <a:solidFill>
                    <a:prstClr val="black"/>
                  </a:solidFill>
                  <a:latin typeface="Meiryo UI" pitchFamily="50" charset="-128"/>
                  <a:ea typeface="Meiryo UI" pitchFamily="50" charset="-128"/>
                  <a:cs typeface="Meiryo UI" pitchFamily="50" charset="-128"/>
                </a:rPr>
                <a:t> </a:t>
              </a:r>
              <a:r>
                <a:rPr lang="en-US" altLang="ja-JP" sz="1200">
                  <a:solidFill>
                    <a:prstClr val="black"/>
                  </a:solidFill>
                  <a:latin typeface="ＭＳ Ｐゴシック" charset="-128"/>
                  <a:ea typeface="Meiryo UI" pitchFamily="50" charset="-128"/>
                  <a:cs typeface="Meiryo UI" pitchFamily="50" charset="-128"/>
                </a:rPr>
                <a:t> </a:t>
              </a:r>
            </a:p>
            <a:p>
              <a:endParaRPr lang="ja-JP" altLang="en-US" sz="1200">
                <a:solidFill>
                  <a:prstClr val="black"/>
                </a:solidFill>
                <a:latin typeface="ＭＳ Ｐゴシック" charset="-128"/>
                <a:ea typeface="Meiryo UI" pitchFamily="50" charset="-128"/>
                <a:cs typeface="Meiryo UI" pitchFamily="50" charset="-128"/>
              </a:endParaRPr>
            </a:p>
            <a:p>
              <a:r>
                <a:rPr lang="ja-JP" altLang="en-US" sz="1200">
                  <a:solidFill>
                    <a:prstClr val="black"/>
                  </a:solidFill>
                  <a:latin typeface="ＭＳ Ｐゴシック" charset="-128"/>
                  <a:ea typeface="Meiryo UI" pitchFamily="50" charset="-128"/>
                  <a:cs typeface="Meiryo UI" pitchFamily="50" charset="-128"/>
                </a:rPr>
                <a:t>  　</a:t>
              </a:r>
              <a:endParaRPr lang="ja-JP" altLang="en-US" sz="1100">
                <a:solidFill>
                  <a:prstClr val="black"/>
                </a:solidFill>
                <a:latin typeface="ＭＳ Ｐゴシック" charset="-128"/>
                <a:ea typeface="Meiryo UI" pitchFamily="50" charset="-128"/>
                <a:cs typeface="Meiryo UI" pitchFamily="50" charset="-128"/>
              </a:endParaRPr>
            </a:p>
          </p:txBody>
        </p:sp>
        <p:sp>
          <p:nvSpPr>
            <p:cNvPr id="22598" name="テキスト ボックス 16"/>
            <p:cNvSpPr txBox="1">
              <a:spLocks noChangeArrowheads="1"/>
            </p:cNvSpPr>
            <p:nvPr/>
          </p:nvSpPr>
          <p:spPr bwMode="auto">
            <a:xfrm>
              <a:off x="382673" y="685157"/>
              <a:ext cx="8517926" cy="1317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「大阪府財政構造改革プラン（案）」以降、孫法人については、出資元法人の関与の状況等を確認・点検</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しており、平成</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日に設立された保証</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r>
                <a:rPr lang="en-US" altLang="ja-JP"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協会コンピュータサービス（株）</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出資元：大阪信用保証協会</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を含め、引き続き点検を実施する法人は</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法人です。</a:t>
              </a:r>
              <a:endParaRPr lang="en-US" altLang="ja-JP" sz="1050" strike="sngStrike"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今後も存続する孫法人については、</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引き続き、令和２年度大阪府行政</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経営の取組みでの方向性を踏襲し、その必要性などについて定期的に点検していき</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ます。</a:t>
              </a:r>
            </a:p>
            <a:p>
              <a:pPr eaLnBrk="1" hangingPunct="1"/>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600" name="角丸四角形 4"/>
            <p:cNvSpPr>
              <a:spLocks noChangeArrowheads="1"/>
            </p:cNvSpPr>
            <p:nvPr/>
          </p:nvSpPr>
          <p:spPr bwMode="auto">
            <a:xfrm>
              <a:off x="251521" y="332656"/>
              <a:ext cx="2016224" cy="307975"/>
            </a:xfrm>
            <a:prstGeom prst="roundRect">
              <a:avLst>
                <a:gd name="adj" fmla="val 16667"/>
              </a:avLst>
            </a:prstGeom>
            <a:solidFill>
              <a:srgbClr val="0070C0"/>
            </a:solidFill>
            <a:ln w="19050" algn="ctr">
              <a:solidFill>
                <a:srgbClr val="002060"/>
              </a:solidFill>
              <a:round/>
              <a:headEnd/>
              <a:tailEnd/>
            </a:ln>
          </p:spPr>
          <p:txBody>
            <a:bodyPr wrap="none" lIns="0" tIns="72000" rIns="0" bIns="72000" anchor="ctr"/>
            <a:lstStyle/>
            <a:p>
              <a:pPr algn="ctr"/>
              <a:r>
                <a:rPr lang="ja-JP" altLang="en-US" sz="1100" b="1" dirty="0">
                  <a:solidFill>
                    <a:prstClr val="white"/>
                  </a:solidFill>
                  <a:latin typeface="ＭＳ Ｐゴシック" charset="-128"/>
                  <a:ea typeface="Meiryo UI" pitchFamily="50" charset="-128"/>
                  <a:cs typeface="Meiryo UI" pitchFamily="50" charset="-128"/>
                </a:rPr>
                <a:t>点検結果・今後の取組み</a:t>
              </a:r>
              <a:endParaRPr lang="en-US" altLang="ja-JP" sz="1100" b="1" dirty="0">
                <a:solidFill>
                  <a:prstClr val="white"/>
                </a:solidFill>
                <a:latin typeface="ＭＳ Ｐゴシック" charset="-128"/>
                <a:ea typeface="Meiryo UI" pitchFamily="50" charset="-128"/>
                <a:cs typeface="Meiryo UI" pitchFamily="50" charset="-128"/>
              </a:endParaRPr>
            </a:p>
          </p:txBody>
        </p:sp>
      </p:grpSp>
      <p:sp>
        <p:nvSpPr>
          <p:cNvPr id="22" name="角丸四角形 4"/>
          <p:cNvSpPr>
            <a:spLocks noChangeArrowheads="1"/>
          </p:cNvSpPr>
          <p:nvPr/>
        </p:nvSpPr>
        <p:spPr bwMode="auto">
          <a:xfrm>
            <a:off x="6916854" y="2933146"/>
            <a:ext cx="2163746" cy="401738"/>
          </a:xfrm>
          <a:prstGeom prst="roundRect">
            <a:avLst>
              <a:gd name="adj" fmla="val 16667"/>
            </a:avLst>
          </a:prstGeom>
          <a:solidFill>
            <a:srgbClr val="0070C0"/>
          </a:solidFill>
          <a:ln w="19050" algn="ctr">
            <a:solidFill>
              <a:srgbClr val="002060"/>
            </a:solidFill>
            <a:round/>
            <a:headEnd/>
            <a:tailEnd/>
          </a:ln>
        </p:spPr>
        <p:txBody>
          <a:bodyPr wrap="none" lIns="0" tIns="36000" rIns="0" bIns="36000" anchor="ctr"/>
          <a:lstStyle/>
          <a:p>
            <a:pPr algn="ctr"/>
            <a:r>
              <a:rPr lang="en-US" altLang="ja-JP" sz="1000" b="1" dirty="0">
                <a:solidFill>
                  <a:prstClr val="white"/>
                </a:solidFill>
                <a:latin typeface="ＭＳ Ｐゴシック" charset="-128"/>
                <a:ea typeface="Meiryo UI" pitchFamily="50" charset="-128"/>
                <a:cs typeface="Meiryo UI" pitchFamily="50" charset="-128"/>
              </a:rPr>
              <a:t>『</a:t>
            </a:r>
            <a:r>
              <a:rPr lang="ja-JP" altLang="en-US" sz="1000" b="1" dirty="0">
                <a:solidFill>
                  <a:prstClr val="white"/>
                </a:solidFill>
                <a:latin typeface="Meiryo UI" panose="020B0604030504040204" pitchFamily="50" charset="-128"/>
                <a:ea typeface="Meiryo UI" panose="020B0604030504040204" pitchFamily="50" charset="-128"/>
                <a:cs typeface="Meiryo UI" pitchFamily="50" charset="-128"/>
              </a:rPr>
              <a:t>令和</a:t>
            </a:r>
            <a:r>
              <a:rPr lang="en-US" altLang="ja-JP" sz="1000" b="1" dirty="0">
                <a:solidFill>
                  <a:prstClr val="white"/>
                </a:solidFill>
                <a:latin typeface="Meiryo UI" panose="020B0604030504040204" pitchFamily="50" charset="-128"/>
                <a:ea typeface="Meiryo UI" panose="020B0604030504040204" pitchFamily="50" charset="-128"/>
                <a:cs typeface="Meiryo UI" pitchFamily="50" charset="-128"/>
              </a:rPr>
              <a:t>3</a:t>
            </a:r>
            <a:r>
              <a:rPr lang="ja-JP" altLang="en-US" sz="1000" b="1" dirty="0">
                <a:solidFill>
                  <a:prstClr val="white"/>
                </a:solidFill>
                <a:latin typeface="Meiryo UI" panose="020B0604030504040204" pitchFamily="50" charset="-128"/>
                <a:ea typeface="Meiryo UI" panose="020B0604030504040204" pitchFamily="50" charset="-128"/>
                <a:cs typeface="Meiryo UI" pitchFamily="50" charset="-128"/>
              </a:rPr>
              <a:t>年</a:t>
            </a:r>
            <a:r>
              <a:rPr lang="ja-JP" altLang="en-US" sz="1000" b="1" dirty="0">
                <a:solidFill>
                  <a:prstClr val="white"/>
                </a:solidFill>
                <a:latin typeface="ＭＳ Ｐゴシック" charset="-128"/>
                <a:ea typeface="Meiryo UI" pitchFamily="50" charset="-128"/>
                <a:cs typeface="Meiryo UI" pitchFamily="50" charset="-128"/>
              </a:rPr>
              <a:t>度行政経営の取組み</a:t>
            </a:r>
            <a:r>
              <a:rPr lang="en-US" altLang="ja-JP" sz="1000" b="1" dirty="0">
                <a:solidFill>
                  <a:prstClr val="white"/>
                </a:solidFill>
                <a:latin typeface="ＭＳ Ｐゴシック" charset="-128"/>
                <a:ea typeface="Meiryo UI" pitchFamily="50" charset="-128"/>
                <a:cs typeface="Meiryo UI" pitchFamily="50" charset="-128"/>
              </a:rPr>
              <a:t>』</a:t>
            </a:r>
            <a:endParaRPr lang="ja-JP" altLang="en-US" sz="1000" b="1" dirty="0">
              <a:solidFill>
                <a:prstClr val="white"/>
              </a:solidFill>
              <a:latin typeface="ＭＳ Ｐゴシック" charset="-128"/>
              <a:ea typeface="Meiryo UI" pitchFamily="50" charset="-128"/>
              <a:cs typeface="Meiryo UI" pitchFamily="50" charset="-128"/>
            </a:endParaRPr>
          </a:p>
          <a:p>
            <a:pPr algn="ctr"/>
            <a:r>
              <a:rPr lang="ja-JP" altLang="en-US" sz="1000" b="1" dirty="0">
                <a:solidFill>
                  <a:prstClr val="white"/>
                </a:solidFill>
                <a:latin typeface="ＭＳ Ｐゴシック" charset="-128"/>
                <a:ea typeface="Meiryo UI" pitchFamily="50" charset="-128"/>
                <a:cs typeface="Meiryo UI" pitchFamily="50" charset="-128"/>
              </a:rPr>
              <a:t>における孫法人の状況</a:t>
            </a:r>
            <a:endParaRPr lang="en-US" altLang="ja-JP" sz="1000" b="1" dirty="0">
              <a:solidFill>
                <a:prstClr val="white"/>
              </a:solidFill>
              <a:latin typeface="ＭＳ Ｐゴシック" charset="-128"/>
              <a:ea typeface="Meiryo UI" pitchFamily="50" charset="-128"/>
              <a:cs typeface="Meiryo UI" pitchFamily="50" charset="-128"/>
            </a:endParaRPr>
          </a:p>
        </p:txBody>
      </p:sp>
      <p:graphicFrame>
        <p:nvGraphicFramePr>
          <p:cNvPr id="3" name="表 2"/>
          <p:cNvGraphicFramePr>
            <a:graphicFrameLocks noGrp="1"/>
          </p:cNvGraphicFramePr>
          <p:nvPr/>
        </p:nvGraphicFramePr>
        <p:xfrm>
          <a:off x="7200403" y="3429000"/>
          <a:ext cx="1764086" cy="1250346"/>
        </p:xfrm>
        <a:graphic>
          <a:graphicData uri="http://schemas.openxmlformats.org/drawingml/2006/table">
            <a:tbl>
              <a:tblPr/>
              <a:tblGrid>
                <a:gridCol w="1764086">
                  <a:extLst>
                    <a:ext uri="{9D8B030D-6E8A-4147-A177-3AD203B41FA5}">
                      <a16:colId xmlns:a16="http://schemas.microsoft.com/office/drawing/2014/main" val="20000"/>
                    </a:ext>
                  </a:extLst>
                </a:gridCol>
              </a:tblGrid>
              <a:tr h="303979">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en-US" altLang="ja-JP" sz="100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a:t>
                      </a:r>
                      <a:r>
                        <a:rPr kumimoji="1" lang="ja-JP" altLang="en-US" sz="100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引き続き点検を実施する</a:t>
                      </a:r>
                      <a:endParaRPr kumimoji="1" lang="en-US" altLang="ja-JP" sz="1000" b="1" i="0" u="none" strike="noStrike" cap="none" normalizeH="0" baseline="0" dirty="0">
                        <a:ln>
                          <a:noFill/>
                        </a:ln>
                        <a:solidFill>
                          <a:schemeClr val="tx1"/>
                        </a:solidFill>
                        <a:effectLst/>
                        <a:latin typeface="ＭＳ Ｐゴシック"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100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　　　　　　　孫法人</a:t>
                      </a: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法人</a:t>
                      </a:r>
                      <a:r>
                        <a:rPr kumimoji="1" lang="en-US" altLang="ja-JP" sz="100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a:t>
                      </a:r>
                      <a:endParaRPr kumimoji="1" lang="ja-JP" altLang="en-US" sz="1000" b="1" i="0" u="none" strike="noStrike" cap="none" normalizeH="0" baseline="0" dirty="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10000"/>
                  </a:ext>
                </a:extLst>
              </a:tr>
              <a:tr h="268302">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charset="-128"/>
                          <a:ea typeface="Meiryo UI" pitchFamily="50" charset="-128"/>
                          <a:cs typeface="Meiryo UI" pitchFamily="50" charset="-128"/>
                        </a:rPr>
                        <a:t>保証協会コンピュータサービス</a:t>
                      </a:r>
                      <a:r>
                        <a:rPr kumimoji="1" lang="ja-JP" altLang="en-US"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291816">
                <a:tc>
                  <a:txBody>
                    <a:bodyPr/>
                    <a:lstStyle/>
                    <a:p>
                      <a:pPr marL="0" marR="0" lvl="0" indent="0" algn="l"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ja-JP" altLang="en-US"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大阪モノレールサービス㈱</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291816">
                <a:tc>
                  <a:txBody>
                    <a:bodyPr/>
                    <a:lstStyle/>
                    <a:p>
                      <a:pPr marL="0" marR="0" lvl="0" indent="0" algn="l"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charset="-128"/>
                          <a:ea typeface="Meiryo UI" pitchFamily="50" charset="-128"/>
                          <a:cs typeface="Meiryo UI" pitchFamily="50" charset="-128"/>
                        </a:rPr>
                        <a:t>千里北センター㈱</a:t>
                      </a:r>
                      <a:endParaRPr kumimoji="1" lang="en-US" altLang="ja-JP" sz="1000" b="0" i="0" u="none" strike="noStrike" kern="1200" cap="none" spc="0" normalizeH="0" baseline="0" noProof="0" dirty="0">
                        <a:ln>
                          <a:noFill/>
                        </a:ln>
                        <a:solidFill>
                          <a:prstClr val="black"/>
                        </a:solidFill>
                        <a:effectLst/>
                        <a:uLnTx/>
                        <a:uFillTx/>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bl>
          </a:graphicData>
        </a:graphic>
      </p:graphicFrame>
      <p:sp>
        <p:nvSpPr>
          <p:cNvPr id="26" name="右矢印 25"/>
          <p:cNvSpPr/>
          <p:nvPr/>
        </p:nvSpPr>
        <p:spPr>
          <a:xfrm>
            <a:off x="6800743" y="4077072"/>
            <a:ext cx="296132" cy="15121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25" name="正方形/長方形 24"/>
          <p:cNvSpPr/>
          <p:nvPr/>
        </p:nvSpPr>
        <p:spPr>
          <a:xfrm>
            <a:off x="26495" y="44333"/>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9" name="直線コネクタ 28"/>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28" name="正方形/長方形 27"/>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schemeClr val="tx1"/>
                </a:solidFill>
              </a:rPr>
              <a:t>69</a:t>
            </a:r>
            <a:endParaRPr lang="ja-JP" altLang="en-US" dirty="0">
              <a:solidFill>
                <a:schemeClr val="tx1"/>
              </a:solidFill>
            </a:endParaRPr>
          </a:p>
        </p:txBody>
      </p:sp>
    </p:spTree>
    <p:extLst>
      <p:ext uri="{BB962C8B-B14F-4D97-AF65-F5344CB8AC3E}">
        <p14:creationId xmlns:p14="http://schemas.microsoft.com/office/powerpoint/2010/main" val="10983407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2843808" y="3429000"/>
          <a:ext cx="208280" cy="365760"/>
        </p:xfrm>
        <a:graphic>
          <a:graphicData uri="http://schemas.openxmlformats.org/drawingml/2006/table">
            <a:tbl>
              <a:tblPr/>
              <a:tblGrid>
                <a:gridCol w="208280">
                  <a:extLst>
                    <a:ext uri="{9D8B030D-6E8A-4147-A177-3AD203B41FA5}">
                      <a16:colId xmlns:a16="http://schemas.microsoft.com/office/drawing/2014/main" val="20000"/>
                    </a:ext>
                  </a:extLst>
                </a:gridCol>
              </a:tblGrid>
              <a:tr h="0">
                <a:tc>
                  <a:txBody>
                    <a:bodyPr/>
                    <a:lstStyle/>
                    <a:p>
                      <a:endParaRPr kumimoji="1" lang="ja-JP" altLang="en-US" dirty="0"/>
                    </a:p>
                  </a:txBody>
                  <a:tcPr>
                    <a:lnL w="12700" cmpd="sng">
                      <a:noFill/>
                      <a:prstDash val="solid"/>
                    </a:lnL>
                    <a:lnR w="12700" cmpd="sng">
                      <a:noFill/>
                      <a:prstDash val="solid"/>
                    </a:lnR>
                    <a:lnT w="12700" cmpd="sng">
                      <a:noFill/>
                      <a:prstDash val="solid"/>
                    </a:lnT>
                    <a:lnB w="12700" cmpd="sng">
                      <a:noFill/>
                      <a:prstDash val="solid"/>
                    </a:lnB>
                  </a:tcPr>
                </a:tc>
                <a:extLst>
                  <a:ext uri="{0D108BD9-81ED-4DB2-BD59-A6C34878D82A}">
                    <a16:rowId xmlns:a16="http://schemas.microsoft.com/office/drawing/2014/main" val="10000"/>
                  </a:ext>
                </a:extLst>
              </a:tr>
            </a:tbl>
          </a:graphicData>
        </a:graphic>
      </p:graphicFrame>
      <p:sp>
        <p:nvSpPr>
          <p:cNvPr id="7" name="正方形/長方形 6"/>
          <p:cNvSpPr/>
          <p:nvPr/>
        </p:nvSpPr>
        <p:spPr>
          <a:xfrm>
            <a:off x="26495" y="44333"/>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 name="直線コネクタ 7"/>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0" name="正方形/長方形 9"/>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schemeClr val="tx1"/>
                </a:solidFill>
              </a:rPr>
              <a:t>70</a:t>
            </a:r>
            <a:endParaRPr lang="ja-JP" altLang="en-US" dirty="0">
              <a:solidFill>
                <a:schemeClr val="tx1"/>
              </a:solidFill>
            </a:endParaRPr>
          </a:p>
        </p:txBody>
      </p:sp>
      <p:sp>
        <p:nvSpPr>
          <p:cNvPr id="11" name="テキスト ボックス 3"/>
          <p:cNvSpPr txBox="1">
            <a:spLocks noChangeArrowheads="1"/>
          </p:cNvSpPr>
          <p:nvPr/>
        </p:nvSpPr>
        <p:spPr bwMode="auto">
          <a:xfrm>
            <a:off x="179512" y="541775"/>
            <a:ext cx="27453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孫法人</a:t>
            </a:r>
          </a:p>
        </p:txBody>
      </p:sp>
      <p:graphicFrame>
        <p:nvGraphicFramePr>
          <p:cNvPr id="2" name="表 1"/>
          <p:cNvGraphicFramePr>
            <a:graphicFrameLocks noGrp="1"/>
          </p:cNvGraphicFramePr>
          <p:nvPr>
            <p:extLst>
              <p:ext uri="{D42A27DB-BD31-4B8C-83A1-F6EECF244321}">
                <p14:modId xmlns:p14="http://schemas.microsoft.com/office/powerpoint/2010/main" val="1879267664"/>
              </p:ext>
            </p:extLst>
          </p:nvPr>
        </p:nvGraphicFramePr>
        <p:xfrm>
          <a:off x="221490" y="880329"/>
          <a:ext cx="8742997" cy="4831496"/>
        </p:xfrm>
        <a:graphic>
          <a:graphicData uri="http://schemas.openxmlformats.org/drawingml/2006/table">
            <a:tbl>
              <a:tblPr firstRow="1" firstCol="1" bandRow="1"/>
              <a:tblGrid>
                <a:gridCol w="2010250">
                  <a:extLst>
                    <a:ext uri="{9D8B030D-6E8A-4147-A177-3AD203B41FA5}">
                      <a16:colId xmlns:a16="http://schemas.microsoft.com/office/drawing/2014/main" val="1762916636"/>
                    </a:ext>
                  </a:extLst>
                </a:gridCol>
                <a:gridCol w="2358952">
                  <a:extLst>
                    <a:ext uri="{9D8B030D-6E8A-4147-A177-3AD203B41FA5}">
                      <a16:colId xmlns:a16="http://schemas.microsoft.com/office/drawing/2014/main" val="320924773"/>
                    </a:ext>
                  </a:extLst>
                </a:gridCol>
                <a:gridCol w="2321568">
                  <a:extLst>
                    <a:ext uri="{9D8B030D-6E8A-4147-A177-3AD203B41FA5}">
                      <a16:colId xmlns:a16="http://schemas.microsoft.com/office/drawing/2014/main" val="2651241529"/>
                    </a:ext>
                  </a:extLst>
                </a:gridCol>
                <a:gridCol w="2052227">
                  <a:extLst>
                    <a:ext uri="{9D8B030D-6E8A-4147-A177-3AD203B41FA5}">
                      <a16:colId xmlns:a16="http://schemas.microsoft.com/office/drawing/2014/main" val="2653710639"/>
                    </a:ext>
                  </a:extLst>
                </a:gridCol>
              </a:tblGrid>
              <a:tr h="395336">
                <a:tc>
                  <a:txBody>
                    <a:bodyPr/>
                    <a:lstStyle/>
                    <a:p>
                      <a:pPr algn="ctr">
                        <a:spcAft>
                          <a:spcPts val="0"/>
                        </a:spcAft>
                      </a:pPr>
                      <a:r>
                        <a:rPr lang="ja-JP" sz="1050" b="1" kern="100">
                          <a:effectLst/>
                          <a:latin typeface="游明朝" panose="02020400000000000000" pitchFamily="18" charset="-128"/>
                          <a:ea typeface="Meiryo UI" panose="020B0604030504040204" pitchFamily="50" charset="-128"/>
                          <a:cs typeface="Times New Roman" panose="02020603050405020304" pitchFamily="18" charset="0"/>
                        </a:rPr>
                        <a:t>法人名</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p>
                      <a:pPr algn="ctr">
                        <a:spcAft>
                          <a:spcPts val="0"/>
                        </a:spcAft>
                      </a:pPr>
                      <a:r>
                        <a:rPr lang="en-US" sz="1000" b="1" kern="100">
                          <a:effectLst/>
                          <a:latin typeface="Meiryo UI" panose="020B0604030504040204" pitchFamily="50" charset="-128"/>
                          <a:ea typeface="游明朝" panose="02020400000000000000" pitchFamily="18" charset="-128"/>
                          <a:cs typeface="Times New Roman" panose="02020603050405020304" pitchFamily="18" charset="0"/>
                        </a:rPr>
                        <a:t>(</a:t>
                      </a:r>
                      <a:r>
                        <a:rPr lang="ja-JP" sz="1000" b="1" kern="100">
                          <a:effectLst/>
                          <a:latin typeface="游明朝" panose="02020400000000000000" pitchFamily="18" charset="-128"/>
                          <a:ea typeface="Meiryo UI" panose="020B0604030504040204" pitchFamily="50" charset="-128"/>
                          <a:cs typeface="Times New Roman" panose="02020603050405020304" pitchFamily="18" charset="0"/>
                        </a:rPr>
                        <a:t>出資元法人名</a:t>
                      </a:r>
                      <a:r>
                        <a:rPr lang="en-US" sz="1000" b="1" kern="100">
                          <a:effectLst/>
                          <a:latin typeface="游明朝" panose="02020400000000000000" pitchFamily="18" charset="-128"/>
                          <a:ea typeface="Meiryo UI" panose="020B0604030504040204" pitchFamily="50" charset="-128"/>
                          <a:cs typeface="Times New Roman" panose="02020603050405020304" pitchFamily="18" charset="0"/>
                        </a:rPr>
                        <a:t>)</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lgn="ctr">
                        <a:spcAft>
                          <a:spcPts val="0"/>
                        </a:spcAft>
                      </a:pPr>
                      <a:r>
                        <a:rPr lang="ja-JP" sz="1050" b="1" kern="100" dirty="0">
                          <a:effectLst/>
                          <a:latin typeface="游明朝" panose="02020400000000000000" pitchFamily="18" charset="-128"/>
                          <a:ea typeface="Meiryo UI" panose="020B0604030504040204" pitchFamily="50" charset="-128"/>
                          <a:cs typeface="Times New Roman" panose="02020603050405020304" pitchFamily="18" charset="0"/>
                        </a:rPr>
                        <a:t>設立目的</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spcAft>
                          <a:spcPts val="0"/>
                        </a:spcAft>
                      </a:pPr>
                      <a:r>
                        <a:rPr lang="ja-JP" sz="1050" b="1" kern="100" dirty="0">
                          <a:effectLst/>
                          <a:latin typeface="游明朝" panose="02020400000000000000" pitchFamily="18" charset="-128"/>
                          <a:ea typeface="Meiryo UI" panose="020B0604030504040204" pitchFamily="50" charset="-128"/>
                          <a:cs typeface="Times New Roman" panose="02020603050405020304" pitchFamily="18" charset="0"/>
                        </a:rPr>
                        <a:t>主要事業</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lgn="ctr">
                        <a:spcAft>
                          <a:spcPts val="0"/>
                        </a:spcAft>
                      </a:pPr>
                      <a:r>
                        <a:rPr lang="ja-JP" altLang="en-US" sz="1050" b="1" kern="100" dirty="0">
                          <a:solidFill>
                            <a:schemeClr val="tx1"/>
                          </a:solidFill>
                          <a:effectLst/>
                          <a:latin typeface="游明朝" panose="02020400000000000000" pitchFamily="18" charset="-128"/>
                          <a:ea typeface="Meiryo UI" panose="020B0604030504040204" pitchFamily="50" charset="-128"/>
                          <a:cs typeface="Times New Roman" panose="02020603050405020304" pitchFamily="18" charset="0"/>
                        </a:rPr>
                        <a:t>点検内容等</a:t>
                      </a:r>
                      <a:endParaRPr lang="ja-JP" sz="105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lgn="ctr">
                        <a:spcAft>
                          <a:spcPts val="0"/>
                        </a:spcAft>
                      </a:pPr>
                      <a:r>
                        <a:rPr lang="ja-JP" sz="1050" b="1" kern="100" dirty="0">
                          <a:solidFill>
                            <a:schemeClr val="tx1"/>
                          </a:solidFill>
                          <a:effectLst/>
                          <a:latin typeface="游明朝" panose="02020400000000000000" pitchFamily="18" charset="-128"/>
                          <a:ea typeface="Meiryo UI" panose="020B0604030504040204" pitchFamily="50" charset="-128"/>
                          <a:cs typeface="Times New Roman" panose="02020603050405020304" pitchFamily="18" charset="0"/>
                        </a:rPr>
                        <a:t>今後の方向性</a:t>
                      </a:r>
                      <a:endParaRPr lang="ja-JP" sz="105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3019437060"/>
                  </a:ext>
                </a:extLst>
              </a:tr>
              <a:tr h="1478720">
                <a:tc>
                  <a:txBody>
                    <a:bodyPr/>
                    <a:lstStyle/>
                    <a:p>
                      <a:pPr algn="just">
                        <a:spcAft>
                          <a:spcPts val="0"/>
                        </a:spcAft>
                      </a:pPr>
                      <a:r>
                        <a:rPr 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保証協会</a:t>
                      </a:r>
                      <a:r>
                        <a:rPr lang="ja-JP" altLang="en-US"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コンピュータサービス</a:t>
                      </a:r>
                      <a:r>
                        <a:rPr lang="en-US" alt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株</a:t>
                      </a:r>
                      <a:r>
                        <a:rPr lang="en-US" alt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en-US"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大阪信用保証協会</a:t>
                      </a:r>
                      <a:r>
                        <a:rPr lang="en-US"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〔設立目的〕</a:t>
                      </a:r>
                    </a:p>
                    <a:p>
                      <a:pPr algn="just">
                        <a:spcAft>
                          <a:spcPts val="0"/>
                        </a:spcAft>
                      </a:pPr>
                      <a:r>
                        <a:rPr 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複数の信用保証協会で情報処理システムを共同利用するにあたり、業務の効率性の観点から一元的に保守管理等を目的に設立</a:t>
                      </a:r>
                      <a:endParaRPr lang="en-US" alt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〔主要事業〕</a:t>
                      </a:r>
                    </a:p>
                    <a:p>
                      <a:pPr algn="just">
                        <a:spcAft>
                          <a:spcPts val="0"/>
                        </a:spcAft>
                      </a:pPr>
                      <a:r>
                        <a:rPr 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情報処理システムに係る企画・開発・運用・保守業務</a:t>
                      </a: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050" u="none" strike="noStrike"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○令和</a:t>
                      </a:r>
                      <a:r>
                        <a:rPr lang="en-US" altLang="ja-JP" sz="1050" u="none" strike="noStrike"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a:t>
                      </a:r>
                      <a:r>
                        <a:rPr lang="ja-JP" altLang="en-US" sz="1050" u="none" strike="noStrike"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年度末時点で</a:t>
                      </a:r>
                      <a:r>
                        <a:rPr lang="en-US" altLang="ja-JP" sz="1050" u="none" strike="noStrike"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8</a:t>
                      </a:r>
                      <a:r>
                        <a:rPr lang="ja-JP" altLang="en-US" sz="1050" u="none" strike="noStrike"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信用保証協会が共同利用</a:t>
                      </a:r>
                      <a:endParaRPr lang="en-US" altLang="ja-JP" sz="1050" u="none" strike="noStrike"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50" u="none" strike="noStrike"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＜共同利用状況＞</a:t>
                      </a:r>
                      <a:endParaRPr lang="en-US" altLang="ja-JP" sz="1050" u="none" strike="noStrike"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50" u="none" strike="noStrike"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50" u="none" strike="noStrike"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29</a:t>
                      </a:r>
                      <a:r>
                        <a:rPr lang="ja-JP" altLang="en-US" sz="1050" u="none" strike="noStrike"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年度末：</a:t>
                      </a:r>
                      <a:r>
                        <a:rPr lang="en-US" altLang="ja-JP" sz="1050" u="none" strike="noStrike"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7</a:t>
                      </a:r>
                      <a:r>
                        <a:rPr lang="ja-JP" altLang="en-US" sz="1050" u="none" strike="noStrike"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信用保証協会</a:t>
                      </a:r>
                      <a:endParaRPr lang="en-US" altLang="ja-JP" sz="1050" u="none" strike="noStrike"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50" u="none" strike="noStrike"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50" u="none" strike="noStrike"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30</a:t>
                      </a:r>
                      <a:r>
                        <a:rPr lang="ja-JP" altLang="en-US" sz="1050" u="none" strike="noStrike"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年度末：</a:t>
                      </a:r>
                      <a:r>
                        <a:rPr lang="en-US" altLang="ja-JP" sz="1050" u="none" strike="noStrike"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8</a:t>
                      </a:r>
                      <a:r>
                        <a:rPr lang="ja-JP" altLang="en-US" sz="1050" u="none" strike="noStrike"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信用保証協会</a:t>
                      </a:r>
                      <a:endParaRPr lang="en-US" altLang="ja-JP" sz="1050" u="none" strike="noStrike"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50" u="none" strike="noStrike"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令和元年度末 ：</a:t>
                      </a:r>
                      <a:r>
                        <a:rPr lang="en-US" altLang="ja-JP" sz="1050" u="none" strike="noStrike"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8</a:t>
                      </a:r>
                      <a:r>
                        <a:rPr lang="ja-JP" altLang="en-US" sz="1050" u="none" strike="noStrike"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信用保証協会</a:t>
                      </a:r>
                      <a:endParaRPr lang="en-US" altLang="ja-JP" sz="1050" u="none" strike="noStrike"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ja-JP" alt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大阪信用保証協会の効率的な運営の観点から、情報処理システムの共同利用の状況について点検を行っていく</a:t>
                      </a: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165059"/>
                  </a:ext>
                </a:extLst>
              </a:tr>
              <a:tr h="1293880">
                <a:tc>
                  <a:txBody>
                    <a:bodyPr/>
                    <a:lstStyle/>
                    <a:p>
                      <a:pPr algn="just">
                        <a:spcAft>
                          <a:spcPts val="0"/>
                        </a:spcAft>
                      </a:pPr>
                      <a:r>
                        <a:rPr 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大阪</a:t>
                      </a:r>
                      <a:r>
                        <a:rPr lang="ja-JP" altLang="en-US"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モノレールサービス</a:t>
                      </a:r>
                      <a:r>
                        <a:rPr lang="en-US" alt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株</a:t>
                      </a:r>
                      <a:r>
                        <a:rPr lang="en-US" alt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p>
                    <a:p>
                      <a:pPr algn="just">
                        <a:spcAft>
                          <a:spcPts val="0"/>
                        </a:spcAft>
                      </a:pPr>
                      <a:r>
                        <a:rPr lang="en-US"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大阪</a:t>
                      </a:r>
                      <a:r>
                        <a:rPr lang="ja-JP" altLang="en-US"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モノレール</a:t>
                      </a:r>
                      <a:r>
                        <a:rPr lang="en-US"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株</a:t>
                      </a:r>
                      <a:r>
                        <a:rPr lang="en-US"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〔設立目的〕</a:t>
                      </a:r>
                    </a:p>
                    <a:p>
                      <a:pPr algn="just">
                        <a:spcAft>
                          <a:spcPts val="0"/>
                        </a:spcAft>
                      </a:pPr>
                      <a:r>
                        <a:rPr 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大阪モノレールの経営の効率化・サービス向上を目的に設立</a:t>
                      </a:r>
                      <a:endParaRPr lang="en-US" alt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〔主要事業〕</a:t>
                      </a:r>
                    </a:p>
                    <a:p>
                      <a:pPr algn="just">
                        <a:spcAft>
                          <a:spcPts val="0"/>
                        </a:spcAft>
                      </a:pPr>
                      <a:r>
                        <a:rPr lang="ja-JP" altLang="en-US"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モノレール設備の保守、広告の販売、ビル管理、モノレール駅業務及びコンビ二エンスストア等の運営等</a:t>
                      </a:r>
                      <a:endParaRPr lang="ja-JP" alt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○モノレール設備の保守、広告の販売及び大阪モノレール千里中央ビル管理業務等を実施</a:t>
                      </a:r>
                      <a:endParaRPr 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大阪</a:t>
                      </a:r>
                      <a:r>
                        <a:rPr lang="ja-JP" altLang="en-US"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モノレール</a:t>
                      </a:r>
                      <a:r>
                        <a:rPr lang="en-US"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株</a:t>
                      </a:r>
                      <a:r>
                        <a:rPr lang="en-US"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の効率的な運営の観点から、本法人の業務の点検を行っていく</a:t>
                      </a: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4176474"/>
                  </a:ext>
                </a:extLst>
              </a:tr>
              <a:tr h="1663560">
                <a:tc>
                  <a:txBody>
                    <a:bodyPr/>
                    <a:lstStyle/>
                    <a:p>
                      <a:pPr algn="just">
                        <a:spcAft>
                          <a:spcPts val="0"/>
                        </a:spcAft>
                      </a:pPr>
                      <a:r>
                        <a:rPr 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千里北</a:t>
                      </a:r>
                      <a:r>
                        <a:rPr lang="ja-JP" altLang="en-US"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センター</a:t>
                      </a:r>
                      <a:r>
                        <a:rPr lang="en-US" alt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株</a:t>
                      </a:r>
                      <a:r>
                        <a:rPr lang="en-US" alt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en-US"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公</a:t>
                      </a:r>
                      <a:r>
                        <a:rPr 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財</a:t>
                      </a:r>
                      <a:r>
                        <a:rPr lang="en-US"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大阪府都市整備推進センター</a:t>
                      </a:r>
                      <a:r>
                        <a:rPr lang="en-US"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〔設立目的〕</a:t>
                      </a:r>
                    </a:p>
                    <a:p>
                      <a:pPr algn="just">
                        <a:spcAft>
                          <a:spcPts val="0"/>
                        </a:spcAft>
                      </a:pPr>
                      <a:r>
                        <a:rPr lang="ja-JP" altLang="en-US"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千里北地区センター再整備事業において、民間の活力を積極的に導入する観点から設立</a:t>
                      </a:r>
                      <a:endParaRPr lang="ja-JP" alt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〔主要事業〕</a:t>
                      </a:r>
                    </a:p>
                    <a:p>
                      <a:pPr algn="just">
                        <a:spcAft>
                          <a:spcPts val="0"/>
                        </a:spcAft>
                      </a:pPr>
                      <a:r>
                        <a:rPr 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千里北地区専門店街の商業施設及び駐車場等の管理運営</a:t>
                      </a: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公</a:t>
                      </a:r>
                      <a:r>
                        <a:rPr lang="ja-JP" alt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財</a:t>
                      </a:r>
                      <a:r>
                        <a:rPr lang="en-US" alt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大阪府都市整備推進センター</a:t>
                      </a:r>
                      <a:r>
                        <a:rPr lang="ja-JP" alt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が所有する千里北センタービルと法人が所有する建物は一体的な商業施設であり、その効率性の観点から一元的に施設管理等を実施</a:t>
                      </a:r>
                      <a:endParaRPr lang="en-US" alt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○地元市において、千里北地区における再整備手法の検討を進めるという方針に基づき、市街地再開発事業の実現性にかかる調査を実施</a:t>
                      </a:r>
                      <a:endParaRPr lang="en-US" alt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北千里駅前地区の再開発に向けた状況を踏まえ、法人のあり方について検討を行っていく</a:t>
                      </a:r>
                      <a:endParaRPr lang="ja-JP" alt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2084295"/>
                  </a:ext>
                </a:extLst>
              </a:tr>
            </a:tbl>
          </a:graphicData>
        </a:graphic>
      </p:graphicFrame>
    </p:spTree>
    <p:extLst>
      <p:ext uri="{BB962C8B-B14F-4D97-AF65-F5344CB8AC3E}">
        <p14:creationId xmlns:p14="http://schemas.microsoft.com/office/powerpoint/2010/main" val="24234260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2843808" y="3429000"/>
          <a:ext cx="208280" cy="365760"/>
        </p:xfrm>
        <a:graphic>
          <a:graphicData uri="http://schemas.openxmlformats.org/drawingml/2006/table">
            <a:tbl>
              <a:tblPr/>
              <a:tblGrid>
                <a:gridCol w="208280">
                  <a:extLst>
                    <a:ext uri="{9D8B030D-6E8A-4147-A177-3AD203B41FA5}">
                      <a16:colId xmlns:a16="http://schemas.microsoft.com/office/drawing/2014/main" val="20000"/>
                    </a:ext>
                  </a:extLst>
                </a:gridCol>
              </a:tblGrid>
              <a:tr h="0">
                <a:tc>
                  <a:txBody>
                    <a:bodyPr/>
                    <a:lstStyle/>
                    <a:p>
                      <a:endParaRPr kumimoji="1" lang="ja-JP" altLang="en-US" dirty="0"/>
                    </a:p>
                  </a:txBody>
                  <a:tcPr>
                    <a:lnL w="12700" cmpd="sng">
                      <a:noFill/>
                      <a:prstDash val="solid"/>
                    </a:lnL>
                    <a:lnR w="12700" cmpd="sng">
                      <a:noFill/>
                      <a:prstDash val="solid"/>
                    </a:lnR>
                    <a:lnT w="12700" cmpd="sng">
                      <a:noFill/>
                      <a:prstDash val="solid"/>
                    </a:lnT>
                    <a:lnB w="12700" cmpd="sng">
                      <a:noFill/>
                      <a:prstDash val="solid"/>
                    </a:lnB>
                  </a:tcPr>
                </a:tc>
                <a:extLst>
                  <a:ext uri="{0D108BD9-81ED-4DB2-BD59-A6C34878D82A}">
                    <a16:rowId xmlns:a16="http://schemas.microsoft.com/office/drawing/2014/main" val="10000"/>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061830676"/>
              </p:ext>
            </p:extLst>
          </p:nvPr>
        </p:nvGraphicFramePr>
        <p:xfrm>
          <a:off x="296525" y="1126188"/>
          <a:ext cx="8685966" cy="4068609"/>
        </p:xfrm>
        <a:graphic>
          <a:graphicData uri="http://schemas.openxmlformats.org/drawingml/2006/table">
            <a:tbl>
              <a:tblPr firstRow="1" firstCol="1" bandRow="1">
                <a:tableStyleId>{BC89EF96-8CEA-46FF-86C4-4CE0E7609802}</a:tableStyleId>
              </a:tblPr>
              <a:tblGrid>
                <a:gridCol w="1890211">
                  <a:extLst>
                    <a:ext uri="{9D8B030D-6E8A-4147-A177-3AD203B41FA5}">
                      <a16:colId xmlns:a16="http://schemas.microsoft.com/office/drawing/2014/main" val="20000"/>
                    </a:ext>
                  </a:extLst>
                </a:gridCol>
                <a:gridCol w="1800199">
                  <a:extLst>
                    <a:ext uri="{9D8B030D-6E8A-4147-A177-3AD203B41FA5}">
                      <a16:colId xmlns:a16="http://schemas.microsoft.com/office/drawing/2014/main" val="20001"/>
                    </a:ext>
                  </a:extLst>
                </a:gridCol>
                <a:gridCol w="2430270">
                  <a:extLst>
                    <a:ext uri="{9D8B030D-6E8A-4147-A177-3AD203B41FA5}">
                      <a16:colId xmlns:a16="http://schemas.microsoft.com/office/drawing/2014/main" val="20005"/>
                    </a:ext>
                  </a:extLst>
                </a:gridCol>
                <a:gridCol w="2565286">
                  <a:extLst>
                    <a:ext uri="{9D8B030D-6E8A-4147-A177-3AD203B41FA5}">
                      <a16:colId xmlns:a16="http://schemas.microsoft.com/office/drawing/2014/main" val="3039365058"/>
                    </a:ext>
                  </a:extLst>
                </a:gridCol>
              </a:tblGrid>
              <a:tr h="412602">
                <a:tc>
                  <a:txBody>
                    <a:bodyPr/>
                    <a:lstStyle/>
                    <a:p>
                      <a:pPr algn="ctr">
                        <a:spcAft>
                          <a:spcPts val="0"/>
                        </a:spcAft>
                      </a:pPr>
                      <a:r>
                        <a:rPr lang="ja-JP" sz="1100" b="1" kern="10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endParaRPr lang="ja-JP" sz="11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100" b="1" kern="100" spc="-5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en-US" altLang="ja-JP" sz="1100" b="1" kern="100" spc="-5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452268">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地独</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大阪府立病院機構</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1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府立病院機構、</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市民病院機構の法人統合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5250" marR="0" lvl="0" indent="-95250" algn="just"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市及び府市法人と連携を図り、法人統合に向けて引き続き検討を進めた。</a:t>
                      </a:r>
                      <a:endPar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5250" marR="0" lvl="0" indent="-95250" algn="just"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引き続き、市及び府市法人と連携を図り、法人統合に向けて検討を進める。</a:t>
                      </a:r>
                      <a:endPar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203739">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文化施設（対象施設）</a:t>
                      </a:r>
                    </a:p>
                    <a:p>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府：弥生文化博物館、</a:t>
                      </a:r>
                      <a:endPar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近</a:t>
                      </a:r>
                      <a:r>
                        <a:rPr kumimoji="1" lang="ja-JP" altLang="en-US" sz="1100" b="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つ</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飛鳥博物館、</a:t>
                      </a:r>
                    </a:p>
                    <a:p>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日本民家集落博物館</a:t>
                      </a:r>
                    </a:p>
                    <a:p>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市：大阪歴史博物館、</a:t>
                      </a:r>
                      <a:endPar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東洋陶磁美術館、</a:t>
                      </a:r>
                    </a:p>
                    <a:p>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自然史博物館、</a:t>
                      </a:r>
                      <a:endPar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美術館、科学館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市が設立した地方独立行政法人に府施設を合流し、府市の文化施設</a:t>
                      </a:r>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施設（博物館等）を一体運営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5250" marR="0" lvl="0" indent="-95250" algn="l" defTabSz="914400" rtl="0" eaLnBrk="1" fontAlgn="base" latinLnBrk="0" hangingPunct="1">
                        <a:lnSpc>
                          <a:spcPts val="1400"/>
                        </a:lnSpc>
                        <a:spcBef>
                          <a:spcPct val="0"/>
                        </a:spcBef>
                        <a:spcAft>
                          <a:spcPct val="0"/>
                        </a:spcAft>
                        <a:buClrTx/>
                        <a:buSzTx/>
                        <a:buFontTx/>
                        <a:buNone/>
                        <a:tabLst/>
                        <a:defRPr/>
                      </a:pP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大阪市が平成</a:t>
                      </a: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月に設立した</a:t>
                      </a: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地独</a:t>
                      </a: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大阪市博物館機構への合流</a:t>
                      </a:r>
                      <a:r>
                        <a:rPr kumimoji="1" lang="ja-JP" altLang="en-US" sz="1100" b="0" i="0" u="none" strike="noStrike" cap="none" normalizeH="0" baseline="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について、大阪市</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と協議を行った。</a:t>
                      </a: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引き続き、</a:t>
                      </a: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地独</a:t>
                      </a: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大阪市博物館機構への</a:t>
                      </a:r>
                      <a:endPar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合流について、大阪市と協議を進める。</a:t>
                      </a: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cxnSp>
        <p:nvCxnSpPr>
          <p:cNvPr id="8" name="直線コネクタ 7"/>
          <p:cNvCxnSpPr/>
          <p:nvPr/>
        </p:nvCxnSpPr>
        <p:spPr>
          <a:xfrm>
            <a:off x="179512"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0" name="正方形/長方形 9"/>
          <p:cNvSpPr/>
          <p:nvPr/>
        </p:nvSpPr>
        <p:spPr>
          <a:xfrm>
            <a:off x="251520" y="98630"/>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出資法人等の改革</a:t>
            </a:r>
          </a:p>
        </p:txBody>
      </p:sp>
      <p:sp>
        <p:nvSpPr>
          <p:cNvPr id="12" name="正方形/長方形 4"/>
          <p:cNvSpPr>
            <a:spLocks noChangeArrowheads="1"/>
          </p:cNvSpPr>
          <p:nvPr/>
        </p:nvSpPr>
        <p:spPr bwMode="auto">
          <a:xfrm>
            <a:off x="251520" y="785282"/>
            <a:ext cx="216758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地方独立行政法人</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schemeClr val="tx1"/>
                </a:solidFill>
              </a:rPr>
              <a:t>71</a:t>
            </a:r>
            <a:endParaRPr lang="ja-JP" altLang="en-US" dirty="0">
              <a:solidFill>
                <a:schemeClr val="tx1"/>
              </a:solidFill>
            </a:endParaRPr>
          </a:p>
        </p:txBody>
      </p:sp>
    </p:spTree>
    <p:extLst>
      <p:ext uri="{BB962C8B-B14F-4D97-AF65-F5344CB8AC3E}">
        <p14:creationId xmlns:p14="http://schemas.microsoft.com/office/powerpoint/2010/main" val="625700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1942137002"/>
              </p:ext>
            </p:extLst>
          </p:nvPr>
        </p:nvGraphicFramePr>
        <p:xfrm>
          <a:off x="246145" y="954004"/>
          <a:ext cx="8601330" cy="2634432"/>
        </p:xfrm>
        <a:graphic>
          <a:graphicData uri="http://schemas.openxmlformats.org/drawingml/2006/table">
            <a:tbl>
              <a:tblPr firstRow="1" bandRow="1">
                <a:tableStyleId>{5940675A-B579-460E-94D1-54222C63F5DA}</a:tableStyleId>
              </a:tblPr>
              <a:tblGrid>
                <a:gridCol w="635445">
                  <a:extLst>
                    <a:ext uri="{9D8B030D-6E8A-4147-A177-3AD203B41FA5}">
                      <a16:colId xmlns:a16="http://schemas.microsoft.com/office/drawing/2014/main" val="20000"/>
                    </a:ext>
                  </a:extLst>
                </a:gridCol>
                <a:gridCol w="1350150">
                  <a:extLst>
                    <a:ext uri="{9D8B030D-6E8A-4147-A177-3AD203B41FA5}">
                      <a16:colId xmlns:a16="http://schemas.microsoft.com/office/drawing/2014/main" val="20001"/>
                    </a:ext>
                  </a:extLst>
                </a:gridCol>
                <a:gridCol w="3330370">
                  <a:extLst>
                    <a:ext uri="{9D8B030D-6E8A-4147-A177-3AD203B41FA5}">
                      <a16:colId xmlns:a16="http://schemas.microsoft.com/office/drawing/2014/main" val="20004"/>
                    </a:ext>
                  </a:extLst>
                </a:gridCol>
                <a:gridCol w="3285365">
                  <a:extLst>
                    <a:ext uri="{9D8B030D-6E8A-4147-A177-3AD203B41FA5}">
                      <a16:colId xmlns:a16="http://schemas.microsoft.com/office/drawing/2014/main" val="2053537550"/>
                    </a:ext>
                  </a:extLst>
                </a:gridCol>
              </a:tblGrid>
              <a:tr h="51919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取組み</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対　象</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9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extLst>
                  <a:ext uri="{0D108BD9-81ED-4DB2-BD59-A6C34878D82A}">
                    <a16:rowId xmlns:a16="http://schemas.microsoft.com/office/drawing/2014/main" val="10000"/>
                  </a:ext>
                </a:extLst>
              </a:tr>
              <a:tr h="1305145">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dirty="0">
                          <a:latin typeface="メイリオ" panose="020B0604030504040204" pitchFamily="50" charset="-128"/>
                          <a:ea typeface="メイリオ" panose="020B0604030504040204" pitchFamily="50" charset="-128"/>
                          <a:cs typeface="Meiryo UI" panose="020B0604030504040204" pitchFamily="50" charset="-128"/>
                        </a:rPr>
                        <a:t>徴収向上方策</a:t>
                      </a:r>
                      <a:endParaRPr kumimoji="1" lang="ja-JP" altLang="en-US" sz="1200" b="0" dirty="0">
                        <a:latin typeface="メイリオ" panose="020B0604030504040204" pitchFamily="50" charset="-128"/>
                        <a:ea typeface="メイリオ" panose="020B0604030504040204" pitchFamily="50" charset="-128"/>
                        <a:cs typeface="Meiryo UI" panose="020B0604030504040204" pitchFamily="50" charset="-128"/>
                      </a:endParaRPr>
                    </a:p>
                  </a:txBody>
                  <a:tcPr vert="eaVert" anchor="ct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個人住民税</a:t>
                      </a:r>
                      <a:r>
                        <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府民税及び市町村民税</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の大阪府域地方税徴収機構における共同徴収</a:t>
                      </a: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大阪府域地方税徴収機構において、令和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年度は府内</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35</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市町と共同徴収を実施。</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収入見込額：</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2.5</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億円（個人府民税）</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個人住民税をはじめとした地方税の税収確保を図るため、府と参加団体との間で引き続き共同徴収を推進。</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収入見込額：</a:t>
                      </a: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2.3</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億円（個人府民税）</a:t>
                      </a: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810090">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課税調査の推進</a:t>
                      </a: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府が自ら徴収する税目について、厳正な課税調査を推進。</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収入見込額：</a:t>
                      </a: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8.6</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府が自ら徴収する税目について、厳正な課税調査を推進。</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収入見込額：</a:t>
                      </a: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7.5</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598599096"/>
                  </a:ext>
                </a:extLst>
              </a:tr>
            </a:tbl>
          </a:graphicData>
        </a:graphic>
      </p:graphicFrame>
      <p:sp>
        <p:nvSpPr>
          <p:cNvPr id="17" name="正方形/長方形 16"/>
          <p:cNvSpPr/>
          <p:nvPr/>
        </p:nvSpPr>
        <p:spPr>
          <a:xfrm>
            <a:off x="161510" y="174411"/>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8" name="直線コネクタ 17"/>
          <p:cNvCxnSpPr/>
          <p:nvPr/>
        </p:nvCxnSpPr>
        <p:spPr>
          <a:xfrm>
            <a:off x="179512"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9" name="テキスト ボックス 18"/>
          <p:cNvSpPr txBox="1"/>
          <p:nvPr/>
        </p:nvSpPr>
        <p:spPr>
          <a:xfrm>
            <a:off x="161510" y="579597"/>
            <a:ext cx="2944228" cy="338554"/>
          </a:xfrm>
          <a:prstGeom prst="rect">
            <a:avLst/>
          </a:prstGeom>
          <a:noFill/>
        </p:spPr>
        <p:txBody>
          <a:bodyPr wrap="square" rtlCol="0">
            <a:spAutoFit/>
          </a:bodyPr>
          <a:lstStyle/>
          <a:p>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府税収入の確保</a:t>
            </a:r>
          </a:p>
        </p:txBody>
      </p:sp>
      <p:sp>
        <p:nvSpPr>
          <p:cNvPr id="9" name="正方形/長方形 8"/>
          <p:cNvSpPr/>
          <p:nvPr/>
        </p:nvSpPr>
        <p:spPr>
          <a:xfrm>
            <a:off x="8416567"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45</a:t>
            </a:r>
            <a:endParaRPr lang="ja-JP" altLang="en-US" dirty="0">
              <a:solidFill>
                <a:prstClr val="black"/>
              </a:solidFill>
            </a:endParaRPr>
          </a:p>
        </p:txBody>
      </p:sp>
    </p:spTree>
    <p:extLst>
      <p:ext uri="{BB962C8B-B14F-4D97-AF65-F5344CB8AC3E}">
        <p14:creationId xmlns:p14="http://schemas.microsoft.com/office/powerpoint/2010/main" val="35259349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70511" y="127567"/>
            <a:ext cx="8136904" cy="369332"/>
          </a:xfrm>
          <a:prstGeom prst="rect">
            <a:avLst/>
          </a:prstGeom>
        </p:spPr>
        <p:txBody>
          <a:bodyPr wrap="square">
            <a:spAutoFit/>
          </a:bodyPr>
          <a:lstStyle/>
          <a:p>
            <a:r>
              <a:rPr lang="en-US" altLang="ja-JP" dirty="0">
                <a:latin typeface="Meiryo UI" panose="020B0604030504040204" pitchFamily="50" charset="-128"/>
                <a:ea typeface="Meiryo UI" panose="020B0604030504040204" pitchFamily="50" charset="-128"/>
                <a:cs typeface="Meiryo UI" panose="020B0604030504040204" pitchFamily="50" charset="-128"/>
              </a:rPr>
              <a:t>Ⅳ</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公の施設の改革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170511" y="503675"/>
            <a:ext cx="8784976"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2" name="表 1"/>
          <p:cNvGraphicFramePr>
            <a:graphicFrameLocks noGrp="1"/>
          </p:cNvGraphicFramePr>
          <p:nvPr/>
        </p:nvGraphicFramePr>
        <p:xfrm>
          <a:off x="429988" y="936126"/>
          <a:ext cx="8284023" cy="5213684"/>
        </p:xfrm>
        <a:graphic>
          <a:graphicData uri="http://schemas.openxmlformats.org/drawingml/2006/table">
            <a:tbl>
              <a:tblPr firstRow="1" bandRow="1">
                <a:tableStyleId>{5940675A-B579-460E-94D1-54222C63F5DA}</a:tableStyleId>
              </a:tblPr>
              <a:tblGrid>
                <a:gridCol w="1739218">
                  <a:extLst>
                    <a:ext uri="{9D8B030D-6E8A-4147-A177-3AD203B41FA5}">
                      <a16:colId xmlns:a16="http://schemas.microsoft.com/office/drawing/2014/main" val="20000"/>
                    </a:ext>
                  </a:extLst>
                </a:gridCol>
                <a:gridCol w="2224325">
                  <a:extLst>
                    <a:ext uri="{9D8B030D-6E8A-4147-A177-3AD203B41FA5}">
                      <a16:colId xmlns:a16="http://schemas.microsoft.com/office/drawing/2014/main" val="20001"/>
                    </a:ext>
                  </a:extLst>
                </a:gridCol>
                <a:gridCol w="2205245">
                  <a:extLst>
                    <a:ext uri="{9D8B030D-6E8A-4147-A177-3AD203B41FA5}">
                      <a16:colId xmlns:a16="http://schemas.microsoft.com/office/drawing/2014/main" val="20002"/>
                    </a:ext>
                  </a:extLst>
                </a:gridCol>
                <a:gridCol w="2115235">
                  <a:extLst>
                    <a:ext uri="{9D8B030D-6E8A-4147-A177-3AD203B41FA5}">
                      <a16:colId xmlns:a16="http://schemas.microsoft.com/office/drawing/2014/main" val="20003"/>
                    </a:ext>
                  </a:extLst>
                </a:gridCol>
              </a:tblGrid>
              <a:tr h="377639">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施設名</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施設概要</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年度の取組み状況</a:t>
                      </a:r>
                      <a:endPar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535615">
                <a:tc>
                  <a:txBody>
                    <a:bodyPr/>
                    <a:lstStyle/>
                    <a:p>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青少年海洋センター</a:t>
                      </a:r>
                      <a:endPar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noFill/>
                  </a:tcPr>
                </a:tc>
                <a:tc rowSpan="2">
                  <a:txBody>
                    <a:bodyPr/>
                    <a:lstStyle/>
                    <a:p>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青少年に自然と親しむ健康で文化的なレクリエーション活動の場を提供し、もって青少年の健全な育成を図る。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rowSpan="2">
                  <a:txBody>
                    <a:bodyPr/>
                    <a:lstStyle/>
                    <a:p>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令和元年度に行った</a:t>
                      </a:r>
                      <a:r>
                        <a:rPr lang="ja-JP" altLang="en-US" sz="1100" b="0" u="non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サウンディング型市場調査の</a:t>
                      </a: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結果に基づき、施設の老朽化や利用形態の変化等を踏まえた施設の管理運営方法について検討するため、</a:t>
                      </a:r>
                      <a:r>
                        <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PFI</a:t>
                      </a: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事業の導入可能性調査を行っている。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令和</a:t>
                      </a:r>
                      <a:r>
                        <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年度の</a:t>
                      </a:r>
                      <a:r>
                        <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PFI</a:t>
                      </a: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事業導入可能性調査の結果等を踏まえ、今後の海洋センター及び同ファミリー棟の施設のあり方について検討を行う。</a:t>
                      </a:r>
                      <a:endPar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46743389"/>
                  </a:ext>
                </a:extLst>
              </a:tr>
              <a:tr h="724525">
                <a:tc>
                  <a:txBody>
                    <a:bodyPr/>
                    <a:lstStyle/>
                    <a:p>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青少年海洋センター</a:t>
                      </a:r>
                      <a:endPar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・ファミリー棟</a:t>
                      </a:r>
                      <a:endPar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3003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稲スポーツセンター</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100" u="none" dirty="0" err="1">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障がい</a:t>
                      </a:r>
                      <a:r>
                        <a:rPr lang="ja-JP" altLang="en-US" sz="1100" u="non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者のスポーツ及び文化・レクリエーションの活動を支援し、もって障がい者</a:t>
                      </a: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の社会参加の促進に資する。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施設運営に関し、指定管理者と協力の上、利用環境の継続性の確保に向けた取組みを行っている。</a:t>
                      </a:r>
                      <a:endParaRPr lang="en-US" altLang="ja-JP" sz="1100" u="none"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また、広域的拠点性の確保について、関係施設との連携を図る等の取組みを行った。</a:t>
                      </a:r>
                      <a:endParaRPr lang="en-US" altLang="ja-JP" sz="1100" u="none"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令和</a:t>
                      </a:r>
                      <a:r>
                        <a:rPr lang="en-US" altLang="ja-JP" sz="1100" u="none"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100" u="none"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年度の指定管理者選定に向け、引き続き、施設の利用環境の継続性の確保と広域的拠点性の確保を図っていく。</a:t>
                      </a:r>
                      <a:endParaRPr lang="en-US" altLang="ja-JP" sz="1100" u="none"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100" u="none"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extLst>
                  <a:ext uri="{0D108BD9-81ED-4DB2-BD59-A6C34878D82A}">
                    <a16:rowId xmlns:a16="http://schemas.microsoft.com/office/drawing/2014/main" val="2614840993"/>
                  </a:ext>
                </a:extLst>
              </a:tr>
              <a:tr h="1903054">
                <a:tc>
                  <a:txBody>
                    <a:bodyPr/>
                    <a:lstStyle/>
                    <a:p>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女性自立支援センター</a:t>
                      </a:r>
                      <a:endPar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（あゆみ寮・のぞみ寮）</a:t>
                      </a:r>
                    </a:p>
                    <a:p>
                      <a:endPar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家庭環境の破綻や生活の困窮など、様々な事情により社会生活を送るうえで困難な問題を抱えている女性</a:t>
                      </a:r>
                      <a:r>
                        <a:rPr kumimoji="1" lang="ja-JP" altLang="ja-JP" sz="1100" kern="1200" dirty="0">
                          <a:solidFill>
                            <a:schemeClr val="tx1">
                              <a:lumMod val="95000"/>
                              <a:lumOff val="5000"/>
                            </a:schemeClr>
                          </a:solidFill>
                          <a:effectLst/>
                          <a:latin typeface="メイリオ" panose="020B0604030504040204" pitchFamily="50" charset="-128"/>
                          <a:ea typeface="メイリオ" panose="020B0604030504040204" pitchFamily="50" charset="-128"/>
                          <a:cs typeface="+mn-cs"/>
                        </a:rPr>
                        <a:t>に対し、その意思及び人権を尊重し、社会において自立した生活を営むための各種支援を行い、自立の促進を図</a:t>
                      </a:r>
                      <a:r>
                        <a:rPr kumimoji="1" lang="ja-JP" altLang="en-US" sz="1100" kern="1200" dirty="0">
                          <a:solidFill>
                            <a:schemeClr val="tx1">
                              <a:lumMod val="95000"/>
                              <a:lumOff val="5000"/>
                            </a:schemeClr>
                          </a:solidFill>
                          <a:effectLst/>
                          <a:latin typeface="メイリオ" panose="020B0604030504040204" pitchFamily="50" charset="-128"/>
                          <a:ea typeface="メイリオ" panose="020B0604030504040204" pitchFamily="50" charset="-128"/>
                          <a:cs typeface="+mn-cs"/>
                        </a:rPr>
                        <a:t>る。</a:t>
                      </a:r>
                      <a:endPar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施設の定員見直しにより生じた余剰スペースを活用し、困難な問題を抱える女性の保護や相談事業等の強化を図るとともに、利用者ニーズに合わせた施設整備を行っている。</a:t>
                      </a:r>
                      <a:endPar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今後も、上記整備により、充実した施設環境を活かしつつ、国の「困難な問題を抱える女性への支援のあり方に関する検討会」で示された「婦人保護事業における運用面の見直し」を踏まえ、施設の運営を行っていく。</a:t>
                      </a:r>
                      <a:endPar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solidFill>
                        <a:schemeClr val="tx1"/>
                      </a:solidFill>
                      <a:prstDash val="solid"/>
                      <a:round/>
                      <a:headEnd type="none" w="med" len="med"/>
                      <a:tailEnd type="none" w="med" len="med"/>
                    </a:lnBlToTr>
                    <a:solidFill>
                      <a:schemeClr val="bg1"/>
                    </a:solidFill>
                  </a:tcPr>
                </a:tc>
                <a:extLst>
                  <a:ext uri="{0D108BD9-81ED-4DB2-BD59-A6C34878D82A}">
                    <a16:rowId xmlns:a16="http://schemas.microsoft.com/office/drawing/2014/main" val="567545529"/>
                  </a:ext>
                </a:extLst>
              </a:tr>
            </a:tbl>
          </a:graphicData>
        </a:graphic>
      </p:graphicFrame>
      <p:sp>
        <p:nvSpPr>
          <p:cNvPr id="3" name="テキスト ボックス 2"/>
          <p:cNvSpPr txBox="1"/>
          <p:nvPr/>
        </p:nvSpPr>
        <p:spPr>
          <a:xfrm>
            <a:off x="296525" y="575136"/>
            <a:ext cx="7290810" cy="307777"/>
          </a:xfrm>
          <a:prstGeom prst="rect">
            <a:avLst/>
          </a:prstGeom>
          <a:noFill/>
        </p:spPr>
        <p:txBody>
          <a:bodyPr wrap="square" rtlCol="0">
            <a:spAutoFit/>
          </a:bodyPr>
          <a:lstStyle/>
          <a:p>
            <a:r>
              <a:rPr kumimoji="1" lang="ja-JP" altLang="en-US" sz="1400" dirty="0">
                <a:latin typeface="+mj-ea"/>
                <a:ea typeface="+mj-ea"/>
                <a:cs typeface="メイリオ" panose="020B0604030504040204" pitchFamily="50" charset="-128"/>
              </a:rPr>
              <a:t>「</a:t>
            </a:r>
            <a:r>
              <a:rPr lang="ja-JP" altLang="en-US" sz="1400" dirty="0">
                <a:latin typeface="+mj-ea"/>
                <a:ea typeface="+mj-ea"/>
                <a:cs typeface="メイリオ" panose="020B0604030504040204" pitchFamily="50" charset="-128"/>
              </a:rPr>
              <a:t>令和</a:t>
            </a:r>
            <a:r>
              <a:rPr lang="en-US" altLang="ja-JP" sz="1400" dirty="0">
                <a:latin typeface="+mj-ea"/>
                <a:ea typeface="+mj-ea"/>
                <a:cs typeface="メイリオ" panose="020B0604030504040204" pitchFamily="50" charset="-128"/>
              </a:rPr>
              <a:t>2</a:t>
            </a:r>
            <a:r>
              <a:rPr lang="ja-JP" altLang="en-US" sz="1400" dirty="0">
                <a:latin typeface="+mj-ea"/>
                <a:ea typeface="+mj-ea"/>
                <a:cs typeface="メイリオ" panose="020B0604030504040204" pitchFamily="50" charset="-128"/>
              </a:rPr>
              <a:t>年度</a:t>
            </a:r>
            <a:r>
              <a:rPr kumimoji="1" lang="ja-JP" altLang="en-US" sz="1400" dirty="0">
                <a:latin typeface="+mj-ea"/>
                <a:ea typeface="+mj-ea"/>
                <a:cs typeface="メイリオ" panose="020B0604030504040204" pitchFamily="50" charset="-128"/>
              </a:rPr>
              <a:t>大阪府行政経営の取組み」掲載項目の取組み状況及び令和</a:t>
            </a:r>
            <a:r>
              <a:rPr lang="en-US" altLang="ja-JP" sz="1400" dirty="0">
                <a:latin typeface="+mj-ea"/>
                <a:ea typeface="+mj-ea"/>
                <a:cs typeface="メイリオ" panose="020B0604030504040204" pitchFamily="50" charset="-128"/>
              </a:rPr>
              <a:t>3</a:t>
            </a:r>
            <a:r>
              <a:rPr kumimoji="1" lang="ja-JP" altLang="en-US" sz="1400" dirty="0">
                <a:latin typeface="+mj-ea"/>
                <a:ea typeface="+mj-ea"/>
                <a:cs typeface="メイリオ" panose="020B0604030504040204" pitchFamily="50" charset="-128"/>
              </a:rPr>
              <a:t>年度の取組み</a:t>
            </a:r>
          </a:p>
        </p:txBody>
      </p:sp>
      <p:sp>
        <p:nvSpPr>
          <p:cNvPr id="6" name="正方形/長方形 5">
            <a:extLst>
              <a:ext uri="{FF2B5EF4-FFF2-40B4-BE49-F238E27FC236}">
                <a16:creationId xmlns:a16="http://schemas.microsoft.com/office/drawing/2014/main" id="{E412E4DA-537F-46B5-9C3F-E7BCD2A7A5CD}"/>
              </a:ext>
            </a:extLst>
          </p:cNvPr>
          <p:cNvSpPr/>
          <p:nvPr/>
        </p:nvSpPr>
        <p:spPr>
          <a:xfrm>
            <a:off x="8416567"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72</a:t>
            </a:r>
            <a:endParaRPr lang="ja-JP" altLang="en-US" dirty="0">
              <a:solidFill>
                <a:prstClr val="black"/>
              </a:solidFill>
            </a:endParaRPr>
          </a:p>
        </p:txBody>
      </p:sp>
    </p:spTree>
    <p:extLst>
      <p:ext uri="{BB962C8B-B14F-4D97-AF65-F5344CB8AC3E}">
        <p14:creationId xmlns:p14="http://schemas.microsoft.com/office/powerpoint/2010/main" val="38699346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71891" y="148869"/>
            <a:ext cx="8136904" cy="369332"/>
          </a:xfrm>
          <a:prstGeom prst="rect">
            <a:avLst/>
          </a:prstGeom>
        </p:spPr>
        <p:txBody>
          <a:bodyPr wrap="square">
            <a:spAutoFit/>
          </a:bodyPr>
          <a:lstStyle/>
          <a:p>
            <a:r>
              <a:rPr lang="en-US" altLang="ja-JP" dirty="0">
                <a:latin typeface="Meiryo UI" panose="020B0604030504040204" pitchFamily="50" charset="-128"/>
                <a:ea typeface="Meiryo UI" panose="020B0604030504040204" pitchFamily="50" charset="-128"/>
                <a:cs typeface="Meiryo UI" panose="020B0604030504040204" pitchFamily="50" charset="-128"/>
              </a:rPr>
              <a:t>Ⅳ</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公の施設の改革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179512" y="503675"/>
            <a:ext cx="8784976"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3" name="表 2"/>
          <p:cNvGraphicFramePr>
            <a:graphicFrameLocks noGrp="1"/>
          </p:cNvGraphicFramePr>
          <p:nvPr>
            <p:extLst>
              <p:ext uri="{D42A27DB-BD31-4B8C-83A1-F6EECF244321}">
                <p14:modId xmlns:p14="http://schemas.microsoft.com/office/powerpoint/2010/main" val="1299433472"/>
              </p:ext>
            </p:extLst>
          </p:nvPr>
        </p:nvGraphicFramePr>
        <p:xfrm>
          <a:off x="356142" y="888160"/>
          <a:ext cx="8431716" cy="4342216"/>
        </p:xfrm>
        <a:graphic>
          <a:graphicData uri="http://schemas.openxmlformats.org/drawingml/2006/table">
            <a:tbl>
              <a:tblPr firstRow="1" bandRow="1">
                <a:tableStyleId>{5940675A-B579-460E-94D1-54222C63F5DA}</a:tableStyleId>
              </a:tblPr>
              <a:tblGrid>
                <a:gridCol w="1651443">
                  <a:extLst>
                    <a:ext uri="{9D8B030D-6E8A-4147-A177-3AD203B41FA5}">
                      <a16:colId xmlns:a16="http://schemas.microsoft.com/office/drawing/2014/main" val="722862019"/>
                    </a:ext>
                  </a:extLst>
                </a:gridCol>
                <a:gridCol w="2451632">
                  <a:extLst>
                    <a:ext uri="{9D8B030D-6E8A-4147-A177-3AD203B41FA5}">
                      <a16:colId xmlns:a16="http://schemas.microsoft.com/office/drawing/2014/main" val="2328954444"/>
                    </a:ext>
                  </a:extLst>
                </a:gridCol>
                <a:gridCol w="2213406">
                  <a:extLst>
                    <a:ext uri="{9D8B030D-6E8A-4147-A177-3AD203B41FA5}">
                      <a16:colId xmlns:a16="http://schemas.microsoft.com/office/drawing/2014/main" val="2798291691"/>
                    </a:ext>
                  </a:extLst>
                </a:gridCol>
                <a:gridCol w="2115235">
                  <a:extLst>
                    <a:ext uri="{9D8B030D-6E8A-4147-A177-3AD203B41FA5}">
                      <a16:colId xmlns:a16="http://schemas.microsoft.com/office/drawing/2014/main" val="203187343"/>
                    </a:ext>
                  </a:extLst>
                </a:gridCol>
              </a:tblGrid>
              <a:tr h="414924">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施設名</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施設概要</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年度の取組み状況</a:t>
                      </a:r>
                      <a:endPar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2380445311"/>
                  </a:ext>
                </a:extLst>
              </a:tr>
              <a:tr h="950186">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大型児童館ビッグバン</a:t>
                      </a: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児童に健全な遊びを与えて、その健康を増進し、または情操をゆたかにするため、児童福祉法第</a:t>
                      </a:r>
                      <a:r>
                        <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条に定める児童厚生施設を設置することにより、府民の福祉の向上に資する。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堺市との協議を経て、令和</a:t>
                      </a:r>
                      <a:r>
                        <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月に堺市へ移管する。</a:t>
                      </a:r>
                      <a:endPar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3783021800"/>
                  </a:ext>
                </a:extLst>
              </a:tr>
              <a:tr h="950186">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中河内救命救急センター</a:t>
                      </a:r>
                    </a:p>
                  </a:txBody>
                  <a:tcPr>
                    <a:lnR w="12700" cap="flat" cmpd="sng" algn="ctr">
                      <a:solidFill>
                        <a:schemeClr val="tx1"/>
                      </a:solidFill>
                      <a:prstDash val="solid"/>
                      <a:round/>
                      <a:headEnd type="none" w="med" len="med"/>
                      <a:tailEnd type="none" w="med" len="med"/>
                    </a:lnR>
                    <a:noFill/>
                  </a:tcPr>
                </a:tc>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救急患者に対し救命医療を行い、府民の生命及び健康の保持に資する。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運営形態のあり方について、東大阪市、</a:t>
                      </a:r>
                      <a:r>
                        <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地独</a:t>
                      </a:r>
                      <a:r>
                        <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市立東大阪医療センターとの協議を行った。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引き続き、東大阪市、</a:t>
                      </a:r>
                      <a:r>
                        <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地独</a:t>
                      </a:r>
                      <a:r>
                        <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市立東大阪医療センターと、今後の運営形態について協議を進める。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noFill/>
                  </a:tcPr>
                </a:tc>
                <a:extLst>
                  <a:ext uri="{0D108BD9-81ED-4DB2-BD59-A6C34878D82A}">
                    <a16:rowId xmlns:a16="http://schemas.microsoft.com/office/drawing/2014/main" val="3377012799"/>
                  </a:ext>
                </a:extLst>
              </a:tr>
              <a:tr h="618510">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労働センター</a:t>
                      </a:r>
                    </a:p>
                  </a:txBody>
                  <a:tcPr>
                    <a:lnR w="12700" cap="flat" cmpd="sng" algn="ctr">
                      <a:solidFill>
                        <a:schemeClr val="tx1"/>
                      </a:solidFill>
                      <a:prstDash val="solid"/>
                      <a:round/>
                      <a:headEnd type="none" w="med" len="med"/>
                      <a:tailEnd type="none" w="med" len="med"/>
                    </a:lnR>
                    <a:noFill/>
                  </a:tcPr>
                </a:tc>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労働組合の健全な発展並びに労働者の教養の向上及び福祉の増進に資する集会、催物等の場を提供する。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strike="noStrike"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南館を含む施設全体のあり方について検討を行っている。</a:t>
                      </a:r>
                      <a:endParaRPr lang="en-US" altLang="ja-JP" sz="1100" strike="noStrike"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引き続き、指定期間</a:t>
                      </a:r>
                      <a:r>
                        <a:rPr kumimoji="1" lang="ja-JP" altLang="en-US" sz="1100" kern="1200" dirty="0">
                          <a:solidFill>
                            <a:schemeClr val="tx1"/>
                          </a:solidFill>
                          <a:effectLst/>
                          <a:latin typeface="メイリオ" panose="020B0604030504040204" pitchFamily="50" charset="-128"/>
                          <a:ea typeface="メイリオ" panose="020B0604030504040204" pitchFamily="50" charset="-128"/>
                          <a:cs typeface="+mn-cs"/>
                        </a:rPr>
                        <a:t>（令和元～</a:t>
                      </a:r>
                      <a:r>
                        <a:rPr kumimoji="1" lang="en-US" altLang="ja-JP" sz="1100" kern="1200" dirty="0">
                          <a:solidFill>
                            <a:schemeClr val="tx1"/>
                          </a:solidFill>
                          <a:effectLst/>
                          <a:latin typeface="メイリオ" panose="020B0604030504040204" pitchFamily="50" charset="-128"/>
                          <a:ea typeface="メイリオ" panose="020B0604030504040204" pitchFamily="50" charset="-128"/>
                          <a:cs typeface="+mn-cs"/>
                        </a:rPr>
                        <a:t>5</a:t>
                      </a:r>
                      <a:r>
                        <a:rPr kumimoji="1" lang="ja-JP" altLang="en-US" sz="1100" kern="1200" dirty="0">
                          <a:solidFill>
                            <a:schemeClr val="tx1">
                              <a:lumMod val="95000"/>
                              <a:lumOff val="5000"/>
                            </a:schemeClr>
                          </a:solidFill>
                          <a:effectLst/>
                          <a:latin typeface="メイリオ" panose="020B0604030504040204" pitchFamily="50" charset="-128"/>
                          <a:ea typeface="メイリオ" panose="020B0604030504040204" pitchFamily="50" charset="-128"/>
                          <a:cs typeface="+mn-cs"/>
                        </a:rPr>
                        <a:t>年度）</a:t>
                      </a:r>
                      <a:r>
                        <a:rPr lang="ja-JP" altLang="en-US" sz="1100" b="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終了までに、</a:t>
                      </a:r>
                      <a:r>
                        <a:rPr lang="ja-JP" altLang="en-US" sz="11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南館を含む施設全体のあり方を検討する。</a:t>
                      </a:r>
                      <a:endParaRPr lang="en-US" altLang="ja-JP" sz="11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11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noFill/>
                  </a:tcPr>
                </a:tc>
                <a:extLst>
                  <a:ext uri="{0D108BD9-81ED-4DB2-BD59-A6C34878D82A}">
                    <a16:rowId xmlns:a16="http://schemas.microsoft.com/office/drawing/2014/main" val="1053045079"/>
                  </a:ext>
                </a:extLst>
              </a:tr>
              <a:tr h="630070">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花の文化園</a:t>
                      </a: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花</a:t>
                      </a:r>
                      <a:r>
                        <a:rPr lang="ja-JP" altLang="en-US" sz="1100" dirty="0" err="1">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きを</a:t>
                      </a: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学び、花きに憩う場を府民に提供し、もって府民の花きに関する理解に資する。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これまでの「花と人との関わりを理解する場」としてだけでなく、ポストコロナにおける社会・経済情勢や新たなニーズに対応した施設とするため、</a:t>
                      </a:r>
                      <a:r>
                        <a:rPr lang="ja-JP" altLang="en-US" sz="1100" strike="noStrike">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新たなコンセプト</a:t>
                      </a:r>
                      <a:r>
                        <a:rPr lang="ja-JP" altLang="en-US" sz="1100"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を策定中。</a:t>
                      </a:r>
                      <a:endParaRPr lang="en-US" altLang="ja-JP" sz="1100"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新たなコンセプトに基づき、サウンディング型市場調査を実施し、活性化に向けた基本方針を策定する。</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その上で、令和</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年度に次期指定管理者の公募を行う予定。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noFill/>
                  </a:tcPr>
                </a:tc>
                <a:extLst>
                  <a:ext uri="{0D108BD9-81ED-4DB2-BD59-A6C34878D82A}">
                    <a16:rowId xmlns:a16="http://schemas.microsoft.com/office/drawing/2014/main" val="3771305612"/>
                  </a:ext>
                </a:extLst>
              </a:tr>
            </a:tbl>
          </a:graphicData>
        </a:graphic>
      </p:graphicFrame>
      <p:sp>
        <p:nvSpPr>
          <p:cNvPr id="5" name="正方形/長方形 4">
            <a:extLst>
              <a:ext uri="{FF2B5EF4-FFF2-40B4-BE49-F238E27FC236}">
                <a16:creationId xmlns:a16="http://schemas.microsoft.com/office/drawing/2014/main" id="{FBC5B6AF-9ED5-4990-9996-E5E5308CA529}"/>
              </a:ext>
            </a:extLst>
          </p:cNvPr>
          <p:cNvSpPr/>
          <p:nvPr/>
        </p:nvSpPr>
        <p:spPr>
          <a:xfrm>
            <a:off x="8416567"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73</a:t>
            </a:r>
            <a:endParaRPr lang="ja-JP" altLang="en-US" dirty="0">
              <a:solidFill>
                <a:prstClr val="black"/>
              </a:solidFill>
            </a:endParaRPr>
          </a:p>
        </p:txBody>
      </p:sp>
    </p:spTree>
    <p:extLst>
      <p:ext uri="{BB962C8B-B14F-4D97-AF65-F5344CB8AC3E}">
        <p14:creationId xmlns:p14="http://schemas.microsoft.com/office/powerpoint/2010/main" val="40730522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79512" y="176397"/>
            <a:ext cx="8136904" cy="369332"/>
          </a:xfrm>
          <a:prstGeom prst="rect">
            <a:avLst/>
          </a:prstGeom>
        </p:spPr>
        <p:txBody>
          <a:bodyPr wrap="square">
            <a:spAutoFit/>
          </a:bodyPr>
          <a:lstStyle/>
          <a:p>
            <a:r>
              <a:rPr lang="en-US" altLang="ja-JP" dirty="0">
                <a:latin typeface="Meiryo UI" panose="020B0604030504040204" pitchFamily="50" charset="-128"/>
                <a:ea typeface="Meiryo UI" panose="020B0604030504040204" pitchFamily="50" charset="-128"/>
                <a:cs typeface="Meiryo UI" panose="020B0604030504040204" pitchFamily="50" charset="-128"/>
              </a:rPr>
              <a:t>Ⅳ</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公の施設の改革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179512" y="548680"/>
            <a:ext cx="8784976"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3" name="表 2"/>
          <p:cNvGraphicFramePr>
            <a:graphicFrameLocks noGrp="1"/>
          </p:cNvGraphicFramePr>
          <p:nvPr/>
        </p:nvGraphicFramePr>
        <p:xfrm>
          <a:off x="415759" y="824614"/>
          <a:ext cx="8312482" cy="4238906"/>
        </p:xfrm>
        <a:graphic>
          <a:graphicData uri="http://schemas.openxmlformats.org/drawingml/2006/table">
            <a:tbl>
              <a:tblPr firstRow="1" bandRow="1">
                <a:tableStyleId>{5940675A-B579-460E-94D1-54222C63F5DA}</a:tableStyleId>
              </a:tblPr>
              <a:tblGrid>
                <a:gridCol w="1651443">
                  <a:extLst>
                    <a:ext uri="{9D8B030D-6E8A-4147-A177-3AD203B41FA5}">
                      <a16:colId xmlns:a16="http://schemas.microsoft.com/office/drawing/2014/main" val="722862019"/>
                    </a:ext>
                  </a:extLst>
                </a:gridCol>
                <a:gridCol w="2451632">
                  <a:extLst>
                    <a:ext uri="{9D8B030D-6E8A-4147-A177-3AD203B41FA5}">
                      <a16:colId xmlns:a16="http://schemas.microsoft.com/office/drawing/2014/main" val="2328954444"/>
                    </a:ext>
                  </a:extLst>
                </a:gridCol>
                <a:gridCol w="2094172">
                  <a:extLst>
                    <a:ext uri="{9D8B030D-6E8A-4147-A177-3AD203B41FA5}">
                      <a16:colId xmlns:a16="http://schemas.microsoft.com/office/drawing/2014/main" val="2798291691"/>
                    </a:ext>
                  </a:extLst>
                </a:gridCol>
                <a:gridCol w="2115235">
                  <a:extLst>
                    <a:ext uri="{9D8B030D-6E8A-4147-A177-3AD203B41FA5}">
                      <a16:colId xmlns:a16="http://schemas.microsoft.com/office/drawing/2014/main" val="203187343"/>
                    </a:ext>
                  </a:extLst>
                </a:gridCol>
              </a:tblGrid>
              <a:tr h="444146">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施設名</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施設概要</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年度の取組み状況</a:t>
                      </a:r>
                      <a:endPar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2380445311"/>
                  </a:ext>
                </a:extLst>
              </a:tr>
              <a:tr h="5040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府民の森（</a:t>
                      </a:r>
                      <a:r>
                        <a:rPr lang="ja-JP" altLang="en-US" sz="1100" dirty="0" err="1">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くろんど</a:t>
                      </a: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園地、ほしだ園地、むろいけ園地、くさか園地、ぬかた園地、なるかわ園地、みずのみ園地）</a:t>
                      </a: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府民に自然の風景地と親しむ場を提供し、もって府民の健康で文化的な生活の確保に資する。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令和元年度に実施した</a:t>
                      </a:r>
                      <a:r>
                        <a:rPr kumimoji="1" lang="ja-JP" altLang="ja-JP" sz="1100" kern="12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サウンディング型市場調査</a:t>
                      </a:r>
                      <a:r>
                        <a:rPr kumimoji="1" lang="ja-JP" altLang="en-US" sz="1100" kern="12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の結果を踏まえ、</a:t>
                      </a:r>
                      <a:r>
                        <a:rPr kumimoji="1" lang="ja-JP" altLang="ja-JP" sz="1100" kern="12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多様な府民ニーズへの対応や魅力創出を図るための</a:t>
                      </a:r>
                      <a:r>
                        <a:rPr kumimoji="1" lang="ja-JP" altLang="en-US" sz="1100" kern="12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方針を</a:t>
                      </a:r>
                      <a:r>
                        <a:rPr kumimoji="1" lang="ja-JP" altLang="ja-JP" sz="1100" kern="12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検討</a:t>
                      </a:r>
                      <a:r>
                        <a:rPr kumimoji="1" lang="ja-JP" altLang="en-US" sz="1100" kern="12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した。</a:t>
                      </a:r>
                      <a:endPar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検討方針を踏まえ、次期指定管理者の選定を行う。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noFill/>
                  </a:tcPr>
                </a:tc>
                <a:extLst>
                  <a:ext uri="{0D108BD9-81ED-4DB2-BD59-A6C34878D82A}">
                    <a16:rowId xmlns:a16="http://schemas.microsoft.com/office/drawing/2014/main" val="187216476"/>
                  </a:ext>
                </a:extLst>
              </a:tr>
              <a:tr h="504056">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府民の森　ちはや園地</a:t>
                      </a: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府民に自然の風景地と親しむ場を提供し、もって府民の健康で文化的な生活の確保に資する。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ちはや園地と金剛登山道駐車場の一体公募等、施設運営のあり方について、地元自治体とも連携の上、検討を進めている。</a:t>
                      </a:r>
                      <a:endPar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引き続き、地元自治体との連携を図りながら、令和</a:t>
                      </a:r>
                      <a:r>
                        <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年度の指定管理者公募に向け、サウンディング型市場調査を実施する等、今後の施設運営のあり方を決定する。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38631908"/>
                  </a:ext>
                </a:extLst>
              </a:tr>
              <a:tr h="485495">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金剛登山道駐車場</a:t>
                      </a:r>
                    </a:p>
                  </a:txBody>
                  <a:tcPr>
                    <a:lnR w="12700" cap="flat" cmpd="sng" algn="ctr">
                      <a:solidFill>
                        <a:schemeClr val="tx1"/>
                      </a:solidFill>
                      <a:prstDash val="solid"/>
                      <a:round/>
                      <a:headEnd type="none" w="med" len="med"/>
                      <a:tailEnd type="none" w="med" len="med"/>
                    </a:lnR>
                    <a:noFill/>
                  </a:tcPr>
                </a:tc>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金剛生駒紀泉国定公園の利用の増進を図る。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vMerge="1">
                  <a:txBody>
                    <a:bodyPr/>
                    <a:lstStyle/>
                    <a:p>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28249440"/>
                  </a:ext>
                </a:extLst>
              </a:tr>
              <a:tr h="504056">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府営駐車場</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江坂・新石切・茨木</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路上駐車による交通機能の阻害を防止し、安全かつ円滑な交通の確保に資する。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江坂立体駐車場と新石切立体駐車場については、駐車場を含むさらなる有効活用のため、占用事業者の公募、茨木地下駐車場については、府営駐車場として指定管理者の公募を行う予定であったが、新型コロナウイルスの影響により、令和</a:t>
                      </a:r>
                      <a:r>
                        <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年度に実施することとした。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3038128938"/>
                  </a:ext>
                </a:extLst>
              </a:tr>
            </a:tbl>
          </a:graphicData>
        </a:graphic>
      </p:graphicFrame>
      <p:sp>
        <p:nvSpPr>
          <p:cNvPr id="5" name="正方形/長方形 4">
            <a:extLst>
              <a:ext uri="{FF2B5EF4-FFF2-40B4-BE49-F238E27FC236}">
                <a16:creationId xmlns:a16="http://schemas.microsoft.com/office/drawing/2014/main" id="{03AB0F6A-4940-41D7-899A-4A98A6EB0393}"/>
              </a:ext>
            </a:extLst>
          </p:cNvPr>
          <p:cNvSpPr/>
          <p:nvPr/>
        </p:nvSpPr>
        <p:spPr>
          <a:xfrm>
            <a:off x="8416567"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74</a:t>
            </a:r>
            <a:endParaRPr lang="ja-JP" altLang="en-US" dirty="0">
              <a:solidFill>
                <a:prstClr val="black"/>
              </a:solidFill>
            </a:endParaRPr>
          </a:p>
        </p:txBody>
      </p:sp>
    </p:spTree>
    <p:extLst>
      <p:ext uri="{BB962C8B-B14F-4D97-AF65-F5344CB8AC3E}">
        <p14:creationId xmlns:p14="http://schemas.microsoft.com/office/powerpoint/2010/main" val="22246327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79512" y="176397"/>
            <a:ext cx="8136904" cy="369332"/>
          </a:xfrm>
          <a:prstGeom prst="rect">
            <a:avLst/>
          </a:prstGeom>
        </p:spPr>
        <p:txBody>
          <a:bodyPr wrap="square">
            <a:spAutoFit/>
          </a:bodyPr>
          <a:lstStyle/>
          <a:p>
            <a:r>
              <a:rPr lang="en-US" altLang="ja-JP" dirty="0">
                <a:latin typeface="Meiryo UI" panose="020B0604030504040204" pitchFamily="50" charset="-128"/>
                <a:ea typeface="Meiryo UI" panose="020B0604030504040204" pitchFamily="50" charset="-128"/>
                <a:cs typeface="Meiryo UI" panose="020B0604030504040204" pitchFamily="50" charset="-128"/>
              </a:rPr>
              <a:t>Ⅳ</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公の施設の改革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179512" y="548680"/>
            <a:ext cx="8784976"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3" name="表 2"/>
          <p:cNvGraphicFramePr>
            <a:graphicFrameLocks noGrp="1"/>
          </p:cNvGraphicFramePr>
          <p:nvPr>
            <p:extLst>
              <p:ext uri="{D42A27DB-BD31-4B8C-83A1-F6EECF244321}">
                <p14:modId xmlns:p14="http://schemas.microsoft.com/office/powerpoint/2010/main" val="3433221625"/>
              </p:ext>
            </p:extLst>
          </p:nvPr>
        </p:nvGraphicFramePr>
        <p:xfrm>
          <a:off x="415759" y="824614"/>
          <a:ext cx="8312482" cy="4100795"/>
        </p:xfrm>
        <a:graphic>
          <a:graphicData uri="http://schemas.openxmlformats.org/drawingml/2006/table">
            <a:tbl>
              <a:tblPr firstRow="1" bandRow="1">
                <a:tableStyleId>{5940675A-B579-460E-94D1-54222C63F5DA}</a:tableStyleId>
              </a:tblPr>
              <a:tblGrid>
                <a:gridCol w="1651443">
                  <a:extLst>
                    <a:ext uri="{9D8B030D-6E8A-4147-A177-3AD203B41FA5}">
                      <a16:colId xmlns:a16="http://schemas.microsoft.com/office/drawing/2014/main" val="722862019"/>
                    </a:ext>
                  </a:extLst>
                </a:gridCol>
                <a:gridCol w="2451632">
                  <a:extLst>
                    <a:ext uri="{9D8B030D-6E8A-4147-A177-3AD203B41FA5}">
                      <a16:colId xmlns:a16="http://schemas.microsoft.com/office/drawing/2014/main" val="2328954444"/>
                    </a:ext>
                  </a:extLst>
                </a:gridCol>
                <a:gridCol w="2094172">
                  <a:extLst>
                    <a:ext uri="{9D8B030D-6E8A-4147-A177-3AD203B41FA5}">
                      <a16:colId xmlns:a16="http://schemas.microsoft.com/office/drawing/2014/main" val="2798291691"/>
                    </a:ext>
                  </a:extLst>
                </a:gridCol>
                <a:gridCol w="2115235">
                  <a:extLst>
                    <a:ext uri="{9D8B030D-6E8A-4147-A177-3AD203B41FA5}">
                      <a16:colId xmlns:a16="http://schemas.microsoft.com/office/drawing/2014/main" val="203187343"/>
                    </a:ext>
                  </a:extLst>
                </a:gridCol>
              </a:tblGrid>
              <a:tr h="444146">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施設名</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施設概要</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年度の取組み状況</a:t>
                      </a:r>
                      <a:endPar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2380445311"/>
                  </a:ext>
                </a:extLst>
              </a:tr>
              <a:tr h="5040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府営公園（</a:t>
                      </a:r>
                      <a:r>
                        <a:rPr lang="en-US" altLang="ja-JP"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公園）</a:t>
                      </a: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a:solidFill>
                            <a:schemeClr val="tx1">
                              <a:lumMod val="95000"/>
                              <a:lumOff val="5000"/>
                            </a:schemeClr>
                          </a:solidFill>
                          <a:latin typeface="メイリオ" panose="020B0604030504040204" pitchFamily="50" charset="-128"/>
                          <a:ea typeface="メイリオ" panose="020B0604030504040204" pitchFamily="50" charset="-128"/>
                        </a:rPr>
                        <a:t>憩いの場の提供、みどり空間の確保、災害時の避難場所の確保などさまざまな役割を果たすことにより、府民の福祉の増進に資する。</a:t>
                      </a:r>
                      <a:endParaRPr lang="en-US" altLang="ja-JP" sz="1100" b="0" dirty="0">
                        <a:solidFill>
                          <a:schemeClr val="tx1">
                            <a:lumMod val="95000"/>
                            <a:lumOff val="5000"/>
                          </a:schemeClr>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lumMod val="95000"/>
                              <a:lumOff val="5000"/>
                            </a:schemeClr>
                          </a:solidFill>
                          <a:effectLst/>
                          <a:latin typeface="メイリオ" panose="020B0604030504040204" pitchFamily="50" charset="-128"/>
                          <a:ea typeface="メイリオ" panose="020B0604030504040204" pitchFamily="50" charset="-128"/>
                        </a:rPr>
                        <a:t>民間活力の積極的導入により各公園のさらなる賑わい促進をめざすため、新たな管理運営制度の検討を行い、服部緑地、浜寺公園、二色の浜公園は</a:t>
                      </a:r>
                      <a:r>
                        <a:rPr lang="en-US" altLang="ja-JP" sz="1100" dirty="0">
                          <a:solidFill>
                            <a:schemeClr val="tx1">
                              <a:lumMod val="95000"/>
                              <a:lumOff val="5000"/>
                            </a:schemeClr>
                          </a:solidFill>
                          <a:effectLst/>
                          <a:latin typeface="メイリオ" panose="020B0604030504040204" pitchFamily="50" charset="-128"/>
                          <a:ea typeface="メイリオ" panose="020B0604030504040204" pitchFamily="50" charset="-128"/>
                        </a:rPr>
                        <a:t>PMO</a:t>
                      </a:r>
                      <a:r>
                        <a:rPr lang="ja-JP" altLang="en-US" sz="1100" dirty="0">
                          <a:solidFill>
                            <a:schemeClr val="tx1">
                              <a:lumMod val="95000"/>
                              <a:lumOff val="5000"/>
                            </a:schemeClr>
                          </a:solidFill>
                          <a:effectLst/>
                          <a:latin typeface="メイリオ" panose="020B0604030504040204" pitchFamily="50" charset="-128"/>
                          <a:ea typeface="メイリオ" panose="020B0604030504040204" pitchFamily="50" charset="-128"/>
                        </a:rPr>
                        <a:t>型指定管理、住吉公園は</a:t>
                      </a:r>
                      <a:r>
                        <a:rPr lang="en-US" altLang="ja-JP" sz="1100" dirty="0">
                          <a:solidFill>
                            <a:schemeClr val="tx1">
                              <a:lumMod val="95000"/>
                              <a:lumOff val="5000"/>
                            </a:schemeClr>
                          </a:solidFill>
                          <a:effectLst/>
                          <a:latin typeface="メイリオ" panose="020B0604030504040204" pitchFamily="50" charset="-128"/>
                          <a:ea typeface="メイリオ" panose="020B0604030504040204" pitchFamily="50" charset="-128"/>
                        </a:rPr>
                        <a:t>P-PFI</a:t>
                      </a:r>
                      <a:r>
                        <a:rPr lang="ja-JP" altLang="en-US" sz="1100" dirty="0">
                          <a:solidFill>
                            <a:schemeClr val="tx1">
                              <a:lumMod val="95000"/>
                              <a:lumOff val="5000"/>
                            </a:schemeClr>
                          </a:solidFill>
                          <a:effectLst/>
                          <a:latin typeface="メイリオ" panose="020B0604030504040204" pitchFamily="50" charset="-128"/>
                          <a:ea typeface="メイリオ" panose="020B0604030504040204" pitchFamily="50" charset="-128"/>
                        </a:rPr>
                        <a:t>型施設整備の導入候補地となった。</a:t>
                      </a:r>
                      <a:endParaRPr lang="en-US" altLang="ja-JP" sz="1100" dirty="0">
                        <a:solidFill>
                          <a:schemeClr val="tx1">
                            <a:lumMod val="95000"/>
                            <a:lumOff val="5000"/>
                          </a:schemeClr>
                        </a:solidFill>
                        <a:effectLst/>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lumMod val="95000"/>
                              <a:lumOff val="5000"/>
                            </a:schemeClr>
                          </a:solidFill>
                          <a:effectLst/>
                          <a:latin typeface="メイリオ" panose="020B0604030504040204" pitchFamily="50" charset="-128"/>
                          <a:ea typeface="メイリオ" panose="020B0604030504040204" pitchFamily="50" charset="-128"/>
                        </a:rPr>
                        <a:t>その他の</a:t>
                      </a:r>
                      <a:r>
                        <a:rPr lang="en-US" altLang="ja-JP" sz="1100" dirty="0">
                          <a:solidFill>
                            <a:schemeClr val="tx1">
                              <a:lumMod val="95000"/>
                              <a:lumOff val="5000"/>
                            </a:schemeClr>
                          </a:solidFill>
                          <a:effectLst/>
                          <a:latin typeface="メイリオ" panose="020B0604030504040204" pitchFamily="50" charset="-128"/>
                          <a:ea typeface="メイリオ" panose="020B0604030504040204" pitchFamily="50" charset="-128"/>
                        </a:rPr>
                        <a:t>14</a:t>
                      </a:r>
                      <a:r>
                        <a:rPr lang="ja-JP" altLang="en-US" sz="1100" dirty="0">
                          <a:solidFill>
                            <a:schemeClr val="tx1">
                              <a:lumMod val="95000"/>
                              <a:lumOff val="5000"/>
                            </a:schemeClr>
                          </a:solidFill>
                          <a:effectLst/>
                          <a:latin typeface="メイリオ" panose="020B0604030504040204" pitchFamily="50" charset="-128"/>
                          <a:ea typeface="メイリオ" panose="020B0604030504040204" pitchFamily="50" charset="-128"/>
                        </a:rPr>
                        <a:t>公園については、イベントプログラムの充実等、ソフト事業の充実を図ることとした。</a:t>
                      </a:r>
                      <a:endParaRPr lang="en-US" altLang="ja-JP" sz="1100" dirty="0">
                        <a:solidFill>
                          <a:schemeClr val="tx1">
                            <a:lumMod val="95000"/>
                            <a:lumOff val="5000"/>
                          </a:schemeClr>
                        </a:solidFill>
                        <a:effectLst/>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cap="none" normalizeH="0" baseline="0" dirty="0">
                          <a:ln>
                            <a:noFill/>
                          </a:ln>
                          <a:solidFill>
                            <a:schemeClr val="tx1">
                              <a:lumMod val="95000"/>
                              <a:lumOff val="5000"/>
                            </a:schemeClr>
                          </a:solidFill>
                          <a:effectLst/>
                          <a:latin typeface="メイリオ" panose="020B0604030504040204" pitchFamily="50" charset="-128"/>
                          <a:ea typeface="メイリオ" panose="020B0604030504040204" pitchFamily="50" charset="-128"/>
                          <a:cs typeface="Meiryo UI" panose="020B0604030504040204" pitchFamily="50" charset="-128"/>
                        </a:rPr>
                        <a:t>新たな管理運営制度での公園運営に向け、公募についての条件整理等を行い、指定管理者選定手続きや</a:t>
                      </a:r>
                      <a:r>
                        <a:rPr kumimoji="1" lang="en-US" altLang="ja-JP" sz="1100" b="0" i="0" u="none" strike="noStrike" cap="none" normalizeH="0" baseline="0" dirty="0">
                          <a:ln>
                            <a:noFill/>
                          </a:ln>
                          <a:solidFill>
                            <a:schemeClr val="tx1">
                              <a:lumMod val="95000"/>
                              <a:lumOff val="5000"/>
                            </a:schemeClr>
                          </a:solidFill>
                          <a:effectLst/>
                          <a:latin typeface="メイリオ" panose="020B0604030504040204" pitchFamily="50" charset="-128"/>
                          <a:ea typeface="メイリオ" panose="020B0604030504040204" pitchFamily="50" charset="-128"/>
                          <a:cs typeface="Meiryo UI" panose="020B0604030504040204" pitchFamily="50" charset="-128"/>
                        </a:rPr>
                        <a:t>P-PFI</a:t>
                      </a:r>
                      <a:r>
                        <a:rPr kumimoji="1" lang="ja-JP" altLang="en-US" sz="1100" b="0" i="0" u="none" strike="noStrike" cap="none" normalizeH="0" baseline="0" dirty="0">
                          <a:ln>
                            <a:noFill/>
                          </a:ln>
                          <a:solidFill>
                            <a:schemeClr val="tx1">
                              <a:lumMod val="95000"/>
                              <a:lumOff val="5000"/>
                            </a:schemeClr>
                          </a:solidFill>
                          <a:effectLst/>
                          <a:latin typeface="メイリオ" panose="020B0604030504040204" pitchFamily="50" charset="-128"/>
                          <a:ea typeface="メイリオ" panose="020B0604030504040204" pitchFamily="50" charset="-128"/>
                          <a:cs typeface="Meiryo UI" panose="020B0604030504040204" pitchFamily="50" charset="-128"/>
                        </a:rPr>
                        <a:t>による公園施設設置事業者の公募を行う。</a:t>
                      </a:r>
                      <a:endParaRPr kumimoji="1" lang="en-US" altLang="ja-JP" sz="1100" b="0" i="0" u="none" strike="noStrike" cap="none" normalizeH="0" baseline="0" dirty="0">
                        <a:ln>
                          <a:noFill/>
                        </a:ln>
                        <a:solidFill>
                          <a:schemeClr val="tx1">
                            <a:lumMod val="95000"/>
                            <a:lumOff val="5000"/>
                          </a:schemeClr>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46386597"/>
                  </a:ext>
                </a:extLst>
              </a:tr>
              <a:tr h="400265">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弥生文化博物館</a:t>
                      </a:r>
                    </a:p>
                  </a:txBody>
                  <a:tcPr>
                    <a:lnR w="12700" cap="flat" cmpd="sng" algn="ctr">
                      <a:solidFill>
                        <a:schemeClr val="tx1"/>
                      </a:solidFill>
                      <a:prstDash val="solid"/>
                      <a:round/>
                      <a:headEnd type="none" w="med" len="med"/>
                      <a:tailEnd type="none" w="med" len="med"/>
                    </a:lnR>
                    <a:noFill/>
                  </a:tcPr>
                </a:tc>
                <a:tc rowSpan="2">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歴史、民俗等に関する資料を収集し、保管し、及び展示して府民の利用に供し、もって府民の文化的向上に資する。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大</a:t>
                      </a:r>
                      <a:r>
                        <a:rPr lang="ja-JP" altLang="en-US" sz="1100" i="0" u="none"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阪</a:t>
                      </a:r>
                      <a:r>
                        <a:rPr lang="ja-JP" altLang="en-US" sz="1100"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市が平成</a:t>
                      </a:r>
                      <a:r>
                        <a:rPr lang="en-US" altLang="ja-JP" sz="1100"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100"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100"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100"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月に設立した</a:t>
                      </a:r>
                      <a:r>
                        <a:rPr lang="en-US" altLang="ja-JP" sz="1100"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地独</a:t>
                      </a:r>
                      <a:r>
                        <a:rPr lang="en-US" altLang="ja-JP" sz="1100"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zh-TW" altLang="en-US" sz="1100"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大阪市博物館機構</a:t>
                      </a:r>
                      <a:r>
                        <a:rPr lang="ja-JP" altLang="en-US" sz="1100" strike="noStrike" dirty="0" err="1">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への</a:t>
                      </a:r>
                      <a:r>
                        <a:rPr lang="ja-JP" altLang="en-US" sz="1100"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合流について、大阪市と協議を行った。</a:t>
                      </a:r>
                      <a:endParaRPr lang="en-US" altLang="ja-JP" sz="1100"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rowSpan="2">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引き続き、</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地独</a:t>
                      </a:r>
                      <a:r>
                        <a:rPr lang="en-US" altLang="ja-JP" sz="1100"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大阪市博物館機構への合流について、大阪市と協議を進める。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216476"/>
                  </a:ext>
                </a:extLst>
              </a:tr>
              <a:tr h="391264">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近</a:t>
                      </a:r>
                      <a:r>
                        <a:rPr lang="ja-JP" altLang="en-US" sz="11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つ</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飛鳥博物館</a:t>
                      </a:r>
                    </a:p>
                  </a:txBody>
                  <a:tcPr>
                    <a:lnR w="12700" cap="flat" cmpd="sng" algn="ctr">
                      <a:solidFill>
                        <a:schemeClr val="tx1"/>
                      </a:solidFill>
                      <a:prstDash val="solid"/>
                      <a:round/>
                      <a:headEnd type="none" w="med" len="med"/>
                      <a:tailEnd type="none" w="med" len="med"/>
                    </a:lnR>
                    <a:noFill/>
                  </a:tcPr>
                </a:tc>
                <a:tc vMerge="1">
                  <a:txBody>
                    <a:bodyPr/>
                    <a:lstStyle/>
                    <a:p>
                      <a:endParaRPr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vMerge="1">
                  <a:txBody>
                    <a:bodyPr/>
                    <a:lstStyle/>
                    <a:p>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38128938"/>
                  </a:ext>
                </a:extLst>
              </a:tr>
              <a:tr h="504056">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近</a:t>
                      </a:r>
                      <a:r>
                        <a:rPr lang="ja-JP" altLang="en-US" sz="11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つ</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飛鳥風土記の丘</a:t>
                      </a:r>
                    </a:p>
                  </a:txBody>
                  <a:tcPr>
                    <a:lnR w="12700" cap="flat" cmpd="sng" algn="ctr">
                      <a:solidFill>
                        <a:schemeClr val="tx1"/>
                      </a:solidFill>
                      <a:prstDash val="solid"/>
                      <a:round/>
                      <a:headEnd type="none" w="med" len="med"/>
                      <a:tailEnd type="none" w="med" len="med"/>
                    </a:lnR>
                    <a:noFill/>
                  </a:tcPr>
                </a:tc>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一須賀古墳群を保存するとともに府民にこれと親しむ場を提供し、もって府民の文化的向上に資する。</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大</a:t>
                      </a:r>
                      <a:r>
                        <a:rPr lang="ja-JP" altLang="en-US" sz="1100" i="0" u="none"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阪</a:t>
                      </a:r>
                      <a:r>
                        <a:rPr lang="ja-JP" altLang="en-US" sz="1100"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市が平成</a:t>
                      </a:r>
                      <a:r>
                        <a:rPr lang="en-US" altLang="ja-JP" sz="1100"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100"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100"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100"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月に設立した</a:t>
                      </a:r>
                      <a:r>
                        <a:rPr lang="en-US" altLang="ja-JP" sz="1100"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地独</a:t>
                      </a:r>
                      <a:r>
                        <a:rPr lang="en-US" altLang="ja-JP" sz="1100"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zh-TW" altLang="en-US" sz="1100"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大阪市博物館機構</a:t>
                      </a:r>
                      <a:r>
                        <a:rPr lang="ja-JP" altLang="en-US" sz="1100" strike="noStrike" dirty="0" err="1">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への</a:t>
                      </a:r>
                      <a:r>
                        <a:rPr lang="ja-JP" altLang="en-US" sz="1100"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合流について、大阪市と協議を行った。</a:t>
                      </a:r>
                      <a:endParaRPr lang="en-US" altLang="ja-JP" sz="1100"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引き続き、</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地独</a:t>
                      </a:r>
                      <a:r>
                        <a:rPr lang="en-US" altLang="ja-JP" sz="1100"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大阪市博物館機構への合流について、大阪市と協議を進める。</a:t>
                      </a:r>
                    </a:p>
                    <a:p>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8112475"/>
                  </a:ext>
                </a:extLst>
              </a:tr>
            </a:tbl>
          </a:graphicData>
        </a:graphic>
      </p:graphicFrame>
      <p:sp>
        <p:nvSpPr>
          <p:cNvPr id="5" name="正方形/長方形 4">
            <a:extLst>
              <a:ext uri="{FF2B5EF4-FFF2-40B4-BE49-F238E27FC236}">
                <a16:creationId xmlns:a16="http://schemas.microsoft.com/office/drawing/2014/main" id="{D4316DA2-1463-406B-8DB5-3ABCC60AE9D5}"/>
              </a:ext>
            </a:extLst>
          </p:cNvPr>
          <p:cNvSpPr/>
          <p:nvPr/>
        </p:nvSpPr>
        <p:spPr>
          <a:xfrm>
            <a:off x="8416567"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75</a:t>
            </a:r>
            <a:endParaRPr lang="ja-JP" altLang="en-US" dirty="0">
              <a:solidFill>
                <a:prstClr val="black"/>
              </a:solidFill>
            </a:endParaRPr>
          </a:p>
        </p:txBody>
      </p:sp>
    </p:spTree>
    <p:extLst>
      <p:ext uri="{BB962C8B-B14F-4D97-AF65-F5344CB8AC3E}">
        <p14:creationId xmlns:p14="http://schemas.microsoft.com/office/powerpoint/2010/main" val="1030561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61510" y="107920"/>
            <a:ext cx="8136904" cy="369332"/>
          </a:xfrm>
          <a:prstGeom prst="rect">
            <a:avLst/>
          </a:prstGeom>
        </p:spPr>
        <p:txBody>
          <a:bodyPr wrap="square">
            <a:spAutoFit/>
          </a:bodyPr>
          <a:lstStyle/>
          <a:p>
            <a:r>
              <a:rPr lang="en-US" altLang="ja-JP" dirty="0">
                <a:latin typeface="Meiryo UI" panose="020B0604030504040204" pitchFamily="50" charset="-128"/>
                <a:ea typeface="Meiryo UI" panose="020B0604030504040204" pitchFamily="50" charset="-128"/>
                <a:cs typeface="Meiryo UI" panose="020B0604030504040204" pitchFamily="50" charset="-128"/>
              </a:rPr>
              <a:t>Ⅳ</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公の施設の改革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179512" y="47725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テキスト ボックス 6"/>
          <p:cNvSpPr txBox="1"/>
          <p:nvPr/>
        </p:nvSpPr>
        <p:spPr>
          <a:xfrm>
            <a:off x="341530" y="629937"/>
            <a:ext cx="7290810" cy="307777"/>
          </a:xfrm>
          <a:prstGeom prst="rect">
            <a:avLst/>
          </a:prstGeom>
          <a:noFill/>
        </p:spPr>
        <p:txBody>
          <a:bodyPr wrap="square" rtlCol="0">
            <a:spAutoFit/>
          </a:bodyPr>
          <a:lstStyle/>
          <a:p>
            <a:r>
              <a:rPr kumimoji="1" lang="ja-JP" altLang="en-US" sz="1400" dirty="0">
                <a:latin typeface="+mj-ea"/>
                <a:ea typeface="+mj-ea"/>
                <a:cs typeface="メイリオ" panose="020B0604030504040204" pitchFamily="50" charset="-128"/>
              </a:rPr>
              <a:t>令和</a:t>
            </a:r>
            <a:r>
              <a:rPr kumimoji="1" lang="en-US" altLang="ja-JP" sz="1400" dirty="0">
                <a:latin typeface="+mj-ea"/>
                <a:ea typeface="+mj-ea"/>
                <a:cs typeface="メイリオ" panose="020B0604030504040204" pitchFamily="50" charset="-128"/>
              </a:rPr>
              <a:t>3</a:t>
            </a:r>
            <a:r>
              <a:rPr kumimoji="1" lang="ja-JP" altLang="en-US" sz="1400" dirty="0">
                <a:latin typeface="+mj-ea"/>
                <a:ea typeface="+mj-ea"/>
                <a:cs typeface="メイリオ" panose="020B0604030504040204" pitchFamily="50" charset="-128"/>
              </a:rPr>
              <a:t>年度に新たに重点的な取組みを行う施設</a:t>
            </a:r>
          </a:p>
        </p:txBody>
      </p:sp>
      <p:graphicFrame>
        <p:nvGraphicFramePr>
          <p:cNvPr id="8" name="表 7"/>
          <p:cNvGraphicFramePr>
            <a:graphicFrameLocks noGrp="1"/>
          </p:cNvGraphicFramePr>
          <p:nvPr>
            <p:extLst>
              <p:ext uri="{D42A27DB-BD31-4B8C-83A1-F6EECF244321}">
                <p14:modId xmlns:p14="http://schemas.microsoft.com/office/powerpoint/2010/main" val="3240721798"/>
              </p:ext>
            </p:extLst>
          </p:nvPr>
        </p:nvGraphicFramePr>
        <p:xfrm>
          <a:off x="364032" y="937714"/>
          <a:ext cx="8415935" cy="1350696"/>
        </p:xfrm>
        <a:graphic>
          <a:graphicData uri="http://schemas.openxmlformats.org/drawingml/2006/table">
            <a:tbl>
              <a:tblPr firstRow="1" bandRow="1">
                <a:tableStyleId>{5940675A-B579-460E-94D1-54222C63F5DA}</a:tableStyleId>
              </a:tblPr>
              <a:tblGrid>
                <a:gridCol w="1800200">
                  <a:extLst>
                    <a:ext uri="{9D8B030D-6E8A-4147-A177-3AD203B41FA5}">
                      <a16:colId xmlns:a16="http://schemas.microsoft.com/office/drawing/2014/main" val="20000"/>
                    </a:ext>
                  </a:extLst>
                </a:gridCol>
                <a:gridCol w="3015335">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tblGrid>
              <a:tr h="421056">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施設名</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施設概要</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extLst>
                  <a:ext uri="{0D108BD9-81ED-4DB2-BD59-A6C34878D82A}">
                    <a16:rowId xmlns:a16="http://schemas.microsoft.com/office/drawing/2014/main" val="10000"/>
                  </a:ext>
                </a:extLst>
              </a:tr>
              <a:tr h="916111">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中央卸売市場</a:t>
                      </a:r>
                    </a:p>
                  </a:txBody>
                  <a:tcPr>
                    <a:lnR w="12700" cap="flat" cmpd="sng" algn="ctr">
                      <a:solidFill>
                        <a:schemeClr val="tx1"/>
                      </a:solidFill>
                      <a:prstDash val="solid"/>
                      <a:round/>
                      <a:headEnd type="none" w="med" len="med"/>
                      <a:tailEnd type="none" w="med" len="med"/>
                    </a:lnR>
                    <a:noFill/>
                  </a:tcPr>
                </a:tc>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生鮮食料品の安定供給を通じて、府民の健康と食生活を支える。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開設から</a:t>
                      </a:r>
                      <a:r>
                        <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110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年以上経過</a:t>
                      </a: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した市場において、「大阪府中央卸売市場あり方検討委員会」を通じ、将来にふさわしい機能についての検討を進めるとともに、整備手法についての課題や効果も含め、府としての取り組むべき方向性を決定する。</a:t>
                      </a:r>
                      <a:endPar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547231236"/>
                  </a:ext>
                </a:extLst>
              </a:tr>
            </a:tbl>
          </a:graphicData>
        </a:graphic>
      </p:graphicFrame>
      <p:sp>
        <p:nvSpPr>
          <p:cNvPr id="6" name="正方形/長方形 5">
            <a:extLst>
              <a:ext uri="{FF2B5EF4-FFF2-40B4-BE49-F238E27FC236}">
                <a16:creationId xmlns:a16="http://schemas.microsoft.com/office/drawing/2014/main" id="{8C1282CA-2E94-4563-8B74-9302B12E5E84}"/>
              </a:ext>
            </a:extLst>
          </p:cNvPr>
          <p:cNvSpPr/>
          <p:nvPr/>
        </p:nvSpPr>
        <p:spPr>
          <a:xfrm>
            <a:off x="8416567"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76</a:t>
            </a:r>
            <a:endParaRPr lang="ja-JP" altLang="en-US" dirty="0">
              <a:solidFill>
                <a:prstClr val="black"/>
              </a:solidFill>
            </a:endParaRPr>
          </a:p>
        </p:txBody>
      </p:sp>
    </p:spTree>
    <p:extLst>
      <p:ext uri="{BB962C8B-B14F-4D97-AF65-F5344CB8AC3E}">
        <p14:creationId xmlns:p14="http://schemas.microsoft.com/office/powerpoint/2010/main" val="3514028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3354018599"/>
              </p:ext>
            </p:extLst>
          </p:nvPr>
        </p:nvGraphicFramePr>
        <p:xfrm>
          <a:off x="262478" y="982755"/>
          <a:ext cx="8702010" cy="4741500"/>
        </p:xfrm>
        <a:graphic>
          <a:graphicData uri="http://schemas.openxmlformats.org/drawingml/2006/table">
            <a:tbl>
              <a:tblPr firstRow="1" bandRow="1">
                <a:tableStyleId>{5940675A-B579-460E-94D1-54222C63F5DA}</a:tableStyleId>
              </a:tblPr>
              <a:tblGrid>
                <a:gridCol w="619112">
                  <a:extLst>
                    <a:ext uri="{9D8B030D-6E8A-4147-A177-3AD203B41FA5}">
                      <a16:colId xmlns:a16="http://schemas.microsoft.com/office/drawing/2014/main" val="20000"/>
                    </a:ext>
                  </a:extLst>
                </a:gridCol>
                <a:gridCol w="1620180">
                  <a:extLst>
                    <a:ext uri="{9D8B030D-6E8A-4147-A177-3AD203B41FA5}">
                      <a16:colId xmlns:a16="http://schemas.microsoft.com/office/drawing/2014/main" val="20001"/>
                    </a:ext>
                  </a:extLst>
                </a:gridCol>
                <a:gridCol w="3510390">
                  <a:extLst>
                    <a:ext uri="{9D8B030D-6E8A-4147-A177-3AD203B41FA5}">
                      <a16:colId xmlns:a16="http://schemas.microsoft.com/office/drawing/2014/main" val="20004"/>
                    </a:ext>
                  </a:extLst>
                </a:gridCol>
                <a:gridCol w="2952328">
                  <a:extLst>
                    <a:ext uri="{9D8B030D-6E8A-4147-A177-3AD203B41FA5}">
                      <a16:colId xmlns:a16="http://schemas.microsoft.com/office/drawing/2014/main" val="343836115"/>
                    </a:ext>
                  </a:extLst>
                </a:gridCol>
              </a:tblGrid>
              <a:tr h="51103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取組み</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対　象</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890210">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メイリオ" panose="020B0604030504040204" pitchFamily="50" charset="-128"/>
                          <a:ea typeface="メイリオ" panose="020B0604030504040204" pitchFamily="50" charset="-128"/>
                          <a:cs typeface="Meiryo UI" panose="020B0604030504040204" pitchFamily="50" charset="-128"/>
                        </a:rPr>
                        <a:t>府有財産の活用・売却</a:t>
                      </a:r>
                    </a:p>
                  </a:txBody>
                  <a:tcPr vert="eaVert"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ja-JP" altLang="en-US" sz="12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障がい</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者社会参加促進センター</a:t>
                      </a:r>
                    </a:p>
                    <a:p>
                      <a:pPr algn="l"/>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谷町福祉センター</a:t>
                      </a:r>
                    </a:p>
                    <a:p>
                      <a:pPr algn="l"/>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盲人福祉センター</a:t>
                      </a:r>
                    </a:p>
                    <a:p>
                      <a:pPr algn="l"/>
                      <a:r>
                        <a:rPr lang="en-US" altLang="ja-JP" sz="12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IT</a:t>
                      </a:r>
                      <a:r>
                        <a:rPr lang="ja-JP" altLang="en-US" sz="12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ステーション</a:t>
                      </a:r>
                      <a:endPar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左記</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施設について、「福祉情報コミュニケーションセンター」及び「母子・父子福祉センター」として、森之宮に新施設を整備（令和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月オープン）。</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IT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ステーションは、令和元年</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11</a:t>
                      </a:r>
                      <a:r>
                        <a:rPr kumimoji="1" lang="ja-JP" altLang="en-US" sz="1200" b="0"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月に一部機能を夕陽</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丘高等職業技術専門校内へ移転済。）</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なお、旧</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IT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ステーションは、一般競争入札を行い、令和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月に売却</a:t>
                      </a: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売却額：</a:t>
                      </a: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16.75</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err="1">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売却済みの</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IT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ステーションを除く</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施設の売却に取り組む。</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10001"/>
                  </a:ext>
                </a:extLst>
              </a:tr>
              <a:tr h="1350150">
                <a:tc vMerge="1">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マイドームおおさか</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月に</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公財</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大阪産業振興機構と</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公財</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大阪市都市型産業振興センターを統合して</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公財</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大阪産業局が設立。中小企業支援機能の強化を図る観点から、売却も含めた最良の方法について検討を進めている。</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中小企業支援機能の強化を図る観点から、売却も含めた最良の方法を検討していく。</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990110">
                <a:tc vMerge="1">
                  <a:txBody>
                    <a:bodyPr/>
                    <a:lstStyle/>
                    <a:p>
                      <a:endParaRPr lang="ja-JP" alt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堺泉北埠頭上屋</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府営上屋</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棟について、順次民間に有償譲渡等ができるよう、現在の上屋利用者と協議を進めた。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府営上屋</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棟について、順次民間に有償譲渡等ができるよう、現在の上屋利用者と協議を進める。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10" name="テキスト ボックス 9"/>
          <p:cNvSpPr txBox="1"/>
          <p:nvPr/>
        </p:nvSpPr>
        <p:spPr>
          <a:xfrm>
            <a:off x="161510" y="565348"/>
            <a:ext cx="2944228" cy="338554"/>
          </a:xfrm>
          <a:prstGeom prst="rect">
            <a:avLst/>
          </a:prstGeom>
          <a:noFill/>
        </p:spPr>
        <p:txBody>
          <a:bodyPr wrap="square" rtlCol="0">
            <a:spAutoFit/>
          </a:bodyPr>
          <a:lstStyle/>
          <a:p>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府有財産の活用・売却など</a:t>
            </a:r>
          </a:p>
        </p:txBody>
      </p:sp>
      <p:sp>
        <p:nvSpPr>
          <p:cNvPr id="11" name="正方形/長方形 10"/>
          <p:cNvSpPr/>
          <p:nvPr/>
        </p:nvSpPr>
        <p:spPr>
          <a:xfrm>
            <a:off x="161510" y="16959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p:cNvCxnSpPr/>
          <p:nvPr/>
        </p:nvCxnSpPr>
        <p:spPr>
          <a:xfrm>
            <a:off x="179512" y="498857"/>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正方形/長方形 6"/>
          <p:cNvSpPr/>
          <p:nvPr/>
        </p:nvSpPr>
        <p:spPr>
          <a:xfrm>
            <a:off x="8416567"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46</a:t>
            </a:r>
            <a:endParaRPr lang="ja-JP" altLang="en-US" dirty="0">
              <a:solidFill>
                <a:prstClr val="black"/>
              </a:solidFill>
            </a:endParaRPr>
          </a:p>
        </p:txBody>
      </p:sp>
    </p:spTree>
    <p:extLst>
      <p:ext uri="{BB962C8B-B14F-4D97-AF65-F5344CB8AC3E}">
        <p14:creationId xmlns:p14="http://schemas.microsoft.com/office/powerpoint/2010/main" val="3438970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3122611302"/>
              </p:ext>
            </p:extLst>
          </p:nvPr>
        </p:nvGraphicFramePr>
        <p:xfrm>
          <a:off x="310687" y="1013504"/>
          <a:ext cx="8716808" cy="4485726"/>
        </p:xfrm>
        <a:graphic>
          <a:graphicData uri="http://schemas.openxmlformats.org/drawingml/2006/table">
            <a:tbl>
              <a:tblPr firstRow="1" bandRow="1">
                <a:tableStyleId>{5940675A-B579-460E-94D1-54222C63F5DA}</a:tableStyleId>
              </a:tblPr>
              <a:tblGrid>
                <a:gridCol w="585258">
                  <a:extLst>
                    <a:ext uri="{9D8B030D-6E8A-4147-A177-3AD203B41FA5}">
                      <a16:colId xmlns:a16="http://schemas.microsoft.com/office/drawing/2014/main" val="20000"/>
                    </a:ext>
                  </a:extLst>
                </a:gridCol>
                <a:gridCol w="2325905">
                  <a:extLst>
                    <a:ext uri="{9D8B030D-6E8A-4147-A177-3AD203B41FA5}">
                      <a16:colId xmlns:a16="http://schemas.microsoft.com/office/drawing/2014/main" val="20001"/>
                    </a:ext>
                  </a:extLst>
                </a:gridCol>
                <a:gridCol w="3150350">
                  <a:extLst>
                    <a:ext uri="{9D8B030D-6E8A-4147-A177-3AD203B41FA5}">
                      <a16:colId xmlns:a16="http://schemas.microsoft.com/office/drawing/2014/main" val="20004"/>
                    </a:ext>
                  </a:extLst>
                </a:gridCol>
                <a:gridCol w="2655295">
                  <a:extLst>
                    <a:ext uri="{9D8B030D-6E8A-4147-A177-3AD203B41FA5}">
                      <a16:colId xmlns:a16="http://schemas.microsoft.com/office/drawing/2014/main" val="3039791570"/>
                    </a:ext>
                  </a:extLst>
                </a:gridCol>
              </a:tblGrid>
              <a:tr h="57029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取組み</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対　象</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035115">
                <a:tc rowSpan="5">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Meiryo UI" panose="020B0604030504040204" pitchFamily="50" charset="-128"/>
                          <a:ea typeface="Meiryo UI" panose="020B0604030504040204" pitchFamily="50" charset="-128"/>
                          <a:cs typeface="Meiryo UI" panose="020B0604030504040204" pitchFamily="50" charset="-128"/>
                        </a:rPr>
                        <a:t>府有財産の活用・売却</a:t>
                      </a:r>
                    </a:p>
                  </a:txBody>
                  <a:tcPr vert="eaVert"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府警待機宿舎　 堺①</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元府営和泉伯太住宅用地</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一般競争入札により売却（令和</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3</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年</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1</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月）</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売却額：　</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1.26</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endParaRPr kumimoji="1" lang="en-US" altLang="ja-JP" sz="1200" b="0" i="0" u="none" strike="sng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売却額：　</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0.44</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endParaRPr kumimoji="1" lang="en-US" altLang="ja-JP" sz="1200" b="0" i="0" u="none" strike="sng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zh-TW"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zh-TW"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zh-TW"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10001"/>
                  </a:ext>
                </a:extLst>
              </a:tr>
              <a:tr h="765085">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大和田川廃川堤敷</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（元雇用促進住宅出来島宿舎）</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売却に向けた手続きを進めている。</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売却に取り組む。</a:t>
                      </a:r>
                      <a:endParaRPr kumimoji="1" lang="en-US" altLang="ja-JP" sz="1200" b="0" i="0" u="none" strike="sng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2381843607"/>
                  </a:ext>
                </a:extLst>
              </a:tr>
              <a:tr h="720080">
                <a:tc vMerge="1">
                  <a:txBody>
                    <a:bodyPr/>
                    <a:lstStyle/>
                    <a:p>
                      <a:endParaRPr kumimoji="1" lang="ja-JP" altLang="en-US"/>
                    </a:p>
                  </a:txBody>
                  <a:tcPr/>
                </a:tc>
                <a:tc>
                  <a:txBody>
                    <a:bodyPr/>
                    <a:lstStyle/>
                    <a:p>
                      <a:r>
                        <a:rPr lang="ja-JP" altLang="en-US" sz="1200" dirty="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rPr>
                        <a:t>元泉大津公共職業安定所敷地</a:t>
                      </a:r>
                      <a:endParaRPr lang="en-US" altLang="ja-JP" sz="1200" dirty="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売却に向けた手続きを進めている。</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売却は、令和</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4</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年度以降の見込み。</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364245394"/>
                  </a:ext>
                </a:extLst>
              </a:tr>
              <a:tr h="675075">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元ひらおか山荘跡</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売却に向けた手続きを進めている。</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売却は、令和</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4</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年度以降の見込み。</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extLst>
                  <a:ext uri="{0D108BD9-81ED-4DB2-BD59-A6C34878D82A}">
                    <a16:rowId xmlns:a16="http://schemas.microsoft.com/office/drawing/2014/main" val="527959842"/>
                  </a:ext>
                </a:extLst>
              </a:tr>
              <a:tr h="72008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府警待機宿舎　住之江①</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売却に向けた手続きを進めている。</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売却は、令和</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4</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年度以降の見込み。</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extLst>
                  <a:ext uri="{0D108BD9-81ED-4DB2-BD59-A6C34878D82A}">
                    <a16:rowId xmlns:a16="http://schemas.microsoft.com/office/drawing/2014/main" val="437251006"/>
                  </a:ext>
                </a:extLst>
              </a:tr>
            </a:tbl>
          </a:graphicData>
        </a:graphic>
      </p:graphicFrame>
      <p:sp>
        <p:nvSpPr>
          <p:cNvPr id="10" name="テキスト ボックス 9"/>
          <p:cNvSpPr txBox="1"/>
          <p:nvPr/>
        </p:nvSpPr>
        <p:spPr>
          <a:xfrm>
            <a:off x="161510" y="570166"/>
            <a:ext cx="2944228" cy="338554"/>
          </a:xfrm>
          <a:prstGeom prst="rect">
            <a:avLst/>
          </a:prstGeom>
          <a:noFill/>
        </p:spPr>
        <p:txBody>
          <a:bodyPr wrap="square" rtlCol="0">
            <a:spAutoFit/>
          </a:bodyPr>
          <a:lstStyle/>
          <a:p>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府有財産の活用・売却など</a:t>
            </a:r>
          </a:p>
        </p:txBody>
      </p:sp>
      <p:sp>
        <p:nvSpPr>
          <p:cNvPr id="18" name="正方形/長方形 17"/>
          <p:cNvSpPr/>
          <p:nvPr/>
        </p:nvSpPr>
        <p:spPr>
          <a:xfrm>
            <a:off x="161510" y="174411"/>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9" name="直線コネクタ 18"/>
          <p:cNvCxnSpPr/>
          <p:nvPr/>
        </p:nvCxnSpPr>
        <p:spPr>
          <a:xfrm>
            <a:off x="179512"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8" name="正方形/長方形 7"/>
          <p:cNvSpPr/>
          <p:nvPr/>
        </p:nvSpPr>
        <p:spPr>
          <a:xfrm>
            <a:off x="8416567"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47</a:t>
            </a:r>
            <a:endParaRPr lang="ja-JP" altLang="en-US" dirty="0">
              <a:solidFill>
                <a:prstClr val="black"/>
              </a:solidFill>
            </a:endParaRPr>
          </a:p>
        </p:txBody>
      </p:sp>
    </p:spTree>
    <p:extLst>
      <p:ext uri="{BB962C8B-B14F-4D97-AF65-F5344CB8AC3E}">
        <p14:creationId xmlns:p14="http://schemas.microsoft.com/office/powerpoint/2010/main" val="85187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2987519686"/>
              </p:ext>
            </p:extLst>
          </p:nvPr>
        </p:nvGraphicFramePr>
        <p:xfrm>
          <a:off x="250399" y="956784"/>
          <a:ext cx="8597076" cy="1492116"/>
        </p:xfrm>
        <a:graphic>
          <a:graphicData uri="http://schemas.openxmlformats.org/drawingml/2006/table">
            <a:tbl>
              <a:tblPr firstRow="1" bandRow="1">
                <a:tableStyleId>{5940675A-B579-460E-94D1-54222C63F5DA}</a:tableStyleId>
              </a:tblPr>
              <a:tblGrid>
                <a:gridCol w="1100615">
                  <a:extLst>
                    <a:ext uri="{9D8B030D-6E8A-4147-A177-3AD203B41FA5}">
                      <a16:colId xmlns:a16="http://schemas.microsoft.com/office/drawing/2014/main" val="20000"/>
                    </a:ext>
                  </a:extLst>
                </a:gridCol>
                <a:gridCol w="1665411">
                  <a:extLst>
                    <a:ext uri="{9D8B030D-6E8A-4147-A177-3AD203B41FA5}">
                      <a16:colId xmlns:a16="http://schemas.microsoft.com/office/drawing/2014/main" val="20001"/>
                    </a:ext>
                  </a:extLst>
                </a:gridCol>
                <a:gridCol w="2915525">
                  <a:extLst>
                    <a:ext uri="{9D8B030D-6E8A-4147-A177-3AD203B41FA5}">
                      <a16:colId xmlns:a16="http://schemas.microsoft.com/office/drawing/2014/main" val="20004"/>
                    </a:ext>
                  </a:extLst>
                </a:gridCol>
                <a:gridCol w="2915525">
                  <a:extLst>
                    <a:ext uri="{9D8B030D-6E8A-4147-A177-3AD203B41FA5}">
                      <a16:colId xmlns:a16="http://schemas.microsoft.com/office/drawing/2014/main" val="928825073"/>
                    </a:ext>
                  </a:extLst>
                </a:gridCol>
              </a:tblGrid>
              <a:tr h="563566">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対　象</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9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9285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株式売却</a:t>
                      </a:r>
                      <a:endParaRPr kumimoji="1" lang="ja-JP" altLang="en-US" sz="1200" b="0" strike="sngStrike"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株式会社大阪鶴見フラワーセンターの株式売却</a:t>
                      </a:r>
                      <a:endParaRPr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株式売却について、引き続き検討中。なお、売却時期については、今後必要となる大規模修繕等を踏まえ、企業価値を見極めた上で判断する。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株式売却について、引き続き検討する。ただし、売却時期については、今後必要となる大規模修繕等を踏まえ、企業価値を見極めた上で判断する。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noFill/>
                  </a:tcPr>
                </a:tc>
                <a:extLst>
                  <a:ext uri="{0D108BD9-81ED-4DB2-BD59-A6C34878D82A}">
                    <a16:rowId xmlns:a16="http://schemas.microsoft.com/office/drawing/2014/main" val="10004"/>
                  </a:ext>
                </a:extLst>
              </a:tr>
            </a:tbl>
          </a:graphicData>
        </a:graphic>
      </p:graphicFrame>
      <p:sp>
        <p:nvSpPr>
          <p:cNvPr id="18" name="テキスト ボックス 17"/>
          <p:cNvSpPr txBox="1"/>
          <p:nvPr/>
        </p:nvSpPr>
        <p:spPr>
          <a:xfrm>
            <a:off x="161509" y="539390"/>
            <a:ext cx="3150351" cy="338554"/>
          </a:xfrm>
          <a:prstGeom prst="rect">
            <a:avLst/>
          </a:prstGeom>
          <a:noFill/>
        </p:spPr>
        <p:txBody>
          <a:bodyPr wrap="square" rtlCol="0">
            <a:spAutoFit/>
          </a:bodyPr>
          <a:lstStyle/>
          <a:p>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府有財産の活用・売却など</a:t>
            </a:r>
          </a:p>
        </p:txBody>
      </p:sp>
      <p:sp>
        <p:nvSpPr>
          <p:cNvPr id="19" name="正方形/長方形 18"/>
          <p:cNvSpPr/>
          <p:nvPr/>
        </p:nvSpPr>
        <p:spPr>
          <a:xfrm>
            <a:off x="161510" y="143635"/>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0" name="直線コネクタ 19"/>
          <p:cNvCxnSpPr/>
          <p:nvPr/>
        </p:nvCxnSpPr>
        <p:spPr>
          <a:xfrm>
            <a:off x="179512" y="472899"/>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正方形/長方形 6"/>
          <p:cNvSpPr/>
          <p:nvPr/>
        </p:nvSpPr>
        <p:spPr>
          <a:xfrm>
            <a:off x="8416567"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48</a:t>
            </a:r>
            <a:endParaRPr lang="ja-JP" altLang="en-US" dirty="0">
              <a:solidFill>
                <a:prstClr val="black"/>
              </a:solidFill>
            </a:endParaRPr>
          </a:p>
        </p:txBody>
      </p:sp>
    </p:spTree>
    <p:extLst>
      <p:ext uri="{BB962C8B-B14F-4D97-AF65-F5344CB8AC3E}">
        <p14:creationId xmlns:p14="http://schemas.microsoft.com/office/powerpoint/2010/main" val="3843038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61510" y="13434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88907219"/>
              </p:ext>
            </p:extLst>
          </p:nvPr>
        </p:nvGraphicFramePr>
        <p:xfrm>
          <a:off x="179512" y="593685"/>
          <a:ext cx="8757973" cy="6025490"/>
        </p:xfrm>
        <a:graphic>
          <a:graphicData uri="http://schemas.openxmlformats.org/drawingml/2006/table">
            <a:tbl>
              <a:tblPr firstRow="1" bandRow="1">
                <a:tableStyleId>{5940675A-B579-460E-94D1-54222C63F5DA}</a:tableStyleId>
              </a:tblPr>
              <a:tblGrid>
                <a:gridCol w="972108">
                  <a:extLst>
                    <a:ext uri="{9D8B030D-6E8A-4147-A177-3AD203B41FA5}">
                      <a16:colId xmlns:a16="http://schemas.microsoft.com/office/drawing/2014/main" val="20000"/>
                    </a:ext>
                  </a:extLst>
                </a:gridCol>
                <a:gridCol w="2520280">
                  <a:extLst>
                    <a:ext uri="{9D8B030D-6E8A-4147-A177-3AD203B41FA5}">
                      <a16:colId xmlns:a16="http://schemas.microsoft.com/office/drawing/2014/main" val="20001"/>
                    </a:ext>
                  </a:extLst>
                </a:gridCol>
                <a:gridCol w="2835315">
                  <a:extLst>
                    <a:ext uri="{9D8B030D-6E8A-4147-A177-3AD203B41FA5}">
                      <a16:colId xmlns:a16="http://schemas.microsoft.com/office/drawing/2014/main" val="20004"/>
                    </a:ext>
                  </a:extLst>
                </a:gridCol>
                <a:gridCol w="2430270">
                  <a:extLst>
                    <a:ext uri="{9D8B030D-6E8A-4147-A177-3AD203B41FA5}">
                      <a16:colId xmlns:a16="http://schemas.microsoft.com/office/drawing/2014/main" val="142398630"/>
                    </a:ext>
                  </a:extLst>
                </a:gridCol>
              </a:tblGrid>
              <a:tr h="44287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extLst>
                  <a:ext uri="{0D108BD9-81ED-4DB2-BD59-A6C34878D82A}">
                    <a16:rowId xmlns:a16="http://schemas.microsoft.com/office/drawing/2014/main" val="10000"/>
                  </a:ext>
                </a:extLst>
              </a:tr>
              <a:tr h="996894">
                <a:tc>
                  <a:txBody>
                    <a:bodyPr/>
                    <a:lstStyle/>
                    <a:p>
                      <a:r>
                        <a:rPr lang="ja-JP" altLang="en-US" sz="1200" dirty="0">
                          <a:solidFill>
                            <a:schemeClr val="tx1"/>
                          </a:solidFill>
                          <a:latin typeface="メイリオ" panose="020B0604030504040204" pitchFamily="50" charset="-128"/>
                          <a:ea typeface="メイリオ" panose="020B0604030504040204" pitchFamily="50" charset="-128"/>
                        </a:rPr>
                        <a:t>東京事務所運営費</a:t>
                      </a:r>
                      <a:endParaRPr lang="en-US" altLang="ja-JP" sz="1200" dirty="0">
                        <a:solidFill>
                          <a:schemeClr val="tx1"/>
                        </a:solidFill>
                        <a:latin typeface="メイリオ" panose="020B0604030504040204" pitchFamily="50" charset="-128"/>
                        <a:ea typeface="メイリオ"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r>
                        <a:rPr lang="ja-JP" altLang="en-US" sz="1200" u="none" dirty="0">
                          <a:solidFill>
                            <a:schemeClr val="tx1"/>
                          </a:solidFill>
                          <a:latin typeface="メイリオ" panose="020B0604030504040204" pitchFamily="50" charset="-128"/>
                          <a:ea typeface="メイリオ" panose="020B0604030504040204" pitchFamily="50" charset="-128"/>
                        </a:rPr>
                        <a:t>大阪府施策の実現・府政の円滑な推進のために、本庁各部局と国会、政府各省庁とを結び、その連絡調整窓口としての情報収集を行うとともに、大阪府政に関する各種情報の発信を行う。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u="none" dirty="0">
                          <a:solidFill>
                            <a:schemeClr val="tx1"/>
                          </a:solidFill>
                          <a:latin typeface="メイリオ" panose="020B0604030504040204" pitchFamily="50" charset="-128"/>
                          <a:ea typeface="メイリオ" panose="020B0604030504040204" pitchFamily="50" charset="-128"/>
                        </a:rPr>
                        <a:t>令和元年</a:t>
                      </a:r>
                      <a:r>
                        <a:rPr lang="en-US" altLang="ja-JP" sz="1200" u="none" dirty="0">
                          <a:solidFill>
                            <a:schemeClr val="tx1"/>
                          </a:solidFill>
                          <a:latin typeface="メイリオ" panose="020B0604030504040204" pitchFamily="50" charset="-128"/>
                          <a:ea typeface="メイリオ" panose="020B0604030504040204" pitchFamily="50" charset="-128"/>
                        </a:rPr>
                        <a:t>12</a:t>
                      </a:r>
                      <a:r>
                        <a:rPr lang="ja-JP" altLang="en-US" sz="1200" u="none" dirty="0">
                          <a:solidFill>
                            <a:schemeClr val="tx1"/>
                          </a:solidFill>
                          <a:latin typeface="メイリオ" panose="020B0604030504040204" pitchFamily="50" charset="-128"/>
                          <a:ea typeface="メイリオ" panose="020B0604030504040204" pitchFamily="50" charset="-128"/>
                        </a:rPr>
                        <a:t>月に大阪府・大阪市東京事務所に堺市東京事務所が移転し、三者による一体運営を開始。これを受け、管理運営費（事務所賃借料、光熱水費）を節減した。</a:t>
                      </a:r>
                      <a:endParaRPr lang="en-US" altLang="ja-JP" sz="1200" u="none"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200" strike="sngStrike" dirty="0">
                        <a:solidFill>
                          <a:srgbClr val="FF0000"/>
                        </a:solidFill>
                        <a:latin typeface="メイリオ" panose="020B0604030504040204" pitchFamily="50" charset="-128"/>
                        <a:ea typeface="メイリオ" panose="020B0604030504040204" pitchFamily="50" charset="-128"/>
                      </a:endParaRPr>
                    </a:p>
                  </a:txBody>
                  <a:tcPr>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10001"/>
                  </a:ext>
                </a:extLst>
              </a:tr>
              <a:tr h="21066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市町村振興補助金</a:t>
                      </a:r>
                      <a:endParaRPr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市町村が将来に向けて自律していくことを府として後押しするため、府内市町村の中核市移行や広域連携などの自律化に向けた体制整備及び行財政基盤を強化する取組みを支援する。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市町村の分権改革の取組みを支援する制度として運用し、新たな権限移譲及び広域連携体制の整備、並びに分権改革を支える行財政改革を進めた。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市町村における広域連携体制の整備、行財政基盤の強化等の取組みを後押しする制度としての役割を果たしているか、引き続き効果を検証していく。</a:t>
                      </a:r>
                      <a:endParaRPr kumimoji="1" lang="en-US" altLang="ja-JP" sz="1200" u="none"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marT="72000" marB="7200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5992106"/>
                  </a:ext>
                </a:extLst>
              </a:tr>
              <a:tr h="11707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地域福祉・</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高齢者福祉交付金</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地域福祉、高齢者福祉の各分野を対象に、市町村が創意工夫を凝らし、地域の実情に沿った施策の立案、推進を行うことで、府民サービスの向上に資することを目的に交付する。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市町村の活用状況等を踏まえ、主な事業に係る評価指標や配分基準を設定し、市町村における統一的な指標に基づく実績数値を把握した。</a:t>
                      </a:r>
                      <a:endParaRPr kumimoji="1" lang="en-US" altLang="ja-JP" sz="1200" b="0" i="0" u="none" strike="dbl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主な事業に係る評価指標・配分基準に基づく事業評価や交付金の配分について、令和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年度から円滑に実施できるよう、引き続き市町村との調整を進める。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09849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新子育て支援交付金</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乳幼児医療費助成制度の再構築に伴い、市町村における医療費助成をはじめとした子育て支援施策の充実を支援するため、交付金を交付する。 </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市町村の活用状況を踏まえ、より効果的な運用となるよう交付金の配分方法等について試算を行い、見直しの方向性について検討した。</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年度の検討結果を踏まえ、</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つの配分枠に関する申請手続きの一本化を含め、交付金を活用している事業全体の効果検証が行えるような運用を検討する。</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16148484"/>
                  </a:ext>
                </a:extLst>
              </a:tr>
            </a:tbl>
          </a:graphicData>
        </a:graphic>
      </p:graphicFrame>
      <p:cxnSp>
        <p:nvCxnSpPr>
          <p:cNvPr id="10" name="直線コネクタ 9"/>
          <p:cNvCxnSpPr/>
          <p:nvPr/>
        </p:nvCxnSpPr>
        <p:spPr>
          <a:xfrm>
            <a:off x="161510"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大かっこ 2">
            <a:extLst>
              <a:ext uri="{FF2B5EF4-FFF2-40B4-BE49-F238E27FC236}">
                <a16:creationId xmlns:a16="http://schemas.microsoft.com/office/drawing/2014/main" id="{F8269C35-84A7-4D71-ABD1-DB4DE7BAF55A}"/>
              </a:ext>
            </a:extLst>
          </p:cNvPr>
          <p:cNvSpPr/>
          <p:nvPr/>
        </p:nvSpPr>
        <p:spPr>
          <a:xfrm>
            <a:off x="3736510" y="3023956"/>
            <a:ext cx="2700300" cy="1232732"/>
          </a:xfrm>
          <a:prstGeom prst="bracketPair">
            <a:avLst>
              <a:gd name="adj" fmla="val 5103"/>
            </a:avLst>
          </a:prstGeom>
          <a:ln w="12700"/>
        </p:spPr>
        <p:style>
          <a:lnRef idx="1">
            <a:schemeClr val="dk1"/>
          </a:lnRef>
          <a:fillRef idx="0">
            <a:schemeClr val="dk1"/>
          </a:fillRef>
          <a:effectRef idx="0">
            <a:schemeClr val="dk1"/>
          </a:effectRef>
          <a:fontRef idx="minor">
            <a:schemeClr val="tx1"/>
          </a:fontRef>
        </p:style>
        <p:txBody>
          <a:bodyPr lIns="72000" tIns="36000" rIns="0" bIns="36000" rtlCol="0" anchor="ctr"/>
          <a:lstStyle/>
          <a:p>
            <a:pPr>
              <a:defRPr/>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実施事業</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p>
          <a:p>
            <a:pPr>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・市町村への権限移譲の推進</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・広域連携体制の整備</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（ごみ処理の広域化に向けた連携協約の</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締結 等）</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・行財政改革の推進（小学校の統廃合 等）</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gn="r">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等</a:t>
            </a:r>
          </a:p>
        </p:txBody>
      </p:sp>
      <p:sp>
        <p:nvSpPr>
          <p:cNvPr id="7" name="正方形/長方形 6"/>
          <p:cNvSpPr/>
          <p:nvPr/>
        </p:nvSpPr>
        <p:spPr>
          <a:xfrm>
            <a:off x="8416567"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49</a:t>
            </a:r>
            <a:endParaRPr lang="ja-JP" altLang="en-US" dirty="0">
              <a:solidFill>
                <a:prstClr val="black"/>
              </a:solidFill>
            </a:endParaRPr>
          </a:p>
        </p:txBody>
      </p:sp>
    </p:spTree>
    <p:extLst>
      <p:ext uri="{BB962C8B-B14F-4D97-AF65-F5344CB8AC3E}">
        <p14:creationId xmlns:p14="http://schemas.microsoft.com/office/powerpoint/2010/main" val="1999149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435107857"/>
              </p:ext>
            </p:extLst>
          </p:nvPr>
        </p:nvGraphicFramePr>
        <p:xfrm>
          <a:off x="179512" y="690934"/>
          <a:ext cx="8666752" cy="4403251"/>
        </p:xfrm>
        <a:graphic>
          <a:graphicData uri="http://schemas.openxmlformats.org/drawingml/2006/table">
            <a:tbl>
              <a:tblPr firstRow="1" bandRow="1">
                <a:tableStyleId>{5940675A-B579-460E-94D1-54222C63F5DA}</a:tableStyleId>
              </a:tblPr>
              <a:tblGrid>
                <a:gridCol w="1110386">
                  <a:extLst>
                    <a:ext uri="{9D8B030D-6E8A-4147-A177-3AD203B41FA5}">
                      <a16:colId xmlns:a16="http://schemas.microsoft.com/office/drawing/2014/main" val="20000"/>
                    </a:ext>
                  </a:extLst>
                </a:gridCol>
                <a:gridCol w="2201982">
                  <a:extLst>
                    <a:ext uri="{9D8B030D-6E8A-4147-A177-3AD203B41FA5}">
                      <a16:colId xmlns:a16="http://schemas.microsoft.com/office/drawing/2014/main" val="20001"/>
                    </a:ext>
                  </a:extLst>
                </a:gridCol>
                <a:gridCol w="2757335">
                  <a:extLst>
                    <a:ext uri="{9D8B030D-6E8A-4147-A177-3AD203B41FA5}">
                      <a16:colId xmlns:a16="http://schemas.microsoft.com/office/drawing/2014/main" val="20004"/>
                    </a:ext>
                  </a:extLst>
                </a:gridCol>
                <a:gridCol w="2597049">
                  <a:extLst>
                    <a:ext uri="{9D8B030D-6E8A-4147-A177-3AD203B41FA5}">
                      <a16:colId xmlns:a16="http://schemas.microsoft.com/office/drawing/2014/main" val="1786328602"/>
                    </a:ext>
                  </a:extLst>
                </a:gridCol>
              </a:tblGrid>
              <a:tr h="44281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extLst>
                  <a:ext uri="{0D108BD9-81ED-4DB2-BD59-A6C34878D82A}">
                    <a16:rowId xmlns:a16="http://schemas.microsoft.com/office/drawing/2014/main" val="10000"/>
                  </a:ext>
                </a:extLst>
              </a:tr>
              <a:tr h="153017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重度障がい</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者在宅生活応援制度事業費</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err="1">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障がい</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者の自立と社会参加に向け、重度障がい者と介護する方々への在宅生活の推進とさらなる応援を目的として、重度障がい者と同居している介護者へ給付金を支給する。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本事業については、令和元～</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年度を目途に事業効果やニーズの変化等を検証することとしていることから、当事者を取り巻く状況の変化等の把握に努めるとともに、今後の制度のあり方について検討を進めた。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事業効果やニーズの変化、当事者を取り巻く状況の変化等を踏まえ、今後の制度のあり方について令和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年度を目途に引き続き検討を進める。</a:t>
                      </a: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dbl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10001"/>
                  </a:ext>
                </a:extLst>
              </a:tr>
              <a:tr h="243027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労働相談等事業</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費</a:t>
                      </a:r>
                      <a:endPar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ja-JP" sz="1200" kern="1200" dirty="0">
                          <a:solidFill>
                            <a:schemeClr val="tx1"/>
                          </a:solidFill>
                          <a:effectLst/>
                          <a:latin typeface="メイリオ" panose="020B0604030504040204" pitchFamily="50" charset="-128"/>
                          <a:ea typeface="メイリオ" panose="020B0604030504040204" pitchFamily="50" charset="-128"/>
                          <a:cs typeface="+mn-cs"/>
                        </a:rPr>
                        <a:t>労働行政の効率的・効果的な推進、</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また、府民のセーフティネットとして使用者及び労働者からの労働に関する相談を受けるとともに、府内の労働組合に関する調査等を行い、労働問題をめぐるトラブルや労使紛争の未然防止、早期解決の促進を図り、労使関係の安定と働きやすい職場環境づくりを推進す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労政課と総合労働事務所（南大阪センターを含む）を統合することにより機能強化を図り、働き方改革等の新たな政策課題に迅速に対応した。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また、市町村とも引き続き連携し、労働施策支援に努めた。</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中小企業における働き方改革やワーク・ライフ・バランスの促進に取り組む。</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また、市町村とも引き続き連携し、労働施策の主体的な取組みを促していく。</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31204551"/>
                  </a:ext>
                </a:extLst>
              </a:tr>
            </a:tbl>
          </a:graphicData>
        </a:graphic>
      </p:graphicFrame>
      <p:sp>
        <p:nvSpPr>
          <p:cNvPr id="8" name="正方形/長方形 7"/>
          <p:cNvSpPr/>
          <p:nvPr/>
        </p:nvSpPr>
        <p:spPr>
          <a:xfrm>
            <a:off x="161510" y="13434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0" name="直線コネクタ 9"/>
          <p:cNvCxnSpPr/>
          <p:nvPr/>
        </p:nvCxnSpPr>
        <p:spPr>
          <a:xfrm>
            <a:off x="179512" y="494383"/>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正方形/長方形 5"/>
          <p:cNvSpPr/>
          <p:nvPr/>
        </p:nvSpPr>
        <p:spPr>
          <a:xfrm>
            <a:off x="8416567"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50</a:t>
            </a:r>
            <a:endParaRPr lang="ja-JP" altLang="en-US" dirty="0">
              <a:solidFill>
                <a:prstClr val="black"/>
              </a:solidFill>
            </a:endParaRPr>
          </a:p>
        </p:txBody>
      </p:sp>
    </p:spTree>
    <p:extLst>
      <p:ext uri="{BB962C8B-B14F-4D97-AF65-F5344CB8AC3E}">
        <p14:creationId xmlns:p14="http://schemas.microsoft.com/office/powerpoint/2010/main" val="463960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3881955375"/>
              </p:ext>
            </p:extLst>
          </p:nvPr>
        </p:nvGraphicFramePr>
        <p:xfrm>
          <a:off x="179513" y="638690"/>
          <a:ext cx="8784975" cy="4559608"/>
        </p:xfrm>
        <a:graphic>
          <a:graphicData uri="http://schemas.openxmlformats.org/drawingml/2006/table">
            <a:tbl>
              <a:tblPr firstRow="1" bandRow="1">
                <a:tableStyleId>{5940675A-B579-460E-94D1-54222C63F5DA}</a:tableStyleId>
              </a:tblPr>
              <a:tblGrid>
                <a:gridCol w="1114601">
                  <a:extLst>
                    <a:ext uri="{9D8B030D-6E8A-4147-A177-3AD203B41FA5}">
                      <a16:colId xmlns:a16="http://schemas.microsoft.com/office/drawing/2014/main" val="20000"/>
                    </a:ext>
                  </a:extLst>
                </a:gridCol>
                <a:gridCol w="2197766">
                  <a:extLst>
                    <a:ext uri="{9D8B030D-6E8A-4147-A177-3AD203B41FA5}">
                      <a16:colId xmlns:a16="http://schemas.microsoft.com/office/drawing/2014/main" val="20001"/>
                    </a:ext>
                  </a:extLst>
                </a:gridCol>
                <a:gridCol w="2745305">
                  <a:extLst>
                    <a:ext uri="{9D8B030D-6E8A-4147-A177-3AD203B41FA5}">
                      <a16:colId xmlns:a16="http://schemas.microsoft.com/office/drawing/2014/main" val="20004"/>
                    </a:ext>
                  </a:extLst>
                </a:gridCol>
                <a:gridCol w="2727303">
                  <a:extLst>
                    <a:ext uri="{9D8B030D-6E8A-4147-A177-3AD203B41FA5}">
                      <a16:colId xmlns:a16="http://schemas.microsoft.com/office/drawing/2014/main" val="1346563556"/>
                    </a:ext>
                  </a:extLst>
                </a:gridCol>
              </a:tblGrid>
              <a:tr h="49505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88606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高等職業技術専門校運営費</a:t>
                      </a:r>
                      <a:endParaRPr lang="en-US" altLang="zh-TW"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新規学校卒業者及び中高年齢者等に対し基礎的な技能訓練を実施し、就職の促進を図り、産業界の要求する技能労働者の養成を図る。また、職業訓練指導員の技術指導、生活・職業指導の両面での資質向上を図るため、計画的・効率的な指導員研修を実施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就職氷河期世代の安定就労促進の観点から、年齢制限の緩和を実施した。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北大阪校・東大阪校・南大阪校においては、企業ニーズや商工会・商工会議所等の意見聴取を反映し、地域の産業人材育成拠点としての機能強化を図っている。</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大阪府人材育成計画に基づく技術専門校の機能の充実強化を図る取組みについて、具体的な成果指標を設定し、事業効果の検証を行う。</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訓練科目の見直し過程においては、企業ニーズや商工会・商工会議所等の意見聴取を反映し、地域の産業人材育成拠点としての機能強化を図る。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　</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17849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大阪府ものづくり支援拠点</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大阪府内のものづくり中小企業の技術革新や活性化のため、イノベーションの創出、産学官ネットワークの構築、受発注の推進、人材育成などものづくり総合支援拠点であるものづくりビジネスセンター大阪（</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MOBIO</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）の事業運営を行う</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公益財団法人大阪産業局</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及び常設展示場等運営事業者に補助を行う。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からの公益財団法人大阪産業局へのものづくり中小企業支援事業の移管に向けて、大阪府と大阪産業局との共同プロジェクト等で、ものづくり中小企業への支援を実施するとともに最適な支援の在り方を検討した。</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共同プロジェクト等での事業実施を踏まえ、大阪産業局のノウハウや専門性を活用すべき事業を令和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年度に移管する。</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今後は、大阪産業局において、移管事業や既存リソースを踏まえた本格的な中小企業支援機能強化について毎年事業計画を策定し、モニタリングも行いながら費用対効果の最大化を図っていく。</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0279573"/>
                  </a:ext>
                </a:extLst>
              </a:tr>
            </a:tbl>
          </a:graphicData>
        </a:graphic>
      </p:graphicFrame>
      <p:sp>
        <p:nvSpPr>
          <p:cNvPr id="15" name="正方形/長方形 14"/>
          <p:cNvSpPr/>
          <p:nvPr/>
        </p:nvSpPr>
        <p:spPr>
          <a:xfrm>
            <a:off x="161510" y="13434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7" name="直線コネクタ 16"/>
          <p:cNvCxnSpPr/>
          <p:nvPr/>
        </p:nvCxnSpPr>
        <p:spPr>
          <a:xfrm>
            <a:off x="179512" y="494383"/>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正方形/長方形 5"/>
          <p:cNvSpPr/>
          <p:nvPr/>
        </p:nvSpPr>
        <p:spPr>
          <a:xfrm>
            <a:off x="8416567"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51</a:t>
            </a:r>
            <a:endParaRPr lang="ja-JP" altLang="en-US" dirty="0">
              <a:solidFill>
                <a:prstClr val="black"/>
              </a:solidFill>
            </a:endParaRPr>
          </a:p>
        </p:txBody>
      </p:sp>
    </p:spTree>
    <p:extLst>
      <p:ext uri="{BB962C8B-B14F-4D97-AF65-F5344CB8AC3E}">
        <p14:creationId xmlns:p14="http://schemas.microsoft.com/office/powerpoint/2010/main" val="27728761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bg1"/>
            </a:gs>
            <a:gs pos="26000">
              <a:schemeClr val="accent6">
                <a:lumMod val="60000"/>
                <a:lumOff val="40000"/>
              </a:schemeClr>
            </a:gs>
            <a:gs pos="100000">
              <a:schemeClr val="accent6"/>
            </a:gs>
          </a:gsLst>
          <a:path path="circle">
            <a:fillToRect l="50000" t="50000" r="50000" b="50000"/>
          </a:path>
          <a:tileRect/>
        </a:gradFill>
        <a:ln w="19050">
          <a:noFill/>
        </a:ln>
      </a:spPr>
      <a:bodyPr lIns="0" rIns="0" rtlCol="0" anchor="ctr"/>
      <a:lstStyle>
        <a:defPPr algn="ctr">
          <a:defRPr sz="1000"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txDef>
      <a:spPr>
        <a:ln w="12700"/>
      </a:spPr>
      <a:bodyPr wrap="square" lIns="36000" rIns="0" rtlCol="0" anchor="ctr" anchorCtr="0">
        <a:spAutoFit/>
      </a:bodyPr>
      <a:lstStyle>
        <a:defPPr marL="0" marR="0" indent="0" algn="l" defTabSz="914400" rtl="0" eaLnBrk="1" fontAlgn="auto" latinLnBrk="0" hangingPunct="1">
          <a:lnSpc>
            <a:spcPct val="100000"/>
          </a:lnSpc>
          <a:spcBef>
            <a:spcPts val="0"/>
          </a:spcBef>
          <a:spcAft>
            <a:spcPts val="0"/>
          </a:spcAft>
          <a:buClrTx/>
          <a:buSzTx/>
          <a:buFontTx/>
          <a:buNone/>
          <a:tabLst/>
          <a:defRPr kumimoji="1" sz="800" b="0" i="0" u="none" strike="noStrike" kern="1200" cap="none" spc="0" normalizeH="0" baseline="0" noProof="0" dirty="0">
            <a:ln>
              <a:noFill/>
            </a:ln>
            <a:solidFill>
              <a:schemeClr val="tx2"/>
            </a:solidFill>
            <a:effectLst/>
            <a:uLnTx/>
            <a:uFillTx/>
            <a:latin typeface="Calibri"/>
            <a:ea typeface="ＭＳ Ｐゴシック" panose="020B0600070205080204" pitchFamily="50" charset="-128"/>
            <a:cs typeface="+mn-cs"/>
          </a:defRPr>
        </a:defPPr>
      </a:lstStyle>
      <a:style>
        <a:lnRef idx="2">
          <a:schemeClr val="accent1"/>
        </a:lnRef>
        <a:fillRef idx="1">
          <a:schemeClr val="lt1"/>
        </a:fillRef>
        <a:effectRef idx="0">
          <a:schemeClr val="accent1"/>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85BBD448640CB147A5528A90D7A752E6" ma:contentTypeVersion="0" ma:contentTypeDescription="新しいドキュメントを作成します。" ma:contentTypeScope="" ma:versionID="870bfd10208a075ddad328603fb1e3f2">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D13421D-47B8-4EE1-AFD8-43F894A84F80}">
  <ds:schemaRefs>
    <ds:schemaRef ds:uri="http://schemas.microsoft.com/sharepoint/v3/contenttype/forms"/>
  </ds:schemaRefs>
</ds:datastoreItem>
</file>

<file path=customXml/itemProps2.xml><?xml version="1.0" encoding="utf-8"?>
<ds:datastoreItem xmlns:ds="http://schemas.openxmlformats.org/officeDocument/2006/customXml" ds:itemID="{B532240C-9678-49BC-876E-9028F5F0CBF7}">
  <ds:schemaRefs>
    <ds:schemaRef ds:uri="http://schemas.openxmlformats.org/package/2006/metadata/core-properties"/>
    <ds:schemaRef ds:uri="http://purl.org/dc/terms/"/>
    <ds:schemaRef ds:uri="http://www.w3.org/XML/1998/namespace"/>
    <ds:schemaRef ds:uri="http://schemas.microsoft.com/office/2006/documentManagement/types"/>
    <ds:schemaRef ds:uri="http://purl.org/dc/elements/1.1/"/>
    <ds:schemaRef ds:uri="http://schemas.microsoft.com/office/infopath/2007/PartnerControl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5B568595-2E1A-481F-9D26-4F8C6BF77D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41427</TotalTime>
  <Words>7732</Words>
  <Application>Microsoft Office PowerPoint</Application>
  <PresentationFormat>画面に合わせる (4:3)</PresentationFormat>
  <Paragraphs>904</Paragraphs>
  <Slides>34</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34</vt:i4>
      </vt:variant>
    </vt:vector>
  </HeadingPairs>
  <TitlesOfParts>
    <vt:vector size="42" baseType="lpstr">
      <vt:lpstr>Meiryo UI</vt:lpstr>
      <vt:lpstr>ＭＳ Ｐゴシック</vt:lpstr>
      <vt:lpstr>メイリオ</vt:lpstr>
      <vt:lpstr>游明朝</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上田　有紀</cp:lastModifiedBy>
  <cp:revision>4941</cp:revision>
  <cp:lastPrinted>2021-02-12T06:54:51Z</cp:lastPrinted>
  <dcterms:created xsi:type="dcterms:W3CDTF">2014-06-17T12:02:58Z</dcterms:created>
  <dcterms:modified xsi:type="dcterms:W3CDTF">2021-03-25T04:24:18Z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0x01010085BBD448640CB147A5528A90D7A752E6</vt:lpwstr>
  </property>
</Properties>
</file>