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6"/>
  </p:notesMasterIdLst>
  <p:handoutMasterIdLst>
    <p:handoutMasterId r:id="rId27"/>
  </p:handoutMasterIdLst>
  <p:sldIdLst>
    <p:sldId id="2097" r:id="rId5"/>
    <p:sldId id="2045" r:id="rId6"/>
    <p:sldId id="2131" r:id="rId7"/>
    <p:sldId id="2173" r:id="rId8"/>
    <p:sldId id="2174" r:id="rId9"/>
    <p:sldId id="2122" r:id="rId10"/>
    <p:sldId id="2123" r:id="rId11"/>
    <p:sldId id="2107" r:id="rId12"/>
    <p:sldId id="2113" r:id="rId13"/>
    <p:sldId id="2117" r:id="rId14"/>
    <p:sldId id="2112" r:id="rId15"/>
    <p:sldId id="2182" r:id="rId16"/>
    <p:sldId id="2183" r:id="rId17"/>
    <p:sldId id="2184" r:id="rId18"/>
    <p:sldId id="1884" r:id="rId19"/>
    <p:sldId id="1885" r:id="rId20"/>
    <p:sldId id="2185" r:id="rId21"/>
    <p:sldId id="1887" r:id="rId22"/>
    <p:sldId id="2135" r:id="rId23"/>
    <p:sldId id="1889" r:id="rId24"/>
    <p:sldId id="2013"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C04"/>
    <a:srgbClr val="CC0066"/>
    <a:srgbClr val="FF6699"/>
    <a:srgbClr val="0070C0"/>
    <a:srgbClr val="639729"/>
    <a:srgbClr val="6699FF"/>
    <a:srgbClr val="FFFF99"/>
    <a:srgbClr val="2B3616"/>
    <a:srgbClr val="34411B"/>
    <a:srgbClr val="341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8057" autoAdjust="0"/>
  </p:normalViewPr>
  <p:slideViewPr>
    <p:cSldViewPr>
      <p:cViewPr varScale="1">
        <p:scale>
          <a:sx n="85" d="100"/>
          <a:sy n="85" d="100"/>
        </p:scale>
        <p:origin x="1262" y="53"/>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993B6-E655-467E-AA99-C217B3782C3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ED2436C9-BC5D-40C1-82E8-964E742281ED}">
      <dgm:prSet phldrT="[テキスト]"/>
      <dgm:spPr>
        <a:solidFill>
          <a:srgbClr val="92D050"/>
        </a:solidFill>
      </dgm:spPr>
      <dgm:t>
        <a:bodyPr/>
        <a:lstStyle/>
        <a:p>
          <a:r>
            <a:rPr kumimoji="1" lang="ja-JP" altLang="en-US" dirty="0">
              <a:latin typeface="Meiryo UI" panose="020B0604030504040204" pitchFamily="50" charset="-128"/>
              <a:ea typeface="Meiryo UI" panose="020B0604030504040204" pitchFamily="50" charset="-128"/>
            </a:rPr>
            <a:t>三方良し</a:t>
          </a:r>
        </a:p>
      </dgm:t>
    </dgm:pt>
    <dgm:pt modelId="{9AD202FE-B58E-4FC4-9BD7-5B20CC657428}" type="parTrans" cxnId="{B5D16D28-A86A-4AB8-8C7B-C50FED2BEA21}">
      <dgm:prSet/>
      <dgm:spPr/>
      <dgm:t>
        <a:bodyPr/>
        <a:lstStyle/>
        <a:p>
          <a:endParaRPr kumimoji="1" lang="ja-JP" altLang="en-US"/>
        </a:p>
      </dgm:t>
    </dgm:pt>
    <dgm:pt modelId="{68A7D5F2-185A-4A5D-90CE-2989F5B6B0B6}" type="sibTrans" cxnId="{B5D16D28-A86A-4AB8-8C7B-C50FED2BEA21}">
      <dgm:prSet/>
      <dgm:spPr/>
      <dgm:t>
        <a:bodyPr/>
        <a:lstStyle/>
        <a:p>
          <a:endParaRPr kumimoji="1" lang="ja-JP" altLang="en-US"/>
        </a:p>
      </dgm:t>
    </dgm:pt>
    <dgm:pt modelId="{ACAD1E5C-AE43-4232-91B2-1DBA430511E7}">
      <dgm:prSet phldrT="[テキスト]"/>
      <dgm:spPr/>
      <dgm:t>
        <a:bodyPr/>
        <a:lstStyle/>
        <a:p>
          <a:r>
            <a:rPr kumimoji="1" lang="ja-JP" altLang="en-US" dirty="0">
              <a:latin typeface="Meiryo UI" panose="020B0604030504040204" pitchFamily="50" charset="-128"/>
              <a:ea typeface="Meiryo UI" panose="020B0604030504040204" pitchFamily="50" charset="-128"/>
            </a:rPr>
            <a:t>府民</a:t>
          </a:r>
        </a:p>
      </dgm:t>
    </dgm:pt>
    <dgm:pt modelId="{7B95923F-CF55-49CB-8597-B897BB6750A5}" type="parTrans" cxnId="{944E6F54-2B4C-4EE2-8643-4C88AE01A1B3}">
      <dgm:prSet/>
      <dgm:spPr/>
      <dgm:t>
        <a:bodyPr/>
        <a:lstStyle/>
        <a:p>
          <a:endParaRPr kumimoji="1" lang="ja-JP" altLang="en-US"/>
        </a:p>
      </dgm:t>
    </dgm:pt>
    <dgm:pt modelId="{DF2DB115-C94B-4E51-B1E6-047F56796BC4}" type="sibTrans" cxnId="{944E6F54-2B4C-4EE2-8643-4C88AE01A1B3}">
      <dgm:prSet/>
      <dgm:spPr/>
      <dgm:t>
        <a:bodyPr/>
        <a:lstStyle/>
        <a:p>
          <a:endParaRPr kumimoji="1" lang="ja-JP" altLang="en-US"/>
        </a:p>
      </dgm:t>
    </dgm:pt>
    <dgm:pt modelId="{0EA694E9-AB06-4F6D-AFC4-9E641FD49347}">
      <dgm:prSet phldrT="[テキスト]"/>
      <dgm:spPr/>
      <dgm:t>
        <a:bodyPr/>
        <a:lstStyle/>
        <a:p>
          <a:r>
            <a:rPr kumimoji="1" lang="ja-JP" altLang="en-US" dirty="0"/>
            <a:t>行政</a:t>
          </a:r>
        </a:p>
      </dgm:t>
    </dgm:pt>
    <dgm:pt modelId="{3B777701-3C7C-4B3C-8892-6B732A94DCE6}" type="parTrans" cxnId="{B659CE4B-02D6-41C1-806F-7BF06D59FEAF}">
      <dgm:prSet/>
      <dgm:spPr/>
      <dgm:t>
        <a:bodyPr/>
        <a:lstStyle/>
        <a:p>
          <a:endParaRPr kumimoji="1" lang="ja-JP" altLang="en-US"/>
        </a:p>
      </dgm:t>
    </dgm:pt>
    <dgm:pt modelId="{5721272B-431C-41B1-948B-7714A254503C}" type="sibTrans" cxnId="{B659CE4B-02D6-41C1-806F-7BF06D59FEAF}">
      <dgm:prSet/>
      <dgm:spPr/>
      <dgm:t>
        <a:bodyPr/>
        <a:lstStyle/>
        <a:p>
          <a:endParaRPr kumimoji="1" lang="ja-JP" altLang="en-US"/>
        </a:p>
      </dgm:t>
    </dgm:pt>
    <dgm:pt modelId="{BD82FE48-0FCD-4D86-BF24-48973C7D98EF}">
      <dgm:prSet phldrT="[テキスト]"/>
      <dgm:spPr/>
      <dgm:t>
        <a:bodyPr/>
        <a:lstStyle/>
        <a:p>
          <a:r>
            <a:rPr kumimoji="1" lang="ja-JP" altLang="en-US" dirty="0"/>
            <a:t>企業</a:t>
          </a:r>
        </a:p>
      </dgm:t>
    </dgm:pt>
    <dgm:pt modelId="{744FA299-8B25-4DCA-8C74-C67D24A7E618}" type="parTrans" cxnId="{9BD8BB13-696B-4321-A6E9-10002097C5E9}">
      <dgm:prSet/>
      <dgm:spPr/>
      <dgm:t>
        <a:bodyPr/>
        <a:lstStyle/>
        <a:p>
          <a:endParaRPr kumimoji="1" lang="ja-JP" altLang="en-US"/>
        </a:p>
      </dgm:t>
    </dgm:pt>
    <dgm:pt modelId="{E742F2E6-4583-4386-86A7-7CE123295FC9}" type="sibTrans" cxnId="{9BD8BB13-696B-4321-A6E9-10002097C5E9}">
      <dgm:prSet/>
      <dgm:spPr/>
      <dgm:t>
        <a:bodyPr/>
        <a:lstStyle/>
        <a:p>
          <a:endParaRPr kumimoji="1" lang="ja-JP" altLang="en-US"/>
        </a:p>
      </dgm:t>
    </dgm:pt>
    <dgm:pt modelId="{BF8E60CF-71A0-4AEA-87EB-849645503A2E}" type="pres">
      <dgm:prSet presAssocID="{850993B6-E655-467E-AA99-C217B3782C32}" presName="Name0" presStyleCnt="0">
        <dgm:presLayoutVars>
          <dgm:chMax val="1"/>
          <dgm:dir/>
          <dgm:animLvl val="ctr"/>
          <dgm:resizeHandles val="exact"/>
        </dgm:presLayoutVars>
      </dgm:prSet>
      <dgm:spPr/>
    </dgm:pt>
    <dgm:pt modelId="{339EA861-B21A-43CE-A6DE-B1DC2E5EDD25}" type="pres">
      <dgm:prSet presAssocID="{ED2436C9-BC5D-40C1-82E8-964E742281ED}" presName="centerShape" presStyleLbl="node0" presStyleIdx="0" presStyleCnt="1" custScaleX="152324" custScaleY="70180"/>
      <dgm:spPr/>
    </dgm:pt>
    <dgm:pt modelId="{1B83A55F-7BBD-4625-81AC-27E9FA9976CC}" type="pres">
      <dgm:prSet presAssocID="{ACAD1E5C-AE43-4232-91B2-1DBA430511E7}" presName="node" presStyleLbl="node1" presStyleIdx="0" presStyleCnt="3">
        <dgm:presLayoutVars>
          <dgm:bulletEnabled val="1"/>
        </dgm:presLayoutVars>
      </dgm:prSet>
      <dgm:spPr/>
    </dgm:pt>
    <dgm:pt modelId="{0AFBD6E8-BEED-4725-AF39-D34F3D253E79}" type="pres">
      <dgm:prSet presAssocID="{ACAD1E5C-AE43-4232-91B2-1DBA430511E7}" presName="dummy" presStyleCnt="0"/>
      <dgm:spPr/>
    </dgm:pt>
    <dgm:pt modelId="{D2F2140C-0D7E-41EB-970E-69975BFEF83C}" type="pres">
      <dgm:prSet presAssocID="{DF2DB115-C94B-4E51-B1E6-047F56796BC4}" presName="sibTrans" presStyleLbl="sibTrans2D1" presStyleIdx="0" presStyleCnt="3"/>
      <dgm:spPr/>
    </dgm:pt>
    <dgm:pt modelId="{AC1766C2-F079-477C-8CF7-02B6D248F1F7}" type="pres">
      <dgm:prSet presAssocID="{0EA694E9-AB06-4F6D-AFC4-9E641FD49347}" presName="node" presStyleLbl="node1" presStyleIdx="1" presStyleCnt="3">
        <dgm:presLayoutVars>
          <dgm:bulletEnabled val="1"/>
        </dgm:presLayoutVars>
      </dgm:prSet>
      <dgm:spPr/>
    </dgm:pt>
    <dgm:pt modelId="{0EF80010-4290-4ABB-ADAB-6C5F265D341E}" type="pres">
      <dgm:prSet presAssocID="{0EA694E9-AB06-4F6D-AFC4-9E641FD49347}" presName="dummy" presStyleCnt="0"/>
      <dgm:spPr/>
    </dgm:pt>
    <dgm:pt modelId="{C211D75C-DC6F-4BA9-A69B-F930D02AF914}" type="pres">
      <dgm:prSet presAssocID="{5721272B-431C-41B1-948B-7714A254503C}" presName="sibTrans" presStyleLbl="sibTrans2D1" presStyleIdx="1" presStyleCnt="3"/>
      <dgm:spPr/>
    </dgm:pt>
    <dgm:pt modelId="{FB08D565-95B6-4843-B949-E9E7C13A1B10}" type="pres">
      <dgm:prSet presAssocID="{BD82FE48-0FCD-4D86-BF24-48973C7D98EF}" presName="node" presStyleLbl="node1" presStyleIdx="2" presStyleCnt="3">
        <dgm:presLayoutVars>
          <dgm:bulletEnabled val="1"/>
        </dgm:presLayoutVars>
      </dgm:prSet>
      <dgm:spPr/>
    </dgm:pt>
    <dgm:pt modelId="{1D38C5ED-FD42-4E37-8651-11DEF8D7BCD1}" type="pres">
      <dgm:prSet presAssocID="{BD82FE48-0FCD-4D86-BF24-48973C7D98EF}" presName="dummy" presStyleCnt="0"/>
      <dgm:spPr/>
    </dgm:pt>
    <dgm:pt modelId="{47196224-9A2C-4F9E-AED3-BD9EFF9941CE}" type="pres">
      <dgm:prSet presAssocID="{E742F2E6-4583-4386-86A7-7CE123295FC9}" presName="sibTrans" presStyleLbl="sibTrans2D1" presStyleIdx="2" presStyleCnt="3"/>
      <dgm:spPr/>
    </dgm:pt>
  </dgm:ptLst>
  <dgm:cxnLst>
    <dgm:cxn modelId="{9BD8BB13-696B-4321-A6E9-10002097C5E9}" srcId="{ED2436C9-BC5D-40C1-82E8-964E742281ED}" destId="{BD82FE48-0FCD-4D86-BF24-48973C7D98EF}" srcOrd="2" destOrd="0" parTransId="{744FA299-8B25-4DCA-8C74-C67D24A7E618}" sibTransId="{E742F2E6-4583-4386-86A7-7CE123295FC9}"/>
    <dgm:cxn modelId="{2CD4F627-A0F7-4FDD-B497-C428CACE3638}" type="presOf" srcId="{ED2436C9-BC5D-40C1-82E8-964E742281ED}" destId="{339EA861-B21A-43CE-A6DE-B1DC2E5EDD25}" srcOrd="0" destOrd="0" presId="urn:microsoft.com/office/officeart/2005/8/layout/radial6"/>
    <dgm:cxn modelId="{B5D16D28-A86A-4AB8-8C7B-C50FED2BEA21}" srcId="{850993B6-E655-467E-AA99-C217B3782C32}" destId="{ED2436C9-BC5D-40C1-82E8-964E742281ED}" srcOrd="0" destOrd="0" parTransId="{9AD202FE-B58E-4FC4-9BD7-5B20CC657428}" sibTransId="{68A7D5F2-185A-4A5D-90CE-2989F5B6B0B6}"/>
    <dgm:cxn modelId="{90046F63-F613-41DD-82FD-540CB99C5408}" type="presOf" srcId="{DF2DB115-C94B-4E51-B1E6-047F56796BC4}" destId="{D2F2140C-0D7E-41EB-970E-69975BFEF83C}" srcOrd="0" destOrd="0" presId="urn:microsoft.com/office/officeart/2005/8/layout/radial6"/>
    <dgm:cxn modelId="{B659CE4B-02D6-41C1-806F-7BF06D59FEAF}" srcId="{ED2436C9-BC5D-40C1-82E8-964E742281ED}" destId="{0EA694E9-AB06-4F6D-AFC4-9E641FD49347}" srcOrd="1" destOrd="0" parTransId="{3B777701-3C7C-4B3C-8892-6B732A94DCE6}" sibTransId="{5721272B-431C-41B1-948B-7714A254503C}"/>
    <dgm:cxn modelId="{944E6F54-2B4C-4EE2-8643-4C88AE01A1B3}" srcId="{ED2436C9-BC5D-40C1-82E8-964E742281ED}" destId="{ACAD1E5C-AE43-4232-91B2-1DBA430511E7}" srcOrd="0" destOrd="0" parTransId="{7B95923F-CF55-49CB-8597-B897BB6750A5}" sibTransId="{DF2DB115-C94B-4E51-B1E6-047F56796BC4}"/>
    <dgm:cxn modelId="{C2F7798A-222E-4D90-8CEF-6665AB7B8029}" type="presOf" srcId="{ACAD1E5C-AE43-4232-91B2-1DBA430511E7}" destId="{1B83A55F-7BBD-4625-81AC-27E9FA9976CC}" srcOrd="0" destOrd="0" presId="urn:microsoft.com/office/officeart/2005/8/layout/radial6"/>
    <dgm:cxn modelId="{85F2BC96-7974-4DC8-84AE-D953A8706FB5}" type="presOf" srcId="{850993B6-E655-467E-AA99-C217B3782C32}" destId="{BF8E60CF-71A0-4AEA-87EB-849645503A2E}" srcOrd="0" destOrd="0" presId="urn:microsoft.com/office/officeart/2005/8/layout/radial6"/>
    <dgm:cxn modelId="{54B98F9F-C517-469B-BF84-4D8C577770D0}" type="presOf" srcId="{BD82FE48-0FCD-4D86-BF24-48973C7D98EF}" destId="{FB08D565-95B6-4843-B949-E9E7C13A1B10}" srcOrd="0" destOrd="0" presId="urn:microsoft.com/office/officeart/2005/8/layout/radial6"/>
    <dgm:cxn modelId="{A0A433A0-E8C7-4934-BA22-A183603E6862}" type="presOf" srcId="{E742F2E6-4583-4386-86A7-7CE123295FC9}" destId="{47196224-9A2C-4F9E-AED3-BD9EFF9941CE}" srcOrd="0" destOrd="0" presId="urn:microsoft.com/office/officeart/2005/8/layout/radial6"/>
    <dgm:cxn modelId="{EFDC01EB-2225-4697-B6AB-9C2833D1F995}" type="presOf" srcId="{0EA694E9-AB06-4F6D-AFC4-9E641FD49347}" destId="{AC1766C2-F079-477C-8CF7-02B6D248F1F7}" srcOrd="0" destOrd="0" presId="urn:microsoft.com/office/officeart/2005/8/layout/radial6"/>
    <dgm:cxn modelId="{7C2B83F9-D374-4C3D-A376-24F461AC9D7F}" type="presOf" srcId="{5721272B-431C-41B1-948B-7714A254503C}" destId="{C211D75C-DC6F-4BA9-A69B-F930D02AF914}" srcOrd="0" destOrd="0" presId="urn:microsoft.com/office/officeart/2005/8/layout/radial6"/>
    <dgm:cxn modelId="{8FA15725-62E2-4323-BBCD-CEDFFF18613E}" type="presParOf" srcId="{BF8E60CF-71A0-4AEA-87EB-849645503A2E}" destId="{339EA861-B21A-43CE-A6DE-B1DC2E5EDD25}" srcOrd="0" destOrd="0" presId="urn:microsoft.com/office/officeart/2005/8/layout/radial6"/>
    <dgm:cxn modelId="{F71F5EB6-5227-4FCC-8522-5687F21D96C0}" type="presParOf" srcId="{BF8E60CF-71A0-4AEA-87EB-849645503A2E}" destId="{1B83A55F-7BBD-4625-81AC-27E9FA9976CC}" srcOrd="1" destOrd="0" presId="urn:microsoft.com/office/officeart/2005/8/layout/radial6"/>
    <dgm:cxn modelId="{B8E383D8-CA1E-498A-A4DB-231E4CD0B7D5}" type="presParOf" srcId="{BF8E60CF-71A0-4AEA-87EB-849645503A2E}" destId="{0AFBD6E8-BEED-4725-AF39-D34F3D253E79}" srcOrd="2" destOrd="0" presId="urn:microsoft.com/office/officeart/2005/8/layout/radial6"/>
    <dgm:cxn modelId="{F6EECCAB-9F56-434E-A5EA-A9457FD4CEFF}" type="presParOf" srcId="{BF8E60CF-71A0-4AEA-87EB-849645503A2E}" destId="{D2F2140C-0D7E-41EB-970E-69975BFEF83C}" srcOrd="3" destOrd="0" presId="urn:microsoft.com/office/officeart/2005/8/layout/radial6"/>
    <dgm:cxn modelId="{6C618ABE-F657-4914-9D79-4E7CBEF079C0}" type="presParOf" srcId="{BF8E60CF-71A0-4AEA-87EB-849645503A2E}" destId="{AC1766C2-F079-477C-8CF7-02B6D248F1F7}" srcOrd="4" destOrd="0" presId="urn:microsoft.com/office/officeart/2005/8/layout/radial6"/>
    <dgm:cxn modelId="{922445CF-E980-410A-B9FC-1C886C2E6F0E}" type="presParOf" srcId="{BF8E60CF-71A0-4AEA-87EB-849645503A2E}" destId="{0EF80010-4290-4ABB-ADAB-6C5F265D341E}" srcOrd="5" destOrd="0" presId="urn:microsoft.com/office/officeart/2005/8/layout/radial6"/>
    <dgm:cxn modelId="{26034829-FF95-4FB8-A53E-2166299D9C77}" type="presParOf" srcId="{BF8E60CF-71A0-4AEA-87EB-849645503A2E}" destId="{C211D75C-DC6F-4BA9-A69B-F930D02AF914}" srcOrd="6" destOrd="0" presId="urn:microsoft.com/office/officeart/2005/8/layout/radial6"/>
    <dgm:cxn modelId="{4AA12EB4-03B0-4610-A057-2C970C7A49C3}" type="presParOf" srcId="{BF8E60CF-71A0-4AEA-87EB-849645503A2E}" destId="{FB08D565-95B6-4843-B949-E9E7C13A1B10}" srcOrd="7" destOrd="0" presId="urn:microsoft.com/office/officeart/2005/8/layout/radial6"/>
    <dgm:cxn modelId="{CB8405FD-65AC-4CC0-904F-D92FB8373828}" type="presParOf" srcId="{BF8E60CF-71A0-4AEA-87EB-849645503A2E}" destId="{1D38C5ED-FD42-4E37-8651-11DEF8D7BCD1}" srcOrd="8" destOrd="0" presId="urn:microsoft.com/office/officeart/2005/8/layout/radial6"/>
    <dgm:cxn modelId="{0D1077EF-8E08-4773-BBEB-7C0516F4BBD9}" type="presParOf" srcId="{BF8E60CF-71A0-4AEA-87EB-849645503A2E}" destId="{47196224-9A2C-4F9E-AED3-BD9EFF9941CE}"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96224-9A2C-4F9E-AED3-BD9EFF9941CE}">
      <dsp:nvSpPr>
        <dsp:cNvPr id="0" name=""/>
        <dsp:cNvSpPr/>
      </dsp:nvSpPr>
      <dsp:spPr>
        <a:xfrm>
          <a:off x="520846" y="127483"/>
          <a:ext cx="848516" cy="848516"/>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1D75C-DC6F-4BA9-A69B-F930D02AF914}">
      <dsp:nvSpPr>
        <dsp:cNvPr id="0" name=""/>
        <dsp:cNvSpPr/>
      </dsp:nvSpPr>
      <dsp:spPr>
        <a:xfrm>
          <a:off x="520846" y="127483"/>
          <a:ext cx="848516" cy="848516"/>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F2140C-0D7E-41EB-970E-69975BFEF83C}">
      <dsp:nvSpPr>
        <dsp:cNvPr id="0" name=""/>
        <dsp:cNvSpPr/>
      </dsp:nvSpPr>
      <dsp:spPr>
        <a:xfrm>
          <a:off x="520846" y="127483"/>
          <a:ext cx="848516" cy="848516"/>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EA861-B21A-43CE-A6DE-B1DC2E5EDD25}">
      <dsp:nvSpPr>
        <dsp:cNvPr id="0" name=""/>
        <dsp:cNvSpPr/>
      </dsp:nvSpPr>
      <dsp:spPr>
        <a:xfrm>
          <a:off x="647409" y="414584"/>
          <a:ext cx="595390" cy="27431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latin typeface="Meiryo UI" panose="020B0604030504040204" pitchFamily="50" charset="-128"/>
              <a:ea typeface="Meiryo UI" panose="020B0604030504040204" pitchFamily="50" charset="-128"/>
            </a:rPr>
            <a:t>三方良し</a:t>
          </a:r>
        </a:p>
      </dsp:txBody>
      <dsp:txXfrm>
        <a:off x="734602" y="454756"/>
        <a:ext cx="421004" cy="193969"/>
      </dsp:txXfrm>
    </dsp:sp>
    <dsp:sp modelId="{1B83A55F-7BBD-4625-81AC-27E9FA9976CC}">
      <dsp:nvSpPr>
        <dsp:cNvPr id="0" name=""/>
        <dsp:cNvSpPr/>
      </dsp:nvSpPr>
      <dsp:spPr>
        <a:xfrm>
          <a:off x="808300" y="528"/>
          <a:ext cx="273609" cy="273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府民</a:t>
          </a:r>
        </a:p>
      </dsp:txBody>
      <dsp:txXfrm>
        <a:off x="848369" y="40597"/>
        <a:ext cx="193471" cy="193471"/>
      </dsp:txXfrm>
    </dsp:sp>
    <dsp:sp modelId="{AC1766C2-F079-477C-8CF7-02B6D248F1F7}">
      <dsp:nvSpPr>
        <dsp:cNvPr id="0" name=""/>
        <dsp:cNvSpPr/>
      </dsp:nvSpPr>
      <dsp:spPr>
        <a:xfrm>
          <a:off x="1167188" y="622140"/>
          <a:ext cx="273609" cy="273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t>行政</a:t>
          </a:r>
        </a:p>
      </dsp:txBody>
      <dsp:txXfrm>
        <a:off x="1207257" y="662209"/>
        <a:ext cx="193471" cy="193471"/>
      </dsp:txXfrm>
    </dsp:sp>
    <dsp:sp modelId="{FB08D565-95B6-4843-B949-E9E7C13A1B10}">
      <dsp:nvSpPr>
        <dsp:cNvPr id="0" name=""/>
        <dsp:cNvSpPr/>
      </dsp:nvSpPr>
      <dsp:spPr>
        <a:xfrm>
          <a:off x="449412" y="622140"/>
          <a:ext cx="273609" cy="273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t>企業</a:t>
          </a:r>
        </a:p>
      </dsp:txBody>
      <dsp:txXfrm>
        <a:off x="489481" y="662209"/>
        <a:ext cx="193471" cy="193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4" rIns="91425" bIns="45714" rtlCol="0"/>
          <a:lstStyle>
            <a:lvl1pPr algn="l">
              <a:defRPr sz="1200"/>
            </a:lvl1pPr>
          </a:lstStyle>
          <a:p>
            <a:r>
              <a:rPr kumimoji="1" lang="ja-JP" altLang="en-US"/>
              <a:t>部局意見照会用</a:t>
            </a:r>
            <a:r>
              <a:rPr kumimoji="1" lang="en-US" altLang="ja-JP"/>
              <a:t>ver.</a:t>
            </a:r>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25" tIns="45714" rIns="91425" bIns="45714" rtlCol="0"/>
          <a:lstStyle>
            <a:lvl1pPr algn="r">
              <a:defRPr sz="1200"/>
            </a:lvl1pPr>
          </a:lstStyle>
          <a:p>
            <a:fld id="{BF868B9E-B285-4A45-9CF7-6DC8372BDF37}" type="datetimeFigureOut">
              <a:rPr kumimoji="1" lang="ja-JP" altLang="en-US" smtClean="0"/>
              <a:t>2021/3/25</a:t>
            </a:fld>
            <a:endParaRPr kumimoji="1" lang="ja-JP" altLang="en-US"/>
          </a:p>
        </p:txBody>
      </p:sp>
      <p:sp>
        <p:nvSpPr>
          <p:cNvPr id="4" name="フッター プレースホルダー 3"/>
          <p:cNvSpPr>
            <a:spLocks noGrp="1"/>
          </p:cNvSpPr>
          <p:nvPr>
            <p:ph type="ftr" sz="quarter" idx="2"/>
          </p:nvPr>
        </p:nvSpPr>
        <p:spPr>
          <a:xfrm>
            <a:off x="2" y="9440863"/>
            <a:ext cx="2949575" cy="496887"/>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6887"/>
          </a:xfrm>
          <a:prstGeom prst="rect">
            <a:avLst/>
          </a:prstGeom>
        </p:spPr>
        <p:txBody>
          <a:bodyPr vert="horz" lIns="91425" tIns="45714" rIns="91425" bIns="45714"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7" cy="496967"/>
          </a:xfrm>
          <a:prstGeom prst="rect">
            <a:avLst/>
          </a:prstGeom>
        </p:spPr>
        <p:txBody>
          <a:bodyPr vert="horz" lIns="91419" tIns="45711" rIns="91419" bIns="45711" rtlCol="0"/>
          <a:lstStyle>
            <a:lvl1pPr algn="l">
              <a:defRPr sz="1200"/>
            </a:lvl1pPr>
          </a:lstStyle>
          <a:p>
            <a:r>
              <a:rPr kumimoji="1" lang="ja-JP" altLang="en-US"/>
              <a:t>部局意見照会用</a:t>
            </a:r>
            <a:r>
              <a:rPr kumimoji="1" lang="en-US" altLang="ja-JP"/>
              <a:t>ver.</a:t>
            </a:r>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9" tIns="45711" rIns="91419" bIns="45711" rtlCol="0"/>
          <a:lstStyle>
            <a:lvl1pPr algn="r">
              <a:defRPr sz="1200"/>
            </a:lvl1pPr>
          </a:lstStyle>
          <a:p>
            <a:fld id="{3F2D28A0-6F62-4A73-959C-6359E5DDD042}" type="datetimeFigureOut">
              <a:rPr kumimoji="1" lang="ja-JP" altLang="en-US" smtClean="0"/>
              <a:t>2021/3/25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9" tIns="45711" rIns="91419"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9" tIns="45711" rIns="91419"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7" cy="496967"/>
          </a:xfrm>
          <a:prstGeom prst="rect">
            <a:avLst/>
          </a:prstGeom>
        </p:spPr>
        <p:txBody>
          <a:bodyPr vert="horz" lIns="91419" tIns="45711" rIns="91419"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9" tIns="45711" rIns="91419" bIns="45711"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5"/>
          </p:nvPr>
        </p:nvSpPr>
        <p:spPr/>
        <p:txBody>
          <a:bodyPr/>
          <a:lstStyle/>
          <a:p>
            <a:fld id="{51875A66-8240-4C7B-8F63-ACC40D2513BA}" type="slidenum">
              <a:rPr kumimoji="1" lang="ja-JP" altLang="en-US" smtClean="0"/>
              <a:t>2</a:t>
            </a:fld>
            <a:endParaRPr kumimoji="1" lang="ja-JP" altLang="en-US"/>
          </a:p>
        </p:txBody>
      </p:sp>
    </p:spTree>
    <p:extLst>
      <p:ext uri="{BB962C8B-B14F-4D97-AF65-F5344CB8AC3E}">
        <p14:creationId xmlns:p14="http://schemas.microsoft.com/office/powerpoint/2010/main" val="310904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3</a:t>
            </a:fld>
            <a:endParaRPr kumimoji="1" lang="ja-JP" altLang="en-US"/>
          </a:p>
        </p:txBody>
      </p:sp>
    </p:spTree>
    <p:extLst>
      <p:ext uri="{BB962C8B-B14F-4D97-AF65-F5344CB8AC3E}">
        <p14:creationId xmlns:p14="http://schemas.microsoft.com/office/powerpoint/2010/main" val="150305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4</a:t>
            </a:fld>
            <a:endParaRPr kumimoji="1" lang="ja-JP" altLang="en-US"/>
          </a:p>
        </p:txBody>
      </p:sp>
    </p:spTree>
    <p:extLst>
      <p:ext uri="{BB962C8B-B14F-4D97-AF65-F5344CB8AC3E}">
        <p14:creationId xmlns:p14="http://schemas.microsoft.com/office/powerpoint/2010/main" val="193938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5</a:t>
            </a:fld>
            <a:endParaRPr kumimoji="1" lang="ja-JP" altLang="en-US"/>
          </a:p>
        </p:txBody>
      </p:sp>
    </p:spTree>
    <p:extLst>
      <p:ext uri="{BB962C8B-B14F-4D97-AF65-F5344CB8AC3E}">
        <p14:creationId xmlns:p14="http://schemas.microsoft.com/office/powerpoint/2010/main" val="140591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72343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50251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56AAE9-ECED-41AF-A4E1-DA41E7DC0D68}"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7EA9DE-CFC4-436B-B879-3CC0178F26C8}"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2E5D04-17BF-40B5-88DA-CA64590F6C7F}"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4D73E7B-91A0-4132-A714-448B5020A064}"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0239A39-25E0-4085-A623-6E68AF955856}" type="datetime1">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9A3EA5-B6B3-45D8-86B2-981183F3FAD8}" type="datetime1">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9150A6-A5F5-465E-918C-1961E176449B}" type="datetime1">
              <a:rPr kumimoji="1" lang="ja-JP" altLang="en-US" smtClean="0"/>
              <a:t>2021/3/25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A8EED59-0E57-48F8-878F-C8F5BF1C3EB6}" type="datetime1">
              <a:rPr kumimoji="1" lang="ja-JP" altLang="en-US" smtClean="0"/>
              <a:t>2021/3/25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ED138-04E4-4F74-9358-B9C517F1FC2A}" type="datetime1">
              <a:rPr kumimoji="1" lang="ja-JP" altLang="en-US" smtClean="0"/>
              <a:t>2021/3/25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6C89ED-7ACA-4DAB-825B-EE8CCD700B83}" type="datetime1">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D36DC5-89FF-4EE5-B4BF-5EE07D49A2DF}" type="datetime1">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872F-B11E-43C1-85CD-61B0440AF8BE}" type="datetime1">
              <a:rPr kumimoji="1" lang="ja-JP" altLang="en-US" smtClean="0"/>
              <a:t>2021/3/25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hellolife.jp/hellolife-school" TargetMode="External"/><Relationship Id="rId2"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ref.osaka.lg.jp/gyokaku/sounding/index.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fif"/><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（３）より幅広い共創の仕組みづくり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テキスト ボックス 5"/>
          <p:cNvSpPr txBox="1"/>
          <p:nvPr/>
        </p:nvSpPr>
        <p:spPr>
          <a:xfrm>
            <a:off x="553815" y="5786381"/>
            <a:ext cx="8203650" cy="1056823"/>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(*14)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を活用し、市民・企業・技術者などが連携参加して解決していく取組み。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noProof="0" dirty="0">
                <a:latin typeface="メイリオ" panose="020B0604030504040204" pitchFamily="50" charset="-128"/>
                <a:ea typeface="メイリオ" panose="020B0604030504040204" pitchFamily="50" charset="-128"/>
                <a:cs typeface="メイリオ" panose="020B0604030504040204" pitchFamily="50" charset="-128"/>
              </a:rPr>
              <a:t>15</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職業上で培った専門的な知識・スキルを活かし社会貢献すること。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(*16)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社会課題の解決につながるビジネスのこと。</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やコミュニティビジネスなどとは別に、近年は社会課題をシーズとして新たなビジネスを展開し成長する企業が増えている。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府商工労働部の産業化戦略センターでは幅広い分野においてこうした企業の創業・成長支援に取り組んでいる。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(*17)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民間活用による効果が高く効率的と想定される事業を民間事業者が実施し、行政は、あらかじめ合意した成果目標が達成された場合に、事業実施に要したコストに成果報酬</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を加えて事後的に支払うもの。</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(*18)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インターネット上で多数の人から資金を募る仕組み。様々な理由でお金を必要としている人に対し、共感した人が一口</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円程度からインターネットを通じて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出資する。プロジェクトを立ち上げる実行者は、個人、団体、企業、自治体など様々ある。</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296525" y="863716"/>
            <a:ext cx="8784075" cy="77433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府民・企業・大学・市町村等多様なプレーヤーとの連携を深め、それらを束ねる「起点」となることで、より多くの社会資源が社会課題解決に振り向けられるよう取り組みます。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62136" y="1888450"/>
            <a:ext cx="8415034" cy="2874322"/>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marL="285750" indent="-285750">
              <a:buFont typeface="Wingdings" panose="05000000000000000000" pitchFamily="2" charset="2"/>
              <a:buChar char="l"/>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多様な企業との対話によるアイデア収集・市場ニーズ把握</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スマートシティ分野における複数企業と府・市町村の公民共同による課題解決</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の仕組みづくり</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市民・団体の</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専門知識を活かした課題解決</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（シビックテック</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1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プロボノ</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による伴走型支援　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公共施設における民間活力の導入</a:t>
            </a:r>
            <a:endParaRPr lang="en-US" altLang="ja-JP" sz="14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民間の活躍環境の整備</a:t>
            </a:r>
            <a:r>
              <a:rPr lang="ja-JP" altLang="en-US" sz="11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企業等への実証フィールドの提供、規制緩和を通じた事業創造　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社会課題解決ビジネス</a:t>
            </a:r>
            <a:r>
              <a:rPr lang="en-US" altLang="ja-JP" sz="14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についての情報共有、連携・協力、創出・成長支援</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民間資金の活用</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（民間の資金提供先との協働、</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ソーシャル・インパクトボンド</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1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民間人材の受入</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市町村とのパートナーシップの強化</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10538" y="2033844"/>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22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 name="直線コネクタ 8"/>
          <p:cNvCxnSpPr/>
          <p:nvPr/>
        </p:nvCxnSpPr>
        <p:spPr>
          <a:xfrm>
            <a:off x="255881" y="5769260"/>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5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04650" y="413665"/>
            <a:ext cx="8839822" cy="62556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◆民間資金の活用（民間の資金提供先と協働した</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等活動支援）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政策企画部 </a:t>
            </a:r>
            <a:r>
              <a:rPr lang="ja-JP" altLang="en-US"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企画室 推進課</a:t>
            </a:r>
            <a:r>
              <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59986" y="891697"/>
            <a:ext cx="8664873" cy="130292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・新型コロナウイルス感染症の影響で顕在化した社会課題に対し、民間の資金提供先と大阪府が協働し、</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等の活動を支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援することで課題解決を図る事業を実施（令和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年度は一般財団法人村上財団の協力のもと、不安定労働者や若者の就職・居住支援や、子どもの見守り等に取り組む</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法人を支援。大阪府は、情報発信や府の資源活用（府営住宅の活用や府立高校との連携）など必要なサポートを実施。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年度は公募を行い、確立した支援スキームに沿ってより多くの団体を支援する予定。民間の資金とノウハウを用いた</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社会課題解決の仕組みの波及に取り組む。</a:t>
            </a:r>
          </a:p>
        </p:txBody>
      </p:sp>
      <p:sp>
        <p:nvSpPr>
          <p:cNvPr id="3" name="正方形/長方形 2"/>
          <p:cNvSpPr/>
          <p:nvPr/>
        </p:nvSpPr>
        <p:spPr>
          <a:xfrm>
            <a:off x="6605116" y="2056450"/>
            <a:ext cx="1446431" cy="33594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7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4797025" y="3111640"/>
            <a:ext cx="748004" cy="227350"/>
          </a:xfrm>
          <a:prstGeom prst="rect">
            <a:avLst/>
          </a:prstGeom>
          <a:noFill/>
          <a:ln w="12700" cap="flat" cmpd="sng" algn="ctr">
            <a:noFill/>
            <a:prstDash val="solid"/>
            <a:miter lim="800000"/>
          </a:ln>
          <a:effectLst/>
        </p:spPr>
        <p:txBody>
          <a:bodyPr rtlCol="0" anchor="ctr"/>
          <a:lstStyle/>
          <a:p>
            <a:pPr marL="68354"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05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柱 49"/>
          <p:cNvSpPr/>
          <p:nvPr/>
        </p:nvSpPr>
        <p:spPr>
          <a:xfrm>
            <a:off x="2476369" y="2582794"/>
            <a:ext cx="925501" cy="1242998"/>
          </a:xfrm>
          <a:prstGeom prst="can">
            <a:avLst>
              <a:gd name="adj" fmla="val 12807"/>
            </a:avLst>
          </a:prstGeom>
          <a:solidFill>
            <a:srgbClr val="FF0000">
              <a:alpha val="80000"/>
            </a:srgbClr>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NPO</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法人等</a:t>
            </a:r>
            <a:endParaRPr kumimoji="0" lang="en-US" altLang="ja-JP" sz="11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8" name="角丸四角形 47"/>
          <p:cNvSpPr/>
          <p:nvPr/>
        </p:nvSpPr>
        <p:spPr>
          <a:xfrm>
            <a:off x="651224" y="2428044"/>
            <a:ext cx="5267082" cy="1614773"/>
          </a:xfrm>
          <a:prstGeom prst="roundRect">
            <a:avLst>
              <a:gd name="adj" fmla="val 6445"/>
            </a:avLst>
          </a:prstGeom>
          <a:noFill/>
          <a:ln w="19050" cap="flat" cmpd="sng" algn="ctr">
            <a:solidFill>
              <a:srgbClr val="5B9BD5"/>
            </a:solidFill>
            <a:prstDash val="sysDash"/>
          </a:ln>
          <a:effectLst/>
        </p:spPr>
        <p:txBody>
          <a:bodyPr wrap="square" lIns="0" tIns="34293" rIns="0" bIns="34293" rtlCol="0" anchor="ctr" anchorCtr="0">
            <a:noAutofit/>
          </a:bodyPr>
          <a:lstStyle/>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楕円 50"/>
          <p:cNvSpPr/>
          <p:nvPr/>
        </p:nvSpPr>
        <p:spPr>
          <a:xfrm>
            <a:off x="739895" y="2672803"/>
            <a:ext cx="1041795" cy="1220492"/>
          </a:xfrm>
          <a:prstGeom prst="ellipse">
            <a:avLst/>
          </a:prstGeom>
          <a:solidFill>
            <a:srgbClr val="44546A">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コロナで</a:t>
            </a:r>
            <a:endParaRPr kumimoji="0" lang="en-US" altLang="ja-JP"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顕在化</a:t>
            </a:r>
            <a:endParaRPr kumimoji="0" lang="en-US" altLang="ja-JP"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した</a:t>
            </a:r>
            <a:endParaRPr kumimoji="0" lang="en-US" altLang="ja-JP"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社会的</a:t>
            </a:r>
            <a:endParaRPr kumimoji="0" lang="en-US" altLang="ja-JP"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p>
        </p:txBody>
      </p:sp>
      <p:grpSp>
        <p:nvGrpSpPr>
          <p:cNvPr id="52" name="グループ化 51"/>
          <p:cNvGrpSpPr/>
          <p:nvPr/>
        </p:nvGrpSpPr>
        <p:grpSpPr>
          <a:xfrm>
            <a:off x="1648203" y="3370225"/>
            <a:ext cx="898572" cy="380532"/>
            <a:chOff x="5465586" y="4475417"/>
            <a:chExt cx="2412039" cy="615287"/>
          </a:xfrm>
        </p:grpSpPr>
        <p:sp>
          <p:nvSpPr>
            <p:cNvPr id="70" name="左矢印 69"/>
            <p:cNvSpPr/>
            <p:nvPr/>
          </p:nvSpPr>
          <p:spPr>
            <a:xfrm>
              <a:off x="5651662" y="4475417"/>
              <a:ext cx="2010386" cy="615287"/>
            </a:xfrm>
            <a:prstGeom prst="leftArrow">
              <a:avLst/>
            </a:prstGeom>
            <a:solidFill>
              <a:srgbClr val="FF9999">
                <a:alpha val="99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90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正方形/長方形 70"/>
            <p:cNvSpPr/>
            <p:nvPr/>
          </p:nvSpPr>
          <p:spPr>
            <a:xfrm>
              <a:off x="5465586" y="4562724"/>
              <a:ext cx="2412039" cy="373392"/>
            </a:xfrm>
            <a:prstGeom prst="rect">
              <a:avLst/>
            </a:prstGeom>
            <a:noFill/>
            <a:ln w="12700" cap="flat" cmpd="sng" algn="ctr">
              <a:noFill/>
              <a:prstDash val="solid"/>
              <a:miter lim="800000"/>
            </a:ln>
            <a:effectLst/>
          </p:spPr>
          <p:txBody>
            <a:bodyPr rtlCol="0" anchor="ctr"/>
            <a:lstStyle/>
            <a:p>
              <a:pPr marL="68354"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課題解決</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8354"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に向けた</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8354"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0" lang="en-US" altLang="ja-JP" sz="90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3" name="グループ化 52"/>
          <p:cNvGrpSpPr/>
          <p:nvPr/>
        </p:nvGrpSpPr>
        <p:grpSpPr>
          <a:xfrm>
            <a:off x="3401870" y="2629766"/>
            <a:ext cx="1136249" cy="255654"/>
            <a:chOff x="8392377" y="3858209"/>
            <a:chExt cx="1357840" cy="439734"/>
          </a:xfrm>
        </p:grpSpPr>
        <p:sp>
          <p:nvSpPr>
            <p:cNvPr id="68" name="左矢印 67"/>
            <p:cNvSpPr/>
            <p:nvPr/>
          </p:nvSpPr>
          <p:spPr>
            <a:xfrm rot="10800000">
              <a:off x="8392377" y="3937943"/>
              <a:ext cx="1357840" cy="360000"/>
            </a:xfrm>
            <a:prstGeom prst="leftArrow">
              <a:avLst/>
            </a:prstGeom>
            <a:solidFill>
              <a:srgbClr val="FF99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90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正方形/長方形 68"/>
            <p:cNvSpPr/>
            <p:nvPr/>
          </p:nvSpPr>
          <p:spPr>
            <a:xfrm>
              <a:off x="8576425" y="3858209"/>
              <a:ext cx="1079426" cy="391051"/>
            </a:xfrm>
            <a:prstGeom prst="rect">
              <a:avLst/>
            </a:prstGeom>
            <a:noFill/>
            <a:ln w="12700" cap="flat" cmpd="sng" algn="ctr">
              <a:noFill/>
              <a:prstDash val="solid"/>
              <a:miter lim="800000"/>
            </a:ln>
            <a:effectLst/>
          </p:spPr>
          <p:txBody>
            <a:bodyPr rtlCol="0" anchor="ctr"/>
            <a:lstStyle/>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計画提案</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左右矢印 54"/>
          <p:cNvSpPr/>
          <p:nvPr/>
        </p:nvSpPr>
        <p:spPr>
          <a:xfrm rot="16200000">
            <a:off x="5039989" y="3073872"/>
            <a:ext cx="335829" cy="309878"/>
          </a:xfrm>
          <a:prstGeom prst="leftRightArrow">
            <a:avLst>
              <a:gd name="adj1" fmla="val 48064"/>
              <a:gd name="adj2" fmla="val 34513"/>
            </a:avLst>
          </a:prstGeom>
          <a:solidFill>
            <a:srgbClr val="0070C0">
              <a:alpha val="50000"/>
            </a:srgbClr>
          </a:solidFill>
          <a:ln w="12700" cap="flat" cmpd="sng" algn="ctr">
            <a:noFill/>
            <a:prstDash val="sysDot"/>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ホームベース 56"/>
          <p:cNvSpPr/>
          <p:nvPr/>
        </p:nvSpPr>
        <p:spPr>
          <a:xfrm>
            <a:off x="5541864" y="2453353"/>
            <a:ext cx="166226" cy="705617"/>
          </a:xfrm>
          <a:prstGeom prst="homePlate">
            <a:avLst/>
          </a:prstGeom>
          <a:noFill/>
          <a:ln w="12700" cap="flat" cmpd="sng" algn="ctr">
            <a:noFill/>
            <a:prstDash val="solid"/>
            <a:miter lim="800000"/>
          </a:ln>
          <a:effectLst/>
        </p:spPr>
        <p:txBody>
          <a:bodyPr vert="eaVert"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grpSp>
        <p:nvGrpSpPr>
          <p:cNvPr id="58" name="グループ化 57"/>
          <p:cNvGrpSpPr/>
          <p:nvPr/>
        </p:nvGrpSpPr>
        <p:grpSpPr>
          <a:xfrm>
            <a:off x="3382620" y="2938823"/>
            <a:ext cx="1253629" cy="239787"/>
            <a:chOff x="8320486" y="3765376"/>
            <a:chExt cx="1670956" cy="412442"/>
          </a:xfrm>
        </p:grpSpPr>
        <p:sp>
          <p:nvSpPr>
            <p:cNvPr id="66" name="左矢印 65"/>
            <p:cNvSpPr/>
            <p:nvPr/>
          </p:nvSpPr>
          <p:spPr>
            <a:xfrm>
              <a:off x="8320486" y="3817818"/>
              <a:ext cx="1526167" cy="360000"/>
            </a:xfrm>
            <a:prstGeom prst="leftArrow">
              <a:avLst/>
            </a:prstGeom>
            <a:solidFill>
              <a:srgbClr val="7FB7D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90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正方形/長方形 66"/>
            <p:cNvSpPr/>
            <p:nvPr/>
          </p:nvSpPr>
          <p:spPr>
            <a:xfrm>
              <a:off x="8523392" y="3765376"/>
              <a:ext cx="1468050" cy="391051"/>
            </a:xfrm>
            <a:prstGeom prst="rect">
              <a:avLst/>
            </a:prstGeom>
            <a:noFill/>
            <a:ln w="12700" cap="flat" cmpd="sng" algn="ctr">
              <a:noFill/>
              <a:prstDash val="solid"/>
              <a:miter lim="800000"/>
            </a:ln>
            <a:effectLst/>
          </p:spPr>
          <p:txBody>
            <a:bodyPr rtlCol="0" anchor="ctr"/>
            <a:lstStyle/>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決定通知</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必要なサポート</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9" name="角丸四角形 58"/>
          <p:cNvSpPr/>
          <p:nvPr/>
        </p:nvSpPr>
        <p:spPr>
          <a:xfrm>
            <a:off x="4541814" y="2512656"/>
            <a:ext cx="1266044" cy="1426544"/>
          </a:xfrm>
          <a:prstGeom prst="roundRect">
            <a:avLst>
              <a:gd name="adj" fmla="val 11774"/>
            </a:avLst>
          </a:prstGeom>
          <a:noFill/>
          <a:ln w="12700" cap="flat" cmpd="sng" algn="ctr">
            <a:solidFill>
              <a:srgbClr val="5B9BD5">
                <a:shade val="50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0" name="グループ化 59"/>
          <p:cNvGrpSpPr/>
          <p:nvPr/>
        </p:nvGrpSpPr>
        <p:grpSpPr>
          <a:xfrm>
            <a:off x="3131840" y="3315706"/>
            <a:ext cx="1572119" cy="315163"/>
            <a:chOff x="8453420" y="4584449"/>
            <a:chExt cx="1777291" cy="331650"/>
          </a:xfrm>
        </p:grpSpPr>
        <p:sp>
          <p:nvSpPr>
            <p:cNvPr id="64" name="ストライプ矢印 63"/>
            <p:cNvSpPr/>
            <p:nvPr/>
          </p:nvSpPr>
          <p:spPr>
            <a:xfrm rot="10800000">
              <a:off x="8453420" y="4648136"/>
              <a:ext cx="1777291" cy="267963"/>
            </a:xfrm>
            <a:prstGeom prst="stripedRightArrow">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p:cNvSpPr/>
            <p:nvPr/>
          </p:nvSpPr>
          <p:spPr>
            <a:xfrm>
              <a:off x="8878245" y="4584449"/>
              <a:ext cx="1254164" cy="326295"/>
            </a:xfrm>
            <a:prstGeom prst="rect">
              <a:avLst/>
            </a:prstGeom>
            <a:noFill/>
            <a:ln w="12700" cap="flat" cmpd="sng" algn="ctr">
              <a:noFill/>
              <a:prstDash val="solid"/>
              <a:miter lim="800000"/>
            </a:ln>
            <a:effectLst/>
          </p:spPr>
          <p:txBody>
            <a:bodyPr rtlCol="0" anchor="ctr"/>
            <a:lstStyle/>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自己調達分と</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同額の資金提供</a:t>
              </a:r>
              <a:endParaRPr kumimoji="0" lang="en-US" altLang="ja-JP"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3" name="角丸四角形 62"/>
          <p:cNvSpPr/>
          <p:nvPr/>
        </p:nvSpPr>
        <p:spPr>
          <a:xfrm>
            <a:off x="4657844" y="3413804"/>
            <a:ext cx="1084286" cy="468093"/>
          </a:xfrm>
          <a:prstGeom prst="roundRect">
            <a:avLst/>
          </a:prstGeom>
          <a:solidFill>
            <a:srgbClr val="00B050"/>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資金提供先</a:t>
            </a:r>
            <a:endParaRPr kumimoji="0" lang="en-US" altLang="ja-JP" sz="10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（村上財団）</a:t>
            </a:r>
          </a:p>
        </p:txBody>
      </p:sp>
      <p:pic>
        <p:nvPicPr>
          <p:cNvPr id="72" name="図 7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42030" y="2541128"/>
            <a:ext cx="685535" cy="499301"/>
          </a:xfrm>
          <a:prstGeom prst="rect">
            <a:avLst/>
          </a:prstGeom>
        </p:spPr>
      </p:pic>
      <p:sp>
        <p:nvSpPr>
          <p:cNvPr id="73" name="楕円 72"/>
          <p:cNvSpPr/>
          <p:nvPr/>
        </p:nvSpPr>
        <p:spPr>
          <a:xfrm>
            <a:off x="6451496" y="2273700"/>
            <a:ext cx="2379901" cy="187538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74" name="二等辺三角形 73"/>
          <p:cNvSpPr/>
          <p:nvPr/>
        </p:nvSpPr>
        <p:spPr>
          <a:xfrm rot="5400000">
            <a:off x="5658369" y="3178456"/>
            <a:ext cx="1076729" cy="201943"/>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75" name="フローチャート: 代替処理 74"/>
          <p:cNvSpPr/>
          <p:nvPr/>
        </p:nvSpPr>
        <p:spPr>
          <a:xfrm>
            <a:off x="6387880" y="2560067"/>
            <a:ext cx="2498827" cy="639330"/>
          </a:xfrm>
          <a:prstGeom prst="flowChartAlternateProcess">
            <a:avLst/>
          </a:prstGeom>
          <a:solidFill>
            <a:schemeClr val="accent5"/>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モデル事業の評価・分析を行い</a:t>
            </a:r>
          </a:p>
          <a:p>
            <a:pPr algn="ctr"/>
            <a:r>
              <a:rPr kumimoji="1" lang="ja-JP" altLang="en-US" sz="1100" b="1" dirty="0">
                <a:latin typeface="Meiryo UI" panose="020B0604030504040204" pitchFamily="50" charset="-128"/>
                <a:ea typeface="Meiryo UI" panose="020B0604030504040204" pitchFamily="50" charset="-128"/>
              </a:rPr>
              <a:t>公民連携による新しい政策手法を検討</a:t>
            </a:r>
          </a:p>
        </p:txBody>
      </p:sp>
      <p:sp>
        <p:nvSpPr>
          <p:cNvPr id="76" name="フローチャート: 代替処理 75"/>
          <p:cNvSpPr/>
          <p:nvPr/>
        </p:nvSpPr>
        <p:spPr>
          <a:xfrm>
            <a:off x="6387880" y="3369161"/>
            <a:ext cx="2498827" cy="588929"/>
          </a:xfrm>
          <a:prstGeom prst="flowChartAlternateProcess">
            <a:avLst/>
          </a:prstGeom>
          <a:solidFill>
            <a:schemeClr val="accent5"/>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新たな取組みを行う</a:t>
            </a:r>
            <a:r>
              <a:rPr kumimoji="1" lang="en-US" altLang="ja-JP" sz="1100" b="1" dirty="0">
                <a:latin typeface="Meiryo UI" panose="020B0604030504040204" pitchFamily="50" charset="-128"/>
                <a:ea typeface="Meiryo UI" panose="020B0604030504040204" pitchFamily="50" charset="-128"/>
              </a:rPr>
              <a:t>NPO</a:t>
            </a:r>
            <a:r>
              <a:rPr kumimoji="1" lang="ja-JP" altLang="en-US" sz="1100" b="1" dirty="0">
                <a:latin typeface="Meiryo UI" panose="020B0604030504040204" pitchFamily="50" charset="-128"/>
                <a:ea typeface="Meiryo UI" panose="020B0604030504040204" pitchFamily="50" charset="-128"/>
              </a:rPr>
              <a:t>等や</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民間資金提供先を拡大</a:t>
            </a:r>
          </a:p>
        </p:txBody>
      </p:sp>
      <p:sp>
        <p:nvSpPr>
          <p:cNvPr id="77" name="正方形/長方形 76"/>
          <p:cNvSpPr/>
          <p:nvPr/>
        </p:nvSpPr>
        <p:spPr>
          <a:xfrm>
            <a:off x="6646302" y="2152607"/>
            <a:ext cx="2021153" cy="336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新しい政策手法の展開</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4245246313"/>
              </p:ext>
            </p:extLst>
          </p:nvPr>
        </p:nvGraphicFramePr>
        <p:xfrm>
          <a:off x="640870" y="4464115"/>
          <a:ext cx="8190528" cy="2403189"/>
        </p:xfrm>
        <a:graphic>
          <a:graphicData uri="http://schemas.openxmlformats.org/drawingml/2006/table">
            <a:tbl>
              <a:tblPr/>
              <a:tblGrid>
                <a:gridCol w="3076035">
                  <a:extLst>
                    <a:ext uri="{9D8B030D-6E8A-4147-A177-3AD203B41FA5}">
                      <a16:colId xmlns:a16="http://schemas.microsoft.com/office/drawing/2014/main" val="936517151"/>
                    </a:ext>
                  </a:extLst>
                </a:gridCol>
                <a:gridCol w="3510390">
                  <a:extLst>
                    <a:ext uri="{9D8B030D-6E8A-4147-A177-3AD203B41FA5}">
                      <a16:colId xmlns:a16="http://schemas.microsoft.com/office/drawing/2014/main" val="2715507798"/>
                    </a:ext>
                  </a:extLst>
                </a:gridCol>
                <a:gridCol w="1604103">
                  <a:extLst>
                    <a:ext uri="{9D8B030D-6E8A-4147-A177-3AD203B41FA5}">
                      <a16:colId xmlns:a16="http://schemas.microsoft.com/office/drawing/2014/main" val="2491436315"/>
                    </a:ext>
                  </a:extLst>
                </a:gridCol>
              </a:tblGrid>
              <a:tr h="218644">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事業名称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事業規模</a:t>
                      </a:r>
                      <a:endParaRPr lang="en-US" altLang="zh-TW"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46578246"/>
                  </a:ext>
                </a:extLst>
              </a:tr>
              <a:tr h="62463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府営住宅を活用した</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若者への就職・居住支援事業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HELLOlife</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コロナ禍による失業者のうち、住居を喪失した者を対象に、府営</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住宅を活用し住居を確保するとともに、就職及び職場定着に向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けて</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きめ細やかな支援を実施。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千円</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うち</a:t>
                      </a: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民間支援額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en-US" altLang="zh-TW" sz="800" b="0" i="0" u="none" strike="noStrike" dirty="0">
                          <a:solidFill>
                            <a:srgbClr val="000000"/>
                          </a:solidFill>
                          <a:effectLst/>
                          <a:latin typeface="Meiryo UI" panose="020B0604030504040204" pitchFamily="50" charset="-128"/>
                          <a:ea typeface="Meiryo UI" panose="020B0604030504040204" pitchFamily="50" charset="-128"/>
                        </a:rPr>
                        <a:t>,000</a:t>
                      </a: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220052"/>
                  </a:ext>
                </a:extLst>
              </a:tr>
              <a:tr h="67507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高校と連携した子ども食堂実施と</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子どもを見守る活動</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やんちゃま</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ファミリー</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with</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」、松原市）</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府立松原高校と連携した子ども食堂の回数増や、地域の子ども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や保護者への弁当宅配・困りごとサポート活動を新たに実施。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千円</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うち</a:t>
                      </a: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民間支援額</a:t>
                      </a:r>
                      <a:r>
                        <a:rPr lang="en-US" altLang="zh-TW" sz="800" b="0" i="0" u="none" strike="noStrike" dirty="0">
                          <a:solidFill>
                            <a:srgbClr val="000000"/>
                          </a:solidFill>
                          <a:effectLst/>
                          <a:latin typeface="Meiryo UI" panose="020B0604030504040204" pitchFamily="50" charset="-128"/>
                          <a:ea typeface="Meiryo UI" panose="020B0604030504040204" pitchFamily="50" charset="-128"/>
                        </a:rPr>
                        <a:t>4,000</a:t>
                      </a: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3477"/>
                  </a:ext>
                </a:extLst>
              </a:tr>
              <a:tr h="63007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あい</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りん</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地域の不安定労働者</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就職・居住支援事業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（「釜ヶ崎支援機構」、大阪市）</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若い世代の生活再建をめざして住居提供を行うとともに、孤立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を防ぎ、社会とのつながりを回復していく日常生活支援を実施。</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また、大阪府が安定就労、常用雇用の促進・定着化を推進。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千円</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（うち民間支援額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3,330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千円）</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719384"/>
                  </a:ext>
                </a:extLst>
              </a:tr>
              <a:tr h="25476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a:noFill/>
                    </a:lnL>
                    <a:lnR>
                      <a:noFill/>
                    </a:lnR>
                    <a:lnT w="25400" cap="flat" cmpd="dbl"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1325605"/>
                  </a:ext>
                </a:extLst>
              </a:tr>
            </a:tbl>
          </a:graphicData>
        </a:graphic>
      </p:graphicFrame>
      <p:sp>
        <p:nvSpPr>
          <p:cNvPr id="79" name="角丸四角形 78"/>
          <p:cNvSpPr/>
          <p:nvPr/>
        </p:nvSpPr>
        <p:spPr>
          <a:xfrm>
            <a:off x="539734" y="4164924"/>
            <a:ext cx="1132599" cy="267065"/>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100" b="1" dirty="0">
                <a:solidFill>
                  <a:srgbClr val="5B9BD5"/>
                </a:solidFill>
                <a:latin typeface="Meiryo UI" panose="020B0604030504040204" pitchFamily="50" charset="-128"/>
                <a:ea typeface="Meiryo UI" panose="020B0604030504040204" pitchFamily="50" charset="-128"/>
              </a:rPr>
              <a:t>令和</a:t>
            </a:r>
            <a:r>
              <a:rPr lang="en-US" altLang="ja-JP" sz="1100" b="1" dirty="0">
                <a:solidFill>
                  <a:srgbClr val="5B9BD5"/>
                </a:solidFill>
                <a:latin typeface="Meiryo UI" panose="020B0604030504040204" pitchFamily="50" charset="-128"/>
                <a:ea typeface="Meiryo UI" panose="020B0604030504040204" pitchFamily="50" charset="-128"/>
              </a:rPr>
              <a:t>2</a:t>
            </a:r>
            <a:r>
              <a:rPr lang="ja-JP" altLang="en-US" sz="1100" b="1" dirty="0">
                <a:solidFill>
                  <a:srgbClr val="5B9BD5"/>
                </a:solidFill>
                <a:latin typeface="Meiryo UI" panose="020B0604030504040204" pitchFamily="50" charset="-128"/>
                <a:ea typeface="Meiryo UI" panose="020B0604030504040204" pitchFamily="50" charset="-128"/>
              </a:rPr>
              <a:t>年度実績</a:t>
            </a:r>
            <a:endParaRPr lang="en-US" altLang="ja-JP" sz="1100" b="1" dirty="0">
              <a:solidFill>
                <a:srgbClr val="5B9BD5"/>
              </a:solidFill>
              <a:latin typeface="Meiryo UI" panose="020B0604030504040204" pitchFamily="50" charset="-128"/>
              <a:ea typeface="Meiryo UI" panose="020B0604030504040204" pitchFamily="50" charset="-128"/>
            </a:endParaRPr>
          </a:p>
        </p:txBody>
      </p:sp>
      <p:pic>
        <p:nvPicPr>
          <p:cNvPr id="80" name="図 4" descr="https://hellolife.jp/assets/images/common/footer_school.jpg">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670" y="4706556"/>
            <a:ext cx="901333" cy="564137"/>
          </a:xfrm>
          <a:prstGeom prst="rect">
            <a:avLst/>
          </a:prstGeom>
          <a:noFill/>
          <a:extLst>
            <a:ext uri="{909E8E84-426E-40DD-AFC4-6F175D3DCCD1}">
              <a14:hiddenFill xmlns:a14="http://schemas.microsoft.com/office/drawing/2010/main">
                <a:solidFill>
                  <a:srgbClr val="FFFFFF"/>
                </a:solidFill>
              </a14:hiddenFill>
            </a:ext>
          </a:extLst>
        </p:spPr>
      </p:pic>
      <p:pic>
        <p:nvPicPr>
          <p:cNvPr id="81" name="図 80" descr="C:\Users\ShimizuYo\AppData\Local\Microsoft\Windows\INetCache\Content.MSO\36F723F1.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668" y="5353151"/>
            <a:ext cx="901333" cy="578795"/>
          </a:xfrm>
          <a:prstGeom prst="rect">
            <a:avLst/>
          </a:prstGeom>
          <a:noFill/>
          <a:ln>
            <a:noFill/>
          </a:ln>
        </p:spPr>
      </p:pic>
      <p:pic>
        <p:nvPicPr>
          <p:cNvPr id="82" name="図 81" descr="支援金が2倍:コロナ支援-大阪の未来を支える世代に居住支援を"/>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8668" y="6023852"/>
            <a:ext cx="901333" cy="549980"/>
          </a:xfrm>
          <a:prstGeom prst="rect">
            <a:avLst/>
          </a:prstGeom>
          <a:noFill/>
          <a:ln>
            <a:noFill/>
          </a:ln>
        </p:spPr>
      </p:pic>
      <p:sp>
        <p:nvSpPr>
          <p:cNvPr id="41" name="正方形/長方形 40"/>
          <p:cNvSpPr/>
          <p:nvPr/>
        </p:nvSpPr>
        <p:spPr>
          <a:xfrm>
            <a:off x="8432528" y="6525344"/>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31</a:t>
            </a:r>
            <a:endParaRPr lang="ja-JP" altLang="en-US" dirty="0">
              <a:solidFill>
                <a:schemeClr val="tx1"/>
              </a:solidFill>
            </a:endParaRPr>
          </a:p>
        </p:txBody>
      </p:sp>
      <p:sp>
        <p:nvSpPr>
          <p:cNvPr id="49" name="角丸四角形 48"/>
          <p:cNvSpPr/>
          <p:nvPr/>
        </p:nvSpPr>
        <p:spPr>
          <a:xfrm>
            <a:off x="539734" y="2332627"/>
            <a:ext cx="1144033" cy="255427"/>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事業スキーム</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61" name="下矢印 60"/>
          <p:cNvSpPr/>
          <p:nvPr/>
        </p:nvSpPr>
        <p:spPr>
          <a:xfrm rot="8966317">
            <a:off x="2794468" y="3429238"/>
            <a:ext cx="308989" cy="350604"/>
          </a:xfrm>
          <a:prstGeom prst="downArrow">
            <a:avLst/>
          </a:prstGeom>
          <a:solidFill>
            <a:srgbClr val="FF99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p:cNvSpPr/>
          <p:nvPr/>
        </p:nvSpPr>
        <p:spPr>
          <a:xfrm>
            <a:off x="2829795" y="3705899"/>
            <a:ext cx="1233712" cy="290316"/>
          </a:xfrm>
          <a:prstGeom prst="rect">
            <a:avLst/>
          </a:prstGeom>
          <a:solidFill>
            <a:srgbClr val="FF9900"/>
          </a:solidFill>
          <a:ln w="12700" cap="flat" cmpd="sng" algn="ctr">
            <a:noFill/>
            <a:prstDash val="solid"/>
            <a:miter lim="800000"/>
          </a:ln>
          <a:effectLst/>
        </p:spPr>
        <p:txBody>
          <a:bodyPr lIns="0" tIns="36000" rIns="0" bIns="36000" rtlCol="0" anchor="ctr"/>
          <a:lstStyle/>
          <a:p>
            <a:pPr marL="68354" marR="0" lvl="0" indent="0" defTabSz="457200" eaLnBrk="1" fontAlgn="auto" latinLnBrk="0" hangingPunct="1">
              <a:lnSpc>
                <a:spcPct val="100000"/>
              </a:lnSpc>
              <a:spcBef>
                <a:spcPts val="0"/>
              </a:spcBef>
              <a:spcAft>
                <a:spcPts val="0"/>
              </a:spcAft>
              <a:buClrTx/>
              <a:buSzTx/>
              <a:buFontTx/>
              <a:buNone/>
              <a:tabLst/>
              <a:defRPr/>
            </a:pPr>
            <a:r>
              <a:rPr kumimoji="0" lang="ja-JP" altLang="en-US" sz="9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クラウドファンディングによる自己資金調達</a:t>
            </a:r>
            <a:endParaRPr kumimoji="0" lang="en-US" altLang="ja-JP" sz="90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837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21279" y="430867"/>
            <a:ext cx="8839822" cy="6283498"/>
          </a:xfrm>
          <a:prstGeom prst="roundRect">
            <a:avLst>
              <a:gd name="adj" fmla="val 4915"/>
            </a:avLst>
          </a:prstGeom>
          <a:solidFill>
            <a:schemeClr val="lt1"/>
          </a:solid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◆市町村とのパートナーシップの強化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476545" y="915672"/>
            <a:ext cx="8314028"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市町村の人材やノウハウが不足する分野や個々の市町村の対応では非効率な業務について、連携やサポートを行う。</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566555" y="4162146"/>
            <a:ext cx="8314028" cy="469359"/>
          </a:xfrm>
          <a:prstGeom prst="rect">
            <a:avLst/>
          </a:prstGeom>
          <a:noFill/>
          <a:ln>
            <a:noFill/>
          </a:ln>
        </p:spPr>
        <p:txBody>
          <a:bodyPr wrap="square">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大阪府市町村データ活用プラットフォームの整備</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スマートシティ戦略部 スマートシティ戦略総務課・デジタル行政推進課</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9" name="正方形/長方形 48"/>
          <p:cNvSpPr/>
          <p:nvPr/>
        </p:nvSpPr>
        <p:spPr>
          <a:xfrm>
            <a:off x="516929" y="1735587"/>
            <a:ext cx="8105522"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061641" y="2905016"/>
            <a:ext cx="7560810" cy="405076"/>
          </a:xfrm>
          <a:prstGeom prst="roundRect">
            <a:avLst>
              <a:gd name="adj" fmla="val 14009"/>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917847" y="4579804"/>
            <a:ext cx="7872726" cy="45715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が独自にシステムを構築することなく、データ入力など、少ない作業負担のみで、住民向けに情報発信できるアプリ等を容易に展開できるよう、府が「大阪府市町村データ活用プラットフォーム」を整備する（令和</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月運用開始予定）。</a:t>
            </a:r>
            <a:endParaRPr lang="en-US" altLang="ja-JP"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521550" y="1314655"/>
            <a:ext cx="5303589"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財務部 行政経営課</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3" name="角丸四角形 42"/>
          <p:cNvSpPr/>
          <p:nvPr/>
        </p:nvSpPr>
        <p:spPr>
          <a:xfrm>
            <a:off x="805150" y="1520228"/>
            <a:ext cx="6869528" cy="3786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公民連携の取組みを住民に近い市町村へ拡大することで、より幅広い社会課題の解決をめざす。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954941" y="1883612"/>
            <a:ext cx="7806727" cy="2081391"/>
          </a:xfrm>
          <a:prstGeom prst="roundRect">
            <a:avLst>
              <a:gd name="adj" fmla="val 9901"/>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1089955" y="1902887"/>
            <a:ext cx="7667510" cy="2021168"/>
            <a:chOff x="935644" y="1817567"/>
            <a:chExt cx="7667510" cy="2021168"/>
          </a:xfrm>
        </p:grpSpPr>
        <p:sp>
          <p:nvSpPr>
            <p:cNvPr id="44" name="角丸四角形 43"/>
            <p:cNvSpPr/>
            <p:nvPr/>
          </p:nvSpPr>
          <p:spPr>
            <a:xfrm>
              <a:off x="1128102" y="1973649"/>
              <a:ext cx="7475052" cy="530801"/>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専任（担当）部署設置に向けた働きかけ  </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設置市：大阪市、堺市、河内長野市、豊中市、大東市、富田林市、東大阪市、八尾市、藤井寺市</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市町村向け公民連携研修の実施支援、市町村から公民戦略連携デスクへ研修生の受け入れ（実績：</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7</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名）　他</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角丸四角形 44"/>
            <p:cNvSpPr/>
            <p:nvPr/>
          </p:nvSpPr>
          <p:spPr>
            <a:xfrm>
              <a:off x="1148501" y="2757982"/>
              <a:ext cx="4601637" cy="386463"/>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市町村情報発信担当者向け</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SNS</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セミナーの開催（フェイスブックジャパン㈱との連携）（</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R2.12</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公民連携フォーラムの開催（</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R3.2)</a:t>
              </a:r>
            </a:p>
          </p:txBody>
        </p:sp>
        <p:sp>
          <p:nvSpPr>
            <p:cNvPr id="46" name="角丸四角形 45"/>
            <p:cNvSpPr/>
            <p:nvPr/>
          </p:nvSpPr>
          <p:spPr>
            <a:xfrm>
              <a:off x="1172746" y="3433057"/>
              <a:ext cx="6404364" cy="40567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インターネット</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TV</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の実施　　　　　☞ 大阪市、堺市、岸和田市、富田林市、東大阪市、門真市、四條畷市　他</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子どもの夢応援事業 　☞ 第</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回</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RICE FESTIVAL</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による子どもたちの世界記録への挑戦（</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R3.1</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他</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テキスト ボックス 50"/>
            <p:cNvSpPr txBox="1"/>
            <p:nvPr/>
          </p:nvSpPr>
          <p:spPr>
            <a:xfrm>
              <a:off x="1132323" y="1973650"/>
              <a:ext cx="2520000" cy="6438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935644" y="1817567"/>
              <a:ext cx="2916276" cy="284724"/>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◆市町村における公民連携推進への支援</a:t>
              </a:r>
            </a:p>
          </p:txBody>
        </p:sp>
        <p:sp>
          <p:nvSpPr>
            <p:cNvPr id="55" name="テキスト ボックス 54"/>
            <p:cNvSpPr txBox="1"/>
            <p:nvPr/>
          </p:nvSpPr>
          <p:spPr>
            <a:xfrm>
              <a:off x="1145202" y="3380728"/>
              <a:ext cx="5079407" cy="6438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1132323" y="2684000"/>
              <a:ext cx="3924000" cy="70818"/>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939473" y="2532957"/>
              <a:ext cx="4436961" cy="280511"/>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◆市町村との協働によるイベントや公民連携フォーラムの開催</a:t>
              </a:r>
            </a:p>
          </p:txBody>
        </p:sp>
        <p:sp>
          <p:nvSpPr>
            <p:cNvPr id="50" name="角丸四角形 49"/>
            <p:cNvSpPr/>
            <p:nvPr/>
          </p:nvSpPr>
          <p:spPr>
            <a:xfrm>
              <a:off x="954100" y="3258735"/>
              <a:ext cx="5270713" cy="219327"/>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◆企業や市町村との公民連携のプラットフォーム「</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 MEIKAN</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」での連携</a:t>
              </a:r>
            </a:p>
          </p:txBody>
        </p:sp>
      </p:gr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164" y="2653203"/>
            <a:ext cx="1509686" cy="1132265"/>
          </a:xfrm>
          <a:prstGeom prst="rect">
            <a:avLst/>
          </a:prstGeom>
        </p:spPr>
      </p:pic>
      <p:sp>
        <p:nvSpPr>
          <p:cNvPr id="53" name="角丸四角形 52"/>
          <p:cNvSpPr/>
          <p:nvPr/>
        </p:nvSpPr>
        <p:spPr>
          <a:xfrm>
            <a:off x="1061641" y="5075471"/>
            <a:ext cx="7695824" cy="1455868"/>
          </a:xfrm>
          <a:prstGeom prst="roundRect">
            <a:avLst>
              <a:gd name="adj" fmla="val 3366"/>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268978" y="5143824"/>
            <a:ext cx="5103222" cy="1435392"/>
            <a:chOff x="4324871" y="4885689"/>
            <a:chExt cx="5103222" cy="1435392"/>
          </a:xfrm>
        </p:grpSpPr>
        <p:sp>
          <p:nvSpPr>
            <p:cNvPr id="29" name="右矢印 28"/>
            <p:cNvSpPr/>
            <p:nvPr/>
          </p:nvSpPr>
          <p:spPr>
            <a:xfrm>
              <a:off x="5987783" y="5245694"/>
              <a:ext cx="640878" cy="536200"/>
            </a:xfrm>
            <a:prstGeom prst="rightArrow">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0" name="グループ化 29"/>
            <p:cNvGrpSpPr/>
            <p:nvPr/>
          </p:nvGrpSpPr>
          <p:grpSpPr>
            <a:xfrm>
              <a:off x="4324871" y="5083368"/>
              <a:ext cx="1522669" cy="1124409"/>
              <a:chOff x="4617005" y="4978034"/>
              <a:chExt cx="1715690" cy="1124409"/>
            </a:xfrm>
          </p:grpSpPr>
          <p:sp>
            <p:nvSpPr>
              <p:cNvPr id="34" name="角丸四角形 33"/>
              <p:cNvSpPr/>
              <p:nvPr/>
            </p:nvSpPr>
            <p:spPr>
              <a:xfrm>
                <a:off x="4617005" y="4978034"/>
                <a:ext cx="1715690" cy="1124409"/>
              </a:xfrm>
              <a:prstGeom prst="roundRect">
                <a:avLst>
                  <a:gd name="adj" fmla="val 1294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下矢印吹き出し 32"/>
              <p:cNvSpPr/>
              <p:nvPr/>
            </p:nvSpPr>
            <p:spPr>
              <a:xfrm>
                <a:off x="5561294" y="5386544"/>
                <a:ext cx="588176" cy="290016"/>
              </a:xfrm>
              <a:prstGeom prst="downArrowCallout">
                <a:avLst>
                  <a:gd name="adj1" fmla="val 50734"/>
                  <a:gd name="adj2" fmla="val 60384"/>
                  <a:gd name="adj3" fmla="val 25000"/>
                  <a:gd name="adj4" fmla="val 649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アップロード</a:t>
                </a:r>
              </a:p>
              <a:p>
                <a:pPr algn="ctr"/>
                <a:endParaRPr kumimoji="1" lang="ja-JP" altLang="en-US" sz="8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grpSp>
        <p:pic>
          <p:nvPicPr>
            <p:cNvPr id="36" name="図 35"/>
            <p:cNvPicPr>
              <a:picLocks noChangeAspect="1"/>
            </p:cNvPicPr>
            <p:nvPr/>
          </p:nvPicPr>
          <p:blipFill rotWithShape="1">
            <a:blip r:embed="rId3"/>
            <a:srcRect b="8166"/>
            <a:stretch/>
          </p:blipFill>
          <p:spPr>
            <a:xfrm>
              <a:off x="6791273" y="4885689"/>
              <a:ext cx="2005106" cy="1210501"/>
            </a:xfrm>
            <a:prstGeom prst="rect">
              <a:avLst/>
            </a:prstGeom>
            <a:ln w="6350">
              <a:solidFill>
                <a:schemeClr val="tx1"/>
              </a:solidFill>
            </a:ln>
          </p:spPr>
        </p:pic>
        <p:sp>
          <p:nvSpPr>
            <p:cNvPr id="37" name="角丸四角形 36"/>
            <p:cNvSpPr/>
            <p:nvPr/>
          </p:nvSpPr>
          <p:spPr>
            <a:xfrm>
              <a:off x="6715793" y="6065803"/>
              <a:ext cx="2712300" cy="25527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R3.2</a:t>
              </a:r>
              <a:r>
                <a:rPr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に</a:t>
              </a:r>
              <a:r>
                <a:rPr kumimoji="1"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運用開始を予定しているアプリの画面イメージ</a:t>
              </a:r>
            </a:p>
          </p:txBody>
        </p:sp>
      </p:grpSp>
      <p:sp>
        <p:nvSpPr>
          <p:cNvPr id="39" name="角丸四角形 38"/>
          <p:cNvSpPr/>
          <p:nvPr/>
        </p:nvSpPr>
        <p:spPr>
          <a:xfrm>
            <a:off x="6041159" y="5313348"/>
            <a:ext cx="2723610" cy="32749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赤ちゃんの駅・保育施設等空き状況マップを整備</a:t>
            </a:r>
            <a:endParaRPr lang="en-US" altLang="ja-JP"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7" name="グループ化 6"/>
          <p:cNvGrpSpPr/>
          <p:nvPr/>
        </p:nvGrpSpPr>
        <p:grpSpPr>
          <a:xfrm>
            <a:off x="6102170" y="5717895"/>
            <a:ext cx="2520280" cy="501415"/>
            <a:chOff x="863792" y="6066826"/>
            <a:chExt cx="2812071" cy="365499"/>
          </a:xfrm>
        </p:grpSpPr>
        <p:sp>
          <p:nvSpPr>
            <p:cNvPr id="6" name="楕円 5"/>
            <p:cNvSpPr/>
            <p:nvPr/>
          </p:nvSpPr>
          <p:spPr>
            <a:xfrm>
              <a:off x="863792" y="6066826"/>
              <a:ext cx="2729955" cy="365499"/>
            </a:xfrm>
            <a:prstGeom prst="ellipse">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903893" y="6112236"/>
              <a:ext cx="2771970" cy="279624"/>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今後も市町村の意見を踏まえ、</a:t>
              </a:r>
              <a:endParaRPr lang="en-US" altLang="ja-JP"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順次利用を拡大</a:t>
              </a:r>
            </a:p>
          </p:txBody>
        </p:sp>
      </p:grpSp>
      <p:sp>
        <p:nvSpPr>
          <p:cNvPr id="57" name="角丸四角形 56"/>
          <p:cNvSpPr/>
          <p:nvPr/>
        </p:nvSpPr>
        <p:spPr>
          <a:xfrm>
            <a:off x="1282413" y="5104457"/>
            <a:ext cx="855095" cy="216000"/>
          </a:xfrm>
          <a:prstGeom prst="roundRect">
            <a:avLst/>
          </a:prstGeom>
          <a:solidFill>
            <a:schemeClr val="bg1"/>
          </a:solidFill>
          <a:ln w="12700">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事業スキーム</a:t>
            </a: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57"/>
          <p:cNvSpPr/>
          <p:nvPr/>
        </p:nvSpPr>
        <p:spPr>
          <a:xfrm>
            <a:off x="5964139" y="5108753"/>
            <a:ext cx="1215259" cy="217162"/>
          </a:xfrm>
          <a:prstGeom prst="roundRect">
            <a:avLst/>
          </a:prstGeom>
          <a:solidFill>
            <a:schemeClr val="bg1"/>
          </a:solidFill>
          <a:ln w="12700">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フローチャート: 磁気ディスク 58">
            <a:extLst>
              <a:ext uri="{FF2B5EF4-FFF2-40B4-BE49-F238E27FC236}">
                <a16:creationId xmlns:a16="http://schemas.microsoft.com/office/drawing/2014/main" id="{C5A5F15B-189E-4A4B-9C8E-34C1B971A22D}"/>
              </a:ext>
            </a:extLst>
          </p:cNvPr>
          <p:cNvSpPr/>
          <p:nvPr/>
        </p:nvSpPr>
        <p:spPr>
          <a:xfrm>
            <a:off x="1402608" y="5974221"/>
            <a:ext cx="1265260" cy="430184"/>
          </a:xfrm>
          <a:prstGeom prst="flowChartMagneticDisk">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大阪府市町村データ活用</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プラットフォーム</a:t>
            </a:r>
          </a:p>
        </p:txBody>
      </p:sp>
      <p:sp>
        <p:nvSpPr>
          <p:cNvPr id="10" name="フローチャート: 複数書類 9"/>
          <p:cNvSpPr/>
          <p:nvPr/>
        </p:nvSpPr>
        <p:spPr>
          <a:xfrm>
            <a:off x="1531796" y="5399622"/>
            <a:ext cx="1060704" cy="319003"/>
          </a:xfrm>
          <a:prstGeom prst="flowChartMultidocumen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市町村保有データ</a:t>
            </a:r>
          </a:p>
        </p:txBody>
      </p:sp>
      <p:sp>
        <p:nvSpPr>
          <p:cNvPr id="12" name="下矢印 11"/>
          <p:cNvSpPr/>
          <p:nvPr/>
        </p:nvSpPr>
        <p:spPr>
          <a:xfrm>
            <a:off x="1902128" y="5754926"/>
            <a:ext cx="254874" cy="307736"/>
          </a:xfrm>
          <a:prstGeom prst="downArrow">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32</a:t>
            </a:r>
            <a:endParaRPr lang="ja-JP" altLang="en-US" dirty="0">
              <a:solidFill>
                <a:schemeClr val="tx1"/>
              </a:solidFill>
            </a:endParaRPr>
          </a:p>
        </p:txBody>
      </p:sp>
    </p:spTree>
    <p:extLst>
      <p:ext uri="{BB962C8B-B14F-4D97-AF65-F5344CB8AC3E}">
        <p14:creationId xmlns:p14="http://schemas.microsoft.com/office/powerpoint/2010/main" val="245173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（４）働き方改革</a:t>
            </a:r>
            <a:endPar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696941" y="2288191"/>
            <a:ext cx="8069643" cy="2130919"/>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柔軟な働き方の実施</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・テレワーク（在宅勤務）の定着</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会議システムの導入</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・サテライトオフィスの拡充</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・時差出勤の拡大等</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組織風土改革</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・パソコン一斉シャットダウンシステムの導入　</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94678" y="908719"/>
            <a:ext cx="8474171" cy="1125125"/>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新型コロナウイルス感染症の感染拡大防止に向けた対応を踏まえつつ、新しい生活</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様式を実践するため</a:t>
            </a:r>
            <a:r>
              <a:rPr lang="ja-JP" altLang="en-US" sz="1600">
                <a:latin typeface="メイリオ" panose="020B0604030504040204" pitchFamily="50" charset="-128"/>
                <a:ea typeface="メイリオ" panose="020B0604030504040204" pitchFamily="50" charset="-128"/>
                <a:cs typeface="メイリオ" panose="020B0604030504040204" pitchFamily="50" charset="-128"/>
              </a:rPr>
              <a:t>、テレワークの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さらなる推進など柔軟な働き方の実施や、パソコン一斉シャットダウンシステムの導入など</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組織風土改革</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に取り組み、働き方改革を着実に進めます。</a:t>
            </a:r>
            <a:endParaRPr lang="en-US" altLang="ja-JP" sz="1600"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513381" y="2310691"/>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6126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154647" y="422666"/>
            <a:ext cx="8821395" cy="6156684"/>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働き方改革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総務部 人事局 企画厚生課</a:t>
            </a:r>
            <a:r>
              <a:rPr lang="ja-JP" altLang="en-US" sz="11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デジタル行政推進課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517817" y="3924055"/>
            <a:ext cx="7875875" cy="247428"/>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会議システムの導入</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1016348" y="2916075"/>
            <a:ext cx="6931028"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1016348" y="2491783"/>
            <a:ext cx="5605261"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805229" y="4206249"/>
            <a:ext cx="7905887" cy="437886"/>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新型コロナウイルス感染症の感染拡大防止のためにテレワークや遠隔会議の必要性が高まっていることを受け、</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会議システムの運用を開始。令和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年度以降も引き続き</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会議を活用し、新しい生活様式を実践。</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337701" y="998730"/>
            <a:ext cx="2158176" cy="220946"/>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柔軟な働き方の実施</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7" name="テキスト ボックス 36"/>
          <p:cNvSpPr txBox="1"/>
          <p:nvPr/>
        </p:nvSpPr>
        <p:spPr>
          <a:xfrm>
            <a:off x="817753" y="1552852"/>
            <a:ext cx="8005662" cy="395420"/>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ニューノーマル時代にふさわしい新しい生活様式を実践するため、働き方改革の取組みの一環であるテレワーク（在宅勤務）のさらなる定着化に向け、</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副業人材の活用などにより、取組みを推進。　</a:t>
            </a:r>
          </a:p>
        </p:txBody>
      </p:sp>
      <p:sp>
        <p:nvSpPr>
          <p:cNvPr id="23" name="大かっこ 22"/>
          <p:cNvSpPr/>
          <p:nvPr/>
        </p:nvSpPr>
        <p:spPr>
          <a:xfrm>
            <a:off x="881830" y="1988840"/>
            <a:ext cx="7635375" cy="1214305"/>
          </a:xfrm>
          <a:prstGeom prst="bracketPair">
            <a:avLst>
              <a:gd name="adj" fmla="val 9463"/>
            </a:avLst>
          </a:prstGeom>
          <a:ln>
            <a:noFill/>
          </a:ln>
        </p:spPr>
        <p:style>
          <a:lnRef idx="1">
            <a:schemeClr val="dk1"/>
          </a:lnRef>
          <a:fillRef idx="0">
            <a:schemeClr val="dk1"/>
          </a:fillRef>
          <a:effectRef idx="0">
            <a:schemeClr val="dk1"/>
          </a:effectRef>
          <a:fontRef idx="minor">
            <a:schemeClr val="tx1"/>
          </a:fontRef>
        </p:style>
        <p:txBody>
          <a:bodyPr rtlCol="0" anchor="t"/>
          <a:lstStyle/>
          <a:p>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p>
        </p:txBody>
      </p:sp>
      <p:sp>
        <p:nvSpPr>
          <p:cNvPr id="4" name="大かっこ 3"/>
          <p:cNvSpPr/>
          <p:nvPr/>
        </p:nvSpPr>
        <p:spPr>
          <a:xfrm>
            <a:off x="955587" y="3355260"/>
            <a:ext cx="7371538" cy="814245"/>
          </a:xfrm>
          <a:prstGeom prst="bracketPair">
            <a:avLst>
              <a:gd name="adj" fmla="val 12425"/>
            </a:avLst>
          </a:prstGeom>
          <a:ln>
            <a:noFill/>
          </a:ln>
        </p:spPr>
        <p:style>
          <a:lnRef idx="1">
            <a:schemeClr val="dk1"/>
          </a:lnRef>
          <a:fillRef idx="0">
            <a:schemeClr val="dk1"/>
          </a:fillRef>
          <a:effectRef idx="0">
            <a:schemeClr val="dk1"/>
          </a:effectRef>
          <a:fontRef idx="minor">
            <a:schemeClr val="tx1"/>
          </a:fontRef>
        </p:style>
        <p:txBody>
          <a:bodyPr rtlCol="0" anchor="ctr"/>
          <a:lstStyle/>
          <a:p>
            <a:endParaRPr kumimoji="1" lang="ja-JP" altLang="en-US" sz="1200" dirty="0"/>
          </a:p>
        </p:txBody>
      </p:sp>
      <p:sp>
        <p:nvSpPr>
          <p:cNvPr id="40" name="角丸四角形 39"/>
          <p:cNvSpPr/>
          <p:nvPr/>
        </p:nvSpPr>
        <p:spPr>
          <a:xfrm>
            <a:off x="922822" y="4931020"/>
            <a:ext cx="7509706" cy="1153275"/>
          </a:xfrm>
          <a:prstGeom prst="roundRect">
            <a:avLst>
              <a:gd name="adj" fmla="val 9901"/>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1016457" y="4821131"/>
            <a:ext cx="1656000" cy="252000"/>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年度の取組状況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261548" y="5520689"/>
            <a:ext cx="642445" cy="196308"/>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300"/>
              </a:lnSpc>
            </a:pPr>
            <a:r>
              <a:rPr kumimoji="1" lang="ja-JP" altLang="en-US"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利用実績</a:t>
            </a:r>
          </a:p>
        </p:txBody>
      </p:sp>
      <p:sp>
        <p:nvSpPr>
          <p:cNvPr id="42" name="角丸四角形 41"/>
          <p:cNvSpPr/>
          <p:nvPr/>
        </p:nvSpPr>
        <p:spPr>
          <a:xfrm>
            <a:off x="872760" y="2210637"/>
            <a:ext cx="7559768" cy="1413830"/>
          </a:xfrm>
          <a:prstGeom prst="roundRect">
            <a:avLst>
              <a:gd name="adj" fmla="val 9901"/>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965947" y="2096605"/>
            <a:ext cx="1692000" cy="245850"/>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年度の取組状況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955170" y="2438890"/>
            <a:ext cx="3240360" cy="277118"/>
            <a:chOff x="1122285" y="2683751"/>
            <a:chExt cx="3240360" cy="277118"/>
          </a:xfrm>
        </p:grpSpPr>
        <p:sp>
          <p:nvSpPr>
            <p:cNvPr id="35" name="テキスト ボックス 34"/>
            <p:cNvSpPr txBox="1"/>
            <p:nvPr/>
          </p:nvSpPr>
          <p:spPr>
            <a:xfrm>
              <a:off x="1376405" y="2805091"/>
              <a:ext cx="2772000"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122285" y="2683751"/>
              <a:ext cx="3240360" cy="27711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緊急テレワークシステムの運用開始（</a:t>
              </a:r>
              <a:r>
                <a:rPr lang="en-US" altLang="ja-JP" sz="1100" b="1" dirty="0">
                  <a:solidFill>
                    <a:schemeClr val="tx1"/>
                  </a:solidFill>
                  <a:latin typeface="Meiryo UI" panose="020B0604030504040204" pitchFamily="50" charset="-128"/>
                  <a:ea typeface="Meiryo UI" panose="020B0604030504040204" pitchFamily="50" charset="-128"/>
                </a:rPr>
                <a:t>R2.6</a:t>
              </a:r>
              <a:r>
                <a:rPr lang="ja-JP" altLang="en-US" sz="1100" b="1" dirty="0">
                  <a:solidFill>
                    <a:schemeClr val="tx1"/>
                  </a:solidFill>
                  <a:latin typeface="Meiryo UI" panose="020B0604030504040204" pitchFamily="50" charset="-128"/>
                  <a:ea typeface="Meiryo UI" panose="020B0604030504040204" pitchFamily="50" charset="-128"/>
                </a:rPr>
                <a:t>～）</a:t>
              </a:r>
            </a:p>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　　</a:t>
              </a:r>
            </a:p>
          </p:txBody>
        </p:sp>
      </p:gr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180" y="2361146"/>
            <a:ext cx="1105559" cy="1128884"/>
          </a:xfrm>
          <a:prstGeom prst="rect">
            <a:avLst/>
          </a:prstGeom>
        </p:spPr>
      </p:pic>
      <p:sp>
        <p:nvSpPr>
          <p:cNvPr id="44" name="テキスト ボックス 43"/>
          <p:cNvSpPr txBox="1"/>
          <p:nvPr/>
        </p:nvSpPr>
        <p:spPr>
          <a:xfrm>
            <a:off x="476545" y="1291362"/>
            <a:ext cx="3339285" cy="227902"/>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テレワーク（在宅勤務）の定着</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553" y="5060790"/>
            <a:ext cx="1328583" cy="888490"/>
          </a:xfrm>
          <a:prstGeom prst="rect">
            <a:avLst/>
          </a:prstGeom>
        </p:spPr>
      </p:pic>
      <p:sp>
        <p:nvSpPr>
          <p:cNvPr id="55" name="正方形/長方形 54"/>
          <p:cNvSpPr/>
          <p:nvPr/>
        </p:nvSpPr>
        <p:spPr>
          <a:xfrm>
            <a:off x="1930161" y="5484526"/>
            <a:ext cx="4519000" cy="23435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全庁で平均</a:t>
            </a:r>
            <a:r>
              <a:rPr lang="en-US" altLang="ja-JP" sz="1100" dirty="0">
                <a:solidFill>
                  <a:schemeClr val="tx1"/>
                </a:solidFill>
                <a:latin typeface="Meiryo UI" panose="020B0604030504040204" pitchFamily="50" charset="-128"/>
                <a:ea typeface="Meiryo UI" panose="020B0604030504040204" pitchFamily="50" charset="-128"/>
              </a:rPr>
              <a:t>405</a:t>
            </a:r>
            <a:r>
              <a:rPr lang="ja-JP" altLang="en-US" sz="1100" dirty="0">
                <a:solidFill>
                  <a:schemeClr val="tx1"/>
                </a:solidFill>
                <a:latin typeface="Meiryo UI" panose="020B0604030504040204" pitchFamily="50" charset="-128"/>
                <a:ea typeface="Meiryo UI" panose="020B0604030504040204" pitchFamily="50" charset="-128"/>
              </a:rPr>
              <a:t>回／月、参加人数</a:t>
            </a:r>
            <a:r>
              <a:rPr lang="en-US" altLang="ja-JP" sz="1100" dirty="0">
                <a:solidFill>
                  <a:schemeClr val="tx1"/>
                </a:solidFill>
                <a:latin typeface="Meiryo UI" panose="020B0604030504040204" pitchFamily="50" charset="-128"/>
                <a:ea typeface="Meiryo UI" panose="020B0604030504040204" pitchFamily="50" charset="-128"/>
              </a:rPr>
              <a:t>2,126</a:t>
            </a:r>
            <a:r>
              <a:rPr lang="ja-JP" altLang="en-US" sz="1100" dirty="0">
                <a:solidFill>
                  <a:schemeClr val="tx1"/>
                </a:solidFill>
                <a:latin typeface="Meiryo UI" panose="020B0604030504040204" pitchFamily="50" charset="-128"/>
                <a:ea typeface="Meiryo UI" panose="020B0604030504040204" pitchFamily="50" charset="-128"/>
              </a:rPr>
              <a:t>人／月 （</a:t>
            </a:r>
            <a:r>
              <a:rPr lang="en-US" altLang="ja-JP" sz="1100" dirty="0">
                <a:solidFill>
                  <a:schemeClr val="tx1"/>
                </a:solidFill>
                <a:latin typeface="Meiryo UI" panose="020B0604030504040204" pitchFamily="50" charset="-128"/>
                <a:ea typeface="Meiryo UI" panose="020B0604030504040204" pitchFamily="50" charset="-128"/>
              </a:rPr>
              <a:t>R2.10</a:t>
            </a:r>
            <a:r>
              <a:rPr lang="ja-JP" altLang="en-US" sz="1100" dirty="0">
                <a:solidFill>
                  <a:schemeClr val="tx1"/>
                </a:solidFill>
                <a:latin typeface="Meiryo UI" panose="020B0604030504040204" pitchFamily="50" charset="-128"/>
                <a:ea typeface="Meiryo UI" panose="020B0604030504040204" pitchFamily="50" charset="-128"/>
              </a:rPr>
              <a:t>末時点）</a:t>
            </a:r>
          </a:p>
        </p:txBody>
      </p:sp>
      <p:sp>
        <p:nvSpPr>
          <p:cNvPr id="58" name="正方形/長方形 57"/>
          <p:cNvSpPr/>
          <p:nvPr/>
        </p:nvSpPr>
        <p:spPr>
          <a:xfrm>
            <a:off x="1174437" y="2741381"/>
            <a:ext cx="6064753" cy="4442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クラウドサービスを利用して自宅の私物端末機から庁内ネットワークに接続し、庁内と同じような環境で</a:t>
            </a:r>
            <a:endParaRPr lang="en-US" altLang="ja-JP" sz="1100" dirty="0">
              <a:solidFill>
                <a:schemeClr val="tx1"/>
              </a:solidFill>
              <a:latin typeface="Meiryo UI" panose="020B0604030504040204" pitchFamily="50" charset="-128"/>
              <a:ea typeface="Meiryo UI" panose="020B0604030504040204" pitchFamily="50" charset="-128"/>
            </a:endParaRPr>
          </a:p>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一定範囲の業務ができるシステム</a:t>
            </a:r>
          </a:p>
        </p:txBody>
      </p:sp>
      <p:sp>
        <p:nvSpPr>
          <p:cNvPr id="59" name="正方形/長方形 58"/>
          <p:cNvSpPr/>
          <p:nvPr/>
        </p:nvSpPr>
        <p:spPr>
          <a:xfrm>
            <a:off x="1177026" y="3250055"/>
            <a:ext cx="3002670" cy="293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最大同時接続</a:t>
            </a:r>
            <a:r>
              <a:rPr lang="en-US" altLang="ja-JP" sz="1100" b="1" dirty="0">
                <a:solidFill>
                  <a:schemeClr val="tx1"/>
                </a:solidFill>
                <a:latin typeface="Meiryo UI" panose="020B0604030504040204" pitchFamily="50" charset="-128"/>
                <a:ea typeface="Meiryo UI" panose="020B0604030504040204" pitchFamily="50" charset="-128"/>
              </a:rPr>
              <a:t>2,500</a:t>
            </a:r>
            <a:r>
              <a:rPr lang="ja-JP" altLang="en-US" sz="1100" b="1" dirty="0">
                <a:solidFill>
                  <a:schemeClr val="tx1"/>
                </a:solidFill>
                <a:latin typeface="Meiryo UI" panose="020B0604030504040204" pitchFamily="50" charset="-128"/>
                <a:ea typeface="Meiryo UI" panose="020B0604030504040204" pitchFamily="50" charset="-128"/>
              </a:rPr>
              <a:t>台の環境を構築</a:t>
            </a:r>
          </a:p>
        </p:txBody>
      </p:sp>
      <p:sp>
        <p:nvSpPr>
          <p:cNvPr id="61" name="テキスト ボックス 60"/>
          <p:cNvSpPr txBox="1"/>
          <p:nvPr/>
        </p:nvSpPr>
        <p:spPr>
          <a:xfrm>
            <a:off x="1259502" y="5305916"/>
            <a:ext cx="4617643"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1044385" y="5186699"/>
            <a:ext cx="4832760" cy="2229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会議用</a:t>
            </a:r>
            <a:r>
              <a:rPr lang="en-US" altLang="ja-JP" sz="1100" b="1" dirty="0">
                <a:solidFill>
                  <a:schemeClr val="tx1"/>
                </a:solidFill>
                <a:latin typeface="Meiryo UI" panose="020B0604030504040204" pitchFamily="50" charset="-128"/>
                <a:ea typeface="Meiryo UI" panose="020B0604030504040204" pitchFamily="50" charset="-128"/>
              </a:rPr>
              <a:t>10</a:t>
            </a:r>
            <a:r>
              <a:rPr lang="ja-JP" altLang="en-US" sz="1100" b="1" dirty="0">
                <a:solidFill>
                  <a:schemeClr val="tx1"/>
                </a:solidFill>
                <a:latin typeface="Meiryo UI" panose="020B0604030504040204" pitchFamily="50" charset="-128"/>
                <a:ea typeface="Meiryo UI" panose="020B0604030504040204" pitchFamily="50" charset="-128"/>
              </a:rPr>
              <a:t>ライセンスを調達し、各部局への配付及び貸出を実施（</a:t>
            </a:r>
            <a:r>
              <a:rPr lang="en-US" altLang="ja-JP" sz="1100" b="1" dirty="0">
                <a:solidFill>
                  <a:schemeClr val="tx1"/>
                </a:solidFill>
                <a:latin typeface="Meiryo UI" panose="020B0604030504040204" pitchFamily="50" charset="-128"/>
                <a:ea typeface="Meiryo UI" panose="020B0604030504040204" pitchFamily="50" charset="-128"/>
              </a:rPr>
              <a:t>R2.5</a:t>
            </a:r>
            <a:r>
              <a:rPr lang="ja-JP" altLang="en-US" sz="1100" b="1"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a:t>
            </a:r>
          </a:p>
        </p:txBody>
      </p:sp>
      <p:sp>
        <p:nvSpPr>
          <p:cNvPr id="62" name="正方形/長方形 61"/>
          <p:cNvSpPr/>
          <p:nvPr/>
        </p:nvSpPr>
        <p:spPr>
          <a:xfrm>
            <a:off x="1181154" y="5788683"/>
            <a:ext cx="5299322" cy="2832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各種審議会などにおいて遠方からの</a:t>
            </a:r>
            <a:r>
              <a:rPr lang="en-US" altLang="ja-JP" sz="1100" b="1" dirty="0">
                <a:solidFill>
                  <a:schemeClr val="tx1"/>
                </a:solidFill>
                <a:latin typeface="Meiryo UI" panose="020B0604030504040204" pitchFamily="50" charset="-128"/>
                <a:ea typeface="Meiryo UI" panose="020B0604030504040204" pitchFamily="50" charset="-128"/>
              </a:rPr>
              <a:t>WEB</a:t>
            </a:r>
            <a:r>
              <a:rPr lang="ja-JP" altLang="en-US" sz="1100" b="1" dirty="0">
                <a:solidFill>
                  <a:schemeClr val="tx1"/>
                </a:solidFill>
                <a:latin typeface="Meiryo UI" panose="020B0604030504040204" pitchFamily="50" charset="-128"/>
                <a:ea typeface="Meiryo UI" panose="020B0604030504040204" pitchFamily="50" charset="-128"/>
              </a:rPr>
              <a:t>参加を実現　　　　</a:t>
            </a:r>
          </a:p>
        </p:txBody>
      </p:sp>
    </p:spTree>
    <p:extLst>
      <p:ext uri="{BB962C8B-B14F-4D97-AF65-F5344CB8AC3E}">
        <p14:creationId xmlns:p14="http://schemas.microsoft.com/office/powerpoint/2010/main" val="335470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52400" y="381000"/>
            <a:ext cx="8821395" cy="6144344"/>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26495" y="6836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26495" y="6836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角丸四角形 31"/>
          <p:cNvSpPr/>
          <p:nvPr/>
        </p:nvSpPr>
        <p:spPr>
          <a:xfrm>
            <a:off x="655585" y="2066767"/>
            <a:ext cx="6931028"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655585" y="1786344"/>
            <a:ext cx="5605261"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23" name="大かっこ 22"/>
          <p:cNvSpPr/>
          <p:nvPr/>
        </p:nvSpPr>
        <p:spPr>
          <a:xfrm>
            <a:off x="535651" y="937685"/>
            <a:ext cx="7635375" cy="1214305"/>
          </a:xfrm>
          <a:prstGeom prst="bracketPair">
            <a:avLst>
              <a:gd name="adj" fmla="val 9463"/>
            </a:avLst>
          </a:prstGeom>
          <a:ln>
            <a:noFill/>
          </a:ln>
        </p:spPr>
        <p:style>
          <a:lnRef idx="1">
            <a:schemeClr val="dk1"/>
          </a:lnRef>
          <a:fillRef idx="0">
            <a:schemeClr val="dk1"/>
          </a:fillRef>
          <a:effectRef idx="0">
            <a:schemeClr val="dk1"/>
          </a:effectRef>
          <a:fontRef idx="minor">
            <a:schemeClr val="tx1"/>
          </a:fontRef>
        </p:style>
        <p:txBody>
          <a:bodyPr rtlCol="0" anchor="t"/>
          <a:lstStyle/>
          <a:p>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p>
        </p:txBody>
      </p:sp>
      <p:sp>
        <p:nvSpPr>
          <p:cNvPr id="3" name="正方形/長方形 2"/>
          <p:cNvSpPr/>
          <p:nvPr/>
        </p:nvSpPr>
        <p:spPr>
          <a:xfrm>
            <a:off x="236598" y="458670"/>
            <a:ext cx="7845791" cy="523220"/>
          </a:xfrm>
          <a:prstGeom prst="rect">
            <a:avLst/>
          </a:prstGeom>
        </p:spPr>
        <p:txBody>
          <a:bodyPr wrap="square">
            <a:spAutoFit/>
          </a:bodyPr>
          <a:lstStyle/>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◆働き方改革（つづき）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総務部 人事局 企画厚生課</a:t>
            </a:r>
            <a:r>
              <a:rPr lang="ja-JP" altLang="en-US" sz="11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スマートシティ戦略部 デジタル行政推進課</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1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p>
        </p:txBody>
      </p:sp>
      <p:sp>
        <p:nvSpPr>
          <p:cNvPr id="25" name="正方形/長方形 24"/>
          <p:cNvSpPr/>
          <p:nvPr/>
        </p:nvSpPr>
        <p:spPr>
          <a:xfrm>
            <a:off x="323225" y="4149080"/>
            <a:ext cx="1620957" cy="307777"/>
          </a:xfrm>
          <a:prstGeom prst="rect">
            <a:avLst/>
          </a:prstGeom>
        </p:spPr>
        <p:txBody>
          <a:bodyPr wrap="none">
            <a:spAutoFit/>
          </a:bodyPr>
          <a:lstStyle/>
          <a:p>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組織風土改革</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p>
        </p:txBody>
      </p:sp>
      <p:sp>
        <p:nvSpPr>
          <p:cNvPr id="30" name="テキスト ボックス 29"/>
          <p:cNvSpPr txBox="1"/>
          <p:nvPr/>
        </p:nvSpPr>
        <p:spPr>
          <a:xfrm>
            <a:off x="521550" y="2498132"/>
            <a:ext cx="2073963" cy="247428"/>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時差出勤の拡大等</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794679" y="2787691"/>
            <a:ext cx="7852870" cy="417437"/>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新型コロナウイルス感染症の感染拡大防止に向け通勤時の混雑を緩和するため設定した時差出勤について、引き続き実施するなど、柔軟で働きやすい職場環境づくりに向け取り組んでいく。</a:t>
            </a:r>
          </a:p>
        </p:txBody>
      </p:sp>
      <p:sp>
        <p:nvSpPr>
          <p:cNvPr id="36" name="テキスト ボックス 35"/>
          <p:cNvSpPr txBox="1"/>
          <p:nvPr/>
        </p:nvSpPr>
        <p:spPr>
          <a:xfrm>
            <a:off x="519161" y="1178750"/>
            <a:ext cx="7875875" cy="247428"/>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サテライトオフィスの拡充</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806573" y="1417028"/>
            <a:ext cx="7095797" cy="245702"/>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すべての職員が勤務時間を有効活用できるよう</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サテライトオフィスを拡充予定。</a:t>
            </a:r>
          </a:p>
        </p:txBody>
      </p:sp>
      <p:sp>
        <p:nvSpPr>
          <p:cNvPr id="40" name="角丸四角形 39"/>
          <p:cNvSpPr/>
          <p:nvPr/>
        </p:nvSpPr>
        <p:spPr>
          <a:xfrm>
            <a:off x="978258" y="1815179"/>
            <a:ext cx="7778306" cy="485036"/>
          </a:xfrm>
          <a:prstGeom prst="roundRect">
            <a:avLst>
              <a:gd name="adj" fmla="val 9901"/>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・泉北サテライトオフィスの設置（</a:t>
            </a:r>
            <a:r>
              <a:rPr lang="en-US" altLang="ja-JP" sz="1100" dirty="0">
                <a:solidFill>
                  <a:schemeClr val="tx1"/>
                </a:solidFill>
                <a:latin typeface="Meiryo UI" panose="020B0604030504040204" pitchFamily="50" charset="-128"/>
                <a:ea typeface="Meiryo UI" panose="020B0604030504040204" pitchFamily="50" charset="-128"/>
              </a:rPr>
              <a:t>H29.4</a:t>
            </a:r>
            <a:r>
              <a:rPr lang="ja-JP" altLang="en-US" sz="1100" dirty="0">
                <a:solidFill>
                  <a:schemeClr val="tx1"/>
                </a:solidFill>
                <a:latin typeface="Meiryo UI" panose="020B0604030504040204" pitchFamily="50" charset="-128"/>
                <a:ea typeface="Meiryo UI" panose="020B0604030504040204" pitchFamily="50" charset="-128"/>
              </a:rPr>
              <a:t>～）　　・三島サテライトオフィスの設置（</a:t>
            </a:r>
            <a:r>
              <a:rPr lang="en-US" altLang="ja-JP" sz="1100" dirty="0">
                <a:solidFill>
                  <a:schemeClr val="tx1"/>
                </a:solidFill>
                <a:latin typeface="Meiryo UI" panose="020B0604030504040204" pitchFamily="50" charset="-128"/>
                <a:ea typeface="Meiryo UI" panose="020B0604030504040204" pitchFamily="50" charset="-128"/>
              </a:rPr>
              <a:t>R1.5</a:t>
            </a:r>
            <a:r>
              <a:rPr lang="ja-JP" altLang="en-US" sz="1100" dirty="0">
                <a:solidFill>
                  <a:schemeClr val="tx1"/>
                </a:solidFill>
                <a:latin typeface="Meiryo UI" panose="020B0604030504040204" pitchFamily="50" charset="-128"/>
                <a:ea typeface="Meiryo UI" panose="020B0604030504040204" pitchFamily="50" charset="-128"/>
              </a:rPr>
              <a:t>～）</a:t>
            </a:r>
          </a:p>
        </p:txBody>
      </p:sp>
      <p:sp>
        <p:nvSpPr>
          <p:cNvPr id="43" name="角丸四角形 42"/>
          <p:cNvSpPr/>
          <p:nvPr/>
        </p:nvSpPr>
        <p:spPr>
          <a:xfrm>
            <a:off x="1048383" y="1729396"/>
            <a:ext cx="1453387" cy="252000"/>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年度までの状況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331572" y="874983"/>
            <a:ext cx="3295324" cy="273947"/>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柔軟な働き方の実施</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（つづき）</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a:off x="580894" y="4464115"/>
            <a:ext cx="4171126" cy="297401"/>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パソコン一斉シャットダウンシステムの導入</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p:cNvSpPr txBox="1"/>
          <p:nvPr/>
        </p:nvSpPr>
        <p:spPr>
          <a:xfrm>
            <a:off x="850677" y="4714209"/>
            <a:ext cx="7905887" cy="776056"/>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仕事のメリハリをつけるなど、効率的に業務を執⾏するため、パソコン⼀⻫シャットダウンシステムを令和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年度中に導⼊予定。</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⼀⻫シャットダウンを契機として、上司と職員のコミュニケーション機会の増加を図るとともに、仕事が効率的にできているか、改善すべき点がないか、常に問題意識を持つなど、職員の意識改革を図る。</a:t>
            </a: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3474310" y="3654025"/>
            <a:ext cx="3888000"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1001351" y="3406598"/>
            <a:ext cx="6488359" cy="438560"/>
          </a:xfrm>
          <a:prstGeom prst="roundRect">
            <a:avLst>
              <a:gd name="adj" fmla="val 9901"/>
            </a:avLst>
          </a:prstGeom>
          <a:noFill/>
          <a:ln w="6350"/>
        </p:spPr>
        <p:style>
          <a:lnRef idx="2">
            <a:schemeClr val="accent1"/>
          </a:lnRef>
          <a:fillRef idx="1">
            <a:schemeClr val="lt1"/>
          </a:fillRef>
          <a:effectRef idx="0">
            <a:schemeClr val="accent1"/>
          </a:effectRef>
          <a:fontRef idx="minor">
            <a:schemeClr val="dk1"/>
          </a:fontRef>
        </p:style>
        <p:txBody>
          <a:bodyPr lIns="36000" rIns="36000" rtlCol="0" anchor="ctr"/>
          <a:lstStyle/>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これまでの９時</a:t>
            </a:r>
            <a:r>
              <a:rPr lang="en-US" altLang="ja-JP" sz="1100" dirty="0">
                <a:solidFill>
                  <a:schemeClr val="tx1"/>
                </a:solidFill>
                <a:latin typeface="Meiryo UI" panose="020B0604030504040204" pitchFamily="50" charset="-128"/>
                <a:ea typeface="Meiryo UI" panose="020B0604030504040204" pitchFamily="50" charset="-128"/>
              </a:rPr>
              <a:t>15</a:t>
            </a:r>
            <a:r>
              <a:rPr lang="ja-JP" altLang="en-US" sz="1100" dirty="0">
                <a:solidFill>
                  <a:schemeClr val="tx1"/>
                </a:solidFill>
                <a:latin typeface="Meiryo UI" panose="020B0604030504040204" pitchFamily="50" charset="-128"/>
                <a:ea typeface="Meiryo UI" panose="020B0604030504040204" pitchFamily="50" charset="-128"/>
              </a:rPr>
              <a:t>分と</a:t>
            </a:r>
            <a:r>
              <a:rPr lang="en-US" altLang="ja-JP" sz="1100" dirty="0">
                <a:solidFill>
                  <a:schemeClr val="tx1"/>
                </a:solidFill>
                <a:latin typeface="Meiryo UI" panose="020B0604030504040204" pitchFamily="50" charset="-128"/>
                <a:ea typeface="Meiryo UI" panose="020B0604030504040204" pitchFamily="50" charset="-128"/>
              </a:rPr>
              <a:t>9</a:t>
            </a:r>
            <a:r>
              <a:rPr lang="ja-JP" altLang="en-US" sz="1100" dirty="0">
                <a:solidFill>
                  <a:schemeClr val="tx1"/>
                </a:solidFill>
                <a:latin typeface="Meiryo UI" panose="020B0604030504040204" pitchFamily="50" charset="-128"/>
                <a:ea typeface="Meiryo UI" panose="020B0604030504040204" pitchFamily="50" charset="-128"/>
              </a:rPr>
              <a:t>時</a:t>
            </a:r>
            <a:r>
              <a:rPr lang="en-US" altLang="ja-JP" sz="1100" dirty="0">
                <a:solidFill>
                  <a:schemeClr val="tx1"/>
                </a:solidFill>
                <a:latin typeface="Meiryo UI" panose="020B0604030504040204" pitchFamily="50" charset="-128"/>
                <a:ea typeface="Meiryo UI" panose="020B0604030504040204" pitchFamily="50" charset="-128"/>
              </a:rPr>
              <a:t>30</a:t>
            </a:r>
            <a:r>
              <a:rPr lang="ja-JP" altLang="en-US" sz="1100" dirty="0">
                <a:solidFill>
                  <a:schemeClr val="tx1"/>
                </a:solidFill>
                <a:latin typeface="Meiryo UI" panose="020B0604030504040204" pitchFamily="50" charset="-128"/>
                <a:ea typeface="Meiryo UI" panose="020B0604030504040204" pitchFamily="50" charset="-128"/>
              </a:rPr>
              <a:t>分に加え、新たに</a:t>
            </a:r>
            <a:r>
              <a:rPr lang="en-US" altLang="ja-JP" sz="1100" b="1" dirty="0">
                <a:solidFill>
                  <a:schemeClr val="tx1"/>
                </a:solidFill>
                <a:latin typeface="Meiryo UI" panose="020B0604030504040204" pitchFamily="50" charset="-128"/>
                <a:ea typeface="Meiryo UI" panose="020B0604030504040204" pitchFamily="50" charset="-128"/>
              </a:rPr>
              <a:t>10</a:t>
            </a:r>
            <a:r>
              <a:rPr lang="ja-JP" altLang="en-US" sz="1100" b="1" dirty="0">
                <a:solidFill>
                  <a:schemeClr val="tx1"/>
                </a:solidFill>
                <a:latin typeface="Meiryo UI" panose="020B0604030504040204" pitchFamily="50" charset="-128"/>
                <a:ea typeface="Meiryo UI" panose="020B0604030504040204" pitchFamily="50" charset="-128"/>
              </a:rPr>
              <a:t>時</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R2.2~</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８時・</a:t>
            </a:r>
            <a:r>
              <a:rPr lang="en-US" altLang="ja-JP" sz="1100" b="1" dirty="0">
                <a:solidFill>
                  <a:schemeClr val="tx1"/>
                </a:solidFill>
                <a:latin typeface="Meiryo UI" panose="020B0604030504040204" pitchFamily="50" charset="-128"/>
                <a:ea typeface="Meiryo UI" panose="020B0604030504040204" pitchFamily="50" charset="-128"/>
              </a:rPr>
              <a:t>8</a:t>
            </a:r>
            <a:r>
              <a:rPr lang="ja-JP" altLang="en-US" sz="1100" b="1" dirty="0">
                <a:solidFill>
                  <a:schemeClr val="tx1"/>
                </a:solidFill>
                <a:latin typeface="Meiryo UI" panose="020B0604030504040204" pitchFamily="50" charset="-128"/>
                <a:ea typeface="Meiryo UI" panose="020B0604030504040204" pitchFamily="50" charset="-128"/>
              </a:rPr>
              <a:t>時</a:t>
            </a:r>
            <a:r>
              <a:rPr lang="en-US" altLang="ja-JP" sz="1100" b="1" dirty="0">
                <a:solidFill>
                  <a:schemeClr val="tx1"/>
                </a:solidFill>
                <a:latin typeface="Meiryo UI" panose="020B0604030504040204" pitchFamily="50" charset="-128"/>
                <a:ea typeface="Meiryo UI" panose="020B0604030504040204" pitchFamily="50" charset="-128"/>
              </a:rPr>
              <a:t>30</a:t>
            </a:r>
            <a:r>
              <a:rPr lang="ja-JP" altLang="en-US" sz="1100" b="1" dirty="0">
                <a:solidFill>
                  <a:schemeClr val="tx1"/>
                </a:solidFill>
                <a:latin typeface="Meiryo UI" panose="020B0604030504040204" pitchFamily="50" charset="-128"/>
                <a:ea typeface="Meiryo UI" panose="020B0604030504040204" pitchFamily="50" charset="-128"/>
              </a:rPr>
              <a:t>分</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R2.4~</a:t>
            </a:r>
            <a:r>
              <a:rPr lang="ja-JP" altLang="en-US" sz="1100" dirty="0">
                <a:solidFill>
                  <a:schemeClr val="tx1"/>
                </a:solidFill>
                <a:latin typeface="Meiryo UI" panose="020B0604030504040204" pitchFamily="50" charset="-128"/>
                <a:ea typeface="Meiryo UI" panose="020B0604030504040204" pitchFamily="50" charset="-128"/>
              </a:rPr>
              <a:t>）の出勤を設定</a:t>
            </a:r>
          </a:p>
        </p:txBody>
      </p:sp>
      <p:sp>
        <p:nvSpPr>
          <p:cNvPr id="55" name="テキスト ボックス 54"/>
          <p:cNvSpPr txBox="1"/>
          <p:nvPr/>
        </p:nvSpPr>
        <p:spPr>
          <a:xfrm>
            <a:off x="1249722" y="5902852"/>
            <a:ext cx="1476000"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1248141" y="6055252"/>
            <a:ext cx="1958332"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1257150" y="6225605"/>
            <a:ext cx="1958332" cy="94259"/>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0"/>
          <p:cNvSpPr/>
          <p:nvPr/>
        </p:nvSpPr>
        <p:spPr>
          <a:xfrm>
            <a:off x="978981" y="5646945"/>
            <a:ext cx="7777583" cy="722490"/>
          </a:xfrm>
          <a:prstGeom prst="roundRect">
            <a:avLst>
              <a:gd name="adj" fmla="val 9901"/>
            </a:avLst>
          </a:prstGeom>
          <a:noFill/>
          <a:ln w="6350"/>
        </p:spPr>
        <p:style>
          <a:lnRef idx="2">
            <a:schemeClr val="accent1"/>
          </a:lnRef>
          <a:fillRef idx="1">
            <a:schemeClr val="lt1"/>
          </a:fillRef>
          <a:effectRef idx="0">
            <a:schemeClr val="accent1"/>
          </a:effectRef>
          <a:fontRef idx="minor">
            <a:schemeClr val="dk1"/>
          </a:fontRef>
        </p:style>
        <p:txBody>
          <a:bodyPr lIns="36000" rIns="36000" rtlCol="0" anchor="ctr"/>
          <a:lstStyle/>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rPr>
              <a:t>◆時間外勤務の見える化</a:t>
            </a:r>
            <a:r>
              <a:rPr lang="ja-JP" altLang="en-US" sz="1100" dirty="0">
                <a:solidFill>
                  <a:schemeClr val="tx1"/>
                </a:solidFill>
                <a:latin typeface="Meiryo UI" panose="020B0604030504040204" pitchFamily="50" charset="-128"/>
                <a:ea typeface="Meiryo UI" panose="020B0604030504040204" pitchFamily="50" charset="-128"/>
              </a:rPr>
              <a:t>　　　　　　　 ☞ </a:t>
            </a:r>
            <a:r>
              <a:rPr lang="en-US" altLang="ja-JP" sz="1100" dirty="0">
                <a:solidFill>
                  <a:schemeClr val="tx1"/>
                </a:solidFill>
                <a:latin typeface="Meiryo UI" panose="020B0604030504040204" pitchFamily="50" charset="-128"/>
                <a:ea typeface="Meiryo UI" panose="020B0604030504040204" pitchFamily="50" charset="-128"/>
              </a:rPr>
              <a:t>RPA</a:t>
            </a:r>
            <a:r>
              <a:rPr lang="ja-JP" altLang="en-US" sz="1100" dirty="0">
                <a:solidFill>
                  <a:schemeClr val="tx1"/>
                </a:solidFill>
                <a:latin typeface="Meiryo UI" panose="020B0604030504040204" pitchFamily="50" charset="-128"/>
                <a:ea typeface="Meiryo UI" panose="020B0604030504040204" pitchFamily="50" charset="-128"/>
              </a:rPr>
              <a:t>を活用した「時間外管理シート」により実績をグループ内で共有、業務の平準化に役立てる</a:t>
            </a: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rPr>
              <a:t>◆過重労働ゼロに向けた改善措置</a:t>
            </a:r>
            <a:r>
              <a:rPr lang="ja-JP" altLang="en-US" sz="1100" dirty="0">
                <a:solidFill>
                  <a:schemeClr val="tx1"/>
                </a:solidFill>
                <a:latin typeface="Meiryo UI" panose="020B0604030504040204" pitchFamily="50" charset="-128"/>
                <a:ea typeface="Meiryo UI" panose="020B0604030504040204" pitchFamily="50" charset="-128"/>
              </a:rPr>
              <a:t>　　☞ 月</a:t>
            </a:r>
            <a:r>
              <a:rPr lang="en-US" altLang="ja-JP" sz="1100" dirty="0">
                <a:solidFill>
                  <a:schemeClr val="tx1"/>
                </a:solidFill>
                <a:latin typeface="Meiryo UI" panose="020B0604030504040204" pitchFamily="50" charset="-128"/>
                <a:ea typeface="Meiryo UI" panose="020B0604030504040204" pitchFamily="50" charset="-128"/>
              </a:rPr>
              <a:t>80</a:t>
            </a:r>
            <a:r>
              <a:rPr lang="ja-JP" altLang="en-US" sz="1100" dirty="0">
                <a:solidFill>
                  <a:schemeClr val="tx1"/>
                </a:solidFill>
                <a:latin typeface="Meiryo UI" panose="020B0604030504040204" pitchFamily="50" charset="-128"/>
                <a:ea typeface="Meiryo UI" panose="020B0604030504040204" pitchFamily="50" charset="-128"/>
              </a:rPr>
              <a:t>時間を超える職員に対し次長面談を実施</a:t>
            </a: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rPr>
              <a:t>◆次世代情報システム技術の導入</a:t>
            </a:r>
            <a:r>
              <a:rPr lang="ja-JP" altLang="en-US" sz="1100" dirty="0">
                <a:solidFill>
                  <a:schemeClr val="tx1"/>
                </a:solidFill>
                <a:latin typeface="Meiryo UI" panose="020B0604030504040204" pitchFamily="50" charset="-128"/>
                <a:ea typeface="Meiryo UI" panose="020B0604030504040204" pitchFamily="50" charset="-128"/>
              </a:rPr>
              <a:t>　　☞ </a:t>
            </a:r>
            <a:r>
              <a:rPr lang="en-US" altLang="ja-JP" sz="1100" dirty="0">
                <a:solidFill>
                  <a:schemeClr val="tx1"/>
                </a:solidFill>
                <a:latin typeface="Meiryo UI" panose="020B0604030504040204" pitchFamily="50" charset="-128"/>
                <a:ea typeface="Meiryo UI" panose="020B0604030504040204" pitchFamily="50" charset="-128"/>
              </a:rPr>
              <a:t>AI</a:t>
            </a:r>
            <a:r>
              <a:rPr lang="ja-JP" altLang="en-US" sz="1100" dirty="0">
                <a:solidFill>
                  <a:schemeClr val="tx1"/>
                </a:solidFill>
                <a:latin typeface="Meiryo UI" panose="020B0604030504040204" pitchFamily="50" charset="-128"/>
                <a:ea typeface="Meiryo UI" panose="020B0604030504040204" pitchFamily="50" charset="-128"/>
              </a:rPr>
              <a:t>を活用した議事録の自動作成、</a:t>
            </a:r>
            <a:r>
              <a:rPr lang="en-US" altLang="ja-JP" sz="1100" dirty="0">
                <a:solidFill>
                  <a:schemeClr val="tx1"/>
                </a:solidFill>
                <a:latin typeface="Meiryo UI" panose="020B0604030504040204" pitchFamily="50" charset="-128"/>
                <a:ea typeface="Meiryo UI" panose="020B0604030504040204" pitchFamily="50" charset="-128"/>
              </a:rPr>
              <a:t>RPA</a:t>
            </a:r>
            <a:r>
              <a:rPr lang="ja-JP" altLang="en-US" sz="1100" dirty="0">
                <a:solidFill>
                  <a:schemeClr val="tx1"/>
                </a:solidFill>
                <a:latin typeface="Meiryo UI" panose="020B0604030504040204" pitchFamily="50" charset="-128"/>
                <a:ea typeface="Meiryo UI" panose="020B0604030504040204" pitchFamily="50" charset="-128"/>
              </a:rPr>
              <a:t>の活用など</a:t>
            </a:r>
          </a:p>
          <a:p>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6507215" y="1951710"/>
            <a:ext cx="1780302"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6507215" y="2128923"/>
            <a:ext cx="1780302"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6380781" y="1898830"/>
            <a:ext cx="2138100" cy="379450"/>
          </a:xfrm>
          <a:prstGeom prst="roundRect">
            <a:avLst>
              <a:gd name="adj" fmla="val 26849"/>
            </a:avLst>
          </a:prstGeom>
          <a:noFill/>
          <a:ln w="127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今後、</a:t>
            </a:r>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大手前・咲洲庁舎内に</a:t>
            </a:r>
            <a:endParaRPr lang="en-US" altLang="ja-JP"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サテライトを新たに拡充・設置</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15" y="3035385"/>
            <a:ext cx="845915" cy="1008375"/>
          </a:xfrm>
          <a:prstGeom prst="rect">
            <a:avLst/>
          </a:prstGeom>
        </p:spPr>
      </p:pic>
      <p:sp>
        <p:nvSpPr>
          <p:cNvPr id="47" name="角丸四角形 46"/>
          <p:cNvSpPr/>
          <p:nvPr/>
        </p:nvSpPr>
        <p:spPr>
          <a:xfrm>
            <a:off x="1070561" y="3297752"/>
            <a:ext cx="1251189" cy="252000"/>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年度の状況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1061610" y="5575430"/>
            <a:ext cx="3245263" cy="220905"/>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これまでの時間外勤務縮減に向けた主な取組み</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4215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36</a:t>
            </a:r>
            <a:endParaRPr lang="ja-JP" altLang="en-US" dirty="0">
              <a:solidFill>
                <a:schemeClr val="tx1"/>
              </a:solidFill>
            </a:endParaRPr>
          </a:p>
        </p:txBody>
      </p:sp>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３　健全で規律ある行財政運営 </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1754326"/>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（１）組織運営体制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①歳入確保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（４）公の施設の改革</a:t>
            </a:r>
          </a:p>
        </p:txBody>
      </p:sp>
    </p:spTree>
    <p:extLst>
      <p:ext uri="{BB962C8B-B14F-4D97-AF65-F5344CB8AC3E}">
        <p14:creationId xmlns:p14="http://schemas.microsoft.com/office/powerpoint/2010/main" val="321012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37</a:t>
            </a:r>
            <a:endParaRPr lang="ja-JP" altLang="en-US" dirty="0">
              <a:solidFill>
                <a:prstClr val="black"/>
              </a:solidFill>
            </a:endParaRPr>
          </a:p>
        </p:txBody>
      </p:sp>
      <p:sp>
        <p:nvSpPr>
          <p:cNvPr id="10" name="正方形/長方形 9"/>
          <p:cNvSpPr/>
          <p:nvPr/>
        </p:nvSpPr>
        <p:spPr>
          <a:xfrm>
            <a:off x="300101" y="771086"/>
            <a:ext cx="8668748" cy="4031873"/>
          </a:xfrm>
          <a:prstGeom prst="rect">
            <a:avLst/>
          </a:prstGeom>
        </p:spPr>
        <p:txBody>
          <a:bodyPr wrap="square">
            <a:spAutoFit/>
          </a:bodyPr>
          <a:lstStyle/>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自律的な改革を支える体制の構築</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新たな課題に的確に対応し、最大のパフォーマンスを発揮することができるよう、求める人材を適切に確保するとともに、職員が働きやすい環境づくりを進め、女性職員を幅広い分野へ積極的に任用します。</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り、必要な組織人員体制を整え、自律的な改革を進めます。</a:t>
            </a:r>
          </a:p>
          <a:p>
            <a:pPr marL="174625" indent="-174625" defTabSz="647700">
              <a:spcBef>
                <a:spcPct val="0"/>
              </a:spcBef>
              <a:tabLst>
                <a:tab pos="8256588" algn="r"/>
              </a:tabLs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働き方改革の実現</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大阪府庁版「働き方改革」を踏まえ、柔軟な働き方の浸透を図るとともに、長時間労働の是正などに一層取り組み、働く職員の心身の健康確保・ワークライフバランス・女性活躍の促進等を図ります。</a:t>
            </a:r>
          </a:p>
          <a:p>
            <a:pPr marL="174625" indent="-174625" defTabSz="647700">
              <a:spcBef>
                <a:spcPct val="0"/>
              </a:spcBef>
              <a:tabLst>
                <a:tab pos="8256588" algn="r"/>
              </a:tabLs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年度の組織体制と人員編成</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府政の重要課題に適切に対応するとともに、効率的かつ効果的な行政運営を図るため、必要な組織体制の整備を行います。</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人員編成については、事務事業の見直しや事務の効率化等による組織のスリム化に努めつつ、新型コロナウイルス感染症対策をはじめと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する安全・安心の確保に向けた取組みや緊急かつ重要な行政需要に適切に対応していくことができるよう、重点的に人員を配置していきます。</a:t>
            </a:r>
          </a:p>
        </p:txBody>
      </p:sp>
      <p:sp>
        <p:nvSpPr>
          <p:cNvPr id="16" name="正方形/長方形 15"/>
          <p:cNvSpPr/>
          <p:nvPr/>
        </p:nvSpPr>
        <p:spPr>
          <a:xfrm>
            <a:off x="300100" y="5427474"/>
            <a:ext cx="8749933" cy="86400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常勤職員数（フルタイム再任用数含む）＋常勤換算後の短時間再任用数）</a:t>
            </a:r>
          </a:p>
        </p:txBody>
      </p:sp>
    </p:spTree>
    <p:extLst>
      <p:ext uri="{BB962C8B-B14F-4D97-AF65-F5344CB8AC3E}">
        <p14:creationId xmlns:p14="http://schemas.microsoft.com/office/powerpoint/2010/main" val="352693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38</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3873" y="1043735"/>
            <a:ext cx="8784977" cy="5663089"/>
          </a:xfrm>
          <a:prstGeom prst="rect">
            <a:avLst/>
          </a:prstGeom>
          <a:noFill/>
        </p:spPr>
        <p:txBody>
          <a:bodyPr wrap="square" rtlCol="0">
            <a:spAutoFit/>
          </a:bodyPr>
          <a:lstStyle/>
          <a:p>
            <a:pPr marL="252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新型コロナウイルス感染症が経済に与える影響による府税収入の減少などにより、依然として厳しい財政状況が続く中、令和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a:latin typeface="Meiryo UI" panose="020B0604030504040204" pitchFamily="50" charset="-128"/>
                <a:ea typeface="Meiryo UI" panose="020B0604030504040204" pitchFamily="50" charset="-128"/>
                <a:cs typeface="Meiryo UI" panose="020B0604030504040204" pitchFamily="50" charset="-128"/>
              </a:rPr>
              <a:t>「具体的取組み編」に掲げる歳入確保や歳出の見直しについて検討・具体化を進めるとともに、それでもなお収支不足額が生じる場合は、財政調整基金を機動的に活用したうえで、年度を通じた効果的・効率的な予算執行により対応し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年度末までの減債基金の復元完了をめざします（ただし、税収の急激な落ち込み等不測の事態が生じた場合は、柔軟に対応します）。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年度末見込み）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681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財政リスクの対応については、財政運営基本条例に基づく目標額（令和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億円）の確保に努めます。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財政調整基金残高（令和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年度末見込み）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p>
          <a:p>
            <a:pPr marL="252000" indent="-45720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大かっこ 5"/>
          <p:cNvSpPr/>
          <p:nvPr/>
        </p:nvSpPr>
        <p:spPr>
          <a:xfrm>
            <a:off x="2449893" y="4734145"/>
            <a:ext cx="6296339" cy="4500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（注）財政再建団体転落回避のため、平成</a:t>
            </a:r>
            <a:r>
              <a:rPr lang="en-US" altLang="ja-JP" sz="1200" dirty="0">
                <a:solidFill>
                  <a:prstClr val="black"/>
                </a:solidFill>
              </a:rPr>
              <a:t>13</a:t>
            </a:r>
            <a:r>
              <a:rPr lang="ja-JP" altLang="en-US" sz="1200" dirty="0">
                <a:solidFill>
                  <a:prstClr val="black"/>
                </a:solidFill>
              </a:rPr>
              <a:t>～</a:t>
            </a:r>
            <a:r>
              <a:rPr lang="en-US" altLang="ja-JP" sz="1200" dirty="0">
                <a:solidFill>
                  <a:prstClr val="black"/>
                </a:solidFill>
              </a:rPr>
              <a:t>19</a:t>
            </a:r>
            <a:r>
              <a:rPr lang="ja-JP" altLang="en-US" sz="1200" dirty="0">
                <a:solidFill>
                  <a:prstClr val="black"/>
                </a:solidFill>
              </a:rPr>
              <a:t>年度の間に、減債基金から合計</a:t>
            </a:r>
            <a:r>
              <a:rPr lang="en-US" altLang="ja-JP" sz="1200" dirty="0">
                <a:solidFill>
                  <a:prstClr val="black"/>
                </a:solidFill>
              </a:rPr>
              <a:t>5,202</a:t>
            </a:r>
            <a:r>
              <a:rPr lang="ja-JP" altLang="en-US" sz="1200" dirty="0">
                <a:solidFill>
                  <a:prstClr val="black"/>
                </a:solidFill>
              </a:rPr>
              <a:t>億円の</a:t>
            </a:r>
            <a:endParaRPr lang="en-US" altLang="ja-JP" sz="1200" dirty="0">
              <a:solidFill>
                <a:prstClr val="black"/>
              </a:solidFill>
            </a:endParaRPr>
          </a:p>
          <a:p>
            <a:r>
              <a:rPr lang="ja-JP" altLang="en-US" sz="1200" dirty="0">
                <a:solidFill>
                  <a:prstClr val="black"/>
                </a:solidFill>
              </a:rPr>
              <a:t>　　　借入れを実施したため、減債基金残高が積み立てておくべき額に比して不足</a:t>
            </a:r>
          </a:p>
        </p:txBody>
      </p:sp>
    </p:spTree>
    <p:extLst>
      <p:ext uri="{BB962C8B-B14F-4D97-AF65-F5344CB8AC3E}">
        <p14:creationId xmlns:p14="http://schemas.microsoft.com/office/powerpoint/2010/main" val="368799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府税については、課税自主権を活用した収入確保に取り組むとともに、徴収向上方策の推進に取り組みます。また、 「大阪府ファシリティマネジメント基本方針」に基づく取組みなどによる府有財産の売却や、債権、出資による権利、株式等の有効活用等を進めます。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39</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58128" y="4734145"/>
            <a:ext cx="8300177" cy="126014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月改訂）に基づき、計画的な改修（予防保全）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を着実に実施し、長寿命化により維持･更新（建替）経費の軽減･平準化を図るとともに、引き</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続き、総量の最適化･有効活用に取り組みます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■地域福祉・高齢者福祉交付金のより効果的な配分方法等の検討などを行います</a:t>
            </a:r>
          </a:p>
          <a:p>
            <a:r>
              <a:rPr lang="ja-JP" altLang="en-US" sz="14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0" name="テキスト ボックス 9"/>
          <p:cNvSpPr txBox="1"/>
          <p:nvPr/>
        </p:nvSpPr>
        <p:spPr>
          <a:xfrm>
            <a:off x="333505" y="3506669"/>
            <a:ext cx="8485711" cy="1077218"/>
          </a:xfrm>
          <a:prstGeom prst="rect">
            <a:avLst/>
          </a:prstGeom>
          <a:noFill/>
        </p:spPr>
        <p:txBody>
          <a:bodyPr wrap="square" rtlCol="0">
            <a:spAutoFit/>
          </a:bodyPr>
          <a:lstStyle/>
          <a:p>
            <a:pPr marL="177800" indent="-1778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サイクルによる施策効果の高い事業への重点化や、政策実現に向けた民間との幅広い分野の連携、業務フローの点検見直しによる業務の改善と効率化などに取り組みます。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0"/>
            <a:ext cx="8080666" cy="111466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宿泊税、森林環境税、</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法人二税の超過課税による収入確保に取り組みます</a:t>
            </a: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■大阪府域地方税徴収機構の共同徴収を継続します</a:t>
            </a: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■元公共職業安定所敷地など府有財産の売却を進めます　　</a:t>
            </a:r>
          </a:p>
        </p:txBody>
      </p:sp>
    </p:spTree>
    <p:extLst>
      <p:ext uri="{BB962C8B-B14F-4D97-AF65-F5344CB8AC3E}">
        <p14:creationId xmlns:p14="http://schemas.microsoft.com/office/powerpoint/2010/main" val="364690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329019"/>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50391" y="408744"/>
            <a:ext cx="8730970" cy="1415772"/>
          </a:xfrm>
          <a:prstGeom prst="rect">
            <a:avLst/>
          </a:prstGeom>
        </p:spPr>
        <p:txBody>
          <a:bodyPr wrap="square">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定出資法人（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また、孫法人（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法人）についても、出資元法人の関与の状況等を確認・点検しました。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大阪府タウン管理財団は、財政再建プログラム（案）の方向性に基づき、令和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大阪府都市整備推進センターと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統合しました。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○引き続き、点検に基づく改革の方向性の具体化を図るとともに、「出資法人等への関与事項等を定める条例」 に基づく経営評価制度や人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的関与の必要性の点検等により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、府としての法人に対する関与の見直し、法人の経営改善を進めます。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942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09" y="1989616"/>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p>
        </p:txBody>
      </p:sp>
      <p:grpSp>
        <p:nvGrpSpPr>
          <p:cNvPr id="3" name="グループ化 2"/>
          <p:cNvGrpSpPr/>
          <p:nvPr/>
        </p:nvGrpSpPr>
        <p:grpSpPr>
          <a:xfrm>
            <a:off x="273091" y="2317729"/>
            <a:ext cx="2342764" cy="4160344"/>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6745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９法人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・一定の自己収入を有する法人で、府の財</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456578" y="5240385"/>
              <a:ext cx="2033060" cy="413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又は撤退する法人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・府の施策を代替している法人で、事業</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精査後、事業を府で実施し、廃止する法</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a:t>
              </a:r>
            </a:p>
          </p:txBody>
        </p:sp>
      </p:grpSp>
      <p:sp>
        <p:nvSpPr>
          <p:cNvPr id="56" name="正方形/長方形 55"/>
          <p:cNvSpPr/>
          <p:nvPr/>
        </p:nvSpPr>
        <p:spPr>
          <a:xfrm>
            <a:off x="8487435" y="6524091"/>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latin typeface="Calibri" panose="020F0502020204030204" pitchFamily="34" charset="0"/>
                <a:cs typeface="Calibri" panose="020F0502020204030204" pitchFamily="34" charset="0"/>
              </a:rPr>
              <a:t>40</a:t>
            </a:r>
            <a:endParaRPr lang="ja-JP" altLang="en-US" dirty="0">
              <a:solidFill>
                <a:prstClr val="black"/>
              </a:solidFill>
              <a:latin typeface="Calibri" panose="020F0502020204030204" pitchFamily="34" charset="0"/>
              <a:cs typeface="Calibri" panose="020F0502020204030204" pitchFamily="34" charset="0"/>
            </a:endParaRPr>
          </a:p>
        </p:txBody>
      </p:sp>
      <p:grpSp>
        <p:nvGrpSpPr>
          <p:cNvPr id="38" name="グループ化 37"/>
          <p:cNvGrpSpPr/>
          <p:nvPr/>
        </p:nvGrpSpPr>
        <p:grpSpPr>
          <a:xfrm>
            <a:off x="6091010" y="2200087"/>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164351"/>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2" y="3839500"/>
              <a:ext cx="2377001" cy="584041"/>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正方形/長方形 57"/>
            <p:cNvSpPr/>
            <p:nvPr/>
          </p:nvSpPr>
          <p:spPr bwMode="auto">
            <a:xfrm>
              <a:off x="6614252" y="4578604"/>
              <a:ext cx="2377001" cy="1638350"/>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大阪産業局</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大阪モノレール</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92512" y="2258870"/>
            <a:ext cx="2356899" cy="4251330"/>
            <a:chOff x="3101955" y="1823912"/>
            <a:chExt cx="2356899" cy="4251330"/>
          </a:xfrm>
        </p:grpSpPr>
        <p:sp>
          <p:nvSpPr>
            <p:cNvPr id="61" name="正方形/長方形 60"/>
            <p:cNvSpPr/>
            <p:nvPr/>
          </p:nvSpPr>
          <p:spPr bwMode="auto">
            <a:xfrm>
              <a:off x="3189315" y="2778666"/>
              <a:ext cx="2269539" cy="5472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大阪国際ビジネス振興協会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大阪府都市開発（株）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大阪府食品流通Ｃ</a:t>
              </a: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大阪府職業能力開発協会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大阪国際児童文学館</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大阪府障害者福祉事業団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18395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策定時のものとする。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23912"/>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正方形/長方形 32"/>
          <p:cNvSpPr/>
          <p:nvPr/>
        </p:nvSpPr>
        <p:spPr bwMode="auto">
          <a:xfrm>
            <a:off x="386523" y="6217611"/>
            <a:ext cx="2033060" cy="2144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引き続き調整を行う法人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01186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6829" y="449915"/>
            <a:ext cx="8887636" cy="6075429"/>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◆多様な企業との対話によるアイデア収集・市場ニーズ把握</a:t>
            </a:r>
            <a:endPar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サウンディング型市場調査の実施</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14</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schemeClr val="tx1"/>
                </a:solidFill>
                <a:latin typeface="Calibri" panose="020F0502020204030204" pitchFamily="34" charset="0"/>
                <a:ea typeface="Meiryo UI" panose="020B0604030504040204" pitchFamily="50" charset="-128"/>
                <a:cs typeface="Calibri" panose="020F0502020204030204" pitchFamily="34" charset="0"/>
              </a:rPr>
              <a:t>23</a:t>
            </a:r>
            <a:endParaRPr kumimoji="1" lang="ja-JP" altLang="en-US" sz="1800" b="0" i="0" u="none" strike="noStrike" kern="1200" cap="none" spc="0" normalizeH="0" baseline="0" noProof="0" dirty="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grpSp>
        <p:nvGrpSpPr>
          <p:cNvPr id="8" name="グループ化 7"/>
          <p:cNvGrpSpPr/>
          <p:nvPr/>
        </p:nvGrpSpPr>
        <p:grpSpPr>
          <a:xfrm>
            <a:off x="539661" y="1757342"/>
            <a:ext cx="8442828" cy="1581648"/>
            <a:chOff x="521550" y="1598709"/>
            <a:chExt cx="8442828" cy="1581648"/>
          </a:xfrm>
        </p:grpSpPr>
        <p:grpSp>
          <p:nvGrpSpPr>
            <p:cNvPr id="3" name="グループ化 2"/>
            <p:cNvGrpSpPr/>
            <p:nvPr/>
          </p:nvGrpSpPr>
          <p:grpSpPr>
            <a:xfrm>
              <a:off x="521550" y="1598709"/>
              <a:ext cx="8442828" cy="1470251"/>
              <a:chOff x="404493" y="1956403"/>
              <a:chExt cx="8442828" cy="1367061"/>
            </a:xfrm>
          </p:grpSpPr>
          <p:pic>
            <p:nvPicPr>
              <p:cNvPr id="4" name="Picture 2" descr="D:\UedaYu\Desktop\nagare5.png"/>
              <p:cNvPicPr>
                <a:picLocks noChangeAspect="1" noChangeArrowheads="1"/>
              </p:cNvPicPr>
              <p:nvPr/>
            </p:nvPicPr>
            <p:blipFill rotWithShape="1">
              <a:blip r:embed="rId2">
                <a:extLst>
                  <a:ext uri="{28A0092B-C50C-407E-A947-70E740481C1C}">
                    <a14:useLocalDpi xmlns:a14="http://schemas.microsoft.com/office/drawing/2010/main" val="0"/>
                  </a:ext>
                </a:extLst>
              </a:blip>
              <a:srcRect l="1567" r="733"/>
              <a:stretch/>
            </p:blipFill>
            <p:spPr bwMode="auto">
              <a:xfrm>
                <a:off x="431386" y="1956403"/>
                <a:ext cx="8415935" cy="136706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404493" y="1956403"/>
                <a:ext cx="1530170" cy="363710"/>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基本的な流れ</a:t>
                </a: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9" name="右中かっこ 8"/>
            <p:cNvSpPr/>
            <p:nvPr/>
          </p:nvSpPr>
          <p:spPr>
            <a:xfrm rot="5400000">
              <a:off x="3599873" y="-243228"/>
              <a:ext cx="220343" cy="6210693"/>
            </a:xfrm>
            <a:prstGeom prst="rightBrace">
              <a:avLst>
                <a:gd name="adj1" fmla="val 47819"/>
                <a:gd name="adj2" fmla="val 520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956212" y="2933945"/>
              <a:ext cx="1507667" cy="246412"/>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サウンディング型市場調査</a:t>
              </a:r>
            </a:p>
          </p:txBody>
        </p:sp>
      </p:grpSp>
      <p:sp>
        <p:nvSpPr>
          <p:cNvPr id="21" name="テキスト ボックス 20"/>
          <p:cNvSpPr txBox="1"/>
          <p:nvPr/>
        </p:nvSpPr>
        <p:spPr>
          <a:xfrm>
            <a:off x="2861810" y="6264315"/>
            <a:ext cx="6120680" cy="234027"/>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詳細は、府</a:t>
            </a:r>
            <a:r>
              <a:rPr lang="en-US" altLang="ja-JP" sz="1100" b="1" dirty="0">
                <a:latin typeface="Meiryo UI" panose="020B0604030504040204" pitchFamily="50" charset="-128"/>
                <a:ea typeface="Meiryo UI" panose="020B0604030504040204" pitchFamily="50" charset="-128"/>
                <a:cs typeface="メイリオ" panose="020B0604030504040204" pitchFamily="50" charset="-128"/>
              </a:rPr>
              <a:t>web</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ページ：</a:t>
            </a: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hlinkClick r:id="rId3"/>
              </a:rPr>
              <a:t>http://www.pref.osaka.lg.jp/gyokaku/sounding/index.html</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15" name="グループ化 14"/>
          <p:cNvGrpSpPr/>
          <p:nvPr/>
        </p:nvGrpSpPr>
        <p:grpSpPr>
          <a:xfrm>
            <a:off x="701570" y="3666404"/>
            <a:ext cx="8232052" cy="2507901"/>
            <a:chOff x="691166" y="4222096"/>
            <a:chExt cx="8232052" cy="1743199"/>
          </a:xfrm>
        </p:grpSpPr>
        <p:sp>
          <p:nvSpPr>
            <p:cNvPr id="16" name="角丸四角形 15"/>
            <p:cNvSpPr/>
            <p:nvPr/>
          </p:nvSpPr>
          <p:spPr>
            <a:xfrm>
              <a:off x="691166" y="4222097"/>
              <a:ext cx="2325703" cy="1743023"/>
            </a:xfrm>
            <a:prstGeom prst="roundRect">
              <a:avLst>
                <a:gd name="adj" fmla="val 4152"/>
              </a:avLst>
            </a:prstGeom>
            <a:solidFill>
              <a:schemeClr val="accent1">
                <a:lumMod val="20000"/>
                <a:lumOff val="80000"/>
              </a:schemeClr>
            </a:solidFill>
            <a:ln w="3175">
              <a:noFill/>
            </a:ln>
            <a:scene3d>
              <a:camera prst="orthographicFront"/>
              <a:lightRig rig="threePt" dir="t"/>
            </a:scene3d>
            <a:sp3d>
              <a:bevelT w="69850"/>
              <a:bevelB/>
            </a:sp3d>
          </p:spPr>
          <p:style>
            <a:lnRef idx="1">
              <a:schemeClr val="accent1"/>
            </a:lnRef>
            <a:fillRef idx="2">
              <a:schemeClr val="accent1"/>
            </a:fillRef>
            <a:effectRef idx="1">
              <a:schemeClr val="accent1"/>
            </a:effectRef>
            <a:fontRef idx="minor">
              <a:schemeClr val="dk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IR</a:t>
              </a: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事業の事業性や開発条件</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・ナイトカルチャー実施のための</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劇</a:t>
              </a: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場誘致</a:t>
              </a:r>
              <a:endPar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角丸四角形 16"/>
            <p:cNvSpPr/>
            <p:nvPr/>
          </p:nvSpPr>
          <p:spPr>
            <a:xfrm>
              <a:off x="6265974" y="4222097"/>
              <a:ext cx="2657244" cy="1743198"/>
            </a:xfrm>
            <a:prstGeom prst="roundRect">
              <a:avLst>
                <a:gd name="adj" fmla="val 3545"/>
              </a:avLst>
            </a:prstGeom>
            <a:solidFill>
              <a:schemeClr val="accent1">
                <a:lumMod val="20000"/>
                <a:lumOff val="80000"/>
              </a:schemeClr>
            </a:solidFill>
            <a:ln w="3175">
              <a:noFill/>
            </a:ln>
            <a:scene3d>
              <a:camera prst="orthographicFront"/>
              <a:lightRig rig="threePt" dir="t"/>
            </a:scene3d>
            <a:sp3d>
              <a:bevelT w="69850"/>
              <a:bevelB/>
            </a:sp3d>
          </p:spPr>
          <p:style>
            <a:lnRef idx="1">
              <a:schemeClr val="accent1"/>
            </a:lnRef>
            <a:fillRef idx="2">
              <a:schemeClr val="accent1"/>
            </a:fillRef>
            <a:effectRef idx="1">
              <a:schemeClr val="accent1"/>
            </a:effectRef>
            <a:fontRef idx="minor">
              <a:schemeClr val="dk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・府営公園の新たな指定管理者制度の検討</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・東和薬品</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RACTAB</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ドーム（府立門真スポーツセン</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ター）の管理運営方法の検討　　</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・「府民の森」等の新たな管理運営方法の検討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・エディオンアリーナ大阪（府立体育会館）の管理運営</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方法の検討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・農業庭園「たわわ」指定管理者制度導入の検討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1" lang="en-US" altLang="ja-JP" sz="900" b="0" i="0" u="none" strike="sng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角丸四角形 17"/>
            <p:cNvSpPr/>
            <p:nvPr/>
          </p:nvSpPr>
          <p:spPr>
            <a:xfrm>
              <a:off x="3241060" y="4222096"/>
              <a:ext cx="2814297" cy="1743198"/>
            </a:xfrm>
            <a:prstGeom prst="roundRect">
              <a:avLst>
                <a:gd name="adj" fmla="val 2561"/>
              </a:avLst>
            </a:prstGeom>
            <a:solidFill>
              <a:schemeClr val="accent1">
                <a:lumMod val="20000"/>
                <a:lumOff val="80000"/>
              </a:schemeClr>
            </a:solidFill>
            <a:ln w="3175">
              <a:noFill/>
            </a:ln>
            <a:scene3d>
              <a:camera prst="orthographicFront"/>
              <a:lightRig rig="threePt" dir="t"/>
            </a:scene3d>
            <a:sp3d>
              <a:bevelT w="69850"/>
              <a:bevelB/>
            </a:sp3d>
          </p:spPr>
          <p:style>
            <a:lnRef idx="1">
              <a:schemeClr val="accent1"/>
            </a:lnRef>
            <a:fillRef idx="2">
              <a:schemeClr val="accent1"/>
            </a:fillRef>
            <a:effectRef idx="1">
              <a:schemeClr val="accent1"/>
            </a:effectRef>
            <a:fontRef idx="minor">
              <a:schemeClr val="dk1"/>
            </a:fontRef>
          </p:style>
          <p:txBody>
            <a:bodyPr lIns="72000" tIns="36000" rIns="72000" bIns="36000"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endParaRPr kumimoji="1" lang="en-US" altLang="ja-JP" sz="1000" b="1"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・旧大阪府立成人病センター跡地活用　</a:t>
              </a:r>
              <a:endParaRPr lang="en-US" altLang="ja-JP" sz="900" strike="sngStrike"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・箕面森町土地活用</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900" strike="sngStrike"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・府立花の文化園の活性化策等</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・府立青少年海洋センター及びファミリー棟（海風館）の</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利活用等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・府営駐車場</a:t>
              </a:r>
              <a:r>
                <a:rPr lang="ja-JP" altLang="en-US" sz="900" spc="-20" dirty="0" err="1">
                  <a:solidFill>
                    <a:schemeClr val="tx1"/>
                  </a:solidFill>
                  <a:latin typeface="Meiryo UI" panose="020B0604030504040204" pitchFamily="50" charset="-128"/>
                  <a:ea typeface="Meiryo UI" panose="020B0604030504040204" pitchFamily="50" charset="-128"/>
                  <a:cs typeface="メイリオ" panose="020B0604030504040204" pitchFamily="50" charset="-128"/>
                </a:rPr>
                <a:t>を廃</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止した場合のさらなる有効活用等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・府立江之子島文化芸術創造センターと大阪府</a:t>
              </a:r>
              <a:r>
                <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20</a:t>
              </a: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世紀</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a:solidFill>
                    <a:schemeClr val="tx1"/>
                  </a:solidFill>
                  <a:latin typeface="Meiryo UI" panose="020B0604030504040204" pitchFamily="50" charset="-128"/>
                  <a:ea typeface="Meiryo UI" panose="020B0604030504040204" pitchFamily="50" charset="-128"/>
                  <a:cs typeface="メイリオ" panose="020B0604030504040204" pitchFamily="50" charset="-128"/>
                </a:rPr>
                <a:t>　美術コレクション</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a:t>
              </a: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活用</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・府立男女共同参画・青少年センター地下１階フロア</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（一部）の有効活用</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・府営東大阪春宮住宅活用用地</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等</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6" name="テキスト ボックス 5"/>
          <p:cNvSpPr txBox="1"/>
          <p:nvPr/>
        </p:nvSpPr>
        <p:spPr>
          <a:xfrm>
            <a:off x="386937" y="3366506"/>
            <a:ext cx="3007327" cy="232603"/>
          </a:xfrm>
          <a:prstGeom prst="rect">
            <a:avLst/>
          </a:prstGeom>
          <a:noFill/>
          <a:ln>
            <a:noFill/>
          </a:ln>
        </p:spPr>
        <p:txBody>
          <a:bodyPr wrap="square" rtlCol="0">
            <a:noAutofit/>
          </a:bodyPr>
          <a:lstStyle/>
          <a:p>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令和</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年度までの実施事例</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テキスト ボックス 6"/>
          <p:cNvSpPr txBox="1"/>
          <p:nvPr/>
        </p:nvSpPr>
        <p:spPr>
          <a:xfrm>
            <a:off x="622810" y="1295983"/>
            <a:ext cx="8359680" cy="461359"/>
          </a:xfrm>
          <a:prstGeom prst="rect">
            <a:avLst/>
          </a:prstGeom>
          <a:noFill/>
          <a:ln>
            <a:noFill/>
          </a:ln>
        </p:spPr>
        <p:txBody>
          <a:bodyPr wrap="square" rtlCol="0">
            <a:noAutofit/>
          </a:bodyPr>
          <a:lstStyle/>
          <a:p>
            <a:pPr lvl="0">
              <a:defRPr/>
            </a:pP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企業等との「対話」により、公平性と透明性を担保しつつ、幅広く提案・意見を募る市場調査を行い、様々なアイデアや市場のニーズを把握。　</a:t>
            </a:r>
          </a:p>
        </p:txBody>
      </p:sp>
      <p:sp>
        <p:nvSpPr>
          <p:cNvPr id="19" name="正方形/長方形 18"/>
          <p:cNvSpPr/>
          <p:nvPr/>
        </p:nvSpPr>
        <p:spPr>
          <a:xfrm>
            <a:off x="6464422" y="3675180"/>
            <a:ext cx="2201381" cy="221695"/>
          </a:xfrm>
          <a:prstGeom prst="rect">
            <a:avLst/>
          </a:prstGeom>
          <a:noFill/>
          <a:ln w="1905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指定管理者の募集要件の検討</a:t>
            </a:r>
          </a:p>
        </p:txBody>
      </p:sp>
      <p:sp>
        <p:nvSpPr>
          <p:cNvPr id="20" name="正方形/長方形 19"/>
          <p:cNvSpPr/>
          <p:nvPr/>
        </p:nvSpPr>
        <p:spPr>
          <a:xfrm>
            <a:off x="3401870" y="3655407"/>
            <a:ext cx="2459382" cy="261243"/>
          </a:xfrm>
          <a:prstGeom prst="rect">
            <a:avLst/>
          </a:prstGeom>
          <a:noFill/>
          <a:ln w="1905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lvl="0" algn="ctr">
              <a:defRPr/>
            </a:pPr>
            <a:r>
              <a:rPr lang="ja-JP" altLang="en-US"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施設の活性化や跡地活用に係る検討</a:t>
            </a:r>
            <a:endParaRPr lang="en-US" altLang="ja-JP"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正方形/長方形 21"/>
          <p:cNvSpPr/>
          <p:nvPr/>
        </p:nvSpPr>
        <p:spPr>
          <a:xfrm>
            <a:off x="856431" y="3649308"/>
            <a:ext cx="1870364" cy="273442"/>
          </a:xfrm>
          <a:prstGeom prst="rect">
            <a:avLst/>
          </a:prstGeom>
          <a:noFill/>
          <a:ln w="1905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lvl="0" algn="ctr">
              <a:defRPr/>
            </a:pPr>
            <a:r>
              <a:rPr lang="ja-JP" altLang="en-US"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事業の実現可能性の検討</a:t>
            </a:r>
            <a:endParaRPr lang="en-US" altLang="ja-JP"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2280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41</a:t>
            </a:r>
            <a:endParaRPr lang="ja-JP" altLang="en-US" dirty="0">
              <a:solidFill>
                <a:prstClr val="black"/>
              </a:solidFill>
            </a:endParaRPr>
          </a:p>
        </p:txBody>
      </p:sp>
      <p:sp>
        <p:nvSpPr>
          <p:cNvPr id="13" name="正方形/長方形 15"/>
          <p:cNvSpPr>
            <a:spLocks noChangeArrowheads="1"/>
          </p:cNvSpPr>
          <p:nvPr/>
        </p:nvSpPr>
        <p:spPr bwMode="auto">
          <a:xfrm>
            <a:off x="180020" y="821372"/>
            <a:ext cx="9117505" cy="57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引き続き、大阪市の法人との統合等をめざします。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（地方独立行政法人の設置）</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病 　院　　地方独立行政法人大阪府立病院機構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地方独立行政法人大阪府立産業技術総合研究所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（地方独立行政法人の府市共同設置）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地方独立行政法人大阪健康安全基盤研究所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（府立公衆衛生研究所、市立環境科学研究所衛生部門の統合）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地方独立行政法人大阪産業技術研究所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（府立産業技術総合研究所、市立工業研究所の法人統合）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公立大学法人大阪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の法人統合、令和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月大学統合による新大学設置を予定）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＜今後の新たな取組み＞</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市及び府市法人と連携を図り、府立病院機構、市民病院機構の法人統合に向けて検討を進める。</a:t>
            </a:r>
          </a:p>
          <a:p>
            <a:pPr eaLnBrk="0" fontAlgn="base" hangingPunct="0">
              <a:lnSpc>
                <a:spcPts val="1700"/>
              </a:lnSpc>
              <a:spcBef>
                <a:spcPct val="0"/>
              </a:spcBef>
              <a:spcAft>
                <a:spcPct val="0"/>
              </a:spcAf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（市の地方独立行政法人への合流）</a:t>
            </a:r>
            <a:endParaRPr lang="ja-JP"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府市の文化施設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施設（博物館等）を一体運営するため、</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地方独立行政法人大阪市博物館機</a:t>
            </a:r>
            <a:endParaRPr lang="en-US" altLang="zh-TW"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構</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府施設の合流について大阪市と協議を進める。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051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269522" y="1380256"/>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公の施設の点検状況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051" name="グループ化 2"/>
          <p:cNvGrpSpPr>
            <a:grpSpLocks/>
          </p:cNvGrpSpPr>
          <p:nvPr/>
        </p:nvGrpSpPr>
        <p:grpSpPr bwMode="auto">
          <a:xfrm>
            <a:off x="636384" y="1727133"/>
            <a:ext cx="8121081" cy="4852218"/>
            <a:chOff x="398576" y="1315833"/>
            <a:chExt cx="8551384" cy="4063837"/>
          </a:xfrm>
        </p:grpSpPr>
        <p:sp>
          <p:nvSpPr>
            <p:cNvPr id="5" name="正方形/長方形 4"/>
            <p:cNvSpPr/>
            <p:nvPr/>
          </p:nvSpPr>
          <p:spPr>
            <a:xfrm>
              <a:off x="416386" y="1678096"/>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○福祉情報コミュニケーションセンター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○母子・父子福祉センター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女性自立支援センター（</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寮）</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548911" y="1662253"/>
              <a:ext cx="1946423"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○府営駐車場（</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308</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398576" y="1467691"/>
              <a:ext cx="3903757" cy="3911979"/>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648514" y="1320867"/>
              <a:ext cx="1326907" cy="274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125755" y="1467690"/>
              <a:ext cx="3824205" cy="3911978"/>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661341" y="1315833"/>
              <a:ext cx="2802167" cy="274323"/>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重点的に取組みを進める施設</a:t>
              </a:r>
            </a:p>
          </p:txBody>
        </p:sp>
        <p:sp>
          <p:nvSpPr>
            <p:cNvPr id="2062" name="右矢印 14"/>
            <p:cNvSpPr>
              <a:spLocks noChangeArrowheads="1"/>
            </p:cNvSpPr>
            <p:nvPr/>
          </p:nvSpPr>
          <p:spPr bwMode="auto">
            <a:xfrm>
              <a:off x="4499932" y="2535885"/>
              <a:ext cx="371437"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762773"/>
          </a:xfrm>
          <a:prstGeom prst="rect">
            <a:avLst/>
          </a:prstGeom>
          <a:noFill/>
          <a:ln>
            <a:noFill/>
          </a:ln>
        </p:spPr>
        <p:txBody>
          <a:bodyPr wrap="square">
            <a:spAutoFit/>
          </a:bodyPr>
          <a:lstStyle/>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団地）</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について、これまでの取組みの進捗状況や社会情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勢の変化を踏まえた点検を実施し、令和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年度については、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施設について重点的に取組みを進めていきます。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その他の施設についても、「ファシリティマネジメント基本方針」に基づく総量最適化等の観点から、点検を行います。　</a:t>
            </a: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bwMode="auto">
          <a:xfrm>
            <a:off x="5350967" y="2258870"/>
            <a:ext cx="3271483" cy="4590510"/>
          </a:xfrm>
          <a:prstGeom prst="rect">
            <a:avLst/>
          </a:prstGeom>
          <a:noFill/>
          <a:ln w="25400" cap="flat" cmpd="sng" algn="ctr">
            <a:noFill/>
            <a:prstDash val="solid"/>
          </a:ln>
          <a:effectLst/>
        </p:spPr>
        <p:txBody>
          <a:bodyPr/>
          <a:lstStyle/>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青少年海洋センター・ファミリー棟</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労働センター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花の文化園</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府民の森（</a:t>
            </a:r>
            <a:r>
              <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金剛登山道駐車場</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中央卸売市場</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府営公園（</a:t>
            </a:r>
            <a:r>
              <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弥生文化博物館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　　　</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92919" y="6129194"/>
            <a:ext cx="184731" cy="369332"/>
          </a:xfrm>
          <a:prstGeom prst="rect">
            <a:avLst/>
          </a:prstGeom>
        </p:spPr>
        <p:txBody>
          <a:bodyPr wrap="none">
            <a:spAutoFit/>
          </a:bodyPr>
          <a:lstStyle/>
          <a:p>
            <a:endParaRPr lang="ja-JP" altLang="en-US" dirty="0">
              <a:solidFill>
                <a:prstClr val="black"/>
              </a:solidFill>
            </a:endParaRPr>
          </a:p>
        </p:txBody>
      </p:sp>
      <p:sp>
        <p:nvSpPr>
          <p:cNvPr id="19" name="正方形/長方形 18">
            <a:extLst>
              <a:ext uri="{FF2B5EF4-FFF2-40B4-BE49-F238E27FC236}">
                <a16:creationId xmlns:a16="http://schemas.microsoft.com/office/drawing/2014/main" id="{992A0A5A-1FA2-4702-BEDA-7ABFEEBBEA0C}"/>
              </a:ext>
            </a:extLst>
          </p:cNvPr>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42</a:t>
            </a:r>
            <a:endParaRPr lang="ja-JP" altLang="en-US" dirty="0">
              <a:solidFill>
                <a:prstClr val="black"/>
              </a:solidFill>
            </a:endParaRPr>
          </a:p>
        </p:txBody>
      </p:sp>
    </p:spTree>
    <p:extLst>
      <p:ext uri="{BB962C8B-B14F-4D97-AF65-F5344CB8AC3E}">
        <p14:creationId xmlns:p14="http://schemas.microsoft.com/office/powerpoint/2010/main" val="376897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ext uri="{D42A27DB-BD31-4B8C-83A1-F6EECF244321}">
                <p14:modId xmlns:p14="http://schemas.microsoft.com/office/powerpoint/2010/main" val="2971625462"/>
              </p:ext>
            </p:extLst>
          </p:nvPr>
        </p:nvGraphicFramePr>
        <p:xfrm>
          <a:off x="4932040" y="1672380"/>
          <a:ext cx="3980349" cy="2112463"/>
        </p:xfrm>
        <a:graphic>
          <a:graphicData uri="http://schemas.openxmlformats.org/drawingml/2006/table">
            <a:tbl>
              <a:tblPr bandRow="1">
                <a:tableStyleId>{5C22544A-7EE6-4342-B048-85BDC9FD1C3A}</a:tableStyleId>
              </a:tblPr>
              <a:tblGrid>
                <a:gridCol w="1892340">
                  <a:extLst>
                    <a:ext uri="{9D8B030D-6E8A-4147-A177-3AD203B41FA5}">
                      <a16:colId xmlns:a16="http://schemas.microsoft.com/office/drawing/2014/main" val="20000"/>
                    </a:ext>
                  </a:extLst>
                </a:gridCol>
                <a:gridCol w="990110">
                  <a:extLst>
                    <a:ext uri="{9D8B030D-6E8A-4147-A177-3AD203B41FA5}">
                      <a16:colId xmlns:a16="http://schemas.microsoft.com/office/drawing/2014/main" val="20001"/>
                    </a:ext>
                  </a:extLst>
                </a:gridCol>
                <a:gridCol w="1097899">
                  <a:extLst>
                    <a:ext uri="{9D8B030D-6E8A-4147-A177-3AD203B41FA5}">
                      <a16:colId xmlns:a16="http://schemas.microsoft.com/office/drawing/2014/main" val="682711076"/>
                    </a:ext>
                  </a:extLst>
                </a:gridCol>
              </a:tblGrid>
              <a:tr h="377683">
                <a:tc>
                  <a:txBody>
                    <a:bodyPr/>
                    <a:lstStyle/>
                    <a:p>
                      <a:pPr marL="0" indent="0" algn="ctr">
                        <a:lnSpc>
                          <a:spcPts val="700"/>
                        </a:lnSpc>
                        <a:buFont typeface="Wingdings" panose="05000000000000000000" pitchFamily="2" charset="2"/>
                        <a:buNone/>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13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令和元年度</a:t>
                      </a:r>
                    </a:p>
                  </a:txBody>
                  <a:tcPr marT="108000" marB="10800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R3.1</a:t>
                      </a:r>
                      <a:r>
                        <a:rPr kumimoji="1" lang="ja-JP" altLang="en-US"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末時点）</a:t>
                      </a:r>
                    </a:p>
                  </a:txBody>
                  <a:tcPr marT="108000" marB="108000" anchor="ctr"/>
                </a:tc>
                <a:extLst>
                  <a:ext uri="{0D108BD9-81ED-4DB2-BD59-A6C34878D82A}">
                    <a16:rowId xmlns:a16="http://schemas.microsoft.com/office/drawing/2014/main" val="1493685583"/>
                  </a:ext>
                </a:extLst>
              </a:tr>
              <a:tr h="297721">
                <a:tc>
                  <a:txBody>
                    <a:bodyPr/>
                    <a:lstStyle/>
                    <a:p>
                      <a:pPr marL="0" indent="0">
                        <a:lnSpc>
                          <a:spcPts val="700"/>
                        </a:lnSpc>
                        <a:buFont typeface="Wingdings" panose="05000000000000000000" pitchFamily="2" charset="2"/>
                        <a:buNone/>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◆包括連携協定締結数</a:t>
                      </a:r>
                    </a:p>
                  </a:txBody>
                  <a:tcPr marT="108000" marB="108000" anchor="ctr"/>
                </a:tc>
                <a:tc>
                  <a:txBody>
                    <a:bodyPr/>
                    <a:lstStyle/>
                    <a:p>
                      <a:pPr algn="ctr">
                        <a:lnSpc>
                          <a:spcPts val="700"/>
                        </a:lnSpc>
                      </a:pP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marL="0" algn="ctr" defTabSz="914400" rtl="0" eaLnBrk="1" latinLnBrk="0" hangingPunct="1">
                        <a:lnSpc>
                          <a:spcPts val="700"/>
                        </a:lnSpc>
                      </a:pPr>
                      <a:r>
                        <a:rPr kumimoji="1" lang="en-US" altLang="ja-JP" sz="10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T="108000" marB="108000" anchor="ctr"/>
                </a:tc>
                <a:extLst>
                  <a:ext uri="{0D108BD9-81ED-4DB2-BD59-A6C34878D82A}">
                    <a16:rowId xmlns:a16="http://schemas.microsoft.com/office/drawing/2014/main" val="10000"/>
                  </a:ext>
                </a:extLst>
              </a:tr>
              <a:tr h="468244">
                <a:tc>
                  <a:txBody>
                    <a:bodyPr/>
                    <a:lstStyle/>
                    <a:p>
                      <a:pPr>
                        <a:lnSpc>
                          <a:spcPts val="7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◆デスクがコーディネートした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企業・大学と部局等との連携数</a:t>
                      </a:r>
                    </a:p>
                  </a:txBody>
                  <a:tcPr marT="108000" marB="108000" anchor="ctr"/>
                </a:tc>
                <a:tc>
                  <a:txBody>
                    <a:bodyPr/>
                    <a:lstStyle/>
                    <a:p>
                      <a:pPr algn="ctr">
                        <a:lnSpc>
                          <a:spcPts val="7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396</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365</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1"/>
                  </a:ext>
                </a:extLst>
              </a:tr>
              <a:tr h="340063">
                <a:tc>
                  <a:txBody>
                    <a:bodyPr/>
                    <a:lstStyle/>
                    <a:p>
                      <a:pPr>
                        <a:lnSpc>
                          <a:spcPts val="7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◆ネットワーク企業数（累計）</a:t>
                      </a:r>
                    </a:p>
                  </a:txBody>
                  <a:tcPr marT="108000" marB="108000" anchor="ctr"/>
                </a:tc>
                <a:tc>
                  <a:txBody>
                    <a:bodyPr/>
                    <a:lstStyle/>
                    <a:p>
                      <a:pPr algn="ctr">
                        <a:lnSpc>
                          <a:spcPts val="7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2"/>
                  </a:ext>
                </a:extLst>
              </a:tr>
              <a:tr h="524070">
                <a:tc>
                  <a:txBody>
                    <a:bodyPr/>
                    <a:lstStyle/>
                    <a:p>
                      <a:pPr>
                        <a:lnSpc>
                          <a:spcPts val="7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◆直接的効果額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デスクが関わった取組みについて「仮に府が</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直接実施した場合に必要となる金額」を試算）</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9,000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tc>
                  <a:txBody>
                    <a:bodyPr/>
                    <a:lstStyle/>
                    <a:p>
                      <a:pPr algn="ctr">
                        <a:lnSpc>
                          <a:spcPts val="700"/>
                        </a:lnSpc>
                      </a:pPr>
                      <a:r>
                        <a:rPr kumimoji="1" lang="ja-JP" altLang="en-US" sz="10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ー　</a:t>
                      </a:r>
                      <a:endParaRPr kumimoji="1" lang="en-US" altLang="ja-JP" sz="10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pPr>
                      <a:r>
                        <a:rPr kumimoji="1" lang="en-US" altLang="ja-JP" sz="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今後公表予定）</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extLst>
                  <a:ext uri="{0D108BD9-81ED-4DB2-BD59-A6C34878D82A}">
                    <a16:rowId xmlns:a16="http://schemas.microsoft.com/office/drawing/2014/main" val="10003"/>
                  </a:ext>
                </a:extLst>
              </a:tr>
            </a:tbl>
          </a:graphicData>
        </a:graphic>
      </p:graphicFrame>
      <p:sp>
        <p:nvSpPr>
          <p:cNvPr id="11" name="角丸四角形 10"/>
          <p:cNvSpPr/>
          <p:nvPr/>
        </p:nvSpPr>
        <p:spPr>
          <a:xfrm>
            <a:off x="161303" y="368659"/>
            <a:ext cx="8839822" cy="6345706"/>
          </a:xfrm>
          <a:prstGeom prst="roundRect">
            <a:avLst>
              <a:gd name="adj" fmla="val 4447"/>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行政経営課</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600"/>
              </a:lnSpc>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企業･大学等と府庁の各担当部局を繋ぐワンストップ窓口として「公民戦略連携デスク」を設置（平成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6" name="タイトル 5"/>
          <p:cNvSpPr txBox="1">
            <a:spLocks/>
          </p:cNvSpPr>
          <p:nvPr/>
        </p:nvSpPr>
        <p:spPr>
          <a:xfrm>
            <a:off x="7530752" y="3791960"/>
            <a:ext cx="1541748" cy="22210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累計数は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24</a:t>
            </a:r>
            <a:endParaRPr lang="ja-JP" altLang="en-US" dirty="0">
              <a:solidFill>
                <a:schemeClr val="tx1"/>
              </a:solidFill>
            </a:endParaRPr>
          </a:p>
        </p:txBody>
      </p:sp>
      <p:sp>
        <p:nvSpPr>
          <p:cNvPr id="25" name="テキスト ボックス 24">
            <a:extLst>
              <a:ext uri="{FF2B5EF4-FFF2-40B4-BE49-F238E27FC236}">
                <a16:creationId xmlns:a16="http://schemas.microsoft.com/office/drawing/2014/main" id="{1E933E72-4C7B-422A-AF18-8A05FBFF77EE}"/>
              </a:ext>
            </a:extLst>
          </p:cNvPr>
          <p:cNvSpPr txBox="1"/>
          <p:nvPr/>
        </p:nvSpPr>
        <p:spPr>
          <a:xfrm>
            <a:off x="4832839" y="5904275"/>
            <a:ext cx="2018263"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事例⑦　大阪応援企画</a:t>
            </a:r>
            <a:endParaRPr lang="en-US" altLang="ja-JP" sz="10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3CD1C80-9C95-45AC-B38E-AE90071C9DEA}"/>
              </a:ext>
            </a:extLst>
          </p:cNvPr>
          <p:cNvSpPr/>
          <p:nvPr/>
        </p:nvSpPr>
        <p:spPr>
          <a:xfrm>
            <a:off x="521550" y="4674998"/>
            <a:ext cx="1596912" cy="246221"/>
          </a:xfrm>
          <a:prstGeom prst="rect">
            <a:avLst/>
          </a:prstGeom>
        </p:spPr>
        <p:txBody>
          <a:bodyPr wrap="none">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事例①　英語教育支援</a:t>
            </a:r>
            <a:endParaRPr lang="en-US" altLang="ja-JP" sz="1000"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86F2935B-FBD5-465C-9DF0-67B3139C42FA}"/>
              </a:ext>
            </a:extLst>
          </p:cNvPr>
          <p:cNvSpPr/>
          <p:nvPr/>
        </p:nvSpPr>
        <p:spPr>
          <a:xfrm>
            <a:off x="556428" y="4869160"/>
            <a:ext cx="1720317"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英会話教材（</a:t>
            </a:r>
            <a:r>
              <a:rPr lang="en-US" altLang="ja-JP" sz="900" dirty="0">
                <a:latin typeface="Meiryo UI" panose="020B0604030504040204" pitchFamily="50" charset="-128"/>
                <a:ea typeface="Meiryo UI" panose="020B0604030504040204" pitchFamily="50" charset="-128"/>
              </a:rPr>
              <a:t>DVD</a:t>
            </a:r>
            <a:r>
              <a:rPr lang="ja-JP" altLang="en-US" sz="900" dirty="0">
                <a:latin typeface="Meiryo UI" panose="020B0604030504040204" pitchFamily="50" charset="-128"/>
                <a:ea typeface="Meiryo UI" panose="020B0604030504040204" pitchFamily="50" charset="-128"/>
              </a:rPr>
              <a:t>）の寄贈や</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英語のコミュニ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ケーションを体験</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する機会の提供</a:t>
            </a:r>
            <a:endParaRPr lang="en-US" altLang="ja-JP" sz="9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4372709-EB55-4247-A2B9-F341FCCDC636}"/>
              </a:ext>
            </a:extLst>
          </p:cNvPr>
          <p:cNvSpPr/>
          <p:nvPr/>
        </p:nvSpPr>
        <p:spPr>
          <a:xfrm>
            <a:off x="2591780" y="4679052"/>
            <a:ext cx="2039341" cy="297927"/>
          </a:xfrm>
          <a:prstGeom prst="rect">
            <a:avLst/>
          </a:prstGeom>
        </p:spPr>
        <p:txBody>
          <a:bodyPr wrap="none">
            <a:spAutoFit/>
          </a:bodyPr>
          <a:lstStyle/>
          <a:p>
            <a:pPr marL="171450" indent="-171450">
              <a:buFont typeface="Wingdings" panose="05000000000000000000" pitchFamily="2" charset="2"/>
              <a:buChar char="Ø"/>
            </a:pPr>
            <a:r>
              <a:rPr lang="ja-JP" altLang="en-US" sz="1000" b="1" spc="-100" dirty="0">
                <a:latin typeface="Meiryo UI" panose="020B0604030504040204" pitchFamily="50" charset="-128"/>
                <a:ea typeface="Meiryo UI" panose="020B0604030504040204" pitchFamily="50" charset="-128"/>
              </a:rPr>
              <a:t>事例②　</a:t>
            </a:r>
            <a:r>
              <a:rPr lang="en-US" altLang="ja-JP" sz="1000" b="1" spc="-100" dirty="0">
                <a:latin typeface="Meiryo UI" panose="020B0604030504040204" pitchFamily="50" charset="-128"/>
                <a:ea typeface="Meiryo UI" panose="020B0604030504040204" pitchFamily="50" charset="-128"/>
              </a:rPr>
              <a:t>V.O.S.</a:t>
            </a:r>
            <a:r>
              <a:rPr lang="ja-JP" altLang="en-US" sz="1000" b="1" spc="-100" dirty="0">
                <a:latin typeface="Meiryo UI" panose="020B0604030504040204" pitchFamily="50" charset="-128"/>
                <a:ea typeface="Meiryo UI" panose="020B0604030504040204" pitchFamily="50" charset="-128"/>
              </a:rPr>
              <a:t>メニューの普及啓発</a:t>
            </a:r>
            <a:endParaRPr lang="en-US" altLang="ja-JP" sz="1000" b="1" spc="-1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0D1B5879-0ECB-4153-BB49-E4B8FAEE2C14}"/>
              </a:ext>
            </a:extLst>
          </p:cNvPr>
          <p:cNvSpPr/>
          <p:nvPr/>
        </p:nvSpPr>
        <p:spPr>
          <a:xfrm>
            <a:off x="2591780" y="4882039"/>
            <a:ext cx="1205134" cy="7848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食品宅配業者と連携した、</a:t>
            </a:r>
            <a:r>
              <a:rPr lang="en-US" altLang="ja-JP" sz="900" dirty="0">
                <a:latin typeface="Meiryo UI" panose="020B0604030504040204" pitchFamily="50" charset="-128"/>
                <a:ea typeface="Meiryo UI" panose="020B0604030504040204" pitchFamily="50" charset="-128"/>
              </a:rPr>
              <a:t>V.O.S.</a:t>
            </a:r>
            <a:r>
              <a:rPr lang="ja-JP" altLang="en-US" sz="900" dirty="0">
                <a:latin typeface="Meiryo UI" panose="020B0604030504040204" pitchFamily="50" charset="-128"/>
                <a:ea typeface="Meiryo UI" panose="020B0604030504040204" pitchFamily="50" charset="-128"/>
              </a:rPr>
              <a:t>メニュー商品の販売や、会員向け機関誌でのレシピの紹介　等</a:t>
            </a:r>
            <a:endParaRPr lang="en-US" altLang="ja-JP" sz="9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3946C6EA-925D-4716-8E65-F72F105A3E8F}"/>
              </a:ext>
            </a:extLst>
          </p:cNvPr>
          <p:cNvPicPr>
            <a:picLocks noChangeAspect="1"/>
          </p:cNvPicPr>
          <p:nvPr/>
        </p:nvPicPr>
        <p:blipFill rotWithShape="1">
          <a:blip r:embed="rId3"/>
          <a:srcRect l="-3854" t="-12054" r="-8062" b="-12180"/>
          <a:stretch/>
        </p:blipFill>
        <p:spPr>
          <a:xfrm>
            <a:off x="6327195" y="5797046"/>
            <a:ext cx="1636307" cy="1003601"/>
          </a:xfrm>
          <a:prstGeom prst="rect">
            <a:avLst/>
          </a:prstGeom>
          <a:ln>
            <a:noFill/>
          </a:ln>
          <a:effectLst>
            <a:softEdge rad="112500"/>
          </a:effectLst>
        </p:spPr>
      </p:pic>
      <p:sp>
        <p:nvSpPr>
          <p:cNvPr id="36" name="テキスト ボックス 35">
            <a:extLst>
              <a:ext uri="{FF2B5EF4-FFF2-40B4-BE49-F238E27FC236}">
                <a16:creationId xmlns:a16="http://schemas.microsoft.com/office/drawing/2014/main" id="{27538AD2-3621-4BC3-B6D5-C2282B3935FF}"/>
              </a:ext>
            </a:extLst>
          </p:cNvPr>
          <p:cNvSpPr txBox="1"/>
          <p:nvPr/>
        </p:nvSpPr>
        <p:spPr>
          <a:xfrm>
            <a:off x="4790657" y="4669714"/>
            <a:ext cx="2067514"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事例③　こさえたんの販売促進</a:t>
            </a:r>
            <a:endParaRPr lang="en-US" altLang="ja-JP" sz="1000" b="1"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38B7A1A-FED1-42D3-B266-E1EF9EDE0EAE}"/>
              </a:ext>
            </a:extLst>
          </p:cNvPr>
          <p:cNvSpPr/>
          <p:nvPr/>
        </p:nvSpPr>
        <p:spPr>
          <a:xfrm>
            <a:off x="5273579" y="4914165"/>
            <a:ext cx="1499477" cy="52322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オリジナルノベルティ（こさえたん）の制作・配布や、製品開発支援、販売協力等</a:t>
            </a:r>
            <a:r>
              <a:rPr lang="ja-JP" altLang="en-US" sz="1000" dirty="0">
                <a:latin typeface="Meiryo UI" panose="020B0604030504040204" pitchFamily="50" charset="-128"/>
                <a:ea typeface="Meiryo UI" panose="020B0604030504040204" pitchFamily="50" charset="-128"/>
              </a:rPr>
              <a:t>　　　　</a:t>
            </a:r>
          </a:p>
        </p:txBody>
      </p:sp>
      <p:sp>
        <p:nvSpPr>
          <p:cNvPr id="41" name="正方形/長方形 40">
            <a:extLst>
              <a:ext uri="{FF2B5EF4-FFF2-40B4-BE49-F238E27FC236}">
                <a16:creationId xmlns:a16="http://schemas.microsoft.com/office/drawing/2014/main" id="{1304189A-0D61-4743-ABE4-9BB27BCC412C}"/>
              </a:ext>
            </a:extLst>
          </p:cNvPr>
          <p:cNvSpPr/>
          <p:nvPr/>
        </p:nvSpPr>
        <p:spPr>
          <a:xfrm>
            <a:off x="529240" y="6136175"/>
            <a:ext cx="1952410"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府が主催する、女性活躍推進や多様な人材の活躍をテーマとしたセミナーでの講師の派遣協力等</a:t>
            </a:r>
          </a:p>
        </p:txBody>
      </p:sp>
      <p:sp>
        <p:nvSpPr>
          <p:cNvPr id="42" name="テキスト ボックス 41">
            <a:extLst>
              <a:ext uri="{FF2B5EF4-FFF2-40B4-BE49-F238E27FC236}">
                <a16:creationId xmlns:a16="http://schemas.microsoft.com/office/drawing/2014/main" id="{E776AD9C-01FF-4177-BA5E-69390C57FC28}"/>
              </a:ext>
            </a:extLst>
          </p:cNvPr>
          <p:cNvSpPr txBox="1"/>
          <p:nvPr/>
        </p:nvSpPr>
        <p:spPr>
          <a:xfrm>
            <a:off x="524420" y="5904275"/>
            <a:ext cx="2065657" cy="253916"/>
          </a:xfrm>
          <a:prstGeom prst="rect">
            <a:avLst/>
          </a:prstGeom>
          <a:noFill/>
          <a:ln w="12700">
            <a:noFill/>
            <a:prstDash val="lgDash"/>
          </a:ln>
        </p:spPr>
        <p:txBody>
          <a:bodyPr wrap="square" rtlCol="0">
            <a:spAutoFit/>
          </a:bodyPr>
          <a:lstStyle>
            <a:defPPr>
              <a:defRPr lang="en-US"/>
            </a:defPPr>
            <a:lvl1pPr>
              <a:defRPr sz="1200" b="1" u="sng">
                <a:solidFill>
                  <a:srgbClr val="FF0000"/>
                </a:solidFill>
                <a:latin typeface="Meiryo UI" panose="020B0604030504040204" pitchFamily="50" charset="-128"/>
                <a:ea typeface="Meiryo UI" panose="020B0604030504040204" pitchFamily="50" charset="-128"/>
              </a:defRPr>
            </a:lvl1pPr>
          </a:lstStyle>
          <a:p>
            <a:pPr marL="171450" indent="-171450">
              <a:buFont typeface="Wingdings" panose="05000000000000000000" pitchFamily="2" charset="2"/>
              <a:buChar char="Ø"/>
            </a:pPr>
            <a:r>
              <a:rPr lang="ja-JP" altLang="en-US" sz="1000" u="none" dirty="0">
                <a:solidFill>
                  <a:schemeClr val="tx1"/>
                </a:solidFill>
              </a:rPr>
              <a:t>事例⑤　セミナーへの講師派遣</a:t>
            </a:r>
            <a:r>
              <a:rPr lang="ja-JP" altLang="en-US" sz="1050" dirty="0">
                <a:solidFill>
                  <a:schemeClr val="tx1"/>
                </a:solidFill>
              </a:rPr>
              <a:t>　</a:t>
            </a:r>
            <a:endParaRPr lang="en-US" altLang="ja-JP" sz="1050" dirty="0">
              <a:solidFill>
                <a:schemeClr val="tx1"/>
              </a:solidFill>
            </a:endParaRP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30501" t="6764" r="-6713" b="17761"/>
          <a:stretch/>
        </p:blipFill>
        <p:spPr>
          <a:xfrm>
            <a:off x="1407694" y="5006027"/>
            <a:ext cx="1139081" cy="744764"/>
          </a:xfrm>
          <a:prstGeom prst="rect">
            <a:avLst/>
          </a:prstGeom>
          <a:ln>
            <a:noFill/>
          </a:ln>
          <a:effectLst>
            <a:softEdge rad="112500"/>
          </a:effectLst>
        </p:spPr>
      </p:pic>
      <p:sp>
        <p:nvSpPr>
          <p:cNvPr id="40" name="テキスト ボックス 39">
            <a:extLst>
              <a:ext uri="{FF2B5EF4-FFF2-40B4-BE49-F238E27FC236}">
                <a16:creationId xmlns:a16="http://schemas.microsoft.com/office/drawing/2014/main" id="{DE53C9D7-9EA9-4501-91CC-570D0FA9481B}"/>
              </a:ext>
            </a:extLst>
          </p:cNvPr>
          <p:cNvSpPr txBox="1"/>
          <p:nvPr/>
        </p:nvSpPr>
        <p:spPr>
          <a:xfrm>
            <a:off x="2688752" y="5904679"/>
            <a:ext cx="2018263"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事例⑥　避難所等へ支援</a:t>
            </a:r>
            <a:endParaRPr lang="en-US" altLang="ja-JP" sz="10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8CD71A99-084F-4A68-8F4E-8CBD8988E1F2}"/>
              </a:ext>
            </a:extLst>
          </p:cNvPr>
          <p:cNvSpPr txBox="1"/>
          <p:nvPr/>
        </p:nvSpPr>
        <p:spPr>
          <a:xfrm>
            <a:off x="6925879" y="4675484"/>
            <a:ext cx="2075246"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事例④　プラスチックごみの削減</a:t>
            </a:r>
            <a:endParaRPr lang="en-US" altLang="ja-JP" sz="1000" b="1"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FA35B324-9940-4382-857D-9F38B9B5C265}"/>
              </a:ext>
            </a:extLst>
          </p:cNvPr>
          <p:cNvSpPr/>
          <p:nvPr/>
        </p:nvSpPr>
        <p:spPr>
          <a:xfrm>
            <a:off x="2695953" y="6123193"/>
            <a:ext cx="1853659"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災害時における避難所支援として、防災用パーテイションの寄贈や、停電時の給電支援</a:t>
            </a:r>
          </a:p>
        </p:txBody>
      </p:sp>
      <p:sp>
        <p:nvSpPr>
          <p:cNvPr id="48" name="正方形/長方形 47">
            <a:extLst>
              <a:ext uri="{FF2B5EF4-FFF2-40B4-BE49-F238E27FC236}">
                <a16:creationId xmlns:a16="http://schemas.microsoft.com/office/drawing/2014/main" id="{9BC41EB1-945A-4ED6-8E3C-E56366532FE6}"/>
              </a:ext>
            </a:extLst>
          </p:cNvPr>
          <p:cNvSpPr/>
          <p:nvPr/>
        </p:nvSpPr>
        <p:spPr>
          <a:xfrm>
            <a:off x="6949582" y="4882515"/>
            <a:ext cx="1962808" cy="66172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「おおさかプラスチックごみゼロ宣言」に賛同し、回収したペットボトルをリサイクルしたエコバッグの制作や、マイバッグ・マイボトルの普及啓発等　　</a:t>
            </a:r>
            <a:r>
              <a:rPr lang="ja-JP" altLang="en-US" sz="1000" dirty="0">
                <a:latin typeface="Meiryo UI" panose="020B0604030504040204" pitchFamily="50" charset="-128"/>
                <a:ea typeface="Meiryo UI" panose="020B0604030504040204" pitchFamily="50" charset="-128"/>
              </a:rPr>
              <a:t>　　　　　　　　　　</a:t>
            </a:r>
          </a:p>
        </p:txBody>
      </p:sp>
      <p:graphicFrame>
        <p:nvGraphicFramePr>
          <p:cNvPr id="3" name="図表 2">
            <a:extLst>
              <a:ext uri="{FF2B5EF4-FFF2-40B4-BE49-F238E27FC236}">
                <a16:creationId xmlns:a16="http://schemas.microsoft.com/office/drawing/2014/main" id="{BAEAF3B9-92A6-46AD-A44C-92AA2DBB3D05}"/>
              </a:ext>
            </a:extLst>
          </p:cNvPr>
          <p:cNvGraphicFramePr/>
          <p:nvPr/>
        </p:nvGraphicFramePr>
        <p:xfrm>
          <a:off x="7497325" y="5454225"/>
          <a:ext cx="1890210" cy="1028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図 6">
            <a:extLst>
              <a:ext uri="{FF2B5EF4-FFF2-40B4-BE49-F238E27FC236}">
                <a16:creationId xmlns:a16="http://schemas.microsoft.com/office/drawing/2014/main" id="{14F2B629-4856-466C-8DC0-F82E897AB78C}"/>
              </a:ext>
            </a:extLst>
          </p:cNvPr>
          <p:cNvPicPr>
            <a:picLocks noChangeAspect="1"/>
          </p:cNvPicPr>
          <p:nvPr/>
        </p:nvPicPr>
        <p:blipFill>
          <a:blip r:embed="rId10"/>
          <a:stretch>
            <a:fillRect/>
          </a:stretch>
        </p:blipFill>
        <p:spPr>
          <a:xfrm>
            <a:off x="4832839" y="4904814"/>
            <a:ext cx="549251" cy="774436"/>
          </a:xfrm>
          <a:prstGeom prst="rect">
            <a:avLst/>
          </a:prstGeom>
          <a:ln>
            <a:noFill/>
          </a:ln>
          <a:effectLst>
            <a:softEdge rad="112500"/>
          </a:effectLst>
        </p:spPr>
      </p:pic>
      <p:sp>
        <p:nvSpPr>
          <p:cNvPr id="49" name="角丸四角形 48"/>
          <p:cNvSpPr/>
          <p:nvPr/>
        </p:nvSpPr>
        <p:spPr>
          <a:xfrm>
            <a:off x="537369" y="4136204"/>
            <a:ext cx="1731763"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年度の取組み事例</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 49"/>
          <p:cNvSpPr/>
          <p:nvPr/>
        </p:nvSpPr>
        <p:spPr>
          <a:xfrm>
            <a:off x="515720" y="1313765"/>
            <a:ext cx="667669"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　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4937848" y="1353664"/>
            <a:ext cx="1182817"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取組み効果</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578785" y="4464115"/>
            <a:ext cx="1832975"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子ども・教育</a:t>
            </a:r>
            <a:endPar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2676714" y="4453944"/>
            <a:ext cx="1836000"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400"/>
              </a:lnSpc>
            </a:pPr>
            <a:r>
              <a:rPr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健　康</a:t>
            </a:r>
            <a:endPar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4825910" y="4459418"/>
            <a:ext cx="1836000"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福　祉</a:t>
            </a:r>
            <a:endPar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角丸四角形 60"/>
          <p:cNvSpPr/>
          <p:nvPr/>
        </p:nvSpPr>
        <p:spPr>
          <a:xfrm>
            <a:off x="6974940" y="4450924"/>
            <a:ext cx="1836000"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環　境</a:t>
            </a:r>
            <a:endPar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566555" y="5688334"/>
            <a:ext cx="1832975"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ダイバーシティ</a:t>
            </a:r>
            <a:endPar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a:xfrm>
            <a:off x="2708848" y="5692862"/>
            <a:ext cx="1836000"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角丸四角形 63"/>
          <p:cNvSpPr/>
          <p:nvPr/>
        </p:nvSpPr>
        <p:spPr>
          <a:xfrm>
            <a:off x="4854166" y="5696695"/>
            <a:ext cx="1836000" cy="216000"/>
          </a:xfrm>
          <a:prstGeom prst="roundRect">
            <a:avLst/>
          </a:prstGeom>
          <a:solidFill>
            <a:schemeClr val="bg1"/>
          </a:solidFill>
          <a:ln w="12700">
            <a:solidFill>
              <a:schemeClr val="tx2"/>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kumimoji="1" lang="ja-JP" altLang="en-US" sz="105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地域活性化</a:t>
            </a:r>
          </a:p>
        </p:txBody>
      </p:sp>
      <p:sp>
        <p:nvSpPr>
          <p:cNvPr id="35" name="正方形/長方形 34">
            <a:extLst>
              <a:ext uri="{FF2B5EF4-FFF2-40B4-BE49-F238E27FC236}">
                <a16:creationId xmlns:a16="http://schemas.microsoft.com/office/drawing/2014/main" id="{47DC3DA3-F601-4374-B69D-564067A59D4A}"/>
              </a:ext>
            </a:extLst>
          </p:cNvPr>
          <p:cNvSpPr/>
          <p:nvPr/>
        </p:nvSpPr>
        <p:spPr>
          <a:xfrm>
            <a:off x="4871999" y="6058941"/>
            <a:ext cx="1718218"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大手コンビニエンスストア</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社が</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そろって大阪産（もん）を使用し、</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各社のオリジナル商品を開発・</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販売し、生産者を応援</a:t>
            </a:r>
          </a:p>
        </p:txBody>
      </p:sp>
      <p:pic>
        <p:nvPicPr>
          <p:cNvPr id="5" name="図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942" y="1638722"/>
            <a:ext cx="4447057" cy="2161682"/>
          </a:xfrm>
          <a:prstGeom prst="rect">
            <a:avLst/>
          </a:prstGeom>
        </p:spPr>
      </p:pic>
      <p:pic>
        <p:nvPicPr>
          <p:cNvPr id="15" name="図 14"/>
          <p:cNvPicPr>
            <a:picLocks noChangeAspect="1"/>
          </p:cNvPicPr>
          <p:nvPr/>
        </p:nvPicPr>
        <p:blipFill>
          <a:blip r:embed="rId12"/>
          <a:stretch>
            <a:fillRect/>
          </a:stretch>
        </p:blipFill>
        <p:spPr>
          <a:xfrm>
            <a:off x="3722755" y="4959170"/>
            <a:ext cx="944771" cy="610362"/>
          </a:xfrm>
          <a:prstGeom prst="rect">
            <a:avLst/>
          </a:prstGeom>
        </p:spPr>
      </p:pic>
    </p:spTree>
    <p:extLst>
      <p:ext uri="{BB962C8B-B14F-4D97-AF65-F5344CB8AC3E}">
        <p14:creationId xmlns:p14="http://schemas.microsoft.com/office/powerpoint/2010/main" val="321663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6"/>
            <a:ext cx="8839822" cy="626400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◆公民連携の推進（公民戦略連携デスクの取組み）（つづき）</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公民連携の新たな展開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25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923018" y="3103382"/>
            <a:ext cx="7744437" cy="261610"/>
          </a:xfrm>
          <a:prstGeom prst="rect">
            <a:avLst/>
          </a:prstGeom>
          <a:noFill/>
        </p:spPr>
        <p:txBody>
          <a:bodyPr wrap="square" rtlCol="0">
            <a:spAutoFit/>
          </a:bodyPr>
          <a:lstStyle/>
          <a:p>
            <a:pPr>
              <a:defRPr/>
            </a:pPr>
            <a:r>
              <a:rPr lang="ja-JP" altLang="en-US" sz="1100" dirty="0">
                <a:solidFill>
                  <a:prstClr val="black"/>
                </a:solidFill>
                <a:latin typeface="メイリオ" panose="020B0604030504040204" pitchFamily="50" charset="-128"/>
                <a:ea typeface="メイリオ" panose="020B0604030504040204" pitchFamily="50" charset="-128"/>
              </a:rPr>
              <a:t>働き方改革や健康経営等に関する課題・情報を共有し、健康への機運醸成を図ることを目的に発足（</a:t>
            </a:r>
            <a:r>
              <a:rPr lang="en-US" altLang="ja-JP" sz="1100" dirty="0">
                <a:solidFill>
                  <a:prstClr val="black"/>
                </a:solidFill>
                <a:latin typeface="メイリオ" panose="020B0604030504040204" pitchFamily="50" charset="-128"/>
                <a:ea typeface="メイリオ" panose="020B0604030504040204" pitchFamily="50" charset="-128"/>
              </a:rPr>
              <a:t>H30.3</a:t>
            </a:r>
            <a:r>
              <a:rPr lang="ja-JP" altLang="en-US" sz="1100" dirty="0">
                <a:solidFill>
                  <a:prstClr val="black"/>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760065" y="2910063"/>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Meiryo UI" panose="020B0604030504040204" pitchFamily="50" charset="-128"/>
              </a:rPr>
              <a:t>Well-Being</a:t>
            </a: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Meiryo UI" panose="020B0604030504040204" pitchFamily="50" charset="-128"/>
              </a:rPr>
              <a:t>Osaka Lab</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91580" y="1745473"/>
            <a:ext cx="6799455" cy="430887"/>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100" dirty="0">
                <a:solidFill>
                  <a:prstClr val="black"/>
                </a:solidFill>
                <a:latin typeface="メイリオ" panose="020B0604030504040204" pitchFamily="50" charset="-128"/>
                <a:ea typeface="メイリオ" panose="020B0604030504040204" pitchFamily="50" charset="-128"/>
              </a:rPr>
              <a:t> 公民連携で解決すべき行政課題をテーマに設定し、現状や府の取組みを紹介し、複数の事業者と</a:t>
            </a:r>
            <a:endParaRPr lang="en-US" altLang="ja-JP" sz="1100" dirty="0">
              <a:solidFill>
                <a:prstClr val="black"/>
              </a:solidFill>
              <a:latin typeface="メイリオ" panose="020B0604030504040204" pitchFamily="50" charset="-128"/>
              <a:ea typeface="メイリオ" panose="020B0604030504040204" pitchFamily="50" charset="-128"/>
            </a:endParaRPr>
          </a:p>
          <a:p>
            <a:pPr>
              <a:defRPr/>
            </a:pPr>
            <a:r>
              <a:rPr lang="en-US" altLang="ja-JP" sz="1100" dirty="0">
                <a:solidFill>
                  <a:prstClr val="black"/>
                </a:solidFill>
                <a:latin typeface="メイリオ" panose="020B0604030504040204" pitchFamily="50" charset="-128"/>
                <a:ea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rPr>
              <a:t>ワークショップを実施。「対話」から様々なアイデアを生み出す公民連携の新たな仕組み。</a:t>
            </a:r>
            <a:endPar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0F570522-E91E-45BB-8D0A-73E4E1FA12D7}"/>
              </a:ext>
            </a:extLst>
          </p:cNvPr>
          <p:cNvGrpSpPr/>
          <p:nvPr/>
        </p:nvGrpSpPr>
        <p:grpSpPr>
          <a:xfrm>
            <a:off x="7092280" y="1493785"/>
            <a:ext cx="1866344" cy="1416278"/>
            <a:chOff x="6806209" y="2582767"/>
            <a:chExt cx="2510634" cy="1784352"/>
          </a:xfrm>
        </p:grpSpPr>
        <p:sp>
          <p:nvSpPr>
            <p:cNvPr id="2" name="楕円 1">
              <a:extLst>
                <a:ext uri="{FF2B5EF4-FFF2-40B4-BE49-F238E27FC236}">
                  <a16:creationId xmlns:a16="http://schemas.microsoft.com/office/drawing/2014/main" id="{3EAD97F6-8C02-494B-9291-CC55DB2CC1B5}"/>
                </a:ext>
              </a:extLst>
            </p:cNvPr>
            <p:cNvSpPr/>
            <p:nvPr/>
          </p:nvSpPr>
          <p:spPr>
            <a:xfrm>
              <a:off x="7666859" y="3717480"/>
              <a:ext cx="838266" cy="649639"/>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a:t>
              </a:r>
            </a:p>
          </p:txBody>
        </p:sp>
        <p:sp>
          <p:nvSpPr>
            <p:cNvPr id="17" name="楕円 16">
              <a:extLst>
                <a:ext uri="{FF2B5EF4-FFF2-40B4-BE49-F238E27FC236}">
                  <a16:creationId xmlns:a16="http://schemas.microsoft.com/office/drawing/2014/main" id="{32F60D24-87C8-4E09-BDB8-97354795C599}"/>
                </a:ext>
              </a:extLst>
            </p:cNvPr>
            <p:cNvSpPr/>
            <p:nvPr/>
          </p:nvSpPr>
          <p:spPr>
            <a:xfrm>
              <a:off x="8464931" y="3024235"/>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楕円 18">
              <a:extLst>
                <a:ext uri="{FF2B5EF4-FFF2-40B4-BE49-F238E27FC236}">
                  <a16:creationId xmlns:a16="http://schemas.microsoft.com/office/drawing/2014/main" id="{15CC3A02-955C-4CB5-9995-9FADDDEF96ED}"/>
                </a:ext>
              </a:extLst>
            </p:cNvPr>
            <p:cNvSpPr/>
            <p:nvPr/>
          </p:nvSpPr>
          <p:spPr>
            <a:xfrm>
              <a:off x="6806209" y="3043912"/>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楕円 19">
              <a:extLst>
                <a:ext uri="{FF2B5EF4-FFF2-40B4-BE49-F238E27FC236}">
                  <a16:creationId xmlns:a16="http://schemas.microsoft.com/office/drawing/2014/main" id="{79E13DBE-1855-4C75-9834-3DDCCA639A8A}"/>
                </a:ext>
              </a:extLst>
            </p:cNvPr>
            <p:cNvSpPr/>
            <p:nvPr/>
          </p:nvSpPr>
          <p:spPr>
            <a:xfrm>
              <a:off x="7593387" y="2582767"/>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楕円 20">
              <a:extLst>
                <a:ext uri="{FF2B5EF4-FFF2-40B4-BE49-F238E27FC236}">
                  <a16:creationId xmlns:a16="http://schemas.microsoft.com/office/drawing/2014/main" id="{31430357-4027-4DEA-9975-2C2DD39C4210}"/>
                </a:ext>
              </a:extLst>
            </p:cNvPr>
            <p:cNvSpPr/>
            <p:nvPr/>
          </p:nvSpPr>
          <p:spPr>
            <a:xfrm>
              <a:off x="7578440" y="3171301"/>
              <a:ext cx="926685" cy="614523"/>
            </a:xfrm>
            <a:prstGeom prst="ellipse">
              <a:avLst/>
            </a:prstGeom>
            <a:solidFill>
              <a:srgbClr val="FFFF99"/>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共通の</a:t>
              </a:r>
              <a:endParaRPr kumimoji="1"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ビジョン</a:t>
              </a:r>
            </a:p>
          </p:txBody>
        </p:sp>
      </p:grpSp>
      <p:sp>
        <p:nvSpPr>
          <p:cNvPr id="10" name="楕円 9">
            <a:extLst>
              <a:ext uri="{FF2B5EF4-FFF2-40B4-BE49-F238E27FC236}">
                <a16:creationId xmlns:a16="http://schemas.microsoft.com/office/drawing/2014/main" id="{F1245BC3-6744-411F-BFD0-AA23F3EA24B1}"/>
              </a:ext>
            </a:extLst>
          </p:cNvPr>
          <p:cNvSpPr/>
          <p:nvPr/>
        </p:nvSpPr>
        <p:spPr>
          <a:xfrm>
            <a:off x="7286883" y="1697653"/>
            <a:ext cx="1478746" cy="965045"/>
          </a:xfrm>
          <a:prstGeom prst="ellipse">
            <a:avLst/>
          </a:prstGeom>
          <a:solidFill>
            <a:schemeClr val="accent1">
              <a:lumMod val="20000"/>
              <a:lumOff val="80000"/>
              <a:alpha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24"/>
          <p:cNvGrpSpPr/>
          <p:nvPr/>
        </p:nvGrpSpPr>
        <p:grpSpPr>
          <a:xfrm>
            <a:off x="1035700" y="2175302"/>
            <a:ext cx="5520164" cy="658155"/>
            <a:chOff x="717021" y="1763957"/>
            <a:chExt cx="5520164" cy="646512"/>
          </a:xfrm>
        </p:grpSpPr>
        <p:sp>
          <p:nvSpPr>
            <p:cNvPr id="23" name="角丸四角形 22"/>
            <p:cNvSpPr/>
            <p:nvPr/>
          </p:nvSpPr>
          <p:spPr>
            <a:xfrm>
              <a:off x="717021" y="1763957"/>
              <a:ext cx="5520164" cy="646512"/>
            </a:xfrm>
            <a:prstGeom prst="round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8A7C1E0-2C85-4778-9302-D158D60A57F1}"/>
                </a:ext>
              </a:extLst>
            </p:cNvPr>
            <p:cNvSpPr txBox="1"/>
            <p:nvPr/>
          </p:nvSpPr>
          <p:spPr>
            <a:xfrm>
              <a:off x="1170620" y="2123997"/>
              <a:ext cx="5046264" cy="209249"/>
            </a:xfrm>
            <a:prstGeom prst="rect">
              <a:avLst/>
            </a:prstGeom>
            <a:noFill/>
            <a:ln w="15875">
              <a:noFill/>
              <a:prstDash val="dash"/>
            </a:ln>
          </p:spPr>
          <p:txBody>
            <a:bodyPr wrap="square" rtlCol="0">
              <a:noAutofit/>
            </a:bodyPr>
            <a:lstStyle/>
            <a:p>
              <a:r>
                <a:rPr lang="en-US" altLang="ja-JP" sz="1050" u="sng" dirty="0">
                  <a:latin typeface="Meiryo UI" panose="020B0604030504040204" pitchFamily="50" charset="-128"/>
                  <a:ea typeface="Meiryo UI" panose="020B0604030504040204" pitchFamily="50" charset="-128"/>
                  <a:cs typeface="メイリオ" panose="020B0604030504040204" pitchFamily="50" charset="-128"/>
                </a:rPr>
                <a:t>Well‐Being OSAKA Lab </a:t>
              </a:r>
              <a:r>
                <a:rPr lang="ja-JP" altLang="en-US" sz="1050" u="sng" dirty="0">
                  <a:latin typeface="Meiryo UI" panose="020B0604030504040204" pitchFamily="50" charset="-128"/>
                  <a:ea typeface="Meiryo UI" panose="020B0604030504040204" pitchFamily="50" charset="-128"/>
                  <a:cs typeface="メイリオ" panose="020B0604030504040204" pitchFamily="50" charset="-128"/>
                </a:rPr>
                <a:t>の設立や、複数企業が連携したイベントやセミナー等の開催</a:t>
              </a:r>
              <a:endParaRPr kumimoji="1" lang="ja-JP" altLang="en-US" sz="1050"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5" name="テキスト ボックス 34"/>
            <p:cNvSpPr txBox="1"/>
            <p:nvPr/>
          </p:nvSpPr>
          <p:spPr>
            <a:xfrm>
              <a:off x="786507" y="1798509"/>
              <a:ext cx="4651899" cy="415498"/>
            </a:xfrm>
            <a:prstGeom prst="rect">
              <a:avLst/>
            </a:prstGeom>
            <a:noFill/>
            <a:ln w="15875">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H30</a:t>
              </a:r>
              <a:r>
                <a:rPr lang="ja-JP" altLang="en-US" sz="1050" dirty="0">
                  <a:latin typeface="Meiryo UI" panose="020B0604030504040204" pitchFamily="50" charset="-128"/>
                  <a:ea typeface="Meiryo UI" panose="020B0604030504040204" pitchFamily="50" charset="-128"/>
                </a:rPr>
                <a:t>年度～計</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回開催（各回</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社程度参加）</a:t>
              </a:r>
              <a:endParaRPr lang="en-US" altLang="ja-JP" sz="1050" dirty="0">
                <a:latin typeface="Meiryo UI" panose="020B0604030504040204" pitchFamily="50" charset="-128"/>
                <a:ea typeface="Meiryo UI" panose="020B0604030504040204" pitchFamily="50" charset="-128"/>
              </a:endParaRPr>
            </a:p>
            <a:p>
              <a:pPr>
                <a:defRPr/>
              </a:pPr>
              <a:r>
                <a:rPr lang="ja-JP" altLang="en-US" sz="1050" dirty="0">
                  <a:latin typeface="Meiryo UI" panose="020B0604030504040204" pitchFamily="50" charset="-128"/>
                  <a:ea typeface="Meiryo UI" panose="020B0604030504040204" pitchFamily="50" charset="-128"/>
                </a:rPr>
                <a:t>☞ テーマ：「健康」  、「子どもの貧困」、「環境」 、「</a:t>
              </a:r>
              <a:r>
                <a:rPr lang="ja-JP" altLang="en-US" sz="1050" dirty="0" err="1">
                  <a:latin typeface="Meiryo UI" panose="020B0604030504040204" pitchFamily="50" charset="-128"/>
                  <a:ea typeface="Meiryo UI" panose="020B0604030504040204" pitchFamily="50" charset="-128"/>
                </a:rPr>
                <a:t>障がい</a:t>
              </a:r>
              <a:r>
                <a:rPr lang="ja-JP" altLang="en-US" sz="1050" dirty="0">
                  <a:latin typeface="Meiryo UI" panose="020B0604030504040204" pitchFamily="50" charset="-128"/>
                  <a:ea typeface="Meiryo UI" panose="020B0604030504040204" pitchFamily="50" charset="-128"/>
                </a:rPr>
                <a:t>者雇用」、「スマートシティ」　　　</a:t>
              </a:r>
              <a:r>
                <a:rPr lang="ja-JP" altLang="en-US"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i="0" u="none" strike="noStrike" kern="1200" cap="none" spc="0" normalizeH="0" baseline="0" noProof="0" dirty="0">
                <a:ln>
                  <a:noFill/>
                </a:ln>
                <a:effectLst/>
                <a:uLnTx/>
                <a:uFillTx/>
                <a:latin typeface="Calibri"/>
                <a:ea typeface="ＭＳ Ｐゴシック" panose="020B0600070205080204" pitchFamily="50" charset="-128"/>
              </a:endParaRPr>
            </a:p>
          </p:txBody>
        </p:sp>
      </p:grpSp>
      <p:sp>
        <p:nvSpPr>
          <p:cNvPr id="29" name="右矢印 28"/>
          <p:cNvSpPr/>
          <p:nvPr/>
        </p:nvSpPr>
        <p:spPr>
          <a:xfrm>
            <a:off x="1339229" y="2639367"/>
            <a:ext cx="153695" cy="83980"/>
          </a:xfrm>
          <a:prstGeom prst="rightArrow">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bg1">
                  <a:lumMod val="85000"/>
                </a:schemeClr>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1E6F85F8-2EE4-4FCC-BA8E-881E3E242783}"/>
              </a:ext>
            </a:extLst>
          </p:cNvPr>
          <p:cNvSpPr/>
          <p:nvPr/>
        </p:nvSpPr>
        <p:spPr>
          <a:xfrm>
            <a:off x="509041" y="1272367"/>
            <a:ext cx="3057247" cy="307777"/>
          </a:xfrm>
          <a:prstGeom prst="rect">
            <a:avLst/>
          </a:prstGeom>
        </p:spPr>
        <p:txBody>
          <a:bodyPr wrap="none">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4" name="テキスト ボックス 43">
            <a:extLst>
              <a:ext uri="{FF2B5EF4-FFF2-40B4-BE49-F238E27FC236}">
                <a16:creationId xmlns:a16="http://schemas.microsoft.com/office/drawing/2014/main" id="{CCA84426-D89E-4C63-A30D-4DABA2076974}"/>
              </a:ext>
            </a:extLst>
          </p:cNvPr>
          <p:cNvSpPr txBox="1"/>
          <p:nvPr/>
        </p:nvSpPr>
        <p:spPr>
          <a:xfrm>
            <a:off x="513021" y="4040872"/>
            <a:ext cx="3622423"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2" name="角丸四角形 42">
            <a:extLst>
              <a:ext uri="{FF2B5EF4-FFF2-40B4-BE49-F238E27FC236}">
                <a16:creationId xmlns:a16="http://schemas.microsoft.com/office/drawing/2014/main" id="{AB469BF9-05E8-4D9B-8305-B82EE17B6231}"/>
              </a:ext>
            </a:extLst>
          </p:cNvPr>
          <p:cNvSpPr/>
          <p:nvPr/>
        </p:nvSpPr>
        <p:spPr>
          <a:xfrm>
            <a:off x="799756" y="4223496"/>
            <a:ext cx="6869528" cy="3786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公民連携の取組みを住民に近い市町村へ拡大することで、より幅広い社会課題の解決をめざす。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32">
            <a:extLst>
              <a:ext uri="{FF2B5EF4-FFF2-40B4-BE49-F238E27FC236}">
                <a16:creationId xmlns:a16="http://schemas.microsoft.com/office/drawing/2014/main" id="{2032BAC6-F4DD-48BA-9510-62F5AEF7494A}"/>
              </a:ext>
            </a:extLst>
          </p:cNvPr>
          <p:cNvSpPr/>
          <p:nvPr/>
        </p:nvSpPr>
        <p:spPr>
          <a:xfrm>
            <a:off x="3851920" y="4073755"/>
            <a:ext cx="978539" cy="182031"/>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を参照</a:t>
            </a:r>
            <a:endParaRPr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22">
            <a:extLst>
              <a:ext uri="{FF2B5EF4-FFF2-40B4-BE49-F238E27FC236}">
                <a16:creationId xmlns:a16="http://schemas.microsoft.com/office/drawing/2014/main" id="{7B703B05-28D0-414F-AF9E-355D178B5CDD}"/>
              </a:ext>
            </a:extLst>
          </p:cNvPr>
          <p:cNvSpPr/>
          <p:nvPr/>
        </p:nvSpPr>
        <p:spPr>
          <a:xfrm>
            <a:off x="1041796" y="3412087"/>
            <a:ext cx="5503917" cy="445989"/>
          </a:xfrm>
          <a:prstGeom prst="roundRect">
            <a:avLst/>
          </a:prstGeom>
          <a:ln w="63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defRPr/>
            </a:pPr>
            <a:r>
              <a:rPr lang="ja-JP" altLang="en-US" sz="9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自治体や企業等、約</a:t>
            </a:r>
            <a:r>
              <a:rPr lang="en-US" altLang="ja-JP" sz="1000" dirty="0">
                <a:latin typeface="Meiryo UI" panose="020B0604030504040204" pitchFamily="50" charset="-128"/>
                <a:ea typeface="Meiryo UI" panose="020B0604030504040204" pitchFamily="50" charset="-128"/>
              </a:rPr>
              <a:t>200</a:t>
            </a:r>
            <a:r>
              <a:rPr lang="ja-JP" altLang="en-US" sz="1000" dirty="0">
                <a:latin typeface="Meiryo UI" panose="020B0604030504040204" pitchFamily="50" charset="-128"/>
                <a:ea typeface="Meiryo UI" panose="020B0604030504040204" pitchFamily="50" charset="-128"/>
              </a:rPr>
              <a:t>の団体が参画（</a:t>
            </a:r>
            <a:r>
              <a:rPr lang="en-US" altLang="ja-JP" sz="1000" dirty="0">
                <a:latin typeface="Meiryo UI" panose="020B0604030504040204" pitchFamily="50" charset="-128"/>
                <a:ea typeface="Meiryo UI" panose="020B0604030504040204" pitchFamily="50" charset="-128"/>
              </a:rPr>
              <a:t>R3.1</a:t>
            </a:r>
            <a:r>
              <a:rPr lang="ja-JP" altLang="en-US" sz="1000" dirty="0">
                <a:latin typeface="Meiryo UI" panose="020B0604030504040204" pitchFamily="50" charset="-128"/>
                <a:ea typeface="Meiryo UI" panose="020B0604030504040204" pitchFamily="50" charset="-128"/>
              </a:rPr>
              <a:t>時点）</a:t>
            </a:r>
          </a:p>
          <a:p>
            <a:pPr>
              <a:defRPr/>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HP</a:t>
            </a:r>
            <a:r>
              <a:rPr lang="ja-JP" altLang="en-US" sz="1000" dirty="0" err="1">
                <a:latin typeface="Meiryo UI" panose="020B0604030504040204" pitchFamily="50" charset="-128"/>
                <a:ea typeface="Meiryo UI" panose="020B0604030504040204" pitchFamily="50" charset="-128"/>
              </a:rPr>
              <a:t>での</a:t>
            </a:r>
            <a:r>
              <a:rPr lang="ja-JP" altLang="en-US" sz="1000" dirty="0">
                <a:latin typeface="Meiryo UI" panose="020B0604030504040204" pitchFamily="50" charset="-128"/>
                <a:ea typeface="Meiryo UI" panose="020B0604030504040204" pitchFamily="50" charset="-128"/>
              </a:rPr>
              <a:t>情報発信や、セミナー</a:t>
            </a:r>
            <a:r>
              <a:rPr lang="ja-JP" altLang="en-US" sz="1000" dirty="0">
                <a:solidFill>
                  <a:schemeClr val="tx1"/>
                </a:solidFill>
                <a:latin typeface="Meiryo UI" panose="020B0604030504040204" pitchFamily="50" charset="-128"/>
                <a:ea typeface="Meiryo UI" panose="020B0604030504040204" pitchFamily="50" charset="-128"/>
              </a:rPr>
              <a:t>の開催</a:t>
            </a:r>
            <a:r>
              <a:rPr lang="ja-JP" altLang="en-US" sz="1000" dirty="0">
                <a:latin typeface="Meiryo UI" panose="020B0604030504040204" pitchFamily="50" charset="-128"/>
                <a:ea typeface="Meiryo UI" panose="020B0604030504040204" pitchFamily="50" charset="-128"/>
              </a:rPr>
              <a:t>など、各参画企業が主体となり、取組みを推進</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9C4BAFAE-5D61-4297-B87B-518DF2D4EA54}"/>
              </a:ext>
            </a:extLst>
          </p:cNvPr>
          <p:cNvSpPr/>
          <p:nvPr/>
        </p:nvSpPr>
        <p:spPr>
          <a:xfrm>
            <a:off x="504710" y="5319210"/>
            <a:ext cx="2877711" cy="307777"/>
          </a:xfrm>
          <a:prstGeom prst="rect">
            <a:avLst/>
          </a:prstGeom>
        </p:spPr>
        <p:txBody>
          <a:bodyPr wrap="none">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グローバル企業との公民連携</a:t>
            </a:r>
            <a:r>
              <a:rPr lang="en-US" altLang="ja-JP" sz="14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DF11E531-6A19-4CC5-B04D-5E07CBEFEC60}"/>
              </a:ext>
            </a:extLst>
          </p:cNvPr>
          <p:cNvSpPr txBox="1"/>
          <p:nvPr/>
        </p:nvSpPr>
        <p:spPr>
          <a:xfrm>
            <a:off x="760065" y="5588159"/>
            <a:ext cx="8073060" cy="430887"/>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100" dirty="0">
                <a:solidFill>
                  <a:prstClr val="black"/>
                </a:solidFill>
                <a:latin typeface="メイリオ" panose="020B0604030504040204" pitchFamily="50" charset="-128"/>
                <a:ea typeface="メイリオ" panose="020B0604030504040204" pitchFamily="50" charset="-128"/>
              </a:rPr>
              <a:t>外資系企業との連携を通じて、環境や人材育成等、持続可能な社会の実現に向けた取組みを進めている。 </a:t>
            </a:r>
          </a:p>
          <a:p>
            <a:pPr>
              <a:defRPr/>
            </a:pPr>
            <a:r>
              <a:rPr lang="ja-JP" altLang="en-US" sz="1100" dirty="0">
                <a:solidFill>
                  <a:prstClr val="black"/>
                </a:solidFill>
                <a:latin typeface="メイリオ" panose="020B0604030504040204" pitchFamily="50" charset="-128"/>
                <a:ea typeface="メイリオ" panose="020B0604030504040204" pitchFamily="50" charset="-128"/>
              </a:rPr>
              <a:t>引き続き、様々なステークホルダーと共に連携の幅を広げ、大阪ならではの公民連携を世界に発信。</a:t>
            </a:r>
          </a:p>
        </p:txBody>
      </p:sp>
      <p:sp>
        <p:nvSpPr>
          <p:cNvPr id="63" name="角丸四角形 22">
            <a:extLst>
              <a:ext uri="{FF2B5EF4-FFF2-40B4-BE49-F238E27FC236}">
                <a16:creationId xmlns:a16="http://schemas.microsoft.com/office/drawing/2014/main" id="{5059FD90-33FB-40B4-8110-F2763B969572}"/>
              </a:ext>
            </a:extLst>
          </p:cNvPr>
          <p:cNvSpPr/>
          <p:nvPr/>
        </p:nvSpPr>
        <p:spPr>
          <a:xfrm>
            <a:off x="1031646" y="6039290"/>
            <a:ext cx="6048544" cy="463039"/>
          </a:xfrm>
          <a:prstGeom prst="round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ja-JP" altLang="en-US" sz="1050" b="1" dirty="0">
                <a:solidFill>
                  <a:schemeClr val="tx1"/>
                </a:solidFill>
                <a:latin typeface="Meiryo UI" panose="020B0604030504040204" pitchFamily="50" charset="-128"/>
                <a:ea typeface="Meiryo UI" panose="020B0604030504040204" pitchFamily="50" charset="-128"/>
              </a:rPr>
              <a:t>☞ 包括連携協定を締結している外資系企業</a:t>
            </a:r>
            <a:endParaRPr lang="ja-JP" altLang="en-US"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ネスレ日本㈱、フェイスブックジャパン㈱、合同会社ユー・エス・ジェイ、アストラゼネカ㈱、</a:t>
            </a:r>
            <a:r>
              <a:rPr lang="en-US" altLang="ja-JP" sz="1050" dirty="0">
                <a:solidFill>
                  <a:schemeClr val="tx1"/>
                </a:solidFill>
                <a:latin typeface="Meiryo UI" panose="020B0604030504040204" pitchFamily="50" charset="-128"/>
                <a:ea typeface="Meiryo UI" panose="020B0604030504040204" pitchFamily="50" charset="-128"/>
              </a:rPr>
              <a:t>SAP</a:t>
            </a:r>
            <a:r>
              <a:rPr lang="ja-JP" altLang="en-US" sz="1050" dirty="0">
                <a:solidFill>
                  <a:schemeClr val="tx1"/>
                </a:solidFill>
                <a:latin typeface="Meiryo UI" panose="020B0604030504040204" pitchFamily="50" charset="-128"/>
                <a:ea typeface="Meiryo UI" panose="020B0604030504040204" pitchFamily="50" charset="-128"/>
              </a:rPr>
              <a:t>ジャパン㈱</a:t>
            </a:r>
          </a:p>
        </p:txBody>
      </p:sp>
      <p:sp>
        <p:nvSpPr>
          <p:cNvPr id="43" name="角丸四角形 42"/>
          <p:cNvSpPr/>
          <p:nvPr/>
        </p:nvSpPr>
        <p:spPr>
          <a:xfrm>
            <a:off x="1031646" y="4547808"/>
            <a:ext cx="5524218" cy="546377"/>
          </a:xfrm>
          <a:prstGeom prst="roundRect">
            <a:avLst>
              <a:gd name="adj" fmla="val 21685"/>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050" dirty="0">
                <a:solidFill>
                  <a:schemeClr val="tx1"/>
                </a:solidFill>
                <a:latin typeface="Meiryo UI" panose="020B0604030504040204" pitchFamily="50" charset="-128"/>
                <a:ea typeface="Meiryo UI" panose="020B0604030504040204" pitchFamily="50" charset="-128"/>
              </a:rPr>
              <a:t>◆　市町村における公民連携推進への支援</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市町村との協働によるイベントや公民連携フォーラムの開催</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企業や市町村との公民連携のプラットフォーム「</a:t>
            </a:r>
            <a:r>
              <a:rPr lang="en-US" altLang="ja-JP" sz="1050" dirty="0">
                <a:solidFill>
                  <a:schemeClr val="tx1"/>
                </a:solidFill>
                <a:latin typeface="Meiryo UI" panose="020B0604030504040204" pitchFamily="50" charset="-128"/>
                <a:ea typeface="Meiryo UI" panose="020B0604030504040204" pitchFamily="50" charset="-128"/>
              </a:rPr>
              <a:t>OSAKA</a:t>
            </a:r>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MEIKAN</a:t>
            </a:r>
            <a:r>
              <a:rPr lang="ja-JP" altLang="en-US" sz="1050" dirty="0">
                <a:solidFill>
                  <a:schemeClr val="tx1"/>
                </a:solidFill>
                <a:latin typeface="Meiryo UI" panose="020B0604030504040204" pitchFamily="50" charset="-128"/>
                <a:ea typeface="Meiryo UI" panose="020B0604030504040204" pitchFamily="50" charset="-128"/>
              </a:rPr>
              <a:t>」での連携</a:t>
            </a:r>
          </a:p>
        </p:txBody>
      </p:sp>
      <p:sp>
        <p:nvSpPr>
          <p:cNvPr id="40" name="テキスト ボックス 39"/>
          <p:cNvSpPr txBox="1"/>
          <p:nvPr/>
        </p:nvSpPr>
        <p:spPr>
          <a:xfrm>
            <a:off x="695052" y="1547960"/>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◆創発ダイアログ</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39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6"/>
            <a:ext cx="8839822" cy="6442024"/>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◆公民連携の推進（公民戦略連携デスクの取組み）（つづき）</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正方形/長方形 8"/>
          <p:cNvSpPr/>
          <p:nvPr/>
        </p:nvSpPr>
        <p:spPr>
          <a:xfrm>
            <a:off x="386535" y="997805"/>
            <a:ext cx="4314001" cy="307777"/>
          </a:xfrm>
          <a:prstGeom prst="rect">
            <a:avLst/>
          </a:prstGeom>
        </p:spPr>
        <p:txBody>
          <a:bodyPr wrap="none">
            <a:spAutoFit/>
          </a:bodyPr>
          <a:lstStyle/>
          <a:p>
            <a:pPr lvl="0">
              <a:defRPr/>
            </a:pPr>
            <a:r>
              <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新型コロナウイルス感染拡大防止に向けた協力</a:t>
            </a:r>
            <a:r>
              <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611560" y="1288692"/>
            <a:ext cx="8075875"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新型コロナウイルス感染症が拡大するなか、連携企業に対する府の感染拡大防止に向けた各取組みへの協力の働きかけや、包括連携協定企業はじめ、様々な民間事業者からの医療物資支援の提案を現場のニーズとマッチング</a:t>
            </a:r>
            <a:r>
              <a:rPr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p:txBody>
      </p:sp>
      <p:sp>
        <p:nvSpPr>
          <p:cNvPr id="7" name="角丸四角形 6"/>
          <p:cNvSpPr/>
          <p:nvPr/>
        </p:nvSpPr>
        <p:spPr>
          <a:xfrm>
            <a:off x="837077" y="2107678"/>
            <a:ext cx="7695363" cy="63354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1050" dirty="0">
                <a:solidFill>
                  <a:schemeClr val="tx1"/>
                </a:solidFill>
                <a:latin typeface="Meiryo UI" panose="020B0604030504040204" pitchFamily="50" charset="-128"/>
                <a:ea typeface="Meiryo UI" panose="020B0604030504040204" pitchFamily="50" charset="-128"/>
              </a:rPr>
              <a:t>N95</a:t>
            </a:r>
            <a:r>
              <a:rPr lang="ja-JP" altLang="en-US" sz="1050" dirty="0">
                <a:solidFill>
                  <a:schemeClr val="tx1"/>
                </a:solidFill>
                <a:latin typeface="Meiryo UI" panose="020B0604030504040204" pitchFamily="50" charset="-128"/>
                <a:ea typeface="Meiryo UI" panose="020B0604030504040204" pitchFamily="50" charset="-128"/>
              </a:rPr>
              <a:t>マスク、フェイスシールド、ゴーグル、防護服、手指消毒用エタノール、冷却用スプレー、衛生用品、避難所用パーテイション、マスク用フィルタ、小型非常用発電機、空気清浄機、抗菌シール、飛沫防止パーテイション、サーマルカメラ、電子黒板、軽症患者搬送車両、モバイルクリニック、</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飲食料品　他 </a:t>
            </a:r>
            <a:endPar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861184" y="4575721"/>
            <a:ext cx="7768935" cy="57414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50" dirty="0">
                <a:solidFill>
                  <a:schemeClr val="tx1"/>
                </a:solidFill>
                <a:latin typeface="Meiryo UI" panose="020B0604030504040204" pitchFamily="50" charset="-128"/>
                <a:ea typeface="Meiryo UI" panose="020B0604030504040204" pitchFamily="50" charset="-128"/>
              </a:rPr>
              <a:t>大阪コロナ追跡システム・感染防止宣言ステッカーの周知・広告協賛、新型コロナウイルス助け合い基金の周知・募金活動・寄附、大阪の人・関西の人いらっしゃいキャンペーンの周知協力、コンビニ</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社大阪応援企画、新しい生活様式の啓発ポスター制作・配布、テレビ番組による大阪産（もん）プレゼント企画　他</a:t>
            </a:r>
          </a:p>
        </p:txBody>
      </p:sp>
      <p:sp>
        <p:nvSpPr>
          <p:cNvPr id="49" name="テキスト ボックス 48"/>
          <p:cNvSpPr txBox="1"/>
          <p:nvPr/>
        </p:nvSpPr>
        <p:spPr>
          <a:xfrm>
            <a:off x="1139999" y="5331537"/>
            <a:ext cx="2306876" cy="19837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1107610" y="2906477"/>
            <a:ext cx="1618456" cy="183686"/>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p:cNvSpPr txBox="1"/>
          <p:nvPr/>
        </p:nvSpPr>
        <p:spPr>
          <a:xfrm>
            <a:off x="566555" y="4336358"/>
            <a:ext cx="1880109" cy="307777"/>
          </a:xfrm>
          <a:prstGeom prst="rect">
            <a:avLst/>
          </a:prstGeom>
          <a:noFill/>
        </p:spPr>
        <p:txBody>
          <a:bodyPr wrap="square" rtlCol="0">
            <a:spAutoFit/>
          </a:bodyPr>
          <a:lstStyle/>
          <a:p>
            <a:pPr lvl="0">
              <a:defRPr/>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◆府施策等への協力</a:t>
            </a:r>
            <a:endPar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8" name="テキスト ボックス 47"/>
          <p:cNvSpPr txBox="1"/>
          <p:nvPr/>
        </p:nvSpPr>
        <p:spPr>
          <a:xfrm>
            <a:off x="541445" y="1906088"/>
            <a:ext cx="1581495" cy="307777"/>
          </a:xfrm>
          <a:prstGeom prst="rect">
            <a:avLst/>
          </a:prstGeom>
          <a:noFill/>
        </p:spPr>
        <p:txBody>
          <a:bodyPr wrap="square" rtlCol="0">
            <a:spAutoFit/>
          </a:bodyPr>
          <a:lstStyle/>
          <a:p>
            <a:pPr lvl="0">
              <a:defRPr/>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◆物資支援</a:t>
            </a:r>
            <a:endPar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角丸四角形 1"/>
          <p:cNvSpPr/>
          <p:nvPr/>
        </p:nvSpPr>
        <p:spPr>
          <a:xfrm>
            <a:off x="830430" y="2772785"/>
            <a:ext cx="7749994" cy="1335511"/>
          </a:xfrm>
          <a:prstGeom prst="roundRect">
            <a:avLst>
              <a:gd name="adj" fmla="val 1224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テキスト ボックス 21"/>
          <p:cNvSpPr txBox="1"/>
          <p:nvPr/>
        </p:nvSpPr>
        <p:spPr>
          <a:xfrm>
            <a:off x="3792547" y="3880549"/>
            <a:ext cx="129010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軽症患者搬送用キャラバン</a:t>
            </a:r>
            <a:endParaRPr kumimoji="1" lang="ja-JP" altLang="en-US" sz="800" dirty="0">
              <a:latin typeface="Meiryo UI" panose="020B0604030504040204" pitchFamily="50" charset="-128"/>
              <a:ea typeface="Meiryo UI" panose="020B0604030504040204" pitchFamily="50" charset="-128"/>
            </a:endParaRPr>
          </a:p>
        </p:txBody>
      </p:sp>
      <p:sp>
        <p:nvSpPr>
          <p:cNvPr id="23" name="角丸四角形 22"/>
          <p:cNvSpPr/>
          <p:nvPr/>
        </p:nvSpPr>
        <p:spPr>
          <a:xfrm>
            <a:off x="929929" y="2670238"/>
            <a:ext cx="2538978" cy="121847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軽症患者搬送車両の貸与</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pPr>
            <a:endPar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府と包括連携協定を締結している企業を</a:t>
            </a:r>
            <a:endParaRPr lang="en-US" altLang="ja-JP" sz="1000" dirty="0">
              <a:solidFill>
                <a:schemeClr val="tx1"/>
              </a:solidFill>
              <a:latin typeface="Meiryou"/>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通じ、「新型コロナウイルス感染症軽症</a:t>
            </a:r>
            <a:endParaRPr lang="en-US" altLang="ja-JP" sz="1000" dirty="0">
              <a:solidFill>
                <a:schemeClr val="tx1"/>
              </a:solidFill>
              <a:latin typeface="Meiryou"/>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患者搬送車両」を無償で貸与いただく。</a:t>
            </a:r>
            <a:endParaRPr kumimoji="1" lang="ja-JP" altLang="en-US" sz="1000" dirty="0">
              <a:solidFill>
                <a:schemeClr val="tx1"/>
              </a:solidFill>
              <a:latin typeface="Meiryou"/>
              <a:ea typeface="メイリオ" panose="020B0604030504040204" pitchFamily="50" charset="-128"/>
              <a:cs typeface="メイリオ" panose="020B0604030504040204" pitchFamily="50" charset="-128"/>
            </a:endParaRPr>
          </a:p>
        </p:txBody>
      </p:sp>
      <p:sp>
        <p:nvSpPr>
          <p:cNvPr id="24" name="角丸四角形 23"/>
          <p:cNvSpPr/>
          <p:nvPr/>
        </p:nvSpPr>
        <p:spPr>
          <a:xfrm>
            <a:off x="914689" y="5229815"/>
            <a:ext cx="7715430" cy="1380753"/>
          </a:xfrm>
          <a:prstGeom prst="roundRect">
            <a:avLst>
              <a:gd name="adj" fmla="val 10138"/>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6" name="角丸四角形 25"/>
          <p:cNvSpPr/>
          <p:nvPr/>
        </p:nvSpPr>
        <p:spPr>
          <a:xfrm>
            <a:off x="973896" y="5237078"/>
            <a:ext cx="3456970" cy="14322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◇大阪コロナ追跡システム等への協力</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pP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大阪コロナ追跡システムや、感染防止宣言ステッカーの</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導入・利用促進にあたり、企業の会員向け機関誌への掲</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載や、リーフレットの作成、対象となる取引先飲食店等</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へのきめ細やかな導入サポート等、府と包括連携協定を</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締結している企業・団体をはじめ、多くの企業にご協力</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いただいている。</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436705" y="2927158"/>
            <a:ext cx="1618456" cy="183686"/>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954" y="2848375"/>
            <a:ext cx="1062201" cy="110833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382" y="2926902"/>
            <a:ext cx="1436556" cy="957876"/>
          </a:xfrm>
          <a:prstGeom prst="rect">
            <a:avLst/>
          </a:prstGeom>
        </p:spPr>
      </p:pic>
      <p:sp>
        <p:nvSpPr>
          <p:cNvPr id="32" name="角丸四角形 31"/>
          <p:cNvSpPr/>
          <p:nvPr/>
        </p:nvSpPr>
        <p:spPr>
          <a:xfrm>
            <a:off x="5229103" y="2904180"/>
            <a:ext cx="2070857" cy="109801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消毒用アルコールの寄贈</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pPr>
            <a:endPar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企業自らプロジェクトチームを　</a:t>
            </a:r>
            <a:endParaRPr lang="en-US" altLang="ja-JP" sz="1000" dirty="0">
              <a:solidFill>
                <a:schemeClr val="tx1"/>
              </a:solidFill>
              <a:latin typeface="Meiryou"/>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立ち上げ、府内医療機関等で使</a:t>
            </a:r>
            <a:endParaRPr lang="en-US" altLang="ja-JP" sz="1000" dirty="0">
              <a:solidFill>
                <a:schemeClr val="tx1"/>
              </a:solidFill>
              <a:latin typeface="Meiryou"/>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a:t>
            </a:r>
            <a:r>
              <a:rPr lang="ja-JP" altLang="en-US" sz="1000" dirty="0" err="1">
                <a:solidFill>
                  <a:schemeClr val="tx1"/>
                </a:solidFill>
                <a:latin typeface="Meiryou"/>
                <a:ea typeface="メイリオ" panose="020B0604030504040204" pitchFamily="50" charset="-128"/>
                <a:cs typeface="メイリオ" panose="020B0604030504040204" pitchFamily="50" charset="-128"/>
              </a:rPr>
              <a:t>用する</a:t>
            </a:r>
            <a:r>
              <a:rPr lang="ja-JP" altLang="en-US" sz="1000" dirty="0">
                <a:solidFill>
                  <a:schemeClr val="tx1"/>
                </a:solidFill>
                <a:latin typeface="Meiryou"/>
                <a:ea typeface="メイリオ" panose="020B0604030504040204" pitchFamily="50" charset="-128"/>
                <a:cs typeface="メイリオ" panose="020B0604030504040204" pitchFamily="50" charset="-128"/>
              </a:rPr>
              <a:t>、手指消毒用エタノール　</a:t>
            </a:r>
            <a:endParaRPr lang="en-US" altLang="ja-JP" sz="1000" dirty="0">
              <a:solidFill>
                <a:schemeClr val="tx1"/>
              </a:solidFill>
              <a:latin typeface="Meiryou"/>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（約</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7t</a:t>
            </a:r>
            <a:r>
              <a:rPr lang="ja-JP" altLang="en-US" sz="1000" dirty="0">
                <a:solidFill>
                  <a:schemeClr val="tx1"/>
                </a:solidFill>
                <a:latin typeface="Meiryou"/>
                <a:ea typeface="メイリオ" panose="020B0604030504040204" pitchFamily="50" charset="-128"/>
                <a:cs typeface="メイリオ" panose="020B0604030504040204" pitchFamily="50" charset="-128"/>
              </a:rPr>
              <a:t>）を準備し、寄贈</a:t>
            </a:r>
            <a:r>
              <a:rPr lang="ja-JP" altLang="en-US" sz="1000" dirty="0" err="1">
                <a:solidFill>
                  <a:schemeClr val="tx1"/>
                </a:solidFill>
                <a:latin typeface="Meiryou"/>
                <a:ea typeface="メイリオ" panose="020B0604030504040204" pitchFamily="50" charset="-128"/>
                <a:cs typeface="メイリオ" panose="020B0604030504040204" pitchFamily="50" charset="-128"/>
              </a:rPr>
              <a:t>い</a:t>
            </a:r>
            <a:r>
              <a:rPr lang="ja-JP" altLang="en-US" sz="1000" dirty="0">
                <a:solidFill>
                  <a:schemeClr val="tx1"/>
                </a:solidFill>
                <a:latin typeface="Meiryou"/>
                <a:ea typeface="メイリオ" panose="020B0604030504040204" pitchFamily="50" charset="-128"/>
                <a:cs typeface="メイリオ" panose="020B0604030504040204" pitchFamily="50" charset="-128"/>
              </a:rPr>
              <a:t>ただ</a:t>
            </a:r>
            <a:endParaRPr lang="en-US" altLang="ja-JP" sz="1000" dirty="0">
              <a:solidFill>
                <a:schemeClr val="tx1"/>
              </a:solidFill>
              <a:latin typeface="Meiryou"/>
              <a:ea typeface="メイリオ" panose="020B0604030504040204" pitchFamily="50" charset="-128"/>
              <a:cs typeface="メイリオ" panose="020B0604030504040204" pitchFamily="50" charset="-128"/>
            </a:endParaRPr>
          </a:p>
          <a:p>
            <a:r>
              <a:rPr lang="ja-JP" altLang="en-US" sz="1000" dirty="0">
                <a:solidFill>
                  <a:schemeClr val="tx1"/>
                </a:solidFill>
                <a:latin typeface="Meiryou"/>
                <a:ea typeface="メイリオ" panose="020B0604030504040204" pitchFamily="50" charset="-128"/>
                <a:cs typeface="メイリオ" panose="020B0604030504040204" pitchFamily="50" charset="-128"/>
              </a:rPr>
              <a:t>　く。</a:t>
            </a:r>
            <a:endParaRPr kumimoji="1" lang="ja-JP" altLang="en-US" sz="1000" dirty="0">
              <a:solidFill>
                <a:schemeClr val="tx1"/>
              </a:solidFill>
              <a:latin typeface="Meiryou"/>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7317305" y="3924780"/>
            <a:ext cx="13525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　　製造の様子（</a:t>
            </a:r>
            <a:r>
              <a:rPr lang="en-US" altLang="ja-JP" sz="800" dirty="0">
                <a:latin typeface="Meiryo UI" panose="020B0604030504040204" pitchFamily="50" charset="-128"/>
                <a:ea typeface="Meiryo UI" panose="020B0604030504040204" pitchFamily="50" charset="-128"/>
              </a:rPr>
              <a:t>18L</a:t>
            </a:r>
            <a:r>
              <a:rPr lang="ja-JP" altLang="en-US" sz="800" dirty="0">
                <a:latin typeface="Meiryo UI" panose="020B0604030504040204" pitchFamily="50" charset="-128"/>
                <a:ea typeface="Meiryo UI" panose="020B0604030504040204" pitchFamily="50" charset="-128"/>
              </a:rPr>
              <a:t>缶）</a:t>
            </a:r>
            <a:endParaRPr kumimoji="1" lang="ja-JP" altLang="en-US" sz="8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t="6032" r="14563" b="20469"/>
          <a:stretch/>
        </p:blipFill>
        <p:spPr>
          <a:xfrm>
            <a:off x="4632337" y="5362490"/>
            <a:ext cx="1570327" cy="1013180"/>
          </a:xfrm>
          <a:prstGeom prst="rect">
            <a:avLst/>
          </a:prstGeom>
        </p:spPr>
      </p:pic>
      <p:pic>
        <p:nvPicPr>
          <p:cNvPr id="12" name="図 11"/>
          <p:cNvPicPr>
            <a:picLocks noChangeAspect="1"/>
          </p:cNvPicPr>
          <p:nvPr/>
        </p:nvPicPr>
        <p:blipFill rotWithShape="1">
          <a:blip r:embed="rId6"/>
          <a:srcRect l="2208" t="29808" r="25154" b="6207"/>
          <a:stretch/>
        </p:blipFill>
        <p:spPr>
          <a:xfrm>
            <a:off x="6480538" y="5396330"/>
            <a:ext cx="2036453" cy="1008530"/>
          </a:xfrm>
          <a:prstGeom prst="rect">
            <a:avLst/>
          </a:prstGeom>
          <a:ln>
            <a:noFill/>
          </a:ln>
          <a:effectLst>
            <a:outerShdw blurRad="190500" algn="tl" rotWithShape="0">
              <a:srgbClr val="000000">
                <a:alpha val="70000"/>
              </a:srgbClr>
            </a:outerShdw>
          </a:effectLst>
        </p:spPr>
      </p:pic>
      <p:sp>
        <p:nvSpPr>
          <p:cNvPr id="34" name="テキスト ボックス 33"/>
          <p:cNvSpPr txBox="1"/>
          <p:nvPr/>
        </p:nvSpPr>
        <p:spPr>
          <a:xfrm>
            <a:off x="5184251" y="6375670"/>
            <a:ext cx="1157349"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店舗での掲示の様子</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7347862" y="6400390"/>
            <a:ext cx="122958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　企業機関誌での掲載</a:t>
            </a:r>
            <a:endParaRPr kumimoji="1" lang="ja-JP" altLang="en-US" sz="800" dirty="0">
              <a:latin typeface="Meiryo UI" panose="020B0604030504040204" pitchFamily="50" charset="-128"/>
              <a:ea typeface="Meiryo UI" panose="020B0604030504040204" pitchFamily="50" charset="-128"/>
            </a:endParaRPr>
          </a:p>
        </p:txBody>
      </p:sp>
      <p:sp>
        <p:nvSpPr>
          <p:cNvPr id="28" name="正方形/長方形 27"/>
          <p:cNvSpPr/>
          <p:nvPr/>
        </p:nvSpPr>
        <p:spPr>
          <a:xfrm>
            <a:off x="8432528" y="6525344"/>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408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278650"/>
            <a:ext cx="8839822" cy="607285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spc="-4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◆スマートシティ分野における複数企業と府・市町村の公民共同による課題解決</a:t>
            </a:r>
            <a:r>
              <a:rPr lang="ja-JP" altLang="en-US" sz="1600" b="1"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の仕組みづくり</a:t>
            </a:r>
            <a:endParaRPr lang="en-US" altLang="ja-JP" sz="1600" b="1"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スマートシティ戦略総務課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4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7901"/>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テキスト ボックス 44">
            <a:extLst>
              <a:ext uri="{FF2B5EF4-FFF2-40B4-BE49-F238E27FC236}">
                <a16:creationId xmlns:a16="http://schemas.microsoft.com/office/drawing/2014/main" id="{AA06E65D-7891-2F4F-982E-67486385BB33}"/>
              </a:ext>
            </a:extLst>
          </p:cNvPr>
          <p:cNvSpPr txBox="1"/>
          <p:nvPr/>
        </p:nvSpPr>
        <p:spPr>
          <a:xfrm>
            <a:off x="598496" y="2798930"/>
            <a:ext cx="4481227" cy="400110"/>
          </a:xfrm>
          <a:prstGeom prst="rect">
            <a:avLst/>
          </a:prstGeom>
          <a:noFill/>
          <a:ln w="3175">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rPr>
              <a:t>少子高齢化や人口減少、アフターコロナへの対応など市町村の持つ課題の見える化と課題解決に向けたソリューションを持つ企業と企業、行政を繋ぐコーディネート</a:t>
            </a:r>
            <a:endParaRPr lang="en-US" altLang="ja-JP" sz="10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AA06E65D-7891-2F4F-982E-67486385BB33}"/>
              </a:ext>
            </a:extLst>
          </p:cNvPr>
          <p:cNvSpPr txBox="1"/>
          <p:nvPr/>
        </p:nvSpPr>
        <p:spPr>
          <a:xfrm>
            <a:off x="5263747" y="2766892"/>
            <a:ext cx="3662460" cy="400110"/>
          </a:xfrm>
          <a:prstGeom prst="rect">
            <a:avLst/>
          </a:prstGeom>
          <a:noFill/>
          <a:ln w="3175">
            <a:noFill/>
          </a:ln>
        </p:spPr>
        <p:txBody>
          <a:bodyPr wrap="square" rtlCol="0">
            <a:spAutoFit/>
          </a:bodyPr>
          <a:lstStyle/>
          <a:p>
            <a:pPr>
              <a:lnSpc>
                <a:spcPts val="1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行政の持つデータ活用や社会課題、テクノロジーなどのテーマに応じたワークショップ、企業等と連携したセミナー等の開催</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a:extLst>
              <a:ext uri="{FF2B5EF4-FFF2-40B4-BE49-F238E27FC236}">
                <a16:creationId xmlns:a16="http://schemas.microsoft.com/office/drawing/2014/main" id="{AA06E65D-7891-2F4F-982E-67486385BB33}"/>
              </a:ext>
            </a:extLst>
          </p:cNvPr>
          <p:cNvSpPr txBox="1"/>
          <p:nvPr/>
        </p:nvSpPr>
        <p:spPr>
          <a:xfrm>
            <a:off x="5329101" y="4289030"/>
            <a:ext cx="3540807" cy="400110"/>
          </a:xfrm>
          <a:prstGeom prst="rect">
            <a:avLst/>
          </a:prstGeom>
          <a:noFill/>
          <a:ln w="3175">
            <a:noFill/>
          </a:ln>
        </p:spPr>
        <p:txBody>
          <a:bodyPr wrap="square" rtlCol="0">
            <a:spAutoFit/>
          </a:bodyPr>
          <a:lstStyle/>
          <a:p>
            <a:pPr>
              <a:lnSpc>
                <a:spcPts val="1200"/>
              </a:lnSpc>
            </a:pPr>
            <a:r>
              <a:rPr lang="ja-JP" altLang="en-US" sz="1000" dirty="0">
                <a:latin typeface="Meiryo UI" panose="020B0604030504040204" pitchFamily="50" charset="-128"/>
                <a:ea typeface="Meiryo UI" panose="020B0604030504040204" pitchFamily="50" charset="-128"/>
              </a:rPr>
              <a:t>ウェブサイト情報での会員の取組み紹介など、大阪のスマートシティ推進に関する幅広い情報発信</a:t>
            </a:r>
            <a:endParaRPr lang="en-US" altLang="ja-JP" sz="10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32677" y="972467"/>
            <a:ext cx="4580746" cy="1277273"/>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・大阪スマートシティパートナーズフォーラムは“大阪モデル”のスマートシティ実現</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に向けて、企業やシビックテック</a:t>
            </a:r>
            <a:r>
              <a:rPr lang="en-US" altLang="ja-JP" sz="1100" baseline="30000" dirty="0">
                <a:latin typeface="Meiryo UI" panose="020B0604030504040204" pitchFamily="50" charset="-128"/>
                <a:ea typeface="Meiryo UI" panose="020B0604030504040204" pitchFamily="50" charset="-128"/>
              </a:rPr>
              <a:t>*14</a:t>
            </a:r>
            <a:r>
              <a:rPr lang="ja-JP" altLang="en-US" sz="1100" dirty="0" err="1">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府内市町村、大学等と連携し、地域・社会 </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課題を解決していく「公民共同エコシステム</a:t>
            </a:r>
            <a:r>
              <a:rPr lang="en-US" altLang="ja-JP" sz="1100" baseline="30000" dirty="0">
                <a:latin typeface="Meiryo UI" panose="020B0604030504040204" pitchFamily="50" charset="-128"/>
                <a:ea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rPr>
              <a:t>」として令和</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月に設立。</a:t>
            </a:r>
          </a:p>
          <a:p>
            <a:r>
              <a:rPr lang="ja-JP" altLang="en-US" sz="1100" dirty="0">
                <a:latin typeface="Meiryo UI" panose="020B0604030504040204" pitchFamily="50" charset="-128"/>
                <a:ea typeface="Meiryo UI" panose="020B0604030504040204" pitchFamily="50" charset="-128"/>
              </a:rPr>
              <a:t>・地域・社会課題の解決、府民の</a:t>
            </a:r>
            <a:r>
              <a:rPr lang="en-US" altLang="ja-JP" sz="1100" dirty="0" err="1">
                <a:latin typeface="Meiryo UI" panose="020B0604030504040204" pitchFamily="50" charset="-128"/>
                <a:ea typeface="Meiryo UI" panose="020B0604030504040204" pitchFamily="50" charset="-128"/>
              </a:rPr>
              <a:t>QoL</a:t>
            </a:r>
            <a:r>
              <a:rPr lang="ja-JP" altLang="en-US" sz="1100" dirty="0">
                <a:latin typeface="Meiryo UI" panose="020B0604030504040204" pitchFamily="50" charset="-128"/>
                <a:ea typeface="Meiryo UI" panose="020B0604030504040204" pitchFamily="50" charset="-128"/>
              </a:rPr>
              <a:t>向上につながる持続可能な取組みを「公</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民共同」で推進。</a:t>
            </a:r>
            <a:endParaRPr lang="en-US" altLang="ja-JP" sz="11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346</a:t>
            </a:r>
            <a:r>
              <a:rPr lang="ja-JP" altLang="en-US" sz="1100" dirty="0">
                <a:latin typeface="Meiryo UI" panose="020B0604030504040204" pitchFamily="50" charset="-128"/>
                <a:ea typeface="Meiryo UI" panose="020B0604030504040204" pitchFamily="50" charset="-128"/>
              </a:rPr>
              <a:t>企業・団体（個人会員含む）が参画 （自治体では日本最大規模）</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[R3.1.15</a:t>
            </a:r>
            <a:r>
              <a:rPr lang="ja-JP" altLang="en-US" sz="1100" dirty="0">
                <a:latin typeface="Meiryo UI" panose="020B0604030504040204" pitchFamily="50" charset="-128"/>
                <a:ea typeface="Meiryo UI" panose="020B0604030504040204" pitchFamily="50" charset="-128"/>
              </a:rPr>
              <a:t>時点</a:t>
            </a:r>
            <a:r>
              <a:rPr lang="en-US" altLang="ja-JP" sz="1100" dirty="0">
                <a:latin typeface="Meiryo UI" panose="020B0604030504040204" pitchFamily="50" charset="-128"/>
                <a:ea typeface="Meiryo UI" panose="020B0604030504040204" pitchFamily="50" charset="-128"/>
              </a:rPr>
              <a:t>]</a:t>
            </a:r>
            <a:r>
              <a:rPr lang="ja-JP" altLang="en-US" sz="1100" dirty="0" err="1">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  </a:t>
            </a:r>
          </a:p>
        </p:txBody>
      </p:sp>
      <p:sp>
        <p:nvSpPr>
          <p:cNvPr id="16" name="角丸四角形 15"/>
          <p:cNvSpPr/>
          <p:nvPr/>
        </p:nvSpPr>
        <p:spPr>
          <a:xfrm>
            <a:off x="206514" y="2263836"/>
            <a:ext cx="1620180" cy="335039"/>
          </a:xfrm>
          <a:prstGeom prst="roundRect">
            <a:avLst/>
          </a:prstGeom>
          <a:noFill/>
          <a:ln w="1905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234833" y="893068"/>
            <a:ext cx="3237896" cy="1600023"/>
          </a:xfrm>
          <a:prstGeom prst="rect">
            <a:avLst/>
          </a:prstGeom>
        </p:spPr>
      </p:pic>
      <p:sp>
        <p:nvSpPr>
          <p:cNvPr id="7" name="正方形/長方形 6"/>
          <p:cNvSpPr/>
          <p:nvPr/>
        </p:nvSpPr>
        <p:spPr>
          <a:xfrm>
            <a:off x="256296" y="731876"/>
            <a:ext cx="4134465" cy="307777"/>
          </a:xfrm>
          <a:prstGeom prst="rect">
            <a:avLst/>
          </a:prstGeom>
        </p:spPr>
        <p:txBody>
          <a:bodyPr wrap="none">
            <a:spAutoFit/>
          </a:bodyPr>
          <a:lstStyle/>
          <a:p>
            <a:pPr lvl="0">
              <a:defRPr/>
            </a:pPr>
            <a:r>
              <a:rPr lang="en-US" altLang="ja-JP" sz="14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大阪スマートシティパートナーズフォーラム</a:t>
            </a:r>
            <a:r>
              <a:rPr lang="en-US" altLang="ja-JP" sz="14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4">
            <a:extLst>
              <a:ext uri="{FF2B5EF4-FFF2-40B4-BE49-F238E27FC236}">
                <a16:creationId xmlns:a16="http://schemas.microsoft.com/office/drawing/2014/main" id="{0E0135AF-AFD2-496D-9480-437A69B2FCA0}"/>
              </a:ext>
            </a:extLst>
          </p:cNvPr>
          <p:cNvPicPr>
            <a:picLocks noChangeAspect="1"/>
          </p:cNvPicPr>
          <p:nvPr/>
        </p:nvPicPr>
        <p:blipFill>
          <a:blip r:embed="rId4"/>
          <a:stretch>
            <a:fillRect/>
          </a:stretch>
        </p:blipFill>
        <p:spPr>
          <a:xfrm>
            <a:off x="6493332" y="4700396"/>
            <a:ext cx="1155857" cy="759465"/>
          </a:xfrm>
          <a:prstGeom prst="rect">
            <a:avLst/>
          </a:prstGeom>
        </p:spPr>
      </p:pic>
      <p:pic>
        <p:nvPicPr>
          <p:cNvPr id="31" name="図 30"/>
          <p:cNvPicPr>
            <a:picLocks noChangeAspect="1"/>
          </p:cNvPicPr>
          <p:nvPr/>
        </p:nvPicPr>
        <p:blipFill rotWithShape="1">
          <a:blip r:embed="rId5" cstate="print">
            <a:extLst>
              <a:ext uri="{28A0092B-C50C-407E-A947-70E740481C1C}">
                <a14:useLocalDpi xmlns:a14="http://schemas.microsoft.com/office/drawing/2010/main" val="0"/>
              </a:ext>
            </a:extLst>
          </a:blip>
          <a:srcRect t="5030" r="1104"/>
          <a:stretch/>
        </p:blipFill>
        <p:spPr>
          <a:xfrm>
            <a:off x="7692736" y="4704536"/>
            <a:ext cx="1168879" cy="765176"/>
          </a:xfrm>
          <a:prstGeom prst="rect">
            <a:avLst/>
          </a:prstGeom>
        </p:spPr>
      </p:pic>
      <p:pic>
        <p:nvPicPr>
          <p:cNvPr id="33" name="図 32"/>
          <p:cNvPicPr>
            <a:picLocks noChangeAspect="1"/>
          </p:cNvPicPr>
          <p:nvPr/>
        </p:nvPicPr>
        <p:blipFill rotWithShape="1">
          <a:blip r:embed="rId6" cstate="print">
            <a:extLst>
              <a:ext uri="{28A0092B-C50C-407E-A947-70E740481C1C}">
                <a14:useLocalDpi xmlns:a14="http://schemas.microsoft.com/office/drawing/2010/main" val="0"/>
              </a:ext>
            </a:extLst>
          </a:blip>
          <a:srcRect l="12683" t="24096" r="15955" b="12711"/>
          <a:stretch/>
        </p:blipFill>
        <p:spPr>
          <a:xfrm>
            <a:off x="7692735" y="5531966"/>
            <a:ext cx="1168879" cy="764970"/>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3929" y="5537303"/>
            <a:ext cx="1155857" cy="758573"/>
          </a:xfrm>
          <a:prstGeom prst="rect">
            <a:avLst/>
          </a:prstGeom>
        </p:spPr>
      </p:pic>
      <p:pic>
        <p:nvPicPr>
          <p:cNvPr id="10" name="図 9"/>
          <p:cNvPicPr>
            <a:picLocks noChangeAspect="1"/>
          </p:cNvPicPr>
          <p:nvPr/>
        </p:nvPicPr>
        <p:blipFill>
          <a:blip r:embed="rId8"/>
          <a:stretch>
            <a:fillRect/>
          </a:stretch>
        </p:blipFill>
        <p:spPr>
          <a:xfrm>
            <a:off x="3435653" y="4527495"/>
            <a:ext cx="1780696" cy="1826830"/>
          </a:xfrm>
          <a:prstGeom prst="rect">
            <a:avLst/>
          </a:prstGeom>
        </p:spPr>
      </p:pic>
      <p:pic>
        <p:nvPicPr>
          <p:cNvPr id="39" name="図 38"/>
          <p:cNvPicPr>
            <a:picLocks noChangeAspect="1"/>
          </p:cNvPicPr>
          <p:nvPr/>
        </p:nvPicPr>
        <p:blipFill>
          <a:blip r:embed="rId9"/>
          <a:stretch>
            <a:fillRect/>
          </a:stretch>
        </p:blipFill>
        <p:spPr>
          <a:xfrm>
            <a:off x="408594" y="4731730"/>
            <a:ext cx="2988697" cy="1604785"/>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3929" y="4702019"/>
            <a:ext cx="1155857" cy="770494"/>
          </a:xfrm>
          <a:prstGeom prst="rect">
            <a:avLst/>
          </a:prstGeom>
        </p:spPr>
      </p:pic>
      <p:pic>
        <p:nvPicPr>
          <p:cNvPr id="41" name="図 40"/>
          <p:cNvPicPr>
            <a:picLocks noChangeAspect="1"/>
          </p:cNvPicPr>
          <p:nvPr/>
        </p:nvPicPr>
        <p:blipFill rotWithShape="1">
          <a:blip r:embed="rId11" cstate="print">
            <a:extLst>
              <a:ext uri="{28A0092B-C50C-407E-A947-70E740481C1C}">
                <a14:useLocalDpi xmlns:a14="http://schemas.microsoft.com/office/drawing/2010/main" val="0"/>
              </a:ext>
            </a:extLst>
          </a:blip>
          <a:srcRect t="10412"/>
          <a:stretch/>
        </p:blipFill>
        <p:spPr>
          <a:xfrm>
            <a:off x="6493816" y="5531966"/>
            <a:ext cx="1155373" cy="764970"/>
          </a:xfrm>
          <a:prstGeom prst="rect">
            <a:avLst/>
          </a:prstGeom>
        </p:spPr>
      </p:pic>
      <p:pic>
        <p:nvPicPr>
          <p:cNvPr id="42" name="図 41"/>
          <p:cNvPicPr>
            <a:picLocks noChangeAspect="1"/>
          </p:cNvPicPr>
          <p:nvPr/>
        </p:nvPicPr>
        <p:blipFill>
          <a:blip r:embed="rId12"/>
          <a:stretch>
            <a:fillRect/>
          </a:stretch>
        </p:blipFill>
        <p:spPr>
          <a:xfrm>
            <a:off x="1424852" y="4558075"/>
            <a:ext cx="896898" cy="266559"/>
          </a:xfrm>
          <a:prstGeom prst="rect">
            <a:avLst/>
          </a:prstGeom>
        </p:spPr>
      </p:pic>
      <p:sp>
        <p:nvSpPr>
          <p:cNvPr id="30" name="角丸四角形 29"/>
          <p:cNvSpPr/>
          <p:nvPr/>
        </p:nvSpPr>
        <p:spPr>
          <a:xfrm>
            <a:off x="585828" y="2556201"/>
            <a:ext cx="2472484" cy="212845"/>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社会課題の見える化・コーディネート</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AA06E65D-7891-2F4F-982E-67486385BB33}"/>
              </a:ext>
            </a:extLst>
          </p:cNvPr>
          <p:cNvSpPr txBox="1"/>
          <p:nvPr/>
        </p:nvSpPr>
        <p:spPr>
          <a:xfrm>
            <a:off x="664795" y="3442371"/>
            <a:ext cx="4286958" cy="369332"/>
          </a:xfrm>
          <a:prstGeom prst="rect">
            <a:avLst/>
          </a:prstGeom>
          <a:noFill/>
          <a:ln w="3175">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首都圏の企業等を対象に大阪府域でも高齢化の著しい泉北ニュータウン等の課題解決に向けた共同の取組みを進めることを目的としたマッチングイベントを東京にて開催（</a:t>
            </a:r>
            <a:r>
              <a:rPr lang="en-US" altLang="ja-JP" sz="900" dirty="0">
                <a:latin typeface="Meiryo UI" panose="020B0604030504040204" pitchFamily="50" charset="-128"/>
                <a:ea typeface="Meiryo UI" panose="020B0604030504040204" pitchFamily="50" charset="-128"/>
              </a:rPr>
              <a:t>R2.10</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35" name="角丸四角形 34"/>
          <p:cNvSpPr/>
          <p:nvPr/>
        </p:nvSpPr>
        <p:spPr>
          <a:xfrm>
            <a:off x="5204193" y="2547171"/>
            <a:ext cx="1946032" cy="212845"/>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ワークショップ・セミナー開催</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AA06E65D-7891-2F4F-982E-67486385BB33}"/>
              </a:ext>
            </a:extLst>
          </p:cNvPr>
          <p:cNvSpPr txBox="1"/>
          <p:nvPr/>
        </p:nvSpPr>
        <p:spPr>
          <a:xfrm>
            <a:off x="5379821" y="3144049"/>
            <a:ext cx="3540807" cy="864000"/>
          </a:xfrm>
          <a:prstGeom prst="rect">
            <a:avLst/>
          </a:prstGeom>
          <a:noFill/>
          <a:ln w="3175">
            <a:solidFill>
              <a:schemeClr val="tx2"/>
            </a:solidFill>
            <a:prstDash val="dash"/>
          </a:ln>
        </p:spPr>
        <p:txBody>
          <a:bodyPr wrap="square" lIns="72000" tIns="36000" rIns="0" bIns="36000"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市町村課題見える化ワークショップ（</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R2.9)</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rPr>
              <a:t>・ 高齢者にやさしいまちづくりワーキング（</a:t>
            </a:r>
            <a:r>
              <a:rPr lang="en-US" altLang="ja-JP" sz="900" dirty="0">
                <a:solidFill>
                  <a:schemeClr val="tx2"/>
                </a:solidFill>
                <a:latin typeface="Meiryo UI" panose="020B0604030504040204" pitchFamily="50" charset="-128"/>
                <a:ea typeface="Meiryo UI" panose="020B0604030504040204" pitchFamily="50" charset="-128"/>
              </a:rPr>
              <a:t>R2.9</a:t>
            </a:r>
            <a:r>
              <a:rPr lang="ja-JP" altLang="en-US" sz="900" dirty="0">
                <a:solidFill>
                  <a:schemeClr val="tx2"/>
                </a:solidFill>
                <a:latin typeface="Meiryo UI" panose="020B0604030504040204" pitchFamily="50" charset="-128"/>
                <a:ea typeface="Meiryo UI" panose="020B0604030504040204" pitchFamily="50" charset="-128"/>
              </a:rPr>
              <a:t>）</a:t>
            </a:r>
          </a:p>
          <a:p>
            <a:r>
              <a:rPr lang="ja-JP" altLang="en-US" sz="900" dirty="0">
                <a:solidFill>
                  <a:schemeClr val="tx2"/>
                </a:solidFill>
                <a:latin typeface="Meiryo UI" panose="020B0604030504040204" pitchFamily="50" charset="-128"/>
                <a:ea typeface="Meiryo UI" panose="020B0604030504040204" pitchFamily="50" charset="-128"/>
              </a:rPr>
              <a:t>・ データ活用ワーキング「新型コロナウイルス接触確認アプリ</a:t>
            </a:r>
            <a:r>
              <a:rPr lang="en-US" altLang="ja-JP" sz="900" dirty="0">
                <a:solidFill>
                  <a:schemeClr val="tx2"/>
                </a:solidFill>
                <a:latin typeface="Meiryo UI" panose="020B0604030504040204" pitchFamily="50" charset="-128"/>
                <a:ea typeface="Meiryo UI" panose="020B0604030504040204" pitchFamily="50" charset="-128"/>
              </a:rPr>
              <a:t>COCOA</a:t>
            </a:r>
            <a:r>
              <a:rPr lang="ja-JP" altLang="en-US" sz="900" dirty="0">
                <a:solidFill>
                  <a:schemeClr val="tx2"/>
                </a:solidFill>
                <a:latin typeface="Meiryo UI" panose="020B0604030504040204" pitchFamily="50" charset="-128"/>
                <a:ea typeface="Meiryo UI" panose="020B0604030504040204" pitchFamily="50" charset="-128"/>
              </a:rPr>
              <a:t>普及</a:t>
            </a:r>
            <a:endParaRPr lang="en-US" altLang="ja-JP" sz="900" dirty="0">
              <a:solidFill>
                <a:schemeClr val="tx2"/>
              </a:solidFill>
              <a:latin typeface="Meiryo UI" panose="020B0604030504040204" pitchFamily="50" charset="-128"/>
              <a:ea typeface="Meiryo UI" panose="020B0604030504040204" pitchFamily="50" charset="-128"/>
            </a:endParaRPr>
          </a:p>
          <a:p>
            <a:r>
              <a:rPr lang="en-US" altLang="ja-JP" sz="900" dirty="0">
                <a:solidFill>
                  <a:schemeClr val="tx2"/>
                </a:solidFill>
                <a:latin typeface="Meiryo UI" panose="020B0604030504040204" pitchFamily="50" charset="-128"/>
                <a:ea typeface="Meiryo UI" panose="020B0604030504040204" pitchFamily="50" charset="-128"/>
              </a:rPr>
              <a:t>  </a:t>
            </a:r>
            <a:r>
              <a:rPr lang="ja-JP" altLang="en-US" sz="900" dirty="0">
                <a:solidFill>
                  <a:schemeClr val="tx2"/>
                </a:solidFill>
                <a:latin typeface="Meiryo UI" panose="020B0604030504040204" pitchFamily="50" charset="-128"/>
                <a:ea typeface="Meiryo UI" panose="020B0604030504040204" pitchFamily="50" charset="-128"/>
              </a:rPr>
              <a:t>促進アイデアソン」（</a:t>
            </a:r>
            <a:r>
              <a:rPr lang="en-US" altLang="ja-JP" sz="900" dirty="0">
                <a:solidFill>
                  <a:schemeClr val="tx2"/>
                </a:solidFill>
                <a:latin typeface="Meiryo UI" panose="020B0604030504040204" pitchFamily="50" charset="-128"/>
                <a:ea typeface="Meiryo UI" panose="020B0604030504040204" pitchFamily="50" charset="-128"/>
              </a:rPr>
              <a:t>R2.10</a:t>
            </a:r>
            <a:r>
              <a:rPr lang="ja-JP" altLang="en-US" sz="900" dirty="0">
                <a:solidFill>
                  <a:schemeClr val="tx2"/>
                </a:solidFill>
                <a:latin typeface="Meiryo UI" panose="020B0604030504040204" pitchFamily="50" charset="-128"/>
                <a:ea typeface="Meiryo UI" panose="020B0604030504040204" pitchFamily="50" charset="-128"/>
              </a:rPr>
              <a:t>）</a:t>
            </a:r>
            <a:endParaRPr lang="en-US" altLang="ja-JP" sz="900" dirty="0">
              <a:solidFill>
                <a:schemeClr val="tx2"/>
              </a:solidFill>
              <a:latin typeface="Meiryo UI" panose="020B0604030504040204" pitchFamily="50" charset="-128"/>
              <a:ea typeface="Meiryo UI"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rPr>
              <a:t>・「自治体</a:t>
            </a:r>
            <a:r>
              <a:rPr lang="en-US" altLang="ja-JP" sz="900" dirty="0">
                <a:solidFill>
                  <a:schemeClr val="tx2"/>
                </a:solidFill>
                <a:latin typeface="Meiryo UI" panose="020B0604030504040204" pitchFamily="50" charset="-128"/>
                <a:ea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rPr>
              <a:t>企業で取り組む地域課題解決 ～まちづくりのコンセプトを考える」（</a:t>
            </a:r>
            <a:r>
              <a:rPr lang="en-US" altLang="ja-JP" sz="900" dirty="0">
                <a:solidFill>
                  <a:schemeClr val="tx2"/>
                </a:solidFill>
                <a:latin typeface="Meiryo UI" panose="020B0604030504040204" pitchFamily="50" charset="-128"/>
                <a:ea typeface="Meiryo UI" panose="020B0604030504040204" pitchFamily="50" charset="-128"/>
              </a:rPr>
              <a:t>R3.1</a:t>
            </a:r>
            <a:r>
              <a:rPr lang="ja-JP" altLang="en-US" sz="900" dirty="0">
                <a:solidFill>
                  <a:schemeClr val="tx2"/>
                </a:solidFill>
                <a:latin typeface="Meiryo UI" panose="020B0604030504040204" pitchFamily="50" charset="-128"/>
                <a:ea typeface="Meiryo UI" panose="020B0604030504040204" pitchFamily="50" charset="-128"/>
              </a:rPr>
              <a:t>）</a:t>
            </a:r>
          </a:p>
        </p:txBody>
      </p:sp>
      <p:sp>
        <p:nvSpPr>
          <p:cNvPr id="37" name="角丸四角形 36"/>
          <p:cNvSpPr/>
          <p:nvPr/>
        </p:nvSpPr>
        <p:spPr>
          <a:xfrm>
            <a:off x="5204777" y="4094547"/>
            <a:ext cx="907839" cy="216506"/>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情報発信</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a:xfrm>
            <a:off x="598496" y="3267273"/>
            <a:ext cx="2354698" cy="219554"/>
          </a:xfrm>
          <a:prstGeom prst="roundRect">
            <a:avLst/>
          </a:prstGeom>
          <a:noFill/>
          <a:ln w="31750" cap="flat" cmpd="sng" algn="ctr">
            <a:noFill/>
            <a:prstDash val="solid"/>
            <a:miter lim="800000"/>
          </a:ln>
          <a:effectLst/>
        </p:spPr>
        <p:txBody>
          <a:bodyPr vert="horz" lIns="36000" rIns="36000" rtlCol="0" anchor="ctr"/>
          <a:lstStyle/>
          <a:p>
            <a:pPr lvl="0" defTabSz="457200">
              <a:defRPr/>
            </a:pPr>
            <a:r>
              <a:rPr kumimoji="0" lang="en-US" altLang="ja-JP" sz="1100" b="1" kern="0" dirty="0">
                <a:solidFill>
                  <a:srgbClr val="5B9BD5"/>
                </a:solidFill>
                <a:latin typeface="Meiryo UI" panose="020B0604030504040204" pitchFamily="50" charset="-128"/>
                <a:ea typeface="Meiryo UI" panose="020B0604030504040204" pitchFamily="50" charset="-128"/>
              </a:rPr>
              <a:t>OSAKA Smart City Meet-up</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AA06E65D-7891-2F4F-982E-67486385BB33}"/>
              </a:ext>
            </a:extLst>
          </p:cNvPr>
          <p:cNvSpPr txBox="1"/>
          <p:nvPr/>
        </p:nvSpPr>
        <p:spPr>
          <a:xfrm>
            <a:off x="651650" y="4017534"/>
            <a:ext cx="4300103" cy="507831"/>
          </a:xfrm>
          <a:prstGeom prst="rect">
            <a:avLst/>
          </a:prstGeom>
          <a:noFill/>
          <a:ln w="3175">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市町村や民間企業との連携した取組みを通じ、「高齢者にやさしいまちづくり」「健康都市の実現」など、技術視点ではなく、市町村の視点から、ボトムアップで</a:t>
            </a:r>
            <a:r>
              <a:rPr lang="en-US" altLang="ja-JP" sz="900" dirty="0">
                <a:latin typeface="Meiryo UI" panose="020B0604030504040204" pitchFamily="50" charset="-128"/>
                <a:ea typeface="Meiryo UI" panose="020B0604030504040204" pitchFamily="50" charset="-128"/>
              </a:rPr>
              <a:t>6</a:t>
            </a:r>
            <a:r>
              <a:rPr lang="ja-JP" altLang="en-US" sz="900" dirty="0" err="1">
                <a:latin typeface="Meiryo UI" panose="020B0604030504040204" pitchFamily="50" charset="-128"/>
                <a:ea typeface="Meiryo UI" panose="020B0604030504040204" pitchFamily="50" charset="-128"/>
              </a:rPr>
              <a:t>つの</a:t>
            </a:r>
            <a:r>
              <a:rPr lang="ja-JP" altLang="en-US" sz="900" dirty="0">
                <a:latin typeface="Meiryo UI" panose="020B0604030504040204" pitchFamily="50" charset="-128"/>
                <a:ea typeface="Meiryo UI" panose="020B0604030504040204" pitchFamily="50" charset="-128"/>
              </a:rPr>
              <a:t>テーマにおいて公民共同プロジェクトを開始（</a:t>
            </a:r>
            <a:r>
              <a:rPr lang="en-US" altLang="ja-JP" sz="900" dirty="0">
                <a:latin typeface="Meiryo UI" panose="020B0604030504040204" pitchFamily="50" charset="-128"/>
                <a:ea typeface="Meiryo UI" panose="020B0604030504040204" pitchFamily="50" charset="-128"/>
              </a:rPr>
              <a:t>R2.11</a:t>
            </a:r>
            <a:r>
              <a:rPr lang="ja-JP" altLang="en-US" sz="900" dirty="0">
                <a:latin typeface="Meiryo UI" panose="020B0604030504040204" pitchFamily="50" charset="-128"/>
                <a:ea typeface="Meiryo UI" panose="020B0604030504040204" pitchFamily="50" charset="-128"/>
              </a:rPr>
              <a:t>）</a:t>
            </a:r>
          </a:p>
        </p:txBody>
      </p:sp>
      <p:sp>
        <p:nvSpPr>
          <p:cNvPr id="44" name="角丸四角形 43"/>
          <p:cNvSpPr/>
          <p:nvPr/>
        </p:nvSpPr>
        <p:spPr>
          <a:xfrm>
            <a:off x="598496" y="3855738"/>
            <a:ext cx="3792265" cy="219554"/>
          </a:xfrm>
          <a:prstGeom prst="roundRect">
            <a:avLst/>
          </a:prstGeom>
          <a:noFill/>
          <a:ln w="31750" cap="flat" cmpd="sng" algn="ctr">
            <a:noFill/>
            <a:prstDash val="solid"/>
            <a:miter lim="800000"/>
          </a:ln>
          <a:effectLst/>
        </p:spPr>
        <p:txBody>
          <a:bodyPr vert="horz" lIns="36000" rIns="36000" rtlCol="0" anchor="ctr"/>
          <a:lstStyle/>
          <a:p>
            <a:pPr lvl="0" defTabSz="457200">
              <a:defRPr/>
            </a:pPr>
            <a:r>
              <a:rPr kumimoji="0" lang="en-US" altLang="ja-JP" sz="1100" b="1" kern="0" dirty="0">
                <a:solidFill>
                  <a:srgbClr val="5B9BD5"/>
                </a:solidFill>
                <a:latin typeface="Meiryo UI" panose="020B0604030504040204" pitchFamily="50" charset="-128"/>
                <a:ea typeface="Meiryo UI" panose="020B0604030504040204" pitchFamily="50" charset="-128"/>
              </a:rPr>
              <a:t>OSAKA Smart City Partners</a:t>
            </a:r>
            <a:r>
              <a:rPr kumimoji="0" lang="ja-JP" altLang="en-US" sz="1100" b="1" kern="0" dirty="0">
                <a:solidFill>
                  <a:srgbClr val="5B9BD5"/>
                </a:solidFill>
                <a:latin typeface="Meiryo UI" panose="020B0604030504040204" pitchFamily="50" charset="-128"/>
                <a:ea typeface="Meiryo UI" panose="020B0604030504040204" pitchFamily="50" charset="-128"/>
              </a:rPr>
              <a:t>　</a:t>
            </a:r>
            <a:r>
              <a:rPr kumimoji="0" lang="en-US" altLang="ja-JP" sz="1100" b="1" kern="0" dirty="0">
                <a:solidFill>
                  <a:srgbClr val="5B9BD5"/>
                </a:solidFill>
                <a:latin typeface="Meiryo UI" panose="020B0604030504040204" pitchFamily="50" charset="-128"/>
                <a:ea typeface="Meiryo UI" panose="020B0604030504040204" pitchFamily="50" charset="-128"/>
              </a:rPr>
              <a:t>Forum PROJECT</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E80C3C5-5465-4074-9E52-18E300E0A302}"/>
              </a:ext>
            </a:extLst>
          </p:cNvPr>
          <p:cNvSpPr txBox="1"/>
          <p:nvPr/>
        </p:nvSpPr>
        <p:spPr>
          <a:xfrm>
            <a:off x="158953" y="6367204"/>
            <a:ext cx="8418492" cy="274720"/>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行政機関と民間企業が共同で社会課題の解決をめざすための持続的な連携体系のこと（再掲）。</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(*14)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を活用し、市民・企業・技術者などが連携参加して解決していく取組み（再掲）。</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432528" y="6486515"/>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27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261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25272" y="423922"/>
            <a:ext cx="8946459" cy="600349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◆市民・団体の専門知識を活かした課題解決（シビックテック</a:t>
            </a:r>
            <a:r>
              <a:rPr lang="en-US" altLang="ja-JP" sz="16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戦略部 スマートシティ戦略総務課</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5939961" y="2689359"/>
            <a:ext cx="2916804" cy="3656107"/>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endParaRPr lang="en-US" altLang="ja-JP" sz="1108" b="1" dirty="0">
              <a:solidFill>
                <a:schemeClr val="tx1"/>
              </a:solidFill>
              <a:latin typeface="Meiryo" panose="020B0604030504040204" pitchFamily="34" charset="-128"/>
              <a:ea typeface="Meiryo" panose="020B0604030504040204" pitchFamily="34" charset="-128"/>
            </a:endParaRPr>
          </a:p>
        </p:txBody>
      </p:sp>
      <p:sp>
        <p:nvSpPr>
          <p:cNvPr id="42" name="正方形/長方形 41"/>
          <p:cNvSpPr/>
          <p:nvPr/>
        </p:nvSpPr>
        <p:spPr>
          <a:xfrm>
            <a:off x="432080" y="2689359"/>
            <a:ext cx="5048953" cy="369000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endParaRPr lang="en-US" altLang="ja-JP" sz="1108" b="1" dirty="0">
              <a:solidFill>
                <a:schemeClr val="tx1"/>
              </a:solidFill>
              <a:latin typeface="Meiryo" panose="020B0604030504040204" pitchFamily="34" charset="-128"/>
              <a:ea typeface="Meiryo" panose="020B0604030504040204" pitchFamily="34" charset="-128"/>
            </a:endParaRPr>
          </a:p>
        </p:txBody>
      </p:sp>
      <p:sp>
        <p:nvSpPr>
          <p:cNvPr id="7" name="テキスト ボックス 6"/>
          <p:cNvSpPr txBox="1"/>
          <p:nvPr/>
        </p:nvSpPr>
        <p:spPr>
          <a:xfrm>
            <a:off x="459217" y="1342909"/>
            <a:ext cx="8347936" cy="861774"/>
          </a:xfrm>
          <a:prstGeom prst="rect">
            <a:avLst/>
          </a:prstGeom>
          <a:noFill/>
        </p:spPr>
        <p:txBody>
          <a:bodyPr wrap="square" rtlCol="0">
            <a:spAutoFit/>
          </a:bodyPr>
          <a:lstStyle/>
          <a:p>
            <a:pPr>
              <a:lnSpc>
                <a:spcPts val="1477"/>
              </a:lnSpc>
            </a:pPr>
            <a:r>
              <a:rPr lang="ja-JP" altLang="en-US" sz="1200" dirty="0">
                <a:latin typeface="メイリオ" panose="020B0604030504040204" pitchFamily="50" charset="-128"/>
                <a:ea typeface="メイリオ" panose="020B0604030504040204" pitchFamily="50" charset="-128"/>
              </a:rPr>
              <a:t>・新型コロナウイルス感染症にかかる情報を府民に分かりやすく周知することを目的に開設（</a:t>
            </a:r>
            <a:r>
              <a:rPr lang="en-US" altLang="ja-JP" sz="1200" dirty="0">
                <a:latin typeface="メイリオ" panose="020B0604030504040204" pitchFamily="50" charset="-128"/>
                <a:ea typeface="メイリオ" panose="020B0604030504040204" pitchFamily="50" charset="-128"/>
              </a:rPr>
              <a:t>R2.3</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a:lnSpc>
                <a:spcPts val="1477"/>
              </a:lnSpc>
            </a:pPr>
            <a:r>
              <a:rPr lang="ja-JP" altLang="en-US" sz="1200" dirty="0">
                <a:latin typeface="メイリオ" panose="020B0604030504040204" pitchFamily="50" charset="-128"/>
                <a:ea typeface="メイリオ" panose="020B0604030504040204" pitchFamily="50" charset="-128"/>
              </a:rPr>
              <a:t>・職員で対応していた更新作業を自動化することにより、更新タイムラグを省きタイムリーな情報提供を実現（</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R2.8</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a:lnSpc>
                <a:spcPts val="1477"/>
              </a:lnSpc>
            </a:pPr>
            <a:r>
              <a:rPr lang="ja-JP" altLang="en-US"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クリエイティブ・コモンズ・ライセンス</a:t>
            </a:r>
            <a:r>
              <a:rPr lang="en-US" altLang="ja-JP" sz="1200" baseline="300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に基づき、日々の更新情報をオープンデータとして提供（</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R2.10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77"/>
              </a:lnSpc>
            </a:pPr>
            <a:r>
              <a:rPr lang="ja-JP" altLang="en-US" sz="1200" dirty="0">
                <a:latin typeface="メイリオ" panose="020B0604030504040204" pitchFamily="50" charset="-128"/>
                <a:ea typeface="メイリオ" panose="020B0604030504040204" pitchFamily="50" charset="-128"/>
              </a:rPr>
              <a:t>・府民の声、</a:t>
            </a:r>
            <a:r>
              <a:rPr lang="en-US" altLang="ja-JP" sz="1200" dirty="0">
                <a:latin typeface="メイリオ" panose="020B0604030504040204" pitchFamily="50" charset="-128"/>
                <a:ea typeface="メイリオ" panose="020B0604030504040204" pitchFamily="50" charset="-128"/>
              </a:rPr>
              <a:t>CFO</a:t>
            </a:r>
            <a:r>
              <a:rPr lang="ja-JP" altLang="en-US" sz="1200" dirty="0" err="1">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外部エンジニアの提案に基づきコンテンツの拡充を実施（随時）　</a:t>
            </a:r>
            <a:endParaRPr lang="en-US" altLang="ja-JP" sz="1200" dirty="0">
              <a:latin typeface="メイリオ" panose="020B0604030504040204" pitchFamily="50" charset="-128"/>
              <a:ea typeface="メイリオ" panose="020B0604030504040204" pitchFamily="50" charset="-128"/>
            </a:endParaRPr>
          </a:p>
        </p:txBody>
      </p:sp>
      <p:sp>
        <p:nvSpPr>
          <p:cNvPr id="36" name="正方形/長方形 35"/>
          <p:cNvSpPr/>
          <p:nvPr/>
        </p:nvSpPr>
        <p:spPr>
          <a:xfrm>
            <a:off x="280899" y="5076"/>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9" name="正方形/長方形 38"/>
          <p:cNvSpPr/>
          <p:nvPr/>
        </p:nvSpPr>
        <p:spPr>
          <a:xfrm>
            <a:off x="8476828" y="652180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Calibri"/>
                <a:ea typeface="ＭＳ Ｐゴシック" panose="020B0600070205080204" pitchFamily="50" charset="-128"/>
              </a:rPr>
              <a:t>28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392442" y="1012406"/>
            <a:ext cx="9040098" cy="275473"/>
          </a:xfrm>
          <a:prstGeom prst="rect">
            <a:avLst/>
          </a:prstGeom>
          <a:noFill/>
          <a:ln>
            <a:noFill/>
          </a:ln>
        </p:spPr>
        <p:txBody>
          <a:bodyPr wrap="square" rtlCol="0">
            <a:noAutofit/>
          </a:bodyPr>
          <a:lstStyle/>
          <a:p>
            <a:pPr>
              <a:lnSpc>
                <a:spcPts val="1477"/>
              </a:lnSpc>
            </a:pPr>
            <a:r>
              <a:rPr lang="en-US" altLang="ja-JP" sz="1400" b="1" spc="-30" dirty="0">
                <a:latin typeface="Meiryo UI" panose="020B0604030504040204" pitchFamily="50" charset="-128"/>
                <a:ea typeface="Meiryo UI" panose="020B0604030504040204" pitchFamily="50" charset="-128"/>
              </a:rPr>
              <a:t>【</a:t>
            </a:r>
            <a:r>
              <a:rPr lang="ja-JP" altLang="en-US" sz="1400" b="1" spc="-30" dirty="0">
                <a:latin typeface="Meiryo UI" panose="020B0604030504040204" pitchFamily="50" charset="-128"/>
                <a:ea typeface="Meiryo UI" panose="020B0604030504040204" pitchFamily="50" charset="-128"/>
              </a:rPr>
              <a:t>府民の皆さま、</a:t>
            </a:r>
            <a:r>
              <a:rPr lang="en-US" altLang="ja-JP" sz="1400" b="1" spc="-30" dirty="0">
                <a:latin typeface="Meiryo UI" panose="020B0604030504040204" pitchFamily="50" charset="-128"/>
                <a:ea typeface="Meiryo UI" panose="020B0604030504040204" pitchFamily="50" charset="-128"/>
              </a:rPr>
              <a:t>Code</a:t>
            </a:r>
            <a:r>
              <a:rPr lang="ja-JP" altLang="en-US" sz="1400" b="1" spc="-30" dirty="0">
                <a:latin typeface="Meiryo UI" panose="020B0604030504040204" pitchFamily="50" charset="-128"/>
                <a:ea typeface="Meiryo UI" panose="020B0604030504040204" pitchFamily="50" charset="-128"/>
              </a:rPr>
              <a:t> </a:t>
            </a:r>
            <a:r>
              <a:rPr lang="en-US" altLang="ja-JP" sz="1400" b="1" spc="-30" dirty="0">
                <a:latin typeface="Meiryo UI" panose="020B0604030504040204" pitchFamily="50" charset="-128"/>
                <a:ea typeface="Meiryo UI" panose="020B0604030504040204" pitchFamily="50" charset="-128"/>
              </a:rPr>
              <a:t>for</a:t>
            </a:r>
            <a:r>
              <a:rPr lang="ja-JP" altLang="en-US" sz="1400" b="1" spc="-30" dirty="0">
                <a:latin typeface="Meiryo UI" panose="020B0604030504040204" pitchFamily="50" charset="-128"/>
                <a:ea typeface="Meiryo UI" panose="020B0604030504040204" pitchFamily="50" charset="-128"/>
              </a:rPr>
              <a:t> </a:t>
            </a:r>
            <a:r>
              <a:rPr lang="en-US" altLang="ja-JP" sz="1400" b="1" spc="-30" dirty="0">
                <a:latin typeface="Meiryo UI" panose="020B0604030504040204" pitchFamily="50" charset="-128"/>
                <a:ea typeface="Meiryo UI" panose="020B0604030504040204" pitchFamily="50" charset="-128"/>
              </a:rPr>
              <a:t>OSAKA</a:t>
            </a:r>
            <a:r>
              <a:rPr lang="ja-JP" altLang="en-US" sz="1400" b="1" spc="-30" dirty="0">
                <a:latin typeface="Meiryo UI" panose="020B0604030504040204" pitchFamily="50" charset="-128"/>
                <a:ea typeface="Meiryo UI" panose="020B0604030504040204" pitchFamily="50" charset="-128"/>
              </a:rPr>
              <a:t>（</a:t>
            </a:r>
            <a:r>
              <a:rPr lang="en-US" altLang="ja-JP" sz="1400" b="1" spc="-30" dirty="0">
                <a:latin typeface="Meiryo UI" panose="020B0604030504040204" pitchFamily="50" charset="-128"/>
                <a:ea typeface="Meiryo UI" panose="020B0604030504040204" pitchFamily="50" charset="-128"/>
              </a:rPr>
              <a:t>CFO</a:t>
            </a:r>
            <a:r>
              <a:rPr lang="ja-JP" altLang="en-US" sz="1400" b="1" spc="-30" dirty="0">
                <a:latin typeface="Meiryo UI" panose="020B0604030504040204" pitchFamily="50" charset="-128"/>
                <a:ea typeface="Meiryo UI" panose="020B0604030504040204" pitchFamily="50" charset="-128"/>
              </a:rPr>
              <a:t>）のご協力による、新型コロナウイルス感染症対策サイトのバージョンアップ</a:t>
            </a:r>
            <a:r>
              <a:rPr lang="en-US" altLang="ja-JP" sz="1400" b="1" spc="-30" dirty="0">
                <a:latin typeface="Meiryo UI" panose="020B0604030504040204" pitchFamily="50" charset="-128"/>
                <a:ea typeface="Meiryo UI" panose="020B0604030504040204" pitchFamily="50" charset="-128"/>
              </a:rPr>
              <a:t>】</a:t>
            </a:r>
          </a:p>
        </p:txBody>
      </p:sp>
      <p:sp>
        <p:nvSpPr>
          <p:cNvPr id="10" name="下矢印 9"/>
          <p:cNvSpPr/>
          <p:nvPr/>
        </p:nvSpPr>
        <p:spPr>
          <a:xfrm>
            <a:off x="7951237" y="3646078"/>
            <a:ext cx="312194" cy="1332000"/>
          </a:xfrm>
          <a:prstGeom prst="down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7676640" y="3915444"/>
            <a:ext cx="835756" cy="374461"/>
          </a:xfrm>
          <a:prstGeom prst="rect">
            <a:avLst/>
          </a:prstGeom>
          <a:noFill/>
        </p:spPr>
        <p:txBody>
          <a:bodyPr wrap="square" rtlCol="0">
            <a:spAutoFit/>
          </a:bodyPr>
          <a:lstStyle/>
          <a:p>
            <a:pPr algn="ctr">
              <a:lnSpc>
                <a:spcPts val="1100"/>
              </a:lnSpc>
            </a:pPr>
            <a:r>
              <a:rPr lang="ja-JP" altLang="en-US" sz="1000" b="1" dirty="0">
                <a:latin typeface="Meiryo UI" panose="020B0604030504040204" pitchFamily="50" charset="-128"/>
                <a:ea typeface="Meiryo UI" panose="020B0604030504040204" pitchFamily="50" charset="-128"/>
              </a:rPr>
              <a:t>プログラム</a:t>
            </a:r>
            <a:endParaRPr lang="en-US" altLang="ja-JP" sz="1000" b="1" dirty="0">
              <a:latin typeface="Meiryo UI" panose="020B0604030504040204" pitchFamily="50" charset="-128"/>
              <a:ea typeface="Meiryo UI" panose="020B0604030504040204" pitchFamily="50" charset="-128"/>
            </a:endParaRPr>
          </a:p>
          <a:p>
            <a:pPr algn="ctr">
              <a:lnSpc>
                <a:spcPts val="1100"/>
              </a:lnSpc>
            </a:pPr>
            <a:r>
              <a:rPr lang="ja-JP" altLang="en-US" sz="1000" b="1" dirty="0">
                <a:latin typeface="Meiryo UI" panose="020B0604030504040204" pitchFamily="50" charset="-128"/>
                <a:ea typeface="Meiryo UI" panose="020B0604030504040204" pitchFamily="50" charset="-128"/>
              </a:rPr>
              <a:t>を公開</a:t>
            </a:r>
            <a:endParaRPr lang="en-US" altLang="ja-JP" sz="1000" b="1" dirty="0">
              <a:latin typeface="Meiryo UI" panose="020B0604030504040204" pitchFamily="50" charset="-128"/>
              <a:ea typeface="Meiryo UI" panose="020B0604030504040204" pitchFamily="50" charset="-128"/>
            </a:endParaRPr>
          </a:p>
        </p:txBody>
      </p:sp>
      <p:sp>
        <p:nvSpPr>
          <p:cNvPr id="14" name="右矢印 13"/>
          <p:cNvSpPr/>
          <p:nvPr/>
        </p:nvSpPr>
        <p:spPr>
          <a:xfrm>
            <a:off x="7098520" y="2973492"/>
            <a:ext cx="839177" cy="235896"/>
          </a:xfrm>
          <a:prstGeom prst="right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上矢印 15"/>
          <p:cNvSpPr/>
          <p:nvPr/>
        </p:nvSpPr>
        <p:spPr>
          <a:xfrm>
            <a:off x="8396720" y="3620158"/>
            <a:ext cx="267559" cy="1332000"/>
          </a:xfrm>
          <a:prstGeom prst="up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6" name="テキスト ボックス 55"/>
          <p:cNvSpPr txBox="1"/>
          <p:nvPr/>
        </p:nvSpPr>
        <p:spPr>
          <a:xfrm>
            <a:off x="8239993" y="4046683"/>
            <a:ext cx="606777" cy="207749"/>
          </a:xfrm>
          <a:prstGeom prst="rect">
            <a:avLst/>
          </a:prstGeom>
          <a:noFill/>
        </p:spPr>
        <p:txBody>
          <a:bodyPr wrap="square" rtlCol="0">
            <a:spAutoFit/>
          </a:bodyPr>
          <a:lstStyle/>
          <a:p>
            <a:pPr algn="ctr">
              <a:lnSpc>
                <a:spcPts val="900"/>
              </a:lnSpc>
            </a:pPr>
            <a:r>
              <a:rPr lang="ja-JP" altLang="en-US" sz="1000" b="1" dirty="0">
                <a:latin typeface="Meiryo UI" panose="020B0604030504040204" pitchFamily="50" charset="-128"/>
                <a:ea typeface="Meiryo UI" panose="020B0604030504040204" pitchFamily="50" charset="-128"/>
              </a:rPr>
              <a:t>提案</a:t>
            </a:r>
            <a:endParaRPr lang="en-US" altLang="ja-JP" sz="1000" b="1" dirty="0">
              <a:latin typeface="Meiryo UI" panose="020B0604030504040204" pitchFamily="50" charset="-128"/>
              <a:ea typeface="Meiryo UI" panose="020B0604030504040204" pitchFamily="50" charset="-128"/>
            </a:endParaRPr>
          </a:p>
        </p:txBody>
      </p:sp>
      <p:sp>
        <p:nvSpPr>
          <p:cNvPr id="18" name="左矢印 17"/>
          <p:cNvSpPr/>
          <p:nvPr/>
        </p:nvSpPr>
        <p:spPr>
          <a:xfrm>
            <a:off x="7096626" y="3229612"/>
            <a:ext cx="839177" cy="256001"/>
          </a:xfrm>
          <a:prstGeom prst="left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7188735" y="3127351"/>
            <a:ext cx="585501" cy="220573"/>
          </a:xfrm>
          <a:prstGeom prst="rect">
            <a:avLst/>
          </a:prstGeom>
          <a:noFill/>
        </p:spPr>
        <p:txBody>
          <a:bodyPr wrap="square" rtlCol="0">
            <a:spAutoFit/>
          </a:bodyPr>
          <a:lstStyle/>
          <a:p>
            <a:pPr algn="ctr">
              <a:lnSpc>
                <a:spcPts val="1000"/>
              </a:lnSpc>
            </a:pPr>
            <a:r>
              <a:rPr lang="ja-JP" altLang="en-US" sz="1000" b="1" dirty="0">
                <a:latin typeface="Meiryo UI" panose="020B0604030504040204" pitchFamily="50" charset="-128"/>
                <a:ea typeface="Meiryo UI" panose="020B0604030504040204" pitchFamily="50" charset="-128"/>
              </a:rPr>
              <a:t>連携</a:t>
            </a:r>
            <a:endParaRPr lang="en-US" altLang="ja-JP" sz="1000" b="1" dirty="0">
              <a:latin typeface="Meiryo UI" panose="020B0604030504040204" pitchFamily="50" charset="-128"/>
              <a:ea typeface="Meiryo UI" panose="020B0604030504040204" pitchFamily="50" charset="-128"/>
            </a:endParaRPr>
          </a:p>
        </p:txBody>
      </p:sp>
      <p:sp>
        <p:nvSpPr>
          <p:cNvPr id="46" name="下矢印 45"/>
          <p:cNvSpPr/>
          <p:nvPr/>
        </p:nvSpPr>
        <p:spPr>
          <a:xfrm>
            <a:off x="6177768" y="3416057"/>
            <a:ext cx="312194" cy="1584000"/>
          </a:xfrm>
          <a:prstGeom prst="down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5921445" y="3794743"/>
            <a:ext cx="835756" cy="374461"/>
          </a:xfrm>
          <a:prstGeom prst="rect">
            <a:avLst/>
          </a:prstGeom>
          <a:noFill/>
        </p:spPr>
        <p:txBody>
          <a:bodyPr wrap="square" rtlCol="0">
            <a:spAutoFit/>
          </a:bodyPr>
          <a:lstStyle/>
          <a:p>
            <a:pPr algn="ctr">
              <a:lnSpc>
                <a:spcPts val="1100"/>
              </a:lnSpc>
            </a:pPr>
            <a:r>
              <a:rPr lang="ja-JP" altLang="en-US" sz="1000" b="1" dirty="0">
                <a:latin typeface="Meiryo UI" panose="020B0604030504040204" pitchFamily="50" charset="-128"/>
                <a:ea typeface="Meiryo UI" panose="020B0604030504040204" pitchFamily="50" charset="-128"/>
              </a:rPr>
              <a:t>サイト</a:t>
            </a:r>
            <a:endParaRPr lang="en-US" altLang="ja-JP" sz="1000" b="1" dirty="0">
              <a:latin typeface="Meiryo UI" panose="020B0604030504040204" pitchFamily="50" charset="-128"/>
              <a:ea typeface="Meiryo UI" panose="020B0604030504040204" pitchFamily="50" charset="-128"/>
            </a:endParaRPr>
          </a:p>
          <a:p>
            <a:pPr algn="ctr">
              <a:lnSpc>
                <a:spcPts val="1100"/>
              </a:lnSpc>
            </a:pPr>
            <a:r>
              <a:rPr lang="ja-JP" altLang="en-US" sz="1000" b="1" dirty="0">
                <a:latin typeface="Meiryo UI" panose="020B0604030504040204" pitchFamily="50" charset="-128"/>
                <a:ea typeface="Meiryo UI" panose="020B0604030504040204" pitchFamily="50" charset="-128"/>
              </a:rPr>
              <a:t>に反映</a:t>
            </a:r>
            <a:endParaRPr lang="en-US" altLang="ja-JP" sz="1000" b="1" dirty="0">
              <a:latin typeface="Meiryo UI" panose="020B0604030504040204" pitchFamily="50" charset="-128"/>
              <a:ea typeface="Meiryo UI" panose="020B0604030504040204" pitchFamily="50" charset="-128"/>
            </a:endParaRPr>
          </a:p>
        </p:txBody>
      </p:sp>
      <p:sp>
        <p:nvSpPr>
          <p:cNvPr id="57" name="上矢印 56"/>
          <p:cNvSpPr/>
          <p:nvPr/>
        </p:nvSpPr>
        <p:spPr>
          <a:xfrm>
            <a:off x="6685894" y="3415177"/>
            <a:ext cx="267559" cy="1571924"/>
          </a:xfrm>
          <a:prstGeom prst="upArrow">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p:cNvSpPr txBox="1"/>
          <p:nvPr/>
        </p:nvSpPr>
        <p:spPr>
          <a:xfrm>
            <a:off x="6557804" y="3881047"/>
            <a:ext cx="606777" cy="207749"/>
          </a:xfrm>
          <a:prstGeom prst="rect">
            <a:avLst/>
          </a:prstGeom>
          <a:noFill/>
        </p:spPr>
        <p:txBody>
          <a:bodyPr wrap="square" rtlCol="0">
            <a:spAutoFit/>
          </a:bodyPr>
          <a:lstStyle/>
          <a:p>
            <a:pPr algn="ctr">
              <a:lnSpc>
                <a:spcPts val="900"/>
              </a:lnSpc>
            </a:pPr>
            <a:r>
              <a:rPr lang="ja-JP" altLang="en-US" sz="1000" b="1" dirty="0">
                <a:latin typeface="Meiryo UI" panose="020B0604030504040204" pitchFamily="50" charset="-128"/>
                <a:ea typeface="Meiryo UI" panose="020B0604030504040204" pitchFamily="50" charset="-128"/>
              </a:rPr>
              <a:t>要望</a:t>
            </a:r>
            <a:endParaRPr lang="en-US" altLang="ja-JP" sz="10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073337" y="3037348"/>
            <a:ext cx="971594" cy="334451"/>
          </a:xfrm>
          <a:prstGeom prst="rect">
            <a:avLst/>
          </a:prstGeom>
          <a:solidFill>
            <a:schemeClr val="bg1"/>
          </a:solidFill>
          <a:ln w="3175">
            <a:solidFill>
              <a:schemeClr val="tx1"/>
            </a:solidFill>
          </a:ln>
        </p:spPr>
        <p:txBody>
          <a:bodyPr wrap="square" rtlCol="0">
            <a:spAutoFit/>
          </a:bodyPr>
          <a:lstStyle/>
          <a:p>
            <a:pPr algn="ctr">
              <a:lnSpc>
                <a:spcPts val="2200"/>
              </a:lnSpc>
            </a:pPr>
            <a:r>
              <a:rPr lang="ja-JP" altLang="en-US" sz="1200" b="1"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大阪府</a:t>
            </a:r>
            <a:endParaRPr lang="en-US" altLang="ja-JP" sz="105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b="40074"/>
          <a:stretch/>
        </p:blipFill>
        <p:spPr>
          <a:xfrm>
            <a:off x="6126287" y="3100741"/>
            <a:ext cx="397623" cy="26877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044" y="2894921"/>
            <a:ext cx="719305" cy="716110"/>
          </a:xfrm>
          <a:prstGeom prst="rect">
            <a:avLst/>
          </a:prstGeom>
          <a:ln>
            <a:solidFill>
              <a:schemeClr val="tx1"/>
            </a:solidFill>
          </a:ln>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066" y="5314835"/>
            <a:ext cx="617003" cy="63090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1366" y="5282466"/>
            <a:ext cx="703295" cy="565273"/>
          </a:xfrm>
          <a:prstGeom prst="rect">
            <a:avLst/>
          </a:prstGeom>
        </p:spPr>
      </p:pic>
      <p:sp>
        <p:nvSpPr>
          <p:cNvPr id="76" name="テキスト ボックス 75"/>
          <p:cNvSpPr txBox="1"/>
          <p:nvPr/>
        </p:nvSpPr>
        <p:spPr>
          <a:xfrm>
            <a:off x="6177768" y="4994582"/>
            <a:ext cx="799406" cy="267124"/>
          </a:xfrm>
          <a:prstGeom prst="rect">
            <a:avLst/>
          </a:prstGeom>
          <a:solidFill>
            <a:schemeClr val="bg1"/>
          </a:solidFill>
          <a:ln w="3175">
            <a:solidFill>
              <a:schemeClr val="tx2"/>
            </a:solidFill>
          </a:ln>
        </p:spPr>
        <p:txBody>
          <a:bodyPr wrap="square" rtlCol="0">
            <a:spAutoFit/>
          </a:bodyPr>
          <a:lstStyle/>
          <a:p>
            <a:pPr algn="ctr">
              <a:lnSpc>
                <a:spcPts val="1477"/>
              </a:lnSpc>
            </a:pPr>
            <a:r>
              <a:rPr lang="ja-JP" altLang="en-US" sz="1200" b="1" dirty="0">
                <a:latin typeface="Meiryo UI" panose="020B0604030504040204" pitchFamily="50" charset="-128"/>
                <a:ea typeface="Meiryo UI" panose="020B0604030504040204" pitchFamily="50" charset="-128"/>
              </a:rPr>
              <a:t>府　　民</a:t>
            </a:r>
            <a:endParaRPr lang="en-US" altLang="ja-JP" sz="12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7723107" y="4989356"/>
            <a:ext cx="1107551" cy="284693"/>
          </a:xfrm>
          <a:prstGeom prst="rect">
            <a:avLst/>
          </a:prstGeom>
          <a:solidFill>
            <a:schemeClr val="bg1"/>
          </a:solidFill>
          <a:ln w="3175">
            <a:solidFill>
              <a:schemeClr val="tx2"/>
            </a:solidFill>
          </a:ln>
        </p:spPr>
        <p:txBody>
          <a:bodyPr wrap="square" lIns="0" rIns="0" rtlCol="0">
            <a:spAutoFit/>
          </a:bodyPr>
          <a:lstStyle/>
          <a:p>
            <a:pPr algn="ctr">
              <a:lnSpc>
                <a:spcPts val="1477"/>
              </a:lnSpc>
            </a:pPr>
            <a:r>
              <a:rPr lang="ja-JP" altLang="en-US" sz="1200" b="1" dirty="0">
                <a:latin typeface="Meiryo UI" panose="020B0604030504040204" pitchFamily="50" charset="-128"/>
                <a:ea typeface="Meiryo UI" panose="020B0604030504040204" pitchFamily="50" charset="-128"/>
              </a:rPr>
              <a:t>各地のエンジニア</a:t>
            </a:r>
            <a:endParaRPr lang="en-US" altLang="ja-JP" sz="1200" b="1" dirty="0">
              <a:latin typeface="Meiryo UI" panose="020B0604030504040204" pitchFamily="50" charset="-128"/>
              <a:ea typeface="Meiryo UI" panose="020B0604030504040204" pitchFamily="50" charset="-128"/>
            </a:endParaRPr>
          </a:p>
        </p:txBody>
      </p:sp>
      <p:sp>
        <p:nvSpPr>
          <p:cNvPr id="38" name="角丸四角形 37"/>
          <p:cNvSpPr/>
          <p:nvPr/>
        </p:nvSpPr>
        <p:spPr>
          <a:xfrm>
            <a:off x="436688" y="2358453"/>
            <a:ext cx="2472484" cy="234130"/>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新型コロナウイルス感染症対策サイト</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40" name="角丸四角形 39"/>
          <p:cNvSpPr/>
          <p:nvPr/>
        </p:nvSpPr>
        <p:spPr>
          <a:xfrm>
            <a:off x="5939961" y="2354452"/>
            <a:ext cx="1208333" cy="251778"/>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開発イメージ</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pic>
        <p:nvPicPr>
          <p:cNvPr id="65" name="図 64"/>
          <p:cNvPicPr/>
          <p:nvPr/>
        </p:nvPicPr>
        <p:blipFill rotWithShape="1">
          <a:blip r:embed="rId6"/>
          <a:srcRect l="67733" t="62269" r="18561" b="30959"/>
          <a:stretch/>
        </p:blipFill>
        <p:spPr bwMode="auto">
          <a:xfrm>
            <a:off x="2521949" y="5085513"/>
            <a:ext cx="739140" cy="205105"/>
          </a:xfrm>
          <a:prstGeom prst="rect">
            <a:avLst/>
          </a:prstGeom>
          <a:ln>
            <a:noFill/>
          </a:ln>
          <a:extLst>
            <a:ext uri="{53640926-AAD7-44D8-BBD7-CCE9431645EC}">
              <a14:shadowObscured xmlns:a14="http://schemas.microsoft.com/office/drawing/2010/main"/>
            </a:ext>
          </a:extLst>
        </p:spPr>
      </p:pic>
      <p:grpSp>
        <p:nvGrpSpPr>
          <p:cNvPr id="21" name="グループ化 20"/>
          <p:cNvGrpSpPr/>
          <p:nvPr/>
        </p:nvGrpSpPr>
        <p:grpSpPr>
          <a:xfrm>
            <a:off x="513424" y="2773617"/>
            <a:ext cx="4855342" cy="3571849"/>
            <a:chOff x="469124" y="2777161"/>
            <a:chExt cx="4855342" cy="3571849"/>
          </a:xfrm>
        </p:grpSpPr>
        <p:grpSp>
          <p:nvGrpSpPr>
            <p:cNvPr id="20" name="グループ化 19"/>
            <p:cNvGrpSpPr/>
            <p:nvPr/>
          </p:nvGrpSpPr>
          <p:grpSpPr>
            <a:xfrm>
              <a:off x="469124" y="2777161"/>
              <a:ext cx="4855342" cy="3571849"/>
              <a:chOff x="494979" y="2817129"/>
              <a:chExt cx="4855342" cy="3571849"/>
            </a:xfrm>
          </p:grpSpPr>
          <p:grpSp>
            <p:nvGrpSpPr>
              <p:cNvPr id="15" name="グループ化 14"/>
              <p:cNvGrpSpPr/>
              <p:nvPr/>
            </p:nvGrpSpPr>
            <p:grpSpPr>
              <a:xfrm>
                <a:off x="494979" y="2817129"/>
                <a:ext cx="4855342" cy="3553930"/>
                <a:chOff x="472709" y="2817129"/>
                <a:chExt cx="4855342" cy="3553930"/>
              </a:xfrm>
            </p:grpSpPr>
            <p:pic>
              <p:nvPicPr>
                <p:cNvPr id="5" name="図 4"/>
                <p:cNvPicPr>
                  <a:picLocks noChangeAspect="1"/>
                </p:cNvPicPr>
                <p:nvPr/>
              </p:nvPicPr>
              <p:blipFill rotWithShape="1">
                <a:blip r:embed="rId7"/>
                <a:srcRect l="26979" t="29429" r="63075" b="785"/>
                <a:stretch/>
              </p:blipFill>
              <p:spPr>
                <a:xfrm>
                  <a:off x="472709" y="2817129"/>
                  <a:ext cx="1146151" cy="3527455"/>
                </a:xfrm>
                <a:prstGeom prst="rect">
                  <a:avLst/>
                </a:prstGeom>
              </p:spPr>
            </p:pic>
            <p:pic>
              <p:nvPicPr>
                <p:cNvPr id="66" name="図 65"/>
                <p:cNvPicPr/>
                <p:nvPr/>
              </p:nvPicPr>
              <p:blipFill rotWithShape="1">
                <a:blip r:embed="rId8"/>
                <a:srcRect l="1712" t="14214" r="1429" b="4557"/>
                <a:stretch/>
              </p:blipFill>
              <p:spPr bwMode="auto">
                <a:xfrm>
                  <a:off x="514584" y="2817131"/>
                  <a:ext cx="4806306" cy="2196912"/>
                </a:xfrm>
                <a:prstGeom prst="rect">
                  <a:avLst/>
                </a:prstGeom>
                <a:ln>
                  <a:noFill/>
                </a:ln>
                <a:extLst>
                  <a:ext uri="{53640926-AAD7-44D8-BBD7-CCE9431645EC}">
                    <a14:shadowObscured xmlns:a14="http://schemas.microsoft.com/office/drawing/2010/main"/>
                  </a:ext>
                </a:extLst>
              </p:spPr>
            </p:pic>
            <p:pic>
              <p:nvPicPr>
                <p:cNvPr id="68" name="図 67"/>
                <p:cNvPicPr/>
                <p:nvPr/>
              </p:nvPicPr>
              <p:blipFill rotWithShape="1">
                <a:blip r:embed="rId9"/>
                <a:srcRect l="23224" t="21659" r="1798" b="25541"/>
                <a:stretch/>
              </p:blipFill>
              <p:spPr bwMode="auto">
                <a:xfrm>
                  <a:off x="1592636" y="5013421"/>
                  <a:ext cx="3735415" cy="1357638"/>
                </a:xfrm>
                <a:prstGeom prst="rect">
                  <a:avLst/>
                </a:prstGeom>
                <a:ln>
                  <a:noFill/>
                </a:ln>
                <a:extLst>
                  <a:ext uri="{53640926-AAD7-44D8-BBD7-CCE9431645EC}">
                    <a14:shadowObscured xmlns:a14="http://schemas.microsoft.com/office/drawing/2010/main"/>
                  </a:ext>
                </a:extLst>
              </p:spPr>
            </p:pic>
          </p:grpSp>
          <p:pic>
            <p:nvPicPr>
              <p:cNvPr id="62" name="図 61"/>
              <p:cNvPicPr/>
              <p:nvPr/>
            </p:nvPicPr>
            <p:blipFill rotWithShape="1">
              <a:blip r:embed="rId10"/>
              <a:srcRect l="67961" t="22008" r="21753" b="70558"/>
              <a:stretch/>
            </p:blipFill>
            <p:spPr bwMode="auto">
              <a:xfrm>
                <a:off x="3578139" y="2817130"/>
                <a:ext cx="566081" cy="209534"/>
              </a:xfrm>
              <a:prstGeom prst="rect">
                <a:avLst/>
              </a:prstGeom>
              <a:ln>
                <a:noFill/>
              </a:ln>
              <a:extLst>
                <a:ext uri="{53640926-AAD7-44D8-BBD7-CCE9431645EC}">
                  <a14:shadowObscured xmlns:a14="http://schemas.microsoft.com/office/drawing/2010/main"/>
                </a:ext>
              </a:extLst>
            </p:spPr>
          </p:pic>
          <p:pic>
            <p:nvPicPr>
              <p:cNvPr id="55" name="図 54"/>
              <p:cNvPicPr/>
              <p:nvPr/>
            </p:nvPicPr>
            <p:blipFill rotWithShape="1">
              <a:blip r:embed="rId10"/>
              <a:srcRect l="25541" t="21669" r="55969" b="70557"/>
              <a:stretch/>
            </p:blipFill>
            <p:spPr bwMode="auto">
              <a:xfrm>
                <a:off x="1713995" y="2817130"/>
                <a:ext cx="968433" cy="214645"/>
              </a:xfrm>
              <a:prstGeom prst="rect">
                <a:avLst/>
              </a:prstGeom>
              <a:ln>
                <a:noFill/>
              </a:ln>
              <a:extLst>
                <a:ext uri="{53640926-AAD7-44D8-BBD7-CCE9431645EC}">
                  <a14:shadowObscured xmlns:a14="http://schemas.microsoft.com/office/drawing/2010/main"/>
                </a:ext>
              </a:extLst>
            </p:spPr>
          </p:pic>
          <p:grpSp>
            <p:nvGrpSpPr>
              <p:cNvPr id="19" name="グループ化 18"/>
              <p:cNvGrpSpPr/>
              <p:nvPr/>
            </p:nvGrpSpPr>
            <p:grpSpPr>
              <a:xfrm>
                <a:off x="511294" y="3194543"/>
                <a:ext cx="1054995" cy="360640"/>
                <a:chOff x="489024" y="3194543"/>
                <a:chExt cx="1054995" cy="360640"/>
              </a:xfrm>
            </p:grpSpPr>
            <p:pic>
              <p:nvPicPr>
                <p:cNvPr id="54" name="図 53"/>
                <p:cNvPicPr/>
                <p:nvPr/>
              </p:nvPicPr>
              <p:blipFill rotWithShape="1">
                <a:blip r:embed="rId11"/>
                <a:srcRect l="1448" t="38544" r="79920" b="49571"/>
                <a:stretch/>
              </p:blipFill>
              <p:spPr bwMode="auto">
                <a:xfrm>
                  <a:off x="521550" y="3210069"/>
                  <a:ext cx="1022469" cy="332166"/>
                </a:xfrm>
                <a:prstGeom prst="rect">
                  <a:avLst/>
                </a:prstGeom>
                <a:ln>
                  <a:noFill/>
                </a:ln>
                <a:extLst>
                  <a:ext uri="{53640926-AAD7-44D8-BBD7-CCE9431645EC}">
                    <a14:shadowObscured xmlns:a14="http://schemas.microsoft.com/office/drawing/2010/main"/>
                  </a:ext>
                </a:extLst>
              </p:spPr>
            </p:pic>
            <p:sp>
              <p:nvSpPr>
                <p:cNvPr id="13" name="角丸四角形 12"/>
                <p:cNvSpPr/>
                <p:nvPr/>
              </p:nvSpPr>
              <p:spPr>
                <a:xfrm>
                  <a:off x="489024" y="3194543"/>
                  <a:ext cx="1007124" cy="360640"/>
                </a:xfrm>
                <a:prstGeom prst="roundRect">
                  <a:avLst/>
                </a:prstGeom>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grpSp>
          <p:sp>
            <p:nvSpPr>
              <p:cNvPr id="48" name="四角形吹き出し 47"/>
              <p:cNvSpPr/>
              <p:nvPr/>
            </p:nvSpPr>
            <p:spPr>
              <a:xfrm>
                <a:off x="1613617" y="6153565"/>
                <a:ext cx="2721798" cy="235413"/>
              </a:xfrm>
              <a:prstGeom prst="wedgeRectCallout">
                <a:avLst>
                  <a:gd name="adj1" fmla="val 58034"/>
                  <a:gd name="adj2" fmla="val -45892"/>
                </a:avLst>
              </a:prstGeom>
              <a:solidFill>
                <a:srgbClr val="6699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108000" rtlCol="0" anchor="ctr"/>
              <a:lstStyle/>
              <a:p>
                <a:r>
                  <a:rPr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コンテンツを拡充、より見やすいサイトに随時更新</a:t>
                </a:r>
                <a:endParaRPr lang="en-US" altLang="ja-JP"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0" name="図 69"/>
              <p:cNvPicPr/>
              <p:nvPr/>
            </p:nvPicPr>
            <p:blipFill rotWithShape="1">
              <a:blip r:embed="rId6"/>
              <a:srcRect l="26646" t="62612" r="55650" b="31636"/>
              <a:stretch/>
            </p:blipFill>
            <p:spPr bwMode="auto">
              <a:xfrm>
                <a:off x="1709755" y="5045496"/>
                <a:ext cx="952500" cy="173990"/>
              </a:xfrm>
              <a:prstGeom prst="rect">
                <a:avLst/>
              </a:prstGeom>
              <a:ln>
                <a:noFill/>
              </a:ln>
              <a:extLst>
                <a:ext uri="{53640926-AAD7-44D8-BBD7-CCE9431645EC}">
                  <a14:shadowObscured xmlns:a14="http://schemas.microsoft.com/office/drawing/2010/main"/>
                </a:ext>
              </a:extLst>
            </p:spPr>
          </p:pic>
          <p:pic>
            <p:nvPicPr>
              <p:cNvPr id="71" name="図 70"/>
              <p:cNvPicPr/>
              <p:nvPr/>
            </p:nvPicPr>
            <p:blipFill rotWithShape="1">
              <a:blip r:embed="rId6"/>
              <a:srcRect l="67733" t="62269" r="18561" b="30959"/>
              <a:stretch/>
            </p:blipFill>
            <p:spPr bwMode="auto">
              <a:xfrm>
                <a:off x="3596274" y="5045496"/>
                <a:ext cx="739140" cy="205105"/>
              </a:xfrm>
              <a:prstGeom prst="rect">
                <a:avLst/>
              </a:prstGeom>
              <a:ln>
                <a:noFill/>
              </a:ln>
              <a:extLst>
                <a:ext uri="{53640926-AAD7-44D8-BBD7-CCE9431645EC}">
                  <a14:shadowObscured xmlns:a14="http://schemas.microsoft.com/office/drawing/2010/main"/>
                </a:ext>
              </a:extLst>
            </p:spPr>
          </p:pic>
          <p:pic>
            <p:nvPicPr>
              <p:cNvPr id="63" name="図 62"/>
              <p:cNvPicPr/>
              <p:nvPr/>
            </p:nvPicPr>
            <p:blipFill rotWithShape="1">
              <a:blip r:embed="rId12"/>
              <a:srcRect l="67398" t="47375" r="15197" b="45821"/>
              <a:stretch/>
            </p:blipFill>
            <p:spPr bwMode="auto">
              <a:xfrm>
                <a:off x="3619482" y="4784510"/>
                <a:ext cx="934720" cy="205105"/>
              </a:xfrm>
              <a:prstGeom prst="rect">
                <a:avLst/>
              </a:prstGeom>
              <a:ln>
                <a:noFill/>
              </a:ln>
              <a:extLst>
                <a:ext uri="{53640926-AAD7-44D8-BBD7-CCE9431645EC}">
                  <a14:shadowObscured xmlns:a14="http://schemas.microsoft.com/office/drawing/2010/main"/>
                </a:ext>
              </a:extLst>
            </p:spPr>
          </p:pic>
          <p:sp>
            <p:nvSpPr>
              <p:cNvPr id="64" name="角丸四角形 63"/>
              <p:cNvSpPr/>
              <p:nvPr/>
            </p:nvSpPr>
            <p:spPr>
              <a:xfrm>
                <a:off x="3593922" y="4784510"/>
                <a:ext cx="941356" cy="205106"/>
              </a:xfrm>
              <a:prstGeom prst="roundRect">
                <a:avLst>
                  <a:gd name="adj" fmla="val 19763"/>
                </a:avLst>
              </a:prstGeom>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3" name="四角形吹き出し 42"/>
              <p:cNvSpPr/>
              <p:nvPr/>
            </p:nvSpPr>
            <p:spPr>
              <a:xfrm>
                <a:off x="832899" y="4683679"/>
                <a:ext cx="2610290" cy="232520"/>
              </a:xfrm>
              <a:prstGeom prst="wedgeRectCallout">
                <a:avLst>
                  <a:gd name="adj1" fmla="val 53838"/>
                  <a:gd name="adj2" fmla="val 34696"/>
                </a:avLst>
              </a:prstGeom>
              <a:solidFill>
                <a:srgbClr val="6699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日々の更新情報をオープンデータとして提供</a:t>
                </a:r>
                <a:endParaRPr lang="en-US" altLang="ja-JP"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8" name="四角形吹き出し 7"/>
            <p:cNvSpPr/>
            <p:nvPr/>
          </p:nvSpPr>
          <p:spPr>
            <a:xfrm>
              <a:off x="1663678" y="3250328"/>
              <a:ext cx="3376718" cy="251939"/>
            </a:xfrm>
            <a:prstGeom prst="wedgeRectCallout">
              <a:avLst>
                <a:gd name="adj1" fmla="val -53997"/>
                <a:gd name="adj2" fmla="val -25989"/>
              </a:avLst>
            </a:prstGeom>
            <a:solidFill>
              <a:srgbClr val="6699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多言語対応を実施</a:t>
              </a:r>
              <a:r>
                <a:rPr lang="ja-JP" altLang="en-US" sz="9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英語・中国語（簡）・韓国語・やさしい日本語</a:t>
              </a:r>
              <a:endParaRPr lang="en-US" altLang="ja-JP" sz="9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grpSp>
      <p:pic>
        <p:nvPicPr>
          <p:cNvPr id="45"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13">
            <a:grayscl/>
            <a:extLst>
              <a:ext uri="{28A0092B-C50C-407E-A947-70E740481C1C}">
                <a14:useLocalDpi xmlns:a14="http://schemas.microsoft.com/office/drawing/2010/main" val="0"/>
              </a:ext>
            </a:extLst>
          </a:blip>
          <a:srcRect/>
          <a:stretch/>
        </p:blipFill>
        <p:spPr bwMode="auto">
          <a:xfrm>
            <a:off x="6147175" y="2656782"/>
            <a:ext cx="836579" cy="456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楕円 22"/>
          <p:cNvSpPr/>
          <p:nvPr/>
        </p:nvSpPr>
        <p:spPr>
          <a:xfrm>
            <a:off x="6173450" y="5904275"/>
            <a:ext cx="2558162" cy="410216"/>
          </a:xfrm>
          <a:prstGeom prst="ellipse">
            <a:avLst/>
          </a:prstGeom>
          <a:gradFill flip="none" rotWithShape="1">
            <a:gsLst>
              <a:gs pos="0">
                <a:schemeClr val="bg1"/>
              </a:gs>
              <a:gs pos="26000">
                <a:schemeClr val="accent6">
                  <a:lumMod val="60000"/>
                  <a:lumOff val="40000"/>
                </a:schemeClr>
              </a:gs>
              <a:gs pos="100000">
                <a:schemeClr val="accent6"/>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府民の声、エンジニアの提案</a:t>
            </a:r>
            <a:endParaRPr lang="en-US" altLang="ja-JP"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に基づくバージョンアップを実施！</a:t>
            </a: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テキスト ボックス 50"/>
          <p:cNvSpPr txBox="1"/>
          <p:nvPr/>
        </p:nvSpPr>
        <p:spPr>
          <a:xfrm>
            <a:off x="161510" y="6444335"/>
            <a:ext cx="8820980" cy="40925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(*14)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を活用し、市民・企業・技術者などが連携参加して解決していく取組み（再掲）。</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(*19)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インターネット時代のための新しい著作権ルールで、作品を公開する作者が「この条件を守れば私の作品を自由に使って構いません。」という意思表示をするためのツール。</a:t>
            </a: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これを利用することで、作者は著作権を保持したまま作品を自由に流通させることができ、受け手はライセンス条件の範囲内で再配布やリミックスなどをすることができる。</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613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角丸四角形 1"/>
          <p:cNvSpPr/>
          <p:nvPr/>
        </p:nvSpPr>
        <p:spPr>
          <a:xfrm>
            <a:off x="139859" y="413665"/>
            <a:ext cx="8887636" cy="603067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公共施設における民間活力の導入 </a:t>
            </a: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PMO</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lang="ja-JP" altLang="en-US" sz="1100" b="1"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都市計画室 公園課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i="0" u="sng"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kumimoji="1" lang="en-US" altLang="ja-JP" sz="1200" i="0" u="non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i="0" u="non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432528" y="6470093"/>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7031074" y="1833954"/>
            <a:ext cx="1939281" cy="1472198"/>
          </a:xfrm>
          <a:prstGeom prst="rect">
            <a:avLst/>
          </a:prstGeom>
          <a:no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a:spcBef>
                <a:spcPts val="600"/>
              </a:spcBef>
              <a:buFont typeface="Wingdings" panose="05000000000000000000" pitchFamily="2" charset="2"/>
              <a:buChar char="u"/>
            </a:pPr>
            <a:r>
              <a:rPr kumimoji="1" lang="en-US" altLang="ja-JP" sz="1200" b="1" dirty="0">
                <a:solidFill>
                  <a:schemeClr val="tx1"/>
                </a:solidFill>
                <a:latin typeface="メイリオ" panose="020B0604030504040204" pitchFamily="50" charset="-128"/>
                <a:ea typeface="メイリオ" panose="020B0604030504040204" pitchFamily="50" charset="-128"/>
              </a:rPr>
              <a:t>PMO</a:t>
            </a:r>
            <a:r>
              <a:rPr kumimoji="1" lang="ja-JP" altLang="en-US" sz="1200" b="1" dirty="0">
                <a:solidFill>
                  <a:schemeClr val="tx1"/>
                </a:solidFill>
                <a:latin typeface="メイリオ" panose="020B0604030504040204" pitchFamily="50" charset="-128"/>
                <a:ea typeface="メイリオ" panose="020B0604030504040204" pitchFamily="50" charset="-128"/>
              </a:rPr>
              <a:t>型指定管理</a:t>
            </a:r>
            <a:endParaRPr lang="en-US" altLang="ja-JP" sz="1200" b="1" dirty="0">
              <a:solidFill>
                <a:schemeClr val="tx1"/>
              </a:solidFill>
              <a:latin typeface="メイリオ" panose="020B0604030504040204" pitchFamily="50" charset="-128"/>
              <a:ea typeface="メイリオ" panose="020B0604030504040204" pitchFamily="50" charset="-128"/>
            </a:endParaRPr>
          </a:p>
          <a:p>
            <a:pPr>
              <a:lnSpc>
                <a:spcPts val="1000"/>
              </a:lnSpc>
              <a:spcBef>
                <a:spcPts val="600"/>
              </a:spcBef>
            </a:pPr>
            <a:r>
              <a:rPr kumimoji="1"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服部緑地、浜寺公園、</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000"/>
              </a:lnSpc>
              <a:spcBef>
                <a:spcPts val="600"/>
              </a:spcBef>
            </a:pPr>
            <a:r>
              <a:rPr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二色の浜公園</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en-US" altLang="ja-JP" sz="1200" b="1" dirty="0">
                <a:solidFill>
                  <a:schemeClr val="tx1"/>
                </a:solidFill>
                <a:latin typeface="メイリオ" panose="020B0604030504040204" pitchFamily="50" charset="-128"/>
                <a:ea typeface="メイリオ" panose="020B0604030504040204" pitchFamily="50" charset="-128"/>
              </a:rPr>
              <a:t>P-PFI</a:t>
            </a:r>
            <a:r>
              <a:rPr kumimoji="1" lang="ja-JP" altLang="en-US" sz="1200" b="1" dirty="0">
                <a:solidFill>
                  <a:schemeClr val="tx1"/>
                </a:solidFill>
                <a:latin typeface="メイリオ" panose="020B0604030504040204" pitchFamily="50" charset="-128"/>
                <a:ea typeface="メイリオ" panose="020B0604030504040204" pitchFamily="50" charset="-128"/>
              </a:rPr>
              <a:t>型施設整備</a:t>
            </a:r>
            <a:endParaRPr lang="en-US" altLang="ja-JP" sz="1200" b="1"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住吉公園</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729329912"/>
              </p:ext>
            </p:extLst>
          </p:nvPr>
        </p:nvGraphicFramePr>
        <p:xfrm>
          <a:off x="812194" y="4962920"/>
          <a:ext cx="6948000" cy="13464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833428921"/>
                    </a:ext>
                  </a:extLst>
                </a:gridCol>
                <a:gridCol w="540000">
                  <a:extLst>
                    <a:ext uri="{9D8B030D-6E8A-4147-A177-3AD203B41FA5}">
                      <a16:colId xmlns:a16="http://schemas.microsoft.com/office/drawing/2014/main" val="3357596276"/>
                    </a:ext>
                  </a:extLst>
                </a:gridCol>
                <a:gridCol w="540000">
                  <a:extLst>
                    <a:ext uri="{9D8B030D-6E8A-4147-A177-3AD203B41FA5}">
                      <a16:colId xmlns:a16="http://schemas.microsoft.com/office/drawing/2014/main" val="4191156081"/>
                    </a:ext>
                  </a:extLst>
                </a:gridCol>
                <a:gridCol w="540000">
                  <a:extLst>
                    <a:ext uri="{9D8B030D-6E8A-4147-A177-3AD203B41FA5}">
                      <a16:colId xmlns:a16="http://schemas.microsoft.com/office/drawing/2014/main" val="1359457818"/>
                    </a:ext>
                  </a:extLst>
                </a:gridCol>
                <a:gridCol w="540000">
                  <a:extLst>
                    <a:ext uri="{9D8B030D-6E8A-4147-A177-3AD203B41FA5}">
                      <a16:colId xmlns:a16="http://schemas.microsoft.com/office/drawing/2014/main" val="4213230282"/>
                    </a:ext>
                  </a:extLst>
                </a:gridCol>
                <a:gridCol w="540000">
                  <a:extLst>
                    <a:ext uri="{9D8B030D-6E8A-4147-A177-3AD203B41FA5}">
                      <a16:colId xmlns:a16="http://schemas.microsoft.com/office/drawing/2014/main" val="423320298"/>
                    </a:ext>
                  </a:extLst>
                </a:gridCol>
                <a:gridCol w="540000">
                  <a:extLst>
                    <a:ext uri="{9D8B030D-6E8A-4147-A177-3AD203B41FA5}">
                      <a16:colId xmlns:a16="http://schemas.microsoft.com/office/drawing/2014/main" val="3095850410"/>
                    </a:ext>
                  </a:extLst>
                </a:gridCol>
                <a:gridCol w="540000">
                  <a:extLst>
                    <a:ext uri="{9D8B030D-6E8A-4147-A177-3AD203B41FA5}">
                      <a16:colId xmlns:a16="http://schemas.microsoft.com/office/drawing/2014/main" val="875146263"/>
                    </a:ext>
                  </a:extLst>
                </a:gridCol>
                <a:gridCol w="540000">
                  <a:extLst>
                    <a:ext uri="{9D8B030D-6E8A-4147-A177-3AD203B41FA5}">
                      <a16:colId xmlns:a16="http://schemas.microsoft.com/office/drawing/2014/main" val="2854577583"/>
                    </a:ext>
                  </a:extLst>
                </a:gridCol>
                <a:gridCol w="540000">
                  <a:extLst>
                    <a:ext uri="{9D8B030D-6E8A-4147-A177-3AD203B41FA5}">
                      <a16:colId xmlns:a16="http://schemas.microsoft.com/office/drawing/2014/main" val="1587105229"/>
                    </a:ext>
                  </a:extLst>
                </a:gridCol>
                <a:gridCol w="540000">
                  <a:extLst>
                    <a:ext uri="{9D8B030D-6E8A-4147-A177-3AD203B41FA5}">
                      <a16:colId xmlns:a16="http://schemas.microsoft.com/office/drawing/2014/main" val="2647424085"/>
                    </a:ext>
                  </a:extLst>
                </a:gridCol>
                <a:gridCol w="648000">
                  <a:extLst>
                    <a:ext uri="{9D8B030D-6E8A-4147-A177-3AD203B41FA5}">
                      <a16:colId xmlns:a16="http://schemas.microsoft.com/office/drawing/2014/main" val="2707971120"/>
                    </a:ext>
                  </a:extLst>
                </a:gridCol>
              </a:tblGrid>
              <a:tr h="216000">
                <a:tc rowSpan="2">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R2</a:t>
                      </a:r>
                      <a:r>
                        <a:rPr kumimoji="1" lang="ja-JP" altLang="en-US" sz="1000" dirty="0">
                          <a:latin typeface="Meiryo UI" panose="020B0604030504040204" pitchFamily="50" charset="-128"/>
                          <a:ea typeface="Meiryo UI" panose="020B0604030504040204" pitchFamily="50" charset="-128"/>
                        </a:rPr>
                        <a:t>年度</a:t>
                      </a: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kumimoji="1" lang="en-US" altLang="ja-JP" sz="1000" dirty="0">
                          <a:latin typeface="Meiryo UI" panose="020B0604030504040204" pitchFamily="50" charset="-128"/>
                          <a:ea typeface="Meiryo UI" panose="020B0604030504040204" pitchFamily="50" charset="-128"/>
                        </a:rPr>
                        <a:t>R3</a:t>
                      </a:r>
                      <a:r>
                        <a:rPr kumimoji="1" lang="ja-JP" altLang="en-US" sz="1000" dirty="0">
                          <a:latin typeface="Meiryo UI" panose="020B0604030504040204" pitchFamily="50" charset="-128"/>
                          <a:ea typeface="Meiryo UI" panose="020B0604030504040204" pitchFamily="50" charset="-128"/>
                        </a:rPr>
                        <a:t>年度</a:t>
                      </a: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c hMerge="1">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kumimoji="1" lang="en-US" altLang="ja-JP" sz="1000" dirty="0">
                          <a:latin typeface="Meiryo UI" panose="020B0604030504040204" pitchFamily="50" charset="-128"/>
                          <a:ea typeface="Meiryo UI" panose="020B0604030504040204" pitchFamily="50" charset="-128"/>
                        </a:rPr>
                        <a:t>R4</a:t>
                      </a:r>
                      <a:r>
                        <a:rPr kumimoji="1" lang="ja-JP" altLang="en-US" sz="1000" dirty="0">
                          <a:latin typeface="Meiryo UI" panose="020B0604030504040204" pitchFamily="50" charset="-128"/>
                          <a:ea typeface="Meiryo UI" panose="020B0604030504040204" pitchFamily="50" charset="-128"/>
                        </a:rPr>
                        <a:t>年度</a:t>
                      </a: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c hMerge="1">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00" dirty="0">
                          <a:latin typeface="Meiryo UI" panose="020B0604030504040204" pitchFamily="50" charset="-128"/>
                          <a:ea typeface="Meiryo UI" panose="020B0604030504040204" pitchFamily="50" charset="-128"/>
                        </a:rPr>
                        <a:t>R5</a:t>
                      </a:r>
                      <a:r>
                        <a:rPr kumimoji="1" lang="ja-JP" altLang="en-US" sz="1000" dirty="0">
                          <a:latin typeface="Meiryo UI" panose="020B0604030504040204" pitchFamily="50" charset="-128"/>
                          <a:ea typeface="Meiryo UI" panose="020B0604030504040204" pitchFamily="50" charset="-128"/>
                        </a:rPr>
                        <a:t>年度</a:t>
                      </a: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107816"/>
                  </a:ext>
                </a:extLst>
              </a:tr>
              <a:tr h="216000">
                <a:tc vMerge="1">
                  <a:txBody>
                    <a:bodyPr/>
                    <a:lstStyle/>
                    <a:p>
                      <a:endParaRPr kumimoji="1" lang="ja-JP" altLang="en-US" dirty="0">
                        <a:solidFill>
                          <a:schemeClr val="bg1"/>
                        </a:solidFill>
                      </a:endParaRPr>
                    </a:p>
                  </a:txBody>
                  <a:tcPr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月～</a:t>
                      </a:r>
                    </a:p>
                  </a:txBody>
                  <a:tcPr marL="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1656736"/>
                  </a:ext>
                </a:extLst>
              </a:tr>
              <a:tr h="900000">
                <a:tc>
                  <a:txBody>
                    <a:bodyPr/>
                    <a:lstStyle/>
                    <a:p>
                      <a:pPr algn="ctr"/>
                      <a:r>
                        <a:rPr kumimoji="1" lang="en-US" altLang="ja-JP" sz="900" dirty="0">
                          <a:latin typeface="Meiryo UI" panose="020B0604030504040204" pitchFamily="50" charset="-128"/>
                          <a:ea typeface="Meiryo UI" panose="020B0604030504040204" pitchFamily="50" charset="-128"/>
                        </a:rPr>
                        <a:t>PMO</a:t>
                      </a:r>
                      <a:r>
                        <a:rPr kumimoji="1" lang="ja-JP" altLang="en-US" sz="900" dirty="0">
                          <a:latin typeface="Meiryo UI" panose="020B0604030504040204" pitchFamily="50" charset="-128"/>
                          <a:ea typeface="Meiryo UI" panose="020B0604030504040204" pitchFamily="50" charset="-128"/>
                        </a:rPr>
                        <a:t>型</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服部緑地</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浜寺公園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二色の浜</a:t>
                      </a:r>
                      <a:endParaRPr kumimoji="1" lang="en-US" altLang="ja-JP" sz="800" dirty="0">
                        <a:latin typeface="Meiryo UI" panose="020B0604030504040204" pitchFamily="50" charset="-128"/>
                        <a:ea typeface="Meiryo UI" panose="020B0604030504040204" pitchFamily="50" charset="-128"/>
                      </a:endParaRPr>
                    </a:p>
                    <a:p>
                      <a:pPr algn="ctr"/>
                      <a:endParaRPr kumimoji="1" lang="en-US" altLang="ja-JP" sz="400" dirty="0">
                        <a:latin typeface="Meiryo UI" panose="020B0604030504040204" pitchFamily="50" charset="-128"/>
                        <a:ea typeface="Meiryo UI" panose="020B0604030504040204" pitchFamily="50" charset="-128"/>
                      </a:endParaRPr>
                    </a:p>
                    <a:p>
                      <a:pPr marL="0" marR="0" lvl="0" indent="0" algn="ctr" defTabSz="142555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P-PFI</a:t>
                      </a:r>
                      <a:r>
                        <a:rPr kumimoji="1" lang="ja-JP" altLang="en-US" sz="900" dirty="0">
                          <a:latin typeface="Meiryo UI" panose="020B0604030504040204" pitchFamily="50" charset="-128"/>
                          <a:ea typeface="Meiryo UI" panose="020B0604030504040204" pitchFamily="50" charset="-128"/>
                        </a:rPr>
                        <a:t>型</a:t>
                      </a:r>
                      <a:endParaRPr kumimoji="1" lang="en-US" altLang="ja-JP" sz="900" dirty="0">
                        <a:latin typeface="Meiryo UI" panose="020B0604030504040204" pitchFamily="50" charset="-128"/>
                        <a:ea typeface="Meiryo UI" panose="020B0604030504040204" pitchFamily="50" charset="-128"/>
                      </a:endParaRPr>
                    </a:p>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住吉公園</a:t>
                      </a:r>
                      <a:endParaRPr kumimoji="1" lang="en-US" altLang="ja-JP"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048986881"/>
                  </a:ext>
                </a:extLst>
              </a:tr>
            </a:tbl>
          </a:graphicData>
        </a:graphic>
      </p:graphicFrame>
      <p:grpSp>
        <p:nvGrpSpPr>
          <p:cNvPr id="51" name="グループ化 50"/>
          <p:cNvGrpSpPr/>
          <p:nvPr/>
        </p:nvGrpSpPr>
        <p:grpSpPr>
          <a:xfrm>
            <a:off x="992194" y="5454225"/>
            <a:ext cx="6768000" cy="836008"/>
            <a:chOff x="324000" y="7960023"/>
            <a:chExt cx="6768000" cy="836008"/>
          </a:xfrm>
        </p:grpSpPr>
        <p:grpSp>
          <p:nvGrpSpPr>
            <p:cNvPr id="52" name="グループ化 51"/>
            <p:cNvGrpSpPr/>
            <p:nvPr/>
          </p:nvGrpSpPr>
          <p:grpSpPr>
            <a:xfrm>
              <a:off x="1476000" y="7960023"/>
              <a:ext cx="5616000" cy="836008"/>
              <a:chOff x="1273822" y="8084973"/>
              <a:chExt cx="5616000" cy="836008"/>
            </a:xfrm>
          </p:grpSpPr>
          <p:sp>
            <p:nvSpPr>
              <p:cNvPr id="57" name="テキスト ボックス 56"/>
              <p:cNvSpPr txBox="1"/>
              <p:nvPr/>
            </p:nvSpPr>
            <p:spPr>
              <a:xfrm>
                <a:off x="1273822" y="8084973"/>
                <a:ext cx="180000" cy="836008"/>
              </a:xfrm>
              <a:prstGeom prst="rect">
                <a:avLst/>
              </a:prstGeom>
              <a:solidFill>
                <a:schemeClr val="bg1"/>
              </a:solidFill>
              <a:ln w="12700" cmpd="sng">
                <a:solidFill>
                  <a:srgbClr val="002060"/>
                </a:solidFill>
              </a:ln>
            </p:spPr>
            <p:style>
              <a:lnRef idx="0">
                <a:scrgbClr r="0" g="0" b="0"/>
              </a:lnRef>
              <a:fillRef idx="0">
                <a:scrgbClr r="0" g="0" b="0"/>
              </a:fillRef>
              <a:effectRef idx="0">
                <a:scrgbClr r="0" g="0" b="0"/>
              </a:effectRef>
              <a:fontRef idx="minor">
                <a:schemeClr val="dk1"/>
              </a:fontRef>
            </p:style>
            <p:txBody>
              <a:bodyPr vert="ea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800" dirty="0">
                    <a:latin typeface="Meiryo UI" panose="020B0604030504040204" pitchFamily="50" charset="-128"/>
                    <a:ea typeface="Meiryo UI" panose="020B0604030504040204" pitchFamily="50" charset="-128"/>
                  </a:rPr>
                  <a:t>導入公園を決定</a:t>
                </a:r>
                <a:endParaRPr lang="en-US" altLang="ja-JP" sz="800" dirty="0">
                  <a:latin typeface="Meiryo UI" panose="020B0604030504040204" pitchFamily="50" charset="-128"/>
                  <a:ea typeface="Meiryo UI" panose="020B0604030504040204" pitchFamily="50" charset="-128"/>
                </a:endParaRPr>
              </a:p>
            </p:txBody>
          </p:sp>
          <p:sp>
            <p:nvSpPr>
              <p:cNvPr id="58" name="ホームベース 57"/>
              <p:cNvSpPr/>
              <p:nvPr/>
            </p:nvSpPr>
            <p:spPr>
              <a:xfrm>
                <a:off x="6241822" y="8116950"/>
                <a:ext cx="648000" cy="756000"/>
              </a:xfrm>
              <a:prstGeom prst="homePlate">
                <a:avLst>
                  <a:gd name="adj" fmla="val 209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0" rIns="36000" bIns="0"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指定管理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開始</a:t>
                </a:r>
              </a:p>
            </p:txBody>
          </p:sp>
          <p:sp>
            <p:nvSpPr>
              <p:cNvPr id="59" name="ホームベース 58"/>
              <p:cNvSpPr/>
              <p:nvPr/>
            </p:nvSpPr>
            <p:spPr>
              <a:xfrm>
                <a:off x="4333822" y="8116950"/>
                <a:ext cx="1908000" cy="756000"/>
              </a:xfrm>
              <a:prstGeom prst="homePlate">
                <a:avLst>
                  <a:gd name="adj" fmla="val 22695"/>
                </a:avLst>
              </a:prstGeom>
              <a:solidFill>
                <a:schemeClr val="bg1"/>
              </a:solidFill>
              <a:ln w="19050" cap="rnd">
                <a:solidFill>
                  <a:schemeClr val="accent1">
                    <a:shade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r>
                  <a:rPr kumimoji="1" lang="ja-JP" altLang="en-US" sz="800" dirty="0">
                    <a:solidFill>
                      <a:sysClr val="windowText" lastClr="000000"/>
                    </a:solidFill>
                    <a:latin typeface="Meiryo UI" panose="020B0604030504040204" pitchFamily="50" charset="-128"/>
                    <a:ea typeface="Meiryo UI" panose="020B0604030504040204" pitchFamily="50" charset="-128"/>
                  </a:rPr>
                  <a:t>事業者の準備期間</a:t>
                </a:r>
                <a:endParaRPr kumimoji="1" lang="en-US" altLang="ja-JP" sz="800" b="1" u="sng" dirty="0">
                  <a:solidFill>
                    <a:sysClr val="windowText" lastClr="000000"/>
                  </a:solidFill>
                  <a:latin typeface="Meiryo UI" panose="020B0604030504040204" pitchFamily="50" charset="-128"/>
                  <a:ea typeface="Meiryo UI" panose="020B0604030504040204" pitchFamily="50" charset="-128"/>
                </a:endParaRPr>
              </a:p>
            </p:txBody>
          </p:sp>
          <p:sp>
            <p:nvSpPr>
              <p:cNvPr id="60" name="ホームベース 59"/>
              <p:cNvSpPr/>
              <p:nvPr/>
            </p:nvSpPr>
            <p:spPr>
              <a:xfrm>
                <a:off x="1489822" y="8116950"/>
                <a:ext cx="936000" cy="756000"/>
              </a:xfrm>
              <a:prstGeom prst="homePlate">
                <a:avLst>
                  <a:gd name="adj" fmla="val 0"/>
                </a:avLst>
              </a:prstGeom>
              <a:solidFill>
                <a:schemeClr val="bg1"/>
              </a:solidFill>
              <a:ln w="19050" cap="rnd">
                <a:solidFill>
                  <a:schemeClr val="accent1">
                    <a:shade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vert="horz" lIns="36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kumimoji="1" lang="ja-JP" altLang="en-US" sz="800" b="1" dirty="0">
                    <a:solidFill>
                      <a:sysClr val="windowText" lastClr="000000"/>
                    </a:solidFill>
                    <a:latin typeface="Meiryo UI" panose="020B0604030504040204" pitchFamily="50" charset="-128"/>
                    <a:ea typeface="Meiryo UI" panose="020B0604030504040204" pitchFamily="50" charset="-128"/>
                  </a:rPr>
                  <a:t>選定委員会</a:t>
                </a:r>
                <a:endParaRPr kumimoji="1" lang="en-US" altLang="ja-JP" sz="800" b="1" dirty="0">
                  <a:solidFill>
                    <a:sysClr val="windowText" lastClr="000000"/>
                  </a:solidFill>
                  <a:latin typeface="Meiryo UI" panose="020B0604030504040204" pitchFamily="50" charset="-128"/>
                  <a:ea typeface="Meiryo UI" panose="020B0604030504040204" pitchFamily="50" charset="-128"/>
                </a:endParaRPr>
              </a:p>
            </p:txBody>
          </p:sp>
          <p:sp>
            <p:nvSpPr>
              <p:cNvPr id="61" name="ホームベース 60"/>
              <p:cNvSpPr/>
              <p:nvPr/>
            </p:nvSpPr>
            <p:spPr>
              <a:xfrm>
                <a:off x="2461822" y="8116950"/>
                <a:ext cx="936000" cy="756000"/>
              </a:xfrm>
              <a:prstGeom prst="homePlate">
                <a:avLst>
                  <a:gd name="adj" fmla="val 28852"/>
                </a:avLst>
              </a:prstGeom>
              <a:solidFill>
                <a:schemeClr val="accent1">
                  <a:lumMod val="60000"/>
                  <a:lumOff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r>
                  <a:rPr kumimoji="1" lang="ja-JP" altLang="en-US" sz="800" b="1" dirty="0">
                    <a:solidFill>
                      <a:sysClr val="windowText" lastClr="000000"/>
                    </a:solidFill>
                    <a:latin typeface="Meiryo UI" panose="020B0604030504040204" pitchFamily="50" charset="-128"/>
                    <a:ea typeface="Meiryo UI" panose="020B0604030504040204" pitchFamily="50" charset="-128"/>
                  </a:rPr>
                  <a:t>公募</a:t>
                </a:r>
                <a:endParaRPr kumimoji="1" lang="en-US" altLang="ja-JP" sz="800" b="1" dirty="0">
                  <a:solidFill>
                    <a:sysClr val="windowText" lastClr="000000"/>
                  </a:solidFill>
                  <a:latin typeface="Meiryo UI" panose="020B0604030504040204" pitchFamily="50" charset="-128"/>
                  <a:ea typeface="Meiryo UI" panose="020B0604030504040204" pitchFamily="50" charset="-128"/>
                </a:endParaRPr>
              </a:p>
            </p:txBody>
          </p:sp>
          <p:sp>
            <p:nvSpPr>
              <p:cNvPr id="62" name="ホームベース 61"/>
              <p:cNvSpPr/>
              <p:nvPr/>
            </p:nvSpPr>
            <p:spPr>
              <a:xfrm>
                <a:off x="3397822" y="8116950"/>
                <a:ext cx="684000" cy="756000"/>
              </a:xfrm>
              <a:prstGeom prst="homePlate">
                <a:avLst>
                  <a:gd name="adj" fmla="val 0"/>
                </a:avLst>
              </a:prstGeom>
              <a:solidFill>
                <a:schemeClr val="bg1"/>
              </a:solidFill>
              <a:ln w="19050" cap="rnd">
                <a:solidFill>
                  <a:schemeClr val="accent1">
                    <a:shade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vert="horz" lIns="36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kumimoji="1" lang="ja-JP" altLang="en-US" sz="800" b="1" dirty="0">
                    <a:solidFill>
                      <a:sysClr val="windowText" lastClr="000000"/>
                    </a:solidFill>
                    <a:latin typeface="Meiryo UI" panose="020B0604030504040204" pitchFamily="50" charset="-128"/>
                    <a:ea typeface="Meiryo UI" panose="020B0604030504040204" pitchFamily="50" charset="-128"/>
                  </a:rPr>
                  <a:t>選定委員会</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p:txBody>
          </p:sp>
          <p:sp>
            <p:nvSpPr>
              <p:cNvPr id="63" name="ホームベース 62"/>
              <p:cNvSpPr/>
              <p:nvPr/>
            </p:nvSpPr>
            <p:spPr>
              <a:xfrm>
                <a:off x="4117822" y="8116950"/>
                <a:ext cx="180000" cy="756000"/>
              </a:xfrm>
              <a:prstGeom prst="homePlate">
                <a:avLst>
                  <a:gd name="adj" fmla="val 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指定管理者決定</a:t>
                </a:r>
              </a:p>
            </p:txBody>
          </p:sp>
        </p:grpSp>
        <p:sp>
          <p:nvSpPr>
            <p:cNvPr id="53" name="大かっこ 52"/>
            <p:cNvSpPr/>
            <p:nvPr/>
          </p:nvSpPr>
          <p:spPr>
            <a:xfrm>
              <a:off x="324000" y="8100000"/>
              <a:ext cx="540000" cy="360000"/>
            </a:xfrm>
            <a:prstGeom prst="bracketPair">
              <a:avLst>
                <a:gd name="adj" fmla="val 11247"/>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大かっこ 53"/>
            <p:cNvSpPr/>
            <p:nvPr/>
          </p:nvSpPr>
          <p:spPr>
            <a:xfrm>
              <a:off x="324000" y="8676000"/>
              <a:ext cx="540000" cy="108000"/>
            </a:xfrm>
            <a:prstGeom prst="bracketPair">
              <a:avLst>
                <a:gd name="adj" fmla="val 302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29" name="角丸四角形 28"/>
          <p:cNvSpPr/>
          <p:nvPr/>
        </p:nvSpPr>
        <p:spPr>
          <a:xfrm>
            <a:off x="740889" y="1509132"/>
            <a:ext cx="2304976"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新たな管理運営制度イメージ</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7040819" y="1531652"/>
            <a:ext cx="1731763"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新制度の導入候補地</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791580" y="4669858"/>
            <a:ext cx="1431209" cy="230302"/>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スケジュール</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34239937"/>
              </p:ext>
            </p:extLst>
          </p:nvPr>
        </p:nvGraphicFramePr>
        <p:xfrm>
          <a:off x="812194" y="1808820"/>
          <a:ext cx="6096000" cy="2550749"/>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422698633"/>
                    </a:ext>
                  </a:extLst>
                </a:gridCol>
                <a:gridCol w="3048000">
                  <a:extLst>
                    <a:ext uri="{9D8B030D-6E8A-4147-A177-3AD203B41FA5}">
                      <a16:colId xmlns:a16="http://schemas.microsoft.com/office/drawing/2014/main" val="4077496999"/>
                    </a:ext>
                  </a:extLst>
                </a:gridCol>
              </a:tblGrid>
              <a:tr h="290081">
                <a:tc>
                  <a:txBody>
                    <a:bodyPr/>
                    <a:lstStyle/>
                    <a:p>
                      <a:pPr algn="ctr"/>
                      <a:r>
                        <a:rPr kumimoji="1" lang="en-US" altLang="ja-JP" sz="1200" b="1" dirty="0">
                          <a:latin typeface="Meiryo UI" panose="020B0604030504040204" pitchFamily="50" charset="-128"/>
                          <a:ea typeface="Meiryo UI" panose="020B0604030504040204" pitchFamily="50" charset="-128"/>
                        </a:rPr>
                        <a:t>PMO</a:t>
                      </a:r>
                      <a:r>
                        <a:rPr kumimoji="1" lang="ja-JP" altLang="en-US" sz="1200" b="1" dirty="0">
                          <a:latin typeface="Meiryo UI" panose="020B0604030504040204" pitchFamily="50" charset="-128"/>
                          <a:ea typeface="Meiryo UI" panose="020B0604030504040204" pitchFamily="50" charset="-128"/>
                        </a:rPr>
                        <a:t>型指定管理</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00" b="0" dirty="0">
                          <a:latin typeface="Meiryo UI" panose="020B0604030504040204" pitchFamily="50" charset="-128"/>
                          <a:ea typeface="Meiryo UI" panose="020B0604030504040204" pitchFamily="50" charset="-128"/>
                        </a:rPr>
                        <a:t>（施設整備を伴う指定管理者制度）</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200" b="1" dirty="0">
                          <a:latin typeface="Meiryo UI" panose="020B0604030504040204" pitchFamily="50" charset="-128"/>
                          <a:ea typeface="Meiryo UI" panose="020B0604030504040204" pitchFamily="50" charset="-128"/>
                        </a:rPr>
                        <a:t>P-PFI</a:t>
                      </a:r>
                      <a:r>
                        <a:rPr kumimoji="1" lang="ja-JP" altLang="en-US" sz="1200" b="1" dirty="0">
                          <a:latin typeface="Meiryo UI" panose="020B0604030504040204" pitchFamily="50" charset="-128"/>
                          <a:ea typeface="Meiryo UI" panose="020B0604030504040204" pitchFamily="50" charset="-128"/>
                        </a:rPr>
                        <a:t>型施設整備</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00" b="0" dirty="0">
                          <a:latin typeface="Meiryo UI" panose="020B0604030504040204" pitchFamily="50" charset="-128"/>
                          <a:ea typeface="Meiryo UI" panose="020B0604030504040204" pitchFamily="50" charset="-128"/>
                        </a:rPr>
                        <a:t>（公募設置管理制度など）</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96938488"/>
                  </a:ext>
                </a:extLst>
              </a:tr>
              <a:tr h="1864949">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67774445"/>
                  </a:ext>
                </a:extLst>
              </a:tr>
              <a:tr h="185778">
                <a:tc>
                  <a:txBody>
                    <a:bodyPr/>
                    <a:lstStyle/>
                    <a:p>
                      <a:pPr algn="ctr"/>
                      <a:r>
                        <a:rPr kumimoji="1" lang="ja-JP" altLang="en-US" sz="1100" b="0" dirty="0">
                          <a:latin typeface="Meiryo UI" panose="020B0604030504040204" pitchFamily="50" charset="-128"/>
                          <a:ea typeface="Meiryo UI" panose="020B0604030504040204" pitchFamily="50" charset="-128"/>
                        </a:rPr>
                        <a:t>指定期間：</a:t>
                      </a:r>
                      <a:r>
                        <a:rPr kumimoji="1" lang="en-US" altLang="ja-JP" sz="1100" b="0" dirty="0">
                          <a:latin typeface="Meiryo UI" panose="020B0604030504040204" pitchFamily="50" charset="-128"/>
                          <a:ea typeface="Meiryo UI" panose="020B0604030504040204" pitchFamily="50" charset="-128"/>
                        </a:rPr>
                        <a:t>20</a:t>
                      </a:r>
                      <a:r>
                        <a:rPr kumimoji="1" lang="ja-JP" altLang="en-US" sz="1100" b="0" dirty="0">
                          <a:latin typeface="Meiryo UI" panose="020B0604030504040204" pitchFamily="50" charset="-128"/>
                          <a:ea typeface="Meiryo UI" panose="020B0604030504040204" pitchFamily="50" charset="-128"/>
                        </a:rPr>
                        <a:t>年</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100" b="0" dirty="0">
                          <a:latin typeface="Meiryo UI" panose="020B0604030504040204" pitchFamily="50" charset="-128"/>
                          <a:ea typeface="Meiryo UI" panose="020B0604030504040204" pitchFamily="50" charset="-128"/>
                        </a:rPr>
                        <a:t>事業期間：</a:t>
                      </a:r>
                      <a:r>
                        <a:rPr kumimoji="1" lang="en-US" altLang="ja-JP" sz="1100" b="0" dirty="0">
                          <a:latin typeface="Meiryo UI" panose="020B0604030504040204" pitchFamily="50" charset="-128"/>
                          <a:ea typeface="Meiryo UI" panose="020B0604030504040204" pitchFamily="50" charset="-128"/>
                        </a:rPr>
                        <a:t>20</a:t>
                      </a:r>
                      <a:r>
                        <a:rPr kumimoji="1" lang="ja-JP" altLang="en-US" sz="1100" b="0" dirty="0">
                          <a:latin typeface="Meiryo UI" panose="020B0604030504040204" pitchFamily="50" charset="-128"/>
                          <a:ea typeface="Meiryo UI" panose="020B0604030504040204" pitchFamily="50" charset="-128"/>
                        </a:rPr>
                        <a:t>年</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2416564"/>
                  </a:ext>
                </a:extLst>
              </a:tr>
            </a:tbl>
          </a:graphicData>
        </a:graphic>
      </p:graphicFrame>
      <p:pic>
        <p:nvPicPr>
          <p:cNvPr id="34" name="図 33"/>
          <p:cNvPicPr>
            <a:picLocks noChangeAspect="1"/>
          </p:cNvPicPr>
          <p:nvPr/>
        </p:nvPicPr>
        <p:blipFill rotWithShape="1">
          <a:blip r:embed="rId2" cstate="print">
            <a:extLst>
              <a:ext uri="{28A0092B-C50C-407E-A947-70E740481C1C}">
                <a14:useLocalDpi xmlns:a14="http://schemas.microsoft.com/office/drawing/2010/main"/>
              </a:ext>
            </a:extLst>
          </a:blip>
          <a:srcRect l="-1" t="15545" r="49508" b="11656"/>
          <a:stretch/>
        </p:blipFill>
        <p:spPr>
          <a:xfrm>
            <a:off x="865862" y="2273811"/>
            <a:ext cx="1795207" cy="1800200"/>
          </a:xfrm>
          <a:prstGeom prst="rect">
            <a:avLst/>
          </a:prstGeom>
          <a:ln>
            <a:solidFill>
              <a:schemeClr val="tx1">
                <a:lumMod val="50000"/>
                <a:lumOff val="50000"/>
              </a:schemeClr>
            </a:solidFill>
          </a:ln>
        </p:spPr>
      </p:pic>
      <p:pic>
        <p:nvPicPr>
          <p:cNvPr id="36" name="図 35"/>
          <p:cNvPicPr>
            <a:picLocks noChangeAspect="1"/>
          </p:cNvPicPr>
          <p:nvPr/>
        </p:nvPicPr>
        <p:blipFill rotWithShape="1">
          <a:blip r:embed="rId2" cstate="print">
            <a:extLst>
              <a:ext uri="{28A0092B-C50C-407E-A947-70E740481C1C}">
                <a14:useLocalDpi xmlns:a14="http://schemas.microsoft.com/office/drawing/2010/main"/>
              </a:ext>
            </a:extLst>
          </a:blip>
          <a:srcRect l="51198" t="15545" r="141" b="11656"/>
          <a:stretch/>
        </p:blipFill>
        <p:spPr>
          <a:xfrm>
            <a:off x="3892749" y="2271749"/>
            <a:ext cx="1799792" cy="1800200"/>
          </a:xfrm>
          <a:prstGeom prst="rect">
            <a:avLst/>
          </a:prstGeom>
          <a:ln>
            <a:solidFill>
              <a:schemeClr val="tx1">
                <a:lumMod val="50000"/>
                <a:lumOff val="50000"/>
              </a:schemeClr>
            </a:solidFill>
          </a:ln>
        </p:spPr>
      </p:pic>
      <p:sp>
        <p:nvSpPr>
          <p:cNvPr id="8" name="正方形/長方形 7"/>
          <p:cNvSpPr/>
          <p:nvPr/>
        </p:nvSpPr>
        <p:spPr>
          <a:xfrm>
            <a:off x="2702164" y="2413351"/>
            <a:ext cx="1108395" cy="7291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新規設置した施設等とソフト事業を戦略的に実施し、収益を維持管理の向上に活用</a:t>
            </a:r>
            <a:endPar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8" name="正方形/長方形 37"/>
          <p:cNvSpPr/>
          <p:nvPr/>
        </p:nvSpPr>
        <p:spPr>
          <a:xfrm>
            <a:off x="2685787" y="3404046"/>
            <a:ext cx="1108395" cy="3312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公園全体の利用者</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サービスと魅力向上</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二等辺三角形 8"/>
          <p:cNvSpPr/>
          <p:nvPr/>
        </p:nvSpPr>
        <p:spPr>
          <a:xfrm rot="10800000">
            <a:off x="2941941" y="3179786"/>
            <a:ext cx="599875" cy="143191"/>
          </a:xfrm>
          <a:prstGeom prst="triangle">
            <a:avLst/>
          </a:prstGeom>
          <a:gradFill flip="none" rotWithShape="1">
            <a:gsLst>
              <a:gs pos="35000">
                <a:schemeClr val="tx2">
                  <a:lumMod val="60000"/>
                  <a:lumOff val="40000"/>
                </a:schemeClr>
              </a:gs>
              <a:gs pos="100000">
                <a:schemeClr val="accent1">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0" name="正方形/長方形 39"/>
          <p:cNvSpPr/>
          <p:nvPr/>
        </p:nvSpPr>
        <p:spPr>
          <a:xfrm>
            <a:off x="2675422" y="3695426"/>
            <a:ext cx="1108395" cy="2738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★周辺地域の活性化</a:t>
            </a:r>
          </a:p>
        </p:txBody>
      </p:sp>
      <p:sp>
        <p:nvSpPr>
          <p:cNvPr id="41" name="正方形/長方形 40"/>
          <p:cNvSpPr/>
          <p:nvPr/>
        </p:nvSpPr>
        <p:spPr>
          <a:xfrm>
            <a:off x="5740982" y="2429829"/>
            <a:ext cx="1167212" cy="7291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新たに設置する施設は、</a:t>
            </a:r>
            <a:r>
              <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公園全体の指定管理者と目標を</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共有しながら管理</a:t>
            </a:r>
            <a:endPar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正方形/長方形 41"/>
          <p:cNvSpPr/>
          <p:nvPr/>
        </p:nvSpPr>
        <p:spPr>
          <a:xfrm>
            <a:off x="5740981" y="3355934"/>
            <a:ext cx="1108395" cy="710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公園全体の指定管</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理者と連携した</a:t>
            </a:r>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イベ</a:t>
            </a:r>
            <a:endParaRPr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ント等の</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実施により、</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公園の魅力を向上</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二等辺三角形 42"/>
          <p:cNvSpPr/>
          <p:nvPr/>
        </p:nvSpPr>
        <p:spPr>
          <a:xfrm rot="10800000">
            <a:off x="5980759" y="3196264"/>
            <a:ext cx="599875" cy="143191"/>
          </a:xfrm>
          <a:prstGeom prst="triangle">
            <a:avLst/>
          </a:prstGeom>
          <a:gradFill flip="none" rotWithShape="1">
            <a:gsLst>
              <a:gs pos="35000">
                <a:schemeClr val="tx2">
                  <a:lumMod val="60000"/>
                  <a:lumOff val="40000"/>
                </a:schemeClr>
              </a:gs>
              <a:gs pos="100000">
                <a:schemeClr val="accent1">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楕円 9"/>
          <p:cNvSpPr/>
          <p:nvPr/>
        </p:nvSpPr>
        <p:spPr>
          <a:xfrm>
            <a:off x="2702164" y="2411199"/>
            <a:ext cx="1062029" cy="678741"/>
          </a:xfrm>
          <a:prstGeom prst="ellipse">
            <a:avLst/>
          </a:prstGeom>
          <a:solidFill>
            <a:schemeClr val="accent6">
              <a:alpha val="2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6" name="楕円 45"/>
          <p:cNvSpPr/>
          <p:nvPr/>
        </p:nvSpPr>
        <p:spPr>
          <a:xfrm>
            <a:off x="5742130" y="2438890"/>
            <a:ext cx="1062029" cy="678741"/>
          </a:xfrm>
          <a:prstGeom prst="ellipse">
            <a:avLst/>
          </a:prstGeom>
          <a:solidFill>
            <a:schemeClr val="accent6">
              <a:alpha val="2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C8198134-91DD-4256-B730-953485F35C8B}"/>
              </a:ext>
            </a:extLst>
          </p:cNvPr>
          <p:cNvSpPr/>
          <p:nvPr/>
        </p:nvSpPr>
        <p:spPr>
          <a:xfrm>
            <a:off x="426715" y="903798"/>
            <a:ext cx="8543640" cy="461665"/>
          </a:xfrm>
          <a:prstGeom prst="rect">
            <a:avLst/>
          </a:prstGeom>
          <a:no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r>
              <a:rPr lang="ja-JP" altLang="en-US" sz="1200" dirty="0">
                <a:solidFill>
                  <a:schemeClr val="tx1"/>
                </a:solidFill>
                <a:latin typeface="メイリオ" panose="020B0604030504040204" pitchFamily="50" charset="-128"/>
                <a:ea typeface="メイリオ" panose="020B0604030504040204" pitchFamily="50" charset="-128"/>
              </a:rPr>
              <a:t>さらなるにぎわいづくりと府民サービスの向上をめざして行ったサウンディング型市場調査（</a:t>
            </a:r>
            <a:r>
              <a:rPr lang="en-US" altLang="ja-JP" sz="1200" dirty="0">
                <a:solidFill>
                  <a:schemeClr val="tx1"/>
                </a:solidFill>
                <a:latin typeface="メイリオ" panose="020B0604030504040204" pitchFamily="50" charset="-128"/>
                <a:ea typeface="メイリオ" panose="020B0604030504040204" pitchFamily="50" charset="-128"/>
              </a:rPr>
              <a:t>H29</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rPr>
              <a:t>年度）及び事前事業提案募集（</a:t>
            </a:r>
            <a:r>
              <a:rPr lang="en-US" altLang="ja-JP" sz="1200" dirty="0">
                <a:solidFill>
                  <a:schemeClr val="tx1"/>
                </a:solidFill>
                <a:latin typeface="メイリオ" panose="020B0604030504040204" pitchFamily="50" charset="-128"/>
                <a:ea typeface="メイリオ" panose="020B0604030504040204" pitchFamily="50" charset="-128"/>
              </a:rPr>
              <a:t>R</a:t>
            </a:r>
            <a:r>
              <a:rPr lang="ja-JP" altLang="en-US" sz="1200" dirty="0">
                <a:solidFill>
                  <a:schemeClr val="tx1"/>
                </a:solidFill>
                <a:latin typeface="メイリオ" panose="020B0604030504040204" pitchFamily="50" charset="-128"/>
                <a:ea typeface="メイリオ" panose="020B0604030504040204" pitchFamily="50" charset="-128"/>
              </a:rPr>
              <a:t>元年度）の結果を踏まえ、公園の特性に応じてにぎわい促進につながる新たな管理運営制度の導入を検討。</a:t>
            </a:r>
          </a:p>
        </p:txBody>
      </p:sp>
    </p:spTree>
    <p:extLst>
      <p:ext uri="{BB962C8B-B14F-4D97-AF65-F5344CB8AC3E}">
        <p14:creationId xmlns:p14="http://schemas.microsoft.com/office/powerpoint/2010/main" val="404538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07350" y="413665"/>
            <a:ext cx="8839822" cy="630070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◆民間の活躍環境の整備（実証事業推進チーム大阪による企業等への実証フィールドの提供）</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商工労働部 成長産業振興室 産業創造課、政策企画部 企画室 政策課、都市整備部 事業管理室 事業企画課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82298" y="1095009"/>
            <a:ext cx="8489925"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・大阪府、大阪市、大阪商工会議所では、「実証事業推進チーム大阪」を設置し、大阪における実証実験を支援。</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・自動運転や空飛ぶクルマなど先端技術を活用した革新的ビジネスについて、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年までに社会実装することをめざし、</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実証実験に対する支援を積み重ね、大阪における新たなビジネス創出に取り組む。</a:t>
            </a:r>
          </a:p>
        </p:txBody>
      </p:sp>
      <p:grpSp>
        <p:nvGrpSpPr>
          <p:cNvPr id="6" name="グループ化 5"/>
          <p:cNvGrpSpPr/>
          <p:nvPr/>
        </p:nvGrpSpPr>
        <p:grpSpPr>
          <a:xfrm>
            <a:off x="342107" y="2051545"/>
            <a:ext cx="4597629" cy="1970812"/>
            <a:chOff x="668616" y="1851557"/>
            <a:chExt cx="4491692" cy="1447811"/>
          </a:xfrm>
        </p:grpSpPr>
        <p:grpSp>
          <p:nvGrpSpPr>
            <p:cNvPr id="23" name="グループ化 22"/>
            <p:cNvGrpSpPr/>
            <p:nvPr/>
          </p:nvGrpSpPr>
          <p:grpSpPr>
            <a:xfrm>
              <a:off x="668616" y="1851557"/>
              <a:ext cx="4491692" cy="1447811"/>
              <a:chOff x="650240" y="1905013"/>
              <a:chExt cx="4491692" cy="1438635"/>
            </a:xfrm>
          </p:grpSpPr>
          <p:grpSp>
            <p:nvGrpSpPr>
              <p:cNvPr id="25" name="グループ化 24"/>
              <p:cNvGrpSpPr/>
              <p:nvPr/>
            </p:nvGrpSpPr>
            <p:grpSpPr>
              <a:xfrm>
                <a:off x="920942" y="1905013"/>
                <a:ext cx="1677579" cy="402796"/>
                <a:chOff x="213414" y="3017081"/>
                <a:chExt cx="2414964" cy="579840"/>
              </a:xfrm>
            </p:grpSpPr>
            <p:sp>
              <p:nvSpPr>
                <p:cNvPr id="37" name="角丸四角形 36"/>
                <p:cNvSpPr/>
                <p:nvPr/>
              </p:nvSpPr>
              <p:spPr>
                <a:xfrm>
                  <a:off x="213414" y="3152473"/>
                  <a:ext cx="2414964" cy="444448"/>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869760" y="3017081"/>
                  <a:ext cx="1017202" cy="321625"/>
                </a:xfrm>
                <a:prstGeom prst="rect">
                  <a:avLst/>
                </a:prstGeom>
                <a:solidFill>
                  <a:schemeClr val="bg1"/>
                </a:solidFill>
              </p:spPr>
              <p:txBody>
                <a:bodyPr wrap="none">
                  <a:spAutoFit/>
                </a:bodyPr>
                <a:lstStyle/>
                <a:p>
                  <a:pPr algn="ctr">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grpSp>
          <p:grpSp>
            <p:nvGrpSpPr>
              <p:cNvPr id="26" name="グループ化 25"/>
              <p:cNvGrpSpPr/>
              <p:nvPr/>
            </p:nvGrpSpPr>
            <p:grpSpPr>
              <a:xfrm>
                <a:off x="3324654" y="2226565"/>
                <a:ext cx="1817278" cy="702038"/>
                <a:chOff x="4441288" y="3393964"/>
                <a:chExt cx="2616066" cy="1010615"/>
              </a:xfrm>
            </p:grpSpPr>
            <p:sp>
              <p:nvSpPr>
                <p:cNvPr id="35" name="角丸四角形 34"/>
                <p:cNvSpPr/>
                <p:nvPr/>
              </p:nvSpPr>
              <p:spPr>
                <a:xfrm>
                  <a:off x="4441288" y="3515506"/>
                  <a:ext cx="2616066" cy="889073"/>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dist">
                    <a:lnSpc>
                      <a:spcPts val="1100"/>
                    </a:lnSpc>
                    <a:spcBef>
                      <a:spcPts val="400"/>
                    </a:spcBef>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522089" y="3393964"/>
                  <a:ext cx="2479373" cy="284102"/>
                </a:xfrm>
                <a:prstGeom prst="rect">
                  <a:avLst/>
                </a:prstGeom>
                <a:solidFill>
                  <a:schemeClr val="bg1"/>
                </a:solidFill>
              </p:spPr>
              <p:txBody>
                <a:bodyPr wrap="square" lIns="0" rIns="0">
                  <a:spAutoFit/>
                </a:bodyPr>
                <a:lstStyle/>
                <a:p>
                  <a:pPr algn="ctr">
                    <a:lnSpc>
                      <a:spcPts val="14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p>
              </p:txBody>
            </p:sp>
          </p:grpSp>
          <p:sp>
            <p:nvSpPr>
              <p:cNvPr id="27" name="正方形/長方形 26"/>
              <p:cNvSpPr/>
              <p:nvPr/>
            </p:nvSpPr>
            <p:spPr>
              <a:xfrm>
                <a:off x="2771935" y="2021869"/>
                <a:ext cx="1369758" cy="184323"/>
              </a:xfrm>
              <a:prstGeom prst="rect">
                <a:avLst/>
              </a:prstGeom>
            </p:spPr>
            <p:txBody>
              <a:bodyPr wrap="square">
                <a:spAutoFit/>
              </a:bodyPr>
              <a:lstStyle/>
              <a:p>
                <a:pPr marL="88900" indent="-88900"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83139" y="2692003"/>
                <a:ext cx="1783032" cy="651645"/>
                <a:chOff x="1052948" y="4580188"/>
                <a:chExt cx="2566768" cy="938072"/>
              </a:xfrm>
            </p:grpSpPr>
            <p:sp>
              <p:nvSpPr>
                <p:cNvPr id="33" name="角丸四角形 32"/>
                <p:cNvSpPr/>
                <p:nvPr/>
              </p:nvSpPr>
              <p:spPr>
                <a:xfrm>
                  <a:off x="1052948" y="4702568"/>
                  <a:ext cx="2566768" cy="815692"/>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大阪府、大阪市、大阪商工会議所の会員企業等の</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319289" y="4580188"/>
                  <a:ext cx="1991119" cy="289463"/>
                </a:xfrm>
                <a:prstGeom prst="rect">
                  <a:avLst/>
                </a:prstGeom>
                <a:solidFill>
                  <a:schemeClr val="bg1"/>
                </a:solidFill>
              </p:spPr>
              <p:txBody>
                <a:bodyPr wrap="none">
                  <a:spAutoFit/>
                </a:bodyPr>
                <a:lstStyle/>
                <a:p>
                  <a:pPr algn="ctr">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フィールド管理者</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正方形/長方形 28"/>
              <p:cNvSpPr/>
              <p:nvPr/>
            </p:nvSpPr>
            <p:spPr>
              <a:xfrm>
                <a:off x="2861411" y="3042029"/>
                <a:ext cx="1280282" cy="301619"/>
              </a:xfrm>
              <a:prstGeom prst="rect">
                <a:avLst/>
              </a:prstGeom>
            </p:spPr>
            <p:txBody>
              <a:bodyPr wrap="square">
                <a:spAutoFit/>
              </a:bodyPr>
              <a:lstStyle/>
              <a:p>
                <a:pPr marL="88900" indent="-88900" algn="ct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フィールド調査・</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事前協議</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650240" y="2369659"/>
                <a:ext cx="979991" cy="301619"/>
              </a:xfrm>
              <a:prstGeom prst="rect">
                <a:avLst/>
              </a:prstGeom>
            </p:spPr>
            <p:txBody>
              <a:bodyPr wrap="square">
                <a:spAutoFit/>
              </a:bodyPr>
              <a:lstStyle/>
              <a:p>
                <a:pPr marL="88900" indent="-88900"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2058522">
                <a:off x="2709863" y="2266318"/>
                <a:ext cx="625194" cy="15891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2" name="右矢印 31"/>
              <p:cNvSpPr/>
              <p:nvPr/>
            </p:nvSpPr>
            <p:spPr>
              <a:xfrm rot="8989603">
                <a:off x="2683301" y="2916880"/>
                <a:ext cx="625194" cy="15891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grpSp>
        <p:sp>
          <p:nvSpPr>
            <p:cNvPr id="39" name="右矢印 38"/>
            <p:cNvSpPr/>
            <p:nvPr/>
          </p:nvSpPr>
          <p:spPr>
            <a:xfrm rot="16200000">
              <a:off x="1734630" y="2349510"/>
              <a:ext cx="319146" cy="16906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0" name="右矢印 39"/>
            <p:cNvSpPr/>
            <p:nvPr/>
          </p:nvSpPr>
          <p:spPr>
            <a:xfrm rot="5400000" flipV="1">
              <a:off x="1430496" y="2367349"/>
              <a:ext cx="319146" cy="17849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 name="テキスト ボックス 3"/>
            <p:cNvSpPr txBox="1"/>
            <p:nvPr/>
          </p:nvSpPr>
          <p:spPr>
            <a:xfrm>
              <a:off x="1833087" y="2307533"/>
              <a:ext cx="1006889" cy="275240"/>
            </a:xfrm>
            <a:prstGeom prst="rect">
              <a:avLst/>
            </a:prstGeom>
            <a:noFill/>
            <a:ln>
              <a:noFill/>
            </a:ln>
          </p:spPr>
          <p:txBody>
            <a:bodyPr wrap="none" rtlCol="0">
              <a:noAutofit/>
            </a:bodyPr>
            <a:lstStyle/>
            <a:p>
              <a:pPr algn="ct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フィールド</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提供</a:t>
              </a:r>
            </a:p>
          </p:txBody>
        </p:sp>
      </p:grpSp>
      <p:sp>
        <p:nvSpPr>
          <p:cNvPr id="42" name="正方形/長方形 41"/>
          <p:cNvSpPr/>
          <p:nvPr/>
        </p:nvSpPr>
        <p:spPr>
          <a:xfrm>
            <a:off x="5053844" y="1898830"/>
            <a:ext cx="3852560" cy="2282676"/>
          </a:xfrm>
          <a:prstGeom prst="rect">
            <a:avLst/>
          </a:prstGeom>
          <a:solidFill>
            <a:schemeClr val="accent6">
              <a:lumMod val="20000"/>
              <a:lumOff val="80000"/>
            </a:schemeClr>
          </a:solidFill>
          <a:ln>
            <a:solidFill>
              <a:schemeClr val="tx1"/>
            </a:solidFill>
          </a:ln>
        </p:spPr>
        <p:txBody>
          <a:bodyPr wrap="square">
            <a:spAutoFit/>
          </a:bodyPr>
          <a:lstStyle/>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対象分野</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①先進的なまちづくり　②</a:t>
            </a:r>
            <a:r>
              <a:rPr lang="en-US" altLang="ja-JP" sz="1050" dirty="0" err="1">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③自動運転　　　　　　④ドローン　    ⑤</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（人工知能）</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⑥ヘルスケア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⑦オープンデータ、ビッグデータ</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支援の内容</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①大阪府・市の関連施設における実証フィールドの提供</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②企業間連携による民間企業保有施設における実証フィー</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ルドの提供</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③民間企業による実証実験を支援するサービスの提供</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・リスクアセスメントサービスや保険商品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・５</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の技術検証環境の提供</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544729" y="4499024"/>
            <a:ext cx="8222866" cy="2026320"/>
          </a:xfrm>
          <a:prstGeom prst="roundRect">
            <a:avLst>
              <a:gd name="adj" fmla="val 5163"/>
            </a:avLst>
          </a:prstGeom>
          <a:solidFill>
            <a:schemeClr val="tx2">
              <a:lumMod val="20000"/>
              <a:lumOff val="80000"/>
            </a:schemeClr>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rIns="72000" rtlCol="0" anchor="ctr"/>
          <a:lstStyle/>
          <a:p>
            <a:pPr>
              <a:lnSpc>
                <a:spcPts val="1300"/>
              </a:lnSpc>
            </a:pP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300"/>
              </a:lnSpc>
            </a:pP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令和</a:t>
            </a:r>
            <a:r>
              <a:rPr lang="en-US" altLang="ja-JP" sz="1200" b="1" dirty="0">
                <a:solidFill>
                  <a:schemeClr val="tx1"/>
                </a:solidFill>
                <a:latin typeface="Meiryo UI" panose="020B0604030504040204" pitchFamily="50" charset="-128"/>
                <a:ea typeface="Meiryo UI" panose="020B0604030504040204" pitchFamily="50" charset="-128"/>
              </a:rPr>
              <a:t>2</a:t>
            </a:r>
            <a:r>
              <a:rPr lang="ja-JP" altLang="en-US" sz="1200" b="1" dirty="0">
                <a:solidFill>
                  <a:schemeClr val="tx1"/>
                </a:solidFill>
                <a:latin typeface="Meiryo UI" panose="020B0604030504040204" pitchFamily="50" charset="-128"/>
                <a:ea typeface="Meiryo UI" panose="020B0604030504040204" pitchFamily="50" charset="-128"/>
              </a:rPr>
              <a:t>年度の実施状況</a:t>
            </a:r>
            <a:r>
              <a:rPr lang="en-US" altLang="ja-JP" sz="1200" dirty="0">
                <a:solidFill>
                  <a:schemeClr val="tx1"/>
                </a:solidFill>
                <a:latin typeface="Meiryo UI" panose="020B0604030504040204" pitchFamily="50" charset="-128"/>
                <a:ea typeface="Meiryo UI" panose="020B0604030504040204" pitchFamily="50" charset="-128"/>
              </a:rPr>
              <a:t>】</a:t>
            </a:r>
          </a:p>
          <a:p>
            <a:pPr>
              <a:lnSpc>
                <a:spcPts val="600"/>
              </a:lnSpc>
            </a:pP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◆府関連施設における実証フィールドの提供</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ts val="800"/>
              </a:lnSpc>
            </a:pPr>
            <a:endParaRPr lang="en-US" altLang="ja-JP" sz="1300" u="sng" dirty="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 　　○センサー付き</a:t>
            </a:r>
            <a:r>
              <a:rPr lang="en-US" altLang="ja-JP" sz="1300" dirty="0">
                <a:solidFill>
                  <a:schemeClr val="tx1"/>
                </a:solidFill>
                <a:latin typeface="Meiryo UI" panose="020B0604030504040204" pitchFamily="50" charset="-128"/>
                <a:ea typeface="Meiryo UI" panose="020B0604030504040204" pitchFamily="50" charset="-128"/>
              </a:rPr>
              <a:t>LED</a:t>
            </a:r>
            <a:r>
              <a:rPr lang="ja-JP" altLang="en-US" sz="1300" dirty="0">
                <a:solidFill>
                  <a:schemeClr val="tx1"/>
                </a:solidFill>
                <a:latin typeface="Meiryo UI" panose="020B0604030504040204" pitchFamily="50" charset="-128"/>
                <a:ea typeface="Meiryo UI" panose="020B0604030504040204" pitchFamily="50" charset="-128"/>
              </a:rPr>
              <a:t>道路灯を活用したスマートライティングによるスマートシティソリューションの実証</a:t>
            </a:r>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（実施場所）府の管理する道路　　　　　（実施期間）</a:t>
            </a:r>
            <a:r>
              <a:rPr lang="en-US" altLang="ja-JP" sz="1200" dirty="0">
                <a:solidFill>
                  <a:schemeClr val="tx1"/>
                </a:solidFill>
                <a:latin typeface="Meiryo UI" panose="020B0604030504040204" pitchFamily="50" charset="-128"/>
                <a:ea typeface="Meiryo UI" panose="020B0604030504040204" pitchFamily="50" charset="-128"/>
              </a:rPr>
              <a:t>R2.9.1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R3.3.31</a:t>
            </a:r>
          </a:p>
          <a:p>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　　 ○波力発電装置の機構の効率化実証</a:t>
            </a:r>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（実施場所）府の管理する護岸　　　　　（実施期間）</a:t>
            </a:r>
            <a:r>
              <a:rPr lang="en-US" altLang="ja-JP" sz="1200" dirty="0">
                <a:solidFill>
                  <a:schemeClr val="tx1"/>
                </a:solidFill>
                <a:latin typeface="Meiryo UI" panose="020B0604030504040204" pitchFamily="50" charset="-128"/>
                <a:ea typeface="Meiryo UI" panose="020B0604030504040204" pitchFamily="50" charset="-128"/>
              </a:rPr>
              <a:t>H31.1.25</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R3.3.31</a:t>
            </a:r>
            <a:endParaRPr lang="en-US" altLang="ja-JP" sz="1200" strike="sngStrike"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30</a:t>
            </a:r>
            <a:endParaRPr lang="ja-JP" altLang="en-US" dirty="0">
              <a:solidFill>
                <a:schemeClr val="tx1"/>
              </a:solidFill>
            </a:endParaRPr>
          </a:p>
        </p:txBody>
      </p:sp>
      <p:pic>
        <p:nvPicPr>
          <p:cNvPr id="2" name="図 1"/>
          <p:cNvPicPr>
            <a:picLocks noChangeAspect="1"/>
          </p:cNvPicPr>
          <p:nvPr/>
        </p:nvPicPr>
        <p:blipFill>
          <a:blip r:embed="rId2"/>
          <a:stretch>
            <a:fillRect/>
          </a:stretch>
        </p:blipFill>
        <p:spPr>
          <a:xfrm>
            <a:off x="7446964" y="4630586"/>
            <a:ext cx="1075325" cy="1445678"/>
          </a:xfrm>
          <a:prstGeom prst="rect">
            <a:avLst/>
          </a:prstGeom>
        </p:spPr>
      </p:pic>
      <p:sp>
        <p:nvSpPr>
          <p:cNvPr id="46" name="テキスト ボックス 45"/>
          <p:cNvSpPr txBox="1"/>
          <p:nvPr/>
        </p:nvSpPr>
        <p:spPr>
          <a:xfrm>
            <a:off x="7092280" y="6071397"/>
            <a:ext cx="1656000" cy="405045"/>
          </a:xfrm>
          <a:prstGeom prst="rect">
            <a:avLst/>
          </a:prstGeom>
          <a:noFill/>
          <a:ln>
            <a:noFill/>
          </a:ln>
        </p:spPr>
        <p:txBody>
          <a:bodyPr wrap="square" rtlCol="0">
            <a:noAutofit/>
          </a:bodyPr>
          <a:lstStyle/>
          <a:p>
            <a:pPr marL="93663" lvl="1" algn="ctr">
              <a:defRPr/>
            </a:pP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スマートライティング</a:t>
            </a:r>
            <a:endPar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93663" lvl="1" algn="ctr">
              <a:defRPr/>
            </a:pP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Tree>
    <p:extLst>
      <p:ext uri="{BB962C8B-B14F-4D97-AF65-F5344CB8AC3E}">
        <p14:creationId xmlns:p14="http://schemas.microsoft.com/office/powerpoint/2010/main" val="14152766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1"/>
            </a:gs>
            <a:gs pos="26000">
              <a:schemeClr val="accent6">
                <a:lumMod val="60000"/>
                <a:lumOff val="40000"/>
              </a:schemeClr>
            </a:gs>
            <a:gs pos="100000">
              <a:schemeClr val="accent6"/>
            </a:gs>
          </a:gsLst>
          <a:path path="circle">
            <a:fillToRect l="50000" t="50000" r="50000" b="50000"/>
          </a:path>
          <a:tileRect/>
        </a:gradFill>
        <a:ln w="19050">
          <a:noFill/>
        </a:ln>
      </a:spPr>
      <a:bodyPr lIns="0" rIns="0" rtlCol="0" anchor="ctr"/>
      <a:lstStyle>
        <a:defPPr algn="ctr">
          <a:defRPr sz="10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ln w="12700"/>
      </a:spPr>
      <a:bodyPr wrap="square" lIns="36000" rIns="0" rtlCol="0" anchor="ctr" anchorCtr="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1" sz="8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BBD448640CB147A5528A90D7A752E6" ma:contentTypeVersion="0" ma:contentTypeDescription="新しいドキュメントを作成します。" ma:contentTypeScope="" ma:versionID="870bfd10208a075ddad328603fb1e3f2">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32240C-9678-49BC-876E-9028F5F0CBF7}">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3.xml><?xml version="1.0" encoding="utf-8"?>
<ds:datastoreItem xmlns:ds="http://schemas.openxmlformats.org/officeDocument/2006/customXml" ds:itemID="{5B568595-2E1A-481F-9D26-4F8C6BF77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41427</TotalTime>
  <Words>4296</Words>
  <Application>Microsoft Office PowerPoint</Application>
  <PresentationFormat>画面に合わせる (4:3)</PresentationFormat>
  <Paragraphs>835</Paragraphs>
  <Slides>21</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Meiryo UI</vt:lpstr>
      <vt:lpstr>Meiryou</vt:lpstr>
      <vt:lpstr>ＭＳ ゴシック</vt:lpstr>
      <vt:lpstr>メイリオ</vt:lpstr>
      <vt:lpstr>メイリオ</vt:lpstr>
      <vt:lpstr>游ゴシック</vt:lpstr>
      <vt:lpstr>Arial</vt:lpstr>
      <vt:lpstr>Calibri</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上田　有紀</cp:lastModifiedBy>
  <cp:revision>4942</cp:revision>
  <cp:lastPrinted>2021-02-12T06:54:51Z</cp:lastPrinted>
  <dcterms:created xsi:type="dcterms:W3CDTF">2014-06-17T12:02:58Z</dcterms:created>
  <dcterms:modified xsi:type="dcterms:W3CDTF">2021-03-25T04:25:47Z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0x01010085BBD448640CB147A5528A90D7A752E6</vt:lpwstr>
  </property>
</Properties>
</file>