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8"/>
  </p:notesMasterIdLst>
  <p:sldIdLst>
    <p:sldId id="1188" r:id="rId2"/>
    <p:sldId id="263" r:id="rId3"/>
    <p:sldId id="1189" r:id="rId4"/>
    <p:sldId id="1190" r:id="rId5"/>
    <p:sldId id="1191" r:id="rId6"/>
    <p:sldId id="1193" r:id="rId7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成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809"/>
    <a:srgbClr val="2E4636"/>
    <a:srgbClr val="FFFFFF"/>
    <a:srgbClr val="FF6600"/>
    <a:srgbClr val="D8D8D8"/>
    <a:srgbClr val="909090"/>
    <a:srgbClr val="389138"/>
    <a:srgbClr val="EAEA7F"/>
    <a:srgbClr val="E9BD37"/>
    <a:srgbClr val="E9A2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87" autoAdjust="0"/>
    <p:restoredTop sz="96293" autoAdjust="0"/>
  </p:normalViewPr>
  <p:slideViewPr>
    <p:cSldViewPr snapToGrid="0">
      <p:cViewPr varScale="1">
        <p:scale>
          <a:sx n="113" d="100"/>
          <a:sy n="113" d="100"/>
        </p:scale>
        <p:origin x="170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643" y="1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AA6FE65D-F661-4725-B157-2FCDB18F60FD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085" y="4777027"/>
            <a:ext cx="5437506" cy="3908187"/>
          </a:xfrm>
          <a:prstGeom prst="rect">
            <a:avLst/>
          </a:prstGeom>
        </p:spPr>
        <p:txBody>
          <a:bodyPr vert="horz" lIns="91312" tIns="45656" rIns="91312" bIns="4565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800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643" y="9428800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D4076765-1E50-4E9C-A29A-AE8343C307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9710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81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715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5194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015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123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387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9452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932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609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790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4357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4901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382A8878-10F4-4E0D-AB61-689B6D0A03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6"/>
          <a:stretch/>
        </p:blipFill>
        <p:spPr>
          <a:xfrm>
            <a:off x="379635" y="501911"/>
            <a:ext cx="9286778" cy="6356089"/>
          </a:xfrm>
          <a:prstGeom prst="rect">
            <a:avLst/>
          </a:prstGeom>
        </p:spPr>
      </p:pic>
      <p:pic>
        <p:nvPicPr>
          <p:cNvPr id="207" name="図 206">
            <a:extLst>
              <a:ext uri="{FF2B5EF4-FFF2-40B4-BE49-F238E27FC236}">
                <a16:creationId xmlns:a16="http://schemas.microsoft.com/office/drawing/2014/main" id="{15FA163B-D84D-42BF-A8C4-236825FF8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164" y="2815037"/>
            <a:ext cx="683986" cy="725714"/>
          </a:xfrm>
          <a:prstGeom prst="rect">
            <a:avLst/>
          </a:prstGeom>
        </p:spPr>
      </p:pic>
      <p:sp>
        <p:nvSpPr>
          <p:cNvPr id="41" name="スライド番号プレースホルダー 10">
            <a:extLst>
              <a:ext uri="{FF2B5EF4-FFF2-40B4-BE49-F238E27FC236}">
                <a16:creationId xmlns:a16="http://schemas.microsoft.com/office/drawing/2014/main" id="{20311500-38D3-4D5C-B734-C8FB118CB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13260" y="6519035"/>
            <a:ext cx="2228850" cy="365125"/>
          </a:xfrm>
        </p:spPr>
        <p:txBody>
          <a:bodyPr/>
          <a:lstStyle/>
          <a:p>
            <a:fld id="{D2D8002D-B5B0-4BAC-B1F6-782DDCCE6D9C}" type="slidenum">
              <a:rPr kumimoji="1" lang="ja-JP" altLang="en-US" sz="2000" b="1"/>
              <a:t>1</a:t>
            </a:fld>
            <a:endParaRPr kumimoji="1" lang="ja-JP" altLang="en-US" sz="2000" b="1" dirty="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8B3AF1D-AC8F-40C1-BD7E-139847602F11}"/>
              </a:ext>
            </a:extLst>
          </p:cNvPr>
          <p:cNvSpPr txBox="1"/>
          <p:nvPr/>
        </p:nvSpPr>
        <p:spPr>
          <a:xfrm>
            <a:off x="116548" y="5432296"/>
            <a:ext cx="1069464" cy="356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714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QR</a:t>
            </a:r>
            <a:r>
              <a:rPr kumimoji="1" lang="ja-JP" altLang="en-US" sz="1714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コード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33E9549C-701E-4CD0-B53F-B3179D2B67A7}"/>
              </a:ext>
            </a:extLst>
          </p:cNvPr>
          <p:cNvSpPr/>
          <p:nvPr/>
        </p:nvSpPr>
        <p:spPr>
          <a:xfrm>
            <a:off x="0" y="3592"/>
            <a:ext cx="9906000" cy="46469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大阪府 森づくり推進アクションプラン　ゾーニング図（その１）（北部地域）</a:t>
            </a:r>
            <a:endParaRPr kumimoji="1" lang="ja-JP" altLang="en-US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AC13AE2E-9708-4B3B-9E0A-A5A1BBB9E05D}"/>
              </a:ext>
            </a:extLst>
          </p:cNvPr>
          <p:cNvGrpSpPr/>
          <p:nvPr/>
        </p:nvGrpSpPr>
        <p:grpSpPr>
          <a:xfrm>
            <a:off x="6451600" y="485529"/>
            <a:ext cx="3202318" cy="2254319"/>
            <a:chOff x="65362" y="720654"/>
            <a:chExt cx="3202318" cy="2254319"/>
          </a:xfrm>
        </p:grpSpPr>
        <p:sp>
          <p:nvSpPr>
            <p:cNvPr id="49" name="正方形/長方形 48">
              <a:extLst>
                <a:ext uri="{FF2B5EF4-FFF2-40B4-BE49-F238E27FC236}">
                  <a16:creationId xmlns:a16="http://schemas.microsoft.com/office/drawing/2014/main" id="{63953835-E5CF-4788-953B-5FA5D3016861}"/>
                </a:ext>
              </a:extLst>
            </p:cNvPr>
            <p:cNvSpPr/>
            <p:nvPr/>
          </p:nvSpPr>
          <p:spPr>
            <a:xfrm>
              <a:off x="65362" y="734526"/>
              <a:ext cx="3050827" cy="2212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4A8BE415-AED2-41AC-9EBD-88B2EEB8D4FF}"/>
                </a:ext>
              </a:extLst>
            </p:cNvPr>
            <p:cNvSpPr txBox="1"/>
            <p:nvPr/>
          </p:nvSpPr>
          <p:spPr>
            <a:xfrm>
              <a:off x="66797" y="720654"/>
              <a:ext cx="438089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786" b="1" dirty="0"/>
                <a:t>凡 例</a:t>
              </a:r>
              <a:endParaRPr kumimoji="1" lang="ja-JP" altLang="en-US" sz="786" b="1" dirty="0"/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C91042F2-CBF9-4DC4-93A3-FA2F0DFC231B}"/>
                </a:ext>
              </a:extLst>
            </p:cNvPr>
            <p:cNvSpPr/>
            <p:nvPr/>
          </p:nvSpPr>
          <p:spPr>
            <a:xfrm>
              <a:off x="112285" y="922530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988B3D25-156E-480C-86BE-B2AD0F2CE2AD}"/>
                </a:ext>
              </a:extLst>
            </p:cNvPr>
            <p:cNvSpPr txBox="1"/>
            <p:nvPr/>
          </p:nvSpPr>
          <p:spPr>
            <a:xfrm>
              <a:off x="342046" y="892309"/>
              <a:ext cx="779418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資源循環林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D5C6DD10-D8CC-4594-9501-D3C41BBEB6CD}"/>
                </a:ext>
              </a:extLst>
            </p:cNvPr>
            <p:cNvSpPr txBox="1"/>
            <p:nvPr/>
          </p:nvSpPr>
          <p:spPr>
            <a:xfrm>
              <a:off x="456320" y="1100610"/>
              <a:ext cx="1201699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①防災減災重点タイプ（危険地区</a:t>
              </a:r>
              <a:r>
                <a:rPr kumimoji="1" lang="en-US" altLang="ja-JP" sz="714" b="1" dirty="0"/>
                <a:t>A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CE7F16C-DCD4-43DF-A53F-632D0D38C635}"/>
                </a:ext>
              </a:extLst>
            </p:cNvPr>
            <p:cNvSpPr txBox="1"/>
            <p:nvPr/>
          </p:nvSpPr>
          <p:spPr>
            <a:xfrm>
              <a:off x="456320" y="1362997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②防災経営協調タイプ（危険地区</a:t>
              </a:r>
              <a:r>
                <a:rPr kumimoji="1" lang="en-US" altLang="ja-JP" sz="714" b="1" dirty="0"/>
                <a:t>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C2ACE89B-87C6-4E08-995D-6CFA0D76CAF2}"/>
                </a:ext>
              </a:extLst>
            </p:cNvPr>
            <p:cNvSpPr txBox="1"/>
            <p:nvPr/>
          </p:nvSpPr>
          <p:spPr>
            <a:xfrm>
              <a:off x="448266" y="1621372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③経営管理重点タイプ（危険地区外）</a:t>
              </a:r>
            </a:p>
          </p:txBody>
        </p:sp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2F0D4B07-E8AA-4561-8E9A-3A9A39DBE446}"/>
                </a:ext>
              </a:extLst>
            </p:cNvPr>
            <p:cNvSpPr/>
            <p:nvPr/>
          </p:nvSpPr>
          <p:spPr>
            <a:xfrm>
              <a:off x="105398" y="1922247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9BC0E4E7-9C40-4008-8709-B7CF3FAE4A34}"/>
                </a:ext>
              </a:extLst>
            </p:cNvPr>
            <p:cNvSpPr txBox="1"/>
            <p:nvPr/>
          </p:nvSpPr>
          <p:spPr>
            <a:xfrm>
              <a:off x="335157" y="1892027"/>
              <a:ext cx="1262758" cy="21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広葉樹林への誘導転換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BD978CAC-BD02-4F17-9C2D-8785E4E4DC85}"/>
                </a:ext>
              </a:extLst>
            </p:cNvPr>
            <p:cNvSpPr txBox="1"/>
            <p:nvPr/>
          </p:nvSpPr>
          <p:spPr>
            <a:xfrm>
              <a:off x="455929" y="2100328"/>
              <a:ext cx="1149814" cy="442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①防災減災重点タイプ（危険地区</a:t>
              </a:r>
              <a:r>
                <a:rPr kumimoji="1" lang="en-US" altLang="ja-JP" sz="714" b="1" dirty="0"/>
                <a:t>A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2CAB3152-F8CA-4AC5-94A0-857BEEA21BD1}"/>
                </a:ext>
              </a:extLst>
            </p:cNvPr>
            <p:cNvSpPr txBox="1"/>
            <p:nvPr/>
          </p:nvSpPr>
          <p:spPr>
            <a:xfrm>
              <a:off x="455929" y="2380608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②林相転換推進タイプ（危険地区</a:t>
              </a:r>
              <a:r>
                <a:rPr kumimoji="1" lang="en-US" altLang="ja-JP" sz="714" b="1" dirty="0"/>
                <a:t>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7B623E59-72D5-4620-AD43-F8C9781296C3}"/>
                </a:ext>
              </a:extLst>
            </p:cNvPr>
            <p:cNvSpPr txBox="1"/>
            <p:nvPr/>
          </p:nvSpPr>
          <p:spPr>
            <a:xfrm>
              <a:off x="453724" y="2647401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③自然共生タイプ</a:t>
              </a:r>
              <a:endParaRPr kumimoji="1" lang="en-US" altLang="ja-JP" sz="714" b="1" dirty="0"/>
            </a:p>
            <a:p>
              <a:r>
                <a:rPr kumimoji="1" lang="ja-JP" altLang="en-US" sz="714" b="1" dirty="0"/>
                <a:t>（危険地区外）</a:t>
              </a:r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F9FD5B6A-EAF7-478D-810E-C4BF24EEE86B}"/>
                </a:ext>
              </a:extLst>
            </p:cNvPr>
            <p:cNvSpPr/>
            <p:nvPr/>
          </p:nvSpPr>
          <p:spPr>
            <a:xfrm>
              <a:off x="216854" y="2147555"/>
              <a:ext cx="264724" cy="113131"/>
            </a:xfrm>
            <a:prstGeom prst="rect">
              <a:avLst/>
            </a:prstGeom>
            <a:solidFill>
              <a:srgbClr val="440652">
                <a:alpha val="8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F312F6F7-DC61-4C88-8FE7-440A58EB5E1A}"/>
                </a:ext>
              </a:extLst>
            </p:cNvPr>
            <p:cNvSpPr/>
            <p:nvPr/>
          </p:nvSpPr>
          <p:spPr>
            <a:xfrm>
              <a:off x="216853" y="2414134"/>
              <a:ext cx="264724" cy="113131"/>
            </a:xfrm>
            <a:prstGeom prst="rect">
              <a:avLst/>
            </a:prstGeom>
            <a:solidFill>
              <a:srgbClr val="8B4184">
                <a:alpha val="7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D130E187-1C55-4DEF-B6A8-422D313FE807}"/>
                </a:ext>
              </a:extLst>
            </p:cNvPr>
            <p:cNvSpPr/>
            <p:nvPr/>
          </p:nvSpPr>
          <p:spPr>
            <a:xfrm>
              <a:off x="217652" y="2681411"/>
              <a:ext cx="264724" cy="113131"/>
            </a:xfrm>
            <a:prstGeom prst="rect">
              <a:avLst/>
            </a:prstGeom>
            <a:solidFill>
              <a:srgbClr val="C634B5">
                <a:alpha val="40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2B802327-D431-49F2-BEF9-D58B778828E9}"/>
                </a:ext>
              </a:extLst>
            </p:cNvPr>
            <p:cNvSpPr/>
            <p:nvPr/>
          </p:nvSpPr>
          <p:spPr>
            <a:xfrm>
              <a:off x="216853" y="1136136"/>
              <a:ext cx="264724" cy="113131"/>
            </a:xfrm>
            <a:prstGeom prst="rect">
              <a:avLst/>
            </a:prstGeom>
            <a:solidFill>
              <a:srgbClr val="2E4636">
                <a:alpha val="8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FC0B8986-2664-4839-8CAF-9DB4EC2B96FD}"/>
                </a:ext>
              </a:extLst>
            </p:cNvPr>
            <p:cNvSpPr/>
            <p:nvPr/>
          </p:nvSpPr>
          <p:spPr>
            <a:xfrm>
              <a:off x="216852" y="1398269"/>
              <a:ext cx="264724" cy="113131"/>
            </a:xfrm>
            <a:prstGeom prst="rect">
              <a:avLst/>
            </a:prstGeom>
            <a:solidFill>
              <a:srgbClr val="307C42">
                <a:alpha val="8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6" name="正方形/長方形 65">
              <a:extLst>
                <a:ext uri="{FF2B5EF4-FFF2-40B4-BE49-F238E27FC236}">
                  <a16:creationId xmlns:a16="http://schemas.microsoft.com/office/drawing/2014/main" id="{07480359-79CE-4EAB-BEC0-043351F566CA}"/>
                </a:ext>
              </a:extLst>
            </p:cNvPr>
            <p:cNvSpPr/>
            <p:nvPr/>
          </p:nvSpPr>
          <p:spPr>
            <a:xfrm>
              <a:off x="215185" y="1662769"/>
              <a:ext cx="264724" cy="113131"/>
            </a:xfrm>
            <a:prstGeom prst="rect">
              <a:avLst/>
            </a:prstGeom>
            <a:solidFill>
              <a:srgbClr val="71D1A3">
                <a:alpha val="69804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FC027C3A-4492-48F3-9BFF-1B623DD0EDF1}"/>
                </a:ext>
              </a:extLst>
            </p:cNvPr>
            <p:cNvSpPr/>
            <p:nvPr/>
          </p:nvSpPr>
          <p:spPr>
            <a:xfrm>
              <a:off x="1615842" y="922530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498BBC46-256A-4C37-B95B-AEF8FAB9C0B2}"/>
                </a:ext>
              </a:extLst>
            </p:cNvPr>
            <p:cNvSpPr txBox="1"/>
            <p:nvPr/>
          </p:nvSpPr>
          <p:spPr>
            <a:xfrm>
              <a:off x="1845602" y="892309"/>
              <a:ext cx="1149814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資源管理林</a:t>
              </a: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FD5C646D-BA1A-4E57-89A3-78ADE6AC659A}"/>
                </a:ext>
              </a:extLst>
            </p:cNvPr>
            <p:cNvSpPr txBox="1"/>
            <p:nvPr/>
          </p:nvSpPr>
          <p:spPr>
            <a:xfrm>
              <a:off x="1966374" y="1100610"/>
              <a:ext cx="1231091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①防災減災重点タイプ（危険地区</a:t>
              </a:r>
              <a:r>
                <a:rPr kumimoji="1" lang="en-US" altLang="ja-JP" sz="714" b="1" dirty="0"/>
                <a:t>A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E109A439-B1F0-4CAB-98F6-5326A347B260}"/>
                </a:ext>
              </a:extLst>
            </p:cNvPr>
            <p:cNvSpPr txBox="1"/>
            <p:nvPr/>
          </p:nvSpPr>
          <p:spPr>
            <a:xfrm>
              <a:off x="1966374" y="1371564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②防災経営協調タイプ（危険地区</a:t>
              </a:r>
              <a:r>
                <a:rPr kumimoji="1" lang="en-US" altLang="ja-JP" sz="714" b="1" dirty="0"/>
                <a:t>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18FF60D-4784-4D25-90D5-4D6750149A98}"/>
                </a:ext>
              </a:extLst>
            </p:cNvPr>
            <p:cNvSpPr txBox="1"/>
            <p:nvPr/>
          </p:nvSpPr>
          <p:spPr>
            <a:xfrm>
              <a:off x="1964168" y="1633748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③経営管理重点タイプ（危険地区外）</a:t>
              </a:r>
            </a:p>
          </p:txBody>
        </p:sp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B7C16D60-51FA-47C8-A555-71CDC41E49AA}"/>
                </a:ext>
              </a:extLst>
            </p:cNvPr>
            <p:cNvSpPr/>
            <p:nvPr/>
          </p:nvSpPr>
          <p:spPr>
            <a:xfrm>
              <a:off x="1618145" y="1913316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67ADAC2E-EFE4-4172-AC56-CBA80B0C9084}"/>
                </a:ext>
              </a:extLst>
            </p:cNvPr>
            <p:cNvSpPr txBox="1"/>
            <p:nvPr/>
          </p:nvSpPr>
          <p:spPr>
            <a:xfrm>
              <a:off x="1840596" y="1883096"/>
              <a:ext cx="1149814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自然遷移林</a:t>
              </a: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7FC51532-4160-4768-A4DD-0F0A1C8DF2AE}"/>
                </a:ext>
              </a:extLst>
            </p:cNvPr>
            <p:cNvSpPr txBox="1"/>
            <p:nvPr/>
          </p:nvSpPr>
          <p:spPr>
            <a:xfrm>
              <a:off x="1970627" y="2105676"/>
              <a:ext cx="129705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①防災減災タイプ</a:t>
              </a:r>
              <a:endParaRPr kumimoji="1" lang="en-US" altLang="ja-JP" sz="714" b="1" dirty="0"/>
            </a:p>
            <a:p>
              <a:r>
                <a:rPr kumimoji="1" lang="ja-JP" altLang="en-US" sz="714" b="1" dirty="0"/>
                <a:t>（危険地区</a:t>
              </a:r>
              <a:r>
                <a:rPr kumimoji="1" lang="en-US" altLang="ja-JP" sz="714" b="1" dirty="0"/>
                <a:t>A 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9D36F320-5CC9-479C-BDC5-3AE24DC4D5FF}"/>
                </a:ext>
              </a:extLst>
            </p:cNvPr>
            <p:cNvSpPr txBox="1"/>
            <p:nvPr/>
          </p:nvSpPr>
          <p:spPr>
            <a:xfrm>
              <a:off x="1977936" y="2366319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②自然共生タイプ</a:t>
              </a:r>
              <a:endParaRPr kumimoji="1" lang="en-US" altLang="ja-JP" sz="714" b="1" dirty="0"/>
            </a:p>
            <a:p>
              <a:r>
                <a:rPr kumimoji="1" lang="ja-JP" altLang="en-US" sz="714" b="1" dirty="0"/>
                <a:t>（危険地区外）</a:t>
              </a: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93527178-9395-41E8-A7AB-2DF1DC979B69}"/>
                </a:ext>
              </a:extLst>
            </p:cNvPr>
            <p:cNvSpPr/>
            <p:nvPr/>
          </p:nvSpPr>
          <p:spPr>
            <a:xfrm>
              <a:off x="1728562" y="2392698"/>
              <a:ext cx="264724" cy="113131"/>
            </a:xfrm>
            <a:prstGeom prst="rect">
              <a:avLst/>
            </a:prstGeom>
            <a:solidFill>
              <a:srgbClr val="FF3809">
                <a:alpha val="4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DC450343-BF21-4250-A4DF-E600D9A74594}"/>
                </a:ext>
              </a:extLst>
            </p:cNvPr>
            <p:cNvSpPr/>
            <p:nvPr/>
          </p:nvSpPr>
          <p:spPr>
            <a:xfrm>
              <a:off x="1721115" y="2141738"/>
              <a:ext cx="264724" cy="113131"/>
            </a:xfrm>
            <a:prstGeom prst="rect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C3354F64-EE1E-45D5-8940-E4AB0B185720}"/>
                </a:ext>
              </a:extLst>
            </p:cNvPr>
            <p:cNvSpPr/>
            <p:nvPr/>
          </p:nvSpPr>
          <p:spPr>
            <a:xfrm>
              <a:off x="1723119" y="1135485"/>
              <a:ext cx="264724" cy="113131"/>
            </a:xfrm>
            <a:prstGeom prst="rect">
              <a:avLst/>
            </a:prstGeom>
            <a:solidFill>
              <a:srgbClr val="421E06">
                <a:alpha val="69804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E0923000-7101-4ADD-9893-C12A1BAE19EC}"/>
                </a:ext>
              </a:extLst>
            </p:cNvPr>
            <p:cNvSpPr/>
            <p:nvPr/>
          </p:nvSpPr>
          <p:spPr>
            <a:xfrm>
              <a:off x="1724900" y="1400540"/>
              <a:ext cx="264724" cy="113131"/>
            </a:xfrm>
            <a:prstGeom prst="rect">
              <a:avLst/>
            </a:prstGeom>
            <a:solidFill>
              <a:srgbClr val="A27B00"/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CFA3B7AD-6C38-46DF-9704-AE4D2990E755}"/>
                </a:ext>
              </a:extLst>
            </p:cNvPr>
            <p:cNvSpPr/>
            <p:nvPr/>
          </p:nvSpPr>
          <p:spPr>
            <a:xfrm>
              <a:off x="1721318" y="1662105"/>
              <a:ext cx="264724" cy="113131"/>
            </a:xfrm>
            <a:prstGeom prst="rect">
              <a:avLst/>
            </a:prstGeom>
            <a:solidFill>
              <a:srgbClr val="DD8E19">
                <a:alpha val="50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4B3E0FD4-12FF-46F3-988C-9946BDDBFD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12" y="4897564"/>
            <a:ext cx="1069464" cy="106946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1753B16-AF68-449A-AB46-9FB4BF915C8B}"/>
              </a:ext>
            </a:extLst>
          </p:cNvPr>
          <p:cNvSpPr txBox="1"/>
          <p:nvPr/>
        </p:nvSpPr>
        <p:spPr>
          <a:xfrm>
            <a:off x="27605" y="4498045"/>
            <a:ext cx="2610608" cy="36512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大阪府ウェブページ</a:t>
            </a:r>
            <a:endParaRPr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「森林に関する計画・情報」</a:t>
            </a:r>
            <a:endParaRPr lang="ja-JP" altLang="en-US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E66A6E24-8C4E-4367-86CF-8F2EBA4CEC63}"/>
              </a:ext>
            </a:extLst>
          </p:cNvPr>
          <p:cNvSpPr/>
          <p:nvPr/>
        </p:nvSpPr>
        <p:spPr>
          <a:xfrm>
            <a:off x="8020039" y="2492380"/>
            <a:ext cx="264724" cy="113131"/>
          </a:xfrm>
          <a:prstGeom prst="rect">
            <a:avLst/>
          </a:prstGeom>
          <a:noFill/>
          <a:ln w="25400">
            <a:solidFill>
              <a:schemeClr val="tx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46653" tIns="23326" rIns="46653" bIns="1836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612" b="1" kern="10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EC4CACC8-0582-4AF8-A08C-978E377BF2C4}"/>
              </a:ext>
            </a:extLst>
          </p:cNvPr>
          <p:cNvSpPr txBox="1"/>
          <p:nvPr/>
        </p:nvSpPr>
        <p:spPr>
          <a:xfrm>
            <a:off x="8273018" y="2452345"/>
            <a:ext cx="1149814" cy="21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86" b="1" dirty="0"/>
              <a:t>国有林</a:t>
            </a: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E15560C4-6576-4D05-AA22-95ACAFC3B3E8}"/>
              </a:ext>
            </a:extLst>
          </p:cNvPr>
          <p:cNvCxnSpPr>
            <a:cxnSpLocks/>
            <a:stCxn id="75" idx="0"/>
          </p:cNvCxnSpPr>
          <p:nvPr/>
        </p:nvCxnSpPr>
        <p:spPr>
          <a:xfrm flipH="1">
            <a:off x="8033687" y="2492380"/>
            <a:ext cx="118714" cy="1037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コネクタ 76">
            <a:extLst>
              <a:ext uri="{FF2B5EF4-FFF2-40B4-BE49-F238E27FC236}">
                <a16:creationId xmlns:a16="http://schemas.microsoft.com/office/drawing/2014/main" id="{A74853A1-8993-491D-916D-F17FCAE91D73}"/>
              </a:ext>
            </a:extLst>
          </p:cNvPr>
          <p:cNvCxnSpPr>
            <a:cxnSpLocks/>
          </p:cNvCxnSpPr>
          <p:nvPr/>
        </p:nvCxnSpPr>
        <p:spPr>
          <a:xfrm flipH="1">
            <a:off x="8093913" y="2502851"/>
            <a:ext cx="113594" cy="10177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コネクタ 77">
            <a:extLst>
              <a:ext uri="{FF2B5EF4-FFF2-40B4-BE49-F238E27FC236}">
                <a16:creationId xmlns:a16="http://schemas.microsoft.com/office/drawing/2014/main" id="{943867A4-E2F8-43B4-9B5E-FE31DA0862DB}"/>
              </a:ext>
            </a:extLst>
          </p:cNvPr>
          <p:cNvCxnSpPr>
            <a:cxnSpLocks/>
          </p:cNvCxnSpPr>
          <p:nvPr/>
        </p:nvCxnSpPr>
        <p:spPr>
          <a:xfrm flipH="1">
            <a:off x="8164709" y="2509408"/>
            <a:ext cx="118714" cy="10373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>
            <a:extLst>
              <a:ext uri="{FF2B5EF4-FFF2-40B4-BE49-F238E27FC236}">
                <a16:creationId xmlns:a16="http://schemas.microsoft.com/office/drawing/2014/main" id="{5F516D5F-235E-49D9-8DA4-A6E925DC651A}"/>
              </a:ext>
            </a:extLst>
          </p:cNvPr>
          <p:cNvCxnSpPr>
            <a:cxnSpLocks/>
          </p:cNvCxnSpPr>
          <p:nvPr/>
        </p:nvCxnSpPr>
        <p:spPr>
          <a:xfrm>
            <a:off x="8103822" y="2488479"/>
            <a:ext cx="162670" cy="11100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コネクタ 80">
            <a:extLst>
              <a:ext uri="{FF2B5EF4-FFF2-40B4-BE49-F238E27FC236}">
                <a16:creationId xmlns:a16="http://schemas.microsoft.com/office/drawing/2014/main" id="{123D7423-2CB0-4CFB-B371-0297123D2D01}"/>
              </a:ext>
            </a:extLst>
          </p:cNvPr>
          <p:cNvCxnSpPr>
            <a:cxnSpLocks/>
          </p:cNvCxnSpPr>
          <p:nvPr/>
        </p:nvCxnSpPr>
        <p:spPr>
          <a:xfrm>
            <a:off x="8198929" y="2500188"/>
            <a:ext cx="87821" cy="6584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コネクタ 81">
            <a:extLst>
              <a:ext uri="{FF2B5EF4-FFF2-40B4-BE49-F238E27FC236}">
                <a16:creationId xmlns:a16="http://schemas.microsoft.com/office/drawing/2014/main" id="{FEB7EBBC-EF00-4006-8A71-3807D6B7C725}"/>
              </a:ext>
            </a:extLst>
          </p:cNvPr>
          <p:cNvCxnSpPr>
            <a:cxnSpLocks/>
          </p:cNvCxnSpPr>
          <p:nvPr/>
        </p:nvCxnSpPr>
        <p:spPr>
          <a:xfrm>
            <a:off x="8034483" y="2505203"/>
            <a:ext cx="162670" cy="11100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コネクタ 82">
            <a:extLst>
              <a:ext uri="{FF2B5EF4-FFF2-40B4-BE49-F238E27FC236}">
                <a16:creationId xmlns:a16="http://schemas.microsoft.com/office/drawing/2014/main" id="{F035E23C-371C-4DA7-A9EC-7857AF9A9E5F}"/>
              </a:ext>
            </a:extLst>
          </p:cNvPr>
          <p:cNvCxnSpPr>
            <a:cxnSpLocks/>
          </p:cNvCxnSpPr>
          <p:nvPr/>
        </p:nvCxnSpPr>
        <p:spPr>
          <a:xfrm>
            <a:off x="8021379" y="2540106"/>
            <a:ext cx="87821" cy="6584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テキスト ボックス 41">
            <a:extLst>
              <a:ext uri="{FF2B5EF4-FFF2-40B4-BE49-F238E27FC236}">
                <a16:creationId xmlns:a16="http://schemas.microsoft.com/office/drawing/2014/main" id="{07DA778E-02C7-49C0-B011-5254C3FE9591}"/>
              </a:ext>
            </a:extLst>
          </p:cNvPr>
          <p:cNvSpPr txBox="1"/>
          <p:nvPr/>
        </p:nvSpPr>
        <p:spPr>
          <a:xfrm>
            <a:off x="86035" y="5795511"/>
            <a:ext cx="3075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URL</a:t>
            </a:r>
            <a:r>
              <a:rPr kumimoji="1"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：</a:t>
            </a:r>
            <a:r>
              <a:rPr kumimoji="1" lang="en-US" altLang="ja-JP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https://www.pref.osaka.lg.jp/o120040/midori/midori/g08-shinrin-plan03.html</a:t>
            </a:r>
            <a:endParaRPr kumimoji="1" lang="ja-JP" altLang="en-US" sz="12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498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7955009-A697-4FE5-89DB-9690A4938C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5"/>
          <a:stretch/>
        </p:blipFill>
        <p:spPr>
          <a:xfrm>
            <a:off x="85253" y="725914"/>
            <a:ext cx="9206234" cy="6101788"/>
          </a:xfrm>
          <a:prstGeom prst="rect">
            <a:avLst/>
          </a:prstGeom>
        </p:spPr>
      </p:pic>
      <p:sp>
        <p:nvSpPr>
          <p:cNvPr id="41" name="スライド番号プレースホルダー 10">
            <a:extLst>
              <a:ext uri="{FF2B5EF4-FFF2-40B4-BE49-F238E27FC236}">
                <a16:creationId xmlns:a16="http://schemas.microsoft.com/office/drawing/2014/main" id="{20311500-38D3-4D5C-B734-C8FB118CB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13260" y="6519035"/>
            <a:ext cx="2228850" cy="365125"/>
          </a:xfrm>
        </p:spPr>
        <p:txBody>
          <a:bodyPr/>
          <a:lstStyle/>
          <a:p>
            <a:fld id="{D2D8002D-B5B0-4BAC-B1F6-782DDCCE6D9C}" type="slidenum">
              <a:rPr kumimoji="1" lang="ja-JP" altLang="en-US" sz="2000" b="1"/>
              <a:t>2</a:t>
            </a:fld>
            <a:endParaRPr kumimoji="1" lang="ja-JP" altLang="en-US" sz="2000" b="1" dirty="0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3ECA4A8F-E663-4B12-8FA0-F769C96B0A81}"/>
              </a:ext>
            </a:extLst>
          </p:cNvPr>
          <p:cNvSpPr/>
          <p:nvPr/>
        </p:nvSpPr>
        <p:spPr>
          <a:xfrm>
            <a:off x="0" y="3592"/>
            <a:ext cx="9906000" cy="46469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大阪府 森づくり推進アクションプラン　ゾーニング図（その２）（北部地域）</a:t>
            </a:r>
            <a:endParaRPr kumimoji="1" lang="ja-JP" altLang="en-US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63FCD92B-0740-4EA3-8EF1-4E3ADF1927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164" y="2815037"/>
            <a:ext cx="683986" cy="725714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B317E557-E294-4310-92EE-9C053E33B2A9}"/>
              </a:ext>
            </a:extLst>
          </p:cNvPr>
          <p:cNvGrpSpPr/>
          <p:nvPr/>
        </p:nvGrpSpPr>
        <p:grpSpPr>
          <a:xfrm>
            <a:off x="6842174" y="468287"/>
            <a:ext cx="3202318" cy="2254319"/>
            <a:chOff x="65362" y="720654"/>
            <a:chExt cx="3202318" cy="225431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AB94F4B1-2876-4C59-B7CF-CF71D360B3A7}"/>
                </a:ext>
              </a:extLst>
            </p:cNvPr>
            <p:cNvSpPr/>
            <p:nvPr/>
          </p:nvSpPr>
          <p:spPr>
            <a:xfrm>
              <a:off x="65362" y="734526"/>
              <a:ext cx="3050827" cy="2212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6DC355C7-A0D4-471B-84B5-F87A46D403B0}"/>
                </a:ext>
              </a:extLst>
            </p:cNvPr>
            <p:cNvSpPr txBox="1"/>
            <p:nvPr/>
          </p:nvSpPr>
          <p:spPr>
            <a:xfrm>
              <a:off x="66797" y="720654"/>
              <a:ext cx="438089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786" b="1" dirty="0"/>
                <a:t>凡 例</a:t>
              </a:r>
              <a:endParaRPr kumimoji="1" lang="ja-JP" altLang="en-US" sz="786" b="1" dirty="0"/>
            </a:p>
          </p:txBody>
        </p:sp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9BEDF369-D473-461A-B231-7E784D687E95}"/>
                </a:ext>
              </a:extLst>
            </p:cNvPr>
            <p:cNvSpPr/>
            <p:nvPr/>
          </p:nvSpPr>
          <p:spPr>
            <a:xfrm>
              <a:off x="112285" y="922530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42BF839F-ECA6-49FA-B77F-5F3443F9632A}"/>
                </a:ext>
              </a:extLst>
            </p:cNvPr>
            <p:cNvSpPr txBox="1"/>
            <p:nvPr/>
          </p:nvSpPr>
          <p:spPr>
            <a:xfrm>
              <a:off x="342046" y="892309"/>
              <a:ext cx="779418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資源循環林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A5974DD6-FEC6-48CF-932B-C521EA70DD3A}"/>
                </a:ext>
              </a:extLst>
            </p:cNvPr>
            <p:cNvSpPr txBox="1"/>
            <p:nvPr/>
          </p:nvSpPr>
          <p:spPr>
            <a:xfrm>
              <a:off x="456320" y="1100610"/>
              <a:ext cx="1201699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①防災減災重点タイプ（危険地区</a:t>
              </a:r>
              <a:r>
                <a:rPr kumimoji="1" lang="en-US" altLang="ja-JP" sz="714" b="1" dirty="0"/>
                <a:t>A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968F3004-ADD2-4F84-A288-1D2680F0526E}"/>
                </a:ext>
              </a:extLst>
            </p:cNvPr>
            <p:cNvSpPr txBox="1"/>
            <p:nvPr/>
          </p:nvSpPr>
          <p:spPr>
            <a:xfrm>
              <a:off x="456320" y="1362997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②防災経営協調タイプ（危険地区</a:t>
              </a:r>
              <a:r>
                <a:rPr kumimoji="1" lang="en-US" altLang="ja-JP" sz="714" b="1" dirty="0"/>
                <a:t>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1E0EBA0-AFBB-426A-8F72-31EF94ED1CB7}"/>
                </a:ext>
              </a:extLst>
            </p:cNvPr>
            <p:cNvSpPr txBox="1"/>
            <p:nvPr/>
          </p:nvSpPr>
          <p:spPr>
            <a:xfrm>
              <a:off x="448266" y="1621372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③経営管理重点タイプ（危険地区外）</a:t>
              </a:r>
            </a:p>
          </p:txBody>
        </p:sp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D71ABA57-91AB-4814-80C5-41EB61872955}"/>
                </a:ext>
              </a:extLst>
            </p:cNvPr>
            <p:cNvSpPr/>
            <p:nvPr/>
          </p:nvSpPr>
          <p:spPr>
            <a:xfrm>
              <a:off x="105398" y="1922247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4A298C47-47D0-4735-BBFC-FA1111044E01}"/>
                </a:ext>
              </a:extLst>
            </p:cNvPr>
            <p:cNvSpPr txBox="1"/>
            <p:nvPr/>
          </p:nvSpPr>
          <p:spPr>
            <a:xfrm>
              <a:off x="335157" y="1892027"/>
              <a:ext cx="1234467" cy="21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広葉樹林への誘導転換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CFD6C95F-97CD-476D-B411-924F0B88A11B}"/>
                </a:ext>
              </a:extLst>
            </p:cNvPr>
            <p:cNvSpPr txBox="1"/>
            <p:nvPr/>
          </p:nvSpPr>
          <p:spPr>
            <a:xfrm>
              <a:off x="455929" y="2100328"/>
              <a:ext cx="1149814" cy="442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①防災減災重点タイプ（危険地区</a:t>
              </a:r>
              <a:r>
                <a:rPr kumimoji="1" lang="en-US" altLang="ja-JP" sz="714" b="1" dirty="0"/>
                <a:t>A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60656E7A-1C29-4625-911B-E61F2AA2A326}"/>
                </a:ext>
              </a:extLst>
            </p:cNvPr>
            <p:cNvSpPr txBox="1"/>
            <p:nvPr/>
          </p:nvSpPr>
          <p:spPr>
            <a:xfrm>
              <a:off x="455929" y="2380608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②林相転換推進タイプ（危険地区</a:t>
              </a:r>
              <a:r>
                <a:rPr kumimoji="1" lang="en-US" altLang="ja-JP" sz="714" b="1" dirty="0"/>
                <a:t>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2E4913C-DE62-4354-B9A8-46EEE1F42532}"/>
                </a:ext>
              </a:extLst>
            </p:cNvPr>
            <p:cNvSpPr txBox="1"/>
            <p:nvPr/>
          </p:nvSpPr>
          <p:spPr>
            <a:xfrm>
              <a:off x="453724" y="2647401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③自然共生タイプ</a:t>
              </a:r>
              <a:endParaRPr kumimoji="1" lang="en-US" altLang="ja-JP" sz="714" b="1" dirty="0"/>
            </a:p>
            <a:p>
              <a:r>
                <a:rPr kumimoji="1" lang="ja-JP" altLang="en-US" sz="714" b="1" dirty="0"/>
                <a:t>（危険地区外）</a:t>
              </a:r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22F8EE76-8CB0-48D3-A61B-C412E866DCE9}"/>
                </a:ext>
              </a:extLst>
            </p:cNvPr>
            <p:cNvSpPr/>
            <p:nvPr/>
          </p:nvSpPr>
          <p:spPr>
            <a:xfrm>
              <a:off x="216854" y="2147555"/>
              <a:ext cx="264724" cy="113131"/>
            </a:xfrm>
            <a:prstGeom prst="rect">
              <a:avLst/>
            </a:prstGeom>
            <a:solidFill>
              <a:srgbClr val="440652">
                <a:alpha val="8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72114131-EBC7-4763-A378-9AEEEB58602D}"/>
                </a:ext>
              </a:extLst>
            </p:cNvPr>
            <p:cNvSpPr/>
            <p:nvPr/>
          </p:nvSpPr>
          <p:spPr>
            <a:xfrm>
              <a:off x="216853" y="2414134"/>
              <a:ext cx="264724" cy="113131"/>
            </a:xfrm>
            <a:prstGeom prst="rect">
              <a:avLst/>
            </a:prstGeom>
            <a:solidFill>
              <a:srgbClr val="8B4184">
                <a:alpha val="7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15B883F8-87DF-4BE6-946A-E0DD1CAB07FC}"/>
                </a:ext>
              </a:extLst>
            </p:cNvPr>
            <p:cNvSpPr/>
            <p:nvPr/>
          </p:nvSpPr>
          <p:spPr>
            <a:xfrm>
              <a:off x="217652" y="2681411"/>
              <a:ext cx="264724" cy="113131"/>
            </a:xfrm>
            <a:prstGeom prst="rect">
              <a:avLst/>
            </a:prstGeom>
            <a:solidFill>
              <a:srgbClr val="C634B5">
                <a:alpha val="40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E2EEF9B7-D9AC-4884-ABE8-EB5A20D26CAC}"/>
                </a:ext>
              </a:extLst>
            </p:cNvPr>
            <p:cNvSpPr/>
            <p:nvPr/>
          </p:nvSpPr>
          <p:spPr>
            <a:xfrm>
              <a:off x="216853" y="1136136"/>
              <a:ext cx="264724" cy="113131"/>
            </a:xfrm>
            <a:prstGeom prst="rect">
              <a:avLst/>
            </a:prstGeom>
            <a:solidFill>
              <a:srgbClr val="2E4636">
                <a:alpha val="8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CE5F246C-6B54-44FD-B451-B9887C87CD03}"/>
                </a:ext>
              </a:extLst>
            </p:cNvPr>
            <p:cNvSpPr/>
            <p:nvPr/>
          </p:nvSpPr>
          <p:spPr>
            <a:xfrm>
              <a:off x="216852" y="1398269"/>
              <a:ext cx="264724" cy="113131"/>
            </a:xfrm>
            <a:prstGeom prst="rect">
              <a:avLst/>
            </a:prstGeom>
            <a:solidFill>
              <a:srgbClr val="307C42">
                <a:alpha val="8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9FA8DE79-7054-49E5-8522-A716718B1FD3}"/>
                </a:ext>
              </a:extLst>
            </p:cNvPr>
            <p:cNvSpPr/>
            <p:nvPr/>
          </p:nvSpPr>
          <p:spPr>
            <a:xfrm>
              <a:off x="215185" y="1662769"/>
              <a:ext cx="264724" cy="113131"/>
            </a:xfrm>
            <a:prstGeom prst="rect">
              <a:avLst/>
            </a:prstGeom>
            <a:solidFill>
              <a:srgbClr val="71D1A3">
                <a:alpha val="69804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E1B35276-B321-4A96-A7FC-B062DD4859A5}"/>
                </a:ext>
              </a:extLst>
            </p:cNvPr>
            <p:cNvSpPr/>
            <p:nvPr/>
          </p:nvSpPr>
          <p:spPr>
            <a:xfrm>
              <a:off x="1615842" y="922530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5B80254D-5247-4276-86E7-D254FD77F155}"/>
                </a:ext>
              </a:extLst>
            </p:cNvPr>
            <p:cNvSpPr txBox="1"/>
            <p:nvPr/>
          </p:nvSpPr>
          <p:spPr>
            <a:xfrm>
              <a:off x="1845602" y="892309"/>
              <a:ext cx="1149814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資源管理林</a:t>
              </a: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B3DC0D1E-FD13-4689-B136-FFC4E8C6B934}"/>
                </a:ext>
              </a:extLst>
            </p:cNvPr>
            <p:cNvSpPr txBox="1"/>
            <p:nvPr/>
          </p:nvSpPr>
          <p:spPr>
            <a:xfrm>
              <a:off x="1966374" y="1100610"/>
              <a:ext cx="1231091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①防災減災重点タイプ（危険地区</a:t>
              </a:r>
              <a:r>
                <a:rPr kumimoji="1" lang="en-US" altLang="ja-JP" sz="714" b="1" dirty="0"/>
                <a:t>A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EA1BCD83-92D2-416F-992E-F913C8BD325B}"/>
                </a:ext>
              </a:extLst>
            </p:cNvPr>
            <p:cNvSpPr txBox="1"/>
            <p:nvPr/>
          </p:nvSpPr>
          <p:spPr>
            <a:xfrm>
              <a:off x="1966374" y="1371564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②防災経営協調タイプ（危険地区</a:t>
              </a:r>
              <a:r>
                <a:rPr kumimoji="1" lang="en-US" altLang="ja-JP" sz="714" b="1" dirty="0"/>
                <a:t>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B3AF13EE-48AD-4471-8678-73FCC219F7B9}"/>
                </a:ext>
              </a:extLst>
            </p:cNvPr>
            <p:cNvSpPr txBox="1"/>
            <p:nvPr/>
          </p:nvSpPr>
          <p:spPr>
            <a:xfrm>
              <a:off x="1964168" y="1633748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③経営管理重点タイプ（危険地区外）</a:t>
              </a:r>
            </a:p>
          </p:txBody>
        </p:sp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7855C0E0-88A9-40DF-BE2B-3796FFA4D392}"/>
                </a:ext>
              </a:extLst>
            </p:cNvPr>
            <p:cNvSpPr/>
            <p:nvPr/>
          </p:nvSpPr>
          <p:spPr>
            <a:xfrm>
              <a:off x="1618145" y="1913316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0E1A9A4B-70AC-4FC0-99CB-781F746463E5}"/>
                </a:ext>
              </a:extLst>
            </p:cNvPr>
            <p:cNvSpPr txBox="1"/>
            <p:nvPr/>
          </p:nvSpPr>
          <p:spPr>
            <a:xfrm>
              <a:off x="1840596" y="1883096"/>
              <a:ext cx="1149814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自然遷移林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7097A646-A38F-4A32-BD7A-CE44DD6E5DB8}"/>
                </a:ext>
              </a:extLst>
            </p:cNvPr>
            <p:cNvSpPr txBox="1"/>
            <p:nvPr/>
          </p:nvSpPr>
          <p:spPr>
            <a:xfrm>
              <a:off x="1970627" y="2105676"/>
              <a:ext cx="129705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①防災減災タイプ</a:t>
              </a:r>
              <a:endParaRPr kumimoji="1" lang="en-US" altLang="ja-JP" sz="714" b="1" dirty="0"/>
            </a:p>
            <a:p>
              <a:r>
                <a:rPr kumimoji="1" lang="ja-JP" altLang="en-US" sz="714" b="1" dirty="0"/>
                <a:t>（危険地区</a:t>
              </a:r>
              <a:r>
                <a:rPr kumimoji="1" lang="en-US" altLang="ja-JP" sz="714" b="1" dirty="0"/>
                <a:t>A 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FBD8F68A-3C67-4074-A5EE-1DAC1984147A}"/>
                </a:ext>
              </a:extLst>
            </p:cNvPr>
            <p:cNvSpPr txBox="1"/>
            <p:nvPr/>
          </p:nvSpPr>
          <p:spPr>
            <a:xfrm>
              <a:off x="1977936" y="2366319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②自然共生タイプ</a:t>
              </a:r>
              <a:endParaRPr kumimoji="1" lang="en-US" altLang="ja-JP" sz="714" b="1" dirty="0"/>
            </a:p>
            <a:p>
              <a:r>
                <a:rPr kumimoji="1" lang="ja-JP" altLang="en-US" sz="714" b="1" dirty="0"/>
                <a:t>（危険地区外）</a:t>
              </a:r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09930017-6A7A-4861-A700-FD34A297389A}"/>
                </a:ext>
              </a:extLst>
            </p:cNvPr>
            <p:cNvSpPr/>
            <p:nvPr/>
          </p:nvSpPr>
          <p:spPr>
            <a:xfrm>
              <a:off x="1728562" y="2392698"/>
              <a:ext cx="264724" cy="113131"/>
            </a:xfrm>
            <a:prstGeom prst="rect">
              <a:avLst/>
            </a:prstGeom>
            <a:solidFill>
              <a:srgbClr val="FF3809">
                <a:alpha val="4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9B40D09D-F86E-4C44-9AF7-FA6AA4565408}"/>
                </a:ext>
              </a:extLst>
            </p:cNvPr>
            <p:cNvSpPr/>
            <p:nvPr/>
          </p:nvSpPr>
          <p:spPr>
            <a:xfrm>
              <a:off x="1721115" y="2141738"/>
              <a:ext cx="264724" cy="113131"/>
            </a:xfrm>
            <a:prstGeom prst="rect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2C24E89F-0F6E-4CDB-89DA-691F905E6EC6}"/>
                </a:ext>
              </a:extLst>
            </p:cNvPr>
            <p:cNvSpPr/>
            <p:nvPr/>
          </p:nvSpPr>
          <p:spPr>
            <a:xfrm>
              <a:off x="1723119" y="1135485"/>
              <a:ext cx="264724" cy="113131"/>
            </a:xfrm>
            <a:prstGeom prst="rect">
              <a:avLst/>
            </a:prstGeom>
            <a:solidFill>
              <a:srgbClr val="421E06">
                <a:alpha val="69804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20ABABBC-5358-440C-98FF-CADB1FED8A9E}"/>
                </a:ext>
              </a:extLst>
            </p:cNvPr>
            <p:cNvSpPr/>
            <p:nvPr/>
          </p:nvSpPr>
          <p:spPr>
            <a:xfrm>
              <a:off x="1724900" y="1400540"/>
              <a:ext cx="264724" cy="113131"/>
            </a:xfrm>
            <a:prstGeom prst="rect">
              <a:avLst/>
            </a:prstGeom>
            <a:solidFill>
              <a:srgbClr val="A27B00"/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355C07F9-1674-4223-9AFC-C0121C7ACE36}"/>
                </a:ext>
              </a:extLst>
            </p:cNvPr>
            <p:cNvSpPr/>
            <p:nvPr/>
          </p:nvSpPr>
          <p:spPr>
            <a:xfrm>
              <a:off x="1721318" y="1662105"/>
              <a:ext cx="264724" cy="113131"/>
            </a:xfrm>
            <a:prstGeom prst="rect">
              <a:avLst/>
            </a:prstGeom>
            <a:solidFill>
              <a:srgbClr val="DD8E19">
                <a:alpha val="50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4B3ED98-29D4-4251-A5A3-EDBA0D0A8B93}"/>
              </a:ext>
            </a:extLst>
          </p:cNvPr>
          <p:cNvGrpSpPr/>
          <p:nvPr/>
        </p:nvGrpSpPr>
        <p:grpSpPr>
          <a:xfrm>
            <a:off x="8417954" y="2424976"/>
            <a:ext cx="1402793" cy="213264"/>
            <a:chOff x="9990078" y="3210289"/>
            <a:chExt cx="1402793" cy="213264"/>
          </a:xfrm>
        </p:grpSpPr>
        <p:sp>
          <p:nvSpPr>
            <p:cNvPr id="73" name="正方形/長方形 72">
              <a:extLst>
                <a:ext uri="{FF2B5EF4-FFF2-40B4-BE49-F238E27FC236}">
                  <a16:creationId xmlns:a16="http://schemas.microsoft.com/office/drawing/2014/main" id="{FC65AC02-62B0-430E-B199-E6911FAD603A}"/>
                </a:ext>
              </a:extLst>
            </p:cNvPr>
            <p:cNvSpPr/>
            <p:nvPr/>
          </p:nvSpPr>
          <p:spPr>
            <a:xfrm>
              <a:off x="9990078" y="3250324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F33F3E23-05FD-40B2-856F-FBFA30E78EC0}"/>
                </a:ext>
              </a:extLst>
            </p:cNvPr>
            <p:cNvSpPr txBox="1"/>
            <p:nvPr/>
          </p:nvSpPr>
          <p:spPr>
            <a:xfrm>
              <a:off x="10243057" y="3210289"/>
              <a:ext cx="1149814" cy="21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国有林</a:t>
              </a:r>
            </a:p>
          </p:txBody>
        </p:sp>
        <p:cxnSp>
          <p:nvCxnSpPr>
            <p:cNvPr id="75" name="直線コネクタ 74">
              <a:extLst>
                <a:ext uri="{FF2B5EF4-FFF2-40B4-BE49-F238E27FC236}">
                  <a16:creationId xmlns:a16="http://schemas.microsoft.com/office/drawing/2014/main" id="{93829912-707D-479F-878D-E064D8CBB514}"/>
                </a:ext>
              </a:extLst>
            </p:cNvPr>
            <p:cNvCxnSpPr>
              <a:cxnSpLocks/>
              <a:stCxn id="73" idx="0"/>
            </p:cNvCxnSpPr>
            <p:nvPr/>
          </p:nvCxnSpPr>
          <p:spPr>
            <a:xfrm flipH="1">
              <a:off x="10003726" y="3250324"/>
              <a:ext cx="118714" cy="1037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線コネクタ 75">
              <a:extLst>
                <a:ext uri="{FF2B5EF4-FFF2-40B4-BE49-F238E27FC236}">
                  <a16:creationId xmlns:a16="http://schemas.microsoft.com/office/drawing/2014/main" id="{3748A2D9-A324-48CE-9968-5AA63C0A00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63952" y="3260795"/>
              <a:ext cx="113594" cy="10177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線コネクタ 76">
              <a:extLst>
                <a:ext uri="{FF2B5EF4-FFF2-40B4-BE49-F238E27FC236}">
                  <a16:creationId xmlns:a16="http://schemas.microsoft.com/office/drawing/2014/main" id="{E9B0D11C-1C06-4263-AD95-D8D7C2CAB4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34748" y="3267352"/>
              <a:ext cx="118714" cy="1037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線コネクタ 77">
              <a:extLst>
                <a:ext uri="{FF2B5EF4-FFF2-40B4-BE49-F238E27FC236}">
                  <a16:creationId xmlns:a16="http://schemas.microsoft.com/office/drawing/2014/main" id="{BD9E36CD-FC6B-4526-AB3B-A7B04ACD9B9C}"/>
                </a:ext>
              </a:extLst>
            </p:cNvPr>
            <p:cNvCxnSpPr>
              <a:cxnSpLocks/>
            </p:cNvCxnSpPr>
            <p:nvPr/>
          </p:nvCxnSpPr>
          <p:spPr>
            <a:xfrm>
              <a:off x="10073861" y="3246423"/>
              <a:ext cx="162670" cy="11100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線コネクタ 78">
              <a:extLst>
                <a:ext uri="{FF2B5EF4-FFF2-40B4-BE49-F238E27FC236}">
                  <a16:creationId xmlns:a16="http://schemas.microsoft.com/office/drawing/2014/main" id="{8FB97CB6-8960-4114-99D6-214DD9D21EA4}"/>
                </a:ext>
              </a:extLst>
            </p:cNvPr>
            <p:cNvCxnSpPr>
              <a:cxnSpLocks/>
            </p:cNvCxnSpPr>
            <p:nvPr/>
          </p:nvCxnSpPr>
          <p:spPr>
            <a:xfrm>
              <a:off x="10168968" y="3258132"/>
              <a:ext cx="87821" cy="6584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線コネクタ 79">
              <a:extLst>
                <a:ext uri="{FF2B5EF4-FFF2-40B4-BE49-F238E27FC236}">
                  <a16:creationId xmlns:a16="http://schemas.microsoft.com/office/drawing/2014/main" id="{E07703E6-B660-45BD-98A8-4A39BA03C66D}"/>
                </a:ext>
              </a:extLst>
            </p:cNvPr>
            <p:cNvCxnSpPr>
              <a:cxnSpLocks/>
            </p:cNvCxnSpPr>
            <p:nvPr/>
          </p:nvCxnSpPr>
          <p:spPr>
            <a:xfrm>
              <a:off x="10004522" y="3263147"/>
              <a:ext cx="162670" cy="11100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線コネクタ 80">
              <a:extLst>
                <a:ext uri="{FF2B5EF4-FFF2-40B4-BE49-F238E27FC236}">
                  <a16:creationId xmlns:a16="http://schemas.microsoft.com/office/drawing/2014/main" id="{B8B41BB2-6B24-4E3B-AC0F-159DFEFE940C}"/>
                </a:ext>
              </a:extLst>
            </p:cNvPr>
            <p:cNvCxnSpPr>
              <a:cxnSpLocks/>
            </p:cNvCxnSpPr>
            <p:nvPr/>
          </p:nvCxnSpPr>
          <p:spPr>
            <a:xfrm>
              <a:off x="9991418" y="3298050"/>
              <a:ext cx="87821" cy="6584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27761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533BF1E-2CBA-4FA4-AEE1-56225E6D57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2"/>
          <a:stretch/>
        </p:blipFill>
        <p:spPr>
          <a:xfrm>
            <a:off x="404557" y="530909"/>
            <a:ext cx="9236039" cy="6317890"/>
          </a:xfrm>
          <a:prstGeom prst="rect">
            <a:avLst/>
          </a:prstGeom>
        </p:spPr>
      </p:pic>
      <p:pic>
        <p:nvPicPr>
          <p:cNvPr id="207" name="図 206">
            <a:extLst>
              <a:ext uri="{FF2B5EF4-FFF2-40B4-BE49-F238E27FC236}">
                <a16:creationId xmlns:a16="http://schemas.microsoft.com/office/drawing/2014/main" id="{15FA163B-D84D-42BF-A8C4-236825FF8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925" y="674587"/>
            <a:ext cx="683986" cy="725714"/>
          </a:xfrm>
          <a:prstGeom prst="rect">
            <a:avLst/>
          </a:prstGeom>
        </p:spPr>
      </p:pic>
      <p:sp>
        <p:nvSpPr>
          <p:cNvPr id="41" name="スライド番号プレースホルダー 10">
            <a:extLst>
              <a:ext uri="{FF2B5EF4-FFF2-40B4-BE49-F238E27FC236}">
                <a16:creationId xmlns:a16="http://schemas.microsoft.com/office/drawing/2014/main" id="{20311500-38D3-4D5C-B734-C8FB118CB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13260" y="6519035"/>
            <a:ext cx="2228850" cy="365125"/>
          </a:xfrm>
        </p:spPr>
        <p:txBody>
          <a:bodyPr/>
          <a:lstStyle/>
          <a:p>
            <a:fld id="{D2D8002D-B5B0-4BAC-B1F6-782DDCCE6D9C}" type="slidenum">
              <a:rPr kumimoji="1" lang="ja-JP" altLang="en-US" sz="2000" b="1"/>
              <a:t>3</a:t>
            </a:fld>
            <a:endParaRPr kumimoji="1" lang="ja-JP" altLang="en-US" sz="2000" b="1" dirty="0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99AF274E-23D7-4C42-A6F4-9CD5057A84C6}"/>
              </a:ext>
            </a:extLst>
          </p:cNvPr>
          <p:cNvSpPr/>
          <p:nvPr/>
        </p:nvSpPr>
        <p:spPr>
          <a:xfrm>
            <a:off x="0" y="3592"/>
            <a:ext cx="9906000" cy="46469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大阪府 森づくり推進アクションプラン　ゾーニング図（その３）（中部地域）</a:t>
            </a:r>
            <a:endParaRPr kumimoji="1" lang="ja-JP" altLang="en-US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68E24D79-4A7C-4AAE-876F-3143778AC942}"/>
              </a:ext>
            </a:extLst>
          </p:cNvPr>
          <p:cNvGrpSpPr/>
          <p:nvPr/>
        </p:nvGrpSpPr>
        <p:grpSpPr>
          <a:xfrm>
            <a:off x="6501547" y="4407863"/>
            <a:ext cx="3202318" cy="2254319"/>
            <a:chOff x="65362" y="720654"/>
            <a:chExt cx="3202318" cy="2254319"/>
          </a:xfrm>
        </p:grpSpPr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7F41F8E2-4B7D-471A-B05D-B60DCACB2E5A}"/>
                </a:ext>
              </a:extLst>
            </p:cNvPr>
            <p:cNvSpPr/>
            <p:nvPr/>
          </p:nvSpPr>
          <p:spPr>
            <a:xfrm>
              <a:off x="65362" y="734526"/>
              <a:ext cx="3050827" cy="2212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EDA02C89-5DE2-4DEA-BE81-8394A9981554}"/>
                </a:ext>
              </a:extLst>
            </p:cNvPr>
            <p:cNvSpPr txBox="1"/>
            <p:nvPr/>
          </p:nvSpPr>
          <p:spPr>
            <a:xfrm>
              <a:off x="66797" y="720654"/>
              <a:ext cx="438089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786" b="1" dirty="0"/>
                <a:t>凡 例</a:t>
              </a:r>
              <a:endParaRPr kumimoji="1" lang="ja-JP" altLang="en-US" sz="786" b="1" dirty="0"/>
            </a:p>
          </p:txBody>
        </p:sp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4777CCBF-AE61-4548-AC34-D0355B598F02}"/>
                </a:ext>
              </a:extLst>
            </p:cNvPr>
            <p:cNvSpPr/>
            <p:nvPr/>
          </p:nvSpPr>
          <p:spPr>
            <a:xfrm>
              <a:off x="112285" y="922530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01C6000-DDB3-4E54-83B8-223DAE379C74}"/>
                </a:ext>
              </a:extLst>
            </p:cNvPr>
            <p:cNvSpPr txBox="1"/>
            <p:nvPr/>
          </p:nvSpPr>
          <p:spPr>
            <a:xfrm>
              <a:off x="342046" y="892309"/>
              <a:ext cx="779418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資源循環林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62BC0E0-8904-42BE-9E72-E5772D8F85A3}"/>
                </a:ext>
              </a:extLst>
            </p:cNvPr>
            <p:cNvSpPr txBox="1"/>
            <p:nvPr/>
          </p:nvSpPr>
          <p:spPr>
            <a:xfrm>
              <a:off x="456320" y="1100610"/>
              <a:ext cx="1201699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①防災減災重点タイプ（危険地区</a:t>
              </a:r>
              <a:r>
                <a:rPr kumimoji="1" lang="en-US" altLang="ja-JP" sz="714" b="1" dirty="0"/>
                <a:t>A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A9C0E337-11B9-414A-B266-7A9E41F2C54F}"/>
                </a:ext>
              </a:extLst>
            </p:cNvPr>
            <p:cNvSpPr txBox="1"/>
            <p:nvPr/>
          </p:nvSpPr>
          <p:spPr>
            <a:xfrm>
              <a:off x="456320" y="1362997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②防災経営協調タイプ（危険地区</a:t>
              </a:r>
              <a:r>
                <a:rPr kumimoji="1" lang="en-US" altLang="ja-JP" sz="714" b="1" dirty="0"/>
                <a:t>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D0F9237B-B58C-4CF8-8C64-D8311B9CECA3}"/>
                </a:ext>
              </a:extLst>
            </p:cNvPr>
            <p:cNvSpPr txBox="1"/>
            <p:nvPr/>
          </p:nvSpPr>
          <p:spPr>
            <a:xfrm>
              <a:off x="448266" y="1621372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③経営管理重点タイプ（危険地区外）</a:t>
              </a:r>
            </a:p>
          </p:txBody>
        </p:sp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1DF7F8F6-1621-467C-88A6-2BCC4303AC4D}"/>
                </a:ext>
              </a:extLst>
            </p:cNvPr>
            <p:cNvSpPr/>
            <p:nvPr/>
          </p:nvSpPr>
          <p:spPr>
            <a:xfrm>
              <a:off x="105398" y="1922247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4623E5C5-1240-4B02-B6CF-DDDDF53BA599}"/>
                </a:ext>
              </a:extLst>
            </p:cNvPr>
            <p:cNvSpPr txBox="1"/>
            <p:nvPr/>
          </p:nvSpPr>
          <p:spPr>
            <a:xfrm>
              <a:off x="335157" y="1892027"/>
              <a:ext cx="1201689" cy="21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広葉樹林への誘導転換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1B593C16-5C5F-461C-9CC4-D04C48121144}"/>
                </a:ext>
              </a:extLst>
            </p:cNvPr>
            <p:cNvSpPr txBox="1"/>
            <p:nvPr/>
          </p:nvSpPr>
          <p:spPr>
            <a:xfrm>
              <a:off x="455929" y="2100328"/>
              <a:ext cx="1149814" cy="442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①防災減災重点タイプ（危険地区</a:t>
              </a:r>
              <a:r>
                <a:rPr kumimoji="1" lang="en-US" altLang="ja-JP" sz="714" b="1" dirty="0"/>
                <a:t>A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ACF5846A-2940-40F7-B9D8-7508C3C81BD9}"/>
                </a:ext>
              </a:extLst>
            </p:cNvPr>
            <p:cNvSpPr txBox="1"/>
            <p:nvPr/>
          </p:nvSpPr>
          <p:spPr>
            <a:xfrm>
              <a:off x="455929" y="2380608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②林相転換推進タイプ（危険地区</a:t>
              </a:r>
              <a:r>
                <a:rPr kumimoji="1" lang="en-US" altLang="ja-JP" sz="714" b="1" dirty="0"/>
                <a:t>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6F95B19E-7C63-4D01-9A49-FC46759B0C0D}"/>
                </a:ext>
              </a:extLst>
            </p:cNvPr>
            <p:cNvSpPr txBox="1"/>
            <p:nvPr/>
          </p:nvSpPr>
          <p:spPr>
            <a:xfrm>
              <a:off x="453724" y="2647401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③自然共生タイプ</a:t>
              </a:r>
              <a:endParaRPr kumimoji="1" lang="en-US" altLang="ja-JP" sz="714" b="1" dirty="0"/>
            </a:p>
            <a:p>
              <a:r>
                <a:rPr kumimoji="1" lang="ja-JP" altLang="en-US" sz="714" b="1" dirty="0"/>
                <a:t>（危険地区外）</a:t>
              </a:r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48337941-4D3D-466E-A3C2-FA2169EE22C5}"/>
                </a:ext>
              </a:extLst>
            </p:cNvPr>
            <p:cNvSpPr/>
            <p:nvPr/>
          </p:nvSpPr>
          <p:spPr>
            <a:xfrm>
              <a:off x="216854" y="2147555"/>
              <a:ext cx="264724" cy="113131"/>
            </a:xfrm>
            <a:prstGeom prst="rect">
              <a:avLst/>
            </a:prstGeom>
            <a:solidFill>
              <a:srgbClr val="440652">
                <a:alpha val="8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03FE9D78-F832-4E11-A17A-E77B261A6B6B}"/>
                </a:ext>
              </a:extLst>
            </p:cNvPr>
            <p:cNvSpPr/>
            <p:nvPr/>
          </p:nvSpPr>
          <p:spPr>
            <a:xfrm>
              <a:off x="216853" y="2414134"/>
              <a:ext cx="264724" cy="113131"/>
            </a:xfrm>
            <a:prstGeom prst="rect">
              <a:avLst/>
            </a:prstGeom>
            <a:solidFill>
              <a:srgbClr val="8B4184">
                <a:alpha val="7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EDFF868A-D424-4240-83A8-570453AED95A}"/>
                </a:ext>
              </a:extLst>
            </p:cNvPr>
            <p:cNvSpPr/>
            <p:nvPr/>
          </p:nvSpPr>
          <p:spPr>
            <a:xfrm>
              <a:off x="217652" y="2681411"/>
              <a:ext cx="264724" cy="113131"/>
            </a:xfrm>
            <a:prstGeom prst="rect">
              <a:avLst/>
            </a:prstGeom>
            <a:solidFill>
              <a:srgbClr val="C634B5">
                <a:alpha val="40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45F59482-162D-429F-8776-06239D35506A}"/>
                </a:ext>
              </a:extLst>
            </p:cNvPr>
            <p:cNvSpPr/>
            <p:nvPr/>
          </p:nvSpPr>
          <p:spPr>
            <a:xfrm>
              <a:off x="216853" y="1136136"/>
              <a:ext cx="264724" cy="113131"/>
            </a:xfrm>
            <a:prstGeom prst="rect">
              <a:avLst/>
            </a:prstGeom>
            <a:solidFill>
              <a:srgbClr val="2E4636">
                <a:alpha val="8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87AC7FC4-8D9F-41CD-8634-40E1E58882B3}"/>
                </a:ext>
              </a:extLst>
            </p:cNvPr>
            <p:cNvSpPr/>
            <p:nvPr/>
          </p:nvSpPr>
          <p:spPr>
            <a:xfrm>
              <a:off x="216852" y="1398269"/>
              <a:ext cx="264724" cy="113131"/>
            </a:xfrm>
            <a:prstGeom prst="rect">
              <a:avLst/>
            </a:prstGeom>
            <a:solidFill>
              <a:srgbClr val="307C42">
                <a:alpha val="8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EA96FCFA-F23E-474D-94A0-E52A540B6218}"/>
                </a:ext>
              </a:extLst>
            </p:cNvPr>
            <p:cNvSpPr/>
            <p:nvPr/>
          </p:nvSpPr>
          <p:spPr>
            <a:xfrm>
              <a:off x="215185" y="1662769"/>
              <a:ext cx="264724" cy="113131"/>
            </a:xfrm>
            <a:prstGeom prst="rect">
              <a:avLst/>
            </a:prstGeom>
            <a:solidFill>
              <a:srgbClr val="71D1A3">
                <a:alpha val="69804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F53EE743-F63B-4D52-A40B-890CBF47A20A}"/>
                </a:ext>
              </a:extLst>
            </p:cNvPr>
            <p:cNvSpPr/>
            <p:nvPr/>
          </p:nvSpPr>
          <p:spPr>
            <a:xfrm>
              <a:off x="1615842" y="922530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05046DE1-8FCE-4DB5-9739-9BF57668A853}"/>
                </a:ext>
              </a:extLst>
            </p:cNvPr>
            <p:cNvSpPr txBox="1"/>
            <p:nvPr/>
          </p:nvSpPr>
          <p:spPr>
            <a:xfrm>
              <a:off x="1845602" y="892309"/>
              <a:ext cx="1149814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資源管理林</a:t>
              </a: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BD46B00B-42B1-4A8D-A2DA-7CB504775BBF}"/>
                </a:ext>
              </a:extLst>
            </p:cNvPr>
            <p:cNvSpPr txBox="1"/>
            <p:nvPr/>
          </p:nvSpPr>
          <p:spPr>
            <a:xfrm>
              <a:off x="1966374" y="1100610"/>
              <a:ext cx="1231091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①防災減災重点タイプ（危険地区</a:t>
              </a:r>
              <a:r>
                <a:rPr kumimoji="1" lang="en-US" altLang="ja-JP" sz="714" b="1" dirty="0"/>
                <a:t>A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AA38933C-5A57-4F1F-9CDF-73DE0F7B9659}"/>
                </a:ext>
              </a:extLst>
            </p:cNvPr>
            <p:cNvSpPr txBox="1"/>
            <p:nvPr/>
          </p:nvSpPr>
          <p:spPr>
            <a:xfrm>
              <a:off x="1966374" y="1371564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②防災経営協調タイプ（危険地区</a:t>
              </a:r>
              <a:r>
                <a:rPr kumimoji="1" lang="en-US" altLang="ja-JP" sz="714" b="1" dirty="0"/>
                <a:t>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71FAE2BC-0766-4FFD-A64E-326A67E0727D}"/>
                </a:ext>
              </a:extLst>
            </p:cNvPr>
            <p:cNvSpPr txBox="1"/>
            <p:nvPr/>
          </p:nvSpPr>
          <p:spPr>
            <a:xfrm>
              <a:off x="1964168" y="1633748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③経営管理重点タイプ（危険地区外）</a:t>
              </a:r>
            </a:p>
          </p:txBody>
        </p:sp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91AFA8C3-E0FC-4F29-BD32-3F1D8915DABD}"/>
                </a:ext>
              </a:extLst>
            </p:cNvPr>
            <p:cNvSpPr/>
            <p:nvPr/>
          </p:nvSpPr>
          <p:spPr>
            <a:xfrm>
              <a:off x="1618145" y="1913316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95EC5AD8-D07E-49EF-8423-D48251B4221B}"/>
                </a:ext>
              </a:extLst>
            </p:cNvPr>
            <p:cNvSpPr txBox="1"/>
            <p:nvPr/>
          </p:nvSpPr>
          <p:spPr>
            <a:xfrm>
              <a:off x="1840596" y="1883096"/>
              <a:ext cx="1149814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自然遷移林</a:t>
              </a: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B536B337-1CDC-4BB5-A1E0-DCD777B1CAF0}"/>
                </a:ext>
              </a:extLst>
            </p:cNvPr>
            <p:cNvSpPr txBox="1"/>
            <p:nvPr/>
          </p:nvSpPr>
          <p:spPr>
            <a:xfrm>
              <a:off x="1970627" y="2105676"/>
              <a:ext cx="129705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①防災減災タイプ</a:t>
              </a:r>
              <a:endParaRPr kumimoji="1" lang="en-US" altLang="ja-JP" sz="714" b="1" dirty="0"/>
            </a:p>
            <a:p>
              <a:r>
                <a:rPr kumimoji="1" lang="ja-JP" altLang="en-US" sz="714" b="1" dirty="0"/>
                <a:t>（危険地区</a:t>
              </a:r>
              <a:r>
                <a:rPr kumimoji="1" lang="en-US" altLang="ja-JP" sz="714" b="1" dirty="0"/>
                <a:t>A 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DDAFDC57-0535-4575-8166-3964AB3EFFB6}"/>
                </a:ext>
              </a:extLst>
            </p:cNvPr>
            <p:cNvSpPr txBox="1"/>
            <p:nvPr/>
          </p:nvSpPr>
          <p:spPr>
            <a:xfrm>
              <a:off x="1977936" y="2366319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②自然共生タイプ</a:t>
              </a:r>
              <a:endParaRPr kumimoji="1" lang="en-US" altLang="ja-JP" sz="714" b="1" dirty="0"/>
            </a:p>
            <a:p>
              <a:r>
                <a:rPr kumimoji="1" lang="ja-JP" altLang="en-US" sz="714" b="1" dirty="0"/>
                <a:t>（危険地区外）</a:t>
              </a:r>
            </a:p>
          </p:txBody>
        </p:sp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EA8708A3-992B-42A9-B14A-A2E5A48191AD}"/>
                </a:ext>
              </a:extLst>
            </p:cNvPr>
            <p:cNvSpPr/>
            <p:nvPr/>
          </p:nvSpPr>
          <p:spPr>
            <a:xfrm>
              <a:off x="1728562" y="2392698"/>
              <a:ext cx="264724" cy="113131"/>
            </a:xfrm>
            <a:prstGeom prst="rect">
              <a:avLst/>
            </a:prstGeom>
            <a:solidFill>
              <a:srgbClr val="FF3809">
                <a:alpha val="4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BF7BA9EC-E1EB-4013-9AF9-0C19B188F600}"/>
                </a:ext>
              </a:extLst>
            </p:cNvPr>
            <p:cNvSpPr/>
            <p:nvPr/>
          </p:nvSpPr>
          <p:spPr>
            <a:xfrm>
              <a:off x="1721115" y="2141738"/>
              <a:ext cx="264724" cy="113131"/>
            </a:xfrm>
            <a:prstGeom prst="rect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214420F5-A901-47A0-98D4-30D6DC77A090}"/>
                </a:ext>
              </a:extLst>
            </p:cNvPr>
            <p:cNvSpPr/>
            <p:nvPr/>
          </p:nvSpPr>
          <p:spPr>
            <a:xfrm>
              <a:off x="1723119" y="1135485"/>
              <a:ext cx="264724" cy="113131"/>
            </a:xfrm>
            <a:prstGeom prst="rect">
              <a:avLst/>
            </a:prstGeom>
            <a:solidFill>
              <a:srgbClr val="421E06">
                <a:alpha val="69804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A7F4867F-ABF6-4763-A33F-FE555BE18E11}"/>
                </a:ext>
              </a:extLst>
            </p:cNvPr>
            <p:cNvSpPr/>
            <p:nvPr/>
          </p:nvSpPr>
          <p:spPr>
            <a:xfrm>
              <a:off x="1724900" y="1400540"/>
              <a:ext cx="264724" cy="113131"/>
            </a:xfrm>
            <a:prstGeom prst="rect">
              <a:avLst/>
            </a:prstGeom>
            <a:solidFill>
              <a:srgbClr val="A27B00"/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2848C53E-AE6A-4479-B633-6032166BEAF5}"/>
                </a:ext>
              </a:extLst>
            </p:cNvPr>
            <p:cNvSpPr/>
            <p:nvPr/>
          </p:nvSpPr>
          <p:spPr>
            <a:xfrm>
              <a:off x="1721318" y="1662105"/>
              <a:ext cx="264724" cy="113131"/>
            </a:xfrm>
            <a:prstGeom prst="rect">
              <a:avLst/>
            </a:prstGeom>
            <a:solidFill>
              <a:srgbClr val="DD8E19">
                <a:alpha val="50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318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68CD1CE-E9EA-4E0E-B3EB-2C598AEC08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82"/>
          <a:stretch/>
        </p:blipFill>
        <p:spPr>
          <a:xfrm>
            <a:off x="-24842" y="711773"/>
            <a:ext cx="9208659" cy="6126870"/>
          </a:xfrm>
          <a:prstGeom prst="rect">
            <a:avLst/>
          </a:prstGeom>
        </p:spPr>
      </p:pic>
      <p:pic>
        <p:nvPicPr>
          <p:cNvPr id="207" name="図 206">
            <a:extLst>
              <a:ext uri="{FF2B5EF4-FFF2-40B4-BE49-F238E27FC236}">
                <a16:creationId xmlns:a16="http://schemas.microsoft.com/office/drawing/2014/main" id="{15FA163B-D84D-42BF-A8C4-236825FF8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748" y="2868501"/>
            <a:ext cx="683986" cy="725714"/>
          </a:xfrm>
          <a:prstGeom prst="rect">
            <a:avLst/>
          </a:prstGeom>
        </p:spPr>
      </p:pic>
      <p:sp>
        <p:nvSpPr>
          <p:cNvPr id="41" name="スライド番号プレースホルダー 10">
            <a:extLst>
              <a:ext uri="{FF2B5EF4-FFF2-40B4-BE49-F238E27FC236}">
                <a16:creationId xmlns:a16="http://schemas.microsoft.com/office/drawing/2014/main" id="{20311500-38D3-4D5C-B734-C8FB118CB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13260" y="6519035"/>
            <a:ext cx="2228850" cy="365125"/>
          </a:xfrm>
        </p:spPr>
        <p:txBody>
          <a:bodyPr/>
          <a:lstStyle/>
          <a:p>
            <a:fld id="{D2D8002D-B5B0-4BAC-B1F6-782DDCCE6D9C}" type="slidenum">
              <a:rPr kumimoji="1" lang="ja-JP" altLang="en-US" sz="2000" b="1"/>
              <a:t>4</a:t>
            </a:fld>
            <a:endParaRPr kumimoji="1" lang="ja-JP" altLang="en-US" sz="2000" b="1" dirty="0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7C412260-2B45-4593-B42E-03393A157244}"/>
              </a:ext>
            </a:extLst>
          </p:cNvPr>
          <p:cNvSpPr/>
          <p:nvPr/>
        </p:nvSpPr>
        <p:spPr>
          <a:xfrm>
            <a:off x="0" y="3592"/>
            <a:ext cx="9906000" cy="46469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大阪府 森づくり推進アクションプラン　ゾーニング図（その４）（中部・南河内地域）</a:t>
            </a:r>
            <a:endParaRPr kumimoji="1" lang="ja-JP" altLang="en-US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9ED4634C-3CB3-44F9-AA22-1FA1A11AA833}"/>
              </a:ext>
            </a:extLst>
          </p:cNvPr>
          <p:cNvGrpSpPr/>
          <p:nvPr/>
        </p:nvGrpSpPr>
        <p:grpSpPr>
          <a:xfrm>
            <a:off x="6802444" y="515392"/>
            <a:ext cx="3202318" cy="2254319"/>
            <a:chOff x="65362" y="720654"/>
            <a:chExt cx="3202318" cy="2254319"/>
          </a:xfrm>
        </p:grpSpPr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D7C1DE1F-E384-4D1B-98E8-9D9A2AE1E9BE}"/>
                </a:ext>
              </a:extLst>
            </p:cNvPr>
            <p:cNvSpPr/>
            <p:nvPr/>
          </p:nvSpPr>
          <p:spPr>
            <a:xfrm>
              <a:off x="65362" y="734526"/>
              <a:ext cx="3050827" cy="2212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1399F534-312B-4535-8C58-04727DD89666}"/>
                </a:ext>
              </a:extLst>
            </p:cNvPr>
            <p:cNvSpPr txBox="1"/>
            <p:nvPr/>
          </p:nvSpPr>
          <p:spPr>
            <a:xfrm>
              <a:off x="66797" y="720654"/>
              <a:ext cx="438089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786" b="1" dirty="0"/>
                <a:t>凡 例</a:t>
              </a:r>
              <a:endParaRPr kumimoji="1" lang="ja-JP" altLang="en-US" sz="786" b="1" dirty="0"/>
            </a:p>
          </p:txBody>
        </p:sp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8C79A78F-7D46-439E-812D-CC3F465DFBA2}"/>
                </a:ext>
              </a:extLst>
            </p:cNvPr>
            <p:cNvSpPr/>
            <p:nvPr/>
          </p:nvSpPr>
          <p:spPr>
            <a:xfrm>
              <a:off x="112285" y="922530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73EDD49-A461-4D7A-B4E6-41B5D7AF0BDC}"/>
                </a:ext>
              </a:extLst>
            </p:cNvPr>
            <p:cNvSpPr txBox="1"/>
            <p:nvPr/>
          </p:nvSpPr>
          <p:spPr>
            <a:xfrm>
              <a:off x="342046" y="892309"/>
              <a:ext cx="779418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資源循環林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4328075C-23F4-4131-B6FE-30FF2A011C5D}"/>
                </a:ext>
              </a:extLst>
            </p:cNvPr>
            <p:cNvSpPr txBox="1"/>
            <p:nvPr/>
          </p:nvSpPr>
          <p:spPr>
            <a:xfrm>
              <a:off x="456320" y="1100610"/>
              <a:ext cx="1201699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①防災減災重点タイプ（危険地区</a:t>
              </a:r>
              <a:r>
                <a:rPr kumimoji="1" lang="en-US" altLang="ja-JP" sz="714" b="1" dirty="0"/>
                <a:t>A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AFE1019C-B66D-4DE3-B4F0-8FD599C421DC}"/>
                </a:ext>
              </a:extLst>
            </p:cNvPr>
            <p:cNvSpPr txBox="1"/>
            <p:nvPr/>
          </p:nvSpPr>
          <p:spPr>
            <a:xfrm>
              <a:off x="456320" y="1362997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②防災経営協調タイプ（危険地区</a:t>
              </a:r>
              <a:r>
                <a:rPr kumimoji="1" lang="en-US" altLang="ja-JP" sz="714" b="1" dirty="0"/>
                <a:t>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7367C490-F10E-4393-8A0E-BBD782068369}"/>
                </a:ext>
              </a:extLst>
            </p:cNvPr>
            <p:cNvSpPr txBox="1"/>
            <p:nvPr/>
          </p:nvSpPr>
          <p:spPr>
            <a:xfrm>
              <a:off x="448266" y="1621372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③経営管理重点タイプ（危険地区外）</a:t>
              </a:r>
            </a:p>
          </p:txBody>
        </p:sp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DB1B2ACA-D9ED-4E58-98C4-ABA680EAD416}"/>
                </a:ext>
              </a:extLst>
            </p:cNvPr>
            <p:cNvSpPr/>
            <p:nvPr/>
          </p:nvSpPr>
          <p:spPr>
            <a:xfrm>
              <a:off x="105398" y="1922247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A49D71B5-7075-44C6-8D57-F9C993ABEEB8}"/>
                </a:ext>
              </a:extLst>
            </p:cNvPr>
            <p:cNvSpPr txBox="1"/>
            <p:nvPr/>
          </p:nvSpPr>
          <p:spPr>
            <a:xfrm>
              <a:off x="335157" y="1892027"/>
              <a:ext cx="1201689" cy="21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広葉樹林への誘導転換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E380ECF-EE50-455C-8067-E5B94600D446}"/>
                </a:ext>
              </a:extLst>
            </p:cNvPr>
            <p:cNvSpPr txBox="1"/>
            <p:nvPr/>
          </p:nvSpPr>
          <p:spPr>
            <a:xfrm>
              <a:off x="455929" y="2100328"/>
              <a:ext cx="1149814" cy="442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①防災減災重点タイプ（危険地区</a:t>
              </a:r>
              <a:r>
                <a:rPr kumimoji="1" lang="en-US" altLang="ja-JP" sz="714" b="1" dirty="0"/>
                <a:t>A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24E777DE-7935-4507-BF44-1664C19151CF}"/>
                </a:ext>
              </a:extLst>
            </p:cNvPr>
            <p:cNvSpPr txBox="1"/>
            <p:nvPr/>
          </p:nvSpPr>
          <p:spPr>
            <a:xfrm>
              <a:off x="455929" y="2380608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②林相転換推進タイプ（危険地区</a:t>
              </a:r>
              <a:r>
                <a:rPr kumimoji="1" lang="en-US" altLang="ja-JP" sz="714" b="1" dirty="0"/>
                <a:t>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9AA9FEED-6C2F-4AF0-AEA1-7AB33CCEB6EE}"/>
                </a:ext>
              </a:extLst>
            </p:cNvPr>
            <p:cNvSpPr txBox="1"/>
            <p:nvPr/>
          </p:nvSpPr>
          <p:spPr>
            <a:xfrm>
              <a:off x="453724" y="2647401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③自然共生タイプ</a:t>
              </a:r>
              <a:endParaRPr kumimoji="1" lang="en-US" altLang="ja-JP" sz="714" b="1" dirty="0"/>
            </a:p>
            <a:p>
              <a:r>
                <a:rPr kumimoji="1" lang="ja-JP" altLang="en-US" sz="714" b="1" dirty="0"/>
                <a:t>（危険地区外）</a:t>
              </a:r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2D79BE85-A0DC-43FF-9EDF-231281AD5063}"/>
                </a:ext>
              </a:extLst>
            </p:cNvPr>
            <p:cNvSpPr/>
            <p:nvPr/>
          </p:nvSpPr>
          <p:spPr>
            <a:xfrm>
              <a:off x="216854" y="2147555"/>
              <a:ext cx="264724" cy="113131"/>
            </a:xfrm>
            <a:prstGeom prst="rect">
              <a:avLst/>
            </a:prstGeom>
            <a:solidFill>
              <a:srgbClr val="440652">
                <a:alpha val="8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1DB70794-4692-4AEB-9426-48795A8187EC}"/>
                </a:ext>
              </a:extLst>
            </p:cNvPr>
            <p:cNvSpPr/>
            <p:nvPr/>
          </p:nvSpPr>
          <p:spPr>
            <a:xfrm>
              <a:off x="216853" y="2414134"/>
              <a:ext cx="264724" cy="113131"/>
            </a:xfrm>
            <a:prstGeom prst="rect">
              <a:avLst/>
            </a:prstGeom>
            <a:solidFill>
              <a:srgbClr val="8B4184">
                <a:alpha val="7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96F9133E-86A1-4735-92D3-32925ECB7C45}"/>
                </a:ext>
              </a:extLst>
            </p:cNvPr>
            <p:cNvSpPr/>
            <p:nvPr/>
          </p:nvSpPr>
          <p:spPr>
            <a:xfrm>
              <a:off x="217652" y="2681411"/>
              <a:ext cx="264724" cy="113131"/>
            </a:xfrm>
            <a:prstGeom prst="rect">
              <a:avLst/>
            </a:prstGeom>
            <a:solidFill>
              <a:srgbClr val="C634B5">
                <a:alpha val="40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5520D69B-1435-4BF3-B065-4F48F565FB20}"/>
                </a:ext>
              </a:extLst>
            </p:cNvPr>
            <p:cNvSpPr/>
            <p:nvPr/>
          </p:nvSpPr>
          <p:spPr>
            <a:xfrm>
              <a:off x="216853" y="1136136"/>
              <a:ext cx="264724" cy="113131"/>
            </a:xfrm>
            <a:prstGeom prst="rect">
              <a:avLst/>
            </a:prstGeom>
            <a:solidFill>
              <a:srgbClr val="2E4636">
                <a:alpha val="8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2690C44F-14DE-4007-9C5C-A7B9762DA10E}"/>
                </a:ext>
              </a:extLst>
            </p:cNvPr>
            <p:cNvSpPr/>
            <p:nvPr/>
          </p:nvSpPr>
          <p:spPr>
            <a:xfrm>
              <a:off x="216852" y="1398269"/>
              <a:ext cx="264724" cy="113131"/>
            </a:xfrm>
            <a:prstGeom prst="rect">
              <a:avLst/>
            </a:prstGeom>
            <a:solidFill>
              <a:srgbClr val="307C42">
                <a:alpha val="8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FB048C71-535A-417E-AA09-0CC47EF7A1C7}"/>
                </a:ext>
              </a:extLst>
            </p:cNvPr>
            <p:cNvSpPr/>
            <p:nvPr/>
          </p:nvSpPr>
          <p:spPr>
            <a:xfrm>
              <a:off x="215185" y="1662769"/>
              <a:ext cx="264724" cy="113131"/>
            </a:xfrm>
            <a:prstGeom prst="rect">
              <a:avLst/>
            </a:prstGeom>
            <a:solidFill>
              <a:srgbClr val="71D1A3">
                <a:alpha val="69804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C66E1F19-B29C-4C92-A1F5-898A90F713EF}"/>
                </a:ext>
              </a:extLst>
            </p:cNvPr>
            <p:cNvSpPr/>
            <p:nvPr/>
          </p:nvSpPr>
          <p:spPr>
            <a:xfrm>
              <a:off x="1615842" y="922530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96D717E1-E786-4ACF-B6DF-0BC87AAC2AC6}"/>
                </a:ext>
              </a:extLst>
            </p:cNvPr>
            <p:cNvSpPr txBox="1"/>
            <p:nvPr/>
          </p:nvSpPr>
          <p:spPr>
            <a:xfrm>
              <a:off x="1845602" y="892309"/>
              <a:ext cx="1149814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資源管理林</a:t>
              </a: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5E9953DE-E3D7-4F67-BF4D-8BE7E0955BDF}"/>
                </a:ext>
              </a:extLst>
            </p:cNvPr>
            <p:cNvSpPr txBox="1"/>
            <p:nvPr/>
          </p:nvSpPr>
          <p:spPr>
            <a:xfrm>
              <a:off x="1966374" y="1100610"/>
              <a:ext cx="1231091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①防災減災重点タイプ（危険地区</a:t>
              </a:r>
              <a:r>
                <a:rPr kumimoji="1" lang="en-US" altLang="ja-JP" sz="714" b="1" dirty="0"/>
                <a:t>A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BEEF3A51-8121-4FF3-A6D7-8E539B8EA7AA}"/>
                </a:ext>
              </a:extLst>
            </p:cNvPr>
            <p:cNvSpPr txBox="1"/>
            <p:nvPr/>
          </p:nvSpPr>
          <p:spPr>
            <a:xfrm>
              <a:off x="1966374" y="1371564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②防災経営協調タイプ（危険地区</a:t>
              </a:r>
              <a:r>
                <a:rPr kumimoji="1" lang="en-US" altLang="ja-JP" sz="714" b="1" dirty="0"/>
                <a:t>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29A2E563-5D15-49A4-8C09-1D7495C8D0D9}"/>
                </a:ext>
              </a:extLst>
            </p:cNvPr>
            <p:cNvSpPr txBox="1"/>
            <p:nvPr/>
          </p:nvSpPr>
          <p:spPr>
            <a:xfrm>
              <a:off x="1964168" y="1633748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③経営管理重点タイプ（危険地区外）</a:t>
              </a:r>
            </a:p>
          </p:txBody>
        </p:sp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B7C9B4BF-2368-419B-BA85-C1D34CEE310D}"/>
                </a:ext>
              </a:extLst>
            </p:cNvPr>
            <p:cNvSpPr/>
            <p:nvPr/>
          </p:nvSpPr>
          <p:spPr>
            <a:xfrm>
              <a:off x="1618145" y="1913316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9056BF78-DDBB-4F72-B82E-52AA00FB4A93}"/>
                </a:ext>
              </a:extLst>
            </p:cNvPr>
            <p:cNvSpPr txBox="1"/>
            <p:nvPr/>
          </p:nvSpPr>
          <p:spPr>
            <a:xfrm>
              <a:off x="1840596" y="1883096"/>
              <a:ext cx="1149814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自然遷移林</a:t>
              </a: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2354DF1B-3D01-4221-8B89-3E6F4F2E7987}"/>
                </a:ext>
              </a:extLst>
            </p:cNvPr>
            <p:cNvSpPr txBox="1"/>
            <p:nvPr/>
          </p:nvSpPr>
          <p:spPr>
            <a:xfrm>
              <a:off x="1970627" y="2105676"/>
              <a:ext cx="129705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①防災減災タイプ</a:t>
              </a:r>
              <a:endParaRPr kumimoji="1" lang="en-US" altLang="ja-JP" sz="714" b="1" dirty="0"/>
            </a:p>
            <a:p>
              <a:r>
                <a:rPr kumimoji="1" lang="ja-JP" altLang="en-US" sz="714" b="1" dirty="0"/>
                <a:t>（危険地区</a:t>
              </a:r>
              <a:r>
                <a:rPr kumimoji="1" lang="en-US" altLang="ja-JP" sz="714" b="1" dirty="0"/>
                <a:t>A 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48A761A0-1C3F-4134-A001-DC852D891174}"/>
                </a:ext>
              </a:extLst>
            </p:cNvPr>
            <p:cNvSpPr txBox="1"/>
            <p:nvPr/>
          </p:nvSpPr>
          <p:spPr>
            <a:xfrm>
              <a:off x="1977936" y="2366319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②自然共生タイプ</a:t>
              </a:r>
              <a:endParaRPr kumimoji="1" lang="en-US" altLang="ja-JP" sz="714" b="1" dirty="0"/>
            </a:p>
            <a:p>
              <a:r>
                <a:rPr kumimoji="1" lang="ja-JP" altLang="en-US" sz="714" b="1" dirty="0"/>
                <a:t>（危険地区外）</a:t>
              </a:r>
            </a:p>
          </p:txBody>
        </p:sp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F64319BD-CDA8-41FD-BA32-7ED1F1E87EB5}"/>
                </a:ext>
              </a:extLst>
            </p:cNvPr>
            <p:cNvSpPr/>
            <p:nvPr/>
          </p:nvSpPr>
          <p:spPr>
            <a:xfrm>
              <a:off x="1728562" y="2392698"/>
              <a:ext cx="264724" cy="113131"/>
            </a:xfrm>
            <a:prstGeom prst="rect">
              <a:avLst/>
            </a:prstGeom>
            <a:solidFill>
              <a:srgbClr val="FF3809">
                <a:alpha val="4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D5905A98-556E-4CC5-98C2-0134C4A6A02E}"/>
                </a:ext>
              </a:extLst>
            </p:cNvPr>
            <p:cNvSpPr/>
            <p:nvPr/>
          </p:nvSpPr>
          <p:spPr>
            <a:xfrm>
              <a:off x="1721115" y="2141738"/>
              <a:ext cx="264724" cy="113131"/>
            </a:xfrm>
            <a:prstGeom prst="rect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4FAD01F3-DFD5-47C7-BE5A-4BD9E24BC668}"/>
                </a:ext>
              </a:extLst>
            </p:cNvPr>
            <p:cNvSpPr/>
            <p:nvPr/>
          </p:nvSpPr>
          <p:spPr>
            <a:xfrm>
              <a:off x="1723119" y="1135485"/>
              <a:ext cx="264724" cy="113131"/>
            </a:xfrm>
            <a:prstGeom prst="rect">
              <a:avLst/>
            </a:prstGeom>
            <a:solidFill>
              <a:srgbClr val="421E06">
                <a:alpha val="69804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42BDD95D-4AD4-4E58-946F-4719644B44E5}"/>
                </a:ext>
              </a:extLst>
            </p:cNvPr>
            <p:cNvSpPr/>
            <p:nvPr/>
          </p:nvSpPr>
          <p:spPr>
            <a:xfrm>
              <a:off x="1724900" y="1400540"/>
              <a:ext cx="264724" cy="113131"/>
            </a:xfrm>
            <a:prstGeom prst="rect">
              <a:avLst/>
            </a:prstGeom>
            <a:solidFill>
              <a:srgbClr val="A27B00"/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65BB349B-55BC-4F90-9802-CC222BB859DC}"/>
                </a:ext>
              </a:extLst>
            </p:cNvPr>
            <p:cNvSpPr/>
            <p:nvPr/>
          </p:nvSpPr>
          <p:spPr>
            <a:xfrm>
              <a:off x="1721318" y="1662105"/>
              <a:ext cx="264724" cy="113131"/>
            </a:xfrm>
            <a:prstGeom prst="rect">
              <a:avLst/>
            </a:prstGeom>
            <a:solidFill>
              <a:srgbClr val="DD8E19">
                <a:alpha val="50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1027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8AE182D-E6AA-4CBF-8AEE-92D0B29540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2"/>
          <a:stretch/>
        </p:blipFill>
        <p:spPr>
          <a:xfrm>
            <a:off x="534863" y="738422"/>
            <a:ext cx="9212088" cy="6101739"/>
          </a:xfrm>
          <a:prstGeom prst="rect">
            <a:avLst/>
          </a:prstGeom>
        </p:spPr>
      </p:pic>
      <p:pic>
        <p:nvPicPr>
          <p:cNvPr id="207" name="図 206">
            <a:extLst>
              <a:ext uri="{FF2B5EF4-FFF2-40B4-BE49-F238E27FC236}">
                <a16:creationId xmlns:a16="http://schemas.microsoft.com/office/drawing/2014/main" id="{15FA163B-D84D-42BF-A8C4-236825FF8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806" y="491247"/>
            <a:ext cx="683986" cy="725714"/>
          </a:xfrm>
          <a:prstGeom prst="rect">
            <a:avLst/>
          </a:prstGeom>
        </p:spPr>
      </p:pic>
      <p:sp>
        <p:nvSpPr>
          <p:cNvPr id="41" name="スライド番号プレースホルダー 10">
            <a:extLst>
              <a:ext uri="{FF2B5EF4-FFF2-40B4-BE49-F238E27FC236}">
                <a16:creationId xmlns:a16="http://schemas.microsoft.com/office/drawing/2014/main" id="{20311500-38D3-4D5C-B734-C8FB118CB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13260" y="6519035"/>
            <a:ext cx="2228850" cy="365125"/>
          </a:xfrm>
        </p:spPr>
        <p:txBody>
          <a:bodyPr/>
          <a:lstStyle/>
          <a:p>
            <a:fld id="{D2D8002D-B5B0-4BAC-B1F6-782DDCCE6D9C}" type="slidenum">
              <a:rPr kumimoji="1" lang="ja-JP" altLang="en-US" sz="2000" b="1"/>
              <a:t>5</a:t>
            </a:fld>
            <a:endParaRPr kumimoji="1" lang="ja-JP" altLang="en-US" sz="2000" b="1" dirty="0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FE13E4FE-66A3-4780-AB9C-E1B7028FB4B9}"/>
              </a:ext>
            </a:extLst>
          </p:cNvPr>
          <p:cNvSpPr/>
          <p:nvPr/>
        </p:nvSpPr>
        <p:spPr>
          <a:xfrm>
            <a:off x="0" y="3592"/>
            <a:ext cx="9906000" cy="46469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大阪府 森づくり推進アクションプラン　ゾーニング図（その５）（南河内・泉州地域）</a:t>
            </a:r>
            <a:endParaRPr kumimoji="1" lang="ja-JP" altLang="en-US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470F246D-DD93-4081-AAAD-A6F5A23DBB78}"/>
              </a:ext>
            </a:extLst>
          </p:cNvPr>
          <p:cNvGrpSpPr/>
          <p:nvPr/>
        </p:nvGrpSpPr>
        <p:grpSpPr>
          <a:xfrm>
            <a:off x="157614" y="716542"/>
            <a:ext cx="3202318" cy="2254319"/>
            <a:chOff x="65362" y="720654"/>
            <a:chExt cx="3202318" cy="225431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40D8617C-55FF-4715-8F79-D7F9866A25E9}"/>
                </a:ext>
              </a:extLst>
            </p:cNvPr>
            <p:cNvSpPr/>
            <p:nvPr/>
          </p:nvSpPr>
          <p:spPr>
            <a:xfrm>
              <a:off x="65362" y="734526"/>
              <a:ext cx="3050827" cy="2212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6E7932E1-BEAC-4ECD-B8ED-8ADD62188778}"/>
                </a:ext>
              </a:extLst>
            </p:cNvPr>
            <p:cNvSpPr txBox="1"/>
            <p:nvPr/>
          </p:nvSpPr>
          <p:spPr>
            <a:xfrm>
              <a:off x="66797" y="720654"/>
              <a:ext cx="438089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786" b="1" dirty="0"/>
                <a:t>凡 例</a:t>
              </a:r>
              <a:endParaRPr kumimoji="1" lang="ja-JP" altLang="en-US" sz="786" b="1" dirty="0"/>
            </a:p>
          </p:txBody>
        </p:sp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35575BE9-B18E-4BC6-BA1B-8F601845C4DB}"/>
                </a:ext>
              </a:extLst>
            </p:cNvPr>
            <p:cNvSpPr/>
            <p:nvPr/>
          </p:nvSpPr>
          <p:spPr>
            <a:xfrm>
              <a:off x="112285" y="922530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CCE689E-E709-431B-94D4-59FD90E3DFF2}"/>
                </a:ext>
              </a:extLst>
            </p:cNvPr>
            <p:cNvSpPr txBox="1"/>
            <p:nvPr/>
          </p:nvSpPr>
          <p:spPr>
            <a:xfrm>
              <a:off x="342046" y="892309"/>
              <a:ext cx="779418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資源循環林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C41A2A5F-5B6B-4348-8C0F-08C629ED073B}"/>
                </a:ext>
              </a:extLst>
            </p:cNvPr>
            <p:cNvSpPr txBox="1"/>
            <p:nvPr/>
          </p:nvSpPr>
          <p:spPr>
            <a:xfrm>
              <a:off x="456320" y="1100610"/>
              <a:ext cx="1201699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①防災減災重点タイプ（危険地区</a:t>
              </a:r>
              <a:r>
                <a:rPr kumimoji="1" lang="en-US" altLang="ja-JP" sz="714" b="1" dirty="0"/>
                <a:t>A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1F98F0D2-5390-4071-9DE8-B54ECB5085C8}"/>
                </a:ext>
              </a:extLst>
            </p:cNvPr>
            <p:cNvSpPr txBox="1"/>
            <p:nvPr/>
          </p:nvSpPr>
          <p:spPr>
            <a:xfrm>
              <a:off x="456320" y="1362997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②防災経営協調タイプ（危険地区</a:t>
              </a:r>
              <a:r>
                <a:rPr kumimoji="1" lang="en-US" altLang="ja-JP" sz="714" b="1" dirty="0"/>
                <a:t>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EF8F17A4-BDBE-4AD1-A0FC-1FB2DECC5E2D}"/>
                </a:ext>
              </a:extLst>
            </p:cNvPr>
            <p:cNvSpPr txBox="1"/>
            <p:nvPr/>
          </p:nvSpPr>
          <p:spPr>
            <a:xfrm>
              <a:off x="448266" y="1621372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③経営管理重点タイプ（危険地区外）</a:t>
              </a:r>
            </a:p>
          </p:txBody>
        </p:sp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219BF386-395B-4A0E-BA00-79A04B1D4DED}"/>
                </a:ext>
              </a:extLst>
            </p:cNvPr>
            <p:cNvSpPr/>
            <p:nvPr/>
          </p:nvSpPr>
          <p:spPr>
            <a:xfrm>
              <a:off x="105398" y="1922247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C91DADBB-4AF3-4D3E-80B2-51EE2D0D7A09}"/>
                </a:ext>
              </a:extLst>
            </p:cNvPr>
            <p:cNvSpPr txBox="1"/>
            <p:nvPr/>
          </p:nvSpPr>
          <p:spPr>
            <a:xfrm>
              <a:off x="335157" y="1892027"/>
              <a:ext cx="1234467" cy="21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広葉樹林への誘導転換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5857F86D-D2D2-46C9-93F3-7F3A39C565F2}"/>
                </a:ext>
              </a:extLst>
            </p:cNvPr>
            <p:cNvSpPr txBox="1"/>
            <p:nvPr/>
          </p:nvSpPr>
          <p:spPr>
            <a:xfrm>
              <a:off x="455929" y="2100328"/>
              <a:ext cx="1149814" cy="442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①防災減災重点タイプ（危険地区</a:t>
              </a:r>
              <a:r>
                <a:rPr kumimoji="1" lang="en-US" altLang="ja-JP" sz="714" b="1" dirty="0"/>
                <a:t>A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C4D8C554-0F90-4DD7-937C-D56040D650DB}"/>
                </a:ext>
              </a:extLst>
            </p:cNvPr>
            <p:cNvSpPr txBox="1"/>
            <p:nvPr/>
          </p:nvSpPr>
          <p:spPr>
            <a:xfrm>
              <a:off x="455929" y="2380608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②林相転換推進タイプ（危険地区</a:t>
              </a:r>
              <a:r>
                <a:rPr kumimoji="1" lang="en-US" altLang="ja-JP" sz="714" b="1" dirty="0"/>
                <a:t>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627867CD-120A-4ED1-8D6E-DDD0B62617E6}"/>
                </a:ext>
              </a:extLst>
            </p:cNvPr>
            <p:cNvSpPr txBox="1"/>
            <p:nvPr/>
          </p:nvSpPr>
          <p:spPr>
            <a:xfrm>
              <a:off x="453724" y="2647401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③自然共生タイプ</a:t>
              </a:r>
              <a:endParaRPr kumimoji="1" lang="en-US" altLang="ja-JP" sz="714" b="1" dirty="0"/>
            </a:p>
            <a:p>
              <a:r>
                <a:rPr kumimoji="1" lang="ja-JP" altLang="en-US" sz="714" b="1" dirty="0"/>
                <a:t>（危険地区外）</a:t>
              </a:r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231A64F1-C66D-48D1-A799-06B79700BB20}"/>
                </a:ext>
              </a:extLst>
            </p:cNvPr>
            <p:cNvSpPr/>
            <p:nvPr/>
          </p:nvSpPr>
          <p:spPr>
            <a:xfrm>
              <a:off x="216854" y="2147555"/>
              <a:ext cx="264724" cy="113131"/>
            </a:xfrm>
            <a:prstGeom prst="rect">
              <a:avLst/>
            </a:prstGeom>
            <a:solidFill>
              <a:srgbClr val="440652">
                <a:alpha val="8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B21D13AA-76CE-4127-8ACF-413749BD45FD}"/>
                </a:ext>
              </a:extLst>
            </p:cNvPr>
            <p:cNvSpPr/>
            <p:nvPr/>
          </p:nvSpPr>
          <p:spPr>
            <a:xfrm>
              <a:off x="216853" y="2414134"/>
              <a:ext cx="264724" cy="113131"/>
            </a:xfrm>
            <a:prstGeom prst="rect">
              <a:avLst/>
            </a:prstGeom>
            <a:solidFill>
              <a:srgbClr val="8B4184">
                <a:alpha val="7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29720C2C-98B9-4E45-8D81-2F6015633B6A}"/>
                </a:ext>
              </a:extLst>
            </p:cNvPr>
            <p:cNvSpPr/>
            <p:nvPr/>
          </p:nvSpPr>
          <p:spPr>
            <a:xfrm>
              <a:off x="217652" y="2681411"/>
              <a:ext cx="264724" cy="113131"/>
            </a:xfrm>
            <a:prstGeom prst="rect">
              <a:avLst/>
            </a:prstGeom>
            <a:solidFill>
              <a:srgbClr val="C634B5">
                <a:alpha val="40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A1F3D303-1FED-4BB4-BF37-80CD8DCF522B}"/>
                </a:ext>
              </a:extLst>
            </p:cNvPr>
            <p:cNvSpPr/>
            <p:nvPr/>
          </p:nvSpPr>
          <p:spPr>
            <a:xfrm>
              <a:off x="216853" y="1136136"/>
              <a:ext cx="264724" cy="113131"/>
            </a:xfrm>
            <a:prstGeom prst="rect">
              <a:avLst/>
            </a:prstGeom>
            <a:solidFill>
              <a:srgbClr val="2E4636">
                <a:alpha val="8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38B0CD0E-166F-4AE9-9FD1-36E4CD153EAB}"/>
                </a:ext>
              </a:extLst>
            </p:cNvPr>
            <p:cNvSpPr/>
            <p:nvPr/>
          </p:nvSpPr>
          <p:spPr>
            <a:xfrm>
              <a:off x="216852" y="1398269"/>
              <a:ext cx="264724" cy="113131"/>
            </a:xfrm>
            <a:prstGeom prst="rect">
              <a:avLst/>
            </a:prstGeom>
            <a:solidFill>
              <a:srgbClr val="307C42">
                <a:alpha val="8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0FF5AE03-71A3-46C4-A731-AB29FB274B36}"/>
                </a:ext>
              </a:extLst>
            </p:cNvPr>
            <p:cNvSpPr/>
            <p:nvPr/>
          </p:nvSpPr>
          <p:spPr>
            <a:xfrm>
              <a:off x="215185" y="1662769"/>
              <a:ext cx="264724" cy="113131"/>
            </a:xfrm>
            <a:prstGeom prst="rect">
              <a:avLst/>
            </a:prstGeom>
            <a:solidFill>
              <a:srgbClr val="71D1A3">
                <a:alpha val="69804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CD461DD7-CA80-43D4-B6A0-7F6216DF9E5B}"/>
                </a:ext>
              </a:extLst>
            </p:cNvPr>
            <p:cNvSpPr/>
            <p:nvPr/>
          </p:nvSpPr>
          <p:spPr>
            <a:xfrm>
              <a:off x="1615842" y="922530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B201FAB2-26D5-48EF-9FA6-10D19F0B31ED}"/>
                </a:ext>
              </a:extLst>
            </p:cNvPr>
            <p:cNvSpPr txBox="1"/>
            <p:nvPr/>
          </p:nvSpPr>
          <p:spPr>
            <a:xfrm>
              <a:off x="1845602" y="892309"/>
              <a:ext cx="1149814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資源管理林</a:t>
              </a: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B1126D3-4975-4EF6-B143-B1D4A440B1EC}"/>
                </a:ext>
              </a:extLst>
            </p:cNvPr>
            <p:cNvSpPr txBox="1"/>
            <p:nvPr/>
          </p:nvSpPr>
          <p:spPr>
            <a:xfrm>
              <a:off x="1966374" y="1100610"/>
              <a:ext cx="1231091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①防災減災重点タイプ（危険地区</a:t>
              </a:r>
              <a:r>
                <a:rPr kumimoji="1" lang="en-US" altLang="ja-JP" sz="714" b="1" dirty="0"/>
                <a:t>A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299FEED9-C907-4EF7-BD19-1E75B2B7D6DD}"/>
                </a:ext>
              </a:extLst>
            </p:cNvPr>
            <p:cNvSpPr txBox="1"/>
            <p:nvPr/>
          </p:nvSpPr>
          <p:spPr>
            <a:xfrm>
              <a:off x="1966374" y="1371564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②防災経営協調タイプ（危険地区</a:t>
              </a:r>
              <a:r>
                <a:rPr kumimoji="1" lang="en-US" altLang="ja-JP" sz="714" b="1" dirty="0"/>
                <a:t>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574FD6C8-EAC0-48CE-99D6-E73B0CD734BE}"/>
                </a:ext>
              </a:extLst>
            </p:cNvPr>
            <p:cNvSpPr txBox="1"/>
            <p:nvPr/>
          </p:nvSpPr>
          <p:spPr>
            <a:xfrm>
              <a:off x="1964168" y="1633748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③経営管理重点タイプ（危険地区外）</a:t>
              </a:r>
            </a:p>
          </p:txBody>
        </p:sp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DFB7E221-BBA5-4C2E-9A01-37095F395E9B}"/>
                </a:ext>
              </a:extLst>
            </p:cNvPr>
            <p:cNvSpPr/>
            <p:nvPr/>
          </p:nvSpPr>
          <p:spPr>
            <a:xfrm>
              <a:off x="1618145" y="1913316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12DAD03C-0234-4791-93D5-177A404E1419}"/>
                </a:ext>
              </a:extLst>
            </p:cNvPr>
            <p:cNvSpPr txBox="1"/>
            <p:nvPr/>
          </p:nvSpPr>
          <p:spPr>
            <a:xfrm>
              <a:off x="1840596" y="1883096"/>
              <a:ext cx="1149814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自然遷移林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7D7B198E-0844-4CF2-80CE-D1D847811712}"/>
                </a:ext>
              </a:extLst>
            </p:cNvPr>
            <p:cNvSpPr txBox="1"/>
            <p:nvPr/>
          </p:nvSpPr>
          <p:spPr>
            <a:xfrm>
              <a:off x="1970627" y="2105676"/>
              <a:ext cx="129705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①防災減災タイプ</a:t>
              </a:r>
              <a:endParaRPr kumimoji="1" lang="en-US" altLang="ja-JP" sz="714" b="1" dirty="0"/>
            </a:p>
            <a:p>
              <a:r>
                <a:rPr kumimoji="1" lang="ja-JP" altLang="en-US" sz="714" b="1" dirty="0"/>
                <a:t>（危険地区</a:t>
              </a:r>
              <a:r>
                <a:rPr kumimoji="1" lang="en-US" altLang="ja-JP" sz="714" b="1" dirty="0"/>
                <a:t>A 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012FA835-595F-4348-8E33-4F08B2714F13}"/>
                </a:ext>
              </a:extLst>
            </p:cNvPr>
            <p:cNvSpPr txBox="1"/>
            <p:nvPr/>
          </p:nvSpPr>
          <p:spPr>
            <a:xfrm>
              <a:off x="1977936" y="2366319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②自然共生タイプ</a:t>
              </a:r>
              <a:endParaRPr kumimoji="1" lang="en-US" altLang="ja-JP" sz="714" b="1" dirty="0"/>
            </a:p>
            <a:p>
              <a:r>
                <a:rPr kumimoji="1" lang="ja-JP" altLang="en-US" sz="714" b="1" dirty="0"/>
                <a:t>（危険地区外）</a:t>
              </a:r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31314001-D698-4989-B52D-6A6911DD4884}"/>
                </a:ext>
              </a:extLst>
            </p:cNvPr>
            <p:cNvSpPr/>
            <p:nvPr/>
          </p:nvSpPr>
          <p:spPr>
            <a:xfrm>
              <a:off x="1728562" y="2392698"/>
              <a:ext cx="264724" cy="113131"/>
            </a:xfrm>
            <a:prstGeom prst="rect">
              <a:avLst/>
            </a:prstGeom>
            <a:solidFill>
              <a:srgbClr val="FF3809">
                <a:alpha val="4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6243198C-54BA-485C-B378-2513CA9BEC99}"/>
                </a:ext>
              </a:extLst>
            </p:cNvPr>
            <p:cNvSpPr/>
            <p:nvPr/>
          </p:nvSpPr>
          <p:spPr>
            <a:xfrm>
              <a:off x="1721115" y="2141738"/>
              <a:ext cx="264724" cy="113131"/>
            </a:xfrm>
            <a:prstGeom prst="rect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4B84C701-1BB2-4F63-87F7-58611CB276E8}"/>
                </a:ext>
              </a:extLst>
            </p:cNvPr>
            <p:cNvSpPr/>
            <p:nvPr/>
          </p:nvSpPr>
          <p:spPr>
            <a:xfrm>
              <a:off x="1723119" y="1135485"/>
              <a:ext cx="264724" cy="113131"/>
            </a:xfrm>
            <a:prstGeom prst="rect">
              <a:avLst/>
            </a:prstGeom>
            <a:solidFill>
              <a:srgbClr val="421E06">
                <a:alpha val="69804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3AA08921-815D-4FC2-B14D-2CF5D609887E}"/>
                </a:ext>
              </a:extLst>
            </p:cNvPr>
            <p:cNvSpPr/>
            <p:nvPr/>
          </p:nvSpPr>
          <p:spPr>
            <a:xfrm>
              <a:off x="1724900" y="1400540"/>
              <a:ext cx="264724" cy="113131"/>
            </a:xfrm>
            <a:prstGeom prst="rect">
              <a:avLst/>
            </a:prstGeom>
            <a:solidFill>
              <a:srgbClr val="A27B00"/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1446CC4B-F164-4033-B67B-C1F7278348A9}"/>
                </a:ext>
              </a:extLst>
            </p:cNvPr>
            <p:cNvSpPr/>
            <p:nvPr/>
          </p:nvSpPr>
          <p:spPr>
            <a:xfrm>
              <a:off x="1721318" y="1662105"/>
              <a:ext cx="264724" cy="113131"/>
            </a:xfrm>
            <a:prstGeom prst="rect">
              <a:avLst/>
            </a:prstGeom>
            <a:solidFill>
              <a:srgbClr val="DD8E19">
                <a:alpha val="50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7595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CC71A9B-4FBF-4283-93F5-8AD7C368FF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2"/>
          <a:stretch/>
        </p:blipFill>
        <p:spPr>
          <a:xfrm>
            <a:off x="63890" y="509787"/>
            <a:ext cx="9200558" cy="6329040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32E408B-AB5F-4134-AF58-8BE0456D5149}"/>
              </a:ext>
            </a:extLst>
          </p:cNvPr>
          <p:cNvGrpSpPr/>
          <p:nvPr/>
        </p:nvGrpSpPr>
        <p:grpSpPr>
          <a:xfrm>
            <a:off x="65362" y="720654"/>
            <a:ext cx="3202318" cy="2254319"/>
            <a:chOff x="65362" y="720654"/>
            <a:chExt cx="3202318" cy="2254319"/>
          </a:xfrm>
        </p:grpSpPr>
        <p:sp>
          <p:nvSpPr>
            <p:cNvPr id="73" name="正方形/長方形 72">
              <a:extLst>
                <a:ext uri="{FF2B5EF4-FFF2-40B4-BE49-F238E27FC236}">
                  <a16:creationId xmlns:a16="http://schemas.microsoft.com/office/drawing/2014/main" id="{37CD94FF-12D7-4578-9BBC-EF04964595ED}"/>
                </a:ext>
              </a:extLst>
            </p:cNvPr>
            <p:cNvSpPr/>
            <p:nvPr/>
          </p:nvSpPr>
          <p:spPr>
            <a:xfrm>
              <a:off x="65362" y="734526"/>
              <a:ext cx="3050827" cy="2212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00FF7F44-23CF-450C-BC15-6E2EF8F97F00}"/>
                </a:ext>
              </a:extLst>
            </p:cNvPr>
            <p:cNvSpPr txBox="1"/>
            <p:nvPr/>
          </p:nvSpPr>
          <p:spPr>
            <a:xfrm>
              <a:off x="66797" y="720654"/>
              <a:ext cx="438089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786" b="1" dirty="0"/>
                <a:t>凡 例</a:t>
              </a:r>
              <a:endParaRPr kumimoji="1" lang="ja-JP" altLang="en-US" sz="786" b="1" dirty="0"/>
            </a:p>
          </p:txBody>
        </p:sp>
        <p:sp>
          <p:nvSpPr>
            <p:cNvPr id="75" name="正方形/長方形 74">
              <a:extLst>
                <a:ext uri="{FF2B5EF4-FFF2-40B4-BE49-F238E27FC236}">
                  <a16:creationId xmlns:a16="http://schemas.microsoft.com/office/drawing/2014/main" id="{15085DED-B58C-4D4E-87BB-6330B8108DD8}"/>
                </a:ext>
              </a:extLst>
            </p:cNvPr>
            <p:cNvSpPr/>
            <p:nvPr/>
          </p:nvSpPr>
          <p:spPr>
            <a:xfrm>
              <a:off x="112285" y="922530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A25E25DA-1F76-4228-B10F-C946C4FFA481}"/>
                </a:ext>
              </a:extLst>
            </p:cNvPr>
            <p:cNvSpPr txBox="1"/>
            <p:nvPr/>
          </p:nvSpPr>
          <p:spPr>
            <a:xfrm>
              <a:off x="342046" y="892309"/>
              <a:ext cx="779418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資源循環林</a:t>
              </a: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3B91429E-9FB9-401C-9AF9-1C65D78D3B47}"/>
                </a:ext>
              </a:extLst>
            </p:cNvPr>
            <p:cNvSpPr txBox="1"/>
            <p:nvPr/>
          </p:nvSpPr>
          <p:spPr>
            <a:xfrm>
              <a:off x="456320" y="1100610"/>
              <a:ext cx="1201699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①防災減災重点タイプ（危険地区</a:t>
              </a:r>
              <a:r>
                <a:rPr kumimoji="1" lang="en-US" altLang="ja-JP" sz="714" b="1" dirty="0"/>
                <a:t>A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73BECF82-48B7-476D-AD5D-6CB4FDEC48D0}"/>
                </a:ext>
              </a:extLst>
            </p:cNvPr>
            <p:cNvSpPr txBox="1"/>
            <p:nvPr/>
          </p:nvSpPr>
          <p:spPr>
            <a:xfrm>
              <a:off x="456320" y="1362997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②防災経営協調タイプ（危険地区</a:t>
              </a:r>
              <a:r>
                <a:rPr kumimoji="1" lang="en-US" altLang="ja-JP" sz="714" b="1" dirty="0"/>
                <a:t>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8731376-8FDA-41F3-85A1-81FDE5B73736}"/>
                </a:ext>
              </a:extLst>
            </p:cNvPr>
            <p:cNvSpPr txBox="1"/>
            <p:nvPr/>
          </p:nvSpPr>
          <p:spPr>
            <a:xfrm>
              <a:off x="448266" y="1621372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③経営管理重点タイプ（危険地区外）</a:t>
              </a:r>
            </a:p>
          </p:txBody>
        </p:sp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77A2644C-6EE4-413E-8D1C-AACCD63B5506}"/>
                </a:ext>
              </a:extLst>
            </p:cNvPr>
            <p:cNvSpPr/>
            <p:nvPr/>
          </p:nvSpPr>
          <p:spPr>
            <a:xfrm>
              <a:off x="105398" y="1922247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2C0C950F-F053-4ED8-9393-C2C9DEF6C41B}"/>
                </a:ext>
              </a:extLst>
            </p:cNvPr>
            <p:cNvSpPr txBox="1"/>
            <p:nvPr/>
          </p:nvSpPr>
          <p:spPr>
            <a:xfrm>
              <a:off x="335157" y="1892027"/>
              <a:ext cx="1270586" cy="21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広葉樹林への誘導転換</a:t>
              </a: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8A7CA885-D1E9-4B89-A020-83642071C7F6}"/>
                </a:ext>
              </a:extLst>
            </p:cNvPr>
            <p:cNvSpPr txBox="1"/>
            <p:nvPr/>
          </p:nvSpPr>
          <p:spPr>
            <a:xfrm>
              <a:off x="455929" y="2100328"/>
              <a:ext cx="1149814" cy="442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①防災減災重点タイプ（危険地区</a:t>
              </a:r>
              <a:r>
                <a:rPr kumimoji="1" lang="en-US" altLang="ja-JP" sz="714" b="1" dirty="0"/>
                <a:t>A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BB0ACC45-5ADA-4D3B-A5E5-2CE671AD6C30}"/>
                </a:ext>
              </a:extLst>
            </p:cNvPr>
            <p:cNvSpPr txBox="1"/>
            <p:nvPr/>
          </p:nvSpPr>
          <p:spPr>
            <a:xfrm>
              <a:off x="455929" y="2380608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②林相転換推進タイプ（危険地区</a:t>
              </a:r>
              <a:r>
                <a:rPr kumimoji="1" lang="en-US" altLang="ja-JP" sz="714" b="1" dirty="0"/>
                <a:t>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115EE6BF-29F2-4459-A5E3-C89FF22C3E47}"/>
                </a:ext>
              </a:extLst>
            </p:cNvPr>
            <p:cNvSpPr txBox="1"/>
            <p:nvPr/>
          </p:nvSpPr>
          <p:spPr>
            <a:xfrm>
              <a:off x="453724" y="2647401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③自然共生タイプ</a:t>
              </a:r>
              <a:endParaRPr kumimoji="1" lang="en-US" altLang="ja-JP" sz="714" b="1" dirty="0"/>
            </a:p>
            <a:p>
              <a:r>
                <a:rPr kumimoji="1" lang="ja-JP" altLang="en-US" sz="714" b="1" dirty="0"/>
                <a:t>（危険地区外）</a:t>
              </a:r>
            </a:p>
          </p:txBody>
        </p:sp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19DFD629-31C8-4249-BD8D-481D67758189}"/>
                </a:ext>
              </a:extLst>
            </p:cNvPr>
            <p:cNvSpPr/>
            <p:nvPr/>
          </p:nvSpPr>
          <p:spPr>
            <a:xfrm>
              <a:off x="216854" y="2147555"/>
              <a:ext cx="264724" cy="113131"/>
            </a:xfrm>
            <a:prstGeom prst="rect">
              <a:avLst/>
            </a:prstGeom>
            <a:solidFill>
              <a:srgbClr val="440652">
                <a:alpha val="8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A5098D34-AF02-4AD3-9B9E-8B33AA0494DF}"/>
                </a:ext>
              </a:extLst>
            </p:cNvPr>
            <p:cNvSpPr/>
            <p:nvPr/>
          </p:nvSpPr>
          <p:spPr>
            <a:xfrm>
              <a:off x="216853" y="2414134"/>
              <a:ext cx="264724" cy="113131"/>
            </a:xfrm>
            <a:prstGeom prst="rect">
              <a:avLst/>
            </a:prstGeom>
            <a:solidFill>
              <a:srgbClr val="8B4184">
                <a:alpha val="7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512BA97A-E4FF-4777-903E-659AAEFE17EF}"/>
                </a:ext>
              </a:extLst>
            </p:cNvPr>
            <p:cNvSpPr/>
            <p:nvPr/>
          </p:nvSpPr>
          <p:spPr>
            <a:xfrm>
              <a:off x="217652" y="2681411"/>
              <a:ext cx="264724" cy="113131"/>
            </a:xfrm>
            <a:prstGeom prst="rect">
              <a:avLst/>
            </a:prstGeom>
            <a:solidFill>
              <a:srgbClr val="C634B5">
                <a:alpha val="40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DBFD8110-5E20-44BA-B6E9-9C3CB1C9DAAB}"/>
                </a:ext>
              </a:extLst>
            </p:cNvPr>
            <p:cNvSpPr/>
            <p:nvPr/>
          </p:nvSpPr>
          <p:spPr>
            <a:xfrm>
              <a:off x="216853" y="1136136"/>
              <a:ext cx="264724" cy="113131"/>
            </a:xfrm>
            <a:prstGeom prst="rect">
              <a:avLst/>
            </a:prstGeom>
            <a:solidFill>
              <a:srgbClr val="2E4636">
                <a:alpha val="8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7958B832-5FCF-48F4-9B0C-2E10645EA5C8}"/>
                </a:ext>
              </a:extLst>
            </p:cNvPr>
            <p:cNvSpPr/>
            <p:nvPr/>
          </p:nvSpPr>
          <p:spPr>
            <a:xfrm>
              <a:off x="216852" y="1398269"/>
              <a:ext cx="264724" cy="113131"/>
            </a:xfrm>
            <a:prstGeom prst="rect">
              <a:avLst/>
            </a:prstGeom>
            <a:solidFill>
              <a:srgbClr val="307C42">
                <a:alpha val="8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16CD3299-18FA-4030-ADCA-D58B02F4E7A1}"/>
                </a:ext>
              </a:extLst>
            </p:cNvPr>
            <p:cNvSpPr/>
            <p:nvPr/>
          </p:nvSpPr>
          <p:spPr>
            <a:xfrm>
              <a:off x="215185" y="1662769"/>
              <a:ext cx="264724" cy="113131"/>
            </a:xfrm>
            <a:prstGeom prst="rect">
              <a:avLst/>
            </a:prstGeom>
            <a:solidFill>
              <a:srgbClr val="71D1A3">
                <a:alpha val="69804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75" name="正方形/長方形 174">
              <a:extLst>
                <a:ext uri="{FF2B5EF4-FFF2-40B4-BE49-F238E27FC236}">
                  <a16:creationId xmlns:a16="http://schemas.microsoft.com/office/drawing/2014/main" id="{8AA9E7E9-79ED-451F-A5DA-8BED3BC33DB2}"/>
                </a:ext>
              </a:extLst>
            </p:cNvPr>
            <p:cNvSpPr/>
            <p:nvPr/>
          </p:nvSpPr>
          <p:spPr>
            <a:xfrm>
              <a:off x="1615842" y="922530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76" name="テキスト ボックス 175">
              <a:extLst>
                <a:ext uri="{FF2B5EF4-FFF2-40B4-BE49-F238E27FC236}">
                  <a16:creationId xmlns:a16="http://schemas.microsoft.com/office/drawing/2014/main" id="{CAD9B764-2022-4CBB-94FB-F623B4249059}"/>
                </a:ext>
              </a:extLst>
            </p:cNvPr>
            <p:cNvSpPr txBox="1"/>
            <p:nvPr/>
          </p:nvSpPr>
          <p:spPr>
            <a:xfrm>
              <a:off x="1845602" y="892309"/>
              <a:ext cx="1149814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資源管理林</a:t>
              </a:r>
            </a:p>
          </p:txBody>
        </p:sp>
        <p:sp>
          <p:nvSpPr>
            <p:cNvPr id="177" name="テキスト ボックス 176">
              <a:extLst>
                <a:ext uri="{FF2B5EF4-FFF2-40B4-BE49-F238E27FC236}">
                  <a16:creationId xmlns:a16="http://schemas.microsoft.com/office/drawing/2014/main" id="{A49FA054-64AF-470C-A9F0-43C12141A21B}"/>
                </a:ext>
              </a:extLst>
            </p:cNvPr>
            <p:cNvSpPr txBox="1"/>
            <p:nvPr/>
          </p:nvSpPr>
          <p:spPr>
            <a:xfrm>
              <a:off x="1966374" y="1100610"/>
              <a:ext cx="1231091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①防災減災重点タイプ（危険地区</a:t>
              </a:r>
              <a:r>
                <a:rPr kumimoji="1" lang="en-US" altLang="ja-JP" sz="714" b="1" dirty="0"/>
                <a:t>A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178" name="テキスト ボックス 177">
              <a:extLst>
                <a:ext uri="{FF2B5EF4-FFF2-40B4-BE49-F238E27FC236}">
                  <a16:creationId xmlns:a16="http://schemas.microsoft.com/office/drawing/2014/main" id="{EBCB2531-15A6-4CD6-B91A-0B79AEAA6517}"/>
                </a:ext>
              </a:extLst>
            </p:cNvPr>
            <p:cNvSpPr txBox="1"/>
            <p:nvPr/>
          </p:nvSpPr>
          <p:spPr>
            <a:xfrm>
              <a:off x="1966374" y="1371564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②防災経営協調タイプ（危険地区</a:t>
              </a:r>
              <a:r>
                <a:rPr kumimoji="1" lang="en-US" altLang="ja-JP" sz="714" b="1" dirty="0"/>
                <a:t>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179" name="テキスト ボックス 178">
              <a:extLst>
                <a:ext uri="{FF2B5EF4-FFF2-40B4-BE49-F238E27FC236}">
                  <a16:creationId xmlns:a16="http://schemas.microsoft.com/office/drawing/2014/main" id="{EFCAA9E7-FF75-4F69-B6D0-A5B083EF31CA}"/>
                </a:ext>
              </a:extLst>
            </p:cNvPr>
            <p:cNvSpPr txBox="1"/>
            <p:nvPr/>
          </p:nvSpPr>
          <p:spPr>
            <a:xfrm>
              <a:off x="1964168" y="1633748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③経営管理重点タイプ（危険地区外）</a:t>
              </a:r>
            </a:p>
          </p:txBody>
        </p:sp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37628354-A4AC-4D63-9364-034486B17972}"/>
                </a:ext>
              </a:extLst>
            </p:cNvPr>
            <p:cNvSpPr/>
            <p:nvPr/>
          </p:nvSpPr>
          <p:spPr>
            <a:xfrm>
              <a:off x="1618145" y="1913316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81" name="テキスト ボックス 180">
              <a:extLst>
                <a:ext uri="{FF2B5EF4-FFF2-40B4-BE49-F238E27FC236}">
                  <a16:creationId xmlns:a16="http://schemas.microsoft.com/office/drawing/2014/main" id="{D6752D19-3815-4A33-A6A2-47A6784FA256}"/>
                </a:ext>
              </a:extLst>
            </p:cNvPr>
            <p:cNvSpPr txBox="1"/>
            <p:nvPr/>
          </p:nvSpPr>
          <p:spPr>
            <a:xfrm>
              <a:off x="1840596" y="1883096"/>
              <a:ext cx="1149814" cy="223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自然遷移林</a:t>
              </a:r>
            </a:p>
          </p:txBody>
        </p:sp>
        <p:sp>
          <p:nvSpPr>
            <p:cNvPr id="182" name="テキスト ボックス 181">
              <a:extLst>
                <a:ext uri="{FF2B5EF4-FFF2-40B4-BE49-F238E27FC236}">
                  <a16:creationId xmlns:a16="http://schemas.microsoft.com/office/drawing/2014/main" id="{A0102059-EF93-4B15-8F94-DA1567C59A7A}"/>
                </a:ext>
              </a:extLst>
            </p:cNvPr>
            <p:cNvSpPr txBox="1"/>
            <p:nvPr/>
          </p:nvSpPr>
          <p:spPr>
            <a:xfrm>
              <a:off x="1970627" y="2105676"/>
              <a:ext cx="129705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①防災減災タイプ</a:t>
              </a:r>
              <a:endParaRPr kumimoji="1" lang="en-US" altLang="ja-JP" sz="714" b="1" dirty="0"/>
            </a:p>
            <a:p>
              <a:r>
                <a:rPr kumimoji="1" lang="ja-JP" altLang="en-US" sz="714" b="1" dirty="0"/>
                <a:t>（危険地区</a:t>
              </a:r>
              <a:r>
                <a:rPr kumimoji="1" lang="en-US" altLang="ja-JP" sz="714" b="1" dirty="0"/>
                <a:t>A B,C</a:t>
              </a:r>
              <a:r>
                <a:rPr kumimoji="1" lang="ja-JP" altLang="en-US" sz="714" b="1" dirty="0"/>
                <a:t>ランク）</a:t>
              </a:r>
            </a:p>
          </p:txBody>
        </p:sp>
        <p:sp>
          <p:nvSpPr>
            <p:cNvPr id="183" name="テキスト ボックス 182">
              <a:extLst>
                <a:ext uri="{FF2B5EF4-FFF2-40B4-BE49-F238E27FC236}">
                  <a16:creationId xmlns:a16="http://schemas.microsoft.com/office/drawing/2014/main" id="{712E21AD-0257-4FF4-A45D-7034655389A1}"/>
                </a:ext>
              </a:extLst>
            </p:cNvPr>
            <p:cNvSpPr txBox="1"/>
            <p:nvPr/>
          </p:nvSpPr>
          <p:spPr>
            <a:xfrm>
              <a:off x="1977936" y="2366319"/>
              <a:ext cx="1240243" cy="327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14" b="1" dirty="0"/>
                <a:t>②自然共生タイプ</a:t>
              </a:r>
              <a:endParaRPr kumimoji="1" lang="en-US" altLang="ja-JP" sz="714" b="1" dirty="0"/>
            </a:p>
            <a:p>
              <a:r>
                <a:rPr kumimoji="1" lang="ja-JP" altLang="en-US" sz="714" b="1" dirty="0"/>
                <a:t>（危険地区外）</a:t>
              </a:r>
            </a:p>
          </p:txBody>
        </p:sp>
        <p:sp>
          <p:nvSpPr>
            <p:cNvPr id="184" name="正方形/長方形 183">
              <a:extLst>
                <a:ext uri="{FF2B5EF4-FFF2-40B4-BE49-F238E27FC236}">
                  <a16:creationId xmlns:a16="http://schemas.microsoft.com/office/drawing/2014/main" id="{A3B44977-FF0E-48D5-92B4-8895FCE90267}"/>
                </a:ext>
              </a:extLst>
            </p:cNvPr>
            <p:cNvSpPr/>
            <p:nvPr/>
          </p:nvSpPr>
          <p:spPr>
            <a:xfrm>
              <a:off x="1728562" y="2392698"/>
              <a:ext cx="264724" cy="113131"/>
            </a:xfrm>
            <a:prstGeom prst="rect">
              <a:avLst/>
            </a:prstGeom>
            <a:solidFill>
              <a:srgbClr val="FF3809">
                <a:alpha val="45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85" name="正方形/長方形 184">
              <a:extLst>
                <a:ext uri="{FF2B5EF4-FFF2-40B4-BE49-F238E27FC236}">
                  <a16:creationId xmlns:a16="http://schemas.microsoft.com/office/drawing/2014/main" id="{10964045-0C67-4E06-8A31-BA812B206192}"/>
                </a:ext>
              </a:extLst>
            </p:cNvPr>
            <p:cNvSpPr/>
            <p:nvPr/>
          </p:nvSpPr>
          <p:spPr>
            <a:xfrm>
              <a:off x="1721115" y="2141738"/>
              <a:ext cx="264724" cy="113131"/>
            </a:xfrm>
            <a:prstGeom prst="rect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86" name="正方形/長方形 185">
              <a:extLst>
                <a:ext uri="{FF2B5EF4-FFF2-40B4-BE49-F238E27FC236}">
                  <a16:creationId xmlns:a16="http://schemas.microsoft.com/office/drawing/2014/main" id="{F80ED29E-BC2F-4440-911E-BC6BC21C57C6}"/>
                </a:ext>
              </a:extLst>
            </p:cNvPr>
            <p:cNvSpPr/>
            <p:nvPr/>
          </p:nvSpPr>
          <p:spPr>
            <a:xfrm>
              <a:off x="1723119" y="1135485"/>
              <a:ext cx="264724" cy="113131"/>
            </a:xfrm>
            <a:prstGeom prst="rect">
              <a:avLst/>
            </a:prstGeom>
            <a:solidFill>
              <a:srgbClr val="421E06">
                <a:alpha val="69804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87" name="正方形/長方形 186">
              <a:extLst>
                <a:ext uri="{FF2B5EF4-FFF2-40B4-BE49-F238E27FC236}">
                  <a16:creationId xmlns:a16="http://schemas.microsoft.com/office/drawing/2014/main" id="{001D1A95-366F-4E1B-B95F-28C71480AFAB}"/>
                </a:ext>
              </a:extLst>
            </p:cNvPr>
            <p:cNvSpPr/>
            <p:nvPr/>
          </p:nvSpPr>
          <p:spPr>
            <a:xfrm>
              <a:off x="1724900" y="1400540"/>
              <a:ext cx="264724" cy="113131"/>
            </a:xfrm>
            <a:prstGeom prst="rect">
              <a:avLst/>
            </a:prstGeom>
            <a:solidFill>
              <a:srgbClr val="A27B00"/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188" name="正方形/長方形 187">
              <a:extLst>
                <a:ext uri="{FF2B5EF4-FFF2-40B4-BE49-F238E27FC236}">
                  <a16:creationId xmlns:a16="http://schemas.microsoft.com/office/drawing/2014/main" id="{539E4799-730D-4141-8CF0-C73412777C5F}"/>
                </a:ext>
              </a:extLst>
            </p:cNvPr>
            <p:cNvSpPr/>
            <p:nvPr/>
          </p:nvSpPr>
          <p:spPr>
            <a:xfrm>
              <a:off x="1721318" y="1662105"/>
              <a:ext cx="264724" cy="113131"/>
            </a:xfrm>
            <a:prstGeom prst="rect">
              <a:avLst/>
            </a:prstGeom>
            <a:solidFill>
              <a:srgbClr val="DD8E19">
                <a:alpha val="50000"/>
              </a:srgbClr>
            </a:solidFill>
            <a:ln w="127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pic>
        <p:nvPicPr>
          <p:cNvPr id="207" name="図 206">
            <a:extLst>
              <a:ext uri="{FF2B5EF4-FFF2-40B4-BE49-F238E27FC236}">
                <a16:creationId xmlns:a16="http://schemas.microsoft.com/office/drawing/2014/main" id="{15FA163B-D84D-42BF-A8C4-236825FF8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85" y="3040444"/>
            <a:ext cx="683986" cy="725714"/>
          </a:xfrm>
          <a:prstGeom prst="rect">
            <a:avLst/>
          </a:prstGeom>
        </p:spPr>
      </p:pic>
      <p:sp>
        <p:nvSpPr>
          <p:cNvPr id="41" name="スライド番号プレースホルダー 10">
            <a:extLst>
              <a:ext uri="{FF2B5EF4-FFF2-40B4-BE49-F238E27FC236}">
                <a16:creationId xmlns:a16="http://schemas.microsoft.com/office/drawing/2014/main" id="{20311500-38D3-4D5C-B734-C8FB118CB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13260" y="6519035"/>
            <a:ext cx="2228850" cy="365125"/>
          </a:xfrm>
        </p:spPr>
        <p:txBody>
          <a:bodyPr/>
          <a:lstStyle/>
          <a:p>
            <a:fld id="{D2D8002D-B5B0-4BAC-B1F6-782DDCCE6D9C}" type="slidenum">
              <a:rPr kumimoji="1" lang="ja-JP" altLang="en-US" sz="2000" b="1"/>
              <a:t>6</a:t>
            </a:fld>
            <a:endParaRPr kumimoji="1" lang="ja-JP" altLang="en-US" sz="2000" b="1" dirty="0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41A06162-BE14-4746-A96E-6A1AECC2CAC8}"/>
              </a:ext>
            </a:extLst>
          </p:cNvPr>
          <p:cNvSpPr/>
          <p:nvPr/>
        </p:nvSpPr>
        <p:spPr>
          <a:xfrm>
            <a:off x="0" y="3592"/>
            <a:ext cx="9906000" cy="46469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大阪府 森づくり推進アクションプラン　ゾーニング図（その６）（泉州地域）</a:t>
            </a:r>
            <a:endParaRPr kumimoji="1" lang="ja-JP" altLang="en-US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F3731E10-67CA-412D-A7E8-D397C8B45D14}"/>
              </a:ext>
            </a:extLst>
          </p:cNvPr>
          <p:cNvGrpSpPr/>
          <p:nvPr/>
        </p:nvGrpSpPr>
        <p:grpSpPr>
          <a:xfrm>
            <a:off x="1617795" y="2725088"/>
            <a:ext cx="1402793" cy="213264"/>
            <a:chOff x="9990078" y="3210289"/>
            <a:chExt cx="1402793" cy="213264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9C591227-D291-4C96-A480-9BAC84353854}"/>
                </a:ext>
              </a:extLst>
            </p:cNvPr>
            <p:cNvSpPr/>
            <p:nvPr/>
          </p:nvSpPr>
          <p:spPr>
            <a:xfrm>
              <a:off x="9990078" y="3250324"/>
              <a:ext cx="264724" cy="11313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6653" tIns="23326" rIns="46653" bIns="1836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612" b="1" kern="1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466C7558-53EF-4766-9C77-5A7E57F1E48F}"/>
                </a:ext>
              </a:extLst>
            </p:cNvPr>
            <p:cNvSpPr txBox="1"/>
            <p:nvPr/>
          </p:nvSpPr>
          <p:spPr>
            <a:xfrm>
              <a:off x="10243057" y="3210289"/>
              <a:ext cx="1149814" cy="21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86" b="1" dirty="0"/>
                <a:t>国有林</a:t>
              </a:r>
            </a:p>
          </p:txBody>
        </p:sp>
        <p:cxnSp>
          <p:nvCxnSpPr>
            <p:cNvPr id="46" name="直線コネクタ 45">
              <a:extLst>
                <a:ext uri="{FF2B5EF4-FFF2-40B4-BE49-F238E27FC236}">
                  <a16:creationId xmlns:a16="http://schemas.microsoft.com/office/drawing/2014/main" id="{C6CE9AB8-1D5C-4013-9C11-F35534A1EB28}"/>
                </a:ext>
              </a:extLst>
            </p:cNvPr>
            <p:cNvCxnSpPr>
              <a:cxnSpLocks/>
              <a:stCxn id="44" idx="0"/>
            </p:cNvCxnSpPr>
            <p:nvPr/>
          </p:nvCxnSpPr>
          <p:spPr>
            <a:xfrm flipH="1">
              <a:off x="10003726" y="3250324"/>
              <a:ext cx="118714" cy="1037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CA65B14B-F83D-4517-BE2D-6BC7EB1599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63952" y="3260795"/>
              <a:ext cx="113594" cy="10177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コネクタ 47">
              <a:extLst>
                <a:ext uri="{FF2B5EF4-FFF2-40B4-BE49-F238E27FC236}">
                  <a16:creationId xmlns:a16="http://schemas.microsoft.com/office/drawing/2014/main" id="{CFCC7DE3-5FC8-44DA-892B-296DF97D02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34748" y="3267352"/>
              <a:ext cx="118714" cy="1037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コネクタ 48">
              <a:extLst>
                <a:ext uri="{FF2B5EF4-FFF2-40B4-BE49-F238E27FC236}">
                  <a16:creationId xmlns:a16="http://schemas.microsoft.com/office/drawing/2014/main" id="{0D236ED1-7D2C-45CA-B025-3B5D867B7A5D}"/>
                </a:ext>
              </a:extLst>
            </p:cNvPr>
            <p:cNvCxnSpPr>
              <a:cxnSpLocks/>
            </p:cNvCxnSpPr>
            <p:nvPr/>
          </p:nvCxnSpPr>
          <p:spPr>
            <a:xfrm>
              <a:off x="10073861" y="3246423"/>
              <a:ext cx="162670" cy="11100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>
              <a:extLst>
                <a:ext uri="{FF2B5EF4-FFF2-40B4-BE49-F238E27FC236}">
                  <a16:creationId xmlns:a16="http://schemas.microsoft.com/office/drawing/2014/main" id="{E5892D95-4F65-4429-AB25-BC687F0AD294}"/>
                </a:ext>
              </a:extLst>
            </p:cNvPr>
            <p:cNvCxnSpPr>
              <a:cxnSpLocks/>
            </p:cNvCxnSpPr>
            <p:nvPr/>
          </p:nvCxnSpPr>
          <p:spPr>
            <a:xfrm>
              <a:off x="10168968" y="3258132"/>
              <a:ext cx="87821" cy="6584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コネクタ 50">
              <a:extLst>
                <a:ext uri="{FF2B5EF4-FFF2-40B4-BE49-F238E27FC236}">
                  <a16:creationId xmlns:a16="http://schemas.microsoft.com/office/drawing/2014/main" id="{CE69146F-AE61-463B-9FC4-AFCC0B527D1F}"/>
                </a:ext>
              </a:extLst>
            </p:cNvPr>
            <p:cNvCxnSpPr>
              <a:cxnSpLocks/>
            </p:cNvCxnSpPr>
            <p:nvPr/>
          </p:nvCxnSpPr>
          <p:spPr>
            <a:xfrm>
              <a:off x="10004522" y="3263147"/>
              <a:ext cx="162670" cy="11100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コネクタ 51">
              <a:extLst>
                <a:ext uri="{FF2B5EF4-FFF2-40B4-BE49-F238E27FC236}">
                  <a16:creationId xmlns:a16="http://schemas.microsoft.com/office/drawing/2014/main" id="{FBA90C74-F673-40B7-A812-9658F926EBF0}"/>
                </a:ext>
              </a:extLst>
            </p:cNvPr>
            <p:cNvCxnSpPr>
              <a:cxnSpLocks/>
            </p:cNvCxnSpPr>
            <p:nvPr/>
          </p:nvCxnSpPr>
          <p:spPr>
            <a:xfrm>
              <a:off x="9991418" y="3298050"/>
              <a:ext cx="87821" cy="6584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33958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926</Words>
  <Application>Microsoft Office PowerPoint</Application>
  <PresentationFormat>A4 210 x 297 mm</PresentationFormat>
  <Paragraphs>133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4" baseType="lpstr">
      <vt:lpstr>BIZ UDPゴシック</vt:lpstr>
      <vt:lpstr>BIZ UDゴシック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2026-01-29T09:04:28Z</dcterms:created>
  <dcterms:modified xsi:type="dcterms:W3CDTF">2026-03-23T07:42:21Z</dcterms:modified>
</cp:coreProperties>
</file>