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0" r:id="rId1"/>
  </p:sldMasterIdLst>
  <p:notesMasterIdLst>
    <p:notesMasterId r:id="rId5"/>
  </p:notesMasterIdLst>
  <p:sldIdLst>
    <p:sldId id="1148" r:id="rId2"/>
    <p:sldId id="1158" r:id="rId3"/>
    <p:sldId id="1163" r:id="rId4"/>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3" name="作成者" initials="A" lastIdx="0"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809"/>
    <a:srgbClr val="2E4636"/>
    <a:srgbClr val="FFFFFF"/>
    <a:srgbClr val="FF6600"/>
    <a:srgbClr val="D8D8D8"/>
    <a:srgbClr val="909090"/>
    <a:srgbClr val="389138"/>
    <a:srgbClr val="EAEA7F"/>
    <a:srgbClr val="E9BD37"/>
    <a:srgbClr val="E9A23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287" autoAdjust="0"/>
    <p:restoredTop sz="96293" autoAdjust="0"/>
  </p:normalViewPr>
  <p:slideViewPr>
    <p:cSldViewPr snapToGrid="0">
      <p:cViewPr varScale="1">
        <p:scale>
          <a:sx n="126" d="100"/>
          <a:sy n="126" d="100"/>
        </p:scale>
        <p:origin x="1314" y="90"/>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1"/>
            <a:ext cx="2945448" cy="497838"/>
          </a:xfrm>
          <a:prstGeom prst="rect">
            <a:avLst/>
          </a:prstGeom>
        </p:spPr>
        <p:txBody>
          <a:bodyPr vert="horz" lIns="91312" tIns="45656" rIns="91312" bIns="45656"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0643" y="1"/>
            <a:ext cx="2945448" cy="497838"/>
          </a:xfrm>
          <a:prstGeom prst="rect">
            <a:avLst/>
          </a:prstGeom>
        </p:spPr>
        <p:txBody>
          <a:bodyPr vert="horz" lIns="91312" tIns="45656" rIns="91312" bIns="45656" rtlCol="0"/>
          <a:lstStyle>
            <a:lvl1pPr algn="r">
              <a:defRPr sz="1200"/>
            </a:lvl1pPr>
          </a:lstStyle>
          <a:p>
            <a:fld id="{AA6FE65D-F661-4725-B157-2FCDB18F60FD}" type="datetimeFigureOut">
              <a:rPr kumimoji="1" lang="ja-JP" altLang="en-US" smtClean="0"/>
              <a:t>2026/3/24</a:t>
            </a:fld>
            <a:endParaRPr kumimoji="1" lang="ja-JP" altLang="en-US"/>
          </a:p>
        </p:txBody>
      </p:sp>
      <p:sp>
        <p:nvSpPr>
          <p:cNvPr id="4" name="スライド イメージ プレースホルダー 3"/>
          <p:cNvSpPr>
            <a:spLocks noGrp="1" noRot="1" noChangeAspect="1"/>
          </p:cNvSpPr>
          <p:nvPr>
            <p:ph type="sldImg" idx="2"/>
          </p:nvPr>
        </p:nvSpPr>
        <p:spPr>
          <a:xfrm>
            <a:off x="979488" y="1241425"/>
            <a:ext cx="4838700" cy="3349625"/>
          </a:xfrm>
          <a:prstGeom prst="rect">
            <a:avLst/>
          </a:prstGeom>
          <a:noFill/>
          <a:ln w="12700">
            <a:solidFill>
              <a:prstClr val="black"/>
            </a:solidFill>
          </a:ln>
        </p:spPr>
        <p:txBody>
          <a:bodyPr vert="horz" lIns="91312" tIns="45656" rIns="91312" bIns="45656" rtlCol="0" anchor="ctr"/>
          <a:lstStyle/>
          <a:p>
            <a:endParaRPr lang="ja-JP" altLang="en-US"/>
          </a:p>
        </p:txBody>
      </p:sp>
      <p:sp>
        <p:nvSpPr>
          <p:cNvPr id="5" name="ノート プレースホルダー 4"/>
          <p:cNvSpPr>
            <a:spLocks noGrp="1"/>
          </p:cNvSpPr>
          <p:nvPr>
            <p:ph type="body" sz="quarter" idx="3"/>
          </p:nvPr>
        </p:nvSpPr>
        <p:spPr>
          <a:xfrm>
            <a:off x="680085" y="4777027"/>
            <a:ext cx="5437506" cy="3908187"/>
          </a:xfrm>
          <a:prstGeom prst="rect">
            <a:avLst/>
          </a:prstGeom>
        </p:spPr>
        <p:txBody>
          <a:bodyPr vert="horz" lIns="91312" tIns="45656" rIns="91312" bIns="45656"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8800"/>
            <a:ext cx="2945448" cy="497838"/>
          </a:xfrm>
          <a:prstGeom prst="rect">
            <a:avLst/>
          </a:prstGeom>
        </p:spPr>
        <p:txBody>
          <a:bodyPr vert="horz" lIns="91312" tIns="45656" rIns="91312" bIns="45656"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0643" y="9428800"/>
            <a:ext cx="2945448" cy="497838"/>
          </a:xfrm>
          <a:prstGeom prst="rect">
            <a:avLst/>
          </a:prstGeom>
        </p:spPr>
        <p:txBody>
          <a:bodyPr vert="horz" lIns="91312" tIns="45656" rIns="91312" bIns="45656" rtlCol="0" anchor="b"/>
          <a:lstStyle>
            <a:lvl1pPr algn="r">
              <a:defRPr sz="1200"/>
            </a:lvl1pPr>
          </a:lstStyle>
          <a:p>
            <a:fld id="{D4076765-1E50-4E9C-A29A-AE8343C30724}" type="slidenum">
              <a:rPr kumimoji="1" lang="ja-JP" altLang="en-US" smtClean="0"/>
              <a:t>‹#›</a:t>
            </a:fld>
            <a:endParaRPr kumimoji="1" lang="ja-JP" altLang="en-US"/>
          </a:p>
        </p:txBody>
      </p:sp>
    </p:spTree>
    <p:extLst>
      <p:ext uri="{BB962C8B-B14F-4D97-AF65-F5344CB8AC3E}">
        <p14:creationId xmlns:p14="http://schemas.microsoft.com/office/powerpoint/2010/main" val="51971006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053814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777151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505194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5201526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82329" y="2505075"/>
            <a:ext cx="4190702"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5014913" y="2505075"/>
            <a:ext cx="4211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171230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16643874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8494526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6209324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41786098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097901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38943572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745AB77-853C-4B9F-BE64-58DFEE6F818F}" type="datetimeFigureOut">
              <a:rPr kumimoji="1" lang="ja-JP" altLang="en-US" smtClean="0"/>
              <a:t>2026/3/24</a:t>
            </a:fld>
            <a:endParaRPr kumimoji="1" lang="ja-JP" altLang="en-US"/>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C18C003-E1D4-4008-956B-BA39ED05138C}" type="slidenum">
              <a:rPr kumimoji="1" lang="ja-JP" altLang="en-US" smtClean="0"/>
              <a:t>‹#›</a:t>
            </a:fld>
            <a:endParaRPr kumimoji="1" lang="ja-JP" altLang="en-US"/>
          </a:p>
        </p:txBody>
      </p:sp>
    </p:spTree>
    <p:extLst>
      <p:ext uri="{BB962C8B-B14F-4D97-AF65-F5344CB8AC3E}">
        <p14:creationId xmlns:p14="http://schemas.microsoft.com/office/powerpoint/2010/main" val="284490118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15F5FEF-A307-4055-9090-3D57E1E32FB5}"/>
              </a:ext>
            </a:extLst>
          </p:cNvPr>
          <p:cNvSpPr>
            <a:spLocks noGrp="1"/>
          </p:cNvSpPr>
          <p:nvPr>
            <p:ph type="ctrTitle"/>
          </p:nvPr>
        </p:nvSpPr>
        <p:spPr>
          <a:xfrm>
            <a:off x="536582" y="1693889"/>
            <a:ext cx="8832836" cy="2182099"/>
          </a:xfrm>
        </p:spPr>
        <p:txBody>
          <a:bodyPr>
            <a:noAutofit/>
          </a:bodyPr>
          <a:lstStyle/>
          <a:p>
            <a:pPr>
              <a:lnSpc>
                <a:spcPct val="150000"/>
              </a:lnSpc>
            </a:pPr>
            <a:r>
              <a:rPr lang="ja-JP" altLang="en-US" sz="3200" b="1" dirty="0">
                <a:latin typeface="MS UI Gothic" panose="020B0600070205080204" pitchFamily="50" charset="-128"/>
                <a:ea typeface="MS UI Gothic" panose="020B0600070205080204" pitchFamily="50" charset="-128"/>
              </a:rPr>
              <a:t>用語解説</a:t>
            </a:r>
            <a:endParaRPr lang="ja-JP" altLang="en-US" sz="3429" dirty="0">
              <a:latin typeface="BIZ UDPゴシック" panose="020B0400000000000000" pitchFamily="50" charset="-128"/>
              <a:ea typeface="BIZ UDPゴシック" panose="020B0400000000000000" pitchFamily="50" charset="-128"/>
            </a:endParaRPr>
          </a:p>
        </p:txBody>
      </p:sp>
      <p:sp>
        <p:nvSpPr>
          <p:cNvPr id="4" name="スライド番号プレースホルダー 10">
            <a:extLst>
              <a:ext uri="{FF2B5EF4-FFF2-40B4-BE49-F238E27FC236}">
                <a16:creationId xmlns:a16="http://schemas.microsoft.com/office/drawing/2014/main" id="{E33CC990-C87C-4C02-97A2-00DBE33A7B08}"/>
              </a:ext>
            </a:extLst>
          </p:cNvPr>
          <p:cNvSpPr>
            <a:spLocks noGrp="1"/>
          </p:cNvSpPr>
          <p:nvPr>
            <p:ph type="sldNum" sz="quarter" idx="12"/>
          </p:nvPr>
        </p:nvSpPr>
        <p:spPr>
          <a:xfrm>
            <a:off x="7616599" y="6457568"/>
            <a:ext cx="2228850" cy="365125"/>
          </a:xfrm>
        </p:spPr>
        <p:txBody>
          <a:bodyPr/>
          <a:lstStyle/>
          <a:p>
            <a:r>
              <a:rPr kumimoji="1" lang="en-US" altLang="ja-JP" sz="2000" b="1" dirty="0"/>
              <a:t>67</a:t>
            </a:r>
            <a:endParaRPr kumimoji="1" lang="ja-JP" altLang="en-US" sz="2000" b="1" dirty="0"/>
          </a:p>
        </p:txBody>
      </p:sp>
    </p:spTree>
    <p:extLst>
      <p:ext uri="{BB962C8B-B14F-4D97-AF65-F5344CB8AC3E}">
        <p14:creationId xmlns:p14="http://schemas.microsoft.com/office/powerpoint/2010/main" val="35976756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スライド番号プレースホルダー 10">
            <a:extLst>
              <a:ext uri="{FF2B5EF4-FFF2-40B4-BE49-F238E27FC236}">
                <a16:creationId xmlns:a16="http://schemas.microsoft.com/office/drawing/2014/main" id="{28F912FD-47CA-4D46-8C69-E13698A97DF6}"/>
              </a:ext>
            </a:extLst>
          </p:cNvPr>
          <p:cNvSpPr>
            <a:spLocks noGrp="1"/>
          </p:cNvSpPr>
          <p:nvPr>
            <p:ph type="sldNum" sz="quarter" idx="12"/>
          </p:nvPr>
        </p:nvSpPr>
        <p:spPr/>
        <p:txBody>
          <a:bodyPr/>
          <a:lstStyle/>
          <a:p>
            <a:fld id="{D2D8002D-B5B0-4BAC-B1F6-782DDCCE6D9C}" type="slidenum">
              <a:rPr kumimoji="1" lang="ja-JP" altLang="en-US" sz="2000" b="1"/>
              <a:t>2</a:t>
            </a:fld>
            <a:endParaRPr kumimoji="1" lang="ja-JP" altLang="en-US" sz="2000" b="1" dirty="0"/>
          </a:p>
        </p:txBody>
      </p:sp>
      <p:sp>
        <p:nvSpPr>
          <p:cNvPr id="4" name="正方形/長方形 3">
            <a:extLst>
              <a:ext uri="{FF2B5EF4-FFF2-40B4-BE49-F238E27FC236}">
                <a16:creationId xmlns:a16="http://schemas.microsoft.com/office/drawing/2014/main" id="{4817CA1A-3F11-41E5-9AF3-5728078313BD}"/>
              </a:ext>
            </a:extLst>
          </p:cNvPr>
          <p:cNvSpPr/>
          <p:nvPr/>
        </p:nvSpPr>
        <p:spPr>
          <a:xfrm>
            <a:off x="8836352" y="44970"/>
            <a:ext cx="944732" cy="374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en-US" altLang="ja-JP" sz="1100" dirty="0">
                <a:solidFill>
                  <a:schemeClr val="tx1"/>
                </a:solidFill>
                <a:latin typeface="BIZ UDゴシック" panose="020B0400000000000000" pitchFamily="49" charset="-128"/>
                <a:ea typeface="BIZ UDゴシック" panose="020B0400000000000000" pitchFamily="49" charset="-128"/>
              </a:rPr>
              <a:t>R7.12.5</a:t>
            </a:r>
          </a:p>
          <a:p>
            <a:pPr algn="ctr"/>
            <a:r>
              <a:rPr kumimoji="1" lang="ja-JP" altLang="en-US" sz="1100" dirty="0">
                <a:solidFill>
                  <a:schemeClr val="tx1"/>
                </a:solidFill>
                <a:latin typeface="BIZ UDゴシック" panose="020B0400000000000000" pitchFamily="49" charset="-128"/>
                <a:ea typeface="BIZ UDゴシック" panose="020B0400000000000000" pitchFamily="49" charset="-128"/>
              </a:rPr>
              <a:t>森づくり課</a:t>
            </a:r>
          </a:p>
        </p:txBody>
      </p:sp>
      <p:graphicFrame>
        <p:nvGraphicFramePr>
          <p:cNvPr id="2" name="表 2">
            <a:extLst>
              <a:ext uri="{FF2B5EF4-FFF2-40B4-BE49-F238E27FC236}">
                <a16:creationId xmlns:a16="http://schemas.microsoft.com/office/drawing/2014/main" id="{8ECA2F53-8598-4C3D-AAE1-062FE8FA67A4}"/>
              </a:ext>
            </a:extLst>
          </p:cNvPr>
          <p:cNvGraphicFramePr>
            <a:graphicFrameLocks noGrp="1"/>
          </p:cNvGraphicFramePr>
          <p:nvPr>
            <p:extLst>
              <p:ext uri="{D42A27DB-BD31-4B8C-83A1-F6EECF244321}">
                <p14:modId xmlns:p14="http://schemas.microsoft.com/office/powerpoint/2010/main" val="3175563091"/>
              </p:ext>
            </p:extLst>
          </p:nvPr>
        </p:nvGraphicFramePr>
        <p:xfrm>
          <a:off x="124916" y="110126"/>
          <a:ext cx="9656168" cy="6684885"/>
        </p:xfrm>
        <a:graphic>
          <a:graphicData uri="http://schemas.openxmlformats.org/drawingml/2006/table">
            <a:tbl>
              <a:tblPr firstRow="1" bandRow="1">
                <a:tableStyleId>{93296810-A885-4BE3-A3E7-6D5BEEA58F35}</a:tableStyleId>
              </a:tblPr>
              <a:tblGrid>
                <a:gridCol w="2571985">
                  <a:extLst>
                    <a:ext uri="{9D8B030D-6E8A-4147-A177-3AD203B41FA5}">
                      <a16:colId xmlns:a16="http://schemas.microsoft.com/office/drawing/2014/main" val="1819123320"/>
                    </a:ext>
                  </a:extLst>
                </a:gridCol>
                <a:gridCol w="7084183">
                  <a:extLst>
                    <a:ext uri="{9D8B030D-6E8A-4147-A177-3AD203B41FA5}">
                      <a16:colId xmlns:a16="http://schemas.microsoft.com/office/drawing/2014/main" val="1947236698"/>
                    </a:ext>
                  </a:extLst>
                </a:gridCol>
              </a:tblGrid>
              <a:tr h="370840">
                <a:tc>
                  <a:txBody>
                    <a:bodyPr/>
                    <a:lstStyle/>
                    <a:p>
                      <a:pPr algn="ctr"/>
                      <a:r>
                        <a:rPr kumimoji="1" lang="ja-JP" altLang="en-US" dirty="0"/>
                        <a:t>用　語</a:t>
                      </a:r>
                    </a:p>
                  </a:txBody>
                  <a:tcPr/>
                </a:tc>
                <a:tc>
                  <a:txBody>
                    <a:bodyPr/>
                    <a:lstStyle/>
                    <a:p>
                      <a:pPr algn="ctr"/>
                      <a:r>
                        <a:rPr kumimoji="1" lang="ja-JP" altLang="en-US" dirty="0"/>
                        <a:t>説　明</a:t>
                      </a:r>
                    </a:p>
                  </a:txBody>
                  <a:tcPr/>
                </a:tc>
                <a:extLst>
                  <a:ext uri="{0D108BD9-81ED-4DB2-BD59-A6C34878D82A}">
                    <a16:rowId xmlns:a16="http://schemas.microsoft.com/office/drawing/2014/main" val="1361780353"/>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アドプトフォレスト</a:t>
                      </a:r>
                      <a:endParaRPr kumimoji="1" lang="ja-JP" altLang="en-US" sz="1200" dirty="0"/>
                    </a:p>
                  </a:txBody>
                  <a:tcPr/>
                </a:tc>
                <a:tc>
                  <a:txBody>
                    <a:bodyPr/>
                    <a:lstStyle/>
                    <a:p>
                      <a:pPr>
                        <a:lnSpc>
                          <a:spcPts val="1300"/>
                        </a:lnSpc>
                      </a:pPr>
                      <a:r>
                        <a:rPr lang="ja-JP" altLang="en-US" sz="1200" b="0" i="0" dirty="0">
                          <a:solidFill>
                            <a:srgbClr val="000000"/>
                          </a:solidFill>
                          <a:effectLst/>
                          <a:latin typeface="BIZ UDゴシック" panose="020B0400000000000000" pitchFamily="49" charset="-128"/>
                          <a:ea typeface="BIZ UDゴシック" panose="020B0400000000000000" pitchFamily="49" charset="-128"/>
                        </a:rPr>
                        <a:t>府内の森林で森づくり活動への参画を希望する企業・団体と森林所有者を大阪府がマッチングする制度。</a:t>
                      </a:r>
                      <a:endParaRPr kumimoji="1" lang="ja-JP" altLang="en-US" sz="1200" dirty="0"/>
                    </a:p>
                  </a:txBody>
                  <a:tcPr marL="72000" marR="72000" marT="36000" marB="36000" anchor="ctr"/>
                </a:tc>
                <a:extLst>
                  <a:ext uri="{0D108BD9-81ED-4DB2-BD59-A6C34878D82A}">
                    <a16:rowId xmlns:a16="http://schemas.microsoft.com/office/drawing/2014/main" val="1881412834"/>
                  </a:ext>
                </a:extLst>
              </a:tr>
              <a:tr h="370840">
                <a:tc>
                  <a:txBody>
                    <a:bodyPr/>
                    <a:lstStyle/>
                    <a:p>
                      <a:pPr>
                        <a:lnSpc>
                          <a:spcPts val="1200"/>
                        </a:lnSpc>
                      </a:pPr>
                      <a:r>
                        <a:rPr kumimoji="1" lang="en-US" altLang="ja-JP" sz="1200" dirty="0">
                          <a:solidFill>
                            <a:schemeClr val="tx1"/>
                          </a:solidFill>
                          <a:latin typeface="BIZ UDゴシック" panose="020B0400000000000000" pitchFamily="49" charset="-128"/>
                          <a:ea typeface="BIZ UDゴシック" panose="020B0400000000000000" pitchFamily="49" charset="-128"/>
                        </a:rPr>
                        <a:t>ICT</a:t>
                      </a:r>
                      <a:endParaRPr kumimoji="1" lang="ja-JP" altLang="en-US" sz="1200" dirty="0"/>
                    </a:p>
                  </a:txBody>
                  <a:tcPr/>
                </a:tc>
                <a:tc>
                  <a:txBody>
                    <a:bodyPr/>
                    <a:lstStyle/>
                    <a:p>
                      <a:pPr>
                        <a:lnSpc>
                          <a:spcPts val="1300"/>
                        </a:lnSpc>
                      </a:pPr>
                      <a:r>
                        <a:rPr lang="ja-JP" altLang="en-US" sz="1200" b="0" i="0" dirty="0">
                          <a:solidFill>
                            <a:srgbClr val="000000"/>
                          </a:solidFill>
                          <a:effectLst/>
                          <a:latin typeface="BIZ UDゴシック" panose="020B0400000000000000" pitchFamily="49" charset="-128"/>
                          <a:ea typeface="BIZ UDゴシック" panose="020B0400000000000000" pitchFamily="49" charset="-128"/>
                        </a:rPr>
                        <a:t>情報通信技術（</a:t>
                      </a:r>
                      <a:r>
                        <a:rPr lang="en-US" altLang="ja-JP" sz="1200" b="0" i="0" dirty="0">
                          <a:solidFill>
                            <a:srgbClr val="000000"/>
                          </a:solidFill>
                          <a:effectLst/>
                          <a:latin typeface="BIZ UDゴシック" panose="020B0400000000000000" pitchFamily="49" charset="-128"/>
                          <a:ea typeface="BIZ UDゴシック" panose="020B0400000000000000" pitchFamily="49" charset="-128"/>
                        </a:rPr>
                        <a:t>Information and Communication Technology</a:t>
                      </a:r>
                      <a:r>
                        <a:rPr lang="ja-JP" altLang="en-US" sz="1200" b="0" i="0" dirty="0">
                          <a:solidFill>
                            <a:srgbClr val="000000"/>
                          </a:solidFill>
                          <a:effectLst/>
                          <a:latin typeface="BIZ UDゴシック" panose="020B0400000000000000" pitchFamily="49" charset="-128"/>
                          <a:ea typeface="BIZ UDゴシック" panose="020B0400000000000000" pitchFamily="49" charset="-128"/>
                        </a:rPr>
                        <a:t>）の略</a:t>
                      </a:r>
                      <a:r>
                        <a:rPr lang="ja-JP" altLang="en-US" sz="1200" b="0" i="0" dirty="0">
                          <a:solidFill>
                            <a:srgbClr val="444444"/>
                          </a:solidFill>
                          <a:effectLst/>
                          <a:latin typeface="BIZ UDゴシック" panose="020B0400000000000000" pitchFamily="49" charset="-128"/>
                          <a:ea typeface="BIZ UDゴシック" panose="020B0400000000000000" pitchFamily="49" charset="-128"/>
                        </a:rPr>
                        <a:t>。 林業分野では、森林情報のクラウド化による情報共有や航空レーザ計測による樹種や材積等の林分状況把握などに活用されている。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4199689572"/>
                  </a:ext>
                </a:extLst>
              </a:tr>
              <a:tr h="322665">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en-US" altLang="ja-JP" sz="1200" dirty="0">
                          <a:solidFill>
                            <a:schemeClr val="tx1"/>
                          </a:solidFill>
                          <a:latin typeface="BIZ UDゴシック" panose="020B0400000000000000" pitchFamily="49" charset="-128"/>
                          <a:ea typeface="BIZ UDゴシック" panose="020B0400000000000000" pitchFamily="49" charset="-128"/>
                        </a:rPr>
                        <a:t>DX</a:t>
                      </a:r>
                      <a:r>
                        <a:rPr kumimoji="1" lang="ja-JP" altLang="en-US" sz="1200" dirty="0">
                          <a:solidFill>
                            <a:schemeClr val="tx1"/>
                          </a:solidFill>
                          <a:latin typeface="BIZ UDゴシック" panose="020B0400000000000000" pitchFamily="49" charset="-128"/>
                          <a:ea typeface="BIZ UDゴシック" panose="020B0400000000000000" pitchFamily="49" charset="-128"/>
                        </a:rPr>
                        <a:t>化</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a:lnSpc>
                          <a:spcPts val="1300"/>
                        </a:lnSpc>
                      </a:pPr>
                      <a:r>
                        <a:rPr lang="en-US" altLang="ja-JP" sz="1200" dirty="0">
                          <a:solidFill>
                            <a:schemeClr val="tx1"/>
                          </a:solidFill>
                          <a:latin typeface="BIZ UDゴシック" panose="020B0400000000000000" pitchFamily="49" charset="-128"/>
                          <a:ea typeface="BIZ UDゴシック" panose="020B0400000000000000" pitchFamily="49" charset="-128"/>
                        </a:rPr>
                        <a:t>ICT</a:t>
                      </a:r>
                      <a:r>
                        <a:rPr lang="ja-JP" altLang="en-US" sz="1200" dirty="0">
                          <a:solidFill>
                            <a:schemeClr val="tx1"/>
                          </a:solidFill>
                          <a:latin typeface="BIZ UDゴシック" panose="020B0400000000000000" pitchFamily="49" charset="-128"/>
                          <a:ea typeface="BIZ UDゴシック" panose="020B0400000000000000" pitchFamily="49" charset="-128"/>
                        </a:rPr>
                        <a:t>の浸透が人々の生活をあらゆる面でより良い方向に変化させること。</a:t>
                      </a:r>
                      <a:endParaRPr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186189969"/>
                  </a:ext>
                </a:extLst>
              </a:tr>
              <a:tr h="223778">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大阪府木材利用基本方針</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a:lnSpc>
                          <a:spcPts val="13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「脱炭素社会の実現に資する等のための建築物等における木材の利用の促進に関する法律」に基づき、国の基本方針に即し、都道府県知事が策定する方針で、大阪府では令和</a:t>
                      </a:r>
                      <a:r>
                        <a:rPr kumimoji="1" lang="en-US" altLang="ja-JP" sz="1200" dirty="0">
                          <a:solidFill>
                            <a:schemeClr val="tx1"/>
                          </a:solidFill>
                          <a:latin typeface="BIZ UDゴシック" panose="020B0400000000000000" pitchFamily="49" charset="-128"/>
                          <a:ea typeface="BIZ UDゴシック" panose="020B0400000000000000" pitchFamily="49" charset="-128"/>
                        </a:rPr>
                        <a:t>4</a:t>
                      </a:r>
                      <a:r>
                        <a:rPr kumimoji="1" lang="ja-JP" altLang="en-US" sz="1200" dirty="0">
                          <a:solidFill>
                            <a:schemeClr val="tx1"/>
                          </a:solidFill>
                          <a:latin typeface="BIZ UDゴシック" panose="020B0400000000000000" pitchFamily="49" charset="-128"/>
                          <a:ea typeface="BIZ UDゴシック" panose="020B0400000000000000" pitchFamily="49" charset="-128"/>
                        </a:rPr>
                        <a:t>年</a:t>
                      </a:r>
                      <a:r>
                        <a:rPr kumimoji="1" lang="en-US" altLang="ja-JP" sz="1200" dirty="0">
                          <a:solidFill>
                            <a:schemeClr val="tx1"/>
                          </a:solidFill>
                          <a:latin typeface="BIZ UDゴシック" panose="020B0400000000000000" pitchFamily="49" charset="-128"/>
                          <a:ea typeface="BIZ UDゴシック" panose="020B0400000000000000" pitchFamily="49" charset="-128"/>
                        </a:rPr>
                        <a:t>5</a:t>
                      </a:r>
                      <a:r>
                        <a:rPr kumimoji="1" lang="ja-JP" altLang="en-US" sz="1200" dirty="0">
                          <a:solidFill>
                            <a:schemeClr val="tx1"/>
                          </a:solidFill>
                          <a:latin typeface="BIZ UDゴシック" panose="020B0400000000000000" pitchFamily="49" charset="-128"/>
                          <a:ea typeface="BIZ UDゴシック" panose="020B0400000000000000" pitchFamily="49" charset="-128"/>
                        </a:rPr>
                        <a:t>月に策定し、大阪府産材の利用、木材利用を促進するための基本的事項、建築物における木材利用の促進、府が整備する建築物における木材使用量の目標などを定めている。</a:t>
                      </a:r>
                    </a:p>
                  </a:txBody>
                  <a:tcPr marL="72000" marR="72000" marT="36000" marB="36000" anchor="ctr"/>
                </a:tc>
                <a:extLst>
                  <a:ext uri="{0D108BD9-81ED-4DB2-BD59-A6C34878D82A}">
                    <a16:rowId xmlns:a16="http://schemas.microsoft.com/office/drawing/2014/main" val="318225821"/>
                  </a:ext>
                </a:extLst>
              </a:tr>
              <a:tr h="370840">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大阪府林業労働力の確保の促進に関する基本計画</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a:lnSpc>
                          <a:spcPts val="1300"/>
                        </a:lnSpc>
                      </a:pPr>
                      <a:r>
                        <a:rPr lang="ja-JP" altLang="en-US" sz="1200" dirty="0">
                          <a:solidFill>
                            <a:schemeClr val="tx1"/>
                          </a:solidFill>
                          <a:latin typeface="BIZ UDゴシック" panose="020B0400000000000000" pitchFamily="49" charset="-128"/>
                          <a:ea typeface="BIZ UDゴシック" panose="020B0400000000000000" pitchFamily="49" charset="-128"/>
                        </a:rPr>
                        <a:t>「林業労働力の確保の促進に関する法律」に基づき、国の基本方針に即し、都道府県知事が策定する基本計画。林業労働力の確保に係る方針や、雇用管理の改善、事業の合理化、就業の円滑化のための措置等を定めている。</a:t>
                      </a:r>
                      <a:endParaRPr kumimoji="1" lang="ja-JP" altLang="en-US"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3270725731"/>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航空レーザ計測</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b="0" i="0" dirty="0">
                          <a:solidFill>
                            <a:schemeClr val="tx1"/>
                          </a:solidFill>
                          <a:effectLst/>
                          <a:latin typeface="BIZ UDゴシック" panose="020B0400000000000000" pitchFamily="49" charset="-128"/>
                          <a:ea typeface="BIZ UDゴシック" panose="020B0400000000000000" pitchFamily="49" charset="-128"/>
                        </a:rPr>
                        <a:t>航空レーザスキャナを使用して広範囲に高密度・高精度の標高データを取得する測量方法。</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3594073692"/>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国土強靭化実施中期計画</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国土強靭化基本法の法定計画。国土強靭化基本計画に基づく施策の実施に関する中期的な計画で、自然災害に対する備えを強化することを目的に具体的な施策が定められている。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1901585805"/>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サプライチェーン</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b="0" i="0" dirty="0">
                          <a:solidFill>
                            <a:schemeClr val="tx1"/>
                          </a:solidFill>
                          <a:effectLst/>
                          <a:latin typeface="BIZ UDゴシック" panose="020B0400000000000000" pitchFamily="49" charset="-128"/>
                          <a:ea typeface="BIZ UDゴシック" panose="020B0400000000000000" pitchFamily="49" charset="-128"/>
                        </a:rPr>
                        <a:t>製品の原材料・部品の調達から販売に至るまでの一連の流れ。</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3879387465"/>
                  </a:ext>
                </a:extLst>
              </a:tr>
              <a:tr h="370840">
                <a:tc>
                  <a:txBody>
                    <a:bodyPr/>
                    <a:lstStyle/>
                    <a:p>
                      <a:pPr>
                        <a:lnSpc>
                          <a:spcPts val="1200"/>
                        </a:lnSpc>
                      </a:pPr>
                      <a:r>
                        <a:rPr kumimoji="1" lang="en-US" altLang="ja-JP" sz="1200" dirty="0">
                          <a:solidFill>
                            <a:schemeClr val="tx1"/>
                          </a:solidFill>
                          <a:latin typeface="BIZ UDゴシック" panose="020B0400000000000000" pitchFamily="49" charset="-128"/>
                          <a:ea typeface="BIZ UDゴシック" panose="020B0400000000000000" pitchFamily="49" charset="-128"/>
                        </a:rPr>
                        <a:t>JAS</a:t>
                      </a:r>
                      <a:r>
                        <a:rPr kumimoji="1" lang="ja-JP" altLang="en-US" sz="1200" dirty="0">
                          <a:solidFill>
                            <a:schemeClr val="tx1"/>
                          </a:solidFill>
                          <a:latin typeface="BIZ UDゴシック" panose="020B0400000000000000" pitchFamily="49" charset="-128"/>
                          <a:ea typeface="BIZ UDゴシック" panose="020B0400000000000000" pitchFamily="49" charset="-128"/>
                        </a:rPr>
                        <a:t>認証材</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b="0" i="0" dirty="0">
                          <a:solidFill>
                            <a:schemeClr val="tx1"/>
                          </a:solidFill>
                          <a:effectLst/>
                          <a:latin typeface="BIZ UDゴシック" panose="020B0400000000000000" pitchFamily="49" charset="-128"/>
                          <a:ea typeface="BIZ UDゴシック" panose="020B0400000000000000" pitchFamily="49" charset="-128"/>
                        </a:rPr>
                        <a:t>食品・農林水産品やこれらの取扱い等の方法などについて国が制定した規格（日本農林規格）を指します。</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4064521082"/>
                  </a:ext>
                </a:extLst>
              </a:tr>
              <a:tr h="239725">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クリーンウッド法</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dirty="0">
                          <a:solidFill>
                            <a:schemeClr val="tx1"/>
                          </a:solidFill>
                          <a:latin typeface="BIZ UDゴシック" panose="020B0400000000000000" pitchFamily="49" charset="-128"/>
                          <a:ea typeface="BIZ UDゴシック" panose="020B0400000000000000" pitchFamily="49" charset="-128"/>
                        </a:rPr>
                        <a:t>正式には「合法伐採木材等の流通及び利用の促進に関する法律」という。合法伐採木材等の流通及び利用を促進するため、流通にあたって合法性の確認等を行うことが定められている。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485670849"/>
                  </a:ext>
                </a:extLst>
              </a:tr>
              <a:tr h="370840">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おおさか材認証制度</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林業活動促進地区内の森林から生産された木材と、他地域から生産された木材との分別管理ができているなど必要な要件を満たした認定事業者が製材した木材・木製品を「おおさか材」として認証する制度。</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016103877"/>
                  </a:ext>
                </a:extLst>
              </a:tr>
              <a:tr h="370840">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山地災害危険地区</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dirty="0">
                          <a:latin typeface="BIZ UDゴシック" panose="020B0400000000000000" pitchFamily="49" charset="-128"/>
                          <a:ea typeface="BIZ UDゴシック" panose="020B0400000000000000" pitchFamily="49" charset="-128"/>
                        </a:rPr>
                        <a:t>林野庁の調査要領に基づき把握された崩壊土砂流出、山腹崩壊、地すべりによる災害の危険性が高いと判断された地区 。山地災害危険地区は、危険度に応じて高い方から </a:t>
                      </a:r>
                      <a:r>
                        <a:rPr lang="en-US" altLang="ja-JP" sz="1200" dirty="0">
                          <a:latin typeface="BIZ UDゴシック" panose="020B0400000000000000" pitchFamily="49" charset="-128"/>
                          <a:ea typeface="BIZ UDゴシック" panose="020B0400000000000000" pitchFamily="49" charset="-128"/>
                        </a:rPr>
                        <a:t>A</a:t>
                      </a:r>
                      <a:r>
                        <a:rPr lang="ja-JP" altLang="en-US" sz="1200" dirty="0">
                          <a:latin typeface="BIZ UDゴシック" panose="020B0400000000000000" pitchFamily="49" charset="-128"/>
                          <a:ea typeface="BIZ UDゴシック" panose="020B0400000000000000" pitchFamily="49" charset="-128"/>
                        </a:rPr>
                        <a:t>、 </a:t>
                      </a:r>
                      <a:r>
                        <a:rPr lang="en-US" altLang="ja-JP" sz="1200" dirty="0">
                          <a:latin typeface="BIZ UDゴシック" panose="020B0400000000000000" pitchFamily="49" charset="-128"/>
                          <a:ea typeface="BIZ UDゴシック" panose="020B0400000000000000" pitchFamily="49" charset="-128"/>
                        </a:rPr>
                        <a:t>B</a:t>
                      </a:r>
                      <a:r>
                        <a:rPr lang="ja-JP" altLang="en-US" sz="1200" dirty="0">
                          <a:latin typeface="BIZ UDゴシック" panose="020B0400000000000000" pitchFamily="49" charset="-128"/>
                          <a:ea typeface="BIZ UDゴシック" panose="020B0400000000000000" pitchFamily="49" charset="-128"/>
                        </a:rPr>
                        <a:t>、</a:t>
                      </a:r>
                      <a:r>
                        <a:rPr lang="en-US" altLang="ja-JP" sz="1200" dirty="0">
                          <a:latin typeface="BIZ UDゴシック" panose="020B0400000000000000" pitchFamily="49" charset="-128"/>
                          <a:ea typeface="BIZ UDゴシック" panose="020B0400000000000000" pitchFamily="49" charset="-128"/>
                        </a:rPr>
                        <a:t>C </a:t>
                      </a:r>
                      <a:r>
                        <a:rPr lang="ja-JP" altLang="en-US" sz="1200" dirty="0">
                          <a:latin typeface="BIZ UDゴシック" panose="020B0400000000000000" pitchFamily="49" charset="-128"/>
                          <a:ea typeface="BIZ UDゴシック" panose="020B0400000000000000" pitchFamily="49" charset="-128"/>
                        </a:rPr>
                        <a:t>に分類される。</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292217672"/>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森林経営計画</a:t>
                      </a:r>
                      <a:endParaRPr kumimoji="1" lang="ja-JP" altLang="en-US" sz="1200" dirty="0"/>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b="0" i="0" dirty="0">
                          <a:solidFill>
                            <a:srgbClr val="000000"/>
                          </a:solidFill>
                          <a:effectLst/>
                          <a:latin typeface="BIZ UDゴシック" panose="020B0400000000000000" pitchFamily="49" charset="-128"/>
                          <a:ea typeface="BIZ UDゴシック" panose="020B0400000000000000" pitchFamily="49" charset="-128"/>
                        </a:rPr>
                        <a:t>森林経営計画制度とは森林所有者又は森林の経営の委託を受けた者（以下、森林所有者等という）が、自らが森林の経営を行う一体的なまとまりのある森林を対象として、森林の施業及び保護について</a:t>
                      </a:r>
                      <a:r>
                        <a:rPr lang="en-US" altLang="ja-JP" sz="1200" b="0" i="0" dirty="0">
                          <a:solidFill>
                            <a:srgbClr val="000000"/>
                          </a:solidFill>
                          <a:effectLst/>
                          <a:latin typeface="BIZ UDゴシック" panose="020B0400000000000000" pitchFamily="49" charset="-128"/>
                          <a:ea typeface="BIZ UDゴシック" panose="020B0400000000000000" pitchFamily="49" charset="-128"/>
                        </a:rPr>
                        <a:t>5</a:t>
                      </a:r>
                      <a:r>
                        <a:rPr lang="ja-JP" altLang="en-US" sz="1200" b="0" i="0" dirty="0">
                          <a:solidFill>
                            <a:srgbClr val="000000"/>
                          </a:solidFill>
                          <a:effectLst/>
                          <a:latin typeface="BIZ UDゴシック" panose="020B0400000000000000" pitchFamily="49" charset="-128"/>
                          <a:ea typeface="BIZ UDゴシック" panose="020B0400000000000000" pitchFamily="49" charset="-128"/>
                        </a:rPr>
                        <a:t>年を</a:t>
                      </a:r>
                      <a:r>
                        <a:rPr lang="en-US" altLang="ja-JP" sz="1200" b="0" i="0" dirty="0">
                          <a:solidFill>
                            <a:srgbClr val="000000"/>
                          </a:solidFill>
                          <a:effectLst/>
                          <a:latin typeface="BIZ UDゴシック" panose="020B0400000000000000" pitchFamily="49" charset="-128"/>
                          <a:ea typeface="BIZ UDゴシック" panose="020B0400000000000000" pitchFamily="49" charset="-128"/>
                        </a:rPr>
                        <a:t>1</a:t>
                      </a:r>
                      <a:r>
                        <a:rPr lang="ja-JP" altLang="en-US" sz="1200" b="0" i="0" dirty="0">
                          <a:solidFill>
                            <a:srgbClr val="000000"/>
                          </a:solidFill>
                          <a:effectLst/>
                          <a:latin typeface="BIZ UDゴシック" panose="020B0400000000000000" pitchFamily="49" charset="-128"/>
                          <a:ea typeface="BIZ UDゴシック" panose="020B0400000000000000" pitchFamily="49" charset="-128"/>
                        </a:rPr>
                        <a:t>期とする計画を作成し、市町村長等の認定を受ける制度です。</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224558738"/>
                  </a:ext>
                </a:extLst>
              </a:tr>
              <a:tr h="370840">
                <a:tc>
                  <a:txBody>
                    <a:bodyPr/>
                    <a:lstStyle/>
                    <a:p>
                      <a:pPr>
                        <a:lnSpc>
                          <a:spcPts val="1200"/>
                        </a:lnSpc>
                      </a:pPr>
                      <a:r>
                        <a:rPr kumimoji="1" lang="ja-JP" altLang="en-US" sz="1200" dirty="0">
                          <a:latin typeface="BIZ UDゴシック" panose="020B0400000000000000" pitchFamily="49" charset="-128"/>
                          <a:ea typeface="BIZ UDゴシック" panose="020B0400000000000000" pitchFamily="49" charset="-128"/>
                        </a:rPr>
                        <a:t>０次谷</a:t>
                      </a: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lang="ja-JP" altLang="en-US" sz="1200" dirty="0">
                          <a:latin typeface="BIZ UDゴシック" panose="020B0400000000000000" pitchFamily="49" charset="-128"/>
                          <a:ea typeface="BIZ UDゴシック" panose="020B0400000000000000" pitchFamily="49" charset="-128"/>
                        </a:rPr>
                        <a:t>常時表流水のない谷型の地形をいう。本資料では、地形 図の等高線の凹み具合から、凹んでいる等高線群の間口よりも奥行が小なる地形。</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550030482"/>
                  </a:ext>
                </a:extLst>
              </a:tr>
            </a:tbl>
          </a:graphicData>
        </a:graphic>
      </p:graphicFrame>
      <p:sp>
        <p:nvSpPr>
          <p:cNvPr id="6" name="スライド番号プレースホルダー 10">
            <a:extLst>
              <a:ext uri="{FF2B5EF4-FFF2-40B4-BE49-F238E27FC236}">
                <a16:creationId xmlns:a16="http://schemas.microsoft.com/office/drawing/2014/main" id="{09CF2289-A93D-4B70-BA11-3A83EC4241D8}"/>
              </a:ext>
            </a:extLst>
          </p:cNvPr>
          <p:cNvSpPr txBox="1">
            <a:spLocks/>
          </p:cNvSpPr>
          <p:nvPr/>
        </p:nvSpPr>
        <p:spPr>
          <a:xfrm>
            <a:off x="7616599" y="6512749"/>
            <a:ext cx="222885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2000" b="1" dirty="0"/>
              <a:t>68</a:t>
            </a:r>
            <a:endParaRPr kumimoji="1" lang="ja-JP" altLang="en-US" sz="2000" b="1" dirty="0"/>
          </a:p>
        </p:txBody>
      </p:sp>
    </p:spTree>
    <p:extLst>
      <p:ext uri="{BB962C8B-B14F-4D97-AF65-F5344CB8AC3E}">
        <p14:creationId xmlns:p14="http://schemas.microsoft.com/office/powerpoint/2010/main" val="292381487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正方形/長方形 3">
            <a:extLst>
              <a:ext uri="{FF2B5EF4-FFF2-40B4-BE49-F238E27FC236}">
                <a16:creationId xmlns:a16="http://schemas.microsoft.com/office/drawing/2014/main" id="{4817CA1A-3F11-41E5-9AF3-5728078313BD}"/>
              </a:ext>
            </a:extLst>
          </p:cNvPr>
          <p:cNvSpPr/>
          <p:nvPr/>
        </p:nvSpPr>
        <p:spPr>
          <a:xfrm>
            <a:off x="8836352" y="44970"/>
            <a:ext cx="944732" cy="3747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36000" rIns="36000" rtlCol="0" anchor="ctr"/>
          <a:lstStyle/>
          <a:p>
            <a:pPr algn="ctr"/>
            <a:r>
              <a:rPr kumimoji="1" lang="en-US" altLang="ja-JP" sz="1100" dirty="0">
                <a:solidFill>
                  <a:schemeClr val="tx1"/>
                </a:solidFill>
                <a:latin typeface="BIZ UDゴシック" panose="020B0400000000000000" pitchFamily="49" charset="-128"/>
                <a:ea typeface="BIZ UDゴシック" panose="020B0400000000000000" pitchFamily="49" charset="-128"/>
              </a:rPr>
              <a:t>R7.12.5</a:t>
            </a:r>
          </a:p>
          <a:p>
            <a:pPr algn="ctr"/>
            <a:r>
              <a:rPr kumimoji="1" lang="ja-JP" altLang="en-US" sz="1100" dirty="0">
                <a:solidFill>
                  <a:schemeClr val="tx1"/>
                </a:solidFill>
                <a:latin typeface="BIZ UDゴシック" panose="020B0400000000000000" pitchFamily="49" charset="-128"/>
                <a:ea typeface="BIZ UDゴシック" panose="020B0400000000000000" pitchFamily="49" charset="-128"/>
              </a:rPr>
              <a:t>森づくり課</a:t>
            </a:r>
          </a:p>
        </p:txBody>
      </p:sp>
      <p:graphicFrame>
        <p:nvGraphicFramePr>
          <p:cNvPr id="2" name="表 2">
            <a:extLst>
              <a:ext uri="{FF2B5EF4-FFF2-40B4-BE49-F238E27FC236}">
                <a16:creationId xmlns:a16="http://schemas.microsoft.com/office/drawing/2014/main" id="{8ECA2F53-8598-4C3D-AAE1-062FE8FA67A4}"/>
              </a:ext>
            </a:extLst>
          </p:cNvPr>
          <p:cNvGraphicFramePr>
            <a:graphicFrameLocks noGrp="1"/>
          </p:cNvGraphicFramePr>
          <p:nvPr>
            <p:extLst>
              <p:ext uri="{D42A27DB-BD31-4B8C-83A1-F6EECF244321}">
                <p14:modId xmlns:p14="http://schemas.microsoft.com/office/powerpoint/2010/main" val="1898300070"/>
              </p:ext>
            </p:extLst>
          </p:nvPr>
        </p:nvGraphicFramePr>
        <p:xfrm>
          <a:off x="124916" y="101600"/>
          <a:ext cx="9656168" cy="1546080"/>
        </p:xfrm>
        <a:graphic>
          <a:graphicData uri="http://schemas.openxmlformats.org/drawingml/2006/table">
            <a:tbl>
              <a:tblPr firstRow="1" bandRow="1">
                <a:tableStyleId>{93296810-A885-4BE3-A3E7-6D5BEEA58F35}</a:tableStyleId>
              </a:tblPr>
              <a:tblGrid>
                <a:gridCol w="2571985">
                  <a:extLst>
                    <a:ext uri="{9D8B030D-6E8A-4147-A177-3AD203B41FA5}">
                      <a16:colId xmlns:a16="http://schemas.microsoft.com/office/drawing/2014/main" val="1819123320"/>
                    </a:ext>
                  </a:extLst>
                </a:gridCol>
                <a:gridCol w="7084183">
                  <a:extLst>
                    <a:ext uri="{9D8B030D-6E8A-4147-A177-3AD203B41FA5}">
                      <a16:colId xmlns:a16="http://schemas.microsoft.com/office/drawing/2014/main" val="1947236698"/>
                    </a:ext>
                  </a:extLst>
                </a:gridCol>
              </a:tblGrid>
              <a:tr h="370840">
                <a:tc>
                  <a:txBody>
                    <a:bodyPr/>
                    <a:lstStyle/>
                    <a:p>
                      <a:pPr algn="ctr"/>
                      <a:r>
                        <a:rPr kumimoji="1" lang="ja-JP" altLang="en-US" dirty="0"/>
                        <a:t>用　語</a:t>
                      </a:r>
                    </a:p>
                  </a:txBody>
                  <a:tcPr/>
                </a:tc>
                <a:tc>
                  <a:txBody>
                    <a:bodyPr/>
                    <a:lstStyle/>
                    <a:p>
                      <a:pPr algn="ctr"/>
                      <a:r>
                        <a:rPr kumimoji="1" lang="ja-JP" altLang="en-US" dirty="0"/>
                        <a:t>説　明</a:t>
                      </a:r>
                    </a:p>
                  </a:txBody>
                  <a:tcPr/>
                </a:tc>
                <a:extLst>
                  <a:ext uri="{0D108BD9-81ED-4DB2-BD59-A6C34878D82A}">
                    <a16:rowId xmlns:a16="http://schemas.microsoft.com/office/drawing/2014/main" val="1361780353"/>
                  </a:ext>
                </a:extLst>
              </a:tr>
              <a:tr h="370840">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流域治水</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b="0" i="0" kern="1200" dirty="0">
                          <a:solidFill>
                            <a:schemeClr val="dk1"/>
                          </a:solidFill>
                          <a:effectLst/>
                          <a:latin typeface="BIZ UDゴシック" panose="020B0400000000000000" pitchFamily="49" charset="-128"/>
                          <a:ea typeface="BIZ UDゴシック" panose="020B0400000000000000" pitchFamily="49" charset="-128"/>
                          <a:cs typeface="+mn-cs"/>
                        </a:rPr>
                        <a:t>気候変動による水災害の激甚化・頻発化に対応するため、流域に関わるあらゆる関係者が協働し、ハード・ソフト一体で多層的な水災害対策を進める考え方。</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611327620"/>
                  </a:ext>
                </a:extLst>
              </a:tr>
              <a:tr h="370840">
                <a:tc>
                  <a:txBody>
                    <a:bodyPr/>
                    <a:lstStyle/>
                    <a:p>
                      <a:pPr>
                        <a:lnSpc>
                          <a:spcPts val="1200"/>
                        </a:lnSpc>
                      </a:pPr>
                      <a:r>
                        <a:rPr kumimoji="1" lang="ja-JP" altLang="en-US" sz="1200" dirty="0">
                          <a:solidFill>
                            <a:schemeClr val="tx1"/>
                          </a:solidFill>
                          <a:latin typeface="BIZ UDゴシック" panose="020B0400000000000000" pitchFamily="49" charset="-128"/>
                          <a:ea typeface="BIZ UDゴシック" panose="020B0400000000000000" pitchFamily="49" charset="-128"/>
                        </a:rPr>
                        <a:t>林班</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b="0" i="0" kern="1200" dirty="0">
                          <a:solidFill>
                            <a:schemeClr val="dk1"/>
                          </a:solidFill>
                          <a:effectLst/>
                          <a:latin typeface="BIZ UDゴシック" panose="020B0400000000000000" pitchFamily="49" charset="-128"/>
                          <a:ea typeface="BIZ UDゴシック" panose="020B0400000000000000" pitchFamily="49" charset="-128"/>
                          <a:cs typeface="+mn-cs"/>
                        </a:rPr>
                        <a:t>森林を管理しやすいように、尾根や谷などの自然地形を利用して区切られた区画のことです。この区画は、森林計画の単位として用いられます。</a:t>
                      </a:r>
                      <a:endParaRPr kumimoji="1" lang="en-US" altLang="ja-JP" sz="10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2851015206"/>
                  </a:ext>
                </a:extLst>
              </a:tr>
              <a:tr h="370840">
                <a:tc>
                  <a:txBody>
                    <a:bodyPr/>
                    <a:lstStyle/>
                    <a:p>
                      <a:pPr marL="0" marR="0" lvl="0" indent="0" algn="l" defTabSz="914400" rtl="0" eaLnBrk="1" fontAlgn="auto" latinLnBrk="0" hangingPunct="1">
                        <a:lnSpc>
                          <a:spcPts val="12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災害へのレジリエンス</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a:tc>
                <a:tc>
                  <a:txBody>
                    <a:bodyPr/>
                    <a:lstStyle/>
                    <a:p>
                      <a:pPr marL="0" marR="0" lvl="0" indent="0" algn="l" defTabSz="914400" rtl="0" eaLnBrk="1" fontAlgn="auto" latinLnBrk="0" hangingPunct="1">
                        <a:lnSpc>
                          <a:spcPts val="1300"/>
                        </a:lnSpc>
                        <a:spcBef>
                          <a:spcPts val="0"/>
                        </a:spcBef>
                        <a:spcAft>
                          <a:spcPts val="0"/>
                        </a:spcAft>
                        <a:buClrTx/>
                        <a:buSzTx/>
                        <a:buFontTx/>
                        <a:buNone/>
                        <a:tabLst/>
                        <a:defRPr/>
                      </a:pPr>
                      <a:r>
                        <a:rPr kumimoji="1" lang="ja-JP" altLang="en-US" sz="1200" dirty="0">
                          <a:solidFill>
                            <a:schemeClr val="tx1"/>
                          </a:solidFill>
                          <a:latin typeface="BIZ UDゴシック" panose="020B0400000000000000" pitchFamily="49" charset="-128"/>
                          <a:ea typeface="BIZ UDゴシック" panose="020B0400000000000000" pitchFamily="49" charset="-128"/>
                        </a:rPr>
                        <a:t>災害への対応力及び回復力。</a:t>
                      </a:r>
                      <a:endParaRPr kumimoji="1" lang="en-US" altLang="ja-JP" sz="1200" dirty="0">
                        <a:solidFill>
                          <a:schemeClr val="tx1"/>
                        </a:solidFill>
                        <a:latin typeface="BIZ UDゴシック" panose="020B0400000000000000" pitchFamily="49" charset="-128"/>
                        <a:ea typeface="BIZ UDゴシック" panose="020B0400000000000000" pitchFamily="49" charset="-128"/>
                      </a:endParaRPr>
                    </a:p>
                  </a:txBody>
                  <a:tcPr marL="72000" marR="72000" marT="36000" marB="36000" anchor="ctr"/>
                </a:tc>
                <a:extLst>
                  <a:ext uri="{0D108BD9-81ED-4DB2-BD59-A6C34878D82A}">
                    <a16:rowId xmlns:a16="http://schemas.microsoft.com/office/drawing/2014/main" val="3731222153"/>
                  </a:ext>
                </a:extLst>
              </a:tr>
            </a:tbl>
          </a:graphicData>
        </a:graphic>
      </p:graphicFrame>
      <p:sp>
        <p:nvSpPr>
          <p:cNvPr id="5" name="スライド番号プレースホルダー 10">
            <a:extLst>
              <a:ext uri="{FF2B5EF4-FFF2-40B4-BE49-F238E27FC236}">
                <a16:creationId xmlns:a16="http://schemas.microsoft.com/office/drawing/2014/main" id="{79130C2E-895C-4EA1-A8E1-DA8EB281D1BD}"/>
              </a:ext>
            </a:extLst>
          </p:cNvPr>
          <p:cNvSpPr>
            <a:spLocks noGrp="1"/>
          </p:cNvSpPr>
          <p:nvPr>
            <p:ph type="sldNum" sz="quarter" idx="12"/>
          </p:nvPr>
        </p:nvSpPr>
        <p:spPr>
          <a:xfrm>
            <a:off x="7616599" y="6457568"/>
            <a:ext cx="2228850" cy="365125"/>
          </a:xfrm>
        </p:spPr>
        <p:txBody>
          <a:bodyPr/>
          <a:lstStyle/>
          <a:p>
            <a:r>
              <a:rPr kumimoji="1" lang="en-US" altLang="ja-JP" sz="2000" b="1" dirty="0"/>
              <a:t>69</a:t>
            </a:r>
            <a:endParaRPr kumimoji="1" lang="ja-JP" altLang="en-US" sz="2000" b="1" dirty="0"/>
          </a:p>
        </p:txBody>
      </p:sp>
    </p:spTree>
    <p:extLst>
      <p:ext uri="{BB962C8B-B14F-4D97-AF65-F5344CB8AC3E}">
        <p14:creationId xmlns:p14="http://schemas.microsoft.com/office/powerpoint/2010/main" val="1867059106"/>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759</Words>
  <Application>Microsoft Office PowerPoint</Application>
  <PresentationFormat>A4 210 x 297 mm</PresentationFormat>
  <Paragraphs>47</Paragraphs>
  <Slides>3</Slides>
  <Notes>0</Notes>
  <HiddenSlides>0</HiddenSlides>
  <MMClips>0</MMClips>
  <ScaleCrop>false</ScaleCrop>
  <HeadingPairs>
    <vt:vector size="6" baseType="variant">
      <vt:variant>
        <vt:lpstr>使用されているフォント</vt:lpstr>
      </vt:variant>
      <vt:variant>
        <vt:i4>7</vt:i4>
      </vt:variant>
      <vt:variant>
        <vt:lpstr>テーマ</vt:lpstr>
      </vt:variant>
      <vt:variant>
        <vt:i4>1</vt:i4>
      </vt:variant>
      <vt:variant>
        <vt:lpstr>スライド タイトル</vt:lpstr>
      </vt:variant>
      <vt:variant>
        <vt:i4>3</vt:i4>
      </vt:variant>
    </vt:vector>
  </HeadingPairs>
  <TitlesOfParts>
    <vt:vector size="11" baseType="lpstr">
      <vt:lpstr>BIZ UDPゴシック</vt:lpstr>
      <vt:lpstr>BIZ UDゴシック</vt:lpstr>
      <vt:lpstr>MS UI Gothic</vt:lpstr>
      <vt:lpstr>游ゴシック</vt:lpstr>
      <vt:lpstr>Arial</vt:lpstr>
      <vt:lpstr>Calibri</vt:lpstr>
      <vt:lpstr>Calibri Light</vt:lpstr>
      <vt:lpstr>Office テーマ</vt:lpstr>
      <vt:lpstr>用語解説</vt:lpstr>
      <vt:lpstr>PowerPoint プレゼンテーション</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2026-01-29T09:04:28Z</dcterms:created>
  <dcterms:modified xsi:type="dcterms:W3CDTF">2026-03-24T06:39:01Z</dcterms:modified>
</cp:coreProperties>
</file>