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7"/>
  </p:notesMasterIdLst>
  <p:sldIdLst>
    <p:sldId id="811" r:id="rId2"/>
    <p:sldId id="812" r:id="rId3"/>
    <p:sldId id="1140" r:id="rId4"/>
    <p:sldId id="939" r:id="rId5"/>
    <p:sldId id="1125" r:id="rId6"/>
    <p:sldId id="1126" r:id="rId7"/>
    <p:sldId id="1127" r:id="rId8"/>
    <p:sldId id="1164" r:id="rId9"/>
    <p:sldId id="1128" r:id="rId10"/>
    <p:sldId id="1141" r:id="rId11"/>
    <p:sldId id="1129" r:id="rId12"/>
    <p:sldId id="1130" r:id="rId13"/>
    <p:sldId id="1142" r:id="rId14"/>
    <p:sldId id="1132" r:id="rId15"/>
    <p:sldId id="1133" r:id="rId16"/>
    <p:sldId id="1134" r:id="rId17"/>
    <p:sldId id="1135" r:id="rId18"/>
    <p:sldId id="1136" r:id="rId19"/>
    <p:sldId id="1137" r:id="rId20"/>
    <p:sldId id="1156" r:id="rId21"/>
    <p:sldId id="1159" r:id="rId22"/>
    <p:sldId id="1165" r:id="rId23"/>
    <p:sldId id="846" r:id="rId24"/>
    <p:sldId id="1139" r:id="rId25"/>
    <p:sldId id="1154" r:id="rId26"/>
    <p:sldId id="924" r:id="rId27"/>
    <p:sldId id="854" r:id="rId28"/>
    <p:sldId id="850" r:id="rId29"/>
    <p:sldId id="857" r:id="rId30"/>
    <p:sldId id="1166" r:id="rId31"/>
    <p:sldId id="855" r:id="rId32"/>
    <p:sldId id="928" r:id="rId33"/>
    <p:sldId id="1160" r:id="rId34"/>
    <p:sldId id="863" r:id="rId35"/>
    <p:sldId id="864" r:id="rId3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26" d="100"/>
          <a:sy n="126" d="100"/>
        </p:scale>
        <p:origin x="131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2026/3/25</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15</a:t>
            </a:fld>
            <a:endParaRPr kumimoji="1" lang="ja-JP" altLang="en-US"/>
          </a:p>
        </p:txBody>
      </p:sp>
    </p:spTree>
    <p:extLst>
      <p:ext uri="{BB962C8B-B14F-4D97-AF65-F5344CB8AC3E}">
        <p14:creationId xmlns:p14="http://schemas.microsoft.com/office/powerpoint/2010/main" val="407005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16</a:t>
            </a:fld>
            <a:endParaRPr kumimoji="1" lang="ja-JP" altLang="en-US"/>
          </a:p>
        </p:txBody>
      </p:sp>
    </p:spTree>
    <p:extLst>
      <p:ext uri="{BB962C8B-B14F-4D97-AF65-F5344CB8AC3E}">
        <p14:creationId xmlns:p14="http://schemas.microsoft.com/office/powerpoint/2010/main" val="1490801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18</a:t>
            </a:fld>
            <a:endParaRPr kumimoji="1" lang="ja-JP" altLang="en-US"/>
          </a:p>
        </p:txBody>
      </p:sp>
    </p:spTree>
    <p:extLst>
      <p:ext uri="{BB962C8B-B14F-4D97-AF65-F5344CB8AC3E}">
        <p14:creationId xmlns:p14="http://schemas.microsoft.com/office/powerpoint/2010/main" val="3560050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19</a:t>
            </a:fld>
            <a:endParaRPr kumimoji="1" lang="ja-JP" altLang="en-US"/>
          </a:p>
        </p:txBody>
      </p:sp>
    </p:spTree>
    <p:extLst>
      <p:ext uri="{BB962C8B-B14F-4D97-AF65-F5344CB8AC3E}">
        <p14:creationId xmlns:p14="http://schemas.microsoft.com/office/powerpoint/2010/main" val="248318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20</a:t>
            </a:fld>
            <a:endParaRPr kumimoji="1" lang="ja-JP" altLang="en-US"/>
          </a:p>
        </p:txBody>
      </p:sp>
    </p:spTree>
    <p:extLst>
      <p:ext uri="{BB962C8B-B14F-4D97-AF65-F5344CB8AC3E}">
        <p14:creationId xmlns:p14="http://schemas.microsoft.com/office/powerpoint/2010/main" val="291007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4A71F-82B3-D042-B0DF-01FEAFA6A8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21601E-9B3C-E47B-4C27-604F6E9569F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AA5AAC9-EF6B-4489-A0BA-9330DD018D9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126F153-4FC4-F453-4B8C-048FC4602612}"/>
              </a:ext>
            </a:extLst>
          </p:cNvPr>
          <p:cNvSpPr>
            <a:spLocks noGrp="1"/>
          </p:cNvSpPr>
          <p:nvPr>
            <p:ph type="sldNum" sz="quarter" idx="5"/>
          </p:nvPr>
        </p:nvSpPr>
        <p:spPr/>
        <p:txBody>
          <a:bodyPr/>
          <a:lstStyle/>
          <a:p>
            <a:fld id="{D4076765-1E50-4E9C-A29A-AE8343C30724}" type="slidenum">
              <a:rPr kumimoji="1" lang="ja-JP" altLang="en-US" smtClean="0"/>
              <a:t>21</a:t>
            </a:fld>
            <a:endParaRPr kumimoji="1" lang="ja-JP" altLang="en-US"/>
          </a:p>
        </p:txBody>
      </p:sp>
    </p:spTree>
    <p:extLst>
      <p:ext uri="{BB962C8B-B14F-4D97-AF65-F5344CB8AC3E}">
        <p14:creationId xmlns:p14="http://schemas.microsoft.com/office/powerpoint/2010/main" val="3997465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22</a:t>
            </a:fld>
            <a:endParaRPr kumimoji="1" lang="ja-JP" altLang="en-US"/>
          </a:p>
        </p:txBody>
      </p:sp>
    </p:spTree>
    <p:extLst>
      <p:ext uri="{BB962C8B-B14F-4D97-AF65-F5344CB8AC3E}">
        <p14:creationId xmlns:p14="http://schemas.microsoft.com/office/powerpoint/2010/main" val="3175084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image" Target="../media/image11.png"/><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3.png"/><Relationship Id="rId5" Type="http://schemas.openxmlformats.org/officeDocument/2006/relationships/image" Target="../media/image14.png"/><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13.png"/><Relationship Id="rId9" Type="http://schemas.openxmlformats.org/officeDocument/2006/relationships/image" Target="../media/image1.png"/><Relationship Id="rId1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21.jpe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22.jpeg"/><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23.jpe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5.png"/><Relationship Id="rId10" Type="http://schemas.openxmlformats.org/officeDocument/2006/relationships/image" Target="../media/image5.png"/><Relationship Id="rId4" Type="http://schemas.openxmlformats.org/officeDocument/2006/relationships/image" Target="../media/image24.png"/><Relationship Id="rId9" Type="http://schemas.openxmlformats.org/officeDocument/2006/relationships/image" Target="../media/image4.png"/><Relationship Id="rId1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image" Target="../media/image26.png"/><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28.png"/><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27.png"/><Relationship Id="rId9" Type="http://schemas.openxmlformats.org/officeDocument/2006/relationships/image" Target="../media/image3.png"/><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31.png"/><Relationship Id="rId3" Type="http://schemas.openxmlformats.org/officeDocument/2006/relationships/image" Target="../media/image3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image" Target="../media/image32.png"/><Relationship Id="rId7" Type="http://schemas.openxmlformats.org/officeDocument/2006/relationships/image" Target="../media/image36.jpeg"/><Relationship Id="rId12" Type="http://schemas.openxmlformats.org/officeDocument/2006/relationships/image" Target="../media/image5.png"/><Relationship Id="rId2" Type="http://schemas.openxmlformats.org/officeDocument/2006/relationships/notesSlide" Target="../notesSlides/notesSlide3.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35.jpeg"/><Relationship Id="rId11" Type="http://schemas.openxmlformats.org/officeDocument/2006/relationships/image" Target="../media/image4.png"/><Relationship Id="rId5" Type="http://schemas.openxmlformats.org/officeDocument/2006/relationships/image" Target="../media/image34.jpeg"/><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image" Target="../media/image33.png"/><Relationship Id="rId9" Type="http://schemas.openxmlformats.org/officeDocument/2006/relationships/image" Target="../media/image2.png"/><Relationship Id="rId1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5.pn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4.xml"/><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0.jpeg"/><Relationship Id="rId11" Type="http://schemas.openxmlformats.org/officeDocument/2006/relationships/image" Target="../media/image3.png"/><Relationship Id="rId5" Type="http://schemas.openxmlformats.org/officeDocument/2006/relationships/image" Target="../media/image39.png"/><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38.png"/><Relationship Id="rId9" Type="http://schemas.openxmlformats.org/officeDocument/2006/relationships/image" Target="../media/image1.png"/><Relationship Id="rId1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43.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44.png"/><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image" Target="../media/image45.png"/><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notesSlide" Target="../notesSlides/notesSlide6.xml"/><Relationship Id="rId16"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png"/><Relationship Id="rId5" Type="http://schemas.openxmlformats.org/officeDocument/2006/relationships/image" Target="../media/image47.jpeg"/><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46.jpeg"/><Relationship Id="rId9" Type="http://schemas.openxmlformats.org/officeDocument/2006/relationships/image" Target="../media/image3.png"/><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50.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51.png"/><Relationship Id="rId9" Type="http://schemas.openxmlformats.org/officeDocument/2006/relationships/image" Target="../media/image5.png"/><Relationship Id="rId14"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png"/><Relationship Id="rId18" Type="http://schemas.openxmlformats.org/officeDocument/2006/relationships/image" Target="../media/image5.png"/><Relationship Id="rId3" Type="http://schemas.openxmlformats.org/officeDocument/2006/relationships/image" Target="../media/image54.png"/><Relationship Id="rId21" Type="http://schemas.openxmlformats.org/officeDocument/2006/relationships/image" Target="../media/image8.png"/><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4.png"/><Relationship Id="rId2" Type="http://schemas.openxmlformats.org/officeDocument/2006/relationships/image" Target="../media/image53.png"/><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5" Type="http://schemas.openxmlformats.org/officeDocument/2006/relationships/image" Target="../media/image2.png"/><Relationship Id="rId10" Type="http://schemas.openxmlformats.org/officeDocument/2006/relationships/image" Target="../media/image61.jpeg"/><Relationship Id="rId19" Type="http://schemas.openxmlformats.org/officeDocument/2006/relationships/image" Target="../media/image6.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1.png"/><Relationship Id="rId22"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66.jpe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68.jpeg"/><Relationship Id="rId10" Type="http://schemas.openxmlformats.org/officeDocument/2006/relationships/image" Target="../media/image5.png"/><Relationship Id="rId4" Type="http://schemas.openxmlformats.org/officeDocument/2006/relationships/image" Target="../media/image67.jpeg"/><Relationship Id="rId9" Type="http://schemas.openxmlformats.org/officeDocument/2006/relationships/image" Target="../media/image4.png"/><Relationship Id="rId1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image" Target="../media/image70.jpeg"/><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image" Target="../media/image69.jp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5.png"/><Relationship Id="rId5" Type="http://schemas.openxmlformats.org/officeDocument/2006/relationships/image" Target="../media/image72.png"/><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71.jpeg"/><Relationship Id="rId9" Type="http://schemas.openxmlformats.org/officeDocument/2006/relationships/image" Target="../media/image3.png"/><Relationship Id="rId1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75.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76.jpeg"/><Relationship Id="rId9"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78.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80.png"/><Relationship Id="rId10" Type="http://schemas.openxmlformats.org/officeDocument/2006/relationships/image" Target="../media/image5.png"/><Relationship Id="rId4" Type="http://schemas.openxmlformats.org/officeDocument/2006/relationships/image" Target="../media/image79.png"/><Relationship Id="rId9" Type="http://schemas.openxmlformats.org/officeDocument/2006/relationships/image" Target="../media/image4.png"/><Relationship Id="rId1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2.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4.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8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87.jpe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image" Target="../media/image86.jpe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89.png"/><Relationship Id="rId10" Type="http://schemas.openxmlformats.org/officeDocument/2006/relationships/image" Target="../media/image5.png"/><Relationship Id="rId4" Type="http://schemas.openxmlformats.org/officeDocument/2006/relationships/image" Target="../media/image88.jpeg"/><Relationship Id="rId9" Type="http://schemas.openxmlformats.org/officeDocument/2006/relationships/image" Target="../media/image4.png"/><Relationship Id="rId1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1.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3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93.jpe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94.png"/><Relationship Id="rId9" Type="http://schemas.openxmlformats.org/officeDocument/2006/relationships/image" Target="../media/image5.png"/><Relationship Id="rId1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228221" y="2087276"/>
            <a:ext cx="9560459" cy="1689594"/>
          </a:xfrm>
        </p:spPr>
        <p:txBody>
          <a:bodyPr anchor="t" anchorCtr="0">
            <a:noAutofit/>
          </a:bodyPr>
          <a:lstStyle/>
          <a:p>
            <a:pPr>
              <a:lnSpc>
                <a:spcPct val="150000"/>
              </a:lnSpc>
            </a:pPr>
            <a:r>
              <a:rPr lang="ja-JP" altLang="en-US" sz="3429" dirty="0">
                <a:latin typeface="BIZ UDPゴシック" panose="020B0400000000000000" pitchFamily="50" charset="-128"/>
                <a:ea typeface="BIZ UDPゴシック" panose="020B0400000000000000" pitchFamily="50" charset="-128"/>
              </a:rPr>
              <a:t>大阪府 森づくり推進アクションプラン</a:t>
            </a:r>
          </a:p>
        </p:txBody>
      </p:sp>
      <p:sp>
        <p:nvSpPr>
          <p:cNvPr id="3" name="字幕 2">
            <a:extLst>
              <a:ext uri="{FF2B5EF4-FFF2-40B4-BE49-F238E27FC236}">
                <a16:creationId xmlns:a16="http://schemas.microsoft.com/office/drawing/2014/main" id="{33A55BB0-4491-464B-860C-6926C05A84A6}"/>
              </a:ext>
            </a:extLst>
          </p:cNvPr>
          <p:cNvSpPr>
            <a:spLocks noGrp="1"/>
          </p:cNvSpPr>
          <p:nvPr>
            <p:ph type="subTitle" idx="1"/>
          </p:nvPr>
        </p:nvSpPr>
        <p:spPr>
          <a:xfrm>
            <a:off x="1752600" y="5393713"/>
            <a:ext cx="6400800" cy="819620"/>
          </a:xfrm>
        </p:spPr>
        <p:txBody>
          <a:bodyPr>
            <a:normAutofit/>
          </a:bodyPr>
          <a:lstStyle/>
          <a:p>
            <a:r>
              <a:rPr lang="ja-JP" altLang="en-US" sz="2000" dirty="0">
                <a:latin typeface="BIZ UDPゴシック" panose="020B0400000000000000" pitchFamily="50" charset="-128"/>
                <a:ea typeface="BIZ UDPゴシック" panose="020B0400000000000000" pitchFamily="50" charset="-128"/>
              </a:rPr>
              <a:t>２０２６（令和８）年３月</a:t>
            </a:r>
            <a:endParaRPr lang="en-US" altLang="ja-JP" sz="2000" dirty="0">
              <a:latin typeface="BIZ UDPゴシック" panose="020B0400000000000000" pitchFamily="50" charset="-128"/>
              <a:ea typeface="BIZ UDPゴシック" panose="020B0400000000000000" pitchFamily="50" charset="-128"/>
            </a:endParaRPr>
          </a:p>
          <a:p>
            <a:r>
              <a:rPr lang="ja-JP" altLang="en-US" sz="2000" dirty="0">
                <a:latin typeface="BIZ UDPゴシック" panose="020B0400000000000000" pitchFamily="50" charset="-128"/>
                <a:ea typeface="BIZ UDPゴシック" panose="020B0400000000000000" pitchFamily="50" charset="-128"/>
              </a:rPr>
              <a:t>大阪府環境農林水産部みどり推進室</a:t>
            </a:r>
            <a:endParaRPr lang="en-US" altLang="ja-JP" sz="2000" dirty="0">
              <a:latin typeface="BIZ UDPゴシック" panose="020B0400000000000000" pitchFamily="50" charset="-128"/>
              <a:ea typeface="BIZ UDPゴシック" panose="020B0400000000000000" pitchFamily="50" charset="-128"/>
            </a:endParaRPr>
          </a:p>
        </p:txBody>
      </p:sp>
      <p:sp>
        <p:nvSpPr>
          <p:cNvPr id="11" name="スライド番号プレースホルダー 10">
            <a:extLst>
              <a:ext uri="{FF2B5EF4-FFF2-40B4-BE49-F238E27FC236}">
                <a16:creationId xmlns:a16="http://schemas.microsoft.com/office/drawing/2014/main" id="{28F912FD-47CA-4D46-8C69-E13698A97DF6}"/>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a:t>
            </a:fld>
            <a:endParaRPr kumimoji="1" lang="ja-JP" altLang="en-US" sz="2000" b="1" dirty="0"/>
          </a:p>
        </p:txBody>
      </p:sp>
      <p:pic>
        <p:nvPicPr>
          <p:cNvPr id="13" name="図 12">
            <a:extLst>
              <a:ext uri="{FF2B5EF4-FFF2-40B4-BE49-F238E27FC236}">
                <a16:creationId xmlns:a16="http://schemas.microsoft.com/office/drawing/2014/main" id="{91EE0D0F-C105-49CC-8763-0CF507975C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28540" y="6361477"/>
            <a:ext cx="360000" cy="360000"/>
          </a:xfrm>
          <a:prstGeom prst="rect">
            <a:avLst/>
          </a:prstGeom>
        </p:spPr>
      </p:pic>
      <p:pic>
        <p:nvPicPr>
          <p:cNvPr id="14" name="図 13">
            <a:extLst>
              <a:ext uri="{FF2B5EF4-FFF2-40B4-BE49-F238E27FC236}">
                <a16:creationId xmlns:a16="http://schemas.microsoft.com/office/drawing/2014/main" id="{DC9EA9E0-012A-44A6-929F-F5BCAB123E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0620" y="6361477"/>
            <a:ext cx="360000" cy="360000"/>
          </a:xfrm>
          <a:prstGeom prst="rect">
            <a:avLst/>
          </a:prstGeom>
        </p:spPr>
      </p:pic>
      <p:pic>
        <p:nvPicPr>
          <p:cNvPr id="15" name="図 14">
            <a:extLst>
              <a:ext uri="{FF2B5EF4-FFF2-40B4-BE49-F238E27FC236}">
                <a16:creationId xmlns:a16="http://schemas.microsoft.com/office/drawing/2014/main" id="{A6F94F7E-8F11-48A3-AE8D-7D4FCC212F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31036" y="6361477"/>
            <a:ext cx="360000" cy="360000"/>
          </a:xfrm>
          <a:prstGeom prst="rect">
            <a:avLst/>
          </a:prstGeom>
        </p:spPr>
      </p:pic>
      <p:pic>
        <p:nvPicPr>
          <p:cNvPr id="16" name="図 15">
            <a:extLst>
              <a:ext uri="{FF2B5EF4-FFF2-40B4-BE49-F238E27FC236}">
                <a16:creationId xmlns:a16="http://schemas.microsoft.com/office/drawing/2014/main" id="{708CD934-E53F-4FFB-A8F4-C6B2A82E9D2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28956" y="6361477"/>
            <a:ext cx="360000" cy="360000"/>
          </a:xfrm>
          <a:prstGeom prst="rect">
            <a:avLst/>
          </a:prstGeom>
        </p:spPr>
      </p:pic>
      <p:pic>
        <p:nvPicPr>
          <p:cNvPr id="17" name="図 16">
            <a:extLst>
              <a:ext uri="{FF2B5EF4-FFF2-40B4-BE49-F238E27FC236}">
                <a16:creationId xmlns:a16="http://schemas.microsoft.com/office/drawing/2014/main" id="{EB1D2C9A-6BFA-490F-B2D4-543ABA1183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29372" y="6361477"/>
            <a:ext cx="360000" cy="360000"/>
          </a:xfrm>
          <a:prstGeom prst="rect">
            <a:avLst/>
          </a:prstGeom>
        </p:spPr>
      </p:pic>
      <p:pic>
        <p:nvPicPr>
          <p:cNvPr id="18" name="図 17">
            <a:extLst>
              <a:ext uri="{FF2B5EF4-FFF2-40B4-BE49-F238E27FC236}">
                <a16:creationId xmlns:a16="http://schemas.microsoft.com/office/drawing/2014/main" id="{A0B6FF27-7237-4B13-AB8B-BEA499307F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29788" y="6361477"/>
            <a:ext cx="360000" cy="360000"/>
          </a:xfrm>
          <a:prstGeom prst="rect">
            <a:avLst/>
          </a:prstGeom>
        </p:spPr>
      </p:pic>
      <p:pic>
        <p:nvPicPr>
          <p:cNvPr id="6" name="図 5">
            <a:extLst>
              <a:ext uri="{FF2B5EF4-FFF2-40B4-BE49-F238E27FC236}">
                <a16:creationId xmlns:a16="http://schemas.microsoft.com/office/drawing/2014/main" id="{6D2B294C-2550-4DB5-B717-E00DB6258DC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3226135" y="6361477"/>
            <a:ext cx="361989" cy="360000"/>
          </a:xfrm>
          <a:prstGeom prst="rect">
            <a:avLst/>
          </a:prstGeom>
        </p:spPr>
      </p:pic>
      <p:pic>
        <p:nvPicPr>
          <p:cNvPr id="1026" name="Picture 2">
            <a:extLst>
              <a:ext uri="{FF2B5EF4-FFF2-40B4-BE49-F238E27FC236}">
                <a16:creationId xmlns:a16="http://schemas.microsoft.com/office/drawing/2014/main" id="{764CCCF9-D0B6-4DA1-9B53-83171DDC1D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30204" y="6361477"/>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20AA464-CD25-49AF-A7DE-7E1F808EF88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31455" y="6361477"/>
            <a:ext cx="360000" cy="3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817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0184A10E-3140-4BEA-B305-83D48AA904DC}"/>
              </a:ext>
            </a:extLst>
          </p:cNvPr>
          <p:cNvSpPr txBox="1"/>
          <p:nvPr/>
        </p:nvSpPr>
        <p:spPr>
          <a:xfrm>
            <a:off x="261349" y="1007819"/>
            <a:ext cx="6819389" cy="5016758"/>
          </a:xfrm>
          <a:prstGeom prst="rect">
            <a:avLst/>
          </a:prstGeom>
          <a:noFill/>
        </p:spPr>
        <p:txBody>
          <a:bodyPr wrap="square" rtlCol="0">
            <a:spAutoFit/>
          </a:bodyPr>
          <a:lstStyle/>
          <a:p>
            <a:r>
              <a:rPr lang="ja-JP" altLang="en-US" sz="2000" b="1" dirty="0"/>
              <a:t>第１章　大阪府 森づくり推進アクションプランの考え方</a:t>
            </a:r>
            <a:endParaRPr lang="ja-JP" altLang="en-US" sz="1600" b="1" dirty="0"/>
          </a:p>
          <a:p>
            <a:endParaRPr lang="en-US" altLang="ja-JP" sz="2000" b="1" dirty="0"/>
          </a:p>
          <a:p>
            <a:r>
              <a:rPr lang="ja-JP" altLang="en-US" sz="2000" b="1" dirty="0"/>
              <a:t>第２章　森林の機能と森林が担う役割　　　　　　　　 </a:t>
            </a:r>
            <a:endParaRPr lang="en-US" altLang="ja-JP" sz="2000" b="1" dirty="0"/>
          </a:p>
          <a:p>
            <a:endParaRPr lang="en-US" altLang="ja-JP" sz="2000" b="1" dirty="0"/>
          </a:p>
          <a:p>
            <a:r>
              <a:rPr lang="ja-JP" altLang="en-US" sz="2000" b="1" dirty="0"/>
              <a:t>第３章　大阪府の森林・林業を取り巻く状況　　　　　</a:t>
            </a:r>
            <a:endParaRPr lang="en-US" altLang="ja-JP" sz="2000" b="1" dirty="0"/>
          </a:p>
          <a:p>
            <a:endParaRPr lang="ja-JP" altLang="en-US" sz="2000" b="1" dirty="0"/>
          </a:p>
          <a:p>
            <a:r>
              <a:rPr lang="ja-JP" altLang="en-US" sz="2000" b="1" dirty="0"/>
              <a:t>第４章　</a:t>
            </a:r>
            <a:r>
              <a:rPr lang="ja-JP" altLang="en-US" b="1" dirty="0"/>
              <a:t>森林の長期的な整備・保全に向けた</a:t>
            </a:r>
            <a:endParaRPr lang="en-US" altLang="ja-JP" b="1" dirty="0"/>
          </a:p>
          <a:p>
            <a:r>
              <a:rPr lang="ja-JP" altLang="en-US" sz="2000" b="1" dirty="0"/>
              <a:t>　　　  「４つの基軸」と「主要施策」  　　　　</a:t>
            </a:r>
          </a:p>
          <a:p>
            <a:endParaRPr lang="ja-JP" altLang="en-US" sz="2000" b="1" dirty="0"/>
          </a:p>
          <a:p>
            <a:r>
              <a:rPr lang="ja-JP" altLang="en-US" sz="2000" b="1" dirty="0"/>
              <a:t>第５章　取組みの展開方法　　　　　　　　　</a:t>
            </a:r>
          </a:p>
          <a:p>
            <a:endParaRPr lang="ja-JP" altLang="en-US" sz="2000" b="1" dirty="0"/>
          </a:p>
          <a:p>
            <a:r>
              <a:rPr lang="ja-JP" altLang="en-US" sz="2000" b="1" dirty="0"/>
              <a:t>第６章　目標達成に向けた成果指標　　　　　　</a:t>
            </a:r>
          </a:p>
          <a:p>
            <a:endParaRPr lang="ja-JP" altLang="en-US" sz="2000" b="1" dirty="0"/>
          </a:p>
          <a:p>
            <a:r>
              <a:rPr lang="ja-JP" altLang="en-US" sz="2000" b="1" dirty="0"/>
              <a:t>第７章　プランの進捗管理　　　　　　　　　　</a:t>
            </a:r>
            <a:endParaRPr lang="en-US" altLang="ja-JP" sz="2000" b="1" dirty="0"/>
          </a:p>
          <a:p>
            <a:endParaRPr lang="en-US" altLang="ja-JP" sz="2000" b="1" dirty="0"/>
          </a:p>
          <a:p>
            <a:endParaRPr lang="en-US" altLang="ja-JP" sz="2000" b="1" dirty="0"/>
          </a:p>
        </p:txBody>
      </p:sp>
      <p:sp>
        <p:nvSpPr>
          <p:cNvPr id="19" name="正方形/長方形 18">
            <a:extLst>
              <a:ext uri="{FF2B5EF4-FFF2-40B4-BE49-F238E27FC236}">
                <a16:creationId xmlns:a16="http://schemas.microsoft.com/office/drawing/2014/main" id="{6DE9CA0E-DF12-480C-9C84-A2EF16A9145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目次</a:t>
            </a:r>
            <a:endParaRPr kumimoji="1" lang="ja-JP" altLang="en-US" b="1" dirty="0">
              <a:latin typeface="BIZ UDゴシック" panose="020B0400000000000000" pitchFamily="49" charset="-128"/>
              <a:ea typeface="BIZ UDゴシック" panose="020B0400000000000000" pitchFamily="49" charset="-128"/>
            </a:endParaRPr>
          </a:p>
        </p:txBody>
      </p:sp>
      <p:sp>
        <p:nvSpPr>
          <p:cNvPr id="6" name="スライド番号プレースホルダー 10">
            <a:extLst>
              <a:ext uri="{FF2B5EF4-FFF2-40B4-BE49-F238E27FC236}">
                <a16:creationId xmlns:a16="http://schemas.microsoft.com/office/drawing/2014/main" id="{B0573AD4-9502-4A70-9759-74243A536EEA}"/>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a:t>
            </a:fld>
            <a:endParaRPr kumimoji="1" lang="ja-JP" altLang="en-US" sz="2000" b="1" dirty="0"/>
          </a:p>
        </p:txBody>
      </p:sp>
      <p:sp>
        <p:nvSpPr>
          <p:cNvPr id="8" name="テキスト ボックス 7">
            <a:extLst>
              <a:ext uri="{FF2B5EF4-FFF2-40B4-BE49-F238E27FC236}">
                <a16:creationId xmlns:a16="http://schemas.microsoft.com/office/drawing/2014/main" id="{DD195073-10BA-45F3-B745-FC2844631CEA}"/>
              </a:ext>
            </a:extLst>
          </p:cNvPr>
          <p:cNvSpPr txBox="1"/>
          <p:nvPr/>
        </p:nvSpPr>
        <p:spPr>
          <a:xfrm>
            <a:off x="7695485" y="1007819"/>
            <a:ext cx="1699074" cy="4387804"/>
          </a:xfrm>
          <a:prstGeom prst="rect">
            <a:avLst/>
          </a:prstGeom>
          <a:noFill/>
        </p:spPr>
        <p:txBody>
          <a:bodyPr wrap="square" rtlCol="0">
            <a:spAutoFit/>
          </a:bodyPr>
          <a:lstStyle/>
          <a:p>
            <a:pPr>
              <a:lnSpc>
                <a:spcPts val="2400"/>
              </a:lnSpc>
            </a:pPr>
            <a:r>
              <a:rPr lang="ja-JP" altLang="en-US" b="1" dirty="0"/>
              <a:t>・・・</a:t>
            </a:r>
            <a:r>
              <a:rPr lang="en-US" altLang="ja-JP" b="1" dirty="0"/>
              <a:t>P</a:t>
            </a:r>
            <a:r>
              <a:rPr lang="ja-JP" altLang="en-US" b="1" dirty="0"/>
              <a:t>３～</a:t>
            </a:r>
            <a:endParaRPr lang="en-US" altLang="ja-JP" b="1" dirty="0"/>
          </a:p>
          <a:p>
            <a:pPr>
              <a:lnSpc>
                <a:spcPts val="2400"/>
              </a:lnSpc>
            </a:pPr>
            <a:endParaRPr lang="en-US" altLang="ja-JP" b="1" dirty="0"/>
          </a:p>
          <a:p>
            <a:pPr>
              <a:lnSpc>
                <a:spcPts val="2400"/>
              </a:lnSpc>
            </a:pPr>
            <a:r>
              <a:rPr lang="ja-JP" altLang="en-US" b="1" dirty="0"/>
              <a:t>・・・</a:t>
            </a:r>
            <a:r>
              <a:rPr lang="en-US" altLang="ja-JP" b="1" dirty="0"/>
              <a:t>P10</a:t>
            </a:r>
            <a:r>
              <a:rPr lang="ja-JP" altLang="en-US" b="1" dirty="0"/>
              <a:t>～</a:t>
            </a:r>
            <a:endParaRPr lang="en-US" altLang="ja-JP" b="1" dirty="0"/>
          </a:p>
          <a:p>
            <a:pPr>
              <a:lnSpc>
                <a:spcPts val="2400"/>
              </a:lnSpc>
            </a:pPr>
            <a:endParaRPr lang="en-US" altLang="ja-JP" b="1" dirty="0"/>
          </a:p>
          <a:p>
            <a:pPr>
              <a:lnSpc>
                <a:spcPts val="2400"/>
              </a:lnSpc>
            </a:pPr>
            <a:r>
              <a:rPr lang="ja-JP" altLang="en-US" b="1" dirty="0"/>
              <a:t>・・・</a:t>
            </a:r>
            <a:r>
              <a:rPr lang="en-US" altLang="ja-JP" b="1" dirty="0"/>
              <a:t>P13</a:t>
            </a:r>
            <a:r>
              <a:rPr lang="ja-JP" altLang="en-US" b="1" dirty="0"/>
              <a:t>～</a:t>
            </a:r>
            <a:endParaRPr lang="en-US" altLang="ja-JP" b="1" dirty="0"/>
          </a:p>
          <a:p>
            <a:pPr>
              <a:lnSpc>
                <a:spcPts val="2400"/>
              </a:lnSpc>
            </a:pPr>
            <a:endParaRPr lang="en-US" altLang="ja-JP" b="1" dirty="0"/>
          </a:p>
          <a:p>
            <a:pPr>
              <a:lnSpc>
                <a:spcPts val="2400"/>
              </a:lnSpc>
            </a:pPr>
            <a:endParaRPr lang="en-US" altLang="ja-JP" b="1" dirty="0"/>
          </a:p>
          <a:p>
            <a:pPr>
              <a:lnSpc>
                <a:spcPts val="2400"/>
              </a:lnSpc>
            </a:pPr>
            <a:r>
              <a:rPr lang="ja-JP" altLang="en-US" b="1" dirty="0"/>
              <a:t>・・・</a:t>
            </a:r>
            <a:r>
              <a:rPr lang="en-US" altLang="ja-JP" b="1" dirty="0"/>
              <a:t>P23</a:t>
            </a:r>
            <a:r>
              <a:rPr lang="ja-JP" altLang="en-US" b="1" dirty="0"/>
              <a:t>～</a:t>
            </a:r>
            <a:endParaRPr lang="en-US" altLang="ja-JP" b="1" dirty="0"/>
          </a:p>
          <a:p>
            <a:pPr>
              <a:lnSpc>
                <a:spcPts val="2400"/>
              </a:lnSpc>
            </a:pPr>
            <a:endParaRPr lang="en-US" altLang="ja-JP" b="1" dirty="0"/>
          </a:p>
          <a:p>
            <a:pPr>
              <a:lnSpc>
                <a:spcPts val="2400"/>
              </a:lnSpc>
            </a:pPr>
            <a:r>
              <a:rPr lang="ja-JP" altLang="en-US" b="1" dirty="0"/>
              <a:t>・・・</a:t>
            </a:r>
            <a:r>
              <a:rPr lang="en-US" altLang="ja-JP" b="1" dirty="0"/>
              <a:t>P36</a:t>
            </a:r>
            <a:r>
              <a:rPr lang="ja-JP" altLang="en-US" b="1" dirty="0"/>
              <a:t>～</a:t>
            </a:r>
            <a:endParaRPr lang="en-US" altLang="ja-JP" b="1" dirty="0"/>
          </a:p>
          <a:p>
            <a:pPr>
              <a:lnSpc>
                <a:spcPts val="2400"/>
              </a:lnSpc>
            </a:pPr>
            <a:endParaRPr lang="en-US" altLang="ja-JP" b="1" dirty="0"/>
          </a:p>
          <a:p>
            <a:pPr>
              <a:lnSpc>
                <a:spcPts val="2400"/>
              </a:lnSpc>
            </a:pPr>
            <a:r>
              <a:rPr lang="ja-JP" altLang="en-US" b="1" dirty="0"/>
              <a:t>・・・</a:t>
            </a:r>
            <a:r>
              <a:rPr lang="en-US" altLang="ja-JP" b="1" dirty="0"/>
              <a:t>P59</a:t>
            </a:r>
            <a:r>
              <a:rPr lang="ja-JP" altLang="en-US" b="1" dirty="0"/>
              <a:t>～</a:t>
            </a:r>
            <a:endParaRPr lang="en-US" altLang="ja-JP" b="1" dirty="0"/>
          </a:p>
          <a:p>
            <a:pPr>
              <a:lnSpc>
                <a:spcPts val="2400"/>
              </a:lnSpc>
            </a:pPr>
            <a:endParaRPr lang="en-US" altLang="ja-JP" b="1" dirty="0"/>
          </a:p>
          <a:p>
            <a:pPr>
              <a:lnSpc>
                <a:spcPts val="2400"/>
              </a:lnSpc>
            </a:pPr>
            <a:r>
              <a:rPr lang="ja-JP" altLang="en-US" b="1" dirty="0"/>
              <a:t>・・・</a:t>
            </a:r>
            <a:r>
              <a:rPr lang="en-US" altLang="ja-JP" b="1" dirty="0"/>
              <a:t>P65</a:t>
            </a:r>
            <a:r>
              <a:rPr lang="ja-JP" altLang="en-US" b="1" dirty="0"/>
              <a:t>～</a:t>
            </a:r>
            <a:endParaRPr lang="en-US" altLang="ja-JP" b="1" dirty="0"/>
          </a:p>
        </p:txBody>
      </p:sp>
      <p:pic>
        <p:nvPicPr>
          <p:cNvPr id="18" name="図 17">
            <a:extLst>
              <a:ext uri="{FF2B5EF4-FFF2-40B4-BE49-F238E27FC236}">
                <a16:creationId xmlns:a16="http://schemas.microsoft.com/office/drawing/2014/main" id="{3DAB7DF4-4213-43E9-938E-AFFC7785D1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1" name="図 20">
            <a:extLst>
              <a:ext uri="{FF2B5EF4-FFF2-40B4-BE49-F238E27FC236}">
                <a16:creationId xmlns:a16="http://schemas.microsoft.com/office/drawing/2014/main" id="{43B72EDF-C3EC-4A7E-B6FC-C684C09DCA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2" name="図 21">
            <a:extLst>
              <a:ext uri="{FF2B5EF4-FFF2-40B4-BE49-F238E27FC236}">
                <a16:creationId xmlns:a16="http://schemas.microsoft.com/office/drawing/2014/main" id="{7B4AD938-3A07-496D-882F-6E5A1E4824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3" name="図 22">
            <a:extLst>
              <a:ext uri="{FF2B5EF4-FFF2-40B4-BE49-F238E27FC236}">
                <a16:creationId xmlns:a16="http://schemas.microsoft.com/office/drawing/2014/main" id="{F5BDFCAB-26D4-410A-9D59-BEC59C88D5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4" name="図 23">
            <a:extLst>
              <a:ext uri="{FF2B5EF4-FFF2-40B4-BE49-F238E27FC236}">
                <a16:creationId xmlns:a16="http://schemas.microsoft.com/office/drawing/2014/main" id="{EBF6A588-D2C2-42C3-90AB-6BD46D72E8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5" name="図 24">
            <a:extLst>
              <a:ext uri="{FF2B5EF4-FFF2-40B4-BE49-F238E27FC236}">
                <a16:creationId xmlns:a16="http://schemas.microsoft.com/office/drawing/2014/main" id="{A106F342-81B0-4484-8FC2-20E04AD5A1D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6" name="図 25">
            <a:extLst>
              <a:ext uri="{FF2B5EF4-FFF2-40B4-BE49-F238E27FC236}">
                <a16:creationId xmlns:a16="http://schemas.microsoft.com/office/drawing/2014/main" id="{42DBD289-AFB0-43D5-B4AE-841F2F007AA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7" name="Picture 2">
            <a:extLst>
              <a:ext uri="{FF2B5EF4-FFF2-40B4-BE49-F238E27FC236}">
                <a16:creationId xmlns:a16="http://schemas.microsoft.com/office/drawing/2014/main" id="{3C68EB31-B983-417E-BFC6-6D9125CF8A5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a:extLst>
              <a:ext uri="{FF2B5EF4-FFF2-40B4-BE49-F238E27FC236}">
                <a16:creationId xmlns:a16="http://schemas.microsoft.com/office/drawing/2014/main" id="{3BB6B5C2-06C2-4C7E-B2D2-ABD2397C418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608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第１章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大阪府 森づくり推進アクションプランの考え方</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4155AD2E-4E7E-45EB-BB0C-54BA17AF4E65}"/>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3</a:t>
            </a:fld>
            <a:endParaRPr kumimoji="1" lang="ja-JP" altLang="en-US" sz="2000" b="1" dirty="0"/>
          </a:p>
        </p:txBody>
      </p:sp>
    </p:spTree>
    <p:extLst>
      <p:ext uri="{BB962C8B-B14F-4D97-AF65-F5344CB8AC3E}">
        <p14:creationId xmlns:p14="http://schemas.microsoft.com/office/powerpoint/2010/main" val="3441962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5357211-088E-4E5D-81C8-1052F6785AC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A94FCD20-75A3-44EE-A28A-ECFDCB0CE392}"/>
              </a:ext>
            </a:extLst>
          </p:cNvPr>
          <p:cNvSpPr/>
          <p:nvPr/>
        </p:nvSpPr>
        <p:spPr>
          <a:xfrm>
            <a:off x="158703" y="586858"/>
            <a:ext cx="9588589" cy="596634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１．大阪府 森づくり推進アクションプランの策定にあたって</a:t>
            </a:r>
            <a:endParaRPr lang="en-US" altLang="ja-JP" b="1" dirty="0">
              <a:solidFill>
                <a:schemeClr val="tx1"/>
              </a:solidFill>
              <a:latin typeface="BIZ UDゴシック" panose="020B0400000000000000" pitchFamily="49" charset="-128"/>
              <a:ea typeface="BIZ UDゴシック" panose="020B0400000000000000" pitchFamily="49" charset="-128"/>
            </a:endParaRPr>
          </a:p>
          <a:p>
            <a:endParaRPr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・大阪府域は、府県境を森林で囲まれており、その森林面積は</a:t>
            </a:r>
            <a:r>
              <a:rPr kumimoji="1" lang="en-US" altLang="ja-JP" sz="1600" dirty="0">
                <a:solidFill>
                  <a:schemeClr val="tx1"/>
                </a:solidFill>
                <a:latin typeface="BIZ UDゴシック" panose="020B0400000000000000" pitchFamily="49" charset="-128"/>
                <a:ea typeface="BIZ UDゴシック" panose="020B0400000000000000" pitchFamily="49" charset="-128"/>
              </a:rPr>
              <a:t>54,891ha</a:t>
            </a:r>
            <a:r>
              <a:rPr kumimoji="1" lang="ja-JP" altLang="en-US" sz="1600" dirty="0">
                <a:solidFill>
                  <a:schemeClr val="tx1"/>
                </a:solidFill>
                <a:latin typeface="BIZ UDゴシック" panose="020B0400000000000000" pitchFamily="49" charset="-128"/>
                <a:ea typeface="BIZ UDゴシック" panose="020B0400000000000000" pitchFamily="49" charset="-128"/>
              </a:rPr>
              <a:t>と、全国で最も少ない水準に</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あります 。一方で、都市部に近接する地理的な配置から、水源のかん養、土砂災害の防止、木材</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の供給、様々な生物の生息地やレクリエーションの場の提供等、大都市の機能を保つためにも、</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府域の森林は、非常に重要なものとなっています。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・近年の森林・林業をめぐる状況は、個人経営から集団経営への移行や木造建築の技術的革新等の産業</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構造の変化、気候変動に伴う山地災害の頻発化・激甚化、二酸化炭素の吸収源や生物多様性の確保と</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いった社会的要請の高まりなど、大きな転換期を迎えているところです。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・大阪府では、これまでも健全な森林の整備・保全を図るため、治山対策や林業・木材産業の振興の</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着実な実施のほか、大阪府森林環境税による緊急かつ集中的な防災対策についても進めてきましたが、</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上記の変化や新たな社会的要請に対して、国や市町村との連携はもちろん、森林所有者や林業経営体、</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企業、団体、府民等のあらゆる主体と一団となって、これらの取組みをより強く、進めていく必要が</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あります。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・本プランは、令和元年に策定した「大阪府森林整備指針」で示す将来の望ましい森林の在り方や管理</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の方向性、技術的手法等を踏まえつつ、府が、今後、重点的に取り組む施策の方向性やその内容、</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取組みが展開される場所の考え方、成果指標、進捗管理の方法等示しています。</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・本府の森林の長期的な整備・保全を実現し、将来を担う世代に引き継ぐために、本プランで示す取組</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みを、関係者の方々のご参加・ご協力を得ながら着実に進めていきます。</a:t>
            </a:r>
          </a:p>
          <a:p>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12" name="スライド番号プレースホルダー 10">
            <a:extLst>
              <a:ext uri="{FF2B5EF4-FFF2-40B4-BE49-F238E27FC236}">
                <a16:creationId xmlns:a16="http://schemas.microsoft.com/office/drawing/2014/main" id="{CEA3570C-DC67-498E-9DAD-F72ED6B177E5}"/>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4</a:t>
            </a:fld>
            <a:endParaRPr kumimoji="1" lang="ja-JP" altLang="en-US" sz="2000" b="1" dirty="0"/>
          </a:p>
        </p:txBody>
      </p:sp>
      <p:pic>
        <p:nvPicPr>
          <p:cNvPr id="14" name="図 13">
            <a:extLst>
              <a:ext uri="{FF2B5EF4-FFF2-40B4-BE49-F238E27FC236}">
                <a16:creationId xmlns:a16="http://schemas.microsoft.com/office/drawing/2014/main" id="{3EA45DAE-58F8-490B-8252-3A3C5DB8D8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6" name="図 15">
            <a:extLst>
              <a:ext uri="{FF2B5EF4-FFF2-40B4-BE49-F238E27FC236}">
                <a16:creationId xmlns:a16="http://schemas.microsoft.com/office/drawing/2014/main" id="{2DFB1A03-8DB2-4EFC-8AF2-3867FEB601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7" name="図 16">
            <a:extLst>
              <a:ext uri="{FF2B5EF4-FFF2-40B4-BE49-F238E27FC236}">
                <a16:creationId xmlns:a16="http://schemas.microsoft.com/office/drawing/2014/main" id="{524A4E77-50C6-4724-9311-F38B207204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8" name="図 17">
            <a:extLst>
              <a:ext uri="{FF2B5EF4-FFF2-40B4-BE49-F238E27FC236}">
                <a16:creationId xmlns:a16="http://schemas.microsoft.com/office/drawing/2014/main" id="{1059E354-E2CE-43E9-825A-9C098358B7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9" name="図 18">
            <a:extLst>
              <a:ext uri="{FF2B5EF4-FFF2-40B4-BE49-F238E27FC236}">
                <a16:creationId xmlns:a16="http://schemas.microsoft.com/office/drawing/2014/main" id="{ECED7944-0642-4CBC-803C-0DE868807A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0" name="図 19">
            <a:extLst>
              <a:ext uri="{FF2B5EF4-FFF2-40B4-BE49-F238E27FC236}">
                <a16:creationId xmlns:a16="http://schemas.microsoft.com/office/drawing/2014/main" id="{C10DDB01-89C1-42C4-8C75-44CECB5CA57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1" name="図 20">
            <a:extLst>
              <a:ext uri="{FF2B5EF4-FFF2-40B4-BE49-F238E27FC236}">
                <a16:creationId xmlns:a16="http://schemas.microsoft.com/office/drawing/2014/main" id="{9DBA43E5-D810-4402-A790-2350D269E84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2" name="Picture 2">
            <a:extLst>
              <a:ext uri="{FF2B5EF4-FFF2-40B4-BE49-F238E27FC236}">
                <a16:creationId xmlns:a16="http://schemas.microsoft.com/office/drawing/2014/main" id="{8A438430-06EB-4042-8AEA-EE3536701B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5F37A6D7-0D8D-4572-8015-C4B4F0F2B4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154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21C1-F3F5-82E1-BD17-E1738291AB00}"/>
            </a:ext>
          </a:extLst>
        </p:cNvPr>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831A154E-5F41-47E9-B9CE-C1148B7DEB0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4834601E-6273-A212-3FAA-9257F312D8AE}"/>
              </a:ext>
            </a:extLst>
          </p:cNvPr>
          <p:cNvSpPr/>
          <p:nvPr/>
        </p:nvSpPr>
        <p:spPr>
          <a:xfrm>
            <a:off x="158705" y="554795"/>
            <a:ext cx="9588589" cy="111104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２．大阪府 森づくり推進アクションプランとは</a:t>
            </a:r>
            <a:endParaRPr lang="en-US" altLang="ja-JP" b="1"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令和元年に策定した「大阪府森林整備指針」に則して、府域の森林が、将来にわたって水源涵養や</a:t>
            </a:r>
          </a:p>
          <a:p>
            <a:r>
              <a:rPr lang="ja-JP" altLang="en-US" sz="1600" dirty="0">
                <a:solidFill>
                  <a:schemeClr val="tx1"/>
                </a:solidFill>
                <a:latin typeface="BIZ UDゴシック" panose="020B0400000000000000" pitchFamily="49" charset="-128"/>
                <a:ea typeface="BIZ UDゴシック" panose="020B0400000000000000" pitchFamily="49" charset="-128"/>
              </a:rPr>
              <a:t>　土砂流出防止等の公益的機能を発揮していけるよう、府が各主体の施業や取組みとも連携しながら、</a:t>
            </a: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どういった取組みを、どこで、いつまでに、どれくらい進めていくのか</a:t>
            </a:r>
            <a:r>
              <a:rPr lang="ja-JP" altLang="en-US" sz="1600" dirty="0">
                <a:solidFill>
                  <a:schemeClr val="tx1"/>
                </a:solidFill>
                <a:latin typeface="BIZ UDゴシック" panose="020B0400000000000000" pitchFamily="49" charset="-128"/>
                <a:ea typeface="BIZ UDゴシック" panose="020B0400000000000000" pitchFamily="49" charset="-128"/>
              </a:rPr>
              <a:t>を示すものです。</a:t>
            </a:r>
          </a:p>
          <a:p>
            <a:endParaRPr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5" name="テキスト ボックス 4">
            <a:extLst>
              <a:ext uri="{FF2B5EF4-FFF2-40B4-BE49-F238E27FC236}">
                <a16:creationId xmlns:a16="http://schemas.microsoft.com/office/drawing/2014/main" id="{8E5F223F-ED32-6B2E-7F1F-7259F22FF0FB}"/>
              </a:ext>
            </a:extLst>
          </p:cNvPr>
          <p:cNvSpPr txBox="1"/>
          <p:nvPr/>
        </p:nvSpPr>
        <p:spPr>
          <a:xfrm>
            <a:off x="253929" y="3415298"/>
            <a:ext cx="4626913"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(2) </a:t>
            </a:r>
            <a:r>
              <a:rPr lang="ja-JP" altLang="en-US" b="1" dirty="0">
                <a:latin typeface="BIZ UDPゴシック" panose="020B0400000000000000" pitchFamily="50" charset="-128"/>
                <a:ea typeface="BIZ UDPゴシック" panose="020B0400000000000000" pitchFamily="50" charset="-128"/>
              </a:rPr>
              <a:t>本プランで示そうとすること</a:t>
            </a:r>
          </a:p>
        </p:txBody>
      </p:sp>
      <p:sp>
        <p:nvSpPr>
          <p:cNvPr id="6" name="テキスト ボックス 5">
            <a:extLst>
              <a:ext uri="{FF2B5EF4-FFF2-40B4-BE49-F238E27FC236}">
                <a16:creationId xmlns:a16="http://schemas.microsoft.com/office/drawing/2014/main" id="{8B710503-E4DF-B7D4-07C2-C62D3C3FCD4E}"/>
              </a:ext>
            </a:extLst>
          </p:cNvPr>
          <p:cNvSpPr txBox="1"/>
          <p:nvPr/>
        </p:nvSpPr>
        <p:spPr>
          <a:xfrm>
            <a:off x="242270" y="3715279"/>
            <a:ext cx="9493365" cy="1323439"/>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本プランでは、森林整備指針に則した森林の森林の長期的な整備・保全を実現するために、以下の</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内容を具体的に示していきます。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（１）重点的に取り組む施策の内容　　　　　　　　・・・第４章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「４つの基軸と主要施策」</a:t>
            </a:r>
            <a:endParaRPr lang="en-US" altLang="ja-JP"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（２）どの取組みをどういった場所で推進するのか　・・・第５章</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「取組みの展開方法」</a:t>
            </a:r>
            <a:endParaRPr lang="en-US" altLang="ja-JP"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（３）いつまでに・どれくらい進めていくのか　　　・・・第６章 </a:t>
            </a:r>
            <a:r>
              <a:rPr lang="ja-JP" altLang="en-US" sz="1600" b="1" kern="100" dirty="0">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「目標達成に向けた成果指標」</a:t>
            </a:r>
            <a:endParaRPr lang="ja-JP" altLang="ja-JP" sz="1600" b="1" kern="100"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6056031B-67CB-D98E-3553-6D1EE7AB04FD}"/>
              </a:ext>
            </a:extLst>
          </p:cNvPr>
          <p:cNvSpPr txBox="1"/>
          <p:nvPr/>
        </p:nvSpPr>
        <p:spPr>
          <a:xfrm>
            <a:off x="253929" y="1773643"/>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（１） 本プランの対象</a:t>
            </a:r>
          </a:p>
        </p:txBody>
      </p:sp>
      <p:sp>
        <p:nvSpPr>
          <p:cNvPr id="8" name="テキスト ボックス 7">
            <a:extLst>
              <a:ext uri="{FF2B5EF4-FFF2-40B4-BE49-F238E27FC236}">
                <a16:creationId xmlns:a16="http://schemas.microsoft.com/office/drawing/2014/main" id="{7A69B7DF-AB73-EF62-0BF5-6E4FDF9B9122}"/>
              </a:ext>
            </a:extLst>
          </p:cNvPr>
          <p:cNvSpPr txBox="1"/>
          <p:nvPr/>
        </p:nvSpPr>
        <p:spPr>
          <a:xfrm>
            <a:off x="242270" y="2076655"/>
            <a:ext cx="9555417" cy="1077218"/>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本プランは、府域の森林の</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98</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％を占める地域森林計画対象民有林</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53,828 ha(R8.3.31</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現在</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について、本府はもちろん、府域の森林保全、森林経営に携わる市町村や森林所有者、林業経営体、府の施策を支える府民、団体、企業等、</a:t>
            </a:r>
            <a:r>
              <a:rPr lang="ja-JP" altLang="en-US" sz="1600" b="1" u="sng"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森林の長期的な整備・保全に関わるあらゆる主体を対象に、府の取組みの全体像を示すもの</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となります。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F1C84857-00FF-6E25-E3DD-524F4E9C02DF}"/>
              </a:ext>
            </a:extLst>
          </p:cNvPr>
          <p:cNvSpPr txBox="1"/>
          <p:nvPr/>
        </p:nvSpPr>
        <p:spPr>
          <a:xfrm>
            <a:off x="237326" y="5275074"/>
            <a:ext cx="9543758" cy="1492716"/>
          </a:xfrm>
          <a:prstGeom prst="rect">
            <a:avLst/>
          </a:prstGeom>
          <a:solidFill>
            <a:schemeClr val="accent5">
              <a:lumMod val="20000"/>
              <a:lumOff val="80000"/>
            </a:schemeClr>
          </a:solidFill>
        </p:spPr>
        <p:txBody>
          <a:bodyPr wrap="square">
            <a:spAutoFit/>
          </a:bodyPr>
          <a:lstStyle/>
          <a:p>
            <a:pPr algn="just"/>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参考</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大阪府森林整備指針（令和元年</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12</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月策定）の概要</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lnSpc>
                <a:spcPts val="600"/>
              </a:lnSpc>
            </a:pP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・大阪府域の森林を対象に、将来の望ましい森林の姿と、それを実現するための技術的な手法等を示し、府、市町</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村が連携・協調して府域の森林の保全整備を進めることを目的に策定したものです。</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・将来の森林の在り方と管理の方向性から府域の森林のうち、森林経営を通じた維持管理が見込まれるスギ・ヒノ</a:t>
            </a:r>
            <a:endParaRPr lang="en-US"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キ人工林を「資源循環林」、見込まれないスギ・ヒノキ人工林を「広葉樹林への誘導転換」、資源活用を通じた</a:t>
            </a:r>
            <a:endParaRPr lang="en-US"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管理が見込める広葉樹林を「資源管理林」、見込まれない広葉樹林を「自然遷移林」の４つに区分しています。</a:t>
            </a:r>
            <a:endParaRPr lang="ja-JP" alt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D873EDE8-88FB-AB8D-B9B5-13A5A1F77B96}"/>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5</a:t>
            </a:fld>
            <a:endParaRPr kumimoji="1" lang="ja-JP" altLang="en-US" sz="2000" b="1" dirty="0"/>
          </a:p>
        </p:txBody>
      </p:sp>
      <p:sp>
        <p:nvSpPr>
          <p:cNvPr id="26" name="テキスト ボックス 25">
            <a:extLst>
              <a:ext uri="{FF2B5EF4-FFF2-40B4-BE49-F238E27FC236}">
                <a16:creationId xmlns:a16="http://schemas.microsoft.com/office/drawing/2014/main" id="{EC1476A9-F9C1-4CB2-9D34-28043B8F621A}"/>
              </a:ext>
            </a:extLst>
          </p:cNvPr>
          <p:cNvSpPr txBox="1"/>
          <p:nvPr/>
        </p:nvSpPr>
        <p:spPr>
          <a:xfrm>
            <a:off x="301505" y="3109981"/>
            <a:ext cx="9445789" cy="257369"/>
          </a:xfrm>
          <a:prstGeom prst="rect">
            <a:avLst/>
          </a:prstGeom>
          <a:solidFill>
            <a:schemeClr val="accent6">
              <a:lumMod val="20000"/>
              <a:lumOff val="80000"/>
              <a:alpha val="75000"/>
            </a:schemeClr>
          </a:solidFill>
        </p:spPr>
        <p:txBody>
          <a:bodyPr wrap="square" lIns="36000" tIns="36000" rIns="36000" bIns="36000">
            <a:spAutoFit/>
          </a:bodyPr>
          <a:lstStyle/>
          <a:p>
            <a:pPr algn="just"/>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（府域には</a:t>
            </a:r>
            <a:r>
              <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rPr>
              <a:t>1,063ha</a:t>
            </a: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の国有林が所在しており、本プランの実行にあたって効率的な施策展開が図られるよう、国との連携にも努めます。）</a:t>
            </a:r>
            <a:endParaRPr lang="ja-JP" altLang="ja-JP"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pic>
        <p:nvPicPr>
          <p:cNvPr id="20" name="図 19">
            <a:extLst>
              <a:ext uri="{FF2B5EF4-FFF2-40B4-BE49-F238E27FC236}">
                <a16:creationId xmlns:a16="http://schemas.microsoft.com/office/drawing/2014/main" id="{F9AADAE0-D8D8-4B52-9CAC-9201900090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1" name="図 20">
            <a:extLst>
              <a:ext uri="{FF2B5EF4-FFF2-40B4-BE49-F238E27FC236}">
                <a16:creationId xmlns:a16="http://schemas.microsoft.com/office/drawing/2014/main" id="{D636EFB7-7E9B-4891-AFFA-91DDE21C9F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2" name="図 21">
            <a:extLst>
              <a:ext uri="{FF2B5EF4-FFF2-40B4-BE49-F238E27FC236}">
                <a16:creationId xmlns:a16="http://schemas.microsoft.com/office/drawing/2014/main" id="{560BA868-2680-4A5A-8FA3-B77032D82C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4" name="図 23">
            <a:extLst>
              <a:ext uri="{FF2B5EF4-FFF2-40B4-BE49-F238E27FC236}">
                <a16:creationId xmlns:a16="http://schemas.microsoft.com/office/drawing/2014/main" id="{6AC71564-D539-4A3C-8451-24816091BF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5" name="図 24">
            <a:extLst>
              <a:ext uri="{FF2B5EF4-FFF2-40B4-BE49-F238E27FC236}">
                <a16:creationId xmlns:a16="http://schemas.microsoft.com/office/drawing/2014/main" id="{CF1A157F-8B15-4796-AD97-730B9C04BC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7" name="図 26">
            <a:extLst>
              <a:ext uri="{FF2B5EF4-FFF2-40B4-BE49-F238E27FC236}">
                <a16:creationId xmlns:a16="http://schemas.microsoft.com/office/drawing/2014/main" id="{188C858E-D26F-4F7A-AFF5-81CBF257E9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8" name="図 27">
            <a:extLst>
              <a:ext uri="{FF2B5EF4-FFF2-40B4-BE49-F238E27FC236}">
                <a16:creationId xmlns:a16="http://schemas.microsoft.com/office/drawing/2014/main" id="{DF9E8EF9-B85C-4936-A941-D083DC5B070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9" name="Picture 2">
            <a:extLst>
              <a:ext uri="{FF2B5EF4-FFF2-40B4-BE49-F238E27FC236}">
                <a16:creationId xmlns:a16="http://schemas.microsoft.com/office/drawing/2014/main" id="{FC797571-6BCE-4D81-8EFA-28AE3B01F2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8A100DD8-8180-4991-A0A3-9A054E1589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449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06D39-F666-20E6-7DF6-B70D4D342C92}"/>
            </a:ext>
          </a:extLst>
        </p:cNvPr>
        <p:cNvGrpSpPr/>
        <p:nvPr/>
      </p:nvGrpSpPr>
      <p:grpSpPr>
        <a:xfrm>
          <a:off x="0" y="0"/>
          <a:ext cx="0" cy="0"/>
          <a:chOff x="0" y="0"/>
          <a:chExt cx="0" cy="0"/>
        </a:xfrm>
      </p:grpSpPr>
      <p:sp>
        <p:nvSpPr>
          <p:cNvPr id="89" name="正方形/長方形 88">
            <a:extLst>
              <a:ext uri="{FF2B5EF4-FFF2-40B4-BE49-F238E27FC236}">
                <a16:creationId xmlns:a16="http://schemas.microsoft.com/office/drawing/2014/main" id="{34B2B403-A9E6-4BA5-B4BD-9DA8D0FA266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7" name="テキスト ボックス 6">
            <a:extLst>
              <a:ext uri="{FF2B5EF4-FFF2-40B4-BE49-F238E27FC236}">
                <a16:creationId xmlns:a16="http://schemas.microsoft.com/office/drawing/2014/main" id="{0630B4D3-1C1E-F819-8786-D749AB8A9827}"/>
              </a:ext>
            </a:extLst>
          </p:cNvPr>
          <p:cNvSpPr txBox="1"/>
          <p:nvPr/>
        </p:nvSpPr>
        <p:spPr>
          <a:xfrm>
            <a:off x="206294" y="718198"/>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(3) </a:t>
            </a:r>
            <a:r>
              <a:rPr lang="ja-JP" altLang="en-US" b="1" dirty="0">
                <a:latin typeface="BIZ UDPゴシック" panose="020B0400000000000000" pitchFamily="50" charset="-128"/>
                <a:ea typeface="BIZ UDPゴシック" panose="020B0400000000000000" pitchFamily="50" charset="-128"/>
              </a:rPr>
              <a:t>本プランの位置づけ</a:t>
            </a:r>
          </a:p>
        </p:txBody>
      </p:sp>
      <p:sp>
        <p:nvSpPr>
          <p:cNvPr id="8" name="テキスト ボックス 7">
            <a:extLst>
              <a:ext uri="{FF2B5EF4-FFF2-40B4-BE49-F238E27FC236}">
                <a16:creationId xmlns:a16="http://schemas.microsoft.com/office/drawing/2014/main" id="{FDB4D204-A1F0-65EA-8C4F-6F6AF25CB3D0}"/>
              </a:ext>
            </a:extLst>
          </p:cNvPr>
          <p:cNvSpPr txBox="1"/>
          <p:nvPr/>
        </p:nvSpPr>
        <p:spPr>
          <a:xfrm>
            <a:off x="206294" y="1053014"/>
            <a:ext cx="9555417" cy="1077218"/>
          </a:xfrm>
          <a:prstGeom prst="rect">
            <a:avLst/>
          </a:prstGeom>
          <a:noFill/>
        </p:spPr>
        <p:txBody>
          <a:bodyPr wrap="square">
            <a:spAutoFit/>
          </a:bodyPr>
          <a:lstStyle/>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本プランは、「大阪府森林整備指針（</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R</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元年</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12</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月）」で示す府域の森林の将来のあるべき姿と、それを実現するための府の取組みの方向性を、より具体的かつ実践的に展開するための行動計画です。</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森林の育成には長期的な視点が必要であることを踏まえ、</a:t>
            </a:r>
            <a:r>
              <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20</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年先の長期的な視点で、将来の森林の姿を</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見据えつつ、</a:t>
            </a:r>
            <a:r>
              <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年後を中期的</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な目標年次とした取組みを示します。</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（計画期間：令和８年度～</a:t>
            </a:r>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１７</a:t>
            </a:r>
            <a:r>
              <a:rPr lang="ja-JP" alt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年度）</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3A322002-1952-51D5-FDE2-F7E503A558CA}"/>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6</a:t>
            </a:fld>
            <a:endParaRPr kumimoji="1" lang="ja-JP" altLang="en-US" sz="2000" b="1" dirty="0"/>
          </a:p>
        </p:txBody>
      </p:sp>
      <p:sp>
        <p:nvSpPr>
          <p:cNvPr id="3" name="テキスト ボックス 2">
            <a:extLst>
              <a:ext uri="{FF2B5EF4-FFF2-40B4-BE49-F238E27FC236}">
                <a16:creationId xmlns:a16="http://schemas.microsoft.com/office/drawing/2014/main" id="{89627E36-3DBA-829C-4DC4-3950046D4E7D}"/>
              </a:ext>
            </a:extLst>
          </p:cNvPr>
          <p:cNvSpPr txBox="1"/>
          <p:nvPr/>
        </p:nvSpPr>
        <p:spPr>
          <a:xfrm>
            <a:off x="2102140" y="4363497"/>
            <a:ext cx="7570154" cy="461665"/>
          </a:xfrm>
          <a:prstGeom prst="rect">
            <a:avLst/>
          </a:prstGeom>
          <a:noFill/>
        </p:spPr>
        <p:txBody>
          <a:bodyPr wrap="square">
            <a:spAutoFit/>
          </a:bodyPr>
          <a:lstStyle/>
          <a:p>
            <a:r>
              <a:rPr lang="ja-JP" altLang="en-US" sz="1200" dirty="0"/>
              <a:t>森林の適切な手入れのサイクルや、社会情勢の変化に対応した施策を計画的に実行するため、</a:t>
            </a:r>
            <a:r>
              <a:rPr lang="en-US" altLang="ja-JP" sz="1200" dirty="0"/>
              <a:t>10</a:t>
            </a:r>
            <a:r>
              <a:rPr lang="ja-JP" altLang="en-US" sz="1200" dirty="0"/>
              <a:t>年間の具体的な実行期間を定め、</a:t>
            </a:r>
            <a:r>
              <a:rPr lang="en-US" altLang="ja-JP" sz="1200" dirty="0"/>
              <a:t>PDCA</a:t>
            </a:r>
            <a:r>
              <a:rPr lang="ja-JP" altLang="en-US" sz="1200" dirty="0"/>
              <a:t>サイクル（計画・実行・評価・改善）を効果的に回していきます。</a:t>
            </a:r>
            <a:endParaRPr lang="en-US" altLang="ja-JP" sz="1200" dirty="0"/>
          </a:p>
        </p:txBody>
      </p:sp>
      <p:sp>
        <p:nvSpPr>
          <p:cNvPr id="4" name="テキスト ボックス 3">
            <a:extLst>
              <a:ext uri="{FF2B5EF4-FFF2-40B4-BE49-F238E27FC236}">
                <a16:creationId xmlns:a16="http://schemas.microsoft.com/office/drawing/2014/main" id="{0B5FA9C5-B238-4C98-1982-C0D8367ADDBA}"/>
              </a:ext>
            </a:extLst>
          </p:cNvPr>
          <p:cNvSpPr txBox="1"/>
          <p:nvPr/>
        </p:nvSpPr>
        <p:spPr>
          <a:xfrm>
            <a:off x="206294" y="5066043"/>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(4) </a:t>
            </a:r>
            <a:r>
              <a:rPr lang="ja-JP" altLang="en-US" b="1" dirty="0">
                <a:latin typeface="BIZ UDPゴシック" panose="020B0400000000000000" pitchFamily="50" charset="-128"/>
                <a:ea typeface="BIZ UDPゴシック" panose="020B0400000000000000" pitchFamily="50" charset="-128"/>
              </a:rPr>
              <a:t>地域森林計画等との関係</a:t>
            </a:r>
          </a:p>
        </p:txBody>
      </p:sp>
      <p:sp>
        <p:nvSpPr>
          <p:cNvPr id="9" name="テキスト ボックス 8">
            <a:extLst>
              <a:ext uri="{FF2B5EF4-FFF2-40B4-BE49-F238E27FC236}">
                <a16:creationId xmlns:a16="http://schemas.microsoft.com/office/drawing/2014/main" id="{7E634B4D-EAB6-9AC0-1870-52A9F84CEFA9}"/>
              </a:ext>
            </a:extLst>
          </p:cNvPr>
          <p:cNvSpPr txBox="1"/>
          <p:nvPr/>
        </p:nvSpPr>
        <p:spPr>
          <a:xfrm>
            <a:off x="206294" y="5400859"/>
            <a:ext cx="9555417" cy="1077218"/>
          </a:xfrm>
          <a:prstGeom prst="rect">
            <a:avLst/>
          </a:prstGeom>
          <a:noFill/>
        </p:spPr>
        <p:txBody>
          <a:bodyPr wrap="square">
            <a:spAutoFit/>
          </a:bodyPr>
          <a:lstStyle/>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は、森林法に基づき知事が作成する「大阪地域森林計画」とも整合・連携するものであり、本プランで示す取組みについては、地域森林計画で定める森林施業の実施基準や計画量にも即したものとなります。また、大阪府が定める流域治水に関する計画や、国の国土強靭化実施中期計画等に対しても、森林が持つ多面的機能の維持・増進を通じて、それらの目標達成にも貢献するものとなります。</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cxnSp>
        <p:nvCxnSpPr>
          <p:cNvPr id="21" name="直線コネクタ 20">
            <a:extLst>
              <a:ext uri="{FF2B5EF4-FFF2-40B4-BE49-F238E27FC236}">
                <a16:creationId xmlns:a16="http://schemas.microsoft.com/office/drawing/2014/main" id="{FE2FFC28-D9C7-2DEB-0F2D-A073C898F20E}"/>
              </a:ext>
            </a:extLst>
          </p:cNvPr>
          <p:cNvCxnSpPr>
            <a:cxnSpLocks/>
          </p:cNvCxnSpPr>
          <p:nvPr/>
        </p:nvCxnSpPr>
        <p:spPr>
          <a:xfrm>
            <a:off x="6087987" y="3248140"/>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0784FD81-10B9-BFEE-C69B-9CE05C39B436}"/>
              </a:ext>
            </a:extLst>
          </p:cNvPr>
          <p:cNvSpPr/>
          <p:nvPr/>
        </p:nvSpPr>
        <p:spPr>
          <a:xfrm>
            <a:off x="220147" y="3051241"/>
            <a:ext cx="1754610" cy="270929"/>
          </a:xfrm>
          <a:prstGeom prst="rect">
            <a:avLst/>
          </a:prstGeom>
          <a:solidFill>
            <a:srgbClr val="FFFF00"/>
          </a:solidFill>
          <a:ln w="12700"/>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1" dirty="0">
                <a:solidFill>
                  <a:schemeClr val="tx1"/>
                </a:solidFill>
              </a:rPr>
              <a:t>本プラン</a:t>
            </a:r>
            <a:endParaRPr kumimoji="1" lang="en-US" altLang="ja-JP" sz="1400" b="1" dirty="0">
              <a:solidFill>
                <a:schemeClr val="tx1"/>
              </a:solidFill>
            </a:endParaRPr>
          </a:p>
        </p:txBody>
      </p:sp>
      <p:sp>
        <p:nvSpPr>
          <p:cNvPr id="26" name="正方形/長方形 25">
            <a:extLst>
              <a:ext uri="{FF2B5EF4-FFF2-40B4-BE49-F238E27FC236}">
                <a16:creationId xmlns:a16="http://schemas.microsoft.com/office/drawing/2014/main" id="{75E854DD-4C9F-68B4-EF23-C656C242B8A0}"/>
              </a:ext>
            </a:extLst>
          </p:cNvPr>
          <p:cNvSpPr/>
          <p:nvPr/>
        </p:nvSpPr>
        <p:spPr>
          <a:xfrm>
            <a:off x="202790" y="3495752"/>
            <a:ext cx="1754610" cy="270928"/>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大阪地域森林計画</a:t>
            </a:r>
          </a:p>
        </p:txBody>
      </p:sp>
      <p:sp>
        <p:nvSpPr>
          <p:cNvPr id="27" name="正方形/長方形 26">
            <a:extLst>
              <a:ext uri="{FF2B5EF4-FFF2-40B4-BE49-F238E27FC236}">
                <a16:creationId xmlns:a16="http://schemas.microsoft.com/office/drawing/2014/main" id="{E6F76DB6-9B0F-57E1-16C2-D926CB3FAB60}"/>
              </a:ext>
            </a:extLst>
          </p:cNvPr>
          <p:cNvSpPr/>
          <p:nvPr/>
        </p:nvSpPr>
        <p:spPr>
          <a:xfrm>
            <a:off x="204209" y="3961264"/>
            <a:ext cx="1754610" cy="270927"/>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国土強靭化実施中期計画</a:t>
            </a:r>
          </a:p>
        </p:txBody>
      </p:sp>
      <p:sp>
        <p:nvSpPr>
          <p:cNvPr id="28" name="楕円 27">
            <a:extLst>
              <a:ext uri="{FF2B5EF4-FFF2-40B4-BE49-F238E27FC236}">
                <a16:creationId xmlns:a16="http://schemas.microsoft.com/office/drawing/2014/main" id="{C426810C-9994-CA23-19B5-F4C3A3207CC7}"/>
              </a:ext>
            </a:extLst>
          </p:cNvPr>
          <p:cNvSpPr/>
          <p:nvPr/>
        </p:nvSpPr>
        <p:spPr>
          <a:xfrm>
            <a:off x="2102140" y="3647841"/>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a:extLst>
              <a:ext uri="{FF2B5EF4-FFF2-40B4-BE49-F238E27FC236}">
                <a16:creationId xmlns:a16="http://schemas.microsoft.com/office/drawing/2014/main" id="{E7519096-C6E8-6285-1372-9FDB51EF4CF7}"/>
              </a:ext>
            </a:extLst>
          </p:cNvPr>
          <p:cNvCxnSpPr>
            <a:cxnSpLocks/>
          </p:cNvCxnSpPr>
          <p:nvPr/>
        </p:nvCxnSpPr>
        <p:spPr>
          <a:xfrm>
            <a:off x="2139829" y="3685941"/>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3C194C4-9B18-56CD-5EA4-1BCA5CFB2014}"/>
              </a:ext>
            </a:extLst>
          </p:cNvPr>
          <p:cNvCxnSpPr>
            <a:cxnSpLocks/>
          </p:cNvCxnSpPr>
          <p:nvPr/>
        </p:nvCxnSpPr>
        <p:spPr>
          <a:xfrm>
            <a:off x="2495106" y="4137805"/>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楕円 30">
            <a:extLst>
              <a:ext uri="{FF2B5EF4-FFF2-40B4-BE49-F238E27FC236}">
                <a16:creationId xmlns:a16="http://schemas.microsoft.com/office/drawing/2014/main" id="{51734219-81E3-82BB-9F1A-C232F70DC742}"/>
              </a:ext>
            </a:extLst>
          </p:cNvPr>
          <p:cNvSpPr/>
          <p:nvPr/>
        </p:nvSpPr>
        <p:spPr>
          <a:xfrm>
            <a:off x="2460635" y="4096606"/>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93AC205-F18D-7E37-6C51-4B682697F3D3}"/>
              </a:ext>
            </a:extLst>
          </p:cNvPr>
          <p:cNvSpPr/>
          <p:nvPr/>
        </p:nvSpPr>
        <p:spPr>
          <a:xfrm>
            <a:off x="2342881"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33" name="正方形/長方形 32">
            <a:extLst>
              <a:ext uri="{FF2B5EF4-FFF2-40B4-BE49-F238E27FC236}">
                <a16:creationId xmlns:a16="http://schemas.microsoft.com/office/drawing/2014/main" id="{D51E7F6F-110B-0B65-3B63-3275B342E83D}"/>
              </a:ext>
            </a:extLst>
          </p:cNvPr>
          <p:cNvSpPr/>
          <p:nvPr/>
        </p:nvSpPr>
        <p:spPr>
          <a:xfrm>
            <a:off x="1974904"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cxnSp>
        <p:nvCxnSpPr>
          <p:cNvPr id="34" name="直線コネクタ 33">
            <a:extLst>
              <a:ext uri="{FF2B5EF4-FFF2-40B4-BE49-F238E27FC236}">
                <a16:creationId xmlns:a16="http://schemas.microsoft.com/office/drawing/2014/main" id="{481EBED0-3CBC-E56A-8030-9BCA53E0BDD2}"/>
              </a:ext>
            </a:extLst>
          </p:cNvPr>
          <p:cNvCxnSpPr>
            <a:cxnSpLocks/>
          </p:cNvCxnSpPr>
          <p:nvPr/>
        </p:nvCxnSpPr>
        <p:spPr>
          <a:xfrm>
            <a:off x="4283048" y="4137805"/>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D2D4AEA-9768-F238-DD00-3E2638CCA2AA}"/>
              </a:ext>
            </a:extLst>
          </p:cNvPr>
          <p:cNvCxnSpPr>
            <a:cxnSpLocks/>
          </p:cNvCxnSpPr>
          <p:nvPr/>
        </p:nvCxnSpPr>
        <p:spPr>
          <a:xfrm>
            <a:off x="6087357" y="4131549"/>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DC9A20F3-0A4B-603C-6015-54B571C6A7ED}"/>
              </a:ext>
            </a:extLst>
          </p:cNvPr>
          <p:cNvCxnSpPr>
            <a:cxnSpLocks/>
          </p:cNvCxnSpPr>
          <p:nvPr/>
        </p:nvCxnSpPr>
        <p:spPr>
          <a:xfrm>
            <a:off x="3938332" y="3686467"/>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楕円 36">
            <a:extLst>
              <a:ext uri="{FF2B5EF4-FFF2-40B4-BE49-F238E27FC236}">
                <a16:creationId xmlns:a16="http://schemas.microsoft.com/office/drawing/2014/main" id="{A278674B-167A-9204-80C1-68C31B336381}"/>
              </a:ext>
            </a:extLst>
          </p:cNvPr>
          <p:cNvSpPr/>
          <p:nvPr/>
        </p:nvSpPr>
        <p:spPr>
          <a:xfrm>
            <a:off x="5691803" y="364526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B07ED48A-5A5D-5129-C64E-C78BBB8FAA02}"/>
              </a:ext>
            </a:extLst>
          </p:cNvPr>
          <p:cNvSpPr/>
          <p:nvPr/>
        </p:nvSpPr>
        <p:spPr>
          <a:xfrm>
            <a:off x="2460635" y="3206964"/>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a:extLst>
              <a:ext uri="{FF2B5EF4-FFF2-40B4-BE49-F238E27FC236}">
                <a16:creationId xmlns:a16="http://schemas.microsoft.com/office/drawing/2014/main" id="{F3DCDC0B-098E-483D-8A88-E99393BFF725}"/>
              </a:ext>
            </a:extLst>
          </p:cNvPr>
          <p:cNvCxnSpPr>
            <a:cxnSpLocks/>
          </p:cNvCxnSpPr>
          <p:nvPr/>
        </p:nvCxnSpPr>
        <p:spPr>
          <a:xfrm>
            <a:off x="2498324" y="3245064"/>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4672996B-9B1C-1357-6686-B96E3CDFBBAE}"/>
              </a:ext>
            </a:extLst>
          </p:cNvPr>
          <p:cNvCxnSpPr>
            <a:cxnSpLocks/>
          </p:cNvCxnSpPr>
          <p:nvPr/>
        </p:nvCxnSpPr>
        <p:spPr>
          <a:xfrm>
            <a:off x="4296827" y="3245590"/>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楕円 40">
            <a:extLst>
              <a:ext uri="{FF2B5EF4-FFF2-40B4-BE49-F238E27FC236}">
                <a16:creationId xmlns:a16="http://schemas.microsoft.com/office/drawing/2014/main" id="{7EDD022F-CA1D-402A-E1C8-A7ED440AA936}"/>
              </a:ext>
            </a:extLst>
          </p:cNvPr>
          <p:cNvSpPr/>
          <p:nvPr/>
        </p:nvSpPr>
        <p:spPr>
          <a:xfrm>
            <a:off x="6050298" y="3204390"/>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a:extLst>
              <a:ext uri="{FF2B5EF4-FFF2-40B4-BE49-F238E27FC236}">
                <a16:creationId xmlns:a16="http://schemas.microsoft.com/office/drawing/2014/main" id="{C5CBCCD2-A184-1C92-ED57-5612E87B9C9F}"/>
              </a:ext>
            </a:extLst>
          </p:cNvPr>
          <p:cNvCxnSpPr>
            <a:cxnSpLocks/>
          </p:cNvCxnSpPr>
          <p:nvPr/>
        </p:nvCxnSpPr>
        <p:spPr>
          <a:xfrm>
            <a:off x="7886490" y="3248666"/>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3" name="楕円 42">
            <a:extLst>
              <a:ext uri="{FF2B5EF4-FFF2-40B4-BE49-F238E27FC236}">
                <a16:creationId xmlns:a16="http://schemas.microsoft.com/office/drawing/2014/main" id="{E4439610-17EC-24B0-E7E8-B2B988127355}"/>
              </a:ext>
            </a:extLst>
          </p:cNvPr>
          <p:cNvSpPr/>
          <p:nvPr/>
        </p:nvSpPr>
        <p:spPr>
          <a:xfrm>
            <a:off x="9639961" y="3201116"/>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C042C181-8A8E-075A-C5B4-92A9E5C206CD}"/>
              </a:ext>
            </a:extLst>
          </p:cNvPr>
          <p:cNvSpPr/>
          <p:nvPr/>
        </p:nvSpPr>
        <p:spPr>
          <a:xfrm>
            <a:off x="5925607"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5" name="正方形/長方形 44">
            <a:extLst>
              <a:ext uri="{FF2B5EF4-FFF2-40B4-BE49-F238E27FC236}">
                <a16:creationId xmlns:a16="http://schemas.microsoft.com/office/drawing/2014/main" id="{707E804B-3691-387B-BFF8-87D811574366}"/>
              </a:ext>
            </a:extLst>
          </p:cNvPr>
          <p:cNvSpPr/>
          <p:nvPr/>
        </p:nvSpPr>
        <p:spPr>
          <a:xfrm>
            <a:off x="4119503" y="2597959"/>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6" name="正方形/長方形 45">
            <a:extLst>
              <a:ext uri="{FF2B5EF4-FFF2-40B4-BE49-F238E27FC236}">
                <a16:creationId xmlns:a16="http://schemas.microsoft.com/office/drawing/2014/main" id="{D5B048AF-13FE-5B65-74B8-E48F9D0A01A9}"/>
              </a:ext>
            </a:extLst>
          </p:cNvPr>
          <p:cNvSpPr/>
          <p:nvPr/>
        </p:nvSpPr>
        <p:spPr>
          <a:xfrm>
            <a:off x="3755971" y="2597959"/>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R12</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7" name="正方形/長方形 46">
            <a:extLst>
              <a:ext uri="{FF2B5EF4-FFF2-40B4-BE49-F238E27FC236}">
                <a16:creationId xmlns:a16="http://schemas.microsoft.com/office/drawing/2014/main" id="{A5D781C1-B46E-DFB3-612B-1FC8F6663C4B}"/>
              </a:ext>
            </a:extLst>
          </p:cNvPr>
          <p:cNvSpPr/>
          <p:nvPr/>
        </p:nvSpPr>
        <p:spPr>
          <a:xfrm>
            <a:off x="9492196"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R28</a:t>
            </a:r>
          </a:p>
        </p:txBody>
      </p:sp>
      <p:cxnSp>
        <p:nvCxnSpPr>
          <p:cNvPr id="48" name="直線コネクタ 47">
            <a:extLst>
              <a:ext uri="{FF2B5EF4-FFF2-40B4-BE49-F238E27FC236}">
                <a16:creationId xmlns:a16="http://schemas.microsoft.com/office/drawing/2014/main" id="{F99A4381-FFC2-0ABD-5DFC-962A5798EF62}"/>
              </a:ext>
            </a:extLst>
          </p:cNvPr>
          <p:cNvCxnSpPr/>
          <p:nvPr/>
        </p:nvCxnSpPr>
        <p:spPr>
          <a:xfrm>
            <a:off x="2133479" y="28754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17DD1119-E041-88A3-8914-3E5C7FB74ECB}"/>
              </a:ext>
            </a:extLst>
          </p:cNvPr>
          <p:cNvCxnSpPr/>
          <p:nvPr/>
        </p:nvCxnSpPr>
        <p:spPr>
          <a:xfrm>
            <a:off x="24954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DE6F76FB-35CF-F125-0E9F-D5F0FDC79AA0}"/>
              </a:ext>
            </a:extLst>
          </p:cNvPr>
          <p:cNvCxnSpPr/>
          <p:nvPr/>
        </p:nvCxnSpPr>
        <p:spPr>
          <a:xfrm>
            <a:off x="357175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ADD0B4DD-15D6-F366-9EB5-50FDE1243901}"/>
              </a:ext>
            </a:extLst>
          </p:cNvPr>
          <p:cNvCxnSpPr/>
          <p:nvPr/>
        </p:nvCxnSpPr>
        <p:spPr>
          <a:xfrm>
            <a:off x="39305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04BD3134-49F3-397A-A1CF-1FD9925C08D3}"/>
              </a:ext>
            </a:extLst>
          </p:cNvPr>
          <p:cNvCxnSpPr/>
          <p:nvPr/>
        </p:nvCxnSpPr>
        <p:spPr>
          <a:xfrm>
            <a:off x="28542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EC4A4501-054D-0626-4E04-E1B1C2C9B9C1}"/>
              </a:ext>
            </a:extLst>
          </p:cNvPr>
          <p:cNvCxnSpPr/>
          <p:nvPr/>
        </p:nvCxnSpPr>
        <p:spPr>
          <a:xfrm>
            <a:off x="32129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BCC5528A-0762-CD8C-3950-FA468EFA409C}"/>
              </a:ext>
            </a:extLst>
          </p:cNvPr>
          <p:cNvCxnSpPr/>
          <p:nvPr/>
        </p:nvCxnSpPr>
        <p:spPr>
          <a:xfrm>
            <a:off x="42893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1F95317C-B261-2B6E-BF85-DEA6C8223BD8}"/>
              </a:ext>
            </a:extLst>
          </p:cNvPr>
          <p:cNvCxnSpPr/>
          <p:nvPr/>
        </p:nvCxnSpPr>
        <p:spPr>
          <a:xfrm>
            <a:off x="46480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A2BDDAE4-A7B2-9DCE-DB11-44FD290E95F6}"/>
              </a:ext>
            </a:extLst>
          </p:cNvPr>
          <p:cNvCxnSpPr/>
          <p:nvPr/>
        </p:nvCxnSpPr>
        <p:spPr>
          <a:xfrm>
            <a:off x="500685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909027C-C871-B732-8F6D-3E056751E1BD}"/>
              </a:ext>
            </a:extLst>
          </p:cNvPr>
          <p:cNvCxnSpPr/>
          <p:nvPr/>
        </p:nvCxnSpPr>
        <p:spPr>
          <a:xfrm>
            <a:off x="536562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74B44256-ACD9-B1DB-CE15-9A3F9C1E2EDF}"/>
              </a:ext>
            </a:extLst>
          </p:cNvPr>
          <p:cNvCxnSpPr/>
          <p:nvPr/>
        </p:nvCxnSpPr>
        <p:spPr>
          <a:xfrm>
            <a:off x="5724404"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F46E11DD-0428-DDBA-DB25-D0405435D14B}"/>
              </a:ext>
            </a:extLst>
          </p:cNvPr>
          <p:cNvCxnSpPr/>
          <p:nvPr/>
        </p:nvCxnSpPr>
        <p:spPr>
          <a:xfrm>
            <a:off x="6083179" y="288814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2CA97BC0-CC32-49CA-B547-27FD0EBD7DA5}"/>
              </a:ext>
            </a:extLst>
          </p:cNvPr>
          <p:cNvCxnSpPr/>
          <p:nvPr/>
        </p:nvCxnSpPr>
        <p:spPr>
          <a:xfrm>
            <a:off x="716086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71B113A-A9D2-AC18-928E-39698B9245CB}"/>
              </a:ext>
            </a:extLst>
          </p:cNvPr>
          <p:cNvCxnSpPr/>
          <p:nvPr/>
        </p:nvCxnSpPr>
        <p:spPr>
          <a:xfrm>
            <a:off x="751964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3280F5A4-2380-0793-4EF0-33D285CBE744}"/>
              </a:ext>
            </a:extLst>
          </p:cNvPr>
          <p:cNvCxnSpPr/>
          <p:nvPr/>
        </p:nvCxnSpPr>
        <p:spPr>
          <a:xfrm>
            <a:off x="64433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752128CD-2EA9-45F0-0030-E37916150C54}"/>
              </a:ext>
            </a:extLst>
          </p:cNvPr>
          <p:cNvCxnSpPr/>
          <p:nvPr/>
        </p:nvCxnSpPr>
        <p:spPr>
          <a:xfrm>
            <a:off x="68020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041B3745-DD39-9006-6A14-CB8B57DE8C25}"/>
              </a:ext>
            </a:extLst>
          </p:cNvPr>
          <p:cNvCxnSpPr/>
          <p:nvPr/>
        </p:nvCxnSpPr>
        <p:spPr>
          <a:xfrm>
            <a:off x="78784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9C8DE526-F1CF-3935-3CE9-6E9F72307037}"/>
              </a:ext>
            </a:extLst>
          </p:cNvPr>
          <p:cNvCxnSpPr/>
          <p:nvPr/>
        </p:nvCxnSpPr>
        <p:spPr>
          <a:xfrm>
            <a:off x="82371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3C5C0BF1-A7D2-3401-77F9-9EB570E4607E}"/>
              </a:ext>
            </a:extLst>
          </p:cNvPr>
          <p:cNvCxnSpPr/>
          <p:nvPr/>
        </p:nvCxnSpPr>
        <p:spPr>
          <a:xfrm>
            <a:off x="859596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A524224E-9533-6F0E-1CAC-D8EFA0F20C15}"/>
              </a:ext>
            </a:extLst>
          </p:cNvPr>
          <p:cNvCxnSpPr/>
          <p:nvPr/>
        </p:nvCxnSpPr>
        <p:spPr>
          <a:xfrm>
            <a:off x="895474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00E519C0-9542-0425-BE1A-162AD000E64E}"/>
              </a:ext>
            </a:extLst>
          </p:cNvPr>
          <p:cNvCxnSpPr/>
          <p:nvPr/>
        </p:nvCxnSpPr>
        <p:spPr>
          <a:xfrm>
            <a:off x="9313519"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DC25F91E-569A-C1E1-2629-95739F52F287}"/>
              </a:ext>
            </a:extLst>
          </p:cNvPr>
          <p:cNvCxnSpPr/>
          <p:nvPr/>
        </p:nvCxnSpPr>
        <p:spPr>
          <a:xfrm>
            <a:off x="9672294" y="288194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2EA4213F-0478-5FBD-856D-2E97B90D5425}"/>
              </a:ext>
            </a:extLst>
          </p:cNvPr>
          <p:cNvSpPr/>
          <p:nvPr/>
        </p:nvSpPr>
        <p:spPr>
          <a:xfrm>
            <a:off x="7710639"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71" name="正方形/長方形 70">
            <a:extLst>
              <a:ext uri="{FF2B5EF4-FFF2-40B4-BE49-F238E27FC236}">
                <a16:creationId xmlns:a16="http://schemas.microsoft.com/office/drawing/2014/main" id="{5C1BCDE4-59CF-0E75-91E1-F1664D56CB89}"/>
              </a:ext>
            </a:extLst>
          </p:cNvPr>
          <p:cNvSpPr/>
          <p:nvPr/>
        </p:nvSpPr>
        <p:spPr>
          <a:xfrm>
            <a:off x="2969791"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第１次計画</a:t>
            </a:r>
          </a:p>
        </p:txBody>
      </p:sp>
      <p:sp>
        <p:nvSpPr>
          <p:cNvPr id="72" name="正方形/長方形 71">
            <a:extLst>
              <a:ext uri="{FF2B5EF4-FFF2-40B4-BE49-F238E27FC236}">
                <a16:creationId xmlns:a16="http://schemas.microsoft.com/office/drawing/2014/main" id="{3E41BFEF-4E4D-797D-7E24-4028DF12C484}"/>
              </a:ext>
            </a:extLst>
          </p:cNvPr>
          <p:cNvSpPr/>
          <p:nvPr/>
        </p:nvSpPr>
        <p:spPr>
          <a:xfrm>
            <a:off x="3623098" y="342813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次期策定</a:t>
            </a:r>
          </a:p>
        </p:txBody>
      </p:sp>
      <p:sp>
        <p:nvSpPr>
          <p:cNvPr id="73" name="正方形/長方形 72">
            <a:extLst>
              <a:ext uri="{FF2B5EF4-FFF2-40B4-BE49-F238E27FC236}">
                <a16:creationId xmlns:a16="http://schemas.microsoft.com/office/drawing/2014/main" id="{F066C53C-0217-726F-3354-A752ACFBE3CC}"/>
              </a:ext>
            </a:extLst>
          </p:cNvPr>
          <p:cNvSpPr/>
          <p:nvPr/>
        </p:nvSpPr>
        <p:spPr>
          <a:xfrm>
            <a:off x="2297952" y="296776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4" name="正方形/長方形 73">
            <a:extLst>
              <a:ext uri="{FF2B5EF4-FFF2-40B4-BE49-F238E27FC236}">
                <a16:creationId xmlns:a16="http://schemas.microsoft.com/office/drawing/2014/main" id="{9CB98DE6-0154-0AF4-DB60-5B74A06A4E41}"/>
              </a:ext>
            </a:extLst>
          </p:cNvPr>
          <p:cNvSpPr/>
          <p:nvPr/>
        </p:nvSpPr>
        <p:spPr>
          <a:xfrm>
            <a:off x="1940012" y="340454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5" name="正方形/長方形 74">
            <a:extLst>
              <a:ext uri="{FF2B5EF4-FFF2-40B4-BE49-F238E27FC236}">
                <a16:creationId xmlns:a16="http://schemas.microsoft.com/office/drawing/2014/main" id="{612BF347-D12B-9D33-D23B-F805561E5E36}"/>
              </a:ext>
            </a:extLst>
          </p:cNvPr>
          <p:cNvSpPr/>
          <p:nvPr/>
        </p:nvSpPr>
        <p:spPr>
          <a:xfrm>
            <a:off x="2301230" y="3844583"/>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6" name="星: 5 pt 75">
            <a:extLst>
              <a:ext uri="{FF2B5EF4-FFF2-40B4-BE49-F238E27FC236}">
                <a16:creationId xmlns:a16="http://schemas.microsoft.com/office/drawing/2014/main" id="{366FFB24-A054-1763-5D14-2031FA05A67E}"/>
              </a:ext>
            </a:extLst>
          </p:cNvPr>
          <p:cNvSpPr/>
          <p:nvPr/>
        </p:nvSpPr>
        <p:spPr>
          <a:xfrm>
            <a:off x="4241748" y="3185240"/>
            <a:ext cx="108000" cy="1080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図 76">
            <a:extLst>
              <a:ext uri="{FF2B5EF4-FFF2-40B4-BE49-F238E27FC236}">
                <a16:creationId xmlns:a16="http://schemas.microsoft.com/office/drawing/2014/main" id="{2509D978-EC92-E471-B8B0-8970052AE107}"/>
              </a:ext>
            </a:extLst>
          </p:cNvPr>
          <p:cNvPicPr>
            <a:picLocks noChangeAspect="1"/>
          </p:cNvPicPr>
          <p:nvPr/>
        </p:nvPicPr>
        <p:blipFill>
          <a:blip r:embed="rId2"/>
          <a:stretch>
            <a:fillRect/>
          </a:stretch>
        </p:blipFill>
        <p:spPr>
          <a:xfrm>
            <a:off x="3880547" y="3612608"/>
            <a:ext cx="128027" cy="134124"/>
          </a:xfrm>
          <a:prstGeom prst="rect">
            <a:avLst/>
          </a:prstGeom>
        </p:spPr>
      </p:pic>
      <p:sp>
        <p:nvSpPr>
          <p:cNvPr id="78" name="正方形/長方形 77">
            <a:extLst>
              <a:ext uri="{FF2B5EF4-FFF2-40B4-BE49-F238E27FC236}">
                <a16:creationId xmlns:a16="http://schemas.microsoft.com/office/drawing/2014/main" id="{476A9748-E941-A5A2-0339-CEFB8E34C03A}"/>
              </a:ext>
            </a:extLst>
          </p:cNvPr>
          <p:cNvSpPr/>
          <p:nvPr/>
        </p:nvSpPr>
        <p:spPr>
          <a:xfrm>
            <a:off x="4006594" y="2999165"/>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79" name="正方形/長方形 78">
            <a:extLst>
              <a:ext uri="{FF2B5EF4-FFF2-40B4-BE49-F238E27FC236}">
                <a16:creationId xmlns:a16="http://schemas.microsoft.com/office/drawing/2014/main" id="{81CFFE33-AF3F-B667-A543-23484B48BC25}"/>
              </a:ext>
            </a:extLst>
          </p:cNvPr>
          <p:cNvSpPr/>
          <p:nvPr/>
        </p:nvSpPr>
        <p:spPr>
          <a:xfrm>
            <a:off x="5524657" y="340070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0" name="正方形/長方形 79">
            <a:extLst>
              <a:ext uri="{FF2B5EF4-FFF2-40B4-BE49-F238E27FC236}">
                <a16:creationId xmlns:a16="http://schemas.microsoft.com/office/drawing/2014/main" id="{957C803E-DC37-3E15-098A-2E8B50443F4A}"/>
              </a:ext>
            </a:extLst>
          </p:cNvPr>
          <p:cNvSpPr/>
          <p:nvPr/>
        </p:nvSpPr>
        <p:spPr>
          <a:xfrm>
            <a:off x="4089366" y="383255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1" name="楕円 80">
            <a:extLst>
              <a:ext uri="{FF2B5EF4-FFF2-40B4-BE49-F238E27FC236}">
                <a16:creationId xmlns:a16="http://schemas.microsoft.com/office/drawing/2014/main" id="{6D5D9592-C8AE-6DD5-6B94-6AEFA2CE4309}"/>
              </a:ext>
            </a:extLst>
          </p:cNvPr>
          <p:cNvSpPr/>
          <p:nvPr/>
        </p:nvSpPr>
        <p:spPr>
          <a:xfrm>
            <a:off x="4260734" y="408281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正方形/長方形 81">
            <a:extLst>
              <a:ext uri="{FF2B5EF4-FFF2-40B4-BE49-F238E27FC236}">
                <a16:creationId xmlns:a16="http://schemas.microsoft.com/office/drawing/2014/main" id="{392EF3E9-5EB2-F2BD-2F43-CEEBA54F631D}"/>
              </a:ext>
            </a:extLst>
          </p:cNvPr>
          <p:cNvSpPr/>
          <p:nvPr/>
        </p:nvSpPr>
        <p:spPr>
          <a:xfrm>
            <a:off x="5538795"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83" name="正方形/長方形 82">
            <a:extLst>
              <a:ext uri="{FF2B5EF4-FFF2-40B4-BE49-F238E27FC236}">
                <a16:creationId xmlns:a16="http://schemas.microsoft.com/office/drawing/2014/main" id="{66EE373F-C1CD-999C-6C51-6D6C2F1EBE69}"/>
              </a:ext>
            </a:extLst>
          </p:cNvPr>
          <p:cNvSpPr/>
          <p:nvPr/>
        </p:nvSpPr>
        <p:spPr>
          <a:xfrm>
            <a:off x="4725732"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第２次計画</a:t>
            </a:r>
          </a:p>
        </p:txBody>
      </p:sp>
      <p:sp>
        <p:nvSpPr>
          <p:cNvPr id="84" name="正方形/長方形 83">
            <a:extLst>
              <a:ext uri="{FF2B5EF4-FFF2-40B4-BE49-F238E27FC236}">
                <a16:creationId xmlns:a16="http://schemas.microsoft.com/office/drawing/2014/main" id="{547F94BA-2D85-2A94-B5DF-EDC724CE7A9F}"/>
              </a:ext>
            </a:extLst>
          </p:cNvPr>
          <p:cNvSpPr/>
          <p:nvPr/>
        </p:nvSpPr>
        <p:spPr>
          <a:xfrm>
            <a:off x="6537191"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第３次計画</a:t>
            </a:r>
          </a:p>
        </p:txBody>
      </p:sp>
      <p:cxnSp>
        <p:nvCxnSpPr>
          <p:cNvPr id="85" name="直線コネクタ 84">
            <a:extLst>
              <a:ext uri="{FF2B5EF4-FFF2-40B4-BE49-F238E27FC236}">
                <a16:creationId xmlns:a16="http://schemas.microsoft.com/office/drawing/2014/main" id="{AD8017E4-488F-9236-7E91-B26DCA49AF2F}"/>
              </a:ext>
            </a:extLst>
          </p:cNvPr>
          <p:cNvCxnSpPr>
            <a:cxnSpLocks/>
          </p:cNvCxnSpPr>
          <p:nvPr/>
        </p:nvCxnSpPr>
        <p:spPr>
          <a:xfrm>
            <a:off x="7880109" y="4128921"/>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6" name="正方形/長方形 85">
            <a:extLst>
              <a:ext uri="{FF2B5EF4-FFF2-40B4-BE49-F238E27FC236}">
                <a16:creationId xmlns:a16="http://schemas.microsoft.com/office/drawing/2014/main" id="{5DF90460-D64C-0082-9E6B-78D538EECC25}"/>
              </a:ext>
            </a:extLst>
          </p:cNvPr>
          <p:cNvSpPr/>
          <p:nvPr/>
        </p:nvSpPr>
        <p:spPr>
          <a:xfrm>
            <a:off x="8387732" y="388692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第４次計画</a:t>
            </a:r>
          </a:p>
        </p:txBody>
      </p:sp>
      <p:sp>
        <p:nvSpPr>
          <p:cNvPr id="87" name="楕円 86">
            <a:extLst>
              <a:ext uri="{FF2B5EF4-FFF2-40B4-BE49-F238E27FC236}">
                <a16:creationId xmlns:a16="http://schemas.microsoft.com/office/drawing/2014/main" id="{2F96462A-7FC6-6F8A-9C38-47B22EAF165A}"/>
              </a:ext>
            </a:extLst>
          </p:cNvPr>
          <p:cNvSpPr/>
          <p:nvPr/>
        </p:nvSpPr>
        <p:spPr>
          <a:xfrm>
            <a:off x="9639961" y="4079381"/>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吹き出し: 線 87">
            <a:extLst>
              <a:ext uri="{FF2B5EF4-FFF2-40B4-BE49-F238E27FC236}">
                <a16:creationId xmlns:a16="http://schemas.microsoft.com/office/drawing/2014/main" id="{4E3C8432-0FAF-81D0-268E-8FB66433C040}"/>
              </a:ext>
            </a:extLst>
          </p:cNvPr>
          <p:cNvSpPr/>
          <p:nvPr/>
        </p:nvSpPr>
        <p:spPr>
          <a:xfrm>
            <a:off x="8495284" y="3512631"/>
            <a:ext cx="975935" cy="312606"/>
          </a:xfrm>
          <a:prstGeom prst="borderCallout1">
            <a:avLst>
              <a:gd name="adj1" fmla="val 97496"/>
              <a:gd name="adj2" fmla="val 101769"/>
              <a:gd name="adj3" fmla="val 186798"/>
              <a:gd name="adj4" fmla="val 12101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rPr>
              <a:t>長期目標年度</a:t>
            </a:r>
            <a:endParaRPr kumimoji="1" lang="en-US" altLang="ja-JP" sz="1000" b="1" dirty="0">
              <a:solidFill>
                <a:schemeClr val="tx1"/>
              </a:solidFill>
            </a:endParaRPr>
          </a:p>
          <a:p>
            <a:pPr algn="ctr"/>
            <a:r>
              <a:rPr kumimoji="1" lang="ja-JP" altLang="en-US" sz="1000" b="1" dirty="0">
                <a:solidFill>
                  <a:schemeClr val="tx1"/>
                </a:solidFill>
              </a:rPr>
              <a:t>（林野関係）</a:t>
            </a:r>
          </a:p>
        </p:txBody>
      </p:sp>
      <p:cxnSp>
        <p:nvCxnSpPr>
          <p:cNvPr id="90" name="直線コネクタ 89">
            <a:extLst>
              <a:ext uri="{FF2B5EF4-FFF2-40B4-BE49-F238E27FC236}">
                <a16:creationId xmlns:a16="http://schemas.microsoft.com/office/drawing/2014/main" id="{758CF74C-4297-B957-F019-978D2DDD8646}"/>
              </a:ext>
            </a:extLst>
          </p:cNvPr>
          <p:cNvCxnSpPr>
            <a:cxnSpLocks/>
          </p:cNvCxnSpPr>
          <p:nvPr/>
        </p:nvCxnSpPr>
        <p:spPr>
          <a:xfrm>
            <a:off x="2133479" y="2882573"/>
            <a:ext cx="75530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吹き出し: 線 90">
            <a:extLst>
              <a:ext uri="{FF2B5EF4-FFF2-40B4-BE49-F238E27FC236}">
                <a16:creationId xmlns:a16="http://schemas.microsoft.com/office/drawing/2014/main" id="{3EF3C2BB-DA63-5F14-239C-F55C8832A7AB}"/>
              </a:ext>
            </a:extLst>
          </p:cNvPr>
          <p:cNvSpPr/>
          <p:nvPr/>
        </p:nvSpPr>
        <p:spPr>
          <a:xfrm>
            <a:off x="8037723" y="2232132"/>
            <a:ext cx="1036721" cy="324127"/>
          </a:xfrm>
          <a:prstGeom prst="borderCallout1">
            <a:avLst>
              <a:gd name="adj1" fmla="val 97496"/>
              <a:gd name="adj2" fmla="val 101769"/>
              <a:gd name="adj3" fmla="val 124053"/>
              <a:gd name="adj4" fmla="val 111643"/>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000" b="1" dirty="0">
                <a:solidFill>
                  <a:schemeClr val="tx1"/>
                </a:solidFill>
              </a:rPr>
              <a:t>１期計画</a:t>
            </a:r>
            <a:endParaRPr kumimoji="1" lang="en-US" altLang="ja-JP" sz="1000" b="1" dirty="0">
              <a:solidFill>
                <a:schemeClr val="tx1"/>
              </a:solidFill>
            </a:endParaRPr>
          </a:p>
          <a:p>
            <a:pPr algn="ctr"/>
            <a:r>
              <a:rPr kumimoji="1" lang="ja-JP" altLang="en-US" sz="1000" b="1" dirty="0">
                <a:solidFill>
                  <a:schemeClr val="tx1"/>
                </a:solidFill>
              </a:rPr>
              <a:t>長期指標年度</a:t>
            </a:r>
            <a:endParaRPr kumimoji="1" lang="en-US" altLang="ja-JP" sz="1000" b="1" dirty="0">
              <a:solidFill>
                <a:schemeClr val="tx1"/>
              </a:solidFill>
            </a:endParaRPr>
          </a:p>
        </p:txBody>
      </p:sp>
      <p:sp>
        <p:nvSpPr>
          <p:cNvPr id="92" name="吹き出し: 線 91">
            <a:extLst>
              <a:ext uri="{FF2B5EF4-FFF2-40B4-BE49-F238E27FC236}">
                <a16:creationId xmlns:a16="http://schemas.microsoft.com/office/drawing/2014/main" id="{F872242A-41C8-8CEF-3BBE-6A3A73E444FA}"/>
              </a:ext>
            </a:extLst>
          </p:cNvPr>
          <p:cNvSpPr/>
          <p:nvPr/>
        </p:nvSpPr>
        <p:spPr>
          <a:xfrm>
            <a:off x="4812813" y="2306847"/>
            <a:ext cx="813251" cy="191386"/>
          </a:xfrm>
          <a:prstGeom prst="borderCallout1">
            <a:avLst>
              <a:gd name="adj1" fmla="val 97496"/>
              <a:gd name="adj2" fmla="val 101769"/>
              <a:gd name="adj3" fmla="val 176485"/>
              <a:gd name="adj4" fmla="val 106879"/>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lnSpc>
                <a:spcPts val="1200"/>
              </a:lnSpc>
            </a:pPr>
            <a:r>
              <a:rPr kumimoji="1" lang="ja-JP" altLang="en-US" sz="1000" b="1" dirty="0">
                <a:solidFill>
                  <a:schemeClr val="tx1"/>
                </a:solidFill>
              </a:rPr>
              <a:t>中期指標年度</a:t>
            </a:r>
            <a:endParaRPr kumimoji="1" lang="en-US" altLang="ja-JP" sz="1000" b="1" dirty="0">
              <a:solidFill>
                <a:schemeClr val="tx1"/>
              </a:solidFill>
            </a:endParaRPr>
          </a:p>
        </p:txBody>
      </p:sp>
      <p:sp>
        <p:nvSpPr>
          <p:cNvPr id="93" name="星: 5 pt 92">
            <a:extLst>
              <a:ext uri="{FF2B5EF4-FFF2-40B4-BE49-F238E27FC236}">
                <a16:creationId xmlns:a16="http://schemas.microsoft.com/office/drawing/2014/main" id="{9B628F60-489A-B070-8971-BD5A9AC78D64}"/>
              </a:ext>
            </a:extLst>
          </p:cNvPr>
          <p:cNvSpPr/>
          <p:nvPr/>
        </p:nvSpPr>
        <p:spPr>
          <a:xfrm>
            <a:off x="7840583" y="3198983"/>
            <a:ext cx="108000" cy="108000"/>
          </a:xfrm>
          <a:prstGeom prst="star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正方形/長方形 93">
            <a:extLst>
              <a:ext uri="{FF2B5EF4-FFF2-40B4-BE49-F238E27FC236}">
                <a16:creationId xmlns:a16="http://schemas.microsoft.com/office/drawing/2014/main" id="{43FA1FD4-FE4C-C786-40D6-66844209BADF}"/>
              </a:ext>
            </a:extLst>
          </p:cNvPr>
          <p:cNvSpPr/>
          <p:nvPr/>
        </p:nvSpPr>
        <p:spPr>
          <a:xfrm>
            <a:off x="7605429" y="301290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95" name="正方形/長方形 94">
            <a:extLst>
              <a:ext uri="{FF2B5EF4-FFF2-40B4-BE49-F238E27FC236}">
                <a16:creationId xmlns:a16="http://schemas.microsoft.com/office/drawing/2014/main" id="{3DDA8F3C-597B-11DA-943E-97AE8539F4BA}"/>
              </a:ext>
            </a:extLst>
          </p:cNvPr>
          <p:cNvSpPr/>
          <p:nvPr/>
        </p:nvSpPr>
        <p:spPr>
          <a:xfrm>
            <a:off x="2483945" y="3234078"/>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１期計画</a:t>
            </a:r>
          </a:p>
        </p:txBody>
      </p:sp>
      <p:sp>
        <p:nvSpPr>
          <p:cNvPr id="96" name="正方形/長方形 95">
            <a:extLst>
              <a:ext uri="{FF2B5EF4-FFF2-40B4-BE49-F238E27FC236}">
                <a16:creationId xmlns:a16="http://schemas.microsoft.com/office/drawing/2014/main" id="{7BBBF0FB-4DED-8788-16EE-25782934EAA2}"/>
              </a:ext>
            </a:extLst>
          </p:cNvPr>
          <p:cNvSpPr/>
          <p:nvPr/>
        </p:nvSpPr>
        <p:spPr>
          <a:xfrm>
            <a:off x="6058391" y="3263681"/>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２期計画</a:t>
            </a:r>
          </a:p>
        </p:txBody>
      </p:sp>
      <p:sp>
        <p:nvSpPr>
          <p:cNvPr id="97" name="正方形/長方形 96">
            <a:extLst>
              <a:ext uri="{FF2B5EF4-FFF2-40B4-BE49-F238E27FC236}">
                <a16:creationId xmlns:a16="http://schemas.microsoft.com/office/drawing/2014/main" id="{86750677-7360-C0B5-E38B-68C47E2FA869}"/>
              </a:ext>
            </a:extLst>
          </p:cNvPr>
          <p:cNvSpPr/>
          <p:nvPr/>
        </p:nvSpPr>
        <p:spPr>
          <a:xfrm>
            <a:off x="5877746" y="2970388"/>
            <a:ext cx="416204" cy="21741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pic>
        <p:nvPicPr>
          <p:cNvPr id="98" name="図 97">
            <a:extLst>
              <a:ext uri="{FF2B5EF4-FFF2-40B4-BE49-F238E27FC236}">
                <a16:creationId xmlns:a16="http://schemas.microsoft.com/office/drawing/2014/main" id="{76621514-CA2B-40A3-9C58-13963C07A3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99" name="図 98">
            <a:extLst>
              <a:ext uri="{FF2B5EF4-FFF2-40B4-BE49-F238E27FC236}">
                <a16:creationId xmlns:a16="http://schemas.microsoft.com/office/drawing/2014/main" id="{A60C0EE6-C7A4-4250-AD90-B6A4795DE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00" name="図 99">
            <a:extLst>
              <a:ext uri="{FF2B5EF4-FFF2-40B4-BE49-F238E27FC236}">
                <a16:creationId xmlns:a16="http://schemas.microsoft.com/office/drawing/2014/main" id="{233A1124-184F-4793-9725-96C050D930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01" name="図 100">
            <a:extLst>
              <a:ext uri="{FF2B5EF4-FFF2-40B4-BE49-F238E27FC236}">
                <a16:creationId xmlns:a16="http://schemas.microsoft.com/office/drawing/2014/main" id="{ADF65BBC-D3AF-4950-BAA7-10F7A2E0A0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02" name="図 101">
            <a:extLst>
              <a:ext uri="{FF2B5EF4-FFF2-40B4-BE49-F238E27FC236}">
                <a16:creationId xmlns:a16="http://schemas.microsoft.com/office/drawing/2014/main" id="{6BC2F843-B103-4181-83A1-32EAEF9FF5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103" name="図 102">
            <a:extLst>
              <a:ext uri="{FF2B5EF4-FFF2-40B4-BE49-F238E27FC236}">
                <a16:creationId xmlns:a16="http://schemas.microsoft.com/office/drawing/2014/main" id="{E6271514-DBDB-446B-8BCC-65B1F128E6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104" name="図 103">
            <a:extLst>
              <a:ext uri="{FF2B5EF4-FFF2-40B4-BE49-F238E27FC236}">
                <a16:creationId xmlns:a16="http://schemas.microsoft.com/office/drawing/2014/main" id="{4E2EF3CF-95BE-4415-A4D0-3B7A0CB3C63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105" name="Picture 2">
            <a:extLst>
              <a:ext uri="{FF2B5EF4-FFF2-40B4-BE49-F238E27FC236}">
                <a16:creationId xmlns:a16="http://schemas.microsoft.com/office/drawing/2014/main" id="{CFA85D8C-2751-40D9-9E14-D33F2D2B9A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a:extLst>
              <a:ext uri="{FF2B5EF4-FFF2-40B4-BE49-F238E27FC236}">
                <a16:creationId xmlns:a16="http://schemas.microsoft.com/office/drawing/2014/main" id="{5075F74B-E61A-4383-A3F3-C913F4E56E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108" name="正方形/長方形 107">
            <a:extLst>
              <a:ext uri="{FF2B5EF4-FFF2-40B4-BE49-F238E27FC236}">
                <a16:creationId xmlns:a16="http://schemas.microsoft.com/office/drawing/2014/main" id="{5687E78B-DE11-4743-9FB6-C0184BCDBAB1}"/>
              </a:ext>
            </a:extLst>
          </p:cNvPr>
          <p:cNvSpPr/>
          <p:nvPr/>
        </p:nvSpPr>
        <p:spPr>
          <a:xfrm>
            <a:off x="9129931" y="261359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R27</a:t>
            </a:r>
          </a:p>
        </p:txBody>
      </p:sp>
      <p:sp>
        <p:nvSpPr>
          <p:cNvPr id="109" name="正方形/長方形 108">
            <a:extLst>
              <a:ext uri="{FF2B5EF4-FFF2-40B4-BE49-F238E27FC236}">
                <a16:creationId xmlns:a16="http://schemas.microsoft.com/office/drawing/2014/main" id="{FE8322E5-8DDA-4220-BDBE-17C55D63799F}"/>
              </a:ext>
            </a:extLst>
          </p:cNvPr>
          <p:cNvSpPr/>
          <p:nvPr/>
        </p:nvSpPr>
        <p:spPr>
          <a:xfrm>
            <a:off x="1095375" y="2613591"/>
            <a:ext cx="782836" cy="17900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kumimoji="1" lang="ja-JP" altLang="en-US" sz="1200" dirty="0">
                <a:solidFill>
                  <a:schemeClr val="tx1"/>
                </a:solidFill>
                <a:latin typeface="BIZ UDゴシック" panose="020B0400000000000000" pitchFamily="49" charset="-128"/>
                <a:ea typeface="BIZ UDゴシック" panose="020B0400000000000000" pitchFamily="49" charset="-128"/>
              </a:rPr>
              <a:t>（年度）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79375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C4E8B-6577-C9D9-069F-F890CA28AD7F}"/>
            </a:ext>
          </a:extLst>
        </p:cNvPr>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C6794DE0-5D7F-4FF4-B3AA-6EA839DF8F9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2158CE50-C18D-D19C-F0DD-65EC5B3B6E8D}"/>
              </a:ext>
            </a:extLst>
          </p:cNvPr>
          <p:cNvSpPr/>
          <p:nvPr/>
        </p:nvSpPr>
        <p:spPr>
          <a:xfrm>
            <a:off x="158705" y="554795"/>
            <a:ext cx="9588589" cy="111104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３．本プランにおける重要なキーワード</a:t>
            </a:r>
            <a:endParaRPr lang="en-US" altLang="ja-JP" b="1"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下記の用語は、大阪府森林整備指針に即した府域の森林の将来のあるべき姿と、それを実現するための府の取組みの方向性を、より具体的かつ実践的に展開するための</a:t>
            </a:r>
            <a:r>
              <a:rPr lang="ja-JP" altLang="en-US" sz="1600" b="1" dirty="0">
                <a:solidFill>
                  <a:schemeClr val="tx1"/>
                </a:solidFill>
                <a:latin typeface="BIZ UDゴシック" panose="020B0400000000000000" pitchFamily="49" charset="-128"/>
                <a:ea typeface="BIZ UDゴシック" panose="020B0400000000000000" pitchFamily="49" charset="-128"/>
              </a:rPr>
              <a:t>本プラン独自の重要なキーワードとなります。</a:t>
            </a:r>
            <a:endParaRPr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5" name="テキスト ボックス 4">
            <a:extLst>
              <a:ext uri="{FF2B5EF4-FFF2-40B4-BE49-F238E27FC236}">
                <a16:creationId xmlns:a16="http://schemas.microsoft.com/office/drawing/2014/main" id="{DF94B2DA-4EA1-38D1-D48D-DBA1F1A58B5C}"/>
              </a:ext>
            </a:extLst>
          </p:cNvPr>
          <p:cNvSpPr txBox="1"/>
          <p:nvPr/>
        </p:nvSpPr>
        <p:spPr>
          <a:xfrm>
            <a:off x="242270" y="4337835"/>
            <a:ext cx="4626913"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(2) </a:t>
            </a:r>
            <a:r>
              <a:rPr lang="ja-JP" altLang="en-US" b="1" dirty="0">
                <a:latin typeface="BIZ UDPゴシック" panose="020B0400000000000000" pitchFamily="50" charset="-128"/>
                <a:ea typeface="BIZ UDPゴシック" panose="020B0400000000000000" pitchFamily="50" charset="-128"/>
              </a:rPr>
              <a:t> 「森林区分」と「施策タイプ」</a:t>
            </a:r>
          </a:p>
        </p:txBody>
      </p:sp>
      <p:sp>
        <p:nvSpPr>
          <p:cNvPr id="6" name="テキスト ボックス 5">
            <a:extLst>
              <a:ext uri="{FF2B5EF4-FFF2-40B4-BE49-F238E27FC236}">
                <a16:creationId xmlns:a16="http://schemas.microsoft.com/office/drawing/2014/main" id="{CD2264DF-AFC6-8060-EA18-8461F6BAA256}"/>
              </a:ext>
            </a:extLst>
          </p:cNvPr>
          <p:cNvSpPr txBox="1"/>
          <p:nvPr/>
        </p:nvSpPr>
        <p:spPr>
          <a:xfrm>
            <a:off x="242270" y="4695839"/>
            <a:ext cx="9493365" cy="1569660"/>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「森林区分」</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とは、上記の４つの基軸の展開方法として</a:t>
            </a:r>
            <a:r>
              <a:rPr lang="ja-JP" altLang="en-US" sz="1600" b="1" kern="100" dirty="0">
                <a:latin typeface="游明朝" panose="02020400000000000000" pitchFamily="18" charset="-128"/>
                <a:ea typeface="HG丸ｺﾞｼｯｸM-PRO" panose="020F0600000000000000" pitchFamily="50" charset="-128"/>
                <a:cs typeface="Times New Roman" panose="02020603050405020304" pitchFamily="18" charset="0"/>
              </a:rPr>
              <a:t>第５章</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で示す、大阪府森林整備指針に即した森林のゾーニングにあたって用いる用語で、森林整備指針で示す</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将来の森林の在り方と管理の方向性となる「資源循環林」「広葉樹林への誘導転換」「資源管理林」「自然遷移林」の４種</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を言います。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また、</a:t>
            </a:r>
            <a:r>
              <a:rPr lang="ja-JP" altLang="en-US" sz="1600" b="1" kern="100" dirty="0">
                <a:latin typeface="BIZ UDゴシック" panose="020B0400000000000000" pitchFamily="49" charset="-128"/>
                <a:ea typeface="BIZ UDゴシック" panose="020B0400000000000000" pitchFamily="49" charset="-128"/>
                <a:cs typeface="Times New Roman" panose="02020603050405020304" pitchFamily="18" charset="0"/>
              </a:rPr>
              <a:t>「施策タイプ」</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とは、</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各森林区分における各基軸や主要施策の優先度や留意点を示すもの</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で、山地災害の危険度と特に重要な施策方向を踏まえ「防災減災重点タイプ」「経営管理重点タイプ」「自然共生タイプ」等にゾーニングしたものです。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77157B48-EEF6-51C5-55EE-6003368A9B3D}"/>
              </a:ext>
            </a:extLst>
          </p:cNvPr>
          <p:cNvSpPr txBox="1"/>
          <p:nvPr/>
        </p:nvSpPr>
        <p:spPr>
          <a:xfrm>
            <a:off x="242270" y="1896320"/>
            <a:ext cx="3839352" cy="299978"/>
          </a:xfrm>
          <a:prstGeom prst="rect">
            <a:avLst/>
          </a:prstGeom>
          <a:solidFill>
            <a:schemeClr val="bg1"/>
          </a:solidFill>
        </p:spPr>
        <p:txBody>
          <a:bodyPr wrap="square" lIns="0" tIns="0" rIns="0" bIns="0" rtlCol="0">
            <a:noAutofit/>
          </a:bodyPr>
          <a:lstStyle/>
          <a:p>
            <a:r>
              <a:rPr lang="en-US" altLang="ja-JP" b="1" dirty="0">
                <a:latin typeface="BIZ UDPゴシック" panose="020B0400000000000000" pitchFamily="50" charset="-128"/>
                <a:ea typeface="BIZ UDPゴシック" panose="020B0400000000000000" pitchFamily="50" charset="-128"/>
              </a:rPr>
              <a:t>(1)</a:t>
            </a:r>
            <a:r>
              <a:rPr lang="ja-JP" altLang="en-US" b="1" dirty="0">
                <a:latin typeface="BIZ UDPゴシック" panose="020B0400000000000000" pitchFamily="50" charset="-128"/>
                <a:ea typeface="BIZ UDPゴシック" panose="020B0400000000000000" pitchFamily="50" charset="-128"/>
              </a:rPr>
              <a:t>  「４つの基軸」と「主要施策」</a:t>
            </a:r>
          </a:p>
        </p:txBody>
      </p:sp>
      <p:sp>
        <p:nvSpPr>
          <p:cNvPr id="8" name="テキスト ボックス 7">
            <a:extLst>
              <a:ext uri="{FF2B5EF4-FFF2-40B4-BE49-F238E27FC236}">
                <a16:creationId xmlns:a16="http://schemas.microsoft.com/office/drawing/2014/main" id="{278355C6-01C7-2D7F-0650-6D30B358FCFF}"/>
              </a:ext>
            </a:extLst>
          </p:cNvPr>
          <p:cNvSpPr txBox="1"/>
          <p:nvPr/>
        </p:nvSpPr>
        <p:spPr>
          <a:xfrm>
            <a:off x="242270" y="2231136"/>
            <a:ext cx="9555417" cy="1892826"/>
          </a:xfrm>
          <a:prstGeom prst="rect">
            <a:avLst/>
          </a:prstGeom>
          <a:noFill/>
        </p:spPr>
        <p:txBody>
          <a:bodyPr wrap="square">
            <a:spAutoFit/>
          </a:bodyPr>
          <a:lstStyle/>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　本プランでは、大阪府の森林が抱える様々な課題を解決し、森林の長期的な整備・保全を実現する</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ために、</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あらゆる主体が取り組むべき施策を体系的にとりまとめた施策の柱を「４つの基軸」</a:t>
            </a:r>
            <a:r>
              <a:rPr lang="ja-JP" altLang="en-US" sz="1600" kern="100" dirty="0">
                <a:latin typeface="游明朝" panose="02020400000000000000" pitchFamily="18" charset="-128"/>
                <a:ea typeface="HG丸ｺﾞｼｯｸM-PRO" panose="020F0600000000000000" pitchFamily="50" charset="-128"/>
                <a:cs typeface="Times New Roman" panose="02020603050405020304" pitchFamily="18" charset="0"/>
              </a:rPr>
              <a:t>、各基軸の実現のため、</a:t>
            </a:r>
            <a:r>
              <a:rPr lang="ja-JP" altLang="en-US" sz="1600" b="1" u="sng" kern="100" dirty="0">
                <a:latin typeface="游明朝" panose="02020400000000000000" pitchFamily="18" charset="-128"/>
                <a:ea typeface="HG丸ｺﾞｼｯｸM-PRO" panose="020F0600000000000000" pitchFamily="50" charset="-128"/>
                <a:cs typeface="Times New Roman" panose="02020603050405020304" pitchFamily="18" charset="0"/>
              </a:rPr>
              <a:t>大阪府が取り組む特に重要な施策を「主要施策」</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として、</a:t>
            </a:r>
            <a:r>
              <a:rPr lang="ja-JP" altLang="en-US" sz="16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第４章</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で整理しています。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lnSpc>
                <a:spcPts val="600"/>
              </a:lnSpc>
            </a:pP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a:p>
            <a:pPr algn="just"/>
            <a:r>
              <a:rPr lang="ja-JP" altLang="en-US" sz="16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●基軸１　森林防災・減災力の維持・強化</a:t>
            </a:r>
            <a:endPar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●基軸２　持続的な森林経営の推進</a:t>
            </a:r>
            <a:endParaRPr lang="en-US" altLang="ja-JP" sz="16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●基軸３　多様性の高い森林の維持・増進</a:t>
            </a:r>
            <a:endParaRPr lang="en-US"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latin typeface="BIZ UDゴシック" panose="020B0400000000000000" pitchFamily="49" charset="-128"/>
                <a:ea typeface="BIZ UDゴシック" panose="020B0400000000000000" pitchFamily="49" charset="-128"/>
                <a:cs typeface="Times New Roman" panose="02020603050405020304" pitchFamily="18" charset="0"/>
              </a:rPr>
              <a:t>　●基軸４　森林の整備・保全のための体制づくり</a:t>
            </a:r>
            <a:endParaRPr lang="ja-JP" altLang="ja-JP" sz="16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A912EDB7-E5EC-4450-39F7-9C07134720F8}"/>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7</a:t>
            </a:fld>
            <a:endParaRPr kumimoji="1" lang="ja-JP" altLang="en-US" sz="2000" b="1" dirty="0"/>
          </a:p>
        </p:txBody>
      </p:sp>
      <p:pic>
        <p:nvPicPr>
          <p:cNvPr id="18" name="図 17">
            <a:extLst>
              <a:ext uri="{FF2B5EF4-FFF2-40B4-BE49-F238E27FC236}">
                <a16:creationId xmlns:a16="http://schemas.microsoft.com/office/drawing/2014/main" id="{589C0F0C-DE63-450A-87E3-E8F2941961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9" name="図 18">
            <a:extLst>
              <a:ext uri="{FF2B5EF4-FFF2-40B4-BE49-F238E27FC236}">
                <a16:creationId xmlns:a16="http://schemas.microsoft.com/office/drawing/2014/main" id="{3E5FBA73-5435-4023-B233-AD20172638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0" name="図 19">
            <a:extLst>
              <a:ext uri="{FF2B5EF4-FFF2-40B4-BE49-F238E27FC236}">
                <a16:creationId xmlns:a16="http://schemas.microsoft.com/office/drawing/2014/main" id="{3E22F843-4B3D-40B9-ABFC-1DFF847705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1" name="図 20">
            <a:extLst>
              <a:ext uri="{FF2B5EF4-FFF2-40B4-BE49-F238E27FC236}">
                <a16:creationId xmlns:a16="http://schemas.microsoft.com/office/drawing/2014/main" id="{A32EBC49-4416-47B2-82FC-A39FD7E8E7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2" name="図 21">
            <a:extLst>
              <a:ext uri="{FF2B5EF4-FFF2-40B4-BE49-F238E27FC236}">
                <a16:creationId xmlns:a16="http://schemas.microsoft.com/office/drawing/2014/main" id="{32EF146F-1BAF-4683-B4A3-9FA6B41851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24" name="図 23">
            <a:extLst>
              <a:ext uri="{FF2B5EF4-FFF2-40B4-BE49-F238E27FC236}">
                <a16:creationId xmlns:a16="http://schemas.microsoft.com/office/drawing/2014/main" id="{527B9DE9-FC49-4194-8DD1-5F32DA65515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28" name="図 27">
            <a:extLst>
              <a:ext uri="{FF2B5EF4-FFF2-40B4-BE49-F238E27FC236}">
                <a16:creationId xmlns:a16="http://schemas.microsoft.com/office/drawing/2014/main" id="{BAA90520-0C4B-4C0E-A3BA-A61B8624876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29" name="Picture 2">
            <a:extLst>
              <a:ext uri="{FF2B5EF4-FFF2-40B4-BE49-F238E27FC236}">
                <a16:creationId xmlns:a16="http://schemas.microsoft.com/office/drawing/2014/main" id="{06BDE922-7FBC-4068-A285-4884247AB0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C6AB4974-0C88-46C3-96D8-ABF7645B41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81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389A-6ED8-5F8A-A61E-8401DB6E7859}"/>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2664672D-C79F-424E-85C3-05E8D2A3C3F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842A3FBD-08B4-3CF9-AC98-99FC119C2AE2}"/>
              </a:ext>
            </a:extLst>
          </p:cNvPr>
          <p:cNvSpPr/>
          <p:nvPr/>
        </p:nvSpPr>
        <p:spPr>
          <a:xfrm>
            <a:off x="158705" y="554796"/>
            <a:ext cx="9588589" cy="86127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４．本プランの使い方</a:t>
            </a:r>
          </a:p>
          <a:p>
            <a:pPr algn="just"/>
            <a:r>
              <a:rPr lang="ja-JP" altLang="en-US" sz="1600" dirty="0">
                <a:solidFill>
                  <a:schemeClr val="tx1"/>
                </a:solidFill>
                <a:latin typeface="BIZ UDゴシック" panose="020B0400000000000000" pitchFamily="49" charset="-128"/>
                <a:ea typeface="BIZ UDゴシック" panose="020B0400000000000000" pitchFamily="49" charset="-128"/>
              </a:rPr>
              <a:t>　　本プランは、</a:t>
            </a:r>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府域の森林の長期的な整備・保全に関わるあらゆる主体に示すものとなることから、</a:t>
            </a:r>
            <a:endParaRPr lang="en-US" altLang="ja-JP"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　ご覧になる方の「何を知りたい」に重きを置いて各章を構成しています。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8" name="テキスト ボックス 7">
            <a:extLst>
              <a:ext uri="{FF2B5EF4-FFF2-40B4-BE49-F238E27FC236}">
                <a16:creationId xmlns:a16="http://schemas.microsoft.com/office/drawing/2014/main" id="{B29641DB-C53E-0F50-F8C0-173A466535E5}"/>
              </a:ext>
            </a:extLst>
          </p:cNvPr>
          <p:cNvSpPr txBox="1"/>
          <p:nvPr/>
        </p:nvSpPr>
        <p:spPr>
          <a:xfrm>
            <a:off x="378178" y="2174010"/>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「緑の社会資本としての森林」と「経済活動の場としての森林（森林経営）」の二つの側面から</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府域の森林が担う役割を説明しています。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3" name="スライド番号プレースホルダー 10">
            <a:extLst>
              <a:ext uri="{FF2B5EF4-FFF2-40B4-BE49-F238E27FC236}">
                <a16:creationId xmlns:a16="http://schemas.microsoft.com/office/drawing/2014/main" id="{B9E2A1DE-531B-6D3A-2A3C-4A7D33FB316F}"/>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8</a:t>
            </a:fld>
            <a:endParaRPr kumimoji="1" lang="ja-JP" altLang="en-US" sz="2000" b="1" dirty="0"/>
          </a:p>
        </p:txBody>
      </p:sp>
      <p:sp>
        <p:nvSpPr>
          <p:cNvPr id="2" name="テキスト ボックス 1">
            <a:extLst>
              <a:ext uri="{FF2B5EF4-FFF2-40B4-BE49-F238E27FC236}">
                <a16:creationId xmlns:a16="http://schemas.microsoft.com/office/drawing/2014/main" id="{8E2244F0-A265-3F54-DF86-6DBE1F527BBA}"/>
              </a:ext>
            </a:extLst>
          </p:cNvPr>
          <p:cNvSpPr txBox="1"/>
          <p:nvPr/>
        </p:nvSpPr>
        <p:spPr>
          <a:xfrm>
            <a:off x="231041" y="3177987"/>
            <a:ext cx="4646602"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大阪の森林がどんな状況なのかを知りたい　</a:t>
            </a:r>
          </a:p>
        </p:txBody>
      </p:sp>
      <p:sp>
        <p:nvSpPr>
          <p:cNvPr id="4" name="テキスト ボックス 3">
            <a:extLst>
              <a:ext uri="{FF2B5EF4-FFF2-40B4-BE49-F238E27FC236}">
                <a16:creationId xmlns:a16="http://schemas.microsoft.com/office/drawing/2014/main" id="{8B8879EB-D37B-6FC8-AEDE-8E32874812D0}"/>
              </a:ext>
            </a:extLst>
          </p:cNvPr>
          <p:cNvSpPr txBox="1"/>
          <p:nvPr/>
        </p:nvSpPr>
        <p:spPr>
          <a:xfrm>
            <a:off x="231041" y="1819677"/>
            <a:ext cx="3725323"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森林の役割・大切さを知りたい</a:t>
            </a:r>
          </a:p>
        </p:txBody>
      </p:sp>
      <p:sp>
        <p:nvSpPr>
          <p:cNvPr id="6" name="テキスト ボックス 5">
            <a:extLst>
              <a:ext uri="{FF2B5EF4-FFF2-40B4-BE49-F238E27FC236}">
                <a16:creationId xmlns:a16="http://schemas.microsoft.com/office/drawing/2014/main" id="{F4BD3522-7E02-9028-9A18-CB3A3939CECA}"/>
              </a:ext>
            </a:extLst>
          </p:cNvPr>
          <p:cNvSpPr txBox="1"/>
          <p:nvPr/>
        </p:nvSpPr>
        <p:spPr>
          <a:xfrm>
            <a:off x="378178" y="3555713"/>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大阪府における治山対策や森林経営状況の変遷と、これまでの取組み状況を振り返るとともに、</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近年の自然・社会状況の変化を踏まえた課題と今後、取り組むべき対策等を説明しています。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16" name="テキスト ボックス 15">
            <a:extLst>
              <a:ext uri="{FF2B5EF4-FFF2-40B4-BE49-F238E27FC236}">
                <a16:creationId xmlns:a16="http://schemas.microsoft.com/office/drawing/2014/main" id="{D4960472-3742-5828-1E4F-9921B5EF1B7A}"/>
              </a:ext>
            </a:extLst>
          </p:cNvPr>
          <p:cNvSpPr txBox="1"/>
          <p:nvPr/>
        </p:nvSpPr>
        <p:spPr>
          <a:xfrm>
            <a:off x="231041" y="4716117"/>
            <a:ext cx="4903512"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府は、どういう取組みを進めるのか知りたい</a:t>
            </a:r>
          </a:p>
        </p:txBody>
      </p:sp>
      <p:sp>
        <p:nvSpPr>
          <p:cNvPr id="19" name="テキスト ボックス 18">
            <a:extLst>
              <a:ext uri="{FF2B5EF4-FFF2-40B4-BE49-F238E27FC236}">
                <a16:creationId xmlns:a16="http://schemas.microsoft.com/office/drawing/2014/main" id="{554D8C4A-836A-B002-C438-E97FEFB45492}"/>
              </a:ext>
            </a:extLst>
          </p:cNvPr>
          <p:cNvSpPr txBox="1"/>
          <p:nvPr/>
        </p:nvSpPr>
        <p:spPr>
          <a:xfrm>
            <a:off x="378178" y="5114951"/>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本プランの基本的な考えと、あらゆる主体が取り組むべき施策を体系的に取りまとめた施策の柱である「４つの基軸」、各基軸の実現のための取組みである「主要施策」を個別に説明しています。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492F6BAC-E6D9-C02E-C865-B215A1A665EB}"/>
              </a:ext>
            </a:extLst>
          </p:cNvPr>
          <p:cNvSpPr txBox="1"/>
          <p:nvPr/>
        </p:nvSpPr>
        <p:spPr>
          <a:xfrm>
            <a:off x="5949638" y="1819677"/>
            <a:ext cx="3415456"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第２章　森林の機能と森林が担う役割　</a:t>
            </a:r>
          </a:p>
        </p:txBody>
      </p:sp>
      <p:sp>
        <p:nvSpPr>
          <p:cNvPr id="21" name="テキスト ボックス 20">
            <a:extLst>
              <a:ext uri="{FF2B5EF4-FFF2-40B4-BE49-F238E27FC236}">
                <a16:creationId xmlns:a16="http://schemas.microsoft.com/office/drawing/2014/main" id="{660AA554-C413-B9F6-1ADD-16DD387D30AD}"/>
              </a:ext>
            </a:extLst>
          </p:cNvPr>
          <p:cNvSpPr txBox="1"/>
          <p:nvPr/>
        </p:nvSpPr>
        <p:spPr>
          <a:xfrm>
            <a:off x="5949638" y="3177987"/>
            <a:ext cx="3853621"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第３章　大阪府の森林・林業を取り巻く状況</a:t>
            </a:r>
          </a:p>
        </p:txBody>
      </p:sp>
      <p:sp>
        <p:nvSpPr>
          <p:cNvPr id="24" name="テキスト ボックス 23">
            <a:extLst>
              <a:ext uri="{FF2B5EF4-FFF2-40B4-BE49-F238E27FC236}">
                <a16:creationId xmlns:a16="http://schemas.microsoft.com/office/drawing/2014/main" id="{F49D0686-8073-8395-ADA4-EE1D82DE139A}"/>
              </a:ext>
            </a:extLst>
          </p:cNvPr>
          <p:cNvSpPr txBox="1"/>
          <p:nvPr/>
        </p:nvSpPr>
        <p:spPr>
          <a:xfrm>
            <a:off x="5949638" y="4716117"/>
            <a:ext cx="3371085"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第４章　「４つの基軸」と「主要施策」</a:t>
            </a:r>
          </a:p>
        </p:txBody>
      </p:sp>
      <p:pic>
        <p:nvPicPr>
          <p:cNvPr id="25" name="図 24">
            <a:extLst>
              <a:ext uri="{FF2B5EF4-FFF2-40B4-BE49-F238E27FC236}">
                <a16:creationId xmlns:a16="http://schemas.microsoft.com/office/drawing/2014/main" id="{4B927790-583A-4DFA-8F14-1E1BE4E75B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6" name="図 25">
            <a:extLst>
              <a:ext uri="{FF2B5EF4-FFF2-40B4-BE49-F238E27FC236}">
                <a16:creationId xmlns:a16="http://schemas.microsoft.com/office/drawing/2014/main" id="{1C85E9F8-F5A5-42CB-91B1-542B15EE51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7" name="図 26">
            <a:extLst>
              <a:ext uri="{FF2B5EF4-FFF2-40B4-BE49-F238E27FC236}">
                <a16:creationId xmlns:a16="http://schemas.microsoft.com/office/drawing/2014/main" id="{2EE09C1E-F196-45E4-ACF2-619483A87F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8" name="図 27">
            <a:extLst>
              <a:ext uri="{FF2B5EF4-FFF2-40B4-BE49-F238E27FC236}">
                <a16:creationId xmlns:a16="http://schemas.microsoft.com/office/drawing/2014/main" id="{66ECB37A-BF44-489F-B052-9B2D2507F1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30" name="図 29">
            <a:extLst>
              <a:ext uri="{FF2B5EF4-FFF2-40B4-BE49-F238E27FC236}">
                <a16:creationId xmlns:a16="http://schemas.microsoft.com/office/drawing/2014/main" id="{D3102378-4478-46F2-90F1-FC0966054F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1" name="図 30">
            <a:extLst>
              <a:ext uri="{FF2B5EF4-FFF2-40B4-BE49-F238E27FC236}">
                <a16:creationId xmlns:a16="http://schemas.microsoft.com/office/drawing/2014/main" id="{B5A574EF-6EA6-439C-8396-FC2D4160144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2" name="図 31">
            <a:extLst>
              <a:ext uri="{FF2B5EF4-FFF2-40B4-BE49-F238E27FC236}">
                <a16:creationId xmlns:a16="http://schemas.microsoft.com/office/drawing/2014/main" id="{59A26B73-3F9A-40B8-93D0-76847032F40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3" name="Picture 2">
            <a:extLst>
              <a:ext uri="{FF2B5EF4-FFF2-40B4-BE49-F238E27FC236}">
                <a16:creationId xmlns:a16="http://schemas.microsoft.com/office/drawing/2014/main" id="{58A79944-BA4D-4621-A36F-6E74712617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a:extLst>
              <a:ext uri="{FF2B5EF4-FFF2-40B4-BE49-F238E27FC236}">
                <a16:creationId xmlns:a16="http://schemas.microsoft.com/office/drawing/2014/main" id="{C636DB03-E5B8-47E2-9FB7-A1AF5017FA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878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389A-6ED8-5F8A-A61E-8401DB6E7859}"/>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2664672D-C79F-424E-85C3-05E8D2A3C3F2}"/>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第１章　大阪府 森づくり推進アクションプランの考え方</a:t>
            </a:r>
          </a:p>
        </p:txBody>
      </p:sp>
      <p:sp>
        <p:nvSpPr>
          <p:cNvPr id="15" name="正方形/長方形 14">
            <a:extLst>
              <a:ext uri="{FF2B5EF4-FFF2-40B4-BE49-F238E27FC236}">
                <a16:creationId xmlns:a16="http://schemas.microsoft.com/office/drawing/2014/main" id="{842A3FBD-08B4-3CF9-AC98-99FC119C2AE2}"/>
              </a:ext>
            </a:extLst>
          </p:cNvPr>
          <p:cNvSpPr/>
          <p:nvPr/>
        </p:nvSpPr>
        <p:spPr>
          <a:xfrm>
            <a:off x="158705" y="554796"/>
            <a:ext cx="9588589" cy="86127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b="1" dirty="0">
                <a:solidFill>
                  <a:schemeClr val="tx1"/>
                </a:solidFill>
                <a:latin typeface="BIZ UDゴシック" panose="020B0400000000000000" pitchFamily="49" charset="-128"/>
                <a:ea typeface="BIZ UDゴシック" panose="020B0400000000000000" pitchFamily="49" charset="-128"/>
              </a:rPr>
              <a:t> ４．本プランの使い方</a:t>
            </a:r>
          </a:p>
          <a:p>
            <a:pPr algn="just"/>
            <a:r>
              <a:rPr lang="ja-JP" altLang="en-US" sz="1600" dirty="0">
                <a:solidFill>
                  <a:schemeClr val="tx1"/>
                </a:solidFill>
                <a:latin typeface="BIZ UDゴシック" panose="020B0400000000000000" pitchFamily="49" charset="-128"/>
                <a:ea typeface="BIZ UDゴシック" panose="020B0400000000000000" pitchFamily="49" charset="-128"/>
              </a:rPr>
              <a:t>　　本プランは、</a:t>
            </a:r>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府域の森林の長期的な整備・保全に関わるあらゆる主体に示すものとなることから、</a:t>
            </a:r>
            <a:endParaRPr lang="en-US" altLang="ja-JP"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600" kern="100" dirty="0">
                <a:solidFill>
                  <a:schemeClr val="tx1"/>
                </a:solidFill>
                <a:latin typeface="BIZ UDゴシック" panose="020B0400000000000000" pitchFamily="49" charset="-128"/>
                <a:ea typeface="BIZ UDゴシック" panose="020B0400000000000000" pitchFamily="49" charset="-128"/>
                <a:cs typeface="Times New Roman" panose="02020603050405020304" pitchFamily="18" charset="0"/>
              </a:rPr>
              <a:t>　ご覧になる方の「何を知りたい」に重きを置いて各章を構成しています。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 name="テキスト ボックス 6">
            <a:extLst>
              <a:ext uri="{FF2B5EF4-FFF2-40B4-BE49-F238E27FC236}">
                <a16:creationId xmlns:a16="http://schemas.microsoft.com/office/drawing/2014/main" id="{D05D48DD-CED6-06B6-6405-05031BCACA19}"/>
              </a:ext>
            </a:extLst>
          </p:cNvPr>
          <p:cNvSpPr txBox="1"/>
          <p:nvPr/>
        </p:nvSpPr>
        <p:spPr>
          <a:xfrm>
            <a:off x="226552" y="1727621"/>
            <a:ext cx="5685576"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どこで・どんな取組みを進めればいいかを知りたい</a:t>
            </a:r>
          </a:p>
        </p:txBody>
      </p:sp>
      <p:sp>
        <p:nvSpPr>
          <p:cNvPr id="23" name="スライド番号プレースホルダー 10">
            <a:extLst>
              <a:ext uri="{FF2B5EF4-FFF2-40B4-BE49-F238E27FC236}">
                <a16:creationId xmlns:a16="http://schemas.microsoft.com/office/drawing/2014/main" id="{B9E2A1DE-531B-6D3A-2A3C-4A7D33FB316F}"/>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9</a:t>
            </a:fld>
            <a:endParaRPr kumimoji="1" lang="ja-JP" altLang="en-US" sz="2000" b="1" dirty="0"/>
          </a:p>
        </p:txBody>
      </p:sp>
      <p:sp>
        <p:nvSpPr>
          <p:cNvPr id="3" name="テキスト ボックス 2">
            <a:extLst>
              <a:ext uri="{FF2B5EF4-FFF2-40B4-BE49-F238E27FC236}">
                <a16:creationId xmlns:a16="http://schemas.microsoft.com/office/drawing/2014/main" id="{02CC8A21-54B7-34C7-2032-69A2C7A85E39}"/>
              </a:ext>
            </a:extLst>
          </p:cNvPr>
          <p:cNvSpPr txBox="1"/>
          <p:nvPr/>
        </p:nvSpPr>
        <p:spPr>
          <a:xfrm>
            <a:off x="228414" y="3405544"/>
            <a:ext cx="6819433"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取組みの目標、進捗状況を知りたい</a:t>
            </a:r>
          </a:p>
        </p:txBody>
      </p:sp>
      <p:sp>
        <p:nvSpPr>
          <p:cNvPr id="9" name="テキスト ボックス 8">
            <a:extLst>
              <a:ext uri="{FF2B5EF4-FFF2-40B4-BE49-F238E27FC236}">
                <a16:creationId xmlns:a16="http://schemas.microsoft.com/office/drawing/2014/main" id="{41180BF2-74B3-9192-649C-DF1551121CD7}"/>
              </a:ext>
            </a:extLst>
          </p:cNvPr>
          <p:cNvSpPr txBox="1"/>
          <p:nvPr/>
        </p:nvSpPr>
        <p:spPr>
          <a:xfrm>
            <a:off x="226552" y="2026377"/>
            <a:ext cx="5008740" cy="299978"/>
          </a:xfrm>
          <a:prstGeom prst="rect">
            <a:avLst/>
          </a:prstGeom>
          <a:solidFill>
            <a:schemeClr val="bg1"/>
          </a:solidFill>
        </p:spPr>
        <p:txBody>
          <a:bodyPr wrap="square" lIns="0" tIns="0" rIns="0" bIns="0" rtlCol="0">
            <a:noAutofit/>
          </a:bodyPr>
          <a:lstStyle/>
          <a:p>
            <a:r>
              <a:rPr lang="ja-JP" altLang="en-US" b="1" dirty="0">
                <a:solidFill>
                  <a:srgbClr val="002060"/>
                </a:solidFill>
                <a:latin typeface="BIZ UDPゴシック" panose="020B0400000000000000" pitchFamily="50" charset="-128"/>
                <a:ea typeface="BIZ UDPゴシック" panose="020B0400000000000000" pitchFamily="50" charset="-128"/>
              </a:rPr>
              <a:t>● 防災上、重要な森林がどこにあるのか知りたい</a:t>
            </a:r>
          </a:p>
        </p:txBody>
      </p:sp>
      <p:sp>
        <p:nvSpPr>
          <p:cNvPr id="10" name="テキスト ボックス 9">
            <a:extLst>
              <a:ext uri="{FF2B5EF4-FFF2-40B4-BE49-F238E27FC236}">
                <a16:creationId xmlns:a16="http://schemas.microsoft.com/office/drawing/2014/main" id="{F2B25DA3-292F-2DBD-4107-5DD1A072A609}"/>
              </a:ext>
            </a:extLst>
          </p:cNvPr>
          <p:cNvSpPr txBox="1"/>
          <p:nvPr/>
        </p:nvSpPr>
        <p:spPr>
          <a:xfrm>
            <a:off x="521634" y="2455497"/>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各主体の取組みとして、どの基軸が特に重要となるのかや、その取組み対象となる森林がどこにあるのかを、各森林区分別の概念図とゾーニング図で説明しています。</a:t>
            </a:r>
            <a:endParaRPr lang="en-US" altLang="ja-JP" sz="1600" kern="100" dirty="0">
              <a:latin typeface="游明朝" panose="02020400000000000000" pitchFamily="18" charset="-128"/>
              <a:ea typeface="HG丸ｺﾞｼｯｸM-PRO" panose="020F0600000000000000" pitchFamily="50"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586563F2-DC09-A4CC-8142-A0CE7A9FBF9F}"/>
              </a:ext>
            </a:extLst>
          </p:cNvPr>
          <p:cNvSpPr txBox="1"/>
          <p:nvPr/>
        </p:nvSpPr>
        <p:spPr>
          <a:xfrm>
            <a:off x="6070900" y="1727621"/>
            <a:ext cx="262670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第５章　取組みの展開方法</a:t>
            </a:r>
          </a:p>
        </p:txBody>
      </p:sp>
      <p:sp>
        <p:nvSpPr>
          <p:cNvPr id="30" name="テキスト ボックス 29">
            <a:extLst>
              <a:ext uri="{FF2B5EF4-FFF2-40B4-BE49-F238E27FC236}">
                <a16:creationId xmlns:a16="http://schemas.microsoft.com/office/drawing/2014/main" id="{6D120817-76F2-43A9-9B95-2B98A4024089}"/>
              </a:ext>
            </a:extLst>
          </p:cNvPr>
          <p:cNvSpPr txBox="1"/>
          <p:nvPr/>
        </p:nvSpPr>
        <p:spPr>
          <a:xfrm>
            <a:off x="6070900" y="3405544"/>
            <a:ext cx="325438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第６章　目標達成に向けた成果指標</a:t>
            </a:r>
          </a:p>
        </p:txBody>
      </p:sp>
      <p:sp>
        <p:nvSpPr>
          <p:cNvPr id="31" name="テキスト ボックス 30">
            <a:extLst>
              <a:ext uri="{FF2B5EF4-FFF2-40B4-BE49-F238E27FC236}">
                <a16:creationId xmlns:a16="http://schemas.microsoft.com/office/drawing/2014/main" id="{43BC10EA-B168-41B9-B954-AC0BFAB4F678}"/>
              </a:ext>
            </a:extLst>
          </p:cNvPr>
          <p:cNvSpPr txBox="1"/>
          <p:nvPr/>
        </p:nvSpPr>
        <p:spPr>
          <a:xfrm>
            <a:off x="6070900" y="3689245"/>
            <a:ext cx="3254384" cy="299978"/>
          </a:xfrm>
          <a:prstGeom prst="rect">
            <a:avLst/>
          </a:prstGeom>
          <a:solidFill>
            <a:schemeClr val="bg1"/>
          </a:solid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第７章　プランの進捗管理</a:t>
            </a:r>
          </a:p>
        </p:txBody>
      </p:sp>
      <p:sp>
        <p:nvSpPr>
          <p:cNvPr id="32" name="テキスト ボックス 31">
            <a:extLst>
              <a:ext uri="{FF2B5EF4-FFF2-40B4-BE49-F238E27FC236}">
                <a16:creationId xmlns:a16="http://schemas.microsoft.com/office/drawing/2014/main" id="{D9FC0BEB-533C-4684-87BD-5C4759BE7133}"/>
              </a:ext>
            </a:extLst>
          </p:cNvPr>
          <p:cNvSpPr txBox="1"/>
          <p:nvPr/>
        </p:nvSpPr>
        <p:spPr>
          <a:xfrm>
            <a:off x="496129" y="4009044"/>
            <a:ext cx="9149641" cy="584775"/>
          </a:xfrm>
          <a:prstGeom prst="rect">
            <a:avLst/>
          </a:prstGeom>
          <a:noFill/>
        </p:spPr>
        <p:txBody>
          <a:bodyPr wrap="square">
            <a:spAutoFit/>
          </a:bodyPr>
          <a:lstStyle/>
          <a:p>
            <a:pPr algn="just"/>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本プランにおける「４つの基軸」それぞれの計画期間内で達成すべき成果、さらにその</a:t>
            </a:r>
            <a:r>
              <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10</a:t>
            </a:r>
            <a:r>
              <a:rPr lang="ja-JP" altLang="en-US"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年先の長期目標としてめざすべき成果を示すとともに、その進捗管理の方法を説明しています。</a:t>
            </a:r>
            <a:endParaRPr lang="en-US" altLang="ja-JP" sz="16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22" name="図 21">
            <a:extLst>
              <a:ext uri="{FF2B5EF4-FFF2-40B4-BE49-F238E27FC236}">
                <a16:creationId xmlns:a16="http://schemas.microsoft.com/office/drawing/2014/main" id="{2DA1985C-8EFC-4B25-8562-EED6AEE515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4" name="図 23">
            <a:extLst>
              <a:ext uri="{FF2B5EF4-FFF2-40B4-BE49-F238E27FC236}">
                <a16:creationId xmlns:a16="http://schemas.microsoft.com/office/drawing/2014/main" id="{7E1119AC-1CF4-45FE-A71C-E3FDC977D6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5" name="図 24">
            <a:extLst>
              <a:ext uri="{FF2B5EF4-FFF2-40B4-BE49-F238E27FC236}">
                <a16:creationId xmlns:a16="http://schemas.microsoft.com/office/drawing/2014/main" id="{F256E588-C966-431A-9B21-AA0CD52624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6" name="図 25">
            <a:extLst>
              <a:ext uri="{FF2B5EF4-FFF2-40B4-BE49-F238E27FC236}">
                <a16:creationId xmlns:a16="http://schemas.microsoft.com/office/drawing/2014/main" id="{701E89A6-2763-4D6A-8956-447581B7DF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7" name="図 26">
            <a:extLst>
              <a:ext uri="{FF2B5EF4-FFF2-40B4-BE49-F238E27FC236}">
                <a16:creationId xmlns:a16="http://schemas.microsoft.com/office/drawing/2014/main" id="{07246542-568D-48AF-A694-4F87D22E72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3" name="図 32">
            <a:extLst>
              <a:ext uri="{FF2B5EF4-FFF2-40B4-BE49-F238E27FC236}">
                <a16:creationId xmlns:a16="http://schemas.microsoft.com/office/drawing/2014/main" id="{A1756266-0D09-46BB-961F-760656CA01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4" name="図 33">
            <a:extLst>
              <a:ext uri="{FF2B5EF4-FFF2-40B4-BE49-F238E27FC236}">
                <a16:creationId xmlns:a16="http://schemas.microsoft.com/office/drawing/2014/main" id="{2C3F5A45-A3D2-42A4-B982-25DFF36B581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5" name="Picture 2">
            <a:extLst>
              <a:ext uri="{FF2B5EF4-FFF2-40B4-BE49-F238E27FC236}">
                <a16:creationId xmlns:a16="http://schemas.microsoft.com/office/drawing/2014/main" id="{7EF8C2A0-060C-464D-9765-43E918EF01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4263A029-1D61-4792-A495-7A56E46B51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398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第２章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森林の機能と森林が担う役割</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F35D409F-9D55-4183-9C31-91BEA3C4E067}"/>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10</a:t>
            </a:fld>
            <a:endParaRPr kumimoji="1" lang="ja-JP" altLang="en-US" sz="2000" b="1" dirty="0"/>
          </a:p>
        </p:txBody>
      </p:sp>
    </p:spTree>
    <p:extLst>
      <p:ext uri="{BB962C8B-B14F-4D97-AF65-F5344CB8AC3E}">
        <p14:creationId xmlns:p14="http://schemas.microsoft.com/office/powerpoint/2010/main" val="110433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A22C1-B9CD-ACE2-7BB6-D65580EA2094}"/>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CE64BB55-459E-966B-9DE1-8D82572230ED}"/>
              </a:ext>
            </a:extLst>
          </p:cNvPr>
          <p:cNvSpPr/>
          <p:nvPr/>
        </p:nvSpPr>
        <p:spPr>
          <a:xfrm>
            <a:off x="132906" y="2710829"/>
            <a:ext cx="9588589" cy="3560312"/>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D5A2C32A-47A5-5154-7662-BEE29996A29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第２章　森林の機能と森林が担う役割</a:t>
            </a:r>
          </a:p>
        </p:txBody>
      </p:sp>
      <p:sp>
        <p:nvSpPr>
          <p:cNvPr id="5" name="テキスト ボックス 4">
            <a:extLst>
              <a:ext uri="{FF2B5EF4-FFF2-40B4-BE49-F238E27FC236}">
                <a16:creationId xmlns:a16="http://schemas.microsoft.com/office/drawing/2014/main" id="{2AE6A956-BEB0-457C-541A-F3D8C6848171}"/>
              </a:ext>
            </a:extLst>
          </p:cNvPr>
          <p:cNvSpPr txBox="1"/>
          <p:nvPr/>
        </p:nvSpPr>
        <p:spPr>
          <a:xfrm>
            <a:off x="67354" y="1671502"/>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 公益的機能をもたらす森林</a:t>
            </a:r>
          </a:p>
        </p:txBody>
      </p:sp>
      <p:pic>
        <p:nvPicPr>
          <p:cNvPr id="7" name="図 6">
            <a:extLst>
              <a:ext uri="{FF2B5EF4-FFF2-40B4-BE49-F238E27FC236}">
                <a16:creationId xmlns:a16="http://schemas.microsoft.com/office/drawing/2014/main" id="{881ECFC5-50F5-3156-DF6B-4245CA9A69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5402" y="3131400"/>
            <a:ext cx="1030864" cy="690270"/>
          </a:xfrm>
          <a:prstGeom prst="rect">
            <a:avLst/>
          </a:prstGeom>
        </p:spPr>
      </p:pic>
      <p:pic>
        <p:nvPicPr>
          <p:cNvPr id="8" name="図 7">
            <a:extLst>
              <a:ext uri="{FF2B5EF4-FFF2-40B4-BE49-F238E27FC236}">
                <a16:creationId xmlns:a16="http://schemas.microsoft.com/office/drawing/2014/main" id="{3D97DC4D-6C80-A08B-E8C8-C55BF78613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8424" y="3122969"/>
            <a:ext cx="768282" cy="719713"/>
          </a:xfrm>
          <a:prstGeom prst="rect">
            <a:avLst/>
          </a:prstGeom>
        </p:spPr>
      </p:pic>
      <p:pic>
        <p:nvPicPr>
          <p:cNvPr id="9" name="図 8">
            <a:extLst>
              <a:ext uri="{FF2B5EF4-FFF2-40B4-BE49-F238E27FC236}">
                <a16:creationId xmlns:a16="http://schemas.microsoft.com/office/drawing/2014/main" id="{49328EDF-3CA8-1593-E00F-515085B4BC29}"/>
              </a:ext>
            </a:extLst>
          </p:cNvPr>
          <p:cNvPicPr>
            <a:picLocks noChangeAspect="1"/>
          </p:cNvPicPr>
          <p:nvPr/>
        </p:nvPicPr>
        <p:blipFill>
          <a:blip r:embed="rId4"/>
          <a:stretch>
            <a:fillRect/>
          </a:stretch>
        </p:blipFill>
        <p:spPr>
          <a:xfrm>
            <a:off x="5673940" y="3166386"/>
            <a:ext cx="594182" cy="719713"/>
          </a:xfrm>
          <a:prstGeom prst="rect">
            <a:avLst/>
          </a:prstGeom>
        </p:spPr>
      </p:pic>
      <p:sp>
        <p:nvSpPr>
          <p:cNvPr id="11" name="テキスト ボックス 10">
            <a:extLst>
              <a:ext uri="{FF2B5EF4-FFF2-40B4-BE49-F238E27FC236}">
                <a16:creationId xmlns:a16="http://schemas.microsoft.com/office/drawing/2014/main" id="{7E3AEDF6-18B0-292A-C0BD-E9735946BB1C}"/>
              </a:ext>
            </a:extLst>
          </p:cNvPr>
          <p:cNvSpPr txBox="1"/>
          <p:nvPr/>
        </p:nvSpPr>
        <p:spPr>
          <a:xfrm>
            <a:off x="319886" y="2846348"/>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生物多様性保全</a:t>
            </a:r>
          </a:p>
        </p:txBody>
      </p:sp>
      <p:sp>
        <p:nvSpPr>
          <p:cNvPr id="12" name="テキスト ボックス 11">
            <a:extLst>
              <a:ext uri="{FF2B5EF4-FFF2-40B4-BE49-F238E27FC236}">
                <a16:creationId xmlns:a16="http://schemas.microsoft.com/office/drawing/2014/main" id="{EF5986A4-375B-7917-6367-8F19BEF4E4B1}"/>
              </a:ext>
            </a:extLst>
          </p:cNvPr>
          <p:cNvSpPr txBox="1"/>
          <p:nvPr/>
        </p:nvSpPr>
        <p:spPr>
          <a:xfrm>
            <a:off x="2547086" y="287142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地球環境保全</a:t>
            </a:r>
          </a:p>
        </p:txBody>
      </p:sp>
      <p:sp>
        <p:nvSpPr>
          <p:cNvPr id="13" name="テキスト ボックス 12">
            <a:extLst>
              <a:ext uri="{FF2B5EF4-FFF2-40B4-BE49-F238E27FC236}">
                <a16:creationId xmlns:a16="http://schemas.microsoft.com/office/drawing/2014/main" id="{128978B8-6DD9-6D0F-3D24-6A883BECA5B6}"/>
              </a:ext>
            </a:extLst>
          </p:cNvPr>
          <p:cNvSpPr txBox="1"/>
          <p:nvPr/>
        </p:nvSpPr>
        <p:spPr>
          <a:xfrm>
            <a:off x="4700596" y="2869388"/>
            <a:ext cx="232616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土砂災害防止</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土壌保全</a:t>
            </a:r>
          </a:p>
        </p:txBody>
      </p:sp>
      <p:sp>
        <p:nvSpPr>
          <p:cNvPr id="14" name="テキスト ボックス 13">
            <a:extLst>
              <a:ext uri="{FF2B5EF4-FFF2-40B4-BE49-F238E27FC236}">
                <a16:creationId xmlns:a16="http://schemas.microsoft.com/office/drawing/2014/main" id="{4DCE6B60-050C-795B-03CF-28CBD817064F}"/>
              </a:ext>
            </a:extLst>
          </p:cNvPr>
          <p:cNvSpPr txBox="1"/>
          <p:nvPr/>
        </p:nvSpPr>
        <p:spPr>
          <a:xfrm>
            <a:off x="322228" y="4559925"/>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（５）　快適環境形成</a:t>
            </a:r>
          </a:p>
        </p:txBody>
      </p:sp>
      <p:pic>
        <p:nvPicPr>
          <p:cNvPr id="17" name="図 16">
            <a:extLst>
              <a:ext uri="{FF2B5EF4-FFF2-40B4-BE49-F238E27FC236}">
                <a16:creationId xmlns:a16="http://schemas.microsoft.com/office/drawing/2014/main" id="{14AE0DC0-10AD-8C59-7753-D301A4350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9950" y="3146326"/>
            <a:ext cx="966788" cy="719138"/>
          </a:xfrm>
          <a:prstGeom prst="rect">
            <a:avLst/>
          </a:prstGeom>
        </p:spPr>
      </p:pic>
      <p:sp>
        <p:nvSpPr>
          <p:cNvPr id="18" name="テキスト ボックス 17">
            <a:extLst>
              <a:ext uri="{FF2B5EF4-FFF2-40B4-BE49-F238E27FC236}">
                <a16:creationId xmlns:a16="http://schemas.microsoft.com/office/drawing/2014/main" id="{87EB2AD4-5F3C-7FB1-A7C0-D64AF48836BF}"/>
              </a:ext>
            </a:extLst>
          </p:cNvPr>
          <p:cNvSpPr txBox="1"/>
          <p:nvPr/>
        </p:nvSpPr>
        <p:spPr>
          <a:xfrm>
            <a:off x="7508397" y="286523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（４）　水源涵養</a:t>
            </a:r>
          </a:p>
        </p:txBody>
      </p:sp>
      <p:pic>
        <p:nvPicPr>
          <p:cNvPr id="22" name="図 21">
            <a:extLst>
              <a:ext uri="{FF2B5EF4-FFF2-40B4-BE49-F238E27FC236}">
                <a16:creationId xmlns:a16="http://schemas.microsoft.com/office/drawing/2014/main" id="{C2D97259-05F8-3C7F-BACC-5E2E9BF27838}"/>
              </a:ext>
            </a:extLst>
          </p:cNvPr>
          <p:cNvPicPr>
            <a:picLocks noChangeAspect="1"/>
          </p:cNvPicPr>
          <p:nvPr/>
        </p:nvPicPr>
        <p:blipFill>
          <a:blip r:embed="rId6"/>
          <a:stretch>
            <a:fillRect/>
          </a:stretch>
        </p:blipFill>
        <p:spPr>
          <a:xfrm>
            <a:off x="888433" y="4875102"/>
            <a:ext cx="932312" cy="584545"/>
          </a:xfrm>
          <a:prstGeom prst="rect">
            <a:avLst/>
          </a:prstGeom>
        </p:spPr>
      </p:pic>
      <p:sp>
        <p:nvSpPr>
          <p:cNvPr id="25" name="テキスト ボックス 24">
            <a:extLst>
              <a:ext uri="{FF2B5EF4-FFF2-40B4-BE49-F238E27FC236}">
                <a16:creationId xmlns:a16="http://schemas.microsoft.com/office/drawing/2014/main" id="{C5BA5B83-F5AD-9676-916B-0BF78777F7B1}"/>
              </a:ext>
            </a:extLst>
          </p:cNvPr>
          <p:cNvSpPr txBox="1"/>
          <p:nvPr/>
        </p:nvSpPr>
        <p:spPr>
          <a:xfrm>
            <a:off x="2501797" y="4584324"/>
            <a:ext cx="2228849"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（６）　保健・レクリエーション</a:t>
            </a:r>
          </a:p>
        </p:txBody>
      </p:sp>
      <p:sp>
        <p:nvSpPr>
          <p:cNvPr id="27" name="テキスト ボックス 26">
            <a:extLst>
              <a:ext uri="{FF2B5EF4-FFF2-40B4-BE49-F238E27FC236}">
                <a16:creationId xmlns:a16="http://schemas.microsoft.com/office/drawing/2014/main" id="{09489E17-21E9-2D04-6661-7349A1E5F588}"/>
              </a:ext>
            </a:extLst>
          </p:cNvPr>
          <p:cNvSpPr txBox="1"/>
          <p:nvPr/>
        </p:nvSpPr>
        <p:spPr>
          <a:xfrm>
            <a:off x="5106512" y="462151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（７）　文化</a:t>
            </a:r>
          </a:p>
        </p:txBody>
      </p:sp>
      <p:pic>
        <p:nvPicPr>
          <p:cNvPr id="28" name="図 27">
            <a:extLst>
              <a:ext uri="{FF2B5EF4-FFF2-40B4-BE49-F238E27FC236}">
                <a16:creationId xmlns:a16="http://schemas.microsoft.com/office/drawing/2014/main" id="{A89DEF8A-8E1B-ADC3-876D-17BC50A11C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21358" y="4843217"/>
            <a:ext cx="1207668" cy="720625"/>
          </a:xfrm>
          <a:prstGeom prst="rect">
            <a:avLst/>
          </a:prstGeom>
        </p:spPr>
      </p:pic>
      <p:pic>
        <p:nvPicPr>
          <p:cNvPr id="29" name="図 28">
            <a:extLst>
              <a:ext uri="{FF2B5EF4-FFF2-40B4-BE49-F238E27FC236}">
                <a16:creationId xmlns:a16="http://schemas.microsoft.com/office/drawing/2014/main" id="{97F944E2-DEB1-3552-5B33-9295B1A885A9}"/>
              </a:ext>
            </a:extLst>
          </p:cNvPr>
          <p:cNvPicPr>
            <a:picLocks noChangeAspect="1"/>
          </p:cNvPicPr>
          <p:nvPr/>
        </p:nvPicPr>
        <p:blipFill>
          <a:blip r:embed="rId8"/>
          <a:stretch>
            <a:fillRect/>
          </a:stretch>
        </p:blipFill>
        <p:spPr>
          <a:xfrm>
            <a:off x="3159400" y="4859903"/>
            <a:ext cx="932312" cy="688735"/>
          </a:xfrm>
          <a:prstGeom prst="rect">
            <a:avLst/>
          </a:prstGeom>
        </p:spPr>
      </p:pic>
      <p:sp>
        <p:nvSpPr>
          <p:cNvPr id="31" name="テキスト ボックス 30">
            <a:extLst>
              <a:ext uri="{FF2B5EF4-FFF2-40B4-BE49-F238E27FC236}">
                <a16:creationId xmlns:a16="http://schemas.microsoft.com/office/drawing/2014/main" id="{DB101ECD-70E3-EAFC-AB61-B89243F5163B}"/>
              </a:ext>
            </a:extLst>
          </p:cNvPr>
          <p:cNvSpPr txBox="1"/>
          <p:nvPr/>
        </p:nvSpPr>
        <p:spPr>
          <a:xfrm>
            <a:off x="415601" y="3909803"/>
            <a:ext cx="1863240" cy="626058"/>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多様な動植物の生息・生育の場を提供し、遺伝子、生物種、生態系の多様性を保全します</a:t>
            </a:r>
          </a:p>
        </p:txBody>
      </p:sp>
      <p:sp>
        <p:nvSpPr>
          <p:cNvPr id="34" name="テキスト ボックス 33">
            <a:extLst>
              <a:ext uri="{FF2B5EF4-FFF2-40B4-BE49-F238E27FC236}">
                <a16:creationId xmlns:a16="http://schemas.microsoft.com/office/drawing/2014/main" id="{25CDA814-EE8C-C942-6AD9-3791C71462A4}"/>
              </a:ext>
            </a:extLst>
          </p:cNvPr>
          <p:cNvSpPr txBox="1"/>
          <p:nvPr/>
        </p:nvSpPr>
        <p:spPr>
          <a:xfrm>
            <a:off x="7498927" y="3985103"/>
            <a:ext cx="2166316"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森林土壌が雨水を一時的に蓄え、緩やかに流出させることで、洪水を緩和し、水資源を貯留・浄化します</a:t>
            </a:r>
          </a:p>
        </p:txBody>
      </p:sp>
      <p:sp>
        <p:nvSpPr>
          <p:cNvPr id="35" name="テキスト ボックス 34">
            <a:extLst>
              <a:ext uri="{FF2B5EF4-FFF2-40B4-BE49-F238E27FC236}">
                <a16:creationId xmlns:a16="http://schemas.microsoft.com/office/drawing/2014/main" id="{21D52114-2DB8-68FE-1580-32B2ABDAB77F}"/>
              </a:ext>
            </a:extLst>
          </p:cNvPr>
          <p:cNvSpPr txBox="1"/>
          <p:nvPr/>
        </p:nvSpPr>
        <p:spPr>
          <a:xfrm>
            <a:off x="322228" y="5562745"/>
            <a:ext cx="2064723" cy="561441"/>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樹冠が日射を遮り、大気を浄化し、気温変動を穏やかにすることで、快適な生活環境を形成します</a:t>
            </a:r>
          </a:p>
        </p:txBody>
      </p:sp>
      <p:sp>
        <p:nvSpPr>
          <p:cNvPr id="36" name="テキスト ボックス 35">
            <a:extLst>
              <a:ext uri="{FF2B5EF4-FFF2-40B4-BE49-F238E27FC236}">
                <a16:creationId xmlns:a16="http://schemas.microsoft.com/office/drawing/2014/main" id="{6681A510-72DB-B440-E138-539C090380C3}"/>
              </a:ext>
            </a:extLst>
          </p:cNvPr>
          <p:cNvSpPr txBox="1"/>
          <p:nvPr/>
        </p:nvSpPr>
        <p:spPr>
          <a:xfrm>
            <a:off x="2545004" y="5645630"/>
            <a:ext cx="2240674" cy="523220"/>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森林浴や散策の場を提供するなど、人々に心身の安らぎや健康増進の</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機会を提供します</a:t>
            </a:r>
          </a:p>
        </p:txBody>
      </p:sp>
      <p:sp>
        <p:nvSpPr>
          <p:cNvPr id="37" name="テキスト ボックス 36">
            <a:extLst>
              <a:ext uri="{FF2B5EF4-FFF2-40B4-BE49-F238E27FC236}">
                <a16:creationId xmlns:a16="http://schemas.microsoft.com/office/drawing/2014/main" id="{7633696A-9FD1-0953-FB3E-B9B3A8120897}"/>
              </a:ext>
            </a:extLst>
          </p:cNvPr>
          <p:cNvSpPr txBox="1"/>
          <p:nvPr/>
        </p:nvSpPr>
        <p:spPr>
          <a:xfrm>
            <a:off x="5147331" y="5609643"/>
            <a:ext cx="1962789"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優れた景観の形成、自然とのふれあいを通じた教育・学習の場、地域特有の風土を形成します</a:t>
            </a:r>
          </a:p>
        </p:txBody>
      </p:sp>
      <p:sp>
        <p:nvSpPr>
          <p:cNvPr id="39" name="テキスト ボックス 38">
            <a:extLst>
              <a:ext uri="{FF2B5EF4-FFF2-40B4-BE49-F238E27FC236}">
                <a16:creationId xmlns:a16="http://schemas.microsoft.com/office/drawing/2014/main" id="{5CFC7793-C025-D6D9-96AA-56F0E080B669}"/>
              </a:ext>
            </a:extLst>
          </p:cNvPr>
          <p:cNvSpPr txBox="1"/>
          <p:nvPr/>
        </p:nvSpPr>
        <p:spPr>
          <a:xfrm>
            <a:off x="251688" y="6297934"/>
            <a:ext cx="9402618" cy="523220"/>
          </a:xfrm>
          <a:prstGeom prst="rect">
            <a:avLst/>
          </a:prstGeom>
          <a:noFill/>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これらの公益的機能は、適切な森林整備（間伐、下層植生の育成など）が行われることで、将来にわたって持続的に発揮されます。なお、これに物質生産機能（木材・林産物等）を加えたものを</a:t>
            </a:r>
            <a:r>
              <a:rPr lang="ja-JP" altLang="en-US" sz="1400" b="1" dirty="0">
                <a:highlight>
                  <a:srgbClr val="FFFF00"/>
                </a:highlight>
                <a:latin typeface="BIZ UDゴシック" panose="020B0400000000000000" pitchFamily="49" charset="-128"/>
                <a:ea typeface="BIZ UDゴシック" panose="020B0400000000000000" pitchFamily="49" charset="-128"/>
              </a:rPr>
              <a:t>「多面的機能」</a:t>
            </a:r>
            <a:r>
              <a:rPr lang="ja-JP" altLang="en-US" sz="1400" b="1" dirty="0">
                <a:latin typeface="BIZ UDゴシック" panose="020B0400000000000000" pitchFamily="49" charset="-128"/>
                <a:ea typeface="BIZ UDゴシック" panose="020B0400000000000000" pitchFamily="49" charset="-128"/>
              </a:rPr>
              <a:t>といいます。</a:t>
            </a:r>
          </a:p>
        </p:txBody>
      </p:sp>
      <p:sp>
        <p:nvSpPr>
          <p:cNvPr id="41" name="テキスト ボックス 40">
            <a:extLst>
              <a:ext uri="{FF2B5EF4-FFF2-40B4-BE49-F238E27FC236}">
                <a16:creationId xmlns:a16="http://schemas.microsoft.com/office/drawing/2014/main" id="{0F5B18F2-A6AD-9A44-8B90-78626F05838B}"/>
              </a:ext>
            </a:extLst>
          </p:cNvPr>
          <p:cNvSpPr txBox="1"/>
          <p:nvPr/>
        </p:nvSpPr>
        <p:spPr>
          <a:xfrm>
            <a:off x="2652829" y="3942609"/>
            <a:ext cx="1863240"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樹木の生育に伴う二酸化炭素の吸収・固定により、地球温暖化の防止に貢献します</a:t>
            </a:r>
          </a:p>
        </p:txBody>
      </p:sp>
      <p:sp>
        <p:nvSpPr>
          <p:cNvPr id="42" name="テキスト ボックス 41">
            <a:extLst>
              <a:ext uri="{FF2B5EF4-FFF2-40B4-BE49-F238E27FC236}">
                <a16:creationId xmlns:a16="http://schemas.microsoft.com/office/drawing/2014/main" id="{973EF7EA-1DDC-E73C-603E-8B60BF5886B5}"/>
              </a:ext>
            </a:extLst>
          </p:cNvPr>
          <p:cNvSpPr txBox="1"/>
          <p:nvPr/>
        </p:nvSpPr>
        <p:spPr>
          <a:xfrm>
            <a:off x="4856282" y="3960471"/>
            <a:ext cx="2229498"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樹木の根が土壌を固定することで、表層崩壊や表面侵食を防ぐとともに各種災害の防止に寄与します</a:t>
            </a:r>
          </a:p>
        </p:txBody>
      </p:sp>
      <p:sp>
        <p:nvSpPr>
          <p:cNvPr id="43" name="テキスト ボックス 42">
            <a:extLst>
              <a:ext uri="{FF2B5EF4-FFF2-40B4-BE49-F238E27FC236}">
                <a16:creationId xmlns:a16="http://schemas.microsoft.com/office/drawing/2014/main" id="{EA46B6AA-F032-94BD-7EF1-2A7EDCDB9AA6}"/>
              </a:ext>
            </a:extLst>
          </p:cNvPr>
          <p:cNvSpPr txBox="1"/>
          <p:nvPr/>
        </p:nvSpPr>
        <p:spPr>
          <a:xfrm>
            <a:off x="7232416" y="4650999"/>
            <a:ext cx="2385996" cy="1277273"/>
          </a:xfrm>
          <a:prstGeom prst="rect">
            <a:avLst/>
          </a:prstGeom>
          <a:solidFill>
            <a:schemeClr val="bg1"/>
          </a:solidFill>
          <a:ln>
            <a:solidFill>
              <a:schemeClr val="tx1"/>
            </a:solid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「生物多様性国家戦略</a:t>
            </a:r>
            <a:r>
              <a:rPr kumimoji="1" lang="en-US" altLang="ja-JP" sz="1100" dirty="0">
                <a:latin typeface="BIZ UDゴシック" panose="020B0400000000000000" pitchFamily="49" charset="-128"/>
                <a:ea typeface="BIZ UDゴシック" panose="020B0400000000000000" pitchFamily="49" charset="-128"/>
              </a:rPr>
              <a:t>2023-2030</a:t>
            </a:r>
            <a:r>
              <a:rPr kumimoji="1" lang="ja-JP" altLang="en-US" sz="1100" dirty="0">
                <a:latin typeface="BIZ UDゴシック" panose="020B0400000000000000" pitchFamily="49" charset="-128"/>
                <a:ea typeface="BIZ UDゴシック" panose="020B0400000000000000" pitchFamily="49" charset="-128"/>
              </a:rPr>
              <a:t>」の基本戦略においても</a:t>
            </a:r>
            <a:r>
              <a:rPr kumimoji="1" lang="en-US" altLang="ja-JP" sz="1100" dirty="0">
                <a:latin typeface="BIZ UDゴシック" panose="020B0400000000000000" pitchFamily="49" charset="-128"/>
                <a:ea typeface="BIZ UDゴシック" panose="020B0400000000000000" pitchFamily="49" charset="-128"/>
              </a:rPr>
              <a:t>Eco-DRR</a:t>
            </a:r>
            <a:r>
              <a:rPr kumimoji="1" lang="ja-JP" altLang="en-US" sz="1100" dirty="0">
                <a:latin typeface="BIZ UDゴシック" panose="020B0400000000000000" pitchFamily="49" charset="-128"/>
                <a:ea typeface="BIZ UDゴシック" panose="020B0400000000000000" pitchFamily="49" charset="-128"/>
              </a:rPr>
              <a:t>（生態系を活用した防災・減災）やグリーンインフラの考え方が位置づけられるようになっており、森林の公益的機能はより一層、社会資本として重要になっています。</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F93C9502-EC35-8EE0-4CC7-2DF286AA060E}"/>
              </a:ext>
            </a:extLst>
          </p:cNvPr>
          <p:cNvSpPr txBox="1"/>
          <p:nvPr/>
        </p:nvSpPr>
        <p:spPr>
          <a:xfrm>
            <a:off x="7288527" y="5998900"/>
            <a:ext cx="2229498" cy="188167"/>
          </a:xfrm>
          <a:prstGeom prst="rect">
            <a:avLst/>
          </a:prstGeom>
          <a:noFill/>
        </p:spPr>
        <p:txBody>
          <a:bodyPr wrap="square" lIns="0" tIns="0" rIns="0" bIns="0" rtlCol="0">
            <a:noAutofit/>
          </a:bodyPr>
          <a:lstStyle/>
          <a:p>
            <a:pPr algn="r"/>
            <a:r>
              <a:rPr lang="ja-JP" altLang="en-US" sz="1100" dirty="0">
                <a:latin typeface="BIZ UDPゴシック" panose="020B0400000000000000" pitchFamily="50" charset="-128"/>
                <a:ea typeface="BIZ UDPゴシック" panose="020B0400000000000000" pitchFamily="50" charset="-128"/>
              </a:rPr>
              <a:t>　出典：林野庁ウェブサイト</a:t>
            </a:r>
          </a:p>
        </p:txBody>
      </p:sp>
      <p:sp>
        <p:nvSpPr>
          <p:cNvPr id="40" name="正方形/長方形 39">
            <a:extLst>
              <a:ext uri="{FF2B5EF4-FFF2-40B4-BE49-F238E27FC236}">
                <a16:creationId xmlns:a16="http://schemas.microsoft.com/office/drawing/2014/main" id="{C01984D4-E163-4F19-B04C-BA2F77553B68}"/>
              </a:ext>
            </a:extLst>
          </p:cNvPr>
          <p:cNvSpPr/>
          <p:nvPr/>
        </p:nvSpPr>
        <p:spPr>
          <a:xfrm>
            <a:off x="158703" y="517703"/>
            <a:ext cx="9588589" cy="10793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森林は、木材生産という経済的な役割に加え、国土の保全や水源の涵養など、国民生活に様々な恩恵をもたらす</a:t>
            </a:r>
            <a:r>
              <a:rPr lang="ja-JP" altLang="en-US" sz="1600" b="1" dirty="0">
                <a:solidFill>
                  <a:schemeClr val="tx1"/>
                </a:solidFill>
                <a:latin typeface="BIZ UDゴシック" panose="020B0400000000000000" pitchFamily="49" charset="-128"/>
                <a:ea typeface="BIZ UDゴシック" panose="020B0400000000000000" pitchFamily="49" charset="-128"/>
              </a:rPr>
              <a:t>「緑の社会資本」</a:t>
            </a:r>
            <a:r>
              <a:rPr lang="ja-JP" altLang="en-US" sz="1600" dirty="0">
                <a:solidFill>
                  <a:schemeClr val="tx1"/>
                </a:solidFill>
                <a:latin typeface="BIZ UDゴシック" panose="020B0400000000000000" pitchFamily="49" charset="-128"/>
                <a:ea typeface="BIZ UDゴシック" panose="020B0400000000000000" pitchFamily="49" charset="-128"/>
              </a:rPr>
              <a:t>です。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本章では、この緑の社会資本として府域の森林が担う役割を</a:t>
            </a:r>
            <a:r>
              <a:rPr lang="ja-JP" altLang="en-US" sz="1600" b="1" dirty="0">
                <a:solidFill>
                  <a:schemeClr val="tx1"/>
                </a:solidFill>
                <a:latin typeface="BIZ UDゴシック" panose="020B0400000000000000" pitchFamily="49" charset="-128"/>
                <a:ea typeface="BIZ UDゴシック" panose="020B0400000000000000" pitchFamily="49" charset="-128"/>
              </a:rPr>
              <a:t>「公益的機能をもたらす森林」と「経済活動の場としての森林（森林経営）」</a:t>
            </a:r>
            <a:r>
              <a:rPr lang="ja-JP" altLang="en-US" sz="1600" dirty="0">
                <a:solidFill>
                  <a:schemeClr val="tx1"/>
                </a:solidFill>
                <a:latin typeface="BIZ UDゴシック" panose="020B0400000000000000" pitchFamily="49" charset="-128"/>
                <a:ea typeface="BIZ UDゴシック" panose="020B0400000000000000" pitchFamily="49" charset="-128"/>
              </a:rPr>
              <a:t>の二つの側面から解説します。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45" name="テキスト ボックス 44">
            <a:extLst>
              <a:ext uri="{FF2B5EF4-FFF2-40B4-BE49-F238E27FC236}">
                <a16:creationId xmlns:a16="http://schemas.microsoft.com/office/drawing/2014/main" id="{4752CFE4-8FA4-435D-9CCB-7669069CA24E}"/>
              </a:ext>
            </a:extLst>
          </p:cNvPr>
          <p:cNvSpPr txBox="1"/>
          <p:nvPr/>
        </p:nvSpPr>
        <p:spPr>
          <a:xfrm>
            <a:off x="319886" y="1958341"/>
            <a:ext cx="9461198" cy="738664"/>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緑の社会資本」（多面的機能）から物質生産機能を除いた「公益的機能」の発揮に対する国民の期待は非常に高く、大阪府においても、人々の暮らしと安全を守る上で不可欠な存在です。近年は、以下に挙げる主要な公益的機能の中でも、生物多様性保全機能や地球環境保全機能への注目が高まっています。</a:t>
            </a:r>
          </a:p>
        </p:txBody>
      </p:sp>
      <p:pic>
        <p:nvPicPr>
          <p:cNvPr id="46" name="図 45">
            <a:extLst>
              <a:ext uri="{FF2B5EF4-FFF2-40B4-BE49-F238E27FC236}">
                <a16:creationId xmlns:a16="http://schemas.microsoft.com/office/drawing/2014/main" id="{5C5C9477-90E1-4331-825A-9BB429B6B78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7" name="図 46">
            <a:extLst>
              <a:ext uri="{FF2B5EF4-FFF2-40B4-BE49-F238E27FC236}">
                <a16:creationId xmlns:a16="http://schemas.microsoft.com/office/drawing/2014/main" id="{11D9012B-708C-4F12-BA4D-786743D009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8" name="図 47">
            <a:extLst>
              <a:ext uri="{FF2B5EF4-FFF2-40B4-BE49-F238E27FC236}">
                <a16:creationId xmlns:a16="http://schemas.microsoft.com/office/drawing/2014/main" id="{57930587-3E19-4FC4-ADA1-2C97FE876A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9" name="図 48">
            <a:extLst>
              <a:ext uri="{FF2B5EF4-FFF2-40B4-BE49-F238E27FC236}">
                <a16:creationId xmlns:a16="http://schemas.microsoft.com/office/drawing/2014/main" id="{D7D3D457-AC86-4EA5-92CA-24BB4D78925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0" name="図 49">
            <a:extLst>
              <a:ext uri="{FF2B5EF4-FFF2-40B4-BE49-F238E27FC236}">
                <a16:creationId xmlns:a16="http://schemas.microsoft.com/office/drawing/2014/main" id="{4B5D9F57-F7FF-4E61-BDA2-D9AE73CCE36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1" name="図 50">
            <a:extLst>
              <a:ext uri="{FF2B5EF4-FFF2-40B4-BE49-F238E27FC236}">
                <a16:creationId xmlns:a16="http://schemas.microsoft.com/office/drawing/2014/main" id="{E2BB6245-721E-4269-8242-373F1551CB2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2" name="図 51">
            <a:extLst>
              <a:ext uri="{FF2B5EF4-FFF2-40B4-BE49-F238E27FC236}">
                <a16:creationId xmlns:a16="http://schemas.microsoft.com/office/drawing/2014/main" id="{AC04417F-8BB8-47EE-B11E-A26E4DCA31D8}"/>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3" name="Picture 2">
            <a:extLst>
              <a:ext uri="{FF2B5EF4-FFF2-40B4-BE49-F238E27FC236}">
                <a16:creationId xmlns:a16="http://schemas.microsoft.com/office/drawing/2014/main" id="{ACD0DB8E-6205-44F4-9493-5636FA5D92E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a:extLst>
              <a:ext uri="{FF2B5EF4-FFF2-40B4-BE49-F238E27FC236}">
                <a16:creationId xmlns:a16="http://schemas.microsoft.com/office/drawing/2014/main" id="{33C440F8-DF65-4636-8F5B-BAF2988C76C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5" name="スライド番号プレースホルダー 10">
            <a:extLst>
              <a:ext uri="{FF2B5EF4-FFF2-40B4-BE49-F238E27FC236}">
                <a16:creationId xmlns:a16="http://schemas.microsoft.com/office/drawing/2014/main" id="{49F325EB-1C42-444E-9E3E-47A24C3D3F66}"/>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11</a:t>
            </a:fld>
            <a:endParaRPr kumimoji="1" lang="ja-JP" altLang="en-US" sz="2000" b="1" dirty="0"/>
          </a:p>
        </p:txBody>
      </p:sp>
    </p:spTree>
    <p:extLst>
      <p:ext uri="{BB962C8B-B14F-4D97-AF65-F5344CB8AC3E}">
        <p14:creationId xmlns:p14="http://schemas.microsoft.com/office/powerpoint/2010/main" val="16302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3681-3EF5-D68B-F68D-ED101352682D}"/>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2F61A4DB-4074-71AD-EDE4-BA16F56E15E8}"/>
              </a:ext>
            </a:extLst>
          </p:cNvPr>
          <p:cNvSpPr/>
          <p:nvPr/>
        </p:nvSpPr>
        <p:spPr>
          <a:xfrm>
            <a:off x="156903" y="1894124"/>
            <a:ext cx="9588589" cy="204413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621C814-C864-A53B-4658-D32512DC4DA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第２章　森林の機能と森林が担う役割</a:t>
            </a:r>
          </a:p>
        </p:txBody>
      </p:sp>
      <p:sp>
        <p:nvSpPr>
          <p:cNvPr id="3" name="テキスト ボックス 2">
            <a:extLst>
              <a:ext uri="{FF2B5EF4-FFF2-40B4-BE49-F238E27FC236}">
                <a16:creationId xmlns:a16="http://schemas.microsoft.com/office/drawing/2014/main" id="{B0D52A62-18DC-5ABB-A1DF-ED66BD5DC3D5}"/>
              </a:ext>
            </a:extLst>
          </p:cNvPr>
          <p:cNvSpPr txBox="1"/>
          <p:nvPr/>
        </p:nvSpPr>
        <p:spPr>
          <a:xfrm>
            <a:off x="318086" y="892304"/>
            <a:ext cx="9461198" cy="954107"/>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森林は、木材を供給する</a:t>
            </a:r>
            <a:r>
              <a:rPr lang="ja-JP" altLang="en-US" sz="1400" b="1" dirty="0">
                <a:latin typeface="BIZ UDゴシック" panose="020B0400000000000000" pitchFamily="49" charset="-128"/>
                <a:ea typeface="BIZ UDゴシック" panose="020B0400000000000000" pitchFamily="49" charset="-128"/>
              </a:rPr>
              <a:t>「物質生産機能」</a:t>
            </a:r>
            <a:r>
              <a:rPr lang="ja-JP" altLang="en-US" sz="1400" dirty="0">
                <a:latin typeface="HG丸ｺﾞｼｯｸM-PRO" panose="020F0600000000000000" pitchFamily="50" charset="-128"/>
                <a:ea typeface="HG丸ｺﾞｼｯｸM-PRO" panose="020F0600000000000000" pitchFamily="50" charset="-128"/>
              </a:rPr>
              <a:t>の場でもあります。本プランでは、この生産機能を核とした</a:t>
            </a:r>
            <a:r>
              <a:rPr lang="ja-JP" altLang="en-US" sz="1400" b="1" u="sng" dirty="0">
                <a:latin typeface="HG丸ｺﾞｼｯｸM-PRO" panose="020F0600000000000000" pitchFamily="50" charset="-128"/>
                <a:ea typeface="HG丸ｺﾞｼｯｸM-PRO" panose="020F0600000000000000" pitchFamily="50" charset="-128"/>
              </a:rPr>
              <a:t>林業・木材産業に加え、近年注目が集まる森林サービス産業を含めた経済活動を総称して</a:t>
            </a:r>
            <a:r>
              <a:rPr lang="ja-JP" altLang="en-US" sz="1400" b="1" dirty="0">
                <a:latin typeface="BIZ UDゴシック" panose="020B0400000000000000" pitchFamily="49" charset="-128"/>
                <a:ea typeface="BIZ UDゴシック" panose="020B0400000000000000" pitchFamily="49" charset="-128"/>
              </a:rPr>
              <a:t>「森林経営」</a:t>
            </a:r>
            <a:r>
              <a:rPr lang="ja-JP" altLang="en-US" sz="1400" dirty="0">
                <a:latin typeface="HG丸ｺﾞｼｯｸM-PRO" panose="020F0600000000000000" pitchFamily="50" charset="-128"/>
                <a:ea typeface="HG丸ｺﾞｼｯｸM-PRO" panose="020F0600000000000000" pitchFamily="50" charset="-128"/>
              </a:rPr>
              <a:t>と位置づけ、その推進を図ります。森林経営は、</a:t>
            </a:r>
            <a:r>
              <a:rPr lang="ja-JP" altLang="en-US" sz="1400" u="sng" dirty="0">
                <a:latin typeface="HG丸ｺﾞｼｯｸM-PRO" panose="020F0600000000000000" pitchFamily="50" charset="-128"/>
                <a:ea typeface="HG丸ｺﾞｼｯｸM-PRO" panose="020F0600000000000000" pitchFamily="50" charset="-128"/>
              </a:rPr>
              <a:t>森林に経済的な価値を生み出すことで、施業（手入れ）を促し、結果として森林の公益的機能の維持・増進に繋がるという、重要な循環を担います</a:t>
            </a:r>
            <a:r>
              <a:rPr lang="ja-JP" altLang="en-US" sz="1400" dirty="0">
                <a:latin typeface="HG丸ｺﾞｼｯｸM-PRO" panose="020F0600000000000000" pitchFamily="50" charset="-128"/>
                <a:ea typeface="HG丸ｺﾞｼｯｸM-PRO" panose="020F0600000000000000" pitchFamily="50" charset="-128"/>
              </a:rPr>
              <a:t>。</a:t>
            </a:r>
          </a:p>
        </p:txBody>
      </p:sp>
      <p:sp>
        <p:nvSpPr>
          <p:cNvPr id="5" name="テキスト ボックス 4">
            <a:extLst>
              <a:ext uri="{FF2B5EF4-FFF2-40B4-BE49-F238E27FC236}">
                <a16:creationId xmlns:a16="http://schemas.microsoft.com/office/drawing/2014/main" id="{C754EA80-3065-E4CB-B2C2-2B36727A96CD}"/>
              </a:ext>
            </a:extLst>
          </p:cNvPr>
          <p:cNvSpPr txBox="1"/>
          <p:nvPr/>
        </p:nvSpPr>
        <p:spPr>
          <a:xfrm>
            <a:off x="156903" y="592972"/>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　経済活動の場としての森林</a:t>
            </a:r>
          </a:p>
        </p:txBody>
      </p:sp>
      <p:sp>
        <p:nvSpPr>
          <p:cNvPr id="11" name="テキスト ボックス 10">
            <a:extLst>
              <a:ext uri="{FF2B5EF4-FFF2-40B4-BE49-F238E27FC236}">
                <a16:creationId xmlns:a16="http://schemas.microsoft.com/office/drawing/2014/main" id="{5CF03414-B3F0-C01E-73AE-1A14D2E56530}"/>
              </a:ext>
            </a:extLst>
          </p:cNvPr>
          <p:cNvSpPr txBox="1"/>
          <p:nvPr/>
        </p:nvSpPr>
        <p:spPr>
          <a:xfrm>
            <a:off x="343886" y="2013458"/>
            <a:ext cx="1851446" cy="299978"/>
          </a:xfrm>
          <a:prstGeom prst="rect">
            <a:avLst/>
          </a:prstGeom>
          <a:noFill/>
        </p:spPr>
        <p:txBody>
          <a:bodyPr wrap="square" lIns="0" tIns="0" rIns="0" bIns="0" rtlCol="0">
            <a:noAutofit/>
          </a:bodyPr>
          <a:lstStyle/>
          <a:p>
            <a:r>
              <a:rPr lang="ja-JP" altLang="en-US" sz="1600" b="1" dirty="0">
                <a:latin typeface="BIZ UDPゴシック" panose="020B0400000000000000" pitchFamily="50" charset="-128"/>
                <a:ea typeface="BIZ UDPゴシック" panose="020B0400000000000000" pitchFamily="50" charset="-128"/>
              </a:rPr>
              <a:t>（１） 林業と木材産業</a:t>
            </a:r>
          </a:p>
        </p:txBody>
      </p:sp>
      <p:sp>
        <p:nvSpPr>
          <p:cNvPr id="39" name="テキスト ボックス 38">
            <a:extLst>
              <a:ext uri="{FF2B5EF4-FFF2-40B4-BE49-F238E27FC236}">
                <a16:creationId xmlns:a16="http://schemas.microsoft.com/office/drawing/2014/main" id="{47E323DC-104F-6B13-3EA0-9609BDB68EFA}"/>
              </a:ext>
            </a:extLst>
          </p:cNvPr>
          <p:cNvSpPr txBox="1"/>
          <p:nvPr/>
        </p:nvSpPr>
        <p:spPr>
          <a:xfrm>
            <a:off x="249888" y="6047798"/>
            <a:ext cx="9402618" cy="738664"/>
          </a:xfrm>
          <a:prstGeom prst="rect">
            <a:avLst/>
          </a:prstGeom>
          <a:noFill/>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農林水産省が令和７年５月に取りまとめた「地方みらい共創戦略」では、「森林経営」の両輪である林業・木材産業と森林サービス産業を組み合わせたものを「森業」として位置づけており、その推進は、地域の賑わい創出と所得向上、雇用創出に寄与し、持続可能な地域づくりにも不可欠なものと示されています。</a:t>
            </a:r>
          </a:p>
        </p:txBody>
      </p:sp>
      <p:sp>
        <p:nvSpPr>
          <p:cNvPr id="2" name="テキスト ボックス 1">
            <a:extLst>
              <a:ext uri="{FF2B5EF4-FFF2-40B4-BE49-F238E27FC236}">
                <a16:creationId xmlns:a16="http://schemas.microsoft.com/office/drawing/2014/main" id="{C05C6B68-9D27-3A69-5A19-C38A38F67F01}"/>
              </a:ext>
            </a:extLst>
          </p:cNvPr>
          <p:cNvSpPr txBox="1"/>
          <p:nvPr/>
        </p:nvSpPr>
        <p:spPr>
          <a:xfrm>
            <a:off x="275305" y="2327577"/>
            <a:ext cx="6883937" cy="1446550"/>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a:t>
            </a:r>
            <a:r>
              <a:rPr lang="ja-JP" altLang="en-US" sz="1600" b="1" dirty="0">
                <a:latin typeface="BIZ UDゴシック" panose="020B0400000000000000" pitchFamily="49" charset="-128"/>
                <a:ea typeface="BIZ UDゴシック" panose="020B0400000000000000" pitchFamily="49" charset="-128"/>
              </a:rPr>
              <a:t>林業</a:t>
            </a:r>
            <a:r>
              <a:rPr lang="ja-JP" altLang="en-US" sz="1400" dirty="0">
                <a:latin typeface="HG丸ｺﾞｼｯｸM-PRO" panose="020F0600000000000000" pitchFamily="50" charset="-128"/>
                <a:ea typeface="HG丸ｺﾞｼｯｸM-PRO" panose="020F0600000000000000" pitchFamily="50" charset="-128"/>
              </a:rPr>
              <a:t>は、森の資源を「伐って、使って、植えて、育てる」という</a:t>
            </a:r>
            <a:r>
              <a:rPr lang="ja-JP" altLang="en-US" sz="1400" u="sng" dirty="0">
                <a:latin typeface="BIZ UDゴシック" panose="020B0400000000000000" pitchFamily="49" charset="-128"/>
                <a:ea typeface="BIZ UDゴシック" panose="020B0400000000000000" pitchFamily="49" charset="-128"/>
              </a:rPr>
              <a:t>持続可能な循環を担う産業</a:t>
            </a:r>
            <a:r>
              <a:rPr lang="ja-JP" altLang="en-US" sz="1400" dirty="0">
                <a:latin typeface="HG丸ｺﾞｼｯｸM-PRO" panose="020F0600000000000000" pitchFamily="50" charset="-128"/>
                <a:ea typeface="HG丸ｺﾞｼｯｸM-PRO" panose="020F0600000000000000" pitchFamily="50" charset="-128"/>
              </a:rPr>
              <a:t>です。木材の安定供給はもとより、健全な森林を維持するための管理・整備を通じて、公益的機能の発揮に直接的に貢献します。　</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また、</a:t>
            </a:r>
            <a:r>
              <a:rPr lang="ja-JP" altLang="en-US" sz="1600" b="1" dirty="0">
                <a:latin typeface="BIZ UDゴシック" panose="020B0400000000000000" pitchFamily="49" charset="-128"/>
                <a:ea typeface="BIZ UDゴシック" panose="020B0400000000000000" pitchFamily="49" charset="-128"/>
              </a:rPr>
              <a:t>木材産業</a:t>
            </a:r>
            <a:r>
              <a:rPr lang="ja-JP" altLang="en-US" sz="1400" dirty="0">
                <a:latin typeface="HG丸ｺﾞｼｯｸM-PRO" panose="020F0600000000000000" pitchFamily="50" charset="-128"/>
                <a:ea typeface="HG丸ｺﾞｼｯｸM-PRO" panose="020F0600000000000000" pitchFamily="50" charset="-128"/>
              </a:rPr>
              <a:t>は、林業から供給された木材を、</a:t>
            </a:r>
            <a:r>
              <a:rPr lang="ja-JP" altLang="en-US" sz="1400" u="sng" dirty="0">
                <a:latin typeface="BIZ UDゴシック" panose="020B0400000000000000" pitchFamily="49" charset="-128"/>
                <a:ea typeface="BIZ UDゴシック" panose="020B0400000000000000" pitchFamily="49" charset="-128"/>
              </a:rPr>
              <a:t>建築、土木、家具、エネルギーなどの幅広い分野で利用を促進する産業</a:t>
            </a:r>
            <a:r>
              <a:rPr lang="ja-JP" altLang="en-US" sz="1400" dirty="0">
                <a:latin typeface="HG丸ｺﾞｼｯｸM-PRO" panose="020F0600000000000000" pitchFamily="50" charset="-128"/>
                <a:ea typeface="HG丸ｺﾞｼｯｸM-PRO" panose="020F0600000000000000" pitchFamily="50" charset="-128"/>
              </a:rPr>
              <a:t>です。木材についても「地産地消」を進めることは、</a:t>
            </a:r>
            <a:r>
              <a:rPr lang="ja-JP" altLang="en-US" sz="1400" b="1" u="sng" dirty="0">
                <a:latin typeface="BIZ UDゴシック" panose="020B0400000000000000" pitchFamily="49" charset="-128"/>
                <a:ea typeface="BIZ UDゴシック" panose="020B0400000000000000" pitchFamily="49" charset="-128"/>
              </a:rPr>
              <a:t>森林資源の循環を促進し、地域経済の活性化にも繋がります</a:t>
            </a:r>
            <a:r>
              <a:rPr lang="ja-JP" altLang="en-US" sz="1400" dirty="0">
                <a:latin typeface="HG丸ｺﾞｼｯｸM-PRO" panose="020F0600000000000000" pitchFamily="50" charset="-128"/>
                <a:ea typeface="HG丸ｺﾞｼｯｸM-PRO" panose="020F0600000000000000" pitchFamily="50" charset="-128"/>
              </a:rPr>
              <a:t>。</a:t>
            </a:r>
          </a:p>
        </p:txBody>
      </p:sp>
      <p:sp>
        <p:nvSpPr>
          <p:cNvPr id="6" name="四角形: 角を丸くする 5">
            <a:extLst>
              <a:ext uri="{FF2B5EF4-FFF2-40B4-BE49-F238E27FC236}">
                <a16:creationId xmlns:a16="http://schemas.microsoft.com/office/drawing/2014/main" id="{3B756AA3-1DD6-191C-FCE4-94D3EB16BB87}"/>
              </a:ext>
            </a:extLst>
          </p:cNvPr>
          <p:cNvSpPr/>
          <p:nvPr/>
        </p:nvSpPr>
        <p:spPr>
          <a:xfrm>
            <a:off x="156903" y="4011349"/>
            <a:ext cx="9588589" cy="204413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F05859CE-9701-BBDB-89A7-D8405D056555}"/>
              </a:ext>
            </a:extLst>
          </p:cNvPr>
          <p:cNvSpPr txBox="1"/>
          <p:nvPr/>
        </p:nvSpPr>
        <p:spPr>
          <a:xfrm>
            <a:off x="343886" y="4094534"/>
            <a:ext cx="2109382" cy="299978"/>
          </a:xfrm>
          <a:prstGeom prst="rect">
            <a:avLst/>
          </a:prstGeom>
          <a:noFill/>
        </p:spPr>
        <p:txBody>
          <a:bodyPr wrap="square" lIns="0" tIns="0" rIns="0" bIns="0" rtlCol="0">
            <a:noAutofit/>
          </a:bodyPr>
          <a:lstStyle/>
          <a:p>
            <a:r>
              <a:rPr lang="en-US" altLang="ja-JP" sz="1600" b="1" dirty="0">
                <a:latin typeface="BIZ UDPゴシック" panose="020B0400000000000000" pitchFamily="50" charset="-128"/>
                <a:ea typeface="BIZ UDPゴシック" panose="020B0400000000000000" pitchFamily="50" charset="-128"/>
              </a:rPr>
              <a:t>(2) </a:t>
            </a:r>
            <a:r>
              <a:rPr lang="ja-JP" altLang="en-US" sz="1600" b="1" dirty="0">
                <a:latin typeface="BIZ UDPゴシック" panose="020B0400000000000000" pitchFamily="50" charset="-128"/>
                <a:ea typeface="BIZ UDPゴシック" panose="020B0400000000000000" pitchFamily="50" charset="-128"/>
              </a:rPr>
              <a:t>森林サービス産業</a:t>
            </a:r>
          </a:p>
        </p:txBody>
      </p:sp>
      <p:sp>
        <p:nvSpPr>
          <p:cNvPr id="33" name="テキスト ボックス 32">
            <a:extLst>
              <a:ext uri="{FF2B5EF4-FFF2-40B4-BE49-F238E27FC236}">
                <a16:creationId xmlns:a16="http://schemas.microsoft.com/office/drawing/2014/main" id="{145C8714-53FB-85C0-2D31-C655533AD315}"/>
              </a:ext>
            </a:extLst>
          </p:cNvPr>
          <p:cNvSpPr txBox="1"/>
          <p:nvPr/>
        </p:nvSpPr>
        <p:spPr>
          <a:xfrm>
            <a:off x="275305" y="4391539"/>
            <a:ext cx="6815356" cy="1631216"/>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a:t>
            </a:r>
            <a:r>
              <a:rPr lang="ja-JP" altLang="en-US" sz="1500" b="1" dirty="0">
                <a:latin typeface="BIZ UDゴシック" panose="020B0400000000000000" pitchFamily="49" charset="-128"/>
                <a:ea typeface="BIZ UDゴシック" panose="020B0400000000000000" pitchFamily="49" charset="-128"/>
              </a:rPr>
              <a:t>森林サービス産業</a:t>
            </a:r>
            <a:r>
              <a:rPr lang="ja-JP" altLang="en-US" sz="1400" dirty="0">
                <a:latin typeface="HG丸ｺﾞｼｯｸM-PRO" panose="020F0600000000000000" pitchFamily="50" charset="-128"/>
                <a:ea typeface="HG丸ｺﾞｼｯｸM-PRO" panose="020F0600000000000000" pitchFamily="50" charset="-128"/>
              </a:rPr>
              <a:t>とは、</a:t>
            </a:r>
            <a:r>
              <a:rPr lang="ja-JP" altLang="en-US" sz="1400" u="sng" dirty="0">
                <a:latin typeface="BIZ UDゴシック" panose="020B0400000000000000" pitchFamily="49" charset="-128"/>
                <a:ea typeface="BIZ UDゴシック" panose="020B0400000000000000" pitchFamily="49" charset="-128"/>
              </a:rPr>
              <a:t>健康、観光、教育などの様々な分野で、森林空間を活用した体験サービス等を提供することで、山村地域に新たな雇用と所得機会を生み出すことを目的とした産業</a:t>
            </a:r>
            <a:r>
              <a:rPr lang="ja-JP" altLang="en-US" sz="1400" dirty="0">
                <a:latin typeface="HG丸ｺﾞｼｯｸM-PRO" panose="020F0600000000000000" pitchFamily="50" charset="-128"/>
                <a:ea typeface="HG丸ｺﾞｼｯｸM-PRO" panose="020F0600000000000000" pitchFamily="50" charset="-128"/>
              </a:rPr>
              <a:t>です。</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森林の持つ多面的な機能（癒し、教育、健康増進）に新たな価値を見出し、サービスとして提供することで、都市住民等の幅広い層が森林と関わる機会を創出し、企業の研修（人的資本経営への活用）や、地域住民の健康づくり（健康経営）など、多様なニーズに応えることが期待されています。</a:t>
            </a:r>
          </a:p>
        </p:txBody>
      </p:sp>
      <p:pic>
        <p:nvPicPr>
          <p:cNvPr id="44" name="図 43">
            <a:extLst>
              <a:ext uri="{FF2B5EF4-FFF2-40B4-BE49-F238E27FC236}">
                <a16:creationId xmlns:a16="http://schemas.microsoft.com/office/drawing/2014/main" id="{D84F6927-D999-CA81-AD15-CF378E5B56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0850" y="4178155"/>
            <a:ext cx="1942872" cy="1457154"/>
          </a:xfrm>
          <a:prstGeom prst="rect">
            <a:avLst/>
          </a:prstGeom>
        </p:spPr>
      </p:pic>
      <p:sp>
        <p:nvSpPr>
          <p:cNvPr id="45" name="テキスト ボックス 44">
            <a:extLst>
              <a:ext uri="{FF2B5EF4-FFF2-40B4-BE49-F238E27FC236}">
                <a16:creationId xmlns:a16="http://schemas.microsoft.com/office/drawing/2014/main" id="{CC5E62E7-A8BC-2737-B19A-05934D90EA22}"/>
              </a:ext>
            </a:extLst>
          </p:cNvPr>
          <p:cNvSpPr txBox="1"/>
          <p:nvPr/>
        </p:nvSpPr>
        <p:spPr>
          <a:xfrm>
            <a:off x="7259080" y="5711054"/>
            <a:ext cx="2401487" cy="337496"/>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出典：大阪府森林組合ウェブページ</a:t>
            </a:r>
            <a:endParaRPr lang="en-US" altLang="ja-JP" sz="900" dirty="0">
              <a:latin typeface="BIZ UDPゴシック" panose="020B0400000000000000" pitchFamily="50" charset="-128"/>
              <a:ea typeface="BIZ UDPゴシック" panose="020B0400000000000000" pitchFamily="50" charset="-128"/>
            </a:endParaRPr>
          </a:p>
          <a:p>
            <a:r>
              <a:rPr lang="ja-JP" altLang="en-US" sz="900" dirty="0">
                <a:latin typeface="BIZ UDPゴシック" panose="020B0400000000000000" pitchFamily="50" charset="-128"/>
                <a:ea typeface="BIZ UDPゴシック" panose="020B0400000000000000" pitchFamily="50" charset="-128"/>
              </a:rPr>
              <a:t>　　　　　　</a:t>
            </a:r>
            <a:r>
              <a:rPr lang="en-US" altLang="ja-JP" sz="900" dirty="0">
                <a:latin typeface="BIZ UDPゴシック" panose="020B0400000000000000" pitchFamily="50" charset="-128"/>
                <a:ea typeface="BIZ UDPゴシック" panose="020B0400000000000000" pitchFamily="50" charset="-128"/>
              </a:rPr>
              <a:t>(</a:t>
            </a:r>
            <a:r>
              <a:rPr lang="ja-JP" altLang="en-US" sz="900" dirty="0">
                <a:latin typeface="BIZ UDPゴシック" panose="020B0400000000000000" pitchFamily="50" charset="-128"/>
                <a:ea typeface="BIZ UDPゴシック" panose="020B0400000000000000" pitchFamily="50" charset="-128"/>
              </a:rPr>
              <a:t>森林</a:t>
            </a:r>
            <a:r>
              <a:rPr lang="en-US" altLang="ja-JP" sz="900" dirty="0">
                <a:latin typeface="BIZ UDPゴシック" panose="020B0400000000000000" pitchFamily="50" charset="-128"/>
                <a:ea typeface="BIZ UDPゴシック" panose="020B0400000000000000" pitchFamily="50" charset="-128"/>
              </a:rPr>
              <a:t>ESD</a:t>
            </a:r>
            <a:r>
              <a:rPr lang="ja-JP" altLang="en-US" sz="900" dirty="0">
                <a:latin typeface="BIZ UDPゴシック" panose="020B0400000000000000" pitchFamily="50" charset="-128"/>
                <a:ea typeface="BIZ UDPゴシック" panose="020B0400000000000000" pitchFamily="50" charset="-128"/>
              </a:rPr>
              <a:t>「小学校向け体験授業」）</a:t>
            </a:r>
          </a:p>
        </p:txBody>
      </p:sp>
      <p:pic>
        <p:nvPicPr>
          <p:cNvPr id="8" name="図 7">
            <a:extLst>
              <a:ext uri="{FF2B5EF4-FFF2-40B4-BE49-F238E27FC236}">
                <a16:creationId xmlns:a16="http://schemas.microsoft.com/office/drawing/2014/main" id="{B42F982C-B801-403B-8B0C-439D60783A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5845" y="1963656"/>
            <a:ext cx="2347880" cy="1760910"/>
          </a:xfrm>
          <a:prstGeom prst="rect">
            <a:avLst/>
          </a:prstGeom>
        </p:spPr>
      </p:pic>
      <p:sp>
        <p:nvSpPr>
          <p:cNvPr id="30" name="テキスト ボックス 29">
            <a:extLst>
              <a:ext uri="{FF2B5EF4-FFF2-40B4-BE49-F238E27FC236}">
                <a16:creationId xmlns:a16="http://schemas.microsoft.com/office/drawing/2014/main" id="{1FC90114-8927-466C-A5B0-C2D38FB7E03A}"/>
              </a:ext>
            </a:extLst>
          </p:cNvPr>
          <p:cNvSpPr txBox="1"/>
          <p:nvPr/>
        </p:nvSpPr>
        <p:spPr>
          <a:xfrm>
            <a:off x="7587269" y="3714112"/>
            <a:ext cx="1942872" cy="177260"/>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適切に維持管理されている林業地</a:t>
            </a:r>
            <a:endParaRPr lang="en-US" altLang="ja-JP" sz="900" dirty="0">
              <a:latin typeface="BIZ UDPゴシック" panose="020B0400000000000000" pitchFamily="50" charset="-128"/>
              <a:ea typeface="BIZ UDPゴシック" panose="020B0400000000000000" pitchFamily="50" charset="-128"/>
            </a:endParaRPr>
          </a:p>
        </p:txBody>
      </p:sp>
      <p:pic>
        <p:nvPicPr>
          <p:cNvPr id="26" name="図 25">
            <a:extLst>
              <a:ext uri="{FF2B5EF4-FFF2-40B4-BE49-F238E27FC236}">
                <a16:creationId xmlns:a16="http://schemas.microsoft.com/office/drawing/2014/main" id="{25E3C21D-DB64-406D-A91A-E4B33333F4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7" name="図 26">
            <a:extLst>
              <a:ext uri="{FF2B5EF4-FFF2-40B4-BE49-F238E27FC236}">
                <a16:creationId xmlns:a16="http://schemas.microsoft.com/office/drawing/2014/main" id="{82B5C351-7434-4B62-9233-322F465BE2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8" name="図 27">
            <a:extLst>
              <a:ext uri="{FF2B5EF4-FFF2-40B4-BE49-F238E27FC236}">
                <a16:creationId xmlns:a16="http://schemas.microsoft.com/office/drawing/2014/main" id="{F4BF1958-649B-45FB-94F3-528531CE9E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9" name="図 28">
            <a:extLst>
              <a:ext uri="{FF2B5EF4-FFF2-40B4-BE49-F238E27FC236}">
                <a16:creationId xmlns:a16="http://schemas.microsoft.com/office/drawing/2014/main" id="{D1FA482A-D7D8-444F-B7F2-6FA2577DD7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31" name="図 30">
            <a:extLst>
              <a:ext uri="{FF2B5EF4-FFF2-40B4-BE49-F238E27FC236}">
                <a16:creationId xmlns:a16="http://schemas.microsoft.com/office/drawing/2014/main" id="{44980A2D-E39B-45EC-B537-DC99D59D207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4" name="図 33">
            <a:extLst>
              <a:ext uri="{FF2B5EF4-FFF2-40B4-BE49-F238E27FC236}">
                <a16:creationId xmlns:a16="http://schemas.microsoft.com/office/drawing/2014/main" id="{A6C60D52-DA1F-4DAE-8794-739B4462B8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5" name="図 34">
            <a:extLst>
              <a:ext uri="{FF2B5EF4-FFF2-40B4-BE49-F238E27FC236}">
                <a16:creationId xmlns:a16="http://schemas.microsoft.com/office/drawing/2014/main" id="{0005995E-56B4-43DC-B7FC-4C1C90C5680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6" name="Picture 2">
            <a:extLst>
              <a:ext uri="{FF2B5EF4-FFF2-40B4-BE49-F238E27FC236}">
                <a16:creationId xmlns:a16="http://schemas.microsoft.com/office/drawing/2014/main" id="{6728721F-6904-4AC8-BB08-13469B75A6D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BFB9B403-A557-431C-AB98-5D26A5C9A32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38" name="スライド番号プレースホルダー 10">
            <a:extLst>
              <a:ext uri="{FF2B5EF4-FFF2-40B4-BE49-F238E27FC236}">
                <a16:creationId xmlns:a16="http://schemas.microsoft.com/office/drawing/2014/main" id="{BD4C6194-0A8E-4FC8-AA68-7DF073ADB6BF}"/>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12</a:t>
            </a:fld>
            <a:endParaRPr kumimoji="1" lang="ja-JP" altLang="en-US" sz="2000" b="1" dirty="0"/>
          </a:p>
        </p:txBody>
      </p:sp>
    </p:spTree>
    <p:extLst>
      <p:ext uri="{BB962C8B-B14F-4D97-AF65-F5344CB8AC3E}">
        <p14:creationId xmlns:p14="http://schemas.microsoft.com/office/powerpoint/2010/main" val="5596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第３章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大阪府の森林・林業を取り巻く状況</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2B2A2752-BAA8-4234-AB02-C036359BEA6D}"/>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13</a:t>
            </a:fld>
            <a:endParaRPr kumimoji="1" lang="ja-JP" altLang="en-US" sz="2000" b="1" dirty="0"/>
          </a:p>
        </p:txBody>
      </p:sp>
    </p:spTree>
    <p:extLst>
      <p:ext uri="{BB962C8B-B14F-4D97-AF65-F5344CB8AC3E}">
        <p14:creationId xmlns:p14="http://schemas.microsoft.com/office/powerpoint/2010/main" val="2487522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AEC0-4409-C58A-36FD-3B33620CD659}"/>
            </a:ext>
          </a:extLst>
        </p:cNvPr>
        <p:cNvGrpSpPr/>
        <p:nvPr/>
      </p:nvGrpSpPr>
      <p:grpSpPr>
        <a:xfrm>
          <a:off x="0" y="0"/>
          <a:ext cx="0" cy="0"/>
          <a:chOff x="0" y="0"/>
          <a:chExt cx="0" cy="0"/>
        </a:xfrm>
      </p:grpSpPr>
      <p:pic>
        <p:nvPicPr>
          <p:cNvPr id="85" name="図 84">
            <a:extLst>
              <a:ext uri="{FF2B5EF4-FFF2-40B4-BE49-F238E27FC236}">
                <a16:creationId xmlns:a16="http://schemas.microsoft.com/office/drawing/2014/main" id="{CA877A3E-E17F-EE4A-A727-9515F98DBB5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03152" y="3775182"/>
            <a:ext cx="3603000" cy="2807015"/>
          </a:xfrm>
          <a:prstGeom prst="rect">
            <a:avLst/>
          </a:prstGeom>
        </p:spPr>
      </p:pic>
      <p:sp>
        <p:nvSpPr>
          <p:cNvPr id="10" name="四角形: 角を丸くする 9">
            <a:extLst>
              <a:ext uri="{FF2B5EF4-FFF2-40B4-BE49-F238E27FC236}">
                <a16:creationId xmlns:a16="http://schemas.microsoft.com/office/drawing/2014/main" id="{95D87907-A3C4-8E02-A6BF-96164D02FE39}"/>
              </a:ext>
            </a:extLst>
          </p:cNvPr>
          <p:cNvSpPr/>
          <p:nvPr/>
        </p:nvSpPr>
        <p:spPr>
          <a:xfrm>
            <a:off x="117430" y="909772"/>
            <a:ext cx="9588589" cy="1797690"/>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9915357A-237A-4374-BB0D-C62EEB57181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575AD003-33B4-EC9A-848A-5C8E416E1205}"/>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EA8CC277-1DB2-55CC-D77E-757F1478E572}"/>
              </a:ext>
            </a:extLst>
          </p:cNvPr>
          <p:cNvSpPr txBox="1"/>
          <p:nvPr/>
        </p:nvSpPr>
        <p:spPr>
          <a:xfrm>
            <a:off x="345687" y="1033218"/>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大阪府における山地災害と治山対策の歴史</a:t>
            </a:r>
          </a:p>
        </p:txBody>
      </p:sp>
      <p:sp>
        <p:nvSpPr>
          <p:cNvPr id="2" name="テキスト ボックス 1">
            <a:extLst>
              <a:ext uri="{FF2B5EF4-FFF2-40B4-BE49-F238E27FC236}">
                <a16:creationId xmlns:a16="http://schemas.microsoft.com/office/drawing/2014/main" id="{220898BF-F31C-CD18-6038-917465EEEA44}"/>
              </a:ext>
            </a:extLst>
          </p:cNvPr>
          <p:cNvSpPr txBox="1"/>
          <p:nvPr/>
        </p:nvSpPr>
        <p:spPr>
          <a:xfrm>
            <a:off x="345687" y="1277688"/>
            <a:ext cx="5266072" cy="1384995"/>
          </a:xfrm>
          <a:prstGeom prst="rect">
            <a:avLst/>
          </a:prstGeom>
          <a:noFill/>
        </p:spPr>
        <p:txBody>
          <a:bodyPr wrap="square">
            <a:spAutoFit/>
          </a:bodyPr>
          <a:lstStyle/>
          <a:p>
            <a:r>
              <a:rPr lang="ja-JP" altLang="en-US" sz="1400" dirty="0">
                <a:latin typeface="BIZ UDゴシック" panose="020B0400000000000000" pitchFamily="49" charset="-128"/>
                <a:ea typeface="BIZ UDゴシック" panose="020B0400000000000000" pitchFamily="49" charset="-128"/>
              </a:rPr>
              <a:t>　</a:t>
            </a:r>
            <a:r>
              <a:rPr lang="ja-JP" altLang="en-US" sz="1400" dirty="0">
                <a:latin typeface="HG丸ｺﾞｼｯｸM-PRO" panose="020F0600000000000000" pitchFamily="50" charset="-128"/>
                <a:ea typeface="HG丸ｺﾞｼｯｸM-PRO" panose="020F0600000000000000" pitchFamily="50" charset="-128"/>
              </a:rPr>
              <a:t>大阪府の森林は、宅地に近い立地が多く、山地災害が発生した場合に人命・財産に及ぼす影響が大きいため、高い水準の防災対策が求められてきました。</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全国的にも、治山ダム等の施設整備と森林整備により、</a:t>
            </a:r>
            <a:r>
              <a:rPr lang="ja-JP" altLang="en-US" sz="1400" b="1" dirty="0">
                <a:latin typeface="BIZ UDゴシック" panose="020B0400000000000000" pitchFamily="49" charset="-128"/>
                <a:ea typeface="BIZ UDゴシック" panose="020B0400000000000000" pitchFamily="49" charset="-128"/>
              </a:rPr>
              <a:t>昭和</a:t>
            </a:r>
            <a:r>
              <a:rPr lang="en-US" altLang="ja-JP" sz="1400" b="1" dirty="0">
                <a:latin typeface="BIZ UDゴシック" panose="020B0400000000000000" pitchFamily="49" charset="-128"/>
                <a:ea typeface="BIZ UDゴシック" panose="020B0400000000000000" pitchFamily="49" charset="-128"/>
              </a:rPr>
              <a:t>40</a:t>
            </a:r>
            <a:r>
              <a:rPr lang="ja-JP" altLang="en-US" sz="1400" b="1" dirty="0">
                <a:latin typeface="BIZ UDゴシック" panose="020B0400000000000000" pitchFamily="49" charset="-128"/>
                <a:ea typeface="BIZ UDゴシック" panose="020B0400000000000000" pitchFamily="49" charset="-128"/>
              </a:rPr>
              <a:t>年頃までのような大規模な土砂災害を発生させる降雨強度での山地災害は大幅に減少しています</a:t>
            </a:r>
            <a:r>
              <a:rPr lang="ja-JP" altLang="en-US" sz="1400" dirty="0">
                <a:latin typeface="BIZ UDゴシック" panose="020B0400000000000000" pitchFamily="49" charset="-128"/>
                <a:ea typeface="BIZ UDゴシック" panose="020B0400000000000000" pitchFamily="49" charset="-128"/>
              </a:rPr>
              <a:t>。</a:t>
            </a:r>
          </a:p>
        </p:txBody>
      </p:sp>
      <p:sp>
        <p:nvSpPr>
          <p:cNvPr id="57" name="テキスト ボックス 56">
            <a:extLst>
              <a:ext uri="{FF2B5EF4-FFF2-40B4-BE49-F238E27FC236}">
                <a16:creationId xmlns:a16="http://schemas.microsoft.com/office/drawing/2014/main" id="{56B9E04F-7E19-4887-4BB3-E7F836211F8A}"/>
              </a:ext>
            </a:extLst>
          </p:cNvPr>
          <p:cNvSpPr txBox="1"/>
          <p:nvPr/>
        </p:nvSpPr>
        <p:spPr>
          <a:xfrm>
            <a:off x="99848" y="3723496"/>
            <a:ext cx="6408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27</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年７月　梅雨前線豪雨　・・・鳥取池（阪南市）の決壊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8" name="テキスト ボックス 57">
            <a:extLst>
              <a:ext uri="{FF2B5EF4-FFF2-40B4-BE49-F238E27FC236}">
                <a16:creationId xmlns:a16="http://schemas.microsoft.com/office/drawing/2014/main" id="{8480207E-2A9B-D9EA-25FB-34801DA2D7FD}"/>
              </a:ext>
            </a:extLst>
          </p:cNvPr>
          <p:cNvSpPr txBox="1"/>
          <p:nvPr/>
        </p:nvSpPr>
        <p:spPr>
          <a:xfrm>
            <a:off x="464387" y="3994215"/>
            <a:ext cx="5677155" cy="476862"/>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・死者・行方不明者</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51</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名、昭和</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22(1947)</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10</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月に制定された災害救助法適用第</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1</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号</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9</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年室戸台風、昭和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13</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年阪神大水害、昭和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28</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年紀伊半島台風</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による被害発生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9" name="テキスト ボックス 58">
            <a:extLst>
              <a:ext uri="{FF2B5EF4-FFF2-40B4-BE49-F238E27FC236}">
                <a16:creationId xmlns:a16="http://schemas.microsoft.com/office/drawing/2014/main" id="{AC438A93-5498-DC2D-6543-0ECE3464D837}"/>
              </a:ext>
            </a:extLst>
          </p:cNvPr>
          <p:cNvSpPr txBox="1"/>
          <p:nvPr/>
        </p:nvSpPr>
        <p:spPr>
          <a:xfrm>
            <a:off x="523779" y="4484412"/>
            <a:ext cx="5457252"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府域周辺の森林の多くは裸地化し、保水力がなく、降った雨は直ちに山腹を浸食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0" name="直線矢印コネクタ 59">
            <a:extLst>
              <a:ext uri="{FF2B5EF4-FFF2-40B4-BE49-F238E27FC236}">
                <a16:creationId xmlns:a16="http://schemas.microsoft.com/office/drawing/2014/main" id="{AE898702-5951-B31E-6860-1CC7852AC26E}"/>
              </a:ext>
            </a:extLst>
          </p:cNvPr>
          <p:cNvCxnSpPr>
            <a:cxnSpLocks/>
          </p:cNvCxnSpPr>
          <p:nvPr/>
        </p:nvCxnSpPr>
        <p:spPr>
          <a:xfrm>
            <a:off x="209441" y="4590072"/>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6C6E1696-E065-9C91-5E80-259AD916C81D}"/>
              </a:ext>
            </a:extLst>
          </p:cNvPr>
          <p:cNvSpPr txBox="1"/>
          <p:nvPr/>
        </p:nvSpPr>
        <p:spPr>
          <a:xfrm>
            <a:off x="464387" y="3008180"/>
            <a:ext cx="5555412" cy="425024"/>
          </a:xfrm>
          <a:prstGeom prst="rect">
            <a:avLst/>
          </a:prstGeom>
          <a:noFill/>
        </p:spPr>
        <p:txBody>
          <a:bodyPr wrap="square" lIns="65314" tIns="32657" rIns="65314" bIns="32657" rtlCol="0" anchor="t">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・国は、明治</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29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年の大水害を契機に治水３法（河川法・砂防法・森林法）が制定</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明治</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18</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年の淀川大洪水</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のほか</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明治</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32</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年にも大規模土砂災害</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の記録あり）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2" name="テキスト ボックス 61">
            <a:extLst>
              <a:ext uri="{FF2B5EF4-FFF2-40B4-BE49-F238E27FC236}">
                <a16:creationId xmlns:a16="http://schemas.microsoft.com/office/drawing/2014/main" id="{50EF0FE5-DC0D-5131-F81F-CC8CE17B150E}"/>
              </a:ext>
            </a:extLst>
          </p:cNvPr>
          <p:cNvSpPr txBox="1"/>
          <p:nvPr/>
        </p:nvSpPr>
        <p:spPr>
          <a:xfrm>
            <a:off x="523779" y="3440273"/>
            <a:ext cx="5464819"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当時の府の治山事業は崩壊地の復旧が主で、工種も積苗工、植栽と簡易な構造物</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3" name="直線矢印コネクタ 62">
            <a:extLst>
              <a:ext uri="{FF2B5EF4-FFF2-40B4-BE49-F238E27FC236}">
                <a16:creationId xmlns:a16="http://schemas.microsoft.com/office/drawing/2014/main" id="{6A9BC97E-3F24-21B2-C072-B37C76D4D8EE}"/>
              </a:ext>
            </a:extLst>
          </p:cNvPr>
          <p:cNvCxnSpPr>
            <a:cxnSpLocks/>
          </p:cNvCxnSpPr>
          <p:nvPr/>
        </p:nvCxnSpPr>
        <p:spPr>
          <a:xfrm>
            <a:off x="209441" y="3564862"/>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597B795E-603B-CFBB-EB06-4D7DB5856C79}"/>
              </a:ext>
            </a:extLst>
          </p:cNvPr>
          <p:cNvSpPr txBox="1"/>
          <p:nvPr/>
        </p:nvSpPr>
        <p:spPr>
          <a:xfrm>
            <a:off x="99848" y="2742254"/>
            <a:ext cx="4503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森林法が制定され治山事業が開始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1" name="テキスト ボックス 70">
            <a:extLst>
              <a:ext uri="{FF2B5EF4-FFF2-40B4-BE49-F238E27FC236}">
                <a16:creationId xmlns:a16="http://schemas.microsoft.com/office/drawing/2014/main" id="{BC519391-8DC8-47EF-8445-FB1A41C61B35}"/>
              </a:ext>
            </a:extLst>
          </p:cNvPr>
          <p:cNvSpPr txBox="1"/>
          <p:nvPr/>
        </p:nvSpPr>
        <p:spPr>
          <a:xfrm>
            <a:off x="99848" y="4822573"/>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大阪府での本格的な治山事業によるはげ山復旧</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6" name="テキスト ボックス 75">
            <a:extLst>
              <a:ext uri="{FF2B5EF4-FFF2-40B4-BE49-F238E27FC236}">
                <a16:creationId xmlns:a16="http://schemas.microsoft.com/office/drawing/2014/main" id="{78F79609-7277-C25B-7622-88BAD4EAEE85}"/>
              </a:ext>
            </a:extLst>
          </p:cNvPr>
          <p:cNvSpPr txBox="1"/>
          <p:nvPr/>
        </p:nvSpPr>
        <p:spPr>
          <a:xfrm>
            <a:off x="523779" y="5443407"/>
            <a:ext cx="5496021"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以後、９次にわたる５箇年計画の策定と実行により治山対策を推進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77" name="直線矢印コネクタ 76">
            <a:extLst>
              <a:ext uri="{FF2B5EF4-FFF2-40B4-BE49-F238E27FC236}">
                <a16:creationId xmlns:a16="http://schemas.microsoft.com/office/drawing/2014/main" id="{0EC93506-FD74-5EDC-92B5-B75AAA6A1773}"/>
              </a:ext>
            </a:extLst>
          </p:cNvPr>
          <p:cNvCxnSpPr>
            <a:cxnSpLocks/>
          </p:cNvCxnSpPr>
          <p:nvPr/>
        </p:nvCxnSpPr>
        <p:spPr>
          <a:xfrm>
            <a:off x="209441" y="5569202"/>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E4F83C77-FC90-66FD-326D-2790883EFAF6}"/>
              </a:ext>
            </a:extLst>
          </p:cNvPr>
          <p:cNvSpPr txBox="1"/>
          <p:nvPr/>
        </p:nvSpPr>
        <p:spPr>
          <a:xfrm>
            <a:off x="99848" y="5103552"/>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治山治水緊急措置法による治山事業</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か年計画</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1" name="テキスト ボックス 80">
            <a:extLst>
              <a:ext uri="{FF2B5EF4-FFF2-40B4-BE49-F238E27FC236}">
                <a16:creationId xmlns:a16="http://schemas.microsoft.com/office/drawing/2014/main" id="{EF8A7130-C4D1-B231-7794-012C2B870C77}"/>
              </a:ext>
            </a:extLst>
          </p:cNvPr>
          <p:cNvSpPr txBox="1"/>
          <p:nvPr/>
        </p:nvSpPr>
        <p:spPr>
          <a:xfrm>
            <a:off x="99848" y="5769657"/>
            <a:ext cx="5950045" cy="549418"/>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16</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治山治水緊急措置法・保安林整備臨時措置法の廃止</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2000"/>
              </a:lnSpc>
            </a:pP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                    </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「森林整備保全事業計画」を創設</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2" name="テキスト ボックス 81">
            <a:extLst>
              <a:ext uri="{FF2B5EF4-FFF2-40B4-BE49-F238E27FC236}">
                <a16:creationId xmlns:a16="http://schemas.microsoft.com/office/drawing/2014/main" id="{1EC9FBA2-6577-1C14-485A-E39F9463D4F9}"/>
              </a:ext>
            </a:extLst>
          </p:cNvPr>
          <p:cNvSpPr txBox="1"/>
          <p:nvPr/>
        </p:nvSpPr>
        <p:spPr>
          <a:xfrm>
            <a:off x="523779" y="6337371"/>
            <a:ext cx="5492415"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以後、現在に至るまで長期的・計画的な治山事業・森林整備事業を実施</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83" name="直線矢印コネクタ 82">
            <a:extLst>
              <a:ext uri="{FF2B5EF4-FFF2-40B4-BE49-F238E27FC236}">
                <a16:creationId xmlns:a16="http://schemas.microsoft.com/office/drawing/2014/main" id="{7CA0AA54-B592-40F0-2B34-F4A4AE4F6BE5}"/>
              </a:ext>
            </a:extLst>
          </p:cNvPr>
          <p:cNvCxnSpPr>
            <a:cxnSpLocks/>
          </p:cNvCxnSpPr>
          <p:nvPr/>
        </p:nvCxnSpPr>
        <p:spPr>
          <a:xfrm>
            <a:off x="209441" y="6467943"/>
            <a:ext cx="25494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6" name="テキスト ボックス 85">
            <a:extLst>
              <a:ext uri="{FF2B5EF4-FFF2-40B4-BE49-F238E27FC236}">
                <a16:creationId xmlns:a16="http://schemas.microsoft.com/office/drawing/2014/main" id="{238B408E-67BC-5C60-74E8-0ACABDF01C76}"/>
              </a:ext>
            </a:extLst>
          </p:cNvPr>
          <p:cNvSpPr txBox="1"/>
          <p:nvPr/>
        </p:nvSpPr>
        <p:spPr>
          <a:xfrm>
            <a:off x="6250693" y="2921609"/>
            <a:ext cx="3507918" cy="793459"/>
          </a:xfrm>
          <a:prstGeom prst="rect">
            <a:avLst/>
          </a:prstGeom>
          <a:noFill/>
        </p:spPr>
        <p:txBody>
          <a:bodyPr wrap="square" lIns="65314" tIns="32657" rIns="65314" bIns="32657" rtlCol="0" anchor="t">
            <a:spAutoFit/>
          </a:bodyPr>
          <a:lstStyle/>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全国的な治山対策・森林整備事業の推進の結果、</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過去の豪雨と同等の降雨強度でも山地災害の発生</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個所数は大幅に減少</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62F04542-A101-4462-A5AE-E651EF6779BB}"/>
              </a:ext>
            </a:extLst>
          </p:cNvPr>
          <p:cNvSpPr txBox="1"/>
          <p:nvPr/>
        </p:nvSpPr>
        <p:spPr>
          <a:xfrm>
            <a:off x="8048978" y="2333592"/>
            <a:ext cx="1997509" cy="400110"/>
          </a:xfrm>
          <a:prstGeom prst="rect">
            <a:avLst/>
          </a:prstGeom>
          <a:noFill/>
        </p:spPr>
        <p:txBody>
          <a:bodyPr wrap="square">
            <a:spAutoFit/>
          </a:bodyPr>
          <a:lstStyle/>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治山ダムによる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土砂・流木の捕捉　　　</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39" name="図 38">
            <a:extLst>
              <a:ext uri="{FF2B5EF4-FFF2-40B4-BE49-F238E27FC236}">
                <a16:creationId xmlns:a16="http://schemas.microsoft.com/office/drawing/2014/main" id="{F9E439CC-5A66-4D5D-9916-D23DF4E0E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6143" y="967772"/>
            <a:ext cx="1825525" cy="1368000"/>
          </a:xfrm>
          <a:prstGeom prst="rect">
            <a:avLst/>
          </a:prstGeom>
        </p:spPr>
      </p:pic>
      <p:pic>
        <p:nvPicPr>
          <p:cNvPr id="40" name="図 39">
            <a:extLst>
              <a:ext uri="{FF2B5EF4-FFF2-40B4-BE49-F238E27FC236}">
                <a16:creationId xmlns:a16="http://schemas.microsoft.com/office/drawing/2014/main" id="{4C2F8B25-F062-404D-BE27-E1A9470919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8036" y="973597"/>
            <a:ext cx="1823999" cy="1367999"/>
          </a:xfrm>
          <a:prstGeom prst="rect">
            <a:avLst/>
          </a:prstGeom>
        </p:spPr>
      </p:pic>
      <p:sp>
        <p:nvSpPr>
          <p:cNvPr id="41" name="テキスト ボックス 40">
            <a:extLst>
              <a:ext uri="{FF2B5EF4-FFF2-40B4-BE49-F238E27FC236}">
                <a16:creationId xmlns:a16="http://schemas.microsoft.com/office/drawing/2014/main" id="{B4E02ECA-C7A5-427F-853D-94310B164FA0}"/>
              </a:ext>
            </a:extLst>
          </p:cNvPr>
          <p:cNvSpPr txBox="1"/>
          <p:nvPr/>
        </p:nvSpPr>
        <p:spPr>
          <a:xfrm>
            <a:off x="5580150" y="2445367"/>
            <a:ext cx="1997509" cy="220573"/>
          </a:xfrm>
          <a:prstGeom prst="rect">
            <a:avLst/>
          </a:prstGeom>
          <a:noFill/>
        </p:spPr>
        <p:txBody>
          <a:bodyPr wrap="square">
            <a:spAutoFit/>
          </a:bodyPr>
          <a:lstStyle/>
          <a:p>
            <a:pPr algn="just" defTabSz="901070">
              <a:lnSpc>
                <a:spcPts val="1000"/>
              </a:lnSpc>
            </a:pP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S35 </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大阪府のはげ山復旧</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2" name="図 41">
            <a:extLst>
              <a:ext uri="{FF2B5EF4-FFF2-40B4-BE49-F238E27FC236}">
                <a16:creationId xmlns:a16="http://schemas.microsoft.com/office/drawing/2014/main" id="{5CA678D6-4B79-40A4-8630-E1A8BDD377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3" name="図 42">
            <a:extLst>
              <a:ext uri="{FF2B5EF4-FFF2-40B4-BE49-F238E27FC236}">
                <a16:creationId xmlns:a16="http://schemas.microsoft.com/office/drawing/2014/main" id="{04A4513F-7B1C-48A3-A989-6573E4E69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4" name="図 43">
            <a:extLst>
              <a:ext uri="{FF2B5EF4-FFF2-40B4-BE49-F238E27FC236}">
                <a16:creationId xmlns:a16="http://schemas.microsoft.com/office/drawing/2014/main" id="{E942E2E3-92CF-4411-A750-9FC0F2B463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5" name="図 44">
            <a:extLst>
              <a:ext uri="{FF2B5EF4-FFF2-40B4-BE49-F238E27FC236}">
                <a16:creationId xmlns:a16="http://schemas.microsoft.com/office/drawing/2014/main" id="{51DEEF1C-C102-4FAC-8DFC-4A54F4D300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6" name="図 45">
            <a:extLst>
              <a:ext uri="{FF2B5EF4-FFF2-40B4-BE49-F238E27FC236}">
                <a16:creationId xmlns:a16="http://schemas.microsoft.com/office/drawing/2014/main" id="{28EBA859-4132-4ECF-B942-1666BFAA99F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7" name="図 46">
            <a:extLst>
              <a:ext uri="{FF2B5EF4-FFF2-40B4-BE49-F238E27FC236}">
                <a16:creationId xmlns:a16="http://schemas.microsoft.com/office/drawing/2014/main" id="{5DC937C1-1086-4510-A70F-2FEA90E12C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8" name="図 47">
            <a:extLst>
              <a:ext uri="{FF2B5EF4-FFF2-40B4-BE49-F238E27FC236}">
                <a16:creationId xmlns:a16="http://schemas.microsoft.com/office/drawing/2014/main" id="{39038007-69EA-427D-A6F0-CA01986833C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9" name="Picture 2">
            <a:extLst>
              <a:ext uri="{FF2B5EF4-FFF2-40B4-BE49-F238E27FC236}">
                <a16:creationId xmlns:a16="http://schemas.microsoft.com/office/drawing/2014/main" id="{DD16922E-774F-4809-9519-CF8B5762976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C58A9760-0AF5-46B3-BF8E-EE95E69F2B5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1" name="テキスト ボックス 50">
            <a:extLst>
              <a:ext uri="{FF2B5EF4-FFF2-40B4-BE49-F238E27FC236}">
                <a16:creationId xmlns:a16="http://schemas.microsoft.com/office/drawing/2014/main" id="{3B20A10D-EBB8-425B-9627-B2A678AA9A26}"/>
              </a:ext>
            </a:extLst>
          </p:cNvPr>
          <p:cNvSpPr txBox="1"/>
          <p:nvPr/>
        </p:nvSpPr>
        <p:spPr>
          <a:xfrm>
            <a:off x="6487659" y="6565195"/>
            <a:ext cx="2229498" cy="188167"/>
          </a:xfrm>
          <a:prstGeom prst="rect">
            <a:avLst/>
          </a:prstGeom>
          <a:no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　出典：令和４年度　森林・林業白書</a:t>
            </a:r>
          </a:p>
        </p:txBody>
      </p:sp>
      <p:sp>
        <p:nvSpPr>
          <p:cNvPr id="52" name="スライド番号プレースホルダー 10">
            <a:extLst>
              <a:ext uri="{FF2B5EF4-FFF2-40B4-BE49-F238E27FC236}">
                <a16:creationId xmlns:a16="http://schemas.microsoft.com/office/drawing/2014/main" id="{891A95C1-C418-4C24-BC64-E9F2EEE21969}"/>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14</a:t>
            </a:fld>
            <a:endParaRPr kumimoji="1" lang="ja-JP" altLang="en-US" sz="2000" b="1" dirty="0"/>
          </a:p>
        </p:txBody>
      </p:sp>
    </p:spTree>
    <p:extLst>
      <p:ext uri="{BB962C8B-B14F-4D97-AF65-F5344CB8AC3E}">
        <p14:creationId xmlns:p14="http://schemas.microsoft.com/office/powerpoint/2010/main" val="3116045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5D68A1DD-08B5-F9E2-5B51-1326112B1749}"/>
              </a:ext>
            </a:extLst>
          </p:cNvPr>
          <p:cNvSpPr/>
          <p:nvPr/>
        </p:nvSpPr>
        <p:spPr>
          <a:xfrm>
            <a:off x="117431" y="1015905"/>
            <a:ext cx="6644724" cy="1797690"/>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9771654D-4E88-47B6-D969-B495BC5F1107}"/>
              </a:ext>
            </a:extLst>
          </p:cNvPr>
          <p:cNvSpPr txBox="1"/>
          <p:nvPr/>
        </p:nvSpPr>
        <p:spPr>
          <a:xfrm>
            <a:off x="156903" y="579066"/>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288539" y="1059652"/>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近年の気候変動と災害発生形態の変化</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304866" y="1287794"/>
            <a:ext cx="4503897" cy="1492716"/>
          </a:xfrm>
          <a:prstGeom prst="rect">
            <a:avLst/>
          </a:prstGeom>
          <a:noFill/>
        </p:spPr>
        <p:txBody>
          <a:bodyPr wrap="square">
            <a:spAutoFit/>
          </a:bodyPr>
          <a:lstStyle/>
          <a:p>
            <a:r>
              <a:rPr lang="ja-JP" altLang="en-US" sz="1300" dirty="0">
                <a:latin typeface="HG丸ｺﾞｼｯｸM-PRO" panose="020F0600000000000000" pitchFamily="50" charset="-128"/>
                <a:ea typeface="HG丸ｺﾞｼｯｸM-PRO" panose="020F0600000000000000" pitchFamily="50" charset="-128"/>
              </a:rPr>
              <a:t>　昭和</a:t>
            </a:r>
            <a:r>
              <a:rPr lang="en-US" altLang="ja-JP" sz="1300" dirty="0">
                <a:latin typeface="HG丸ｺﾞｼｯｸM-PRO" panose="020F0600000000000000" pitchFamily="50" charset="-128"/>
                <a:ea typeface="HG丸ｺﾞｼｯｸM-PRO" panose="020F0600000000000000" pitchFamily="50" charset="-128"/>
              </a:rPr>
              <a:t>28</a:t>
            </a:r>
            <a:r>
              <a:rPr lang="ja-JP" altLang="en-US" sz="1300" dirty="0">
                <a:latin typeface="HG丸ｺﾞｼｯｸM-PRO" panose="020F0600000000000000" pitchFamily="50" charset="-128"/>
                <a:ea typeface="HG丸ｺﾞｼｯｸM-PRO" panose="020F0600000000000000" pitchFamily="50" charset="-128"/>
              </a:rPr>
              <a:t>年以降の治山対策・森林整備の推進により、</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山地災害の発生が大幅に減少した一方で、全国的に山地</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災害の</a:t>
            </a:r>
            <a:r>
              <a:rPr lang="en-US" altLang="ja-JP" sz="1300" dirty="0">
                <a:latin typeface="HG丸ｺﾞｼｯｸM-PRO" panose="020F0600000000000000" pitchFamily="50" charset="-128"/>
                <a:ea typeface="HG丸ｺﾞｼｯｸM-PRO" panose="020F0600000000000000" pitchFamily="50" charset="-128"/>
              </a:rPr>
              <a:t>1</a:t>
            </a:r>
            <a:r>
              <a:rPr lang="ja-JP" altLang="en-US" sz="1300" dirty="0">
                <a:latin typeface="HG丸ｺﾞｼｯｸM-PRO" panose="020F0600000000000000" pitchFamily="50" charset="-128"/>
                <a:ea typeface="HG丸ｺﾞｼｯｸM-PRO" panose="020F0600000000000000" pitchFamily="50" charset="-128"/>
              </a:rPr>
              <a:t>箇所当たりの規模は増大傾向にあるなど、近年の</a:t>
            </a:r>
            <a:r>
              <a:rPr lang="ja-JP" altLang="en-US" sz="1300" b="1" u="sng" dirty="0">
                <a:latin typeface="BIZ UDゴシック" panose="020B0400000000000000" pitchFamily="49" charset="-128"/>
                <a:ea typeface="BIZ UDゴシック" panose="020B0400000000000000" pitchFamily="49" charset="-128"/>
              </a:rPr>
              <a:t>気候変動に伴う想定を超える豪雨や台風等により、山地災害が激甚化するとともに、深層崩壊、流木災害、山地災害</a:t>
            </a:r>
            <a:endParaRPr lang="en-US" altLang="ja-JP" sz="1300" b="1" u="sng" dirty="0">
              <a:latin typeface="BIZ UDゴシック" panose="020B0400000000000000" pitchFamily="49" charset="-128"/>
              <a:ea typeface="BIZ UDゴシック" panose="020B0400000000000000" pitchFamily="49" charset="-128"/>
            </a:endParaRPr>
          </a:p>
          <a:p>
            <a:r>
              <a:rPr lang="ja-JP" altLang="en-US" sz="1300" b="1" u="sng" dirty="0">
                <a:latin typeface="BIZ UDゴシック" panose="020B0400000000000000" pitchFamily="49" charset="-128"/>
                <a:ea typeface="BIZ UDゴシック" panose="020B0400000000000000" pitchFamily="49" charset="-128"/>
              </a:rPr>
              <a:t>の同時多発化等、発生形態も変化</a:t>
            </a:r>
            <a:r>
              <a:rPr lang="ja-JP" altLang="en-US" sz="1300" dirty="0">
                <a:latin typeface="HG丸ｺﾞｼｯｸM-PRO" panose="020F0600000000000000" pitchFamily="50" charset="-128"/>
                <a:ea typeface="HG丸ｺﾞｼｯｸM-PRO" panose="020F0600000000000000" pitchFamily="50" charset="-128"/>
              </a:rPr>
              <a:t>しつつあり、府では、</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これらに対応した治山対策を推進しています。</a:t>
            </a:r>
          </a:p>
        </p:txBody>
      </p:sp>
      <p:sp>
        <p:nvSpPr>
          <p:cNvPr id="78" name="テキスト ボックス 77">
            <a:extLst>
              <a:ext uri="{FF2B5EF4-FFF2-40B4-BE49-F238E27FC236}">
                <a16:creationId xmlns:a16="http://schemas.microsoft.com/office/drawing/2014/main" id="{8ABBBC4F-DD5C-6BF4-1444-37001B7D9A6F}"/>
              </a:ext>
            </a:extLst>
          </p:cNvPr>
          <p:cNvSpPr txBox="1"/>
          <p:nvPr/>
        </p:nvSpPr>
        <p:spPr>
          <a:xfrm>
            <a:off x="98975" y="3192976"/>
            <a:ext cx="5986779" cy="312173"/>
          </a:xfrm>
          <a:prstGeom prst="rect">
            <a:avLst/>
          </a:prstGeom>
          <a:noFill/>
        </p:spPr>
        <p:txBody>
          <a:bodyPr wrap="square" lIns="65314" tIns="32657" rIns="65314" bIns="32657" rtlCol="0" anchor="t">
            <a:spAutoFit/>
          </a:bodyPr>
          <a:lstStyle/>
          <a:p>
            <a:pPr algn="just" defTabSz="901070"/>
            <a:r>
              <a:rPr kumimoji="1" lang="ja-JP" altLang="en-US" sz="1600" b="1" kern="100" dirty="0">
                <a:solidFill>
                  <a:prstClr val="black"/>
                </a:solidFill>
                <a:latin typeface="ＭＳ Ｐゴシック" panose="020B0600070205080204" pitchFamily="50" charset="-128"/>
                <a:ea typeface="ＭＳ Ｐゴシック" panose="020B0600070205080204" pitchFamily="50" charset="-128"/>
                <a:cs typeface="Times New Roman"/>
              </a:rPr>
              <a:t>● 近年の災害の発生形態に対応した大阪府の緊急的な治山対策</a:t>
            </a:r>
            <a:endParaRPr kumimoji="1" lang="en-US" altLang="ja-JP" sz="16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6" name="図 5">
            <a:extLst>
              <a:ext uri="{FF2B5EF4-FFF2-40B4-BE49-F238E27FC236}">
                <a16:creationId xmlns:a16="http://schemas.microsoft.com/office/drawing/2014/main" id="{D7FA8C4A-B446-9454-09D9-0A44BCF507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39640" y="1049380"/>
            <a:ext cx="1963558" cy="1434669"/>
          </a:xfrm>
          <a:prstGeom prst="rect">
            <a:avLst/>
          </a:prstGeom>
        </p:spPr>
      </p:pic>
      <p:sp>
        <p:nvSpPr>
          <p:cNvPr id="8" name="正方形/長方形 17">
            <a:extLst>
              <a:ext uri="{FF2B5EF4-FFF2-40B4-BE49-F238E27FC236}">
                <a16:creationId xmlns:a16="http://schemas.microsoft.com/office/drawing/2014/main" id="{EE8AA6CD-3130-9A97-14F6-2196113A7835}"/>
              </a:ext>
            </a:extLst>
          </p:cNvPr>
          <p:cNvSpPr>
            <a:spLocks noChangeArrowheads="1"/>
          </p:cNvSpPr>
          <p:nvPr/>
        </p:nvSpPr>
        <p:spPr bwMode="auto">
          <a:xfrm>
            <a:off x="275556" y="3738860"/>
            <a:ext cx="6363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Ⅰ</a:t>
            </a:r>
            <a:r>
              <a:rPr lang="ja-JP" altLang="en-US" sz="1400" b="1" dirty="0">
                <a:solidFill>
                  <a:prstClr val="black"/>
                </a:solidFill>
                <a:latin typeface="メイリオ" panose="020B0604030504040204" pitchFamily="50" charset="-128"/>
                <a:ea typeface="メイリオ" panose="020B0604030504040204" pitchFamily="50" charset="-128"/>
              </a:rPr>
              <a:t> 危</a:t>
            </a:r>
            <a:r>
              <a:rPr lang="ja-JP" altLang="en-US" sz="1400" b="1" dirty="0">
                <a:solidFill>
                  <a:srgbClr val="000000"/>
                </a:solidFill>
                <a:latin typeface="Meiryo UI" panose="020B0604030504040204" pitchFamily="50" charset="-128"/>
                <a:ea typeface="Meiryo UI" panose="020B0604030504040204" pitchFamily="50" charset="-128"/>
              </a:rPr>
              <a:t>険渓流の流木対策事業（平成</a:t>
            </a:r>
            <a:r>
              <a:rPr lang="en-US" altLang="ja-JP" sz="1400" b="1" dirty="0">
                <a:solidFill>
                  <a:srgbClr val="000000"/>
                </a:solidFill>
                <a:latin typeface="Meiryo UI" panose="020B0604030504040204" pitchFamily="50" charset="-128"/>
                <a:ea typeface="Meiryo UI" panose="020B0604030504040204" pitchFamily="50" charset="-128"/>
              </a:rPr>
              <a:t>28</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2</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9" name="直線コネクタ 8">
            <a:extLst>
              <a:ext uri="{FF2B5EF4-FFF2-40B4-BE49-F238E27FC236}">
                <a16:creationId xmlns:a16="http://schemas.microsoft.com/office/drawing/2014/main" id="{0572903F-6835-A175-C32E-949E7824A43F}"/>
              </a:ext>
            </a:extLst>
          </p:cNvPr>
          <p:cNvCxnSpPr>
            <a:cxnSpLocks/>
          </p:cNvCxnSpPr>
          <p:nvPr/>
        </p:nvCxnSpPr>
        <p:spPr>
          <a:xfrm>
            <a:off x="403410" y="4003057"/>
            <a:ext cx="6235515"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42" name="AutoShape 2">
            <a:extLst>
              <a:ext uri="{FF2B5EF4-FFF2-40B4-BE49-F238E27FC236}">
                <a16:creationId xmlns:a16="http://schemas.microsoft.com/office/drawing/2014/main" id="{65571A9F-CE47-4CAE-B880-E48179099950}"/>
              </a:ext>
            </a:extLst>
          </p:cNvPr>
          <p:cNvSpPr>
            <a:spLocks noChangeArrowheads="1"/>
          </p:cNvSpPr>
          <p:nvPr/>
        </p:nvSpPr>
        <p:spPr bwMode="auto">
          <a:xfrm>
            <a:off x="111765" y="3177119"/>
            <a:ext cx="6644724" cy="3415314"/>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43" name="正方形/長方形 17">
            <a:extLst>
              <a:ext uri="{FF2B5EF4-FFF2-40B4-BE49-F238E27FC236}">
                <a16:creationId xmlns:a16="http://schemas.microsoft.com/office/drawing/2014/main" id="{18211448-F2F2-7CB3-D025-7D1B26465202}"/>
              </a:ext>
            </a:extLst>
          </p:cNvPr>
          <p:cNvSpPr>
            <a:spLocks noChangeArrowheads="1"/>
          </p:cNvSpPr>
          <p:nvPr/>
        </p:nvSpPr>
        <p:spPr bwMode="auto">
          <a:xfrm>
            <a:off x="213727" y="3487195"/>
            <a:ext cx="2537721"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604" b="1" dirty="0">
                <a:solidFill>
                  <a:prstClr val="black"/>
                </a:solidFill>
                <a:latin typeface="メイリオ" panose="020B0604030504040204" pitchFamily="50" charset="-128"/>
                <a:ea typeface="メイリオ" panose="020B0604030504040204" pitchFamily="50" charset="-128"/>
              </a:rPr>
              <a:t>大阪府森林環境税事業</a:t>
            </a:r>
            <a:endParaRPr lang="ja-JP" altLang="en-US" sz="1604" b="1" dirty="0">
              <a:solidFill>
                <a:srgbClr val="000000"/>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AC7D3E83-5911-54D6-84FC-37D8C171278D}"/>
              </a:ext>
            </a:extLst>
          </p:cNvPr>
          <p:cNvSpPr txBox="1"/>
          <p:nvPr/>
        </p:nvSpPr>
        <p:spPr>
          <a:xfrm>
            <a:off x="403410" y="4029139"/>
            <a:ext cx="6221956" cy="646331"/>
          </a:xfrm>
          <a:prstGeom prst="rect">
            <a:avLst/>
          </a:prstGeom>
          <a:noFill/>
        </p:spPr>
        <p:txBody>
          <a:bodyPr wrap="square">
            <a:spAutoFit/>
          </a:bodyPr>
          <a:lstStyle/>
          <a:p>
            <a:r>
              <a:rPr lang="zh-TW" altLang="en-US" sz="1200" dirty="0">
                <a:latin typeface="游ゴシック" panose="020B0400000000000000" pitchFamily="50" charset="-128"/>
                <a:ea typeface="游ゴシック" panose="020B0400000000000000" pitchFamily="50" charset="-128"/>
              </a:rPr>
              <a:t>紀伊半島大水害（平成</a:t>
            </a:r>
            <a:r>
              <a:rPr lang="en-US" altLang="zh-TW" sz="1200" dirty="0">
                <a:latin typeface="游ゴシック" panose="020B0400000000000000" pitchFamily="50" charset="-128"/>
                <a:ea typeface="游ゴシック" panose="020B0400000000000000" pitchFamily="50" charset="-128"/>
              </a:rPr>
              <a:t>23</a:t>
            </a:r>
            <a:r>
              <a:rPr lang="zh-TW" altLang="en-US" sz="1200" dirty="0">
                <a:latin typeface="游ゴシック" panose="020B0400000000000000" pitchFamily="50" charset="-128"/>
                <a:ea typeface="游ゴシック" panose="020B0400000000000000" pitchFamily="50" charset="-128"/>
              </a:rPr>
              <a:t>年）</a:t>
            </a:r>
            <a:r>
              <a:rPr lang="ja-JP" altLang="en-US" sz="1200" dirty="0">
                <a:latin typeface="游ゴシック" panose="020B0400000000000000" pitchFamily="50" charset="-128"/>
                <a:ea typeface="游ゴシック" panose="020B0400000000000000" pitchFamily="50" charset="-128"/>
              </a:rPr>
              <a:t>や広島</a:t>
            </a:r>
            <a:r>
              <a:rPr lang="ja-JP" altLang="en-US" sz="1200" dirty="0"/>
              <a:t>土砂災害（平成</a:t>
            </a:r>
            <a:r>
              <a:rPr lang="en-US" altLang="ja-JP" sz="1200" dirty="0"/>
              <a:t>26</a:t>
            </a:r>
            <a:r>
              <a:rPr lang="ja-JP" altLang="en-US" sz="1200" dirty="0"/>
              <a:t>年）での流木災害の脅威を踏まえ、集中豪雨に備え、土石流・流木発生の恐れがある危険渓流で予防的な治山施設整備や間伐を実施。</a:t>
            </a:r>
          </a:p>
        </p:txBody>
      </p:sp>
      <p:sp>
        <p:nvSpPr>
          <p:cNvPr id="46" name="正方形/長方形 17">
            <a:extLst>
              <a:ext uri="{FF2B5EF4-FFF2-40B4-BE49-F238E27FC236}">
                <a16:creationId xmlns:a16="http://schemas.microsoft.com/office/drawing/2014/main" id="{E386225A-1BA1-9C20-7483-63F5927C75E8}"/>
              </a:ext>
            </a:extLst>
          </p:cNvPr>
          <p:cNvSpPr>
            <a:spLocks noChangeArrowheads="1"/>
          </p:cNvSpPr>
          <p:nvPr/>
        </p:nvSpPr>
        <p:spPr bwMode="auto">
          <a:xfrm>
            <a:off x="289113" y="4625436"/>
            <a:ext cx="636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Ⅱ</a:t>
            </a:r>
            <a:r>
              <a:rPr lang="ja-JP" altLang="en-US" sz="1400" b="1" dirty="0">
                <a:solidFill>
                  <a:prstClr val="black"/>
                </a:solidFill>
                <a:latin typeface="メイリオ" panose="020B0604030504040204" pitchFamily="50" charset="-128"/>
                <a:ea typeface="メイリオ" panose="020B0604030504040204" pitchFamily="50" charset="-128"/>
              </a:rPr>
              <a:t> 土石流・流木対策事業　</a:t>
            </a:r>
            <a:r>
              <a:rPr lang="ja-JP" altLang="en-US" sz="1400" b="1" dirty="0">
                <a:solidFill>
                  <a:srgbClr val="000000"/>
                </a:solidFill>
                <a:latin typeface="Meiryo UI" panose="020B0604030504040204" pitchFamily="50" charset="-128"/>
                <a:ea typeface="Meiryo UI" panose="020B0604030504040204" pitchFamily="50" charset="-128"/>
              </a:rPr>
              <a:t>（令和</a:t>
            </a:r>
            <a:r>
              <a:rPr lang="en-US" altLang="ja-JP" sz="1400" b="1" dirty="0">
                <a:solidFill>
                  <a:srgbClr val="000000"/>
                </a:solidFill>
                <a:latin typeface="Meiryo UI" panose="020B0604030504040204" pitchFamily="50" charset="-128"/>
                <a:ea typeface="Meiryo UI" panose="020B0604030504040204" pitchFamily="50" charset="-128"/>
              </a:rPr>
              <a:t>2</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6</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47" name="直線コネクタ 46">
            <a:extLst>
              <a:ext uri="{FF2B5EF4-FFF2-40B4-BE49-F238E27FC236}">
                <a16:creationId xmlns:a16="http://schemas.microsoft.com/office/drawing/2014/main" id="{F2558660-B789-8F36-4C83-81DDE0029A3E}"/>
              </a:ext>
            </a:extLst>
          </p:cNvPr>
          <p:cNvCxnSpPr>
            <a:cxnSpLocks/>
          </p:cNvCxnSpPr>
          <p:nvPr/>
        </p:nvCxnSpPr>
        <p:spPr>
          <a:xfrm>
            <a:off x="416968" y="4889633"/>
            <a:ext cx="6221957"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48" name="テキスト ボックス 47">
            <a:extLst>
              <a:ext uri="{FF2B5EF4-FFF2-40B4-BE49-F238E27FC236}">
                <a16:creationId xmlns:a16="http://schemas.microsoft.com/office/drawing/2014/main" id="{05EA214E-3342-07D9-32E5-C19AA1FE131C}"/>
              </a:ext>
            </a:extLst>
          </p:cNvPr>
          <p:cNvSpPr txBox="1"/>
          <p:nvPr/>
        </p:nvSpPr>
        <p:spPr>
          <a:xfrm>
            <a:off x="416967" y="4956537"/>
            <a:ext cx="6208399" cy="646331"/>
          </a:xfrm>
          <a:prstGeom prst="rect">
            <a:avLst/>
          </a:prstGeom>
          <a:noFill/>
        </p:spPr>
        <p:txBody>
          <a:bodyPr wrap="square">
            <a:spAutoFit/>
          </a:bodyPr>
          <a:lstStyle/>
          <a:p>
            <a:r>
              <a:rPr lang="ja-JP" altLang="en-US" sz="1200" dirty="0"/>
              <a:t>平成</a:t>
            </a:r>
            <a:r>
              <a:rPr lang="en-US" altLang="ja-JP" sz="1200" dirty="0"/>
              <a:t>29</a:t>
            </a:r>
            <a:r>
              <a:rPr lang="ja-JP" altLang="en-US" sz="1200" dirty="0"/>
              <a:t>年の九州北部豪雨や平成</a:t>
            </a:r>
            <a:r>
              <a:rPr lang="en-US" altLang="ja-JP" sz="1200" dirty="0"/>
              <a:t>30</a:t>
            </a:r>
            <a:r>
              <a:rPr lang="ja-JP" altLang="en-US" sz="1200" dirty="0"/>
              <a:t>年の西日本豪雨における大規模災害を踏まえ、危険な立木や倒木を伐採・除去し、渓流上流部の凹地形における治山施設整備等を組み合わせた土石流・流木対策を実施</a:t>
            </a:r>
          </a:p>
        </p:txBody>
      </p:sp>
      <p:sp>
        <p:nvSpPr>
          <p:cNvPr id="49" name="正方形/長方形 17">
            <a:extLst>
              <a:ext uri="{FF2B5EF4-FFF2-40B4-BE49-F238E27FC236}">
                <a16:creationId xmlns:a16="http://schemas.microsoft.com/office/drawing/2014/main" id="{22828A7D-1645-3711-EA6B-59AC258F02EC}"/>
              </a:ext>
            </a:extLst>
          </p:cNvPr>
          <p:cNvSpPr>
            <a:spLocks noChangeArrowheads="1"/>
          </p:cNvSpPr>
          <p:nvPr/>
        </p:nvSpPr>
        <p:spPr bwMode="auto">
          <a:xfrm>
            <a:off x="275555" y="5560742"/>
            <a:ext cx="6376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Ⅲ</a:t>
            </a:r>
            <a:r>
              <a:rPr lang="ja-JP" altLang="en-US" sz="1400" b="1" dirty="0">
                <a:solidFill>
                  <a:prstClr val="black"/>
                </a:solidFill>
                <a:latin typeface="メイリオ" panose="020B0604030504040204" pitchFamily="50" charset="-128"/>
                <a:ea typeface="メイリオ" panose="020B0604030504040204" pitchFamily="50" charset="-128"/>
              </a:rPr>
              <a:t> 流域治水対策事業　　　</a:t>
            </a:r>
            <a:r>
              <a:rPr lang="ja-JP" altLang="en-US" sz="1400" b="1" dirty="0">
                <a:solidFill>
                  <a:srgbClr val="000000"/>
                </a:solidFill>
                <a:latin typeface="Meiryo UI" panose="020B0604030504040204" pitchFamily="50" charset="-128"/>
                <a:ea typeface="Meiryo UI" panose="020B0604030504040204" pitchFamily="50" charset="-128"/>
              </a:rPr>
              <a:t>（令和</a:t>
            </a:r>
            <a:r>
              <a:rPr lang="en-US" altLang="ja-JP" sz="1400" b="1" dirty="0">
                <a:solidFill>
                  <a:srgbClr val="000000"/>
                </a:solidFill>
                <a:latin typeface="Meiryo UI" panose="020B0604030504040204" pitchFamily="50" charset="-128"/>
                <a:ea typeface="Meiryo UI" panose="020B0604030504040204" pitchFamily="50" charset="-128"/>
              </a:rPr>
              <a:t>6</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10</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50" name="直線コネクタ 49">
            <a:extLst>
              <a:ext uri="{FF2B5EF4-FFF2-40B4-BE49-F238E27FC236}">
                <a16:creationId xmlns:a16="http://schemas.microsoft.com/office/drawing/2014/main" id="{C37C6E98-8487-D0A9-3BC1-CF27D5D295F6}"/>
              </a:ext>
            </a:extLst>
          </p:cNvPr>
          <p:cNvCxnSpPr>
            <a:cxnSpLocks/>
          </p:cNvCxnSpPr>
          <p:nvPr/>
        </p:nvCxnSpPr>
        <p:spPr>
          <a:xfrm>
            <a:off x="403410" y="5824939"/>
            <a:ext cx="6235515"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51" name="テキスト ボックス 50">
            <a:extLst>
              <a:ext uri="{FF2B5EF4-FFF2-40B4-BE49-F238E27FC236}">
                <a16:creationId xmlns:a16="http://schemas.microsoft.com/office/drawing/2014/main" id="{AE82097F-7015-6120-7C72-F51D10885B85}"/>
              </a:ext>
            </a:extLst>
          </p:cNvPr>
          <p:cNvSpPr txBox="1"/>
          <p:nvPr/>
        </p:nvSpPr>
        <p:spPr>
          <a:xfrm>
            <a:off x="403410" y="5901590"/>
            <a:ext cx="6221956" cy="646331"/>
          </a:xfrm>
          <a:prstGeom prst="rect">
            <a:avLst/>
          </a:prstGeom>
          <a:noFill/>
        </p:spPr>
        <p:txBody>
          <a:bodyPr wrap="square">
            <a:spAutoFit/>
          </a:bodyPr>
          <a:lstStyle/>
          <a:p>
            <a:r>
              <a:rPr lang="ja-JP" altLang="en-US" sz="1200" dirty="0"/>
              <a:t>   令和元年東日本台風、令和</a:t>
            </a:r>
            <a:r>
              <a:rPr lang="en-US" altLang="ja-JP" sz="1200" dirty="0"/>
              <a:t>2</a:t>
            </a:r>
            <a:r>
              <a:rPr lang="ja-JP" altLang="en-US" sz="1200" dirty="0"/>
              <a:t>年</a:t>
            </a:r>
            <a:r>
              <a:rPr lang="en-US" altLang="ja-JP" sz="1200" dirty="0"/>
              <a:t>7</a:t>
            </a:r>
            <a:r>
              <a:rPr lang="ja-JP" altLang="en-US" sz="1200" dirty="0"/>
              <a:t>月豪雨などの近年相次ぐ大規模水害の発生を踏まえ、土砂の流出抑制や森林の保水力を高める整備を進め、下流域の洪水対策（流域治水）に貢献する防災対策を実施</a:t>
            </a:r>
          </a:p>
        </p:txBody>
      </p:sp>
      <p:sp>
        <p:nvSpPr>
          <p:cNvPr id="72" name="正方形/長方形 17">
            <a:extLst>
              <a:ext uri="{FF2B5EF4-FFF2-40B4-BE49-F238E27FC236}">
                <a16:creationId xmlns:a16="http://schemas.microsoft.com/office/drawing/2014/main" id="{293E9F27-C116-777A-125E-E7C390490C60}"/>
              </a:ext>
            </a:extLst>
          </p:cNvPr>
          <p:cNvSpPr>
            <a:spLocks noChangeArrowheads="1"/>
          </p:cNvSpPr>
          <p:nvPr/>
        </p:nvSpPr>
        <p:spPr bwMode="auto">
          <a:xfrm>
            <a:off x="5136848" y="5351705"/>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重点対策</a:t>
            </a:r>
            <a:r>
              <a:rPr lang="en-US" altLang="ja-JP" sz="1200" b="1" dirty="0">
                <a:solidFill>
                  <a:prstClr val="black"/>
                </a:solidFill>
                <a:latin typeface="メイリオ" panose="020B0604030504040204" pitchFamily="50" charset="-128"/>
                <a:ea typeface="メイリオ" panose="020B0604030504040204" pitchFamily="50" charset="-128"/>
              </a:rPr>
              <a:t>56</a:t>
            </a:r>
            <a:r>
              <a:rPr lang="ja-JP" altLang="en-US" sz="1200" b="1" dirty="0">
                <a:solidFill>
                  <a:prstClr val="black"/>
                </a:solidFill>
                <a:latin typeface="メイリオ" panose="020B0604030504040204" pitchFamily="50" charset="-128"/>
                <a:ea typeface="メイリオ" panose="020B0604030504040204" pitchFamily="50" charset="-128"/>
              </a:rPr>
              <a:t>箇所</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sp>
        <p:nvSpPr>
          <p:cNvPr id="73" name="正方形/長方形 17">
            <a:extLst>
              <a:ext uri="{FF2B5EF4-FFF2-40B4-BE49-F238E27FC236}">
                <a16:creationId xmlns:a16="http://schemas.microsoft.com/office/drawing/2014/main" id="{49E035D7-AF40-D841-646A-A1EC2B9F717C}"/>
              </a:ext>
            </a:extLst>
          </p:cNvPr>
          <p:cNvSpPr>
            <a:spLocks noChangeArrowheads="1"/>
          </p:cNvSpPr>
          <p:nvPr/>
        </p:nvSpPr>
        <p:spPr bwMode="auto">
          <a:xfrm>
            <a:off x="5129342" y="4424552"/>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対策対象</a:t>
            </a:r>
            <a:r>
              <a:rPr lang="en-US" altLang="ja-JP" sz="1200" b="1" dirty="0">
                <a:solidFill>
                  <a:prstClr val="black"/>
                </a:solidFill>
                <a:latin typeface="メイリオ" panose="020B0604030504040204" pitchFamily="50" charset="-128"/>
                <a:ea typeface="メイリオ" panose="020B0604030504040204" pitchFamily="50" charset="-128"/>
              </a:rPr>
              <a:t>30</a:t>
            </a:r>
            <a:r>
              <a:rPr lang="ja-JP" altLang="en-US" sz="1200" b="1" dirty="0">
                <a:solidFill>
                  <a:prstClr val="black"/>
                </a:solidFill>
                <a:latin typeface="メイリオ" panose="020B0604030504040204" pitchFamily="50" charset="-128"/>
                <a:ea typeface="メイリオ" panose="020B0604030504040204" pitchFamily="50" charset="-128"/>
              </a:rPr>
              <a:t>地区</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sp>
        <p:nvSpPr>
          <p:cNvPr id="74" name="正方形/長方形 17">
            <a:extLst>
              <a:ext uri="{FF2B5EF4-FFF2-40B4-BE49-F238E27FC236}">
                <a16:creationId xmlns:a16="http://schemas.microsoft.com/office/drawing/2014/main" id="{4B1F6583-0DFB-DFE0-3AEE-B10E0EBD419A}"/>
              </a:ext>
            </a:extLst>
          </p:cNvPr>
          <p:cNvSpPr>
            <a:spLocks noChangeArrowheads="1"/>
          </p:cNvSpPr>
          <p:nvPr/>
        </p:nvSpPr>
        <p:spPr bwMode="auto">
          <a:xfrm>
            <a:off x="5136848" y="6315433"/>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重点対策</a:t>
            </a:r>
            <a:r>
              <a:rPr lang="en-US" altLang="ja-JP" sz="1200" b="1" dirty="0">
                <a:solidFill>
                  <a:prstClr val="black"/>
                </a:solidFill>
                <a:latin typeface="メイリオ" panose="020B0604030504040204" pitchFamily="50" charset="-128"/>
                <a:ea typeface="メイリオ" panose="020B0604030504040204" pitchFamily="50" charset="-128"/>
              </a:rPr>
              <a:t>23</a:t>
            </a:r>
            <a:r>
              <a:rPr lang="ja-JP" altLang="en-US" sz="1200" b="1" dirty="0">
                <a:solidFill>
                  <a:prstClr val="black"/>
                </a:solidFill>
                <a:latin typeface="メイリオ" panose="020B0604030504040204" pitchFamily="50" charset="-128"/>
                <a:ea typeface="メイリオ" panose="020B0604030504040204" pitchFamily="50" charset="-128"/>
              </a:rPr>
              <a:t>地区</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pic>
        <p:nvPicPr>
          <p:cNvPr id="12" name="図 11" descr="グラフ, ヒストグラム&#10;&#10;AI 生成コンテンツは誤りを含む可能性があります。">
            <a:extLst>
              <a:ext uri="{FF2B5EF4-FFF2-40B4-BE49-F238E27FC236}">
                <a16:creationId xmlns:a16="http://schemas.microsoft.com/office/drawing/2014/main" id="{D399B525-7409-181F-C1FE-E01BE3B02E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7080" y="816246"/>
            <a:ext cx="3001124" cy="2344073"/>
          </a:xfrm>
          <a:prstGeom prst="rect">
            <a:avLst/>
          </a:prstGeom>
        </p:spPr>
      </p:pic>
      <p:sp>
        <p:nvSpPr>
          <p:cNvPr id="35" name="テキスト ボックス 34">
            <a:extLst>
              <a:ext uri="{FF2B5EF4-FFF2-40B4-BE49-F238E27FC236}">
                <a16:creationId xmlns:a16="http://schemas.microsoft.com/office/drawing/2014/main" id="{67C05088-2223-4270-B6B9-8195FE019318}"/>
              </a:ext>
            </a:extLst>
          </p:cNvPr>
          <p:cNvSpPr txBox="1"/>
          <p:nvPr/>
        </p:nvSpPr>
        <p:spPr>
          <a:xfrm>
            <a:off x="6847080" y="5364833"/>
            <a:ext cx="2965579" cy="1169551"/>
          </a:xfrm>
          <a:prstGeom prst="rect">
            <a:avLst/>
          </a:prstGeom>
          <a:noFill/>
        </p:spPr>
        <p:txBody>
          <a:bodyPr wrap="square">
            <a:spAutoFit/>
          </a:bodyPr>
          <a:lstStyle/>
          <a:p>
            <a:pPr algn="just" defTabSz="901070">
              <a:lnSpc>
                <a:spcPts val="1200"/>
              </a:lnSpc>
            </a:pP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年に上陸した台風第</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21</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号により、高槻市で</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614ha</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に及ぶ激甚災害の指定を受ける風倒被害が発生し、道路の閉鎖で集落が一時孤立する等、府域の広い範囲で被害がありました。</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　こうした災害発生形態の変化に対し、予防策の強化、初動対応の迅速化、早期復旧といったレジリエンス（強靭性）の向上が求められています。</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6" name="正方形/長方形 17">
            <a:extLst>
              <a:ext uri="{FF2B5EF4-FFF2-40B4-BE49-F238E27FC236}">
                <a16:creationId xmlns:a16="http://schemas.microsoft.com/office/drawing/2014/main" id="{C9D42B3E-51FE-435C-B4E1-A7832FB09C14}"/>
              </a:ext>
            </a:extLst>
          </p:cNvPr>
          <p:cNvSpPr>
            <a:spLocks noChangeArrowheads="1"/>
          </p:cNvSpPr>
          <p:nvPr/>
        </p:nvSpPr>
        <p:spPr bwMode="auto">
          <a:xfrm>
            <a:off x="6876986" y="4989090"/>
            <a:ext cx="3037383"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100" b="1" dirty="0">
                <a:solidFill>
                  <a:prstClr val="black"/>
                </a:solidFill>
                <a:latin typeface="メイリオ" panose="020B0604030504040204" pitchFamily="50" charset="-128"/>
                <a:ea typeface="メイリオ" panose="020B0604030504040204" pitchFamily="50" charset="-128"/>
              </a:rPr>
              <a:t>平成</a:t>
            </a:r>
            <a:r>
              <a:rPr lang="en-US" altLang="ja-JP" sz="1100" b="1" dirty="0">
                <a:solidFill>
                  <a:prstClr val="black"/>
                </a:solidFill>
                <a:latin typeface="メイリオ" panose="020B0604030504040204" pitchFamily="50" charset="-128"/>
                <a:ea typeface="メイリオ" panose="020B0604030504040204" pitchFamily="50" charset="-128"/>
              </a:rPr>
              <a:t>30</a:t>
            </a:r>
            <a:r>
              <a:rPr lang="ja-JP" altLang="en-US" sz="1100" b="1" dirty="0">
                <a:solidFill>
                  <a:prstClr val="black"/>
                </a:solidFill>
                <a:latin typeface="メイリオ" panose="020B0604030504040204" pitchFamily="50" charset="-128"/>
                <a:ea typeface="メイリオ" panose="020B0604030504040204" pitchFamily="50" charset="-128"/>
              </a:rPr>
              <a:t>年台風２１号による</a:t>
            </a:r>
            <a:endParaRPr lang="en-US" altLang="ja-JP" sz="1100" b="1" dirty="0">
              <a:solidFill>
                <a:prstClr val="black"/>
              </a:solidFill>
              <a:latin typeface="メイリオ" panose="020B0604030504040204" pitchFamily="50" charset="-128"/>
              <a:ea typeface="メイリオ" panose="020B0604030504040204" pitchFamily="50" charset="-128"/>
            </a:endParaRPr>
          </a:p>
          <a:p>
            <a:pPr defTabSz="611158">
              <a:spcBef>
                <a:spcPct val="0"/>
              </a:spcBef>
              <a:buNone/>
            </a:pPr>
            <a:r>
              <a:rPr lang="ja-JP" altLang="en-US" sz="1200" b="1" dirty="0">
                <a:solidFill>
                  <a:prstClr val="black"/>
                </a:solidFill>
                <a:latin typeface="メイリオ" panose="020B0604030504040204" pitchFamily="50" charset="-128"/>
                <a:ea typeface="メイリオ" panose="020B0604030504040204" pitchFamily="50" charset="-128"/>
              </a:rPr>
              <a:t>府域での大規模風倒被害（高槻市）</a:t>
            </a:r>
            <a:endParaRPr lang="ja-JP" altLang="en-US" sz="1200" b="1" dirty="0">
              <a:solidFill>
                <a:srgbClr val="000000"/>
              </a:solidFill>
              <a:latin typeface="Meiryo UI" panose="020B0604030504040204" pitchFamily="50" charset="-128"/>
              <a:ea typeface="Meiryo UI" panose="020B0604030504040204" pitchFamily="50" charset="-128"/>
            </a:endParaRPr>
          </a:p>
        </p:txBody>
      </p:sp>
      <p:pic>
        <p:nvPicPr>
          <p:cNvPr id="37" name="図 36">
            <a:extLst>
              <a:ext uri="{FF2B5EF4-FFF2-40B4-BE49-F238E27FC236}">
                <a16:creationId xmlns:a16="http://schemas.microsoft.com/office/drawing/2014/main" id="{1DB464BB-977E-4B5D-BA77-E00702A6B7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03273" y="3312757"/>
            <a:ext cx="2860946" cy="1616971"/>
          </a:xfrm>
          <a:prstGeom prst="rect">
            <a:avLst/>
          </a:prstGeom>
        </p:spPr>
      </p:pic>
      <p:sp>
        <p:nvSpPr>
          <p:cNvPr id="38" name="テキスト ボックス 37">
            <a:extLst>
              <a:ext uri="{FF2B5EF4-FFF2-40B4-BE49-F238E27FC236}">
                <a16:creationId xmlns:a16="http://schemas.microsoft.com/office/drawing/2014/main" id="{99E6671E-2959-41ED-9A93-AD3463367A43}"/>
              </a:ext>
            </a:extLst>
          </p:cNvPr>
          <p:cNvSpPr txBox="1"/>
          <p:nvPr/>
        </p:nvSpPr>
        <p:spPr>
          <a:xfrm>
            <a:off x="5136848" y="2663051"/>
            <a:ext cx="1560651" cy="18361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出典：令和４年度 森林・林業白書</a:t>
            </a:r>
          </a:p>
        </p:txBody>
      </p:sp>
      <p:sp>
        <p:nvSpPr>
          <p:cNvPr id="39" name="テキスト ボックス 38">
            <a:extLst>
              <a:ext uri="{FF2B5EF4-FFF2-40B4-BE49-F238E27FC236}">
                <a16:creationId xmlns:a16="http://schemas.microsoft.com/office/drawing/2014/main" id="{3A9F6881-68CE-4667-B892-3E74C7D81D8D}"/>
              </a:ext>
            </a:extLst>
          </p:cNvPr>
          <p:cNvSpPr txBox="1"/>
          <p:nvPr/>
        </p:nvSpPr>
        <p:spPr>
          <a:xfrm>
            <a:off x="4598075" y="2508453"/>
            <a:ext cx="2129904" cy="124870"/>
          </a:xfrm>
          <a:prstGeom prst="rect">
            <a:avLst/>
          </a:prstGeom>
          <a:solidFill>
            <a:schemeClr val="bg1"/>
          </a:solid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平成</a:t>
            </a:r>
            <a:r>
              <a:rPr lang="en-US" altLang="ja-JP" sz="800" dirty="0">
                <a:latin typeface="BIZ UDPゴシック" panose="020B0400000000000000" pitchFamily="50" charset="-128"/>
                <a:ea typeface="BIZ UDPゴシック" panose="020B0400000000000000" pitchFamily="50" charset="-128"/>
              </a:rPr>
              <a:t>29</a:t>
            </a:r>
            <a:r>
              <a:rPr lang="ja-JP" altLang="en-US" sz="800" dirty="0">
                <a:latin typeface="BIZ UDPゴシック" panose="020B0400000000000000" pitchFamily="50" charset="-128"/>
                <a:ea typeface="BIZ UDPゴシック" panose="020B0400000000000000" pitchFamily="50" charset="-128"/>
              </a:rPr>
              <a:t>年</a:t>
            </a:r>
            <a:r>
              <a:rPr lang="en-US" altLang="ja-JP" sz="800" dirty="0">
                <a:latin typeface="BIZ UDPゴシック" panose="020B0400000000000000" pitchFamily="50" charset="-128"/>
                <a:ea typeface="BIZ UDPゴシック" panose="020B0400000000000000" pitchFamily="50" charset="-128"/>
              </a:rPr>
              <a:t>7</a:t>
            </a:r>
            <a:r>
              <a:rPr lang="ja-JP" altLang="en-US" sz="800" dirty="0">
                <a:latin typeface="BIZ UDPゴシック" panose="020B0400000000000000" pitchFamily="50" charset="-128"/>
                <a:ea typeface="BIZ UDPゴシック" panose="020B0400000000000000" pitchFamily="50" charset="-128"/>
              </a:rPr>
              <a:t>月 九州北部豪雨（福岡県朝倉市）</a:t>
            </a:r>
          </a:p>
        </p:txBody>
      </p:sp>
      <p:pic>
        <p:nvPicPr>
          <p:cNvPr id="41" name="図 40">
            <a:extLst>
              <a:ext uri="{FF2B5EF4-FFF2-40B4-BE49-F238E27FC236}">
                <a16:creationId xmlns:a16="http://schemas.microsoft.com/office/drawing/2014/main" id="{32EB5005-52CF-48BE-AA12-9F0AB40FB7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4" name="図 43">
            <a:extLst>
              <a:ext uri="{FF2B5EF4-FFF2-40B4-BE49-F238E27FC236}">
                <a16:creationId xmlns:a16="http://schemas.microsoft.com/office/drawing/2014/main" id="{85AB46F9-CD3B-4B9F-BFE0-13EA78BC141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2" name="図 51">
            <a:extLst>
              <a:ext uri="{FF2B5EF4-FFF2-40B4-BE49-F238E27FC236}">
                <a16:creationId xmlns:a16="http://schemas.microsoft.com/office/drawing/2014/main" id="{88B7FFF1-53BE-432E-8DBC-28EE84988F3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3" name="図 52">
            <a:extLst>
              <a:ext uri="{FF2B5EF4-FFF2-40B4-BE49-F238E27FC236}">
                <a16:creationId xmlns:a16="http://schemas.microsoft.com/office/drawing/2014/main" id="{925787DA-2023-4151-A3CD-00B7B39163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4" name="図 53">
            <a:extLst>
              <a:ext uri="{FF2B5EF4-FFF2-40B4-BE49-F238E27FC236}">
                <a16:creationId xmlns:a16="http://schemas.microsoft.com/office/drawing/2014/main" id="{76460FE9-8FC9-4645-B40E-6308433F638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5" name="図 54">
            <a:extLst>
              <a:ext uri="{FF2B5EF4-FFF2-40B4-BE49-F238E27FC236}">
                <a16:creationId xmlns:a16="http://schemas.microsoft.com/office/drawing/2014/main" id="{EC0C4A14-68B7-4FDA-9B45-8D60E5F6799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2FA0D81D-1AFF-4436-A9DA-5083734C01D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F03853E6-6024-4A65-B0E0-93CF03BB44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a:extLst>
              <a:ext uri="{FF2B5EF4-FFF2-40B4-BE49-F238E27FC236}">
                <a16:creationId xmlns:a16="http://schemas.microsoft.com/office/drawing/2014/main" id="{183C7B4D-417B-4DB0-829A-ED45C0A404D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9" name="テキスト ボックス 58">
            <a:extLst>
              <a:ext uri="{FF2B5EF4-FFF2-40B4-BE49-F238E27FC236}">
                <a16:creationId xmlns:a16="http://schemas.microsoft.com/office/drawing/2014/main" id="{8CA436D9-1B86-4D06-9132-6446A2E1D5BD}"/>
              </a:ext>
            </a:extLst>
          </p:cNvPr>
          <p:cNvSpPr txBox="1"/>
          <p:nvPr/>
        </p:nvSpPr>
        <p:spPr>
          <a:xfrm>
            <a:off x="8067295" y="3188745"/>
            <a:ext cx="1847074" cy="231699"/>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出典：令和４年度　森林・林業白書</a:t>
            </a:r>
          </a:p>
        </p:txBody>
      </p:sp>
      <p:sp>
        <p:nvSpPr>
          <p:cNvPr id="40" name="スライド番号プレースホルダー 10">
            <a:extLst>
              <a:ext uri="{FF2B5EF4-FFF2-40B4-BE49-F238E27FC236}">
                <a16:creationId xmlns:a16="http://schemas.microsoft.com/office/drawing/2014/main" id="{5C4FB952-ABAF-48F0-AA2A-C0AD01AA49DC}"/>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15</a:t>
            </a:fld>
            <a:endParaRPr kumimoji="1" lang="ja-JP" altLang="en-US" sz="2000" b="1" dirty="0"/>
          </a:p>
        </p:txBody>
      </p:sp>
    </p:spTree>
    <p:extLst>
      <p:ext uri="{BB962C8B-B14F-4D97-AF65-F5344CB8AC3E}">
        <p14:creationId xmlns:p14="http://schemas.microsoft.com/office/powerpoint/2010/main" val="158453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A7DB2F05-A6D1-47E0-A554-6E43FEDB00DE}"/>
              </a:ext>
            </a:extLst>
          </p:cNvPr>
          <p:cNvSpPr/>
          <p:nvPr/>
        </p:nvSpPr>
        <p:spPr>
          <a:xfrm>
            <a:off x="6795732" y="2650056"/>
            <a:ext cx="3060000" cy="1979432"/>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2B678C91-2402-7AAE-9646-FFAA607BBF6A}"/>
              </a:ext>
            </a:extLst>
          </p:cNvPr>
          <p:cNvSpPr/>
          <p:nvPr/>
        </p:nvSpPr>
        <p:spPr>
          <a:xfrm>
            <a:off x="117431" y="909772"/>
            <a:ext cx="6644724" cy="1663514"/>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1AE15B3C-8D93-2856-2149-5BBFDD3C0C5E}"/>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5AC6F2BA-30D2-ED07-D04C-975462EF3D33}"/>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山地災害対策に関する課題とこれから取り組むべき事項</a:t>
            </a:r>
          </a:p>
        </p:txBody>
      </p:sp>
      <p:sp>
        <p:nvSpPr>
          <p:cNvPr id="2" name="テキスト ボックス 1">
            <a:extLst>
              <a:ext uri="{FF2B5EF4-FFF2-40B4-BE49-F238E27FC236}">
                <a16:creationId xmlns:a16="http://schemas.microsoft.com/office/drawing/2014/main" id="{74501CCE-7635-9086-A275-00FCA4C4C525}"/>
              </a:ext>
            </a:extLst>
          </p:cNvPr>
          <p:cNvSpPr txBox="1"/>
          <p:nvPr/>
        </p:nvSpPr>
        <p:spPr>
          <a:xfrm>
            <a:off x="345687" y="1214317"/>
            <a:ext cx="6292872" cy="1292662"/>
          </a:xfrm>
          <a:prstGeom prst="rect">
            <a:avLst/>
          </a:prstGeom>
          <a:noFill/>
        </p:spPr>
        <p:txBody>
          <a:bodyPr wrap="square">
            <a:spAutoFit/>
          </a:bodyPr>
          <a:lstStyle/>
          <a:p>
            <a:r>
              <a:rPr lang="ja-JP" altLang="en-US" sz="1300" dirty="0">
                <a:latin typeface="HG丸ｺﾞｼｯｸM-PRO" panose="020F0600000000000000" pitchFamily="50" charset="-128"/>
                <a:ea typeface="HG丸ｺﾞｼｯｸM-PRO" panose="020F0600000000000000" pitchFamily="50" charset="-128"/>
              </a:rPr>
              <a:t>　近年の気候変動に伴う全国的な山地災害の激甚化・頻発化を受け、特に都市部と山地が近接する大阪府においては、森林防災・減災力の継続的な強化が課題となっています。このため、国の方針も踏まえ、従来からある</a:t>
            </a:r>
            <a:r>
              <a:rPr lang="ja-JP" altLang="en-US" sz="1300" b="1" u="sng" dirty="0">
                <a:latin typeface="BIZ UDゴシック" panose="020B0400000000000000" pitchFamily="49" charset="-128"/>
                <a:ea typeface="BIZ UDゴシック" panose="020B0400000000000000" pitchFamily="49" charset="-128"/>
              </a:rPr>
              <a:t>予防的治山対策の強化</a:t>
            </a:r>
            <a:r>
              <a:rPr lang="ja-JP" altLang="en-US" sz="1300" dirty="0">
                <a:latin typeface="HG丸ｺﾞｼｯｸM-PRO" panose="020F0600000000000000" pitchFamily="50" charset="-128"/>
                <a:ea typeface="HG丸ｺﾞｼｯｸM-PRO" panose="020F0600000000000000" pitchFamily="50" charset="-128"/>
              </a:rPr>
              <a:t>に加え、</a:t>
            </a:r>
            <a:r>
              <a:rPr lang="ja-JP" altLang="en-US" sz="1300" b="1" u="sng" dirty="0">
                <a:latin typeface="BIZ UDゴシック" panose="020B0400000000000000" pitchFamily="49" charset="-128"/>
                <a:ea typeface="BIZ UDゴシック" panose="020B0400000000000000" pitchFamily="49" charset="-128"/>
              </a:rPr>
              <a:t>既存の治山施設の老朽化対策及び機能強化</a:t>
            </a:r>
            <a:r>
              <a:rPr lang="ja-JP" altLang="en-US" sz="1300" dirty="0">
                <a:latin typeface="HG丸ｺﾞｼｯｸM-PRO" panose="020F0600000000000000" pitchFamily="50" charset="-128"/>
                <a:ea typeface="HG丸ｺﾞｼｯｸM-PRO" panose="020F0600000000000000" pitchFamily="50" charset="-128"/>
              </a:rPr>
              <a:t>、</a:t>
            </a:r>
            <a:r>
              <a:rPr lang="ja-JP" altLang="en-US" sz="1300" b="1" u="sng" dirty="0">
                <a:latin typeface="BIZ UDゴシック" panose="020B0400000000000000" pitchFamily="49" charset="-128"/>
                <a:ea typeface="BIZ UDゴシック" panose="020B0400000000000000" pitchFamily="49" charset="-128"/>
              </a:rPr>
              <a:t>新たな発生形態に対応した治山対策</a:t>
            </a:r>
            <a:r>
              <a:rPr lang="ja-JP" altLang="en-US" sz="1300" dirty="0">
                <a:latin typeface="HG丸ｺﾞｼｯｸM-PRO" panose="020F0600000000000000" pitchFamily="50" charset="-128"/>
                <a:ea typeface="HG丸ｺﾞｼｯｸM-PRO" panose="020F0600000000000000" pitchFamily="50" charset="-128"/>
              </a:rPr>
              <a:t>、下流での水害対策も踏まえた</a:t>
            </a:r>
            <a:r>
              <a:rPr lang="ja-JP" altLang="en-US" sz="1300" b="1" u="sng" dirty="0">
                <a:latin typeface="BIZ UDゴシック" panose="020B0400000000000000" pitchFamily="49" charset="-128"/>
                <a:ea typeface="BIZ UDゴシック" panose="020B0400000000000000" pitchFamily="49" charset="-128"/>
              </a:rPr>
              <a:t>流域治水対策</a:t>
            </a:r>
            <a:r>
              <a:rPr lang="ja-JP" altLang="en-US" sz="1300" dirty="0">
                <a:latin typeface="HG丸ｺﾞｼｯｸM-PRO" panose="020F0600000000000000" pitchFamily="50" charset="-128"/>
                <a:ea typeface="HG丸ｺﾞｼｯｸM-PRO" panose="020F0600000000000000" pitchFamily="50" charset="-128"/>
              </a:rPr>
              <a:t>、</a:t>
            </a:r>
            <a:r>
              <a:rPr lang="ja-JP" altLang="en-US" sz="1300" b="1" u="sng" dirty="0">
                <a:latin typeface="BIZ UDゴシック" panose="020B0400000000000000" pitchFamily="49" charset="-128"/>
                <a:ea typeface="BIZ UDゴシック" panose="020B0400000000000000" pitchFamily="49" charset="-128"/>
              </a:rPr>
              <a:t>初動対応の迅速化</a:t>
            </a:r>
            <a:r>
              <a:rPr lang="ja-JP" altLang="en-US" sz="1300" dirty="0">
                <a:latin typeface="HG丸ｺﾞｼｯｸM-PRO" panose="020F0600000000000000" pitchFamily="50" charset="-128"/>
                <a:ea typeface="HG丸ｺﾞｼｯｸM-PRO" panose="020F0600000000000000" pitchFamily="50" charset="-128"/>
              </a:rPr>
              <a:t>、早期復旧のための</a:t>
            </a:r>
            <a:r>
              <a:rPr lang="ja-JP" altLang="en-US" sz="1300" b="1" u="sng" dirty="0">
                <a:latin typeface="BIZ UDゴシック" panose="020B0400000000000000" pitchFamily="49" charset="-128"/>
                <a:ea typeface="BIZ UDゴシック" panose="020B0400000000000000" pitchFamily="49" charset="-128"/>
              </a:rPr>
              <a:t>レジリエンス向上</a:t>
            </a:r>
            <a:r>
              <a:rPr lang="ja-JP" altLang="en-US" sz="1300" dirty="0">
                <a:latin typeface="HG丸ｺﾞｼｯｸM-PRO" panose="020F0600000000000000" pitchFamily="50" charset="-128"/>
                <a:ea typeface="HG丸ｺﾞｼｯｸM-PRO" panose="020F0600000000000000" pitchFamily="50" charset="-128"/>
              </a:rPr>
              <a:t>等に重点的に取り組んでいく必要があります。</a:t>
            </a:r>
          </a:p>
        </p:txBody>
      </p:sp>
      <p:sp>
        <p:nvSpPr>
          <p:cNvPr id="78" name="テキスト ボックス 77">
            <a:extLst>
              <a:ext uri="{FF2B5EF4-FFF2-40B4-BE49-F238E27FC236}">
                <a16:creationId xmlns:a16="http://schemas.microsoft.com/office/drawing/2014/main" id="{68E35C32-073E-FB2C-8258-4BC2BA971117}"/>
              </a:ext>
            </a:extLst>
          </p:cNvPr>
          <p:cNvSpPr txBox="1"/>
          <p:nvPr/>
        </p:nvSpPr>
        <p:spPr>
          <a:xfrm>
            <a:off x="171678" y="3340395"/>
            <a:ext cx="5983417" cy="281395"/>
          </a:xfrm>
          <a:prstGeom prst="rect">
            <a:avLst/>
          </a:prstGeom>
          <a:noFill/>
        </p:spPr>
        <p:txBody>
          <a:bodyPr wrap="square" lIns="65314" tIns="32657" rIns="65314" bIns="32657" rtlCol="0" anchor="t">
            <a:spAutoFit/>
          </a:bodyPr>
          <a:lstStyle/>
          <a:p>
            <a:pPr algn="just" defTabSz="901070"/>
            <a:r>
              <a:rPr kumimoji="1" lang="ja-JP" altLang="en-US" sz="1400" b="1" kern="100" dirty="0">
                <a:solidFill>
                  <a:prstClr val="black"/>
                </a:solidFill>
                <a:latin typeface="ＭＳ Ｐゴシック" panose="020B0600070205080204" pitchFamily="50" charset="-128"/>
                <a:ea typeface="ＭＳ Ｐゴシック" panose="020B0600070205080204" pitchFamily="50" charset="-128"/>
                <a:cs typeface="Times New Roman"/>
              </a:rPr>
              <a:t>（１） 森林の土砂流出防止機能を維持・向上させるための対策</a:t>
            </a:r>
            <a:endParaRPr kumimoji="1" lang="en-US" altLang="ja-JP" sz="14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42" name="AutoShape 2">
            <a:extLst>
              <a:ext uri="{FF2B5EF4-FFF2-40B4-BE49-F238E27FC236}">
                <a16:creationId xmlns:a16="http://schemas.microsoft.com/office/drawing/2014/main" id="{C08D8231-BDE5-1546-C446-A0B28BA45B8D}"/>
              </a:ext>
            </a:extLst>
          </p:cNvPr>
          <p:cNvSpPr>
            <a:spLocks noChangeArrowheads="1"/>
          </p:cNvSpPr>
          <p:nvPr/>
        </p:nvSpPr>
        <p:spPr bwMode="auto">
          <a:xfrm>
            <a:off x="98977" y="2804536"/>
            <a:ext cx="6644724" cy="396773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55" name="正方形/長方形 17">
            <a:extLst>
              <a:ext uri="{FF2B5EF4-FFF2-40B4-BE49-F238E27FC236}">
                <a16:creationId xmlns:a16="http://schemas.microsoft.com/office/drawing/2014/main" id="{70C295F9-C1EC-DB08-88A5-C9433F115826}"/>
              </a:ext>
            </a:extLst>
          </p:cNvPr>
          <p:cNvSpPr>
            <a:spLocks noChangeArrowheads="1"/>
          </p:cNvSpPr>
          <p:nvPr/>
        </p:nvSpPr>
        <p:spPr bwMode="auto">
          <a:xfrm>
            <a:off x="6795363" y="486829"/>
            <a:ext cx="3024000" cy="288000"/>
          </a:xfrm>
          <a:prstGeom prst="rect">
            <a:avLst/>
          </a:prstGeom>
          <a:solidFill>
            <a:srgbClr val="FFFF00"/>
          </a:solidFill>
          <a:ln>
            <a:noFill/>
          </a:ln>
        </p:spPr>
        <p:txBody>
          <a:bodyPr wrap="square" lIns="0" tIns="36000" rIns="0" bIns="0" anchor="ctr" anchorCtr="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b="1" dirty="0">
                <a:solidFill>
                  <a:prstClr val="black"/>
                </a:solidFill>
                <a:latin typeface="メイリオ" panose="020B0604030504040204" pitchFamily="50" charset="-128"/>
                <a:ea typeface="メイリオ" panose="020B0604030504040204" pitchFamily="50" charset="-128"/>
              </a:rPr>
              <a:t>■ 国土強靭化実施中期計画</a:t>
            </a:r>
            <a:endParaRPr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22" name="正方形/長方形 17">
            <a:extLst>
              <a:ext uri="{FF2B5EF4-FFF2-40B4-BE49-F238E27FC236}">
                <a16:creationId xmlns:a16="http://schemas.microsoft.com/office/drawing/2014/main" id="{96E58D51-BCE9-454C-B32E-3B63A06A3D8B}"/>
              </a:ext>
            </a:extLst>
          </p:cNvPr>
          <p:cNvSpPr>
            <a:spLocks noChangeArrowheads="1"/>
          </p:cNvSpPr>
          <p:nvPr/>
        </p:nvSpPr>
        <p:spPr bwMode="auto">
          <a:xfrm>
            <a:off x="269421" y="2877831"/>
            <a:ext cx="6369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dirty="0">
                <a:solidFill>
                  <a:prstClr val="black"/>
                </a:solidFill>
                <a:latin typeface="BIZ UDゴシック" panose="020B0400000000000000" pitchFamily="49" charset="-128"/>
                <a:ea typeface="BIZ UDゴシック" panose="020B0400000000000000" pitchFamily="49" charset="-128"/>
              </a:rPr>
              <a:t>● </a:t>
            </a:r>
            <a:r>
              <a:rPr lang="ja-JP" altLang="en-US" sz="1400" b="1" dirty="0">
                <a:solidFill>
                  <a:prstClr val="black"/>
                </a:solidFill>
                <a:latin typeface="メイリオ" panose="020B0604030504040204" pitchFamily="50" charset="-128"/>
                <a:ea typeface="メイリオ" panose="020B0604030504040204" pitchFamily="50" charset="-128"/>
              </a:rPr>
              <a:t>今後の気候変動を見据えた森林の土砂流出防止機能・洪水緩和機能の維持・</a:t>
            </a:r>
            <a:endParaRPr lang="en-US" altLang="ja-JP" sz="1400" b="1" dirty="0">
              <a:solidFill>
                <a:prstClr val="black"/>
              </a:solidFill>
              <a:latin typeface="メイリオ" panose="020B0604030504040204" pitchFamily="50" charset="-128"/>
              <a:ea typeface="メイリオ" panose="020B0604030504040204" pitchFamily="50" charset="-128"/>
            </a:endParaRPr>
          </a:p>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   </a:t>
            </a:r>
            <a:r>
              <a:rPr lang="ja-JP" altLang="en-US" sz="1400" b="1" dirty="0">
                <a:solidFill>
                  <a:prstClr val="black"/>
                </a:solidFill>
                <a:latin typeface="メイリオ" panose="020B0604030504040204" pitchFamily="50" charset="-128"/>
                <a:ea typeface="メイリオ" panose="020B0604030504040204" pitchFamily="50" charset="-128"/>
              </a:rPr>
              <a:t> 向上のための治山対策　 </a:t>
            </a:r>
            <a:r>
              <a:rPr lang="en-US" altLang="ja-JP" sz="900" dirty="0">
                <a:solidFill>
                  <a:prstClr val="black"/>
                </a:solidFill>
                <a:latin typeface="BIZ UDゴシック" panose="020B0400000000000000" pitchFamily="49" charset="-128"/>
                <a:ea typeface="BIZ UDゴシック" panose="020B0400000000000000" pitchFamily="49" charset="-128"/>
              </a:rPr>
              <a:t>(</a:t>
            </a:r>
            <a:r>
              <a:rPr lang="ja-JP" altLang="en-US" sz="900" dirty="0">
                <a:solidFill>
                  <a:prstClr val="black"/>
                </a:solidFill>
                <a:latin typeface="BIZ UDゴシック" panose="020B0400000000000000" pitchFamily="49" charset="-128"/>
                <a:ea typeface="BIZ UDゴシック" panose="020B0400000000000000" pitchFamily="49" charset="-128"/>
              </a:rPr>
              <a:t>林野庁「</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豪雨</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災害に関する今後の治山対策の在り方検討会とりまとめ」より</a:t>
            </a:r>
            <a:r>
              <a:rPr lang="en-US" altLang="ja-JP" sz="900" dirty="0">
                <a:solidFill>
                  <a:prstClr val="black"/>
                </a:solidFill>
                <a:latin typeface="BIZ UDゴシック" panose="020B0400000000000000" pitchFamily="49" charset="-128"/>
                <a:ea typeface="BIZ UDゴシック" panose="020B0400000000000000" pitchFamily="49" charset="-128"/>
              </a:rPr>
              <a:t>)</a:t>
            </a:r>
            <a:endParaRPr lang="en-US" altLang="ja-JP" sz="1400" dirty="0">
              <a:solidFill>
                <a:prstClr val="black"/>
              </a:solidFill>
              <a:latin typeface="BIZ UDゴシック" panose="020B0400000000000000" pitchFamily="49" charset="-128"/>
              <a:ea typeface="BIZ UDゴシック" panose="020B0400000000000000" pitchFamily="49" charset="-128"/>
            </a:endParaRPr>
          </a:p>
          <a:p>
            <a:pPr defTabSz="611158">
              <a:spcBef>
                <a:spcPct val="0"/>
              </a:spcBef>
              <a:buNone/>
            </a:pPr>
            <a:endParaRPr lang="ja-JP" altLang="en-US" sz="1400" b="1" dirty="0">
              <a:solidFill>
                <a:srgbClr val="000000"/>
              </a:solidFill>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69EA93B7-097A-4A79-838B-6F8DE83BC5C8}"/>
              </a:ext>
            </a:extLst>
          </p:cNvPr>
          <p:cNvSpPr txBox="1"/>
          <p:nvPr/>
        </p:nvSpPr>
        <p:spPr>
          <a:xfrm>
            <a:off x="171677" y="4412941"/>
            <a:ext cx="6572024" cy="281395"/>
          </a:xfrm>
          <a:prstGeom prst="rect">
            <a:avLst/>
          </a:prstGeom>
          <a:noFill/>
        </p:spPr>
        <p:txBody>
          <a:bodyPr wrap="square" lIns="65314" tIns="32657" rIns="65314" bIns="32657" rtlCol="0" anchor="t">
            <a:spAutoFit/>
          </a:bodyPr>
          <a:lstStyle/>
          <a:p>
            <a:pPr algn="just" defTabSz="901070"/>
            <a:r>
              <a:rPr kumimoji="1" lang="ja-JP" altLang="en-US" sz="1400" b="1" kern="100" dirty="0">
                <a:solidFill>
                  <a:prstClr val="black"/>
                </a:solidFill>
                <a:latin typeface="ＭＳ Ｐゴシック" panose="020B0600070205080204" pitchFamily="50" charset="-128"/>
                <a:ea typeface="ＭＳ Ｐゴシック" panose="020B0600070205080204" pitchFamily="50" charset="-128"/>
                <a:cs typeface="Times New Roman"/>
              </a:rPr>
              <a:t>（２） 森林の洪水緩和機能等を維持・向上させるための対策等</a:t>
            </a:r>
            <a:r>
              <a:rPr kumimoji="1" lang="ja-JP" altLang="en-US" sz="1200" b="1" kern="100" dirty="0">
                <a:solidFill>
                  <a:prstClr val="black"/>
                </a:solidFill>
                <a:latin typeface="ＭＳ Ｐゴシック" panose="020B0600070205080204" pitchFamily="50" charset="-128"/>
                <a:ea typeface="ＭＳ Ｐゴシック" panose="020B0600070205080204" pitchFamily="50" charset="-128"/>
                <a:cs typeface="Times New Roman"/>
              </a:rPr>
              <a:t>（「流域治水」の取組と連携）</a:t>
            </a:r>
            <a:endParaRPr kumimoji="1" lang="en-US" altLang="ja-JP" sz="14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7" name="テキスト ボックス 26">
            <a:extLst>
              <a:ext uri="{FF2B5EF4-FFF2-40B4-BE49-F238E27FC236}">
                <a16:creationId xmlns:a16="http://schemas.microsoft.com/office/drawing/2014/main" id="{D2F5528B-A591-4B66-87D1-49222BBAF3CE}"/>
              </a:ext>
            </a:extLst>
          </p:cNvPr>
          <p:cNvSpPr txBox="1"/>
          <p:nvPr/>
        </p:nvSpPr>
        <p:spPr>
          <a:xfrm>
            <a:off x="458593" y="3594025"/>
            <a:ext cx="6179966" cy="804616"/>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リモートセンシング技術を活用した微地形図の把握や災害の予兆把握技術の導入</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土石流対策の治山ダム、荒廃著しい場所での治山施設の高密配置</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流木捕捉対策、渓流沿いの危険木の事前伐採、林相転換による流木総量対策の推進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危険度が特に高い地区での治山対策着手率向上、既存施設の機能強化・長寿命化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8" name="テキスト ボックス 27">
            <a:extLst>
              <a:ext uri="{FF2B5EF4-FFF2-40B4-BE49-F238E27FC236}">
                <a16:creationId xmlns:a16="http://schemas.microsoft.com/office/drawing/2014/main" id="{C4767CA6-A207-4ECC-A889-583E4FA6E3A9}"/>
              </a:ext>
            </a:extLst>
          </p:cNvPr>
          <p:cNvSpPr txBox="1"/>
          <p:nvPr/>
        </p:nvSpPr>
        <p:spPr>
          <a:xfrm>
            <a:off x="458593" y="4669263"/>
            <a:ext cx="6179966" cy="619950"/>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機能低下森林のマップ化等による対策対象の明確化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保水力向上のための森林整備と林内筋工等の組合せ</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河川の流路断面閉塞抑止のための流木・土砂流出抑制対策の推進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 name="図 2">
            <a:extLst>
              <a:ext uri="{FF2B5EF4-FFF2-40B4-BE49-F238E27FC236}">
                <a16:creationId xmlns:a16="http://schemas.microsoft.com/office/drawing/2014/main" id="{A1DEE530-DB6F-442B-ADD9-4B14FA85C1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4337" y="5376413"/>
            <a:ext cx="1597413" cy="1197133"/>
          </a:xfrm>
          <a:prstGeom prst="rect">
            <a:avLst/>
          </a:prstGeom>
        </p:spPr>
      </p:pic>
      <p:pic>
        <p:nvPicPr>
          <p:cNvPr id="6" name="図 5">
            <a:extLst>
              <a:ext uri="{FF2B5EF4-FFF2-40B4-BE49-F238E27FC236}">
                <a16:creationId xmlns:a16="http://schemas.microsoft.com/office/drawing/2014/main" id="{EF7B5C2F-7A0E-4EE3-96CB-DC83BC0220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8388" y="5336802"/>
            <a:ext cx="1661001" cy="1259203"/>
          </a:xfrm>
          <a:prstGeom prst="rect">
            <a:avLst/>
          </a:prstGeom>
        </p:spPr>
      </p:pic>
      <p:sp>
        <p:nvSpPr>
          <p:cNvPr id="7" name="矢印: 右 6">
            <a:extLst>
              <a:ext uri="{FF2B5EF4-FFF2-40B4-BE49-F238E27FC236}">
                <a16:creationId xmlns:a16="http://schemas.microsoft.com/office/drawing/2014/main" id="{6E29D1EF-0119-4802-87C3-D611A95E5621}"/>
              </a:ext>
            </a:extLst>
          </p:cNvPr>
          <p:cNvSpPr/>
          <p:nvPr/>
        </p:nvSpPr>
        <p:spPr>
          <a:xfrm>
            <a:off x="2413577" y="5630945"/>
            <a:ext cx="124246" cy="6880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65B99CAC-55A4-4AD6-99E5-487D37CF0746}"/>
              </a:ext>
            </a:extLst>
          </p:cNvPr>
          <p:cNvSpPr txBox="1"/>
          <p:nvPr/>
        </p:nvSpPr>
        <p:spPr>
          <a:xfrm>
            <a:off x="1254021" y="6628071"/>
            <a:ext cx="2240287" cy="138499"/>
          </a:xfrm>
          <a:prstGeom prst="rect">
            <a:avLst/>
          </a:prstGeom>
          <a:no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流木化の恐れのある渓流内の倒木除去</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2" name="テキスト ボックス 31">
            <a:extLst>
              <a:ext uri="{FF2B5EF4-FFF2-40B4-BE49-F238E27FC236}">
                <a16:creationId xmlns:a16="http://schemas.microsoft.com/office/drawing/2014/main" id="{B3D009FE-E59F-4228-ABFA-7CEBE8E73B18}"/>
              </a:ext>
            </a:extLst>
          </p:cNvPr>
          <p:cNvSpPr txBox="1"/>
          <p:nvPr/>
        </p:nvSpPr>
        <p:spPr>
          <a:xfrm>
            <a:off x="768829" y="6407297"/>
            <a:ext cx="394358" cy="138499"/>
          </a:xfrm>
          <a:prstGeom prst="rect">
            <a:avLst/>
          </a:prstGeom>
          <a:solidFill>
            <a:schemeClr val="bg1"/>
          </a:solid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施工前</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3" name="テキスト ボックス 32">
            <a:extLst>
              <a:ext uri="{FF2B5EF4-FFF2-40B4-BE49-F238E27FC236}">
                <a16:creationId xmlns:a16="http://schemas.microsoft.com/office/drawing/2014/main" id="{EEA4A9C0-9AFB-45D9-9296-172A35BEC456}"/>
              </a:ext>
            </a:extLst>
          </p:cNvPr>
          <p:cNvSpPr txBox="1"/>
          <p:nvPr/>
        </p:nvSpPr>
        <p:spPr>
          <a:xfrm>
            <a:off x="2607372" y="6405586"/>
            <a:ext cx="394358" cy="138499"/>
          </a:xfrm>
          <a:prstGeom prst="rect">
            <a:avLst/>
          </a:prstGeom>
          <a:solidFill>
            <a:schemeClr val="bg1"/>
          </a:solid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施工後</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8" name="図 7">
            <a:extLst>
              <a:ext uri="{FF2B5EF4-FFF2-40B4-BE49-F238E27FC236}">
                <a16:creationId xmlns:a16="http://schemas.microsoft.com/office/drawing/2014/main" id="{12D9A924-B070-4F90-9B4A-7A966A102A0F}"/>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4510323" y="5336007"/>
            <a:ext cx="1661002" cy="1251248"/>
          </a:xfrm>
          <a:prstGeom prst="rect">
            <a:avLst/>
          </a:prstGeom>
        </p:spPr>
      </p:pic>
      <p:sp>
        <p:nvSpPr>
          <p:cNvPr id="34" name="テキスト ボックス 33">
            <a:extLst>
              <a:ext uri="{FF2B5EF4-FFF2-40B4-BE49-F238E27FC236}">
                <a16:creationId xmlns:a16="http://schemas.microsoft.com/office/drawing/2014/main" id="{F82D093A-5246-421F-B856-33E6EE8EDC12}"/>
              </a:ext>
            </a:extLst>
          </p:cNvPr>
          <p:cNvSpPr txBox="1"/>
          <p:nvPr/>
        </p:nvSpPr>
        <p:spPr>
          <a:xfrm>
            <a:off x="4510323" y="6628070"/>
            <a:ext cx="1588447" cy="138499"/>
          </a:xfrm>
          <a:prstGeom prst="rect">
            <a:avLst/>
          </a:prstGeom>
          <a:no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治山施設の高密配置</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7" name="テキスト ボックス 36">
            <a:extLst>
              <a:ext uri="{FF2B5EF4-FFF2-40B4-BE49-F238E27FC236}">
                <a16:creationId xmlns:a16="http://schemas.microsoft.com/office/drawing/2014/main" id="{26507DA4-7B01-4F8A-BF3E-C49408B1D443}"/>
              </a:ext>
            </a:extLst>
          </p:cNvPr>
          <p:cNvSpPr txBox="1"/>
          <p:nvPr/>
        </p:nvSpPr>
        <p:spPr>
          <a:xfrm>
            <a:off x="6777723" y="2706941"/>
            <a:ext cx="3100021"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15</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「山地災害危険地区等における森林整備対策」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44439F4F-5A5E-40D8-AF05-8BD3416CF8A3}"/>
              </a:ext>
            </a:extLst>
          </p:cNvPr>
          <p:cNvSpPr txBox="1"/>
          <p:nvPr/>
        </p:nvSpPr>
        <p:spPr>
          <a:xfrm>
            <a:off x="6829263" y="4723073"/>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16</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「山地災害危険地区等における治山対策」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9" name="テキスト ボックス 38">
            <a:extLst>
              <a:ext uri="{FF2B5EF4-FFF2-40B4-BE49-F238E27FC236}">
                <a16:creationId xmlns:a16="http://schemas.microsoft.com/office/drawing/2014/main" id="{D22B5D13-1E36-4951-AF05-BBE536968F6C}"/>
              </a:ext>
            </a:extLst>
          </p:cNvPr>
          <p:cNvSpPr txBox="1"/>
          <p:nvPr/>
        </p:nvSpPr>
        <p:spPr>
          <a:xfrm>
            <a:off x="6853873" y="823260"/>
            <a:ext cx="3011530" cy="615553"/>
          </a:xfrm>
          <a:prstGeom prst="rect">
            <a:avLst/>
          </a:prstGeom>
          <a:noFill/>
        </p:spPr>
        <p:txBody>
          <a:bodyPr wrap="square" lIns="0" tIns="0" rIns="0" bIns="0">
            <a:spAutoFit/>
          </a:bodyPr>
          <a:lstStyle/>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 気候変動に伴い激甚化・頻発化する気象災害等から国家・社会の重要な機能を維持・発展させていくために各省庁における「推進が特に必要となる施策」とその内容・目標を第４章で示しています。</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0" name="テキスト ボックス 39">
            <a:extLst>
              <a:ext uri="{FF2B5EF4-FFF2-40B4-BE49-F238E27FC236}">
                <a16:creationId xmlns:a16="http://schemas.microsoft.com/office/drawing/2014/main" id="{6DA88565-F420-4CC3-8F39-47A92671BFAC}"/>
              </a:ext>
            </a:extLst>
          </p:cNvPr>
          <p:cNvSpPr txBox="1"/>
          <p:nvPr/>
        </p:nvSpPr>
        <p:spPr>
          <a:xfrm>
            <a:off x="6972359" y="3055293"/>
            <a:ext cx="2841499" cy="153888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国土保全機能の維持・発揮のために森林施業が必要な人工林における施業完了率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０％ ⇒</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【R12】48</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【R20】100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最も危険度の高い山地災害危険地区における森林整備対策完了率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【R5】54</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【R12】64</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特に重要な林道路線における排水施設や法面保全等の整備・強化完了率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【R5】52</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【R12】71</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1" name="テキスト ボックス 40">
            <a:extLst>
              <a:ext uri="{FF2B5EF4-FFF2-40B4-BE49-F238E27FC236}">
                <a16:creationId xmlns:a16="http://schemas.microsoft.com/office/drawing/2014/main" id="{13BAEC5C-512D-45FD-A3DB-8764DCA0B6D4}"/>
              </a:ext>
            </a:extLst>
          </p:cNvPr>
          <p:cNvSpPr txBox="1"/>
          <p:nvPr/>
        </p:nvSpPr>
        <p:spPr>
          <a:xfrm>
            <a:off x="6957916" y="5096145"/>
            <a:ext cx="2841499" cy="461665"/>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最も危険度の高い山地災害危険地区における治山対策完了率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【R5】54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【R12】64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7645C7D0-9C0F-4F7D-A719-519E2F076D33}"/>
              </a:ext>
            </a:extLst>
          </p:cNvPr>
          <p:cNvSpPr txBox="1"/>
          <p:nvPr/>
        </p:nvSpPr>
        <p:spPr>
          <a:xfrm>
            <a:off x="6814297" y="5751062"/>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17</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000" b="1" kern="100" dirty="0">
                <a:solidFill>
                  <a:prstClr val="black"/>
                </a:solidFill>
                <a:latin typeface="BIZ UDゴシック" panose="020B0400000000000000" pitchFamily="49" charset="-128"/>
                <a:ea typeface="BIZ UDゴシック" panose="020B0400000000000000" pitchFamily="49" charset="-128"/>
                <a:cs typeface="Times New Roman"/>
              </a:rPr>
              <a:t>「森林等の荒廃の拡大を防ぐための鳥獣害対策」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6" name="テキスト ボックス 45">
            <a:extLst>
              <a:ext uri="{FF2B5EF4-FFF2-40B4-BE49-F238E27FC236}">
                <a16:creationId xmlns:a16="http://schemas.microsoft.com/office/drawing/2014/main" id="{43D1FC33-A6F2-4028-8AE2-E81B7FA89534}"/>
              </a:ext>
            </a:extLst>
          </p:cNvPr>
          <p:cNvSpPr txBox="1"/>
          <p:nvPr/>
        </p:nvSpPr>
        <p:spPr>
          <a:xfrm>
            <a:off x="6942950" y="6149073"/>
            <a:ext cx="2841499" cy="461665"/>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指定鳥獣による植生への影響が報告されている調査地点における林床被度（</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50%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以上）の確保率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【R6】35</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【R12】54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7" name="四角形: 角を丸くする 46">
            <a:extLst>
              <a:ext uri="{FF2B5EF4-FFF2-40B4-BE49-F238E27FC236}">
                <a16:creationId xmlns:a16="http://schemas.microsoft.com/office/drawing/2014/main" id="{D740FCA8-4773-4A77-9C16-FE7480E70074}"/>
              </a:ext>
            </a:extLst>
          </p:cNvPr>
          <p:cNvSpPr/>
          <p:nvPr/>
        </p:nvSpPr>
        <p:spPr>
          <a:xfrm>
            <a:off x="6795732" y="4664945"/>
            <a:ext cx="3060000" cy="964128"/>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12D44AE0-306C-4FB8-9536-B0F5341F9E86}"/>
              </a:ext>
            </a:extLst>
          </p:cNvPr>
          <p:cNvSpPr/>
          <p:nvPr/>
        </p:nvSpPr>
        <p:spPr>
          <a:xfrm>
            <a:off x="6795732" y="5679399"/>
            <a:ext cx="3060000" cy="1004189"/>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B83F2F06-F3D4-4230-8417-010C75676289}"/>
              </a:ext>
            </a:extLst>
          </p:cNvPr>
          <p:cNvSpPr txBox="1"/>
          <p:nvPr/>
        </p:nvSpPr>
        <p:spPr>
          <a:xfrm>
            <a:off x="6830554" y="1504745"/>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10</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（省庁の枠を越えた対策）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「流域治水対策」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50" name="テキスト ボックス 49">
            <a:extLst>
              <a:ext uri="{FF2B5EF4-FFF2-40B4-BE49-F238E27FC236}">
                <a16:creationId xmlns:a16="http://schemas.microsoft.com/office/drawing/2014/main" id="{B8E1A215-B6D9-4F4F-9239-6F551A3C9431}"/>
              </a:ext>
            </a:extLst>
          </p:cNvPr>
          <p:cNvSpPr txBox="1"/>
          <p:nvPr/>
        </p:nvSpPr>
        <p:spPr>
          <a:xfrm>
            <a:off x="6957916" y="1868394"/>
            <a:ext cx="2841499"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「氾濫を防ぐ・減らす対策」「被害対象を減らす対策」「被害の軽減、早期復旧・復興のための対策」からなる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流域治水</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の取組みを気候変動対策の国際的な潮流やネイチャーポジティブの考え方を踏まえ、関係省庁の枠を越えた対策を推進する。</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51" name="四角形: 角を丸くする 50">
            <a:extLst>
              <a:ext uri="{FF2B5EF4-FFF2-40B4-BE49-F238E27FC236}">
                <a16:creationId xmlns:a16="http://schemas.microsoft.com/office/drawing/2014/main" id="{EF7E252E-6BCD-4757-B5F6-093CBCE9ED7C}"/>
              </a:ext>
            </a:extLst>
          </p:cNvPr>
          <p:cNvSpPr/>
          <p:nvPr/>
        </p:nvSpPr>
        <p:spPr>
          <a:xfrm>
            <a:off x="6795732" y="1466334"/>
            <a:ext cx="3060000" cy="1153773"/>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17">
            <a:extLst>
              <a:ext uri="{FF2B5EF4-FFF2-40B4-BE49-F238E27FC236}">
                <a16:creationId xmlns:a16="http://schemas.microsoft.com/office/drawing/2014/main" id="{71250B53-D885-4176-B47C-AB1371B4D279}"/>
              </a:ext>
            </a:extLst>
          </p:cNvPr>
          <p:cNvSpPr>
            <a:spLocks noChangeArrowheads="1"/>
          </p:cNvSpPr>
          <p:nvPr/>
        </p:nvSpPr>
        <p:spPr bwMode="auto">
          <a:xfrm>
            <a:off x="9152879" y="507987"/>
            <a:ext cx="596218" cy="252000"/>
          </a:xfrm>
          <a:prstGeom prst="rect">
            <a:avLst/>
          </a:prstGeom>
          <a:solidFill>
            <a:schemeClr val="bg1"/>
          </a:solidFill>
          <a:ln>
            <a:noFill/>
          </a:ln>
        </p:spPr>
        <p:txBody>
          <a:bodyPr wrap="square" lIns="0" tIns="36000" rIns="0" bIns="0" anchor="ctr" anchorCtr="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ctr" defTabSz="611158">
              <a:lnSpc>
                <a:spcPts val="900"/>
              </a:lnSpc>
              <a:spcBef>
                <a:spcPct val="0"/>
              </a:spcBef>
              <a:buNone/>
            </a:pPr>
            <a:r>
              <a:rPr lang="en-US" altLang="ja-JP" sz="900" b="1" dirty="0">
                <a:solidFill>
                  <a:prstClr val="black"/>
                </a:solidFill>
                <a:latin typeface="メイリオ" panose="020B0604030504040204" pitchFamily="50" charset="-128"/>
                <a:ea typeface="メイリオ" panose="020B0604030504040204" pitchFamily="50" charset="-128"/>
              </a:rPr>
              <a:t>R7.6.6</a:t>
            </a:r>
          </a:p>
          <a:p>
            <a:pPr algn="ctr" defTabSz="611158">
              <a:lnSpc>
                <a:spcPts val="900"/>
              </a:lnSpc>
              <a:spcBef>
                <a:spcPct val="0"/>
              </a:spcBef>
              <a:buNone/>
            </a:pPr>
            <a:r>
              <a:rPr lang="ja-JP" altLang="en-US" sz="900" b="1" dirty="0">
                <a:solidFill>
                  <a:prstClr val="black"/>
                </a:solidFill>
                <a:latin typeface="メイリオ" panose="020B0604030504040204" pitchFamily="50" charset="-128"/>
                <a:ea typeface="メイリオ" panose="020B0604030504040204" pitchFamily="50" charset="-128"/>
              </a:rPr>
              <a:t>閣議決定</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7A284653-E0F1-46C7-BCE5-8C111E16FF6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4" name="図 53">
            <a:extLst>
              <a:ext uri="{FF2B5EF4-FFF2-40B4-BE49-F238E27FC236}">
                <a16:creationId xmlns:a16="http://schemas.microsoft.com/office/drawing/2014/main" id="{D3C965AA-9691-4BAD-9BAB-6D1596E6BCD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6" name="図 55">
            <a:extLst>
              <a:ext uri="{FF2B5EF4-FFF2-40B4-BE49-F238E27FC236}">
                <a16:creationId xmlns:a16="http://schemas.microsoft.com/office/drawing/2014/main" id="{FA4ABB89-61C0-4A64-8969-F4978E899BE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7" name="図 56">
            <a:extLst>
              <a:ext uri="{FF2B5EF4-FFF2-40B4-BE49-F238E27FC236}">
                <a16:creationId xmlns:a16="http://schemas.microsoft.com/office/drawing/2014/main" id="{91EB0F63-DA73-403E-B349-8785822C11A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648B3E92-7535-456E-99D1-9099C67207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03A1FA73-E779-4E06-BC04-700BFD70AF7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D9074EA5-4FEB-4D4E-A98E-41711CE0A2D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0D846B69-A6E6-431E-9064-EF64D0E91E7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DAF2271D-C6AC-41C6-AEED-0E209947814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3" name="スライド番号プレースホルダー 10">
            <a:extLst>
              <a:ext uri="{FF2B5EF4-FFF2-40B4-BE49-F238E27FC236}">
                <a16:creationId xmlns:a16="http://schemas.microsoft.com/office/drawing/2014/main" id="{1A2C120B-EDD2-496F-A12D-8AB82C5E8893}"/>
              </a:ext>
            </a:extLst>
          </p:cNvPr>
          <p:cNvSpPr>
            <a:spLocks noGrp="1"/>
          </p:cNvSpPr>
          <p:nvPr>
            <p:ph type="sldNum" sz="quarter" idx="12"/>
          </p:nvPr>
        </p:nvSpPr>
        <p:spPr>
          <a:xfrm>
            <a:off x="7616599" y="6584573"/>
            <a:ext cx="2228850" cy="365125"/>
          </a:xfrm>
        </p:spPr>
        <p:txBody>
          <a:bodyPr/>
          <a:lstStyle/>
          <a:p>
            <a:fld id="{D2D8002D-B5B0-4BAC-B1F6-782DDCCE6D9C}" type="slidenum">
              <a:rPr kumimoji="1" lang="ja-JP" altLang="en-US" sz="2000" b="1"/>
              <a:t>16</a:t>
            </a:fld>
            <a:endParaRPr kumimoji="1" lang="ja-JP" altLang="en-US" sz="2000" b="1" dirty="0"/>
          </a:p>
        </p:txBody>
      </p:sp>
    </p:spTree>
    <p:extLst>
      <p:ext uri="{BB962C8B-B14F-4D97-AF65-F5344CB8AC3E}">
        <p14:creationId xmlns:p14="http://schemas.microsoft.com/office/powerpoint/2010/main" val="192215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AEC0-4409-C58A-36FD-3B33620CD659}"/>
            </a:ext>
          </a:extLst>
        </p:cNvPr>
        <p:cNvGrpSpPr/>
        <p:nvPr/>
      </p:nvGrpSpPr>
      <p:grpSpPr>
        <a:xfrm>
          <a:off x="0" y="0"/>
          <a:ext cx="0" cy="0"/>
          <a:chOff x="0" y="0"/>
          <a:chExt cx="0" cy="0"/>
        </a:xfrm>
      </p:grpSpPr>
      <p:pic>
        <p:nvPicPr>
          <p:cNvPr id="16" name="図 15">
            <a:extLst>
              <a:ext uri="{FF2B5EF4-FFF2-40B4-BE49-F238E27FC236}">
                <a16:creationId xmlns:a16="http://schemas.microsoft.com/office/drawing/2014/main" id="{4E010803-568E-4AE6-84C9-F7DA985A65FF}"/>
              </a:ext>
            </a:extLst>
          </p:cNvPr>
          <p:cNvPicPr>
            <a:picLocks noChangeAspect="1"/>
          </p:cNvPicPr>
          <p:nvPr/>
        </p:nvPicPr>
        <p:blipFill rotWithShape="1">
          <a:blip r:embed="rId2">
            <a:extLst>
              <a:ext uri="{28A0092B-C50C-407E-A947-70E740481C1C}">
                <a14:useLocalDpi xmlns:a14="http://schemas.microsoft.com/office/drawing/2010/main" val="0"/>
              </a:ext>
            </a:extLst>
          </a:blip>
          <a:srcRect l="15696" t="12537"/>
          <a:stretch/>
        </p:blipFill>
        <p:spPr>
          <a:xfrm>
            <a:off x="6000040" y="3076884"/>
            <a:ext cx="3843596" cy="2374172"/>
          </a:xfrm>
          <a:prstGeom prst="rect">
            <a:avLst/>
          </a:prstGeom>
        </p:spPr>
      </p:pic>
      <p:sp>
        <p:nvSpPr>
          <p:cNvPr id="10" name="四角形: 角を丸くする 9">
            <a:extLst>
              <a:ext uri="{FF2B5EF4-FFF2-40B4-BE49-F238E27FC236}">
                <a16:creationId xmlns:a16="http://schemas.microsoft.com/office/drawing/2014/main" id="{95D87907-A3C4-8E02-A6BF-96164D02FE39}"/>
              </a:ext>
            </a:extLst>
          </p:cNvPr>
          <p:cNvSpPr/>
          <p:nvPr/>
        </p:nvSpPr>
        <p:spPr>
          <a:xfrm>
            <a:off x="67553" y="909772"/>
            <a:ext cx="6786314" cy="1771637"/>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9915357A-237A-4374-BB0D-C62EEB57181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575AD003-33B4-EC9A-848A-5C8E416E1205}"/>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11" name="テキスト ボックス 10">
            <a:extLst>
              <a:ext uri="{FF2B5EF4-FFF2-40B4-BE49-F238E27FC236}">
                <a16:creationId xmlns:a16="http://schemas.microsoft.com/office/drawing/2014/main" id="{EA8CC277-1DB2-55CC-D77E-757F1478E572}"/>
              </a:ext>
            </a:extLst>
          </p:cNvPr>
          <p:cNvSpPr txBox="1"/>
          <p:nvPr/>
        </p:nvSpPr>
        <p:spPr>
          <a:xfrm>
            <a:off x="279183" y="959742"/>
            <a:ext cx="5014333"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大阪府における森林経営の歴史</a:t>
            </a:r>
          </a:p>
        </p:txBody>
      </p:sp>
      <p:sp>
        <p:nvSpPr>
          <p:cNvPr id="2" name="テキスト ボックス 1">
            <a:extLst>
              <a:ext uri="{FF2B5EF4-FFF2-40B4-BE49-F238E27FC236}">
                <a16:creationId xmlns:a16="http://schemas.microsoft.com/office/drawing/2014/main" id="{220898BF-F31C-CD18-6038-917465EEEA44}"/>
              </a:ext>
            </a:extLst>
          </p:cNvPr>
          <p:cNvSpPr txBox="1"/>
          <p:nvPr/>
        </p:nvSpPr>
        <p:spPr>
          <a:xfrm>
            <a:off x="97400" y="1164402"/>
            <a:ext cx="5014333" cy="1492716"/>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大阪府の森林は、古くは奈良時代からの交通の要衝として地域社会と密接に関わってきました。特に南部では良質な「河内材」が伝統的に利用され、都市の発展を支える役割を担いました。</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近代にかけては、薪炭を目的としたクヌギ・コナラ林が生活に不可欠な資源として活用されてきましたが、昭和</a:t>
            </a:r>
            <a:r>
              <a:rPr lang="en-US" altLang="ja-JP" sz="1300" dirty="0">
                <a:latin typeface="BIZ UDゴシック" panose="020B0400000000000000" pitchFamily="49" charset="-128"/>
                <a:ea typeface="BIZ UDゴシック" panose="020B0400000000000000" pitchFamily="49" charset="-128"/>
              </a:rPr>
              <a:t>30</a:t>
            </a:r>
            <a:r>
              <a:rPr lang="ja-JP" altLang="en-US" sz="1300" dirty="0">
                <a:latin typeface="BIZ UDゴシック" panose="020B0400000000000000" pitchFamily="49" charset="-128"/>
                <a:ea typeface="BIZ UDゴシック" panose="020B0400000000000000" pitchFamily="49" charset="-128"/>
              </a:rPr>
              <a:t>年代以降の都市化の進展と燃料革命により、利用は激減。木材価格の低迷も重なり、以降、</a:t>
            </a:r>
            <a:r>
              <a:rPr lang="ja-JP" altLang="en-US" sz="1300" b="1" u="sng" dirty="0">
                <a:latin typeface="BIZ UDゴシック" panose="020B0400000000000000" pitchFamily="49" charset="-128"/>
                <a:ea typeface="BIZ UDゴシック" panose="020B0400000000000000" pitchFamily="49" charset="-128"/>
              </a:rPr>
              <a:t>資源としての森林の利用は低位な状況</a:t>
            </a:r>
            <a:r>
              <a:rPr lang="ja-JP" altLang="en-US" sz="1300" dirty="0">
                <a:latin typeface="BIZ UDゴシック" panose="020B0400000000000000" pitchFamily="49" charset="-128"/>
                <a:ea typeface="BIZ UDゴシック" panose="020B0400000000000000" pitchFamily="49" charset="-128"/>
              </a:rPr>
              <a:t>にあります。</a:t>
            </a:r>
          </a:p>
        </p:txBody>
      </p:sp>
      <p:sp>
        <p:nvSpPr>
          <p:cNvPr id="57" name="テキスト ボックス 56">
            <a:extLst>
              <a:ext uri="{FF2B5EF4-FFF2-40B4-BE49-F238E27FC236}">
                <a16:creationId xmlns:a16="http://schemas.microsoft.com/office/drawing/2014/main" id="{56B9E04F-7E19-4887-4BB3-E7F836211F8A}"/>
              </a:ext>
            </a:extLst>
          </p:cNvPr>
          <p:cNvSpPr txBox="1"/>
          <p:nvPr/>
        </p:nvSpPr>
        <p:spPr>
          <a:xfrm>
            <a:off x="97401" y="3584858"/>
            <a:ext cx="588478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森林法の制定以降（明治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8" name="テキスト ボックス 57">
            <a:extLst>
              <a:ext uri="{FF2B5EF4-FFF2-40B4-BE49-F238E27FC236}">
                <a16:creationId xmlns:a16="http://schemas.microsoft.com/office/drawing/2014/main" id="{8480207E-2A9B-D9EA-25FB-34801DA2D7FD}"/>
              </a:ext>
            </a:extLst>
          </p:cNvPr>
          <p:cNvSpPr txBox="1"/>
          <p:nvPr/>
        </p:nvSpPr>
        <p:spPr>
          <a:xfrm>
            <a:off x="444357" y="3839249"/>
            <a:ext cx="5537831" cy="272190"/>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・森林計画・保全制度の基礎の確立とともに、森林資源の増殖が目標に設定された。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1" name="テキスト ボックス 60">
            <a:extLst>
              <a:ext uri="{FF2B5EF4-FFF2-40B4-BE49-F238E27FC236}">
                <a16:creationId xmlns:a16="http://schemas.microsoft.com/office/drawing/2014/main" id="{6C6E1696-E065-9C91-5E80-259AD916C81D}"/>
              </a:ext>
            </a:extLst>
          </p:cNvPr>
          <p:cNvSpPr txBox="1"/>
          <p:nvPr/>
        </p:nvSpPr>
        <p:spPr>
          <a:xfrm>
            <a:off x="532570" y="3229723"/>
            <a:ext cx="5375251" cy="373728"/>
          </a:xfrm>
          <a:prstGeom prst="rect">
            <a:avLst/>
          </a:prstGeom>
          <a:solidFill>
            <a:srgbClr val="FFFF00"/>
          </a:solidFill>
        </p:spPr>
        <p:txBody>
          <a:bodyPr wrap="square" lIns="65314" tIns="32657" rIns="65314" bIns="32657" rtlCol="0" anchor="t">
            <a:spAutoFit/>
          </a:bodyPr>
          <a:lstStyle/>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河内材の利用開始。特に南河内地域で、スギ・ヒノキの植林と木材利用が本格化</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府域全体で薪炭採取のための里山利用が生活基盤となる。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2" name="テキスト ボックス 61">
            <a:extLst>
              <a:ext uri="{FF2B5EF4-FFF2-40B4-BE49-F238E27FC236}">
                <a16:creationId xmlns:a16="http://schemas.microsoft.com/office/drawing/2014/main" id="{50EF0FE5-DC0D-5131-F81F-CC8CE17B150E}"/>
              </a:ext>
            </a:extLst>
          </p:cNvPr>
          <p:cNvSpPr txBox="1"/>
          <p:nvPr/>
        </p:nvSpPr>
        <p:spPr>
          <a:xfrm>
            <a:off x="443002" y="2981775"/>
            <a:ext cx="5464819" cy="250618"/>
          </a:xfrm>
          <a:prstGeom prst="rect">
            <a:avLst/>
          </a:prstGeom>
          <a:no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・森林資源の保続のため、江戸幕府による山川掟や諸藩による「御止山」等が設定</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3" name="直線矢印コネクタ 62">
            <a:extLst>
              <a:ext uri="{FF2B5EF4-FFF2-40B4-BE49-F238E27FC236}">
                <a16:creationId xmlns:a16="http://schemas.microsoft.com/office/drawing/2014/main" id="{6A9BC97E-3F24-21B2-C072-B37C76D4D8EE}"/>
              </a:ext>
            </a:extLst>
          </p:cNvPr>
          <p:cNvCxnSpPr>
            <a:cxnSpLocks/>
          </p:cNvCxnSpPr>
          <p:nvPr/>
        </p:nvCxnSpPr>
        <p:spPr>
          <a:xfrm>
            <a:off x="234590" y="3323863"/>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597B795E-603B-CFBB-EB06-4D7DB5856C79}"/>
              </a:ext>
            </a:extLst>
          </p:cNvPr>
          <p:cNvSpPr txBox="1"/>
          <p:nvPr/>
        </p:nvSpPr>
        <p:spPr>
          <a:xfrm>
            <a:off x="97400" y="2691500"/>
            <a:ext cx="4503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森林法制定以前（江戸時代～明治時代初期）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8" name="テキスト ボックス 67">
            <a:extLst>
              <a:ext uri="{FF2B5EF4-FFF2-40B4-BE49-F238E27FC236}">
                <a16:creationId xmlns:a16="http://schemas.microsoft.com/office/drawing/2014/main" id="{8C90DC1B-B22B-172B-C1CB-D2F0EA4E4D5E}"/>
              </a:ext>
            </a:extLst>
          </p:cNvPr>
          <p:cNvSpPr txBox="1"/>
          <p:nvPr/>
        </p:nvSpPr>
        <p:spPr>
          <a:xfrm>
            <a:off x="4995652" y="2433704"/>
            <a:ext cx="1858214" cy="220573"/>
          </a:xfrm>
          <a:prstGeom prst="rect">
            <a:avLst/>
          </a:prstGeom>
          <a:noFill/>
        </p:spPr>
        <p:txBody>
          <a:bodyPr wrap="square">
            <a:spAutoFit/>
          </a:bodyPr>
          <a:lstStyle/>
          <a:p>
            <a:pPr algn="just" defTabSz="901070">
              <a:lnSpc>
                <a:spcPts val="1000"/>
              </a:lnSpc>
            </a:pPr>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木炭出荷の様子（燃料革命以前）</a:t>
            </a:r>
            <a:endParaRPr kumimoji="1" lang="en-US" altLang="ja-JP" sz="10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1" name="テキスト ボックス 70">
            <a:extLst>
              <a:ext uri="{FF2B5EF4-FFF2-40B4-BE49-F238E27FC236}">
                <a16:creationId xmlns:a16="http://schemas.microsoft.com/office/drawing/2014/main" id="{BC519391-8DC8-47EF-8445-FB1A41C61B35}"/>
              </a:ext>
            </a:extLst>
          </p:cNvPr>
          <p:cNvSpPr txBox="1"/>
          <p:nvPr/>
        </p:nvSpPr>
        <p:spPr>
          <a:xfrm>
            <a:off x="79818" y="4071142"/>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戦後復興期の国策としての資源増強（昭和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6" name="テキスト ボックス 75">
            <a:extLst>
              <a:ext uri="{FF2B5EF4-FFF2-40B4-BE49-F238E27FC236}">
                <a16:creationId xmlns:a16="http://schemas.microsoft.com/office/drawing/2014/main" id="{78F79609-7277-C25B-7622-88BAD4EAEE85}"/>
              </a:ext>
            </a:extLst>
          </p:cNvPr>
          <p:cNvSpPr txBox="1"/>
          <p:nvPr/>
        </p:nvSpPr>
        <p:spPr>
          <a:xfrm>
            <a:off x="534952" y="4804838"/>
            <a:ext cx="5372870"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府内の山林でも拡大造林が進められ、スギ・ヒノキの人工林面積が増加</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77" name="直線矢印コネクタ 76">
            <a:extLst>
              <a:ext uri="{FF2B5EF4-FFF2-40B4-BE49-F238E27FC236}">
                <a16:creationId xmlns:a16="http://schemas.microsoft.com/office/drawing/2014/main" id="{0EC93506-FD74-5EDC-92B5-B75AAA6A1773}"/>
              </a:ext>
            </a:extLst>
          </p:cNvPr>
          <p:cNvCxnSpPr>
            <a:cxnSpLocks/>
          </p:cNvCxnSpPr>
          <p:nvPr/>
        </p:nvCxnSpPr>
        <p:spPr>
          <a:xfrm>
            <a:off x="226443" y="4929193"/>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EF8A7130-C4D1-B231-7794-012C2B870C77}"/>
              </a:ext>
            </a:extLst>
          </p:cNvPr>
          <p:cNvSpPr txBox="1"/>
          <p:nvPr/>
        </p:nvSpPr>
        <p:spPr>
          <a:xfrm>
            <a:off x="104188" y="5101875"/>
            <a:ext cx="5902371" cy="292937"/>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高度経済成長期と燃料革命による需要の変化（昭和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6" name="テキスト ボックス 85">
            <a:extLst>
              <a:ext uri="{FF2B5EF4-FFF2-40B4-BE49-F238E27FC236}">
                <a16:creationId xmlns:a16="http://schemas.microsoft.com/office/drawing/2014/main" id="{238B408E-67BC-5C60-74E8-0ACABDF01C76}"/>
              </a:ext>
            </a:extLst>
          </p:cNvPr>
          <p:cNvSpPr txBox="1"/>
          <p:nvPr/>
        </p:nvSpPr>
        <p:spPr>
          <a:xfrm>
            <a:off x="6222794" y="5746759"/>
            <a:ext cx="3507918" cy="1049939"/>
          </a:xfrm>
          <a:prstGeom prst="rect">
            <a:avLst/>
          </a:prstGeom>
          <a:noFill/>
        </p:spPr>
        <p:txBody>
          <a:bodyPr wrap="square" lIns="65314" tIns="32657" rIns="65314" bIns="32657" rtlCol="0" anchor="t">
            <a:spAutoFit/>
          </a:bodyPr>
          <a:lstStyle/>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かつては需要が高く、盛んに森林経営が進められていたが、広葉樹（薪炭林）は燃料革命、針葉樹（スギ・ヒノキ）は採算性の低下により、現在は、森林経営が困難となっている。</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 name="図 2">
            <a:extLst>
              <a:ext uri="{FF2B5EF4-FFF2-40B4-BE49-F238E27FC236}">
                <a16:creationId xmlns:a16="http://schemas.microsoft.com/office/drawing/2014/main" id="{06E28C9F-C672-4BE0-93FA-D95E3319D0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69573" y="1211749"/>
            <a:ext cx="1668212" cy="1201496"/>
          </a:xfrm>
          <a:prstGeom prst="rect">
            <a:avLst/>
          </a:prstGeom>
        </p:spPr>
      </p:pic>
      <p:sp>
        <p:nvSpPr>
          <p:cNvPr id="35" name="テキスト ボックス 34">
            <a:extLst>
              <a:ext uri="{FF2B5EF4-FFF2-40B4-BE49-F238E27FC236}">
                <a16:creationId xmlns:a16="http://schemas.microsoft.com/office/drawing/2014/main" id="{021C3585-461B-4AE7-A173-34EFA8117F5A}"/>
              </a:ext>
            </a:extLst>
          </p:cNvPr>
          <p:cNvSpPr txBox="1"/>
          <p:nvPr/>
        </p:nvSpPr>
        <p:spPr>
          <a:xfrm>
            <a:off x="413181" y="4335062"/>
            <a:ext cx="5586589"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・戦災復興と資材需要増大に対応し、国土保全と経済成長を両立させるための、</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　拡大造林（天然林や広葉樹林からスギ・ヒノキ人工林への転換）政策が推進された。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6" name="テキスト ボックス 35">
            <a:extLst>
              <a:ext uri="{FF2B5EF4-FFF2-40B4-BE49-F238E27FC236}">
                <a16:creationId xmlns:a16="http://schemas.microsoft.com/office/drawing/2014/main" id="{320094E7-C515-4B2F-917F-E05373EB4FD9}"/>
              </a:ext>
            </a:extLst>
          </p:cNvPr>
          <p:cNvSpPr txBox="1"/>
          <p:nvPr/>
        </p:nvSpPr>
        <p:spPr>
          <a:xfrm>
            <a:off x="344794" y="5363089"/>
            <a:ext cx="5618874"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・木材輸入自由化（昭和</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39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年）により国産材価格が暴落し、林業経営は採算性低下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・燃料革命により、薪炭林（里山）の利用が急速に低下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7" name="テキスト ボックス 36">
            <a:extLst>
              <a:ext uri="{FF2B5EF4-FFF2-40B4-BE49-F238E27FC236}">
                <a16:creationId xmlns:a16="http://schemas.microsoft.com/office/drawing/2014/main" id="{BFF1EB38-B0C5-4A2F-BB82-9F0841B286B0}"/>
              </a:ext>
            </a:extLst>
          </p:cNvPr>
          <p:cNvSpPr txBox="1"/>
          <p:nvPr/>
        </p:nvSpPr>
        <p:spPr>
          <a:xfrm>
            <a:off x="97400" y="5837539"/>
            <a:ext cx="588478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荒廃森林対策・木材利用促進の取組強化（平成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13</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H30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8" name="テキスト ボックス 37">
            <a:extLst>
              <a:ext uri="{FF2B5EF4-FFF2-40B4-BE49-F238E27FC236}">
                <a16:creationId xmlns:a16="http://schemas.microsoft.com/office/drawing/2014/main" id="{C293728F-3DD1-4A97-AD0E-76922AB94D4C}"/>
              </a:ext>
            </a:extLst>
          </p:cNvPr>
          <p:cNvSpPr txBox="1"/>
          <p:nvPr/>
        </p:nvSpPr>
        <p:spPr>
          <a:xfrm>
            <a:off x="338006" y="6102489"/>
            <a:ext cx="5537831" cy="272190"/>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・全国的に、森林資源の利用低下に伴う荒廃森林が増加</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9" name="テキスト ボックス 38">
            <a:extLst>
              <a:ext uri="{FF2B5EF4-FFF2-40B4-BE49-F238E27FC236}">
                <a16:creationId xmlns:a16="http://schemas.microsoft.com/office/drawing/2014/main" id="{50C23C7E-2C5F-46C4-9967-4B837FDA2CC5}"/>
              </a:ext>
            </a:extLst>
          </p:cNvPr>
          <p:cNvSpPr txBox="1"/>
          <p:nvPr/>
        </p:nvSpPr>
        <p:spPr>
          <a:xfrm>
            <a:off x="8235326" y="5485137"/>
            <a:ext cx="1681478" cy="183615"/>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grpSp>
        <p:nvGrpSpPr>
          <p:cNvPr id="31" name="グループ化 30">
            <a:extLst>
              <a:ext uri="{FF2B5EF4-FFF2-40B4-BE49-F238E27FC236}">
                <a16:creationId xmlns:a16="http://schemas.microsoft.com/office/drawing/2014/main" id="{9C308B66-996A-4F11-BE58-6D48264F266F}"/>
              </a:ext>
            </a:extLst>
          </p:cNvPr>
          <p:cNvGrpSpPr>
            <a:grpSpLocks noChangeAspect="1"/>
          </p:cNvGrpSpPr>
          <p:nvPr/>
        </p:nvGrpSpPr>
        <p:grpSpPr>
          <a:xfrm>
            <a:off x="6747625" y="3688318"/>
            <a:ext cx="498574" cy="1428052"/>
            <a:chOff x="6939531" y="3563971"/>
            <a:chExt cx="469927" cy="1346003"/>
          </a:xfrm>
        </p:grpSpPr>
        <p:sp>
          <p:nvSpPr>
            <p:cNvPr id="50" name="テキスト ボックス 49">
              <a:extLst>
                <a:ext uri="{FF2B5EF4-FFF2-40B4-BE49-F238E27FC236}">
                  <a16:creationId xmlns:a16="http://schemas.microsoft.com/office/drawing/2014/main" id="{4E6B70BD-A58D-41F2-8CAA-74A9212A038A}"/>
                </a:ext>
              </a:extLst>
            </p:cNvPr>
            <p:cNvSpPr txBox="1"/>
            <p:nvPr/>
          </p:nvSpPr>
          <p:spPr>
            <a:xfrm>
              <a:off x="6961670" y="4244176"/>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76,400</a:t>
              </a:r>
              <a:endParaRPr lang="ja-JP" altLang="en-US" sz="450" dirty="0">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0901C045-B3A5-4FBC-882B-CF6F190C533B}"/>
                </a:ext>
              </a:extLst>
            </p:cNvPr>
            <p:cNvSpPr txBox="1"/>
            <p:nvPr/>
          </p:nvSpPr>
          <p:spPr>
            <a:xfrm>
              <a:off x="6939531" y="4579999"/>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39,600</a:t>
              </a:r>
              <a:endParaRPr lang="ja-JP" altLang="en-US" sz="450"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FCE6F302-5771-4834-96A2-07E38EAD74AF}"/>
                </a:ext>
              </a:extLst>
            </p:cNvPr>
            <p:cNvSpPr txBox="1"/>
            <p:nvPr/>
          </p:nvSpPr>
          <p:spPr>
            <a:xfrm>
              <a:off x="6939532" y="4795796"/>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19,100</a:t>
              </a:r>
              <a:endParaRPr lang="ja-JP" altLang="en-US" sz="450" dirty="0">
                <a:latin typeface="BIZ UDPゴシック" panose="020B0400000000000000" pitchFamily="50" charset="-128"/>
                <a:ea typeface="BIZ UDPゴシック" panose="020B0400000000000000" pitchFamily="50" charset="-128"/>
              </a:endParaRPr>
            </a:p>
          </p:txBody>
        </p:sp>
        <p:sp>
          <p:nvSpPr>
            <p:cNvPr id="53" name="テキスト ボックス 52">
              <a:extLst>
                <a:ext uri="{FF2B5EF4-FFF2-40B4-BE49-F238E27FC236}">
                  <a16:creationId xmlns:a16="http://schemas.microsoft.com/office/drawing/2014/main" id="{775362E4-0E98-4C97-AD7F-F68A170F336D}"/>
                </a:ext>
              </a:extLst>
            </p:cNvPr>
            <p:cNvSpPr txBox="1"/>
            <p:nvPr/>
          </p:nvSpPr>
          <p:spPr>
            <a:xfrm>
              <a:off x="6961676" y="3563971"/>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110</a:t>
              </a:r>
              <a:endParaRPr lang="ja-JP" altLang="en-US" sz="450" dirty="0">
                <a:latin typeface="BIZ UDPゴシック" panose="020B0400000000000000" pitchFamily="50" charset="-128"/>
                <a:ea typeface="BIZ UDPゴシック" panose="020B0400000000000000" pitchFamily="50" charset="-128"/>
              </a:endParaRPr>
            </a:p>
          </p:txBody>
        </p:sp>
      </p:grpSp>
      <p:cxnSp>
        <p:nvCxnSpPr>
          <p:cNvPr id="7" name="直線矢印コネクタ 6">
            <a:extLst>
              <a:ext uri="{FF2B5EF4-FFF2-40B4-BE49-F238E27FC236}">
                <a16:creationId xmlns:a16="http://schemas.microsoft.com/office/drawing/2014/main" id="{48F4F1CD-8443-3B12-3C90-61007DBD8718}"/>
              </a:ext>
            </a:extLst>
          </p:cNvPr>
          <p:cNvCxnSpPr>
            <a:cxnSpLocks/>
          </p:cNvCxnSpPr>
          <p:nvPr/>
        </p:nvCxnSpPr>
        <p:spPr>
          <a:xfrm>
            <a:off x="173379" y="6466390"/>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B2514E16-9DD8-7663-B00F-59B7C364DD72}"/>
              </a:ext>
            </a:extLst>
          </p:cNvPr>
          <p:cNvSpPr txBox="1"/>
          <p:nvPr/>
        </p:nvSpPr>
        <p:spPr>
          <a:xfrm>
            <a:off x="461940" y="6388309"/>
            <a:ext cx="5445881" cy="359073"/>
          </a:xfrm>
          <a:prstGeom prst="rect">
            <a:avLst/>
          </a:prstGeom>
          <a:solidFill>
            <a:srgbClr val="FFFF00"/>
          </a:solidFill>
        </p:spPr>
        <p:txBody>
          <a:bodyPr wrap="square" lIns="36000" tIns="0" rIns="36000" bIns="0">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府では、「大阪府森林プラン」、「放置森林対策行動計画（</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H19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H30</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）」を策定し、</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森林経営に関する取組みを推進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5" name="図 44">
            <a:extLst>
              <a:ext uri="{FF2B5EF4-FFF2-40B4-BE49-F238E27FC236}">
                <a16:creationId xmlns:a16="http://schemas.microsoft.com/office/drawing/2014/main" id="{30C54863-0854-433D-91BE-1A91B1B705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6" name="図 45">
            <a:extLst>
              <a:ext uri="{FF2B5EF4-FFF2-40B4-BE49-F238E27FC236}">
                <a16:creationId xmlns:a16="http://schemas.microsoft.com/office/drawing/2014/main" id="{28CDB4AA-B91E-4510-8033-ABBA9BA71C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B9942620-B75B-4012-8A62-85CDA9F3A5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EB9C6FF7-9C7B-4540-BC3F-D2058716EB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9" name="図 48">
            <a:extLst>
              <a:ext uri="{FF2B5EF4-FFF2-40B4-BE49-F238E27FC236}">
                <a16:creationId xmlns:a16="http://schemas.microsoft.com/office/drawing/2014/main" id="{598B2535-E97A-4088-A577-F8B760C97DB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4" name="図 53">
            <a:extLst>
              <a:ext uri="{FF2B5EF4-FFF2-40B4-BE49-F238E27FC236}">
                <a16:creationId xmlns:a16="http://schemas.microsoft.com/office/drawing/2014/main" id="{51B9429E-ABBF-4F2A-8410-8F23802360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5" name="図 54">
            <a:extLst>
              <a:ext uri="{FF2B5EF4-FFF2-40B4-BE49-F238E27FC236}">
                <a16:creationId xmlns:a16="http://schemas.microsoft.com/office/drawing/2014/main" id="{840BD9F8-CCAB-4D8F-BB37-270C67068C9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6" name="Picture 2">
            <a:extLst>
              <a:ext uri="{FF2B5EF4-FFF2-40B4-BE49-F238E27FC236}">
                <a16:creationId xmlns:a16="http://schemas.microsoft.com/office/drawing/2014/main" id="{7E3340D6-0F35-4D87-924D-D71D9D097A6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484B29B7-3D70-4E65-A377-42C8B30FE9F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0" name="テキスト ボックス 59">
            <a:extLst>
              <a:ext uri="{FF2B5EF4-FFF2-40B4-BE49-F238E27FC236}">
                <a16:creationId xmlns:a16="http://schemas.microsoft.com/office/drawing/2014/main" id="{B3C8208A-22C0-4E4D-861A-C58771B17881}"/>
              </a:ext>
            </a:extLst>
          </p:cNvPr>
          <p:cNvSpPr txBox="1"/>
          <p:nvPr/>
        </p:nvSpPr>
        <p:spPr>
          <a:xfrm>
            <a:off x="8212547" y="2862662"/>
            <a:ext cx="1656061" cy="181664"/>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sp>
        <p:nvSpPr>
          <p:cNvPr id="65" name="スライド番号プレースホルダー 10">
            <a:extLst>
              <a:ext uri="{FF2B5EF4-FFF2-40B4-BE49-F238E27FC236}">
                <a16:creationId xmlns:a16="http://schemas.microsoft.com/office/drawing/2014/main" id="{D902099D-7ADE-4FDE-836E-4A722D953DB0}"/>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17</a:t>
            </a:fld>
            <a:endParaRPr kumimoji="1" lang="ja-JP" altLang="en-US" sz="2000" b="1" dirty="0"/>
          </a:p>
        </p:txBody>
      </p:sp>
      <p:pic>
        <p:nvPicPr>
          <p:cNvPr id="9" name="図 8">
            <a:extLst>
              <a:ext uri="{FF2B5EF4-FFF2-40B4-BE49-F238E27FC236}">
                <a16:creationId xmlns:a16="http://schemas.microsoft.com/office/drawing/2014/main" id="{77FAF8F6-F912-4FA1-809A-5B4250B3C6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06161" y="726210"/>
            <a:ext cx="2952254" cy="2082546"/>
          </a:xfrm>
          <a:prstGeom prst="rect">
            <a:avLst/>
          </a:prstGeom>
        </p:spPr>
      </p:pic>
      <p:pic>
        <p:nvPicPr>
          <p:cNvPr id="66" name="図 65">
            <a:extLst>
              <a:ext uri="{FF2B5EF4-FFF2-40B4-BE49-F238E27FC236}">
                <a16:creationId xmlns:a16="http://schemas.microsoft.com/office/drawing/2014/main" id="{7C4D932C-CFC6-4CC7-95E5-E6F0001B1AB2}"/>
              </a:ext>
            </a:extLst>
          </p:cNvPr>
          <p:cNvPicPr>
            <a:picLocks noChangeAspect="1"/>
          </p:cNvPicPr>
          <p:nvPr/>
        </p:nvPicPr>
        <p:blipFill rotWithShape="1">
          <a:blip r:embed="rId2">
            <a:extLst>
              <a:ext uri="{28A0092B-C50C-407E-A947-70E740481C1C}">
                <a14:useLocalDpi xmlns:a14="http://schemas.microsoft.com/office/drawing/2010/main" val="0"/>
              </a:ext>
            </a:extLst>
          </a:blip>
          <a:srcRect r="51924" b="92814"/>
          <a:stretch/>
        </p:blipFill>
        <p:spPr>
          <a:xfrm>
            <a:off x="5999770" y="2915218"/>
            <a:ext cx="2116476" cy="188027"/>
          </a:xfrm>
          <a:prstGeom prst="rect">
            <a:avLst/>
          </a:prstGeom>
        </p:spPr>
      </p:pic>
    </p:spTree>
    <p:extLst>
      <p:ext uri="{BB962C8B-B14F-4D97-AF65-F5344CB8AC3E}">
        <p14:creationId xmlns:p14="http://schemas.microsoft.com/office/powerpoint/2010/main" val="2394866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1029F19A-45F8-B614-5A14-C91DFC552B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74450" y="2841134"/>
            <a:ext cx="2585404" cy="1380367"/>
          </a:xfrm>
          <a:prstGeom prst="rect">
            <a:avLst/>
          </a:prstGeom>
        </p:spPr>
      </p:pic>
      <p:sp>
        <p:nvSpPr>
          <p:cNvPr id="10" name="四角形: 角を丸くする 9">
            <a:extLst>
              <a:ext uri="{FF2B5EF4-FFF2-40B4-BE49-F238E27FC236}">
                <a16:creationId xmlns:a16="http://schemas.microsoft.com/office/drawing/2014/main" id="{5D68A1DD-08B5-F9E2-5B51-1326112B1749}"/>
              </a:ext>
            </a:extLst>
          </p:cNvPr>
          <p:cNvSpPr/>
          <p:nvPr/>
        </p:nvSpPr>
        <p:spPr>
          <a:xfrm>
            <a:off x="117430" y="909771"/>
            <a:ext cx="9663653" cy="1770151"/>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森林経営を取り巻く社会情勢の変化</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281048" y="1187207"/>
            <a:ext cx="9417599" cy="1492716"/>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戦後造林された人工林が利用期を迎え、</a:t>
            </a:r>
            <a:r>
              <a:rPr lang="ja-JP" altLang="en-US" sz="1300" b="1" u="sng" dirty="0">
                <a:latin typeface="BIZ UDゴシック" panose="020B0400000000000000" pitchFamily="49" charset="-128"/>
                <a:ea typeface="BIZ UDゴシック" panose="020B0400000000000000" pitchFamily="49" charset="-128"/>
              </a:rPr>
              <a:t>「伐って、使って、植えて、育てる」資源循環への転換</a:t>
            </a:r>
            <a:r>
              <a:rPr lang="ja-JP" altLang="en-US" sz="1300" dirty="0">
                <a:latin typeface="BIZ UDゴシック" panose="020B0400000000000000" pitchFamily="49" charset="-128"/>
                <a:ea typeface="BIZ UDゴシック" panose="020B0400000000000000" pitchFamily="49" charset="-128"/>
              </a:rPr>
              <a:t>が急務となっています。一方で、全国的に、所有者の意欲低下等による人工林の管理不足が課題となっており、その対策として</a:t>
            </a:r>
            <a:r>
              <a:rPr lang="ja-JP" altLang="en-US" sz="1300" b="1" u="sng" dirty="0">
                <a:latin typeface="BIZ UDゴシック" panose="020B0400000000000000" pitchFamily="49" charset="-128"/>
                <a:ea typeface="BIZ UDゴシック" panose="020B0400000000000000" pitchFamily="49" charset="-128"/>
              </a:rPr>
              <a:t>「森林経営管理法」</a:t>
            </a:r>
            <a:r>
              <a:rPr lang="ja-JP" altLang="en-US" sz="1300" dirty="0">
                <a:latin typeface="BIZ UDゴシック" panose="020B0400000000000000" pitchFamily="49" charset="-128"/>
                <a:ea typeface="BIZ UDゴシック" panose="020B0400000000000000" pitchFamily="49" charset="-128"/>
              </a:rPr>
              <a:t>と</a:t>
            </a:r>
            <a:r>
              <a:rPr lang="ja-JP" altLang="en-US" sz="1300" b="1" u="sng" dirty="0">
                <a:latin typeface="BIZ UDゴシック" panose="020B0400000000000000" pitchFamily="49" charset="-128"/>
                <a:ea typeface="BIZ UDゴシック" panose="020B0400000000000000" pitchFamily="49" charset="-128"/>
              </a:rPr>
              <a:t>「森林環境譲与税」</a:t>
            </a:r>
            <a:r>
              <a:rPr lang="ja-JP" altLang="en-US" sz="1300" dirty="0">
                <a:latin typeface="BIZ UDゴシック" panose="020B0400000000000000" pitchFamily="49" charset="-128"/>
                <a:ea typeface="BIZ UDゴシック" panose="020B0400000000000000" pitchFamily="49" charset="-128"/>
              </a:rPr>
              <a:t>による制度面・財政面で公的に森林整備を支える体制が構築されました。</a:t>
            </a:r>
          </a:p>
          <a:p>
            <a:r>
              <a:rPr lang="ja-JP" altLang="en-US" sz="1300" dirty="0">
                <a:latin typeface="BIZ UDゴシック" panose="020B0400000000000000" pitchFamily="49" charset="-128"/>
                <a:ea typeface="BIZ UDゴシック" panose="020B0400000000000000" pitchFamily="49" charset="-128"/>
              </a:rPr>
              <a:t>　また、令和３年には、脱炭素社会の実現に向け、</a:t>
            </a:r>
            <a:r>
              <a:rPr lang="ja-JP" altLang="en-US" sz="1300" b="1" u="sng" dirty="0">
                <a:latin typeface="BIZ UDゴシック" panose="020B0400000000000000" pitchFamily="49" charset="-128"/>
                <a:ea typeface="BIZ UDゴシック" panose="020B0400000000000000" pitchFamily="49" charset="-128"/>
              </a:rPr>
              <a:t>公共建築物等における木材の利用の促進に関する法律を改正し、公共建築物だけでなく民間建築物での木材利用も促進</a:t>
            </a:r>
            <a:r>
              <a:rPr lang="ja-JP" altLang="en-US" sz="1300" dirty="0">
                <a:latin typeface="BIZ UDゴシック" panose="020B0400000000000000" pitchFamily="49" charset="-128"/>
                <a:ea typeface="BIZ UDゴシック" panose="020B0400000000000000" pitchFamily="49" charset="-128"/>
              </a:rPr>
              <a:t>しています。さらに、現在、</a:t>
            </a:r>
            <a:r>
              <a:rPr lang="en-US" altLang="ja-JP" sz="1300" dirty="0">
                <a:latin typeface="BIZ UDゴシック" panose="020B0400000000000000" pitchFamily="49" charset="-128"/>
                <a:ea typeface="BIZ UDゴシック" panose="020B0400000000000000" pitchFamily="49" charset="-128"/>
              </a:rPr>
              <a:t>ICT</a:t>
            </a:r>
            <a:r>
              <a:rPr lang="ja-JP" altLang="en-US" sz="1300" dirty="0">
                <a:latin typeface="BIZ UDゴシック" panose="020B0400000000000000" pitchFamily="49" charset="-128"/>
                <a:ea typeface="BIZ UDゴシック" panose="020B0400000000000000" pitchFamily="49" charset="-128"/>
              </a:rPr>
              <a:t>やドローンを活用した</a:t>
            </a:r>
            <a:r>
              <a:rPr lang="ja-JP" altLang="en-US" sz="1300" b="1" u="sng" dirty="0">
                <a:latin typeface="BIZ UDゴシック" panose="020B0400000000000000" pitchFamily="49" charset="-128"/>
                <a:ea typeface="BIZ UDゴシック" panose="020B0400000000000000" pitchFamily="49" charset="-128"/>
              </a:rPr>
              <a:t>スマート林業</a:t>
            </a:r>
            <a:r>
              <a:rPr lang="ja-JP" altLang="en-US" sz="1300" dirty="0">
                <a:latin typeface="BIZ UDゴシック" panose="020B0400000000000000" pitchFamily="49" charset="-128"/>
                <a:ea typeface="BIZ UDゴシック" panose="020B0400000000000000" pitchFamily="49" charset="-128"/>
              </a:rPr>
              <a:t>による生産性向上、森林空間を健康・教育等に活用する「</a:t>
            </a:r>
            <a:r>
              <a:rPr lang="ja-JP" altLang="en-US" sz="1300" b="1" u="sng" dirty="0">
                <a:latin typeface="BIZ UDゴシック" panose="020B0400000000000000" pitchFamily="49" charset="-128"/>
                <a:ea typeface="BIZ UDゴシック" panose="020B0400000000000000" pitchFamily="49" charset="-128"/>
              </a:rPr>
              <a:t>森林サービス産業」</a:t>
            </a:r>
            <a:r>
              <a:rPr lang="ja-JP" altLang="en-US" sz="1300" dirty="0">
                <a:latin typeface="BIZ UDゴシック" panose="020B0400000000000000" pitchFamily="49" charset="-128"/>
                <a:ea typeface="BIZ UDゴシック" panose="020B0400000000000000" pitchFamily="49" charset="-128"/>
              </a:rPr>
              <a:t>、広葉樹材の利用など、森林経営の多角化・活性化にも注目が集まっており、これらを通じて持続可能な森林経営の実現が期待されています。</a:t>
            </a:r>
          </a:p>
        </p:txBody>
      </p:sp>
      <p:sp>
        <p:nvSpPr>
          <p:cNvPr id="35" name="テキスト ボックス 34">
            <a:extLst>
              <a:ext uri="{FF2B5EF4-FFF2-40B4-BE49-F238E27FC236}">
                <a16:creationId xmlns:a16="http://schemas.microsoft.com/office/drawing/2014/main" id="{B40FB73E-9453-40D4-AE6F-1B4A38FE200D}"/>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6" name="テキスト ボックス 5">
            <a:extLst>
              <a:ext uri="{FF2B5EF4-FFF2-40B4-BE49-F238E27FC236}">
                <a16:creationId xmlns:a16="http://schemas.microsoft.com/office/drawing/2014/main" id="{9F8B1F5E-E892-1AA3-3D7A-F71F07B31771}"/>
              </a:ext>
            </a:extLst>
          </p:cNvPr>
          <p:cNvSpPr txBox="1"/>
          <p:nvPr/>
        </p:nvSpPr>
        <p:spPr>
          <a:xfrm>
            <a:off x="5855367" y="3194498"/>
            <a:ext cx="1532441" cy="1091874"/>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林業は、伐って、使って、植えて、育てるを繰り返し、健全な森林を維持・循環させる産業です。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私たち一人ひとりが大阪府産の木材を利用することで、大阪府の森林と林業を守ることにつながります。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EC02831F-3133-377E-13DD-A0FADE872817}"/>
              </a:ext>
            </a:extLst>
          </p:cNvPr>
          <p:cNvSpPr txBox="1"/>
          <p:nvPr/>
        </p:nvSpPr>
        <p:spPr>
          <a:xfrm>
            <a:off x="84256" y="2721771"/>
            <a:ext cx="435711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大阪府における木材利用促進の取組み事例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830DE297-6921-1BE2-D9D0-7CADBB178859}"/>
              </a:ext>
            </a:extLst>
          </p:cNvPr>
          <p:cNvSpPr txBox="1"/>
          <p:nvPr/>
        </p:nvSpPr>
        <p:spPr>
          <a:xfrm>
            <a:off x="84256" y="5395885"/>
            <a:ext cx="486874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大阪府におけるスマート林業・</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DX</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化への取組み事例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 name="テキスト ボックス 7">
            <a:extLst>
              <a:ext uri="{FF2B5EF4-FFF2-40B4-BE49-F238E27FC236}">
                <a16:creationId xmlns:a16="http://schemas.microsoft.com/office/drawing/2014/main" id="{FC0343DE-7827-FC90-054D-36854436ADF4}"/>
              </a:ext>
            </a:extLst>
          </p:cNvPr>
          <p:cNvSpPr txBox="1"/>
          <p:nvPr/>
        </p:nvSpPr>
        <p:spPr>
          <a:xfrm>
            <a:off x="7378283" y="4043544"/>
            <a:ext cx="2518192" cy="23091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出典：政府広報オンライン</a:t>
            </a:r>
            <a:endParaRPr lang="en-US" altLang="ja-JP" sz="1500" dirty="0">
              <a:latin typeface="BIZ UDPゴシック" panose="020B0400000000000000" pitchFamily="50" charset="-128"/>
              <a:ea typeface="BIZ UDPゴシック" panose="020B0400000000000000" pitchFamily="50" charset="-128"/>
            </a:endParaRPr>
          </a:p>
          <a:p>
            <a:pPr algn="r"/>
            <a:r>
              <a:rPr lang="ja-JP" altLang="en-US" sz="700" i="0" dirty="0">
                <a:solidFill>
                  <a:srgbClr val="191919"/>
                </a:solidFill>
                <a:effectLst/>
                <a:latin typeface="BIZ UDGothic" panose="020B0400000000000000" pitchFamily="49" charset="-128"/>
                <a:ea typeface="BIZ UDGothic" panose="020B0400000000000000" pitchFamily="49" charset="-128"/>
              </a:rPr>
              <a:t>「国産木材を利用して、日本の森林を元気に保ちましょう」</a:t>
            </a:r>
          </a:p>
          <a:p>
            <a:pPr algn="r"/>
            <a:endParaRPr lang="ja-JP" altLang="en-US" sz="8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E42DC7C3-329C-2D04-2071-4F5D7E57D161}"/>
              </a:ext>
            </a:extLst>
          </p:cNvPr>
          <p:cNvSpPr txBox="1"/>
          <p:nvPr/>
        </p:nvSpPr>
        <p:spPr>
          <a:xfrm>
            <a:off x="84257" y="5673580"/>
            <a:ext cx="5812039" cy="1108380"/>
          </a:xfrm>
          <a:prstGeom prst="rect">
            <a:avLst/>
          </a:prstGeom>
          <a:noFill/>
        </p:spPr>
        <p:txBody>
          <a:bodyPr wrap="square">
            <a:spAutoFit/>
          </a:bodyPr>
          <a:lstStyle/>
          <a:p>
            <a:pPr algn="just" defTabSz="901070">
              <a:lnSpc>
                <a:spcPts val="14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森林施業に対する造林補助事業等による経営支援のほか、近年は、市町村が取り組む森林管理の促進も踏まえた以下の取組みを進めています。</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航空レーザ計測データの整備</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や</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森林クラウドシステムの構築</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大阪府森林整備・木材利用支援センターの設置による市町村支援</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・スギ花粉発生源対策も兼ねた</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「新しい林業システム」の検討</a:t>
            </a:r>
            <a:endParaRPr kumimoji="1" lang="en-US" altLang="ja-JP" sz="105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29" name="図 28">
            <a:extLst>
              <a:ext uri="{FF2B5EF4-FFF2-40B4-BE49-F238E27FC236}">
                <a16:creationId xmlns:a16="http://schemas.microsoft.com/office/drawing/2014/main" id="{A02DA223-7EDB-B64A-3DA2-5A795B05B078}"/>
              </a:ext>
            </a:extLst>
          </p:cNvPr>
          <p:cNvPicPr>
            <a:picLocks noChangeAspect="1"/>
          </p:cNvPicPr>
          <p:nvPr/>
        </p:nvPicPr>
        <p:blipFill>
          <a:blip r:embed="rId4" cstate="screen">
            <a:extLst>
              <a:ext uri="{28A0092B-C50C-407E-A947-70E740481C1C}">
                <a14:useLocalDpi xmlns:a14="http://schemas.microsoft.com/office/drawing/2010/main"/>
              </a:ext>
            </a:extLst>
          </a:blip>
          <a:srcRect r="-1100"/>
          <a:stretch>
            <a:fillRect/>
          </a:stretch>
        </p:blipFill>
        <p:spPr>
          <a:xfrm>
            <a:off x="6198385" y="4854039"/>
            <a:ext cx="3280609" cy="1871629"/>
          </a:xfrm>
          <a:prstGeom prst="rect">
            <a:avLst/>
          </a:prstGeom>
        </p:spPr>
      </p:pic>
      <p:sp>
        <p:nvSpPr>
          <p:cNvPr id="33" name="テキスト ボックス 32">
            <a:extLst>
              <a:ext uri="{FF2B5EF4-FFF2-40B4-BE49-F238E27FC236}">
                <a16:creationId xmlns:a16="http://schemas.microsoft.com/office/drawing/2014/main" id="{C5BE73A4-6C06-D777-55DA-6A4013DAFB3B}"/>
              </a:ext>
            </a:extLst>
          </p:cNvPr>
          <p:cNvSpPr txBox="1"/>
          <p:nvPr/>
        </p:nvSpPr>
        <p:spPr>
          <a:xfrm>
            <a:off x="5777452" y="2733768"/>
            <a:ext cx="1532441" cy="435284"/>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●林業は持続可能な</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「循環産業」</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4" name="テキスト ボックス 33">
            <a:extLst>
              <a:ext uri="{FF2B5EF4-FFF2-40B4-BE49-F238E27FC236}">
                <a16:creationId xmlns:a16="http://schemas.microsoft.com/office/drawing/2014/main" id="{844025F3-B218-D878-9353-B3D4862C5363}"/>
              </a:ext>
            </a:extLst>
          </p:cNvPr>
          <p:cNvSpPr txBox="1"/>
          <p:nvPr/>
        </p:nvSpPr>
        <p:spPr>
          <a:xfrm>
            <a:off x="5777452" y="4337770"/>
            <a:ext cx="3141959"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●森林経営管理法の仕組み</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0BDEBBFA-D313-8187-CDB5-BBC7C38D2033}"/>
              </a:ext>
            </a:extLst>
          </p:cNvPr>
          <p:cNvSpPr txBox="1"/>
          <p:nvPr/>
        </p:nvSpPr>
        <p:spPr>
          <a:xfrm>
            <a:off x="5855367" y="4576708"/>
            <a:ext cx="3925716" cy="322432"/>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適切な経営管理が行われていない森林について、市町村が仲介役となり、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森林所有者と林業経営者とを繋いだり、公的管理を行うための制度です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7" name="テキスト ボックス 36">
            <a:extLst>
              <a:ext uri="{FF2B5EF4-FFF2-40B4-BE49-F238E27FC236}">
                <a16:creationId xmlns:a16="http://schemas.microsoft.com/office/drawing/2014/main" id="{18F5DD75-FBE0-E8B8-FE69-DB1EE9AF1125}"/>
              </a:ext>
            </a:extLst>
          </p:cNvPr>
          <p:cNvSpPr txBox="1"/>
          <p:nvPr/>
        </p:nvSpPr>
        <p:spPr>
          <a:xfrm>
            <a:off x="7782499" y="6708048"/>
            <a:ext cx="1560651" cy="18361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出典：林野庁ウェブページ</a:t>
            </a:r>
          </a:p>
        </p:txBody>
      </p:sp>
      <p:pic>
        <p:nvPicPr>
          <p:cNvPr id="39" name="図 38">
            <a:extLst>
              <a:ext uri="{FF2B5EF4-FFF2-40B4-BE49-F238E27FC236}">
                <a16:creationId xmlns:a16="http://schemas.microsoft.com/office/drawing/2014/main" id="{EC932191-0F77-7022-7CD4-F11F495A945B}"/>
              </a:ext>
            </a:extLst>
          </p:cNvPr>
          <p:cNvPicPr>
            <a:picLocks noChangeAspect="1"/>
          </p:cNvPicPr>
          <p:nvPr/>
        </p:nvPicPr>
        <p:blipFill>
          <a:blip r:embed="rId5" cstate="screen">
            <a:extLst>
              <a:ext uri="{28A0092B-C50C-407E-A947-70E740481C1C}">
                <a14:useLocalDpi xmlns:a14="http://schemas.microsoft.com/office/drawing/2010/main"/>
              </a:ext>
            </a:extLst>
          </a:blip>
          <a:srcRect r="-1"/>
          <a:stretch>
            <a:fillRect/>
          </a:stretch>
        </p:blipFill>
        <p:spPr>
          <a:xfrm>
            <a:off x="4261876" y="3772516"/>
            <a:ext cx="1411416" cy="1038111"/>
          </a:xfrm>
          <a:prstGeom prst="rect">
            <a:avLst/>
          </a:prstGeom>
        </p:spPr>
      </p:pic>
      <p:pic>
        <p:nvPicPr>
          <p:cNvPr id="40" name="図 39">
            <a:extLst>
              <a:ext uri="{FF2B5EF4-FFF2-40B4-BE49-F238E27FC236}">
                <a16:creationId xmlns:a16="http://schemas.microsoft.com/office/drawing/2014/main" id="{BF088E57-323D-F16B-8E57-3B04AE008D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95606" y="3762614"/>
            <a:ext cx="1802460" cy="1351845"/>
          </a:xfrm>
          <a:prstGeom prst="rect">
            <a:avLst/>
          </a:prstGeom>
        </p:spPr>
      </p:pic>
      <p:pic>
        <p:nvPicPr>
          <p:cNvPr id="41" name="図 40">
            <a:extLst>
              <a:ext uri="{FF2B5EF4-FFF2-40B4-BE49-F238E27FC236}">
                <a16:creationId xmlns:a16="http://schemas.microsoft.com/office/drawing/2014/main" id="{DD0EFA66-B5D3-487D-A676-C61259DCD6B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2983" y="3766519"/>
            <a:ext cx="2027769" cy="1351845"/>
          </a:xfrm>
          <a:prstGeom prst="rect">
            <a:avLst/>
          </a:prstGeom>
        </p:spPr>
      </p:pic>
      <p:sp>
        <p:nvSpPr>
          <p:cNvPr id="42" name="テキスト ボックス 41">
            <a:extLst>
              <a:ext uri="{FF2B5EF4-FFF2-40B4-BE49-F238E27FC236}">
                <a16:creationId xmlns:a16="http://schemas.microsoft.com/office/drawing/2014/main" id="{1395A47C-6DA7-89EC-A870-0958EE872070}"/>
              </a:ext>
            </a:extLst>
          </p:cNvPr>
          <p:cNvSpPr txBox="1"/>
          <p:nvPr/>
        </p:nvSpPr>
        <p:spPr>
          <a:xfrm>
            <a:off x="503086" y="5138438"/>
            <a:ext cx="1647561"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大阪府咲州庁舎フェスパ</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木材使用量</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31</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㎥（全て大阪府産材）</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3" name="テキスト ボックス 42">
            <a:extLst>
              <a:ext uri="{FF2B5EF4-FFF2-40B4-BE49-F238E27FC236}">
                <a16:creationId xmlns:a16="http://schemas.microsoft.com/office/drawing/2014/main" id="{6B05F6EE-7EA8-47D9-4F41-545D2DC0A4A8}"/>
              </a:ext>
            </a:extLst>
          </p:cNvPr>
          <p:cNvSpPr txBox="1"/>
          <p:nvPr/>
        </p:nvSpPr>
        <p:spPr>
          <a:xfrm>
            <a:off x="2421228" y="5138438"/>
            <a:ext cx="1756665"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大阪・関西万博「大屋根リング」</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木材使用</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27,000</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㎥（国産材約</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割）</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4" name="テキスト ボックス 43">
            <a:extLst>
              <a:ext uri="{FF2B5EF4-FFF2-40B4-BE49-F238E27FC236}">
                <a16:creationId xmlns:a16="http://schemas.microsoft.com/office/drawing/2014/main" id="{86E26FCF-9965-3DB5-EAD9-88B4708FE83D}"/>
              </a:ext>
            </a:extLst>
          </p:cNvPr>
          <p:cNvSpPr txBox="1"/>
          <p:nvPr/>
        </p:nvSpPr>
        <p:spPr>
          <a:xfrm>
            <a:off x="4246782" y="4842190"/>
            <a:ext cx="1359872" cy="495649"/>
          </a:xfrm>
          <a:prstGeom prst="rect">
            <a:avLst/>
          </a:prstGeom>
          <a:noFill/>
        </p:spPr>
        <p:txBody>
          <a:bodyPr wrap="square" lIns="0" tIns="0" rIns="0" bIns="0" rtlCol="0" anchor="t">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 ＣＬＴ材の使用と伝統工法の貫接合と現代工法の融合等、大型木造建築物への可能性を広げました。</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0BDB8963-1B6F-7B55-E8BC-C8161ABA8072}"/>
              </a:ext>
            </a:extLst>
          </p:cNvPr>
          <p:cNvSpPr txBox="1"/>
          <p:nvPr/>
        </p:nvSpPr>
        <p:spPr>
          <a:xfrm>
            <a:off x="162029" y="2993782"/>
            <a:ext cx="5601715" cy="749308"/>
          </a:xfrm>
          <a:prstGeom prst="rect">
            <a:avLst/>
          </a:prstGeom>
          <a:noFill/>
        </p:spPr>
        <p:txBody>
          <a:bodyPr wrap="square" lIns="0" rIns="0">
            <a:spAutoFit/>
          </a:bodyPr>
          <a:lstStyle/>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大阪府木材利用基本方針</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に基づく公共施設の木材利用・「おおさか材」の普及</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 </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子ども木育基金</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を財源とした「木とふれあう木育推進事業」の推進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 </a:t>
            </a:r>
            <a:r>
              <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による脱炭素への貢献の可視化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8" name="図 37">
            <a:extLst>
              <a:ext uri="{FF2B5EF4-FFF2-40B4-BE49-F238E27FC236}">
                <a16:creationId xmlns:a16="http://schemas.microsoft.com/office/drawing/2014/main" id="{D34E2614-4F71-408E-B8A0-607FC030ACA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6" name="図 45">
            <a:extLst>
              <a:ext uri="{FF2B5EF4-FFF2-40B4-BE49-F238E27FC236}">
                <a16:creationId xmlns:a16="http://schemas.microsoft.com/office/drawing/2014/main" id="{FE1E40FE-140A-46D4-B445-E1D18EE6E6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5AC22F6B-445E-4E24-AC11-FA795E6362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579F6A3C-E2E5-4BFD-9078-B3C701DB03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9" name="図 48">
            <a:extLst>
              <a:ext uri="{FF2B5EF4-FFF2-40B4-BE49-F238E27FC236}">
                <a16:creationId xmlns:a16="http://schemas.microsoft.com/office/drawing/2014/main" id="{1EC0E0BD-B58F-4276-A92E-3355A30D803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0" name="図 49">
            <a:extLst>
              <a:ext uri="{FF2B5EF4-FFF2-40B4-BE49-F238E27FC236}">
                <a16:creationId xmlns:a16="http://schemas.microsoft.com/office/drawing/2014/main" id="{A3F893FC-C557-4835-BEB3-3409623BCA2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1" name="図 50">
            <a:extLst>
              <a:ext uri="{FF2B5EF4-FFF2-40B4-BE49-F238E27FC236}">
                <a16:creationId xmlns:a16="http://schemas.microsoft.com/office/drawing/2014/main" id="{60882A34-7CD8-4C44-81C7-2F312C4C23F3}"/>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2" name="Picture 2">
            <a:extLst>
              <a:ext uri="{FF2B5EF4-FFF2-40B4-BE49-F238E27FC236}">
                <a16:creationId xmlns:a16="http://schemas.microsoft.com/office/drawing/2014/main" id="{E540433E-D08E-410D-AB95-FD654144239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D9FADC5A-4967-4A15-92CF-65981A2C55E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4" name="スライド番号プレースホルダー 10">
            <a:extLst>
              <a:ext uri="{FF2B5EF4-FFF2-40B4-BE49-F238E27FC236}">
                <a16:creationId xmlns:a16="http://schemas.microsoft.com/office/drawing/2014/main" id="{162E58D2-F928-4BD2-8399-C202A329AC9A}"/>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18</a:t>
            </a:fld>
            <a:endParaRPr kumimoji="1" lang="ja-JP" altLang="en-US" sz="2000" b="1" dirty="0"/>
          </a:p>
        </p:txBody>
      </p:sp>
    </p:spTree>
    <p:extLst>
      <p:ext uri="{BB962C8B-B14F-4D97-AF65-F5344CB8AC3E}">
        <p14:creationId xmlns:p14="http://schemas.microsoft.com/office/powerpoint/2010/main" val="2892662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2B678C91-2402-7AAE-9646-FFAA607BBF6A}"/>
              </a:ext>
            </a:extLst>
          </p:cNvPr>
          <p:cNvSpPr/>
          <p:nvPr/>
        </p:nvSpPr>
        <p:spPr>
          <a:xfrm>
            <a:off x="117431" y="909771"/>
            <a:ext cx="9531394" cy="139715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5AC6F2BA-30D2-ED07-D04C-975462EF3D33}"/>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持続的な森林経営に関する課題とこれから取り組むべき事項</a:t>
            </a:r>
          </a:p>
        </p:txBody>
      </p:sp>
      <p:sp>
        <p:nvSpPr>
          <p:cNvPr id="2" name="テキスト ボックス 1">
            <a:extLst>
              <a:ext uri="{FF2B5EF4-FFF2-40B4-BE49-F238E27FC236}">
                <a16:creationId xmlns:a16="http://schemas.microsoft.com/office/drawing/2014/main" id="{74501CCE-7635-9086-A275-00FCA4C4C525}"/>
              </a:ext>
            </a:extLst>
          </p:cNvPr>
          <p:cNvSpPr txBox="1"/>
          <p:nvPr/>
        </p:nvSpPr>
        <p:spPr>
          <a:xfrm>
            <a:off x="345687" y="1214317"/>
            <a:ext cx="9214626" cy="1092607"/>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全国平均よりも高い</a:t>
            </a:r>
            <a:r>
              <a:rPr lang="ja-JP" altLang="en-US" sz="1300" b="1" u="sng" dirty="0">
                <a:latin typeface="BIZ UDゴシック" panose="020B0400000000000000" pitchFamily="49" charset="-128"/>
                <a:ea typeface="BIZ UDゴシック" panose="020B0400000000000000" pitchFamily="49" charset="-128"/>
              </a:rPr>
              <a:t>８割を超える利用期を迎えた府域の森林資源</a:t>
            </a:r>
            <a:r>
              <a:rPr lang="ja-JP" altLang="en-US" sz="1300" dirty="0">
                <a:latin typeface="BIZ UDゴシック" panose="020B0400000000000000" pitchFamily="49" charset="-128"/>
                <a:ea typeface="BIZ UDゴシック" panose="020B0400000000000000" pitchFamily="49" charset="-128"/>
              </a:rPr>
              <a:t>を有効に活用し、二酸化炭素の排出抑制及び炭素の貯蔵を通じた循環型社会の実現という新たな社会要請に対応するためにも、持続的な森林経営の推進が課題となっています。</a:t>
            </a:r>
          </a:p>
          <a:p>
            <a:r>
              <a:rPr lang="ja-JP" altLang="en-US" sz="1300" dirty="0">
                <a:latin typeface="BIZ UDゴシック" panose="020B0400000000000000" pitchFamily="49" charset="-128"/>
                <a:ea typeface="BIZ UDゴシック" panose="020B0400000000000000" pitchFamily="49" charset="-128"/>
              </a:rPr>
              <a:t>　このため、従来からの林業の振興、木材利用の促進に加え、大阪府特有の条件を踏まえた</a:t>
            </a:r>
            <a:r>
              <a:rPr lang="ja-JP" altLang="en-US" sz="1300" b="1" u="sng" dirty="0">
                <a:latin typeface="BIZ UDゴシック" panose="020B0400000000000000" pitchFamily="49" charset="-128"/>
                <a:ea typeface="BIZ UDゴシック" panose="020B0400000000000000" pitchFamily="49" charset="-128"/>
              </a:rPr>
              <a:t>森林経営の効率化や基盤強化</a:t>
            </a:r>
            <a:r>
              <a:rPr lang="ja-JP" altLang="en-US" sz="1300" dirty="0">
                <a:latin typeface="BIZ UDゴシック" panose="020B0400000000000000" pitchFamily="49" charset="-128"/>
                <a:ea typeface="BIZ UDゴシック" panose="020B0400000000000000" pitchFamily="49" charset="-128"/>
              </a:rPr>
              <a:t>、</a:t>
            </a:r>
            <a:r>
              <a:rPr lang="ja-JP" altLang="en-US" sz="1300" b="1" u="sng" dirty="0">
                <a:latin typeface="BIZ UDゴシック" panose="020B0400000000000000" pitchFamily="49" charset="-128"/>
                <a:ea typeface="BIZ UDゴシック" panose="020B0400000000000000" pitchFamily="49" charset="-128"/>
              </a:rPr>
              <a:t>新技術の活用支援</a:t>
            </a:r>
            <a:r>
              <a:rPr lang="ja-JP" altLang="en-US" sz="1300" dirty="0">
                <a:latin typeface="BIZ UDゴシック" panose="020B0400000000000000" pitchFamily="49" charset="-128"/>
                <a:ea typeface="BIZ UDゴシック" panose="020B0400000000000000" pitchFamily="49" charset="-128"/>
              </a:rPr>
              <a:t>、</a:t>
            </a:r>
            <a:r>
              <a:rPr lang="ja-JP" altLang="en-US" sz="1300" b="1" u="sng" dirty="0">
                <a:latin typeface="BIZ UDゴシック" panose="020B0400000000000000" pitchFamily="49" charset="-128"/>
                <a:ea typeface="BIZ UDゴシック" panose="020B0400000000000000" pitchFamily="49" charset="-128"/>
              </a:rPr>
              <a:t>民間施設も含めたさらなる木材利用の促進</a:t>
            </a:r>
            <a:r>
              <a:rPr lang="ja-JP" altLang="en-US" sz="1300" dirty="0">
                <a:latin typeface="BIZ UDゴシック" panose="020B0400000000000000" pitchFamily="49" charset="-128"/>
                <a:ea typeface="BIZ UDゴシック" panose="020B0400000000000000" pitchFamily="49" charset="-128"/>
              </a:rPr>
              <a:t>と、これら森林経営に関する</a:t>
            </a:r>
            <a:r>
              <a:rPr lang="ja-JP" altLang="en-US" sz="1300" b="1" u="sng" dirty="0">
                <a:latin typeface="BIZ UDゴシック" panose="020B0400000000000000" pitchFamily="49" charset="-128"/>
                <a:ea typeface="BIZ UDゴシック" panose="020B0400000000000000" pitchFamily="49" charset="-128"/>
              </a:rPr>
              <a:t>労働者の確保や人材育成</a:t>
            </a:r>
            <a:r>
              <a:rPr lang="ja-JP" altLang="en-US" sz="1300" dirty="0">
                <a:latin typeface="BIZ UDゴシック" panose="020B0400000000000000" pitchFamily="49" charset="-128"/>
                <a:ea typeface="BIZ UDゴシック" panose="020B0400000000000000" pitchFamily="49" charset="-128"/>
              </a:rPr>
              <a:t>に重点的に取り組んでいく必要があります。</a:t>
            </a:r>
          </a:p>
        </p:txBody>
      </p:sp>
      <p:sp>
        <p:nvSpPr>
          <p:cNvPr id="42" name="AutoShape 2">
            <a:extLst>
              <a:ext uri="{FF2B5EF4-FFF2-40B4-BE49-F238E27FC236}">
                <a16:creationId xmlns:a16="http://schemas.microsoft.com/office/drawing/2014/main" id="{C08D8231-BDE5-1546-C446-A0B28BA45B8D}"/>
              </a:ext>
            </a:extLst>
          </p:cNvPr>
          <p:cNvSpPr>
            <a:spLocks noChangeArrowheads="1"/>
          </p:cNvSpPr>
          <p:nvPr/>
        </p:nvSpPr>
        <p:spPr bwMode="auto">
          <a:xfrm>
            <a:off x="98978" y="2367001"/>
            <a:ext cx="3221886"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34" name="テキスト ボックス 33">
            <a:extLst>
              <a:ext uri="{FF2B5EF4-FFF2-40B4-BE49-F238E27FC236}">
                <a16:creationId xmlns:a16="http://schemas.microsoft.com/office/drawing/2014/main" id="{6D502A33-64AA-414A-A844-B40B18CB83C4}"/>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7" name="テキスト ボックス 6">
            <a:extLst>
              <a:ext uri="{FF2B5EF4-FFF2-40B4-BE49-F238E27FC236}">
                <a16:creationId xmlns:a16="http://schemas.microsoft.com/office/drawing/2014/main" id="{BD6F2F21-AE63-DD16-31A5-68B11F060D08}"/>
              </a:ext>
            </a:extLst>
          </p:cNvPr>
          <p:cNvSpPr txBox="1"/>
          <p:nvPr/>
        </p:nvSpPr>
        <p:spPr>
          <a:xfrm>
            <a:off x="156903" y="2449841"/>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〇造林に係る省力化・低コスト化技術指針</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8" name="テキスト ボックス 7">
            <a:extLst>
              <a:ext uri="{FF2B5EF4-FFF2-40B4-BE49-F238E27FC236}">
                <a16:creationId xmlns:a16="http://schemas.microsoft.com/office/drawing/2014/main" id="{32BF1F3C-85C0-70DE-C33E-5D0F9787B5AB}"/>
              </a:ext>
            </a:extLst>
          </p:cNvPr>
          <p:cNvSpPr txBox="1"/>
          <p:nvPr/>
        </p:nvSpPr>
        <p:spPr>
          <a:xfrm>
            <a:off x="222284" y="2766187"/>
            <a:ext cx="3011530" cy="1440074"/>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林業を持続的な産業へと発展させ、伐採後の再造林・育林を確実に実施していくための従来手法の改善方法と新技術も踏まえた造林事業の省力・低コスト化手法を示すもの</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示される手法等</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・伐採・造林の一貫作業</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・低密度植栽</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・下刈りの省力化</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・早生樹の利用</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・森林づくりの新たな技術</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12" name="図 11" descr="屋外, 人, スポーツゲーム, 男 が含まれている画像&#10;&#10;AI 生成コンテンツは誤りを含む可能性があります。">
            <a:extLst>
              <a:ext uri="{FF2B5EF4-FFF2-40B4-BE49-F238E27FC236}">
                <a16:creationId xmlns:a16="http://schemas.microsoft.com/office/drawing/2014/main" id="{D4E40153-4623-E3B2-FEE5-07C0AC81EB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5311" y="3189332"/>
            <a:ext cx="1706174" cy="1222944"/>
          </a:xfrm>
          <a:prstGeom prst="rect">
            <a:avLst/>
          </a:prstGeom>
        </p:spPr>
      </p:pic>
      <p:sp>
        <p:nvSpPr>
          <p:cNvPr id="13" name="テキスト ボックス 12">
            <a:extLst>
              <a:ext uri="{FF2B5EF4-FFF2-40B4-BE49-F238E27FC236}">
                <a16:creationId xmlns:a16="http://schemas.microsoft.com/office/drawing/2014/main" id="{7FA2DD3F-7220-49E4-0C25-E1CDC9ADC5AB}"/>
              </a:ext>
            </a:extLst>
          </p:cNvPr>
          <p:cNvSpPr txBox="1"/>
          <p:nvPr/>
        </p:nvSpPr>
        <p:spPr>
          <a:xfrm>
            <a:off x="1481352" y="4410537"/>
            <a:ext cx="1820133"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ドローンによる苗木や資材の運搬</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事例集より抜粋（林野庁）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7" name="テキスト ボックス 16">
            <a:extLst>
              <a:ext uri="{FF2B5EF4-FFF2-40B4-BE49-F238E27FC236}">
                <a16:creationId xmlns:a16="http://schemas.microsoft.com/office/drawing/2014/main" id="{905F75FC-1195-1C63-11A8-FEC5A527C266}"/>
              </a:ext>
            </a:extLst>
          </p:cNvPr>
          <p:cNvSpPr txBox="1"/>
          <p:nvPr/>
        </p:nvSpPr>
        <p:spPr>
          <a:xfrm>
            <a:off x="212905" y="5373745"/>
            <a:ext cx="3030288" cy="367408"/>
          </a:xfrm>
          <a:prstGeom prst="rect">
            <a:avLst/>
          </a:prstGeom>
          <a:noFill/>
        </p:spPr>
        <p:txBody>
          <a:bodyPr wrap="square" lIns="0" tIns="0" rIns="0" bIns="0">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■一貫作業システム</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伐採・搬出と並行して地拵えと植栽を実施することで機械の併用ができ、地拵えや下刈りの省力化・低コスト化が期待できる。</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8" name="テキスト ボックス 17">
            <a:extLst>
              <a:ext uri="{FF2B5EF4-FFF2-40B4-BE49-F238E27FC236}">
                <a16:creationId xmlns:a16="http://schemas.microsoft.com/office/drawing/2014/main" id="{4E3878F2-DC2B-2230-856A-EF7D4387A510}"/>
              </a:ext>
            </a:extLst>
          </p:cNvPr>
          <p:cNvSpPr txBox="1"/>
          <p:nvPr/>
        </p:nvSpPr>
        <p:spPr>
          <a:xfrm>
            <a:off x="233735" y="4570929"/>
            <a:ext cx="3009458" cy="367408"/>
          </a:xfrm>
          <a:prstGeom prst="rect">
            <a:avLst/>
          </a:prstGeom>
          <a:noFill/>
        </p:spPr>
        <p:txBody>
          <a:bodyPr wrap="square" lIns="0" tIns="0" rIns="0" bIns="0">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■従来型の施業方法</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伐採・搬出と地拵え、植栽を別々の時期に実施。作業休止期間があり、現場再入場の手間や植生の繁茂等による負担が増加する。</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27" name="図 26" descr="図形&#10;&#10;AI 生成コンテンツは誤りを含む可能性があります。">
            <a:extLst>
              <a:ext uri="{FF2B5EF4-FFF2-40B4-BE49-F238E27FC236}">
                <a16:creationId xmlns:a16="http://schemas.microsoft.com/office/drawing/2014/main" id="{7C647FA8-54CF-C988-74B1-4D43AB4D95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106" y="4989486"/>
            <a:ext cx="2895027" cy="384257"/>
          </a:xfrm>
          <a:prstGeom prst="rect">
            <a:avLst/>
          </a:prstGeom>
        </p:spPr>
      </p:pic>
      <p:pic>
        <p:nvPicPr>
          <p:cNvPr id="29" name="図 28" descr="グラフ&#10;&#10;AI 生成コンテンツは誤りを含む可能性があります。">
            <a:extLst>
              <a:ext uri="{FF2B5EF4-FFF2-40B4-BE49-F238E27FC236}">
                <a16:creationId xmlns:a16="http://schemas.microsoft.com/office/drawing/2014/main" id="{893EA6CC-B29F-5F0A-3AF3-1E1BA94B0E3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0105" y="5786659"/>
            <a:ext cx="2177891" cy="1015193"/>
          </a:xfrm>
          <a:prstGeom prst="rect">
            <a:avLst/>
          </a:prstGeom>
        </p:spPr>
      </p:pic>
      <p:sp>
        <p:nvSpPr>
          <p:cNvPr id="31" name="テキスト ボックス 30">
            <a:extLst>
              <a:ext uri="{FF2B5EF4-FFF2-40B4-BE49-F238E27FC236}">
                <a16:creationId xmlns:a16="http://schemas.microsoft.com/office/drawing/2014/main" id="{AE5A1251-42AF-6D14-9846-78616769A6F5}"/>
              </a:ext>
            </a:extLst>
          </p:cNvPr>
          <p:cNvSpPr txBox="1"/>
          <p:nvPr/>
        </p:nvSpPr>
        <p:spPr>
          <a:xfrm>
            <a:off x="2644275" y="2615636"/>
            <a:ext cx="614981"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R6</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2" name="AutoShape 2">
            <a:extLst>
              <a:ext uri="{FF2B5EF4-FFF2-40B4-BE49-F238E27FC236}">
                <a16:creationId xmlns:a16="http://schemas.microsoft.com/office/drawing/2014/main" id="{068EEB72-2D9E-78EE-4074-DAB4402CE2A2}"/>
              </a:ext>
            </a:extLst>
          </p:cNvPr>
          <p:cNvSpPr>
            <a:spLocks noChangeArrowheads="1"/>
          </p:cNvSpPr>
          <p:nvPr/>
        </p:nvSpPr>
        <p:spPr bwMode="auto">
          <a:xfrm>
            <a:off x="3368554" y="2367000"/>
            <a:ext cx="3244021"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33" name="テキスト ボックス 32">
            <a:extLst>
              <a:ext uri="{FF2B5EF4-FFF2-40B4-BE49-F238E27FC236}">
                <a16:creationId xmlns:a16="http://schemas.microsoft.com/office/drawing/2014/main" id="{FEB581A4-C20C-7930-C572-8A0A1058F515}"/>
              </a:ext>
            </a:extLst>
          </p:cNvPr>
          <p:cNvSpPr txBox="1"/>
          <p:nvPr/>
        </p:nvSpPr>
        <p:spPr>
          <a:xfrm>
            <a:off x="3426480" y="2449840"/>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〇「路網整備検討会」の検討状況</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5" name="テキスト ボックス 34">
            <a:extLst>
              <a:ext uri="{FF2B5EF4-FFF2-40B4-BE49-F238E27FC236}">
                <a16:creationId xmlns:a16="http://schemas.microsoft.com/office/drawing/2014/main" id="{9DCF0177-D33D-E0F2-7B1D-209D18D1177C}"/>
              </a:ext>
            </a:extLst>
          </p:cNvPr>
          <p:cNvSpPr txBox="1"/>
          <p:nvPr/>
        </p:nvSpPr>
        <p:spPr>
          <a:xfrm>
            <a:off x="5529216" y="2499775"/>
            <a:ext cx="614981"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R7</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2B468DC9-F2F5-06FF-1913-A0487FAC8C0A}"/>
              </a:ext>
            </a:extLst>
          </p:cNvPr>
          <p:cNvSpPr txBox="1"/>
          <p:nvPr/>
        </p:nvSpPr>
        <p:spPr>
          <a:xfrm>
            <a:off x="3438378" y="2687659"/>
            <a:ext cx="3100736" cy="197868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「今後の路網整備のあり方検討会報告書（</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R3.1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）」からさらに、今後の間伐から主伐への移行、多様な森林施業への対応等の森林・林業の情勢の変化や気候変動に伴う災害の激甚化を踏まえた以下の議論が行われているところ。</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880" kern="100" dirty="0">
                <a:solidFill>
                  <a:prstClr val="black"/>
                </a:solidFill>
                <a:latin typeface="BIZ UDゴシック" panose="020B0400000000000000" pitchFamily="49" charset="-128"/>
                <a:ea typeface="BIZ UDゴシック" panose="020B0400000000000000" pitchFamily="49" charset="-128"/>
                <a:cs typeface="Times New Roman"/>
              </a:rPr>
              <a:t>１</a:t>
            </a:r>
            <a:r>
              <a:rPr kumimoji="1" lang="en-US" altLang="ja-JP" sz="88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880" kern="100" dirty="0">
                <a:solidFill>
                  <a:prstClr val="black"/>
                </a:solidFill>
                <a:latin typeface="BIZ UDゴシック" panose="020B0400000000000000" pitchFamily="49" charset="-128"/>
                <a:ea typeface="BIZ UDゴシック" panose="020B0400000000000000" pitchFamily="49" charset="-128"/>
                <a:cs typeface="Times New Roman"/>
              </a:rPr>
              <a:t>森林施業の多様化、気候変動に伴う災害の激甚化への対応</a:t>
            </a:r>
            <a:endParaRPr kumimoji="1" lang="en-US" altLang="ja-JP" sz="88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）成熟した資源に応じた路網整備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）作業システムの多様化等に対応した路網整備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3</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）災害の激甚化に対応した路網整備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4</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）路網整備の指標・目標の検討方向等</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２．デジタル技術の進展や技術者の減少への対応</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）路網整備におけるＤＸの推進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）人口減少など社会構造の変化を踏まえた路網整備</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8" name="図 37" descr="マップ&#10;&#10;AI 生成コンテンツは誤りを含む可能性があります。">
            <a:extLst>
              <a:ext uri="{FF2B5EF4-FFF2-40B4-BE49-F238E27FC236}">
                <a16:creationId xmlns:a16="http://schemas.microsoft.com/office/drawing/2014/main" id="{56D1D072-376C-1A92-C640-0753EEE8E0A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401210" y="5569388"/>
            <a:ext cx="1722696" cy="1224300"/>
          </a:xfrm>
          <a:prstGeom prst="rect">
            <a:avLst/>
          </a:prstGeom>
        </p:spPr>
      </p:pic>
      <p:sp>
        <p:nvSpPr>
          <p:cNvPr id="39" name="テキスト ボックス 38">
            <a:extLst>
              <a:ext uri="{FF2B5EF4-FFF2-40B4-BE49-F238E27FC236}">
                <a16:creationId xmlns:a16="http://schemas.microsoft.com/office/drawing/2014/main" id="{98E1D0DB-1395-9DC7-B522-EEBCDE237F3E}"/>
              </a:ext>
            </a:extLst>
          </p:cNvPr>
          <p:cNvSpPr txBox="1"/>
          <p:nvPr/>
        </p:nvSpPr>
        <p:spPr>
          <a:xfrm>
            <a:off x="5183131" y="5861664"/>
            <a:ext cx="1355983" cy="880369"/>
          </a:xfrm>
          <a:prstGeom prst="rect">
            <a:avLst/>
          </a:prstGeom>
          <a:noFill/>
        </p:spPr>
        <p:txBody>
          <a:bodyPr wrap="square" lIns="0" tIns="0" rIns="0" bIns="0" rtlCol="0" anchor="t">
            <a:spAutoFit/>
          </a:bodyPr>
          <a:lstStyle/>
          <a:p>
            <a:pP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手引きにおいて、東日本大震災で沿岸の道路が寸断された中、林道・農道・森林作業道が「命の道」となり、住民の避難、救助・復旧路としてりようされた事例が紹介されています。</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0" name="テキスト ボックス 39">
            <a:extLst>
              <a:ext uri="{FF2B5EF4-FFF2-40B4-BE49-F238E27FC236}">
                <a16:creationId xmlns:a16="http://schemas.microsoft.com/office/drawing/2014/main" id="{769FE810-158F-5CB3-039F-70D94AEA0B31}"/>
              </a:ext>
            </a:extLst>
          </p:cNvPr>
          <p:cNvSpPr txBox="1"/>
          <p:nvPr/>
        </p:nvSpPr>
        <p:spPr>
          <a:xfrm>
            <a:off x="3426480" y="4754633"/>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〇「多様な主体が管理する道活用の手引き」</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1" name="テキスト ボックス 40">
            <a:extLst>
              <a:ext uri="{FF2B5EF4-FFF2-40B4-BE49-F238E27FC236}">
                <a16:creationId xmlns:a16="http://schemas.microsoft.com/office/drawing/2014/main" id="{315FE20A-A2DE-1182-2C18-B836E79B0620}"/>
              </a:ext>
            </a:extLst>
          </p:cNvPr>
          <p:cNvSpPr txBox="1"/>
          <p:nvPr/>
        </p:nvSpPr>
        <p:spPr>
          <a:xfrm>
            <a:off x="4708079" y="4930249"/>
            <a:ext cx="1870911" cy="110928"/>
          </a:xfrm>
          <a:prstGeom prst="rect">
            <a:avLst/>
          </a:prstGeom>
          <a:noFill/>
        </p:spPr>
        <p:txBody>
          <a:bodyPr wrap="square" lIns="0" tIns="0" rIns="0" bIns="0" rtlCol="0" anchor="t">
            <a:spAutoFit/>
          </a:bodyPr>
          <a:lstStyle/>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多様な主体が管理する道活用」連絡会</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3" name="テキスト ボックス 42">
            <a:extLst>
              <a:ext uri="{FF2B5EF4-FFF2-40B4-BE49-F238E27FC236}">
                <a16:creationId xmlns:a16="http://schemas.microsoft.com/office/drawing/2014/main" id="{677621FB-5B38-8F4C-D009-8F038ACA7713}"/>
              </a:ext>
            </a:extLst>
          </p:cNvPr>
          <p:cNvSpPr txBox="1"/>
          <p:nvPr/>
        </p:nvSpPr>
        <p:spPr>
          <a:xfrm>
            <a:off x="3417852" y="5102051"/>
            <a:ext cx="3121262" cy="439800"/>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災害時における安全・安心の確保を図るため、山間地等において、民間を含め多様な主体が管理する様々な道を把握・共有し、避難路や代替輸送路として活用する取組を示すもの</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AutoShape 2">
            <a:extLst>
              <a:ext uri="{FF2B5EF4-FFF2-40B4-BE49-F238E27FC236}">
                <a16:creationId xmlns:a16="http://schemas.microsoft.com/office/drawing/2014/main" id="{28EF732E-717B-4A9B-B8FD-2B20D157C766}"/>
              </a:ext>
            </a:extLst>
          </p:cNvPr>
          <p:cNvSpPr>
            <a:spLocks noChangeArrowheads="1"/>
          </p:cNvSpPr>
          <p:nvPr/>
        </p:nvSpPr>
        <p:spPr bwMode="auto">
          <a:xfrm>
            <a:off x="6684166" y="2373754"/>
            <a:ext cx="3070287"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46" name="テキスト ボックス 45">
            <a:extLst>
              <a:ext uri="{FF2B5EF4-FFF2-40B4-BE49-F238E27FC236}">
                <a16:creationId xmlns:a16="http://schemas.microsoft.com/office/drawing/2014/main" id="{86F0B82A-4BB1-4E60-974C-E2056650BA90}"/>
              </a:ext>
            </a:extLst>
          </p:cNvPr>
          <p:cNvSpPr txBox="1"/>
          <p:nvPr/>
        </p:nvSpPr>
        <p:spPr>
          <a:xfrm>
            <a:off x="6758419" y="2456595"/>
            <a:ext cx="2742796" cy="334515"/>
          </a:xfrm>
          <a:prstGeom prst="rect">
            <a:avLst/>
          </a:prstGeom>
          <a:noFill/>
        </p:spPr>
        <p:txBody>
          <a:bodyPr wrap="square" lIns="0" tIns="0" rIns="0" bIns="0">
            <a:spAutoFit/>
          </a:bodyPr>
          <a:lstStyle/>
          <a:p>
            <a:pPr algn="just" defTabSz="901070">
              <a:lnSpc>
                <a:spcPts val="1400"/>
              </a:lnSpc>
            </a:pP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 </a:t>
            </a:r>
            <a:r>
              <a:rPr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木づかいが森をよくする暮らしを変える</a:t>
            </a:r>
            <a:endParaRPr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「ウッド・チェンジ」</a:t>
            </a:r>
            <a:endParaRPr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7" name="テキスト ボックス 46">
            <a:extLst>
              <a:ext uri="{FF2B5EF4-FFF2-40B4-BE49-F238E27FC236}">
                <a16:creationId xmlns:a16="http://schemas.microsoft.com/office/drawing/2014/main" id="{0E620602-09C1-41B5-B5ED-B62CB3F8D59C}"/>
              </a:ext>
            </a:extLst>
          </p:cNvPr>
          <p:cNvSpPr txBox="1"/>
          <p:nvPr/>
        </p:nvSpPr>
        <p:spPr>
          <a:xfrm>
            <a:off x="6770316" y="4849552"/>
            <a:ext cx="2742796" cy="154979"/>
          </a:xfrm>
          <a:prstGeom prst="rect">
            <a:avLst/>
          </a:prstGeom>
          <a:noFill/>
        </p:spPr>
        <p:txBody>
          <a:bodyPr wrap="square" lIns="0" tIns="0" rIns="0" bIns="0">
            <a:spAutoFit/>
          </a:bodyPr>
          <a:lstStyle/>
          <a:p>
            <a:pPr algn="just" defTabSz="901070">
              <a:lnSpc>
                <a:spcPts val="1400"/>
              </a:lnSpc>
            </a:pP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〇「クリーンウッド法」の概要</a:t>
            </a:r>
            <a:endParaRPr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8" name="Picture 2">
            <a:extLst>
              <a:ext uri="{FF2B5EF4-FFF2-40B4-BE49-F238E27FC236}">
                <a16:creationId xmlns:a16="http://schemas.microsoft.com/office/drawing/2014/main" id="{3D63E27F-5B6C-4B7D-BBB2-0CBAF419E41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55544" y="4337578"/>
            <a:ext cx="871744" cy="613765"/>
          </a:xfrm>
          <a:prstGeom prst="rect">
            <a:avLst/>
          </a:prstGeom>
          <a:noFill/>
          <a:extLst>
            <a:ext uri="{909E8E84-426E-40DD-AFC4-6F175D3DCCD1}">
              <a14:hiddenFill xmlns:a14="http://schemas.microsoft.com/office/drawing/2010/main">
                <a:solidFill>
                  <a:srgbClr val="FFFFFF"/>
                </a:solidFill>
              </a14:hiddenFill>
            </a:ext>
          </a:extLst>
        </p:spPr>
      </p:pic>
      <p:sp>
        <p:nvSpPr>
          <p:cNvPr id="49" name="テキスト ボックス 48">
            <a:extLst>
              <a:ext uri="{FF2B5EF4-FFF2-40B4-BE49-F238E27FC236}">
                <a16:creationId xmlns:a16="http://schemas.microsoft.com/office/drawing/2014/main" id="{9606B0B5-E07D-47B0-B4FB-8D4864E9AE16}"/>
              </a:ext>
            </a:extLst>
          </p:cNvPr>
          <p:cNvSpPr txBox="1"/>
          <p:nvPr/>
        </p:nvSpPr>
        <p:spPr>
          <a:xfrm>
            <a:off x="6758420" y="5072217"/>
            <a:ext cx="2883863" cy="1517018"/>
          </a:xfrm>
          <a:prstGeom prst="rect">
            <a:avLst/>
          </a:prstGeom>
          <a:noFill/>
        </p:spPr>
        <p:txBody>
          <a:bodyPr wrap="square" lIns="0" tIns="0" rIns="0" bIns="0">
            <a:spAutoFit/>
          </a:bodyPr>
          <a:lstStyle/>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クリーンウッド法（合法伐採木材等の流通及び利用の促進に関する法律）は、違法伐採を防止し、森林環境の保全と木材市場の公正性を確保するために、合法的に伐採された木材の流通と利用を促進する法律であ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素材生産者から流通・加工事業者まで幅広い主体に対して、合法性確認や情報提供を求める仕組みとなっており、令和</a:t>
            </a: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7</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年</a:t>
            </a: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4</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月施行の改正では、小売事業者の追加や罰則規定の導入などにより制度の実効性が強化された。</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地域材利用の促進や森林資源の循環利用を進める上で、この制度に基づく適正な木材流通の確保が重要である。</a:t>
            </a:r>
            <a:endParaRPr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50" name="Picture 4">
            <a:extLst>
              <a:ext uri="{FF2B5EF4-FFF2-40B4-BE49-F238E27FC236}">
                <a16:creationId xmlns:a16="http://schemas.microsoft.com/office/drawing/2014/main" id="{FC59EA28-356B-49C6-83A1-DD6E327FF8B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r="-311"/>
          <a:stretch/>
        </p:blipFill>
        <p:spPr bwMode="auto">
          <a:xfrm>
            <a:off x="6882763" y="4419209"/>
            <a:ext cx="1874939" cy="403409"/>
          </a:xfrm>
          <a:prstGeom prst="rect">
            <a:avLst/>
          </a:prstGeom>
          <a:noFill/>
          <a:extLst>
            <a:ext uri="{909E8E84-426E-40DD-AFC4-6F175D3DCCD1}">
              <a14:hiddenFill xmlns:a14="http://schemas.microsoft.com/office/drawing/2010/main">
                <a:solidFill>
                  <a:srgbClr val="FFFFFF"/>
                </a:solidFill>
              </a14:hiddenFill>
            </a:ext>
          </a:extLst>
        </p:spPr>
      </p:pic>
      <p:sp>
        <p:nvSpPr>
          <p:cNvPr id="51" name="テキスト ボックス 50">
            <a:extLst>
              <a:ext uri="{FF2B5EF4-FFF2-40B4-BE49-F238E27FC236}">
                <a16:creationId xmlns:a16="http://schemas.microsoft.com/office/drawing/2014/main" id="{DE3506A9-99ED-4729-8A5D-A209D018B721}"/>
              </a:ext>
            </a:extLst>
          </p:cNvPr>
          <p:cNvSpPr txBox="1"/>
          <p:nvPr/>
        </p:nvSpPr>
        <p:spPr>
          <a:xfrm>
            <a:off x="6772759" y="2830364"/>
            <a:ext cx="2883863" cy="1517018"/>
          </a:xfrm>
          <a:prstGeom prst="rect">
            <a:avLst/>
          </a:prstGeom>
          <a:noFill/>
        </p:spPr>
        <p:txBody>
          <a:bodyPr wrap="square" lIns="0" tIns="0" rIns="0" bIns="0">
            <a:spAutoFit/>
          </a:bodyPr>
          <a:lstStyle/>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身の回りの素材や建物を木に変えることで、森林資源の循環と持続可能な社会づくりを進める全国的な取組み。　</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林野庁・政府広報などでは、ウッドチェンジを次のように定義している。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(1)</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身の回りのものを木製品に変える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(2)</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暮らしの中にもっと木を取り入れる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(3)</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建築物を木造化・木質化する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これらの行動を通して、森林の循環利用（伐って→使って→植えて→育てる）を促進し、環境・地域経済・文化に良い影響をもたらすことを目指している。</a:t>
            </a:r>
            <a:endParaRPr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52" name="図 51">
            <a:extLst>
              <a:ext uri="{FF2B5EF4-FFF2-40B4-BE49-F238E27FC236}">
                <a16:creationId xmlns:a16="http://schemas.microsoft.com/office/drawing/2014/main" id="{360EE8F1-9036-40A5-A051-5A67AE3E48C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3" name="図 52">
            <a:extLst>
              <a:ext uri="{FF2B5EF4-FFF2-40B4-BE49-F238E27FC236}">
                <a16:creationId xmlns:a16="http://schemas.microsoft.com/office/drawing/2014/main" id="{253E8BEC-BCD1-4680-94BB-D38D8277AE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4" name="図 53">
            <a:extLst>
              <a:ext uri="{FF2B5EF4-FFF2-40B4-BE49-F238E27FC236}">
                <a16:creationId xmlns:a16="http://schemas.microsoft.com/office/drawing/2014/main" id="{8AA2F636-2A14-43F5-A141-AEDCC29F6AA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5" name="図 54">
            <a:extLst>
              <a:ext uri="{FF2B5EF4-FFF2-40B4-BE49-F238E27FC236}">
                <a16:creationId xmlns:a16="http://schemas.microsoft.com/office/drawing/2014/main" id="{1E7ED81D-559D-4CCB-A3AB-575213F66F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6" name="図 55">
            <a:extLst>
              <a:ext uri="{FF2B5EF4-FFF2-40B4-BE49-F238E27FC236}">
                <a16:creationId xmlns:a16="http://schemas.microsoft.com/office/drawing/2014/main" id="{2F50B720-2DF1-4413-8989-A234501C92B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7" name="図 56">
            <a:extLst>
              <a:ext uri="{FF2B5EF4-FFF2-40B4-BE49-F238E27FC236}">
                <a16:creationId xmlns:a16="http://schemas.microsoft.com/office/drawing/2014/main" id="{0A1152DC-53DE-4C22-B7A6-E3C13507564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8" name="図 57">
            <a:extLst>
              <a:ext uri="{FF2B5EF4-FFF2-40B4-BE49-F238E27FC236}">
                <a16:creationId xmlns:a16="http://schemas.microsoft.com/office/drawing/2014/main" id="{A6A88355-B74E-4D08-93B0-2ABF83F72B23}"/>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9" name="Picture 2">
            <a:extLst>
              <a:ext uri="{FF2B5EF4-FFF2-40B4-BE49-F238E27FC236}">
                <a16:creationId xmlns:a16="http://schemas.microsoft.com/office/drawing/2014/main" id="{537593DB-CBFC-48A8-BAB9-A353EFBF222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a:extLst>
              <a:ext uri="{FF2B5EF4-FFF2-40B4-BE49-F238E27FC236}">
                <a16:creationId xmlns:a16="http://schemas.microsoft.com/office/drawing/2014/main" id="{90EC13D1-90C8-4DB9-9595-4F48FB48E87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1" name="スライド番号プレースホルダー 10">
            <a:extLst>
              <a:ext uri="{FF2B5EF4-FFF2-40B4-BE49-F238E27FC236}">
                <a16:creationId xmlns:a16="http://schemas.microsoft.com/office/drawing/2014/main" id="{67F7CC19-FC67-475B-ADCC-E90753A554BF}"/>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19</a:t>
            </a:fld>
            <a:endParaRPr kumimoji="1" lang="ja-JP" altLang="en-US" sz="2000" b="1" dirty="0"/>
          </a:p>
        </p:txBody>
      </p:sp>
    </p:spTree>
    <p:extLst>
      <p:ext uri="{BB962C8B-B14F-4D97-AF65-F5344CB8AC3E}">
        <p14:creationId xmlns:p14="http://schemas.microsoft.com/office/powerpoint/2010/main" val="257427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5D68A1DD-08B5-F9E2-5B51-1326112B1749}"/>
              </a:ext>
            </a:extLst>
          </p:cNvPr>
          <p:cNvSpPr/>
          <p:nvPr/>
        </p:nvSpPr>
        <p:spPr>
          <a:xfrm>
            <a:off x="85444" y="846387"/>
            <a:ext cx="9663653" cy="203765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307267" y="939111"/>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大阪府における多様な森林づくりの歴史</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281049" y="1148787"/>
            <a:ext cx="7059089" cy="1692771"/>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昭和</a:t>
            </a:r>
            <a:r>
              <a:rPr lang="en-US" altLang="ja-JP" sz="1300" dirty="0">
                <a:latin typeface="BIZ UDゴシック" panose="020B0400000000000000" pitchFamily="49" charset="-128"/>
                <a:ea typeface="BIZ UDゴシック" panose="020B0400000000000000" pitchFamily="49" charset="-128"/>
              </a:rPr>
              <a:t>42</a:t>
            </a:r>
            <a:r>
              <a:rPr lang="ja-JP" altLang="en-US" sz="1300" dirty="0">
                <a:latin typeface="BIZ UDゴシック" panose="020B0400000000000000" pitchFamily="49" charset="-128"/>
                <a:ea typeface="BIZ UDゴシック" panose="020B0400000000000000" pitchFamily="49" charset="-128"/>
              </a:rPr>
              <a:t>年からの「府民の森」整備や同</a:t>
            </a:r>
            <a:r>
              <a:rPr lang="en-US" altLang="ja-JP" sz="1300" dirty="0">
                <a:latin typeface="BIZ UDゴシック" panose="020B0400000000000000" pitchFamily="49" charset="-128"/>
                <a:ea typeface="BIZ UDゴシック" panose="020B0400000000000000" pitchFamily="49" charset="-128"/>
              </a:rPr>
              <a:t>48</a:t>
            </a:r>
            <a:r>
              <a:rPr lang="ja-JP" altLang="en-US" sz="1300" dirty="0">
                <a:latin typeface="BIZ UDゴシック" panose="020B0400000000000000" pitchFamily="49" charset="-128"/>
                <a:ea typeface="BIZ UDゴシック" panose="020B0400000000000000" pitchFamily="49" charset="-128"/>
              </a:rPr>
              <a:t>年の「大阪府自然環境保全条例」制定といた本府独自の施策を通じ、保健・レクリエーション機能等の維持・増進を図ってきました。</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その後、平成</a:t>
            </a:r>
            <a:r>
              <a:rPr lang="en-US" altLang="ja-JP" sz="1300" dirty="0">
                <a:latin typeface="BIZ UDゴシック" panose="020B0400000000000000" pitchFamily="49" charset="-128"/>
                <a:ea typeface="BIZ UDゴシック" panose="020B0400000000000000" pitchFamily="49" charset="-128"/>
              </a:rPr>
              <a:t>4</a:t>
            </a:r>
            <a:r>
              <a:rPr lang="ja-JP" altLang="en-US" sz="1300" dirty="0">
                <a:latin typeface="BIZ UDゴシック" panose="020B0400000000000000" pitchFamily="49" charset="-128"/>
                <a:ea typeface="BIZ UDゴシック" panose="020B0400000000000000" pitchFamily="49" charset="-128"/>
              </a:rPr>
              <a:t>年の「気候変動枠組条約」や「生物多様性条約」採択以降は、地球環境保全や生物多様性といった多面的機能への注目が国際的に高まり、</a:t>
            </a:r>
            <a:r>
              <a:rPr lang="ja-JP" altLang="en-US" sz="1300" b="1" u="sng" dirty="0">
                <a:latin typeface="BIZ UDゴシック" panose="020B0400000000000000" pitchFamily="49" charset="-128"/>
                <a:ea typeface="BIZ UDゴシック" panose="020B0400000000000000" pitchFamily="49" charset="-128"/>
              </a:rPr>
              <a:t>平成</a:t>
            </a:r>
            <a:r>
              <a:rPr lang="en-US" altLang="ja-JP" sz="1300" b="1" u="sng" dirty="0">
                <a:latin typeface="BIZ UDゴシック" panose="020B0400000000000000" pitchFamily="49" charset="-128"/>
                <a:ea typeface="BIZ UDゴシック" panose="020B0400000000000000" pitchFamily="49" charset="-128"/>
              </a:rPr>
              <a:t>13</a:t>
            </a:r>
            <a:r>
              <a:rPr lang="ja-JP" altLang="en-US" sz="1300" b="1" u="sng" dirty="0">
                <a:latin typeface="BIZ UDゴシック" panose="020B0400000000000000" pitchFamily="49" charset="-128"/>
                <a:ea typeface="BIZ UDゴシック" panose="020B0400000000000000" pitchFamily="49" charset="-128"/>
              </a:rPr>
              <a:t>年の「森林・林業基本法」制定や多面的機能の貨幣評価等を踏まえ森林管理のあり方は大きな転換を迎えました。</a:t>
            </a:r>
            <a:endParaRPr lang="en-US" altLang="ja-JP" sz="1300" b="1" u="sng"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こうした中、本府では、生物多様性保全等の多面的機能の維持・増進を図るとともに、平成</a:t>
            </a:r>
            <a:r>
              <a:rPr lang="en-US" altLang="ja-JP" sz="1300" dirty="0">
                <a:latin typeface="BIZ UDゴシック" panose="020B0400000000000000" pitchFamily="49" charset="-128"/>
                <a:ea typeface="BIZ UDゴシック" panose="020B0400000000000000" pitchFamily="49" charset="-128"/>
              </a:rPr>
              <a:t>17</a:t>
            </a:r>
            <a:r>
              <a:rPr lang="ja-JP" altLang="en-US" sz="1300" dirty="0">
                <a:latin typeface="BIZ UDゴシック" panose="020B0400000000000000" pitchFamily="49" charset="-128"/>
                <a:ea typeface="BIZ UDゴシック" panose="020B0400000000000000" pitchFamily="49" charset="-128"/>
              </a:rPr>
              <a:t>年に</a:t>
            </a:r>
            <a:r>
              <a:rPr lang="ja-JP" altLang="en-US" sz="1300" b="1" u="sng" dirty="0">
                <a:latin typeface="BIZ UDゴシック" panose="020B0400000000000000" pitchFamily="49" charset="-128"/>
                <a:ea typeface="BIZ UDゴシック" panose="020B0400000000000000" pitchFamily="49" charset="-128"/>
              </a:rPr>
              <a:t>「アドプトフォレスト制度」を全国に先駆けて開始</a:t>
            </a:r>
            <a:r>
              <a:rPr lang="ja-JP" altLang="en-US" sz="1300" dirty="0">
                <a:latin typeface="BIZ UDゴシック" panose="020B0400000000000000" pitchFamily="49" charset="-128"/>
                <a:ea typeface="BIZ UDゴシック" panose="020B0400000000000000" pitchFamily="49" charset="-128"/>
              </a:rPr>
              <a:t>し、現在、</a:t>
            </a:r>
            <a:r>
              <a:rPr lang="en-US" altLang="ja-JP" sz="1300" dirty="0">
                <a:latin typeface="BIZ UDゴシック" panose="020B0400000000000000" pitchFamily="49" charset="-128"/>
                <a:ea typeface="BIZ UDゴシック" panose="020B0400000000000000" pitchFamily="49" charset="-128"/>
              </a:rPr>
              <a:t>41</a:t>
            </a:r>
            <a:r>
              <a:rPr lang="ja-JP" altLang="en-US" sz="1300" dirty="0">
                <a:latin typeface="BIZ UDゴシック" panose="020B0400000000000000" pitchFamily="49" charset="-128"/>
                <a:ea typeface="BIZ UDゴシック" panose="020B0400000000000000" pitchFamily="49" charset="-128"/>
              </a:rPr>
              <a:t>団体が府域で森林づくり活動に取り組んでいます。</a:t>
            </a:r>
          </a:p>
        </p:txBody>
      </p:sp>
      <p:sp>
        <p:nvSpPr>
          <p:cNvPr id="35" name="テキスト ボックス 34">
            <a:extLst>
              <a:ext uri="{FF2B5EF4-FFF2-40B4-BE49-F238E27FC236}">
                <a16:creationId xmlns:a16="http://schemas.microsoft.com/office/drawing/2014/main" id="{B40FB73E-9453-40D4-AE6F-1B4A38FE200D}"/>
              </a:ext>
            </a:extLst>
          </p:cNvPr>
          <p:cNvSpPr txBox="1"/>
          <p:nvPr/>
        </p:nvSpPr>
        <p:spPr>
          <a:xfrm>
            <a:off x="156903" y="515674"/>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sp>
        <p:nvSpPr>
          <p:cNvPr id="3" name="テキスト ボックス 2">
            <a:extLst>
              <a:ext uri="{FF2B5EF4-FFF2-40B4-BE49-F238E27FC236}">
                <a16:creationId xmlns:a16="http://schemas.microsoft.com/office/drawing/2014/main" id="{CBCD74F1-F2A2-6FAD-8139-DAA0F6307DA6}"/>
              </a:ext>
            </a:extLst>
          </p:cNvPr>
          <p:cNvSpPr txBox="1"/>
          <p:nvPr/>
        </p:nvSpPr>
        <p:spPr>
          <a:xfrm>
            <a:off x="402133" y="5096081"/>
            <a:ext cx="5677155"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・都市化の進展や公害の発生、レジャーブームの到来で、「地球環境保全」、「保健・レクリエーション」、「快適環境形成」に対する社会意識の高まりを受けた法整備</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 name="テキスト ボックス 4">
            <a:extLst>
              <a:ext uri="{FF2B5EF4-FFF2-40B4-BE49-F238E27FC236}">
                <a16:creationId xmlns:a16="http://schemas.microsoft.com/office/drawing/2014/main" id="{9CDEE371-48BD-BB19-1E13-2EFAC4E0B976}"/>
              </a:ext>
            </a:extLst>
          </p:cNvPr>
          <p:cNvSpPr txBox="1"/>
          <p:nvPr/>
        </p:nvSpPr>
        <p:spPr>
          <a:xfrm>
            <a:off x="435545" y="4439686"/>
            <a:ext cx="5644675" cy="435284"/>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開発からの保護だけではなく、失われた自然の回復や動植物の保護という考えを条例に組み入れた点は、「生物多様性」の概念が普及する以前としては先進的なもの</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 name="直線矢印コネクタ 5">
            <a:extLst>
              <a:ext uri="{FF2B5EF4-FFF2-40B4-BE49-F238E27FC236}">
                <a16:creationId xmlns:a16="http://schemas.microsoft.com/office/drawing/2014/main" id="{24B4B6D0-1B6A-E154-4593-EF7F98983AFA}"/>
              </a:ext>
            </a:extLst>
          </p:cNvPr>
          <p:cNvCxnSpPr>
            <a:cxnSpLocks/>
          </p:cNvCxnSpPr>
          <p:nvPr/>
        </p:nvCxnSpPr>
        <p:spPr>
          <a:xfrm>
            <a:off x="165255" y="4553963"/>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A91276EF-EC55-544A-780F-3C7770BDD715}"/>
              </a:ext>
            </a:extLst>
          </p:cNvPr>
          <p:cNvSpPr txBox="1"/>
          <p:nvPr/>
        </p:nvSpPr>
        <p:spPr>
          <a:xfrm>
            <a:off x="503861" y="3288330"/>
            <a:ext cx="5555412" cy="245488"/>
          </a:xfrm>
          <a:prstGeom prst="rect">
            <a:avLst/>
          </a:prstGeom>
          <a:solidFill>
            <a:srgbClr val="FFFF00"/>
          </a:solidFill>
        </p:spPr>
        <p:txBody>
          <a:bodyPr wrap="square" lIns="65314" tIns="32657" rIns="65314" bIns="32657" rtlCol="0" anchor="t">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府では万葉集等で詠まれた海岸沿いの松林（岸の姫松）や寺社周辺の森林が対象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9" name="直線矢印コネクタ 8">
            <a:extLst>
              <a:ext uri="{FF2B5EF4-FFF2-40B4-BE49-F238E27FC236}">
                <a16:creationId xmlns:a16="http://schemas.microsoft.com/office/drawing/2014/main" id="{D478374E-B236-4030-6208-14533D8A07EB}"/>
              </a:ext>
            </a:extLst>
          </p:cNvPr>
          <p:cNvCxnSpPr>
            <a:cxnSpLocks/>
          </p:cNvCxnSpPr>
          <p:nvPr/>
        </p:nvCxnSpPr>
        <p:spPr>
          <a:xfrm>
            <a:off x="177456" y="3405311"/>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AB4BCC22-AC6A-8BE0-F5DF-81479A481E40}"/>
              </a:ext>
            </a:extLst>
          </p:cNvPr>
          <p:cNvSpPr txBox="1"/>
          <p:nvPr/>
        </p:nvSpPr>
        <p:spPr>
          <a:xfrm>
            <a:off x="85444" y="2971932"/>
            <a:ext cx="5973829"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森林法の制定</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（風致林・公衆衛生林として多面的機能を評価）</a:t>
            </a:r>
            <a:endParaRPr kumimoji="1" lang="en-US" altLang="ja-JP" sz="16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3" name="テキスト ボックス 12">
            <a:extLst>
              <a:ext uri="{FF2B5EF4-FFF2-40B4-BE49-F238E27FC236}">
                <a16:creationId xmlns:a16="http://schemas.microsoft.com/office/drawing/2014/main" id="{6E22FD4C-F80D-88F4-25F9-90DDE01CBCCF}"/>
              </a:ext>
            </a:extLst>
          </p:cNvPr>
          <p:cNvSpPr txBox="1"/>
          <p:nvPr/>
        </p:nvSpPr>
        <p:spPr>
          <a:xfrm>
            <a:off x="85444" y="3574786"/>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42</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「府民の森」整備事業の開始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4" name="テキスト ボックス 13">
            <a:extLst>
              <a:ext uri="{FF2B5EF4-FFF2-40B4-BE49-F238E27FC236}">
                <a16:creationId xmlns:a16="http://schemas.microsoft.com/office/drawing/2014/main" id="{C3B0E0D6-A5FB-EAB6-5BB5-82F1AB5F5966}"/>
              </a:ext>
            </a:extLst>
          </p:cNvPr>
          <p:cNvSpPr txBox="1"/>
          <p:nvPr/>
        </p:nvSpPr>
        <p:spPr>
          <a:xfrm>
            <a:off x="475435" y="3873995"/>
            <a:ext cx="5677155"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明治百年記念事業（明治の森箕面国定公園）と同時に府政百周年記念事業として着手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15" name="直線矢印コネクタ 14">
            <a:extLst>
              <a:ext uri="{FF2B5EF4-FFF2-40B4-BE49-F238E27FC236}">
                <a16:creationId xmlns:a16="http://schemas.microsoft.com/office/drawing/2014/main" id="{C1C6C263-80EE-4079-C011-8D0F3165F680}"/>
              </a:ext>
            </a:extLst>
          </p:cNvPr>
          <p:cNvCxnSpPr>
            <a:cxnSpLocks/>
          </p:cNvCxnSpPr>
          <p:nvPr/>
        </p:nvCxnSpPr>
        <p:spPr>
          <a:xfrm>
            <a:off x="166928" y="3999790"/>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D61E01CD-7C97-98F0-EF22-E00DE9CA6ADC}"/>
              </a:ext>
            </a:extLst>
          </p:cNvPr>
          <p:cNvSpPr txBox="1"/>
          <p:nvPr/>
        </p:nvSpPr>
        <p:spPr>
          <a:xfrm>
            <a:off x="94234" y="6118772"/>
            <a:ext cx="5950045" cy="292937"/>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13</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森林・林業基本法の制定</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0D9F5223-2AC5-A89A-C595-46AE65587C25}"/>
              </a:ext>
            </a:extLst>
          </p:cNvPr>
          <p:cNvSpPr txBox="1"/>
          <p:nvPr/>
        </p:nvSpPr>
        <p:spPr>
          <a:xfrm>
            <a:off x="427760" y="6388655"/>
            <a:ext cx="5651528" cy="435284"/>
          </a:xfrm>
          <a:prstGeom prst="rect">
            <a:avLst/>
          </a:prstGeom>
          <a:no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・木材生産の増大や林業振興を主目的とする「林業基本法」から改称し、</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森林そのもの</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defTabSz="901070"/>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が持つ多面的機能の発揮を最上位の目的として位置づけ</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5" name="テキスト ボックス 24">
            <a:extLst>
              <a:ext uri="{FF2B5EF4-FFF2-40B4-BE49-F238E27FC236}">
                <a16:creationId xmlns:a16="http://schemas.microsoft.com/office/drawing/2014/main" id="{A52489FD-FA8D-1EC1-696E-400DE54AFC7B}"/>
              </a:ext>
            </a:extLst>
          </p:cNvPr>
          <p:cNvSpPr txBox="1"/>
          <p:nvPr/>
        </p:nvSpPr>
        <p:spPr>
          <a:xfrm>
            <a:off x="85444" y="4846102"/>
            <a:ext cx="5884789"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49</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森林法の改正</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（林地開発許可制度の創設）　　</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7" name="テキスト ボックス 26">
            <a:extLst>
              <a:ext uri="{FF2B5EF4-FFF2-40B4-BE49-F238E27FC236}">
                <a16:creationId xmlns:a16="http://schemas.microsoft.com/office/drawing/2014/main" id="{F8AA4FCF-3DCA-A3F1-CDB8-50328B09E380}"/>
              </a:ext>
            </a:extLst>
          </p:cNvPr>
          <p:cNvSpPr txBox="1"/>
          <p:nvPr/>
        </p:nvSpPr>
        <p:spPr>
          <a:xfrm>
            <a:off x="85444" y="4140683"/>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「大阪府自然環境保全条例」制定</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8" name="テキスト ボックス 27">
            <a:extLst>
              <a:ext uri="{FF2B5EF4-FFF2-40B4-BE49-F238E27FC236}">
                <a16:creationId xmlns:a16="http://schemas.microsoft.com/office/drawing/2014/main" id="{C6F7B892-32FB-FCDB-5EFA-FA6FC3727D48}"/>
              </a:ext>
            </a:extLst>
          </p:cNvPr>
          <p:cNvSpPr txBox="1"/>
          <p:nvPr/>
        </p:nvSpPr>
        <p:spPr>
          <a:xfrm>
            <a:off x="156882" y="5523748"/>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平成元年　大阪みどりのトラスト協会 設立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9" name="テキスト ボックス 28">
            <a:extLst>
              <a:ext uri="{FF2B5EF4-FFF2-40B4-BE49-F238E27FC236}">
                <a16:creationId xmlns:a16="http://schemas.microsoft.com/office/drawing/2014/main" id="{B85E4664-DC65-8367-1780-364C860442B8}"/>
              </a:ext>
            </a:extLst>
          </p:cNvPr>
          <p:cNvSpPr txBox="1"/>
          <p:nvPr/>
        </p:nvSpPr>
        <p:spPr>
          <a:xfrm>
            <a:off x="512980" y="5822050"/>
            <a:ext cx="5639609"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ナショナル・トラスト運動や官民一体となった自然保護・生態系保全活動を府も推進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31" name="直線矢印コネクタ 30">
            <a:extLst>
              <a:ext uri="{FF2B5EF4-FFF2-40B4-BE49-F238E27FC236}">
                <a16:creationId xmlns:a16="http://schemas.microsoft.com/office/drawing/2014/main" id="{F71BC80C-25BA-F16A-0E85-D49C98941DE1}"/>
              </a:ext>
            </a:extLst>
          </p:cNvPr>
          <p:cNvCxnSpPr>
            <a:cxnSpLocks/>
          </p:cNvCxnSpPr>
          <p:nvPr/>
        </p:nvCxnSpPr>
        <p:spPr>
          <a:xfrm>
            <a:off x="219951" y="5927710"/>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8" name="図 37">
            <a:extLst>
              <a:ext uri="{FF2B5EF4-FFF2-40B4-BE49-F238E27FC236}">
                <a16:creationId xmlns:a16="http://schemas.microsoft.com/office/drawing/2014/main" id="{FB96E806-A098-1883-DCC0-AAEF22677D75}"/>
              </a:ext>
            </a:extLst>
          </p:cNvPr>
          <p:cNvPicPr>
            <a:picLocks noChangeAspect="1"/>
          </p:cNvPicPr>
          <p:nvPr/>
        </p:nvPicPr>
        <p:blipFill>
          <a:blip r:embed="rId3"/>
          <a:stretch>
            <a:fillRect/>
          </a:stretch>
        </p:blipFill>
        <p:spPr>
          <a:xfrm>
            <a:off x="7387480" y="914238"/>
            <a:ext cx="2159531" cy="1619649"/>
          </a:xfrm>
          <a:prstGeom prst="rect">
            <a:avLst/>
          </a:prstGeom>
        </p:spPr>
      </p:pic>
      <p:sp>
        <p:nvSpPr>
          <p:cNvPr id="41" name="テキスト ボックス 40">
            <a:extLst>
              <a:ext uri="{FF2B5EF4-FFF2-40B4-BE49-F238E27FC236}">
                <a16:creationId xmlns:a16="http://schemas.microsoft.com/office/drawing/2014/main" id="{AC5F8899-0CED-10A8-4D17-37CBFF927200}"/>
              </a:ext>
            </a:extLst>
          </p:cNvPr>
          <p:cNvSpPr txBox="1"/>
          <p:nvPr/>
        </p:nvSpPr>
        <p:spPr>
          <a:xfrm>
            <a:off x="7371756" y="2562661"/>
            <a:ext cx="2189197" cy="25648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アドプトフォレスト</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（企業による森づくり活動）</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5" name="図 44">
            <a:extLst>
              <a:ext uri="{FF2B5EF4-FFF2-40B4-BE49-F238E27FC236}">
                <a16:creationId xmlns:a16="http://schemas.microsoft.com/office/drawing/2014/main" id="{325F6BCA-467D-04E7-BE07-0EAF49B16D5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379350" y="2943425"/>
            <a:ext cx="3305119" cy="3524678"/>
          </a:xfrm>
          <a:prstGeom prst="rect">
            <a:avLst/>
          </a:prstGeom>
        </p:spPr>
      </p:pic>
      <p:sp>
        <p:nvSpPr>
          <p:cNvPr id="47" name="テキスト ボックス 46">
            <a:extLst>
              <a:ext uri="{FF2B5EF4-FFF2-40B4-BE49-F238E27FC236}">
                <a16:creationId xmlns:a16="http://schemas.microsoft.com/office/drawing/2014/main" id="{5FE3A5A7-9EF9-92F4-A801-97515B78B410}"/>
              </a:ext>
            </a:extLst>
          </p:cNvPr>
          <p:cNvSpPr txBox="1"/>
          <p:nvPr/>
        </p:nvSpPr>
        <p:spPr>
          <a:xfrm>
            <a:off x="6359957" y="6438223"/>
            <a:ext cx="3175381" cy="37480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出典：令和３年度　森林・林業白書</a:t>
            </a:r>
            <a:endParaRPr lang="en-US" altLang="ja-JP" sz="800" dirty="0">
              <a:latin typeface="BIZ UDPゴシック" panose="020B0400000000000000" pitchFamily="50" charset="-128"/>
              <a:ea typeface="BIZ UDPゴシック" panose="020B0400000000000000" pitchFamily="50" charset="-128"/>
            </a:endParaRPr>
          </a:p>
          <a:p>
            <a:r>
              <a:rPr lang="ja-JP" altLang="en-US" sz="800" dirty="0">
                <a:latin typeface="BIZ UDPゴシック" panose="020B0400000000000000" pitchFamily="50" charset="-128"/>
                <a:ea typeface="BIZ UDPゴシック" panose="020B0400000000000000" pitchFamily="50" charset="-128"/>
              </a:rPr>
              <a:t>資料：日本学術協会答申「地球環境・人間生活にかかわる農業及び森林の多面的な機能の評価について」及び同関連付属資料（平成</a:t>
            </a:r>
            <a:r>
              <a:rPr lang="en-US" altLang="ja-JP" sz="800" dirty="0">
                <a:latin typeface="BIZ UDPゴシック" panose="020B0400000000000000" pitchFamily="50" charset="-128"/>
                <a:ea typeface="BIZ UDPゴシック" panose="020B0400000000000000" pitchFamily="50" charset="-128"/>
              </a:rPr>
              <a:t>13</a:t>
            </a:r>
            <a:r>
              <a:rPr lang="ja-JP" altLang="en-US" sz="800" dirty="0">
                <a:latin typeface="BIZ UDPゴシック" panose="020B0400000000000000" pitchFamily="50" charset="-128"/>
                <a:ea typeface="BIZ UDPゴシック" panose="020B0400000000000000" pitchFamily="50" charset="-128"/>
              </a:rPr>
              <a:t>年</a:t>
            </a:r>
            <a:r>
              <a:rPr lang="en-US" altLang="ja-JP" sz="800" dirty="0">
                <a:latin typeface="BIZ UDPゴシック" panose="020B0400000000000000" pitchFamily="50" charset="-128"/>
                <a:ea typeface="BIZ UDPゴシック" panose="020B0400000000000000" pitchFamily="50" charset="-128"/>
              </a:rPr>
              <a:t>11</a:t>
            </a:r>
            <a:r>
              <a:rPr lang="ja-JP" altLang="en-US" sz="800" dirty="0">
                <a:latin typeface="BIZ UDPゴシック" panose="020B0400000000000000" pitchFamily="50" charset="-128"/>
                <a:ea typeface="BIZ UDPゴシック" panose="020B0400000000000000" pitchFamily="50" charset="-128"/>
              </a:rPr>
              <a:t>月）</a:t>
            </a:r>
          </a:p>
        </p:txBody>
      </p:sp>
      <p:pic>
        <p:nvPicPr>
          <p:cNvPr id="37" name="図 36">
            <a:extLst>
              <a:ext uri="{FF2B5EF4-FFF2-40B4-BE49-F238E27FC236}">
                <a16:creationId xmlns:a16="http://schemas.microsoft.com/office/drawing/2014/main" id="{8FB481FF-6ABC-4318-930D-18CBC7309D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9" name="図 38">
            <a:extLst>
              <a:ext uri="{FF2B5EF4-FFF2-40B4-BE49-F238E27FC236}">
                <a16:creationId xmlns:a16="http://schemas.microsoft.com/office/drawing/2014/main" id="{F245A183-D3AA-4565-9B64-5B99968FEF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0" name="図 39">
            <a:extLst>
              <a:ext uri="{FF2B5EF4-FFF2-40B4-BE49-F238E27FC236}">
                <a16:creationId xmlns:a16="http://schemas.microsoft.com/office/drawing/2014/main" id="{AAA5E541-2303-488B-A06B-477876136F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2" name="図 41">
            <a:extLst>
              <a:ext uri="{FF2B5EF4-FFF2-40B4-BE49-F238E27FC236}">
                <a16:creationId xmlns:a16="http://schemas.microsoft.com/office/drawing/2014/main" id="{2C889300-F71C-4185-B47D-84B96185B43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3" name="図 42">
            <a:extLst>
              <a:ext uri="{FF2B5EF4-FFF2-40B4-BE49-F238E27FC236}">
                <a16:creationId xmlns:a16="http://schemas.microsoft.com/office/drawing/2014/main" id="{0D2E9538-8A69-4E5A-8051-6DED4E8823B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4" name="図 43">
            <a:extLst>
              <a:ext uri="{FF2B5EF4-FFF2-40B4-BE49-F238E27FC236}">
                <a16:creationId xmlns:a16="http://schemas.microsoft.com/office/drawing/2014/main" id="{80E9D5EF-CD3B-4229-A00B-57D5449CFEE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6" name="図 45">
            <a:extLst>
              <a:ext uri="{FF2B5EF4-FFF2-40B4-BE49-F238E27FC236}">
                <a16:creationId xmlns:a16="http://schemas.microsoft.com/office/drawing/2014/main" id="{C4A2565D-112C-4BE2-8EC6-BEBC2F45D18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8" name="Picture 2">
            <a:extLst>
              <a:ext uri="{FF2B5EF4-FFF2-40B4-BE49-F238E27FC236}">
                <a16:creationId xmlns:a16="http://schemas.microsoft.com/office/drawing/2014/main" id="{9E5326BA-5BF7-44DF-9B01-527F6679B1B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a:extLst>
              <a:ext uri="{FF2B5EF4-FFF2-40B4-BE49-F238E27FC236}">
                <a16:creationId xmlns:a16="http://schemas.microsoft.com/office/drawing/2014/main" id="{C319E7E0-67B8-4850-A0A0-C7E0D05590A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0" name="スライド番号プレースホルダー 10">
            <a:extLst>
              <a:ext uri="{FF2B5EF4-FFF2-40B4-BE49-F238E27FC236}">
                <a16:creationId xmlns:a16="http://schemas.microsoft.com/office/drawing/2014/main" id="{4ACA0641-6273-4C1B-B905-A992E3745821}"/>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20</a:t>
            </a:fld>
            <a:endParaRPr kumimoji="1" lang="ja-JP" altLang="en-US" sz="2000" b="1" dirty="0"/>
          </a:p>
        </p:txBody>
      </p:sp>
    </p:spTree>
    <p:extLst>
      <p:ext uri="{BB962C8B-B14F-4D97-AF65-F5344CB8AC3E}">
        <p14:creationId xmlns:p14="http://schemas.microsoft.com/office/powerpoint/2010/main" val="2542020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5E70-8EA7-C99B-126A-6DBD37BB4F42}"/>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B3EE8B87-F6EC-8C99-DB42-1C39BA52CD3B}"/>
              </a:ext>
            </a:extLst>
          </p:cNvPr>
          <p:cNvSpPr/>
          <p:nvPr/>
        </p:nvSpPr>
        <p:spPr>
          <a:xfrm>
            <a:off x="117430" y="926284"/>
            <a:ext cx="9663653" cy="1610459"/>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A557AF9-2310-F77F-8476-27117589812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0D9F2CB3-F62A-61BC-DFCA-49EE3FEF783A}"/>
              </a:ext>
            </a:extLst>
          </p:cNvPr>
          <p:cNvSpPr txBox="1"/>
          <p:nvPr/>
        </p:nvSpPr>
        <p:spPr>
          <a:xfrm>
            <a:off x="345687" y="969847"/>
            <a:ext cx="5550609"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「生物多様性」や「多様な主体による森づくり」への関心の高まり</a:t>
            </a:r>
          </a:p>
        </p:txBody>
      </p:sp>
      <p:sp>
        <p:nvSpPr>
          <p:cNvPr id="2" name="テキスト ボックス 1">
            <a:extLst>
              <a:ext uri="{FF2B5EF4-FFF2-40B4-BE49-F238E27FC236}">
                <a16:creationId xmlns:a16="http://schemas.microsoft.com/office/drawing/2014/main" id="{292DDE66-3737-9F00-CC0B-30A10DEA528F}"/>
              </a:ext>
            </a:extLst>
          </p:cNvPr>
          <p:cNvSpPr txBox="1"/>
          <p:nvPr/>
        </p:nvSpPr>
        <p:spPr>
          <a:xfrm>
            <a:off x="281049" y="1187207"/>
            <a:ext cx="7836205" cy="1292662"/>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平成</a:t>
            </a:r>
            <a:r>
              <a:rPr lang="en-US" altLang="ja-JP" sz="1300" dirty="0">
                <a:latin typeface="BIZ UDゴシック" panose="020B0400000000000000" pitchFamily="49" charset="-128"/>
                <a:ea typeface="BIZ UDゴシック" panose="020B0400000000000000" pitchFamily="49" charset="-128"/>
              </a:rPr>
              <a:t>22</a:t>
            </a:r>
            <a:r>
              <a:rPr lang="ja-JP" altLang="en-US" sz="1300" dirty="0">
                <a:latin typeface="BIZ UDゴシック" panose="020B0400000000000000" pitchFamily="49" charset="-128"/>
                <a:ea typeface="BIZ UDゴシック" panose="020B0400000000000000" pitchFamily="49" charset="-128"/>
              </a:rPr>
              <a:t>年の</a:t>
            </a:r>
            <a:r>
              <a:rPr lang="en-US" altLang="ja-JP" sz="1300" dirty="0">
                <a:latin typeface="BIZ UDゴシック" panose="020B0400000000000000" pitchFamily="49" charset="-128"/>
                <a:ea typeface="BIZ UDゴシック" panose="020B0400000000000000" pitchFamily="49" charset="-128"/>
              </a:rPr>
              <a:t>COP10</a:t>
            </a:r>
            <a:r>
              <a:rPr lang="ja-JP" altLang="en-US" sz="1300" dirty="0">
                <a:latin typeface="BIZ UDゴシック" panose="020B0400000000000000" pitchFamily="49" charset="-128"/>
                <a:ea typeface="BIZ UDゴシック" panose="020B0400000000000000" pitchFamily="49" charset="-128"/>
              </a:rPr>
              <a:t>を契機に、人工林の画一的な管理から、多様な種を育む里山保全や広葉樹林化等の</a:t>
            </a:r>
            <a:r>
              <a:rPr lang="ja-JP" altLang="en-US" sz="1300" b="1" u="sng" dirty="0">
                <a:latin typeface="BIZ UDゴシック" panose="020B0400000000000000" pitchFamily="49" charset="-128"/>
                <a:ea typeface="BIZ UDゴシック" panose="020B0400000000000000" pitchFamily="49" charset="-128"/>
              </a:rPr>
              <a:t>生物多様性保全</a:t>
            </a:r>
            <a:r>
              <a:rPr lang="ja-JP" altLang="en-US" sz="1300" dirty="0">
                <a:latin typeface="BIZ UDゴシック" panose="020B0400000000000000" pitchFamily="49" charset="-128"/>
                <a:ea typeface="BIZ UDゴシック" panose="020B0400000000000000" pitchFamily="49" charset="-128"/>
              </a:rPr>
              <a:t>に関する取組みへの注目は一層高まり、近年は、気候変動対策と連動した</a:t>
            </a:r>
            <a:r>
              <a:rPr lang="ja-JP" altLang="en-US" sz="1300" b="1" u="sng" dirty="0">
                <a:latin typeface="BIZ UDゴシック" panose="020B0400000000000000" pitchFamily="49" charset="-128"/>
                <a:ea typeface="BIZ UDゴシック" panose="020B0400000000000000" pitchFamily="49" charset="-128"/>
              </a:rPr>
              <a:t>「自然を活用した社会課題の解決（</a:t>
            </a:r>
            <a:r>
              <a:rPr lang="en-US" altLang="ja-JP" sz="1300" b="1" u="sng" dirty="0" err="1">
                <a:latin typeface="BIZ UDゴシック" panose="020B0400000000000000" pitchFamily="49" charset="-128"/>
                <a:ea typeface="BIZ UDゴシック" panose="020B0400000000000000" pitchFamily="49" charset="-128"/>
              </a:rPr>
              <a:t>NbS</a:t>
            </a:r>
            <a:r>
              <a:rPr lang="ja-JP" altLang="en-US" sz="1300" b="1" u="sng" dirty="0">
                <a:latin typeface="BIZ UDゴシック" panose="020B0400000000000000" pitchFamily="49" charset="-128"/>
                <a:ea typeface="BIZ UDゴシック" panose="020B0400000000000000" pitchFamily="49" charset="-128"/>
              </a:rPr>
              <a:t>）」</a:t>
            </a:r>
            <a:r>
              <a:rPr lang="ja-JP" altLang="en-US" sz="1300" dirty="0">
                <a:latin typeface="BIZ UDゴシック" panose="020B0400000000000000" pitchFamily="49" charset="-128"/>
                <a:ea typeface="BIZ UDゴシック" panose="020B0400000000000000" pitchFamily="49" charset="-128"/>
              </a:rPr>
              <a:t>や、</a:t>
            </a:r>
            <a:r>
              <a:rPr lang="en-US" altLang="ja-JP" sz="1300" dirty="0">
                <a:latin typeface="BIZ UDゴシック" panose="020B0400000000000000" pitchFamily="49" charset="-128"/>
                <a:ea typeface="BIZ UDゴシック" panose="020B0400000000000000" pitchFamily="49" charset="-128"/>
              </a:rPr>
              <a:t>2030</a:t>
            </a:r>
            <a:r>
              <a:rPr lang="ja-JP" altLang="en-US" sz="1300" dirty="0">
                <a:latin typeface="BIZ UDゴシック" panose="020B0400000000000000" pitchFamily="49" charset="-128"/>
                <a:ea typeface="BIZ UDゴシック" panose="020B0400000000000000" pitchFamily="49" charset="-128"/>
              </a:rPr>
              <a:t>年までに陸域の</a:t>
            </a:r>
            <a:r>
              <a:rPr lang="en-US" altLang="ja-JP" sz="1300" dirty="0">
                <a:latin typeface="BIZ UDゴシック" panose="020B0400000000000000" pitchFamily="49" charset="-128"/>
                <a:ea typeface="BIZ UDゴシック" panose="020B0400000000000000" pitchFamily="49" charset="-128"/>
              </a:rPr>
              <a:t>30%</a:t>
            </a:r>
            <a:r>
              <a:rPr lang="ja-JP" altLang="en-US" sz="1300" dirty="0">
                <a:latin typeface="BIZ UDゴシック" panose="020B0400000000000000" pitchFamily="49" charset="-128"/>
                <a:ea typeface="BIZ UDゴシック" panose="020B0400000000000000" pitchFamily="49" charset="-128"/>
              </a:rPr>
              <a:t>以上を保全する</a:t>
            </a:r>
            <a:r>
              <a:rPr lang="ja-JP" altLang="en-US" sz="1300" b="1" u="sng" dirty="0">
                <a:latin typeface="BIZ UDゴシック" panose="020B0400000000000000" pitchFamily="49" charset="-128"/>
                <a:ea typeface="BIZ UDゴシック" panose="020B0400000000000000" pitchFamily="49" charset="-128"/>
              </a:rPr>
              <a:t>「</a:t>
            </a:r>
            <a:r>
              <a:rPr lang="en-US" altLang="ja-JP" sz="1300" b="1" u="sng" dirty="0">
                <a:latin typeface="BIZ UDゴシック" panose="020B0400000000000000" pitchFamily="49" charset="-128"/>
                <a:ea typeface="BIZ UDゴシック" panose="020B0400000000000000" pitchFamily="49" charset="-128"/>
              </a:rPr>
              <a:t>30by30</a:t>
            </a:r>
            <a:r>
              <a:rPr lang="ja-JP" altLang="en-US" sz="1300" b="1" u="sng" dirty="0">
                <a:latin typeface="BIZ UDゴシック" panose="020B0400000000000000" pitchFamily="49" charset="-128"/>
                <a:ea typeface="BIZ UDゴシック" panose="020B0400000000000000" pitchFamily="49" charset="-128"/>
              </a:rPr>
              <a:t>」</a:t>
            </a:r>
            <a:r>
              <a:rPr lang="ja-JP" altLang="en-US" sz="1300" dirty="0">
                <a:latin typeface="BIZ UDゴシック" panose="020B0400000000000000" pitchFamily="49" charset="-128"/>
                <a:ea typeface="BIZ UDゴシック" panose="020B0400000000000000" pitchFamily="49" charset="-128"/>
              </a:rPr>
              <a:t>が国際目標となりました。また、これらの社会情勢と二酸化炭素吸収源対策に関する企業の社会的責任の高まり、森林所有者等から、企業の</a:t>
            </a:r>
            <a:r>
              <a:rPr lang="en-US" altLang="ja-JP" sz="1300" dirty="0">
                <a:latin typeface="BIZ UDゴシック" panose="020B0400000000000000" pitchFamily="49" charset="-128"/>
                <a:ea typeface="BIZ UDゴシック" panose="020B0400000000000000" pitchFamily="49" charset="-128"/>
              </a:rPr>
              <a:t>CSR</a:t>
            </a:r>
            <a:r>
              <a:rPr lang="ja-JP" altLang="en-US" sz="1300" dirty="0">
                <a:latin typeface="BIZ UDゴシック" panose="020B0400000000000000" pitchFamily="49" charset="-128"/>
                <a:ea typeface="BIZ UDゴシック" panose="020B0400000000000000" pitchFamily="49" charset="-128"/>
              </a:rPr>
              <a:t>や</a:t>
            </a:r>
            <a:r>
              <a:rPr lang="en-US" altLang="ja-JP" sz="1300" dirty="0">
                <a:latin typeface="BIZ UDゴシック" panose="020B0400000000000000" pitchFamily="49" charset="-128"/>
                <a:ea typeface="BIZ UDゴシック" panose="020B0400000000000000" pitchFamily="49" charset="-128"/>
              </a:rPr>
              <a:t>ESG</a:t>
            </a:r>
            <a:r>
              <a:rPr lang="ja-JP" altLang="en-US" sz="1300" dirty="0">
                <a:latin typeface="BIZ UDゴシック" panose="020B0400000000000000" pitchFamily="49" charset="-128"/>
                <a:ea typeface="BIZ UDゴシック" panose="020B0400000000000000" pitchFamily="49" charset="-128"/>
              </a:rPr>
              <a:t>投資、</a:t>
            </a:r>
            <a:r>
              <a:rPr lang="en-US" altLang="ja-JP" sz="1300" dirty="0">
                <a:latin typeface="BIZ UDゴシック" panose="020B0400000000000000" pitchFamily="49" charset="-128"/>
                <a:ea typeface="BIZ UDゴシック" panose="020B0400000000000000" pitchFamily="49" charset="-128"/>
              </a:rPr>
              <a:t>SDGs</a:t>
            </a:r>
            <a:r>
              <a:rPr lang="ja-JP" altLang="en-US" sz="1300" dirty="0">
                <a:latin typeface="BIZ UDゴシック" panose="020B0400000000000000" pitchFamily="49" charset="-128"/>
                <a:ea typeface="BIZ UDゴシック" panose="020B0400000000000000" pitchFamily="49" charset="-128"/>
              </a:rPr>
              <a:t>の潮流が合致し、現在は、民間企業や</a:t>
            </a:r>
            <a:r>
              <a:rPr lang="en-US" altLang="ja-JP" sz="1300" dirty="0">
                <a:latin typeface="BIZ UDゴシック" panose="020B0400000000000000" pitchFamily="49" charset="-128"/>
                <a:ea typeface="BIZ UDゴシック" panose="020B0400000000000000" pitchFamily="49" charset="-128"/>
              </a:rPr>
              <a:t>NPO</a:t>
            </a:r>
            <a:r>
              <a:rPr lang="ja-JP" altLang="en-US" sz="1300" dirty="0">
                <a:latin typeface="BIZ UDゴシック" panose="020B0400000000000000" pitchFamily="49" charset="-128"/>
                <a:ea typeface="BIZ UDゴシック" panose="020B0400000000000000" pitchFamily="49" charset="-128"/>
              </a:rPr>
              <a:t>、市民が参画する</a:t>
            </a:r>
            <a:r>
              <a:rPr lang="ja-JP" altLang="en-US" sz="1300" b="1" u="sng" dirty="0">
                <a:latin typeface="BIZ UDゴシック" panose="020B0400000000000000" pitchFamily="49" charset="-128"/>
                <a:ea typeface="BIZ UDゴシック" panose="020B0400000000000000" pitchFamily="49" charset="-128"/>
              </a:rPr>
              <a:t>「多様な主体による森づくり」</a:t>
            </a:r>
            <a:r>
              <a:rPr lang="ja-JP" altLang="en-US" sz="1300" dirty="0">
                <a:latin typeface="BIZ UDゴシック" panose="020B0400000000000000" pitchFamily="49" charset="-128"/>
                <a:ea typeface="BIZ UDゴシック" panose="020B0400000000000000" pitchFamily="49" charset="-128"/>
              </a:rPr>
              <a:t>が、持続可能な社会基盤を支える仕組みとして定着してきています。</a:t>
            </a:r>
          </a:p>
        </p:txBody>
      </p:sp>
      <p:sp>
        <p:nvSpPr>
          <p:cNvPr id="6" name="テキスト ボックス 5">
            <a:extLst>
              <a:ext uri="{FF2B5EF4-FFF2-40B4-BE49-F238E27FC236}">
                <a16:creationId xmlns:a16="http://schemas.microsoft.com/office/drawing/2014/main" id="{1D6207A4-39E0-B39F-8632-3714419E9DD6}"/>
              </a:ext>
            </a:extLst>
          </p:cNvPr>
          <p:cNvSpPr txBox="1"/>
          <p:nvPr/>
        </p:nvSpPr>
        <p:spPr>
          <a:xfrm>
            <a:off x="5790823" y="2890311"/>
            <a:ext cx="1560651" cy="1792749"/>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の目標達成にあたって、環境省は、国立公園等の「保護区」の拡充に加え、</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企業の森や里山など、民間の取組により生物多様性が保全されているエリアを自然共生サイト</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として認定する仕組みを推進しています。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これにより、</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自然の損失を食い止め回復させる「ネイチャーポジティブ」</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の実現を目指しています。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38A450F2-F5AC-0DC9-2D22-8EB15AB2A4BD}"/>
              </a:ext>
            </a:extLst>
          </p:cNvPr>
          <p:cNvSpPr txBox="1"/>
          <p:nvPr/>
        </p:nvSpPr>
        <p:spPr>
          <a:xfrm>
            <a:off x="11192" y="2568722"/>
            <a:ext cx="4226376"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大阪府の生物多様性を推進する取組</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4C8E8B2C-6BCC-6BEE-80AA-0F4E44A8D3C3}"/>
              </a:ext>
            </a:extLst>
          </p:cNvPr>
          <p:cNvSpPr txBox="1"/>
          <p:nvPr/>
        </p:nvSpPr>
        <p:spPr>
          <a:xfrm>
            <a:off x="11192" y="5048372"/>
            <a:ext cx="533401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大阪府における多様な主体による森林づくり支援の事例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 name="テキスト ボックス 7">
            <a:extLst>
              <a:ext uri="{FF2B5EF4-FFF2-40B4-BE49-F238E27FC236}">
                <a16:creationId xmlns:a16="http://schemas.microsoft.com/office/drawing/2014/main" id="{B968632A-20CA-1C88-61FB-13CA8621F257}"/>
              </a:ext>
            </a:extLst>
          </p:cNvPr>
          <p:cNvSpPr txBox="1"/>
          <p:nvPr/>
        </p:nvSpPr>
        <p:spPr>
          <a:xfrm>
            <a:off x="7817955" y="4808954"/>
            <a:ext cx="2036794" cy="16154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出典：環境省 ネイチャーポジティブ ポータル</a:t>
            </a:r>
          </a:p>
        </p:txBody>
      </p:sp>
      <p:sp>
        <p:nvSpPr>
          <p:cNvPr id="22" name="テキスト ボックス 21">
            <a:extLst>
              <a:ext uri="{FF2B5EF4-FFF2-40B4-BE49-F238E27FC236}">
                <a16:creationId xmlns:a16="http://schemas.microsoft.com/office/drawing/2014/main" id="{6A740B4C-093F-B512-5ADA-CDDACAF6B7CE}"/>
              </a:ext>
            </a:extLst>
          </p:cNvPr>
          <p:cNvSpPr txBox="1"/>
          <p:nvPr/>
        </p:nvSpPr>
        <p:spPr>
          <a:xfrm>
            <a:off x="158212" y="5321291"/>
            <a:ext cx="5417965" cy="1544397"/>
          </a:xfrm>
          <a:prstGeom prst="rect">
            <a:avLst/>
          </a:prstGeom>
          <a:noFill/>
        </p:spPr>
        <p:txBody>
          <a:bodyPr wrap="square">
            <a:spAutoFit/>
          </a:bodyPr>
          <a:lstStyle/>
          <a:p>
            <a:pPr algn="just" defTabSz="901070">
              <a:lnSpc>
                <a:spcPts val="14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ボランティア、</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NPO</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、企業などの様々な主体が取り組む保全活動、森林整備について、参加しやすい環境の整備や技術的な支援を行っています。</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・アドプトフォレスト制度による企業の森づくり活動の支援</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森林吸収量・木材固定量認証制度による取組実績の見える化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・出前授業や防災教室等の森林環境教育の推進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・企業版ふるさと納税制度に対応した森林保全整備事業の実施</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・森林環境譲与税を活用した市町村による森林整備の支援</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3" name="テキスト ボックス 32">
            <a:extLst>
              <a:ext uri="{FF2B5EF4-FFF2-40B4-BE49-F238E27FC236}">
                <a16:creationId xmlns:a16="http://schemas.microsoft.com/office/drawing/2014/main" id="{24B25FFD-1D7F-9C70-780D-2509657F033B}"/>
              </a:ext>
            </a:extLst>
          </p:cNvPr>
          <p:cNvSpPr txBox="1"/>
          <p:nvPr/>
        </p:nvSpPr>
        <p:spPr>
          <a:xfrm>
            <a:off x="5668433" y="2580949"/>
            <a:ext cx="2422226"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」と自然共生サイト</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4" name="テキスト ボックス 33">
            <a:extLst>
              <a:ext uri="{FF2B5EF4-FFF2-40B4-BE49-F238E27FC236}">
                <a16:creationId xmlns:a16="http://schemas.microsoft.com/office/drawing/2014/main" id="{A80851FC-6962-0C64-60F5-146EB18FC85E}"/>
              </a:ext>
            </a:extLst>
          </p:cNvPr>
          <p:cNvSpPr txBox="1"/>
          <p:nvPr/>
        </p:nvSpPr>
        <p:spPr>
          <a:xfrm>
            <a:off x="5699014" y="4970499"/>
            <a:ext cx="3375830"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17BD6122-53FC-8786-0B15-8C252A672530}"/>
              </a:ext>
            </a:extLst>
          </p:cNvPr>
          <p:cNvSpPr txBox="1"/>
          <p:nvPr/>
        </p:nvSpPr>
        <p:spPr>
          <a:xfrm>
            <a:off x="5763744" y="5253096"/>
            <a:ext cx="1707845" cy="1604835"/>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大阪府内の森林整備による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吸収量や木材利用による炭素固定量を府が認証する制度です。資産として売買される「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J</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クレジット」とは異なり、主に大阪府気候変動対策推進条例に基づく報告実績や地域貢献の「見える化」に活用されます。森林の成長だけでなく木材利用も評価対象とするのが特徴で、脱炭素と地産地消の両立を支援し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2ED6D3BD-E15C-417F-8A9C-59795F25263D}"/>
              </a:ext>
            </a:extLst>
          </p:cNvPr>
          <p:cNvSpPr txBox="1"/>
          <p:nvPr/>
        </p:nvSpPr>
        <p:spPr>
          <a:xfrm>
            <a:off x="117430" y="2873299"/>
            <a:ext cx="5601715" cy="630942"/>
          </a:xfrm>
          <a:prstGeom prst="rect">
            <a:avLst/>
          </a:prstGeom>
          <a:noFill/>
        </p:spPr>
        <p:txBody>
          <a:bodyPr wrap="square" lIns="0" rIns="0">
            <a:spAutoFit/>
          </a:bodyPr>
          <a:lstStyle/>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・和泉葛城山ブナ林、三草山ゼフィルスの森等、希少な動植物の生息地の保全</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・荒廃森林における森林整備・被害森林における広葉樹林化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・生物多様性くらしナビ「まいのち</a:t>
            </a:r>
            <a:r>
              <a:rPr kumimoji="1" lang="en-US" altLang="ja-JP" sz="1200" kern="100" dirty="0" err="1">
                <a:solidFill>
                  <a:prstClr val="black"/>
                </a:solidFill>
                <a:latin typeface="BIZ UDゴシック" panose="020B0400000000000000" pitchFamily="49" charset="-128"/>
                <a:ea typeface="BIZ UDゴシック" panose="020B0400000000000000" pitchFamily="49" charset="-128"/>
                <a:cs typeface="Times New Roman"/>
              </a:rPr>
              <a:t>osaka</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」による生物多様性配慮行動の情報発信</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 name="テキスト ボックス 2">
            <a:extLst>
              <a:ext uri="{FF2B5EF4-FFF2-40B4-BE49-F238E27FC236}">
                <a16:creationId xmlns:a16="http://schemas.microsoft.com/office/drawing/2014/main" id="{83ED77EF-CE7C-66E4-4577-ECA3011611ED}"/>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pic>
        <p:nvPicPr>
          <p:cNvPr id="9" name="図 8" descr="グラフ&#10;&#10;AI 生成コンテンツは誤りを含む可能性があります。">
            <a:extLst>
              <a:ext uri="{FF2B5EF4-FFF2-40B4-BE49-F238E27FC236}">
                <a16:creationId xmlns:a16="http://schemas.microsoft.com/office/drawing/2014/main" id="{E48782BA-379E-7BCC-4DF8-75EAB9830F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2654" y="2834771"/>
            <a:ext cx="2568220" cy="1949286"/>
          </a:xfrm>
          <a:prstGeom prst="rect">
            <a:avLst/>
          </a:prstGeom>
        </p:spPr>
      </p:pic>
      <p:pic>
        <p:nvPicPr>
          <p:cNvPr id="13" name="図 12">
            <a:extLst>
              <a:ext uri="{FF2B5EF4-FFF2-40B4-BE49-F238E27FC236}">
                <a16:creationId xmlns:a16="http://schemas.microsoft.com/office/drawing/2014/main" id="{48AB45BD-C377-8C3C-0132-5BEB996535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5752" y="5279793"/>
            <a:ext cx="1948450" cy="1217781"/>
          </a:xfrm>
          <a:prstGeom prst="rect">
            <a:avLst/>
          </a:prstGeom>
        </p:spPr>
      </p:pic>
      <p:sp>
        <p:nvSpPr>
          <p:cNvPr id="15" name="テキスト ボックス 14">
            <a:extLst>
              <a:ext uri="{FF2B5EF4-FFF2-40B4-BE49-F238E27FC236}">
                <a16:creationId xmlns:a16="http://schemas.microsoft.com/office/drawing/2014/main" id="{0A65A7BD-42CB-CA4D-F4E5-8EFC0A519939}"/>
              </a:ext>
            </a:extLst>
          </p:cNvPr>
          <p:cNvSpPr txBox="1"/>
          <p:nvPr/>
        </p:nvSpPr>
        <p:spPr>
          <a:xfrm>
            <a:off x="7541580" y="6521022"/>
            <a:ext cx="2036794" cy="292008"/>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参考；</a:t>
            </a:r>
            <a:r>
              <a:rPr lang="en-US" altLang="ja-JP" sz="800" dirty="0">
                <a:latin typeface="BIZ UDPゴシック" panose="020B0400000000000000" pitchFamily="50" charset="-128"/>
                <a:ea typeface="BIZ UDPゴシック" panose="020B0400000000000000" pitchFamily="50" charset="-128"/>
              </a:rPr>
              <a:t>25</a:t>
            </a:r>
            <a:r>
              <a:rPr lang="ja-JP" altLang="en-US" sz="800" dirty="0">
                <a:latin typeface="BIZ UDPゴシック" panose="020B0400000000000000" pitchFamily="50" charset="-128"/>
                <a:ea typeface="BIZ UDPゴシック" panose="020B0400000000000000" pitchFamily="50" charset="-128"/>
              </a:rPr>
              <a:t>年生スギ林で</a:t>
            </a:r>
            <a:r>
              <a:rPr lang="en-US" altLang="ja-JP" sz="800" dirty="0">
                <a:latin typeface="BIZ UDPゴシック" panose="020B0400000000000000" pitchFamily="50" charset="-128"/>
                <a:ea typeface="BIZ UDPゴシック" panose="020B0400000000000000" pitchFamily="50" charset="-128"/>
              </a:rPr>
              <a:t>0.06ha</a:t>
            </a:r>
            <a:r>
              <a:rPr lang="ja-JP" altLang="en-US" sz="800" dirty="0">
                <a:latin typeface="BIZ UDPゴシック" panose="020B0400000000000000" pitchFamily="50" charset="-128"/>
                <a:ea typeface="BIZ UDPゴシック" panose="020B0400000000000000" pitchFamily="50" charset="-128"/>
              </a:rPr>
              <a:t>の間伐を実施</a:t>
            </a:r>
            <a:endParaRPr lang="en-US" altLang="ja-JP" sz="800" dirty="0">
              <a:latin typeface="BIZ UDPゴシック" panose="020B0400000000000000" pitchFamily="50" charset="-128"/>
              <a:ea typeface="BIZ UDPゴシック" panose="020B0400000000000000" pitchFamily="50" charset="-128"/>
            </a:endParaRPr>
          </a:p>
          <a:p>
            <a:r>
              <a:rPr lang="ja-JP" altLang="en-US" sz="800" dirty="0">
                <a:latin typeface="BIZ UDPゴシック" panose="020B0400000000000000" pitchFamily="50" charset="-128"/>
                <a:ea typeface="BIZ UDPゴシック" panose="020B0400000000000000" pitchFamily="50" charset="-128"/>
              </a:rPr>
              <a:t>　　　　</a:t>
            </a:r>
            <a:r>
              <a:rPr lang="en-US" altLang="ja-JP" sz="800" dirty="0">
                <a:latin typeface="BIZ UDPゴシック" panose="020B0400000000000000" pitchFamily="50" charset="-128"/>
                <a:ea typeface="BIZ UDPゴシック" panose="020B0400000000000000" pitchFamily="50" charset="-128"/>
              </a:rPr>
              <a:t>CO2</a:t>
            </a:r>
            <a:r>
              <a:rPr lang="ja-JP" altLang="en-US" sz="800" dirty="0">
                <a:latin typeface="BIZ UDPゴシック" panose="020B0400000000000000" pitchFamily="50" charset="-128"/>
                <a:ea typeface="BIZ UDPゴシック" panose="020B0400000000000000" pitchFamily="50" charset="-128"/>
              </a:rPr>
              <a:t>吸収量 </a:t>
            </a:r>
            <a:r>
              <a:rPr lang="en-US" altLang="ja-JP" sz="800" dirty="0">
                <a:latin typeface="BIZ UDPゴシック" panose="020B0400000000000000" pitchFamily="50" charset="-128"/>
                <a:ea typeface="BIZ UDPゴシック" panose="020B0400000000000000" pitchFamily="50" charset="-128"/>
              </a:rPr>
              <a:t>0.5t-CO</a:t>
            </a:r>
            <a:r>
              <a:rPr lang="ja-JP" altLang="en-US" sz="800" dirty="0">
                <a:latin typeface="BIZ UDPゴシック" panose="020B0400000000000000" pitchFamily="50" charset="-128"/>
                <a:ea typeface="BIZ UDPゴシック" panose="020B0400000000000000" pitchFamily="50" charset="-128"/>
              </a:rPr>
              <a:t>２</a:t>
            </a:r>
            <a:r>
              <a:rPr lang="en-US" altLang="ja-JP" sz="800" dirty="0">
                <a:latin typeface="BIZ UDPゴシック" panose="020B0400000000000000" pitchFamily="50" charset="-128"/>
                <a:ea typeface="BIZ UDPゴシック" panose="020B0400000000000000" pitchFamily="50" charset="-128"/>
              </a:rPr>
              <a:t>/</a:t>
            </a:r>
            <a:r>
              <a:rPr lang="ja-JP" altLang="en-US" sz="800" dirty="0">
                <a:latin typeface="BIZ UDPゴシック" panose="020B0400000000000000" pitchFamily="50" charset="-128"/>
                <a:ea typeface="BIZ UDPゴシック" panose="020B0400000000000000" pitchFamily="50" charset="-128"/>
              </a:rPr>
              <a:t>年</a:t>
            </a:r>
          </a:p>
        </p:txBody>
      </p:sp>
      <p:sp>
        <p:nvSpPr>
          <p:cNvPr id="37" name="テキスト ボックス 36">
            <a:extLst>
              <a:ext uri="{FF2B5EF4-FFF2-40B4-BE49-F238E27FC236}">
                <a16:creationId xmlns:a16="http://schemas.microsoft.com/office/drawing/2014/main" id="{7D698D48-3A17-4E87-9183-5964DCECC73E}"/>
              </a:ext>
            </a:extLst>
          </p:cNvPr>
          <p:cNvSpPr txBox="1"/>
          <p:nvPr/>
        </p:nvSpPr>
        <p:spPr>
          <a:xfrm>
            <a:off x="532864" y="4949537"/>
            <a:ext cx="1455997" cy="12824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和泉葛城山ブナ林</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0EAC0990-D58E-4A58-80C5-84CA49BFC037}"/>
              </a:ext>
            </a:extLst>
          </p:cNvPr>
          <p:cNvSpPr txBox="1"/>
          <p:nvPr/>
        </p:nvSpPr>
        <p:spPr>
          <a:xfrm>
            <a:off x="2846067" y="4943359"/>
            <a:ext cx="2233616" cy="12824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生物多様性くらしナビ「まいのち</a:t>
            </a:r>
            <a:r>
              <a:rPr kumimoji="1" lang="en-US" altLang="ja-JP" sz="900" kern="100" dirty="0" err="1">
                <a:solidFill>
                  <a:prstClr val="black"/>
                </a:solidFill>
                <a:latin typeface="BIZ UDゴシック" panose="020B0400000000000000" pitchFamily="49" charset="-128"/>
                <a:ea typeface="BIZ UDゴシック" panose="020B0400000000000000" pitchFamily="49" charset="-128"/>
                <a:cs typeface="Times New Roman"/>
              </a:rPr>
              <a:t>osaka</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0" name="図 39">
            <a:extLst>
              <a:ext uri="{FF2B5EF4-FFF2-40B4-BE49-F238E27FC236}">
                <a16:creationId xmlns:a16="http://schemas.microsoft.com/office/drawing/2014/main" id="{825802A4-3D17-4B35-9AD1-24F5934615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696" y="3509966"/>
            <a:ext cx="1886627" cy="1420519"/>
          </a:xfrm>
          <a:prstGeom prst="rect">
            <a:avLst/>
          </a:prstGeom>
        </p:spPr>
      </p:pic>
      <p:sp>
        <p:nvSpPr>
          <p:cNvPr id="41" name="テキスト ボックス 40">
            <a:extLst>
              <a:ext uri="{FF2B5EF4-FFF2-40B4-BE49-F238E27FC236}">
                <a16:creationId xmlns:a16="http://schemas.microsoft.com/office/drawing/2014/main" id="{691CE27C-4F0B-4E8B-A860-5AA37E53A53C}"/>
              </a:ext>
            </a:extLst>
          </p:cNvPr>
          <p:cNvSpPr txBox="1"/>
          <p:nvPr/>
        </p:nvSpPr>
        <p:spPr>
          <a:xfrm>
            <a:off x="8160554" y="2301964"/>
            <a:ext cx="1501319"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アライアンス</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4" name="図 43">
            <a:extLst>
              <a:ext uri="{FF2B5EF4-FFF2-40B4-BE49-F238E27FC236}">
                <a16:creationId xmlns:a16="http://schemas.microsoft.com/office/drawing/2014/main" id="{54F8F624-CD13-43A7-9587-A09B13D9A2A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88227" y="1032438"/>
            <a:ext cx="1245975" cy="1223380"/>
          </a:xfrm>
          <a:prstGeom prst="rect">
            <a:avLst/>
          </a:prstGeom>
        </p:spPr>
      </p:pic>
      <p:pic>
        <p:nvPicPr>
          <p:cNvPr id="35" name="図 34">
            <a:extLst>
              <a:ext uri="{FF2B5EF4-FFF2-40B4-BE49-F238E27FC236}">
                <a16:creationId xmlns:a16="http://schemas.microsoft.com/office/drawing/2014/main" id="{905DEB45-F6AA-4D35-B3D6-6E034E633AC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2" name="図 41">
            <a:extLst>
              <a:ext uri="{FF2B5EF4-FFF2-40B4-BE49-F238E27FC236}">
                <a16:creationId xmlns:a16="http://schemas.microsoft.com/office/drawing/2014/main" id="{5B18E7A2-7A20-4E34-9F04-12D8FC911F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3" name="図 42">
            <a:extLst>
              <a:ext uri="{FF2B5EF4-FFF2-40B4-BE49-F238E27FC236}">
                <a16:creationId xmlns:a16="http://schemas.microsoft.com/office/drawing/2014/main" id="{84F2E061-4EE0-4524-90AF-3945086CC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6" name="図 45">
            <a:extLst>
              <a:ext uri="{FF2B5EF4-FFF2-40B4-BE49-F238E27FC236}">
                <a16:creationId xmlns:a16="http://schemas.microsoft.com/office/drawing/2014/main" id="{B1F6DF42-5C9C-44C1-832A-2CD2FDB097A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7" name="図 46">
            <a:extLst>
              <a:ext uri="{FF2B5EF4-FFF2-40B4-BE49-F238E27FC236}">
                <a16:creationId xmlns:a16="http://schemas.microsoft.com/office/drawing/2014/main" id="{1EC00942-B1AE-4A98-BCD5-74895ACC3A1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8" name="図 47">
            <a:extLst>
              <a:ext uri="{FF2B5EF4-FFF2-40B4-BE49-F238E27FC236}">
                <a16:creationId xmlns:a16="http://schemas.microsoft.com/office/drawing/2014/main" id="{45C38204-47CD-4EA0-A746-23C0290BA9F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9" name="図 48">
            <a:extLst>
              <a:ext uri="{FF2B5EF4-FFF2-40B4-BE49-F238E27FC236}">
                <a16:creationId xmlns:a16="http://schemas.microsoft.com/office/drawing/2014/main" id="{323BCF5B-97B4-4629-8965-0EFC2733BD0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0" name="Picture 2">
            <a:extLst>
              <a:ext uri="{FF2B5EF4-FFF2-40B4-BE49-F238E27FC236}">
                <a16:creationId xmlns:a16="http://schemas.microsoft.com/office/drawing/2014/main" id="{EA252629-533D-454E-B871-F71408284A1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a:extLst>
              <a:ext uri="{FF2B5EF4-FFF2-40B4-BE49-F238E27FC236}">
                <a16:creationId xmlns:a16="http://schemas.microsoft.com/office/drawing/2014/main" id="{3BF2C30B-7C28-4209-A5B3-E05986EF80F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2" name="スライド番号プレースホルダー 10">
            <a:extLst>
              <a:ext uri="{FF2B5EF4-FFF2-40B4-BE49-F238E27FC236}">
                <a16:creationId xmlns:a16="http://schemas.microsoft.com/office/drawing/2014/main" id="{612F3A4C-D6D4-41DB-9AC2-1EC060509ED1}"/>
              </a:ext>
            </a:extLst>
          </p:cNvPr>
          <p:cNvSpPr>
            <a:spLocks noGrp="1"/>
          </p:cNvSpPr>
          <p:nvPr>
            <p:ph type="sldNum" sz="quarter" idx="12"/>
          </p:nvPr>
        </p:nvSpPr>
        <p:spPr>
          <a:xfrm>
            <a:off x="7692802" y="6457568"/>
            <a:ext cx="2228850" cy="365125"/>
          </a:xfrm>
        </p:spPr>
        <p:txBody>
          <a:bodyPr/>
          <a:lstStyle/>
          <a:p>
            <a:fld id="{D2D8002D-B5B0-4BAC-B1F6-782DDCCE6D9C}" type="slidenum">
              <a:rPr kumimoji="1" lang="ja-JP" altLang="en-US" sz="2000" b="1"/>
              <a:t>21</a:t>
            </a:fld>
            <a:endParaRPr kumimoji="1" lang="ja-JP" altLang="en-US" sz="2000" b="1" dirty="0"/>
          </a:p>
        </p:txBody>
      </p:sp>
      <p:pic>
        <p:nvPicPr>
          <p:cNvPr id="16" name="図 15">
            <a:extLst>
              <a:ext uri="{FF2B5EF4-FFF2-40B4-BE49-F238E27FC236}">
                <a16:creationId xmlns:a16="http://schemas.microsoft.com/office/drawing/2014/main" id="{B386DA98-A50D-42F2-8694-2E7D9430D3B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63346" y="3512938"/>
            <a:ext cx="2711085" cy="1416938"/>
          </a:xfrm>
          <a:prstGeom prst="rect">
            <a:avLst/>
          </a:prstGeom>
        </p:spPr>
      </p:pic>
    </p:spTree>
    <p:extLst>
      <p:ext uri="{BB962C8B-B14F-4D97-AF65-F5344CB8AC3E}">
        <p14:creationId xmlns:p14="http://schemas.microsoft.com/office/powerpoint/2010/main" val="1300199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四角形: 角を丸くする 4">
            <a:extLst>
              <a:ext uri="{FF2B5EF4-FFF2-40B4-BE49-F238E27FC236}">
                <a16:creationId xmlns:a16="http://schemas.microsoft.com/office/drawing/2014/main" id="{9BF18258-BE7A-0383-4683-A977CD4FCEB0}"/>
              </a:ext>
            </a:extLst>
          </p:cNvPr>
          <p:cNvSpPr/>
          <p:nvPr/>
        </p:nvSpPr>
        <p:spPr>
          <a:xfrm>
            <a:off x="117430" y="909771"/>
            <a:ext cx="9663653" cy="1610459"/>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5090844-EB4F-ACC8-C8BA-5307E0EA9F87}"/>
              </a:ext>
            </a:extLst>
          </p:cNvPr>
          <p:cNvSpPr txBox="1"/>
          <p:nvPr/>
        </p:nvSpPr>
        <p:spPr>
          <a:xfrm>
            <a:off x="345687" y="969847"/>
            <a:ext cx="6100380"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多様な森づくりに関する課題とこれから取り組むべき事項</a:t>
            </a:r>
          </a:p>
        </p:txBody>
      </p:sp>
      <p:sp>
        <p:nvSpPr>
          <p:cNvPr id="7" name="テキスト ボックス 6">
            <a:extLst>
              <a:ext uri="{FF2B5EF4-FFF2-40B4-BE49-F238E27FC236}">
                <a16:creationId xmlns:a16="http://schemas.microsoft.com/office/drawing/2014/main" id="{2FD4CDEB-6F72-99DC-A28C-A058BEF5C918}"/>
              </a:ext>
            </a:extLst>
          </p:cNvPr>
          <p:cNvSpPr txBox="1"/>
          <p:nvPr/>
        </p:nvSpPr>
        <p:spPr>
          <a:xfrm>
            <a:off x="281049" y="1187207"/>
            <a:ext cx="9423885" cy="1292662"/>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近年の気候変動による豪雨災害や林野火災の多発化等への懸念、獣害等の深刻化とともに、国際目標であるネイチャーポジティブの実現という課題に対し、林野庁は</a:t>
            </a:r>
            <a:r>
              <a:rPr lang="ja-JP" altLang="en-US" sz="1300" b="1" u="sng" dirty="0">
                <a:latin typeface="BIZ UDゴシック" panose="020B0400000000000000" pitchFamily="49" charset="-128"/>
                <a:ea typeface="BIZ UDゴシック" panose="020B0400000000000000" pitchFamily="49" charset="-128"/>
              </a:rPr>
              <a:t>森林と生物多様性に関する様々な取組み</a:t>
            </a:r>
            <a:r>
              <a:rPr lang="ja-JP" altLang="en-US" sz="1300" dirty="0">
                <a:latin typeface="BIZ UDゴシック" panose="020B0400000000000000" pitchFamily="49" charset="-128"/>
                <a:ea typeface="BIZ UDゴシック" panose="020B0400000000000000" pitchFamily="49" charset="-128"/>
              </a:rPr>
              <a:t>を進めており、本府においても、今後、これらを踏まえた</a:t>
            </a:r>
            <a:r>
              <a:rPr lang="ja-JP" altLang="en-US" sz="1300" b="1" u="sng" dirty="0">
                <a:latin typeface="BIZ UDゴシック" panose="020B0400000000000000" pitchFamily="49" charset="-128"/>
                <a:ea typeface="BIZ UDゴシック" panose="020B0400000000000000" pitchFamily="49" charset="-128"/>
              </a:rPr>
              <a:t>人工林の広葉樹林化や生物多様性に配慮した施業の推進</a:t>
            </a:r>
            <a:r>
              <a:rPr lang="ja-JP" altLang="en-US" sz="1300" dirty="0">
                <a:latin typeface="BIZ UDゴシック" panose="020B0400000000000000" pitchFamily="49" charset="-128"/>
                <a:ea typeface="BIZ UDゴシック" panose="020B0400000000000000" pitchFamily="49" charset="-128"/>
              </a:rPr>
              <a:t>に重点的に取り組んでいく必要があります。</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また、林業担い手の不足や森林経営意欲が低下する中、企業や</a:t>
            </a:r>
            <a:r>
              <a:rPr lang="en-US" altLang="ja-JP" sz="1300" dirty="0">
                <a:latin typeface="BIZ UDゴシック" panose="020B0400000000000000" pitchFamily="49" charset="-128"/>
                <a:ea typeface="BIZ UDゴシック" panose="020B0400000000000000" pitchFamily="49" charset="-128"/>
              </a:rPr>
              <a:t>NPO</a:t>
            </a:r>
            <a:r>
              <a:rPr lang="ja-JP" altLang="en-US" sz="1300" dirty="0">
                <a:latin typeface="BIZ UDゴシック" panose="020B0400000000000000" pitchFamily="49" charset="-128"/>
                <a:ea typeface="BIZ UDゴシック" panose="020B0400000000000000" pitchFamily="49" charset="-128"/>
              </a:rPr>
              <a:t>等の多様な主体が継続的に参画することは、森林の長期的な整備・保全のためには重要です。府としては、国の施策と府独自の制度を組み合わせ、その取組み実績を効果的に示すなど、今後も、</a:t>
            </a:r>
            <a:r>
              <a:rPr lang="ja-JP" altLang="en-US" sz="1300" b="1" u="sng" dirty="0">
                <a:latin typeface="BIZ UDゴシック" panose="020B0400000000000000" pitchFamily="49" charset="-128"/>
                <a:ea typeface="BIZ UDゴシック" panose="020B0400000000000000" pitchFamily="49" charset="-128"/>
              </a:rPr>
              <a:t>多様な主体による森林づくりを発展させながら、</a:t>
            </a:r>
            <a:r>
              <a:rPr lang="ja-JP" altLang="en-US" sz="1300" dirty="0">
                <a:latin typeface="BIZ UDゴシック" panose="020B0400000000000000" pitchFamily="49" charset="-128"/>
                <a:ea typeface="BIZ UDゴシック" panose="020B0400000000000000" pitchFamily="49" charset="-128"/>
              </a:rPr>
              <a:t>重点的に取り組んでいく必要があります。</a:t>
            </a:r>
          </a:p>
        </p:txBody>
      </p:sp>
      <p:sp>
        <p:nvSpPr>
          <p:cNvPr id="8" name="テキスト ボックス 7">
            <a:extLst>
              <a:ext uri="{FF2B5EF4-FFF2-40B4-BE49-F238E27FC236}">
                <a16:creationId xmlns:a16="http://schemas.microsoft.com/office/drawing/2014/main" id="{88F590BB-9EF4-C984-DE2A-149B19F0706E}"/>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sp>
        <p:nvSpPr>
          <p:cNvPr id="16" name="AutoShape 2">
            <a:extLst>
              <a:ext uri="{FF2B5EF4-FFF2-40B4-BE49-F238E27FC236}">
                <a16:creationId xmlns:a16="http://schemas.microsoft.com/office/drawing/2014/main" id="{5395ECBF-1EE1-BA13-EA6A-791DD031B274}"/>
              </a:ext>
            </a:extLst>
          </p:cNvPr>
          <p:cNvSpPr>
            <a:spLocks noChangeArrowheads="1"/>
          </p:cNvSpPr>
          <p:nvPr/>
        </p:nvSpPr>
        <p:spPr bwMode="auto">
          <a:xfrm>
            <a:off x="70401" y="2580306"/>
            <a:ext cx="5871977" cy="419196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17" name="正方形/長方形 17">
            <a:extLst>
              <a:ext uri="{FF2B5EF4-FFF2-40B4-BE49-F238E27FC236}">
                <a16:creationId xmlns:a16="http://schemas.microsoft.com/office/drawing/2014/main" id="{B1CFAA1D-B38B-9432-AA1B-D6906F27D9DD}"/>
              </a:ext>
            </a:extLst>
          </p:cNvPr>
          <p:cNvSpPr>
            <a:spLocks noChangeArrowheads="1"/>
          </p:cNvSpPr>
          <p:nvPr/>
        </p:nvSpPr>
        <p:spPr bwMode="auto">
          <a:xfrm>
            <a:off x="169332" y="2694821"/>
            <a:ext cx="565205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dirty="0">
                <a:solidFill>
                  <a:prstClr val="black"/>
                </a:solidFill>
                <a:latin typeface="BIZ UDゴシック" panose="020B0400000000000000" pitchFamily="49" charset="-128"/>
                <a:ea typeface="BIZ UDゴシック" panose="020B0400000000000000" pitchFamily="49" charset="-128"/>
              </a:rPr>
              <a:t>● 「</a:t>
            </a:r>
            <a:r>
              <a:rPr lang="ja-JP" altLang="en-US" sz="1400" b="1" dirty="0">
                <a:solidFill>
                  <a:prstClr val="black"/>
                </a:solidFill>
                <a:latin typeface="メイリオ" panose="020B0604030504040204" pitchFamily="50" charset="-128"/>
                <a:ea typeface="メイリオ" panose="020B0604030504040204" pitchFamily="50" charset="-128"/>
              </a:rPr>
              <a:t>森林と生物多様性」を推進するための国の取組み </a:t>
            </a:r>
            <a:endParaRPr lang="ja-JP" altLang="en-US" sz="1400" b="1" dirty="0">
              <a:solidFill>
                <a:srgbClr val="000000"/>
              </a:solidFill>
              <a:latin typeface="Meiryo UI" panose="020B0604030504040204" pitchFamily="50" charset="-128"/>
              <a:ea typeface="Meiryo UI" panose="020B0604030504040204" pitchFamily="50" charset="-128"/>
            </a:endParaRPr>
          </a:p>
        </p:txBody>
      </p:sp>
      <p:sp>
        <p:nvSpPr>
          <p:cNvPr id="25" name="AutoShape 2">
            <a:extLst>
              <a:ext uri="{FF2B5EF4-FFF2-40B4-BE49-F238E27FC236}">
                <a16:creationId xmlns:a16="http://schemas.microsoft.com/office/drawing/2014/main" id="{EE6CBA84-70BC-80ED-C0C7-9FB32FB972EB}"/>
              </a:ext>
            </a:extLst>
          </p:cNvPr>
          <p:cNvSpPr>
            <a:spLocks noChangeArrowheads="1"/>
          </p:cNvSpPr>
          <p:nvPr/>
        </p:nvSpPr>
        <p:spPr bwMode="auto">
          <a:xfrm>
            <a:off x="6005905" y="2580306"/>
            <a:ext cx="3831947" cy="419196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27" name="テキスト ボックス 26">
            <a:extLst>
              <a:ext uri="{FF2B5EF4-FFF2-40B4-BE49-F238E27FC236}">
                <a16:creationId xmlns:a16="http://schemas.microsoft.com/office/drawing/2014/main" id="{0A73F24C-119F-3A19-281B-B43A99A71CED}"/>
              </a:ext>
            </a:extLst>
          </p:cNvPr>
          <p:cNvSpPr txBox="1"/>
          <p:nvPr/>
        </p:nvSpPr>
        <p:spPr>
          <a:xfrm>
            <a:off x="6096670" y="3032535"/>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〇森林</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企業ガイドブック（林野庁 </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R6.10</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8" name="テキスト ボックス 27">
            <a:extLst>
              <a:ext uri="{FF2B5EF4-FFF2-40B4-BE49-F238E27FC236}">
                <a16:creationId xmlns:a16="http://schemas.microsoft.com/office/drawing/2014/main" id="{7006CE22-CA4E-6A4C-D862-093ABD4187D2}"/>
              </a:ext>
            </a:extLst>
          </p:cNvPr>
          <p:cNvSpPr txBox="1"/>
          <p:nvPr/>
        </p:nvSpPr>
        <p:spPr>
          <a:xfrm>
            <a:off x="6162051" y="3247590"/>
            <a:ext cx="3555013" cy="101566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自然資本に対する取組みが重要視される中、企業の経営課題の解決、ブランディング、社会評価の向上等に資する森林の活用と保全貢献のための４つの手法と事例を紹介したもの</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●森のプログラムの活用</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●企業の森づくり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●森林由来</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J-</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クレジット創出・購入</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●緑の募金を通じた森づくり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9" name="テキスト ボックス 28">
            <a:extLst>
              <a:ext uri="{FF2B5EF4-FFF2-40B4-BE49-F238E27FC236}">
                <a16:creationId xmlns:a16="http://schemas.microsoft.com/office/drawing/2014/main" id="{BBCC3282-C3A4-7223-9F1C-08CAC1CBC99E}"/>
              </a:ext>
            </a:extLst>
          </p:cNvPr>
          <p:cNvSpPr txBox="1"/>
          <p:nvPr/>
        </p:nvSpPr>
        <p:spPr>
          <a:xfrm>
            <a:off x="6133723" y="4459101"/>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〇森林</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×ACT</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チャレンジ（林野庁）</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1" name="テキスト ボックス 30">
            <a:extLst>
              <a:ext uri="{FF2B5EF4-FFF2-40B4-BE49-F238E27FC236}">
                <a16:creationId xmlns:a16="http://schemas.microsoft.com/office/drawing/2014/main" id="{31CDB0DA-9061-DEDA-1A5C-35FC08739F19}"/>
              </a:ext>
            </a:extLst>
          </p:cNvPr>
          <p:cNvSpPr txBox="1"/>
          <p:nvPr/>
        </p:nvSpPr>
        <p:spPr>
          <a:xfrm>
            <a:off x="6170182" y="4713136"/>
            <a:ext cx="2549385"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森林づくり活動などを通じて、</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2050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年ネット・ゼロの実現や生物多様性保全に貢献している企業等の取組やその価値を、多くの人々に知ってもらい、企業等の更なるチャレンジを後押しするための顕彰制度</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2" name="テキスト ボックス 31">
            <a:extLst>
              <a:ext uri="{FF2B5EF4-FFF2-40B4-BE49-F238E27FC236}">
                <a16:creationId xmlns:a16="http://schemas.microsoft.com/office/drawing/2014/main" id="{3368D36A-EEFE-7C28-05DE-A4705CBB1ACC}"/>
              </a:ext>
            </a:extLst>
          </p:cNvPr>
          <p:cNvSpPr txBox="1"/>
          <p:nvPr/>
        </p:nvSpPr>
        <p:spPr>
          <a:xfrm>
            <a:off x="6152282" y="5627464"/>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〇大阪府「こども木育基金」の拡充</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3" name="テキスト ボックス 32">
            <a:extLst>
              <a:ext uri="{FF2B5EF4-FFF2-40B4-BE49-F238E27FC236}">
                <a16:creationId xmlns:a16="http://schemas.microsoft.com/office/drawing/2014/main" id="{5EF3A742-B931-8C94-EFA7-1778EC414516}"/>
              </a:ext>
            </a:extLst>
          </p:cNvPr>
          <p:cNvSpPr txBox="1"/>
          <p:nvPr/>
        </p:nvSpPr>
        <p:spPr>
          <a:xfrm>
            <a:off x="6170182" y="5860511"/>
            <a:ext cx="3555013"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子どもたちが森林の大切さについて理解を深めることを目的に、子育て施設が机や椅子、玩具等の木製品を導入することを支援しています。地方創生応援税制（企業版ふるさと納税）の対象となり、</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令和６年度からは「健全な森林の育成」も加えたことで、企業等の森づくりの参画方法の拡充を行っています。</a:t>
            </a:r>
            <a:endParaRPr kumimoji="1" lang="en-US" altLang="ja-JP" sz="90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1" name="テキスト ボックス 10">
            <a:extLst>
              <a:ext uri="{FF2B5EF4-FFF2-40B4-BE49-F238E27FC236}">
                <a16:creationId xmlns:a16="http://schemas.microsoft.com/office/drawing/2014/main" id="{8A1E24FD-31E2-0CC2-5240-9587261F8CBB}"/>
              </a:ext>
            </a:extLst>
          </p:cNvPr>
          <p:cNvSpPr txBox="1"/>
          <p:nvPr/>
        </p:nvSpPr>
        <p:spPr>
          <a:xfrm>
            <a:off x="251729" y="2969989"/>
            <a:ext cx="4671952"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 森林の生物多様性を高めるための林業経営の指針</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（令和</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年</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3</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月改定）</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2" name="テキスト ボックス 11">
            <a:extLst>
              <a:ext uri="{FF2B5EF4-FFF2-40B4-BE49-F238E27FC236}">
                <a16:creationId xmlns:a16="http://schemas.microsoft.com/office/drawing/2014/main" id="{859C885D-CA53-0169-0F45-3C2F3CD5F008}"/>
              </a:ext>
            </a:extLst>
          </p:cNvPr>
          <p:cNvSpPr txBox="1"/>
          <p:nvPr/>
        </p:nvSpPr>
        <p:spPr>
          <a:xfrm>
            <a:off x="317853" y="3204148"/>
            <a:ext cx="3819170" cy="1055354"/>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生物多様性の保全に一層配慮した森林管理を通じた林業経営のあり方を明確化し、森林所有者や林業事業体に対して、通常の林業活動の中で生物多様性を増進させるための具体的な森林管理手法を示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（１）多種多様な森林の配置</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（２）人工林における生物多様性保全に配慮した森林施業</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（３）森林管理手法のポジティブリストの整理</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（４）活動目標の設定とモニタリング、評価</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3" name="テキスト ボックス 12">
            <a:extLst>
              <a:ext uri="{FF2B5EF4-FFF2-40B4-BE49-F238E27FC236}">
                <a16:creationId xmlns:a16="http://schemas.microsoft.com/office/drawing/2014/main" id="{7739522A-3CB4-ED01-C126-BEAB4D925B7D}"/>
              </a:ext>
            </a:extLst>
          </p:cNvPr>
          <p:cNvSpPr txBox="1"/>
          <p:nvPr/>
        </p:nvSpPr>
        <p:spPr>
          <a:xfrm>
            <a:off x="251729" y="4391409"/>
            <a:ext cx="536217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〇多様な森林づくり（針広混交林化・広葉樹林化）の推進</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（令和</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年度 林政審議会議事）</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B60E4813-A29F-BE39-4304-517BA88E2044}"/>
              </a:ext>
            </a:extLst>
          </p:cNvPr>
          <p:cNvSpPr txBox="1"/>
          <p:nvPr/>
        </p:nvSpPr>
        <p:spPr>
          <a:xfrm>
            <a:off x="251729" y="4593810"/>
            <a:ext cx="2854274" cy="1209242"/>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森林の発揮する機能に応じたゾーニングに取り組みつつ、人工林と天然林のそれぞれについて、機能に応じた森林の整備・保全を推進する「多様な森林づくり」のため、以下の課題への対応方向や考え方の検討が進められ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・森林計画制度に基づくゾーニング等</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・人工林における多様な森林整備の推進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・天然林の整備・保全の推進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5" name="テキスト ボックス 14">
            <a:extLst>
              <a:ext uri="{FF2B5EF4-FFF2-40B4-BE49-F238E27FC236}">
                <a16:creationId xmlns:a16="http://schemas.microsoft.com/office/drawing/2014/main" id="{780A40A3-25B2-57B1-6F9E-709EA55C5D2B}"/>
              </a:ext>
            </a:extLst>
          </p:cNvPr>
          <p:cNvSpPr txBox="1"/>
          <p:nvPr/>
        </p:nvSpPr>
        <p:spPr>
          <a:xfrm>
            <a:off x="251729" y="5938046"/>
            <a:ext cx="5362170" cy="154979"/>
          </a:xfrm>
          <a:prstGeom prst="rect">
            <a:avLst/>
          </a:prstGeom>
          <a:noFill/>
        </p:spPr>
        <p:txBody>
          <a:bodyPr wrap="square" lIns="0" tIns="0" rIns="0" bIns="0">
            <a:spAutoFit/>
          </a:bodyPr>
          <a:lstStyle/>
          <a:p>
            <a:pPr algn="just" defTabSz="901070">
              <a:lnSpc>
                <a:spcPts val="1400"/>
              </a:lnSpc>
            </a:pPr>
            <a:r>
              <a:rPr kumimoji="1" lang="ja-JP" altLang="en-US" sz="1100" b="1" kern="100" dirty="0">
                <a:latin typeface="BIZ UDゴシック" panose="020B0400000000000000" pitchFamily="49" charset="-128"/>
                <a:ea typeface="BIZ UDゴシック" panose="020B0400000000000000" pitchFamily="49" charset="-128"/>
                <a:cs typeface="Times New Roman"/>
              </a:rPr>
              <a:t>〇地域生物多様性増進法の施行による自然共生サイトの認定円滑化</a:t>
            </a:r>
            <a:endParaRPr kumimoji="1" lang="en-US" altLang="ja-JP" sz="1100" b="1" kern="100" dirty="0">
              <a:latin typeface="BIZ UDゴシック" panose="020B0400000000000000" pitchFamily="49" charset="-128"/>
              <a:ea typeface="BIZ UDゴシック" panose="020B0400000000000000" pitchFamily="49" charset="-128"/>
              <a:cs typeface="Times New Roman"/>
            </a:endParaRPr>
          </a:p>
        </p:txBody>
      </p:sp>
      <p:sp>
        <p:nvSpPr>
          <p:cNvPr id="18" name="テキスト ボックス 17">
            <a:extLst>
              <a:ext uri="{FF2B5EF4-FFF2-40B4-BE49-F238E27FC236}">
                <a16:creationId xmlns:a16="http://schemas.microsoft.com/office/drawing/2014/main" id="{6EEA63F2-519F-7F6E-D531-DEB958445EDA}"/>
              </a:ext>
            </a:extLst>
          </p:cNvPr>
          <p:cNvSpPr txBox="1"/>
          <p:nvPr/>
        </p:nvSpPr>
        <p:spPr>
          <a:xfrm>
            <a:off x="317111" y="6153101"/>
            <a:ext cx="5413508" cy="593689"/>
          </a:xfrm>
          <a:prstGeom prst="rect">
            <a:avLst/>
          </a:prstGeom>
          <a:noFill/>
        </p:spPr>
        <p:txBody>
          <a:bodyPr wrap="square" lIns="0" tIns="0" rIns="0" bIns="0">
            <a:spAutoFit/>
          </a:bodyPr>
          <a:lstStyle/>
          <a:p>
            <a:pPr algn="just" defTabSz="901070">
              <a:lnSpc>
                <a:spcPts val="1200"/>
              </a:lnSpc>
            </a:pPr>
            <a:r>
              <a:rPr kumimoji="1" lang="ja-JP" altLang="en-US" sz="900" kern="100" dirty="0">
                <a:latin typeface="BIZ UDゴシック" panose="020B0400000000000000" pitchFamily="49" charset="-128"/>
                <a:ea typeface="BIZ UDゴシック" panose="020B0400000000000000" pitchFamily="49" charset="-128"/>
                <a:cs typeface="Times New Roman"/>
              </a:rPr>
              <a:t>　</a:t>
            </a:r>
            <a:r>
              <a:rPr kumimoji="1" lang="en-US" altLang="ja-JP" sz="900" kern="100" dirty="0">
                <a:latin typeface="BIZ UDゴシック" panose="020B0400000000000000" pitchFamily="49" charset="-128"/>
                <a:ea typeface="BIZ UDゴシック" panose="020B0400000000000000" pitchFamily="49" charset="-128"/>
                <a:cs typeface="Times New Roman"/>
              </a:rPr>
              <a:t>30by30</a:t>
            </a:r>
            <a:r>
              <a:rPr kumimoji="1" lang="ja-JP" altLang="en-US" sz="900" kern="100" dirty="0">
                <a:latin typeface="BIZ UDゴシック" panose="020B0400000000000000" pitchFamily="49" charset="-128"/>
                <a:ea typeface="BIZ UDゴシック" panose="020B0400000000000000" pitchFamily="49" charset="-128"/>
                <a:cs typeface="Times New Roman"/>
              </a:rPr>
              <a:t>の国際目標に向け、企業の森や里山など「民間の取組によって生物多様性が保全されている区域」を自然共生サイトとして認定。令和</a:t>
            </a:r>
            <a:r>
              <a:rPr kumimoji="1" lang="en-US" altLang="ja-JP" sz="900" kern="100" dirty="0">
                <a:latin typeface="BIZ UDゴシック" panose="020B0400000000000000" pitchFamily="49" charset="-128"/>
                <a:ea typeface="BIZ UDゴシック" panose="020B0400000000000000" pitchFamily="49" charset="-128"/>
                <a:cs typeface="Times New Roman"/>
              </a:rPr>
              <a:t>7</a:t>
            </a:r>
            <a:r>
              <a:rPr kumimoji="1" lang="ja-JP" altLang="en-US" sz="900" kern="100" dirty="0">
                <a:latin typeface="BIZ UDゴシック" panose="020B0400000000000000" pitchFamily="49" charset="-128"/>
                <a:ea typeface="BIZ UDゴシック" panose="020B0400000000000000" pitchFamily="49" charset="-128"/>
                <a:cs typeface="Times New Roman"/>
              </a:rPr>
              <a:t>年</a:t>
            </a:r>
            <a:r>
              <a:rPr kumimoji="1" lang="en-US" altLang="ja-JP" sz="900" kern="100" dirty="0">
                <a:latin typeface="BIZ UDゴシック" panose="020B0400000000000000" pitchFamily="49" charset="-128"/>
                <a:ea typeface="BIZ UDゴシック" panose="020B0400000000000000" pitchFamily="49" charset="-128"/>
                <a:cs typeface="Times New Roman"/>
              </a:rPr>
              <a:t>4</a:t>
            </a:r>
            <a:r>
              <a:rPr kumimoji="1" lang="ja-JP" altLang="en-US" sz="900" kern="100" dirty="0">
                <a:latin typeface="BIZ UDゴシック" panose="020B0400000000000000" pitchFamily="49" charset="-128"/>
                <a:ea typeface="BIZ UDゴシック" panose="020B0400000000000000" pitchFamily="49" charset="-128"/>
                <a:cs typeface="Times New Roman"/>
              </a:rPr>
              <a:t>月の地域生物多様性増進法の施行により、環境大臣、農林水産大臣、国土交通大臣の認定権限となったことで、上記の「林業経営の指針」との連携が強まり、企業等による森づくり活動地が、この認定を受けやすくなっています。</a:t>
            </a:r>
            <a:endParaRPr kumimoji="1" lang="en-US" altLang="ja-JP" sz="900" kern="100" dirty="0">
              <a:latin typeface="BIZ UDゴシック" panose="020B0400000000000000" pitchFamily="49" charset="-128"/>
              <a:ea typeface="BIZ UDゴシック" panose="020B0400000000000000" pitchFamily="49" charset="-128"/>
              <a:cs typeface="Times New Roman"/>
            </a:endParaRPr>
          </a:p>
        </p:txBody>
      </p:sp>
      <p:pic>
        <p:nvPicPr>
          <p:cNvPr id="40" name="図 39" descr="ダイアグラム&#10;&#10;AI 生成コンテンツは誤りを含む可能性があります。">
            <a:extLst>
              <a:ext uri="{FF2B5EF4-FFF2-40B4-BE49-F238E27FC236}">
                <a16:creationId xmlns:a16="http://schemas.microsoft.com/office/drawing/2014/main" id="{7709BD17-773E-C5DD-601B-9DFAA685B5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51932" y="4634098"/>
            <a:ext cx="2744517" cy="1175267"/>
          </a:xfrm>
          <a:prstGeom prst="rect">
            <a:avLst/>
          </a:prstGeom>
        </p:spPr>
      </p:pic>
      <p:sp>
        <p:nvSpPr>
          <p:cNvPr id="41" name="正方形/長方形 17">
            <a:extLst>
              <a:ext uri="{FF2B5EF4-FFF2-40B4-BE49-F238E27FC236}">
                <a16:creationId xmlns:a16="http://schemas.microsoft.com/office/drawing/2014/main" id="{5EA41FBE-266F-E322-18F5-0D7590980A78}"/>
              </a:ext>
            </a:extLst>
          </p:cNvPr>
          <p:cNvSpPr>
            <a:spLocks noChangeArrowheads="1"/>
          </p:cNvSpPr>
          <p:nvPr/>
        </p:nvSpPr>
        <p:spPr bwMode="auto">
          <a:xfrm>
            <a:off x="6067009" y="2664395"/>
            <a:ext cx="374979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300" b="1" dirty="0">
                <a:solidFill>
                  <a:prstClr val="black"/>
                </a:solidFill>
                <a:latin typeface="BIZ UDゴシック" panose="020B0400000000000000" pitchFamily="49" charset="-128"/>
                <a:ea typeface="BIZ UDゴシック" panose="020B0400000000000000" pitchFamily="49" charset="-128"/>
              </a:rPr>
              <a:t>● 多様な主体による森林づくりを支援する取組み</a:t>
            </a:r>
            <a:endParaRPr lang="ja-JP" altLang="en-US" sz="1300" b="1" dirty="0">
              <a:solidFill>
                <a:srgbClr val="000000"/>
              </a:solidFill>
              <a:latin typeface="Meiryo UI" panose="020B0604030504040204" pitchFamily="50" charset="-128"/>
              <a:ea typeface="Meiryo UI" panose="020B0604030504040204" pitchFamily="50" charset="-128"/>
            </a:endParaRPr>
          </a:p>
        </p:txBody>
      </p:sp>
      <p:pic>
        <p:nvPicPr>
          <p:cNvPr id="42" name="図 41">
            <a:extLst>
              <a:ext uri="{FF2B5EF4-FFF2-40B4-BE49-F238E27FC236}">
                <a16:creationId xmlns:a16="http://schemas.microsoft.com/office/drawing/2014/main" id="{030055F2-0919-DC6C-36CD-71215AC833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6057" y="4470699"/>
            <a:ext cx="1020945" cy="1075063"/>
          </a:xfrm>
          <a:prstGeom prst="rect">
            <a:avLst/>
          </a:prstGeom>
        </p:spPr>
      </p:pic>
      <p:pic>
        <p:nvPicPr>
          <p:cNvPr id="37" name="図 36">
            <a:extLst>
              <a:ext uri="{FF2B5EF4-FFF2-40B4-BE49-F238E27FC236}">
                <a16:creationId xmlns:a16="http://schemas.microsoft.com/office/drawing/2014/main" id="{1A7F01E2-2839-4BDA-BD95-7CDA80D1BD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B44CFC78-D7BE-46AA-83FE-678A174265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958C0F3F-3AE8-4E4D-ADB3-4F9E80A4EC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3" name="図 42">
            <a:extLst>
              <a:ext uri="{FF2B5EF4-FFF2-40B4-BE49-F238E27FC236}">
                <a16:creationId xmlns:a16="http://schemas.microsoft.com/office/drawing/2014/main" id="{1B812CEC-CFF8-4380-91AC-2D1B3415FE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4" name="図 43">
            <a:extLst>
              <a:ext uri="{FF2B5EF4-FFF2-40B4-BE49-F238E27FC236}">
                <a16:creationId xmlns:a16="http://schemas.microsoft.com/office/drawing/2014/main" id="{EE8C7679-9B81-4D20-8DDA-E976FFB940B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5" name="図 44">
            <a:extLst>
              <a:ext uri="{FF2B5EF4-FFF2-40B4-BE49-F238E27FC236}">
                <a16:creationId xmlns:a16="http://schemas.microsoft.com/office/drawing/2014/main" id="{C077F37B-5558-41B0-ABEB-64D2CA5FAC2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6" name="図 45">
            <a:extLst>
              <a:ext uri="{FF2B5EF4-FFF2-40B4-BE49-F238E27FC236}">
                <a16:creationId xmlns:a16="http://schemas.microsoft.com/office/drawing/2014/main" id="{99886A2A-5DA8-4F1C-A169-FBAE3A01958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7" name="Picture 2">
            <a:extLst>
              <a:ext uri="{FF2B5EF4-FFF2-40B4-BE49-F238E27FC236}">
                <a16:creationId xmlns:a16="http://schemas.microsoft.com/office/drawing/2014/main" id="{9AFF5770-25A7-4C9A-8AFC-66BB1A7B29A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a:extLst>
              <a:ext uri="{FF2B5EF4-FFF2-40B4-BE49-F238E27FC236}">
                <a16:creationId xmlns:a16="http://schemas.microsoft.com/office/drawing/2014/main" id="{5A071F01-2453-4E9E-AE6B-241FE9BC84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F8F3C941-6C19-4FF3-8431-83415BFEB6A5}"/>
              </a:ext>
            </a:extLst>
          </p:cNvPr>
          <p:cNvPicPr>
            <a:picLocks noChangeAspect="1"/>
          </p:cNvPicPr>
          <p:nvPr/>
        </p:nvPicPr>
        <p:blipFill>
          <a:blip r:embed="rId14"/>
          <a:stretch>
            <a:fillRect/>
          </a:stretch>
        </p:blipFill>
        <p:spPr>
          <a:xfrm>
            <a:off x="4348276" y="3176261"/>
            <a:ext cx="1429225" cy="953293"/>
          </a:xfrm>
          <a:prstGeom prst="rect">
            <a:avLst/>
          </a:prstGeom>
        </p:spPr>
      </p:pic>
      <p:sp>
        <p:nvSpPr>
          <p:cNvPr id="49" name="テキスト ボックス 48">
            <a:extLst>
              <a:ext uri="{FF2B5EF4-FFF2-40B4-BE49-F238E27FC236}">
                <a16:creationId xmlns:a16="http://schemas.microsoft.com/office/drawing/2014/main" id="{84DF83A4-16C8-46A8-9A56-738244814226}"/>
              </a:ext>
            </a:extLst>
          </p:cNvPr>
          <p:cNvSpPr txBox="1"/>
          <p:nvPr/>
        </p:nvSpPr>
        <p:spPr>
          <a:xfrm>
            <a:off x="4137022" y="4152772"/>
            <a:ext cx="1743177" cy="233253"/>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針葉樹・広葉樹が混交するモザイク林相</a:t>
            </a:r>
            <a:endParaRPr lang="en-US" altLang="ja-JP" sz="800" dirty="0">
              <a:latin typeface="BIZ UDPゴシック" panose="020B0400000000000000" pitchFamily="50" charset="-128"/>
              <a:ea typeface="BIZ UDPゴシック" panose="020B0400000000000000" pitchFamily="50" charset="-128"/>
            </a:endParaRPr>
          </a:p>
          <a:p>
            <a:pPr algn="r"/>
            <a:r>
              <a:rPr lang="ja-JP" altLang="en-US" sz="800" dirty="0">
                <a:latin typeface="BIZ UDPゴシック" panose="020B0400000000000000" pitchFamily="50" charset="-128"/>
                <a:ea typeface="BIZ UDPゴシック" panose="020B0400000000000000" pitchFamily="50" charset="-128"/>
              </a:rPr>
              <a:t>出典：令和６年度　森林・林業白書</a:t>
            </a:r>
          </a:p>
        </p:txBody>
      </p:sp>
      <p:sp>
        <p:nvSpPr>
          <p:cNvPr id="50" name="スライド番号プレースホルダー 10">
            <a:extLst>
              <a:ext uri="{FF2B5EF4-FFF2-40B4-BE49-F238E27FC236}">
                <a16:creationId xmlns:a16="http://schemas.microsoft.com/office/drawing/2014/main" id="{A8D497E5-B96C-4AF5-8D10-5BD4DA24155B}"/>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22</a:t>
            </a:fld>
            <a:endParaRPr kumimoji="1" lang="ja-JP" altLang="en-US" sz="2000" b="1" dirty="0"/>
          </a:p>
        </p:txBody>
      </p:sp>
    </p:spTree>
    <p:extLst>
      <p:ext uri="{BB962C8B-B14F-4D97-AF65-F5344CB8AC3E}">
        <p14:creationId xmlns:p14="http://schemas.microsoft.com/office/powerpoint/2010/main" val="1573998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第４章</a:t>
            </a:r>
            <a:br>
              <a:rPr lang="en-US" altLang="ja-JP" sz="3200" b="1" dirty="0">
                <a:latin typeface="MS UI Gothic" panose="020B0600070205080204" pitchFamily="50" charset="-128"/>
                <a:ea typeface="MS UI Gothic" panose="020B0600070205080204" pitchFamily="50" charset="-128"/>
              </a:rPr>
            </a:br>
            <a:r>
              <a:rPr kumimoji="1" lang="ja-JP" altLang="en-US" sz="2000" dirty="0">
                <a:latin typeface="BIZ UDゴシック" panose="020B0400000000000000" pitchFamily="49" charset="-128"/>
                <a:ea typeface="BIZ UDゴシック" panose="020B0400000000000000" pitchFamily="49" charset="-128"/>
              </a:rPr>
              <a:t>森林の長期的な整備・保全に向けた</a:t>
            </a:r>
            <a:br>
              <a:rPr kumimoji="1" lang="en-US" altLang="ja-JP" sz="3200" dirty="0">
                <a:latin typeface="BIZ UDゴシック" panose="020B0400000000000000" pitchFamily="49" charset="-128"/>
                <a:ea typeface="BIZ UDゴシック" panose="020B0400000000000000" pitchFamily="49" charset="-128"/>
              </a:rPr>
            </a:br>
            <a:r>
              <a:rPr kumimoji="1" lang="ja-JP" altLang="en-US" sz="3200" dirty="0">
                <a:latin typeface="BIZ UDゴシック" panose="020B0400000000000000" pitchFamily="49" charset="-128"/>
                <a:ea typeface="BIZ UDゴシック" panose="020B0400000000000000" pitchFamily="49" charset="-128"/>
              </a:rPr>
              <a:t>「</a:t>
            </a:r>
            <a:r>
              <a:rPr lang="ja-JP" altLang="en-US" sz="3200" b="1" dirty="0">
                <a:latin typeface="MS UI Gothic" panose="020B0600070205080204" pitchFamily="50" charset="-128"/>
                <a:ea typeface="MS UI Gothic" panose="020B0600070205080204" pitchFamily="50" charset="-128"/>
              </a:rPr>
              <a:t>４つの基軸」と「主要施策」</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456BFA55-B8F7-404F-AED2-C465E3C08DA6}"/>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23</a:t>
            </a:fld>
            <a:endParaRPr kumimoji="1" lang="ja-JP" altLang="en-US" sz="2000" b="1" dirty="0"/>
          </a:p>
        </p:txBody>
      </p:sp>
    </p:spTree>
    <p:extLst>
      <p:ext uri="{BB962C8B-B14F-4D97-AF65-F5344CB8AC3E}">
        <p14:creationId xmlns:p14="http://schemas.microsoft.com/office/powerpoint/2010/main" val="3587034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ADFAE990-FE17-43A7-8233-9EC81B7D4A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7040" y="3814367"/>
            <a:ext cx="3567807" cy="2302259"/>
          </a:xfrm>
          <a:prstGeom prst="rect">
            <a:avLst/>
          </a:prstGeom>
        </p:spPr>
      </p:pic>
      <p:sp>
        <p:nvSpPr>
          <p:cNvPr id="4" name="正方形/長方形 3">
            <a:extLst>
              <a:ext uri="{FF2B5EF4-FFF2-40B4-BE49-F238E27FC236}">
                <a16:creationId xmlns:a16="http://schemas.microsoft.com/office/drawing/2014/main" id="{65357211-088E-4E5D-81C8-1052F6785AC4}"/>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8" name="正方形/長方形 7">
            <a:extLst>
              <a:ext uri="{FF2B5EF4-FFF2-40B4-BE49-F238E27FC236}">
                <a16:creationId xmlns:a16="http://schemas.microsoft.com/office/drawing/2014/main" id="{57C4DB35-0E0B-457C-AB49-FE78F8AA75EE}"/>
              </a:ext>
            </a:extLst>
          </p:cNvPr>
          <p:cNvSpPr/>
          <p:nvPr/>
        </p:nvSpPr>
        <p:spPr>
          <a:xfrm>
            <a:off x="102552" y="619523"/>
            <a:ext cx="9678532" cy="55267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森林の長期的な整備・保全に関連する社会情勢の変化や今後、取り組むべき事項を踏まえ、大阪府の取組みの柱を「４つの基軸」、その中で重点的に取り組む事項を「主要施策」としてまとめました。</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62374" y="4738596"/>
            <a:ext cx="6476693" cy="2113143"/>
          </a:xfrm>
          <a:prstGeom prst="roundRect">
            <a:avLst>
              <a:gd name="adj" fmla="val 5269"/>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a:lnSpc>
                <a:spcPts val="600"/>
              </a:lnSpc>
            </a:pPr>
            <a:r>
              <a:rPr kumimoji="1" lang="en-US" altLang="ja-JP" b="1"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600"/>
              </a:lnSpc>
            </a:pPr>
            <a:r>
              <a:rPr kumimoji="1" lang="ja-JP" altLang="en-US" sz="1200" b="1" dirty="0">
                <a:solidFill>
                  <a:schemeClr val="accent6">
                    <a:lumMod val="75000"/>
                  </a:schemeClr>
                </a:solidFill>
                <a:latin typeface="BIZ UDゴシック" panose="020B0400000000000000" pitchFamily="49" charset="-128"/>
                <a:ea typeface="BIZ UDゴシック" panose="020B0400000000000000" pitchFamily="49" charset="-128"/>
              </a:rPr>
              <a:t>基軸４ 森林の整備・保全のための体制づくり</a:t>
            </a:r>
            <a:endParaRPr kumimoji="1" lang="en-US" altLang="ja-JP" sz="12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6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4-1</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労働力の確保・人材育成</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将来にわたり健全な森林を維持していくため、</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林業従事者や作業技術者の育成を図っていく。​</a:t>
            </a:r>
          </a:p>
          <a:p>
            <a:pPr>
              <a:lnSpc>
                <a:spcPts val="1200"/>
              </a:lnSpc>
            </a:pPr>
            <a:r>
              <a:rPr kumimoji="1" lang="ja-JP" altLang="en-US" sz="1050" dirty="0">
                <a:solidFill>
                  <a:schemeClr val="tx1"/>
                </a:solidFill>
                <a:latin typeface="+mn-ea"/>
              </a:rPr>
              <a:t>また、効率的に森林作業を行うための技術研修</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や</a:t>
            </a:r>
            <a:r>
              <a:rPr kumimoji="1" lang="en-US" altLang="ja-JP" sz="1050" dirty="0">
                <a:solidFill>
                  <a:schemeClr val="tx1"/>
                </a:solidFill>
                <a:latin typeface="+mn-ea"/>
              </a:rPr>
              <a:t>ICT</a:t>
            </a:r>
            <a:r>
              <a:rPr kumimoji="1" lang="ja-JP" altLang="en-US" sz="1050" dirty="0">
                <a:solidFill>
                  <a:schemeClr val="tx1"/>
                </a:solidFill>
                <a:latin typeface="+mn-ea"/>
              </a:rPr>
              <a:t>機器の取り扱い研修等を実施する。</a:t>
            </a:r>
            <a:endParaRPr kumimoji="1" lang="en-US" altLang="ja-JP" sz="1050" dirty="0">
              <a:solidFill>
                <a:schemeClr val="tx1"/>
              </a:solidFill>
              <a:latin typeface="+mn-ea"/>
            </a:endParaRPr>
          </a:p>
          <a:p>
            <a:pPr>
              <a:lnSpc>
                <a:spcPts val="400"/>
              </a:lnSpc>
            </a:pP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 4-3</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府民への見える化</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森林の危険度や防災対策の進捗度合いを公表し、</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地域の安全安心に寄与する。​ また、</a:t>
            </a:r>
            <a:r>
              <a:rPr kumimoji="1" lang="en-US" altLang="ja-JP" sz="1050" dirty="0">
                <a:solidFill>
                  <a:schemeClr val="tx1"/>
                </a:solidFill>
                <a:latin typeface="+mn-ea"/>
              </a:rPr>
              <a:t>SNS</a:t>
            </a:r>
            <a:r>
              <a:rPr kumimoji="1" lang="ja-JP" altLang="en-US" sz="1050" dirty="0">
                <a:solidFill>
                  <a:schemeClr val="tx1"/>
                </a:solidFill>
                <a:latin typeface="+mn-ea"/>
              </a:rPr>
              <a:t>や動画</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を活用し、府民に広く、取組みを周知していく。</a:t>
            </a:r>
            <a:endParaRPr kumimoji="1" lang="en-US" altLang="ja-JP" sz="1050" dirty="0">
              <a:solidFill>
                <a:schemeClr val="tx1"/>
              </a:solidFill>
              <a:latin typeface="+mn-ea"/>
            </a:endParaRPr>
          </a:p>
          <a:p>
            <a:endParaRPr kumimoji="1" lang="en-US" altLang="ja-JP" sz="1050" dirty="0">
              <a:solidFill>
                <a:schemeClr val="tx1"/>
              </a:solidFill>
              <a:latin typeface="+mn-ea"/>
            </a:endParaRP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38722" y="1223895"/>
            <a:ext cx="3240000" cy="3466550"/>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200" dirty="0">
                <a:solidFill>
                  <a:srgbClr val="8AA0C5"/>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5">
                    <a:lumMod val="75000"/>
                  </a:schemeClr>
                </a:solidFill>
                <a:latin typeface="BIZ UDゴシック" panose="020B0400000000000000" pitchFamily="49" charset="-128"/>
                <a:ea typeface="BIZ UDゴシック" panose="020B0400000000000000" pitchFamily="49" charset="-128"/>
              </a:rPr>
              <a:t>基軸１ 森林防災・減災力の維持・強化</a:t>
            </a:r>
            <a:endParaRPr kumimoji="1" lang="en-US" altLang="ja-JP" sz="1200" b="1"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120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rPr>
              <a:t>1-1</a:t>
            </a: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　治山対策の推進</a:t>
            </a:r>
            <a:endPar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latin typeface="+mn-ea"/>
              </a:rPr>
              <a:t>   山地災害発生地の復旧を最優先としつつ、山地災害危険地区の評価を踏まえて特に危険度の高い森林に対する治山対策の加速化を図ります。</a:t>
            </a:r>
            <a:endParaRPr kumimoji="1" lang="en-US" altLang="ja-JP" sz="1000" dirty="0">
              <a:solidFill>
                <a:schemeClr val="tx1"/>
              </a:solidFill>
              <a:latin typeface="+mn-ea"/>
            </a:endParaRPr>
          </a:p>
          <a:p>
            <a:pPr>
              <a:lnSpc>
                <a:spcPts val="400"/>
              </a:lnSpc>
            </a:pPr>
            <a:endParaRPr kumimoji="1" lang="en-US" altLang="ja-JP" sz="400" dirty="0">
              <a:solidFill>
                <a:schemeClr val="accent5">
                  <a:lumMod val="75000"/>
                </a:schemeClr>
              </a:solidFill>
              <a:latin typeface="+mn-ea"/>
            </a:endParaRPr>
          </a:p>
          <a:p>
            <a:pPr>
              <a:lnSpc>
                <a:spcPts val="1300"/>
              </a:lnSpc>
            </a:pP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rPr>
              <a:t>1-2</a:t>
            </a: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　治山施設の長寿命化・機能強化</a:t>
            </a:r>
            <a:endPar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latin typeface="+mn-ea"/>
              </a:rPr>
              <a:t>　施設点検結果と山地災害危険地区の危険度評価や保全対象との近接性を踏まえて、既存の治山施設の長寿命化・機能強化対策に取り組みます。</a:t>
            </a:r>
            <a:endParaRPr kumimoji="1" lang="en-US" altLang="ja-JP" sz="1000" dirty="0">
              <a:solidFill>
                <a:schemeClr val="accent5">
                  <a:lumMod val="75000"/>
                </a:schemeClr>
              </a:solidFill>
              <a:latin typeface="+mn-ea"/>
            </a:endParaRPr>
          </a:p>
          <a:p>
            <a:pPr>
              <a:lnSpc>
                <a:spcPts val="400"/>
              </a:lnSpc>
            </a:pPr>
            <a:endParaRPr kumimoji="1" lang="ja-JP" altLang="en-US" sz="300" dirty="0">
              <a:solidFill>
                <a:schemeClr val="accent5">
                  <a:lumMod val="75000"/>
                </a:schemeClr>
              </a:solidFill>
              <a:latin typeface="+mn-ea"/>
            </a:endParaRPr>
          </a:p>
          <a:p>
            <a:pPr>
              <a:lnSpc>
                <a:spcPts val="1300"/>
              </a:lnSpc>
            </a:pPr>
            <a:r>
              <a:rPr kumimoji="1" lang="ja-JP" altLang="en-US" sz="100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00" dirty="0">
                <a:solidFill>
                  <a:schemeClr val="accent5">
                    <a:lumMod val="75000"/>
                  </a:schemeClr>
                </a:solidFill>
                <a:latin typeface="BIZ UDゴシック" panose="020B0400000000000000" pitchFamily="49" charset="-128"/>
                <a:ea typeface="BIZ UDゴシック" panose="020B0400000000000000" pitchFamily="49" charset="-128"/>
              </a:rPr>
              <a:t>1-3</a:t>
            </a:r>
            <a:r>
              <a:rPr kumimoji="1" lang="ja-JP" altLang="en-US" sz="1000" dirty="0">
                <a:solidFill>
                  <a:schemeClr val="accent5">
                    <a:lumMod val="75000"/>
                  </a:schemeClr>
                </a:solidFill>
                <a:latin typeface="BIZ UDゴシック" panose="020B0400000000000000" pitchFamily="49" charset="-128"/>
                <a:ea typeface="BIZ UDゴシック" panose="020B0400000000000000" pitchFamily="49" charset="-128"/>
              </a:rPr>
              <a:t>　流域治水対策の推進</a:t>
            </a:r>
            <a:endParaRPr kumimoji="1" lang="en-US" altLang="ja-JP" sz="100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rPr>
              <a:t>　増加する洪水災害に備え、特に重要性の高い河川上流部の森林における土砂・流木流出</a:t>
            </a:r>
            <a:r>
              <a:rPr kumimoji="1" lang="en-US" altLang="ja-JP" sz="1000" dirty="0">
                <a:solidFill>
                  <a:schemeClr val="tx1"/>
                </a:solidFill>
              </a:rPr>
              <a:t> </a:t>
            </a:r>
            <a:r>
              <a:rPr kumimoji="1" lang="ja-JP" altLang="en-US" sz="1000" dirty="0">
                <a:solidFill>
                  <a:schemeClr val="tx1"/>
                </a:solidFill>
              </a:rPr>
              <a:t>抑制対策と山地保水力向上対策を推進します。</a:t>
            </a:r>
            <a:endParaRPr kumimoji="1" lang="en-US" altLang="ja-JP" sz="1000" dirty="0">
              <a:solidFill>
                <a:schemeClr val="tx1"/>
              </a:solidFill>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9954" y="5585509"/>
            <a:ext cx="327916" cy="380192"/>
          </a:xfrm>
          <a:prstGeom prst="rect">
            <a:avLst/>
          </a:prstGeom>
        </p:spPr>
      </p:pic>
      <p:sp>
        <p:nvSpPr>
          <p:cNvPr id="193" name="四角形: 角を丸くする 192">
            <a:extLst>
              <a:ext uri="{FF2B5EF4-FFF2-40B4-BE49-F238E27FC236}">
                <a16:creationId xmlns:a16="http://schemas.microsoft.com/office/drawing/2014/main" id="{2854E3A6-4DEB-4DCE-9120-57687F2D486F}"/>
              </a:ext>
            </a:extLst>
          </p:cNvPr>
          <p:cNvSpPr/>
          <p:nvPr/>
        </p:nvSpPr>
        <p:spPr>
          <a:xfrm>
            <a:off x="3075423" y="5131007"/>
            <a:ext cx="3433308" cy="714938"/>
          </a:xfrm>
          <a:prstGeom prst="roundRect">
            <a:avLst>
              <a:gd name="adj" fmla="val 5269"/>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 4-2</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森林災害に対するレジリエンスの向上</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50" dirty="0">
                <a:solidFill>
                  <a:schemeClr val="tx1"/>
                </a:solidFill>
                <a:latin typeface="+mn-ea"/>
              </a:rPr>
              <a:t>    豪雨災害や林野火災等の発生に備え、早期復旧のための体制整備、災害発生の予兆や発生時の対応の周知など、レジリエンス向上の取組みを推進していく。</a:t>
            </a:r>
            <a:endParaRPr kumimoji="1" lang="en-US" altLang="ja-JP" sz="1050" dirty="0">
              <a:solidFill>
                <a:schemeClr val="tx1"/>
              </a:solidFill>
              <a:latin typeface="+mn-ea"/>
            </a:endParaRPr>
          </a:p>
          <a:p>
            <a:r>
              <a:rPr kumimoji="1" lang="ja-JP" altLang="en-US" sz="1050" dirty="0">
                <a:solidFill>
                  <a:schemeClr val="tx1"/>
                </a:solidFill>
                <a:latin typeface="+mn-ea"/>
              </a:rPr>
              <a:t>  </a:t>
            </a:r>
            <a:endParaRPr kumimoji="1" lang="en-US" altLang="ja-JP" sz="1050" dirty="0">
              <a:solidFill>
                <a:schemeClr val="tx1"/>
              </a:solidFill>
              <a:latin typeface="+mn-ea"/>
            </a:endParaRPr>
          </a:p>
        </p:txBody>
      </p:sp>
      <p:pic>
        <p:nvPicPr>
          <p:cNvPr id="3" name="図 2">
            <a:extLst>
              <a:ext uri="{FF2B5EF4-FFF2-40B4-BE49-F238E27FC236}">
                <a16:creationId xmlns:a16="http://schemas.microsoft.com/office/drawing/2014/main" id="{FDB779B4-6409-40EB-A999-8A5C5418163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32945" y="5864646"/>
            <a:ext cx="1275786" cy="776961"/>
          </a:xfrm>
          <a:prstGeom prst="rect">
            <a:avLst/>
          </a:prstGeom>
        </p:spPr>
      </p:pic>
      <p:sp>
        <p:nvSpPr>
          <p:cNvPr id="194" name="テキスト ボックス 193">
            <a:extLst>
              <a:ext uri="{FF2B5EF4-FFF2-40B4-BE49-F238E27FC236}">
                <a16:creationId xmlns:a16="http://schemas.microsoft.com/office/drawing/2014/main" id="{D1202B56-8CD6-44A2-AD4C-45F6F880EE55}"/>
              </a:ext>
            </a:extLst>
          </p:cNvPr>
          <p:cNvSpPr txBox="1"/>
          <p:nvPr/>
        </p:nvSpPr>
        <p:spPr>
          <a:xfrm>
            <a:off x="5238928" y="6656992"/>
            <a:ext cx="1269804" cy="105711"/>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風倒木で塞がれた道路</a:t>
            </a:r>
          </a:p>
        </p:txBody>
      </p:sp>
      <p:pic>
        <p:nvPicPr>
          <p:cNvPr id="196" name="図 195">
            <a:extLst>
              <a:ext uri="{FF2B5EF4-FFF2-40B4-BE49-F238E27FC236}">
                <a16:creationId xmlns:a16="http://schemas.microsoft.com/office/drawing/2014/main" id="{96E9E370-E398-487A-BE33-F1F2FF2A6D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22154" y="3578371"/>
            <a:ext cx="940988" cy="848410"/>
          </a:xfrm>
          <a:prstGeom prst="rect">
            <a:avLst/>
          </a:prstGeom>
        </p:spPr>
      </p:pic>
      <p:sp>
        <p:nvSpPr>
          <p:cNvPr id="195" name="テキスト ボックス 194">
            <a:extLst>
              <a:ext uri="{FF2B5EF4-FFF2-40B4-BE49-F238E27FC236}">
                <a16:creationId xmlns:a16="http://schemas.microsoft.com/office/drawing/2014/main" id="{1C88854A-CC04-4650-9F28-F5583190FC34}"/>
              </a:ext>
            </a:extLst>
          </p:cNvPr>
          <p:cNvSpPr txBox="1"/>
          <p:nvPr/>
        </p:nvSpPr>
        <p:spPr>
          <a:xfrm>
            <a:off x="4478478" y="4472133"/>
            <a:ext cx="940988" cy="126480"/>
          </a:xfrm>
          <a:prstGeom prst="rect">
            <a:avLst/>
          </a:prstGeom>
          <a:solidFill>
            <a:schemeClr val="bg1"/>
          </a:solidFill>
        </p:spPr>
        <p:txBody>
          <a:bodyPr wrap="square" lIns="0" tIns="0" rIns="0" bIns="0" rtlCol="0">
            <a:noAutofit/>
          </a:bodyPr>
          <a:lstStyle/>
          <a:p>
            <a:pPr algn="ctr"/>
            <a:r>
              <a:rPr lang="ja-JP" altLang="en-US" sz="800" dirty="0">
                <a:latin typeface="BIZ UDゴシック" panose="020B0400000000000000" pitchFamily="49" charset="-128"/>
                <a:ea typeface="BIZ UDゴシック" panose="020B0400000000000000" pitchFamily="49" charset="-128"/>
              </a:rPr>
              <a:t>遠隔操作の運搬機械　　　　　　　　　　　　　　　　　　　　　　　</a:t>
            </a:r>
            <a:endParaRPr lang="en-US" altLang="ja-JP" sz="800" dirty="0">
              <a:latin typeface="BIZ UDゴシック" panose="020B0400000000000000" pitchFamily="49" charset="-128"/>
              <a:ea typeface="BIZ UDゴシック" panose="020B0400000000000000" pitchFamily="49" charset="-128"/>
            </a:endParaRPr>
          </a:p>
          <a:p>
            <a:pPr algn="ctr"/>
            <a:endParaRPr lang="en-US" altLang="ja-JP" sz="800" dirty="0">
              <a:latin typeface="BIZ UDゴシック" panose="020B0400000000000000" pitchFamily="49" charset="-128"/>
              <a:ea typeface="BIZ UDゴシック" panose="020B0400000000000000" pitchFamily="49" charset="-128"/>
            </a:endParaRPr>
          </a:p>
          <a:p>
            <a:pPr algn="ctr"/>
            <a:r>
              <a:rPr lang="ja-JP" altLang="en-US" sz="800" dirty="0">
                <a:latin typeface="BIZ UDゴシック" panose="020B0400000000000000" pitchFamily="49" charset="-128"/>
                <a:ea typeface="BIZ UDゴシック" panose="020B0400000000000000" pitchFamily="49" charset="-128"/>
              </a:rPr>
              <a:t>　　</a:t>
            </a:r>
          </a:p>
        </p:txBody>
      </p:sp>
      <p:pic>
        <p:nvPicPr>
          <p:cNvPr id="16" name="図 15">
            <a:extLst>
              <a:ext uri="{FF2B5EF4-FFF2-40B4-BE49-F238E27FC236}">
                <a16:creationId xmlns:a16="http://schemas.microsoft.com/office/drawing/2014/main" id="{6AB6A46D-B66C-4B16-83EF-877D9ABCC28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31298" y="5903781"/>
            <a:ext cx="960275" cy="734162"/>
          </a:xfrm>
          <a:prstGeom prst="rect">
            <a:avLst/>
          </a:prstGeom>
        </p:spPr>
      </p:pic>
      <p:pic>
        <p:nvPicPr>
          <p:cNvPr id="25" name="図 24">
            <a:extLst>
              <a:ext uri="{FF2B5EF4-FFF2-40B4-BE49-F238E27FC236}">
                <a16:creationId xmlns:a16="http://schemas.microsoft.com/office/drawing/2014/main" id="{1BE00BF1-F279-47B0-9240-77BED8FCA73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77845" y="5903782"/>
            <a:ext cx="1008027" cy="734162"/>
          </a:xfrm>
          <a:prstGeom prst="rect">
            <a:avLst/>
          </a:prstGeom>
        </p:spPr>
      </p:pic>
      <p:sp>
        <p:nvSpPr>
          <p:cNvPr id="199" name="テキスト ボックス 198">
            <a:extLst>
              <a:ext uri="{FF2B5EF4-FFF2-40B4-BE49-F238E27FC236}">
                <a16:creationId xmlns:a16="http://schemas.microsoft.com/office/drawing/2014/main" id="{37688F65-07A9-4B45-BF2A-1DE0CFEF0358}"/>
              </a:ext>
            </a:extLst>
          </p:cNvPr>
          <p:cNvSpPr txBox="1"/>
          <p:nvPr/>
        </p:nvSpPr>
        <p:spPr>
          <a:xfrm>
            <a:off x="3177845" y="6648873"/>
            <a:ext cx="2013728" cy="154005"/>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架線式グラップル（</a:t>
            </a:r>
            <a:r>
              <a:rPr lang="en-US" altLang="ja-JP" sz="800" dirty="0">
                <a:latin typeface="BIZ UDPゴシック" panose="020B0400000000000000" pitchFamily="50" charset="-128"/>
                <a:ea typeface="BIZ UDPゴシック" panose="020B0400000000000000" pitchFamily="50" charset="-128"/>
              </a:rPr>
              <a:t>ICT</a:t>
            </a:r>
            <a:r>
              <a:rPr lang="ja-JP" altLang="en-US" sz="800" dirty="0">
                <a:latin typeface="BIZ UDPゴシック" panose="020B0400000000000000" pitchFamily="50" charset="-128"/>
                <a:ea typeface="BIZ UDPゴシック" panose="020B0400000000000000" pitchFamily="50" charset="-128"/>
              </a:rPr>
              <a:t>機械）の操作体験</a:t>
            </a:r>
          </a:p>
        </p:txBody>
      </p:sp>
      <p:pic>
        <p:nvPicPr>
          <p:cNvPr id="183" name="図 182">
            <a:extLst>
              <a:ext uri="{FF2B5EF4-FFF2-40B4-BE49-F238E27FC236}">
                <a16:creationId xmlns:a16="http://schemas.microsoft.com/office/drawing/2014/main" id="{BABE9B5D-7DD2-4C93-B25D-BE55C523B52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483012" y="3598502"/>
            <a:ext cx="1048942" cy="827198"/>
          </a:xfrm>
          <a:prstGeom prst="rect">
            <a:avLst/>
          </a:prstGeom>
        </p:spPr>
      </p:pic>
      <p:sp>
        <p:nvSpPr>
          <p:cNvPr id="203" name="テキスト ボックス 145">
            <a:extLst>
              <a:ext uri="{FF2B5EF4-FFF2-40B4-BE49-F238E27FC236}">
                <a16:creationId xmlns:a16="http://schemas.microsoft.com/office/drawing/2014/main" id="{98EAC354-EC7C-4506-8C10-48230A40DD6D}"/>
              </a:ext>
            </a:extLst>
          </p:cNvPr>
          <p:cNvSpPr txBox="1">
            <a:spLocks noChangeArrowheads="1"/>
          </p:cNvSpPr>
          <p:nvPr/>
        </p:nvSpPr>
        <p:spPr bwMode="auto">
          <a:xfrm>
            <a:off x="5420268" y="4477450"/>
            <a:ext cx="1137456" cy="115481"/>
          </a:xfrm>
          <a:prstGeom prst="rect">
            <a:avLst/>
          </a:prstGeom>
          <a:solidFill>
            <a:schemeClr val="bg1"/>
          </a:solidFill>
        </p:spPr>
        <p:txBody>
          <a:bodyPr wrap="square" lIns="0" tIns="0" rIns="0" bIns="0">
            <a:spAutoFit/>
          </a:bodyPr>
          <a:lstStyle>
            <a:defPPr>
              <a:defRPr lang="ja-JP"/>
            </a:defPPr>
            <a:lvl1pPr>
              <a:defRPr sz="1100" b="0" i="0">
                <a:latin typeface="+mn-ea"/>
                <a:ea typeface="+mn-ea"/>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ctr">
              <a:lnSpc>
                <a:spcPts val="900"/>
              </a:lnSpc>
            </a:pPr>
            <a:r>
              <a:rPr lang="ja-JP" altLang="en-US" sz="800" dirty="0">
                <a:latin typeface="BIZ UDゴシック" panose="020B0400000000000000" pitchFamily="49" charset="-128"/>
                <a:ea typeface="BIZ UDゴシック" panose="020B0400000000000000" pitchFamily="49" charset="-128"/>
              </a:rPr>
              <a:t>木質化した民間施設</a:t>
            </a:r>
            <a:endParaRPr lang="en-US" altLang="ja-JP" sz="800" dirty="0">
              <a:latin typeface="BIZ UDゴシック" panose="020B0400000000000000" pitchFamily="49" charset="-128"/>
              <a:ea typeface="BIZ UDゴシック" panose="020B0400000000000000" pitchFamily="49" charset="-128"/>
            </a:endParaRP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6627278" y="1239391"/>
            <a:ext cx="3240000" cy="2242149"/>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120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rPr>
              <a:t>3-1</a:t>
            </a:r>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広葉樹林への誘導・転換</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rPr>
              <a:t>　林業経営が見込めない人工林を広葉樹林へ誘導・転換する取組みや、多様な樹種が混生する生物多様性の高い森林への誘導を推進します。</a:t>
            </a:r>
            <a:endParaRPr kumimoji="1" lang="en-US" altLang="ja-JP" sz="1050" dirty="0">
              <a:solidFill>
                <a:schemeClr val="tx1"/>
              </a:solidFill>
            </a:endParaRPr>
          </a:p>
          <a:p>
            <a:pPr>
              <a:lnSpc>
                <a:spcPts val="400"/>
              </a:lnSpc>
            </a:pPr>
            <a:endParaRPr kumimoji="1" lang="en-US" altLang="ja-JP" sz="1050" dirty="0">
              <a:solidFill>
                <a:schemeClr val="tx1"/>
              </a:solidFill>
            </a:endParaRPr>
          </a:p>
          <a:p>
            <a:pPr>
              <a:lnSpc>
                <a:spcPts val="1300"/>
              </a:lnSpc>
            </a:pPr>
            <a:r>
              <a:rPr kumimoji="1" lang="ja-JP" altLang="en-US" sz="10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000" dirty="0">
                <a:solidFill>
                  <a:schemeClr val="accent4">
                    <a:lumMod val="75000"/>
                  </a:schemeClr>
                </a:solidFill>
                <a:latin typeface="BIZ UDゴシック" panose="020B0400000000000000" pitchFamily="49" charset="-128"/>
                <a:ea typeface="BIZ UDゴシック" panose="020B0400000000000000" pitchFamily="49" charset="-128"/>
              </a:rPr>
              <a:t>3-2</a:t>
            </a:r>
            <a:r>
              <a:rPr kumimoji="1" lang="ja-JP" altLang="en-US" sz="1000" dirty="0">
                <a:solidFill>
                  <a:schemeClr val="accent4">
                    <a:lumMod val="75000"/>
                  </a:schemeClr>
                </a:solidFill>
                <a:latin typeface="BIZ UDゴシック" panose="020B0400000000000000" pitchFamily="49" charset="-128"/>
                <a:ea typeface="BIZ UDゴシック" panose="020B0400000000000000" pitchFamily="49" charset="-128"/>
              </a:rPr>
              <a:t>　多様な主体による森林づくり</a:t>
            </a:r>
            <a:endParaRPr kumimoji="1" lang="en-US" altLang="ja-JP" sz="100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rPr>
              <a:t>　森林環境譲与税やアドプトフォレスト、企業版ふるさと納税制度などを活用し、市町村や様々な企業・団体とともに、森林機能を高める取組みを推進します。</a:t>
            </a:r>
            <a:endParaRPr kumimoji="1" lang="en-US" altLang="ja-JP" sz="1000" dirty="0">
              <a:solidFill>
                <a:schemeClr val="tx1"/>
              </a:solidFill>
            </a:endParaRPr>
          </a:p>
          <a:p>
            <a:pPr>
              <a:lnSpc>
                <a:spcPts val="1200"/>
              </a:lnSpc>
            </a:pPr>
            <a:endParaRPr kumimoji="1" lang="en-US" altLang="ja-JP" sz="1000" dirty="0">
              <a:solidFill>
                <a:schemeClr val="tx1"/>
              </a:solidFill>
            </a:endParaRPr>
          </a:p>
        </p:txBody>
      </p:sp>
      <p:sp>
        <p:nvSpPr>
          <p:cNvPr id="27" name="四角形: 角を丸くする 26">
            <a:extLst>
              <a:ext uri="{FF2B5EF4-FFF2-40B4-BE49-F238E27FC236}">
                <a16:creationId xmlns:a16="http://schemas.microsoft.com/office/drawing/2014/main" id="{743EC74E-0B84-48B2-956C-E82DCC240E94}"/>
              </a:ext>
            </a:extLst>
          </p:cNvPr>
          <p:cNvSpPr/>
          <p:nvPr/>
        </p:nvSpPr>
        <p:spPr>
          <a:xfrm>
            <a:off x="3329437" y="1239392"/>
            <a:ext cx="3240000" cy="3448536"/>
          </a:xfrm>
          <a:prstGeom prst="roundRect">
            <a:avLst>
              <a:gd name="adj" fmla="val 507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基軸２ 持続的な森林経営の推進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050" dirty="0">
              <a:solidFill>
                <a:schemeClr val="accent2">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2-1</a:t>
            </a:r>
            <a:r>
              <a:rPr kumimoji="1" lang="ja-JP" altLang="en-US" sz="1050" dirty="0">
                <a:solidFill>
                  <a:srgbClr val="FF0000"/>
                </a:solidFill>
                <a:latin typeface="BIZ UDゴシック" panose="020B0400000000000000" pitchFamily="49" charset="-128"/>
                <a:ea typeface="BIZ UDゴシック" panose="020B0400000000000000" pitchFamily="49" charset="-128"/>
              </a:rPr>
              <a:t>　森林経営の効率化・基盤強化</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rPr>
              <a:t>    持続的で安定的な経営により、整備・保全が図ら </a:t>
            </a:r>
            <a:endParaRPr kumimoji="1" lang="en-US" altLang="ja-JP" sz="1050" dirty="0">
              <a:solidFill>
                <a:schemeClr val="tx1"/>
              </a:solidFill>
            </a:endParaRPr>
          </a:p>
          <a:p>
            <a:pPr>
              <a:lnSpc>
                <a:spcPts val="1200"/>
              </a:lnSpc>
            </a:pPr>
            <a:r>
              <a:rPr kumimoji="1" lang="en-US" altLang="ja-JP" sz="1050" dirty="0">
                <a:solidFill>
                  <a:schemeClr val="tx1"/>
                </a:solidFill>
              </a:rPr>
              <a:t> </a:t>
            </a:r>
            <a:r>
              <a:rPr kumimoji="1" lang="ja-JP" altLang="en-US" sz="1050" dirty="0">
                <a:solidFill>
                  <a:schemeClr val="tx1"/>
                </a:solidFill>
              </a:rPr>
              <a:t>れる森林の面積を増やしていくための基盤強化等</a:t>
            </a:r>
            <a:endParaRPr kumimoji="1" lang="en-US" altLang="ja-JP" sz="1050" dirty="0">
              <a:solidFill>
                <a:schemeClr val="tx1"/>
              </a:solidFill>
            </a:endParaRPr>
          </a:p>
          <a:p>
            <a:pPr>
              <a:lnSpc>
                <a:spcPts val="1200"/>
              </a:lnSpc>
            </a:pPr>
            <a:r>
              <a:rPr kumimoji="1" lang="en-US" altLang="ja-JP" sz="1050" dirty="0">
                <a:solidFill>
                  <a:schemeClr val="tx1"/>
                </a:solidFill>
              </a:rPr>
              <a:t> </a:t>
            </a:r>
            <a:r>
              <a:rPr kumimoji="1" lang="ja-JP" altLang="en-US" sz="1050" dirty="0">
                <a:solidFill>
                  <a:schemeClr val="tx1"/>
                </a:solidFill>
              </a:rPr>
              <a:t>に関する支援を強化していきます。</a:t>
            </a:r>
            <a:endParaRPr kumimoji="1" lang="en-US" altLang="ja-JP" sz="1050" dirty="0">
              <a:solidFill>
                <a:schemeClr val="tx1"/>
              </a:solidFill>
            </a:endParaRPr>
          </a:p>
          <a:p>
            <a:pPr>
              <a:lnSpc>
                <a:spcPts val="600"/>
              </a:lnSpc>
            </a:pPr>
            <a:endParaRPr kumimoji="1" lang="en-US" altLang="ja-JP" sz="700" dirty="0">
              <a:solidFill>
                <a:srgbClr val="FF0000"/>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2-2</a:t>
            </a:r>
            <a:r>
              <a:rPr kumimoji="1" lang="ja-JP" altLang="en-US" sz="1050" dirty="0">
                <a:solidFill>
                  <a:srgbClr val="FF0000"/>
                </a:solidFill>
                <a:latin typeface="BIZ UDゴシック" panose="020B0400000000000000" pitchFamily="49" charset="-128"/>
                <a:ea typeface="BIZ UDゴシック" panose="020B0400000000000000" pitchFamily="49" charset="-128"/>
              </a:rPr>
              <a:t>　新技術の活用支援</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林業経営への投資を促すため、省力化や低コスト化技術の推進、</a:t>
            </a:r>
            <a:r>
              <a:rPr kumimoji="1" lang="en-US" altLang="ja-JP" sz="1050" dirty="0">
                <a:solidFill>
                  <a:schemeClr val="tx1"/>
                </a:solidFill>
                <a:latin typeface="+mn-ea"/>
              </a:rPr>
              <a:t>ICT</a:t>
            </a:r>
            <a:r>
              <a:rPr kumimoji="1" lang="ja-JP" altLang="en-US" sz="1050" dirty="0">
                <a:solidFill>
                  <a:schemeClr val="tx1"/>
                </a:solidFill>
                <a:latin typeface="+mn-ea"/>
              </a:rPr>
              <a:t>技術を活用した林業収支の見える化に取り組みます。</a:t>
            </a:r>
            <a:endParaRPr kumimoji="1" lang="en-US" altLang="ja-JP" sz="1050" dirty="0">
              <a:solidFill>
                <a:schemeClr val="tx1"/>
              </a:solidFill>
              <a:latin typeface="+mn-ea"/>
            </a:endParaRPr>
          </a:p>
          <a:p>
            <a:pPr>
              <a:lnSpc>
                <a:spcPts val="400"/>
              </a:lnSpc>
            </a:pPr>
            <a:endParaRPr kumimoji="1" lang="en-US" altLang="ja-JP" sz="1050" dirty="0">
              <a:solidFill>
                <a:schemeClr val="tx1"/>
              </a:solidFill>
              <a:latin typeface="+mn-ea"/>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2-3</a:t>
            </a:r>
            <a:r>
              <a:rPr kumimoji="1" lang="ja-JP" altLang="en-US" sz="1050" dirty="0">
                <a:solidFill>
                  <a:srgbClr val="FF0000"/>
                </a:solidFill>
                <a:latin typeface="BIZ UDゴシック" panose="020B0400000000000000" pitchFamily="49" charset="-128"/>
                <a:ea typeface="BIZ UDゴシック" panose="020B0400000000000000" pitchFamily="49" charset="-128"/>
              </a:rPr>
              <a:t>　森林資源の有効活用</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木材の需要拡大、価値向上のため、民間施設の木質化など大阪府産材の利用促進に取り組みます。</a:t>
            </a:r>
            <a:endParaRPr kumimoji="1" lang="en-US" altLang="ja-JP" sz="1050" dirty="0">
              <a:solidFill>
                <a:srgbClr val="FF0000"/>
              </a:solidFill>
            </a:endParaRPr>
          </a:p>
        </p:txBody>
      </p:sp>
      <p:pic>
        <p:nvPicPr>
          <p:cNvPr id="2" name="図 1">
            <a:extLst>
              <a:ext uri="{FF2B5EF4-FFF2-40B4-BE49-F238E27FC236}">
                <a16:creationId xmlns:a16="http://schemas.microsoft.com/office/drawing/2014/main" id="{EEB88782-98E8-4CD8-87E9-9F7236F286E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46746" y="3700477"/>
            <a:ext cx="1091943" cy="819829"/>
          </a:xfrm>
          <a:prstGeom prst="rect">
            <a:avLst/>
          </a:prstGeom>
        </p:spPr>
      </p:pic>
      <p:pic>
        <p:nvPicPr>
          <p:cNvPr id="200" name="図 40">
            <a:extLst>
              <a:ext uri="{FF2B5EF4-FFF2-40B4-BE49-F238E27FC236}">
                <a16:creationId xmlns:a16="http://schemas.microsoft.com/office/drawing/2014/main" id="{AE69D71C-686D-4F4A-A081-8EBD50EA2FF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2259307" y="3698175"/>
            <a:ext cx="992206" cy="82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 name="正方形/長方形 200">
            <a:extLst>
              <a:ext uri="{FF2B5EF4-FFF2-40B4-BE49-F238E27FC236}">
                <a16:creationId xmlns:a16="http://schemas.microsoft.com/office/drawing/2014/main" id="{7F3CE29A-C586-4763-AA49-622E3F0520C1}"/>
              </a:ext>
            </a:extLst>
          </p:cNvPr>
          <p:cNvSpPr/>
          <p:nvPr/>
        </p:nvSpPr>
        <p:spPr>
          <a:xfrm>
            <a:off x="2469336" y="4528449"/>
            <a:ext cx="512961"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間伐と筋工</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2" name="図 11">
            <a:extLst>
              <a:ext uri="{FF2B5EF4-FFF2-40B4-BE49-F238E27FC236}">
                <a16:creationId xmlns:a16="http://schemas.microsoft.com/office/drawing/2014/main" id="{E7E3FFA2-FC80-48C7-A430-4541BE632F4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9692" y="3698175"/>
            <a:ext cx="1045930" cy="819828"/>
          </a:xfrm>
          <a:prstGeom prst="rect">
            <a:avLst/>
          </a:prstGeom>
        </p:spPr>
      </p:pic>
      <p:sp>
        <p:nvSpPr>
          <p:cNvPr id="202" name="正方形/長方形 201">
            <a:extLst>
              <a:ext uri="{FF2B5EF4-FFF2-40B4-BE49-F238E27FC236}">
                <a16:creationId xmlns:a16="http://schemas.microsoft.com/office/drawing/2014/main" id="{46C52A4A-FD96-4C80-845C-DEDCA35E74B6}"/>
              </a:ext>
            </a:extLst>
          </p:cNvPr>
          <p:cNvSpPr/>
          <p:nvPr/>
        </p:nvSpPr>
        <p:spPr>
          <a:xfrm>
            <a:off x="328514" y="4530888"/>
            <a:ext cx="615553"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風倒木被害地</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04" name="正方形/長方形 203">
            <a:extLst>
              <a:ext uri="{FF2B5EF4-FFF2-40B4-BE49-F238E27FC236}">
                <a16:creationId xmlns:a16="http://schemas.microsoft.com/office/drawing/2014/main" id="{35306B3E-5FD5-43E9-B430-864A4FBE358F}"/>
              </a:ext>
            </a:extLst>
          </p:cNvPr>
          <p:cNvSpPr/>
          <p:nvPr/>
        </p:nvSpPr>
        <p:spPr>
          <a:xfrm>
            <a:off x="1260099" y="4528449"/>
            <a:ext cx="923330"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老朽化した治山施設</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4" name="図 13">
            <a:extLst>
              <a:ext uri="{FF2B5EF4-FFF2-40B4-BE49-F238E27FC236}">
                <a16:creationId xmlns:a16="http://schemas.microsoft.com/office/drawing/2014/main" id="{8A70E12B-5462-4AC2-945F-0BAAEFFF756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3841" y="3673173"/>
            <a:ext cx="1131530" cy="753608"/>
          </a:xfrm>
          <a:prstGeom prst="rect">
            <a:avLst/>
          </a:prstGeom>
        </p:spPr>
      </p:pic>
      <p:sp>
        <p:nvSpPr>
          <p:cNvPr id="205" name="正方形/長方形 204">
            <a:extLst>
              <a:ext uri="{FF2B5EF4-FFF2-40B4-BE49-F238E27FC236}">
                <a16:creationId xmlns:a16="http://schemas.microsoft.com/office/drawing/2014/main" id="{91A26F51-E808-49B6-9252-14D647302315}"/>
              </a:ext>
            </a:extLst>
          </p:cNvPr>
          <p:cNvSpPr/>
          <p:nvPr/>
        </p:nvSpPr>
        <p:spPr>
          <a:xfrm>
            <a:off x="3518248" y="4468780"/>
            <a:ext cx="820738"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大径木の択伐施業</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3" name="図 12">
            <a:extLst>
              <a:ext uri="{FF2B5EF4-FFF2-40B4-BE49-F238E27FC236}">
                <a16:creationId xmlns:a16="http://schemas.microsoft.com/office/drawing/2014/main" id="{40E0C209-6CE8-421B-AA77-CD40304915F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19954" y="2867451"/>
            <a:ext cx="2002078" cy="439963"/>
          </a:xfrm>
          <a:prstGeom prst="rect">
            <a:avLst/>
          </a:prstGeom>
          <a:solidFill>
            <a:schemeClr val="bg1"/>
          </a:solidFill>
        </p:spPr>
      </p:pic>
      <p:sp>
        <p:nvSpPr>
          <p:cNvPr id="29" name="テキスト ボックス 28">
            <a:extLst>
              <a:ext uri="{FF2B5EF4-FFF2-40B4-BE49-F238E27FC236}">
                <a16:creationId xmlns:a16="http://schemas.microsoft.com/office/drawing/2014/main" id="{55835544-D472-47F3-881A-A17B3AC559AB}"/>
              </a:ext>
            </a:extLst>
          </p:cNvPr>
          <p:cNvSpPr txBox="1"/>
          <p:nvPr/>
        </p:nvSpPr>
        <p:spPr>
          <a:xfrm>
            <a:off x="7141596" y="3325059"/>
            <a:ext cx="2018266" cy="148737"/>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スギ・ヒノキ人工林の広葉樹林への誘導・転換　</a:t>
            </a:r>
          </a:p>
        </p:txBody>
      </p:sp>
      <p:sp>
        <p:nvSpPr>
          <p:cNvPr id="46" name="四角形: 角を丸くする 45">
            <a:extLst>
              <a:ext uri="{FF2B5EF4-FFF2-40B4-BE49-F238E27FC236}">
                <a16:creationId xmlns:a16="http://schemas.microsoft.com/office/drawing/2014/main" id="{A4B8C54B-8DCC-4212-B690-9B4C50804B1E}"/>
              </a:ext>
            </a:extLst>
          </p:cNvPr>
          <p:cNvSpPr/>
          <p:nvPr/>
        </p:nvSpPr>
        <p:spPr>
          <a:xfrm>
            <a:off x="6588267" y="4687929"/>
            <a:ext cx="1668209" cy="1396042"/>
          </a:xfrm>
          <a:prstGeom prst="roundRect">
            <a:avLst>
              <a:gd name="adj" fmla="val 8611"/>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6">
            <a:extLst>
              <a:ext uri="{FF2B5EF4-FFF2-40B4-BE49-F238E27FC236}">
                <a16:creationId xmlns:a16="http://schemas.microsoft.com/office/drawing/2014/main" id="{1DA33C5B-2DB8-44BC-8FF0-E450F6E204F9}"/>
              </a:ext>
            </a:extLst>
          </p:cNvPr>
          <p:cNvSpPr/>
          <p:nvPr/>
        </p:nvSpPr>
        <p:spPr>
          <a:xfrm rot="1589908">
            <a:off x="7220274" y="4208189"/>
            <a:ext cx="2636510" cy="1394245"/>
          </a:xfrm>
          <a:prstGeom prst="roundRect">
            <a:avLst/>
          </a:prstGeom>
          <a:no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5E03B890-0AEA-4FF2-B25F-90E371D0C90E}"/>
              </a:ext>
            </a:extLst>
          </p:cNvPr>
          <p:cNvSpPr txBox="1"/>
          <p:nvPr/>
        </p:nvSpPr>
        <p:spPr>
          <a:xfrm>
            <a:off x="8901845" y="4113225"/>
            <a:ext cx="934282" cy="455262"/>
          </a:xfrm>
          <a:prstGeom prst="rect">
            <a:avLst/>
          </a:prstGeom>
          <a:solidFill>
            <a:schemeClr val="bg1"/>
          </a:solidFill>
        </p:spPr>
        <p:txBody>
          <a:bodyPr wrap="square" lIns="0" tIns="0" rIns="0" bIns="0" rtlCol="0">
            <a:noAutofit/>
          </a:bodyPr>
          <a:lstStyle/>
          <a:p>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基軸１</a:t>
            </a:r>
            <a:endPar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endParaRPr>
          </a:p>
          <a:p>
            <a:r>
              <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rPr>
              <a:t> </a:t>
            </a:r>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森林防災・減災力</a:t>
            </a:r>
            <a:endPar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の維持・強化</a:t>
            </a:r>
          </a:p>
        </p:txBody>
      </p:sp>
      <p:sp>
        <p:nvSpPr>
          <p:cNvPr id="53" name="テキスト ボックス 52">
            <a:extLst>
              <a:ext uri="{FF2B5EF4-FFF2-40B4-BE49-F238E27FC236}">
                <a16:creationId xmlns:a16="http://schemas.microsoft.com/office/drawing/2014/main" id="{3AF4D94A-A580-46C8-972D-D2DFCABA3DE6}"/>
              </a:ext>
            </a:extLst>
          </p:cNvPr>
          <p:cNvSpPr txBox="1"/>
          <p:nvPr/>
        </p:nvSpPr>
        <p:spPr>
          <a:xfrm>
            <a:off x="6756690" y="6096973"/>
            <a:ext cx="1331361" cy="290580"/>
          </a:xfrm>
          <a:prstGeom prst="rect">
            <a:avLst/>
          </a:prstGeom>
          <a:solidFill>
            <a:schemeClr val="bg1"/>
          </a:solidFill>
        </p:spPr>
        <p:txBody>
          <a:bodyPr wrap="square" lIns="0" tIns="0" rIns="0" bIns="0" rtlCol="0">
            <a:no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基軸</a:t>
            </a:r>
            <a:r>
              <a:rPr lang="en-US" altLang="ja-JP" sz="900" b="1" dirty="0">
                <a:solidFill>
                  <a:srgbClr val="FF0000"/>
                </a:solidFill>
                <a:latin typeface="BIZ UDPゴシック" panose="020B0400000000000000" pitchFamily="50" charset="-128"/>
                <a:ea typeface="BIZ UDPゴシック" panose="020B0400000000000000" pitchFamily="50" charset="-128"/>
              </a:rPr>
              <a:t>2</a:t>
            </a:r>
          </a:p>
          <a:p>
            <a:r>
              <a:rPr lang="ja-JP" altLang="en-US" sz="900" b="1" dirty="0">
                <a:solidFill>
                  <a:srgbClr val="FF0000"/>
                </a:solidFill>
                <a:latin typeface="BIZ UDPゴシック" panose="020B0400000000000000" pitchFamily="50" charset="-128"/>
                <a:ea typeface="BIZ UDPゴシック" panose="020B0400000000000000" pitchFamily="50" charset="-128"/>
              </a:rPr>
              <a:t>持続的な森林経営の推進</a:t>
            </a:r>
          </a:p>
        </p:txBody>
      </p:sp>
      <p:sp>
        <p:nvSpPr>
          <p:cNvPr id="54" name="テキスト ボックス 53">
            <a:extLst>
              <a:ext uri="{FF2B5EF4-FFF2-40B4-BE49-F238E27FC236}">
                <a16:creationId xmlns:a16="http://schemas.microsoft.com/office/drawing/2014/main" id="{205C1916-30E4-4A05-A3CA-B362FFE78CAA}"/>
              </a:ext>
            </a:extLst>
          </p:cNvPr>
          <p:cNvSpPr txBox="1"/>
          <p:nvPr/>
        </p:nvSpPr>
        <p:spPr>
          <a:xfrm>
            <a:off x="8662303" y="6053176"/>
            <a:ext cx="992235" cy="431630"/>
          </a:xfrm>
          <a:prstGeom prst="rect">
            <a:avLst/>
          </a:prstGeom>
          <a:solidFill>
            <a:schemeClr val="bg1"/>
          </a:solidFill>
        </p:spPr>
        <p:txBody>
          <a:bodyPr wrap="square" lIns="0" tIns="0" rIns="0" bIns="0" rtlCol="0">
            <a:noAutofit/>
          </a:bodyPr>
          <a:lstStyle/>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基軸３</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多様性の高い森林</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の維持・増進</a:t>
            </a:r>
          </a:p>
        </p:txBody>
      </p:sp>
      <p:sp>
        <p:nvSpPr>
          <p:cNvPr id="56" name="テキスト ボックス 55">
            <a:extLst>
              <a:ext uri="{FF2B5EF4-FFF2-40B4-BE49-F238E27FC236}">
                <a16:creationId xmlns:a16="http://schemas.microsoft.com/office/drawing/2014/main" id="{502442AA-9701-409F-8767-1C3D118A7CAD}"/>
              </a:ext>
            </a:extLst>
          </p:cNvPr>
          <p:cNvSpPr txBox="1"/>
          <p:nvPr/>
        </p:nvSpPr>
        <p:spPr>
          <a:xfrm>
            <a:off x="6641896" y="3539175"/>
            <a:ext cx="1859303" cy="194782"/>
          </a:xfrm>
          <a:prstGeom prst="rect">
            <a:avLst/>
          </a:prstGeom>
          <a:solidFill>
            <a:schemeClr val="bg1"/>
          </a:solidFill>
        </p:spPr>
        <p:txBody>
          <a:bodyPr wrap="square" lIns="0" tIns="0" rIns="0" bIns="0" rtlCol="0">
            <a:noAutofit/>
          </a:bodyPr>
          <a:lstStyle/>
          <a:p>
            <a:r>
              <a:rPr lang="ja-JP" altLang="en-US" sz="1200" dirty="0">
                <a:latin typeface="BIZ UDPゴシック" panose="020B0400000000000000" pitchFamily="50" charset="-128"/>
                <a:ea typeface="BIZ UDPゴシック" panose="020B0400000000000000" pitchFamily="50" charset="-128"/>
              </a:rPr>
              <a:t>基軸１～３の関係（イメージ）</a:t>
            </a:r>
          </a:p>
        </p:txBody>
      </p:sp>
      <p:sp>
        <p:nvSpPr>
          <p:cNvPr id="57" name="テキスト ボックス 56">
            <a:extLst>
              <a:ext uri="{FF2B5EF4-FFF2-40B4-BE49-F238E27FC236}">
                <a16:creationId xmlns:a16="http://schemas.microsoft.com/office/drawing/2014/main" id="{4D3D0B6C-A562-4E5E-B478-977B43A4432C}"/>
              </a:ext>
            </a:extLst>
          </p:cNvPr>
          <p:cNvSpPr txBox="1"/>
          <p:nvPr/>
        </p:nvSpPr>
        <p:spPr>
          <a:xfrm>
            <a:off x="6680480" y="6509298"/>
            <a:ext cx="3133595" cy="342442"/>
          </a:xfrm>
          <a:prstGeom prst="rect">
            <a:avLst/>
          </a:prstGeom>
          <a:solidFill>
            <a:schemeClr val="bg1"/>
          </a:solid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森林の在り方（４区分）と防災上の重要度で基軸・施策の</a:t>
            </a:r>
            <a:endParaRPr lang="en-US" altLang="ja-JP" sz="1000" b="1" dirty="0">
              <a:latin typeface="BIZ UDPゴシック" panose="020B0400000000000000" pitchFamily="50" charset="-128"/>
              <a:ea typeface="BIZ UDPゴシック" panose="020B0400000000000000" pitchFamily="50" charset="-128"/>
            </a:endParaRPr>
          </a:p>
          <a:p>
            <a:r>
              <a:rPr lang="ja-JP" altLang="en-US" sz="1000" b="1" dirty="0">
                <a:latin typeface="BIZ UDPゴシック" panose="020B0400000000000000" pitchFamily="50" charset="-128"/>
                <a:ea typeface="BIZ UDPゴシック" panose="020B0400000000000000" pitchFamily="50" charset="-128"/>
              </a:rPr>
              <a:t>優先順位や施策展開時の留意事項が変わる。</a:t>
            </a:r>
          </a:p>
        </p:txBody>
      </p:sp>
      <p:sp>
        <p:nvSpPr>
          <p:cNvPr id="18" name="四角形: 角を丸くする 17">
            <a:extLst>
              <a:ext uri="{FF2B5EF4-FFF2-40B4-BE49-F238E27FC236}">
                <a16:creationId xmlns:a16="http://schemas.microsoft.com/office/drawing/2014/main" id="{EE9712A0-4726-4737-B1BA-5A40967A0D43}"/>
              </a:ext>
            </a:extLst>
          </p:cNvPr>
          <p:cNvSpPr/>
          <p:nvPr/>
        </p:nvSpPr>
        <p:spPr>
          <a:xfrm>
            <a:off x="7945489" y="5561299"/>
            <a:ext cx="1630554" cy="468442"/>
          </a:xfrm>
          <a:prstGeom prst="roundRect">
            <a:avLst/>
          </a:prstGeom>
          <a:no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スライド番号プレースホルダー 10">
            <a:extLst>
              <a:ext uri="{FF2B5EF4-FFF2-40B4-BE49-F238E27FC236}">
                <a16:creationId xmlns:a16="http://schemas.microsoft.com/office/drawing/2014/main" id="{D6004A06-2A5E-4D35-907F-D6E6826AC7C5}"/>
              </a:ext>
            </a:extLst>
          </p:cNvPr>
          <p:cNvSpPr>
            <a:spLocks noGrp="1"/>
          </p:cNvSpPr>
          <p:nvPr>
            <p:ph type="sldNum" sz="quarter" idx="12"/>
          </p:nvPr>
        </p:nvSpPr>
        <p:spPr>
          <a:xfrm>
            <a:off x="7616773" y="6543312"/>
            <a:ext cx="2228850" cy="365125"/>
          </a:xfrm>
        </p:spPr>
        <p:txBody>
          <a:bodyPr/>
          <a:lstStyle/>
          <a:p>
            <a:fld id="{D2D8002D-B5B0-4BAC-B1F6-782DDCCE6D9C}" type="slidenum">
              <a:rPr kumimoji="1" lang="ja-JP" altLang="en-US" sz="2000" b="1"/>
              <a:t>24</a:t>
            </a:fld>
            <a:endParaRPr kumimoji="1" lang="ja-JP" altLang="en-US" sz="2000" b="1" dirty="0"/>
          </a:p>
        </p:txBody>
      </p:sp>
      <p:sp>
        <p:nvSpPr>
          <p:cNvPr id="48" name="テキスト ボックス 47">
            <a:extLst>
              <a:ext uri="{FF2B5EF4-FFF2-40B4-BE49-F238E27FC236}">
                <a16:creationId xmlns:a16="http://schemas.microsoft.com/office/drawing/2014/main" id="{31051606-4BBF-4092-A236-9BBE8474E84C}"/>
              </a:ext>
            </a:extLst>
          </p:cNvPr>
          <p:cNvSpPr txBox="1"/>
          <p:nvPr/>
        </p:nvSpPr>
        <p:spPr>
          <a:xfrm>
            <a:off x="6650471" y="3769676"/>
            <a:ext cx="982555" cy="455262"/>
          </a:xfrm>
          <a:prstGeom prst="rect">
            <a:avLst/>
          </a:prstGeom>
          <a:solidFill>
            <a:schemeClr val="bg1"/>
          </a:solidFill>
        </p:spPr>
        <p:txBody>
          <a:bodyPr wrap="square" lIns="0" tIns="0" rIns="0" bIns="0" rtlCol="0">
            <a:noAutofit/>
          </a:bodyPr>
          <a:lstStyle/>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基軸３</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多様性の高い森林</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の維持・増進</a:t>
            </a:r>
          </a:p>
        </p:txBody>
      </p:sp>
      <p:sp>
        <p:nvSpPr>
          <p:cNvPr id="49" name="四角形: 角を丸くする 48">
            <a:extLst>
              <a:ext uri="{FF2B5EF4-FFF2-40B4-BE49-F238E27FC236}">
                <a16:creationId xmlns:a16="http://schemas.microsoft.com/office/drawing/2014/main" id="{FB5F93E4-740D-45BC-AB0B-1E72C2307CF6}"/>
              </a:ext>
            </a:extLst>
          </p:cNvPr>
          <p:cNvSpPr/>
          <p:nvPr/>
        </p:nvSpPr>
        <p:spPr>
          <a:xfrm>
            <a:off x="7267238" y="4159899"/>
            <a:ext cx="771615" cy="724965"/>
          </a:xfrm>
          <a:prstGeom prst="roundRect">
            <a:avLst/>
          </a:prstGeom>
          <a:no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D0CD55A2-BBAD-407B-B661-3EED74DA1112}"/>
              </a:ext>
            </a:extLst>
          </p:cNvPr>
          <p:cNvSpPr>
            <a:spLocks noChangeArrowheads="1"/>
          </p:cNvSpPr>
          <p:nvPr/>
        </p:nvSpPr>
        <p:spPr bwMode="auto">
          <a:xfrm>
            <a:off x="207927" y="4760483"/>
            <a:ext cx="1500411" cy="141642"/>
          </a:xfrm>
          <a:prstGeom prst="rect">
            <a:avLst/>
          </a:prstGeom>
          <a:solidFill>
            <a:schemeClr val="bg1"/>
          </a:solidFill>
          <a:ln>
            <a:noFill/>
          </a:ln>
        </p:spPr>
        <p:txBody>
          <a:bodyPr wrap="none" lIns="0" tIns="0" rIns="0" bIns="0">
            <a:spAutoFit/>
          </a:bodyPr>
          <a:lstStyle>
            <a:lvl1pPr marL="85725" indent="-85725">
              <a:defRPr kumimoji="1" sz="1200" b="1" i="1">
                <a:solidFill>
                  <a:schemeClr val="tx1"/>
                </a:solidFill>
                <a:latin typeface="Arial" panose="020B0604020202020204" pitchFamily="34" charset="0"/>
                <a:ea typeface="ＭＳ Ｐゴシック" panose="020B0600070205080204" pitchFamily="50" charset="-128"/>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just">
              <a:lnSpc>
                <a:spcPts val="1300"/>
              </a:lnSpc>
            </a:pPr>
            <a:r>
              <a:rPr lang="ja-JP" altLang="en-US" sz="900" b="0" i="0" dirty="0">
                <a:highlight>
                  <a:srgbClr val="FFFF00"/>
                </a:highlight>
                <a:latin typeface="BIZ UDゴシック" panose="020B0400000000000000" pitchFamily="49" charset="-128"/>
                <a:ea typeface="BIZ UDゴシック" panose="020B0400000000000000" pitchFamily="49" charset="-128"/>
              </a:rPr>
              <a:t>基軸１～３を下支えする施策</a:t>
            </a:r>
            <a:endParaRPr lang="en-US" altLang="ja-JP" sz="900" b="0" i="0" dirty="0">
              <a:highlight>
                <a:srgbClr val="FFFF00"/>
              </a:highlight>
              <a:latin typeface="BIZ UDゴシック" panose="020B0400000000000000" pitchFamily="49" charset="-128"/>
              <a:ea typeface="BIZ UDゴシック" panose="020B0400000000000000" pitchFamily="49" charset="-128"/>
            </a:endParaRPr>
          </a:p>
        </p:txBody>
      </p:sp>
      <p:pic>
        <p:nvPicPr>
          <p:cNvPr id="51" name="図 50">
            <a:extLst>
              <a:ext uri="{FF2B5EF4-FFF2-40B4-BE49-F238E27FC236}">
                <a16:creationId xmlns:a16="http://schemas.microsoft.com/office/drawing/2014/main" id="{8CAC0D91-77C8-43CD-A439-AD207AD0969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55" name="図 54">
            <a:extLst>
              <a:ext uri="{FF2B5EF4-FFF2-40B4-BE49-F238E27FC236}">
                <a16:creationId xmlns:a16="http://schemas.microsoft.com/office/drawing/2014/main" id="{18CDABCF-ECB8-41A6-B93D-9377CE00703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58" name="図 57">
            <a:extLst>
              <a:ext uri="{FF2B5EF4-FFF2-40B4-BE49-F238E27FC236}">
                <a16:creationId xmlns:a16="http://schemas.microsoft.com/office/drawing/2014/main" id="{AC1B39E3-1DFC-4CF9-BAA1-B89C874DC37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59" name="図 58">
            <a:extLst>
              <a:ext uri="{FF2B5EF4-FFF2-40B4-BE49-F238E27FC236}">
                <a16:creationId xmlns:a16="http://schemas.microsoft.com/office/drawing/2014/main" id="{279436BE-068D-4E57-8827-06316D88366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60" name="図 59">
            <a:extLst>
              <a:ext uri="{FF2B5EF4-FFF2-40B4-BE49-F238E27FC236}">
                <a16:creationId xmlns:a16="http://schemas.microsoft.com/office/drawing/2014/main" id="{BECC25AF-1C9C-425C-82DF-266A754987B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61" name="図 60">
            <a:extLst>
              <a:ext uri="{FF2B5EF4-FFF2-40B4-BE49-F238E27FC236}">
                <a16:creationId xmlns:a16="http://schemas.microsoft.com/office/drawing/2014/main" id="{3BC7D60D-DD18-4F26-BA39-062A17B5C3BF}"/>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62" name="図 61">
            <a:extLst>
              <a:ext uri="{FF2B5EF4-FFF2-40B4-BE49-F238E27FC236}">
                <a16:creationId xmlns:a16="http://schemas.microsoft.com/office/drawing/2014/main" id="{989FCF3D-C266-4D52-A2FC-59479881221F}"/>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64" name="Picture 2">
            <a:extLst>
              <a:ext uri="{FF2B5EF4-FFF2-40B4-BE49-F238E27FC236}">
                <a16:creationId xmlns:a16="http://schemas.microsoft.com/office/drawing/2014/main" id="{13C9C47E-A1EA-457C-850B-F2C77BF12EDF}"/>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a:extLst>
              <a:ext uri="{FF2B5EF4-FFF2-40B4-BE49-F238E27FC236}">
                <a16:creationId xmlns:a16="http://schemas.microsoft.com/office/drawing/2014/main" id="{4C25B1CB-69BE-44C0-84E8-1EE99D69D24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332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95A0CB5E-75C6-466D-8E52-D234E0A64958}"/>
              </a:ext>
            </a:extLst>
          </p:cNvPr>
          <p:cNvSpPr/>
          <p:nvPr/>
        </p:nvSpPr>
        <p:spPr>
          <a:xfrm>
            <a:off x="0" y="523530"/>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sp>
        <p:nvSpPr>
          <p:cNvPr id="8" name="四角形: 角を丸くする 7">
            <a:extLst>
              <a:ext uri="{FF2B5EF4-FFF2-40B4-BE49-F238E27FC236}">
                <a16:creationId xmlns:a16="http://schemas.microsoft.com/office/drawing/2014/main" id="{4B36CA29-BF41-42AC-AE37-8CCBC550F703}"/>
              </a:ext>
            </a:extLst>
          </p:cNvPr>
          <p:cNvSpPr/>
          <p:nvPr/>
        </p:nvSpPr>
        <p:spPr>
          <a:xfrm>
            <a:off x="9767" y="991559"/>
            <a:ext cx="5517820" cy="408950"/>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１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治山対策の推進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tx1"/>
              </a:solidFill>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90355" y="1426106"/>
            <a:ext cx="5517820" cy="2025875"/>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・保安林面積は微増しているものの、直近</a:t>
            </a:r>
            <a:r>
              <a:rPr kumimoji="1" lang="en-US" altLang="ja-JP" sz="1400" dirty="0">
                <a:solidFill>
                  <a:schemeClr val="tx1"/>
                </a:solidFill>
                <a:latin typeface="BIZ UDゴシック" panose="020B0400000000000000" pitchFamily="49" charset="-128"/>
                <a:ea typeface="BIZ UDゴシック" panose="020B0400000000000000" pitchFamily="49" charset="-128"/>
              </a:rPr>
              <a:t>10</a:t>
            </a:r>
            <a:r>
              <a:rPr kumimoji="1" lang="ja-JP" altLang="en-US" sz="1400" dirty="0">
                <a:solidFill>
                  <a:schemeClr val="tx1"/>
                </a:solidFill>
                <a:latin typeface="BIZ UDゴシック" panose="020B0400000000000000" pitchFamily="49" charset="-128"/>
                <a:ea typeface="BIZ UDゴシック" panose="020B0400000000000000" pitchFamily="49" charset="-128"/>
              </a:rPr>
              <a:t>年間はほぼ３割で推移</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・山地災害危険地区における治山対策の着手率</a:t>
            </a:r>
            <a:r>
              <a:rPr kumimoji="1" lang="ja-JP" altLang="en-US" sz="1200" dirty="0">
                <a:solidFill>
                  <a:schemeClr val="tx1"/>
                </a:solidFill>
                <a:latin typeface="BIZ UDゴシック" panose="020B0400000000000000" pitchFamily="49" charset="-128"/>
                <a:ea typeface="BIZ UDゴシック" panose="020B0400000000000000" pitchFamily="49" charset="-128"/>
              </a:rPr>
              <a:t>（概成・一部概成）</a:t>
            </a:r>
            <a:r>
              <a:rPr kumimoji="1" lang="ja-JP" altLang="en-US" sz="1400" dirty="0">
                <a:solidFill>
                  <a:schemeClr val="tx1"/>
                </a:solidFill>
                <a:latin typeface="BIZ UDゴシック" panose="020B0400000000000000" pitchFamily="49" charset="-128"/>
                <a:ea typeface="BIZ UDゴシック" panose="020B0400000000000000" pitchFamily="49" charset="-128"/>
              </a:rPr>
              <a:t>は、</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dirty="0">
                <a:solidFill>
                  <a:schemeClr val="tx1"/>
                </a:solidFill>
                <a:latin typeface="BIZ UDゴシック" panose="020B0400000000000000" pitchFamily="49" charset="-128"/>
                <a:ea typeface="BIZ UDゴシック" panose="020B0400000000000000" pitchFamily="49" charset="-128"/>
              </a:rPr>
              <a:t>全体で</a:t>
            </a:r>
            <a:r>
              <a:rPr kumimoji="1" lang="en-US" altLang="ja-JP" sz="1400" b="1" dirty="0">
                <a:solidFill>
                  <a:schemeClr val="tx1"/>
                </a:solidFill>
                <a:latin typeface="BIZ UDゴシック" panose="020B0400000000000000" pitchFamily="49" charset="-128"/>
                <a:ea typeface="BIZ UDゴシック" panose="020B0400000000000000" pitchFamily="49" charset="-128"/>
              </a:rPr>
              <a:t>30.4</a:t>
            </a:r>
            <a:r>
              <a:rPr kumimoji="1" lang="ja-JP" altLang="en-US" sz="1400" b="1"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保安林指定地で</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42.3</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％、未指定地では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13.7</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・崩壊土砂流出危険地区に対して、山腹崩壊危険地区での治山対策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率は低位な状況。</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・航空レーザ計測による地況、林況の解析や新たに追加となった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補正項目（</a:t>
            </a:r>
            <a:r>
              <a:rPr kumimoji="1" lang="en-US" altLang="ja-JP" sz="1400" dirty="0">
                <a:solidFill>
                  <a:schemeClr val="tx1"/>
                </a:solidFill>
                <a:latin typeface="BIZ UDゴシック" panose="020B0400000000000000" pitchFamily="49" charset="-128"/>
                <a:ea typeface="BIZ UDゴシック" panose="020B0400000000000000" pitchFamily="49" charset="-128"/>
              </a:rPr>
              <a:t>0</a:t>
            </a:r>
            <a:r>
              <a:rPr kumimoji="1" lang="ja-JP" altLang="en-US" sz="1400" dirty="0">
                <a:solidFill>
                  <a:schemeClr val="tx1"/>
                </a:solidFill>
                <a:latin typeface="BIZ UDゴシック" panose="020B0400000000000000" pitchFamily="49" charset="-128"/>
                <a:ea typeface="BIZ UDゴシック" panose="020B0400000000000000" pitchFamily="49" charset="-128"/>
              </a:rPr>
              <a:t>次谷補正、森林の健全度、流木量）により見直しを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行った結果、Ａランク判定の割合が増加した。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6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10983" y="3667940"/>
            <a:ext cx="5517819" cy="1416527"/>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・国土強靭化実施中期計画（</a:t>
            </a:r>
            <a:r>
              <a:rPr kumimoji="1" lang="en-US" altLang="ja-JP" sz="1400" dirty="0">
                <a:solidFill>
                  <a:schemeClr val="tx1"/>
                </a:solidFill>
                <a:latin typeface="BIZ UDゴシック" panose="020B0400000000000000" pitchFamily="49" charset="-128"/>
                <a:ea typeface="BIZ UDゴシック" panose="020B0400000000000000" pitchFamily="49" charset="-128"/>
              </a:rPr>
              <a:t>R7.6.6 </a:t>
            </a:r>
            <a:r>
              <a:rPr kumimoji="1" lang="ja-JP" altLang="en-US" sz="1400" dirty="0">
                <a:solidFill>
                  <a:schemeClr val="tx1"/>
                </a:solidFill>
                <a:latin typeface="BIZ UDゴシック" panose="020B0400000000000000" pitchFamily="49" charset="-128"/>
                <a:ea typeface="BIZ UDゴシック" panose="020B0400000000000000" pitchFamily="49" charset="-128"/>
              </a:rPr>
              <a:t>閣議決定）において、</a:t>
            </a:r>
            <a:r>
              <a:rPr kumimoji="1" lang="en-US" altLang="ja-JP" sz="1400" dirty="0">
                <a:solidFill>
                  <a:schemeClr val="tx1"/>
                </a:solidFill>
                <a:latin typeface="BIZ UDゴシック" panose="020B0400000000000000" pitchFamily="49" charset="-128"/>
                <a:ea typeface="BIZ UDゴシック" panose="020B0400000000000000" pitchFamily="49" charset="-128"/>
              </a:rPr>
              <a:t>R27</a:t>
            </a:r>
            <a:r>
              <a:rPr kumimoji="1" lang="ja-JP" altLang="en-US" sz="1400" dirty="0">
                <a:solidFill>
                  <a:schemeClr val="tx1"/>
                </a:solidFill>
                <a:latin typeface="BIZ UDゴシック" panose="020B0400000000000000" pitchFamily="49" charset="-128"/>
                <a:ea typeface="BIZ UDゴシック" panose="020B0400000000000000" pitchFamily="49" charset="-128"/>
              </a:rPr>
              <a:t>年度</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　末までに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最も危険度の高い山地災害危険地区Ａ</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(a1-a2</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）ランク</a:t>
            </a:r>
            <a:r>
              <a:rPr kumimoji="1" lang="ja-JP" altLang="en-US" sz="1400" dirty="0">
                <a:solidFill>
                  <a:schemeClr val="tx1"/>
                </a:solidFill>
                <a:latin typeface="BIZ UDゴシック" panose="020B0400000000000000" pitchFamily="49" charset="-128"/>
                <a:ea typeface="BIZ UDゴシック" panose="020B0400000000000000" pitchFamily="49" charset="-128"/>
              </a:rPr>
              <a:t>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治山対策完了率を</a:t>
            </a:r>
            <a:r>
              <a:rPr kumimoji="1" lang="en-US" altLang="ja-JP" sz="1400" dirty="0">
                <a:solidFill>
                  <a:schemeClr val="tx1"/>
                </a:solidFill>
                <a:latin typeface="BIZ UDゴシック" panose="020B0400000000000000" pitchFamily="49" charset="-128"/>
                <a:ea typeface="BIZ UDゴシック" panose="020B0400000000000000" pitchFamily="49" charset="-128"/>
              </a:rPr>
              <a:t>100</a:t>
            </a:r>
            <a:r>
              <a:rPr kumimoji="1" lang="ja-JP" altLang="en-US" sz="1400" dirty="0">
                <a:solidFill>
                  <a:schemeClr val="tx1"/>
                </a:solidFill>
                <a:latin typeface="BIZ UDゴシック" panose="020B0400000000000000" pitchFamily="49" charset="-128"/>
                <a:ea typeface="BIZ UDゴシック" panose="020B0400000000000000" pitchFamily="49" charset="-128"/>
              </a:rPr>
              <a:t>％とする施策目標が掲げられており、</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これまで以上に、保安林外も含めた</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治山対策を早急に進めること</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が必要となっている。</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815459" y="3512700"/>
            <a:ext cx="2126827" cy="1080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C920C3F-0AB1-49AA-A8DF-BD0A1C95B73D}"/>
              </a:ext>
            </a:extLst>
          </p:cNvPr>
          <p:cNvSpPr txBox="1"/>
          <p:nvPr/>
        </p:nvSpPr>
        <p:spPr>
          <a:xfrm>
            <a:off x="5668122" y="2743003"/>
            <a:ext cx="4153525" cy="261610"/>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●山地災害危険地区における治山事業 着手率</a:t>
            </a:r>
            <a:endParaRPr lang="en-US" altLang="ja-JP" sz="1100" b="1" strike="sngStrike" dirty="0">
              <a:latin typeface="BIZ UDゴシック" panose="020B0400000000000000" pitchFamily="49" charset="-128"/>
              <a:ea typeface="BIZ UDゴシック" panose="020B0400000000000000" pitchFamily="49" charset="-128"/>
            </a:endParaRPr>
          </a:p>
        </p:txBody>
      </p:sp>
      <p:graphicFrame>
        <p:nvGraphicFramePr>
          <p:cNvPr id="18" name="表 11">
            <a:extLst>
              <a:ext uri="{FF2B5EF4-FFF2-40B4-BE49-F238E27FC236}">
                <a16:creationId xmlns:a16="http://schemas.microsoft.com/office/drawing/2014/main" id="{9456CD29-4F5B-498E-A0F1-3540AA1C6750}"/>
              </a:ext>
            </a:extLst>
          </p:cNvPr>
          <p:cNvGraphicFramePr>
            <a:graphicFrameLocks noGrp="1"/>
          </p:cNvGraphicFramePr>
          <p:nvPr>
            <p:extLst>
              <p:ext uri="{D42A27DB-BD31-4B8C-83A1-F6EECF244321}">
                <p14:modId xmlns:p14="http://schemas.microsoft.com/office/powerpoint/2010/main" val="3565618836"/>
              </p:ext>
            </p:extLst>
          </p:nvPr>
        </p:nvGraphicFramePr>
        <p:xfrm>
          <a:off x="5788017" y="1355418"/>
          <a:ext cx="4037395" cy="1395732"/>
        </p:xfrm>
        <a:graphic>
          <a:graphicData uri="http://schemas.openxmlformats.org/drawingml/2006/table">
            <a:tbl>
              <a:tblPr firstRow="1" bandRow="1">
                <a:tableStyleId>{7DF18680-E054-41AD-8BC1-D1AEF772440D}</a:tableStyleId>
              </a:tblPr>
              <a:tblGrid>
                <a:gridCol w="1596010">
                  <a:extLst>
                    <a:ext uri="{9D8B030D-6E8A-4147-A177-3AD203B41FA5}">
                      <a16:colId xmlns:a16="http://schemas.microsoft.com/office/drawing/2014/main" val="2888843962"/>
                    </a:ext>
                  </a:extLst>
                </a:gridCol>
                <a:gridCol w="813795">
                  <a:extLst>
                    <a:ext uri="{9D8B030D-6E8A-4147-A177-3AD203B41FA5}">
                      <a16:colId xmlns:a16="http://schemas.microsoft.com/office/drawing/2014/main" val="1793338871"/>
                    </a:ext>
                  </a:extLst>
                </a:gridCol>
                <a:gridCol w="813795">
                  <a:extLst>
                    <a:ext uri="{9D8B030D-6E8A-4147-A177-3AD203B41FA5}">
                      <a16:colId xmlns:a16="http://schemas.microsoft.com/office/drawing/2014/main" val="3571462564"/>
                    </a:ext>
                  </a:extLst>
                </a:gridCol>
                <a:gridCol w="813795">
                  <a:extLst>
                    <a:ext uri="{9D8B030D-6E8A-4147-A177-3AD203B41FA5}">
                      <a16:colId xmlns:a16="http://schemas.microsoft.com/office/drawing/2014/main" val="902280825"/>
                    </a:ext>
                  </a:extLst>
                </a:gridCol>
              </a:tblGrid>
              <a:tr h="340551">
                <a:tc>
                  <a:txBody>
                    <a:bodyPr/>
                    <a:lstStyle/>
                    <a:p>
                      <a:pPr algn="ctr"/>
                      <a:endParaRPr kumimoji="1" lang="ja-JP" altLang="en-US" sz="1200" dirty="0"/>
                    </a:p>
                  </a:txBody>
                  <a:tcPr marL="65709" marR="65709" marT="32855" marB="32855" anchor="ctr"/>
                </a:tc>
                <a:tc>
                  <a:txBody>
                    <a:bodyPr/>
                    <a:lstStyle/>
                    <a:p>
                      <a:pPr algn="ctr"/>
                      <a:r>
                        <a:rPr kumimoji="1" lang="en-US" altLang="ja-JP" sz="1200" dirty="0"/>
                        <a:t>H25</a:t>
                      </a:r>
                      <a:endParaRPr kumimoji="1" lang="ja-JP" altLang="en-US" sz="1200" dirty="0"/>
                    </a:p>
                  </a:txBody>
                  <a:tcPr marL="65709" marR="65709" marT="32855" marB="32855" anchor="ctr"/>
                </a:tc>
                <a:tc>
                  <a:txBody>
                    <a:bodyPr/>
                    <a:lstStyle/>
                    <a:p>
                      <a:pPr algn="ctr"/>
                      <a:r>
                        <a:rPr kumimoji="1" lang="en-US" altLang="ja-JP" sz="1200" dirty="0"/>
                        <a:t>H30</a:t>
                      </a:r>
                      <a:endParaRPr kumimoji="1" lang="ja-JP" altLang="en-US" sz="1200" dirty="0"/>
                    </a:p>
                  </a:txBody>
                  <a:tcPr marL="65709" marR="65709" marT="32855" marB="32855" anchor="ctr"/>
                </a:tc>
                <a:tc>
                  <a:txBody>
                    <a:bodyPr/>
                    <a:lstStyle/>
                    <a:p>
                      <a:pPr algn="ctr"/>
                      <a:r>
                        <a:rPr kumimoji="1" lang="en-US" altLang="ja-JP" sz="1200" dirty="0"/>
                        <a:t>R5</a:t>
                      </a:r>
                      <a:endParaRPr kumimoji="1" lang="ja-JP" altLang="en-US" sz="1200" dirty="0"/>
                    </a:p>
                  </a:txBody>
                  <a:tcPr marL="65709" marR="65709" marT="32855" marB="32855" anchor="ctr"/>
                </a:tc>
                <a:extLst>
                  <a:ext uri="{0D108BD9-81ED-4DB2-BD59-A6C34878D82A}">
                    <a16:rowId xmlns:a16="http://schemas.microsoft.com/office/drawing/2014/main" val="689582824"/>
                  </a:ext>
                </a:extLst>
              </a:tr>
              <a:tr h="287955">
                <a:tc>
                  <a:txBody>
                    <a:bodyPr/>
                    <a:lstStyle/>
                    <a:p>
                      <a:pPr algn="ctr"/>
                      <a:r>
                        <a:rPr kumimoji="1" lang="ja-JP" altLang="en-US" sz="1200" dirty="0"/>
                        <a:t>森林面積</a:t>
                      </a:r>
                      <a:r>
                        <a:rPr kumimoji="1" lang="en-US" altLang="ja-JP" sz="1200" dirty="0"/>
                        <a:t>(ha)</a:t>
                      </a:r>
                      <a:endParaRPr kumimoji="1" lang="ja-JP" altLang="en-US" sz="1200" dirty="0"/>
                    </a:p>
                  </a:txBody>
                  <a:tcPr marL="65709" marR="65709" marT="32855" marB="32855" anchor="ctr"/>
                </a:tc>
                <a:tc>
                  <a:txBody>
                    <a:bodyPr/>
                    <a:lstStyle/>
                    <a:p>
                      <a:pPr algn="ctr"/>
                      <a:r>
                        <a:rPr kumimoji="1" lang="en-US" altLang="ja-JP" sz="1200" dirty="0"/>
                        <a:t>54,850</a:t>
                      </a:r>
                      <a:endParaRPr kumimoji="1" lang="ja-JP" altLang="en-US" sz="1200" dirty="0"/>
                    </a:p>
                  </a:txBody>
                  <a:tcPr marL="65709" marR="65709" marT="32855" marB="32855" anchor="ctr"/>
                </a:tc>
                <a:tc>
                  <a:txBody>
                    <a:bodyPr/>
                    <a:lstStyle/>
                    <a:p>
                      <a:pPr algn="ctr"/>
                      <a:r>
                        <a:rPr kumimoji="1" lang="en-US" altLang="ja-JP" sz="1200" dirty="0"/>
                        <a:t>54,142</a:t>
                      </a:r>
                      <a:endParaRPr kumimoji="1" lang="ja-JP" altLang="en-US" sz="1200" dirty="0"/>
                    </a:p>
                  </a:txBody>
                  <a:tcPr marL="65709" marR="65709" marT="32855" marB="32855" anchor="ctr"/>
                </a:tc>
                <a:tc>
                  <a:txBody>
                    <a:bodyPr/>
                    <a:lstStyle/>
                    <a:p>
                      <a:pPr algn="ctr"/>
                      <a:r>
                        <a:rPr kumimoji="1" lang="en-US" altLang="ja-JP" sz="1200" dirty="0"/>
                        <a:t>53,981</a:t>
                      </a:r>
                      <a:endParaRPr kumimoji="1" lang="ja-JP" altLang="en-US" sz="1200" dirty="0"/>
                    </a:p>
                  </a:txBody>
                  <a:tcPr marL="65709" marR="65709" marT="32855" marB="32855" anchor="ctr"/>
                </a:tc>
                <a:extLst>
                  <a:ext uri="{0D108BD9-81ED-4DB2-BD59-A6C34878D82A}">
                    <a16:rowId xmlns:a16="http://schemas.microsoft.com/office/drawing/2014/main" val="2675709294"/>
                  </a:ext>
                </a:extLst>
              </a:tr>
              <a:tr h="359229">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ja-JP" altLang="en-US" sz="1200" dirty="0"/>
                        <a:t>保安林面積</a:t>
                      </a:r>
                      <a:r>
                        <a:rPr kumimoji="1" lang="en-US" altLang="ja-JP" sz="1200" dirty="0"/>
                        <a:t>(ha)</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 17,152</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17,292</a:t>
                      </a:r>
                      <a:endParaRPr kumimoji="1" lang="ja-JP" altLang="en-US" sz="1200" dirty="0"/>
                    </a:p>
                  </a:txBody>
                  <a:tcPr marL="65709" marR="65709" marT="32855" marB="32855" anchor="ctr"/>
                </a:tc>
                <a:tc>
                  <a:txBody>
                    <a:bodyPr/>
                    <a:lstStyle/>
                    <a:p>
                      <a:pPr algn="ctr"/>
                      <a:r>
                        <a:rPr kumimoji="1" lang="en-US" altLang="ja-JP" sz="1200" dirty="0"/>
                        <a:t>17,569</a:t>
                      </a:r>
                      <a:r>
                        <a:rPr kumimoji="1" lang="ja-JP" altLang="en-US" sz="1200" dirty="0"/>
                        <a:t> </a:t>
                      </a:r>
                    </a:p>
                  </a:txBody>
                  <a:tcPr marL="65709" marR="65709" marT="32855" marB="32855" anchor="ctr"/>
                </a:tc>
                <a:extLst>
                  <a:ext uri="{0D108BD9-81ED-4DB2-BD59-A6C34878D82A}">
                    <a16:rowId xmlns:a16="http://schemas.microsoft.com/office/drawing/2014/main" val="2332227722"/>
                  </a:ext>
                </a:extLst>
              </a:tr>
              <a:tr h="407997">
                <a:tc>
                  <a:txBody>
                    <a:bodyPr/>
                    <a:lstStyle/>
                    <a:p>
                      <a:pPr algn="ctr"/>
                      <a:r>
                        <a:rPr kumimoji="1" lang="ja-JP" altLang="en-US" sz="1200" dirty="0"/>
                        <a:t>保安林指定率</a:t>
                      </a:r>
                      <a:r>
                        <a:rPr kumimoji="1" lang="en-US" altLang="ja-JP" sz="1200" dirty="0"/>
                        <a:t>(%)</a:t>
                      </a:r>
                    </a:p>
                  </a:txBody>
                  <a:tcPr marL="0" marR="0" marT="32855" marB="32855" anchor="ctr"/>
                </a:tc>
                <a:tc>
                  <a:txBody>
                    <a:bodyPr/>
                    <a:lstStyle/>
                    <a:p>
                      <a:pPr algn="ctr"/>
                      <a:r>
                        <a:rPr kumimoji="1" lang="en-US" altLang="ja-JP" sz="1200" dirty="0"/>
                        <a:t> 31.2       </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31.9          </a:t>
                      </a:r>
                      <a:endParaRPr kumimoji="1" lang="ja-JP" altLang="en-US" sz="1200" dirty="0"/>
                    </a:p>
                  </a:txBody>
                  <a:tcPr marL="65709" marR="65709" marT="32855" marB="32855" anchor="ctr"/>
                </a:tc>
                <a:tc>
                  <a:txBody>
                    <a:bodyPr/>
                    <a:lstStyle/>
                    <a:p>
                      <a:pPr algn="ctr"/>
                      <a:r>
                        <a:rPr kumimoji="1" lang="en-US" altLang="ja-JP" sz="1200" dirty="0"/>
                        <a:t>32.5</a:t>
                      </a:r>
                      <a:r>
                        <a:rPr kumimoji="1" lang="ja-JP" altLang="en-US" sz="1200" dirty="0"/>
                        <a:t>　　　</a:t>
                      </a:r>
                    </a:p>
                  </a:txBody>
                  <a:tcPr marL="65709" marR="65709" marT="32855" marB="32855" anchor="ctr"/>
                </a:tc>
                <a:extLst>
                  <a:ext uri="{0D108BD9-81ED-4DB2-BD59-A6C34878D82A}">
                    <a16:rowId xmlns:a16="http://schemas.microsoft.com/office/drawing/2014/main" val="597096192"/>
                  </a:ext>
                </a:extLst>
              </a:tr>
            </a:tbl>
          </a:graphicData>
        </a:graphic>
      </p:graphicFrame>
      <p:sp>
        <p:nvSpPr>
          <p:cNvPr id="19" name="テキスト ボックス 18">
            <a:extLst>
              <a:ext uri="{FF2B5EF4-FFF2-40B4-BE49-F238E27FC236}">
                <a16:creationId xmlns:a16="http://schemas.microsoft.com/office/drawing/2014/main" id="{EA1031AA-7AEA-48FA-8E69-88EF2F377045}"/>
              </a:ext>
            </a:extLst>
          </p:cNvPr>
          <p:cNvSpPr txBox="1"/>
          <p:nvPr/>
        </p:nvSpPr>
        <p:spPr>
          <a:xfrm>
            <a:off x="5671888" y="1096087"/>
            <a:ext cx="3291404" cy="261610"/>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●保安林指定状況</a:t>
            </a:r>
            <a:endParaRPr lang="en-US" altLang="ja-JP" sz="1100" b="1" dirty="0">
              <a:latin typeface="BIZ UDゴシック" panose="020B0400000000000000" pitchFamily="49" charset="-128"/>
              <a:ea typeface="BIZ UDゴシック" panose="020B0400000000000000" pitchFamily="49" charset="-128"/>
            </a:endParaRPr>
          </a:p>
        </p:txBody>
      </p:sp>
      <p:sp>
        <p:nvSpPr>
          <p:cNvPr id="21" name="矢印: 下 20">
            <a:extLst>
              <a:ext uri="{FF2B5EF4-FFF2-40B4-BE49-F238E27FC236}">
                <a16:creationId xmlns:a16="http://schemas.microsoft.com/office/drawing/2014/main" id="{6DCF3D11-5D59-401F-813C-432DFEC3FA02}"/>
              </a:ext>
            </a:extLst>
          </p:cNvPr>
          <p:cNvSpPr/>
          <p:nvPr/>
        </p:nvSpPr>
        <p:spPr>
          <a:xfrm>
            <a:off x="1815459" y="5135879"/>
            <a:ext cx="2126827" cy="1151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スライド番号プレースホルダー 10">
            <a:extLst>
              <a:ext uri="{FF2B5EF4-FFF2-40B4-BE49-F238E27FC236}">
                <a16:creationId xmlns:a16="http://schemas.microsoft.com/office/drawing/2014/main" id="{18777E35-0163-446F-9DF7-63E6A1597A52}"/>
              </a:ext>
            </a:extLst>
          </p:cNvPr>
          <p:cNvSpPr>
            <a:spLocks noGrp="1"/>
          </p:cNvSpPr>
          <p:nvPr>
            <p:ph type="sldNum" sz="quarter" idx="12"/>
          </p:nvPr>
        </p:nvSpPr>
        <p:spPr>
          <a:xfrm>
            <a:off x="7677150" y="6508844"/>
            <a:ext cx="2228850" cy="365125"/>
          </a:xfrm>
        </p:spPr>
        <p:txBody>
          <a:bodyPr/>
          <a:lstStyle/>
          <a:p>
            <a:fld id="{D2D8002D-B5B0-4BAC-B1F6-782DDCCE6D9C}" type="slidenum">
              <a:rPr kumimoji="1" lang="ja-JP" altLang="en-US" sz="2000" b="1"/>
              <a:t>25</a:t>
            </a:fld>
            <a:endParaRPr kumimoji="1" lang="ja-JP" altLang="en-US" sz="2000" b="1" dirty="0"/>
          </a:p>
        </p:txBody>
      </p:sp>
      <p:graphicFrame>
        <p:nvGraphicFramePr>
          <p:cNvPr id="24" name="表 8">
            <a:extLst>
              <a:ext uri="{FF2B5EF4-FFF2-40B4-BE49-F238E27FC236}">
                <a16:creationId xmlns:a16="http://schemas.microsoft.com/office/drawing/2014/main" id="{40569E95-5C43-46E4-9EE4-B1C9D8E50986}"/>
              </a:ext>
            </a:extLst>
          </p:cNvPr>
          <p:cNvGraphicFramePr>
            <a:graphicFrameLocks noGrp="1"/>
          </p:cNvGraphicFramePr>
          <p:nvPr>
            <p:extLst>
              <p:ext uri="{D42A27DB-BD31-4B8C-83A1-F6EECF244321}">
                <p14:modId xmlns:p14="http://schemas.microsoft.com/office/powerpoint/2010/main" val="3543541507"/>
              </p:ext>
            </p:extLst>
          </p:nvPr>
        </p:nvGraphicFramePr>
        <p:xfrm>
          <a:off x="5694918" y="3023256"/>
          <a:ext cx="4192181" cy="3548555"/>
        </p:xfrm>
        <a:graphic>
          <a:graphicData uri="http://schemas.openxmlformats.org/drawingml/2006/table">
            <a:tbl>
              <a:tblPr firstRow="1" bandRow="1">
                <a:tableStyleId>{5C22544A-7EE6-4342-B048-85BDC9FD1C3A}</a:tableStyleId>
              </a:tblPr>
              <a:tblGrid>
                <a:gridCol w="581427">
                  <a:extLst>
                    <a:ext uri="{9D8B030D-6E8A-4147-A177-3AD203B41FA5}">
                      <a16:colId xmlns:a16="http://schemas.microsoft.com/office/drawing/2014/main" val="101789860"/>
                    </a:ext>
                  </a:extLst>
                </a:gridCol>
                <a:gridCol w="733009">
                  <a:extLst>
                    <a:ext uri="{9D8B030D-6E8A-4147-A177-3AD203B41FA5}">
                      <a16:colId xmlns:a16="http://schemas.microsoft.com/office/drawing/2014/main" val="1468613920"/>
                    </a:ext>
                  </a:extLst>
                </a:gridCol>
                <a:gridCol w="733009">
                  <a:extLst>
                    <a:ext uri="{9D8B030D-6E8A-4147-A177-3AD203B41FA5}">
                      <a16:colId xmlns:a16="http://schemas.microsoft.com/office/drawing/2014/main" val="3186257482"/>
                    </a:ext>
                  </a:extLst>
                </a:gridCol>
                <a:gridCol w="733009">
                  <a:extLst>
                    <a:ext uri="{9D8B030D-6E8A-4147-A177-3AD203B41FA5}">
                      <a16:colId xmlns:a16="http://schemas.microsoft.com/office/drawing/2014/main" val="1350333933"/>
                    </a:ext>
                  </a:extLst>
                </a:gridCol>
                <a:gridCol w="806805">
                  <a:extLst>
                    <a:ext uri="{9D8B030D-6E8A-4147-A177-3AD203B41FA5}">
                      <a16:colId xmlns:a16="http://schemas.microsoft.com/office/drawing/2014/main" val="100635963"/>
                    </a:ext>
                  </a:extLst>
                </a:gridCol>
                <a:gridCol w="604922">
                  <a:extLst>
                    <a:ext uri="{9D8B030D-6E8A-4147-A177-3AD203B41FA5}">
                      <a16:colId xmlns:a16="http://schemas.microsoft.com/office/drawing/2014/main" val="3401573251"/>
                    </a:ext>
                  </a:extLst>
                </a:gridCol>
              </a:tblGrid>
              <a:tr h="265810">
                <a:tc>
                  <a:txBody>
                    <a:bodyPr/>
                    <a:lstStyle/>
                    <a:p>
                      <a:r>
                        <a:rPr kumimoji="1" lang="ja-JP" altLang="en-US" sz="1100" dirty="0">
                          <a:latin typeface="BIZ UDゴシック" panose="020B0400000000000000" pitchFamily="49" charset="-128"/>
                          <a:ea typeface="BIZ UDゴシック" panose="020B0400000000000000" pitchFamily="49" charset="-128"/>
                        </a:rPr>
                        <a:t>危険度</a:t>
                      </a:r>
                    </a:p>
                  </a:txBody>
                  <a:tcPr marL="36000" marR="36000"/>
                </a:tc>
                <a:tc gridSpan="2">
                  <a:txBody>
                    <a:bodyPr/>
                    <a:lstStyle/>
                    <a:p>
                      <a:pPr algn="ctr"/>
                      <a:r>
                        <a:rPr kumimoji="1" lang="ja-JP" altLang="en-US" sz="1200" dirty="0">
                          <a:latin typeface="BIZ UDゴシック" panose="020B0400000000000000" pitchFamily="49" charset="-128"/>
                          <a:ea typeface="BIZ UDゴシック" panose="020B0400000000000000" pitchFamily="49" charset="-128"/>
                        </a:rPr>
                        <a:t>山腹崩壊</a:t>
                      </a:r>
                    </a:p>
                  </a:txBody>
                  <a:tcPr marL="36000" marR="36000"/>
                </a:tc>
                <a:tc hMerge="1">
                  <a:txBody>
                    <a:bodyPr/>
                    <a:lstStyle/>
                    <a:p>
                      <a:pPr algn="ctr"/>
                      <a:endParaRPr kumimoji="1" lang="ja-JP" altLang="en-US" sz="105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崩壊土砂流出</a:t>
                      </a:r>
                    </a:p>
                  </a:txBody>
                  <a:tcPr marL="36000" marR="36000"/>
                </a:tc>
                <a:tc hMerge="1">
                  <a:txBody>
                    <a:bodyPr/>
                    <a:lstStyle/>
                    <a:p>
                      <a:pPr algn="ctr"/>
                      <a:endParaRPr kumimoji="1" lang="ja-JP" altLang="en-US" sz="1050"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小計</a:t>
                      </a:r>
                    </a:p>
                  </a:txBody>
                  <a:tcPr marL="36000" marR="36000" anchor="ctr"/>
                </a:tc>
                <a:extLst>
                  <a:ext uri="{0D108BD9-81ED-4DB2-BD59-A6C34878D82A}">
                    <a16:rowId xmlns:a16="http://schemas.microsoft.com/office/drawing/2014/main" val="3961471862"/>
                  </a:ext>
                </a:extLst>
              </a:tr>
              <a:tr h="262424">
                <a:tc>
                  <a:txBody>
                    <a:bodyPr/>
                    <a:lstStyle/>
                    <a:p>
                      <a:r>
                        <a:rPr kumimoji="1" lang="ja-JP" altLang="en-US" sz="1050" dirty="0">
                          <a:latin typeface="BIZ UDゴシック" panose="020B0400000000000000" pitchFamily="49" charset="-128"/>
                          <a:ea typeface="BIZ UDゴシック" panose="020B0400000000000000" pitchFamily="49" charset="-128"/>
                        </a:rPr>
                        <a:t>ランク</a:t>
                      </a:r>
                    </a:p>
                  </a:txBody>
                  <a:tcPr marL="36000" marR="36000" anchor="ctr"/>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保安林内</a:t>
                      </a:r>
                    </a:p>
                  </a:txBody>
                  <a:tcPr marL="36000" marR="36000"/>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保安林外</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BIZ UDゴシック" panose="020B0400000000000000" pitchFamily="49" charset="-128"/>
                          <a:ea typeface="BIZ UDゴシック" panose="020B0400000000000000" pitchFamily="49" charset="-128"/>
                        </a:rPr>
                        <a:t>保安林内</a:t>
                      </a:r>
                    </a:p>
                  </a:txBody>
                  <a:tcPr marL="36000" marR="36000"/>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保安林外</a:t>
                      </a:r>
                    </a:p>
                  </a:txBody>
                  <a:tcPr marL="36000" marR="36000"/>
                </a:tc>
                <a:tc vMerge="1">
                  <a:txBody>
                    <a:bodyPr/>
                    <a:lstStyle/>
                    <a:p>
                      <a:pPr algn="ctr"/>
                      <a:endParaRPr kumimoji="1" lang="ja-JP" altLang="en-US" sz="1050" dirty="0">
                        <a:latin typeface="BIZ UDゴシック" panose="020B0400000000000000" pitchFamily="49" charset="-128"/>
                        <a:ea typeface="BIZ UDゴシック" panose="020B0400000000000000" pitchFamily="49" charset="-128"/>
                      </a:endParaRPr>
                    </a:p>
                  </a:txBody>
                  <a:tcPr marL="36000" marR="36000"/>
                </a:tc>
                <a:extLst>
                  <a:ext uri="{0D108BD9-81ED-4DB2-BD59-A6C34878D82A}">
                    <a16:rowId xmlns:a16="http://schemas.microsoft.com/office/drawing/2014/main" val="3556987344"/>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Ａ</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21/140</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15</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6/250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2</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129/359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35</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8/98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164/847</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3363790533"/>
                  </a:ext>
                </a:extLst>
              </a:tr>
              <a:tr h="194565">
                <a:tc>
                  <a:txBody>
                    <a:bodyPr/>
                    <a:lstStyle/>
                    <a:p>
                      <a:pPr algn="ctr">
                        <a:lnSpc>
                          <a:spcPts val="8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うち</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gn="ctr">
                        <a:lnSpc>
                          <a:spcPts val="800"/>
                        </a:lnSpc>
                      </a:pPr>
                      <a:r>
                        <a:rPr kumimoji="1" lang="en-US" altLang="ja-JP" sz="1000" b="1" dirty="0">
                          <a:solidFill>
                            <a:schemeClr val="tx1"/>
                          </a:solidFill>
                          <a:latin typeface="BIZ UDゴシック" panose="020B0400000000000000" pitchFamily="49" charset="-128"/>
                          <a:ea typeface="BIZ UDゴシック" panose="020B0400000000000000" pitchFamily="49" charset="-128"/>
                        </a:rPr>
                        <a:t>a1-a2</a:t>
                      </a:r>
                      <a:endParaRPr kumimoji="1" lang="ja-JP" altLang="en-US" sz="1000" b="1" dirty="0">
                        <a:solidFill>
                          <a:schemeClr val="tx1"/>
                        </a:solidFill>
                        <a:latin typeface="BIZ UDゴシック" panose="020B0400000000000000" pitchFamily="49" charset="-128"/>
                        <a:ea typeface="BIZ UDゴシック" panose="020B0400000000000000" pitchFamily="49" charset="-128"/>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116</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217</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268</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73</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674</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3312147984"/>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Ｂ</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61/134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46</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46/202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23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155/227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68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25/65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38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287/628</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583975167"/>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Ｃ</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4/31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7/11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64</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0/6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0</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17/62</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255723374"/>
                  </a:ext>
                </a:extLst>
              </a:tr>
              <a:tr h="443017">
                <a:tc>
                  <a:txBody>
                    <a:bodyPr/>
                    <a:lstStyle/>
                    <a:p>
                      <a:pPr algn="r"/>
                      <a:r>
                        <a:rPr kumimoji="1" lang="ja-JP" altLang="en-US" sz="1100" dirty="0">
                          <a:latin typeface="BIZ UDゴシック" panose="020B0400000000000000" pitchFamily="49" charset="-128"/>
                          <a:ea typeface="BIZ UDゴシック" panose="020B0400000000000000" pitchFamily="49" charset="-128"/>
                        </a:rPr>
                        <a:t>小計</a:t>
                      </a:r>
                      <a:endParaRPr kumimoji="1" lang="en-US" altLang="ja-JP" sz="1100" dirty="0">
                        <a:latin typeface="BIZ UDゴシック" panose="020B0400000000000000" pitchFamily="49" charset="-128"/>
                        <a:ea typeface="BIZ UDゴシック" panose="020B0400000000000000" pitchFamily="49" charset="-128"/>
                      </a:endParaRP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88/288</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(30.6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56/483</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(11.6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291/597</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(48.7</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33/169</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(24.9</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ー</a:t>
                      </a:r>
                    </a:p>
                  </a:txBody>
                  <a:tcPr marL="36000" marR="36000" anchor="ctr"/>
                </a:tc>
                <a:extLst>
                  <a:ext uri="{0D108BD9-81ED-4DB2-BD59-A6C34878D82A}">
                    <a16:rowId xmlns:a16="http://schemas.microsoft.com/office/drawing/2014/main" val="1641679628"/>
                  </a:ext>
                </a:extLst>
              </a:tr>
              <a:tr h="443017">
                <a:tc>
                  <a:txBody>
                    <a:bodyPr/>
                    <a:lstStyle/>
                    <a:p>
                      <a:pPr algn="r"/>
                      <a:r>
                        <a:rPr kumimoji="1" lang="ja-JP" altLang="en-US" sz="1100" dirty="0">
                          <a:latin typeface="BIZ UDゴシック" panose="020B0400000000000000" pitchFamily="49" charset="-128"/>
                          <a:ea typeface="BIZ UDゴシック" panose="020B0400000000000000" pitchFamily="49" charset="-128"/>
                        </a:rPr>
                        <a:t>合計</a:t>
                      </a: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144/771</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18.7%</a:t>
                      </a:r>
                      <a:r>
                        <a:rPr kumimoji="1" lang="ja-JP" altLang="en-US" sz="1100" dirty="0">
                          <a:latin typeface="BIZ UDゴシック" panose="020B0400000000000000" pitchFamily="49" charset="-128"/>
                          <a:ea typeface="BIZ UDゴシック" panose="020B0400000000000000" pitchFamily="49" charset="-128"/>
                        </a:rPr>
                        <a:t>）</a:t>
                      </a:r>
                    </a:p>
                  </a:txBody>
                  <a:tcPr marL="36000" marR="36000" anchor="ctr"/>
                </a:tc>
                <a:tc hMerge="1">
                  <a:txBody>
                    <a:bodyPr/>
                    <a:lstStyle/>
                    <a:p>
                      <a:pPr algn="ctr"/>
                      <a:endParaRPr kumimoji="1" lang="ja-JP" altLang="en-US" sz="1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324/766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42.3%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ー</a:t>
                      </a:r>
                    </a:p>
                  </a:txBody>
                  <a:tcPr marL="36000" marR="36000" anchor="ctr"/>
                </a:tc>
                <a:extLst>
                  <a:ext uri="{0D108BD9-81ED-4DB2-BD59-A6C34878D82A}">
                    <a16:rowId xmlns:a16="http://schemas.microsoft.com/office/drawing/2014/main" val="837223233"/>
                  </a:ext>
                </a:extLst>
              </a:tr>
              <a:tr h="502086">
                <a:tc>
                  <a:txBody>
                    <a:bodyPr/>
                    <a:lstStyle/>
                    <a:p>
                      <a:pPr algn="ctr"/>
                      <a:r>
                        <a:rPr kumimoji="1" lang="ja-JP" altLang="en-US" sz="1200" dirty="0">
                          <a:latin typeface="BIZ UDゴシック" panose="020B0400000000000000" pitchFamily="49" charset="-128"/>
                          <a:ea typeface="BIZ UDゴシック" panose="020B0400000000000000" pitchFamily="49" charset="-128"/>
                        </a:rPr>
                        <a:t>総計</a:t>
                      </a:r>
                    </a:p>
                  </a:txBody>
                  <a:tcPr marL="36000" marR="36000" anchor="ctr"/>
                </a:tc>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　 </a:t>
                      </a:r>
                      <a:r>
                        <a:rPr kumimoji="1" lang="en-US" altLang="ja-JP" sz="1200" dirty="0">
                          <a:latin typeface="BIZ UDゴシック" panose="020B0400000000000000" pitchFamily="49" charset="-128"/>
                          <a:ea typeface="BIZ UDゴシック" panose="020B0400000000000000" pitchFamily="49" charset="-128"/>
                        </a:rPr>
                        <a:t>468/1,537</a:t>
                      </a:r>
                      <a:r>
                        <a:rPr kumimoji="1" lang="ja-JP" altLang="en-US" sz="1200" dirty="0">
                          <a:latin typeface="BIZ UDゴシック" panose="020B0400000000000000" pitchFamily="49" charset="-128"/>
                          <a:ea typeface="BIZ UDゴシック" panose="020B0400000000000000" pitchFamily="49" charset="-128"/>
                        </a:rPr>
                        <a:t>（</a:t>
                      </a:r>
                      <a:r>
                        <a:rPr kumimoji="1" lang="en-US" altLang="ja-JP" sz="1200" dirty="0">
                          <a:latin typeface="BIZ UDゴシック" panose="020B0400000000000000" pitchFamily="49" charset="-128"/>
                          <a:ea typeface="BIZ UDゴシック" panose="020B0400000000000000" pitchFamily="49" charset="-128"/>
                        </a:rPr>
                        <a:t>30.4%)</a:t>
                      </a:r>
                      <a:endParaRPr kumimoji="1" lang="ja-JP" altLang="en-US" sz="1200" dirty="0">
                        <a:latin typeface="BIZ UDゴシック" panose="020B0400000000000000" pitchFamily="49" charset="-128"/>
                        <a:ea typeface="BIZ UDゴシック" panose="020B0400000000000000" pitchFamily="49" charset="-128"/>
                      </a:endParaRPr>
                    </a:p>
                  </a:txBody>
                  <a:tcPr marL="36000" marR="36000" anchor="ctr"/>
                </a:tc>
                <a:tc hMerge="1">
                  <a:txBody>
                    <a:bodyPr/>
                    <a:lstStyle/>
                    <a:p>
                      <a:endParaRPr kumimoji="1" lang="ja-JP" altLang="en-US"/>
                    </a:p>
                  </a:txBody>
                  <a:tcPr/>
                </a:tc>
                <a:tc hMerge="1">
                  <a:txBody>
                    <a:bodyPr/>
                    <a:lstStyle/>
                    <a:p>
                      <a:pPr algn="ctr"/>
                      <a:endParaRPr kumimoji="1" lang="ja-JP" altLang="en-US" sz="1200" dirty="0"/>
                    </a:p>
                  </a:txBody>
                  <a:tcPr/>
                </a:tc>
                <a:tc hMerge="1">
                  <a:txBody>
                    <a:bodyPr/>
                    <a:lstStyle/>
                    <a:p>
                      <a:endParaRPr kumimoji="1" lang="ja-JP" alt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405876334"/>
                  </a:ext>
                </a:extLst>
              </a:tr>
            </a:tbl>
          </a:graphicData>
        </a:graphic>
      </p:graphicFrame>
      <p:sp>
        <p:nvSpPr>
          <p:cNvPr id="25" name="大かっこ 24">
            <a:extLst>
              <a:ext uri="{FF2B5EF4-FFF2-40B4-BE49-F238E27FC236}">
                <a16:creationId xmlns:a16="http://schemas.microsoft.com/office/drawing/2014/main" id="{93970A2F-92F1-47F5-925B-9C20AE3AB747}"/>
              </a:ext>
            </a:extLst>
          </p:cNvPr>
          <p:cNvSpPr/>
          <p:nvPr/>
        </p:nvSpPr>
        <p:spPr>
          <a:xfrm>
            <a:off x="7914244" y="6175806"/>
            <a:ext cx="1866715" cy="365125"/>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36000" tIns="36000" rIns="36000" bIns="36000" rtlCol="0" anchor="ctr"/>
          <a:lstStyle/>
          <a:p>
            <a:r>
              <a:rPr kumimoji="1" lang="ja-JP" altLang="en-US" sz="1050" dirty="0">
                <a:latin typeface="BIZ UDゴシック" panose="020B0400000000000000" pitchFamily="49" charset="-128"/>
                <a:ea typeface="BIZ UDゴシック" panose="020B0400000000000000" pitchFamily="49" charset="-128"/>
              </a:rPr>
              <a:t>保安林内：</a:t>
            </a:r>
            <a:r>
              <a:rPr kumimoji="1" lang="en-US" altLang="ja-JP" sz="1050" dirty="0">
                <a:latin typeface="BIZ UDゴシック" panose="020B0400000000000000" pitchFamily="49" charset="-128"/>
                <a:ea typeface="BIZ UDゴシック" panose="020B0400000000000000" pitchFamily="49" charset="-128"/>
              </a:rPr>
              <a:t>379/885(42.3</a:t>
            </a:r>
            <a:r>
              <a:rPr kumimoji="1" lang="ja-JP" altLang="en-US" sz="1050" dirty="0">
                <a:latin typeface="BIZ UDゴシック" panose="020B0400000000000000" pitchFamily="49" charset="-128"/>
                <a:ea typeface="BIZ UDゴシック" panose="020B0400000000000000" pitchFamily="49" charset="-128"/>
              </a:rPr>
              <a:t>％</a:t>
            </a:r>
            <a:r>
              <a:rPr kumimoji="1" lang="en-US" altLang="ja-JP" sz="1050" dirty="0">
                <a:latin typeface="BIZ UDゴシック" panose="020B0400000000000000" pitchFamily="49" charset="-128"/>
                <a:ea typeface="BIZ UDゴシック" panose="020B0400000000000000" pitchFamily="49" charset="-128"/>
              </a:rPr>
              <a:t>)</a:t>
            </a:r>
          </a:p>
          <a:p>
            <a:r>
              <a:rPr kumimoji="1" lang="ja-JP" altLang="en-US" sz="1050" dirty="0">
                <a:latin typeface="BIZ UDゴシック" panose="020B0400000000000000" pitchFamily="49" charset="-128"/>
                <a:ea typeface="BIZ UDゴシック" panose="020B0400000000000000" pitchFamily="49" charset="-128"/>
              </a:rPr>
              <a:t>保安林外：</a:t>
            </a:r>
            <a:r>
              <a:rPr kumimoji="1" lang="en-US" altLang="ja-JP" sz="1050" dirty="0">
                <a:latin typeface="BIZ UDゴシック" panose="020B0400000000000000" pitchFamily="49" charset="-128"/>
                <a:ea typeface="BIZ UDゴシック" panose="020B0400000000000000" pitchFamily="49" charset="-128"/>
              </a:rPr>
              <a:t>89/652(13.7%)</a:t>
            </a:r>
            <a:endParaRPr kumimoji="1" lang="ja-JP" altLang="en-US" sz="1050" dirty="0"/>
          </a:p>
        </p:txBody>
      </p:sp>
      <p:sp>
        <p:nvSpPr>
          <p:cNvPr id="17" name="四角形: 角を丸くする 16">
            <a:extLst>
              <a:ext uri="{FF2B5EF4-FFF2-40B4-BE49-F238E27FC236}">
                <a16:creationId xmlns:a16="http://schemas.microsoft.com/office/drawing/2014/main" id="{F3B554D1-F6E0-4086-9FB8-C55EDEA83169}"/>
              </a:ext>
            </a:extLst>
          </p:cNvPr>
          <p:cNvSpPr/>
          <p:nvPr/>
        </p:nvSpPr>
        <p:spPr>
          <a:xfrm>
            <a:off x="119964" y="5282292"/>
            <a:ext cx="5517819" cy="1536206"/>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・航空レーザ計測データを活用した土砂・流木の堆積状況、森林の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荒廃状況、更に、既存施設の老朽化状況等を踏まえた、治山対策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の全体像と進捗状況を府民に解りやすく示します。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・また、災害発生地の復旧を最優先としつつ、山地災害危険地区の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特に危険度の高い森林に対する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治山対策の加速化を図ります</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BD71983A-97B6-4B63-AF15-65BA30D424D5}"/>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1A56D940-FA17-4D2F-9349-FDB314C49F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27" name="図 26">
            <a:extLst>
              <a:ext uri="{FF2B5EF4-FFF2-40B4-BE49-F238E27FC236}">
                <a16:creationId xmlns:a16="http://schemas.microsoft.com/office/drawing/2014/main" id="{8DB45918-8FE7-4E97-A632-16F0962198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28" name="図 27">
            <a:extLst>
              <a:ext uri="{FF2B5EF4-FFF2-40B4-BE49-F238E27FC236}">
                <a16:creationId xmlns:a16="http://schemas.microsoft.com/office/drawing/2014/main" id="{35785002-0C5C-4C6B-9792-7DC00D6130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29" name="図 28">
            <a:extLst>
              <a:ext uri="{FF2B5EF4-FFF2-40B4-BE49-F238E27FC236}">
                <a16:creationId xmlns:a16="http://schemas.microsoft.com/office/drawing/2014/main" id="{F6767E89-95DA-403B-B82C-04E2C43822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30" name="図 29">
            <a:extLst>
              <a:ext uri="{FF2B5EF4-FFF2-40B4-BE49-F238E27FC236}">
                <a16:creationId xmlns:a16="http://schemas.microsoft.com/office/drawing/2014/main" id="{CEA08CFB-1379-411E-B9BB-6520108BD3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31" name="図 30">
            <a:extLst>
              <a:ext uri="{FF2B5EF4-FFF2-40B4-BE49-F238E27FC236}">
                <a16:creationId xmlns:a16="http://schemas.microsoft.com/office/drawing/2014/main" id="{71D9D526-9373-4133-9ECA-C336E4460E4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32" name="図 31">
            <a:extLst>
              <a:ext uri="{FF2B5EF4-FFF2-40B4-BE49-F238E27FC236}">
                <a16:creationId xmlns:a16="http://schemas.microsoft.com/office/drawing/2014/main" id="{7C912460-7A72-46ED-BED7-61BC5B25A94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42" name="Picture 2">
            <a:extLst>
              <a:ext uri="{FF2B5EF4-FFF2-40B4-BE49-F238E27FC236}">
                <a16:creationId xmlns:a16="http://schemas.microsoft.com/office/drawing/2014/main" id="{DA1F6746-706F-4285-AC13-01E25C81461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D745DB90-C989-451F-9B8C-8BDE1E59A8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945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02187486-AE79-4C77-AAA1-173497A921B4}"/>
              </a:ext>
            </a:extLst>
          </p:cNvPr>
          <p:cNvSpPr/>
          <p:nvPr/>
        </p:nvSpPr>
        <p:spPr>
          <a:xfrm>
            <a:off x="0" y="489860"/>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pic>
        <p:nvPicPr>
          <p:cNvPr id="27" name="図 26">
            <a:extLst>
              <a:ext uri="{FF2B5EF4-FFF2-40B4-BE49-F238E27FC236}">
                <a16:creationId xmlns:a16="http://schemas.microsoft.com/office/drawing/2014/main" id="{A5B7662F-7510-4759-BC65-84913E8F2C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2116" y="5251192"/>
            <a:ext cx="1904779" cy="1428584"/>
          </a:xfrm>
          <a:prstGeom prst="rect">
            <a:avLst/>
          </a:prstGeom>
        </p:spPr>
      </p:pic>
      <p:sp>
        <p:nvSpPr>
          <p:cNvPr id="11" name="四角形: 角を丸くする 10">
            <a:extLst>
              <a:ext uri="{FF2B5EF4-FFF2-40B4-BE49-F238E27FC236}">
                <a16:creationId xmlns:a16="http://schemas.microsoft.com/office/drawing/2014/main" id="{85314BE4-407F-4A25-8672-B72E109ED397}"/>
              </a:ext>
            </a:extLst>
          </p:cNvPr>
          <p:cNvSpPr/>
          <p:nvPr/>
        </p:nvSpPr>
        <p:spPr>
          <a:xfrm>
            <a:off x="126806" y="5396157"/>
            <a:ext cx="5355421" cy="1428584"/>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・山地災害危険地区の危険度が高く、保全対象に近接するなど、</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特に下流への影響が大きくなることが見込まれる箇所等、</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対策効果の優先度を踏まえながら、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の老朽化施設</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の早期解消</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に取り組みます。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8" name="四角形: 角を丸くする 7">
            <a:extLst>
              <a:ext uri="{FF2B5EF4-FFF2-40B4-BE49-F238E27FC236}">
                <a16:creationId xmlns:a16="http://schemas.microsoft.com/office/drawing/2014/main" id="{4B36CA29-BF41-42AC-AE37-8CCBC550F703}"/>
              </a:ext>
            </a:extLst>
          </p:cNvPr>
          <p:cNvSpPr/>
          <p:nvPr/>
        </p:nvSpPr>
        <p:spPr>
          <a:xfrm>
            <a:off x="56470" y="971640"/>
            <a:ext cx="4284354" cy="403679"/>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２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治山施設の長寿命化・機能強化</a:t>
            </a:r>
            <a:endParaRPr kumimoji="1" lang="en-US" altLang="ja-JP" sz="12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tx1"/>
                </a:solidFill>
                <a:latin typeface="+mn-ea"/>
              </a:rPr>
              <a:t>   </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tx1"/>
              </a:solidFill>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138795" y="1390495"/>
            <a:ext cx="5355421" cy="1889536"/>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・これまでに大阪府が整備した治山施設は</a:t>
            </a:r>
            <a:r>
              <a:rPr kumimoji="1" lang="en-US" altLang="ja-JP" sz="1400" dirty="0">
                <a:solidFill>
                  <a:schemeClr val="tx1"/>
                </a:solidFill>
                <a:latin typeface="BIZ UDゴシック" panose="020B0400000000000000" pitchFamily="49" charset="-128"/>
                <a:ea typeface="BIZ UDゴシック" panose="020B0400000000000000" pitchFamily="49" charset="-128"/>
              </a:rPr>
              <a:t>5,090</a:t>
            </a:r>
            <a:r>
              <a:rPr kumimoji="1" lang="ja-JP" altLang="en-US" sz="1400" dirty="0">
                <a:solidFill>
                  <a:schemeClr val="tx1"/>
                </a:solidFill>
                <a:latin typeface="BIZ UDゴシック" panose="020B0400000000000000" pitchFamily="49" charset="-128"/>
                <a:ea typeface="BIZ UDゴシック" panose="020B0400000000000000" pitchFamily="49" charset="-128"/>
              </a:rPr>
              <a:t>施設（</a:t>
            </a:r>
            <a:r>
              <a:rPr kumimoji="1" lang="en-US" altLang="ja-JP" sz="1400" dirty="0">
                <a:solidFill>
                  <a:schemeClr val="tx1"/>
                </a:solidFill>
                <a:latin typeface="BIZ UDゴシック" panose="020B0400000000000000" pitchFamily="49" charset="-128"/>
                <a:ea typeface="BIZ UDゴシック" panose="020B0400000000000000" pitchFamily="49" charset="-128"/>
              </a:rPr>
              <a:t>R7.3</a:t>
            </a:r>
            <a:r>
              <a:rPr kumimoji="1" lang="ja-JP" altLang="en-US" sz="1400" dirty="0">
                <a:solidFill>
                  <a:schemeClr val="tx1"/>
                </a:solidFill>
                <a:latin typeface="BIZ UDゴシック" panose="020B0400000000000000" pitchFamily="49" charset="-128"/>
                <a:ea typeface="BIZ UDゴシック" panose="020B0400000000000000" pitchFamily="49" charset="-128"/>
              </a:rPr>
              <a:t>末）</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・長寿命化計画等に基づく点検済</a:t>
            </a:r>
            <a:r>
              <a:rPr kumimoji="1" lang="en-US" altLang="ja-JP" sz="1400" dirty="0">
                <a:solidFill>
                  <a:schemeClr val="tx1"/>
                </a:solidFill>
                <a:latin typeface="BIZ UDゴシック" panose="020B0400000000000000" pitchFamily="49" charset="-128"/>
                <a:ea typeface="BIZ UDゴシック" panose="020B0400000000000000" pitchFamily="49" charset="-128"/>
              </a:rPr>
              <a:t>3,144</a:t>
            </a:r>
            <a:r>
              <a:rPr kumimoji="1" lang="ja-JP" altLang="en-US" sz="1400" dirty="0">
                <a:solidFill>
                  <a:schemeClr val="tx1"/>
                </a:solidFill>
                <a:latin typeface="BIZ UDゴシック" panose="020B0400000000000000" pitchFamily="49" charset="-128"/>
                <a:ea typeface="BIZ UDゴシック" panose="020B0400000000000000" pitchFamily="49" charset="-128"/>
              </a:rPr>
              <a:t>施設のうち、</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補修等が</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必要な健全度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108</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施設</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・すべての施設の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点検完了時には、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の施設数は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228</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施設と</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推計される状況。</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・これまで、山地災害危険地区の着手率向上を中心に事業を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進めてきたため、老朽化対策は、ほとんど実施できていない。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26805" y="3499610"/>
            <a:ext cx="5355421" cy="1648114"/>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の施設の老朽化対策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がほとんど実施できていない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ことから、施設自体の安定性が損なわれた場合、多量の土石の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流出等により、下流に甚大な被害をもたらすおそれがある。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dirty="0">
                <a:solidFill>
                  <a:schemeClr val="tx1"/>
                </a:solidFill>
                <a:latin typeface="BIZ UDゴシック" panose="020B0400000000000000" pitchFamily="49" charset="-128"/>
                <a:ea typeface="BIZ UDゴシック" panose="020B0400000000000000" pitchFamily="49" charset="-128"/>
              </a:rPr>
              <a:t>Ⅲ</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en-US" altLang="ja-JP" sz="1400" dirty="0">
                <a:solidFill>
                  <a:schemeClr val="tx1"/>
                </a:solidFill>
                <a:latin typeface="BIZ UDゴシック" panose="020B0400000000000000" pitchFamily="49" charset="-128"/>
                <a:ea typeface="BIZ UDゴシック" panose="020B0400000000000000" pitchFamily="49" charset="-128"/>
              </a:rPr>
              <a:t>Ⅳ</a:t>
            </a:r>
            <a:r>
              <a:rPr kumimoji="1" lang="ja-JP" altLang="en-US" sz="1400" dirty="0">
                <a:solidFill>
                  <a:schemeClr val="tx1"/>
                </a:solidFill>
                <a:latin typeface="BIZ UDゴシック" panose="020B0400000000000000" pitchFamily="49" charset="-128"/>
                <a:ea typeface="BIZ UDゴシック" panose="020B0400000000000000" pitchFamily="49" charset="-128"/>
              </a:rPr>
              <a:t>と判定された治山施設がある箇所は、山地災害</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危険地区における危険度に上昇補正がかかることから、対策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効果の維持のためにも早急な老朽化対策が必要となっている。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757165" y="3327116"/>
            <a:ext cx="2126827" cy="1451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7C920C3F-0AB1-49AA-A8DF-BD0A1C95B73D}"/>
              </a:ext>
            </a:extLst>
          </p:cNvPr>
          <p:cNvSpPr txBox="1"/>
          <p:nvPr/>
        </p:nvSpPr>
        <p:spPr>
          <a:xfrm>
            <a:off x="5565175" y="917858"/>
            <a:ext cx="3983445" cy="276999"/>
          </a:xfrm>
          <a:prstGeom prst="rect">
            <a:avLst/>
          </a:prstGeom>
          <a:noFill/>
        </p:spPr>
        <p:txBody>
          <a:bodyPr wrap="square">
            <a:spAutoFit/>
          </a:bodyPr>
          <a:lstStyle/>
          <a:p>
            <a:r>
              <a:rPr lang="ja-JP" altLang="en-US" sz="1200" b="1" dirty="0">
                <a:latin typeface="BIZ UDゴシック" panose="020B0400000000000000" pitchFamily="49" charset="-128"/>
                <a:ea typeface="BIZ UDゴシック" panose="020B0400000000000000" pitchFamily="49" charset="-128"/>
              </a:rPr>
              <a:t>●治山施設点検結果</a:t>
            </a:r>
            <a:r>
              <a:rPr lang="en-US" altLang="ja-JP" sz="1200" b="1" dirty="0">
                <a:latin typeface="BIZ UDゴシック" panose="020B0400000000000000" pitchFamily="49" charset="-128"/>
                <a:ea typeface="BIZ UDゴシック" panose="020B0400000000000000" pitchFamily="49" charset="-128"/>
              </a:rPr>
              <a:t>(R7.3</a:t>
            </a:r>
            <a:r>
              <a:rPr lang="ja-JP" altLang="en-US" sz="1200" b="1" dirty="0">
                <a:latin typeface="BIZ UDゴシック" panose="020B0400000000000000" pitchFamily="49" charset="-128"/>
                <a:ea typeface="BIZ UDゴシック" panose="020B0400000000000000" pitchFamily="49" charset="-128"/>
              </a:rPr>
              <a:t>末時点）</a:t>
            </a:r>
            <a:endParaRPr lang="en-US" altLang="ja-JP" sz="1200" b="1" dirty="0">
              <a:latin typeface="BIZ UDゴシック" panose="020B0400000000000000" pitchFamily="49" charset="-128"/>
              <a:ea typeface="BIZ UDゴシック" panose="020B0400000000000000" pitchFamily="49" charset="-128"/>
            </a:endParaRPr>
          </a:p>
        </p:txBody>
      </p:sp>
      <p:sp>
        <p:nvSpPr>
          <p:cNvPr id="21" name="矢印: 下 20">
            <a:extLst>
              <a:ext uri="{FF2B5EF4-FFF2-40B4-BE49-F238E27FC236}">
                <a16:creationId xmlns:a16="http://schemas.microsoft.com/office/drawing/2014/main" id="{6DCF3D11-5D59-401F-813C-432DFEC3FA02}"/>
              </a:ext>
            </a:extLst>
          </p:cNvPr>
          <p:cNvSpPr/>
          <p:nvPr/>
        </p:nvSpPr>
        <p:spPr>
          <a:xfrm>
            <a:off x="1757165" y="5225289"/>
            <a:ext cx="2126827" cy="142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矢印: 右 14">
            <a:extLst>
              <a:ext uri="{FF2B5EF4-FFF2-40B4-BE49-F238E27FC236}">
                <a16:creationId xmlns:a16="http://schemas.microsoft.com/office/drawing/2014/main" id="{D3F1A331-E6FA-47BF-A5BF-EF3E04590ECF}"/>
              </a:ext>
            </a:extLst>
          </p:cNvPr>
          <p:cNvSpPr/>
          <p:nvPr/>
        </p:nvSpPr>
        <p:spPr>
          <a:xfrm rot="5400000">
            <a:off x="6583912" y="4906838"/>
            <a:ext cx="88580" cy="548328"/>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テキスト ボックス 27">
            <a:extLst>
              <a:ext uri="{FF2B5EF4-FFF2-40B4-BE49-F238E27FC236}">
                <a16:creationId xmlns:a16="http://schemas.microsoft.com/office/drawing/2014/main" id="{75CF8EC0-9475-4B6B-83C1-ADB376AE2AF9}"/>
              </a:ext>
            </a:extLst>
          </p:cNvPr>
          <p:cNvSpPr txBox="1"/>
          <p:nvPr/>
        </p:nvSpPr>
        <p:spPr>
          <a:xfrm>
            <a:off x="5484429" y="2961128"/>
            <a:ext cx="4421571" cy="600164"/>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●長寿命化・機能強化対策　事例　　</a:t>
            </a:r>
            <a:r>
              <a:rPr lang="en-US" altLang="ja-JP" sz="1100" b="1" dirty="0">
                <a:latin typeface="BIZ UDゴシック" panose="020B0400000000000000" pitchFamily="49" charset="-128"/>
                <a:ea typeface="BIZ UDゴシック" panose="020B0400000000000000" pitchFamily="49" charset="-128"/>
              </a:rPr>
              <a:t>[</a:t>
            </a:r>
            <a:r>
              <a:rPr lang="en-US" altLang="ja-JP" sz="1100" dirty="0">
                <a:latin typeface="BIZ UDゴシック" panose="020B0400000000000000" pitchFamily="49" charset="-128"/>
                <a:ea typeface="BIZ UDゴシック" panose="020B0400000000000000" pitchFamily="49" charset="-128"/>
              </a:rPr>
              <a:t>S32</a:t>
            </a:r>
            <a:r>
              <a:rPr lang="ja-JP" altLang="en-US" sz="1100" dirty="0">
                <a:latin typeface="BIZ UDゴシック" panose="020B0400000000000000" pitchFamily="49" charset="-128"/>
                <a:ea typeface="BIZ UDゴシック" panose="020B0400000000000000" pitchFamily="49" charset="-128"/>
              </a:rPr>
              <a:t>年度整備 </a:t>
            </a:r>
            <a:r>
              <a:rPr lang="ja-JP" altLang="en-US" sz="1100" b="1" dirty="0">
                <a:latin typeface="BIZ UDゴシック" panose="020B0400000000000000" pitchFamily="49" charset="-128"/>
                <a:ea typeface="BIZ UDゴシック" panose="020B0400000000000000" pitchFamily="49" charset="-128"/>
              </a:rPr>
              <a:t>健全度</a:t>
            </a:r>
            <a:r>
              <a:rPr lang="en-US" altLang="ja-JP" sz="1100" b="1" dirty="0">
                <a:latin typeface="BIZ UDゴシック" panose="020B0400000000000000" pitchFamily="49" charset="-128"/>
                <a:ea typeface="BIZ UDゴシック" panose="020B0400000000000000" pitchFamily="49" charset="-128"/>
              </a:rPr>
              <a:t>Ⅳ</a:t>
            </a:r>
            <a:r>
              <a:rPr lang="en-US" altLang="ja-JP" sz="1100" dirty="0">
                <a:latin typeface="BIZ UDゴシック" panose="020B0400000000000000" pitchFamily="49" charset="-128"/>
                <a:ea typeface="BIZ UDゴシック" panose="020B0400000000000000" pitchFamily="49" charset="-128"/>
              </a:rPr>
              <a:t>]</a:t>
            </a:r>
          </a:p>
          <a:p>
            <a:r>
              <a:rPr lang="ja-JP" altLang="en-US" sz="1100" b="1" dirty="0">
                <a:latin typeface="BIZ UDゴシック" panose="020B0400000000000000" pitchFamily="49" charset="-128"/>
                <a:ea typeface="BIZ UDゴシック" panose="020B0400000000000000" pitchFamily="49" charset="-128"/>
              </a:rPr>
              <a:t>　構　　造：</a:t>
            </a:r>
            <a:r>
              <a:rPr lang="ja-JP" altLang="en-US" sz="1100" dirty="0">
                <a:latin typeface="BIZ UDゴシック" panose="020B0400000000000000" pitchFamily="49" charset="-128"/>
                <a:ea typeface="BIZ UDゴシック" panose="020B0400000000000000" pitchFamily="49" charset="-128"/>
              </a:rPr>
              <a:t>玉石コンクリート製治山ダム（堤高 </a:t>
            </a:r>
            <a:r>
              <a:rPr lang="en-US" altLang="ja-JP" sz="1100" dirty="0">
                <a:latin typeface="BIZ UDゴシック" panose="020B0400000000000000" pitchFamily="49" charset="-128"/>
                <a:ea typeface="BIZ UDゴシック" panose="020B0400000000000000" pitchFamily="49" charset="-128"/>
              </a:rPr>
              <a:t>5.5m</a:t>
            </a:r>
            <a:r>
              <a:rPr lang="ja-JP" altLang="en-US" sz="1100" dirty="0">
                <a:latin typeface="BIZ UDゴシック" panose="020B0400000000000000" pitchFamily="49" charset="-128"/>
                <a:ea typeface="BIZ UDゴシック" panose="020B0400000000000000" pitchFamily="49" charset="-128"/>
              </a:rPr>
              <a:t> 幅 </a:t>
            </a:r>
            <a:r>
              <a:rPr lang="en-US" altLang="ja-JP" sz="1100" dirty="0">
                <a:latin typeface="BIZ UDゴシック" panose="020B0400000000000000" pitchFamily="49" charset="-128"/>
                <a:ea typeface="BIZ UDゴシック" panose="020B0400000000000000" pitchFamily="49" charset="-128"/>
              </a:rPr>
              <a:t>30.0m</a:t>
            </a:r>
            <a:r>
              <a:rPr lang="ja-JP" altLang="en-US" sz="1100" dirty="0">
                <a:latin typeface="BIZ UDゴシック" panose="020B0400000000000000" pitchFamily="49" charset="-128"/>
                <a:ea typeface="BIZ UDゴシック" panose="020B0400000000000000" pitchFamily="49" charset="-128"/>
              </a:rPr>
              <a:t>）</a:t>
            </a:r>
            <a:endParaRPr lang="en-US" altLang="ja-JP" sz="1100" dirty="0">
              <a:latin typeface="BIZ UDゴシック" panose="020B0400000000000000" pitchFamily="49" charset="-128"/>
              <a:ea typeface="BIZ UDゴシック" panose="020B0400000000000000" pitchFamily="49" charset="-128"/>
            </a:endParaRPr>
          </a:p>
          <a:p>
            <a:r>
              <a:rPr lang="ja-JP" altLang="en-US" sz="1100" b="1" dirty="0">
                <a:latin typeface="BIZ UDゴシック" panose="020B0400000000000000" pitchFamily="49" charset="-128"/>
                <a:ea typeface="BIZ UDゴシック" panose="020B0400000000000000" pitchFamily="49" charset="-128"/>
              </a:rPr>
              <a:t>　施工内容：</a:t>
            </a:r>
            <a:r>
              <a:rPr lang="ja-JP" altLang="en-US" sz="1100" dirty="0">
                <a:latin typeface="BIZ UDゴシック" panose="020B0400000000000000" pitchFamily="49" charset="-128"/>
                <a:ea typeface="BIZ UDゴシック" panose="020B0400000000000000" pitchFamily="49" charset="-128"/>
              </a:rPr>
              <a:t>堤体増厚工・放水路断面拡張・根継・洗堀防止工</a:t>
            </a:r>
            <a:endParaRPr lang="en-US" altLang="ja-JP" sz="1100" dirty="0">
              <a:latin typeface="BIZ UDゴシック" panose="020B0400000000000000" pitchFamily="49" charset="-128"/>
              <a:ea typeface="BIZ UDゴシック" panose="020B0400000000000000" pitchFamily="49" charset="-128"/>
            </a:endParaRPr>
          </a:p>
        </p:txBody>
      </p:sp>
      <p:graphicFrame>
        <p:nvGraphicFramePr>
          <p:cNvPr id="19" name="表 11">
            <a:extLst>
              <a:ext uri="{FF2B5EF4-FFF2-40B4-BE49-F238E27FC236}">
                <a16:creationId xmlns:a16="http://schemas.microsoft.com/office/drawing/2014/main" id="{F731E4CA-31EF-4EE9-B76C-9592F29E768B}"/>
              </a:ext>
            </a:extLst>
          </p:cNvPr>
          <p:cNvGraphicFramePr>
            <a:graphicFrameLocks noGrp="1"/>
          </p:cNvGraphicFramePr>
          <p:nvPr>
            <p:extLst>
              <p:ext uri="{D42A27DB-BD31-4B8C-83A1-F6EECF244321}">
                <p14:modId xmlns:p14="http://schemas.microsoft.com/office/powerpoint/2010/main" val="1570579539"/>
              </p:ext>
            </p:extLst>
          </p:nvPr>
        </p:nvGraphicFramePr>
        <p:xfrm>
          <a:off x="5686270" y="1168541"/>
          <a:ext cx="3983445" cy="1472754"/>
        </p:xfrm>
        <a:graphic>
          <a:graphicData uri="http://schemas.openxmlformats.org/drawingml/2006/table">
            <a:tbl>
              <a:tblPr firstRow="1" bandRow="1"/>
              <a:tblGrid>
                <a:gridCol w="649080">
                  <a:extLst>
                    <a:ext uri="{9D8B030D-6E8A-4147-A177-3AD203B41FA5}">
                      <a16:colId xmlns:a16="http://schemas.microsoft.com/office/drawing/2014/main" val="388165815"/>
                    </a:ext>
                  </a:extLst>
                </a:gridCol>
                <a:gridCol w="692633">
                  <a:extLst>
                    <a:ext uri="{9D8B030D-6E8A-4147-A177-3AD203B41FA5}">
                      <a16:colId xmlns:a16="http://schemas.microsoft.com/office/drawing/2014/main" val="1938130347"/>
                    </a:ext>
                  </a:extLst>
                </a:gridCol>
                <a:gridCol w="692633">
                  <a:extLst>
                    <a:ext uri="{9D8B030D-6E8A-4147-A177-3AD203B41FA5}">
                      <a16:colId xmlns:a16="http://schemas.microsoft.com/office/drawing/2014/main" val="1793338871"/>
                    </a:ext>
                  </a:extLst>
                </a:gridCol>
                <a:gridCol w="641579">
                  <a:extLst>
                    <a:ext uri="{9D8B030D-6E8A-4147-A177-3AD203B41FA5}">
                      <a16:colId xmlns:a16="http://schemas.microsoft.com/office/drawing/2014/main" val="3571462564"/>
                    </a:ext>
                  </a:extLst>
                </a:gridCol>
                <a:gridCol w="657821">
                  <a:extLst>
                    <a:ext uri="{9D8B030D-6E8A-4147-A177-3AD203B41FA5}">
                      <a16:colId xmlns:a16="http://schemas.microsoft.com/office/drawing/2014/main" val="902280825"/>
                    </a:ext>
                  </a:extLst>
                </a:gridCol>
                <a:gridCol w="649699">
                  <a:extLst>
                    <a:ext uri="{9D8B030D-6E8A-4147-A177-3AD203B41FA5}">
                      <a16:colId xmlns:a16="http://schemas.microsoft.com/office/drawing/2014/main" val="2162182531"/>
                    </a:ext>
                  </a:extLst>
                </a:gridCol>
              </a:tblGrid>
              <a:tr h="311244">
                <a:tc>
                  <a:txBody>
                    <a:bodyPr/>
                    <a:lstStyle/>
                    <a:p>
                      <a:pPr algn="ctr"/>
                      <a:endParaRPr kumimoji="1" lang="ja-JP" altLang="en-US" sz="1200"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tc>
                  <a:txBody>
                    <a:bodyPr/>
                    <a:lstStyle/>
                    <a:p>
                      <a:pPr algn="ctr"/>
                      <a:r>
                        <a:rPr kumimoji="1" lang="ja-JP" altLang="en-US" sz="1200" b="1" dirty="0">
                          <a:solidFill>
                            <a:schemeClr val="bg1"/>
                          </a:solidFill>
                        </a:rPr>
                        <a:t>実施数</a:t>
                      </a: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en-US" altLang="ja-JP" sz="1200" dirty="0"/>
                        <a:t> </a:t>
                      </a:r>
                      <a:r>
                        <a:rPr kumimoji="1" lang="ja-JP" altLang="en-US" sz="1200" dirty="0"/>
                        <a:t>健全度</a:t>
                      </a:r>
                      <a:endParaRPr kumimoji="1" lang="en-US" altLang="ja-JP" sz="1200" dirty="0"/>
                    </a:p>
                    <a:p>
                      <a:pPr algn="ctr"/>
                      <a:r>
                        <a:rPr kumimoji="1" lang="en-US" altLang="ja-JP" sz="1200" dirty="0"/>
                        <a:t>Ⅰ</a:t>
                      </a:r>
                      <a:endParaRPr kumimoji="1" lang="ja-JP" altLang="en-US" sz="1200" dirty="0"/>
                    </a:p>
                  </a:txBody>
                  <a:tcPr marL="64196" marR="64196" marT="32099" marB="32099"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200" dirty="0"/>
                        <a:t>健全度</a:t>
                      </a:r>
                      <a:endParaRPr kumimoji="1" lang="en-US" altLang="ja-JP" sz="1200" dirty="0"/>
                    </a:p>
                    <a:p>
                      <a:pPr algn="ctr"/>
                      <a:r>
                        <a:rPr kumimoji="1" lang="en-US" altLang="ja-JP" sz="1200" dirty="0"/>
                        <a:t>Ⅱ</a:t>
                      </a:r>
                      <a:endParaRPr kumimoji="1" lang="ja-JP" altLang="en-US" sz="1200" dirty="0"/>
                    </a:p>
                  </a:txBody>
                  <a:tcPr marL="64196" marR="64196" marT="32099" marB="32099"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200" dirty="0"/>
                        <a:t>健全度</a:t>
                      </a:r>
                      <a:endParaRPr kumimoji="1" lang="en-US" altLang="ja-JP" sz="1200" dirty="0"/>
                    </a:p>
                    <a:p>
                      <a:pPr algn="ctr"/>
                      <a:r>
                        <a:rPr kumimoji="1" lang="en-US" altLang="ja-JP" sz="1200" dirty="0"/>
                        <a:t>Ⅲ</a:t>
                      </a:r>
                      <a:endParaRPr kumimoji="1" lang="ja-JP" altLang="en-US" sz="1200"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p>
                      <a:pPr algn="ctr"/>
                      <a:r>
                        <a:rPr kumimoji="1" lang="ja-JP" altLang="en-US" sz="1200" b="1" dirty="0">
                          <a:solidFill>
                            <a:schemeClr val="bg1"/>
                          </a:solidFill>
                        </a:rPr>
                        <a:t>健全度</a:t>
                      </a:r>
                      <a:endParaRPr kumimoji="1" lang="en-US" altLang="ja-JP" sz="1200" b="1" dirty="0">
                        <a:solidFill>
                          <a:schemeClr val="bg1"/>
                        </a:solidFill>
                      </a:endParaRPr>
                    </a:p>
                    <a:p>
                      <a:pPr algn="ctr"/>
                      <a:r>
                        <a:rPr kumimoji="1" lang="en-US" altLang="ja-JP" sz="1200" b="1" dirty="0">
                          <a:solidFill>
                            <a:schemeClr val="bg1"/>
                          </a:solidFill>
                        </a:rPr>
                        <a:t>Ⅳ</a:t>
                      </a:r>
                      <a:endParaRPr kumimoji="1" lang="ja-JP" altLang="en-US" sz="1200" b="1" dirty="0">
                        <a:solidFill>
                          <a:schemeClr val="bg1"/>
                        </a:solidFill>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extLst>
                  <a:ext uri="{0D108BD9-81ED-4DB2-BD59-A6C34878D82A}">
                    <a16:rowId xmlns:a16="http://schemas.microsoft.com/office/drawing/2014/main" val="2414594653"/>
                  </a:ext>
                </a:extLst>
              </a:tr>
              <a:tr h="333962">
                <a:tc>
                  <a:txBody>
                    <a:bodyPr/>
                    <a:lstStyle/>
                    <a:p>
                      <a:pPr algn="ctr"/>
                      <a:r>
                        <a:rPr kumimoji="1" lang="ja-JP" altLang="en-US" sz="1200" dirty="0">
                          <a:latin typeface="BIZ UDゴシック" panose="020B0400000000000000" pitchFamily="49" charset="-128"/>
                          <a:ea typeface="BIZ UDゴシック" panose="020B0400000000000000" pitchFamily="49" charset="-128"/>
                        </a:rPr>
                        <a:t>点検中</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en-US" altLang="ja-JP" sz="1200" dirty="0">
                          <a:latin typeface="BIZ UDゴシック" panose="020B0400000000000000" pitchFamily="49" charset="-128"/>
                          <a:ea typeface="BIZ UDゴシック" panose="020B0400000000000000" pitchFamily="49" charset="-128"/>
                        </a:rPr>
                        <a:t>(</a:t>
                      </a:r>
                      <a:r>
                        <a:rPr kumimoji="1" lang="ja-JP" altLang="en-US" sz="1200" dirty="0">
                          <a:latin typeface="BIZ UDゴシック" panose="020B0400000000000000" pitchFamily="49" charset="-128"/>
                          <a:ea typeface="BIZ UDゴシック" panose="020B0400000000000000" pitchFamily="49" charset="-128"/>
                        </a:rPr>
                        <a:t>現在</a:t>
                      </a:r>
                      <a:r>
                        <a:rPr kumimoji="1" lang="en-US" altLang="ja-JP" sz="1200" dirty="0">
                          <a:latin typeface="BIZ UDゴシック" panose="020B0400000000000000" pitchFamily="49" charset="-128"/>
                          <a:ea typeface="BIZ UDゴシック" panose="020B0400000000000000" pitchFamily="49" charset="-128"/>
                        </a:rPr>
                        <a:t>)</a:t>
                      </a:r>
                      <a:endParaRPr kumimoji="1" lang="ja-JP" altLang="en-US" sz="1200" dirty="0">
                        <a:latin typeface="BIZ UDゴシック" panose="020B0400000000000000" pitchFamily="49" charset="-128"/>
                        <a:ea typeface="BIZ UDゴシック" panose="020B0400000000000000" pitchFamily="49" charset="-128"/>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3,144</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dirty="0"/>
                        <a:t>2,211</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dirty="0"/>
                        <a:t>825</a:t>
                      </a:r>
                      <a:endParaRPr kumimoji="1" lang="ja-JP" altLang="en-US" sz="1600" dirty="0"/>
                    </a:p>
                  </a:txBody>
                  <a:tcPr marL="64196" marR="64196" marT="32099" marB="32099" anchor="ct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b="1" dirty="0">
                          <a:solidFill>
                            <a:schemeClr val="tx1"/>
                          </a:solidFill>
                        </a:rPr>
                        <a:t>90</a:t>
                      </a:r>
                      <a:endParaRPr kumimoji="1" lang="ja-JP" altLang="en-US" sz="1600" b="1" dirty="0">
                        <a:solidFill>
                          <a:schemeClr val="tx1"/>
                        </a:solidFill>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t>18</a:t>
                      </a:r>
                      <a:endParaRPr kumimoji="1" lang="ja-JP" altLang="en-US" sz="1600" b="1"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2675709294"/>
                  </a:ext>
                </a:extLst>
              </a:tr>
              <a:tr h="333962">
                <a:tc>
                  <a:txBody>
                    <a:bodyPr/>
                    <a:lstStyle/>
                    <a:p>
                      <a:pPr algn="ctr"/>
                      <a:r>
                        <a:rPr kumimoji="1" lang="ja-JP" altLang="en-US" sz="1200" dirty="0">
                          <a:latin typeface="BIZ UDゴシック" panose="020B0400000000000000" pitchFamily="49" charset="-128"/>
                          <a:ea typeface="BIZ UDゴシック" panose="020B0400000000000000" pitchFamily="49" charset="-128"/>
                        </a:rPr>
                        <a:t>点検</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ja-JP" altLang="en-US" sz="1200" dirty="0">
                          <a:latin typeface="BIZ UDゴシック" panose="020B0400000000000000" pitchFamily="49" charset="-128"/>
                          <a:ea typeface="BIZ UDゴシック" panose="020B0400000000000000" pitchFamily="49" charset="-128"/>
                        </a:rPr>
                        <a:t>完了時</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en-US" altLang="ja-JP" sz="1200" dirty="0">
                          <a:latin typeface="BIZ UDゴシック" panose="020B0400000000000000" pitchFamily="49" charset="-128"/>
                          <a:ea typeface="BIZ UDゴシック" panose="020B0400000000000000" pitchFamily="49" charset="-128"/>
                        </a:rPr>
                        <a:t>(</a:t>
                      </a:r>
                      <a:r>
                        <a:rPr kumimoji="1" lang="ja-JP" altLang="en-US" sz="1200" dirty="0">
                          <a:latin typeface="BIZ UDゴシック" panose="020B0400000000000000" pitchFamily="49" charset="-128"/>
                          <a:ea typeface="BIZ UDゴシック" panose="020B0400000000000000" pitchFamily="49" charset="-128"/>
                        </a:rPr>
                        <a:t>推計</a:t>
                      </a:r>
                      <a:r>
                        <a:rPr kumimoji="1" lang="en-US" altLang="ja-JP" sz="1200" dirty="0">
                          <a:latin typeface="BIZ UDゴシック" panose="020B0400000000000000" pitchFamily="49" charset="-128"/>
                          <a:ea typeface="BIZ UDゴシック" panose="020B0400000000000000" pitchFamily="49" charset="-128"/>
                        </a:rPr>
                        <a:t>)</a:t>
                      </a:r>
                      <a:endParaRPr kumimoji="1" lang="ja-JP" altLang="en-US" sz="1200" dirty="0">
                        <a:latin typeface="BIZ UDゴシック" panose="020B0400000000000000" pitchFamily="49" charset="-128"/>
                        <a:ea typeface="BIZ UDゴシック" panose="020B0400000000000000" pitchFamily="49" charset="-128"/>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u="sng" dirty="0"/>
                        <a:t>5,090</a:t>
                      </a: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3,537</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1,325</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solidFill>
                            <a:schemeClr val="tx1"/>
                          </a:solidFill>
                        </a:rPr>
                        <a:t>190</a:t>
                      </a:r>
                      <a:endParaRPr kumimoji="1" lang="ja-JP" altLang="en-US" sz="1600" b="1" dirty="0">
                        <a:solidFill>
                          <a:schemeClr val="tx1"/>
                        </a:solidFill>
                      </a:endParaRP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t>38</a:t>
                      </a:r>
                      <a:endParaRPr kumimoji="1" lang="ja-JP" altLang="en-US" sz="1600" b="1"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3775353190"/>
                  </a:ext>
                </a:extLst>
              </a:tr>
            </a:tbl>
          </a:graphicData>
        </a:graphic>
      </p:graphicFrame>
      <p:sp>
        <p:nvSpPr>
          <p:cNvPr id="3" name="矢印: 下 2">
            <a:extLst>
              <a:ext uri="{FF2B5EF4-FFF2-40B4-BE49-F238E27FC236}">
                <a16:creationId xmlns:a16="http://schemas.microsoft.com/office/drawing/2014/main" id="{5C9534C0-31E1-46DD-B832-B315ED6D9AD9}"/>
              </a:ext>
            </a:extLst>
          </p:cNvPr>
          <p:cNvSpPr/>
          <p:nvPr/>
        </p:nvSpPr>
        <p:spPr>
          <a:xfrm>
            <a:off x="8588673" y="1960829"/>
            <a:ext cx="214596" cy="1239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下 28">
            <a:extLst>
              <a:ext uri="{FF2B5EF4-FFF2-40B4-BE49-F238E27FC236}">
                <a16:creationId xmlns:a16="http://schemas.microsoft.com/office/drawing/2014/main" id="{A8A5E414-2F21-4595-A0F7-BDB641C2FA79}"/>
              </a:ext>
            </a:extLst>
          </p:cNvPr>
          <p:cNvSpPr/>
          <p:nvPr/>
        </p:nvSpPr>
        <p:spPr>
          <a:xfrm>
            <a:off x="9231259" y="1960828"/>
            <a:ext cx="214596" cy="1239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AC3AB0DD-AE7F-4961-96AD-C3A9820201F9}"/>
              </a:ext>
            </a:extLst>
          </p:cNvPr>
          <p:cNvSpPr txBox="1"/>
          <p:nvPr/>
        </p:nvSpPr>
        <p:spPr>
          <a:xfrm>
            <a:off x="7842556" y="6454364"/>
            <a:ext cx="1944841" cy="246221"/>
          </a:xfrm>
          <a:prstGeom prst="rect">
            <a:avLst/>
          </a:prstGeom>
          <a:noFill/>
        </p:spPr>
        <p:txBody>
          <a:bodyPr wrap="square">
            <a:spAutoFit/>
          </a:bodyPr>
          <a:lstStyle/>
          <a:p>
            <a:pPr algn="ctr"/>
            <a:r>
              <a:rPr lang="ja-JP" altLang="en-US" sz="1000" dirty="0">
                <a:latin typeface="BIZ UDゴシック" panose="020B0400000000000000" pitchFamily="49" charset="-128"/>
                <a:ea typeface="BIZ UDゴシック" panose="020B0400000000000000" pitchFamily="49" charset="-128"/>
              </a:rPr>
              <a:t>基礎部洗堀・玉石露出</a:t>
            </a:r>
            <a:endParaRPr lang="en-US" altLang="ja-JP" sz="1000" dirty="0">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C63548F7-BEB3-4D33-BC7D-AC7D5EBBA8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16" y="3528510"/>
            <a:ext cx="1904779" cy="1428584"/>
          </a:xfrm>
          <a:prstGeom prst="rect">
            <a:avLst/>
          </a:prstGeom>
        </p:spPr>
      </p:pic>
      <p:sp>
        <p:nvSpPr>
          <p:cNvPr id="14" name="楕円 13">
            <a:extLst>
              <a:ext uri="{FF2B5EF4-FFF2-40B4-BE49-F238E27FC236}">
                <a16:creationId xmlns:a16="http://schemas.microsoft.com/office/drawing/2014/main" id="{8BC5D978-27AA-4DFF-AFFB-E27ECCD2269F}"/>
              </a:ext>
            </a:extLst>
          </p:cNvPr>
          <p:cNvSpPr/>
          <p:nvPr/>
        </p:nvSpPr>
        <p:spPr>
          <a:xfrm>
            <a:off x="6176046" y="4585589"/>
            <a:ext cx="342184" cy="32950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20" name="直線矢印コネクタ 19">
            <a:extLst>
              <a:ext uri="{FF2B5EF4-FFF2-40B4-BE49-F238E27FC236}">
                <a16:creationId xmlns:a16="http://schemas.microsoft.com/office/drawing/2014/main" id="{520533AF-6B86-4785-8016-8C848AC2BAB7}"/>
              </a:ext>
            </a:extLst>
          </p:cNvPr>
          <p:cNvCxnSpPr>
            <a:cxnSpLocks/>
          </p:cNvCxnSpPr>
          <p:nvPr/>
        </p:nvCxnSpPr>
        <p:spPr>
          <a:xfrm>
            <a:off x="6434667" y="4750342"/>
            <a:ext cx="1384491" cy="47494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図 24">
            <a:extLst>
              <a:ext uri="{FF2B5EF4-FFF2-40B4-BE49-F238E27FC236}">
                <a16:creationId xmlns:a16="http://schemas.microsoft.com/office/drawing/2014/main" id="{98C7D50C-DF07-48DF-846C-5D60770EE8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3184" y="5136709"/>
            <a:ext cx="1783584" cy="1337688"/>
          </a:xfrm>
          <a:prstGeom prst="rect">
            <a:avLst/>
          </a:prstGeom>
        </p:spPr>
      </p:pic>
      <p:pic>
        <p:nvPicPr>
          <p:cNvPr id="31" name="図 30">
            <a:extLst>
              <a:ext uri="{FF2B5EF4-FFF2-40B4-BE49-F238E27FC236}">
                <a16:creationId xmlns:a16="http://schemas.microsoft.com/office/drawing/2014/main" id="{ACA4E0DA-A712-4D89-BA16-A19CFFA08E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23186" y="3528510"/>
            <a:ext cx="1783583" cy="1337687"/>
          </a:xfrm>
          <a:prstGeom prst="rect">
            <a:avLst/>
          </a:prstGeom>
        </p:spPr>
      </p:pic>
      <p:sp>
        <p:nvSpPr>
          <p:cNvPr id="32" name="楕円 31">
            <a:extLst>
              <a:ext uri="{FF2B5EF4-FFF2-40B4-BE49-F238E27FC236}">
                <a16:creationId xmlns:a16="http://schemas.microsoft.com/office/drawing/2014/main" id="{1B36DE52-520F-4C1B-A0D8-352D8C7EB68A}"/>
              </a:ext>
            </a:extLst>
          </p:cNvPr>
          <p:cNvSpPr/>
          <p:nvPr/>
        </p:nvSpPr>
        <p:spPr>
          <a:xfrm>
            <a:off x="6800951" y="3547668"/>
            <a:ext cx="342184" cy="32950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3" name="直線矢印コネクタ 32">
            <a:extLst>
              <a:ext uri="{FF2B5EF4-FFF2-40B4-BE49-F238E27FC236}">
                <a16:creationId xmlns:a16="http://schemas.microsoft.com/office/drawing/2014/main" id="{C7BEAA40-753C-48C1-AEBF-DCF580225D30}"/>
              </a:ext>
            </a:extLst>
          </p:cNvPr>
          <p:cNvCxnSpPr>
            <a:cxnSpLocks/>
          </p:cNvCxnSpPr>
          <p:nvPr/>
        </p:nvCxnSpPr>
        <p:spPr>
          <a:xfrm>
            <a:off x="7059572" y="3712421"/>
            <a:ext cx="759586" cy="32405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879B108B-219C-4CD4-95CD-759FEA095712}"/>
              </a:ext>
            </a:extLst>
          </p:cNvPr>
          <p:cNvSpPr txBox="1"/>
          <p:nvPr/>
        </p:nvSpPr>
        <p:spPr>
          <a:xfrm>
            <a:off x="5587259" y="2600347"/>
            <a:ext cx="4215909" cy="369332"/>
          </a:xfrm>
          <a:prstGeom prst="rect">
            <a:avLst/>
          </a:prstGeom>
          <a:noFill/>
        </p:spPr>
        <p:txBody>
          <a:bodyPr wrap="square">
            <a:spAutoFit/>
          </a:bodyPr>
          <a:lstStyle/>
          <a:p>
            <a:r>
              <a:rPr lang="ja-JP" altLang="en-US" sz="900" b="1" dirty="0">
                <a:latin typeface="BIZ UDゴシック" panose="020B0400000000000000" pitchFamily="49" charset="-128"/>
                <a:ea typeface="BIZ UDゴシック" panose="020B0400000000000000" pitchFamily="49" charset="-128"/>
              </a:rPr>
              <a:t>健全度</a:t>
            </a:r>
            <a:r>
              <a:rPr lang="en-US" altLang="ja-JP" sz="900" b="1" dirty="0">
                <a:latin typeface="BIZ UDゴシック" panose="020B0400000000000000" pitchFamily="49" charset="-128"/>
                <a:ea typeface="BIZ UDゴシック" panose="020B0400000000000000" pitchFamily="49" charset="-128"/>
              </a:rPr>
              <a:t>Ⅲ</a:t>
            </a:r>
            <a:r>
              <a:rPr lang="ja-JP" altLang="en-US" sz="900" b="1"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施設の機能の低下が</a:t>
            </a:r>
            <a:r>
              <a:rPr lang="ja-JP" altLang="en-US" sz="900" u="sng" dirty="0">
                <a:latin typeface="BIZ UDゴシック" panose="020B0400000000000000" pitchFamily="49" charset="-128"/>
                <a:ea typeface="BIZ UDゴシック" panose="020B0400000000000000" pitchFamily="49" charset="-128"/>
              </a:rPr>
              <a:t>生じる可能性があり</a:t>
            </a:r>
            <a:r>
              <a:rPr lang="ja-JP" altLang="en-US" sz="900" dirty="0">
                <a:latin typeface="BIZ UDゴシック" panose="020B0400000000000000" pitchFamily="49" charset="-128"/>
                <a:ea typeface="BIZ UDゴシック" panose="020B0400000000000000" pitchFamily="49" charset="-128"/>
              </a:rPr>
              <a:t>、</a:t>
            </a:r>
            <a:r>
              <a:rPr lang="ja-JP" altLang="en-US" sz="900" b="1" dirty="0">
                <a:latin typeface="BIZ UDゴシック" panose="020B0400000000000000" pitchFamily="49" charset="-128"/>
                <a:ea typeface="BIZ UDゴシック" panose="020B0400000000000000" pitchFamily="49" charset="-128"/>
              </a:rPr>
              <a:t>早急に対策が必要な状態</a:t>
            </a:r>
            <a:endParaRPr lang="en-US" altLang="ja-JP" sz="900" b="1" dirty="0">
              <a:latin typeface="BIZ UDゴシック" panose="020B0400000000000000" pitchFamily="49" charset="-128"/>
              <a:ea typeface="BIZ UDゴシック" panose="020B0400000000000000" pitchFamily="49" charset="-128"/>
            </a:endParaRPr>
          </a:p>
          <a:p>
            <a:r>
              <a:rPr lang="ja-JP" altLang="en-US" sz="900" b="1" dirty="0">
                <a:latin typeface="BIZ UDゴシック" panose="020B0400000000000000" pitchFamily="49" charset="-128"/>
                <a:ea typeface="BIZ UDゴシック" panose="020B0400000000000000" pitchFamily="49" charset="-128"/>
              </a:rPr>
              <a:t>健全度</a:t>
            </a:r>
            <a:r>
              <a:rPr lang="en-US" altLang="ja-JP" sz="900" b="1" dirty="0">
                <a:latin typeface="BIZ UDゴシック" panose="020B0400000000000000" pitchFamily="49" charset="-128"/>
                <a:ea typeface="BIZ UDゴシック" panose="020B0400000000000000" pitchFamily="49" charset="-128"/>
              </a:rPr>
              <a:t>Ⅳ</a:t>
            </a:r>
            <a:r>
              <a:rPr lang="ja-JP" altLang="en-US" sz="900" b="1"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施設の機能の低下が</a:t>
            </a:r>
            <a:r>
              <a:rPr lang="ja-JP" altLang="en-US" sz="900" u="sng" dirty="0">
                <a:latin typeface="BIZ UDゴシック" panose="020B0400000000000000" pitchFamily="49" charset="-128"/>
                <a:ea typeface="BIZ UDゴシック" panose="020B0400000000000000" pitchFamily="49" charset="-128"/>
              </a:rPr>
              <a:t>生じており</a:t>
            </a:r>
            <a:r>
              <a:rPr lang="ja-JP" altLang="en-US" sz="900" dirty="0">
                <a:latin typeface="BIZ UDゴシック" panose="020B0400000000000000" pitchFamily="49" charset="-128"/>
                <a:ea typeface="BIZ UDゴシック" panose="020B0400000000000000" pitchFamily="49" charset="-128"/>
              </a:rPr>
              <a:t>、</a:t>
            </a:r>
            <a:r>
              <a:rPr lang="ja-JP" altLang="en-US" sz="900" b="1" dirty="0">
                <a:latin typeface="BIZ UDゴシック" panose="020B0400000000000000" pitchFamily="49" charset="-128"/>
                <a:ea typeface="BIZ UDゴシック" panose="020B0400000000000000" pitchFamily="49" charset="-128"/>
              </a:rPr>
              <a:t>緊急な対策が必要な状態</a:t>
            </a:r>
            <a:endParaRPr lang="en-US" altLang="ja-JP" sz="900" b="1" dirty="0">
              <a:latin typeface="BIZ UDゴシック" panose="020B0400000000000000" pitchFamily="49" charset="-128"/>
              <a:ea typeface="BIZ UDゴシック" panose="020B0400000000000000" pitchFamily="49" charset="-128"/>
            </a:endParaRPr>
          </a:p>
        </p:txBody>
      </p:sp>
      <p:sp>
        <p:nvSpPr>
          <p:cNvPr id="38" name="テキスト ボックス 37">
            <a:extLst>
              <a:ext uri="{FF2B5EF4-FFF2-40B4-BE49-F238E27FC236}">
                <a16:creationId xmlns:a16="http://schemas.microsoft.com/office/drawing/2014/main" id="{AB458E51-28EB-4171-B643-34A6D1FA7931}"/>
              </a:ext>
            </a:extLst>
          </p:cNvPr>
          <p:cNvSpPr txBox="1"/>
          <p:nvPr/>
        </p:nvSpPr>
        <p:spPr>
          <a:xfrm>
            <a:off x="7794602" y="4836547"/>
            <a:ext cx="2003494" cy="246221"/>
          </a:xfrm>
          <a:prstGeom prst="rect">
            <a:avLst/>
          </a:prstGeom>
          <a:noFill/>
        </p:spPr>
        <p:txBody>
          <a:bodyPr wrap="square">
            <a:spAutoFit/>
          </a:bodyPr>
          <a:lstStyle/>
          <a:p>
            <a:pPr algn="ctr"/>
            <a:r>
              <a:rPr lang="ja-JP" altLang="en-US" sz="1000" dirty="0">
                <a:latin typeface="BIZ UDゴシック" panose="020B0400000000000000" pitchFamily="49" charset="-128"/>
                <a:ea typeface="BIZ UDゴシック" panose="020B0400000000000000" pitchFamily="49" charset="-128"/>
              </a:rPr>
              <a:t>ｺﾝｸﾘｰﾄの劣化・ひび割れ・漏水</a:t>
            </a:r>
            <a:endParaRPr lang="en-US" altLang="ja-JP" sz="1000" dirty="0">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ECAFE01F-20C1-4DEA-B5B2-AE0658BF79CB}"/>
              </a:ext>
            </a:extLst>
          </p:cNvPr>
          <p:cNvSpPr txBox="1"/>
          <p:nvPr/>
        </p:nvSpPr>
        <p:spPr>
          <a:xfrm>
            <a:off x="5652115" y="6627108"/>
            <a:ext cx="1944841"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対策完了</a:t>
            </a:r>
            <a:endParaRPr lang="en-US" altLang="ja-JP" sz="1000" b="1" dirty="0">
              <a:latin typeface="BIZ UDゴシック" panose="020B0400000000000000" pitchFamily="49" charset="-128"/>
              <a:ea typeface="BIZ UDゴシック" panose="020B0400000000000000" pitchFamily="49" charset="-128"/>
            </a:endParaRPr>
          </a:p>
        </p:txBody>
      </p:sp>
      <p:sp>
        <p:nvSpPr>
          <p:cNvPr id="40" name="テキスト ボックス 39">
            <a:extLst>
              <a:ext uri="{FF2B5EF4-FFF2-40B4-BE49-F238E27FC236}">
                <a16:creationId xmlns:a16="http://schemas.microsoft.com/office/drawing/2014/main" id="{F460D79B-976A-4F70-BBC4-8332D51292FE}"/>
              </a:ext>
            </a:extLst>
          </p:cNvPr>
          <p:cNvSpPr txBox="1"/>
          <p:nvPr/>
        </p:nvSpPr>
        <p:spPr>
          <a:xfrm>
            <a:off x="5652116" y="4894314"/>
            <a:ext cx="1944841"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対策前</a:t>
            </a:r>
            <a:endParaRPr lang="en-US" altLang="ja-JP" sz="1000" b="1" dirty="0">
              <a:latin typeface="BIZ UDゴシック" panose="020B0400000000000000" pitchFamily="49" charset="-128"/>
              <a:ea typeface="BIZ UDゴシック" panose="020B0400000000000000" pitchFamily="49" charset="-128"/>
            </a:endParaRPr>
          </a:p>
        </p:txBody>
      </p:sp>
      <p:sp>
        <p:nvSpPr>
          <p:cNvPr id="34" name="正方形/長方形 33">
            <a:extLst>
              <a:ext uri="{FF2B5EF4-FFF2-40B4-BE49-F238E27FC236}">
                <a16:creationId xmlns:a16="http://schemas.microsoft.com/office/drawing/2014/main" id="{1164B6E8-EAE0-4D49-BBA8-888F0A177C42}"/>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41" name="図 40">
            <a:extLst>
              <a:ext uri="{FF2B5EF4-FFF2-40B4-BE49-F238E27FC236}">
                <a16:creationId xmlns:a16="http://schemas.microsoft.com/office/drawing/2014/main" id="{8991D8BF-D317-4A6A-9E07-7621681167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42" name="図 41">
            <a:extLst>
              <a:ext uri="{FF2B5EF4-FFF2-40B4-BE49-F238E27FC236}">
                <a16:creationId xmlns:a16="http://schemas.microsoft.com/office/drawing/2014/main" id="{A611A25B-BBA2-407D-99F5-0978083CD7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43" name="図 42">
            <a:extLst>
              <a:ext uri="{FF2B5EF4-FFF2-40B4-BE49-F238E27FC236}">
                <a16:creationId xmlns:a16="http://schemas.microsoft.com/office/drawing/2014/main" id="{5B74B12D-7E8B-4372-AC61-C778BC4AE6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44" name="図 43">
            <a:extLst>
              <a:ext uri="{FF2B5EF4-FFF2-40B4-BE49-F238E27FC236}">
                <a16:creationId xmlns:a16="http://schemas.microsoft.com/office/drawing/2014/main" id="{32B3CC4D-3BB9-49A0-B05D-8E6AD0D4A4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5" name="図 44">
            <a:extLst>
              <a:ext uri="{FF2B5EF4-FFF2-40B4-BE49-F238E27FC236}">
                <a16:creationId xmlns:a16="http://schemas.microsoft.com/office/drawing/2014/main" id="{67571DB5-D85E-4867-8220-CC2DEE88F0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6" name="図 45">
            <a:extLst>
              <a:ext uri="{FF2B5EF4-FFF2-40B4-BE49-F238E27FC236}">
                <a16:creationId xmlns:a16="http://schemas.microsoft.com/office/drawing/2014/main" id="{A0966823-62CD-40B5-982A-7A9B4BF3F53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7" name="図 46">
            <a:extLst>
              <a:ext uri="{FF2B5EF4-FFF2-40B4-BE49-F238E27FC236}">
                <a16:creationId xmlns:a16="http://schemas.microsoft.com/office/drawing/2014/main" id="{3D1CEB39-B0B8-47CE-89D4-805CAEE2E03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7" name="Picture 2">
            <a:extLst>
              <a:ext uri="{FF2B5EF4-FFF2-40B4-BE49-F238E27FC236}">
                <a16:creationId xmlns:a16="http://schemas.microsoft.com/office/drawing/2014/main" id="{F2523349-CBD5-4C89-90AE-220B4F1CF94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a:extLst>
              <a:ext uri="{FF2B5EF4-FFF2-40B4-BE49-F238E27FC236}">
                <a16:creationId xmlns:a16="http://schemas.microsoft.com/office/drawing/2014/main" id="{74ECB6EA-592D-4357-A1E1-A0A0AC1F52E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48" name="スライド番号プレースホルダー 10">
            <a:extLst>
              <a:ext uri="{FF2B5EF4-FFF2-40B4-BE49-F238E27FC236}">
                <a16:creationId xmlns:a16="http://schemas.microsoft.com/office/drawing/2014/main" id="{85CA2BD2-47EE-4508-BCEB-61C9DB980C52}"/>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26</a:t>
            </a:fld>
            <a:endParaRPr kumimoji="1" lang="ja-JP" altLang="en-US" sz="2000" b="1" dirty="0"/>
          </a:p>
        </p:txBody>
      </p:sp>
    </p:spTree>
    <p:extLst>
      <p:ext uri="{BB962C8B-B14F-4D97-AF65-F5344CB8AC3E}">
        <p14:creationId xmlns:p14="http://schemas.microsoft.com/office/powerpoint/2010/main" val="2927273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1830ED90-F993-4BBA-8AC9-6992E75A7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6880" y="1658751"/>
            <a:ext cx="3230092" cy="2524133"/>
          </a:xfrm>
          <a:prstGeom prst="rect">
            <a:avLst/>
          </a:prstGeom>
          <a:ln w="15875">
            <a:noFill/>
          </a:ln>
        </p:spPr>
      </p:pic>
      <p:sp>
        <p:nvSpPr>
          <p:cNvPr id="15" name="四角形: 角を丸くする 14">
            <a:extLst>
              <a:ext uri="{FF2B5EF4-FFF2-40B4-BE49-F238E27FC236}">
                <a16:creationId xmlns:a16="http://schemas.microsoft.com/office/drawing/2014/main" id="{01A16C58-EF70-4D81-86F4-28D69A0992DD}"/>
              </a:ext>
            </a:extLst>
          </p:cNvPr>
          <p:cNvSpPr/>
          <p:nvPr/>
        </p:nvSpPr>
        <p:spPr>
          <a:xfrm>
            <a:off x="42740" y="979713"/>
            <a:ext cx="5663716" cy="307581"/>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３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流域治水対策の推進</a:t>
            </a:r>
            <a:endParaRPr kumimoji="1" lang="en-US" altLang="ja-JP" dirty="0">
              <a:solidFill>
                <a:schemeClr val="accent5">
                  <a:lumMod val="75000"/>
                </a:schemeClr>
              </a:solidFill>
              <a:latin typeface="BIZ UDゴシック" panose="020B0400000000000000" pitchFamily="49" charset="-128"/>
              <a:ea typeface="BIZ UDゴシック" panose="020B0400000000000000" pitchFamily="49" charset="-128"/>
            </a:endParaRPr>
          </a:p>
        </p:txBody>
      </p:sp>
      <p:sp>
        <p:nvSpPr>
          <p:cNvPr id="6" name="楕円 5">
            <a:extLst>
              <a:ext uri="{FF2B5EF4-FFF2-40B4-BE49-F238E27FC236}">
                <a16:creationId xmlns:a16="http://schemas.microsoft.com/office/drawing/2014/main" id="{89773369-F0E3-429B-B4E9-411379302E5E}"/>
              </a:ext>
            </a:extLst>
          </p:cNvPr>
          <p:cNvSpPr/>
          <p:nvPr/>
        </p:nvSpPr>
        <p:spPr>
          <a:xfrm>
            <a:off x="5895947" y="1591610"/>
            <a:ext cx="2320574" cy="7625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6E54E9C-ECCF-44C7-8D40-7D5E94614C79}"/>
              </a:ext>
            </a:extLst>
          </p:cNvPr>
          <p:cNvSpPr txBox="1"/>
          <p:nvPr/>
        </p:nvSpPr>
        <p:spPr>
          <a:xfrm>
            <a:off x="5740825" y="1064157"/>
            <a:ext cx="4035852" cy="538609"/>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●大阪府森林環境税による森林区域における流域治水対策</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　流出量を低減するための「山地保水力の向上対策」</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河川断面を確保する対策ための「土砂・流木流出抑制対策」</a:t>
            </a:r>
          </a:p>
        </p:txBody>
      </p:sp>
      <p:pic>
        <p:nvPicPr>
          <p:cNvPr id="18" name="図 40">
            <a:extLst>
              <a:ext uri="{FF2B5EF4-FFF2-40B4-BE49-F238E27FC236}">
                <a16:creationId xmlns:a16="http://schemas.microsoft.com/office/drawing/2014/main" id="{C52B8A4A-1F37-4073-921E-E540C16F70D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82004" y="3250629"/>
            <a:ext cx="1367525" cy="100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図 14">
            <a:extLst>
              <a:ext uri="{FF2B5EF4-FFF2-40B4-BE49-F238E27FC236}">
                <a16:creationId xmlns:a16="http://schemas.microsoft.com/office/drawing/2014/main" id="{BB8ABAF4-1148-4F2D-A865-ED3135C8E0CC}"/>
              </a:ext>
            </a:extLst>
          </p:cNvPr>
          <p:cNvPicPr>
            <a:picLocks noChangeAspect="1"/>
          </p:cNvPicPr>
          <p:nvPr/>
        </p:nvPicPr>
        <p:blipFill>
          <a:blip r:embed="rId4" cstate="screen">
            <a:extLst>
              <a:ext uri="{28A0092B-C50C-407E-A947-70E740481C1C}">
                <a14:useLocalDpi xmlns:a14="http://schemas.microsoft.com/office/drawing/2010/main"/>
              </a:ext>
            </a:extLst>
          </a:blip>
          <a:srcRect l="-125"/>
          <a:stretch>
            <a:fillRect/>
          </a:stretch>
        </p:blipFill>
        <p:spPr bwMode="auto">
          <a:xfrm>
            <a:off x="8486429" y="2105490"/>
            <a:ext cx="1360221" cy="9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正方形/長方形 19">
            <a:extLst>
              <a:ext uri="{FF2B5EF4-FFF2-40B4-BE49-F238E27FC236}">
                <a16:creationId xmlns:a16="http://schemas.microsoft.com/office/drawing/2014/main" id="{95557ACA-392B-423B-8F03-A396EBD89B44}"/>
              </a:ext>
            </a:extLst>
          </p:cNvPr>
          <p:cNvSpPr/>
          <p:nvPr/>
        </p:nvSpPr>
        <p:spPr>
          <a:xfrm>
            <a:off x="8909285" y="4278189"/>
            <a:ext cx="512961"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間伐と筋工</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2" name="正方形/長方形 21">
            <a:extLst>
              <a:ext uri="{FF2B5EF4-FFF2-40B4-BE49-F238E27FC236}">
                <a16:creationId xmlns:a16="http://schemas.microsoft.com/office/drawing/2014/main" id="{7BAEEB0D-B422-48A1-BD90-A10C8ACC45F0}"/>
              </a:ext>
            </a:extLst>
          </p:cNvPr>
          <p:cNvSpPr/>
          <p:nvPr/>
        </p:nvSpPr>
        <p:spPr>
          <a:xfrm>
            <a:off x="8601510" y="3105783"/>
            <a:ext cx="1128514" cy="1231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治山ダム</a:t>
            </a:r>
            <a:r>
              <a:rPr lang="en-US" altLang="ja-JP"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流域治水対策型</a:t>
            </a:r>
            <a:r>
              <a:rPr lang="en-US" altLang="ja-JP"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23" name="図 22">
            <a:extLst>
              <a:ext uri="{FF2B5EF4-FFF2-40B4-BE49-F238E27FC236}">
                <a16:creationId xmlns:a16="http://schemas.microsoft.com/office/drawing/2014/main" id="{733A53DF-4C9A-4FE2-9C29-424BA5FDEF32}"/>
              </a:ext>
            </a:extLst>
          </p:cNvPr>
          <p:cNvPicPr>
            <a:picLocks noChangeAspect="1"/>
          </p:cNvPicPr>
          <p:nvPr/>
        </p:nvPicPr>
        <p:blipFill>
          <a:blip r:embed="rId5"/>
          <a:stretch>
            <a:fillRect/>
          </a:stretch>
        </p:blipFill>
        <p:spPr>
          <a:xfrm>
            <a:off x="5823270" y="4654726"/>
            <a:ext cx="2778240" cy="2085670"/>
          </a:xfrm>
          <a:prstGeom prst="rect">
            <a:avLst/>
          </a:prstGeom>
        </p:spPr>
      </p:pic>
      <p:sp>
        <p:nvSpPr>
          <p:cNvPr id="24" name="テキスト ボックス 23">
            <a:extLst>
              <a:ext uri="{FF2B5EF4-FFF2-40B4-BE49-F238E27FC236}">
                <a16:creationId xmlns:a16="http://schemas.microsoft.com/office/drawing/2014/main" id="{7A47679B-D0C7-4926-9551-64745134ADC0}"/>
              </a:ext>
            </a:extLst>
          </p:cNvPr>
          <p:cNvSpPr txBox="1"/>
          <p:nvPr/>
        </p:nvSpPr>
        <p:spPr>
          <a:xfrm>
            <a:off x="8567609" y="4671217"/>
            <a:ext cx="1304490" cy="600164"/>
          </a:xfrm>
          <a:prstGeom prst="rect">
            <a:avLst/>
          </a:prstGeom>
          <a:noFill/>
        </p:spPr>
        <p:txBody>
          <a:bodyPr wrap="square">
            <a:spAutoFit/>
          </a:bodyPr>
          <a:lstStyle/>
          <a:p>
            <a:r>
              <a:rPr lang="ja-JP" altLang="en-US" sz="1100" dirty="0">
                <a:latin typeface="BIZ UDゴシック" panose="020B0400000000000000" pitchFamily="49" charset="-128"/>
                <a:ea typeface="BIZ UDゴシック" panose="020B0400000000000000" pitchFamily="49" charset="-128"/>
              </a:rPr>
              <a:t>砂防堰堤とその</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上流の森林整備</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状況を合同で確認</a:t>
            </a:r>
          </a:p>
        </p:txBody>
      </p:sp>
      <p:sp>
        <p:nvSpPr>
          <p:cNvPr id="27" name="テキスト ボックス 26">
            <a:extLst>
              <a:ext uri="{FF2B5EF4-FFF2-40B4-BE49-F238E27FC236}">
                <a16:creationId xmlns:a16="http://schemas.microsoft.com/office/drawing/2014/main" id="{8D272B97-77E1-4C5D-9869-AAF9A46511C4}"/>
              </a:ext>
            </a:extLst>
          </p:cNvPr>
          <p:cNvSpPr txBox="1"/>
          <p:nvPr/>
        </p:nvSpPr>
        <p:spPr>
          <a:xfrm>
            <a:off x="5810798" y="4412626"/>
            <a:ext cx="4035852" cy="184666"/>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●流域治水における砂防・治山連携の取組み</a:t>
            </a:r>
            <a:r>
              <a:rPr kumimoji="1" lang="ja-JP" altLang="en-US" sz="1050" dirty="0">
                <a:latin typeface="BIZ UDPゴシック" panose="020B0400000000000000" pitchFamily="50" charset="-128"/>
                <a:ea typeface="BIZ UDPゴシック" panose="020B0400000000000000" pitchFamily="50" charset="-128"/>
              </a:rPr>
              <a:t>（</a:t>
            </a:r>
            <a:r>
              <a:rPr kumimoji="1" lang="en-US" altLang="ja-JP" sz="1050" dirty="0">
                <a:latin typeface="BIZ UDPゴシック" panose="020B0400000000000000" pitchFamily="50" charset="-128"/>
                <a:ea typeface="BIZ UDPゴシック" panose="020B0400000000000000" pitchFamily="50" charset="-128"/>
              </a:rPr>
              <a:t>R6.8.2</a:t>
            </a:r>
            <a:r>
              <a:rPr kumimoji="1" lang="ja-JP" altLang="en-US" sz="1050" dirty="0">
                <a:latin typeface="BIZ UDPゴシック" panose="020B0400000000000000" pitchFamily="50" charset="-128"/>
                <a:ea typeface="BIZ UDPゴシック" panose="020B0400000000000000" pitchFamily="50" charset="-128"/>
              </a:rPr>
              <a:t>）</a:t>
            </a:r>
            <a:endParaRPr kumimoji="1" lang="ja-JP" altLang="en-US" sz="1100" dirty="0">
              <a:latin typeface="BIZ UDPゴシック" panose="020B0400000000000000" pitchFamily="50" charset="-128"/>
              <a:ea typeface="BIZ UDPゴシック" panose="020B0400000000000000" pitchFamily="50" charset="-128"/>
            </a:endParaRPr>
          </a:p>
        </p:txBody>
      </p:sp>
      <p:pic>
        <p:nvPicPr>
          <p:cNvPr id="25" name="図 24">
            <a:extLst>
              <a:ext uri="{FF2B5EF4-FFF2-40B4-BE49-F238E27FC236}">
                <a16:creationId xmlns:a16="http://schemas.microsoft.com/office/drawing/2014/main" id="{8D1057A4-62EA-48B0-83AB-57EF43E362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44626" y="5538082"/>
            <a:ext cx="1602024" cy="1202665"/>
          </a:xfrm>
          <a:prstGeom prst="rect">
            <a:avLst/>
          </a:prstGeom>
          <a:ln w="19050">
            <a:solidFill>
              <a:schemeClr val="bg1"/>
            </a:solidFill>
          </a:ln>
        </p:spPr>
      </p:pic>
      <p:sp>
        <p:nvSpPr>
          <p:cNvPr id="26" name="スライド番号プレースホルダー 10">
            <a:extLst>
              <a:ext uri="{FF2B5EF4-FFF2-40B4-BE49-F238E27FC236}">
                <a16:creationId xmlns:a16="http://schemas.microsoft.com/office/drawing/2014/main" id="{F6CE5AE7-A3A4-4D9B-8BD3-43134D0588AB}"/>
              </a:ext>
            </a:extLst>
          </p:cNvPr>
          <p:cNvSpPr>
            <a:spLocks noGrp="1"/>
          </p:cNvSpPr>
          <p:nvPr>
            <p:ph type="sldNum" sz="quarter" idx="12"/>
          </p:nvPr>
        </p:nvSpPr>
        <p:spPr>
          <a:xfrm>
            <a:off x="7677150" y="6508844"/>
            <a:ext cx="2228850" cy="365125"/>
          </a:xfrm>
        </p:spPr>
        <p:txBody>
          <a:bodyPr/>
          <a:lstStyle/>
          <a:p>
            <a:fld id="{D2D8002D-B5B0-4BAC-B1F6-782DDCCE6D9C}" type="slidenum">
              <a:rPr kumimoji="1" lang="ja-JP" altLang="en-US" sz="2000" b="1"/>
              <a:t>27</a:t>
            </a:fld>
            <a:endParaRPr kumimoji="1" lang="ja-JP" altLang="en-US" sz="2000" b="1" dirty="0"/>
          </a:p>
        </p:txBody>
      </p:sp>
      <p:sp>
        <p:nvSpPr>
          <p:cNvPr id="28" name="正方形/長方形 27">
            <a:extLst>
              <a:ext uri="{FF2B5EF4-FFF2-40B4-BE49-F238E27FC236}">
                <a16:creationId xmlns:a16="http://schemas.microsoft.com/office/drawing/2014/main" id="{AA8E5A17-7A0C-4F4F-BBFD-4053D9F04C7C}"/>
              </a:ext>
            </a:extLst>
          </p:cNvPr>
          <p:cNvSpPr/>
          <p:nvPr/>
        </p:nvSpPr>
        <p:spPr>
          <a:xfrm>
            <a:off x="0" y="503782"/>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sp>
        <p:nvSpPr>
          <p:cNvPr id="30" name="正方形/長方形 29">
            <a:extLst>
              <a:ext uri="{FF2B5EF4-FFF2-40B4-BE49-F238E27FC236}">
                <a16:creationId xmlns:a16="http://schemas.microsoft.com/office/drawing/2014/main" id="{4CF1F531-34F7-4A93-B7FF-7F27676A3AB2}"/>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9" name="四角形: 角を丸くする 28">
            <a:extLst>
              <a:ext uri="{FF2B5EF4-FFF2-40B4-BE49-F238E27FC236}">
                <a16:creationId xmlns:a16="http://schemas.microsoft.com/office/drawing/2014/main" id="{82EA6D96-1CE9-4B88-8E60-44BF2A05F7E3}"/>
              </a:ext>
            </a:extLst>
          </p:cNvPr>
          <p:cNvSpPr/>
          <p:nvPr/>
        </p:nvSpPr>
        <p:spPr>
          <a:xfrm>
            <a:off x="31630" y="5467515"/>
            <a:ext cx="5627717" cy="1219589"/>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・河川・砂防部局との連携がより重要となることから、連携と役割</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分担を明確にし、効率的、効果的に、土砂・流木流出抑制対策や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山地保水力向上対策等に取り組みます。</a:t>
            </a:r>
          </a:p>
        </p:txBody>
      </p:sp>
      <p:sp>
        <p:nvSpPr>
          <p:cNvPr id="32" name="矢印: 下 31">
            <a:extLst>
              <a:ext uri="{FF2B5EF4-FFF2-40B4-BE49-F238E27FC236}">
                <a16:creationId xmlns:a16="http://schemas.microsoft.com/office/drawing/2014/main" id="{2A68229D-AC21-47CD-A724-EF0DE90A7515}"/>
              </a:ext>
            </a:extLst>
          </p:cNvPr>
          <p:cNvSpPr/>
          <p:nvPr/>
        </p:nvSpPr>
        <p:spPr>
          <a:xfrm>
            <a:off x="1783174" y="3766928"/>
            <a:ext cx="2126827" cy="1401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B5B5CFDA-A6B6-4EAC-AC7E-17C3361FB692}"/>
              </a:ext>
            </a:extLst>
          </p:cNvPr>
          <p:cNvSpPr/>
          <p:nvPr/>
        </p:nvSpPr>
        <p:spPr>
          <a:xfrm>
            <a:off x="31629" y="3958832"/>
            <a:ext cx="5630400" cy="1219588"/>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・治水対策としての治山対策・森林整備による効果に関する定量評価</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の方法が確立されていない。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・「流域治水」という新しい概念が個人や企業等の様々な主体に広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まっていない。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4" name="矢印: 下 33">
            <a:extLst>
              <a:ext uri="{FF2B5EF4-FFF2-40B4-BE49-F238E27FC236}">
                <a16:creationId xmlns:a16="http://schemas.microsoft.com/office/drawing/2014/main" id="{06D46AD5-9F1D-474B-A419-5B788F7A173B}"/>
              </a:ext>
            </a:extLst>
          </p:cNvPr>
          <p:cNvSpPr/>
          <p:nvPr/>
        </p:nvSpPr>
        <p:spPr>
          <a:xfrm>
            <a:off x="1811184" y="5261412"/>
            <a:ext cx="2126827" cy="1489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四角形: 角を丸くする 34">
            <a:extLst>
              <a:ext uri="{FF2B5EF4-FFF2-40B4-BE49-F238E27FC236}">
                <a16:creationId xmlns:a16="http://schemas.microsoft.com/office/drawing/2014/main" id="{75D3D58A-225A-4F0E-9360-A0921D930DAB}"/>
              </a:ext>
            </a:extLst>
          </p:cNvPr>
          <p:cNvSpPr/>
          <p:nvPr/>
        </p:nvSpPr>
        <p:spPr>
          <a:xfrm>
            <a:off x="31630" y="1373586"/>
            <a:ext cx="5629916" cy="2323091"/>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・府内の各流域治水プロジェクトに、治山対策・森林整備の計画を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位置づけて実施</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・流域治水プロジェクトのうち土砂堆積傾向や洪水リスクがある河川</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上流の森林を対象に、大阪府森林環境税を活用し、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土砂・流木流出</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抑制対策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と</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山地保水力の向上対策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に取り組んでいる。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・令和５年に国土交通省の「気候変動を踏まえた砂防技術検討会」</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の議論の中で、土砂・洪水氾濫対策に着手する流域における流木</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対策の重要性や、流木対策における林野庁事業との連携が示された。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36" name="図 35">
            <a:extLst>
              <a:ext uri="{FF2B5EF4-FFF2-40B4-BE49-F238E27FC236}">
                <a16:creationId xmlns:a16="http://schemas.microsoft.com/office/drawing/2014/main" id="{F6C43093-1A91-4780-A86B-8F4741323C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37" name="図 36">
            <a:extLst>
              <a:ext uri="{FF2B5EF4-FFF2-40B4-BE49-F238E27FC236}">
                <a16:creationId xmlns:a16="http://schemas.microsoft.com/office/drawing/2014/main" id="{5A11D895-337B-49AB-8AA5-86F21A1D91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38" name="図 37">
            <a:extLst>
              <a:ext uri="{FF2B5EF4-FFF2-40B4-BE49-F238E27FC236}">
                <a16:creationId xmlns:a16="http://schemas.microsoft.com/office/drawing/2014/main" id="{DE4EE2F0-86BA-4F5C-919A-9F5837F493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39" name="図 38">
            <a:extLst>
              <a:ext uri="{FF2B5EF4-FFF2-40B4-BE49-F238E27FC236}">
                <a16:creationId xmlns:a16="http://schemas.microsoft.com/office/drawing/2014/main" id="{9239EBDD-D79E-42F7-AEDD-7080D071F09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0" name="図 39">
            <a:extLst>
              <a:ext uri="{FF2B5EF4-FFF2-40B4-BE49-F238E27FC236}">
                <a16:creationId xmlns:a16="http://schemas.microsoft.com/office/drawing/2014/main" id="{266726B3-CE50-443C-9259-C239C65CA9D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1" name="図 40">
            <a:extLst>
              <a:ext uri="{FF2B5EF4-FFF2-40B4-BE49-F238E27FC236}">
                <a16:creationId xmlns:a16="http://schemas.microsoft.com/office/drawing/2014/main" id="{CECFCA50-10FE-49C1-A595-2623CFB6561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2" name="図 41">
            <a:extLst>
              <a:ext uri="{FF2B5EF4-FFF2-40B4-BE49-F238E27FC236}">
                <a16:creationId xmlns:a16="http://schemas.microsoft.com/office/drawing/2014/main" id="{652E6748-A8E2-4F98-9721-92130635E73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43" name="Picture 2">
            <a:extLst>
              <a:ext uri="{FF2B5EF4-FFF2-40B4-BE49-F238E27FC236}">
                <a16:creationId xmlns:a16="http://schemas.microsoft.com/office/drawing/2014/main" id="{7E04DA60-0039-404F-8C05-F3BB40FE371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FF121BA1-C560-4DE8-A29E-600BDF28B60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a:extLst>
              <a:ext uri="{FF2B5EF4-FFF2-40B4-BE49-F238E27FC236}">
                <a16:creationId xmlns:a16="http://schemas.microsoft.com/office/drawing/2014/main" id="{ADE210E0-C6C1-4E81-A0C5-01B652CF4B10}"/>
              </a:ext>
            </a:extLst>
          </p:cNvPr>
          <p:cNvSpPr txBox="1"/>
          <p:nvPr/>
        </p:nvSpPr>
        <p:spPr>
          <a:xfrm>
            <a:off x="5791930" y="4215783"/>
            <a:ext cx="2234470" cy="179558"/>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出典：国土交通省ウェブページ「流域治水の推進」</a:t>
            </a:r>
          </a:p>
        </p:txBody>
      </p:sp>
    </p:spTree>
    <p:extLst>
      <p:ext uri="{BB962C8B-B14F-4D97-AF65-F5344CB8AC3E}">
        <p14:creationId xmlns:p14="http://schemas.microsoft.com/office/powerpoint/2010/main" val="48120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56472" y="944000"/>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１　</a:t>
            </a:r>
            <a:r>
              <a:rPr kumimoji="1" lang="ja-JP" altLang="en-US" dirty="0">
                <a:solidFill>
                  <a:srgbClr val="FF0000"/>
                </a:solidFill>
                <a:latin typeface="BIZ UDゴシック" panose="020B0400000000000000" pitchFamily="49" charset="-128"/>
                <a:ea typeface="BIZ UDゴシック" panose="020B0400000000000000" pitchFamily="49" charset="-128"/>
              </a:rPr>
              <a:t>森林経営の効率化・基盤強化</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474489"/>
            <a:ext cx="9906000" cy="46469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CB678531-7572-4801-B755-75F84FC5D4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21729" y="587196"/>
            <a:ext cx="4010025" cy="2197802"/>
          </a:xfrm>
          <a:prstGeom prst="rect">
            <a:avLst/>
          </a:prstGeom>
          <a:ln w="12700">
            <a:noFill/>
          </a:ln>
        </p:spPr>
      </p:pic>
      <p:pic>
        <p:nvPicPr>
          <p:cNvPr id="27" name="図 26">
            <a:extLst>
              <a:ext uri="{FF2B5EF4-FFF2-40B4-BE49-F238E27FC236}">
                <a16:creationId xmlns:a16="http://schemas.microsoft.com/office/drawing/2014/main" id="{4DA198D5-751A-4667-AAD7-2BBC74101D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413" y="2944270"/>
            <a:ext cx="3498304" cy="1510953"/>
          </a:xfrm>
          <a:prstGeom prst="rect">
            <a:avLst/>
          </a:prstGeom>
        </p:spPr>
      </p:pic>
      <p:cxnSp>
        <p:nvCxnSpPr>
          <p:cNvPr id="28" name="直線コネクタ 27">
            <a:extLst>
              <a:ext uri="{FF2B5EF4-FFF2-40B4-BE49-F238E27FC236}">
                <a16:creationId xmlns:a16="http://schemas.microsoft.com/office/drawing/2014/main" id="{EF3DB983-8B1B-44C4-9A0D-2841CFE2ABDB}"/>
              </a:ext>
            </a:extLst>
          </p:cNvPr>
          <p:cNvCxnSpPr>
            <a:cxnSpLocks/>
          </p:cNvCxnSpPr>
          <p:nvPr/>
        </p:nvCxnSpPr>
        <p:spPr>
          <a:xfrm flipV="1">
            <a:off x="7707097" y="1086074"/>
            <a:ext cx="206" cy="1319489"/>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テキスト ボックス 8">
            <a:extLst>
              <a:ext uri="{FF2B5EF4-FFF2-40B4-BE49-F238E27FC236}">
                <a16:creationId xmlns:a16="http://schemas.microsoft.com/office/drawing/2014/main" id="{5FC48420-C4D4-4872-AA15-80C185118C87}"/>
              </a:ext>
            </a:extLst>
          </p:cNvPr>
          <p:cNvSpPr txBox="1"/>
          <p:nvPr/>
        </p:nvSpPr>
        <p:spPr>
          <a:xfrm>
            <a:off x="7688239" y="840976"/>
            <a:ext cx="1588897"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en-US" altLang="ja-JP" sz="900" dirty="0">
                <a:solidFill>
                  <a:srgbClr val="00B050"/>
                </a:solidFill>
                <a:latin typeface="BIZ UDPゴシック" panose="020B0400000000000000" pitchFamily="50" charset="-128"/>
                <a:ea typeface="BIZ UDPゴシック" panose="020B0400000000000000" pitchFamily="50" charset="-128"/>
              </a:rPr>
              <a:t>50</a:t>
            </a:r>
            <a:r>
              <a:rPr kumimoji="1" lang="ja-JP" altLang="en-US" sz="900" dirty="0">
                <a:solidFill>
                  <a:srgbClr val="00B050"/>
                </a:solidFill>
                <a:latin typeface="BIZ UDPゴシック" panose="020B0400000000000000" pitchFamily="50" charset="-128"/>
                <a:ea typeface="BIZ UDPゴシック" panose="020B0400000000000000" pitchFamily="50" charset="-128"/>
              </a:rPr>
              <a:t>年生を超える人工林８割</a:t>
            </a:r>
          </a:p>
        </p:txBody>
      </p:sp>
      <p:cxnSp>
        <p:nvCxnSpPr>
          <p:cNvPr id="30" name="直線矢印コネクタ 29">
            <a:extLst>
              <a:ext uri="{FF2B5EF4-FFF2-40B4-BE49-F238E27FC236}">
                <a16:creationId xmlns:a16="http://schemas.microsoft.com/office/drawing/2014/main" id="{637B8377-DBFE-40CE-A9F1-C551C5E46535}"/>
              </a:ext>
            </a:extLst>
          </p:cNvPr>
          <p:cNvCxnSpPr>
            <a:cxnSpLocks/>
          </p:cNvCxnSpPr>
          <p:nvPr/>
        </p:nvCxnSpPr>
        <p:spPr>
          <a:xfrm>
            <a:off x="7688239" y="1086074"/>
            <a:ext cx="1726655" cy="0"/>
          </a:xfrm>
          <a:prstGeom prst="straightConnector1">
            <a:avLst/>
          </a:prstGeom>
          <a:ln w="127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A37545C5-9293-4A2C-A299-99A845AE989A}"/>
              </a:ext>
            </a:extLst>
          </p:cNvPr>
          <p:cNvCxnSpPr>
            <a:cxnSpLocks/>
          </p:cNvCxnSpPr>
          <p:nvPr/>
        </p:nvCxnSpPr>
        <p:spPr>
          <a:xfrm flipH="1">
            <a:off x="7209183" y="1346636"/>
            <a:ext cx="744513" cy="1284"/>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3F8193C3-0CED-4D3E-8BFA-AFCCCDB55B44}"/>
              </a:ext>
            </a:extLst>
          </p:cNvPr>
          <p:cNvCxnSpPr>
            <a:cxnSpLocks/>
          </p:cNvCxnSpPr>
          <p:nvPr/>
        </p:nvCxnSpPr>
        <p:spPr>
          <a:xfrm flipH="1">
            <a:off x="7953697" y="1348860"/>
            <a:ext cx="1084219" cy="0"/>
          </a:xfrm>
          <a:prstGeom prst="straightConnector1">
            <a:avLst/>
          </a:prstGeom>
          <a:ln w="12700">
            <a:solidFill>
              <a:srgbClr val="0070C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F9C64A7A-FD90-47B5-9BD4-C9EFC6020255}"/>
              </a:ext>
            </a:extLst>
          </p:cNvPr>
          <p:cNvCxnSpPr>
            <a:cxnSpLocks/>
          </p:cNvCxnSpPr>
          <p:nvPr/>
        </p:nvCxnSpPr>
        <p:spPr>
          <a:xfrm flipV="1">
            <a:off x="9037916" y="1332421"/>
            <a:ext cx="0" cy="1073142"/>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F0DD4C7B-99CD-4FCC-A241-F4705B8CD8E7}"/>
              </a:ext>
            </a:extLst>
          </p:cNvPr>
          <p:cNvCxnSpPr>
            <a:cxnSpLocks/>
          </p:cNvCxnSpPr>
          <p:nvPr/>
        </p:nvCxnSpPr>
        <p:spPr>
          <a:xfrm flipV="1">
            <a:off x="7209182" y="1291588"/>
            <a:ext cx="0" cy="1069196"/>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35" name="テキスト ボックス 8">
            <a:extLst>
              <a:ext uri="{FF2B5EF4-FFF2-40B4-BE49-F238E27FC236}">
                <a16:creationId xmlns:a16="http://schemas.microsoft.com/office/drawing/2014/main" id="{76C0BA00-FBC3-4257-BB5F-AD43C8B18E87}"/>
              </a:ext>
            </a:extLst>
          </p:cNvPr>
          <p:cNvSpPr txBox="1"/>
          <p:nvPr/>
        </p:nvSpPr>
        <p:spPr>
          <a:xfrm>
            <a:off x="7196825" y="1134370"/>
            <a:ext cx="877163"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solidFill>
                  <a:srgbClr val="0070C0"/>
                </a:solidFill>
                <a:latin typeface="BIZ UDPゴシック" panose="020B0400000000000000" pitchFamily="50" charset="-128"/>
                <a:ea typeface="BIZ UDPゴシック" panose="020B0400000000000000" pitchFamily="50" charset="-128"/>
              </a:rPr>
              <a:t>間伐補助対象</a:t>
            </a:r>
          </a:p>
        </p:txBody>
      </p:sp>
      <p:cxnSp>
        <p:nvCxnSpPr>
          <p:cNvPr id="37" name="直線矢印コネクタ 36">
            <a:extLst>
              <a:ext uri="{FF2B5EF4-FFF2-40B4-BE49-F238E27FC236}">
                <a16:creationId xmlns:a16="http://schemas.microsoft.com/office/drawing/2014/main" id="{B323824F-6020-41A8-9048-16C8B33499A0}"/>
              </a:ext>
            </a:extLst>
          </p:cNvPr>
          <p:cNvCxnSpPr>
            <a:cxnSpLocks/>
          </p:cNvCxnSpPr>
          <p:nvPr/>
        </p:nvCxnSpPr>
        <p:spPr>
          <a:xfrm flipV="1">
            <a:off x="7211172" y="2589149"/>
            <a:ext cx="211610" cy="1885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8">
            <a:extLst>
              <a:ext uri="{FF2B5EF4-FFF2-40B4-BE49-F238E27FC236}">
                <a16:creationId xmlns:a16="http://schemas.microsoft.com/office/drawing/2014/main" id="{7DE5DCA4-7699-4DA0-BE34-F444AD9C5DC0}"/>
              </a:ext>
            </a:extLst>
          </p:cNvPr>
          <p:cNvSpPr txBox="1"/>
          <p:nvPr/>
        </p:nvSpPr>
        <p:spPr>
          <a:xfrm>
            <a:off x="6495882" y="2631533"/>
            <a:ext cx="773216" cy="272758"/>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tx1"/>
          </a:fontRef>
        </p:style>
        <p:txBody>
          <a:bodyPr wrap="none" lIns="36000" tIns="36000" rIns="36000" bIns="3600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700" dirty="0">
                <a:latin typeface="BIZ UDPゴシック" panose="020B0400000000000000" pitchFamily="50" charset="-128"/>
                <a:ea typeface="BIZ UDPゴシック" panose="020B0400000000000000" pitchFamily="50" charset="-128"/>
              </a:rPr>
              <a:t>木材価格のピーク</a:t>
            </a:r>
            <a:endParaRPr kumimoji="1" lang="en-US" altLang="ja-JP" sz="700" dirty="0">
              <a:latin typeface="BIZ UDPゴシック" panose="020B0400000000000000" pitchFamily="50" charset="-128"/>
              <a:ea typeface="BIZ UDPゴシック" panose="020B0400000000000000" pitchFamily="50" charset="-128"/>
            </a:endParaRPr>
          </a:p>
          <a:p>
            <a:pPr algn="ctr"/>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S55</a:t>
            </a:r>
            <a:r>
              <a:rPr kumimoji="1" lang="ja-JP" altLang="en-US" sz="600" dirty="0">
                <a:latin typeface="BIZ UDPゴシック" panose="020B0400000000000000" pitchFamily="50" charset="-128"/>
                <a:ea typeface="BIZ UDPゴシック" panose="020B0400000000000000" pitchFamily="50" charset="-128"/>
              </a:rPr>
              <a:t>年頃）</a:t>
            </a:r>
          </a:p>
        </p:txBody>
      </p:sp>
      <p:cxnSp>
        <p:nvCxnSpPr>
          <p:cNvPr id="39" name="直線矢印コネクタ 38">
            <a:extLst>
              <a:ext uri="{FF2B5EF4-FFF2-40B4-BE49-F238E27FC236}">
                <a16:creationId xmlns:a16="http://schemas.microsoft.com/office/drawing/2014/main" id="{1E82B1B6-7F02-4FF8-BCBF-C0525E4CF029}"/>
              </a:ext>
            </a:extLst>
          </p:cNvPr>
          <p:cNvCxnSpPr>
            <a:cxnSpLocks/>
          </p:cNvCxnSpPr>
          <p:nvPr/>
        </p:nvCxnSpPr>
        <p:spPr>
          <a:xfrm flipH="1">
            <a:off x="7762160" y="2641553"/>
            <a:ext cx="766159"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8">
            <a:extLst>
              <a:ext uri="{FF2B5EF4-FFF2-40B4-BE49-F238E27FC236}">
                <a16:creationId xmlns:a16="http://schemas.microsoft.com/office/drawing/2014/main" id="{C15B09B8-03F3-4A93-9713-7A18C955C72F}"/>
              </a:ext>
            </a:extLst>
          </p:cNvPr>
          <p:cNvSpPr txBox="1"/>
          <p:nvPr/>
        </p:nvSpPr>
        <p:spPr>
          <a:xfrm>
            <a:off x="7660141" y="2660606"/>
            <a:ext cx="1084219" cy="23083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latin typeface="BIZ UDPゴシック" panose="020B0400000000000000" pitchFamily="50" charset="-128"/>
                <a:ea typeface="BIZ UDPゴシック" panose="020B0400000000000000" pitchFamily="50" charset="-128"/>
              </a:rPr>
              <a:t>拡大造林の推進</a:t>
            </a:r>
          </a:p>
        </p:txBody>
      </p:sp>
      <p:sp>
        <p:nvSpPr>
          <p:cNvPr id="42" name="テキスト ボックス 8">
            <a:extLst>
              <a:ext uri="{FF2B5EF4-FFF2-40B4-BE49-F238E27FC236}">
                <a16:creationId xmlns:a16="http://schemas.microsoft.com/office/drawing/2014/main" id="{6770DAC6-51D0-4221-B589-D92902E6632E}"/>
              </a:ext>
            </a:extLst>
          </p:cNvPr>
          <p:cNvSpPr txBox="1"/>
          <p:nvPr/>
        </p:nvSpPr>
        <p:spPr>
          <a:xfrm>
            <a:off x="6959675" y="2995663"/>
            <a:ext cx="530915"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latin typeface="BIZ UDPゴシック" panose="020B0400000000000000" pitchFamily="50" charset="-128"/>
                <a:ea typeface="BIZ UDPゴシック" panose="020B0400000000000000" pitchFamily="50" charset="-128"/>
              </a:rPr>
              <a:t>（全国）</a:t>
            </a:r>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108812" y="1384398"/>
            <a:ext cx="5631427" cy="1652836"/>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・スギ・ヒノキ人工林</a:t>
            </a:r>
            <a:r>
              <a:rPr kumimoji="1" lang="en-US" altLang="ja-JP" sz="1300" dirty="0">
                <a:solidFill>
                  <a:schemeClr val="tx1"/>
                </a:solidFill>
                <a:latin typeface="BIZ UDゴシック" panose="020B0400000000000000" pitchFamily="49" charset="-128"/>
                <a:ea typeface="BIZ UDゴシック" panose="020B0400000000000000" pitchFamily="49" charset="-128"/>
              </a:rPr>
              <a:t>19,800ha</a:t>
            </a:r>
            <a:r>
              <a:rPr kumimoji="1" lang="ja-JP" altLang="en-US" sz="1300" dirty="0">
                <a:solidFill>
                  <a:schemeClr val="tx1"/>
                </a:solidFill>
                <a:latin typeface="BIZ UDゴシック" panose="020B0400000000000000" pitchFamily="49" charset="-128"/>
                <a:ea typeface="BIZ UDゴシック" panose="020B0400000000000000" pitchFamily="49" charset="-128"/>
              </a:rPr>
              <a:t>のうち森林経営計画等が作成されている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　人工林は、約</a:t>
            </a:r>
            <a:r>
              <a:rPr kumimoji="1" lang="en-US" altLang="ja-JP" sz="1300" dirty="0">
                <a:solidFill>
                  <a:schemeClr val="tx1"/>
                </a:solidFill>
                <a:latin typeface="BIZ UDゴシック" panose="020B0400000000000000" pitchFamily="49" charset="-128"/>
                <a:ea typeface="BIZ UDゴシック" panose="020B0400000000000000" pitchFamily="49" charset="-128"/>
              </a:rPr>
              <a:t>5,600ha</a:t>
            </a:r>
            <a:r>
              <a:rPr kumimoji="1" lang="ja-JP" altLang="en-US" sz="13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全人工林の</a:t>
            </a:r>
            <a:r>
              <a:rPr kumimoji="1" lang="en-US" altLang="ja-JP" sz="1200" dirty="0">
                <a:solidFill>
                  <a:schemeClr val="tx1"/>
                </a:solidFill>
                <a:latin typeface="BIZ UDゴシック" panose="020B0400000000000000" pitchFamily="49" charset="-128"/>
                <a:ea typeface="BIZ UDゴシック" panose="020B0400000000000000" pitchFamily="49" charset="-128"/>
              </a:rPr>
              <a:t>28</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3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・間伐材も含む素材生産量が約</a:t>
            </a:r>
            <a:r>
              <a:rPr kumimoji="1" lang="en-US" altLang="ja-JP" sz="1300" dirty="0">
                <a:solidFill>
                  <a:schemeClr val="tx1"/>
                </a:solidFill>
                <a:latin typeface="BIZ UDゴシック" panose="020B0400000000000000" pitchFamily="49" charset="-128"/>
                <a:ea typeface="BIZ UDゴシック" panose="020B0400000000000000" pitchFamily="49" charset="-128"/>
              </a:rPr>
              <a:t>12,000</a:t>
            </a:r>
            <a:r>
              <a:rPr kumimoji="1" lang="ja-JP" altLang="en-US" sz="1300" dirty="0">
                <a:solidFill>
                  <a:schemeClr val="tx1"/>
                </a:solidFill>
                <a:latin typeface="BIZ UDゴシック" panose="020B0400000000000000" pitchFamily="49" charset="-128"/>
                <a:ea typeface="BIZ UDゴシック" panose="020B0400000000000000" pitchFamily="49" charset="-128"/>
              </a:rPr>
              <a:t>㎥（年成長量の</a:t>
            </a:r>
            <a:r>
              <a:rPr kumimoji="1" lang="en-US" altLang="ja-JP" sz="1300" dirty="0">
                <a:solidFill>
                  <a:schemeClr val="tx1"/>
                </a:solidFill>
                <a:latin typeface="BIZ UDゴシック" panose="020B0400000000000000" pitchFamily="49" charset="-128"/>
                <a:ea typeface="BIZ UDゴシック" panose="020B0400000000000000" pitchFamily="49" charset="-128"/>
              </a:rPr>
              <a:t>43.9</a:t>
            </a:r>
            <a:r>
              <a:rPr kumimoji="1" lang="ja-JP" altLang="en-US" sz="1300" dirty="0">
                <a:solidFill>
                  <a:schemeClr val="tx1"/>
                </a:solidFill>
                <a:latin typeface="BIZ UDゴシック" panose="020B0400000000000000" pitchFamily="49" charset="-128"/>
                <a:ea typeface="BIZ UDゴシック" panose="020B0400000000000000" pitchFamily="49" charset="-128"/>
              </a:rPr>
              <a:t>％）、</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b="1" dirty="0">
                <a:solidFill>
                  <a:schemeClr val="tx1"/>
                </a:solidFill>
                <a:latin typeface="BIZ UDゴシック" panose="020B0400000000000000" pitchFamily="49" charset="-128"/>
                <a:ea typeface="BIZ UDゴシック" panose="020B0400000000000000" pitchFamily="49" charset="-128"/>
              </a:rPr>
              <a:t>　 </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主伐・再造林面積は１</a:t>
            </a:r>
            <a:r>
              <a:rPr kumimoji="1" lang="en-US" altLang="ja-JP" sz="1300" b="1" u="sng" dirty="0">
                <a:solidFill>
                  <a:schemeClr val="tx1"/>
                </a:solidFill>
                <a:latin typeface="BIZ UDゴシック" panose="020B0400000000000000" pitchFamily="49" charset="-128"/>
                <a:ea typeface="BIZ UDゴシック" panose="020B0400000000000000" pitchFamily="49" charset="-128"/>
              </a:rPr>
              <a:t>ha/</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年程度</a:t>
            </a:r>
            <a:r>
              <a:rPr kumimoji="1" lang="ja-JP" altLang="en-US" sz="1300" dirty="0">
                <a:solidFill>
                  <a:schemeClr val="tx1"/>
                </a:solidFill>
                <a:latin typeface="BIZ UDゴシック" panose="020B0400000000000000" pitchFamily="49" charset="-128"/>
                <a:ea typeface="BIZ UDゴシック" panose="020B0400000000000000" pitchFamily="49" charset="-128"/>
              </a:rPr>
              <a:t>と林業活動が低調な状況</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R6</a:t>
            </a:r>
            <a:r>
              <a:rPr kumimoji="1" lang="ja-JP" altLang="en-US" sz="1200" dirty="0">
                <a:solidFill>
                  <a:schemeClr val="tx1"/>
                </a:solidFill>
                <a:latin typeface="BIZ UDゴシック" panose="020B0400000000000000" pitchFamily="49" charset="-128"/>
                <a:ea typeface="BIZ UDゴシック" panose="020B0400000000000000" pitchFamily="49" charset="-128"/>
              </a:rPr>
              <a:t>年度実績］</a:t>
            </a:r>
            <a:endParaRPr kumimoji="1" lang="en-US" altLang="ja-JP" sz="13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・直近</a:t>
            </a:r>
            <a:r>
              <a:rPr kumimoji="1" lang="en-US" altLang="ja-JP" sz="1300" dirty="0">
                <a:solidFill>
                  <a:schemeClr val="tx1"/>
                </a:solidFill>
                <a:latin typeface="BIZ UDゴシック" panose="020B0400000000000000" pitchFamily="49" charset="-128"/>
                <a:ea typeface="BIZ UDゴシック" panose="020B0400000000000000" pitchFamily="49" charset="-128"/>
              </a:rPr>
              <a:t>30</a:t>
            </a:r>
            <a:r>
              <a:rPr kumimoji="1" lang="ja-JP" altLang="en-US" sz="1300" dirty="0">
                <a:solidFill>
                  <a:schemeClr val="tx1"/>
                </a:solidFill>
                <a:latin typeface="BIZ UDゴシック" panose="020B0400000000000000" pitchFamily="49" charset="-128"/>
                <a:ea typeface="BIZ UDゴシック" panose="020B0400000000000000" pitchFamily="49" charset="-128"/>
              </a:rPr>
              <a:t>年間でみた植栽面積は、</a:t>
            </a:r>
            <a:r>
              <a:rPr kumimoji="1" lang="en-US" altLang="ja-JP" sz="1300" dirty="0">
                <a:solidFill>
                  <a:schemeClr val="tx1"/>
                </a:solidFill>
                <a:latin typeface="BIZ UDゴシック" panose="020B0400000000000000" pitchFamily="49" charset="-128"/>
                <a:ea typeface="BIZ UDゴシック" panose="020B0400000000000000" pitchFamily="49" charset="-128"/>
              </a:rPr>
              <a:t>400ha</a:t>
            </a:r>
            <a:r>
              <a:rPr kumimoji="1" lang="ja-JP" altLang="en-US" sz="1200" dirty="0">
                <a:solidFill>
                  <a:schemeClr val="tx1"/>
                </a:solidFill>
                <a:latin typeface="BIZ UDゴシック" panose="020B0400000000000000" pitchFamily="49" charset="-128"/>
                <a:ea typeface="BIZ UDゴシック" panose="020B0400000000000000" pitchFamily="49" charset="-128"/>
              </a:rPr>
              <a:t>（全面積の</a:t>
            </a:r>
            <a:r>
              <a:rPr kumimoji="1" lang="en-US" altLang="ja-JP" sz="1200" dirty="0">
                <a:solidFill>
                  <a:schemeClr val="tx1"/>
                </a:solidFill>
                <a:latin typeface="BIZ UDゴシック" panose="020B0400000000000000" pitchFamily="49" charset="-128"/>
                <a:ea typeface="BIZ UDゴシック" panose="020B0400000000000000" pitchFamily="49" charset="-128"/>
              </a:rPr>
              <a:t>1.8</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ja-JP" altLang="en-US" sz="1300" dirty="0">
                <a:solidFill>
                  <a:schemeClr val="tx1"/>
                </a:solidFill>
                <a:latin typeface="BIZ UDゴシック" panose="020B0400000000000000" pitchFamily="49" charset="-128"/>
                <a:ea typeface="BIZ UDゴシック" panose="020B0400000000000000" pitchFamily="49" charset="-128"/>
              </a:rPr>
              <a:t>ほどで、</a:t>
            </a:r>
            <a:r>
              <a:rPr kumimoji="1" lang="en-US" altLang="ja-JP" sz="1300" dirty="0">
                <a:solidFill>
                  <a:schemeClr val="tx1"/>
                </a:solidFill>
                <a:latin typeface="BIZ UDゴシック" panose="020B0400000000000000" pitchFamily="49" charset="-128"/>
                <a:ea typeface="BIZ UDゴシック" panose="020B0400000000000000" pitchFamily="49" charset="-128"/>
              </a:rPr>
              <a:t>50</a:t>
            </a:r>
            <a:r>
              <a:rPr kumimoji="1" lang="ja-JP" altLang="en-US" sz="1300" dirty="0">
                <a:solidFill>
                  <a:schemeClr val="tx1"/>
                </a:solidFill>
                <a:latin typeface="BIZ UDゴシック" panose="020B0400000000000000" pitchFamily="49" charset="-128"/>
                <a:ea typeface="BIZ UDゴシック" panose="020B0400000000000000" pitchFamily="49" charset="-128"/>
              </a:rPr>
              <a:t>年　</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生超の伐採適期の人工林が８割</a:t>
            </a:r>
            <a:r>
              <a:rPr kumimoji="1" lang="ja-JP" altLang="en-US" sz="1200" dirty="0">
                <a:solidFill>
                  <a:schemeClr val="tx1"/>
                </a:solidFill>
                <a:latin typeface="BIZ UDゴシック" panose="020B0400000000000000" pitchFamily="49" charset="-128"/>
                <a:ea typeface="BIZ UDゴシック" panose="020B0400000000000000" pitchFamily="49" charset="-128"/>
              </a:rPr>
              <a:t>（全国６割）</a:t>
            </a:r>
            <a:r>
              <a:rPr kumimoji="1" lang="ja-JP" altLang="en-US" sz="1300" dirty="0">
                <a:solidFill>
                  <a:schemeClr val="tx1"/>
                </a:solidFill>
                <a:latin typeface="BIZ UDゴシック" panose="020B0400000000000000" pitchFamily="49" charset="-128"/>
                <a:ea typeface="BIZ UDゴシック" panose="020B0400000000000000" pitchFamily="49" charset="-128"/>
              </a:rPr>
              <a:t>と林齢構成が偏っている。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p:txBody>
      </p:sp>
      <p:sp>
        <p:nvSpPr>
          <p:cNvPr id="48" name="正方形/長方形 47">
            <a:extLst>
              <a:ext uri="{FF2B5EF4-FFF2-40B4-BE49-F238E27FC236}">
                <a16:creationId xmlns:a16="http://schemas.microsoft.com/office/drawing/2014/main" id="{3A324DB8-D3FC-4810-81AD-01859C09DBFD}"/>
              </a:ext>
            </a:extLst>
          </p:cNvPr>
          <p:cNvSpPr/>
          <p:nvPr/>
        </p:nvSpPr>
        <p:spPr>
          <a:xfrm>
            <a:off x="6261899" y="1992727"/>
            <a:ext cx="812224" cy="411672"/>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8">
            <a:extLst>
              <a:ext uri="{FF2B5EF4-FFF2-40B4-BE49-F238E27FC236}">
                <a16:creationId xmlns:a16="http://schemas.microsoft.com/office/drawing/2014/main" id="{A49FF757-565D-4D1B-B66A-68CCF71314EC}"/>
              </a:ext>
            </a:extLst>
          </p:cNvPr>
          <p:cNvSpPr txBox="1"/>
          <p:nvPr/>
        </p:nvSpPr>
        <p:spPr>
          <a:xfrm>
            <a:off x="6140914" y="1666805"/>
            <a:ext cx="1084219"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800" dirty="0">
                <a:latin typeface="BIZ UDPゴシック" panose="020B0400000000000000" pitchFamily="50" charset="-128"/>
                <a:ea typeface="BIZ UDPゴシック" panose="020B0400000000000000" pitchFamily="50" charset="-128"/>
              </a:rPr>
              <a:t>30</a:t>
            </a:r>
            <a:r>
              <a:rPr kumimoji="1" lang="ja-JP" altLang="en-US" sz="800" dirty="0">
                <a:latin typeface="BIZ UDPゴシック" panose="020B0400000000000000" pitchFamily="50" charset="-128"/>
                <a:ea typeface="BIZ UDPゴシック" panose="020B0400000000000000" pitchFamily="50" charset="-128"/>
              </a:rPr>
              <a:t>年間の植栽面積</a:t>
            </a:r>
            <a:endParaRPr kumimoji="1" lang="en-US" altLang="ja-JP" sz="800" dirty="0">
              <a:latin typeface="BIZ UDPゴシック" panose="020B0400000000000000" pitchFamily="50" charset="-128"/>
              <a:ea typeface="BIZ UDPゴシック" panose="020B0400000000000000" pitchFamily="50" charset="-128"/>
            </a:endParaRPr>
          </a:p>
          <a:p>
            <a:pPr algn="ctr"/>
            <a:r>
              <a:rPr kumimoji="1" lang="en-US" altLang="ja-JP" sz="800" dirty="0">
                <a:latin typeface="BIZ UDPゴシック" panose="020B0400000000000000" pitchFamily="50" charset="-128"/>
                <a:ea typeface="BIZ UDPゴシック" panose="020B0400000000000000" pitchFamily="50" charset="-128"/>
              </a:rPr>
              <a:t>400ha</a:t>
            </a:r>
            <a:r>
              <a:rPr kumimoji="1" lang="ja-JP" altLang="en-US" sz="800" dirty="0">
                <a:latin typeface="BIZ UDPゴシック" panose="020B0400000000000000" pitchFamily="50" charset="-128"/>
                <a:ea typeface="BIZ UDPゴシック" panose="020B0400000000000000" pitchFamily="50" charset="-128"/>
              </a:rPr>
              <a:t>（</a:t>
            </a:r>
            <a:r>
              <a:rPr kumimoji="1" lang="en-US" altLang="ja-JP" sz="800" dirty="0">
                <a:latin typeface="BIZ UDPゴシック" panose="020B0400000000000000" pitchFamily="50" charset="-128"/>
                <a:ea typeface="BIZ UDPゴシック" panose="020B0400000000000000" pitchFamily="50" charset="-128"/>
              </a:rPr>
              <a:t>1.8</a:t>
            </a:r>
            <a:r>
              <a:rPr kumimoji="1" lang="ja-JP" altLang="en-US" sz="800" dirty="0">
                <a:latin typeface="BIZ UDPゴシック" panose="020B0400000000000000" pitchFamily="50" charset="-128"/>
                <a:ea typeface="BIZ UDPゴシック" panose="020B0400000000000000" pitchFamily="50" charset="-128"/>
              </a:rPr>
              <a:t>％）</a:t>
            </a: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108812" y="3255046"/>
            <a:ext cx="5631427" cy="1735609"/>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・府内の森林施業は、地形特性上、人力・小型機械が中心となっており、</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b="1" dirty="0">
                <a:solidFill>
                  <a:schemeClr val="tx1"/>
                </a:solidFill>
                <a:latin typeface="BIZ UDゴシック" panose="020B0400000000000000" pitchFamily="49" charset="-128"/>
                <a:ea typeface="BIZ UDゴシック" panose="020B0400000000000000" pitchFamily="49" charset="-128"/>
              </a:rPr>
              <a:t>　 </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素材生産コスト</a:t>
            </a:r>
            <a:r>
              <a:rPr kumimoji="1" lang="en-US" altLang="ja-JP" sz="1300" b="1" baseline="-25000" dirty="0">
                <a:solidFill>
                  <a:schemeClr val="tx1"/>
                </a:solidFill>
                <a:latin typeface="BIZ UDゴシック" panose="020B0400000000000000" pitchFamily="49" charset="-128"/>
                <a:ea typeface="BIZ UDゴシック" panose="020B0400000000000000" pitchFamily="49" charset="-128"/>
              </a:rPr>
              <a:t>※</a:t>
            </a:r>
            <a:r>
              <a:rPr kumimoji="1" lang="ja-JP" altLang="en-US" sz="1300" dirty="0">
                <a:solidFill>
                  <a:schemeClr val="tx1"/>
                </a:solidFill>
                <a:latin typeface="BIZ UDゴシック" panose="020B0400000000000000" pitchFamily="49" charset="-128"/>
                <a:ea typeface="BIZ UDゴシック" panose="020B0400000000000000" pitchFamily="49" charset="-128"/>
              </a:rPr>
              <a:t>が高く、現在の材価では、再造林・育林費用が確保</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　できない状況。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 府（</a:t>
            </a:r>
            <a:r>
              <a:rPr kumimoji="1" lang="en-US" altLang="ja-JP" sz="1100" dirty="0">
                <a:solidFill>
                  <a:schemeClr val="tx1"/>
                </a:solidFill>
                <a:latin typeface="BIZ UDゴシック" panose="020B0400000000000000" pitchFamily="49" charset="-128"/>
                <a:ea typeface="BIZ UDゴシック" panose="020B0400000000000000" pitchFamily="49" charset="-128"/>
              </a:rPr>
              <a:t>R6</a:t>
            </a:r>
            <a:r>
              <a:rPr kumimoji="1" lang="ja-JP" altLang="en-US" sz="1100" dirty="0">
                <a:solidFill>
                  <a:schemeClr val="tx1"/>
                </a:solidFill>
                <a:latin typeface="BIZ UDゴシック" panose="020B0400000000000000" pitchFamily="49" charset="-128"/>
                <a:ea typeface="BIZ UDゴシック" panose="020B0400000000000000" pitchFamily="49" charset="-128"/>
              </a:rPr>
              <a:t>ヒア） </a:t>
            </a:r>
            <a:r>
              <a:rPr kumimoji="1" lang="en-US" altLang="ja-JP" sz="1100" dirty="0">
                <a:solidFill>
                  <a:schemeClr val="tx1"/>
                </a:solidFill>
                <a:latin typeface="BIZ UDゴシック" panose="020B0400000000000000" pitchFamily="49" charset="-128"/>
                <a:ea typeface="BIZ UDゴシック" panose="020B0400000000000000" pitchFamily="49" charset="-128"/>
              </a:rPr>
              <a:t>13,000</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20,000</a:t>
            </a:r>
            <a:r>
              <a:rPr kumimoji="1" lang="ja-JP" altLang="en-US" sz="1100" dirty="0">
                <a:solidFill>
                  <a:schemeClr val="tx1"/>
                </a:solidFill>
                <a:latin typeface="BIZ UDゴシック" panose="020B0400000000000000" pitchFamily="49" charset="-128"/>
                <a:ea typeface="BIZ UDゴシック" panose="020B0400000000000000" pitchFamily="49" charset="-128"/>
              </a:rPr>
              <a:t>円</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全国</a:t>
            </a:r>
            <a:r>
              <a:rPr kumimoji="1" lang="en-US" altLang="ja-JP" sz="1100" dirty="0">
                <a:solidFill>
                  <a:schemeClr val="tx1"/>
                </a:solidFill>
                <a:latin typeface="BIZ UDゴシック" panose="020B0400000000000000" pitchFamily="49" charset="-128"/>
                <a:ea typeface="BIZ UDゴシック" panose="020B0400000000000000" pitchFamily="49" charset="-128"/>
              </a:rPr>
              <a:t>8,190</a:t>
            </a:r>
            <a:r>
              <a:rPr kumimoji="1" lang="ja-JP" altLang="en-US" sz="1100" dirty="0">
                <a:solidFill>
                  <a:schemeClr val="tx1"/>
                </a:solidFill>
                <a:latin typeface="BIZ UDゴシック" panose="020B0400000000000000" pitchFamily="49" charset="-128"/>
                <a:ea typeface="BIZ UDゴシック" panose="020B0400000000000000" pitchFamily="49" charset="-128"/>
              </a:rPr>
              <a:t>円</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・利用区域</a:t>
            </a:r>
            <a:r>
              <a:rPr kumimoji="1" lang="en-US" altLang="ja-JP" sz="1300" dirty="0">
                <a:solidFill>
                  <a:schemeClr val="tx1"/>
                </a:solidFill>
                <a:latin typeface="BIZ UDゴシック" panose="020B0400000000000000" pitchFamily="49" charset="-128"/>
                <a:ea typeface="BIZ UDゴシック" panose="020B0400000000000000" pitchFamily="49" charset="-128"/>
              </a:rPr>
              <a:t>50ha</a:t>
            </a:r>
            <a:r>
              <a:rPr kumimoji="1" lang="ja-JP" altLang="en-US" sz="1300" dirty="0">
                <a:solidFill>
                  <a:schemeClr val="tx1"/>
                </a:solidFill>
                <a:latin typeface="BIZ UDゴシック" panose="020B0400000000000000" pitchFamily="49" charset="-128"/>
                <a:ea typeface="BIZ UDゴシック" panose="020B0400000000000000" pitchFamily="49" charset="-128"/>
              </a:rPr>
              <a:t>以上の林道</a:t>
            </a:r>
            <a:r>
              <a:rPr kumimoji="1" lang="en-US" altLang="ja-JP" sz="1300" dirty="0">
                <a:solidFill>
                  <a:schemeClr val="tx1"/>
                </a:solidFill>
                <a:latin typeface="BIZ UDゴシック" panose="020B0400000000000000" pitchFamily="49" charset="-128"/>
                <a:ea typeface="BIZ UDゴシック" panose="020B0400000000000000" pitchFamily="49" charset="-128"/>
              </a:rPr>
              <a:t>149</a:t>
            </a:r>
            <a:r>
              <a:rPr kumimoji="1" lang="ja-JP" altLang="en-US" sz="1300" dirty="0">
                <a:solidFill>
                  <a:schemeClr val="tx1"/>
                </a:solidFill>
                <a:latin typeface="BIZ UDゴシック" panose="020B0400000000000000" pitchFamily="49" charset="-128"/>
                <a:ea typeface="BIZ UDゴシック" panose="020B0400000000000000" pitchFamily="49" charset="-128"/>
              </a:rPr>
              <a:t>路線のうち、大型の林業機械や</a:t>
            </a:r>
            <a:r>
              <a:rPr kumimoji="1" lang="en-US" altLang="ja-JP" sz="1300" dirty="0">
                <a:solidFill>
                  <a:schemeClr val="tx1"/>
                </a:solidFill>
                <a:latin typeface="BIZ UDゴシック" panose="020B0400000000000000" pitchFamily="49" charset="-128"/>
                <a:ea typeface="BIZ UDゴシック" panose="020B0400000000000000" pitchFamily="49" charset="-128"/>
              </a:rPr>
              <a:t>10t</a:t>
            </a:r>
            <a:r>
              <a:rPr kumimoji="1" lang="ja-JP" altLang="en-US" sz="1300" dirty="0">
                <a:solidFill>
                  <a:schemeClr val="tx1"/>
                </a:solidFill>
                <a:latin typeface="BIZ UDゴシック" panose="020B0400000000000000" pitchFamily="49" charset="-128"/>
                <a:ea typeface="BIZ UDゴシック" panose="020B0400000000000000" pitchFamily="49" charset="-128"/>
              </a:rPr>
              <a:t>トラック</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が使用できる幅員</a:t>
            </a:r>
            <a:r>
              <a:rPr kumimoji="1" lang="en-US" altLang="ja-JP" sz="1300" dirty="0">
                <a:solidFill>
                  <a:schemeClr val="tx1"/>
                </a:solidFill>
                <a:latin typeface="BIZ UDゴシック" panose="020B0400000000000000" pitchFamily="49" charset="-128"/>
                <a:ea typeface="BIZ UDゴシック" panose="020B0400000000000000" pitchFamily="49" charset="-128"/>
              </a:rPr>
              <a:t>3.0m</a:t>
            </a:r>
            <a:r>
              <a:rPr kumimoji="1" lang="ja-JP" altLang="en-US" sz="1300" dirty="0">
                <a:solidFill>
                  <a:schemeClr val="tx1"/>
                </a:solidFill>
                <a:latin typeface="BIZ UDゴシック" panose="020B0400000000000000" pitchFamily="49" charset="-128"/>
                <a:ea typeface="BIZ UDゴシック" panose="020B0400000000000000" pitchFamily="49" charset="-128"/>
              </a:rPr>
              <a:t>以上のものは、</a:t>
            </a:r>
            <a:r>
              <a:rPr kumimoji="1" lang="en-US" altLang="ja-JP" sz="1300" dirty="0">
                <a:solidFill>
                  <a:schemeClr val="tx1"/>
                </a:solidFill>
                <a:latin typeface="BIZ UDゴシック" panose="020B0400000000000000" pitchFamily="49" charset="-128"/>
                <a:ea typeface="BIZ UDゴシック" panose="020B0400000000000000" pitchFamily="49" charset="-128"/>
              </a:rPr>
              <a:t>32</a:t>
            </a:r>
            <a:r>
              <a:rPr kumimoji="1" lang="ja-JP" altLang="en-US" sz="1300" dirty="0">
                <a:solidFill>
                  <a:schemeClr val="tx1"/>
                </a:solidFill>
                <a:latin typeface="BIZ UDゴシック" panose="020B0400000000000000" pitchFamily="49" charset="-128"/>
                <a:ea typeface="BIZ UDゴシック" panose="020B0400000000000000" pitchFamily="49" charset="-128"/>
              </a:rPr>
              <a:t>路線（</a:t>
            </a:r>
            <a:r>
              <a:rPr kumimoji="1" lang="en-US" altLang="ja-JP" sz="1300" dirty="0">
                <a:solidFill>
                  <a:schemeClr val="tx1"/>
                </a:solidFill>
                <a:latin typeface="BIZ UDゴシック" panose="020B0400000000000000" pitchFamily="49" charset="-128"/>
                <a:ea typeface="BIZ UDゴシック" panose="020B0400000000000000" pitchFamily="49" charset="-128"/>
              </a:rPr>
              <a:t>21</a:t>
            </a:r>
            <a:r>
              <a:rPr kumimoji="1" lang="ja-JP" altLang="en-US" sz="1300" dirty="0">
                <a:solidFill>
                  <a:schemeClr val="tx1"/>
                </a:solidFill>
                <a:latin typeface="BIZ UDゴシック" panose="020B0400000000000000" pitchFamily="49" charset="-128"/>
                <a:ea typeface="BIZ UDゴシック" panose="020B0400000000000000" pitchFamily="49" charset="-128"/>
              </a:rPr>
              <a:t>％）と伐木・造材の</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機械化や木材運搬の効率化による省力化・低コスト化の導入が難しい</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状況がある。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108812" y="5216884"/>
            <a:ext cx="5631427" cy="1585707"/>
          </a:xfrm>
          <a:prstGeom prst="roundRect">
            <a:avLst>
              <a:gd name="adj" fmla="val 5612"/>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・地形特性に応じた、伐採機械、搬出機械の規模の選定や施業方法の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選択（択伐型、皆伐型）を組合せた、施業システムの構築により、</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主伐・再造林中心の採算性の高い森林経営をめざします。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・持続的で安定的な経営により、整備・保全が図られる森林の面積を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増やしていくための基盤強化等に関する支援を強化していきます。</a:t>
            </a:r>
          </a:p>
        </p:txBody>
      </p:sp>
      <p:sp>
        <p:nvSpPr>
          <p:cNvPr id="24" name="矢印: 下 23">
            <a:extLst>
              <a:ext uri="{FF2B5EF4-FFF2-40B4-BE49-F238E27FC236}">
                <a16:creationId xmlns:a16="http://schemas.microsoft.com/office/drawing/2014/main" id="{668BA4DC-4AFB-4A26-A951-A162B967342B}"/>
              </a:ext>
            </a:extLst>
          </p:cNvPr>
          <p:cNvSpPr/>
          <p:nvPr/>
        </p:nvSpPr>
        <p:spPr>
          <a:xfrm>
            <a:off x="2134167" y="3099041"/>
            <a:ext cx="1580716" cy="118437"/>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a:extLst>
              <a:ext uri="{FF2B5EF4-FFF2-40B4-BE49-F238E27FC236}">
                <a16:creationId xmlns:a16="http://schemas.microsoft.com/office/drawing/2014/main" id="{9108DEBA-4F0D-42FA-9CB1-6451569BDD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6942" y="4576408"/>
            <a:ext cx="3084196" cy="2056131"/>
          </a:xfrm>
          <a:prstGeom prst="rect">
            <a:avLst/>
          </a:prstGeom>
        </p:spPr>
      </p:pic>
      <p:sp>
        <p:nvSpPr>
          <p:cNvPr id="45" name="テキスト ボックス 8">
            <a:extLst>
              <a:ext uri="{FF2B5EF4-FFF2-40B4-BE49-F238E27FC236}">
                <a16:creationId xmlns:a16="http://schemas.microsoft.com/office/drawing/2014/main" id="{993E84CF-8D2B-4745-A96A-BCD9B5C21120}"/>
              </a:ext>
            </a:extLst>
          </p:cNvPr>
          <p:cNvSpPr txBox="1"/>
          <p:nvPr/>
        </p:nvSpPr>
        <p:spPr>
          <a:xfrm>
            <a:off x="6211120" y="6655025"/>
            <a:ext cx="3203774" cy="23083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900" dirty="0">
                <a:latin typeface="BIZ UDPゴシック" panose="020B0400000000000000" pitchFamily="50" charset="-128"/>
                <a:ea typeface="BIZ UDPゴシック" panose="020B0400000000000000" pitchFamily="50" charset="-128"/>
              </a:rPr>
              <a:t>大径木の択伐施業（大型車両への積込み）</a:t>
            </a:r>
          </a:p>
        </p:txBody>
      </p:sp>
      <p:sp>
        <p:nvSpPr>
          <p:cNvPr id="46" name="正方形/長方形 45">
            <a:extLst>
              <a:ext uri="{FF2B5EF4-FFF2-40B4-BE49-F238E27FC236}">
                <a16:creationId xmlns:a16="http://schemas.microsoft.com/office/drawing/2014/main" id="{38A0C342-979E-4F12-9218-DD443952127A}"/>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52" name="矢印: 下 51">
            <a:extLst>
              <a:ext uri="{FF2B5EF4-FFF2-40B4-BE49-F238E27FC236}">
                <a16:creationId xmlns:a16="http://schemas.microsoft.com/office/drawing/2014/main" id="{70BEED7E-3774-4BDC-A9B9-12E2C246F0FE}"/>
              </a:ext>
            </a:extLst>
          </p:cNvPr>
          <p:cNvSpPr/>
          <p:nvPr/>
        </p:nvSpPr>
        <p:spPr>
          <a:xfrm>
            <a:off x="2134167" y="5044551"/>
            <a:ext cx="1580716" cy="118437"/>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7" name="図 46">
            <a:extLst>
              <a:ext uri="{FF2B5EF4-FFF2-40B4-BE49-F238E27FC236}">
                <a16:creationId xmlns:a16="http://schemas.microsoft.com/office/drawing/2014/main" id="{223B9E72-B04E-46A6-974B-6B6B6761CF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49" name="図 48">
            <a:extLst>
              <a:ext uri="{FF2B5EF4-FFF2-40B4-BE49-F238E27FC236}">
                <a16:creationId xmlns:a16="http://schemas.microsoft.com/office/drawing/2014/main" id="{23ADD991-A0FB-4884-BE49-6FDAA20167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53" name="図 52">
            <a:extLst>
              <a:ext uri="{FF2B5EF4-FFF2-40B4-BE49-F238E27FC236}">
                <a16:creationId xmlns:a16="http://schemas.microsoft.com/office/drawing/2014/main" id="{D89B046E-A12C-46DE-9FEB-8C5C900E06A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54" name="図 53">
            <a:extLst>
              <a:ext uri="{FF2B5EF4-FFF2-40B4-BE49-F238E27FC236}">
                <a16:creationId xmlns:a16="http://schemas.microsoft.com/office/drawing/2014/main" id="{A22BFAB6-F6B0-4F11-B1A4-E55BF07D74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55" name="図 54">
            <a:extLst>
              <a:ext uri="{FF2B5EF4-FFF2-40B4-BE49-F238E27FC236}">
                <a16:creationId xmlns:a16="http://schemas.microsoft.com/office/drawing/2014/main" id="{8CD7CAF0-BD5B-48CC-BF1B-1CBC5E102A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56" name="図 55">
            <a:extLst>
              <a:ext uri="{FF2B5EF4-FFF2-40B4-BE49-F238E27FC236}">
                <a16:creationId xmlns:a16="http://schemas.microsoft.com/office/drawing/2014/main" id="{677CE46A-DDA1-47E6-946C-D53EC5E2C79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57" name="図 56">
            <a:extLst>
              <a:ext uri="{FF2B5EF4-FFF2-40B4-BE49-F238E27FC236}">
                <a16:creationId xmlns:a16="http://schemas.microsoft.com/office/drawing/2014/main" id="{D3E0B878-05B1-43EF-A107-BC1C3B9E180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8" name="Picture 2">
            <a:extLst>
              <a:ext uri="{FF2B5EF4-FFF2-40B4-BE49-F238E27FC236}">
                <a16:creationId xmlns:a16="http://schemas.microsoft.com/office/drawing/2014/main" id="{FB85E7A6-A815-41EA-90E7-ED51D348010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94D78EF-9C51-4DD0-8155-FD65C279FF8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60" name="テキスト ボックス 59">
            <a:extLst>
              <a:ext uri="{FF2B5EF4-FFF2-40B4-BE49-F238E27FC236}">
                <a16:creationId xmlns:a16="http://schemas.microsoft.com/office/drawing/2014/main" id="{E5609CA1-23E6-4AB4-BB33-5F64CF140FAA}"/>
              </a:ext>
            </a:extLst>
          </p:cNvPr>
          <p:cNvSpPr txBox="1"/>
          <p:nvPr/>
        </p:nvSpPr>
        <p:spPr>
          <a:xfrm>
            <a:off x="7869832" y="4399325"/>
            <a:ext cx="1281056" cy="15676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出典：林野庁ウェブページ</a:t>
            </a:r>
          </a:p>
        </p:txBody>
      </p:sp>
      <p:sp>
        <p:nvSpPr>
          <p:cNvPr id="61" name="スライド番号プレースホルダー 10">
            <a:extLst>
              <a:ext uri="{FF2B5EF4-FFF2-40B4-BE49-F238E27FC236}">
                <a16:creationId xmlns:a16="http://schemas.microsoft.com/office/drawing/2014/main" id="{A23CBEFB-0763-4D34-99E2-E15603CBF810}"/>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28</a:t>
            </a:fld>
            <a:endParaRPr kumimoji="1" lang="ja-JP" altLang="en-US" sz="2000" b="1" dirty="0"/>
          </a:p>
        </p:txBody>
      </p:sp>
    </p:spTree>
    <p:extLst>
      <p:ext uri="{BB962C8B-B14F-4D97-AF65-F5344CB8AC3E}">
        <p14:creationId xmlns:p14="http://schemas.microsoft.com/office/powerpoint/2010/main" val="71667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0" y="1065848"/>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２　</a:t>
            </a:r>
            <a:r>
              <a:rPr kumimoji="1" lang="ja-JP" altLang="en-US" dirty="0">
                <a:solidFill>
                  <a:srgbClr val="FF0000"/>
                </a:solidFill>
                <a:latin typeface="BIZ UDゴシック" panose="020B0400000000000000" pitchFamily="49" charset="-128"/>
                <a:ea typeface="BIZ UDゴシック" panose="020B0400000000000000" pitchFamily="49" charset="-128"/>
              </a:rPr>
              <a:t>新技術の活用支援</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542720"/>
            <a:ext cx="9906000" cy="46469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80965" y="3579944"/>
            <a:ext cx="5631427" cy="1229228"/>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・府域の自然条件、経営規模に適した</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新技術に関する知見や収益</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確保のモデルケースがない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ため、十分な指導ができない。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・初期投資の回収や新技術を使いこなせるかといったところに、</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林業経営体は不安を抱えている。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80965" y="5119413"/>
            <a:ext cx="5631427" cy="1591219"/>
          </a:xfrm>
          <a:prstGeom prst="roundRect">
            <a:avLst>
              <a:gd name="adj" fmla="val 5612"/>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・森林経営への投資を促すため、府内の地形特性に応じたＩＣＴ重機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や特殊機械の導入に向けた技術研修会の開催や実証事業を実施する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などして、それら新技術の導入・活用を支援します。</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・また、森林クラウドシステムを活用し、林業情報のシステム化や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林業収支の見える化など林業のＤＸ化の推進に取り組みます。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914040EF-FAAB-4492-BE97-12B8EE40C1F0}"/>
              </a:ext>
            </a:extLst>
          </p:cNvPr>
          <p:cNvSpPr txBox="1"/>
          <p:nvPr/>
        </p:nvSpPr>
        <p:spPr>
          <a:xfrm>
            <a:off x="6345237" y="6668060"/>
            <a:ext cx="1360910" cy="189940"/>
          </a:xfrm>
          <a:prstGeom prst="rect">
            <a:avLst/>
          </a:prstGeom>
          <a:solidFill>
            <a:schemeClr val="bg1"/>
          </a:solidFill>
        </p:spPr>
        <p:txBody>
          <a:bodyPr wrap="square" lIns="0" tIns="0" rIns="0" bIns="0" rtlCol="0">
            <a:noAutofit/>
          </a:bodyPr>
          <a:lstStyle/>
          <a:p>
            <a:pPr algn="ctr"/>
            <a:r>
              <a:rPr lang="ja-JP" altLang="en-US" sz="1000" dirty="0">
                <a:latin typeface="BIZ UDPゴシック" panose="020B0400000000000000" pitchFamily="50" charset="-128"/>
                <a:ea typeface="BIZ UDPゴシック" panose="020B0400000000000000" pitchFamily="50" charset="-128"/>
              </a:rPr>
              <a:t>遠隔操作の運搬機械　　　　　　　　　　　　　　　　　　　　　　　</a:t>
            </a:r>
            <a:endParaRPr lang="en-US" altLang="ja-JP" sz="1000" dirty="0">
              <a:latin typeface="BIZ UDPゴシック" panose="020B0400000000000000" pitchFamily="50" charset="-128"/>
              <a:ea typeface="BIZ UDPゴシック" panose="020B0400000000000000" pitchFamily="50" charset="-128"/>
            </a:endParaRPr>
          </a:p>
          <a:p>
            <a:pPr algn="ctr"/>
            <a:endParaRPr lang="en-US" altLang="ja-JP" sz="1000" dirty="0">
              <a:latin typeface="BIZ UDPゴシック" panose="020B0400000000000000" pitchFamily="50" charset="-128"/>
              <a:ea typeface="BIZ UDPゴシック" panose="020B0400000000000000" pitchFamily="50" charset="-128"/>
            </a:endParaRPr>
          </a:p>
          <a:p>
            <a:pPr algn="ctr"/>
            <a:r>
              <a:rPr lang="ja-JP" altLang="en-US" sz="1000" dirty="0">
                <a:latin typeface="BIZ UDPゴシック" panose="020B0400000000000000" pitchFamily="50" charset="-128"/>
                <a:ea typeface="BIZ UDPゴシック" panose="020B0400000000000000" pitchFamily="50" charset="-128"/>
              </a:rPr>
              <a:t>　　</a:t>
            </a:r>
          </a:p>
        </p:txBody>
      </p:sp>
      <p:pic>
        <p:nvPicPr>
          <p:cNvPr id="45" name="図 44">
            <a:extLst>
              <a:ext uri="{FF2B5EF4-FFF2-40B4-BE49-F238E27FC236}">
                <a16:creationId xmlns:a16="http://schemas.microsoft.com/office/drawing/2014/main" id="{8A5DCDCF-EC19-4BA5-9B3C-7B0DAE5CE36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93375" y="4974301"/>
            <a:ext cx="1853271" cy="1670939"/>
          </a:xfrm>
          <a:prstGeom prst="rect">
            <a:avLst/>
          </a:prstGeom>
        </p:spPr>
      </p:pic>
      <p:sp>
        <p:nvSpPr>
          <p:cNvPr id="46" name="テキスト ボックス 45">
            <a:extLst>
              <a:ext uri="{FF2B5EF4-FFF2-40B4-BE49-F238E27FC236}">
                <a16:creationId xmlns:a16="http://schemas.microsoft.com/office/drawing/2014/main" id="{4B477216-C0F6-4C8A-A63E-B9609FAD5C74}"/>
              </a:ext>
            </a:extLst>
          </p:cNvPr>
          <p:cNvSpPr txBox="1"/>
          <p:nvPr/>
        </p:nvSpPr>
        <p:spPr>
          <a:xfrm>
            <a:off x="8363949" y="6654513"/>
            <a:ext cx="1105847" cy="203487"/>
          </a:xfrm>
          <a:prstGeom prst="rect">
            <a:avLst/>
          </a:prstGeom>
          <a:solidFill>
            <a:schemeClr val="bg1"/>
          </a:solidFill>
        </p:spPr>
        <p:txBody>
          <a:bodyPr wrap="square" lIns="0" tIns="0" rIns="0" bIns="0" rtlCol="0">
            <a:noAutofit/>
          </a:bodyPr>
          <a:lstStyle/>
          <a:p>
            <a:pPr algn="ctr"/>
            <a:r>
              <a:rPr lang="ja-JP" altLang="en-US" sz="1000" dirty="0">
                <a:latin typeface="BIZ UDPゴシック" panose="020B0400000000000000" pitchFamily="50" charset="-128"/>
                <a:ea typeface="BIZ UDPゴシック" panose="020B0400000000000000" pitchFamily="50" charset="-128"/>
              </a:rPr>
              <a:t>森林クラウドの活用　　</a:t>
            </a:r>
          </a:p>
        </p:txBody>
      </p:sp>
      <p:pic>
        <p:nvPicPr>
          <p:cNvPr id="49" name="図 48">
            <a:extLst>
              <a:ext uri="{FF2B5EF4-FFF2-40B4-BE49-F238E27FC236}">
                <a16:creationId xmlns:a16="http://schemas.microsoft.com/office/drawing/2014/main" id="{4D8634E3-839C-476B-A7FE-4C02D79E5F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83514" y="4974301"/>
            <a:ext cx="1697569" cy="1670940"/>
          </a:xfrm>
          <a:prstGeom prst="rect">
            <a:avLst/>
          </a:prstGeom>
        </p:spPr>
      </p:pic>
      <p:sp>
        <p:nvSpPr>
          <p:cNvPr id="24" name="矢印: 下 23">
            <a:extLst>
              <a:ext uri="{FF2B5EF4-FFF2-40B4-BE49-F238E27FC236}">
                <a16:creationId xmlns:a16="http://schemas.microsoft.com/office/drawing/2014/main" id="{668BA4DC-4AFB-4A26-A951-A162B967342B}"/>
              </a:ext>
            </a:extLst>
          </p:cNvPr>
          <p:cNvSpPr/>
          <p:nvPr/>
        </p:nvSpPr>
        <p:spPr>
          <a:xfrm>
            <a:off x="2179666" y="3302130"/>
            <a:ext cx="1434023" cy="21345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80965" y="1512961"/>
            <a:ext cx="5631427" cy="1709084"/>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・ハーベスタやフォワーダ等の車両系林業機械の導入がある一方、</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架線を活用した新技術の導入は進んでいない状況</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・全国的に主伐・再造林を積極的に進める地域では、さらに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効率化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を進めるＩＣＴ重機や特殊な搬器、機械地拵等が導入</a:t>
            </a:r>
            <a:r>
              <a:rPr kumimoji="1" lang="ja-JP" altLang="en-US" sz="1400" dirty="0">
                <a:solidFill>
                  <a:schemeClr val="tx1"/>
                </a:solidFill>
                <a:latin typeface="BIZ UDゴシック" panose="020B0400000000000000" pitchFamily="49" charset="-128"/>
                <a:ea typeface="BIZ UDゴシック" panose="020B0400000000000000" pitchFamily="49" charset="-128"/>
              </a:rPr>
              <a:t>されている。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・府の林業地は、地形が複雑で、急峻な場所が多いため、</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条件適地</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を前提とした効率化施業をそのまま導入することは難しい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5" name="矢印: 下 14">
            <a:extLst>
              <a:ext uri="{FF2B5EF4-FFF2-40B4-BE49-F238E27FC236}">
                <a16:creationId xmlns:a16="http://schemas.microsoft.com/office/drawing/2014/main" id="{14A8B487-8DBB-440A-8E80-419071732C9A}"/>
              </a:ext>
            </a:extLst>
          </p:cNvPr>
          <p:cNvSpPr/>
          <p:nvPr/>
        </p:nvSpPr>
        <p:spPr>
          <a:xfrm>
            <a:off x="2155174" y="4843823"/>
            <a:ext cx="1434023" cy="21345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a16="http://schemas.microsoft.com/office/drawing/2014/main" id="{C3FC5FD3-1C96-4A79-9CE8-174134E80F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57243" y="620696"/>
            <a:ext cx="3764281" cy="2901287"/>
          </a:xfrm>
          <a:prstGeom prst="rect">
            <a:avLst/>
          </a:prstGeom>
        </p:spPr>
      </p:pic>
      <p:sp>
        <p:nvSpPr>
          <p:cNvPr id="18" name="テキスト ボックス 17">
            <a:extLst>
              <a:ext uri="{FF2B5EF4-FFF2-40B4-BE49-F238E27FC236}">
                <a16:creationId xmlns:a16="http://schemas.microsoft.com/office/drawing/2014/main" id="{FB608E48-8D94-4A8D-A327-17CE65C56647}"/>
              </a:ext>
            </a:extLst>
          </p:cNvPr>
          <p:cNvSpPr txBox="1"/>
          <p:nvPr/>
        </p:nvSpPr>
        <p:spPr>
          <a:xfrm>
            <a:off x="7237046" y="3529418"/>
            <a:ext cx="2554737" cy="189940"/>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出典：林野庁（スマート林業 大阪・関西万博出展チラシ）</a:t>
            </a:r>
            <a:endParaRPr lang="en-US" altLang="ja-JP" sz="800" dirty="0">
              <a:latin typeface="BIZ UDPゴシック" panose="020B0400000000000000" pitchFamily="50" charset="-128"/>
              <a:ea typeface="BIZ UDPゴシック" panose="020B0400000000000000" pitchFamily="50" charset="-128"/>
            </a:endParaRPr>
          </a:p>
          <a:p>
            <a:pPr algn="ctr"/>
            <a:r>
              <a:rPr lang="ja-JP" altLang="en-US" sz="800" dirty="0">
                <a:latin typeface="BIZ UDPゴシック" panose="020B0400000000000000" pitchFamily="50" charset="-128"/>
                <a:ea typeface="BIZ UDPゴシック" panose="020B0400000000000000" pitchFamily="50" charset="-128"/>
              </a:rPr>
              <a:t>　　</a:t>
            </a:r>
          </a:p>
        </p:txBody>
      </p:sp>
      <p:pic>
        <p:nvPicPr>
          <p:cNvPr id="13" name="図 12">
            <a:extLst>
              <a:ext uri="{FF2B5EF4-FFF2-40B4-BE49-F238E27FC236}">
                <a16:creationId xmlns:a16="http://schemas.microsoft.com/office/drawing/2014/main" id="{69D141EE-A940-43E1-A039-311E89AE36B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68281" y="3887893"/>
            <a:ext cx="3912803" cy="911300"/>
          </a:xfrm>
          <a:prstGeom prst="rect">
            <a:avLst/>
          </a:prstGeom>
        </p:spPr>
      </p:pic>
      <p:sp>
        <p:nvSpPr>
          <p:cNvPr id="27" name="テキスト ボックス 26">
            <a:extLst>
              <a:ext uri="{FF2B5EF4-FFF2-40B4-BE49-F238E27FC236}">
                <a16:creationId xmlns:a16="http://schemas.microsoft.com/office/drawing/2014/main" id="{8322187D-06DA-4EFD-8F73-9ADF131402DE}"/>
              </a:ext>
            </a:extLst>
          </p:cNvPr>
          <p:cNvSpPr txBox="1"/>
          <p:nvPr/>
        </p:nvSpPr>
        <p:spPr>
          <a:xfrm>
            <a:off x="5868280" y="3680260"/>
            <a:ext cx="3328185" cy="189940"/>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■架線系作業システム（タワーヤーダーの将来像）</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　　</a:t>
            </a:r>
          </a:p>
        </p:txBody>
      </p:sp>
      <p:sp>
        <p:nvSpPr>
          <p:cNvPr id="20" name="スライド番号プレースホルダー 10">
            <a:extLst>
              <a:ext uri="{FF2B5EF4-FFF2-40B4-BE49-F238E27FC236}">
                <a16:creationId xmlns:a16="http://schemas.microsoft.com/office/drawing/2014/main" id="{AA52C591-50FB-4EE5-A985-CCC6BC8B2B50}"/>
              </a:ext>
            </a:extLst>
          </p:cNvPr>
          <p:cNvSpPr>
            <a:spLocks noGrp="1"/>
          </p:cNvSpPr>
          <p:nvPr>
            <p:ph type="sldNum" sz="quarter" idx="12"/>
          </p:nvPr>
        </p:nvSpPr>
        <p:spPr>
          <a:xfrm>
            <a:off x="7677150" y="6508844"/>
            <a:ext cx="2228850" cy="365125"/>
          </a:xfrm>
        </p:spPr>
        <p:txBody>
          <a:bodyPr/>
          <a:lstStyle/>
          <a:p>
            <a:fld id="{D2D8002D-B5B0-4BAC-B1F6-782DDCCE6D9C}" type="slidenum">
              <a:rPr kumimoji="1" lang="ja-JP" altLang="en-US" sz="2000" b="1"/>
              <a:t>29</a:t>
            </a:fld>
            <a:endParaRPr kumimoji="1" lang="ja-JP" altLang="en-US" sz="2000" b="1" dirty="0"/>
          </a:p>
        </p:txBody>
      </p:sp>
      <p:sp>
        <p:nvSpPr>
          <p:cNvPr id="22" name="正方形/長方形 21">
            <a:extLst>
              <a:ext uri="{FF2B5EF4-FFF2-40B4-BE49-F238E27FC236}">
                <a16:creationId xmlns:a16="http://schemas.microsoft.com/office/drawing/2014/main" id="{C9014BA5-4C8A-4788-8568-181F160984FC}"/>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8" name="図 27">
            <a:extLst>
              <a:ext uri="{FF2B5EF4-FFF2-40B4-BE49-F238E27FC236}">
                <a16:creationId xmlns:a16="http://schemas.microsoft.com/office/drawing/2014/main" id="{BE53C2E1-7AC5-4DB6-87F7-189A891837B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29" name="図 28">
            <a:extLst>
              <a:ext uri="{FF2B5EF4-FFF2-40B4-BE49-F238E27FC236}">
                <a16:creationId xmlns:a16="http://schemas.microsoft.com/office/drawing/2014/main" id="{577B2629-11DB-4E31-80A5-94157905CC4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30" name="図 29">
            <a:extLst>
              <a:ext uri="{FF2B5EF4-FFF2-40B4-BE49-F238E27FC236}">
                <a16:creationId xmlns:a16="http://schemas.microsoft.com/office/drawing/2014/main" id="{95AF9A11-4D68-42BD-B089-E176D0A187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40" name="図 39">
            <a:extLst>
              <a:ext uri="{FF2B5EF4-FFF2-40B4-BE49-F238E27FC236}">
                <a16:creationId xmlns:a16="http://schemas.microsoft.com/office/drawing/2014/main" id="{7DC473B0-FE79-465B-B216-B2200D728C3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2" name="図 41">
            <a:extLst>
              <a:ext uri="{FF2B5EF4-FFF2-40B4-BE49-F238E27FC236}">
                <a16:creationId xmlns:a16="http://schemas.microsoft.com/office/drawing/2014/main" id="{7C109EA4-D8A1-47F4-BD49-E073E80731F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7" name="図 46">
            <a:extLst>
              <a:ext uri="{FF2B5EF4-FFF2-40B4-BE49-F238E27FC236}">
                <a16:creationId xmlns:a16="http://schemas.microsoft.com/office/drawing/2014/main" id="{1B872828-804F-447E-937D-545647E76CD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8" name="図 47">
            <a:extLst>
              <a:ext uri="{FF2B5EF4-FFF2-40B4-BE49-F238E27FC236}">
                <a16:creationId xmlns:a16="http://schemas.microsoft.com/office/drawing/2014/main" id="{D7CC2A9E-B58F-4EEB-814A-1240FB21E53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0" name="Picture 2">
            <a:extLst>
              <a:ext uri="{FF2B5EF4-FFF2-40B4-BE49-F238E27FC236}">
                <a16:creationId xmlns:a16="http://schemas.microsoft.com/office/drawing/2014/main" id="{2B8FA840-E356-4CFC-9533-9AA3CE592CD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a:extLst>
              <a:ext uri="{FF2B5EF4-FFF2-40B4-BE49-F238E27FC236}">
                <a16:creationId xmlns:a16="http://schemas.microsoft.com/office/drawing/2014/main" id="{BD778B61-AB1B-42C8-96D6-7132F2977C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a:extLst>
              <a:ext uri="{FF2B5EF4-FFF2-40B4-BE49-F238E27FC236}">
                <a16:creationId xmlns:a16="http://schemas.microsoft.com/office/drawing/2014/main" id="{78E07D07-9D72-4165-86B8-67BC78A8AE87}"/>
              </a:ext>
            </a:extLst>
          </p:cNvPr>
          <p:cNvSpPr txBox="1"/>
          <p:nvPr/>
        </p:nvSpPr>
        <p:spPr>
          <a:xfrm>
            <a:off x="7119815" y="4799193"/>
            <a:ext cx="2751811" cy="189940"/>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出典：林野庁資料（林業機械の自動化・遠隔操作化に向けて）</a:t>
            </a:r>
            <a:endParaRPr lang="en-US" altLang="ja-JP" sz="800" dirty="0">
              <a:latin typeface="BIZ UDPゴシック" panose="020B0400000000000000" pitchFamily="50" charset="-128"/>
              <a:ea typeface="BIZ UDPゴシック" panose="020B0400000000000000" pitchFamily="50" charset="-128"/>
            </a:endParaRPr>
          </a:p>
          <a:p>
            <a:pPr algn="ctr"/>
            <a:r>
              <a:rPr lang="ja-JP" altLang="en-US" sz="800" dirty="0">
                <a:latin typeface="BIZ UDPゴシック" panose="020B0400000000000000" pitchFamily="50" charset="-128"/>
                <a:ea typeface="BIZ UDPゴシック" panose="020B0400000000000000" pitchFamily="50" charset="-128"/>
              </a:rPr>
              <a:t>　　</a:t>
            </a:r>
          </a:p>
        </p:txBody>
      </p:sp>
    </p:spTree>
    <p:extLst>
      <p:ext uri="{BB962C8B-B14F-4D97-AF65-F5344CB8AC3E}">
        <p14:creationId xmlns:p14="http://schemas.microsoft.com/office/powerpoint/2010/main" val="1069066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328" y="90179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３　</a:t>
            </a:r>
            <a:r>
              <a:rPr kumimoji="1" lang="ja-JP" altLang="en-US" dirty="0">
                <a:solidFill>
                  <a:srgbClr val="FF0000"/>
                </a:solidFill>
                <a:latin typeface="BIZ UDゴシック" panose="020B0400000000000000" pitchFamily="49" charset="-128"/>
                <a:ea typeface="BIZ UDゴシック" panose="020B0400000000000000" pitchFamily="49" charset="-128"/>
              </a:rPr>
              <a:t>森林資源の有効活用</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104926" y="1296833"/>
            <a:ext cx="7026992" cy="1848849"/>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・平成</a:t>
            </a:r>
            <a:r>
              <a:rPr kumimoji="1" lang="en-US" altLang="ja-JP" sz="1400" dirty="0">
                <a:solidFill>
                  <a:schemeClr val="tx1"/>
                </a:solidFill>
                <a:latin typeface="BIZ UDゴシック" panose="020B0400000000000000" pitchFamily="49" charset="-128"/>
                <a:ea typeface="BIZ UDゴシック" panose="020B0400000000000000" pitchFamily="49" charset="-128"/>
              </a:rPr>
              <a:t>24</a:t>
            </a:r>
            <a:r>
              <a:rPr kumimoji="1" lang="ja-JP" altLang="en-US" sz="1400" dirty="0">
                <a:solidFill>
                  <a:schemeClr val="tx1"/>
                </a:solidFill>
                <a:latin typeface="BIZ UDゴシック" panose="020B0400000000000000" pitchFamily="49" charset="-128"/>
                <a:ea typeface="BIZ UDゴシック" panose="020B0400000000000000" pitchFamily="49" charset="-128"/>
              </a:rPr>
              <a:t>年４月から「おおさか材認証制度」を開始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zh-TW" altLang="en-US" sz="1400" dirty="0">
                <a:solidFill>
                  <a:schemeClr val="tx1"/>
                </a:solidFill>
                <a:latin typeface="BIZ UDゴシック" panose="020B0400000000000000" pitchFamily="49" charset="-128"/>
                <a:ea typeface="BIZ UDゴシック" panose="020B0400000000000000" pitchFamily="49" charset="-128"/>
              </a:rPr>
              <a:t>大阪府木材利用基本方針</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dirty="0">
                <a:solidFill>
                  <a:schemeClr val="tx1"/>
                </a:solidFill>
                <a:latin typeface="BIZ UDゴシック" panose="020B0400000000000000" pitchFamily="49" charset="-128"/>
                <a:ea typeface="BIZ UDゴシック" panose="020B0400000000000000" pitchFamily="49" charset="-128"/>
              </a:rPr>
              <a:t>に基づき、公共施設だけでなく</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民間施設での大阪府産材</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の利用を促進</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・企業の環境意識の高まりや、市町村の森林環境譲与税の活用もあり大阪府産材への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ニーズは高まっている。</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・令和７年４月に「改正クリーンウッド法（合法木材の義務化）」が施行</a:t>
            </a:r>
          </a:p>
          <a:p>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101164" y="3410704"/>
            <a:ext cx="7034513" cy="1848850"/>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・多様化・増加する大阪府産材の需要に対し、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供給体制が十分に整備されておらず</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利用者にとって最適な供給ルートを確保できない状況となっている。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大阪府産材の生産量および取扱事業者が少なく</a:t>
            </a:r>
            <a:r>
              <a:rPr kumimoji="1" lang="ja-JP" altLang="en-US" sz="1400" dirty="0">
                <a:solidFill>
                  <a:schemeClr val="tx1"/>
                </a:solidFill>
                <a:latin typeface="BIZ UDゴシック" panose="020B0400000000000000" pitchFamily="49" charset="-128"/>
                <a:ea typeface="BIZ UDゴシック" panose="020B0400000000000000" pitchFamily="49" charset="-128"/>
              </a:rPr>
              <a:t>、他府県産材に比べて、量の確保や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需要に対応した納入、価格面等で不利となっている。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a:rPr>
              <a:t>・現行の認証制度は、認定対象地区が府内８地区に限られており、合法性証明を義務化</a:t>
            </a:r>
            <a:endParaRPr kumimoji="1" lang="en-US" altLang="ja-JP" sz="1400" dirty="0">
              <a:solidFill>
                <a:schemeClr val="tx1"/>
              </a:solidFill>
              <a:latin typeface="BIZ UDゴシック" panose="020B0400000000000000" pitchFamily="49" charset="-128"/>
              <a:ea typeface="BIZ UDゴシック"/>
            </a:endParaRPr>
          </a:p>
          <a:p>
            <a:pPr>
              <a:lnSpc>
                <a:spcPts val="1800"/>
              </a:lnSpc>
            </a:pPr>
            <a:r>
              <a:rPr kumimoji="1" lang="ja-JP" altLang="en-US" sz="1400" dirty="0">
                <a:solidFill>
                  <a:schemeClr val="tx1"/>
                </a:solidFill>
                <a:latin typeface="BIZ UDゴシック" panose="020B0400000000000000" pitchFamily="49" charset="-128"/>
                <a:ea typeface="BIZ UDゴシック"/>
              </a:rPr>
              <a:t>　する改正クリーンウッド法に十分対応できていない。</a:t>
            </a:r>
            <a:endParaRPr lang="en-US" altLang="ja-JP" sz="1400" dirty="0">
              <a:solidFill>
                <a:schemeClr val="tx1"/>
              </a:solidFill>
              <a:latin typeface="BIZ UDゴシック" panose="020B0400000000000000" pitchFamily="49" charset="-128"/>
              <a:ea typeface="BIZ UDゴシック"/>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122481" y="5532970"/>
            <a:ext cx="7009437" cy="1285142"/>
          </a:xfrm>
          <a:prstGeom prst="roundRect">
            <a:avLst>
              <a:gd name="adj" fmla="val 9670"/>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・ＪＡＳ認証材や乾燥材等、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多様な需要にも応じる供給体制</a:t>
            </a:r>
            <a:r>
              <a:rPr kumimoji="1" lang="ja-JP" altLang="en-US" sz="1400" dirty="0">
                <a:solidFill>
                  <a:schemeClr val="tx1"/>
                </a:solidFill>
                <a:latin typeface="BIZ UDゴシック" panose="020B0400000000000000" pitchFamily="49" charset="-128"/>
                <a:ea typeface="BIZ UDゴシック" panose="020B0400000000000000" pitchFamily="49" charset="-128"/>
              </a:rPr>
              <a:t>の構築</a:t>
            </a:r>
            <a:endParaRPr kumimoji="1" lang="ja-JP" altLang="en-US" sz="1400" b="1" u="sng"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・大阪府産材に携わる事業者を増やし、厚みのある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サプライチェーンの構築</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・府内全域の森林に対象地域を拡大、クリーンウッド法に対応した制度に変更</a:t>
            </a:r>
          </a:p>
        </p:txBody>
      </p:sp>
      <p:pic>
        <p:nvPicPr>
          <p:cNvPr id="42" name="図 41">
            <a:extLst>
              <a:ext uri="{FF2B5EF4-FFF2-40B4-BE49-F238E27FC236}">
                <a16:creationId xmlns:a16="http://schemas.microsoft.com/office/drawing/2014/main" id="{B28EE4BE-0878-44B1-80B6-E37732D235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89651" y="4469699"/>
            <a:ext cx="2372395" cy="1870873"/>
          </a:xfrm>
          <a:prstGeom prst="rect">
            <a:avLst/>
          </a:prstGeom>
        </p:spPr>
      </p:pic>
      <p:sp>
        <p:nvSpPr>
          <p:cNvPr id="44" name="テキスト ボックス 145">
            <a:extLst>
              <a:ext uri="{FF2B5EF4-FFF2-40B4-BE49-F238E27FC236}">
                <a16:creationId xmlns:a16="http://schemas.microsoft.com/office/drawing/2014/main" id="{4A0BD435-30B8-4EFE-9FCF-2E407CF9AEBD}"/>
              </a:ext>
            </a:extLst>
          </p:cNvPr>
          <p:cNvSpPr txBox="1">
            <a:spLocks noChangeArrowheads="1"/>
          </p:cNvSpPr>
          <p:nvPr/>
        </p:nvSpPr>
        <p:spPr bwMode="auto">
          <a:xfrm>
            <a:off x="7358524" y="6336677"/>
            <a:ext cx="2400728" cy="461665"/>
          </a:xfrm>
          <a:prstGeom prst="rect">
            <a:avLst/>
          </a:prstGeom>
          <a:noFill/>
        </p:spPr>
        <p:txBody>
          <a:bodyPr wrap="square">
            <a:spAutoFit/>
          </a:bodyPr>
          <a:lstStyle>
            <a:defPPr>
              <a:defRPr lang="ja-JP"/>
            </a:defPPr>
            <a:lvl1pPr>
              <a:defRPr sz="1100" b="0" i="0">
                <a:latin typeface="+mn-ea"/>
                <a:ea typeface="+mn-ea"/>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ctr"/>
            <a:r>
              <a:rPr lang="ja-JP" altLang="en-US" sz="1200"/>
              <a:t>地域交流拠点＆カフェ</a:t>
            </a:r>
            <a:endParaRPr lang="en-US" altLang="ja-JP" sz="1200"/>
          </a:p>
          <a:p>
            <a:pPr algn="ctr"/>
            <a:r>
              <a:rPr lang="ja-JP" altLang="en-US" sz="1200"/>
              <a:t>「江坂ひとときテラス」</a:t>
            </a:r>
            <a:endParaRPr lang="en-US" altLang="ja-JP" sz="1200"/>
          </a:p>
        </p:txBody>
      </p:sp>
      <p:pic>
        <p:nvPicPr>
          <p:cNvPr id="46" name="図 45">
            <a:extLst>
              <a:ext uri="{FF2B5EF4-FFF2-40B4-BE49-F238E27FC236}">
                <a16:creationId xmlns:a16="http://schemas.microsoft.com/office/drawing/2014/main" id="{55CB48F9-052D-4525-9E9E-C52CF7C1E2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58524" y="1204256"/>
            <a:ext cx="2262653" cy="2996980"/>
          </a:xfrm>
          <a:prstGeom prst="rect">
            <a:avLst/>
          </a:prstGeom>
        </p:spPr>
      </p:pic>
      <p:sp>
        <p:nvSpPr>
          <p:cNvPr id="53" name="テキスト ボックス 52">
            <a:extLst>
              <a:ext uri="{FF2B5EF4-FFF2-40B4-BE49-F238E27FC236}">
                <a16:creationId xmlns:a16="http://schemas.microsoft.com/office/drawing/2014/main" id="{8B074E41-237F-43EC-90BC-F00C9A10B8F7}"/>
              </a:ext>
            </a:extLst>
          </p:cNvPr>
          <p:cNvSpPr txBox="1"/>
          <p:nvPr/>
        </p:nvSpPr>
        <p:spPr>
          <a:xfrm>
            <a:off x="7083965" y="962576"/>
            <a:ext cx="2617819" cy="342786"/>
          </a:xfrm>
          <a:prstGeom prst="rect">
            <a:avLst/>
          </a:prstGeom>
          <a:noFill/>
        </p:spPr>
        <p:txBody>
          <a:bodyPr wrap="square" lIns="91440" tIns="45720" rIns="91440" bIns="45720" anchor="t">
            <a:spAutoFit/>
          </a:bodyPr>
          <a:lstStyle/>
          <a:p>
            <a:pPr>
              <a:lnSpc>
                <a:spcPct val="150000"/>
              </a:lnSpc>
            </a:pPr>
            <a:r>
              <a:rPr lang="ja-JP" altLang="en-US" sz="1200" dirty="0">
                <a:ea typeface="游ゴシック"/>
              </a:rPr>
              <a:t>■おおさか材認証の認定対象地区</a:t>
            </a:r>
            <a:endParaRPr lang="en-US" altLang="ja-JP" sz="1200" dirty="0">
              <a:ea typeface="游ゴシック"/>
            </a:endParaRPr>
          </a:p>
        </p:txBody>
      </p:sp>
      <p:sp>
        <p:nvSpPr>
          <p:cNvPr id="54" name="テキスト ボックス 53">
            <a:extLst>
              <a:ext uri="{FF2B5EF4-FFF2-40B4-BE49-F238E27FC236}">
                <a16:creationId xmlns:a16="http://schemas.microsoft.com/office/drawing/2014/main" id="{1A246188-D804-43DF-84F2-1A5BCCF9C3CE}"/>
              </a:ext>
            </a:extLst>
          </p:cNvPr>
          <p:cNvSpPr txBox="1"/>
          <p:nvPr/>
        </p:nvSpPr>
        <p:spPr>
          <a:xfrm>
            <a:off x="7192510" y="4164075"/>
            <a:ext cx="2400728" cy="342786"/>
          </a:xfrm>
          <a:prstGeom prst="rect">
            <a:avLst/>
          </a:prstGeom>
          <a:noFill/>
        </p:spPr>
        <p:txBody>
          <a:bodyPr wrap="square">
            <a:spAutoFit/>
          </a:bodyPr>
          <a:lstStyle/>
          <a:p>
            <a:pPr>
              <a:lnSpc>
                <a:spcPct val="150000"/>
              </a:lnSpc>
            </a:pPr>
            <a:r>
              <a:rPr lang="ja-JP" altLang="en-US" sz="1200" dirty="0"/>
              <a:t>■民間施設の木質化の事例</a:t>
            </a:r>
            <a:endParaRPr lang="en-US" altLang="ja-JP" sz="1200" dirty="0"/>
          </a:p>
        </p:txBody>
      </p:sp>
      <p:sp>
        <p:nvSpPr>
          <p:cNvPr id="18" name="正方形/長方形 17">
            <a:extLst>
              <a:ext uri="{FF2B5EF4-FFF2-40B4-BE49-F238E27FC236}">
                <a16:creationId xmlns:a16="http://schemas.microsoft.com/office/drawing/2014/main" id="{C0901E20-5ED1-4A83-AB45-CF23C2811B66}"/>
              </a:ext>
            </a:extLst>
          </p:cNvPr>
          <p:cNvSpPr/>
          <p:nvPr/>
        </p:nvSpPr>
        <p:spPr>
          <a:xfrm>
            <a:off x="0" y="0"/>
            <a:ext cx="9906000" cy="4646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r>
              <a:rPr kumimoji="1" lang="ja-JP" altLang="en-US" sz="1200" b="1" dirty="0">
                <a:latin typeface="BIZ UDゴシック" panose="020B0400000000000000" pitchFamily="49" charset="-128"/>
                <a:ea typeface="BIZ UDゴシック" panose="020B0400000000000000" pitchFamily="49" charset="-128"/>
              </a:rPr>
              <a:t>＜森林経営に適した森林＞</a:t>
            </a:r>
            <a:endParaRPr kumimoji="1" lang="en-US" altLang="ja-JP" dirty="0">
              <a:latin typeface="BIZ UDゴシック" panose="020B0400000000000000" pitchFamily="49" charset="-128"/>
              <a:ea typeface="BIZ UDゴシック" panose="020B0400000000000000" pitchFamily="49" charset="-128"/>
            </a:endParaRPr>
          </a:p>
        </p:txBody>
      </p:sp>
      <p:sp>
        <p:nvSpPr>
          <p:cNvPr id="20" name="正方形/長方形 19">
            <a:extLst>
              <a:ext uri="{FF2B5EF4-FFF2-40B4-BE49-F238E27FC236}">
                <a16:creationId xmlns:a16="http://schemas.microsoft.com/office/drawing/2014/main" id="{4C766BB6-E408-4BBE-B9EE-BFE84E0FBBED}"/>
              </a:ext>
            </a:extLst>
          </p:cNvPr>
          <p:cNvSpPr/>
          <p:nvPr/>
        </p:nvSpPr>
        <p:spPr>
          <a:xfrm>
            <a:off x="0" y="-21858"/>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1C177E25-2C9F-47E4-BA32-393CE930BF30}"/>
              </a:ext>
            </a:extLst>
          </p:cNvPr>
          <p:cNvSpPr/>
          <p:nvPr/>
        </p:nvSpPr>
        <p:spPr>
          <a:xfrm>
            <a:off x="461" y="492844"/>
            <a:ext cx="9906000" cy="40894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sp>
        <p:nvSpPr>
          <p:cNvPr id="24" name="矢印: 下 23">
            <a:extLst>
              <a:ext uri="{FF2B5EF4-FFF2-40B4-BE49-F238E27FC236}">
                <a16:creationId xmlns:a16="http://schemas.microsoft.com/office/drawing/2014/main" id="{668BA4DC-4AFB-4A26-A951-A162B967342B}"/>
              </a:ext>
            </a:extLst>
          </p:cNvPr>
          <p:cNvSpPr/>
          <p:nvPr/>
        </p:nvSpPr>
        <p:spPr>
          <a:xfrm>
            <a:off x="2816042" y="3188271"/>
            <a:ext cx="1519391" cy="179844"/>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下 22">
            <a:extLst>
              <a:ext uri="{FF2B5EF4-FFF2-40B4-BE49-F238E27FC236}">
                <a16:creationId xmlns:a16="http://schemas.microsoft.com/office/drawing/2014/main" id="{A89B7B04-0937-45C4-9A74-ED5C5E9D4B18}"/>
              </a:ext>
            </a:extLst>
          </p:cNvPr>
          <p:cNvSpPr/>
          <p:nvPr/>
        </p:nvSpPr>
        <p:spPr>
          <a:xfrm>
            <a:off x="2867503" y="5289075"/>
            <a:ext cx="1519391" cy="179844"/>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図 60">
            <a:extLst>
              <a:ext uri="{FF2B5EF4-FFF2-40B4-BE49-F238E27FC236}">
                <a16:creationId xmlns:a16="http://schemas.microsoft.com/office/drawing/2014/main" id="{7FECAF1C-1DFA-4FD8-B32A-DEB50CA59A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62" name="図 61">
            <a:extLst>
              <a:ext uri="{FF2B5EF4-FFF2-40B4-BE49-F238E27FC236}">
                <a16:creationId xmlns:a16="http://schemas.microsoft.com/office/drawing/2014/main" id="{A733B414-EF8F-43CD-8993-2461F8E317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63" name="図 62">
            <a:extLst>
              <a:ext uri="{FF2B5EF4-FFF2-40B4-BE49-F238E27FC236}">
                <a16:creationId xmlns:a16="http://schemas.microsoft.com/office/drawing/2014/main" id="{B34E0AFB-A9BF-4CFB-8CAC-7D24128625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64" name="図 63">
            <a:extLst>
              <a:ext uri="{FF2B5EF4-FFF2-40B4-BE49-F238E27FC236}">
                <a16:creationId xmlns:a16="http://schemas.microsoft.com/office/drawing/2014/main" id="{345268CD-710E-4368-A457-ABBD9C0B95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65" name="図 64">
            <a:extLst>
              <a:ext uri="{FF2B5EF4-FFF2-40B4-BE49-F238E27FC236}">
                <a16:creationId xmlns:a16="http://schemas.microsoft.com/office/drawing/2014/main" id="{13D76C7F-EF4C-4EA3-BE1D-A12E6DAB4A3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67" name="図 66">
            <a:extLst>
              <a:ext uri="{FF2B5EF4-FFF2-40B4-BE49-F238E27FC236}">
                <a16:creationId xmlns:a16="http://schemas.microsoft.com/office/drawing/2014/main" id="{5CAD5E1A-1363-4503-AD83-ACE149E3BA6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68" name="図 67">
            <a:extLst>
              <a:ext uri="{FF2B5EF4-FFF2-40B4-BE49-F238E27FC236}">
                <a16:creationId xmlns:a16="http://schemas.microsoft.com/office/drawing/2014/main" id="{25DD792D-7A8D-4411-AF48-2B3803F0A03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69" name="Picture 2">
            <a:extLst>
              <a:ext uri="{FF2B5EF4-FFF2-40B4-BE49-F238E27FC236}">
                <a16:creationId xmlns:a16="http://schemas.microsoft.com/office/drawing/2014/main" id="{5CF39FF9-E35A-4A3D-942D-7846F647DA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a:extLst>
              <a:ext uri="{FF2B5EF4-FFF2-40B4-BE49-F238E27FC236}">
                <a16:creationId xmlns:a16="http://schemas.microsoft.com/office/drawing/2014/main" id="{82C5BFAC-370A-4110-B63E-038414AE0A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26" name="スライド番号プレースホルダー 10">
            <a:extLst>
              <a:ext uri="{FF2B5EF4-FFF2-40B4-BE49-F238E27FC236}">
                <a16:creationId xmlns:a16="http://schemas.microsoft.com/office/drawing/2014/main" id="{A613AA70-27B5-4AD0-B0C8-E507C994A60F}"/>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30</a:t>
            </a:fld>
            <a:endParaRPr kumimoji="1" lang="ja-JP" altLang="en-US" sz="2000" b="1" dirty="0"/>
          </a:p>
        </p:txBody>
      </p:sp>
    </p:spTree>
    <p:extLst>
      <p:ext uri="{BB962C8B-B14F-4D97-AF65-F5344CB8AC3E}">
        <p14:creationId xmlns:p14="http://schemas.microsoft.com/office/powerpoint/2010/main" val="2125180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27C29FC-F95F-41C2-BE7F-B25D07EFB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7414" y="5055824"/>
            <a:ext cx="4020446" cy="1583812"/>
          </a:xfrm>
          <a:prstGeom prst="rect">
            <a:avLst/>
          </a:prstGeom>
          <a:ln>
            <a:noFill/>
          </a:ln>
        </p:spPr>
      </p:pic>
      <p:sp>
        <p:nvSpPr>
          <p:cNvPr id="11" name="四角形: 角を丸くする 10">
            <a:extLst>
              <a:ext uri="{FF2B5EF4-FFF2-40B4-BE49-F238E27FC236}">
                <a16:creationId xmlns:a16="http://schemas.microsoft.com/office/drawing/2014/main" id="{85314BE4-407F-4A25-8672-B72E109ED397}"/>
              </a:ext>
            </a:extLst>
          </p:cNvPr>
          <p:cNvSpPr/>
          <p:nvPr/>
        </p:nvSpPr>
        <p:spPr>
          <a:xfrm>
            <a:off x="142218" y="5134500"/>
            <a:ext cx="5453595" cy="1677432"/>
          </a:xfrm>
          <a:prstGeom prst="roundRect">
            <a:avLst>
              <a:gd name="adj" fmla="val 5612"/>
            </a:avLst>
          </a:prstGeom>
          <a:solidFill>
            <a:schemeClr val="accent4">
              <a:lumMod val="20000"/>
              <a:lumOff val="8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・森林経営による維持管理が困難な風倒被害地については、</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森林復旧に伴う広葉樹林化を着実に実施していきます。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・森林経営不適地における治山事業等の実施にあたっては、多様</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性の高い森林への林相転換を目指した森林整備を行います。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・施工地のモニタリング等を着実に行い、多面的機能を最大限</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発揮できる多様性の高い森林づくり技術の向上に努めます。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517546"/>
            <a:ext cx="9906000" cy="46469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基軸３</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多様性の高い森林の維持・増進」</a:t>
            </a:r>
            <a:endParaRPr kumimoji="1" lang="ja-JP" altLang="en-US" b="1" dirty="0">
              <a:latin typeface="BIZ UDゴシック" panose="020B0400000000000000" pitchFamily="49" charset="-128"/>
              <a:ea typeface="BIZ UDゴシック" panose="020B0400000000000000" pitchFamily="49" charset="-128"/>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142218" y="1466332"/>
            <a:ext cx="5453595" cy="1485420"/>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・府内のスギ・ヒノキ人工林面積 約</a:t>
            </a:r>
            <a:r>
              <a:rPr kumimoji="1" lang="en-US" altLang="ja-JP" sz="1200" dirty="0">
                <a:solidFill>
                  <a:schemeClr val="tx1"/>
                </a:solidFill>
                <a:latin typeface="BIZ UDゴシック" panose="020B0400000000000000" pitchFamily="49" charset="-128"/>
                <a:ea typeface="BIZ UDゴシック" panose="020B0400000000000000" pitchFamily="49" charset="-128"/>
              </a:rPr>
              <a:t>20,000ha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のうち、</a:t>
            </a:r>
            <a:r>
              <a:rPr kumimoji="1" lang="en-US" altLang="ja-JP" sz="1200" dirty="0">
                <a:solidFill>
                  <a:schemeClr val="tx1"/>
                </a:solidFill>
                <a:latin typeface="BIZ UDゴシック" panose="020B0400000000000000" pitchFamily="49" charset="-128"/>
                <a:ea typeface="BIZ UDゴシック" panose="020B0400000000000000" pitchFamily="49" charset="-128"/>
              </a:rPr>
              <a:t>6,000ha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が森林経営に</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適さない「広葉樹林への誘導転換」に位置付けられる状況。</a:t>
            </a:r>
          </a:p>
          <a:p>
            <a:r>
              <a:rPr kumimoji="1" lang="ja-JP" altLang="en-US" sz="1200" dirty="0">
                <a:solidFill>
                  <a:schemeClr val="tx1"/>
                </a:solidFill>
                <a:latin typeface="BIZ UDゴシック" panose="020B0400000000000000" pitchFamily="49" charset="-128"/>
                <a:ea typeface="BIZ UDゴシック" panose="020B0400000000000000" pitchFamily="49" charset="-128"/>
              </a:rPr>
              <a:t> ・昆明・モントリオール生物多様性枠組による</a:t>
            </a:r>
            <a:r>
              <a:rPr kumimoji="1" lang="en-US" altLang="ja-JP" sz="1200" dirty="0">
                <a:solidFill>
                  <a:schemeClr val="tx1"/>
                </a:solidFill>
                <a:latin typeface="BIZ UDゴシック" panose="020B0400000000000000" pitchFamily="49" charset="-128"/>
                <a:ea typeface="BIZ UDゴシック" panose="020B0400000000000000" pitchFamily="49" charset="-128"/>
              </a:rPr>
              <a:t>30by30</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2022.12</a:t>
            </a:r>
            <a:r>
              <a:rPr kumimoji="1" lang="ja-JP" altLang="en-US" sz="1100" dirty="0">
                <a:solidFill>
                  <a:schemeClr val="tx1"/>
                </a:solidFill>
                <a:latin typeface="BIZ UDゴシック" panose="020B0400000000000000" pitchFamily="49" charset="-128"/>
                <a:ea typeface="BIZ UDゴシック" panose="020B0400000000000000" pitchFamily="49" charset="-128"/>
              </a:rPr>
              <a:t>採択）</a:t>
            </a:r>
            <a:r>
              <a:rPr kumimoji="1" lang="ja-JP" altLang="en-US" sz="1200" dirty="0">
                <a:solidFill>
                  <a:schemeClr val="tx1"/>
                </a:solidFill>
                <a:latin typeface="BIZ UDゴシック" panose="020B0400000000000000" pitchFamily="49" charset="-128"/>
                <a:ea typeface="BIZ UDゴシック" panose="020B0400000000000000" pitchFamily="49" charset="-128"/>
              </a:rPr>
              <a:t>の目標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設定等を受け、林野庁が森林の生物多様性を高めるための林業経営の指針</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を策定</a:t>
            </a:r>
            <a:r>
              <a:rPr kumimoji="1" lang="en-US" altLang="ja-JP" sz="1200" dirty="0">
                <a:solidFill>
                  <a:schemeClr val="tx1"/>
                </a:solidFill>
                <a:latin typeface="BIZ UDゴシック" panose="020B0400000000000000" pitchFamily="49" charset="-128"/>
                <a:ea typeface="BIZ UDゴシック" panose="020B0400000000000000" pitchFamily="49" charset="-128"/>
              </a:rPr>
              <a:t>(R6.3)</a:t>
            </a:r>
            <a:r>
              <a:rPr kumimoji="1" lang="ja-JP" altLang="en-US" sz="1200" dirty="0">
                <a:solidFill>
                  <a:schemeClr val="tx1"/>
                </a:solidFill>
                <a:latin typeface="BIZ UDゴシック" panose="020B0400000000000000" pitchFamily="49" charset="-128"/>
                <a:ea typeface="BIZ UDゴシック" panose="020B0400000000000000" pitchFamily="49" charset="-128"/>
              </a:rPr>
              <a:t>するなど、水源涵養、防災・減災以外の森林機能や生態系上</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の役割への関心が高まっている。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42218" y="3192105"/>
            <a:ext cx="5453595" cy="1677432"/>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・持続的な資源利用の見込みがなくなった人工林を放置することは、災害発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生の危険性や、多面的機能の低下といった問題が生じる。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・国は、花粉症対策として、スギ人工林の伐採・植替えの推進を示しており、</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全域をスギ人工林伐採重点区域に指定されている本府では、こうした側面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からも林相転換の推進が必要となっている。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・広葉樹林化等の重要性が高まる一方、積極的に進めた実績は乏しく、多様</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性の高い森林の形成方法や最適な樹種構成に関する技術的知見等が少ない。</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934432" y="3017728"/>
            <a:ext cx="1869166" cy="136688"/>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01A16C58-EF70-4D81-86F4-28D69A0992DD}"/>
              </a:ext>
            </a:extLst>
          </p:cNvPr>
          <p:cNvSpPr/>
          <p:nvPr/>
        </p:nvSpPr>
        <p:spPr>
          <a:xfrm>
            <a:off x="56472" y="1018002"/>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施策３</a:t>
            </a:r>
            <a:r>
              <a:rPr kumimoji="1" lang="en-US" altLang="ja-JP" sz="1050" b="1" dirty="0">
                <a:solidFill>
                  <a:schemeClr val="accent4">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１　</a:t>
            </a:r>
            <a:r>
              <a:rPr kumimoji="1" lang="ja-JP" altLang="en-US" dirty="0">
                <a:solidFill>
                  <a:schemeClr val="accent4">
                    <a:lumMod val="75000"/>
                  </a:schemeClr>
                </a:solidFill>
                <a:latin typeface="BIZ UDゴシック" panose="020B0400000000000000" pitchFamily="49" charset="-128"/>
                <a:ea typeface="BIZ UDゴシック" panose="020B0400000000000000" pitchFamily="49" charset="-128"/>
              </a:rPr>
              <a:t>広葉樹林への誘導・転換</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4">
                    <a:lumMod val="75000"/>
                  </a:schemeClr>
                </a:solidFill>
                <a:latin typeface="+mn-ea"/>
              </a:rPr>
              <a:t>   </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4">
                  <a:lumMod val="75000"/>
                </a:schemeClr>
              </a:solidFill>
            </a:endParaRPr>
          </a:p>
        </p:txBody>
      </p:sp>
      <p:sp>
        <p:nvSpPr>
          <p:cNvPr id="25" name="正方形/長方形 24">
            <a:extLst>
              <a:ext uri="{FF2B5EF4-FFF2-40B4-BE49-F238E27FC236}">
                <a16:creationId xmlns:a16="http://schemas.microsoft.com/office/drawing/2014/main" id="{FFEBA35F-AD3A-4AE1-9FF9-3445B79B903D}"/>
              </a:ext>
            </a:extLst>
          </p:cNvPr>
          <p:cNvSpPr/>
          <p:nvPr/>
        </p:nvSpPr>
        <p:spPr>
          <a:xfrm>
            <a:off x="7208563" y="6603500"/>
            <a:ext cx="2368878" cy="2321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大阪府広葉樹林化技術マニュアル（</a:t>
            </a:r>
            <a:r>
              <a:rPr kumimoji="1" lang="en-US" altLang="ja-JP" sz="900" dirty="0">
                <a:solidFill>
                  <a:schemeClr val="tx1"/>
                </a:solidFill>
                <a:latin typeface="BIZ UDゴシック" panose="020B0400000000000000" pitchFamily="49" charset="-128"/>
                <a:ea typeface="BIZ UDゴシック" panose="020B0400000000000000" pitchFamily="49" charset="-128"/>
              </a:rPr>
              <a:t>2020.6</a:t>
            </a:r>
            <a:r>
              <a:rPr kumimoji="1" lang="ja-JP" altLang="en-US" sz="900" dirty="0">
                <a:solidFill>
                  <a:schemeClr val="tx1"/>
                </a:solidFill>
                <a:latin typeface="BIZ UDゴシック" panose="020B0400000000000000" pitchFamily="49" charset="-128"/>
                <a:ea typeface="BIZ UDゴシック" panose="020B0400000000000000" pitchFamily="49" charset="-128"/>
              </a:rPr>
              <a:t>）</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17" name="正方形/長方形 16">
            <a:extLst>
              <a:ext uri="{FF2B5EF4-FFF2-40B4-BE49-F238E27FC236}">
                <a16:creationId xmlns:a16="http://schemas.microsoft.com/office/drawing/2014/main" id="{4CD668AF-9E3E-48B1-A809-B15BB517660D}"/>
              </a:ext>
            </a:extLst>
          </p:cNvPr>
          <p:cNvSpPr/>
          <p:nvPr/>
        </p:nvSpPr>
        <p:spPr>
          <a:xfrm>
            <a:off x="0" y="-22644"/>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6" name="矢印: 下 25">
            <a:extLst>
              <a:ext uri="{FF2B5EF4-FFF2-40B4-BE49-F238E27FC236}">
                <a16:creationId xmlns:a16="http://schemas.microsoft.com/office/drawing/2014/main" id="{A10D4835-EE67-4AC5-8861-9ED7A62CAF70}"/>
              </a:ext>
            </a:extLst>
          </p:cNvPr>
          <p:cNvSpPr/>
          <p:nvPr/>
        </p:nvSpPr>
        <p:spPr>
          <a:xfrm>
            <a:off x="1934432" y="4933191"/>
            <a:ext cx="1869166" cy="136688"/>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C825E1B0-9DDB-4572-A2B6-A50AB96C1932}"/>
              </a:ext>
            </a:extLst>
          </p:cNvPr>
          <p:cNvSpPr txBox="1"/>
          <p:nvPr/>
        </p:nvSpPr>
        <p:spPr>
          <a:xfrm>
            <a:off x="5687900" y="4180010"/>
            <a:ext cx="4155814" cy="707886"/>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●多様性の高い森林への誘導・転換例</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 人工林、里山林、天然林等、様々な森林をモザイク状に配置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 経営されない人工林を様々な樹種からなる森林へ転換　　</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 一部の木を残存させるなど、多様な林齢構成へ誘導</a:t>
            </a:r>
            <a:endParaRPr kumimoji="1" lang="ja-JP" altLang="en-US" sz="1050"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DDEDD996-F4A9-4DB4-8058-DDE53AB23B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865" t="658" r="814" b="2378"/>
          <a:stretch/>
        </p:blipFill>
        <p:spPr>
          <a:xfrm>
            <a:off x="5781674" y="1313224"/>
            <a:ext cx="3949065" cy="2796562"/>
          </a:xfrm>
          <a:prstGeom prst="rect">
            <a:avLst/>
          </a:prstGeom>
        </p:spPr>
      </p:pic>
      <p:sp>
        <p:nvSpPr>
          <p:cNvPr id="20" name="テキスト ボックス 19">
            <a:extLst>
              <a:ext uri="{FF2B5EF4-FFF2-40B4-BE49-F238E27FC236}">
                <a16:creationId xmlns:a16="http://schemas.microsoft.com/office/drawing/2014/main" id="{A9068798-4B2A-41D7-82CC-4AB93FA69879}"/>
              </a:ext>
            </a:extLst>
          </p:cNvPr>
          <p:cNvSpPr txBox="1"/>
          <p:nvPr/>
        </p:nvSpPr>
        <p:spPr>
          <a:xfrm>
            <a:off x="6071020" y="1128558"/>
            <a:ext cx="3212260" cy="184666"/>
          </a:xfrm>
          <a:prstGeom prst="rect">
            <a:avLst/>
          </a:prstGeom>
          <a:noFill/>
        </p:spPr>
        <p:txBody>
          <a:bodyPr wrap="square" lIns="0" tIns="0" rIns="0" bIns="0" rtlCol="0">
            <a:spAutoFit/>
          </a:bodyPr>
          <a:lstStyle/>
          <a:p>
            <a:r>
              <a:rPr kumimoji="1" lang="ja-JP" altLang="en-US" sz="1100" b="1" dirty="0">
                <a:latin typeface="メイリオ" panose="020B0604030504040204" pitchFamily="50" charset="-128"/>
                <a:ea typeface="メイリオ" panose="020B0604030504040204" pitchFamily="50" charset="-128"/>
              </a:rPr>
              <a:t>　</a:t>
            </a:r>
            <a:r>
              <a:rPr kumimoji="1" lang="ja-JP" altLang="en-US" sz="1200" b="1" dirty="0">
                <a:latin typeface="メイリオ" panose="020B0604030504040204" pitchFamily="50" charset="-128"/>
                <a:ea typeface="メイリオ" panose="020B0604030504040204" pitchFamily="50" charset="-128"/>
              </a:rPr>
              <a:t>流域レベルでの多様な森林の配置のイメージ</a:t>
            </a:r>
            <a:endParaRPr kumimoji="1" lang="en-US" altLang="ja-JP" sz="1200" b="1" dirty="0">
              <a:latin typeface="メイリオ" panose="020B0604030504040204" pitchFamily="50" charset="-128"/>
              <a:ea typeface="メイリオ" panose="020B0604030504040204" pitchFamily="50" charset="-128"/>
            </a:endParaRPr>
          </a:p>
        </p:txBody>
      </p:sp>
      <p:sp>
        <p:nvSpPr>
          <p:cNvPr id="34" name="スライド番号プレースホルダー 10">
            <a:extLst>
              <a:ext uri="{FF2B5EF4-FFF2-40B4-BE49-F238E27FC236}">
                <a16:creationId xmlns:a16="http://schemas.microsoft.com/office/drawing/2014/main" id="{7C8E7032-A077-4367-96D4-88AD1D786DF8}"/>
              </a:ext>
            </a:extLst>
          </p:cNvPr>
          <p:cNvSpPr>
            <a:spLocks noGrp="1"/>
          </p:cNvSpPr>
          <p:nvPr>
            <p:ph type="sldNum" sz="quarter" idx="12"/>
          </p:nvPr>
        </p:nvSpPr>
        <p:spPr>
          <a:xfrm>
            <a:off x="7677150" y="6508844"/>
            <a:ext cx="2228850" cy="365125"/>
          </a:xfrm>
        </p:spPr>
        <p:txBody>
          <a:bodyPr/>
          <a:lstStyle/>
          <a:p>
            <a:fld id="{D2D8002D-B5B0-4BAC-B1F6-782DDCCE6D9C}" type="slidenum">
              <a:rPr kumimoji="1" lang="ja-JP" altLang="en-US" sz="2000" b="1"/>
              <a:t>31</a:t>
            </a:fld>
            <a:endParaRPr kumimoji="1" lang="ja-JP" altLang="en-US" sz="2000" b="1" dirty="0"/>
          </a:p>
        </p:txBody>
      </p:sp>
      <p:pic>
        <p:nvPicPr>
          <p:cNvPr id="27" name="図 26">
            <a:extLst>
              <a:ext uri="{FF2B5EF4-FFF2-40B4-BE49-F238E27FC236}">
                <a16:creationId xmlns:a16="http://schemas.microsoft.com/office/drawing/2014/main" id="{61BB0DF6-749C-4E9C-BDD9-7F3F2FD8E3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8" name="図 27">
            <a:extLst>
              <a:ext uri="{FF2B5EF4-FFF2-40B4-BE49-F238E27FC236}">
                <a16:creationId xmlns:a16="http://schemas.microsoft.com/office/drawing/2014/main" id="{B2BC10E5-0FE4-4A93-A90E-DB7DD15654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29" name="図 28">
            <a:extLst>
              <a:ext uri="{FF2B5EF4-FFF2-40B4-BE49-F238E27FC236}">
                <a16:creationId xmlns:a16="http://schemas.microsoft.com/office/drawing/2014/main" id="{11869037-E2B8-4936-AB03-96281CA969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0" name="図 29">
            <a:extLst>
              <a:ext uri="{FF2B5EF4-FFF2-40B4-BE49-F238E27FC236}">
                <a16:creationId xmlns:a16="http://schemas.microsoft.com/office/drawing/2014/main" id="{CDBF1987-0E29-4CD3-ABA8-F57C9F58CD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1" name="図 30">
            <a:extLst>
              <a:ext uri="{FF2B5EF4-FFF2-40B4-BE49-F238E27FC236}">
                <a16:creationId xmlns:a16="http://schemas.microsoft.com/office/drawing/2014/main" id="{968A8EF7-15D3-449D-B2BF-9CA3F5AA7A0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43" name="図 42">
            <a:extLst>
              <a:ext uri="{FF2B5EF4-FFF2-40B4-BE49-F238E27FC236}">
                <a16:creationId xmlns:a16="http://schemas.microsoft.com/office/drawing/2014/main" id="{570A992B-6498-46E9-B65C-203405A986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4" name="図 43">
            <a:extLst>
              <a:ext uri="{FF2B5EF4-FFF2-40B4-BE49-F238E27FC236}">
                <a16:creationId xmlns:a16="http://schemas.microsoft.com/office/drawing/2014/main" id="{8B05EF79-F5F0-4007-A3D0-1B225301BB3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5" name="Picture 2">
            <a:extLst>
              <a:ext uri="{FF2B5EF4-FFF2-40B4-BE49-F238E27FC236}">
                <a16:creationId xmlns:a16="http://schemas.microsoft.com/office/drawing/2014/main" id="{5AA3035E-E819-44D4-A931-1A36D399AD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a:extLst>
              <a:ext uri="{FF2B5EF4-FFF2-40B4-BE49-F238E27FC236}">
                <a16:creationId xmlns:a16="http://schemas.microsoft.com/office/drawing/2014/main" id="{708ADC21-D698-4C8D-A7AE-4F1752E7FEF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47" name="テキスト ボックス 46">
            <a:extLst>
              <a:ext uri="{FF2B5EF4-FFF2-40B4-BE49-F238E27FC236}">
                <a16:creationId xmlns:a16="http://schemas.microsoft.com/office/drawing/2014/main" id="{0486F059-6F1C-482F-932A-C2E34E0ED86A}"/>
              </a:ext>
            </a:extLst>
          </p:cNvPr>
          <p:cNvSpPr txBox="1"/>
          <p:nvPr/>
        </p:nvSpPr>
        <p:spPr>
          <a:xfrm>
            <a:off x="8193020" y="3995063"/>
            <a:ext cx="1681478" cy="183615"/>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spTree>
    <p:extLst>
      <p:ext uri="{BB962C8B-B14F-4D97-AF65-F5344CB8AC3E}">
        <p14:creationId xmlns:p14="http://schemas.microsoft.com/office/powerpoint/2010/main" val="1420988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04838BA4-4C29-4C2D-83E2-39596ABB78B1}"/>
              </a:ext>
            </a:extLst>
          </p:cNvPr>
          <p:cNvSpPr/>
          <p:nvPr/>
        </p:nvSpPr>
        <p:spPr>
          <a:xfrm>
            <a:off x="77863" y="1641024"/>
            <a:ext cx="5677200" cy="1531866"/>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・平成</a:t>
            </a:r>
            <a:r>
              <a:rPr kumimoji="1" lang="en-US" altLang="ja-JP" sz="1400" dirty="0">
                <a:solidFill>
                  <a:schemeClr val="tx1"/>
                </a:solidFill>
                <a:latin typeface="BIZ UDゴシック" panose="020B0400000000000000" pitchFamily="49" charset="-128"/>
                <a:ea typeface="BIZ UDゴシック" panose="020B0400000000000000" pitchFamily="49" charset="-128"/>
              </a:rPr>
              <a:t>17</a:t>
            </a:r>
            <a:r>
              <a:rPr kumimoji="1" lang="ja-JP" altLang="en-US" sz="1400" dirty="0">
                <a:solidFill>
                  <a:schemeClr val="tx1"/>
                </a:solidFill>
                <a:latin typeface="BIZ UDゴシック" panose="020B0400000000000000" pitchFamily="49" charset="-128"/>
                <a:ea typeface="BIZ UDゴシック" panose="020B0400000000000000" pitchFamily="49" charset="-128"/>
              </a:rPr>
              <a:t>年度に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「アドプトフォレスト」制度</a:t>
            </a:r>
            <a:r>
              <a:rPr kumimoji="1" lang="ja-JP" altLang="en-US" sz="1400" dirty="0">
                <a:solidFill>
                  <a:schemeClr val="tx1"/>
                </a:solidFill>
                <a:latin typeface="BIZ UDゴシック" panose="020B0400000000000000" pitchFamily="49" charset="-128"/>
                <a:ea typeface="BIZ UDゴシック" panose="020B0400000000000000" pitchFamily="49" charset="-128"/>
              </a:rPr>
              <a:t>を創設し、現在、</a:t>
            </a:r>
            <a:r>
              <a:rPr kumimoji="1" lang="en-US" altLang="ja-JP" sz="1400" dirty="0">
                <a:solidFill>
                  <a:schemeClr val="tx1"/>
                </a:solidFill>
                <a:latin typeface="BIZ UDゴシック" panose="020B0400000000000000" pitchFamily="49" charset="-128"/>
                <a:ea typeface="BIZ UDゴシック" panose="020B0400000000000000" pitchFamily="49" charset="-128"/>
              </a:rPr>
              <a:t>41</a:t>
            </a:r>
            <a:r>
              <a:rPr kumimoji="1" lang="ja-JP" altLang="en-US" sz="1400" dirty="0">
                <a:solidFill>
                  <a:schemeClr val="tx1"/>
                </a:solidFill>
                <a:latin typeface="BIZ UDゴシック" panose="020B0400000000000000" pitchFamily="49" charset="-128"/>
                <a:ea typeface="BIZ UDゴシック" panose="020B0400000000000000" pitchFamily="49" charset="-128"/>
              </a:rPr>
              <a:t>団体</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が手入れ不足の森林の間伐や竹林整備等の森づくり活動を展開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・令和７年度から、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企業版ふるさと納税を活用した「こども木育基</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金（植樹活動）」</a:t>
            </a:r>
            <a:r>
              <a:rPr kumimoji="1" lang="ja-JP" altLang="en-US" sz="1400" dirty="0">
                <a:solidFill>
                  <a:schemeClr val="tx1"/>
                </a:solidFill>
                <a:latin typeface="BIZ UDゴシック" panose="020B0400000000000000" pitchFamily="49" charset="-128"/>
                <a:ea typeface="BIZ UDゴシック" panose="020B0400000000000000" pitchFamily="49" charset="-128"/>
              </a:rPr>
              <a:t>への寄附募集を開始するなど、より多くの企業</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がＣＳＲ活動の一環等として森づくりに参画できる状況</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78125" y="3518810"/>
            <a:ext cx="5676938" cy="1077461"/>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・企業等による森づくり活動の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定着化</a:t>
            </a: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・寄附に対する税額控除以外のメリットの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見える化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・多様化する企業のニーズに対応する専門的な</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サポート体制の構築</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923820" y="3252891"/>
            <a:ext cx="2126827" cy="187960"/>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01A16C58-EF70-4D81-86F4-28D69A0992DD}"/>
              </a:ext>
            </a:extLst>
          </p:cNvPr>
          <p:cNvSpPr/>
          <p:nvPr/>
        </p:nvSpPr>
        <p:spPr>
          <a:xfrm>
            <a:off x="0" y="112805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施策３</a:t>
            </a:r>
            <a:r>
              <a:rPr kumimoji="1" lang="en-US" altLang="ja-JP" sz="1050" b="1" dirty="0">
                <a:solidFill>
                  <a:schemeClr val="accent4">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２　</a:t>
            </a:r>
            <a:r>
              <a:rPr kumimoji="1" lang="ja-JP" altLang="en-US" dirty="0">
                <a:solidFill>
                  <a:schemeClr val="accent4">
                    <a:lumMod val="75000"/>
                  </a:schemeClr>
                </a:solidFill>
                <a:latin typeface="BIZ UDゴシック" panose="020B0400000000000000" pitchFamily="49" charset="-128"/>
                <a:ea typeface="BIZ UDゴシック" panose="020B0400000000000000" pitchFamily="49" charset="-128"/>
              </a:rPr>
              <a:t>民間活力による森林づくり</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4">
                    <a:lumMod val="75000"/>
                  </a:schemeClr>
                </a:solidFill>
                <a:latin typeface="+mn-ea"/>
              </a:rPr>
              <a:t>   </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4">
                  <a:lumMod val="75000"/>
                </a:schemeClr>
              </a:solidFill>
            </a:endParaRPr>
          </a:p>
        </p:txBody>
      </p:sp>
      <p:sp>
        <p:nvSpPr>
          <p:cNvPr id="22" name="四角形: 角を丸くする 21">
            <a:extLst>
              <a:ext uri="{FF2B5EF4-FFF2-40B4-BE49-F238E27FC236}">
                <a16:creationId xmlns:a16="http://schemas.microsoft.com/office/drawing/2014/main" id="{AB20820B-2B7E-41CB-A23C-A982E7616E19}"/>
              </a:ext>
            </a:extLst>
          </p:cNvPr>
          <p:cNvSpPr/>
          <p:nvPr/>
        </p:nvSpPr>
        <p:spPr>
          <a:xfrm>
            <a:off x="78125" y="4908556"/>
            <a:ext cx="5676938" cy="1617625"/>
          </a:xfrm>
          <a:prstGeom prst="roundRect">
            <a:avLst>
              <a:gd name="adj" fmla="val 5612"/>
            </a:avLst>
          </a:prstGeom>
          <a:solidFill>
            <a:schemeClr val="accent4">
              <a:lumMod val="20000"/>
              <a:lumOff val="8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400" dirty="0">
                <a:solidFill>
                  <a:schemeClr val="tx1"/>
                </a:solidFill>
                <a:latin typeface="BIZ UDゴシック" panose="020B0400000000000000" pitchFamily="49" charset="-128"/>
                <a:ea typeface="BIZ UDゴシック" panose="020B0400000000000000" pitchFamily="49" charset="-128"/>
              </a:rPr>
              <a:t>CO2</a:t>
            </a:r>
            <a:r>
              <a:rPr kumimoji="1" lang="ja-JP" altLang="en-US" sz="1400" dirty="0">
                <a:solidFill>
                  <a:schemeClr val="tx1"/>
                </a:solidFill>
                <a:latin typeface="BIZ UDゴシック" panose="020B0400000000000000" pitchFamily="49" charset="-128"/>
                <a:ea typeface="BIZ UDゴシック" panose="020B0400000000000000" pitchFamily="49" charset="-128"/>
              </a:rPr>
              <a:t>吸収量・固定量など活動や寄付等に対する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メリットを分かり</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やすく示し</a:t>
            </a:r>
            <a:r>
              <a:rPr kumimoji="1" lang="ja-JP" altLang="en-US" sz="1400" dirty="0">
                <a:solidFill>
                  <a:schemeClr val="tx1"/>
                </a:solidFill>
                <a:latin typeface="BIZ UDゴシック" panose="020B0400000000000000" pitchFamily="49" charset="-128"/>
                <a:ea typeface="BIZ UDゴシック" panose="020B0400000000000000" pitchFamily="49" charset="-128"/>
              </a:rPr>
              <a:t>、活動の定着化や更なる参画意欲の向上を図ります。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・府が仲介し、林業経営体や森林ボランティアと連携を促すなど、</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企業による森林づくり活動の自立化・活性化</a:t>
            </a:r>
            <a:r>
              <a:rPr kumimoji="1" lang="ja-JP" altLang="en-US" sz="1400" dirty="0">
                <a:solidFill>
                  <a:schemeClr val="tx1"/>
                </a:solidFill>
                <a:latin typeface="BIZ UDゴシック" panose="020B0400000000000000" pitchFamily="49" charset="-128"/>
                <a:ea typeface="BIZ UDゴシック" panose="020B0400000000000000" pitchFamily="49" charset="-128"/>
              </a:rPr>
              <a:t>を図ります。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5" name="テキスト ボックス 24">
            <a:extLst>
              <a:ext uri="{FF2B5EF4-FFF2-40B4-BE49-F238E27FC236}">
                <a16:creationId xmlns:a16="http://schemas.microsoft.com/office/drawing/2014/main" id="{78DBA04E-D31F-460D-A152-581F3595CD22}"/>
              </a:ext>
            </a:extLst>
          </p:cNvPr>
          <p:cNvSpPr txBox="1"/>
          <p:nvPr/>
        </p:nvSpPr>
        <p:spPr>
          <a:xfrm>
            <a:off x="5911201" y="6134402"/>
            <a:ext cx="3968283" cy="646331"/>
          </a:xfrm>
          <a:prstGeom prst="rect">
            <a:avLst/>
          </a:prstGeom>
          <a:noFill/>
          <a:ln w="15875">
            <a:solidFill>
              <a:srgbClr val="FF0000"/>
            </a:solidFill>
            <a:prstDash val="dash"/>
          </a:ln>
        </p:spPr>
        <p:txBody>
          <a:bodyPr wrap="square" rtlCol="0">
            <a:spAutoFit/>
          </a:bodyPr>
          <a:lstStyle/>
          <a:p>
            <a:r>
              <a:rPr kumimoji="1" lang="ja-JP" altLang="en-US" sz="1200" dirty="0"/>
              <a:t>●参考</a:t>
            </a:r>
            <a:endParaRPr kumimoji="1" lang="en-US" altLang="ja-JP" sz="1200" dirty="0"/>
          </a:p>
          <a:p>
            <a:r>
              <a:rPr kumimoji="1" lang="ja-JP" altLang="en-US" sz="1200" dirty="0"/>
              <a:t>・大阪府</a:t>
            </a:r>
            <a:r>
              <a:rPr kumimoji="1" lang="en-US" altLang="ja-JP" sz="1200" dirty="0"/>
              <a:t>CO2</a:t>
            </a:r>
            <a:r>
              <a:rPr kumimoji="1" lang="ja-JP" altLang="en-US" sz="1200" dirty="0"/>
              <a:t>森林吸収量・木材固定量認証制度：</a:t>
            </a:r>
            <a:endParaRPr kumimoji="1" lang="en-US" altLang="ja-JP" sz="1200" dirty="0"/>
          </a:p>
          <a:p>
            <a:r>
              <a:rPr kumimoji="1" lang="ja-JP" altLang="en-US" sz="1200" dirty="0"/>
              <a:t>　 </a:t>
            </a:r>
            <a:r>
              <a:rPr kumimoji="1" lang="en-US" altLang="ja-JP" sz="1200" dirty="0"/>
              <a:t>44</a:t>
            </a:r>
            <a:r>
              <a:rPr kumimoji="1" lang="ja-JP" altLang="en-US" sz="1200" dirty="0"/>
              <a:t>件 炭素固定量換算</a:t>
            </a:r>
            <a:r>
              <a:rPr kumimoji="1" lang="en-US" altLang="ja-JP" sz="1200" dirty="0"/>
              <a:t>339t-CO₂</a:t>
            </a:r>
            <a:r>
              <a:rPr kumimoji="1" lang="ja-JP" altLang="en-US" sz="1200" dirty="0"/>
              <a:t>（令和６年度見込）</a:t>
            </a:r>
          </a:p>
        </p:txBody>
      </p:sp>
      <p:sp>
        <p:nvSpPr>
          <p:cNvPr id="21" name="矢印: 下 20">
            <a:extLst>
              <a:ext uri="{FF2B5EF4-FFF2-40B4-BE49-F238E27FC236}">
                <a16:creationId xmlns:a16="http://schemas.microsoft.com/office/drawing/2014/main" id="{6DCF3D11-5D59-401F-813C-432DFEC3FA02}"/>
              </a:ext>
            </a:extLst>
          </p:cNvPr>
          <p:cNvSpPr/>
          <p:nvPr/>
        </p:nvSpPr>
        <p:spPr>
          <a:xfrm>
            <a:off x="1923820" y="4676272"/>
            <a:ext cx="2126827" cy="187960"/>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CF675DC-0CA9-40FC-BC1B-D4DBE24EE301}"/>
              </a:ext>
            </a:extLst>
          </p:cNvPr>
          <p:cNvSpPr/>
          <p:nvPr/>
        </p:nvSpPr>
        <p:spPr>
          <a:xfrm>
            <a:off x="-392" y="545259"/>
            <a:ext cx="9906000" cy="46469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基軸３</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多様性の高い森林の維持・増進」</a:t>
            </a:r>
            <a:endParaRPr kumimoji="1" lang="ja-JP" altLang="en-US" b="1" dirty="0">
              <a:latin typeface="BIZ UDゴシック" panose="020B0400000000000000" pitchFamily="49" charset="-128"/>
              <a:ea typeface="BIZ UDゴシック" panose="020B0400000000000000" pitchFamily="49" charset="-128"/>
            </a:endParaRPr>
          </a:p>
        </p:txBody>
      </p:sp>
      <p:sp>
        <p:nvSpPr>
          <p:cNvPr id="20" name="正方形/長方形 19">
            <a:extLst>
              <a:ext uri="{FF2B5EF4-FFF2-40B4-BE49-F238E27FC236}">
                <a16:creationId xmlns:a16="http://schemas.microsoft.com/office/drawing/2014/main" id="{8813D340-8E65-4472-8236-7E03E4AFAE61}"/>
              </a:ext>
            </a:extLst>
          </p:cNvPr>
          <p:cNvSpPr/>
          <p:nvPr/>
        </p:nvSpPr>
        <p:spPr>
          <a:xfrm>
            <a:off x="8164"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3" name="図 22">
            <a:extLst>
              <a:ext uri="{FF2B5EF4-FFF2-40B4-BE49-F238E27FC236}">
                <a16:creationId xmlns:a16="http://schemas.microsoft.com/office/drawing/2014/main" id="{90A05A2A-353B-4CAC-9E8E-EFE9A2B672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4" name="図 23">
            <a:extLst>
              <a:ext uri="{FF2B5EF4-FFF2-40B4-BE49-F238E27FC236}">
                <a16:creationId xmlns:a16="http://schemas.microsoft.com/office/drawing/2014/main" id="{6D0F717F-FCD1-4831-A5E9-7DA1390CD4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26" name="図 25">
            <a:extLst>
              <a:ext uri="{FF2B5EF4-FFF2-40B4-BE49-F238E27FC236}">
                <a16:creationId xmlns:a16="http://schemas.microsoft.com/office/drawing/2014/main" id="{9B0DA4D3-6D68-42E7-A33B-DC7B1E7467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27" name="図 26">
            <a:extLst>
              <a:ext uri="{FF2B5EF4-FFF2-40B4-BE49-F238E27FC236}">
                <a16:creationId xmlns:a16="http://schemas.microsoft.com/office/drawing/2014/main" id="{114DCA45-7F2C-4A54-87DC-92CA773456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28" name="図 27">
            <a:extLst>
              <a:ext uri="{FF2B5EF4-FFF2-40B4-BE49-F238E27FC236}">
                <a16:creationId xmlns:a16="http://schemas.microsoft.com/office/drawing/2014/main" id="{EA39BA6E-5885-413F-9CC3-664B38863E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29" name="図 28">
            <a:extLst>
              <a:ext uri="{FF2B5EF4-FFF2-40B4-BE49-F238E27FC236}">
                <a16:creationId xmlns:a16="http://schemas.microsoft.com/office/drawing/2014/main" id="{DF8630EF-BB44-40CC-990A-4F4206127B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39" name="図 38">
            <a:extLst>
              <a:ext uri="{FF2B5EF4-FFF2-40B4-BE49-F238E27FC236}">
                <a16:creationId xmlns:a16="http://schemas.microsoft.com/office/drawing/2014/main" id="{2AD33A5D-6D45-4C52-A167-138B60300CB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0" name="Picture 2">
            <a:extLst>
              <a:ext uri="{FF2B5EF4-FFF2-40B4-BE49-F238E27FC236}">
                <a16:creationId xmlns:a16="http://schemas.microsoft.com/office/drawing/2014/main" id="{509749F2-7525-4110-8767-5F5A3093DCC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a:extLst>
              <a:ext uri="{FF2B5EF4-FFF2-40B4-BE49-F238E27FC236}">
                <a16:creationId xmlns:a16="http://schemas.microsoft.com/office/drawing/2014/main" id="{8A33D339-FC74-4D42-8EB9-4B1A018CC8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0" name="スライド番号プレースホルダー 10">
            <a:extLst>
              <a:ext uri="{FF2B5EF4-FFF2-40B4-BE49-F238E27FC236}">
                <a16:creationId xmlns:a16="http://schemas.microsoft.com/office/drawing/2014/main" id="{AFB27D97-985E-40AF-BA24-17C6F0CEC60C}"/>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32</a:t>
            </a:fld>
            <a:endParaRPr kumimoji="1" lang="ja-JP" altLang="en-US" sz="2000" b="1" dirty="0"/>
          </a:p>
        </p:txBody>
      </p:sp>
      <p:pic>
        <p:nvPicPr>
          <p:cNvPr id="6" name="図 5">
            <a:extLst>
              <a:ext uri="{FF2B5EF4-FFF2-40B4-BE49-F238E27FC236}">
                <a16:creationId xmlns:a16="http://schemas.microsoft.com/office/drawing/2014/main" id="{B5FE9582-D484-4555-99FC-A8208C7924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36779" y="686588"/>
            <a:ext cx="4063731" cy="5416934"/>
          </a:xfrm>
          <a:prstGeom prst="rect">
            <a:avLst/>
          </a:prstGeom>
          <a:ln>
            <a:noFill/>
          </a:ln>
        </p:spPr>
      </p:pic>
    </p:spTree>
    <p:extLst>
      <p:ext uri="{BB962C8B-B14F-4D97-AF65-F5344CB8AC3E}">
        <p14:creationId xmlns:p14="http://schemas.microsoft.com/office/powerpoint/2010/main" val="3373934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95A0CB5E-75C6-466D-8E52-D234E0A64958}"/>
              </a:ext>
            </a:extLst>
          </p:cNvPr>
          <p:cNvSpPr/>
          <p:nvPr/>
        </p:nvSpPr>
        <p:spPr>
          <a:xfrm>
            <a:off x="-6094" y="537901"/>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sp>
        <p:nvSpPr>
          <p:cNvPr id="34" name="正方形/長方形 33">
            <a:extLst>
              <a:ext uri="{FF2B5EF4-FFF2-40B4-BE49-F238E27FC236}">
                <a16:creationId xmlns:a16="http://schemas.microsoft.com/office/drawing/2014/main" id="{71BD671D-BFD0-4802-BF31-55E41DB89A38}"/>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8" name="四角形: 角を丸くする 27">
            <a:extLst>
              <a:ext uri="{FF2B5EF4-FFF2-40B4-BE49-F238E27FC236}">
                <a16:creationId xmlns:a16="http://schemas.microsoft.com/office/drawing/2014/main" id="{AB2966AE-A559-40CA-B49B-CA54FB7FC4DB}"/>
              </a:ext>
            </a:extLst>
          </p:cNvPr>
          <p:cNvSpPr/>
          <p:nvPr/>
        </p:nvSpPr>
        <p:spPr>
          <a:xfrm>
            <a:off x="78275" y="975590"/>
            <a:ext cx="5631428" cy="408951"/>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defTabSz="457178"/>
            <a:r>
              <a:rPr kumimoji="0" lang="ja-JP" altLang="en-US" sz="1051">
                <a:solidFill>
                  <a:srgbClr val="70AD47">
                    <a:lumMod val="75000"/>
                  </a:srgbClr>
                </a:solidFill>
                <a:latin typeface="BIZ UDゴシック" panose="020B0400000000000000" pitchFamily="49" charset="-128"/>
                <a:ea typeface="BIZ UDゴシック" panose="020B0400000000000000" pitchFamily="49" charset="-128"/>
              </a:rPr>
              <a:t> 　</a:t>
            </a:r>
            <a:r>
              <a:rPr kumimoji="0" lang="ja-JP" altLang="en-US" sz="1051" b="1">
                <a:solidFill>
                  <a:srgbClr val="70AD47">
                    <a:lumMod val="75000"/>
                  </a:srgbClr>
                </a:solidFill>
                <a:latin typeface="BIZ UDゴシック" panose="020B0400000000000000" pitchFamily="49" charset="-128"/>
                <a:ea typeface="BIZ UDゴシック" panose="020B0400000000000000" pitchFamily="49" charset="-128"/>
              </a:rPr>
              <a:t>施策４</a:t>
            </a:r>
            <a:r>
              <a:rPr kumimoji="0" lang="en-US" altLang="ja-JP" sz="1051" b="1">
                <a:solidFill>
                  <a:srgbClr val="70AD47">
                    <a:lumMod val="75000"/>
                  </a:srgbClr>
                </a:solidFill>
                <a:latin typeface="BIZ UDゴシック" panose="020B0400000000000000" pitchFamily="49" charset="-128"/>
                <a:ea typeface="BIZ UDゴシック" panose="020B0400000000000000" pitchFamily="49" charset="-128"/>
              </a:rPr>
              <a:t>-</a:t>
            </a:r>
            <a:r>
              <a:rPr kumimoji="0" lang="ja-JP" altLang="en-US" sz="1051" b="1">
                <a:solidFill>
                  <a:srgbClr val="70AD47">
                    <a:lumMod val="75000"/>
                  </a:srgbClr>
                </a:solidFill>
                <a:latin typeface="BIZ UDゴシック" panose="020B0400000000000000" pitchFamily="49" charset="-128"/>
                <a:ea typeface="BIZ UDゴシック" panose="020B0400000000000000" pitchFamily="49" charset="-128"/>
              </a:rPr>
              <a:t>１　</a:t>
            </a:r>
            <a:r>
              <a:rPr kumimoji="0" lang="ja-JP" altLang="en-US">
                <a:solidFill>
                  <a:srgbClr val="70AD47">
                    <a:lumMod val="75000"/>
                  </a:srgbClr>
                </a:solidFill>
                <a:latin typeface="BIZ UDゴシック" panose="020B0400000000000000" pitchFamily="49" charset="-128"/>
                <a:ea typeface="BIZ UDゴシック" panose="020B0400000000000000" pitchFamily="49" charset="-128"/>
              </a:rPr>
              <a:t>労働力の確保・人材育成</a:t>
            </a:r>
            <a:endParaRPr kumimoji="0" lang="en-US" altLang="ja-JP" sz="1051">
              <a:solidFill>
                <a:srgbClr val="70AD47">
                  <a:lumMod val="75000"/>
                </a:srgbClr>
              </a:solidFill>
              <a:latin typeface="BIZ UDゴシック" panose="020B0400000000000000" pitchFamily="49" charset="-128"/>
              <a:ea typeface="BIZ UDゴシック" panose="020B0400000000000000" pitchFamily="49" charset="-128"/>
            </a:endParaRPr>
          </a:p>
          <a:p>
            <a:pPr defTabSz="457178"/>
            <a:r>
              <a:rPr kumimoji="0" lang="ja-JP" altLang="en-US" sz="1000">
                <a:solidFill>
                  <a:srgbClr val="70AD47">
                    <a:lumMod val="75000"/>
                  </a:srgbClr>
                </a:solidFill>
                <a:latin typeface="游ゴシック" panose="020B0400000000000000" pitchFamily="50" charset="-128"/>
                <a:ea typeface="游ゴシック" panose="020B0400000000000000" pitchFamily="50" charset="-128"/>
              </a:rPr>
              <a:t>   </a:t>
            </a:r>
            <a:endParaRPr kumimoji="0" lang="en-US" altLang="ja-JP" sz="1400">
              <a:solidFill>
                <a:srgbClr val="70AD47">
                  <a:lumMod val="75000"/>
                </a:srgbClr>
              </a:solidFill>
              <a:latin typeface="BIZ UDゴシック" panose="020B0400000000000000" pitchFamily="49" charset="-128"/>
              <a:ea typeface="BIZ UDゴシック" panose="020B0400000000000000" pitchFamily="49" charset="-128"/>
            </a:endParaRPr>
          </a:p>
          <a:p>
            <a:pPr defTabSz="457178"/>
            <a:r>
              <a:rPr kumimoji="0" lang="ja-JP" altLang="en-US" sz="1400">
                <a:solidFill>
                  <a:srgbClr val="70AD47">
                    <a:lumMod val="75000"/>
                  </a:srgbClr>
                </a:solidFill>
                <a:latin typeface="BIZ UDゴシック" panose="020B0400000000000000" pitchFamily="49" charset="-128"/>
                <a:ea typeface="BIZ UDゴシック" panose="020B0400000000000000" pitchFamily="49" charset="-128"/>
              </a:rPr>
              <a:t> </a:t>
            </a:r>
            <a:endParaRPr kumimoji="0" lang="en-US" altLang="ja-JP" sz="1400">
              <a:solidFill>
                <a:srgbClr val="70AD47">
                  <a:lumMod val="75000"/>
                </a:srgbClr>
              </a:solidFill>
              <a:latin typeface="Calibri" panose="020F0502020204030204"/>
              <a:ea typeface="游ゴシック" panose="020B0400000000000000" pitchFamily="50" charset="-128"/>
            </a:endParaRPr>
          </a:p>
        </p:txBody>
      </p:sp>
      <p:sp>
        <p:nvSpPr>
          <p:cNvPr id="36" name="四角形: 角を丸くする 35">
            <a:extLst>
              <a:ext uri="{FF2B5EF4-FFF2-40B4-BE49-F238E27FC236}">
                <a16:creationId xmlns:a16="http://schemas.microsoft.com/office/drawing/2014/main" id="{F106FED7-57C1-42AF-B975-3047F88AAE32}"/>
              </a:ext>
            </a:extLst>
          </p:cNvPr>
          <p:cNvSpPr/>
          <p:nvPr/>
        </p:nvSpPr>
        <p:spPr>
          <a:xfrm>
            <a:off x="60550" y="1330883"/>
            <a:ext cx="6041170" cy="1034201"/>
          </a:xfrm>
          <a:prstGeom prst="roundRect">
            <a:avLst>
              <a:gd name="adj" fmla="val 7557"/>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●現状</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en-US" altLang="ja-JP"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・大阪府の林業従事者数は減少傾向で、大阪府意欲と能力のある林業経</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営体の従事者数は </a:t>
            </a:r>
            <a:r>
              <a:rPr lang="en-US" altLang="ja-JP" sz="1400" dirty="0">
                <a:solidFill>
                  <a:schemeClr val="tx1"/>
                </a:solidFill>
                <a:latin typeface="BIZ UDゴシック" panose="020B0400000000000000" pitchFamily="49" charset="-128"/>
                <a:ea typeface="BIZ UDゴシック" panose="020B0400000000000000" pitchFamily="49" charset="-128"/>
              </a:rPr>
              <a:t>69</a:t>
            </a:r>
            <a:r>
              <a:rPr lang="ja-JP" altLang="en-US" sz="1400" dirty="0">
                <a:solidFill>
                  <a:schemeClr val="tx1"/>
                </a:solidFill>
                <a:latin typeface="BIZ UDゴシック" panose="020B0400000000000000" pitchFamily="49" charset="-128"/>
                <a:ea typeface="BIZ UDゴシック" panose="020B0400000000000000" pitchFamily="49" charset="-128"/>
              </a:rPr>
              <a:t>人</a:t>
            </a:r>
            <a:r>
              <a:rPr lang="en-US" altLang="ja-JP" sz="1400" dirty="0">
                <a:solidFill>
                  <a:schemeClr val="tx1"/>
                </a:solidFill>
                <a:latin typeface="BIZ UDゴシック" panose="020B0400000000000000" pitchFamily="49" charset="-128"/>
                <a:ea typeface="BIZ UDゴシック" panose="020B0400000000000000" pitchFamily="49" charset="-128"/>
              </a:rPr>
              <a:t>(</a:t>
            </a:r>
            <a:r>
              <a:rPr lang="ja-JP" altLang="en-US" sz="1400" dirty="0">
                <a:solidFill>
                  <a:schemeClr val="tx1"/>
                </a:solidFill>
                <a:latin typeface="BIZ UDゴシック" panose="020B0400000000000000" pitchFamily="49" charset="-128"/>
                <a:ea typeface="BIZ UDゴシック" panose="020B0400000000000000" pitchFamily="49" charset="-128"/>
              </a:rPr>
              <a:t>うち</a:t>
            </a:r>
            <a:r>
              <a:rPr lang="en-US" altLang="ja-JP" sz="1400" dirty="0">
                <a:solidFill>
                  <a:schemeClr val="tx1"/>
                </a:solidFill>
                <a:latin typeface="BIZ UDゴシック" panose="020B0400000000000000" pitchFamily="49" charset="-128"/>
                <a:ea typeface="BIZ UDゴシック" panose="020B0400000000000000" pitchFamily="49" charset="-128"/>
              </a:rPr>
              <a:t>50</a:t>
            </a:r>
            <a:r>
              <a:rPr lang="ja-JP" altLang="en-US" sz="1400" dirty="0">
                <a:solidFill>
                  <a:schemeClr val="tx1"/>
                </a:solidFill>
                <a:latin typeface="BIZ UDゴシック" panose="020B0400000000000000" pitchFamily="49" charset="-128"/>
                <a:ea typeface="BIZ UDゴシック" panose="020B0400000000000000" pitchFamily="49" charset="-128"/>
              </a:rPr>
              <a:t>歳以上の割合 約６割、</a:t>
            </a:r>
            <a:r>
              <a:rPr lang="en-US" altLang="ja-JP" sz="1400" dirty="0">
                <a:solidFill>
                  <a:schemeClr val="tx1"/>
                </a:solidFill>
                <a:latin typeface="BIZ UDゴシック" panose="020B0400000000000000" pitchFamily="49" charset="-128"/>
                <a:ea typeface="BIZ UDゴシック" panose="020B0400000000000000" pitchFamily="49" charset="-128"/>
              </a:rPr>
              <a:t>R7</a:t>
            </a:r>
            <a:r>
              <a:rPr lang="ja-JP" altLang="en-US" sz="1400" dirty="0">
                <a:solidFill>
                  <a:schemeClr val="tx1"/>
                </a:solidFill>
                <a:latin typeface="BIZ UDゴシック" panose="020B0400000000000000" pitchFamily="49" charset="-128"/>
                <a:ea typeface="BIZ UDゴシック" panose="020B0400000000000000" pitchFamily="49" charset="-128"/>
              </a:rPr>
              <a:t>年</a:t>
            </a:r>
            <a:r>
              <a:rPr lang="en-US" altLang="ja-JP" sz="1400" dirty="0">
                <a:solidFill>
                  <a:schemeClr val="tx1"/>
                </a:solidFill>
                <a:latin typeface="BIZ UDゴシック" panose="020B0400000000000000" pitchFamily="49" charset="-128"/>
                <a:ea typeface="BIZ UDゴシック" panose="020B0400000000000000" pitchFamily="49" charset="-128"/>
              </a:rPr>
              <a:t>12</a:t>
            </a:r>
            <a:r>
              <a:rPr lang="ja-JP" altLang="en-US" sz="1400" dirty="0">
                <a:solidFill>
                  <a:schemeClr val="tx1"/>
                </a:solidFill>
                <a:latin typeface="BIZ UDゴシック" panose="020B0400000000000000" pitchFamily="49" charset="-128"/>
                <a:ea typeface="BIZ UDゴシック" panose="020B0400000000000000" pitchFamily="49" charset="-128"/>
              </a:rPr>
              <a:t>月時点</a:t>
            </a:r>
            <a:r>
              <a:rPr lang="en-US" altLang="ja-JP" sz="1400" dirty="0">
                <a:solidFill>
                  <a:schemeClr val="tx1"/>
                </a:solidFill>
                <a:latin typeface="BIZ UDゴシック" panose="020B0400000000000000" pitchFamily="49" charset="-128"/>
                <a:ea typeface="BIZ UDゴシック" panose="020B0400000000000000" pitchFamily="49" charset="-128"/>
              </a:rPr>
              <a:t>)</a:t>
            </a: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・令和元年度以降の新規就業者は、年平均</a:t>
            </a:r>
            <a:r>
              <a:rPr lang="en-US" altLang="ja-JP" sz="1400" dirty="0">
                <a:solidFill>
                  <a:schemeClr val="tx1"/>
                </a:solidFill>
                <a:latin typeface="BIZ UDゴシック" panose="020B0400000000000000" pitchFamily="49" charset="-128"/>
                <a:ea typeface="BIZ UDゴシック" panose="020B0400000000000000" pitchFamily="49" charset="-128"/>
              </a:rPr>
              <a:t>2.0</a:t>
            </a:r>
            <a:r>
              <a:rPr lang="ja-JP" altLang="en-US" sz="1400" dirty="0">
                <a:solidFill>
                  <a:schemeClr val="tx1"/>
                </a:solidFill>
                <a:latin typeface="BIZ UDゴシック" panose="020B0400000000000000" pitchFamily="49" charset="-128"/>
                <a:ea typeface="BIZ UDゴシック" panose="020B0400000000000000" pitchFamily="49" charset="-128"/>
              </a:rPr>
              <a:t>人に留まっている。</a:t>
            </a:r>
            <a:endParaRPr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7" name="四角形: 角を丸くする 36">
            <a:extLst>
              <a:ext uri="{FF2B5EF4-FFF2-40B4-BE49-F238E27FC236}">
                <a16:creationId xmlns:a16="http://schemas.microsoft.com/office/drawing/2014/main" id="{3D709B3C-2606-448E-9246-506E68F73944}"/>
              </a:ext>
            </a:extLst>
          </p:cNvPr>
          <p:cNvSpPr/>
          <p:nvPr/>
        </p:nvSpPr>
        <p:spPr>
          <a:xfrm>
            <a:off x="60550" y="2449275"/>
            <a:ext cx="6058895" cy="803722"/>
          </a:xfrm>
          <a:prstGeom prst="roundRect">
            <a:avLst>
              <a:gd name="adj" fmla="val 12534"/>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・森林整備の推進や持続可能な森林経営のため、</a:t>
            </a:r>
            <a:r>
              <a:rPr kumimoji="0" lang="ja-JP" altLang="en-US" sz="1400" b="1" u="sng" dirty="0">
                <a:solidFill>
                  <a:schemeClr val="tx1"/>
                </a:solidFill>
                <a:latin typeface="BIZ UDゴシック" panose="020B0400000000000000" pitchFamily="49" charset="-128"/>
                <a:ea typeface="BIZ UDゴシック" panose="020B0400000000000000" pitchFamily="49" charset="-128"/>
              </a:rPr>
              <a:t>林業就業者の確保</a:t>
            </a:r>
            <a:r>
              <a:rPr kumimoji="0" lang="ja-JP" altLang="en-US" sz="1400" dirty="0">
                <a:solidFill>
                  <a:schemeClr val="tx1"/>
                </a:solidFill>
                <a:latin typeface="BIZ UDゴシック" panose="020B0400000000000000" pitchFamily="49" charset="-128"/>
                <a:ea typeface="BIZ UDゴシック" panose="020B0400000000000000" pitchFamily="49" charset="-128"/>
              </a:rPr>
              <a:t>や将来</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を担う</a:t>
            </a:r>
            <a:r>
              <a:rPr kumimoji="0" lang="ja-JP" altLang="en-US" sz="1400" b="1" u="sng" dirty="0">
                <a:solidFill>
                  <a:schemeClr val="tx1"/>
                </a:solidFill>
                <a:latin typeface="BIZ UDゴシック" panose="020B0400000000000000" pitchFamily="49" charset="-128"/>
                <a:ea typeface="BIZ UDゴシック" panose="020B0400000000000000" pitchFamily="49" charset="-128"/>
              </a:rPr>
              <a:t>若手従事者</a:t>
            </a:r>
            <a:r>
              <a:rPr lang="ja-JP" altLang="en-US" sz="1400" b="1" u="sng" dirty="0">
                <a:solidFill>
                  <a:schemeClr val="tx1"/>
                </a:solidFill>
                <a:latin typeface="BIZ UDゴシック" panose="020B0400000000000000" pitchFamily="49" charset="-128"/>
                <a:ea typeface="BIZ UDゴシック" panose="020B0400000000000000" pitchFamily="49" charset="-128"/>
              </a:rPr>
              <a:t>の育成</a:t>
            </a:r>
            <a:r>
              <a:rPr lang="ja-JP" altLang="en-US" sz="1400" dirty="0">
                <a:solidFill>
                  <a:schemeClr val="tx1"/>
                </a:solidFill>
                <a:latin typeface="BIZ UDゴシック" panose="020B0400000000000000" pitchFamily="49" charset="-128"/>
                <a:ea typeface="BIZ UDゴシック" panose="020B0400000000000000" pitchFamily="49" charset="-128"/>
              </a:rPr>
              <a:t>が課題</a:t>
            </a:r>
            <a:r>
              <a:rPr kumimoji="0" lang="ja-JP" altLang="en-US" sz="1400" dirty="0">
                <a:solidFill>
                  <a:schemeClr val="tx1"/>
                </a:solidFill>
                <a:latin typeface="BIZ UDゴシック" panose="020B0400000000000000" pitchFamily="49" charset="-128"/>
                <a:ea typeface="BIZ UDゴシック" panose="020B0400000000000000" pitchFamily="49" charset="-128"/>
              </a:rPr>
              <a:t>。</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endParaRPr kumimoji="0" lang="en-US" altLang="ja-JP"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8" name="四角形: 角を丸くする 37">
            <a:extLst>
              <a:ext uri="{FF2B5EF4-FFF2-40B4-BE49-F238E27FC236}">
                <a16:creationId xmlns:a16="http://schemas.microsoft.com/office/drawing/2014/main" id="{2F1AC86A-95B6-4D41-B7FA-AF2FE746437A}"/>
              </a:ext>
            </a:extLst>
          </p:cNvPr>
          <p:cNvSpPr/>
          <p:nvPr/>
        </p:nvSpPr>
        <p:spPr>
          <a:xfrm>
            <a:off x="60550" y="3345628"/>
            <a:ext cx="6053929" cy="1730303"/>
          </a:xfrm>
          <a:prstGeom prst="roundRect">
            <a:avLst>
              <a:gd name="adj" fmla="val 8401"/>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取組みの方向性</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・「大阪府林業労働力の確保の促進に関する基本計画」に基づき、</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大阪府林業労働力確保支援センター等と連携した</a:t>
            </a:r>
            <a:r>
              <a:rPr kumimoji="0" lang="ja-JP" altLang="en-US" sz="1400" dirty="0">
                <a:solidFill>
                  <a:schemeClr val="tx1"/>
                </a:solidFill>
                <a:latin typeface="BIZ UDゴシック" panose="020B0400000000000000" pitchFamily="49" charset="-128"/>
                <a:ea typeface="BIZ UDゴシック" panose="020B0400000000000000" pitchFamily="49" charset="-128"/>
              </a:rPr>
              <a:t>就業支援</a:t>
            </a:r>
            <a:r>
              <a:rPr lang="ja-JP" altLang="en-US" sz="1400" dirty="0">
                <a:solidFill>
                  <a:schemeClr val="tx1"/>
                </a:solidFill>
                <a:latin typeface="BIZ UDゴシック" panose="020B0400000000000000" pitchFamily="49" charset="-128"/>
                <a:ea typeface="BIZ UDゴシック" panose="020B0400000000000000" pitchFamily="49" charset="-128"/>
              </a:rPr>
              <a:t>、</a:t>
            </a:r>
            <a:r>
              <a:rPr kumimoji="0" lang="ja-JP" altLang="en-US" sz="1400" dirty="0">
                <a:solidFill>
                  <a:schemeClr val="tx1"/>
                </a:solidFill>
                <a:latin typeface="BIZ UDゴシック" panose="020B0400000000000000" pitchFamily="49" charset="-128"/>
                <a:ea typeface="BIZ UDゴシック" panose="020B0400000000000000" pitchFamily="49" charset="-128"/>
              </a:rPr>
              <a:t>建設業など</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他業種や近隣府県の事業体と連携した新たな人材の確保など</a:t>
            </a:r>
            <a:r>
              <a:rPr lang="ja-JP" altLang="en-US" sz="1400" dirty="0">
                <a:solidFill>
                  <a:schemeClr val="tx1"/>
                </a:solidFill>
                <a:latin typeface="BIZ UDゴシック" panose="020B0400000000000000" pitchFamily="49" charset="-128"/>
                <a:ea typeface="BIZ UDゴシック" panose="020B0400000000000000" pitchFamily="49" charset="-128"/>
              </a:rPr>
              <a:t>林業</a:t>
            </a:r>
            <a:r>
              <a:rPr kumimoji="0" lang="ja-JP" altLang="en-US" sz="1400" dirty="0">
                <a:solidFill>
                  <a:schemeClr val="tx1"/>
                </a:solidFill>
                <a:latin typeface="BIZ UDゴシック" panose="020B0400000000000000" pitchFamily="49" charset="-128"/>
                <a:ea typeface="BIZ UDゴシック" panose="020B0400000000000000" pitchFamily="49" charset="-128"/>
              </a:rPr>
              <a:t>労働力</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の確保の強化に取り組みます。</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・府立環境農林水産総合研究所などの関係機関と連携し、最新の技術・知</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識を有する人材の育成に取り組みます。</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endParaRPr kumimoji="0" lang="ja-JP" altLang="en-US"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a:p>
            <a:pPr defTabSz="457178">
              <a:lnSpc>
                <a:spcPts val="2200"/>
              </a:lnSpc>
            </a:pPr>
            <a:endParaRPr kumimoji="0" lang="ja-JP" altLang="en-US"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4412575A-AC63-49A5-8FAA-9924D2B289DC}"/>
              </a:ext>
            </a:extLst>
          </p:cNvPr>
          <p:cNvSpPr txBox="1"/>
          <p:nvPr/>
        </p:nvSpPr>
        <p:spPr>
          <a:xfrm>
            <a:off x="7764276" y="4111433"/>
            <a:ext cx="1984877" cy="215444"/>
          </a:xfrm>
          <a:prstGeom prst="rect">
            <a:avLst/>
          </a:prstGeom>
          <a:noFill/>
        </p:spPr>
        <p:txBody>
          <a:bodyPr wrap="square" rtlCol="0">
            <a:spAutoFit/>
          </a:bodyPr>
          <a:lstStyle/>
          <a:p>
            <a:pPr defTabSz="457200"/>
            <a:r>
              <a:rPr kumimoji="0" lang="en-US" altLang="ja-JP" sz="800">
                <a:solidFill>
                  <a:prstClr val="black"/>
                </a:solidFill>
                <a:latin typeface="HG丸ｺﾞｼｯｸM-PRO" panose="020F0600000000000000" pitchFamily="50" charset="-128"/>
                <a:ea typeface="HG丸ｺﾞｼｯｸM-PRO" panose="020F0600000000000000" pitchFamily="50" charset="-128"/>
              </a:rPr>
              <a:t>※</a:t>
            </a:r>
            <a:r>
              <a:rPr kumimoji="0" lang="ja-JP" altLang="en-US" sz="800">
                <a:solidFill>
                  <a:prstClr val="black"/>
                </a:solidFill>
                <a:latin typeface="HG丸ｺﾞｼｯｸM-PRO" panose="020F0600000000000000" pitchFamily="50" charset="-128"/>
                <a:ea typeface="HG丸ｺﾞｼｯｸM-PRO" panose="020F0600000000000000" pitchFamily="50" charset="-128"/>
              </a:rPr>
              <a:t>緑の雇用事業による新規就業者数</a:t>
            </a:r>
            <a:endParaRPr lang="en-US" altLang="ja-JP" sz="800">
              <a:solidFill>
                <a:prstClr val="black"/>
              </a:solidFill>
              <a:latin typeface="HG丸ｺﾞｼｯｸM-PRO" panose="020F0600000000000000" pitchFamily="50" charset="-128"/>
              <a:ea typeface="HG丸ｺﾞｼｯｸM-PRO" panose="020F0600000000000000" pitchFamily="50" charset="-128"/>
            </a:endParaRPr>
          </a:p>
        </p:txBody>
      </p:sp>
      <p:pic>
        <p:nvPicPr>
          <p:cNvPr id="40" name="図 39">
            <a:extLst>
              <a:ext uri="{FF2B5EF4-FFF2-40B4-BE49-F238E27FC236}">
                <a16:creationId xmlns:a16="http://schemas.microsoft.com/office/drawing/2014/main" id="{53C033FE-751A-4D1C-ADFE-1E3E7D3E48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04821" y="5358097"/>
            <a:ext cx="1865506" cy="1401867"/>
          </a:xfrm>
          <a:prstGeom prst="rect">
            <a:avLst/>
          </a:prstGeom>
        </p:spPr>
      </p:pic>
      <p:pic>
        <p:nvPicPr>
          <p:cNvPr id="41" name="図 40">
            <a:extLst>
              <a:ext uri="{FF2B5EF4-FFF2-40B4-BE49-F238E27FC236}">
                <a16:creationId xmlns:a16="http://schemas.microsoft.com/office/drawing/2014/main" id="{376602B0-7356-47A0-AAD1-86B98ADA54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3460" y="5368145"/>
            <a:ext cx="1865506" cy="1401867"/>
          </a:xfrm>
          <a:prstGeom prst="rect">
            <a:avLst/>
          </a:prstGeom>
        </p:spPr>
      </p:pic>
      <p:pic>
        <p:nvPicPr>
          <p:cNvPr id="42" name="図 41">
            <a:extLst>
              <a:ext uri="{FF2B5EF4-FFF2-40B4-BE49-F238E27FC236}">
                <a16:creationId xmlns:a16="http://schemas.microsoft.com/office/drawing/2014/main" id="{6CBF91D7-BEEA-49F0-B7F6-5F69FCA70F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536" y="5350063"/>
            <a:ext cx="1893265" cy="1419949"/>
          </a:xfrm>
          <a:prstGeom prst="rect">
            <a:avLst/>
          </a:prstGeom>
        </p:spPr>
      </p:pic>
      <p:sp>
        <p:nvSpPr>
          <p:cNvPr id="45" name="テキスト ボックス 44">
            <a:extLst>
              <a:ext uri="{FF2B5EF4-FFF2-40B4-BE49-F238E27FC236}">
                <a16:creationId xmlns:a16="http://schemas.microsoft.com/office/drawing/2014/main" id="{39FDCC0C-7524-4DAE-A7AD-0D38916C78EE}"/>
              </a:ext>
            </a:extLst>
          </p:cNvPr>
          <p:cNvSpPr txBox="1"/>
          <p:nvPr/>
        </p:nvSpPr>
        <p:spPr>
          <a:xfrm>
            <a:off x="6288964" y="1298101"/>
            <a:ext cx="1923049" cy="193746"/>
          </a:xfrm>
          <a:prstGeom prst="rect">
            <a:avLst/>
          </a:prstGeom>
          <a:solidFill>
            <a:schemeClr val="bg1"/>
          </a:solidFill>
        </p:spPr>
        <p:txBody>
          <a:bodyPr wrap="square" lIns="0" tIns="0" rIns="0" bIns="0" rtlCol="0">
            <a:noAutofit/>
          </a:bodyPr>
          <a:lstStyle/>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a:t>
            </a:r>
            <a:r>
              <a:rPr lang="ja-JP" altLang="en-US" sz="1000">
                <a:solidFill>
                  <a:prstClr val="black"/>
                </a:solidFill>
                <a:latin typeface="BIZ UDPゴシック" panose="020B0400000000000000" pitchFamily="50" charset="-128"/>
                <a:ea typeface="BIZ UDPゴシック" panose="020B0400000000000000" pitchFamily="50" charset="-128"/>
              </a:rPr>
              <a:t>大阪府の林業就業者数の推移</a:t>
            </a:r>
            <a:r>
              <a:rPr kumimoji="0" lang="ja-JP" altLang="en-US" sz="1000">
                <a:solidFill>
                  <a:prstClr val="black"/>
                </a:solidFill>
                <a:latin typeface="BIZ UDPゴシック" panose="020B0400000000000000" pitchFamily="50" charset="-128"/>
                <a:ea typeface="BIZ UDPゴシック" panose="020B0400000000000000" pitchFamily="50" charset="-128"/>
              </a:rPr>
              <a:t>　</a:t>
            </a:r>
          </a:p>
        </p:txBody>
      </p:sp>
      <p:sp>
        <p:nvSpPr>
          <p:cNvPr id="46" name="テキスト ボックス 45">
            <a:extLst>
              <a:ext uri="{FF2B5EF4-FFF2-40B4-BE49-F238E27FC236}">
                <a16:creationId xmlns:a16="http://schemas.microsoft.com/office/drawing/2014/main" id="{097A7A41-36FC-44A3-8B98-7049F656D5C0}"/>
              </a:ext>
            </a:extLst>
          </p:cNvPr>
          <p:cNvSpPr txBox="1"/>
          <p:nvPr/>
        </p:nvSpPr>
        <p:spPr>
          <a:xfrm>
            <a:off x="83665" y="5160122"/>
            <a:ext cx="4824000" cy="189940"/>
          </a:xfrm>
          <a:prstGeom prst="rect">
            <a:avLst/>
          </a:prstGeom>
          <a:solidFill>
            <a:schemeClr val="bg1"/>
          </a:solidFill>
        </p:spPr>
        <p:txBody>
          <a:bodyPr wrap="square" lIns="0" tIns="0" rIns="0" bIns="0" rtlCol="0">
            <a:noAutofit/>
          </a:bodyPr>
          <a:lstStyle/>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a:t>
            </a:r>
            <a:r>
              <a:rPr lang="ja-JP" altLang="en-US" sz="1000">
                <a:solidFill>
                  <a:prstClr val="black"/>
                </a:solidFill>
                <a:latin typeface="BIZ UDPゴシック" panose="020B0400000000000000" pitchFamily="50" charset="-128"/>
                <a:ea typeface="BIZ UDPゴシック" panose="020B0400000000000000" pitchFamily="50" charset="-128"/>
              </a:rPr>
              <a:t>ドローン操作・</a:t>
            </a:r>
            <a:r>
              <a:rPr lang="en-US" altLang="ja-JP" sz="1000">
                <a:solidFill>
                  <a:prstClr val="black"/>
                </a:solidFill>
                <a:latin typeface="BIZ UDPゴシック" panose="020B0400000000000000" pitchFamily="50" charset="-128"/>
                <a:ea typeface="BIZ UDPゴシック" panose="020B0400000000000000" pitchFamily="50" charset="-128"/>
              </a:rPr>
              <a:t>GNSS</a:t>
            </a:r>
            <a:r>
              <a:rPr lang="ja-JP" altLang="en-US" sz="1000">
                <a:solidFill>
                  <a:prstClr val="black"/>
                </a:solidFill>
                <a:latin typeface="BIZ UDPゴシック" panose="020B0400000000000000" pitchFamily="50" charset="-128"/>
                <a:ea typeface="BIZ UDPゴシック" panose="020B0400000000000000" pitchFamily="50" charset="-128"/>
              </a:rPr>
              <a:t>測量などのデジタル技術操作実習や木材利用に関する研修</a:t>
            </a:r>
          </a:p>
          <a:p>
            <a:pPr defTabSz="457200"/>
            <a:endParaRPr lang="ja-JP" altLang="en-US" sz="1000">
              <a:solidFill>
                <a:prstClr val="black"/>
              </a:solidFill>
              <a:latin typeface="BIZ UDPゴシック" panose="020B0400000000000000" pitchFamily="50" charset="-128"/>
              <a:ea typeface="BIZ UDPゴシック" panose="020B0400000000000000" pitchFamily="50" charset="-128"/>
            </a:endParaRPr>
          </a:p>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　　</a:t>
            </a:r>
          </a:p>
        </p:txBody>
      </p:sp>
      <p:sp>
        <p:nvSpPr>
          <p:cNvPr id="47" name="矢印: 下 46">
            <a:extLst>
              <a:ext uri="{FF2B5EF4-FFF2-40B4-BE49-F238E27FC236}">
                <a16:creationId xmlns:a16="http://schemas.microsoft.com/office/drawing/2014/main" id="{1E010416-8A55-4F1A-9464-F9A1B8969D45}"/>
              </a:ext>
            </a:extLst>
          </p:cNvPr>
          <p:cNvSpPr/>
          <p:nvPr/>
        </p:nvSpPr>
        <p:spPr>
          <a:xfrm>
            <a:off x="2026583" y="3305441"/>
            <a:ext cx="2126827" cy="147003"/>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ja-JP" altLang="en-US">
              <a:solidFill>
                <a:prstClr val="white"/>
              </a:solidFill>
              <a:latin typeface="Calibri" panose="020F0502020204030204"/>
              <a:ea typeface="游ゴシック" panose="020B0400000000000000" pitchFamily="50" charset="-128"/>
            </a:endParaRPr>
          </a:p>
        </p:txBody>
      </p:sp>
      <p:sp>
        <p:nvSpPr>
          <p:cNvPr id="48" name="矢印: 下 47">
            <a:extLst>
              <a:ext uri="{FF2B5EF4-FFF2-40B4-BE49-F238E27FC236}">
                <a16:creationId xmlns:a16="http://schemas.microsoft.com/office/drawing/2014/main" id="{79D7965A-B4D8-4E59-80FD-90D6654D0F86}"/>
              </a:ext>
            </a:extLst>
          </p:cNvPr>
          <p:cNvSpPr/>
          <p:nvPr/>
        </p:nvSpPr>
        <p:spPr>
          <a:xfrm>
            <a:off x="2041825" y="2404645"/>
            <a:ext cx="2126827" cy="150985"/>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ja-JP" altLang="en-US">
              <a:solidFill>
                <a:prstClr val="white"/>
              </a:solidFill>
              <a:latin typeface="Calibri" panose="020F0502020204030204"/>
              <a:ea typeface="游ゴシック" panose="020B0400000000000000" pitchFamily="50" charset="-128"/>
            </a:endParaRPr>
          </a:p>
        </p:txBody>
      </p:sp>
      <p:graphicFrame>
        <p:nvGraphicFramePr>
          <p:cNvPr id="50" name="表 7">
            <a:extLst>
              <a:ext uri="{FF2B5EF4-FFF2-40B4-BE49-F238E27FC236}">
                <a16:creationId xmlns:a16="http://schemas.microsoft.com/office/drawing/2014/main" id="{2BE94EC5-1799-426C-A4F6-1A1A4EAD8B4D}"/>
              </a:ext>
            </a:extLst>
          </p:cNvPr>
          <p:cNvGraphicFramePr>
            <a:graphicFrameLocks noGrp="1"/>
          </p:cNvGraphicFramePr>
          <p:nvPr/>
        </p:nvGraphicFramePr>
        <p:xfrm>
          <a:off x="6288964" y="1562353"/>
          <a:ext cx="3481797" cy="2538296"/>
        </p:xfrm>
        <a:graphic>
          <a:graphicData uri="http://schemas.openxmlformats.org/drawingml/2006/table">
            <a:tbl>
              <a:tblPr firstRow="1" bandRow="1">
                <a:tableStyleId>{93296810-A885-4BE3-A3E7-6D5BEEA58F35}</a:tableStyleId>
              </a:tblPr>
              <a:tblGrid>
                <a:gridCol w="1037904">
                  <a:extLst>
                    <a:ext uri="{9D8B030D-6E8A-4147-A177-3AD203B41FA5}">
                      <a16:colId xmlns:a16="http://schemas.microsoft.com/office/drawing/2014/main" val="3968695872"/>
                    </a:ext>
                  </a:extLst>
                </a:gridCol>
                <a:gridCol w="2443893">
                  <a:extLst>
                    <a:ext uri="{9D8B030D-6E8A-4147-A177-3AD203B41FA5}">
                      <a16:colId xmlns:a16="http://schemas.microsoft.com/office/drawing/2014/main" val="3670484766"/>
                    </a:ext>
                  </a:extLst>
                </a:gridCol>
              </a:tblGrid>
              <a:tr h="317287">
                <a:tc>
                  <a:txBody>
                    <a:bodyPr/>
                    <a:lstStyle/>
                    <a:p>
                      <a:pPr algn="ctr">
                        <a:lnSpc>
                          <a:spcPts val="1600"/>
                        </a:lnSpc>
                      </a:pPr>
                      <a:r>
                        <a:rPr kumimoji="1" lang="ja-JP" altLang="en-US"/>
                        <a:t>年度</a:t>
                      </a:r>
                    </a:p>
                  </a:txBody>
                  <a:tcPr marL="36000" marR="36000" marT="36000" marB="36000" anchor="ctr"/>
                </a:tc>
                <a:tc>
                  <a:txBody>
                    <a:bodyPr/>
                    <a:lstStyle/>
                    <a:p>
                      <a:pPr algn="ctr">
                        <a:lnSpc>
                          <a:spcPts val="1600"/>
                        </a:lnSpc>
                      </a:pPr>
                      <a:r>
                        <a:rPr kumimoji="1" lang="ja-JP" altLang="en-US"/>
                        <a:t>新規就業者</a:t>
                      </a:r>
                    </a:p>
                  </a:txBody>
                  <a:tcPr marL="36000" marR="36000" marT="36000" marB="36000" anchor="ctr"/>
                </a:tc>
                <a:extLst>
                  <a:ext uri="{0D108BD9-81ED-4DB2-BD59-A6C34878D82A}">
                    <a16:rowId xmlns:a16="http://schemas.microsoft.com/office/drawing/2014/main" val="2261520133"/>
                  </a:ext>
                </a:extLst>
              </a:tr>
              <a:tr h="317287">
                <a:tc>
                  <a:txBody>
                    <a:bodyPr/>
                    <a:lstStyle/>
                    <a:p>
                      <a:pPr algn="ctr">
                        <a:lnSpc>
                          <a:spcPts val="1600"/>
                        </a:lnSpc>
                      </a:pPr>
                      <a:r>
                        <a:rPr kumimoji="1" lang="en-US" altLang="ja-JP"/>
                        <a:t>R1</a:t>
                      </a:r>
                      <a:endParaRPr kumimoji="1" lang="ja-JP" altLang="en-US"/>
                    </a:p>
                  </a:txBody>
                  <a:tcPr marL="36000" marR="36000" marT="36000" marB="36000" anchor="ctr"/>
                </a:tc>
                <a:tc>
                  <a:txBody>
                    <a:bodyPr/>
                    <a:lstStyle/>
                    <a:p>
                      <a:pPr algn="ctr">
                        <a:lnSpc>
                          <a:spcPts val="1600"/>
                        </a:lnSpc>
                      </a:pPr>
                      <a:r>
                        <a:rPr kumimoji="1" lang="en-US" altLang="ja-JP"/>
                        <a:t>4</a:t>
                      </a:r>
                      <a:r>
                        <a:rPr kumimoji="1" lang="ja-JP" altLang="en-US"/>
                        <a:t>人</a:t>
                      </a:r>
                    </a:p>
                  </a:txBody>
                  <a:tcPr marL="36000" marR="36000" marT="36000" marB="36000" anchor="ctr"/>
                </a:tc>
                <a:extLst>
                  <a:ext uri="{0D108BD9-81ED-4DB2-BD59-A6C34878D82A}">
                    <a16:rowId xmlns:a16="http://schemas.microsoft.com/office/drawing/2014/main" val="3026169747"/>
                  </a:ext>
                </a:extLst>
              </a:tr>
              <a:tr h="317287">
                <a:tc>
                  <a:txBody>
                    <a:bodyPr/>
                    <a:lstStyle/>
                    <a:p>
                      <a:pPr algn="ctr">
                        <a:lnSpc>
                          <a:spcPts val="1600"/>
                        </a:lnSpc>
                      </a:pPr>
                      <a:r>
                        <a:rPr kumimoji="1" lang="en-US" altLang="ja-JP"/>
                        <a:t>R2</a:t>
                      </a:r>
                    </a:p>
                  </a:txBody>
                  <a:tcPr marL="36000" marR="36000" marT="36000" marB="36000" anchor="ctr"/>
                </a:tc>
                <a:tc>
                  <a:txBody>
                    <a:bodyPr/>
                    <a:lstStyle/>
                    <a:p>
                      <a:pPr algn="ctr">
                        <a:lnSpc>
                          <a:spcPts val="1600"/>
                        </a:lnSpc>
                      </a:pPr>
                      <a:r>
                        <a:rPr kumimoji="1" lang="en-US" altLang="ja-JP"/>
                        <a:t>2</a:t>
                      </a:r>
                      <a:r>
                        <a:rPr kumimoji="1" lang="ja-JP" altLang="en-US"/>
                        <a:t>人</a:t>
                      </a:r>
                    </a:p>
                  </a:txBody>
                  <a:tcPr marL="36000" marR="36000" marT="36000" marB="36000" anchor="ctr"/>
                </a:tc>
                <a:extLst>
                  <a:ext uri="{0D108BD9-81ED-4DB2-BD59-A6C34878D82A}">
                    <a16:rowId xmlns:a16="http://schemas.microsoft.com/office/drawing/2014/main" val="1596546559"/>
                  </a:ext>
                </a:extLst>
              </a:tr>
              <a:tr h="317287">
                <a:tc>
                  <a:txBody>
                    <a:bodyPr/>
                    <a:lstStyle/>
                    <a:p>
                      <a:pPr algn="ctr">
                        <a:lnSpc>
                          <a:spcPts val="1600"/>
                        </a:lnSpc>
                      </a:pPr>
                      <a:r>
                        <a:rPr kumimoji="1" lang="en-US" altLang="ja-JP"/>
                        <a:t>R3</a:t>
                      </a:r>
                      <a:endParaRPr kumimoji="1" lang="ja-JP" altLang="en-US"/>
                    </a:p>
                  </a:txBody>
                  <a:tcPr marL="36000" marR="36000" marT="36000" marB="36000" anchor="ctr"/>
                </a:tc>
                <a:tc>
                  <a:txBody>
                    <a:bodyPr/>
                    <a:lstStyle/>
                    <a:p>
                      <a:pPr algn="ctr">
                        <a:lnSpc>
                          <a:spcPts val="1600"/>
                        </a:lnSpc>
                      </a:pPr>
                      <a:r>
                        <a:rPr kumimoji="1" lang="en-US" altLang="ja-JP"/>
                        <a:t>2</a:t>
                      </a:r>
                      <a:r>
                        <a:rPr kumimoji="1" lang="ja-JP" altLang="en-US"/>
                        <a:t>人</a:t>
                      </a:r>
                    </a:p>
                  </a:txBody>
                  <a:tcPr marL="36000" marR="36000" marT="36000" marB="36000" anchor="ctr"/>
                </a:tc>
                <a:extLst>
                  <a:ext uri="{0D108BD9-81ED-4DB2-BD59-A6C34878D82A}">
                    <a16:rowId xmlns:a16="http://schemas.microsoft.com/office/drawing/2014/main" val="3280811033"/>
                  </a:ext>
                </a:extLst>
              </a:tr>
              <a:tr h="317287">
                <a:tc>
                  <a:txBody>
                    <a:bodyPr/>
                    <a:lstStyle/>
                    <a:p>
                      <a:pPr algn="ctr">
                        <a:lnSpc>
                          <a:spcPts val="1600"/>
                        </a:lnSpc>
                      </a:pPr>
                      <a:r>
                        <a:rPr kumimoji="1" lang="en-US" altLang="ja-JP"/>
                        <a:t>R4</a:t>
                      </a:r>
                    </a:p>
                  </a:txBody>
                  <a:tcPr marL="36000" marR="36000" marT="36000" marB="36000" anchor="ctr"/>
                </a:tc>
                <a:tc>
                  <a:txBody>
                    <a:bodyPr/>
                    <a:lstStyle/>
                    <a:p>
                      <a:pPr algn="ctr">
                        <a:lnSpc>
                          <a:spcPts val="1600"/>
                        </a:lnSpc>
                      </a:pPr>
                      <a:r>
                        <a:rPr kumimoji="1" lang="en-US" altLang="ja-JP"/>
                        <a:t>3</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295256313"/>
                  </a:ext>
                </a:extLst>
              </a:tr>
              <a:tr h="317287">
                <a:tc>
                  <a:txBody>
                    <a:bodyPr/>
                    <a:lstStyle/>
                    <a:p>
                      <a:pPr algn="ctr">
                        <a:lnSpc>
                          <a:spcPts val="1600"/>
                        </a:lnSpc>
                      </a:pPr>
                      <a:r>
                        <a:rPr kumimoji="1" lang="en-US" altLang="ja-JP"/>
                        <a:t>R5</a:t>
                      </a:r>
                      <a:endParaRPr kumimoji="1" lang="ja-JP" altLang="en-US"/>
                    </a:p>
                  </a:txBody>
                  <a:tcPr marL="36000" marR="36000" marT="36000" marB="36000" anchor="ctr"/>
                </a:tc>
                <a:tc>
                  <a:txBody>
                    <a:bodyPr/>
                    <a:lstStyle/>
                    <a:p>
                      <a:pPr algn="ctr">
                        <a:lnSpc>
                          <a:spcPts val="1600"/>
                        </a:lnSpc>
                      </a:pPr>
                      <a:r>
                        <a:rPr kumimoji="1" lang="en-US" altLang="ja-JP"/>
                        <a:t>1</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502548536"/>
                  </a:ext>
                </a:extLst>
              </a:tr>
              <a:tr h="317287">
                <a:tc>
                  <a:txBody>
                    <a:bodyPr/>
                    <a:lstStyle/>
                    <a:p>
                      <a:pPr algn="ctr">
                        <a:lnSpc>
                          <a:spcPts val="1600"/>
                        </a:lnSpc>
                      </a:pPr>
                      <a:r>
                        <a:rPr kumimoji="1" lang="en-US" altLang="ja-JP"/>
                        <a:t>R6</a:t>
                      </a:r>
                    </a:p>
                  </a:txBody>
                  <a:tcPr marL="36000" marR="36000" marT="36000" marB="36000" anchor="ctr"/>
                </a:tc>
                <a:tc>
                  <a:txBody>
                    <a:bodyPr/>
                    <a:lstStyle/>
                    <a:p>
                      <a:pPr algn="ctr">
                        <a:lnSpc>
                          <a:spcPts val="1600"/>
                        </a:lnSpc>
                      </a:pPr>
                      <a:r>
                        <a:rPr kumimoji="1" lang="en-US" altLang="ja-JP"/>
                        <a:t>0</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135345545"/>
                  </a:ext>
                </a:extLst>
              </a:tr>
              <a:tr h="317287">
                <a:tc>
                  <a:txBody>
                    <a:bodyPr/>
                    <a:lstStyle/>
                    <a:p>
                      <a:pPr algn="ctr">
                        <a:lnSpc>
                          <a:spcPts val="1600"/>
                        </a:lnSpc>
                      </a:pPr>
                      <a:r>
                        <a:rPr kumimoji="1" lang="en-US" altLang="ja-JP"/>
                        <a:t>R7</a:t>
                      </a:r>
                    </a:p>
                  </a:txBody>
                  <a:tcPr marL="36000" marR="36000" marT="36000" marB="36000" anchor="ctr"/>
                </a:tc>
                <a:tc>
                  <a:txBody>
                    <a:bodyPr/>
                    <a:lstStyle/>
                    <a:p>
                      <a:pPr algn="ctr">
                        <a:lnSpc>
                          <a:spcPts val="1600"/>
                        </a:lnSpc>
                      </a:pPr>
                      <a:r>
                        <a:rPr kumimoji="1" lang="en-US" altLang="ja-JP"/>
                        <a:t>2</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862753162"/>
                  </a:ext>
                </a:extLst>
              </a:tr>
            </a:tbl>
          </a:graphicData>
        </a:graphic>
      </p:graphicFrame>
      <p:pic>
        <p:nvPicPr>
          <p:cNvPr id="2" name="Picture 1">
            <a:extLst>
              <a:ext uri="{FF2B5EF4-FFF2-40B4-BE49-F238E27FC236}">
                <a16:creationId xmlns:a16="http://schemas.microsoft.com/office/drawing/2014/main" id="{A406BED5-1D48-FEBB-38BA-F8AE4A852C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73038" y="4660406"/>
            <a:ext cx="3476115" cy="1836640"/>
          </a:xfrm>
          <a:prstGeom prst="rect">
            <a:avLst/>
          </a:prstGeom>
        </p:spPr>
      </p:pic>
      <p:sp>
        <p:nvSpPr>
          <p:cNvPr id="20" name="テキスト ボックス 19">
            <a:extLst>
              <a:ext uri="{FF2B5EF4-FFF2-40B4-BE49-F238E27FC236}">
                <a16:creationId xmlns:a16="http://schemas.microsoft.com/office/drawing/2014/main" id="{9C8219D2-EC24-4A28-92EF-0C948E8E360D}"/>
              </a:ext>
            </a:extLst>
          </p:cNvPr>
          <p:cNvSpPr txBox="1"/>
          <p:nvPr/>
        </p:nvSpPr>
        <p:spPr>
          <a:xfrm>
            <a:off x="6288964" y="4409154"/>
            <a:ext cx="2720565" cy="215443"/>
          </a:xfrm>
          <a:prstGeom prst="rect">
            <a:avLst/>
          </a:prstGeom>
          <a:solidFill>
            <a:schemeClr val="bg1"/>
          </a:solidFill>
        </p:spPr>
        <p:txBody>
          <a:bodyPr wrap="square" lIns="0" tIns="0" rIns="0" bIns="0" rtlCol="0">
            <a:noAutofit/>
          </a:bodyPr>
          <a:lstStyle/>
          <a:p>
            <a:pPr defTabSz="457200"/>
            <a:r>
              <a:rPr kumimoji="0" lang="ja-JP" altLang="en-US" sz="1000" dirty="0">
                <a:solidFill>
                  <a:prstClr val="black"/>
                </a:solidFill>
                <a:latin typeface="BIZ UDPゴシック" panose="020B0400000000000000" pitchFamily="50" charset="-128"/>
                <a:ea typeface="BIZ UDPゴシック" panose="020B0400000000000000" pitchFamily="50" charset="-128"/>
              </a:rPr>
              <a:t>■府内</a:t>
            </a:r>
            <a:r>
              <a:rPr lang="ja-JP" altLang="en-US" sz="1000" dirty="0">
                <a:solidFill>
                  <a:prstClr val="black"/>
                </a:solidFill>
                <a:latin typeface="BIZ UDPゴシック" panose="020B0400000000000000" pitchFamily="50" charset="-128"/>
                <a:ea typeface="BIZ UDPゴシック" panose="020B0400000000000000" pitchFamily="50" charset="-128"/>
              </a:rPr>
              <a:t>林業経営体の従事者の年齢構成</a:t>
            </a:r>
            <a:r>
              <a:rPr kumimoji="0" lang="ja-JP" altLang="en-US" sz="1000" dirty="0">
                <a:solidFill>
                  <a:prstClr val="black"/>
                </a:solidFill>
                <a:latin typeface="BIZ UDPゴシック" panose="020B0400000000000000" pitchFamily="50" charset="-128"/>
                <a:ea typeface="BIZ UDPゴシック" panose="020B0400000000000000" pitchFamily="50" charset="-128"/>
              </a:rPr>
              <a:t>　</a:t>
            </a:r>
          </a:p>
        </p:txBody>
      </p:sp>
      <p:pic>
        <p:nvPicPr>
          <p:cNvPr id="35" name="図 34">
            <a:extLst>
              <a:ext uri="{FF2B5EF4-FFF2-40B4-BE49-F238E27FC236}">
                <a16:creationId xmlns:a16="http://schemas.microsoft.com/office/drawing/2014/main" id="{9BE1C601-3CDB-49EF-9458-FF42F8E316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52" name="図 51">
            <a:extLst>
              <a:ext uri="{FF2B5EF4-FFF2-40B4-BE49-F238E27FC236}">
                <a16:creationId xmlns:a16="http://schemas.microsoft.com/office/drawing/2014/main" id="{6C5BDFC2-0485-4FB6-B5F5-97495EC08A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53" name="図 52">
            <a:extLst>
              <a:ext uri="{FF2B5EF4-FFF2-40B4-BE49-F238E27FC236}">
                <a16:creationId xmlns:a16="http://schemas.microsoft.com/office/drawing/2014/main" id="{31249972-F059-4C25-97F9-C262851DAF8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54" name="図 53">
            <a:extLst>
              <a:ext uri="{FF2B5EF4-FFF2-40B4-BE49-F238E27FC236}">
                <a16:creationId xmlns:a16="http://schemas.microsoft.com/office/drawing/2014/main" id="{C7F6AE9B-A523-4BD4-B2DB-43285B4522A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55" name="図 54">
            <a:extLst>
              <a:ext uri="{FF2B5EF4-FFF2-40B4-BE49-F238E27FC236}">
                <a16:creationId xmlns:a16="http://schemas.microsoft.com/office/drawing/2014/main" id="{6A45005C-D84E-4E09-AE1C-73A8442CCDB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56" name="図 55">
            <a:extLst>
              <a:ext uri="{FF2B5EF4-FFF2-40B4-BE49-F238E27FC236}">
                <a16:creationId xmlns:a16="http://schemas.microsoft.com/office/drawing/2014/main" id="{6714010B-7F30-4EBE-9D7B-71EC426FCF4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57" name="図 56">
            <a:extLst>
              <a:ext uri="{FF2B5EF4-FFF2-40B4-BE49-F238E27FC236}">
                <a16:creationId xmlns:a16="http://schemas.microsoft.com/office/drawing/2014/main" id="{38D970A0-E774-442A-B556-106372C51C7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58" name="Picture 2">
            <a:extLst>
              <a:ext uri="{FF2B5EF4-FFF2-40B4-BE49-F238E27FC236}">
                <a16:creationId xmlns:a16="http://schemas.microsoft.com/office/drawing/2014/main" id="{13EA551F-6CF8-47EE-A936-5571390BAB9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CA0EC43C-55E3-4900-B22A-0BDD7CA7AA8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0" name="スライド番号プレースホルダー 10">
            <a:extLst>
              <a:ext uri="{FF2B5EF4-FFF2-40B4-BE49-F238E27FC236}">
                <a16:creationId xmlns:a16="http://schemas.microsoft.com/office/drawing/2014/main" id="{3C8130F0-C9EA-453D-8C32-22711029C35F}"/>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33</a:t>
            </a:fld>
            <a:endParaRPr kumimoji="1" lang="ja-JP" altLang="en-US" sz="2000" b="1" dirty="0"/>
          </a:p>
        </p:txBody>
      </p:sp>
    </p:spTree>
    <p:extLst>
      <p:ext uri="{BB962C8B-B14F-4D97-AF65-F5344CB8AC3E}">
        <p14:creationId xmlns:p14="http://schemas.microsoft.com/office/powerpoint/2010/main" val="4192805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6D11AAC-90DB-43CE-A977-DE2E7BCFDA8C}"/>
              </a:ext>
            </a:extLst>
          </p:cNvPr>
          <p:cNvSpPr/>
          <p:nvPr/>
        </p:nvSpPr>
        <p:spPr>
          <a:xfrm>
            <a:off x="34419" y="1073034"/>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施策４</a:t>
            </a:r>
            <a:r>
              <a:rPr kumimoji="1" lang="en-US" altLang="ja-JP" sz="1050" b="1" dirty="0">
                <a:solidFill>
                  <a:schemeClr val="accent6">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２　</a:t>
            </a:r>
            <a:r>
              <a:rPr kumimoji="1" lang="ja-JP" altLang="en-US" dirty="0">
                <a:solidFill>
                  <a:schemeClr val="accent6">
                    <a:lumMod val="75000"/>
                  </a:schemeClr>
                </a:solidFill>
                <a:latin typeface="BIZ UDゴシック" panose="020B0400000000000000" pitchFamily="49" charset="-128"/>
                <a:ea typeface="BIZ UDゴシック" panose="020B0400000000000000" pitchFamily="49" charset="-128"/>
              </a:rPr>
              <a:t>森林災害に対するレジリエンスの向上</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6">
                    <a:lumMod val="75000"/>
                  </a:schemeClr>
                </a:solidFill>
                <a:latin typeface="+mn-ea"/>
              </a:rPr>
              <a:t>   </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6">
                  <a:lumMod val="75000"/>
                </a:schemeClr>
              </a:solidFill>
            </a:endParaRPr>
          </a:p>
        </p:txBody>
      </p:sp>
      <p:sp>
        <p:nvSpPr>
          <p:cNvPr id="8" name="矢印: 下 7">
            <a:extLst>
              <a:ext uri="{FF2B5EF4-FFF2-40B4-BE49-F238E27FC236}">
                <a16:creationId xmlns:a16="http://schemas.microsoft.com/office/drawing/2014/main" id="{6425E072-B8FC-41D5-BCC2-7A2DE1D6F748}"/>
              </a:ext>
            </a:extLst>
          </p:cNvPr>
          <p:cNvSpPr/>
          <p:nvPr/>
        </p:nvSpPr>
        <p:spPr>
          <a:xfrm>
            <a:off x="2205046" y="2957802"/>
            <a:ext cx="1434023" cy="213452"/>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矢印: 下 10">
            <a:extLst>
              <a:ext uri="{FF2B5EF4-FFF2-40B4-BE49-F238E27FC236}">
                <a16:creationId xmlns:a16="http://schemas.microsoft.com/office/drawing/2014/main" id="{FB55A048-961B-4669-A4EA-D9A02A822A4F}"/>
              </a:ext>
            </a:extLst>
          </p:cNvPr>
          <p:cNvSpPr/>
          <p:nvPr/>
        </p:nvSpPr>
        <p:spPr>
          <a:xfrm>
            <a:off x="2205046" y="4809741"/>
            <a:ext cx="1434023" cy="213452"/>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四角形: 角を丸くする 13">
            <a:extLst>
              <a:ext uri="{FF2B5EF4-FFF2-40B4-BE49-F238E27FC236}">
                <a16:creationId xmlns:a16="http://schemas.microsoft.com/office/drawing/2014/main" id="{D47F48E7-E896-44CB-8E42-30500AFE8FB8}"/>
              </a:ext>
            </a:extLst>
          </p:cNvPr>
          <p:cNvSpPr/>
          <p:nvPr/>
        </p:nvSpPr>
        <p:spPr>
          <a:xfrm>
            <a:off x="106345" y="3240139"/>
            <a:ext cx="5631427" cy="1495670"/>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・府内には、経営の成り立たない放置された人工林が多数存在する。</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そのような中、</a:t>
            </a:r>
            <a:r>
              <a:rPr kumimoji="1" lang="en-US" altLang="ja-JP" sz="1400" dirty="0">
                <a:solidFill>
                  <a:schemeClr val="tx1"/>
                </a:solidFill>
                <a:latin typeface="BIZ UDゴシック" panose="020B0400000000000000" pitchFamily="49" charset="-128"/>
                <a:ea typeface="BIZ UDゴシック" panose="020B0400000000000000" pitchFamily="49" charset="-128"/>
              </a:rPr>
              <a:t>H30</a:t>
            </a:r>
            <a:r>
              <a:rPr kumimoji="1" lang="ja-JP" altLang="en-US" sz="1400" dirty="0">
                <a:solidFill>
                  <a:schemeClr val="tx1"/>
                </a:solidFill>
                <a:latin typeface="BIZ UDゴシック" panose="020B0400000000000000" pitchFamily="49" charset="-128"/>
                <a:ea typeface="BIZ UDゴシック" panose="020B0400000000000000" pitchFamily="49" charset="-128"/>
              </a:rPr>
              <a:t>年には、台風により大規模な風倒木被害が発生</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するなど、その復旧には、多大な財源と労力を要している。</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・ドローン測量や遠隔運転機械の活用、</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災害発生時のＩＣＴ機器の</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活用等が進んでいない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p>
        </p:txBody>
      </p:sp>
      <p:sp>
        <p:nvSpPr>
          <p:cNvPr id="15" name="四角形: 角を丸くする 14">
            <a:extLst>
              <a:ext uri="{FF2B5EF4-FFF2-40B4-BE49-F238E27FC236}">
                <a16:creationId xmlns:a16="http://schemas.microsoft.com/office/drawing/2014/main" id="{9C722B20-B0D5-44F6-8F0F-BDE39F5C627E}"/>
              </a:ext>
            </a:extLst>
          </p:cNvPr>
          <p:cNvSpPr/>
          <p:nvPr/>
        </p:nvSpPr>
        <p:spPr>
          <a:xfrm>
            <a:off x="106345" y="5116572"/>
            <a:ext cx="5631427" cy="1495669"/>
          </a:xfrm>
          <a:prstGeom prst="roundRect">
            <a:avLst>
              <a:gd name="adj" fmla="val 5612"/>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・治山施設の整備と併せて、地元住民に対する防災意識の向上や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災害発生時の対応の周知等を着実に実施していきます。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・早期復旧のための体制整備として、</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ＩＣＴ機器による調査・測量</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の導入や</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災害時迂回路</a:t>
            </a:r>
            <a:r>
              <a:rPr kumimoji="1" lang="ja-JP" altLang="en-US" sz="1400" dirty="0">
                <a:solidFill>
                  <a:schemeClr val="tx1"/>
                </a:solidFill>
                <a:latin typeface="BIZ UDゴシック" panose="020B0400000000000000" pitchFamily="49" charset="-128"/>
                <a:ea typeface="BIZ UDゴシック" panose="020B0400000000000000" pitchFamily="49" charset="-128"/>
              </a:rPr>
              <a:t>として活用できる林道の設定及び管理の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支援に取り組みます。</a:t>
            </a:r>
          </a:p>
        </p:txBody>
      </p:sp>
      <p:sp>
        <p:nvSpPr>
          <p:cNvPr id="13" name="四角形: 角を丸くする 12">
            <a:extLst>
              <a:ext uri="{FF2B5EF4-FFF2-40B4-BE49-F238E27FC236}">
                <a16:creationId xmlns:a16="http://schemas.microsoft.com/office/drawing/2014/main" id="{C51FC332-6F1A-4C42-8652-661973AD74F2}"/>
              </a:ext>
            </a:extLst>
          </p:cNvPr>
          <p:cNvSpPr/>
          <p:nvPr/>
        </p:nvSpPr>
        <p:spPr>
          <a:xfrm>
            <a:off x="106345" y="1579172"/>
            <a:ext cx="5631427" cy="1286540"/>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・近年の大規模災害の頻発化に対し、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予防策・初動対応の強化、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早期復旧といったレジリエンスの向上</a:t>
            </a:r>
            <a:r>
              <a:rPr kumimoji="1" lang="ja-JP" altLang="en-US" sz="1400" dirty="0">
                <a:solidFill>
                  <a:schemeClr val="tx1"/>
                </a:solidFill>
                <a:latin typeface="BIZ UDゴシック" panose="020B0400000000000000" pitchFamily="49" charset="-128"/>
                <a:ea typeface="BIZ UDゴシック" panose="020B0400000000000000" pitchFamily="49" charset="-128"/>
              </a:rPr>
              <a:t>の機運が高まっている。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・治山事業や森林環境税事業による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防災・減災対策の推進</a:t>
            </a:r>
            <a:r>
              <a:rPr kumimoji="1" lang="ja-JP" altLang="en-US" sz="1400" dirty="0">
                <a:solidFill>
                  <a:schemeClr val="tx1"/>
                </a:solidFill>
                <a:latin typeface="BIZ UDゴシック" panose="020B0400000000000000" pitchFamily="49" charset="-128"/>
                <a:ea typeface="BIZ UDゴシック" panose="020B0400000000000000" pitchFamily="49" charset="-128"/>
              </a:rPr>
              <a:t>や地域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住民に対する防災教室による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防災意識の向上</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に取り組んでいる。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25" name="図 24">
            <a:extLst>
              <a:ext uri="{FF2B5EF4-FFF2-40B4-BE49-F238E27FC236}">
                <a16:creationId xmlns:a16="http://schemas.microsoft.com/office/drawing/2014/main" id="{2C77F34F-3710-4E4D-B886-A9FB5CA064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19261" y="3655602"/>
            <a:ext cx="3734666" cy="2998660"/>
          </a:xfrm>
          <a:prstGeom prst="rect">
            <a:avLst/>
          </a:prstGeom>
        </p:spPr>
      </p:pic>
      <p:sp>
        <p:nvSpPr>
          <p:cNvPr id="27" name="テキスト ボックス 26">
            <a:extLst>
              <a:ext uri="{FF2B5EF4-FFF2-40B4-BE49-F238E27FC236}">
                <a16:creationId xmlns:a16="http://schemas.microsoft.com/office/drawing/2014/main" id="{3D5328C1-EEE9-4233-A9FB-0EBA89C89509}"/>
              </a:ext>
            </a:extLst>
          </p:cNvPr>
          <p:cNvSpPr txBox="1"/>
          <p:nvPr/>
        </p:nvSpPr>
        <p:spPr>
          <a:xfrm>
            <a:off x="5781544" y="3373165"/>
            <a:ext cx="3866104" cy="276999"/>
          </a:xfrm>
          <a:prstGeom prst="rect">
            <a:avLst/>
          </a:prstGeom>
          <a:noFill/>
        </p:spPr>
        <p:txBody>
          <a:bodyPr wrap="square">
            <a:spAutoFit/>
          </a:bodyPr>
          <a:lstStyle/>
          <a:p>
            <a:r>
              <a:rPr lang="ja-JP" altLang="en-US" sz="1200" dirty="0">
                <a:latin typeface="BIZ UDゴシック" panose="020B0400000000000000" pitchFamily="49" charset="-128"/>
                <a:ea typeface="BIZ UDゴシック" panose="020B0400000000000000" pitchFamily="49" charset="-128"/>
              </a:rPr>
              <a:t>■災害発生時における林道の活用</a:t>
            </a:r>
          </a:p>
        </p:txBody>
      </p:sp>
      <p:sp>
        <p:nvSpPr>
          <p:cNvPr id="26" name="テキスト ボックス 25">
            <a:extLst>
              <a:ext uri="{FF2B5EF4-FFF2-40B4-BE49-F238E27FC236}">
                <a16:creationId xmlns:a16="http://schemas.microsoft.com/office/drawing/2014/main" id="{81866912-8739-40F3-B0E9-F3A605521D73}"/>
              </a:ext>
            </a:extLst>
          </p:cNvPr>
          <p:cNvSpPr txBox="1"/>
          <p:nvPr/>
        </p:nvSpPr>
        <p:spPr>
          <a:xfrm>
            <a:off x="5614922" y="6614562"/>
            <a:ext cx="4124455" cy="230832"/>
          </a:xfrm>
          <a:prstGeom prst="rect">
            <a:avLst/>
          </a:prstGeom>
          <a:solidFill>
            <a:schemeClr val="bg1"/>
          </a:solidFill>
        </p:spPr>
        <p:txBody>
          <a:bodyPr wrap="square">
            <a:spAutoFit/>
          </a:bodyPr>
          <a:lstStyle/>
          <a:p>
            <a:r>
              <a:rPr lang="en-US" altLang="ja-JP" sz="900" dirty="0"/>
              <a:t>【</a:t>
            </a:r>
            <a:r>
              <a:rPr lang="ja-JP" altLang="en-US" sz="900" dirty="0"/>
              <a:t>林野庁</a:t>
            </a:r>
            <a:r>
              <a:rPr lang="en-US" altLang="ja-JP" sz="900" dirty="0"/>
              <a:t>】</a:t>
            </a:r>
            <a:r>
              <a:rPr lang="ja-JP" altLang="en-US" sz="900" dirty="0"/>
              <a:t>林道を災害時の迂回路として活用した例（長野県：国有林林道）</a:t>
            </a:r>
          </a:p>
        </p:txBody>
      </p:sp>
      <p:sp>
        <p:nvSpPr>
          <p:cNvPr id="18" name="正方形/長方形 17">
            <a:extLst>
              <a:ext uri="{FF2B5EF4-FFF2-40B4-BE49-F238E27FC236}">
                <a16:creationId xmlns:a16="http://schemas.microsoft.com/office/drawing/2014/main" id="{9BD638D6-5CA0-46D3-B9DF-818DEEE6B478}"/>
              </a:ext>
            </a:extLst>
          </p:cNvPr>
          <p:cNvSpPr/>
          <p:nvPr/>
        </p:nvSpPr>
        <p:spPr>
          <a:xfrm>
            <a:off x="0" y="489858"/>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sp>
        <p:nvSpPr>
          <p:cNvPr id="21" name="正方形/長方形 20">
            <a:extLst>
              <a:ext uri="{FF2B5EF4-FFF2-40B4-BE49-F238E27FC236}">
                <a16:creationId xmlns:a16="http://schemas.microsoft.com/office/drawing/2014/main" id="{8F61C87A-924E-4FCE-BACD-4061DF6AAD8E}"/>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6" name="図 5">
            <a:extLst>
              <a:ext uri="{FF2B5EF4-FFF2-40B4-BE49-F238E27FC236}">
                <a16:creationId xmlns:a16="http://schemas.microsoft.com/office/drawing/2014/main" id="{AA81579C-91D6-4AA4-95B8-D78DFDA68D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6933" y="877478"/>
            <a:ext cx="2913065" cy="2465222"/>
          </a:xfrm>
          <a:prstGeom prst="rect">
            <a:avLst/>
          </a:prstGeom>
        </p:spPr>
      </p:pic>
      <p:sp>
        <p:nvSpPr>
          <p:cNvPr id="19" name="テキスト ボックス 18">
            <a:extLst>
              <a:ext uri="{FF2B5EF4-FFF2-40B4-BE49-F238E27FC236}">
                <a16:creationId xmlns:a16="http://schemas.microsoft.com/office/drawing/2014/main" id="{FE665C67-382F-4ACE-9A42-F5C091149022}"/>
              </a:ext>
            </a:extLst>
          </p:cNvPr>
          <p:cNvSpPr txBox="1"/>
          <p:nvPr/>
        </p:nvSpPr>
        <p:spPr>
          <a:xfrm>
            <a:off x="5914980" y="614125"/>
            <a:ext cx="3866104" cy="276999"/>
          </a:xfrm>
          <a:prstGeom prst="rect">
            <a:avLst/>
          </a:prstGeom>
          <a:solidFill>
            <a:schemeClr val="bg1"/>
          </a:solidFill>
        </p:spPr>
        <p:txBody>
          <a:bodyPr wrap="square">
            <a:spAutoFit/>
          </a:bodyPr>
          <a:lstStyle/>
          <a:p>
            <a:r>
              <a:rPr lang="ja-JP" altLang="en-US" sz="1200" dirty="0">
                <a:latin typeface="BIZ UDゴシック" panose="020B0400000000000000" pitchFamily="49" charset="-128"/>
                <a:ea typeface="BIZ UDゴシック" panose="020B0400000000000000" pitchFamily="49" charset="-128"/>
              </a:rPr>
              <a:t>■ＵＡＶ写真測量による測量・設計事例</a:t>
            </a:r>
          </a:p>
        </p:txBody>
      </p:sp>
      <p:sp>
        <p:nvSpPr>
          <p:cNvPr id="23" name="テキスト ボックス 22">
            <a:extLst>
              <a:ext uri="{FF2B5EF4-FFF2-40B4-BE49-F238E27FC236}">
                <a16:creationId xmlns:a16="http://schemas.microsoft.com/office/drawing/2014/main" id="{EC48A530-971C-456E-84D8-472070F44CF3}"/>
              </a:ext>
            </a:extLst>
          </p:cNvPr>
          <p:cNvSpPr txBox="1"/>
          <p:nvPr/>
        </p:nvSpPr>
        <p:spPr>
          <a:xfrm>
            <a:off x="5838092" y="3148282"/>
            <a:ext cx="3942992" cy="230832"/>
          </a:xfrm>
          <a:prstGeom prst="rect">
            <a:avLst/>
          </a:prstGeom>
          <a:solidFill>
            <a:schemeClr val="bg1"/>
          </a:solidFill>
        </p:spPr>
        <p:txBody>
          <a:bodyPr wrap="square">
            <a:spAutoFit/>
          </a:bodyPr>
          <a:lstStyle/>
          <a:p>
            <a:r>
              <a:rPr lang="ja-JP" altLang="en-US" sz="900" dirty="0"/>
              <a:t>出展：林野庁資料</a:t>
            </a:r>
            <a:r>
              <a:rPr lang="ja-JP" altLang="en-US" sz="800" dirty="0"/>
              <a:t>（災害復旧事業の迅速化・効率化のためのＩＣＴ技術の活用）</a:t>
            </a:r>
          </a:p>
        </p:txBody>
      </p:sp>
      <p:pic>
        <p:nvPicPr>
          <p:cNvPr id="28" name="図 27">
            <a:extLst>
              <a:ext uri="{FF2B5EF4-FFF2-40B4-BE49-F238E27FC236}">
                <a16:creationId xmlns:a16="http://schemas.microsoft.com/office/drawing/2014/main" id="{8AA56538-917B-4AD2-A7CB-E0EECAEB15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9" name="図 28">
            <a:extLst>
              <a:ext uri="{FF2B5EF4-FFF2-40B4-BE49-F238E27FC236}">
                <a16:creationId xmlns:a16="http://schemas.microsoft.com/office/drawing/2014/main" id="{49A56B95-6CFC-459C-B90E-165DF00A25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30" name="図 29">
            <a:extLst>
              <a:ext uri="{FF2B5EF4-FFF2-40B4-BE49-F238E27FC236}">
                <a16:creationId xmlns:a16="http://schemas.microsoft.com/office/drawing/2014/main" id="{61BE4EC9-7BDC-461C-A83B-ACB43FE516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1" name="図 30">
            <a:extLst>
              <a:ext uri="{FF2B5EF4-FFF2-40B4-BE49-F238E27FC236}">
                <a16:creationId xmlns:a16="http://schemas.microsoft.com/office/drawing/2014/main" id="{7014DE33-376A-4884-9FD0-1501FAA1232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2" name="図 31">
            <a:extLst>
              <a:ext uri="{FF2B5EF4-FFF2-40B4-BE49-F238E27FC236}">
                <a16:creationId xmlns:a16="http://schemas.microsoft.com/office/drawing/2014/main" id="{C703CB60-269C-4EDE-9A18-DA09BC29B7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42" name="図 41">
            <a:extLst>
              <a:ext uri="{FF2B5EF4-FFF2-40B4-BE49-F238E27FC236}">
                <a16:creationId xmlns:a16="http://schemas.microsoft.com/office/drawing/2014/main" id="{1065F70C-BC7E-457C-982C-C7B1DDAC73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3" name="図 42">
            <a:extLst>
              <a:ext uri="{FF2B5EF4-FFF2-40B4-BE49-F238E27FC236}">
                <a16:creationId xmlns:a16="http://schemas.microsoft.com/office/drawing/2014/main" id="{50CF0170-8B68-4335-82AA-DAC83E38BAF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4" name="Picture 2">
            <a:extLst>
              <a:ext uri="{FF2B5EF4-FFF2-40B4-BE49-F238E27FC236}">
                <a16:creationId xmlns:a16="http://schemas.microsoft.com/office/drawing/2014/main" id="{20BACAD7-B779-4266-8520-4BB4F9FE84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F98C10E-3AE6-4389-8732-BDB6FA3EF4F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3" name="スライド番号プレースホルダー 10">
            <a:extLst>
              <a:ext uri="{FF2B5EF4-FFF2-40B4-BE49-F238E27FC236}">
                <a16:creationId xmlns:a16="http://schemas.microsoft.com/office/drawing/2014/main" id="{2C602F46-FA62-4900-A5B7-7954525FBCD8}"/>
              </a:ext>
            </a:extLst>
          </p:cNvPr>
          <p:cNvSpPr>
            <a:spLocks noGrp="1"/>
          </p:cNvSpPr>
          <p:nvPr>
            <p:ph type="sldNum" sz="quarter" idx="12"/>
          </p:nvPr>
        </p:nvSpPr>
        <p:spPr>
          <a:xfrm>
            <a:off x="7616599" y="6457568"/>
            <a:ext cx="2228850" cy="365125"/>
          </a:xfrm>
        </p:spPr>
        <p:txBody>
          <a:bodyPr/>
          <a:lstStyle/>
          <a:p>
            <a:fld id="{D2D8002D-B5B0-4BAC-B1F6-782DDCCE6D9C}" type="slidenum">
              <a:rPr kumimoji="1" lang="ja-JP" altLang="en-US" sz="2000" b="1"/>
              <a:t>34</a:t>
            </a:fld>
            <a:endParaRPr kumimoji="1" lang="ja-JP" altLang="en-US" sz="2000" b="1" dirty="0"/>
          </a:p>
        </p:txBody>
      </p:sp>
    </p:spTree>
    <p:extLst>
      <p:ext uri="{BB962C8B-B14F-4D97-AF65-F5344CB8AC3E}">
        <p14:creationId xmlns:p14="http://schemas.microsoft.com/office/powerpoint/2010/main" val="2494982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6D11AAC-90DB-43CE-A977-DE2E7BCFDA8C}"/>
              </a:ext>
            </a:extLst>
          </p:cNvPr>
          <p:cNvSpPr/>
          <p:nvPr/>
        </p:nvSpPr>
        <p:spPr>
          <a:xfrm>
            <a:off x="41805" y="96701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施策４</a:t>
            </a:r>
            <a:r>
              <a:rPr kumimoji="1" lang="en-US" altLang="ja-JP" sz="1050" b="1" dirty="0">
                <a:solidFill>
                  <a:schemeClr val="accent6">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３　</a:t>
            </a:r>
            <a:r>
              <a:rPr kumimoji="1" lang="ja-JP" altLang="en-US" dirty="0">
                <a:solidFill>
                  <a:schemeClr val="accent6">
                    <a:lumMod val="75000"/>
                  </a:schemeClr>
                </a:solidFill>
                <a:latin typeface="BIZ UDゴシック" panose="020B0400000000000000" pitchFamily="49" charset="-128"/>
                <a:ea typeface="BIZ UDゴシック" panose="020B0400000000000000" pitchFamily="49" charset="-128"/>
              </a:rPr>
              <a:t>府民への見える化</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6">
                    <a:lumMod val="75000"/>
                  </a:schemeClr>
                </a:solidFill>
                <a:latin typeface="+mn-ea"/>
              </a:rPr>
              <a:t>   </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6">
                  <a:lumMod val="75000"/>
                </a:schemeClr>
              </a:solidFill>
            </a:endParaRPr>
          </a:p>
        </p:txBody>
      </p:sp>
      <p:pic>
        <p:nvPicPr>
          <p:cNvPr id="17" name="図 16">
            <a:extLst>
              <a:ext uri="{FF2B5EF4-FFF2-40B4-BE49-F238E27FC236}">
                <a16:creationId xmlns:a16="http://schemas.microsoft.com/office/drawing/2014/main" id="{386E65E4-17CE-49CF-94E5-A37793C3F5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887083" y="5103598"/>
            <a:ext cx="1977112" cy="1480617"/>
          </a:xfrm>
          <a:prstGeom prst="rect">
            <a:avLst/>
          </a:prstGeom>
        </p:spPr>
      </p:pic>
      <p:sp>
        <p:nvSpPr>
          <p:cNvPr id="18" name="テキスト ボックス 17">
            <a:extLst>
              <a:ext uri="{FF2B5EF4-FFF2-40B4-BE49-F238E27FC236}">
                <a16:creationId xmlns:a16="http://schemas.microsoft.com/office/drawing/2014/main" id="{8CF60AD9-0581-4574-9D97-73412F6B0F39}"/>
              </a:ext>
            </a:extLst>
          </p:cNvPr>
          <p:cNvSpPr txBox="1"/>
          <p:nvPr/>
        </p:nvSpPr>
        <p:spPr>
          <a:xfrm>
            <a:off x="7932333" y="6599652"/>
            <a:ext cx="1886611" cy="246221"/>
          </a:xfrm>
          <a:prstGeom prst="rect">
            <a:avLst/>
          </a:prstGeom>
          <a:noFill/>
        </p:spPr>
        <p:txBody>
          <a:bodyPr wrap="square">
            <a:spAutoFit/>
          </a:bodyPr>
          <a:lstStyle/>
          <a:p>
            <a:pPr algn="ctr"/>
            <a:r>
              <a:rPr lang="en-US" altLang="ja-JP" sz="1000" dirty="0" err="1">
                <a:latin typeface="+mn-ea"/>
              </a:rPr>
              <a:t>Youtube</a:t>
            </a:r>
            <a:r>
              <a:rPr lang="ja-JP" altLang="en-US" sz="1000" dirty="0">
                <a:latin typeface="+mn-ea"/>
              </a:rPr>
              <a:t>動画（森林環境税）</a:t>
            </a:r>
            <a:endParaRPr lang="en-US" altLang="ja-JP" sz="1000" dirty="0">
              <a:latin typeface="+mn-ea"/>
            </a:endParaRPr>
          </a:p>
        </p:txBody>
      </p:sp>
      <p:pic>
        <p:nvPicPr>
          <p:cNvPr id="20" name="図 2">
            <a:extLst>
              <a:ext uri="{FF2B5EF4-FFF2-40B4-BE49-F238E27FC236}">
                <a16:creationId xmlns:a16="http://schemas.microsoft.com/office/drawing/2014/main" id="{0E21F9D1-6E22-413E-9A43-FD33C3F94C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5809164" y="5103598"/>
            <a:ext cx="1977112" cy="148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正方形/長方形 20">
            <a:extLst>
              <a:ext uri="{FF2B5EF4-FFF2-40B4-BE49-F238E27FC236}">
                <a16:creationId xmlns:a16="http://schemas.microsoft.com/office/drawing/2014/main" id="{13785BB3-59CA-49AE-9CA1-3CB7D22C7A3A}"/>
              </a:ext>
            </a:extLst>
          </p:cNvPr>
          <p:cNvSpPr/>
          <p:nvPr/>
        </p:nvSpPr>
        <p:spPr>
          <a:xfrm>
            <a:off x="5909971" y="6585277"/>
            <a:ext cx="1977112" cy="251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a:defRPr/>
            </a:pPr>
            <a:r>
              <a:rPr lang="ja-JP" altLang="en-US" sz="1000" dirty="0">
                <a:solidFill>
                  <a:schemeClr val="tx1"/>
                </a:solidFill>
                <a:latin typeface="+mn-ea"/>
                <a:cs typeface="メイリオ" panose="020B0604030504040204" pitchFamily="50" charset="-128"/>
              </a:rPr>
              <a:t>防災教室（防災マップづくり）</a:t>
            </a:r>
            <a:endParaRPr lang="en-US" altLang="ja-JP" sz="1000" dirty="0">
              <a:solidFill>
                <a:schemeClr val="tx1"/>
              </a:solidFill>
              <a:latin typeface="+mn-ea"/>
              <a:cs typeface="メイリオ" panose="020B0604030504040204" pitchFamily="50" charset="-128"/>
            </a:endParaRPr>
          </a:p>
        </p:txBody>
      </p:sp>
      <p:sp>
        <p:nvSpPr>
          <p:cNvPr id="22" name="スライド番号プレースホルダー 10">
            <a:extLst>
              <a:ext uri="{FF2B5EF4-FFF2-40B4-BE49-F238E27FC236}">
                <a16:creationId xmlns:a16="http://schemas.microsoft.com/office/drawing/2014/main" id="{E9D3E879-1771-44B2-B87C-AEC6ABBC03F6}"/>
              </a:ext>
            </a:extLst>
          </p:cNvPr>
          <p:cNvSpPr>
            <a:spLocks noGrp="1"/>
          </p:cNvSpPr>
          <p:nvPr>
            <p:ph type="sldNum" sz="quarter" idx="12"/>
          </p:nvPr>
        </p:nvSpPr>
        <p:spPr>
          <a:xfrm>
            <a:off x="7744886" y="6551179"/>
            <a:ext cx="2228850" cy="365125"/>
          </a:xfrm>
        </p:spPr>
        <p:txBody>
          <a:bodyPr/>
          <a:lstStyle/>
          <a:p>
            <a:fld id="{D2D8002D-B5B0-4BAC-B1F6-782DDCCE6D9C}" type="slidenum">
              <a:rPr kumimoji="1" lang="ja-JP" altLang="en-US" sz="2000" b="1"/>
              <a:t>35</a:t>
            </a:fld>
            <a:endParaRPr kumimoji="1" lang="ja-JP" altLang="en-US" sz="2000" b="1" dirty="0"/>
          </a:p>
        </p:txBody>
      </p:sp>
      <p:sp>
        <p:nvSpPr>
          <p:cNvPr id="26" name="正方形/長方形 25">
            <a:extLst>
              <a:ext uri="{FF2B5EF4-FFF2-40B4-BE49-F238E27FC236}">
                <a16:creationId xmlns:a16="http://schemas.microsoft.com/office/drawing/2014/main" id="{D0437676-A98A-4EA7-A8EE-5C637CB5AF3F}"/>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4" name="矢印: 下 23">
            <a:extLst>
              <a:ext uri="{FF2B5EF4-FFF2-40B4-BE49-F238E27FC236}">
                <a16:creationId xmlns:a16="http://schemas.microsoft.com/office/drawing/2014/main" id="{FA583952-E4CE-40B5-BBBD-EC9CE7928B98}"/>
              </a:ext>
            </a:extLst>
          </p:cNvPr>
          <p:cNvSpPr/>
          <p:nvPr/>
        </p:nvSpPr>
        <p:spPr>
          <a:xfrm>
            <a:off x="2155173" y="5259558"/>
            <a:ext cx="1434023" cy="104970"/>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四角形: 角を丸くする 27">
            <a:extLst>
              <a:ext uri="{FF2B5EF4-FFF2-40B4-BE49-F238E27FC236}">
                <a16:creationId xmlns:a16="http://schemas.microsoft.com/office/drawing/2014/main" id="{58552205-4F1E-4C59-B920-7E1D9B1CBCA0}"/>
              </a:ext>
            </a:extLst>
          </p:cNvPr>
          <p:cNvSpPr/>
          <p:nvPr/>
        </p:nvSpPr>
        <p:spPr>
          <a:xfrm>
            <a:off x="56472" y="1375963"/>
            <a:ext cx="5631427" cy="1482910"/>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・治山対策の概要資料や計画、実施報告、山地災害危険地区の指定</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情報を冊子、ＨＰ等の様々な媒体を用いて、周知を図っている。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・山地災害危険地区については、令和６年３月に調査要領が見直さ</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れ、森林の荒廃状況による補正や、航空レーザデータを活用した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より詳細な調査、定期的な見直しが必要となった。</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9" name="四角形: 角を丸くする 28">
            <a:extLst>
              <a:ext uri="{FF2B5EF4-FFF2-40B4-BE49-F238E27FC236}">
                <a16:creationId xmlns:a16="http://schemas.microsoft.com/office/drawing/2014/main" id="{410CEBAB-3992-4901-AB32-D4BF5CA171FF}"/>
              </a:ext>
            </a:extLst>
          </p:cNvPr>
          <p:cNvSpPr/>
          <p:nvPr/>
        </p:nvSpPr>
        <p:spPr>
          <a:xfrm>
            <a:off x="56472" y="3062948"/>
            <a:ext cx="5631427" cy="2126322"/>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・見直し前の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「山地災害危険地区」は、地区設定のみを公表であり</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府民にとっては、個別の危険度ランクや森林の状況等が把握で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きない状況であった。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・治山対策は、普段、人が立ち入らない山間部で実施することから、</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対策の効果や進捗状況をわかりやすく伝える工夫が必要</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・近年、災害の激甚化、頻発化が進む中、流域全体での安全対策の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推進が重要であるが、集水域である森林の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防災・減災対策の必要</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性や森林の持つ公益的機能等についての府民理解が進んでいない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0" name="四角形: 角を丸くする 29">
            <a:extLst>
              <a:ext uri="{FF2B5EF4-FFF2-40B4-BE49-F238E27FC236}">
                <a16:creationId xmlns:a16="http://schemas.microsoft.com/office/drawing/2014/main" id="{52437826-41BC-4D68-8597-8DF35570D0F0}"/>
              </a:ext>
            </a:extLst>
          </p:cNvPr>
          <p:cNvSpPr/>
          <p:nvPr/>
        </p:nvSpPr>
        <p:spPr>
          <a:xfrm>
            <a:off x="56472" y="5433060"/>
            <a:ext cx="5631427" cy="1336982"/>
          </a:xfrm>
          <a:prstGeom prst="roundRect">
            <a:avLst>
              <a:gd name="adj" fmla="val 5612"/>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・山地災害危険地区の危険度ランクや森林の管理状況等について、</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dirty="0">
                <a:solidFill>
                  <a:schemeClr val="tx1"/>
                </a:solidFill>
                <a:latin typeface="BIZ UDゴシック" panose="020B0400000000000000" pitchFamily="49" charset="-128"/>
                <a:ea typeface="BIZ UDゴシック" panose="020B0400000000000000" pitchFamily="49" charset="-128"/>
              </a:rPr>
              <a:t>今後、</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Web</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上で公開</a:t>
            </a:r>
            <a:r>
              <a:rPr kumimoji="1" lang="ja-JP" altLang="en-US" sz="1400" dirty="0">
                <a:solidFill>
                  <a:schemeClr val="tx1"/>
                </a:solidFill>
                <a:latin typeface="BIZ UDゴシック" panose="020B0400000000000000" pitchFamily="49" charset="-128"/>
                <a:ea typeface="BIZ UDゴシック" panose="020B0400000000000000" pitchFamily="49" charset="-128"/>
              </a:rPr>
              <a:t>するなど、府民への見える化に取り組みます。​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400" dirty="0">
                <a:solidFill>
                  <a:schemeClr val="tx1"/>
                </a:solidFill>
                <a:latin typeface="BIZ UDゴシック" panose="020B0400000000000000" pitchFamily="49" charset="-128"/>
                <a:ea typeface="BIZ UDゴシック" panose="020B0400000000000000" pitchFamily="49" charset="-128"/>
              </a:rPr>
              <a:t>SNS</a:t>
            </a:r>
            <a:r>
              <a:rPr kumimoji="1" lang="ja-JP" altLang="en-US" sz="1400" dirty="0">
                <a:solidFill>
                  <a:schemeClr val="tx1"/>
                </a:solidFill>
                <a:latin typeface="BIZ UDゴシック" panose="020B0400000000000000" pitchFamily="49" charset="-128"/>
                <a:ea typeface="BIZ UDゴシック" panose="020B0400000000000000" pitchFamily="49" charset="-128"/>
              </a:rPr>
              <a:t>や</a:t>
            </a:r>
            <a:r>
              <a:rPr kumimoji="1" lang="en-US" altLang="ja-JP" sz="1400" dirty="0" err="1">
                <a:solidFill>
                  <a:schemeClr val="tx1"/>
                </a:solidFill>
                <a:latin typeface="BIZ UDゴシック" panose="020B0400000000000000" pitchFamily="49" charset="-128"/>
                <a:ea typeface="BIZ UDゴシック" panose="020B0400000000000000" pitchFamily="49" charset="-128"/>
              </a:rPr>
              <a:t>Youtube</a:t>
            </a:r>
            <a:r>
              <a:rPr kumimoji="1" lang="ja-JP" altLang="en-US" sz="1400" dirty="0">
                <a:solidFill>
                  <a:schemeClr val="tx1"/>
                </a:solidFill>
                <a:latin typeface="BIZ UDゴシック" panose="020B0400000000000000" pitchFamily="49" charset="-128"/>
                <a:ea typeface="BIZ UDゴシック" panose="020B0400000000000000" pitchFamily="49" charset="-128"/>
              </a:rPr>
              <a:t>動画等を活用するなど、あらゆる機会をとらえ、</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府民の目に届く多角的な広報に取り組みます。</a:t>
            </a:r>
          </a:p>
          <a:p>
            <a:endParaRPr kumimoji="1" lang="en-US" altLang="ja-JP"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1" name="矢印: 下 30">
            <a:extLst>
              <a:ext uri="{FF2B5EF4-FFF2-40B4-BE49-F238E27FC236}">
                <a16:creationId xmlns:a16="http://schemas.microsoft.com/office/drawing/2014/main" id="{260F03B3-7B57-42CA-B643-FBA02B6F79CB}"/>
              </a:ext>
            </a:extLst>
          </p:cNvPr>
          <p:cNvSpPr/>
          <p:nvPr/>
        </p:nvSpPr>
        <p:spPr>
          <a:xfrm>
            <a:off x="2205542" y="2911783"/>
            <a:ext cx="1434023" cy="104970"/>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テキスト ボックス 31">
            <a:extLst>
              <a:ext uri="{FF2B5EF4-FFF2-40B4-BE49-F238E27FC236}">
                <a16:creationId xmlns:a16="http://schemas.microsoft.com/office/drawing/2014/main" id="{2C54CE71-6D4D-441F-A6CA-9B01A52B2284}"/>
              </a:ext>
            </a:extLst>
          </p:cNvPr>
          <p:cNvSpPr txBox="1"/>
          <p:nvPr/>
        </p:nvSpPr>
        <p:spPr>
          <a:xfrm>
            <a:off x="6362384" y="4660965"/>
            <a:ext cx="2908255"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山地災害危険地区（見直し調査後の公表情報）</a:t>
            </a:r>
            <a:endParaRPr lang="en-US" altLang="ja-JP" sz="1000" b="1" dirty="0">
              <a:latin typeface="BIZ UDゴシック" panose="020B0400000000000000" pitchFamily="49" charset="-128"/>
              <a:ea typeface="BIZ UDゴシック" panose="020B0400000000000000" pitchFamily="49" charset="-128"/>
            </a:endParaRPr>
          </a:p>
        </p:txBody>
      </p:sp>
      <p:pic>
        <p:nvPicPr>
          <p:cNvPr id="33" name="図 32">
            <a:extLst>
              <a:ext uri="{FF2B5EF4-FFF2-40B4-BE49-F238E27FC236}">
                <a16:creationId xmlns:a16="http://schemas.microsoft.com/office/drawing/2014/main" id="{FCB3C5A3-4A12-45B2-A628-A3FD831FA0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38267" y="809209"/>
            <a:ext cx="4069187" cy="3906358"/>
          </a:xfrm>
          <a:prstGeom prst="rect">
            <a:avLst/>
          </a:prstGeom>
        </p:spPr>
      </p:pic>
      <p:pic>
        <p:nvPicPr>
          <p:cNvPr id="27" name="図 26">
            <a:extLst>
              <a:ext uri="{FF2B5EF4-FFF2-40B4-BE49-F238E27FC236}">
                <a16:creationId xmlns:a16="http://schemas.microsoft.com/office/drawing/2014/main" id="{0298FA1D-0979-4857-9120-B31742D919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35" name="図 34">
            <a:extLst>
              <a:ext uri="{FF2B5EF4-FFF2-40B4-BE49-F238E27FC236}">
                <a16:creationId xmlns:a16="http://schemas.microsoft.com/office/drawing/2014/main" id="{CE060B3C-FE8E-4A33-B677-C87B2C7A90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36" name="図 35">
            <a:extLst>
              <a:ext uri="{FF2B5EF4-FFF2-40B4-BE49-F238E27FC236}">
                <a16:creationId xmlns:a16="http://schemas.microsoft.com/office/drawing/2014/main" id="{A15787DD-1BD1-4901-B6DE-5EF7913BCB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7" name="図 36">
            <a:extLst>
              <a:ext uri="{FF2B5EF4-FFF2-40B4-BE49-F238E27FC236}">
                <a16:creationId xmlns:a16="http://schemas.microsoft.com/office/drawing/2014/main" id="{E36519C8-EBF8-498C-AE49-C799C774A0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8" name="図 37">
            <a:extLst>
              <a:ext uri="{FF2B5EF4-FFF2-40B4-BE49-F238E27FC236}">
                <a16:creationId xmlns:a16="http://schemas.microsoft.com/office/drawing/2014/main" id="{68F0F7D8-1112-47D4-9D19-9F1E62B4A9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39" name="図 38">
            <a:extLst>
              <a:ext uri="{FF2B5EF4-FFF2-40B4-BE49-F238E27FC236}">
                <a16:creationId xmlns:a16="http://schemas.microsoft.com/office/drawing/2014/main" id="{B50CFE3D-1C57-4FEC-A34F-E5D0C2643DC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0" name="図 39">
            <a:extLst>
              <a:ext uri="{FF2B5EF4-FFF2-40B4-BE49-F238E27FC236}">
                <a16:creationId xmlns:a16="http://schemas.microsoft.com/office/drawing/2014/main" id="{DA5CAA1B-BA77-4ABD-A89C-BB80BB3A179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50" name="Picture 2">
            <a:extLst>
              <a:ext uri="{FF2B5EF4-FFF2-40B4-BE49-F238E27FC236}">
                <a16:creationId xmlns:a16="http://schemas.microsoft.com/office/drawing/2014/main" id="{595AE354-2A43-4357-81EF-6EF3F2329FF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a:extLst>
              <a:ext uri="{FF2B5EF4-FFF2-40B4-BE49-F238E27FC236}">
                <a16:creationId xmlns:a16="http://schemas.microsoft.com/office/drawing/2014/main" id="{C7CE1539-25F6-4D10-B1D8-9820C983218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23" name="正方形/長方形 22">
            <a:extLst>
              <a:ext uri="{FF2B5EF4-FFF2-40B4-BE49-F238E27FC236}">
                <a16:creationId xmlns:a16="http://schemas.microsoft.com/office/drawing/2014/main" id="{C2FE28DD-B31B-41AD-A611-0098FE3FCE28}"/>
              </a:ext>
            </a:extLst>
          </p:cNvPr>
          <p:cNvSpPr/>
          <p:nvPr/>
        </p:nvSpPr>
        <p:spPr>
          <a:xfrm>
            <a:off x="0" y="523510"/>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pic>
        <p:nvPicPr>
          <p:cNvPr id="34" name="図 33">
            <a:extLst>
              <a:ext uri="{FF2B5EF4-FFF2-40B4-BE49-F238E27FC236}">
                <a16:creationId xmlns:a16="http://schemas.microsoft.com/office/drawing/2014/main" id="{E5C7B747-20B5-48D5-ACD0-BA261517AA2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8382933" y="622932"/>
            <a:ext cx="1433422" cy="1631809"/>
          </a:xfrm>
          <a:prstGeom prst="rect">
            <a:avLst/>
          </a:prstGeom>
        </p:spPr>
      </p:pic>
    </p:spTree>
    <p:extLst>
      <p:ext uri="{BB962C8B-B14F-4D97-AF65-F5344CB8AC3E}">
        <p14:creationId xmlns:p14="http://schemas.microsoft.com/office/powerpoint/2010/main" val="36239691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14006</Words>
  <Application>Microsoft Office PowerPoint</Application>
  <PresentationFormat>A4 210 x 297 mm</PresentationFormat>
  <Paragraphs>1049</Paragraphs>
  <Slides>35</Slides>
  <Notes>7</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35</vt:i4>
      </vt:variant>
    </vt:vector>
  </HeadingPairs>
  <TitlesOfParts>
    <vt:vector size="49" baseType="lpstr">
      <vt:lpstr>BIZ UDPゴシック</vt:lpstr>
      <vt:lpstr>BIZ UDGothic</vt:lpstr>
      <vt:lpstr>BIZ UDGothic</vt:lpstr>
      <vt:lpstr>HG丸ｺﾞｼｯｸM-PRO</vt:lpstr>
      <vt:lpstr>Meiryo UI</vt:lpstr>
      <vt:lpstr>ＭＳ Ｐゴシック</vt:lpstr>
      <vt:lpstr>MS UI Gothic</vt:lpstr>
      <vt:lpstr>メイリオ</vt:lpstr>
      <vt:lpstr>游ゴシック</vt:lpstr>
      <vt:lpstr>游明朝</vt:lpstr>
      <vt:lpstr>Arial</vt:lpstr>
      <vt:lpstr>Calibri</vt:lpstr>
      <vt:lpstr>Calibri Light</vt:lpstr>
      <vt:lpstr>Office テーマ</vt:lpstr>
      <vt:lpstr>大阪府 森づくり推進アクションプラン</vt:lpstr>
      <vt:lpstr>PowerPoint プレゼンテーション</vt:lpstr>
      <vt:lpstr>第１章 大阪府 森づくり推進アクションプランの考え方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第２章 森林の機能と森林が担う役割</vt:lpstr>
      <vt:lpstr>PowerPoint プレゼンテーション</vt:lpstr>
      <vt:lpstr>PowerPoint プレゼンテーション</vt:lpstr>
      <vt:lpstr>第３章 大阪府の森林・林業を取り巻く状況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第４章 森林の長期的な整備・保全に向けた 「４つの基軸」と「主要施策」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2026-03-25T08:12:25Z</dcterms:modified>
</cp:coreProperties>
</file>