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5"/>
  </p:notesMasterIdLst>
  <p:sldIdLst>
    <p:sldId id="846" r:id="rId2"/>
    <p:sldId id="1139" r:id="rId3"/>
    <p:sldId id="1154" r:id="rId4"/>
    <p:sldId id="924" r:id="rId5"/>
    <p:sldId id="854" r:id="rId6"/>
    <p:sldId id="850" r:id="rId7"/>
    <p:sldId id="857" r:id="rId8"/>
    <p:sldId id="1166" r:id="rId9"/>
    <p:sldId id="855" r:id="rId10"/>
    <p:sldId id="928" r:id="rId11"/>
    <p:sldId id="1160" r:id="rId12"/>
    <p:sldId id="863" r:id="rId13"/>
    <p:sldId id="864" r:id="rId14"/>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809"/>
    <a:srgbClr val="2E4636"/>
    <a:srgbClr val="FFFFFF"/>
    <a:srgbClr val="FF6600"/>
    <a:srgbClr val="D8D8D8"/>
    <a:srgbClr val="909090"/>
    <a:srgbClr val="389138"/>
    <a:srgbClr val="EAEA7F"/>
    <a:srgbClr val="E9BD37"/>
    <a:srgbClr val="E9A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87" autoAdjust="0"/>
    <p:restoredTop sz="96293" autoAdjust="0"/>
  </p:normalViewPr>
  <p:slideViewPr>
    <p:cSldViewPr snapToGrid="0">
      <p:cViewPr varScale="1">
        <p:scale>
          <a:sx n="113" d="100"/>
          <a:sy n="113" d="100"/>
        </p:scale>
        <p:origin x="1704"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1"/>
            <a:ext cx="2945448" cy="497838"/>
          </a:xfrm>
          <a:prstGeom prst="rect">
            <a:avLst/>
          </a:prstGeom>
        </p:spPr>
        <p:txBody>
          <a:bodyPr vert="horz" lIns="91312" tIns="45656" rIns="91312" bIns="45656" rtlCol="0"/>
          <a:lstStyle>
            <a:lvl1pPr algn="r">
              <a:defRPr sz="1200"/>
            </a:lvl1pPr>
          </a:lstStyle>
          <a:p>
            <a:fld id="{AA6FE65D-F661-4725-B157-2FCDB18F60FD}"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77027"/>
            <a:ext cx="5437506" cy="3908187"/>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7838"/>
          </a:xfrm>
          <a:prstGeom prst="rect">
            <a:avLst/>
          </a:prstGeom>
        </p:spPr>
        <p:txBody>
          <a:bodyPr vert="horz" lIns="91312" tIns="45656" rIns="91312" bIns="45656" rtlCol="0" anchor="b"/>
          <a:lstStyle>
            <a:lvl1pPr algn="r">
              <a:defRPr sz="1200"/>
            </a:lvl1pPr>
          </a:lstStyle>
          <a:p>
            <a:fld id="{D4076765-1E50-4E9C-A29A-AE8343C30724}" type="slidenum">
              <a:rPr kumimoji="1" lang="ja-JP" altLang="en-US" smtClean="0"/>
              <a:t>‹#›</a:t>
            </a:fld>
            <a:endParaRPr kumimoji="1" lang="ja-JP" altLang="en-US"/>
          </a:p>
        </p:txBody>
      </p:sp>
    </p:spTree>
    <p:extLst>
      <p:ext uri="{BB962C8B-B14F-4D97-AF65-F5344CB8AC3E}">
        <p14:creationId xmlns:p14="http://schemas.microsoft.com/office/powerpoint/2010/main" val="5197100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0538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77715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50519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52015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1712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66438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84945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62093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1786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0979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89435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44901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14.png"/><Relationship Id="rId10" Type="http://schemas.openxmlformats.org/officeDocument/2006/relationships/image" Target="../media/image9.jpe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23.jpe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25.jpeg"/><Relationship Id="rId10" Type="http://schemas.openxmlformats.org/officeDocument/2006/relationships/image" Target="../media/image17.png"/><Relationship Id="rId4" Type="http://schemas.openxmlformats.org/officeDocument/2006/relationships/image" Target="../media/image24.jpeg"/><Relationship Id="rId9" Type="http://schemas.openxmlformats.org/officeDocument/2006/relationships/image" Target="../media/image16.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27.jpe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26.jp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17.png"/><Relationship Id="rId5" Type="http://schemas.openxmlformats.org/officeDocument/2006/relationships/image" Target="../media/image29.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28.jpeg"/><Relationship Id="rId9" Type="http://schemas.openxmlformats.org/officeDocument/2006/relationships/image" Target="../media/image15.png"/><Relationship Id="rId1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32.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33.jpe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35.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37.png"/><Relationship Id="rId10" Type="http://schemas.openxmlformats.org/officeDocument/2006/relationships/image" Target="../media/image17.png"/><Relationship Id="rId4" Type="http://schemas.openxmlformats.org/officeDocument/2006/relationships/image" Target="../media/image36.png"/><Relationship Id="rId9" Type="http://schemas.openxmlformats.org/officeDocument/2006/relationships/image" Target="../media/image16.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9.jpe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1.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4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44.jpe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46.png"/><Relationship Id="rId10" Type="http://schemas.openxmlformats.org/officeDocument/2006/relationships/image" Target="../media/image17.png"/><Relationship Id="rId4" Type="http://schemas.openxmlformats.org/officeDocument/2006/relationships/image" Target="../media/image45.jpeg"/><Relationship Id="rId9" Type="http://schemas.openxmlformats.org/officeDocument/2006/relationships/image" Target="../media/image16.png"/><Relationship Id="rId1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8.jpe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50.jpe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51.png"/><Relationship Id="rId9" Type="http://schemas.openxmlformats.org/officeDocument/2006/relationships/image" Target="../media/image17.png"/><Relationship Id="rId1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第４章</a:t>
            </a:r>
            <a:br>
              <a:rPr lang="en-US" altLang="ja-JP" sz="3200" b="1" dirty="0">
                <a:latin typeface="MS UI Gothic" panose="020B0600070205080204" pitchFamily="50" charset="-128"/>
                <a:ea typeface="MS UI Gothic" panose="020B0600070205080204" pitchFamily="50" charset="-128"/>
              </a:rPr>
            </a:br>
            <a:r>
              <a:rPr kumimoji="1" lang="ja-JP" altLang="en-US" sz="2000" dirty="0">
                <a:latin typeface="BIZ UDゴシック" panose="020B0400000000000000" pitchFamily="49" charset="-128"/>
                <a:ea typeface="BIZ UDゴシック" panose="020B0400000000000000" pitchFamily="49" charset="-128"/>
              </a:rPr>
              <a:t>森林の長期的な整備・保全に向けた</a:t>
            </a:r>
            <a:br>
              <a:rPr kumimoji="1" lang="en-US" altLang="ja-JP" sz="3200" dirty="0">
                <a:latin typeface="BIZ UDゴシック" panose="020B0400000000000000" pitchFamily="49" charset="-128"/>
                <a:ea typeface="BIZ UDゴシック" panose="020B0400000000000000" pitchFamily="49" charset="-128"/>
              </a:rPr>
            </a:br>
            <a:r>
              <a:rPr kumimoji="1" lang="ja-JP" altLang="en-US" sz="3200" dirty="0">
                <a:latin typeface="BIZ UDゴシック" panose="020B0400000000000000" pitchFamily="49" charset="-128"/>
                <a:ea typeface="BIZ UDゴシック" panose="020B0400000000000000" pitchFamily="49" charset="-128"/>
              </a:rPr>
              <a:t>「</a:t>
            </a:r>
            <a:r>
              <a:rPr lang="ja-JP" altLang="en-US" sz="3200" b="1" dirty="0">
                <a:latin typeface="MS UI Gothic" panose="020B0600070205080204" pitchFamily="50" charset="-128"/>
                <a:ea typeface="MS UI Gothic" panose="020B0600070205080204" pitchFamily="50" charset="-128"/>
              </a:rPr>
              <a:t>４つの基軸」と「主要施策」</a:t>
            </a:r>
            <a:endParaRPr lang="ja-JP" altLang="en-US" sz="3429" dirty="0">
              <a:latin typeface="BIZ UDPゴシック" panose="020B0400000000000000" pitchFamily="50" charset="-128"/>
              <a:ea typeface="BIZ UDPゴシック" panose="020B0400000000000000" pitchFamily="50" charset="-128"/>
            </a:endParaRPr>
          </a:p>
        </p:txBody>
      </p:sp>
      <p:sp>
        <p:nvSpPr>
          <p:cNvPr id="4" name="スライド番号プレースホルダー 10">
            <a:extLst>
              <a:ext uri="{FF2B5EF4-FFF2-40B4-BE49-F238E27FC236}">
                <a16:creationId xmlns:a16="http://schemas.microsoft.com/office/drawing/2014/main" id="{456BFA55-B8F7-404F-AED2-C465E3C08DA6}"/>
              </a:ext>
            </a:extLst>
          </p:cNvPr>
          <p:cNvSpPr>
            <a:spLocks noGrp="1"/>
          </p:cNvSpPr>
          <p:nvPr>
            <p:ph type="sldNum" sz="quarter" idx="12"/>
          </p:nvPr>
        </p:nvSpPr>
        <p:spPr>
          <a:xfrm>
            <a:off x="7616599" y="6457568"/>
            <a:ext cx="2228850" cy="365125"/>
          </a:xfrm>
        </p:spPr>
        <p:txBody>
          <a:bodyPr/>
          <a:lstStyle/>
          <a:p>
            <a:r>
              <a:rPr kumimoji="1" lang="en-US" altLang="ja-JP" sz="2000" b="1" dirty="0"/>
              <a:t>23</a:t>
            </a:r>
            <a:endParaRPr kumimoji="1" lang="ja-JP" altLang="en-US" sz="2000" b="1" dirty="0"/>
          </a:p>
        </p:txBody>
      </p:sp>
    </p:spTree>
    <p:extLst>
      <p:ext uri="{BB962C8B-B14F-4D97-AF65-F5344CB8AC3E}">
        <p14:creationId xmlns:p14="http://schemas.microsoft.com/office/powerpoint/2010/main" val="3587034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ADFAE990-FE17-43A7-8233-9EC81B7D4A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37040" y="3814367"/>
            <a:ext cx="3567807" cy="2302259"/>
          </a:xfrm>
          <a:prstGeom prst="rect">
            <a:avLst/>
          </a:prstGeom>
        </p:spPr>
      </p:pic>
      <p:sp>
        <p:nvSpPr>
          <p:cNvPr id="4" name="正方形/長方形 3">
            <a:extLst>
              <a:ext uri="{FF2B5EF4-FFF2-40B4-BE49-F238E27FC236}">
                <a16:creationId xmlns:a16="http://schemas.microsoft.com/office/drawing/2014/main" id="{65357211-088E-4E5D-81C8-1052F6785AC4}"/>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8" name="正方形/長方形 7">
            <a:extLst>
              <a:ext uri="{FF2B5EF4-FFF2-40B4-BE49-F238E27FC236}">
                <a16:creationId xmlns:a16="http://schemas.microsoft.com/office/drawing/2014/main" id="{57C4DB35-0E0B-457C-AB49-FE78F8AA75EE}"/>
              </a:ext>
            </a:extLst>
          </p:cNvPr>
          <p:cNvSpPr/>
          <p:nvPr/>
        </p:nvSpPr>
        <p:spPr>
          <a:xfrm>
            <a:off x="102552" y="619523"/>
            <a:ext cx="9678532" cy="55267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600" dirty="0">
                <a:solidFill>
                  <a:schemeClr val="tx1"/>
                </a:solidFill>
                <a:latin typeface="BIZ UDゴシック" panose="020B0400000000000000" pitchFamily="49" charset="-128"/>
                <a:ea typeface="BIZ UDゴシック" panose="020B0400000000000000" pitchFamily="49" charset="-128"/>
              </a:rPr>
              <a:t>　森林の長期的な整備・保全に関連する社会情勢の変化や今後、取り組むべき事項を踏まえ、大阪府の取組みの柱を「４つの基軸」、その中で重点的に取り組む事項を「主要施策」としてまとめました。</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7" name="四角形: 角を丸くする 6">
            <a:extLst>
              <a:ext uri="{FF2B5EF4-FFF2-40B4-BE49-F238E27FC236}">
                <a16:creationId xmlns:a16="http://schemas.microsoft.com/office/drawing/2014/main" id="{7BB3A622-E720-41E3-827D-A2C23E6489A2}"/>
              </a:ext>
            </a:extLst>
          </p:cNvPr>
          <p:cNvSpPr/>
          <p:nvPr/>
        </p:nvSpPr>
        <p:spPr>
          <a:xfrm>
            <a:off x="62374" y="4738596"/>
            <a:ext cx="6476693" cy="2113143"/>
          </a:xfrm>
          <a:prstGeom prst="roundRect">
            <a:avLst>
              <a:gd name="adj" fmla="val 5269"/>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pPr>
              <a:lnSpc>
                <a:spcPts val="600"/>
              </a:lnSpc>
            </a:pPr>
            <a:r>
              <a:rPr kumimoji="1" lang="en-US" altLang="ja-JP" b="1" dirty="0">
                <a:solidFill>
                  <a:schemeClr val="accent6">
                    <a:lumMod val="75000"/>
                  </a:schemeClr>
                </a:solidFill>
                <a:latin typeface="BIZ UDゴシック" panose="020B0400000000000000" pitchFamily="49" charset="-128"/>
                <a:ea typeface="BIZ UDゴシック" panose="020B0400000000000000" pitchFamily="49" charset="-128"/>
              </a:rPr>
              <a:t> </a:t>
            </a:r>
            <a:endParaRPr kumimoji="1" lang="en-US" altLang="ja-JP" sz="1600" b="1"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1600"/>
              </a:lnSpc>
            </a:pPr>
            <a:r>
              <a:rPr kumimoji="1" lang="ja-JP" altLang="en-US" sz="1200" b="1" dirty="0">
                <a:solidFill>
                  <a:schemeClr val="accent6">
                    <a:lumMod val="75000"/>
                  </a:schemeClr>
                </a:solidFill>
                <a:latin typeface="BIZ UDゴシック" panose="020B0400000000000000" pitchFamily="49" charset="-128"/>
                <a:ea typeface="BIZ UDゴシック" panose="020B0400000000000000" pitchFamily="49" charset="-128"/>
              </a:rPr>
              <a:t>基軸４ 森林の整備・保全のための体制づくり</a:t>
            </a:r>
            <a:endParaRPr kumimoji="1" lang="en-US" altLang="ja-JP" sz="1200" b="1"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600"/>
              </a:lnSpc>
            </a:pPr>
            <a:endParaRPr kumimoji="1" lang="en-US" altLang="ja-JP" sz="600" b="1"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●施策 </a:t>
            </a:r>
            <a:r>
              <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rPr>
              <a:t>4-1</a:t>
            </a: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　労働力の確保・人材育成</a:t>
            </a: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latin typeface="+mn-ea"/>
              </a:rPr>
              <a:t>　将来にわたり健全な森林を維持していくため、</a:t>
            </a:r>
            <a:endParaRPr kumimoji="1" lang="en-US" altLang="ja-JP" sz="1050" dirty="0">
              <a:solidFill>
                <a:schemeClr val="tx1"/>
              </a:solidFill>
              <a:latin typeface="+mn-ea"/>
            </a:endParaRPr>
          </a:p>
          <a:p>
            <a:pPr>
              <a:lnSpc>
                <a:spcPts val="1200"/>
              </a:lnSpc>
            </a:pPr>
            <a:r>
              <a:rPr kumimoji="1" lang="ja-JP" altLang="en-US" sz="1050" dirty="0">
                <a:solidFill>
                  <a:schemeClr val="tx1"/>
                </a:solidFill>
                <a:latin typeface="+mn-ea"/>
              </a:rPr>
              <a:t>林業従事者や作業技術者の育成を図っていく。​</a:t>
            </a:r>
          </a:p>
          <a:p>
            <a:pPr>
              <a:lnSpc>
                <a:spcPts val="1200"/>
              </a:lnSpc>
            </a:pPr>
            <a:r>
              <a:rPr kumimoji="1" lang="ja-JP" altLang="en-US" sz="1050" dirty="0">
                <a:solidFill>
                  <a:schemeClr val="tx1"/>
                </a:solidFill>
                <a:latin typeface="+mn-ea"/>
              </a:rPr>
              <a:t>また、効率的に森林作業を行うための技術研修</a:t>
            </a:r>
            <a:endParaRPr kumimoji="1" lang="en-US" altLang="ja-JP" sz="1050" dirty="0">
              <a:solidFill>
                <a:schemeClr val="tx1"/>
              </a:solidFill>
              <a:latin typeface="+mn-ea"/>
            </a:endParaRPr>
          </a:p>
          <a:p>
            <a:pPr>
              <a:lnSpc>
                <a:spcPts val="1200"/>
              </a:lnSpc>
            </a:pPr>
            <a:r>
              <a:rPr kumimoji="1" lang="ja-JP" altLang="en-US" sz="1050" dirty="0">
                <a:solidFill>
                  <a:schemeClr val="tx1"/>
                </a:solidFill>
                <a:latin typeface="+mn-ea"/>
              </a:rPr>
              <a:t>や</a:t>
            </a:r>
            <a:r>
              <a:rPr kumimoji="1" lang="en-US" altLang="ja-JP" sz="1050" dirty="0">
                <a:solidFill>
                  <a:schemeClr val="tx1"/>
                </a:solidFill>
                <a:latin typeface="+mn-ea"/>
              </a:rPr>
              <a:t>ICT</a:t>
            </a:r>
            <a:r>
              <a:rPr kumimoji="1" lang="ja-JP" altLang="en-US" sz="1050" dirty="0">
                <a:solidFill>
                  <a:schemeClr val="tx1"/>
                </a:solidFill>
                <a:latin typeface="+mn-ea"/>
              </a:rPr>
              <a:t>機器の取り扱い研修等を実施する。</a:t>
            </a:r>
            <a:endParaRPr kumimoji="1" lang="en-US" altLang="ja-JP" sz="1050" dirty="0">
              <a:solidFill>
                <a:schemeClr val="tx1"/>
              </a:solidFill>
              <a:latin typeface="+mn-ea"/>
            </a:endParaRPr>
          </a:p>
          <a:p>
            <a:pPr>
              <a:lnSpc>
                <a:spcPts val="400"/>
              </a:lnSpc>
            </a:pP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●施策</a:t>
            </a:r>
            <a:r>
              <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rPr>
              <a:t> 4-3</a:t>
            </a: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　府民への見える化</a:t>
            </a: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latin typeface="+mn-ea"/>
              </a:rPr>
              <a:t>   森林の危険度や防災対策の進捗度合いを公表し、</a:t>
            </a:r>
            <a:endParaRPr kumimoji="1" lang="en-US" altLang="ja-JP" sz="1050" dirty="0">
              <a:solidFill>
                <a:schemeClr val="tx1"/>
              </a:solidFill>
              <a:latin typeface="+mn-ea"/>
            </a:endParaRPr>
          </a:p>
          <a:p>
            <a:pPr>
              <a:lnSpc>
                <a:spcPts val="1200"/>
              </a:lnSpc>
            </a:pPr>
            <a:r>
              <a:rPr kumimoji="1" lang="ja-JP" altLang="en-US" sz="1050" dirty="0">
                <a:solidFill>
                  <a:schemeClr val="tx1"/>
                </a:solidFill>
                <a:latin typeface="+mn-ea"/>
              </a:rPr>
              <a:t>地域の安全安心に寄与する。​ また、</a:t>
            </a:r>
            <a:r>
              <a:rPr kumimoji="1" lang="en-US" altLang="ja-JP" sz="1050" dirty="0">
                <a:solidFill>
                  <a:schemeClr val="tx1"/>
                </a:solidFill>
                <a:latin typeface="+mn-ea"/>
              </a:rPr>
              <a:t>SNS</a:t>
            </a:r>
            <a:r>
              <a:rPr kumimoji="1" lang="ja-JP" altLang="en-US" sz="1050" dirty="0">
                <a:solidFill>
                  <a:schemeClr val="tx1"/>
                </a:solidFill>
                <a:latin typeface="+mn-ea"/>
              </a:rPr>
              <a:t>や動画</a:t>
            </a:r>
            <a:endParaRPr kumimoji="1" lang="en-US" altLang="ja-JP" sz="1050" dirty="0">
              <a:solidFill>
                <a:schemeClr val="tx1"/>
              </a:solidFill>
              <a:latin typeface="+mn-ea"/>
            </a:endParaRPr>
          </a:p>
          <a:p>
            <a:pPr>
              <a:lnSpc>
                <a:spcPts val="1200"/>
              </a:lnSpc>
            </a:pPr>
            <a:r>
              <a:rPr kumimoji="1" lang="ja-JP" altLang="en-US" sz="1050" dirty="0">
                <a:solidFill>
                  <a:schemeClr val="tx1"/>
                </a:solidFill>
                <a:latin typeface="+mn-ea"/>
              </a:rPr>
              <a:t>を活用し、府民に広く、取組みを周知していく。</a:t>
            </a:r>
            <a:endParaRPr kumimoji="1" lang="en-US" altLang="ja-JP" sz="1050" dirty="0">
              <a:solidFill>
                <a:schemeClr val="tx1"/>
              </a:solidFill>
              <a:latin typeface="+mn-ea"/>
            </a:endParaRPr>
          </a:p>
          <a:p>
            <a:endParaRPr kumimoji="1" lang="en-US" altLang="ja-JP" sz="1050" dirty="0">
              <a:solidFill>
                <a:schemeClr val="tx1"/>
              </a:solidFill>
              <a:latin typeface="+mn-ea"/>
            </a:endParaRPr>
          </a:p>
        </p:txBody>
      </p:sp>
      <p:sp>
        <p:nvSpPr>
          <p:cNvPr id="41" name="四角形: 角を丸くする 40">
            <a:extLst>
              <a:ext uri="{FF2B5EF4-FFF2-40B4-BE49-F238E27FC236}">
                <a16:creationId xmlns:a16="http://schemas.microsoft.com/office/drawing/2014/main" id="{FB14D270-DD28-4886-B030-CEF7EE6135AF}"/>
              </a:ext>
            </a:extLst>
          </p:cNvPr>
          <p:cNvSpPr/>
          <p:nvPr/>
        </p:nvSpPr>
        <p:spPr>
          <a:xfrm>
            <a:off x="38722" y="1223895"/>
            <a:ext cx="3240000" cy="3466550"/>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200" dirty="0">
                <a:solidFill>
                  <a:srgbClr val="8AA0C5"/>
                </a:solidFill>
                <a:latin typeface="BIZ UDゴシック" panose="020B0400000000000000" pitchFamily="49" charset="-128"/>
                <a:ea typeface="BIZ UDゴシック" panose="020B0400000000000000" pitchFamily="49" charset="-128"/>
              </a:rPr>
              <a:t> </a:t>
            </a:r>
            <a:r>
              <a:rPr kumimoji="1" lang="ja-JP" altLang="en-US" sz="1200" b="1" dirty="0">
                <a:solidFill>
                  <a:schemeClr val="accent5">
                    <a:lumMod val="75000"/>
                  </a:schemeClr>
                </a:solidFill>
                <a:latin typeface="BIZ UDゴシック" panose="020B0400000000000000" pitchFamily="49" charset="-128"/>
                <a:ea typeface="BIZ UDゴシック" panose="020B0400000000000000" pitchFamily="49" charset="-128"/>
              </a:rPr>
              <a:t>基軸１ 森林防災・減災力の維持・強化</a:t>
            </a:r>
            <a:endParaRPr kumimoji="1" lang="en-US" altLang="ja-JP" sz="1200" b="1"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600"/>
              </a:lnSpc>
            </a:pPr>
            <a:endParaRPr kumimoji="1" lang="en-US" altLang="ja-JP" sz="1200"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chemeClr val="accent5">
                    <a:lumMod val="75000"/>
                  </a:schemeClr>
                </a:solidFill>
                <a:latin typeface="BIZ UDゴシック" panose="020B0400000000000000" pitchFamily="49" charset="-128"/>
                <a:ea typeface="BIZ UDゴシック" panose="020B0400000000000000" pitchFamily="49" charset="-128"/>
              </a:rPr>
              <a:t>●施策 </a:t>
            </a:r>
            <a:r>
              <a:rPr kumimoji="1" lang="en-US" altLang="ja-JP" sz="1050" dirty="0">
                <a:solidFill>
                  <a:schemeClr val="accent5">
                    <a:lumMod val="75000"/>
                  </a:schemeClr>
                </a:solidFill>
                <a:latin typeface="BIZ UDゴシック" panose="020B0400000000000000" pitchFamily="49" charset="-128"/>
                <a:ea typeface="BIZ UDゴシック" panose="020B0400000000000000" pitchFamily="49" charset="-128"/>
              </a:rPr>
              <a:t>1-1</a:t>
            </a:r>
            <a:r>
              <a:rPr kumimoji="1" lang="ja-JP" altLang="en-US" sz="1050" dirty="0">
                <a:solidFill>
                  <a:schemeClr val="accent5">
                    <a:lumMod val="75000"/>
                  </a:schemeClr>
                </a:solidFill>
                <a:latin typeface="BIZ UDゴシック" panose="020B0400000000000000" pitchFamily="49" charset="-128"/>
                <a:ea typeface="BIZ UDゴシック" panose="020B0400000000000000" pitchFamily="49" charset="-128"/>
              </a:rPr>
              <a:t>　治山対策の推進</a:t>
            </a:r>
            <a:endParaRPr kumimoji="1" lang="en-US" altLang="ja-JP" sz="1050"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00" dirty="0">
                <a:solidFill>
                  <a:schemeClr val="tx1"/>
                </a:solidFill>
                <a:latin typeface="+mn-ea"/>
              </a:rPr>
              <a:t>   山地災害発生地の復旧を最優先としつつ、山地災害危険地区の評価を踏まえて特に危険度の高い森林に対する治山対策の加速化を図ります。</a:t>
            </a:r>
            <a:endParaRPr kumimoji="1" lang="en-US" altLang="ja-JP" sz="1000" dirty="0">
              <a:solidFill>
                <a:schemeClr val="tx1"/>
              </a:solidFill>
              <a:latin typeface="+mn-ea"/>
            </a:endParaRPr>
          </a:p>
          <a:p>
            <a:pPr>
              <a:lnSpc>
                <a:spcPts val="400"/>
              </a:lnSpc>
            </a:pPr>
            <a:endParaRPr kumimoji="1" lang="en-US" altLang="ja-JP" sz="400" dirty="0">
              <a:solidFill>
                <a:schemeClr val="accent5">
                  <a:lumMod val="75000"/>
                </a:schemeClr>
              </a:solidFill>
              <a:latin typeface="+mn-ea"/>
            </a:endParaRPr>
          </a:p>
          <a:p>
            <a:pPr>
              <a:lnSpc>
                <a:spcPts val="1300"/>
              </a:lnSpc>
            </a:pPr>
            <a:r>
              <a:rPr kumimoji="1" lang="ja-JP" altLang="en-US" sz="1050" dirty="0">
                <a:solidFill>
                  <a:schemeClr val="accent5">
                    <a:lumMod val="75000"/>
                  </a:schemeClr>
                </a:solidFill>
                <a:latin typeface="BIZ UDゴシック" panose="020B0400000000000000" pitchFamily="49" charset="-128"/>
                <a:ea typeface="BIZ UDゴシック" panose="020B0400000000000000" pitchFamily="49" charset="-128"/>
              </a:rPr>
              <a:t>●施策 </a:t>
            </a:r>
            <a:r>
              <a:rPr kumimoji="1" lang="en-US" altLang="ja-JP" sz="1050" dirty="0">
                <a:solidFill>
                  <a:schemeClr val="accent5">
                    <a:lumMod val="75000"/>
                  </a:schemeClr>
                </a:solidFill>
                <a:latin typeface="BIZ UDゴシック" panose="020B0400000000000000" pitchFamily="49" charset="-128"/>
                <a:ea typeface="BIZ UDゴシック" panose="020B0400000000000000" pitchFamily="49" charset="-128"/>
              </a:rPr>
              <a:t>1-2</a:t>
            </a:r>
            <a:r>
              <a:rPr kumimoji="1" lang="ja-JP" altLang="en-US" sz="1050" dirty="0">
                <a:solidFill>
                  <a:schemeClr val="accent5">
                    <a:lumMod val="75000"/>
                  </a:schemeClr>
                </a:solidFill>
                <a:latin typeface="BIZ UDゴシック" panose="020B0400000000000000" pitchFamily="49" charset="-128"/>
                <a:ea typeface="BIZ UDゴシック" panose="020B0400000000000000" pitchFamily="49" charset="-128"/>
              </a:rPr>
              <a:t>　治山施設の長寿命化・機能強化</a:t>
            </a:r>
            <a:endParaRPr kumimoji="1" lang="en-US" altLang="ja-JP" sz="1050"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00" dirty="0">
                <a:solidFill>
                  <a:schemeClr val="tx1"/>
                </a:solidFill>
                <a:latin typeface="+mn-ea"/>
              </a:rPr>
              <a:t>　施設点検結果と山地災害危険地区の危険度評価や保全対象との近接性を踏まえて、既存の治山施設の長寿命化・機能強化対策に取り組みます。</a:t>
            </a:r>
            <a:endParaRPr kumimoji="1" lang="en-US" altLang="ja-JP" sz="1000" dirty="0">
              <a:solidFill>
                <a:schemeClr val="accent5">
                  <a:lumMod val="75000"/>
                </a:schemeClr>
              </a:solidFill>
              <a:latin typeface="+mn-ea"/>
            </a:endParaRPr>
          </a:p>
          <a:p>
            <a:pPr>
              <a:lnSpc>
                <a:spcPts val="400"/>
              </a:lnSpc>
            </a:pPr>
            <a:endParaRPr kumimoji="1" lang="ja-JP" altLang="en-US" sz="300" dirty="0">
              <a:solidFill>
                <a:schemeClr val="accent5">
                  <a:lumMod val="75000"/>
                </a:schemeClr>
              </a:solidFill>
              <a:latin typeface="+mn-ea"/>
            </a:endParaRPr>
          </a:p>
          <a:p>
            <a:pPr>
              <a:lnSpc>
                <a:spcPts val="1300"/>
              </a:lnSpc>
            </a:pPr>
            <a:r>
              <a:rPr kumimoji="1" lang="ja-JP" altLang="en-US" sz="1000" dirty="0">
                <a:solidFill>
                  <a:schemeClr val="accent5">
                    <a:lumMod val="75000"/>
                  </a:schemeClr>
                </a:solidFill>
                <a:latin typeface="BIZ UDゴシック" panose="020B0400000000000000" pitchFamily="49" charset="-128"/>
                <a:ea typeface="BIZ UDゴシック" panose="020B0400000000000000" pitchFamily="49" charset="-128"/>
              </a:rPr>
              <a:t>●施策 </a:t>
            </a:r>
            <a:r>
              <a:rPr kumimoji="1" lang="en-US" altLang="ja-JP" sz="1000" dirty="0">
                <a:solidFill>
                  <a:schemeClr val="accent5">
                    <a:lumMod val="75000"/>
                  </a:schemeClr>
                </a:solidFill>
                <a:latin typeface="BIZ UDゴシック" panose="020B0400000000000000" pitchFamily="49" charset="-128"/>
                <a:ea typeface="BIZ UDゴシック" panose="020B0400000000000000" pitchFamily="49" charset="-128"/>
              </a:rPr>
              <a:t>1-3</a:t>
            </a:r>
            <a:r>
              <a:rPr kumimoji="1" lang="ja-JP" altLang="en-US" sz="1000" dirty="0">
                <a:solidFill>
                  <a:schemeClr val="accent5">
                    <a:lumMod val="75000"/>
                  </a:schemeClr>
                </a:solidFill>
                <a:latin typeface="BIZ UDゴシック" panose="020B0400000000000000" pitchFamily="49" charset="-128"/>
                <a:ea typeface="BIZ UDゴシック" panose="020B0400000000000000" pitchFamily="49" charset="-128"/>
              </a:rPr>
              <a:t>　流域治水対策の推進</a:t>
            </a:r>
            <a:endParaRPr kumimoji="1" lang="en-US" altLang="ja-JP" sz="1000"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00" dirty="0">
                <a:solidFill>
                  <a:schemeClr val="tx1"/>
                </a:solidFill>
              </a:rPr>
              <a:t>　増加する洪水災害に備え、特に重要性の高い河川上流部の森林における土砂・流木流出</a:t>
            </a:r>
            <a:r>
              <a:rPr kumimoji="1" lang="en-US" altLang="ja-JP" sz="1000" dirty="0">
                <a:solidFill>
                  <a:schemeClr val="tx1"/>
                </a:solidFill>
              </a:rPr>
              <a:t> </a:t>
            </a:r>
            <a:r>
              <a:rPr kumimoji="1" lang="ja-JP" altLang="en-US" sz="1000" dirty="0">
                <a:solidFill>
                  <a:schemeClr val="tx1"/>
                </a:solidFill>
              </a:rPr>
              <a:t>抑制対策と山地保水力向上対策を推進します。</a:t>
            </a:r>
            <a:endParaRPr kumimoji="1" lang="en-US" altLang="ja-JP" sz="1000" dirty="0">
              <a:solidFill>
                <a:schemeClr val="tx1"/>
              </a:solidFill>
            </a:endParaRPr>
          </a:p>
        </p:txBody>
      </p:sp>
      <p:pic>
        <p:nvPicPr>
          <p:cNvPr id="187" name="図 186">
            <a:extLst>
              <a:ext uri="{FF2B5EF4-FFF2-40B4-BE49-F238E27FC236}">
                <a16:creationId xmlns:a16="http://schemas.microsoft.com/office/drawing/2014/main" id="{FF9719C1-D8A3-405E-B611-FF65E3BC08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19954" y="5585509"/>
            <a:ext cx="327916" cy="380192"/>
          </a:xfrm>
          <a:prstGeom prst="rect">
            <a:avLst/>
          </a:prstGeom>
        </p:spPr>
      </p:pic>
      <p:sp>
        <p:nvSpPr>
          <p:cNvPr id="193" name="四角形: 角を丸くする 192">
            <a:extLst>
              <a:ext uri="{FF2B5EF4-FFF2-40B4-BE49-F238E27FC236}">
                <a16:creationId xmlns:a16="http://schemas.microsoft.com/office/drawing/2014/main" id="{2854E3A6-4DEB-4DCE-9120-57687F2D486F}"/>
              </a:ext>
            </a:extLst>
          </p:cNvPr>
          <p:cNvSpPr/>
          <p:nvPr/>
        </p:nvSpPr>
        <p:spPr>
          <a:xfrm>
            <a:off x="3075423" y="5131007"/>
            <a:ext cx="3433308" cy="714938"/>
          </a:xfrm>
          <a:prstGeom prst="roundRect">
            <a:avLst>
              <a:gd name="adj" fmla="val 5269"/>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1300"/>
              </a:lnSpc>
            </a:pP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●施策</a:t>
            </a:r>
            <a:r>
              <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rPr>
              <a:t> 4-2</a:t>
            </a:r>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　森林災害に対するレジリエンスの向上</a:t>
            </a: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050" dirty="0">
                <a:solidFill>
                  <a:schemeClr val="tx1"/>
                </a:solidFill>
                <a:latin typeface="+mn-ea"/>
              </a:rPr>
              <a:t>    豪雨災害や林野火災等の発生に備え、早期復旧のための体制整備、災害発生の予兆や発生時の対応の周知など、レジリエンス向上の取組みを推進していく。</a:t>
            </a:r>
            <a:endParaRPr kumimoji="1" lang="en-US" altLang="ja-JP" sz="1050" dirty="0">
              <a:solidFill>
                <a:schemeClr val="tx1"/>
              </a:solidFill>
              <a:latin typeface="+mn-ea"/>
            </a:endParaRPr>
          </a:p>
          <a:p>
            <a:r>
              <a:rPr kumimoji="1" lang="ja-JP" altLang="en-US" sz="1050" dirty="0">
                <a:solidFill>
                  <a:schemeClr val="tx1"/>
                </a:solidFill>
                <a:latin typeface="+mn-ea"/>
              </a:rPr>
              <a:t>  </a:t>
            </a:r>
            <a:endParaRPr kumimoji="1" lang="en-US" altLang="ja-JP" sz="1050" dirty="0">
              <a:solidFill>
                <a:schemeClr val="tx1"/>
              </a:solidFill>
              <a:latin typeface="+mn-ea"/>
            </a:endParaRPr>
          </a:p>
        </p:txBody>
      </p:sp>
      <p:pic>
        <p:nvPicPr>
          <p:cNvPr id="3" name="図 2">
            <a:extLst>
              <a:ext uri="{FF2B5EF4-FFF2-40B4-BE49-F238E27FC236}">
                <a16:creationId xmlns:a16="http://schemas.microsoft.com/office/drawing/2014/main" id="{FDB779B4-6409-40EB-A999-8A5C5418163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232945" y="5864646"/>
            <a:ext cx="1275786" cy="776961"/>
          </a:xfrm>
          <a:prstGeom prst="rect">
            <a:avLst/>
          </a:prstGeom>
        </p:spPr>
      </p:pic>
      <p:sp>
        <p:nvSpPr>
          <p:cNvPr id="194" name="テキスト ボックス 193">
            <a:extLst>
              <a:ext uri="{FF2B5EF4-FFF2-40B4-BE49-F238E27FC236}">
                <a16:creationId xmlns:a16="http://schemas.microsoft.com/office/drawing/2014/main" id="{D1202B56-8CD6-44A2-AD4C-45F6F880EE55}"/>
              </a:ext>
            </a:extLst>
          </p:cNvPr>
          <p:cNvSpPr txBox="1"/>
          <p:nvPr/>
        </p:nvSpPr>
        <p:spPr>
          <a:xfrm>
            <a:off x="5238928" y="6656992"/>
            <a:ext cx="1269804" cy="105711"/>
          </a:xfrm>
          <a:prstGeom prst="rect">
            <a:avLst/>
          </a:prstGeom>
          <a:solidFill>
            <a:schemeClr val="bg1"/>
          </a:solidFill>
        </p:spPr>
        <p:txBody>
          <a:bodyPr wrap="square" lIns="0" tIns="0" rIns="0" bIns="0" rtlCol="0">
            <a:noAutofit/>
          </a:bodyPr>
          <a:lstStyle/>
          <a:p>
            <a:pPr algn="ctr"/>
            <a:r>
              <a:rPr lang="ja-JP" altLang="en-US" sz="800" dirty="0">
                <a:latin typeface="BIZ UDPゴシック" panose="020B0400000000000000" pitchFamily="50" charset="-128"/>
                <a:ea typeface="BIZ UDPゴシック" panose="020B0400000000000000" pitchFamily="50" charset="-128"/>
              </a:rPr>
              <a:t>風倒木で塞がれた道路</a:t>
            </a:r>
          </a:p>
        </p:txBody>
      </p:sp>
      <p:pic>
        <p:nvPicPr>
          <p:cNvPr id="196" name="図 195">
            <a:extLst>
              <a:ext uri="{FF2B5EF4-FFF2-40B4-BE49-F238E27FC236}">
                <a16:creationId xmlns:a16="http://schemas.microsoft.com/office/drawing/2014/main" id="{96E9E370-E398-487A-BE33-F1F2FF2A6DF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22154" y="3578371"/>
            <a:ext cx="940988" cy="848410"/>
          </a:xfrm>
          <a:prstGeom prst="rect">
            <a:avLst/>
          </a:prstGeom>
        </p:spPr>
      </p:pic>
      <p:sp>
        <p:nvSpPr>
          <p:cNvPr id="195" name="テキスト ボックス 194">
            <a:extLst>
              <a:ext uri="{FF2B5EF4-FFF2-40B4-BE49-F238E27FC236}">
                <a16:creationId xmlns:a16="http://schemas.microsoft.com/office/drawing/2014/main" id="{1C88854A-CC04-4650-9F28-F5583190FC34}"/>
              </a:ext>
            </a:extLst>
          </p:cNvPr>
          <p:cNvSpPr txBox="1"/>
          <p:nvPr/>
        </p:nvSpPr>
        <p:spPr>
          <a:xfrm>
            <a:off x="4478478" y="4472133"/>
            <a:ext cx="940988" cy="126480"/>
          </a:xfrm>
          <a:prstGeom prst="rect">
            <a:avLst/>
          </a:prstGeom>
          <a:solidFill>
            <a:schemeClr val="bg1"/>
          </a:solidFill>
        </p:spPr>
        <p:txBody>
          <a:bodyPr wrap="square" lIns="0" tIns="0" rIns="0" bIns="0" rtlCol="0">
            <a:noAutofit/>
          </a:bodyPr>
          <a:lstStyle/>
          <a:p>
            <a:pPr algn="ctr"/>
            <a:r>
              <a:rPr lang="ja-JP" altLang="en-US" sz="800" dirty="0">
                <a:latin typeface="BIZ UDゴシック" panose="020B0400000000000000" pitchFamily="49" charset="-128"/>
                <a:ea typeface="BIZ UDゴシック" panose="020B0400000000000000" pitchFamily="49" charset="-128"/>
              </a:rPr>
              <a:t>遠隔操作の運搬機械　　　　　　　　　　　　　　　　　　　　　　　</a:t>
            </a:r>
            <a:endParaRPr lang="en-US" altLang="ja-JP" sz="800" dirty="0">
              <a:latin typeface="BIZ UDゴシック" panose="020B0400000000000000" pitchFamily="49" charset="-128"/>
              <a:ea typeface="BIZ UDゴシック" panose="020B0400000000000000" pitchFamily="49" charset="-128"/>
            </a:endParaRPr>
          </a:p>
          <a:p>
            <a:pPr algn="ctr"/>
            <a:endParaRPr lang="en-US" altLang="ja-JP" sz="800" dirty="0">
              <a:latin typeface="BIZ UDゴシック" panose="020B0400000000000000" pitchFamily="49" charset="-128"/>
              <a:ea typeface="BIZ UDゴシック" panose="020B0400000000000000" pitchFamily="49" charset="-128"/>
            </a:endParaRPr>
          </a:p>
          <a:p>
            <a:pPr algn="ctr"/>
            <a:r>
              <a:rPr lang="ja-JP" altLang="en-US" sz="800" dirty="0">
                <a:latin typeface="BIZ UDゴシック" panose="020B0400000000000000" pitchFamily="49" charset="-128"/>
                <a:ea typeface="BIZ UDゴシック" panose="020B0400000000000000" pitchFamily="49" charset="-128"/>
              </a:rPr>
              <a:t>　　</a:t>
            </a:r>
          </a:p>
        </p:txBody>
      </p:sp>
      <p:pic>
        <p:nvPicPr>
          <p:cNvPr id="16" name="図 15">
            <a:extLst>
              <a:ext uri="{FF2B5EF4-FFF2-40B4-BE49-F238E27FC236}">
                <a16:creationId xmlns:a16="http://schemas.microsoft.com/office/drawing/2014/main" id="{6AB6A46D-B66C-4B16-83EF-877D9ABCC28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231298" y="5903781"/>
            <a:ext cx="960275" cy="734162"/>
          </a:xfrm>
          <a:prstGeom prst="rect">
            <a:avLst/>
          </a:prstGeom>
        </p:spPr>
      </p:pic>
      <p:pic>
        <p:nvPicPr>
          <p:cNvPr id="25" name="図 24">
            <a:extLst>
              <a:ext uri="{FF2B5EF4-FFF2-40B4-BE49-F238E27FC236}">
                <a16:creationId xmlns:a16="http://schemas.microsoft.com/office/drawing/2014/main" id="{1BE00BF1-F279-47B0-9240-77BED8FCA73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177845" y="5903782"/>
            <a:ext cx="1008027" cy="734162"/>
          </a:xfrm>
          <a:prstGeom prst="rect">
            <a:avLst/>
          </a:prstGeom>
        </p:spPr>
      </p:pic>
      <p:sp>
        <p:nvSpPr>
          <p:cNvPr id="199" name="テキスト ボックス 198">
            <a:extLst>
              <a:ext uri="{FF2B5EF4-FFF2-40B4-BE49-F238E27FC236}">
                <a16:creationId xmlns:a16="http://schemas.microsoft.com/office/drawing/2014/main" id="{37688F65-07A9-4B45-BF2A-1DE0CFEF0358}"/>
              </a:ext>
            </a:extLst>
          </p:cNvPr>
          <p:cNvSpPr txBox="1"/>
          <p:nvPr/>
        </p:nvSpPr>
        <p:spPr>
          <a:xfrm>
            <a:off x="3177845" y="6648873"/>
            <a:ext cx="2013728" cy="154005"/>
          </a:xfrm>
          <a:prstGeom prst="rect">
            <a:avLst/>
          </a:prstGeom>
          <a:solidFill>
            <a:schemeClr val="bg1"/>
          </a:solidFill>
        </p:spPr>
        <p:txBody>
          <a:bodyPr wrap="square" lIns="0" tIns="0" rIns="0" bIns="0" rtlCol="0">
            <a:noAutofit/>
          </a:bodyPr>
          <a:lstStyle/>
          <a:p>
            <a:pPr algn="ctr"/>
            <a:r>
              <a:rPr lang="ja-JP" altLang="en-US" sz="800" dirty="0">
                <a:latin typeface="BIZ UDPゴシック" panose="020B0400000000000000" pitchFamily="50" charset="-128"/>
                <a:ea typeface="BIZ UDPゴシック" panose="020B0400000000000000" pitchFamily="50" charset="-128"/>
              </a:rPr>
              <a:t>架線式グラップル（</a:t>
            </a:r>
            <a:r>
              <a:rPr lang="en-US" altLang="ja-JP" sz="800" dirty="0">
                <a:latin typeface="BIZ UDPゴシック" panose="020B0400000000000000" pitchFamily="50" charset="-128"/>
                <a:ea typeface="BIZ UDPゴシック" panose="020B0400000000000000" pitchFamily="50" charset="-128"/>
              </a:rPr>
              <a:t>ICT</a:t>
            </a:r>
            <a:r>
              <a:rPr lang="ja-JP" altLang="en-US" sz="800" dirty="0">
                <a:latin typeface="BIZ UDPゴシック" panose="020B0400000000000000" pitchFamily="50" charset="-128"/>
                <a:ea typeface="BIZ UDPゴシック" panose="020B0400000000000000" pitchFamily="50" charset="-128"/>
              </a:rPr>
              <a:t>機械）の操作体験</a:t>
            </a:r>
          </a:p>
        </p:txBody>
      </p:sp>
      <p:pic>
        <p:nvPicPr>
          <p:cNvPr id="183" name="図 182">
            <a:extLst>
              <a:ext uri="{FF2B5EF4-FFF2-40B4-BE49-F238E27FC236}">
                <a16:creationId xmlns:a16="http://schemas.microsoft.com/office/drawing/2014/main" id="{BABE9B5D-7DD2-4C93-B25D-BE55C523B52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483012" y="3598502"/>
            <a:ext cx="1048942" cy="827198"/>
          </a:xfrm>
          <a:prstGeom prst="rect">
            <a:avLst/>
          </a:prstGeom>
        </p:spPr>
      </p:pic>
      <p:sp>
        <p:nvSpPr>
          <p:cNvPr id="203" name="テキスト ボックス 145">
            <a:extLst>
              <a:ext uri="{FF2B5EF4-FFF2-40B4-BE49-F238E27FC236}">
                <a16:creationId xmlns:a16="http://schemas.microsoft.com/office/drawing/2014/main" id="{98EAC354-EC7C-4506-8C10-48230A40DD6D}"/>
              </a:ext>
            </a:extLst>
          </p:cNvPr>
          <p:cNvSpPr txBox="1">
            <a:spLocks noChangeArrowheads="1"/>
          </p:cNvSpPr>
          <p:nvPr/>
        </p:nvSpPr>
        <p:spPr bwMode="auto">
          <a:xfrm>
            <a:off x="5420268" y="4477450"/>
            <a:ext cx="1137456" cy="115481"/>
          </a:xfrm>
          <a:prstGeom prst="rect">
            <a:avLst/>
          </a:prstGeom>
          <a:solidFill>
            <a:schemeClr val="bg1"/>
          </a:solidFill>
        </p:spPr>
        <p:txBody>
          <a:bodyPr wrap="square" lIns="0" tIns="0" rIns="0" bIns="0">
            <a:spAutoFit/>
          </a:bodyPr>
          <a:lstStyle>
            <a:defPPr>
              <a:defRPr lang="ja-JP"/>
            </a:defPPr>
            <a:lvl1pPr>
              <a:defRPr sz="1100" b="0" i="0">
                <a:latin typeface="+mn-ea"/>
                <a:ea typeface="+mn-ea"/>
              </a:defRPr>
            </a:lvl1pPr>
            <a:lvl2pPr marL="742950" indent="-285750">
              <a:defRPr kumimoji="1" sz="1200" b="1" i="1">
                <a:solidFill>
                  <a:schemeClr val="tx1"/>
                </a:solidFill>
                <a:latin typeface="Arial" panose="020B0604020202020204" pitchFamily="34" charset="0"/>
                <a:ea typeface="ＭＳ Ｐゴシック" panose="020B0600070205080204" pitchFamily="50" charset="-128"/>
              </a:defRPr>
            </a:lvl2pPr>
            <a:lvl3pPr marL="1143000" indent="-228600">
              <a:defRPr kumimoji="1" sz="1200" b="1" i="1">
                <a:solidFill>
                  <a:schemeClr val="tx1"/>
                </a:solidFill>
                <a:latin typeface="Arial" panose="020B0604020202020204" pitchFamily="34" charset="0"/>
                <a:ea typeface="ＭＳ Ｐゴシック" panose="020B0600070205080204" pitchFamily="50" charset="-128"/>
              </a:defRPr>
            </a:lvl3pPr>
            <a:lvl4pPr marL="1600200" indent="-228600">
              <a:defRPr kumimoji="1" sz="1200" b="1" i="1">
                <a:solidFill>
                  <a:schemeClr val="tx1"/>
                </a:solidFill>
                <a:latin typeface="Arial" panose="020B0604020202020204" pitchFamily="34" charset="0"/>
                <a:ea typeface="ＭＳ Ｐゴシック" panose="020B0600070205080204" pitchFamily="50" charset="-128"/>
              </a:defRPr>
            </a:lvl4pPr>
            <a:lvl5pPr marL="2057400" indent="-228600">
              <a:defRPr kumimoji="1" sz="1200" b="1"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9pPr>
          </a:lstStyle>
          <a:p>
            <a:pPr algn="ctr">
              <a:lnSpc>
                <a:spcPts val="900"/>
              </a:lnSpc>
            </a:pPr>
            <a:r>
              <a:rPr lang="ja-JP" altLang="en-US" sz="800" dirty="0">
                <a:latin typeface="BIZ UDゴシック" panose="020B0400000000000000" pitchFamily="49" charset="-128"/>
                <a:ea typeface="BIZ UDゴシック" panose="020B0400000000000000" pitchFamily="49" charset="-128"/>
              </a:rPr>
              <a:t>木質化した民間施設</a:t>
            </a:r>
            <a:endParaRPr lang="en-US" altLang="ja-JP" sz="800" dirty="0">
              <a:latin typeface="BIZ UDゴシック" panose="020B0400000000000000" pitchFamily="49" charset="-128"/>
              <a:ea typeface="BIZ UDゴシック" panose="020B0400000000000000" pitchFamily="49" charset="-128"/>
            </a:endParaRPr>
          </a:p>
        </p:txBody>
      </p:sp>
      <p:sp>
        <p:nvSpPr>
          <p:cNvPr id="198" name="四角形: 角を丸くする 197">
            <a:extLst>
              <a:ext uri="{FF2B5EF4-FFF2-40B4-BE49-F238E27FC236}">
                <a16:creationId xmlns:a16="http://schemas.microsoft.com/office/drawing/2014/main" id="{321A3BA5-95BF-4AC2-850F-FC6A824DA951}"/>
              </a:ext>
            </a:extLst>
          </p:cNvPr>
          <p:cNvSpPr/>
          <p:nvPr/>
        </p:nvSpPr>
        <p:spPr>
          <a:xfrm>
            <a:off x="6627278" y="1239391"/>
            <a:ext cx="3240000" cy="2242149"/>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050" dirty="0">
                <a:solidFill>
                  <a:srgbClr val="8AA0C5"/>
                </a:solidFill>
                <a:latin typeface="BIZ UDゴシック" panose="020B0400000000000000" pitchFamily="49" charset="-128"/>
                <a:ea typeface="BIZ UDゴシック" panose="020B0400000000000000" pitchFamily="49" charset="-128"/>
              </a:rPr>
              <a:t> </a:t>
            </a:r>
            <a:r>
              <a:rPr kumimoji="1" lang="ja-JP" altLang="en-US" sz="12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200" b="1" dirty="0">
              <a:solidFill>
                <a:schemeClr val="accent4">
                  <a:lumMod val="75000"/>
                </a:schemeClr>
              </a:solidFill>
              <a:latin typeface="BIZ UDゴシック" panose="020B0400000000000000" pitchFamily="49" charset="-128"/>
              <a:ea typeface="BIZ UDゴシック" panose="020B0400000000000000" pitchFamily="49" charset="-128"/>
            </a:endParaRPr>
          </a:p>
          <a:p>
            <a:pPr>
              <a:lnSpc>
                <a:spcPts val="600"/>
              </a:lnSpc>
            </a:pPr>
            <a:endParaRPr kumimoji="1" lang="en-US" altLang="ja-JP" sz="1200" dirty="0">
              <a:solidFill>
                <a:schemeClr val="accent4">
                  <a:lumMod val="75000"/>
                </a:schemeClr>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●施策</a:t>
            </a:r>
            <a:r>
              <a:rPr kumimoji="1" lang="en-US" altLang="ja-JP" sz="1050" dirty="0">
                <a:solidFill>
                  <a:schemeClr val="accent4">
                    <a:lumMod val="75000"/>
                  </a:schemeClr>
                </a:solidFill>
                <a:latin typeface="BIZ UDゴシック" panose="020B0400000000000000" pitchFamily="49" charset="-128"/>
                <a:ea typeface="BIZ UDゴシック" panose="020B0400000000000000" pitchFamily="49" charset="-128"/>
              </a:rPr>
              <a:t>3-1</a:t>
            </a:r>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広葉樹林への誘導・転換</a:t>
            </a:r>
            <a:endParaRPr kumimoji="1" lang="en-US" altLang="ja-JP" sz="1050" dirty="0">
              <a:solidFill>
                <a:schemeClr val="accent4">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rPr>
              <a:t>　林業経営が見込めない人工林を広葉樹林へ誘導・転換する取組みや、多様な樹種が混生する生物多様性の高い森林への誘導を推進します。</a:t>
            </a:r>
            <a:endParaRPr kumimoji="1" lang="en-US" altLang="ja-JP" sz="1050" dirty="0">
              <a:solidFill>
                <a:schemeClr val="tx1"/>
              </a:solidFill>
            </a:endParaRPr>
          </a:p>
          <a:p>
            <a:pPr>
              <a:lnSpc>
                <a:spcPts val="400"/>
              </a:lnSpc>
            </a:pPr>
            <a:endParaRPr kumimoji="1" lang="en-US" altLang="ja-JP" sz="1050" dirty="0">
              <a:solidFill>
                <a:schemeClr val="tx1"/>
              </a:solidFill>
            </a:endParaRPr>
          </a:p>
          <a:p>
            <a:pPr>
              <a:lnSpc>
                <a:spcPts val="1300"/>
              </a:lnSpc>
            </a:pPr>
            <a:r>
              <a:rPr kumimoji="1" lang="ja-JP" altLang="en-US" sz="1000" dirty="0">
                <a:solidFill>
                  <a:schemeClr val="accent4">
                    <a:lumMod val="75000"/>
                  </a:schemeClr>
                </a:solidFill>
                <a:latin typeface="BIZ UDゴシック" panose="020B0400000000000000" pitchFamily="49" charset="-128"/>
                <a:ea typeface="BIZ UDゴシック" panose="020B0400000000000000" pitchFamily="49" charset="-128"/>
              </a:rPr>
              <a:t>●施策</a:t>
            </a:r>
            <a:r>
              <a:rPr kumimoji="1" lang="en-US" altLang="ja-JP" sz="1000" dirty="0">
                <a:solidFill>
                  <a:schemeClr val="accent4">
                    <a:lumMod val="75000"/>
                  </a:schemeClr>
                </a:solidFill>
                <a:latin typeface="BIZ UDゴシック" panose="020B0400000000000000" pitchFamily="49" charset="-128"/>
                <a:ea typeface="BIZ UDゴシック" panose="020B0400000000000000" pitchFamily="49" charset="-128"/>
              </a:rPr>
              <a:t>3-2</a:t>
            </a:r>
            <a:r>
              <a:rPr kumimoji="1" lang="ja-JP" altLang="en-US" sz="1000" dirty="0">
                <a:solidFill>
                  <a:schemeClr val="accent4">
                    <a:lumMod val="75000"/>
                  </a:schemeClr>
                </a:solidFill>
                <a:latin typeface="BIZ UDゴシック" panose="020B0400000000000000" pitchFamily="49" charset="-128"/>
                <a:ea typeface="BIZ UDゴシック" panose="020B0400000000000000" pitchFamily="49" charset="-128"/>
              </a:rPr>
              <a:t>　多様な主体による森林づくり</a:t>
            </a:r>
            <a:endParaRPr kumimoji="1" lang="en-US" altLang="ja-JP" sz="1000" dirty="0">
              <a:solidFill>
                <a:schemeClr val="accent4">
                  <a:lumMod val="75000"/>
                </a:schemeClr>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00" dirty="0">
                <a:solidFill>
                  <a:schemeClr val="tx1"/>
                </a:solidFill>
              </a:rPr>
              <a:t>　森林環境譲与税やアドプトフォレスト、企業版ふるさと納税制度などを活用し、市町村や様々な企業・団体とともに、森林機能を高める取組みを推進します。</a:t>
            </a:r>
            <a:endParaRPr kumimoji="1" lang="en-US" altLang="ja-JP" sz="1000" dirty="0">
              <a:solidFill>
                <a:schemeClr val="tx1"/>
              </a:solidFill>
            </a:endParaRPr>
          </a:p>
          <a:p>
            <a:pPr>
              <a:lnSpc>
                <a:spcPts val="1200"/>
              </a:lnSpc>
            </a:pPr>
            <a:endParaRPr kumimoji="1" lang="en-US" altLang="ja-JP" sz="1000" dirty="0">
              <a:solidFill>
                <a:schemeClr val="tx1"/>
              </a:solidFill>
            </a:endParaRPr>
          </a:p>
        </p:txBody>
      </p:sp>
      <p:sp>
        <p:nvSpPr>
          <p:cNvPr id="27" name="四角形: 角を丸くする 26">
            <a:extLst>
              <a:ext uri="{FF2B5EF4-FFF2-40B4-BE49-F238E27FC236}">
                <a16:creationId xmlns:a16="http://schemas.microsoft.com/office/drawing/2014/main" id="{743EC74E-0B84-48B2-956C-E82DCC240E94}"/>
              </a:ext>
            </a:extLst>
          </p:cNvPr>
          <p:cNvSpPr/>
          <p:nvPr/>
        </p:nvSpPr>
        <p:spPr>
          <a:xfrm>
            <a:off x="3329437" y="1239392"/>
            <a:ext cx="3240000" cy="3448536"/>
          </a:xfrm>
          <a:prstGeom prst="roundRect">
            <a:avLst>
              <a:gd name="adj" fmla="val 5077"/>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200" b="1" dirty="0">
                <a:solidFill>
                  <a:srgbClr val="FF0000"/>
                </a:solidFill>
                <a:latin typeface="BIZ UDゴシック" panose="020B0400000000000000" pitchFamily="49" charset="-128"/>
                <a:ea typeface="BIZ UDゴシック" panose="020B0400000000000000" pitchFamily="49" charset="-128"/>
              </a:rPr>
              <a:t>基軸２ 持続的な森林経営の推進</a:t>
            </a:r>
            <a:endParaRPr kumimoji="1" lang="en-US" altLang="ja-JP" sz="1200" b="1" dirty="0">
              <a:solidFill>
                <a:srgbClr val="FF0000"/>
              </a:solidFill>
              <a:latin typeface="BIZ UDゴシック" panose="020B0400000000000000" pitchFamily="49" charset="-128"/>
              <a:ea typeface="BIZ UDゴシック" panose="020B0400000000000000" pitchFamily="49" charset="-128"/>
            </a:endParaRPr>
          </a:p>
          <a:p>
            <a:pPr>
              <a:lnSpc>
                <a:spcPts val="400"/>
              </a:lnSpc>
            </a:pPr>
            <a:endParaRPr kumimoji="1" lang="en-US" altLang="ja-JP" sz="1050" dirty="0">
              <a:solidFill>
                <a:schemeClr val="accent2">
                  <a:lumMod val="75000"/>
                </a:schemeClr>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rgbClr val="FF0000"/>
                </a:solidFill>
                <a:latin typeface="BIZ UDゴシック" panose="020B0400000000000000" pitchFamily="49" charset="-128"/>
                <a:ea typeface="BIZ UDゴシック" panose="020B0400000000000000" pitchFamily="49" charset="-128"/>
              </a:rPr>
              <a:t>●施策</a:t>
            </a:r>
            <a:r>
              <a:rPr kumimoji="1" lang="en-US" altLang="ja-JP" sz="1050" dirty="0">
                <a:solidFill>
                  <a:srgbClr val="FF0000"/>
                </a:solidFill>
                <a:latin typeface="BIZ UDゴシック" panose="020B0400000000000000" pitchFamily="49" charset="-128"/>
                <a:ea typeface="BIZ UDゴシック" panose="020B0400000000000000" pitchFamily="49" charset="-128"/>
              </a:rPr>
              <a:t>2-1</a:t>
            </a:r>
            <a:r>
              <a:rPr kumimoji="1" lang="ja-JP" altLang="en-US" sz="1050" dirty="0">
                <a:solidFill>
                  <a:srgbClr val="FF0000"/>
                </a:solidFill>
                <a:latin typeface="BIZ UDゴシック" panose="020B0400000000000000" pitchFamily="49" charset="-128"/>
                <a:ea typeface="BIZ UDゴシック" panose="020B0400000000000000" pitchFamily="49" charset="-128"/>
              </a:rPr>
              <a:t>　森林経営の効率化・基盤強化</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rPr>
              <a:t>    持続的で安定的な経営により、整備・保全が図ら </a:t>
            </a:r>
            <a:endParaRPr kumimoji="1" lang="en-US" altLang="ja-JP" sz="1050" dirty="0">
              <a:solidFill>
                <a:schemeClr val="tx1"/>
              </a:solidFill>
            </a:endParaRPr>
          </a:p>
          <a:p>
            <a:pPr>
              <a:lnSpc>
                <a:spcPts val="1200"/>
              </a:lnSpc>
            </a:pPr>
            <a:r>
              <a:rPr kumimoji="1" lang="en-US" altLang="ja-JP" sz="1050" dirty="0">
                <a:solidFill>
                  <a:schemeClr val="tx1"/>
                </a:solidFill>
              </a:rPr>
              <a:t> </a:t>
            </a:r>
            <a:r>
              <a:rPr kumimoji="1" lang="ja-JP" altLang="en-US" sz="1050" dirty="0">
                <a:solidFill>
                  <a:schemeClr val="tx1"/>
                </a:solidFill>
              </a:rPr>
              <a:t>れる森林の面積を増やしていくための基盤強化等</a:t>
            </a:r>
            <a:endParaRPr kumimoji="1" lang="en-US" altLang="ja-JP" sz="1050" dirty="0">
              <a:solidFill>
                <a:schemeClr val="tx1"/>
              </a:solidFill>
            </a:endParaRPr>
          </a:p>
          <a:p>
            <a:pPr>
              <a:lnSpc>
                <a:spcPts val="1200"/>
              </a:lnSpc>
            </a:pPr>
            <a:r>
              <a:rPr kumimoji="1" lang="en-US" altLang="ja-JP" sz="1050" dirty="0">
                <a:solidFill>
                  <a:schemeClr val="tx1"/>
                </a:solidFill>
              </a:rPr>
              <a:t> </a:t>
            </a:r>
            <a:r>
              <a:rPr kumimoji="1" lang="ja-JP" altLang="en-US" sz="1050" dirty="0">
                <a:solidFill>
                  <a:schemeClr val="tx1"/>
                </a:solidFill>
              </a:rPr>
              <a:t>に関する支援を強化していきます。</a:t>
            </a:r>
            <a:endParaRPr kumimoji="1" lang="en-US" altLang="ja-JP" sz="1050" dirty="0">
              <a:solidFill>
                <a:schemeClr val="tx1"/>
              </a:solidFill>
            </a:endParaRPr>
          </a:p>
          <a:p>
            <a:pPr>
              <a:lnSpc>
                <a:spcPts val="600"/>
              </a:lnSpc>
            </a:pPr>
            <a:endParaRPr kumimoji="1" lang="en-US" altLang="ja-JP" sz="700" dirty="0">
              <a:solidFill>
                <a:srgbClr val="FF0000"/>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1050" dirty="0">
                <a:solidFill>
                  <a:srgbClr val="FF0000"/>
                </a:solidFill>
                <a:latin typeface="BIZ UDゴシック" panose="020B0400000000000000" pitchFamily="49" charset="-128"/>
                <a:ea typeface="BIZ UDゴシック" panose="020B0400000000000000" pitchFamily="49" charset="-128"/>
              </a:rPr>
              <a:t>●施策</a:t>
            </a:r>
            <a:r>
              <a:rPr kumimoji="1" lang="en-US" altLang="ja-JP" sz="1050" dirty="0">
                <a:solidFill>
                  <a:srgbClr val="FF0000"/>
                </a:solidFill>
                <a:latin typeface="BIZ UDゴシック" panose="020B0400000000000000" pitchFamily="49" charset="-128"/>
                <a:ea typeface="BIZ UDゴシック" panose="020B0400000000000000" pitchFamily="49" charset="-128"/>
              </a:rPr>
              <a:t>2-2</a:t>
            </a:r>
            <a:r>
              <a:rPr kumimoji="1" lang="ja-JP" altLang="en-US" sz="1050" dirty="0">
                <a:solidFill>
                  <a:srgbClr val="FF0000"/>
                </a:solidFill>
                <a:latin typeface="BIZ UDゴシック" panose="020B0400000000000000" pitchFamily="49" charset="-128"/>
                <a:ea typeface="BIZ UDゴシック" panose="020B0400000000000000" pitchFamily="49" charset="-128"/>
              </a:rPr>
              <a:t>　新技術の活用支援</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latin typeface="+mn-ea"/>
              </a:rPr>
              <a:t>  林業経営への投資を促すため、省力化や低コスト化技術の推進、</a:t>
            </a:r>
            <a:r>
              <a:rPr kumimoji="1" lang="en-US" altLang="ja-JP" sz="1050" dirty="0">
                <a:solidFill>
                  <a:schemeClr val="tx1"/>
                </a:solidFill>
                <a:latin typeface="+mn-ea"/>
              </a:rPr>
              <a:t>ICT</a:t>
            </a:r>
            <a:r>
              <a:rPr kumimoji="1" lang="ja-JP" altLang="en-US" sz="1050" dirty="0">
                <a:solidFill>
                  <a:schemeClr val="tx1"/>
                </a:solidFill>
                <a:latin typeface="+mn-ea"/>
              </a:rPr>
              <a:t>技術を活用した林業収支の見える化に取り組みます。</a:t>
            </a:r>
            <a:endParaRPr kumimoji="1" lang="en-US" altLang="ja-JP" sz="1050" dirty="0">
              <a:solidFill>
                <a:schemeClr val="tx1"/>
              </a:solidFill>
              <a:latin typeface="+mn-ea"/>
            </a:endParaRPr>
          </a:p>
          <a:p>
            <a:pPr>
              <a:lnSpc>
                <a:spcPts val="400"/>
              </a:lnSpc>
            </a:pPr>
            <a:endParaRPr kumimoji="1" lang="en-US" altLang="ja-JP" sz="1050" dirty="0">
              <a:solidFill>
                <a:schemeClr val="tx1"/>
              </a:solidFill>
              <a:latin typeface="+mn-ea"/>
            </a:endParaRPr>
          </a:p>
          <a:p>
            <a:pPr>
              <a:lnSpc>
                <a:spcPts val="1300"/>
              </a:lnSpc>
            </a:pPr>
            <a:r>
              <a:rPr kumimoji="1" lang="ja-JP" altLang="en-US" sz="1050" dirty="0">
                <a:solidFill>
                  <a:srgbClr val="FF0000"/>
                </a:solidFill>
                <a:latin typeface="BIZ UDゴシック" panose="020B0400000000000000" pitchFamily="49" charset="-128"/>
                <a:ea typeface="BIZ UDゴシック" panose="020B0400000000000000" pitchFamily="49" charset="-128"/>
              </a:rPr>
              <a:t>●施策</a:t>
            </a:r>
            <a:r>
              <a:rPr kumimoji="1" lang="en-US" altLang="ja-JP" sz="1050" dirty="0">
                <a:solidFill>
                  <a:srgbClr val="FF0000"/>
                </a:solidFill>
                <a:latin typeface="BIZ UDゴシック" panose="020B0400000000000000" pitchFamily="49" charset="-128"/>
                <a:ea typeface="BIZ UDゴシック" panose="020B0400000000000000" pitchFamily="49" charset="-128"/>
              </a:rPr>
              <a:t>2-3</a:t>
            </a:r>
            <a:r>
              <a:rPr kumimoji="1" lang="ja-JP" altLang="en-US" sz="1050" dirty="0">
                <a:solidFill>
                  <a:srgbClr val="FF0000"/>
                </a:solidFill>
                <a:latin typeface="BIZ UDゴシック" panose="020B0400000000000000" pitchFamily="49" charset="-128"/>
                <a:ea typeface="BIZ UDゴシック" panose="020B0400000000000000" pitchFamily="49" charset="-128"/>
              </a:rPr>
              <a:t>　森林資源の有効活用</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dirty="0">
                <a:solidFill>
                  <a:schemeClr val="tx1"/>
                </a:solidFill>
                <a:latin typeface="+mn-ea"/>
              </a:rPr>
              <a:t>  木材の需要拡大、価値向上のため、民間施設の木質化など大阪府産材の利用促進に取り組みます。</a:t>
            </a:r>
            <a:endParaRPr kumimoji="1" lang="en-US" altLang="ja-JP" sz="1050" dirty="0">
              <a:solidFill>
                <a:srgbClr val="FF0000"/>
              </a:solidFill>
            </a:endParaRPr>
          </a:p>
        </p:txBody>
      </p:sp>
      <p:pic>
        <p:nvPicPr>
          <p:cNvPr id="2" name="図 1">
            <a:extLst>
              <a:ext uri="{FF2B5EF4-FFF2-40B4-BE49-F238E27FC236}">
                <a16:creationId xmlns:a16="http://schemas.microsoft.com/office/drawing/2014/main" id="{EEB88782-98E8-4CD8-87E9-9F7236F286E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46746" y="3700477"/>
            <a:ext cx="1091943" cy="819829"/>
          </a:xfrm>
          <a:prstGeom prst="rect">
            <a:avLst/>
          </a:prstGeom>
        </p:spPr>
      </p:pic>
      <p:pic>
        <p:nvPicPr>
          <p:cNvPr id="200" name="図 40">
            <a:extLst>
              <a:ext uri="{FF2B5EF4-FFF2-40B4-BE49-F238E27FC236}">
                <a16:creationId xmlns:a16="http://schemas.microsoft.com/office/drawing/2014/main" id="{AE69D71C-686D-4F4A-A081-8EBD50EA2FFE}"/>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2259307" y="3698175"/>
            <a:ext cx="992206" cy="822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 name="正方形/長方形 200">
            <a:extLst>
              <a:ext uri="{FF2B5EF4-FFF2-40B4-BE49-F238E27FC236}">
                <a16:creationId xmlns:a16="http://schemas.microsoft.com/office/drawing/2014/main" id="{7F3CE29A-C586-4763-AA49-622E3F0520C1}"/>
              </a:ext>
            </a:extLst>
          </p:cNvPr>
          <p:cNvSpPr/>
          <p:nvPr/>
        </p:nvSpPr>
        <p:spPr>
          <a:xfrm>
            <a:off x="2469336" y="4528449"/>
            <a:ext cx="512961" cy="12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間伐と筋工</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12" name="図 11">
            <a:extLst>
              <a:ext uri="{FF2B5EF4-FFF2-40B4-BE49-F238E27FC236}">
                <a16:creationId xmlns:a16="http://schemas.microsoft.com/office/drawing/2014/main" id="{E7E3FFA2-FC80-48C7-A430-4541BE632F4D}"/>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79692" y="3698175"/>
            <a:ext cx="1045930" cy="819828"/>
          </a:xfrm>
          <a:prstGeom prst="rect">
            <a:avLst/>
          </a:prstGeom>
        </p:spPr>
      </p:pic>
      <p:sp>
        <p:nvSpPr>
          <p:cNvPr id="202" name="正方形/長方形 201">
            <a:extLst>
              <a:ext uri="{FF2B5EF4-FFF2-40B4-BE49-F238E27FC236}">
                <a16:creationId xmlns:a16="http://schemas.microsoft.com/office/drawing/2014/main" id="{46C52A4A-FD96-4C80-845C-DEDCA35E74B6}"/>
              </a:ext>
            </a:extLst>
          </p:cNvPr>
          <p:cNvSpPr/>
          <p:nvPr/>
        </p:nvSpPr>
        <p:spPr>
          <a:xfrm>
            <a:off x="328514" y="4530888"/>
            <a:ext cx="615553" cy="12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風倒木被害地</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204" name="正方形/長方形 203">
            <a:extLst>
              <a:ext uri="{FF2B5EF4-FFF2-40B4-BE49-F238E27FC236}">
                <a16:creationId xmlns:a16="http://schemas.microsoft.com/office/drawing/2014/main" id="{35306B3E-5FD5-43E9-B430-864A4FBE358F}"/>
              </a:ext>
            </a:extLst>
          </p:cNvPr>
          <p:cNvSpPr/>
          <p:nvPr/>
        </p:nvSpPr>
        <p:spPr>
          <a:xfrm>
            <a:off x="1260099" y="4528449"/>
            <a:ext cx="923330" cy="12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老朽化した治山施設</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14" name="図 13">
            <a:extLst>
              <a:ext uri="{FF2B5EF4-FFF2-40B4-BE49-F238E27FC236}">
                <a16:creationId xmlns:a16="http://schemas.microsoft.com/office/drawing/2014/main" id="{8A70E12B-5462-4AC2-945F-0BAAEFFF756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63841" y="3673173"/>
            <a:ext cx="1131530" cy="753608"/>
          </a:xfrm>
          <a:prstGeom prst="rect">
            <a:avLst/>
          </a:prstGeom>
        </p:spPr>
      </p:pic>
      <p:sp>
        <p:nvSpPr>
          <p:cNvPr id="205" name="正方形/長方形 204">
            <a:extLst>
              <a:ext uri="{FF2B5EF4-FFF2-40B4-BE49-F238E27FC236}">
                <a16:creationId xmlns:a16="http://schemas.microsoft.com/office/drawing/2014/main" id="{91A26F51-E808-49B6-9252-14D647302315}"/>
              </a:ext>
            </a:extLst>
          </p:cNvPr>
          <p:cNvSpPr/>
          <p:nvPr/>
        </p:nvSpPr>
        <p:spPr>
          <a:xfrm>
            <a:off x="3518248" y="4468780"/>
            <a:ext cx="820738" cy="12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大径木の択伐施業</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13" name="図 12">
            <a:extLst>
              <a:ext uri="{FF2B5EF4-FFF2-40B4-BE49-F238E27FC236}">
                <a16:creationId xmlns:a16="http://schemas.microsoft.com/office/drawing/2014/main" id="{40E0C209-6CE8-421B-AA77-CD40304915F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119954" y="2867451"/>
            <a:ext cx="2002078" cy="439963"/>
          </a:xfrm>
          <a:prstGeom prst="rect">
            <a:avLst/>
          </a:prstGeom>
          <a:solidFill>
            <a:schemeClr val="bg1"/>
          </a:solidFill>
        </p:spPr>
      </p:pic>
      <p:sp>
        <p:nvSpPr>
          <p:cNvPr id="29" name="テキスト ボックス 28">
            <a:extLst>
              <a:ext uri="{FF2B5EF4-FFF2-40B4-BE49-F238E27FC236}">
                <a16:creationId xmlns:a16="http://schemas.microsoft.com/office/drawing/2014/main" id="{55835544-D472-47F3-881A-A17B3AC559AB}"/>
              </a:ext>
            </a:extLst>
          </p:cNvPr>
          <p:cNvSpPr txBox="1"/>
          <p:nvPr/>
        </p:nvSpPr>
        <p:spPr>
          <a:xfrm>
            <a:off x="7141596" y="3325059"/>
            <a:ext cx="2018266" cy="148737"/>
          </a:xfrm>
          <a:prstGeom prst="rect">
            <a:avLst/>
          </a:prstGeom>
          <a:solidFill>
            <a:schemeClr val="bg1"/>
          </a:solidFill>
        </p:spPr>
        <p:txBody>
          <a:bodyPr wrap="square" lIns="0" tIns="0" rIns="0" bIns="0" rtlCol="0">
            <a:noAutofit/>
          </a:bodyPr>
          <a:lstStyle/>
          <a:p>
            <a:pPr algn="ctr"/>
            <a:r>
              <a:rPr lang="ja-JP" altLang="en-US" sz="800" dirty="0">
                <a:latin typeface="BIZ UDPゴシック" panose="020B0400000000000000" pitchFamily="50" charset="-128"/>
                <a:ea typeface="BIZ UDPゴシック" panose="020B0400000000000000" pitchFamily="50" charset="-128"/>
              </a:rPr>
              <a:t>スギ・ヒノキ人工林の広葉樹林への誘導・転換　</a:t>
            </a:r>
          </a:p>
        </p:txBody>
      </p:sp>
      <p:sp>
        <p:nvSpPr>
          <p:cNvPr id="46" name="四角形: 角を丸くする 45">
            <a:extLst>
              <a:ext uri="{FF2B5EF4-FFF2-40B4-BE49-F238E27FC236}">
                <a16:creationId xmlns:a16="http://schemas.microsoft.com/office/drawing/2014/main" id="{A4B8C54B-8DCC-4212-B690-9B4C50804B1E}"/>
              </a:ext>
            </a:extLst>
          </p:cNvPr>
          <p:cNvSpPr/>
          <p:nvPr/>
        </p:nvSpPr>
        <p:spPr>
          <a:xfrm>
            <a:off x="6588267" y="4687929"/>
            <a:ext cx="1668209" cy="1396042"/>
          </a:xfrm>
          <a:prstGeom prst="roundRect">
            <a:avLst>
              <a:gd name="adj" fmla="val 8611"/>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四角形: 角を丸くする 16">
            <a:extLst>
              <a:ext uri="{FF2B5EF4-FFF2-40B4-BE49-F238E27FC236}">
                <a16:creationId xmlns:a16="http://schemas.microsoft.com/office/drawing/2014/main" id="{1DA33C5B-2DB8-44BC-8FF0-E450F6E204F9}"/>
              </a:ext>
            </a:extLst>
          </p:cNvPr>
          <p:cNvSpPr/>
          <p:nvPr/>
        </p:nvSpPr>
        <p:spPr>
          <a:xfrm rot="1589908">
            <a:off x="7220274" y="4208189"/>
            <a:ext cx="2636510" cy="1394245"/>
          </a:xfrm>
          <a:prstGeom prst="roundRect">
            <a:avLst/>
          </a:prstGeom>
          <a:no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5E03B890-0AEA-4FF2-B25F-90E371D0C90E}"/>
              </a:ext>
            </a:extLst>
          </p:cNvPr>
          <p:cNvSpPr txBox="1"/>
          <p:nvPr/>
        </p:nvSpPr>
        <p:spPr>
          <a:xfrm>
            <a:off x="8901845" y="4113225"/>
            <a:ext cx="934282" cy="455262"/>
          </a:xfrm>
          <a:prstGeom prst="rect">
            <a:avLst/>
          </a:prstGeom>
          <a:solidFill>
            <a:schemeClr val="bg1"/>
          </a:solidFill>
        </p:spPr>
        <p:txBody>
          <a:bodyPr wrap="square" lIns="0" tIns="0" rIns="0" bIns="0" rtlCol="0">
            <a:noAutofit/>
          </a:bodyPr>
          <a:lstStyle/>
          <a:p>
            <a:r>
              <a:rPr lang="ja-JP" altLang="en-US" sz="900" b="1" dirty="0">
                <a:solidFill>
                  <a:schemeClr val="accent5">
                    <a:lumMod val="75000"/>
                  </a:schemeClr>
                </a:solidFill>
                <a:latin typeface="BIZ UDPゴシック" panose="020B0400000000000000" pitchFamily="50" charset="-128"/>
                <a:ea typeface="BIZ UDPゴシック" panose="020B0400000000000000" pitchFamily="50" charset="-128"/>
              </a:rPr>
              <a:t>基軸１</a:t>
            </a:r>
            <a:endParaRPr lang="en-US" altLang="ja-JP" sz="900" b="1" dirty="0">
              <a:solidFill>
                <a:schemeClr val="accent5">
                  <a:lumMod val="75000"/>
                </a:schemeClr>
              </a:solidFill>
              <a:latin typeface="BIZ UDPゴシック" panose="020B0400000000000000" pitchFamily="50" charset="-128"/>
              <a:ea typeface="BIZ UDPゴシック" panose="020B0400000000000000" pitchFamily="50" charset="-128"/>
            </a:endParaRPr>
          </a:p>
          <a:p>
            <a:r>
              <a:rPr lang="en-US" altLang="ja-JP" sz="900" b="1" dirty="0">
                <a:solidFill>
                  <a:schemeClr val="accent5">
                    <a:lumMod val="75000"/>
                  </a:schemeClr>
                </a:solidFill>
                <a:latin typeface="BIZ UDPゴシック" panose="020B0400000000000000" pitchFamily="50" charset="-128"/>
                <a:ea typeface="BIZ UDPゴシック" panose="020B0400000000000000" pitchFamily="50" charset="-128"/>
              </a:rPr>
              <a:t> </a:t>
            </a:r>
            <a:r>
              <a:rPr lang="ja-JP" altLang="en-US" sz="900" b="1" dirty="0">
                <a:solidFill>
                  <a:schemeClr val="accent5">
                    <a:lumMod val="75000"/>
                  </a:schemeClr>
                </a:solidFill>
                <a:latin typeface="BIZ UDPゴシック" panose="020B0400000000000000" pitchFamily="50" charset="-128"/>
                <a:ea typeface="BIZ UDPゴシック" panose="020B0400000000000000" pitchFamily="50" charset="-128"/>
              </a:rPr>
              <a:t>森林防災・減災力</a:t>
            </a:r>
            <a:endParaRPr lang="en-US" altLang="ja-JP" sz="900" b="1" dirty="0">
              <a:solidFill>
                <a:schemeClr val="accent5">
                  <a:lumMod val="75000"/>
                </a:schemeClr>
              </a:solidFill>
              <a:latin typeface="BIZ UDPゴシック" panose="020B0400000000000000" pitchFamily="50" charset="-128"/>
              <a:ea typeface="BIZ UDPゴシック" panose="020B0400000000000000" pitchFamily="50" charset="-128"/>
            </a:endParaRPr>
          </a:p>
          <a:p>
            <a:r>
              <a:rPr lang="ja-JP" altLang="en-US" sz="900" b="1" dirty="0">
                <a:solidFill>
                  <a:schemeClr val="accent5">
                    <a:lumMod val="75000"/>
                  </a:schemeClr>
                </a:solidFill>
                <a:latin typeface="BIZ UDPゴシック" panose="020B0400000000000000" pitchFamily="50" charset="-128"/>
                <a:ea typeface="BIZ UDPゴシック" panose="020B0400000000000000" pitchFamily="50" charset="-128"/>
              </a:rPr>
              <a:t>の維持・強化</a:t>
            </a:r>
          </a:p>
        </p:txBody>
      </p:sp>
      <p:sp>
        <p:nvSpPr>
          <p:cNvPr id="53" name="テキスト ボックス 52">
            <a:extLst>
              <a:ext uri="{FF2B5EF4-FFF2-40B4-BE49-F238E27FC236}">
                <a16:creationId xmlns:a16="http://schemas.microsoft.com/office/drawing/2014/main" id="{3AF4D94A-A580-46C8-972D-D2DFCABA3DE6}"/>
              </a:ext>
            </a:extLst>
          </p:cNvPr>
          <p:cNvSpPr txBox="1"/>
          <p:nvPr/>
        </p:nvSpPr>
        <p:spPr>
          <a:xfrm>
            <a:off x="6756690" y="6096973"/>
            <a:ext cx="1331361" cy="290580"/>
          </a:xfrm>
          <a:prstGeom prst="rect">
            <a:avLst/>
          </a:prstGeom>
          <a:solidFill>
            <a:schemeClr val="bg1"/>
          </a:solidFill>
        </p:spPr>
        <p:txBody>
          <a:bodyPr wrap="square" lIns="0" tIns="0" rIns="0" bIns="0" rtlCol="0">
            <a:noAutofit/>
          </a:bodyPr>
          <a:lstStyle/>
          <a:p>
            <a:r>
              <a:rPr lang="ja-JP" altLang="en-US" sz="900" b="1" dirty="0">
                <a:solidFill>
                  <a:srgbClr val="FF0000"/>
                </a:solidFill>
                <a:latin typeface="BIZ UDPゴシック" panose="020B0400000000000000" pitchFamily="50" charset="-128"/>
                <a:ea typeface="BIZ UDPゴシック" panose="020B0400000000000000" pitchFamily="50" charset="-128"/>
              </a:rPr>
              <a:t>基軸</a:t>
            </a:r>
            <a:r>
              <a:rPr lang="en-US" altLang="ja-JP" sz="900" b="1" dirty="0">
                <a:solidFill>
                  <a:srgbClr val="FF0000"/>
                </a:solidFill>
                <a:latin typeface="BIZ UDPゴシック" panose="020B0400000000000000" pitchFamily="50" charset="-128"/>
                <a:ea typeface="BIZ UDPゴシック" panose="020B0400000000000000" pitchFamily="50" charset="-128"/>
              </a:rPr>
              <a:t>2</a:t>
            </a:r>
          </a:p>
          <a:p>
            <a:r>
              <a:rPr lang="ja-JP" altLang="en-US" sz="900" b="1" dirty="0">
                <a:solidFill>
                  <a:srgbClr val="FF0000"/>
                </a:solidFill>
                <a:latin typeface="BIZ UDPゴシック" panose="020B0400000000000000" pitchFamily="50" charset="-128"/>
                <a:ea typeface="BIZ UDPゴシック" panose="020B0400000000000000" pitchFamily="50" charset="-128"/>
              </a:rPr>
              <a:t>持続的な森林経営の推進</a:t>
            </a:r>
          </a:p>
        </p:txBody>
      </p:sp>
      <p:sp>
        <p:nvSpPr>
          <p:cNvPr id="54" name="テキスト ボックス 53">
            <a:extLst>
              <a:ext uri="{FF2B5EF4-FFF2-40B4-BE49-F238E27FC236}">
                <a16:creationId xmlns:a16="http://schemas.microsoft.com/office/drawing/2014/main" id="{205C1916-30E4-4A05-A3CA-B362FFE78CAA}"/>
              </a:ext>
            </a:extLst>
          </p:cNvPr>
          <p:cNvSpPr txBox="1"/>
          <p:nvPr/>
        </p:nvSpPr>
        <p:spPr>
          <a:xfrm>
            <a:off x="8662303" y="6053176"/>
            <a:ext cx="992235" cy="431630"/>
          </a:xfrm>
          <a:prstGeom prst="rect">
            <a:avLst/>
          </a:prstGeom>
          <a:solidFill>
            <a:schemeClr val="bg1"/>
          </a:solidFill>
        </p:spPr>
        <p:txBody>
          <a:bodyPr wrap="square" lIns="0" tIns="0" rIns="0" bIns="0" rtlCol="0">
            <a:noAutofit/>
          </a:bodyPr>
          <a:lstStyle/>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基軸３</a:t>
            </a:r>
            <a:endParaRPr lang="en-US" altLang="ja-JP" sz="900" b="1" dirty="0">
              <a:solidFill>
                <a:schemeClr val="accent4">
                  <a:lumMod val="75000"/>
                </a:schemeClr>
              </a:solidFill>
              <a:latin typeface="BIZ UDPゴシック" panose="020B0400000000000000" pitchFamily="50" charset="-128"/>
              <a:ea typeface="BIZ UDPゴシック" panose="020B0400000000000000" pitchFamily="50" charset="-128"/>
            </a:endParaRPr>
          </a:p>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多様性の高い森林</a:t>
            </a:r>
            <a:endParaRPr lang="en-US" altLang="ja-JP" sz="900" b="1" dirty="0">
              <a:solidFill>
                <a:schemeClr val="accent4">
                  <a:lumMod val="75000"/>
                </a:schemeClr>
              </a:solidFill>
              <a:latin typeface="BIZ UDPゴシック" panose="020B0400000000000000" pitchFamily="50" charset="-128"/>
              <a:ea typeface="BIZ UDPゴシック" panose="020B0400000000000000" pitchFamily="50" charset="-128"/>
            </a:endParaRPr>
          </a:p>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の維持・増進</a:t>
            </a:r>
          </a:p>
        </p:txBody>
      </p:sp>
      <p:sp>
        <p:nvSpPr>
          <p:cNvPr id="56" name="テキスト ボックス 55">
            <a:extLst>
              <a:ext uri="{FF2B5EF4-FFF2-40B4-BE49-F238E27FC236}">
                <a16:creationId xmlns:a16="http://schemas.microsoft.com/office/drawing/2014/main" id="{502442AA-9701-409F-8767-1C3D118A7CAD}"/>
              </a:ext>
            </a:extLst>
          </p:cNvPr>
          <p:cNvSpPr txBox="1"/>
          <p:nvPr/>
        </p:nvSpPr>
        <p:spPr>
          <a:xfrm>
            <a:off x="6641896" y="3539175"/>
            <a:ext cx="1859303" cy="194782"/>
          </a:xfrm>
          <a:prstGeom prst="rect">
            <a:avLst/>
          </a:prstGeom>
          <a:solidFill>
            <a:schemeClr val="bg1"/>
          </a:solidFill>
        </p:spPr>
        <p:txBody>
          <a:bodyPr wrap="square" lIns="0" tIns="0" rIns="0" bIns="0" rtlCol="0">
            <a:noAutofit/>
          </a:bodyPr>
          <a:lstStyle/>
          <a:p>
            <a:r>
              <a:rPr lang="ja-JP" altLang="en-US" sz="1200" dirty="0">
                <a:latin typeface="BIZ UDPゴシック" panose="020B0400000000000000" pitchFamily="50" charset="-128"/>
                <a:ea typeface="BIZ UDPゴシック" panose="020B0400000000000000" pitchFamily="50" charset="-128"/>
              </a:rPr>
              <a:t>基軸１～３の関係（イメージ）</a:t>
            </a:r>
          </a:p>
        </p:txBody>
      </p:sp>
      <p:sp>
        <p:nvSpPr>
          <p:cNvPr id="57" name="テキスト ボックス 56">
            <a:extLst>
              <a:ext uri="{FF2B5EF4-FFF2-40B4-BE49-F238E27FC236}">
                <a16:creationId xmlns:a16="http://schemas.microsoft.com/office/drawing/2014/main" id="{4D3D0B6C-A562-4E5E-B478-977B43A4432C}"/>
              </a:ext>
            </a:extLst>
          </p:cNvPr>
          <p:cNvSpPr txBox="1"/>
          <p:nvPr/>
        </p:nvSpPr>
        <p:spPr>
          <a:xfrm>
            <a:off x="6680480" y="6509298"/>
            <a:ext cx="3133595" cy="342442"/>
          </a:xfrm>
          <a:prstGeom prst="rect">
            <a:avLst/>
          </a:prstGeom>
          <a:solidFill>
            <a:schemeClr val="bg1"/>
          </a:solidFill>
        </p:spPr>
        <p:txBody>
          <a:bodyPr wrap="square" lIns="0" tIns="0" rIns="0" bIns="0" rtlCol="0">
            <a:noAutofit/>
          </a:bodyPr>
          <a:lstStyle/>
          <a:p>
            <a:r>
              <a:rPr lang="ja-JP" altLang="en-US" sz="1000" b="1" dirty="0">
                <a:latin typeface="BIZ UDPゴシック" panose="020B0400000000000000" pitchFamily="50" charset="-128"/>
                <a:ea typeface="BIZ UDPゴシック" panose="020B0400000000000000" pitchFamily="50" charset="-128"/>
              </a:rPr>
              <a:t>森林の在り方（４区分）と防災上の重要度で基軸・施策の</a:t>
            </a:r>
            <a:endParaRPr lang="en-US" altLang="ja-JP" sz="1000" b="1" dirty="0">
              <a:latin typeface="BIZ UDPゴシック" panose="020B0400000000000000" pitchFamily="50" charset="-128"/>
              <a:ea typeface="BIZ UDPゴシック" panose="020B0400000000000000" pitchFamily="50" charset="-128"/>
            </a:endParaRPr>
          </a:p>
          <a:p>
            <a:r>
              <a:rPr lang="ja-JP" altLang="en-US" sz="1000" b="1" dirty="0">
                <a:latin typeface="BIZ UDPゴシック" panose="020B0400000000000000" pitchFamily="50" charset="-128"/>
                <a:ea typeface="BIZ UDPゴシック" panose="020B0400000000000000" pitchFamily="50" charset="-128"/>
              </a:rPr>
              <a:t>優先順位や施策展開時の留意事項が変わる。</a:t>
            </a:r>
          </a:p>
        </p:txBody>
      </p:sp>
      <p:sp>
        <p:nvSpPr>
          <p:cNvPr id="18" name="四角形: 角を丸くする 17">
            <a:extLst>
              <a:ext uri="{FF2B5EF4-FFF2-40B4-BE49-F238E27FC236}">
                <a16:creationId xmlns:a16="http://schemas.microsoft.com/office/drawing/2014/main" id="{EE9712A0-4726-4737-B1BA-5A40967A0D43}"/>
              </a:ext>
            </a:extLst>
          </p:cNvPr>
          <p:cNvSpPr/>
          <p:nvPr/>
        </p:nvSpPr>
        <p:spPr>
          <a:xfrm>
            <a:off x="7945489" y="5561299"/>
            <a:ext cx="1630554" cy="468442"/>
          </a:xfrm>
          <a:prstGeom prst="roundRect">
            <a:avLst/>
          </a:prstGeom>
          <a:no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スライド番号プレースホルダー 10">
            <a:extLst>
              <a:ext uri="{FF2B5EF4-FFF2-40B4-BE49-F238E27FC236}">
                <a16:creationId xmlns:a16="http://schemas.microsoft.com/office/drawing/2014/main" id="{D6004A06-2A5E-4D35-907F-D6E6826AC7C5}"/>
              </a:ext>
            </a:extLst>
          </p:cNvPr>
          <p:cNvSpPr>
            <a:spLocks noGrp="1"/>
          </p:cNvSpPr>
          <p:nvPr>
            <p:ph type="sldNum" sz="quarter" idx="12"/>
          </p:nvPr>
        </p:nvSpPr>
        <p:spPr>
          <a:xfrm>
            <a:off x="7616773" y="6543312"/>
            <a:ext cx="2228850" cy="365125"/>
          </a:xfrm>
        </p:spPr>
        <p:txBody>
          <a:bodyPr/>
          <a:lstStyle/>
          <a:p>
            <a:r>
              <a:rPr kumimoji="1" lang="en-US" altLang="ja-JP" sz="2000" b="1" dirty="0"/>
              <a:t>24</a:t>
            </a:r>
            <a:endParaRPr kumimoji="1" lang="ja-JP" altLang="en-US" sz="2000" b="1" dirty="0"/>
          </a:p>
        </p:txBody>
      </p:sp>
      <p:sp>
        <p:nvSpPr>
          <p:cNvPr id="48" name="テキスト ボックス 47">
            <a:extLst>
              <a:ext uri="{FF2B5EF4-FFF2-40B4-BE49-F238E27FC236}">
                <a16:creationId xmlns:a16="http://schemas.microsoft.com/office/drawing/2014/main" id="{31051606-4BBF-4092-A236-9BBE8474E84C}"/>
              </a:ext>
            </a:extLst>
          </p:cNvPr>
          <p:cNvSpPr txBox="1"/>
          <p:nvPr/>
        </p:nvSpPr>
        <p:spPr>
          <a:xfrm>
            <a:off x="6650471" y="3769676"/>
            <a:ext cx="982555" cy="455262"/>
          </a:xfrm>
          <a:prstGeom prst="rect">
            <a:avLst/>
          </a:prstGeom>
          <a:solidFill>
            <a:schemeClr val="bg1"/>
          </a:solidFill>
        </p:spPr>
        <p:txBody>
          <a:bodyPr wrap="square" lIns="0" tIns="0" rIns="0" bIns="0" rtlCol="0">
            <a:noAutofit/>
          </a:bodyPr>
          <a:lstStyle/>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基軸３</a:t>
            </a:r>
            <a:endParaRPr lang="en-US" altLang="ja-JP" sz="900" b="1" dirty="0">
              <a:solidFill>
                <a:schemeClr val="accent4">
                  <a:lumMod val="75000"/>
                </a:schemeClr>
              </a:solidFill>
              <a:latin typeface="BIZ UDPゴシック" panose="020B0400000000000000" pitchFamily="50" charset="-128"/>
              <a:ea typeface="BIZ UDPゴシック" panose="020B0400000000000000" pitchFamily="50" charset="-128"/>
            </a:endParaRPr>
          </a:p>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多様性の高い森林</a:t>
            </a:r>
            <a:endParaRPr lang="en-US" altLang="ja-JP" sz="900" b="1" dirty="0">
              <a:solidFill>
                <a:schemeClr val="accent4">
                  <a:lumMod val="75000"/>
                </a:schemeClr>
              </a:solidFill>
              <a:latin typeface="BIZ UDPゴシック" panose="020B0400000000000000" pitchFamily="50" charset="-128"/>
              <a:ea typeface="BIZ UDPゴシック" panose="020B0400000000000000" pitchFamily="50" charset="-128"/>
            </a:endParaRPr>
          </a:p>
          <a:p>
            <a:r>
              <a:rPr lang="ja-JP" altLang="en-US" sz="900" b="1" dirty="0">
                <a:solidFill>
                  <a:schemeClr val="accent4">
                    <a:lumMod val="75000"/>
                  </a:schemeClr>
                </a:solidFill>
                <a:latin typeface="BIZ UDPゴシック" panose="020B0400000000000000" pitchFamily="50" charset="-128"/>
                <a:ea typeface="BIZ UDPゴシック" panose="020B0400000000000000" pitchFamily="50" charset="-128"/>
              </a:rPr>
              <a:t>の維持・増進</a:t>
            </a:r>
          </a:p>
        </p:txBody>
      </p:sp>
      <p:sp>
        <p:nvSpPr>
          <p:cNvPr id="49" name="四角形: 角を丸くする 48">
            <a:extLst>
              <a:ext uri="{FF2B5EF4-FFF2-40B4-BE49-F238E27FC236}">
                <a16:creationId xmlns:a16="http://schemas.microsoft.com/office/drawing/2014/main" id="{FB5F93E4-740D-45BC-AB0B-1E72C2307CF6}"/>
              </a:ext>
            </a:extLst>
          </p:cNvPr>
          <p:cNvSpPr/>
          <p:nvPr/>
        </p:nvSpPr>
        <p:spPr>
          <a:xfrm>
            <a:off x="7267238" y="4159899"/>
            <a:ext cx="771615" cy="724965"/>
          </a:xfrm>
          <a:prstGeom prst="roundRect">
            <a:avLst/>
          </a:prstGeom>
          <a:noFill/>
          <a:ln w="254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D0CD55A2-BBAD-407B-B661-3EED74DA1112}"/>
              </a:ext>
            </a:extLst>
          </p:cNvPr>
          <p:cNvSpPr>
            <a:spLocks noChangeArrowheads="1"/>
          </p:cNvSpPr>
          <p:nvPr/>
        </p:nvSpPr>
        <p:spPr bwMode="auto">
          <a:xfrm>
            <a:off x="207927" y="4760483"/>
            <a:ext cx="1500411" cy="141642"/>
          </a:xfrm>
          <a:prstGeom prst="rect">
            <a:avLst/>
          </a:prstGeom>
          <a:solidFill>
            <a:schemeClr val="bg1"/>
          </a:solidFill>
          <a:ln>
            <a:noFill/>
          </a:ln>
        </p:spPr>
        <p:txBody>
          <a:bodyPr wrap="none" lIns="0" tIns="0" rIns="0" bIns="0">
            <a:spAutoFit/>
          </a:bodyPr>
          <a:lstStyle>
            <a:lvl1pPr marL="85725" indent="-85725">
              <a:defRPr kumimoji="1" sz="1200" b="1" i="1">
                <a:solidFill>
                  <a:schemeClr val="tx1"/>
                </a:solidFill>
                <a:latin typeface="Arial" panose="020B0604020202020204" pitchFamily="34" charset="0"/>
                <a:ea typeface="ＭＳ Ｐゴシック" panose="020B0600070205080204" pitchFamily="50" charset="-128"/>
              </a:defRPr>
            </a:lvl1pPr>
            <a:lvl2pPr marL="742950" indent="-285750">
              <a:defRPr kumimoji="1" sz="1200" b="1" i="1">
                <a:solidFill>
                  <a:schemeClr val="tx1"/>
                </a:solidFill>
                <a:latin typeface="Arial" panose="020B0604020202020204" pitchFamily="34" charset="0"/>
                <a:ea typeface="ＭＳ Ｐゴシック" panose="020B0600070205080204" pitchFamily="50" charset="-128"/>
              </a:defRPr>
            </a:lvl2pPr>
            <a:lvl3pPr marL="1143000" indent="-228600">
              <a:defRPr kumimoji="1" sz="1200" b="1" i="1">
                <a:solidFill>
                  <a:schemeClr val="tx1"/>
                </a:solidFill>
                <a:latin typeface="Arial" panose="020B0604020202020204" pitchFamily="34" charset="0"/>
                <a:ea typeface="ＭＳ Ｐゴシック" panose="020B0600070205080204" pitchFamily="50" charset="-128"/>
              </a:defRPr>
            </a:lvl3pPr>
            <a:lvl4pPr marL="1600200" indent="-228600">
              <a:defRPr kumimoji="1" sz="1200" b="1" i="1">
                <a:solidFill>
                  <a:schemeClr val="tx1"/>
                </a:solidFill>
                <a:latin typeface="Arial" panose="020B0604020202020204" pitchFamily="34" charset="0"/>
                <a:ea typeface="ＭＳ Ｐゴシック" panose="020B0600070205080204" pitchFamily="50" charset="-128"/>
              </a:defRPr>
            </a:lvl4pPr>
            <a:lvl5pPr marL="2057400" indent="-228600">
              <a:defRPr kumimoji="1" sz="1200" b="1"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9pPr>
          </a:lstStyle>
          <a:p>
            <a:pPr algn="just">
              <a:lnSpc>
                <a:spcPts val="1300"/>
              </a:lnSpc>
            </a:pPr>
            <a:r>
              <a:rPr lang="ja-JP" altLang="en-US" sz="900" b="0" i="0" dirty="0">
                <a:highlight>
                  <a:srgbClr val="FFFF00"/>
                </a:highlight>
                <a:latin typeface="BIZ UDゴシック" panose="020B0400000000000000" pitchFamily="49" charset="-128"/>
                <a:ea typeface="BIZ UDゴシック" panose="020B0400000000000000" pitchFamily="49" charset="-128"/>
              </a:rPr>
              <a:t>基軸１～３を下支えする施策</a:t>
            </a:r>
            <a:endParaRPr lang="en-US" altLang="ja-JP" sz="900" b="0" i="0" dirty="0">
              <a:highlight>
                <a:srgbClr val="FFFF00"/>
              </a:highlight>
              <a:latin typeface="BIZ UDゴシック" panose="020B0400000000000000" pitchFamily="49" charset="-128"/>
              <a:ea typeface="BIZ UDゴシック" panose="020B0400000000000000" pitchFamily="49" charset="-128"/>
            </a:endParaRPr>
          </a:p>
        </p:txBody>
      </p:sp>
      <p:pic>
        <p:nvPicPr>
          <p:cNvPr id="51" name="図 50">
            <a:extLst>
              <a:ext uri="{FF2B5EF4-FFF2-40B4-BE49-F238E27FC236}">
                <a16:creationId xmlns:a16="http://schemas.microsoft.com/office/drawing/2014/main" id="{8CAC0D91-77C8-43CD-A439-AD207AD0969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55" name="図 54">
            <a:extLst>
              <a:ext uri="{FF2B5EF4-FFF2-40B4-BE49-F238E27FC236}">
                <a16:creationId xmlns:a16="http://schemas.microsoft.com/office/drawing/2014/main" id="{18CDABCF-ECB8-41A6-B93D-9377CE00703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58" name="図 57">
            <a:extLst>
              <a:ext uri="{FF2B5EF4-FFF2-40B4-BE49-F238E27FC236}">
                <a16:creationId xmlns:a16="http://schemas.microsoft.com/office/drawing/2014/main" id="{AC1B39E3-1DFC-4CF9-BAA1-B89C874DC377}"/>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59" name="図 58">
            <a:extLst>
              <a:ext uri="{FF2B5EF4-FFF2-40B4-BE49-F238E27FC236}">
                <a16:creationId xmlns:a16="http://schemas.microsoft.com/office/drawing/2014/main" id="{279436BE-068D-4E57-8827-06316D883668}"/>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60" name="図 59">
            <a:extLst>
              <a:ext uri="{FF2B5EF4-FFF2-40B4-BE49-F238E27FC236}">
                <a16:creationId xmlns:a16="http://schemas.microsoft.com/office/drawing/2014/main" id="{BECC25AF-1C9C-425C-82DF-266A754987B1}"/>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61" name="図 60">
            <a:extLst>
              <a:ext uri="{FF2B5EF4-FFF2-40B4-BE49-F238E27FC236}">
                <a16:creationId xmlns:a16="http://schemas.microsoft.com/office/drawing/2014/main" id="{3BC7D60D-DD18-4F26-BA39-062A17B5C3BF}"/>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62" name="図 61">
            <a:extLst>
              <a:ext uri="{FF2B5EF4-FFF2-40B4-BE49-F238E27FC236}">
                <a16:creationId xmlns:a16="http://schemas.microsoft.com/office/drawing/2014/main" id="{989FCF3D-C266-4D52-A2FC-59479881221F}"/>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64" name="Picture 2">
            <a:extLst>
              <a:ext uri="{FF2B5EF4-FFF2-40B4-BE49-F238E27FC236}">
                <a16:creationId xmlns:a16="http://schemas.microsoft.com/office/drawing/2014/main" id="{13C9C47E-A1EA-457C-850B-F2C77BF12EDF}"/>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4">
            <a:extLst>
              <a:ext uri="{FF2B5EF4-FFF2-40B4-BE49-F238E27FC236}">
                <a16:creationId xmlns:a16="http://schemas.microsoft.com/office/drawing/2014/main" id="{4C25B1CB-69BE-44C0-84E8-1EE99D69D247}"/>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332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95A0CB5E-75C6-466D-8E52-D234E0A64958}"/>
              </a:ext>
            </a:extLst>
          </p:cNvPr>
          <p:cNvSpPr/>
          <p:nvPr/>
        </p:nvSpPr>
        <p:spPr>
          <a:xfrm>
            <a:off x="0" y="523530"/>
            <a:ext cx="9906000" cy="46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 bIns="36000" rtlCol="0" anchor="ctr" anchorCtr="0"/>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基軸１</a:t>
            </a:r>
            <a:r>
              <a:rPr kumimoji="1" lang="ja-JP" altLang="en-US" sz="2000" dirty="0">
                <a:latin typeface="BIZ UDゴシック" panose="020B0400000000000000" pitchFamily="49" charset="-128"/>
                <a:ea typeface="BIZ UDゴシック" panose="020B0400000000000000" pitchFamily="49" charset="-128"/>
              </a:rPr>
              <a:t>「</a:t>
            </a:r>
            <a:r>
              <a:rPr kumimoji="1" lang="ja-JP" altLang="en-US" sz="2000" b="1" dirty="0">
                <a:latin typeface="BIZ UDゴシック" panose="020B0400000000000000" pitchFamily="49" charset="-128"/>
                <a:ea typeface="BIZ UDゴシック" panose="020B0400000000000000" pitchFamily="49" charset="-128"/>
              </a:rPr>
              <a:t>森林防災・減災力の維持・強化」</a:t>
            </a:r>
            <a:endParaRPr kumimoji="1" lang="ja-JP" altLang="en-US" b="1" dirty="0">
              <a:latin typeface="BIZ UDゴシック" panose="020B0400000000000000" pitchFamily="49" charset="-128"/>
              <a:ea typeface="BIZ UDゴシック" panose="020B0400000000000000" pitchFamily="49" charset="-128"/>
            </a:endParaRPr>
          </a:p>
        </p:txBody>
      </p:sp>
      <p:sp>
        <p:nvSpPr>
          <p:cNvPr id="8" name="四角形: 角を丸くする 7">
            <a:extLst>
              <a:ext uri="{FF2B5EF4-FFF2-40B4-BE49-F238E27FC236}">
                <a16:creationId xmlns:a16="http://schemas.microsoft.com/office/drawing/2014/main" id="{4B36CA29-BF41-42AC-AE37-8CCBC550F703}"/>
              </a:ext>
            </a:extLst>
          </p:cNvPr>
          <p:cNvSpPr/>
          <p:nvPr/>
        </p:nvSpPr>
        <p:spPr>
          <a:xfrm>
            <a:off x="9767" y="991559"/>
            <a:ext cx="5517820" cy="408950"/>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8AA0C5"/>
                </a:solidFill>
                <a:latin typeface="BIZ UDゴシック" panose="020B0400000000000000" pitchFamily="49" charset="-128"/>
                <a:ea typeface="BIZ UDゴシック" panose="020B0400000000000000" pitchFamily="49" charset="-128"/>
              </a:rPr>
              <a:t> 　</a:t>
            </a:r>
            <a:r>
              <a:rPr kumimoji="1" lang="ja-JP" altLang="en-US" sz="1050" b="1" dirty="0">
                <a:solidFill>
                  <a:srgbClr val="002060"/>
                </a:solidFill>
                <a:latin typeface="BIZ UDゴシック" panose="020B0400000000000000" pitchFamily="49" charset="-128"/>
                <a:ea typeface="BIZ UDゴシック" panose="020B0400000000000000" pitchFamily="49" charset="-128"/>
              </a:rPr>
              <a:t>施策１</a:t>
            </a:r>
            <a:r>
              <a:rPr kumimoji="1" lang="en-US" altLang="ja-JP" sz="1050" b="1" dirty="0">
                <a:solidFill>
                  <a:srgbClr val="002060"/>
                </a:solidFill>
                <a:latin typeface="BIZ UDゴシック" panose="020B0400000000000000" pitchFamily="49" charset="-128"/>
                <a:ea typeface="BIZ UDゴシック" panose="020B0400000000000000" pitchFamily="49" charset="-128"/>
              </a:rPr>
              <a:t>-</a:t>
            </a:r>
            <a:r>
              <a:rPr kumimoji="1" lang="ja-JP" altLang="en-US" sz="1050" b="1" dirty="0">
                <a:solidFill>
                  <a:srgbClr val="002060"/>
                </a:solidFill>
                <a:latin typeface="BIZ UDゴシック" panose="020B0400000000000000" pitchFamily="49" charset="-128"/>
                <a:ea typeface="BIZ UDゴシック" panose="020B0400000000000000" pitchFamily="49" charset="-128"/>
              </a:rPr>
              <a:t>１　</a:t>
            </a:r>
            <a:r>
              <a:rPr kumimoji="1" lang="ja-JP" altLang="en-US" dirty="0">
                <a:solidFill>
                  <a:schemeClr val="accent5">
                    <a:lumMod val="75000"/>
                  </a:schemeClr>
                </a:solidFill>
                <a:latin typeface="BIZ UDゴシック" panose="020B0400000000000000" pitchFamily="49" charset="-128"/>
                <a:ea typeface="BIZ UDゴシック" panose="020B0400000000000000" pitchFamily="49" charset="-128"/>
              </a:rPr>
              <a:t>治山対策の推進</a:t>
            </a:r>
            <a:endPar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tx1"/>
              </a:solidFill>
            </a:endParaRPr>
          </a:p>
        </p:txBody>
      </p:sp>
      <p:sp>
        <p:nvSpPr>
          <p:cNvPr id="12" name="四角形: 角を丸くする 11">
            <a:extLst>
              <a:ext uri="{FF2B5EF4-FFF2-40B4-BE49-F238E27FC236}">
                <a16:creationId xmlns:a16="http://schemas.microsoft.com/office/drawing/2014/main" id="{04838BA4-4C29-4C2D-83E2-39596ABB78B1}"/>
              </a:ext>
            </a:extLst>
          </p:cNvPr>
          <p:cNvSpPr/>
          <p:nvPr/>
        </p:nvSpPr>
        <p:spPr>
          <a:xfrm>
            <a:off x="90355" y="1426106"/>
            <a:ext cx="5517820" cy="2025875"/>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・保安林面積は微増しているものの、直近</a:t>
            </a:r>
            <a:r>
              <a:rPr kumimoji="1" lang="en-US" altLang="ja-JP" sz="1400" dirty="0">
                <a:solidFill>
                  <a:schemeClr val="tx1"/>
                </a:solidFill>
                <a:latin typeface="BIZ UDゴシック" panose="020B0400000000000000" pitchFamily="49" charset="-128"/>
                <a:ea typeface="BIZ UDゴシック" panose="020B0400000000000000" pitchFamily="49" charset="-128"/>
              </a:rPr>
              <a:t>10</a:t>
            </a:r>
            <a:r>
              <a:rPr kumimoji="1" lang="ja-JP" altLang="en-US" sz="1400" dirty="0">
                <a:solidFill>
                  <a:schemeClr val="tx1"/>
                </a:solidFill>
                <a:latin typeface="BIZ UDゴシック" panose="020B0400000000000000" pitchFamily="49" charset="-128"/>
                <a:ea typeface="BIZ UDゴシック" panose="020B0400000000000000" pitchFamily="49" charset="-128"/>
              </a:rPr>
              <a:t>年間はほぼ３割で推移</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・山地災害危険地区における治山対策の着手率</a:t>
            </a:r>
            <a:r>
              <a:rPr kumimoji="1" lang="ja-JP" altLang="en-US" sz="1200" dirty="0">
                <a:solidFill>
                  <a:schemeClr val="tx1"/>
                </a:solidFill>
                <a:latin typeface="BIZ UDゴシック" panose="020B0400000000000000" pitchFamily="49" charset="-128"/>
                <a:ea typeface="BIZ UDゴシック" panose="020B0400000000000000" pitchFamily="49" charset="-128"/>
              </a:rPr>
              <a:t>（概成・一部概成）</a:t>
            </a:r>
            <a:r>
              <a:rPr kumimoji="1" lang="ja-JP" altLang="en-US" sz="1400" dirty="0">
                <a:solidFill>
                  <a:schemeClr val="tx1"/>
                </a:solidFill>
                <a:latin typeface="BIZ UDゴシック" panose="020B0400000000000000" pitchFamily="49" charset="-128"/>
                <a:ea typeface="BIZ UDゴシック" panose="020B0400000000000000" pitchFamily="49" charset="-128"/>
              </a:rPr>
              <a:t>は、</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dirty="0">
                <a:solidFill>
                  <a:schemeClr val="tx1"/>
                </a:solidFill>
                <a:latin typeface="BIZ UDゴシック" panose="020B0400000000000000" pitchFamily="49" charset="-128"/>
                <a:ea typeface="BIZ UDゴシック" panose="020B0400000000000000" pitchFamily="49" charset="-128"/>
              </a:rPr>
              <a:t>全体で</a:t>
            </a:r>
            <a:r>
              <a:rPr kumimoji="1" lang="en-US" altLang="ja-JP" sz="1400" b="1" dirty="0">
                <a:solidFill>
                  <a:schemeClr val="tx1"/>
                </a:solidFill>
                <a:latin typeface="BIZ UDゴシック" panose="020B0400000000000000" pitchFamily="49" charset="-128"/>
                <a:ea typeface="BIZ UDゴシック" panose="020B0400000000000000" pitchFamily="49" charset="-128"/>
              </a:rPr>
              <a:t>30.4</a:t>
            </a:r>
            <a:r>
              <a:rPr kumimoji="1" lang="ja-JP" altLang="en-US" sz="1400" b="1" dirty="0">
                <a:solidFill>
                  <a:schemeClr val="tx1"/>
                </a:solidFill>
                <a:latin typeface="BIZ UDゴシック" panose="020B0400000000000000" pitchFamily="49" charset="-128"/>
                <a:ea typeface="BIZ UDゴシック" panose="020B0400000000000000" pitchFamily="49" charset="-128"/>
              </a:rPr>
              <a:t>％、</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保安林指定地で</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42.3</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％、未指定地では</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13.7</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・崩壊土砂流出危険地区に対して、山腹崩壊危険地区での治山対策</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率は低位な状況。</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・航空レーザ計測による地況、林況の解析や新たに追加となった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補正項目（</a:t>
            </a:r>
            <a:r>
              <a:rPr kumimoji="1" lang="en-US" altLang="ja-JP" sz="1400" dirty="0">
                <a:solidFill>
                  <a:schemeClr val="tx1"/>
                </a:solidFill>
                <a:latin typeface="BIZ UDゴシック" panose="020B0400000000000000" pitchFamily="49" charset="-128"/>
                <a:ea typeface="BIZ UDゴシック" panose="020B0400000000000000" pitchFamily="49" charset="-128"/>
              </a:rPr>
              <a:t>0</a:t>
            </a:r>
            <a:r>
              <a:rPr kumimoji="1" lang="ja-JP" altLang="en-US" sz="1400" dirty="0">
                <a:solidFill>
                  <a:schemeClr val="tx1"/>
                </a:solidFill>
                <a:latin typeface="BIZ UDゴシック" panose="020B0400000000000000" pitchFamily="49" charset="-128"/>
                <a:ea typeface="BIZ UDゴシック" panose="020B0400000000000000" pitchFamily="49" charset="-128"/>
              </a:rPr>
              <a:t>次谷補正、森林の健全度、流木量）により見直しを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行った結果、Ａランク判定の割合が増加した。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600" dirty="0">
              <a:solidFill>
                <a:schemeClr val="tx1"/>
              </a:solidFill>
              <a:latin typeface="BIZ UDゴシック" panose="020B0400000000000000" pitchFamily="49" charset="-128"/>
              <a:ea typeface="BIZ UDゴシック" panose="020B0400000000000000" pitchFamily="49" charset="-128"/>
            </a:endParaRPr>
          </a:p>
        </p:txBody>
      </p:sp>
      <p:sp>
        <p:nvSpPr>
          <p:cNvPr id="13" name="四角形: 角を丸くする 12">
            <a:extLst>
              <a:ext uri="{FF2B5EF4-FFF2-40B4-BE49-F238E27FC236}">
                <a16:creationId xmlns:a16="http://schemas.microsoft.com/office/drawing/2014/main" id="{13D8BC4B-E8A5-4272-AE98-57D90C67B17C}"/>
              </a:ext>
            </a:extLst>
          </p:cNvPr>
          <p:cNvSpPr/>
          <p:nvPr/>
        </p:nvSpPr>
        <p:spPr>
          <a:xfrm>
            <a:off x="110983" y="3667940"/>
            <a:ext cx="5517819" cy="1416527"/>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・国土強靭化実施中期計画（</a:t>
            </a:r>
            <a:r>
              <a:rPr kumimoji="1" lang="en-US" altLang="ja-JP" sz="1400" dirty="0">
                <a:solidFill>
                  <a:schemeClr val="tx1"/>
                </a:solidFill>
                <a:latin typeface="BIZ UDゴシック" panose="020B0400000000000000" pitchFamily="49" charset="-128"/>
                <a:ea typeface="BIZ UDゴシック" panose="020B0400000000000000" pitchFamily="49" charset="-128"/>
              </a:rPr>
              <a:t>R7.6.6 </a:t>
            </a:r>
            <a:r>
              <a:rPr kumimoji="1" lang="ja-JP" altLang="en-US" sz="1400" dirty="0">
                <a:solidFill>
                  <a:schemeClr val="tx1"/>
                </a:solidFill>
                <a:latin typeface="BIZ UDゴシック" panose="020B0400000000000000" pitchFamily="49" charset="-128"/>
                <a:ea typeface="BIZ UDゴシック" panose="020B0400000000000000" pitchFamily="49" charset="-128"/>
              </a:rPr>
              <a:t>閣議決定）において、</a:t>
            </a:r>
            <a:r>
              <a:rPr kumimoji="1" lang="en-US" altLang="ja-JP" sz="1400" dirty="0">
                <a:solidFill>
                  <a:schemeClr val="tx1"/>
                </a:solidFill>
                <a:latin typeface="BIZ UDゴシック" panose="020B0400000000000000" pitchFamily="49" charset="-128"/>
                <a:ea typeface="BIZ UDゴシック" panose="020B0400000000000000" pitchFamily="49" charset="-128"/>
              </a:rPr>
              <a:t>R27</a:t>
            </a:r>
            <a:r>
              <a:rPr kumimoji="1" lang="ja-JP" altLang="en-US" sz="1400" dirty="0">
                <a:solidFill>
                  <a:schemeClr val="tx1"/>
                </a:solidFill>
                <a:latin typeface="BIZ UDゴシック" panose="020B0400000000000000" pitchFamily="49" charset="-128"/>
                <a:ea typeface="BIZ UDゴシック" panose="020B0400000000000000" pitchFamily="49" charset="-128"/>
              </a:rPr>
              <a:t>年度</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　末までに</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最も危険度の高い山地災害危険地区Ａ</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(a1-a2</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）ランク</a:t>
            </a:r>
            <a:r>
              <a:rPr kumimoji="1" lang="ja-JP" altLang="en-US" sz="1400" dirty="0">
                <a:solidFill>
                  <a:schemeClr val="tx1"/>
                </a:solidFill>
                <a:latin typeface="BIZ UDゴシック" panose="020B0400000000000000" pitchFamily="49" charset="-128"/>
                <a:ea typeface="BIZ UDゴシック" panose="020B0400000000000000" pitchFamily="49" charset="-128"/>
              </a:rPr>
              <a:t>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治山対策完了率を</a:t>
            </a:r>
            <a:r>
              <a:rPr kumimoji="1" lang="en-US" altLang="ja-JP" sz="1400" dirty="0">
                <a:solidFill>
                  <a:schemeClr val="tx1"/>
                </a:solidFill>
                <a:latin typeface="BIZ UDゴシック" panose="020B0400000000000000" pitchFamily="49" charset="-128"/>
                <a:ea typeface="BIZ UDゴシック" panose="020B0400000000000000" pitchFamily="49" charset="-128"/>
              </a:rPr>
              <a:t>100</a:t>
            </a:r>
            <a:r>
              <a:rPr kumimoji="1" lang="ja-JP" altLang="en-US" sz="1400" dirty="0">
                <a:solidFill>
                  <a:schemeClr val="tx1"/>
                </a:solidFill>
                <a:latin typeface="BIZ UDゴシック" panose="020B0400000000000000" pitchFamily="49" charset="-128"/>
                <a:ea typeface="BIZ UDゴシック" panose="020B0400000000000000" pitchFamily="49" charset="-128"/>
              </a:rPr>
              <a:t>％とする施策目標が掲げられており、</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これまで以上に、保安林外も含めた</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治山対策を早急に進めること</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が必要となっている。</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p:txBody>
      </p:sp>
      <p:sp>
        <p:nvSpPr>
          <p:cNvPr id="2" name="矢印: 下 1">
            <a:extLst>
              <a:ext uri="{FF2B5EF4-FFF2-40B4-BE49-F238E27FC236}">
                <a16:creationId xmlns:a16="http://schemas.microsoft.com/office/drawing/2014/main" id="{2D72CEF0-BD96-47CB-A1D9-4561F66B64EA}"/>
              </a:ext>
            </a:extLst>
          </p:cNvPr>
          <p:cNvSpPr/>
          <p:nvPr/>
        </p:nvSpPr>
        <p:spPr>
          <a:xfrm>
            <a:off x="1815459" y="3512700"/>
            <a:ext cx="2126827" cy="1080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C920C3F-0AB1-49AA-A8DF-BD0A1C95B73D}"/>
              </a:ext>
            </a:extLst>
          </p:cNvPr>
          <p:cNvSpPr txBox="1"/>
          <p:nvPr/>
        </p:nvSpPr>
        <p:spPr>
          <a:xfrm>
            <a:off x="5668122" y="2743003"/>
            <a:ext cx="4153525" cy="261610"/>
          </a:xfrm>
          <a:prstGeom prst="rect">
            <a:avLst/>
          </a:prstGeom>
          <a:noFill/>
        </p:spPr>
        <p:txBody>
          <a:bodyPr wrap="square">
            <a:spAutoFit/>
          </a:bodyPr>
          <a:lstStyle/>
          <a:p>
            <a:r>
              <a:rPr lang="ja-JP" altLang="en-US" sz="1100" b="1" dirty="0">
                <a:latin typeface="BIZ UDゴシック" panose="020B0400000000000000" pitchFamily="49" charset="-128"/>
                <a:ea typeface="BIZ UDゴシック" panose="020B0400000000000000" pitchFamily="49" charset="-128"/>
              </a:rPr>
              <a:t>●山地災害危険地区における治山事業 着手率</a:t>
            </a:r>
            <a:endParaRPr lang="en-US" altLang="ja-JP" sz="1100" b="1" strike="sngStrike" dirty="0">
              <a:latin typeface="BIZ UDゴシック" panose="020B0400000000000000" pitchFamily="49" charset="-128"/>
              <a:ea typeface="BIZ UDゴシック" panose="020B0400000000000000" pitchFamily="49" charset="-128"/>
            </a:endParaRPr>
          </a:p>
        </p:txBody>
      </p:sp>
      <p:graphicFrame>
        <p:nvGraphicFramePr>
          <p:cNvPr id="18" name="表 11">
            <a:extLst>
              <a:ext uri="{FF2B5EF4-FFF2-40B4-BE49-F238E27FC236}">
                <a16:creationId xmlns:a16="http://schemas.microsoft.com/office/drawing/2014/main" id="{9456CD29-4F5B-498E-A0F1-3540AA1C6750}"/>
              </a:ext>
            </a:extLst>
          </p:cNvPr>
          <p:cNvGraphicFramePr>
            <a:graphicFrameLocks noGrp="1"/>
          </p:cNvGraphicFramePr>
          <p:nvPr>
            <p:extLst>
              <p:ext uri="{D42A27DB-BD31-4B8C-83A1-F6EECF244321}">
                <p14:modId xmlns:p14="http://schemas.microsoft.com/office/powerpoint/2010/main" val="3565618836"/>
              </p:ext>
            </p:extLst>
          </p:nvPr>
        </p:nvGraphicFramePr>
        <p:xfrm>
          <a:off x="5788017" y="1355418"/>
          <a:ext cx="4037395" cy="1395732"/>
        </p:xfrm>
        <a:graphic>
          <a:graphicData uri="http://schemas.openxmlformats.org/drawingml/2006/table">
            <a:tbl>
              <a:tblPr firstRow="1" bandRow="1">
                <a:tableStyleId>{7DF18680-E054-41AD-8BC1-D1AEF772440D}</a:tableStyleId>
              </a:tblPr>
              <a:tblGrid>
                <a:gridCol w="1596010">
                  <a:extLst>
                    <a:ext uri="{9D8B030D-6E8A-4147-A177-3AD203B41FA5}">
                      <a16:colId xmlns:a16="http://schemas.microsoft.com/office/drawing/2014/main" val="2888843962"/>
                    </a:ext>
                  </a:extLst>
                </a:gridCol>
                <a:gridCol w="813795">
                  <a:extLst>
                    <a:ext uri="{9D8B030D-6E8A-4147-A177-3AD203B41FA5}">
                      <a16:colId xmlns:a16="http://schemas.microsoft.com/office/drawing/2014/main" val="1793338871"/>
                    </a:ext>
                  </a:extLst>
                </a:gridCol>
                <a:gridCol w="813795">
                  <a:extLst>
                    <a:ext uri="{9D8B030D-6E8A-4147-A177-3AD203B41FA5}">
                      <a16:colId xmlns:a16="http://schemas.microsoft.com/office/drawing/2014/main" val="3571462564"/>
                    </a:ext>
                  </a:extLst>
                </a:gridCol>
                <a:gridCol w="813795">
                  <a:extLst>
                    <a:ext uri="{9D8B030D-6E8A-4147-A177-3AD203B41FA5}">
                      <a16:colId xmlns:a16="http://schemas.microsoft.com/office/drawing/2014/main" val="902280825"/>
                    </a:ext>
                  </a:extLst>
                </a:gridCol>
              </a:tblGrid>
              <a:tr h="340551">
                <a:tc>
                  <a:txBody>
                    <a:bodyPr/>
                    <a:lstStyle/>
                    <a:p>
                      <a:pPr algn="ctr"/>
                      <a:endParaRPr kumimoji="1" lang="ja-JP" altLang="en-US" sz="1200" dirty="0"/>
                    </a:p>
                  </a:txBody>
                  <a:tcPr marL="65709" marR="65709" marT="32855" marB="32855" anchor="ctr"/>
                </a:tc>
                <a:tc>
                  <a:txBody>
                    <a:bodyPr/>
                    <a:lstStyle/>
                    <a:p>
                      <a:pPr algn="ctr"/>
                      <a:r>
                        <a:rPr kumimoji="1" lang="en-US" altLang="ja-JP" sz="1200" dirty="0"/>
                        <a:t>H25</a:t>
                      </a:r>
                      <a:endParaRPr kumimoji="1" lang="ja-JP" altLang="en-US" sz="1200" dirty="0"/>
                    </a:p>
                  </a:txBody>
                  <a:tcPr marL="65709" marR="65709" marT="32855" marB="32855" anchor="ctr"/>
                </a:tc>
                <a:tc>
                  <a:txBody>
                    <a:bodyPr/>
                    <a:lstStyle/>
                    <a:p>
                      <a:pPr algn="ctr"/>
                      <a:r>
                        <a:rPr kumimoji="1" lang="en-US" altLang="ja-JP" sz="1200" dirty="0"/>
                        <a:t>H30</a:t>
                      </a:r>
                      <a:endParaRPr kumimoji="1" lang="ja-JP" altLang="en-US" sz="1200" dirty="0"/>
                    </a:p>
                  </a:txBody>
                  <a:tcPr marL="65709" marR="65709" marT="32855" marB="32855" anchor="ctr"/>
                </a:tc>
                <a:tc>
                  <a:txBody>
                    <a:bodyPr/>
                    <a:lstStyle/>
                    <a:p>
                      <a:pPr algn="ctr"/>
                      <a:r>
                        <a:rPr kumimoji="1" lang="en-US" altLang="ja-JP" sz="1200" dirty="0"/>
                        <a:t>R5</a:t>
                      </a:r>
                      <a:endParaRPr kumimoji="1" lang="ja-JP" altLang="en-US" sz="1200" dirty="0"/>
                    </a:p>
                  </a:txBody>
                  <a:tcPr marL="65709" marR="65709" marT="32855" marB="32855" anchor="ctr"/>
                </a:tc>
                <a:extLst>
                  <a:ext uri="{0D108BD9-81ED-4DB2-BD59-A6C34878D82A}">
                    <a16:rowId xmlns:a16="http://schemas.microsoft.com/office/drawing/2014/main" val="689582824"/>
                  </a:ext>
                </a:extLst>
              </a:tr>
              <a:tr h="287955">
                <a:tc>
                  <a:txBody>
                    <a:bodyPr/>
                    <a:lstStyle/>
                    <a:p>
                      <a:pPr algn="ctr"/>
                      <a:r>
                        <a:rPr kumimoji="1" lang="ja-JP" altLang="en-US" sz="1200" dirty="0"/>
                        <a:t>森林面積</a:t>
                      </a:r>
                      <a:r>
                        <a:rPr kumimoji="1" lang="en-US" altLang="ja-JP" sz="1200" dirty="0"/>
                        <a:t>(ha)</a:t>
                      </a:r>
                      <a:endParaRPr kumimoji="1" lang="ja-JP" altLang="en-US" sz="1200" dirty="0"/>
                    </a:p>
                  </a:txBody>
                  <a:tcPr marL="65709" marR="65709" marT="32855" marB="32855" anchor="ctr"/>
                </a:tc>
                <a:tc>
                  <a:txBody>
                    <a:bodyPr/>
                    <a:lstStyle/>
                    <a:p>
                      <a:pPr algn="ctr"/>
                      <a:r>
                        <a:rPr kumimoji="1" lang="en-US" altLang="ja-JP" sz="1200" dirty="0"/>
                        <a:t>54,850</a:t>
                      </a:r>
                      <a:endParaRPr kumimoji="1" lang="ja-JP" altLang="en-US" sz="1200" dirty="0"/>
                    </a:p>
                  </a:txBody>
                  <a:tcPr marL="65709" marR="65709" marT="32855" marB="32855" anchor="ctr"/>
                </a:tc>
                <a:tc>
                  <a:txBody>
                    <a:bodyPr/>
                    <a:lstStyle/>
                    <a:p>
                      <a:pPr algn="ctr"/>
                      <a:r>
                        <a:rPr kumimoji="1" lang="en-US" altLang="ja-JP" sz="1200" dirty="0"/>
                        <a:t>54,142</a:t>
                      </a:r>
                      <a:endParaRPr kumimoji="1" lang="ja-JP" altLang="en-US" sz="1200" dirty="0"/>
                    </a:p>
                  </a:txBody>
                  <a:tcPr marL="65709" marR="65709" marT="32855" marB="32855" anchor="ctr"/>
                </a:tc>
                <a:tc>
                  <a:txBody>
                    <a:bodyPr/>
                    <a:lstStyle/>
                    <a:p>
                      <a:pPr algn="ctr"/>
                      <a:r>
                        <a:rPr kumimoji="1" lang="en-US" altLang="ja-JP" sz="1200" dirty="0"/>
                        <a:t>53,981</a:t>
                      </a:r>
                      <a:endParaRPr kumimoji="1" lang="ja-JP" altLang="en-US" sz="1200" dirty="0"/>
                    </a:p>
                  </a:txBody>
                  <a:tcPr marL="65709" marR="65709" marT="32855" marB="32855" anchor="ctr"/>
                </a:tc>
                <a:extLst>
                  <a:ext uri="{0D108BD9-81ED-4DB2-BD59-A6C34878D82A}">
                    <a16:rowId xmlns:a16="http://schemas.microsoft.com/office/drawing/2014/main" val="2675709294"/>
                  </a:ext>
                </a:extLst>
              </a:tr>
              <a:tr h="359229">
                <a:tc>
                  <a:txBody>
                    <a:bodyPr/>
                    <a:lstStyle/>
                    <a:p>
                      <a:pPr marL="0" marR="0" lvl="0" indent="0" algn="ctr" defTabSz="1230898" rtl="0" eaLnBrk="1" fontAlgn="auto" latinLnBrk="0" hangingPunct="1">
                        <a:lnSpc>
                          <a:spcPct val="100000"/>
                        </a:lnSpc>
                        <a:spcBef>
                          <a:spcPts val="0"/>
                        </a:spcBef>
                        <a:spcAft>
                          <a:spcPts val="0"/>
                        </a:spcAft>
                        <a:buClrTx/>
                        <a:buSzTx/>
                        <a:buFontTx/>
                        <a:buNone/>
                        <a:tabLst/>
                        <a:defRPr/>
                      </a:pPr>
                      <a:r>
                        <a:rPr kumimoji="1" lang="ja-JP" altLang="en-US" sz="1200" dirty="0"/>
                        <a:t>保安林面積</a:t>
                      </a:r>
                      <a:r>
                        <a:rPr kumimoji="1" lang="en-US" altLang="ja-JP" sz="1200" dirty="0"/>
                        <a:t>(ha)</a:t>
                      </a:r>
                      <a:endParaRPr kumimoji="1" lang="ja-JP" altLang="en-US" sz="1200" dirty="0"/>
                    </a:p>
                  </a:txBody>
                  <a:tcPr marL="65709" marR="65709" marT="32855" marB="32855" anchor="ctr"/>
                </a:tc>
                <a:tc>
                  <a:txBody>
                    <a:bodyPr/>
                    <a:lstStyle/>
                    <a:p>
                      <a:pPr marL="0" marR="0" lvl="0" indent="0" algn="ctr" defTabSz="1230898" rtl="0" eaLnBrk="1" fontAlgn="auto" latinLnBrk="0" hangingPunct="1">
                        <a:lnSpc>
                          <a:spcPct val="100000"/>
                        </a:lnSpc>
                        <a:spcBef>
                          <a:spcPts val="0"/>
                        </a:spcBef>
                        <a:spcAft>
                          <a:spcPts val="0"/>
                        </a:spcAft>
                        <a:buClrTx/>
                        <a:buSzTx/>
                        <a:buFontTx/>
                        <a:buNone/>
                        <a:tabLst/>
                        <a:defRPr/>
                      </a:pPr>
                      <a:r>
                        <a:rPr kumimoji="1" lang="en-US" altLang="ja-JP" sz="1200" dirty="0"/>
                        <a:t> 17,152</a:t>
                      </a:r>
                      <a:endParaRPr kumimoji="1" lang="ja-JP" altLang="en-US" sz="1200" dirty="0"/>
                    </a:p>
                  </a:txBody>
                  <a:tcPr marL="65709" marR="65709" marT="32855" marB="32855" anchor="ctr"/>
                </a:tc>
                <a:tc>
                  <a:txBody>
                    <a:bodyPr/>
                    <a:lstStyle/>
                    <a:p>
                      <a:pPr marL="0" marR="0" lvl="0" indent="0" algn="ctr" defTabSz="1230898" rtl="0" eaLnBrk="1" fontAlgn="auto" latinLnBrk="0" hangingPunct="1">
                        <a:lnSpc>
                          <a:spcPct val="100000"/>
                        </a:lnSpc>
                        <a:spcBef>
                          <a:spcPts val="0"/>
                        </a:spcBef>
                        <a:spcAft>
                          <a:spcPts val="0"/>
                        </a:spcAft>
                        <a:buClrTx/>
                        <a:buSzTx/>
                        <a:buFontTx/>
                        <a:buNone/>
                        <a:tabLst/>
                        <a:defRPr/>
                      </a:pPr>
                      <a:r>
                        <a:rPr kumimoji="1" lang="en-US" altLang="ja-JP" sz="1200" dirty="0"/>
                        <a:t>17,292</a:t>
                      </a:r>
                      <a:endParaRPr kumimoji="1" lang="ja-JP" altLang="en-US" sz="1200" dirty="0"/>
                    </a:p>
                  </a:txBody>
                  <a:tcPr marL="65709" marR="65709" marT="32855" marB="32855" anchor="ctr"/>
                </a:tc>
                <a:tc>
                  <a:txBody>
                    <a:bodyPr/>
                    <a:lstStyle/>
                    <a:p>
                      <a:pPr algn="ctr"/>
                      <a:r>
                        <a:rPr kumimoji="1" lang="en-US" altLang="ja-JP" sz="1200" dirty="0"/>
                        <a:t>17,569</a:t>
                      </a:r>
                      <a:r>
                        <a:rPr kumimoji="1" lang="ja-JP" altLang="en-US" sz="1200" dirty="0"/>
                        <a:t> </a:t>
                      </a:r>
                    </a:p>
                  </a:txBody>
                  <a:tcPr marL="65709" marR="65709" marT="32855" marB="32855" anchor="ctr"/>
                </a:tc>
                <a:extLst>
                  <a:ext uri="{0D108BD9-81ED-4DB2-BD59-A6C34878D82A}">
                    <a16:rowId xmlns:a16="http://schemas.microsoft.com/office/drawing/2014/main" val="2332227722"/>
                  </a:ext>
                </a:extLst>
              </a:tr>
              <a:tr h="407997">
                <a:tc>
                  <a:txBody>
                    <a:bodyPr/>
                    <a:lstStyle/>
                    <a:p>
                      <a:pPr algn="ctr"/>
                      <a:r>
                        <a:rPr kumimoji="1" lang="ja-JP" altLang="en-US" sz="1200" dirty="0"/>
                        <a:t>保安林指定率</a:t>
                      </a:r>
                      <a:r>
                        <a:rPr kumimoji="1" lang="en-US" altLang="ja-JP" sz="1200" dirty="0"/>
                        <a:t>(%)</a:t>
                      </a:r>
                    </a:p>
                  </a:txBody>
                  <a:tcPr marL="0" marR="0" marT="32855" marB="32855" anchor="ctr"/>
                </a:tc>
                <a:tc>
                  <a:txBody>
                    <a:bodyPr/>
                    <a:lstStyle/>
                    <a:p>
                      <a:pPr algn="ctr"/>
                      <a:r>
                        <a:rPr kumimoji="1" lang="en-US" altLang="ja-JP" sz="1200" dirty="0"/>
                        <a:t> 31.2       </a:t>
                      </a:r>
                      <a:endParaRPr kumimoji="1" lang="ja-JP" altLang="en-US" sz="1200" dirty="0"/>
                    </a:p>
                  </a:txBody>
                  <a:tcPr marL="65709" marR="65709" marT="32855" marB="32855" anchor="ctr"/>
                </a:tc>
                <a:tc>
                  <a:txBody>
                    <a:bodyPr/>
                    <a:lstStyle/>
                    <a:p>
                      <a:pPr marL="0" marR="0" lvl="0" indent="0" algn="ctr" defTabSz="1230898" rtl="0" eaLnBrk="1" fontAlgn="auto" latinLnBrk="0" hangingPunct="1">
                        <a:lnSpc>
                          <a:spcPct val="100000"/>
                        </a:lnSpc>
                        <a:spcBef>
                          <a:spcPts val="0"/>
                        </a:spcBef>
                        <a:spcAft>
                          <a:spcPts val="0"/>
                        </a:spcAft>
                        <a:buClrTx/>
                        <a:buSzTx/>
                        <a:buFontTx/>
                        <a:buNone/>
                        <a:tabLst/>
                        <a:defRPr/>
                      </a:pPr>
                      <a:r>
                        <a:rPr kumimoji="1" lang="en-US" altLang="ja-JP" sz="1200" dirty="0"/>
                        <a:t>31.9          </a:t>
                      </a:r>
                      <a:endParaRPr kumimoji="1" lang="ja-JP" altLang="en-US" sz="1200" dirty="0"/>
                    </a:p>
                  </a:txBody>
                  <a:tcPr marL="65709" marR="65709" marT="32855" marB="32855" anchor="ctr"/>
                </a:tc>
                <a:tc>
                  <a:txBody>
                    <a:bodyPr/>
                    <a:lstStyle/>
                    <a:p>
                      <a:pPr algn="ctr"/>
                      <a:r>
                        <a:rPr kumimoji="1" lang="en-US" altLang="ja-JP" sz="1200" dirty="0"/>
                        <a:t>32.5</a:t>
                      </a:r>
                      <a:r>
                        <a:rPr kumimoji="1" lang="ja-JP" altLang="en-US" sz="1200" dirty="0"/>
                        <a:t>　　　</a:t>
                      </a:r>
                    </a:p>
                  </a:txBody>
                  <a:tcPr marL="65709" marR="65709" marT="32855" marB="32855" anchor="ctr"/>
                </a:tc>
                <a:extLst>
                  <a:ext uri="{0D108BD9-81ED-4DB2-BD59-A6C34878D82A}">
                    <a16:rowId xmlns:a16="http://schemas.microsoft.com/office/drawing/2014/main" val="597096192"/>
                  </a:ext>
                </a:extLst>
              </a:tr>
            </a:tbl>
          </a:graphicData>
        </a:graphic>
      </p:graphicFrame>
      <p:sp>
        <p:nvSpPr>
          <p:cNvPr id="19" name="テキスト ボックス 18">
            <a:extLst>
              <a:ext uri="{FF2B5EF4-FFF2-40B4-BE49-F238E27FC236}">
                <a16:creationId xmlns:a16="http://schemas.microsoft.com/office/drawing/2014/main" id="{EA1031AA-7AEA-48FA-8E69-88EF2F377045}"/>
              </a:ext>
            </a:extLst>
          </p:cNvPr>
          <p:cNvSpPr txBox="1"/>
          <p:nvPr/>
        </p:nvSpPr>
        <p:spPr>
          <a:xfrm>
            <a:off x="5671888" y="1096087"/>
            <a:ext cx="3291404" cy="261610"/>
          </a:xfrm>
          <a:prstGeom prst="rect">
            <a:avLst/>
          </a:prstGeom>
          <a:noFill/>
        </p:spPr>
        <p:txBody>
          <a:bodyPr wrap="square">
            <a:spAutoFit/>
          </a:bodyPr>
          <a:lstStyle/>
          <a:p>
            <a:r>
              <a:rPr lang="ja-JP" altLang="en-US" sz="1100" b="1" dirty="0">
                <a:latin typeface="BIZ UDゴシック" panose="020B0400000000000000" pitchFamily="49" charset="-128"/>
                <a:ea typeface="BIZ UDゴシック" panose="020B0400000000000000" pitchFamily="49" charset="-128"/>
              </a:rPr>
              <a:t>●保安林指定状況</a:t>
            </a:r>
            <a:endParaRPr lang="en-US" altLang="ja-JP" sz="1100" b="1" dirty="0">
              <a:latin typeface="BIZ UDゴシック" panose="020B0400000000000000" pitchFamily="49" charset="-128"/>
              <a:ea typeface="BIZ UDゴシック" panose="020B0400000000000000" pitchFamily="49" charset="-128"/>
            </a:endParaRPr>
          </a:p>
        </p:txBody>
      </p:sp>
      <p:sp>
        <p:nvSpPr>
          <p:cNvPr id="21" name="矢印: 下 20">
            <a:extLst>
              <a:ext uri="{FF2B5EF4-FFF2-40B4-BE49-F238E27FC236}">
                <a16:creationId xmlns:a16="http://schemas.microsoft.com/office/drawing/2014/main" id="{6DCF3D11-5D59-401F-813C-432DFEC3FA02}"/>
              </a:ext>
            </a:extLst>
          </p:cNvPr>
          <p:cNvSpPr/>
          <p:nvPr/>
        </p:nvSpPr>
        <p:spPr>
          <a:xfrm>
            <a:off x="1815459" y="5135879"/>
            <a:ext cx="2126827" cy="1151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スライド番号プレースホルダー 10">
            <a:extLst>
              <a:ext uri="{FF2B5EF4-FFF2-40B4-BE49-F238E27FC236}">
                <a16:creationId xmlns:a16="http://schemas.microsoft.com/office/drawing/2014/main" id="{18777E35-0163-446F-9DF7-63E6A1597A52}"/>
              </a:ext>
            </a:extLst>
          </p:cNvPr>
          <p:cNvSpPr>
            <a:spLocks noGrp="1"/>
          </p:cNvSpPr>
          <p:nvPr>
            <p:ph type="sldNum" sz="quarter" idx="12"/>
          </p:nvPr>
        </p:nvSpPr>
        <p:spPr>
          <a:xfrm>
            <a:off x="7677150" y="6508844"/>
            <a:ext cx="2228850" cy="365125"/>
          </a:xfrm>
        </p:spPr>
        <p:txBody>
          <a:bodyPr/>
          <a:lstStyle/>
          <a:p>
            <a:r>
              <a:rPr kumimoji="1" lang="en-US" altLang="ja-JP" sz="2000" b="1" dirty="0"/>
              <a:t>25</a:t>
            </a:r>
            <a:endParaRPr kumimoji="1" lang="ja-JP" altLang="en-US" sz="2000" b="1" dirty="0"/>
          </a:p>
        </p:txBody>
      </p:sp>
      <p:graphicFrame>
        <p:nvGraphicFramePr>
          <p:cNvPr id="24" name="表 8">
            <a:extLst>
              <a:ext uri="{FF2B5EF4-FFF2-40B4-BE49-F238E27FC236}">
                <a16:creationId xmlns:a16="http://schemas.microsoft.com/office/drawing/2014/main" id="{40569E95-5C43-46E4-9EE4-B1C9D8E50986}"/>
              </a:ext>
            </a:extLst>
          </p:cNvPr>
          <p:cNvGraphicFramePr>
            <a:graphicFrameLocks noGrp="1"/>
          </p:cNvGraphicFramePr>
          <p:nvPr>
            <p:extLst>
              <p:ext uri="{D42A27DB-BD31-4B8C-83A1-F6EECF244321}">
                <p14:modId xmlns:p14="http://schemas.microsoft.com/office/powerpoint/2010/main" val="3543541507"/>
              </p:ext>
            </p:extLst>
          </p:nvPr>
        </p:nvGraphicFramePr>
        <p:xfrm>
          <a:off x="5694918" y="3023256"/>
          <a:ext cx="4192181" cy="3548555"/>
        </p:xfrm>
        <a:graphic>
          <a:graphicData uri="http://schemas.openxmlformats.org/drawingml/2006/table">
            <a:tbl>
              <a:tblPr firstRow="1" bandRow="1">
                <a:tableStyleId>{5C22544A-7EE6-4342-B048-85BDC9FD1C3A}</a:tableStyleId>
              </a:tblPr>
              <a:tblGrid>
                <a:gridCol w="581427">
                  <a:extLst>
                    <a:ext uri="{9D8B030D-6E8A-4147-A177-3AD203B41FA5}">
                      <a16:colId xmlns:a16="http://schemas.microsoft.com/office/drawing/2014/main" val="101789860"/>
                    </a:ext>
                  </a:extLst>
                </a:gridCol>
                <a:gridCol w="733009">
                  <a:extLst>
                    <a:ext uri="{9D8B030D-6E8A-4147-A177-3AD203B41FA5}">
                      <a16:colId xmlns:a16="http://schemas.microsoft.com/office/drawing/2014/main" val="1468613920"/>
                    </a:ext>
                  </a:extLst>
                </a:gridCol>
                <a:gridCol w="733009">
                  <a:extLst>
                    <a:ext uri="{9D8B030D-6E8A-4147-A177-3AD203B41FA5}">
                      <a16:colId xmlns:a16="http://schemas.microsoft.com/office/drawing/2014/main" val="3186257482"/>
                    </a:ext>
                  </a:extLst>
                </a:gridCol>
                <a:gridCol w="733009">
                  <a:extLst>
                    <a:ext uri="{9D8B030D-6E8A-4147-A177-3AD203B41FA5}">
                      <a16:colId xmlns:a16="http://schemas.microsoft.com/office/drawing/2014/main" val="1350333933"/>
                    </a:ext>
                  </a:extLst>
                </a:gridCol>
                <a:gridCol w="806805">
                  <a:extLst>
                    <a:ext uri="{9D8B030D-6E8A-4147-A177-3AD203B41FA5}">
                      <a16:colId xmlns:a16="http://schemas.microsoft.com/office/drawing/2014/main" val="100635963"/>
                    </a:ext>
                  </a:extLst>
                </a:gridCol>
                <a:gridCol w="604922">
                  <a:extLst>
                    <a:ext uri="{9D8B030D-6E8A-4147-A177-3AD203B41FA5}">
                      <a16:colId xmlns:a16="http://schemas.microsoft.com/office/drawing/2014/main" val="3401573251"/>
                    </a:ext>
                  </a:extLst>
                </a:gridCol>
              </a:tblGrid>
              <a:tr h="265810">
                <a:tc>
                  <a:txBody>
                    <a:bodyPr/>
                    <a:lstStyle/>
                    <a:p>
                      <a:r>
                        <a:rPr kumimoji="1" lang="ja-JP" altLang="en-US" sz="1100" dirty="0">
                          <a:latin typeface="BIZ UDゴシック" panose="020B0400000000000000" pitchFamily="49" charset="-128"/>
                          <a:ea typeface="BIZ UDゴシック" panose="020B0400000000000000" pitchFamily="49" charset="-128"/>
                        </a:rPr>
                        <a:t>危険度</a:t>
                      </a:r>
                    </a:p>
                  </a:txBody>
                  <a:tcPr marL="36000" marR="36000"/>
                </a:tc>
                <a:tc gridSpan="2">
                  <a:txBody>
                    <a:bodyPr/>
                    <a:lstStyle/>
                    <a:p>
                      <a:pPr algn="ctr"/>
                      <a:r>
                        <a:rPr kumimoji="1" lang="ja-JP" altLang="en-US" sz="1200" dirty="0">
                          <a:latin typeface="BIZ UDゴシック" panose="020B0400000000000000" pitchFamily="49" charset="-128"/>
                          <a:ea typeface="BIZ UDゴシック" panose="020B0400000000000000" pitchFamily="49" charset="-128"/>
                        </a:rPr>
                        <a:t>山腹崩壊</a:t>
                      </a:r>
                    </a:p>
                  </a:txBody>
                  <a:tcPr marL="36000" marR="36000"/>
                </a:tc>
                <a:tc hMerge="1">
                  <a:txBody>
                    <a:bodyPr/>
                    <a:lstStyle/>
                    <a:p>
                      <a:pPr algn="ctr"/>
                      <a:endParaRPr kumimoji="1" lang="ja-JP" altLang="en-US" sz="105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崩壊土砂流出</a:t>
                      </a:r>
                    </a:p>
                  </a:txBody>
                  <a:tcPr marL="36000" marR="36000"/>
                </a:tc>
                <a:tc hMerge="1">
                  <a:txBody>
                    <a:bodyPr/>
                    <a:lstStyle/>
                    <a:p>
                      <a:pPr algn="ctr"/>
                      <a:endParaRPr kumimoji="1" lang="ja-JP" altLang="en-US" sz="1050" dirty="0"/>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小計</a:t>
                      </a:r>
                    </a:p>
                  </a:txBody>
                  <a:tcPr marL="36000" marR="36000" anchor="ctr"/>
                </a:tc>
                <a:extLst>
                  <a:ext uri="{0D108BD9-81ED-4DB2-BD59-A6C34878D82A}">
                    <a16:rowId xmlns:a16="http://schemas.microsoft.com/office/drawing/2014/main" val="3961471862"/>
                  </a:ext>
                </a:extLst>
              </a:tr>
              <a:tr h="262424">
                <a:tc>
                  <a:txBody>
                    <a:bodyPr/>
                    <a:lstStyle/>
                    <a:p>
                      <a:r>
                        <a:rPr kumimoji="1" lang="ja-JP" altLang="en-US" sz="1050" dirty="0">
                          <a:latin typeface="BIZ UDゴシック" panose="020B0400000000000000" pitchFamily="49" charset="-128"/>
                          <a:ea typeface="BIZ UDゴシック" panose="020B0400000000000000" pitchFamily="49" charset="-128"/>
                        </a:rPr>
                        <a:t>ランク</a:t>
                      </a:r>
                    </a:p>
                  </a:txBody>
                  <a:tcPr marL="36000" marR="36000" anchor="ctr"/>
                </a:tc>
                <a:tc>
                  <a:txBody>
                    <a:bodyPr/>
                    <a:lstStyle/>
                    <a:p>
                      <a:pPr algn="ctr"/>
                      <a:r>
                        <a:rPr kumimoji="1" lang="ja-JP" altLang="en-US" sz="1050" dirty="0">
                          <a:latin typeface="BIZ UDゴシック" panose="020B0400000000000000" pitchFamily="49" charset="-128"/>
                          <a:ea typeface="BIZ UDゴシック" panose="020B0400000000000000" pitchFamily="49" charset="-128"/>
                        </a:rPr>
                        <a:t>保安林内</a:t>
                      </a:r>
                    </a:p>
                  </a:txBody>
                  <a:tcPr marL="36000" marR="36000"/>
                </a:tc>
                <a:tc>
                  <a:txBody>
                    <a:bodyPr/>
                    <a:lstStyle/>
                    <a:p>
                      <a:pPr algn="ctr"/>
                      <a:r>
                        <a:rPr kumimoji="1" lang="ja-JP" altLang="en-US" sz="1050" dirty="0">
                          <a:latin typeface="BIZ UDゴシック" panose="020B0400000000000000" pitchFamily="49" charset="-128"/>
                          <a:ea typeface="BIZ UDゴシック" panose="020B0400000000000000" pitchFamily="49" charset="-128"/>
                        </a:rPr>
                        <a:t>保安林外</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latin typeface="BIZ UDゴシック" panose="020B0400000000000000" pitchFamily="49" charset="-128"/>
                          <a:ea typeface="BIZ UDゴシック" panose="020B0400000000000000" pitchFamily="49" charset="-128"/>
                        </a:rPr>
                        <a:t>保安林内</a:t>
                      </a:r>
                    </a:p>
                  </a:txBody>
                  <a:tcPr marL="36000" marR="36000"/>
                </a:tc>
                <a:tc>
                  <a:txBody>
                    <a:bodyPr/>
                    <a:lstStyle/>
                    <a:p>
                      <a:pPr algn="ctr"/>
                      <a:r>
                        <a:rPr kumimoji="1" lang="ja-JP" altLang="en-US" sz="1050" dirty="0">
                          <a:latin typeface="BIZ UDゴシック" panose="020B0400000000000000" pitchFamily="49" charset="-128"/>
                          <a:ea typeface="BIZ UDゴシック" panose="020B0400000000000000" pitchFamily="49" charset="-128"/>
                        </a:rPr>
                        <a:t>保安林外</a:t>
                      </a:r>
                    </a:p>
                  </a:txBody>
                  <a:tcPr marL="36000" marR="36000"/>
                </a:tc>
                <a:tc vMerge="1">
                  <a:txBody>
                    <a:bodyPr/>
                    <a:lstStyle/>
                    <a:p>
                      <a:pPr algn="ctr"/>
                      <a:endParaRPr kumimoji="1" lang="ja-JP" altLang="en-US" sz="1050" dirty="0">
                        <a:latin typeface="BIZ UDゴシック" panose="020B0400000000000000" pitchFamily="49" charset="-128"/>
                        <a:ea typeface="BIZ UDゴシック" panose="020B0400000000000000" pitchFamily="49" charset="-128"/>
                      </a:endParaRPr>
                    </a:p>
                  </a:txBody>
                  <a:tcPr marL="36000" marR="36000"/>
                </a:tc>
                <a:extLst>
                  <a:ext uri="{0D108BD9-81ED-4DB2-BD59-A6C34878D82A}">
                    <a16:rowId xmlns:a16="http://schemas.microsoft.com/office/drawing/2014/main" val="3556987344"/>
                  </a:ext>
                </a:extLst>
              </a:tr>
              <a:tr h="443017">
                <a:tc>
                  <a:txBody>
                    <a:bodyPr/>
                    <a:lstStyle/>
                    <a:p>
                      <a:pPr algn="ctr"/>
                      <a:r>
                        <a:rPr kumimoji="1" lang="ja-JP" altLang="en-US" sz="1100" dirty="0">
                          <a:latin typeface="BIZ UDゴシック" panose="020B0400000000000000" pitchFamily="49" charset="-128"/>
                          <a:ea typeface="BIZ UDゴシック" panose="020B0400000000000000" pitchFamily="49" charset="-128"/>
                        </a:rPr>
                        <a:t>Ａ</a:t>
                      </a:r>
                    </a:p>
                  </a:txBody>
                  <a:tcPr marL="36000" marR="36000" anchor="ctr"/>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21/140</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15</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6/250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2</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129/359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35</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8/98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8</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164/847</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3363790533"/>
                  </a:ext>
                </a:extLst>
              </a:tr>
              <a:tr h="194565">
                <a:tc>
                  <a:txBody>
                    <a:bodyPr/>
                    <a:lstStyle/>
                    <a:p>
                      <a:pPr algn="ctr">
                        <a:lnSpc>
                          <a:spcPts val="800"/>
                        </a:lnSpc>
                      </a:pPr>
                      <a:r>
                        <a:rPr kumimoji="1" lang="ja-JP" altLang="en-US" sz="1000" b="1" dirty="0">
                          <a:solidFill>
                            <a:schemeClr val="tx1"/>
                          </a:solidFill>
                          <a:latin typeface="BIZ UDゴシック" panose="020B0400000000000000" pitchFamily="49" charset="-128"/>
                          <a:ea typeface="BIZ UDゴシック" panose="020B0400000000000000" pitchFamily="49" charset="-128"/>
                        </a:rPr>
                        <a:t>うち</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algn="ctr">
                        <a:lnSpc>
                          <a:spcPts val="800"/>
                        </a:lnSpc>
                      </a:pPr>
                      <a:r>
                        <a:rPr kumimoji="1" lang="en-US" altLang="ja-JP" sz="1000" b="1" dirty="0">
                          <a:solidFill>
                            <a:schemeClr val="tx1"/>
                          </a:solidFill>
                          <a:latin typeface="BIZ UDゴシック" panose="020B0400000000000000" pitchFamily="49" charset="-128"/>
                          <a:ea typeface="BIZ UDゴシック" panose="020B0400000000000000" pitchFamily="49" charset="-128"/>
                        </a:rPr>
                        <a:t>a1-a2</a:t>
                      </a:r>
                      <a:endParaRPr kumimoji="1" lang="ja-JP" altLang="en-US" sz="1000" b="1" dirty="0">
                        <a:solidFill>
                          <a:schemeClr val="tx1"/>
                        </a:solidFill>
                        <a:latin typeface="BIZ UDゴシック" panose="020B0400000000000000" pitchFamily="49" charset="-128"/>
                        <a:ea typeface="BIZ UDゴシック" panose="020B0400000000000000" pitchFamily="49" charset="-128"/>
                      </a:endParaRPr>
                    </a:p>
                  </a:txBody>
                  <a:tcPr marL="36000" marR="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BIZ UDゴシック" panose="020B0400000000000000" pitchFamily="49" charset="-128"/>
                          <a:ea typeface="BIZ UDゴシック" panose="020B0400000000000000" pitchFamily="49" charset="-128"/>
                        </a:rPr>
                        <a:t>   116</a:t>
                      </a:r>
                      <a:endParaRPr kumimoji="1" lang="ja-JP" altLang="en-US" sz="1100" b="1" dirty="0">
                        <a:solidFill>
                          <a:schemeClr val="tx1"/>
                        </a:solidFill>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BIZ UDゴシック" panose="020B0400000000000000" pitchFamily="49" charset="-128"/>
                          <a:ea typeface="BIZ UDゴシック" panose="020B0400000000000000" pitchFamily="49" charset="-128"/>
                        </a:rPr>
                        <a:t>  217</a:t>
                      </a:r>
                      <a:endParaRPr kumimoji="1" lang="ja-JP" altLang="en-US" sz="1100" b="1" dirty="0">
                        <a:solidFill>
                          <a:schemeClr val="tx1"/>
                        </a:solidFill>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BIZ UDゴシック" panose="020B0400000000000000" pitchFamily="49" charset="-128"/>
                          <a:ea typeface="BIZ UDゴシック" panose="020B0400000000000000" pitchFamily="49" charset="-128"/>
                        </a:rPr>
                        <a:t>    268</a:t>
                      </a:r>
                      <a:endParaRPr kumimoji="1" lang="ja-JP" altLang="en-US" sz="1100" b="1" dirty="0">
                        <a:solidFill>
                          <a:schemeClr val="tx1"/>
                        </a:solidFill>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BIZ UDゴシック" panose="020B0400000000000000" pitchFamily="49" charset="-128"/>
                          <a:ea typeface="BIZ UDゴシック" panose="020B0400000000000000" pitchFamily="49" charset="-128"/>
                        </a:rPr>
                        <a:t>  73</a:t>
                      </a:r>
                      <a:endParaRPr kumimoji="1" lang="ja-JP" altLang="en-US" sz="1100" b="1" dirty="0">
                        <a:solidFill>
                          <a:schemeClr val="tx1"/>
                        </a:solidFill>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dirty="0">
                          <a:solidFill>
                            <a:schemeClr val="tx1"/>
                          </a:solidFill>
                          <a:latin typeface="BIZ UDゴシック" panose="020B0400000000000000" pitchFamily="49" charset="-128"/>
                          <a:ea typeface="BIZ UDゴシック" panose="020B0400000000000000" pitchFamily="49" charset="-128"/>
                        </a:rPr>
                        <a:t>    674</a:t>
                      </a:r>
                      <a:endParaRPr kumimoji="1" lang="ja-JP" altLang="en-US" sz="1100" b="1" dirty="0">
                        <a:solidFill>
                          <a:schemeClr val="tx1"/>
                        </a:solidFill>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3312147984"/>
                  </a:ext>
                </a:extLst>
              </a:tr>
              <a:tr h="443017">
                <a:tc>
                  <a:txBody>
                    <a:bodyPr/>
                    <a:lstStyle/>
                    <a:p>
                      <a:pPr algn="ctr"/>
                      <a:r>
                        <a:rPr kumimoji="1" lang="ja-JP" altLang="en-US" sz="1100" dirty="0">
                          <a:latin typeface="BIZ UDゴシック" panose="020B0400000000000000" pitchFamily="49" charset="-128"/>
                          <a:ea typeface="BIZ UDゴシック" panose="020B0400000000000000" pitchFamily="49" charset="-128"/>
                        </a:rPr>
                        <a:t>Ｂ</a:t>
                      </a:r>
                    </a:p>
                  </a:txBody>
                  <a:tcPr marL="36000" marR="36000" anchor="ctr"/>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61/134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46</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46/202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23</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155/227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68</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25/65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38</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287/628</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1583975167"/>
                  </a:ext>
                </a:extLst>
              </a:tr>
              <a:tr h="443017">
                <a:tc>
                  <a:txBody>
                    <a:bodyPr/>
                    <a:lstStyle/>
                    <a:p>
                      <a:pPr algn="ctr"/>
                      <a:r>
                        <a:rPr kumimoji="1" lang="ja-JP" altLang="en-US" sz="1100" dirty="0">
                          <a:latin typeface="BIZ UDゴシック" panose="020B0400000000000000" pitchFamily="49" charset="-128"/>
                          <a:ea typeface="BIZ UDゴシック" panose="020B0400000000000000" pitchFamily="49" charset="-128"/>
                        </a:rPr>
                        <a:t>Ｃ</a:t>
                      </a:r>
                    </a:p>
                  </a:txBody>
                  <a:tcPr marL="36000" marR="36000" anchor="ctr"/>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6/14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43</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4/31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13</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7/11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64</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0/6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0</a:t>
                      </a:r>
                      <a:r>
                        <a:rPr kumimoji="1" lang="ja-JP" altLang="en-US" sz="1100" dirty="0">
                          <a:latin typeface="BIZ UDゴシック" panose="020B0400000000000000" pitchFamily="49" charset="-128"/>
                          <a:ea typeface="BIZ UDゴシック" panose="020B0400000000000000" pitchFamily="49" charset="-128"/>
                        </a:rPr>
                        <a:t>％）</a:t>
                      </a: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17/62</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1255723374"/>
                  </a:ext>
                </a:extLst>
              </a:tr>
              <a:tr h="443017">
                <a:tc>
                  <a:txBody>
                    <a:bodyPr/>
                    <a:lstStyle/>
                    <a:p>
                      <a:pPr algn="r"/>
                      <a:r>
                        <a:rPr kumimoji="1" lang="ja-JP" altLang="en-US" sz="1100" dirty="0">
                          <a:latin typeface="BIZ UDゴシック" panose="020B0400000000000000" pitchFamily="49" charset="-128"/>
                          <a:ea typeface="BIZ UDゴシック" panose="020B0400000000000000" pitchFamily="49" charset="-128"/>
                        </a:rPr>
                        <a:t>小計</a:t>
                      </a:r>
                      <a:endParaRPr kumimoji="1" lang="en-US" altLang="ja-JP" sz="1100" dirty="0">
                        <a:latin typeface="BIZ UDゴシック" panose="020B0400000000000000" pitchFamily="49" charset="-128"/>
                        <a:ea typeface="BIZ UDゴシック" panose="020B0400000000000000" pitchFamily="49" charset="-128"/>
                      </a:endParaRPr>
                    </a:p>
                  </a:txBody>
                  <a:tcPr marL="36000" marR="36000" anchor="ctr"/>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88/288</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(30.6</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56/483</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(11.6</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291/597</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(48.7</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tc>
                <a:tc>
                  <a:txBody>
                    <a:bodyPr/>
                    <a:lstStyle/>
                    <a:p>
                      <a:pPr algn="ctr"/>
                      <a:r>
                        <a:rPr kumimoji="1" lang="en-US" altLang="ja-JP" sz="1100" dirty="0">
                          <a:latin typeface="BIZ UDゴシック" panose="020B0400000000000000" pitchFamily="49" charset="-128"/>
                          <a:ea typeface="BIZ UDゴシック" panose="020B0400000000000000" pitchFamily="49" charset="-128"/>
                        </a:rPr>
                        <a:t>33/169</a:t>
                      </a: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(24.9</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a:t>
                      </a:r>
                      <a:endParaRPr kumimoji="1" lang="ja-JP" altLang="en-US" sz="1100" dirty="0">
                        <a:latin typeface="BIZ UDゴシック" panose="020B0400000000000000" pitchFamily="49" charset="-128"/>
                        <a:ea typeface="BIZ UDゴシック" panose="020B0400000000000000" pitchFamily="49" charset="-128"/>
                      </a:endParaRPr>
                    </a:p>
                  </a:txBody>
                  <a:tcPr marL="36000" marR="36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ー</a:t>
                      </a:r>
                    </a:p>
                  </a:txBody>
                  <a:tcPr marL="36000" marR="36000" anchor="ctr"/>
                </a:tc>
                <a:extLst>
                  <a:ext uri="{0D108BD9-81ED-4DB2-BD59-A6C34878D82A}">
                    <a16:rowId xmlns:a16="http://schemas.microsoft.com/office/drawing/2014/main" val="1641679628"/>
                  </a:ext>
                </a:extLst>
              </a:tr>
              <a:tr h="443017">
                <a:tc>
                  <a:txBody>
                    <a:bodyPr/>
                    <a:lstStyle/>
                    <a:p>
                      <a:pPr algn="r"/>
                      <a:r>
                        <a:rPr kumimoji="1" lang="ja-JP" altLang="en-US" sz="1100" dirty="0">
                          <a:latin typeface="BIZ UDゴシック" panose="020B0400000000000000" pitchFamily="49" charset="-128"/>
                          <a:ea typeface="BIZ UDゴシック" panose="020B0400000000000000" pitchFamily="49" charset="-128"/>
                        </a:rPr>
                        <a:t>合計</a:t>
                      </a:r>
                    </a:p>
                  </a:txBody>
                  <a:tcPr marL="36000" marR="36000"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144/771</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18.7%</a:t>
                      </a:r>
                      <a:r>
                        <a:rPr kumimoji="1" lang="ja-JP" altLang="en-US" sz="1100" dirty="0">
                          <a:latin typeface="BIZ UDゴシック" panose="020B0400000000000000" pitchFamily="49" charset="-128"/>
                          <a:ea typeface="BIZ UDゴシック" panose="020B0400000000000000" pitchFamily="49" charset="-128"/>
                        </a:rPr>
                        <a:t>）</a:t>
                      </a:r>
                    </a:p>
                  </a:txBody>
                  <a:tcPr marL="36000" marR="36000" anchor="ctr"/>
                </a:tc>
                <a:tc hMerge="1">
                  <a:txBody>
                    <a:bodyPr/>
                    <a:lstStyle/>
                    <a:p>
                      <a:pPr algn="ctr"/>
                      <a:endParaRPr kumimoji="1" lang="ja-JP" altLang="en-US" sz="12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dirty="0">
                          <a:latin typeface="BIZ UDゴシック" panose="020B0400000000000000" pitchFamily="49" charset="-128"/>
                          <a:ea typeface="BIZ UDゴシック" panose="020B0400000000000000" pitchFamily="49" charset="-128"/>
                        </a:rPr>
                        <a:t>324/766</a:t>
                      </a:r>
                      <a:r>
                        <a:rPr kumimoji="1" lang="ja-JP" altLang="en-US" sz="1100" dirty="0">
                          <a:latin typeface="BIZ UDゴシック" panose="020B0400000000000000" pitchFamily="49" charset="-128"/>
                          <a:ea typeface="BIZ UDゴシック" panose="020B0400000000000000" pitchFamily="49" charset="-128"/>
                        </a:rPr>
                        <a:t>（</a:t>
                      </a:r>
                      <a:r>
                        <a:rPr kumimoji="1" lang="en-US" altLang="ja-JP" sz="1100" dirty="0">
                          <a:latin typeface="BIZ UDゴシック" panose="020B0400000000000000" pitchFamily="49" charset="-128"/>
                          <a:ea typeface="BIZ UDゴシック" panose="020B0400000000000000" pitchFamily="49" charset="-128"/>
                        </a:rPr>
                        <a:t>42.3%</a:t>
                      </a:r>
                      <a:r>
                        <a:rPr kumimoji="1" lang="ja-JP" altLang="en-US" sz="1100" dirty="0">
                          <a:latin typeface="BIZ UDゴシック" panose="020B0400000000000000" pitchFamily="49" charset="-128"/>
                          <a:ea typeface="BIZ UDゴシック" panose="020B0400000000000000" pitchFamily="49" charset="-128"/>
                        </a:rPr>
                        <a:t>）</a:t>
                      </a:r>
                    </a:p>
                  </a:txBody>
                  <a:tcPr marL="36000" marR="36000"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dirty="0">
                          <a:latin typeface="BIZ UDゴシック" panose="020B0400000000000000" pitchFamily="49" charset="-128"/>
                          <a:ea typeface="BIZ UDゴシック" panose="020B0400000000000000" pitchFamily="49" charset="-128"/>
                        </a:rPr>
                        <a:t>ー</a:t>
                      </a:r>
                    </a:p>
                  </a:txBody>
                  <a:tcPr marL="36000" marR="36000" anchor="ctr"/>
                </a:tc>
                <a:extLst>
                  <a:ext uri="{0D108BD9-81ED-4DB2-BD59-A6C34878D82A}">
                    <a16:rowId xmlns:a16="http://schemas.microsoft.com/office/drawing/2014/main" val="837223233"/>
                  </a:ext>
                </a:extLst>
              </a:tr>
              <a:tr h="502086">
                <a:tc>
                  <a:txBody>
                    <a:bodyPr/>
                    <a:lstStyle/>
                    <a:p>
                      <a:pPr algn="ctr"/>
                      <a:r>
                        <a:rPr kumimoji="1" lang="ja-JP" altLang="en-US" sz="1200" dirty="0">
                          <a:latin typeface="BIZ UDゴシック" panose="020B0400000000000000" pitchFamily="49" charset="-128"/>
                          <a:ea typeface="BIZ UDゴシック" panose="020B0400000000000000" pitchFamily="49" charset="-128"/>
                        </a:rPr>
                        <a:t>総計</a:t>
                      </a:r>
                    </a:p>
                  </a:txBody>
                  <a:tcPr marL="36000" marR="36000" anchor="ctr"/>
                </a:tc>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　 </a:t>
                      </a:r>
                      <a:r>
                        <a:rPr kumimoji="1" lang="en-US" altLang="ja-JP" sz="1200" dirty="0">
                          <a:latin typeface="BIZ UDゴシック" panose="020B0400000000000000" pitchFamily="49" charset="-128"/>
                          <a:ea typeface="BIZ UDゴシック" panose="020B0400000000000000" pitchFamily="49" charset="-128"/>
                        </a:rPr>
                        <a:t>468/1,537</a:t>
                      </a:r>
                      <a:r>
                        <a:rPr kumimoji="1" lang="ja-JP" altLang="en-US" sz="1200" dirty="0">
                          <a:latin typeface="BIZ UDゴシック" panose="020B0400000000000000" pitchFamily="49" charset="-128"/>
                          <a:ea typeface="BIZ UDゴシック" panose="020B0400000000000000" pitchFamily="49" charset="-128"/>
                        </a:rPr>
                        <a:t>（</a:t>
                      </a:r>
                      <a:r>
                        <a:rPr kumimoji="1" lang="en-US" altLang="ja-JP" sz="1200" dirty="0">
                          <a:latin typeface="BIZ UDゴシック" panose="020B0400000000000000" pitchFamily="49" charset="-128"/>
                          <a:ea typeface="BIZ UDゴシック" panose="020B0400000000000000" pitchFamily="49" charset="-128"/>
                        </a:rPr>
                        <a:t>30.4%)</a:t>
                      </a:r>
                      <a:endParaRPr kumimoji="1" lang="ja-JP" altLang="en-US" sz="1200" dirty="0">
                        <a:latin typeface="BIZ UDゴシック" panose="020B0400000000000000" pitchFamily="49" charset="-128"/>
                        <a:ea typeface="BIZ UDゴシック" panose="020B0400000000000000" pitchFamily="49" charset="-128"/>
                      </a:endParaRPr>
                    </a:p>
                  </a:txBody>
                  <a:tcPr marL="36000" marR="36000" anchor="ctr"/>
                </a:tc>
                <a:tc hMerge="1">
                  <a:txBody>
                    <a:bodyPr/>
                    <a:lstStyle/>
                    <a:p>
                      <a:endParaRPr kumimoji="1" lang="ja-JP" altLang="en-US"/>
                    </a:p>
                  </a:txBody>
                  <a:tcPr/>
                </a:tc>
                <a:tc hMerge="1">
                  <a:txBody>
                    <a:bodyPr/>
                    <a:lstStyle/>
                    <a:p>
                      <a:pPr algn="ctr"/>
                      <a:endParaRPr kumimoji="1" lang="ja-JP" altLang="en-US" sz="1200" dirty="0"/>
                    </a:p>
                  </a:txBody>
                  <a:tcPr/>
                </a:tc>
                <a:tc hMerge="1">
                  <a:txBody>
                    <a:bodyPr/>
                    <a:lstStyle/>
                    <a:p>
                      <a:endParaRPr kumimoji="1" lang="ja-JP" alt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dirty="0">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1405876334"/>
                  </a:ext>
                </a:extLst>
              </a:tr>
            </a:tbl>
          </a:graphicData>
        </a:graphic>
      </p:graphicFrame>
      <p:sp>
        <p:nvSpPr>
          <p:cNvPr id="25" name="大かっこ 24">
            <a:extLst>
              <a:ext uri="{FF2B5EF4-FFF2-40B4-BE49-F238E27FC236}">
                <a16:creationId xmlns:a16="http://schemas.microsoft.com/office/drawing/2014/main" id="{93970A2F-92F1-47F5-925B-9C20AE3AB747}"/>
              </a:ext>
            </a:extLst>
          </p:cNvPr>
          <p:cNvSpPr/>
          <p:nvPr/>
        </p:nvSpPr>
        <p:spPr>
          <a:xfrm>
            <a:off x="7914244" y="6175806"/>
            <a:ext cx="1866715" cy="365125"/>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36000" tIns="36000" rIns="36000" bIns="36000" rtlCol="0" anchor="ctr"/>
          <a:lstStyle/>
          <a:p>
            <a:r>
              <a:rPr kumimoji="1" lang="ja-JP" altLang="en-US" sz="1050" dirty="0">
                <a:latin typeface="BIZ UDゴシック" panose="020B0400000000000000" pitchFamily="49" charset="-128"/>
                <a:ea typeface="BIZ UDゴシック" panose="020B0400000000000000" pitchFamily="49" charset="-128"/>
              </a:rPr>
              <a:t>保安林内：</a:t>
            </a:r>
            <a:r>
              <a:rPr kumimoji="1" lang="en-US" altLang="ja-JP" sz="1050" dirty="0">
                <a:latin typeface="BIZ UDゴシック" panose="020B0400000000000000" pitchFamily="49" charset="-128"/>
                <a:ea typeface="BIZ UDゴシック" panose="020B0400000000000000" pitchFamily="49" charset="-128"/>
              </a:rPr>
              <a:t>379/885(42.3</a:t>
            </a:r>
            <a:r>
              <a:rPr kumimoji="1" lang="ja-JP" altLang="en-US" sz="1050" dirty="0">
                <a:latin typeface="BIZ UDゴシック" panose="020B0400000000000000" pitchFamily="49" charset="-128"/>
                <a:ea typeface="BIZ UDゴシック" panose="020B0400000000000000" pitchFamily="49" charset="-128"/>
              </a:rPr>
              <a:t>％</a:t>
            </a:r>
            <a:r>
              <a:rPr kumimoji="1" lang="en-US" altLang="ja-JP" sz="1050" dirty="0">
                <a:latin typeface="BIZ UDゴシック" panose="020B0400000000000000" pitchFamily="49" charset="-128"/>
                <a:ea typeface="BIZ UDゴシック" panose="020B0400000000000000" pitchFamily="49" charset="-128"/>
              </a:rPr>
              <a:t>)</a:t>
            </a:r>
          </a:p>
          <a:p>
            <a:r>
              <a:rPr kumimoji="1" lang="ja-JP" altLang="en-US" sz="1050" dirty="0">
                <a:latin typeface="BIZ UDゴシック" panose="020B0400000000000000" pitchFamily="49" charset="-128"/>
                <a:ea typeface="BIZ UDゴシック" panose="020B0400000000000000" pitchFamily="49" charset="-128"/>
              </a:rPr>
              <a:t>保安林外：</a:t>
            </a:r>
            <a:r>
              <a:rPr kumimoji="1" lang="en-US" altLang="ja-JP" sz="1050" dirty="0">
                <a:latin typeface="BIZ UDゴシック" panose="020B0400000000000000" pitchFamily="49" charset="-128"/>
                <a:ea typeface="BIZ UDゴシック" panose="020B0400000000000000" pitchFamily="49" charset="-128"/>
              </a:rPr>
              <a:t>89/652(13.7%)</a:t>
            </a:r>
            <a:endParaRPr kumimoji="1" lang="ja-JP" altLang="en-US" sz="1050" dirty="0"/>
          </a:p>
        </p:txBody>
      </p:sp>
      <p:sp>
        <p:nvSpPr>
          <p:cNvPr id="17" name="四角形: 角を丸くする 16">
            <a:extLst>
              <a:ext uri="{FF2B5EF4-FFF2-40B4-BE49-F238E27FC236}">
                <a16:creationId xmlns:a16="http://schemas.microsoft.com/office/drawing/2014/main" id="{F3B554D1-F6E0-4086-9FB8-C55EDEA83169}"/>
              </a:ext>
            </a:extLst>
          </p:cNvPr>
          <p:cNvSpPr/>
          <p:nvPr/>
        </p:nvSpPr>
        <p:spPr>
          <a:xfrm>
            <a:off x="119964" y="5282292"/>
            <a:ext cx="5517819" cy="1536206"/>
          </a:xfrm>
          <a:prstGeom prst="roundRect">
            <a:avLst>
              <a:gd name="adj" fmla="val 5612"/>
            </a:avLst>
          </a:prstGeom>
          <a:solidFill>
            <a:schemeClr val="accent5">
              <a:lumMod val="20000"/>
              <a:lumOff val="80000"/>
            </a:schemeClr>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・航空レーザ計測データを活用した土砂・流木の堆積状況、森林の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荒廃状況、更に、既存施設の老朽化状況等を踏まえた、治山対策</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の全体像と進捗状況を府民に解りやすく示します。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・また、災害発生地の復旧を最優先としつつ、山地災害危険地区の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特に危険度の高い森林に対する</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治山対策の加速化を図ります</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22" name="正方形/長方形 21">
            <a:extLst>
              <a:ext uri="{FF2B5EF4-FFF2-40B4-BE49-F238E27FC236}">
                <a16:creationId xmlns:a16="http://schemas.microsoft.com/office/drawing/2014/main" id="{BD71983A-97B6-4B63-AF15-65BA30D424D5}"/>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pic>
        <p:nvPicPr>
          <p:cNvPr id="26" name="図 25">
            <a:extLst>
              <a:ext uri="{FF2B5EF4-FFF2-40B4-BE49-F238E27FC236}">
                <a16:creationId xmlns:a16="http://schemas.microsoft.com/office/drawing/2014/main" id="{1A56D940-FA17-4D2F-9349-FDB314C49F9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27" name="図 26">
            <a:extLst>
              <a:ext uri="{FF2B5EF4-FFF2-40B4-BE49-F238E27FC236}">
                <a16:creationId xmlns:a16="http://schemas.microsoft.com/office/drawing/2014/main" id="{8DB45918-8FE7-4E97-A632-16F0962198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28" name="図 27">
            <a:extLst>
              <a:ext uri="{FF2B5EF4-FFF2-40B4-BE49-F238E27FC236}">
                <a16:creationId xmlns:a16="http://schemas.microsoft.com/office/drawing/2014/main" id="{35785002-0C5C-4C6B-9792-7DC00D6130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29" name="図 28">
            <a:extLst>
              <a:ext uri="{FF2B5EF4-FFF2-40B4-BE49-F238E27FC236}">
                <a16:creationId xmlns:a16="http://schemas.microsoft.com/office/drawing/2014/main" id="{F6767E89-95DA-403B-B82C-04E2C43822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30" name="図 29">
            <a:extLst>
              <a:ext uri="{FF2B5EF4-FFF2-40B4-BE49-F238E27FC236}">
                <a16:creationId xmlns:a16="http://schemas.microsoft.com/office/drawing/2014/main" id="{CEA08CFB-1379-411E-B9BB-6520108BD3D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31" name="図 30">
            <a:extLst>
              <a:ext uri="{FF2B5EF4-FFF2-40B4-BE49-F238E27FC236}">
                <a16:creationId xmlns:a16="http://schemas.microsoft.com/office/drawing/2014/main" id="{71D9D526-9373-4133-9ECA-C336E4460E4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32" name="図 31">
            <a:extLst>
              <a:ext uri="{FF2B5EF4-FFF2-40B4-BE49-F238E27FC236}">
                <a16:creationId xmlns:a16="http://schemas.microsoft.com/office/drawing/2014/main" id="{7C912460-7A72-46ED-BED7-61BC5B25A94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42" name="Picture 2">
            <a:extLst>
              <a:ext uri="{FF2B5EF4-FFF2-40B4-BE49-F238E27FC236}">
                <a16:creationId xmlns:a16="http://schemas.microsoft.com/office/drawing/2014/main" id="{DA1F6746-706F-4285-AC13-01E25C81461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D745DB90-C989-451F-9B8C-8BDE1E59A8C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945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a:extLst>
              <a:ext uri="{FF2B5EF4-FFF2-40B4-BE49-F238E27FC236}">
                <a16:creationId xmlns:a16="http://schemas.microsoft.com/office/drawing/2014/main" id="{02187486-AE79-4C77-AAA1-173497A921B4}"/>
              </a:ext>
            </a:extLst>
          </p:cNvPr>
          <p:cNvSpPr/>
          <p:nvPr/>
        </p:nvSpPr>
        <p:spPr>
          <a:xfrm>
            <a:off x="0" y="489860"/>
            <a:ext cx="9906000" cy="46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 bIns="36000" rtlCol="0" anchor="ctr" anchorCtr="0"/>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基軸１</a:t>
            </a:r>
            <a:r>
              <a:rPr kumimoji="1" lang="ja-JP" altLang="en-US" sz="2000" dirty="0">
                <a:latin typeface="BIZ UDゴシック" panose="020B0400000000000000" pitchFamily="49" charset="-128"/>
                <a:ea typeface="BIZ UDゴシック" panose="020B0400000000000000" pitchFamily="49" charset="-128"/>
              </a:rPr>
              <a:t>「</a:t>
            </a:r>
            <a:r>
              <a:rPr kumimoji="1" lang="ja-JP" altLang="en-US" sz="2000" b="1" dirty="0">
                <a:latin typeface="BIZ UDゴシック" panose="020B0400000000000000" pitchFamily="49" charset="-128"/>
                <a:ea typeface="BIZ UDゴシック" panose="020B0400000000000000" pitchFamily="49" charset="-128"/>
              </a:rPr>
              <a:t>森林防災・減災力の維持・強化」</a:t>
            </a:r>
            <a:endParaRPr kumimoji="1" lang="ja-JP" altLang="en-US" b="1" dirty="0">
              <a:latin typeface="BIZ UDゴシック" panose="020B0400000000000000" pitchFamily="49" charset="-128"/>
              <a:ea typeface="BIZ UDゴシック" panose="020B0400000000000000" pitchFamily="49" charset="-128"/>
            </a:endParaRPr>
          </a:p>
        </p:txBody>
      </p:sp>
      <p:pic>
        <p:nvPicPr>
          <p:cNvPr id="27" name="図 26">
            <a:extLst>
              <a:ext uri="{FF2B5EF4-FFF2-40B4-BE49-F238E27FC236}">
                <a16:creationId xmlns:a16="http://schemas.microsoft.com/office/drawing/2014/main" id="{A5B7662F-7510-4759-BC65-84913E8F2CA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52116" y="5251192"/>
            <a:ext cx="1904779" cy="1428584"/>
          </a:xfrm>
          <a:prstGeom prst="rect">
            <a:avLst/>
          </a:prstGeom>
        </p:spPr>
      </p:pic>
      <p:sp>
        <p:nvSpPr>
          <p:cNvPr id="11" name="四角形: 角を丸くする 10">
            <a:extLst>
              <a:ext uri="{FF2B5EF4-FFF2-40B4-BE49-F238E27FC236}">
                <a16:creationId xmlns:a16="http://schemas.microsoft.com/office/drawing/2014/main" id="{85314BE4-407F-4A25-8672-B72E109ED397}"/>
              </a:ext>
            </a:extLst>
          </p:cNvPr>
          <p:cNvSpPr/>
          <p:nvPr/>
        </p:nvSpPr>
        <p:spPr>
          <a:xfrm>
            <a:off x="126806" y="5396157"/>
            <a:ext cx="5355421" cy="1428584"/>
          </a:xfrm>
          <a:prstGeom prst="roundRect">
            <a:avLst>
              <a:gd name="adj" fmla="val 5612"/>
            </a:avLst>
          </a:prstGeom>
          <a:solidFill>
            <a:schemeClr val="accent5">
              <a:lumMod val="20000"/>
              <a:lumOff val="80000"/>
            </a:schemeClr>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・山地災害危険地区の危険度が高く、保全対象に近接するなど、</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特に下流への影響が大きくなることが見込まれる箇所等、</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対策効果の優先度を踏まえながら、</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健全度</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Ⅲ</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Ⅳ</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の老朽化施設</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の早期解消</a:t>
            </a:r>
            <a:r>
              <a:rPr kumimoji="1" lang="ja-JP" altLang="en-US" sz="1400" dirty="0">
                <a:solidFill>
                  <a:schemeClr val="tx1"/>
                </a:solidFill>
                <a:latin typeface="BIZ UDゴシック" panose="020B0400000000000000" pitchFamily="49" charset="-128"/>
                <a:ea typeface="BIZ UDゴシック" panose="020B0400000000000000" pitchFamily="49" charset="-128"/>
              </a:rPr>
              <a:t>に取り組みます。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8" name="四角形: 角を丸くする 7">
            <a:extLst>
              <a:ext uri="{FF2B5EF4-FFF2-40B4-BE49-F238E27FC236}">
                <a16:creationId xmlns:a16="http://schemas.microsoft.com/office/drawing/2014/main" id="{4B36CA29-BF41-42AC-AE37-8CCBC550F703}"/>
              </a:ext>
            </a:extLst>
          </p:cNvPr>
          <p:cNvSpPr/>
          <p:nvPr/>
        </p:nvSpPr>
        <p:spPr>
          <a:xfrm>
            <a:off x="56470" y="971640"/>
            <a:ext cx="4284354" cy="403679"/>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8AA0C5"/>
                </a:solidFill>
                <a:latin typeface="BIZ UDゴシック" panose="020B0400000000000000" pitchFamily="49" charset="-128"/>
                <a:ea typeface="BIZ UDゴシック" panose="020B0400000000000000" pitchFamily="49" charset="-128"/>
              </a:rPr>
              <a:t> 　</a:t>
            </a:r>
            <a:r>
              <a:rPr kumimoji="1" lang="ja-JP" altLang="en-US" sz="1050" b="1" dirty="0">
                <a:solidFill>
                  <a:srgbClr val="002060"/>
                </a:solidFill>
                <a:latin typeface="BIZ UDゴシック" panose="020B0400000000000000" pitchFamily="49" charset="-128"/>
                <a:ea typeface="BIZ UDゴシック" panose="020B0400000000000000" pitchFamily="49" charset="-128"/>
              </a:rPr>
              <a:t>施策１</a:t>
            </a:r>
            <a:r>
              <a:rPr kumimoji="1" lang="en-US" altLang="ja-JP" sz="1050" b="1" dirty="0">
                <a:solidFill>
                  <a:srgbClr val="002060"/>
                </a:solidFill>
                <a:latin typeface="BIZ UDゴシック" panose="020B0400000000000000" pitchFamily="49" charset="-128"/>
                <a:ea typeface="BIZ UDゴシック" panose="020B0400000000000000" pitchFamily="49" charset="-128"/>
              </a:rPr>
              <a:t>-</a:t>
            </a:r>
            <a:r>
              <a:rPr kumimoji="1" lang="ja-JP" altLang="en-US" sz="1050" b="1" dirty="0">
                <a:solidFill>
                  <a:srgbClr val="002060"/>
                </a:solidFill>
                <a:latin typeface="BIZ UDゴシック" panose="020B0400000000000000" pitchFamily="49" charset="-128"/>
                <a:ea typeface="BIZ UDゴシック" panose="020B0400000000000000" pitchFamily="49" charset="-128"/>
              </a:rPr>
              <a:t>２　</a:t>
            </a:r>
            <a:r>
              <a:rPr kumimoji="1" lang="ja-JP" altLang="en-US" dirty="0">
                <a:solidFill>
                  <a:schemeClr val="accent5">
                    <a:lumMod val="75000"/>
                  </a:schemeClr>
                </a:solidFill>
                <a:latin typeface="BIZ UDゴシック" panose="020B0400000000000000" pitchFamily="49" charset="-128"/>
                <a:ea typeface="BIZ UDゴシック" panose="020B0400000000000000" pitchFamily="49" charset="-128"/>
              </a:rPr>
              <a:t>治山施設の長寿命化・機能強化</a:t>
            </a:r>
            <a:endParaRPr kumimoji="1" lang="en-US" altLang="ja-JP" sz="1200" dirty="0">
              <a:solidFill>
                <a:schemeClr val="accent5">
                  <a:lumMod val="75000"/>
                </a:schemeClr>
              </a:solidFill>
              <a:latin typeface="BIZ UDゴシック" panose="020B0400000000000000" pitchFamily="49" charset="-128"/>
              <a:ea typeface="BIZ UDゴシック" panose="020B0400000000000000" pitchFamily="49" charset="-128"/>
            </a:endParaRPr>
          </a:p>
          <a:p>
            <a:r>
              <a:rPr kumimoji="1" lang="ja-JP" altLang="en-US" sz="1000" dirty="0">
                <a:solidFill>
                  <a:schemeClr val="tx1"/>
                </a:solidFill>
                <a:latin typeface="+mn-ea"/>
              </a:rPr>
              <a:t>   </a:t>
            </a:r>
            <a:endPar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tx1"/>
              </a:solidFill>
            </a:endParaRPr>
          </a:p>
        </p:txBody>
      </p:sp>
      <p:sp>
        <p:nvSpPr>
          <p:cNvPr id="12" name="四角形: 角を丸くする 11">
            <a:extLst>
              <a:ext uri="{FF2B5EF4-FFF2-40B4-BE49-F238E27FC236}">
                <a16:creationId xmlns:a16="http://schemas.microsoft.com/office/drawing/2014/main" id="{04838BA4-4C29-4C2D-83E2-39596ABB78B1}"/>
              </a:ext>
            </a:extLst>
          </p:cNvPr>
          <p:cNvSpPr/>
          <p:nvPr/>
        </p:nvSpPr>
        <p:spPr>
          <a:xfrm>
            <a:off x="138795" y="1390495"/>
            <a:ext cx="5355421" cy="1889536"/>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・これまでに大阪府が整備した治山施設は</a:t>
            </a:r>
            <a:r>
              <a:rPr kumimoji="1" lang="en-US" altLang="ja-JP" sz="1400" dirty="0">
                <a:solidFill>
                  <a:schemeClr val="tx1"/>
                </a:solidFill>
                <a:latin typeface="BIZ UDゴシック" panose="020B0400000000000000" pitchFamily="49" charset="-128"/>
                <a:ea typeface="BIZ UDゴシック" panose="020B0400000000000000" pitchFamily="49" charset="-128"/>
              </a:rPr>
              <a:t>5,090</a:t>
            </a:r>
            <a:r>
              <a:rPr kumimoji="1" lang="ja-JP" altLang="en-US" sz="1400" dirty="0">
                <a:solidFill>
                  <a:schemeClr val="tx1"/>
                </a:solidFill>
                <a:latin typeface="BIZ UDゴシック" panose="020B0400000000000000" pitchFamily="49" charset="-128"/>
                <a:ea typeface="BIZ UDゴシック" panose="020B0400000000000000" pitchFamily="49" charset="-128"/>
              </a:rPr>
              <a:t>施設（</a:t>
            </a:r>
            <a:r>
              <a:rPr kumimoji="1" lang="en-US" altLang="ja-JP" sz="1400" dirty="0">
                <a:solidFill>
                  <a:schemeClr val="tx1"/>
                </a:solidFill>
                <a:latin typeface="BIZ UDゴシック" panose="020B0400000000000000" pitchFamily="49" charset="-128"/>
                <a:ea typeface="BIZ UDゴシック" panose="020B0400000000000000" pitchFamily="49" charset="-128"/>
              </a:rPr>
              <a:t>R7.3</a:t>
            </a:r>
            <a:r>
              <a:rPr kumimoji="1" lang="ja-JP" altLang="en-US" sz="1400" dirty="0">
                <a:solidFill>
                  <a:schemeClr val="tx1"/>
                </a:solidFill>
                <a:latin typeface="BIZ UDゴシック" panose="020B0400000000000000" pitchFamily="49" charset="-128"/>
                <a:ea typeface="BIZ UDゴシック" panose="020B0400000000000000" pitchFamily="49" charset="-128"/>
              </a:rPr>
              <a:t>末）</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　・長寿命化計画等に基づく点検済</a:t>
            </a:r>
            <a:r>
              <a:rPr kumimoji="1" lang="en-US" altLang="ja-JP" sz="1400" dirty="0">
                <a:solidFill>
                  <a:schemeClr val="tx1"/>
                </a:solidFill>
                <a:latin typeface="BIZ UDゴシック" panose="020B0400000000000000" pitchFamily="49" charset="-128"/>
                <a:ea typeface="BIZ UDゴシック" panose="020B0400000000000000" pitchFamily="49" charset="-128"/>
              </a:rPr>
              <a:t>3,144</a:t>
            </a:r>
            <a:r>
              <a:rPr kumimoji="1" lang="ja-JP" altLang="en-US" sz="1400" dirty="0">
                <a:solidFill>
                  <a:schemeClr val="tx1"/>
                </a:solidFill>
                <a:latin typeface="BIZ UDゴシック" panose="020B0400000000000000" pitchFamily="49" charset="-128"/>
                <a:ea typeface="BIZ UDゴシック" panose="020B0400000000000000" pitchFamily="49" charset="-128"/>
              </a:rPr>
              <a:t>施設のうち、</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補修等が</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必要な健全度</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Ⅲ</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Ⅳ</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の施設は、</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108</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施設</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・すべての施設の</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点検完了時には、</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Ⅲ</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Ⅳ</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の施設数は</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228</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施設と</a:t>
            </a:r>
            <a:endParaRPr kumimoji="1" lang="en-US" altLang="ja-JP" sz="14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推計される状況。</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・これまで、山地災害危険地区の着手率向上を中心に事業を</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進めてきたため、老朽化対策は、ほとんど実施できていない。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13" name="四角形: 角を丸くする 12">
            <a:extLst>
              <a:ext uri="{FF2B5EF4-FFF2-40B4-BE49-F238E27FC236}">
                <a16:creationId xmlns:a16="http://schemas.microsoft.com/office/drawing/2014/main" id="{13D8BC4B-E8A5-4272-AE98-57D90C67B17C}"/>
              </a:ext>
            </a:extLst>
          </p:cNvPr>
          <p:cNvSpPr/>
          <p:nvPr/>
        </p:nvSpPr>
        <p:spPr>
          <a:xfrm>
            <a:off x="126805" y="3499610"/>
            <a:ext cx="5355421" cy="1648114"/>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健全度</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Ⅲ</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Ⅳ</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の施設の老朽化対策</a:t>
            </a:r>
            <a:r>
              <a:rPr kumimoji="1" lang="ja-JP" altLang="en-US" sz="1400" dirty="0">
                <a:solidFill>
                  <a:schemeClr val="tx1"/>
                </a:solidFill>
                <a:latin typeface="BIZ UDゴシック" panose="020B0400000000000000" pitchFamily="49" charset="-128"/>
                <a:ea typeface="BIZ UDゴシック" panose="020B0400000000000000" pitchFamily="49" charset="-128"/>
              </a:rPr>
              <a:t>がほとんど実施できていない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ことから、施設自体の安定性が損なわれた場合、多量の土石の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流出等により、下流に甚大な被害をもたらすおそれがある。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・健全度</a:t>
            </a:r>
            <a:r>
              <a:rPr kumimoji="1" lang="en-US" altLang="ja-JP" sz="1400" dirty="0">
                <a:solidFill>
                  <a:schemeClr val="tx1"/>
                </a:solidFill>
                <a:latin typeface="BIZ UDゴシック" panose="020B0400000000000000" pitchFamily="49" charset="-128"/>
                <a:ea typeface="BIZ UDゴシック" panose="020B0400000000000000" pitchFamily="49" charset="-128"/>
              </a:rPr>
              <a:t>Ⅲ</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r>
              <a:rPr kumimoji="1" lang="en-US" altLang="ja-JP" sz="1400" dirty="0">
                <a:solidFill>
                  <a:schemeClr val="tx1"/>
                </a:solidFill>
                <a:latin typeface="BIZ UDゴシック" panose="020B0400000000000000" pitchFamily="49" charset="-128"/>
                <a:ea typeface="BIZ UDゴシック" panose="020B0400000000000000" pitchFamily="49" charset="-128"/>
              </a:rPr>
              <a:t>Ⅳ</a:t>
            </a:r>
            <a:r>
              <a:rPr kumimoji="1" lang="ja-JP" altLang="en-US" sz="1400" dirty="0">
                <a:solidFill>
                  <a:schemeClr val="tx1"/>
                </a:solidFill>
                <a:latin typeface="BIZ UDゴシック" panose="020B0400000000000000" pitchFamily="49" charset="-128"/>
                <a:ea typeface="BIZ UDゴシック" panose="020B0400000000000000" pitchFamily="49" charset="-128"/>
              </a:rPr>
              <a:t>と判定された治山施設がある箇所は、山地災害</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危険地区における危険度に上昇補正がかかることから、対策</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効果の維持のためにも早急な老朽化対策が必要となっている。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2" name="矢印: 下 1">
            <a:extLst>
              <a:ext uri="{FF2B5EF4-FFF2-40B4-BE49-F238E27FC236}">
                <a16:creationId xmlns:a16="http://schemas.microsoft.com/office/drawing/2014/main" id="{2D72CEF0-BD96-47CB-A1D9-4561F66B64EA}"/>
              </a:ext>
            </a:extLst>
          </p:cNvPr>
          <p:cNvSpPr/>
          <p:nvPr/>
        </p:nvSpPr>
        <p:spPr>
          <a:xfrm>
            <a:off x="1757165" y="3327116"/>
            <a:ext cx="2126827" cy="1451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a:extLst>
              <a:ext uri="{FF2B5EF4-FFF2-40B4-BE49-F238E27FC236}">
                <a16:creationId xmlns:a16="http://schemas.microsoft.com/office/drawing/2014/main" id="{7C920C3F-0AB1-49AA-A8DF-BD0A1C95B73D}"/>
              </a:ext>
            </a:extLst>
          </p:cNvPr>
          <p:cNvSpPr txBox="1"/>
          <p:nvPr/>
        </p:nvSpPr>
        <p:spPr>
          <a:xfrm>
            <a:off x="5565175" y="917858"/>
            <a:ext cx="3983445" cy="276999"/>
          </a:xfrm>
          <a:prstGeom prst="rect">
            <a:avLst/>
          </a:prstGeom>
          <a:noFill/>
        </p:spPr>
        <p:txBody>
          <a:bodyPr wrap="square">
            <a:spAutoFit/>
          </a:bodyPr>
          <a:lstStyle/>
          <a:p>
            <a:r>
              <a:rPr lang="ja-JP" altLang="en-US" sz="1200" b="1" dirty="0">
                <a:latin typeface="BIZ UDゴシック" panose="020B0400000000000000" pitchFamily="49" charset="-128"/>
                <a:ea typeface="BIZ UDゴシック" panose="020B0400000000000000" pitchFamily="49" charset="-128"/>
              </a:rPr>
              <a:t>●治山施設点検結果</a:t>
            </a:r>
            <a:r>
              <a:rPr lang="en-US" altLang="ja-JP" sz="1200" b="1" dirty="0">
                <a:latin typeface="BIZ UDゴシック" panose="020B0400000000000000" pitchFamily="49" charset="-128"/>
                <a:ea typeface="BIZ UDゴシック" panose="020B0400000000000000" pitchFamily="49" charset="-128"/>
              </a:rPr>
              <a:t>(R7.3</a:t>
            </a:r>
            <a:r>
              <a:rPr lang="ja-JP" altLang="en-US" sz="1200" b="1" dirty="0">
                <a:latin typeface="BIZ UDゴシック" panose="020B0400000000000000" pitchFamily="49" charset="-128"/>
                <a:ea typeface="BIZ UDゴシック" panose="020B0400000000000000" pitchFamily="49" charset="-128"/>
              </a:rPr>
              <a:t>末時点）</a:t>
            </a:r>
            <a:endParaRPr lang="en-US" altLang="ja-JP" sz="1200" b="1" dirty="0">
              <a:latin typeface="BIZ UDゴシック" panose="020B0400000000000000" pitchFamily="49" charset="-128"/>
              <a:ea typeface="BIZ UDゴシック" panose="020B0400000000000000" pitchFamily="49" charset="-128"/>
            </a:endParaRPr>
          </a:p>
        </p:txBody>
      </p:sp>
      <p:sp>
        <p:nvSpPr>
          <p:cNvPr id="21" name="矢印: 下 20">
            <a:extLst>
              <a:ext uri="{FF2B5EF4-FFF2-40B4-BE49-F238E27FC236}">
                <a16:creationId xmlns:a16="http://schemas.microsoft.com/office/drawing/2014/main" id="{6DCF3D11-5D59-401F-813C-432DFEC3FA02}"/>
              </a:ext>
            </a:extLst>
          </p:cNvPr>
          <p:cNvSpPr/>
          <p:nvPr/>
        </p:nvSpPr>
        <p:spPr>
          <a:xfrm>
            <a:off x="1757165" y="5225289"/>
            <a:ext cx="2126827" cy="1429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矢印: 右 14">
            <a:extLst>
              <a:ext uri="{FF2B5EF4-FFF2-40B4-BE49-F238E27FC236}">
                <a16:creationId xmlns:a16="http://schemas.microsoft.com/office/drawing/2014/main" id="{D3F1A331-E6FA-47BF-A5BF-EF3E04590ECF}"/>
              </a:ext>
            </a:extLst>
          </p:cNvPr>
          <p:cNvSpPr/>
          <p:nvPr/>
        </p:nvSpPr>
        <p:spPr>
          <a:xfrm rot="5400000">
            <a:off x="6583912" y="4906838"/>
            <a:ext cx="88580" cy="548328"/>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テキスト ボックス 27">
            <a:extLst>
              <a:ext uri="{FF2B5EF4-FFF2-40B4-BE49-F238E27FC236}">
                <a16:creationId xmlns:a16="http://schemas.microsoft.com/office/drawing/2014/main" id="{75CF8EC0-9475-4B6B-83C1-ADB376AE2AF9}"/>
              </a:ext>
            </a:extLst>
          </p:cNvPr>
          <p:cNvSpPr txBox="1"/>
          <p:nvPr/>
        </p:nvSpPr>
        <p:spPr>
          <a:xfrm>
            <a:off x="5484429" y="2961128"/>
            <a:ext cx="4421571" cy="600164"/>
          </a:xfrm>
          <a:prstGeom prst="rect">
            <a:avLst/>
          </a:prstGeom>
          <a:noFill/>
        </p:spPr>
        <p:txBody>
          <a:bodyPr wrap="square">
            <a:spAutoFit/>
          </a:bodyPr>
          <a:lstStyle/>
          <a:p>
            <a:r>
              <a:rPr lang="ja-JP" altLang="en-US" sz="1100" b="1" dirty="0">
                <a:latin typeface="BIZ UDゴシック" panose="020B0400000000000000" pitchFamily="49" charset="-128"/>
                <a:ea typeface="BIZ UDゴシック" panose="020B0400000000000000" pitchFamily="49" charset="-128"/>
              </a:rPr>
              <a:t>●長寿命化・機能強化対策　事例　　</a:t>
            </a:r>
            <a:r>
              <a:rPr lang="en-US" altLang="ja-JP" sz="1100" b="1" dirty="0">
                <a:latin typeface="BIZ UDゴシック" panose="020B0400000000000000" pitchFamily="49" charset="-128"/>
                <a:ea typeface="BIZ UDゴシック" panose="020B0400000000000000" pitchFamily="49" charset="-128"/>
              </a:rPr>
              <a:t>[</a:t>
            </a:r>
            <a:r>
              <a:rPr lang="en-US" altLang="ja-JP" sz="1100" dirty="0">
                <a:latin typeface="BIZ UDゴシック" panose="020B0400000000000000" pitchFamily="49" charset="-128"/>
                <a:ea typeface="BIZ UDゴシック" panose="020B0400000000000000" pitchFamily="49" charset="-128"/>
              </a:rPr>
              <a:t>S32</a:t>
            </a:r>
            <a:r>
              <a:rPr lang="ja-JP" altLang="en-US" sz="1100" dirty="0">
                <a:latin typeface="BIZ UDゴシック" panose="020B0400000000000000" pitchFamily="49" charset="-128"/>
                <a:ea typeface="BIZ UDゴシック" panose="020B0400000000000000" pitchFamily="49" charset="-128"/>
              </a:rPr>
              <a:t>年度整備 </a:t>
            </a:r>
            <a:r>
              <a:rPr lang="ja-JP" altLang="en-US" sz="1100" b="1" dirty="0">
                <a:latin typeface="BIZ UDゴシック" panose="020B0400000000000000" pitchFamily="49" charset="-128"/>
                <a:ea typeface="BIZ UDゴシック" panose="020B0400000000000000" pitchFamily="49" charset="-128"/>
              </a:rPr>
              <a:t>健全度</a:t>
            </a:r>
            <a:r>
              <a:rPr lang="en-US" altLang="ja-JP" sz="1100" b="1" dirty="0">
                <a:latin typeface="BIZ UDゴシック" panose="020B0400000000000000" pitchFamily="49" charset="-128"/>
                <a:ea typeface="BIZ UDゴシック" panose="020B0400000000000000" pitchFamily="49" charset="-128"/>
              </a:rPr>
              <a:t>Ⅳ</a:t>
            </a:r>
            <a:r>
              <a:rPr lang="en-US" altLang="ja-JP" sz="1100" dirty="0">
                <a:latin typeface="BIZ UDゴシック" panose="020B0400000000000000" pitchFamily="49" charset="-128"/>
                <a:ea typeface="BIZ UDゴシック" panose="020B0400000000000000" pitchFamily="49" charset="-128"/>
              </a:rPr>
              <a:t>]</a:t>
            </a:r>
          </a:p>
          <a:p>
            <a:r>
              <a:rPr lang="ja-JP" altLang="en-US" sz="1100" b="1" dirty="0">
                <a:latin typeface="BIZ UDゴシック" panose="020B0400000000000000" pitchFamily="49" charset="-128"/>
                <a:ea typeface="BIZ UDゴシック" panose="020B0400000000000000" pitchFamily="49" charset="-128"/>
              </a:rPr>
              <a:t>　構　　造：</a:t>
            </a:r>
            <a:r>
              <a:rPr lang="ja-JP" altLang="en-US" sz="1100" dirty="0">
                <a:latin typeface="BIZ UDゴシック" panose="020B0400000000000000" pitchFamily="49" charset="-128"/>
                <a:ea typeface="BIZ UDゴシック" panose="020B0400000000000000" pitchFamily="49" charset="-128"/>
              </a:rPr>
              <a:t>玉石コンクリート製治山ダム（堤高 </a:t>
            </a:r>
            <a:r>
              <a:rPr lang="en-US" altLang="ja-JP" sz="1100" dirty="0">
                <a:latin typeface="BIZ UDゴシック" panose="020B0400000000000000" pitchFamily="49" charset="-128"/>
                <a:ea typeface="BIZ UDゴシック" panose="020B0400000000000000" pitchFamily="49" charset="-128"/>
              </a:rPr>
              <a:t>5.5m</a:t>
            </a:r>
            <a:r>
              <a:rPr lang="ja-JP" altLang="en-US" sz="1100" dirty="0">
                <a:latin typeface="BIZ UDゴシック" panose="020B0400000000000000" pitchFamily="49" charset="-128"/>
                <a:ea typeface="BIZ UDゴシック" panose="020B0400000000000000" pitchFamily="49" charset="-128"/>
              </a:rPr>
              <a:t> 幅 </a:t>
            </a:r>
            <a:r>
              <a:rPr lang="en-US" altLang="ja-JP" sz="1100" dirty="0">
                <a:latin typeface="BIZ UDゴシック" panose="020B0400000000000000" pitchFamily="49" charset="-128"/>
                <a:ea typeface="BIZ UDゴシック" panose="020B0400000000000000" pitchFamily="49" charset="-128"/>
              </a:rPr>
              <a:t>30.0m</a:t>
            </a:r>
            <a:r>
              <a:rPr lang="ja-JP" altLang="en-US" sz="1100" dirty="0">
                <a:latin typeface="BIZ UDゴシック" panose="020B0400000000000000" pitchFamily="49" charset="-128"/>
                <a:ea typeface="BIZ UDゴシック" panose="020B0400000000000000" pitchFamily="49" charset="-128"/>
              </a:rPr>
              <a:t>）</a:t>
            </a:r>
            <a:endParaRPr lang="en-US" altLang="ja-JP" sz="1100" dirty="0">
              <a:latin typeface="BIZ UDゴシック" panose="020B0400000000000000" pitchFamily="49" charset="-128"/>
              <a:ea typeface="BIZ UDゴシック" panose="020B0400000000000000" pitchFamily="49" charset="-128"/>
            </a:endParaRPr>
          </a:p>
          <a:p>
            <a:r>
              <a:rPr lang="ja-JP" altLang="en-US" sz="1100" b="1" dirty="0">
                <a:latin typeface="BIZ UDゴシック" panose="020B0400000000000000" pitchFamily="49" charset="-128"/>
                <a:ea typeface="BIZ UDゴシック" panose="020B0400000000000000" pitchFamily="49" charset="-128"/>
              </a:rPr>
              <a:t>　施工内容：</a:t>
            </a:r>
            <a:r>
              <a:rPr lang="ja-JP" altLang="en-US" sz="1100" dirty="0">
                <a:latin typeface="BIZ UDゴシック" panose="020B0400000000000000" pitchFamily="49" charset="-128"/>
                <a:ea typeface="BIZ UDゴシック" panose="020B0400000000000000" pitchFamily="49" charset="-128"/>
              </a:rPr>
              <a:t>堤体増厚工・放水路断面拡張・根継・洗堀防止工</a:t>
            </a:r>
            <a:endParaRPr lang="en-US" altLang="ja-JP" sz="1100" dirty="0">
              <a:latin typeface="BIZ UDゴシック" panose="020B0400000000000000" pitchFamily="49" charset="-128"/>
              <a:ea typeface="BIZ UDゴシック" panose="020B0400000000000000" pitchFamily="49" charset="-128"/>
            </a:endParaRPr>
          </a:p>
        </p:txBody>
      </p:sp>
      <p:graphicFrame>
        <p:nvGraphicFramePr>
          <p:cNvPr id="19" name="表 11">
            <a:extLst>
              <a:ext uri="{FF2B5EF4-FFF2-40B4-BE49-F238E27FC236}">
                <a16:creationId xmlns:a16="http://schemas.microsoft.com/office/drawing/2014/main" id="{F731E4CA-31EF-4EE9-B76C-9592F29E768B}"/>
              </a:ext>
            </a:extLst>
          </p:cNvPr>
          <p:cNvGraphicFramePr>
            <a:graphicFrameLocks noGrp="1"/>
          </p:cNvGraphicFramePr>
          <p:nvPr>
            <p:extLst>
              <p:ext uri="{D42A27DB-BD31-4B8C-83A1-F6EECF244321}">
                <p14:modId xmlns:p14="http://schemas.microsoft.com/office/powerpoint/2010/main" val="1570579539"/>
              </p:ext>
            </p:extLst>
          </p:nvPr>
        </p:nvGraphicFramePr>
        <p:xfrm>
          <a:off x="5686270" y="1168541"/>
          <a:ext cx="3983445" cy="1472754"/>
        </p:xfrm>
        <a:graphic>
          <a:graphicData uri="http://schemas.openxmlformats.org/drawingml/2006/table">
            <a:tbl>
              <a:tblPr firstRow="1" bandRow="1"/>
              <a:tblGrid>
                <a:gridCol w="649080">
                  <a:extLst>
                    <a:ext uri="{9D8B030D-6E8A-4147-A177-3AD203B41FA5}">
                      <a16:colId xmlns:a16="http://schemas.microsoft.com/office/drawing/2014/main" val="388165815"/>
                    </a:ext>
                  </a:extLst>
                </a:gridCol>
                <a:gridCol w="692633">
                  <a:extLst>
                    <a:ext uri="{9D8B030D-6E8A-4147-A177-3AD203B41FA5}">
                      <a16:colId xmlns:a16="http://schemas.microsoft.com/office/drawing/2014/main" val="1938130347"/>
                    </a:ext>
                  </a:extLst>
                </a:gridCol>
                <a:gridCol w="692633">
                  <a:extLst>
                    <a:ext uri="{9D8B030D-6E8A-4147-A177-3AD203B41FA5}">
                      <a16:colId xmlns:a16="http://schemas.microsoft.com/office/drawing/2014/main" val="1793338871"/>
                    </a:ext>
                  </a:extLst>
                </a:gridCol>
                <a:gridCol w="641579">
                  <a:extLst>
                    <a:ext uri="{9D8B030D-6E8A-4147-A177-3AD203B41FA5}">
                      <a16:colId xmlns:a16="http://schemas.microsoft.com/office/drawing/2014/main" val="3571462564"/>
                    </a:ext>
                  </a:extLst>
                </a:gridCol>
                <a:gridCol w="657821">
                  <a:extLst>
                    <a:ext uri="{9D8B030D-6E8A-4147-A177-3AD203B41FA5}">
                      <a16:colId xmlns:a16="http://schemas.microsoft.com/office/drawing/2014/main" val="902280825"/>
                    </a:ext>
                  </a:extLst>
                </a:gridCol>
                <a:gridCol w="649699">
                  <a:extLst>
                    <a:ext uri="{9D8B030D-6E8A-4147-A177-3AD203B41FA5}">
                      <a16:colId xmlns:a16="http://schemas.microsoft.com/office/drawing/2014/main" val="2162182531"/>
                    </a:ext>
                  </a:extLst>
                </a:gridCol>
              </a:tblGrid>
              <a:tr h="311244">
                <a:tc>
                  <a:txBody>
                    <a:bodyPr/>
                    <a:lstStyle/>
                    <a:p>
                      <a:pPr algn="ctr"/>
                      <a:endParaRPr kumimoji="1" lang="ja-JP" altLang="en-US" sz="1200" dirty="0"/>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solidFill>
                  </a:tcPr>
                </a:tc>
                <a:tc>
                  <a:txBody>
                    <a:bodyPr/>
                    <a:lstStyle/>
                    <a:p>
                      <a:pPr algn="ctr"/>
                      <a:r>
                        <a:rPr kumimoji="1" lang="ja-JP" altLang="en-US" sz="1200" b="1" dirty="0">
                          <a:solidFill>
                            <a:schemeClr val="bg1"/>
                          </a:solidFill>
                        </a:rPr>
                        <a:t>実施数</a:t>
                      </a:r>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kumimoji="1" sz="1800" b="1" kern="1200">
                          <a:solidFill>
                            <a:schemeClr val="lt1"/>
                          </a:solidFill>
                          <a:latin typeface="Calibri"/>
                        </a:defRPr>
                      </a:lvl1pPr>
                      <a:lvl2pPr marL="457200" algn="l" defTabSz="914400" rtl="0" eaLnBrk="1" latinLnBrk="0" hangingPunct="1">
                        <a:defRPr kumimoji="1" sz="1800" b="1" kern="1200">
                          <a:solidFill>
                            <a:schemeClr val="lt1"/>
                          </a:solidFill>
                          <a:latin typeface="Calibri"/>
                        </a:defRPr>
                      </a:lvl2pPr>
                      <a:lvl3pPr marL="914400" algn="l" defTabSz="914400" rtl="0" eaLnBrk="1" latinLnBrk="0" hangingPunct="1">
                        <a:defRPr kumimoji="1" sz="1800" b="1" kern="1200">
                          <a:solidFill>
                            <a:schemeClr val="lt1"/>
                          </a:solidFill>
                          <a:latin typeface="Calibri"/>
                        </a:defRPr>
                      </a:lvl3pPr>
                      <a:lvl4pPr marL="1371600" algn="l" defTabSz="914400" rtl="0" eaLnBrk="1" latinLnBrk="0" hangingPunct="1">
                        <a:defRPr kumimoji="1" sz="1800" b="1" kern="1200">
                          <a:solidFill>
                            <a:schemeClr val="lt1"/>
                          </a:solidFill>
                          <a:latin typeface="Calibri"/>
                        </a:defRPr>
                      </a:lvl4pPr>
                      <a:lvl5pPr marL="1828800" algn="l" defTabSz="914400" rtl="0" eaLnBrk="1" latinLnBrk="0" hangingPunct="1">
                        <a:defRPr kumimoji="1" sz="1800" b="1" kern="1200">
                          <a:solidFill>
                            <a:schemeClr val="lt1"/>
                          </a:solidFill>
                          <a:latin typeface="Calibri"/>
                        </a:defRPr>
                      </a:lvl5pPr>
                      <a:lvl6pPr marL="2286000" algn="l" defTabSz="914400" rtl="0" eaLnBrk="1" latinLnBrk="0" hangingPunct="1">
                        <a:defRPr kumimoji="1" sz="1800" b="1" kern="1200">
                          <a:solidFill>
                            <a:schemeClr val="lt1"/>
                          </a:solidFill>
                          <a:latin typeface="Calibri"/>
                        </a:defRPr>
                      </a:lvl6pPr>
                      <a:lvl7pPr marL="2743200" algn="l" defTabSz="914400" rtl="0" eaLnBrk="1" latinLnBrk="0" hangingPunct="1">
                        <a:defRPr kumimoji="1" sz="1800" b="1" kern="1200">
                          <a:solidFill>
                            <a:schemeClr val="lt1"/>
                          </a:solidFill>
                          <a:latin typeface="Calibri"/>
                        </a:defRPr>
                      </a:lvl7pPr>
                      <a:lvl8pPr marL="3200400" algn="l" defTabSz="914400" rtl="0" eaLnBrk="1" latinLnBrk="0" hangingPunct="1">
                        <a:defRPr kumimoji="1" sz="1800" b="1" kern="1200">
                          <a:solidFill>
                            <a:schemeClr val="lt1"/>
                          </a:solidFill>
                          <a:latin typeface="Calibri"/>
                        </a:defRPr>
                      </a:lvl8pPr>
                      <a:lvl9pPr marL="3657600" algn="l" defTabSz="914400" rtl="0" eaLnBrk="1" latinLnBrk="0" hangingPunct="1">
                        <a:defRPr kumimoji="1" sz="1800" b="1" kern="1200">
                          <a:solidFill>
                            <a:schemeClr val="lt1"/>
                          </a:solidFill>
                          <a:latin typeface="Calibri"/>
                        </a:defRPr>
                      </a:lvl9pPr>
                    </a:lstStyle>
                    <a:p>
                      <a:pPr algn="ctr"/>
                      <a:r>
                        <a:rPr kumimoji="1" lang="en-US" altLang="ja-JP" sz="1200" dirty="0"/>
                        <a:t> </a:t>
                      </a:r>
                      <a:r>
                        <a:rPr kumimoji="1" lang="ja-JP" altLang="en-US" sz="1200" dirty="0"/>
                        <a:t>健全度</a:t>
                      </a:r>
                      <a:endParaRPr kumimoji="1" lang="en-US" altLang="ja-JP" sz="1200" dirty="0"/>
                    </a:p>
                    <a:p>
                      <a:pPr algn="ctr"/>
                      <a:r>
                        <a:rPr kumimoji="1" lang="en-US" altLang="ja-JP" sz="1200" dirty="0"/>
                        <a:t>Ⅰ</a:t>
                      </a:r>
                      <a:endParaRPr kumimoji="1" lang="ja-JP" altLang="en-US" sz="1200" dirty="0"/>
                    </a:p>
                  </a:txBody>
                  <a:tcPr marL="64196" marR="64196" marT="32099" marB="32099"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kumimoji="1" sz="1800" b="1" kern="1200">
                          <a:solidFill>
                            <a:schemeClr val="lt1"/>
                          </a:solidFill>
                          <a:latin typeface="Calibri"/>
                        </a:defRPr>
                      </a:lvl1pPr>
                      <a:lvl2pPr marL="457200" algn="l" defTabSz="914400" rtl="0" eaLnBrk="1" latinLnBrk="0" hangingPunct="1">
                        <a:defRPr kumimoji="1" sz="1800" b="1" kern="1200">
                          <a:solidFill>
                            <a:schemeClr val="lt1"/>
                          </a:solidFill>
                          <a:latin typeface="Calibri"/>
                        </a:defRPr>
                      </a:lvl2pPr>
                      <a:lvl3pPr marL="914400" algn="l" defTabSz="914400" rtl="0" eaLnBrk="1" latinLnBrk="0" hangingPunct="1">
                        <a:defRPr kumimoji="1" sz="1800" b="1" kern="1200">
                          <a:solidFill>
                            <a:schemeClr val="lt1"/>
                          </a:solidFill>
                          <a:latin typeface="Calibri"/>
                        </a:defRPr>
                      </a:lvl3pPr>
                      <a:lvl4pPr marL="1371600" algn="l" defTabSz="914400" rtl="0" eaLnBrk="1" latinLnBrk="0" hangingPunct="1">
                        <a:defRPr kumimoji="1" sz="1800" b="1" kern="1200">
                          <a:solidFill>
                            <a:schemeClr val="lt1"/>
                          </a:solidFill>
                          <a:latin typeface="Calibri"/>
                        </a:defRPr>
                      </a:lvl4pPr>
                      <a:lvl5pPr marL="1828800" algn="l" defTabSz="914400" rtl="0" eaLnBrk="1" latinLnBrk="0" hangingPunct="1">
                        <a:defRPr kumimoji="1" sz="1800" b="1" kern="1200">
                          <a:solidFill>
                            <a:schemeClr val="lt1"/>
                          </a:solidFill>
                          <a:latin typeface="Calibri"/>
                        </a:defRPr>
                      </a:lvl5pPr>
                      <a:lvl6pPr marL="2286000" algn="l" defTabSz="914400" rtl="0" eaLnBrk="1" latinLnBrk="0" hangingPunct="1">
                        <a:defRPr kumimoji="1" sz="1800" b="1" kern="1200">
                          <a:solidFill>
                            <a:schemeClr val="lt1"/>
                          </a:solidFill>
                          <a:latin typeface="Calibri"/>
                        </a:defRPr>
                      </a:lvl6pPr>
                      <a:lvl7pPr marL="2743200" algn="l" defTabSz="914400" rtl="0" eaLnBrk="1" latinLnBrk="0" hangingPunct="1">
                        <a:defRPr kumimoji="1" sz="1800" b="1" kern="1200">
                          <a:solidFill>
                            <a:schemeClr val="lt1"/>
                          </a:solidFill>
                          <a:latin typeface="Calibri"/>
                        </a:defRPr>
                      </a:lvl7pPr>
                      <a:lvl8pPr marL="3200400" algn="l" defTabSz="914400" rtl="0" eaLnBrk="1" latinLnBrk="0" hangingPunct="1">
                        <a:defRPr kumimoji="1" sz="1800" b="1" kern="1200">
                          <a:solidFill>
                            <a:schemeClr val="lt1"/>
                          </a:solidFill>
                          <a:latin typeface="Calibri"/>
                        </a:defRPr>
                      </a:lvl8pPr>
                      <a:lvl9pPr marL="3657600" algn="l" defTabSz="914400" rtl="0" eaLnBrk="1" latinLnBrk="0" hangingPunct="1">
                        <a:defRPr kumimoji="1" sz="1800" b="1" kern="1200">
                          <a:solidFill>
                            <a:schemeClr val="lt1"/>
                          </a:solidFill>
                          <a:latin typeface="Calibri"/>
                        </a:defRPr>
                      </a:lvl9pPr>
                    </a:lstStyle>
                    <a:p>
                      <a:pPr algn="ctr"/>
                      <a:r>
                        <a:rPr kumimoji="1" lang="ja-JP" altLang="en-US" sz="1200" dirty="0"/>
                        <a:t>健全度</a:t>
                      </a:r>
                      <a:endParaRPr kumimoji="1" lang="en-US" altLang="ja-JP" sz="1200" dirty="0"/>
                    </a:p>
                    <a:p>
                      <a:pPr algn="ctr"/>
                      <a:r>
                        <a:rPr kumimoji="1" lang="en-US" altLang="ja-JP" sz="1200" dirty="0"/>
                        <a:t>Ⅱ</a:t>
                      </a:r>
                      <a:endParaRPr kumimoji="1" lang="ja-JP" altLang="en-US" sz="1200" dirty="0"/>
                    </a:p>
                  </a:txBody>
                  <a:tcPr marL="64196" marR="64196" marT="32099" marB="32099"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lvl1pPr marL="0" algn="l" defTabSz="914400" rtl="0" eaLnBrk="1" latinLnBrk="0" hangingPunct="1">
                        <a:defRPr kumimoji="1" sz="1800" b="1" kern="1200">
                          <a:solidFill>
                            <a:schemeClr val="lt1"/>
                          </a:solidFill>
                          <a:latin typeface="Calibri"/>
                        </a:defRPr>
                      </a:lvl1pPr>
                      <a:lvl2pPr marL="457200" algn="l" defTabSz="914400" rtl="0" eaLnBrk="1" latinLnBrk="0" hangingPunct="1">
                        <a:defRPr kumimoji="1" sz="1800" b="1" kern="1200">
                          <a:solidFill>
                            <a:schemeClr val="lt1"/>
                          </a:solidFill>
                          <a:latin typeface="Calibri"/>
                        </a:defRPr>
                      </a:lvl2pPr>
                      <a:lvl3pPr marL="914400" algn="l" defTabSz="914400" rtl="0" eaLnBrk="1" latinLnBrk="0" hangingPunct="1">
                        <a:defRPr kumimoji="1" sz="1800" b="1" kern="1200">
                          <a:solidFill>
                            <a:schemeClr val="lt1"/>
                          </a:solidFill>
                          <a:latin typeface="Calibri"/>
                        </a:defRPr>
                      </a:lvl3pPr>
                      <a:lvl4pPr marL="1371600" algn="l" defTabSz="914400" rtl="0" eaLnBrk="1" latinLnBrk="0" hangingPunct="1">
                        <a:defRPr kumimoji="1" sz="1800" b="1" kern="1200">
                          <a:solidFill>
                            <a:schemeClr val="lt1"/>
                          </a:solidFill>
                          <a:latin typeface="Calibri"/>
                        </a:defRPr>
                      </a:lvl4pPr>
                      <a:lvl5pPr marL="1828800" algn="l" defTabSz="914400" rtl="0" eaLnBrk="1" latinLnBrk="0" hangingPunct="1">
                        <a:defRPr kumimoji="1" sz="1800" b="1" kern="1200">
                          <a:solidFill>
                            <a:schemeClr val="lt1"/>
                          </a:solidFill>
                          <a:latin typeface="Calibri"/>
                        </a:defRPr>
                      </a:lvl5pPr>
                      <a:lvl6pPr marL="2286000" algn="l" defTabSz="914400" rtl="0" eaLnBrk="1" latinLnBrk="0" hangingPunct="1">
                        <a:defRPr kumimoji="1" sz="1800" b="1" kern="1200">
                          <a:solidFill>
                            <a:schemeClr val="lt1"/>
                          </a:solidFill>
                          <a:latin typeface="Calibri"/>
                        </a:defRPr>
                      </a:lvl6pPr>
                      <a:lvl7pPr marL="2743200" algn="l" defTabSz="914400" rtl="0" eaLnBrk="1" latinLnBrk="0" hangingPunct="1">
                        <a:defRPr kumimoji="1" sz="1800" b="1" kern="1200">
                          <a:solidFill>
                            <a:schemeClr val="lt1"/>
                          </a:solidFill>
                          <a:latin typeface="Calibri"/>
                        </a:defRPr>
                      </a:lvl7pPr>
                      <a:lvl8pPr marL="3200400" algn="l" defTabSz="914400" rtl="0" eaLnBrk="1" latinLnBrk="0" hangingPunct="1">
                        <a:defRPr kumimoji="1" sz="1800" b="1" kern="1200">
                          <a:solidFill>
                            <a:schemeClr val="lt1"/>
                          </a:solidFill>
                          <a:latin typeface="Calibri"/>
                        </a:defRPr>
                      </a:lvl8pPr>
                      <a:lvl9pPr marL="3657600" algn="l" defTabSz="914400" rtl="0" eaLnBrk="1" latinLnBrk="0" hangingPunct="1">
                        <a:defRPr kumimoji="1" sz="1800" b="1" kern="1200">
                          <a:solidFill>
                            <a:schemeClr val="lt1"/>
                          </a:solidFill>
                          <a:latin typeface="Calibri"/>
                        </a:defRPr>
                      </a:lvl9pPr>
                    </a:lstStyle>
                    <a:p>
                      <a:pPr algn="ctr"/>
                      <a:r>
                        <a:rPr kumimoji="1" lang="ja-JP" altLang="en-US" sz="1200" dirty="0"/>
                        <a:t>健全度</a:t>
                      </a:r>
                      <a:endParaRPr kumimoji="1" lang="en-US" altLang="ja-JP" sz="1200" dirty="0"/>
                    </a:p>
                    <a:p>
                      <a:pPr algn="ctr"/>
                      <a:r>
                        <a:rPr kumimoji="1" lang="en-US" altLang="ja-JP" sz="1200" dirty="0"/>
                        <a:t>Ⅲ</a:t>
                      </a:r>
                      <a:endParaRPr kumimoji="1" lang="ja-JP" altLang="en-US" sz="1200" dirty="0"/>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BACC6"/>
                    </a:solidFill>
                  </a:tcPr>
                </a:tc>
                <a:tc>
                  <a:txBody>
                    <a:bodyPr/>
                    <a:lstStyle/>
                    <a:p>
                      <a:pPr algn="ctr"/>
                      <a:r>
                        <a:rPr kumimoji="1" lang="ja-JP" altLang="en-US" sz="1200" b="1" dirty="0">
                          <a:solidFill>
                            <a:schemeClr val="bg1"/>
                          </a:solidFill>
                        </a:rPr>
                        <a:t>健全度</a:t>
                      </a:r>
                      <a:endParaRPr kumimoji="1" lang="en-US" altLang="ja-JP" sz="1200" b="1" dirty="0">
                        <a:solidFill>
                          <a:schemeClr val="bg1"/>
                        </a:solidFill>
                      </a:endParaRPr>
                    </a:p>
                    <a:p>
                      <a:pPr algn="ctr"/>
                      <a:r>
                        <a:rPr kumimoji="1" lang="en-US" altLang="ja-JP" sz="1200" b="1" dirty="0">
                          <a:solidFill>
                            <a:schemeClr val="bg1"/>
                          </a:solidFill>
                        </a:rPr>
                        <a:t>Ⅳ</a:t>
                      </a:r>
                      <a:endParaRPr kumimoji="1" lang="ja-JP" altLang="en-US" sz="1200" b="1" dirty="0">
                        <a:solidFill>
                          <a:schemeClr val="bg1"/>
                        </a:solidFill>
                      </a:endParaRPr>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solidFill>
                  </a:tcPr>
                </a:tc>
                <a:extLst>
                  <a:ext uri="{0D108BD9-81ED-4DB2-BD59-A6C34878D82A}">
                    <a16:rowId xmlns:a16="http://schemas.microsoft.com/office/drawing/2014/main" val="2414594653"/>
                  </a:ext>
                </a:extLst>
              </a:tr>
              <a:tr h="333962">
                <a:tc>
                  <a:txBody>
                    <a:bodyPr/>
                    <a:lstStyle/>
                    <a:p>
                      <a:pPr algn="ctr"/>
                      <a:r>
                        <a:rPr kumimoji="1" lang="ja-JP" altLang="en-US" sz="1200" dirty="0">
                          <a:latin typeface="BIZ UDゴシック" panose="020B0400000000000000" pitchFamily="49" charset="-128"/>
                          <a:ea typeface="BIZ UDゴシック" panose="020B0400000000000000" pitchFamily="49" charset="-128"/>
                        </a:rPr>
                        <a:t>点検中</a:t>
                      </a:r>
                      <a:endParaRPr kumimoji="1" lang="en-US" altLang="ja-JP" sz="1200" dirty="0">
                        <a:latin typeface="BIZ UDゴシック" panose="020B0400000000000000" pitchFamily="49" charset="-128"/>
                        <a:ea typeface="BIZ UDゴシック" panose="020B0400000000000000" pitchFamily="49" charset="-128"/>
                      </a:endParaRPr>
                    </a:p>
                    <a:p>
                      <a:pPr algn="ctr"/>
                      <a:r>
                        <a:rPr kumimoji="1" lang="en-US" altLang="ja-JP" sz="1200" dirty="0">
                          <a:latin typeface="BIZ UDゴシック" panose="020B0400000000000000" pitchFamily="49" charset="-128"/>
                          <a:ea typeface="BIZ UDゴシック" panose="020B0400000000000000" pitchFamily="49" charset="-128"/>
                        </a:rPr>
                        <a:t>(</a:t>
                      </a:r>
                      <a:r>
                        <a:rPr kumimoji="1" lang="ja-JP" altLang="en-US" sz="1200" dirty="0">
                          <a:latin typeface="BIZ UDゴシック" panose="020B0400000000000000" pitchFamily="49" charset="-128"/>
                          <a:ea typeface="BIZ UDゴシック" panose="020B0400000000000000" pitchFamily="49" charset="-128"/>
                        </a:rPr>
                        <a:t>現在</a:t>
                      </a:r>
                      <a:r>
                        <a:rPr kumimoji="1" lang="en-US" altLang="ja-JP" sz="1200" dirty="0">
                          <a:latin typeface="BIZ UDゴシック" panose="020B0400000000000000" pitchFamily="49" charset="-128"/>
                          <a:ea typeface="BIZ UDゴシック" panose="020B0400000000000000" pitchFamily="49" charset="-128"/>
                        </a:rPr>
                        <a:t>)</a:t>
                      </a:r>
                      <a:endParaRPr kumimoji="1" lang="ja-JP" altLang="en-US" sz="1200" dirty="0">
                        <a:latin typeface="BIZ UDゴシック" panose="020B0400000000000000" pitchFamily="49" charset="-128"/>
                        <a:ea typeface="BIZ UDゴシック" panose="020B0400000000000000" pitchFamily="49" charset="-128"/>
                      </a:endParaRPr>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dirty="0"/>
                        <a:t>3,144</a:t>
                      </a:r>
                      <a:endParaRPr kumimoji="1" lang="ja-JP" altLang="en-US" sz="1600" dirty="0"/>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pPr algn="ctr"/>
                      <a:r>
                        <a:rPr kumimoji="1" lang="en-US" altLang="ja-JP" sz="1600" dirty="0"/>
                        <a:t>2,211</a:t>
                      </a:r>
                      <a:endParaRPr kumimoji="1" lang="ja-JP" altLang="en-US" sz="1600" dirty="0"/>
                    </a:p>
                  </a:txBody>
                  <a:tcPr marL="64196" marR="64196" marT="32099" marB="32099"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pPr algn="ctr"/>
                      <a:r>
                        <a:rPr kumimoji="1" lang="en-US" altLang="ja-JP" sz="1600" dirty="0"/>
                        <a:t>825</a:t>
                      </a:r>
                      <a:endParaRPr kumimoji="1" lang="ja-JP" altLang="en-US" sz="1600" dirty="0"/>
                    </a:p>
                  </a:txBody>
                  <a:tcPr marL="64196" marR="64196" marT="32099" marB="32099" anchor="ctr">
                    <a:lnL w="12700" cmpd="sng">
                      <a:solidFill>
                        <a:sysClr val="window" lastClr="FFFFFF"/>
                      </a:solidFill>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c>
                  <a:txBody>
                    <a:bodyPr/>
                    <a:lstStyle>
                      <a:lvl1pPr marL="0" algn="l" defTabSz="914400" rtl="0" eaLnBrk="1" latinLnBrk="0" hangingPunct="1">
                        <a:defRPr kumimoji="1" sz="1800" kern="1200">
                          <a:solidFill>
                            <a:schemeClr val="dk1"/>
                          </a:solidFill>
                          <a:latin typeface="Calibri"/>
                        </a:defRPr>
                      </a:lvl1pPr>
                      <a:lvl2pPr marL="457200" algn="l" defTabSz="914400" rtl="0" eaLnBrk="1" latinLnBrk="0" hangingPunct="1">
                        <a:defRPr kumimoji="1" sz="1800" kern="1200">
                          <a:solidFill>
                            <a:schemeClr val="dk1"/>
                          </a:solidFill>
                          <a:latin typeface="Calibri"/>
                        </a:defRPr>
                      </a:lvl2pPr>
                      <a:lvl3pPr marL="914400" algn="l" defTabSz="914400" rtl="0" eaLnBrk="1" latinLnBrk="0" hangingPunct="1">
                        <a:defRPr kumimoji="1" sz="1800" kern="1200">
                          <a:solidFill>
                            <a:schemeClr val="dk1"/>
                          </a:solidFill>
                          <a:latin typeface="Calibri"/>
                        </a:defRPr>
                      </a:lvl3pPr>
                      <a:lvl4pPr marL="1371600" algn="l" defTabSz="914400" rtl="0" eaLnBrk="1" latinLnBrk="0" hangingPunct="1">
                        <a:defRPr kumimoji="1" sz="1800" kern="1200">
                          <a:solidFill>
                            <a:schemeClr val="dk1"/>
                          </a:solidFill>
                          <a:latin typeface="Calibri"/>
                        </a:defRPr>
                      </a:lvl4pPr>
                      <a:lvl5pPr marL="1828800" algn="l" defTabSz="914400" rtl="0" eaLnBrk="1" latinLnBrk="0" hangingPunct="1">
                        <a:defRPr kumimoji="1" sz="1800" kern="1200">
                          <a:solidFill>
                            <a:schemeClr val="dk1"/>
                          </a:solidFill>
                          <a:latin typeface="Calibri"/>
                        </a:defRPr>
                      </a:lvl5pPr>
                      <a:lvl6pPr marL="2286000" algn="l" defTabSz="914400" rtl="0" eaLnBrk="1" latinLnBrk="0" hangingPunct="1">
                        <a:defRPr kumimoji="1" sz="1800" kern="1200">
                          <a:solidFill>
                            <a:schemeClr val="dk1"/>
                          </a:solidFill>
                          <a:latin typeface="Calibri"/>
                        </a:defRPr>
                      </a:lvl6pPr>
                      <a:lvl7pPr marL="2743200" algn="l" defTabSz="914400" rtl="0" eaLnBrk="1" latinLnBrk="0" hangingPunct="1">
                        <a:defRPr kumimoji="1" sz="1800" kern="1200">
                          <a:solidFill>
                            <a:schemeClr val="dk1"/>
                          </a:solidFill>
                          <a:latin typeface="Calibri"/>
                        </a:defRPr>
                      </a:lvl7pPr>
                      <a:lvl8pPr marL="3200400" algn="l" defTabSz="914400" rtl="0" eaLnBrk="1" latinLnBrk="0" hangingPunct="1">
                        <a:defRPr kumimoji="1" sz="1800" kern="1200">
                          <a:solidFill>
                            <a:schemeClr val="dk1"/>
                          </a:solidFill>
                          <a:latin typeface="Calibri"/>
                        </a:defRPr>
                      </a:lvl8pPr>
                      <a:lvl9pPr marL="3657600" algn="l" defTabSz="914400" rtl="0" eaLnBrk="1" latinLnBrk="0" hangingPunct="1">
                        <a:defRPr kumimoji="1" sz="1800" kern="1200">
                          <a:solidFill>
                            <a:schemeClr val="dk1"/>
                          </a:solidFill>
                          <a:latin typeface="Calibri"/>
                        </a:defRPr>
                      </a:lvl9pPr>
                    </a:lstStyle>
                    <a:p>
                      <a:pPr algn="ctr"/>
                      <a:r>
                        <a:rPr kumimoji="1" lang="en-US" altLang="ja-JP" sz="1600" b="1" dirty="0">
                          <a:solidFill>
                            <a:schemeClr val="tx1"/>
                          </a:solidFill>
                        </a:rPr>
                        <a:t>90</a:t>
                      </a:r>
                      <a:endParaRPr kumimoji="1" lang="ja-JP" altLang="en-US" sz="1600" b="1" dirty="0">
                        <a:solidFill>
                          <a:schemeClr val="tx1"/>
                        </a:solidFill>
                      </a:endParaRPr>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b="1" dirty="0"/>
                        <a:t>18</a:t>
                      </a:r>
                      <a:endParaRPr kumimoji="1" lang="ja-JP" altLang="en-US" sz="1600" b="1" dirty="0"/>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BACC6">
                        <a:tint val="40000"/>
                      </a:srgbClr>
                    </a:solidFill>
                  </a:tcPr>
                </a:tc>
                <a:extLst>
                  <a:ext uri="{0D108BD9-81ED-4DB2-BD59-A6C34878D82A}">
                    <a16:rowId xmlns:a16="http://schemas.microsoft.com/office/drawing/2014/main" val="2675709294"/>
                  </a:ext>
                </a:extLst>
              </a:tr>
              <a:tr h="333962">
                <a:tc>
                  <a:txBody>
                    <a:bodyPr/>
                    <a:lstStyle/>
                    <a:p>
                      <a:pPr algn="ctr"/>
                      <a:r>
                        <a:rPr kumimoji="1" lang="ja-JP" altLang="en-US" sz="1200" dirty="0">
                          <a:latin typeface="BIZ UDゴシック" panose="020B0400000000000000" pitchFamily="49" charset="-128"/>
                          <a:ea typeface="BIZ UDゴシック" panose="020B0400000000000000" pitchFamily="49" charset="-128"/>
                        </a:rPr>
                        <a:t>点検</a:t>
                      </a:r>
                      <a:endParaRPr kumimoji="1" lang="en-US" altLang="ja-JP" sz="1200" dirty="0">
                        <a:latin typeface="BIZ UDゴシック" panose="020B0400000000000000" pitchFamily="49" charset="-128"/>
                        <a:ea typeface="BIZ UDゴシック" panose="020B0400000000000000" pitchFamily="49" charset="-128"/>
                      </a:endParaRPr>
                    </a:p>
                    <a:p>
                      <a:pPr algn="ctr"/>
                      <a:r>
                        <a:rPr kumimoji="1" lang="ja-JP" altLang="en-US" sz="1200" dirty="0">
                          <a:latin typeface="BIZ UDゴシック" panose="020B0400000000000000" pitchFamily="49" charset="-128"/>
                          <a:ea typeface="BIZ UDゴシック" panose="020B0400000000000000" pitchFamily="49" charset="-128"/>
                        </a:rPr>
                        <a:t>完了時</a:t>
                      </a:r>
                      <a:endParaRPr kumimoji="1" lang="en-US" altLang="ja-JP" sz="1200" dirty="0">
                        <a:latin typeface="BIZ UDゴシック" panose="020B0400000000000000" pitchFamily="49" charset="-128"/>
                        <a:ea typeface="BIZ UDゴシック" panose="020B0400000000000000" pitchFamily="49" charset="-128"/>
                      </a:endParaRPr>
                    </a:p>
                    <a:p>
                      <a:pPr algn="ctr"/>
                      <a:r>
                        <a:rPr kumimoji="1" lang="en-US" altLang="ja-JP" sz="1200" dirty="0">
                          <a:latin typeface="BIZ UDゴシック" panose="020B0400000000000000" pitchFamily="49" charset="-128"/>
                          <a:ea typeface="BIZ UDゴシック" panose="020B0400000000000000" pitchFamily="49" charset="-128"/>
                        </a:rPr>
                        <a:t>(</a:t>
                      </a:r>
                      <a:r>
                        <a:rPr kumimoji="1" lang="ja-JP" altLang="en-US" sz="1200" dirty="0">
                          <a:latin typeface="BIZ UDゴシック" panose="020B0400000000000000" pitchFamily="49" charset="-128"/>
                          <a:ea typeface="BIZ UDゴシック" panose="020B0400000000000000" pitchFamily="49" charset="-128"/>
                        </a:rPr>
                        <a:t>推計</a:t>
                      </a:r>
                      <a:r>
                        <a:rPr kumimoji="1" lang="en-US" altLang="ja-JP" sz="1200" dirty="0">
                          <a:latin typeface="BIZ UDゴシック" panose="020B0400000000000000" pitchFamily="49" charset="-128"/>
                          <a:ea typeface="BIZ UDゴシック" panose="020B0400000000000000" pitchFamily="49" charset="-128"/>
                        </a:rPr>
                        <a:t>)</a:t>
                      </a:r>
                      <a:endParaRPr kumimoji="1" lang="ja-JP" altLang="en-US" sz="1200" dirty="0">
                        <a:latin typeface="BIZ UDゴシック" panose="020B0400000000000000" pitchFamily="49" charset="-128"/>
                        <a:ea typeface="BIZ UDゴシック" panose="020B0400000000000000" pitchFamily="49" charset="-128"/>
                      </a:endParaRPr>
                    </a:p>
                  </a:txBody>
                  <a:tcPr marL="64196" marR="64196" marT="32099" marB="32099"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b="1" u="sng" dirty="0"/>
                        <a:t>5,090</a:t>
                      </a:r>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dirty="0"/>
                        <a:t>3,537</a:t>
                      </a:r>
                      <a:endParaRPr kumimoji="1" lang="ja-JP" altLang="en-US" sz="1600" dirty="0"/>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dirty="0"/>
                        <a:t>1,325</a:t>
                      </a:r>
                      <a:endParaRPr kumimoji="1" lang="ja-JP" altLang="en-US" sz="1600" dirty="0"/>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b="1" dirty="0">
                          <a:solidFill>
                            <a:schemeClr val="tx1"/>
                          </a:solidFill>
                        </a:rPr>
                        <a:t>190</a:t>
                      </a:r>
                      <a:endParaRPr kumimoji="1" lang="ja-JP" altLang="en-US" sz="1600" b="1" dirty="0">
                        <a:solidFill>
                          <a:schemeClr val="tx1"/>
                        </a:solidFill>
                      </a:endParaRPr>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tc>
                  <a:txBody>
                    <a:bodyPr/>
                    <a:lstStyle/>
                    <a:p>
                      <a:pPr algn="ctr"/>
                      <a:r>
                        <a:rPr kumimoji="1" lang="en-US" altLang="ja-JP" sz="1600" b="1" dirty="0"/>
                        <a:t>38</a:t>
                      </a:r>
                      <a:endParaRPr kumimoji="1" lang="ja-JP" altLang="en-US" sz="1600" b="1" dirty="0"/>
                    </a:p>
                  </a:txBody>
                  <a:tcPr marL="64196" marR="64196" marT="32099" marB="32099"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BACC6">
                        <a:tint val="40000"/>
                      </a:srgbClr>
                    </a:solidFill>
                  </a:tcPr>
                </a:tc>
                <a:extLst>
                  <a:ext uri="{0D108BD9-81ED-4DB2-BD59-A6C34878D82A}">
                    <a16:rowId xmlns:a16="http://schemas.microsoft.com/office/drawing/2014/main" val="3775353190"/>
                  </a:ext>
                </a:extLst>
              </a:tr>
            </a:tbl>
          </a:graphicData>
        </a:graphic>
      </p:graphicFrame>
      <p:sp>
        <p:nvSpPr>
          <p:cNvPr id="3" name="矢印: 下 2">
            <a:extLst>
              <a:ext uri="{FF2B5EF4-FFF2-40B4-BE49-F238E27FC236}">
                <a16:creationId xmlns:a16="http://schemas.microsoft.com/office/drawing/2014/main" id="{5C9534C0-31E1-46DD-B832-B315ED6D9AD9}"/>
              </a:ext>
            </a:extLst>
          </p:cNvPr>
          <p:cNvSpPr/>
          <p:nvPr/>
        </p:nvSpPr>
        <p:spPr>
          <a:xfrm>
            <a:off x="8588673" y="1960829"/>
            <a:ext cx="214596" cy="1239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矢印: 下 28">
            <a:extLst>
              <a:ext uri="{FF2B5EF4-FFF2-40B4-BE49-F238E27FC236}">
                <a16:creationId xmlns:a16="http://schemas.microsoft.com/office/drawing/2014/main" id="{A8A5E414-2F21-4595-A0F7-BDB641C2FA79}"/>
              </a:ext>
            </a:extLst>
          </p:cNvPr>
          <p:cNvSpPr/>
          <p:nvPr/>
        </p:nvSpPr>
        <p:spPr>
          <a:xfrm>
            <a:off x="9231259" y="1960828"/>
            <a:ext cx="214596" cy="1239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AC3AB0DD-AE7F-4961-96AD-C3A9820201F9}"/>
              </a:ext>
            </a:extLst>
          </p:cNvPr>
          <p:cNvSpPr txBox="1"/>
          <p:nvPr/>
        </p:nvSpPr>
        <p:spPr>
          <a:xfrm>
            <a:off x="7842556" y="6454364"/>
            <a:ext cx="1944841" cy="246221"/>
          </a:xfrm>
          <a:prstGeom prst="rect">
            <a:avLst/>
          </a:prstGeom>
          <a:noFill/>
        </p:spPr>
        <p:txBody>
          <a:bodyPr wrap="square">
            <a:spAutoFit/>
          </a:bodyPr>
          <a:lstStyle/>
          <a:p>
            <a:pPr algn="ctr"/>
            <a:r>
              <a:rPr lang="ja-JP" altLang="en-US" sz="1000" dirty="0">
                <a:latin typeface="BIZ UDゴシック" panose="020B0400000000000000" pitchFamily="49" charset="-128"/>
                <a:ea typeface="BIZ UDゴシック" panose="020B0400000000000000" pitchFamily="49" charset="-128"/>
              </a:rPr>
              <a:t>基礎部洗堀・玉石露出</a:t>
            </a:r>
            <a:endParaRPr lang="en-US" altLang="ja-JP" sz="1000" dirty="0">
              <a:latin typeface="BIZ UDゴシック" panose="020B0400000000000000" pitchFamily="49" charset="-128"/>
              <a:ea typeface="BIZ UDゴシック" panose="020B0400000000000000" pitchFamily="49" charset="-128"/>
            </a:endParaRPr>
          </a:p>
        </p:txBody>
      </p:sp>
      <p:pic>
        <p:nvPicPr>
          <p:cNvPr id="5" name="図 4">
            <a:extLst>
              <a:ext uri="{FF2B5EF4-FFF2-40B4-BE49-F238E27FC236}">
                <a16:creationId xmlns:a16="http://schemas.microsoft.com/office/drawing/2014/main" id="{C63548F7-BEB3-4D33-BC7D-AC7D5EBBA8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52116" y="3528510"/>
            <a:ext cx="1904779" cy="1428584"/>
          </a:xfrm>
          <a:prstGeom prst="rect">
            <a:avLst/>
          </a:prstGeom>
        </p:spPr>
      </p:pic>
      <p:sp>
        <p:nvSpPr>
          <p:cNvPr id="14" name="楕円 13">
            <a:extLst>
              <a:ext uri="{FF2B5EF4-FFF2-40B4-BE49-F238E27FC236}">
                <a16:creationId xmlns:a16="http://schemas.microsoft.com/office/drawing/2014/main" id="{8BC5D978-27AA-4DFF-AFFB-E27ECCD2269F}"/>
              </a:ext>
            </a:extLst>
          </p:cNvPr>
          <p:cNvSpPr/>
          <p:nvPr/>
        </p:nvSpPr>
        <p:spPr>
          <a:xfrm>
            <a:off x="6176046" y="4585589"/>
            <a:ext cx="342184" cy="329507"/>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20" name="直線矢印コネクタ 19">
            <a:extLst>
              <a:ext uri="{FF2B5EF4-FFF2-40B4-BE49-F238E27FC236}">
                <a16:creationId xmlns:a16="http://schemas.microsoft.com/office/drawing/2014/main" id="{520533AF-6B86-4785-8016-8C848AC2BAB7}"/>
              </a:ext>
            </a:extLst>
          </p:cNvPr>
          <p:cNvCxnSpPr>
            <a:cxnSpLocks/>
          </p:cNvCxnSpPr>
          <p:nvPr/>
        </p:nvCxnSpPr>
        <p:spPr>
          <a:xfrm>
            <a:off x="6434667" y="4750342"/>
            <a:ext cx="1384491" cy="47494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5" name="図 24">
            <a:extLst>
              <a:ext uri="{FF2B5EF4-FFF2-40B4-BE49-F238E27FC236}">
                <a16:creationId xmlns:a16="http://schemas.microsoft.com/office/drawing/2014/main" id="{98C7D50C-DF07-48DF-846C-5D60770EE8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23184" y="5136709"/>
            <a:ext cx="1783584" cy="1337688"/>
          </a:xfrm>
          <a:prstGeom prst="rect">
            <a:avLst/>
          </a:prstGeom>
        </p:spPr>
      </p:pic>
      <p:pic>
        <p:nvPicPr>
          <p:cNvPr id="31" name="図 30">
            <a:extLst>
              <a:ext uri="{FF2B5EF4-FFF2-40B4-BE49-F238E27FC236}">
                <a16:creationId xmlns:a16="http://schemas.microsoft.com/office/drawing/2014/main" id="{ACA4E0DA-A712-4D89-BA16-A19CFFA08EA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23186" y="3528510"/>
            <a:ext cx="1783583" cy="1337687"/>
          </a:xfrm>
          <a:prstGeom prst="rect">
            <a:avLst/>
          </a:prstGeom>
        </p:spPr>
      </p:pic>
      <p:sp>
        <p:nvSpPr>
          <p:cNvPr id="32" name="楕円 31">
            <a:extLst>
              <a:ext uri="{FF2B5EF4-FFF2-40B4-BE49-F238E27FC236}">
                <a16:creationId xmlns:a16="http://schemas.microsoft.com/office/drawing/2014/main" id="{1B36DE52-520F-4C1B-A0D8-352D8C7EB68A}"/>
              </a:ext>
            </a:extLst>
          </p:cNvPr>
          <p:cNvSpPr/>
          <p:nvPr/>
        </p:nvSpPr>
        <p:spPr>
          <a:xfrm>
            <a:off x="6800951" y="3547668"/>
            <a:ext cx="342184" cy="329507"/>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3" name="直線矢印コネクタ 32">
            <a:extLst>
              <a:ext uri="{FF2B5EF4-FFF2-40B4-BE49-F238E27FC236}">
                <a16:creationId xmlns:a16="http://schemas.microsoft.com/office/drawing/2014/main" id="{C7BEAA40-753C-48C1-AEBF-DCF580225D30}"/>
              </a:ext>
            </a:extLst>
          </p:cNvPr>
          <p:cNvCxnSpPr>
            <a:cxnSpLocks/>
          </p:cNvCxnSpPr>
          <p:nvPr/>
        </p:nvCxnSpPr>
        <p:spPr>
          <a:xfrm>
            <a:off x="7059572" y="3712421"/>
            <a:ext cx="759586" cy="32405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879B108B-219C-4CD4-95CD-759FEA095712}"/>
              </a:ext>
            </a:extLst>
          </p:cNvPr>
          <p:cNvSpPr txBox="1"/>
          <p:nvPr/>
        </p:nvSpPr>
        <p:spPr>
          <a:xfrm>
            <a:off x="5587259" y="2600347"/>
            <a:ext cx="4215909" cy="369332"/>
          </a:xfrm>
          <a:prstGeom prst="rect">
            <a:avLst/>
          </a:prstGeom>
          <a:noFill/>
        </p:spPr>
        <p:txBody>
          <a:bodyPr wrap="square">
            <a:spAutoFit/>
          </a:bodyPr>
          <a:lstStyle/>
          <a:p>
            <a:r>
              <a:rPr lang="ja-JP" altLang="en-US" sz="900" b="1" dirty="0">
                <a:latin typeface="BIZ UDゴシック" panose="020B0400000000000000" pitchFamily="49" charset="-128"/>
                <a:ea typeface="BIZ UDゴシック" panose="020B0400000000000000" pitchFamily="49" charset="-128"/>
              </a:rPr>
              <a:t>健全度</a:t>
            </a:r>
            <a:r>
              <a:rPr lang="en-US" altLang="ja-JP" sz="900" b="1" dirty="0">
                <a:latin typeface="BIZ UDゴシック" panose="020B0400000000000000" pitchFamily="49" charset="-128"/>
                <a:ea typeface="BIZ UDゴシック" panose="020B0400000000000000" pitchFamily="49" charset="-128"/>
              </a:rPr>
              <a:t>Ⅲ</a:t>
            </a:r>
            <a:r>
              <a:rPr lang="ja-JP" altLang="en-US" sz="900" b="1" dirty="0">
                <a:latin typeface="BIZ UDゴシック" panose="020B0400000000000000" pitchFamily="49" charset="-128"/>
                <a:ea typeface="BIZ UDゴシック" panose="020B0400000000000000" pitchFamily="49" charset="-128"/>
              </a:rPr>
              <a:t>：</a:t>
            </a:r>
            <a:r>
              <a:rPr lang="ja-JP" altLang="en-US" sz="900" dirty="0">
                <a:latin typeface="BIZ UDゴシック" panose="020B0400000000000000" pitchFamily="49" charset="-128"/>
                <a:ea typeface="BIZ UDゴシック" panose="020B0400000000000000" pitchFamily="49" charset="-128"/>
              </a:rPr>
              <a:t>施設の機能の低下が</a:t>
            </a:r>
            <a:r>
              <a:rPr lang="ja-JP" altLang="en-US" sz="900" u="sng" dirty="0">
                <a:latin typeface="BIZ UDゴシック" panose="020B0400000000000000" pitchFamily="49" charset="-128"/>
                <a:ea typeface="BIZ UDゴシック" panose="020B0400000000000000" pitchFamily="49" charset="-128"/>
              </a:rPr>
              <a:t>生じる可能性があり</a:t>
            </a:r>
            <a:r>
              <a:rPr lang="ja-JP" altLang="en-US" sz="900" dirty="0">
                <a:latin typeface="BIZ UDゴシック" panose="020B0400000000000000" pitchFamily="49" charset="-128"/>
                <a:ea typeface="BIZ UDゴシック" panose="020B0400000000000000" pitchFamily="49" charset="-128"/>
              </a:rPr>
              <a:t>、</a:t>
            </a:r>
            <a:r>
              <a:rPr lang="ja-JP" altLang="en-US" sz="900" b="1" dirty="0">
                <a:latin typeface="BIZ UDゴシック" panose="020B0400000000000000" pitchFamily="49" charset="-128"/>
                <a:ea typeface="BIZ UDゴシック" panose="020B0400000000000000" pitchFamily="49" charset="-128"/>
              </a:rPr>
              <a:t>早急に対策が必要な状態</a:t>
            </a:r>
            <a:endParaRPr lang="en-US" altLang="ja-JP" sz="900" b="1" dirty="0">
              <a:latin typeface="BIZ UDゴシック" panose="020B0400000000000000" pitchFamily="49" charset="-128"/>
              <a:ea typeface="BIZ UDゴシック" panose="020B0400000000000000" pitchFamily="49" charset="-128"/>
            </a:endParaRPr>
          </a:p>
          <a:p>
            <a:r>
              <a:rPr lang="ja-JP" altLang="en-US" sz="900" b="1" dirty="0">
                <a:latin typeface="BIZ UDゴシック" panose="020B0400000000000000" pitchFamily="49" charset="-128"/>
                <a:ea typeface="BIZ UDゴシック" panose="020B0400000000000000" pitchFamily="49" charset="-128"/>
              </a:rPr>
              <a:t>健全度</a:t>
            </a:r>
            <a:r>
              <a:rPr lang="en-US" altLang="ja-JP" sz="900" b="1" dirty="0">
                <a:latin typeface="BIZ UDゴシック" panose="020B0400000000000000" pitchFamily="49" charset="-128"/>
                <a:ea typeface="BIZ UDゴシック" panose="020B0400000000000000" pitchFamily="49" charset="-128"/>
              </a:rPr>
              <a:t>Ⅳ</a:t>
            </a:r>
            <a:r>
              <a:rPr lang="ja-JP" altLang="en-US" sz="900" b="1" dirty="0">
                <a:latin typeface="BIZ UDゴシック" panose="020B0400000000000000" pitchFamily="49" charset="-128"/>
                <a:ea typeface="BIZ UDゴシック" panose="020B0400000000000000" pitchFamily="49" charset="-128"/>
              </a:rPr>
              <a:t>：</a:t>
            </a:r>
            <a:r>
              <a:rPr lang="ja-JP" altLang="en-US" sz="900" dirty="0">
                <a:latin typeface="BIZ UDゴシック" panose="020B0400000000000000" pitchFamily="49" charset="-128"/>
                <a:ea typeface="BIZ UDゴシック" panose="020B0400000000000000" pitchFamily="49" charset="-128"/>
              </a:rPr>
              <a:t>施設の機能の低下が</a:t>
            </a:r>
            <a:r>
              <a:rPr lang="ja-JP" altLang="en-US" sz="900" u="sng" dirty="0">
                <a:latin typeface="BIZ UDゴシック" panose="020B0400000000000000" pitchFamily="49" charset="-128"/>
                <a:ea typeface="BIZ UDゴシック" panose="020B0400000000000000" pitchFamily="49" charset="-128"/>
              </a:rPr>
              <a:t>生じており</a:t>
            </a:r>
            <a:r>
              <a:rPr lang="ja-JP" altLang="en-US" sz="900" dirty="0">
                <a:latin typeface="BIZ UDゴシック" panose="020B0400000000000000" pitchFamily="49" charset="-128"/>
                <a:ea typeface="BIZ UDゴシック" panose="020B0400000000000000" pitchFamily="49" charset="-128"/>
              </a:rPr>
              <a:t>、</a:t>
            </a:r>
            <a:r>
              <a:rPr lang="ja-JP" altLang="en-US" sz="900" b="1" dirty="0">
                <a:latin typeface="BIZ UDゴシック" panose="020B0400000000000000" pitchFamily="49" charset="-128"/>
                <a:ea typeface="BIZ UDゴシック" panose="020B0400000000000000" pitchFamily="49" charset="-128"/>
              </a:rPr>
              <a:t>緊急な対策が必要な状態</a:t>
            </a:r>
            <a:endParaRPr lang="en-US" altLang="ja-JP" sz="900" b="1" dirty="0">
              <a:latin typeface="BIZ UDゴシック" panose="020B0400000000000000" pitchFamily="49" charset="-128"/>
              <a:ea typeface="BIZ UDゴシック" panose="020B0400000000000000" pitchFamily="49" charset="-128"/>
            </a:endParaRPr>
          </a:p>
        </p:txBody>
      </p:sp>
      <p:sp>
        <p:nvSpPr>
          <p:cNvPr id="38" name="テキスト ボックス 37">
            <a:extLst>
              <a:ext uri="{FF2B5EF4-FFF2-40B4-BE49-F238E27FC236}">
                <a16:creationId xmlns:a16="http://schemas.microsoft.com/office/drawing/2014/main" id="{AB458E51-28EB-4171-B643-34A6D1FA7931}"/>
              </a:ext>
            </a:extLst>
          </p:cNvPr>
          <p:cNvSpPr txBox="1"/>
          <p:nvPr/>
        </p:nvSpPr>
        <p:spPr>
          <a:xfrm>
            <a:off x="7794602" y="4836547"/>
            <a:ext cx="2003494" cy="246221"/>
          </a:xfrm>
          <a:prstGeom prst="rect">
            <a:avLst/>
          </a:prstGeom>
          <a:noFill/>
        </p:spPr>
        <p:txBody>
          <a:bodyPr wrap="square">
            <a:spAutoFit/>
          </a:bodyPr>
          <a:lstStyle/>
          <a:p>
            <a:pPr algn="ctr"/>
            <a:r>
              <a:rPr lang="ja-JP" altLang="en-US" sz="1000" dirty="0">
                <a:latin typeface="BIZ UDゴシック" panose="020B0400000000000000" pitchFamily="49" charset="-128"/>
                <a:ea typeface="BIZ UDゴシック" panose="020B0400000000000000" pitchFamily="49" charset="-128"/>
              </a:rPr>
              <a:t>ｺﾝｸﾘｰﾄの劣化・ひび割れ・漏水</a:t>
            </a:r>
            <a:endParaRPr lang="en-US" altLang="ja-JP" sz="1000" dirty="0">
              <a:latin typeface="BIZ UDゴシック" panose="020B0400000000000000" pitchFamily="49" charset="-128"/>
              <a:ea typeface="BIZ UDゴシック" panose="020B0400000000000000" pitchFamily="49" charset="-128"/>
            </a:endParaRPr>
          </a:p>
        </p:txBody>
      </p:sp>
      <p:sp>
        <p:nvSpPr>
          <p:cNvPr id="39" name="テキスト ボックス 38">
            <a:extLst>
              <a:ext uri="{FF2B5EF4-FFF2-40B4-BE49-F238E27FC236}">
                <a16:creationId xmlns:a16="http://schemas.microsoft.com/office/drawing/2014/main" id="{ECAFE01F-20C1-4DEA-B5B2-AE0658BF79CB}"/>
              </a:ext>
            </a:extLst>
          </p:cNvPr>
          <p:cNvSpPr txBox="1"/>
          <p:nvPr/>
        </p:nvSpPr>
        <p:spPr>
          <a:xfrm>
            <a:off x="5652115" y="6627108"/>
            <a:ext cx="1944841" cy="246221"/>
          </a:xfrm>
          <a:prstGeom prst="rect">
            <a:avLst/>
          </a:prstGeom>
          <a:noFill/>
        </p:spPr>
        <p:txBody>
          <a:bodyPr wrap="square">
            <a:spAutoFit/>
          </a:bodyPr>
          <a:lstStyle/>
          <a:p>
            <a:pPr algn="ctr"/>
            <a:r>
              <a:rPr lang="ja-JP" altLang="en-US" sz="1000" b="1" dirty="0">
                <a:latin typeface="BIZ UDゴシック" panose="020B0400000000000000" pitchFamily="49" charset="-128"/>
                <a:ea typeface="BIZ UDゴシック" panose="020B0400000000000000" pitchFamily="49" charset="-128"/>
              </a:rPr>
              <a:t>対策完了</a:t>
            </a:r>
            <a:endParaRPr lang="en-US" altLang="ja-JP" sz="1000" b="1" dirty="0">
              <a:latin typeface="BIZ UDゴシック" panose="020B0400000000000000" pitchFamily="49" charset="-128"/>
              <a:ea typeface="BIZ UDゴシック" panose="020B0400000000000000" pitchFamily="49" charset="-128"/>
            </a:endParaRPr>
          </a:p>
        </p:txBody>
      </p:sp>
      <p:sp>
        <p:nvSpPr>
          <p:cNvPr id="40" name="テキスト ボックス 39">
            <a:extLst>
              <a:ext uri="{FF2B5EF4-FFF2-40B4-BE49-F238E27FC236}">
                <a16:creationId xmlns:a16="http://schemas.microsoft.com/office/drawing/2014/main" id="{F460D79B-976A-4F70-BBC4-8332D51292FE}"/>
              </a:ext>
            </a:extLst>
          </p:cNvPr>
          <p:cNvSpPr txBox="1"/>
          <p:nvPr/>
        </p:nvSpPr>
        <p:spPr>
          <a:xfrm>
            <a:off x="5652116" y="4894314"/>
            <a:ext cx="1944841" cy="246221"/>
          </a:xfrm>
          <a:prstGeom prst="rect">
            <a:avLst/>
          </a:prstGeom>
          <a:noFill/>
        </p:spPr>
        <p:txBody>
          <a:bodyPr wrap="square">
            <a:spAutoFit/>
          </a:bodyPr>
          <a:lstStyle/>
          <a:p>
            <a:pPr algn="ctr"/>
            <a:r>
              <a:rPr lang="ja-JP" altLang="en-US" sz="1000" b="1" dirty="0">
                <a:latin typeface="BIZ UDゴシック" panose="020B0400000000000000" pitchFamily="49" charset="-128"/>
                <a:ea typeface="BIZ UDゴシック" panose="020B0400000000000000" pitchFamily="49" charset="-128"/>
              </a:rPr>
              <a:t>対策前</a:t>
            </a:r>
            <a:endParaRPr lang="en-US" altLang="ja-JP" sz="1000" b="1" dirty="0">
              <a:latin typeface="BIZ UDゴシック" panose="020B0400000000000000" pitchFamily="49" charset="-128"/>
              <a:ea typeface="BIZ UDゴシック" panose="020B0400000000000000" pitchFamily="49" charset="-128"/>
            </a:endParaRPr>
          </a:p>
        </p:txBody>
      </p:sp>
      <p:sp>
        <p:nvSpPr>
          <p:cNvPr id="34" name="正方形/長方形 33">
            <a:extLst>
              <a:ext uri="{FF2B5EF4-FFF2-40B4-BE49-F238E27FC236}">
                <a16:creationId xmlns:a16="http://schemas.microsoft.com/office/drawing/2014/main" id="{1164B6E8-EAE0-4D49-BBA8-888F0A177C42}"/>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pic>
        <p:nvPicPr>
          <p:cNvPr id="41" name="図 40">
            <a:extLst>
              <a:ext uri="{FF2B5EF4-FFF2-40B4-BE49-F238E27FC236}">
                <a16:creationId xmlns:a16="http://schemas.microsoft.com/office/drawing/2014/main" id="{8991D8BF-D317-4A6A-9E07-7621681167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42" name="図 41">
            <a:extLst>
              <a:ext uri="{FF2B5EF4-FFF2-40B4-BE49-F238E27FC236}">
                <a16:creationId xmlns:a16="http://schemas.microsoft.com/office/drawing/2014/main" id="{A611A25B-BBA2-407D-99F5-0978083CD78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43" name="図 42">
            <a:extLst>
              <a:ext uri="{FF2B5EF4-FFF2-40B4-BE49-F238E27FC236}">
                <a16:creationId xmlns:a16="http://schemas.microsoft.com/office/drawing/2014/main" id="{5B74B12D-7E8B-4372-AC61-C778BC4AE6C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44" name="図 43">
            <a:extLst>
              <a:ext uri="{FF2B5EF4-FFF2-40B4-BE49-F238E27FC236}">
                <a16:creationId xmlns:a16="http://schemas.microsoft.com/office/drawing/2014/main" id="{32B3CC4D-3BB9-49A0-B05D-8E6AD0D4A4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45" name="図 44">
            <a:extLst>
              <a:ext uri="{FF2B5EF4-FFF2-40B4-BE49-F238E27FC236}">
                <a16:creationId xmlns:a16="http://schemas.microsoft.com/office/drawing/2014/main" id="{67571DB5-D85E-4867-8220-CC2DEE88F09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46" name="図 45">
            <a:extLst>
              <a:ext uri="{FF2B5EF4-FFF2-40B4-BE49-F238E27FC236}">
                <a16:creationId xmlns:a16="http://schemas.microsoft.com/office/drawing/2014/main" id="{A0966823-62CD-40B5-982A-7A9B4BF3F53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47" name="図 46">
            <a:extLst>
              <a:ext uri="{FF2B5EF4-FFF2-40B4-BE49-F238E27FC236}">
                <a16:creationId xmlns:a16="http://schemas.microsoft.com/office/drawing/2014/main" id="{3D1CEB39-B0B8-47CE-89D4-805CAEE2E03B}"/>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57" name="Picture 2">
            <a:extLst>
              <a:ext uri="{FF2B5EF4-FFF2-40B4-BE49-F238E27FC236}">
                <a16:creationId xmlns:a16="http://schemas.microsoft.com/office/drawing/2014/main" id="{F2523349-CBD5-4C89-90AE-220B4F1CF94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4">
            <a:extLst>
              <a:ext uri="{FF2B5EF4-FFF2-40B4-BE49-F238E27FC236}">
                <a16:creationId xmlns:a16="http://schemas.microsoft.com/office/drawing/2014/main" id="{74ECB6EA-592D-4357-A1E1-A0A0AC1F52E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48" name="スライド番号プレースホルダー 10">
            <a:extLst>
              <a:ext uri="{FF2B5EF4-FFF2-40B4-BE49-F238E27FC236}">
                <a16:creationId xmlns:a16="http://schemas.microsoft.com/office/drawing/2014/main" id="{85CA2BD2-47EE-4508-BCEB-61C9DB980C52}"/>
              </a:ext>
            </a:extLst>
          </p:cNvPr>
          <p:cNvSpPr>
            <a:spLocks noGrp="1"/>
          </p:cNvSpPr>
          <p:nvPr>
            <p:ph type="sldNum" sz="quarter" idx="12"/>
          </p:nvPr>
        </p:nvSpPr>
        <p:spPr>
          <a:xfrm>
            <a:off x="7616599" y="6457568"/>
            <a:ext cx="2228850" cy="365125"/>
          </a:xfrm>
        </p:spPr>
        <p:txBody>
          <a:bodyPr/>
          <a:lstStyle/>
          <a:p>
            <a:r>
              <a:rPr kumimoji="1" lang="en-US" altLang="ja-JP" sz="2000" b="1" dirty="0"/>
              <a:t>26</a:t>
            </a:r>
            <a:endParaRPr kumimoji="1" lang="ja-JP" altLang="en-US" sz="2000" b="1" dirty="0"/>
          </a:p>
        </p:txBody>
      </p:sp>
    </p:spTree>
    <p:extLst>
      <p:ext uri="{BB962C8B-B14F-4D97-AF65-F5344CB8AC3E}">
        <p14:creationId xmlns:p14="http://schemas.microsoft.com/office/powerpoint/2010/main" val="2927273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1830ED90-F993-4BBA-8AC9-6992E75A78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6880" y="1658751"/>
            <a:ext cx="3230092" cy="2524133"/>
          </a:xfrm>
          <a:prstGeom prst="rect">
            <a:avLst/>
          </a:prstGeom>
          <a:ln w="15875">
            <a:noFill/>
          </a:ln>
        </p:spPr>
      </p:pic>
      <p:sp>
        <p:nvSpPr>
          <p:cNvPr id="15" name="四角形: 角を丸くする 14">
            <a:extLst>
              <a:ext uri="{FF2B5EF4-FFF2-40B4-BE49-F238E27FC236}">
                <a16:creationId xmlns:a16="http://schemas.microsoft.com/office/drawing/2014/main" id="{01A16C58-EF70-4D81-86F4-28D69A0992DD}"/>
              </a:ext>
            </a:extLst>
          </p:cNvPr>
          <p:cNvSpPr/>
          <p:nvPr/>
        </p:nvSpPr>
        <p:spPr>
          <a:xfrm>
            <a:off x="42740" y="979713"/>
            <a:ext cx="5663716" cy="307581"/>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8AA0C5"/>
                </a:solidFill>
                <a:latin typeface="BIZ UDゴシック" panose="020B0400000000000000" pitchFamily="49" charset="-128"/>
                <a:ea typeface="BIZ UDゴシック" panose="020B0400000000000000" pitchFamily="49" charset="-128"/>
              </a:rPr>
              <a:t> 　</a:t>
            </a:r>
            <a:r>
              <a:rPr kumimoji="1" lang="ja-JP" altLang="en-US" sz="1050" b="1" dirty="0">
                <a:solidFill>
                  <a:srgbClr val="002060"/>
                </a:solidFill>
                <a:latin typeface="BIZ UDゴシック" panose="020B0400000000000000" pitchFamily="49" charset="-128"/>
                <a:ea typeface="BIZ UDゴシック" panose="020B0400000000000000" pitchFamily="49" charset="-128"/>
              </a:rPr>
              <a:t>施策１</a:t>
            </a:r>
            <a:r>
              <a:rPr kumimoji="1" lang="en-US" altLang="ja-JP" sz="1050" b="1" dirty="0">
                <a:solidFill>
                  <a:srgbClr val="002060"/>
                </a:solidFill>
                <a:latin typeface="BIZ UDゴシック" panose="020B0400000000000000" pitchFamily="49" charset="-128"/>
                <a:ea typeface="BIZ UDゴシック" panose="020B0400000000000000" pitchFamily="49" charset="-128"/>
              </a:rPr>
              <a:t>-</a:t>
            </a:r>
            <a:r>
              <a:rPr kumimoji="1" lang="ja-JP" altLang="en-US" sz="1050" b="1" dirty="0">
                <a:solidFill>
                  <a:srgbClr val="002060"/>
                </a:solidFill>
                <a:latin typeface="BIZ UDゴシック" panose="020B0400000000000000" pitchFamily="49" charset="-128"/>
                <a:ea typeface="BIZ UDゴシック" panose="020B0400000000000000" pitchFamily="49" charset="-128"/>
              </a:rPr>
              <a:t>３　</a:t>
            </a:r>
            <a:r>
              <a:rPr kumimoji="1" lang="ja-JP" altLang="en-US" dirty="0">
                <a:solidFill>
                  <a:schemeClr val="accent5">
                    <a:lumMod val="75000"/>
                  </a:schemeClr>
                </a:solidFill>
                <a:latin typeface="BIZ UDゴシック" panose="020B0400000000000000" pitchFamily="49" charset="-128"/>
                <a:ea typeface="BIZ UDゴシック" panose="020B0400000000000000" pitchFamily="49" charset="-128"/>
              </a:rPr>
              <a:t>流域治水対策の推進</a:t>
            </a:r>
            <a:endParaRPr kumimoji="1" lang="en-US" altLang="ja-JP" dirty="0">
              <a:solidFill>
                <a:schemeClr val="accent5">
                  <a:lumMod val="75000"/>
                </a:schemeClr>
              </a:solidFill>
              <a:latin typeface="BIZ UDゴシック" panose="020B0400000000000000" pitchFamily="49" charset="-128"/>
              <a:ea typeface="BIZ UDゴシック" panose="020B0400000000000000" pitchFamily="49" charset="-128"/>
            </a:endParaRPr>
          </a:p>
        </p:txBody>
      </p:sp>
      <p:sp>
        <p:nvSpPr>
          <p:cNvPr id="6" name="楕円 5">
            <a:extLst>
              <a:ext uri="{FF2B5EF4-FFF2-40B4-BE49-F238E27FC236}">
                <a16:creationId xmlns:a16="http://schemas.microsoft.com/office/drawing/2014/main" id="{89773369-F0E3-429B-B4E9-411379302E5E}"/>
              </a:ext>
            </a:extLst>
          </p:cNvPr>
          <p:cNvSpPr/>
          <p:nvPr/>
        </p:nvSpPr>
        <p:spPr>
          <a:xfrm>
            <a:off x="5895947" y="1591610"/>
            <a:ext cx="2320574" cy="76250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6E54E9C-ECCF-44C7-8D40-7D5E94614C79}"/>
              </a:ext>
            </a:extLst>
          </p:cNvPr>
          <p:cNvSpPr txBox="1"/>
          <p:nvPr/>
        </p:nvSpPr>
        <p:spPr>
          <a:xfrm>
            <a:off x="5740825" y="1064157"/>
            <a:ext cx="4035852" cy="538609"/>
          </a:xfrm>
          <a:prstGeom prst="rect">
            <a:avLst/>
          </a:prstGeom>
          <a:noFill/>
        </p:spPr>
        <p:txBody>
          <a:bodyPr wrap="square" lIns="0" tIns="0" rIns="0" bIns="0" rtlCol="0">
            <a:spAutoFit/>
          </a:bodyPr>
          <a:lstStyle/>
          <a:p>
            <a:r>
              <a:rPr kumimoji="1" lang="ja-JP" altLang="en-US" sz="1100" dirty="0">
                <a:latin typeface="BIZ UDPゴシック" panose="020B0400000000000000" pitchFamily="50" charset="-128"/>
                <a:ea typeface="BIZ UDPゴシック" panose="020B0400000000000000" pitchFamily="50" charset="-128"/>
              </a:rPr>
              <a:t>　</a:t>
            </a:r>
            <a:r>
              <a:rPr kumimoji="1" lang="ja-JP" altLang="en-US" sz="1200" dirty="0">
                <a:latin typeface="BIZ UDPゴシック" panose="020B0400000000000000" pitchFamily="50" charset="-128"/>
                <a:ea typeface="BIZ UDPゴシック" panose="020B0400000000000000" pitchFamily="50" charset="-128"/>
              </a:rPr>
              <a:t>●大阪府森林環境税による森林区域における流域治水対策</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　　</a:t>
            </a:r>
            <a:r>
              <a:rPr kumimoji="1" lang="ja-JP" altLang="en-US" sz="1100" dirty="0">
                <a:latin typeface="BIZ UDPゴシック" panose="020B0400000000000000" pitchFamily="50" charset="-128"/>
                <a:ea typeface="BIZ UDPゴシック" panose="020B0400000000000000" pitchFamily="50" charset="-128"/>
              </a:rPr>
              <a:t>　流出量を低減するための「山地保水力の向上対策」</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河川断面を確保する対策ための「土砂・流木流出抑制対策」</a:t>
            </a:r>
          </a:p>
        </p:txBody>
      </p:sp>
      <p:pic>
        <p:nvPicPr>
          <p:cNvPr id="18" name="図 40">
            <a:extLst>
              <a:ext uri="{FF2B5EF4-FFF2-40B4-BE49-F238E27FC236}">
                <a16:creationId xmlns:a16="http://schemas.microsoft.com/office/drawing/2014/main" id="{C52B8A4A-1F37-4073-921E-E540C16F70D1}"/>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482004" y="3250629"/>
            <a:ext cx="1367525" cy="100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図 14">
            <a:extLst>
              <a:ext uri="{FF2B5EF4-FFF2-40B4-BE49-F238E27FC236}">
                <a16:creationId xmlns:a16="http://schemas.microsoft.com/office/drawing/2014/main" id="{BB8ABAF4-1148-4F2D-A865-ED3135C8E0CC}"/>
              </a:ext>
            </a:extLst>
          </p:cNvPr>
          <p:cNvPicPr>
            <a:picLocks noChangeAspect="1"/>
          </p:cNvPicPr>
          <p:nvPr/>
        </p:nvPicPr>
        <p:blipFill>
          <a:blip r:embed="rId4" cstate="screen">
            <a:extLst>
              <a:ext uri="{28A0092B-C50C-407E-A947-70E740481C1C}">
                <a14:useLocalDpi xmlns:a14="http://schemas.microsoft.com/office/drawing/2010/main"/>
              </a:ext>
            </a:extLst>
          </a:blip>
          <a:srcRect l="-125"/>
          <a:stretch>
            <a:fillRect/>
          </a:stretch>
        </p:blipFill>
        <p:spPr bwMode="auto">
          <a:xfrm>
            <a:off x="8486429" y="2105490"/>
            <a:ext cx="1360221" cy="99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正方形/長方形 19">
            <a:extLst>
              <a:ext uri="{FF2B5EF4-FFF2-40B4-BE49-F238E27FC236}">
                <a16:creationId xmlns:a16="http://schemas.microsoft.com/office/drawing/2014/main" id="{95557ACA-392B-423B-8F03-A396EBD89B44}"/>
              </a:ext>
            </a:extLst>
          </p:cNvPr>
          <p:cNvSpPr/>
          <p:nvPr/>
        </p:nvSpPr>
        <p:spPr>
          <a:xfrm>
            <a:off x="8909285" y="4278189"/>
            <a:ext cx="512961" cy="1231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間伐と筋工</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sp>
        <p:nvSpPr>
          <p:cNvPr id="22" name="正方形/長方形 21">
            <a:extLst>
              <a:ext uri="{FF2B5EF4-FFF2-40B4-BE49-F238E27FC236}">
                <a16:creationId xmlns:a16="http://schemas.microsoft.com/office/drawing/2014/main" id="{7BAEEB0D-B422-48A1-BD90-A10C8ACC45F0}"/>
              </a:ext>
            </a:extLst>
          </p:cNvPr>
          <p:cNvSpPr/>
          <p:nvPr/>
        </p:nvSpPr>
        <p:spPr>
          <a:xfrm>
            <a:off x="8601510" y="3105783"/>
            <a:ext cx="1128514" cy="1231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spAutoFit/>
          </a:bodyPr>
          <a:lstStyle/>
          <a:p>
            <a:pPr>
              <a:defRPr/>
            </a:pPr>
            <a:r>
              <a:rPr lang="ja-JP" altLang="en-US"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治山ダム</a:t>
            </a:r>
            <a:r>
              <a:rPr lang="en-US" altLang="ja-JP" sz="7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a:t>
            </a:r>
            <a:r>
              <a:rPr lang="ja-JP" altLang="en-US" sz="7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流域治水対策型</a:t>
            </a:r>
            <a:r>
              <a:rPr lang="en-US" altLang="ja-JP" sz="7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a:t>
            </a:r>
            <a:endParaRPr lang="en-US" altLang="ja-JP" sz="800" dirty="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23" name="図 22">
            <a:extLst>
              <a:ext uri="{FF2B5EF4-FFF2-40B4-BE49-F238E27FC236}">
                <a16:creationId xmlns:a16="http://schemas.microsoft.com/office/drawing/2014/main" id="{733A53DF-4C9A-4FE2-9C29-424BA5FDEF32}"/>
              </a:ext>
            </a:extLst>
          </p:cNvPr>
          <p:cNvPicPr>
            <a:picLocks noChangeAspect="1"/>
          </p:cNvPicPr>
          <p:nvPr/>
        </p:nvPicPr>
        <p:blipFill>
          <a:blip r:embed="rId5"/>
          <a:stretch>
            <a:fillRect/>
          </a:stretch>
        </p:blipFill>
        <p:spPr>
          <a:xfrm>
            <a:off x="5823270" y="4654726"/>
            <a:ext cx="2778240" cy="2085670"/>
          </a:xfrm>
          <a:prstGeom prst="rect">
            <a:avLst/>
          </a:prstGeom>
        </p:spPr>
      </p:pic>
      <p:sp>
        <p:nvSpPr>
          <p:cNvPr id="24" name="テキスト ボックス 23">
            <a:extLst>
              <a:ext uri="{FF2B5EF4-FFF2-40B4-BE49-F238E27FC236}">
                <a16:creationId xmlns:a16="http://schemas.microsoft.com/office/drawing/2014/main" id="{7A47679B-D0C7-4926-9551-64745134ADC0}"/>
              </a:ext>
            </a:extLst>
          </p:cNvPr>
          <p:cNvSpPr txBox="1"/>
          <p:nvPr/>
        </p:nvSpPr>
        <p:spPr>
          <a:xfrm>
            <a:off x="8567609" y="4671217"/>
            <a:ext cx="1304490" cy="600164"/>
          </a:xfrm>
          <a:prstGeom prst="rect">
            <a:avLst/>
          </a:prstGeom>
          <a:noFill/>
        </p:spPr>
        <p:txBody>
          <a:bodyPr wrap="square">
            <a:spAutoFit/>
          </a:bodyPr>
          <a:lstStyle/>
          <a:p>
            <a:r>
              <a:rPr lang="ja-JP" altLang="en-US" sz="1100" dirty="0">
                <a:latin typeface="BIZ UDゴシック" panose="020B0400000000000000" pitchFamily="49" charset="-128"/>
                <a:ea typeface="BIZ UDゴシック" panose="020B0400000000000000" pitchFamily="49" charset="-128"/>
              </a:rPr>
              <a:t>砂防堰堤とその</a:t>
            </a:r>
            <a:endParaRPr lang="en-US" altLang="ja-JP" sz="1100" dirty="0">
              <a:latin typeface="BIZ UDゴシック" panose="020B0400000000000000" pitchFamily="49" charset="-128"/>
              <a:ea typeface="BIZ UDゴシック" panose="020B0400000000000000" pitchFamily="49" charset="-128"/>
            </a:endParaRPr>
          </a:p>
          <a:p>
            <a:r>
              <a:rPr lang="ja-JP" altLang="en-US" sz="1100" dirty="0">
                <a:latin typeface="BIZ UDゴシック" panose="020B0400000000000000" pitchFamily="49" charset="-128"/>
                <a:ea typeface="BIZ UDゴシック" panose="020B0400000000000000" pitchFamily="49" charset="-128"/>
              </a:rPr>
              <a:t>上流の森林整備</a:t>
            </a:r>
            <a:endParaRPr lang="en-US" altLang="ja-JP" sz="1100" dirty="0">
              <a:latin typeface="BIZ UDゴシック" panose="020B0400000000000000" pitchFamily="49" charset="-128"/>
              <a:ea typeface="BIZ UDゴシック" panose="020B0400000000000000" pitchFamily="49" charset="-128"/>
            </a:endParaRPr>
          </a:p>
          <a:p>
            <a:r>
              <a:rPr lang="ja-JP" altLang="en-US" sz="1100" dirty="0">
                <a:latin typeface="BIZ UDゴシック" panose="020B0400000000000000" pitchFamily="49" charset="-128"/>
                <a:ea typeface="BIZ UDゴシック" panose="020B0400000000000000" pitchFamily="49" charset="-128"/>
              </a:rPr>
              <a:t>状況を合同で確認</a:t>
            </a:r>
          </a:p>
        </p:txBody>
      </p:sp>
      <p:sp>
        <p:nvSpPr>
          <p:cNvPr id="27" name="テキスト ボックス 26">
            <a:extLst>
              <a:ext uri="{FF2B5EF4-FFF2-40B4-BE49-F238E27FC236}">
                <a16:creationId xmlns:a16="http://schemas.microsoft.com/office/drawing/2014/main" id="{8D272B97-77E1-4C5D-9869-AAF9A46511C4}"/>
              </a:ext>
            </a:extLst>
          </p:cNvPr>
          <p:cNvSpPr txBox="1"/>
          <p:nvPr/>
        </p:nvSpPr>
        <p:spPr>
          <a:xfrm>
            <a:off x="5810798" y="4412626"/>
            <a:ext cx="4035852" cy="184666"/>
          </a:xfrm>
          <a:prstGeom prst="rect">
            <a:avLst/>
          </a:prstGeom>
          <a:noFill/>
        </p:spPr>
        <p:txBody>
          <a:bodyPr wrap="square" lIns="0" tIns="0" rIns="0" bIns="0" rtlCol="0">
            <a:spAutoFit/>
          </a:bodyPr>
          <a:lstStyle/>
          <a:p>
            <a:r>
              <a:rPr kumimoji="1" lang="ja-JP" altLang="en-US" sz="1100" dirty="0">
                <a:latin typeface="BIZ UDPゴシック" panose="020B0400000000000000" pitchFamily="50" charset="-128"/>
                <a:ea typeface="BIZ UDPゴシック" panose="020B0400000000000000" pitchFamily="50" charset="-128"/>
              </a:rPr>
              <a:t>　</a:t>
            </a:r>
            <a:r>
              <a:rPr kumimoji="1" lang="ja-JP" altLang="en-US" sz="1200" dirty="0">
                <a:latin typeface="BIZ UDPゴシック" panose="020B0400000000000000" pitchFamily="50" charset="-128"/>
                <a:ea typeface="BIZ UDPゴシック" panose="020B0400000000000000" pitchFamily="50" charset="-128"/>
              </a:rPr>
              <a:t>●流域治水における砂防・治山連携の取組み</a:t>
            </a:r>
            <a:r>
              <a:rPr kumimoji="1" lang="ja-JP" altLang="en-US" sz="1050" dirty="0">
                <a:latin typeface="BIZ UDPゴシック" panose="020B0400000000000000" pitchFamily="50" charset="-128"/>
                <a:ea typeface="BIZ UDPゴシック" panose="020B0400000000000000" pitchFamily="50" charset="-128"/>
              </a:rPr>
              <a:t>（</a:t>
            </a:r>
            <a:r>
              <a:rPr kumimoji="1" lang="en-US" altLang="ja-JP" sz="1050" dirty="0">
                <a:latin typeface="BIZ UDPゴシック" panose="020B0400000000000000" pitchFamily="50" charset="-128"/>
                <a:ea typeface="BIZ UDPゴシック" panose="020B0400000000000000" pitchFamily="50" charset="-128"/>
              </a:rPr>
              <a:t>R6.8.2</a:t>
            </a:r>
            <a:r>
              <a:rPr kumimoji="1" lang="ja-JP" altLang="en-US" sz="1050" dirty="0">
                <a:latin typeface="BIZ UDPゴシック" panose="020B0400000000000000" pitchFamily="50" charset="-128"/>
                <a:ea typeface="BIZ UDPゴシック" panose="020B0400000000000000" pitchFamily="50" charset="-128"/>
              </a:rPr>
              <a:t>）</a:t>
            </a:r>
            <a:endParaRPr kumimoji="1" lang="ja-JP" altLang="en-US" sz="1100" dirty="0">
              <a:latin typeface="BIZ UDPゴシック" panose="020B0400000000000000" pitchFamily="50" charset="-128"/>
              <a:ea typeface="BIZ UDPゴシック" panose="020B0400000000000000" pitchFamily="50" charset="-128"/>
            </a:endParaRPr>
          </a:p>
        </p:txBody>
      </p:sp>
      <p:pic>
        <p:nvPicPr>
          <p:cNvPr id="25" name="図 24">
            <a:extLst>
              <a:ext uri="{FF2B5EF4-FFF2-40B4-BE49-F238E27FC236}">
                <a16:creationId xmlns:a16="http://schemas.microsoft.com/office/drawing/2014/main" id="{8D1057A4-62EA-48B0-83AB-57EF43E362A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44626" y="5538082"/>
            <a:ext cx="1602024" cy="1202665"/>
          </a:xfrm>
          <a:prstGeom prst="rect">
            <a:avLst/>
          </a:prstGeom>
          <a:ln w="19050">
            <a:solidFill>
              <a:schemeClr val="bg1"/>
            </a:solidFill>
          </a:ln>
        </p:spPr>
      </p:pic>
      <p:sp>
        <p:nvSpPr>
          <p:cNvPr id="26" name="スライド番号プレースホルダー 10">
            <a:extLst>
              <a:ext uri="{FF2B5EF4-FFF2-40B4-BE49-F238E27FC236}">
                <a16:creationId xmlns:a16="http://schemas.microsoft.com/office/drawing/2014/main" id="{F6CE5AE7-A3A4-4D9B-8BD3-43134D0588AB}"/>
              </a:ext>
            </a:extLst>
          </p:cNvPr>
          <p:cNvSpPr>
            <a:spLocks noGrp="1"/>
          </p:cNvSpPr>
          <p:nvPr>
            <p:ph type="sldNum" sz="quarter" idx="12"/>
          </p:nvPr>
        </p:nvSpPr>
        <p:spPr>
          <a:xfrm>
            <a:off x="7677150" y="6508844"/>
            <a:ext cx="2228850" cy="365125"/>
          </a:xfrm>
        </p:spPr>
        <p:txBody>
          <a:bodyPr/>
          <a:lstStyle/>
          <a:p>
            <a:r>
              <a:rPr kumimoji="1" lang="en-US" altLang="ja-JP" sz="2000" b="1" dirty="0"/>
              <a:t>27</a:t>
            </a:r>
            <a:endParaRPr kumimoji="1" lang="ja-JP" altLang="en-US" sz="2000" b="1" dirty="0"/>
          </a:p>
        </p:txBody>
      </p:sp>
      <p:sp>
        <p:nvSpPr>
          <p:cNvPr id="28" name="正方形/長方形 27">
            <a:extLst>
              <a:ext uri="{FF2B5EF4-FFF2-40B4-BE49-F238E27FC236}">
                <a16:creationId xmlns:a16="http://schemas.microsoft.com/office/drawing/2014/main" id="{AA8E5A17-7A0C-4F4F-BBFD-4053D9F04C7C}"/>
              </a:ext>
            </a:extLst>
          </p:cNvPr>
          <p:cNvSpPr/>
          <p:nvPr/>
        </p:nvSpPr>
        <p:spPr>
          <a:xfrm>
            <a:off x="0" y="503782"/>
            <a:ext cx="9906000" cy="46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 bIns="36000" rtlCol="0" anchor="ctr" anchorCtr="0"/>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基軸１</a:t>
            </a:r>
            <a:r>
              <a:rPr kumimoji="1" lang="ja-JP" altLang="en-US" sz="2000" dirty="0">
                <a:latin typeface="BIZ UDゴシック" panose="020B0400000000000000" pitchFamily="49" charset="-128"/>
                <a:ea typeface="BIZ UDゴシック" panose="020B0400000000000000" pitchFamily="49" charset="-128"/>
              </a:rPr>
              <a:t>「</a:t>
            </a:r>
            <a:r>
              <a:rPr kumimoji="1" lang="ja-JP" altLang="en-US" sz="2000" b="1" dirty="0">
                <a:latin typeface="BIZ UDゴシック" panose="020B0400000000000000" pitchFamily="49" charset="-128"/>
                <a:ea typeface="BIZ UDゴシック" panose="020B0400000000000000" pitchFamily="49" charset="-128"/>
              </a:rPr>
              <a:t>森林防災・減災力の維持・強化」</a:t>
            </a:r>
            <a:endParaRPr kumimoji="1" lang="ja-JP" altLang="en-US" b="1" dirty="0">
              <a:latin typeface="BIZ UDゴシック" panose="020B0400000000000000" pitchFamily="49" charset="-128"/>
              <a:ea typeface="BIZ UDゴシック" panose="020B0400000000000000" pitchFamily="49" charset="-128"/>
            </a:endParaRPr>
          </a:p>
        </p:txBody>
      </p:sp>
      <p:sp>
        <p:nvSpPr>
          <p:cNvPr id="30" name="正方形/長方形 29">
            <a:extLst>
              <a:ext uri="{FF2B5EF4-FFF2-40B4-BE49-F238E27FC236}">
                <a16:creationId xmlns:a16="http://schemas.microsoft.com/office/drawing/2014/main" id="{4CF1F531-34F7-4A93-B7FF-7F27676A3AB2}"/>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29" name="四角形: 角を丸くする 28">
            <a:extLst>
              <a:ext uri="{FF2B5EF4-FFF2-40B4-BE49-F238E27FC236}">
                <a16:creationId xmlns:a16="http://schemas.microsoft.com/office/drawing/2014/main" id="{82EA6D96-1CE9-4B88-8E60-44BF2A05F7E3}"/>
              </a:ext>
            </a:extLst>
          </p:cNvPr>
          <p:cNvSpPr/>
          <p:nvPr/>
        </p:nvSpPr>
        <p:spPr>
          <a:xfrm>
            <a:off x="31630" y="5467515"/>
            <a:ext cx="5627717" cy="1219589"/>
          </a:xfrm>
          <a:prstGeom prst="roundRect">
            <a:avLst>
              <a:gd name="adj" fmla="val 5612"/>
            </a:avLst>
          </a:prstGeom>
          <a:solidFill>
            <a:schemeClr val="accent5">
              <a:lumMod val="20000"/>
              <a:lumOff val="80000"/>
            </a:schemeClr>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・河川・砂防部局との連携がより重要となることから、連携と役割</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分担を明確にし、効率的、効果的に、土砂・流木流出抑制対策や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山地保水力向上対策等に取り組みます。</a:t>
            </a:r>
          </a:p>
        </p:txBody>
      </p:sp>
      <p:sp>
        <p:nvSpPr>
          <p:cNvPr id="32" name="矢印: 下 31">
            <a:extLst>
              <a:ext uri="{FF2B5EF4-FFF2-40B4-BE49-F238E27FC236}">
                <a16:creationId xmlns:a16="http://schemas.microsoft.com/office/drawing/2014/main" id="{2A68229D-AC21-47CD-A724-EF0DE90A7515}"/>
              </a:ext>
            </a:extLst>
          </p:cNvPr>
          <p:cNvSpPr/>
          <p:nvPr/>
        </p:nvSpPr>
        <p:spPr>
          <a:xfrm>
            <a:off x="1783174" y="3766928"/>
            <a:ext cx="2126827" cy="1401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四角形: 角を丸くする 32">
            <a:extLst>
              <a:ext uri="{FF2B5EF4-FFF2-40B4-BE49-F238E27FC236}">
                <a16:creationId xmlns:a16="http://schemas.microsoft.com/office/drawing/2014/main" id="{B5B5CFDA-A6B6-4EAC-AC7E-17C3361FB692}"/>
              </a:ext>
            </a:extLst>
          </p:cNvPr>
          <p:cNvSpPr/>
          <p:nvPr/>
        </p:nvSpPr>
        <p:spPr>
          <a:xfrm>
            <a:off x="31629" y="3958832"/>
            <a:ext cx="5630400" cy="1219588"/>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・治水対策としての治山対策・森林整備による効果に関する定量評価</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の方法が確立されていない。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・「流域治水」という新しい概念が個人や企業等の様々な主体に広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まっていない。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34" name="矢印: 下 33">
            <a:extLst>
              <a:ext uri="{FF2B5EF4-FFF2-40B4-BE49-F238E27FC236}">
                <a16:creationId xmlns:a16="http://schemas.microsoft.com/office/drawing/2014/main" id="{06D46AD5-9F1D-474B-A419-5B788F7A173B}"/>
              </a:ext>
            </a:extLst>
          </p:cNvPr>
          <p:cNvSpPr/>
          <p:nvPr/>
        </p:nvSpPr>
        <p:spPr>
          <a:xfrm>
            <a:off x="1811184" y="5261412"/>
            <a:ext cx="2126827" cy="1489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5" name="四角形: 角を丸くする 34">
            <a:extLst>
              <a:ext uri="{FF2B5EF4-FFF2-40B4-BE49-F238E27FC236}">
                <a16:creationId xmlns:a16="http://schemas.microsoft.com/office/drawing/2014/main" id="{75D3D58A-225A-4F0E-9360-A0921D930DAB}"/>
              </a:ext>
            </a:extLst>
          </p:cNvPr>
          <p:cNvSpPr/>
          <p:nvPr/>
        </p:nvSpPr>
        <p:spPr>
          <a:xfrm>
            <a:off x="31630" y="1373586"/>
            <a:ext cx="5629916" cy="2323091"/>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・府内の各流域治水プロジェクトに、治山対策・森林整備の計画を</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位置づけて実施</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800"/>
              </a:lnSpc>
            </a:pP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・流域治水プロジェクトのうち土砂堆積傾向や洪水リスクがある河川</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上流の森林を対象に、大阪府森林環境税を活用し、</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土砂・流木流出</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抑制対策</a:t>
            </a:r>
            <a:r>
              <a:rPr kumimoji="1" lang="ja-JP" altLang="en-US" sz="1400" dirty="0">
                <a:solidFill>
                  <a:schemeClr val="tx1"/>
                </a:solidFill>
                <a:latin typeface="BIZ UDゴシック" panose="020B0400000000000000" pitchFamily="49" charset="-128"/>
                <a:ea typeface="BIZ UDゴシック" panose="020B0400000000000000" pitchFamily="49" charset="-128"/>
              </a:rPr>
              <a:t>と</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山地保水力の向上対策</a:t>
            </a:r>
            <a:r>
              <a:rPr kumimoji="1" lang="ja-JP" altLang="en-US" sz="1400" dirty="0">
                <a:solidFill>
                  <a:schemeClr val="tx1"/>
                </a:solidFill>
                <a:latin typeface="BIZ UDゴシック" panose="020B0400000000000000" pitchFamily="49" charset="-128"/>
                <a:ea typeface="BIZ UDゴシック" panose="020B0400000000000000" pitchFamily="49" charset="-128"/>
              </a:rPr>
              <a:t>に取り組んでいる。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800"/>
              </a:lnSpc>
            </a:pP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・令和５年に国土交通省の「気候変動を踏まえた砂防技術検討会」</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の議論の中で、土砂・洪水氾濫対策に着手する流域における流木</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対策の重要性や、流木対策における林野庁事業との連携が示された。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pic>
        <p:nvPicPr>
          <p:cNvPr id="36" name="図 35">
            <a:extLst>
              <a:ext uri="{FF2B5EF4-FFF2-40B4-BE49-F238E27FC236}">
                <a16:creationId xmlns:a16="http://schemas.microsoft.com/office/drawing/2014/main" id="{F6C43093-1A91-4780-A86B-8F4741323C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37" name="図 36">
            <a:extLst>
              <a:ext uri="{FF2B5EF4-FFF2-40B4-BE49-F238E27FC236}">
                <a16:creationId xmlns:a16="http://schemas.microsoft.com/office/drawing/2014/main" id="{5A11D895-337B-49AB-8AA5-86F21A1D91C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38" name="図 37">
            <a:extLst>
              <a:ext uri="{FF2B5EF4-FFF2-40B4-BE49-F238E27FC236}">
                <a16:creationId xmlns:a16="http://schemas.microsoft.com/office/drawing/2014/main" id="{DE4EE2F0-86BA-4F5C-919A-9F5837F4936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39" name="図 38">
            <a:extLst>
              <a:ext uri="{FF2B5EF4-FFF2-40B4-BE49-F238E27FC236}">
                <a16:creationId xmlns:a16="http://schemas.microsoft.com/office/drawing/2014/main" id="{9239EBDD-D79E-42F7-AEDD-7080D071F09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40" name="図 39">
            <a:extLst>
              <a:ext uri="{FF2B5EF4-FFF2-40B4-BE49-F238E27FC236}">
                <a16:creationId xmlns:a16="http://schemas.microsoft.com/office/drawing/2014/main" id="{266726B3-CE50-443C-9259-C239C65CA9D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41" name="図 40">
            <a:extLst>
              <a:ext uri="{FF2B5EF4-FFF2-40B4-BE49-F238E27FC236}">
                <a16:creationId xmlns:a16="http://schemas.microsoft.com/office/drawing/2014/main" id="{CECFCA50-10FE-49C1-A595-2623CFB6561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42" name="図 41">
            <a:extLst>
              <a:ext uri="{FF2B5EF4-FFF2-40B4-BE49-F238E27FC236}">
                <a16:creationId xmlns:a16="http://schemas.microsoft.com/office/drawing/2014/main" id="{652E6748-A8E2-4F98-9721-92130635E738}"/>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43" name="Picture 2">
            <a:extLst>
              <a:ext uri="{FF2B5EF4-FFF2-40B4-BE49-F238E27FC236}">
                <a16:creationId xmlns:a16="http://schemas.microsoft.com/office/drawing/2014/main" id="{7E04DA60-0039-404F-8C05-F3BB40FE371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a:extLst>
              <a:ext uri="{FF2B5EF4-FFF2-40B4-BE49-F238E27FC236}">
                <a16:creationId xmlns:a16="http://schemas.microsoft.com/office/drawing/2014/main" id="{FF121BA1-C560-4DE8-A29E-600BDF28B60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54" name="テキスト ボックス 53">
            <a:extLst>
              <a:ext uri="{FF2B5EF4-FFF2-40B4-BE49-F238E27FC236}">
                <a16:creationId xmlns:a16="http://schemas.microsoft.com/office/drawing/2014/main" id="{ADE210E0-C6C1-4E81-A0C5-01B652CF4B10}"/>
              </a:ext>
            </a:extLst>
          </p:cNvPr>
          <p:cNvSpPr txBox="1"/>
          <p:nvPr/>
        </p:nvSpPr>
        <p:spPr>
          <a:xfrm>
            <a:off x="5791930" y="4215783"/>
            <a:ext cx="2234470" cy="179558"/>
          </a:xfrm>
          <a:prstGeom prst="rect">
            <a:avLst/>
          </a:prstGeom>
          <a:noFill/>
        </p:spPr>
        <p:txBody>
          <a:bodyPr wrap="square" lIns="0" tIns="0" rIns="0" bIns="0" rtlCol="0">
            <a:noAutofit/>
          </a:bodyPr>
          <a:lstStyle/>
          <a:p>
            <a:pPr algn="r"/>
            <a:r>
              <a:rPr lang="ja-JP" altLang="en-US" sz="800" dirty="0">
                <a:latin typeface="BIZ UDPゴシック" panose="020B0400000000000000" pitchFamily="50" charset="-128"/>
                <a:ea typeface="BIZ UDPゴシック" panose="020B0400000000000000" pitchFamily="50" charset="-128"/>
              </a:rPr>
              <a:t>出典：国土交通省ウェブページ「流域治水の推進」</a:t>
            </a:r>
          </a:p>
        </p:txBody>
      </p:sp>
    </p:spTree>
    <p:extLst>
      <p:ext uri="{BB962C8B-B14F-4D97-AF65-F5344CB8AC3E}">
        <p14:creationId xmlns:p14="http://schemas.microsoft.com/office/powerpoint/2010/main" val="48120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四角形: 角を丸くする 40">
            <a:extLst>
              <a:ext uri="{FF2B5EF4-FFF2-40B4-BE49-F238E27FC236}">
                <a16:creationId xmlns:a16="http://schemas.microsoft.com/office/drawing/2014/main" id="{769FE4FF-DC95-4C0D-82C3-B8F749DF79B5}"/>
              </a:ext>
            </a:extLst>
          </p:cNvPr>
          <p:cNvSpPr/>
          <p:nvPr/>
        </p:nvSpPr>
        <p:spPr>
          <a:xfrm>
            <a:off x="56472" y="944000"/>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050" b="1" dirty="0">
                <a:solidFill>
                  <a:srgbClr val="FF0000"/>
                </a:solidFill>
                <a:latin typeface="BIZ UDゴシック" panose="020B0400000000000000" pitchFamily="49" charset="-128"/>
                <a:ea typeface="BIZ UDゴシック" panose="020B0400000000000000" pitchFamily="49" charset="-128"/>
              </a:rPr>
              <a:t>施策２</a:t>
            </a:r>
            <a:r>
              <a:rPr kumimoji="1" lang="en-US" altLang="ja-JP" sz="1050" b="1" dirty="0">
                <a:solidFill>
                  <a:srgbClr val="FF0000"/>
                </a:solidFill>
                <a:latin typeface="BIZ UDゴシック" panose="020B0400000000000000" pitchFamily="49" charset="-128"/>
                <a:ea typeface="BIZ UDゴシック" panose="020B0400000000000000" pitchFamily="49" charset="-128"/>
              </a:rPr>
              <a:t>-</a:t>
            </a:r>
            <a:r>
              <a:rPr kumimoji="1" lang="ja-JP" altLang="en-US" sz="1050" b="1" dirty="0">
                <a:solidFill>
                  <a:srgbClr val="FF0000"/>
                </a:solidFill>
                <a:latin typeface="BIZ UDゴシック" panose="020B0400000000000000" pitchFamily="49" charset="-128"/>
                <a:ea typeface="BIZ UDゴシック" panose="020B0400000000000000" pitchFamily="49" charset="-128"/>
              </a:rPr>
              <a:t>１　</a:t>
            </a:r>
            <a:r>
              <a:rPr kumimoji="1" lang="ja-JP" altLang="en-US" dirty="0">
                <a:solidFill>
                  <a:srgbClr val="FF0000"/>
                </a:solidFill>
                <a:latin typeface="BIZ UDゴシック" panose="020B0400000000000000" pitchFamily="49" charset="-128"/>
                <a:ea typeface="BIZ UDゴシック" panose="020B0400000000000000" pitchFamily="49" charset="-128"/>
              </a:rPr>
              <a:t>森林経営の効率化・基盤強化</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r>
              <a:rPr kumimoji="1" lang="ja-JP" altLang="en-US" sz="1000" dirty="0">
                <a:solidFill>
                  <a:srgbClr val="FF0000"/>
                </a:solidFill>
                <a:latin typeface="+mn-ea"/>
              </a:rPr>
              <a:t>   </a:t>
            </a:r>
            <a:endParaRPr kumimoji="1" lang="en-US" altLang="ja-JP" sz="1400" dirty="0">
              <a:solidFill>
                <a:srgbClr val="FF0000"/>
              </a:solidFill>
              <a:latin typeface="BIZ UDゴシック" panose="020B0400000000000000" pitchFamily="49" charset="-128"/>
              <a:ea typeface="BIZ UDゴシック" panose="020B0400000000000000" pitchFamily="49" charset="-128"/>
            </a:endParaRPr>
          </a:p>
          <a:p>
            <a:r>
              <a:rPr kumimoji="1" lang="ja-JP" altLang="en-US" sz="1400" dirty="0">
                <a:solidFill>
                  <a:srgbClr val="FF0000"/>
                </a:solidFill>
                <a:latin typeface="BIZ UDゴシック" panose="020B0400000000000000" pitchFamily="49" charset="-128"/>
                <a:ea typeface="BIZ UDゴシック" panose="020B0400000000000000" pitchFamily="49" charset="-128"/>
              </a:rPr>
              <a:t> </a:t>
            </a:r>
            <a:endParaRPr kumimoji="1" lang="en-US" altLang="ja-JP" sz="1400" dirty="0">
              <a:solidFill>
                <a:srgbClr val="FF0000"/>
              </a:solidFill>
            </a:endParaRPr>
          </a:p>
        </p:txBody>
      </p:sp>
      <p:sp>
        <p:nvSpPr>
          <p:cNvPr id="9" name="正方形/長方形 8">
            <a:extLst>
              <a:ext uri="{FF2B5EF4-FFF2-40B4-BE49-F238E27FC236}">
                <a16:creationId xmlns:a16="http://schemas.microsoft.com/office/drawing/2014/main" id="{95A0CB5E-75C6-466D-8E52-D234E0A64958}"/>
              </a:ext>
            </a:extLst>
          </p:cNvPr>
          <p:cNvSpPr/>
          <p:nvPr/>
        </p:nvSpPr>
        <p:spPr>
          <a:xfrm>
            <a:off x="0" y="474489"/>
            <a:ext cx="9906000" cy="46469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b="1" dirty="0">
                <a:latin typeface="BIZ UDゴシック" panose="020B0400000000000000" pitchFamily="49" charset="-128"/>
                <a:ea typeface="BIZ UDゴシック" panose="020B0400000000000000" pitchFamily="49" charset="-128"/>
              </a:rPr>
              <a:t>基軸２</a:t>
            </a:r>
            <a:r>
              <a:rPr kumimoji="1" lang="ja-JP" altLang="en-US" sz="2000" b="1" dirty="0">
                <a:latin typeface="BIZ UDゴシック" panose="020B0400000000000000" pitchFamily="49" charset="-128"/>
                <a:ea typeface="BIZ UDゴシック" panose="020B0400000000000000" pitchFamily="49" charset="-128"/>
              </a:rPr>
              <a:t>「持続的な森林経営の推進」</a:t>
            </a:r>
            <a:endParaRPr kumimoji="1" lang="en-US" altLang="ja-JP" dirty="0">
              <a:latin typeface="BIZ UDゴシック" panose="020B0400000000000000" pitchFamily="49" charset="-128"/>
              <a:ea typeface="BIZ UDゴシック" panose="020B0400000000000000" pitchFamily="49" charset="-128"/>
            </a:endParaRPr>
          </a:p>
        </p:txBody>
      </p:sp>
      <p:pic>
        <p:nvPicPr>
          <p:cNvPr id="26" name="図 25">
            <a:extLst>
              <a:ext uri="{FF2B5EF4-FFF2-40B4-BE49-F238E27FC236}">
                <a16:creationId xmlns:a16="http://schemas.microsoft.com/office/drawing/2014/main" id="{CB678531-7572-4801-B755-75F84FC5D4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21729" y="587196"/>
            <a:ext cx="4010025" cy="2197802"/>
          </a:xfrm>
          <a:prstGeom prst="rect">
            <a:avLst/>
          </a:prstGeom>
          <a:ln w="12700">
            <a:noFill/>
          </a:ln>
        </p:spPr>
      </p:pic>
      <p:pic>
        <p:nvPicPr>
          <p:cNvPr id="27" name="図 26">
            <a:extLst>
              <a:ext uri="{FF2B5EF4-FFF2-40B4-BE49-F238E27FC236}">
                <a16:creationId xmlns:a16="http://schemas.microsoft.com/office/drawing/2014/main" id="{4DA198D5-751A-4667-AAD7-2BBC74101D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2413" y="2944270"/>
            <a:ext cx="3498304" cy="1510953"/>
          </a:xfrm>
          <a:prstGeom prst="rect">
            <a:avLst/>
          </a:prstGeom>
        </p:spPr>
      </p:pic>
      <p:cxnSp>
        <p:nvCxnSpPr>
          <p:cNvPr id="28" name="直線コネクタ 27">
            <a:extLst>
              <a:ext uri="{FF2B5EF4-FFF2-40B4-BE49-F238E27FC236}">
                <a16:creationId xmlns:a16="http://schemas.microsoft.com/office/drawing/2014/main" id="{EF3DB983-8B1B-44C4-9A0D-2841CFE2ABDB}"/>
              </a:ext>
            </a:extLst>
          </p:cNvPr>
          <p:cNvCxnSpPr>
            <a:cxnSpLocks/>
          </p:cNvCxnSpPr>
          <p:nvPr/>
        </p:nvCxnSpPr>
        <p:spPr>
          <a:xfrm flipV="1">
            <a:off x="7707097" y="1086074"/>
            <a:ext cx="206" cy="1319489"/>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29" name="テキスト ボックス 8">
            <a:extLst>
              <a:ext uri="{FF2B5EF4-FFF2-40B4-BE49-F238E27FC236}">
                <a16:creationId xmlns:a16="http://schemas.microsoft.com/office/drawing/2014/main" id="{5FC48420-C4D4-4872-AA15-80C185118C87}"/>
              </a:ext>
            </a:extLst>
          </p:cNvPr>
          <p:cNvSpPr txBox="1"/>
          <p:nvPr/>
        </p:nvSpPr>
        <p:spPr>
          <a:xfrm>
            <a:off x="7688239" y="840976"/>
            <a:ext cx="1588897" cy="23083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en-US" altLang="ja-JP" sz="900" dirty="0">
                <a:solidFill>
                  <a:srgbClr val="00B050"/>
                </a:solidFill>
                <a:latin typeface="BIZ UDPゴシック" panose="020B0400000000000000" pitchFamily="50" charset="-128"/>
                <a:ea typeface="BIZ UDPゴシック" panose="020B0400000000000000" pitchFamily="50" charset="-128"/>
              </a:rPr>
              <a:t>50</a:t>
            </a:r>
            <a:r>
              <a:rPr kumimoji="1" lang="ja-JP" altLang="en-US" sz="900" dirty="0">
                <a:solidFill>
                  <a:srgbClr val="00B050"/>
                </a:solidFill>
                <a:latin typeface="BIZ UDPゴシック" panose="020B0400000000000000" pitchFamily="50" charset="-128"/>
                <a:ea typeface="BIZ UDPゴシック" panose="020B0400000000000000" pitchFamily="50" charset="-128"/>
              </a:rPr>
              <a:t>年生を超える人工林８割</a:t>
            </a:r>
          </a:p>
        </p:txBody>
      </p:sp>
      <p:cxnSp>
        <p:nvCxnSpPr>
          <p:cNvPr id="30" name="直線矢印コネクタ 29">
            <a:extLst>
              <a:ext uri="{FF2B5EF4-FFF2-40B4-BE49-F238E27FC236}">
                <a16:creationId xmlns:a16="http://schemas.microsoft.com/office/drawing/2014/main" id="{637B8377-DBFE-40CE-A9F1-C551C5E46535}"/>
              </a:ext>
            </a:extLst>
          </p:cNvPr>
          <p:cNvCxnSpPr>
            <a:cxnSpLocks/>
          </p:cNvCxnSpPr>
          <p:nvPr/>
        </p:nvCxnSpPr>
        <p:spPr>
          <a:xfrm>
            <a:off x="7688239" y="1086074"/>
            <a:ext cx="1726655" cy="0"/>
          </a:xfrm>
          <a:prstGeom prst="straightConnector1">
            <a:avLst/>
          </a:prstGeom>
          <a:ln w="127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A37545C5-9293-4A2C-A299-99A845AE989A}"/>
              </a:ext>
            </a:extLst>
          </p:cNvPr>
          <p:cNvCxnSpPr>
            <a:cxnSpLocks/>
          </p:cNvCxnSpPr>
          <p:nvPr/>
        </p:nvCxnSpPr>
        <p:spPr>
          <a:xfrm flipH="1">
            <a:off x="7209183" y="1346636"/>
            <a:ext cx="744513" cy="1284"/>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3F8193C3-0CED-4D3E-8BFA-AFCCCDB55B44}"/>
              </a:ext>
            </a:extLst>
          </p:cNvPr>
          <p:cNvCxnSpPr>
            <a:cxnSpLocks/>
          </p:cNvCxnSpPr>
          <p:nvPr/>
        </p:nvCxnSpPr>
        <p:spPr>
          <a:xfrm flipH="1">
            <a:off x="7953697" y="1348860"/>
            <a:ext cx="1084219" cy="0"/>
          </a:xfrm>
          <a:prstGeom prst="straightConnector1">
            <a:avLst/>
          </a:prstGeom>
          <a:ln w="12700">
            <a:solidFill>
              <a:srgbClr val="0070C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F9C64A7A-FD90-47B5-9BD4-C9EFC6020255}"/>
              </a:ext>
            </a:extLst>
          </p:cNvPr>
          <p:cNvCxnSpPr>
            <a:cxnSpLocks/>
          </p:cNvCxnSpPr>
          <p:nvPr/>
        </p:nvCxnSpPr>
        <p:spPr>
          <a:xfrm flipV="1">
            <a:off x="9037916" y="1332421"/>
            <a:ext cx="0" cy="1073142"/>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F0DD4C7B-99CD-4FCC-A241-F4705B8CD8E7}"/>
              </a:ext>
            </a:extLst>
          </p:cNvPr>
          <p:cNvCxnSpPr>
            <a:cxnSpLocks/>
          </p:cNvCxnSpPr>
          <p:nvPr/>
        </p:nvCxnSpPr>
        <p:spPr>
          <a:xfrm flipV="1">
            <a:off x="7209182" y="1291588"/>
            <a:ext cx="0" cy="1069196"/>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35" name="テキスト ボックス 8">
            <a:extLst>
              <a:ext uri="{FF2B5EF4-FFF2-40B4-BE49-F238E27FC236}">
                <a16:creationId xmlns:a16="http://schemas.microsoft.com/office/drawing/2014/main" id="{76C0BA00-FBC3-4257-BB5F-AD43C8B18E87}"/>
              </a:ext>
            </a:extLst>
          </p:cNvPr>
          <p:cNvSpPr txBox="1"/>
          <p:nvPr/>
        </p:nvSpPr>
        <p:spPr>
          <a:xfrm>
            <a:off x="7196825" y="1134370"/>
            <a:ext cx="877163" cy="23083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900" dirty="0">
                <a:solidFill>
                  <a:srgbClr val="0070C0"/>
                </a:solidFill>
                <a:latin typeface="BIZ UDPゴシック" panose="020B0400000000000000" pitchFamily="50" charset="-128"/>
                <a:ea typeface="BIZ UDPゴシック" panose="020B0400000000000000" pitchFamily="50" charset="-128"/>
              </a:rPr>
              <a:t>間伐補助対象</a:t>
            </a:r>
          </a:p>
        </p:txBody>
      </p:sp>
      <p:cxnSp>
        <p:nvCxnSpPr>
          <p:cNvPr id="37" name="直線矢印コネクタ 36">
            <a:extLst>
              <a:ext uri="{FF2B5EF4-FFF2-40B4-BE49-F238E27FC236}">
                <a16:creationId xmlns:a16="http://schemas.microsoft.com/office/drawing/2014/main" id="{B323824F-6020-41A8-9048-16C8B33499A0}"/>
              </a:ext>
            </a:extLst>
          </p:cNvPr>
          <p:cNvCxnSpPr>
            <a:cxnSpLocks/>
          </p:cNvCxnSpPr>
          <p:nvPr/>
        </p:nvCxnSpPr>
        <p:spPr>
          <a:xfrm flipV="1">
            <a:off x="7211172" y="2589149"/>
            <a:ext cx="211610" cy="18853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テキスト ボックス 8">
            <a:extLst>
              <a:ext uri="{FF2B5EF4-FFF2-40B4-BE49-F238E27FC236}">
                <a16:creationId xmlns:a16="http://schemas.microsoft.com/office/drawing/2014/main" id="{7DE5DCA4-7699-4DA0-BE34-F444AD9C5DC0}"/>
              </a:ext>
            </a:extLst>
          </p:cNvPr>
          <p:cNvSpPr txBox="1"/>
          <p:nvPr/>
        </p:nvSpPr>
        <p:spPr>
          <a:xfrm>
            <a:off x="6495882" y="2631533"/>
            <a:ext cx="773216" cy="272758"/>
          </a:xfrm>
          <a:prstGeom prst="rect">
            <a:avLst/>
          </a:prstGeom>
          <a:solidFill>
            <a:schemeClr val="bg1"/>
          </a:solidFill>
          <a:ln>
            <a:solidFill>
              <a:schemeClr val="tx1"/>
            </a:solidFill>
          </a:ln>
        </p:spPr>
        <p:style>
          <a:lnRef idx="0">
            <a:scrgbClr r="0" g="0" b="0"/>
          </a:lnRef>
          <a:fillRef idx="0">
            <a:scrgbClr r="0" g="0" b="0"/>
          </a:fillRef>
          <a:effectRef idx="0">
            <a:scrgbClr r="0" g="0" b="0"/>
          </a:effectRef>
          <a:fontRef idx="minor">
            <a:schemeClr val="tx1"/>
          </a:fontRef>
        </p:style>
        <p:txBody>
          <a:bodyPr wrap="none" lIns="36000" tIns="36000" rIns="36000" bIns="3600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700" dirty="0">
                <a:latin typeface="BIZ UDPゴシック" panose="020B0400000000000000" pitchFamily="50" charset="-128"/>
                <a:ea typeface="BIZ UDPゴシック" panose="020B0400000000000000" pitchFamily="50" charset="-128"/>
              </a:rPr>
              <a:t>木材価格のピーク</a:t>
            </a:r>
            <a:endParaRPr kumimoji="1" lang="en-US" altLang="ja-JP" sz="700" dirty="0">
              <a:latin typeface="BIZ UDPゴシック" panose="020B0400000000000000" pitchFamily="50" charset="-128"/>
              <a:ea typeface="BIZ UDPゴシック" panose="020B0400000000000000" pitchFamily="50" charset="-128"/>
            </a:endParaRPr>
          </a:p>
          <a:p>
            <a:pPr algn="ctr"/>
            <a:r>
              <a:rPr kumimoji="1" lang="ja-JP" altLang="en-US" sz="600" dirty="0">
                <a:latin typeface="BIZ UDPゴシック" panose="020B0400000000000000" pitchFamily="50" charset="-128"/>
                <a:ea typeface="BIZ UDPゴシック" panose="020B0400000000000000" pitchFamily="50" charset="-128"/>
              </a:rPr>
              <a:t>（</a:t>
            </a:r>
            <a:r>
              <a:rPr kumimoji="1" lang="en-US" altLang="ja-JP" sz="600" dirty="0">
                <a:latin typeface="BIZ UDPゴシック" panose="020B0400000000000000" pitchFamily="50" charset="-128"/>
                <a:ea typeface="BIZ UDPゴシック" panose="020B0400000000000000" pitchFamily="50" charset="-128"/>
              </a:rPr>
              <a:t>S55</a:t>
            </a:r>
            <a:r>
              <a:rPr kumimoji="1" lang="ja-JP" altLang="en-US" sz="600" dirty="0">
                <a:latin typeface="BIZ UDPゴシック" panose="020B0400000000000000" pitchFamily="50" charset="-128"/>
                <a:ea typeface="BIZ UDPゴシック" panose="020B0400000000000000" pitchFamily="50" charset="-128"/>
              </a:rPr>
              <a:t>年頃）</a:t>
            </a:r>
          </a:p>
        </p:txBody>
      </p:sp>
      <p:cxnSp>
        <p:nvCxnSpPr>
          <p:cNvPr id="39" name="直線矢印コネクタ 38">
            <a:extLst>
              <a:ext uri="{FF2B5EF4-FFF2-40B4-BE49-F238E27FC236}">
                <a16:creationId xmlns:a16="http://schemas.microsoft.com/office/drawing/2014/main" id="{1E82B1B6-7F02-4FF8-BCBF-C0525E4CF029}"/>
              </a:ext>
            </a:extLst>
          </p:cNvPr>
          <p:cNvCxnSpPr>
            <a:cxnSpLocks/>
          </p:cNvCxnSpPr>
          <p:nvPr/>
        </p:nvCxnSpPr>
        <p:spPr>
          <a:xfrm flipH="1">
            <a:off x="7762160" y="2641553"/>
            <a:ext cx="766159" cy="0"/>
          </a:xfrm>
          <a:prstGeom prst="straightConnector1">
            <a:avLst/>
          </a:prstGeom>
          <a:ln w="63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テキスト ボックス 8">
            <a:extLst>
              <a:ext uri="{FF2B5EF4-FFF2-40B4-BE49-F238E27FC236}">
                <a16:creationId xmlns:a16="http://schemas.microsoft.com/office/drawing/2014/main" id="{C15B09B8-03F3-4A93-9713-7A18C955C72F}"/>
              </a:ext>
            </a:extLst>
          </p:cNvPr>
          <p:cNvSpPr txBox="1"/>
          <p:nvPr/>
        </p:nvSpPr>
        <p:spPr>
          <a:xfrm>
            <a:off x="7660141" y="2660606"/>
            <a:ext cx="1084219" cy="230832"/>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900" dirty="0">
                <a:latin typeface="BIZ UDPゴシック" panose="020B0400000000000000" pitchFamily="50" charset="-128"/>
                <a:ea typeface="BIZ UDPゴシック" panose="020B0400000000000000" pitchFamily="50" charset="-128"/>
              </a:rPr>
              <a:t>拡大造林の推進</a:t>
            </a:r>
          </a:p>
        </p:txBody>
      </p:sp>
      <p:sp>
        <p:nvSpPr>
          <p:cNvPr id="42" name="テキスト ボックス 8">
            <a:extLst>
              <a:ext uri="{FF2B5EF4-FFF2-40B4-BE49-F238E27FC236}">
                <a16:creationId xmlns:a16="http://schemas.microsoft.com/office/drawing/2014/main" id="{6770DAC6-51D0-4221-B589-D92902E6632E}"/>
              </a:ext>
            </a:extLst>
          </p:cNvPr>
          <p:cNvSpPr txBox="1"/>
          <p:nvPr/>
        </p:nvSpPr>
        <p:spPr>
          <a:xfrm>
            <a:off x="6959675" y="2995663"/>
            <a:ext cx="530915" cy="230832"/>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kumimoji="1" lang="ja-JP" altLang="en-US" sz="900" dirty="0">
                <a:latin typeface="BIZ UDPゴシック" panose="020B0400000000000000" pitchFamily="50" charset="-128"/>
                <a:ea typeface="BIZ UDPゴシック" panose="020B0400000000000000" pitchFamily="50" charset="-128"/>
              </a:rPr>
              <a:t>（全国）</a:t>
            </a:r>
          </a:p>
        </p:txBody>
      </p:sp>
      <p:sp>
        <p:nvSpPr>
          <p:cNvPr id="43" name="四角形: 角を丸くする 42">
            <a:extLst>
              <a:ext uri="{FF2B5EF4-FFF2-40B4-BE49-F238E27FC236}">
                <a16:creationId xmlns:a16="http://schemas.microsoft.com/office/drawing/2014/main" id="{0D6DA962-4FF8-4111-A484-AE4105DBF7DE}"/>
              </a:ext>
            </a:extLst>
          </p:cNvPr>
          <p:cNvSpPr/>
          <p:nvPr/>
        </p:nvSpPr>
        <p:spPr>
          <a:xfrm>
            <a:off x="108812" y="1384398"/>
            <a:ext cx="5631427" cy="1652836"/>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・スギ・ヒノキ人工林</a:t>
            </a:r>
            <a:r>
              <a:rPr kumimoji="1" lang="en-US" altLang="ja-JP" sz="1300" dirty="0">
                <a:solidFill>
                  <a:schemeClr val="tx1"/>
                </a:solidFill>
                <a:latin typeface="BIZ UDゴシック" panose="020B0400000000000000" pitchFamily="49" charset="-128"/>
                <a:ea typeface="BIZ UDゴシック" panose="020B0400000000000000" pitchFamily="49" charset="-128"/>
              </a:rPr>
              <a:t>19,800ha</a:t>
            </a:r>
            <a:r>
              <a:rPr kumimoji="1" lang="ja-JP" altLang="en-US" sz="1300" dirty="0">
                <a:solidFill>
                  <a:schemeClr val="tx1"/>
                </a:solidFill>
                <a:latin typeface="BIZ UDゴシック" panose="020B0400000000000000" pitchFamily="49" charset="-128"/>
                <a:ea typeface="BIZ UDゴシック" panose="020B0400000000000000" pitchFamily="49" charset="-128"/>
              </a:rPr>
              <a:t>のうち森林経営計画等が作成されている</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en-US" altLang="ja-JP" sz="13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　人工林は、約</a:t>
            </a:r>
            <a:r>
              <a:rPr kumimoji="1" lang="en-US" altLang="ja-JP" sz="1300" dirty="0">
                <a:solidFill>
                  <a:schemeClr val="tx1"/>
                </a:solidFill>
                <a:latin typeface="BIZ UDゴシック" panose="020B0400000000000000" pitchFamily="49" charset="-128"/>
                <a:ea typeface="BIZ UDゴシック" panose="020B0400000000000000" pitchFamily="49" charset="-128"/>
              </a:rPr>
              <a:t>5,600ha</a:t>
            </a:r>
            <a:r>
              <a:rPr kumimoji="1" lang="ja-JP" altLang="en-US" sz="1300" dirty="0">
                <a:solidFill>
                  <a:schemeClr val="tx1"/>
                </a:solidFill>
                <a:latin typeface="BIZ UDゴシック" panose="020B0400000000000000" pitchFamily="49" charset="-128"/>
                <a:ea typeface="BIZ UDゴシック" panose="020B0400000000000000" pitchFamily="49" charset="-128"/>
              </a:rPr>
              <a:t>。</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r>
              <a:rPr kumimoji="1" lang="ja-JP" altLang="en-US" sz="1200" dirty="0">
                <a:solidFill>
                  <a:schemeClr val="tx1"/>
                </a:solidFill>
                <a:latin typeface="BIZ UDゴシック" panose="020B0400000000000000" pitchFamily="49" charset="-128"/>
                <a:ea typeface="BIZ UDゴシック" panose="020B0400000000000000" pitchFamily="49" charset="-128"/>
              </a:rPr>
              <a:t>全人工林の</a:t>
            </a:r>
            <a:r>
              <a:rPr kumimoji="1" lang="en-US" altLang="ja-JP" sz="1200" dirty="0">
                <a:solidFill>
                  <a:schemeClr val="tx1"/>
                </a:solidFill>
                <a:latin typeface="BIZ UDゴシック" panose="020B0400000000000000" pitchFamily="49" charset="-128"/>
                <a:ea typeface="BIZ UDゴシック" panose="020B0400000000000000" pitchFamily="49" charset="-128"/>
              </a:rPr>
              <a:t>28</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endParaRPr kumimoji="1" lang="en-US" altLang="ja-JP" sz="13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・間伐材も含む素材生産量が約</a:t>
            </a:r>
            <a:r>
              <a:rPr kumimoji="1" lang="en-US" altLang="ja-JP" sz="1300" dirty="0">
                <a:solidFill>
                  <a:schemeClr val="tx1"/>
                </a:solidFill>
                <a:latin typeface="BIZ UDゴシック" panose="020B0400000000000000" pitchFamily="49" charset="-128"/>
                <a:ea typeface="BIZ UDゴシック" panose="020B0400000000000000" pitchFamily="49" charset="-128"/>
              </a:rPr>
              <a:t>12,000</a:t>
            </a:r>
            <a:r>
              <a:rPr kumimoji="1" lang="ja-JP" altLang="en-US" sz="1300" dirty="0">
                <a:solidFill>
                  <a:schemeClr val="tx1"/>
                </a:solidFill>
                <a:latin typeface="BIZ UDゴシック" panose="020B0400000000000000" pitchFamily="49" charset="-128"/>
                <a:ea typeface="BIZ UDゴシック" panose="020B0400000000000000" pitchFamily="49" charset="-128"/>
              </a:rPr>
              <a:t>㎥（年成長量の</a:t>
            </a:r>
            <a:r>
              <a:rPr kumimoji="1" lang="en-US" altLang="ja-JP" sz="1300" dirty="0">
                <a:solidFill>
                  <a:schemeClr val="tx1"/>
                </a:solidFill>
                <a:latin typeface="BIZ UDゴシック" panose="020B0400000000000000" pitchFamily="49" charset="-128"/>
                <a:ea typeface="BIZ UDゴシック" panose="020B0400000000000000" pitchFamily="49" charset="-128"/>
              </a:rPr>
              <a:t>43.9</a:t>
            </a:r>
            <a:r>
              <a:rPr kumimoji="1" lang="ja-JP" altLang="en-US" sz="1300" dirty="0">
                <a:solidFill>
                  <a:schemeClr val="tx1"/>
                </a:solidFill>
                <a:latin typeface="BIZ UDゴシック" panose="020B0400000000000000" pitchFamily="49" charset="-128"/>
                <a:ea typeface="BIZ UDゴシック" panose="020B0400000000000000" pitchFamily="49" charset="-128"/>
              </a:rPr>
              <a:t>％）、</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b="1" dirty="0">
                <a:solidFill>
                  <a:schemeClr val="tx1"/>
                </a:solidFill>
                <a:latin typeface="BIZ UDゴシック" panose="020B0400000000000000" pitchFamily="49" charset="-128"/>
                <a:ea typeface="BIZ UDゴシック" panose="020B0400000000000000" pitchFamily="49" charset="-128"/>
              </a:rPr>
              <a:t>　 </a:t>
            </a:r>
            <a:r>
              <a:rPr kumimoji="1" lang="ja-JP" altLang="en-US" sz="1300" b="1" u="sng" dirty="0">
                <a:solidFill>
                  <a:schemeClr val="tx1"/>
                </a:solidFill>
                <a:latin typeface="BIZ UDゴシック" panose="020B0400000000000000" pitchFamily="49" charset="-128"/>
                <a:ea typeface="BIZ UDゴシック" panose="020B0400000000000000" pitchFamily="49" charset="-128"/>
              </a:rPr>
              <a:t>主伐・再造林面積は１</a:t>
            </a:r>
            <a:r>
              <a:rPr kumimoji="1" lang="en-US" altLang="ja-JP" sz="1300" b="1" u="sng" dirty="0">
                <a:solidFill>
                  <a:schemeClr val="tx1"/>
                </a:solidFill>
                <a:latin typeface="BIZ UDゴシック" panose="020B0400000000000000" pitchFamily="49" charset="-128"/>
                <a:ea typeface="BIZ UDゴシック" panose="020B0400000000000000" pitchFamily="49" charset="-128"/>
              </a:rPr>
              <a:t>ha/</a:t>
            </a:r>
            <a:r>
              <a:rPr kumimoji="1" lang="ja-JP" altLang="en-US" sz="1300" b="1" u="sng" dirty="0">
                <a:solidFill>
                  <a:schemeClr val="tx1"/>
                </a:solidFill>
                <a:latin typeface="BIZ UDゴシック" panose="020B0400000000000000" pitchFamily="49" charset="-128"/>
                <a:ea typeface="BIZ UDゴシック" panose="020B0400000000000000" pitchFamily="49" charset="-128"/>
              </a:rPr>
              <a:t>年程度</a:t>
            </a:r>
            <a:r>
              <a:rPr kumimoji="1" lang="ja-JP" altLang="en-US" sz="1300" dirty="0">
                <a:solidFill>
                  <a:schemeClr val="tx1"/>
                </a:solidFill>
                <a:latin typeface="BIZ UDゴシック" panose="020B0400000000000000" pitchFamily="49" charset="-128"/>
                <a:ea typeface="BIZ UDゴシック" panose="020B0400000000000000" pitchFamily="49" charset="-128"/>
              </a:rPr>
              <a:t>と林業活動が低調な状況</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r>
              <a:rPr kumimoji="1" lang="en-US" altLang="ja-JP" sz="1200" dirty="0">
                <a:solidFill>
                  <a:schemeClr val="tx1"/>
                </a:solidFill>
                <a:latin typeface="BIZ UDゴシック" panose="020B0400000000000000" pitchFamily="49" charset="-128"/>
                <a:ea typeface="BIZ UDゴシック" panose="020B0400000000000000" pitchFamily="49" charset="-128"/>
              </a:rPr>
              <a:t>R6</a:t>
            </a:r>
            <a:r>
              <a:rPr kumimoji="1" lang="ja-JP" altLang="en-US" sz="1200" dirty="0">
                <a:solidFill>
                  <a:schemeClr val="tx1"/>
                </a:solidFill>
                <a:latin typeface="BIZ UDゴシック" panose="020B0400000000000000" pitchFamily="49" charset="-128"/>
                <a:ea typeface="BIZ UDゴシック" panose="020B0400000000000000" pitchFamily="49" charset="-128"/>
              </a:rPr>
              <a:t>年度実績］</a:t>
            </a:r>
            <a:endParaRPr kumimoji="1" lang="en-US" altLang="ja-JP" sz="1300" b="1" u="sng" dirty="0">
              <a:solidFill>
                <a:schemeClr val="tx1"/>
              </a:solidFill>
              <a:latin typeface="BIZ UDゴシック" panose="020B0400000000000000" pitchFamily="49" charset="-128"/>
              <a:ea typeface="BIZ UDゴシック" panose="020B0400000000000000" pitchFamily="49" charset="-128"/>
            </a:endParaRPr>
          </a:p>
          <a:p>
            <a:r>
              <a:rPr kumimoji="1" lang="en-US" altLang="ja-JP" sz="13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・直近</a:t>
            </a:r>
            <a:r>
              <a:rPr kumimoji="1" lang="en-US" altLang="ja-JP" sz="1300" dirty="0">
                <a:solidFill>
                  <a:schemeClr val="tx1"/>
                </a:solidFill>
                <a:latin typeface="BIZ UDゴシック" panose="020B0400000000000000" pitchFamily="49" charset="-128"/>
                <a:ea typeface="BIZ UDゴシック" panose="020B0400000000000000" pitchFamily="49" charset="-128"/>
              </a:rPr>
              <a:t>30</a:t>
            </a:r>
            <a:r>
              <a:rPr kumimoji="1" lang="ja-JP" altLang="en-US" sz="1300" dirty="0">
                <a:solidFill>
                  <a:schemeClr val="tx1"/>
                </a:solidFill>
                <a:latin typeface="BIZ UDゴシック" panose="020B0400000000000000" pitchFamily="49" charset="-128"/>
                <a:ea typeface="BIZ UDゴシック" panose="020B0400000000000000" pitchFamily="49" charset="-128"/>
              </a:rPr>
              <a:t>年間でみた植栽面積は、</a:t>
            </a:r>
            <a:r>
              <a:rPr kumimoji="1" lang="en-US" altLang="ja-JP" sz="1300" dirty="0">
                <a:solidFill>
                  <a:schemeClr val="tx1"/>
                </a:solidFill>
                <a:latin typeface="BIZ UDゴシック" panose="020B0400000000000000" pitchFamily="49" charset="-128"/>
                <a:ea typeface="BIZ UDゴシック" panose="020B0400000000000000" pitchFamily="49" charset="-128"/>
              </a:rPr>
              <a:t>400ha</a:t>
            </a:r>
            <a:r>
              <a:rPr kumimoji="1" lang="ja-JP" altLang="en-US" sz="1200" dirty="0">
                <a:solidFill>
                  <a:schemeClr val="tx1"/>
                </a:solidFill>
                <a:latin typeface="BIZ UDゴシック" panose="020B0400000000000000" pitchFamily="49" charset="-128"/>
                <a:ea typeface="BIZ UDゴシック" panose="020B0400000000000000" pitchFamily="49" charset="-128"/>
              </a:rPr>
              <a:t>（全面積の</a:t>
            </a:r>
            <a:r>
              <a:rPr kumimoji="1" lang="en-US" altLang="ja-JP" sz="1200" dirty="0">
                <a:solidFill>
                  <a:schemeClr val="tx1"/>
                </a:solidFill>
                <a:latin typeface="BIZ UDゴシック" panose="020B0400000000000000" pitchFamily="49" charset="-128"/>
                <a:ea typeface="BIZ UDゴシック" panose="020B0400000000000000" pitchFamily="49" charset="-128"/>
              </a:rPr>
              <a:t>1.8</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r>
              <a:rPr kumimoji="1" lang="ja-JP" altLang="en-US" sz="1300" dirty="0">
                <a:solidFill>
                  <a:schemeClr val="tx1"/>
                </a:solidFill>
                <a:latin typeface="BIZ UDゴシック" panose="020B0400000000000000" pitchFamily="49" charset="-128"/>
                <a:ea typeface="BIZ UDゴシック" panose="020B0400000000000000" pitchFamily="49" charset="-128"/>
              </a:rPr>
              <a:t>ほどで、</a:t>
            </a:r>
            <a:r>
              <a:rPr kumimoji="1" lang="en-US" altLang="ja-JP" sz="1300" dirty="0">
                <a:solidFill>
                  <a:schemeClr val="tx1"/>
                </a:solidFill>
                <a:latin typeface="BIZ UDゴシック" panose="020B0400000000000000" pitchFamily="49" charset="-128"/>
                <a:ea typeface="BIZ UDゴシック" panose="020B0400000000000000" pitchFamily="49" charset="-128"/>
              </a:rPr>
              <a:t>50</a:t>
            </a:r>
            <a:r>
              <a:rPr kumimoji="1" lang="ja-JP" altLang="en-US" sz="1300" dirty="0">
                <a:solidFill>
                  <a:schemeClr val="tx1"/>
                </a:solidFill>
                <a:latin typeface="BIZ UDゴシック" panose="020B0400000000000000" pitchFamily="49" charset="-128"/>
                <a:ea typeface="BIZ UDゴシック" panose="020B0400000000000000" pitchFamily="49" charset="-128"/>
              </a:rPr>
              <a:t>年　</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生超の伐採適期の人工林が８割</a:t>
            </a:r>
            <a:r>
              <a:rPr kumimoji="1" lang="ja-JP" altLang="en-US" sz="1200" dirty="0">
                <a:solidFill>
                  <a:schemeClr val="tx1"/>
                </a:solidFill>
                <a:latin typeface="BIZ UDゴシック" panose="020B0400000000000000" pitchFamily="49" charset="-128"/>
                <a:ea typeface="BIZ UDゴシック" panose="020B0400000000000000" pitchFamily="49" charset="-128"/>
              </a:rPr>
              <a:t>（全国６割）</a:t>
            </a:r>
            <a:r>
              <a:rPr kumimoji="1" lang="ja-JP" altLang="en-US" sz="1300" dirty="0">
                <a:solidFill>
                  <a:schemeClr val="tx1"/>
                </a:solidFill>
                <a:latin typeface="BIZ UDゴシック" panose="020B0400000000000000" pitchFamily="49" charset="-128"/>
                <a:ea typeface="BIZ UDゴシック" panose="020B0400000000000000" pitchFamily="49" charset="-128"/>
              </a:rPr>
              <a:t>と林齢構成が偏っている。</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p:txBody>
      </p:sp>
      <p:sp>
        <p:nvSpPr>
          <p:cNvPr id="48" name="正方形/長方形 47">
            <a:extLst>
              <a:ext uri="{FF2B5EF4-FFF2-40B4-BE49-F238E27FC236}">
                <a16:creationId xmlns:a16="http://schemas.microsoft.com/office/drawing/2014/main" id="{3A324DB8-D3FC-4810-81AD-01859C09DBFD}"/>
              </a:ext>
            </a:extLst>
          </p:cNvPr>
          <p:cNvSpPr/>
          <p:nvPr/>
        </p:nvSpPr>
        <p:spPr>
          <a:xfrm>
            <a:off x="6261899" y="1992727"/>
            <a:ext cx="812224" cy="411672"/>
          </a:xfrm>
          <a:prstGeom prst="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8">
            <a:extLst>
              <a:ext uri="{FF2B5EF4-FFF2-40B4-BE49-F238E27FC236}">
                <a16:creationId xmlns:a16="http://schemas.microsoft.com/office/drawing/2014/main" id="{A49FF757-565D-4D1B-B66A-68CCF71314EC}"/>
              </a:ext>
            </a:extLst>
          </p:cNvPr>
          <p:cNvSpPr txBox="1"/>
          <p:nvPr/>
        </p:nvSpPr>
        <p:spPr>
          <a:xfrm>
            <a:off x="6140914" y="1666805"/>
            <a:ext cx="1084219" cy="33855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en-US" altLang="ja-JP" sz="800" dirty="0">
                <a:latin typeface="BIZ UDPゴシック" panose="020B0400000000000000" pitchFamily="50" charset="-128"/>
                <a:ea typeface="BIZ UDPゴシック" panose="020B0400000000000000" pitchFamily="50" charset="-128"/>
              </a:rPr>
              <a:t>30</a:t>
            </a:r>
            <a:r>
              <a:rPr kumimoji="1" lang="ja-JP" altLang="en-US" sz="800" dirty="0">
                <a:latin typeface="BIZ UDPゴシック" panose="020B0400000000000000" pitchFamily="50" charset="-128"/>
                <a:ea typeface="BIZ UDPゴシック" panose="020B0400000000000000" pitchFamily="50" charset="-128"/>
              </a:rPr>
              <a:t>年間の植栽面積</a:t>
            </a:r>
            <a:endParaRPr kumimoji="1" lang="en-US" altLang="ja-JP" sz="800" dirty="0">
              <a:latin typeface="BIZ UDPゴシック" panose="020B0400000000000000" pitchFamily="50" charset="-128"/>
              <a:ea typeface="BIZ UDPゴシック" panose="020B0400000000000000" pitchFamily="50" charset="-128"/>
            </a:endParaRPr>
          </a:p>
          <a:p>
            <a:pPr algn="ctr"/>
            <a:r>
              <a:rPr kumimoji="1" lang="en-US" altLang="ja-JP" sz="800" dirty="0">
                <a:latin typeface="BIZ UDPゴシック" panose="020B0400000000000000" pitchFamily="50" charset="-128"/>
                <a:ea typeface="BIZ UDPゴシック" panose="020B0400000000000000" pitchFamily="50" charset="-128"/>
              </a:rPr>
              <a:t>400ha</a:t>
            </a:r>
            <a:r>
              <a:rPr kumimoji="1" lang="ja-JP" altLang="en-US" sz="800" dirty="0">
                <a:latin typeface="BIZ UDPゴシック" panose="020B0400000000000000" pitchFamily="50" charset="-128"/>
                <a:ea typeface="BIZ UDPゴシック" panose="020B0400000000000000" pitchFamily="50" charset="-128"/>
              </a:rPr>
              <a:t>（</a:t>
            </a:r>
            <a:r>
              <a:rPr kumimoji="1" lang="en-US" altLang="ja-JP" sz="800" dirty="0">
                <a:latin typeface="BIZ UDPゴシック" panose="020B0400000000000000" pitchFamily="50" charset="-128"/>
                <a:ea typeface="BIZ UDPゴシック" panose="020B0400000000000000" pitchFamily="50" charset="-128"/>
              </a:rPr>
              <a:t>1.8</a:t>
            </a:r>
            <a:r>
              <a:rPr kumimoji="1" lang="ja-JP" altLang="en-US" sz="800" dirty="0">
                <a:latin typeface="BIZ UDPゴシック" panose="020B0400000000000000" pitchFamily="50" charset="-128"/>
                <a:ea typeface="BIZ UDPゴシック" panose="020B0400000000000000" pitchFamily="50" charset="-128"/>
              </a:rPr>
              <a:t>％）</a:t>
            </a:r>
          </a:p>
        </p:txBody>
      </p:sp>
      <p:sp>
        <p:nvSpPr>
          <p:cNvPr id="51" name="四角形: 角を丸くする 50">
            <a:extLst>
              <a:ext uri="{FF2B5EF4-FFF2-40B4-BE49-F238E27FC236}">
                <a16:creationId xmlns:a16="http://schemas.microsoft.com/office/drawing/2014/main" id="{D515073F-6125-4374-811A-2EDCFA04AC8C}"/>
              </a:ext>
            </a:extLst>
          </p:cNvPr>
          <p:cNvSpPr/>
          <p:nvPr/>
        </p:nvSpPr>
        <p:spPr>
          <a:xfrm>
            <a:off x="108812" y="3255046"/>
            <a:ext cx="5631427" cy="1735609"/>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・府内の森林施業は、地形特性上、人力・小型機械が中心となっており、</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b="1" dirty="0">
                <a:solidFill>
                  <a:schemeClr val="tx1"/>
                </a:solidFill>
                <a:latin typeface="BIZ UDゴシック" panose="020B0400000000000000" pitchFamily="49" charset="-128"/>
                <a:ea typeface="BIZ UDゴシック" panose="020B0400000000000000" pitchFamily="49" charset="-128"/>
              </a:rPr>
              <a:t>　 </a:t>
            </a:r>
            <a:r>
              <a:rPr kumimoji="1" lang="ja-JP" altLang="en-US" sz="1300" b="1" u="sng" dirty="0">
                <a:solidFill>
                  <a:schemeClr val="tx1"/>
                </a:solidFill>
                <a:latin typeface="BIZ UDゴシック" panose="020B0400000000000000" pitchFamily="49" charset="-128"/>
                <a:ea typeface="BIZ UDゴシック" panose="020B0400000000000000" pitchFamily="49" charset="-128"/>
              </a:rPr>
              <a:t>素材生産コスト</a:t>
            </a:r>
            <a:r>
              <a:rPr kumimoji="1" lang="en-US" altLang="ja-JP" sz="1300" b="1" baseline="-25000" dirty="0">
                <a:solidFill>
                  <a:schemeClr val="tx1"/>
                </a:solidFill>
                <a:latin typeface="BIZ UDゴシック" panose="020B0400000000000000" pitchFamily="49" charset="-128"/>
                <a:ea typeface="BIZ UDゴシック" panose="020B0400000000000000" pitchFamily="49" charset="-128"/>
              </a:rPr>
              <a:t>※</a:t>
            </a:r>
            <a:r>
              <a:rPr kumimoji="1" lang="ja-JP" altLang="en-US" sz="1300" dirty="0">
                <a:solidFill>
                  <a:schemeClr val="tx1"/>
                </a:solidFill>
                <a:latin typeface="BIZ UDゴシック" panose="020B0400000000000000" pitchFamily="49" charset="-128"/>
                <a:ea typeface="BIZ UDゴシック" panose="020B0400000000000000" pitchFamily="49" charset="-128"/>
              </a:rPr>
              <a:t>が高く、現在の材価では、再造林・育林費用が確保</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en-US" altLang="ja-JP" sz="13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　できない状況。　　 </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 府（</a:t>
            </a:r>
            <a:r>
              <a:rPr kumimoji="1" lang="en-US" altLang="ja-JP" sz="1100" dirty="0">
                <a:solidFill>
                  <a:schemeClr val="tx1"/>
                </a:solidFill>
                <a:latin typeface="BIZ UDゴシック" panose="020B0400000000000000" pitchFamily="49" charset="-128"/>
                <a:ea typeface="BIZ UDゴシック" panose="020B0400000000000000" pitchFamily="49" charset="-128"/>
              </a:rPr>
              <a:t>R6</a:t>
            </a:r>
            <a:r>
              <a:rPr kumimoji="1" lang="ja-JP" altLang="en-US" sz="1100" dirty="0">
                <a:solidFill>
                  <a:schemeClr val="tx1"/>
                </a:solidFill>
                <a:latin typeface="BIZ UDゴシック" panose="020B0400000000000000" pitchFamily="49" charset="-128"/>
                <a:ea typeface="BIZ UDゴシック" panose="020B0400000000000000" pitchFamily="49" charset="-128"/>
              </a:rPr>
              <a:t>ヒア） </a:t>
            </a:r>
            <a:r>
              <a:rPr kumimoji="1" lang="en-US" altLang="ja-JP" sz="1100" dirty="0">
                <a:solidFill>
                  <a:schemeClr val="tx1"/>
                </a:solidFill>
                <a:latin typeface="BIZ UDゴシック" panose="020B0400000000000000" pitchFamily="49" charset="-128"/>
                <a:ea typeface="BIZ UDゴシック" panose="020B0400000000000000" pitchFamily="49" charset="-128"/>
              </a:rPr>
              <a:t>13,000</a:t>
            </a:r>
            <a:r>
              <a:rPr kumimoji="1" lang="ja-JP" altLang="en-US" sz="1100" dirty="0">
                <a:solidFill>
                  <a:schemeClr val="tx1"/>
                </a:solidFill>
                <a:latin typeface="BIZ UDゴシック" panose="020B0400000000000000" pitchFamily="49" charset="-128"/>
                <a:ea typeface="BIZ UDゴシック" panose="020B0400000000000000" pitchFamily="49" charset="-128"/>
              </a:rPr>
              <a:t>～</a:t>
            </a:r>
            <a:r>
              <a:rPr kumimoji="1" lang="en-US" altLang="ja-JP" sz="1100" dirty="0">
                <a:solidFill>
                  <a:schemeClr val="tx1"/>
                </a:solidFill>
                <a:latin typeface="BIZ UDゴシック" panose="020B0400000000000000" pitchFamily="49" charset="-128"/>
                <a:ea typeface="BIZ UDゴシック" panose="020B0400000000000000" pitchFamily="49" charset="-128"/>
              </a:rPr>
              <a:t>20,000</a:t>
            </a:r>
            <a:r>
              <a:rPr kumimoji="1" lang="ja-JP" altLang="en-US" sz="1100" dirty="0">
                <a:solidFill>
                  <a:schemeClr val="tx1"/>
                </a:solidFill>
                <a:latin typeface="BIZ UDゴシック" panose="020B0400000000000000" pitchFamily="49" charset="-128"/>
                <a:ea typeface="BIZ UDゴシック" panose="020B0400000000000000" pitchFamily="49" charset="-128"/>
              </a:rPr>
              <a:t>円</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　</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全国</a:t>
            </a:r>
            <a:r>
              <a:rPr kumimoji="1" lang="en-US" altLang="ja-JP" sz="1100" dirty="0">
                <a:solidFill>
                  <a:schemeClr val="tx1"/>
                </a:solidFill>
                <a:latin typeface="BIZ UDゴシック" panose="020B0400000000000000" pitchFamily="49" charset="-128"/>
                <a:ea typeface="BIZ UDゴシック" panose="020B0400000000000000" pitchFamily="49" charset="-128"/>
              </a:rPr>
              <a:t>8,190</a:t>
            </a:r>
            <a:r>
              <a:rPr kumimoji="1" lang="ja-JP" altLang="en-US" sz="1100" dirty="0">
                <a:solidFill>
                  <a:schemeClr val="tx1"/>
                </a:solidFill>
                <a:latin typeface="BIZ UDゴシック" panose="020B0400000000000000" pitchFamily="49" charset="-128"/>
                <a:ea typeface="BIZ UDゴシック" panose="020B0400000000000000" pitchFamily="49" charset="-128"/>
              </a:rPr>
              <a:t>円</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en-US" altLang="ja-JP" sz="13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・利用区域</a:t>
            </a:r>
            <a:r>
              <a:rPr kumimoji="1" lang="en-US" altLang="ja-JP" sz="1300" dirty="0">
                <a:solidFill>
                  <a:schemeClr val="tx1"/>
                </a:solidFill>
                <a:latin typeface="BIZ UDゴシック" panose="020B0400000000000000" pitchFamily="49" charset="-128"/>
                <a:ea typeface="BIZ UDゴシック" panose="020B0400000000000000" pitchFamily="49" charset="-128"/>
              </a:rPr>
              <a:t>50ha</a:t>
            </a:r>
            <a:r>
              <a:rPr kumimoji="1" lang="ja-JP" altLang="en-US" sz="1300" dirty="0">
                <a:solidFill>
                  <a:schemeClr val="tx1"/>
                </a:solidFill>
                <a:latin typeface="BIZ UDゴシック" panose="020B0400000000000000" pitchFamily="49" charset="-128"/>
                <a:ea typeface="BIZ UDゴシック" panose="020B0400000000000000" pitchFamily="49" charset="-128"/>
              </a:rPr>
              <a:t>以上の林道</a:t>
            </a:r>
            <a:r>
              <a:rPr kumimoji="1" lang="en-US" altLang="ja-JP" sz="1300" dirty="0">
                <a:solidFill>
                  <a:schemeClr val="tx1"/>
                </a:solidFill>
                <a:latin typeface="BIZ UDゴシック" panose="020B0400000000000000" pitchFamily="49" charset="-128"/>
                <a:ea typeface="BIZ UDゴシック" panose="020B0400000000000000" pitchFamily="49" charset="-128"/>
              </a:rPr>
              <a:t>149</a:t>
            </a:r>
            <a:r>
              <a:rPr kumimoji="1" lang="ja-JP" altLang="en-US" sz="1300" dirty="0">
                <a:solidFill>
                  <a:schemeClr val="tx1"/>
                </a:solidFill>
                <a:latin typeface="BIZ UDゴシック" panose="020B0400000000000000" pitchFamily="49" charset="-128"/>
                <a:ea typeface="BIZ UDゴシック" panose="020B0400000000000000" pitchFamily="49" charset="-128"/>
              </a:rPr>
              <a:t>路線のうち、大型の林業機械や</a:t>
            </a:r>
            <a:r>
              <a:rPr kumimoji="1" lang="en-US" altLang="ja-JP" sz="1300" dirty="0">
                <a:solidFill>
                  <a:schemeClr val="tx1"/>
                </a:solidFill>
                <a:latin typeface="BIZ UDゴシック" panose="020B0400000000000000" pitchFamily="49" charset="-128"/>
                <a:ea typeface="BIZ UDゴシック" panose="020B0400000000000000" pitchFamily="49" charset="-128"/>
              </a:rPr>
              <a:t>10t</a:t>
            </a:r>
            <a:r>
              <a:rPr kumimoji="1" lang="ja-JP" altLang="en-US" sz="1300" dirty="0">
                <a:solidFill>
                  <a:schemeClr val="tx1"/>
                </a:solidFill>
                <a:latin typeface="BIZ UDゴシック" panose="020B0400000000000000" pitchFamily="49" charset="-128"/>
                <a:ea typeface="BIZ UDゴシック" panose="020B0400000000000000" pitchFamily="49" charset="-128"/>
              </a:rPr>
              <a:t>トラック</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が使用できる幅員</a:t>
            </a:r>
            <a:r>
              <a:rPr kumimoji="1" lang="en-US" altLang="ja-JP" sz="1300" dirty="0">
                <a:solidFill>
                  <a:schemeClr val="tx1"/>
                </a:solidFill>
                <a:latin typeface="BIZ UDゴシック" panose="020B0400000000000000" pitchFamily="49" charset="-128"/>
                <a:ea typeface="BIZ UDゴシック" panose="020B0400000000000000" pitchFamily="49" charset="-128"/>
              </a:rPr>
              <a:t>3.0m</a:t>
            </a:r>
            <a:r>
              <a:rPr kumimoji="1" lang="ja-JP" altLang="en-US" sz="1300" dirty="0">
                <a:solidFill>
                  <a:schemeClr val="tx1"/>
                </a:solidFill>
                <a:latin typeface="BIZ UDゴシック" panose="020B0400000000000000" pitchFamily="49" charset="-128"/>
                <a:ea typeface="BIZ UDゴシック" panose="020B0400000000000000" pitchFamily="49" charset="-128"/>
              </a:rPr>
              <a:t>以上のものは、</a:t>
            </a:r>
            <a:r>
              <a:rPr kumimoji="1" lang="en-US" altLang="ja-JP" sz="1300" dirty="0">
                <a:solidFill>
                  <a:schemeClr val="tx1"/>
                </a:solidFill>
                <a:latin typeface="BIZ UDゴシック" panose="020B0400000000000000" pitchFamily="49" charset="-128"/>
                <a:ea typeface="BIZ UDゴシック" panose="020B0400000000000000" pitchFamily="49" charset="-128"/>
              </a:rPr>
              <a:t>32</a:t>
            </a:r>
            <a:r>
              <a:rPr kumimoji="1" lang="ja-JP" altLang="en-US" sz="1300" dirty="0">
                <a:solidFill>
                  <a:schemeClr val="tx1"/>
                </a:solidFill>
                <a:latin typeface="BIZ UDゴシック" panose="020B0400000000000000" pitchFamily="49" charset="-128"/>
                <a:ea typeface="BIZ UDゴシック" panose="020B0400000000000000" pitchFamily="49" charset="-128"/>
              </a:rPr>
              <a:t>路線（</a:t>
            </a:r>
            <a:r>
              <a:rPr kumimoji="1" lang="en-US" altLang="ja-JP" sz="1300" dirty="0">
                <a:solidFill>
                  <a:schemeClr val="tx1"/>
                </a:solidFill>
                <a:latin typeface="BIZ UDゴシック" panose="020B0400000000000000" pitchFamily="49" charset="-128"/>
                <a:ea typeface="BIZ UDゴシック" panose="020B0400000000000000" pitchFamily="49" charset="-128"/>
              </a:rPr>
              <a:t>21</a:t>
            </a:r>
            <a:r>
              <a:rPr kumimoji="1" lang="ja-JP" altLang="en-US" sz="1300" dirty="0">
                <a:solidFill>
                  <a:schemeClr val="tx1"/>
                </a:solidFill>
                <a:latin typeface="BIZ UDゴシック" panose="020B0400000000000000" pitchFamily="49" charset="-128"/>
                <a:ea typeface="BIZ UDゴシック" panose="020B0400000000000000" pitchFamily="49" charset="-128"/>
              </a:rPr>
              <a:t>％）と伐木・造材の</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機械化や木材運搬の効率化による省力化・低コスト化の導入が難しい</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en-US" altLang="ja-JP" sz="13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状況がある。</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a:p>
            <a:r>
              <a:rPr kumimoji="1" lang="ja-JP" altLang="en-US" sz="1300" dirty="0">
                <a:solidFill>
                  <a:schemeClr val="tx1"/>
                </a:solidFill>
                <a:latin typeface="BIZ UDゴシック" panose="020B0400000000000000" pitchFamily="49" charset="-128"/>
                <a:ea typeface="BIZ UDゴシック" panose="020B0400000000000000" pitchFamily="49" charset="-128"/>
              </a:rPr>
              <a:t>　</a:t>
            </a:r>
            <a:endParaRPr kumimoji="1" lang="en-US" altLang="ja-JP" sz="1300" dirty="0">
              <a:solidFill>
                <a:schemeClr val="tx1"/>
              </a:solidFill>
              <a:latin typeface="BIZ UDゴシック" panose="020B0400000000000000" pitchFamily="49" charset="-128"/>
              <a:ea typeface="BIZ UDゴシック" panose="020B0400000000000000" pitchFamily="49" charset="-128"/>
            </a:endParaRPr>
          </a:p>
        </p:txBody>
      </p:sp>
      <p:sp>
        <p:nvSpPr>
          <p:cNvPr id="66" name="四角形: 角を丸くする 65">
            <a:extLst>
              <a:ext uri="{FF2B5EF4-FFF2-40B4-BE49-F238E27FC236}">
                <a16:creationId xmlns:a16="http://schemas.microsoft.com/office/drawing/2014/main" id="{FE6F8D34-2850-41A2-B171-80F6EE1DD0E6}"/>
              </a:ext>
            </a:extLst>
          </p:cNvPr>
          <p:cNvSpPr/>
          <p:nvPr/>
        </p:nvSpPr>
        <p:spPr>
          <a:xfrm>
            <a:off x="108812" y="5216884"/>
            <a:ext cx="5631427" cy="1585707"/>
          </a:xfrm>
          <a:prstGeom prst="roundRect">
            <a:avLst>
              <a:gd name="adj" fmla="val 5612"/>
            </a:avLst>
          </a:prstGeom>
          <a:solidFill>
            <a:schemeClr val="accent2">
              <a:lumMod val="40000"/>
              <a:lumOff val="6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・地形特性に応じた、伐採機械、搬出機械の規模の選定や施業方法の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選択（択伐型、皆伐型）を組合せた、施業システムの構築により、</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主伐・再造林中心の採算性の高い森林経営をめざします。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・持続的で安定的な経営により、整備・保全が図られる森林の面積を</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増やしていくための基盤強化等に関する支援を強化していきます。</a:t>
            </a:r>
          </a:p>
        </p:txBody>
      </p:sp>
      <p:sp>
        <p:nvSpPr>
          <p:cNvPr id="24" name="矢印: 下 23">
            <a:extLst>
              <a:ext uri="{FF2B5EF4-FFF2-40B4-BE49-F238E27FC236}">
                <a16:creationId xmlns:a16="http://schemas.microsoft.com/office/drawing/2014/main" id="{668BA4DC-4AFB-4A26-A951-A162B967342B}"/>
              </a:ext>
            </a:extLst>
          </p:cNvPr>
          <p:cNvSpPr/>
          <p:nvPr/>
        </p:nvSpPr>
        <p:spPr>
          <a:xfrm>
            <a:off x="2134167" y="3099041"/>
            <a:ext cx="1580716" cy="118437"/>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2" name="図 11">
            <a:extLst>
              <a:ext uri="{FF2B5EF4-FFF2-40B4-BE49-F238E27FC236}">
                <a16:creationId xmlns:a16="http://schemas.microsoft.com/office/drawing/2014/main" id="{9108DEBA-4F0D-42FA-9CB1-6451569BDDA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76942" y="4576408"/>
            <a:ext cx="3084196" cy="2056131"/>
          </a:xfrm>
          <a:prstGeom prst="rect">
            <a:avLst/>
          </a:prstGeom>
        </p:spPr>
      </p:pic>
      <p:sp>
        <p:nvSpPr>
          <p:cNvPr id="45" name="テキスト ボックス 8">
            <a:extLst>
              <a:ext uri="{FF2B5EF4-FFF2-40B4-BE49-F238E27FC236}">
                <a16:creationId xmlns:a16="http://schemas.microsoft.com/office/drawing/2014/main" id="{993E84CF-8D2B-4745-A96A-BCD9B5C21120}"/>
              </a:ext>
            </a:extLst>
          </p:cNvPr>
          <p:cNvSpPr txBox="1"/>
          <p:nvPr/>
        </p:nvSpPr>
        <p:spPr>
          <a:xfrm>
            <a:off x="6211120" y="6655025"/>
            <a:ext cx="3203774" cy="230832"/>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900" dirty="0">
                <a:latin typeface="BIZ UDPゴシック" panose="020B0400000000000000" pitchFamily="50" charset="-128"/>
                <a:ea typeface="BIZ UDPゴシック" panose="020B0400000000000000" pitchFamily="50" charset="-128"/>
              </a:rPr>
              <a:t>大径木の択伐施業（大型車両への積込み）</a:t>
            </a:r>
          </a:p>
        </p:txBody>
      </p:sp>
      <p:sp>
        <p:nvSpPr>
          <p:cNvPr id="46" name="正方形/長方形 45">
            <a:extLst>
              <a:ext uri="{FF2B5EF4-FFF2-40B4-BE49-F238E27FC236}">
                <a16:creationId xmlns:a16="http://schemas.microsoft.com/office/drawing/2014/main" id="{38A0C342-979E-4F12-9218-DD443952127A}"/>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52" name="矢印: 下 51">
            <a:extLst>
              <a:ext uri="{FF2B5EF4-FFF2-40B4-BE49-F238E27FC236}">
                <a16:creationId xmlns:a16="http://schemas.microsoft.com/office/drawing/2014/main" id="{70BEED7E-3774-4BDC-A9B9-12E2C246F0FE}"/>
              </a:ext>
            </a:extLst>
          </p:cNvPr>
          <p:cNvSpPr/>
          <p:nvPr/>
        </p:nvSpPr>
        <p:spPr>
          <a:xfrm>
            <a:off x="2134167" y="5044551"/>
            <a:ext cx="1580716" cy="118437"/>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7" name="図 46">
            <a:extLst>
              <a:ext uri="{FF2B5EF4-FFF2-40B4-BE49-F238E27FC236}">
                <a16:creationId xmlns:a16="http://schemas.microsoft.com/office/drawing/2014/main" id="{223B9E72-B04E-46A6-974B-6B6B6761CF5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49" name="図 48">
            <a:extLst>
              <a:ext uri="{FF2B5EF4-FFF2-40B4-BE49-F238E27FC236}">
                <a16:creationId xmlns:a16="http://schemas.microsoft.com/office/drawing/2014/main" id="{23ADD991-A0FB-4884-BE49-6FDAA20167F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53" name="図 52">
            <a:extLst>
              <a:ext uri="{FF2B5EF4-FFF2-40B4-BE49-F238E27FC236}">
                <a16:creationId xmlns:a16="http://schemas.microsoft.com/office/drawing/2014/main" id="{D89B046E-A12C-46DE-9FEB-8C5C900E06A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54" name="図 53">
            <a:extLst>
              <a:ext uri="{FF2B5EF4-FFF2-40B4-BE49-F238E27FC236}">
                <a16:creationId xmlns:a16="http://schemas.microsoft.com/office/drawing/2014/main" id="{A22BFAB6-F6B0-4F11-B1A4-E55BF07D741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55" name="図 54">
            <a:extLst>
              <a:ext uri="{FF2B5EF4-FFF2-40B4-BE49-F238E27FC236}">
                <a16:creationId xmlns:a16="http://schemas.microsoft.com/office/drawing/2014/main" id="{8CD7CAF0-BD5B-48CC-BF1B-1CBC5E102A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56" name="図 55">
            <a:extLst>
              <a:ext uri="{FF2B5EF4-FFF2-40B4-BE49-F238E27FC236}">
                <a16:creationId xmlns:a16="http://schemas.microsoft.com/office/drawing/2014/main" id="{677CE46A-DDA1-47E6-946C-D53EC5E2C79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57" name="図 56">
            <a:extLst>
              <a:ext uri="{FF2B5EF4-FFF2-40B4-BE49-F238E27FC236}">
                <a16:creationId xmlns:a16="http://schemas.microsoft.com/office/drawing/2014/main" id="{D3E0B878-05B1-43EF-A107-BC1C3B9E1804}"/>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58" name="Picture 2">
            <a:extLst>
              <a:ext uri="{FF2B5EF4-FFF2-40B4-BE49-F238E27FC236}">
                <a16:creationId xmlns:a16="http://schemas.microsoft.com/office/drawing/2014/main" id="{FB85E7A6-A815-41EA-90E7-ED51D348010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a:extLst>
              <a:ext uri="{FF2B5EF4-FFF2-40B4-BE49-F238E27FC236}">
                <a16:creationId xmlns:a16="http://schemas.microsoft.com/office/drawing/2014/main" id="{594D78EF-9C51-4DD0-8155-FD65C279FF8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60" name="テキスト ボックス 59">
            <a:extLst>
              <a:ext uri="{FF2B5EF4-FFF2-40B4-BE49-F238E27FC236}">
                <a16:creationId xmlns:a16="http://schemas.microsoft.com/office/drawing/2014/main" id="{E5609CA1-23E6-4AB4-BB33-5F64CF140FAA}"/>
              </a:ext>
            </a:extLst>
          </p:cNvPr>
          <p:cNvSpPr txBox="1"/>
          <p:nvPr/>
        </p:nvSpPr>
        <p:spPr>
          <a:xfrm>
            <a:off x="7869832" y="4399325"/>
            <a:ext cx="1281056" cy="156767"/>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　出典：林野庁ウェブページ</a:t>
            </a:r>
          </a:p>
        </p:txBody>
      </p:sp>
      <p:sp>
        <p:nvSpPr>
          <p:cNvPr id="61" name="スライド番号プレースホルダー 10">
            <a:extLst>
              <a:ext uri="{FF2B5EF4-FFF2-40B4-BE49-F238E27FC236}">
                <a16:creationId xmlns:a16="http://schemas.microsoft.com/office/drawing/2014/main" id="{A23CBEFB-0763-4D34-99E2-E15603CBF810}"/>
              </a:ext>
            </a:extLst>
          </p:cNvPr>
          <p:cNvSpPr>
            <a:spLocks noGrp="1"/>
          </p:cNvSpPr>
          <p:nvPr>
            <p:ph type="sldNum" sz="quarter" idx="12"/>
          </p:nvPr>
        </p:nvSpPr>
        <p:spPr>
          <a:xfrm>
            <a:off x="7616599" y="6457568"/>
            <a:ext cx="2228850" cy="365125"/>
          </a:xfrm>
        </p:spPr>
        <p:txBody>
          <a:bodyPr/>
          <a:lstStyle/>
          <a:p>
            <a:r>
              <a:rPr kumimoji="1" lang="en-US" altLang="ja-JP" sz="2000" b="1" dirty="0"/>
              <a:t>28</a:t>
            </a:r>
            <a:endParaRPr kumimoji="1" lang="ja-JP" altLang="en-US" sz="2000" b="1" dirty="0"/>
          </a:p>
        </p:txBody>
      </p:sp>
    </p:spTree>
    <p:extLst>
      <p:ext uri="{BB962C8B-B14F-4D97-AF65-F5344CB8AC3E}">
        <p14:creationId xmlns:p14="http://schemas.microsoft.com/office/powerpoint/2010/main" val="716678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四角形: 角を丸くする 40">
            <a:extLst>
              <a:ext uri="{FF2B5EF4-FFF2-40B4-BE49-F238E27FC236}">
                <a16:creationId xmlns:a16="http://schemas.microsoft.com/office/drawing/2014/main" id="{769FE4FF-DC95-4C0D-82C3-B8F749DF79B5}"/>
              </a:ext>
            </a:extLst>
          </p:cNvPr>
          <p:cNvSpPr/>
          <p:nvPr/>
        </p:nvSpPr>
        <p:spPr>
          <a:xfrm>
            <a:off x="0" y="1065848"/>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050" b="1" dirty="0">
                <a:solidFill>
                  <a:srgbClr val="FF0000"/>
                </a:solidFill>
                <a:latin typeface="BIZ UDゴシック" panose="020B0400000000000000" pitchFamily="49" charset="-128"/>
                <a:ea typeface="BIZ UDゴシック" panose="020B0400000000000000" pitchFamily="49" charset="-128"/>
              </a:rPr>
              <a:t>施策２</a:t>
            </a:r>
            <a:r>
              <a:rPr kumimoji="1" lang="en-US" altLang="ja-JP" sz="1050" b="1" dirty="0">
                <a:solidFill>
                  <a:srgbClr val="FF0000"/>
                </a:solidFill>
                <a:latin typeface="BIZ UDゴシック" panose="020B0400000000000000" pitchFamily="49" charset="-128"/>
                <a:ea typeface="BIZ UDゴシック" panose="020B0400000000000000" pitchFamily="49" charset="-128"/>
              </a:rPr>
              <a:t>-</a:t>
            </a:r>
            <a:r>
              <a:rPr kumimoji="1" lang="ja-JP" altLang="en-US" sz="1050" b="1" dirty="0">
                <a:solidFill>
                  <a:srgbClr val="FF0000"/>
                </a:solidFill>
                <a:latin typeface="BIZ UDゴシック" panose="020B0400000000000000" pitchFamily="49" charset="-128"/>
                <a:ea typeface="BIZ UDゴシック" panose="020B0400000000000000" pitchFamily="49" charset="-128"/>
              </a:rPr>
              <a:t>２　</a:t>
            </a:r>
            <a:r>
              <a:rPr kumimoji="1" lang="ja-JP" altLang="en-US" dirty="0">
                <a:solidFill>
                  <a:srgbClr val="FF0000"/>
                </a:solidFill>
                <a:latin typeface="BIZ UDゴシック" panose="020B0400000000000000" pitchFamily="49" charset="-128"/>
                <a:ea typeface="BIZ UDゴシック" panose="020B0400000000000000" pitchFamily="49" charset="-128"/>
              </a:rPr>
              <a:t>新技術の活用支援</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r>
              <a:rPr kumimoji="1" lang="ja-JP" altLang="en-US" sz="1000" dirty="0">
                <a:solidFill>
                  <a:srgbClr val="FF0000"/>
                </a:solidFill>
                <a:latin typeface="+mn-ea"/>
              </a:rPr>
              <a:t>   </a:t>
            </a:r>
            <a:endParaRPr kumimoji="1" lang="en-US" altLang="ja-JP" sz="1400" dirty="0">
              <a:solidFill>
                <a:srgbClr val="FF0000"/>
              </a:solidFill>
              <a:latin typeface="BIZ UDゴシック" panose="020B0400000000000000" pitchFamily="49" charset="-128"/>
              <a:ea typeface="BIZ UDゴシック" panose="020B0400000000000000" pitchFamily="49" charset="-128"/>
            </a:endParaRPr>
          </a:p>
          <a:p>
            <a:r>
              <a:rPr kumimoji="1" lang="ja-JP" altLang="en-US" sz="1400" dirty="0">
                <a:solidFill>
                  <a:srgbClr val="FF0000"/>
                </a:solidFill>
                <a:latin typeface="BIZ UDゴシック" panose="020B0400000000000000" pitchFamily="49" charset="-128"/>
                <a:ea typeface="BIZ UDゴシック" panose="020B0400000000000000" pitchFamily="49" charset="-128"/>
              </a:rPr>
              <a:t> </a:t>
            </a:r>
            <a:endParaRPr kumimoji="1" lang="en-US" altLang="ja-JP" sz="1400" dirty="0">
              <a:solidFill>
                <a:srgbClr val="FF0000"/>
              </a:solidFill>
            </a:endParaRPr>
          </a:p>
        </p:txBody>
      </p:sp>
      <p:sp>
        <p:nvSpPr>
          <p:cNvPr id="9" name="正方形/長方形 8">
            <a:extLst>
              <a:ext uri="{FF2B5EF4-FFF2-40B4-BE49-F238E27FC236}">
                <a16:creationId xmlns:a16="http://schemas.microsoft.com/office/drawing/2014/main" id="{95A0CB5E-75C6-466D-8E52-D234E0A64958}"/>
              </a:ext>
            </a:extLst>
          </p:cNvPr>
          <p:cNvSpPr/>
          <p:nvPr/>
        </p:nvSpPr>
        <p:spPr>
          <a:xfrm>
            <a:off x="0" y="542720"/>
            <a:ext cx="9906000" cy="46469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b="1" dirty="0">
                <a:latin typeface="BIZ UDゴシック" panose="020B0400000000000000" pitchFamily="49" charset="-128"/>
                <a:ea typeface="BIZ UDゴシック" panose="020B0400000000000000" pitchFamily="49" charset="-128"/>
              </a:rPr>
              <a:t>基軸２</a:t>
            </a:r>
            <a:r>
              <a:rPr kumimoji="1" lang="ja-JP" altLang="en-US" sz="2000" b="1" dirty="0">
                <a:latin typeface="BIZ UDゴシック" panose="020B0400000000000000" pitchFamily="49" charset="-128"/>
                <a:ea typeface="BIZ UDゴシック" panose="020B0400000000000000" pitchFamily="49" charset="-128"/>
              </a:rPr>
              <a:t>「持続的な森林経営の推進」</a:t>
            </a:r>
            <a:endParaRPr kumimoji="1" lang="en-US" altLang="ja-JP" dirty="0">
              <a:latin typeface="BIZ UDゴシック" panose="020B0400000000000000" pitchFamily="49" charset="-128"/>
              <a:ea typeface="BIZ UDゴシック" panose="020B0400000000000000" pitchFamily="49" charset="-128"/>
            </a:endParaRPr>
          </a:p>
        </p:txBody>
      </p:sp>
      <p:sp>
        <p:nvSpPr>
          <p:cNvPr id="51" name="四角形: 角を丸くする 50">
            <a:extLst>
              <a:ext uri="{FF2B5EF4-FFF2-40B4-BE49-F238E27FC236}">
                <a16:creationId xmlns:a16="http://schemas.microsoft.com/office/drawing/2014/main" id="{D515073F-6125-4374-811A-2EDCFA04AC8C}"/>
              </a:ext>
            </a:extLst>
          </p:cNvPr>
          <p:cNvSpPr/>
          <p:nvPr/>
        </p:nvSpPr>
        <p:spPr>
          <a:xfrm>
            <a:off x="80965" y="3579944"/>
            <a:ext cx="5631427" cy="1229228"/>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・府域の自然条件、経営規模に適した</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新技術に関する知見や収益</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確保のモデルケースがない</a:t>
            </a:r>
            <a:r>
              <a:rPr kumimoji="1" lang="ja-JP" altLang="en-US" sz="1400" dirty="0">
                <a:solidFill>
                  <a:schemeClr val="tx1"/>
                </a:solidFill>
                <a:latin typeface="BIZ UDゴシック" panose="020B0400000000000000" pitchFamily="49" charset="-128"/>
                <a:ea typeface="BIZ UDゴシック" panose="020B0400000000000000" pitchFamily="49" charset="-128"/>
              </a:rPr>
              <a:t>ため、十分な指導ができない。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・初期投資の回収や新技術を使いこなせるかといったところに、</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林業経営体は不安を抱えている。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66" name="四角形: 角を丸くする 65">
            <a:extLst>
              <a:ext uri="{FF2B5EF4-FFF2-40B4-BE49-F238E27FC236}">
                <a16:creationId xmlns:a16="http://schemas.microsoft.com/office/drawing/2014/main" id="{FE6F8D34-2850-41A2-B171-80F6EE1DD0E6}"/>
              </a:ext>
            </a:extLst>
          </p:cNvPr>
          <p:cNvSpPr/>
          <p:nvPr/>
        </p:nvSpPr>
        <p:spPr>
          <a:xfrm>
            <a:off x="80965" y="5119413"/>
            <a:ext cx="5631427" cy="1591219"/>
          </a:xfrm>
          <a:prstGeom prst="roundRect">
            <a:avLst>
              <a:gd name="adj" fmla="val 5612"/>
            </a:avLst>
          </a:prstGeom>
          <a:solidFill>
            <a:schemeClr val="accent2">
              <a:lumMod val="40000"/>
              <a:lumOff val="6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・森林経営への投資を促すため、府内の地形特性に応じたＩＣＴ重機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や特殊機械の導入に向けた技術研修会の開催や実証事業を実施する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などして、それら新技術の導入・活用を支援します。</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・また、森林クラウドシステムを活用し、林業情報のシステム化や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林業収支の見える化など林業のＤＸ化の推進に取り組みます。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44" name="テキスト ボックス 43">
            <a:extLst>
              <a:ext uri="{FF2B5EF4-FFF2-40B4-BE49-F238E27FC236}">
                <a16:creationId xmlns:a16="http://schemas.microsoft.com/office/drawing/2014/main" id="{914040EF-FAAB-4492-BE97-12B8EE40C1F0}"/>
              </a:ext>
            </a:extLst>
          </p:cNvPr>
          <p:cNvSpPr txBox="1"/>
          <p:nvPr/>
        </p:nvSpPr>
        <p:spPr>
          <a:xfrm>
            <a:off x="6345237" y="6668060"/>
            <a:ext cx="1360910" cy="189940"/>
          </a:xfrm>
          <a:prstGeom prst="rect">
            <a:avLst/>
          </a:prstGeom>
          <a:solidFill>
            <a:schemeClr val="bg1"/>
          </a:solidFill>
        </p:spPr>
        <p:txBody>
          <a:bodyPr wrap="square" lIns="0" tIns="0" rIns="0" bIns="0" rtlCol="0">
            <a:noAutofit/>
          </a:bodyPr>
          <a:lstStyle/>
          <a:p>
            <a:pPr algn="ctr"/>
            <a:r>
              <a:rPr lang="ja-JP" altLang="en-US" sz="1000" dirty="0">
                <a:latin typeface="BIZ UDPゴシック" panose="020B0400000000000000" pitchFamily="50" charset="-128"/>
                <a:ea typeface="BIZ UDPゴシック" panose="020B0400000000000000" pitchFamily="50" charset="-128"/>
              </a:rPr>
              <a:t>遠隔操作の運搬機械　　　　　　　　　　　　　　　　　　　　　　　</a:t>
            </a:r>
            <a:endParaRPr lang="en-US" altLang="ja-JP" sz="1000" dirty="0">
              <a:latin typeface="BIZ UDPゴシック" panose="020B0400000000000000" pitchFamily="50" charset="-128"/>
              <a:ea typeface="BIZ UDPゴシック" panose="020B0400000000000000" pitchFamily="50" charset="-128"/>
            </a:endParaRPr>
          </a:p>
          <a:p>
            <a:pPr algn="ctr"/>
            <a:endParaRPr lang="en-US" altLang="ja-JP" sz="1000" dirty="0">
              <a:latin typeface="BIZ UDPゴシック" panose="020B0400000000000000" pitchFamily="50" charset="-128"/>
              <a:ea typeface="BIZ UDPゴシック" panose="020B0400000000000000" pitchFamily="50" charset="-128"/>
            </a:endParaRPr>
          </a:p>
          <a:p>
            <a:pPr algn="ctr"/>
            <a:r>
              <a:rPr lang="ja-JP" altLang="en-US" sz="1000" dirty="0">
                <a:latin typeface="BIZ UDPゴシック" panose="020B0400000000000000" pitchFamily="50" charset="-128"/>
                <a:ea typeface="BIZ UDPゴシック" panose="020B0400000000000000" pitchFamily="50" charset="-128"/>
              </a:rPr>
              <a:t>　　</a:t>
            </a:r>
          </a:p>
        </p:txBody>
      </p:sp>
      <p:pic>
        <p:nvPicPr>
          <p:cNvPr id="45" name="図 44">
            <a:extLst>
              <a:ext uri="{FF2B5EF4-FFF2-40B4-BE49-F238E27FC236}">
                <a16:creationId xmlns:a16="http://schemas.microsoft.com/office/drawing/2014/main" id="{8A5DCDCF-EC19-4BA5-9B3C-7B0DAE5CE36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993375" y="4974301"/>
            <a:ext cx="1853271" cy="1670939"/>
          </a:xfrm>
          <a:prstGeom prst="rect">
            <a:avLst/>
          </a:prstGeom>
        </p:spPr>
      </p:pic>
      <p:sp>
        <p:nvSpPr>
          <p:cNvPr id="46" name="テキスト ボックス 45">
            <a:extLst>
              <a:ext uri="{FF2B5EF4-FFF2-40B4-BE49-F238E27FC236}">
                <a16:creationId xmlns:a16="http://schemas.microsoft.com/office/drawing/2014/main" id="{4B477216-C0F6-4C8A-A63E-B9609FAD5C74}"/>
              </a:ext>
            </a:extLst>
          </p:cNvPr>
          <p:cNvSpPr txBox="1"/>
          <p:nvPr/>
        </p:nvSpPr>
        <p:spPr>
          <a:xfrm>
            <a:off x="8363949" y="6654513"/>
            <a:ext cx="1105847" cy="203487"/>
          </a:xfrm>
          <a:prstGeom prst="rect">
            <a:avLst/>
          </a:prstGeom>
          <a:solidFill>
            <a:schemeClr val="bg1"/>
          </a:solidFill>
        </p:spPr>
        <p:txBody>
          <a:bodyPr wrap="square" lIns="0" tIns="0" rIns="0" bIns="0" rtlCol="0">
            <a:noAutofit/>
          </a:bodyPr>
          <a:lstStyle/>
          <a:p>
            <a:pPr algn="ctr"/>
            <a:r>
              <a:rPr lang="ja-JP" altLang="en-US" sz="1000" dirty="0">
                <a:latin typeface="BIZ UDPゴシック" panose="020B0400000000000000" pitchFamily="50" charset="-128"/>
                <a:ea typeface="BIZ UDPゴシック" panose="020B0400000000000000" pitchFamily="50" charset="-128"/>
              </a:rPr>
              <a:t>森林クラウドの活用　　</a:t>
            </a:r>
          </a:p>
        </p:txBody>
      </p:sp>
      <p:pic>
        <p:nvPicPr>
          <p:cNvPr id="49" name="図 48">
            <a:extLst>
              <a:ext uri="{FF2B5EF4-FFF2-40B4-BE49-F238E27FC236}">
                <a16:creationId xmlns:a16="http://schemas.microsoft.com/office/drawing/2014/main" id="{4D8634E3-839C-476B-A7FE-4C02D79E5F7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83514" y="4974301"/>
            <a:ext cx="1697569" cy="1670940"/>
          </a:xfrm>
          <a:prstGeom prst="rect">
            <a:avLst/>
          </a:prstGeom>
        </p:spPr>
      </p:pic>
      <p:sp>
        <p:nvSpPr>
          <p:cNvPr id="24" name="矢印: 下 23">
            <a:extLst>
              <a:ext uri="{FF2B5EF4-FFF2-40B4-BE49-F238E27FC236}">
                <a16:creationId xmlns:a16="http://schemas.microsoft.com/office/drawing/2014/main" id="{668BA4DC-4AFB-4A26-A951-A162B967342B}"/>
              </a:ext>
            </a:extLst>
          </p:cNvPr>
          <p:cNvSpPr/>
          <p:nvPr/>
        </p:nvSpPr>
        <p:spPr>
          <a:xfrm>
            <a:off x="2179666" y="3302130"/>
            <a:ext cx="1434023" cy="21345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3" name="四角形: 角を丸くする 42">
            <a:extLst>
              <a:ext uri="{FF2B5EF4-FFF2-40B4-BE49-F238E27FC236}">
                <a16:creationId xmlns:a16="http://schemas.microsoft.com/office/drawing/2014/main" id="{0D6DA962-4FF8-4111-A484-AE4105DBF7DE}"/>
              </a:ext>
            </a:extLst>
          </p:cNvPr>
          <p:cNvSpPr/>
          <p:nvPr/>
        </p:nvSpPr>
        <p:spPr>
          <a:xfrm>
            <a:off x="80965" y="1512961"/>
            <a:ext cx="5631427" cy="1709084"/>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・ハーベスタやフォワーダ等の車両系林業機械の導入がある一方、</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架線を活用した新技術の導入は進んでいない状況</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 ・全国的に主伐・再造林を積極的に進める地域では、さらに</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効率化</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を進めるＩＣＴ重機や特殊な搬器、機械地拵等が導入</a:t>
            </a:r>
            <a:r>
              <a:rPr kumimoji="1" lang="ja-JP" altLang="en-US" sz="1400" dirty="0">
                <a:solidFill>
                  <a:schemeClr val="tx1"/>
                </a:solidFill>
                <a:latin typeface="BIZ UDゴシック" panose="020B0400000000000000" pitchFamily="49" charset="-128"/>
                <a:ea typeface="BIZ UDゴシック" panose="020B0400000000000000" pitchFamily="49" charset="-128"/>
              </a:rPr>
              <a:t>されている。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・府の林業地は、地形が複雑で、急峻な場所が多いため、</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条件適地</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を前提とした効率化施業をそのまま導入することは難しい</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15" name="矢印: 下 14">
            <a:extLst>
              <a:ext uri="{FF2B5EF4-FFF2-40B4-BE49-F238E27FC236}">
                <a16:creationId xmlns:a16="http://schemas.microsoft.com/office/drawing/2014/main" id="{14A8B487-8DBB-440A-8E80-419071732C9A}"/>
              </a:ext>
            </a:extLst>
          </p:cNvPr>
          <p:cNvSpPr/>
          <p:nvPr/>
        </p:nvSpPr>
        <p:spPr>
          <a:xfrm>
            <a:off x="2155174" y="4843823"/>
            <a:ext cx="1434023" cy="213452"/>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 name="図 2">
            <a:extLst>
              <a:ext uri="{FF2B5EF4-FFF2-40B4-BE49-F238E27FC236}">
                <a16:creationId xmlns:a16="http://schemas.microsoft.com/office/drawing/2014/main" id="{C3FC5FD3-1C96-4A79-9CE8-174134E80F7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57243" y="620696"/>
            <a:ext cx="3764281" cy="2901287"/>
          </a:xfrm>
          <a:prstGeom prst="rect">
            <a:avLst/>
          </a:prstGeom>
        </p:spPr>
      </p:pic>
      <p:sp>
        <p:nvSpPr>
          <p:cNvPr id="18" name="テキスト ボックス 17">
            <a:extLst>
              <a:ext uri="{FF2B5EF4-FFF2-40B4-BE49-F238E27FC236}">
                <a16:creationId xmlns:a16="http://schemas.microsoft.com/office/drawing/2014/main" id="{FB608E48-8D94-4A8D-A327-17CE65C56647}"/>
              </a:ext>
            </a:extLst>
          </p:cNvPr>
          <p:cNvSpPr txBox="1"/>
          <p:nvPr/>
        </p:nvSpPr>
        <p:spPr>
          <a:xfrm>
            <a:off x="7237046" y="3529418"/>
            <a:ext cx="2554737" cy="189940"/>
          </a:xfrm>
          <a:prstGeom prst="rect">
            <a:avLst/>
          </a:prstGeom>
          <a:solidFill>
            <a:schemeClr val="bg1"/>
          </a:solidFill>
        </p:spPr>
        <p:txBody>
          <a:bodyPr wrap="square" lIns="0" tIns="0" rIns="0" bIns="0" rtlCol="0">
            <a:noAutofit/>
          </a:bodyPr>
          <a:lstStyle/>
          <a:p>
            <a:pPr algn="ctr"/>
            <a:r>
              <a:rPr lang="ja-JP" altLang="en-US" sz="800" dirty="0">
                <a:latin typeface="BIZ UDPゴシック" panose="020B0400000000000000" pitchFamily="50" charset="-128"/>
                <a:ea typeface="BIZ UDPゴシック" panose="020B0400000000000000" pitchFamily="50" charset="-128"/>
              </a:rPr>
              <a:t>出典：林野庁（スマート林業 大阪・関西万博出展チラシ）</a:t>
            </a:r>
            <a:endParaRPr lang="en-US" altLang="ja-JP" sz="800" dirty="0">
              <a:latin typeface="BIZ UDPゴシック" panose="020B0400000000000000" pitchFamily="50" charset="-128"/>
              <a:ea typeface="BIZ UDPゴシック" panose="020B0400000000000000" pitchFamily="50" charset="-128"/>
            </a:endParaRPr>
          </a:p>
          <a:p>
            <a:pPr algn="ctr"/>
            <a:r>
              <a:rPr lang="ja-JP" altLang="en-US" sz="800" dirty="0">
                <a:latin typeface="BIZ UDPゴシック" panose="020B0400000000000000" pitchFamily="50" charset="-128"/>
                <a:ea typeface="BIZ UDPゴシック" panose="020B0400000000000000" pitchFamily="50" charset="-128"/>
              </a:rPr>
              <a:t>　　</a:t>
            </a:r>
          </a:p>
        </p:txBody>
      </p:sp>
      <p:pic>
        <p:nvPicPr>
          <p:cNvPr id="13" name="図 12">
            <a:extLst>
              <a:ext uri="{FF2B5EF4-FFF2-40B4-BE49-F238E27FC236}">
                <a16:creationId xmlns:a16="http://schemas.microsoft.com/office/drawing/2014/main" id="{69D141EE-A940-43E1-A039-311E89AE36B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868281" y="3887893"/>
            <a:ext cx="3912803" cy="911300"/>
          </a:xfrm>
          <a:prstGeom prst="rect">
            <a:avLst/>
          </a:prstGeom>
        </p:spPr>
      </p:pic>
      <p:sp>
        <p:nvSpPr>
          <p:cNvPr id="27" name="テキスト ボックス 26">
            <a:extLst>
              <a:ext uri="{FF2B5EF4-FFF2-40B4-BE49-F238E27FC236}">
                <a16:creationId xmlns:a16="http://schemas.microsoft.com/office/drawing/2014/main" id="{8322187D-06DA-4EFD-8F73-9ADF131402DE}"/>
              </a:ext>
            </a:extLst>
          </p:cNvPr>
          <p:cNvSpPr txBox="1"/>
          <p:nvPr/>
        </p:nvSpPr>
        <p:spPr>
          <a:xfrm>
            <a:off x="5868280" y="3680260"/>
            <a:ext cx="3328185" cy="189940"/>
          </a:xfrm>
          <a:prstGeom prst="rect">
            <a:avLst/>
          </a:prstGeom>
          <a:solidFill>
            <a:schemeClr val="bg1"/>
          </a:solid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■架線系作業システム（タワーヤーダーの将来像）</a:t>
            </a:r>
            <a:endParaRPr lang="en-US" altLang="ja-JP" sz="1000" dirty="0">
              <a:latin typeface="BIZ UDPゴシック" panose="020B0400000000000000" pitchFamily="50" charset="-128"/>
              <a:ea typeface="BIZ UDPゴシック" panose="020B0400000000000000" pitchFamily="50" charset="-128"/>
            </a:endParaRPr>
          </a:p>
          <a:p>
            <a:r>
              <a:rPr lang="ja-JP" altLang="en-US" sz="1000" dirty="0">
                <a:latin typeface="BIZ UDPゴシック" panose="020B0400000000000000" pitchFamily="50" charset="-128"/>
                <a:ea typeface="BIZ UDPゴシック" panose="020B0400000000000000" pitchFamily="50" charset="-128"/>
              </a:rPr>
              <a:t>　　</a:t>
            </a:r>
          </a:p>
        </p:txBody>
      </p:sp>
      <p:sp>
        <p:nvSpPr>
          <p:cNvPr id="20" name="スライド番号プレースホルダー 10">
            <a:extLst>
              <a:ext uri="{FF2B5EF4-FFF2-40B4-BE49-F238E27FC236}">
                <a16:creationId xmlns:a16="http://schemas.microsoft.com/office/drawing/2014/main" id="{AA52C591-50FB-4EE5-A985-CCC6BC8B2B50}"/>
              </a:ext>
            </a:extLst>
          </p:cNvPr>
          <p:cNvSpPr>
            <a:spLocks noGrp="1"/>
          </p:cNvSpPr>
          <p:nvPr>
            <p:ph type="sldNum" sz="quarter" idx="12"/>
          </p:nvPr>
        </p:nvSpPr>
        <p:spPr>
          <a:xfrm>
            <a:off x="7677150" y="6508844"/>
            <a:ext cx="2228850" cy="365125"/>
          </a:xfrm>
        </p:spPr>
        <p:txBody>
          <a:bodyPr/>
          <a:lstStyle/>
          <a:p>
            <a:r>
              <a:rPr kumimoji="1" lang="en-US" altLang="ja-JP" sz="2000" b="1" dirty="0"/>
              <a:t>29</a:t>
            </a:r>
            <a:endParaRPr kumimoji="1" lang="ja-JP" altLang="en-US" sz="2000" b="1" dirty="0"/>
          </a:p>
        </p:txBody>
      </p:sp>
      <p:sp>
        <p:nvSpPr>
          <p:cNvPr id="22" name="正方形/長方形 21">
            <a:extLst>
              <a:ext uri="{FF2B5EF4-FFF2-40B4-BE49-F238E27FC236}">
                <a16:creationId xmlns:a16="http://schemas.microsoft.com/office/drawing/2014/main" id="{C9014BA5-4C8A-4788-8568-181F160984FC}"/>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pic>
        <p:nvPicPr>
          <p:cNvPr id="28" name="図 27">
            <a:extLst>
              <a:ext uri="{FF2B5EF4-FFF2-40B4-BE49-F238E27FC236}">
                <a16:creationId xmlns:a16="http://schemas.microsoft.com/office/drawing/2014/main" id="{BE53C2E1-7AC5-4DB6-87F7-189A891837B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94457" y="4120"/>
            <a:ext cx="252000" cy="252000"/>
          </a:xfrm>
          <a:prstGeom prst="rect">
            <a:avLst/>
          </a:prstGeom>
        </p:spPr>
      </p:pic>
      <p:pic>
        <p:nvPicPr>
          <p:cNvPr id="29" name="図 28">
            <a:extLst>
              <a:ext uri="{FF2B5EF4-FFF2-40B4-BE49-F238E27FC236}">
                <a16:creationId xmlns:a16="http://schemas.microsoft.com/office/drawing/2014/main" id="{577B2629-11DB-4E31-80A5-94157905CC4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94258" y="277487"/>
            <a:ext cx="252000" cy="252000"/>
          </a:xfrm>
          <a:prstGeom prst="rect">
            <a:avLst/>
          </a:prstGeom>
        </p:spPr>
      </p:pic>
      <p:pic>
        <p:nvPicPr>
          <p:cNvPr id="30" name="図 29">
            <a:extLst>
              <a:ext uri="{FF2B5EF4-FFF2-40B4-BE49-F238E27FC236}">
                <a16:creationId xmlns:a16="http://schemas.microsoft.com/office/drawing/2014/main" id="{95AF9A11-4D68-42BD-B089-E176D0A1874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07759" y="277487"/>
            <a:ext cx="252000" cy="252000"/>
          </a:xfrm>
          <a:prstGeom prst="rect">
            <a:avLst/>
          </a:prstGeom>
        </p:spPr>
      </p:pic>
      <p:pic>
        <p:nvPicPr>
          <p:cNvPr id="40" name="図 39">
            <a:extLst>
              <a:ext uri="{FF2B5EF4-FFF2-40B4-BE49-F238E27FC236}">
                <a16:creationId xmlns:a16="http://schemas.microsoft.com/office/drawing/2014/main" id="{7DC473B0-FE79-465B-B216-B2200D728C3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07958" y="4120"/>
            <a:ext cx="252000" cy="252000"/>
          </a:xfrm>
          <a:prstGeom prst="rect">
            <a:avLst/>
          </a:prstGeom>
        </p:spPr>
      </p:pic>
      <p:pic>
        <p:nvPicPr>
          <p:cNvPr id="42" name="図 41">
            <a:extLst>
              <a:ext uri="{FF2B5EF4-FFF2-40B4-BE49-F238E27FC236}">
                <a16:creationId xmlns:a16="http://schemas.microsoft.com/office/drawing/2014/main" id="{7C109EA4-D8A1-47F4-BD49-E073E80731F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21459" y="4120"/>
            <a:ext cx="252000" cy="252000"/>
          </a:xfrm>
          <a:prstGeom prst="rect">
            <a:avLst/>
          </a:prstGeom>
        </p:spPr>
      </p:pic>
      <p:pic>
        <p:nvPicPr>
          <p:cNvPr id="47" name="図 46">
            <a:extLst>
              <a:ext uri="{FF2B5EF4-FFF2-40B4-BE49-F238E27FC236}">
                <a16:creationId xmlns:a16="http://schemas.microsoft.com/office/drawing/2014/main" id="{1B872828-804F-447E-937D-545647E76CD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34960" y="4120"/>
            <a:ext cx="252000" cy="252000"/>
          </a:xfrm>
          <a:prstGeom prst="rect">
            <a:avLst/>
          </a:prstGeom>
        </p:spPr>
      </p:pic>
      <p:pic>
        <p:nvPicPr>
          <p:cNvPr id="48" name="図 47">
            <a:extLst>
              <a:ext uri="{FF2B5EF4-FFF2-40B4-BE49-F238E27FC236}">
                <a16:creationId xmlns:a16="http://schemas.microsoft.com/office/drawing/2014/main" id="{D7CC2A9E-B58F-4EEB-814A-1240FB21E53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8279365" y="4120"/>
            <a:ext cx="253392" cy="252000"/>
          </a:xfrm>
          <a:prstGeom prst="rect">
            <a:avLst/>
          </a:prstGeom>
        </p:spPr>
      </p:pic>
      <p:pic>
        <p:nvPicPr>
          <p:cNvPr id="50" name="Picture 2">
            <a:extLst>
              <a:ext uri="{FF2B5EF4-FFF2-40B4-BE49-F238E27FC236}">
                <a16:creationId xmlns:a16="http://schemas.microsoft.com/office/drawing/2014/main" id="{2B8FA840-E356-4CFC-9533-9AA3CE592CD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280757" y="277487"/>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a:extLst>
              <a:ext uri="{FF2B5EF4-FFF2-40B4-BE49-F238E27FC236}">
                <a16:creationId xmlns:a16="http://schemas.microsoft.com/office/drawing/2014/main" id="{BD778B61-AB1B-42C8-96D6-7132F2977CB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221263" y="277487"/>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54" name="テキスト ボックス 53">
            <a:extLst>
              <a:ext uri="{FF2B5EF4-FFF2-40B4-BE49-F238E27FC236}">
                <a16:creationId xmlns:a16="http://schemas.microsoft.com/office/drawing/2014/main" id="{78E07D07-9D72-4165-86B8-67BC78A8AE87}"/>
              </a:ext>
            </a:extLst>
          </p:cNvPr>
          <p:cNvSpPr txBox="1"/>
          <p:nvPr/>
        </p:nvSpPr>
        <p:spPr>
          <a:xfrm>
            <a:off x="7119815" y="4799193"/>
            <a:ext cx="2751811" cy="189940"/>
          </a:xfrm>
          <a:prstGeom prst="rect">
            <a:avLst/>
          </a:prstGeom>
          <a:solidFill>
            <a:schemeClr val="bg1"/>
          </a:solidFill>
        </p:spPr>
        <p:txBody>
          <a:bodyPr wrap="square" lIns="0" tIns="0" rIns="0" bIns="0" rtlCol="0">
            <a:noAutofit/>
          </a:bodyPr>
          <a:lstStyle/>
          <a:p>
            <a:pPr algn="ctr"/>
            <a:r>
              <a:rPr lang="ja-JP" altLang="en-US" sz="800" dirty="0">
                <a:latin typeface="BIZ UDPゴシック" panose="020B0400000000000000" pitchFamily="50" charset="-128"/>
                <a:ea typeface="BIZ UDPゴシック" panose="020B0400000000000000" pitchFamily="50" charset="-128"/>
              </a:rPr>
              <a:t>出典：林野庁資料（林業機械の自動化・遠隔操作化に向けて）</a:t>
            </a:r>
            <a:endParaRPr lang="en-US" altLang="ja-JP" sz="800" dirty="0">
              <a:latin typeface="BIZ UDPゴシック" panose="020B0400000000000000" pitchFamily="50" charset="-128"/>
              <a:ea typeface="BIZ UDPゴシック" panose="020B0400000000000000" pitchFamily="50" charset="-128"/>
            </a:endParaRPr>
          </a:p>
          <a:p>
            <a:pPr algn="ctr"/>
            <a:r>
              <a:rPr lang="ja-JP" altLang="en-US" sz="800" dirty="0">
                <a:latin typeface="BIZ UDPゴシック" panose="020B0400000000000000" pitchFamily="50" charset="-128"/>
                <a:ea typeface="BIZ UDPゴシック" panose="020B0400000000000000" pitchFamily="50" charset="-128"/>
              </a:rPr>
              <a:t>　　</a:t>
            </a:r>
          </a:p>
        </p:txBody>
      </p:sp>
    </p:spTree>
    <p:extLst>
      <p:ext uri="{BB962C8B-B14F-4D97-AF65-F5344CB8AC3E}">
        <p14:creationId xmlns:p14="http://schemas.microsoft.com/office/powerpoint/2010/main" val="1069066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四角形: 角を丸くする 40">
            <a:extLst>
              <a:ext uri="{FF2B5EF4-FFF2-40B4-BE49-F238E27FC236}">
                <a16:creationId xmlns:a16="http://schemas.microsoft.com/office/drawing/2014/main" id="{769FE4FF-DC95-4C0D-82C3-B8F749DF79B5}"/>
              </a:ext>
            </a:extLst>
          </p:cNvPr>
          <p:cNvSpPr/>
          <p:nvPr/>
        </p:nvSpPr>
        <p:spPr>
          <a:xfrm>
            <a:off x="328" y="901793"/>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050" b="1" dirty="0">
                <a:solidFill>
                  <a:srgbClr val="FF0000"/>
                </a:solidFill>
                <a:latin typeface="BIZ UDゴシック" panose="020B0400000000000000" pitchFamily="49" charset="-128"/>
                <a:ea typeface="BIZ UDゴシック" panose="020B0400000000000000" pitchFamily="49" charset="-128"/>
              </a:rPr>
              <a:t>施策２</a:t>
            </a:r>
            <a:r>
              <a:rPr kumimoji="1" lang="en-US" altLang="ja-JP" sz="1050" b="1" dirty="0">
                <a:solidFill>
                  <a:srgbClr val="FF0000"/>
                </a:solidFill>
                <a:latin typeface="BIZ UDゴシック" panose="020B0400000000000000" pitchFamily="49" charset="-128"/>
                <a:ea typeface="BIZ UDゴシック" panose="020B0400000000000000" pitchFamily="49" charset="-128"/>
              </a:rPr>
              <a:t>-</a:t>
            </a:r>
            <a:r>
              <a:rPr kumimoji="1" lang="ja-JP" altLang="en-US" sz="1050" b="1" dirty="0">
                <a:solidFill>
                  <a:srgbClr val="FF0000"/>
                </a:solidFill>
                <a:latin typeface="BIZ UDゴシック" panose="020B0400000000000000" pitchFamily="49" charset="-128"/>
                <a:ea typeface="BIZ UDゴシック" panose="020B0400000000000000" pitchFamily="49" charset="-128"/>
              </a:rPr>
              <a:t>３　</a:t>
            </a:r>
            <a:r>
              <a:rPr kumimoji="1" lang="ja-JP" altLang="en-US" dirty="0">
                <a:solidFill>
                  <a:srgbClr val="FF0000"/>
                </a:solidFill>
                <a:latin typeface="BIZ UDゴシック" panose="020B0400000000000000" pitchFamily="49" charset="-128"/>
                <a:ea typeface="BIZ UDゴシック" panose="020B0400000000000000" pitchFamily="49" charset="-128"/>
              </a:rPr>
              <a:t>森林資源の有効活用</a:t>
            </a:r>
            <a:endParaRPr kumimoji="1" lang="en-US" altLang="ja-JP" sz="1050" dirty="0">
              <a:solidFill>
                <a:srgbClr val="FF0000"/>
              </a:solidFill>
              <a:latin typeface="BIZ UDゴシック" panose="020B0400000000000000" pitchFamily="49" charset="-128"/>
              <a:ea typeface="BIZ UDゴシック" panose="020B0400000000000000" pitchFamily="49" charset="-128"/>
            </a:endParaRPr>
          </a:p>
          <a:p>
            <a:r>
              <a:rPr kumimoji="1" lang="ja-JP" altLang="en-US" sz="1000" dirty="0">
                <a:solidFill>
                  <a:srgbClr val="FF0000"/>
                </a:solidFill>
                <a:latin typeface="+mn-ea"/>
              </a:rPr>
              <a:t>   </a:t>
            </a:r>
            <a:endParaRPr kumimoji="1" lang="en-US" altLang="ja-JP" sz="1400" dirty="0">
              <a:solidFill>
                <a:srgbClr val="FF0000"/>
              </a:solidFill>
              <a:latin typeface="BIZ UDゴシック" panose="020B0400000000000000" pitchFamily="49" charset="-128"/>
              <a:ea typeface="BIZ UDゴシック" panose="020B0400000000000000" pitchFamily="49" charset="-128"/>
            </a:endParaRPr>
          </a:p>
          <a:p>
            <a:r>
              <a:rPr kumimoji="1" lang="ja-JP" altLang="en-US" sz="1400" dirty="0">
                <a:solidFill>
                  <a:srgbClr val="FF0000"/>
                </a:solidFill>
                <a:latin typeface="BIZ UDゴシック" panose="020B0400000000000000" pitchFamily="49" charset="-128"/>
                <a:ea typeface="BIZ UDゴシック" panose="020B0400000000000000" pitchFamily="49" charset="-128"/>
              </a:rPr>
              <a:t> </a:t>
            </a:r>
            <a:endParaRPr kumimoji="1" lang="en-US" altLang="ja-JP" sz="1400" dirty="0">
              <a:solidFill>
                <a:srgbClr val="FF0000"/>
              </a:solidFill>
            </a:endParaRPr>
          </a:p>
        </p:txBody>
      </p:sp>
      <p:sp>
        <p:nvSpPr>
          <p:cNvPr id="43" name="四角形: 角を丸くする 42">
            <a:extLst>
              <a:ext uri="{FF2B5EF4-FFF2-40B4-BE49-F238E27FC236}">
                <a16:creationId xmlns:a16="http://schemas.microsoft.com/office/drawing/2014/main" id="{0D6DA962-4FF8-4111-A484-AE4105DBF7DE}"/>
              </a:ext>
            </a:extLst>
          </p:cNvPr>
          <p:cNvSpPr/>
          <p:nvPr/>
        </p:nvSpPr>
        <p:spPr>
          <a:xfrm>
            <a:off x="104926" y="1296833"/>
            <a:ext cx="7026992" cy="1848849"/>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・平成</a:t>
            </a:r>
            <a:r>
              <a:rPr kumimoji="1" lang="en-US" altLang="ja-JP" sz="1400" dirty="0">
                <a:solidFill>
                  <a:schemeClr val="tx1"/>
                </a:solidFill>
                <a:latin typeface="BIZ UDゴシック" panose="020B0400000000000000" pitchFamily="49" charset="-128"/>
                <a:ea typeface="BIZ UDゴシック" panose="020B0400000000000000" pitchFamily="49" charset="-128"/>
              </a:rPr>
              <a:t>24</a:t>
            </a:r>
            <a:r>
              <a:rPr kumimoji="1" lang="ja-JP" altLang="en-US" sz="1400" dirty="0">
                <a:solidFill>
                  <a:schemeClr val="tx1"/>
                </a:solidFill>
                <a:latin typeface="BIZ UDゴシック" panose="020B0400000000000000" pitchFamily="49" charset="-128"/>
                <a:ea typeface="BIZ UDゴシック" panose="020B0400000000000000" pitchFamily="49" charset="-128"/>
              </a:rPr>
              <a:t>年４月から「おおさか材認証制度」を開始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a:t>
            </a:r>
            <a:r>
              <a:rPr kumimoji="1" lang="en-US" altLang="ja-JP" sz="1400" dirty="0">
                <a:solidFill>
                  <a:schemeClr val="tx1"/>
                </a:solidFill>
                <a:latin typeface="BIZ UDゴシック" panose="020B0400000000000000" pitchFamily="49" charset="-128"/>
                <a:ea typeface="BIZ UDゴシック" panose="020B0400000000000000" pitchFamily="49" charset="-128"/>
              </a:rPr>
              <a:t>｢</a:t>
            </a:r>
            <a:r>
              <a:rPr kumimoji="1" lang="zh-TW" altLang="en-US" sz="1400" dirty="0">
                <a:solidFill>
                  <a:schemeClr val="tx1"/>
                </a:solidFill>
                <a:latin typeface="BIZ UDゴシック" panose="020B0400000000000000" pitchFamily="49" charset="-128"/>
                <a:ea typeface="BIZ UDゴシック" panose="020B0400000000000000" pitchFamily="49" charset="-128"/>
              </a:rPr>
              <a:t>大阪府木材利用基本方針</a:t>
            </a:r>
            <a:r>
              <a:rPr kumimoji="1" lang="en-US" altLang="ja-JP" sz="1400" dirty="0">
                <a:solidFill>
                  <a:schemeClr val="tx1"/>
                </a:solidFill>
                <a:latin typeface="BIZ UDゴシック" panose="020B0400000000000000" pitchFamily="49" charset="-128"/>
                <a:ea typeface="BIZ UDゴシック" panose="020B0400000000000000" pitchFamily="49" charset="-128"/>
              </a:rPr>
              <a:t>｣</a:t>
            </a:r>
            <a:r>
              <a:rPr kumimoji="1" lang="ja-JP" altLang="en-US" sz="1400" dirty="0">
                <a:solidFill>
                  <a:schemeClr val="tx1"/>
                </a:solidFill>
                <a:latin typeface="BIZ UDゴシック" panose="020B0400000000000000" pitchFamily="49" charset="-128"/>
                <a:ea typeface="BIZ UDゴシック" panose="020B0400000000000000" pitchFamily="49" charset="-128"/>
              </a:rPr>
              <a:t>に基づき、公共施設だけでなく</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民間施設での大阪府産材</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の利用を促進</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・企業の環境意識の高まりや、市町村の森林環境譲与税の活用もあり大阪府産材への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ニーズは高まっている。</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・令和７年４月に「改正クリーンウッド法（合法木材の義務化）」が施行</a:t>
            </a:r>
          </a:p>
          <a:p>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p:txBody>
      </p:sp>
      <p:sp>
        <p:nvSpPr>
          <p:cNvPr id="51" name="四角形: 角を丸くする 50">
            <a:extLst>
              <a:ext uri="{FF2B5EF4-FFF2-40B4-BE49-F238E27FC236}">
                <a16:creationId xmlns:a16="http://schemas.microsoft.com/office/drawing/2014/main" id="{D515073F-6125-4374-811A-2EDCFA04AC8C}"/>
              </a:ext>
            </a:extLst>
          </p:cNvPr>
          <p:cNvSpPr/>
          <p:nvPr/>
        </p:nvSpPr>
        <p:spPr>
          <a:xfrm>
            <a:off x="101164" y="3410704"/>
            <a:ext cx="7034513" cy="1848850"/>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t" anchorCtr="0"/>
          <a:lstStyle/>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・多様化・増加する大阪府産材の需要に対し、</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供給体制が十分に整備されておらず</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利用者にとって最適な供給ルートを確保できない状況となっている。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大阪府産材の生産量および取扱事業者が少なく</a:t>
            </a:r>
            <a:r>
              <a:rPr kumimoji="1" lang="ja-JP" altLang="en-US" sz="1400" dirty="0">
                <a:solidFill>
                  <a:schemeClr val="tx1"/>
                </a:solidFill>
                <a:latin typeface="BIZ UDゴシック" panose="020B0400000000000000" pitchFamily="49" charset="-128"/>
                <a:ea typeface="BIZ UDゴシック" panose="020B0400000000000000" pitchFamily="49" charset="-128"/>
              </a:rPr>
              <a:t>、他府県産材に比べて、量の確保や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需要に対応した納入、価格面等で不利となっている。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a:rPr>
              <a:t>・現行の認証制度は、認定対象地区が府内８地区に限られており、合法性証明を義務化</a:t>
            </a:r>
            <a:endParaRPr kumimoji="1" lang="en-US" altLang="ja-JP" sz="1400" dirty="0">
              <a:solidFill>
                <a:schemeClr val="tx1"/>
              </a:solidFill>
              <a:latin typeface="BIZ UDゴシック" panose="020B0400000000000000" pitchFamily="49" charset="-128"/>
              <a:ea typeface="BIZ UDゴシック"/>
            </a:endParaRPr>
          </a:p>
          <a:p>
            <a:pPr>
              <a:lnSpc>
                <a:spcPts val="1800"/>
              </a:lnSpc>
            </a:pPr>
            <a:r>
              <a:rPr kumimoji="1" lang="ja-JP" altLang="en-US" sz="1400" dirty="0">
                <a:solidFill>
                  <a:schemeClr val="tx1"/>
                </a:solidFill>
                <a:latin typeface="BIZ UDゴシック" panose="020B0400000000000000" pitchFamily="49" charset="-128"/>
                <a:ea typeface="BIZ UDゴシック"/>
              </a:rPr>
              <a:t>　する改正クリーンウッド法に十分対応できていない。</a:t>
            </a:r>
            <a:endParaRPr lang="en-US" altLang="ja-JP" sz="1400" dirty="0">
              <a:solidFill>
                <a:schemeClr val="tx1"/>
              </a:solidFill>
              <a:latin typeface="BIZ UDゴシック" panose="020B0400000000000000" pitchFamily="49" charset="-128"/>
              <a:ea typeface="BIZ UDゴシック"/>
            </a:endParaRPr>
          </a:p>
        </p:txBody>
      </p:sp>
      <p:sp>
        <p:nvSpPr>
          <p:cNvPr id="66" name="四角形: 角を丸くする 65">
            <a:extLst>
              <a:ext uri="{FF2B5EF4-FFF2-40B4-BE49-F238E27FC236}">
                <a16:creationId xmlns:a16="http://schemas.microsoft.com/office/drawing/2014/main" id="{FE6F8D34-2850-41A2-B171-80F6EE1DD0E6}"/>
              </a:ext>
            </a:extLst>
          </p:cNvPr>
          <p:cNvSpPr/>
          <p:nvPr/>
        </p:nvSpPr>
        <p:spPr>
          <a:xfrm>
            <a:off x="122481" y="5532970"/>
            <a:ext cx="7009437" cy="1285142"/>
          </a:xfrm>
          <a:prstGeom prst="roundRect">
            <a:avLst>
              <a:gd name="adj" fmla="val 9670"/>
            </a:avLst>
          </a:prstGeom>
          <a:solidFill>
            <a:schemeClr val="accent2">
              <a:lumMod val="40000"/>
              <a:lumOff val="6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・ＪＡＳ認証材や乾燥材等、</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多様な需要にも応じる供給体制</a:t>
            </a:r>
            <a:r>
              <a:rPr kumimoji="1" lang="ja-JP" altLang="en-US" sz="1400" dirty="0">
                <a:solidFill>
                  <a:schemeClr val="tx1"/>
                </a:solidFill>
                <a:latin typeface="BIZ UDゴシック" panose="020B0400000000000000" pitchFamily="49" charset="-128"/>
                <a:ea typeface="BIZ UDゴシック" panose="020B0400000000000000" pitchFamily="49" charset="-128"/>
              </a:rPr>
              <a:t>の構築</a:t>
            </a:r>
            <a:endParaRPr kumimoji="1" lang="ja-JP" altLang="en-US" sz="1400" b="1" u="sng" dirty="0">
              <a:solidFill>
                <a:schemeClr val="tx1"/>
              </a:solidFill>
              <a:latin typeface="BIZ UDゴシック" panose="020B0400000000000000" pitchFamily="49" charset="-128"/>
              <a:ea typeface="BIZ UDゴシック" panose="020B0400000000000000" pitchFamily="49" charset="-128"/>
            </a:endParaRPr>
          </a:p>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・大阪府産材に携わる事業者を増やし、厚みのある</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サプライチェーンの構築</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・府内全域の森林に対象地域を拡大、クリーンウッド法に対応した制度に変更</a:t>
            </a:r>
          </a:p>
        </p:txBody>
      </p:sp>
      <p:pic>
        <p:nvPicPr>
          <p:cNvPr id="42" name="図 41">
            <a:extLst>
              <a:ext uri="{FF2B5EF4-FFF2-40B4-BE49-F238E27FC236}">
                <a16:creationId xmlns:a16="http://schemas.microsoft.com/office/drawing/2014/main" id="{B28EE4BE-0878-44B1-80B6-E37732D235B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89651" y="4469699"/>
            <a:ext cx="2372395" cy="1870873"/>
          </a:xfrm>
          <a:prstGeom prst="rect">
            <a:avLst/>
          </a:prstGeom>
        </p:spPr>
      </p:pic>
      <p:sp>
        <p:nvSpPr>
          <p:cNvPr id="44" name="テキスト ボックス 145">
            <a:extLst>
              <a:ext uri="{FF2B5EF4-FFF2-40B4-BE49-F238E27FC236}">
                <a16:creationId xmlns:a16="http://schemas.microsoft.com/office/drawing/2014/main" id="{4A0BD435-30B8-4EFE-9FCF-2E407CF9AEBD}"/>
              </a:ext>
            </a:extLst>
          </p:cNvPr>
          <p:cNvSpPr txBox="1">
            <a:spLocks noChangeArrowheads="1"/>
          </p:cNvSpPr>
          <p:nvPr/>
        </p:nvSpPr>
        <p:spPr bwMode="auto">
          <a:xfrm>
            <a:off x="7358524" y="6336677"/>
            <a:ext cx="2400728" cy="461665"/>
          </a:xfrm>
          <a:prstGeom prst="rect">
            <a:avLst/>
          </a:prstGeom>
          <a:noFill/>
        </p:spPr>
        <p:txBody>
          <a:bodyPr wrap="square">
            <a:spAutoFit/>
          </a:bodyPr>
          <a:lstStyle>
            <a:defPPr>
              <a:defRPr lang="ja-JP"/>
            </a:defPPr>
            <a:lvl1pPr>
              <a:defRPr sz="1100" b="0" i="0">
                <a:latin typeface="+mn-ea"/>
                <a:ea typeface="+mn-ea"/>
              </a:defRPr>
            </a:lvl1pPr>
            <a:lvl2pPr marL="742950" indent="-285750">
              <a:defRPr kumimoji="1" sz="1200" b="1" i="1">
                <a:solidFill>
                  <a:schemeClr val="tx1"/>
                </a:solidFill>
                <a:latin typeface="Arial" panose="020B0604020202020204" pitchFamily="34" charset="0"/>
                <a:ea typeface="ＭＳ Ｐゴシック" panose="020B0600070205080204" pitchFamily="50" charset="-128"/>
              </a:defRPr>
            </a:lvl2pPr>
            <a:lvl3pPr marL="1143000" indent="-228600">
              <a:defRPr kumimoji="1" sz="1200" b="1" i="1">
                <a:solidFill>
                  <a:schemeClr val="tx1"/>
                </a:solidFill>
                <a:latin typeface="Arial" panose="020B0604020202020204" pitchFamily="34" charset="0"/>
                <a:ea typeface="ＭＳ Ｐゴシック" panose="020B0600070205080204" pitchFamily="50" charset="-128"/>
              </a:defRPr>
            </a:lvl3pPr>
            <a:lvl4pPr marL="1600200" indent="-228600">
              <a:defRPr kumimoji="1" sz="1200" b="1" i="1">
                <a:solidFill>
                  <a:schemeClr val="tx1"/>
                </a:solidFill>
                <a:latin typeface="Arial" panose="020B0604020202020204" pitchFamily="34" charset="0"/>
                <a:ea typeface="ＭＳ Ｐゴシック" panose="020B0600070205080204" pitchFamily="50" charset="-128"/>
              </a:defRPr>
            </a:lvl4pPr>
            <a:lvl5pPr marL="2057400" indent="-228600">
              <a:defRPr kumimoji="1" sz="1200" b="1"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9pPr>
          </a:lstStyle>
          <a:p>
            <a:pPr algn="ctr"/>
            <a:r>
              <a:rPr lang="ja-JP" altLang="en-US" sz="1200"/>
              <a:t>地域交流拠点＆カフェ</a:t>
            </a:r>
            <a:endParaRPr lang="en-US" altLang="ja-JP" sz="1200"/>
          </a:p>
          <a:p>
            <a:pPr algn="ctr"/>
            <a:r>
              <a:rPr lang="ja-JP" altLang="en-US" sz="1200"/>
              <a:t>「江坂ひとときテラス」</a:t>
            </a:r>
            <a:endParaRPr lang="en-US" altLang="ja-JP" sz="1200"/>
          </a:p>
        </p:txBody>
      </p:sp>
      <p:pic>
        <p:nvPicPr>
          <p:cNvPr id="46" name="図 45">
            <a:extLst>
              <a:ext uri="{FF2B5EF4-FFF2-40B4-BE49-F238E27FC236}">
                <a16:creationId xmlns:a16="http://schemas.microsoft.com/office/drawing/2014/main" id="{55CB48F9-052D-4525-9E9E-C52CF7C1E2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58524" y="1204256"/>
            <a:ext cx="2262653" cy="2996980"/>
          </a:xfrm>
          <a:prstGeom prst="rect">
            <a:avLst/>
          </a:prstGeom>
        </p:spPr>
      </p:pic>
      <p:sp>
        <p:nvSpPr>
          <p:cNvPr id="53" name="テキスト ボックス 52">
            <a:extLst>
              <a:ext uri="{FF2B5EF4-FFF2-40B4-BE49-F238E27FC236}">
                <a16:creationId xmlns:a16="http://schemas.microsoft.com/office/drawing/2014/main" id="{8B074E41-237F-43EC-90BC-F00C9A10B8F7}"/>
              </a:ext>
            </a:extLst>
          </p:cNvPr>
          <p:cNvSpPr txBox="1"/>
          <p:nvPr/>
        </p:nvSpPr>
        <p:spPr>
          <a:xfrm>
            <a:off x="7083965" y="962576"/>
            <a:ext cx="2617819" cy="342786"/>
          </a:xfrm>
          <a:prstGeom prst="rect">
            <a:avLst/>
          </a:prstGeom>
          <a:noFill/>
        </p:spPr>
        <p:txBody>
          <a:bodyPr wrap="square" lIns="91440" tIns="45720" rIns="91440" bIns="45720" anchor="t">
            <a:spAutoFit/>
          </a:bodyPr>
          <a:lstStyle/>
          <a:p>
            <a:pPr>
              <a:lnSpc>
                <a:spcPct val="150000"/>
              </a:lnSpc>
            </a:pPr>
            <a:r>
              <a:rPr lang="ja-JP" altLang="en-US" sz="1200" dirty="0">
                <a:ea typeface="游ゴシック"/>
              </a:rPr>
              <a:t>■おおさか材認証の認定対象地区</a:t>
            </a:r>
            <a:endParaRPr lang="en-US" altLang="ja-JP" sz="1200" dirty="0">
              <a:ea typeface="游ゴシック"/>
            </a:endParaRPr>
          </a:p>
        </p:txBody>
      </p:sp>
      <p:sp>
        <p:nvSpPr>
          <p:cNvPr id="54" name="テキスト ボックス 53">
            <a:extLst>
              <a:ext uri="{FF2B5EF4-FFF2-40B4-BE49-F238E27FC236}">
                <a16:creationId xmlns:a16="http://schemas.microsoft.com/office/drawing/2014/main" id="{1A246188-D804-43DF-84F2-1A5BCCF9C3CE}"/>
              </a:ext>
            </a:extLst>
          </p:cNvPr>
          <p:cNvSpPr txBox="1"/>
          <p:nvPr/>
        </p:nvSpPr>
        <p:spPr>
          <a:xfrm>
            <a:off x="7192510" y="4164075"/>
            <a:ext cx="2400728" cy="342786"/>
          </a:xfrm>
          <a:prstGeom prst="rect">
            <a:avLst/>
          </a:prstGeom>
          <a:noFill/>
        </p:spPr>
        <p:txBody>
          <a:bodyPr wrap="square">
            <a:spAutoFit/>
          </a:bodyPr>
          <a:lstStyle/>
          <a:p>
            <a:pPr>
              <a:lnSpc>
                <a:spcPct val="150000"/>
              </a:lnSpc>
            </a:pPr>
            <a:r>
              <a:rPr lang="ja-JP" altLang="en-US" sz="1200" dirty="0"/>
              <a:t>■民間施設の木質化の事例</a:t>
            </a:r>
            <a:endParaRPr lang="en-US" altLang="ja-JP" sz="1200" dirty="0"/>
          </a:p>
        </p:txBody>
      </p:sp>
      <p:sp>
        <p:nvSpPr>
          <p:cNvPr id="18" name="正方形/長方形 17">
            <a:extLst>
              <a:ext uri="{FF2B5EF4-FFF2-40B4-BE49-F238E27FC236}">
                <a16:creationId xmlns:a16="http://schemas.microsoft.com/office/drawing/2014/main" id="{C0901E20-5ED1-4A83-AB45-CF23C2811B66}"/>
              </a:ext>
            </a:extLst>
          </p:cNvPr>
          <p:cNvSpPr/>
          <p:nvPr/>
        </p:nvSpPr>
        <p:spPr>
          <a:xfrm>
            <a:off x="0" y="0"/>
            <a:ext cx="9906000" cy="4646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b="1" dirty="0">
                <a:latin typeface="BIZ UDゴシック" panose="020B0400000000000000" pitchFamily="49" charset="-128"/>
                <a:ea typeface="BIZ UDゴシック" panose="020B0400000000000000" pitchFamily="49" charset="-128"/>
              </a:rPr>
              <a:t>基軸２</a:t>
            </a:r>
            <a:r>
              <a:rPr kumimoji="1" lang="ja-JP" altLang="en-US" sz="2000" b="1" dirty="0">
                <a:latin typeface="BIZ UDゴシック" panose="020B0400000000000000" pitchFamily="49" charset="-128"/>
                <a:ea typeface="BIZ UDゴシック" panose="020B0400000000000000" pitchFamily="49" charset="-128"/>
              </a:rPr>
              <a:t>「持続的な森林経営の推進」</a:t>
            </a:r>
            <a:r>
              <a:rPr kumimoji="1" lang="ja-JP" altLang="en-US" sz="1200" b="1" dirty="0">
                <a:latin typeface="BIZ UDゴシック" panose="020B0400000000000000" pitchFamily="49" charset="-128"/>
                <a:ea typeface="BIZ UDゴシック" panose="020B0400000000000000" pitchFamily="49" charset="-128"/>
              </a:rPr>
              <a:t>＜森林経営に適した森林＞</a:t>
            </a:r>
            <a:endParaRPr kumimoji="1" lang="en-US" altLang="ja-JP" dirty="0">
              <a:latin typeface="BIZ UDゴシック" panose="020B0400000000000000" pitchFamily="49" charset="-128"/>
              <a:ea typeface="BIZ UDゴシック" panose="020B0400000000000000" pitchFamily="49" charset="-128"/>
            </a:endParaRPr>
          </a:p>
        </p:txBody>
      </p:sp>
      <p:sp>
        <p:nvSpPr>
          <p:cNvPr id="20" name="正方形/長方形 19">
            <a:extLst>
              <a:ext uri="{FF2B5EF4-FFF2-40B4-BE49-F238E27FC236}">
                <a16:creationId xmlns:a16="http://schemas.microsoft.com/office/drawing/2014/main" id="{4C766BB6-E408-4BBE-B9EE-BFE84E0FBBED}"/>
              </a:ext>
            </a:extLst>
          </p:cNvPr>
          <p:cNvSpPr/>
          <p:nvPr/>
        </p:nvSpPr>
        <p:spPr>
          <a:xfrm>
            <a:off x="0" y="-21858"/>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22" name="正方形/長方形 21">
            <a:extLst>
              <a:ext uri="{FF2B5EF4-FFF2-40B4-BE49-F238E27FC236}">
                <a16:creationId xmlns:a16="http://schemas.microsoft.com/office/drawing/2014/main" id="{1C177E25-2C9F-47E4-BA32-393CE930BF30}"/>
              </a:ext>
            </a:extLst>
          </p:cNvPr>
          <p:cNvSpPr/>
          <p:nvPr/>
        </p:nvSpPr>
        <p:spPr>
          <a:xfrm>
            <a:off x="461" y="492844"/>
            <a:ext cx="9906000" cy="40894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b="1" dirty="0">
                <a:latin typeface="BIZ UDゴシック" panose="020B0400000000000000" pitchFamily="49" charset="-128"/>
                <a:ea typeface="BIZ UDゴシック" panose="020B0400000000000000" pitchFamily="49" charset="-128"/>
              </a:rPr>
              <a:t>基軸２</a:t>
            </a:r>
            <a:r>
              <a:rPr kumimoji="1" lang="ja-JP" altLang="en-US" sz="2000" b="1" dirty="0">
                <a:latin typeface="BIZ UDゴシック" panose="020B0400000000000000" pitchFamily="49" charset="-128"/>
                <a:ea typeface="BIZ UDゴシック" panose="020B0400000000000000" pitchFamily="49" charset="-128"/>
              </a:rPr>
              <a:t>「持続的な森林経営の推進」</a:t>
            </a:r>
            <a:endParaRPr kumimoji="1" lang="en-US" altLang="ja-JP" dirty="0">
              <a:latin typeface="BIZ UDゴシック" panose="020B0400000000000000" pitchFamily="49" charset="-128"/>
              <a:ea typeface="BIZ UDゴシック" panose="020B0400000000000000" pitchFamily="49" charset="-128"/>
            </a:endParaRPr>
          </a:p>
        </p:txBody>
      </p:sp>
      <p:sp>
        <p:nvSpPr>
          <p:cNvPr id="24" name="矢印: 下 23">
            <a:extLst>
              <a:ext uri="{FF2B5EF4-FFF2-40B4-BE49-F238E27FC236}">
                <a16:creationId xmlns:a16="http://schemas.microsoft.com/office/drawing/2014/main" id="{668BA4DC-4AFB-4A26-A951-A162B967342B}"/>
              </a:ext>
            </a:extLst>
          </p:cNvPr>
          <p:cNvSpPr/>
          <p:nvPr/>
        </p:nvSpPr>
        <p:spPr>
          <a:xfrm>
            <a:off x="2816042" y="3188271"/>
            <a:ext cx="1519391" cy="179844"/>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矢印: 下 22">
            <a:extLst>
              <a:ext uri="{FF2B5EF4-FFF2-40B4-BE49-F238E27FC236}">
                <a16:creationId xmlns:a16="http://schemas.microsoft.com/office/drawing/2014/main" id="{A89B7B04-0937-45C4-9A74-ED5C5E9D4B18}"/>
              </a:ext>
            </a:extLst>
          </p:cNvPr>
          <p:cNvSpPr/>
          <p:nvPr/>
        </p:nvSpPr>
        <p:spPr>
          <a:xfrm>
            <a:off x="2867503" y="5289075"/>
            <a:ext cx="1519391" cy="179844"/>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1" name="図 60">
            <a:extLst>
              <a:ext uri="{FF2B5EF4-FFF2-40B4-BE49-F238E27FC236}">
                <a16:creationId xmlns:a16="http://schemas.microsoft.com/office/drawing/2014/main" id="{7FECAF1C-1DFA-4FD8-B32A-DEB50CA59A2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62" name="図 61">
            <a:extLst>
              <a:ext uri="{FF2B5EF4-FFF2-40B4-BE49-F238E27FC236}">
                <a16:creationId xmlns:a16="http://schemas.microsoft.com/office/drawing/2014/main" id="{A733B414-EF8F-43CD-8993-2461F8E317E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63" name="図 62">
            <a:extLst>
              <a:ext uri="{FF2B5EF4-FFF2-40B4-BE49-F238E27FC236}">
                <a16:creationId xmlns:a16="http://schemas.microsoft.com/office/drawing/2014/main" id="{B34E0AFB-A9BF-4CFB-8CAC-7D241286256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64" name="図 63">
            <a:extLst>
              <a:ext uri="{FF2B5EF4-FFF2-40B4-BE49-F238E27FC236}">
                <a16:creationId xmlns:a16="http://schemas.microsoft.com/office/drawing/2014/main" id="{345268CD-710E-4368-A457-ABBD9C0B95E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65" name="図 64">
            <a:extLst>
              <a:ext uri="{FF2B5EF4-FFF2-40B4-BE49-F238E27FC236}">
                <a16:creationId xmlns:a16="http://schemas.microsoft.com/office/drawing/2014/main" id="{13D76C7F-EF4C-4EA3-BE1D-A12E6DAB4A3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67" name="図 66">
            <a:extLst>
              <a:ext uri="{FF2B5EF4-FFF2-40B4-BE49-F238E27FC236}">
                <a16:creationId xmlns:a16="http://schemas.microsoft.com/office/drawing/2014/main" id="{5CAD5E1A-1363-4503-AD83-ACE149E3BA6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68" name="図 67">
            <a:extLst>
              <a:ext uri="{FF2B5EF4-FFF2-40B4-BE49-F238E27FC236}">
                <a16:creationId xmlns:a16="http://schemas.microsoft.com/office/drawing/2014/main" id="{25DD792D-7A8D-4411-AF48-2B3803F0A032}"/>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69" name="Picture 2">
            <a:extLst>
              <a:ext uri="{FF2B5EF4-FFF2-40B4-BE49-F238E27FC236}">
                <a16:creationId xmlns:a16="http://schemas.microsoft.com/office/drawing/2014/main" id="{5CF39FF9-E35A-4A3D-942D-7846F647DA1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a:extLst>
              <a:ext uri="{FF2B5EF4-FFF2-40B4-BE49-F238E27FC236}">
                <a16:creationId xmlns:a16="http://schemas.microsoft.com/office/drawing/2014/main" id="{82C5BFAC-370A-4110-B63E-038414AE0A8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26" name="スライド番号プレースホルダー 10">
            <a:extLst>
              <a:ext uri="{FF2B5EF4-FFF2-40B4-BE49-F238E27FC236}">
                <a16:creationId xmlns:a16="http://schemas.microsoft.com/office/drawing/2014/main" id="{A613AA70-27B5-4AD0-B0C8-E507C994A60F}"/>
              </a:ext>
            </a:extLst>
          </p:cNvPr>
          <p:cNvSpPr>
            <a:spLocks noGrp="1"/>
          </p:cNvSpPr>
          <p:nvPr>
            <p:ph type="sldNum" sz="quarter" idx="12"/>
          </p:nvPr>
        </p:nvSpPr>
        <p:spPr>
          <a:xfrm>
            <a:off x="7616599" y="6457568"/>
            <a:ext cx="2228850" cy="365125"/>
          </a:xfrm>
        </p:spPr>
        <p:txBody>
          <a:bodyPr/>
          <a:lstStyle/>
          <a:p>
            <a:r>
              <a:rPr kumimoji="1" lang="en-US" altLang="ja-JP" sz="2000" b="1" dirty="0"/>
              <a:t>30</a:t>
            </a:r>
            <a:endParaRPr kumimoji="1" lang="ja-JP" altLang="en-US" sz="2000" b="1" dirty="0"/>
          </a:p>
        </p:txBody>
      </p:sp>
    </p:spTree>
    <p:extLst>
      <p:ext uri="{BB962C8B-B14F-4D97-AF65-F5344CB8AC3E}">
        <p14:creationId xmlns:p14="http://schemas.microsoft.com/office/powerpoint/2010/main" val="2125180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F27C29FC-F95F-41C2-BE7F-B25D07EFBB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7414" y="5055824"/>
            <a:ext cx="4020446" cy="1583812"/>
          </a:xfrm>
          <a:prstGeom prst="rect">
            <a:avLst/>
          </a:prstGeom>
          <a:ln>
            <a:noFill/>
          </a:ln>
        </p:spPr>
      </p:pic>
      <p:sp>
        <p:nvSpPr>
          <p:cNvPr id="11" name="四角形: 角を丸くする 10">
            <a:extLst>
              <a:ext uri="{FF2B5EF4-FFF2-40B4-BE49-F238E27FC236}">
                <a16:creationId xmlns:a16="http://schemas.microsoft.com/office/drawing/2014/main" id="{85314BE4-407F-4A25-8672-B72E109ED397}"/>
              </a:ext>
            </a:extLst>
          </p:cNvPr>
          <p:cNvSpPr/>
          <p:nvPr/>
        </p:nvSpPr>
        <p:spPr>
          <a:xfrm>
            <a:off x="142218" y="5134500"/>
            <a:ext cx="5453595" cy="1677432"/>
          </a:xfrm>
          <a:prstGeom prst="roundRect">
            <a:avLst>
              <a:gd name="adj" fmla="val 5612"/>
            </a:avLst>
          </a:prstGeom>
          <a:solidFill>
            <a:schemeClr val="accent4">
              <a:lumMod val="20000"/>
              <a:lumOff val="8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・森林経営による維持管理が困難な風倒被害地については、</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森林復旧に伴う広葉樹林化を着実に実施していきます。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・森林経営不適地における治山事業等の実施にあたっては、多様</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性の高い森林への林相転換を目指した森林整備を行います。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・施工地のモニタリング等を着実に行い、多面的機能を最大限</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発揮できる多様性の高い森林づくり技術の向上に努めます。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9" name="正方形/長方形 8">
            <a:extLst>
              <a:ext uri="{FF2B5EF4-FFF2-40B4-BE49-F238E27FC236}">
                <a16:creationId xmlns:a16="http://schemas.microsoft.com/office/drawing/2014/main" id="{95A0CB5E-75C6-466D-8E52-D234E0A64958}"/>
              </a:ext>
            </a:extLst>
          </p:cNvPr>
          <p:cNvSpPr/>
          <p:nvPr/>
        </p:nvSpPr>
        <p:spPr>
          <a:xfrm>
            <a:off x="0" y="517546"/>
            <a:ext cx="9906000" cy="46469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 bIns="36000" rtlCol="0" anchor="ctr" anchorCtr="0"/>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基軸３</a:t>
            </a:r>
            <a:r>
              <a:rPr kumimoji="1" lang="ja-JP" altLang="en-US" sz="2000" dirty="0">
                <a:latin typeface="BIZ UDゴシック" panose="020B0400000000000000" pitchFamily="49" charset="-128"/>
                <a:ea typeface="BIZ UDゴシック" panose="020B0400000000000000" pitchFamily="49" charset="-128"/>
              </a:rPr>
              <a:t>「</a:t>
            </a:r>
            <a:r>
              <a:rPr kumimoji="1" lang="ja-JP" altLang="en-US" sz="2000" b="1" dirty="0">
                <a:latin typeface="BIZ UDゴシック" panose="020B0400000000000000" pitchFamily="49" charset="-128"/>
                <a:ea typeface="BIZ UDゴシック" panose="020B0400000000000000" pitchFamily="49" charset="-128"/>
              </a:rPr>
              <a:t>多様性の高い森林の維持・増進」</a:t>
            </a:r>
            <a:endParaRPr kumimoji="1" lang="ja-JP" altLang="en-US" b="1" dirty="0">
              <a:latin typeface="BIZ UDゴシック" panose="020B0400000000000000" pitchFamily="49" charset="-128"/>
              <a:ea typeface="BIZ UDゴシック" panose="020B0400000000000000" pitchFamily="49" charset="-128"/>
            </a:endParaRPr>
          </a:p>
        </p:txBody>
      </p:sp>
      <p:sp>
        <p:nvSpPr>
          <p:cNvPr id="12" name="四角形: 角を丸くする 11">
            <a:extLst>
              <a:ext uri="{FF2B5EF4-FFF2-40B4-BE49-F238E27FC236}">
                <a16:creationId xmlns:a16="http://schemas.microsoft.com/office/drawing/2014/main" id="{04838BA4-4C29-4C2D-83E2-39596ABB78B1}"/>
              </a:ext>
            </a:extLst>
          </p:cNvPr>
          <p:cNvSpPr/>
          <p:nvPr/>
        </p:nvSpPr>
        <p:spPr>
          <a:xfrm>
            <a:off x="142218" y="1466332"/>
            <a:ext cx="5453595" cy="1485420"/>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・府内のスギ・ヒノキ人工林面積 約</a:t>
            </a:r>
            <a:r>
              <a:rPr kumimoji="1" lang="en-US" altLang="ja-JP" sz="1200" dirty="0">
                <a:solidFill>
                  <a:schemeClr val="tx1"/>
                </a:solidFill>
                <a:latin typeface="BIZ UDゴシック" panose="020B0400000000000000" pitchFamily="49" charset="-128"/>
                <a:ea typeface="BIZ UDゴシック" panose="020B0400000000000000" pitchFamily="49" charset="-128"/>
              </a:rPr>
              <a:t>20,000ha</a:t>
            </a:r>
            <a:r>
              <a:rPr kumimoji="1" lang="ja-JP" altLang="en-US" sz="1200" dirty="0">
                <a:solidFill>
                  <a:schemeClr val="tx1"/>
                </a:solidFill>
                <a:latin typeface="BIZ UDゴシック" panose="020B0400000000000000" pitchFamily="49" charset="-128"/>
                <a:ea typeface="BIZ UDゴシック" panose="020B0400000000000000" pitchFamily="49" charset="-128"/>
              </a:rPr>
              <a:t>のうち、</a:t>
            </a:r>
            <a:r>
              <a:rPr kumimoji="1" lang="en-US" altLang="ja-JP" sz="1200" dirty="0">
                <a:solidFill>
                  <a:schemeClr val="tx1"/>
                </a:solidFill>
                <a:latin typeface="BIZ UDゴシック" panose="020B0400000000000000" pitchFamily="49" charset="-128"/>
                <a:ea typeface="BIZ UDゴシック" panose="020B0400000000000000" pitchFamily="49" charset="-128"/>
              </a:rPr>
              <a:t>6,000ha</a:t>
            </a:r>
            <a:r>
              <a:rPr kumimoji="1" lang="ja-JP" altLang="en-US" sz="1200" dirty="0">
                <a:solidFill>
                  <a:schemeClr val="tx1"/>
                </a:solidFill>
                <a:latin typeface="BIZ UDゴシック" panose="020B0400000000000000" pitchFamily="49" charset="-128"/>
                <a:ea typeface="BIZ UDゴシック" panose="020B0400000000000000" pitchFamily="49" charset="-128"/>
              </a:rPr>
              <a:t>が森林経営に</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適さない「広葉樹林への誘導転換」に位置付けられる状況。</a:t>
            </a:r>
          </a:p>
          <a:p>
            <a:r>
              <a:rPr kumimoji="1" lang="ja-JP" altLang="en-US" sz="1200" dirty="0">
                <a:solidFill>
                  <a:schemeClr val="tx1"/>
                </a:solidFill>
                <a:latin typeface="BIZ UDゴシック" panose="020B0400000000000000" pitchFamily="49" charset="-128"/>
                <a:ea typeface="BIZ UDゴシック" panose="020B0400000000000000" pitchFamily="49" charset="-128"/>
              </a:rPr>
              <a:t> ・昆明・モントリオール生物多様性枠組による</a:t>
            </a:r>
            <a:r>
              <a:rPr kumimoji="1" lang="en-US" altLang="ja-JP" sz="1200" dirty="0">
                <a:solidFill>
                  <a:schemeClr val="tx1"/>
                </a:solidFill>
                <a:latin typeface="BIZ UDゴシック" panose="020B0400000000000000" pitchFamily="49" charset="-128"/>
                <a:ea typeface="BIZ UDゴシック" panose="020B0400000000000000" pitchFamily="49" charset="-128"/>
              </a:rPr>
              <a:t>30by30</a:t>
            </a:r>
            <a:r>
              <a:rPr kumimoji="1" lang="ja-JP" altLang="en-US" sz="1100" dirty="0">
                <a:solidFill>
                  <a:schemeClr val="tx1"/>
                </a:solidFill>
                <a:latin typeface="BIZ UDゴシック" panose="020B0400000000000000" pitchFamily="49" charset="-128"/>
                <a:ea typeface="BIZ UDゴシック" panose="020B0400000000000000" pitchFamily="49" charset="-128"/>
              </a:rPr>
              <a:t>（</a:t>
            </a:r>
            <a:r>
              <a:rPr kumimoji="1" lang="en-US" altLang="ja-JP" sz="1100" dirty="0">
                <a:solidFill>
                  <a:schemeClr val="tx1"/>
                </a:solidFill>
                <a:latin typeface="BIZ UDゴシック" panose="020B0400000000000000" pitchFamily="49" charset="-128"/>
                <a:ea typeface="BIZ UDゴシック" panose="020B0400000000000000" pitchFamily="49" charset="-128"/>
              </a:rPr>
              <a:t>2022.12</a:t>
            </a:r>
            <a:r>
              <a:rPr kumimoji="1" lang="ja-JP" altLang="en-US" sz="1100" dirty="0">
                <a:solidFill>
                  <a:schemeClr val="tx1"/>
                </a:solidFill>
                <a:latin typeface="BIZ UDゴシック" panose="020B0400000000000000" pitchFamily="49" charset="-128"/>
                <a:ea typeface="BIZ UDゴシック" panose="020B0400000000000000" pitchFamily="49" charset="-128"/>
              </a:rPr>
              <a:t>採択）</a:t>
            </a:r>
            <a:r>
              <a:rPr kumimoji="1" lang="ja-JP" altLang="en-US" sz="1200" dirty="0">
                <a:solidFill>
                  <a:schemeClr val="tx1"/>
                </a:solidFill>
                <a:latin typeface="BIZ UDゴシック" panose="020B0400000000000000" pitchFamily="49" charset="-128"/>
                <a:ea typeface="BIZ UDゴシック" panose="020B0400000000000000" pitchFamily="49" charset="-128"/>
              </a:rPr>
              <a:t>の目標</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en-US" altLang="ja-JP" sz="12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設定等を受け、林野庁が森林の生物多様性を高めるための林業経営の指針</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en-US" altLang="ja-JP" sz="12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を策定</a:t>
            </a:r>
            <a:r>
              <a:rPr kumimoji="1" lang="en-US" altLang="ja-JP" sz="1200" dirty="0">
                <a:solidFill>
                  <a:schemeClr val="tx1"/>
                </a:solidFill>
                <a:latin typeface="BIZ UDゴシック" panose="020B0400000000000000" pitchFamily="49" charset="-128"/>
                <a:ea typeface="BIZ UDゴシック" panose="020B0400000000000000" pitchFamily="49" charset="-128"/>
              </a:rPr>
              <a:t>(R6.3)</a:t>
            </a:r>
            <a:r>
              <a:rPr kumimoji="1" lang="ja-JP" altLang="en-US" sz="1200" dirty="0">
                <a:solidFill>
                  <a:schemeClr val="tx1"/>
                </a:solidFill>
                <a:latin typeface="BIZ UDゴシック" panose="020B0400000000000000" pitchFamily="49" charset="-128"/>
                <a:ea typeface="BIZ UDゴシック" panose="020B0400000000000000" pitchFamily="49" charset="-128"/>
              </a:rPr>
              <a:t>するなど、水源涵養、防災・減災以外の森林機能や生態系上</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en-US" altLang="ja-JP" sz="12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の役割への関心が高まっている。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13" name="四角形: 角を丸くする 12">
            <a:extLst>
              <a:ext uri="{FF2B5EF4-FFF2-40B4-BE49-F238E27FC236}">
                <a16:creationId xmlns:a16="http://schemas.microsoft.com/office/drawing/2014/main" id="{13D8BC4B-E8A5-4272-AE98-57D90C67B17C}"/>
              </a:ext>
            </a:extLst>
          </p:cNvPr>
          <p:cNvSpPr/>
          <p:nvPr/>
        </p:nvSpPr>
        <p:spPr>
          <a:xfrm>
            <a:off x="142218" y="3192105"/>
            <a:ext cx="5453595" cy="1677432"/>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・持続的な資源利用の見込みがなくなった人工林を放置することは、災害発</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en-US" altLang="ja-JP" sz="12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生の危険性や、多面的機能の低下といった問題が生じる。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・国は、花粉症対策として、スギ人工林の伐採・植替えの推進を示しており、</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全域をスギ人工林伐採重点区域に指定されている本府では、こうした側面</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からも林相転換の推進が必要となっている。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・広葉樹林化等の重要性が高まる一方、積極的に進めた実績は乏しく、多様</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性の高い森林の形成方法や最適な樹種構成に関する技術的知見等が少ない。</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2" name="矢印: 下 1">
            <a:extLst>
              <a:ext uri="{FF2B5EF4-FFF2-40B4-BE49-F238E27FC236}">
                <a16:creationId xmlns:a16="http://schemas.microsoft.com/office/drawing/2014/main" id="{2D72CEF0-BD96-47CB-A1D9-4561F66B64EA}"/>
              </a:ext>
            </a:extLst>
          </p:cNvPr>
          <p:cNvSpPr/>
          <p:nvPr/>
        </p:nvSpPr>
        <p:spPr>
          <a:xfrm>
            <a:off x="1934432" y="3017728"/>
            <a:ext cx="1869166" cy="136688"/>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四角形: 角を丸くする 14">
            <a:extLst>
              <a:ext uri="{FF2B5EF4-FFF2-40B4-BE49-F238E27FC236}">
                <a16:creationId xmlns:a16="http://schemas.microsoft.com/office/drawing/2014/main" id="{01A16C58-EF70-4D81-86F4-28D69A0992DD}"/>
              </a:ext>
            </a:extLst>
          </p:cNvPr>
          <p:cNvSpPr/>
          <p:nvPr/>
        </p:nvSpPr>
        <p:spPr>
          <a:xfrm>
            <a:off x="56472" y="1018002"/>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050" b="1" dirty="0">
                <a:solidFill>
                  <a:schemeClr val="accent4">
                    <a:lumMod val="75000"/>
                  </a:schemeClr>
                </a:solidFill>
                <a:latin typeface="BIZ UDゴシック" panose="020B0400000000000000" pitchFamily="49" charset="-128"/>
                <a:ea typeface="BIZ UDゴシック" panose="020B0400000000000000" pitchFamily="49" charset="-128"/>
              </a:rPr>
              <a:t>施策３</a:t>
            </a:r>
            <a:r>
              <a:rPr kumimoji="1" lang="en-US" altLang="ja-JP" sz="1050" b="1" dirty="0">
                <a:solidFill>
                  <a:schemeClr val="accent4">
                    <a:lumMod val="75000"/>
                  </a:schemeClr>
                </a:solidFill>
                <a:latin typeface="BIZ UDゴシック" panose="020B0400000000000000" pitchFamily="49" charset="-128"/>
                <a:ea typeface="BIZ UDゴシック" panose="020B0400000000000000" pitchFamily="49" charset="-128"/>
              </a:rPr>
              <a:t>-</a:t>
            </a:r>
            <a:r>
              <a:rPr kumimoji="1" lang="ja-JP" altLang="en-US" sz="1050" b="1" dirty="0">
                <a:solidFill>
                  <a:schemeClr val="accent4">
                    <a:lumMod val="75000"/>
                  </a:schemeClr>
                </a:solidFill>
                <a:latin typeface="BIZ UDゴシック" panose="020B0400000000000000" pitchFamily="49" charset="-128"/>
                <a:ea typeface="BIZ UDゴシック" panose="020B0400000000000000" pitchFamily="49" charset="-128"/>
              </a:rPr>
              <a:t>１　</a:t>
            </a:r>
            <a:r>
              <a:rPr kumimoji="1" lang="ja-JP" altLang="en-US" dirty="0">
                <a:solidFill>
                  <a:schemeClr val="accent4">
                    <a:lumMod val="75000"/>
                  </a:schemeClr>
                </a:solidFill>
                <a:latin typeface="BIZ UDゴシック" panose="020B0400000000000000" pitchFamily="49" charset="-128"/>
                <a:ea typeface="BIZ UDゴシック" panose="020B0400000000000000" pitchFamily="49" charset="-128"/>
              </a:rPr>
              <a:t>広葉樹林への誘導・転換</a:t>
            </a:r>
            <a:endParaRPr kumimoji="1" lang="en-US" altLang="ja-JP" sz="1050" dirty="0">
              <a:solidFill>
                <a:schemeClr val="accent4">
                  <a:lumMod val="75000"/>
                </a:schemeClr>
              </a:solidFill>
              <a:latin typeface="BIZ UDゴシック" panose="020B0400000000000000" pitchFamily="49" charset="-128"/>
              <a:ea typeface="BIZ UDゴシック" panose="020B0400000000000000" pitchFamily="49" charset="-128"/>
            </a:endParaRPr>
          </a:p>
          <a:p>
            <a:r>
              <a:rPr kumimoji="1" lang="ja-JP" altLang="en-US" sz="1000" dirty="0">
                <a:solidFill>
                  <a:schemeClr val="accent4">
                    <a:lumMod val="75000"/>
                  </a:schemeClr>
                </a:solidFill>
                <a:latin typeface="+mn-ea"/>
              </a:rPr>
              <a:t>   </a:t>
            </a:r>
            <a:endParaRPr kumimoji="1" lang="en-US" altLang="ja-JP" sz="1400" dirty="0">
              <a:solidFill>
                <a:schemeClr val="accent4">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accent4">
                  <a:lumMod val="75000"/>
                </a:schemeClr>
              </a:solidFill>
            </a:endParaRPr>
          </a:p>
        </p:txBody>
      </p:sp>
      <p:sp>
        <p:nvSpPr>
          <p:cNvPr id="25" name="正方形/長方形 24">
            <a:extLst>
              <a:ext uri="{FF2B5EF4-FFF2-40B4-BE49-F238E27FC236}">
                <a16:creationId xmlns:a16="http://schemas.microsoft.com/office/drawing/2014/main" id="{FFEBA35F-AD3A-4AE1-9FF9-3445B79B903D}"/>
              </a:ext>
            </a:extLst>
          </p:cNvPr>
          <p:cNvSpPr/>
          <p:nvPr/>
        </p:nvSpPr>
        <p:spPr>
          <a:xfrm>
            <a:off x="7208563" y="6603500"/>
            <a:ext cx="2368878" cy="23217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大阪府広葉樹林化技術マニュアル（</a:t>
            </a:r>
            <a:r>
              <a:rPr kumimoji="1" lang="en-US" altLang="ja-JP" sz="900" dirty="0">
                <a:solidFill>
                  <a:schemeClr val="tx1"/>
                </a:solidFill>
                <a:latin typeface="BIZ UDゴシック" panose="020B0400000000000000" pitchFamily="49" charset="-128"/>
                <a:ea typeface="BIZ UDゴシック" panose="020B0400000000000000" pitchFamily="49" charset="-128"/>
              </a:rPr>
              <a:t>2020.6</a:t>
            </a:r>
            <a:r>
              <a:rPr kumimoji="1" lang="ja-JP" altLang="en-US" sz="900" dirty="0">
                <a:solidFill>
                  <a:schemeClr val="tx1"/>
                </a:solidFill>
                <a:latin typeface="BIZ UDゴシック" panose="020B0400000000000000" pitchFamily="49" charset="-128"/>
                <a:ea typeface="BIZ UDゴシック" panose="020B0400000000000000" pitchFamily="49" charset="-128"/>
              </a:rPr>
              <a:t>）</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p:txBody>
      </p:sp>
      <p:sp>
        <p:nvSpPr>
          <p:cNvPr id="17" name="正方形/長方形 16">
            <a:extLst>
              <a:ext uri="{FF2B5EF4-FFF2-40B4-BE49-F238E27FC236}">
                <a16:creationId xmlns:a16="http://schemas.microsoft.com/office/drawing/2014/main" id="{4CD668AF-9E3E-48B1-A809-B15BB517660D}"/>
              </a:ext>
            </a:extLst>
          </p:cNvPr>
          <p:cNvSpPr/>
          <p:nvPr/>
        </p:nvSpPr>
        <p:spPr>
          <a:xfrm>
            <a:off x="0" y="-22644"/>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26" name="矢印: 下 25">
            <a:extLst>
              <a:ext uri="{FF2B5EF4-FFF2-40B4-BE49-F238E27FC236}">
                <a16:creationId xmlns:a16="http://schemas.microsoft.com/office/drawing/2014/main" id="{A10D4835-EE67-4AC5-8861-9ED7A62CAF70}"/>
              </a:ext>
            </a:extLst>
          </p:cNvPr>
          <p:cNvSpPr/>
          <p:nvPr/>
        </p:nvSpPr>
        <p:spPr>
          <a:xfrm>
            <a:off x="1934432" y="4933191"/>
            <a:ext cx="1869166" cy="136688"/>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C825E1B0-9DDB-4572-A2B6-A50AB96C1932}"/>
              </a:ext>
            </a:extLst>
          </p:cNvPr>
          <p:cNvSpPr txBox="1"/>
          <p:nvPr/>
        </p:nvSpPr>
        <p:spPr>
          <a:xfrm>
            <a:off x="5687900" y="4180010"/>
            <a:ext cx="4155814" cy="707886"/>
          </a:xfrm>
          <a:prstGeom prst="rect">
            <a:avLst/>
          </a:prstGeom>
          <a:noFill/>
        </p:spPr>
        <p:txBody>
          <a:bodyPr wrap="square" lIns="0" tIns="0" rIns="0" bIns="0" rtlCol="0">
            <a:spAutoFit/>
          </a:bodyPr>
          <a:lstStyle/>
          <a:p>
            <a:r>
              <a:rPr kumimoji="1" lang="ja-JP" altLang="en-US" sz="1100" dirty="0">
                <a:latin typeface="BIZ UDPゴシック" panose="020B0400000000000000" pitchFamily="50" charset="-128"/>
                <a:ea typeface="BIZ UDPゴシック" panose="020B0400000000000000" pitchFamily="50" charset="-128"/>
              </a:rPr>
              <a:t>　</a:t>
            </a:r>
            <a:r>
              <a:rPr kumimoji="1" lang="ja-JP" altLang="en-US" sz="1200" dirty="0">
                <a:latin typeface="BIZ UDPゴシック" panose="020B0400000000000000" pitchFamily="50" charset="-128"/>
                <a:ea typeface="BIZ UDPゴシック" panose="020B0400000000000000" pitchFamily="50" charset="-128"/>
              </a:rPr>
              <a:t>●多様性の高い森林への誘導・転換例</a:t>
            </a:r>
            <a:endParaRPr kumimoji="1"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　</a:t>
            </a:r>
            <a:r>
              <a:rPr kumimoji="1" lang="ja-JP" altLang="en-US" sz="1100" dirty="0">
                <a:latin typeface="BIZ UDPゴシック" panose="020B0400000000000000" pitchFamily="50" charset="-128"/>
                <a:ea typeface="BIZ UDPゴシック" panose="020B0400000000000000" pitchFamily="50" charset="-128"/>
              </a:rPr>
              <a:t>・ 人工林、里山林、天然林等、様々な森林をモザイク状に配置</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 経営されない人工林を様々な樹種からなる森林へ転換　　</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 一部の木を残存させるなど、多様な林齢構成へ誘導</a:t>
            </a:r>
            <a:endParaRPr kumimoji="1" lang="ja-JP" altLang="en-US" sz="1050" dirty="0">
              <a:latin typeface="BIZ UDPゴシック" panose="020B0400000000000000" pitchFamily="50" charset="-128"/>
              <a:ea typeface="BIZ UDPゴシック" panose="020B0400000000000000" pitchFamily="50" charset="-128"/>
            </a:endParaRPr>
          </a:p>
        </p:txBody>
      </p:sp>
      <p:pic>
        <p:nvPicPr>
          <p:cNvPr id="4" name="図 3">
            <a:extLst>
              <a:ext uri="{FF2B5EF4-FFF2-40B4-BE49-F238E27FC236}">
                <a16:creationId xmlns:a16="http://schemas.microsoft.com/office/drawing/2014/main" id="{DDEDD996-F4A9-4DB4-8058-DDE53AB23B7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865" t="658" r="814" b="2378"/>
          <a:stretch/>
        </p:blipFill>
        <p:spPr>
          <a:xfrm>
            <a:off x="5781674" y="1313224"/>
            <a:ext cx="3949065" cy="2796562"/>
          </a:xfrm>
          <a:prstGeom prst="rect">
            <a:avLst/>
          </a:prstGeom>
        </p:spPr>
      </p:pic>
      <p:sp>
        <p:nvSpPr>
          <p:cNvPr id="20" name="テキスト ボックス 19">
            <a:extLst>
              <a:ext uri="{FF2B5EF4-FFF2-40B4-BE49-F238E27FC236}">
                <a16:creationId xmlns:a16="http://schemas.microsoft.com/office/drawing/2014/main" id="{A9068798-4B2A-41D7-82CC-4AB93FA69879}"/>
              </a:ext>
            </a:extLst>
          </p:cNvPr>
          <p:cNvSpPr txBox="1"/>
          <p:nvPr/>
        </p:nvSpPr>
        <p:spPr>
          <a:xfrm>
            <a:off x="6071020" y="1128558"/>
            <a:ext cx="3212260" cy="184666"/>
          </a:xfrm>
          <a:prstGeom prst="rect">
            <a:avLst/>
          </a:prstGeom>
          <a:noFill/>
        </p:spPr>
        <p:txBody>
          <a:bodyPr wrap="square" lIns="0" tIns="0" rIns="0" bIns="0" rtlCol="0">
            <a:spAutoFit/>
          </a:bodyPr>
          <a:lstStyle/>
          <a:p>
            <a:r>
              <a:rPr kumimoji="1" lang="ja-JP" altLang="en-US" sz="1100" b="1" dirty="0">
                <a:latin typeface="メイリオ" panose="020B0604030504040204" pitchFamily="50" charset="-128"/>
                <a:ea typeface="メイリオ" panose="020B0604030504040204" pitchFamily="50" charset="-128"/>
              </a:rPr>
              <a:t>　</a:t>
            </a:r>
            <a:r>
              <a:rPr kumimoji="1" lang="ja-JP" altLang="en-US" sz="1200" b="1" dirty="0">
                <a:latin typeface="メイリオ" panose="020B0604030504040204" pitchFamily="50" charset="-128"/>
                <a:ea typeface="メイリオ" panose="020B0604030504040204" pitchFamily="50" charset="-128"/>
              </a:rPr>
              <a:t>流域レベルでの多様な森林の配置のイメージ</a:t>
            </a:r>
            <a:endParaRPr kumimoji="1" lang="en-US" altLang="ja-JP" sz="1200" b="1" dirty="0">
              <a:latin typeface="メイリオ" panose="020B0604030504040204" pitchFamily="50" charset="-128"/>
              <a:ea typeface="メイリオ" panose="020B0604030504040204" pitchFamily="50" charset="-128"/>
            </a:endParaRPr>
          </a:p>
        </p:txBody>
      </p:sp>
      <p:sp>
        <p:nvSpPr>
          <p:cNvPr id="34" name="スライド番号プレースホルダー 10">
            <a:extLst>
              <a:ext uri="{FF2B5EF4-FFF2-40B4-BE49-F238E27FC236}">
                <a16:creationId xmlns:a16="http://schemas.microsoft.com/office/drawing/2014/main" id="{7C8E7032-A077-4367-96D4-88AD1D786DF8}"/>
              </a:ext>
            </a:extLst>
          </p:cNvPr>
          <p:cNvSpPr>
            <a:spLocks noGrp="1"/>
          </p:cNvSpPr>
          <p:nvPr>
            <p:ph type="sldNum" sz="quarter" idx="12"/>
          </p:nvPr>
        </p:nvSpPr>
        <p:spPr>
          <a:xfrm>
            <a:off x="7677150" y="6508844"/>
            <a:ext cx="2228850" cy="365125"/>
          </a:xfrm>
        </p:spPr>
        <p:txBody>
          <a:bodyPr/>
          <a:lstStyle/>
          <a:p>
            <a:r>
              <a:rPr kumimoji="1" lang="en-US" altLang="ja-JP" sz="2000" b="1" dirty="0"/>
              <a:t>31</a:t>
            </a:r>
            <a:endParaRPr kumimoji="1" lang="ja-JP" altLang="en-US" sz="2000" b="1" dirty="0"/>
          </a:p>
        </p:txBody>
      </p:sp>
      <p:pic>
        <p:nvPicPr>
          <p:cNvPr id="27" name="図 26">
            <a:extLst>
              <a:ext uri="{FF2B5EF4-FFF2-40B4-BE49-F238E27FC236}">
                <a16:creationId xmlns:a16="http://schemas.microsoft.com/office/drawing/2014/main" id="{61BB0DF6-749C-4E9C-BDD9-7F3F2FD8E3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28" name="図 27">
            <a:extLst>
              <a:ext uri="{FF2B5EF4-FFF2-40B4-BE49-F238E27FC236}">
                <a16:creationId xmlns:a16="http://schemas.microsoft.com/office/drawing/2014/main" id="{B2BC10E5-0FE4-4A93-A90E-DB7DD15654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29" name="図 28">
            <a:extLst>
              <a:ext uri="{FF2B5EF4-FFF2-40B4-BE49-F238E27FC236}">
                <a16:creationId xmlns:a16="http://schemas.microsoft.com/office/drawing/2014/main" id="{11869037-E2B8-4936-AB03-96281CA969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30" name="図 29">
            <a:extLst>
              <a:ext uri="{FF2B5EF4-FFF2-40B4-BE49-F238E27FC236}">
                <a16:creationId xmlns:a16="http://schemas.microsoft.com/office/drawing/2014/main" id="{CDBF1987-0E29-4CD3-ABA8-F57C9F58CD5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31" name="図 30">
            <a:extLst>
              <a:ext uri="{FF2B5EF4-FFF2-40B4-BE49-F238E27FC236}">
                <a16:creationId xmlns:a16="http://schemas.microsoft.com/office/drawing/2014/main" id="{968A8EF7-15D3-449D-B2BF-9CA3F5AA7A0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43" name="図 42">
            <a:extLst>
              <a:ext uri="{FF2B5EF4-FFF2-40B4-BE49-F238E27FC236}">
                <a16:creationId xmlns:a16="http://schemas.microsoft.com/office/drawing/2014/main" id="{570A992B-6498-46E9-B65C-203405A986D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44" name="図 43">
            <a:extLst>
              <a:ext uri="{FF2B5EF4-FFF2-40B4-BE49-F238E27FC236}">
                <a16:creationId xmlns:a16="http://schemas.microsoft.com/office/drawing/2014/main" id="{8B05EF79-F5F0-4007-A3D0-1B225301BB3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45" name="Picture 2">
            <a:extLst>
              <a:ext uri="{FF2B5EF4-FFF2-40B4-BE49-F238E27FC236}">
                <a16:creationId xmlns:a16="http://schemas.microsoft.com/office/drawing/2014/main" id="{5AA3035E-E819-44D4-A931-1A36D399AD2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a:extLst>
              <a:ext uri="{FF2B5EF4-FFF2-40B4-BE49-F238E27FC236}">
                <a16:creationId xmlns:a16="http://schemas.microsoft.com/office/drawing/2014/main" id="{708ADC21-D698-4C8D-A7AE-4F1752E7FEF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47" name="テキスト ボックス 46">
            <a:extLst>
              <a:ext uri="{FF2B5EF4-FFF2-40B4-BE49-F238E27FC236}">
                <a16:creationId xmlns:a16="http://schemas.microsoft.com/office/drawing/2014/main" id="{0486F059-6F1C-482F-932A-C2E34E0ED86A}"/>
              </a:ext>
            </a:extLst>
          </p:cNvPr>
          <p:cNvSpPr txBox="1"/>
          <p:nvPr/>
        </p:nvSpPr>
        <p:spPr>
          <a:xfrm>
            <a:off x="8193020" y="3995063"/>
            <a:ext cx="1681478" cy="183615"/>
          </a:xfrm>
          <a:prstGeom prst="rect">
            <a:avLst/>
          </a:prstGeom>
          <a:noFill/>
        </p:spPr>
        <p:txBody>
          <a:bodyPr wrap="square" lIns="0" tIns="0" rIns="0" bIns="0" rtlCol="0">
            <a:noAutofit/>
          </a:bodyPr>
          <a:lstStyle/>
          <a:p>
            <a:r>
              <a:rPr lang="ja-JP" altLang="en-US" sz="800" dirty="0">
                <a:latin typeface="BIZ UDPゴシック" panose="020B0400000000000000" pitchFamily="50" charset="-128"/>
                <a:ea typeface="BIZ UDPゴシック" panose="020B0400000000000000" pitchFamily="50" charset="-128"/>
              </a:rPr>
              <a:t>出典：令和</a:t>
            </a:r>
            <a:r>
              <a:rPr lang="en-US" altLang="ja-JP" sz="800" dirty="0">
                <a:latin typeface="BIZ UDPゴシック" panose="020B0400000000000000" pitchFamily="50" charset="-128"/>
                <a:ea typeface="BIZ UDPゴシック" panose="020B0400000000000000" pitchFamily="50" charset="-128"/>
              </a:rPr>
              <a:t>6</a:t>
            </a:r>
            <a:r>
              <a:rPr lang="ja-JP" altLang="en-US" sz="800" dirty="0">
                <a:latin typeface="BIZ UDPゴシック" panose="020B0400000000000000" pitchFamily="50" charset="-128"/>
                <a:ea typeface="BIZ UDPゴシック" panose="020B0400000000000000" pitchFamily="50" charset="-128"/>
              </a:rPr>
              <a:t>年度 森林・林業白書</a:t>
            </a:r>
          </a:p>
        </p:txBody>
      </p:sp>
    </p:spTree>
    <p:extLst>
      <p:ext uri="{BB962C8B-B14F-4D97-AF65-F5344CB8AC3E}">
        <p14:creationId xmlns:p14="http://schemas.microsoft.com/office/powerpoint/2010/main" val="1420988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04838BA4-4C29-4C2D-83E2-39596ABB78B1}"/>
              </a:ext>
            </a:extLst>
          </p:cNvPr>
          <p:cNvSpPr/>
          <p:nvPr/>
        </p:nvSpPr>
        <p:spPr>
          <a:xfrm>
            <a:off x="77863" y="1641024"/>
            <a:ext cx="5677200" cy="1531866"/>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・平成</a:t>
            </a:r>
            <a:r>
              <a:rPr kumimoji="1" lang="en-US" altLang="ja-JP" sz="1400" dirty="0">
                <a:solidFill>
                  <a:schemeClr val="tx1"/>
                </a:solidFill>
                <a:latin typeface="BIZ UDゴシック" panose="020B0400000000000000" pitchFamily="49" charset="-128"/>
                <a:ea typeface="BIZ UDゴシック" panose="020B0400000000000000" pitchFamily="49" charset="-128"/>
              </a:rPr>
              <a:t>17</a:t>
            </a:r>
            <a:r>
              <a:rPr kumimoji="1" lang="ja-JP" altLang="en-US" sz="1400" dirty="0">
                <a:solidFill>
                  <a:schemeClr val="tx1"/>
                </a:solidFill>
                <a:latin typeface="BIZ UDゴシック" panose="020B0400000000000000" pitchFamily="49" charset="-128"/>
                <a:ea typeface="BIZ UDゴシック" panose="020B0400000000000000" pitchFamily="49" charset="-128"/>
              </a:rPr>
              <a:t>年度に</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「アドプトフォレスト」制度</a:t>
            </a:r>
            <a:r>
              <a:rPr kumimoji="1" lang="ja-JP" altLang="en-US" sz="1400" dirty="0">
                <a:solidFill>
                  <a:schemeClr val="tx1"/>
                </a:solidFill>
                <a:latin typeface="BIZ UDゴシック" panose="020B0400000000000000" pitchFamily="49" charset="-128"/>
                <a:ea typeface="BIZ UDゴシック" panose="020B0400000000000000" pitchFamily="49" charset="-128"/>
              </a:rPr>
              <a:t>を創設し、現在、</a:t>
            </a:r>
            <a:r>
              <a:rPr kumimoji="1" lang="en-US" altLang="ja-JP" sz="1400" dirty="0">
                <a:solidFill>
                  <a:schemeClr val="tx1"/>
                </a:solidFill>
                <a:latin typeface="BIZ UDゴシック" panose="020B0400000000000000" pitchFamily="49" charset="-128"/>
                <a:ea typeface="BIZ UDゴシック" panose="020B0400000000000000" pitchFamily="49" charset="-128"/>
              </a:rPr>
              <a:t>41</a:t>
            </a:r>
            <a:r>
              <a:rPr kumimoji="1" lang="ja-JP" altLang="en-US" sz="1400" dirty="0">
                <a:solidFill>
                  <a:schemeClr val="tx1"/>
                </a:solidFill>
                <a:latin typeface="BIZ UDゴシック" panose="020B0400000000000000" pitchFamily="49" charset="-128"/>
                <a:ea typeface="BIZ UDゴシック" panose="020B0400000000000000" pitchFamily="49" charset="-128"/>
              </a:rPr>
              <a:t>団体</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が手入れ不足の森林の間伐や竹林整備等の森づくり活動を展開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・令和７年度から、</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企業版ふるさと納税を活用した「こども木育基</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金（植樹活動）」</a:t>
            </a:r>
            <a:r>
              <a:rPr kumimoji="1" lang="ja-JP" altLang="en-US" sz="1400" dirty="0">
                <a:solidFill>
                  <a:schemeClr val="tx1"/>
                </a:solidFill>
                <a:latin typeface="BIZ UDゴシック" panose="020B0400000000000000" pitchFamily="49" charset="-128"/>
                <a:ea typeface="BIZ UDゴシック" panose="020B0400000000000000" pitchFamily="49" charset="-128"/>
              </a:rPr>
              <a:t>への寄附募集を開始するなど、より多くの企業</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がＣＳＲ活動の一環等として森づくりに参画できる状況</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13" name="四角形: 角を丸くする 12">
            <a:extLst>
              <a:ext uri="{FF2B5EF4-FFF2-40B4-BE49-F238E27FC236}">
                <a16:creationId xmlns:a16="http://schemas.microsoft.com/office/drawing/2014/main" id="{13D8BC4B-E8A5-4272-AE98-57D90C67B17C}"/>
              </a:ext>
            </a:extLst>
          </p:cNvPr>
          <p:cNvSpPr/>
          <p:nvPr/>
        </p:nvSpPr>
        <p:spPr>
          <a:xfrm>
            <a:off x="78125" y="3518810"/>
            <a:ext cx="5676938" cy="1077461"/>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・企業等による森づくり活動の</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定着化</a:t>
            </a: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・寄附に対する税額控除以外のメリットの</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見える化</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・多様化する企業のニーズに対応する専門的な</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サポート体制の構築</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p:txBody>
      </p:sp>
      <p:sp>
        <p:nvSpPr>
          <p:cNvPr id="2" name="矢印: 下 1">
            <a:extLst>
              <a:ext uri="{FF2B5EF4-FFF2-40B4-BE49-F238E27FC236}">
                <a16:creationId xmlns:a16="http://schemas.microsoft.com/office/drawing/2014/main" id="{2D72CEF0-BD96-47CB-A1D9-4561F66B64EA}"/>
              </a:ext>
            </a:extLst>
          </p:cNvPr>
          <p:cNvSpPr/>
          <p:nvPr/>
        </p:nvSpPr>
        <p:spPr>
          <a:xfrm>
            <a:off x="1923820" y="3252891"/>
            <a:ext cx="2126827" cy="187960"/>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01A16C58-EF70-4D81-86F4-28D69A0992DD}"/>
              </a:ext>
            </a:extLst>
          </p:cNvPr>
          <p:cNvSpPr/>
          <p:nvPr/>
        </p:nvSpPr>
        <p:spPr>
          <a:xfrm>
            <a:off x="0" y="1128053"/>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050" b="1" dirty="0">
                <a:solidFill>
                  <a:schemeClr val="accent4">
                    <a:lumMod val="75000"/>
                  </a:schemeClr>
                </a:solidFill>
                <a:latin typeface="BIZ UDゴシック" panose="020B0400000000000000" pitchFamily="49" charset="-128"/>
                <a:ea typeface="BIZ UDゴシック" panose="020B0400000000000000" pitchFamily="49" charset="-128"/>
              </a:rPr>
              <a:t>施策３</a:t>
            </a:r>
            <a:r>
              <a:rPr kumimoji="1" lang="en-US" altLang="ja-JP" sz="1050" b="1" dirty="0">
                <a:solidFill>
                  <a:schemeClr val="accent4">
                    <a:lumMod val="75000"/>
                  </a:schemeClr>
                </a:solidFill>
                <a:latin typeface="BIZ UDゴシック" panose="020B0400000000000000" pitchFamily="49" charset="-128"/>
                <a:ea typeface="BIZ UDゴシック" panose="020B0400000000000000" pitchFamily="49" charset="-128"/>
              </a:rPr>
              <a:t>-</a:t>
            </a:r>
            <a:r>
              <a:rPr kumimoji="1" lang="ja-JP" altLang="en-US" sz="1050" b="1" dirty="0">
                <a:solidFill>
                  <a:schemeClr val="accent4">
                    <a:lumMod val="75000"/>
                  </a:schemeClr>
                </a:solidFill>
                <a:latin typeface="BIZ UDゴシック" panose="020B0400000000000000" pitchFamily="49" charset="-128"/>
                <a:ea typeface="BIZ UDゴシック" panose="020B0400000000000000" pitchFamily="49" charset="-128"/>
              </a:rPr>
              <a:t>２　</a:t>
            </a:r>
            <a:r>
              <a:rPr kumimoji="1" lang="ja-JP" altLang="en-US" dirty="0">
                <a:solidFill>
                  <a:schemeClr val="accent4">
                    <a:lumMod val="75000"/>
                  </a:schemeClr>
                </a:solidFill>
                <a:latin typeface="BIZ UDゴシック" panose="020B0400000000000000" pitchFamily="49" charset="-128"/>
                <a:ea typeface="BIZ UDゴシック" panose="020B0400000000000000" pitchFamily="49" charset="-128"/>
              </a:rPr>
              <a:t>民間活力による森林づくり</a:t>
            </a:r>
            <a:endParaRPr kumimoji="1" lang="en-US" altLang="ja-JP" sz="1050" dirty="0">
              <a:solidFill>
                <a:schemeClr val="accent4">
                  <a:lumMod val="75000"/>
                </a:schemeClr>
              </a:solidFill>
              <a:latin typeface="BIZ UDゴシック" panose="020B0400000000000000" pitchFamily="49" charset="-128"/>
              <a:ea typeface="BIZ UDゴシック" panose="020B0400000000000000" pitchFamily="49" charset="-128"/>
            </a:endParaRPr>
          </a:p>
          <a:p>
            <a:r>
              <a:rPr kumimoji="1" lang="ja-JP" altLang="en-US" sz="1000" dirty="0">
                <a:solidFill>
                  <a:schemeClr val="accent4">
                    <a:lumMod val="75000"/>
                  </a:schemeClr>
                </a:solidFill>
                <a:latin typeface="+mn-ea"/>
              </a:rPr>
              <a:t>   </a:t>
            </a:r>
            <a:endParaRPr kumimoji="1" lang="en-US" altLang="ja-JP" sz="1400" dirty="0">
              <a:solidFill>
                <a:schemeClr val="accent4">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accent4">
                  <a:lumMod val="75000"/>
                </a:schemeClr>
              </a:solidFill>
            </a:endParaRPr>
          </a:p>
        </p:txBody>
      </p:sp>
      <p:sp>
        <p:nvSpPr>
          <p:cNvPr id="22" name="四角形: 角を丸くする 21">
            <a:extLst>
              <a:ext uri="{FF2B5EF4-FFF2-40B4-BE49-F238E27FC236}">
                <a16:creationId xmlns:a16="http://schemas.microsoft.com/office/drawing/2014/main" id="{AB20820B-2B7E-41CB-A23C-A982E7616E19}"/>
              </a:ext>
            </a:extLst>
          </p:cNvPr>
          <p:cNvSpPr/>
          <p:nvPr/>
        </p:nvSpPr>
        <p:spPr>
          <a:xfrm>
            <a:off x="78125" y="4908556"/>
            <a:ext cx="5676938" cy="1617625"/>
          </a:xfrm>
          <a:prstGeom prst="roundRect">
            <a:avLst>
              <a:gd name="adj" fmla="val 5612"/>
            </a:avLst>
          </a:prstGeom>
          <a:solidFill>
            <a:schemeClr val="accent4">
              <a:lumMod val="20000"/>
              <a:lumOff val="80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22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en-US" altLang="ja-JP" sz="1400" dirty="0">
                <a:solidFill>
                  <a:schemeClr val="tx1"/>
                </a:solidFill>
                <a:latin typeface="BIZ UDゴシック" panose="020B0400000000000000" pitchFamily="49" charset="-128"/>
                <a:ea typeface="BIZ UDゴシック" panose="020B0400000000000000" pitchFamily="49" charset="-128"/>
              </a:rPr>
              <a:t>CO2</a:t>
            </a:r>
            <a:r>
              <a:rPr kumimoji="1" lang="ja-JP" altLang="en-US" sz="1400" dirty="0">
                <a:solidFill>
                  <a:schemeClr val="tx1"/>
                </a:solidFill>
                <a:latin typeface="BIZ UDゴシック" panose="020B0400000000000000" pitchFamily="49" charset="-128"/>
                <a:ea typeface="BIZ UDゴシック" panose="020B0400000000000000" pitchFamily="49" charset="-128"/>
              </a:rPr>
              <a:t>吸収量・固定量など活動や寄付等に対する</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メリットを分かり</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やすく示し</a:t>
            </a:r>
            <a:r>
              <a:rPr kumimoji="1" lang="ja-JP" altLang="en-US" sz="1400" dirty="0">
                <a:solidFill>
                  <a:schemeClr val="tx1"/>
                </a:solidFill>
                <a:latin typeface="BIZ UDゴシック" panose="020B0400000000000000" pitchFamily="49" charset="-128"/>
                <a:ea typeface="BIZ UDゴシック" panose="020B0400000000000000" pitchFamily="49" charset="-128"/>
              </a:rPr>
              <a:t>、活動の定着化や更なる参画意欲の向上を図ります。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・府が仲介し、林業経営体や森林ボランティアと連携を促すなど、</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ct val="150000"/>
              </a:lnSpc>
            </a:pPr>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企業による森林づくり活動の自立化・活性化</a:t>
            </a:r>
            <a:r>
              <a:rPr kumimoji="1" lang="ja-JP" altLang="en-US" sz="1400" dirty="0">
                <a:solidFill>
                  <a:schemeClr val="tx1"/>
                </a:solidFill>
                <a:latin typeface="BIZ UDゴシック" panose="020B0400000000000000" pitchFamily="49" charset="-128"/>
                <a:ea typeface="BIZ UDゴシック" panose="020B0400000000000000" pitchFamily="49" charset="-128"/>
              </a:rPr>
              <a:t>を図ります。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25" name="テキスト ボックス 24">
            <a:extLst>
              <a:ext uri="{FF2B5EF4-FFF2-40B4-BE49-F238E27FC236}">
                <a16:creationId xmlns:a16="http://schemas.microsoft.com/office/drawing/2014/main" id="{78DBA04E-D31F-460D-A152-581F3595CD22}"/>
              </a:ext>
            </a:extLst>
          </p:cNvPr>
          <p:cNvSpPr txBox="1"/>
          <p:nvPr/>
        </p:nvSpPr>
        <p:spPr>
          <a:xfrm>
            <a:off x="5911201" y="6134402"/>
            <a:ext cx="3968283" cy="646331"/>
          </a:xfrm>
          <a:prstGeom prst="rect">
            <a:avLst/>
          </a:prstGeom>
          <a:noFill/>
          <a:ln w="15875">
            <a:solidFill>
              <a:srgbClr val="FF0000"/>
            </a:solidFill>
            <a:prstDash val="dash"/>
          </a:ln>
        </p:spPr>
        <p:txBody>
          <a:bodyPr wrap="square" rtlCol="0">
            <a:spAutoFit/>
          </a:bodyPr>
          <a:lstStyle/>
          <a:p>
            <a:r>
              <a:rPr kumimoji="1" lang="ja-JP" altLang="en-US" sz="1200" dirty="0"/>
              <a:t>●参考</a:t>
            </a:r>
            <a:endParaRPr kumimoji="1" lang="en-US" altLang="ja-JP" sz="1200" dirty="0"/>
          </a:p>
          <a:p>
            <a:r>
              <a:rPr kumimoji="1" lang="ja-JP" altLang="en-US" sz="1200" dirty="0"/>
              <a:t>・大阪府</a:t>
            </a:r>
            <a:r>
              <a:rPr kumimoji="1" lang="en-US" altLang="ja-JP" sz="1200" dirty="0"/>
              <a:t>CO2</a:t>
            </a:r>
            <a:r>
              <a:rPr kumimoji="1" lang="ja-JP" altLang="en-US" sz="1200" dirty="0"/>
              <a:t>森林吸収量・木材固定量認証制度：</a:t>
            </a:r>
            <a:endParaRPr kumimoji="1" lang="en-US" altLang="ja-JP" sz="1200" dirty="0"/>
          </a:p>
          <a:p>
            <a:r>
              <a:rPr kumimoji="1" lang="ja-JP" altLang="en-US" sz="1200" dirty="0"/>
              <a:t>　 </a:t>
            </a:r>
            <a:r>
              <a:rPr kumimoji="1" lang="en-US" altLang="ja-JP" sz="1200" dirty="0"/>
              <a:t>44</a:t>
            </a:r>
            <a:r>
              <a:rPr kumimoji="1" lang="ja-JP" altLang="en-US" sz="1200" dirty="0"/>
              <a:t>件 炭素固定量換算</a:t>
            </a:r>
            <a:r>
              <a:rPr kumimoji="1" lang="en-US" altLang="ja-JP" sz="1200" dirty="0"/>
              <a:t>339t-CO₂</a:t>
            </a:r>
            <a:r>
              <a:rPr kumimoji="1" lang="ja-JP" altLang="en-US" sz="1200" dirty="0"/>
              <a:t>（令和６年度見込）</a:t>
            </a:r>
          </a:p>
        </p:txBody>
      </p:sp>
      <p:sp>
        <p:nvSpPr>
          <p:cNvPr id="21" name="矢印: 下 20">
            <a:extLst>
              <a:ext uri="{FF2B5EF4-FFF2-40B4-BE49-F238E27FC236}">
                <a16:creationId xmlns:a16="http://schemas.microsoft.com/office/drawing/2014/main" id="{6DCF3D11-5D59-401F-813C-432DFEC3FA02}"/>
              </a:ext>
            </a:extLst>
          </p:cNvPr>
          <p:cNvSpPr/>
          <p:nvPr/>
        </p:nvSpPr>
        <p:spPr>
          <a:xfrm>
            <a:off x="1923820" y="4676272"/>
            <a:ext cx="2126827" cy="187960"/>
          </a:xfrm>
          <a:prstGeom prst="downArrow">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CF675DC-0CA9-40FC-BC1B-D4DBE24EE301}"/>
              </a:ext>
            </a:extLst>
          </p:cNvPr>
          <p:cNvSpPr/>
          <p:nvPr/>
        </p:nvSpPr>
        <p:spPr>
          <a:xfrm>
            <a:off x="-392" y="545259"/>
            <a:ext cx="9906000" cy="46469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 bIns="36000" rtlCol="0" anchor="ctr" anchorCtr="0"/>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基軸３</a:t>
            </a:r>
            <a:r>
              <a:rPr kumimoji="1" lang="ja-JP" altLang="en-US" sz="2000" dirty="0">
                <a:latin typeface="BIZ UDゴシック" panose="020B0400000000000000" pitchFamily="49" charset="-128"/>
                <a:ea typeface="BIZ UDゴシック" panose="020B0400000000000000" pitchFamily="49" charset="-128"/>
              </a:rPr>
              <a:t>「</a:t>
            </a:r>
            <a:r>
              <a:rPr kumimoji="1" lang="ja-JP" altLang="en-US" sz="2000" b="1" dirty="0">
                <a:latin typeface="BIZ UDゴシック" panose="020B0400000000000000" pitchFamily="49" charset="-128"/>
                <a:ea typeface="BIZ UDゴシック" panose="020B0400000000000000" pitchFamily="49" charset="-128"/>
              </a:rPr>
              <a:t>多様性の高い森林の維持・増進」</a:t>
            </a:r>
            <a:endParaRPr kumimoji="1" lang="ja-JP" altLang="en-US" b="1" dirty="0">
              <a:latin typeface="BIZ UDゴシック" panose="020B0400000000000000" pitchFamily="49" charset="-128"/>
              <a:ea typeface="BIZ UDゴシック" panose="020B0400000000000000" pitchFamily="49" charset="-128"/>
            </a:endParaRPr>
          </a:p>
        </p:txBody>
      </p:sp>
      <p:sp>
        <p:nvSpPr>
          <p:cNvPr id="20" name="正方形/長方形 19">
            <a:extLst>
              <a:ext uri="{FF2B5EF4-FFF2-40B4-BE49-F238E27FC236}">
                <a16:creationId xmlns:a16="http://schemas.microsoft.com/office/drawing/2014/main" id="{8813D340-8E65-4472-8236-7E03E4AFAE61}"/>
              </a:ext>
            </a:extLst>
          </p:cNvPr>
          <p:cNvSpPr/>
          <p:nvPr/>
        </p:nvSpPr>
        <p:spPr>
          <a:xfrm>
            <a:off x="8164"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pic>
        <p:nvPicPr>
          <p:cNvPr id="23" name="図 22">
            <a:extLst>
              <a:ext uri="{FF2B5EF4-FFF2-40B4-BE49-F238E27FC236}">
                <a16:creationId xmlns:a16="http://schemas.microsoft.com/office/drawing/2014/main" id="{90A05A2A-353B-4CAC-9E8E-EFE9A2B672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24" name="図 23">
            <a:extLst>
              <a:ext uri="{FF2B5EF4-FFF2-40B4-BE49-F238E27FC236}">
                <a16:creationId xmlns:a16="http://schemas.microsoft.com/office/drawing/2014/main" id="{6D0F717F-FCD1-4831-A5E9-7DA1390CD4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26" name="図 25">
            <a:extLst>
              <a:ext uri="{FF2B5EF4-FFF2-40B4-BE49-F238E27FC236}">
                <a16:creationId xmlns:a16="http://schemas.microsoft.com/office/drawing/2014/main" id="{9B0DA4D3-6D68-42E7-A33B-DC7B1E7467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27" name="図 26">
            <a:extLst>
              <a:ext uri="{FF2B5EF4-FFF2-40B4-BE49-F238E27FC236}">
                <a16:creationId xmlns:a16="http://schemas.microsoft.com/office/drawing/2014/main" id="{114DCA45-7F2C-4A54-87DC-92CA7734562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28" name="図 27">
            <a:extLst>
              <a:ext uri="{FF2B5EF4-FFF2-40B4-BE49-F238E27FC236}">
                <a16:creationId xmlns:a16="http://schemas.microsoft.com/office/drawing/2014/main" id="{EA39BA6E-5885-413F-9CC3-664B38863E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29" name="図 28">
            <a:extLst>
              <a:ext uri="{FF2B5EF4-FFF2-40B4-BE49-F238E27FC236}">
                <a16:creationId xmlns:a16="http://schemas.microsoft.com/office/drawing/2014/main" id="{DF8630EF-BB44-40CC-990A-4F4206127B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39" name="図 38">
            <a:extLst>
              <a:ext uri="{FF2B5EF4-FFF2-40B4-BE49-F238E27FC236}">
                <a16:creationId xmlns:a16="http://schemas.microsoft.com/office/drawing/2014/main" id="{2AD33A5D-6D45-4C52-A167-138B60300CB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40" name="Picture 2">
            <a:extLst>
              <a:ext uri="{FF2B5EF4-FFF2-40B4-BE49-F238E27FC236}">
                <a16:creationId xmlns:a16="http://schemas.microsoft.com/office/drawing/2014/main" id="{509749F2-7525-4110-8767-5F5A3093DCC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a:extLst>
              <a:ext uri="{FF2B5EF4-FFF2-40B4-BE49-F238E27FC236}">
                <a16:creationId xmlns:a16="http://schemas.microsoft.com/office/drawing/2014/main" id="{8A33D339-FC74-4D42-8EB9-4B1A018CC81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30" name="スライド番号プレースホルダー 10">
            <a:extLst>
              <a:ext uri="{FF2B5EF4-FFF2-40B4-BE49-F238E27FC236}">
                <a16:creationId xmlns:a16="http://schemas.microsoft.com/office/drawing/2014/main" id="{AFB27D97-985E-40AF-BA24-17C6F0CEC60C}"/>
              </a:ext>
            </a:extLst>
          </p:cNvPr>
          <p:cNvSpPr>
            <a:spLocks noGrp="1"/>
          </p:cNvSpPr>
          <p:nvPr>
            <p:ph type="sldNum" sz="quarter" idx="12"/>
          </p:nvPr>
        </p:nvSpPr>
        <p:spPr>
          <a:xfrm>
            <a:off x="7616599" y="6457568"/>
            <a:ext cx="2228850" cy="365125"/>
          </a:xfrm>
        </p:spPr>
        <p:txBody>
          <a:bodyPr/>
          <a:lstStyle/>
          <a:p>
            <a:r>
              <a:rPr kumimoji="1" lang="en-US" altLang="ja-JP" sz="2000" b="1" dirty="0"/>
              <a:t>32</a:t>
            </a:r>
            <a:endParaRPr kumimoji="1" lang="ja-JP" altLang="en-US" sz="2000" b="1" dirty="0"/>
          </a:p>
        </p:txBody>
      </p:sp>
      <p:pic>
        <p:nvPicPr>
          <p:cNvPr id="6" name="図 5">
            <a:extLst>
              <a:ext uri="{FF2B5EF4-FFF2-40B4-BE49-F238E27FC236}">
                <a16:creationId xmlns:a16="http://schemas.microsoft.com/office/drawing/2014/main" id="{B5FE9582-D484-4555-99FC-A8208C79240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36779" y="686588"/>
            <a:ext cx="4063731" cy="5416934"/>
          </a:xfrm>
          <a:prstGeom prst="rect">
            <a:avLst/>
          </a:prstGeom>
          <a:ln>
            <a:noFill/>
          </a:ln>
        </p:spPr>
      </p:pic>
    </p:spTree>
    <p:extLst>
      <p:ext uri="{BB962C8B-B14F-4D97-AF65-F5344CB8AC3E}">
        <p14:creationId xmlns:p14="http://schemas.microsoft.com/office/powerpoint/2010/main" val="3373934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95A0CB5E-75C6-466D-8E52-D234E0A64958}"/>
              </a:ext>
            </a:extLst>
          </p:cNvPr>
          <p:cNvSpPr/>
          <p:nvPr/>
        </p:nvSpPr>
        <p:spPr>
          <a:xfrm>
            <a:off x="-6094" y="537901"/>
            <a:ext cx="9906000" cy="464695"/>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78"/>
            <a:r>
              <a:rPr lang="ja-JP" altLang="en-US" sz="2000" dirty="0">
                <a:solidFill>
                  <a:prstClr val="white"/>
                </a:solidFill>
                <a:latin typeface="BIZ UDゴシック" panose="020B0400000000000000" pitchFamily="49" charset="-128"/>
                <a:ea typeface="BIZ UDゴシック" panose="020B0400000000000000" pitchFamily="49" charset="-128"/>
              </a:rPr>
              <a:t> </a:t>
            </a:r>
            <a:r>
              <a:rPr lang="ja-JP" altLang="en-US" sz="1600" dirty="0">
                <a:solidFill>
                  <a:prstClr val="white"/>
                </a:solidFill>
                <a:latin typeface="BIZ UDゴシック" panose="020B0400000000000000" pitchFamily="49" charset="-128"/>
                <a:ea typeface="BIZ UDゴシック" panose="020B0400000000000000" pitchFamily="49" charset="-128"/>
              </a:rPr>
              <a:t>基軸４</a:t>
            </a:r>
            <a:r>
              <a:rPr lang="ja-JP" altLang="en-US" sz="2000" dirty="0">
                <a:solidFill>
                  <a:prstClr val="white"/>
                </a:solidFill>
                <a:latin typeface="BIZ UDゴシック" panose="020B0400000000000000" pitchFamily="49" charset="-128"/>
                <a:ea typeface="BIZ UDゴシック" panose="020B0400000000000000" pitchFamily="49" charset="-128"/>
              </a:rPr>
              <a:t>「長期的な整備・保全のための体制づくり」</a:t>
            </a:r>
            <a:endParaRPr lang="ja-JP" altLang="en-US" b="1" dirty="0">
              <a:solidFill>
                <a:prstClr val="white"/>
              </a:solidFill>
              <a:latin typeface="BIZ UDゴシック" panose="020B0400000000000000" pitchFamily="49" charset="-128"/>
              <a:ea typeface="BIZ UDゴシック" panose="020B0400000000000000" pitchFamily="49" charset="-128"/>
            </a:endParaRPr>
          </a:p>
        </p:txBody>
      </p:sp>
      <p:sp>
        <p:nvSpPr>
          <p:cNvPr id="34" name="正方形/長方形 33">
            <a:extLst>
              <a:ext uri="{FF2B5EF4-FFF2-40B4-BE49-F238E27FC236}">
                <a16:creationId xmlns:a16="http://schemas.microsoft.com/office/drawing/2014/main" id="{71BD671D-BFD0-4802-BF31-55E41DB89A38}"/>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28" name="四角形: 角を丸くする 27">
            <a:extLst>
              <a:ext uri="{FF2B5EF4-FFF2-40B4-BE49-F238E27FC236}">
                <a16:creationId xmlns:a16="http://schemas.microsoft.com/office/drawing/2014/main" id="{AB2966AE-A559-40CA-B49B-CA54FB7FC4DB}"/>
              </a:ext>
            </a:extLst>
          </p:cNvPr>
          <p:cNvSpPr/>
          <p:nvPr/>
        </p:nvSpPr>
        <p:spPr>
          <a:xfrm>
            <a:off x="78275" y="975590"/>
            <a:ext cx="5631428" cy="408951"/>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defTabSz="457178"/>
            <a:r>
              <a:rPr kumimoji="0" lang="ja-JP" altLang="en-US" sz="1051">
                <a:solidFill>
                  <a:srgbClr val="70AD47">
                    <a:lumMod val="75000"/>
                  </a:srgbClr>
                </a:solidFill>
                <a:latin typeface="BIZ UDゴシック" panose="020B0400000000000000" pitchFamily="49" charset="-128"/>
                <a:ea typeface="BIZ UDゴシック" panose="020B0400000000000000" pitchFamily="49" charset="-128"/>
              </a:rPr>
              <a:t> 　</a:t>
            </a:r>
            <a:r>
              <a:rPr kumimoji="0" lang="ja-JP" altLang="en-US" sz="1051" b="1">
                <a:solidFill>
                  <a:srgbClr val="70AD47">
                    <a:lumMod val="75000"/>
                  </a:srgbClr>
                </a:solidFill>
                <a:latin typeface="BIZ UDゴシック" panose="020B0400000000000000" pitchFamily="49" charset="-128"/>
                <a:ea typeface="BIZ UDゴシック" panose="020B0400000000000000" pitchFamily="49" charset="-128"/>
              </a:rPr>
              <a:t>施策４</a:t>
            </a:r>
            <a:r>
              <a:rPr kumimoji="0" lang="en-US" altLang="ja-JP" sz="1051" b="1">
                <a:solidFill>
                  <a:srgbClr val="70AD47">
                    <a:lumMod val="75000"/>
                  </a:srgbClr>
                </a:solidFill>
                <a:latin typeface="BIZ UDゴシック" panose="020B0400000000000000" pitchFamily="49" charset="-128"/>
                <a:ea typeface="BIZ UDゴシック" panose="020B0400000000000000" pitchFamily="49" charset="-128"/>
              </a:rPr>
              <a:t>-</a:t>
            </a:r>
            <a:r>
              <a:rPr kumimoji="0" lang="ja-JP" altLang="en-US" sz="1051" b="1">
                <a:solidFill>
                  <a:srgbClr val="70AD47">
                    <a:lumMod val="75000"/>
                  </a:srgbClr>
                </a:solidFill>
                <a:latin typeface="BIZ UDゴシック" panose="020B0400000000000000" pitchFamily="49" charset="-128"/>
                <a:ea typeface="BIZ UDゴシック" panose="020B0400000000000000" pitchFamily="49" charset="-128"/>
              </a:rPr>
              <a:t>１　</a:t>
            </a:r>
            <a:r>
              <a:rPr kumimoji="0" lang="ja-JP" altLang="en-US">
                <a:solidFill>
                  <a:srgbClr val="70AD47">
                    <a:lumMod val="75000"/>
                  </a:srgbClr>
                </a:solidFill>
                <a:latin typeface="BIZ UDゴシック" panose="020B0400000000000000" pitchFamily="49" charset="-128"/>
                <a:ea typeface="BIZ UDゴシック" panose="020B0400000000000000" pitchFamily="49" charset="-128"/>
              </a:rPr>
              <a:t>労働力の確保・人材育成</a:t>
            </a:r>
            <a:endParaRPr kumimoji="0" lang="en-US" altLang="ja-JP" sz="1051">
              <a:solidFill>
                <a:srgbClr val="70AD47">
                  <a:lumMod val="75000"/>
                </a:srgbClr>
              </a:solidFill>
              <a:latin typeface="BIZ UDゴシック" panose="020B0400000000000000" pitchFamily="49" charset="-128"/>
              <a:ea typeface="BIZ UDゴシック" panose="020B0400000000000000" pitchFamily="49" charset="-128"/>
            </a:endParaRPr>
          </a:p>
          <a:p>
            <a:pPr defTabSz="457178"/>
            <a:r>
              <a:rPr kumimoji="0" lang="ja-JP" altLang="en-US" sz="1000">
                <a:solidFill>
                  <a:srgbClr val="70AD47">
                    <a:lumMod val="75000"/>
                  </a:srgbClr>
                </a:solidFill>
                <a:latin typeface="游ゴシック" panose="020B0400000000000000" pitchFamily="50" charset="-128"/>
                <a:ea typeface="游ゴシック" panose="020B0400000000000000" pitchFamily="50" charset="-128"/>
              </a:rPr>
              <a:t>   </a:t>
            </a:r>
            <a:endParaRPr kumimoji="0" lang="en-US" altLang="ja-JP" sz="1400">
              <a:solidFill>
                <a:srgbClr val="70AD47">
                  <a:lumMod val="75000"/>
                </a:srgbClr>
              </a:solidFill>
              <a:latin typeface="BIZ UDゴシック" panose="020B0400000000000000" pitchFamily="49" charset="-128"/>
              <a:ea typeface="BIZ UDゴシック" panose="020B0400000000000000" pitchFamily="49" charset="-128"/>
            </a:endParaRPr>
          </a:p>
          <a:p>
            <a:pPr defTabSz="457178"/>
            <a:r>
              <a:rPr kumimoji="0" lang="ja-JP" altLang="en-US" sz="1400">
                <a:solidFill>
                  <a:srgbClr val="70AD47">
                    <a:lumMod val="75000"/>
                  </a:srgbClr>
                </a:solidFill>
                <a:latin typeface="BIZ UDゴシック" panose="020B0400000000000000" pitchFamily="49" charset="-128"/>
                <a:ea typeface="BIZ UDゴシック" panose="020B0400000000000000" pitchFamily="49" charset="-128"/>
              </a:rPr>
              <a:t> </a:t>
            </a:r>
            <a:endParaRPr kumimoji="0" lang="en-US" altLang="ja-JP" sz="1400">
              <a:solidFill>
                <a:srgbClr val="70AD47">
                  <a:lumMod val="75000"/>
                </a:srgbClr>
              </a:solidFill>
              <a:latin typeface="Calibri" panose="020F0502020204030204"/>
              <a:ea typeface="游ゴシック" panose="020B0400000000000000" pitchFamily="50" charset="-128"/>
            </a:endParaRPr>
          </a:p>
        </p:txBody>
      </p:sp>
      <p:sp>
        <p:nvSpPr>
          <p:cNvPr id="36" name="四角形: 角を丸くする 35">
            <a:extLst>
              <a:ext uri="{FF2B5EF4-FFF2-40B4-BE49-F238E27FC236}">
                <a16:creationId xmlns:a16="http://schemas.microsoft.com/office/drawing/2014/main" id="{F106FED7-57C1-42AF-B975-3047F88AAE32}"/>
              </a:ext>
            </a:extLst>
          </p:cNvPr>
          <p:cNvSpPr/>
          <p:nvPr/>
        </p:nvSpPr>
        <p:spPr>
          <a:xfrm>
            <a:off x="60550" y="1330883"/>
            <a:ext cx="6041170" cy="1034201"/>
          </a:xfrm>
          <a:prstGeom prst="roundRect">
            <a:avLst>
              <a:gd name="adj" fmla="val 7557"/>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pPr defTabSz="457178">
              <a:lnSpc>
                <a:spcPts val="22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a:t>
            </a:r>
            <a:r>
              <a:rPr lang="ja-JP" altLang="en-US" sz="1400" dirty="0">
                <a:solidFill>
                  <a:schemeClr val="tx1"/>
                </a:solidFill>
                <a:latin typeface="BIZ UDゴシック" panose="020B0400000000000000" pitchFamily="49" charset="-128"/>
                <a:ea typeface="BIZ UDゴシック" panose="020B0400000000000000" pitchFamily="49" charset="-128"/>
              </a:rPr>
              <a:t>●現状</a:t>
            </a:r>
            <a:endParaRPr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en-US" altLang="ja-JP" sz="1400" dirty="0">
                <a:solidFill>
                  <a:schemeClr val="tx1"/>
                </a:solidFill>
                <a:latin typeface="BIZ UDゴシック" panose="020B0400000000000000" pitchFamily="49" charset="-128"/>
                <a:ea typeface="BIZ UDゴシック" panose="020B0400000000000000" pitchFamily="49" charset="-128"/>
              </a:rPr>
              <a:t> </a:t>
            </a:r>
            <a:r>
              <a:rPr lang="ja-JP" altLang="en-US" sz="1400" dirty="0">
                <a:solidFill>
                  <a:schemeClr val="tx1"/>
                </a:solidFill>
                <a:latin typeface="BIZ UDゴシック" panose="020B0400000000000000" pitchFamily="49" charset="-128"/>
                <a:ea typeface="BIZ UDゴシック" panose="020B0400000000000000" pitchFamily="49" charset="-128"/>
              </a:rPr>
              <a:t>・大阪府の林業従事者数は減少傾向で、大阪府意欲と能力のある林業経</a:t>
            </a:r>
            <a:endParaRPr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営体の従事者数は </a:t>
            </a:r>
            <a:r>
              <a:rPr lang="en-US" altLang="ja-JP" sz="1400" dirty="0">
                <a:solidFill>
                  <a:schemeClr val="tx1"/>
                </a:solidFill>
                <a:latin typeface="BIZ UDゴシック" panose="020B0400000000000000" pitchFamily="49" charset="-128"/>
                <a:ea typeface="BIZ UDゴシック" panose="020B0400000000000000" pitchFamily="49" charset="-128"/>
              </a:rPr>
              <a:t>69</a:t>
            </a:r>
            <a:r>
              <a:rPr lang="ja-JP" altLang="en-US" sz="1400" dirty="0">
                <a:solidFill>
                  <a:schemeClr val="tx1"/>
                </a:solidFill>
                <a:latin typeface="BIZ UDゴシック" panose="020B0400000000000000" pitchFamily="49" charset="-128"/>
                <a:ea typeface="BIZ UDゴシック" panose="020B0400000000000000" pitchFamily="49" charset="-128"/>
              </a:rPr>
              <a:t>人</a:t>
            </a:r>
            <a:r>
              <a:rPr lang="en-US" altLang="ja-JP" sz="1400" dirty="0">
                <a:solidFill>
                  <a:schemeClr val="tx1"/>
                </a:solidFill>
                <a:latin typeface="BIZ UDゴシック" panose="020B0400000000000000" pitchFamily="49" charset="-128"/>
                <a:ea typeface="BIZ UDゴシック" panose="020B0400000000000000" pitchFamily="49" charset="-128"/>
              </a:rPr>
              <a:t>(</a:t>
            </a:r>
            <a:r>
              <a:rPr lang="ja-JP" altLang="en-US" sz="1400" dirty="0">
                <a:solidFill>
                  <a:schemeClr val="tx1"/>
                </a:solidFill>
                <a:latin typeface="BIZ UDゴシック" panose="020B0400000000000000" pitchFamily="49" charset="-128"/>
                <a:ea typeface="BIZ UDゴシック" panose="020B0400000000000000" pitchFamily="49" charset="-128"/>
              </a:rPr>
              <a:t>うち</a:t>
            </a:r>
            <a:r>
              <a:rPr lang="en-US" altLang="ja-JP" sz="1400" dirty="0">
                <a:solidFill>
                  <a:schemeClr val="tx1"/>
                </a:solidFill>
                <a:latin typeface="BIZ UDゴシック" panose="020B0400000000000000" pitchFamily="49" charset="-128"/>
                <a:ea typeface="BIZ UDゴシック" panose="020B0400000000000000" pitchFamily="49" charset="-128"/>
              </a:rPr>
              <a:t>50</a:t>
            </a:r>
            <a:r>
              <a:rPr lang="ja-JP" altLang="en-US" sz="1400" dirty="0">
                <a:solidFill>
                  <a:schemeClr val="tx1"/>
                </a:solidFill>
                <a:latin typeface="BIZ UDゴシック" panose="020B0400000000000000" pitchFamily="49" charset="-128"/>
                <a:ea typeface="BIZ UDゴシック" panose="020B0400000000000000" pitchFamily="49" charset="-128"/>
              </a:rPr>
              <a:t>歳以上の割合 約６割、</a:t>
            </a:r>
            <a:r>
              <a:rPr lang="en-US" altLang="ja-JP" sz="1400" dirty="0">
                <a:solidFill>
                  <a:schemeClr val="tx1"/>
                </a:solidFill>
                <a:latin typeface="BIZ UDゴシック" panose="020B0400000000000000" pitchFamily="49" charset="-128"/>
                <a:ea typeface="BIZ UDゴシック" panose="020B0400000000000000" pitchFamily="49" charset="-128"/>
              </a:rPr>
              <a:t>R7</a:t>
            </a:r>
            <a:r>
              <a:rPr lang="ja-JP" altLang="en-US" sz="1400" dirty="0">
                <a:solidFill>
                  <a:schemeClr val="tx1"/>
                </a:solidFill>
                <a:latin typeface="BIZ UDゴシック" panose="020B0400000000000000" pitchFamily="49" charset="-128"/>
                <a:ea typeface="BIZ UDゴシック" panose="020B0400000000000000" pitchFamily="49" charset="-128"/>
              </a:rPr>
              <a:t>年</a:t>
            </a:r>
            <a:r>
              <a:rPr lang="en-US" altLang="ja-JP" sz="1400" dirty="0">
                <a:solidFill>
                  <a:schemeClr val="tx1"/>
                </a:solidFill>
                <a:latin typeface="BIZ UDゴシック" panose="020B0400000000000000" pitchFamily="49" charset="-128"/>
                <a:ea typeface="BIZ UDゴシック" panose="020B0400000000000000" pitchFamily="49" charset="-128"/>
              </a:rPr>
              <a:t>12</a:t>
            </a:r>
            <a:r>
              <a:rPr lang="ja-JP" altLang="en-US" sz="1400" dirty="0">
                <a:solidFill>
                  <a:schemeClr val="tx1"/>
                </a:solidFill>
                <a:latin typeface="BIZ UDゴシック" panose="020B0400000000000000" pitchFamily="49" charset="-128"/>
                <a:ea typeface="BIZ UDゴシック" panose="020B0400000000000000" pitchFamily="49" charset="-128"/>
              </a:rPr>
              <a:t>月時点</a:t>
            </a:r>
            <a:r>
              <a:rPr lang="en-US" altLang="ja-JP" sz="1400" dirty="0">
                <a:solidFill>
                  <a:schemeClr val="tx1"/>
                </a:solidFill>
                <a:latin typeface="BIZ UDゴシック" panose="020B0400000000000000" pitchFamily="49" charset="-128"/>
                <a:ea typeface="BIZ UDゴシック" panose="020B0400000000000000" pitchFamily="49" charset="-128"/>
              </a:rPr>
              <a:t>)</a:t>
            </a: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・令和元年度以降の新規就業者は、年平均</a:t>
            </a:r>
            <a:r>
              <a:rPr lang="en-US" altLang="ja-JP" sz="1400" dirty="0">
                <a:solidFill>
                  <a:schemeClr val="tx1"/>
                </a:solidFill>
                <a:latin typeface="BIZ UDゴシック" panose="020B0400000000000000" pitchFamily="49" charset="-128"/>
                <a:ea typeface="BIZ UDゴシック" panose="020B0400000000000000" pitchFamily="49" charset="-128"/>
              </a:rPr>
              <a:t>2.0</a:t>
            </a:r>
            <a:r>
              <a:rPr lang="ja-JP" altLang="en-US" sz="1400" dirty="0">
                <a:solidFill>
                  <a:schemeClr val="tx1"/>
                </a:solidFill>
                <a:latin typeface="BIZ UDゴシック" panose="020B0400000000000000" pitchFamily="49" charset="-128"/>
                <a:ea typeface="BIZ UDゴシック" panose="020B0400000000000000" pitchFamily="49" charset="-128"/>
              </a:rPr>
              <a:t>人に留まっている。</a:t>
            </a:r>
            <a:endParaRPr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37" name="四角形: 角を丸くする 36">
            <a:extLst>
              <a:ext uri="{FF2B5EF4-FFF2-40B4-BE49-F238E27FC236}">
                <a16:creationId xmlns:a16="http://schemas.microsoft.com/office/drawing/2014/main" id="{3D709B3C-2606-448E-9246-506E68F73944}"/>
              </a:ext>
            </a:extLst>
          </p:cNvPr>
          <p:cNvSpPr/>
          <p:nvPr/>
        </p:nvSpPr>
        <p:spPr>
          <a:xfrm>
            <a:off x="60550" y="2449275"/>
            <a:ext cx="6058895" cy="803722"/>
          </a:xfrm>
          <a:prstGeom prst="roundRect">
            <a:avLst>
              <a:gd name="adj" fmla="val 12534"/>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pPr defTabSz="457178">
              <a:lnSpc>
                <a:spcPts val="22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・森林整備の推進や持続可能な森林経営のため、</a:t>
            </a:r>
            <a:r>
              <a:rPr kumimoji="0" lang="ja-JP" altLang="en-US" sz="1400" b="1" u="sng" dirty="0">
                <a:solidFill>
                  <a:schemeClr val="tx1"/>
                </a:solidFill>
                <a:latin typeface="BIZ UDゴシック" panose="020B0400000000000000" pitchFamily="49" charset="-128"/>
                <a:ea typeface="BIZ UDゴシック" panose="020B0400000000000000" pitchFamily="49" charset="-128"/>
              </a:rPr>
              <a:t>林業就業者の確保</a:t>
            </a:r>
            <a:r>
              <a:rPr kumimoji="0" lang="ja-JP" altLang="en-US" sz="1400" dirty="0">
                <a:solidFill>
                  <a:schemeClr val="tx1"/>
                </a:solidFill>
                <a:latin typeface="BIZ UDゴシック" panose="020B0400000000000000" pitchFamily="49" charset="-128"/>
                <a:ea typeface="BIZ UDゴシック" panose="020B0400000000000000" pitchFamily="49" charset="-128"/>
              </a:rPr>
              <a:t>や将来</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a:t>
            </a:r>
            <a:r>
              <a:rPr kumimoji="0" lang="ja-JP" altLang="en-US" sz="1400" dirty="0">
                <a:solidFill>
                  <a:schemeClr val="tx1"/>
                </a:solidFill>
                <a:latin typeface="BIZ UDゴシック" panose="020B0400000000000000" pitchFamily="49" charset="-128"/>
                <a:ea typeface="BIZ UDゴシック" panose="020B0400000000000000" pitchFamily="49" charset="-128"/>
              </a:rPr>
              <a:t>を担う</a:t>
            </a:r>
            <a:r>
              <a:rPr kumimoji="0" lang="ja-JP" altLang="en-US" sz="1400" b="1" u="sng" dirty="0">
                <a:solidFill>
                  <a:schemeClr val="tx1"/>
                </a:solidFill>
                <a:latin typeface="BIZ UDゴシック" panose="020B0400000000000000" pitchFamily="49" charset="-128"/>
                <a:ea typeface="BIZ UDゴシック" panose="020B0400000000000000" pitchFamily="49" charset="-128"/>
              </a:rPr>
              <a:t>若手従事者</a:t>
            </a:r>
            <a:r>
              <a:rPr lang="ja-JP" altLang="en-US" sz="1400" b="1" u="sng" dirty="0">
                <a:solidFill>
                  <a:schemeClr val="tx1"/>
                </a:solidFill>
                <a:latin typeface="BIZ UDゴシック" panose="020B0400000000000000" pitchFamily="49" charset="-128"/>
                <a:ea typeface="BIZ UDゴシック" panose="020B0400000000000000" pitchFamily="49" charset="-128"/>
              </a:rPr>
              <a:t>の育成</a:t>
            </a:r>
            <a:r>
              <a:rPr lang="ja-JP" altLang="en-US" sz="1400" dirty="0">
                <a:solidFill>
                  <a:schemeClr val="tx1"/>
                </a:solidFill>
                <a:latin typeface="BIZ UDゴシック" panose="020B0400000000000000" pitchFamily="49" charset="-128"/>
                <a:ea typeface="BIZ UDゴシック" panose="020B0400000000000000" pitchFamily="49" charset="-128"/>
              </a:rPr>
              <a:t>が課題</a:t>
            </a:r>
            <a:r>
              <a:rPr kumimoji="0" lang="ja-JP" altLang="en-US" sz="1400" dirty="0">
                <a:solidFill>
                  <a:schemeClr val="tx1"/>
                </a:solidFill>
                <a:latin typeface="BIZ UDゴシック" panose="020B0400000000000000" pitchFamily="49" charset="-128"/>
                <a:ea typeface="BIZ UDゴシック" panose="020B0400000000000000" pitchFamily="49" charset="-128"/>
              </a:rPr>
              <a:t>。</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22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a:t>
            </a:r>
            <a:endParaRPr kumimoji="0" lang="en-US" altLang="ja-JP" sz="1400" dirty="0">
              <a:solidFill>
                <a:schemeClr val="tx1"/>
              </a:solidFill>
              <a:highlight>
                <a:srgbClr val="FFD966"/>
              </a:highlight>
              <a:latin typeface="BIZ UDゴシック" panose="020B0400000000000000" pitchFamily="49" charset="-128"/>
              <a:ea typeface="BIZ UDゴシック" panose="020B0400000000000000" pitchFamily="49" charset="-128"/>
            </a:endParaRPr>
          </a:p>
        </p:txBody>
      </p:sp>
      <p:sp>
        <p:nvSpPr>
          <p:cNvPr id="38" name="四角形: 角を丸くする 37">
            <a:extLst>
              <a:ext uri="{FF2B5EF4-FFF2-40B4-BE49-F238E27FC236}">
                <a16:creationId xmlns:a16="http://schemas.microsoft.com/office/drawing/2014/main" id="{2F1AC86A-95B6-4D41-B7FA-AF2FE746437A}"/>
              </a:ext>
            </a:extLst>
          </p:cNvPr>
          <p:cNvSpPr/>
          <p:nvPr/>
        </p:nvSpPr>
        <p:spPr>
          <a:xfrm>
            <a:off x="60550" y="3345628"/>
            <a:ext cx="6053929" cy="1730303"/>
          </a:xfrm>
          <a:prstGeom prst="roundRect">
            <a:avLst>
              <a:gd name="adj" fmla="val 8401"/>
            </a:avLst>
          </a:prstGeom>
          <a:solidFill>
            <a:schemeClr val="accent6">
              <a:lumMod val="20000"/>
              <a:lumOff val="8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pPr defTabSz="457178">
              <a:lnSpc>
                <a:spcPts val="22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a:t>
            </a:r>
            <a:r>
              <a:rPr lang="ja-JP" altLang="en-US" sz="1400" dirty="0">
                <a:solidFill>
                  <a:schemeClr val="tx1"/>
                </a:solidFill>
                <a:latin typeface="BIZ UDゴシック" panose="020B0400000000000000" pitchFamily="49" charset="-128"/>
                <a:ea typeface="BIZ UDゴシック" panose="020B0400000000000000" pitchFamily="49" charset="-128"/>
              </a:rPr>
              <a:t>取組みの方向性</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・「大阪府林業労働力の確保の促進に関する基本計画」に基づき、</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　</a:t>
            </a:r>
            <a:r>
              <a:rPr lang="ja-JP" altLang="en-US" sz="1400" dirty="0">
                <a:solidFill>
                  <a:schemeClr val="tx1"/>
                </a:solidFill>
                <a:latin typeface="BIZ UDゴシック" panose="020B0400000000000000" pitchFamily="49" charset="-128"/>
                <a:ea typeface="BIZ UDゴシック" panose="020B0400000000000000" pitchFamily="49" charset="-128"/>
              </a:rPr>
              <a:t>大阪府林業労働力確保支援センター等と連携した</a:t>
            </a:r>
            <a:r>
              <a:rPr kumimoji="0" lang="ja-JP" altLang="en-US" sz="1400" dirty="0">
                <a:solidFill>
                  <a:schemeClr val="tx1"/>
                </a:solidFill>
                <a:latin typeface="BIZ UDゴシック" panose="020B0400000000000000" pitchFamily="49" charset="-128"/>
                <a:ea typeface="BIZ UDゴシック" panose="020B0400000000000000" pitchFamily="49" charset="-128"/>
              </a:rPr>
              <a:t>就業支援</a:t>
            </a:r>
            <a:r>
              <a:rPr lang="ja-JP" altLang="en-US" sz="1400" dirty="0">
                <a:solidFill>
                  <a:schemeClr val="tx1"/>
                </a:solidFill>
                <a:latin typeface="BIZ UDゴシック" panose="020B0400000000000000" pitchFamily="49" charset="-128"/>
                <a:ea typeface="BIZ UDゴシック" panose="020B0400000000000000" pitchFamily="49" charset="-128"/>
              </a:rPr>
              <a:t>、</a:t>
            </a:r>
            <a:r>
              <a:rPr kumimoji="0" lang="ja-JP" altLang="en-US" sz="1400" dirty="0">
                <a:solidFill>
                  <a:schemeClr val="tx1"/>
                </a:solidFill>
                <a:latin typeface="BIZ UDゴシック" panose="020B0400000000000000" pitchFamily="49" charset="-128"/>
                <a:ea typeface="BIZ UDゴシック" panose="020B0400000000000000" pitchFamily="49" charset="-128"/>
              </a:rPr>
              <a:t>建設業など</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a:t>
            </a:r>
            <a:r>
              <a:rPr kumimoji="0" lang="ja-JP" altLang="en-US" sz="1400" dirty="0">
                <a:solidFill>
                  <a:schemeClr val="tx1"/>
                </a:solidFill>
                <a:latin typeface="BIZ UDゴシック" panose="020B0400000000000000" pitchFamily="49" charset="-128"/>
                <a:ea typeface="BIZ UDゴシック" panose="020B0400000000000000" pitchFamily="49" charset="-128"/>
              </a:rPr>
              <a:t>他業種や近隣府県の事業体と連携した新たな人材の確保など</a:t>
            </a:r>
            <a:r>
              <a:rPr lang="ja-JP" altLang="en-US" sz="1400" dirty="0">
                <a:solidFill>
                  <a:schemeClr val="tx1"/>
                </a:solidFill>
                <a:latin typeface="BIZ UDゴシック" panose="020B0400000000000000" pitchFamily="49" charset="-128"/>
                <a:ea typeface="BIZ UDゴシック" panose="020B0400000000000000" pitchFamily="49" charset="-128"/>
              </a:rPr>
              <a:t>林業</a:t>
            </a:r>
            <a:r>
              <a:rPr kumimoji="0" lang="ja-JP" altLang="en-US" sz="1400" dirty="0">
                <a:solidFill>
                  <a:schemeClr val="tx1"/>
                </a:solidFill>
                <a:latin typeface="BIZ UDゴシック" panose="020B0400000000000000" pitchFamily="49" charset="-128"/>
                <a:ea typeface="BIZ UDゴシック" panose="020B0400000000000000" pitchFamily="49" charset="-128"/>
              </a:rPr>
              <a:t>労働力</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a:t>
            </a:r>
            <a:r>
              <a:rPr kumimoji="0" lang="ja-JP" altLang="en-US" sz="1400" dirty="0">
                <a:solidFill>
                  <a:schemeClr val="tx1"/>
                </a:solidFill>
                <a:latin typeface="BIZ UDゴシック" panose="020B0400000000000000" pitchFamily="49" charset="-128"/>
                <a:ea typeface="BIZ UDゴシック" panose="020B0400000000000000" pitchFamily="49" charset="-128"/>
              </a:rPr>
              <a:t>の確保の強化に取り組みます。</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kumimoji="0" lang="ja-JP" altLang="en-US" sz="1400" dirty="0">
                <a:solidFill>
                  <a:schemeClr val="tx1"/>
                </a:solidFill>
                <a:latin typeface="BIZ UDゴシック" panose="020B0400000000000000" pitchFamily="49" charset="-128"/>
                <a:ea typeface="BIZ UDゴシック" panose="020B0400000000000000" pitchFamily="49" charset="-128"/>
              </a:rPr>
              <a:t>・府立環境農林水産総合研究所などの関係機関と連携し、最新の技術・知</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r>
              <a:rPr lang="ja-JP" altLang="en-US" sz="1400" dirty="0">
                <a:solidFill>
                  <a:schemeClr val="tx1"/>
                </a:solidFill>
                <a:latin typeface="BIZ UDゴシック" panose="020B0400000000000000" pitchFamily="49" charset="-128"/>
                <a:ea typeface="BIZ UDゴシック" panose="020B0400000000000000" pitchFamily="49" charset="-128"/>
              </a:rPr>
              <a:t>　</a:t>
            </a:r>
            <a:r>
              <a:rPr kumimoji="0" lang="ja-JP" altLang="en-US" sz="1400" dirty="0">
                <a:solidFill>
                  <a:schemeClr val="tx1"/>
                </a:solidFill>
                <a:latin typeface="BIZ UDゴシック" panose="020B0400000000000000" pitchFamily="49" charset="-128"/>
                <a:ea typeface="BIZ UDゴシック" panose="020B0400000000000000" pitchFamily="49" charset="-128"/>
              </a:rPr>
              <a:t>識を有する人材の育成に取り組みます。</a:t>
            </a:r>
            <a:endParaRPr kumimoji="0" lang="en-US" altLang="ja-JP" sz="1400" dirty="0">
              <a:solidFill>
                <a:schemeClr val="tx1"/>
              </a:solidFill>
              <a:latin typeface="BIZ UDゴシック" panose="020B0400000000000000" pitchFamily="49" charset="-128"/>
              <a:ea typeface="BIZ UDゴシック" panose="020B0400000000000000" pitchFamily="49" charset="-128"/>
            </a:endParaRPr>
          </a:p>
          <a:p>
            <a:pPr defTabSz="457178">
              <a:lnSpc>
                <a:spcPts val="1800"/>
              </a:lnSpc>
            </a:pPr>
            <a:endParaRPr kumimoji="0" lang="ja-JP" altLang="en-US" sz="1400" dirty="0">
              <a:solidFill>
                <a:schemeClr val="tx1"/>
              </a:solidFill>
              <a:highlight>
                <a:srgbClr val="FFD966"/>
              </a:highlight>
              <a:latin typeface="BIZ UDゴシック" panose="020B0400000000000000" pitchFamily="49" charset="-128"/>
              <a:ea typeface="BIZ UDゴシック" panose="020B0400000000000000" pitchFamily="49" charset="-128"/>
            </a:endParaRPr>
          </a:p>
          <a:p>
            <a:pPr defTabSz="457178">
              <a:lnSpc>
                <a:spcPts val="2200"/>
              </a:lnSpc>
            </a:pPr>
            <a:endParaRPr kumimoji="0" lang="ja-JP" altLang="en-US" sz="1400" dirty="0">
              <a:solidFill>
                <a:schemeClr val="tx1"/>
              </a:solidFill>
              <a:highlight>
                <a:srgbClr val="FFD966"/>
              </a:highlight>
              <a:latin typeface="BIZ UDゴシック" panose="020B0400000000000000" pitchFamily="49" charset="-128"/>
              <a:ea typeface="BIZ UDゴシック" panose="020B0400000000000000" pitchFamily="49" charset="-128"/>
            </a:endParaRPr>
          </a:p>
        </p:txBody>
      </p:sp>
      <p:sp>
        <p:nvSpPr>
          <p:cNvPr id="39" name="テキスト ボックス 38">
            <a:extLst>
              <a:ext uri="{FF2B5EF4-FFF2-40B4-BE49-F238E27FC236}">
                <a16:creationId xmlns:a16="http://schemas.microsoft.com/office/drawing/2014/main" id="{4412575A-AC63-49A5-8FAA-9924D2B289DC}"/>
              </a:ext>
            </a:extLst>
          </p:cNvPr>
          <p:cNvSpPr txBox="1"/>
          <p:nvPr/>
        </p:nvSpPr>
        <p:spPr>
          <a:xfrm>
            <a:off x="7764276" y="4111433"/>
            <a:ext cx="1984877" cy="215444"/>
          </a:xfrm>
          <a:prstGeom prst="rect">
            <a:avLst/>
          </a:prstGeom>
          <a:noFill/>
        </p:spPr>
        <p:txBody>
          <a:bodyPr wrap="square" rtlCol="0">
            <a:spAutoFit/>
          </a:bodyPr>
          <a:lstStyle/>
          <a:p>
            <a:pPr defTabSz="457200"/>
            <a:r>
              <a:rPr kumimoji="0" lang="en-US" altLang="ja-JP" sz="800">
                <a:solidFill>
                  <a:prstClr val="black"/>
                </a:solidFill>
                <a:latin typeface="HG丸ｺﾞｼｯｸM-PRO" panose="020F0600000000000000" pitchFamily="50" charset="-128"/>
                <a:ea typeface="HG丸ｺﾞｼｯｸM-PRO" panose="020F0600000000000000" pitchFamily="50" charset="-128"/>
              </a:rPr>
              <a:t>※</a:t>
            </a:r>
            <a:r>
              <a:rPr kumimoji="0" lang="ja-JP" altLang="en-US" sz="800">
                <a:solidFill>
                  <a:prstClr val="black"/>
                </a:solidFill>
                <a:latin typeface="HG丸ｺﾞｼｯｸM-PRO" panose="020F0600000000000000" pitchFamily="50" charset="-128"/>
                <a:ea typeface="HG丸ｺﾞｼｯｸM-PRO" panose="020F0600000000000000" pitchFamily="50" charset="-128"/>
              </a:rPr>
              <a:t>緑の雇用事業による新規就業者数</a:t>
            </a:r>
            <a:endParaRPr lang="en-US" altLang="ja-JP" sz="800">
              <a:solidFill>
                <a:prstClr val="black"/>
              </a:solidFill>
              <a:latin typeface="HG丸ｺﾞｼｯｸM-PRO" panose="020F0600000000000000" pitchFamily="50" charset="-128"/>
              <a:ea typeface="HG丸ｺﾞｼｯｸM-PRO" panose="020F0600000000000000" pitchFamily="50" charset="-128"/>
            </a:endParaRPr>
          </a:p>
        </p:txBody>
      </p:sp>
      <p:pic>
        <p:nvPicPr>
          <p:cNvPr id="40" name="図 39">
            <a:extLst>
              <a:ext uri="{FF2B5EF4-FFF2-40B4-BE49-F238E27FC236}">
                <a16:creationId xmlns:a16="http://schemas.microsoft.com/office/drawing/2014/main" id="{53C033FE-751A-4D1C-ADFE-1E3E7D3E488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04821" y="5358097"/>
            <a:ext cx="1865506" cy="1401867"/>
          </a:xfrm>
          <a:prstGeom prst="rect">
            <a:avLst/>
          </a:prstGeom>
        </p:spPr>
      </p:pic>
      <p:pic>
        <p:nvPicPr>
          <p:cNvPr id="41" name="図 40">
            <a:extLst>
              <a:ext uri="{FF2B5EF4-FFF2-40B4-BE49-F238E27FC236}">
                <a16:creationId xmlns:a16="http://schemas.microsoft.com/office/drawing/2014/main" id="{376602B0-7356-47A0-AAD1-86B98ADA54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3460" y="5368145"/>
            <a:ext cx="1865506" cy="1401867"/>
          </a:xfrm>
          <a:prstGeom prst="rect">
            <a:avLst/>
          </a:prstGeom>
        </p:spPr>
      </p:pic>
      <p:pic>
        <p:nvPicPr>
          <p:cNvPr id="42" name="図 41">
            <a:extLst>
              <a:ext uri="{FF2B5EF4-FFF2-40B4-BE49-F238E27FC236}">
                <a16:creationId xmlns:a16="http://schemas.microsoft.com/office/drawing/2014/main" id="{6CBF91D7-BEEA-49F0-B7F6-5F69FCA70FA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536" y="5350063"/>
            <a:ext cx="1893265" cy="1419949"/>
          </a:xfrm>
          <a:prstGeom prst="rect">
            <a:avLst/>
          </a:prstGeom>
        </p:spPr>
      </p:pic>
      <p:sp>
        <p:nvSpPr>
          <p:cNvPr id="45" name="テキスト ボックス 44">
            <a:extLst>
              <a:ext uri="{FF2B5EF4-FFF2-40B4-BE49-F238E27FC236}">
                <a16:creationId xmlns:a16="http://schemas.microsoft.com/office/drawing/2014/main" id="{39FDCC0C-7524-4DAE-A7AD-0D38916C78EE}"/>
              </a:ext>
            </a:extLst>
          </p:cNvPr>
          <p:cNvSpPr txBox="1"/>
          <p:nvPr/>
        </p:nvSpPr>
        <p:spPr>
          <a:xfrm>
            <a:off x="6288964" y="1298101"/>
            <a:ext cx="1923049" cy="193746"/>
          </a:xfrm>
          <a:prstGeom prst="rect">
            <a:avLst/>
          </a:prstGeom>
          <a:solidFill>
            <a:schemeClr val="bg1"/>
          </a:solidFill>
        </p:spPr>
        <p:txBody>
          <a:bodyPr wrap="square" lIns="0" tIns="0" rIns="0" bIns="0" rtlCol="0">
            <a:noAutofit/>
          </a:bodyPr>
          <a:lstStyle/>
          <a:p>
            <a:pPr defTabSz="457200"/>
            <a:r>
              <a:rPr kumimoji="0" lang="ja-JP" altLang="en-US" sz="1000">
                <a:solidFill>
                  <a:prstClr val="black"/>
                </a:solidFill>
                <a:latin typeface="BIZ UDPゴシック" panose="020B0400000000000000" pitchFamily="50" charset="-128"/>
                <a:ea typeface="BIZ UDPゴシック" panose="020B0400000000000000" pitchFamily="50" charset="-128"/>
              </a:rPr>
              <a:t>■</a:t>
            </a:r>
            <a:r>
              <a:rPr lang="ja-JP" altLang="en-US" sz="1000">
                <a:solidFill>
                  <a:prstClr val="black"/>
                </a:solidFill>
                <a:latin typeface="BIZ UDPゴシック" panose="020B0400000000000000" pitchFamily="50" charset="-128"/>
                <a:ea typeface="BIZ UDPゴシック" panose="020B0400000000000000" pitchFamily="50" charset="-128"/>
              </a:rPr>
              <a:t>大阪府の林業就業者数の推移</a:t>
            </a:r>
            <a:r>
              <a:rPr kumimoji="0" lang="ja-JP" altLang="en-US" sz="1000">
                <a:solidFill>
                  <a:prstClr val="black"/>
                </a:solidFill>
                <a:latin typeface="BIZ UDPゴシック" panose="020B0400000000000000" pitchFamily="50" charset="-128"/>
                <a:ea typeface="BIZ UDPゴシック" panose="020B0400000000000000" pitchFamily="50" charset="-128"/>
              </a:rPr>
              <a:t>　</a:t>
            </a:r>
          </a:p>
        </p:txBody>
      </p:sp>
      <p:sp>
        <p:nvSpPr>
          <p:cNvPr id="46" name="テキスト ボックス 45">
            <a:extLst>
              <a:ext uri="{FF2B5EF4-FFF2-40B4-BE49-F238E27FC236}">
                <a16:creationId xmlns:a16="http://schemas.microsoft.com/office/drawing/2014/main" id="{097A7A41-36FC-44A3-8B98-7049F656D5C0}"/>
              </a:ext>
            </a:extLst>
          </p:cNvPr>
          <p:cNvSpPr txBox="1"/>
          <p:nvPr/>
        </p:nvSpPr>
        <p:spPr>
          <a:xfrm>
            <a:off x="83665" y="5160122"/>
            <a:ext cx="4824000" cy="189940"/>
          </a:xfrm>
          <a:prstGeom prst="rect">
            <a:avLst/>
          </a:prstGeom>
          <a:solidFill>
            <a:schemeClr val="bg1"/>
          </a:solidFill>
        </p:spPr>
        <p:txBody>
          <a:bodyPr wrap="square" lIns="0" tIns="0" rIns="0" bIns="0" rtlCol="0">
            <a:noAutofit/>
          </a:bodyPr>
          <a:lstStyle/>
          <a:p>
            <a:pPr defTabSz="457200"/>
            <a:r>
              <a:rPr kumimoji="0" lang="ja-JP" altLang="en-US" sz="1000">
                <a:solidFill>
                  <a:prstClr val="black"/>
                </a:solidFill>
                <a:latin typeface="BIZ UDPゴシック" panose="020B0400000000000000" pitchFamily="50" charset="-128"/>
                <a:ea typeface="BIZ UDPゴシック" panose="020B0400000000000000" pitchFamily="50" charset="-128"/>
              </a:rPr>
              <a:t>■</a:t>
            </a:r>
            <a:r>
              <a:rPr lang="ja-JP" altLang="en-US" sz="1000">
                <a:solidFill>
                  <a:prstClr val="black"/>
                </a:solidFill>
                <a:latin typeface="BIZ UDPゴシック" panose="020B0400000000000000" pitchFamily="50" charset="-128"/>
                <a:ea typeface="BIZ UDPゴシック" panose="020B0400000000000000" pitchFamily="50" charset="-128"/>
              </a:rPr>
              <a:t>ドローン操作・</a:t>
            </a:r>
            <a:r>
              <a:rPr lang="en-US" altLang="ja-JP" sz="1000">
                <a:solidFill>
                  <a:prstClr val="black"/>
                </a:solidFill>
                <a:latin typeface="BIZ UDPゴシック" panose="020B0400000000000000" pitchFamily="50" charset="-128"/>
                <a:ea typeface="BIZ UDPゴシック" panose="020B0400000000000000" pitchFamily="50" charset="-128"/>
              </a:rPr>
              <a:t>GNSS</a:t>
            </a:r>
            <a:r>
              <a:rPr lang="ja-JP" altLang="en-US" sz="1000">
                <a:solidFill>
                  <a:prstClr val="black"/>
                </a:solidFill>
                <a:latin typeface="BIZ UDPゴシック" panose="020B0400000000000000" pitchFamily="50" charset="-128"/>
                <a:ea typeface="BIZ UDPゴシック" panose="020B0400000000000000" pitchFamily="50" charset="-128"/>
              </a:rPr>
              <a:t>測量などのデジタル技術操作実習や木材利用に関する研修</a:t>
            </a:r>
          </a:p>
          <a:p>
            <a:pPr defTabSz="457200"/>
            <a:endParaRPr lang="ja-JP" altLang="en-US" sz="1000">
              <a:solidFill>
                <a:prstClr val="black"/>
              </a:solidFill>
              <a:latin typeface="BIZ UDPゴシック" panose="020B0400000000000000" pitchFamily="50" charset="-128"/>
              <a:ea typeface="BIZ UDPゴシック" panose="020B0400000000000000" pitchFamily="50" charset="-128"/>
            </a:endParaRPr>
          </a:p>
          <a:p>
            <a:pPr defTabSz="457200"/>
            <a:r>
              <a:rPr kumimoji="0" lang="ja-JP" altLang="en-US" sz="1000">
                <a:solidFill>
                  <a:prstClr val="black"/>
                </a:solidFill>
                <a:latin typeface="BIZ UDPゴシック" panose="020B0400000000000000" pitchFamily="50" charset="-128"/>
                <a:ea typeface="BIZ UDPゴシック" panose="020B0400000000000000" pitchFamily="50" charset="-128"/>
              </a:rPr>
              <a:t>　　</a:t>
            </a:r>
          </a:p>
        </p:txBody>
      </p:sp>
      <p:sp>
        <p:nvSpPr>
          <p:cNvPr id="47" name="矢印: 下 46">
            <a:extLst>
              <a:ext uri="{FF2B5EF4-FFF2-40B4-BE49-F238E27FC236}">
                <a16:creationId xmlns:a16="http://schemas.microsoft.com/office/drawing/2014/main" id="{1E010416-8A55-4F1A-9464-F9A1B8969D45}"/>
              </a:ext>
            </a:extLst>
          </p:cNvPr>
          <p:cNvSpPr/>
          <p:nvPr/>
        </p:nvSpPr>
        <p:spPr>
          <a:xfrm>
            <a:off x="2026583" y="3305441"/>
            <a:ext cx="2126827" cy="147003"/>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ja-JP" altLang="en-US">
              <a:solidFill>
                <a:prstClr val="white"/>
              </a:solidFill>
              <a:latin typeface="Calibri" panose="020F0502020204030204"/>
              <a:ea typeface="游ゴシック" panose="020B0400000000000000" pitchFamily="50" charset="-128"/>
            </a:endParaRPr>
          </a:p>
        </p:txBody>
      </p:sp>
      <p:sp>
        <p:nvSpPr>
          <p:cNvPr id="48" name="矢印: 下 47">
            <a:extLst>
              <a:ext uri="{FF2B5EF4-FFF2-40B4-BE49-F238E27FC236}">
                <a16:creationId xmlns:a16="http://schemas.microsoft.com/office/drawing/2014/main" id="{79D7965A-B4D8-4E59-80FD-90D6654D0F86}"/>
              </a:ext>
            </a:extLst>
          </p:cNvPr>
          <p:cNvSpPr/>
          <p:nvPr/>
        </p:nvSpPr>
        <p:spPr>
          <a:xfrm>
            <a:off x="2041825" y="2404645"/>
            <a:ext cx="2126827" cy="150985"/>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ja-JP" altLang="en-US">
              <a:solidFill>
                <a:prstClr val="white"/>
              </a:solidFill>
              <a:latin typeface="Calibri" panose="020F0502020204030204"/>
              <a:ea typeface="游ゴシック" panose="020B0400000000000000" pitchFamily="50" charset="-128"/>
            </a:endParaRPr>
          </a:p>
        </p:txBody>
      </p:sp>
      <p:graphicFrame>
        <p:nvGraphicFramePr>
          <p:cNvPr id="50" name="表 7">
            <a:extLst>
              <a:ext uri="{FF2B5EF4-FFF2-40B4-BE49-F238E27FC236}">
                <a16:creationId xmlns:a16="http://schemas.microsoft.com/office/drawing/2014/main" id="{2BE94EC5-1799-426C-A4F6-1A1A4EAD8B4D}"/>
              </a:ext>
            </a:extLst>
          </p:cNvPr>
          <p:cNvGraphicFramePr>
            <a:graphicFrameLocks noGrp="1"/>
          </p:cNvGraphicFramePr>
          <p:nvPr/>
        </p:nvGraphicFramePr>
        <p:xfrm>
          <a:off x="6288964" y="1562353"/>
          <a:ext cx="3481797" cy="2538296"/>
        </p:xfrm>
        <a:graphic>
          <a:graphicData uri="http://schemas.openxmlformats.org/drawingml/2006/table">
            <a:tbl>
              <a:tblPr firstRow="1" bandRow="1">
                <a:tableStyleId>{93296810-A885-4BE3-A3E7-6D5BEEA58F35}</a:tableStyleId>
              </a:tblPr>
              <a:tblGrid>
                <a:gridCol w="1037904">
                  <a:extLst>
                    <a:ext uri="{9D8B030D-6E8A-4147-A177-3AD203B41FA5}">
                      <a16:colId xmlns:a16="http://schemas.microsoft.com/office/drawing/2014/main" val="3968695872"/>
                    </a:ext>
                  </a:extLst>
                </a:gridCol>
                <a:gridCol w="2443893">
                  <a:extLst>
                    <a:ext uri="{9D8B030D-6E8A-4147-A177-3AD203B41FA5}">
                      <a16:colId xmlns:a16="http://schemas.microsoft.com/office/drawing/2014/main" val="3670484766"/>
                    </a:ext>
                  </a:extLst>
                </a:gridCol>
              </a:tblGrid>
              <a:tr h="317287">
                <a:tc>
                  <a:txBody>
                    <a:bodyPr/>
                    <a:lstStyle/>
                    <a:p>
                      <a:pPr algn="ctr">
                        <a:lnSpc>
                          <a:spcPts val="1600"/>
                        </a:lnSpc>
                      </a:pPr>
                      <a:r>
                        <a:rPr kumimoji="1" lang="ja-JP" altLang="en-US"/>
                        <a:t>年度</a:t>
                      </a:r>
                    </a:p>
                  </a:txBody>
                  <a:tcPr marL="36000" marR="36000" marT="36000" marB="36000" anchor="ctr"/>
                </a:tc>
                <a:tc>
                  <a:txBody>
                    <a:bodyPr/>
                    <a:lstStyle/>
                    <a:p>
                      <a:pPr algn="ctr">
                        <a:lnSpc>
                          <a:spcPts val="1600"/>
                        </a:lnSpc>
                      </a:pPr>
                      <a:r>
                        <a:rPr kumimoji="1" lang="ja-JP" altLang="en-US"/>
                        <a:t>新規就業者</a:t>
                      </a:r>
                    </a:p>
                  </a:txBody>
                  <a:tcPr marL="36000" marR="36000" marT="36000" marB="36000" anchor="ctr"/>
                </a:tc>
                <a:extLst>
                  <a:ext uri="{0D108BD9-81ED-4DB2-BD59-A6C34878D82A}">
                    <a16:rowId xmlns:a16="http://schemas.microsoft.com/office/drawing/2014/main" val="2261520133"/>
                  </a:ext>
                </a:extLst>
              </a:tr>
              <a:tr h="317287">
                <a:tc>
                  <a:txBody>
                    <a:bodyPr/>
                    <a:lstStyle/>
                    <a:p>
                      <a:pPr algn="ctr">
                        <a:lnSpc>
                          <a:spcPts val="1600"/>
                        </a:lnSpc>
                      </a:pPr>
                      <a:r>
                        <a:rPr kumimoji="1" lang="en-US" altLang="ja-JP"/>
                        <a:t>R1</a:t>
                      </a:r>
                      <a:endParaRPr kumimoji="1" lang="ja-JP" altLang="en-US"/>
                    </a:p>
                  </a:txBody>
                  <a:tcPr marL="36000" marR="36000" marT="36000" marB="36000" anchor="ctr"/>
                </a:tc>
                <a:tc>
                  <a:txBody>
                    <a:bodyPr/>
                    <a:lstStyle/>
                    <a:p>
                      <a:pPr algn="ctr">
                        <a:lnSpc>
                          <a:spcPts val="1600"/>
                        </a:lnSpc>
                      </a:pPr>
                      <a:r>
                        <a:rPr kumimoji="1" lang="en-US" altLang="ja-JP"/>
                        <a:t>4</a:t>
                      </a:r>
                      <a:r>
                        <a:rPr kumimoji="1" lang="ja-JP" altLang="en-US"/>
                        <a:t>人</a:t>
                      </a:r>
                    </a:p>
                  </a:txBody>
                  <a:tcPr marL="36000" marR="36000" marT="36000" marB="36000" anchor="ctr"/>
                </a:tc>
                <a:extLst>
                  <a:ext uri="{0D108BD9-81ED-4DB2-BD59-A6C34878D82A}">
                    <a16:rowId xmlns:a16="http://schemas.microsoft.com/office/drawing/2014/main" val="3026169747"/>
                  </a:ext>
                </a:extLst>
              </a:tr>
              <a:tr h="317287">
                <a:tc>
                  <a:txBody>
                    <a:bodyPr/>
                    <a:lstStyle/>
                    <a:p>
                      <a:pPr algn="ctr">
                        <a:lnSpc>
                          <a:spcPts val="1600"/>
                        </a:lnSpc>
                      </a:pPr>
                      <a:r>
                        <a:rPr kumimoji="1" lang="en-US" altLang="ja-JP"/>
                        <a:t>R2</a:t>
                      </a:r>
                    </a:p>
                  </a:txBody>
                  <a:tcPr marL="36000" marR="36000" marT="36000" marB="36000" anchor="ctr"/>
                </a:tc>
                <a:tc>
                  <a:txBody>
                    <a:bodyPr/>
                    <a:lstStyle/>
                    <a:p>
                      <a:pPr algn="ctr">
                        <a:lnSpc>
                          <a:spcPts val="1600"/>
                        </a:lnSpc>
                      </a:pPr>
                      <a:r>
                        <a:rPr kumimoji="1" lang="en-US" altLang="ja-JP"/>
                        <a:t>2</a:t>
                      </a:r>
                      <a:r>
                        <a:rPr kumimoji="1" lang="ja-JP" altLang="en-US"/>
                        <a:t>人</a:t>
                      </a:r>
                    </a:p>
                  </a:txBody>
                  <a:tcPr marL="36000" marR="36000" marT="36000" marB="36000" anchor="ctr"/>
                </a:tc>
                <a:extLst>
                  <a:ext uri="{0D108BD9-81ED-4DB2-BD59-A6C34878D82A}">
                    <a16:rowId xmlns:a16="http://schemas.microsoft.com/office/drawing/2014/main" val="1596546559"/>
                  </a:ext>
                </a:extLst>
              </a:tr>
              <a:tr h="317287">
                <a:tc>
                  <a:txBody>
                    <a:bodyPr/>
                    <a:lstStyle/>
                    <a:p>
                      <a:pPr algn="ctr">
                        <a:lnSpc>
                          <a:spcPts val="1600"/>
                        </a:lnSpc>
                      </a:pPr>
                      <a:r>
                        <a:rPr kumimoji="1" lang="en-US" altLang="ja-JP"/>
                        <a:t>R3</a:t>
                      </a:r>
                      <a:endParaRPr kumimoji="1" lang="ja-JP" altLang="en-US"/>
                    </a:p>
                  </a:txBody>
                  <a:tcPr marL="36000" marR="36000" marT="36000" marB="36000" anchor="ctr"/>
                </a:tc>
                <a:tc>
                  <a:txBody>
                    <a:bodyPr/>
                    <a:lstStyle/>
                    <a:p>
                      <a:pPr algn="ctr">
                        <a:lnSpc>
                          <a:spcPts val="1600"/>
                        </a:lnSpc>
                      </a:pPr>
                      <a:r>
                        <a:rPr kumimoji="1" lang="en-US" altLang="ja-JP"/>
                        <a:t>2</a:t>
                      </a:r>
                      <a:r>
                        <a:rPr kumimoji="1" lang="ja-JP" altLang="en-US"/>
                        <a:t>人</a:t>
                      </a:r>
                    </a:p>
                  </a:txBody>
                  <a:tcPr marL="36000" marR="36000" marT="36000" marB="36000" anchor="ctr"/>
                </a:tc>
                <a:extLst>
                  <a:ext uri="{0D108BD9-81ED-4DB2-BD59-A6C34878D82A}">
                    <a16:rowId xmlns:a16="http://schemas.microsoft.com/office/drawing/2014/main" val="3280811033"/>
                  </a:ext>
                </a:extLst>
              </a:tr>
              <a:tr h="317287">
                <a:tc>
                  <a:txBody>
                    <a:bodyPr/>
                    <a:lstStyle/>
                    <a:p>
                      <a:pPr algn="ctr">
                        <a:lnSpc>
                          <a:spcPts val="1600"/>
                        </a:lnSpc>
                      </a:pPr>
                      <a:r>
                        <a:rPr kumimoji="1" lang="en-US" altLang="ja-JP"/>
                        <a:t>R4</a:t>
                      </a:r>
                    </a:p>
                  </a:txBody>
                  <a:tcPr marL="36000" marR="36000" marT="36000" marB="36000" anchor="ctr"/>
                </a:tc>
                <a:tc>
                  <a:txBody>
                    <a:bodyPr/>
                    <a:lstStyle/>
                    <a:p>
                      <a:pPr algn="ctr">
                        <a:lnSpc>
                          <a:spcPts val="1600"/>
                        </a:lnSpc>
                      </a:pPr>
                      <a:r>
                        <a:rPr kumimoji="1" lang="en-US" altLang="ja-JP"/>
                        <a:t>3</a:t>
                      </a:r>
                      <a:r>
                        <a:rPr kumimoji="1" lang="ja-JP" altLang="en-US"/>
                        <a:t>人</a:t>
                      </a:r>
                      <a:endParaRPr kumimoji="1" lang="en-US" altLang="ja-JP"/>
                    </a:p>
                  </a:txBody>
                  <a:tcPr marL="36000" marR="36000" marT="36000" marB="36000" anchor="ctr"/>
                </a:tc>
                <a:extLst>
                  <a:ext uri="{0D108BD9-81ED-4DB2-BD59-A6C34878D82A}">
                    <a16:rowId xmlns:a16="http://schemas.microsoft.com/office/drawing/2014/main" val="1295256313"/>
                  </a:ext>
                </a:extLst>
              </a:tr>
              <a:tr h="317287">
                <a:tc>
                  <a:txBody>
                    <a:bodyPr/>
                    <a:lstStyle/>
                    <a:p>
                      <a:pPr algn="ctr">
                        <a:lnSpc>
                          <a:spcPts val="1600"/>
                        </a:lnSpc>
                      </a:pPr>
                      <a:r>
                        <a:rPr kumimoji="1" lang="en-US" altLang="ja-JP"/>
                        <a:t>R5</a:t>
                      </a:r>
                      <a:endParaRPr kumimoji="1" lang="ja-JP" altLang="en-US"/>
                    </a:p>
                  </a:txBody>
                  <a:tcPr marL="36000" marR="36000" marT="36000" marB="36000" anchor="ctr"/>
                </a:tc>
                <a:tc>
                  <a:txBody>
                    <a:bodyPr/>
                    <a:lstStyle/>
                    <a:p>
                      <a:pPr algn="ctr">
                        <a:lnSpc>
                          <a:spcPts val="1600"/>
                        </a:lnSpc>
                      </a:pPr>
                      <a:r>
                        <a:rPr kumimoji="1" lang="en-US" altLang="ja-JP"/>
                        <a:t>1</a:t>
                      </a:r>
                      <a:r>
                        <a:rPr kumimoji="1" lang="ja-JP" altLang="en-US"/>
                        <a:t>人</a:t>
                      </a:r>
                      <a:endParaRPr kumimoji="1" lang="en-US" altLang="ja-JP"/>
                    </a:p>
                  </a:txBody>
                  <a:tcPr marL="36000" marR="36000" marT="36000" marB="36000" anchor="ctr"/>
                </a:tc>
                <a:extLst>
                  <a:ext uri="{0D108BD9-81ED-4DB2-BD59-A6C34878D82A}">
                    <a16:rowId xmlns:a16="http://schemas.microsoft.com/office/drawing/2014/main" val="1502548536"/>
                  </a:ext>
                </a:extLst>
              </a:tr>
              <a:tr h="317287">
                <a:tc>
                  <a:txBody>
                    <a:bodyPr/>
                    <a:lstStyle/>
                    <a:p>
                      <a:pPr algn="ctr">
                        <a:lnSpc>
                          <a:spcPts val="1600"/>
                        </a:lnSpc>
                      </a:pPr>
                      <a:r>
                        <a:rPr kumimoji="1" lang="en-US" altLang="ja-JP"/>
                        <a:t>R6</a:t>
                      </a:r>
                    </a:p>
                  </a:txBody>
                  <a:tcPr marL="36000" marR="36000" marT="36000" marB="36000" anchor="ctr"/>
                </a:tc>
                <a:tc>
                  <a:txBody>
                    <a:bodyPr/>
                    <a:lstStyle/>
                    <a:p>
                      <a:pPr algn="ctr">
                        <a:lnSpc>
                          <a:spcPts val="1600"/>
                        </a:lnSpc>
                      </a:pPr>
                      <a:r>
                        <a:rPr kumimoji="1" lang="en-US" altLang="ja-JP"/>
                        <a:t>0</a:t>
                      </a:r>
                      <a:r>
                        <a:rPr kumimoji="1" lang="ja-JP" altLang="en-US"/>
                        <a:t>人</a:t>
                      </a:r>
                      <a:endParaRPr kumimoji="1" lang="en-US" altLang="ja-JP"/>
                    </a:p>
                  </a:txBody>
                  <a:tcPr marL="36000" marR="36000" marT="36000" marB="36000" anchor="ctr"/>
                </a:tc>
                <a:extLst>
                  <a:ext uri="{0D108BD9-81ED-4DB2-BD59-A6C34878D82A}">
                    <a16:rowId xmlns:a16="http://schemas.microsoft.com/office/drawing/2014/main" val="1135345545"/>
                  </a:ext>
                </a:extLst>
              </a:tr>
              <a:tr h="317287">
                <a:tc>
                  <a:txBody>
                    <a:bodyPr/>
                    <a:lstStyle/>
                    <a:p>
                      <a:pPr algn="ctr">
                        <a:lnSpc>
                          <a:spcPts val="1600"/>
                        </a:lnSpc>
                      </a:pPr>
                      <a:r>
                        <a:rPr kumimoji="1" lang="en-US" altLang="ja-JP"/>
                        <a:t>R7</a:t>
                      </a:r>
                    </a:p>
                  </a:txBody>
                  <a:tcPr marL="36000" marR="36000" marT="36000" marB="36000" anchor="ctr"/>
                </a:tc>
                <a:tc>
                  <a:txBody>
                    <a:bodyPr/>
                    <a:lstStyle/>
                    <a:p>
                      <a:pPr algn="ctr">
                        <a:lnSpc>
                          <a:spcPts val="1600"/>
                        </a:lnSpc>
                      </a:pPr>
                      <a:r>
                        <a:rPr kumimoji="1" lang="en-US" altLang="ja-JP"/>
                        <a:t>2</a:t>
                      </a:r>
                      <a:r>
                        <a:rPr kumimoji="1" lang="ja-JP" altLang="en-US"/>
                        <a:t>人</a:t>
                      </a:r>
                      <a:endParaRPr kumimoji="1" lang="en-US" altLang="ja-JP"/>
                    </a:p>
                  </a:txBody>
                  <a:tcPr marL="36000" marR="36000" marT="36000" marB="36000" anchor="ctr"/>
                </a:tc>
                <a:extLst>
                  <a:ext uri="{0D108BD9-81ED-4DB2-BD59-A6C34878D82A}">
                    <a16:rowId xmlns:a16="http://schemas.microsoft.com/office/drawing/2014/main" val="862753162"/>
                  </a:ext>
                </a:extLst>
              </a:tr>
            </a:tbl>
          </a:graphicData>
        </a:graphic>
      </p:graphicFrame>
      <p:pic>
        <p:nvPicPr>
          <p:cNvPr id="2" name="Picture 1">
            <a:extLst>
              <a:ext uri="{FF2B5EF4-FFF2-40B4-BE49-F238E27FC236}">
                <a16:creationId xmlns:a16="http://schemas.microsoft.com/office/drawing/2014/main" id="{A406BED5-1D48-FEBB-38BA-F8AE4A852C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73038" y="4660406"/>
            <a:ext cx="3476115" cy="1836640"/>
          </a:xfrm>
          <a:prstGeom prst="rect">
            <a:avLst/>
          </a:prstGeom>
        </p:spPr>
      </p:pic>
      <p:sp>
        <p:nvSpPr>
          <p:cNvPr id="20" name="テキスト ボックス 19">
            <a:extLst>
              <a:ext uri="{FF2B5EF4-FFF2-40B4-BE49-F238E27FC236}">
                <a16:creationId xmlns:a16="http://schemas.microsoft.com/office/drawing/2014/main" id="{9C8219D2-EC24-4A28-92EF-0C948E8E360D}"/>
              </a:ext>
            </a:extLst>
          </p:cNvPr>
          <p:cNvSpPr txBox="1"/>
          <p:nvPr/>
        </p:nvSpPr>
        <p:spPr>
          <a:xfrm>
            <a:off x="6288964" y="4409154"/>
            <a:ext cx="2720565" cy="215443"/>
          </a:xfrm>
          <a:prstGeom prst="rect">
            <a:avLst/>
          </a:prstGeom>
          <a:solidFill>
            <a:schemeClr val="bg1"/>
          </a:solidFill>
        </p:spPr>
        <p:txBody>
          <a:bodyPr wrap="square" lIns="0" tIns="0" rIns="0" bIns="0" rtlCol="0">
            <a:noAutofit/>
          </a:bodyPr>
          <a:lstStyle/>
          <a:p>
            <a:pPr defTabSz="457200"/>
            <a:r>
              <a:rPr kumimoji="0" lang="ja-JP" altLang="en-US" sz="1000" dirty="0">
                <a:solidFill>
                  <a:prstClr val="black"/>
                </a:solidFill>
                <a:latin typeface="BIZ UDPゴシック" panose="020B0400000000000000" pitchFamily="50" charset="-128"/>
                <a:ea typeface="BIZ UDPゴシック" panose="020B0400000000000000" pitchFamily="50" charset="-128"/>
              </a:rPr>
              <a:t>■府内</a:t>
            </a:r>
            <a:r>
              <a:rPr lang="ja-JP" altLang="en-US" sz="1000" dirty="0">
                <a:solidFill>
                  <a:prstClr val="black"/>
                </a:solidFill>
                <a:latin typeface="BIZ UDPゴシック" panose="020B0400000000000000" pitchFamily="50" charset="-128"/>
                <a:ea typeface="BIZ UDPゴシック" panose="020B0400000000000000" pitchFamily="50" charset="-128"/>
              </a:rPr>
              <a:t>林業経営体の従事者の年齢構成</a:t>
            </a:r>
            <a:r>
              <a:rPr kumimoji="0" lang="ja-JP" altLang="en-US" sz="1000" dirty="0">
                <a:solidFill>
                  <a:prstClr val="black"/>
                </a:solidFill>
                <a:latin typeface="BIZ UDPゴシック" panose="020B0400000000000000" pitchFamily="50" charset="-128"/>
                <a:ea typeface="BIZ UDPゴシック" panose="020B0400000000000000" pitchFamily="50" charset="-128"/>
              </a:rPr>
              <a:t>　</a:t>
            </a:r>
          </a:p>
        </p:txBody>
      </p:sp>
      <p:pic>
        <p:nvPicPr>
          <p:cNvPr id="35" name="図 34">
            <a:extLst>
              <a:ext uri="{FF2B5EF4-FFF2-40B4-BE49-F238E27FC236}">
                <a16:creationId xmlns:a16="http://schemas.microsoft.com/office/drawing/2014/main" id="{9BE1C601-3CDB-49EF-9458-FF42F8E316D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52" name="図 51">
            <a:extLst>
              <a:ext uri="{FF2B5EF4-FFF2-40B4-BE49-F238E27FC236}">
                <a16:creationId xmlns:a16="http://schemas.microsoft.com/office/drawing/2014/main" id="{6C5BDFC2-0485-4FB6-B5F5-97495EC08A5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53" name="図 52">
            <a:extLst>
              <a:ext uri="{FF2B5EF4-FFF2-40B4-BE49-F238E27FC236}">
                <a16:creationId xmlns:a16="http://schemas.microsoft.com/office/drawing/2014/main" id="{31249972-F059-4C25-97F9-C262851DAF8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54" name="図 53">
            <a:extLst>
              <a:ext uri="{FF2B5EF4-FFF2-40B4-BE49-F238E27FC236}">
                <a16:creationId xmlns:a16="http://schemas.microsoft.com/office/drawing/2014/main" id="{C7F6AE9B-A523-4BD4-B2DB-43285B4522A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55" name="図 54">
            <a:extLst>
              <a:ext uri="{FF2B5EF4-FFF2-40B4-BE49-F238E27FC236}">
                <a16:creationId xmlns:a16="http://schemas.microsoft.com/office/drawing/2014/main" id="{6A45005C-D84E-4E09-AE1C-73A8442CCDB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56" name="図 55">
            <a:extLst>
              <a:ext uri="{FF2B5EF4-FFF2-40B4-BE49-F238E27FC236}">
                <a16:creationId xmlns:a16="http://schemas.microsoft.com/office/drawing/2014/main" id="{6714010B-7F30-4EBE-9D7B-71EC426FCF4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57" name="図 56">
            <a:extLst>
              <a:ext uri="{FF2B5EF4-FFF2-40B4-BE49-F238E27FC236}">
                <a16:creationId xmlns:a16="http://schemas.microsoft.com/office/drawing/2014/main" id="{38D970A0-E774-442A-B556-106372C51C72}"/>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58" name="Picture 2">
            <a:extLst>
              <a:ext uri="{FF2B5EF4-FFF2-40B4-BE49-F238E27FC236}">
                <a16:creationId xmlns:a16="http://schemas.microsoft.com/office/drawing/2014/main" id="{13EA551F-6CF8-47EE-A936-5571390BAB9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a:extLst>
              <a:ext uri="{FF2B5EF4-FFF2-40B4-BE49-F238E27FC236}">
                <a16:creationId xmlns:a16="http://schemas.microsoft.com/office/drawing/2014/main" id="{CA0EC43C-55E3-4900-B22A-0BDD7CA7AA8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30" name="スライド番号プレースホルダー 10">
            <a:extLst>
              <a:ext uri="{FF2B5EF4-FFF2-40B4-BE49-F238E27FC236}">
                <a16:creationId xmlns:a16="http://schemas.microsoft.com/office/drawing/2014/main" id="{3C8130F0-C9EA-453D-8C32-22711029C35F}"/>
              </a:ext>
            </a:extLst>
          </p:cNvPr>
          <p:cNvSpPr>
            <a:spLocks noGrp="1"/>
          </p:cNvSpPr>
          <p:nvPr>
            <p:ph type="sldNum" sz="quarter" idx="12"/>
          </p:nvPr>
        </p:nvSpPr>
        <p:spPr>
          <a:xfrm>
            <a:off x="7616599" y="6457568"/>
            <a:ext cx="2228850" cy="365125"/>
          </a:xfrm>
        </p:spPr>
        <p:txBody>
          <a:bodyPr/>
          <a:lstStyle/>
          <a:p>
            <a:r>
              <a:rPr kumimoji="1" lang="en-US" altLang="ja-JP" sz="2000" b="1" dirty="0"/>
              <a:t>33</a:t>
            </a:r>
            <a:endParaRPr kumimoji="1" lang="ja-JP" altLang="en-US" sz="2000" b="1" dirty="0"/>
          </a:p>
        </p:txBody>
      </p:sp>
    </p:spTree>
    <p:extLst>
      <p:ext uri="{BB962C8B-B14F-4D97-AF65-F5344CB8AC3E}">
        <p14:creationId xmlns:p14="http://schemas.microsoft.com/office/powerpoint/2010/main" val="4192805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26D11AAC-90DB-43CE-A977-DE2E7BCFDA8C}"/>
              </a:ext>
            </a:extLst>
          </p:cNvPr>
          <p:cNvSpPr/>
          <p:nvPr/>
        </p:nvSpPr>
        <p:spPr>
          <a:xfrm>
            <a:off x="34419" y="1073034"/>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 　</a:t>
            </a:r>
            <a:r>
              <a:rPr kumimoji="1" lang="ja-JP" altLang="en-US" sz="1050" b="1" dirty="0">
                <a:solidFill>
                  <a:schemeClr val="accent6">
                    <a:lumMod val="75000"/>
                  </a:schemeClr>
                </a:solidFill>
                <a:latin typeface="BIZ UDゴシック" panose="020B0400000000000000" pitchFamily="49" charset="-128"/>
                <a:ea typeface="BIZ UDゴシック" panose="020B0400000000000000" pitchFamily="49" charset="-128"/>
              </a:rPr>
              <a:t>施策４</a:t>
            </a:r>
            <a:r>
              <a:rPr kumimoji="1" lang="en-US" altLang="ja-JP" sz="1050" b="1" dirty="0">
                <a:solidFill>
                  <a:schemeClr val="accent6">
                    <a:lumMod val="75000"/>
                  </a:schemeClr>
                </a:solidFill>
                <a:latin typeface="BIZ UDゴシック" panose="020B0400000000000000" pitchFamily="49" charset="-128"/>
                <a:ea typeface="BIZ UDゴシック" panose="020B0400000000000000" pitchFamily="49" charset="-128"/>
              </a:rPr>
              <a:t>-</a:t>
            </a:r>
            <a:r>
              <a:rPr kumimoji="1" lang="ja-JP" altLang="en-US" sz="1050" b="1" dirty="0">
                <a:solidFill>
                  <a:schemeClr val="accent6">
                    <a:lumMod val="75000"/>
                  </a:schemeClr>
                </a:solidFill>
                <a:latin typeface="BIZ UDゴシック" panose="020B0400000000000000" pitchFamily="49" charset="-128"/>
                <a:ea typeface="BIZ UDゴシック" panose="020B0400000000000000" pitchFamily="49" charset="-128"/>
              </a:rPr>
              <a:t>２　</a:t>
            </a:r>
            <a:r>
              <a:rPr kumimoji="1" lang="ja-JP" altLang="en-US" dirty="0">
                <a:solidFill>
                  <a:schemeClr val="accent6">
                    <a:lumMod val="75000"/>
                  </a:schemeClr>
                </a:solidFill>
                <a:latin typeface="BIZ UDゴシック" panose="020B0400000000000000" pitchFamily="49" charset="-128"/>
                <a:ea typeface="BIZ UDゴシック" panose="020B0400000000000000" pitchFamily="49" charset="-128"/>
              </a:rPr>
              <a:t>森林災害に対するレジリエンスの向上</a:t>
            </a: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000" dirty="0">
                <a:solidFill>
                  <a:schemeClr val="accent6">
                    <a:lumMod val="75000"/>
                  </a:schemeClr>
                </a:solidFill>
                <a:latin typeface="+mn-ea"/>
              </a:rPr>
              <a:t>   </a:t>
            </a: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accent6">
                  <a:lumMod val="75000"/>
                </a:schemeClr>
              </a:solidFill>
            </a:endParaRPr>
          </a:p>
        </p:txBody>
      </p:sp>
      <p:sp>
        <p:nvSpPr>
          <p:cNvPr id="8" name="矢印: 下 7">
            <a:extLst>
              <a:ext uri="{FF2B5EF4-FFF2-40B4-BE49-F238E27FC236}">
                <a16:creationId xmlns:a16="http://schemas.microsoft.com/office/drawing/2014/main" id="{6425E072-B8FC-41D5-BCC2-7A2DE1D6F748}"/>
              </a:ext>
            </a:extLst>
          </p:cNvPr>
          <p:cNvSpPr/>
          <p:nvPr/>
        </p:nvSpPr>
        <p:spPr>
          <a:xfrm>
            <a:off x="2205046" y="2957802"/>
            <a:ext cx="1434023" cy="213452"/>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矢印: 下 10">
            <a:extLst>
              <a:ext uri="{FF2B5EF4-FFF2-40B4-BE49-F238E27FC236}">
                <a16:creationId xmlns:a16="http://schemas.microsoft.com/office/drawing/2014/main" id="{FB55A048-961B-4669-A4EA-D9A02A822A4F}"/>
              </a:ext>
            </a:extLst>
          </p:cNvPr>
          <p:cNvSpPr/>
          <p:nvPr/>
        </p:nvSpPr>
        <p:spPr>
          <a:xfrm>
            <a:off x="2205046" y="4809741"/>
            <a:ext cx="1434023" cy="213452"/>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四角形: 角を丸くする 13">
            <a:extLst>
              <a:ext uri="{FF2B5EF4-FFF2-40B4-BE49-F238E27FC236}">
                <a16:creationId xmlns:a16="http://schemas.microsoft.com/office/drawing/2014/main" id="{D47F48E7-E896-44CB-8E42-30500AFE8FB8}"/>
              </a:ext>
            </a:extLst>
          </p:cNvPr>
          <p:cNvSpPr/>
          <p:nvPr/>
        </p:nvSpPr>
        <p:spPr>
          <a:xfrm>
            <a:off x="106345" y="3240139"/>
            <a:ext cx="5631427" cy="1495670"/>
          </a:xfrm>
          <a:prstGeom prst="roundRect">
            <a:avLst>
              <a:gd name="adj" fmla="val 5612"/>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・府内には、経営の成り立たない放置された人工林が多数存在する。</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そのような中、</a:t>
            </a:r>
            <a:r>
              <a:rPr kumimoji="1" lang="en-US" altLang="ja-JP" sz="1400" dirty="0">
                <a:solidFill>
                  <a:schemeClr val="tx1"/>
                </a:solidFill>
                <a:latin typeface="BIZ UDゴシック" panose="020B0400000000000000" pitchFamily="49" charset="-128"/>
                <a:ea typeface="BIZ UDゴシック" panose="020B0400000000000000" pitchFamily="49" charset="-128"/>
              </a:rPr>
              <a:t>H30</a:t>
            </a:r>
            <a:r>
              <a:rPr kumimoji="1" lang="ja-JP" altLang="en-US" sz="1400" dirty="0">
                <a:solidFill>
                  <a:schemeClr val="tx1"/>
                </a:solidFill>
                <a:latin typeface="BIZ UDゴシック" panose="020B0400000000000000" pitchFamily="49" charset="-128"/>
                <a:ea typeface="BIZ UDゴシック" panose="020B0400000000000000" pitchFamily="49" charset="-128"/>
              </a:rPr>
              <a:t>年には、台風により大規模な風倒木被害が発生</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するなど、その復旧には、多大な財源と労力を要している。</a:t>
            </a:r>
          </a:p>
          <a:p>
            <a:r>
              <a:rPr kumimoji="1" lang="ja-JP" altLang="en-US" sz="1400" dirty="0">
                <a:solidFill>
                  <a:schemeClr val="tx1"/>
                </a:solidFill>
                <a:latin typeface="BIZ UDゴシック" panose="020B0400000000000000" pitchFamily="49" charset="-128"/>
                <a:ea typeface="BIZ UDゴシック" panose="020B0400000000000000" pitchFamily="49" charset="-128"/>
              </a:rPr>
              <a:t>・ドローン測量や遠隔運転機械の活用、</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災害発生時のＩＣＴ機器の</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活用等が進んでいない</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p>
        </p:txBody>
      </p:sp>
      <p:sp>
        <p:nvSpPr>
          <p:cNvPr id="15" name="四角形: 角を丸くする 14">
            <a:extLst>
              <a:ext uri="{FF2B5EF4-FFF2-40B4-BE49-F238E27FC236}">
                <a16:creationId xmlns:a16="http://schemas.microsoft.com/office/drawing/2014/main" id="{9C722B20-B0D5-44F6-8F0F-BDE39F5C627E}"/>
              </a:ext>
            </a:extLst>
          </p:cNvPr>
          <p:cNvSpPr/>
          <p:nvPr/>
        </p:nvSpPr>
        <p:spPr>
          <a:xfrm>
            <a:off x="106345" y="5116572"/>
            <a:ext cx="5631427" cy="1495669"/>
          </a:xfrm>
          <a:prstGeom prst="roundRect">
            <a:avLst>
              <a:gd name="adj" fmla="val 5612"/>
            </a:avLst>
          </a:prstGeom>
          <a:solidFill>
            <a:schemeClr val="accent6">
              <a:lumMod val="20000"/>
              <a:lumOff val="8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・治山施設の整備と併せて、地元住民に対する防災意識の向上や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災害発生時の対応の周知等を着実に実施していきます。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・早期復旧のための体制整備として、</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ＩＣＴ機器による調査・測量</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の導入や</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災害時迂回路</a:t>
            </a:r>
            <a:r>
              <a:rPr kumimoji="1" lang="ja-JP" altLang="en-US" sz="1400" dirty="0">
                <a:solidFill>
                  <a:schemeClr val="tx1"/>
                </a:solidFill>
                <a:latin typeface="BIZ UDゴシック" panose="020B0400000000000000" pitchFamily="49" charset="-128"/>
                <a:ea typeface="BIZ UDゴシック" panose="020B0400000000000000" pitchFamily="49" charset="-128"/>
              </a:rPr>
              <a:t>として活用できる林道の設定及び管理の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支援に取り組みます。</a:t>
            </a:r>
          </a:p>
        </p:txBody>
      </p:sp>
      <p:sp>
        <p:nvSpPr>
          <p:cNvPr id="13" name="四角形: 角を丸くする 12">
            <a:extLst>
              <a:ext uri="{FF2B5EF4-FFF2-40B4-BE49-F238E27FC236}">
                <a16:creationId xmlns:a16="http://schemas.microsoft.com/office/drawing/2014/main" id="{C51FC332-6F1A-4C42-8652-661973AD74F2}"/>
              </a:ext>
            </a:extLst>
          </p:cNvPr>
          <p:cNvSpPr/>
          <p:nvPr/>
        </p:nvSpPr>
        <p:spPr>
          <a:xfrm>
            <a:off x="106345" y="1579172"/>
            <a:ext cx="5631427" cy="1286540"/>
          </a:xfrm>
          <a:prstGeom prst="roundRect">
            <a:avLst>
              <a:gd name="adj" fmla="val 5612"/>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・近年の大規模災害の頻発化に対し、</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予防策・初動対応の強化、</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早期復旧といったレジリエンスの向上</a:t>
            </a:r>
            <a:r>
              <a:rPr kumimoji="1" lang="ja-JP" altLang="en-US" sz="1400" dirty="0">
                <a:solidFill>
                  <a:schemeClr val="tx1"/>
                </a:solidFill>
                <a:latin typeface="BIZ UDゴシック" panose="020B0400000000000000" pitchFamily="49" charset="-128"/>
                <a:ea typeface="BIZ UDゴシック" panose="020B0400000000000000" pitchFamily="49" charset="-128"/>
              </a:rPr>
              <a:t>の機運が高まっている。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・治山事業や森林環境税事業による</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防災・減災対策の推進</a:t>
            </a:r>
            <a:r>
              <a:rPr kumimoji="1" lang="ja-JP" altLang="en-US" sz="1400" dirty="0">
                <a:solidFill>
                  <a:schemeClr val="tx1"/>
                </a:solidFill>
                <a:latin typeface="BIZ UDゴシック" panose="020B0400000000000000" pitchFamily="49" charset="-128"/>
                <a:ea typeface="BIZ UDゴシック" panose="020B0400000000000000" pitchFamily="49" charset="-128"/>
              </a:rPr>
              <a:t>や地域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住民に対する防災教室による</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防災意識の向上</a:t>
            </a:r>
            <a:r>
              <a:rPr kumimoji="1" lang="ja-JP" altLang="en-US" sz="1400" dirty="0">
                <a:solidFill>
                  <a:schemeClr val="tx1"/>
                </a:solidFill>
                <a:latin typeface="BIZ UDゴシック" panose="020B0400000000000000" pitchFamily="49" charset="-128"/>
                <a:ea typeface="BIZ UDゴシック" panose="020B0400000000000000" pitchFamily="49" charset="-128"/>
              </a:rPr>
              <a:t>に取り組んでいる。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pic>
        <p:nvPicPr>
          <p:cNvPr id="25" name="図 24">
            <a:extLst>
              <a:ext uri="{FF2B5EF4-FFF2-40B4-BE49-F238E27FC236}">
                <a16:creationId xmlns:a16="http://schemas.microsoft.com/office/drawing/2014/main" id="{2C77F34F-3710-4E4D-B886-A9FB5CA0646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919261" y="3655602"/>
            <a:ext cx="3734666" cy="2998660"/>
          </a:xfrm>
          <a:prstGeom prst="rect">
            <a:avLst/>
          </a:prstGeom>
        </p:spPr>
      </p:pic>
      <p:sp>
        <p:nvSpPr>
          <p:cNvPr id="27" name="テキスト ボックス 26">
            <a:extLst>
              <a:ext uri="{FF2B5EF4-FFF2-40B4-BE49-F238E27FC236}">
                <a16:creationId xmlns:a16="http://schemas.microsoft.com/office/drawing/2014/main" id="{3D5328C1-EEE9-4233-A9FB-0EBA89C89509}"/>
              </a:ext>
            </a:extLst>
          </p:cNvPr>
          <p:cNvSpPr txBox="1"/>
          <p:nvPr/>
        </p:nvSpPr>
        <p:spPr>
          <a:xfrm>
            <a:off x="5781544" y="3373165"/>
            <a:ext cx="3866104" cy="276999"/>
          </a:xfrm>
          <a:prstGeom prst="rect">
            <a:avLst/>
          </a:prstGeom>
          <a:noFill/>
        </p:spPr>
        <p:txBody>
          <a:bodyPr wrap="square">
            <a:spAutoFit/>
          </a:bodyPr>
          <a:lstStyle/>
          <a:p>
            <a:r>
              <a:rPr lang="ja-JP" altLang="en-US" sz="1200" dirty="0">
                <a:latin typeface="BIZ UDゴシック" panose="020B0400000000000000" pitchFamily="49" charset="-128"/>
                <a:ea typeface="BIZ UDゴシック" panose="020B0400000000000000" pitchFamily="49" charset="-128"/>
              </a:rPr>
              <a:t>■災害発生時における林道の活用</a:t>
            </a:r>
          </a:p>
        </p:txBody>
      </p:sp>
      <p:sp>
        <p:nvSpPr>
          <p:cNvPr id="26" name="テキスト ボックス 25">
            <a:extLst>
              <a:ext uri="{FF2B5EF4-FFF2-40B4-BE49-F238E27FC236}">
                <a16:creationId xmlns:a16="http://schemas.microsoft.com/office/drawing/2014/main" id="{81866912-8739-40F3-B0E9-F3A605521D73}"/>
              </a:ext>
            </a:extLst>
          </p:cNvPr>
          <p:cNvSpPr txBox="1"/>
          <p:nvPr/>
        </p:nvSpPr>
        <p:spPr>
          <a:xfrm>
            <a:off x="5614922" y="6614562"/>
            <a:ext cx="4124455" cy="230832"/>
          </a:xfrm>
          <a:prstGeom prst="rect">
            <a:avLst/>
          </a:prstGeom>
          <a:solidFill>
            <a:schemeClr val="bg1"/>
          </a:solidFill>
        </p:spPr>
        <p:txBody>
          <a:bodyPr wrap="square">
            <a:spAutoFit/>
          </a:bodyPr>
          <a:lstStyle/>
          <a:p>
            <a:r>
              <a:rPr lang="en-US" altLang="ja-JP" sz="900" dirty="0"/>
              <a:t>【</a:t>
            </a:r>
            <a:r>
              <a:rPr lang="ja-JP" altLang="en-US" sz="900" dirty="0"/>
              <a:t>林野庁</a:t>
            </a:r>
            <a:r>
              <a:rPr lang="en-US" altLang="ja-JP" sz="900" dirty="0"/>
              <a:t>】</a:t>
            </a:r>
            <a:r>
              <a:rPr lang="ja-JP" altLang="en-US" sz="900" dirty="0"/>
              <a:t>林道を災害時の迂回路として活用した例（長野県：国有林林道）</a:t>
            </a:r>
          </a:p>
        </p:txBody>
      </p:sp>
      <p:sp>
        <p:nvSpPr>
          <p:cNvPr id="18" name="正方形/長方形 17">
            <a:extLst>
              <a:ext uri="{FF2B5EF4-FFF2-40B4-BE49-F238E27FC236}">
                <a16:creationId xmlns:a16="http://schemas.microsoft.com/office/drawing/2014/main" id="{9BD638D6-5CA0-46D3-B9DF-818DEEE6B478}"/>
              </a:ext>
            </a:extLst>
          </p:cNvPr>
          <p:cNvSpPr/>
          <p:nvPr/>
        </p:nvSpPr>
        <p:spPr>
          <a:xfrm>
            <a:off x="0" y="489858"/>
            <a:ext cx="9906000" cy="464695"/>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78"/>
            <a:r>
              <a:rPr lang="ja-JP" altLang="en-US" sz="2000" dirty="0">
                <a:solidFill>
                  <a:prstClr val="white"/>
                </a:solidFill>
                <a:latin typeface="BIZ UDゴシック" panose="020B0400000000000000" pitchFamily="49" charset="-128"/>
                <a:ea typeface="BIZ UDゴシック" panose="020B0400000000000000" pitchFamily="49" charset="-128"/>
              </a:rPr>
              <a:t> </a:t>
            </a:r>
            <a:r>
              <a:rPr lang="ja-JP" altLang="en-US" sz="1600" dirty="0">
                <a:solidFill>
                  <a:prstClr val="white"/>
                </a:solidFill>
                <a:latin typeface="BIZ UDゴシック" panose="020B0400000000000000" pitchFamily="49" charset="-128"/>
                <a:ea typeface="BIZ UDゴシック" panose="020B0400000000000000" pitchFamily="49" charset="-128"/>
              </a:rPr>
              <a:t>基軸４</a:t>
            </a:r>
            <a:r>
              <a:rPr lang="ja-JP" altLang="en-US" sz="2000" dirty="0">
                <a:solidFill>
                  <a:prstClr val="white"/>
                </a:solidFill>
                <a:latin typeface="BIZ UDゴシック" panose="020B0400000000000000" pitchFamily="49" charset="-128"/>
                <a:ea typeface="BIZ UDゴシック" panose="020B0400000000000000" pitchFamily="49" charset="-128"/>
              </a:rPr>
              <a:t>「長期的な整備・保全のための体制づくり」</a:t>
            </a:r>
            <a:endParaRPr lang="ja-JP" altLang="en-US" b="1" dirty="0">
              <a:solidFill>
                <a:prstClr val="white"/>
              </a:solidFill>
              <a:latin typeface="BIZ UDゴシック" panose="020B0400000000000000" pitchFamily="49" charset="-128"/>
              <a:ea typeface="BIZ UDゴシック" panose="020B0400000000000000" pitchFamily="49" charset="-128"/>
            </a:endParaRPr>
          </a:p>
        </p:txBody>
      </p:sp>
      <p:sp>
        <p:nvSpPr>
          <p:cNvPr id="21" name="正方形/長方形 20">
            <a:extLst>
              <a:ext uri="{FF2B5EF4-FFF2-40B4-BE49-F238E27FC236}">
                <a16:creationId xmlns:a16="http://schemas.microsoft.com/office/drawing/2014/main" id="{8F61C87A-924E-4FCE-BACD-4061DF6AAD8E}"/>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pic>
        <p:nvPicPr>
          <p:cNvPr id="6" name="図 5">
            <a:extLst>
              <a:ext uri="{FF2B5EF4-FFF2-40B4-BE49-F238E27FC236}">
                <a16:creationId xmlns:a16="http://schemas.microsoft.com/office/drawing/2014/main" id="{AA81579C-91D6-4AA4-95B8-D78DFDA68D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66933" y="877478"/>
            <a:ext cx="2913065" cy="2465222"/>
          </a:xfrm>
          <a:prstGeom prst="rect">
            <a:avLst/>
          </a:prstGeom>
        </p:spPr>
      </p:pic>
      <p:sp>
        <p:nvSpPr>
          <p:cNvPr id="19" name="テキスト ボックス 18">
            <a:extLst>
              <a:ext uri="{FF2B5EF4-FFF2-40B4-BE49-F238E27FC236}">
                <a16:creationId xmlns:a16="http://schemas.microsoft.com/office/drawing/2014/main" id="{FE665C67-382F-4ACE-9A42-F5C091149022}"/>
              </a:ext>
            </a:extLst>
          </p:cNvPr>
          <p:cNvSpPr txBox="1"/>
          <p:nvPr/>
        </p:nvSpPr>
        <p:spPr>
          <a:xfrm>
            <a:off x="5914980" y="614125"/>
            <a:ext cx="3866104" cy="276999"/>
          </a:xfrm>
          <a:prstGeom prst="rect">
            <a:avLst/>
          </a:prstGeom>
          <a:solidFill>
            <a:schemeClr val="bg1"/>
          </a:solidFill>
        </p:spPr>
        <p:txBody>
          <a:bodyPr wrap="square">
            <a:spAutoFit/>
          </a:bodyPr>
          <a:lstStyle/>
          <a:p>
            <a:r>
              <a:rPr lang="ja-JP" altLang="en-US" sz="1200" dirty="0">
                <a:latin typeface="BIZ UDゴシック" panose="020B0400000000000000" pitchFamily="49" charset="-128"/>
                <a:ea typeface="BIZ UDゴシック" panose="020B0400000000000000" pitchFamily="49" charset="-128"/>
              </a:rPr>
              <a:t>■ＵＡＶ写真測量による測量・設計事例</a:t>
            </a:r>
          </a:p>
        </p:txBody>
      </p:sp>
      <p:sp>
        <p:nvSpPr>
          <p:cNvPr id="23" name="テキスト ボックス 22">
            <a:extLst>
              <a:ext uri="{FF2B5EF4-FFF2-40B4-BE49-F238E27FC236}">
                <a16:creationId xmlns:a16="http://schemas.microsoft.com/office/drawing/2014/main" id="{EC48A530-971C-456E-84D8-472070F44CF3}"/>
              </a:ext>
            </a:extLst>
          </p:cNvPr>
          <p:cNvSpPr txBox="1"/>
          <p:nvPr/>
        </p:nvSpPr>
        <p:spPr>
          <a:xfrm>
            <a:off x="5838092" y="3148282"/>
            <a:ext cx="3942992" cy="230832"/>
          </a:xfrm>
          <a:prstGeom prst="rect">
            <a:avLst/>
          </a:prstGeom>
          <a:solidFill>
            <a:schemeClr val="bg1"/>
          </a:solidFill>
        </p:spPr>
        <p:txBody>
          <a:bodyPr wrap="square">
            <a:spAutoFit/>
          </a:bodyPr>
          <a:lstStyle/>
          <a:p>
            <a:r>
              <a:rPr lang="ja-JP" altLang="en-US" sz="900" dirty="0"/>
              <a:t>出展：林野庁資料</a:t>
            </a:r>
            <a:r>
              <a:rPr lang="ja-JP" altLang="en-US" sz="800" dirty="0"/>
              <a:t>（災害復旧事業の迅速化・効率化のためのＩＣＴ技術の活用）</a:t>
            </a:r>
          </a:p>
        </p:txBody>
      </p:sp>
      <p:pic>
        <p:nvPicPr>
          <p:cNvPr id="28" name="図 27">
            <a:extLst>
              <a:ext uri="{FF2B5EF4-FFF2-40B4-BE49-F238E27FC236}">
                <a16:creationId xmlns:a16="http://schemas.microsoft.com/office/drawing/2014/main" id="{8AA56538-917B-4AD2-A7CB-E0EECAEB15B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29" name="図 28">
            <a:extLst>
              <a:ext uri="{FF2B5EF4-FFF2-40B4-BE49-F238E27FC236}">
                <a16:creationId xmlns:a16="http://schemas.microsoft.com/office/drawing/2014/main" id="{49A56B95-6CFC-459C-B90E-165DF00A25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30" name="図 29">
            <a:extLst>
              <a:ext uri="{FF2B5EF4-FFF2-40B4-BE49-F238E27FC236}">
                <a16:creationId xmlns:a16="http://schemas.microsoft.com/office/drawing/2014/main" id="{61BE4EC9-7BDC-461C-A83B-ACB43FE516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31" name="図 30">
            <a:extLst>
              <a:ext uri="{FF2B5EF4-FFF2-40B4-BE49-F238E27FC236}">
                <a16:creationId xmlns:a16="http://schemas.microsoft.com/office/drawing/2014/main" id="{7014DE33-376A-4884-9FD0-1501FAA1232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32" name="図 31">
            <a:extLst>
              <a:ext uri="{FF2B5EF4-FFF2-40B4-BE49-F238E27FC236}">
                <a16:creationId xmlns:a16="http://schemas.microsoft.com/office/drawing/2014/main" id="{C703CB60-269C-4EDE-9A18-DA09BC29B7F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42" name="図 41">
            <a:extLst>
              <a:ext uri="{FF2B5EF4-FFF2-40B4-BE49-F238E27FC236}">
                <a16:creationId xmlns:a16="http://schemas.microsoft.com/office/drawing/2014/main" id="{1065F70C-BC7E-457C-982C-C7B1DDAC734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43" name="図 42">
            <a:extLst>
              <a:ext uri="{FF2B5EF4-FFF2-40B4-BE49-F238E27FC236}">
                <a16:creationId xmlns:a16="http://schemas.microsoft.com/office/drawing/2014/main" id="{50CF0170-8B68-4335-82AA-DAC83E38BAF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44" name="Picture 2">
            <a:extLst>
              <a:ext uri="{FF2B5EF4-FFF2-40B4-BE49-F238E27FC236}">
                <a16:creationId xmlns:a16="http://schemas.microsoft.com/office/drawing/2014/main" id="{20BACAD7-B779-4266-8520-4BB4F9FE842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5F98C10E-3AE6-4389-8732-BDB6FA3EF4F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33" name="スライド番号プレースホルダー 10">
            <a:extLst>
              <a:ext uri="{FF2B5EF4-FFF2-40B4-BE49-F238E27FC236}">
                <a16:creationId xmlns:a16="http://schemas.microsoft.com/office/drawing/2014/main" id="{2C602F46-FA62-4900-A5B7-7954525FBCD8}"/>
              </a:ext>
            </a:extLst>
          </p:cNvPr>
          <p:cNvSpPr>
            <a:spLocks noGrp="1"/>
          </p:cNvSpPr>
          <p:nvPr>
            <p:ph type="sldNum" sz="quarter" idx="12"/>
          </p:nvPr>
        </p:nvSpPr>
        <p:spPr>
          <a:xfrm>
            <a:off x="7616599" y="6457568"/>
            <a:ext cx="2228850" cy="365125"/>
          </a:xfrm>
        </p:spPr>
        <p:txBody>
          <a:bodyPr/>
          <a:lstStyle/>
          <a:p>
            <a:r>
              <a:rPr kumimoji="1" lang="en-US" altLang="ja-JP" sz="2000" b="1" dirty="0"/>
              <a:t>34</a:t>
            </a:r>
            <a:endParaRPr kumimoji="1" lang="ja-JP" altLang="en-US" sz="2000" b="1" dirty="0"/>
          </a:p>
        </p:txBody>
      </p:sp>
    </p:spTree>
    <p:extLst>
      <p:ext uri="{BB962C8B-B14F-4D97-AF65-F5344CB8AC3E}">
        <p14:creationId xmlns:p14="http://schemas.microsoft.com/office/powerpoint/2010/main" val="2494982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26D11AAC-90DB-43CE-A977-DE2E7BCFDA8C}"/>
              </a:ext>
            </a:extLst>
          </p:cNvPr>
          <p:cNvSpPr/>
          <p:nvPr/>
        </p:nvSpPr>
        <p:spPr>
          <a:xfrm>
            <a:off x="41805" y="967013"/>
            <a:ext cx="5631428" cy="408950"/>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050" dirty="0">
                <a:solidFill>
                  <a:schemeClr val="accent6">
                    <a:lumMod val="75000"/>
                  </a:schemeClr>
                </a:solidFill>
                <a:latin typeface="BIZ UDゴシック" panose="020B0400000000000000" pitchFamily="49" charset="-128"/>
                <a:ea typeface="BIZ UDゴシック" panose="020B0400000000000000" pitchFamily="49" charset="-128"/>
              </a:rPr>
              <a:t> 　</a:t>
            </a:r>
            <a:r>
              <a:rPr kumimoji="1" lang="ja-JP" altLang="en-US" sz="1050" b="1" dirty="0">
                <a:solidFill>
                  <a:schemeClr val="accent6">
                    <a:lumMod val="75000"/>
                  </a:schemeClr>
                </a:solidFill>
                <a:latin typeface="BIZ UDゴシック" panose="020B0400000000000000" pitchFamily="49" charset="-128"/>
                <a:ea typeface="BIZ UDゴシック" panose="020B0400000000000000" pitchFamily="49" charset="-128"/>
              </a:rPr>
              <a:t>施策４</a:t>
            </a:r>
            <a:r>
              <a:rPr kumimoji="1" lang="en-US" altLang="ja-JP" sz="1050" b="1" dirty="0">
                <a:solidFill>
                  <a:schemeClr val="accent6">
                    <a:lumMod val="75000"/>
                  </a:schemeClr>
                </a:solidFill>
                <a:latin typeface="BIZ UDゴシック" panose="020B0400000000000000" pitchFamily="49" charset="-128"/>
                <a:ea typeface="BIZ UDゴシック" panose="020B0400000000000000" pitchFamily="49" charset="-128"/>
              </a:rPr>
              <a:t>-</a:t>
            </a:r>
            <a:r>
              <a:rPr kumimoji="1" lang="ja-JP" altLang="en-US" sz="1050" b="1" dirty="0">
                <a:solidFill>
                  <a:schemeClr val="accent6">
                    <a:lumMod val="75000"/>
                  </a:schemeClr>
                </a:solidFill>
                <a:latin typeface="BIZ UDゴシック" panose="020B0400000000000000" pitchFamily="49" charset="-128"/>
                <a:ea typeface="BIZ UDゴシック" panose="020B0400000000000000" pitchFamily="49" charset="-128"/>
              </a:rPr>
              <a:t>３　</a:t>
            </a:r>
            <a:r>
              <a:rPr kumimoji="1" lang="ja-JP" altLang="en-US" dirty="0">
                <a:solidFill>
                  <a:schemeClr val="accent6">
                    <a:lumMod val="75000"/>
                  </a:schemeClr>
                </a:solidFill>
                <a:latin typeface="BIZ UDゴシック" panose="020B0400000000000000" pitchFamily="49" charset="-128"/>
                <a:ea typeface="BIZ UDゴシック" panose="020B0400000000000000" pitchFamily="49" charset="-128"/>
              </a:rPr>
              <a:t>府民への見える化</a:t>
            </a:r>
            <a:endParaRPr kumimoji="1" lang="en-US" altLang="ja-JP" sz="105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000" dirty="0">
                <a:solidFill>
                  <a:schemeClr val="accent6">
                    <a:lumMod val="75000"/>
                  </a:schemeClr>
                </a:solidFill>
                <a:latin typeface="+mn-ea"/>
              </a:rPr>
              <a:t>   </a:t>
            </a: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 </a:t>
            </a:r>
            <a:endParaRPr kumimoji="1" lang="en-US" altLang="ja-JP" sz="1400" dirty="0">
              <a:solidFill>
                <a:schemeClr val="accent6">
                  <a:lumMod val="75000"/>
                </a:schemeClr>
              </a:solidFill>
            </a:endParaRPr>
          </a:p>
        </p:txBody>
      </p:sp>
      <p:pic>
        <p:nvPicPr>
          <p:cNvPr id="17" name="図 16">
            <a:extLst>
              <a:ext uri="{FF2B5EF4-FFF2-40B4-BE49-F238E27FC236}">
                <a16:creationId xmlns:a16="http://schemas.microsoft.com/office/drawing/2014/main" id="{386E65E4-17CE-49CF-94E5-A37793C3F5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887083" y="5103598"/>
            <a:ext cx="1977112" cy="1480617"/>
          </a:xfrm>
          <a:prstGeom prst="rect">
            <a:avLst/>
          </a:prstGeom>
        </p:spPr>
      </p:pic>
      <p:sp>
        <p:nvSpPr>
          <p:cNvPr id="18" name="テキスト ボックス 17">
            <a:extLst>
              <a:ext uri="{FF2B5EF4-FFF2-40B4-BE49-F238E27FC236}">
                <a16:creationId xmlns:a16="http://schemas.microsoft.com/office/drawing/2014/main" id="{8CF60AD9-0581-4574-9D97-73412F6B0F39}"/>
              </a:ext>
            </a:extLst>
          </p:cNvPr>
          <p:cNvSpPr txBox="1"/>
          <p:nvPr/>
        </p:nvSpPr>
        <p:spPr>
          <a:xfrm>
            <a:off x="7932333" y="6599652"/>
            <a:ext cx="1886611" cy="246221"/>
          </a:xfrm>
          <a:prstGeom prst="rect">
            <a:avLst/>
          </a:prstGeom>
          <a:noFill/>
        </p:spPr>
        <p:txBody>
          <a:bodyPr wrap="square">
            <a:spAutoFit/>
          </a:bodyPr>
          <a:lstStyle/>
          <a:p>
            <a:pPr algn="ctr"/>
            <a:r>
              <a:rPr lang="en-US" altLang="ja-JP" sz="1000" dirty="0" err="1">
                <a:latin typeface="+mn-ea"/>
              </a:rPr>
              <a:t>Youtube</a:t>
            </a:r>
            <a:r>
              <a:rPr lang="ja-JP" altLang="en-US" sz="1000" dirty="0">
                <a:latin typeface="+mn-ea"/>
              </a:rPr>
              <a:t>動画（森林環境税）</a:t>
            </a:r>
            <a:endParaRPr lang="en-US" altLang="ja-JP" sz="1000" dirty="0">
              <a:latin typeface="+mn-ea"/>
            </a:endParaRPr>
          </a:p>
        </p:txBody>
      </p:sp>
      <p:pic>
        <p:nvPicPr>
          <p:cNvPr id="20" name="図 2">
            <a:extLst>
              <a:ext uri="{FF2B5EF4-FFF2-40B4-BE49-F238E27FC236}">
                <a16:creationId xmlns:a16="http://schemas.microsoft.com/office/drawing/2014/main" id="{0E21F9D1-6E22-413E-9A43-FD33C3F94C0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5809164" y="5103598"/>
            <a:ext cx="1977112" cy="1481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正方形/長方形 20">
            <a:extLst>
              <a:ext uri="{FF2B5EF4-FFF2-40B4-BE49-F238E27FC236}">
                <a16:creationId xmlns:a16="http://schemas.microsoft.com/office/drawing/2014/main" id="{13785BB3-59CA-49AE-9CA1-3CB7D22C7A3A}"/>
              </a:ext>
            </a:extLst>
          </p:cNvPr>
          <p:cNvSpPr/>
          <p:nvPr/>
        </p:nvSpPr>
        <p:spPr>
          <a:xfrm>
            <a:off x="5909971" y="6585277"/>
            <a:ext cx="1977112" cy="2518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6981" tIns="48491" rIns="96981" bIns="48491" anchor="ctr">
            <a:spAutoFit/>
          </a:bodyPr>
          <a:lstStyle/>
          <a:p>
            <a:pPr algn="ctr">
              <a:defRPr/>
            </a:pPr>
            <a:r>
              <a:rPr lang="ja-JP" altLang="en-US" sz="1000" dirty="0">
                <a:solidFill>
                  <a:schemeClr val="tx1"/>
                </a:solidFill>
                <a:latin typeface="+mn-ea"/>
                <a:cs typeface="メイリオ" panose="020B0604030504040204" pitchFamily="50" charset="-128"/>
              </a:rPr>
              <a:t>防災教室（防災マップづくり）</a:t>
            </a:r>
            <a:endParaRPr lang="en-US" altLang="ja-JP" sz="1000" dirty="0">
              <a:solidFill>
                <a:schemeClr val="tx1"/>
              </a:solidFill>
              <a:latin typeface="+mn-ea"/>
              <a:cs typeface="メイリオ" panose="020B0604030504040204" pitchFamily="50" charset="-128"/>
            </a:endParaRPr>
          </a:p>
        </p:txBody>
      </p:sp>
      <p:sp>
        <p:nvSpPr>
          <p:cNvPr id="22" name="スライド番号プレースホルダー 10">
            <a:extLst>
              <a:ext uri="{FF2B5EF4-FFF2-40B4-BE49-F238E27FC236}">
                <a16:creationId xmlns:a16="http://schemas.microsoft.com/office/drawing/2014/main" id="{E9D3E879-1771-44B2-B87C-AEC6ABBC03F6}"/>
              </a:ext>
            </a:extLst>
          </p:cNvPr>
          <p:cNvSpPr>
            <a:spLocks noGrp="1"/>
          </p:cNvSpPr>
          <p:nvPr>
            <p:ph type="sldNum" sz="quarter" idx="12"/>
          </p:nvPr>
        </p:nvSpPr>
        <p:spPr>
          <a:xfrm>
            <a:off x="7744886" y="6551179"/>
            <a:ext cx="2228850" cy="365125"/>
          </a:xfrm>
        </p:spPr>
        <p:txBody>
          <a:bodyPr/>
          <a:lstStyle/>
          <a:p>
            <a:r>
              <a:rPr kumimoji="1" lang="en-US" altLang="ja-JP" sz="2000" b="1" dirty="0"/>
              <a:t>35</a:t>
            </a:r>
            <a:endParaRPr kumimoji="1" lang="ja-JP" altLang="en-US" sz="2000" b="1" dirty="0"/>
          </a:p>
        </p:txBody>
      </p:sp>
      <p:sp>
        <p:nvSpPr>
          <p:cNvPr id="26" name="正方形/長方形 25">
            <a:extLst>
              <a:ext uri="{FF2B5EF4-FFF2-40B4-BE49-F238E27FC236}">
                <a16:creationId xmlns:a16="http://schemas.microsoft.com/office/drawing/2014/main" id="{D0437676-A98A-4EA7-A8EE-5C637CB5AF3F}"/>
              </a:ext>
            </a:extLst>
          </p:cNvPr>
          <p:cNvSpPr/>
          <p:nvPr/>
        </p:nvSpPr>
        <p:spPr>
          <a:xfrm>
            <a:off x="0" y="0"/>
            <a:ext cx="9906000" cy="5450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400"/>
              </a:lnSpc>
            </a:pPr>
            <a:r>
              <a:rPr kumimoji="1" lang="ja-JP" altLang="en-US" dirty="0">
                <a:latin typeface="BIZ UDゴシック" panose="020B0400000000000000" pitchFamily="49" charset="-128"/>
                <a:ea typeface="BIZ UDゴシック" panose="020B0400000000000000" pitchFamily="49" charset="-128"/>
              </a:rPr>
              <a:t>　第４章　</a:t>
            </a:r>
            <a:r>
              <a:rPr kumimoji="1" lang="ja-JP" altLang="en-US" sz="1600" dirty="0">
                <a:latin typeface="BIZ UDゴシック" panose="020B0400000000000000" pitchFamily="49" charset="-128"/>
                <a:ea typeface="BIZ UDゴシック" panose="020B0400000000000000" pitchFamily="49" charset="-128"/>
              </a:rPr>
              <a:t>森林の長期的な整備・保全に向けた「</a:t>
            </a:r>
            <a:r>
              <a:rPr kumimoji="1" lang="ja-JP" altLang="en-US" dirty="0">
                <a:latin typeface="BIZ UDゴシック" panose="020B0400000000000000" pitchFamily="49" charset="-128"/>
                <a:ea typeface="BIZ UDゴシック" panose="020B0400000000000000" pitchFamily="49" charset="-128"/>
              </a:rPr>
              <a:t>４つの基軸」と「主要施策」</a:t>
            </a:r>
            <a:endParaRPr kumimoji="1" lang="en-US" altLang="ja-JP" dirty="0">
              <a:latin typeface="BIZ UDゴシック" panose="020B0400000000000000" pitchFamily="49" charset="-128"/>
              <a:ea typeface="BIZ UDゴシック" panose="020B0400000000000000" pitchFamily="49" charset="-128"/>
            </a:endParaRPr>
          </a:p>
        </p:txBody>
      </p:sp>
      <p:sp>
        <p:nvSpPr>
          <p:cNvPr id="24" name="矢印: 下 23">
            <a:extLst>
              <a:ext uri="{FF2B5EF4-FFF2-40B4-BE49-F238E27FC236}">
                <a16:creationId xmlns:a16="http://schemas.microsoft.com/office/drawing/2014/main" id="{FA583952-E4CE-40B5-BBBD-EC9CE7928B98}"/>
              </a:ext>
            </a:extLst>
          </p:cNvPr>
          <p:cNvSpPr/>
          <p:nvPr/>
        </p:nvSpPr>
        <p:spPr>
          <a:xfrm>
            <a:off x="2155173" y="5259558"/>
            <a:ext cx="1434023" cy="104970"/>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四角形: 角を丸くする 27">
            <a:extLst>
              <a:ext uri="{FF2B5EF4-FFF2-40B4-BE49-F238E27FC236}">
                <a16:creationId xmlns:a16="http://schemas.microsoft.com/office/drawing/2014/main" id="{58552205-4F1E-4C59-B920-7E1D9B1CBCA0}"/>
              </a:ext>
            </a:extLst>
          </p:cNvPr>
          <p:cNvSpPr/>
          <p:nvPr/>
        </p:nvSpPr>
        <p:spPr>
          <a:xfrm>
            <a:off x="56472" y="1375963"/>
            <a:ext cx="5631427" cy="1482910"/>
          </a:xfrm>
          <a:prstGeom prst="roundRect">
            <a:avLst>
              <a:gd name="adj" fmla="val 5612"/>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●現状</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・治山対策の概要資料や計画、実施報告、山地災害危険地区の指定</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情報を冊子、ＨＰ等の様々な媒体を用いて、周知を図っている。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・山地災害危険地区については、令和６年３月に調査要領が見直さ</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れ、森林の荒廃状況による補正や、航空レーザデータを活用した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18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より詳細な調査、定期的な見直しが必要となった。</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p:txBody>
      </p:sp>
      <p:sp>
        <p:nvSpPr>
          <p:cNvPr id="29" name="四角形: 角を丸くする 28">
            <a:extLst>
              <a:ext uri="{FF2B5EF4-FFF2-40B4-BE49-F238E27FC236}">
                <a16:creationId xmlns:a16="http://schemas.microsoft.com/office/drawing/2014/main" id="{410CEBAB-3992-4901-AB32-D4BF5CA171FF}"/>
              </a:ext>
            </a:extLst>
          </p:cNvPr>
          <p:cNvSpPr/>
          <p:nvPr/>
        </p:nvSpPr>
        <p:spPr>
          <a:xfrm>
            <a:off x="56472" y="3062948"/>
            <a:ext cx="5631427" cy="2126322"/>
          </a:xfrm>
          <a:prstGeom prst="roundRect">
            <a:avLst>
              <a:gd name="adj" fmla="val 5612"/>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●課題</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・見直し前の</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「山地災害危険地区」は、地区設定のみを公表であり</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府民にとっては、個別の危険度ランクや森林の状況等が把握で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きない状況であった。</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・治山対策は、普段、人が立ち入らない山間部で実施することから、</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対策の効果や進捗状況をわかりやすく伝える工夫が必要</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・近年、災害の激甚化、頻発化が進む中、流域全体での安全対策の</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推進が重要であるが、集水域である森林の</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防災・減災対策の必要</a:t>
            </a:r>
            <a:endParaRPr kumimoji="1" lang="en-US" altLang="ja-JP" sz="1400" b="1" u="sng"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性や森林の持つ公益的機能等についての府民理解が進んでいない</a:t>
            </a:r>
            <a:r>
              <a:rPr kumimoji="1" lang="ja-JP" altLang="en-US" sz="1400" dirty="0">
                <a:solidFill>
                  <a:schemeClr val="tx1"/>
                </a:solidFill>
                <a:latin typeface="BIZ UDゴシック" panose="020B0400000000000000" pitchFamily="49" charset="-128"/>
                <a:ea typeface="BIZ UDゴシック" panose="020B0400000000000000" pitchFamily="49" charset="-128"/>
              </a:rPr>
              <a:t>。</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30" name="四角形: 角を丸くする 29">
            <a:extLst>
              <a:ext uri="{FF2B5EF4-FFF2-40B4-BE49-F238E27FC236}">
                <a16:creationId xmlns:a16="http://schemas.microsoft.com/office/drawing/2014/main" id="{52437826-41BC-4D68-8597-8DF35570D0F0}"/>
              </a:ext>
            </a:extLst>
          </p:cNvPr>
          <p:cNvSpPr/>
          <p:nvPr/>
        </p:nvSpPr>
        <p:spPr>
          <a:xfrm>
            <a:off x="56472" y="5433060"/>
            <a:ext cx="5631427" cy="1336982"/>
          </a:xfrm>
          <a:prstGeom prst="roundRect">
            <a:avLst>
              <a:gd name="adj" fmla="val 5612"/>
            </a:avLst>
          </a:prstGeom>
          <a:solidFill>
            <a:schemeClr val="accent6">
              <a:lumMod val="20000"/>
              <a:lumOff val="80000"/>
            </a:schemeClr>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nSpc>
                <a:spcPct val="150000"/>
              </a:lnSpc>
            </a:pPr>
            <a:r>
              <a:rPr kumimoji="1" lang="ja-JP" altLang="en-US" sz="1400" dirty="0">
                <a:solidFill>
                  <a:schemeClr val="tx1"/>
                </a:solidFill>
                <a:latin typeface="BIZ UDゴシック" panose="020B0400000000000000" pitchFamily="49" charset="-128"/>
                <a:ea typeface="BIZ UDゴシック" panose="020B0400000000000000" pitchFamily="49" charset="-128"/>
              </a:rPr>
              <a:t> ●取組みの方向性</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・山地災害危険地区の危険度ランクや森林の管理状況等について、</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en-US" altLang="ja-JP" sz="1400" b="1" dirty="0">
                <a:solidFill>
                  <a:schemeClr val="tx1"/>
                </a:solidFill>
                <a:latin typeface="BIZ UDゴシック" panose="020B0400000000000000" pitchFamily="49" charset="-128"/>
                <a:ea typeface="BIZ UDゴシック" panose="020B0400000000000000" pitchFamily="49" charset="-128"/>
              </a:rPr>
              <a:t>   </a:t>
            </a:r>
            <a:r>
              <a:rPr kumimoji="1" lang="ja-JP" altLang="en-US" sz="1400" b="1" dirty="0">
                <a:solidFill>
                  <a:schemeClr val="tx1"/>
                </a:solidFill>
                <a:latin typeface="BIZ UDゴシック" panose="020B0400000000000000" pitchFamily="49" charset="-128"/>
                <a:ea typeface="BIZ UDゴシック" panose="020B0400000000000000" pitchFamily="49" charset="-128"/>
              </a:rPr>
              <a:t>今後、</a:t>
            </a:r>
            <a:r>
              <a:rPr kumimoji="1" lang="en-US" altLang="ja-JP" sz="1400" b="1" u="sng" dirty="0">
                <a:solidFill>
                  <a:schemeClr val="tx1"/>
                </a:solidFill>
                <a:latin typeface="BIZ UDゴシック" panose="020B0400000000000000" pitchFamily="49" charset="-128"/>
                <a:ea typeface="BIZ UDゴシック" panose="020B0400000000000000" pitchFamily="49" charset="-128"/>
              </a:rPr>
              <a:t>Web</a:t>
            </a:r>
            <a:r>
              <a:rPr kumimoji="1" lang="ja-JP" altLang="en-US" sz="1400" b="1" u="sng" dirty="0">
                <a:solidFill>
                  <a:schemeClr val="tx1"/>
                </a:solidFill>
                <a:latin typeface="BIZ UDゴシック" panose="020B0400000000000000" pitchFamily="49" charset="-128"/>
                <a:ea typeface="BIZ UDゴシック" panose="020B0400000000000000" pitchFamily="49" charset="-128"/>
              </a:rPr>
              <a:t>上で公開</a:t>
            </a:r>
            <a:r>
              <a:rPr kumimoji="1" lang="ja-JP" altLang="en-US" sz="1400" dirty="0">
                <a:solidFill>
                  <a:schemeClr val="tx1"/>
                </a:solidFill>
                <a:latin typeface="BIZ UDゴシック" panose="020B0400000000000000" pitchFamily="49" charset="-128"/>
                <a:ea typeface="BIZ UDゴシック" panose="020B0400000000000000" pitchFamily="49" charset="-128"/>
              </a:rPr>
              <a:t>するなど、府民への見える化に取り組みます。​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en-US" altLang="ja-JP" sz="1400" dirty="0">
                <a:solidFill>
                  <a:schemeClr val="tx1"/>
                </a:solidFill>
                <a:latin typeface="BIZ UDゴシック" panose="020B0400000000000000" pitchFamily="49" charset="-128"/>
                <a:ea typeface="BIZ UDゴシック" panose="020B0400000000000000" pitchFamily="49" charset="-128"/>
              </a:rPr>
              <a:t>SNS</a:t>
            </a:r>
            <a:r>
              <a:rPr kumimoji="1" lang="ja-JP" altLang="en-US" sz="1400" dirty="0">
                <a:solidFill>
                  <a:schemeClr val="tx1"/>
                </a:solidFill>
                <a:latin typeface="BIZ UDゴシック" panose="020B0400000000000000" pitchFamily="49" charset="-128"/>
                <a:ea typeface="BIZ UDゴシック" panose="020B0400000000000000" pitchFamily="49" charset="-128"/>
              </a:rPr>
              <a:t>や</a:t>
            </a:r>
            <a:r>
              <a:rPr kumimoji="1" lang="en-US" altLang="ja-JP" sz="1400" dirty="0" err="1">
                <a:solidFill>
                  <a:schemeClr val="tx1"/>
                </a:solidFill>
                <a:latin typeface="BIZ UDゴシック" panose="020B0400000000000000" pitchFamily="49" charset="-128"/>
                <a:ea typeface="BIZ UDゴシック" panose="020B0400000000000000" pitchFamily="49" charset="-128"/>
              </a:rPr>
              <a:t>Youtube</a:t>
            </a:r>
            <a:r>
              <a:rPr kumimoji="1" lang="ja-JP" altLang="en-US" sz="1400" dirty="0">
                <a:solidFill>
                  <a:schemeClr val="tx1"/>
                </a:solidFill>
                <a:latin typeface="BIZ UDゴシック" panose="020B0400000000000000" pitchFamily="49" charset="-128"/>
                <a:ea typeface="BIZ UDゴシック" panose="020B0400000000000000" pitchFamily="49" charset="-128"/>
              </a:rPr>
              <a:t>動画等を活用するなど、あらゆる機会をとらえ、</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府民の目に届く多角的な広報に取り組みます。</a:t>
            </a:r>
          </a:p>
          <a:p>
            <a:endParaRPr kumimoji="1" lang="en-US" altLang="ja-JP" sz="1400" dirty="0">
              <a:solidFill>
                <a:schemeClr val="tx1"/>
              </a:solidFill>
              <a:highlight>
                <a:srgbClr val="FFD966"/>
              </a:highlight>
              <a:latin typeface="BIZ UDゴシック" panose="020B0400000000000000" pitchFamily="49" charset="-128"/>
              <a:ea typeface="BIZ UDゴシック" panose="020B0400000000000000" pitchFamily="49" charset="-128"/>
            </a:endParaRPr>
          </a:p>
        </p:txBody>
      </p:sp>
      <p:sp>
        <p:nvSpPr>
          <p:cNvPr id="31" name="矢印: 下 30">
            <a:extLst>
              <a:ext uri="{FF2B5EF4-FFF2-40B4-BE49-F238E27FC236}">
                <a16:creationId xmlns:a16="http://schemas.microsoft.com/office/drawing/2014/main" id="{260F03B3-7B57-42CA-B643-FBA02B6F79CB}"/>
              </a:ext>
            </a:extLst>
          </p:cNvPr>
          <p:cNvSpPr/>
          <p:nvPr/>
        </p:nvSpPr>
        <p:spPr>
          <a:xfrm>
            <a:off x="2205542" y="2911783"/>
            <a:ext cx="1434023" cy="104970"/>
          </a:xfrm>
          <a:prstGeom prst="downArrow">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2" name="テキスト ボックス 31">
            <a:extLst>
              <a:ext uri="{FF2B5EF4-FFF2-40B4-BE49-F238E27FC236}">
                <a16:creationId xmlns:a16="http://schemas.microsoft.com/office/drawing/2014/main" id="{2C54CE71-6D4D-441F-A6CA-9B01A52B2284}"/>
              </a:ext>
            </a:extLst>
          </p:cNvPr>
          <p:cNvSpPr txBox="1"/>
          <p:nvPr/>
        </p:nvSpPr>
        <p:spPr>
          <a:xfrm>
            <a:off x="6362384" y="4660965"/>
            <a:ext cx="2908255" cy="246221"/>
          </a:xfrm>
          <a:prstGeom prst="rect">
            <a:avLst/>
          </a:prstGeom>
          <a:noFill/>
        </p:spPr>
        <p:txBody>
          <a:bodyPr wrap="square">
            <a:spAutoFit/>
          </a:bodyPr>
          <a:lstStyle/>
          <a:p>
            <a:pPr algn="ctr"/>
            <a:r>
              <a:rPr lang="ja-JP" altLang="en-US" sz="1000" b="1" dirty="0">
                <a:latin typeface="BIZ UDゴシック" panose="020B0400000000000000" pitchFamily="49" charset="-128"/>
                <a:ea typeface="BIZ UDゴシック" panose="020B0400000000000000" pitchFamily="49" charset="-128"/>
              </a:rPr>
              <a:t>山地災害危険地区（見直し調査後の公表情報）</a:t>
            </a:r>
            <a:endParaRPr lang="en-US" altLang="ja-JP" sz="1000" b="1" dirty="0">
              <a:latin typeface="BIZ UDゴシック" panose="020B0400000000000000" pitchFamily="49" charset="-128"/>
              <a:ea typeface="BIZ UDゴシック" panose="020B0400000000000000" pitchFamily="49" charset="-128"/>
            </a:endParaRPr>
          </a:p>
        </p:txBody>
      </p:sp>
      <p:pic>
        <p:nvPicPr>
          <p:cNvPr id="33" name="図 32">
            <a:extLst>
              <a:ext uri="{FF2B5EF4-FFF2-40B4-BE49-F238E27FC236}">
                <a16:creationId xmlns:a16="http://schemas.microsoft.com/office/drawing/2014/main" id="{FCB3C5A3-4A12-45B2-A628-A3FD831FA08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38267" y="809209"/>
            <a:ext cx="4069187" cy="3906358"/>
          </a:xfrm>
          <a:prstGeom prst="rect">
            <a:avLst/>
          </a:prstGeom>
        </p:spPr>
      </p:pic>
      <p:pic>
        <p:nvPicPr>
          <p:cNvPr id="27" name="図 26">
            <a:extLst>
              <a:ext uri="{FF2B5EF4-FFF2-40B4-BE49-F238E27FC236}">
                <a16:creationId xmlns:a16="http://schemas.microsoft.com/office/drawing/2014/main" id="{0298FA1D-0979-4857-9120-B31742D919B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4457" y="-19325"/>
            <a:ext cx="252000" cy="252000"/>
          </a:xfrm>
          <a:prstGeom prst="rect">
            <a:avLst/>
          </a:prstGeom>
        </p:spPr>
      </p:pic>
      <p:pic>
        <p:nvPicPr>
          <p:cNvPr id="35" name="図 34">
            <a:extLst>
              <a:ext uri="{FF2B5EF4-FFF2-40B4-BE49-F238E27FC236}">
                <a16:creationId xmlns:a16="http://schemas.microsoft.com/office/drawing/2014/main" id="{CE060B3C-FE8E-4A33-B677-C87B2C7A901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94258" y="254042"/>
            <a:ext cx="252000" cy="252000"/>
          </a:xfrm>
          <a:prstGeom prst="rect">
            <a:avLst/>
          </a:prstGeom>
        </p:spPr>
      </p:pic>
      <p:pic>
        <p:nvPicPr>
          <p:cNvPr id="36" name="図 35">
            <a:extLst>
              <a:ext uri="{FF2B5EF4-FFF2-40B4-BE49-F238E27FC236}">
                <a16:creationId xmlns:a16="http://schemas.microsoft.com/office/drawing/2014/main" id="{A15787DD-1BD1-4901-B6DE-5EF7913BCBD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07759" y="254042"/>
            <a:ext cx="252000" cy="252000"/>
          </a:xfrm>
          <a:prstGeom prst="rect">
            <a:avLst/>
          </a:prstGeom>
        </p:spPr>
      </p:pic>
      <p:pic>
        <p:nvPicPr>
          <p:cNvPr id="37" name="図 36">
            <a:extLst>
              <a:ext uri="{FF2B5EF4-FFF2-40B4-BE49-F238E27FC236}">
                <a16:creationId xmlns:a16="http://schemas.microsoft.com/office/drawing/2014/main" id="{E36519C8-EBF8-498C-AE49-C799C774A08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907958" y="-19325"/>
            <a:ext cx="252000" cy="252000"/>
          </a:xfrm>
          <a:prstGeom prst="rect">
            <a:avLst/>
          </a:prstGeom>
        </p:spPr>
      </p:pic>
      <p:pic>
        <p:nvPicPr>
          <p:cNvPr id="38" name="図 37">
            <a:extLst>
              <a:ext uri="{FF2B5EF4-FFF2-40B4-BE49-F238E27FC236}">
                <a16:creationId xmlns:a16="http://schemas.microsoft.com/office/drawing/2014/main" id="{68F0F7D8-1112-47D4-9D19-9F1E62B4A94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21459" y="-19325"/>
            <a:ext cx="252000" cy="252000"/>
          </a:xfrm>
          <a:prstGeom prst="rect">
            <a:avLst/>
          </a:prstGeom>
        </p:spPr>
      </p:pic>
      <p:pic>
        <p:nvPicPr>
          <p:cNvPr id="39" name="図 38">
            <a:extLst>
              <a:ext uri="{FF2B5EF4-FFF2-40B4-BE49-F238E27FC236}">
                <a16:creationId xmlns:a16="http://schemas.microsoft.com/office/drawing/2014/main" id="{B50CFE3D-1C57-4FEC-A34F-E5D0C2643DC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34960" y="-19325"/>
            <a:ext cx="252000" cy="252000"/>
          </a:xfrm>
          <a:prstGeom prst="rect">
            <a:avLst/>
          </a:prstGeom>
        </p:spPr>
      </p:pic>
      <p:pic>
        <p:nvPicPr>
          <p:cNvPr id="40" name="図 39">
            <a:extLst>
              <a:ext uri="{FF2B5EF4-FFF2-40B4-BE49-F238E27FC236}">
                <a16:creationId xmlns:a16="http://schemas.microsoft.com/office/drawing/2014/main" id="{DA5CAA1B-BA77-4ABD-A89C-BB80BB3A179F}"/>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8279365" y="-19325"/>
            <a:ext cx="253392" cy="252000"/>
          </a:xfrm>
          <a:prstGeom prst="rect">
            <a:avLst/>
          </a:prstGeom>
        </p:spPr>
      </p:pic>
      <p:pic>
        <p:nvPicPr>
          <p:cNvPr id="50" name="Picture 2">
            <a:extLst>
              <a:ext uri="{FF2B5EF4-FFF2-40B4-BE49-F238E27FC236}">
                <a16:creationId xmlns:a16="http://schemas.microsoft.com/office/drawing/2014/main" id="{595AE354-2A43-4357-81EF-6EF3F2329FF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80757" y="254042"/>
            <a:ext cx="252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4">
            <a:extLst>
              <a:ext uri="{FF2B5EF4-FFF2-40B4-BE49-F238E27FC236}">
                <a16:creationId xmlns:a16="http://schemas.microsoft.com/office/drawing/2014/main" id="{C7CE1539-25F6-4D10-B1D8-9820C983218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221263" y="254042"/>
            <a:ext cx="252000" cy="252000"/>
          </a:xfrm>
          <a:prstGeom prst="rect">
            <a:avLst/>
          </a:prstGeom>
          <a:noFill/>
          <a:extLst>
            <a:ext uri="{909E8E84-426E-40DD-AFC4-6F175D3DCCD1}">
              <a14:hiddenFill xmlns:a14="http://schemas.microsoft.com/office/drawing/2010/main">
                <a:solidFill>
                  <a:srgbClr val="FFFFFF"/>
                </a:solidFill>
              </a14:hiddenFill>
            </a:ext>
          </a:extLst>
        </p:spPr>
      </p:pic>
      <p:sp>
        <p:nvSpPr>
          <p:cNvPr id="23" name="正方形/長方形 22">
            <a:extLst>
              <a:ext uri="{FF2B5EF4-FFF2-40B4-BE49-F238E27FC236}">
                <a16:creationId xmlns:a16="http://schemas.microsoft.com/office/drawing/2014/main" id="{C2FE28DD-B31B-41AD-A611-0098FE3FCE28}"/>
              </a:ext>
            </a:extLst>
          </p:cNvPr>
          <p:cNvSpPr/>
          <p:nvPr/>
        </p:nvSpPr>
        <p:spPr>
          <a:xfrm>
            <a:off x="0" y="523510"/>
            <a:ext cx="9906000" cy="464695"/>
          </a:xfrm>
          <a:prstGeom prst="rect">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78"/>
            <a:r>
              <a:rPr lang="ja-JP" altLang="en-US" sz="2000" dirty="0">
                <a:solidFill>
                  <a:prstClr val="white"/>
                </a:solidFill>
                <a:latin typeface="BIZ UDゴシック" panose="020B0400000000000000" pitchFamily="49" charset="-128"/>
                <a:ea typeface="BIZ UDゴシック" panose="020B0400000000000000" pitchFamily="49" charset="-128"/>
              </a:rPr>
              <a:t> </a:t>
            </a:r>
            <a:r>
              <a:rPr lang="ja-JP" altLang="en-US" sz="1600" dirty="0">
                <a:solidFill>
                  <a:prstClr val="white"/>
                </a:solidFill>
                <a:latin typeface="BIZ UDゴシック" panose="020B0400000000000000" pitchFamily="49" charset="-128"/>
                <a:ea typeface="BIZ UDゴシック" panose="020B0400000000000000" pitchFamily="49" charset="-128"/>
              </a:rPr>
              <a:t>基軸４</a:t>
            </a:r>
            <a:r>
              <a:rPr lang="ja-JP" altLang="en-US" sz="2000" dirty="0">
                <a:solidFill>
                  <a:prstClr val="white"/>
                </a:solidFill>
                <a:latin typeface="BIZ UDゴシック" panose="020B0400000000000000" pitchFamily="49" charset="-128"/>
                <a:ea typeface="BIZ UDゴシック" panose="020B0400000000000000" pitchFamily="49" charset="-128"/>
              </a:rPr>
              <a:t>「長期的な整備・保全のための体制づくり」</a:t>
            </a:r>
            <a:endParaRPr lang="ja-JP" altLang="en-US" b="1" dirty="0">
              <a:solidFill>
                <a:prstClr val="white"/>
              </a:solidFill>
              <a:latin typeface="BIZ UDゴシック" panose="020B0400000000000000" pitchFamily="49" charset="-128"/>
              <a:ea typeface="BIZ UDゴシック" panose="020B0400000000000000" pitchFamily="49" charset="-128"/>
            </a:endParaRPr>
          </a:p>
        </p:txBody>
      </p:sp>
      <p:pic>
        <p:nvPicPr>
          <p:cNvPr id="34" name="図 33">
            <a:extLst>
              <a:ext uri="{FF2B5EF4-FFF2-40B4-BE49-F238E27FC236}">
                <a16:creationId xmlns:a16="http://schemas.microsoft.com/office/drawing/2014/main" id="{E5C7B747-20B5-48D5-ACD0-BA261517AA2C}"/>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8382933" y="622932"/>
            <a:ext cx="1433422" cy="1631809"/>
          </a:xfrm>
          <a:prstGeom prst="rect">
            <a:avLst/>
          </a:prstGeom>
        </p:spPr>
      </p:pic>
    </p:spTree>
    <p:extLst>
      <p:ext uri="{BB962C8B-B14F-4D97-AF65-F5344CB8AC3E}">
        <p14:creationId xmlns:p14="http://schemas.microsoft.com/office/powerpoint/2010/main" val="362396914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5085</Words>
  <Application>Microsoft Office PowerPoint</Application>
  <PresentationFormat>A4 210 x 297 mm</PresentationFormat>
  <Paragraphs>536</Paragraphs>
  <Slides>13</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13</vt:i4>
      </vt:variant>
    </vt:vector>
  </HeadingPairs>
  <TitlesOfParts>
    <vt:vector size="23" baseType="lpstr">
      <vt:lpstr>BIZ UDPゴシック</vt:lpstr>
      <vt:lpstr>BIZ UDゴシック</vt:lpstr>
      <vt:lpstr>HG丸ｺﾞｼｯｸM-PRO</vt:lpstr>
      <vt:lpstr>MS UI Gothic</vt:lpstr>
      <vt:lpstr>メイリオ</vt:lpstr>
      <vt:lpstr>游ゴシック</vt:lpstr>
      <vt:lpstr>Arial</vt:lpstr>
      <vt:lpstr>Calibri</vt:lpstr>
      <vt:lpstr>Calibri Light</vt:lpstr>
      <vt:lpstr>Office テーマ</vt:lpstr>
      <vt:lpstr>第４章 森林の長期的な整備・保全に向けた 「４つの基軸」と「主要施策」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2026-01-29T09:04:28Z</dcterms:created>
  <dcterms:modified xsi:type="dcterms:W3CDTF">2026-03-23T06:36:39Z</dcterms:modified>
</cp:coreProperties>
</file>