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2"/>
  </p:notesMasterIdLst>
  <p:sldIdLst>
    <p:sldId id="1142" r:id="rId2"/>
    <p:sldId id="1132" r:id="rId3"/>
    <p:sldId id="1133" r:id="rId4"/>
    <p:sldId id="1134" r:id="rId5"/>
    <p:sldId id="1135" r:id="rId6"/>
    <p:sldId id="1136" r:id="rId7"/>
    <p:sldId id="1137" r:id="rId8"/>
    <p:sldId id="1156" r:id="rId9"/>
    <p:sldId id="1159" r:id="rId10"/>
    <p:sldId id="1165" r:id="rId11"/>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13" d="100"/>
          <a:sy n="113" d="100"/>
        </p:scale>
        <p:origin x="1704"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3</a:t>
            </a:fld>
            <a:endParaRPr kumimoji="1" lang="ja-JP" altLang="en-US"/>
          </a:p>
        </p:txBody>
      </p:sp>
    </p:spTree>
    <p:extLst>
      <p:ext uri="{BB962C8B-B14F-4D97-AF65-F5344CB8AC3E}">
        <p14:creationId xmlns:p14="http://schemas.microsoft.com/office/powerpoint/2010/main" val="407005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DB2B-1ED5-AAE2-BBD2-EA8803CABA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1B5ECE-7490-30C8-E351-53738C61FC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BEAB9A-7236-CA3D-A489-B5313AD7724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8271880-60D9-EF55-8225-553A13148EAA}"/>
              </a:ext>
            </a:extLst>
          </p:cNvPr>
          <p:cNvSpPr>
            <a:spLocks noGrp="1"/>
          </p:cNvSpPr>
          <p:nvPr>
            <p:ph type="sldNum" sz="quarter" idx="5"/>
          </p:nvPr>
        </p:nvSpPr>
        <p:spPr/>
        <p:txBody>
          <a:bodyPr/>
          <a:lstStyle/>
          <a:p>
            <a:fld id="{D4076765-1E50-4E9C-A29A-AE8343C30724}" type="slidenum">
              <a:rPr kumimoji="1" lang="ja-JP" altLang="en-US" smtClean="0"/>
              <a:t>4</a:t>
            </a:fld>
            <a:endParaRPr kumimoji="1" lang="ja-JP" altLang="en-US"/>
          </a:p>
        </p:txBody>
      </p:sp>
    </p:spTree>
    <p:extLst>
      <p:ext uri="{BB962C8B-B14F-4D97-AF65-F5344CB8AC3E}">
        <p14:creationId xmlns:p14="http://schemas.microsoft.com/office/powerpoint/2010/main" val="1490801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6</a:t>
            </a:fld>
            <a:endParaRPr kumimoji="1" lang="ja-JP" altLang="en-US"/>
          </a:p>
        </p:txBody>
      </p:sp>
    </p:spTree>
    <p:extLst>
      <p:ext uri="{BB962C8B-B14F-4D97-AF65-F5344CB8AC3E}">
        <p14:creationId xmlns:p14="http://schemas.microsoft.com/office/powerpoint/2010/main" val="3560050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DB2B-1ED5-AAE2-BBD2-EA8803CABA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1B5ECE-7490-30C8-E351-53738C61FC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BEAB9A-7236-CA3D-A489-B5313AD7724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8271880-60D9-EF55-8225-553A13148EAA}"/>
              </a:ext>
            </a:extLst>
          </p:cNvPr>
          <p:cNvSpPr>
            <a:spLocks noGrp="1"/>
          </p:cNvSpPr>
          <p:nvPr>
            <p:ph type="sldNum" sz="quarter" idx="5"/>
          </p:nvPr>
        </p:nvSpPr>
        <p:spPr/>
        <p:txBody>
          <a:bodyPr/>
          <a:lstStyle/>
          <a:p>
            <a:fld id="{D4076765-1E50-4E9C-A29A-AE8343C30724}" type="slidenum">
              <a:rPr kumimoji="1" lang="ja-JP" altLang="en-US" smtClean="0"/>
              <a:t>7</a:t>
            </a:fld>
            <a:endParaRPr kumimoji="1" lang="ja-JP" altLang="en-US"/>
          </a:p>
        </p:txBody>
      </p:sp>
    </p:spTree>
    <p:extLst>
      <p:ext uri="{BB962C8B-B14F-4D97-AF65-F5344CB8AC3E}">
        <p14:creationId xmlns:p14="http://schemas.microsoft.com/office/powerpoint/2010/main" val="248318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8</a:t>
            </a:fld>
            <a:endParaRPr kumimoji="1" lang="ja-JP" altLang="en-US"/>
          </a:p>
        </p:txBody>
      </p:sp>
    </p:spTree>
    <p:extLst>
      <p:ext uri="{BB962C8B-B14F-4D97-AF65-F5344CB8AC3E}">
        <p14:creationId xmlns:p14="http://schemas.microsoft.com/office/powerpoint/2010/main" val="291007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4A71F-82B3-D042-B0DF-01FEAFA6A8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21601E-9B3C-E47B-4C27-604F6E9569F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AA5AAC9-EF6B-4489-A0BA-9330DD018D9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126F153-4FC4-F453-4B8C-048FC4602612}"/>
              </a:ext>
            </a:extLst>
          </p:cNvPr>
          <p:cNvSpPr>
            <a:spLocks noGrp="1"/>
          </p:cNvSpPr>
          <p:nvPr>
            <p:ph type="sldNum" sz="quarter" idx="5"/>
          </p:nvPr>
        </p:nvSpPr>
        <p:spPr/>
        <p:txBody>
          <a:bodyPr/>
          <a:lstStyle/>
          <a:p>
            <a:fld id="{D4076765-1E50-4E9C-A29A-AE8343C30724}" type="slidenum">
              <a:rPr kumimoji="1" lang="ja-JP" altLang="en-US" smtClean="0"/>
              <a:t>9</a:t>
            </a:fld>
            <a:endParaRPr kumimoji="1" lang="ja-JP" altLang="en-US"/>
          </a:p>
        </p:txBody>
      </p:sp>
    </p:spTree>
    <p:extLst>
      <p:ext uri="{BB962C8B-B14F-4D97-AF65-F5344CB8AC3E}">
        <p14:creationId xmlns:p14="http://schemas.microsoft.com/office/powerpoint/2010/main" val="3997465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DB2B-1ED5-AAE2-BBD2-EA8803CABAA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1B5ECE-7490-30C8-E351-53738C61FC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BEAB9A-7236-CA3D-A489-B5313AD7724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8271880-60D9-EF55-8225-553A13148EAA}"/>
              </a:ext>
            </a:extLst>
          </p:cNvPr>
          <p:cNvSpPr>
            <a:spLocks noGrp="1"/>
          </p:cNvSpPr>
          <p:nvPr>
            <p:ph type="sldNum" sz="quarter" idx="5"/>
          </p:nvPr>
        </p:nvSpPr>
        <p:spPr/>
        <p:txBody>
          <a:bodyPr/>
          <a:lstStyle/>
          <a:p>
            <a:fld id="{D4076765-1E50-4E9C-A29A-AE8343C30724}" type="slidenum">
              <a:rPr kumimoji="1" lang="ja-JP" altLang="en-US" smtClean="0"/>
              <a:t>10</a:t>
            </a:fld>
            <a:endParaRPr kumimoji="1" lang="ja-JP" altLang="en-US"/>
          </a:p>
        </p:txBody>
      </p:sp>
    </p:spTree>
    <p:extLst>
      <p:ext uri="{BB962C8B-B14F-4D97-AF65-F5344CB8AC3E}">
        <p14:creationId xmlns:p14="http://schemas.microsoft.com/office/powerpoint/2010/main" val="3175084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3.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15.png"/><Relationship Id="rId10"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7.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6.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18.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17.png"/><Relationship Id="rId9" Type="http://schemas.openxmlformats.org/officeDocument/2006/relationships/image" Target="../media/image6.png"/><Relationship Id="rId1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22.png"/><Relationship Id="rId7" Type="http://schemas.openxmlformats.org/officeDocument/2006/relationships/image" Target="../media/image26.jpeg"/><Relationship Id="rId12" Type="http://schemas.openxmlformats.org/officeDocument/2006/relationships/image" Target="../media/image8.png"/><Relationship Id="rId2" Type="http://schemas.openxmlformats.org/officeDocument/2006/relationships/notesSlide" Target="../notesSlides/notesSlide3.xm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5.jpeg"/><Relationship Id="rId11" Type="http://schemas.openxmlformats.org/officeDocument/2006/relationships/image" Target="../media/image7.png"/><Relationship Id="rId5" Type="http://schemas.openxmlformats.org/officeDocument/2006/relationships/image" Target="../media/image24.jpeg"/><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23.png"/><Relationship Id="rId9" Type="http://schemas.openxmlformats.org/officeDocument/2006/relationships/image" Target="../media/image5.png"/><Relationship Id="rId1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8.pn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notesSlide" Target="../notesSlides/notesSlide4.xml"/><Relationship Id="rId16"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30.jpeg"/><Relationship Id="rId11" Type="http://schemas.openxmlformats.org/officeDocument/2006/relationships/image" Target="../media/image6.png"/><Relationship Id="rId5" Type="http://schemas.openxmlformats.org/officeDocument/2006/relationships/image" Target="../media/image29.png"/><Relationship Id="rId1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image" Target="../media/image28.png"/><Relationship Id="rId9" Type="http://schemas.openxmlformats.org/officeDocument/2006/relationships/image" Target="../media/image4.png"/><Relationship Id="rId1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3.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4.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35.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6.xml"/><Relationship Id="rId16"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8.png"/><Relationship Id="rId5" Type="http://schemas.openxmlformats.org/officeDocument/2006/relationships/image" Target="../media/image37.jpe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36.jpeg"/><Relationship Id="rId9" Type="http://schemas.openxmlformats.org/officeDocument/2006/relationships/image" Target="../media/image6.png"/><Relationship Id="rId1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40.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41.png"/><Relationship Id="rId9" Type="http://schemas.openxmlformats.org/officeDocument/2006/relationships/image" Target="../media/image8.png"/><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第３章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大阪府の森林・林業を取り巻く状況</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2B2A2752-BAA8-4234-AB02-C036359BEA6D}"/>
              </a:ext>
            </a:extLst>
          </p:cNvPr>
          <p:cNvSpPr>
            <a:spLocks noGrp="1"/>
          </p:cNvSpPr>
          <p:nvPr>
            <p:ph type="sldNum" sz="quarter" idx="12"/>
          </p:nvPr>
        </p:nvSpPr>
        <p:spPr>
          <a:xfrm>
            <a:off x="7616599" y="6457568"/>
            <a:ext cx="2228850" cy="365125"/>
          </a:xfrm>
        </p:spPr>
        <p:txBody>
          <a:bodyPr/>
          <a:lstStyle/>
          <a:p>
            <a:r>
              <a:rPr kumimoji="1" lang="en-US" altLang="ja-JP" sz="2000" b="1" dirty="0"/>
              <a:t>13</a:t>
            </a:r>
            <a:endParaRPr kumimoji="1" lang="ja-JP" altLang="en-US" sz="2000" b="1" dirty="0"/>
          </a:p>
        </p:txBody>
      </p:sp>
    </p:spTree>
    <p:extLst>
      <p:ext uri="{BB962C8B-B14F-4D97-AF65-F5344CB8AC3E}">
        <p14:creationId xmlns:p14="http://schemas.microsoft.com/office/powerpoint/2010/main" val="2487522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AEC0-4409-C58A-36FD-3B33620CD659}"/>
            </a:ext>
          </a:extLst>
        </p:cNvPr>
        <p:cNvGrpSpPr/>
        <p:nvPr/>
      </p:nvGrpSpPr>
      <p:grpSpPr>
        <a:xfrm>
          <a:off x="0" y="0"/>
          <a:ext cx="0" cy="0"/>
          <a:chOff x="0" y="0"/>
          <a:chExt cx="0" cy="0"/>
        </a:xfrm>
      </p:grpSpPr>
      <p:pic>
        <p:nvPicPr>
          <p:cNvPr id="85" name="図 84">
            <a:extLst>
              <a:ext uri="{FF2B5EF4-FFF2-40B4-BE49-F238E27FC236}">
                <a16:creationId xmlns:a16="http://schemas.microsoft.com/office/drawing/2014/main" id="{CA877A3E-E17F-EE4A-A727-9515F98DBB5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203152" y="3775182"/>
            <a:ext cx="3603000" cy="2807015"/>
          </a:xfrm>
          <a:prstGeom prst="rect">
            <a:avLst/>
          </a:prstGeom>
        </p:spPr>
      </p:pic>
      <p:sp>
        <p:nvSpPr>
          <p:cNvPr id="10" name="四角形: 角を丸くする 9">
            <a:extLst>
              <a:ext uri="{FF2B5EF4-FFF2-40B4-BE49-F238E27FC236}">
                <a16:creationId xmlns:a16="http://schemas.microsoft.com/office/drawing/2014/main" id="{95D87907-A3C4-8E02-A6BF-96164D02FE39}"/>
              </a:ext>
            </a:extLst>
          </p:cNvPr>
          <p:cNvSpPr/>
          <p:nvPr/>
        </p:nvSpPr>
        <p:spPr>
          <a:xfrm>
            <a:off x="117430" y="909772"/>
            <a:ext cx="9588589" cy="1797690"/>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9915357A-237A-4374-BB0D-C62EEB571814}"/>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575AD003-33B4-EC9A-848A-5C8E416E1205}"/>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１．大阪府における山地災害対策</a:t>
            </a:r>
          </a:p>
        </p:txBody>
      </p:sp>
      <p:sp>
        <p:nvSpPr>
          <p:cNvPr id="11" name="テキスト ボックス 10">
            <a:extLst>
              <a:ext uri="{FF2B5EF4-FFF2-40B4-BE49-F238E27FC236}">
                <a16:creationId xmlns:a16="http://schemas.microsoft.com/office/drawing/2014/main" id="{EA8CC277-1DB2-55CC-D77E-757F1478E572}"/>
              </a:ext>
            </a:extLst>
          </p:cNvPr>
          <p:cNvSpPr txBox="1"/>
          <p:nvPr/>
        </p:nvSpPr>
        <p:spPr>
          <a:xfrm>
            <a:off x="345687" y="1033218"/>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大阪府における山地災害と治山対策の歴史</a:t>
            </a:r>
          </a:p>
        </p:txBody>
      </p:sp>
      <p:sp>
        <p:nvSpPr>
          <p:cNvPr id="2" name="テキスト ボックス 1">
            <a:extLst>
              <a:ext uri="{FF2B5EF4-FFF2-40B4-BE49-F238E27FC236}">
                <a16:creationId xmlns:a16="http://schemas.microsoft.com/office/drawing/2014/main" id="{220898BF-F31C-CD18-6038-917465EEEA44}"/>
              </a:ext>
            </a:extLst>
          </p:cNvPr>
          <p:cNvSpPr txBox="1"/>
          <p:nvPr/>
        </p:nvSpPr>
        <p:spPr>
          <a:xfrm>
            <a:off x="345687" y="1277688"/>
            <a:ext cx="5266072" cy="1384995"/>
          </a:xfrm>
          <a:prstGeom prst="rect">
            <a:avLst/>
          </a:prstGeom>
          <a:noFill/>
        </p:spPr>
        <p:txBody>
          <a:bodyPr wrap="square">
            <a:spAutoFit/>
          </a:bodyPr>
          <a:lstStyle/>
          <a:p>
            <a:r>
              <a:rPr lang="ja-JP" altLang="en-US" sz="1400" dirty="0">
                <a:latin typeface="BIZ UDゴシック" panose="020B0400000000000000" pitchFamily="49" charset="-128"/>
                <a:ea typeface="BIZ UDゴシック" panose="020B0400000000000000" pitchFamily="49" charset="-128"/>
              </a:rPr>
              <a:t>　</a:t>
            </a:r>
            <a:r>
              <a:rPr lang="ja-JP" altLang="en-US" sz="1400" dirty="0">
                <a:latin typeface="HG丸ｺﾞｼｯｸM-PRO" panose="020F0600000000000000" pitchFamily="50" charset="-128"/>
                <a:ea typeface="HG丸ｺﾞｼｯｸM-PRO" panose="020F0600000000000000" pitchFamily="50" charset="-128"/>
              </a:rPr>
              <a:t>大阪府の森林は、宅地に近い立地が多く、山地災害が発生した場合に人命・財産に及ぼす影響が大きいため、高い水準の防災対策が求められてきました。</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全国的にも、治山ダム等の施設整備と森林整備により、</a:t>
            </a:r>
            <a:r>
              <a:rPr lang="ja-JP" altLang="en-US" sz="1400" b="1" dirty="0">
                <a:latin typeface="BIZ UDゴシック" panose="020B0400000000000000" pitchFamily="49" charset="-128"/>
                <a:ea typeface="BIZ UDゴシック" panose="020B0400000000000000" pitchFamily="49" charset="-128"/>
              </a:rPr>
              <a:t>昭和</a:t>
            </a:r>
            <a:r>
              <a:rPr lang="en-US" altLang="ja-JP" sz="1400" b="1" dirty="0">
                <a:latin typeface="BIZ UDゴシック" panose="020B0400000000000000" pitchFamily="49" charset="-128"/>
                <a:ea typeface="BIZ UDゴシック" panose="020B0400000000000000" pitchFamily="49" charset="-128"/>
              </a:rPr>
              <a:t>40</a:t>
            </a:r>
            <a:r>
              <a:rPr lang="ja-JP" altLang="en-US" sz="1400" b="1" dirty="0">
                <a:latin typeface="BIZ UDゴシック" panose="020B0400000000000000" pitchFamily="49" charset="-128"/>
                <a:ea typeface="BIZ UDゴシック" panose="020B0400000000000000" pitchFamily="49" charset="-128"/>
              </a:rPr>
              <a:t>年頃までのような大規模な土砂災害を発生させる降雨強度での山地災害は大幅に減少しています</a:t>
            </a:r>
            <a:r>
              <a:rPr lang="ja-JP" altLang="en-US" sz="1400" dirty="0">
                <a:latin typeface="BIZ UDゴシック" panose="020B0400000000000000" pitchFamily="49" charset="-128"/>
                <a:ea typeface="BIZ UDゴシック" panose="020B0400000000000000" pitchFamily="49" charset="-128"/>
              </a:rPr>
              <a:t>。</a:t>
            </a:r>
          </a:p>
        </p:txBody>
      </p:sp>
      <p:sp>
        <p:nvSpPr>
          <p:cNvPr id="57" name="テキスト ボックス 56">
            <a:extLst>
              <a:ext uri="{FF2B5EF4-FFF2-40B4-BE49-F238E27FC236}">
                <a16:creationId xmlns:a16="http://schemas.microsoft.com/office/drawing/2014/main" id="{56B9E04F-7E19-4887-4BB3-E7F836211F8A}"/>
              </a:ext>
            </a:extLst>
          </p:cNvPr>
          <p:cNvSpPr txBox="1"/>
          <p:nvPr/>
        </p:nvSpPr>
        <p:spPr>
          <a:xfrm>
            <a:off x="99848" y="3723496"/>
            <a:ext cx="640826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27</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年７月　梅雨前線豪雨　・・・鳥取池（阪南市）の決壊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8" name="テキスト ボックス 57">
            <a:extLst>
              <a:ext uri="{FF2B5EF4-FFF2-40B4-BE49-F238E27FC236}">
                <a16:creationId xmlns:a16="http://schemas.microsoft.com/office/drawing/2014/main" id="{8480207E-2A9B-D9EA-25FB-34801DA2D7FD}"/>
              </a:ext>
            </a:extLst>
          </p:cNvPr>
          <p:cNvSpPr txBox="1"/>
          <p:nvPr/>
        </p:nvSpPr>
        <p:spPr>
          <a:xfrm>
            <a:off x="464387" y="3994215"/>
            <a:ext cx="5677155" cy="476862"/>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・死者・行方不明者</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51</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名、昭和</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22(1947)</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10</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月に制定された災害救助法適用第</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1</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号</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昭和</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9</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年室戸台風、昭和</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13</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年阪神大水害、昭和</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28</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年紀伊半島台風</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による被害発生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9" name="テキスト ボックス 58">
            <a:extLst>
              <a:ext uri="{FF2B5EF4-FFF2-40B4-BE49-F238E27FC236}">
                <a16:creationId xmlns:a16="http://schemas.microsoft.com/office/drawing/2014/main" id="{AC438A93-5498-DC2D-6543-0ECE3464D837}"/>
              </a:ext>
            </a:extLst>
          </p:cNvPr>
          <p:cNvSpPr txBox="1"/>
          <p:nvPr/>
        </p:nvSpPr>
        <p:spPr>
          <a:xfrm>
            <a:off x="523779" y="4484412"/>
            <a:ext cx="5457252"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府域周辺の森林の多くは裸地化し、保水力がなく、降った雨は直ちに山腹を浸食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0" name="直線矢印コネクタ 59">
            <a:extLst>
              <a:ext uri="{FF2B5EF4-FFF2-40B4-BE49-F238E27FC236}">
                <a16:creationId xmlns:a16="http://schemas.microsoft.com/office/drawing/2014/main" id="{AE898702-5951-B31E-6860-1CC7852AC26E}"/>
              </a:ext>
            </a:extLst>
          </p:cNvPr>
          <p:cNvCxnSpPr>
            <a:cxnSpLocks/>
          </p:cNvCxnSpPr>
          <p:nvPr/>
        </p:nvCxnSpPr>
        <p:spPr>
          <a:xfrm>
            <a:off x="209441" y="4590072"/>
            <a:ext cx="2702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6C6E1696-E065-9C91-5E80-259AD916C81D}"/>
              </a:ext>
            </a:extLst>
          </p:cNvPr>
          <p:cNvSpPr txBox="1"/>
          <p:nvPr/>
        </p:nvSpPr>
        <p:spPr>
          <a:xfrm>
            <a:off x="464387" y="3008180"/>
            <a:ext cx="5555412" cy="425024"/>
          </a:xfrm>
          <a:prstGeom prst="rect">
            <a:avLst/>
          </a:prstGeom>
          <a:noFill/>
        </p:spPr>
        <p:txBody>
          <a:bodyPr wrap="square" lIns="65314" tIns="32657" rIns="65314" bIns="32657" rtlCol="0" anchor="t">
            <a:spAutoFit/>
          </a:bodyPr>
          <a:lstStyle/>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・国は、明治</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29</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年の大水害を契機に治水３法（河川法・砂防法・森林法）が制定</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（府では、</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明治</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18</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年の淀川大洪水</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のほか</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明治</a:t>
            </a:r>
            <a:r>
              <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rPr>
              <a:t>32</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年にも大規模土砂災害</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の記録あり）　　　　　　　</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2" name="テキスト ボックス 61">
            <a:extLst>
              <a:ext uri="{FF2B5EF4-FFF2-40B4-BE49-F238E27FC236}">
                <a16:creationId xmlns:a16="http://schemas.microsoft.com/office/drawing/2014/main" id="{50EF0FE5-DC0D-5131-F81F-CC8CE17B150E}"/>
              </a:ext>
            </a:extLst>
          </p:cNvPr>
          <p:cNvSpPr txBox="1"/>
          <p:nvPr/>
        </p:nvSpPr>
        <p:spPr>
          <a:xfrm>
            <a:off x="523779" y="3440273"/>
            <a:ext cx="5464819"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当時の府の治山事業は崩壊地の復旧が主で、工種も積苗工、植栽と簡易な構造物</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3" name="直線矢印コネクタ 62">
            <a:extLst>
              <a:ext uri="{FF2B5EF4-FFF2-40B4-BE49-F238E27FC236}">
                <a16:creationId xmlns:a16="http://schemas.microsoft.com/office/drawing/2014/main" id="{6A9BC97E-3F24-21B2-C072-B37C76D4D8EE}"/>
              </a:ext>
            </a:extLst>
          </p:cNvPr>
          <p:cNvCxnSpPr>
            <a:cxnSpLocks/>
          </p:cNvCxnSpPr>
          <p:nvPr/>
        </p:nvCxnSpPr>
        <p:spPr>
          <a:xfrm>
            <a:off x="209441" y="3564862"/>
            <a:ext cx="29798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597B795E-603B-CFBB-EB06-4D7DB5856C79}"/>
              </a:ext>
            </a:extLst>
          </p:cNvPr>
          <p:cNvSpPr txBox="1"/>
          <p:nvPr/>
        </p:nvSpPr>
        <p:spPr>
          <a:xfrm>
            <a:off x="99848" y="2742254"/>
            <a:ext cx="450326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明治</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森林法が制定され治山事業が開始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1" name="テキスト ボックス 70">
            <a:extLst>
              <a:ext uri="{FF2B5EF4-FFF2-40B4-BE49-F238E27FC236}">
                <a16:creationId xmlns:a16="http://schemas.microsoft.com/office/drawing/2014/main" id="{BC519391-8DC8-47EF-8445-FB1A41C61B35}"/>
              </a:ext>
            </a:extLst>
          </p:cNvPr>
          <p:cNvSpPr txBox="1"/>
          <p:nvPr/>
        </p:nvSpPr>
        <p:spPr>
          <a:xfrm>
            <a:off x="99848" y="4822573"/>
            <a:ext cx="5902370"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28</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38</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大阪府での本格的な治山事業によるはげ山復旧</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6" name="テキスト ボックス 75">
            <a:extLst>
              <a:ext uri="{FF2B5EF4-FFF2-40B4-BE49-F238E27FC236}">
                <a16:creationId xmlns:a16="http://schemas.microsoft.com/office/drawing/2014/main" id="{78F79609-7277-C25B-7622-88BAD4EAEE85}"/>
              </a:ext>
            </a:extLst>
          </p:cNvPr>
          <p:cNvSpPr txBox="1"/>
          <p:nvPr/>
        </p:nvSpPr>
        <p:spPr>
          <a:xfrm>
            <a:off x="523779" y="5443407"/>
            <a:ext cx="5496021"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以後、９次にわたる５箇年計画の策定と実行により治山対策を推進</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77" name="直線矢印コネクタ 76">
            <a:extLst>
              <a:ext uri="{FF2B5EF4-FFF2-40B4-BE49-F238E27FC236}">
                <a16:creationId xmlns:a16="http://schemas.microsoft.com/office/drawing/2014/main" id="{0EC93506-FD74-5EDC-92B5-B75AAA6A1773}"/>
              </a:ext>
            </a:extLst>
          </p:cNvPr>
          <p:cNvCxnSpPr>
            <a:cxnSpLocks/>
          </p:cNvCxnSpPr>
          <p:nvPr/>
        </p:nvCxnSpPr>
        <p:spPr>
          <a:xfrm>
            <a:off x="209441" y="5569202"/>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E4F83C77-FC90-66FD-326D-2790883EFAF6}"/>
              </a:ext>
            </a:extLst>
          </p:cNvPr>
          <p:cNvSpPr txBox="1"/>
          <p:nvPr/>
        </p:nvSpPr>
        <p:spPr>
          <a:xfrm>
            <a:off x="99848" y="5103552"/>
            <a:ext cx="575949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治山治水緊急措置法による治山事業</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か年計画</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1" name="テキスト ボックス 80">
            <a:extLst>
              <a:ext uri="{FF2B5EF4-FFF2-40B4-BE49-F238E27FC236}">
                <a16:creationId xmlns:a16="http://schemas.microsoft.com/office/drawing/2014/main" id="{EF8A7130-C4D1-B231-7794-012C2B870C77}"/>
              </a:ext>
            </a:extLst>
          </p:cNvPr>
          <p:cNvSpPr txBox="1"/>
          <p:nvPr/>
        </p:nvSpPr>
        <p:spPr>
          <a:xfrm>
            <a:off x="99848" y="5769657"/>
            <a:ext cx="5950045" cy="549418"/>
          </a:xfrm>
          <a:prstGeom prst="rect">
            <a:avLst/>
          </a:prstGeom>
          <a:noFill/>
        </p:spPr>
        <p:txBody>
          <a:bodyPr wrap="square" lIns="65314" tIns="32657" rIns="65314" bIns="32657" rtlCol="0" anchor="t">
            <a:spAutoFit/>
          </a:bodyPr>
          <a:lstStyle/>
          <a:p>
            <a:pPr algn="just" defTabSz="901070">
              <a:lnSpc>
                <a:spcPts val="2000"/>
              </a:lnSpc>
            </a:pP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平成</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16</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治山治水緊急措置法・保安林整備臨時措置法の廃止</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2000"/>
              </a:lnSpc>
            </a:pP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                    </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「森林整備保全事業計画」を創設</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2" name="テキスト ボックス 81">
            <a:extLst>
              <a:ext uri="{FF2B5EF4-FFF2-40B4-BE49-F238E27FC236}">
                <a16:creationId xmlns:a16="http://schemas.microsoft.com/office/drawing/2014/main" id="{1EC9FBA2-6577-1C14-485A-E39F9463D4F9}"/>
              </a:ext>
            </a:extLst>
          </p:cNvPr>
          <p:cNvSpPr txBox="1"/>
          <p:nvPr/>
        </p:nvSpPr>
        <p:spPr>
          <a:xfrm>
            <a:off x="523779" y="6337371"/>
            <a:ext cx="5492415"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以後、現在に至るまで長期的・計画的な治山事業・森林整備事業を実施</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83" name="直線矢印コネクタ 82">
            <a:extLst>
              <a:ext uri="{FF2B5EF4-FFF2-40B4-BE49-F238E27FC236}">
                <a16:creationId xmlns:a16="http://schemas.microsoft.com/office/drawing/2014/main" id="{7CA0AA54-B592-40F0-2B34-F4A4AE4F6BE5}"/>
              </a:ext>
            </a:extLst>
          </p:cNvPr>
          <p:cNvCxnSpPr>
            <a:cxnSpLocks/>
          </p:cNvCxnSpPr>
          <p:nvPr/>
        </p:nvCxnSpPr>
        <p:spPr>
          <a:xfrm>
            <a:off x="209441" y="6467943"/>
            <a:ext cx="25494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6" name="テキスト ボックス 85">
            <a:extLst>
              <a:ext uri="{FF2B5EF4-FFF2-40B4-BE49-F238E27FC236}">
                <a16:creationId xmlns:a16="http://schemas.microsoft.com/office/drawing/2014/main" id="{238B408E-67BC-5C60-74E8-0ACABDF01C76}"/>
              </a:ext>
            </a:extLst>
          </p:cNvPr>
          <p:cNvSpPr txBox="1"/>
          <p:nvPr/>
        </p:nvSpPr>
        <p:spPr>
          <a:xfrm>
            <a:off x="6250693" y="2921609"/>
            <a:ext cx="3507918" cy="793459"/>
          </a:xfrm>
          <a:prstGeom prst="rect">
            <a:avLst/>
          </a:prstGeom>
          <a:noFill/>
        </p:spPr>
        <p:txBody>
          <a:bodyPr wrap="square" lIns="65314" tIns="32657" rIns="65314" bIns="32657" rtlCol="0" anchor="t">
            <a:spAutoFit/>
          </a:bodyPr>
          <a:lstStyle/>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全国的な治山対策・森林整備事業の推進の結果、</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過去の豪雨と同等の降雨強度でも山地災害の発生</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個所数は大幅に減少</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8" name="テキスト ボックス 37">
            <a:extLst>
              <a:ext uri="{FF2B5EF4-FFF2-40B4-BE49-F238E27FC236}">
                <a16:creationId xmlns:a16="http://schemas.microsoft.com/office/drawing/2014/main" id="{62F04542-A101-4462-A5AE-E651EF6779BB}"/>
              </a:ext>
            </a:extLst>
          </p:cNvPr>
          <p:cNvSpPr txBox="1"/>
          <p:nvPr/>
        </p:nvSpPr>
        <p:spPr>
          <a:xfrm>
            <a:off x="8048978" y="2333592"/>
            <a:ext cx="1997509" cy="400110"/>
          </a:xfrm>
          <a:prstGeom prst="rect">
            <a:avLst/>
          </a:prstGeom>
          <a:noFill/>
        </p:spPr>
        <p:txBody>
          <a:bodyPr wrap="square">
            <a:spAutoFit/>
          </a:bodyPr>
          <a:lstStyle/>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治山ダムによる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土砂・流木の捕捉　　　</a:t>
            </a:r>
            <a:endPar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39" name="図 38">
            <a:extLst>
              <a:ext uri="{FF2B5EF4-FFF2-40B4-BE49-F238E27FC236}">
                <a16:creationId xmlns:a16="http://schemas.microsoft.com/office/drawing/2014/main" id="{F9E439CC-5A66-4D5D-9916-D23DF4E0E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6143" y="967772"/>
            <a:ext cx="1825525" cy="1368000"/>
          </a:xfrm>
          <a:prstGeom prst="rect">
            <a:avLst/>
          </a:prstGeom>
        </p:spPr>
      </p:pic>
      <p:pic>
        <p:nvPicPr>
          <p:cNvPr id="40" name="図 39">
            <a:extLst>
              <a:ext uri="{FF2B5EF4-FFF2-40B4-BE49-F238E27FC236}">
                <a16:creationId xmlns:a16="http://schemas.microsoft.com/office/drawing/2014/main" id="{4C2F8B25-F062-404D-BE27-E1A9470919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8036" y="973597"/>
            <a:ext cx="1823999" cy="1367999"/>
          </a:xfrm>
          <a:prstGeom prst="rect">
            <a:avLst/>
          </a:prstGeom>
        </p:spPr>
      </p:pic>
      <p:sp>
        <p:nvSpPr>
          <p:cNvPr id="41" name="テキスト ボックス 40">
            <a:extLst>
              <a:ext uri="{FF2B5EF4-FFF2-40B4-BE49-F238E27FC236}">
                <a16:creationId xmlns:a16="http://schemas.microsoft.com/office/drawing/2014/main" id="{B4E02ECA-C7A5-427F-853D-94310B164FA0}"/>
              </a:ext>
            </a:extLst>
          </p:cNvPr>
          <p:cNvSpPr txBox="1"/>
          <p:nvPr/>
        </p:nvSpPr>
        <p:spPr>
          <a:xfrm>
            <a:off x="5580150" y="2445367"/>
            <a:ext cx="1997509" cy="220573"/>
          </a:xfrm>
          <a:prstGeom prst="rect">
            <a:avLst/>
          </a:prstGeom>
          <a:noFill/>
        </p:spPr>
        <p:txBody>
          <a:bodyPr wrap="square">
            <a:spAutoFit/>
          </a:bodyPr>
          <a:lstStyle/>
          <a:p>
            <a:pPr algn="just" defTabSz="901070">
              <a:lnSpc>
                <a:spcPts val="1000"/>
              </a:lnSpc>
            </a:pP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S35 </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大阪府のはげ山復旧</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42" name="図 41">
            <a:extLst>
              <a:ext uri="{FF2B5EF4-FFF2-40B4-BE49-F238E27FC236}">
                <a16:creationId xmlns:a16="http://schemas.microsoft.com/office/drawing/2014/main" id="{5CA678D6-4B79-40A4-8630-E1A8BDD377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3" name="図 42">
            <a:extLst>
              <a:ext uri="{FF2B5EF4-FFF2-40B4-BE49-F238E27FC236}">
                <a16:creationId xmlns:a16="http://schemas.microsoft.com/office/drawing/2014/main" id="{04A4513F-7B1C-48A3-A989-6573E4E699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4" name="図 43">
            <a:extLst>
              <a:ext uri="{FF2B5EF4-FFF2-40B4-BE49-F238E27FC236}">
                <a16:creationId xmlns:a16="http://schemas.microsoft.com/office/drawing/2014/main" id="{E942E2E3-92CF-4411-A750-9FC0F2B4636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5" name="図 44">
            <a:extLst>
              <a:ext uri="{FF2B5EF4-FFF2-40B4-BE49-F238E27FC236}">
                <a16:creationId xmlns:a16="http://schemas.microsoft.com/office/drawing/2014/main" id="{51DEEF1C-C102-4FAC-8DFC-4A54F4D300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6" name="図 45">
            <a:extLst>
              <a:ext uri="{FF2B5EF4-FFF2-40B4-BE49-F238E27FC236}">
                <a16:creationId xmlns:a16="http://schemas.microsoft.com/office/drawing/2014/main" id="{28EBA859-4132-4ECF-B942-1666BFAA99F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7" name="図 46">
            <a:extLst>
              <a:ext uri="{FF2B5EF4-FFF2-40B4-BE49-F238E27FC236}">
                <a16:creationId xmlns:a16="http://schemas.microsoft.com/office/drawing/2014/main" id="{5DC937C1-1086-4510-A70F-2FEA90E12C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8" name="図 47">
            <a:extLst>
              <a:ext uri="{FF2B5EF4-FFF2-40B4-BE49-F238E27FC236}">
                <a16:creationId xmlns:a16="http://schemas.microsoft.com/office/drawing/2014/main" id="{39038007-69EA-427D-A6F0-CA01986833C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9" name="Picture 2">
            <a:extLst>
              <a:ext uri="{FF2B5EF4-FFF2-40B4-BE49-F238E27FC236}">
                <a16:creationId xmlns:a16="http://schemas.microsoft.com/office/drawing/2014/main" id="{DD16922E-774F-4809-9519-CF8B5762976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
            <a:extLst>
              <a:ext uri="{FF2B5EF4-FFF2-40B4-BE49-F238E27FC236}">
                <a16:creationId xmlns:a16="http://schemas.microsoft.com/office/drawing/2014/main" id="{C58A9760-0AF5-46B3-BF8E-EE95E69F2B5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1" name="テキスト ボックス 50">
            <a:extLst>
              <a:ext uri="{FF2B5EF4-FFF2-40B4-BE49-F238E27FC236}">
                <a16:creationId xmlns:a16="http://schemas.microsoft.com/office/drawing/2014/main" id="{3B20A10D-EBB8-425B-9627-B2A678AA9A26}"/>
              </a:ext>
            </a:extLst>
          </p:cNvPr>
          <p:cNvSpPr txBox="1"/>
          <p:nvPr/>
        </p:nvSpPr>
        <p:spPr>
          <a:xfrm>
            <a:off x="6487659" y="6565195"/>
            <a:ext cx="2229498" cy="188167"/>
          </a:xfrm>
          <a:prstGeom prst="rect">
            <a:avLst/>
          </a:prstGeom>
          <a:no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　出典：令和４年度　森林・林業白書</a:t>
            </a:r>
          </a:p>
        </p:txBody>
      </p:sp>
      <p:sp>
        <p:nvSpPr>
          <p:cNvPr id="52" name="スライド番号プレースホルダー 10">
            <a:extLst>
              <a:ext uri="{FF2B5EF4-FFF2-40B4-BE49-F238E27FC236}">
                <a16:creationId xmlns:a16="http://schemas.microsoft.com/office/drawing/2014/main" id="{891A95C1-C418-4C24-BC64-E9F2EEE21969}"/>
              </a:ext>
            </a:extLst>
          </p:cNvPr>
          <p:cNvSpPr>
            <a:spLocks noGrp="1"/>
          </p:cNvSpPr>
          <p:nvPr>
            <p:ph type="sldNum" sz="quarter" idx="12"/>
          </p:nvPr>
        </p:nvSpPr>
        <p:spPr>
          <a:xfrm>
            <a:off x="7616599" y="6457568"/>
            <a:ext cx="2228850" cy="365125"/>
          </a:xfrm>
        </p:spPr>
        <p:txBody>
          <a:bodyPr/>
          <a:lstStyle/>
          <a:p>
            <a:r>
              <a:rPr kumimoji="1" lang="en-US" altLang="ja-JP" sz="2000" b="1" dirty="0"/>
              <a:t>14</a:t>
            </a:r>
            <a:endParaRPr kumimoji="1" lang="ja-JP" altLang="en-US" sz="2000" b="1" dirty="0"/>
          </a:p>
        </p:txBody>
      </p:sp>
    </p:spTree>
    <p:extLst>
      <p:ext uri="{BB962C8B-B14F-4D97-AF65-F5344CB8AC3E}">
        <p14:creationId xmlns:p14="http://schemas.microsoft.com/office/powerpoint/2010/main" val="3116045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66A7-56C6-4B4A-EBB0-61D323081DE7}"/>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5D68A1DD-08B5-F9E2-5B51-1326112B1749}"/>
              </a:ext>
            </a:extLst>
          </p:cNvPr>
          <p:cNvSpPr/>
          <p:nvPr/>
        </p:nvSpPr>
        <p:spPr>
          <a:xfrm>
            <a:off x="117431" y="1015905"/>
            <a:ext cx="6644724" cy="1797690"/>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5B6F0C1-325F-7548-85F3-BE61C4D13F86}"/>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9771654D-4E88-47B6-D969-B495BC5F1107}"/>
              </a:ext>
            </a:extLst>
          </p:cNvPr>
          <p:cNvSpPr txBox="1"/>
          <p:nvPr/>
        </p:nvSpPr>
        <p:spPr>
          <a:xfrm>
            <a:off x="156903" y="579066"/>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１．大阪府における山地災害対策</a:t>
            </a:r>
          </a:p>
        </p:txBody>
      </p:sp>
      <p:sp>
        <p:nvSpPr>
          <p:cNvPr id="11" name="テキスト ボックス 10">
            <a:extLst>
              <a:ext uri="{FF2B5EF4-FFF2-40B4-BE49-F238E27FC236}">
                <a16:creationId xmlns:a16="http://schemas.microsoft.com/office/drawing/2014/main" id="{3C70406D-38E5-D78E-2DCF-D88EEAC05F44}"/>
              </a:ext>
            </a:extLst>
          </p:cNvPr>
          <p:cNvSpPr txBox="1"/>
          <p:nvPr/>
        </p:nvSpPr>
        <p:spPr>
          <a:xfrm>
            <a:off x="288539" y="1059652"/>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近年の気候変動と災害発生形態の変化</a:t>
            </a:r>
          </a:p>
        </p:txBody>
      </p:sp>
      <p:sp>
        <p:nvSpPr>
          <p:cNvPr id="2" name="テキスト ボックス 1">
            <a:extLst>
              <a:ext uri="{FF2B5EF4-FFF2-40B4-BE49-F238E27FC236}">
                <a16:creationId xmlns:a16="http://schemas.microsoft.com/office/drawing/2014/main" id="{D0757CF7-F0F1-DD44-5E2B-6C1112FC2875}"/>
              </a:ext>
            </a:extLst>
          </p:cNvPr>
          <p:cNvSpPr txBox="1"/>
          <p:nvPr/>
        </p:nvSpPr>
        <p:spPr>
          <a:xfrm>
            <a:off x="304866" y="1287794"/>
            <a:ext cx="4503897" cy="1492716"/>
          </a:xfrm>
          <a:prstGeom prst="rect">
            <a:avLst/>
          </a:prstGeom>
          <a:noFill/>
        </p:spPr>
        <p:txBody>
          <a:bodyPr wrap="square">
            <a:spAutoFit/>
          </a:bodyPr>
          <a:lstStyle/>
          <a:p>
            <a:r>
              <a:rPr lang="ja-JP" altLang="en-US" sz="1300" dirty="0">
                <a:latin typeface="HG丸ｺﾞｼｯｸM-PRO" panose="020F0600000000000000" pitchFamily="50" charset="-128"/>
                <a:ea typeface="HG丸ｺﾞｼｯｸM-PRO" panose="020F0600000000000000" pitchFamily="50" charset="-128"/>
              </a:rPr>
              <a:t>　昭和</a:t>
            </a:r>
            <a:r>
              <a:rPr lang="en-US" altLang="ja-JP" sz="1300" dirty="0">
                <a:latin typeface="HG丸ｺﾞｼｯｸM-PRO" panose="020F0600000000000000" pitchFamily="50" charset="-128"/>
                <a:ea typeface="HG丸ｺﾞｼｯｸM-PRO" panose="020F0600000000000000" pitchFamily="50" charset="-128"/>
              </a:rPr>
              <a:t>28</a:t>
            </a:r>
            <a:r>
              <a:rPr lang="ja-JP" altLang="en-US" sz="1300" dirty="0">
                <a:latin typeface="HG丸ｺﾞｼｯｸM-PRO" panose="020F0600000000000000" pitchFamily="50" charset="-128"/>
                <a:ea typeface="HG丸ｺﾞｼｯｸM-PRO" panose="020F0600000000000000" pitchFamily="50" charset="-128"/>
              </a:rPr>
              <a:t>年以降の治山対策・森林整備の推進により、</a:t>
            </a:r>
            <a:endParaRPr lang="en-US" altLang="ja-JP" sz="1300" dirty="0">
              <a:latin typeface="HG丸ｺﾞｼｯｸM-PRO" panose="020F0600000000000000" pitchFamily="50" charset="-128"/>
              <a:ea typeface="HG丸ｺﾞｼｯｸM-PRO" panose="020F0600000000000000" pitchFamily="50" charset="-128"/>
            </a:endParaRPr>
          </a:p>
          <a:p>
            <a:r>
              <a:rPr lang="ja-JP" altLang="en-US" sz="1300" dirty="0">
                <a:latin typeface="HG丸ｺﾞｼｯｸM-PRO" panose="020F0600000000000000" pitchFamily="50" charset="-128"/>
                <a:ea typeface="HG丸ｺﾞｼｯｸM-PRO" panose="020F0600000000000000" pitchFamily="50" charset="-128"/>
              </a:rPr>
              <a:t>山地災害の発生が大幅に減少した一方で、全国的に山地</a:t>
            </a:r>
            <a:endParaRPr lang="en-US" altLang="ja-JP" sz="1300" dirty="0">
              <a:latin typeface="HG丸ｺﾞｼｯｸM-PRO" panose="020F0600000000000000" pitchFamily="50" charset="-128"/>
              <a:ea typeface="HG丸ｺﾞｼｯｸM-PRO" panose="020F0600000000000000" pitchFamily="50" charset="-128"/>
            </a:endParaRPr>
          </a:p>
          <a:p>
            <a:r>
              <a:rPr lang="ja-JP" altLang="en-US" sz="1300" dirty="0">
                <a:latin typeface="HG丸ｺﾞｼｯｸM-PRO" panose="020F0600000000000000" pitchFamily="50" charset="-128"/>
                <a:ea typeface="HG丸ｺﾞｼｯｸM-PRO" panose="020F0600000000000000" pitchFamily="50" charset="-128"/>
              </a:rPr>
              <a:t>災害の</a:t>
            </a:r>
            <a:r>
              <a:rPr lang="en-US" altLang="ja-JP" sz="1300" dirty="0">
                <a:latin typeface="HG丸ｺﾞｼｯｸM-PRO" panose="020F0600000000000000" pitchFamily="50" charset="-128"/>
                <a:ea typeface="HG丸ｺﾞｼｯｸM-PRO" panose="020F0600000000000000" pitchFamily="50" charset="-128"/>
              </a:rPr>
              <a:t>1</a:t>
            </a:r>
            <a:r>
              <a:rPr lang="ja-JP" altLang="en-US" sz="1300" dirty="0">
                <a:latin typeface="HG丸ｺﾞｼｯｸM-PRO" panose="020F0600000000000000" pitchFamily="50" charset="-128"/>
                <a:ea typeface="HG丸ｺﾞｼｯｸM-PRO" panose="020F0600000000000000" pitchFamily="50" charset="-128"/>
              </a:rPr>
              <a:t>箇所当たりの規模は増大傾向にあるなど、近年の</a:t>
            </a:r>
            <a:r>
              <a:rPr lang="ja-JP" altLang="en-US" sz="1300" b="1" u="sng" dirty="0">
                <a:latin typeface="BIZ UDゴシック" panose="020B0400000000000000" pitchFamily="49" charset="-128"/>
                <a:ea typeface="BIZ UDゴシック" panose="020B0400000000000000" pitchFamily="49" charset="-128"/>
              </a:rPr>
              <a:t>気候変動に伴う想定を超える豪雨や台風等により、山地災害が激甚化するとともに、深層崩壊、流木災害、山地災害</a:t>
            </a:r>
            <a:endParaRPr lang="en-US" altLang="ja-JP" sz="1300" b="1" u="sng" dirty="0">
              <a:latin typeface="BIZ UDゴシック" panose="020B0400000000000000" pitchFamily="49" charset="-128"/>
              <a:ea typeface="BIZ UDゴシック" panose="020B0400000000000000" pitchFamily="49" charset="-128"/>
            </a:endParaRPr>
          </a:p>
          <a:p>
            <a:r>
              <a:rPr lang="ja-JP" altLang="en-US" sz="1300" b="1" u="sng" dirty="0">
                <a:latin typeface="BIZ UDゴシック" panose="020B0400000000000000" pitchFamily="49" charset="-128"/>
                <a:ea typeface="BIZ UDゴシック" panose="020B0400000000000000" pitchFamily="49" charset="-128"/>
              </a:rPr>
              <a:t>の同時多発化等、発生形態も変化</a:t>
            </a:r>
            <a:r>
              <a:rPr lang="ja-JP" altLang="en-US" sz="1300" dirty="0">
                <a:latin typeface="HG丸ｺﾞｼｯｸM-PRO" panose="020F0600000000000000" pitchFamily="50" charset="-128"/>
                <a:ea typeface="HG丸ｺﾞｼｯｸM-PRO" panose="020F0600000000000000" pitchFamily="50" charset="-128"/>
              </a:rPr>
              <a:t>しつつあり、府では、</a:t>
            </a:r>
            <a:endParaRPr lang="en-US" altLang="ja-JP" sz="1300" dirty="0">
              <a:latin typeface="HG丸ｺﾞｼｯｸM-PRO" panose="020F0600000000000000" pitchFamily="50" charset="-128"/>
              <a:ea typeface="HG丸ｺﾞｼｯｸM-PRO" panose="020F0600000000000000" pitchFamily="50" charset="-128"/>
            </a:endParaRPr>
          </a:p>
          <a:p>
            <a:r>
              <a:rPr lang="ja-JP" altLang="en-US" sz="1300" dirty="0">
                <a:latin typeface="HG丸ｺﾞｼｯｸM-PRO" panose="020F0600000000000000" pitchFamily="50" charset="-128"/>
                <a:ea typeface="HG丸ｺﾞｼｯｸM-PRO" panose="020F0600000000000000" pitchFamily="50" charset="-128"/>
              </a:rPr>
              <a:t>これらに対応した治山対策を推進しています。</a:t>
            </a:r>
          </a:p>
        </p:txBody>
      </p:sp>
      <p:sp>
        <p:nvSpPr>
          <p:cNvPr id="78" name="テキスト ボックス 77">
            <a:extLst>
              <a:ext uri="{FF2B5EF4-FFF2-40B4-BE49-F238E27FC236}">
                <a16:creationId xmlns:a16="http://schemas.microsoft.com/office/drawing/2014/main" id="{8ABBBC4F-DD5C-6BF4-1444-37001B7D9A6F}"/>
              </a:ext>
            </a:extLst>
          </p:cNvPr>
          <p:cNvSpPr txBox="1"/>
          <p:nvPr/>
        </p:nvSpPr>
        <p:spPr>
          <a:xfrm>
            <a:off x="98975" y="3192976"/>
            <a:ext cx="5986779" cy="312173"/>
          </a:xfrm>
          <a:prstGeom prst="rect">
            <a:avLst/>
          </a:prstGeom>
          <a:noFill/>
        </p:spPr>
        <p:txBody>
          <a:bodyPr wrap="square" lIns="65314" tIns="32657" rIns="65314" bIns="32657" rtlCol="0" anchor="t">
            <a:spAutoFit/>
          </a:bodyPr>
          <a:lstStyle/>
          <a:p>
            <a:pPr algn="just" defTabSz="901070"/>
            <a:r>
              <a:rPr kumimoji="1" lang="ja-JP" altLang="en-US" sz="1600" b="1" kern="100" dirty="0">
                <a:solidFill>
                  <a:prstClr val="black"/>
                </a:solidFill>
                <a:latin typeface="ＭＳ Ｐゴシック" panose="020B0600070205080204" pitchFamily="50" charset="-128"/>
                <a:ea typeface="ＭＳ Ｐゴシック" panose="020B0600070205080204" pitchFamily="50" charset="-128"/>
                <a:cs typeface="Times New Roman"/>
              </a:rPr>
              <a:t>● 近年の災害の発生形態に対応した大阪府の緊急的な治山対策</a:t>
            </a:r>
            <a:endParaRPr kumimoji="1" lang="en-US" altLang="ja-JP" sz="1600" b="1"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6" name="図 5">
            <a:extLst>
              <a:ext uri="{FF2B5EF4-FFF2-40B4-BE49-F238E27FC236}">
                <a16:creationId xmlns:a16="http://schemas.microsoft.com/office/drawing/2014/main" id="{D7FA8C4A-B446-9454-09D9-0A44BCF507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39640" y="1049380"/>
            <a:ext cx="1963558" cy="1434669"/>
          </a:xfrm>
          <a:prstGeom prst="rect">
            <a:avLst/>
          </a:prstGeom>
        </p:spPr>
      </p:pic>
      <p:sp>
        <p:nvSpPr>
          <p:cNvPr id="8" name="正方形/長方形 17">
            <a:extLst>
              <a:ext uri="{FF2B5EF4-FFF2-40B4-BE49-F238E27FC236}">
                <a16:creationId xmlns:a16="http://schemas.microsoft.com/office/drawing/2014/main" id="{EE8AA6CD-3130-9A97-14F6-2196113A7835}"/>
              </a:ext>
            </a:extLst>
          </p:cNvPr>
          <p:cNvSpPr>
            <a:spLocks noChangeArrowheads="1"/>
          </p:cNvSpPr>
          <p:nvPr/>
        </p:nvSpPr>
        <p:spPr bwMode="auto">
          <a:xfrm>
            <a:off x="275556" y="3738860"/>
            <a:ext cx="6363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Ⅰ</a:t>
            </a:r>
            <a:r>
              <a:rPr lang="ja-JP" altLang="en-US" sz="1400" b="1" dirty="0">
                <a:solidFill>
                  <a:prstClr val="black"/>
                </a:solidFill>
                <a:latin typeface="メイリオ" panose="020B0604030504040204" pitchFamily="50" charset="-128"/>
                <a:ea typeface="メイリオ" panose="020B0604030504040204" pitchFamily="50" charset="-128"/>
              </a:rPr>
              <a:t> 危</a:t>
            </a:r>
            <a:r>
              <a:rPr lang="ja-JP" altLang="en-US" sz="1400" b="1" dirty="0">
                <a:solidFill>
                  <a:srgbClr val="000000"/>
                </a:solidFill>
                <a:latin typeface="Meiryo UI" panose="020B0604030504040204" pitchFamily="50" charset="-128"/>
                <a:ea typeface="Meiryo UI" panose="020B0604030504040204" pitchFamily="50" charset="-128"/>
              </a:rPr>
              <a:t>険渓流の流木対策事業（平成</a:t>
            </a:r>
            <a:r>
              <a:rPr lang="en-US" altLang="ja-JP" sz="1400" b="1" dirty="0">
                <a:solidFill>
                  <a:srgbClr val="000000"/>
                </a:solidFill>
                <a:latin typeface="Meiryo UI" panose="020B0604030504040204" pitchFamily="50" charset="-128"/>
                <a:ea typeface="Meiryo UI" panose="020B0604030504040204" pitchFamily="50" charset="-128"/>
              </a:rPr>
              <a:t>28</a:t>
            </a:r>
            <a:r>
              <a:rPr lang="ja-JP" altLang="en-US" sz="1400" b="1" dirty="0">
                <a:solidFill>
                  <a:srgbClr val="000000"/>
                </a:solidFill>
                <a:latin typeface="Meiryo UI" panose="020B0604030504040204" pitchFamily="50" charset="-128"/>
                <a:ea typeface="Meiryo UI" panose="020B0604030504040204" pitchFamily="50" charset="-128"/>
              </a:rPr>
              <a:t>年度～令和</a:t>
            </a:r>
            <a:r>
              <a:rPr lang="en-US" altLang="ja-JP" sz="1400" b="1" dirty="0">
                <a:solidFill>
                  <a:srgbClr val="000000"/>
                </a:solidFill>
                <a:latin typeface="Meiryo UI" panose="020B0604030504040204" pitchFamily="50" charset="-128"/>
                <a:ea typeface="Meiryo UI" panose="020B0604030504040204" pitchFamily="50" charset="-128"/>
              </a:rPr>
              <a:t>2</a:t>
            </a:r>
            <a:r>
              <a:rPr lang="ja-JP" altLang="en-US" sz="1400" b="1" dirty="0">
                <a:solidFill>
                  <a:srgbClr val="000000"/>
                </a:solidFill>
                <a:latin typeface="Meiryo UI" panose="020B0604030504040204" pitchFamily="50" charset="-128"/>
                <a:ea typeface="Meiryo UI" panose="020B0604030504040204" pitchFamily="50" charset="-128"/>
              </a:rPr>
              <a:t>年度）</a:t>
            </a:r>
          </a:p>
        </p:txBody>
      </p:sp>
      <p:cxnSp>
        <p:nvCxnSpPr>
          <p:cNvPr id="9" name="直線コネクタ 8">
            <a:extLst>
              <a:ext uri="{FF2B5EF4-FFF2-40B4-BE49-F238E27FC236}">
                <a16:creationId xmlns:a16="http://schemas.microsoft.com/office/drawing/2014/main" id="{0572903F-6835-A175-C32E-949E7824A43F}"/>
              </a:ext>
            </a:extLst>
          </p:cNvPr>
          <p:cNvCxnSpPr>
            <a:cxnSpLocks/>
          </p:cNvCxnSpPr>
          <p:nvPr/>
        </p:nvCxnSpPr>
        <p:spPr>
          <a:xfrm>
            <a:off x="403410" y="4003057"/>
            <a:ext cx="6235515" cy="0"/>
          </a:xfrm>
          <a:prstGeom prst="line">
            <a:avLst/>
          </a:prstGeom>
          <a:ln w="47625">
            <a:solidFill>
              <a:srgbClr val="74B230"/>
            </a:solidFill>
          </a:ln>
        </p:spPr>
        <p:style>
          <a:lnRef idx="3">
            <a:schemeClr val="accent1"/>
          </a:lnRef>
          <a:fillRef idx="0">
            <a:schemeClr val="accent1"/>
          </a:fillRef>
          <a:effectRef idx="2">
            <a:schemeClr val="accent1"/>
          </a:effectRef>
          <a:fontRef idx="minor">
            <a:schemeClr val="tx1"/>
          </a:fontRef>
        </p:style>
      </p:cxnSp>
      <p:sp>
        <p:nvSpPr>
          <p:cNvPr id="42" name="AutoShape 2">
            <a:extLst>
              <a:ext uri="{FF2B5EF4-FFF2-40B4-BE49-F238E27FC236}">
                <a16:creationId xmlns:a16="http://schemas.microsoft.com/office/drawing/2014/main" id="{65571A9F-CE47-4CAE-B880-E48179099950}"/>
              </a:ext>
            </a:extLst>
          </p:cNvPr>
          <p:cNvSpPr>
            <a:spLocks noChangeArrowheads="1"/>
          </p:cNvSpPr>
          <p:nvPr/>
        </p:nvSpPr>
        <p:spPr bwMode="auto">
          <a:xfrm>
            <a:off x="111765" y="3177119"/>
            <a:ext cx="6644724" cy="3415314"/>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43" name="正方形/長方形 17">
            <a:extLst>
              <a:ext uri="{FF2B5EF4-FFF2-40B4-BE49-F238E27FC236}">
                <a16:creationId xmlns:a16="http://schemas.microsoft.com/office/drawing/2014/main" id="{18211448-F2F2-7CB3-D025-7D1B26465202}"/>
              </a:ext>
            </a:extLst>
          </p:cNvPr>
          <p:cNvSpPr>
            <a:spLocks noChangeArrowheads="1"/>
          </p:cNvSpPr>
          <p:nvPr/>
        </p:nvSpPr>
        <p:spPr bwMode="auto">
          <a:xfrm>
            <a:off x="213727" y="3487195"/>
            <a:ext cx="2537721" cy="33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604" b="1" dirty="0">
                <a:solidFill>
                  <a:prstClr val="black"/>
                </a:solidFill>
                <a:latin typeface="メイリオ" panose="020B0604030504040204" pitchFamily="50" charset="-128"/>
                <a:ea typeface="メイリオ" panose="020B0604030504040204" pitchFamily="50" charset="-128"/>
              </a:rPr>
              <a:t>大阪府森林環境税事業</a:t>
            </a:r>
            <a:endParaRPr lang="ja-JP" altLang="en-US" sz="1604" b="1" dirty="0">
              <a:solidFill>
                <a:srgbClr val="000000"/>
              </a:solidFill>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AC7D3E83-5911-54D6-84FC-37D8C171278D}"/>
              </a:ext>
            </a:extLst>
          </p:cNvPr>
          <p:cNvSpPr txBox="1"/>
          <p:nvPr/>
        </p:nvSpPr>
        <p:spPr>
          <a:xfrm>
            <a:off x="403410" y="4029139"/>
            <a:ext cx="6221956" cy="646331"/>
          </a:xfrm>
          <a:prstGeom prst="rect">
            <a:avLst/>
          </a:prstGeom>
          <a:noFill/>
        </p:spPr>
        <p:txBody>
          <a:bodyPr wrap="square">
            <a:spAutoFit/>
          </a:bodyPr>
          <a:lstStyle/>
          <a:p>
            <a:r>
              <a:rPr lang="zh-TW" altLang="en-US" sz="1200" dirty="0">
                <a:latin typeface="游ゴシック" panose="020B0400000000000000" pitchFamily="50" charset="-128"/>
                <a:ea typeface="游ゴシック" panose="020B0400000000000000" pitchFamily="50" charset="-128"/>
              </a:rPr>
              <a:t>紀伊半島大水害（平成</a:t>
            </a:r>
            <a:r>
              <a:rPr lang="en-US" altLang="zh-TW" sz="1200" dirty="0">
                <a:latin typeface="游ゴシック" panose="020B0400000000000000" pitchFamily="50" charset="-128"/>
                <a:ea typeface="游ゴシック" panose="020B0400000000000000" pitchFamily="50" charset="-128"/>
              </a:rPr>
              <a:t>23</a:t>
            </a:r>
            <a:r>
              <a:rPr lang="zh-TW" altLang="en-US" sz="1200" dirty="0">
                <a:latin typeface="游ゴシック" panose="020B0400000000000000" pitchFamily="50" charset="-128"/>
                <a:ea typeface="游ゴシック" panose="020B0400000000000000" pitchFamily="50" charset="-128"/>
              </a:rPr>
              <a:t>年）</a:t>
            </a:r>
            <a:r>
              <a:rPr lang="ja-JP" altLang="en-US" sz="1200" dirty="0">
                <a:latin typeface="游ゴシック" panose="020B0400000000000000" pitchFamily="50" charset="-128"/>
                <a:ea typeface="游ゴシック" panose="020B0400000000000000" pitchFamily="50" charset="-128"/>
              </a:rPr>
              <a:t>や広島</a:t>
            </a:r>
            <a:r>
              <a:rPr lang="ja-JP" altLang="en-US" sz="1200" dirty="0"/>
              <a:t>土砂災害（平成</a:t>
            </a:r>
            <a:r>
              <a:rPr lang="en-US" altLang="ja-JP" sz="1200" dirty="0"/>
              <a:t>26</a:t>
            </a:r>
            <a:r>
              <a:rPr lang="ja-JP" altLang="en-US" sz="1200" dirty="0"/>
              <a:t>年）での流木災害の脅威を踏まえ、集中豪雨に備え、土石流・流木発生の恐れがある危険渓流で予防的な治山施設整備や間伐を実施。</a:t>
            </a:r>
          </a:p>
        </p:txBody>
      </p:sp>
      <p:sp>
        <p:nvSpPr>
          <p:cNvPr id="46" name="正方形/長方形 17">
            <a:extLst>
              <a:ext uri="{FF2B5EF4-FFF2-40B4-BE49-F238E27FC236}">
                <a16:creationId xmlns:a16="http://schemas.microsoft.com/office/drawing/2014/main" id="{E386225A-1BA1-9C20-7483-63F5927C75E8}"/>
              </a:ext>
            </a:extLst>
          </p:cNvPr>
          <p:cNvSpPr>
            <a:spLocks noChangeArrowheads="1"/>
          </p:cNvSpPr>
          <p:nvPr/>
        </p:nvSpPr>
        <p:spPr bwMode="auto">
          <a:xfrm>
            <a:off x="289113" y="4625436"/>
            <a:ext cx="636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Ⅱ</a:t>
            </a:r>
            <a:r>
              <a:rPr lang="ja-JP" altLang="en-US" sz="1400" b="1" dirty="0">
                <a:solidFill>
                  <a:prstClr val="black"/>
                </a:solidFill>
                <a:latin typeface="メイリオ" panose="020B0604030504040204" pitchFamily="50" charset="-128"/>
                <a:ea typeface="メイリオ" panose="020B0604030504040204" pitchFamily="50" charset="-128"/>
              </a:rPr>
              <a:t> 土石流・流木対策事業　</a:t>
            </a:r>
            <a:r>
              <a:rPr lang="ja-JP" altLang="en-US" sz="1400" b="1" dirty="0">
                <a:solidFill>
                  <a:srgbClr val="000000"/>
                </a:solidFill>
                <a:latin typeface="Meiryo UI" panose="020B0604030504040204" pitchFamily="50" charset="-128"/>
                <a:ea typeface="Meiryo UI" panose="020B0604030504040204" pitchFamily="50" charset="-128"/>
              </a:rPr>
              <a:t>（令和</a:t>
            </a:r>
            <a:r>
              <a:rPr lang="en-US" altLang="ja-JP" sz="1400" b="1" dirty="0">
                <a:solidFill>
                  <a:srgbClr val="000000"/>
                </a:solidFill>
                <a:latin typeface="Meiryo UI" panose="020B0604030504040204" pitchFamily="50" charset="-128"/>
                <a:ea typeface="Meiryo UI" panose="020B0604030504040204" pitchFamily="50" charset="-128"/>
              </a:rPr>
              <a:t>2</a:t>
            </a:r>
            <a:r>
              <a:rPr lang="ja-JP" altLang="en-US" sz="1400" b="1" dirty="0">
                <a:solidFill>
                  <a:srgbClr val="000000"/>
                </a:solidFill>
                <a:latin typeface="Meiryo UI" panose="020B0604030504040204" pitchFamily="50" charset="-128"/>
                <a:ea typeface="Meiryo UI" panose="020B0604030504040204" pitchFamily="50" charset="-128"/>
              </a:rPr>
              <a:t>年度～令和</a:t>
            </a:r>
            <a:r>
              <a:rPr lang="en-US" altLang="ja-JP" sz="1400" b="1" dirty="0">
                <a:solidFill>
                  <a:srgbClr val="000000"/>
                </a:solidFill>
                <a:latin typeface="Meiryo UI" panose="020B0604030504040204" pitchFamily="50" charset="-128"/>
                <a:ea typeface="Meiryo UI" panose="020B0604030504040204" pitchFamily="50" charset="-128"/>
              </a:rPr>
              <a:t>6</a:t>
            </a:r>
            <a:r>
              <a:rPr lang="ja-JP" altLang="en-US" sz="1400" b="1" dirty="0">
                <a:solidFill>
                  <a:srgbClr val="000000"/>
                </a:solidFill>
                <a:latin typeface="Meiryo UI" panose="020B0604030504040204" pitchFamily="50" charset="-128"/>
                <a:ea typeface="Meiryo UI" panose="020B0604030504040204" pitchFamily="50" charset="-128"/>
              </a:rPr>
              <a:t>年度）</a:t>
            </a:r>
          </a:p>
        </p:txBody>
      </p:sp>
      <p:cxnSp>
        <p:nvCxnSpPr>
          <p:cNvPr id="47" name="直線コネクタ 46">
            <a:extLst>
              <a:ext uri="{FF2B5EF4-FFF2-40B4-BE49-F238E27FC236}">
                <a16:creationId xmlns:a16="http://schemas.microsoft.com/office/drawing/2014/main" id="{F2558660-B789-8F36-4C83-81DDE0029A3E}"/>
              </a:ext>
            </a:extLst>
          </p:cNvPr>
          <p:cNvCxnSpPr>
            <a:cxnSpLocks/>
          </p:cNvCxnSpPr>
          <p:nvPr/>
        </p:nvCxnSpPr>
        <p:spPr>
          <a:xfrm>
            <a:off x="416968" y="4889633"/>
            <a:ext cx="6221957" cy="0"/>
          </a:xfrm>
          <a:prstGeom prst="line">
            <a:avLst/>
          </a:prstGeom>
          <a:ln w="47625">
            <a:solidFill>
              <a:srgbClr val="74B230"/>
            </a:solidFill>
          </a:ln>
        </p:spPr>
        <p:style>
          <a:lnRef idx="3">
            <a:schemeClr val="accent1"/>
          </a:lnRef>
          <a:fillRef idx="0">
            <a:schemeClr val="accent1"/>
          </a:fillRef>
          <a:effectRef idx="2">
            <a:schemeClr val="accent1"/>
          </a:effectRef>
          <a:fontRef idx="minor">
            <a:schemeClr val="tx1"/>
          </a:fontRef>
        </p:style>
      </p:cxnSp>
      <p:sp>
        <p:nvSpPr>
          <p:cNvPr id="48" name="テキスト ボックス 47">
            <a:extLst>
              <a:ext uri="{FF2B5EF4-FFF2-40B4-BE49-F238E27FC236}">
                <a16:creationId xmlns:a16="http://schemas.microsoft.com/office/drawing/2014/main" id="{05EA214E-3342-07D9-32E5-C19AA1FE131C}"/>
              </a:ext>
            </a:extLst>
          </p:cNvPr>
          <p:cNvSpPr txBox="1"/>
          <p:nvPr/>
        </p:nvSpPr>
        <p:spPr>
          <a:xfrm>
            <a:off x="416967" y="4956537"/>
            <a:ext cx="6208399" cy="646331"/>
          </a:xfrm>
          <a:prstGeom prst="rect">
            <a:avLst/>
          </a:prstGeom>
          <a:noFill/>
        </p:spPr>
        <p:txBody>
          <a:bodyPr wrap="square">
            <a:spAutoFit/>
          </a:bodyPr>
          <a:lstStyle/>
          <a:p>
            <a:r>
              <a:rPr lang="ja-JP" altLang="en-US" sz="1200" dirty="0"/>
              <a:t>平成</a:t>
            </a:r>
            <a:r>
              <a:rPr lang="en-US" altLang="ja-JP" sz="1200" dirty="0"/>
              <a:t>29</a:t>
            </a:r>
            <a:r>
              <a:rPr lang="ja-JP" altLang="en-US" sz="1200" dirty="0"/>
              <a:t>年の九州北部豪雨や平成</a:t>
            </a:r>
            <a:r>
              <a:rPr lang="en-US" altLang="ja-JP" sz="1200" dirty="0"/>
              <a:t>30</a:t>
            </a:r>
            <a:r>
              <a:rPr lang="ja-JP" altLang="en-US" sz="1200" dirty="0"/>
              <a:t>年の西日本豪雨における大規模災害を踏まえ、危険な立木や倒木を伐採・除去し、渓流上流部の凹地形における治山施設整備等を組み合わせた土石流・流木対策を実施</a:t>
            </a:r>
          </a:p>
        </p:txBody>
      </p:sp>
      <p:sp>
        <p:nvSpPr>
          <p:cNvPr id="49" name="正方形/長方形 17">
            <a:extLst>
              <a:ext uri="{FF2B5EF4-FFF2-40B4-BE49-F238E27FC236}">
                <a16:creationId xmlns:a16="http://schemas.microsoft.com/office/drawing/2014/main" id="{22828A7D-1645-3711-EA6B-59AC258F02EC}"/>
              </a:ext>
            </a:extLst>
          </p:cNvPr>
          <p:cNvSpPr>
            <a:spLocks noChangeArrowheads="1"/>
          </p:cNvSpPr>
          <p:nvPr/>
        </p:nvSpPr>
        <p:spPr bwMode="auto">
          <a:xfrm>
            <a:off x="275555" y="5560742"/>
            <a:ext cx="6376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Ⅲ</a:t>
            </a:r>
            <a:r>
              <a:rPr lang="ja-JP" altLang="en-US" sz="1400" b="1" dirty="0">
                <a:solidFill>
                  <a:prstClr val="black"/>
                </a:solidFill>
                <a:latin typeface="メイリオ" panose="020B0604030504040204" pitchFamily="50" charset="-128"/>
                <a:ea typeface="メイリオ" panose="020B0604030504040204" pitchFamily="50" charset="-128"/>
              </a:rPr>
              <a:t> 流域治水対策事業　　　</a:t>
            </a:r>
            <a:r>
              <a:rPr lang="ja-JP" altLang="en-US" sz="1400" b="1" dirty="0">
                <a:solidFill>
                  <a:srgbClr val="000000"/>
                </a:solidFill>
                <a:latin typeface="Meiryo UI" panose="020B0604030504040204" pitchFamily="50" charset="-128"/>
                <a:ea typeface="Meiryo UI" panose="020B0604030504040204" pitchFamily="50" charset="-128"/>
              </a:rPr>
              <a:t>（令和</a:t>
            </a:r>
            <a:r>
              <a:rPr lang="en-US" altLang="ja-JP" sz="1400" b="1" dirty="0">
                <a:solidFill>
                  <a:srgbClr val="000000"/>
                </a:solidFill>
                <a:latin typeface="Meiryo UI" panose="020B0604030504040204" pitchFamily="50" charset="-128"/>
                <a:ea typeface="Meiryo UI" panose="020B0604030504040204" pitchFamily="50" charset="-128"/>
              </a:rPr>
              <a:t>6</a:t>
            </a:r>
            <a:r>
              <a:rPr lang="ja-JP" altLang="en-US" sz="1400" b="1" dirty="0">
                <a:solidFill>
                  <a:srgbClr val="000000"/>
                </a:solidFill>
                <a:latin typeface="Meiryo UI" panose="020B0604030504040204" pitchFamily="50" charset="-128"/>
                <a:ea typeface="Meiryo UI" panose="020B0604030504040204" pitchFamily="50" charset="-128"/>
              </a:rPr>
              <a:t>年度～令和</a:t>
            </a:r>
            <a:r>
              <a:rPr lang="en-US" altLang="ja-JP" sz="1400" b="1" dirty="0">
                <a:solidFill>
                  <a:srgbClr val="000000"/>
                </a:solidFill>
                <a:latin typeface="Meiryo UI" panose="020B0604030504040204" pitchFamily="50" charset="-128"/>
                <a:ea typeface="Meiryo UI" panose="020B0604030504040204" pitchFamily="50" charset="-128"/>
              </a:rPr>
              <a:t>10</a:t>
            </a:r>
            <a:r>
              <a:rPr lang="ja-JP" altLang="en-US" sz="1400" b="1" dirty="0">
                <a:solidFill>
                  <a:srgbClr val="000000"/>
                </a:solidFill>
                <a:latin typeface="Meiryo UI" panose="020B0604030504040204" pitchFamily="50" charset="-128"/>
                <a:ea typeface="Meiryo UI" panose="020B0604030504040204" pitchFamily="50" charset="-128"/>
              </a:rPr>
              <a:t>年度）</a:t>
            </a:r>
          </a:p>
        </p:txBody>
      </p:sp>
      <p:cxnSp>
        <p:nvCxnSpPr>
          <p:cNvPr id="50" name="直線コネクタ 49">
            <a:extLst>
              <a:ext uri="{FF2B5EF4-FFF2-40B4-BE49-F238E27FC236}">
                <a16:creationId xmlns:a16="http://schemas.microsoft.com/office/drawing/2014/main" id="{C37C6E98-8487-D0A9-3BC1-CF27D5D295F6}"/>
              </a:ext>
            </a:extLst>
          </p:cNvPr>
          <p:cNvCxnSpPr>
            <a:cxnSpLocks/>
          </p:cNvCxnSpPr>
          <p:nvPr/>
        </p:nvCxnSpPr>
        <p:spPr>
          <a:xfrm>
            <a:off x="403410" y="5824939"/>
            <a:ext cx="6235515" cy="0"/>
          </a:xfrm>
          <a:prstGeom prst="line">
            <a:avLst/>
          </a:prstGeom>
          <a:ln w="47625">
            <a:solidFill>
              <a:srgbClr val="74B230"/>
            </a:solidFill>
          </a:ln>
        </p:spPr>
        <p:style>
          <a:lnRef idx="3">
            <a:schemeClr val="accent1"/>
          </a:lnRef>
          <a:fillRef idx="0">
            <a:schemeClr val="accent1"/>
          </a:fillRef>
          <a:effectRef idx="2">
            <a:schemeClr val="accent1"/>
          </a:effectRef>
          <a:fontRef idx="minor">
            <a:schemeClr val="tx1"/>
          </a:fontRef>
        </p:style>
      </p:cxnSp>
      <p:sp>
        <p:nvSpPr>
          <p:cNvPr id="51" name="テキスト ボックス 50">
            <a:extLst>
              <a:ext uri="{FF2B5EF4-FFF2-40B4-BE49-F238E27FC236}">
                <a16:creationId xmlns:a16="http://schemas.microsoft.com/office/drawing/2014/main" id="{AE82097F-7015-6120-7C72-F51D10885B85}"/>
              </a:ext>
            </a:extLst>
          </p:cNvPr>
          <p:cNvSpPr txBox="1"/>
          <p:nvPr/>
        </p:nvSpPr>
        <p:spPr>
          <a:xfrm>
            <a:off x="403410" y="5901590"/>
            <a:ext cx="6221956" cy="646331"/>
          </a:xfrm>
          <a:prstGeom prst="rect">
            <a:avLst/>
          </a:prstGeom>
          <a:noFill/>
        </p:spPr>
        <p:txBody>
          <a:bodyPr wrap="square">
            <a:spAutoFit/>
          </a:bodyPr>
          <a:lstStyle/>
          <a:p>
            <a:r>
              <a:rPr lang="ja-JP" altLang="en-US" sz="1200" dirty="0"/>
              <a:t>   令和元年東日本台風、令和</a:t>
            </a:r>
            <a:r>
              <a:rPr lang="en-US" altLang="ja-JP" sz="1200" dirty="0"/>
              <a:t>2</a:t>
            </a:r>
            <a:r>
              <a:rPr lang="ja-JP" altLang="en-US" sz="1200" dirty="0"/>
              <a:t>年</a:t>
            </a:r>
            <a:r>
              <a:rPr lang="en-US" altLang="ja-JP" sz="1200" dirty="0"/>
              <a:t>7</a:t>
            </a:r>
            <a:r>
              <a:rPr lang="ja-JP" altLang="en-US" sz="1200" dirty="0"/>
              <a:t>月豪雨などの近年相次ぐ大規模水害の発生を踏まえ、土砂の流出抑制や森林の保水力を高める整備を進め、下流域の洪水対策（流域治水）に貢献する防災対策を実施</a:t>
            </a:r>
          </a:p>
        </p:txBody>
      </p:sp>
      <p:sp>
        <p:nvSpPr>
          <p:cNvPr id="72" name="正方形/長方形 17">
            <a:extLst>
              <a:ext uri="{FF2B5EF4-FFF2-40B4-BE49-F238E27FC236}">
                <a16:creationId xmlns:a16="http://schemas.microsoft.com/office/drawing/2014/main" id="{293E9F27-C116-777A-125E-E7C390490C60}"/>
              </a:ext>
            </a:extLst>
          </p:cNvPr>
          <p:cNvSpPr>
            <a:spLocks noChangeArrowheads="1"/>
          </p:cNvSpPr>
          <p:nvPr/>
        </p:nvSpPr>
        <p:spPr bwMode="auto">
          <a:xfrm>
            <a:off x="5136848" y="5351705"/>
            <a:ext cx="154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r" defTabSz="611158">
              <a:spcBef>
                <a:spcPct val="0"/>
              </a:spcBef>
              <a:buNone/>
            </a:pPr>
            <a:r>
              <a:rPr lang="en-US" altLang="ja-JP" sz="1200" b="1" dirty="0">
                <a:solidFill>
                  <a:prstClr val="black"/>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rPr>
              <a:t>重点対策</a:t>
            </a:r>
            <a:r>
              <a:rPr lang="en-US" altLang="ja-JP" sz="1200" b="1" dirty="0">
                <a:solidFill>
                  <a:prstClr val="black"/>
                </a:solidFill>
                <a:latin typeface="メイリオ" panose="020B0604030504040204" pitchFamily="50" charset="-128"/>
                <a:ea typeface="メイリオ" panose="020B0604030504040204" pitchFamily="50" charset="-128"/>
              </a:rPr>
              <a:t>56</a:t>
            </a:r>
            <a:r>
              <a:rPr lang="ja-JP" altLang="en-US" sz="1200" b="1" dirty="0">
                <a:solidFill>
                  <a:prstClr val="black"/>
                </a:solidFill>
                <a:latin typeface="メイリオ" panose="020B0604030504040204" pitchFamily="50" charset="-128"/>
                <a:ea typeface="メイリオ" panose="020B0604030504040204" pitchFamily="50" charset="-128"/>
              </a:rPr>
              <a:t>箇所</a:t>
            </a:r>
            <a:r>
              <a:rPr lang="en-US" altLang="ja-JP" sz="1200" b="1" dirty="0">
                <a:solidFill>
                  <a:prstClr val="black"/>
                </a:solidFill>
                <a:latin typeface="メイリオ" panose="020B0604030504040204" pitchFamily="50" charset="-128"/>
                <a:ea typeface="メイリオ" panose="020B0604030504040204" pitchFamily="50" charset="-128"/>
              </a:rPr>
              <a:t>]</a:t>
            </a:r>
            <a:endParaRPr lang="ja-JP" altLang="en-US" sz="1200" b="1" dirty="0">
              <a:solidFill>
                <a:srgbClr val="000000"/>
              </a:solidFill>
              <a:latin typeface="Meiryo UI" panose="020B0604030504040204" pitchFamily="50" charset="-128"/>
              <a:ea typeface="Meiryo UI" panose="020B0604030504040204" pitchFamily="50" charset="-128"/>
            </a:endParaRPr>
          </a:p>
        </p:txBody>
      </p:sp>
      <p:sp>
        <p:nvSpPr>
          <p:cNvPr id="73" name="正方形/長方形 17">
            <a:extLst>
              <a:ext uri="{FF2B5EF4-FFF2-40B4-BE49-F238E27FC236}">
                <a16:creationId xmlns:a16="http://schemas.microsoft.com/office/drawing/2014/main" id="{49E035D7-AF40-D841-646A-A1EC2B9F717C}"/>
              </a:ext>
            </a:extLst>
          </p:cNvPr>
          <p:cNvSpPr>
            <a:spLocks noChangeArrowheads="1"/>
          </p:cNvSpPr>
          <p:nvPr/>
        </p:nvSpPr>
        <p:spPr bwMode="auto">
          <a:xfrm>
            <a:off x="5129342" y="4424552"/>
            <a:ext cx="154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r" defTabSz="611158">
              <a:spcBef>
                <a:spcPct val="0"/>
              </a:spcBef>
              <a:buNone/>
            </a:pPr>
            <a:r>
              <a:rPr lang="en-US" altLang="ja-JP" sz="1200" b="1" dirty="0">
                <a:solidFill>
                  <a:prstClr val="black"/>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rPr>
              <a:t>対策対象</a:t>
            </a:r>
            <a:r>
              <a:rPr lang="en-US" altLang="ja-JP" sz="1200" b="1" dirty="0">
                <a:solidFill>
                  <a:prstClr val="black"/>
                </a:solidFill>
                <a:latin typeface="メイリオ" panose="020B0604030504040204" pitchFamily="50" charset="-128"/>
                <a:ea typeface="メイリオ" panose="020B0604030504040204" pitchFamily="50" charset="-128"/>
              </a:rPr>
              <a:t>30</a:t>
            </a:r>
            <a:r>
              <a:rPr lang="ja-JP" altLang="en-US" sz="1200" b="1" dirty="0">
                <a:solidFill>
                  <a:prstClr val="black"/>
                </a:solidFill>
                <a:latin typeface="メイリオ" panose="020B0604030504040204" pitchFamily="50" charset="-128"/>
                <a:ea typeface="メイリオ" panose="020B0604030504040204" pitchFamily="50" charset="-128"/>
              </a:rPr>
              <a:t>地区</a:t>
            </a:r>
            <a:r>
              <a:rPr lang="en-US" altLang="ja-JP" sz="1200" b="1" dirty="0">
                <a:solidFill>
                  <a:prstClr val="black"/>
                </a:solidFill>
                <a:latin typeface="メイリオ" panose="020B0604030504040204" pitchFamily="50" charset="-128"/>
                <a:ea typeface="メイリオ" panose="020B0604030504040204" pitchFamily="50" charset="-128"/>
              </a:rPr>
              <a:t>]</a:t>
            </a:r>
            <a:endParaRPr lang="ja-JP" altLang="en-US" sz="1200" b="1" dirty="0">
              <a:solidFill>
                <a:srgbClr val="000000"/>
              </a:solidFill>
              <a:latin typeface="Meiryo UI" panose="020B0604030504040204" pitchFamily="50" charset="-128"/>
              <a:ea typeface="Meiryo UI" panose="020B0604030504040204" pitchFamily="50" charset="-128"/>
            </a:endParaRPr>
          </a:p>
        </p:txBody>
      </p:sp>
      <p:sp>
        <p:nvSpPr>
          <p:cNvPr id="74" name="正方形/長方形 17">
            <a:extLst>
              <a:ext uri="{FF2B5EF4-FFF2-40B4-BE49-F238E27FC236}">
                <a16:creationId xmlns:a16="http://schemas.microsoft.com/office/drawing/2014/main" id="{4B1F6583-0DFB-DFE0-3AEE-B10E0EBD419A}"/>
              </a:ext>
            </a:extLst>
          </p:cNvPr>
          <p:cNvSpPr>
            <a:spLocks noChangeArrowheads="1"/>
          </p:cNvSpPr>
          <p:nvPr/>
        </p:nvSpPr>
        <p:spPr bwMode="auto">
          <a:xfrm>
            <a:off x="5136848" y="6315433"/>
            <a:ext cx="154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r" defTabSz="611158">
              <a:spcBef>
                <a:spcPct val="0"/>
              </a:spcBef>
              <a:buNone/>
            </a:pPr>
            <a:r>
              <a:rPr lang="en-US" altLang="ja-JP" sz="1200" b="1" dirty="0">
                <a:solidFill>
                  <a:prstClr val="black"/>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rPr>
              <a:t>重点対策</a:t>
            </a:r>
            <a:r>
              <a:rPr lang="en-US" altLang="ja-JP" sz="1200" b="1" dirty="0">
                <a:solidFill>
                  <a:prstClr val="black"/>
                </a:solidFill>
                <a:latin typeface="メイリオ" panose="020B0604030504040204" pitchFamily="50" charset="-128"/>
                <a:ea typeface="メイリオ" panose="020B0604030504040204" pitchFamily="50" charset="-128"/>
              </a:rPr>
              <a:t>23</a:t>
            </a:r>
            <a:r>
              <a:rPr lang="ja-JP" altLang="en-US" sz="1200" b="1" dirty="0">
                <a:solidFill>
                  <a:prstClr val="black"/>
                </a:solidFill>
                <a:latin typeface="メイリオ" panose="020B0604030504040204" pitchFamily="50" charset="-128"/>
                <a:ea typeface="メイリオ" panose="020B0604030504040204" pitchFamily="50" charset="-128"/>
              </a:rPr>
              <a:t>地区</a:t>
            </a:r>
            <a:r>
              <a:rPr lang="en-US" altLang="ja-JP" sz="1200" b="1" dirty="0">
                <a:solidFill>
                  <a:prstClr val="black"/>
                </a:solidFill>
                <a:latin typeface="メイリオ" panose="020B0604030504040204" pitchFamily="50" charset="-128"/>
                <a:ea typeface="メイリオ" panose="020B0604030504040204" pitchFamily="50" charset="-128"/>
              </a:rPr>
              <a:t>]</a:t>
            </a:r>
            <a:endParaRPr lang="ja-JP" altLang="en-US" sz="1200" b="1" dirty="0">
              <a:solidFill>
                <a:srgbClr val="000000"/>
              </a:solidFill>
              <a:latin typeface="Meiryo UI" panose="020B0604030504040204" pitchFamily="50" charset="-128"/>
              <a:ea typeface="Meiryo UI" panose="020B0604030504040204" pitchFamily="50" charset="-128"/>
            </a:endParaRPr>
          </a:p>
        </p:txBody>
      </p:sp>
      <p:pic>
        <p:nvPicPr>
          <p:cNvPr id="12" name="図 11" descr="グラフ, ヒストグラム&#10;&#10;AI 生成コンテンツは誤りを含む可能性があります。">
            <a:extLst>
              <a:ext uri="{FF2B5EF4-FFF2-40B4-BE49-F238E27FC236}">
                <a16:creationId xmlns:a16="http://schemas.microsoft.com/office/drawing/2014/main" id="{D399B525-7409-181F-C1FE-E01BE3B02E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7080" y="816246"/>
            <a:ext cx="3001124" cy="2344073"/>
          </a:xfrm>
          <a:prstGeom prst="rect">
            <a:avLst/>
          </a:prstGeom>
        </p:spPr>
      </p:pic>
      <p:sp>
        <p:nvSpPr>
          <p:cNvPr id="35" name="テキスト ボックス 34">
            <a:extLst>
              <a:ext uri="{FF2B5EF4-FFF2-40B4-BE49-F238E27FC236}">
                <a16:creationId xmlns:a16="http://schemas.microsoft.com/office/drawing/2014/main" id="{67C05088-2223-4270-B6B9-8195FE019318}"/>
              </a:ext>
            </a:extLst>
          </p:cNvPr>
          <p:cNvSpPr txBox="1"/>
          <p:nvPr/>
        </p:nvSpPr>
        <p:spPr>
          <a:xfrm>
            <a:off x="6847080" y="5364833"/>
            <a:ext cx="2965579" cy="1169551"/>
          </a:xfrm>
          <a:prstGeom prst="rect">
            <a:avLst/>
          </a:prstGeom>
          <a:noFill/>
        </p:spPr>
        <p:txBody>
          <a:bodyPr wrap="square">
            <a:spAutoFit/>
          </a:bodyPr>
          <a:lstStyle/>
          <a:p>
            <a:pPr algn="just" defTabSz="901070">
              <a:lnSpc>
                <a:spcPts val="1200"/>
              </a:lnSpc>
            </a:pP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　平成</a:t>
            </a:r>
            <a:r>
              <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年に上陸した台風第</a:t>
            </a:r>
            <a:r>
              <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rPr>
              <a:t>21</a:t>
            </a: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号により、高槻市で</a:t>
            </a:r>
            <a:r>
              <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rPr>
              <a:t>614ha</a:t>
            </a: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に及ぶ激甚災害の指定を受ける風倒被害が発生し、道路の閉鎖で集落が一時孤立する等、府域の広い範囲で被害がありました。</a:t>
            </a:r>
            <a:endPar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200"/>
              </a:lnSpc>
            </a:pPr>
            <a:r>
              <a:rPr kumimoji="1" lang="ja-JP" altLang="en-US" sz="1050" kern="100" dirty="0">
                <a:solidFill>
                  <a:prstClr val="black"/>
                </a:solidFill>
                <a:latin typeface="ＭＳ Ｐゴシック" panose="020B0600070205080204" pitchFamily="50" charset="-128"/>
                <a:ea typeface="ＭＳ Ｐゴシック" panose="020B0600070205080204" pitchFamily="50" charset="-128"/>
                <a:cs typeface="Times New Roman"/>
              </a:rPr>
              <a:t>　こうした災害発生形態の変化に対し、予防策の強化、初動対応の迅速化、早期復旧といったレジリエンス（強靭性）の向上が求められています。</a:t>
            </a:r>
            <a:endParaRPr kumimoji="1" lang="en-US" altLang="ja-JP" sz="105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6" name="正方形/長方形 17">
            <a:extLst>
              <a:ext uri="{FF2B5EF4-FFF2-40B4-BE49-F238E27FC236}">
                <a16:creationId xmlns:a16="http://schemas.microsoft.com/office/drawing/2014/main" id="{C9D42B3E-51FE-435C-B4E1-A7832FB09C14}"/>
              </a:ext>
            </a:extLst>
          </p:cNvPr>
          <p:cNvSpPr>
            <a:spLocks noChangeArrowheads="1"/>
          </p:cNvSpPr>
          <p:nvPr/>
        </p:nvSpPr>
        <p:spPr bwMode="auto">
          <a:xfrm>
            <a:off x="6876986" y="4989090"/>
            <a:ext cx="3037383"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100" b="1" dirty="0">
                <a:solidFill>
                  <a:prstClr val="black"/>
                </a:solidFill>
                <a:latin typeface="メイリオ" panose="020B0604030504040204" pitchFamily="50" charset="-128"/>
                <a:ea typeface="メイリオ" panose="020B0604030504040204" pitchFamily="50" charset="-128"/>
              </a:rPr>
              <a:t>平成</a:t>
            </a:r>
            <a:r>
              <a:rPr lang="en-US" altLang="ja-JP" sz="1100" b="1" dirty="0">
                <a:solidFill>
                  <a:prstClr val="black"/>
                </a:solidFill>
                <a:latin typeface="メイリオ" panose="020B0604030504040204" pitchFamily="50" charset="-128"/>
                <a:ea typeface="メイリオ" panose="020B0604030504040204" pitchFamily="50" charset="-128"/>
              </a:rPr>
              <a:t>30</a:t>
            </a:r>
            <a:r>
              <a:rPr lang="ja-JP" altLang="en-US" sz="1100" b="1" dirty="0">
                <a:solidFill>
                  <a:prstClr val="black"/>
                </a:solidFill>
                <a:latin typeface="メイリオ" panose="020B0604030504040204" pitchFamily="50" charset="-128"/>
                <a:ea typeface="メイリオ" panose="020B0604030504040204" pitchFamily="50" charset="-128"/>
              </a:rPr>
              <a:t>年台風２１号による</a:t>
            </a:r>
            <a:endParaRPr lang="en-US" altLang="ja-JP" sz="1100" b="1" dirty="0">
              <a:solidFill>
                <a:prstClr val="black"/>
              </a:solidFill>
              <a:latin typeface="メイリオ" panose="020B0604030504040204" pitchFamily="50" charset="-128"/>
              <a:ea typeface="メイリオ" panose="020B0604030504040204" pitchFamily="50" charset="-128"/>
            </a:endParaRPr>
          </a:p>
          <a:p>
            <a:pPr defTabSz="611158">
              <a:spcBef>
                <a:spcPct val="0"/>
              </a:spcBef>
              <a:buNone/>
            </a:pPr>
            <a:r>
              <a:rPr lang="ja-JP" altLang="en-US" sz="1200" b="1" dirty="0">
                <a:solidFill>
                  <a:prstClr val="black"/>
                </a:solidFill>
                <a:latin typeface="メイリオ" panose="020B0604030504040204" pitchFamily="50" charset="-128"/>
                <a:ea typeface="メイリオ" panose="020B0604030504040204" pitchFamily="50" charset="-128"/>
              </a:rPr>
              <a:t>府域での大規模風倒被害（高槻市）</a:t>
            </a:r>
            <a:endParaRPr lang="ja-JP" altLang="en-US" sz="1200" b="1" dirty="0">
              <a:solidFill>
                <a:srgbClr val="000000"/>
              </a:solidFill>
              <a:latin typeface="Meiryo UI" panose="020B0604030504040204" pitchFamily="50" charset="-128"/>
              <a:ea typeface="Meiryo UI" panose="020B0604030504040204" pitchFamily="50" charset="-128"/>
            </a:endParaRPr>
          </a:p>
        </p:txBody>
      </p:sp>
      <p:pic>
        <p:nvPicPr>
          <p:cNvPr id="37" name="図 36">
            <a:extLst>
              <a:ext uri="{FF2B5EF4-FFF2-40B4-BE49-F238E27FC236}">
                <a16:creationId xmlns:a16="http://schemas.microsoft.com/office/drawing/2014/main" id="{1DB464BB-977E-4B5D-BA77-E00702A6B7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03273" y="3312757"/>
            <a:ext cx="2860946" cy="1616971"/>
          </a:xfrm>
          <a:prstGeom prst="rect">
            <a:avLst/>
          </a:prstGeom>
        </p:spPr>
      </p:pic>
      <p:sp>
        <p:nvSpPr>
          <p:cNvPr id="38" name="テキスト ボックス 37">
            <a:extLst>
              <a:ext uri="{FF2B5EF4-FFF2-40B4-BE49-F238E27FC236}">
                <a16:creationId xmlns:a16="http://schemas.microsoft.com/office/drawing/2014/main" id="{99E6671E-2959-41ED-9A93-AD3463367A43}"/>
              </a:ext>
            </a:extLst>
          </p:cNvPr>
          <p:cNvSpPr txBox="1"/>
          <p:nvPr/>
        </p:nvSpPr>
        <p:spPr>
          <a:xfrm>
            <a:off x="5136848" y="2663051"/>
            <a:ext cx="1560651" cy="183615"/>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出典：令和４年度 森林・林業白書</a:t>
            </a:r>
          </a:p>
        </p:txBody>
      </p:sp>
      <p:sp>
        <p:nvSpPr>
          <p:cNvPr id="39" name="テキスト ボックス 38">
            <a:extLst>
              <a:ext uri="{FF2B5EF4-FFF2-40B4-BE49-F238E27FC236}">
                <a16:creationId xmlns:a16="http://schemas.microsoft.com/office/drawing/2014/main" id="{3A9F6881-68CE-4667-B892-3E74C7D81D8D}"/>
              </a:ext>
            </a:extLst>
          </p:cNvPr>
          <p:cNvSpPr txBox="1"/>
          <p:nvPr/>
        </p:nvSpPr>
        <p:spPr>
          <a:xfrm>
            <a:off x="4598075" y="2508453"/>
            <a:ext cx="2129904" cy="124870"/>
          </a:xfrm>
          <a:prstGeom prst="rect">
            <a:avLst/>
          </a:prstGeom>
          <a:solidFill>
            <a:schemeClr val="bg1"/>
          </a:solid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平成</a:t>
            </a:r>
            <a:r>
              <a:rPr lang="en-US" altLang="ja-JP" sz="800" dirty="0">
                <a:latin typeface="BIZ UDPゴシック" panose="020B0400000000000000" pitchFamily="50" charset="-128"/>
                <a:ea typeface="BIZ UDPゴシック" panose="020B0400000000000000" pitchFamily="50" charset="-128"/>
              </a:rPr>
              <a:t>29</a:t>
            </a:r>
            <a:r>
              <a:rPr lang="ja-JP" altLang="en-US" sz="800" dirty="0">
                <a:latin typeface="BIZ UDPゴシック" panose="020B0400000000000000" pitchFamily="50" charset="-128"/>
                <a:ea typeface="BIZ UDPゴシック" panose="020B0400000000000000" pitchFamily="50" charset="-128"/>
              </a:rPr>
              <a:t>年</a:t>
            </a:r>
            <a:r>
              <a:rPr lang="en-US" altLang="ja-JP" sz="800" dirty="0">
                <a:latin typeface="BIZ UDPゴシック" panose="020B0400000000000000" pitchFamily="50" charset="-128"/>
                <a:ea typeface="BIZ UDPゴシック" panose="020B0400000000000000" pitchFamily="50" charset="-128"/>
              </a:rPr>
              <a:t>7</a:t>
            </a:r>
            <a:r>
              <a:rPr lang="ja-JP" altLang="en-US" sz="800" dirty="0">
                <a:latin typeface="BIZ UDPゴシック" panose="020B0400000000000000" pitchFamily="50" charset="-128"/>
                <a:ea typeface="BIZ UDPゴシック" panose="020B0400000000000000" pitchFamily="50" charset="-128"/>
              </a:rPr>
              <a:t>月 九州北部豪雨（福岡県朝倉市）</a:t>
            </a:r>
          </a:p>
        </p:txBody>
      </p:sp>
      <p:pic>
        <p:nvPicPr>
          <p:cNvPr id="41" name="図 40">
            <a:extLst>
              <a:ext uri="{FF2B5EF4-FFF2-40B4-BE49-F238E27FC236}">
                <a16:creationId xmlns:a16="http://schemas.microsoft.com/office/drawing/2014/main" id="{32EB5005-52CF-48BE-AA12-9F0AB40FB7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4" name="図 43">
            <a:extLst>
              <a:ext uri="{FF2B5EF4-FFF2-40B4-BE49-F238E27FC236}">
                <a16:creationId xmlns:a16="http://schemas.microsoft.com/office/drawing/2014/main" id="{85AB46F9-CD3B-4B9F-BFE0-13EA78BC141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2" name="図 51">
            <a:extLst>
              <a:ext uri="{FF2B5EF4-FFF2-40B4-BE49-F238E27FC236}">
                <a16:creationId xmlns:a16="http://schemas.microsoft.com/office/drawing/2014/main" id="{88B7FFF1-53BE-432E-8DBC-28EE84988F3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3" name="図 52">
            <a:extLst>
              <a:ext uri="{FF2B5EF4-FFF2-40B4-BE49-F238E27FC236}">
                <a16:creationId xmlns:a16="http://schemas.microsoft.com/office/drawing/2014/main" id="{925787DA-2023-4151-A3CD-00B7B39163A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4" name="図 53">
            <a:extLst>
              <a:ext uri="{FF2B5EF4-FFF2-40B4-BE49-F238E27FC236}">
                <a16:creationId xmlns:a16="http://schemas.microsoft.com/office/drawing/2014/main" id="{76460FE9-8FC9-4645-B40E-6308433F638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5" name="図 54">
            <a:extLst>
              <a:ext uri="{FF2B5EF4-FFF2-40B4-BE49-F238E27FC236}">
                <a16:creationId xmlns:a16="http://schemas.microsoft.com/office/drawing/2014/main" id="{EC0C4A14-68B7-4FDA-9B45-8D60E5F6799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6" name="図 55">
            <a:extLst>
              <a:ext uri="{FF2B5EF4-FFF2-40B4-BE49-F238E27FC236}">
                <a16:creationId xmlns:a16="http://schemas.microsoft.com/office/drawing/2014/main" id="{2FA0D81D-1AFF-4436-A9DA-5083734C01D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7" name="Picture 2">
            <a:extLst>
              <a:ext uri="{FF2B5EF4-FFF2-40B4-BE49-F238E27FC236}">
                <a16:creationId xmlns:a16="http://schemas.microsoft.com/office/drawing/2014/main" id="{F03853E6-6024-4A65-B0E0-93CF03BB44D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a:extLst>
              <a:ext uri="{FF2B5EF4-FFF2-40B4-BE49-F238E27FC236}">
                <a16:creationId xmlns:a16="http://schemas.microsoft.com/office/drawing/2014/main" id="{183C7B4D-417B-4DB0-829A-ED45C0A404D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9" name="テキスト ボックス 58">
            <a:extLst>
              <a:ext uri="{FF2B5EF4-FFF2-40B4-BE49-F238E27FC236}">
                <a16:creationId xmlns:a16="http://schemas.microsoft.com/office/drawing/2014/main" id="{8CA436D9-1B86-4D06-9132-6446A2E1D5BD}"/>
              </a:ext>
            </a:extLst>
          </p:cNvPr>
          <p:cNvSpPr txBox="1"/>
          <p:nvPr/>
        </p:nvSpPr>
        <p:spPr>
          <a:xfrm>
            <a:off x="8067295" y="3188745"/>
            <a:ext cx="1847074" cy="231699"/>
          </a:xfrm>
          <a:prstGeom prst="rect">
            <a:avLst/>
          </a:prstGeom>
          <a:noFill/>
        </p:spPr>
        <p:txBody>
          <a:bodyPr wrap="square" lIns="0" tIns="0" rIns="0" bIns="0" rtlCol="0">
            <a:noAutofit/>
          </a:bodyPr>
          <a:lstStyle/>
          <a:p>
            <a:r>
              <a:rPr lang="ja-JP" altLang="en-US" sz="900" dirty="0">
                <a:latin typeface="BIZ UDPゴシック" panose="020B0400000000000000" pitchFamily="50" charset="-128"/>
                <a:ea typeface="BIZ UDPゴシック" panose="020B0400000000000000" pitchFamily="50" charset="-128"/>
              </a:rPr>
              <a:t>　出典：令和４年度　森林・林業白書</a:t>
            </a:r>
          </a:p>
        </p:txBody>
      </p:sp>
      <p:sp>
        <p:nvSpPr>
          <p:cNvPr id="40" name="スライド番号プレースホルダー 10">
            <a:extLst>
              <a:ext uri="{FF2B5EF4-FFF2-40B4-BE49-F238E27FC236}">
                <a16:creationId xmlns:a16="http://schemas.microsoft.com/office/drawing/2014/main" id="{5C4FB952-ABAF-48F0-AA2A-C0AD01AA49DC}"/>
              </a:ext>
            </a:extLst>
          </p:cNvPr>
          <p:cNvSpPr>
            <a:spLocks noGrp="1"/>
          </p:cNvSpPr>
          <p:nvPr>
            <p:ph type="sldNum" sz="quarter" idx="12"/>
          </p:nvPr>
        </p:nvSpPr>
        <p:spPr>
          <a:xfrm>
            <a:off x="7616599" y="6457568"/>
            <a:ext cx="2228850" cy="365125"/>
          </a:xfrm>
        </p:spPr>
        <p:txBody>
          <a:bodyPr/>
          <a:lstStyle/>
          <a:p>
            <a:r>
              <a:rPr kumimoji="1" lang="en-US" altLang="ja-JP" sz="2000" b="1" dirty="0"/>
              <a:t>15</a:t>
            </a:r>
            <a:endParaRPr kumimoji="1" lang="ja-JP" altLang="en-US" sz="2000" b="1" dirty="0"/>
          </a:p>
        </p:txBody>
      </p:sp>
    </p:spTree>
    <p:extLst>
      <p:ext uri="{BB962C8B-B14F-4D97-AF65-F5344CB8AC3E}">
        <p14:creationId xmlns:p14="http://schemas.microsoft.com/office/powerpoint/2010/main" val="158453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C77-81B7-B3DD-324C-A2D926F75F08}"/>
            </a:ext>
          </a:extLst>
        </p:cNvPr>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A7DB2F05-A6D1-47E0-A554-6E43FEDB00DE}"/>
              </a:ext>
            </a:extLst>
          </p:cNvPr>
          <p:cNvSpPr/>
          <p:nvPr/>
        </p:nvSpPr>
        <p:spPr>
          <a:xfrm>
            <a:off x="6795732" y="2650056"/>
            <a:ext cx="3060000" cy="1979432"/>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2B678C91-2402-7AAE-9646-FFAA607BBF6A}"/>
              </a:ext>
            </a:extLst>
          </p:cNvPr>
          <p:cNvSpPr/>
          <p:nvPr/>
        </p:nvSpPr>
        <p:spPr>
          <a:xfrm>
            <a:off x="117431" y="909772"/>
            <a:ext cx="6644724" cy="1663514"/>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81133CB-462E-F1A2-6C8A-0C5DDE4A540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1AE15B3C-8D93-2856-2149-5BBFDD3C0C5E}"/>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１．大阪府における山地災害対策</a:t>
            </a:r>
          </a:p>
        </p:txBody>
      </p:sp>
      <p:sp>
        <p:nvSpPr>
          <p:cNvPr id="11" name="テキスト ボックス 10">
            <a:extLst>
              <a:ext uri="{FF2B5EF4-FFF2-40B4-BE49-F238E27FC236}">
                <a16:creationId xmlns:a16="http://schemas.microsoft.com/office/drawing/2014/main" id="{5AC6F2BA-30D2-ED07-D04C-975462EF3D33}"/>
              </a:ext>
            </a:extLst>
          </p:cNvPr>
          <p:cNvSpPr txBox="1"/>
          <p:nvPr/>
        </p:nvSpPr>
        <p:spPr>
          <a:xfrm>
            <a:off x="345687" y="969847"/>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山地災害対策に関する課題とこれから取り組むべき事項</a:t>
            </a:r>
          </a:p>
        </p:txBody>
      </p:sp>
      <p:sp>
        <p:nvSpPr>
          <p:cNvPr id="2" name="テキスト ボックス 1">
            <a:extLst>
              <a:ext uri="{FF2B5EF4-FFF2-40B4-BE49-F238E27FC236}">
                <a16:creationId xmlns:a16="http://schemas.microsoft.com/office/drawing/2014/main" id="{74501CCE-7635-9086-A275-00FCA4C4C525}"/>
              </a:ext>
            </a:extLst>
          </p:cNvPr>
          <p:cNvSpPr txBox="1"/>
          <p:nvPr/>
        </p:nvSpPr>
        <p:spPr>
          <a:xfrm>
            <a:off x="345687" y="1214317"/>
            <a:ext cx="6292872" cy="1292662"/>
          </a:xfrm>
          <a:prstGeom prst="rect">
            <a:avLst/>
          </a:prstGeom>
          <a:noFill/>
        </p:spPr>
        <p:txBody>
          <a:bodyPr wrap="square">
            <a:spAutoFit/>
          </a:bodyPr>
          <a:lstStyle/>
          <a:p>
            <a:r>
              <a:rPr lang="ja-JP" altLang="en-US" sz="1300" dirty="0">
                <a:latin typeface="HG丸ｺﾞｼｯｸM-PRO" panose="020F0600000000000000" pitchFamily="50" charset="-128"/>
                <a:ea typeface="HG丸ｺﾞｼｯｸM-PRO" panose="020F0600000000000000" pitchFamily="50" charset="-128"/>
              </a:rPr>
              <a:t>　近年の気候変動に伴う全国的な山地災害の激甚化・頻発化を受け、特に都市部と山地が近接する大阪府においては、森林防災・減災力の継続的な強化が課題となっています。このため、国の方針も踏まえ、従来からある</a:t>
            </a:r>
            <a:r>
              <a:rPr lang="ja-JP" altLang="en-US" sz="1300" b="1" u="sng" dirty="0">
                <a:latin typeface="BIZ UDゴシック" panose="020B0400000000000000" pitchFamily="49" charset="-128"/>
                <a:ea typeface="BIZ UDゴシック" panose="020B0400000000000000" pitchFamily="49" charset="-128"/>
              </a:rPr>
              <a:t>予防的治山対策の強化</a:t>
            </a:r>
            <a:r>
              <a:rPr lang="ja-JP" altLang="en-US" sz="1300" dirty="0">
                <a:latin typeface="HG丸ｺﾞｼｯｸM-PRO" panose="020F0600000000000000" pitchFamily="50" charset="-128"/>
                <a:ea typeface="HG丸ｺﾞｼｯｸM-PRO" panose="020F0600000000000000" pitchFamily="50" charset="-128"/>
              </a:rPr>
              <a:t>に加え、</a:t>
            </a:r>
            <a:r>
              <a:rPr lang="ja-JP" altLang="en-US" sz="1300" b="1" u="sng" dirty="0">
                <a:latin typeface="BIZ UDゴシック" panose="020B0400000000000000" pitchFamily="49" charset="-128"/>
                <a:ea typeface="BIZ UDゴシック" panose="020B0400000000000000" pitchFamily="49" charset="-128"/>
              </a:rPr>
              <a:t>既存の治山施設の老朽化対策及び機能強化</a:t>
            </a:r>
            <a:r>
              <a:rPr lang="ja-JP" altLang="en-US" sz="1300" dirty="0">
                <a:latin typeface="HG丸ｺﾞｼｯｸM-PRO" panose="020F0600000000000000" pitchFamily="50" charset="-128"/>
                <a:ea typeface="HG丸ｺﾞｼｯｸM-PRO" panose="020F0600000000000000" pitchFamily="50" charset="-128"/>
              </a:rPr>
              <a:t>、</a:t>
            </a:r>
            <a:r>
              <a:rPr lang="ja-JP" altLang="en-US" sz="1300" b="1" u="sng" dirty="0">
                <a:latin typeface="BIZ UDゴシック" panose="020B0400000000000000" pitchFamily="49" charset="-128"/>
                <a:ea typeface="BIZ UDゴシック" panose="020B0400000000000000" pitchFamily="49" charset="-128"/>
              </a:rPr>
              <a:t>新たな発生形態に対応した治山対策</a:t>
            </a:r>
            <a:r>
              <a:rPr lang="ja-JP" altLang="en-US" sz="1300" dirty="0">
                <a:latin typeface="HG丸ｺﾞｼｯｸM-PRO" panose="020F0600000000000000" pitchFamily="50" charset="-128"/>
                <a:ea typeface="HG丸ｺﾞｼｯｸM-PRO" panose="020F0600000000000000" pitchFamily="50" charset="-128"/>
              </a:rPr>
              <a:t>、下流での水害対策も踏まえた</a:t>
            </a:r>
            <a:r>
              <a:rPr lang="ja-JP" altLang="en-US" sz="1300" b="1" u="sng" dirty="0">
                <a:latin typeface="BIZ UDゴシック" panose="020B0400000000000000" pitchFamily="49" charset="-128"/>
                <a:ea typeface="BIZ UDゴシック" panose="020B0400000000000000" pitchFamily="49" charset="-128"/>
              </a:rPr>
              <a:t>流域治水対策</a:t>
            </a:r>
            <a:r>
              <a:rPr lang="ja-JP" altLang="en-US" sz="1300" dirty="0">
                <a:latin typeface="HG丸ｺﾞｼｯｸM-PRO" panose="020F0600000000000000" pitchFamily="50" charset="-128"/>
                <a:ea typeface="HG丸ｺﾞｼｯｸM-PRO" panose="020F0600000000000000" pitchFamily="50" charset="-128"/>
              </a:rPr>
              <a:t>、</a:t>
            </a:r>
            <a:r>
              <a:rPr lang="ja-JP" altLang="en-US" sz="1300" b="1" u="sng" dirty="0">
                <a:latin typeface="BIZ UDゴシック" panose="020B0400000000000000" pitchFamily="49" charset="-128"/>
                <a:ea typeface="BIZ UDゴシック" panose="020B0400000000000000" pitchFamily="49" charset="-128"/>
              </a:rPr>
              <a:t>初動対応の迅速化</a:t>
            </a:r>
            <a:r>
              <a:rPr lang="ja-JP" altLang="en-US" sz="1300" dirty="0">
                <a:latin typeface="HG丸ｺﾞｼｯｸM-PRO" panose="020F0600000000000000" pitchFamily="50" charset="-128"/>
                <a:ea typeface="HG丸ｺﾞｼｯｸM-PRO" panose="020F0600000000000000" pitchFamily="50" charset="-128"/>
              </a:rPr>
              <a:t>、早期復旧のための</a:t>
            </a:r>
            <a:r>
              <a:rPr lang="ja-JP" altLang="en-US" sz="1300" b="1" u="sng" dirty="0">
                <a:latin typeface="BIZ UDゴシック" panose="020B0400000000000000" pitchFamily="49" charset="-128"/>
                <a:ea typeface="BIZ UDゴシック" panose="020B0400000000000000" pitchFamily="49" charset="-128"/>
              </a:rPr>
              <a:t>レジリエンス向上</a:t>
            </a:r>
            <a:r>
              <a:rPr lang="ja-JP" altLang="en-US" sz="1300" dirty="0">
                <a:latin typeface="HG丸ｺﾞｼｯｸM-PRO" panose="020F0600000000000000" pitchFamily="50" charset="-128"/>
                <a:ea typeface="HG丸ｺﾞｼｯｸM-PRO" panose="020F0600000000000000" pitchFamily="50" charset="-128"/>
              </a:rPr>
              <a:t>等に重点的に取り組んでいく必要があります。</a:t>
            </a:r>
          </a:p>
        </p:txBody>
      </p:sp>
      <p:sp>
        <p:nvSpPr>
          <p:cNvPr id="78" name="テキスト ボックス 77">
            <a:extLst>
              <a:ext uri="{FF2B5EF4-FFF2-40B4-BE49-F238E27FC236}">
                <a16:creationId xmlns:a16="http://schemas.microsoft.com/office/drawing/2014/main" id="{68E35C32-073E-FB2C-8258-4BC2BA971117}"/>
              </a:ext>
            </a:extLst>
          </p:cNvPr>
          <p:cNvSpPr txBox="1"/>
          <p:nvPr/>
        </p:nvSpPr>
        <p:spPr>
          <a:xfrm>
            <a:off x="171678" y="3340395"/>
            <a:ext cx="5983417" cy="281395"/>
          </a:xfrm>
          <a:prstGeom prst="rect">
            <a:avLst/>
          </a:prstGeom>
          <a:noFill/>
        </p:spPr>
        <p:txBody>
          <a:bodyPr wrap="square" lIns="65314" tIns="32657" rIns="65314" bIns="32657" rtlCol="0" anchor="t">
            <a:spAutoFit/>
          </a:bodyPr>
          <a:lstStyle/>
          <a:p>
            <a:pPr algn="just" defTabSz="901070"/>
            <a:r>
              <a:rPr kumimoji="1" lang="ja-JP" altLang="en-US" sz="1400" b="1" kern="100" dirty="0">
                <a:solidFill>
                  <a:prstClr val="black"/>
                </a:solidFill>
                <a:latin typeface="ＭＳ Ｐゴシック" panose="020B0600070205080204" pitchFamily="50" charset="-128"/>
                <a:ea typeface="ＭＳ Ｐゴシック" panose="020B0600070205080204" pitchFamily="50" charset="-128"/>
                <a:cs typeface="Times New Roman"/>
              </a:rPr>
              <a:t>（１） 森林の土砂流出防止機能を維持・向上させるための対策</a:t>
            </a:r>
            <a:endParaRPr kumimoji="1" lang="en-US" altLang="ja-JP" sz="1400" b="1"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42" name="AutoShape 2">
            <a:extLst>
              <a:ext uri="{FF2B5EF4-FFF2-40B4-BE49-F238E27FC236}">
                <a16:creationId xmlns:a16="http://schemas.microsoft.com/office/drawing/2014/main" id="{C08D8231-BDE5-1546-C446-A0B28BA45B8D}"/>
              </a:ext>
            </a:extLst>
          </p:cNvPr>
          <p:cNvSpPr>
            <a:spLocks noChangeArrowheads="1"/>
          </p:cNvSpPr>
          <p:nvPr/>
        </p:nvSpPr>
        <p:spPr bwMode="auto">
          <a:xfrm>
            <a:off x="98977" y="2804536"/>
            <a:ext cx="6644724" cy="3967739"/>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55" name="正方形/長方形 17">
            <a:extLst>
              <a:ext uri="{FF2B5EF4-FFF2-40B4-BE49-F238E27FC236}">
                <a16:creationId xmlns:a16="http://schemas.microsoft.com/office/drawing/2014/main" id="{70C295F9-C1EC-DB08-88A5-C9433F115826}"/>
              </a:ext>
            </a:extLst>
          </p:cNvPr>
          <p:cNvSpPr>
            <a:spLocks noChangeArrowheads="1"/>
          </p:cNvSpPr>
          <p:nvPr/>
        </p:nvSpPr>
        <p:spPr bwMode="auto">
          <a:xfrm>
            <a:off x="6795363" y="486829"/>
            <a:ext cx="3024000" cy="288000"/>
          </a:xfrm>
          <a:prstGeom prst="rect">
            <a:avLst/>
          </a:prstGeom>
          <a:solidFill>
            <a:srgbClr val="FFFF00"/>
          </a:solidFill>
          <a:ln>
            <a:noFill/>
          </a:ln>
        </p:spPr>
        <p:txBody>
          <a:bodyPr wrap="square" lIns="0" tIns="36000" rIns="0" bIns="0" anchor="ctr" anchorCtr="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400" b="1" dirty="0">
                <a:solidFill>
                  <a:prstClr val="black"/>
                </a:solidFill>
                <a:latin typeface="メイリオ" panose="020B0604030504040204" pitchFamily="50" charset="-128"/>
                <a:ea typeface="メイリオ" panose="020B0604030504040204" pitchFamily="50" charset="-128"/>
              </a:rPr>
              <a:t>■ 国土強靭化実施中期計画</a:t>
            </a:r>
            <a:endParaRPr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22" name="正方形/長方形 17">
            <a:extLst>
              <a:ext uri="{FF2B5EF4-FFF2-40B4-BE49-F238E27FC236}">
                <a16:creationId xmlns:a16="http://schemas.microsoft.com/office/drawing/2014/main" id="{96E58D51-BCE9-454C-B32E-3B63A06A3D8B}"/>
              </a:ext>
            </a:extLst>
          </p:cNvPr>
          <p:cNvSpPr>
            <a:spLocks noChangeArrowheads="1"/>
          </p:cNvSpPr>
          <p:nvPr/>
        </p:nvSpPr>
        <p:spPr bwMode="auto">
          <a:xfrm>
            <a:off x="269421" y="2877831"/>
            <a:ext cx="63691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400" dirty="0">
                <a:solidFill>
                  <a:prstClr val="black"/>
                </a:solidFill>
                <a:latin typeface="BIZ UDゴシック" panose="020B0400000000000000" pitchFamily="49" charset="-128"/>
                <a:ea typeface="BIZ UDゴシック" panose="020B0400000000000000" pitchFamily="49" charset="-128"/>
              </a:rPr>
              <a:t>● </a:t>
            </a:r>
            <a:r>
              <a:rPr lang="ja-JP" altLang="en-US" sz="1400" b="1" dirty="0">
                <a:solidFill>
                  <a:prstClr val="black"/>
                </a:solidFill>
                <a:latin typeface="メイリオ" panose="020B0604030504040204" pitchFamily="50" charset="-128"/>
                <a:ea typeface="メイリオ" panose="020B0604030504040204" pitchFamily="50" charset="-128"/>
              </a:rPr>
              <a:t>今後の気候変動を見据えた森林の土砂流出防止機能・洪水緩和機能の維持・</a:t>
            </a:r>
            <a:endParaRPr lang="en-US" altLang="ja-JP" sz="1400" b="1" dirty="0">
              <a:solidFill>
                <a:prstClr val="black"/>
              </a:solidFill>
              <a:latin typeface="メイリオ" panose="020B0604030504040204" pitchFamily="50" charset="-128"/>
              <a:ea typeface="メイリオ" panose="020B0604030504040204" pitchFamily="50" charset="-128"/>
            </a:endParaRPr>
          </a:p>
          <a:p>
            <a:pPr defTabSz="611158">
              <a:spcBef>
                <a:spcPct val="0"/>
              </a:spcBef>
              <a:buNone/>
            </a:pPr>
            <a:r>
              <a:rPr lang="en-US" altLang="ja-JP" sz="1400" b="1" dirty="0">
                <a:solidFill>
                  <a:prstClr val="black"/>
                </a:solidFill>
                <a:latin typeface="メイリオ" panose="020B0604030504040204" pitchFamily="50" charset="-128"/>
                <a:ea typeface="メイリオ" panose="020B0604030504040204" pitchFamily="50" charset="-128"/>
              </a:rPr>
              <a:t>   </a:t>
            </a:r>
            <a:r>
              <a:rPr lang="ja-JP" altLang="en-US" sz="1400" b="1" dirty="0">
                <a:solidFill>
                  <a:prstClr val="black"/>
                </a:solidFill>
                <a:latin typeface="メイリオ" panose="020B0604030504040204" pitchFamily="50" charset="-128"/>
                <a:ea typeface="メイリオ" panose="020B0604030504040204" pitchFamily="50" charset="-128"/>
              </a:rPr>
              <a:t> 向上のための治山対策　 </a:t>
            </a:r>
            <a:r>
              <a:rPr lang="en-US" altLang="ja-JP" sz="900" dirty="0">
                <a:solidFill>
                  <a:prstClr val="black"/>
                </a:solidFill>
                <a:latin typeface="BIZ UDゴシック" panose="020B0400000000000000" pitchFamily="49" charset="-128"/>
                <a:ea typeface="BIZ UDゴシック" panose="020B0400000000000000" pitchFamily="49" charset="-128"/>
              </a:rPr>
              <a:t>(</a:t>
            </a:r>
            <a:r>
              <a:rPr lang="ja-JP" altLang="en-US" sz="900" dirty="0">
                <a:solidFill>
                  <a:prstClr val="black"/>
                </a:solidFill>
                <a:latin typeface="BIZ UDゴシック" panose="020B0400000000000000" pitchFamily="49" charset="-128"/>
                <a:ea typeface="BIZ UDゴシック" panose="020B0400000000000000" pitchFamily="49" charset="-128"/>
              </a:rPr>
              <a:t>林野庁「</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豪雨</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災害に関する今後の治山対策の在り方検討会とりまとめ」より</a:t>
            </a:r>
            <a:r>
              <a:rPr lang="en-US" altLang="ja-JP" sz="900" dirty="0">
                <a:solidFill>
                  <a:prstClr val="black"/>
                </a:solidFill>
                <a:latin typeface="BIZ UDゴシック" panose="020B0400000000000000" pitchFamily="49" charset="-128"/>
                <a:ea typeface="BIZ UDゴシック" panose="020B0400000000000000" pitchFamily="49" charset="-128"/>
              </a:rPr>
              <a:t>)</a:t>
            </a:r>
            <a:endParaRPr lang="en-US" altLang="ja-JP" sz="1400" dirty="0">
              <a:solidFill>
                <a:prstClr val="black"/>
              </a:solidFill>
              <a:latin typeface="BIZ UDゴシック" panose="020B0400000000000000" pitchFamily="49" charset="-128"/>
              <a:ea typeface="BIZ UDゴシック" panose="020B0400000000000000" pitchFamily="49" charset="-128"/>
            </a:endParaRPr>
          </a:p>
          <a:p>
            <a:pPr defTabSz="611158">
              <a:spcBef>
                <a:spcPct val="0"/>
              </a:spcBef>
              <a:buNone/>
            </a:pPr>
            <a:endParaRPr lang="ja-JP" altLang="en-US" sz="1400" b="1" dirty="0">
              <a:solidFill>
                <a:srgbClr val="000000"/>
              </a:solidFill>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69EA93B7-097A-4A79-838B-6F8DE83BC5C8}"/>
              </a:ext>
            </a:extLst>
          </p:cNvPr>
          <p:cNvSpPr txBox="1"/>
          <p:nvPr/>
        </p:nvSpPr>
        <p:spPr>
          <a:xfrm>
            <a:off x="171677" y="4412941"/>
            <a:ext cx="6572024" cy="281395"/>
          </a:xfrm>
          <a:prstGeom prst="rect">
            <a:avLst/>
          </a:prstGeom>
          <a:noFill/>
        </p:spPr>
        <p:txBody>
          <a:bodyPr wrap="square" lIns="65314" tIns="32657" rIns="65314" bIns="32657" rtlCol="0" anchor="t">
            <a:spAutoFit/>
          </a:bodyPr>
          <a:lstStyle/>
          <a:p>
            <a:pPr algn="just" defTabSz="901070"/>
            <a:r>
              <a:rPr kumimoji="1" lang="ja-JP" altLang="en-US" sz="1400" b="1" kern="100" dirty="0">
                <a:solidFill>
                  <a:prstClr val="black"/>
                </a:solidFill>
                <a:latin typeface="ＭＳ Ｐゴシック" panose="020B0600070205080204" pitchFamily="50" charset="-128"/>
                <a:ea typeface="ＭＳ Ｐゴシック" panose="020B0600070205080204" pitchFamily="50" charset="-128"/>
                <a:cs typeface="Times New Roman"/>
              </a:rPr>
              <a:t>（２） 森林の洪水緩和機能等を維持・向上させるための対策等</a:t>
            </a:r>
            <a:r>
              <a:rPr kumimoji="1" lang="ja-JP" altLang="en-US" sz="1200" b="1" kern="100" dirty="0">
                <a:solidFill>
                  <a:prstClr val="black"/>
                </a:solidFill>
                <a:latin typeface="ＭＳ Ｐゴシック" panose="020B0600070205080204" pitchFamily="50" charset="-128"/>
                <a:ea typeface="ＭＳ Ｐゴシック" panose="020B0600070205080204" pitchFamily="50" charset="-128"/>
                <a:cs typeface="Times New Roman"/>
              </a:rPr>
              <a:t>（「流域治水」の取組と連携）</a:t>
            </a:r>
            <a:endParaRPr kumimoji="1" lang="en-US" altLang="ja-JP" sz="1400" b="1"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7" name="テキスト ボックス 26">
            <a:extLst>
              <a:ext uri="{FF2B5EF4-FFF2-40B4-BE49-F238E27FC236}">
                <a16:creationId xmlns:a16="http://schemas.microsoft.com/office/drawing/2014/main" id="{D2F5528B-A591-4B66-87D1-49222BBAF3CE}"/>
              </a:ext>
            </a:extLst>
          </p:cNvPr>
          <p:cNvSpPr txBox="1"/>
          <p:nvPr/>
        </p:nvSpPr>
        <p:spPr>
          <a:xfrm>
            <a:off x="458593" y="3594025"/>
            <a:ext cx="6179966" cy="804616"/>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リモートセンシング技術を活用した微地形図の把握や災害の予兆把握技術の導入</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土石流対策の治山ダム、荒廃著しい場所での治山施設の高密配置</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流木捕捉対策、渓流沿いの危険木の事前伐採、林相転換による流木総量対策の推進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危険度が特に高い地区での治山対策着手率向上、既存施設の機能強化・長寿命化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8" name="テキスト ボックス 27">
            <a:extLst>
              <a:ext uri="{FF2B5EF4-FFF2-40B4-BE49-F238E27FC236}">
                <a16:creationId xmlns:a16="http://schemas.microsoft.com/office/drawing/2014/main" id="{C4767CA6-A207-4ECC-A889-583E4FA6E3A9}"/>
              </a:ext>
            </a:extLst>
          </p:cNvPr>
          <p:cNvSpPr txBox="1"/>
          <p:nvPr/>
        </p:nvSpPr>
        <p:spPr>
          <a:xfrm>
            <a:off x="458593" y="4669263"/>
            <a:ext cx="6179966" cy="619950"/>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機能低下森林のマップ化等による対策対象の明確化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保水力向上のための森林整備と林内筋工等の組合せ</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河川の流路断面閉塞抑止のための流木・土砂流出抑制対策の推進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 name="図 2">
            <a:extLst>
              <a:ext uri="{FF2B5EF4-FFF2-40B4-BE49-F238E27FC236}">
                <a16:creationId xmlns:a16="http://schemas.microsoft.com/office/drawing/2014/main" id="{A1DEE530-DB6F-442B-ADD9-4B14FA85C1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4337" y="5376413"/>
            <a:ext cx="1597413" cy="1197133"/>
          </a:xfrm>
          <a:prstGeom prst="rect">
            <a:avLst/>
          </a:prstGeom>
        </p:spPr>
      </p:pic>
      <p:pic>
        <p:nvPicPr>
          <p:cNvPr id="6" name="図 5">
            <a:extLst>
              <a:ext uri="{FF2B5EF4-FFF2-40B4-BE49-F238E27FC236}">
                <a16:creationId xmlns:a16="http://schemas.microsoft.com/office/drawing/2014/main" id="{EF7B5C2F-7A0E-4EE3-96CB-DC83BC0220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8388" y="5336802"/>
            <a:ext cx="1661001" cy="1259203"/>
          </a:xfrm>
          <a:prstGeom prst="rect">
            <a:avLst/>
          </a:prstGeom>
        </p:spPr>
      </p:pic>
      <p:sp>
        <p:nvSpPr>
          <p:cNvPr id="7" name="矢印: 右 6">
            <a:extLst>
              <a:ext uri="{FF2B5EF4-FFF2-40B4-BE49-F238E27FC236}">
                <a16:creationId xmlns:a16="http://schemas.microsoft.com/office/drawing/2014/main" id="{6E29D1EF-0119-4802-87C3-D611A95E5621}"/>
              </a:ext>
            </a:extLst>
          </p:cNvPr>
          <p:cNvSpPr/>
          <p:nvPr/>
        </p:nvSpPr>
        <p:spPr>
          <a:xfrm>
            <a:off x="2413577" y="5630945"/>
            <a:ext cx="124246" cy="6880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65B99CAC-55A4-4AD6-99E5-487D37CF0746}"/>
              </a:ext>
            </a:extLst>
          </p:cNvPr>
          <p:cNvSpPr txBox="1"/>
          <p:nvPr/>
        </p:nvSpPr>
        <p:spPr>
          <a:xfrm>
            <a:off x="1254021" y="6628071"/>
            <a:ext cx="2240287" cy="138499"/>
          </a:xfrm>
          <a:prstGeom prst="rect">
            <a:avLst/>
          </a:prstGeom>
          <a:no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流木化の恐れのある渓流内の倒木除去</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2" name="テキスト ボックス 31">
            <a:extLst>
              <a:ext uri="{FF2B5EF4-FFF2-40B4-BE49-F238E27FC236}">
                <a16:creationId xmlns:a16="http://schemas.microsoft.com/office/drawing/2014/main" id="{B3D009FE-E59F-4228-ABFA-7CEBE8E73B18}"/>
              </a:ext>
            </a:extLst>
          </p:cNvPr>
          <p:cNvSpPr txBox="1"/>
          <p:nvPr/>
        </p:nvSpPr>
        <p:spPr>
          <a:xfrm>
            <a:off x="768829" y="6407297"/>
            <a:ext cx="394358" cy="138499"/>
          </a:xfrm>
          <a:prstGeom prst="rect">
            <a:avLst/>
          </a:prstGeom>
          <a:solidFill>
            <a:schemeClr val="bg1"/>
          </a:solid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施工前</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3" name="テキスト ボックス 32">
            <a:extLst>
              <a:ext uri="{FF2B5EF4-FFF2-40B4-BE49-F238E27FC236}">
                <a16:creationId xmlns:a16="http://schemas.microsoft.com/office/drawing/2014/main" id="{EEA4A9C0-9AFB-45D9-9296-172A35BEC456}"/>
              </a:ext>
            </a:extLst>
          </p:cNvPr>
          <p:cNvSpPr txBox="1"/>
          <p:nvPr/>
        </p:nvSpPr>
        <p:spPr>
          <a:xfrm>
            <a:off x="2607372" y="6405586"/>
            <a:ext cx="394358" cy="138499"/>
          </a:xfrm>
          <a:prstGeom prst="rect">
            <a:avLst/>
          </a:prstGeom>
          <a:solidFill>
            <a:schemeClr val="bg1"/>
          </a:solid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施工後</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8" name="図 7">
            <a:extLst>
              <a:ext uri="{FF2B5EF4-FFF2-40B4-BE49-F238E27FC236}">
                <a16:creationId xmlns:a16="http://schemas.microsoft.com/office/drawing/2014/main" id="{12D9A924-B070-4F90-9B4A-7A966A102A0F}"/>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4510323" y="5336007"/>
            <a:ext cx="1661002" cy="1251248"/>
          </a:xfrm>
          <a:prstGeom prst="rect">
            <a:avLst/>
          </a:prstGeom>
        </p:spPr>
      </p:pic>
      <p:sp>
        <p:nvSpPr>
          <p:cNvPr id="34" name="テキスト ボックス 33">
            <a:extLst>
              <a:ext uri="{FF2B5EF4-FFF2-40B4-BE49-F238E27FC236}">
                <a16:creationId xmlns:a16="http://schemas.microsoft.com/office/drawing/2014/main" id="{F82D093A-5246-421F-B856-33E6EE8EDC12}"/>
              </a:ext>
            </a:extLst>
          </p:cNvPr>
          <p:cNvSpPr txBox="1"/>
          <p:nvPr/>
        </p:nvSpPr>
        <p:spPr>
          <a:xfrm>
            <a:off x="4510323" y="6628070"/>
            <a:ext cx="1588447" cy="138499"/>
          </a:xfrm>
          <a:prstGeom prst="rect">
            <a:avLst/>
          </a:prstGeom>
          <a:noFill/>
        </p:spPr>
        <p:txBody>
          <a:bodyPr wrap="square" lIns="0" tIns="0" rIns="0" bIns="0">
            <a:spAutoFit/>
          </a:bodyPr>
          <a:lstStyle/>
          <a:p>
            <a:pPr algn="ctr" defTabSz="901070"/>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 治山施設の高密配置</a:t>
            </a:r>
            <a:endParaRPr kumimoji="1" lang="en-US" altLang="ja-JP" sz="9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7" name="テキスト ボックス 36">
            <a:extLst>
              <a:ext uri="{FF2B5EF4-FFF2-40B4-BE49-F238E27FC236}">
                <a16:creationId xmlns:a16="http://schemas.microsoft.com/office/drawing/2014/main" id="{26507DA4-7B01-4F8A-BF3E-C49408B1D443}"/>
              </a:ext>
            </a:extLst>
          </p:cNvPr>
          <p:cNvSpPr txBox="1"/>
          <p:nvPr/>
        </p:nvSpPr>
        <p:spPr>
          <a:xfrm>
            <a:off x="6777723" y="2706941"/>
            <a:ext cx="3100021"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15</a:t>
            </a: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「山地災害危険地区等における森林整備対策」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8" name="テキスト ボックス 37">
            <a:extLst>
              <a:ext uri="{FF2B5EF4-FFF2-40B4-BE49-F238E27FC236}">
                <a16:creationId xmlns:a16="http://schemas.microsoft.com/office/drawing/2014/main" id="{44439F4F-5A5E-40D8-AF05-8BD3416CF8A3}"/>
              </a:ext>
            </a:extLst>
          </p:cNvPr>
          <p:cNvSpPr txBox="1"/>
          <p:nvPr/>
        </p:nvSpPr>
        <p:spPr>
          <a:xfrm>
            <a:off x="6829263" y="4723073"/>
            <a:ext cx="3011530"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16</a:t>
            </a: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「山地災害危険地区等における治山対策」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9" name="テキスト ボックス 38">
            <a:extLst>
              <a:ext uri="{FF2B5EF4-FFF2-40B4-BE49-F238E27FC236}">
                <a16:creationId xmlns:a16="http://schemas.microsoft.com/office/drawing/2014/main" id="{D22B5D13-1E36-4951-AF05-BBE536968F6C}"/>
              </a:ext>
            </a:extLst>
          </p:cNvPr>
          <p:cNvSpPr txBox="1"/>
          <p:nvPr/>
        </p:nvSpPr>
        <p:spPr>
          <a:xfrm>
            <a:off x="6853873" y="823260"/>
            <a:ext cx="3011530" cy="615553"/>
          </a:xfrm>
          <a:prstGeom prst="rect">
            <a:avLst/>
          </a:prstGeom>
          <a:noFill/>
        </p:spPr>
        <p:txBody>
          <a:bodyPr wrap="square" lIns="0" tIns="0" rIns="0" bIns="0">
            <a:spAutoFit/>
          </a:bodyPr>
          <a:lstStyle/>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 気候変動に伴い激甚化・頻発化する気象災害等から国家・社会の重要な機能を維持・発展させていくために各省庁における「推進が特に必要となる施策」とその内容・目標を第４章で示しています。</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0" name="テキスト ボックス 39">
            <a:extLst>
              <a:ext uri="{FF2B5EF4-FFF2-40B4-BE49-F238E27FC236}">
                <a16:creationId xmlns:a16="http://schemas.microsoft.com/office/drawing/2014/main" id="{6DA88565-F420-4CC3-8F39-47A92671BFAC}"/>
              </a:ext>
            </a:extLst>
          </p:cNvPr>
          <p:cNvSpPr txBox="1"/>
          <p:nvPr/>
        </p:nvSpPr>
        <p:spPr>
          <a:xfrm>
            <a:off x="6972359" y="3055293"/>
            <a:ext cx="2841499" cy="1538883"/>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国土保全機能の維持・発揮のために森林施業が必要な人工林における施業完了率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【R5】</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０％ ⇒</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【R12】48</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【R20】100</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最も危険度の高い山地災害危険地区における森林整備対策完了率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【R5】54</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【R12】64</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特に重要な林道路線における排水施設や法面保全等の整備・強化完了率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【R5】52</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【R12】71</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1" name="テキスト ボックス 40">
            <a:extLst>
              <a:ext uri="{FF2B5EF4-FFF2-40B4-BE49-F238E27FC236}">
                <a16:creationId xmlns:a16="http://schemas.microsoft.com/office/drawing/2014/main" id="{13BAEC5C-512D-45FD-A3DB-8764DCA0B6D4}"/>
              </a:ext>
            </a:extLst>
          </p:cNvPr>
          <p:cNvSpPr txBox="1"/>
          <p:nvPr/>
        </p:nvSpPr>
        <p:spPr>
          <a:xfrm>
            <a:off x="6957916" y="5096145"/>
            <a:ext cx="2841499" cy="461665"/>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最も危険度の高い山地災害危険地区における治山対策完了率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【R5】54</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【R12】64</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テキスト ボックス 44">
            <a:extLst>
              <a:ext uri="{FF2B5EF4-FFF2-40B4-BE49-F238E27FC236}">
                <a16:creationId xmlns:a16="http://schemas.microsoft.com/office/drawing/2014/main" id="{7645C7D0-9C0F-4F7D-A719-519E2F076D33}"/>
              </a:ext>
            </a:extLst>
          </p:cNvPr>
          <p:cNvSpPr txBox="1"/>
          <p:nvPr/>
        </p:nvSpPr>
        <p:spPr>
          <a:xfrm>
            <a:off x="6814297" y="5751062"/>
            <a:ext cx="3011530"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17</a:t>
            </a: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000" b="1" kern="100" dirty="0">
                <a:solidFill>
                  <a:prstClr val="black"/>
                </a:solidFill>
                <a:latin typeface="BIZ UDゴシック" panose="020B0400000000000000" pitchFamily="49" charset="-128"/>
                <a:ea typeface="BIZ UDゴシック" panose="020B0400000000000000" pitchFamily="49" charset="-128"/>
                <a:cs typeface="Times New Roman"/>
              </a:rPr>
              <a:t>「森林等の荒廃の拡大を防ぐための鳥獣害対策」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6" name="テキスト ボックス 45">
            <a:extLst>
              <a:ext uri="{FF2B5EF4-FFF2-40B4-BE49-F238E27FC236}">
                <a16:creationId xmlns:a16="http://schemas.microsoft.com/office/drawing/2014/main" id="{43D1FC33-A6F2-4028-8AE2-E81B7FA89534}"/>
              </a:ext>
            </a:extLst>
          </p:cNvPr>
          <p:cNvSpPr txBox="1"/>
          <p:nvPr/>
        </p:nvSpPr>
        <p:spPr>
          <a:xfrm>
            <a:off x="6942950" y="6149073"/>
            <a:ext cx="2841499" cy="461665"/>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指定鳥獣による植生への影響が報告されている調査地点における林床被度（</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50%</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以上）の確保率</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目標</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【R6】35</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【R12】54</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rPr>
              <a:t>【R27】100</a:t>
            </a: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7" name="四角形: 角を丸くする 46">
            <a:extLst>
              <a:ext uri="{FF2B5EF4-FFF2-40B4-BE49-F238E27FC236}">
                <a16:creationId xmlns:a16="http://schemas.microsoft.com/office/drawing/2014/main" id="{D740FCA8-4773-4A77-9C16-FE7480E70074}"/>
              </a:ext>
            </a:extLst>
          </p:cNvPr>
          <p:cNvSpPr/>
          <p:nvPr/>
        </p:nvSpPr>
        <p:spPr>
          <a:xfrm>
            <a:off x="6795732" y="4664945"/>
            <a:ext cx="3060000" cy="964128"/>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12D44AE0-306C-4FB8-9536-B0F5341F9E86}"/>
              </a:ext>
            </a:extLst>
          </p:cNvPr>
          <p:cNvSpPr/>
          <p:nvPr/>
        </p:nvSpPr>
        <p:spPr>
          <a:xfrm>
            <a:off x="6795732" y="5679399"/>
            <a:ext cx="3060000" cy="1004189"/>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B83F2F06-F3D4-4230-8417-010C75676289}"/>
              </a:ext>
            </a:extLst>
          </p:cNvPr>
          <p:cNvSpPr txBox="1"/>
          <p:nvPr/>
        </p:nvSpPr>
        <p:spPr>
          <a:xfrm>
            <a:off x="6830554" y="1504745"/>
            <a:ext cx="3011530" cy="334515"/>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〇推進施策</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10</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（省庁の枠を越えた対策）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　「流域治水対策」</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50" name="テキスト ボックス 49">
            <a:extLst>
              <a:ext uri="{FF2B5EF4-FFF2-40B4-BE49-F238E27FC236}">
                <a16:creationId xmlns:a16="http://schemas.microsoft.com/office/drawing/2014/main" id="{B8E1A215-B6D9-4F4F-9239-6F551A3C9431}"/>
              </a:ext>
            </a:extLst>
          </p:cNvPr>
          <p:cNvSpPr txBox="1"/>
          <p:nvPr/>
        </p:nvSpPr>
        <p:spPr>
          <a:xfrm>
            <a:off x="6957916" y="1868394"/>
            <a:ext cx="2841499" cy="747577"/>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「氾濫を防ぐ・減らす対策」「被害対象を減らす対策」「被害の軽減、早期復旧・復興のための対策」からなる</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流域治水</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の取組みを気候変動対策の国際的な潮流やネイチャーポジティブの考え方を踏まえ、関係省庁の枠を越えた対策を推進する。</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51" name="四角形: 角を丸くする 50">
            <a:extLst>
              <a:ext uri="{FF2B5EF4-FFF2-40B4-BE49-F238E27FC236}">
                <a16:creationId xmlns:a16="http://schemas.microsoft.com/office/drawing/2014/main" id="{EF7E252E-6BCD-4757-B5F6-093CBCE9ED7C}"/>
              </a:ext>
            </a:extLst>
          </p:cNvPr>
          <p:cNvSpPr/>
          <p:nvPr/>
        </p:nvSpPr>
        <p:spPr>
          <a:xfrm>
            <a:off x="6795732" y="1466334"/>
            <a:ext cx="3060000" cy="1153773"/>
          </a:xfrm>
          <a:prstGeom prst="roundRect">
            <a:avLst>
              <a:gd name="adj" fmla="val 5016"/>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17">
            <a:extLst>
              <a:ext uri="{FF2B5EF4-FFF2-40B4-BE49-F238E27FC236}">
                <a16:creationId xmlns:a16="http://schemas.microsoft.com/office/drawing/2014/main" id="{71250B53-D885-4176-B47C-AB1371B4D279}"/>
              </a:ext>
            </a:extLst>
          </p:cNvPr>
          <p:cNvSpPr>
            <a:spLocks noChangeArrowheads="1"/>
          </p:cNvSpPr>
          <p:nvPr/>
        </p:nvSpPr>
        <p:spPr bwMode="auto">
          <a:xfrm>
            <a:off x="9152879" y="507987"/>
            <a:ext cx="596218" cy="252000"/>
          </a:xfrm>
          <a:prstGeom prst="rect">
            <a:avLst/>
          </a:prstGeom>
          <a:solidFill>
            <a:schemeClr val="bg1"/>
          </a:solidFill>
          <a:ln>
            <a:noFill/>
          </a:ln>
        </p:spPr>
        <p:txBody>
          <a:bodyPr wrap="square" lIns="0" tIns="36000" rIns="0" bIns="0" anchor="ctr" anchorCtr="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algn="ctr" defTabSz="611158">
              <a:lnSpc>
                <a:spcPts val="900"/>
              </a:lnSpc>
              <a:spcBef>
                <a:spcPct val="0"/>
              </a:spcBef>
              <a:buNone/>
            </a:pPr>
            <a:r>
              <a:rPr lang="en-US" altLang="ja-JP" sz="900" b="1" dirty="0">
                <a:solidFill>
                  <a:prstClr val="black"/>
                </a:solidFill>
                <a:latin typeface="メイリオ" panose="020B0604030504040204" pitchFamily="50" charset="-128"/>
                <a:ea typeface="メイリオ" panose="020B0604030504040204" pitchFamily="50" charset="-128"/>
              </a:rPr>
              <a:t>R7.6.6</a:t>
            </a:r>
          </a:p>
          <a:p>
            <a:pPr algn="ctr" defTabSz="611158">
              <a:lnSpc>
                <a:spcPts val="900"/>
              </a:lnSpc>
              <a:spcBef>
                <a:spcPct val="0"/>
              </a:spcBef>
              <a:buNone/>
            </a:pPr>
            <a:r>
              <a:rPr lang="ja-JP" altLang="en-US" sz="900" b="1" dirty="0">
                <a:solidFill>
                  <a:prstClr val="black"/>
                </a:solidFill>
                <a:latin typeface="メイリオ" panose="020B0604030504040204" pitchFamily="50" charset="-128"/>
                <a:ea typeface="メイリオ" panose="020B0604030504040204" pitchFamily="50" charset="-128"/>
              </a:rPr>
              <a:t>閣議決定</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pic>
        <p:nvPicPr>
          <p:cNvPr id="53" name="図 52">
            <a:extLst>
              <a:ext uri="{FF2B5EF4-FFF2-40B4-BE49-F238E27FC236}">
                <a16:creationId xmlns:a16="http://schemas.microsoft.com/office/drawing/2014/main" id="{7A284653-E0F1-46C7-BCE5-8C111E16FF6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4" name="図 53">
            <a:extLst>
              <a:ext uri="{FF2B5EF4-FFF2-40B4-BE49-F238E27FC236}">
                <a16:creationId xmlns:a16="http://schemas.microsoft.com/office/drawing/2014/main" id="{D3C965AA-9691-4BAD-9BAB-6D1596E6BCD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6" name="図 55">
            <a:extLst>
              <a:ext uri="{FF2B5EF4-FFF2-40B4-BE49-F238E27FC236}">
                <a16:creationId xmlns:a16="http://schemas.microsoft.com/office/drawing/2014/main" id="{FA4ABB89-61C0-4A64-8969-F4978E899BE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7" name="図 56">
            <a:extLst>
              <a:ext uri="{FF2B5EF4-FFF2-40B4-BE49-F238E27FC236}">
                <a16:creationId xmlns:a16="http://schemas.microsoft.com/office/drawing/2014/main" id="{91EB0F63-DA73-403E-B349-8785822C11A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648B3E92-7535-456E-99D1-9099C67207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9" name="図 58">
            <a:extLst>
              <a:ext uri="{FF2B5EF4-FFF2-40B4-BE49-F238E27FC236}">
                <a16:creationId xmlns:a16="http://schemas.microsoft.com/office/drawing/2014/main" id="{03A1FA73-E779-4E06-BC04-700BFD70AF7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0" name="図 59">
            <a:extLst>
              <a:ext uri="{FF2B5EF4-FFF2-40B4-BE49-F238E27FC236}">
                <a16:creationId xmlns:a16="http://schemas.microsoft.com/office/drawing/2014/main" id="{D9074EA5-4FEB-4D4E-A98E-41711CE0A2D1}"/>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1" name="Picture 2">
            <a:extLst>
              <a:ext uri="{FF2B5EF4-FFF2-40B4-BE49-F238E27FC236}">
                <a16:creationId xmlns:a16="http://schemas.microsoft.com/office/drawing/2014/main" id="{0D846B69-A6E6-431E-9064-EF64D0E91E7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a:extLst>
              <a:ext uri="{FF2B5EF4-FFF2-40B4-BE49-F238E27FC236}">
                <a16:creationId xmlns:a16="http://schemas.microsoft.com/office/drawing/2014/main" id="{DAF2271D-C6AC-41C6-AEED-0E209947814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3" name="スライド番号プレースホルダー 10">
            <a:extLst>
              <a:ext uri="{FF2B5EF4-FFF2-40B4-BE49-F238E27FC236}">
                <a16:creationId xmlns:a16="http://schemas.microsoft.com/office/drawing/2014/main" id="{1A2C120B-EDD2-496F-A12D-8AB82C5E8893}"/>
              </a:ext>
            </a:extLst>
          </p:cNvPr>
          <p:cNvSpPr>
            <a:spLocks noGrp="1"/>
          </p:cNvSpPr>
          <p:nvPr>
            <p:ph type="sldNum" sz="quarter" idx="12"/>
          </p:nvPr>
        </p:nvSpPr>
        <p:spPr>
          <a:xfrm>
            <a:off x="7616599" y="6584573"/>
            <a:ext cx="2228850" cy="365125"/>
          </a:xfrm>
        </p:spPr>
        <p:txBody>
          <a:bodyPr/>
          <a:lstStyle/>
          <a:p>
            <a:r>
              <a:rPr kumimoji="1" lang="en-US" altLang="ja-JP" sz="2000" b="1" dirty="0"/>
              <a:t>16</a:t>
            </a:r>
            <a:endParaRPr kumimoji="1" lang="ja-JP" altLang="en-US" sz="2000" b="1" dirty="0"/>
          </a:p>
        </p:txBody>
      </p:sp>
    </p:spTree>
    <p:extLst>
      <p:ext uri="{BB962C8B-B14F-4D97-AF65-F5344CB8AC3E}">
        <p14:creationId xmlns:p14="http://schemas.microsoft.com/office/powerpoint/2010/main" val="1922150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AEC0-4409-C58A-36FD-3B33620CD659}"/>
            </a:ext>
          </a:extLst>
        </p:cNvPr>
        <p:cNvGrpSpPr/>
        <p:nvPr/>
      </p:nvGrpSpPr>
      <p:grpSpPr>
        <a:xfrm>
          <a:off x="0" y="0"/>
          <a:ext cx="0" cy="0"/>
          <a:chOff x="0" y="0"/>
          <a:chExt cx="0" cy="0"/>
        </a:xfrm>
      </p:grpSpPr>
      <p:pic>
        <p:nvPicPr>
          <p:cNvPr id="16" name="図 15">
            <a:extLst>
              <a:ext uri="{FF2B5EF4-FFF2-40B4-BE49-F238E27FC236}">
                <a16:creationId xmlns:a16="http://schemas.microsoft.com/office/drawing/2014/main" id="{4E010803-568E-4AE6-84C9-F7DA985A65FF}"/>
              </a:ext>
            </a:extLst>
          </p:cNvPr>
          <p:cNvPicPr>
            <a:picLocks noChangeAspect="1"/>
          </p:cNvPicPr>
          <p:nvPr/>
        </p:nvPicPr>
        <p:blipFill rotWithShape="1">
          <a:blip r:embed="rId2">
            <a:extLst>
              <a:ext uri="{28A0092B-C50C-407E-A947-70E740481C1C}">
                <a14:useLocalDpi xmlns:a14="http://schemas.microsoft.com/office/drawing/2010/main" val="0"/>
              </a:ext>
            </a:extLst>
          </a:blip>
          <a:srcRect l="15696" t="12537"/>
          <a:stretch/>
        </p:blipFill>
        <p:spPr>
          <a:xfrm>
            <a:off x="6000040" y="3076884"/>
            <a:ext cx="3843596" cy="2374172"/>
          </a:xfrm>
          <a:prstGeom prst="rect">
            <a:avLst/>
          </a:prstGeom>
        </p:spPr>
      </p:pic>
      <p:sp>
        <p:nvSpPr>
          <p:cNvPr id="10" name="四角形: 角を丸くする 9">
            <a:extLst>
              <a:ext uri="{FF2B5EF4-FFF2-40B4-BE49-F238E27FC236}">
                <a16:creationId xmlns:a16="http://schemas.microsoft.com/office/drawing/2014/main" id="{95D87907-A3C4-8E02-A6BF-96164D02FE39}"/>
              </a:ext>
            </a:extLst>
          </p:cNvPr>
          <p:cNvSpPr/>
          <p:nvPr/>
        </p:nvSpPr>
        <p:spPr>
          <a:xfrm>
            <a:off x="67553" y="909772"/>
            <a:ext cx="6786314" cy="1771637"/>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9915357A-237A-4374-BB0D-C62EEB571814}"/>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テキスト ボックス 4">
            <a:extLst>
              <a:ext uri="{FF2B5EF4-FFF2-40B4-BE49-F238E27FC236}">
                <a16:creationId xmlns:a16="http://schemas.microsoft.com/office/drawing/2014/main" id="{575AD003-33B4-EC9A-848A-5C8E416E1205}"/>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２．大阪府における森林経営</a:t>
            </a:r>
          </a:p>
        </p:txBody>
      </p:sp>
      <p:sp>
        <p:nvSpPr>
          <p:cNvPr id="11" name="テキスト ボックス 10">
            <a:extLst>
              <a:ext uri="{FF2B5EF4-FFF2-40B4-BE49-F238E27FC236}">
                <a16:creationId xmlns:a16="http://schemas.microsoft.com/office/drawing/2014/main" id="{EA8CC277-1DB2-55CC-D77E-757F1478E572}"/>
              </a:ext>
            </a:extLst>
          </p:cNvPr>
          <p:cNvSpPr txBox="1"/>
          <p:nvPr/>
        </p:nvSpPr>
        <p:spPr>
          <a:xfrm>
            <a:off x="279183" y="959742"/>
            <a:ext cx="5014333"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大阪府における森林経営の歴史</a:t>
            </a:r>
          </a:p>
        </p:txBody>
      </p:sp>
      <p:sp>
        <p:nvSpPr>
          <p:cNvPr id="2" name="テキスト ボックス 1">
            <a:extLst>
              <a:ext uri="{FF2B5EF4-FFF2-40B4-BE49-F238E27FC236}">
                <a16:creationId xmlns:a16="http://schemas.microsoft.com/office/drawing/2014/main" id="{220898BF-F31C-CD18-6038-917465EEEA44}"/>
              </a:ext>
            </a:extLst>
          </p:cNvPr>
          <p:cNvSpPr txBox="1"/>
          <p:nvPr/>
        </p:nvSpPr>
        <p:spPr>
          <a:xfrm>
            <a:off x="97400" y="1164402"/>
            <a:ext cx="5014333" cy="1492716"/>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大阪府の森林は、古くは奈良時代からの交通の要衝として地域社会と密接に関わってきました。特に南部では良質な「河内材」が伝統的に利用され、都市の発展を支える役割を担いました。</a:t>
            </a:r>
            <a:endParaRPr lang="en-US" altLang="ja-JP" sz="1300"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近代にかけては、薪炭を目的としたクヌギ・コナラ林が生活に不可欠な資源として活用されてきましたが、昭和</a:t>
            </a:r>
            <a:r>
              <a:rPr lang="en-US" altLang="ja-JP" sz="1300" dirty="0">
                <a:latin typeface="BIZ UDゴシック" panose="020B0400000000000000" pitchFamily="49" charset="-128"/>
                <a:ea typeface="BIZ UDゴシック" panose="020B0400000000000000" pitchFamily="49" charset="-128"/>
              </a:rPr>
              <a:t>30</a:t>
            </a:r>
            <a:r>
              <a:rPr lang="ja-JP" altLang="en-US" sz="1300" dirty="0">
                <a:latin typeface="BIZ UDゴシック" panose="020B0400000000000000" pitchFamily="49" charset="-128"/>
                <a:ea typeface="BIZ UDゴシック" panose="020B0400000000000000" pitchFamily="49" charset="-128"/>
              </a:rPr>
              <a:t>年代以降の都市化の進展と燃料革命により、利用は激減。木材価格の低迷も重なり、以降、</a:t>
            </a:r>
            <a:r>
              <a:rPr lang="ja-JP" altLang="en-US" sz="1300" b="1" u="sng" dirty="0">
                <a:latin typeface="BIZ UDゴシック" panose="020B0400000000000000" pitchFamily="49" charset="-128"/>
                <a:ea typeface="BIZ UDゴシック" panose="020B0400000000000000" pitchFamily="49" charset="-128"/>
              </a:rPr>
              <a:t>資源としての森林の利用は低位な状況</a:t>
            </a:r>
            <a:r>
              <a:rPr lang="ja-JP" altLang="en-US" sz="1300" dirty="0">
                <a:latin typeface="BIZ UDゴシック" panose="020B0400000000000000" pitchFamily="49" charset="-128"/>
                <a:ea typeface="BIZ UDゴシック" panose="020B0400000000000000" pitchFamily="49" charset="-128"/>
              </a:rPr>
              <a:t>にあります。</a:t>
            </a:r>
          </a:p>
        </p:txBody>
      </p:sp>
      <p:sp>
        <p:nvSpPr>
          <p:cNvPr id="57" name="テキスト ボックス 56">
            <a:extLst>
              <a:ext uri="{FF2B5EF4-FFF2-40B4-BE49-F238E27FC236}">
                <a16:creationId xmlns:a16="http://schemas.microsoft.com/office/drawing/2014/main" id="{56B9E04F-7E19-4887-4BB3-E7F836211F8A}"/>
              </a:ext>
            </a:extLst>
          </p:cNvPr>
          <p:cNvSpPr txBox="1"/>
          <p:nvPr/>
        </p:nvSpPr>
        <p:spPr>
          <a:xfrm>
            <a:off x="97401" y="3584858"/>
            <a:ext cx="5884788"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森林法の制定以降（明治</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8" name="テキスト ボックス 57">
            <a:extLst>
              <a:ext uri="{FF2B5EF4-FFF2-40B4-BE49-F238E27FC236}">
                <a16:creationId xmlns:a16="http://schemas.microsoft.com/office/drawing/2014/main" id="{8480207E-2A9B-D9EA-25FB-34801DA2D7FD}"/>
              </a:ext>
            </a:extLst>
          </p:cNvPr>
          <p:cNvSpPr txBox="1"/>
          <p:nvPr/>
        </p:nvSpPr>
        <p:spPr>
          <a:xfrm>
            <a:off x="444357" y="3839249"/>
            <a:ext cx="5537831" cy="272190"/>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・森林計画・保全制度の基礎の確立とともに、森林資源の増殖が目標に設定された。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1" name="テキスト ボックス 60">
            <a:extLst>
              <a:ext uri="{FF2B5EF4-FFF2-40B4-BE49-F238E27FC236}">
                <a16:creationId xmlns:a16="http://schemas.microsoft.com/office/drawing/2014/main" id="{6C6E1696-E065-9C91-5E80-259AD916C81D}"/>
              </a:ext>
            </a:extLst>
          </p:cNvPr>
          <p:cNvSpPr txBox="1"/>
          <p:nvPr/>
        </p:nvSpPr>
        <p:spPr>
          <a:xfrm>
            <a:off x="532570" y="3229723"/>
            <a:ext cx="5375251" cy="373728"/>
          </a:xfrm>
          <a:prstGeom prst="rect">
            <a:avLst/>
          </a:prstGeom>
          <a:solidFill>
            <a:srgbClr val="FFFF00"/>
          </a:solidFill>
        </p:spPr>
        <p:txBody>
          <a:bodyPr wrap="square" lIns="65314" tIns="32657" rIns="65314" bIns="32657" rtlCol="0" anchor="t">
            <a:spAutoFit/>
          </a:bodyPr>
          <a:lstStyle/>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河内材の利用開始。特に南河内地域で、スギ・ヒノキの植林と木材利用が本格化</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2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府域全体で薪炭採取のための里山利用が生活基盤となる。　　　　　　　</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2" name="テキスト ボックス 61">
            <a:extLst>
              <a:ext uri="{FF2B5EF4-FFF2-40B4-BE49-F238E27FC236}">
                <a16:creationId xmlns:a16="http://schemas.microsoft.com/office/drawing/2014/main" id="{50EF0FE5-DC0D-5131-F81F-CC8CE17B150E}"/>
              </a:ext>
            </a:extLst>
          </p:cNvPr>
          <p:cNvSpPr txBox="1"/>
          <p:nvPr/>
        </p:nvSpPr>
        <p:spPr>
          <a:xfrm>
            <a:off x="443002" y="2981775"/>
            <a:ext cx="5464819" cy="250618"/>
          </a:xfrm>
          <a:prstGeom prst="rect">
            <a:avLst/>
          </a:prstGeom>
          <a:no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・森林資源の保続のため、江戸幕府による山川掟や諸藩による「御止山」等が設定</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3" name="直線矢印コネクタ 62">
            <a:extLst>
              <a:ext uri="{FF2B5EF4-FFF2-40B4-BE49-F238E27FC236}">
                <a16:creationId xmlns:a16="http://schemas.microsoft.com/office/drawing/2014/main" id="{6A9BC97E-3F24-21B2-C072-B37C76D4D8EE}"/>
              </a:ext>
            </a:extLst>
          </p:cNvPr>
          <p:cNvCxnSpPr>
            <a:cxnSpLocks/>
          </p:cNvCxnSpPr>
          <p:nvPr/>
        </p:nvCxnSpPr>
        <p:spPr>
          <a:xfrm>
            <a:off x="234590" y="3323863"/>
            <a:ext cx="29798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597B795E-603B-CFBB-EB06-4D7DB5856C79}"/>
              </a:ext>
            </a:extLst>
          </p:cNvPr>
          <p:cNvSpPr txBox="1"/>
          <p:nvPr/>
        </p:nvSpPr>
        <p:spPr>
          <a:xfrm>
            <a:off x="97400" y="2691500"/>
            <a:ext cx="450326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森林法制定以前（江戸時代～明治時代初期）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68" name="テキスト ボックス 67">
            <a:extLst>
              <a:ext uri="{FF2B5EF4-FFF2-40B4-BE49-F238E27FC236}">
                <a16:creationId xmlns:a16="http://schemas.microsoft.com/office/drawing/2014/main" id="{8C90DC1B-B22B-172B-C1CB-D2F0EA4E4D5E}"/>
              </a:ext>
            </a:extLst>
          </p:cNvPr>
          <p:cNvSpPr txBox="1"/>
          <p:nvPr/>
        </p:nvSpPr>
        <p:spPr>
          <a:xfrm>
            <a:off x="4995652" y="2433704"/>
            <a:ext cx="1858214" cy="220573"/>
          </a:xfrm>
          <a:prstGeom prst="rect">
            <a:avLst/>
          </a:prstGeom>
          <a:noFill/>
        </p:spPr>
        <p:txBody>
          <a:bodyPr wrap="square">
            <a:spAutoFit/>
          </a:bodyPr>
          <a:lstStyle/>
          <a:p>
            <a:pPr algn="just" defTabSz="901070">
              <a:lnSpc>
                <a:spcPts val="1000"/>
              </a:lnSpc>
            </a:pPr>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木炭出荷の様子（燃料革命以前）</a:t>
            </a:r>
            <a:endParaRPr kumimoji="1" lang="en-US" altLang="ja-JP" sz="10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1" name="テキスト ボックス 70">
            <a:extLst>
              <a:ext uri="{FF2B5EF4-FFF2-40B4-BE49-F238E27FC236}">
                <a16:creationId xmlns:a16="http://schemas.microsoft.com/office/drawing/2014/main" id="{BC519391-8DC8-47EF-8445-FB1A41C61B35}"/>
              </a:ext>
            </a:extLst>
          </p:cNvPr>
          <p:cNvSpPr txBox="1"/>
          <p:nvPr/>
        </p:nvSpPr>
        <p:spPr>
          <a:xfrm>
            <a:off x="79818" y="4071142"/>
            <a:ext cx="5902370"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戦後復興期の国策としての資源増強（昭和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25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76" name="テキスト ボックス 75">
            <a:extLst>
              <a:ext uri="{FF2B5EF4-FFF2-40B4-BE49-F238E27FC236}">
                <a16:creationId xmlns:a16="http://schemas.microsoft.com/office/drawing/2014/main" id="{78F79609-7277-C25B-7622-88BAD4EAEE85}"/>
              </a:ext>
            </a:extLst>
          </p:cNvPr>
          <p:cNvSpPr txBox="1"/>
          <p:nvPr/>
        </p:nvSpPr>
        <p:spPr>
          <a:xfrm>
            <a:off x="534952" y="4804838"/>
            <a:ext cx="5372870"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府内の山林でも拡大造林が進められ、スギ・ヒノキの人工林面積が増加</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77" name="直線矢印コネクタ 76">
            <a:extLst>
              <a:ext uri="{FF2B5EF4-FFF2-40B4-BE49-F238E27FC236}">
                <a16:creationId xmlns:a16="http://schemas.microsoft.com/office/drawing/2014/main" id="{0EC93506-FD74-5EDC-92B5-B75AAA6A1773}"/>
              </a:ext>
            </a:extLst>
          </p:cNvPr>
          <p:cNvCxnSpPr>
            <a:cxnSpLocks/>
          </p:cNvCxnSpPr>
          <p:nvPr/>
        </p:nvCxnSpPr>
        <p:spPr>
          <a:xfrm>
            <a:off x="226443" y="4929193"/>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EF8A7130-C4D1-B231-7794-012C2B870C77}"/>
              </a:ext>
            </a:extLst>
          </p:cNvPr>
          <p:cNvSpPr txBox="1"/>
          <p:nvPr/>
        </p:nvSpPr>
        <p:spPr>
          <a:xfrm>
            <a:off x="104188" y="5101875"/>
            <a:ext cx="5902371" cy="292937"/>
          </a:xfrm>
          <a:prstGeom prst="rect">
            <a:avLst/>
          </a:prstGeom>
          <a:noFill/>
        </p:spPr>
        <p:txBody>
          <a:bodyPr wrap="square" lIns="65314" tIns="32657" rIns="65314" bIns="32657" rtlCol="0" anchor="t">
            <a:spAutoFit/>
          </a:bodyPr>
          <a:lstStyle/>
          <a:p>
            <a:pPr algn="just" defTabSz="901070">
              <a:lnSpc>
                <a:spcPts val="2000"/>
              </a:lnSpc>
            </a:pP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高度経済成長期と燃料革命による需要の変化（昭和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45</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6" name="テキスト ボックス 85">
            <a:extLst>
              <a:ext uri="{FF2B5EF4-FFF2-40B4-BE49-F238E27FC236}">
                <a16:creationId xmlns:a16="http://schemas.microsoft.com/office/drawing/2014/main" id="{238B408E-67BC-5C60-74E8-0ACABDF01C76}"/>
              </a:ext>
            </a:extLst>
          </p:cNvPr>
          <p:cNvSpPr txBox="1"/>
          <p:nvPr/>
        </p:nvSpPr>
        <p:spPr>
          <a:xfrm>
            <a:off x="6222794" y="5746759"/>
            <a:ext cx="3507918" cy="1049939"/>
          </a:xfrm>
          <a:prstGeom prst="rect">
            <a:avLst/>
          </a:prstGeom>
          <a:noFill/>
        </p:spPr>
        <p:txBody>
          <a:bodyPr wrap="square" lIns="65314" tIns="32657" rIns="65314" bIns="32657" rtlCol="0" anchor="t">
            <a:spAutoFit/>
          </a:bodyPr>
          <a:lstStyle/>
          <a:p>
            <a:pPr algn="just" defTabSz="901070">
              <a:lnSpc>
                <a:spcPts val="2000"/>
              </a:lnSpc>
            </a:pP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かつては需要が高く、盛んに森林経営が進められていたが、広葉樹（薪炭林）は燃料革命、針葉樹（スギ・ヒノキ）は採算性の低下により、現在は、森林経営が困難となっている。</a:t>
            </a:r>
            <a:endParaRPr kumimoji="1" lang="en-US" altLang="ja-JP" sz="12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 name="図 2">
            <a:extLst>
              <a:ext uri="{FF2B5EF4-FFF2-40B4-BE49-F238E27FC236}">
                <a16:creationId xmlns:a16="http://schemas.microsoft.com/office/drawing/2014/main" id="{06E28C9F-C672-4BE0-93FA-D95E3319D0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69573" y="1211749"/>
            <a:ext cx="1668212" cy="1201496"/>
          </a:xfrm>
          <a:prstGeom prst="rect">
            <a:avLst/>
          </a:prstGeom>
        </p:spPr>
      </p:pic>
      <p:sp>
        <p:nvSpPr>
          <p:cNvPr id="35" name="テキスト ボックス 34">
            <a:extLst>
              <a:ext uri="{FF2B5EF4-FFF2-40B4-BE49-F238E27FC236}">
                <a16:creationId xmlns:a16="http://schemas.microsoft.com/office/drawing/2014/main" id="{021C3585-461B-4AE7-A173-34EFA8117F5A}"/>
              </a:ext>
            </a:extLst>
          </p:cNvPr>
          <p:cNvSpPr txBox="1"/>
          <p:nvPr/>
        </p:nvSpPr>
        <p:spPr>
          <a:xfrm>
            <a:off x="413181" y="4335062"/>
            <a:ext cx="5586589" cy="477375"/>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・戦災復興と資材需要増大に対応し、国土保全と経済成長を両立させるための、</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　拡大造林（天然林や広葉樹林からスギ・ヒノキ人工林への転換）政策が推進された。</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6" name="テキスト ボックス 35">
            <a:extLst>
              <a:ext uri="{FF2B5EF4-FFF2-40B4-BE49-F238E27FC236}">
                <a16:creationId xmlns:a16="http://schemas.microsoft.com/office/drawing/2014/main" id="{320094E7-C515-4B2F-917F-E05373EB4FD9}"/>
              </a:ext>
            </a:extLst>
          </p:cNvPr>
          <p:cNvSpPr txBox="1"/>
          <p:nvPr/>
        </p:nvSpPr>
        <p:spPr>
          <a:xfrm>
            <a:off x="344794" y="5363089"/>
            <a:ext cx="5618874" cy="477375"/>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・木材輸入自由化（昭和</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39</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年）により国産材価格が暴落し、林業経営は採算性低下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・燃料革命により、薪炭林（里山）の利用が急速に低下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7" name="テキスト ボックス 36">
            <a:extLst>
              <a:ext uri="{FF2B5EF4-FFF2-40B4-BE49-F238E27FC236}">
                <a16:creationId xmlns:a16="http://schemas.microsoft.com/office/drawing/2014/main" id="{BFF1EB38-B0C5-4A2F-BB82-9F0841B286B0}"/>
              </a:ext>
            </a:extLst>
          </p:cNvPr>
          <p:cNvSpPr txBox="1"/>
          <p:nvPr/>
        </p:nvSpPr>
        <p:spPr>
          <a:xfrm>
            <a:off x="97400" y="5837539"/>
            <a:ext cx="5884788"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荒廃森林対策・木材利用促進の取組強化（平成</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13</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H30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8" name="テキスト ボックス 37">
            <a:extLst>
              <a:ext uri="{FF2B5EF4-FFF2-40B4-BE49-F238E27FC236}">
                <a16:creationId xmlns:a16="http://schemas.microsoft.com/office/drawing/2014/main" id="{C293728F-3DD1-4A97-AD0E-76922AB94D4C}"/>
              </a:ext>
            </a:extLst>
          </p:cNvPr>
          <p:cNvSpPr txBox="1"/>
          <p:nvPr/>
        </p:nvSpPr>
        <p:spPr>
          <a:xfrm>
            <a:off x="338006" y="6102489"/>
            <a:ext cx="5537831" cy="272190"/>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・全国的に、森林資源の利用低下に伴う荒廃森林が増加</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39" name="テキスト ボックス 38">
            <a:extLst>
              <a:ext uri="{FF2B5EF4-FFF2-40B4-BE49-F238E27FC236}">
                <a16:creationId xmlns:a16="http://schemas.microsoft.com/office/drawing/2014/main" id="{50C23C7E-2C5F-46C4-9967-4B837FDA2CC5}"/>
              </a:ext>
            </a:extLst>
          </p:cNvPr>
          <p:cNvSpPr txBox="1"/>
          <p:nvPr/>
        </p:nvSpPr>
        <p:spPr>
          <a:xfrm>
            <a:off x="8235326" y="5485137"/>
            <a:ext cx="1681478" cy="183615"/>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出典：令和</a:t>
            </a:r>
            <a:r>
              <a:rPr lang="en-US" altLang="ja-JP" sz="800" dirty="0">
                <a:latin typeface="BIZ UDPゴシック" panose="020B0400000000000000" pitchFamily="50" charset="-128"/>
                <a:ea typeface="BIZ UDPゴシック" panose="020B0400000000000000" pitchFamily="50" charset="-128"/>
              </a:rPr>
              <a:t>6</a:t>
            </a:r>
            <a:r>
              <a:rPr lang="ja-JP" altLang="en-US" sz="800" dirty="0">
                <a:latin typeface="BIZ UDPゴシック" panose="020B0400000000000000" pitchFamily="50" charset="-128"/>
                <a:ea typeface="BIZ UDPゴシック" panose="020B0400000000000000" pitchFamily="50" charset="-128"/>
              </a:rPr>
              <a:t>年度 森林・林業白書</a:t>
            </a:r>
          </a:p>
        </p:txBody>
      </p:sp>
      <p:grpSp>
        <p:nvGrpSpPr>
          <p:cNvPr id="31" name="グループ化 30">
            <a:extLst>
              <a:ext uri="{FF2B5EF4-FFF2-40B4-BE49-F238E27FC236}">
                <a16:creationId xmlns:a16="http://schemas.microsoft.com/office/drawing/2014/main" id="{9C308B66-996A-4F11-BE58-6D48264F266F}"/>
              </a:ext>
            </a:extLst>
          </p:cNvPr>
          <p:cNvGrpSpPr>
            <a:grpSpLocks noChangeAspect="1"/>
          </p:cNvGrpSpPr>
          <p:nvPr/>
        </p:nvGrpSpPr>
        <p:grpSpPr>
          <a:xfrm>
            <a:off x="6747625" y="3688318"/>
            <a:ext cx="498574" cy="1428052"/>
            <a:chOff x="6939531" y="3563971"/>
            <a:chExt cx="469927" cy="1346003"/>
          </a:xfrm>
        </p:grpSpPr>
        <p:sp>
          <p:nvSpPr>
            <p:cNvPr id="50" name="テキスト ボックス 49">
              <a:extLst>
                <a:ext uri="{FF2B5EF4-FFF2-40B4-BE49-F238E27FC236}">
                  <a16:creationId xmlns:a16="http://schemas.microsoft.com/office/drawing/2014/main" id="{4E6B70BD-A58D-41F2-8CAA-74A9212A038A}"/>
                </a:ext>
              </a:extLst>
            </p:cNvPr>
            <p:cNvSpPr txBox="1"/>
            <p:nvPr/>
          </p:nvSpPr>
          <p:spPr>
            <a:xfrm>
              <a:off x="6961670" y="4244176"/>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76,400</a:t>
              </a:r>
              <a:endParaRPr lang="ja-JP" altLang="en-US" sz="450" dirty="0">
                <a:latin typeface="BIZ UDPゴシック" panose="020B0400000000000000" pitchFamily="50" charset="-128"/>
                <a:ea typeface="BIZ UDPゴシック" panose="020B0400000000000000" pitchFamily="50" charset="-128"/>
              </a:endParaRPr>
            </a:p>
          </p:txBody>
        </p:sp>
        <p:sp>
          <p:nvSpPr>
            <p:cNvPr id="51" name="テキスト ボックス 50">
              <a:extLst>
                <a:ext uri="{FF2B5EF4-FFF2-40B4-BE49-F238E27FC236}">
                  <a16:creationId xmlns:a16="http://schemas.microsoft.com/office/drawing/2014/main" id="{0901C045-B3A5-4FBC-882B-CF6F190C533B}"/>
                </a:ext>
              </a:extLst>
            </p:cNvPr>
            <p:cNvSpPr txBox="1"/>
            <p:nvPr/>
          </p:nvSpPr>
          <p:spPr>
            <a:xfrm>
              <a:off x="6939531" y="4579999"/>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39,600</a:t>
              </a:r>
              <a:endParaRPr lang="ja-JP" altLang="en-US" sz="450" dirty="0">
                <a:latin typeface="BIZ UDPゴシック" panose="020B0400000000000000" pitchFamily="50" charset="-128"/>
                <a:ea typeface="BIZ UDPゴシック" panose="020B0400000000000000" pitchFamily="50" charset="-128"/>
              </a:endParaRPr>
            </a:p>
          </p:txBody>
        </p:sp>
        <p:sp>
          <p:nvSpPr>
            <p:cNvPr id="52" name="テキスト ボックス 51">
              <a:extLst>
                <a:ext uri="{FF2B5EF4-FFF2-40B4-BE49-F238E27FC236}">
                  <a16:creationId xmlns:a16="http://schemas.microsoft.com/office/drawing/2014/main" id="{FCE6F302-5771-4834-96A2-07E38EAD74AF}"/>
                </a:ext>
              </a:extLst>
            </p:cNvPr>
            <p:cNvSpPr txBox="1"/>
            <p:nvPr/>
          </p:nvSpPr>
          <p:spPr>
            <a:xfrm>
              <a:off x="6939532" y="4795796"/>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19,100</a:t>
              </a:r>
              <a:endParaRPr lang="ja-JP" altLang="en-US" sz="450" dirty="0">
                <a:latin typeface="BIZ UDPゴシック" panose="020B0400000000000000" pitchFamily="50" charset="-128"/>
                <a:ea typeface="BIZ UDPゴシック" panose="020B0400000000000000" pitchFamily="50" charset="-128"/>
              </a:endParaRPr>
            </a:p>
          </p:txBody>
        </p:sp>
        <p:sp>
          <p:nvSpPr>
            <p:cNvPr id="53" name="テキスト ボックス 52">
              <a:extLst>
                <a:ext uri="{FF2B5EF4-FFF2-40B4-BE49-F238E27FC236}">
                  <a16:creationId xmlns:a16="http://schemas.microsoft.com/office/drawing/2014/main" id="{775362E4-0E98-4C97-AD7F-F68A170F336D}"/>
                </a:ext>
              </a:extLst>
            </p:cNvPr>
            <p:cNvSpPr txBox="1"/>
            <p:nvPr/>
          </p:nvSpPr>
          <p:spPr>
            <a:xfrm>
              <a:off x="6961676" y="3563971"/>
              <a:ext cx="447782" cy="114178"/>
            </a:xfrm>
            <a:prstGeom prst="rect">
              <a:avLst/>
            </a:prstGeom>
            <a:noFill/>
            <a:ln>
              <a:noFill/>
            </a:ln>
          </p:spPr>
          <p:txBody>
            <a:bodyPr wrap="square" lIns="0" tIns="0" rIns="0" bIns="0" rtlCol="0">
              <a:noAutofit/>
            </a:bodyPr>
            <a:lstStyle/>
            <a:p>
              <a:r>
                <a:rPr lang="en-US" altLang="ja-JP" sz="450" dirty="0">
                  <a:latin typeface="BIZ UDPゴシック" panose="020B0400000000000000" pitchFamily="50" charset="-128"/>
                  <a:ea typeface="BIZ UDPゴシック" panose="020B0400000000000000" pitchFamily="50" charset="-128"/>
                </a:rPr>
                <a:t>110</a:t>
              </a:r>
              <a:endParaRPr lang="ja-JP" altLang="en-US" sz="450" dirty="0">
                <a:latin typeface="BIZ UDPゴシック" panose="020B0400000000000000" pitchFamily="50" charset="-128"/>
                <a:ea typeface="BIZ UDPゴシック" panose="020B0400000000000000" pitchFamily="50" charset="-128"/>
              </a:endParaRPr>
            </a:p>
          </p:txBody>
        </p:sp>
      </p:grpSp>
      <p:cxnSp>
        <p:nvCxnSpPr>
          <p:cNvPr id="7" name="直線矢印コネクタ 6">
            <a:extLst>
              <a:ext uri="{FF2B5EF4-FFF2-40B4-BE49-F238E27FC236}">
                <a16:creationId xmlns:a16="http://schemas.microsoft.com/office/drawing/2014/main" id="{48F4F1CD-8443-3B12-3C90-61007DBD8718}"/>
              </a:ext>
            </a:extLst>
          </p:cNvPr>
          <p:cNvCxnSpPr>
            <a:cxnSpLocks/>
          </p:cNvCxnSpPr>
          <p:nvPr/>
        </p:nvCxnSpPr>
        <p:spPr>
          <a:xfrm>
            <a:off x="173379" y="6466390"/>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B2514E16-9DD8-7663-B00F-59B7C364DD72}"/>
              </a:ext>
            </a:extLst>
          </p:cNvPr>
          <p:cNvSpPr txBox="1"/>
          <p:nvPr/>
        </p:nvSpPr>
        <p:spPr>
          <a:xfrm>
            <a:off x="461940" y="6388309"/>
            <a:ext cx="5445881" cy="359073"/>
          </a:xfrm>
          <a:prstGeom prst="rect">
            <a:avLst/>
          </a:prstGeom>
          <a:solidFill>
            <a:srgbClr val="FFFF00"/>
          </a:solidFill>
        </p:spPr>
        <p:txBody>
          <a:bodyPr wrap="square" lIns="36000" tIns="0" rIns="36000" bIns="0">
            <a:spAutoFit/>
          </a:bodyPr>
          <a:lstStyle/>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府では、「大阪府森林プラン」、「放置森林対策行動計画（</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H19</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a:t>
            </a:r>
            <a:r>
              <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rPr>
              <a:t>H30</a:t>
            </a: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）」を策定し、</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森林経営に関する取組みを推進</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45" name="図 44">
            <a:extLst>
              <a:ext uri="{FF2B5EF4-FFF2-40B4-BE49-F238E27FC236}">
                <a16:creationId xmlns:a16="http://schemas.microsoft.com/office/drawing/2014/main" id="{30C54863-0854-433D-91BE-1A91B1B705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6" name="図 45">
            <a:extLst>
              <a:ext uri="{FF2B5EF4-FFF2-40B4-BE49-F238E27FC236}">
                <a16:creationId xmlns:a16="http://schemas.microsoft.com/office/drawing/2014/main" id="{28CDB4AA-B91E-4510-8033-ABBA9BA71C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7" name="図 46">
            <a:extLst>
              <a:ext uri="{FF2B5EF4-FFF2-40B4-BE49-F238E27FC236}">
                <a16:creationId xmlns:a16="http://schemas.microsoft.com/office/drawing/2014/main" id="{B9942620-B75B-4012-8A62-85CDA9F3A5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8" name="図 47">
            <a:extLst>
              <a:ext uri="{FF2B5EF4-FFF2-40B4-BE49-F238E27FC236}">
                <a16:creationId xmlns:a16="http://schemas.microsoft.com/office/drawing/2014/main" id="{EB9C6FF7-9C7B-4540-BC3F-D2058716EB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9" name="図 48">
            <a:extLst>
              <a:ext uri="{FF2B5EF4-FFF2-40B4-BE49-F238E27FC236}">
                <a16:creationId xmlns:a16="http://schemas.microsoft.com/office/drawing/2014/main" id="{598B2535-E97A-4088-A577-F8B760C97DB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4" name="図 53">
            <a:extLst>
              <a:ext uri="{FF2B5EF4-FFF2-40B4-BE49-F238E27FC236}">
                <a16:creationId xmlns:a16="http://schemas.microsoft.com/office/drawing/2014/main" id="{51B9429E-ABBF-4F2A-8410-8F23802360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5" name="図 54">
            <a:extLst>
              <a:ext uri="{FF2B5EF4-FFF2-40B4-BE49-F238E27FC236}">
                <a16:creationId xmlns:a16="http://schemas.microsoft.com/office/drawing/2014/main" id="{840BD9F8-CCAB-4D8F-BB37-270C67068C9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6" name="Picture 2">
            <a:extLst>
              <a:ext uri="{FF2B5EF4-FFF2-40B4-BE49-F238E27FC236}">
                <a16:creationId xmlns:a16="http://schemas.microsoft.com/office/drawing/2014/main" id="{7E3340D6-0F35-4D87-924D-D71D9D097A6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484B29B7-3D70-4E65-A377-42C8B30FE9F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0" name="テキスト ボックス 59">
            <a:extLst>
              <a:ext uri="{FF2B5EF4-FFF2-40B4-BE49-F238E27FC236}">
                <a16:creationId xmlns:a16="http://schemas.microsoft.com/office/drawing/2014/main" id="{B3C8208A-22C0-4E4D-861A-C58771B17881}"/>
              </a:ext>
            </a:extLst>
          </p:cNvPr>
          <p:cNvSpPr txBox="1"/>
          <p:nvPr/>
        </p:nvSpPr>
        <p:spPr>
          <a:xfrm>
            <a:off x="8212547" y="2862662"/>
            <a:ext cx="1656061" cy="181664"/>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　出典：令和</a:t>
            </a:r>
            <a:r>
              <a:rPr lang="en-US" altLang="ja-JP" sz="800" dirty="0">
                <a:latin typeface="BIZ UDPゴシック" panose="020B0400000000000000" pitchFamily="50" charset="-128"/>
                <a:ea typeface="BIZ UDPゴシック" panose="020B0400000000000000" pitchFamily="50" charset="-128"/>
              </a:rPr>
              <a:t>6</a:t>
            </a:r>
            <a:r>
              <a:rPr lang="ja-JP" altLang="en-US" sz="800" dirty="0">
                <a:latin typeface="BIZ UDPゴシック" panose="020B0400000000000000" pitchFamily="50" charset="-128"/>
                <a:ea typeface="BIZ UDPゴシック" panose="020B0400000000000000" pitchFamily="50" charset="-128"/>
              </a:rPr>
              <a:t>年度　森林・林業白書</a:t>
            </a:r>
          </a:p>
        </p:txBody>
      </p:sp>
      <p:sp>
        <p:nvSpPr>
          <p:cNvPr id="65" name="スライド番号プレースホルダー 10">
            <a:extLst>
              <a:ext uri="{FF2B5EF4-FFF2-40B4-BE49-F238E27FC236}">
                <a16:creationId xmlns:a16="http://schemas.microsoft.com/office/drawing/2014/main" id="{D902099D-7ADE-4FDE-836E-4A722D953DB0}"/>
              </a:ext>
            </a:extLst>
          </p:cNvPr>
          <p:cNvSpPr>
            <a:spLocks noGrp="1"/>
          </p:cNvSpPr>
          <p:nvPr>
            <p:ph type="sldNum" sz="quarter" idx="12"/>
          </p:nvPr>
        </p:nvSpPr>
        <p:spPr>
          <a:xfrm>
            <a:off x="7616599" y="6457568"/>
            <a:ext cx="2228850" cy="365125"/>
          </a:xfrm>
        </p:spPr>
        <p:txBody>
          <a:bodyPr/>
          <a:lstStyle/>
          <a:p>
            <a:r>
              <a:rPr kumimoji="1" lang="en-US" altLang="ja-JP" sz="2000" b="1" dirty="0"/>
              <a:t>17</a:t>
            </a:r>
            <a:endParaRPr kumimoji="1" lang="ja-JP" altLang="en-US" sz="2000" b="1" dirty="0"/>
          </a:p>
        </p:txBody>
      </p:sp>
      <p:pic>
        <p:nvPicPr>
          <p:cNvPr id="9" name="図 8">
            <a:extLst>
              <a:ext uri="{FF2B5EF4-FFF2-40B4-BE49-F238E27FC236}">
                <a16:creationId xmlns:a16="http://schemas.microsoft.com/office/drawing/2014/main" id="{77FAF8F6-F912-4FA1-809A-5B4250B3C6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06161" y="726210"/>
            <a:ext cx="2952254" cy="2082546"/>
          </a:xfrm>
          <a:prstGeom prst="rect">
            <a:avLst/>
          </a:prstGeom>
        </p:spPr>
      </p:pic>
      <p:pic>
        <p:nvPicPr>
          <p:cNvPr id="66" name="図 65">
            <a:extLst>
              <a:ext uri="{FF2B5EF4-FFF2-40B4-BE49-F238E27FC236}">
                <a16:creationId xmlns:a16="http://schemas.microsoft.com/office/drawing/2014/main" id="{7C4D932C-CFC6-4CC7-95E5-E6F0001B1AB2}"/>
              </a:ext>
            </a:extLst>
          </p:cNvPr>
          <p:cNvPicPr>
            <a:picLocks noChangeAspect="1"/>
          </p:cNvPicPr>
          <p:nvPr/>
        </p:nvPicPr>
        <p:blipFill rotWithShape="1">
          <a:blip r:embed="rId2">
            <a:extLst>
              <a:ext uri="{28A0092B-C50C-407E-A947-70E740481C1C}">
                <a14:useLocalDpi xmlns:a14="http://schemas.microsoft.com/office/drawing/2010/main" val="0"/>
              </a:ext>
            </a:extLst>
          </a:blip>
          <a:srcRect r="51924" b="92814"/>
          <a:stretch/>
        </p:blipFill>
        <p:spPr>
          <a:xfrm>
            <a:off x="5999770" y="2915218"/>
            <a:ext cx="2116476" cy="188027"/>
          </a:xfrm>
          <a:prstGeom prst="rect">
            <a:avLst/>
          </a:prstGeom>
        </p:spPr>
      </p:pic>
    </p:spTree>
    <p:extLst>
      <p:ext uri="{BB962C8B-B14F-4D97-AF65-F5344CB8AC3E}">
        <p14:creationId xmlns:p14="http://schemas.microsoft.com/office/powerpoint/2010/main" val="2394866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66A7-56C6-4B4A-EBB0-61D323081DE7}"/>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1029F19A-45F8-B614-5A14-C91DFC552BA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74450" y="2841134"/>
            <a:ext cx="2585404" cy="1380367"/>
          </a:xfrm>
          <a:prstGeom prst="rect">
            <a:avLst/>
          </a:prstGeom>
        </p:spPr>
      </p:pic>
      <p:sp>
        <p:nvSpPr>
          <p:cNvPr id="10" name="四角形: 角を丸くする 9">
            <a:extLst>
              <a:ext uri="{FF2B5EF4-FFF2-40B4-BE49-F238E27FC236}">
                <a16:creationId xmlns:a16="http://schemas.microsoft.com/office/drawing/2014/main" id="{5D68A1DD-08B5-F9E2-5B51-1326112B1749}"/>
              </a:ext>
            </a:extLst>
          </p:cNvPr>
          <p:cNvSpPr/>
          <p:nvPr/>
        </p:nvSpPr>
        <p:spPr>
          <a:xfrm>
            <a:off x="117430" y="909771"/>
            <a:ext cx="9663653" cy="1770151"/>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5B6F0C1-325F-7548-85F3-BE61C4D13F86}"/>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3C70406D-38E5-D78E-2DCF-D88EEAC05F44}"/>
              </a:ext>
            </a:extLst>
          </p:cNvPr>
          <p:cNvSpPr txBox="1"/>
          <p:nvPr/>
        </p:nvSpPr>
        <p:spPr>
          <a:xfrm>
            <a:off x="345687" y="969847"/>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森林経営を取り巻く社会情勢の変化</a:t>
            </a:r>
          </a:p>
        </p:txBody>
      </p:sp>
      <p:sp>
        <p:nvSpPr>
          <p:cNvPr id="2" name="テキスト ボックス 1">
            <a:extLst>
              <a:ext uri="{FF2B5EF4-FFF2-40B4-BE49-F238E27FC236}">
                <a16:creationId xmlns:a16="http://schemas.microsoft.com/office/drawing/2014/main" id="{D0757CF7-F0F1-DD44-5E2B-6C1112FC2875}"/>
              </a:ext>
            </a:extLst>
          </p:cNvPr>
          <p:cNvSpPr txBox="1"/>
          <p:nvPr/>
        </p:nvSpPr>
        <p:spPr>
          <a:xfrm>
            <a:off x="281048" y="1187207"/>
            <a:ext cx="9417599" cy="1492716"/>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戦後造林された人工林が利用期を迎え、</a:t>
            </a:r>
            <a:r>
              <a:rPr lang="ja-JP" altLang="en-US" sz="1300" b="1" u="sng" dirty="0">
                <a:latin typeface="BIZ UDゴシック" panose="020B0400000000000000" pitchFamily="49" charset="-128"/>
                <a:ea typeface="BIZ UDゴシック" panose="020B0400000000000000" pitchFamily="49" charset="-128"/>
              </a:rPr>
              <a:t>「伐って、使って、植えて、育てる」資源循環への転換</a:t>
            </a:r>
            <a:r>
              <a:rPr lang="ja-JP" altLang="en-US" sz="1300" dirty="0">
                <a:latin typeface="BIZ UDゴシック" panose="020B0400000000000000" pitchFamily="49" charset="-128"/>
                <a:ea typeface="BIZ UDゴシック" panose="020B0400000000000000" pitchFamily="49" charset="-128"/>
              </a:rPr>
              <a:t>が急務となっています。一方で、全国的に、所有者の意欲低下等による人工林の管理不足が課題となっており、その対策として</a:t>
            </a:r>
            <a:r>
              <a:rPr lang="ja-JP" altLang="en-US" sz="1300" b="1" u="sng" dirty="0">
                <a:latin typeface="BIZ UDゴシック" panose="020B0400000000000000" pitchFamily="49" charset="-128"/>
                <a:ea typeface="BIZ UDゴシック" panose="020B0400000000000000" pitchFamily="49" charset="-128"/>
              </a:rPr>
              <a:t>「森林経営管理法」</a:t>
            </a:r>
            <a:r>
              <a:rPr lang="ja-JP" altLang="en-US" sz="1300" dirty="0">
                <a:latin typeface="BIZ UDゴシック" panose="020B0400000000000000" pitchFamily="49" charset="-128"/>
                <a:ea typeface="BIZ UDゴシック" panose="020B0400000000000000" pitchFamily="49" charset="-128"/>
              </a:rPr>
              <a:t>と</a:t>
            </a:r>
            <a:r>
              <a:rPr lang="ja-JP" altLang="en-US" sz="1300" b="1" u="sng" dirty="0">
                <a:latin typeface="BIZ UDゴシック" panose="020B0400000000000000" pitchFamily="49" charset="-128"/>
                <a:ea typeface="BIZ UDゴシック" panose="020B0400000000000000" pitchFamily="49" charset="-128"/>
              </a:rPr>
              <a:t>「森林環境譲与税」</a:t>
            </a:r>
            <a:r>
              <a:rPr lang="ja-JP" altLang="en-US" sz="1300" dirty="0">
                <a:latin typeface="BIZ UDゴシック" panose="020B0400000000000000" pitchFamily="49" charset="-128"/>
                <a:ea typeface="BIZ UDゴシック" panose="020B0400000000000000" pitchFamily="49" charset="-128"/>
              </a:rPr>
              <a:t>による制度面・財政面で公的に森林整備を支える体制が構築されました。</a:t>
            </a:r>
          </a:p>
          <a:p>
            <a:r>
              <a:rPr lang="ja-JP" altLang="en-US" sz="1300" dirty="0">
                <a:latin typeface="BIZ UDゴシック" panose="020B0400000000000000" pitchFamily="49" charset="-128"/>
                <a:ea typeface="BIZ UDゴシック" panose="020B0400000000000000" pitchFamily="49" charset="-128"/>
              </a:rPr>
              <a:t>　また、令和３年には、脱炭素社会の実現に向け、</a:t>
            </a:r>
            <a:r>
              <a:rPr lang="ja-JP" altLang="en-US" sz="1300" b="1" u="sng" dirty="0">
                <a:latin typeface="BIZ UDゴシック" panose="020B0400000000000000" pitchFamily="49" charset="-128"/>
                <a:ea typeface="BIZ UDゴシック" panose="020B0400000000000000" pitchFamily="49" charset="-128"/>
              </a:rPr>
              <a:t>公共建築物等における木材の利用の促進に関する法律を改正し、公共建築物だけでなく民間建築物での木材利用も促進</a:t>
            </a:r>
            <a:r>
              <a:rPr lang="ja-JP" altLang="en-US" sz="1300" dirty="0">
                <a:latin typeface="BIZ UDゴシック" panose="020B0400000000000000" pitchFamily="49" charset="-128"/>
                <a:ea typeface="BIZ UDゴシック" panose="020B0400000000000000" pitchFamily="49" charset="-128"/>
              </a:rPr>
              <a:t>しています。さらに、現在、</a:t>
            </a:r>
            <a:r>
              <a:rPr lang="en-US" altLang="ja-JP" sz="1300" dirty="0">
                <a:latin typeface="BIZ UDゴシック" panose="020B0400000000000000" pitchFamily="49" charset="-128"/>
                <a:ea typeface="BIZ UDゴシック" panose="020B0400000000000000" pitchFamily="49" charset="-128"/>
              </a:rPr>
              <a:t>ICT</a:t>
            </a:r>
            <a:r>
              <a:rPr lang="ja-JP" altLang="en-US" sz="1300" dirty="0">
                <a:latin typeface="BIZ UDゴシック" panose="020B0400000000000000" pitchFamily="49" charset="-128"/>
                <a:ea typeface="BIZ UDゴシック" panose="020B0400000000000000" pitchFamily="49" charset="-128"/>
              </a:rPr>
              <a:t>やドローンを活用した</a:t>
            </a:r>
            <a:r>
              <a:rPr lang="ja-JP" altLang="en-US" sz="1300" b="1" u="sng" dirty="0">
                <a:latin typeface="BIZ UDゴシック" panose="020B0400000000000000" pitchFamily="49" charset="-128"/>
                <a:ea typeface="BIZ UDゴシック" panose="020B0400000000000000" pitchFamily="49" charset="-128"/>
              </a:rPr>
              <a:t>スマート林業</a:t>
            </a:r>
            <a:r>
              <a:rPr lang="ja-JP" altLang="en-US" sz="1300" dirty="0">
                <a:latin typeface="BIZ UDゴシック" panose="020B0400000000000000" pitchFamily="49" charset="-128"/>
                <a:ea typeface="BIZ UDゴシック" panose="020B0400000000000000" pitchFamily="49" charset="-128"/>
              </a:rPr>
              <a:t>による生産性向上、森林空間を健康・教育等に活用する「</a:t>
            </a:r>
            <a:r>
              <a:rPr lang="ja-JP" altLang="en-US" sz="1300" b="1" u="sng" dirty="0">
                <a:latin typeface="BIZ UDゴシック" panose="020B0400000000000000" pitchFamily="49" charset="-128"/>
                <a:ea typeface="BIZ UDゴシック" panose="020B0400000000000000" pitchFamily="49" charset="-128"/>
              </a:rPr>
              <a:t>森林サービス産業」</a:t>
            </a:r>
            <a:r>
              <a:rPr lang="ja-JP" altLang="en-US" sz="1300" dirty="0">
                <a:latin typeface="BIZ UDゴシック" panose="020B0400000000000000" pitchFamily="49" charset="-128"/>
                <a:ea typeface="BIZ UDゴシック" panose="020B0400000000000000" pitchFamily="49" charset="-128"/>
              </a:rPr>
              <a:t>、広葉樹材の利用など、森林経営の多角化・活性化にも注目が集まっており、これらを通じて持続可能な森林経営の実現が期待されています。</a:t>
            </a:r>
          </a:p>
        </p:txBody>
      </p:sp>
      <p:sp>
        <p:nvSpPr>
          <p:cNvPr id="35" name="テキスト ボックス 34">
            <a:extLst>
              <a:ext uri="{FF2B5EF4-FFF2-40B4-BE49-F238E27FC236}">
                <a16:creationId xmlns:a16="http://schemas.microsoft.com/office/drawing/2014/main" id="{B40FB73E-9453-40D4-AE6F-1B4A38FE200D}"/>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２．大阪府における森林経営</a:t>
            </a:r>
          </a:p>
        </p:txBody>
      </p:sp>
      <p:sp>
        <p:nvSpPr>
          <p:cNvPr id="6" name="テキスト ボックス 5">
            <a:extLst>
              <a:ext uri="{FF2B5EF4-FFF2-40B4-BE49-F238E27FC236}">
                <a16:creationId xmlns:a16="http://schemas.microsoft.com/office/drawing/2014/main" id="{9F8B1F5E-E892-1AA3-3D7A-F71F07B31771}"/>
              </a:ext>
            </a:extLst>
          </p:cNvPr>
          <p:cNvSpPr txBox="1"/>
          <p:nvPr/>
        </p:nvSpPr>
        <p:spPr>
          <a:xfrm>
            <a:off x="5855367" y="3194498"/>
            <a:ext cx="1532441" cy="1091874"/>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林業は、伐って、使って、植えて、育てるを繰り返し、健全な森林を維持・循環させる産業です。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私たち一人ひとりが大阪府産の木材を利用することで、大阪府の森林と林業を守ることにつながります。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4" name="テキスト ボックス 13">
            <a:extLst>
              <a:ext uri="{FF2B5EF4-FFF2-40B4-BE49-F238E27FC236}">
                <a16:creationId xmlns:a16="http://schemas.microsoft.com/office/drawing/2014/main" id="{EC02831F-3133-377E-13DD-A0FADE872817}"/>
              </a:ext>
            </a:extLst>
          </p:cNvPr>
          <p:cNvSpPr txBox="1"/>
          <p:nvPr/>
        </p:nvSpPr>
        <p:spPr>
          <a:xfrm>
            <a:off x="84256" y="2721771"/>
            <a:ext cx="435711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大阪府における木材利用促進の取組み事例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8" name="テキスト ボックス 17">
            <a:extLst>
              <a:ext uri="{FF2B5EF4-FFF2-40B4-BE49-F238E27FC236}">
                <a16:creationId xmlns:a16="http://schemas.microsoft.com/office/drawing/2014/main" id="{830DE297-6921-1BE2-D9D0-7CADBB178859}"/>
              </a:ext>
            </a:extLst>
          </p:cNvPr>
          <p:cNvSpPr txBox="1"/>
          <p:nvPr/>
        </p:nvSpPr>
        <p:spPr>
          <a:xfrm>
            <a:off x="84256" y="5395885"/>
            <a:ext cx="4868743"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大阪府におけるスマート林業・</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DX</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化への取組み事例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 name="テキスト ボックス 7">
            <a:extLst>
              <a:ext uri="{FF2B5EF4-FFF2-40B4-BE49-F238E27FC236}">
                <a16:creationId xmlns:a16="http://schemas.microsoft.com/office/drawing/2014/main" id="{FC0343DE-7827-FC90-054D-36854436ADF4}"/>
              </a:ext>
            </a:extLst>
          </p:cNvPr>
          <p:cNvSpPr txBox="1"/>
          <p:nvPr/>
        </p:nvSpPr>
        <p:spPr>
          <a:xfrm>
            <a:off x="7378283" y="4043544"/>
            <a:ext cx="2518192" cy="230917"/>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　　出典：政府広報オンライン</a:t>
            </a:r>
            <a:endParaRPr lang="en-US" altLang="ja-JP" sz="1500" dirty="0">
              <a:latin typeface="BIZ UDPゴシック" panose="020B0400000000000000" pitchFamily="50" charset="-128"/>
              <a:ea typeface="BIZ UDPゴシック" panose="020B0400000000000000" pitchFamily="50" charset="-128"/>
            </a:endParaRPr>
          </a:p>
          <a:p>
            <a:pPr algn="r"/>
            <a:r>
              <a:rPr lang="ja-JP" altLang="en-US" sz="700" i="0" dirty="0">
                <a:solidFill>
                  <a:srgbClr val="191919"/>
                </a:solidFill>
                <a:effectLst/>
                <a:latin typeface="BIZ UDGothic" panose="020B0400000000000000" pitchFamily="49" charset="-128"/>
                <a:ea typeface="BIZ UDGothic" panose="020B0400000000000000" pitchFamily="49" charset="-128"/>
              </a:rPr>
              <a:t>「国産木材を利用して、日本の森林を元気に保ちましょう」</a:t>
            </a:r>
          </a:p>
          <a:p>
            <a:pPr algn="r"/>
            <a:endParaRPr lang="ja-JP" altLang="en-US" sz="8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E42DC7C3-329C-2D04-2071-4F5D7E57D161}"/>
              </a:ext>
            </a:extLst>
          </p:cNvPr>
          <p:cNvSpPr txBox="1"/>
          <p:nvPr/>
        </p:nvSpPr>
        <p:spPr>
          <a:xfrm>
            <a:off x="84257" y="5673580"/>
            <a:ext cx="5812039" cy="1108380"/>
          </a:xfrm>
          <a:prstGeom prst="rect">
            <a:avLst/>
          </a:prstGeom>
          <a:noFill/>
        </p:spPr>
        <p:txBody>
          <a:bodyPr wrap="square">
            <a:spAutoFit/>
          </a:bodyPr>
          <a:lstStyle/>
          <a:p>
            <a:pPr algn="just" defTabSz="901070">
              <a:lnSpc>
                <a:spcPts val="14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森林施業に対する造林補助事業等による経営支援のほか、近年は、市町村が取り組む森林管理の促進も踏まえた以下の取組みを進めています。</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航空レーザ計測データの整備</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や</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森林クラウドシステムの構築</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大阪府森林整備・木材利用支援センターの設置による市町村支援</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・スギ花粉発生源対策も兼ねた</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「新しい林業システム」の検討</a:t>
            </a:r>
            <a:endParaRPr kumimoji="1" lang="en-US" altLang="ja-JP" sz="1050" b="1" u="sng"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29" name="図 28">
            <a:extLst>
              <a:ext uri="{FF2B5EF4-FFF2-40B4-BE49-F238E27FC236}">
                <a16:creationId xmlns:a16="http://schemas.microsoft.com/office/drawing/2014/main" id="{A02DA223-7EDB-B64A-3DA2-5A795B05B078}"/>
              </a:ext>
            </a:extLst>
          </p:cNvPr>
          <p:cNvPicPr>
            <a:picLocks noChangeAspect="1"/>
          </p:cNvPicPr>
          <p:nvPr/>
        </p:nvPicPr>
        <p:blipFill>
          <a:blip r:embed="rId4" cstate="screen">
            <a:extLst>
              <a:ext uri="{28A0092B-C50C-407E-A947-70E740481C1C}">
                <a14:useLocalDpi xmlns:a14="http://schemas.microsoft.com/office/drawing/2010/main"/>
              </a:ext>
            </a:extLst>
          </a:blip>
          <a:srcRect r="-1100"/>
          <a:stretch>
            <a:fillRect/>
          </a:stretch>
        </p:blipFill>
        <p:spPr>
          <a:xfrm>
            <a:off x="6198385" y="4854039"/>
            <a:ext cx="3280609" cy="1871629"/>
          </a:xfrm>
          <a:prstGeom prst="rect">
            <a:avLst/>
          </a:prstGeom>
        </p:spPr>
      </p:pic>
      <p:sp>
        <p:nvSpPr>
          <p:cNvPr id="33" name="テキスト ボックス 32">
            <a:extLst>
              <a:ext uri="{FF2B5EF4-FFF2-40B4-BE49-F238E27FC236}">
                <a16:creationId xmlns:a16="http://schemas.microsoft.com/office/drawing/2014/main" id="{C5BE73A4-6C06-D777-55DA-6A4013DAFB3B}"/>
              </a:ext>
            </a:extLst>
          </p:cNvPr>
          <p:cNvSpPr txBox="1"/>
          <p:nvPr/>
        </p:nvSpPr>
        <p:spPr>
          <a:xfrm>
            <a:off x="5777452" y="2733768"/>
            <a:ext cx="1532441" cy="435284"/>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●林業は持続可能な</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　 「循環産業」</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4" name="テキスト ボックス 33">
            <a:extLst>
              <a:ext uri="{FF2B5EF4-FFF2-40B4-BE49-F238E27FC236}">
                <a16:creationId xmlns:a16="http://schemas.microsoft.com/office/drawing/2014/main" id="{844025F3-B218-D878-9353-B3D4862C5363}"/>
              </a:ext>
            </a:extLst>
          </p:cNvPr>
          <p:cNvSpPr txBox="1"/>
          <p:nvPr/>
        </p:nvSpPr>
        <p:spPr>
          <a:xfrm>
            <a:off x="5777452" y="4337770"/>
            <a:ext cx="3141959" cy="250618"/>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●森林経営管理法の仕組み</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6" name="テキスト ボックス 35">
            <a:extLst>
              <a:ext uri="{FF2B5EF4-FFF2-40B4-BE49-F238E27FC236}">
                <a16:creationId xmlns:a16="http://schemas.microsoft.com/office/drawing/2014/main" id="{0BDEBBFA-D313-8187-CDB5-BBC7C38D2033}"/>
              </a:ext>
            </a:extLst>
          </p:cNvPr>
          <p:cNvSpPr txBox="1"/>
          <p:nvPr/>
        </p:nvSpPr>
        <p:spPr>
          <a:xfrm>
            <a:off x="5855367" y="4576708"/>
            <a:ext cx="3925716" cy="322432"/>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適切な経営管理が行われていない森林について、市町村が仲介役となり、</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森林所有者と林業経営者とを繋いだり、公的管理を行うための制度です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7" name="テキスト ボックス 36">
            <a:extLst>
              <a:ext uri="{FF2B5EF4-FFF2-40B4-BE49-F238E27FC236}">
                <a16:creationId xmlns:a16="http://schemas.microsoft.com/office/drawing/2014/main" id="{18F5DD75-FBE0-E8B8-FE69-DB1EE9AF1125}"/>
              </a:ext>
            </a:extLst>
          </p:cNvPr>
          <p:cNvSpPr txBox="1"/>
          <p:nvPr/>
        </p:nvSpPr>
        <p:spPr>
          <a:xfrm>
            <a:off x="7782499" y="6708048"/>
            <a:ext cx="1560651" cy="183615"/>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出典：林野庁ウェブページ</a:t>
            </a:r>
          </a:p>
        </p:txBody>
      </p:sp>
      <p:pic>
        <p:nvPicPr>
          <p:cNvPr id="39" name="図 38">
            <a:extLst>
              <a:ext uri="{FF2B5EF4-FFF2-40B4-BE49-F238E27FC236}">
                <a16:creationId xmlns:a16="http://schemas.microsoft.com/office/drawing/2014/main" id="{EC932191-0F77-7022-7CD4-F11F495A945B}"/>
              </a:ext>
            </a:extLst>
          </p:cNvPr>
          <p:cNvPicPr>
            <a:picLocks noChangeAspect="1"/>
          </p:cNvPicPr>
          <p:nvPr/>
        </p:nvPicPr>
        <p:blipFill>
          <a:blip r:embed="rId5" cstate="screen">
            <a:extLst>
              <a:ext uri="{28A0092B-C50C-407E-A947-70E740481C1C}">
                <a14:useLocalDpi xmlns:a14="http://schemas.microsoft.com/office/drawing/2010/main"/>
              </a:ext>
            </a:extLst>
          </a:blip>
          <a:srcRect r="-1"/>
          <a:stretch>
            <a:fillRect/>
          </a:stretch>
        </p:blipFill>
        <p:spPr>
          <a:xfrm>
            <a:off x="4261876" y="3772516"/>
            <a:ext cx="1411416" cy="1038111"/>
          </a:xfrm>
          <a:prstGeom prst="rect">
            <a:avLst/>
          </a:prstGeom>
        </p:spPr>
      </p:pic>
      <p:pic>
        <p:nvPicPr>
          <p:cNvPr id="40" name="図 39">
            <a:extLst>
              <a:ext uri="{FF2B5EF4-FFF2-40B4-BE49-F238E27FC236}">
                <a16:creationId xmlns:a16="http://schemas.microsoft.com/office/drawing/2014/main" id="{BF088E57-323D-F16B-8E57-3B04AE008D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95606" y="3762614"/>
            <a:ext cx="1802460" cy="1351845"/>
          </a:xfrm>
          <a:prstGeom prst="rect">
            <a:avLst/>
          </a:prstGeom>
        </p:spPr>
      </p:pic>
      <p:pic>
        <p:nvPicPr>
          <p:cNvPr id="41" name="図 40">
            <a:extLst>
              <a:ext uri="{FF2B5EF4-FFF2-40B4-BE49-F238E27FC236}">
                <a16:creationId xmlns:a16="http://schemas.microsoft.com/office/drawing/2014/main" id="{DD0EFA66-B5D3-487D-A676-C61259DCD6B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2983" y="3766519"/>
            <a:ext cx="2027769" cy="1351845"/>
          </a:xfrm>
          <a:prstGeom prst="rect">
            <a:avLst/>
          </a:prstGeom>
        </p:spPr>
      </p:pic>
      <p:sp>
        <p:nvSpPr>
          <p:cNvPr id="42" name="テキスト ボックス 41">
            <a:extLst>
              <a:ext uri="{FF2B5EF4-FFF2-40B4-BE49-F238E27FC236}">
                <a16:creationId xmlns:a16="http://schemas.microsoft.com/office/drawing/2014/main" id="{1395A47C-6DA7-89EC-A870-0958EE872070}"/>
              </a:ext>
            </a:extLst>
          </p:cNvPr>
          <p:cNvSpPr txBox="1"/>
          <p:nvPr/>
        </p:nvSpPr>
        <p:spPr>
          <a:xfrm>
            <a:off x="503086" y="5138438"/>
            <a:ext cx="1647561" cy="239168"/>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大阪府咲州庁舎フェスパ</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ct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木材使用量</a:t>
            </a:r>
            <a:r>
              <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rPr>
              <a:t>31</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㎥（全て大阪府産材）</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3" name="テキスト ボックス 42">
            <a:extLst>
              <a:ext uri="{FF2B5EF4-FFF2-40B4-BE49-F238E27FC236}">
                <a16:creationId xmlns:a16="http://schemas.microsoft.com/office/drawing/2014/main" id="{6B05F6EE-7EA8-47D9-4F41-545D2DC0A4A8}"/>
              </a:ext>
            </a:extLst>
          </p:cNvPr>
          <p:cNvSpPr txBox="1"/>
          <p:nvPr/>
        </p:nvSpPr>
        <p:spPr>
          <a:xfrm>
            <a:off x="2421228" y="5138438"/>
            <a:ext cx="1756665" cy="239168"/>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大阪・関西万博「大屋根リング」</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ct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木材使用</a:t>
            </a:r>
            <a:r>
              <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rPr>
              <a:t>27,000</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㎥（国産材約</a:t>
            </a:r>
            <a:r>
              <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rPr>
              <a:t>7</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割）</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4" name="テキスト ボックス 43">
            <a:extLst>
              <a:ext uri="{FF2B5EF4-FFF2-40B4-BE49-F238E27FC236}">
                <a16:creationId xmlns:a16="http://schemas.microsoft.com/office/drawing/2014/main" id="{86E26FCF-9965-3DB5-EAD9-88B4708FE83D}"/>
              </a:ext>
            </a:extLst>
          </p:cNvPr>
          <p:cNvSpPr txBox="1"/>
          <p:nvPr/>
        </p:nvSpPr>
        <p:spPr>
          <a:xfrm>
            <a:off x="4246782" y="4842190"/>
            <a:ext cx="1359872" cy="495649"/>
          </a:xfrm>
          <a:prstGeom prst="rect">
            <a:avLst/>
          </a:prstGeom>
          <a:noFill/>
        </p:spPr>
        <p:txBody>
          <a:bodyPr wrap="square" lIns="0" tIns="0" rIns="0" bIns="0" rtlCol="0" anchor="t">
            <a:spAutoFit/>
          </a:bodyPr>
          <a:lstStyle/>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 ＣＬＴ材の使用と伝統工法の貫接合と現代工法の融合等、大型木造建築物への可能性を広げました。</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テキスト ボックス 44">
            <a:extLst>
              <a:ext uri="{FF2B5EF4-FFF2-40B4-BE49-F238E27FC236}">
                <a16:creationId xmlns:a16="http://schemas.microsoft.com/office/drawing/2014/main" id="{0BDB8963-1B6F-7B55-E8BC-C8161ABA8072}"/>
              </a:ext>
            </a:extLst>
          </p:cNvPr>
          <p:cNvSpPr txBox="1"/>
          <p:nvPr/>
        </p:nvSpPr>
        <p:spPr>
          <a:xfrm>
            <a:off x="162029" y="2993782"/>
            <a:ext cx="5601715" cy="749308"/>
          </a:xfrm>
          <a:prstGeom prst="rect">
            <a:avLst/>
          </a:prstGeom>
          <a:noFill/>
        </p:spPr>
        <p:txBody>
          <a:bodyPr wrap="square" lIns="0" rIns="0">
            <a:spAutoFit/>
          </a:bodyPr>
          <a:lstStyle/>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大阪府木材利用基本方針</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に基づく公共施設の木材利用・「おおさか材」の普及</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 </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子ども木育基金</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を財源とした「木とふれあう木育推進事業」の推進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8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 </a:t>
            </a:r>
            <a:r>
              <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森林吸収量・木材固定量認証制度</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による脱炭素への貢献の可視化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8" name="図 37">
            <a:extLst>
              <a:ext uri="{FF2B5EF4-FFF2-40B4-BE49-F238E27FC236}">
                <a16:creationId xmlns:a16="http://schemas.microsoft.com/office/drawing/2014/main" id="{D34E2614-4F71-408E-B8A0-607FC030ACA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6" name="図 45">
            <a:extLst>
              <a:ext uri="{FF2B5EF4-FFF2-40B4-BE49-F238E27FC236}">
                <a16:creationId xmlns:a16="http://schemas.microsoft.com/office/drawing/2014/main" id="{FE1E40FE-140A-46D4-B445-E1D18EE6E67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7" name="図 46">
            <a:extLst>
              <a:ext uri="{FF2B5EF4-FFF2-40B4-BE49-F238E27FC236}">
                <a16:creationId xmlns:a16="http://schemas.microsoft.com/office/drawing/2014/main" id="{5AC22F6B-445E-4E24-AC11-FA795E6362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8" name="図 47">
            <a:extLst>
              <a:ext uri="{FF2B5EF4-FFF2-40B4-BE49-F238E27FC236}">
                <a16:creationId xmlns:a16="http://schemas.microsoft.com/office/drawing/2014/main" id="{579F6A3C-E2E5-4BFD-9078-B3C701DB03A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9" name="図 48">
            <a:extLst>
              <a:ext uri="{FF2B5EF4-FFF2-40B4-BE49-F238E27FC236}">
                <a16:creationId xmlns:a16="http://schemas.microsoft.com/office/drawing/2014/main" id="{1EC0E0BD-B58F-4276-A92E-3355A30D803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0" name="図 49">
            <a:extLst>
              <a:ext uri="{FF2B5EF4-FFF2-40B4-BE49-F238E27FC236}">
                <a16:creationId xmlns:a16="http://schemas.microsoft.com/office/drawing/2014/main" id="{A3F893FC-C557-4835-BEB3-3409623BCA2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1" name="図 50">
            <a:extLst>
              <a:ext uri="{FF2B5EF4-FFF2-40B4-BE49-F238E27FC236}">
                <a16:creationId xmlns:a16="http://schemas.microsoft.com/office/drawing/2014/main" id="{60882A34-7CD8-4C44-81C7-2F312C4C23F3}"/>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2" name="Picture 2">
            <a:extLst>
              <a:ext uri="{FF2B5EF4-FFF2-40B4-BE49-F238E27FC236}">
                <a16:creationId xmlns:a16="http://schemas.microsoft.com/office/drawing/2014/main" id="{E540433E-D08E-410D-AB95-FD654144239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D9FADC5A-4967-4A15-92CF-65981A2C55E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4" name="スライド番号プレースホルダー 10">
            <a:extLst>
              <a:ext uri="{FF2B5EF4-FFF2-40B4-BE49-F238E27FC236}">
                <a16:creationId xmlns:a16="http://schemas.microsoft.com/office/drawing/2014/main" id="{162E58D2-F928-4BD2-8399-C202A329AC9A}"/>
              </a:ext>
            </a:extLst>
          </p:cNvPr>
          <p:cNvSpPr>
            <a:spLocks noGrp="1"/>
          </p:cNvSpPr>
          <p:nvPr>
            <p:ph type="sldNum" sz="quarter" idx="12"/>
          </p:nvPr>
        </p:nvSpPr>
        <p:spPr>
          <a:xfrm>
            <a:off x="7616599" y="6457568"/>
            <a:ext cx="2228850" cy="365125"/>
          </a:xfrm>
        </p:spPr>
        <p:txBody>
          <a:bodyPr/>
          <a:lstStyle/>
          <a:p>
            <a:r>
              <a:rPr kumimoji="1" lang="en-US" altLang="ja-JP" sz="2000" b="1" dirty="0"/>
              <a:t>18</a:t>
            </a:r>
            <a:endParaRPr kumimoji="1" lang="ja-JP" altLang="en-US" sz="2000" b="1" dirty="0"/>
          </a:p>
        </p:txBody>
      </p:sp>
    </p:spTree>
    <p:extLst>
      <p:ext uri="{BB962C8B-B14F-4D97-AF65-F5344CB8AC3E}">
        <p14:creationId xmlns:p14="http://schemas.microsoft.com/office/powerpoint/2010/main" val="2892662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C77-81B7-B3DD-324C-A2D926F75F08}"/>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2B678C91-2402-7AAE-9646-FFAA607BBF6A}"/>
              </a:ext>
            </a:extLst>
          </p:cNvPr>
          <p:cNvSpPr/>
          <p:nvPr/>
        </p:nvSpPr>
        <p:spPr>
          <a:xfrm>
            <a:off x="117431" y="909771"/>
            <a:ext cx="9531394" cy="139715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81133CB-462E-F1A2-6C8A-0C5DDE4A540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5AC6F2BA-30D2-ED07-D04C-975462EF3D33}"/>
              </a:ext>
            </a:extLst>
          </p:cNvPr>
          <p:cNvSpPr txBox="1"/>
          <p:nvPr/>
        </p:nvSpPr>
        <p:spPr>
          <a:xfrm>
            <a:off x="345687" y="969847"/>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持続的な森林経営に関する課題とこれから取り組むべき事項</a:t>
            </a:r>
          </a:p>
        </p:txBody>
      </p:sp>
      <p:sp>
        <p:nvSpPr>
          <p:cNvPr id="2" name="テキスト ボックス 1">
            <a:extLst>
              <a:ext uri="{FF2B5EF4-FFF2-40B4-BE49-F238E27FC236}">
                <a16:creationId xmlns:a16="http://schemas.microsoft.com/office/drawing/2014/main" id="{74501CCE-7635-9086-A275-00FCA4C4C525}"/>
              </a:ext>
            </a:extLst>
          </p:cNvPr>
          <p:cNvSpPr txBox="1"/>
          <p:nvPr/>
        </p:nvSpPr>
        <p:spPr>
          <a:xfrm>
            <a:off x="345687" y="1214317"/>
            <a:ext cx="9214626" cy="1092607"/>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全国平均よりも高い</a:t>
            </a:r>
            <a:r>
              <a:rPr lang="ja-JP" altLang="en-US" sz="1300" b="1" u="sng" dirty="0">
                <a:latin typeface="BIZ UDゴシック" panose="020B0400000000000000" pitchFamily="49" charset="-128"/>
                <a:ea typeface="BIZ UDゴシック" panose="020B0400000000000000" pitchFamily="49" charset="-128"/>
              </a:rPr>
              <a:t>８割を超える利用期を迎えた府域の森林資源</a:t>
            </a:r>
            <a:r>
              <a:rPr lang="ja-JP" altLang="en-US" sz="1300" dirty="0">
                <a:latin typeface="BIZ UDゴシック" panose="020B0400000000000000" pitchFamily="49" charset="-128"/>
                <a:ea typeface="BIZ UDゴシック" panose="020B0400000000000000" pitchFamily="49" charset="-128"/>
              </a:rPr>
              <a:t>を有効に活用し、二酸化炭素の排出抑制及び炭素の貯蔵を通じた循環型社会の実現という新たな社会要請に対応するためにも、持続的な森林経営の推進が課題となっています。</a:t>
            </a:r>
          </a:p>
          <a:p>
            <a:r>
              <a:rPr lang="ja-JP" altLang="en-US" sz="1300" dirty="0">
                <a:latin typeface="BIZ UDゴシック" panose="020B0400000000000000" pitchFamily="49" charset="-128"/>
                <a:ea typeface="BIZ UDゴシック" panose="020B0400000000000000" pitchFamily="49" charset="-128"/>
              </a:rPr>
              <a:t>　このため、従来からの林業の振興、木材利用の促進に加え、大阪府特有の条件を踏まえた</a:t>
            </a:r>
            <a:r>
              <a:rPr lang="ja-JP" altLang="en-US" sz="1300" b="1" u="sng" dirty="0">
                <a:latin typeface="BIZ UDゴシック" panose="020B0400000000000000" pitchFamily="49" charset="-128"/>
                <a:ea typeface="BIZ UDゴシック" panose="020B0400000000000000" pitchFamily="49" charset="-128"/>
              </a:rPr>
              <a:t>森林経営の効率化や基盤強化</a:t>
            </a:r>
            <a:r>
              <a:rPr lang="ja-JP" altLang="en-US" sz="1300" dirty="0">
                <a:latin typeface="BIZ UDゴシック" panose="020B0400000000000000" pitchFamily="49" charset="-128"/>
                <a:ea typeface="BIZ UDゴシック" panose="020B0400000000000000" pitchFamily="49" charset="-128"/>
              </a:rPr>
              <a:t>、</a:t>
            </a:r>
            <a:r>
              <a:rPr lang="ja-JP" altLang="en-US" sz="1300" b="1" u="sng" dirty="0">
                <a:latin typeface="BIZ UDゴシック" panose="020B0400000000000000" pitchFamily="49" charset="-128"/>
                <a:ea typeface="BIZ UDゴシック" panose="020B0400000000000000" pitchFamily="49" charset="-128"/>
              </a:rPr>
              <a:t>新技術の活用支援</a:t>
            </a:r>
            <a:r>
              <a:rPr lang="ja-JP" altLang="en-US" sz="1300" dirty="0">
                <a:latin typeface="BIZ UDゴシック" panose="020B0400000000000000" pitchFamily="49" charset="-128"/>
                <a:ea typeface="BIZ UDゴシック" panose="020B0400000000000000" pitchFamily="49" charset="-128"/>
              </a:rPr>
              <a:t>、</a:t>
            </a:r>
            <a:r>
              <a:rPr lang="ja-JP" altLang="en-US" sz="1300" b="1" u="sng" dirty="0">
                <a:latin typeface="BIZ UDゴシック" panose="020B0400000000000000" pitchFamily="49" charset="-128"/>
                <a:ea typeface="BIZ UDゴシック" panose="020B0400000000000000" pitchFamily="49" charset="-128"/>
              </a:rPr>
              <a:t>民間施設も含めたさらなる木材利用の促進</a:t>
            </a:r>
            <a:r>
              <a:rPr lang="ja-JP" altLang="en-US" sz="1300" dirty="0">
                <a:latin typeface="BIZ UDゴシック" panose="020B0400000000000000" pitchFamily="49" charset="-128"/>
                <a:ea typeface="BIZ UDゴシック" panose="020B0400000000000000" pitchFamily="49" charset="-128"/>
              </a:rPr>
              <a:t>と、これら森林経営に関する</a:t>
            </a:r>
            <a:r>
              <a:rPr lang="ja-JP" altLang="en-US" sz="1300" b="1" u="sng" dirty="0">
                <a:latin typeface="BIZ UDゴシック" panose="020B0400000000000000" pitchFamily="49" charset="-128"/>
                <a:ea typeface="BIZ UDゴシック" panose="020B0400000000000000" pitchFamily="49" charset="-128"/>
              </a:rPr>
              <a:t>労働者の確保や人材育成</a:t>
            </a:r>
            <a:r>
              <a:rPr lang="ja-JP" altLang="en-US" sz="1300" dirty="0">
                <a:latin typeface="BIZ UDゴシック" panose="020B0400000000000000" pitchFamily="49" charset="-128"/>
                <a:ea typeface="BIZ UDゴシック" panose="020B0400000000000000" pitchFamily="49" charset="-128"/>
              </a:rPr>
              <a:t>に重点的に取り組んでいく必要があります。</a:t>
            </a:r>
          </a:p>
        </p:txBody>
      </p:sp>
      <p:sp>
        <p:nvSpPr>
          <p:cNvPr id="42" name="AutoShape 2">
            <a:extLst>
              <a:ext uri="{FF2B5EF4-FFF2-40B4-BE49-F238E27FC236}">
                <a16:creationId xmlns:a16="http://schemas.microsoft.com/office/drawing/2014/main" id="{C08D8231-BDE5-1546-C446-A0B28BA45B8D}"/>
              </a:ext>
            </a:extLst>
          </p:cNvPr>
          <p:cNvSpPr>
            <a:spLocks noChangeArrowheads="1"/>
          </p:cNvSpPr>
          <p:nvPr/>
        </p:nvSpPr>
        <p:spPr bwMode="auto">
          <a:xfrm>
            <a:off x="98978" y="2367001"/>
            <a:ext cx="3221886" cy="4434852"/>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34" name="テキスト ボックス 33">
            <a:extLst>
              <a:ext uri="{FF2B5EF4-FFF2-40B4-BE49-F238E27FC236}">
                <a16:creationId xmlns:a16="http://schemas.microsoft.com/office/drawing/2014/main" id="{6D502A33-64AA-414A-A844-B40B18CB83C4}"/>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２．大阪府における森林経営</a:t>
            </a:r>
          </a:p>
        </p:txBody>
      </p:sp>
      <p:sp>
        <p:nvSpPr>
          <p:cNvPr id="7" name="テキスト ボックス 6">
            <a:extLst>
              <a:ext uri="{FF2B5EF4-FFF2-40B4-BE49-F238E27FC236}">
                <a16:creationId xmlns:a16="http://schemas.microsoft.com/office/drawing/2014/main" id="{BD6F2F21-AE63-DD16-31A5-68B11F060D08}"/>
              </a:ext>
            </a:extLst>
          </p:cNvPr>
          <p:cNvSpPr txBox="1"/>
          <p:nvPr/>
        </p:nvSpPr>
        <p:spPr>
          <a:xfrm>
            <a:off x="156903" y="2449841"/>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〇造林に係る省力化・低コスト化技術指針</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8" name="テキスト ボックス 7">
            <a:extLst>
              <a:ext uri="{FF2B5EF4-FFF2-40B4-BE49-F238E27FC236}">
                <a16:creationId xmlns:a16="http://schemas.microsoft.com/office/drawing/2014/main" id="{32BF1F3C-85C0-70DE-C33E-5D0F9787B5AB}"/>
              </a:ext>
            </a:extLst>
          </p:cNvPr>
          <p:cNvSpPr txBox="1"/>
          <p:nvPr/>
        </p:nvSpPr>
        <p:spPr>
          <a:xfrm>
            <a:off x="222284" y="2766187"/>
            <a:ext cx="3011530" cy="1440074"/>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林業を持続的な産業へと発展させ、伐採後の再造林・育林を確実に実施していくための従来手法の改善方法と新技術も踏まえた造林事業の省力・低コスト化手法を示すもの</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示される手法等</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a:t>
            </a: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・伐採・造林の一貫作業</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・低密度植栽</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・下刈りの省力化</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・早生樹の利用</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・森林づくりの新たな技術</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12" name="図 11" descr="屋外, 人, スポーツゲーム, 男 が含まれている画像&#10;&#10;AI 生成コンテンツは誤りを含む可能性があります。">
            <a:extLst>
              <a:ext uri="{FF2B5EF4-FFF2-40B4-BE49-F238E27FC236}">
                <a16:creationId xmlns:a16="http://schemas.microsoft.com/office/drawing/2014/main" id="{D4E40153-4623-E3B2-FEE5-07C0AC81EB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5311" y="3189332"/>
            <a:ext cx="1706174" cy="1222944"/>
          </a:xfrm>
          <a:prstGeom prst="rect">
            <a:avLst/>
          </a:prstGeom>
        </p:spPr>
      </p:pic>
      <p:sp>
        <p:nvSpPr>
          <p:cNvPr id="13" name="テキスト ボックス 12">
            <a:extLst>
              <a:ext uri="{FF2B5EF4-FFF2-40B4-BE49-F238E27FC236}">
                <a16:creationId xmlns:a16="http://schemas.microsoft.com/office/drawing/2014/main" id="{7FA2DD3F-7220-49E4-0C25-E1CDC9ADC5AB}"/>
              </a:ext>
            </a:extLst>
          </p:cNvPr>
          <p:cNvSpPr txBox="1"/>
          <p:nvPr/>
        </p:nvSpPr>
        <p:spPr>
          <a:xfrm>
            <a:off x="1481352" y="4410537"/>
            <a:ext cx="1820133" cy="239168"/>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ドローンによる苗木や資材の運搬</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事例集より抜粋（林野庁）</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7" name="テキスト ボックス 16">
            <a:extLst>
              <a:ext uri="{FF2B5EF4-FFF2-40B4-BE49-F238E27FC236}">
                <a16:creationId xmlns:a16="http://schemas.microsoft.com/office/drawing/2014/main" id="{905F75FC-1195-1C63-11A8-FEC5A527C266}"/>
              </a:ext>
            </a:extLst>
          </p:cNvPr>
          <p:cNvSpPr txBox="1"/>
          <p:nvPr/>
        </p:nvSpPr>
        <p:spPr>
          <a:xfrm>
            <a:off x="212905" y="5373745"/>
            <a:ext cx="3030288" cy="367408"/>
          </a:xfrm>
          <a:prstGeom prst="rect">
            <a:avLst/>
          </a:prstGeom>
          <a:noFill/>
        </p:spPr>
        <p:txBody>
          <a:bodyPr wrap="square" lIns="0" tIns="0" rIns="0" bIns="0">
            <a:spAutoFit/>
          </a:bodyPr>
          <a:lstStyle/>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■一貫作業システム</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伐採・搬出と並行して地拵えと植栽を実施することで機械の併用ができ、地拵えや下刈りの省力化・低コスト化が期待できる。</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8" name="テキスト ボックス 17">
            <a:extLst>
              <a:ext uri="{FF2B5EF4-FFF2-40B4-BE49-F238E27FC236}">
                <a16:creationId xmlns:a16="http://schemas.microsoft.com/office/drawing/2014/main" id="{4E3878F2-DC2B-2230-856A-EF7D4387A510}"/>
              </a:ext>
            </a:extLst>
          </p:cNvPr>
          <p:cNvSpPr txBox="1"/>
          <p:nvPr/>
        </p:nvSpPr>
        <p:spPr>
          <a:xfrm>
            <a:off x="233735" y="4570929"/>
            <a:ext cx="3009458" cy="367408"/>
          </a:xfrm>
          <a:prstGeom prst="rect">
            <a:avLst/>
          </a:prstGeom>
          <a:noFill/>
        </p:spPr>
        <p:txBody>
          <a:bodyPr wrap="square" lIns="0" tIns="0" rIns="0" bIns="0">
            <a:spAutoFit/>
          </a:bodyPr>
          <a:lstStyle/>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■従来型の施業方法</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伐採・搬出と地拵え、植栽を別々の時期に実施。作業休止期間があり、現場再入場の手間や植生の繁茂等による負担が増加する。</a:t>
            </a:r>
            <a:endParaRPr kumimoji="1" lang="en-US" altLang="ja-JP" sz="10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27" name="図 26" descr="図形&#10;&#10;AI 生成コンテンツは誤りを含む可能性があります。">
            <a:extLst>
              <a:ext uri="{FF2B5EF4-FFF2-40B4-BE49-F238E27FC236}">
                <a16:creationId xmlns:a16="http://schemas.microsoft.com/office/drawing/2014/main" id="{7C647FA8-54CF-C988-74B1-4D43AB4D95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106" y="4989486"/>
            <a:ext cx="2895027" cy="384257"/>
          </a:xfrm>
          <a:prstGeom prst="rect">
            <a:avLst/>
          </a:prstGeom>
        </p:spPr>
      </p:pic>
      <p:pic>
        <p:nvPicPr>
          <p:cNvPr id="29" name="図 28" descr="グラフ&#10;&#10;AI 生成コンテンツは誤りを含む可能性があります。">
            <a:extLst>
              <a:ext uri="{FF2B5EF4-FFF2-40B4-BE49-F238E27FC236}">
                <a16:creationId xmlns:a16="http://schemas.microsoft.com/office/drawing/2014/main" id="{893EA6CC-B29F-5F0A-3AF3-1E1BA94B0E3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0105" y="5786659"/>
            <a:ext cx="2177891" cy="1015193"/>
          </a:xfrm>
          <a:prstGeom prst="rect">
            <a:avLst/>
          </a:prstGeom>
        </p:spPr>
      </p:pic>
      <p:sp>
        <p:nvSpPr>
          <p:cNvPr id="31" name="テキスト ボックス 30">
            <a:extLst>
              <a:ext uri="{FF2B5EF4-FFF2-40B4-BE49-F238E27FC236}">
                <a16:creationId xmlns:a16="http://schemas.microsoft.com/office/drawing/2014/main" id="{AE5A1251-42AF-6D14-9846-78616769A6F5}"/>
              </a:ext>
            </a:extLst>
          </p:cNvPr>
          <p:cNvSpPr txBox="1"/>
          <p:nvPr/>
        </p:nvSpPr>
        <p:spPr>
          <a:xfrm>
            <a:off x="2644275" y="2615636"/>
            <a:ext cx="614981" cy="128240"/>
          </a:xfrm>
          <a:prstGeom prst="rect">
            <a:avLst/>
          </a:prstGeom>
          <a:noFill/>
        </p:spPr>
        <p:txBody>
          <a:bodyPr wrap="square" lIns="0" tIns="0" rIns="0" bIns="0" rtlCol="0" anchor="t">
            <a:spAutoFit/>
          </a:bodyPr>
          <a:lstStyle/>
          <a:p>
            <a:pPr algn="ctr" defTabSz="901070">
              <a:lnSpc>
                <a:spcPts val="10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R6</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林野庁</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2" name="AutoShape 2">
            <a:extLst>
              <a:ext uri="{FF2B5EF4-FFF2-40B4-BE49-F238E27FC236}">
                <a16:creationId xmlns:a16="http://schemas.microsoft.com/office/drawing/2014/main" id="{068EEB72-2D9E-78EE-4074-DAB4402CE2A2}"/>
              </a:ext>
            </a:extLst>
          </p:cNvPr>
          <p:cNvSpPr>
            <a:spLocks noChangeArrowheads="1"/>
          </p:cNvSpPr>
          <p:nvPr/>
        </p:nvSpPr>
        <p:spPr bwMode="auto">
          <a:xfrm>
            <a:off x="3368554" y="2367000"/>
            <a:ext cx="3244021" cy="4434852"/>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33" name="テキスト ボックス 32">
            <a:extLst>
              <a:ext uri="{FF2B5EF4-FFF2-40B4-BE49-F238E27FC236}">
                <a16:creationId xmlns:a16="http://schemas.microsoft.com/office/drawing/2014/main" id="{FEB581A4-C20C-7930-C572-8A0A1058F515}"/>
              </a:ext>
            </a:extLst>
          </p:cNvPr>
          <p:cNvSpPr txBox="1"/>
          <p:nvPr/>
        </p:nvSpPr>
        <p:spPr>
          <a:xfrm>
            <a:off x="3426480" y="2449840"/>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〇「路網整備検討会」の検討状況</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5" name="テキスト ボックス 34">
            <a:extLst>
              <a:ext uri="{FF2B5EF4-FFF2-40B4-BE49-F238E27FC236}">
                <a16:creationId xmlns:a16="http://schemas.microsoft.com/office/drawing/2014/main" id="{9DCF0177-D33D-E0F2-7B1D-209D18D1177C}"/>
              </a:ext>
            </a:extLst>
          </p:cNvPr>
          <p:cNvSpPr txBox="1"/>
          <p:nvPr/>
        </p:nvSpPr>
        <p:spPr>
          <a:xfrm>
            <a:off x="5529216" y="2499775"/>
            <a:ext cx="614981" cy="128240"/>
          </a:xfrm>
          <a:prstGeom prst="rect">
            <a:avLst/>
          </a:prstGeom>
          <a:noFill/>
        </p:spPr>
        <p:txBody>
          <a:bodyPr wrap="square" lIns="0" tIns="0" rIns="0" bIns="0" rtlCol="0" anchor="t">
            <a:spAutoFit/>
          </a:bodyPr>
          <a:lstStyle/>
          <a:p>
            <a:pPr algn="ctr" defTabSz="901070">
              <a:lnSpc>
                <a:spcPts val="10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R7</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林野庁</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6" name="テキスト ボックス 35">
            <a:extLst>
              <a:ext uri="{FF2B5EF4-FFF2-40B4-BE49-F238E27FC236}">
                <a16:creationId xmlns:a16="http://schemas.microsoft.com/office/drawing/2014/main" id="{2B468DC9-F2F5-06FF-1913-A0487FAC8C0A}"/>
              </a:ext>
            </a:extLst>
          </p:cNvPr>
          <p:cNvSpPr txBox="1"/>
          <p:nvPr/>
        </p:nvSpPr>
        <p:spPr>
          <a:xfrm>
            <a:off x="3438378" y="2687659"/>
            <a:ext cx="3100736" cy="1978683"/>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「今後の路網整備のあり方検討会報告書（</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R3.1</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）」からさらに、今後の間伐から主伐への移行、多様な森林施業への対応等の森林・林業の情勢の変化や気候変動に伴う災害の激甚化を踏まえた以下の議論が行われているところ。</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880" kern="100" dirty="0">
                <a:solidFill>
                  <a:prstClr val="black"/>
                </a:solidFill>
                <a:latin typeface="BIZ UDゴシック" panose="020B0400000000000000" pitchFamily="49" charset="-128"/>
                <a:ea typeface="BIZ UDゴシック" panose="020B0400000000000000" pitchFamily="49" charset="-128"/>
                <a:cs typeface="Times New Roman"/>
              </a:rPr>
              <a:t>１</a:t>
            </a:r>
            <a:r>
              <a:rPr kumimoji="1" lang="en-US" altLang="ja-JP" sz="88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880" kern="100" dirty="0">
                <a:solidFill>
                  <a:prstClr val="black"/>
                </a:solidFill>
                <a:latin typeface="BIZ UDゴシック" panose="020B0400000000000000" pitchFamily="49" charset="-128"/>
                <a:ea typeface="BIZ UDゴシック" panose="020B0400000000000000" pitchFamily="49" charset="-128"/>
                <a:cs typeface="Times New Roman"/>
              </a:rPr>
              <a:t>森林施業の多様化、気候変動に伴う災害の激甚化への対応</a:t>
            </a:r>
            <a:endParaRPr kumimoji="1" lang="en-US" altLang="ja-JP" sz="88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1</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）成熟した資源に応じた路網整備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2</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）作業システムの多様化等に対応した路網整備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3</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）災害の激甚化に対応した路網整備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4</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）路網整備の指標・目標の検討方向等</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２．デジタル技術の進展や技術者の減少への対応</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1</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）路網整備におけるＤＸの推進</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2</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）人口減少など社会構造の変化を踏まえた路網整備</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38" name="図 37" descr="マップ&#10;&#10;AI 生成コンテンツは誤りを含む可能性があります。">
            <a:extLst>
              <a:ext uri="{FF2B5EF4-FFF2-40B4-BE49-F238E27FC236}">
                <a16:creationId xmlns:a16="http://schemas.microsoft.com/office/drawing/2014/main" id="{56D1D072-376C-1A92-C640-0753EEE8E0A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401210" y="5569388"/>
            <a:ext cx="1722696" cy="1224300"/>
          </a:xfrm>
          <a:prstGeom prst="rect">
            <a:avLst/>
          </a:prstGeom>
        </p:spPr>
      </p:pic>
      <p:sp>
        <p:nvSpPr>
          <p:cNvPr id="39" name="テキスト ボックス 38">
            <a:extLst>
              <a:ext uri="{FF2B5EF4-FFF2-40B4-BE49-F238E27FC236}">
                <a16:creationId xmlns:a16="http://schemas.microsoft.com/office/drawing/2014/main" id="{98E1D0DB-1395-9DC7-B522-EEBCDE237F3E}"/>
              </a:ext>
            </a:extLst>
          </p:cNvPr>
          <p:cNvSpPr txBox="1"/>
          <p:nvPr/>
        </p:nvSpPr>
        <p:spPr>
          <a:xfrm>
            <a:off x="5183131" y="5861664"/>
            <a:ext cx="1355983" cy="880369"/>
          </a:xfrm>
          <a:prstGeom prst="rect">
            <a:avLst/>
          </a:prstGeom>
          <a:noFill/>
        </p:spPr>
        <p:txBody>
          <a:bodyPr wrap="square" lIns="0" tIns="0" rIns="0" bIns="0" rtlCol="0" anchor="t">
            <a:spAutoFit/>
          </a:bodyPr>
          <a:lstStyle/>
          <a:p>
            <a:pP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手引きにおいて、東日本大震災で沿岸の道路が寸断された中、林道・農道・森林作業道が「命の道」となり、住民の避難、救助・復旧路としてりようされた事例が紹介されています。</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0" name="テキスト ボックス 39">
            <a:extLst>
              <a:ext uri="{FF2B5EF4-FFF2-40B4-BE49-F238E27FC236}">
                <a16:creationId xmlns:a16="http://schemas.microsoft.com/office/drawing/2014/main" id="{769FE810-158F-5CB3-039F-70D94AEA0B31}"/>
              </a:ext>
            </a:extLst>
          </p:cNvPr>
          <p:cNvSpPr txBox="1"/>
          <p:nvPr/>
        </p:nvSpPr>
        <p:spPr>
          <a:xfrm>
            <a:off x="3426480" y="4754633"/>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〇「多様な主体が管理する道活用の手引き」</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1" name="テキスト ボックス 40">
            <a:extLst>
              <a:ext uri="{FF2B5EF4-FFF2-40B4-BE49-F238E27FC236}">
                <a16:creationId xmlns:a16="http://schemas.microsoft.com/office/drawing/2014/main" id="{315FE20A-A2DE-1182-2C18-B836E79B0620}"/>
              </a:ext>
            </a:extLst>
          </p:cNvPr>
          <p:cNvSpPr txBox="1"/>
          <p:nvPr/>
        </p:nvSpPr>
        <p:spPr>
          <a:xfrm>
            <a:off x="4708079" y="4930249"/>
            <a:ext cx="1870911" cy="110928"/>
          </a:xfrm>
          <a:prstGeom prst="rect">
            <a:avLst/>
          </a:prstGeom>
          <a:noFill/>
        </p:spPr>
        <p:txBody>
          <a:bodyPr wrap="square" lIns="0" tIns="0" rIns="0" bIns="0" rtlCol="0" anchor="t">
            <a:spAutoFit/>
          </a:bodyPr>
          <a:lstStyle/>
          <a:p>
            <a:pPr algn="ctr" defTabSz="901070">
              <a:lnSpc>
                <a:spcPts val="1000"/>
              </a:lnSpc>
            </a:pPr>
            <a:r>
              <a:rPr kumimoji="1" lang="ja-JP" altLang="en-US" sz="800" kern="100" dirty="0">
                <a:solidFill>
                  <a:prstClr val="black"/>
                </a:solidFill>
                <a:latin typeface="BIZ UDゴシック" panose="020B0400000000000000" pitchFamily="49" charset="-128"/>
                <a:ea typeface="BIZ UDゴシック" panose="020B0400000000000000" pitchFamily="49" charset="-128"/>
                <a:cs typeface="Times New Roman"/>
              </a:rPr>
              <a:t>多様な主体が管理する道活用」連絡会</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3" name="テキスト ボックス 42">
            <a:extLst>
              <a:ext uri="{FF2B5EF4-FFF2-40B4-BE49-F238E27FC236}">
                <a16:creationId xmlns:a16="http://schemas.microsoft.com/office/drawing/2014/main" id="{677621FB-5B38-8F4C-D009-8F038ACA7713}"/>
              </a:ext>
            </a:extLst>
          </p:cNvPr>
          <p:cNvSpPr txBox="1"/>
          <p:nvPr/>
        </p:nvSpPr>
        <p:spPr>
          <a:xfrm>
            <a:off x="3417852" y="5102051"/>
            <a:ext cx="3121262" cy="439800"/>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災害時における安全・安心の確保を図るため、山間地等において、民間を含め多様な主体が管理する様々な道を把握・共有し、避難路や代替輸送路として活用する取組を示すもの</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AutoShape 2">
            <a:extLst>
              <a:ext uri="{FF2B5EF4-FFF2-40B4-BE49-F238E27FC236}">
                <a16:creationId xmlns:a16="http://schemas.microsoft.com/office/drawing/2014/main" id="{28EF732E-717B-4A9B-B8FD-2B20D157C766}"/>
              </a:ext>
            </a:extLst>
          </p:cNvPr>
          <p:cNvSpPr>
            <a:spLocks noChangeArrowheads="1"/>
          </p:cNvSpPr>
          <p:nvPr/>
        </p:nvSpPr>
        <p:spPr bwMode="auto">
          <a:xfrm>
            <a:off x="6684166" y="2373754"/>
            <a:ext cx="3070287" cy="4434852"/>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46" name="テキスト ボックス 45">
            <a:extLst>
              <a:ext uri="{FF2B5EF4-FFF2-40B4-BE49-F238E27FC236}">
                <a16:creationId xmlns:a16="http://schemas.microsoft.com/office/drawing/2014/main" id="{86F0B82A-4BB1-4E60-974C-E2056650BA90}"/>
              </a:ext>
            </a:extLst>
          </p:cNvPr>
          <p:cNvSpPr txBox="1"/>
          <p:nvPr/>
        </p:nvSpPr>
        <p:spPr>
          <a:xfrm>
            <a:off x="6758419" y="2456595"/>
            <a:ext cx="2742796" cy="334515"/>
          </a:xfrm>
          <a:prstGeom prst="rect">
            <a:avLst/>
          </a:prstGeom>
          <a:noFill/>
        </p:spPr>
        <p:txBody>
          <a:bodyPr wrap="square" lIns="0" tIns="0" rIns="0" bIns="0">
            <a:spAutoFit/>
          </a:bodyPr>
          <a:lstStyle/>
          <a:p>
            <a:pPr algn="just" defTabSz="901070">
              <a:lnSpc>
                <a:spcPts val="1400"/>
              </a:lnSpc>
            </a:pPr>
            <a:r>
              <a:rPr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 </a:t>
            </a:r>
            <a:r>
              <a:rPr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木づかいが森をよくする暮らしを変える</a:t>
            </a:r>
            <a:endParaRPr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　 </a:t>
            </a:r>
            <a:r>
              <a:rPr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「ウッド・チェンジ」</a:t>
            </a:r>
            <a:endParaRPr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7" name="テキスト ボックス 46">
            <a:extLst>
              <a:ext uri="{FF2B5EF4-FFF2-40B4-BE49-F238E27FC236}">
                <a16:creationId xmlns:a16="http://schemas.microsoft.com/office/drawing/2014/main" id="{0E620602-09C1-41B5-B5ED-B62CB3F8D59C}"/>
              </a:ext>
            </a:extLst>
          </p:cNvPr>
          <p:cNvSpPr txBox="1"/>
          <p:nvPr/>
        </p:nvSpPr>
        <p:spPr>
          <a:xfrm>
            <a:off x="6770316" y="4849552"/>
            <a:ext cx="2742796" cy="154979"/>
          </a:xfrm>
          <a:prstGeom prst="rect">
            <a:avLst/>
          </a:prstGeom>
          <a:noFill/>
        </p:spPr>
        <p:txBody>
          <a:bodyPr wrap="square" lIns="0" tIns="0" rIns="0" bIns="0">
            <a:spAutoFit/>
          </a:bodyPr>
          <a:lstStyle/>
          <a:p>
            <a:pPr algn="just" defTabSz="901070">
              <a:lnSpc>
                <a:spcPts val="1400"/>
              </a:lnSpc>
            </a:pPr>
            <a:r>
              <a:rPr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〇「クリーンウッド法」の概要</a:t>
            </a:r>
            <a:endParaRPr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8" name="Picture 2">
            <a:extLst>
              <a:ext uri="{FF2B5EF4-FFF2-40B4-BE49-F238E27FC236}">
                <a16:creationId xmlns:a16="http://schemas.microsoft.com/office/drawing/2014/main" id="{3D63E27F-5B6C-4B7D-BBB2-0CBAF419E416}"/>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55544" y="4337578"/>
            <a:ext cx="871744" cy="613765"/>
          </a:xfrm>
          <a:prstGeom prst="rect">
            <a:avLst/>
          </a:prstGeom>
          <a:noFill/>
          <a:extLst>
            <a:ext uri="{909E8E84-426E-40DD-AFC4-6F175D3DCCD1}">
              <a14:hiddenFill xmlns:a14="http://schemas.microsoft.com/office/drawing/2010/main">
                <a:solidFill>
                  <a:srgbClr val="FFFFFF"/>
                </a:solidFill>
              </a14:hiddenFill>
            </a:ext>
          </a:extLst>
        </p:spPr>
      </p:pic>
      <p:sp>
        <p:nvSpPr>
          <p:cNvPr id="49" name="テキスト ボックス 48">
            <a:extLst>
              <a:ext uri="{FF2B5EF4-FFF2-40B4-BE49-F238E27FC236}">
                <a16:creationId xmlns:a16="http://schemas.microsoft.com/office/drawing/2014/main" id="{9606B0B5-E07D-47B0-B4FB-8D4864E9AE16}"/>
              </a:ext>
            </a:extLst>
          </p:cNvPr>
          <p:cNvSpPr txBox="1"/>
          <p:nvPr/>
        </p:nvSpPr>
        <p:spPr>
          <a:xfrm>
            <a:off x="6758420" y="5072217"/>
            <a:ext cx="2883863" cy="1517018"/>
          </a:xfrm>
          <a:prstGeom prst="rect">
            <a:avLst/>
          </a:prstGeom>
          <a:noFill/>
        </p:spPr>
        <p:txBody>
          <a:bodyPr wrap="square" lIns="0" tIns="0" rIns="0" bIns="0">
            <a:spAutoFit/>
          </a:bodyPr>
          <a:lstStyle/>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クリーンウッド法（合法伐採木材等の流通及び利用の促進に関する法律）は、違法伐採を防止し、森林環境の保全と木材市場の公正性を確保するために、合法的に伐採された木材の流通と利用を促進する法律であ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素材生産者から流通・加工事業者まで幅広い主体に対して、合法性確認や情報提供を求める仕組みとなっており、令和</a:t>
            </a: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7</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年</a:t>
            </a: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4</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月施行の改正では、小売事業者の追加や罰則規定の導入などにより制度の実効性が強化された。</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地域材利用の促進や森林資源の循環利用を進める上で、この制度に基づく適正な木材流通の確保が重要である。</a:t>
            </a:r>
            <a:endParaRPr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50" name="Picture 4">
            <a:extLst>
              <a:ext uri="{FF2B5EF4-FFF2-40B4-BE49-F238E27FC236}">
                <a16:creationId xmlns:a16="http://schemas.microsoft.com/office/drawing/2014/main" id="{FC59EA28-356B-49C6-83A1-DD6E327FF8B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r="-311"/>
          <a:stretch/>
        </p:blipFill>
        <p:spPr bwMode="auto">
          <a:xfrm>
            <a:off x="6882763" y="4419209"/>
            <a:ext cx="1874939" cy="403409"/>
          </a:xfrm>
          <a:prstGeom prst="rect">
            <a:avLst/>
          </a:prstGeom>
          <a:noFill/>
          <a:extLst>
            <a:ext uri="{909E8E84-426E-40DD-AFC4-6F175D3DCCD1}">
              <a14:hiddenFill xmlns:a14="http://schemas.microsoft.com/office/drawing/2010/main">
                <a:solidFill>
                  <a:srgbClr val="FFFFFF"/>
                </a:solidFill>
              </a14:hiddenFill>
            </a:ext>
          </a:extLst>
        </p:spPr>
      </p:pic>
      <p:sp>
        <p:nvSpPr>
          <p:cNvPr id="51" name="テキスト ボックス 50">
            <a:extLst>
              <a:ext uri="{FF2B5EF4-FFF2-40B4-BE49-F238E27FC236}">
                <a16:creationId xmlns:a16="http://schemas.microsoft.com/office/drawing/2014/main" id="{DE3506A9-99ED-4729-8A5D-A209D018B721}"/>
              </a:ext>
            </a:extLst>
          </p:cNvPr>
          <p:cNvSpPr txBox="1"/>
          <p:nvPr/>
        </p:nvSpPr>
        <p:spPr>
          <a:xfrm>
            <a:off x="6772759" y="2830364"/>
            <a:ext cx="2883863" cy="1517018"/>
          </a:xfrm>
          <a:prstGeom prst="rect">
            <a:avLst/>
          </a:prstGeom>
          <a:noFill/>
        </p:spPr>
        <p:txBody>
          <a:bodyPr wrap="square" lIns="0" tIns="0" rIns="0" bIns="0">
            <a:spAutoFit/>
          </a:bodyPr>
          <a:lstStyle/>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身の回りの素材や建物を木に変えることで、森林資源の循環と持続可能な社会づくりを進める全国的な取組み。　</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林野庁・政府広報などでは、ウッドチェンジを次のように定義している。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 (1)</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身の回りのものを木製品に変える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 (2)</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暮らしの中にもっと木を取り入れる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 (3)</a:t>
            </a: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建築物を木造化・木質化する</a:t>
            </a:r>
            <a:endParaRPr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これらの行動を通して、森林の循環利用（伐って→使って→植えて→育てる）を促進し、環境・地域経済・文化に良い影響をもたらすことを目指している。</a:t>
            </a:r>
            <a:endParaRPr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52" name="図 51">
            <a:extLst>
              <a:ext uri="{FF2B5EF4-FFF2-40B4-BE49-F238E27FC236}">
                <a16:creationId xmlns:a16="http://schemas.microsoft.com/office/drawing/2014/main" id="{360EE8F1-9036-40A5-A051-5A67AE3E48C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3" name="図 52">
            <a:extLst>
              <a:ext uri="{FF2B5EF4-FFF2-40B4-BE49-F238E27FC236}">
                <a16:creationId xmlns:a16="http://schemas.microsoft.com/office/drawing/2014/main" id="{253E8BEC-BCD1-4680-94BB-D38D8277AE6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4" name="図 53">
            <a:extLst>
              <a:ext uri="{FF2B5EF4-FFF2-40B4-BE49-F238E27FC236}">
                <a16:creationId xmlns:a16="http://schemas.microsoft.com/office/drawing/2014/main" id="{8AA2F636-2A14-43F5-A141-AEDCC29F6AA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5" name="図 54">
            <a:extLst>
              <a:ext uri="{FF2B5EF4-FFF2-40B4-BE49-F238E27FC236}">
                <a16:creationId xmlns:a16="http://schemas.microsoft.com/office/drawing/2014/main" id="{1E7ED81D-559D-4CCB-A3AB-575213F66F0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6" name="図 55">
            <a:extLst>
              <a:ext uri="{FF2B5EF4-FFF2-40B4-BE49-F238E27FC236}">
                <a16:creationId xmlns:a16="http://schemas.microsoft.com/office/drawing/2014/main" id="{2F50B720-2DF1-4413-8989-A234501C92B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7" name="図 56">
            <a:extLst>
              <a:ext uri="{FF2B5EF4-FFF2-40B4-BE49-F238E27FC236}">
                <a16:creationId xmlns:a16="http://schemas.microsoft.com/office/drawing/2014/main" id="{0A1152DC-53DE-4C22-B7A6-E3C13507564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8" name="図 57">
            <a:extLst>
              <a:ext uri="{FF2B5EF4-FFF2-40B4-BE49-F238E27FC236}">
                <a16:creationId xmlns:a16="http://schemas.microsoft.com/office/drawing/2014/main" id="{A6A88355-B74E-4D08-93B0-2ABF83F72B23}"/>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9" name="Picture 2">
            <a:extLst>
              <a:ext uri="{FF2B5EF4-FFF2-40B4-BE49-F238E27FC236}">
                <a16:creationId xmlns:a16="http://schemas.microsoft.com/office/drawing/2014/main" id="{537593DB-CBFC-48A8-BAB9-A353EFBF222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a:extLst>
              <a:ext uri="{FF2B5EF4-FFF2-40B4-BE49-F238E27FC236}">
                <a16:creationId xmlns:a16="http://schemas.microsoft.com/office/drawing/2014/main" id="{90EC13D1-90C8-4DB9-9595-4F48FB48E87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1" name="スライド番号プレースホルダー 10">
            <a:extLst>
              <a:ext uri="{FF2B5EF4-FFF2-40B4-BE49-F238E27FC236}">
                <a16:creationId xmlns:a16="http://schemas.microsoft.com/office/drawing/2014/main" id="{67F7CC19-FC67-475B-ADCC-E90753A554BF}"/>
              </a:ext>
            </a:extLst>
          </p:cNvPr>
          <p:cNvSpPr>
            <a:spLocks noGrp="1"/>
          </p:cNvSpPr>
          <p:nvPr>
            <p:ph type="sldNum" sz="quarter" idx="12"/>
          </p:nvPr>
        </p:nvSpPr>
        <p:spPr>
          <a:xfrm>
            <a:off x="7616599" y="6457568"/>
            <a:ext cx="2228850" cy="365125"/>
          </a:xfrm>
        </p:spPr>
        <p:txBody>
          <a:bodyPr/>
          <a:lstStyle/>
          <a:p>
            <a:r>
              <a:rPr kumimoji="1" lang="en-US" altLang="ja-JP" sz="2000" b="1" dirty="0"/>
              <a:t>19</a:t>
            </a:r>
            <a:endParaRPr kumimoji="1" lang="ja-JP" altLang="en-US" sz="2000" b="1" dirty="0"/>
          </a:p>
        </p:txBody>
      </p:sp>
    </p:spTree>
    <p:extLst>
      <p:ext uri="{BB962C8B-B14F-4D97-AF65-F5344CB8AC3E}">
        <p14:creationId xmlns:p14="http://schemas.microsoft.com/office/powerpoint/2010/main" val="2574274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66A7-56C6-4B4A-EBB0-61D323081DE7}"/>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5D68A1DD-08B5-F9E2-5B51-1326112B1749}"/>
              </a:ext>
            </a:extLst>
          </p:cNvPr>
          <p:cNvSpPr/>
          <p:nvPr/>
        </p:nvSpPr>
        <p:spPr>
          <a:xfrm>
            <a:off x="85444" y="846387"/>
            <a:ext cx="9663653" cy="2037653"/>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35B6F0C1-325F-7548-85F3-BE61C4D13F86}"/>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3C70406D-38E5-D78E-2DCF-D88EEAC05F44}"/>
              </a:ext>
            </a:extLst>
          </p:cNvPr>
          <p:cNvSpPr txBox="1"/>
          <p:nvPr/>
        </p:nvSpPr>
        <p:spPr>
          <a:xfrm>
            <a:off x="307267" y="939111"/>
            <a:ext cx="5321781"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（１）　大阪府における多様な森林づくりの歴史</a:t>
            </a:r>
          </a:p>
        </p:txBody>
      </p:sp>
      <p:sp>
        <p:nvSpPr>
          <p:cNvPr id="2" name="テキスト ボックス 1">
            <a:extLst>
              <a:ext uri="{FF2B5EF4-FFF2-40B4-BE49-F238E27FC236}">
                <a16:creationId xmlns:a16="http://schemas.microsoft.com/office/drawing/2014/main" id="{D0757CF7-F0F1-DD44-5E2B-6C1112FC2875}"/>
              </a:ext>
            </a:extLst>
          </p:cNvPr>
          <p:cNvSpPr txBox="1"/>
          <p:nvPr/>
        </p:nvSpPr>
        <p:spPr>
          <a:xfrm>
            <a:off x="281049" y="1148787"/>
            <a:ext cx="7059089" cy="1692771"/>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昭和</a:t>
            </a:r>
            <a:r>
              <a:rPr lang="en-US" altLang="ja-JP" sz="1300" dirty="0">
                <a:latin typeface="BIZ UDゴシック" panose="020B0400000000000000" pitchFamily="49" charset="-128"/>
                <a:ea typeface="BIZ UDゴシック" panose="020B0400000000000000" pitchFamily="49" charset="-128"/>
              </a:rPr>
              <a:t>42</a:t>
            </a:r>
            <a:r>
              <a:rPr lang="ja-JP" altLang="en-US" sz="1300" dirty="0">
                <a:latin typeface="BIZ UDゴシック" panose="020B0400000000000000" pitchFamily="49" charset="-128"/>
                <a:ea typeface="BIZ UDゴシック" panose="020B0400000000000000" pitchFamily="49" charset="-128"/>
              </a:rPr>
              <a:t>年からの「府民の森」整備や同</a:t>
            </a:r>
            <a:r>
              <a:rPr lang="en-US" altLang="ja-JP" sz="1300" dirty="0">
                <a:latin typeface="BIZ UDゴシック" panose="020B0400000000000000" pitchFamily="49" charset="-128"/>
                <a:ea typeface="BIZ UDゴシック" panose="020B0400000000000000" pitchFamily="49" charset="-128"/>
              </a:rPr>
              <a:t>48</a:t>
            </a:r>
            <a:r>
              <a:rPr lang="ja-JP" altLang="en-US" sz="1300" dirty="0">
                <a:latin typeface="BIZ UDゴシック" panose="020B0400000000000000" pitchFamily="49" charset="-128"/>
                <a:ea typeface="BIZ UDゴシック" panose="020B0400000000000000" pitchFamily="49" charset="-128"/>
              </a:rPr>
              <a:t>年の「大阪府自然環境保全条例」制定といた本府独自の施策を通じ、保健・レクリエーション機能等の維持・増進を図ってきました。</a:t>
            </a:r>
            <a:endParaRPr lang="en-US" altLang="ja-JP" sz="1300"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その後、平成</a:t>
            </a:r>
            <a:r>
              <a:rPr lang="en-US" altLang="ja-JP" sz="1300" dirty="0">
                <a:latin typeface="BIZ UDゴシック" panose="020B0400000000000000" pitchFamily="49" charset="-128"/>
                <a:ea typeface="BIZ UDゴシック" panose="020B0400000000000000" pitchFamily="49" charset="-128"/>
              </a:rPr>
              <a:t>4</a:t>
            </a:r>
            <a:r>
              <a:rPr lang="ja-JP" altLang="en-US" sz="1300" dirty="0">
                <a:latin typeface="BIZ UDゴシック" panose="020B0400000000000000" pitchFamily="49" charset="-128"/>
                <a:ea typeface="BIZ UDゴシック" panose="020B0400000000000000" pitchFamily="49" charset="-128"/>
              </a:rPr>
              <a:t>年の「気候変動枠組条約」や「生物多様性条約」採択以降は、地球環境保全や生物多様性といった多面的機能への注目が国際的に高まり、</a:t>
            </a:r>
            <a:r>
              <a:rPr lang="ja-JP" altLang="en-US" sz="1300" b="1" u="sng" dirty="0">
                <a:latin typeface="BIZ UDゴシック" panose="020B0400000000000000" pitchFamily="49" charset="-128"/>
                <a:ea typeface="BIZ UDゴシック" panose="020B0400000000000000" pitchFamily="49" charset="-128"/>
              </a:rPr>
              <a:t>平成</a:t>
            </a:r>
            <a:r>
              <a:rPr lang="en-US" altLang="ja-JP" sz="1300" b="1" u="sng" dirty="0">
                <a:latin typeface="BIZ UDゴシック" panose="020B0400000000000000" pitchFamily="49" charset="-128"/>
                <a:ea typeface="BIZ UDゴシック" panose="020B0400000000000000" pitchFamily="49" charset="-128"/>
              </a:rPr>
              <a:t>13</a:t>
            </a:r>
            <a:r>
              <a:rPr lang="ja-JP" altLang="en-US" sz="1300" b="1" u="sng" dirty="0">
                <a:latin typeface="BIZ UDゴシック" panose="020B0400000000000000" pitchFamily="49" charset="-128"/>
                <a:ea typeface="BIZ UDゴシック" panose="020B0400000000000000" pitchFamily="49" charset="-128"/>
              </a:rPr>
              <a:t>年の「森林・林業基本法」制定や多面的機能の貨幣評価等を踏まえ森林管理のあり方は大きな転換を迎えました。</a:t>
            </a:r>
            <a:endParaRPr lang="en-US" altLang="ja-JP" sz="1300" b="1" u="sng"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こうした中、本府では、生物多様性保全等の多面的機能の維持・増進を図るとともに、平成</a:t>
            </a:r>
            <a:r>
              <a:rPr lang="en-US" altLang="ja-JP" sz="1300" dirty="0">
                <a:latin typeface="BIZ UDゴシック" panose="020B0400000000000000" pitchFamily="49" charset="-128"/>
                <a:ea typeface="BIZ UDゴシック" panose="020B0400000000000000" pitchFamily="49" charset="-128"/>
              </a:rPr>
              <a:t>17</a:t>
            </a:r>
            <a:r>
              <a:rPr lang="ja-JP" altLang="en-US" sz="1300" dirty="0">
                <a:latin typeface="BIZ UDゴシック" panose="020B0400000000000000" pitchFamily="49" charset="-128"/>
                <a:ea typeface="BIZ UDゴシック" panose="020B0400000000000000" pitchFamily="49" charset="-128"/>
              </a:rPr>
              <a:t>年に</a:t>
            </a:r>
            <a:r>
              <a:rPr lang="ja-JP" altLang="en-US" sz="1300" b="1" u="sng" dirty="0">
                <a:latin typeface="BIZ UDゴシック" panose="020B0400000000000000" pitchFamily="49" charset="-128"/>
                <a:ea typeface="BIZ UDゴシック" panose="020B0400000000000000" pitchFamily="49" charset="-128"/>
              </a:rPr>
              <a:t>「アドプトフォレスト制度」を全国に先駆けて開始</a:t>
            </a:r>
            <a:r>
              <a:rPr lang="ja-JP" altLang="en-US" sz="1300" dirty="0">
                <a:latin typeface="BIZ UDゴシック" panose="020B0400000000000000" pitchFamily="49" charset="-128"/>
                <a:ea typeface="BIZ UDゴシック" panose="020B0400000000000000" pitchFamily="49" charset="-128"/>
              </a:rPr>
              <a:t>し、現在、</a:t>
            </a:r>
            <a:r>
              <a:rPr lang="en-US" altLang="ja-JP" sz="1300" dirty="0">
                <a:latin typeface="BIZ UDゴシック" panose="020B0400000000000000" pitchFamily="49" charset="-128"/>
                <a:ea typeface="BIZ UDゴシック" panose="020B0400000000000000" pitchFamily="49" charset="-128"/>
              </a:rPr>
              <a:t>41</a:t>
            </a:r>
            <a:r>
              <a:rPr lang="ja-JP" altLang="en-US" sz="1300" dirty="0">
                <a:latin typeface="BIZ UDゴシック" panose="020B0400000000000000" pitchFamily="49" charset="-128"/>
                <a:ea typeface="BIZ UDゴシック" panose="020B0400000000000000" pitchFamily="49" charset="-128"/>
              </a:rPr>
              <a:t>団体が府域で森林づくり活動に取り組んでいます。</a:t>
            </a:r>
          </a:p>
        </p:txBody>
      </p:sp>
      <p:sp>
        <p:nvSpPr>
          <p:cNvPr id="35" name="テキスト ボックス 34">
            <a:extLst>
              <a:ext uri="{FF2B5EF4-FFF2-40B4-BE49-F238E27FC236}">
                <a16:creationId xmlns:a16="http://schemas.microsoft.com/office/drawing/2014/main" id="{B40FB73E-9453-40D4-AE6F-1B4A38FE200D}"/>
              </a:ext>
            </a:extLst>
          </p:cNvPr>
          <p:cNvSpPr txBox="1"/>
          <p:nvPr/>
        </p:nvSpPr>
        <p:spPr>
          <a:xfrm>
            <a:off x="156903" y="515674"/>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３．大阪府における多様な森林づくり</a:t>
            </a:r>
          </a:p>
        </p:txBody>
      </p:sp>
      <p:sp>
        <p:nvSpPr>
          <p:cNvPr id="3" name="テキスト ボックス 2">
            <a:extLst>
              <a:ext uri="{FF2B5EF4-FFF2-40B4-BE49-F238E27FC236}">
                <a16:creationId xmlns:a16="http://schemas.microsoft.com/office/drawing/2014/main" id="{CBCD74F1-F2A2-6FAD-8139-DAA0F6307DA6}"/>
              </a:ext>
            </a:extLst>
          </p:cNvPr>
          <p:cNvSpPr txBox="1"/>
          <p:nvPr/>
        </p:nvSpPr>
        <p:spPr>
          <a:xfrm>
            <a:off x="402133" y="5096081"/>
            <a:ext cx="5677155" cy="477375"/>
          </a:xfrm>
          <a:prstGeom prst="rect">
            <a:avLst/>
          </a:prstGeom>
          <a:noFill/>
        </p:spPr>
        <p:txBody>
          <a:bodyPr wrap="square">
            <a:spAutoFit/>
          </a:bodyPr>
          <a:lstStyle/>
          <a:p>
            <a:pPr algn="just" defTabSz="901070">
              <a:lnSpc>
                <a:spcPts val="1643"/>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・都市化の進展や公害の発生、レジャーブームの到来で、「地球環境保全」、「保健・レクリエーション」、「快適環境形成」に対する社会意識の高まりを受けた法整備</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5" name="テキスト ボックス 4">
            <a:extLst>
              <a:ext uri="{FF2B5EF4-FFF2-40B4-BE49-F238E27FC236}">
                <a16:creationId xmlns:a16="http://schemas.microsoft.com/office/drawing/2014/main" id="{9CDEE371-48BD-BB19-1E13-2EFAC4E0B976}"/>
              </a:ext>
            </a:extLst>
          </p:cNvPr>
          <p:cNvSpPr txBox="1"/>
          <p:nvPr/>
        </p:nvSpPr>
        <p:spPr>
          <a:xfrm>
            <a:off x="435545" y="4439686"/>
            <a:ext cx="5644675" cy="435284"/>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開発からの保護だけではなく、失われた自然の回復や動植物の保護という考えを条例に組み入れた点は、「生物多様性」の概念が普及する以前としては先進的なもの</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6" name="直線矢印コネクタ 5">
            <a:extLst>
              <a:ext uri="{FF2B5EF4-FFF2-40B4-BE49-F238E27FC236}">
                <a16:creationId xmlns:a16="http://schemas.microsoft.com/office/drawing/2014/main" id="{24B4B6D0-1B6A-E154-4593-EF7F98983AFA}"/>
              </a:ext>
            </a:extLst>
          </p:cNvPr>
          <p:cNvCxnSpPr>
            <a:cxnSpLocks/>
          </p:cNvCxnSpPr>
          <p:nvPr/>
        </p:nvCxnSpPr>
        <p:spPr>
          <a:xfrm>
            <a:off x="165255" y="4553963"/>
            <a:ext cx="2702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A91276EF-EC55-544A-780F-3C7770BDD715}"/>
              </a:ext>
            </a:extLst>
          </p:cNvPr>
          <p:cNvSpPr txBox="1"/>
          <p:nvPr/>
        </p:nvSpPr>
        <p:spPr>
          <a:xfrm>
            <a:off x="503861" y="3288330"/>
            <a:ext cx="5555412" cy="245488"/>
          </a:xfrm>
          <a:prstGeom prst="rect">
            <a:avLst/>
          </a:prstGeom>
          <a:solidFill>
            <a:srgbClr val="FFFF00"/>
          </a:solidFill>
        </p:spPr>
        <p:txBody>
          <a:bodyPr wrap="square" lIns="65314" tIns="32657" rIns="65314" bIns="32657" rtlCol="0" anchor="t">
            <a:spAutoFit/>
          </a:bodyPr>
          <a:lstStyle/>
          <a:p>
            <a:pPr algn="just" defTabSz="901070">
              <a:lnSpc>
                <a:spcPts val="1400"/>
              </a:lnSpc>
            </a:pPr>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府では万葉集等で詠まれた海岸沿いの松林（岸の姫松）や寺社周辺の森林が対象　　　　　　</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9" name="直線矢印コネクタ 8">
            <a:extLst>
              <a:ext uri="{FF2B5EF4-FFF2-40B4-BE49-F238E27FC236}">
                <a16:creationId xmlns:a16="http://schemas.microsoft.com/office/drawing/2014/main" id="{D478374E-B236-4030-6208-14533D8A07EB}"/>
              </a:ext>
            </a:extLst>
          </p:cNvPr>
          <p:cNvCxnSpPr>
            <a:cxnSpLocks/>
          </p:cNvCxnSpPr>
          <p:nvPr/>
        </p:nvCxnSpPr>
        <p:spPr>
          <a:xfrm>
            <a:off x="177456" y="3405311"/>
            <a:ext cx="29798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AB4BCC22-AC6A-8BE0-F5DF-81479A481E40}"/>
              </a:ext>
            </a:extLst>
          </p:cNvPr>
          <p:cNvSpPr txBox="1"/>
          <p:nvPr/>
        </p:nvSpPr>
        <p:spPr>
          <a:xfrm>
            <a:off x="85444" y="2971932"/>
            <a:ext cx="5973829"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明治</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30</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森林法の制定</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（風致林・公衆衛生林として多面的機能を評価）</a:t>
            </a:r>
            <a:endParaRPr kumimoji="1" lang="en-US" altLang="ja-JP" sz="16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3" name="テキスト ボックス 12">
            <a:extLst>
              <a:ext uri="{FF2B5EF4-FFF2-40B4-BE49-F238E27FC236}">
                <a16:creationId xmlns:a16="http://schemas.microsoft.com/office/drawing/2014/main" id="{6E22FD4C-F80D-88F4-25F9-90DDE01CBCCF}"/>
              </a:ext>
            </a:extLst>
          </p:cNvPr>
          <p:cNvSpPr txBox="1"/>
          <p:nvPr/>
        </p:nvSpPr>
        <p:spPr>
          <a:xfrm>
            <a:off x="85444" y="3574786"/>
            <a:ext cx="5902370"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42</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「府民の森」整備事業の開始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4" name="テキスト ボックス 13">
            <a:extLst>
              <a:ext uri="{FF2B5EF4-FFF2-40B4-BE49-F238E27FC236}">
                <a16:creationId xmlns:a16="http://schemas.microsoft.com/office/drawing/2014/main" id="{C3B0E0D6-A5FB-EAB6-5BB5-82F1AB5F5966}"/>
              </a:ext>
            </a:extLst>
          </p:cNvPr>
          <p:cNvSpPr txBox="1"/>
          <p:nvPr/>
        </p:nvSpPr>
        <p:spPr>
          <a:xfrm>
            <a:off x="475435" y="3873995"/>
            <a:ext cx="5677155"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明治百年記念事業（明治の森箕面国定公園）と同時に府政百周年記念事業として着手</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15" name="直線矢印コネクタ 14">
            <a:extLst>
              <a:ext uri="{FF2B5EF4-FFF2-40B4-BE49-F238E27FC236}">
                <a16:creationId xmlns:a16="http://schemas.microsoft.com/office/drawing/2014/main" id="{C1C6C263-80EE-4079-C011-8D0F3165F680}"/>
              </a:ext>
            </a:extLst>
          </p:cNvPr>
          <p:cNvCxnSpPr>
            <a:cxnSpLocks/>
          </p:cNvCxnSpPr>
          <p:nvPr/>
        </p:nvCxnSpPr>
        <p:spPr>
          <a:xfrm>
            <a:off x="166928" y="3999790"/>
            <a:ext cx="26083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D61E01CD-7C97-98F0-EF22-E00DE9CA6ADC}"/>
              </a:ext>
            </a:extLst>
          </p:cNvPr>
          <p:cNvSpPr txBox="1"/>
          <p:nvPr/>
        </p:nvSpPr>
        <p:spPr>
          <a:xfrm>
            <a:off x="94234" y="6118772"/>
            <a:ext cx="5950045" cy="292937"/>
          </a:xfrm>
          <a:prstGeom prst="rect">
            <a:avLst/>
          </a:prstGeom>
          <a:noFill/>
        </p:spPr>
        <p:txBody>
          <a:bodyPr wrap="square" lIns="65314" tIns="32657" rIns="65314" bIns="32657" rtlCol="0" anchor="t">
            <a:spAutoFit/>
          </a:bodyPr>
          <a:lstStyle/>
          <a:p>
            <a:pPr algn="just" defTabSz="901070">
              <a:lnSpc>
                <a:spcPts val="2000"/>
              </a:lnSpc>
            </a:pP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平成</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13</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森林・林業基本法の制定</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8" name="テキスト ボックス 17">
            <a:extLst>
              <a:ext uri="{FF2B5EF4-FFF2-40B4-BE49-F238E27FC236}">
                <a16:creationId xmlns:a16="http://schemas.microsoft.com/office/drawing/2014/main" id="{0D9F5223-2AC5-A89A-C595-46AE65587C25}"/>
              </a:ext>
            </a:extLst>
          </p:cNvPr>
          <p:cNvSpPr txBox="1"/>
          <p:nvPr/>
        </p:nvSpPr>
        <p:spPr>
          <a:xfrm>
            <a:off x="427760" y="6388655"/>
            <a:ext cx="5651528" cy="435284"/>
          </a:xfrm>
          <a:prstGeom prst="rect">
            <a:avLst/>
          </a:prstGeom>
          <a:no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・木材生産の増大や林業振興を主目的とする「林業基本法」から改称し、</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森林そのもの</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a:p>
            <a:pPr defTabSz="901070"/>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200" b="1" u="sng" kern="100" dirty="0">
                <a:solidFill>
                  <a:prstClr val="black"/>
                </a:solidFill>
                <a:latin typeface="BIZ UDゴシック" panose="020B0400000000000000" pitchFamily="49" charset="-128"/>
                <a:ea typeface="BIZ UDゴシック" panose="020B0400000000000000" pitchFamily="49" charset="-128"/>
                <a:cs typeface="Times New Roman"/>
              </a:rPr>
              <a:t>が持つ多面的機能の発揮を最上位の目的として位置づけ</a:t>
            </a:r>
            <a:endParaRPr kumimoji="1" lang="en-US" altLang="ja-JP" sz="1200" b="1" u="sng"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5" name="テキスト ボックス 24">
            <a:extLst>
              <a:ext uri="{FF2B5EF4-FFF2-40B4-BE49-F238E27FC236}">
                <a16:creationId xmlns:a16="http://schemas.microsoft.com/office/drawing/2014/main" id="{A52489FD-FA8D-1EC1-696E-400DE54AFC7B}"/>
              </a:ext>
            </a:extLst>
          </p:cNvPr>
          <p:cNvSpPr txBox="1"/>
          <p:nvPr/>
        </p:nvSpPr>
        <p:spPr>
          <a:xfrm>
            <a:off x="85444" y="4846102"/>
            <a:ext cx="5884789"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49</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森林法の改正</a:t>
            </a:r>
            <a:r>
              <a:rPr kumimoji="1" lang="ja-JP" altLang="en-US" sz="1200" b="1" kern="100" dirty="0">
                <a:solidFill>
                  <a:prstClr val="black"/>
                </a:solidFill>
                <a:latin typeface="BIZ UDゴシック" panose="020B0400000000000000" pitchFamily="49" charset="-128"/>
                <a:ea typeface="BIZ UDゴシック" panose="020B0400000000000000" pitchFamily="49" charset="-128"/>
                <a:cs typeface="Times New Roman"/>
              </a:rPr>
              <a:t>（林地開発許可制度の創設）　　</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7" name="テキスト ボックス 26">
            <a:extLst>
              <a:ext uri="{FF2B5EF4-FFF2-40B4-BE49-F238E27FC236}">
                <a16:creationId xmlns:a16="http://schemas.microsoft.com/office/drawing/2014/main" id="{F8AA4FCF-3DCA-A3F1-CDB8-50328B09E380}"/>
              </a:ext>
            </a:extLst>
          </p:cNvPr>
          <p:cNvSpPr txBox="1"/>
          <p:nvPr/>
        </p:nvSpPr>
        <p:spPr>
          <a:xfrm>
            <a:off x="85444" y="4140683"/>
            <a:ext cx="575949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昭和</a:t>
            </a:r>
            <a:r>
              <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rPr>
              <a:t>48</a:t>
            </a:r>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年　「大阪府自然環境保全条例」制定</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8" name="テキスト ボックス 27">
            <a:extLst>
              <a:ext uri="{FF2B5EF4-FFF2-40B4-BE49-F238E27FC236}">
                <a16:creationId xmlns:a16="http://schemas.microsoft.com/office/drawing/2014/main" id="{C6F7B892-32FB-FCDB-5EFA-FA6FC3727D48}"/>
              </a:ext>
            </a:extLst>
          </p:cNvPr>
          <p:cNvSpPr txBox="1"/>
          <p:nvPr/>
        </p:nvSpPr>
        <p:spPr>
          <a:xfrm>
            <a:off x="156882" y="5523748"/>
            <a:ext cx="5759494"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平成元年　大阪みどりのトラスト協会 設立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29" name="テキスト ボックス 28">
            <a:extLst>
              <a:ext uri="{FF2B5EF4-FFF2-40B4-BE49-F238E27FC236}">
                <a16:creationId xmlns:a16="http://schemas.microsoft.com/office/drawing/2014/main" id="{B85E4664-DC65-8367-1780-364C860442B8}"/>
              </a:ext>
            </a:extLst>
          </p:cNvPr>
          <p:cNvSpPr txBox="1"/>
          <p:nvPr/>
        </p:nvSpPr>
        <p:spPr>
          <a:xfrm>
            <a:off x="512980" y="5822050"/>
            <a:ext cx="5639609" cy="250618"/>
          </a:xfrm>
          <a:prstGeom prst="rect">
            <a:avLst/>
          </a:prstGeom>
          <a:solidFill>
            <a:srgbClr val="FFFF00"/>
          </a:solidFill>
        </p:spPr>
        <p:txBody>
          <a:bodyPr wrap="square" lIns="65314" tIns="32657" rIns="65314" bIns="32657" rtlCol="0" anchor="t">
            <a:spAutoFit/>
          </a:bodyPr>
          <a:lstStyle/>
          <a:p>
            <a:pPr defTabSz="901070"/>
            <a:r>
              <a:rPr kumimoji="1" lang="ja-JP" altLang="en-US" sz="1200" kern="100" dirty="0">
                <a:solidFill>
                  <a:prstClr val="black"/>
                </a:solidFill>
                <a:latin typeface="ＭＳ Ｐゴシック" panose="020B0600070205080204" pitchFamily="50" charset="-128"/>
                <a:ea typeface="ＭＳ Ｐゴシック" panose="020B0600070205080204" pitchFamily="50" charset="-128"/>
                <a:cs typeface="Times New Roman"/>
              </a:rPr>
              <a:t>ナショナル・トラスト運動や官民一体となった自然保護・生態系保全活動を府も推進</a:t>
            </a:r>
            <a:endParaRPr kumimoji="1" lang="en-US" altLang="ja-JP" sz="12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cxnSp>
        <p:nvCxnSpPr>
          <p:cNvPr id="31" name="直線矢印コネクタ 30">
            <a:extLst>
              <a:ext uri="{FF2B5EF4-FFF2-40B4-BE49-F238E27FC236}">
                <a16:creationId xmlns:a16="http://schemas.microsoft.com/office/drawing/2014/main" id="{F71BC80C-25BA-F16A-0E85-D49C98941DE1}"/>
              </a:ext>
            </a:extLst>
          </p:cNvPr>
          <p:cNvCxnSpPr>
            <a:cxnSpLocks/>
          </p:cNvCxnSpPr>
          <p:nvPr/>
        </p:nvCxnSpPr>
        <p:spPr>
          <a:xfrm>
            <a:off x="219951" y="5927710"/>
            <a:ext cx="27029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8" name="図 37">
            <a:extLst>
              <a:ext uri="{FF2B5EF4-FFF2-40B4-BE49-F238E27FC236}">
                <a16:creationId xmlns:a16="http://schemas.microsoft.com/office/drawing/2014/main" id="{FB96E806-A098-1883-DCC0-AAEF22677D75}"/>
              </a:ext>
            </a:extLst>
          </p:cNvPr>
          <p:cNvPicPr>
            <a:picLocks noChangeAspect="1"/>
          </p:cNvPicPr>
          <p:nvPr/>
        </p:nvPicPr>
        <p:blipFill>
          <a:blip r:embed="rId3"/>
          <a:stretch>
            <a:fillRect/>
          </a:stretch>
        </p:blipFill>
        <p:spPr>
          <a:xfrm>
            <a:off x="7387480" y="914238"/>
            <a:ext cx="2159531" cy="1619649"/>
          </a:xfrm>
          <a:prstGeom prst="rect">
            <a:avLst/>
          </a:prstGeom>
        </p:spPr>
      </p:pic>
      <p:sp>
        <p:nvSpPr>
          <p:cNvPr id="41" name="テキスト ボックス 40">
            <a:extLst>
              <a:ext uri="{FF2B5EF4-FFF2-40B4-BE49-F238E27FC236}">
                <a16:creationId xmlns:a16="http://schemas.microsoft.com/office/drawing/2014/main" id="{AC5F8899-0CED-10A8-4D17-37CBFF927200}"/>
              </a:ext>
            </a:extLst>
          </p:cNvPr>
          <p:cNvSpPr txBox="1"/>
          <p:nvPr/>
        </p:nvSpPr>
        <p:spPr>
          <a:xfrm>
            <a:off x="7371756" y="2562661"/>
            <a:ext cx="2189197" cy="256480"/>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アドプトフォレスト</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（企業による森づくり活動）</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5" name="図 44">
            <a:extLst>
              <a:ext uri="{FF2B5EF4-FFF2-40B4-BE49-F238E27FC236}">
                <a16:creationId xmlns:a16="http://schemas.microsoft.com/office/drawing/2014/main" id="{325F6BCA-467D-04E7-BE07-0EAF49B16D5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379350" y="2943425"/>
            <a:ext cx="3305119" cy="3524678"/>
          </a:xfrm>
          <a:prstGeom prst="rect">
            <a:avLst/>
          </a:prstGeom>
        </p:spPr>
      </p:pic>
      <p:sp>
        <p:nvSpPr>
          <p:cNvPr id="47" name="テキスト ボックス 46">
            <a:extLst>
              <a:ext uri="{FF2B5EF4-FFF2-40B4-BE49-F238E27FC236}">
                <a16:creationId xmlns:a16="http://schemas.microsoft.com/office/drawing/2014/main" id="{5FE3A5A7-9EF9-92F4-A801-97515B78B410}"/>
              </a:ext>
            </a:extLst>
          </p:cNvPr>
          <p:cNvSpPr txBox="1"/>
          <p:nvPr/>
        </p:nvSpPr>
        <p:spPr>
          <a:xfrm>
            <a:off x="6359957" y="6438223"/>
            <a:ext cx="3175381" cy="374807"/>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出典：令和３年度　森林・林業白書</a:t>
            </a:r>
            <a:endParaRPr lang="en-US" altLang="ja-JP" sz="800" dirty="0">
              <a:latin typeface="BIZ UDPゴシック" panose="020B0400000000000000" pitchFamily="50" charset="-128"/>
              <a:ea typeface="BIZ UDPゴシック" panose="020B0400000000000000" pitchFamily="50" charset="-128"/>
            </a:endParaRPr>
          </a:p>
          <a:p>
            <a:r>
              <a:rPr lang="ja-JP" altLang="en-US" sz="800" dirty="0">
                <a:latin typeface="BIZ UDPゴシック" panose="020B0400000000000000" pitchFamily="50" charset="-128"/>
                <a:ea typeface="BIZ UDPゴシック" panose="020B0400000000000000" pitchFamily="50" charset="-128"/>
              </a:rPr>
              <a:t>資料：日本学術協会答申「地球環境・人間生活にかかわる農業及び森林の多面的な機能の評価について」及び同関連付属資料（平成</a:t>
            </a:r>
            <a:r>
              <a:rPr lang="en-US" altLang="ja-JP" sz="800" dirty="0">
                <a:latin typeface="BIZ UDPゴシック" panose="020B0400000000000000" pitchFamily="50" charset="-128"/>
                <a:ea typeface="BIZ UDPゴシック" panose="020B0400000000000000" pitchFamily="50" charset="-128"/>
              </a:rPr>
              <a:t>13</a:t>
            </a:r>
            <a:r>
              <a:rPr lang="ja-JP" altLang="en-US" sz="800" dirty="0">
                <a:latin typeface="BIZ UDPゴシック" panose="020B0400000000000000" pitchFamily="50" charset="-128"/>
                <a:ea typeface="BIZ UDPゴシック" panose="020B0400000000000000" pitchFamily="50" charset="-128"/>
              </a:rPr>
              <a:t>年</a:t>
            </a:r>
            <a:r>
              <a:rPr lang="en-US" altLang="ja-JP" sz="800" dirty="0">
                <a:latin typeface="BIZ UDPゴシック" panose="020B0400000000000000" pitchFamily="50" charset="-128"/>
                <a:ea typeface="BIZ UDPゴシック" panose="020B0400000000000000" pitchFamily="50" charset="-128"/>
              </a:rPr>
              <a:t>11</a:t>
            </a:r>
            <a:r>
              <a:rPr lang="ja-JP" altLang="en-US" sz="800" dirty="0">
                <a:latin typeface="BIZ UDPゴシック" panose="020B0400000000000000" pitchFamily="50" charset="-128"/>
                <a:ea typeface="BIZ UDPゴシック" panose="020B0400000000000000" pitchFamily="50" charset="-128"/>
              </a:rPr>
              <a:t>月）</a:t>
            </a:r>
          </a:p>
        </p:txBody>
      </p:sp>
      <p:pic>
        <p:nvPicPr>
          <p:cNvPr id="37" name="図 36">
            <a:extLst>
              <a:ext uri="{FF2B5EF4-FFF2-40B4-BE49-F238E27FC236}">
                <a16:creationId xmlns:a16="http://schemas.microsoft.com/office/drawing/2014/main" id="{8FB481FF-6ABC-4318-930D-18CBC7309D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9" name="図 38">
            <a:extLst>
              <a:ext uri="{FF2B5EF4-FFF2-40B4-BE49-F238E27FC236}">
                <a16:creationId xmlns:a16="http://schemas.microsoft.com/office/drawing/2014/main" id="{F245A183-D3AA-4565-9B64-5B99968FEF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0" name="図 39">
            <a:extLst>
              <a:ext uri="{FF2B5EF4-FFF2-40B4-BE49-F238E27FC236}">
                <a16:creationId xmlns:a16="http://schemas.microsoft.com/office/drawing/2014/main" id="{AAA5E541-2303-488B-A06B-477876136F2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2" name="図 41">
            <a:extLst>
              <a:ext uri="{FF2B5EF4-FFF2-40B4-BE49-F238E27FC236}">
                <a16:creationId xmlns:a16="http://schemas.microsoft.com/office/drawing/2014/main" id="{2C889300-F71C-4185-B47D-84B96185B43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3" name="図 42">
            <a:extLst>
              <a:ext uri="{FF2B5EF4-FFF2-40B4-BE49-F238E27FC236}">
                <a16:creationId xmlns:a16="http://schemas.microsoft.com/office/drawing/2014/main" id="{0D2E9538-8A69-4E5A-8051-6DED4E8823B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4" name="図 43">
            <a:extLst>
              <a:ext uri="{FF2B5EF4-FFF2-40B4-BE49-F238E27FC236}">
                <a16:creationId xmlns:a16="http://schemas.microsoft.com/office/drawing/2014/main" id="{80E9D5EF-CD3B-4229-A00B-57D5449CFEE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6" name="図 45">
            <a:extLst>
              <a:ext uri="{FF2B5EF4-FFF2-40B4-BE49-F238E27FC236}">
                <a16:creationId xmlns:a16="http://schemas.microsoft.com/office/drawing/2014/main" id="{C4A2565D-112C-4BE2-8EC6-BEBC2F45D18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8" name="Picture 2">
            <a:extLst>
              <a:ext uri="{FF2B5EF4-FFF2-40B4-BE49-F238E27FC236}">
                <a16:creationId xmlns:a16="http://schemas.microsoft.com/office/drawing/2014/main" id="{9E5326BA-5BF7-44DF-9B01-527F6679B1B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a:extLst>
              <a:ext uri="{FF2B5EF4-FFF2-40B4-BE49-F238E27FC236}">
                <a16:creationId xmlns:a16="http://schemas.microsoft.com/office/drawing/2014/main" id="{C319E7E0-67B8-4850-A0A0-C7E0D05590A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0" name="スライド番号プレースホルダー 10">
            <a:extLst>
              <a:ext uri="{FF2B5EF4-FFF2-40B4-BE49-F238E27FC236}">
                <a16:creationId xmlns:a16="http://schemas.microsoft.com/office/drawing/2014/main" id="{4ACA0641-6273-4C1B-B905-A992E3745821}"/>
              </a:ext>
            </a:extLst>
          </p:cNvPr>
          <p:cNvSpPr>
            <a:spLocks noGrp="1"/>
          </p:cNvSpPr>
          <p:nvPr>
            <p:ph type="sldNum" sz="quarter" idx="12"/>
          </p:nvPr>
        </p:nvSpPr>
        <p:spPr>
          <a:xfrm>
            <a:off x="7616599" y="6457568"/>
            <a:ext cx="2228850" cy="365125"/>
          </a:xfrm>
        </p:spPr>
        <p:txBody>
          <a:bodyPr/>
          <a:lstStyle/>
          <a:p>
            <a:r>
              <a:rPr kumimoji="1" lang="en-US" altLang="ja-JP" sz="2000" b="1" dirty="0"/>
              <a:t>20</a:t>
            </a:r>
            <a:endParaRPr kumimoji="1" lang="ja-JP" altLang="en-US" sz="2000" b="1" dirty="0"/>
          </a:p>
        </p:txBody>
      </p:sp>
    </p:spTree>
    <p:extLst>
      <p:ext uri="{BB962C8B-B14F-4D97-AF65-F5344CB8AC3E}">
        <p14:creationId xmlns:p14="http://schemas.microsoft.com/office/powerpoint/2010/main" val="2542020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5E70-8EA7-C99B-126A-6DBD37BB4F42}"/>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B3EE8B87-F6EC-8C99-DB42-1C39BA52CD3B}"/>
              </a:ext>
            </a:extLst>
          </p:cNvPr>
          <p:cNvSpPr/>
          <p:nvPr/>
        </p:nvSpPr>
        <p:spPr>
          <a:xfrm>
            <a:off x="117430" y="926284"/>
            <a:ext cx="9663653" cy="1610459"/>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CA557AF9-2310-F77F-8476-27117589812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11" name="テキスト ボックス 10">
            <a:extLst>
              <a:ext uri="{FF2B5EF4-FFF2-40B4-BE49-F238E27FC236}">
                <a16:creationId xmlns:a16="http://schemas.microsoft.com/office/drawing/2014/main" id="{0D9F2CB3-F62A-61BC-DFCA-49EE3FEF783A}"/>
              </a:ext>
            </a:extLst>
          </p:cNvPr>
          <p:cNvSpPr txBox="1"/>
          <p:nvPr/>
        </p:nvSpPr>
        <p:spPr>
          <a:xfrm>
            <a:off x="345687" y="969847"/>
            <a:ext cx="5550609"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（２）　「生物多様性」や「多様な主体による森づくり」への関心の高まり</a:t>
            </a:r>
          </a:p>
        </p:txBody>
      </p:sp>
      <p:sp>
        <p:nvSpPr>
          <p:cNvPr id="2" name="テキスト ボックス 1">
            <a:extLst>
              <a:ext uri="{FF2B5EF4-FFF2-40B4-BE49-F238E27FC236}">
                <a16:creationId xmlns:a16="http://schemas.microsoft.com/office/drawing/2014/main" id="{292DDE66-3737-9F00-CC0B-30A10DEA528F}"/>
              </a:ext>
            </a:extLst>
          </p:cNvPr>
          <p:cNvSpPr txBox="1"/>
          <p:nvPr/>
        </p:nvSpPr>
        <p:spPr>
          <a:xfrm>
            <a:off x="281049" y="1187207"/>
            <a:ext cx="7836205" cy="1292662"/>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平成</a:t>
            </a:r>
            <a:r>
              <a:rPr lang="en-US" altLang="ja-JP" sz="1300" dirty="0">
                <a:latin typeface="BIZ UDゴシック" panose="020B0400000000000000" pitchFamily="49" charset="-128"/>
                <a:ea typeface="BIZ UDゴシック" panose="020B0400000000000000" pitchFamily="49" charset="-128"/>
              </a:rPr>
              <a:t>22</a:t>
            </a:r>
            <a:r>
              <a:rPr lang="ja-JP" altLang="en-US" sz="1300" dirty="0">
                <a:latin typeface="BIZ UDゴシック" panose="020B0400000000000000" pitchFamily="49" charset="-128"/>
                <a:ea typeface="BIZ UDゴシック" panose="020B0400000000000000" pitchFamily="49" charset="-128"/>
              </a:rPr>
              <a:t>年の</a:t>
            </a:r>
            <a:r>
              <a:rPr lang="en-US" altLang="ja-JP" sz="1300" dirty="0">
                <a:latin typeface="BIZ UDゴシック" panose="020B0400000000000000" pitchFamily="49" charset="-128"/>
                <a:ea typeface="BIZ UDゴシック" panose="020B0400000000000000" pitchFamily="49" charset="-128"/>
              </a:rPr>
              <a:t>COP10</a:t>
            </a:r>
            <a:r>
              <a:rPr lang="ja-JP" altLang="en-US" sz="1300" dirty="0">
                <a:latin typeface="BIZ UDゴシック" panose="020B0400000000000000" pitchFamily="49" charset="-128"/>
                <a:ea typeface="BIZ UDゴシック" panose="020B0400000000000000" pitchFamily="49" charset="-128"/>
              </a:rPr>
              <a:t>を契機に、人工林の画一的な管理から、多様な種を育む里山保全や広葉樹林化等の</a:t>
            </a:r>
            <a:r>
              <a:rPr lang="ja-JP" altLang="en-US" sz="1300" b="1" u="sng" dirty="0">
                <a:latin typeface="BIZ UDゴシック" panose="020B0400000000000000" pitchFamily="49" charset="-128"/>
                <a:ea typeface="BIZ UDゴシック" panose="020B0400000000000000" pitchFamily="49" charset="-128"/>
              </a:rPr>
              <a:t>生物多様性保全</a:t>
            </a:r>
            <a:r>
              <a:rPr lang="ja-JP" altLang="en-US" sz="1300" dirty="0">
                <a:latin typeface="BIZ UDゴシック" panose="020B0400000000000000" pitchFamily="49" charset="-128"/>
                <a:ea typeface="BIZ UDゴシック" panose="020B0400000000000000" pitchFamily="49" charset="-128"/>
              </a:rPr>
              <a:t>に関する取組みへの注目は一層高まり、近年は、気候変動対策と連動した</a:t>
            </a:r>
            <a:r>
              <a:rPr lang="ja-JP" altLang="en-US" sz="1300" b="1" u="sng" dirty="0">
                <a:latin typeface="BIZ UDゴシック" panose="020B0400000000000000" pitchFamily="49" charset="-128"/>
                <a:ea typeface="BIZ UDゴシック" panose="020B0400000000000000" pitchFamily="49" charset="-128"/>
              </a:rPr>
              <a:t>「自然を活用した社会課題の解決（</a:t>
            </a:r>
            <a:r>
              <a:rPr lang="en-US" altLang="ja-JP" sz="1300" b="1" u="sng" dirty="0" err="1">
                <a:latin typeface="BIZ UDゴシック" panose="020B0400000000000000" pitchFamily="49" charset="-128"/>
                <a:ea typeface="BIZ UDゴシック" panose="020B0400000000000000" pitchFamily="49" charset="-128"/>
              </a:rPr>
              <a:t>NbS</a:t>
            </a:r>
            <a:r>
              <a:rPr lang="ja-JP" altLang="en-US" sz="1300" b="1" u="sng" dirty="0">
                <a:latin typeface="BIZ UDゴシック" panose="020B0400000000000000" pitchFamily="49" charset="-128"/>
                <a:ea typeface="BIZ UDゴシック" panose="020B0400000000000000" pitchFamily="49" charset="-128"/>
              </a:rPr>
              <a:t>）」</a:t>
            </a:r>
            <a:r>
              <a:rPr lang="ja-JP" altLang="en-US" sz="1300" dirty="0">
                <a:latin typeface="BIZ UDゴシック" panose="020B0400000000000000" pitchFamily="49" charset="-128"/>
                <a:ea typeface="BIZ UDゴシック" panose="020B0400000000000000" pitchFamily="49" charset="-128"/>
              </a:rPr>
              <a:t>や、</a:t>
            </a:r>
            <a:r>
              <a:rPr lang="en-US" altLang="ja-JP" sz="1300" dirty="0">
                <a:latin typeface="BIZ UDゴシック" panose="020B0400000000000000" pitchFamily="49" charset="-128"/>
                <a:ea typeface="BIZ UDゴシック" panose="020B0400000000000000" pitchFamily="49" charset="-128"/>
              </a:rPr>
              <a:t>2030</a:t>
            </a:r>
            <a:r>
              <a:rPr lang="ja-JP" altLang="en-US" sz="1300" dirty="0">
                <a:latin typeface="BIZ UDゴシック" panose="020B0400000000000000" pitchFamily="49" charset="-128"/>
                <a:ea typeface="BIZ UDゴシック" panose="020B0400000000000000" pitchFamily="49" charset="-128"/>
              </a:rPr>
              <a:t>年までに陸域の</a:t>
            </a:r>
            <a:r>
              <a:rPr lang="en-US" altLang="ja-JP" sz="1300" dirty="0">
                <a:latin typeface="BIZ UDゴシック" panose="020B0400000000000000" pitchFamily="49" charset="-128"/>
                <a:ea typeface="BIZ UDゴシック" panose="020B0400000000000000" pitchFamily="49" charset="-128"/>
              </a:rPr>
              <a:t>30%</a:t>
            </a:r>
            <a:r>
              <a:rPr lang="ja-JP" altLang="en-US" sz="1300" dirty="0">
                <a:latin typeface="BIZ UDゴシック" panose="020B0400000000000000" pitchFamily="49" charset="-128"/>
                <a:ea typeface="BIZ UDゴシック" panose="020B0400000000000000" pitchFamily="49" charset="-128"/>
              </a:rPr>
              <a:t>以上を保全する</a:t>
            </a:r>
            <a:r>
              <a:rPr lang="ja-JP" altLang="en-US" sz="1300" b="1" u="sng" dirty="0">
                <a:latin typeface="BIZ UDゴシック" panose="020B0400000000000000" pitchFamily="49" charset="-128"/>
                <a:ea typeface="BIZ UDゴシック" panose="020B0400000000000000" pitchFamily="49" charset="-128"/>
              </a:rPr>
              <a:t>「</a:t>
            </a:r>
            <a:r>
              <a:rPr lang="en-US" altLang="ja-JP" sz="1300" b="1" u="sng" dirty="0">
                <a:latin typeface="BIZ UDゴシック" panose="020B0400000000000000" pitchFamily="49" charset="-128"/>
                <a:ea typeface="BIZ UDゴシック" panose="020B0400000000000000" pitchFamily="49" charset="-128"/>
              </a:rPr>
              <a:t>30by30</a:t>
            </a:r>
            <a:r>
              <a:rPr lang="ja-JP" altLang="en-US" sz="1300" b="1" u="sng" dirty="0">
                <a:latin typeface="BIZ UDゴシック" panose="020B0400000000000000" pitchFamily="49" charset="-128"/>
                <a:ea typeface="BIZ UDゴシック" panose="020B0400000000000000" pitchFamily="49" charset="-128"/>
              </a:rPr>
              <a:t>」</a:t>
            </a:r>
            <a:r>
              <a:rPr lang="ja-JP" altLang="en-US" sz="1300" dirty="0">
                <a:latin typeface="BIZ UDゴシック" panose="020B0400000000000000" pitchFamily="49" charset="-128"/>
                <a:ea typeface="BIZ UDゴシック" panose="020B0400000000000000" pitchFamily="49" charset="-128"/>
              </a:rPr>
              <a:t>が国際目標となりました。また、これらの社会情勢と二酸化炭素吸収源対策に関する企業の社会的責任の高まり、森林所有者等から、企業の</a:t>
            </a:r>
            <a:r>
              <a:rPr lang="en-US" altLang="ja-JP" sz="1300" dirty="0">
                <a:latin typeface="BIZ UDゴシック" panose="020B0400000000000000" pitchFamily="49" charset="-128"/>
                <a:ea typeface="BIZ UDゴシック" panose="020B0400000000000000" pitchFamily="49" charset="-128"/>
              </a:rPr>
              <a:t>CSR</a:t>
            </a:r>
            <a:r>
              <a:rPr lang="ja-JP" altLang="en-US" sz="1300" dirty="0">
                <a:latin typeface="BIZ UDゴシック" panose="020B0400000000000000" pitchFamily="49" charset="-128"/>
                <a:ea typeface="BIZ UDゴシック" panose="020B0400000000000000" pitchFamily="49" charset="-128"/>
              </a:rPr>
              <a:t>や</a:t>
            </a:r>
            <a:r>
              <a:rPr lang="en-US" altLang="ja-JP" sz="1300" dirty="0">
                <a:latin typeface="BIZ UDゴシック" panose="020B0400000000000000" pitchFamily="49" charset="-128"/>
                <a:ea typeface="BIZ UDゴシック" panose="020B0400000000000000" pitchFamily="49" charset="-128"/>
              </a:rPr>
              <a:t>ESG</a:t>
            </a:r>
            <a:r>
              <a:rPr lang="ja-JP" altLang="en-US" sz="1300" dirty="0">
                <a:latin typeface="BIZ UDゴシック" panose="020B0400000000000000" pitchFamily="49" charset="-128"/>
                <a:ea typeface="BIZ UDゴシック" panose="020B0400000000000000" pitchFamily="49" charset="-128"/>
              </a:rPr>
              <a:t>投資、</a:t>
            </a:r>
            <a:r>
              <a:rPr lang="en-US" altLang="ja-JP" sz="1300" dirty="0">
                <a:latin typeface="BIZ UDゴシック" panose="020B0400000000000000" pitchFamily="49" charset="-128"/>
                <a:ea typeface="BIZ UDゴシック" panose="020B0400000000000000" pitchFamily="49" charset="-128"/>
              </a:rPr>
              <a:t>SDGs</a:t>
            </a:r>
            <a:r>
              <a:rPr lang="ja-JP" altLang="en-US" sz="1300" dirty="0">
                <a:latin typeface="BIZ UDゴシック" panose="020B0400000000000000" pitchFamily="49" charset="-128"/>
                <a:ea typeface="BIZ UDゴシック" panose="020B0400000000000000" pitchFamily="49" charset="-128"/>
              </a:rPr>
              <a:t>の潮流が合致し、現在は、民間企業や</a:t>
            </a:r>
            <a:r>
              <a:rPr lang="en-US" altLang="ja-JP" sz="1300" dirty="0">
                <a:latin typeface="BIZ UDゴシック" panose="020B0400000000000000" pitchFamily="49" charset="-128"/>
                <a:ea typeface="BIZ UDゴシック" panose="020B0400000000000000" pitchFamily="49" charset="-128"/>
              </a:rPr>
              <a:t>NPO</a:t>
            </a:r>
            <a:r>
              <a:rPr lang="ja-JP" altLang="en-US" sz="1300" dirty="0">
                <a:latin typeface="BIZ UDゴシック" panose="020B0400000000000000" pitchFamily="49" charset="-128"/>
                <a:ea typeface="BIZ UDゴシック" panose="020B0400000000000000" pitchFamily="49" charset="-128"/>
              </a:rPr>
              <a:t>、市民が参画する</a:t>
            </a:r>
            <a:r>
              <a:rPr lang="ja-JP" altLang="en-US" sz="1300" b="1" u="sng" dirty="0">
                <a:latin typeface="BIZ UDゴシック" panose="020B0400000000000000" pitchFamily="49" charset="-128"/>
                <a:ea typeface="BIZ UDゴシック" panose="020B0400000000000000" pitchFamily="49" charset="-128"/>
              </a:rPr>
              <a:t>「多様な主体による森づくり」</a:t>
            </a:r>
            <a:r>
              <a:rPr lang="ja-JP" altLang="en-US" sz="1300" dirty="0">
                <a:latin typeface="BIZ UDゴシック" panose="020B0400000000000000" pitchFamily="49" charset="-128"/>
                <a:ea typeface="BIZ UDゴシック" panose="020B0400000000000000" pitchFamily="49" charset="-128"/>
              </a:rPr>
              <a:t>が、持続可能な社会基盤を支える仕組みとして定着してきています。</a:t>
            </a:r>
          </a:p>
        </p:txBody>
      </p:sp>
      <p:sp>
        <p:nvSpPr>
          <p:cNvPr id="6" name="テキスト ボックス 5">
            <a:extLst>
              <a:ext uri="{FF2B5EF4-FFF2-40B4-BE49-F238E27FC236}">
                <a16:creationId xmlns:a16="http://schemas.microsoft.com/office/drawing/2014/main" id="{1D6207A4-39E0-B39F-8632-3714419E9DD6}"/>
              </a:ext>
            </a:extLst>
          </p:cNvPr>
          <p:cNvSpPr txBox="1"/>
          <p:nvPr/>
        </p:nvSpPr>
        <p:spPr>
          <a:xfrm>
            <a:off x="5790823" y="2890311"/>
            <a:ext cx="1560651" cy="1792749"/>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30by30</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の目標達成にあたって、環境省は、国立公園等の「保護区」の拡充に加え、</a:t>
            </a:r>
            <a:r>
              <a:rPr kumimoji="1" lang="ja-JP" altLang="en-US" sz="900" b="1" u="sng" kern="100" dirty="0">
                <a:solidFill>
                  <a:prstClr val="black"/>
                </a:solidFill>
                <a:latin typeface="BIZ UDゴシック" panose="020B0400000000000000" pitchFamily="49" charset="-128"/>
                <a:ea typeface="BIZ UDゴシック" panose="020B0400000000000000" pitchFamily="49" charset="-128"/>
                <a:cs typeface="Times New Roman"/>
              </a:rPr>
              <a:t>企業の森や里山など、民間の取組により生物多様性が保全されているエリアを自然共生サイト</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として認定する仕組みを推進しています。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これにより、</a:t>
            </a:r>
            <a:r>
              <a:rPr kumimoji="1" lang="ja-JP" altLang="en-US" sz="900" b="1" u="sng" kern="100" dirty="0">
                <a:solidFill>
                  <a:prstClr val="black"/>
                </a:solidFill>
                <a:latin typeface="BIZ UDゴシック" panose="020B0400000000000000" pitchFamily="49" charset="-128"/>
                <a:ea typeface="BIZ UDゴシック" panose="020B0400000000000000" pitchFamily="49" charset="-128"/>
                <a:cs typeface="Times New Roman"/>
              </a:rPr>
              <a:t>自然の損失を食い止め回復させる「ネイチャーポジティブ」</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の実現を目指しています。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4" name="テキスト ボックス 13">
            <a:extLst>
              <a:ext uri="{FF2B5EF4-FFF2-40B4-BE49-F238E27FC236}">
                <a16:creationId xmlns:a16="http://schemas.microsoft.com/office/drawing/2014/main" id="{38A450F2-F5AC-0DC9-2D22-8EB15AB2A4BD}"/>
              </a:ext>
            </a:extLst>
          </p:cNvPr>
          <p:cNvSpPr txBox="1"/>
          <p:nvPr/>
        </p:nvSpPr>
        <p:spPr>
          <a:xfrm>
            <a:off x="11192" y="2568722"/>
            <a:ext cx="4226376"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大阪府の生物多様性を推進する取組</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18" name="テキスト ボックス 17">
            <a:extLst>
              <a:ext uri="{FF2B5EF4-FFF2-40B4-BE49-F238E27FC236}">
                <a16:creationId xmlns:a16="http://schemas.microsoft.com/office/drawing/2014/main" id="{4C8E8B2C-6BCC-6BEE-80AA-0F4E44A8D3C3}"/>
              </a:ext>
            </a:extLst>
          </p:cNvPr>
          <p:cNvSpPr txBox="1"/>
          <p:nvPr/>
        </p:nvSpPr>
        <p:spPr>
          <a:xfrm>
            <a:off x="11192" y="5048372"/>
            <a:ext cx="5334018" cy="312173"/>
          </a:xfrm>
          <a:prstGeom prst="rect">
            <a:avLst/>
          </a:prstGeom>
          <a:noFill/>
        </p:spPr>
        <p:txBody>
          <a:bodyPr wrap="square" lIns="65314" tIns="32657" rIns="65314" bIns="32657" rtlCol="0" anchor="t">
            <a:spAutoFit/>
          </a:bodyPr>
          <a:lstStyle/>
          <a:p>
            <a:pPr algn="just" defTabSz="901070"/>
            <a:r>
              <a:rPr kumimoji="1" lang="ja-JP" altLang="en-US" sz="1600" kern="100" dirty="0">
                <a:solidFill>
                  <a:prstClr val="black"/>
                </a:solidFill>
                <a:latin typeface="ＭＳ Ｐゴシック" panose="020B0600070205080204" pitchFamily="50" charset="-128"/>
                <a:ea typeface="ＭＳ Ｐゴシック" panose="020B0600070205080204" pitchFamily="50" charset="-128"/>
                <a:cs typeface="Times New Roman"/>
              </a:rPr>
              <a:t>● 大阪府における多様な主体による森林づくり支援の事例</a:t>
            </a:r>
            <a:endParaRPr kumimoji="1" lang="en-US" altLang="ja-JP" sz="16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sp>
        <p:nvSpPr>
          <p:cNvPr id="8" name="テキスト ボックス 7">
            <a:extLst>
              <a:ext uri="{FF2B5EF4-FFF2-40B4-BE49-F238E27FC236}">
                <a16:creationId xmlns:a16="http://schemas.microsoft.com/office/drawing/2014/main" id="{B968632A-20CA-1C88-61FB-13CA8621F257}"/>
              </a:ext>
            </a:extLst>
          </p:cNvPr>
          <p:cNvSpPr txBox="1"/>
          <p:nvPr/>
        </p:nvSpPr>
        <p:spPr>
          <a:xfrm>
            <a:off x="7817955" y="4808954"/>
            <a:ext cx="2036794" cy="161545"/>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出典：環境省 ネイチャーポジティブ ポータル</a:t>
            </a:r>
          </a:p>
        </p:txBody>
      </p:sp>
      <p:sp>
        <p:nvSpPr>
          <p:cNvPr id="22" name="テキスト ボックス 21">
            <a:extLst>
              <a:ext uri="{FF2B5EF4-FFF2-40B4-BE49-F238E27FC236}">
                <a16:creationId xmlns:a16="http://schemas.microsoft.com/office/drawing/2014/main" id="{6A740B4C-093F-B512-5ADA-CDDACAF6B7CE}"/>
              </a:ext>
            </a:extLst>
          </p:cNvPr>
          <p:cNvSpPr txBox="1"/>
          <p:nvPr/>
        </p:nvSpPr>
        <p:spPr>
          <a:xfrm>
            <a:off x="158212" y="5321291"/>
            <a:ext cx="5417965" cy="1544397"/>
          </a:xfrm>
          <a:prstGeom prst="rect">
            <a:avLst/>
          </a:prstGeom>
          <a:noFill/>
        </p:spPr>
        <p:txBody>
          <a:bodyPr wrap="square">
            <a:spAutoFit/>
          </a:bodyPr>
          <a:lstStyle/>
          <a:p>
            <a:pPr algn="just" defTabSz="901070">
              <a:lnSpc>
                <a:spcPts val="1400"/>
              </a:lnSpc>
            </a:pPr>
            <a:r>
              <a:rPr kumimoji="1" lang="ja-JP" altLang="en-US" sz="1050" kern="100" dirty="0">
                <a:solidFill>
                  <a:prstClr val="black"/>
                </a:solidFill>
                <a:latin typeface="BIZ UDゴシック" panose="020B0400000000000000" pitchFamily="49" charset="-128"/>
                <a:ea typeface="BIZ UDゴシック" panose="020B0400000000000000" pitchFamily="49" charset="-128"/>
                <a:cs typeface="Times New Roman"/>
              </a:rPr>
              <a:t>　</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ボランティア、</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NPO</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、企業などの様々な主体が取り組む保全活動、森林整備について、参加しやすい環境の整備や技術的な支援を行っています。</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600"/>
              </a:lnSpc>
            </a:pP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・アドプトフォレスト制度による企業の森づくり活動の支援</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森林吸収量・木材固定量認証制度による取組実績の見える化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・出前授業や防災教室等の森林環境教育の推進</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・企業版ふるさと納税制度に対応した森林保全整備事業の実施</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6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・森林環境譲与税を活用した市町村による森林整備の支援</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3" name="テキスト ボックス 32">
            <a:extLst>
              <a:ext uri="{FF2B5EF4-FFF2-40B4-BE49-F238E27FC236}">
                <a16:creationId xmlns:a16="http://schemas.microsoft.com/office/drawing/2014/main" id="{24B25FFD-1D7F-9C70-780D-2509657F033B}"/>
              </a:ext>
            </a:extLst>
          </p:cNvPr>
          <p:cNvSpPr txBox="1"/>
          <p:nvPr/>
        </p:nvSpPr>
        <p:spPr>
          <a:xfrm>
            <a:off x="5668433" y="2580949"/>
            <a:ext cx="2422226" cy="250618"/>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30by30</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」と自然共生サイト</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4" name="テキスト ボックス 33">
            <a:extLst>
              <a:ext uri="{FF2B5EF4-FFF2-40B4-BE49-F238E27FC236}">
                <a16:creationId xmlns:a16="http://schemas.microsoft.com/office/drawing/2014/main" id="{A80851FC-6962-0C64-60F5-146EB18FC85E}"/>
              </a:ext>
            </a:extLst>
          </p:cNvPr>
          <p:cNvSpPr txBox="1"/>
          <p:nvPr/>
        </p:nvSpPr>
        <p:spPr>
          <a:xfrm>
            <a:off x="5699014" y="4970499"/>
            <a:ext cx="3375830" cy="250618"/>
          </a:xfrm>
          <a:prstGeom prst="rect">
            <a:avLst/>
          </a:prstGeom>
          <a:noFill/>
        </p:spPr>
        <p:txBody>
          <a:bodyPr wrap="square" lIns="65314" tIns="32657" rIns="65314" bIns="32657" rtlCol="0" anchor="t">
            <a:spAutoFit/>
          </a:bodyPr>
          <a:lstStyle/>
          <a:p>
            <a:pPr algn="just" defTabSz="901070"/>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●大阪府</a:t>
            </a:r>
            <a:r>
              <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森林吸収量・木材固定量認証制度</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6" name="テキスト ボックス 35">
            <a:extLst>
              <a:ext uri="{FF2B5EF4-FFF2-40B4-BE49-F238E27FC236}">
                <a16:creationId xmlns:a16="http://schemas.microsoft.com/office/drawing/2014/main" id="{17BD6122-53FC-8786-0B15-8C252A672530}"/>
              </a:ext>
            </a:extLst>
          </p:cNvPr>
          <p:cNvSpPr txBox="1"/>
          <p:nvPr/>
        </p:nvSpPr>
        <p:spPr>
          <a:xfrm>
            <a:off x="5763744" y="5253096"/>
            <a:ext cx="1707845" cy="1604835"/>
          </a:xfrm>
          <a:prstGeom prst="rect">
            <a:avLst/>
          </a:prstGeom>
          <a:noFill/>
        </p:spPr>
        <p:txBody>
          <a:bodyPr wrap="square" lIns="65314" tIns="32657" rIns="65314" bIns="32657" rtlCol="0" anchor="t">
            <a:spAutoFit/>
          </a:bodyPr>
          <a:lstStyle/>
          <a:p>
            <a:pPr algn="just"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大阪府内の森林整備による</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CO2</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吸収量や木材利用による炭素固定量を府が認証する制度です。資産として売買される「</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J</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クレジット」とは異なり、主に大阪府気候変動対策推進条例に基づく報告実績や地域貢献の「見える化」に活用されます。森林の成長だけでなく木材利用も評価対象とするのが特徴で、脱炭素と地産地消の両立を支援し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45" name="テキスト ボックス 44">
            <a:extLst>
              <a:ext uri="{FF2B5EF4-FFF2-40B4-BE49-F238E27FC236}">
                <a16:creationId xmlns:a16="http://schemas.microsoft.com/office/drawing/2014/main" id="{2ED6D3BD-E15C-417F-8A9C-59795F25263D}"/>
              </a:ext>
            </a:extLst>
          </p:cNvPr>
          <p:cNvSpPr txBox="1"/>
          <p:nvPr/>
        </p:nvSpPr>
        <p:spPr>
          <a:xfrm>
            <a:off x="117430" y="2873299"/>
            <a:ext cx="5601715" cy="630942"/>
          </a:xfrm>
          <a:prstGeom prst="rect">
            <a:avLst/>
          </a:prstGeom>
          <a:noFill/>
        </p:spPr>
        <p:txBody>
          <a:bodyPr wrap="square" lIns="0" rIns="0">
            <a:spAutoFit/>
          </a:bodyPr>
          <a:lstStyle/>
          <a:p>
            <a:pPr algn="just" defTabSz="901070">
              <a:lnSpc>
                <a:spcPts val="14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・和泉葛城山ブナ林、三草山ゼフィルスの森等、希少な動植物の生息地の保全</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・荒廃森林における森林整備・被害森林における広葉樹林化</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400"/>
              </a:lnSpc>
            </a:pP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・生物多様性くらしナビ「まいのち</a:t>
            </a:r>
            <a:r>
              <a:rPr kumimoji="1" lang="en-US" altLang="ja-JP" sz="1200" kern="100" dirty="0" err="1">
                <a:solidFill>
                  <a:prstClr val="black"/>
                </a:solidFill>
                <a:latin typeface="BIZ UDゴシック" panose="020B0400000000000000" pitchFamily="49" charset="-128"/>
                <a:ea typeface="BIZ UDゴシック" panose="020B0400000000000000" pitchFamily="49" charset="-128"/>
                <a:cs typeface="Times New Roman"/>
              </a:rPr>
              <a:t>osaka</a:t>
            </a:r>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a:rPr>
              <a:t>」による生物多様性配慮行動の情報発信</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 name="テキスト ボックス 2">
            <a:extLst>
              <a:ext uri="{FF2B5EF4-FFF2-40B4-BE49-F238E27FC236}">
                <a16:creationId xmlns:a16="http://schemas.microsoft.com/office/drawing/2014/main" id="{83ED77EF-CE7C-66E4-4577-ECA3011611ED}"/>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３．大阪府における多様な森林づくり</a:t>
            </a:r>
          </a:p>
        </p:txBody>
      </p:sp>
      <p:pic>
        <p:nvPicPr>
          <p:cNvPr id="9" name="図 8" descr="グラフ&#10;&#10;AI 生成コンテンツは誤りを含む可能性があります。">
            <a:extLst>
              <a:ext uri="{FF2B5EF4-FFF2-40B4-BE49-F238E27FC236}">
                <a16:creationId xmlns:a16="http://schemas.microsoft.com/office/drawing/2014/main" id="{E48782BA-379E-7BCC-4DF8-75EAB9830F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2654" y="2834771"/>
            <a:ext cx="2568220" cy="1949286"/>
          </a:xfrm>
          <a:prstGeom prst="rect">
            <a:avLst/>
          </a:prstGeom>
        </p:spPr>
      </p:pic>
      <p:pic>
        <p:nvPicPr>
          <p:cNvPr id="13" name="図 12">
            <a:extLst>
              <a:ext uri="{FF2B5EF4-FFF2-40B4-BE49-F238E27FC236}">
                <a16:creationId xmlns:a16="http://schemas.microsoft.com/office/drawing/2014/main" id="{48AB45BD-C377-8C3C-0132-5BEB996535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85752" y="5279793"/>
            <a:ext cx="1948450" cy="1217781"/>
          </a:xfrm>
          <a:prstGeom prst="rect">
            <a:avLst/>
          </a:prstGeom>
        </p:spPr>
      </p:pic>
      <p:sp>
        <p:nvSpPr>
          <p:cNvPr id="15" name="テキスト ボックス 14">
            <a:extLst>
              <a:ext uri="{FF2B5EF4-FFF2-40B4-BE49-F238E27FC236}">
                <a16:creationId xmlns:a16="http://schemas.microsoft.com/office/drawing/2014/main" id="{0A65A7BD-42CB-CA4D-F4E5-8EFC0A519939}"/>
              </a:ext>
            </a:extLst>
          </p:cNvPr>
          <p:cNvSpPr txBox="1"/>
          <p:nvPr/>
        </p:nvSpPr>
        <p:spPr>
          <a:xfrm>
            <a:off x="7541580" y="6521022"/>
            <a:ext cx="2036794" cy="292008"/>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参考；</a:t>
            </a:r>
            <a:r>
              <a:rPr lang="en-US" altLang="ja-JP" sz="800" dirty="0">
                <a:latin typeface="BIZ UDPゴシック" panose="020B0400000000000000" pitchFamily="50" charset="-128"/>
                <a:ea typeface="BIZ UDPゴシック" panose="020B0400000000000000" pitchFamily="50" charset="-128"/>
              </a:rPr>
              <a:t>25</a:t>
            </a:r>
            <a:r>
              <a:rPr lang="ja-JP" altLang="en-US" sz="800" dirty="0">
                <a:latin typeface="BIZ UDPゴシック" panose="020B0400000000000000" pitchFamily="50" charset="-128"/>
                <a:ea typeface="BIZ UDPゴシック" panose="020B0400000000000000" pitchFamily="50" charset="-128"/>
              </a:rPr>
              <a:t>年生スギ林で</a:t>
            </a:r>
            <a:r>
              <a:rPr lang="en-US" altLang="ja-JP" sz="800" dirty="0">
                <a:latin typeface="BIZ UDPゴシック" panose="020B0400000000000000" pitchFamily="50" charset="-128"/>
                <a:ea typeface="BIZ UDPゴシック" panose="020B0400000000000000" pitchFamily="50" charset="-128"/>
              </a:rPr>
              <a:t>0.06ha</a:t>
            </a:r>
            <a:r>
              <a:rPr lang="ja-JP" altLang="en-US" sz="800" dirty="0">
                <a:latin typeface="BIZ UDPゴシック" panose="020B0400000000000000" pitchFamily="50" charset="-128"/>
                <a:ea typeface="BIZ UDPゴシック" panose="020B0400000000000000" pitchFamily="50" charset="-128"/>
              </a:rPr>
              <a:t>の間伐を実施</a:t>
            </a:r>
            <a:endParaRPr lang="en-US" altLang="ja-JP" sz="800" dirty="0">
              <a:latin typeface="BIZ UDPゴシック" panose="020B0400000000000000" pitchFamily="50" charset="-128"/>
              <a:ea typeface="BIZ UDPゴシック" panose="020B0400000000000000" pitchFamily="50" charset="-128"/>
            </a:endParaRPr>
          </a:p>
          <a:p>
            <a:r>
              <a:rPr lang="ja-JP" altLang="en-US" sz="800" dirty="0">
                <a:latin typeface="BIZ UDPゴシック" panose="020B0400000000000000" pitchFamily="50" charset="-128"/>
                <a:ea typeface="BIZ UDPゴシック" panose="020B0400000000000000" pitchFamily="50" charset="-128"/>
              </a:rPr>
              <a:t>　　　　</a:t>
            </a:r>
            <a:r>
              <a:rPr lang="en-US" altLang="ja-JP" sz="800" dirty="0">
                <a:latin typeface="BIZ UDPゴシック" panose="020B0400000000000000" pitchFamily="50" charset="-128"/>
                <a:ea typeface="BIZ UDPゴシック" panose="020B0400000000000000" pitchFamily="50" charset="-128"/>
              </a:rPr>
              <a:t>CO2</a:t>
            </a:r>
            <a:r>
              <a:rPr lang="ja-JP" altLang="en-US" sz="800" dirty="0">
                <a:latin typeface="BIZ UDPゴシック" panose="020B0400000000000000" pitchFamily="50" charset="-128"/>
                <a:ea typeface="BIZ UDPゴシック" panose="020B0400000000000000" pitchFamily="50" charset="-128"/>
              </a:rPr>
              <a:t>吸収量 </a:t>
            </a:r>
            <a:r>
              <a:rPr lang="en-US" altLang="ja-JP" sz="800" dirty="0">
                <a:latin typeface="BIZ UDPゴシック" panose="020B0400000000000000" pitchFamily="50" charset="-128"/>
                <a:ea typeface="BIZ UDPゴシック" panose="020B0400000000000000" pitchFamily="50" charset="-128"/>
              </a:rPr>
              <a:t>0.5t-CO</a:t>
            </a:r>
            <a:r>
              <a:rPr lang="ja-JP" altLang="en-US" sz="800" dirty="0">
                <a:latin typeface="BIZ UDPゴシック" panose="020B0400000000000000" pitchFamily="50" charset="-128"/>
                <a:ea typeface="BIZ UDPゴシック" panose="020B0400000000000000" pitchFamily="50" charset="-128"/>
              </a:rPr>
              <a:t>２</a:t>
            </a:r>
            <a:r>
              <a:rPr lang="en-US" altLang="ja-JP" sz="800" dirty="0">
                <a:latin typeface="BIZ UDPゴシック" panose="020B0400000000000000" pitchFamily="50" charset="-128"/>
                <a:ea typeface="BIZ UDPゴシック" panose="020B0400000000000000" pitchFamily="50" charset="-128"/>
              </a:rPr>
              <a:t>/</a:t>
            </a:r>
            <a:r>
              <a:rPr lang="ja-JP" altLang="en-US" sz="800" dirty="0">
                <a:latin typeface="BIZ UDPゴシック" panose="020B0400000000000000" pitchFamily="50" charset="-128"/>
                <a:ea typeface="BIZ UDPゴシック" panose="020B0400000000000000" pitchFamily="50" charset="-128"/>
              </a:rPr>
              <a:t>年</a:t>
            </a:r>
          </a:p>
        </p:txBody>
      </p:sp>
      <p:sp>
        <p:nvSpPr>
          <p:cNvPr id="37" name="テキスト ボックス 36">
            <a:extLst>
              <a:ext uri="{FF2B5EF4-FFF2-40B4-BE49-F238E27FC236}">
                <a16:creationId xmlns:a16="http://schemas.microsoft.com/office/drawing/2014/main" id="{7D698D48-3A17-4E87-9183-5964DCECC73E}"/>
              </a:ext>
            </a:extLst>
          </p:cNvPr>
          <p:cNvSpPr txBox="1"/>
          <p:nvPr/>
        </p:nvSpPr>
        <p:spPr>
          <a:xfrm>
            <a:off x="532864" y="4949537"/>
            <a:ext cx="1455997" cy="128240"/>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和泉葛城山ブナ林</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8" name="テキスト ボックス 37">
            <a:extLst>
              <a:ext uri="{FF2B5EF4-FFF2-40B4-BE49-F238E27FC236}">
                <a16:creationId xmlns:a16="http://schemas.microsoft.com/office/drawing/2014/main" id="{0EAC0990-D58E-4A58-80C5-84CA49BFC037}"/>
              </a:ext>
            </a:extLst>
          </p:cNvPr>
          <p:cNvSpPr txBox="1"/>
          <p:nvPr/>
        </p:nvSpPr>
        <p:spPr>
          <a:xfrm>
            <a:off x="2846067" y="4943359"/>
            <a:ext cx="2233616" cy="128240"/>
          </a:xfrm>
          <a:prstGeom prst="rect">
            <a:avLst/>
          </a:prstGeom>
          <a:noFill/>
        </p:spPr>
        <p:txBody>
          <a:bodyPr wrap="square" lIns="0" tIns="0" rIns="0" bIns="0" rtlCol="0" anchor="t">
            <a:spAutoFit/>
          </a:bodyPr>
          <a:lstStyle/>
          <a:p>
            <a:pPr algn="ctr" defTabSz="901070">
              <a:lnSpc>
                <a:spcPts val="10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生物多様性くらしナビ「まいのち</a:t>
            </a:r>
            <a:r>
              <a:rPr kumimoji="1" lang="en-US" altLang="ja-JP" sz="900" kern="100" dirty="0" err="1">
                <a:solidFill>
                  <a:prstClr val="black"/>
                </a:solidFill>
                <a:latin typeface="BIZ UDゴシック" panose="020B0400000000000000" pitchFamily="49" charset="-128"/>
                <a:ea typeface="BIZ UDゴシック" panose="020B0400000000000000" pitchFamily="49" charset="-128"/>
                <a:cs typeface="Times New Roman"/>
              </a:rPr>
              <a:t>osaka</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0" name="図 39">
            <a:extLst>
              <a:ext uri="{FF2B5EF4-FFF2-40B4-BE49-F238E27FC236}">
                <a16:creationId xmlns:a16="http://schemas.microsoft.com/office/drawing/2014/main" id="{825802A4-3D17-4B35-9AD1-24F5934615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696" y="3509966"/>
            <a:ext cx="1886627" cy="1420519"/>
          </a:xfrm>
          <a:prstGeom prst="rect">
            <a:avLst/>
          </a:prstGeom>
        </p:spPr>
      </p:pic>
      <p:sp>
        <p:nvSpPr>
          <p:cNvPr id="41" name="テキスト ボックス 40">
            <a:extLst>
              <a:ext uri="{FF2B5EF4-FFF2-40B4-BE49-F238E27FC236}">
                <a16:creationId xmlns:a16="http://schemas.microsoft.com/office/drawing/2014/main" id="{691CE27C-4F0B-4E8B-A860-5AA37E53A53C}"/>
              </a:ext>
            </a:extLst>
          </p:cNvPr>
          <p:cNvSpPr txBox="1"/>
          <p:nvPr/>
        </p:nvSpPr>
        <p:spPr>
          <a:xfrm>
            <a:off x="8160554" y="2301964"/>
            <a:ext cx="1501319" cy="128240"/>
          </a:xfrm>
          <a:prstGeom prst="rect">
            <a:avLst/>
          </a:prstGeom>
          <a:noFill/>
        </p:spPr>
        <p:txBody>
          <a:bodyPr wrap="square" lIns="0" tIns="0" rIns="0" bIns="0" rtlCol="0" anchor="t">
            <a:spAutoFit/>
          </a:bodyPr>
          <a:lstStyle/>
          <a:p>
            <a:pPr algn="ctr" defTabSz="901070">
              <a:lnSpc>
                <a:spcPts val="1000"/>
              </a:lnSpc>
            </a:pP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30by30</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アライアンス</a:t>
            </a:r>
            <a:endParaRPr kumimoji="1" lang="en-US" altLang="ja-JP" sz="8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pic>
        <p:nvPicPr>
          <p:cNvPr id="44" name="図 43">
            <a:extLst>
              <a:ext uri="{FF2B5EF4-FFF2-40B4-BE49-F238E27FC236}">
                <a16:creationId xmlns:a16="http://schemas.microsoft.com/office/drawing/2014/main" id="{54F8F624-CD13-43A7-9587-A09B13D9A2A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88227" y="1032438"/>
            <a:ext cx="1245975" cy="1223380"/>
          </a:xfrm>
          <a:prstGeom prst="rect">
            <a:avLst/>
          </a:prstGeom>
        </p:spPr>
      </p:pic>
      <p:pic>
        <p:nvPicPr>
          <p:cNvPr id="35" name="図 34">
            <a:extLst>
              <a:ext uri="{FF2B5EF4-FFF2-40B4-BE49-F238E27FC236}">
                <a16:creationId xmlns:a16="http://schemas.microsoft.com/office/drawing/2014/main" id="{905DEB45-F6AA-4D35-B3D6-6E034E633AC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2" name="図 41">
            <a:extLst>
              <a:ext uri="{FF2B5EF4-FFF2-40B4-BE49-F238E27FC236}">
                <a16:creationId xmlns:a16="http://schemas.microsoft.com/office/drawing/2014/main" id="{5B18E7A2-7A20-4E34-9F04-12D8FC911F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3" name="図 42">
            <a:extLst>
              <a:ext uri="{FF2B5EF4-FFF2-40B4-BE49-F238E27FC236}">
                <a16:creationId xmlns:a16="http://schemas.microsoft.com/office/drawing/2014/main" id="{84F2E061-4EE0-4524-90AF-3945086CC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6" name="図 45">
            <a:extLst>
              <a:ext uri="{FF2B5EF4-FFF2-40B4-BE49-F238E27FC236}">
                <a16:creationId xmlns:a16="http://schemas.microsoft.com/office/drawing/2014/main" id="{B1F6DF42-5C9C-44C1-832A-2CD2FDB097A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7" name="図 46">
            <a:extLst>
              <a:ext uri="{FF2B5EF4-FFF2-40B4-BE49-F238E27FC236}">
                <a16:creationId xmlns:a16="http://schemas.microsoft.com/office/drawing/2014/main" id="{1EC00942-B1AE-4A98-BCD5-74895ACC3A1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8" name="図 47">
            <a:extLst>
              <a:ext uri="{FF2B5EF4-FFF2-40B4-BE49-F238E27FC236}">
                <a16:creationId xmlns:a16="http://schemas.microsoft.com/office/drawing/2014/main" id="{45C38204-47CD-4EA0-A746-23C0290BA9F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9" name="図 48">
            <a:extLst>
              <a:ext uri="{FF2B5EF4-FFF2-40B4-BE49-F238E27FC236}">
                <a16:creationId xmlns:a16="http://schemas.microsoft.com/office/drawing/2014/main" id="{323BCF5B-97B4-4629-8965-0EFC2733BD0F}"/>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0" name="Picture 2">
            <a:extLst>
              <a:ext uri="{FF2B5EF4-FFF2-40B4-BE49-F238E27FC236}">
                <a16:creationId xmlns:a16="http://schemas.microsoft.com/office/drawing/2014/main" id="{EA252629-533D-454E-B871-F71408284A1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a:extLst>
              <a:ext uri="{FF2B5EF4-FFF2-40B4-BE49-F238E27FC236}">
                <a16:creationId xmlns:a16="http://schemas.microsoft.com/office/drawing/2014/main" id="{3BF2C30B-7C28-4209-A5B3-E05986EF80F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2" name="スライド番号プレースホルダー 10">
            <a:extLst>
              <a:ext uri="{FF2B5EF4-FFF2-40B4-BE49-F238E27FC236}">
                <a16:creationId xmlns:a16="http://schemas.microsoft.com/office/drawing/2014/main" id="{612F3A4C-D6D4-41DB-9AC2-1EC060509ED1}"/>
              </a:ext>
            </a:extLst>
          </p:cNvPr>
          <p:cNvSpPr>
            <a:spLocks noGrp="1"/>
          </p:cNvSpPr>
          <p:nvPr>
            <p:ph type="sldNum" sz="quarter" idx="12"/>
          </p:nvPr>
        </p:nvSpPr>
        <p:spPr>
          <a:xfrm>
            <a:off x="7692802" y="6457568"/>
            <a:ext cx="2228850" cy="365125"/>
          </a:xfrm>
        </p:spPr>
        <p:txBody>
          <a:bodyPr/>
          <a:lstStyle/>
          <a:p>
            <a:r>
              <a:rPr kumimoji="1" lang="en-US" altLang="ja-JP" sz="2000" b="1" dirty="0"/>
              <a:t>21</a:t>
            </a:r>
            <a:endParaRPr kumimoji="1" lang="ja-JP" altLang="en-US" sz="2000" b="1" dirty="0"/>
          </a:p>
        </p:txBody>
      </p:sp>
      <p:pic>
        <p:nvPicPr>
          <p:cNvPr id="16" name="図 15">
            <a:extLst>
              <a:ext uri="{FF2B5EF4-FFF2-40B4-BE49-F238E27FC236}">
                <a16:creationId xmlns:a16="http://schemas.microsoft.com/office/drawing/2014/main" id="{B386DA98-A50D-42F2-8694-2E7D9430D3B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563346" y="3512938"/>
            <a:ext cx="2711085" cy="1416938"/>
          </a:xfrm>
          <a:prstGeom prst="rect">
            <a:avLst/>
          </a:prstGeom>
        </p:spPr>
      </p:pic>
    </p:spTree>
    <p:extLst>
      <p:ext uri="{BB962C8B-B14F-4D97-AF65-F5344CB8AC3E}">
        <p14:creationId xmlns:p14="http://schemas.microsoft.com/office/powerpoint/2010/main" val="1300199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C77-81B7-B3DD-324C-A2D926F75F0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81133CB-462E-F1A2-6C8A-0C5DDE4A540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第３章　大阪府の森林を取り巻く状況</a:t>
            </a:r>
          </a:p>
        </p:txBody>
      </p:sp>
      <p:sp>
        <p:nvSpPr>
          <p:cNvPr id="5" name="四角形: 角を丸くする 4">
            <a:extLst>
              <a:ext uri="{FF2B5EF4-FFF2-40B4-BE49-F238E27FC236}">
                <a16:creationId xmlns:a16="http://schemas.microsoft.com/office/drawing/2014/main" id="{9BF18258-BE7A-0383-4683-A977CD4FCEB0}"/>
              </a:ext>
            </a:extLst>
          </p:cNvPr>
          <p:cNvSpPr/>
          <p:nvPr/>
        </p:nvSpPr>
        <p:spPr>
          <a:xfrm>
            <a:off x="117430" y="909771"/>
            <a:ext cx="9663653" cy="1610459"/>
          </a:xfrm>
          <a:prstGeom prst="roundRect">
            <a:avLst>
              <a:gd name="adj" fmla="val 2708"/>
            </a:avLst>
          </a:prstGeom>
          <a:solidFill>
            <a:schemeClr val="accent6">
              <a:lumMod val="20000"/>
              <a:lumOff val="8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5090844-EB4F-ACC8-C8BA-5307E0EA9F87}"/>
              </a:ext>
            </a:extLst>
          </p:cNvPr>
          <p:cNvSpPr txBox="1"/>
          <p:nvPr/>
        </p:nvSpPr>
        <p:spPr>
          <a:xfrm>
            <a:off x="345687" y="969847"/>
            <a:ext cx="6100380" cy="299978"/>
          </a:xfrm>
          <a:prstGeom prst="rect">
            <a:avLst/>
          </a:prstGeom>
          <a:no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（３）　多様な森づくりに関する課題とこれから取り組むべき事項</a:t>
            </a:r>
          </a:p>
        </p:txBody>
      </p:sp>
      <p:sp>
        <p:nvSpPr>
          <p:cNvPr id="7" name="テキスト ボックス 6">
            <a:extLst>
              <a:ext uri="{FF2B5EF4-FFF2-40B4-BE49-F238E27FC236}">
                <a16:creationId xmlns:a16="http://schemas.microsoft.com/office/drawing/2014/main" id="{2FD4CDEB-6F72-99DC-A28C-A058BEF5C918}"/>
              </a:ext>
            </a:extLst>
          </p:cNvPr>
          <p:cNvSpPr txBox="1"/>
          <p:nvPr/>
        </p:nvSpPr>
        <p:spPr>
          <a:xfrm>
            <a:off x="281049" y="1187207"/>
            <a:ext cx="9423885" cy="1292662"/>
          </a:xfrm>
          <a:prstGeom prst="rect">
            <a:avLst/>
          </a:prstGeom>
          <a:noFill/>
        </p:spPr>
        <p:txBody>
          <a:bodyPr wrap="square">
            <a:spAutoFit/>
          </a:bodyPr>
          <a:lstStyle/>
          <a:p>
            <a:r>
              <a:rPr lang="ja-JP" altLang="en-US" sz="1300" dirty="0">
                <a:latin typeface="BIZ UDゴシック" panose="020B0400000000000000" pitchFamily="49" charset="-128"/>
                <a:ea typeface="BIZ UDゴシック" panose="020B0400000000000000" pitchFamily="49" charset="-128"/>
              </a:rPr>
              <a:t>　近年の気候変動による豪雨災害や林野火災の多発化等への懸念、獣害等の深刻化とともに、国際目標であるネイチャーポジティブの実現という課題に対し、林野庁は</a:t>
            </a:r>
            <a:r>
              <a:rPr lang="ja-JP" altLang="en-US" sz="1300" b="1" u="sng" dirty="0">
                <a:latin typeface="BIZ UDゴシック" panose="020B0400000000000000" pitchFamily="49" charset="-128"/>
                <a:ea typeface="BIZ UDゴシック" panose="020B0400000000000000" pitchFamily="49" charset="-128"/>
              </a:rPr>
              <a:t>森林と生物多様性に関する様々な取組み</a:t>
            </a:r>
            <a:r>
              <a:rPr lang="ja-JP" altLang="en-US" sz="1300" dirty="0">
                <a:latin typeface="BIZ UDゴシック" panose="020B0400000000000000" pitchFamily="49" charset="-128"/>
                <a:ea typeface="BIZ UDゴシック" panose="020B0400000000000000" pitchFamily="49" charset="-128"/>
              </a:rPr>
              <a:t>を進めており、本府においても、今後、これらを踏まえた</a:t>
            </a:r>
            <a:r>
              <a:rPr lang="ja-JP" altLang="en-US" sz="1300" b="1" u="sng" dirty="0">
                <a:latin typeface="BIZ UDゴシック" panose="020B0400000000000000" pitchFamily="49" charset="-128"/>
                <a:ea typeface="BIZ UDゴシック" panose="020B0400000000000000" pitchFamily="49" charset="-128"/>
              </a:rPr>
              <a:t>人工林の広葉樹林化や生物多様性に配慮した施業の推進</a:t>
            </a:r>
            <a:r>
              <a:rPr lang="ja-JP" altLang="en-US" sz="1300" dirty="0">
                <a:latin typeface="BIZ UDゴシック" panose="020B0400000000000000" pitchFamily="49" charset="-128"/>
                <a:ea typeface="BIZ UDゴシック" panose="020B0400000000000000" pitchFamily="49" charset="-128"/>
              </a:rPr>
              <a:t>に重点的に取り組んでいく必要があります。</a:t>
            </a:r>
            <a:endParaRPr lang="en-US" altLang="ja-JP" sz="1300" dirty="0">
              <a:latin typeface="BIZ UDゴシック" panose="020B0400000000000000" pitchFamily="49" charset="-128"/>
              <a:ea typeface="BIZ UDゴシック" panose="020B0400000000000000" pitchFamily="49" charset="-128"/>
            </a:endParaRPr>
          </a:p>
          <a:p>
            <a:r>
              <a:rPr lang="ja-JP" altLang="en-US" sz="1300" dirty="0">
                <a:latin typeface="BIZ UDゴシック" panose="020B0400000000000000" pitchFamily="49" charset="-128"/>
                <a:ea typeface="BIZ UDゴシック" panose="020B0400000000000000" pitchFamily="49" charset="-128"/>
              </a:rPr>
              <a:t>　また、林業担い手の不足や森林経営意欲が低下する中、企業や</a:t>
            </a:r>
            <a:r>
              <a:rPr lang="en-US" altLang="ja-JP" sz="1300" dirty="0">
                <a:latin typeface="BIZ UDゴシック" panose="020B0400000000000000" pitchFamily="49" charset="-128"/>
                <a:ea typeface="BIZ UDゴシック" panose="020B0400000000000000" pitchFamily="49" charset="-128"/>
              </a:rPr>
              <a:t>NPO</a:t>
            </a:r>
            <a:r>
              <a:rPr lang="ja-JP" altLang="en-US" sz="1300" dirty="0">
                <a:latin typeface="BIZ UDゴシック" panose="020B0400000000000000" pitchFamily="49" charset="-128"/>
                <a:ea typeface="BIZ UDゴシック" panose="020B0400000000000000" pitchFamily="49" charset="-128"/>
              </a:rPr>
              <a:t>等の多様な主体が継続的に参画することは、森林の長期的な整備・保全のためには重要です。府としては、国の施策と府独自の制度を組み合わせ、その取組み実績を効果的に示すなど、今後も、</a:t>
            </a:r>
            <a:r>
              <a:rPr lang="ja-JP" altLang="en-US" sz="1300" b="1" u="sng" dirty="0">
                <a:latin typeface="BIZ UDゴシック" panose="020B0400000000000000" pitchFamily="49" charset="-128"/>
                <a:ea typeface="BIZ UDゴシック" panose="020B0400000000000000" pitchFamily="49" charset="-128"/>
              </a:rPr>
              <a:t>多様な主体による森林づくりを発展させながら、</a:t>
            </a:r>
            <a:r>
              <a:rPr lang="ja-JP" altLang="en-US" sz="1300" dirty="0">
                <a:latin typeface="BIZ UDゴシック" panose="020B0400000000000000" pitchFamily="49" charset="-128"/>
                <a:ea typeface="BIZ UDゴシック" panose="020B0400000000000000" pitchFamily="49" charset="-128"/>
              </a:rPr>
              <a:t>重点的に取り組んでいく必要があります。</a:t>
            </a:r>
          </a:p>
        </p:txBody>
      </p:sp>
      <p:sp>
        <p:nvSpPr>
          <p:cNvPr id="8" name="テキスト ボックス 7">
            <a:extLst>
              <a:ext uri="{FF2B5EF4-FFF2-40B4-BE49-F238E27FC236}">
                <a16:creationId xmlns:a16="http://schemas.microsoft.com/office/drawing/2014/main" id="{88F590BB-9EF4-C984-DE2A-149B19F0706E}"/>
              </a:ext>
            </a:extLst>
          </p:cNvPr>
          <p:cNvSpPr txBox="1"/>
          <p:nvPr/>
        </p:nvSpPr>
        <p:spPr>
          <a:xfrm>
            <a:off x="156903" y="546410"/>
            <a:ext cx="6289164" cy="299978"/>
          </a:xfrm>
          <a:prstGeom prst="rect">
            <a:avLst/>
          </a:prstGeom>
          <a:solidFill>
            <a:schemeClr val="bg1"/>
          </a:solid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３．大阪府における多様な森林づくり</a:t>
            </a:r>
          </a:p>
        </p:txBody>
      </p:sp>
      <p:sp>
        <p:nvSpPr>
          <p:cNvPr id="16" name="AutoShape 2">
            <a:extLst>
              <a:ext uri="{FF2B5EF4-FFF2-40B4-BE49-F238E27FC236}">
                <a16:creationId xmlns:a16="http://schemas.microsoft.com/office/drawing/2014/main" id="{5395ECBF-1EE1-BA13-EA6A-791DD031B274}"/>
              </a:ext>
            </a:extLst>
          </p:cNvPr>
          <p:cNvSpPr>
            <a:spLocks noChangeArrowheads="1"/>
          </p:cNvSpPr>
          <p:nvPr/>
        </p:nvSpPr>
        <p:spPr bwMode="auto">
          <a:xfrm>
            <a:off x="70401" y="2580306"/>
            <a:ext cx="5871977" cy="4191969"/>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17" name="正方形/長方形 17">
            <a:extLst>
              <a:ext uri="{FF2B5EF4-FFF2-40B4-BE49-F238E27FC236}">
                <a16:creationId xmlns:a16="http://schemas.microsoft.com/office/drawing/2014/main" id="{B1CFAA1D-B38B-9432-AA1B-D6906F27D9DD}"/>
              </a:ext>
            </a:extLst>
          </p:cNvPr>
          <p:cNvSpPr>
            <a:spLocks noChangeArrowheads="1"/>
          </p:cNvSpPr>
          <p:nvPr/>
        </p:nvSpPr>
        <p:spPr bwMode="auto">
          <a:xfrm>
            <a:off x="169332" y="2694821"/>
            <a:ext cx="565205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400" dirty="0">
                <a:solidFill>
                  <a:prstClr val="black"/>
                </a:solidFill>
                <a:latin typeface="BIZ UDゴシック" panose="020B0400000000000000" pitchFamily="49" charset="-128"/>
                <a:ea typeface="BIZ UDゴシック" panose="020B0400000000000000" pitchFamily="49" charset="-128"/>
              </a:rPr>
              <a:t>● 「</a:t>
            </a:r>
            <a:r>
              <a:rPr lang="ja-JP" altLang="en-US" sz="1400" b="1" dirty="0">
                <a:solidFill>
                  <a:prstClr val="black"/>
                </a:solidFill>
                <a:latin typeface="メイリオ" panose="020B0604030504040204" pitchFamily="50" charset="-128"/>
                <a:ea typeface="メイリオ" panose="020B0604030504040204" pitchFamily="50" charset="-128"/>
              </a:rPr>
              <a:t>森林と生物多様性」を推進するための国の取組み </a:t>
            </a:r>
            <a:endParaRPr lang="ja-JP" altLang="en-US" sz="1400" b="1" dirty="0">
              <a:solidFill>
                <a:srgbClr val="000000"/>
              </a:solidFill>
              <a:latin typeface="Meiryo UI" panose="020B0604030504040204" pitchFamily="50" charset="-128"/>
              <a:ea typeface="Meiryo UI" panose="020B0604030504040204" pitchFamily="50" charset="-128"/>
            </a:endParaRPr>
          </a:p>
        </p:txBody>
      </p:sp>
      <p:sp>
        <p:nvSpPr>
          <p:cNvPr id="25" name="AutoShape 2">
            <a:extLst>
              <a:ext uri="{FF2B5EF4-FFF2-40B4-BE49-F238E27FC236}">
                <a16:creationId xmlns:a16="http://schemas.microsoft.com/office/drawing/2014/main" id="{EE6CBA84-70BC-80ED-C0C7-9FB32FB972EB}"/>
              </a:ext>
            </a:extLst>
          </p:cNvPr>
          <p:cNvSpPr>
            <a:spLocks noChangeArrowheads="1"/>
          </p:cNvSpPr>
          <p:nvPr/>
        </p:nvSpPr>
        <p:spPr bwMode="auto">
          <a:xfrm>
            <a:off x="6005905" y="2580306"/>
            <a:ext cx="3831947" cy="4191969"/>
          </a:xfrm>
          <a:prstGeom prst="flowChartProcess">
            <a:avLst/>
          </a:prstGeom>
          <a:noFill/>
          <a:ln w="9525">
            <a:solidFill>
              <a:schemeClr val="tx1"/>
            </a:solidFill>
            <a:miter lim="800000"/>
            <a:headEnd/>
            <a:tailEnd/>
          </a:ln>
          <a:effec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defTabSz="901070">
              <a:spcBef>
                <a:spcPct val="0"/>
              </a:spcBef>
              <a:buNone/>
              <a:defRPr/>
            </a:pPr>
            <a:endParaRPr lang="ja-JP" altLang="en-US" sz="1326">
              <a:solidFill>
                <a:prstClr val="black"/>
              </a:solidFill>
            </a:endParaRPr>
          </a:p>
        </p:txBody>
      </p:sp>
      <p:sp>
        <p:nvSpPr>
          <p:cNvPr id="27" name="テキスト ボックス 26">
            <a:extLst>
              <a:ext uri="{FF2B5EF4-FFF2-40B4-BE49-F238E27FC236}">
                <a16:creationId xmlns:a16="http://schemas.microsoft.com/office/drawing/2014/main" id="{0A73F24C-119F-3A19-281B-B43A99A71CED}"/>
              </a:ext>
            </a:extLst>
          </p:cNvPr>
          <p:cNvSpPr txBox="1"/>
          <p:nvPr/>
        </p:nvSpPr>
        <p:spPr>
          <a:xfrm>
            <a:off x="6096670" y="3032535"/>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〇森林</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a:t>
            </a: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企業ガイドブック（林野庁 </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R6.10</a:t>
            </a: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8" name="テキスト ボックス 27">
            <a:extLst>
              <a:ext uri="{FF2B5EF4-FFF2-40B4-BE49-F238E27FC236}">
                <a16:creationId xmlns:a16="http://schemas.microsoft.com/office/drawing/2014/main" id="{7006CE22-CA4E-6A4C-D862-093ABD4187D2}"/>
              </a:ext>
            </a:extLst>
          </p:cNvPr>
          <p:cNvSpPr txBox="1"/>
          <p:nvPr/>
        </p:nvSpPr>
        <p:spPr>
          <a:xfrm>
            <a:off x="6162051" y="3247590"/>
            <a:ext cx="3555013" cy="1015663"/>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自然資本に対する取組みが重要視される中、企業の経営課題の解決、ブランディング、社会評価の向上等に資する森林の活用と保全貢献のための４つの手法と事例を紹介したもの</a:t>
            </a:r>
            <a:endParaRPr kumimoji="1" lang="en-US" altLang="ja-JP" sz="105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●森のプログラムの活用</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●企業の森づくり</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●森林由来</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J-</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クレジット創出・購入</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●緑の募金を通じた森づくり</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29" name="テキスト ボックス 28">
            <a:extLst>
              <a:ext uri="{FF2B5EF4-FFF2-40B4-BE49-F238E27FC236}">
                <a16:creationId xmlns:a16="http://schemas.microsoft.com/office/drawing/2014/main" id="{BBCC3282-C3A4-7223-9F1C-08CAC1CBC99E}"/>
              </a:ext>
            </a:extLst>
          </p:cNvPr>
          <p:cNvSpPr txBox="1"/>
          <p:nvPr/>
        </p:nvSpPr>
        <p:spPr>
          <a:xfrm>
            <a:off x="6133723" y="4459101"/>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〇森林</a:t>
            </a:r>
            <a:r>
              <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rPr>
              <a:t>×ACT</a:t>
            </a: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チャレンジ（林野庁）</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1" name="テキスト ボックス 30">
            <a:extLst>
              <a:ext uri="{FF2B5EF4-FFF2-40B4-BE49-F238E27FC236}">
                <a16:creationId xmlns:a16="http://schemas.microsoft.com/office/drawing/2014/main" id="{31CDB0DA-9061-DEDA-1A5C-35FC08739F19}"/>
              </a:ext>
            </a:extLst>
          </p:cNvPr>
          <p:cNvSpPr txBox="1"/>
          <p:nvPr/>
        </p:nvSpPr>
        <p:spPr>
          <a:xfrm>
            <a:off x="6170182" y="4713136"/>
            <a:ext cx="2549385" cy="747577"/>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森林づくり活動などを通じて、</a:t>
            </a:r>
            <a:r>
              <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rPr>
              <a:t>2050</a:t>
            </a: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年ネット・ゼロの実現や生物多様性保全に貢献している企業等の取組やその価値を、多くの人々に知ってもらい、企業等の更なるチャレンジを後押しするための顕彰制度</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2" name="テキスト ボックス 31">
            <a:extLst>
              <a:ext uri="{FF2B5EF4-FFF2-40B4-BE49-F238E27FC236}">
                <a16:creationId xmlns:a16="http://schemas.microsoft.com/office/drawing/2014/main" id="{3368D36A-EEFE-7C28-05DE-A4705CBB1ACC}"/>
              </a:ext>
            </a:extLst>
          </p:cNvPr>
          <p:cNvSpPr txBox="1"/>
          <p:nvPr/>
        </p:nvSpPr>
        <p:spPr>
          <a:xfrm>
            <a:off x="6152282" y="5627464"/>
            <a:ext cx="301153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〇大阪府「こども木育基金」の拡充</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33" name="テキスト ボックス 32">
            <a:extLst>
              <a:ext uri="{FF2B5EF4-FFF2-40B4-BE49-F238E27FC236}">
                <a16:creationId xmlns:a16="http://schemas.microsoft.com/office/drawing/2014/main" id="{5EF3A742-B931-8C94-EFA7-1778EC414516}"/>
              </a:ext>
            </a:extLst>
          </p:cNvPr>
          <p:cNvSpPr txBox="1"/>
          <p:nvPr/>
        </p:nvSpPr>
        <p:spPr>
          <a:xfrm>
            <a:off x="6170182" y="5860511"/>
            <a:ext cx="3555013" cy="747577"/>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子どもたちが森林の大切さについて理解を深めることを目的に、子育て施設が机や椅子、玩具等の木製品を導入することを支援しています。地方創生応援税制（企業版ふるさと納税）の対象となり、</a:t>
            </a:r>
            <a:r>
              <a:rPr kumimoji="1" lang="ja-JP" altLang="en-US" sz="900" b="1" u="sng" kern="100" dirty="0">
                <a:solidFill>
                  <a:prstClr val="black"/>
                </a:solidFill>
                <a:latin typeface="BIZ UDゴシック" panose="020B0400000000000000" pitchFamily="49" charset="-128"/>
                <a:ea typeface="BIZ UDゴシック" panose="020B0400000000000000" pitchFamily="49" charset="-128"/>
                <a:cs typeface="Times New Roman"/>
              </a:rPr>
              <a:t>令和６年度からは「健全な森林の育成」も加えたことで、企業等の森づくりの参画方法の拡充を行っています。</a:t>
            </a:r>
            <a:endParaRPr kumimoji="1" lang="en-US" altLang="ja-JP" sz="900" b="1" u="sng"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1" name="テキスト ボックス 10">
            <a:extLst>
              <a:ext uri="{FF2B5EF4-FFF2-40B4-BE49-F238E27FC236}">
                <a16:creationId xmlns:a16="http://schemas.microsoft.com/office/drawing/2014/main" id="{8A1E24FD-31E2-0CC2-5240-9587261F8CBB}"/>
              </a:ext>
            </a:extLst>
          </p:cNvPr>
          <p:cNvSpPr txBox="1"/>
          <p:nvPr/>
        </p:nvSpPr>
        <p:spPr>
          <a:xfrm>
            <a:off x="251729" y="2969989"/>
            <a:ext cx="4671952"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 森林の生物多様性を高めるための林業経営の指針</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（令和</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7</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年</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3</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月改定）</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2" name="テキスト ボックス 11">
            <a:extLst>
              <a:ext uri="{FF2B5EF4-FFF2-40B4-BE49-F238E27FC236}">
                <a16:creationId xmlns:a16="http://schemas.microsoft.com/office/drawing/2014/main" id="{859C885D-CA53-0169-0F45-3C2F3CD5F008}"/>
              </a:ext>
            </a:extLst>
          </p:cNvPr>
          <p:cNvSpPr txBox="1"/>
          <p:nvPr/>
        </p:nvSpPr>
        <p:spPr>
          <a:xfrm>
            <a:off x="317853" y="3204148"/>
            <a:ext cx="3819170" cy="1055354"/>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生物多様性の保全に一層配慮した森林管理を通じた林業経営のあり方を明確化し、森林所有者や林業事業体に対して、通常の林業活動の中で生物多様性を増進させるための具体的な森林管理手法を示し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（１）多種多様な森林の配置</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（２）人工林における生物多様性保全に配慮した森林施業</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（３）森林管理手法のポジティブリストの整理</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（４）活動目標の設定とモニタリング、評価</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3" name="テキスト ボックス 12">
            <a:extLst>
              <a:ext uri="{FF2B5EF4-FFF2-40B4-BE49-F238E27FC236}">
                <a16:creationId xmlns:a16="http://schemas.microsoft.com/office/drawing/2014/main" id="{7739522A-3CB4-ED01-C126-BEAB4D925B7D}"/>
              </a:ext>
            </a:extLst>
          </p:cNvPr>
          <p:cNvSpPr txBox="1"/>
          <p:nvPr/>
        </p:nvSpPr>
        <p:spPr>
          <a:xfrm>
            <a:off x="251729" y="4391409"/>
            <a:ext cx="5362170" cy="154979"/>
          </a:xfrm>
          <a:prstGeom prst="rect">
            <a:avLst/>
          </a:prstGeom>
          <a:noFill/>
        </p:spPr>
        <p:txBody>
          <a:bodyPr wrap="square" lIns="0" tIns="0" rIns="0" bIns="0">
            <a:spAutoFit/>
          </a:bodyPr>
          <a:lstStyle/>
          <a:p>
            <a:pPr algn="just" defTabSz="901070">
              <a:lnSpc>
                <a:spcPts val="1400"/>
              </a:lnSpc>
            </a:pPr>
            <a:r>
              <a:rPr kumimoji="1" lang="ja-JP" altLang="en-US" sz="1100" b="1" kern="100" dirty="0">
                <a:solidFill>
                  <a:prstClr val="black"/>
                </a:solidFill>
                <a:latin typeface="BIZ UDゴシック" panose="020B0400000000000000" pitchFamily="49" charset="-128"/>
                <a:ea typeface="BIZ UDゴシック" panose="020B0400000000000000" pitchFamily="49" charset="-128"/>
                <a:cs typeface="Times New Roman"/>
              </a:rPr>
              <a:t>〇多様な森林づくり（針広混交林化・広葉樹林化）の推進</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（令和</a:t>
            </a:r>
            <a:r>
              <a:rPr kumimoji="1" lang="en-US" altLang="ja-JP" sz="900" b="1" kern="100" dirty="0">
                <a:solidFill>
                  <a:prstClr val="black"/>
                </a:solidFill>
                <a:latin typeface="BIZ UDゴシック" panose="020B0400000000000000" pitchFamily="49" charset="-128"/>
                <a:ea typeface="BIZ UDゴシック" panose="020B0400000000000000" pitchFamily="49" charset="-128"/>
                <a:cs typeface="Times New Roman"/>
              </a:rPr>
              <a:t>7</a:t>
            </a:r>
            <a:r>
              <a:rPr kumimoji="1" lang="ja-JP" altLang="en-US" sz="900" b="1" kern="100" dirty="0">
                <a:solidFill>
                  <a:prstClr val="black"/>
                </a:solidFill>
                <a:latin typeface="BIZ UDゴシック" panose="020B0400000000000000" pitchFamily="49" charset="-128"/>
                <a:ea typeface="BIZ UDゴシック" panose="020B0400000000000000" pitchFamily="49" charset="-128"/>
                <a:cs typeface="Times New Roman"/>
              </a:rPr>
              <a:t>年度 林政審議会議事）</a:t>
            </a:r>
            <a:endParaRPr kumimoji="1" lang="en-US" altLang="ja-JP" sz="1100" b="1"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4" name="テキスト ボックス 13">
            <a:extLst>
              <a:ext uri="{FF2B5EF4-FFF2-40B4-BE49-F238E27FC236}">
                <a16:creationId xmlns:a16="http://schemas.microsoft.com/office/drawing/2014/main" id="{B60E4813-A29F-BE39-4304-517BA88E2044}"/>
              </a:ext>
            </a:extLst>
          </p:cNvPr>
          <p:cNvSpPr txBox="1"/>
          <p:nvPr/>
        </p:nvSpPr>
        <p:spPr>
          <a:xfrm>
            <a:off x="251729" y="4593810"/>
            <a:ext cx="2854274" cy="1209242"/>
          </a:xfrm>
          <a:prstGeom prst="rect">
            <a:avLst/>
          </a:prstGeom>
          <a:noFill/>
        </p:spPr>
        <p:txBody>
          <a:bodyPr wrap="square" lIns="0" tIns="0" rIns="0" bIns="0">
            <a:spAutoFit/>
          </a:bodyPr>
          <a:lstStyle/>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　森林の発揮する機能に応じたゾーニングに取り組みつつ、人工林と天然林のそれぞれについて、機能に応じた森林の整備・保全を推進する「多様な森林づくり」のため、以下の課題への対応方向や考え方の検討が進められています。</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・森林計画制度に基づくゾーニング等</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・人工林における多様な森林整備の推進</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a:p>
            <a:pPr algn="just" defTabSz="901070">
              <a:lnSpc>
                <a:spcPts val="1200"/>
              </a:lnSpc>
            </a:pPr>
            <a:r>
              <a:rPr kumimoji="1" lang="ja-JP" altLang="en-US" sz="900" kern="100" dirty="0">
                <a:solidFill>
                  <a:prstClr val="black"/>
                </a:solidFill>
                <a:latin typeface="BIZ UDゴシック" panose="020B0400000000000000" pitchFamily="49" charset="-128"/>
                <a:ea typeface="BIZ UDゴシック" panose="020B0400000000000000" pitchFamily="49" charset="-128"/>
                <a:cs typeface="Times New Roman"/>
              </a:rPr>
              <a:t>・天然林の整備・保全の推進</a:t>
            </a:r>
            <a:endParaRPr kumimoji="1" lang="en-US" altLang="ja-JP" sz="900" kern="100" dirty="0">
              <a:solidFill>
                <a:prstClr val="black"/>
              </a:solidFill>
              <a:latin typeface="BIZ UDゴシック" panose="020B0400000000000000" pitchFamily="49" charset="-128"/>
              <a:ea typeface="BIZ UDゴシック" panose="020B0400000000000000" pitchFamily="49" charset="-128"/>
              <a:cs typeface="Times New Roman"/>
            </a:endParaRPr>
          </a:p>
        </p:txBody>
      </p:sp>
      <p:sp>
        <p:nvSpPr>
          <p:cNvPr id="15" name="テキスト ボックス 14">
            <a:extLst>
              <a:ext uri="{FF2B5EF4-FFF2-40B4-BE49-F238E27FC236}">
                <a16:creationId xmlns:a16="http://schemas.microsoft.com/office/drawing/2014/main" id="{780A40A3-25B2-57B1-6F9E-709EA55C5D2B}"/>
              </a:ext>
            </a:extLst>
          </p:cNvPr>
          <p:cNvSpPr txBox="1"/>
          <p:nvPr/>
        </p:nvSpPr>
        <p:spPr>
          <a:xfrm>
            <a:off x="251729" y="5938046"/>
            <a:ext cx="5362170" cy="154979"/>
          </a:xfrm>
          <a:prstGeom prst="rect">
            <a:avLst/>
          </a:prstGeom>
          <a:noFill/>
        </p:spPr>
        <p:txBody>
          <a:bodyPr wrap="square" lIns="0" tIns="0" rIns="0" bIns="0">
            <a:spAutoFit/>
          </a:bodyPr>
          <a:lstStyle/>
          <a:p>
            <a:pPr algn="just" defTabSz="901070">
              <a:lnSpc>
                <a:spcPts val="1400"/>
              </a:lnSpc>
            </a:pPr>
            <a:r>
              <a:rPr kumimoji="1" lang="ja-JP" altLang="en-US" sz="1100" b="1" kern="100" dirty="0">
                <a:latin typeface="BIZ UDゴシック" panose="020B0400000000000000" pitchFamily="49" charset="-128"/>
                <a:ea typeface="BIZ UDゴシック" panose="020B0400000000000000" pitchFamily="49" charset="-128"/>
                <a:cs typeface="Times New Roman"/>
              </a:rPr>
              <a:t>〇地域生物多様性増進法の施行による自然共生サイトの認定円滑化</a:t>
            </a:r>
            <a:endParaRPr kumimoji="1" lang="en-US" altLang="ja-JP" sz="1100" b="1" kern="100" dirty="0">
              <a:latin typeface="BIZ UDゴシック" panose="020B0400000000000000" pitchFamily="49" charset="-128"/>
              <a:ea typeface="BIZ UDゴシック" panose="020B0400000000000000" pitchFamily="49" charset="-128"/>
              <a:cs typeface="Times New Roman"/>
            </a:endParaRPr>
          </a:p>
        </p:txBody>
      </p:sp>
      <p:sp>
        <p:nvSpPr>
          <p:cNvPr id="18" name="テキスト ボックス 17">
            <a:extLst>
              <a:ext uri="{FF2B5EF4-FFF2-40B4-BE49-F238E27FC236}">
                <a16:creationId xmlns:a16="http://schemas.microsoft.com/office/drawing/2014/main" id="{6EEA63F2-519F-7F6E-D531-DEB958445EDA}"/>
              </a:ext>
            </a:extLst>
          </p:cNvPr>
          <p:cNvSpPr txBox="1"/>
          <p:nvPr/>
        </p:nvSpPr>
        <p:spPr>
          <a:xfrm>
            <a:off x="317111" y="6153101"/>
            <a:ext cx="5413508" cy="593689"/>
          </a:xfrm>
          <a:prstGeom prst="rect">
            <a:avLst/>
          </a:prstGeom>
          <a:noFill/>
        </p:spPr>
        <p:txBody>
          <a:bodyPr wrap="square" lIns="0" tIns="0" rIns="0" bIns="0">
            <a:spAutoFit/>
          </a:bodyPr>
          <a:lstStyle/>
          <a:p>
            <a:pPr algn="just" defTabSz="901070">
              <a:lnSpc>
                <a:spcPts val="1200"/>
              </a:lnSpc>
            </a:pPr>
            <a:r>
              <a:rPr kumimoji="1" lang="ja-JP" altLang="en-US" sz="900" kern="100" dirty="0">
                <a:latin typeface="BIZ UDゴシック" panose="020B0400000000000000" pitchFamily="49" charset="-128"/>
                <a:ea typeface="BIZ UDゴシック" panose="020B0400000000000000" pitchFamily="49" charset="-128"/>
                <a:cs typeface="Times New Roman"/>
              </a:rPr>
              <a:t>　</a:t>
            </a:r>
            <a:r>
              <a:rPr kumimoji="1" lang="en-US" altLang="ja-JP" sz="900" kern="100" dirty="0">
                <a:latin typeface="BIZ UDゴシック" panose="020B0400000000000000" pitchFamily="49" charset="-128"/>
                <a:ea typeface="BIZ UDゴシック" panose="020B0400000000000000" pitchFamily="49" charset="-128"/>
                <a:cs typeface="Times New Roman"/>
              </a:rPr>
              <a:t>30by30</a:t>
            </a:r>
            <a:r>
              <a:rPr kumimoji="1" lang="ja-JP" altLang="en-US" sz="900" kern="100" dirty="0">
                <a:latin typeface="BIZ UDゴシック" panose="020B0400000000000000" pitchFamily="49" charset="-128"/>
                <a:ea typeface="BIZ UDゴシック" panose="020B0400000000000000" pitchFamily="49" charset="-128"/>
                <a:cs typeface="Times New Roman"/>
              </a:rPr>
              <a:t>の国際目標に向け、企業の森や里山など「民間の取組によって生物多様性が保全されている区域」を自然共生サイトとして認定。令和</a:t>
            </a:r>
            <a:r>
              <a:rPr kumimoji="1" lang="en-US" altLang="ja-JP" sz="900" kern="100" dirty="0">
                <a:latin typeface="BIZ UDゴシック" panose="020B0400000000000000" pitchFamily="49" charset="-128"/>
                <a:ea typeface="BIZ UDゴシック" panose="020B0400000000000000" pitchFamily="49" charset="-128"/>
                <a:cs typeface="Times New Roman"/>
              </a:rPr>
              <a:t>7</a:t>
            </a:r>
            <a:r>
              <a:rPr kumimoji="1" lang="ja-JP" altLang="en-US" sz="900" kern="100" dirty="0">
                <a:latin typeface="BIZ UDゴシック" panose="020B0400000000000000" pitchFamily="49" charset="-128"/>
                <a:ea typeface="BIZ UDゴシック" panose="020B0400000000000000" pitchFamily="49" charset="-128"/>
                <a:cs typeface="Times New Roman"/>
              </a:rPr>
              <a:t>年</a:t>
            </a:r>
            <a:r>
              <a:rPr kumimoji="1" lang="en-US" altLang="ja-JP" sz="900" kern="100" dirty="0">
                <a:latin typeface="BIZ UDゴシック" panose="020B0400000000000000" pitchFamily="49" charset="-128"/>
                <a:ea typeface="BIZ UDゴシック" panose="020B0400000000000000" pitchFamily="49" charset="-128"/>
                <a:cs typeface="Times New Roman"/>
              </a:rPr>
              <a:t>4</a:t>
            </a:r>
            <a:r>
              <a:rPr kumimoji="1" lang="ja-JP" altLang="en-US" sz="900" kern="100" dirty="0">
                <a:latin typeface="BIZ UDゴシック" panose="020B0400000000000000" pitchFamily="49" charset="-128"/>
                <a:ea typeface="BIZ UDゴシック" panose="020B0400000000000000" pitchFamily="49" charset="-128"/>
                <a:cs typeface="Times New Roman"/>
              </a:rPr>
              <a:t>月の地域生物多様性増進法の施行により、環境大臣、農林水産大臣、国土交通大臣の認定権限となったことで、上記の「林業経営の指針」との連携が強まり、企業等による森づくり活動地が、この認定を受けやすくなっています。</a:t>
            </a:r>
            <a:endParaRPr kumimoji="1" lang="en-US" altLang="ja-JP" sz="900" kern="100" dirty="0">
              <a:latin typeface="BIZ UDゴシック" panose="020B0400000000000000" pitchFamily="49" charset="-128"/>
              <a:ea typeface="BIZ UDゴシック" panose="020B0400000000000000" pitchFamily="49" charset="-128"/>
              <a:cs typeface="Times New Roman"/>
            </a:endParaRPr>
          </a:p>
        </p:txBody>
      </p:sp>
      <p:pic>
        <p:nvPicPr>
          <p:cNvPr id="40" name="図 39" descr="ダイアグラム&#10;&#10;AI 生成コンテンツは誤りを含む可能性があります。">
            <a:extLst>
              <a:ext uri="{FF2B5EF4-FFF2-40B4-BE49-F238E27FC236}">
                <a16:creationId xmlns:a16="http://schemas.microsoft.com/office/drawing/2014/main" id="{7709BD17-773E-C5DD-601B-9DFAA685B5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51932" y="4634098"/>
            <a:ext cx="2744517" cy="1175267"/>
          </a:xfrm>
          <a:prstGeom prst="rect">
            <a:avLst/>
          </a:prstGeom>
        </p:spPr>
      </p:pic>
      <p:sp>
        <p:nvSpPr>
          <p:cNvPr id="41" name="正方形/長方形 17">
            <a:extLst>
              <a:ext uri="{FF2B5EF4-FFF2-40B4-BE49-F238E27FC236}">
                <a16:creationId xmlns:a16="http://schemas.microsoft.com/office/drawing/2014/main" id="{5EA41FBE-266F-E322-18F5-0D7590980A78}"/>
              </a:ext>
            </a:extLst>
          </p:cNvPr>
          <p:cNvSpPr>
            <a:spLocks noChangeArrowheads="1"/>
          </p:cNvSpPr>
          <p:nvPr/>
        </p:nvSpPr>
        <p:spPr bwMode="auto">
          <a:xfrm>
            <a:off x="6067009" y="2664395"/>
            <a:ext cx="374979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1300" b="1" dirty="0">
                <a:solidFill>
                  <a:prstClr val="black"/>
                </a:solidFill>
                <a:latin typeface="BIZ UDゴシック" panose="020B0400000000000000" pitchFamily="49" charset="-128"/>
                <a:ea typeface="BIZ UDゴシック" panose="020B0400000000000000" pitchFamily="49" charset="-128"/>
              </a:rPr>
              <a:t>● 多様な主体による森林づくりを支援する取組み</a:t>
            </a:r>
            <a:endParaRPr lang="ja-JP" altLang="en-US" sz="1300" b="1" dirty="0">
              <a:solidFill>
                <a:srgbClr val="000000"/>
              </a:solidFill>
              <a:latin typeface="Meiryo UI" panose="020B0604030504040204" pitchFamily="50" charset="-128"/>
              <a:ea typeface="Meiryo UI" panose="020B0604030504040204" pitchFamily="50" charset="-128"/>
            </a:endParaRPr>
          </a:p>
        </p:txBody>
      </p:sp>
      <p:pic>
        <p:nvPicPr>
          <p:cNvPr id="42" name="図 41">
            <a:extLst>
              <a:ext uri="{FF2B5EF4-FFF2-40B4-BE49-F238E27FC236}">
                <a16:creationId xmlns:a16="http://schemas.microsoft.com/office/drawing/2014/main" id="{030055F2-0919-DC6C-36CD-71215AC833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6057" y="4470699"/>
            <a:ext cx="1020945" cy="1075063"/>
          </a:xfrm>
          <a:prstGeom prst="rect">
            <a:avLst/>
          </a:prstGeom>
        </p:spPr>
      </p:pic>
      <p:pic>
        <p:nvPicPr>
          <p:cNvPr id="37" name="図 36">
            <a:extLst>
              <a:ext uri="{FF2B5EF4-FFF2-40B4-BE49-F238E27FC236}">
                <a16:creationId xmlns:a16="http://schemas.microsoft.com/office/drawing/2014/main" id="{1A7F01E2-2839-4BDA-BD95-7CDA80D1BD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8" name="図 37">
            <a:extLst>
              <a:ext uri="{FF2B5EF4-FFF2-40B4-BE49-F238E27FC236}">
                <a16:creationId xmlns:a16="http://schemas.microsoft.com/office/drawing/2014/main" id="{B44CFC78-D7BE-46AA-83FE-678A174265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958C0F3F-3AE8-4E4D-ADB3-4F9E80A4EC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3" name="図 42">
            <a:extLst>
              <a:ext uri="{FF2B5EF4-FFF2-40B4-BE49-F238E27FC236}">
                <a16:creationId xmlns:a16="http://schemas.microsoft.com/office/drawing/2014/main" id="{1B812CEC-CFF8-4380-91AC-2D1B3415FED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4" name="図 43">
            <a:extLst>
              <a:ext uri="{FF2B5EF4-FFF2-40B4-BE49-F238E27FC236}">
                <a16:creationId xmlns:a16="http://schemas.microsoft.com/office/drawing/2014/main" id="{EE8C7679-9B81-4D20-8DDA-E976FFB940B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5" name="図 44">
            <a:extLst>
              <a:ext uri="{FF2B5EF4-FFF2-40B4-BE49-F238E27FC236}">
                <a16:creationId xmlns:a16="http://schemas.microsoft.com/office/drawing/2014/main" id="{C077F37B-5558-41B0-ABEB-64D2CA5FAC2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6" name="図 45">
            <a:extLst>
              <a:ext uri="{FF2B5EF4-FFF2-40B4-BE49-F238E27FC236}">
                <a16:creationId xmlns:a16="http://schemas.microsoft.com/office/drawing/2014/main" id="{99886A2A-5DA8-4F1C-A169-FBAE3A01958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7" name="Picture 2">
            <a:extLst>
              <a:ext uri="{FF2B5EF4-FFF2-40B4-BE49-F238E27FC236}">
                <a16:creationId xmlns:a16="http://schemas.microsoft.com/office/drawing/2014/main" id="{9AFF5770-25A7-4C9A-8AFC-66BB1A7B29A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a:extLst>
              <a:ext uri="{FF2B5EF4-FFF2-40B4-BE49-F238E27FC236}">
                <a16:creationId xmlns:a16="http://schemas.microsoft.com/office/drawing/2014/main" id="{5A071F01-2453-4E9E-AE6B-241FE9BC84D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a:extLst>
              <a:ext uri="{FF2B5EF4-FFF2-40B4-BE49-F238E27FC236}">
                <a16:creationId xmlns:a16="http://schemas.microsoft.com/office/drawing/2014/main" id="{F8F3C941-6C19-4FF3-8431-83415BFEB6A5}"/>
              </a:ext>
            </a:extLst>
          </p:cNvPr>
          <p:cNvPicPr>
            <a:picLocks noChangeAspect="1"/>
          </p:cNvPicPr>
          <p:nvPr/>
        </p:nvPicPr>
        <p:blipFill>
          <a:blip r:embed="rId14"/>
          <a:stretch>
            <a:fillRect/>
          </a:stretch>
        </p:blipFill>
        <p:spPr>
          <a:xfrm>
            <a:off x="4348276" y="3176261"/>
            <a:ext cx="1429225" cy="953293"/>
          </a:xfrm>
          <a:prstGeom prst="rect">
            <a:avLst/>
          </a:prstGeom>
        </p:spPr>
      </p:pic>
      <p:sp>
        <p:nvSpPr>
          <p:cNvPr id="49" name="テキスト ボックス 48">
            <a:extLst>
              <a:ext uri="{FF2B5EF4-FFF2-40B4-BE49-F238E27FC236}">
                <a16:creationId xmlns:a16="http://schemas.microsoft.com/office/drawing/2014/main" id="{84DF83A4-16C8-46A8-9A56-738244814226}"/>
              </a:ext>
            </a:extLst>
          </p:cNvPr>
          <p:cNvSpPr txBox="1"/>
          <p:nvPr/>
        </p:nvSpPr>
        <p:spPr>
          <a:xfrm>
            <a:off x="4137022" y="4152772"/>
            <a:ext cx="1743177" cy="233253"/>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針葉樹・広葉樹が混交するモザイク林相</a:t>
            </a:r>
            <a:endParaRPr lang="en-US" altLang="ja-JP" sz="800" dirty="0">
              <a:latin typeface="BIZ UDPゴシック" panose="020B0400000000000000" pitchFamily="50" charset="-128"/>
              <a:ea typeface="BIZ UDPゴシック" panose="020B0400000000000000" pitchFamily="50" charset="-128"/>
            </a:endParaRPr>
          </a:p>
          <a:p>
            <a:pPr algn="r"/>
            <a:r>
              <a:rPr lang="ja-JP" altLang="en-US" sz="800" dirty="0">
                <a:latin typeface="BIZ UDPゴシック" panose="020B0400000000000000" pitchFamily="50" charset="-128"/>
                <a:ea typeface="BIZ UDPゴシック" panose="020B0400000000000000" pitchFamily="50" charset="-128"/>
              </a:rPr>
              <a:t>出典：令和６年度　森林・林業白書</a:t>
            </a:r>
          </a:p>
        </p:txBody>
      </p:sp>
      <p:sp>
        <p:nvSpPr>
          <p:cNvPr id="50" name="スライド番号プレースホルダー 10">
            <a:extLst>
              <a:ext uri="{FF2B5EF4-FFF2-40B4-BE49-F238E27FC236}">
                <a16:creationId xmlns:a16="http://schemas.microsoft.com/office/drawing/2014/main" id="{A8D497E5-B96C-4AF5-8D10-5BD4DA24155B}"/>
              </a:ext>
            </a:extLst>
          </p:cNvPr>
          <p:cNvSpPr>
            <a:spLocks noGrp="1"/>
          </p:cNvSpPr>
          <p:nvPr>
            <p:ph type="sldNum" sz="quarter" idx="12"/>
          </p:nvPr>
        </p:nvSpPr>
        <p:spPr>
          <a:xfrm>
            <a:off x="7616599" y="6457568"/>
            <a:ext cx="2228850" cy="365125"/>
          </a:xfrm>
        </p:spPr>
        <p:txBody>
          <a:bodyPr/>
          <a:lstStyle/>
          <a:p>
            <a:r>
              <a:rPr kumimoji="1" lang="en-US" altLang="ja-JP" sz="2000" b="1" dirty="0"/>
              <a:t>22</a:t>
            </a:r>
            <a:endParaRPr kumimoji="1" lang="ja-JP" altLang="en-US" sz="2000" b="1" dirty="0"/>
          </a:p>
        </p:txBody>
      </p:sp>
    </p:spTree>
    <p:extLst>
      <p:ext uri="{BB962C8B-B14F-4D97-AF65-F5344CB8AC3E}">
        <p14:creationId xmlns:p14="http://schemas.microsoft.com/office/powerpoint/2010/main" val="15739987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5667</Words>
  <Application>Microsoft Office PowerPoint</Application>
  <PresentationFormat>A4 210 x 297 mm</PresentationFormat>
  <Paragraphs>305</Paragraphs>
  <Slides>10</Slides>
  <Notes>7</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10</vt:i4>
      </vt:variant>
    </vt:vector>
  </HeadingPairs>
  <TitlesOfParts>
    <vt:vector size="23" baseType="lpstr">
      <vt:lpstr>BIZ UDPゴシック</vt:lpstr>
      <vt:lpstr>BIZ UDGothic</vt:lpstr>
      <vt:lpstr>BIZ UDGothic</vt:lpstr>
      <vt:lpstr>HG丸ｺﾞｼｯｸM-PRO</vt:lpstr>
      <vt:lpstr>Meiryo UI</vt:lpstr>
      <vt:lpstr>ＭＳ Ｐゴシック</vt:lpstr>
      <vt:lpstr>MS UI Gothic</vt:lpstr>
      <vt:lpstr>メイリオ</vt:lpstr>
      <vt:lpstr>游ゴシック</vt:lpstr>
      <vt:lpstr>Arial</vt:lpstr>
      <vt:lpstr>Calibri</vt:lpstr>
      <vt:lpstr>Calibri Light</vt:lpstr>
      <vt:lpstr>Office テーマ</vt:lpstr>
      <vt:lpstr>第３章 大阪府の森林・林業を取り巻く状況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2026-03-23T06:45:55Z</dcterms:modified>
</cp:coreProperties>
</file>