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1"/>
  </p:sldMasterIdLst>
  <p:notesMasterIdLst>
    <p:notesMasterId r:id="rId8"/>
  </p:notesMasterIdLst>
  <p:sldIdLst>
    <p:sldId id="1146" r:id="rId2"/>
    <p:sldId id="1124" r:id="rId3"/>
    <p:sldId id="1155" r:id="rId4"/>
    <p:sldId id="1161" r:id="rId5"/>
    <p:sldId id="1105" r:id="rId6"/>
    <p:sldId id="1162" r:id="rId7"/>
  </p:sldIdLst>
  <p:sldSz cx="9906000" cy="6858000" type="A4"/>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3" name="作成者" initials="A" lastIdx="0"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809"/>
    <a:srgbClr val="2E4636"/>
    <a:srgbClr val="FFFFFF"/>
    <a:srgbClr val="FF6600"/>
    <a:srgbClr val="D8D8D8"/>
    <a:srgbClr val="909090"/>
    <a:srgbClr val="389138"/>
    <a:srgbClr val="EAEA7F"/>
    <a:srgbClr val="E9BD37"/>
    <a:srgbClr val="E9A23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287" autoAdjust="0"/>
    <p:restoredTop sz="96293" autoAdjust="0"/>
  </p:normalViewPr>
  <p:slideViewPr>
    <p:cSldViewPr snapToGrid="0">
      <p:cViewPr varScale="1">
        <p:scale>
          <a:sx n="113" d="100"/>
          <a:sy n="113" d="100"/>
        </p:scale>
        <p:origin x="1704" y="84"/>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1"/>
            <a:ext cx="2945448" cy="497838"/>
          </a:xfrm>
          <a:prstGeom prst="rect">
            <a:avLst/>
          </a:prstGeom>
        </p:spPr>
        <p:txBody>
          <a:bodyPr vert="horz" lIns="91312" tIns="45656" rIns="91312" bIns="45656"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0643" y="1"/>
            <a:ext cx="2945448" cy="497838"/>
          </a:xfrm>
          <a:prstGeom prst="rect">
            <a:avLst/>
          </a:prstGeom>
        </p:spPr>
        <p:txBody>
          <a:bodyPr vert="horz" lIns="91312" tIns="45656" rIns="91312" bIns="45656" rtlCol="0"/>
          <a:lstStyle>
            <a:lvl1pPr algn="r">
              <a:defRPr sz="1200"/>
            </a:lvl1pPr>
          </a:lstStyle>
          <a:p>
            <a:fld id="{AA6FE65D-F661-4725-B157-2FCDB18F60FD}" type="datetimeFigureOut">
              <a:rPr kumimoji="1" lang="ja-JP" altLang="en-US" smtClean="0"/>
              <a:t>2026/3/23</a:t>
            </a:fld>
            <a:endParaRPr kumimoji="1" lang="ja-JP" altLang="en-US"/>
          </a:p>
        </p:txBody>
      </p:sp>
      <p:sp>
        <p:nvSpPr>
          <p:cNvPr id="4" name="スライド イメージ プレースホルダー 3"/>
          <p:cNvSpPr>
            <a:spLocks noGrp="1" noRot="1" noChangeAspect="1"/>
          </p:cNvSpPr>
          <p:nvPr>
            <p:ph type="sldImg" idx="2"/>
          </p:nvPr>
        </p:nvSpPr>
        <p:spPr>
          <a:xfrm>
            <a:off x="979488" y="1241425"/>
            <a:ext cx="4838700" cy="3349625"/>
          </a:xfrm>
          <a:prstGeom prst="rect">
            <a:avLst/>
          </a:prstGeom>
          <a:noFill/>
          <a:ln w="12700">
            <a:solidFill>
              <a:prstClr val="black"/>
            </a:solidFill>
          </a:ln>
        </p:spPr>
        <p:txBody>
          <a:bodyPr vert="horz" lIns="91312" tIns="45656" rIns="91312" bIns="45656" rtlCol="0" anchor="ctr"/>
          <a:lstStyle/>
          <a:p>
            <a:endParaRPr lang="ja-JP" altLang="en-US"/>
          </a:p>
        </p:txBody>
      </p:sp>
      <p:sp>
        <p:nvSpPr>
          <p:cNvPr id="5" name="ノート プレースホルダー 4"/>
          <p:cNvSpPr>
            <a:spLocks noGrp="1"/>
          </p:cNvSpPr>
          <p:nvPr>
            <p:ph type="body" sz="quarter" idx="3"/>
          </p:nvPr>
        </p:nvSpPr>
        <p:spPr>
          <a:xfrm>
            <a:off x="680085" y="4777027"/>
            <a:ext cx="5437506" cy="3908187"/>
          </a:xfrm>
          <a:prstGeom prst="rect">
            <a:avLst/>
          </a:prstGeom>
        </p:spPr>
        <p:txBody>
          <a:bodyPr vert="horz" lIns="91312" tIns="45656" rIns="91312" bIns="45656"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428800"/>
            <a:ext cx="2945448" cy="497838"/>
          </a:xfrm>
          <a:prstGeom prst="rect">
            <a:avLst/>
          </a:prstGeom>
        </p:spPr>
        <p:txBody>
          <a:bodyPr vert="horz" lIns="91312" tIns="45656" rIns="91312" bIns="45656"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0643" y="9428800"/>
            <a:ext cx="2945448" cy="497838"/>
          </a:xfrm>
          <a:prstGeom prst="rect">
            <a:avLst/>
          </a:prstGeom>
        </p:spPr>
        <p:txBody>
          <a:bodyPr vert="horz" lIns="91312" tIns="45656" rIns="91312" bIns="45656" rtlCol="0" anchor="b"/>
          <a:lstStyle>
            <a:lvl1pPr algn="r">
              <a:defRPr sz="1200"/>
            </a:lvl1pPr>
          </a:lstStyle>
          <a:p>
            <a:fld id="{D4076765-1E50-4E9C-A29A-AE8343C30724}" type="slidenum">
              <a:rPr kumimoji="1" lang="ja-JP" altLang="en-US" smtClean="0"/>
              <a:t>‹#›</a:t>
            </a:fld>
            <a:endParaRPr kumimoji="1" lang="ja-JP" altLang="en-US"/>
          </a:p>
        </p:txBody>
      </p:sp>
    </p:spTree>
    <p:extLst>
      <p:ext uri="{BB962C8B-B14F-4D97-AF65-F5344CB8AC3E}">
        <p14:creationId xmlns:p14="http://schemas.microsoft.com/office/powerpoint/2010/main" val="519710066"/>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D4076765-1E50-4E9C-A29A-AE8343C30724}" type="slidenum">
              <a:rPr kumimoji="1" lang="ja-JP" altLang="en-US" smtClean="0"/>
              <a:t>3</a:t>
            </a:fld>
            <a:endParaRPr kumimoji="1" lang="ja-JP" altLang="en-US"/>
          </a:p>
        </p:txBody>
      </p:sp>
    </p:spTree>
    <p:extLst>
      <p:ext uri="{BB962C8B-B14F-4D97-AF65-F5344CB8AC3E}">
        <p14:creationId xmlns:p14="http://schemas.microsoft.com/office/powerpoint/2010/main" val="37559508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D4076765-1E50-4E9C-A29A-AE8343C30724}" type="slidenum">
              <a:rPr kumimoji="1" lang="ja-JP" altLang="en-US" smtClean="0"/>
              <a:t>4</a:t>
            </a:fld>
            <a:endParaRPr kumimoji="1" lang="ja-JP" altLang="en-US"/>
          </a:p>
        </p:txBody>
      </p:sp>
    </p:spTree>
    <p:extLst>
      <p:ext uri="{BB962C8B-B14F-4D97-AF65-F5344CB8AC3E}">
        <p14:creationId xmlns:p14="http://schemas.microsoft.com/office/powerpoint/2010/main" val="4039440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D4076765-1E50-4E9C-A29A-AE8343C30724}" type="slidenum">
              <a:rPr kumimoji="1" lang="ja-JP" altLang="en-US" smtClean="0"/>
              <a:t>5</a:t>
            </a:fld>
            <a:endParaRPr kumimoji="1" lang="ja-JP" altLang="en-US"/>
          </a:p>
        </p:txBody>
      </p:sp>
    </p:spTree>
    <p:extLst>
      <p:ext uri="{BB962C8B-B14F-4D97-AF65-F5344CB8AC3E}">
        <p14:creationId xmlns:p14="http://schemas.microsoft.com/office/powerpoint/2010/main" val="34716782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D4076765-1E50-4E9C-A29A-AE8343C30724}" type="slidenum">
              <a:rPr kumimoji="1" lang="ja-JP" altLang="en-US" smtClean="0"/>
              <a:t>6</a:t>
            </a:fld>
            <a:endParaRPr kumimoji="1" lang="ja-JP" altLang="en-US"/>
          </a:p>
        </p:txBody>
      </p:sp>
    </p:spTree>
    <p:extLst>
      <p:ext uri="{BB962C8B-B14F-4D97-AF65-F5344CB8AC3E}">
        <p14:creationId xmlns:p14="http://schemas.microsoft.com/office/powerpoint/2010/main" val="4401821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1745AB77-853C-4B9F-BE64-58DFEE6F818F}" type="datetimeFigureOut">
              <a:rPr kumimoji="1" lang="ja-JP" altLang="en-US" smtClean="0"/>
              <a:t>2026/3/23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C18C003-E1D4-4008-956B-BA39ED05138C}" type="slidenum">
              <a:rPr kumimoji="1" lang="ja-JP" altLang="en-US" smtClean="0"/>
              <a:t>‹#›</a:t>
            </a:fld>
            <a:endParaRPr kumimoji="1" lang="ja-JP" altLang="en-US"/>
          </a:p>
        </p:txBody>
      </p:sp>
    </p:spTree>
    <p:extLst>
      <p:ext uri="{BB962C8B-B14F-4D97-AF65-F5344CB8AC3E}">
        <p14:creationId xmlns:p14="http://schemas.microsoft.com/office/powerpoint/2010/main" val="4053814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1745AB77-853C-4B9F-BE64-58DFEE6F818F}" type="datetimeFigureOut">
              <a:rPr kumimoji="1" lang="ja-JP" altLang="en-US" smtClean="0"/>
              <a:t>2026/3/23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C18C003-E1D4-4008-956B-BA39ED05138C}" type="slidenum">
              <a:rPr kumimoji="1" lang="ja-JP" altLang="en-US" smtClean="0"/>
              <a:t>‹#›</a:t>
            </a:fld>
            <a:endParaRPr kumimoji="1" lang="ja-JP" altLang="en-US"/>
          </a:p>
        </p:txBody>
      </p:sp>
    </p:spTree>
    <p:extLst>
      <p:ext uri="{BB962C8B-B14F-4D97-AF65-F5344CB8AC3E}">
        <p14:creationId xmlns:p14="http://schemas.microsoft.com/office/powerpoint/2010/main" val="777151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1745AB77-853C-4B9F-BE64-58DFEE6F818F}" type="datetimeFigureOut">
              <a:rPr kumimoji="1" lang="ja-JP" altLang="en-US" smtClean="0"/>
              <a:t>2026/3/23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C18C003-E1D4-4008-956B-BA39ED05138C}" type="slidenum">
              <a:rPr kumimoji="1" lang="ja-JP" altLang="en-US" smtClean="0"/>
              <a:t>‹#›</a:t>
            </a:fld>
            <a:endParaRPr kumimoji="1" lang="ja-JP" altLang="en-US"/>
          </a:p>
        </p:txBody>
      </p:sp>
    </p:spTree>
    <p:extLst>
      <p:ext uri="{BB962C8B-B14F-4D97-AF65-F5344CB8AC3E}">
        <p14:creationId xmlns:p14="http://schemas.microsoft.com/office/powerpoint/2010/main" val="5051944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1745AB77-853C-4B9F-BE64-58DFEE6F818F}" type="datetimeFigureOut">
              <a:rPr kumimoji="1" lang="ja-JP" altLang="en-US" smtClean="0"/>
              <a:t>2026/3/23</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DC18C003-E1D4-4008-956B-BA39ED05138C}" type="slidenum">
              <a:rPr kumimoji="1" lang="ja-JP" altLang="en-US" smtClean="0"/>
              <a:t>‹#›</a:t>
            </a:fld>
            <a:endParaRPr kumimoji="1" lang="ja-JP" altLang="en-US"/>
          </a:p>
        </p:txBody>
      </p:sp>
    </p:spTree>
    <p:extLst>
      <p:ext uri="{BB962C8B-B14F-4D97-AF65-F5344CB8AC3E}">
        <p14:creationId xmlns:p14="http://schemas.microsoft.com/office/powerpoint/2010/main" val="15201526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82329" y="2505075"/>
            <a:ext cx="4190702"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5014913" y="2505075"/>
            <a:ext cx="4211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1745AB77-853C-4B9F-BE64-58DFEE6F818F}" type="datetimeFigureOut">
              <a:rPr kumimoji="1" lang="ja-JP" altLang="en-US" smtClean="0"/>
              <a:t>2026/3/23</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DC18C003-E1D4-4008-956B-BA39ED05138C}" type="slidenum">
              <a:rPr kumimoji="1" lang="ja-JP" altLang="en-US" smtClean="0"/>
              <a:t>‹#›</a:t>
            </a:fld>
            <a:endParaRPr kumimoji="1" lang="ja-JP" altLang="en-US"/>
          </a:p>
        </p:txBody>
      </p:sp>
    </p:spTree>
    <p:extLst>
      <p:ext uri="{BB962C8B-B14F-4D97-AF65-F5344CB8AC3E}">
        <p14:creationId xmlns:p14="http://schemas.microsoft.com/office/powerpoint/2010/main" val="28171230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1745AB77-853C-4B9F-BE64-58DFEE6F818F}" type="datetimeFigureOut">
              <a:rPr kumimoji="1" lang="ja-JP" altLang="en-US" smtClean="0"/>
              <a:t>2026/3/23</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DC18C003-E1D4-4008-956B-BA39ED05138C}" type="slidenum">
              <a:rPr kumimoji="1" lang="ja-JP" altLang="en-US" smtClean="0"/>
              <a:t>‹#›</a:t>
            </a:fld>
            <a:endParaRPr kumimoji="1" lang="ja-JP" altLang="en-US"/>
          </a:p>
        </p:txBody>
      </p:sp>
    </p:spTree>
    <p:extLst>
      <p:ext uri="{BB962C8B-B14F-4D97-AF65-F5344CB8AC3E}">
        <p14:creationId xmlns:p14="http://schemas.microsoft.com/office/powerpoint/2010/main" val="16643874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745AB77-853C-4B9F-BE64-58DFEE6F818F}" type="datetimeFigureOut">
              <a:rPr kumimoji="1" lang="ja-JP" altLang="en-US" smtClean="0"/>
              <a:t>2026/3/23</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DC18C003-E1D4-4008-956B-BA39ED05138C}" type="slidenum">
              <a:rPr kumimoji="1" lang="ja-JP" altLang="en-US" smtClean="0"/>
              <a:t>‹#›</a:t>
            </a:fld>
            <a:endParaRPr kumimoji="1" lang="ja-JP" altLang="en-US"/>
          </a:p>
        </p:txBody>
      </p:sp>
    </p:spTree>
    <p:extLst>
      <p:ext uri="{BB962C8B-B14F-4D97-AF65-F5344CB8AC3E}">
        <p14:creationId xmlns:p14="http://schemas.microsoft.com/office/powerpoint/2010/main" val="8494526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1745AB77-853C-4B9F-BE64-58DFEE6F818F}" type="datetimeFigureOut">
              <a:rPr kumimoji="1" lang="ja-JP" altLang="en-US" smtClean="0"/>
              <a:t>2026/3/23</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DC18C003-E1D4-4008-956B-BA39ED05138C}" type="slidenum">
              <a:rPr kumimoji="1" lang="ja-JP" altLang="en-US" smtClean="0"/>
              <a:t>‹#›</a:t>
            </a:fld>
            <a:endParaRPr kumimoji="1" lang="ja-JP" altLang="en-US"/>
          </a:p>
        </p:txBody>
      </p:sp>
    </p:spTree>
    <p:extLst>
      <p:ext uri="{BB962C8B-B14F-4D97-AF65-F5344CB8AC3E}">
        <p14:creationId xmlns:p14="http://schemas.microsoft.com/office/powerpoint/2010/main" val="6209324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1745AB77-853C-4B9F-BE64-58DFEE6F818F}" type="datetimeFigureOut">
              <a:rPr kumimoji="1" lang="ja-JP" altLang="en-US" smtClean="0"/>
              <a:t>2026/3/23</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DC18C003-E1D4-4008-956B-BA39ED05138C}" type="slidenum">
              <a:rPr kumimoji="1" lang="ja-JP" altLang="en-US" smtClean="0"/>
              <a:t>‹#›</a:t>
            </a:fld>
            <a:endParaRPr kumimoji="1" lang="ja-JP" altLang="en-US"/>
          </a:p>
        </p:txBody>
      </p:sp>
    </p:spTree>
    <p:extLst>
      <p:ext uri="{BB962C8B-B14F-4D97-AF65-F5344CB8AC3E}">
        <p14:creationId xmlns:p14="http://schemas.microsoft.com/office/powerpoint/2010/main" val="41786098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1745AB77-853C-4B9F-BE64-58DFEE6F818F}" type="datetimeFigureOut">
              <a:rPr kumimoji="1" lang="ja-JP" altLang="en-US" smtClean="0"/>
              <a:t>2026/3/23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C18C003-E1D4-4008-956B-BA39ED05138C}" type="slidenum">
              <a:rPr kumimoji="1" lang="ja-JP" altLang="en-US" smtClean="0"/>
              <a:t>‹#›</a:t>
            </a:fld>
            <a:endParaRPr kumimoji="1" lang="ja-JP" altLang="en-US"/>
          </a:p>
        </p:txBody>
      </p:sp>
    </p:spTree>
    <p:extLst>
      <p:ext uri="{BB962C8B-B14F-4D97-AF65-F5344CB8AC3E}">
        <p14:creationId xmlns:p14="http://schemas.microsoft.com/office/powerpoint/2010/main" val="3097901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1745AB77-853C-4B9F-BE64-58DFEE6F818F}" type="datetimeFigureOut">
              <a:rPr kumimoji="1" lang="ja-JP" altLang="en-US" smtClean="0"/>
              <a:t>2026/3/23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C18C003-E1D4-4008-956B-BA39ED05138C}" type="slidenum">
              <a:rPr kumimoji="1" lang="ja-JP" altLang="en-US" smtClean="0"/>
              <a:t>‹#›</a:t>
            </a:fld>
            <a:endParaRPr kumimoji="1" lang="ja-JP" altLang="en-US"/>
          </a:p>
        </p:txBody>
      </p:sp>
    </p:spTree>
    <p:extLst>
      <p:ext uri="{BB962C8B-B14F-4D97-AF65-F5344CB8AC3E}">
        <p14:creationId xmlns:p14="http://schemas.microsoft.com/office/powerpoint/2010/main" val="38943572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745AB77-853C-4B9F-BE64-58DFEE6F818F}" type="datetimeFigureOut">
              <a:rPr kumimoji="1" lang="ja-JP" altLang="en-US" smtClean="0"/>
              <a:t>2026/3/23</a:t>
            </a:fld>
            <a:endParaRPr kumimoji="1" lang="ja-JP" altLang="en-US"/>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C18C003-E1D4-4008-956B-BA39ED05138C}" type="slidenum">
              <a:rPr kumimoji="1" lang="ja-JP" altLang="en-US" smtClean="0"/>
              <a:t>‹#›</a:t>
            </a:fld>
            <a:endParaRPr kumimoji="1" lang="ja-JP" altLang="en-US"/>
          </a:p>
        </p:txBody>
      </p:sp>
    </p:spTree>
    <p:extLst>
      <p:ext uri="{BB962C8B-B14F-4D97-AF65-F5344CB8AC3E}">
        <p14:creationId xmlns:p14="http://schemas.microsoft.com/office/powerpoint/2010/main" val="284490118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_rels/slide3.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5.png"/><Relationship Id="rId18" Type="http://schemas.openxmlformats.org/officeDocument/2006/relationships/image" Target="../media/image10.png"/><Relationship Id="rId3" Type="http://schemas.openxmlformats.org/officeDocument/2006/relationships/image" Target="../media/image11.png"/><Relationship Id="rId7" Type="http://schemas.openxmlformats.org/officeDocument/2006/relationships/image" Target="../media/image15.jpeg"/><Relationship Id="rId12" Type="http://schemas.openxmlformats.org/officeDocument/2006/relationships/image" Target="../media/image4.png"/><Relationship Id="rId17" Type="http://schemas.openxmlformats.org/officeDocument/2006/relationships/image" Target="../media/image9.png"/><Relationship Id="rId2" Type="http://schemas.openxmlformats.org/officeDocument/2006/relationships/notesSlide" Target="../notesSlides/notesSlide1.xml"/><Relationship Id="rId16" Type="http://schemas.openxmlformats.org/officeDocument/2006/relationships/image" Target="../media/image8.png"/><Relationship Id="rId1" Type="http://schemas.openxmlformats.org/officeDocument/2006/relationships/slideLayout" Target="../slideLayouts/slideLayout1.xml"/><Relationship Id="rId6" Type="http://schemas.openxmlformats.org/officeDocument/2006/relationships/image" Target="../media/image14.png"/><Relationship Id="rId11" Type="http://schemas.openxmlformats.org/officeDocument/2006/relationships/image" Target="../media/image3.png"/><Relationship Id="rId5" Type="http://schemas.openxmlformats.org/officeDocument/2006/relationships/image" Target="../media/image13.png"/><Relationship Id="rId15" Type="http://schemas.openxmlformats.org/officeDocument/2006/relationships/image" Target="../media/image7.png"/><Relationship Id="rId10" Type="http://schemas.openxmlformats.org/officeDocument/2006/relationships/image" Target="../media/image2.png"/><Relationship Id="rId4" Type="http://schemas.openxmlformats.org/officeDocument/2006/relationships/image" Target="../media/image12.jpeg"/><Relationship Id="rId9" Type="http://schemas.openxmlformats.org/officeDocument/2006/relationships/image" Target="../media/image17.png"/><Relationship Id="rId14" Type="http://schemas.openxmlformats.org/officeDocument/2006/relationships/image" Target="../media/image6.png"/></Relationships>
</file>

<file path=ppt/slides/_rels/slide4.xml.rels><?xml version="1.0" encoding="UTF-8" standalone="yes"?>
<Relationships xmlns="http://schemas.openxmlformats.org/package/2006/relationships"><Relationship Id="rId8" Type="http://schemas.openxmlformats.org/officeDocument/2006/relationships/image" Target="../media/image23.jpeg"/><Relationship Id="rId13" Type="http://schemas.openxmlformats.org/officeDocument/2006/relationships/image" Target="../media/image6.png"/><Relationship Id="rId3" Type="http://schemas.openxmlformats.org/officeDocument/2006/relationships/image" Target="../media/image18.jpeg"/><Relationship Id="rId7" Type="http://schemas.openxmlformats.org/officeDocument/2006/relationships/image" Target="../media/image22.png"/><Relationship Id="rId12" Type="http://schemas.openxmlformats.org/officeDocument/2006/relationships/image" Target="../media/image5.png"/><Relationship Id="rId17" Type="http://schemas.openxmlformats.org/officeDocument/2006/relationships/image" Target="../media/image10.png"/><Relationship Id="rId2" Type="http://schemas.openxmlformats.org/officeDocument/2006/relationships/notesSlide" Target="../notesSlides/notesSlide2.xml"/><Relationship Id="rId16" Type="http://schemas.openxmlformats.org/officeDocument/2006/relationships/image" Target="../media/image9.png"/><Relationship Id="rId1" Type="http://schemas.openxmlformats.org/officeDocument/2006/relationships/slideLayout" Target="../slideLayouts/slideLayout1.xml"/><Relationship Id="rId6" Type="http://schemas.openxmlformats.org/officeDocument/2006/relationships/image" Target="../media/image21.png"/><Relationship Id="rId11" Type="http://schemas.openxmlformats.org/officeDocument/2006/relationships/image" Target="../media/image4.png"/><Relationship Id="rId5" Type="http://schemas.openxmlformats.org/officeDocument/2006/relationships/image" Target="../media/image20.jpeg"/><Relationship Id="rId15" Type="http://schemas.openxmlformats.org/officeDocument/2006/relationships/image" Target="../media/image8.png"/><Relationship Id="rId10" Type="http://schemas.openxmlformats.org/officeDocument/2006/relationships/image" Target="../media/image3.png"/><Relationship Id="rId4" Type="http://schemas.openxmlformats.org/officeDocument/2006/relationships/image" Target="../media/image19.png"/><Relationship Id="rId9" Type="http://schemas.openxmlformats.org/officeDocument/2006/relationships/image" Target="../media/image2.png"/><Relationship Id="rId14" Type="http://schemas.openxmlformats.org/officeDocument/2006/relationships/image" Target="../media/image7.png"/></Relationships>
</file>

<file path=ppt/slides/_rels/slide5.xml.rels><?xml version="1.0" encoding="UTF-8" standalone="yes"?>
<Relationships xmlns="http://schemas.openxmlformats.org/package/2006/relationships"><Relationship Id="rId8" Type="http://schemas.openxmlformats.org/officeDocument/2006/relationships/image" Target="../media/image2.png"/><Relationship Id="rId13" Type="http://schemas.openxmlformats.org/officeDocument/2006/relationships/image" Target="../media/image7.png"/><Relationship Id="rId3" Type="http://schemas.openxmlformats.org/officeDocument/2006/relationships/image" Target="../media/image24.png"/><Relationship Id="rId7" Type="http://schemas.openxmlformats.org/officeDocument/2006/relationships/image" Target="../media/image28.png"/><Relationship Id="rId12" Type="http://schemas.openxmlformats.org/officeDocument/2006/relationships/image" Target="../media/image6.png"/><Relationship Id="rId2" Type="http://schemas.openxmlformats.org/officeDocument/2006/relationships/notesSlide" Target="../notesSlides/notesSlide3.xml"/><Relationship Id="rId16" Type="http://schemas.openxmlformats.org/officeDocument/2006/relationships/image" Target="../media/image10.png"/><Relationship Id="rId1" Type="http://schemas.openxmlformats.org/officeDocument/2006/relationships/slideLayout" Target="../slideLayouts/slideLayout1.xml"/><Relationship Id="rId6" Type="http://schemas.openxmlformats.org/officeDocument/2006/relationships/image" Target="../media/image27.png"/><Relationship Id="rId11" Type="http://schemas.openxmlformats.org/officeDocument/2006/relationships/image" Target="../media/image5.png"/><Relationship Id="rId5" Type="http://schemas.openxmlformats.org/officeDocument/2006/relationships/image" Target="../media/image26.png"/><Relationship Id="rId15" Type="http://schemas.openxmlformats.org/officeDocument/2006/relationships/image" Target="../media/image9.png"/><Relationship Id="rId10" Type="http://schemas.openxmlformats.org/officeDocument/2006/relationships/image" Target="../media/image4.png"/><Relationship Id="rId4" Type="http://schemas.openxmlformats.org/officeDocument/2006/relationships/image" Target="../media/image25.png"/><Relationship Id="rId9" Type="http://schemas.openxmlformats.org/officeDocument/2006/relationships/image" Target="../media/image3.png"/><Relationship Id="rId14" Type="http://schemas.openxmlformats.org/officeDocument/2006/relationships/image" Target="../media/image8.png"/></Relationships>
</file>

<file path=ppt/slides/_rels/slide6.xml.rels><?xml version="1.0" encoding="UTF-8" standalone="yes"?>
<Relationships xmlns="http://schemas.openxmlformats.org/package/2006/relationships"><Relationship Id="rId8" Type="http://schemas.openxmlformats.org/officeDocument/2006/relationships/image" Target="../media/image34.png"/><Relationship Id="rId13" Type="http://schemas.openxmlformats.org/officeDocument/2006/relationships/image" Target="../media/image4.png"/><Relationship Id="rId18" Type="http://schemas.openxmlformats.org/officeDocument/2006/relationships/image" Target="../media/image9.png"/><Relationship Id="rId3" Type="http://schemas.openxmlformats.org/officeDocument/2006/relationships/image" Target="../media/image29.jpeg"/><Relationship Id="rId7" Type="http://schemas.openxmlformats.org/officeDocument/2006/relationships/image" Target="../media/image33.jpeg"/><Relationship Id="rId12" Type="http://schemas.openxmlformats.org/officeDocument/2006/relationships/image" Target="../media/image3.png"/><Relationship Id="rId17" Type="http://schemas.openxmlformats.org/officeDocument/2006/relationships/image" Target="../media/image8.png"/><Relationship Id="rId2" Type="http://schemas.openxmlformats.org/officeDocument/2006/relationships/notesSlide" Target="../notesSlides/notesSlide4.xml"/><Relationship Id="rId16" Type="http://schemas.openxmlformats.org/officeDocument/2006/relationships/image" Target="../media/image7.png"/><Relationship Id="rId1" Type="http://schemas.openxmlformats.org/officeDocument/2006/relationships/slideLayout" Target="../slideLayouts/slideLayout1.xml"/><Relationship Id="rId6" Type="http://schemas.openxmlformats.org/officeDocument/2006/relationships/image" Target="../media/image32.jpeg"/><Relationship Id="rId11" Type="http://schemas.openxmlformats.org/officeDocument/2006/relationships/image" Target="../media/image2.png"/><Relationship Id="rId5" Type="http://schemas.openxmlformats.org/officeDocument/2006/relationships/image" Target="../media/image31.jpeg"/><Relationship Id="rId15" Type="http://schemas.openxmlformats.org/officeDocument/2006/relationships/image" Target="../media/image6.png"/><Relationship Id="rId10" Type="http://schemas.openxmlformats.org/officeDocument/2006/relationships/image" Target="../media/image36.jpeg"/><Relationship Id="rId19" Type="http://schemas.openxmlformats.org/officeDocument/2006/relationships/image" Target="../media/image10.png"/><Relationship Id="rId4" Type="http://schemas.openxmlformats.org/officeDocument/2006/relationships/image" Target="../media/image30.png"/><Relationship Id="rId9" Type="http://schemas.openxmlformats.org/officeDocument/2006/relationships/image" Target="../media/image35.png"/><Relationship Id="rId1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15F5FEF-A307-4055-9090-3D57E1E32FB5}"/>
              </a:ext>
            </a:extLst>
          </p:cNvPr>
          <p:cNvSpPr>
            <a:spLocks noGrp="1"/>
          </p:cNvSpPr>
          <p:nvPr>
            <p:ph type="ctrTitle"/>
          </p:nvPr>
        </p:nvSpPr>
        <p:spPr>
          <a:xfrm>
            <a:off x="536582" y="1693889"/>
            <a:ext cx="8832836" cy="2182099"/>
          </a:xfrm>
        </p:spPr>
        <p:txBody>
          <a:bodyPr>
            <a:noAutofit/>
          </a:bodyPr>
          <a:lstStyle/>
          <a:p>
            <a:pPr>
              <a:lnSpc>
                <a:spcPct val="150000"/>
              </a:lnSpc>
            </a:pPr>
            <a:r>
              <a:rPr lang="ja-JP" altLang="en-US" sz="3200" b="1" dirty="0">
                <a:latin typeface="MS UI Gothic" panose="020B0600070205080204" pitchFamily="50" charset="-128"/>
                <a:ea typeface="MS UI Gothic" panose="020B0600070205080204" pitchFamily="50" charset="-128"/>
              </a:rPr>
              <a:t>第６章</a:t>
            </a:r>
            <a:br>
              <a:rPr lang="en-US" altLang="ja-JP" sz="3200" b="1" dirty="0">
                <a:latin typeface="MS UI Gothic" panose="020B0600070205080204" pitchFamily="50" charset="-128"/>
                <a:ea typeface="MS UI Gothic" panose="020B0600070205080204" pitchFamily="50" charset="-128"/>
              </a:rPr>
            </a:br>
            <a:r>
              <a:rPr lang="ja-JP" altLang="en-US" sz="3200" b="1" dirty="0">
                <a:latin typeface="MS UI Gothic" panose="020B0600070205080204" pitchFamily="50" charset="-128"/>
                <a:ea typeface="MS UI Gothic" panose="020B0600070205080204" pitchFamily="50" charset="-128"/>
              </a:rPr>
              <a:t>目標達成に向けた成果指標</a:t>
            </a:r>
            <a:endParaRPr lang="ja-JP" altLang="en-US" sz="3429" dirty="0">
              <a:latin typeface="BIZ UDPゴシック" panose="020B0400000000000000" pitchFamily="50" charset="-128"/>
              <a:ea typeface="BIZ UDPゴシック" panose="020B0400000000000000" pitchFamily="50" charset="-128"/>
            </a:endParaRPr>
          </a:p>
        </p:txBody>
      </p:sp>
      <p:sp>
        <p:nvSpPr>
          <p:cNvPr id="5" name="スライド番号プレースホルダー 10">
            <a:extLst>
              <a:ext uri="{FF2B5EF4-FFF2-40B4-BE49-F238E27FC236}">
                <a16:creationId xmlns:a16="http://schemas.microsoft.com/office/drawing/2014/main" id="{CDCB0873-C084-4B92-A469-F5D37B2F4DCE}"/>
              </a:ext>
            </a:extLst>
          </p:cNvPr>
          <p:cNvSpPr>
            <a:spLocks noGrp="1"/>
          </p:cNvSpPr>
          <p:nvPr>
            <p:ph type="sldNum" sz="quarter" idx="12"/>
          </p:nvPr>
        </p:nvSpPr>
        <p:spPr>
          <a:xfrm>
            <a:off x="7616599" y="6457568"/>
            <a:ext cx="2228850" cy="365125"/>
          </a:xfrm>
        </p:spPr>
        <p:txBody>
          <a:bodyPr/>
          <a:lstStyle/>
          <a:p>
            <a:r>
              <a:rPr kumimoji="1" lang="en-US" altLang="ja-JP" sz="2000" b="1" dirty="0"/>
              <a:t>59</a:t>
            </a:r>
            <a:endParaRPr kumimoji="1" lang="ja-JP" altLang="en-US" sz="2000" b="1" dirty="0"/>
          </a:p>
        </p:txBody>
      </p:sp>
    </p:spTree>
    <p:extLst>
      <p:ext uri="{BB962C8B-B14F-4D97-AF65-F5344CB8AC3E}">
        <p14:creationId xmlns:p14="http://schemas.microsoft.com/office/powerpoint/2010/main" val="29584198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正方形/長方形 19">
            <a:extLst>
              <a:ext uri="{FF2B5EF4-FFF2-40B4-BE49-F238E27FC236}">
                <a16:creationId xmlns:a16="http://schemas.microsoft.com/office/drawing/2014/main" id="{347BF362-16FA-4A9E-B77E-ADB4D0E35D44}"/>
              </a:ext>
            </a:extLst>
          </p:cNvPr>
          <p:cNvSpPr/>
          <p:nvPr/>
        </p:nvSpPr>
        <p:spPr>
          <a:xfrm>
            <a:off x="5068576" y="2522799"/>
            <a:ext cx="4511936" cy="1683627"/>
          </a:xfrm>
          <a:prstGeom prst="rect">
            <a:avLst/>
          </a:prstGeom>
          <a:noFill/>
          <a:ln w="12700" cmpd="sng">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nchorCtr="0"/>
          <a:lstStyle/>
          <a:p>
            <a:endParaRPr kumimoji="1" lang="en-US" altLang="ja-JP" sz="1600" b="1" dirty="0">
              <a:solidFill>
                <a:schemeClr val="tx1"/>
              </a:solidFill>
              <a:latin typeface="BIZ UDゴシック" panose="020B0400000000000000" pitchFamily="49" charset="-128"/>
              <a:ea typeface="BIZ UDゴシック" panose="020B0400000000000000" pitchFamily="49" charset="-128"/>
            </a:endParaRPr>
          </a:p>
          <a:p>
            <a:endParaRPr kumimoji="1" lang="en-US" altLang="ja-JP" sz="1600" b="1" dirty="0">
              <a:solidFill>
                <a:schemeClr val="tx1"/>
              </a:solidFill>
              <a:latin typeface="BIZ UDゴシック" panose="020B0400000000000000" pitchFamily="49" charset="-128"/>
              <a:ea typeface="BIZ UDゴシック" panose="020B0400000000000000" pitchFamily="49" charset="-128"/>
            </a:endParaRPr>
          </a:p>
          <a:p>
            <a:r>
              <a:rPr kumimoji="1" lang="ja-JP" altLang="en-US" sz="1600" b="1" dirty="0">
                <a:solidFill>
                  <a:schemeClr val="tx1"/>
                </a:solidFill>
                <a:latin typeface="BIZ UDゴシック" panose="020B0400000000000000" pitchFamily="49" charset="-128"/>
                <a:ea typeface="BIZ UDゴシック" panose="020B0400000000000000" pitchFamily="49" charset="-128"/>
              </a:rPr>
              <a:t>　中　期　：策定後</a:t>
            </a:r>
            <a:r>
              <a:rPr kumimoji="1" lang="en-US" altLang="ja-JP" sz="1600" b="1" dirty="0">
                <a:solidFill>
                  <a:schemeClr val="tx1"/>
                </a:solidFill>
                <a:latin typeface="BIZ UDゴシック" panose="020B0400000000000000" pitchFamily="49" charset="-128"/>
                <a:ea typeface="BIZ UDゴシック" panose="020B0400000000000000" pitchFamily="49" charset="-128"/>
              </a:rPr>
              <a:t>10</a:t>
            </a:r>
            <a:r>
              <a:rPr kumimoji="1" lang="ja-JP" altLang="en-US" sz="1600" b="1" dirty="0">
                <a:solidFill>
                  <a:schemeClr val="tx1"/>
                </a:solidFill>
                <a:latin typeface="BIZ UDゴシック" panose="020B0400000000000000" pitchFamily="49" charset="-128"/>
                <a:ea typeface="BIZ UDゴシック" panose="020B0400000000000000" pitchFamily="49" charset="-128"/>
              </a:rPr>
              <a:t>年間で達成すべき目標値　　　</a:t>
            </a:r>
            <a:endParaRPr kumimoji="1" lang="en-US" altLang="ja-JP" sz="1600" b="1" dirty="0">
              <a:solidFill>
                <a:schemeClr val="tx1"/>
              </a:solidFill>
              <a:latin typeface="BIZ UDゴシック" panose="020B0400000000000000" pitchFamily="49" charset="-128"/>
              <a:ea typeface="BIZ UDゴシック" panose="020B0400000000000000" pitchFamily="49" charset="-128"/>
            </a:endParaRPr>
          </a:p>
          <a:p>
            <a:endParaRPr kumimoji="1" lang="en-US" altLang="ja-JP" sz="1600" b="1" dirty="0">
              <a:solidFill>
                <a:schemeClr val="tx1"/>
              </a:solidFill>
              <a:latin typeface="BIZ UDゴシック" panose="020B0400000000000000" pitchFamily="49" charset="-128"/>
              <a:ea typeface="BIZ UDゴシック" panose="020B0400000000000000" pitchFamily="49" charset="-128"/>
            </a:endParaRPr>
          </a:p>
          <a:p>
            <a:r>
              <a:rPr kumimoji="1" lang="ja-JP" altLang="en-US" sz="1600" b="1" dirty="0">
                <a:solidFill>
                  <a:schemeClr val="tx1"/>
                </a:solidFill>
                <a:latin typeface="BIZ UDゴシック" panose="020B0400000000000000" pitchFamily="49" charset="-128"/>
                <a:ea typeface="BIZ UDゴシック" panose="020B0400000000000000" pitchFamily="49" charset="-128"/>
              </a:rPr>
              <a:t>　長　期　：策定後</a:t>
            </a:r>
            <a:r>
              <a:rPr kumimoji="1" lang="en-US" altLang="ja-JP" sz="1600" b="1" dirty="0">
                <a:solidFill>
                  <a:schemeClr val="tx1"/>
                </a:solidFill>
                <a:latin typeface="BIZ UDゴシック" panose="020B0400000000000000" pitchFamily="49" charset="-128"/>
                <a:ea typeface="BIZ UDゴシック" panose="020B0400000000000000" pitchFamily="49" charset="-128"/>
              </a:rPr>
              <a:t>20</a:t>
            </a:r>
            <a:r>
              <a:rPr kumimoji="1" lang="ja-JP" altLang="en-US" sz="1600" b="1" dirty="0">
                <a:solidFill>
                  <a:schemeClr val="tx1"/>
                </a:solidFill>
                <a:latin typeface="BIZ UDゴシック" panose="020B0400000000000000" pitchFamily="49" charset="-128"/>
                <a:ea typeface="BIZ UDゴシック" panose="020B0400000000000000" pitchFamily="49" charset="-128"/>
              </a:rPr>
              <a:t>年間でめざすべき目標値</a:t>
            </a:r>
            <a:endParaRPr kumimoji="1" lang="en-US" altLang="ja-JP" sz="1600" b="1" dirty="0">
              <a:solidFill>
                <a:schemeClr val="tx1"/>
              </a:solidFill>
              <a:latin typeface="BIZ UDゴシック" panose="020B0400000000000000" pitchFamily="49" charset="-128"/>
              <a:ea typeface="BIZ UDゴシック" panose="020B0400000000000000" pitchFamily="49" charset="-128"/>
            </a:endParaRPr>
          </a:p>
          <a:p>
            <a:endParaRPr kumimoji="1" lang="en-US" altLang="ja-JP" sz="1600" b="1" dirty="0">
              <a:solidFill>
                <a:schemeClr val="tx1"/>
              </a:solidFill>
              <a:latin typeface="BIZ UDゴシック" panose="020B0400000000000000" pitchFamily="49" charset="-128"/>
              <a:ea typeface="BIZ UDゴシック" panose="020B0400000000000000" pitchFamily="49" charset="-128"/>
            </a:endParaRPr>
          </a:p>
          <a:p>
            <a:pPr>
              <a:lnSpc>
                <a:spcPts val="800"/>
              </a:lnSpc>
            </a:pPr>
            <a:endParaRPr kumimoji="1" lang="en-US" altLang="ja-JP" sz="1600" b="1" dirty="0">
              <a:solidFill>
                <a:schemeClr val="tx1"/>
              </a:solidFill>
              <a:latin typeface="BIZ UDゴシック" panose="020B0400000000000000" pitchFamily="49" charset="-128"/>
              <a:ea typeface="BIZ UDゴシック" panose="020B0400000000000000" pitchFamily="49" charset="-128"/>
            </a:endParaRPr>
          </a:p>
          <a:p>
            <a:r>
              <a:rPr kumimoji="1" lang="ja-JP" altLang="en-US" sz="1600" b="1" dirty="0">
                <a:solidFill>
                  <a:schemeClr val="tx1"/>
                </a:solidFill>
                <a:latin typeface="BIZ UDゴシック" panose="020B0400000000000000" pitchFamily="49" charset="-128"/>
                <a:ea typeface="BIZ UDゴシック" panose="020B0400000000000000" pitchFamily="49" charset="-128"/>
              </a:rPr>
              <a:t>　</a:t>
            </a:r>
            <a:endParaRPr kumimoji="1" lang="en-US" altLang="ja-JP" sz="1600" b="1" dirty="0">
              <a:solidFill>
                <a:schemeClr val="tx1"/>
              </a:solidFill>
              <a:latin typeface="BIZ UDゴシック" panose="020B0400000000000000" pitchFamily="49" charset="-128"/>
              <a:ea typeface="BIZ UDゴシック" panose="020B0400000000000000" pitchFamily="49" charset="-128"/>
            </a:endParaRPr>
          </a:p>
          <a:p>
            <a:endParaRPr kumimoji="1" lang="en-US" altLang="ja-JP" sz="1600" b="1" dirty="0">
              <a:solidFill>
                <a:schemeClr val="tx1"/>
              </a:solidFill>
              <a:latin typeface="BIZ UDゴシック" panose="020B0400000000000000" pitchFamily="49" charset="-128"/>
              <a:ea typeface="BIZ UDゴシック" panose="020B0400000000000000" pitchFamily="49" charset="-128"/>
            </a:endParaRPr>
          </a:p>
        </p:txBody>
      </p:sp>
      <p:sp>
        <p:nvSpPr>
          <p:cNvPr id="12" name="正方形/長方形 11">
            <a:extLst>
              <a:ext uri="{FF2B5EF4-FFF2-40B4-BE49-F238E27FC236}">
                <a16:creationId xmlns:a16="http://schemas.microsoft.com/office/drawing/2014/main" id="{AE15F9C4-AC19-4364-A02D-409652CA06EC}"/>
              </a:ext>
            </a:extLst>
          </p:cNvPr>
          <p:cNvSpPr/>
          <p:nvPr/>
        </p:nvSpPr>
        <p:spPr>
          <a:xfrm>
            <a:off x="0" y="0"/>
            <a:ext cx="9906000" cy="464695"/>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b="1" dirty="0">
                <a:latin typeface="BIZ UDゴシック" panose="020B0400000000000000" pitchFamily="49" charset="-128"/>
                <a:ea typeface="BIZ UDゴシック" panose="020B0400000000000000" pitchFamily="49" charset="-128"/>
              </a:rPr>
              <a:t>　第６章　目標達成に向けた成果指標</a:t>
            </a:r>
          </a:p>
        </p:txBody>
      </p:sp>
      <p:sp>
        <p:nvSpPr>
          <p:cNvPr id="10" name="四角形: 角を丸くする 9">
            <a:extLst>
              <a:ext uri="{FF2B5EF4-FFF2-40B4-BE49-F238E27FC236}">
                <a16:creationId xmlns:a16="http://schemas.microsoft.com/office/drawing/2014/main" id="{B89FEBF1-FD3B-491B-87B2-124C8E4D7552}"/>
              </a:ext>
            </a:extLst>
          </p:cNvPr>
          <p:cNvSpPr/>
          <p:nvPr/>
        </p:nvSpPr>
        <p:spPr>
          <a:xfrm>
            <a:off x="347601" y="2889046"/>
            <a:ext cx="4269806" cy="330488"/>
          </a:xfrm>
          <a:prstGeom prst="roundRect">
            <a:avLst>
              <a:gd name="adj" fmla="val 5612"/>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t" anchorCtr="0"/>
          <a:lstStyle/>
          <a:p>
            <a:r>
              <a:rPr kumimoji="1" lang="ja-JP" altLang="en-US" sz="1400" dirty="0">
                <a:solidFill>
                  <a:srgbClr val="8AA0C5"/>
                </a:solidFill>
                <a:latin typeface="BIZ UDゴシック" panose="020B0400000000000000" pitchFamily="49" charset="-128"/>
                <a:ea typeface="BIZ UDゴシック" panose="020B0400000000000000" pitchFamily="49" charset="-128"/>
              </a:rPr>
              <a:t> </a:t>
            </a:r>
            <a:r>
              <a:rPr kumimoji="1" lang="ja-JP" altLang="en-US" sz="1400" b="1" dirty="0">
                <a:solidFill>
                  <a:schemeClr val="accent5">
                    <a:lumMod val="75000"/>
                  </a:schemeClr>
                </a:solidFill>
                <a:latin typeface="BIZ UDゴシック" panose="020B0400000000000000" pitchFamily="49" charset="-128"/>
                <a:ea typeface="BIZ UDゴシック" panose="020B0400000000000000" pitchFamily="49" charset="-128"/>
              </a:rPr>
              <a:t>基軸１ 森林防災・減災力の維持・強化</a:t>
            </a:r>
            <a:endParaRPr kumimoji="1" lang="en-US" altLang="ja-JP" sz="1400" dirty="0">
              <a:solidFill>
                <a:schemeClr val="accent5">
                  <a:lumMod val="75000"/>
                </a:schemeClr>
              </a:solidFill>
              <a:latin typeface="BIZ UDゴシック" panose="020B0400000000000000" pitchFamily="49" charset="-128"/>
              <a:ea typeface="BIZ UDゴシック" panose="020B0400000000000000" pitchFamily="49" charset="-128"/>
            </a:endParaRPr>
          </a:p>
        </p:txBody>
      </p:sp>
      <p:sp>
        <p:nvSpPr>
          <p:cNvPr id="13" name="四角形: 角を丸くする 12">
            <a:extLst>
              <a:ext uri="{FF2B5EF4-FFF2-40B4-BE49-F238E27FC236}">
                <a16:creationId xmlns:a16="http://schemas.microsoft.com/office/drawing/2014/main" id="{FD82DAE9-F82A-490E-95D8-14925FB95550}"/>
              </a:ext>
            </a:extLst>
          </p:cNvPr>
          <p:cNvSpPr/>
          <p:nvPr/>
        </p:nvSpPr>
        <p:spPr>
          <a:xfrm>
            <a:off x="347601" y="3224476"/>
            <a:ext cx="4269806" cy="330488"/>
          </a:xfrm>
          <a:prstGeom prst="roundRect">
            <a:avLst>
              <a:gd name="adj" fmla="val 5077"/>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t" anchorCtr="0"/>
          <a:lstStyle/>
          <a:p>
            <a:r>
              <a:rPr kumimoji="1" lang="ja-JP" altLang="en-US" sz="1400" b="1" dirty="0">
                <a:solidFill>
                  <a:srgbClr val="FF0000"/>
                </a:solidFill>
                <a:latin typeface="BIZ UDゴシック" panose="020B0400000000000000" pitchFamily="49" charset="-128"/>
                <a:ea typeface="BIZ UDゴシック" panose="020B0400000000000000" pitchFamily="49" charset="-128"/>
              </a:rPr>
              <a:t> 基軸２ 持続的な森林経営の推進</a:t>
            </a:r>
            <a:endParaRPr kumimoji="1" lang="en-US" altLang="ja-JP" sz="1400" b="1" dirty="0">
              <a:solidFill>
                <a:srgbClr val="FF0000"/>
              </a:solidFill>
              <a:latin typeface="BIZ UDゴシック" panose="020B0400000000000000" pitchFamily="49" charset="-128"/>
              <a:ea typeface="BIZ UDゴシック" panose="020B0400000000000000" pitchFamily="49" charset="-128"/>
            </a:endParaRPr>
          </a:p>
        </p:txBody>
      </p:sp>
      <p:sp>
        <p:nvSpPr>
          <p:cNvPr id="14" name="四角形: 角を丸くする 13">
            <a:extLst>
              <a:ext uri="{FF2B5EF4-FFF2-40B4-BE49-F238E27FC236}">
                <a16:creationId xmlns:a16="http://schemas.microsoft.com/office/drawing/2014/main" id="{67696CE9-4F41-4C56-8695-783D4631ABFD}"/>
              </a:ext>
            </a:extLst>
          </p:cNvPr>
          <p:cNvSpPr/>
          <p:nvPr/>
        </p:nvSpPr>
        <p:spPr>
          <a:xfrm>
            <a:off x="347601" y="3559906"/>
            <a:ext cx="4269806" cy="330489"/>
          </a:xfrm>
          <a:prstGeom prst="roundRect">
            <a:avLst>
              <a:gd name="adj" fmla="val 5612"/>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t" anchorCtr="0"/>
          <a:lstStyle/>
          <a:p>
            <a:r>
              <a:rPr kumimoji="1" lang="ja-JP" altLang="en-US" sz="1400" dirty="0">
                <a:solidFill>
                  <a:srgbClr val="8AA0C5"/>
                </a:solidFill>
                <a:latin typeface="BIZ UDゴシック" panose="020B0400000000000000" pitchFamily="49" charset="-128"/>
                <a:ea typeface="BIZ UDゴシック" panose="020B0400000000000000" pitchFamily="49" charset="-128"/>
              </a:rPr>
              <a:t> </a:t>
            </a:r>
            <a:r>
              <a:rPr kumimoji="1" lang="ja-JP" altLang="en-US" sz="1400" b="1" dirty="0">
                <a:solidFill>
                  <a:schemeClr val="accent4">
                    <a:lumMod val="75000"/>
                  </a:schemeClr>
                </a:solidFill>
                <a:latin typeface="BIZ UDゴシック" panose="020B0400000000000000" pitchFamily="49" charset="-128"/>
                <a:ea typeface="BIZ UDゴシック" panose="020B0400000000000000" pitchFamily="49" charset="-128"/>
              </a:rPr>
              <a:t>基軸３ 多様性の高い森林の維持・増進</a:t>
            </a:r>
            <a:endParaRPr kumimoji="1" lang="en-US" altLang="ja-JP" sz="1400" b="1" dirty="0">
              <a:solidFill>
                <a:schemeClr val="accent4">
                  <a:lumMod val="75000"/>
                </a:schemeClr>
              </a:solidFill>
              <a:latin typeface="BIZ UDゴシック" panose="020B0400000000000000" pitchFamily="49" charset="-128"/>
              <a:ea typeface="BIZ UDゴシック" panose="020B0400000000000000" pitchFamily="49" charset="-128"/>
            </a:endParaRPr>
          </a:p>
        </p:txBody>
      </p:sp>
      <p:sp>
        <p:nvSpPr>
          <p:cNvPr id="17" name="四角形: 角を丸くする 16">
            <a:extLst>
              <a:ext uri="{FF2B5EF4-FFF2-40B4-BE49-F238E27FC236}">
                <a16:creationId xmlns:a16="http://schemas.microsoft.com/office/drawing/2014/main" id="{28F5A976-DB80-418C-B40D-485EDCD6F2B1}"/>
              </a:ext>
            </a:extLst>
          </p:cNvPr>
          <p:cNvSpPr/>
          <p:nvPr/>
        </p:nvSpPr>
        <p:spPr>
          <a:xfrm>
            <a:off x="347601" y="3895337"/>
            <a:ext cx="4269806" cy="330488"/>
          </a:xfrm>
          <a:prstGeom prst="roundRect">
            <a:avLst>
              <a:gd name="adj" fmla="val 5269"/>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kumimoji="1" lang="ja-JP" altLang="en-US" sz="1400" b="1" dirty="0">
                <a:solidFill>
                  <a:schemeClr val="accent6">
                    <a:lumMod val="75000"/>
                  </a:schemeClr>
                </a:solidFill>
                <a:latin typeface="BIZ UDゴシック" panose="020B0400000000000000" pitchFamily="49" charset="-128"/>
                <a:ea typeface="BIZ UDゴシック" panose="020B0400000000000000" pitchFamily="49" charset="-128"/>
              </a:rPr>
              <a:t>基軸４ 森林の整備・保全のための体制づくり</a:t>
            </a:r>
            <a:endParaRPr kumimoji="1" lang="en-US" altLang="ja-JP" sz="1400" b="1" dirty="0">
              <a:solidFill>
                <a:schemeClr val="accent6">
                  <a:lumMod val="75000"/>
                </a:schemeClr>
              </a:solidFill>
              <a:latin typeface="BIZ UDゴシック" panose="020B0400000000000000" pitchFamily="49" charset="-128"/>
              <a:ea typeface="BIZ UDゴシック" panose="020B0400000000000000" pitchFamily="49" charset="-128"/>
            </a:endParaRPr>
          </a:p>
        </p:txBody>
      </p:sp>
      <p:sp>
        <p:nvSpPr>
          <p:cNvPr id="18" name="正方形/長方形 17">
            <a:extLst>
              <a:ext uri="{FF2B5EF4-FFF2-40B4-BE49-F238E27FC236}">
                <a16:creationId xmlns:a16="http://schemas.microsoft.com/office/drawing/2014/main" id="{60F41429-CA78-41A7-82C2-6E0800124EBC}"/>
              </a:ext>
            </a:extLst>
          </p:cNvPr>
          <p:cNvSpPr/>
          <p:nvPr/>
        </p:nvSpPr>
        <p:spPr>
          <a:xfrm>
            <a:off x="347601" y="2550224"/>
            <a:ext cx="1142058" cy="330488"/>
          </a:xfrm>
          <a:prstGeom prst="rect">
            <a:avLst/>
          </a:prstGeom>
          <a:solidFill>
            <a:srgbClr val="002060"/>
          </a:solidFill>
          <a:ln w="19050" cmpd="sng">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kumimoji="1" lang="ja-JP" altLang="en-US" sz="1600" b="1" dirty="0">
                <a:solidFill>
                  <a:schemeClr val="bg1"/>
                </a:solidFill>
                <a:latin typeface="BIZ UDゴシック" panose="020B0400000000000000" pitchFamily="49" charset="-128"/>
                <a:ea typeface="BIZ UDゴシック" panose="020B0400000000000000" pitchFamily="49" charset="-128"/>
              </a:rPr>
              <a:t>成果目標</a:t>
            </a:r>
          </a:p>
        </p:txBody>
      </p:sp>
      <p:sp>
        <p:nvSpPr>
          <p:cNvPr id="19" name="正方形/長方形 18">
            <a:extLst>
              <a:ext uri="{FF2B5EF4-FFF2-40B4-BE49-F238E27FC236}">
                <a16:creationId xmlns:a16="http://schemas.microsoft.com/office/drawing/2014/main" id="{2113776B-4015-469E-9ACC-A320890AD9E7}"/>
              </a:ext>
            </a:extLst>
          </p:cNvPr>
          <p:cNvSpPr/>
          <p:nvPr/>
        </p:nvSpPr>
        <p:spPr>
          <a:xfrm>
            <a:off x="5068574" y="2522799"/>
            <a:ext cx="3284765" cy="338515"/>
          </a:xfrm>
          <a:prstGeom prst="rect">
            <a:avLst/>
          </a:prstGeom>
          <a:solidFill>
            <a:srgbClr val="002060"/>
          </a:solidFill>
          <a:ln w="19050" cmpd="sng">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kumimoji="1" lang="ja-JP" altLang="en-US" sz="1600" b="1" dirty="0">
                <a:solidFill>
                  <a:schemeClr val="bg1"/>
                </a:solidFill>
                <a:latin typeface="BIZ UDゴシック" panose="020B0400000000000000" pitchFamily="49" charset="-128"/>
                <a:ea typeface="BIZ UDゴシック" panose="020B0400000000000000" pitchFamily="49" charset="-128"/>
              </a:rPr>
              <a:t>成果指標（中期・長期）の考え方</a:t>
            </a:r>
          </a:p>
        </p:txBody>
      </p:sp>
      <p:sp>
        <p:nvSpPr>
          <p:cNvPr id="21" name="正方形/長方形 20">
            <a:extLst>
              <a:ext uri="{FF2B5EF4-FFF2-40B4-BE49-F238E27FC236}">
                <a16:creationId xmlns:a16="http://schemas.microsoft.com/office/drawing/2014/main" id="{C03148D5-C1B8-4E42-812A-0C0E6017BF0C}"/>
              </a:ext>
            </a:extLst>
          </p:cNvPr>
          <p:cNvSpPr/>
          <p:nvPr/>
        </p:nvSpPr>
        <p:spPr>
          <a:xfrm>
            <a:off x="102552" y="518871"/>
            <a:ext cx="9678532" cy="860444"/>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600" dirty="0">
                <a:solidFill>
                  <a:schemeClr val="tx1"/>
                </a:solidFill>
                <a:latin typeface="BIZ UDゴシック" panose="020B0400000000000000" pitchFamily="49" charset="-128"/>
                <a:ea typeface="BIZ UDゴシック" panose="020B0400000000000000" pitchFamily="49" charset="-128"/>
              </a:rPr>
              <a:t>　アクションプランは、森林の整備・保全のための</a:t>
            </a:r>
            <a:r>
              <a:rPr lang="ja-JP" altLang="en-US" sz="1600" b="1" u="sng" dirty="0">
                <a:solidFill>
                  <a:schemeClr val="tx1"/>
                </a:solidFill>
                <a:latin typeface="BIZ UDゴシック" panose="020B0400000000000000" pitchFamily="49" charset="-128"/>
                <a:ea typeface="BIZ UDゴシック" panose="020B0400000000000000" pitchFamily="49" charset="-128"/>
              </a:rPr>
              <a:t>将来の森林のあるべき姿</a:t>
            </a:r>
            <a:r>
              <a:rPr lang="ja-JP" altLang="en-US" sz="1600" dirty="0">
                <a:solidFill>
                  <a:schemeClr val="tx1"/>
                </a:solidFill>
                <a:latin typeface="BIZ UDゴシック" panose="020B0400000000000000" pitchFamily="49" charset="-128"/>
                <a:ea typeface="BIZ UDゴシック" panose="020B0400000000000000" pitchFamily="49" charset="-128"/>
              </a:rPr>
              <a:t>を示すものとするため、</a:t>
            </a:r>
            <a:endParaRPr lang="en-US" altLang="ja-JP" sz="1600" dirty="0">
              <a:solidFill>
                <a:schemeClr val="tx1"/>
              </a:solidFill>
              <a:latin typeface="BIZ UDゴシック" panose="020B0400000000000000" pitchFamily="49" charset="-128"/>
              <a:ea typeface="BIZ UDゴシック" panose="020B0400000000000000" pitchFamily="49" charset="-128"/>
            </a:endParaRPr>
          </a:p>
          <a:p>
            <a:r>
              <a:rPr lang="ja-JP" altLang="en-US" sz="1600" dirty="0">
                <a:solidFill>
                  <a:schemeClr val="tx1"/>
                </a:solidFill>
                <a:latin typeface="BIZ UDゴシック" panose="020B0400000000000000" pitchFamily="49" charset="-128"/>
                <a:ea typeface="BIZ UDゴシック" panose="020B0400000000000000" pitchFamily="49" charset="-128"/>
              </a:rPr>
              <a:t> </a:t>
            </a:r>
            <a:r>
              <a:rPr lang="ja-JP" altLang="en-US" sz="1600" b="1" u="sng" dirty="0">
                <a:solidFill>
                  <a:schemeClr val="tx1"/>
                </a:solidFill>
                <a:latin typeface="BIZ UDゴシック" panose="020B0400000000000000" pitchFamily="49" charset="-128"/>
                <a:ea typeface="BIZ UDゴシック" panose="020B0400000000000000" pitchFamily="49" charset="-128"/>
              </a:rPr>
              <a:t>長期的（令和</a:t>
            </a:r>
            <a:r>
              <a:rPr lang="en-US" altLang="ja-JP" sz="1600" b="1" u="sng" dirty="0">
                <a:solidFill>
                  <a:schemeClr val="tx1"/>
                </a:solidFill>
                <a:latin typeface="BIZ UDゴシック" panose="020B0400000000000000" pitchFamily="49" charset="-128"/>
                <a:ea typeface="BIZ UDゴシック" panose="020B0400000000000000" pitchFamily="49" charset="-128"/>
              </a:rPr>
              <a:t>27</a:t>
            </a:r>
            <a:r>
              <a:rPr lang="ja-JP" altLang="en-US" sz="1600" b="1" u="sng" dirty="0">
                <a:solidFill>
                  <a:schemeClr val="tx1"/>
                </a:solidFill>
                <a:latin typeface="BIZ UDゴシック" panose="020B0400000000000000" pitchFamily="49" charset="-128"/>
                <a:ea typeface="BIZ UDゴシック" panose="020B0400000000000000" pitchFamily="49" charset="-128"/>
              </a:rPr>
              <a:t>年度まで）に取り組む施策の全体像</a:t>
            </a:r>
            <a:r>
              <a:rPr lang="ja-JP" altLang="en-US" sz="1600" dirty="0">
                <a:solidFill>
                  <a:schemeClr val="tx1"/>
                </a:solidFill>
                <a:latin typeface="BIZ UDゴシック" panose="020B0400000000000000" pitchFamily="49" charset="-128"/>
                <a:ea typeface="BIZ UDゴシック" panose="020B0400000000000000" pitchFamily="49" charset="-128"/>
              </a:rPr>
              <a:t>を示すとともに、そこに到達する過程として、</a:t>
            </a:r>
            <a:endParaRPr lang="en-US" altLang="ja-JP" sz="1600" dirty="0">
              <a:solidFill>
                <a:schemeClr val="tx1"/>
              </a:solidFill>
              <a:latin typeface="BIZ UDゴシック" panose="020B0400000000000000" pitchFamily="49" charset="-128"/>
              <a:ea typeface="BIZ UDゴシック" panose="020B0400000000000000" pitchFamily="49" charset="-128"/>
            </a:endParaRPr>
          </a:p>
          <a:p>
            <a:r>
              <a:rPr lang="ja-JP" altLang="en-US" sz="1600" dirty="0">
                <a:solidFill>
                  <a:schemeClr val="tx1"/>
                </a:solidFill>
                <a:latin typeface="BIZ UDゴシック" panose="020B0400000000000000" pitchFamily="49" charset="-128"/>
                <a:ea typeface="BIZ UDゴシック" panose="020B0400000000000000" pitchFamily="49" charset="-128"/>
              </a:rPr>
              <a:t> </a:t>
            </a:r>
            <a:r>
              <a:rPr lang="ja-JP" altLang="en-US" sz="1600" b="1" u="sng" dirty="0">
                <a:solidFill>
                  <a:schemeClr val="tx1"/>
                </a:solidFill>
                <a:latin typeface="BIZ UDゴシック" panose="020B0400000000000000" pitchFamily="49" charset="-128"/>
                <a:ea typeface="BIZ UDゴシック" panose="020B0400000000000000" pitchFamily="49" charset="-128"/>
              </a:rPr>
              <a:t>地域森林計画と同調した計画期間（</a:t>
            </a:r>
            <a:r>
              <a:rPr lang="en-US" altLang="ja-JP" sz="1600" b="1" u="sng" dirty="0">
                <a:solidFill>
                  <a:schemeClr val="tx1"/>
                </a:solidFill>
                <a:latin typeface="BIZ UDゴシック" panose="020B0400000000000000" pitchFamily="49" charset="-128"/>
                <a:ea typeface="BIZ UDゴシック" panose="020B0400000000000000" pitchFamily="49" charset="-128"/>
              </a:rPr>
              <a:t>10</a:t>
            </a:r>
            <a:r>
              <a:rPr lang="ja-JP" altLang="en-US" sz="1600" b="1" u="sng" dirty="0">
                <a:solidFill>
                  <a:schemeClr val="tx1"/>
                </a:solidFill>
                <a:latin typeface="BIZ UDゴシック" panose="020B0400000000000000" pitchFamily="49" charset="-128"/>
                <a:ea typeface="BIZ UDゴシック" panose="020B0400000000000000" pitchFamily="49" charset="-128"/>
              </a:rPr>
              <a:t>年間）</a:t>
            </a:r>
            <a:r>
              <a:rPr lang="ja-JP" altLang="en-US" sz="1600" dirty="0">
                <a:solidFill>
                  <a:schemeClr val="tx1"/>
                </a:solidFill>
                <a:latin typeface="BIZ UDゴシック" panose="020B0400000000000000" pitchFamily="49" charset="-128"/>
                <a:ea typeface="BIZ UDゴシック" panose="020B0400000000000000" pitchFamily="49" charset="-128"/>
              </a:rPr>
              <a:t>で達成すべき到達点を示します。</a:t>
            </a:r>
            <a:endParaRPr lang="en-US" altLang="ja-JP" sz="1600" dirty="0">
              <a:solidFill>
                <a:schemeClr val="tx1"/>
              </a:solidFill>
              <a:latin typeface="BIZ UDゴシック" panose="020B0400000000000000" pitchFamily="49" charset="-128"/>
              <a:ea typeface="BIZ UDゴシック" panose="020B0400000000000000" pitchFamily="49" charset="-128"/>
            </a:endParaRPr>
          </a:p>
        </p:txBody>
      </p:sp>
      <p:sp>
        <p:nvSpPr>
          <p:cNvPr id="22" name="正方形/長方形 21">
            <a:extLst>
              <a:ext uri="{FF2B5EF4-FFF2-40B4-BE49-F238E27FC236}">
                <a16:creationId xmlns:a16="http://schemas.microsoft.com/office/drawing/2014/main" id="{17596FB7-D01B-4E1E-98B9-674C367A3944}"/>
              </a:ext>
            </a:extLst>
          </p:cNvPr>
          <p:cNvSpPr/>
          <p:nvPr/>
        </p:nvSpPr>
        <p:spPr>
          <a:xfrm>
            <a:off x="349239" y="2542197"/>
            <a:ext cx="4269806" cy="1683627"/>
          </a:xfrm>
          <a:prstGeom prst="rect">
            <a:avLst/>
          </a:prstGeom>
          <a:noFill/>
          <a:ln w="12700" cmpd="sng">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nchorCtr="0"/>
          <a:lstStyle/>
          <a:p>
            <a:endParaRPr kumimoji="1" lang="en-US" altLang="ja-JP" sz="1600" b="1" dirty="0">
              <a:solidFill>
                <a:schemeClr val="tx1"/>
              </a:solidFill>
              <a:latin typeface="BIZ UDゴシック" panose="020B0400000000000000" pitchFamily="49" charset="-128"/>
              <a:ea typeface="BIZ UDゴシック" panose="020B0400000000000000" pitchFamily="49" charset="-128"/>
            </a:endParaRPr>
          </a:p>
          <a:p>
            <a:endParaRPr kumimoji="1" lang="en-US" altLang="ja-JP" sz="1600" b="1" dirty="0">
              <a:solidFill>
                <a:schemeClr val="tx1"/>
              </a:solidFill>
              <a:latin typeface="BIZ UDゴシック" panose="020B0400000000000000" pitchFamily="49" charset="-128"/>
              <a:ea typeface="BIZ UDゴシック" panose="020B0400000000000000" pitchFamily="49" charset="-128"/>
            </a:endParaRPr>
          </a:p>
          <a:p>
            <a:r>
              <a:rPr kumimoji="1" lang="ja-JP" altLang="en-US" sz="1600" b="1" dirty="0">
                <a:solidFill>
                  <a:schemeClr val="tx1"/>
                </a:solidFill>
                <a:latin typeface="BIZ UDゴシック" panose="020B0400000000000000" pitchFamily="49" charset="-128"/>
                <a:ea typeface="BIZ UDゴシック" panose="020B0400000000000000" pitchFamily="49" charset="-128"/>
              </a:rPr>
              <a:t>　</a:t>
            </a:r>
            <a:endParaRPr kumimoji="1" lang="en-US" altLang="ja-JP" sz="1600" b="1" dirty="0">
              <a:solidFill>
                <a:schemeClr val="tx1"/>
              </a:solidFill>
              <a:latin typeface="BIZ UDゴシック" panose="020B0400000000000000" pitchFamily="49" charset="-128"/>
              <a:ea typeface="BIZ UDゴシック" panose="020B0400000000000000" pitchFamily="49" charset="-128"/>
            </a:endParaRPr>
          </a:p>
        </p:txBody>
      </p:sp>
      <p:sp>
        <p:nvSpPr>
          <p:cNvPr id="23" name="正方形/長方形 22">
            <a:extLst>
              <a:ext uri="{FF2B5EF4-FFF2-40B4-BE49-F238E27FC236}">
                <a16:creationId xmlns:a16="http://schemas.microsoft.com/office/drawing/2014/main" id="{BA85CE3C-6195-4B66-8139-6C77279DE2AD}"/>
              </a:ext>
            </a:extLst>
          </p:cNvPr>
          <p:cNvSpPr/>
          <p:nvPr/>
        </p:nvSpPr>
        <p:spPr>
          <a:xfrm>
            <a:off x="96378" y="1508364"/>
            <a:ext cx="9678532" cy="907051"/>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ja-JP" altLang="en-US" sz="1600" dirty="0">
              <a:solidFill>
                <a:schemeClr val="tx1"/>
              </a:solidFill>
              <a:latin typeface="BIZ UDゴシック" panose="020B0400000000000000" pitchFamily="49" charset="-128"/>
              <a:ea typeface="BIZ UDゴシック" panose="020B0400000000000000" pitchFamily="49" charset="-128"/>
            </a:endParaRPr>
          </a:p>
        </p:txBody>
      </p:sp>
      <p:sp>
        <p:nvSpPr>
          <p:cNvPr id="24" name="正方形/長方形 23">
            <a:extLst>
              <a:ext uri="{FF2B5EF4-FFF2-40B4-BE49-F238E27FC236}">
                <a16:creationId xmlns:a16="http://schemas.microsoft.com/office/drawing/2014/main" id="{C02881AA-90D8-4F95-AEEF-E59F56E1C2BC}"/>
              </a:ext>
            </a:extLst>
          </p:cNvPr>
          <p:cNvSpPr/>
          <p:nvPr/>
        </p:nvSpPr>
        <p:spPr>
          <a:xfrm>
            <a:off x="237329" y="1567038"/>
            <a:ext cx="1242550" cy="783897"/>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ja-JP" altLang="en-US" sz="1600" b="1" dirty="0">
                <a:solidFill>
                  <a:schemeClr val="tx1"/>
                </a:solidFill>
                <a:latin typeface="BIZ UDゴシック" panose="020B0400000000000000" pitchFamily="49" charset="-128"/>
                <a:ea typeface="BIZ UDゴシック" panose="020B0400000000000000" pitchFamily="49" charset="-128"/>
              </a:rPr>
              <a:t>計画期間</a:t>
            </a:r>
            <a:endParaRPr kumimoji="1" lang="en-US" altLang="ja-JP" sz="1600" b="1" dirty="0">
              <a:solidFill>
                <a:schemeClr val="tx1"/>
              </a:solidFill>
              <a:latin typeface="BIZ UDゴシック" panose="020B0400000000000000" pitchFamily="49" charset="-128"/>
              <a:ea typeface="BIZ UDゴシック" panose="020B0400000000000000" pitchFamily="49" charset="-128"/>
            </a:endParaRPr>
          </a:p>
          <a:p>
            <a:pPr algn="ctr"/>
            <a:r>
              <a:rPr kumimoji="1" lang="ja-JP" altLang="en-US" sz="1600" b="1" dirty="0">
                <a:solidFill>
                  <a:schemeClr val="tx1"/>
                </a:solidFill>
                <a:latin typeface="BIZ UDゴシック" panose="020B0400000000000000" pitchFamily="49" charset="-128"/>
                <a:ea typeface="BIZ UDゴシック" panose="020B0400000000000000" pitchFamily="49" charset="-128"/>
              </a:rPr>
              <a:t>Ｒ</a:t>
            </a:r>
            <a:r>
              <a:rPr kumimoji="1" lang="en-US" altLang="ja-JP" sz="1600" b="1" dirty="0">
                <a:solidFill>
                  <a:schemeClr val="tx1"/>
                </a:solidFill>
                <a:latin typeface="BIZ UDゴシック" panose="020B0400000000000000" pitchFamily="49" charset="-128"/>
                <a:ea typeface="BIZ UDゴシック" panose="020B0400000000000000" pitchFamily="49" charset="-128"/>
              </a:rPr>
              <a:t>8</a:t>
            </a:r>
            <a:r>
              <a:rPr kumimoji="1" lang="ja-JP" altLang="en-US" sz="1600" b="1" dirty="0">
                <a:solidFill>
                  <a:schemeClr val="tx1"/>
                </a:solidFill>
                <a:latin typeface="BIZ UDゴシック" panose="020B0400000000000000" pitchFamily="49" charset="-128"/>
                <a:ea typeface="BIZ UDゴシック" panose="020B0400000000000000" pitchFamily="49" charset="-128"/>
              </a:rPr>
              <a:t>～</a:t>
            </a:r>
            <a:r>
              <a:rPr kumimoji="1" lang="en-US" altLang="ja-JP" sz="1600" b="1" dirty="0">
                <a:solidFill>
                  <a:schemeClr val="tx1"/>
                </a:solidFill>
                <a:latin typeface="BIZ UDゴシック" panose="020B0400000000000000" pitchFamily="49" charset="-128"/>
                <a:ea typeface="BIZ UDゴシック" panose="020B0400000000000000" pitchFamily="49" charset="-128"/>
              </a:rPr>
              <a:t>17</a:t>
            </a:r>
            <a:r>
              <a:rPr kumimoji="1" lang="ja-JP" altLang="en-US" sz="1600" b="1" dirty="0">
                <a:solidFill>
                  <a:schemeClr val="tx1"/>
                </a:solidFill>
                <a:latin typeface="BIZ UDゴシック" panose="020B0400000000000000" pitchFamily="49" charset="-128"/>
                <a:ea typeface="BIZ UDゴシック" panose="020B0400000000000000" pitchFamily="49" charset="-128"/>
              </a:rPr>
              <a:t>年度</a:t>
            </a:r>
          </a:p>
        </p:txBody>
      </p:sp>
      <p:sp>
        <p:nvSpPr>
          <p:cNvPr id="25" name="正方形/長方形 24">
            <a:extLst>
              <a:ext uri="{FF2B5EF4-FFF2-40B4-BE49-F238E27FC236}">
                <a16:creationId xmlns:a16="http://schemas.microsoft.com/office/drawing/2014/main" id="{6CFAF6D9-53C4-44AC-8C8A-3C61070B96B1}"/>
              </a:ext>
            </a:extLst>
          </p:cNvPr>
          <p:cNvSpPr/>
          <p:nvPr/>
        </p:nvSpPr>
        <p:spPr>
          <a:xfrm>
            <a:off x="1598377" y="1567038"/>
            <a:ext cx="1242550" cy="783897"/>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ja-JP" altLang="en-US" sz="1600" b="1" dirty="0">
                <a:solidFill>
                  <a:schemeClr val="tx1"/>
                </a:solidFill>
                <a:latin typeface="BIZ UDゴシック" panose="020B0400000000000000" pitchFamily="49" charset="-128"/>
                <a:ea typeface="BIZ UDゴシック" panose="020B0400000000000000" pitchFamily="49" charset="-128"/>
              </a:rPr>
              <a:t>指標設定</a:t>
            </a:r>
            <a:endParaRPr kumimoji="1" lang="en-US" altLang="ja-JP" sz="1600" b="1" dirty="0">
              <a:solidFill>
                <a:schemeClr val="tx1"/>
              </a:solidFill>
              <a:latin typeface="BIZ UDゴシック" panose="020B0400000000000000" pitchFamily="49" charset="-128"/>
              <a:ea typeface="BIZ UDゴシック" panose="020B0400000000000000" pitchFamily="49" charset="-128"/>
            </a:endParaRPr>
          </a:p>
          <a:p>
            <a:pPr algn="ctr"/>
            <a:r>
              <a:rPr kumimoji="1" lang="ja-JP" altLang="en-US" sz="1600" b="1" dirty="0">
                <a:solidFill>
                  <a:schemeClr val="tx1"/>
                </a:solidFill>
                <a:latin typeface="BIZ UDゴシック" panose="020B0400000000000000" pitchFamily="49" charset="-128"/>
                <a:ea typeface="BIZ UDゴシック" panose="020B0400000000000000" pitchFamily="49" charset="-128"/>
              </a:rPr>
              <a:t>中期：</a:t>
            </a:r>
            <a:r>
              <a:rPr kumimoji="1" lang="en-US" altLang="ja-JP" sz="1600" b="1" dirty="0">
                <a:solidFill>
                  <a:schemeClr val="tx1"/>
                </a:solidFill>
                <a:latin typeface="BIZ UDゴシック" panose="020B0400000000000000" pitchFamily="49" charset="-128"/>
                <a:ea typeface="BIZ UDゴシック" panose="020B0400000000000000" pitchFamily="49" charset="-128"/>
              </a:rPr>
              <a:t>10</a:t>
            </a:r>
            <a:r>
              <a:rPr kumimoji="1" lang="ja-JP" altLang="en-US" sz="1600" b="1" dirty="0">
                <a:solidFill>
                  <a:schemeClr val="tx1"/>
                </a:solidFill>
                <a:latin typeface="BIZ UDゴシック" panose="020B0400000000000000" pitchFamily="49" charset="-128"/>
                <a:ea typeface="BIZ UDゴシック" panose="020B0400000000000000" pitchFamily="49" charset="-128"/>
              </a:rPr>
              <a:t>年</a:t>
            </a:r>
            <a:endParaRPr kumimoji="1" lang="en-US" altLang="ja-JP" sz="1600" b="1" dirty="0">
              <a:solidFill>
                <a:schemeClr val="tx1"/>
              </a:solidFill>
              <a:latin typeface="BIZ UDゴシック" panose="020B0400000000000000" pitchFamily="49" charset="-128"/>
              <a:ea typeface="BIZ UDゴシック" panose="020B0400000000000000" pitchFamily="49" charset="-128"/>
            </a:endParaRPr>
          </a:p>
          <a:p>
            <a:pPr algn="ctr"/>
            <a:r>
              <a:rPr kumimoji="1" lang="ja-JP" altLang="en-US" sz="1600" b="1" dirty="0">
                <a:solidFill>
                  <a:schemeClr val="tx1"/>
                </a:solidFill>
                <a:latin typeface="BIZ UDゴシック" panose="020B0400000000000000" pitchFamily="49" charset="-128"/>
                <a:ea typeface="BIZ UDゴシック" panose="020B0400000000000000" pitchFamily="49" charset="-128"/>
              </a:rPr>
              <a:t>長期：</a:t>
            </a:r>
            <a:r>
              <a:rPr kumimoji="1" lang="en-US" altLang="ja-JP" sz="1600" b="1" dirty="0">
                <a:solidFill>
                  <a:schemeClr val="tx1"/>
                </a:solidFill>
                <a:latin typeface="BIZ UDゴシック" panose="020B0400000000000000" pitchFamily="49" charset="-128"/>
                <a:ea typeface="BIZ UDゴシック" panose="020B0400000000000000" pitchFamily="49" charset="-128"/>
              </a:rPr>
              <a:t>20</a:t>
            </a:r>
            <a:r>
              <a:rPr kumimoji="1" lang="ja-JP" altLang="en-US" sz="1600" b="1" dirty="0">
                <a:solidFill>
                  <a:schemeClr val="tx1"/>
                </a:solidFill>
                <a:latin typeface="BIZ UDゴシック" panose="020B0400000000000000" pitchFamily="49" charset="-128"/>
                <a:ea typeface="BIZ UDゴシック" panose="020B0400000000000000" pitchFamily="49" charset="-128"/>
              </a:rPr>
              <a:t>年</a:t>
            </a:r>
          </a:p>
        </p:txBody>
      </p:sp>
      <p:sp>
        <p:nvSpPr>
          <p:cNvPr id="26" name="正方形/長方形 25">
            <a:extLst>
              <a:ext uri="{FF2B5EF4-FFF2-40B4-BE49-F238E27FC236}">
                <a16:creationId xmlns:a16="http://schemas.microsoft.com/office/drawing/2014/main" id="{91B80C2D-DE2F-422B-87C3-E7F701BDE32C}"/>
              </a:ext>
            </a:extLst>
          </p:cNvPr>
          <p:cNvSpPr/>
          <p:nvPr/>
        </p:nvSpPr>
        <p:spPr>
          <a:xfrm>
            <a:off x="2959425" y="1567038"/>
            <a:ext cx="1246116" cy="783897"/>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ja-JP" altLang="en-US" sz="1600" b="1" dirty="0">
                <a:solidFill>
                  <a:schemeClr val="tx1"/>
                </a:solidFill>
                <a:latin typeface="BIZ UDゴシック" panose="020B0400000000000000" pitchFamily="49" charset="-128"/>
                <a:ea typeface="BIZ UDゴシック" panose="020B0400000000000000" pitchFamily="49" charset="-128"/>
              </a:rPr>
              <a:t>計画見直し</a:t>
            </a:r>
            <a:endParaRPr kumimoji="1" lang="en-US" altLang="ja-JP" sz="1600" b="1" dirty="0">
              <a:solidFill>
                <a:schemeClr val="tx1"/>
              </a:solidFill>
              <a:latin typeface="BIZ UDゴシック" panose="020B0400000000000000" pitchFamily="49" charset="-128"/>
              <a:ea typeface="BIZ UDゴシック" panose="020B0400000000000000" pitchFamily="49" charset="-128"/>
            </a:endParaRPr>
          </a:p>
          <a:p>
            <a:pPr algn="ctr"/>
            <a:r>
              <a:rPr kumimoji="1" lang="en-US" altLang="ja-JP" sz="1600" b="1" dirty="0">
                <a:solidFill>
                  <a:schemeClr val="tx1"/>
                </a:solidFill>
                <a:latin typeface="BIZ UDゴシック" panose="020B0400000000000000" pitchFamily="49" charset="-128"/>
                <a:ea typeface="BIZ UDゴシック" panose="020B0400000000000000" pitchFamily="49" charset="-128"/>
              </a:rPr>
              <a:t>5</a:t>
            </a:r>
            <a:r>
              <a:rPr kumimoji="1" lang="ja-JP" altLang="en-US" sz="1600" b="1" dirty="0">
                <a:solidFill>
                  <a:schemeClr val="tx1"/>
                </a:solidFill>
                <a:latin typeface="BIZ UDゴシック" panose="020B0400000000000000" pitchFamily="49" charset="-128"/>
                <a:ea typeface="BIZ UDゴシック" panose="020B0400000000000000" pitchFamily="49" charset="-128"/>
              </a:rPr>
              <a:t>年ごと</a:t>
            </a:r>
          </a:p>
        </p:txBody>
      </p:sp>
      <p:sp>
        <p:nvSpPr>
          <p:cNvPr id="27" name="正方形/長方形 26">
            <a:extLst>
              <a:ext uri="{FF2B5EF4-FFF2-40B4-BE49-F238E27FC236}">
                <a16:creationId xmlns:a16="http://schemas.microsoft.com/office/drawing/2014/main" id="{E0AE8017-A02B-4D88-ADFA-8312F272C703}"/>
              </a:ext>
            </a:extLst>
          </p:cNvPr>
          <p:cNvSpPr/>
          <p:nvPr/>
        </p:nvSpPr>
        <p:spPr>
          <a:xfrm>
            <a:off x="4387830" y="1595850"/>
            <a:ext cx="5336400" cy="726023"/>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r>
              <a:rPr kumimoji="1" lang="ja-JP" altLang="en-US" sz="1500" dirty="0">
                <a:solidFill>
                  <a:schemeClr val="tx1"/>
                </a:solidFill>
                <a:latin typeface="BIZ UDゴシック" panose="020B0400000000000000" pitchFamily="49" charset="-128"/>
                <a:ea typeface="BIZ UDゴシック" panose="020B0400000000000000" pitchFamily="49" charset="-128"/>
              </a:rPr>
              <a:t>中期（</a:t>
            </a:r>
            <a:r>
              <a:rPr kumimoji="1" lang="en-US" altLang="ja-JP" sz="1500" dirty="0">
                <a:solidFill>
                  <a:schemeClr val="tx1"/>
                </a:solidFill>
                <a:latin typeface="BIZ UDゴシック" panose="020B0400000000000000" pitchFamily="49" charset="-128"/>
                <a:ea typeface="BIZ UDゴシック" panose="020B0400000000000000" pitchFamily="49" charset="-128"/>
              </a:rPr>
              <a:t>R17</a:t>
            </a:r>
            <a:r>
              <a:rPr kumimoji="1" lang="ja-JP" altLang="en-US" sz="1500" dirty="0">
                <a:solidFill>
                  <a:schemeClr val="tx1"/>
                </a:solidFill>
                <a:latin typeface="BIZ UDゴシック" panose="020B0400000000000000" pitchFamily="49" charset="-128"/>
                <a:ea typeface="BIZ UDゴシック" panose="020B0400000000000000" pitchFamily="49" charset="-128"/>
              </a:rPr>
              <a:t>年度末）、長期（</a:t>
            </a:r>
            <a:r>
              <a:rPr kumimoji="1" lang="en-US" altLang="ja-JP" sz="1500" dirty="0">
                <a:solidFill>
                  <a:schemeClr val="tx1"/>
                </a:solidFill>
                <a:latin typeface="BIZ UDゴシック" panose="020B0400000000000000" pitchFamily="49" charset="-128"/>
                <a:ea typeface="BIZ UDゴシック" panose="020B0400000000000000" pitchFamily="49" charset="-128"/>
              </a:rPr>
              <a:t>R27</a:t>
            </a:r>
            <a:r>
              <a:rPr kumimoji="1" lang="ja-JP" altLang="en-US" sz="1500" dirty="0">
                <a:solidFill>
                  <a:schemeClr val="tx1"/>
                </a:solidFill>
                <a:latin typeface="BIZ UDゴシック" panose="020B0400000000000000" pitchFamily="49" charset="-128"/>
                <a:ea typeface="BIZ UDゴシック" panose="020B0400000000000000" pitchFamily="49" charset="-128"/>
              </a:rPr>
              <a:t>年度末）の成果指標を設定</a:t>
            </a:r>
            <a:endParaRPr kumimoji="1" lang="en-US" altLang="ja-JP" sz="1500" dirty="0">
              <a:solidFill>
                <a:schemeClr val="tx1"/>
              </a:solidFill>
              <a:latin typeface="BIZ UDゴシック" panose="020B0400000000000000" pitchFamily="49" charset="-128"/>
              <a:ea typeface="BIZ UDゴシック" panose="020B0400000000000000" pitchFamily="49" charset="-128"/>
            </a:endParaRPr>
          </a:p>
          <a:p>
            <a:r>
              <a:rPr kumimoji="1" lang="ja-JP" altLang="en-US" sz="1500" dirty="0">
                <a:solidFill>
                  <a:schemeClr val="tx1"/>
                </a:solidFill>
                <a:latin typeface="BIZ UDゴシック" panose="020B0400000000000000" pitchFamily="49" charset="-128"/>
                <a:ea typeface="BIZ UDゴシック" panose="020B0400000000000000" pitchFamily="49" charset="-128"/>
              </a:rPr>
              <a:t>長期指標年度については、国土強靭化実施中期計画における</a:t>
            </a:r>
            <a:endParaRPr kumimoji="1" lang="en-US" altLang="ja-JP" sz="1500" dirty="0">
              <a:solidFill>
                <a:schemeClr val="tx1"/>
              </a:solidFill>
              <a:latin typeface="BIZ UDゴシック" panose="020B0400000000000000" pitchFamily="49" charset="-128"/>
              <a:ea typeface="BIZ UDゴシック" panose="020B0400000000000000" pitchFamily="49" charset="-128"/>
            </a:endParaRPr>
          </a:p>
          <a:p>
            <a:r>
              <a:rPr kumimoji="1" lang="ja-JP" altLang="en-US" sz="1500" dirty="0">
                <a:solidFill>
                  <a:schemeClr val="tx1"/>
                </a:solidFill>
                <a:latin typeface="BIZ UDゴシック" panose="020B0400000000000000" pitchFamily="49" charset="-128"/>
                <a:ea typeface="BIZ UDゴシック" panose="020B0400000000000000" pitchFamily="49" charset="-128"/>
              </a:rPr>
              <a:t>森林防災減災の将来目標（</a:t>
            </a:r>
            <a:r>
              <a:rPr kumimoji="1" lang="en-US" altLang="ja-JP" sz="1500" dirty="0">
                <a:solidFill>
                  <a:schemeClr val="tx1"/>
                </a:solidFill>
                <a:latin typeface="BIZ UDゴシック" panose="020B0400000000000000" pitchFamily="49" charset="-128"/>
                <a:ea typeface="BIZ UDゴシック" panose="020B0400000000000000" pitchFamily="49" charset="-128"/>
              </a:rPr>
              <a:t>R27</a:t>
            </a:r>
            <a:r>
              <a:rPr kumimoji="1" lang="ja-JP" altLang="en-US" sz="1500" dirty="0">
                <a:solidFill>
                  <a:schemeClr val="tx1"/>
                </a:solidFill>
                <a:latin typeface="BIZ UDゴシック" panose="020B0400000000000000" pitchFamily="49" charset="-128"/>
                <a:ea typeface="BIZ UDゴシック" panose="020B0400000000000000" pitchFamily="49" charset="-128"/>
              </a:rPr>
              <a:t>末）と整合することになります。</a:t>
            </a:r>
          </a:p>
        </p:txBody>
      </p:sp>
      <p:cxnSp>
        <p:nvCxnSpPr>
          <p:cNvPr id="28" name="直線コネクタ 27">
            <a:extLst>
              <a:ext uri="{FF2B5EF4-FFF2-40B4-BE49-F238E27FC236}">
                <a16:creationId xmlns:a16="http://schemas.microsoft.com/office/drawing/2014/main" id="{36DACE20-8D09-409F-BFF8-D517E2DA54AB}"/>
              </a:ext>
            </a:extLst>
          </p:cNvPr>
          <p:cNvCxnSpPr>
            <a:cxnSpLocks/>
          </p:cNvCxnSpPr>
          <p:nvPr/>
        </p:nvCxnSpPr>
        <p:spPr>
          <a:xfrm>
            <a:off x="5996850" y="5647510"/>
            <a:ext cx="1800000"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29" name="正方形/長方形 28">
            <a:extLst>
              <a:ext uri="{FF2B5EF4-FFF2-40B4-BE49-F238E27FC236}">
                <a16:creationId xmlns:a16="http://schemas.microsoft.com/office/drawing/2014/main" id="{30E5515D-3D51-41DA-836D-40B0F8C89155}"/>
              </a:ext>
            </a:extLst>
          </p:cNvPr>
          <p:cNvSpPr/>
          <p:nvPr/>
        </p:nvSpPr>
        <p:spPr>
          <a:xfrm>
            <a:off x="129010" y="5450611"/>
            <a:ext cx="1754610" cy="270929"/>
          </a:xfrm>
          <a:prstGeom prst="rect">
            <a:avLst/>
          </a:prstGeom>
          <a:solidFill>
            <a:srgbClr val="FFFF00"/>
          </a:solidFill>
          <a:ln w="12700"/>
        </p:spPr>
        <p:style>
          <a:lnRef idx="2">
            <a:schemeClr val="accent1">
              <a:shade val="50000"/>
            </a:schemeClr>
          </a:lnRef>
          <a:fillRef idx="1">
            <a:schemeClr val="accent1"/>
          </a:fillRef>
          <a:effectRef idx="0">
            <a:schemeClr val="accent1"/>
          </a:effectRef>
          <a:fontRef idx="minor">
            <a:schemeClr val="lt1"/>
          </a:fontRef>
        </p:style>
        <p:txBody>
          <a:bodyPr wrap="square" lIns="0" tIns="36000" rIns="0" bIns="36000"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ja-JP" altLang="en-US" sz="1400" b="1" dirty="0">
                <a:solidFill>
                  <a:schemeClr val="tx1"/>
                </a:solidFill>
              </a:rPr>
              <a:t>アクションプラン</a:t>
            </a:r>
            <a:endParaRPr kumimoji="1" lang="en-US" altLang="ja-JP" sz="1400" b="1" dirty="0">
              <a:solidFill>
                <a:schemeClr val="tx1"/>
              </a:solidFill>
            </a:endParaRPr>
          </a:p>
        </p:txBody>
      </p:sp>
      <p:sp>
        <p:nvSpPr>
          <p:cNvPr id="30" name="正方形/長方形 29">
            <a:extLst>
              <a:ext uri="{FF2B5EF4-FFF2-40B4-BE49-F238E27FC236}">
                <a16:creationId xmlns:a16="http://schemas.microsoft.com/office/drawing/2014/main" id="{13B960B7-9539-4643-B119-63AAE0456E41}"/>
              </a:ext>
            </a:extLst>
          </p:cNvPr>
          <p:cNvSpPr/>
          <p:nvPr/>
        </p:nvSpPr>
        <p:spPr>
          <a:xfrm>
            <a:off x="111653" y="5895122"/>
            <a:ext cx="1754610" cy="270928"/>
          </a:xfrm>
          <a:prstGeom prst="rect">
            <a:avLst/>
          </a:prstGeom>
          <a:ln w="12700"/>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ja-JP" altLang="en-US" sz="1200" b="1" dirty="0"/>
              <a:t>大阪地域森林計画</a:t>
            </a:r>
          </a:p>
        </p:txBody>
      </p:sp>
      <p:sp>
        <p:nvSpPr>
          <p:cNvPr id="31" name="正方形/長方形 30">
            <a:extLst>
              <a:ext uri="{FF2B5EF4-FFF2-40B4-BE49-F238E27FC236}">
                <a16:creationId xmlns:a16="http://schemas.microsoft.com/office/drawing/2014/main" id="{F1DB4861-5683-4860-8931-FEC3FBD67914}"/>
              </a:ext>
            </a:extLst>
          </p:cNvPr>
          <p:cNvSpPr/>
          <p:nvPr/>
        </p:nvSpPr>
        <p:spPr>
          <a:xfrm>
            <a:off x="113072" y="6360634"/>
            <a:ext cx="1754610" cy="270927"/>
          </a:xfrm>
          <a:prstGeom prst="rect">
            <a:avLst/>
          </a:prstGeom>
          <a:ln w="12700"/>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ja-JP" altLang="en-US" sz="1200" b="1" dirty="0"/>
              <a:t>国土強靭化実施中期計画</a:t>
            </a:r>
          </a:p>
        </p:txBody>
      </p:sp>
      <p:sp>
        <p:nvSpPr>
          <p:cNvPr id="32" name="楕円 31">
            <a:extLst>
              <a:ext uri="{FF2B5EF4-FFF2-40B4-BE49-F238E27FC236}">
                <a16:creationId xmlns:a16="http://schemas.microsoft.com/office/drawing/2014/main" id="{2F507C7F-C05D-4706-AB3B-9A782B39FC66}"/>
              </a:ext>
            </a:extLst>
          </p:cNvPr>
          <p:cNvSpPr/>
          <p:nvPr/>
        </p:nvSpPr>
        <p:spPr>
          <a:xfrm>
            <a:off x="2011003" y="6047211"/>
            <a:ext cx="81642" cy="858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33" name="直線コネクタ 32">
            <a:extLst>
              <a:ext uri="{FF2B5EF4-FFF2-40B4-BE49-F238E27FC236}">
                <a16:creationId xmlns:a16="http://schemas.microsoft.com/office/drawing/2014/main" id="{652CA24F-779C-4349-97DA-469F25E66E8F}"/>
              </a:ext>
            </a:extLst>
          </p:cNvPr>
          <p:cNvCxnSpPr>
            <a:cxnSpLocks/>
          </p:cNvCxnSpPr>
          <p:nvPr/>
        </p:nvCxnSpPr>
        <p:spPr>
          <a:xfrm>
            <a:off x="2048692" y="6085311"/>
            <a:ext cx="1800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直線コネクタ 33">
            <a:extLst>
              <a:ext uri="{FF2B5EF4-FFF2-40B4-BE49-F238E27FC236}">
                <a16:creationId xmlns:a16="http://schemas.microsoft.com/office/drawing/2014/main" id="{6B853C3B-F818-43CD-BF12-71859D81DBBF}"/>
              </a:ext>
            </a:extLst>
          </p:cNvPr>
          <p:cNvCxnSpPr>
            <a:cxnSpLocks/>
          </p:cNvCxnSpPr>
          <p:nvPr/>
        </p:nvCxnSpPr>
        <p:spPr>
          <a:xfrm>
            <a:off x="2403969" y="6537175"/>
            <a:ext cx="1800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5" name="楕円 34">
            <a:extLst>
              <a:ext uri="{FF2B5EF4-FFF2-40B4-BE49-F238E27FC236}">
                <a16:creationId xmlns:a16="http://schemas.microsoft.com/office/drawing/2014/main" id="{C1A3039A-FE79-4C16-BABA-CF50675D403F}"/>
              </a:ext>
            </a:extLst>
          </p:cNvPr>
          <p:cNvSpPr/>
          <p:nvPr/>
        </p:nvSpPr>
        <p:spPr>
          <a:xfrm>
            <a:off x="2369498" y="6495976"/>
            <a:ext cx="81642" cy="858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6" name="正方形/長方形 35">
            <a:extLst>
              <a:ext uri="{FF2B5EF4-FFF2-40B4-BE49-F238E27FC236}">
                <a16:creationId xmlns:a16="http://schemas.microsoft.com/office/drawing/2014/main" id="{D87F8332-68ED-4D97-804C-8887AC81F234}"/>
              </a:ext>
            </a:extLst>
          </p:cNvPr>
          <p:cNvSpPr/>
          <p:nvPr/>
        </p:nvSpPr>
        <p:spPr>
          <a:xfrm>
            <a:off x="2251744" y="5012960"/>
            <a:ext cx="317150" cy="217411"/>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en-US" altLang="ja-JP" sz="1200" dirty="0">
                <a:solidFill>
                  <a:schemeClr val="tx1"/>
                </a:solidFill>
                <a:latin typeface="BIZ UDゴシック" panose="020B0400000000000000" pitchFamily="49" charset="-128"/>
                <a:ea typeface="BIZ UDゴシック" panose="020B0400000000000000" pitchFamily="49" charset="-128"/>
              </a:rPr>
              <a:t>R8</a:t>
            </a:r>
            <a:endParaRPr kumimoji="1" lang="ja-JP" altLang="en-US" sz="1200" dirty="0">
              <a:solidFill>
                <a:schemeClr val="tx1"/>
              </a:solidFill>
              <a:latin typeface="BIZ UDゴシック" panose="020B0400000000000000" pitchFamily="49" charset="-128"/>
              <a:ea typeface="BIZ UDゴシック" panose="020B0400000000000000" pitchFamily="49" charset="-128"/>
            </a:endParaRPr>
          </a:p>
        </p:txBody>
      </p:sp>
      <p:sp>
        <p:nvSpPr>
          <p:cNvPr id="37" name="正方形/長方形 36">
            <a:extLst>
              <a:ext uri="{FF2B5EF4-FFF2-40B4-BE49-F238E27FC236}">
                <a16:creationId xmlns:a16="http://schemas.microsoft.com/office/drawing/2014/main" id="{9CC02729-71B8-4DBE-BAC6-2B991A091846}"/>
              </a:ext>
            </a:extLst>
          </p:cNvPr>
          <p:cNvSpPr/>
          <p:nvPr/>
        </p:nvSpPr>
        <p:spPr>
          <a:xfrm>
            <a:off x="1883767" y="5012960"/>
            <a:ext cx="317150" cy="217411"/>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en-US" altLang="ja-JP" sz="1200" dirty="0">
                <a:solidFill>
                  <a:schemeClr val="tx1"/>
                </a:solidFill>
                <a:latin typeface="BIZ UDゴシック" panose="020B0400000000000000" pitchFamily="49" charset="-128"/>
                <a:ea typeface="BIZ UDゴシック" panose="020B0400000000000000" pitchFamily="49" charset="-128"/>
              </a:rPr>
              <a:t>R7</a:t>
            </a:r>
            <a:endParaRPr kumimoji="1" lang="ja-JP" altLang="en-US" sz="1200" dirty="0">
              <a:solidFill>
                <a:schemeClr val="tx1"/>
              </a:solidFill>
              <a:latin typeface="BIZ UDゴシック" panose="020B0400000000000000" pitchFamily="49" charset="-128"/>
              <a:ea typeface="BIZ UDゴシック" panose="020B0400000000000000" pitchFamily="49" charset="-128"/>
            </a:endParaRPr>
          </a:p>
        </p:txBody>
      </p:sp>
      <p:cxnSp>
        <p:nvCxnSpPr>
          <p:cNvPr id="38" name="直線コネクタ 37">
            <a:extLst>
              <a:ext uri="{FF2B5EF4-FFF2-40B4-BE49-F238E27FC236}">
                <a16:creationId xmlns:a16="http://schemas.microsoft.com/office/drawing/2014/main" id="{B87BD776-EF7C-4753-8B2F-B815C645A811}"/>
              </a:ext>
            </a:extLst>
          </p:cNvPr>
          <p:cNvCxnSpPr>
            <a:cxnSpLocks/>
          </p:cNvCxnSpPr>
          <p:nvPr/>
        </p:nvCxnSpPr>
        <p:spPr>
          <a:xfrm>
            <a:off x="4191911" y="6537175"/>
            <a:ext cx="1800000" cy="0"/>
          </a:xfrm>
          <a:prstGeom prst="line">
            <a:avLst/>
          </a:prstGeom>
          <a:ln w="12700">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39" name="直線コネクタ 38">
            <a:extLst>
              <a:ext uri="{FF2B5EF4-FFF2-40B4-BE49-F238E27FC236}">
                <a16:creationId xmlns:a16="http://schemas.microsoft.com/office/drawing/2014/main" id="{FE5BAFAB-BE64-4966-A83B-3A0C519D3379}"/>
              </a:ext>
            </a:extLst>
          </p:cNvPr>
          <p:cNvCxnSpPr>
            <a:cxnSpLocks/>
          </p:cNvCxnSpPr>
          <p:nvPr/>
        </p:nvCxnSpPr>
        <p:spPr>
          <a:xfrm>
            <a:off x="5996220" y="6530919"/>
            <a:ext cx="1800000" cy="0"/>
          </a:xfrm>
          <a:prstGeom prst="line">
            <a:avLst/>
          </a:prstGeom>
          <a:ln w="12700">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40" name="直線コネクタ 39">
            <a:extLst>
              <a:ext uri="{FF2B5EF4-FFF2-40B4-BE49-F238E27FC236}">
                <a16:creationId xmlns:a16="http://schemas.microsoft.com/office/drawing/2014/main" id="{D9186925-A017-4FA5-85D1-1ADC619B382A}"/>
              </a:ext>
            </a:extLst>
          </p:cNvPr>
          <p:cNvCxnSpPr>
            <a:cxnSpLocks/>
          </p:cNvCxnSpPr>
          <p:nvPr/>
        </p:nvCxnSpPr>
        <p:spPr>
          <a:xfrm>
            <a:off x="3847195" y="6085837"/>
            <a:ext cx="1800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41" name="楕円 40">
            <a:extLst>
              <a:ext uri="{FF2B5EF4-FFF2-40B4-BE49-F238E27FC236}">
                <a16:creationId xmlns:a16="http://schemas.microsoft.com/office/drawing/2014/main" id="{CF12BCC4-9B4A-41D2-9308-42B14E7115BF}"/>
              </a:ext>
            </a:extLst>
          </p:cNvPr>
          <p:cNvSpPr/>
          <p:nvPr/>
        </p:nvSpPr>
        <p:spPr>
          <a:xfrm>
            <a:off x="5600666" y="6044637"/>
            <a:ext cx="81642" cy="8581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2" name="楕円 41">
            <a:extLst>
              <a:ext uri="{FF2B5EF4-FFF2-40B4-BE49-F238E27FC236}">
                <a16:creationId xmlns:a16="http://schemas.microsoft.com/office/drawing/2014/main" id="{987FCD1C-C2FA-4C2D-BC1D-64CA7F692597}"/>
              </a:ext>
            </a:extLst>
          </p:cNvPr>
          <p:cNvSpPr/>
          <p:nvPr/>
        </p:nvSpPr>
        <p:spPr>
          <a:xfrm>
            <a:off x="2369498" y="5606334"/>
            <a:ext cx="81642" cy="85817"/>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43" name="直線コネクタ 42">
            <a:extLst>
              <a:ext uri="{FF2B5EF4-FFF2-40B4-BE49-F238E27FC236}">
                <a16:creationId xmlns:a16="http://schemas.microsoft.com/office/drawing/2014/main" id="{99BDDE6B-D94C-4B1E-A8F6-8273AFBB1549}"/>
              </a:ext>
            </a:extLst>
          </p:cNvPr>
          <p:cNvCxnSpPr>
            <a:cxnSpLocks/>
          </p:cNvCxnSpPr>
          <p:nvPr/>
        </p:nvCxnSpPr>
        <p:spPr>
          <a:xfrm>
            <a:off x="2407187" y="5644434"/>
            <a:ext cx="1800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直線コネクタ 43">
            <a:extLst>
              <a:ext uri="{FF2B5EF4-FFF2-40B4-BE49-F238E27FC236}">
                <a16:creationId xmlns:a16="http://schemas.microsoft.com/office/drawing/2014/main" id="{C37EADCA-B74E-4E63-80B1-9C0CCB0F5664}"/>
              </a:ext>
            </a:extLst>
          </p:cNvPr>
          <p:cNvCxnSpPr>
            <a:cxnSpLocks/>
          </p:cNvCxnSpPr>
          <p:nvPr/>
        </p:nvCxnSpPr>
        <p:spPr>
          <a:xfrm>
            <a:off x="4205690" y="5644960"/>
            <a:ext cx="1800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45" name="楕円 44">
            <a:extLst>
              <a:ext uri="{FF2B5EF4-FFF2-40B4-BE49-F238E27FC236}">
                <a16:creationId xmlns:a16="http://schemas.microsoft.com/office/drawing/2014/main" id="{3595A76C-8F1A-47B0-92C4-A3A9D386089A}"/>
              </a:ext>
            </a:extLst>
          </p:cNvPr>
          <p:cNvSpPr/>
          <p:nvPr/>
        </p:nvSpPr>
        <p:spPr>
          <a:xfrm>
            <a:off x="5959161" y="5603760"/>
            <a:ext cx="81642" cy="85817"/>
          </a:xfrm>
          <a:prstGeom prst="ellipse">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46" name="直線コネクタ 45">
            <a:extLst>
              <a:ext uri="{FF2B5EF4-FFF2-40B4-BE49-F238E27FC236}">
                <a16:creationId xmlns:a16="http://schemas.microsoft.com/office/drawing/2014/main" id="{C6151518-81F1-4436-A14D-7BA91DD0687D}"/>
              </a:ext>
            </a:extLst>
          </p:cNvPr>
          <p:cNvCxnSpPr>
            <a:cxnSpLocks/>
          </p:cNvCxnSpPr>
          <p:nvPr/>
        </p:nvCxnSpPr>
        <p:spPr>
          <a:xfrm>
            <a:off x="7795353" y="5648036"/>
            <a:ext cx="1800000"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47" name="楕円 46">
            <a:extLst>
              <a:ext uri="{FF2B5EF4-FFF2-40B4-BE49-F238E27FC236}">
                <a16:creationId xmlns:a16="http://schemas.microsoft.com/office/drawing/2014/main" id="{DBBBC7CD-AD44-43B7-81D4-2BD91166002D}"/>
              </a:ext>
            </a:extLst>
          </p:cNvPr>
          <p:cNvSpPr/>
          <p:nvPr/>
        </p:nvSpPr>
        <p:spPr>
          <a:xfrm>
            <a:off x="9548824" y="5600486"/>
            <a:ext cx="81642" cy="85817"/>
          </a:xfrm>
          <a:prstGeom prst="ellipse">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8" name="正方形/長方形 47">
            <a:extLst>
              <a:ext uri="{FF2B5EF4-FFF2-40B4-BE49-F238E27FC236}">
                <a16:creationId xmlns:a16="http://schemas.microsoft.com/office/drawing/2014/main" id="{8F9F2293-0DAC-496A-BC56-B8741AC3150E}"/>
              </a:ext>
            </a:extLst>
          </p:cNvPr>
          <p:cNvSpPr/>
          <p:nvPr/>
        </p:nvSpPr>
        <p:spPr>
          <a:xfrm>
            <a:off x="5824945" y="5012960"/>
            <a:ext cx="317150" cy="217411"/>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en-US" altLang="ja-JP" sz="1200" dirty="0">
                <a:solidFill>
                  <a:schemeClr val="tx1"/>
                </a:solidFill>
                <a:latin typeface="BIZ UDゴシック" panose="020B0400000000000000" pitchFamily="49" charset="-128"/>
                <a:ea typeface="BIZ UDゴシック" panose="020B0400000000000000" pitchFamily="49" charset="-128"/>
              </a:rPr>
              <a:t>R18</a:t>
            </a:r>
            <a:endParaRPr kumimoji="1" lang="ja-JP" altLang="en-US" sz="1200" dirty="0">
              <a:solidFill>
                <a:schemeClr val="tx1"/>
              </a:solidFill>
              <a:latin typeface="BIZ UDゴシック" panose="020B0400000000000000" pitchFamily="49" charset="-128"/>
              <a:ea typeface="BIZ UDゴシック" panose="020B0400000000000000" pitchFamily="49" charset="-128"/>
            </a:endParaRPr>
          </a:p>
        </p:txBody>
      </p:sp>
      <p:sp>
        <p:nvSpPr>
          <p:cNvPr id="49" name="正方形/長方形 48">
            <a:extLst>
              <a:ext uri="{FF2B5EF4-FFF2-40B4-BE49-F238E27FC236}">
                <a16:creationId xmlns:a16="http://schemas.microsoft.com/office/drawing/2014/main" id="{E7DEACFD-82F0-47B0-BB5B-DA5E194E4557}"/>
              </a:ext>
            </a:extLst>
          </p:cNvPr>
          <p:cNvSpPr/>
          <p:nvPr/>
        </p:nvSpPr>
        <p:spPr>
          <a:xfrm>
            <a:off x="4036232" y="5012960"/>
            <a:ext cx="317150" cy="217411"/>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en-US" altLang="ja-JP" sz="1200" dirty="0">
                <a:solidFill>
                  <a:schemeClr val="tx1"/>
                </a:solidFill>
                <a:latin typeface="BIZ UDゴシック" panose="020B0400000000000000" pitchFamily="49" charset="-128"/>
                <a:ea typeface="BIZ UDゴシック" panose="020B0400000000000000" pitchFamily="49" charset="-128"/>
              </a:rPr>
              <a:t>R13</a:t>
            </a:r>
            <a:endParaRPr kumimoji="1" lang="ja-JP" altLang="en-US" sz="1200" dirty="0">
              <a:solidFill>
                <a:schemeClr val="tx1"/>
              </a:solidFill>
              <a:latin typeface="BIZ UDゴシック" panose="020B0400000000000000" pitchFamily="49" charset="-128"/>
              <a:ea typeface="BIZ UDゴシック" panose="020B0400000000000000" pitchFamily="49" charset="-128"/>
            </a:endParaRPr>
          </a:p>
        </p:txBody>
      </p:sp>
      <p:sp>
        <p:nvSpPr>
          <p:cNvPr id="50" name="正方形/長方形 49">
            <a:extLst>
              <a:ext uri="{FF2B5EF4-FFF2-40B4-BE49-F238E27FC236}">
                <a16:creationId xmlns:a16="http://schemas.microsoft.com/office/drawing/2014/main" id="{926D8438-DEB3-4B9C-BF58-D0CD0C1D05A8}"/>
              </a:ext>
            </a:extLst>
          </p:cNvPr>
          <p:cNvSpPr/>
          <p:nvPr/>
        </p:nvSpPr>
        <p:spPr>
          <a:xfrm>
            <a:off x="3682225" y="5012960"/>
            <a:ext cx="317150" cy="217411"/>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en-US" altLang="ja-JP" sz="1200" dirty="0">
                <a:solidFill>
                  <a:schemeClr val="tx1"/>
                </a:solidFill>
                <a:latin typeface="BIZ UDゴシック" panose="020B0400000000000000" pitchFamily="49" charset="-128"/>
                <a:ea typeface="BIZ UDゴシック" panose="020B0400000000000000" pitchFamily="49" charset="-128"/>
              </a:rPr>
              <a:t>R12</a:t>
            </a:r>
            <a:endParaRPr kumimoji="1" lang="ja-JP" altLang="en-US" sz="1200" dirty="0">
              <a:solidFill>
                <a:schemeClr val="tx1"/>
              </a:solidFill>
              <a:latin typeface="BIZ UDゴシック" panose="020B0400000000000000" pitchFamily="49" charset="-128"/>
              <a:ea typeface="BIZ UDゴシック" panose="020B0400000000000000" pitchFamily="49" charset="-128"/>
            </a:endParaRPr>
          </a:p>
        </p:txBody>
      </p:sp>
      <p:sp>
        <p:nvSpPr>
          <p:cNvPr id="51" name="正方形/長方形 50">
            <a:extLst>
              <a:ext uri="{FF2B5EF4-FFF2-40B4-BE49-F238E27FC236}">
                <a16:creationId xmlns:a16="http://schemas.microsoft.com/office/drawing/2014/main" id="{144332AD-6DA9-497B-A37F-BB0EFAB15D51}"/>
              </a:ext>
            </a:extLst>
          </p:cNvPr>
          <p:cNvSpPr/>
          <p:nvPr/>
        </p:nvSpPr>
        <p:spPr>
          <a:xfrm>
            <a:off x="9401059" y="5012960"/>
            <a:ext cx="317150" cy="217411"/>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en-US" altLang="ja-JP" sz="1200" dirty="0">
                <a:solidFill>
                  <a:schemeClr val="tx1"/>
                </a:solidFill>
                <a:latin typeface="BIZ UDゴシック" panose="020B0400000000000000" pitchFamily="49" charset="-128"/>
                <a:ea typeface="BIZ UDゴシック" panose="020B0400000000000000" pitchFamily="49" charset="-128"/>
              </a:rPr>
              <a:t>R28</a:t>
            </a:r>
          </a:p>
        </p:txBody>
      </p:sp>
      <p:cxnSp>
        <p:nvCxnSpPr>
          <p:cNvPr id="52" name="直線コネクタ 51">
            <a:extLst>
              <a:ext uri="{FF2B5EF4-FFF2-40B4-BE49-F238E27FC236}">
                <a16:creationId xmlns:a16="http://schemas.microsoft.com/office/drawing/2014/main" id="{82AF3E78-1678-461E-8D66-3B7E00943C3B}"/>
              </a:ext>
            </a:extLst>
          </p:cNvPr>
          <p:cNvCxnSpPr/>
          <p:nvPr/>
        </p:nvCxnSpPr>
        <p:spPr>
          <a:xfrm>
            <a:off x="2042342" y="5274819"/>
            <a:ext cx="0" cy="9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 name="直線コネクタ 52">
            <a:extLst>
              <a:ext uri="{FF2B5EF4-FFF2-40B4-BE49-F238E27FC236}">
                <a16:creationId xmlns:a16="http://schemas.microsoft.com/office/drawing/2014/main" id="{64AF1C27-0452-4F74-A7FE-2202D555AE8A}"/>
              </a:ext>
            </a:extLst>
          </p:cNvPr>
          <p:cNvCxnSpPr/>
          <p:nvPr/>
        </p:nvCxnSpPr>
        <p:spPr>
          <a:xfrm>
            <a:off x="2404292" y="5287519"/>
            <a:ext cx="0" cy="9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直線コネクタ 53">
            <a:extLst>
              <a:ext uri="{FF2B5EF4-FFF2-40B4-BE49-F238E27FC236}">
                <a16:creationId xmlns:a16="http://schemas.microsoft.com/office/drawing/2014/main" id="{2C3AF8CE-E2E9-4B63-80CA-58E8759A92FC}"/>
              </a:ext>
            </a:extLst>
          </p:cNvPr>
          <p:cNvCxnSpPr/>
          <p:nvPr/>
        </p:nvCxnSpPr>
        <p:spPr>
          <a:xfrm>
            <a:off x="3480617" y="5287519"/>
            <a:ext cx="0" cy="9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直線コネクタ 54">
            <a:extLst>
              <a:ext uri="{FF2B5EF4-FFF2-40B4-BE49-F238E27FC236}">
                <a16:creationId xmlns:a16="http://schemas.microsoft.com/office/drawing/2014/main" id="{04ECEA0B-AE9B-4723-B1B0-7CCD0590A082}"/>
              </a:ext>
            </a:extLst>
          </p:cNvPr>
          <p:cNvCxnSpPr/>
          <p:nvPr/>
        </p:nvCxnSpPr>
        <p:spPr>
          <a:xfrm>
            <a:off x="3839392" y="5287519"/>
            <a:ext cx="0" cy="9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 name="直線コネクタ 55">
            <a:extLst>
              <a:ext uri="{FF2B5EF4-FFF2-40B4-BE49-F238E27FC236}">
                <a16:creationId xmlns:a16="http://schemas.microsoft.com/office/drawing/2014/main" id="{FEE167D6-C2F3-4189-B0A0-421BDACCE240}"/>
              </a:ext>
            </a:extLst>
          </p:cNvPr>
          <p:cNvCxnSpPr/>
          <p:nvPr/>
        </p:nvCxnSpPr>
        <p:spPr>
          <a:xfrm>
            <a:off x="2763067" y="5287519"/>
            <a:ext cx="0" cy="9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直線コネクタ 56">
            <a:extLst>
              <a:ext uri="{FF2B5EF4-FFF2-40B4-BE49-F238E27FC236}">
                <a16:creationId xmlns:a16="http://schemas.microsoft.com/office/drawing/2014/main" id="{3E6E89BD-3586-4725-86BB-6DDFD91FB01C}"/>
              </a:ext>
            </a:extLst>
          </p:cNvPr>
          <p:cNvCxnSpPr/>
          <p:nvPr/>
        </p:nvCxnSpPr>
        <p:spPr>
          <a:xfrm>
            <a:off x="3121842" y="5287519"/>
            <a:ext cx="0" cy="9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直線コネクタ 57">
            <a:extLst>
              <a:ext uri="{FF2B5EF4-FFF2-40B4-BE49-F238E27FC236}">
                <a16:creationId xmlns:a16="http://schemas.microsoft.com/office/drawing/2014/main" id="{36F5175A-430A-4E70-921B-EA5C07A84E36}"/>
              </a:ext>
            </a:extLst>
          </p:cNvPr>
          <p:cNvCxnSpPr/>
          <p:nvPr/>
        </p:nvCxnSpPr>
        <p:spPr>
          <a:xfrm>
            <a:off x="4198167" y="5287519"/>
            <a:ext cx="0" cy="9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直線コネクタ 58">
            <a:extLst>
              <a:ext uri="{FF2B5EF4-FFF2-40B4-BE49-F238E27FC236}">
                <a16:creationId xmlns:a16="http://schemas.microsoft.com/office/drawing/2014/main" id="{9C9E52E9-DF35-4AE2-BC7F-F27B70FB5A8A}"/>
              </a:ext>
            </a:extLst>
          </p:cNvPr>
          <p:cNvCxnSpPr/>
          <p:nvPr/>
        </p:nvCxnSpPr>
        <p:spPr>
          <a:xfrm>
            <a:off x="4556942" y="5287519"/>
            <a:ext cx="0" cy="9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 name="直線コネクタ 59">
            <a:extLst>
              <a:ext uri="{FF2B5EF4-FFF2-40B4-BE49-F238E27FC236}">
                <a16:creationId xmlns:a16="http://schemas.microsoft.com/office/drawing/2014/main" id="{AF1B4B93-E337-4501-BA9D-181809034CF1}"/>
              </a:ext>
            </a:extLst>
          </p:cNvPr>
          <p:cNvCxnSpPr/>
          <p:nvPr/>
        </p:nvCxnSpPr>
        <p:spPr>
          <a:xfrm>
            <a:off x="4915717" y="5287519"/>
            <a:ext cx="0" cy="9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1" name="直線コネクタ 60">
            <a:extLst>
              <a:ext uri="{FF2B5EF4-FFF2-40B4-BE49-F238E27FC236}">
                <a16:creationId xmlns:a16="http://schemas.microsoft.com/office/drawing/2014/main" id="{AAA8F9B3-526A-4869-A0AE-2FFA7161F225}"/>
              </a:ext>
            </a:extLst>
          </p:cNvPr>
          <p:cNvCxnSpPr/>
          <p:nvPr/>
        </p:nvCxnSpPr>
        <p:spPr>
          <a:xfrm>
            <a:off x="5274492" y="5287519"/>
            <a:ext cx="0" cy="9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2" name="直線コネクタ 61">
            <a:extLst>
              <a:ext uri="{FF2B5EF4-FFF2-40B4-BE49-F238E27FC236}">
                <a16:creationId xmlns:a16="http://schemas.microsoft.com/office/drawing/2014/main" id="{A02D8B5C-2D0D-44C8-B8DC-9E4C92C3AEEC}"/>
              </a:ext>
            </a:extLst>
          </p:cNvPr>
          <p:cNvCxnSpPr/>
          <p:nvPr/>
        </p:nvCxnSpPr>
        <p:spPr>
          <a:xfrm>
            <a:off x="5633267" y="5287519"/>
            <a:ext cx="0" cy="9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 name="直線コネクタ 62">
            <a:extLst>
              <a:ext uri="{FF2B5EF4-FFF2-40B4-BE49-F238E27FC236}">
                <a16:creationId xmlns:a16="http://schemas.microsoft.com/office/drawing/2014/main" id="{1F9A54BF-C2CA-40F6-B0A7-F9FC91FFE41A}"/>
              </a:ext>
            </a:extLst>
          </p:cNvPr>
          <p:cNvCxnSpPr/>
          <p:nvPr/>
        </p:nvCxnSpPr>
        <p:spPr>
          <a:xfrm>
            <a:off x="5992042" y="5287519"/>
            <a:ext cx="0" cy="9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4" name="直線コネクタ 63">
            <a:extLst>
              <a:ext uri="{FF2B5EF4-FFF2-40B4-BE49-F238E27FC236}">
                <a16:creationId xmlns:a16="http://schemas.microsoft.com/office/drawing/2014/main" id="{227A386F-741D-4DC3-9573-411F79FB0857}"/>
              </a:ext>
            </a:extLst>
          </p:cNvPr>
          <p:cNvCxnSpPr/>
          <p:nvPr/>
        </p:nvCxnSpPr>
        <p:spPr>
          <a:xfrm>
            <a:off x="7069732" y="5281316"/>
            <a:ext cx="0" cy="9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直線コネクタ 64">
            <a:extLst>
              <a:ext uri="{FF2B5EF4-FFF2-40B4-BE49-F238E27FC236}">
                <a16:creationId xmlns:a16="http://schemas.microsoft.com/office/drawing/2014/main" id="{FFEC1797-459F-4280-A9A9-9411364FBA02}"/>
              </a:ext>
            </a:extLst>
          </p:cNvPr>
          <p:cNvCxnSpPr/>
          <p:nvPr/>
        </p:nvCxnSpPr>
        <p:spPr>
          <a:xfrm>
            <a:off x="7428507" y="5281316"/>
            <a:ext cx="0" cy="9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 name="直線コネクタ 65">
            <a:extLst>
              <a:ext uri="{FF2B5EF4-FFF2-40B4-BE49-F238E27FC236}">
                <a16:creationId xmlns:a16="http://schemas.microsoft.com/office/drawing/2014/main" id="{4FF41EFA-A338-4A91-8844-2E1E1364F490}"/>
              </a:ext>
            </a:extLst>
          </p:cNvPr>
          <p:cNvCxnSpPr/>
          <p:nvPr/>
        </p:nvCxnSpPr>
        <p:spPr>
          <a:xfrm>
            <a:off x="6352182" y="5281316"/>
            <a:ext cx="0" cy="9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7" name="直線コネクタ 66">
            <a:extLst>
              <a:ext uri="{FF2B5EF4-FFF2-40B4-BE49-F238E27FC236}">
                <a16:creationId xmlns:a16="http://schemas.microsoft.com/office/drawing/2014/main" id="{CDCE7B0F-A598-4E90-94B2-EFE8E9E2B1D2}"/>
              </a:ext>
            </a:extLst>
          </p:cNvPr>
          <p:cNvCxnSpPr/>
          <p:nvPr/>
        </p:nvCxnSpPr>
        <p:spPr>
          <a:xfrm>
            <a:off x="6710957" y="5281316"/>
            <a:ext cx="0" cy="9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8" name="直線コネクタ 67">
            <a:extLst>
              <a:ext uri="{FF2B5EF4-FFF2-40B4-BE49-F238E27FC236}">
                <a16:creationId xmlns:a16="http://schemas.microsoft.com/office/drawing/2014/main" id="{A1A42C42-3A02-47F1-8D99-7AD07601D030}"/>
              </a:ext>
            </a:extLst>
          </p:cNvPr>
          <p:cNvCxnSpPr/>
          <p:nvPr/>
        </p:nvCxnSpPr>
        <p:spPr>
          <a:xfrm>
            <a:off x="7787282" y="5281316"/>
            <a:ext cx="0" cy="9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9" name="直線コネクタ 68">
            <a:extLst>
              <a:ext uri="{FF2B5EF4-FFF2-40B4-BE49-F238E27FC236}">
                <a16:creationId xmlns:a16="http://schemas.microsoft.com/office/drawing/2014/main" id="{B7F4287A-3C91-4DCD-8E36-D698DF85A743}"/>
              </a:ext>
            </a:extLst>
          </p:cNvPr>
          <p:cNvCxnSpPr/>
          <p:nvPr/>
        </p:nvCxnSpPr>
        <p:spPr>
          <a:xfrm>
            <a:off x="8146057" y="5281316"/>
            <a:ext cx="0" cy="9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0" name="直線コネクタ 69">
            <a:extLst>
              <a:ext uri="{FF2B5EF4-FFF2-40B4-BE49-F238E27FC236}">
                <a16:creationId xmlns:a16="http://schemas.microsoft.com/office/drawing/2014/main" id="{EFD17498-5CCE-43B9-A07E-62D07BBE765C}"/>
              </a:ext>
            </a:extLst>
          </p:cNvPr>
          <p:cNvCxnSpPr/>
          <p:nvPr/>
        </p:nvCxnSpPr>
        <p:spPr>
          <a:xfrm>
            <a:off x="8504832" y="5281316"/>
            <a:ext cx="0" cy="9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1" name="直線コネクタ 70">
            <a:extLst>
              <a:ext uri="{FF2B5EF4-FFF2-40B4-BE49-F238E27FC236}">
                <a16:creationId xmlns:a16="http://schemas.microsoft.com/office/drawing/2014/main" id="{50DFB71D-5065-4C89-94F9-B63DAAAA20D4}"/>
              </a:ext>
            </a:extLst>
          </p:cNvPr>
          <p:cNvCxnSpPr/>
          <p:nvPr/>
        </p:nvCxnSpPr>
        <p:spPr>
          <a:xfrm>
            <a:off x="8863607" y="5281316"/>
            <a:ext cx="0" cy="9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2" name="直線コネクタ 71">
            <a:extLst>
              <a:ext uri="{FF2B5EF4-FFF2-40B4-BE49-F238E27FC236}">
                <a16:creationId xmlns:a16="http://schemas.microsoft.com/office/drawing/2014/main" id="{51E34246-1850-472D-893E-9A7FD84364AB}"/>
              </a:ext>
            </a:extLst>
          </p:cNvPr>
          <p:cNvCxnSpPr/>
          <p:nvPr/>
        </p:nvCxnSpPr>
        <p:spPr>
          <a:xfrm>
            <a:off x="9222382" y="5281316"/>
            <a:ext cx="0" cy="9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3" name="直線コネクタ 72">
            <a:extLst>
              <a:ext uri="{FF2B5EF4-FFF2-40B4-BE49-F238E27FC236}">
                <a16:creationId xmlns:a16="http://schemas.microsoft.com/office/drawing/2014/main" id="{B3AC4B5A-F326-4BD1-AE2D-DDDCCDE91B50}"/>
              </a:ext>
            </a:extLst>
          </p:cNvPr>
          <p:cNvCxnSpPr/>
          <p:nvPr/>
        </p:nvCxnSpPr>
        <p:spPr>
          <a:xfrm>
            <a:off x="9581157" y="5281316"/>
            <a:ext cx="0" cy="9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4" name="正方形/長方形 73">
            <a:extLst>
              <a:ext uri="{FF2B5EF4-FFF2-40B4-BE49-F238E27FC236}">
                <a16:creationId xmlns:a16="http://schemas.microsoft.com/office/drawing/2014/main" id="{26E3C8D0-221F-483C-9D7D-D82B8CC2F482}"/>
              </a:ext>
            </a:extLst>
          </p:cNvPr>
          <p:cNvSpPr/>
          <p:nvPr/>
        </p:nvSpPr>
        <p:spPr>
          <a:xfrm>
            <a:off x="7619502" y="5012960"/>
            <a:ext cx="317150" cy="217411"/>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en-US" altLang="ja-JP" sz="1200" dirty="0">
                <a:solidFill>
                  <a:schemeClr val="tx1"/>
                </a:solidFill>
                <a:latin typeface="BIZ UDゴシック" panose="020B0400000000000000" pitchFamily="49" charset="-128"/>
                <a:ea typeface="BIZ UDゴシック" panose="020B0400000000000000" pitchFamily="49" charset="-128"/>
              </a:rPr>
              <a:t>R23</a:t>
            </a:r>
            <a:endParaRPr kumimoji="1" lang="ja-JP" altLang="en-US" sz="1200" dirty="0">
              <a:solidFill>
                <a:schemeClr val="tx1"/>
              </a:solidFill>
              <a:latin typeface="BIZ UDゴシック" panose="020B0400000000000000" pitchFamily="49" charset="-128"/>
              <a:ea typeface="BIZ UDゴシック" panose="020B0400000000000000" pitchFamily="49" charset="-128"/>
            </a:endParaRPr>
          </a:p>
        </p:txBody>
      </p:sp>
      <p:sp>
        <p:nvSpPr>
          <p:cNvPr id="75" name="正方形/長方形 74">
            <a:extLst>
              <a:ext uri="{FF2B5EF4-FFF2-40B4-BE49-F238E27FC236}">
                <a16:creationId xmlns:a16="http://schemas.microsoft.com/office/drawing/2014/main" id="{EFEE0668-4872-44CD-8ADD-DC9646B67653}"/>
              </a:ext>
            </a:extLst>
          </p:cNvPr>
          <p:cNvSpPr/>
          <p:nvPr/>
        </p:nvSpPr>
        <p:spPr>
          <a:xfrm>
            <a:off x="2878654" y="6286298"/>
            <a:ext cx="900332" cy="217411"/>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ja-JP" altLang="en-US" sz="1000" dirty="0">
                <a:solidFill>
                  <a:schemeClr val="tx1"/>
                </a:solidFill>
                <a:latin typeface="BIZ UDゴシック" panose="020B0400000000000000" pitchFamily="49" charset="-128"/>
                <a:ea typeface="BIZ UDゴシック" panose="020B0400000000000000" pitchFamily="49" charset="-128"/>
              </a:rPr>
              <a:t>第１次計画</a:t>
            </a:r>
          </a:p>
        </p:txBody>
      </p:sp>
      <p:sp>
        <p:nvSpPr>
          <p:cNvPr id="76" name="正方形/長方形 75">
            <a:extLst>
              <a:ext uri="{FF2B5EF4-FFF2-40B4-BE49-F238E27FC236}">
                <a16:creationId xmlns:a16="http://schemas.microsoft.com/office/drawing/2014/main" id="{05911808-4B15-464A-83C6-C7878F777F6B}"/>
              </a:ext>
            </a:extLst>
          </p:cNvPr>
          <p:cNvSpPr/>
          <p:nvPr/>
        </p:nvSpPr>
        <p:spPr>
          <a:xfrm>
            <a:off x="3531961" y="5827508"/>
            <a:ext cx="613319" cy="154864"/>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ja-JP" altLang="en-US" sz="1000" dirty="0">
                <a:solidFill>
                  <a:schemeClr val="tx1"/>
                </a:solidFill>
                <a:latin typeface="BIZ UDゴシック" panose="020B0400000000000000" pitchFamily="49" charset="-128"/>
                <a:ea typeface="BIZ UDゴシック" panose="020B0400000000000000" pitchFamily="49" charset="-128"/>
              </a:rPr>
              <a:t>次期策定</a:t>
            </a:r>
          </a:p>
        </p:txBody>
      </p:sp>
      <p:sp>
        <p:nvSpPr>
          <p:cNvPr id="77" name="正方形/長方形 76">
            <a:extLst>
              <a:ext uri="{FF2B5EF4-FFF2-40B4-BE49-F238E27FC236}">
                <a16:creationId xmlns:a16="http://schemas.microsoft.com/office/drawing/2014/main" id="{F35FE4B1-70E3-41F6-B254-207C43B3887E}"/>
              </a:ext>
            </a:extLst>
          </p:cNvPr>
          <p:cNvSpPr/>
          <p:nvPr/>
        </p:nvSpPr>
        <p:spPr>
          <a:xfrm>
            <a:off x="2206815" y="5367136"/>
            <a:ext cx="416204" cy="217411"/>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ja-JP" altLang="en-US" sz="1000" dirty="0">
                <a:solidFill>
                  <a:schemeClr val="tx1"/>
                </a:solidFill>
                <a:latin typeface="BIZ UDゴシック" panose="020B0400000000000000" pitchFamily="49" charset="-128"/>
                <a:ea typeface="BIZ UDゴシック" panose="020B0400000000000000" pitchFamily="49" charset="-128"/>
              </a:rPr>
              <a:t>期初</a:t>
            </a:r>
          </a:p>
        </p:txBody>
      </p:sp>
      <p:sp>
        <p:nvSpPr>
          <p:cNvPr id="78" name="正方形/長方形 77">
            <a:extLst>
              <a:ext uri="{FF2B5EF4-FFF2-40B4-BE49-F238E27FC236}">
                <a16:creationId xmlns:a16="http://schemas.microsoft.com/office/drawing/2014/main" id="{C7F2BAE6-A67F-4CFA-90FD-6DC31C47356A}"/>
              </a:ext>
            </a:extLst>
          </p:cNvPr>
          <p:cNvSpPr/>
          <p:nvPr/>
        </p:nvSpPr>
        <p:spPr>
          <a:xfrm>
            <a:off x="1848875" y="5803916"/>
            <a:ext cx="416204" cy="217411"/>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ja-JP" altLang="en-US" sz="1000" dirty="0">
                <a:solidFill>
                  <a:schemeClr val="tx1"/>
                </a:solidFill>
                <a:latin typeface="BIZ UDゴシック" panose="020B0400000000000000" pitchFamily="49" charset="-128"/>
                <a:ea typeface="BIZ UDゴシック" panose="020B0400000000000000" pitchFamily="49" charset="-128"/>
              </a:rPr>
              <a:t>期初</a:t>
            </a:r>
          </a:p>
        </p:txBody>
      </p:sp>
      <p:sp>
        <p:nvSpPr>
          <p:cNvPr id="79" name="正方形/長方形 78">
            <a:extLst>
              <a:ext uri="{FF2B5EF4-FFF2-40B4-BE49-F238E27FC236}">
                <a16:creationId xmlns:a16="http://schemas.microsoft.com/office/drawing/2014/main" id="{B2C25839-68E9-4FEB-8DDE-6F7EB2425052}"/>
              </a:ext>
            </a:extLst>
          </p:cNvPr>
          <p:cNvSpPr/>
          <p:nvPr/>
        </p:nvSpPr>
        <p:spPr>
          <a:xfrm>
            <a:off x="2210093" y="6243953"/>
            <a:ext cx="416204" cy="217411"/>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ja-JP" altLang="en-US" sz="1000" dirty="0">
                <a:solidFill>
                  <a:schemeClr val="tx1"/>
                </a:solidFill>
                <a:latin typeface="BIZ UDゴシック" panose="020B0400000000000000" pitchFamily="49" charset="-128"/>
                <a:ea typeface="BIZ UDゴシック" panose="020B0400000000000000" pitchFamily="49" charset="-128"/>
              </a:rPr>
              <a:t>期初</a:t>
            </a:r>
          </a:p>
        </p:txBody>
      </p:sp>
      <p:sp>
        <p:nvSpPr>
          <p:cNvPr id="80" name="星: 5 pt 79">
            <a:extLst>
              <a:ext uri="{FF2B5EF4-FFF2-40B4-BE49-F238E27FC236}">
                <a16:creationId xmlns:a16="http://schemas.microsoft.com/office/drawing/2014/main" id="{0651C049-8674-432E-9DF7-61B1FCB176E0}"/>
              </a:ext>
            </a:extLst>
          </p:cNvPr>
          <p:cNvSpPr/>
          <p:nvPr/>
        </p:nvSpPr>
        <p:spPr>
          <a:xfrm>
            <a:off x="4150611" y="5584610"/>
            <a:ext cx="108000" cy="108000"/>
          </a:xfrm>
          <a:prstGeom prst="star5">
            <a:avLst/>
          </a:prstGeom>
          <a:solidFill>
            <a:srgbClr val="FFFF00"/>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81" name="図 80">
            <a:extLst>
              <a:ext uri="{FF2B5EF4-FFF2-40B4-BE49-F238E27FC236}">
                <a16:creationId xmlns:a16="http://schemas.microsoft.com/office/drawing/2014/main" id="{8A7F58EA-43DC-4568-BA89-FBD653EC6B88}"/>
              </a:ext>
            </a:extLst>
          </p:cNvPr>
          <p:cNvPicPr>
            <a:picLocks noChangeAspect="1"/>
          </p:cNvPicPr>
          <p:nvPr/>
        </p:nvPicPr>
        <p:blipFill>
          <a:blip r:embed="rId2"/>
          <a:stretch>
            <a:fillRect/>
          </a:stretch>
        </p:blipFill>
        <p:spPr>
          <a:xfrm>
            <a:off x="3789410" y="6011978"/>
            <a:ext cx="128027" cy="134124"/>
          </a:xfrm>
          <a:prstGeom prst="rect">
            <a:avLst/>
          </a:prstGeom>
        </p:spPr>
      </p:pic>
      <p:sp>
        <p:nvSpPr>
          <p:cNvPr id="82" name="正方形/長方形 81">
            <a:extLst>
              <a:ext uri="{FF2B5EF4-FFF2-40B4-BE49-F238E27FC236}">
                <a16:creationId xmlns:a16="http://schemas.microsoft.com/office/drawing/2014/main" id="{111410EE-468E-4780-B31D-D1DD1BA570C4}"/>
              </a:ext>
            </a:extLst>
          </p:cNvPr>
          <p:cNvSpPr/>
          <p:nvPr/>
        </p:nvSpPr>
        <p:spPr>
          <a:xfrm>
            <a:off x="3915457" y="5398535"/>
            <a:ext cx="613319" cy="154864"/>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ja-JP" altLang="en-US" sz="1000" dirty="0">
                <a:solidFill>
                  <a:schemeClr val="tx1"/>
                </a:solidFill>
                <a:latin typeface="BIZ UDゴシック" panose="020B0400000000000000" pitchFamily="49" charset="-128"/>
                <a:ea typeface="BIZ UDゴシック" panose="020B0400000000000000" pitchFamily="49" charset="-128"/>
              </a:rPr>
              <a:t>見直し</a:t>
            </a:r>
          </a:p>
        </p:txBody>
      </p:sp>
      <p:sp>
        <p:nvSpPr>
          <p:cNvPr id="84" name="正方形/長方形 83">
            <a:extLst>
              <a:ext uri="{FF2B5EF4-FFF2-40B4-BE49-F238E27FC236}">
                <a16:creationId xmlns:a16="http://schemas.microsoft.com/office/drawing/2014/main" id="{14504E91-B57B-417B-9073-49F5C8C50FC0}"/>
              </a:ext>
            </a:extLst>
          </p:cNvPr>
          <p:cNvSpPr/>
          <p:nvPr/>
        </p:nvSpPr>
        <p:spPr>
          <a:xfrm>
            <a:off x="5433520" y="5800076"/>
            <a:ext cx="416204" cy="217411"/>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ja-JP" altLang="en-US" sz="1000" dirty="0">
                <a:solidFill>
                  <a:schemeClr val="tx1"/>
                </a:solidFill>
                <a:latin typeface="BIZ UDゴシック" panose="020B0400000000000000" pitchFamily="49" charset="-128"/>
                <a:ea typeface="BIZ UDゴシック" panose="020B0400000000000000" pitchFamily="49" charset="-128"/>
              </a:rPr>
              <a:t>期末</a:t>
            </a:r>
          </a:p>
        </p:txBody>
      </p:sp>
      <p:sp>
        <p:nvSpPr>
          <p:cNvPr id="85" name="正方形/長方形 84">
            <a:extLst>
              <a:ext uri="{FF2B5EF4-FFF2-40B4-BE49-F238E27FC236}">
                <a16:creationId xmlns:a16="http://schemas.microsoft.com/office/drawing/2014/main" id="{6F0D8653-ADB1-4270-BB37-0FD41F9D5752}"/>
              </a:ext>
            </a:extLst>
          </p:cNvPr>
          <p:cNvSpPr/>
          <p:nvPr/>
        </p:nvSpPr>
        <p:spPr>
          <a:xfrm>
            <a:off x="3998229" y="6231926"/>
            <a:ext cx="416204" cy="217411"/>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ja-JP" altLang="en-US" sz="1000" dirty="0">
                <a:solidFill>
                  <a:schemeClr val="tx1"/>
                </a:solidFill>
                <a:latin typeface="BIZ UDゴシック" panose="020B0400000000000000" pitchFamily="49" charset="-128"/>
                <a:ea typeface="BIZ UDゴシック" panose="020B0400000000000000" pitchFamily="49" charset="-128"/>
              </a:rPr>
              <a:t>期末</a:t>
            </a:r>
          </a:p>
        </p:txBody>
      </p:sp>
      <p:sp>
        <p:nvSpPr>
          <p:cNvPr id="86" name="楕円 85">
            <a:extLst>
              <a:ext uri="{FF2B5EF4-FFF2-40B4-BE49-F238E27FC236}">
                <a16:creationId xmlns:a16="http://schemas.microsoft.com/office/drawing/2014/main" id="{0D201579-99B6-497C-8B6A-A50D8D4DCF08}"/>
              </a:ext>
            </a:extLst>
          </p:cNvPr>
          <p:cNvSpPr/>
          <p:nvPr/>
        </p:nvSpPr>
        <p:spPr>
          <a:xfrm>
            <a:off x="4169597" y="6482187"/>
            <a:ext cx="81642" cy="85817"/>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7" name="正方形/長方形 86">
            <a:extLst>
              <a:ext uri="{FF2B5EF4-FFF2-40B4-BE49-F238E27FC236}">
                <a16:creationId xmlns:a16="http://schemas.microsoft.com/office/drawing/2014/main" id="{1143A1EE-EAB5-49EA-9691-AA8C7CB8D19E}"/>
              </a:ext>
            </a:extLst>
          </p:cNvPr>
          <p:cNvSpPr/>
          <p:nvPr/>
        </p:nvSpPr>
        <p:spPr>
          <a:xfrm>
            <a:off x="5476782" y="5012960"/>
            <a:ext cx="317150" cy="217411"/>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en-US" altLang="ja-JP" sz="1200" dirty="0">
                <a:solidFill>
                  <a:schemeClr val="tx1"/>
                </a:solidFill>
                <a:latin typeface="BIZ UDゴシック" panose="020B0400000000000000" pitchFamily="49" charset="-128"/>
                <a:ea typeface="BIZ UDゴシック" panose="020B0400000000000000" pitchFamily="49" charset="-128"/>
              </a:rPr>
              <a:t>R17</a:t>
            </a:r>
            <a:endParaRPr kumimoji="1" lang="ja-JP" altLang="en-US" sz="1200" dirty="0">
              <a:solidFill>
                <a:schemeClr val="tx1"/>
              </a:solidFill>
              <a:latin typeface="BIZ UDゴシック" panose="020B0400000000000000" pitchFamily="49" charset="-128"/>
              <a:ea typeface="BIZ UDゴシック" panose="020B0400000000000000" pitchFamily="49" charset="-128"/>
            </a:endParaRPr>
          </a:p>
        </p:txBody>
      </p:sp>
      <p:sp>
        <p:nvSpPr>
          <p:cNvPr id="88" name="正方形/長方形 87">
            <a:extLst>
              <a:ext uri="{FF2B5EF4-FFF2-40B4-BE49-F238E27FC236}">
                <a16:creationId xmlns:a16="http://schemas.microsoft.com/office/drawing/2014/main" id="{96D986E7-4200-411C-9C35-1EC262E7EC12}"/>
              </a:ext>
            </a:extLst>
          </p:cNvPr>
          <p:cNvSpPr/>
          <p:nvPr/>
        </p:nvSpPr>
        <p:spPr>
          <a:xfrm>
            <a:off x="4634595" y="6286298"/>
            <a:ext cx="900332" cy="217411"/>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ja-JP" altLang="en-US" sz="1000" dirty="0">
                <a:solidFill>
                  <a:schemeClr val="tx1"/>
                </a:solidFill>
                <a:latin typeface="BIZ UDゴシック" panose="020B0400000000000000" pitchFamily="49" charset="-128"/>
                <a:ea typeface="BIZ UDゴシック" panose="020B0400000000000000" pitchFamily="49" charset="-128"/>
              </a:rPr>
              <a:t>第２次計画</a:t>
            </a:r>
          </a:p>
        </p:txBody>
      </p:sp>
      <p:sp>
        <p:nvSpPr>
          <p:cNvPr id="89" name="正方形/長方形 88">
            <a:extLst>
              <a:ext uri="{FF2B5EF4-FFF2-40B4-BE49-F238E27FC236}">
                <a16:creationId xmlns:a16="http://schemas.microsoft.com/office/drawing/2014/main" id="{3FE5042F-2713-4D67-B089-7149BEF8152C}"/>
              </a:ext>
            </a:extLst>
          </p:cNvPr>
          <p:cNvSpPr/>
          <p:nvPr/>
        </p:nvSpPr>
        <p:spPr>
          <a:xfrm>
            <a:off x="6446054" y="6286298"/>
            <a:ext cx="900332" cy="217411"/>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ja-JP" altLang="en-US" sz="1000" dirty="0">
                <a:solidFill>
                  <a:schemeClr val="tx1"/>
                </a:solidFill>
                <a:latin typeface="BIZ UDゴシック" panose="020B0400000000000000" pitchFamily="49" charset="-128"/>
                <a:ea typeface="BIZ UDゴシック" panose="020B0400000000000000" pitchFamily="49" charset="-128"/>
              </a:rPr>
              <a:t>第３次計画</a:t>
            </a:r>
          </a:p>
        </p:txBody>
      </p:sp>
      <p:cxnSp>
        <p:nvCxnSpPr>
          <p:cNvPr id="90" name="直線コネクタ 89">
            <a:extLst>
              <a:ext uri="{FF2B5EF4-FFF2-40B4-BE49-F238E27FC236}">
                <a16:creationId xmlns:a16="http://schemas.microsoft.com/office/drawing/2014/main" id="{2DC983B8-3DC7-484D-87D1-2E04F6D07AA9}"/>
              </a:ext>
            </a:extLst>
          </p:cNvPr>
          <p:cNvCxnSpPr>
            <a:cxnSpLocks/>
          </p:cNvCxnSpPr>
          <p:nvPr/>
        </p:nvCxnSpPr>
        <p:spPr>
          <a:xfrm>
            <a:off x="7788972" y="6528291"/>
            <a:ext cx="1800000" cy="0"/>
          </a:xfrm>
          <a:prstGeom prst="line">
            <a:avLst/>
          </a:prstGeom>
          <a:ln w="12700">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91" name="正方形/長方形 90">
            <a:extLst>
              <a:ext uri="{FF2B5EF4-FFF2-40B4-BE49-F238E27FC236}">
                <a16:creationId xmlns:a16="http://schemas.microsoft.com/office/drawing/2014/main" id="{EBA4F10A-7E9E-4A29-9E8E-2386B0CD8114}"/>
              </a:ext>
            </a:extLst>
          </p:cNvPr>
          <p:cNvSpPr/>
          <p:nvPr/>
        </p:nvSpPr>
        <p:spPr>
          <a:xfrm>
            <a:off x="8296595" y="6286298"/>
            <a:ext cx="900332" cy="217411"/>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ja-JP" altLang="en-US" sz="1000" dirty="0">
                <a:solidFill>
                  <a:schemeClr val="tx1"/>
                </a:solidFill>
                <a:latin typeface="BIZ UDゴシック" panose="020B0400000000000000" pitchFamily="49" charset="-128"/>
                <a:ea typeface="BIZ UDゴシック" panose="020B0400000000000000" pitchFamily="49" charset="-128"/>
              </a:rPr>
              <a:t>第４次計画</a:t>
            </a:r>
          </a:p>
        </p:txBody>
      </p:sp>
      <p:sp>
        <p:nvSpPr>
          <p:cNvPr id="92" name="楕円 91">
            <a:extLst>
              <a:ext uri="{FF2B5EF4-FFF2-40B4-BE49-F238E27FC236}">
                <a16:creationId xmlns:a16="http://schemas.microsoft.com/office/drawing/2014/main" id="{A15A37F0-875A-4AE9-B003-60C93D34B105}"/>
              </a:ext>
            </a:extLst>
          </p:cNvPr>
          <p:cNvSpPr/>
          <p:nvPr/>
        </p:nvSpPr>
        <p:spPr>
          <a:xfrm>
            <a:off x="9548824" y="6478751"/>
            <a:ext cx="81642" cy="85817"/>
          </a:xfrm>
          <a:prstGeom prst="ellipse">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3" name="吹き出し: 線 92">
            <a:extLst>
              <a:ext uri="{FF2B5EF4-FFF2-40B4-BE49-F238E27FC236}">
                <a16:creationId xmlns:a16="http://schemas.microsoft.com/office/drawing/2014/main" id="{9833381B-450F-4D49-8AFA-CFE760BD89CF}"/>
              </a:ext>
            </a:extLst>
          </p:cNvPr>
          <p:cNvSpPr/>
          <p:nvPr/>
        </p:nvSpPr>
        <p:spPr>
          <a:xfrm>
            <a:off x="8404147" y="5912001"/>
            <a:ext cx="975935" cy="312606"/>
          </a:xfrm>
          <a:prstGeom prst="borderCallout1">
            <a:avLst>
              <a:gd name="adj1" fmla="val 97496"/>
              <a:gd name="adj2" fmla="val 101769"/>
              <a:gd name="adj3" fmla="val 186798"/>
              <a:gd name="adj4" fmla="val 121011"/>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000" b="1" dirty="0">
                <a:solidFill>
                  <a:schemeClr val="tx1"/>
                </a:solidFill>
              </a:rPr>
              <a:t>長期目標年度</a:t>
            </a:r>
            <a:endParaRPr kumimoji="1" lang="en-US" altLang="ja-JP" sz="1000" b="1" dirty="0">
              <a:solidFill>
                <a:schemeClr val="tx1"/>
              </a:solidFill>
            </a:endParaRPr>
          </a:p>
          <a:p>
            <a:pPr algn="ctr"/>
            <a:r>
              <a:rPr kumimoji="1" lang="ja-JP" altLang="en-US" sz="1000" b="1" dirty="0">
                <a:solidFill>
                  <a:schemeClr val="tx1"/>
                </a:solidFill>
              </a:rPr>
              <a:t>（林野関係）</a:t>
            </a:r>
          </a:p>
        </p:txBody>
      </p:sp>
      <p:sp>
        <p:nvSpPr>
          <p:cNvPr id="94" name="正方形/長方形 93">
            <a:extLst>
              <a:ext uri="{FF2B5EF4-FFF2-40B4-BE49-F238E27FC236}">
                <a16:creationId xmlns:a16="http://schemas.microsoft.com/office/drawing/2014/main" id="{703FA876-DC64-4750-A330-94D26ABB3C12}"/>
              </a:ext>
            </a:extLst>
          </p:cNvPr>
          <p:cNvSpPr/>
          <p:nvPr/>
        </p:nvSpPr>
        <p:spPr>
          <a:xfrm>
            <a:off x="50385" y="4657003"/>
            <a:ext cx="5484542" cy="38177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0" marR="0" lvl="0" indent="0" algn="l" defTabSz="457200" rtl="0" eaLnBrk="1" fontAlgn="auto" latinLnBrk="0" hangingPunct="1">
              <a:lnSpc>
                <a:spcPct val="100000"/>
              </a:lnSpc>
              <a:spcBef>
                <a:spcPts val="0"/>
              </a:spcBef>
              <a:spcAft>
                <a:spcPts val="0"/>
              </a:spcAft>
              <a:buClrTx/>
              <a:buSzTx/>
              <a:buFontTx/>
              <a:buNone/>
              <a:tabLst/>
              <a:defRPr/>
            </a:pPr>
            <a:r>
              <a:rPr lang="ja-JP" altLang="en-US" sz="1500" b="1" dirty="0">
                <a:solidFill>
                  <a:schemeClr val="tx1"/>
                </a:solidFill>
                <a:latin typeface="MS UI Gothic" panose="020B0600070205080204" pitchFamily="50" charset="-128"/>
                <a:ea typeface="MS UI Gothic" panose="020B0600070205080204" pitchFamily="50" charset="-128"/>
              </a:rPr>
              <a:t>● 策定・見直し・目標期間スケジュール</a:t>
            </a:r>
            <a:endParaRPr kumimoji="0" lang="en-US" altLang="ja-JP" sz="1500" b="1" i="0" u="none" strike="noStrike" kern="1200" cap="none" spc="0" normalizeH="0" baseline="0" noProof="0" dirty="0">
              <a:ln>
                <a:noFill/>
              </a:ln>
              <a:solidFill>
                <a:schemeClr val="tx1"/>
              </a:solidFill>
              <a:effectLst/>
              <a:uLnTx/>
              <a:uFillTx/>
              <a:latin typeface="MS UI Gothic" panose="020B0600070205080204" pitchFamily="50" charset="-128"/>
              <a:ea typeface="MS UI Gothic" panose="020B0600070205080204" pitchFamily="50" charset="-128"/>
              <a:cs typeface="+mn-cs"/>
            </a:endParaRPr>
          </a:p>
        </p:txBody>
      </p:sp>
      <p:cxnSp>
        <p:nvCxnSpPr>
          <p:cNvPr id="95" name="直線コネクタ 94">
            <a:extLst>
              <a:ext uri="{FF2B5EF4-FFF2-40B4-BE49-F238E27FC236}">
                <a16:creationId xmlns:a16="http://schemas.microsoft.com/office/drawing/2014/main" id="{89F16D52-A90C-409B-B246-B3B3EF06A3EE}"/>
              </a:ext>
            </a:extLst>
          </p:cNvPr>
          <p:cNvCxnSpPr>
            <a:cxnSpLocks/>
          </p:cNvCxnSpPr>
          <p:nvPr/>
        </p:nvCxnSpPr>
        <p:spPr>
          <a:xfrm>
            <a:off x="2042342" y="5281943"/>
            <a:ext cx="755301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6" name="吹き出し: 線 95">
            <a:extLst>
              <a:ext uri="{FF2B5EF4-FFF2-40B4-BE49-F238E27FC236}">
                <a16:creationId xmlns:a16="http://schemas.microsoft.com/office/drawing/2014/main" id="{6AD843E0-3F3B-4192-92B4-0856F5B10CF6}"/>
              </a:ext>
            </a:extLst>
          </p:cNvPr>
          <p:cNvSpPr/>
          <p:nvPr/>
        </p:nvSpPr>
        <p:spPr>
          <a:xfrm>
            <a:off x="8271997" y="4822576"/>
            <a:ext cx="1036721" cy="324127"/>
          </a:xfrm>
          <a:prstGeom prst="borderCallout1">
            <a:avLst>
              <a:gd name="adj1" fmla="val 97496"/>
              <a:gd name="adj2" fmla="val 101769"/>
              <a:gd name="adj3" fmla="val 250415"/>
              <a:gd name="adj4" fmla="val 127262"/>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36000" rIns="0" bIns="36000" rtlCol="0" anchor="ctr"/>
          <a:lstStyle/>
          <a:p>
            <a:pPr algn="ctr"/>
            <a:r>
              <a:rPr kumimoji="1" lang="ja-JP" altLang="en-US" sz="1000" b="1" dirty="0">
                <a:solidFill>
                  <a:schemeClr val="tx1"/>
                </a:solidFill>
              </a:rPr>
              <a:t>１期計画</a:t>
            </a:r>
            <a:endParaRPr kumimoji="1" lang="en-US" altLang="ja-JP" sz="1000" b="1" dirty="0">
              <a:solidFill>
                <a:schemeClr val="tx1"/>
              </a:solidFill>
            </a:endParaRPr>
          </a:p>
          <a:p>
            <a:pPr algn="ctr"/>
            <a:r>
              <a:rPr kumimoji="1" lang="ja-JP" altLang="en-US" sz="1000" b="1" dirty="0">
                <a:solidFill>
                  <a:schemeClr val="tx1"/>
                </a:solidFill>
              </a:rPr>
              <a:t>長期指標年度</a:t>
            </a:r>
            <a:endParaRPr kumimoji="1" lang="en-US" altLang="ja-JP" sz="1000" b="1" dirty="0">
              <a:solidFill>
                <a:schemeClr val="tx1"/>
              </a:solidFill>
            </a:endParaRPr>
          </a:p>
        </p:txBody>
      </p:sp>
      <p:sp>
        <p:nvSpPr>
          <p:cNvPr id="99" name="吹き出し: 線 98">
            <a:extLst>
              <a:ext uri="{FF2B5EF4-FFF2-40B4-BE49-F238E27FC236}">
                <a16:creationId xmlns:a16="http://schemas.microsoft.com/office/drawing/2014/main" id="{7512C88C-6633-4261-8359-AFB9BCB7F40C}"/>
              </a:ext>
            </a:extLst>
          </p:cNvPr>
          <p:cNvSpPr/>
          <p:nvPr/>
        </p:nvSpPr>
        <p:spPr>
          <a:xfrm>
            <a:off x="4915717" y="4820889"/>
            <a:ext cx="813251" cy="191386"/>
          </a:xfrm>
          <a:prstGeom prst="borderCallout1">
            <a:avLst>
              <a:gd name="adj1" fmla="val 97496"/>
              <a:gd name="adj2" fmla="val 101769"/>
              <a:gd name="adj3" fmla="val 410397"/>
              <a:gd name="adj4" fmla="val 129132"/>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36000" rIns="0" bIns="36000" rtlCol="0" anchor="ctr"/>
          <a:lstStyle/>
          <a:p>
            <a:pPr algn="ctr">
              <a:lnSpc>
                <a:spcPts val="1200"/>
              </a:lnSpc>
            </a:pPr>
            <a:r>
              <a:rPr kumimoji="1" lang="ja-JP" altLang="en-US" sz="1000" b="1" dirty="0">
                <a:solidFill>
                  <a:schemeClr val="tx1"/>
                </a:solidFill>
              </a:rPr>
              <a:t>中期指標年度</a:t>
            </a:r>
            <a:endParaRPr kumimoji="1" lang="en-US" altLang="ja-JP" sz="1000" b="1" dirty="0">
              <a:solidFill>
                <a:schemeClr val="tx1"/>
              </a:solidFill>
            </a:endParaRPr>
          </a:p>
        </p:txBody>
      </p:sp>
      <p:sp>
        <p:nvSpPr>
          <p:cNvPr id="100" name="星: 5 pt 99">
            <a:extLst>
              <a:ext uri="{FF2B5EF4-FFF2-40B4-BE49-F238E27FC236}">
                <a16:creationId xmlns:a16="http://schemas.microsoft.com/office/drawing/2014/main" id="{204C9F2B-F6B8-4ADF-9518-5C984877F06A}"/>
              </a:ext>
            </a:extLst>
          </p:cNvPr>
          <p:cNvSpPr/>
          <p:nvPr/>
        </p:nvSpPr>
        <p:spPr>
          <a:xfrm>
            <a:off x="7749446" y="5598353"/>
            <a:ext cx="108000" cy="108000"/>
          </a:xfrm>
          <a:prstGeom prst="star5">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1" name="正方形/長方形 100">
            <a:extLst>
              <a:ext uri="{FF2B5EF4-FFF2-40B4-BE49-F238E27FC236}">
                <a16:creationId xmlns:a16="http://schemas.microsoft.com/office/drawing/2014/main" id="{9ADA6B80-77C4-4241-8B9E-40B3AE3BC243}"/>
              </a:ext>
            </a:extLst>
          </p:cNvPr>
          <p:cNvSpPr/>
          <p:nvPr/>
        </p:nvSpPr>
        <p:spPr>
          <a:xfrm>
            <a:off x="7514292" y="5412278"/>
            <a:ext cx="613319" cy="154864"/>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ja-JP" altLang="en-US" sz="1000" dirty="0">
                <a:solidFill>
                  <a:schemeClr val="tx1"/>
                </a:solidFill>
                <a:latin typeface="BIZ UDゴシック" panose="020B0400000000000000" pitchFamily="49" charset="-128"/>
                <a:ea typeface="BIZ UDゴシック" panose="020B0400000000000000" pitchFamily="49" charset="-128"/>
              </a:rPr>
              <a:t>見直し</a:t>
            </a:r>
          </a:p>
        </p:txBody>
      </p:sp>
      <p:sp>
        <p:nvSpPr>
          <p:cNvPr id="102" name="正方形/長方形 101">
            <a:extLst>
              <a:ext uri="{FF2B5EF4-FFF2-40B4-BE49-F238E27FC236}">
                <a16:creationId xmlns:a16="http://schemas.microsoft.com/office/drawing/2014/main" id="{C20D5556-F877-49AB-9DAD-C4F78DFE52AA}"/>
              </a:ext>
            </a:extLst>
          </p:cNvPr>
          <p:cNvSpPr/>
          <p:nvPr/>
        </p:nvSpPr>
        <p:spPr>
          <a:xfrm>
            <a:off x="2392808" y="5633448"/>
            <a:ext cx="647385" cy="217411"/>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ja-JP" altLang="en-US" sz="1000" dirty="0">
                <a:solidFill>
                  <a:schemeClr val="tx1"/>
                </a:solidFill>
                <a:latin typeface="BIZ UDゴシック" panose="020B0400000000000000" pitchFamily="49" charset="-128"/>
                <a:ea typeface="BIZ UDゴシック" panose="020B0400000000000000" pitchFamily="49" charset="-128"/>
              </a:rPr>
              <a:t>１期計画</a:t>
            </a:r>
          </a:p>
        </p:txBody>
      </p:sp>
      <p:sp>
        <p:nvSpPr>
          <p:cNvPr id="103" name="正方形/長方形 102">
            <a:extLst>
              <a:ext uri="{FF2B5EF4-FFF2-40B4-BE49-F238E27FC236}">
                <a16:creationId xmlns:a16="http://schemas.microsoft.com/office/drawing/2014/main" id="{22B3469D-F08A-4BE3-9F61-83B1A56AB1F9}"/>
              </a:ext>
            </a:extLst>
          </p:cNvPr>
          <p:cNvSpPr/>
          <p:nvPr/>
        </p:nvSpPr>
        <p:spPr>
          <a:xfrm>
            <a:off x="5967254" y="5663051"/>
            <a:ext cx="647385" cy="217411"/>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ja-JP" altLang="en-US" sz="1000" dirty="0">
                <a:solidFill>
                  <a:schemeClr val="tx1"/>
                </a:solidFill>
                <a:latin typeface="BIZ UDゴシック" panose="020B0400000000000000" pitchFamily="49" charset="-128"/>
                <a:ea typeface="BIZ UDゴシック" panose="020B0400000000000000" pitchFamily="49" charset="-128"/>
              </a:rPr>
              <a:t>２期計画</a:t>
            </a:r>
          </a:p>
        </p:txBody>
      </p:sp>
      <p:sp>
        <p:nvSpPr>
          <p:cNvPr id="83" name="正方形/長方形 82">
            <a:extLst>
              <a:ext uri="{FF2B5EF4-FFF2-40B4-BE49-F238E27FC236}">
                <a16:creationId xmlns:a16="http://schemas.microsoft.com/office/drawing/2014/main" id="{0DD6FB31-EB63-44E6-A9B3-7BB061F436D6}"/>
              </a:ext>
            </a:extLst>
          </p:cNvPr>
          <p:cNvSpPr/>
          <p:nvPr/>
        </p:nvSpPr>
        <p:spPr>
          <a:xfrm>
            <a:off x="5786609" y="5369758"/>
            <a:ext cx="416204" cy="217411"/>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kumimoji="1" lang="ja-JP" altLang="en-US" sz="1000" dirty="0">
                <a:solidFill>
                  <a:schemeClr val="tx1"/>
                </a:solidFill>
                <a:latin typeface="BIZ UDゴシック" panose="020B0400000000000000" pitchFamily="49" charset="-128"/>
                <a:ea typeface="BIZ UDゴシック" panose="020B0400000000000000" pitchFamily="49" charset="-128"/>
              </a:rPr>
              <a:t>期末</a:t>
            </a:r>
          </a:p>
        </p:txBody>
      </p:sp>
      <p:sp>
        <p:nvSpPr>
          <p:cNvPr id="98" name="テキスト ボックス 97">
            <a:extLst>
              <a:ext uri="{FF2B5EF4-FFF2-40B4-BE49-F238E27FC236}">
                <a16:creationId xmlns:a16="http://schemas.microsoft.com/office/drawing/2014/main" id="{E7905D68-9C09-434A-AF9C-2F5885D1689F}"/>
              </a:ext>
            </a:extLst>
          </p:cNvPr>
          <p:cNvSpPr txBox="1"/>
          <p:nvPr/>
        </p:nvSpPr>
        <p:spPr>
          <a:xfrm>
            <a:off x="6183990" y="3817461"/>
            <a:ext cx="3445065" cy="184666"/>
          </a:xfrm>
          <a:prstGeom prst="rect">
            <a:avLst/>
          </a:prstGeom>
          <a:noFill/>
        </p:spPr>
        <p:txBody>
          <a:bodyPr wrap="square" lIns="0" tIns="0" rIns="0" bIns="0">
            <a:spAutoFit/>
          </a:bodyPr>
          <a:lstStyle/>
          <a:p>
            <a:r>
              <a:rPr lang="ja-JP" altLang="en-US" sz="1200" b="1" dirty="0">
                <a:latin typeface="BIZ UDゴシック" panose="020B0400000000000000" pitchFamily="49" charset="-128"/>
                <a:ea typeface="BIZ UDゴシック" panose="020B0400000000000000" pitchFamily="49" charset="-128"/>
              </a:rPr>
              <a:t>（計画期初の取組みの状況を踏まえた将来指標）</a:t>
            </a:r>
          </a:p>
        </p:txBody>
      </p:sp>
      <p:sp>
        <p:nvSpPr>
          <p:cNvPr id="104" name="テキスト ボックス 103">
            <a:extLst>
              <a:ext uri="{FF2B5EF4-FFF2-40B4-BE49-F238E27FC236}">
                <a16:creationId xmlns:a16="http://schemas.microsoft.com/office/drawing/2014/main" id="{EDB8BB88-6338-4E52-B968-0723A6A79AB9}"/>
              </a:ext>
            </a:extLst>
          </p:cNvPr>
          <p:cNvSpPr txBox="1"/>
          <p:nvPr/>
        </p:nvSpPr>
        <p:spPr>
          <a:xfrm>
            <a:off x="6142095" y="3329591"/>
            <a:ext cx="3535503" cy="230832"/>
          </a:xfrm>
          <a:prstGeom prst="rect">
            <a:avLst/>
          </a:prstGeom>
          <a:noFill/>
        </p:spPr>
        <p:txBody>
          <a:bodyPr wrap="square" lIns="0" tIns="0" rIns="0">
            <a:spAutoFit/>
          </a:bodyPr>
          <a:lstStyle/>
          <a:p>
            <a:r>
              <a:rPr lang="ja-JP" altLang="en-US" sz="1200" b="1" dirty="0">
                <a:latin typeface="BIZ UDゴシック" panose="020B0400000000000000" pitchFamily="49" charset="-128"/>
                <a:ea typeface="BIZ UDゴシック" panose="020B0400000000000000" pitchFamily="49" charset="-128"/>
              </a:rPr>
              <a:t>（計画期間における取組みの進捗を評価する指標） </a:t>
            </a:r>
          </a:p>
        </p:txBody>
      </p:sp>
      <p:sp>
        <p:nvSpPr>
          <p:cNvPr id="105" name="正方形/長方形 104">
            <a:extLst>
              <a:ext uri="{FF2B5EF4-FFF2-40B4-BE49-F238E27FC236}">
                <a16:creationId xmlns:a16="http://schemas.microsoft.com/office/drawing/2014/main" id="{B2E10352-E727-4CFF-8928-229A917AB012}"/>
              </a:ext>
            </a:extLst>
          </p:cNvPr>
          <p:cNvSpPr/>
          <p:nvPr/>
        </p:nvSpPr>
        <p:spPr>
          <a:xfrm>
            <a:off x="347601" y="4306045"/>
            <a:ext cx="9232911" cy="235214"/>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r>
              <a:rPr kumimoji="1" lang="ja-JP" altLang="en-US" sz="1100" b="1" dirty="0">
                <a:solidFill>
                  <a:schemeClr val="tx1"/>
                </a:solidFill>
                <a:latin typeface="BIZ UDゴシック" panose="020B0400000000000000" pitchFamily="49" charset="-128"/>
                <a:ea typeface="BIZ UDゴシック" panose="020B0400000000000000" pitchFamily="49" charset="-128"/>
              </a:rPr>
              <a:t>　事業実施にあたっては、それぞれの基軸を横断し、複合的に効果が得られる場所を優先し、効率的な成果指標の達成をめざしていきます。</a:t>
            </a:r>
          </a:p>
        </p:txBody>
      </p:sp>
      <p:pic>
        <p:nvPicPr>
          <p:cNvPr id="106" name="図 105">
            <a:extLst>
              <a:ext uri="{FF2B5EF4-FFF2-40B4-BE49-F238E27FC236}">
                <a16:creationId xmlns:a16="http://schemas.microsoft.com/office/drawing/2014/main" id="{656FEE94-910F-4B68-969C-B1CC1004E59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362939" y="143722"/>
            <a:ext cx="288000" cy="288000"/>
          </a:xfrm>
          <a:prstGeom prst="rect">
            <a:avLst/>
          </a:prstGeom>
        </p:spPr>
      </p:pic>
      <p:pic>
        <p:nvPicPr>
          <p:cNvPr id="107" name="図 106">
            <a:extLst>
              <a:ext uri="{FF2B5EF4-FFF2-40B4-BE49-F238E27FC236}">
                <a16:creationId xmlns:a16="http://schemas.microsoft.com/office/drawing/2014/main" id="{DD7D55A2-63BA-49CC-9290-BF40D8D4707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930444" y="143722"/>
            <a:ext cx="288000" cy="288000"/>
          </a:xfrm>
          <a:prstGeom prst="rect">
            <a:avLst/>
          </a:prstGeom>
        </p:spPr>
      </p:pic>
      <p:pic>
        <p:nvPicPr>
          <p:cNvPr id="108" name="図 107">
            <a:extLst>
              <a:ext uri="{FF2B5EF4-FFF2-40B4-BE49-F238E27FC236}">
                <a16:creationId xmlns:a16="http://schemas.microsoft.com/office/drawing/2014/main" id="{E074090E-2981-4431-B92F-B840808496EE}"/>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243945" y="143722"/>
            <a:ext cx="288000" cy="288000"/>
          </a:xfrm>
          <a:prstGeom prst="rect">
            <a:avLst/>
          </a:prstGeom>
        </p:spPr>
      </p:pic>
      <p:pic>
        <p:nvPicPr>
          <p:cNvPr id="109" name="図 108">
            <a:extLst>
              <a:ext uri="{FF2B5EF4-FFF2-40B4-BE49-F238E27FC236}">
                <a16:creationId xmlns:a16="http://schemas.microsoft.com/office/drawing/2014/main" id="{21B4A3A5-8BBA-4C0E-9D7D-48399C20D998}"/>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676440" y="143722"/>
            <a:ext cx="288000" cy="288000"/>
          </a:xfrm>
          <a:prstGeom prst="rect">
            <a:avLst/>
          </a:prstGeom>
        </p:spPr>
      </p:pic>
      <p:pic>
        <p:nvPicPr>
          <p:cNvPr id="110" name="図 109">
            <a:extLst>
              <a:ext uri="{FF2B5EF4-FFF2-40B4-BE49-F238E27FC236}">
                <a16:creationId xmlns:a16="http://schemas.microsoft.com/office/drawing/2014/main" id="{BC7FCDBC-FF30-459F-AAB3-7AF4C15090D2}"/>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989941" y="143722"/>
            <a:ext cx="288000" cy="288000"/>
          </a:xfrm>
          <a:prstGeom prst="rect">
            <a:avLst/>
          </a:prstGeom>
        </p:spPr>
      </p:pic>
      <p:pic>
        <p:nvPicPr>
          <p:cNvPr id="111" name="図 110">
            <a:extLst>
              <a:ext uri="{FF2B5EF4-FFF2-40B4-BE49-F238E27FC236}">
                <a16:creationId xmlns:a16="http://schemas.microsoft.com/office/drawing/2014/main" id="{46706050-5745-41BC-A53C-8E7A79F354A9}"/>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8303442" y="143722"/>
            <a:ext cx="288000" cy="288000"/>
          </a:xfrm>
          <a:prstGeom prst="rect">
            <a:avLst/>
          </a:prstGeom>
        </p:spPr>
      </p:pic>
      <p:pic>
        <p:nvPicPr>
          <p:cNvPr id="112" name="図 111">
            <a:extLst>
              <a:ext uri="{FF2B5EF4-FFF2-40B4-BE49-F238E27FC236}">
                <a16:creationId xmlns:a16="http://schemas.microsoft.com/office/drawing/2014/main" id="{FFE0F49F-DB77-4A3E-BCBA-B2416F590C6B}"/>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l="3129" t="4624" r="4028" b="3456"/>
          <a:stretch/>
        </p:blipFill>
        <p:spPr>
          <a:xfrm>
            <a:off x="7047847" y="143722"/>
            <a:ext cx="289591" cy="288000"/>
          </a:xfrm>
          <a:prstGeom prst="rect">
            <a:avLst/>
          </a:prstGeom>
        </p:spPr>
      </p:pic>
      <p:pic>
        <p:nvPicPr>
          <p:cNvPr id="113" name="Picture 2">
            <a:extLst>
              <a:ext uri="{FF2B5EF4-FFF2-40B4-BE49-F238E27FC236}">
                <a16:creationId xmlns:a16="http://schemas.microsoft.com/office/drawing/2014/main" id="{51AD5B62-735E-47D6-B53E-47969ECBE46B}"/>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616943" y="143722"/>
            <a:ext cx="288000" cy="288000"/>
          </a:xfrm>
          <a:prstGeom prst="rect">
            <a:avLst/>
          </a:prstGeom>
          <a:noFill/>
          <a:extLst>
            <a:ext uri="{909E8E84-426E-40DD-AFC4-6F175D3DCCD1}">
              <a14:hiddenFill xmlns:a14="http://schemas.microsoft.com/office/drawing/2010/main">
                <a:solidFill>
                  <a:srgbClr val="FFFFFF"/>
                </a:solidFill>
              </a14:hiddenFill>
            </a:ext>
          </a:extLst>
        </p:spPr>
      </p:pic>
      <p:pic>
        <p:nvPicPr>
          <p:cNvPr id="114" name="Picture 4">
            <a:extLst>
              <a:ext uri="{FF2B5EF4-FFF2-40B4-BE49-F238E27FC236}">
                <a16:creationId xmlns:a16="http://schemas.microsoft.com/office/drawing/2014/main" id="{86220410-C5BE-40D6-984C-184A1EE79326}"/>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9557449" y="143722"/>
            <a:ext cx="288000" cy="288000"/>
          </a:xfrm>
          <a:prstGeom prst="rect">
            <a:avLst/>
          </a:prstGeom>
          <a:noFill/>
          <a:extLst>
            <a:ext uri="{909E8E84-426E-40DD-AFC4-6F175D3DCCD1}">
              <a14:hiddenFill xmlns:a14="http://schemas.microsoft.com/office/drawing/2010/main">
                <a:solidFill>
                  <a:srgbClr val="FFFFFF"/>
                </a:solidFill>
              </a14:hiddenFill>
            </a:ext>
          </a:extLst>
        </p:spPr>
      </p:pic>
      <p:sp>
        <p:nvSpPr>
          <p:cNvPr id="115" name="スライド番号プレースホルダー 10">
            <a:extLst>
              <a:ext uri="{FF2B5EF4-FFF2-40B4-BE49-F238E27FC236}">
                <a16:creationId xmlns:a16="http://schemas.microsoft.com/office/drawing/2014/main" id="{E60A0FB3-A778-43C7-8507-9A60E3DAEA5C}"/>
              </a:ext>
            </a:extLst>
          </p:cNvPr>
          <p:cNvSpPr>
            <a:spLocks noGrp="1"/>
          </p:cNvSpPr>
          <p:nvPr>
            <p:ph type="sldNum" sz="quarter" idx="12"/>
          </p:nvPr>
        </p:nvSpPr>
        <p:spPr>
          <a:xfrm>
            <a:off x="7616599" y="6510908"/>
            <a:ext cx="2228850" cy="365125"/>
          </a:xfrm>
        </p:spPr>
        <p:txBody>
          <a:bodyPr/>
          <a:lstStyle/>
          <a:p>
            <a:r>
              <a:rPr kumimoji="1" lang="en-US" altLang="ja-JP" sz="2000" b="1" dirty="0"/>
              <a:t>60</a:t>
            </a:r>
            <a:endParaRPr kumimoji="1" lang="ja-JP" altLang="en-US" sz="2000" b="1" dirty="0"/>
          </a:p>
        </p:txBody>
      </p:sp>
    </p:spTree>
    <p:extLst>
      <p:ext uri="{BB962C8B-B14F-4D97-AF65-F5344CB8AC3E}">
        <p14:creationId xmlns:p14="http://schemas.microsoft.com/office/powerpoint/2010/main" val="30249953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四角形: 角を丸くする 34">
            <a:extLst>
              <a:ext uri="{FF2B5EF4-FFF2-40B4-BE49-F238E27FC236}">
                <a16:creationId xmlns:a16="http://schemas.microsoft.com/office/drawing/2014/main" id="{266BD1A2-B017-46CF-BB1E-2D31C1871F77}"/>
              </a:ext>
            </a:extLst>
          </p:cNvPr>
          <p:cNvSpPr/>
          <p:nvPr/>
        </p:nvSpPr>
        <p:spPr>
          <a:xfrm>
            <a:off x="4994006" y="5681210"/>
            <a:ext cx="4827707" cy="1095145"/>
          </a:xfrm>
          <a:prstGeom prst="roundRect">
            <a:avLst>
              <a:gd name="adj" fmla="val 4199"/>
            </a:avLst>
          </a:prstGeom>
          <a:solidFill>
            <a:schemeClr val="bg1"/>
          </a:solidFill>
          <a:ln w="1905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nchorCtr="0"/>
          <a:lstStyle/>
          <a:p>
            <a:r>
              <a:rPr kumimoji="1" lang="ja-JP" altLang="en-US" sz="1200" dirty="0">
                <a:solidFill>
                  <a:schemeClr val="tx1"/>
                </a:solidFill>
                <a:latin typeface="BIZ UDゴシック" panose="020B0400000000000000" pitchFamily="49" charset="-128"/>
                <a:ea typeface="BIZ UDゴシック" panose="020B0400000000000000" pitchFamily="49" charset="-128"/>
              </a:rPr>
              <a:t>■成果指標の考え方</a:t>
            </a:r>
            <a:endParaRPr kumimoji="1" lang="en-US" altLang="ja-JP" sz="1200" dirty="0">
              <a:solidFill>
                <a:schemeClr val="tx1"/>
              </a:solidFill>
              <a:latin typeface="BIZ UDゴシック" panose="020B0400000000000000" pitchFamily="49" charset="-128"/>
              <a:ea typeface="BIZ UDゴシック" panose="020B0400000000000000" pitchFamily="49" charset="-128"/>
            </a:endParaRPr>
          </a:p>
          <a:p>
            <a:r>
              <a:rPr kumimoji="1" lang="ja-JP" altLang="en-US" sz="1100" dirty="0">
                <a:solidFill>
                  <a:schemeClr val="tx1"/>
                </a:solidFill>
                <a:latin typeface="BIZ UDゴシック" panose="020B0400000000000000" pitchFamily="49" charset="-128"/>
                <a:ea typeface="BIZ UDゴシック" panose="020B0400000000000000" pitchFamily="49" charset="-128"/>
              </a:rPr>
              <a:t>「流域保全森林防災事業」による森林区域における流域治水対策の選定方法における「下流の洪水リスクのある流域」での取組数を指標とし、中期については現在の取組状況を踏まえた</a:t>
            </a:r>
            <a:r>
              <a:rPr kumimoji="1" lang="en-US" altLang="ja-JP" sz="1100" dirty="0">
                <a:solidFill>
                  <a:schemeClr val="tx1"/>
                </a:solidFill>
                <a:latin typeface="BIZ UDゴシック" panose="020B0400000000000000" pitchFamily="49" charset="-128"/>
                <a:ea typeface="BIZ UDゴシック" panose="020B0400000000000000" pitchFamily="49" charset="-128"/>
              </a:rPr>
              <a:t>45</a:t>
            </a:r>
            <a:r>
              <a:rPr kumimoji="1" lang="ja-JP" altLang="en-US" sz="1100" dirty="0">
                <a:solidFill>
                  <a:schemeClr val="tx1"/>
                </a:solidFill>
                <a:latin typeface="BIZ UDゴシック" panose="020B0400000000000000" pitchFamily="49" charset="-128"/>
                <a:ea typeface="BIZ UDゴシック" panose="020B0400000000000000" pitchFamily="49" charset="-128"/>
              </a:rPr>
              <a:t>流域での着手、長期については、対象全流域</a:t>
            </a:r>
            <a:r>
              <a:rPr kumimoji="1" lang="en-US" altLang="ja-JP" sz="1100" dirty="0">
                <a:solidFill>
                  <a:schemeClr val="tx1"/>
                </a:solidFill>
                <a:latin typeface="BIZ UDゴシック" panose="020B0400000000000000" pitchFamily="49" charset="-128"/>
                <a:ea typeface="BIZ UDゴシック" panose="020B0400000000000000" pitchFamily="49" charset="-128"/>
              </a:rPr>
              <a:t>66</a:t>
            </a:r>
            <a:r>
              <a:rPr kumimoji="1" lang="ja-JP" altLang="en-US" sz="1100" dirty="0">
                <a:solidFill>
                  <a:schemeClr val="tx1"/>
                </a:solidFill>
                <a:latin typeface="BIZ UDゴシック" panose="020B0400000000000000" pitchFamily="49" charset="-128"/>
                <a:ea typeface="BIZ UDゴシック" panose="020B0400000000000000" pitchFamily="49" charset="-128"/>
              </a:rPr>
              <a:t>流域での着手を指標とした。　</a:t>
            </a:r>
            <a:endParaRPr kumimoji="1" lang="en-US" altLang="ja-JP" sz="1100" dirty="0">
              <a:solidFill>
                <a:schemeClr val="tx1"/>
              </a:solidFill>
              <a:latin typeface="BIZ UDゴシック" panose="020B0400000000000000" pitchFamily="49" charset="-128"/>
              <a:ea typeface="BIZ UDゴシック" panose="020B0400000000000000" pitchFamily="49" charset="-128"/>
            </a:endParaRPr>
          </a:p>
        </p:txBody>
      </p:sp>
      <p:pic>
        <p:nvPicPr>
          <p:cNvPr id="11" name="図 10">
            <a:extLst>
              <a:ext uri="{FF2B5EF4-FFF2-40B4-BE49-F238E27FC236}">
                <a16:creationId xmlns:a16="http://schemas.microsoft.com/office/drawing/2014/main" id="{FB726F30-C519-4C9D-AED7-3BC3EE34CBB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468099" y="436143"/>
            <a:ext cx="1702020" cy="1272437"/>
          </a:xfrm>
          <a:prstGeom prst="rect">
            <a:avLst/>
          </a:prstGeom>
        </p:spPr>
      </p:pic>
      <p:pic>
        <p:nvPicPr>
          <p:cNvPr id="104" name="図 40">
            <a:extLst>
              <a:ext uri="{FF2B5EF4-FFF2-40B4-BE49-F238E27FC236}">
                <a16:creationId xmlns:a16="http://schemas.microsoft.com/office/drawing/2014/main" id="{7BB012BB-4F54-4C02-9300-B870610980B8}"/>
              </a:ext>
            </a:extLst>
          </p:cNvPr>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6228541" y="449997"/>
            <a:ext cx="1733612" cy="1275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 name="四角形: 角を丸くする 61">
            <a:extLst>
              <a:ext uri="{FF2B5EF4-FFF2-40B4-BE49-F238E27FC236}">
                <a16:creationId xmlns:a16="http://schemas.microsoft.com/office/drawing/2014/main" id="{46C6C6F9-E9FA-4D9D-B9CD-9AFDCA8CBEF7}"/>
              </a:ext>
            </a:extLst>
          </p:cNvPr>
          <p:cNvSpPr/>
          <p:nvPr/>
        </p:nvSpPr>
        <p:spPr>
          <a:xfrm>
            <a:off x="47128" y="543091"/>
            <a:ext cx="4269806" cy="1091030"/>
          </a:xfrm>
          <a:prstGeom prst="roundRect">
            <a:avLst>
              <a:gd name="adj" fmla="val 5612"/>
            </a:avLst>
          </a:prstGeom>
          <a:solidFill>
            <a:schemeClr val="bg1"/>
          </a:solid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t" anchorCtr="0"/>
          <a:lstStyle/>
          <a:p>
            <a:r>
              <a:rPr kumimoji="1" lang="ja-JP" altLang="en-US" sz="1400" dirty="0">
                <a:solidFill>
                  <a:srgbClr val="8AA0C5"/>
                </a:solidFill>
                <a:latin typeface="BIZ UDゴシック" panose="020B0400000000000000" pitchFamily="49" charset="-128"/>
                <a:ea typeface="BIZ UDゴシック" panose="020B0400000000000000" pitchFamily="49" charset="-128"/>
              </a:rPr>
              <a:t> </a:t>
            </a:r>
            <a:r>
              <a:rPr kumimoji="1" lang="ja-JP" altLang="en-US" sz="1600" b="1" dirty="0">
                <a:solidFill>
                  <a:schemeClr val="accent5">
                    <a:lumMod val="75000"/>
                  </a:schemeClr>
                </a:solidFill>
                <a:latin typeface="BIZ UDゴシック" panose="020B0400000000000000" pitchFamily="49" charset="-128"/>
                <a:ea typeface="BIZ UDゴシック" panose="020B0400000000000000" pitchFamily="49" charset="-128"/>
              </a:rPr>
              <a:t>基軸１ </a:t>
            </a:r>
            <a:r>
              <a:rPr kumimoji="1" lang="ja-JP" altLang="en-US" b="1" dirty="0">
                <a:solidFill>
                  <a:schemeClr val="accent5">
                    <a:lumMod val="75000"/>
                  </a:schemeClr>
                </a:solidFill>
                <a:latin typeface="BIZ UDゴシック" panose="020B0400000000000000" pitchFamily="49" charset="-128"/>
                <a:ea typeface="BIZ UDゴシック" panose="020B0400000000000000" pitchFamily="49" charset="-128"/>
              </a:rPr>
              <a:t>森林防災・減災力の維持・強化</a:t>
            </a:r>
            <a:endParaRPr kumimoji="1" lang="en-US" altLang="ja-JP" b="1" dirty="0">
              <a:solidFill>
                <a:schemeClr val="accent5">
                  <a:lumMod val="75000"/>
                </a:schemeClr>
              </a:solidFill>
              <a:latin typeface="BIZ UDゴシック" panose="020B0400000000000000" pitchFamily="49" charset="-128"/>
              <a:ea typeface="BIZ UDゴシック" panose="020B0400000000000000" pitchFamily="49" charset="-128"/>
            </a:endParaRPr>
          </a:p>
          <a:p>
            <a:pPr>
              <a:lnSpc>
                <a:spcPts val="600"/>
              </a:lnSpc>
            </a:pPr>
            <a:endParaRPr kumimoji="1" lang="en-US" altLang="ja-JP" dirty="0">
              <a:solidFill>
                <a:schemeClr val="accent5">
                  <a:lumMod val="75000"/>
                </a:schemeClr>
              </a:solidFill>
              <a:latin typeface="BIZ UDゴシック" panose="020B0400000000000000" pitchFamily="49" charset="-128"/>
              <a:ea typeface="BIZ UDゴシック" panose="020B0400000000000000" pitchFamily="49" charset="-128"/>
            </a:endParaRPr>
          </a:p>
          <a:p>
            <a:r>
              <a:rPr kumimoji="1" lang="ja-JP" altLang="en-US" sz="1400" dirty="0">
                <a:solidFill>
                  <a:schemeClr val="accent5">
                    <a:lumMod val="75000"/>
                  </a:schemeClr>
                </a:solidFill>
                <a:latin typeface="BIZ UDゴシック" panose="020B0400000000000000" pitchFamily="49" charset="-128"/>
                <a:ea typeface="BIZ UDゴシック" panose="020B0400000000000000" pitchFamily="49" charset="-128"/>
              </a:rPr>
              <a:t> ●施策 </a:t>
            </a:r>
            <a:r>
              <a:rPr kumimoji="1" lang="en-US" altLang="ja-JP" sz="1400" dirty="0">
                <a:solidFill>
                  <a:schemeClr val="accent5">
                    <a:lumMod val="75000"/>
                  </a:schemeClr>
                </a:solidFill>
                <a:latin typeface="BIZ UDゴシック" panose="020B0400000000000000" pitchFamily="49" charset="-128"/>
                <a:ea typeface="BIZ UDゴシック" panose="020B0400000000000000" pitchFamily="49" charset="-128"/>
              </a:rPr>
              <a:t>1-1</a:t>
            </a:r>
            <a:r>
              <a:rPr kumimoji="1" lang="ja-JP" altLang="en-US" sz="1400" dirty="0">
                <a:solidFill>
                  <a:schemeClr val="accent5">
                    <a:lumMod val="75000"/>
                  </a:schemeClr>
                </a:solidFill>
                <a:latin typeface="BIZ UDゴシック" panose="020B0400000000000000" pitchFamily="49" charset="-128"/>
                <a:ea typeface="BIZ UDゴシック" panose="020B0400000000000000" pitchFamily="49" charset="-128"/>
              </a:rPr>
              <a:t>　治山対策の推進</a:t>
            </a:r>
            <a:endParaRPr kumimoji="1" lang="en-US" altLang="ja-JP" sz="1400" dirty="0">
              <a:solidFill>
                <a:schemeClr val="accent5">
                  <a:lumMod val="75000"/>
                </a:schemeClr>
              </a:solidFill>
              <a:latin typeface="BIZ UDゴシック" panose="020B0400000000000000" pitchFamily="49" charset="-128"/>
              <a:ea typeface="BIZ UDゴシック" panose="020B0400000000000000" pitchFamily="49" charset="-128"/>
            </a:endParaRPr>
          </a:p>
          <a:p>
            <a:r>
              <a:rPr kumimoji="1" lang="ja-JP" altLang="en-US" sz="1400" dirty="0">
                <a:solidFill>
                  <a:schemeClr val="accent5">
                    <a:lumMod val="75000"/>
                  </a:schemeClr>
                </a:solidFill>
                <a:latin typeface="BIZ UDゴシック" panose="020B0400000000000000" pitchFamily="49" charset="-128"/>
                <a:ea typeface="BIZ UDゴシック" panose="020B0400000000000000" pitchFamily="49" charset="-128"/>
              </a:rPr>
              <a:t> ●施策 </a:t>
            </a:r>
            <a:r>
              <a:rPr kumimoji="1" lang="en-US" altLang="ja-JP" sz="1400" dirty="0">
                <a:solidFill>
                  <a:schemeClr val="accent5">
                    <a:lumMod val="75000"/>
                  </a:schemeClr>
                </a:solidFill>
                <a:latin typeface="BIZ UDゴシック" panose="020B0400000000000000" pitchFamily="49" charset="-128"/>
                <a:ea typeface="BIZ UDゴシック" panose="020B0400000000000000" pitchFamily="49" charset="-128"/>
              </a:rPr>
              <a:t>1-2</a:t>
            </a:r>
            <a:r>
              <a:rPr kumimoji="1" lang="ja-JP" altLang="en-US" sz="1400" dirty="0">
                <a:solidFill>
                  <a:schemeClr val="accent5">
                    <a:lumMod val="75000"/>
                  </a:schemeClr>
                </a:solidFill>
                <a:latin typeface="BIZ UDゴシック" panose="020B0400000000000000" pitchFamily="49" charset="-128"/>
                <a:ea typeface="BIZ UDゴシック" panose="020B0400000000000000" pitchFamily="49" charset="-128"/>
              </a:rPr>
              <a:t>　治山施設の長寿命化・機能強化</a:t>
            </a:r>
            <a:endParaRPr kumimoji="1" lang="en-US" altLang="ja-JP" sz="1200" dirty="0">
              <a:solidFill>
                <a:schemeClr val="tx1"/>
              </a:solidFill>
              <a:latin typeface="+mn-ea"/>
            </a:endParaRPr>
          </a:p>
          <a:p>
            <a:r>
              <a:rPr kumimoji="1" lang="ja-JP" altLang="en-US" sz="1400" dirty="0">
                <a:solidFill>
                  <a:schemeClr val="accent5">
                    <a:lumMod val="75000"/>
                  </a:schemeClr>
                </a:solidFill>
                <a:latin typeface="BIZ UDゴシック" panose="020B0400000000000000" pitchFamily="49" charset="-128"/>
                <a:ea typeface="BIZ UDゴシック" panose="020B0400000000000000" pitchFamily="49" charset="-128"/>
              </a:rPr>
              <a:t> ●施策 </a:t>
            </a:r>
            <a:r>
              <a:rPr kumimoji="1" lang="en-US" altLang="ja-JP" sz="1400" dirty="0">
                <a:solidFill>
                  <a:schemeClr val="accent5">
                    <a:lumMod val="75000"/>
                  </a:schemeClr>
                </a:solidFill>
                <a:latin typeface="BIZ UDゴシック" panose="020B0400000000000000" pitchFamily="49" charset="-128"/>
                <a:ea typeface="BIZ UDゴシック" panose="020B0400000000000000" pitchFamily="49" charset="-128"/>
              </a:rPr>
              <a:t>1-3</a:t>
            </a:r>
            <a:r>
              <a:rPr kumimoji="1" lang="ja-JP" altLang="en-US" sz="1400" dirty="0">
                <a:solidFill>
                  <a:schemeClr val="accent5">
                    <a:lumMod val="75000"/>
                  </a:schemeClr>
                </a:solidFill>
                <a:latin typeface="BIZ UDゴシック" panose="020B0400000000000000" pitchFamily="49" charset="-128"/>
                <a:ea typeface="BIZ UDゴシック" panose="020B0400000000000000" pitchFamily="49" charset="-128"/>
              </a:rPr>
              <a:t>　流域治水対策の推進</a:t>
            </a:r>
            <a:endParaRPr kumimoji="1" lang="en-US" altLang="ja-JP" sz="1400" dirty="0">
              <a:solidFill>
                <a:schemeClr val="accent5">
                  <a:lumMod val="75000"/>
                </a:schemeClr>
              </a:solidFill>
              <a:latin typeface="BIZ UDゴシック" panose="020B0400000000000000" pitchFamily="49" charset="-128"/>
              <a:ea typeface="BIZ UDゴシック" panose="020B0400000000000000" pitchFamily="49" charset="-128"/>
            </a:endParaRPr>
          </a:p>
        </p:txBody>
      </p:sp>
      <p:grpSp>
        <p:nvGrpSpPr>
          <p:cNvPr id="3" name="グループ化 2">
            <a:extLst>
              <a:ext uri="{FF2B5EF4-FFF2-40B4-BE49-F238E27FC236}">
                <a16:creationId xmlns:a16="http://schemas.microsoft.com/office/drawing/2014/main" id="{78225523-E043-470E-A537-5ED135AF1A05}"/>
              </a:ext>
            </a:extLst>
          </p:cNvPr>
          <p:cNvGrpSpPr/>
          <p:nvPr/>
        </p:nvGrpSpPr>
        <p:grpSpPr>
          <a:xfrm>
            <a:off x="67961" y="1762556"/>
            <a:ext cx="4822408" cy="540000"/>
            <a:chOff x="67961" y="1762556"/>
            <a:chExt cx="4822408" cy="540000"/>
          </a:xfrm>
        </p:grpSpPr>
        <p:sp>
          <p:nvSpPr>
            <p:cNvPr id="235" name="四角形: 角を丸くする 234">
              <a:extLst>
                <a:ext uri="{FF2B5EF4-FFF2-40B4-BE49-F238E27FC236}">
                  <a16:creationId xmlns:a16="http://schemas.microsoft.com/office/drawing/2014/main" id="{48398322-7D1F-44F5-9555-1B046D4B8EB7}"/>
                </a:ext>
              </a:extLst>
            </p:cNvPr>
            <p:cNvSpPr/>
            <p:nvPr/>
          </p:nvSpPr>
          <p:spPr>
            <a:xfrm>
              <a:off x="1142802" y="1762556"/>
              <a:ext cx="3747567" cy="540000"/>
            </a:xfrm>
            <a:prstGeom prst="roundRect">
              <a:avLst>
                <a:gd name="adj" fmla="val 4199"/>
              </a:avLst>
            </a:prstGeom>
            <a:noFill/>
            <a:ln w="1905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nchorCtr="0"/>
            <a:lstStyle/>
            <a:p>
              <a:r>
                <a:rPr kumimoji="1" lang="ja-JP" altLang="en-US" sz="1600" dirty="0">
                  <a:solidFill>
                    <a:schemeClr val="tx1"/>
                  </a:solidFill>
                  <a:latin typeface="BIZ UDゴシック" panose="020B0400000000000000" pitchFamily="49" charset="-128"/>
                  <a:ea typeface="BIZ UDゴシック" panose="020B0400000000000000" pitchFamily="49" charset="-128"/>
                </a:rPr>
                <a:t> </a:t>
              </a:r>
              <a:r>
                <a:rPr kumimoji="1" lang="ja-JP" altLang="en-US" sz="1300" dirty="0">
                  <a:solidFill>
                    <a:schemeClr val="tx1"/>
                  </a:solidFill>
                  <a:latin typeface="BIZ UDゴシック" panose="020B0400000000000000" pitchFamily="49" charset="-128"/>
                  <a:ea typeface="BIZ UDゴシック" panose="020B0400000000000000" pitchFamily="49" charset="-128"/>
                </a:rPr>
                <a:t>山地災害危険地区</a:t>
              </a:r>
              <a:r>
                <a:rPr kumimoji="1" lang="ja-JP" altLang="en-US" sz="1400" dirty="0">
                  <a:solidFill>
                    <a:schemeClr val="tx1"/>
                  </a:solidFill>
                  <a:latin typeface="BIZ UDゴシック" panose="020B0400000000000000" pitchFamily="49" charset="-128"/>
                  <a:ea typeface="BIZ UDゴシック" panose="020B0400000000000000" pitchFamily="49" charset="-128"/>
                </a:rPr>
                <a:t>Ａランクの対策完了箇所数</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r>
                <a:rPr kumimoji="1" lang="ja-JP" altLang="en-US" sz="1400" dirty="0">
                  <a:solidFill>
                    <a:schemeClr val="tx1"/>
                  </a:solidFill>
                  <a:latin typeface="BIZ UDゴシック" panose="020B0400000000000000" pitchFamily="49" charset="-128"/>
                  <a:ea typeface="BIZ UDゴシック" panose="020B0400000000000000" pitchFamily="49" charset="-128"/>
                </a:rPr>
                <a:t> （</a:t>
              </a:r>
              <a:r>
                <a:rPr kumimoji="1" lang="en-US" altLang="ja-JP" sz="1200" dirty="0">
                  <a:solidFill>
                    <a:schemeClr val="tx1"/>
                  </a:solidFill>
                  <a:latin typeface="BIZ UDゴシック" panose="020B0400000000000000" pitchFamily="49" charset="-128"/>
                  <a:ea typeface="BIZ UDゴシック" panose="020B0400000000000000" pitchFamily="49" charset="-128"/>
                </a:rPr>
                <a:t>R8</a:t>
              </a:r>
              <a:r>
                <a:rPr kumimoji="1" lang="ja-JP" altLang="en-US" sz="1200" dirty="0">
                  <a:solidFill>
                    <a:schemeClr val="tx1"/>
                  </a:solidFill>
                  <a:latin typeface="BIZ UDゴシック" panose="020B0400000000000000" pitchFamily="49" charset="-128"/>
                  <a:ea typeface="BIZ UDゴシック" panose="020B0400000000000000" pitchFamily="49" charset="-128"/>
                </a:rPr>
                <a:t>年度以降）</a:t>
              </a:r>
              <a:r>
                <a:rPr kumimoji="1" lang="ja-JP" altLang="en-US" sz="1400" dirty="0">
                  <a:solidFill>
                    <a:schemeClr val="tx1"/>
                  </a:solidFill>
                  <a:latin typeface="BIZ UDゴシック" panose="020B0400000000000000" pitchFamily="49" charset="-128"/>
                  <a:ea typeface="BIZ UDゴシック" panose="020B0400000000000000" pitchFamily="49" charset="-128"/>
                </a:rPr>
                <a:t>中期 </a:t>
              </a:r>
              <a:r>
                <a:rPr kumimoji="1" lang="en-US" altLang="ja-JP" sz="1400" dirty="0">
                  <a:solidFill>
                    <a:schemeClr val="tx1"/>
                  </a:solidFill>
                  <a:latin typeface="BIZ UDゴシック" panose="020B0400000000000000" pitchFamily="49" charset="-128"/>
                  <a:ea typeface="BIZ UDゴシック" panose="020B0400000000000000" pitchFamily="49" charset="-128"/>
                </a:rPr>
                <a:t>90</a:t>
              </a:r>
              <a:r>
                <a:rPr kumimoji="1" lang="ja-JP" altLang="en-US" sz="1400" dirty="0">
                  <a:solidFill>
                    <a:schemeClr val="tx1"/>
                  </a:solidFill>
                  <a:latin typeface="BIZ UDゴシック" panose="020B0400000000000000" pitchFamily="49" charset="-128"/>
                  <a:ea typeface="BIZ UDゴシック" panose="020B0400000000000000" pitchFamily="49" charset="-128"/>
                </a:rPr>
                <a:t>箇所 ⇒長期 </a:t>
              </a:r>
              <a:r>
                <a:rPr kumimoji="1" lang="en-US" altLang="ja-JP" sz="1400" dirty="0">
                  <a:solidFill>
                    <a:schemeClr val="tx1"/>
                  </a:solidFill>
                  <a:latin typeface="BIZ UDゴシック" panose="020B0400000000000000" pitchFamily="49" charset="-128"/>
                  <a:ea typeface="BIZ UDゴシック" panose="020B0400000000000000" pitchFamily="49" charset="-128"/>
                </a:rPr>
                <a:t>282</a:t>
              </a:r>
              <a:r>
                <a:rPr kumimoji="1" lang="ja-JP" altLang="en-US" sz="1400" dirty="0">
                  <a:solidFill>
                    <a:schemeClr val="tx1"/>
                  </a:solidFill>
                  <a:latin typeface="BIZ UDゴシック" panose="020B0400000000000000" pitchFamily="49" charset="-128"/>
                  <a:ea typeface="BIZ UDゴシック" panose="020B0400000000000000" pitchFamily="49" charset="-128"/>
                </a:rPr>
                <a:t>箇所</a:t>
              </a:r>
              <a:endParaRPr kumimoji="1" lang="en-US" altLang="ja-JP" sz="1600" dirty="0">
                <a:solidFill>
                  <a:schemeClr val="tx1"/>
                </a:solidFill>
                <a:latin typeface="BIZ UDゴシック" panose="020B0400000000000000" pitchFamily="49" charset="-128"/>
                <a:ea typeface="BIZ UDゴシック" panose="020B0400000000000000" pitchFamily="49" charset="-128"/>
              </a:endParaRPr>
            </a:p>
          </p:txBody>
        </p:sp>
        <p:sp>
          <p:nvSpPr>
            <p:cNvPr id="73" name="正方形/長方形 72">
              <a:extLst>
                <a:ext uri="{FF2B5EF4-FFF2-40B4-BE49-F238E27FC236}">
                  <a16:creationId xmlns:a16="http://schemas.microsoft.com/office/drawing/2014/main" id="{B8AAABD4-9FD8-49C5-8016-116330D85348}"/>
                </a:ext>
              </a:extLst>
            </p:cNvPr>
            <p:cNvSpPr/>
            <p:nvPr/>
          </p:nvSpPr>
          <p:spPr>
            <a:xfrm>
              <a:off x="67961" y="1762556"/>
              <a:ext cx="1142058" cy="540000"/>
            </a:xfrm>
            <a:prstGeom prst="rect">
              <a:avLst/>
            </a:prstGeom>
            <a:solidFill>
              <a:srgbClr val="002060"/>
            </a:solidFill>
            <a:ln w="19050" cmpd="sng">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kumimoji="1" lang="ja-JP" altLang="en-US" sz="1600" b="1" dirty="0">
                  <a:solidFill>
                    <a:schemeClr val="bg1"/>
                  </a:solidFill>
                  <a:latin typeface="BIZ UDゴシック" panose="020B0400000000000000" pitchFamily="49" charset="-128"/>
                  <a:ea typeface="BIZ UDゴシック" panose="020B0400000000000000" pitchFamily="49" charset="-128"/>
                </a:rPr>
                <a:t>成果指標１</a:t>
              </a:r>
            </a:p>
          </p:txBody>
        </p:sp>
      </p:grpSp>
      <p:grpSp>
        <p:nvGrpSpPr>
          <p:cNvPr id="4" name="グループ化 3">
            <a:extLst>
              <a:ext uri="{FF2B5EF4-FFF2-40B4-BE49-F238E27FC236}">
                <a16:creationId xmlns:a16="http://schemas.microsoft.com/office/drawing/2014/main" id="{EDACC6EC-B65C-4E79-9495-75DC3FA83159}"/>
              </a:ext>
            </a:extLst>
          </p:cNvPr>
          <p:cNvGrpSpPr/>
          <p:nvPr/>
        </p:nvGrpSpPr>
        <p:grpSpPr>
          <a:xfrm>
            <a:off x="4953000" y="1772202"/>
            <a:ext cx="4869261" cy="540000"/>
            <a:chOff x="4953000" y="1772202"/>
            <a:chExt cx="4869261" cy="540000"/>
          </a:xfrm>
        </p:grpSpPr>
        <p:sp>
          <p:nvSpPr>
            <p:cNvPr id="81" name="正方形/長方形 80">
              <a:extLst>
                <a:ext uri="{FF2B5EF4-FFF2-40B4-BE49-F238E27FC236}">
                  <a16:creationId xmlns:a16="http://schemas.microsoft.com/office/drawing/2014/main" id="{C9BB02C7-5C6C-4C2F-9E69-C92A65D8118F}"/>
                </a:ext>
              </a:extLst>
            </p:cNvPr>
            <p:cNvSpPr/>
            <p:nvPr/>
          </p:nvSpPr>
          <p:spPr>
            <a:xfrm>
              <a:off x="4953000" y="1772202"/>
              <a:ext cx="1142058" cy="540000"/>
            </a:xfrm>
            <a:prstGeom prst="rect">
              <a:avLst/>
            </a:prstGeom>
            <a:solidFill>
              <a:srgbClr val="002060"/>
            </a:solidFill>
            <a:ln w="19050" cmpd="sng">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kumimoji="1" lang="ja-JP" altLang="en-US" sz="1600" b="1" dirty="0">
                  <a:solidFill>
                    <a:schemeClr val="bg1"/>
                  </a:solidFill>
                  <a:latin typeface="BIZ UDゴシック" panose="020B0400000000000000" pitchFamily="49" charset="-128"/>
                  <a:ea typeface="BIZ UDゴシック" panose="020B0400000000000000" pitchFamily="49" charset="-128"/>
                </a:rPr>
                <a:t>成果指標２</a:t>
              </a:r>
            </a:p>
          </p:txBody>
        </p:sp>
        <p:sp>
          <p:nvSpPr>
            <p:cNvPr id="83" name="四角形: 角を丸くする 82">
              <a:extLst>
                <a:ext uri="{FF2B5EF4-FFF2-40B4-BE49-F238E27FC236}">
                  <a16:creationId xmlns:a16="http://schemas.microsoft.com/office/drawing/2014/main" id="{1A1160DC-26D5-4322-ADD9-893F32379571}"/>
                </a:ext>
              </a:extLst>
            </p:cNvPr>
            <p:cNvSpPr/>
            <p:nvPr/>
          </p:nvSpPr>
          <p:spPr>
            <a:xfrm>
              <a:off x="6074694" y="1772202"/>
              <a:ext cx="3747567" cy="540000"/>
            </a:xfrm>
            <a:prstGeom prst="roundRect">
              <a:avLst>
                <a:gd name="adj" fmla="val 4199"/>
              </a:avLst>
            </a:prstGeom>
            <a:noFill/>
            <a:ln w="1905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nchorCtr="0"/>
            <a:lstStyle/>
            <a:p>
              <a:r>
                <a:rPr kumimoji="1" lang="ja-JP" altLang="en-US" sz="1400" dirty="0">
                  <a:solidFill>
                    <a:schemeClr val="tx1"/>
                  </a:solidFill>
                  <a:latin typeface="BIZ UDゴシック" panose="020B0400000000000000" pitchFamily="49" charset="-128"/>
                  <a:ea typeface="BIZ UDゴシック" panose="020B0400000000000000" pitchFamily="49" charset="-128"/>
                </a:rPr>
                <a:t> 森林における流域治水対策の</a:t>
              </a:r>
              <a:r>
                <a:rPr kumimoji="1" lang="ja-JP" altLang="en-US" sz="1600" dirty="0">
                  <a:solidFill>
                    <a:schemeClr val="tx1"/>
                  </a:solidFill>
                  <a:latin typeface="BIZ UDゴシック" panose="020B0400000000000000" pitchFamily="49" charset="-128"/>
                  <a:ea typeface="BIZ UDゴシック" panose="020B0400000000000000" pitchFamily="49" charset="-128"/>
                </a:rPr>
                <a:t>取組流域数</a:t>
              </a:r>
              <a:endParaRPr kumimoji="1" lang="en-US" altLang="ja-JP" sz="1600" dirty="0">
                <a:solidFill>
                  <a:schemeClr val="tx1"/>
                </a:solidFill>
                <a:latin typeface="BIZ UDゴシック" panose="020B0400000000000000" pitchFamily="49" charset="-128"/>
                <a:ea typeface="BIZ UDゴシック" panose="020B0400000000000000" pitchFamily="49" charset="-128"/>
              </a:endParaRPr>
            </a:p>
            <a:p>
              <a:r>
                <a:rPr kumimoji="1" lang="ja-JP" altLang="en-US" sz="1600" dirty="0">
                  <a:solidFill>
                    <a:schemeClr val="tx1"/>
                  </a:solidFill>
                  <a:latin typeface="BIZ UDゴシック" panose="020B0400000000000000" pitchFamily="49" charset="-128"/>
                  <a:ea typeface="BIZ UDゴシック" panose="020B0400000000000000" pitchFamily="49" charset="-128"/>
                </a:rPr>
                <a:t> </a:t>
              </a:r>
              <a:r>
                <a:rPr kumimoji="1" lang="ja-JP" altLang="en-US" sz="1400" dirty="0">
                  <a:solidFill>
                    <a:schemeClr val="tx1"/>
                  </a:solidFill>
                  <a:latin typeface="BIZ UDゴシック" panose="020B0400000000000000" pitchFamily="49" charset="-128"/>
                  <a:ea typeface="BIZ UDゴシック" panose="020B0400000000000000" pitchFamily="49" charset="-128"/>
                </a:rPr>
                <a:t>期初 </a:t>
              </a:r>
              <a:r>
                <a:rPr kumimoji="1" lang="en-US" altLang="ja-JP" sz="1400" dirty="0">
                  <a:solidFill>
                    <a:schemeClr val="tx1"/>
                  </a:solidFill>
                  <a:latin typeface="BIZ UDゴシック" panose="020B0400000000000000" pitchFamily="49" charset="-128"/>
                  <a:ea typeface="BIZ UDゴシック" panose="020B0400000000000000" pitchFamily="49" charset="-128"/>
                </a:rPr>
                <a:t>23</a:t>
              </a:r>
              <a:r>
                <a:rPr kumimoji="1" lang="ja-JP" altLang="en-US" sz="1400" dirty="0">
                  <a:solidFill>
                    <a:schemeClr val="tx1"/>
                  </a:solidFill>
                  <a:latin typeface="BIZ UDゴシック" panose="020B0400000000000000" pitchFamily="49" charset="-128"/>
                  <a:ea typeface="BIZ UDゴシック" panose="020B0400000000000000" pitchFamily="49" charset="-128"/>
                </a:rPr>
                <a:t>流域 ⇒中期 </a:t>
              </a:r>
              <a:r>
                <a:rPr kumimoji="1" lang="en-US" altLang="ja-JP" sz="1400" dirty="0">
                  <a:solidFill>
                    <a:schemeClr val="tx1"/>
                  </a:solidFill>
                  <a:latin typeface="BIZ UDゴシック" panose="020B0400000000000000" pitchFamily="49" charset="-128"/>
                  <a:ea typeface="BIZ UDゴシック" panose="020B0400000000000000" pitchFamily="49" charset="-128"/>
                </a:rPr>
                <a:t>45</a:t>
              </a:r>
              <a:r>
                <a:rPr kumimoji="1" lang="ja-JP" altLang="en-US" sz="1400" dirty="0">
                  <a:solidFill>
                    <a:schemeClr val="tx1"/>
                  </a:solidFill>
                  <a:latin typeface="BIZ UDゴシック" panose="020B0400000000000000" pitchFamily="49" charset="-128"/>
                  <a:ea typeface="BIZ UDゴシック" panose="020B0400000000000000" pitchFamily="49" charset="-128"/>
                </a:rPr>
                <a:t>流域 ⇒長期 </a:t>
              </a:r>
              <a:r>
                <a:rPr kumimoji="1" lang="en-US" altLang="ja-JP" sz="1400" dirty="0">
                  <a:solidFill>
                    <a:schemeClr val="tx1"/>
                  </a:solidFill>
                  <a:latin typeface="BIZ UDゴシック" panose="020B0400000000000000" pitchFamily="49" charset="-128"/>
                  <a:ea typeface="BIZ UDゴシック" panose="020B0400000000000000" pitchFamily="49" charset="-128"/>
                </a:rPr>
                <a:t>66</a:t>
              </a:r>
              <a:r>
                <a:rPr kumimoji="1" lang="ja-JP" altLang="en-US" sz="1400" dirty="0">
                  <a:solidFill>
                    <a:schemeClr val="tx1"/>
                  </a:solidFill>
                  <a:latin typeface="BIZ UDゴシック" panose="020B0400000000000000" pitchFamily="49" charset="-128"/>
                  <a:ea typeface="BIZ UDゴシック" panose="020B0400000000000000" pitchFamily="49" charset="-128"/>
                </a:rPr>
                <a:t>流域</a:t>
              </a:r>
              <a:endParaRPr kumimoji="1" lang="en-US" altLang="ja-JP" sz="1600" dirty="0">
                <a:solidFill>
                  <a:schemeClr val="tx1"/>
                </a:solidFill>
                <a:latin typeface="BIZ UDゴシック" panose="020B0400000000000000" pitchFamily="49" charset="-128"/>
                <a:ea typeface="BIZ UDゴシック" panose="020B0400000000000000" pitchFamily="49" charset="-128"/>
              </a:endParaRPr>
            </a:p>
          </p:txBody>
        </p:sp>
      </p:grpSp>
      <p:sp>
        <p:nvSpPr>
          <p:cNvPr id="85" name="テキスト ボックス 23">
            <a:extLst>
              <a:ext uri="{FF2B5EF4-FFF2-40B4-BE49-F238E27FC236}">
                <a16:creationId xmlns:a16="http://schemas.microsoft.com/office/drawing/2014/main" id="{6BE4ECA7-24CE-401D-8380-9617F135950C}"/>
              </a:ext>
            </a:extLst>
          </p:cNvPr>
          <p:cNvSpPr txBox="1"/>
          <p:nvPr/>
        </p:nvSpPr>
        <p:spPr>
          <a:xfrm>
            <a:off x="4994554" y="2696141"/>
            <a:ext cx="468246" cy="2938151"/>
          </a:xfrm>
          <a:prstGeom prst="rect">
            <a:avLst/>
          </a:prstGeom>
          <a:solidFill>
            <a:schemeClr val="accent6">
              <a:lumMod val="50000"/>
            </a:schemeClr>
          </a:solidFill>
        </p:spPr>
        <p:txBody>
          <a:bodyPr vert="eaVert" wrap="square" lIns="128989" tIns="64494" rIns="128989" bIns="64494" anchor="ctr" anchorCtr="1">
            <a:spAutoFit/>
          </a:bodyPr>
          <a:lstStyle/>
          <a:p>
            <a:pPr algn="ctr">
              <a:lnSpc>
                <a:spcPts val="1600"/>
              </a:lnSpc>
              <a:defRPr/>
            </a:pPr>
            <a:r>
              <a:rPr lang="ja-JP" altLang="en-US" sz="1400" b="1" dirty="0">
                <a:solidFill>
                  <a:schemeClr val="bg1"/>
                </a:solidFill>
                <a:latin typeface="BIZ UDゴシック" panose="020B0400000000000000" pitchFamily="49" charset="-128"/>
                <a:ea typeface="BIZ UDゴシック" panose="020B0400000000000000" pitchFamily="49" charset="-128"/>
              </a:rPr>
              <a:t>事業対象区域の選定方法</a:t>
            </a:r>
            <a:endParaRPr lang="en-US" altLang="ja-JP" sz="1400" b="1" dirty="0">
              <a:solidFill>
                <a:schemeClr val="bg1"/>
              </a:solidFill>
              <a:latin typeface="BIZ UDゴシック" panose="020B0400000000000000" pitchFamily="49" charset="-128"/>
              <a:ea typeface="BIZ UDゴシック" panose="020B0400000000000000" pitchFamily="49" charset="-128"/>
            </a:endParaRPr>
          </a:p>
        </p:txBody>
      </p:sp>
      <p:graphicFrame>
        <p:nvGraphicFramePr>
          <p:cNvPr id="86" name="表 3">
            <a:extLst>
              <a:ext uri="{FF2B5EF4-FFF2-40B4-BE49-F238E27FC236}">
                <a16:creationId xmlns:a16="http://schemas.microsoft.com/office/drawing/2014/main" id="{53F5B51B-62FF-4FFA-987A-33B44BE88932}"/>
              </a:ext>
            </a:extLst>
          </p:cNvPr>
          <p:cNvGraphicFramePr>
            <a:graphicFrameLocks noGrp="1"/>
          </p:cNvGraphicFramePr>
          <p:nvPr>
            <p:extLst>
              <p:ext uri="{D42A27DB-BD31-4B8C-83A1-F6EECF244321}">
                <p14:modId xmlns:p14="http://schemas.microsoft.com/office/powerpoint/2010/main" val="2310125119"/>
              </p:ext>
            </p:extLst>
          </p:nvPr>
        </p:nvGraphicFramePr>
        <p:xfrm>
          <a:off x="5507789" y="2696141"/>
          <a:ext cx="4230591" cy="2909697"/>
        </p:xfrm>
        <a:graphic>
          <a:graphicData uri="http://schemas.openxmlformats.org/drawingml/2006/table">
            <a:tbl>
              <a:tblPr firstRow="1" bandRow="1">
                <a:tableStyleId>{5C22544A-7EE6-4342-B048-85BDC9FD1C3A}</a:tableStyleId>
              </a:tblPr>
              <a:tblGrid>
                <a:gridCol w="1283126">
                  <a:extLst>
                    <a:ext uri="{9D8B030D-6E8A-4147-A177-3AD203B41FA5}">
                      <a16:colId xmlns:a16="http://schemas.microsoft.com/office/drawing/2014/main" val="20000"/>
                    </a:ext>
                  </a:extLst>
                </a:gridCol>
                <a:gridCol w="240609">
                  <a:extLst>
                    <a:ext uri="{9D8B030D-6E8A-4147-A177-3AD203B41FA5}">
                      <a16:colId xmlns:a16="http://schemas.microsoft.com/office/drawing/2014/main" val="20001"/>
                    </a:ext>
                  </a:extLst>
                </a:gridCol>
                <a:gridCol w="421066">
                  <a:extLst>
                    <a:ext uri="{9D8B030D-6E8A-4147-A177-3AD203B41FA5}">
                      <a16:colId xmlns:a16="http://schemas.microsoft.com/office/drawing/2014/main" val="20004"/>
                    </a:ext>
                  </a:extLst>
                </a:gridCol>
                <a:gridCol w="962437">
                  <a:extLst>
                    <a:ext uri="{9D8B030D-6E8A-4147-A177-3AD203B41FA5}">
                      <a16:colId xmlns:a16="http://schemas.microsoft.com/office/drawing/2014/main" val="20005"/>
                    </a:ext>
                  </a:extLst>
                </a:gridCol>
                <a:gridCol w="437654">
                  <a:extLst>
                    <a:ext uri="{9D8B030D-6E8A-4147-A177-3AD203B41FA5}">
                      <a16:colId xmlns:a16="http://schemas.microsoft.com/office/drawing/2014/main" val="20006"/>
                    </a:ext>
                  </a:extLst>
                </a:gridCol>
                <a:gridCol w="885699">
                  <a:extLst>
                    <a:ext uri="{9D8B030D-6E8A-4147-A177-3AD203B41FA5}">
                      <a16:colId xmlns:a16="http://schemas.microsoft.com/office/drawing/2014/main" val="20007"/>
                    </a:ext>
                  </a:extLst>
                </a:gridCol>
              </a:tblGrid>
              <a:tr h="329512">
                <a:tc>
                  <a:txBody>
                    <a:bodyPr/>
                    <a:lstStyle/>
                    <a:p>
                      <a:pPr marL="0" marR="0" lvl="0" indent="0" algn="ctr" defTabSz="1357574" rtl="0" eaLnBrk="1" fontAlgn="auto" latinLnBrk="0" hangingPunct="1">
                        <a:lnSpc>
                          <a:spcPct val="100000"/>
                        </a:lnSpc>
                        <a:spcBef>
                          <a:spcPts val="0"/>
                        </a:spcBef>
                        <a:spcAft>
                          <a:spcPts val="0"/>
                        </a:spcAft>
                        <a:buClrTx/>
                        <a:buSzTx/>
                        <a:buFontTx/>
                        <a:buNone/>
                        <a:tabLst/>
                        <a:defRPr/>
                      </a:pPr>
                      <a:r>
                        <a:rPr kumimoji="1" lang="ja-JP" altLang="en-US" sz="1200" b="1"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rPr>
                        <a:t>選定基準</a:t>
                      </a:r>
                    </a:p>
                  </a:txBody>
                  <a:tcPr marL="91453" marR="91453" marT="45726" marB="45726" anchor="ctr">
                    <a:solidFill>
                      <a:srgbClr val="99CCFF"/>
                    </a:solidFill>
                  </a:tcPr>
                </a:tc>
                <a:tc>
                  <a:txBody>
                    <a:bodyPr/>
                    <a:lstStyle/>
                    <a:p>
                      <a:pPr marL="0" marR="0" lvl="0" indent="0" algn="ctr" defTabSz="1357574" rtl="0" eaLnBrk="1" fontAlgn="auto" latinLnBrk="0" hangingPunct="1">
                        <a:lnSpc>
                          <a:spcPct val="100000"/>
                        </a:lnSpc>
                        <a:spcBef>
                          <a:spcPts val="0"/>
                        </a:spcBef>
                        <a:spcAft>
                          <a:spcPts val="0"/>
                        </a:spcAft>
                        <a:buClrTx/>
                        <a:buSzTx/>
                        <a:buFontTx/>
                        <a:buNone/>
                        <a:tabLst/>
                        <a:defRPr/>
                      </a:pPr>
                      <a:endParaRPr kumimoji="1" lang="ja-JP" altLang="en-US" sz="1200" b="1" i="0" u="none" strike="noStrike" cap="none" normalizeH="0" baseline="0" dirty="0">
                        <a:ln>
                          <a:noFill/>
                        </a:ln>
                        <a:solidFill>
                          <a:schemeClr val="tx1"/>
                        </a:solidFill>
                        <a:effectLst/>
                        <a:latin typeface="ＭＳ Ｐゴシック" panose="020B0600070205080204" pitchFamily="50" charset="-128"/>
                        <a:ea typeface="Meiryo UI" panose="020B0604030504040204" pitchFamily="50" charset="-128"/>
                      </a:endParaRPr>
                    </a:p>
                  </a:txBody>
                  <a:tcPr marL="91453" marR="91453" marT="45726" marB="45726" anchor="ctr">
                    <a:solidFill>
                      <a:schemeClr val="bg1"/>
                    </a:solidFill>
                  </a:tcPr>
                </a:tc>
                <a:tc gridSpan="4">
                  <a:txBody>
                    <a:bodyPr/>
                    <a:lstStyle/>
                    <a:p>
                      <a:pPr marL="0" marR="0" lvl="0" indent="0" algn="ctr" defTabSz="1357574" rtl="0" eaLnBrk="1" fontAlgn="auto" latinLnBrk="0" hangingPunct="1">
                        <a:lnSpc>
                          <a:spcPct val="100000"/>
                        </a:lnSpc>
                        <a:spcBef>
                          <a:spcPts val="0"/>
                        </a:spcBef>
                        <a:spcAft>
                          <a:spcPts val="0"/>
                        </a:spcAft>
                        <a:buClrTx/>
                        <a:buSzTx/>
                        <a:buFontTx/>
                        <a:buNone/>
                        <a:tabLst/>
                        <a:defRPr/>
                      </a:pPr>
                      <a:r>
                        <a:rPr kumimoji="1" lang="ja-JP" altLang="en-US" sz="1200" b="1" i="0" u="none" strike="noStrike" cap="none" normalizeH="0" baseline="0" dirty="0">
                          <a:ln>
                            <a:noFill/>
                          </a:ln>
                          <a:solidFill>
                            <a:schemeClr val="tx1"/>
                          </a:solidFill>
                          <a:effectLst/>
                          <a:latin typeface="ＭＳ Ｐゴシック" panose="020B0600070205080204" pitchFamily="50" charset="-128"/>
                          <a:ea typeface="Meiryo UI" panose="020B0604030504040204" pitchFamily="50" charset="-128"/>
                        </a:rPr>
                        <a:t>抽出流域数</a:t>
                      </a:r>
                    </a:p>
                  </a:txBody>
                  <a:tcPr marL="91453" marR="91453" marT="45726" marB="45726" anchor="ctr">
                    <a:solidFill>
                      <a:srgbClr val="99CCFF"/>
                    </a:solidFill>
                  </a:tcPr>
                </a:tc>
                <a:tc hMerge="1">
                  <a:txBody>
                    <a:bodyPr/>
                    <a:lstStyle/>
                    <a:p>
                      <a:pPr marL="0" marR="0" lvl="0" indent="0" algn="ctr" defTabSz="1357574" rtl="0" eaLnBrk="1" fontAlgn="auto" latinLnBrk="0" hangingPunct="1">
                        <a:lnSpc>
                          <a:spcPct val="100000"/>
                        </a:lnSpc>
                        <a:spcBef>
                          <a:spcPts val="0"/>
                        </a:spcBef>
                        <a:spcAft>
                          <a:spcPts val="0"/>
                        </a:spcAft>
                        <a:buClrTx/>
                        <a:buSzTx/>
                        <a:buFontTx/>
                        <a:buNone/>
                        <a:tabLst/>
                        <a:defRPr/>
                      </a:pPr>
                      <a:endParaRPr kumimoji="1" lang="ja-JP" altLang="en-US" sz="1200" b="1" i="0" u="none" strike="noStrike" cap="none" normalizeH="0" baseline="0" dirty="0">
                        <a:ln>
                          <a:noFill/>
                        </a:ln>
                        <a:solidFill>
                          <a:schemeClr val="tx1"/>
                        </a:solidFill>
                        <a:effectLst/>
                        <a:latin typeface="ＭＳ Ｐゴシック" panose="020B0600070205080204" pitchFamily="50" charset="-128"/>
                        <a:ea typeface="Meiryo UI" panose="020B0604030504040204" pitchFamily="50" charset="-128"/>
                      </a:endParaRPr>
                    </a:p>
                  </a:txBody>
                  <a:tcPr anchor="ctr"/>
                </a:tc>
                <a:tc hMerge="1">
                  <a:txBody>
                    <a:bodyPr/>
                    <a:lstStyle/>
                    <a:p>
                      <a:endParaRPr kumimoji="1" lang="ja-JP" altLang="en-US"/>
                    </a:p>
                  </a:txBody>
                  <a:tcPr/>
                </a:tc>
                <a:tc hMerge="1">
                  <a:txBody>
                    <a:bodyPr/>
                    <a:lstStyle/>
                    <a:p>
                      <a:pPr algn="ctr"/>
                      <a:endParaRPr kumimoji="1" lang="ja-JP" altLang="en-US" sz="1200" dirty="0">
                        <a:latin typeface="Meiryo UI" panose="020B0604030504040204" pitchFamily="50" charset="-128"/>
                        <a:ea typeface="Meiryo UI" panose="020B0604030504040204" pitchFamily="50" charset="-128"/>
                      </a:endParaRPr>
                    </a:p>
                  </a:txBody>
                  <a:tcPr anchor="ctr"/>
                </a:tc>
                <a:extLst>
                  <a:ext uri="{0D108BD9-81ED-4DB2-BD59-A6C34878D82A}">
                    <a16:rowId xmlns:a16="http://schemas.microsoft.com/office/drawing/2014/main" val="10000"/>
                  </a:ext>
                </a:extLst>
              </a:tr>
              <a:tr h="677078">
                <a:tc>
                  <a:txBody>
                    <a:bodyPr/>
                    <a:lstStyle/>
                    <a:p>
                      <a:pPr algn="l"/>
                      <a:r>
                        <a:rPr kumimoji="1" lang="ja-JP" altLang="en-US" sz="1100" b="0" i="0" u="none" strike="noStrike" cap="none" normalizeH="0" baseline="0" dirty="0">
                          <a:ln>
                            <a:noFill/>
                          </a:ln>
                          <a:solidFill>
                            <a:srgbClr val="000000"/>
                          </a:solidFill>
                          <a:effectLst/>
                          <a:latin typeface="ＭＳ Ｐゴシック" panose="020B0600070205080204" pitchFamily="50" charset="-128"/>
                          <a:ea typeface="Meiryo UI" panose="020B0604030504040204" pitchFamily="50" charset="-128"/>
                        </a:rPr>
                        <a:t>①　</a:t>
                      </a:r>
                      <a:endParaRPr kumimoji="1" lang="en-US" altLang="ja-JP" sz="1100" b="0" i="0" u="none" strike="noStrike" cap="none" normalizeH="0" baseline="0" dirty="0">
                        <a:ln>
                          <a:noFill/>
                        </a:ln>
                        <a:solidFill>
                          <a:srgbClr val="000000"/>
                        </a:solidFill>
                        <a:effectLst/>
                        <a:latin typeface="ＭＳ Ｐゴシック" panose="020B0600070205080204" pitchFamily="50" charset="-128"/>
                        <a:ea typeface="Meiryo UI" panose="020B0604030504040204" pitchFamily="50" charset="-128"/>
                      </a:endParaRPr>
                    </a:p>
                    <a:p>
                      <a:pPr algn="l"/>
                      <a:r>
                        <a:rPr kumimoji="1" lang="ja-JP" altLang="en-US" sz="1100" b="0" i="0" u="none" strike="noStrike" cap="none" normalizeH="0" baseline="0" dirty="0">
                          <a:ln>
                            <a:noFill/>
                          </a:ln>
                          <a:solidFill>
                            <a:srgbClr val="000000"/>
                          </a:solidFill>
                          <a:effectLst/>
                          <a:latin typeface="ＭＳ Ｐゴシック" panose="020B0600070205080204" pitchFamily="50" charset="-128"/>
                          <a:ea typeface="Meiryo UI" panose="020B0604030504040204" pitchFamily="50" charset="-128"/>
                        </a:rPr>
                        <a:t>流域治水との連携</a:t>
                      </a:r>
                      <a:endParaRPr kumimoji="1" lang="ja-JP" altLang="en-US" sz="1100" dirty="0">
                        <a:latin typeface="Meiryo UI" panose="020B0604030504040204" pitchFamily="50" charset="-128"/>
                        <a:ea typeface="Meiryo UI" panose="020B0604030504040204" pitchFamily="50" charset="-128"/>
                      </a:endParaRPr>
                    </a:p>
                  </a:txBody>
                  <a:tcPr marL="91453" marR="91453" marT="45726" marB="45726" anchor="ctr"/>
                </a:tc>
                <a:tc>
                  <a:txBody>
                    <a:bodyPr/>
                    <a:lstStyle/>
                    <a:p>
                      <a:pPr algn="ctr"/>
                      <a:r>
                        <a:rPr kumimoji="1" lang="ja-JP" altLang="en-US" sz="1200" dirty="0">
                          <a:latin typeface="Meiryo UI" panose="020B0604030504040204" pitchFamily="50" charset="-128"/>
                          <a:ea typeface="Meiryo UI" panose="020B0604030504040204" pitchFamily="50" charset="-128"/>
                        </a:rPr>
                        <a:t>⇒</a:t>
                      </a:r>
                    </a:p>
                  </a:txBody>
                  <a:tcPr marL="91453" marR="91453" marT="45726" marB="45726" anchor="ctr">
                    <a:solidFill>
                      <a:schemeClr val="bg1"/>
                    </a:solidFill>
                  </a:tcPr>
                </a:tc>
                <a:tc gridSpan="2">
                  <a:txBody>
                    <a:bodyPr/>
                    <a:lstStyle/>
                    <a:p>
                      <a:pPr marL="0" marR="0" lvl="0" indent="0" algn="r" defTabSz="1357574" rtl="0" eaLnBrk="1" fontAlgn="auto" latinLnBrk="0" hangingPunct="1">
                        <a:lnSpc>
                          <a:spcPct val="100000"/>
                        </a:lnSpc>
                        <a:spcBef>
                          <a:spcPts val="0"/>
                        </a:spcBef>
                        <a:spcAft>
                          <a:spcPts val="0"/>
                        </a:spcAft>
                        <a:buClrTx/>
                        <a:buSzTx/>
                        <a:buFontTx/>
                        <a:buNone/>
                        <a:tabLst/>
                        <a:defRPr/>
                      </a:pPr>
                      <a:r>
                        <a:rPr kumimoji="1" lang="en-US" altLang="ja-JP" sz="1600" b="1" i="0" u="none" strike="noStrike" cap="none" normalizeH="0" baseline="0" dirty="0">
                          <a:ln>
                            <a:noFill/>
                          </a:ln>
                          <a:solidFill>
                            <a:srgbClr val="000000"/>
                          </a:solidFill>
                          <a:effectLst/>
                          <a:latin typeface="+mn-ea"/>
                          <a:ea typeface="+mn-ea"/>
                        </a:rPr>
                        <a:t>154</a:t>
                      </a:r>
                    </a:p>
                  </a:txBody>
                  <a:tcPr marL="91453" marR="91453" marT="45726" marB="45726" anchor="ctr"/>
                </a:tc>
                <a:tc hMerge="1">
                  <a:txBody>
                    <a:bodyPr/>
                    <a:lstStyle/>
                    <a:p>
                      <a:pPr algn="ctr"/>
                      <a:endParaRPr kumimoji="1" lang="ja-JP" altLang="en-US" sz="1200" dirty="0">
                        <a:latin typeface="Meiryo UI" panose="020B0604030504040204" pitchFamily="50" charset="-128"/>
                        <a:ea typeface="Meiryo UI" panose="020B0604030504040204" pitchFamily="50" charset="-128"/>
                      </a:endParaRPr>
                    </a:p>
                  </a:txBody>
                  <a:tcPr anchor="ctr"/>
                </a:tc>
                <a:tc gridSpan="2">
                  <a:txBody>
                    <a:bodyPr/>
                    <a:lstStyle/>
                    <a:p>
                      <a:pPr marL="0" marR="0" lvl="0" indent="0" algn="l" defTabSz="1357574" rtl="0" eaLnBrk="1" fontAlgn="auto" latinLnBrk="0" hangingPunct="1">
                        <a:lnSpc>
                          <a:spcPct val="100000"/>
                        </a:lnSpc>
                        <a:spcBef>
                          <a:spcPts val="0"/>
                        </a:spcBef>
                        <a:spcAft>
                          <a:spcPts val="0"/>
                        </a:spcAft>
                        <a:buClrTx/>
                        <a:buSzTx/>
                        <a:buFontTx/>
                        <a:buNone/>
                        <a:tabLst/>
                        <a:defRPr/>
                      </a:pPr>
                      <a:r>
                        <a:rPr kumimoji="1" lang="ja-JP" altLang="en-US" sz="1100" b="0" i="0" u="none" strike="noStrike" cap="none" normalizeH="0" baseline="0" dirty="0">
                          <a:ln>
                            <a:noFill/>
                          </a:ln>
                          <a:solidFill>
                            <a:srgbClr val="000000"/>
                          </a:solidFill>
                          <a:effectLst/>
                          <a:latin typeface="+mn-ea"/>
                          <a:ea typeface="+mn-ea"/>
                        </a:rPr>
                        <a:t>河川</a:t>
                      </a:r>
                      <a:endParaRPr kumimoji="1" lang="en-US" altLang="ja-JP" sz="1100" b="0" i="0" u="none" strike="noStrike" cap="none" normalizeH="0" baseline="0" dirty="0">
                        <a:ln>
                          <a:noFill/>
                        </a:ln>
                        <a:solidFill>
                          <a:srgbClr val="000000"/>
                        </a:solidFill>
                        <a:effectLst/>
                        <a:latin typeface="+mn-ea"/>
                        <a:ea typeface="+mn-ea"/>
                      </a:endParaRPr>
                    </a:p>
                  </a:txBody>
                  <a:tcPr marL="91453" marR="91453" marT="45726" marB="45726" anchor="ctr"/>
                </a:tc>
                <a:tc hMerge="1">
                  <a:txBody>
                    <a:bodyPr/>
                    <a:lstStyle/>
                    <a:p>
                      <a:pPr marL="0" marR="0" lvl="0" indent="0" algn="l" defTabSz="1357574" rtl="0" eaLnBrk="1" fontAlgn="auto" latinLnBrk="0" hangingPunct="1">
                        <a:lnSpc>
                          <a:spcPct val="100000"/>
                        </a:lnSpc>
                        <a:spcBef>
                          <a:spcPts val="0"/>
                        </a:spcBef>
                        <a:spcAft>
                          <a:spcPts val="0"/>
                        </a:spcAft>
                        <a:buClrTx/>
                        <a:buSzTx/>
                        <a:buFontTx/>
                        <a:buNone/>
                        <a:tabLst/>
                        <a:defRPr/>
                      </a:pPr>
                      <a:r>
                        <a:rPr kumimoji="1" lang="ja-JP" altLang="en-US" sz="1050" b="0" i="0" u="none" strike="noStrike" cap="none" normalizeH="0" baseline="0" dirty="0">
                          <a:ln>
                            <a:noFill/>
                          </a:ln>
                          <a:solidFill>
                            <a:srgbClr val="000000"/>
                          </a:solidFill>
                          <a:effectLst/>
                          <a:latin typeface="+mn-ea"/>
                          <a:ea typeface="+mn-ea"/>
                        </a:rPr>
                        <a:t>河川</a:t>
                      </a:r>
                      <a:endParaRPr kumimoji="1" lang="en-US" altLang="ja-JP" sz="1050" b="0" i="0" u="none" strike="noStrike" cap="none" normalizeH="0" baseline="0" dirty="0">
                        <a:ln>
                          <a:noFill/>
                        </a:ln>
                        <a:solidFill>
                          <a:srgbClr val="000000"/>
                        </a:solidFill>
                        <a:effectLst/>
                        <a:latin typeface="+mn-ea"/>
                        <a:ea typeface="+mn-ea"/>
                      </a:endParaRPr>
                    </a:p>
                  </a:txBody>
                  <a:tcPr anchor="ctr"/>
                </a:tc>
                <a:extLst>
                  <a:ext uri="{0D108BD9-81ED-4DB2-BD59-A6C34878D82A}">
                    <a16:rowId xmlns:a16="http://schemas.microsoft.com/office/drawing/2014/main" val="10001"/>
                  </a:ext>
                </a:extLst>
              </a:tr>
              <a:tr h="390315">
                <a:tc>
                  <a:txBody>
                    <a:bodyPr/>
                    <a:lstStyle/>
                    <a:p>
                      <a:pPr algn="l"/>
                      <a:r>
                        <a:rPr kumimoji="1" lang="ja-JP" altLang="en-US" sz="1100" b="0" i="0" u="none" strike="noStrike" cap="none" normalizeH="0" baseline="0" dirty="0">
                          <a:ln>
                            <a:noFill/>
                          </a:ln>
                          <a:solidFill>
                            <a:srgbClr val="000000"/>
                          </a:solidFill>
                          <a:effectLst/>
                          <a:latin typeface="ＭＳ Ｐゴシック" panose="020B0600070205080204" pitchFamily="50" charset="-128"/>
                          <a:ea typeface="Meiryo UI" panose="020B0604030504040204" pitchFamily="50" charset="-128"/>
                        </a:rPr>
                        <a:t>②　</a:t>
                      </a:r>
                      <a:endParaRPr kumimoji="1" lang="en-US" altLang="ja-JP" sz="1100" b="0" i="0" u="none" strike="noStrike" cap="none" normalizeH="0" baseline="0" dirty="0">
                        <a:ln>
                          <a:noFill/>
                        </a:ln>
                        <a:solidFill>
                          <a:srgbClr val="000000"/>
                        </a:solidFill>
                        <a:effectLst/>
                        <a:latin typeface="ＭＳ Ｐゴシック" panose="020B0600070205080204" pitchFamily="50" charset="-128"/>
                        <a:ea typeface="Meiryo UI" panose="020B0604030504040204" pitchFamily="50" charset="-128"/>
                      </a:endParaRPr>
                    </a:p>
                    <a:p>
                      <a:pPr algn="l"/>
                      <a:r>
                        <a:rPr kumimoji="1" lang="ja-JP" altLang="en-US" sz="1100" b="0" i="0" u="none" strike="noStrike" cap="none" normalizeH="0" baseline="0" dirty="0">
                          <a:ln>
                            <a:noFill/>
                          </a:ln>
                          <a:solidFill>
                            <a:srgbClr val="000000"/>
                          </a:solidFill>
                          <a:effectLst/>
                          <a:latin typeface="ＭＳ Ｐゴシック" panose="020B0600070205080204" pitchFamily="50" charset="-128"/>
                          <a:ea typeface="Meiryo UI" panose="020B0604030504040204" pitchFamily="50" charset="-128"/>
                        </a:rPr>
                        <a:t>集水域の森林面積</a:t>
                      </a:r>
                      <a:endParaRPr kumimoji="1" lang="ja-JP" altLang="en-US" sz="1100" dirty="0">
                        <a:latin typeface="Meiryo UI" panose="020B0604030504040204" pitchFamily="50" charset="-128"/>
                        <a:ea typeface="Meiryo UI" panose="020B0604030504040204" pitchFamily="50" charset="-128"/>
                      </a:endParaRPr>
                    </a:p>
                  </a:txBody>
                  <a:tcPr marL="91453" marR="91453" marT="45726" marB="45726" anchor="ctr"/>
                </a:tc>
                <a:tc>
                  <a:txBody>
                    <a:bodyPr/>
                    <a:lstStyle/>
                    <a:p>
                      <a:pPr algn="ctr"/>
                      <a:r>
                        <a:rPr kumimoji="1" lang="ja-JP" altLang="en-US" sz="1200" dirty="0">
                          <a:latin typeface="Meiryo UI" panose="020B0604030504040204" pitchFamily="50" charset="-128"/>
                          <a:ea typeface="Meiryo UI" panose="020B0604030504040204" pitchFamily="50" charset="-128"/>
                        </a:rPr>
                        <a:t>⇒</a:t>
                      </a:r>
                    </a:p>
                  </a:txBody>
                  <a:tcPr marL="91453" marR="91453" marT="45726" marB="45726" anchor="ctr">
                    <a:solidFill>
                      <a:schemeClr val="bg1"/>
                    </a:solidFill>
                  </a:tcPr>
                </a:tc>
                <a:tc gridSpan="2">
                  <a:txBody>
                    <a:bodyPr/>
                    <a:lstStyle/>
                    <a:p>
                      <a:pPr marL="0" marR="0" lvl="0" indent="0" algn="r" defTabSz="1357574" rtl="0" eaLnBrk="1" fontAlgn="auto" latinLnBrk="0" hangingPunct="1">
                        <a:lnSpc>
                          <a:spcPct val="100000"/>
                        </a:lnSpc>
                        <a:spcBef>
                          <a:spcPts val="0"/>
                        </a:spcBef>
                        <a:spcAft>
                          <a:spcPts val="0"/>
                        </a:spcAft>
                        <a:buClrTx/>
                        <a:buSzTx/>
                        <a:buFontTx/>
                        <a:buNone/>
                        <a:tabLst/>
                        <a:defRPr/>
                      </a:pPr>
                      <a:r>
                        <a:rPr kumimoji="1" lang="en-US" altLang="ja-JP" sz="1600" b="1" i="0" u="none" strike="noStrike" cap="none" normalizeH="0" baseline="0" dirty="0">
                          <a:ln>
                            <a:noFill/>
                          </a:ln>
                          <a:solidFill>
                            <a:srgbClr val="000000"/>
                          </a:solidFill>
                          <a:effectLst/>
                          <a:latin typeface="+mn-ea"/>
                          <a:ea typeface="+mn-ea"/>
                        </a:rPr>
                        <a:t>86</a:t>
                      </a:r>
                      <a:endParaRPr kumimoji="1" lang="ja-JP" altLang="en-US" sz="1600" b="1" i="0" u="none" strike="noStrike" cap="none" normalizeH="0" baseline="0" dirty="0">
                        <a:ln>
                          <a:noFill/>
                        </a:ln>
                        <a:solidFill>
                          <a:srgbClr val="000000"/>
                        </a:solidFill>
                        <a:effectLst/>
                        <a:latin typeface="+mn-ea"/>
                        <a:ea typeface="+mn-ea"/>
                      </a:endParaRPr>
                    </a:p>
                  </a:txBody>
                  <a:tcPr marL="91453" marR="91453" marT="45726" marB="45726" anchor="ctr"/>
                </a:tc>
                <a:tc hMerge="1">
                  <a:txBody>
                    <a:bodyPr/>
                    <a:lstStyle/>
                    <a:p>
                      <a:pPr algn="ctr"/>
                      <a:endParaRPr kumimoji="1" lang="ja-JP" altLang="en-US" sz="1200" dirty="0">
                        <a:latin typeface="Meiryo UI" panose="020B0604030504040204" pitchFamily="50" charset="-128"/>
                        <a:ea typeface="Meiryo UI" panose="020B0604030504040204" pitchFamily="50" charset="-128"/>
                      </a:endParaRPr>
                    </a:p>
                  </a:txBody>
                  <a:tcPr anchor="ctr"/>
                </a:tc>
                <a:tc gridSpan="2">
                  <a:txBody>
                    <a:bodyPr/>
                    <a:lstStyle/>
                    <a:p>
                      <a:pPr marL="0" marR="0" lvl="0" indent="0" algn="l" defTabSz="1357574" rtl="0" eaLnBrk="1" fontAlgn="auto" latinLnBrk="0" hangingPunct="1">
                        <a:lnSpc>
                          <a:spcPct val="100000"/>
                        </a:lnSpc>
                        <a:spcBef>
                          <a:spcPts val="0"/>
                        </a:spcBef>
                        <a:spcAft>
                          <a:spcPts val="0"/>
                        </a:spcAft>
                        <a:buClrTx/>
                        <a:buSzTx/>
                        <a:buFontTx/>
                        <a:buNone/>
                        <a:tabLst/>
                        <a:defRPr/>
                      </a:pPr>
                      <a:r>
                        <a:rPr kumimoji="1" lang="en-US" altLang="ja-JP" sz="1100" b="0" i="0" u="none" strike="noStrike" cap="none" normalizeH="0" baseline="0" dirty="0">
                          <a:ln>
                            <a:noFill/>
                          </a:ln>
                          <a:solidFill>
                            <a:srgbClr val="000000"/>
                          </a:solidFill>
                          <a:effectLst/>
                          <a:latin typeface="+mn-ea"/>
                          <a:ea typeface="+mn-ea"/>
                        </a:rPr>
                        <a:t>/154</a:t>
                      </a:r>
                      <a:endParaRPr kumimoji="1" lang="ja-JP" altLang="en-US" sz="1100" b="0" i="0" u="none" strike="noStrike" cap="none" normalizeH="0" baseline="0" dirty="0">
                        <a:ln>
                          <a:noFill/>
                        </a:ln>
                        <a:solidFill>
                          <a:srgbClr val="000000"/>
                        </a:solidFill>
                        <a:effectLst/>
                        <a:latin typeface="+mn-ea"/>
                        <a:ea typeface="+mn-ea"/>
                      </a:endParaRPr>
                    </a:p>
                  </a:txBody>
                  <a:tcPr marL="91453" marR="91453" marT="45726" marB="45726" anchor="ctr"/>
                </a:tc>
                <a:tc hMerge="1">
                  <a:txBody>
                    <a:bodyPr/>
                    <a:lstStyle/>
                    <a:p>
                      <a:pPr marL="0" marR="0" lvl="0" indent="0" algn="l" defTabSz="1357574" rtl="0" eaLnBrk="1" fontAlgn="auto" latinLnBrk="0" hangingPunct="1">
                        <a:lnSpc>
                          <a:spcPct val="100000"/>
                        </a:lnSpc>
                        <a:spcBef>
                          <a:spcPts val="0"/>
                        </a:spcBef>
                        <a:spcAft>
                          <a:spcPts val="0"/>
                        </a:spcAft>
                        <a:buClrTx/>
                        <a:buSzTx/>
                        <a:buFontTx/>
                        <a:buNone/>
                        <a:tabLst/>
                        <a:defRPr/>
                      </a:pPr>
                      <a:r>
                        <a:rPr kumimoji="1" lang="en-US" altLang="ja-JP" sz="1050" b="0" i="0" u="none" strike="noStrike" cap="none" normalizeH="0" baseline="0" dirty="0">
                          <a:ln>
                            <a:noFill/>
                          </a:ln>
                          <a:solidFill>
                            <a:srgbClr val="000000"/>
                          </a:solidFill>
                          <a:effectLst/>
                          <a:latin typeface="+mn-ea"/>
                          <a:ea typeface="+mn-ea"/>
                        </a:rPr>
                        <a:t>/154</a:t>
                      </a:r>
                      <a:endParaRPr kumimoji="1" lang="ja-JP" altLang="en-US" sz="1050" b="0" i="0" u="none" strike="noStrike" cap="none" normalizeH="0" baseline="0" dirty="0">
                        <a:ln>
                          <a:noFill/>
                        </a:ln>
                        <a:solidFill>
                          <a:srgbClr val="000000"/>
                        </a:solidFill>
                        <a:effectLst/>
                        <a:latin typeface="+mn-ea"/>
                        <a:ea typeface="+mn-ea"/>
                      </a:endParaRPr>
                    </a:p>
                  </a:txBody>
                  <a:tcPr anchor="ctr"/>
                </a:tc>
                <a:extLst>
                  <a:ext uri="{0D108BD9-81ED-4DB2-BD59-A6C34878D82A}">
                    <a16:rowId xmlns:a16="http://schemas.microsoft.com/office/drawing/2014/main" val="10002"/>
                  </a:ext>
                </a:extLst>
              </a:tr>
              <a:tr h="329512">
                <a:tc>
                  <a:txBody>
                    <a:bodyPr/>
                    <a:lstStyle/>
                    <a:p>
                      <a:pPr algn="l"/>
                      <a:r>
                        <a:rPr kumimoji="1" lang="ja-JP" altLang="en-US" sz="1100" dirty="0">
                          <a:latin typeface="Meiryo UI" panose="020B0604030504040204" pitchFamily="50" charset="-128"/>
                          <a:ea typeface="Meiryo UI" panose="020B0604030504040204" pitchFamily="50" charset="-128"/>
                        </a:rPr>
                        <a:t>③　</a:t>
                      </a:r>
                      <a:endParaRPr kumimoji="1" lang="en-US" altLang="ja-JP" sz="1100" dirty="0">
                        <a:latin typeface="Meiryo UI" panose="020B0604030504040204" pitchFamily="50" charset="-128"/>
                        <a:ea typeface="Meiryo UI" panose="020B0604030504040204" pitchFamily="50" charset="-128"/>
                      </a:endParaRPr>
                    </a:p>
                    <a:p>
                      <a:pPr algn="l"/>
                      <a:r>
                        <a:rPr kumimoji="1" lang="ja-JP" altLang="en-US" sz="1100" dirty="0">
                          <a:latin typeface="Meiryo UI" panose="020B0604030504040204" pitchFamily="50" charset="-128"/>
                          <a:ea typeface="Meiryo UI" panose="020B0604030504040204" pitchFamily="50" charset="-128"/>
                        </a:rPr>
                        <a:t>下流の洪水リスク</a:t>
                      </a:r>
                    </a:p>
                  </a:txBody>
                  <a:tcPr marL="91453" marR="91453" marT="45726" marB="45726" anchor="ctr"/>
                </a:tc>
                <a:tc>
                  <a:txBody>
                    <a:bodyPr/>
                    <a:lstStyle/>
                    <a:p>
                      <a:pPr algn="ctr"/>
                      <a:r>
                        <a:rPr kumimoji="1" lang="ja-JP" altLang="en-US" sz="1200" dirty="0">
                          <a:latin typeface="Meiryo UI" panose="020B0604030504040204" pitchFamily="50" charset="-128"/>
                          <a:ea typeface="Meiryo UI" panose="020B0604030504040204" pitchFamily="50" charset="-128"/>
                        </a:rPr>
                        <a:t>⇒</a:t>
                      </a:r>
                    </a:p>
                  </a:txBody>
                  <a:tcPr marL="91453" marR="91453" marT="45726" marB="45726" anchor="ctr">
                    <a:solidFill>
                      <a:schemeClr val="bg1"/>
                    </a:solidFill>
                  </a:tcPr>
                </a:tc>
                <a:tc gridSpan="2">
                  <a:txBody>
                    <a:bodyPr/>
                    <a:lstStyle/>
                    <a:p>
                      <a:pPr algn="r"/>
                      <a:r>
                        <a:rPr kumimoji="1" lang="en-US" altLang="ja-JP" sz="1600" b="1" dirty="0">
                          <a:latin typeface="+mn-ea"/>
                          <a:ea typeface="+mn-ea"/>
                        </a:rPr>
                        <a:t>66</a:t>
                      </a:r>
                      <a:endParaRPr kumimoji="1" lang="ja-JP" altLang="en-US" sz="1600" b="1" dirty="0">
                        <a:latin typeface="+mn-ea"/>
                        <a:ea typeface="+mn-ea"/>
                      </a:endParaRPr>
                    </a:p>
                  </a:txBody>
                  <a:tcPr marL="91453" marR="91453" marT="45726" marB="45726" anchor="ctr"/>
                </a:tc>
                <a:tc hMerge="1">
                  <a:txBody>
                    <a:bodyPr/>
                    <a:lstStyle/>
                    <a:p>
                      <a:pPr algn="ctr"/>
                      <a:endParaRPr kumimoji="1" lang="ja-JP" altLang="en-US" sz="1200" dirty="0">
                        <a:latin typeface="Meiryo UI" panose="020B0604030504040204" pitchFamily="50" charset="-128"/>
                        <a:ea typeface="Meiryo UI" panose="020B0604030504040204" pitchFamily="50" charset="-128"/>
                      </a:endParaRPr>
                    </a:p>
                  </a:txBody>
                  <a:tcPr anchor="ctr"/>
                </a:tc>
                <a:tc gridSpan="2">
                  <a:txBody>
                    <a:bodyPr/>
                    <a:lstStyle/>
                    <a:p>
                      <a:pPr algn="l"/>
                      <a:r>
                        <a:rPr kumimoji="1" lang="en-US" altLang="ja-JP" sz="1100" b="0" dirty="0">
                          <a:latin typeface="+mn-ea"/>
                          <a:ea typeface="+mn-ea"/>
                        </a:rPr>
                        <a:t>/</a:t>
                      </a:r>
                      <a:r>
                        <a:rPr kumimoji="1" lang="en-US" altLang="ja-JP" sz="1100" b="0" dirty="0">
                          <a:solidFill>
                            <a:schemeClr val="bg1">
                              <a:lumMod val="85000"/>
                            </a:schemeClr>
                          </a:solidFill>
                          <a:latin typeface="+mn-ea"/>
                          <a:ea typeface="+mn-ea"/>
                        </a:rPr>
                        <a:t>0</a:t>
                      </a:r>
                      <a:r>
                        <a:rPr kumimoji="1" lang="en-US" altLang="ja-JP" sz="1100" b="0" dirty="0">
                          <a:latin typeface="+mn-ea"/>
                          <a:ea typeface="+mn-ea"/>
                        </a:rPr>
                        <a:t>86</a:t>
                      </a:r>
                      <a:endParaRPr kumimoji="1" lang="ja-JP" altLang="en-US" sz="1100" b="0" dirty="0">
                        <a:latin typeface="+mn-ea"/>
                        <a:ea typeface="+mn-ea"/>
                      </a:endParaRPr>
                    </a:p>
                  </a:txBody>
                  <a:tcPr marL="91453" marR="91453" marT="45726" marB="45726" anchor="ctr"/>
                </a:tc>
                <a:tc hMerge="1">
                  <a:txBody>
                    <a:bodyPr/>
                    <a:lstStyle/>
                    <a:p>
                      <a:pPr algn="l"/>
                      <a:r>
                        <a:rPr kumimoji="1" lang="en-US" altLang="ja-JP" sz="1050" b="0" dirty="0">
                          <a:latin typeface="+mn-ea"/>
                          <a:ea typeface="+mn-ea"/>
                        </a:rPr>
                        <a:t>/</a:t>
                      </a:r>
                      <a:r>
                        <a:rPr kumimoji="1" lang="en-US" altLang="ja-JP" sz="1050" b="0" dirty="0">
                          <a:solidFill>
                            <a:schemeClr val="bg1">
                              <a:lumMod val="85000"/>
                            </a:schemeClr>
                          </a:solidFill>
                          <a:latin typeface="+mn-ea"/>
                          <a:ea typeface="+mn-ea"/>
                        </a:rPr>
                        <a:t>0</a:t>
                      </a:r>
                      <a:r>
                        <a:rPr kumimoji="1" lang="en-US" altLang="ja-JP" sz="1050" b="0" dirty="0">
                          <a:latin typeface="+mn-ea"/>
                          <a:ea typeface="+mn-ea"/>
                        </a:rPr>
                        <a:t>96</a:t>
                      </a:r>
                      <a:endParaRPr kumimoji="1" lang="ja-JP" altLang="en-US" sz="1050" b="0" dirty="0">
                        <a:latin typeface="+mn-ea"/>
                        <a:ea typeface="+mn-ea"/>
                      </a:endParaRPr>
                    </a:p>
                  </a:txBody>
                  <a:tcPr anchor="ctr"/>
                </a:tc>
                <a:extLst>
                  <a:ext uri="{0D108BD9-81ED-4DB2-BD59-A6C34878D82A}">
                    <a16:rowId xmlns:a16="http://schemas.microsoft.com/office/drawing/2014/main" val="10003"/>
                  </a:ext>
                </a:extLst>
              </a:tr>
              <a:tr h="622911">
                <a:tc>
                  <a:txBody>
                    <a:bodyPr/>
                    <a:lstStyle/>
                    <a:p>
                      <a:pPr algn="l"/>
                      <a:r>
                        <a:rPr kumimoji="1" lang="ja-JP" altLang="en-US" sz="1100" dirty="0">
                          <a:latin typeface="Meiryo UI" panose="020B0604030504040204" pitchFamily="50" charset="-128"/>
                          <a:ea typeface="Meiryo UI" panose="020B0604030504040204" pitchFamily="50" charset="-128"/>
                        </a:rPr>
                        <a:t>④　</a:t>
                      </a:r>
                      <a:endParaRPr kumimoji="1" lang="en-US" altLang="ja-JP" sz="1100" dirty="0">
                        <a:latin typeface="Meiryo UI" panose="020B0604030504040204" pitchFamily="50" charset="-128"/>
                        <a:ea typeface="Meiryo UI" panose="020B0604030504040204" pitchFamily="50" charset="-128"/>
                      </a:endParaRPr>
                    </a:p>
                    <a:p>
                      <a:pPr algn="l"/>
                      <a:r>
                        <a:rPr kumimoji="1" lang="ja-JP" altLang="en-US" sz="1100" dirty="0">
                          <a:latin typeface="Meiryo UI" panose="020B0604030504040204" pitchFamily="50" charset="-128"/>
                          <a:ea typeface="Meiryo UI" panose="020B0604030504040204" pitchFamily="50" charset="-128"/>
                        </a:rPr>
                        <a:t>森林の荒廃状況</a:t>
                      </a:r>
                    </a:p>
                  </a:txBody>
                  <a:tcPr marL="91453" marR="91453" marT="45726" marB="45726" anchor="ctr"/>
                </a:tc>
                <a:tc>
                  <a:txBody>
                    <a:bodyPr/>
                    <a:lstStyle/>
                    <a:p>
                      <a:pPr algn="ctr"/>
                      <a:r>
                        <a:rPr kumimoji="1" lang="ja-JP" altLang="en-US" sz="1200" dirty="0">
                          <a:latin typeface="Meiryo UI" panose="020B0604030504040204" pitchFamily="50" charset="-128"/>
                          <a:ea typeface="Meiryo UI" panose="020B0604030504040204" pitchFamily="50" charset="-128"/>
                        </a:rPr>
                        <a:t>⇒</a:t>
                      </a:r>
                    </a:p>
                  </a:txBody>
                  <a:tcPr marL="91453" marR="91453" marT="45726" marB="45726" anchor="ctr">
                    <a:solidFill>
                      <a:schemeClr val="bg1"/>
                    </a:solidFill>
                  </a:tcPr>
                </a:tc>
                <a:tc rowSpan="2">
                  <a:txBody>
                    <a:bodyPr/>
                    <a:lstStyle/>
                    <a:p>
                      <a:pPr marL="0" marR="0" lvl="0" indent="0" algn="ctr" defTabSz="1357313" rtl="0" eaLnBrk="1" fontAlgn="base" latinLnBrk="0" hangingPunct="1">
                        <a:lnSpc>
                          <a:spcPts val="1200"/>
                        </a:lnSpc>
                        <a:spcBef>
                          <a:spcPct val="0"/>
                        </a:spcBef>
                        <a:spcAft>
                          <a:spcPct val="0"/>
                        </a:spcAft>
                        <a:buClrTx/>
                        <a:buSzTx/>
                        <a:buFontTx/>
                        <a:buNone/>
                        <a:tabLst/>
                      </a:pPr>
                      <a:r>
                        <a:rPr kumimoji="1" lang="en-US" altLang="ja-JP" sz="1600" b="1" i="0" u="none" strike="noStrike" cap="none" normalizeH="0" baseline="0" dirty="0">
                          <a:ln>
                            <a:noFill/>
                          </a:ln>
                          <a:solidFill>
                            <a:schemeClr val="tx1"/>
                          </a:solidFill>
                          <a:effectLst/>
                          <a:latin typeface="ＭＳ Ｐゴシック" panose="020B0600070205080204" pitchFamily="50" charset="-128"/>
                          <a:ea typeface="Meiryo UI" panose="020B0604030504040204" pitchFamily="50" charset="-128"/>
                        </a:rPr>
                        <a:t>66</a:t>
                      </a:r>
                    </a:p>
                    <a:p>
                      <a:pPr marL="0" marR="0" lvl="0" indent="0" algn="ctr" defTabSz="1357313" rtl="0" eaLnBrk="1" fontAlgn="base" latinLnBrk="0" hangingPunct="1">
                        <a:lnSpc>
                          <a:spcPts val="1200"/>
                        </a:lnSpc>
                        <a:spcBef>
                          <a:spcPct val="0"/>
                        </a:spcBef>
                        <a:spcAft>
                          <a:spcPct val="0"/>
                        </a:spcAft>
                        <a:buClrTx/>
                        <a:buSzTx/>
                        <a:buFontTx/>
                        <a:buNone/>
                        <a:tabLst/>
                      </a:pPr>
                      <a:r>
                        <a:rPr kumimoji="1" lang="en-US" altLang="ja-JP" sz="900" b="1" i="0" u="none" strike="noStrike" cap="none" normalizeH="0" baseline="0" dirty="0">
                          <a:ln>
                            <a:noFill/>
                          </a:ln>
                          <a:solidFill>
                            <a:srgbClr val="000000"/>
                          </a:solidFill>
                          <a:effectLst/>
                          <a:latin typeface="ＭＳ Ｐゴシック" panose="020B0600070205080204" pitchFamily="50" charset="-128"/>
                          <a:ea typeface="Meiryo UI" panose="020B0604030504040204" pitchFamily="50" charset="-128"/>
                        </a:rPr>
                        <a:t>/</a:t>
                      </a:r>
                      <a:r>
                        <a:rPr kumimoji="1" lang="en-US" altLang="ja-JP" sz="900" b="1" i="0" u="none" strike="noStrike" cap="none" normalizeH="0" baseline="0" dirty="0">
                          <a:ln>
                            <a:noFill/>
                          </a:ln>
                          <a:solidFill>
                            <a:schemeClr val="bg1">
                              <a:lumMod val="95000"/>
                            </a:schemeClr>
                          </a:solidFill>
                          <a:effectLst/>
                          <a:latin typeface="ＭＳ Ｐゴシック" panose="020B0600070205080204" pitchFamily="50" charset="-128"/>
                          <a:ea typeface="Meiryo UI" panose="020B0604030504040204" pitchFamily="50" charset="-128"/>
                        </a:rPr>
                        <a:t>0</a:t>
                      </a:r>
                      <a:r>
                        <a:rPr kumimoji="1" lang="en-US" altLang="ja-JP" sz="900" b="1" i="0" u="none" strike="noStrike" cap="none" normalizeH="0" baseline="0" dirty="0">
                          <a:ln>
                            <a:noFill/>
                          </a:ln>
                          <a:solidFill>
                            <a:srgbClr val="000000"/>
                          </a:solidFill>
                          <a:effectLst/>
                          <a:latin typeface="ＭＳ Ｐゴシック" panose="020B0600070205080204" pitchFamily="50" charset="-128"/>
                          <a:ea typeface="Meiryo UI" panose="020B0604030504040204" pitchFamily="50" charset="-128"/>
                        </a:rPr>
                        <a:t>86</a:t>
                      </a:r>
                      <a:endParaRPr kumimoji="1" lang="ja-JP" altLang="en-US" sz="1200" dirty="0">
                        <a:latin typeface="Meiryo UI" panose="020B0604030504040204" pitchFamily="50" charset="-128"/>
                        <a:ea typeface="Meiryo UI" panose="020B0604030504040204" pitchFamily="50" charset="-128"/>
                      </a:endParaRPr>
                    </a:p>
                  </a:txBody>
                  <a:tcPr marL="91453" marR="91453" marT="45726" marB="45726" anchor="ctr"/>
                </a:tc>
                <a:tc rowSpan="2" gridSpan="2">
                  <a:txBody>
                    <a:bodyPr/>
                    <a:lstStyle/>
                    <a:p>
                      <a:pPr algn="ctr"/>
                      <a:endParaRPr kumimoji="1" lang="ja-JP" altLang="en-US" sz="1200" dirty="0">
                        <a:latin typeface="+mn-ea"/>
                        <a:ea typeface="+mn-ea"/>
                      </a:endParaRPr>
                    </a:p>
                  </a:txBody>
                  <a:tcPr marL="91453" marR="91453" marT="45726" marB="45726" anchor="ctr"/>
                </a:tc>
                <a:tc rowSpan="2" hMerge="1">
                  <a:txBody>
                    <a:bodyPr/>
                    <a:lstStyle/>
                    <a:p>
                      <a:endParaRPr kumimoji="1" lang="ja-JP" altLang="en-US"/>
                    </a:p>
                  </a:txBody>
                  <a:tcPr/>
                </a:tc>
                <a:tc rowSpan="2">
                  <a:txBody>
                    <a:bodyPr/>
                    <a:lstStyle/>
                    <a:p>
                      <a:pPr marL="0" marR="0" lvl="0" indent="0" algn="ctr" defTabSz="1357313" rtl="0" eaLnBrk="1" fontAlgn="base" latinLnBrk="0" hangingPunct="1">
                        <a:lnSpc>
                          <a:spcPts val="1200"/>
                        </a:lnSpc>
                        <a:spcBef>
                          <a:spcPct val="0"/>
                        </a:spcBef>
                        <a:spcAft>
                          <a:spcPct val="0"/>
                        </a:spcAft>
                        <a:buClrTx/>
                        <a:buSzTx/>
                        <a:buFontTx/>
                        <a:buNone/>
                        <a:tabLst/>
                      </a:pPr>
                      <a:r>
                        <a:rPr kumimoji="1" lang="en-US" altLang="ja-JP" sz="1600" b="1" i="0" u="none" strike="noStrike" cap="none" normalizeH="0" baseline="0" dirty="0">
                          <a:ln>
                            <a:noFill/>
                          </a:ln>
                          <a:solidFill>
                            <a:srgbClr val="000000"/>
                          </a:solidFill>
                          <a:effectLst/>
                          <a:latin typeface="ＭＳ Ｐゴシック" panose="020B0600070205080204" pitchFamily="50" charset="-128"/>
                          <a:ea typeface="Meiryo UI" panose="020B0604030504040204" pitchFamily="50" charset="-128"/>
                        </a:rPr>
                        <a:t>23 </a:t>
                      </a:r>
                      <a:r>
                        <a:rPr kumimoji="1" lang="ja-JP" altLang="en-US" sz="1100" b="0" i="0" u="none" strike="noStrike" cap="none" normalizeH="0" baseline="0" dirty="0">
                          <a:ln>
                            <a:noFill/>
                          </a:ln>
                          <a:solidFill>
                            <a:srgbClr val="000000"/>
                          </a:solidFill>
                          <a:effectLst/>
                          <a:latin typeface="ＭＳ Ｐゴシック" panose="020B0600070205080204" pitchFamily="50" charset="-128"/>
                          <a:ea typeface="Meiryo UI" panose="020B0604030504040204" pitchFamily="50" charset="-128"/>
                        </a:rPr>
                        <a:t>地区</a:t>
                      </a:r>
                    </a:p>
                    <a:p>
                      <a:pPr marL="0" marR="0" lvl="0" indent="0" algn="ctr" defTabSz="1357313" rtl="0" eaLnBrk="1" fontAlgn="base" latinLnBrk="0" hangingPunct="1">
                        <a:lnSpc>
                          <a:spcPts val="1200"/>
                        </a:lnSpc>
                        <a:spcBef>
                          <a:spcPct val="0"/>
                        </a:spcBef>
                        <a:spcAft>
                          <a:spcPct val="0"/>
                        </a:spcAft>
                        <a:buClrTx/>
                        <a:buSzTx/>
                        <a:buFontTx/>
                        <a:buNone/>
                        <a:tabLst/>
                      </a:pPr>
                      <a:r>
                        <a:rPr kumimoji="1" lang="en-US" altLang="ja-JP" sz="900" b="1" i="0" u="none" strike="noStrike" cap="none" normalizeH="0" baseline="0" dirty="0">
                          <a:ln>
                            <a:noFill/>
                          </a:ln>
                          <a:solidFill>
                            <a:schemeClr val="bg1">
                              <a:lumMod val="95000"/>
                            </a:schemeClr>
                          </a:solidFill>
                          <a:effectLst/>
                          <a:latin typeface="ＭＳ Ｐゴシック" panose="020B0600070205080204" pitchFamily="50" charset="-128"/>
                          <a:ea typeface="Meiryo UI" panose="020B0604030504040204" pitchFamily="50" charset="-128"/>
                        </a:rPr>
                        <a:t>/076</a:t>
                      </a:r>
                      <a:endParaRPr kumimoji="1" lang="ja-JP" altLang="en-US" sz="900" b="1" dirty="0">
                        <a:solidFill>
                          <a:schemeClr val="bg1">
                            <a:lumMod val="95000"/>
                          </a:schemeClr>
                        </a:solidFill>
                        <a:latin typeface="+mn-ea"/>
                        <a:ea typeface="+mn-ea"/>
                      </a:endParaRPr>
                    </a:p>
                  </a:txBody>
                  <a:tcPr marL="91453" marR="91453" marT="45726" marB="45726" anchor="ctr"/>
                </a:tc>
                <a:extLst>
                  <a:ext uri="{0D108BD9-81ED-4DB2-BD59-A6C34878D82A}">
                    <a16:rowId xmlns:a16="http://schemas.microsoft.com/office/drawing/2014/main" val="10004"/>
                  </a:ext>
                </a:extLst>
              </a:tr>
              <a:tr h="390315">
                <a:tc>
                  <a:txBody>
                    <a:bodyPr/>
                    <a:lstStyle/>
                    <a:p>
                      <a:pPr algn="l"/>
                      <a:r>
                        <a:rPr kumimoji="1" lang="ja-JP" altLang="en-US" sz="1100" dirty="0">
                          <a:latin typeface="Meiryo UI" panose="020B0604030504040204" pitchFamily="50" charset="-128"/>
                          <a:ea typeface="Meiryo UI" panose="020B0604030504040204" pitchFamily="50" charset="-128"/>
                        </a:rPr>
                        <a:t>⑤　</a:t>
                      </a:r>
                      <a:endParaRPr kumimoji="1" lang="en-US" altLang="ja-JP" sz="1100" dirty="0">
                        <a:latin typeface="Meiryo UI" panose="020B0604030504040204" pitchFamily="50" charset="-128"/>
                        <a:ea typeface="Meiryo UI" panose="020B0604030504040204" pitchFamily="50" charset="-128"/>
                      </a:endParaRPr>
                    </a:p>
                    <a:p>
                      <a:pPr algn="l"/>
                      <a:r>
                        <a:rPr kumimoji="1" lang="ja-JP" altLang="en-US" sz="1100" dirty="0">
                          <a:latin typeface="Meiryo UI" panose="020B0604030504040204" pitchFamily="50" charset="-128"/>
                          <a:ea typeface="Meiryo UI" panose="020B0604030504040204" pitchFamily="50" charset="-128"/>
                        </a:rPr>
                        <a:t>既存事業の棲分け</a:t>
                      </a:r>
                    </a:p>
                  </a:txBody>
                  <a:tcPr marL="91453" marR="91453" marT="45726" marB="45726" anchor="ctr"/>
                </a:tc>
                <a:tc>
                  <a:txBody>
                    <a:bodyPr/>
                    <a:lstStyle/>
                    <a:p>
                      <a:pPr algn="ctr"/>
                      <a:r>
                        <a:rPr kumimoji="1" lang="ja-JP" altLang="en-US" sz="1200" dirty="0">
                          <a:latin typeface="Meiryo UI" panose="020B0604030504040204" pitchFamily="50" charset="-128"/>
                          <a:ea typeface="Meiryo UI" panose="020B0604030504040204" pitchFamily="50" charset="-128"/>
                        </a:rPr>
                        <a:t>⇒</a:t>
                      </a:r>
                    </a:p>
                  </a:txBody>
                  <a:tcPr marL="91453" marR="91453" marT="45726" marB="45726" anchor="ctr">
                    <a:solidFill>
                      <a:schemeClr val="bg1"/>
                    </a:solidFill>
                  </a:tcPr>
                </a:tc>
                <a:tc vMerge="1">
                  <a:txBody>
                    <a:bodyPr/>
                    <a:lstStyle/>
                    <a:p>
                      <a:pPr algn="ctr"/>
                      <a:endParaRPr kumimoji="1" lang="ja-JP" altLang="en-US" sz="1200" dirty="0">
                        <a:latin typeface="Meiryo UI" panose="020B0604030504040204" pitchFamily="50" charset="-128"/>
                        <a:ea typeface="Meiryo UI" panose="020B0604030504040204" pitchFamily="50" charset="-128"/>
                      </a:endParaRPr>
                    </a:p>
                  </a:txBody>
                  <a:tcPr anchor="ctr"/>
                </a:tc>
                <a:tc gridSpan="2" vMerge="1">
                  <a:txBody>
                    <a:bodyPr/>
                    <a:lstStyle/>
                    <a:p>
                      <a:pPr algn="ctr"/>
                      <a:endParaRPr kumimoji="1" lang="ja-JP" altLang="en-US" sz="1200" dirty="0">
                        <a:latin typeface="Meiryo UI" panose="020B0604030504040204" pitchFamily="50" charset="-128"/>
                        <a:ea typeface="Meiryo UI" panose="020B0604030504040204" pitchFamily="50" charset="-128"/>
                      </a:endParaRPr>
                    </a:p>
                  </a:txBody>
                  <a:tcPr anchor="ctr"/>
                </a:tc>
                <a:tc hMerge="1" vMerge="1">
                  <a:txBody>
                    <a:bodyPr/>
                    <a:lstStyle/>
                    <a:p>
                      <a:endParaRPr kumimoji="1" lang="ja-JP" altLang="en-US"/>
                    </a:p>
                  </a:txBody>
                  <a:tcPr/>
                </a:tc>
                <a:tc vMerge="1">
                  <a:txBody>
                    <a:bodyPr/>
                    <a:lstStyle/>
                    <a:p>
                      <a:pPr algn="ctr"/>
                      <a:endParaRPr kumimoji="1" lang="ja-JP" altLang="en-US" sz="1200" dirty="0">
                        <a:latin typeface="Meiryo UI" panose="020B0604030504040204" pitchFamily="50" charset="-128"/>
                        <a:ea typeface="Meiryo UI" panose="020B0604030504040204" pitchFamily="50" charset="-128"/>
                      </a:endParaRPr>
                    </a:p>
                  </a:txBody>
                  <a:tcPr anchor="ctr"/>
                </a:tc>
                <a:extLst>
                  <a:ext uri="{0D108BD9-81ED-4DB2-BD59-A6C34878D82A}">
                    <a16:rowId xmlns:a16="http://schemas.microsoft.com/office/drawing/2014/main" val="10005"/>
                  </a:ext>
                </a:extLst>
              </a:tr>
            </a:tbl>
          </a:graphicData>
        </a:graphic>
      </p:graphicFrame>
      <p:pic>
        <p:nvPicPr>
          <p:cNvPr id="9" name="図 8">
            <a:extLst>
              <a:ext uri="{FF2B5EF4-FFF2-40B4-BE49-F238E27FC236}">
                <a16:creationId xmlns:a16="http://schemas.microsoft.com/office/drawing/2014/main" id="{8A24B64C-AD81-4EF3-86CE-EF78EADC396E}"/>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549269" y="4674696"/>
            <a:ext cx="2235654" cy="959596"/>
          </a:xfrm>
          <a:prstGeom prst="rect">
            <a:avLst/>
          </a:prstGeom>
        </p:spPr>
      </p:pic>
      <p:sp>
        <p:nvSpPr>
          <p:cNvPr id="10" name="楕円 9">
            <a:extLst>
              <a:ext uri="{FF2B5EF4-FFF2-40B4-BE49-F238E27FC236}">
                <a16:creationId xmlns:a16="http://schemas.microsoft.com/office/drawing/2014/main" id="{ED579EFF-5FBD-4F40-97DA-B86D89AA5E20}"/>
              </a:ext>
            </a:extLst>
          </p:cNvPr>
          <p:cNvSpPr/>
          <p:nvPr/>
        </p:nvSpPr>
        <p:spPr>
          <a:xfrm>
            <a:off x="8021572" y="4150990"/>
            <a:ext cx="397241" cy="39205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1" name="正方形/長方形 17">
            <a:extLst>
              <a:ext uri="{FF2B5EF4-FFF2-40B4-BE49-F238E27FC236}">
                <a16:creationId xmlns:a16="http://schemas.microsoft.com/office/drawing/2014/main" id="{0B5BC655-5B63-403B-8731-B6272F669C14}"/>
              </a:ext>
            </a:extLst>
          </p:cNvPr>
          <p:cNvSpPr>
            <a:spLocks noChangeArrowheads="1"/>
          </p:cNvSpPr>
          <p:nvPr/>
        </p:nvSpPr>
        <p:spPr bwMode="auto">
          <a:xfrm>
            <a:off x="5003389" y="2357587"/>
            <a:ext cx="422157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kumimoji="1" sz="48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41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36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3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3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3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3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3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3000">
                <a:solidFill>
                  <a:schemeClr val="tx1"/>
                </a:solidFill>
                <a:latin typeface="Calibri" panose="020F0502020204030204" pitchFamily="34" charset="0"/>
                <a:ea typeface="ＭＳ Ｐゴシック" panose="020B0600070205080204" pitchFamily="50" charset="-128"/>
              </a:defRPr>
            </a:lvl9pPr>
          </a:lstStyle>
          <a:p>
            <a:pPr defTabSz="914400" eaLnBrk="1" hangingPunct="1">
              <a:spcBef>
                <a:spcPct val="0"/>
              </a:spcBef>
              <a:buFontTx/>
              <a:buNone/>
            </a:pPr>
            <a:r>
              <a:rPr lang="ja-JP" altLang="en-US" sz="1400" dirty="0">
                <a:solidFill>
                  <a:srgbClr val="000000"/>
                </a:solidFill>
                <a:latin typeface="Meiryo UI" panose="020B0604030504040204" pitchFamily="50" charset="-128"/>
                <a:ea typeface="Meiryo UI" panose="020B0604030504040204" pitchFamily="50" charset="-128"/>
              </a:rPr>
              <a:t>■流域保全森林防災事業の事業対象区域</a:t>
            </a:r>
          </a:p>
        </p:txBody>
      </p:sp>
      <p:pic>
        <p:nvPicPr>
          <p:cNvPr id="2" name="図 1">
            <a:extLst>
              <a:ext uri="{FF2B5EF4-FFF2-40B4-BE49-F238E27FC236}">
                <a16:creationId xmlns:a16="http://schemas.microsoft.com/office/drawing/2014/main" id="{19B6910B-ADEC-4667-94C4-E557A647567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020575" y="467761"/>
            <a:ext cx="1639317" cy="1229487"/>
          </a:xfrm>
          <a:prstGeom prst="rect">
            <a:avLst/>
          </a:prstGeom>
        </p:spPr>
      </p:pic>
      <p:sp>
        <p:nvSpPr>
          <p:cNvPr id="42" name="正方形/長方形 41">
            <a:extLst>
              <a:ext uri="{FF2B5EF4-FFF2-40B4-BE49-F238E27FC236}">
                <a16:creationId xmlns:a16="http://schemas.microsoft.com/office/drawing/2014/main" id="{E1A51E3C-A093-49F6-9FE6-016DD61E1D7F}"/>
              </a:ext>
            </a:extLst>
          </p:cNvPr>
          <p:cNvSpPr/>
          <p:nvPr/>
        </p:nvSpPr>
        <p:spPr>
          <a:xfrm>
            <a:off x="0" y="0"/>
            <a:ext cx="9906000" cy="464695"/>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b="1" dirty="0">
                <a:latin typeface="BIZ UDゴシック" panose="020B0400000000000000" pitchFamily="49" charset="-128"/>
                <a:ea typeface="BIZ UDゴシック" panose="020B0400000000000000" pitchFamily="49" charset="-128"/>
              </a:rPr>
              <a:t>　第６章　目標達成に向けた成果指標</a:t>
            </a:r>
          </a:p>
        </p:txBody>
      </p:sp>
      <p:sp>
        <p:nvSpPr>
          <p:cNvPr id="32" name="四角形: 角を丸くする 31">
            <a:extLst>
              <a:ext uri="{FF2B5EF4-FFF2-40B4-BE49-F238E27FC236}">
                <a16:creationId xmlns:a16="http://schemas.microsoft.com/office/drawing/2014/main" id="{CC36C65A-16D9-4028-BA73-3CB843FD6535}"/>
              </a:ext>
            </a:extLst>
          </p:cNvPr>
          <p:cNvSpPr/>
          <p:nvPr/>
        </p:nvSpPr>
        <p:spPr>
          <a:xfrm>
            <a:off x="67961" y="5654543"/>
            <a:ext cx="4827707" cy="1121813"/>
          </a:xfrm>
          <a:prstGeom prst="roundRect">
            <a:avLst>
              <a:gd name="adj" fmla="val 4199"/>
            </a:avLst>
          </a:prstGeom>
          <a:solidFill>
            <a:schemeClr val="bg1"/>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nchorCtr="0"/>
          <a:lstStyle/>
          <a:p>
            <a:r>
              <a:rPr kumimoji="1" lang="ja-JP" altLang="en-US" sz="1200" dirty="0">
                <a:solidFill>
                  <a:schemeClr val="tx1"/>
                </a:solidFill>
                <a:latin typeface="BIZ UDゴシック" panose="020B0400000000000000" pitchFamily="49" charset="-128"/>
                <a:ea typeface="BIZ UDゴシック" panose="020B0400000000000000" pitchFamily="49" charset="-128"/>
              </a:rPr>
              <a:t>■成果指標の考え方</a:t>
            </a:r>
            <a:endParaRPr kumimoji="1" lang="en-US" altLang="ja-JP" sz="1200" dirty="0">
              <a:solidFill>
                <a:schemeClr val="tx1"/>
              </a:solidFill>
              <a:latin typeface="BIZ UDゴシック" panose="020B0400000000000000" pitchFamily="49" charset="-128"/>
              <a:ea typeface="BIZ UDゴシック" panose="020B0400000000000000" pitchFamily="49" charset="-128"/>
            </a:endParaRPr>
          </a:p>
          <a:p>
            <a:r>
              <a:rPr kumimoji="1" lang="ja-JP" altLang="en-US" sz="1100" dirty="0">
                <a:solidFill>
                  <a:schemeClr val="tx1"/>
                </a:solidFill>
                <a:latin typeface="BIZ UDゴシック" panose="020B0400000000000000" pitchFamily="49" charset="-128"/>
                <a:ea typeface="BIZ UDゴシック" panose="020B0400000000000000" pitchFamily="49" charset="-128"/>
              </a:rPr>
              <a:t>　「防災減災重点タイプ」の対象となる山地災害危険地区Ａランク箇所における治山対策の完了数（ＡランクからＢＣランクへの低減数）を指標とし、中期については現在の取組状況を踏まえ</a:t>
            </a:r>
            <a:r>
              <a:rPr kumimoji="1" lang="en-US" altLang="ja-JP" sz="1100" dirty="0">
                <a:solidFill>
                  <a:schemeClr val="tx1"/>
                </a:solidFill>
                <a:latin typeface="BIZ UDゴシック" panose="020B0400000000000000" pitchFamily="49" charset="-128"/>
                <a:ea typeface="BIZ UDゴシック" panose="020B0400000000000000" pitchFamily="49" charset="-128"/>
              </a:rPr>
              <a:t>90</a:t>
            </a:r>
            <a:r>
              <a:rPr kumimoji="1" lang="ja-JP" altLang="en-US" sz="1100" dirty="0">
                <a:solidFill>
                  <a:schemeClr val="tx1"/>
                </a:solidFill>
                <a:latin typeface="BIZ UDゴシック" panose="020B0400000000000000" pitchFamily="49" charset="-128"/>
                <a:ea typeface="BIZ UDゴシック" panose="020B0400000000000000" pitchFamily="49" charset="-128"/>
              </a:rPr>
              <a:t>箇所の減、長期については、Ａランク箇所のうち０次谷補正、流木補正等、特に対策の必要性が顕在化している箇所の全解消を指標とした。</a:t>
            </a:r>
            <a:endParaRPr kumimoji="1" lang="en-US" altLang="ja-JP" sz="1200" dirty="0">
              <a:solidFill>
                <a:schemeClr val="tx1"/>
              </a:solidFill>
              <a:latin typeface="BIZ UDゴシック" panose="020B0400000000000000" pitchFamily="49" charset="-128"/>
              <a:ea typeface="BIZ UDゴシック" panose="020B0400000000000000" pitchFamily="49" charset="-128"/>
            </a:endParaRPr>
          </a:p>
        </p:txBody>
      </p:sp>
      <p:sp>
        <p:nvSpPr>
          <p:cNvPr id="36" name="テキスト ボックス 35">
            <a:extLst>
              <a:ext uri="{FF2B5EF4-FFF2-40B4-BE49-F238E27FC236}">
                <a16:creationId xmlns:a16="http://schemas.microsoft.com/office/drawing/2014/main" id="{132BB277-F277-4022-97E6-95224481B6DD}"/>
              </a:ext>
            </a:extLst>
          </p:cNvPr>
          <p:cNvSpPr txBox="1"/>
          <p:nvPr/>
        </p:nvSpPr>
        <p:spPr>
          <a:xfrm>
            <a:off x="7593411" y="4218330"/>
            <a:ext cx="441599" cy="257369"/>
          </a:xfrm>
          <a:prstGeom prst="rect">
            <a:avLst/>
          </a:prstGeom>
          <a:noFill/>
        </p:spPr>
        <p:txBody>
          <a:bodyPr wrap="square" lIns="36000" tIns="36000" rIns="36000" bIns="36000">
            <a:spAutoFit/>
          </a:bodyPr>
          <a:lstStyle/>
          <a:p>
            <a:r>
              <a:rPr kumimoji="1" lang="ja-JP" altLang="en-US" sz="1200" b="1" dirty="0">
                <a:solidFill>
                  <a:srgbClr val="FF0000"/>
                </a:solidFill>
                <a:latin typeface="BIZ UDゴシック" panose="020B0400000000000000" pitchFamily="49" charset="-128"/>
                <a:ea typeface="BIZ UDゴシック" panose="020B0400000000000000" pitchFamily="49" charset="-128"/>
              </a:rPr>
              <a:t>長期</a:t>
            </a:r>
          </a:p>
        </p:txBody>
      </p:sp>
      <p:sp>
        <p:nvSpPr>
          <p:cNvPr id="37" name="テキスト ボックス 36">
            <a:extLst>
              <a:ext uri="{FF2B5EF4-FFF2-40B4-BE49-F238E27FC236}">
                <a16:creationId xmlns:a16="http://schemas.microsoft.com/office/drawing/2014/main" id="{84015B5E-BFD1-4730-98E5-4FF984AE9653}"/>
              </a:ext>
            </a:extLst>
          </p:cNvPr>
          <p:cNvSpPr txBox="1"/>
          <p:nvPr/>
        </p:nvSpPr>
        <p:spPr>
          <a:xfrm>
            <a:off x="8965187" y="4498396"/>
            <a:ext cx="441599" cy="257369"/>
          </a:xfrm>
          <a:prstGeom prst="rect">
            <a:avLst/>
          </a:prstGeom>
          <a:noFill/>
        </p:spPr>
        <p:txBody>
          <a:bodyPr wrap="square" lIns="36000" tIns="36000" rIns="36000" bIns="36000">
            <a:spAutoFit/>
          </a:bodyPr>
          <a:lstStyle/>
          <a:p>
            <a:r>
              <a:rPr kumimoji="1" lang="ja-JP" altLang="en-US" sz="1200" b="1" dirty="0">
                <a:solidFill>
                  <a:srgbClr val="FF0000"/>
                </a:solidFill>
                <a:latin typeface="BIZ UDゴシック" panose="020B0400000000000000" pitchFamily="49" charset="-128"/>
                <a:ea typeface="BIZ UDゴシック" panose="020B0400000000000000" pitchFamily="49" charset="-128"/>
              </a:rPr>
              <a:t>期初</a:t>
            </a:r>
          </a:p>
        </p:txBody>
      </p:sp>
      <p:sp>
        <p:nvSpPr>
          <p:cNvPr id="38" name="楕円 37">
            <a:extLst>
              <a:ext uri="{FF2B5EF4-FFF2-40B4-BE49-F238E27FC236}">
                <a16:creationId xmlns:a16="http://schemas.microsoft.com/office/drawing/2014/main" id="{678EFA16-CA2E-4A95-8B72-172E7CBE4F0A}"/>
              </a:ext>
            </a:extLst>
          </p:cNvPr>
          <p:cNvSpPr/>
          <p:nvPr/>
        </p:nvSpPr>
        <p:spPr>
          <a:xfrm>
            <a:off x="8965187" y="4850696"/>
            <a:ext cx="347803" cy="308603"/>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3" name="テキスト ボックス 42">
            <a:extLst>
              <a:ext uri="{FF2B5EF4-FFF2-40B4-BE49-F238E27FC236}">
                <a16:creationId xmlns:a16="http://schemas.microsoft.com/office/drawing/2014/main" id="{BE9DF6C0-0C7B-41A8-A43F-AA8E09C44A43}"/>
              </a:ext>
            </a:extLst>
          </p:cNvPr>
          <p:cNvSpPr txBox="1"/>
          <p:nvPr/>
        </p:nvSpPr>
        <p:spPr>
          <a:xfrm>
            <a:off x="61016" y="2344261"/>
            <a:ext cx="4841596" cy="288147"/>
          </a:xfrm>
          <a:prstGeom prst="rect">
            <a:avLst/>
          </a:prstGeom>
          <a:noFill/>
        </p:spPr>
        <p:txBody>
          <a:bodyPr wrap="square" lIns="36000" tIns="36000" rIns="36000" bIns="36000">
            <a:spAutoFit/>
          </a:bodyPr>
          <a:lstStyle/>
          <a:p>
            <a:r>
              <a:rPr kumimoji="1" lang="ja-JP" altLang="en-US" sz="1400" dirty="0">
                <a:latin typeface="Meiryo UI" panose="020B0604030504040204" pitchFamily="50" charset="-128"/>
                <a:ea typeface="Meiryo UI" panose="020B0604030504040204" pitchFamily="50" charset="-128"/>
              </a:rPr>
              <a:t>■重点実施すべき箇所数</a:t>
            </a:r>
          </a:p>
        </p:txBody>
      </p:sp>
      <p:graphicFrame>
        <p:nvGraphicFramePr>
          <p:cNvPr id="53" name="表 8">
            <a:extLst>
              <a:ext uri="{FF2B5EF4-FFF2-40B4-BE49-F238E27FC236}">
                <a16:creationId xmlns:a16="http://schemas.microsoft.com/office/drawing/2014/main" id="{412F8BB8-BD2D-4C6D-846E-D4A56ED416BE}"/>
              </a:ext>
            </a:extLst>
          </p:cNvPr>
          <p:cNvGraphicFramePr>
            <a:graphicFrameLocks noGrp="1"/>
          </p:cNvGraphicFramePr>
          <p:nvPr>
            <p:extLst>
              <p:ext uri="{D42A27DB-BD31-4B8C-83A1-F6EECF244321}">
                <p14:modId xmlns:p14="http://schemas.microsoft.com/office/powerpoint/2010/main" val="2282686274"/>
              </p:ext>
            </p:extLst>
          </p:nvPr>
        </p:nvGraphicFramePr>
        <p:xfrm>
          <a:off x="83300" y="2654571"/>
          <a:ext cx="4877206" cy="1490203"/>
        </p:xfrm>
        <a:graphic>
          <a:graphicData uri="http://schemas.openxmlformats.org/drawingml/2006/table">
            <a:tbl>
              <a:tblPr firstRow="1" bandRow="1">
                <a:tableStyleId>{5C22544A-7EE6-4342-B048-85BDC9FD1C3A}</a:tableStyleId>
              </a:tblPr>
              <a:tblGrid>
                <a:gridCol w="1500645">
                  <a:extLst>
                    <a:ext uri="{9D8B030D-6E8A-4147-A177-3AD203B41FA5}">
                      <a16:colId xmlns:a16="http://schemas.microsoft.com/office/drawing/2014/main" val="101789860"/>
                    </a:ext>
                  </a:extLst>
                </a:gridCol>
                <a:gridCol w="1053193">
                  <a:extLst>
                    <a:ext uri="{9D8B030D-6E8A-4147-A177-3AD203B41FA5}">
                      <a16:colId xmlns:a16="http://schemas.microsoft.com/office/drawing/2014/main" val="1468613920"/>
                    </a:ext>
                  </a:extLst>
                </a:gridCol>
                <a:gridCol w="811706">
                  <a:extLst>
                    <a:ext uri="{9D8B030D-6E8A-4147-A177-3AD203B41FA5}">
                      <a16:colId xmlns:a16="http://schemas.microsoft.com/office/drawing/2014/main" val="100635963"/>
                    </a:ext>
                  </a:extLst>
                </a:gridCol>
                <a:gridCol w="498021">
                  <a:extLst>
                    <a:ext uri="{9D8B030D-6E8A-4147-A177-3AD203B41FA5}">
                      <a16:colId xmlns:a16="http://schemas.microsoft.com/office/drawing/2014/main" val="3377037589"/>
                    </a:ext>
                  </a:extLst>
                </a:gridCol>
                <a:gridCol w="1013641">
                  <a:extLst>
                    <a:ext uri="{9D8B030D-6E8A-4147-A177-3AD203B41FA5}">
                      <a16:colId xmlns:a16="http://schemas.microsoft.com/office/drawing/2014/main" val="4037401287"/>
                    </a:ext>
                  </a:extLst>
                </a:gridCol>
              </a:tblGrid>
              <a:tr h="293341">
                <a:tc>
                  <a:txBody>
                    <a:bodyPr/>
                    <a:lstStyle/>
                    <a:p>
                      <a:pPr algn="ctr"/>
                      <a:r>
                        <a:rPr kumimoji="1" lang="ja-JP" altLang="en-US" sz="1100" dirty="0">
                          <a:latin typeface="BIZ UDゴシック" panose="020B0400000000000000" pitchFamily="49" charset="-128"/>
                          <a:ea typeface="BIZ UDゴシック" panose="020B0400000000000000" pitchFamily="49" charset="-128"/>
                        </a:rPr>
                        <a:t>山地災害危険地区</a:t>
                      </a:r>
                    </a:p>
                  </a:txBody>
                  <a:tcPr marL="36000" marR="36000">
                    <a:solidFill>
                      <a:schemeClr val="accent1"/>
                    </a:solidFill>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dirty="0">
                          <a:latin typeface="BIZ UDゴシック" panose="020B0400000000000000" pitchFamily="49" charset="-128"/>
                          <a:ea typeface="BIZ UDゴシック" panose="020B0400000000000000" pitchFamily="49" charset="-128"/>
                        </a:rPr>
                        <a:t>山地災害危険地区</a:t>
                      </a:r>
                      <a:r>
                        <a:rPr kumimoji="1" lang="ja-JP" altLang="en-US" sz="1100" dirty="0">
                          <a:latin typeface="BIZ UDゴシック" panose="020B0400000000000000" pitchFamily="49" charset="-128"/>
                          <a:ea typeface="BIZ UDゴシック" panose="020B0400000000000000" pitchFamily="49" charset="-128"/>
                        </a:rPr>
                        <a:t>　箇所数</a:t>
                      </a:r>
                      <a:endParaRPr kumimoji="1" lang="ja-JP" altLang="en-US" sz="1200" dirty="0">
                        <a:latin typeface="BIZ UDゴシック" panose="020B0400000000000000" pitchFamily="49" charset="-128"/>
                        <a:ea typeface="BIZ UDゴシック" panose="020B0400000000000000" pitchFamily="49" charset="-128"/>
                      </a:endParaRPr>
                    </a:p>
                  </a:txBody>
                  <a:tcPr marL="0" marR="0">
                    <a:solidFill>
                      <a:schemeClr val="accent1"/>
                    </a:solidFill>
                  </a:tcPr>
                </a:tc>
                <a:tc hMerge="1">
                  <a:txBody>
                    <a:bodyPr/>
                    <a:lstStyle/>
                    <a:p>
                      <a:pPr algn="ctr"/>
                      <a:endParaRPr kumimoji="1" lang="ja-JP" altLang="en-US" sz="1050" dirty="0"/>
                    </a:p>
                  </a:txBody>
                  <a:tcPr/>
                </a:tc>
                <a:tc hMerge="1">
                  <a:txBody>
                    <a:bodyPr/>
                    <a:lstStyle/>
                    <a:p>
                      <a:endParaRPr kumimoji="1" lang="ja-JP" altLang="en-US"/>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dirty="0">
                          <a:latin typeface="BIZ UDゴシック" panose="020B0400000000000000" pitchFamily="49" charset="-128"/>
                          <a:ea typeface="BIZ UDゴシック" panose="020B0400000000000000" pitchFamily="49" charset="-128"/>
                        </a:rPr>
                        <a:t>備考</a:t>
                      </a:r>
                    </a:p>
                  </a:txBody>
                  <a:tcPr marL="36000" marR="36000">
                    <a:solidFill>
                      <a:schemeClr val="accent1"/>
                    </a:solidFill>
                  </a:tcPr>
                </a:tc>
                <a:extLst>
                  <a:ext uri="{0D108BD9-81ED-4DB2-BD59-A6C34878D82A}">
                    <a16:rowId xmlns:a16="http://schemas.microsoft.com/office/drawing/2014/main" val="3961471862"/>
                  </a:ext>
                </a:extLst>
              </a:tr>
              <a:tr h="558458">
                <a:tc>
                  <a:txBody>
                    <a:bodyPr/>
                    <a:lstStyle/>
                    <a:p>
                      <a:pPr algn="ctr"/>
                      <a:r>
                        <a:rPr kumimoji="1" lang="ja-JP" altLang="en-US" sz="1200" b="1" dirty="0">
                          <a:latin typeface="BIZ UDゴシック" panose="020B0400000000000000" pitchFamily="49" charset="-128"/>
                          <a:ea typeface="BIZ UDゴシック" panose="020B0400000000000000" pitchFamily="49" charset="-128"/>
                        </a:rPr>
                        <a:t>種　類</a:t>
                      </a:r>
                    </a:p>
                  </a:txBody>
                  <a:tcPr marL="36000" marR="36000" anchor="ctr"/>
                </a:tc>
                <a:tc>
                  <a:txBody>
                    <a:bodyPr/>
                    <a:lstStyle/>
                    <a:p>
                      <a:pPr algn="ctr">
                        <a:lnSpc>
                          <a:spcPct val="100000"/>
                        </a:lnSpc>
                      </a:pPr>
                      <a:r>
                        <a:rPr kumimoji="1" lang="ja-JP" altLang="en-US" sz="1200" b="0" dirty="0">
                          <a:latin typeface="BIZ UDゴシック" panose="020B0400000000000000" pitchFamily="49" charset="-128"/>
                          <a:ea typeface="BIZ UDゴシック" panose="020B0400000000000000" pitchFamily="49" charset="-128"/>
                        </a:rPr>
                        <a:t>Ａランク</a:t>
                      </a:r>
                      <a:endParaRPr kumimoji="1" lang="en-US" altLang="ja-JP" sz="1200" b="0" dirty="0">
                        <a:latin typeface="BIZ UDゴシック" panose="020B0400000000000000" pitchFamily="49" charset="-128"/>
                        <a:ea typeface="BIZ UDゴシック" panose="020B0400000000000000" pitchFamily="49" charset="-128"/>
                      </a:endParaRPr>
                    </a:p>
                    <a:p>
                      <a:pPr algn="ctr">
                        <a:lnSpc>
                          <a:spcPct val="100000"/>
                        </a:lnSpc>
                      </a:pPr>
                      <a:r>
                        <a:rPr kumimoji="1" lang="ja-JP" altLang="en-US" sz="1200" b="0" dirty="0">
                          <a:latin typeface="BIZ UDゴシック" panose="020B0400000000000000" pitchFamily="49" charset="-128"/>
                          <a:ea typeface="BIZ UDゴシック" panose="020B0400000000000000" pitchFamily="49" charset="-128"/>
                        </a:rPr>
                        <a:t>箇所数</a:t>
                      </a:r>
                    </a:p>
                  </a:txBody>
                  <a:tcPr marL="36000" marR="36000" anchor="ctr"/>
                </a:tc>
                <a:tc gridSpan="2">
                  <a:txBody>
                    <a:bodyPr/>
                    <a:lstStyle/>
                    <a:p>
                      <a:pPr algn="ctr">
                        <a:lnSpc>
                          <a:spcPct val="100000"/>
                        </a:lnSpc>
                      </a:pPr>
                      <a:r>
                        <a:rPr kumimoji="1" lang="ja-JP" altLang="en-US" sz="1050" dirty="0">
                          <a:latin typeface="BIZ UDゴシック" panose="020B0400000000000000" pitchFamily="49" charset="-128"/>
                          <a:ea typeface="BIZ UDゴシック" panose="020B0400000000000000" pitchFamily="49" charset="-128"/>
                        </a:rPr>
                        <a:t>対策の必要性が</a:t>
                      </a:r>
                      <a:endParaRPr kumimoji="1" lang="en-US" altLang="ja-JP" sz="1050" dirty="0">
                        <a:latin typeface="BIZ UDゴシック" panose="020B0400000000000000" pitchFamily="49" charset="-128"/>
                        <a:ea typeface="BIZ UDゴシック" panose="020B0400000000000000" pitchFamily="49" charset="-128"/>
                      </a:endParaRPr>
                    </a:p>
                    <a:p>
                      <a:pPr algn="ctr">
                        <a:lnSpc>
                          <a:spcPct val="100000"/>
                        </a:lnSpc>
                      </a:pPr>
                      <a:r>
                        <a:rPr kumimoji="1" lang="ja-JP" altLang="en-US" sz="1050" dirty="0">
                          <a:latin typeface="BIZ UDゴシック" panose="020B0400000000000000" pitchFamily="49" charset="-128"/>
                          <a:ea typeface="BIZ UDゴシック" panose="020B0400000000000000" pitchFamily="49" charset="-128"/>
                        </a:rPr>
                        <a:t>顕在化している箇所</a:t>
                      </a:r>
                      <a:endParaRPr kumimoji="1" lang="en-US" altLang="ja-JP" sz="1050" dirty="0">
                        <a:latin typeface="BIZ UDゴシック" panose="020B0400000000000000" pitchFamily="49" charset="-128"/>
                        <a:ea typeface="BIZ UDゴシック" panose="020B0400000000000000" pitchFamily="49" charset="-128"/>
                      </a:endParaRPr>
                    </a:p>
                  </a:txBody>
                  <a:tcPr marL="36000" marR="36000" anchor="ctr"/>
                </a:tc>
                <a:tc hMerge="1">
                  <a:txBody>
                    <a:bodyPr/>
                    <a:lstStyle/>
                    <a:p>
                      <a:endParaRPr kumimoji="1" lang="ja-JP" altLang="en-US"/>
                    </a:p>
                  </a:txBody>
                  <a:tcPr/>
                </a:tc>
                <a:tc>
                  <a:txBody>
                    <a:bodyPr/>
                    <a:lstStyle/>
                    <a:p>
                      <a:pPr algn="ctr"/>
                      <a:r>
                        <a:rPr kumimoji="1" lang="en-US" altLang="ja-JP" sz="1050" dirty="0">
                          <a:latin typeface="BIZ UDゴシック" panose="020B0400000000000000" pitchFamily="49" charset="-128"/>
                          <a:ea typeface="BIZ UDゴシック" panose="020B0400000000000000" pitchFamily="49" charset="-128"/>
                        </a:rPr>
                        <a:t>H28</a:t>
                      </a:r>
                      <a:r>
                        <a:rPr kumimoji="1" lang="ja-JP" altLang="en-US" sz="1050" dirty="0">
                          <a:latin typeface="BIZ UDゴシック" panose="020B0400000000000000" pitchFamily="49" charset="-128"/>
                          <a:ea typeface="BIZ UDゴシック" panose="020B0400000000000000" pitchFamily="49" charset="-128"/>
                        </a:rPr>
                        <a:t>～</a:t>
                      </a:r>
                      <a:r>
                        <a:rPr kumimoji="1" lang="en-US" altLang="ja-JP" sz="1050" dirty="0">
                          <a:latin typeface="BIZ UDゴシック" panose="020B0400000000000000" pitchFamily="49" charset="-128"/>
                          <a:ea typeface="BIZ UDゴシック" panose="020B0400000000000000" pitchFamily="49" charset="-128"/>
                        </a:rPr>
                        <a:t>10</a:t>
                      </a:r>
                      <a:r>
                        <a:rPr kumimoji="1" lang="ja-JP" altLang="en-US" sz="1050" dirty="0">
                          <a:latin typeface="BIZ UDゴシック" panose="020B0400000000000000" pitchFamily="49" charset="-128"/>
                          <a:ea typeface="BIZ UDゴシック" panose="020B0400000000000000" pitchFamily="49" charset="-128"/>
                        </a:rPr>
                        <a:t>年間の対策完了箇所数</a:t>
                      </a:r>
                    </a:p>
                  </a:txBody>
                  <a:tcPr marL="36000" marR="36000" anchor="ctr"/>
                </a:tc>
                <a:extLst>
                  <a:ext uri="{0D108BD9-81ED-4DB2-BD59-A6C34878D82A}">
                    <a16:rowId xmlns:a16="http://schemas.microsoft.com/office/drawing/2014/main" val="3556987344"/>
                  </a:ext>
                </a:extLst>
              </a:tr>
              <a:tr h="307304">
                <a:tc>
                  <a:txBody>
                    <a:bodyPr/>
                    <a:lstStyle/>
                    <a:p>
                      <a:pPr algn="ctr"/>
                      <a:r>
                        <a:rPr kumimoji="1" lang="ja-JP" altLang="en-US" sz="1200" dirty="0">
                          <a:latin typeface="BIZ UDゴシック" panose="020B0400000000000000" pitchFamily="49" charset="-128"/>
                          <a:ea typeface="BIZ UDゴシック" panose="020B0400000000000000" pitchFamily="49" charset="-128"/>
                        </a:rPr>
                        <a:t>崩壊土砂流出</a:t>
                      </a:r>
                    </a:p>
                  </a:txBody>
                  <a:tcPr marL="36000" marR="3600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1" dirty="0">
                          <a:latin typeface="BIZ UDゴシック" panose="020B0400000000000000" pitchFamily="49" charset="-128"/>
                          <a:ea typeface="BIZ UDゴシック" panose="020B0400000000000000" pitchFamily="49" charset="-128"/>
                        </a:rPr>
                        <a:t>457</a:t>
                      </a:r>
                    </a:p>
                  </a:txBody>
                  <a:tcPr marL="36000" marR="36000" anchor="ctr"/>
                </a:tc>
                <a:tc>
                  <a:txBody>
                    <a:bodyPr/>
                    <a:lstStyle/>
                    <a:p>
                      <a:pPr algn="r"/>
                      <a:r>
                        <a:rPr kumimoji="1" lang="en-US" altLang="ja-JP" sz="1400" b="1" dirty="0">
                          <a:solidFill>
                            <a:srgbClr val="FF0000"/>
                          </a:solidFill>
                          <a:latin typeface="BIZ UDゴシック" panose="020B0400000000000000" pitchFamily="49" charset="-128"/>
                          <a:ea typeface="BIZ UDゴシック" panose="020B0400000000000000" pitchFamily="49" charset="-128"/>
                        </a:rPr>
                        <a:t>240</a:t>
                      </a:r>
                    </a:p>
                  </a:txBody>
                  <a:tcPr marL="36000" marR="36000" anchor="ctr"/>
                </a:tc>
                <a:tc rowSpan="2">
                  <a:txBody>
                    <a:bodyPr/>
                    <a:lstStyle/>
                    <a:p>
                      <a:pPr algn="ctr"/>
                      <a:r>
                        <a:rPr kumimoji="1" lang="en-US" altLang="ja-JP" sz="1400" b="1" dirty="0">
                          <a:solidFill>
                            <a:srgbClr val="FF0000"/>
                          </a:solidFill>
                          <a:latin typeface="BIZ UDゴシック" panose="020B0400000000000000" pitchFamily="49" charset="-128"/>
                          <a:ea typeface="BIZ UDゴシック" panose="020B0400000000000000" pitchFamily="49" charset="-128"/>
                        </a:rPr>
                        <a:t>282</a:t>
                      </a:r>
                    </a:p>
                  </a:txBody>
                  <a:tcPr marL="36000" marR="36000" anchor="ctr"/>
                </a:tc>
                <a:tc rowSpan="2">
                  <a:txBody>
                    <a:bodyPr/>
                    <a:lstStyle/>
                    <a:p>
                      <a:pPr algn="ctr"/>
                      <a:r>
                        <a:rPr kumimoji="1" lang="en-US" altLang="ja-JP" sz="1400" dirty="0">
                          <a:latin typeface="BIZ UDゴシック" panose="020B0400000000000000" pitchFamily="49" charset="-128"/>
                          <a:ea typeface="BIZ UDゴシック" panose="020B0400000000000000" pitchFamily="49" charset="-128"/>
                        </a:rPr>
                        <a:t>90</a:t>
                      </a:r>
                    </a:p>
                  </a:txBody>
                  <a:tcPr marL="36000" marR="36000" anchor="ctr"/>
                </a:tc>
                <a:extLst>
                  <a:ext uri="{0D108BD9-81ED-4DB2-BD59-A6C34878D82A}">
                    <a16:rowId xmlns:a16="http://schemas.microsoft.com/office/drawing/2014/main" val="3363790533"/>
                  </a:ext>
                </a:extLst>
              </a:tr>
              <a:tr h="33110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dirty="0">
                          <a:latin typeface="BIZ UDゴシック" panose="020B0400000000000000" pitchFamily="49" charset="-128"/>
                          <a:ea typeface="BIZ UDゴシック" panose="020B0400000000000000" pitchFamily="49" charset="-128"/>
                        </a:rPr>
                        <a:t>山腹崩壊</a:t>
                      </a:r>
                    </a:p>
                  </a:txBody>
                  <a:tcPr marL="36000" marR="3600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1" dirty="0">
                          <a:latin typeface="BIZ UDゴシック" panose="020B0400000000000000" pitchFamily="49" charset="-128"/>
                          <a:ea typeface="BIZ UDゴシック" panose="020B0400000000000000" pitchFamily="49" charset="-128"/>
                        </a:rPr>
                        <a:t>390</a:t>
                      </a:r>
                    </a:p>
                  </a:txBody>
                  <a:tcPr marL="36000" marR="36000" anchor="ctr"/>
                </a:tc>
                <a:tc>
                  <a:txBody>
                    <a:bodyPr/>
                    <a:lstStyle/>
                    <a:p>
                      <a:pPr algn="r"/>
                      <a:r>
                        <a:rPr kumimoji="1" lang="en-US" altLang="ja-JP" sz="1400" b="1" dirty="0">
                          <a:solidFill>
                            <a:srgbClr val="FF0000"/>
                          </a:solidFill>
                          <a:latin typeface="BIZ UDゴシック" panose="020B0400000000000000" pitchFamily="49" charset="-128"/>
                          <a:ea typeface="BIZ UDゴシック" panose="020B0400000000000000" pitchFamily="49" charset="-128"/>
                        </a:rPr>
                        <a:t>42</a:t>
                      </a:r>
                    </a:p>
                  </a:txBody>
                  <a:tcPr marL="36000" marR="36000" anchor="ctr"/>
                </a:tc>
                <a:tc vMerge="1">
                  <a:txBody>
                    <a:bodyPr/>
                    <a:lstStyle/>
                    <a:p>
                      <a:pPr algn="ctr"/>
                      <a:endParaRPr kumimoji="1" lang="en-US" altLang="ja-JP" sz="1400" b="1" dirty="0">
                        <a:solidFill>
                          <a:srgbClr val="FF0000"/>
                        </a:solidFill>
                        <a:latin typeface="BIZ UDゴシック" panose="020B0400000000000000" pitchFamily="49" charset="-128"/>
                        <a:ea typeface="BIZ UDゴシック" panose="020B0400000000000000" pitchFamily="49" charset="-128"/>
                      </a:endParaRPr>
                    </a:p>
                  </a:txBody>
                  <a:tcPr marL="36000" marR="36000" anchor="ctr"/>
                </a:tc>
                <a:tc vMerge="1">
                  <a:txBody>
                    <a:bodyPr/>
                    <a:lstStyle/>
                    <a:p>
                      <a:pPr algn="ctr"/>
                      <a:endParaRPr kumimoji="1" lang="en-US" altLang="ja-JP" sz="1200" dirty="0">
                        <a:latin typeface="BIZ UDゴシック" panose="020B0400000000000000" pitchFamily="49" charset="-128"/>
                        <a:ea typeface="BIZ UDゴシック" panose="020B0400000000000000" pitchFamily="49" charset="-128"/>
                      </a:endParaRPr>
                    </a:p>
                  </a:txBody>
                  <a:tcPr marL="36000" marR="36000" anchor="ctr"/>
                </a:tc>
                <a:extLst>
                  <a:ext uri="{0D108BD9-81ED-4DB2-BD59-A6C34878D82A}">
                    <a16:rowId xmlns:a16="http://schemas.microsoft.com/office/drawing/2014/main" val="1583975167"/>
                  </a:ext>
                </a:extLst>
              </a:tr>
            </a:tbl>
          </a:graphicData>
        </a:graphic>
      </p:graphicFrame>
      <p:sp>
        <p:nvSpPr>
          <p:cNvPr id="55" name="テキスト ボックス 54">
            <a:extLst>
              <a:ext uri="{FF2B5EF4-FFF2-40B4-BE49-F238E27FC236}">
                <a16:creationId xmlns:a16="http://schemas.microsoft.com/office/drawing/2014/main" id="{8314BB71-C436-4E18-94B4-4D5CF8E97913}"/>
              </a:ext>
            </a:extLst>
          </p:cNvPr>
          <p:cNvSpPr txBox="1"/>
          <p:nvPr/>
        </p:nvSpPr>
        <p:spPr>
          <a:xfrm>
            <a:off x="3502561" y="3445733"/>
            <a:ext cx="441599" cy="257369"/>
          </a:xfrm>
          <a:prstGeom prst="rect">
            <a:avLst/>
          </a:prstGeom>
          <a:noFill/>
        </p:spPr>
        <p:txBody>
          <a:bodyPr wrap="square" lIns="36000" tIns="36000" rIns="36000" bIns="36000">
            <a:spAutoFit/>
          </a:bodyPr>
          <a:lstStyle/>
          <a:p>
            <a:r>
              <a:rPr kumimoji="1" lang="ja-JP" altLang="en-US" sz="1200" b="1" dirty="0">
                <a:solidFill>
                  <a:srgbClr val="FF0000"/>
                </a:solidFill>
                <a:latin typeface="BIZ UDゴシック" panose="020B0400000000000000" pitchFamily="49" charset="-128"/>
                <a:ea typeface="BIZ UDゴシック" panose="020B0400000000000000" pitchFamily="49" charset="-128"/>
              </a:rPr>
              <a:t>長期</a:t>
            </a:r>
          </a:p>
        </p:txBody>
      </p:sp>
      <p:sp>
        <p:nvSpPr>
          <p:cNvPr id="56" name="楕円 55">
            <a:extLst>
              <a:ext uri="{FF2B5EF4-FFF2-40B4-BE49-F238E27FC236}">
                <a16:creationId xmlns:a16="http://schemas.microsoft.com/office/drawing/2014/main" id="{21E038FD-21AE-4939-BF8E-5E43309C260D}"/>
              </a:ext>
            </a:extLst>
          </p:cNvPr>
          <p:cNvSpPr/>
          <p:nvPr/>
        </p:nvSpPr>
        <p:spPr>
          <a:xfrm>
            <a:off x="3502561" y="3678793"/>
            <a:ext cx="397241" cy="39205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7" name="テキスト ボックス 56">
            <a:extLst>
              <a:ext uri="{FF2B5EF4-FFF2-40B4-BE49-F238E27FC236}">
                <a16:creationId xmlns:a16="http://schemas.microsoft.com/office/drawing/2014/main" id="{DF49A575-D628-4879-A1C9-4231B8D760BF}"/>
              </a:ext>
            </a:extLst>
          </p:cNvPr>
          <p:cNvSpPr txBox="1"/>
          <p:nvPr/>
        </p:nvSpPr>
        <p:spPr>
          <a:xfrm>
            <a:off x="4225286" y="3449961"/>
            <a:ext cx="441599" cy="257369"/>
          </a:xfrm>
          <a:prstGeom prst="rect">
            <a:avLst/>
          </a:prstGeom>
          <a:noFill/>
        </p:spPr>
        <p:txBody>
          <a:bodyPr wrap="square" lIns="36000" tIns="36000" rIns="36000" bIns="36000">
            <a:spAutoFit/>
          </a:bodyPr>
          <a:lstStyle/>
          <a:p>
            <a:r>
              <a:rPr kumimoji="1" lang="ja-JP" altLang="en-US" sz="1200" b="1" dirty="0">
                <a:solidFill>
                  <a:srgbClr val="FF0000"/>
                </a:solidFill>
                <a:latin typeface="BIZ UDゴシック" panose="020B0400000000000000" pitchFamily="49" charset="-128"/>
                <a:ea typeface="BIZ UDゴシック" panose="020B0400000000000000" pitchFamily="49" charset="-128"/>
              </a:rPr>
              <a:t>中期</a:t>
            </a:r>
          </a:p>
        </p:txBody>
      </p:sp>
      <p:sp>
        <p:nvSpPr>
          <p:cNvPr id="58" name="楕円 57">
            <a:extLst>
              <a:ext uri="{FF2B5EF4-FFF2-40B4-BE49-F238E27FC236}">
                <a16:creationId xmlns:a16="http://schemas.microsoft.com/office/drawing/2014/main" id="{BC84EF91-B5C1-4E2D-8521-28B4DBED549C}"/>
              </a:ext>
            </a:extLst>
          </p:cNvPr>
          <p:cNvSpPr/>
          <p:nvPr/>
        </p:nvSpPr>
        <p:spPr>
          <a:xfrm>
            <a:off x="4240526" y="3683021"/>
            <a:ext cx="397241" cy="39205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6" name="図 60">
            <a:extLst>
              <a:ext uri="{FF2B5EF4-FFF2-40B4-BE49-F238E27FC236}">
                <a16:creationId xmlns:a16="http://schemas.microsoft.com/office/drawing/2014/main" id="{3685F4E5-593E-4B82-BB34-21688A2FDC2E}"/>
              </a:ext>
            </a:extLst>
          </p:cNvPr>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bwMode="auto">
          <a:xfrm>
            <a:off x="1685166" y="4182055"/>
            <a:ext cx="1583999" cy="118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 name="テキスト ボックス 8">
            <a:extLst>
              <a:ext uri="{FF2B5EF4-FFF2-40B4-BE49-F238E27FC236}">
                <a16:creationId xmlns:a16="http://schemas.microsoft.com/office/drawing/2014/main" id="{49EF7D64-A747-44C7-8AE5-B91253C5902D}"/>
              </a:ext>
            </a:extLst>
          </p:cNvPr>
          <p:cNvSpPr txBox="1"/>
          <p:nvPr/>
        </p:nvSpPr>
        <p:spPr>
          <a:xfrm>
            <a:off x="1635995" y="5426610"/>
            <a:ext cx="1656793" cy="123111"/>
          </a:xfrm>
          <a:prstGeom prst="rect">
            <a:avLst/>
          </a:prstGeom>
          <a:noFill/>
        </p:spPr>
        <p:style>
          <a:lnRef idx="0">
            <a:scrgbClr r="0" g="0" b="0"/>
          </a:lnRef>
          <a:fillRef idx="0">
            <a:scrgbClr r="0" g="0" b="0"/>
          </a:fillRef>
          <a:effectRef idx="0">
            <a:scrgbClr r="0" g="0" b="0"/>
          </a:effectRef>
          <a:fontRef idx="minor">
            <a:schemeClr val="tx1"/>
          </a:fontRef>
        </p:style>
        <p:txBody>
          <a:bodyPr wrap="square" lIns="0" tIns="0" rIns="0" bIns="0"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lgn="ctr"/>
            <a:r>
              <a:rPr kumimoji="1" lang="en-US" altLang="ja-JP" sz="800" dirty="0">
                <a:latin typeface="BIZ UDPゴシック" panose="020B0400000000000000" pitchFamily="50" charset="-128"/>
                <a:ea typeface="BIZ UDPゴシック" panose="020B0400000000000000" pitchFamily="50" charset="-128"/>
              </a:rPr>
              <a:t>0</a:t>
            </a:r>
            <a:r>
              <a:rPr kumimoji="1" lang="ja-JP" altLang="en-US" sz="800" dirty="0">
                <a:latin typeface="BIZ UDPゴシック" panose="020B0400000000000000" pitchFamily="50" charset="-128"/>
                <a:ea typeface="BIZ UDPゴシック" panose="020B0400000000000000" pitchFamily="50" charset="-128"/>
              </a:rPr>
              <a:t>次谷（源頭部の集水地形）での崩壊</a:t>
            </a:r>
          </a:p>
        </p:txBody>
      </p:sp>
      <p:pic>
        <p:nvPicPr>
          <p:cNvPr id="6" name="図 5">
            <a:extLst>
              <a:ext uri="{FF2B5EF4-FFF2-40B4-BE49-F238E27FC236}">
                <a16:creationId xmlns:a16="http://schemas.microsoft.com/office/drawing/2014/main" id="{A4F4854A-F00B-4840-A07A-545549751A3E}"/>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45946" y="4182055"/>
            <a:ext cx="1587836" cy="1188000"/>
          </a:xfrm>
          <a:prstGeom prst="rect">
            <a:avLst/>
          </a:prstGeom>
        </p:spPr>
      </p:pic>
      <p:sp>
        <p:nvSpPr>
          <p:cNvPr id="52" name="テキスト ボックス 8">
            <a:extLst>
              <a:ext uri="{FF2B5EF4-FFF2-40B4-BE49-F238E27FC236}">
                <a16:creationId xmlns:a16="http://schemas.microsoft.com/office/drawing/2014/main" id="{71D516CE-A649-4E68-B63E-16C33EECB903}"/>
              </a:ext>
            </a:extLst>
          </p:cNvPr>
          <p:cNvSpPr txBox="1"/>
          <p:nvPr/>
        </p:nvSpPr>
        <p:spPr>
          <a:xfrm>
            <a:off x="124332" y="5426610"/>
            <a:ext cx="1466691" cy="123111"/>
          </a:xfrm>
          <a:prstGeom prst="rect">
            <a:avLst/>
          </a:prstGeom>
          <a:noFill/>
        </p:spPr>
        <p:style>
          <a:lnRef idx="0">
            <a:scrgbClr r="0" g="0" b="0"/>
          </a:lnRef>
          <a:fillRef idx="0">
            <a:scrgbClr r="0" g="0" b="0"/>
          </a:fillRef>
          <a:effectRef idx="0">
            <a:scrgbClr r="0" g="0" b="0"/>
          </a:effectRef>
          <a:fontRef idx="minor">
            <a:schemeClr val="tx1"/>
          </a:fontRef>
        </p:style>
        <p:txBody>
          <a:bodyPr wrap="square" lIns="0" tIns="0" rIns="0" bIns="0"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lgn="ctr"/>
            <a:r>
              <a:rPr kumimoji="1" lang="ja-JP" altLang="en-US" sz="800" dirty="0">
                <a:latin typeface="BIZ UDPゴシック" panose="020B0400000000000000" pitchFamily="50" charset="-128"/>
                <a:ea typeface="BIZ UDPゴシック" panose="020B0400000000000000" pitchFamily="50" charset="-128"/>
              </a:rPr>
              <a:t>流木災害の恐れのある渓流</a:t>
            </a:r>
          </a:p>
        </p:txBody>
      </p:sp>
      <p:pic>
        <p:nvPicPr>
          <p:cNvPr id="7" name="図 6">
            <a:extLst>
              <a:ext uri="{FF2B5EF4-FFF2-40B4-BE49-F238E27FC236}">
                <a16:creationId xmlns:a16="http://schemas.microsoft.com/office/drawing/2014/main" id="{0BCE02E2-D2FC-40E2-86A4-64FADB5C63DE}"/>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3315708" y="4182055"/>
            <a:ext cx="1583092" cy="1188000"/>
          </a:xfrm>
          <a:prstGeom prst="rect">
            <a:avLst/>
          </a:prstGeom>
        </p:spPr>
      </p:pic>
      <p:sp>
        <p:nvSpPr>
          <p:cNvPr id="61" name="テキスト ボックス 8">
            <a:extLst>
              <a:ext uri="{FF2B5EF4-FFF2-40B4-BE49-F238E27FC236}">
                <a16:creationId xmlns:a16="http://schemas.microsoft.com/office/drawing/2014/main" id="{11368945-34A7-438F-8979-4B574AD1A4AF}"/>
              </a:ext>
            </a:extLst>
          </p:cNvPr>
          <p:cNvSpPr txBox="1"/>
          <p:nvPr/>
        </p:nvSpPr>
        <p:spPr>
          <a:xfrm>
            <a:off x="3326836" y="5426610"/>
            <a:ext cx="1656793" cy="123111"/>
          </a:xfrm>
          <a:prstGeom prst="rect">
            <a:avLst/>
          </a:prstGeom>
          <a:noFill/>
        </p:spPr>
        <p:style>
          <a:lnRef idx="0">
            <a:scrgbClr r="0" g="0" b="0"/>
          </a:lnRef>
          <a:fillRef idx="0">
            <a:scrgbClr r="0" g="0" b="0"/>
          </a:fillRef>
          <a:effectRef idx="0">
            <a:scrgbClr r="0" g="0" b="0"/>
          </a:effectRef>
          <a:fontRef idx="minor">
            <a:schemeClr val="tx1"/>
          </a:fontRef>
        </p:style>
        <p:txBody>
          <a:bodyPr wrap="square" lIns="0" tIns="0" rIns="0" bIns="0"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lgn="ctr"/>
            <a:r>
              <a:rPr kumimoji="1" lang="ja-JP" altLang="en-US" sz="800" dirty="0">
                <a:latin typeface="BIZ UDPゴシック" panose="020B0400000000000000" pitchFamily="50" charset="-128"/>
                <a:ea typeface="BIZ UDPゴシック" panose="020B0400000000000000" pitchFamily="50" charset="-128"/>
              </a:rPr>
              <a:t>手入れ不足で土壌流出のある森林</a:t>
            </a:r>
          </a:p>
        </p:txBody>
      </p:sp>
      <p:pic>
        <p:nvPicPr>
          <p:cNvPr id="45" name="図 44">
            <a:extLst>
              <a:ext uri="{FF2B5EF4-FFF2-40B4-BE49-F238E27FC236}">
                <a16:creationId xmlns:a16="http://schemas.microsoft.com/office/drawing/2014/main" id="{DA2C9A98-A072-46AE-99FE-B943EE837502}"/>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7362939" y="143722"/>
            <a:ext cx="288000" cy="288000"/>
          </a:xfrm>
          <a:prstGeom prst="rect">
            <a:avLst/>
          </a:prstGeom>
        </p:spPr>
      </p:pic>
      <p:pic>
        <p:nvPicPr>
          <p:cNvPr id="47" name="図 46">
            <a:extLst>
              <a:ext uri="{FF2B5EF4-FFF2-40B4-BE49-F238E27FC236}">
                <a16:creationId xmlns:a16="http://schemas.microsoft.com/office/drawing/2014/main" id="{35BF97F6-C4CE-4F93-BCE7-06304200122E}"/>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8930444" y="143722"/>
            <a:ext cx="288000" cy="288000"/>
          </a:xfrm>
          <a:prstGeom prst="rect">
            <a:avLst/>
          </a:prstGeom>
        </p:spPr>
      </p:pic>
      <p:pic>
        <p:nvPicPr>
          <p:cNvPr id="49" name="図 48">
            <a:extLst>
              <a:ext uri="{FF2B5EF4-FFF2-40B4-BE49-F238E27FC236}">
                <a16:creationId xmlns:a16="http://schemas.microsoft.com/office/drawing/2014/main" id="{DC0FDE4F-2523-4126-A5FF-49F8FAF9C9BC}"/>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9243945" y="143722"/>
            <a:ext cx="288000" cy="288000"/>
          </a:xfrm>
          <a:prstGeom prst="rect">
            <a:avLst/>
          </a:prstGeom>
        </p:spPr>
      </p:pic>
      <p:pic>
        <p:nvPicPr>
          <p:cNvPr id="50" name="図 49">
            <a:extLst>
              <a:ext uri="{FF2B5EF4-FFF2-40B4-BE49-F238E27FC236}">
                <a16:creationId xmlns:a16="http://schemas.microsoft.com/office/drawing/2014/main" id="{B9689F7D-25B4-4D98-AA46-948D208F2F8E}"/>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7676440" y="143722"/>
            <a:ext cx="288000" cy="288000"/>
          </a:xfrm>
          <a:prstGeom prst="rect">
            <a:avLst/>
          </a:prstGeom>
        </p:spPr>
      </p:pic>
      <p:pic>
        <p:nvPicPr>
          <p:cNvPr id="51" name="図 50">
            <a:extLst>
              <a:ext uri="{FF2B5EF4-FFF2-40B4-BE49-F238E27FC236}">
                <a16:creationId xmlns:a16="http://schemas.microsoft.com/office/drawing/2014/main" id="{B87CD8CD-BC47-46B5-90DD-5E93F307A7FE}"/>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7989941" y="143722"/>
            <a:ext cx="288000" cy="288000"/>
          </a:xfrm>
          <a:prstGeom prst="rect">
            <a:avLst/>
          </a:prstGeom>
        </p:spPr>
      </p:pic>
      <p:pic>
        <p:nvPicPr>
          <p:cNvPr id="54" name="図 53">
            <a:extLst>
              <a:ext uri="{FF2B5EF4-FFF2-40B4-BE49-F238E27FC236}">
                <a16:creationId xmlns:a16="http://schemas.microsoft.com/office/drawing/2014/main" id="{DD6A14ED-9594-4363-93D4-91D4C51EEA4C}"/>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8303442" y="143722"/>
            <a:ext cx="288000" cy="288000"/>
          </a:xfrm>
          <a:prstGeom prst="rect">
            <a:avLst/>
          </a:prstGeom>
        </p:spPr>
      </p:pic>
      <p:pic>
        <p:nvPicPr>
          <p:cNvPr id="59" name="図 58">
            <a:extLst>
              <a:ext uri="{FF2B5EF4-FFF2-40B4-BE49-F238E27FC236}">
                <a16:creationId xmlns:a16="http://schemas.microsoft.com/office/drawing/2014/main" id="{08220FF3-0F53-4C3F-85CC-50D86D8A6B28}"/>
              </a:ext>
            </a:extLst>
          </p:cNvPr>
          <p:cNvPicPr>
            <a:picLocks noChangeAspect="1"/>
          </p:cNvPicPr>
          <p:nvPr/>
        </p:nvPicPr>
        <p:blipFill rotWithShape="1">
          <a:blip r:embed="rId16" cstate="screen">
            <a:extLst>
              <a:ext uri="{28A0092B-C50C-407E-A947-70E740481C1C}">
                <a14:useLocalDpi xmlns:a14="http://schemas.microsoft.com/office/drawing/2010/main"/>
              </a:ext>
            </a:extLst>
          </a:blip>
          <a:srcRect l="3129" t="4624" r="4028" b="3456"/>
          <a:stretch/>
        </p:blipFill>
        <p:spPr>
          <a:xfrm>
            <a:off x="7047847" y="143722"/>
            <a:ext cx="289591" cy="288000"/>
          </a:xfrm>
          <a:prstGeom prst="rect">
            <a:avLst/>
          </a:prstGeom>
        </p:spPr>
      </p:pic>
      <p:pic>
        <p:nvPicPr>
          <p:cNvPr id="63" name="Picture 2">
            <a:extLst>
              <a:ext uri="{FF2B5EF4-FFF2-40B4-BE49-F238E27FC236}">
                <a16:creationId xmlns:a16="http://schemas.microsoft.com/office/drawing/2014/main" id="{0BFE1AE6-BE8D-4507-AB58-CC56A50478D4}"/>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8616943" y="143722"/>
            <a:ext cx="288000" cy="288000"/>
          </a:xfrm>
          <a:prstGeom prst="rect">
            <a:avLst/>
          </a:prstGeom>
          <a:noFill/>
          <a:extLst>
            <a:ext uri="{909E8E84-426E-40DD-AFC4-6F175D3DCCD1}">
              <a14:hiddenFill xmlns:a14="http://schemas.microsoft.com/office/drawing/2010/main">
                <a:solidFill>
                  <a:srgbClr val="FFFFFF"/>
                </a:solidFill>
              </a14:hiddenFill>
            </a:ext>
          </a:extLst>
        </p:spPr>
      </p:pic>
      <p:pic>
        <p:nvPicPr>
          <p:cNvPr id="64" name="Picture 4">
            <a:extLst>
              <a:ext uri="{FF2B5EF4-FFF2-40B4-BE49-F238E27FC236}">
                <a16:creationId xmlns:a16="http://schemas.microsoft.com/office/drawing/2014/main" id="{B6C83ED6-5B0B-4E0D-A6DB-029506FD082B}"/>
              </a:ext>
            </a:extLst>
          </p:cNvPr>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9557449" y="143722"/>
            <a:ext cx="288000" cy="288000"/>
          </a:xfrm>
          <a:prstGeom prst="rect">
            <a:avLst/>
          </a:prstGeom>
          <a:noFill/>
          <a:extLst>
            <a:ext uri="{909E8E84-426E-40DD-AFC4-6F175D3DCCD1}">
              <a14:hiddenFill xmlns:a14="http://schemas.microsoft.com/office/drawing/2010/main">
                <a:solidFill>
                  <a:srgbClr val="FFFFFF"/>
                </a:solidFill>
              </a14:hiddenFill>
            </a:ext>
          </a:extLst>
        </p:spPr>
      </p:pic>
      <p:sp>
        <p:nvSpPr>
          <p:cNvPr id="65" name="スライド番号プレースホルダー 10">
            <a:extLst>
              <a:ext uri="{FF2B5EF4-FFF2-40B4-BE49-F238E27FC236}">
                <a16:creationId xmlns:a16="http://schemas.microsoft.com/office/drawing/2014/main" id="{111D7A43-41F0-487D-9639-1D3D212ED985}"/>
              </a:ext>
            </a:extLst>
          </p:cNvPr>
          <p:cNvSpPr txBox="1">
            <a:spLocks/>
          </p:cNvSpPr>
          <p:nvPr/>
        </p:nvSpPr>
        <p:spPr>
          <a:xfrm>
            <a:off x="7616599" y="6457568"/>
            <a:ext cx="222885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en-US" altLang="ja-JP" sz="2000" b="1" dirty="0"/>
              <a:t>61</a:t>
            </a:r>
            <a:endParaRPr kumimoji="1" lang="ja-JP" altLang="en-US" sz="2000" b="1" dirty="0"/>
          </a:p>
        </p:txBody>
      </p:sp>
    </p:spTree>
    <p:extLst>
      <p:ext uri="{BB962C8B-B14F-4D97-AF65-F5344CB8AC3E}">
        <p14:creationId xmlns:p14="http://schemas.microsoft.com/office/powerpoint/2010/main" val="10665742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 name="図 46">
            <a:extLst>
              <a:ext uri="{FF2B5EF4-FFF2-40B4-BE49-F238E27FC236}">
                <a16:creationId xmlns:a16="http://schemas.microsoft.com/office/drawing/2014/main" id="{8DF89B60-3E89-48C3-BD9A-81D74D792C7B}"/>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595259" y="373870"/>
            <a:ext cx="1196826" cy="1079078"/>
          </a:xfrm>
          <a:prstGeom prst="rect">
            <a:avLst/>
          </a:prstGeom>
        </p:spPr>
      </p:pic>
      <p:sp>
        <p:nvSpPr>
          <p:cNvPr id="76" name="四角形: 角を丸くする 75">
            <a:extLst>
              <a:ext uri="{FF2B5EF4-FFF2-40B4-BE49-F238E27FC236}">
                <a16:creationId xmlns:a16="http://schemas.microsoft.com/office/drawing/2014/main" id="{9AF343C8-B10F-4DAF-A035-65C51B50165A}"/>
              </a:ext>
            </a:extLst>
          </p:cNvPr>
          <p:cNvSpPr/>
          <p:nvPr/>
        </p:nvSpPr>
        <p:spPr>
          <a:xfrm>
            <a:off x="89495" y="5486670"/>
            <a:ext cx="4827707" cy="1276073"/>
          </a:xfrm>
          <a:prstGeom prst="roundRect">
            <a:avLst>
              <a:gd name="adj" fmla="val 4199"/>
            </a:avLst>
          </a:prstGeom>
          <a:solidFill>
            <a:schemeClr val="bg1"/>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nchorCtr="0"/>
          <a:lstStyle/>
          <a:p>
            <a:pPr>
              <a:lnSpc>
                <a:spcPts val="1600"/>
              </a:lnSpc>
            </a:pPr>
            <a:r>
              <a:rPr kumimoji="1" lang="ja-JP" altLang="en-US" sz="1200" dirty="0">
                <a:solidFill>
                  <a:schemeClr val="tx1"/>
                </a:solidFill>
                <a:latin typeface="BIZ UDゴシック" panose="020B0400000000000000" pitchFamily="49" charset="-128"/>
                <a:ea typeface="BIZ UDゴシック" panose="020B0400000000000000" pitchFamily="49" charset="-128"/>
              </a:rPr>
              <a:t>■成果指標の考え方</a:t>
            </a:r>
            <a:endParaRPr kumimoji="1" lang="en-US" altLang="ja-JP" sz="1200" dirty="0">
              <a:solidFill>
                <a:schemeClr val="tx1"/>
              </a:solidFill>
              <a:latin typeface="BIZ UDゴシック" panose="020B0400000000000000" pitchFamily="49" charset="-128"/>
              <a:ea typeface="BIZ UDゴシック" panose="020B0400000000000000" pitchFamily="49" charset="-128"/>
            </a:endParaRPr>
          </a:p>
          <a:p>
            <a:pPr>
              <a:lnSpc>
                <a:spcPts val="1600"/>
              </a:lnSpc>
            </a:pPr>
            <a:r>
              <a:rPr kumimoji="1" lang="ja-JP" altLang="en-US" sz="1100" dirty="0">
                <a:solidFill>
                  <a:schemeClr val="tx1"/>
                </a:solidFill>
                <a:latin typeface="BIZ UDゴシック" panose="020B0400000000000000" pitchFamily="49" charset="-128"/>
                <a:ea typeface="BIZ UDゴシック" panose="020B0400000000000000" pitchFamily="49" charset="-128"/>
              </a:rPr>
              <a:t>　林業適地で施業の集約化よる基盤整備のコストダウンや施業の効率化により、持続的な森林経営を推進していくことから、森林経営計画等により計画的に森林経営が行われている区域の割合を指標に設定した。、長期については資源循環林（策定時点</a:t>
            </a:r>
            <a:r>
              <a:rPr kumimoji="1" lang="en-US" altLang="ja-JP" sz="1100" dirty="0">
                <a:solidFill>
                  <a:schemeClr val="tx1"/>
                </a:solidFill>
                <a:latin typeface="BIZ UDゴシック" panose="020B0400000000000000" pitchFamily="49" charset="-128"/>
                <a:ea typeface="BIZ UDゴシック" panose="020B0400000000000000" pitchFamily="49" charset="-128"/>
              </a:rPr>
              <a:t>13,800ha</a:t>
            </a:r>
            <a:r>
              <a:rPr kumimoji="1" lang="ja-JP" altLang="en-US" sz="1100" dirty="0">
                <a:solidFill>
                  <a:schemeClr val="tx1"/>
                </a:solidFill>
                <a:latin typeface="BIZ UDゴシック" panose="020B0400000000000000" pitchFamily="49" charset="-128"/>
                <a:ea typeface="BIZ UDゴシック" panose="020B0400000000000000" pitchFamily="49" charset="-128"/>
              </a:rPr>
              <a:t>）の全て、中期については、現在の計画作成状況を踏まえて６割とした。</a:t>
            </a:r>
            <a:endParaRPr kumimoji="1" lang="en-US" altLang="ja-JP" sz="1200" dirty="0">
              <a:solidFill>
                <a:schemeClr val="tx1"/>
              </a:solidFill>
              <a:latin typeface="BIZ UDゴシック" panose="020B0400000000000000" pitchFamily="49" charset="-128"/>
              <a:ea typeface="BIZ UDゴシック" panose="020B0400000000000000" pitchFamily="49" charset="-128"/>
            </a:endParaRPr>
          </a:p>
        </p:txBody>
      </p:sp>
      <p:sp>
        <p:nvSpPr>
          <p:cNvPr id="24" name="四角形: 角を丸くする 23">
            <a:extLst>
              <a:ext uri="{FF2B5EF4-FFF2-40B4-BE49-F238E27FC236}">
                <a16:creationId xmlns:a16="http://schemas.microsoft.com/office/drawing/2014/main" id="{101CF850-05E6-4B52-8EC1-F8DE74991C9A}"/>
              </a:ext>
            </a:extLst>
          </p:cNvPr>
          <p:cNvSpPr/>
          <p:nvPr/>
        </p:nvSpPr>
        <p:spPr>
          <a:xfrm>
            <a:off x="47128" y="499322"/>
            <a:ext cx="4413357" cy="1093106"/>
          </a:xfrm>
          <a:prstGeom prst="roundRect">
            <a:avLst>
              <a:gd name="adj" fmla="val 5077"/>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t" anchorCtr="0"/>
          <a:lstStyle/>
          <a:p>
            <a:r>
              <a:rPr kumimoji="1" lang="ja-JP" altLang="en-US" sz="1600" b="1" dirty="0">
                <a:solidFill>
                  <a:srgbClr val="FF0000"/>
                </a:solidFill>
                <a:latin typeface="BIZ UDゴシック" panose="020B0400000000000000" pitchFamily="49" charset="-128"/>
                <a:ea typeface="BIZ UDゴシック" panose="020B0400000000000000" pitchFamily="49" charset="-128"/>
              </a:rPr>
              <a:t> 基軸２</a:t>
            </a:r>
            <a:r>
              <a:rPr kumimoji="1" lang="ja-JP" altLang="en-US" b="1" dirty="0">
                <a:solidFill>
                  <a:srgbClr val="FF0000"/>
                </a:solidFill>
                <a:latin typeface="BIZ UDゴシック" panose="020B0400000000000000" pitchFamily="49" charset="-128"/>
                <a:ea typeface="BIZ UDゴシック" panose="020B0400000000000000" pitchFamily="49" charset="-128"/>
              </a:rPr>
              <a:t> 持続的な森林経営の推進</a:t>
            </a:r>
            <a:endParaRPr kumimoji="1" lang="en-US" altLang="ja-JP" b="1" dirty="0">
              <a:solidFill>
                <a:srgbClr val="FF0000"/>
              </a:solidFill>
              <a:latin typeface="BIZ UDゴシック" panose="020B0400000000000000" pitchFamily="49" charset="-128"/>
              <a:ea typeface="BIZ UDゴシック" panose="020B0400000000000000" pitchFamily="49" charset="-128"/>
            </a:endParaRPr>
          </a:p>
          <a:p>
            <a:pPr>
              <a:lnSpc>
                <a:spcPts val="400"/>
              </a:lnSpc>
            </a:pPr>
            <a:endParaRPr kumimoji="1" lang="en-US" altLang="ja-JP" sz="1400" dirty="0">
              <a:solidFill>
                <a:schemeClr val="accent2">
                  <a:lumMod val="75000"/>
                </a:schemeClr>
              </a:solidFill>
              <a:latin typeface="BIZ UDゴシック" panose="020B0400000000000000" pitchFamily="49" charset="-128"/>
              <a:ea typeface="BIZ UDゴシック" panose="020B0400000000000000" pitchFamily="49" charset="-128"/>
            </a:endParaRPr>
          </a:p>
          <a:p>
            <a:r>
              <a:rPr kumimoji="1" lang="ja-JP" altLang="en-US" sz="1400" dirty="0">
                <a:solidFill>
                  <a:schemeClr val="accent2">
                    <a:lumMod val="75000"/>
                  </a:schemeClr>
                </a:solidFill>
                <a:latin typeface="BIZ UDゴシック" panose="020B0400000000000000" pitchFamily="49" charset="-128"/>
                <a:ea typeface="BIZ UDゴシック" panose="020B0400000000000000" pitchFamily="49" charset="-128"/>
              </a:rPr>
              <a:t>　●施策</a:t>
            </a:r>
            <a:r>
              <a:rPr kumimoji="1" lang="en-US" altLang="ja-JP" sz="1400" dirty="0">
                <a:solidFill>
                  <a:schemeClr val="accent2">
                    <a:lumMod val="75000"/>
                  </a:schemeClr>
                </a:solidFill>
                <a:latin typeface="BIZ UDゴシック" panose="020B0400000000000000" pitchFamily="49" charset="-128"/>
                <a:ea typeface="BIZ UDゴシック" panose="020B0400000000000000" pitchFamily="49" charset="-128"/>
              </a:rPr>
              <a:t>2-1</a:t>
            </a:r>
            <a:r>
              <a:rPr kumimoji="1" lang="ja-JP" altLang="en-US" sz="1400" dirty="0">
                <a:solidFill>
                  <a:schemeClr val="accent2">
                    <a:lumMod val="75000"/>
                  </a:schemeClr>
                </a:solidFill>
                <a:latin typeface="BIZ UDゴシック" panose="020B0400000000000000" pitchFamily="49" charset="-128"/>
                <a:ea typeface="BIZ UDゴシック" panose="020B0400000000000000" pitchFamily="49" charset="-128"/>
              </a:rPr>
              <a:t>　林業経営の効率化・基盤強化</a:t>
            </a:r>
            <a:endParaRPr kumimoji="1" lang="en-US" altLang="ja-JP" sz="1400" dirty="0">
              <a:solidFill>
                <a:schemeClr val="accent2">
                  <a:lumMod val="75000"/>
                </a:schemeClr>
              </a:solidFill>
              <a:latin typeface="BIZ UDゴシック" panose="020B0400000000000000" pitchFamily="49" charset="-128"/>
              <a:ea typeface="BIZ UDゴシック" panose="020B0400000000000000" pitchFamily="49" charset="-128"/>
            </a:endParaRPr>
          </a:p>
          <a:p>
            <a:r>
              <a:rPr kumimoji="1" lang="ja-JP" altLang="en-US" sz="1400" dirty="0">
                <a:solidFill>
                  <a:schemeClr val="accent2">
                    <a:lumMod val="75000"/>
                  </a:schemeClr>
                </a:solidFill>
                <a:latin typeface="BIZ UDゴシック" panose="020B0400000000000000" pitchFamily="49" charset="-128"/>
                <a:ea typeface="BIZ UDゴシック" panose="020B0400000000000000" pitchFamily="49" charset="-128"/>
              </a:rPr>
              <a:t>　●施策</a:t>
            </a:r>
            <a:r>
              <a:rPr kumimoji="1" lang="en-US" altLang="ja-JP" sz="1400" dirty="0">
                <a:solidFill>
                  <a:schemeClr val="accent2">
                    <a:lumMod val="75000"/>
                  </a:schemeClr>
                </a:solidFill>
                <a:latin typeface="BIZ UDゴシック" panose="020B0400000000000000" pitchFamily="49" charset="-128"/>
                <a:ea typeface="BIZ UDゴシック" panose="020B0400000000000000" pitchFamily="49" charset="-128"/>
              </a:rPr>
              <a:t>2-2</a:t>
            </a:r>
            <a:r>
              <a:rPr kumimoji="1" lang="ja-JP" altLang="en-US" sz="1400" dirty="0">
                <a:solidFill>
                  <a:schemeClr val="accent2">
                    <a:lumMod val="75000"/>
                  </a:schemeClr>
                </a:solidFill>
                <a:latin typeface="BIZ UDゴシック" panose="020B0400000000000000" pitchFamily="49" charset="-128"/>
                <a:ea typeface="BIZ UDゴシック" panose="020B0400000000000000" pitchFamily="49" charset="-128"/>
              </a:rPr>
              <a:t>　新技術の活用支援</a:t>
            </a:r>
            <a:endParaRPr kumimoji="1" lang="en-US" altLang="ja-JP" sz="1400" dirty="0">
              <a:solidFill>
                <a:schemeClr val="accent2">
                  <a:lumMod val="75000"/>
                </a:schemeClr>
              </a:solidFill>
              <a:latin typeface="BIZ UDゴシック" panose="020B0400000000000000" pitchFamily="49" charset="-128"/>
              <a:ea typeface="BIZ UDゴシック" panose="020B0400000000000000" pitchFamily="49" charset="-128"/>
            </a:endParaRPr>
          </a:p>
          <a:p>
            <a:r>
              <a:rPr kumimoji="1" lang="ja-JP" altLang="en-US" sz="1400" dirty="0">
                <a:solidFill>
                  <a:schemeClr val="accent2">
                    <a:lumMod val="75000"/>
                  </a:schemeClr>
                </a:solidFill>
                <a:latin typeface="BIZ UDゴシック" panose="020B0400000000000000" pitchFamily="49" charset="-128"/>
                <a:ea typeface="BIZ UDゴシック" panose="020B0400000000000000" pitchFamily="49" charset="-128"/>
              </a:rPr>
              <a:t>　●施策</a:t>
            </a:r>
            <a:r>
              <a:rPr kumimoji="1" lang="en-US" altLang="ja-JP" sz="1400" dirty="0">
                <a:solidFill>
                  <a:schemeClr val="accent2">
                    <a:lumMod val="75000"/>
                  </a:schemeClr>
                </a:solidFill>
                <a:latin typeface="BIZ UDゴシック" panose="020B0400000000000000" pitchFamily="49" charset="-128"/>
                <a:ea typeface="BIZ UDゴシック" panose="020B0400000000000000" pitchFamily="49" charset="-128"/>
              </a:rPr>
              <a:t>2-3</a:t>
            </a:r>
            <a:r>
              <a:rPr kumimoji="1" lang="ja-JP" altLang="en-US" sz="1400" dirty="0">
                <a:solidFill>
                  <a:schemeClr val="accent2">
                    <a:lumMod val="75000"/>
                  </a:schemeClr>
                </a:solidFill>
                <a:latin typeface="BIZ UDゴシック" panose="020B0400000000000000" pitchFamily="49" charset="-128"/>
                <a:ea typeface="BIZ UDゴシック" panose="020B0400000000000000" pitchFamily="49" charset="-128"/>
              </a:rPr>
              <a:t>　森林資源の有効活用</a:t>
            </a:r>
            <a:endParaRPr kumimoji="1" lang="en-US" altLang="ja-JP" sz="1400" dirty="0">
              <a:solidFill>
                <a:schemeClr val="accent2">
                  <a:lumMod val="75000"/>
                </a:schemeClr>
              </a:solidFill>
              <a:latin typeface="BIZ UDゴシック" panose="020B0400000000000000" pitchFamily="49" charset="-128"/>
              <a:ea typeface="BIZ UDゴシック" panose="020B0400000000000000" pitchFamily="49" charset="-128"/>
            </a:endParaRPr>
          </a:p>
        </p:txBody>
      </p:sp>
      <p:sp>
        <p:nvSpPr>
          <p:cNvPr id="12" name="四角形: 角を丸くする 11">
            <a:extLst>
              <a:ext uri="{FF2B5EF4-FFF2-40B4-BE49-F238E27FC236}">
                <a16:creationId xmlns:a16="http://schemas.microsoft.com/office/drawing/2014/main" id="{4393A052-D28D-47A8-AAE2-C252E0F7C79F}"/>
              </a:ext>
            </a:extLst>
          </p:cNvPr>
          <p:cNvSpPr/>
          <p:nvPr/>
        </p:nvSpPr>
        <p:spPr>
          <a:xfrm>
            <a:off x="1142802" y="1655876"/>
            <a:ext cx="3747567" cy="540000"/>
          </a:xfrm>
          <a:prstGeom prst="roundRect">
            <a:avLst>
              <a:gd name="adj" fmla="val 4199"/>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0" tIns="36000" rIns="0" bIns="36000" rtlCol="0" anchor="t" anchorCtr="0"/>
          <a:lstStyle/>
          <a:p>
            <a:pPr>
              <a:lnSpc>
                <a:spcPts val="1200"/>
              </a:lnSpc>
            </a:pPr>
            <a:r>
              <a:rPr kumimoji="1" lang="ja-JP" altLang="en-US" sz="1400">
                <a:solidFill>
                  <a:schemeClr val="tx1"/>
                </a:solidFill>
                <a:latin typeface="BIZ UDゴシック" panose="020B0400000000000000" pitchFamily="49" charset="-128"/>
                <a:ea typeface="BIZ UDゴシック" panose="020B0400000000000000" pitchFamily="49" charset="-128"/>
              </a:rPr>
              <a:t> </a:t>
            </a:r>
            <a:r>
              <a:rPr kumimoji="1" lang="ja-JP" altLang="en-US" sz="1100">
                <a:solidFill>
                  <a:schemeClr val="tx1"/>
                </a:solidFill>
                <a:latin typeface="BIZ UDゴシック" panose="020B0400000000000000" pitchFamily="49" charset="-128"/>
                <a:ea typeface="BIZ UDゴシック" panose="020B0400000000000000" pitchFamily="49" charset="-128"/>
              </a:rPr>
              <a:t>資源循環林における</a:t>
            </a:r>
            <a:endParaRPr kumimoji="1" lang="en-US" altLang="ja-JP" sz="1100">
              <a:solidFill>
                <a:schemeClr val="tx1"/>
              </a:solidFill>
              <a:latin typeface="BIZ UDゴシック" panose="020B0400000000000000" pitchFamily="49" charset="-128"/>
              <a:ea typeface="BIZ UDゴシック" panose="020B0400000000000000" pitchFamily="49" charset="-128"/>
            </a:endParaRPr>
          </a:p>
          <a:p>
            <a:pPr>
              <a:lnSpc>
                <a:spcPts val="1300"/>
              </a:lnSpc>
            </a:pPr>
            <a:r>
              <a:rPr kumimoji="1" lang="en-US" altLang="ja-JP" sz="1100">
                <a:solidFill>
                  <a:schemeClr val="tx1"/>
                </a:solidFill>
                <a:latin typeface="BIZ UDゴシック" panose="020B0400000000000000" pitchFamily="49" charset="-128"/>
                <a:ea typeface="BIZ UDゴシック" panose="020B0400000000000000" pitchFamily="49" charset="-128"/>
              </a:rPr>
              <a:t>  </a:t>
            </a:r>
            <a:r>
              <a:rPr kumimoji="1" lang="ja-JP" altLang="en-US" sz="1400">
                <a:solidFill>
                  <a:schemeClr val="tx1"/>
                </a:solidFill>
                <a:latin typeface="BIZ UDゴシック" panose="020B0400000000000000" pitchFamily="49" charset="-128"/>
                <a:ea typeface="BIZ UDゴシック" panose="020B0400000000000000" pitchFamily="49" charset="-128"/>
              </a:rPr>
              <a:t>計画的な</a:t>
            </a:r>
            <a:r>
              <a:rPr kumimoji="1" lang="ja-JP" altLang="en-US" sz="1350">
                <a:solidFill>
                  <a:schemeClr val="tx1"/>
                </a:solidFill>
                <a:latin typeface="BIZ UDゴシック" panose="020B0400000000000000" pitchFamily="49" charset="-128"/>
                <a:ea typeface="BIZ UDゴシック" panose="020B0400000000000000" pitchFamily="49" charset="-128"/>
              </a:rPr>
              <a:t>森林経営が行われている区域の割合</a:t>
            </a:r>
            <a:endParaRPr kumimoji="1" lang="en-US" altLang="ja-JP" sz="1350">
              <a:solidFill>
                <a:schemeClr val="tx1"/>
              </a:solidFill>
              <a:latin typeface="BIZ UDゴシック" panose="020B0400000000000000" pitchFamily="49" charset="-128"/>
              <a:ea typeface="BIZ UDゴシック" panose="020B0400000000000000" pitchFamily="49" charset="-128"/>
            </a:endParaRPr>
          </a:p>
          <a:p>
            <a:pPr>
              <a:lnSpc>
                <a:spcPts val="1400"/>
              </a:lnSpc>
            </a:pPr>
            <a:r>
              <a:rPr kumimoji="1" lang="ja-JP" altLang="en-US" sz="1200">
                <a:solidFill>
                  <a:schemeClr val="tx1"/>
                </a:solidFill>
                <a:latin typeface="BIZ UDゴシック" panose="020B0400000000000000" pitchFamily="49" charset="-128"/>
                <a:ea typeface="BIZ UDゴシック" panose="020B0400000000000000" pitchFamily="49" charset="-128"/>
              </a:rPr>
              <a:t>  期初 ４割⇒中期 ６割⇒長期 </a:t>
            </a:r>
            <a:r>
              <a:rPr kumimoji="1" lang="en-US" altLang="ja-JP" sz="1200">
                <a:solidFill>
                  <a:schemeClr val="tx1"/>
                </a:solidFill>
                <a:latin typeface="BIZ UDゴシック" panose="020B0400000000000000" pitchFamily="49" charset="-128"/>
                <a:ea typeface="BIZ UDゴシック" panose="020B0400000000000000" pitchFamily="49" charset="-128"/>
              </a:rPr>
              <a:t>10</a:t>
            </a:r>
            <a:r>
              <a:rPr kumimoji="1" lang="ja-JP" altLang="en-US" sz="1200">
                <a:solidFill>
                  <a:schemeClr val="tx1"/>
                </a:solidFill>
                <a:latin typeface="BIZ UDゴシック" panose="020B0400000000000000" pitchFamily="49" charset="-128"/>
                <a:ea typeface="BIZ UDゴシック" panose="020B0400000000000000" pitchFamily="49" charset="-128"/>
              </a:rPr>
              <a:t>割（</a:t>
            </a:r>
            <a:r>
              <a:rPr kumimoji="1" lang="en-US" altLang="ja-JP" sz="1200">
                <a:solidFill>
                  <a:schemeClr val="tx1"/>
                </a:solidFill>
                <a:latin typeface="BIZ UDゴシック" panose="020B0400000000000000" pitchFamily="49" charset="-128"/>
                <a:ea typeface="BIZ UDゴシック" panose="020B0400000000000000" pitchFamily="49" charset="-128"/>
              </a:rPr>
              <a:t>13,800ha</a:t>
            </a:r>
            <a:r>
              <a:rPr kumimoji="1" lang="ja-JP" altLang="en-US" sz="1200">
                <a:solidFill>
                  <a:schemeClr val="tx1"/>
                </a:solidFill>
                <a:latin typeface="BIZ UDゴシック" panose="020B0400000000000000" pitchFamily="49" charset="-128"/>
                <a:ea typeface="BIZ UDゴシック" panose="020B0400000000000000" pitchFamily="49" charset="-128"/>
              </a:rPr>
              <a:t>）</a:t>
            </a:r>
            <a:endParaRPr kumimoji="1" lang="en-US" altLang="ja-JP" sz="1200">
              <a:solidFill>
                <a:schemeClr val="tx1"/>
              </a:solidFill>
              <a:latin typeface="BIZ UDゴシック" panose="020B0400000000000000" pitchFamily="49" charset="-128"/>
              <a:ea typeface="BIZ UDゴシック" panose="020B0400000000000000" pitchFamily="49" charset="-128"/>
            </a:endParaRPr>
          </a:p>
        </p:txBody>
      </p:sp>
      <p:sp>
        <p:nvSpPr>
          <p:cNvPr id="13" name="正方形/長方形 12">
            <a:extLst>
              <a:ext uri="{FF2B5EF4-FFF2-40B4-BE49-F238E27FC236}">
                <a16:creationId xmlns:a16="http://schemas.microsoft.com/office/drawing/2014/main" id="{364EFE66-AE7A-4ECA-9FFA-B81C6F7B3016}"/>
              </a:ext>
            </a:extLst>
          </p:cNvPr>
          <p:cNvSpPr/>
          <p:nvPr/>
        </p:nvSpPr>
        <p:spPr>
          <a:xfrm>
            <a:off x="47128" y="1655874"/>
            <a:ext cx="1142058" cy="540001"/>
          </a:xfrm>
          <a:prstGeom prst="rect">
            <a:avLst/>
          </a:prstGeom>
          <a:solidFill>
            <a:srgbClr val="FF0000"/>
          </a:solidFill>
          <a:ln w="19050" cmpd="sng">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kumimoji="1" lang="ja-JP" altLang="en-US" sz="1600" b="1">
                <a:solidFill>
                  <a:schemeClr val="bg1"/>
                </a:solidFill>
                <a:latin typeface="BIZ UDゴシック" panose="020B0400000000000000" pitchFamily="49" charset="-128"/>
                <a:ea typeface="BIZ UDゴシック" panose="020B0400000000000000" pitchFamily="49" charset="-128"/>
              </a:rPr>
              <a:t>成果指標１</a:t>
            </a:r>
          </a:p>
        </p:txBody>
      </p:sp>
      <p:sp>
        <p:nvSpPr>
          <p:cNvPr id="14" name="四角形: 角を丸くする 13">
            <a:extLst>
              <a:ext uri="{FF2B5EF4-FFF2-40B4-BE49-F238E27FC236}">
                <a16:creationId xmlns:a16="http://schemas.microsoft.com/office/drawing/2014/main" id="{AB11B616-A01D-4631-9CE3-DD4877448747}"/>
              </a:ext>
            </a:extLst>
          </p:cNvPr>
          <p:cNvSpPr/>
          <p:nvPr/>
        </p:nvSpPr>
        <p:spPr>
          <a:xfrm>
            <a:off x="174173" y="4036908"/>
            <a:ext cx="4566289" cy="1347464"/>
          </a:xfrm>
          <a:prstGeom prst="roundRect">
            <a:avLst>
              <a:gd name="adj" fmla="val 4199"/>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nchorCtr="0"/>
          <a:lstStyle/>
          <a:p>
            <a:r>
              <a:rPr kumimoji="1" lang="en-US" altLang="ja-JP" sz="1200" dirty="0">
                <a:solidFill>
                  <a:schemeClr val="tx1"/>
                </a:solidFill>
                <a:latin typeface="BIZ UDゴシック" panose="020B0400000000000000" pitchFamily="49" charset="-128"/>
                <a:ea typeface="BIZ UDゴシック" panose="020B0400000000000000" pitchFamily="49" charset="-128"/>
              </a:rPr>
              <a:t>【</a:t>
            </a:r>
            <a:r>
              <a:rPr kumimoji="1" lang="ja-JP" altLang="en-US" sz="1200" dirty="0">
                <a:solidFill>
                  <a:schemeClr val="tx1"/>
                </a:solidFill>
                <a:latin typeface="BIZ UDゴシック" panose="020B0400000000000000" pitchFamily="49" charset="-128"/>
                <a:ea typeface="BIZ UDゴシック" panose="020B0400000000000000" pitchFamily="49" charset="-128"/>
              </a:rPr>
              <a:t>参考</a:t>
            </a:r>
            <a:r>
              <a:rPr kumimoji="1" lang="en-US" altLang="ja-JP" sz="1200" dirty="0">
                <a:solidFill>
                  <a:schemeClr val="tx1"/>
                </a:solidFill>
                <a:latin typeface="BIZ UDゴシック" panose="020B0400000000000000" pitchFamily="49" charset="-128"/>
                <a:ea typeface="BIZ UDゴシック" panose="020B0400000000000000" pitchFamily="49" charset="-128"/>
              </a:rPr>
              <a:t>】</a:t>
            </a:r>
          </a:p>
          <a:p>
            <a:pPr>
              <a:lnSpc>
                <a:spcPts val="600"/>
              </a:lnSpc>
            </a:pPr>
            <a:endParaRPr kumimoji="1" lang="en-US" altLang="ja-JP" sz="1200" dirty="0">
              <a:solidFill>
                <a:schemeClr val="tx1"/>
              </a:solidFill>
              <a:latin typeface="BIZ UDゴシック" panose="020B0400000000000000" pitchFamily="49" charset="-128"/>
              <a:ea typeface="BIZ UDゴシック" panose="020B0400000000000000" pitchFamily="49" charset="-128"/>
            </a:endParaRPr>
          </a:p>
          <a:p>
            <a:pPr>
              <a:lnSpc>
                <a:spcPts val="1200"/>
              </a:lnSpc>
            </a:pPr>
            <a:r>
              <a:rPr kumimoji="1" lang="ja-JP" altLang="en-US" sz="1200" dirty="0">
                <a:solidFill>
                  <a:schemeClr val="tx1"/>
                </a:solidFill>
                <a:latin typeface="BIZ UDゴシック" panose="020B0400000000000000" pitchFamily="49" charset="-128"/>
                <a:ea typeface="BIZ UDゴシック" panose="020B0400000000000000" pitchFamily="49" charset="-128"/>
              </a:rPr>
              <a:t>　〇 森林経営計画</a:t>
            </a:r>
            <a:endParaRPr kumimoji="1" lang="en-US" altLang="ja-JP" sz="1200" dirty="0">
              <a:solidFill>
                <a:schemeClr val="tx1"/>
              </a:solidFill>
              <a:latin typeface="BIZ UDゴシック" panose="020B0400000000000000" pitchFamily="49" charset="-128"/>
              <a:ea typeface="BIZ UDゴシック" panose="020B0400000000000000" pitchFamily="49" charset="-128"/>
            </a:endParaRPr>
          </a:p>
          <a:p>
            <a:pPr>
              <a:lnSpc>
                <a:spcPts val="1200"/>
              </a:lnSpc>
            </a:pPr>
            <a:r>
              <a:rPr kumimoji="1" lang="ja-JP" altLang="en-US" sz="1200" dirty="0">
                <a:solidFill>
                  <a:schemeClr val="tx1"/>
                </a:solidFill>
                <a:latin typeface="BIZ UDゴシック" panose="020B0400000000000000" pitchFamily="49" charset="-128"/>
                <a:ea typeface="BIZ UDゴシック" panose="020B0400000000000000" pitchFamily="49" charset="-128"/>
              </a:rPr>
              <a:t>　　</a:t>
            </a:r>
            <a:r>
              <a:rPr kumimoji="1" lang="en-US" altLang="ja-JP" sz="1200" dirty="0">
                <a:solidFill>
                  <a:schemeClr val="tx1"/>
                </a:solidFill>
                <a:latin typeface="BIZ UDゴシック" panose="020B0400000000000000" pitchFamily="49" charset="-128"/>
                <a:ea typeface="BIZ UDゴシック" panose="020B0400000000000000" pitchFamily="49" charset="-128"/>
              </a:rPr>
              <a:t> </a:t>
            </a:r>
            <a:r>
              <a:rPr kumimoji="1" lang="ja-JP" altLang="en-US" sz="1200" dirty="0">
                <a:solidFill>
                  <a:schemeClr val="tx1"/>
                </a:solidFill>
                <a:latin typeface="BIZ UDゴシック" panose="020B0400000000000000" pitchFamily="49" charset="-128"/>
                <a:ea typeface="BIZ UDゴシック" panose="020B0400000000000000" pitchFamily="49" charset="-128"/>
              </a:rPr>
              <a:t>作成地区数</a:t>
            </a:r>
            <a:r>
              <a:rPr kumimoji="1" lang="en-US" altLang="ja-JP" sz="1200" dirty="0">
                <a:solidFill>
                  <a:schemeClr val="tx1"/>
                </a:solidFill>
                <a:latin typeface="BIZ UDゴシック" panose="020B0400000000000000" pitchFamily="49" charset="-128"/>
                <a:ea typeface="BIZ UDゴシック" panose="020B0400000000000000" pitchFamily="49" charset="-128"/>
              </a:rPr>
              <a:t>      86</a:t>
            </a:r>
            <a:r>
              <a:rPr kumimoji="1" lang="ja-JP" altLang="en-US" sz="1200" dirty="0">
                <a:solidFill>
                  <a:schemeClr val="tx1"/>
                </a:solidFill>
                <a:latin typeface="BIZ UDゴシック" panose="020B0400000000000000" pitchFamily="49" charset="-128"/>
                <a:ea typeface="BIZ UDゴシック" panose="020B0400000000000000" pitchFamily="49" charset="-128"/>
              </a:rPr>
              <a:t>地区</a:t>
            </a:r>
            <a:endParaRPr kumimoji="1" lang="en-US" altLang="ja-JP" sz="1200" dirty="0">
              <a:solidFill>
                <a:schemeClr val="tx1"/>
              </a:solidFill>
              <a:latin typeface="BIZ UDゴシック" panose="020B0400000000000000" pitchFamily="49" charset="-128"/>
              <a:ea typeface="BIZ UDゴシック" panose="020B0400000000000000" pitchFamily="49" charset="-128"/>
            </a:endParaRPr>
          </a:p>
          <a:p>
            <a:pPr>
              <a:lnSpc>
                <a:spcPts val="1200"/>
              </a:lnSpc>
            </a:pPr>
            <a:r>
              <a:rPr kumimoji="1" lang="ja-JP" altLang="en-US" sz="1200" dirty="0">
                <a:solidFill>
                  <a:schemeClr val="tx1"/>
                </a:solidFill>
                <a:latin typeface="BIZ UDゴシック" panose="020B0400000000000000" pitchFamily="49" charset="-128"/>
                <a:ea typeface="BIZ UDゴシック" panose="020B0400000000000000" pitchFamily="49" charset="-128"/>
              </a:rPr>
              <a:t>　　 計画区域面積</a:t>
            </a:r>
            <a:r>
              <a:rPr kumimoji="1" lang="en-US" altLang="ja-JP" sz="1200" dirty="0">
                <a:solidFill>
                  <a:schemeClr val="tx1"/>
                </a:solidFill>
                <a:latin typeface="BIZ UDゴシック" panose="020B0400000000000000" pitchFamily="49" charset="-128"/>
                <a:ea typeface="BIZ UDゴシック" panose="020B0400000000000000" pitchFamily="49" charset="-128"/>
              </a:rPr>
              <a:t> 7,610ha</a:t>
            </a:r>
            <a:r>
              <a:rPr kumimoji="1" lang="ja-JP" altLang="en-US" sz="1200" dirty="0">
                <a:solidFill>
                  <a:schemeClr val="tx1"/>
                </a:solidFill>
                <a:latin typeface="BIZ UDゴシック" panose="020B0400000000000000" pitchFamily="49" charset="-128"/>
                <a:ea typeface="BIZ UDゴシック" panose="020B0400000000000000" pitchFamily="49" charset="-128"/>
              </a:rPr>
              <a:t>（うち人工林</a:t>
            </a:r>
            <a:r>
              <a:rPr kumimoji="1" lang="en-US" altLang="ja-JP" sz="1200" dirty="0">
                <a:solidFill>
                  <a:schemeClr val="tx1"/>
                </a:solidFill>
                <a:latin typeface="BIZ UDゴシック" panose="020B0400000000000000" pitchFamily="49" charset="-128"/>
                <a:ea typeface="BIZ UDゴシック" panose="020B0400000000000000" pitchFamily="49" charset="-128"/>
              </a:rPr>
              <a:t>5,558ha</a:t>
            </a:r>
            <a:r>
              <a:rPr kumimoji="1" lang="ja-JP" altLang="en-US" sz="1200" dirty="0">
                <a:solidFill>
                  <a:schemeClr val="tx1"/>
                </a:solidFill>
                <a:latin typeface="BIZ UDゴシック" panose="020B0400000000000000" pitchFamily="49" charset="-128"/>
                <a:ea typeface="BIZ UDゴシック" panose="020B0400000000000000" pitchFamily="49" charset="-128"/>
              </a:rPr>
              <a:t>）</a:t>
            </a:r>
            <a:endParaRPr kumimoji="1" lang="en-US" altLang="ja-JP" sz="1200" dirty="0">
              <a:solidFill>
                <a:schemeClr val="tx1"/>
              </a:solidFill>
              <a:latin typeface="BIZ UDゴシック" panose="020B0400000000000000" pitchFamily="49" charset="-128"/>
              <a:ea typeface="BIZ UDゴシック" panose="020B0400000000000000" pitchFamily="49" charset="-128"/>
            </a:endParaRPr>
          </a:p>
          <a:p>
            <a:pPr>
              <a:lnSpc>
                <a:spcPts val="800"/>
              </a:lnSpc>
            </a:pPr>
            <a:endParaRPr kumimoji="1" lang="en-US" altLang="ja-JP" sz="1200" dirty="0">
              <a:solidFill>
                <a:schemeClr val="tx1"/>
              </a:solidFill>
              <a:latin typeface="BIZ UDゴシック" panose="020B0400000000000000" pitchFamily="49" charset="-128"/>
              <a:ea typeface="BIZ UDゴシック" panose="020B0400000000000000" pitchFamily="49" charset="-128"/>
            </a:endParaRPr>
          </a:p>
          <a:p>
            <a:pPr>
              <a:lnSpc>
                <a:spcPts val="1200"/>
              </a:lnSpc>
            </a:pPr>
            <a:r>
              <a:rPr kumimoji="1" lang="ja-JP" altLang="en-US" sz="1200" dirty="0">
                <a:solidFill>
                  <a:schemeClr val="tx1"/>
                </a:solidFill>
                <a:latin typeface="BIZ UDゴシック" panose="020B0400000000000000" pitchFamily="49" charset="-128"/>
                <a:ea typeface="BIZ UDゴシック" panose="020B0400000000000000" pitchFamily="49" charset="-128"/>
              </a:rPr>
              <a:t>　〇 森林経営管理法に基づく集積計画の作成状況　　　　　　　　　　　　　　</a:t>
            </a:r>
            <a:endParaRPr kumimoji="1" lang="en-US" altLang="ja-JP" sz="1200" dirty="0">
              <a:solidFill>
                <a:schemeClr val="tx1"/>
              </a:solidFill>
              <a:latin typeface="BIZ UDゴシック" panose="020B0400000000000000" pitchFamily="49" charset="-128"/>
              <a:ea typeface="BIZ UDゴシック" panose="020B0400000000000000" pitchFamily="49" charset="-128"/>
            </a:endParaRPr>
          </a:p>
          <a:p>
            <a:pPr>
              <a:lnSpc>
                <a:spcPts val="1200"/>
              </a:lnSpc>
            </a:pPr>
            <a:r>
              <a:rPr kumimoji="1" lang="ja-JP" altLang="en-US" sz="1200" dirty="0">
                <a:solidFill>
                  <a:schemeClr val="tx1"/>
                </a:solidFill>
                <a:latin typeface="BIZ UDゴシック" panose="020B0400000000000000" pitchFamily="49" charset="-128"/>
                <a:ea typeface="BIZ UDゴシック" panose="020B0400000000000000" pitchFamily="49" charset="-128"/>
              </a:rPr>
              <a:t>　　 作成地区数　　   </a:t>
            </a:r>
            <a:r>
              <a:rPr kumimoji="1" lang="en-US" altLang="ja-JP" sz="1200" dirty="0">
                <a:solidFill>
                  <a:schemeClr val="tx1"/>
                </a:solidFill>
                <a:latin typeface="BIZ UDゴシック" panose="020B0400000000000000" pitchFamily="49" charset="-128"/>
                <a:ea typeface="BIZ UDゴシック" panose="020B0400000000000000" pitchFamily="49" charset="-128"/>
              </a:rPr>
              <a:t>7</a:t>
            </a:r>
            <a:r>
              <a:rPr kumimoji="1" lang="ja-JP" altLang="en-US" sz="1200" dirty="0">
                <a:solidFill>
                  <a:schemeClr val="tx1"/>
                </a:solidFill>
                <a:latin typeface="BIZ UDゴシック" panose="020B0400000000000000" pitchFamily="49" charset="-128"/>
                <a:ea typeface="BIZ UDゴシック" panose="020B0400000000000000" pitchFamily="49" charset="-128"/>
              </a:rPr>
              <a:t>地区</a:t>
            </a:r>
            <a:endParaRPr kumimoji="1" lang="en-US" altLang="ja-JP" sz="1200" dirty="0">
              <a:solidFill>
                <a:schemeClr val="tx1"/>
              </a:solidFill>
              <a:latin typeface="BIZ UDゴシック" panose="020B0400000000000000" pitchFamily="49" charset="-128"/>
              <a:ea typeface="BIZ UDゴシック" panose="020B0400000000000000" pitchFamily="49" charset="-128"/>
            </a:endParaRPr>
          </a:p>
          <a:p>
            <a:pPr>
              <a:lnSpc>
                <a:spcPts val="1200"/>
              </a:lnSpc>
            </a:pPr>
            <a:r>
              <a:rPr kumimoji="1" lang="ja-JP" altLang="en-US" sz="1200" dirty="0">
                <a:solidFill>
                  <a:schemeClr val="tx1"/>
                </a:solidFill>
                <a:latin typeface="BIZ UDゴシック" panose="020B0400000000000000" pitchFamily="49" charset="-128"/>
                <a:ea typeface="BIZ UDゴシック" panose="020B0400000000000000" pitchFamily="49" charset="-128"/>
              </a:rPr>
              <a:t>　   計画区域面積  </a:t>
            </a:r>
            <a:r>
              <a:rPr kumimoji="1" lang="en-US" altLang="ja-JP" sz="1200" dirty="0">
                <a:solidFill>
                  <a:schemeClr val="tx1"/>
                </a:solidFill>
                <a:latin typeface="BIZ UDゴシック" panose="020B0400000000000000" pitchFamily="49" charset="-128"/>
                <a:ea typeface="BIZ UDゴシック" panose="020B0400000000000000" pitchFamily="49" charset="-128"/>
              </a:rPr>
              <a:t>  48ha</a:t>
            </a:r>
            <a:r>
              <a:rPr kumimoji="1" lang="ja-JP" altLang="en-US" sz="1200" dirty="0">
                <a:solidFill>
                  <a:schemeClr val="tx1"/>
                </a:solidFill>
                <a:latin typeface="BIZ UDゴシック" panose="020B0400000000000000" pitchFamily="49" charset="-128"/>
                <a:ea typeface="BIZ UDゴシック" panose="020B0400000000000000" pitchFamily="49" charset="-128"/>
              </a:rPr>
              <a:t>（うち人工林</a:t>
            </a:r>
            <a:r>
              <a:rPr kumimoji="1" lang="en-US" altLang="ja-JP" sz="1200" dirty="0">
                <a:solidFill>
                  <a:schemeClr val="tx1"/>
                </a:solidFill>
                <a:latin typeface="BIZ UDゴシック" panose="020B0400000000000000" pitchFamily="49" charset="-128"/>
                <a:ea typeface="BIZ UDゴシック" panose="020B0400000000000000" pitchFamily="49" charset="-128"/>
              </a:rPr>
              <a:t>48ha</a:t>
            </a:r>
            <a:r>
              <a:rPr kumimoji="1" lang="ja-JP" altLang="en-US" sz="1200" dirty="0">
                <a:solidFill>
                  <a:schemeClr val="tx1"/>
                </a:solidFill>
                <a:latin typeface="BIZ UDゴシック" panose="020B0400000000000000" pitchFamily="49" charset="-128"/>
                <a:ea typeface="BIZ UDゴシック" panose="020B0400000000000000" pitchFamily="49" charset="-128"/>
              </a:rPr>
              <a:t>）</a:t>
            </a:r>
            <a:endParaRPr kumimoji="1" lang="en-US" altLang="ja-JP" sz="1200" dirty="0">
              <a:solidFill>
                <a:schemeClr val="tx1"/>
              </a:solidFill>
              <a:latin typeface="BIZ UDゴシック" panose="020B0400000000000000" pitchFamily="49" charset="-128"/>
              <a:ea typeface="BIZ UDゴシック" panose="020B0400000000000000" pitchFamily="49" charset="-128"/>
            </a:endParaRPr>
          </a:p>
        </p:txBody>
      </p:sp>
      <p:pic>
        <p:nvPicPr>
          <p:cNvPr id="44" name="図 43">
            <a:extLst>
              <a:ext uri="{FF2B5EF4-FFF2-40B4-BE49-F238E27FC236}">
                <a16:creationId xmlns:a16="http://schemas.microsoft.com/office/drawing/2014/main" id="{E0A8CA18-A0D5-4402-9293-C52221E47A0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880047" y="371775"/>
            <a:ext cx="1446118" cy="1087816"/>
          </a:xfrm>
          <a:prstGeom prst="rect">
            <a:avLst/>
          </a:prstGeom>
        </p:spPr>
      </p:pic>
      <p:pic>
        <p:nvPicPr>
          <p:cNvPr id="45" name="図 44">
            <a:extLst>
              <a:ext uri="{FF2B5EF4-FFF2-40B4-BE49-F238E27FC236}">
                <a16:creationId xmlns:a16="http://schemas.microsoft.com/office/drawing/2014/main" id="{AB87CBEB-1535-4A19-98F5-44509464D6D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917202" y="354296"/>
            <a:ext cx="1611005" cy="1074004"/>
          </a:xfrm>
          <a:prstGeom prst="rect">
            <a:avLst/>
          </a:prstGeom>
        </p:spPr>
      </p:pic>
      <p:sp>
        <p:nvSpPr>
          <p:cNvPr id="46" name="テキスト ボックス 8">
            <a:extLst>
              <a:ext uri="{FF2B5EF4-FFF2-40B4-BE49-F238E27FC236}">
                <a16:creationId xmlns:a16="http://schemas.microsoft.com/office/drawing/2014/main" id="{369A167C-42E4-4890-9069-CBD1AC6687BF}"/>
              </a:ext>
            </a:extLst>
          </p:cNvPr>
          <p:cNvSpPr txBox="1"/>
          <p:nvPr/>
        </p:nvSpPr>
        <p:spPr>
          <a:xfrm>
            <a:off x="4663439" y="1403639"/>
            <a:ext cx="2027942" cy="215444"/>
          </a:xfrm>
          <a:prstGeom prst="rect">
            <a:avLst/>
          </a:prstGeom>
          <a:noFill/>
        </p:spPr>
        <p:style>
          <a:lnRef idx="0">
            <a:scrgbClr r="0" g="0" b="0"/>
          </a:lnRef>
          <a:fillRef idx="0">
            <a:scrgbClr r="0" g="0" b="0"/>
          </a:fillRef>
          <a:effectRef idx="0">
            <a:scrgbClr r="0" g="0" b="0"/>
          </a:effectRef>
          <a:fontRef idx="minor">
            <a:schemeClr val="tx1"/>
          </a:fontRef>
        </p:style>
        <p:txBody>
          <a:bodyPr wrap="squar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lgn="ctr"/>
            <a:r>
              <a:rPr kumimoji="1" lang="ja-JP" altLang="en-US" sz="800">
                <a:latin typeface="BIZ UDPゴシック" panose="020B0400000000000000" pitchFamily="50" charset="-128"/>
                <a:ea typeface="BIZ UDPゴシック" panose="020B0400000000000000" pitchFamily="50" charset="-128"/>
              </a:rPr>
              <a:t>大径木の択伐施業（大型車両への積込み）</a:t>
            </a:r>
          </a:p>
        </p:txBody>
      </p:sp>
      <p:sp>
        <p:nvSpPr>
          <p:cNvPr id="48" name="テキスト ボックス 47">
            <a:extLst>
              <a:ext uri="{FF2B5EF4-FFF2-40B4-BE49-F238E27FC236}">
                <a16:creationId xmlns:a16="http://schemas.microsoft.com/office/drawing/2014/main" id="{145B7B96-2044-48A5-96CD-D1C26C14EA55}"/>
              </a:ext>
            </a:extLst>
          </p:cNvPr>
          <p:cNvSpPr txBox="1"/>
          <p:nvPr/>
        </p:nvSpPr>
        <p:spPr>
          <a:xfrm>
            <a:off x="8545090" y="1474436"/>
            <a:ext cx="1360910" cy="189940"/>
          </a:xfrm>
          <a:prstGeom prst="rect">
            <a:avLst/>
          </a:prstGeom>
          <a:noFill/>
        </p:spPr>
        <p:txBody>
          <a:bodyPr wrap="square" lIns="0" tIns="0" rIns="0" bIns="0" rtlCol="0">
            <a:noAutofit/>
          </a:bodyPr>
          <a:lstStyle/>
          <a:p>
            <a:pPr algn="ctr"/>
            <a:r>
              <a:rPr lang="ja-JP" altLang="en-US" sz="800">
                <a:latin typeface="BIZ UDPゴシック" panose="020B0400000000000000" pitchFamily="50" charset="-128"/>
                <a:ea typeface="BIZ UDPゴシック" panose="020B0400000000000000" pitchFamily="50" charset="-128"/>
              </a:rPr>
              <a:t>遠隔操作の運搬機械　　　　　　　　　　　　　　　　　　　　　　　</a:t>
            </a:r>
            <a:endParaRPr lang="en-US" altLang="ja-JP" sz="800">
              <a:latin typeface="BIZ UDPゴシック" panose="020B0400000000000000" pitchFamily="50" charset="-128"/>
              <a:ea typeface="BIZ UDPゴシック" panose="020B0400000000000000" pitchFamily="50" charset="-128"/>
            </a:endParaRPr>
          </a:p>
          <a:p>
            <a:pPr algn="ctr"/>
            <a:endParaRPr lang="en-US" altLang="ja-JP" sz="800">
              <a:latin typeface="BIZ UDPゴシック" panose="020B0400000000000000" pitchFamily="50" charset="-128"/>
              <a:ea typeface="BIZ UDPゴシック" panose="020B0400000000000000" pitchFamily="50" charset="-128"/>
            </a:endParaRPr>
          </a:p>
          <a:p>
            <a:pPr algn="ctr"/>
            <a:r>
              <a:rPr lang="ja-JP" altLang="en-US" sz="800">
                <a:latin typeface="BIZ UDPゴシック" panose="020B0400000000000000" pitchFamily="50" charset="-128"/>
                <a:ea typeface="BIZ UDPゴシック" panose="020B0400000000000000" pitchFamily="50" charset="-128"/>
              </a:rPr>
              <a:t>　　</a:t>
            </a:r>
          </a:p>
        </p:txBody>
      </p:sp>
      <p:sp>
        <p:nvSpPr>
          <p:cNvPr id="49" name="テキスト ボックス 48">
            <a:extLst>
              <a:ext uri="{FF2B5EF4-FFF2-40B4-BE49-F238E27FC236}">
                <a16:creationId xmlns:a16="http://schemas.microsoft.com/office/drawing/2014/main" id="{631AF270-8AFA-46C8-99EE-3E795F77CC5B}"/>
              </a:ext>
            </a:extLst>
          </p:cNvPr>
          <p:cNvSpPr txBox="1"/>
          <p:nvPr/>
        </p:nvSpPr>
        <p:spPr>
          <a:xfrm>
            <a:off x="6965255" y="1486714"/>
            <a:ext cx="1360910" cy="189940"/>
          </a:xfrm>
          <a:prstGeom prst="rect">
            <a:avLst/>
          </a:prstGeom>
          <a:noFill/>
        </p:spPr>
        <p:txBody>
          <a:bodyPr wrap="square" lIns="0" tIns="0" rIns="0" bIns="0" rtlCol="0">
            <a:noAutofit/>
          </a:bodyPr>
          <a:lstStyle/>
          <a:p>
            <a:pPr algn="ctr"/>
            <a:r>
              <a:rPr lang="ja-JP" altLang="en-US" sz="800">
                <a:latin typeface="BIZ UDPゴシック" panose="020B0400000000000000" pitchFamily="50" charset="-128"/>
                <a:ea typeface="BIZ UDPゴシック" panose="020B0400000000000000" pitchFamily="50" charset="-128"/>
              </a:rPr>
              <a:t>木材共販所　　　　　　　　　　　　　　　　　　　</a:t>
            </a:r>
            <a:endParaRPr lang="en-US" altLang="ja-JP" sz="800">
              <a:latin typeface="BIZ UDPゴシック" panose="020B0400000000000000" pitchFamily="50" charset="-128"/>
              <a:ea typeface="BIZ UDPゴシック" panose="020B0400000000000000" pitchFamily="50" charset="-128"/>
            </a:endParaRPr>
          </a:p>
          <a:p>
            <a:pPr algn="ctr"/>
            <a:endParaRPr lang="en-US" altLang="ja-JP" sz="800">
              <a:latin typeface="BIZ UDPゴシック" panose="020B0400000000000000" pitchFamily="50" charset="-128"/>
              <a:ea typeface="BIZ UDPゴシック" panose="020B0400000000000000" pitchFamily="50" charset="-128"/>
            </a:endParaRPr>
          </a:p>
          <a:p>
            <a:pPr algn="ctr"/>
            <a:r>
              <a:rPr lang="ja-JP" altLang="en-US" sz="800">
                <a:latin typeface="BIZ UDPゴシック" panose="020B0400000000000000" pitchFamily="50" charset="-128"/>
                <a:ea typeface="BIZ UDPゴシック" panose="020B0400000000000000" pitchFamily="50" charset="-128"/>
              </a:rPr>
              <a:t>　　</a:t>
            </a:r>
          </a:p>
        </p:txBody>
      </p:sp>
      <p:sp>
        <p:nvSpPr>
          <p:cNvPr id="61" name="テキスト ボックス 60">
            <a:extLst>
              <a:ext uri="{FF2B5EF4-FFF2-40B4-BE49-F238E27FC236}">
                <a16:creationId xmlns:a16="http://schemas.microsoft.com/office/drawing/2014/main" id="{1B20F0DA-359D-425E-A33A-66A1DD4CCD16}"/>
              </a:ext>
            </a:extLst>
          </p:cNvPr>
          <p:cNvSpPr txBox="1"/>
          <p:nvPr/>
        </p:nvSpPr>
        <p:spPr>
          <a:xfrm>
            <a:off x="148552" y="2237767"/>
            <a:ext cx="4732691" cy="1061829"/>
          </a:xfrm>
          <a:prstGeom prst="rect">
            <a:avLst/>
          </a:prstGeom>
          <a:noFill/>
        </p:spPr>
        <p:txBody>
          <a:bodyPr wrap="square">
            <a:spAutoFit/>
          </a:bodyPr>
          <a:lstStyle/>
          <a:p>
            <a:pPr>
              <a:lnSpc>
                <a:spcPts val="1800"/>
              </a:lnSpc>
            </a:pPr>
            <a:r>
              <a:rPr kumimoji="1" lang="ja-JP" altLang="en-US" sz="1200" b="1" dirty="0">
                <a:latin typeface="BIZ UDゴシック" panose="020B0400000000000000" pitchFamily="49" charset="-128"/>
                <a:ea typeface="BIZ UDゴシック" panose="020B0400000000000000" pitchFamily="49" charset="-128"/>
              </a:rPr>
              <a:t>●計画的に森林経営が行われている森林</a:t>
            </a:r>
            <a:endParaRPr kumimoji="1" lang="en-US" altLang="ja-JP" sz="1200" b="1" dirty="0">
              <a:latin typeface="BIZ UDゴシック" panose="020B0400000000000000" pitchFamily="49" charset="-128"/>
              <a:ea typeface="BIZ UDゴシック" panose="020B0400000000000000" pitchFamily="49" charset="-128"/>
            </a:endParaRPr>
          </a:p>
          <a:p>
            <a:r>
              <a:rPr kumimoji="1" lang="ja-JP" altLang="en-US" sz="1200" dirty="0">
                <a:latin typeface="BIZ UDゴシック" panose="020B0400000000000000" pitchFamily="49" charset="-128"/>
                <a:ea typeface="BIZ UDゴシック" panose="020B0400000000000000" pitchFamily="49" charset="-128"/>
              </a:rPr>
              <a:t>　策定時点での「資源循環林」は</a:t>
            </a:r>
            <a:r>
              <a:rPr kumimoji="1" lang="en-US" altLang="ja-JP" sz="1200" dirty="0">
                <a:latin typeface="BIZ UDゴシック" panose="020B0400000000000000" pitchFamily="49" charset="-128"/>
                <a:ea typeface="BIZ UDゴシック" panose="020B0400000000000000" pitchFamily="49" charset="-128"/>
              </a:rPr>
              <a:t>13,800ha</a:t>
            </a:r>
            <a:r>
              <a:rPr kumimoji="1" lang="ja-JP" altLang="en-US" sz="1200" dirty="0">
                <a:latin typeface="BIZ UDゴシック" panose="020B0400000000000000" pitchFamily="49" charset="-128"/>
                <a:ea typeface="BIZ UDゴシック" panose="020B0400000000000000" pitchFamily="49" charset="-128"/>
              </a:rPr>
              <a:t>。このうち、森林経営計画や集積計画が作成されている人工林が約</a:t>
            </a:r>
            <a:r>
              <a:rPr kumimoji="1" lang="en-US" altLang="ja-JP" sz="1200" dirty="0">
                <a:latin typeface="BIZ UDゴシック" panose="020B0400000000000000" pitchFamily="49" charset="-128"/>
                <a:ea typeface="BIZ UDゴシック" panose="020B0400000000000000" pitchFamily="49" charset="-128"/>
              </a:rPr>
              <a:t>5,600ha</a:t>
            </a:r>
            <a:r>
              <a:rPr kumimoji="1" lang="ja-JP" altLang="en-US" sz="1200" dirty="0">
                <a:latin typeface="BIZ UDゴシック" panose="020B0400000000000000" pitchFamily="49" charset="-128"/>
                <a:ea typeface="BIZ UDゴシック" panose="020B0400000000000000" pitchFamily="49" charset="-128"/>
              </a:rPr>
              <a:t>あることを踏まえると、現在、計画的な森林経営が行われているのは、</a:t>
            </a:r>
            <a:r>
              <a:rPr kumimoji="1" lang="ja-JP" altLang="en-US" sz="1200" u="sng" dirty="0">
                <a:latin typeface="BIZ UDゴシック" panose="020B0400000000000000" pitchFamily="49" charset="-128"/>
                <a:ea typeface="BIZ UDゴシック" panose="020B0400000000000000" pitchFamily="49" charset="-128"/>
              </a:rPr>
              <a:t>資源循環林の</a:t>
            </a:r>
            <a:r>
              <a:rPr kumimoji="1" lang="ja-JP" altLang="en-US" sz="1200" b="1" u="sng" dirty="0">
                <a:latin typeface="BIZ UDゴシック" panose="020B0400000000000000" pitchFamily="49" charset="-128"/>
                <a:ea typeface="BIZ UDゴシック" panose="020B0400000000000000" pitchFamily="49" charset="-128"/>
              </a:rPr>
              <a:t>約４割</a:t>
            </a:r>
            <a:r>
              <a:rPr kumimoji="1" lang="ja-JP" altLang="en-US" sz="1200" dirty="0">
                <a:latin typeface="BIZ UDゴシック" panose="020B0400000000000000" pitchFamily="49" charset="-128"/>
                <a:ea typeface="BIZ UDゴシック" panose="020B0400000000000000" pitchFamily="49" charset="-128"/>
              </a:rPr>
              <a:t>のみとなる。</a:t>
            </a:r>
            <a:endParaRPr lang="ja-JP" altLang="en-US" sz="1200" dirty="0"/>
          </a:p>
        </p:txBody>
      </p:sp>
      <p:sp>
        <p:nvSpPr>
          <p:cNvPr id="82" name="正方形/長方形 81">
            <a:extLst>
              <a:ext uri="{FF2B5EF4-FFF2-40B4-BE49-F238E27FC236}">
                <a16:creationId xmlns:a16="http://schemas.microsoft.com/office/drawing/2014/main" id="{004746DB-2E3D-4C65-BEE6-9B69816E5D97}"/>
              </a:ext>
            </a:extLst>
          </p:cNvPr>
          <p:cNvSpPr/>
          <p:nvPr/>
        </p:nvSpPr>
        <p:spPr>
          <a:xfrm>
            <a:off x="4953000" y="1647507"/>
            <a:ext cx="1142058" cy="546668"/>
          </a:xfrm>
          <a:prstGeom prst="rect">
            <a:avLst/>
          </a:prstGeom>
          <a:solidFill>
            <a:srgbClr val="FF0000"/>
          </a:solidFill>
          <a:ln w="19050" cmpd="sng">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kumimoji="1" lang="ja-JP" altLang="en-US" sz="1600" b="1">
                <a:solidFill>
                  <a:schemeClr val="bg1"/>
                </a:solidFill>
                <a:latin typeface="BIZ UDゴシック" panose="020B0400000000000000" pitchFamily="49" charset="-128"/>
                <a:ea typeface="BIZ UDゴシック" panose="020B0400000000000000" pitchFamily="49" charset="-128"/>
              </a:rPr>
              <a:t>成果指標２</a:t>
            </a:r>
          </a:p>
        </p:txBody>
      </p:sp>
      <p:sp>
        <p:nvSpPr>
          <p:cNvPr id="92" name="四角形: 角を丸くする 91">
            <a:extLst>
              <a:ext uri="{FF2B5EF4-FFF2-40B4-BE49-F238E27FC236}">
                <a16:creationId xmlns:a16="http://schemas.microsoft.com/office/drawing/2014/main" id="{7511A2A0-F946-4A92-87B1-C38BA9FCDED5}"/>
              </a:ext>
            </a:extLst>
          </p:cNvPr>
          <p:cNvSpPr/>
          <p:nvPr/>
        </p:nvSpPr>
        <p:spPr>
          <a:xfrm>
            <a:off x="6074694" y="1655873"/>
            <a:ext cx="3747567" cy="534699"/>
          </a:xfrm>
          <a:prstGeom prst="roundRect">
            <a:avLst>
              <a:gd name="adj" fmla="val 4199"/>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nchorCtr="0"/>
          <a:lstStyle/>
          <a:p>
            <a:pPr>
              <a:lnSpc>
                <a:spcPts val="1200"/>
              </a:lnSpc>
            </a:pPr>
            <a:r>
              <a:rPr kumimoji="1" lang="ja-JP" altLang="en-US" sz="1600" dirty="0">
                <a:solidFill>
                  <a:schemeClr val="tx1"/>
                </a:solidFill>
                <a:latin typeface="BIZ UDゴシック" panose="020B0400000000000000" pitchFamily="49" charset="-128"/>
                <a:ea typeface="BIZ UDゴシック" panose="020B0400000000000000" pitchFamily="49" charset="-128"/>
              </a:rPr>
              <a:t> </a:t>
            </a:r>
            <a:r>
              <a:rPr kumimoji="1" lang="ja-JP" altLang="en-US" sz="1200" dirty="0">
                <a:solidFill>
                  <a:schemeClr val="tx1"/>
                </a:solidFill>
                <a:latin typeface="BIZ UDゴシック" panose="020B0400000000000000" pitchFamily="49" charset="-128"/>
                <a:ea typeface="BIZ UDゴシック" panose="020B0400000000000000" pitchFamily="49" charset="-128"/>
              </a:rPr>
              <a:t>大阪府産材の利用量</a:t>
            </a:r>
            <a:endParaRPr kumimoji="1" lang="en-US" altLang="ja-JP" sz="1600" dirty="0">
              <a:solidFill>
                <a:schemeClr val="tx1"/>
              </a:solidFill>
              <a:latin typeface="BIZ UDゴシック" panose="020B0400000000000000" pitchFamily="49" charset="-128"/>
              <a:ea typeface="BIZ UDゴシック" panose="020B0400000000000000" pitchFamily="49" charset="-128"/>
            </a:endParaRPr>
          </a:p>
          <a:p>
            <a:pPr>
              <a:lnSpc>
                <a:spcPts val="1400"/>
              </a:lnSpc>
            </a:pPr>
            <a:r>
              <a:rPr kumimoji="1" lang="ja-JP" altLang="en-US" sz="1600" dirty="0">
                <a:solidFill>
                  <a:schemeClr val="tx1"/>
                </a:solidFill>
                <a:latin typeface="BIZ UDゴシック" panose="020B0400000000000000" pitchFamily="49" charset="-128"/>
                <a:ea typeface="BIZ UDゴシック" panose="020B0400000000000000" pitchFamily="49" charset="-128"/>
              </a:rPr>
              <a:t> </a:t>
            </a:r>
            <a:r>
              <a:rPr kumimoji="1" lang="ja-JP" altLang="en-US" sz="1100" dirty="0">
                <a:solidFill>
                  <a:schemeClr val="tx1"/>
                </a:solidFill>
                <a:latin typeface="BIZ UDゴシック" panose="020B0400000000000000" pitchFamily="49" charset="-128"/>
                <a:ea typeface="BIZ UDゴシック" panose="020B0400000000000000" pitchFamily="49" charset="-128"/>
              </a:rPr>
              <a:t>期初</a:t>
            </a:r>
            <a:r>
              <a:rPr kumimoji="1" lang="en-US" altLang="ja-JP" sz="1100" dirty="0">
                <a:solidFill>
                  <a:schemeClr val="tx1"/>
                </a:solidFill>
                <a:latin typeface="BIZ UDゴシック" panose="020B0400000000000000" pitchFamily="49" charset="-128"/>
                <a:ea typeface="BIZ UDゴシック" panose="020B0400000000000000" pitchFamily="49" charset="-128"/>
              </a:rPr>
              <a:t>2,500m³/</a:t>
            </a:r>
            <a:r>
              <a:rPr kumimoji="1" lang="ja-JP" altLang="en-US" sz="1100" dirty="0">
                <a:solidFill>
                  <a:schemeClr val="tx1"/>
                </a:solidFill>
                <a:latin typeface="BIZ UDゴシック" panose="020B0400000000000000" pitchFamily="49" charset="-128"/>
                <a:ea typeface="BIZ UDゴシック" panose="020B0400000000000000" pitchFamily="49" charset="-128"/>
              </a:rPr>
              <a:t>年⇒中期</a:t>
            </a:r>
            <a:r>
              <a:rPr kumimoji="1" lang="en-US" altLang="ja-JP" sz="1100" dirty="0">
                <a:solidFill>
                  <a:schemeClr val="tx1"/>
                </a:solidFill>
                <a:latin typeface="BIZ UDゴシック" panose="020B0400000000000000" pitchFamily="49" charset="-128"/>
                <a:ea typeface="BIZ UDゴシック" panose="020B0400000000000000" pitchFamily="49" charset="-128"/>
              </a:rPr>
              <a:t>10,000m³/</a:t>
            </a:r>
            <a:r>
              <a:rPr kumimoji="1" lang="ja-JP" altLang="en-US" sz="1100" dirty="0">
                <a:solidFill>
                  <a:schemeClr val="tx1"/>
                </a:solidFill>
                <a:latin typeface="BIZ UDゴシック" panose="020B0400000000000000" pitchFamily="49" charset="-128"/>
                <a:ea typeface="BIZ UDゴシック" panose="020B0400000000000000" pitchFamily="49" charset="-128"/>
              </a:rPr>
              <a:t>年⇒長期</a:t>
            </a:r>
            <a:r>
              <a:rPr kumimoji="1" lang="en-US" altLang="ja-JP" sz="1100" dirty="0">
                <a:solidFill>
                  <a:schemeClr val="tx1"/>
                </a:solidFill>
                <a:latin typeface="BIZ UDゴシック" panose="020B0400000000000000" pitchFamily="49" charset="-128"/>
                <a:ea typeface="BIZ UDゴシック" panose="020B0400000000000000" pitchFamily="49" charset="-128"/>
              </a:rPr>
              <a:t>20,000m³/</a:t>
            </a:r>
            <a:r>
              <a:rPr kumimoji="1" lang="ja-JP" altLang="en-US" sz="1100" dirty="0">
                <a:solidFill>
                  <a:schemeClr val="tx1"/>
                </a:solidFill>
                <a:latin typeface="BIZ UDゴシック" panose="020B0400000000000000" pitchFamily="49" charset="-128"/>
                <a:ea typeface="BIZ UDゴシック" panose="020B0400000000000000" pitchFamily="49" charset="-128"/>
              </a:rPr>
              <a:t>年</a:t>
            </a:r>
            <a:endParaRPr kumimoji="1" lang="en-US" altLang="ja-JP" sz="1100" dirty="0">
              <a:solidFill>
                <a:schemeClr val="tx1"/>
              </a:solidFill>
              <a:latin typeface="BIZ UDゴシック" panose="020B0400000000000000" pitchFamily="49" charset="-128"/>
              <a:ea typeface="BIZ UDゴシック" panose="020B0400000000000000" pitchFamily="49" charset="-128"/>
            </a:endParaRPr>
          </a:p>
          <a:p>
            <a:pPr algn="r">
              <a:lnSpc>
                <a:spcPts val="1200"/>
              </a:lnSpc>
            </a:pPr>
            <a:r>
              <a:rPr kumimoji="1" lang="en-US" altLang="ja-JP" sz="1050" dirty="0">
                <a:solidFill>
                  <a:schemeClr val="tx1"/>
                </a:solidFill>
                <a:latin typeface="BIZ UDゴシック" panose="020B0400000000000000" pitchFamily="49" charset="-128"/>
                <a:ea typeface="BIZ UDゴシック" panose="020B0400000000000000" pitchFamily="49" charset="-128"/>
              </a:rPr>
              <a:t>  </a:t>
            </a:r>
            <a:r>
              <a:rPr kumimoji="1" lang="en-US" altLang="ja-JP" sz="900" dirty="0">
                <a:solidFill>
                  <a:schemeClr val="tx1"/>
                </a:solidFill>
                <a:latin typeface="BIZ UDゴシック" panose="020B0400000000000000" pitchFamily="49" charset="-128"/>
                <a:ea typeface="BIZ UDゴシック" panose="020B0400000000000000" pitchFamily="49" charset="-128"/>
              </a:rPr>
              <a:t>※</a:t>
            </a:r>
            <a:r>
              <a:rPr kumimoji="1" lang="ja-JP" altLang="en-US" sz="900" dirty="0">
                <a:solidFill>
                  <a:schemeClr val="tx1"/>
                </a:solidFill>
                <a:latin typeface="BIZ UDゴシック" panose="020B0400000000000000" pitchFamily="49" charset="-128"/>
                <a:ea typeface="BIZ UDゴシック" panose="020B0400000000000000" pitchFamily="49" charset="-128"/>
              </a:rPr>
              <a:t>期初については府内での利用把握実績</a:t>
            </a:r>
            <a:r>
              <a:rPr kumimoji="1" lang="ja-JP" altLang="en-US" sz="1200" dirty="0">
                <a:solidFill>
                  <a:schemeClr val="tx1"/>
                </a:solidFill>
                <a:latin typeface="BIZ UDゴシック" panose="020B0400000000000000" pitchFamily="49" charset="-128"/>
                <a:ea typeface="BIZ UDゴシック" panose="020B0400000000000000" pitchFamily="49" charset="-128"/>
              </a:rPr>
              <a:t> 　</a:t>
            </a:r>
            <a:endParaRPr kumimoji="1" lang="en-US" altLang="ja-JP" sz="1600" dirty="0">
              <a:solidFill>
                <a:schemeClr val="tx1"/>
              </a:solidFill>
              <a:latin typeface="BIZ UDゴシック" panose="020B0400000000000000" pitchFamily="49" charset="-128"/>
              <a:ea typeface="BIZ UDゴシック" panose="020B0400000000000000" pitchFamily="49" charset="-128"/>
            </a:endParaRPr>
          </a:p>
        </p:txBody>
      </p:sp>
      <p:pic>
        <p:nvPicPr>
          <p:cNvPr id="94" name="図 93">
            <a:extLst>
              <a:ext uri="{FF2B5EF4-FFF2-40B4-BE49-F238E27FC236}">
                <a16:creationId xmlns:a16="http://schemas.microsoft.com/office/drawing/2014/main" id="{4A67824A-AA9E-4193-B8A3-C1935C591117}"/>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815825" y="4209989"/>
            <a:ext cx="1353571" cy="972000"/>
          </a:xfrm>
          <a:prstGeom prst="rect">
            <a:avLst/>
          </a:prstGeom>
        </p:spPr>
      </p:pic>
      <p:pic>
        <p:nvPicPr>
          <p:cNvPr id="96" name="図 95">
            <a:extLst>
              <a:ext uri="{FF2B5EF4-FFF2-40B4-BE49-F238E27FC236}">
                <a16:creationId xmlns:a16="http://schemas.microsoft.com/office/drawing/2014/main" id="{4BDE945F-2178-46A4-875F-FC1C1E5912AE}"/>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5254915" y="4209989"/>
            <a:ext cx="1349554" cy="972000"/>
          </a:xfrm>
          <a:prstGeom prst="rect">
            <a:avLst/>
          </a:prstGeom>
        </p:spPr>
      </p:pic>
      <p:sp>
        <p:nvSpPr>
          <p:cNvPr id="97" name="テキスト ボックス 8">
            <a:extLst>
              <a:ext uri="{FF2B5EF4-FFF2-40B4-BE49-F238E27FC236}">
                <a16:creationId xmlns:a16="http://schemas.microsoft.com/office/drawing/2014/main" id="{8373ED79-2461-46AC-AABB-FA5202E57314}"/>
              </a:ext>
            </a:extLst>
          </p:cNvPr>
          <p:cNvSpPr txBox="1"/>
          <p:nvPr/>
        </p:nvSpPr>
        <p:spPr>
          <a:xfrm>
            <a:off x="5254914" y="5175201"/>
            <a:ext cx="1349555" cy="338554"/>
          </a:xfrm>
          <a:prstGeom prst="rect">
            <a:avLst/>
          </a:prstGeom>
          <a:noFill/>
        </p:spPr>
        <p:style>
          <a:lnRef idx="0">
            <a:scrgbClr r="0" g="0" b="0"/>
          </a:lnRef>
          <a:fillRef idx="0">
            <a:scrgbClr r="0" g="0" b="0"/>
          </a:fillRef>
          <a:effectRef idx="0">
            <a:scrgbClr r="0" g="0" b="0"/>
          </a:effectRef>
          <a:fontRef idx="minor">
            <a:schemeClr val="tx1"/>
          </a:fontRef>
        </p:style>
        <p:txBody>
          <a:bodyPr wrap="squar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lgn="ctr"/>
            <a:r>
              <a:rPr kumimoji="1" lang="ja-JP" altLang="en-US" sz="800" dirty="0">
                <a:latin typeface="BIZ UDPゴシック" panose="020B0400000000000000" pitchFamily="50" charset="-128"/>
                <a:ea typeface="BIZ UDPゴシック" panose="020B0400000000000000" pitchFamily="50" charset="-128"/>
              </a:rPr>
              <a:t>こころの健康相談センター</a:t>
            </a:r>
            <a:endParaRPr kumimoji="1" lang="en-US" altLang="ja-JP" sz="800" dirty="0">
              <a:latin typeface="BIZ UDPゴシック" panose="020B0400000000000000" pitchFamily="50" charset="-128"/>
              <a:ea typeface="BIZ UDPゴシック" panose="020B0400000000000000" pitchFamily="50" charset="-128"/>
            </a:endParaRPr>
          </a:p>
          <a:p>
            <a:pPr algn="ctr"/>
            <a:r>
              <a:rPr kumimoji="1" lang="ja-JP" altLang="en-US" sz="800" dirty="0">
                <a:latin typeface="BIZ UDPゴシック" panose="020B0400000000000000" pitchFamily="50" charset="-128"/>
                <a:ea typeface="BIZ UDPゴシック" panose="020B0400000000000000" pitchFamily="50" charset="-128"/>
              </a:rPr>
              <a:t>（大阪市）</a:t>
            </a:r>
          </a:p>
        </p:txBody>
      </p:sp>
      <p:sp>
        <p:nvSpPr>
          <p:cNvPr id="98" name="テキスト ボックス 8">
            <a:extLst>
              <a:ext uri="{FF2B5EF4-FFF2-40B4-BE49-F238E27FC236}">
                <a16:creationId xmlns:a16="http://schemas.microsoft.com/office/drawing/2014/main" id="{C832E226-9977-437E-8335-6B669686A7E5}"/>
              </a:ext>
            </a:extLst>
          </p:cNvPr>
          <p:cNvSpPr txBox="1"/>
          <p:nvPr/>
        </p:nvSpPr>
        <p:spPr>
          <a:xfrm>
            <a:off x="6837437" y="5171811"/>
            <a:ext cx="1310348" cy="338554"/>
          </a:xfrm>
          <a:prstGeom prst="rect">
            <a:avLst/>
          </a:prstGeom>
          <a:noFill/>
        </p:spPr>
        <p:style>
          <a:lnRef idx="0">
            <a:scrgbClr r="0" g="0" b="0"/>
          </a:lnRef>
          <a:fillRef idx="0">
            <a:scrgbClr r="0" g="0" b="0"/>
          </a:fillRef>
          <a:effectRef idx="0">
            <a:scrgbClr r="0" g="0" b="0"/>
          </a:effectRef>
          <a:fontRef idx="minor">
            <a:schemeClr val="tx1"/>
          </a:fontRef>
        </p:style>
        <p:txBody>
          <a:bodyPr wrap="squar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lgn="ctr"/>
            <a:r>
              <a:rPr kumimoji="1" lang="ja-JP" altLang="en-US" sz="800">
                <a:latin typeface="BIZ UDPゴシック" panose="020B0400000000000000" pitchFamily="50" charset="-128"/>
                <a:ea typeface="BIZ UDPゴシック" panose="020B0400000000000000" pitchFamily="50" charset="-128"/>
              </a:rPr>
              <a:t>大阪公立大学</a:t>
            </a:r>
            <a:endParaRPr kumimoji="1" lang="en-US" altLang="ja-JP" sz="800">
              <a:latin typeface="BIZ UDPゴシック" panose="020B0400000000000000" pitchFamily="50" charset="-128"/>
              <a:ea typeface="BIZ UDPゴシック" panose="020B0400000000000000" pitchFamily="50" charset="-128"/>
            </a:endParaRPr>
          </a:p>
          <a:p>
            <a:pPr algn="ctr"/>
            <a:r>
              <a:rPr kumimoji="1" lang="ja-JP" altLang="en-US" sz="800">
                <a:latin typeface="BIZ UDPゴシック" panose="020B0400000000000000" pitchFamily="50" charset="-128"/>
                <a:ea typeface="BIZ UDPゴシック" panose="020B0400000000000000" pitchFamily="50" charset="-128"/>
              </a:rPr>
              <a:t>森ノ宮キャンパス</a:t>
            </a:r>
          </a:p>
        </p:txBody>
      </p:sp>
      <p:sp>
        <p:nvSpPr>
          <p:cNvPr id="100" name="テキスト ボックス 99">
            <a:extLst>
              <a:ext uri="{FF2B5EF4-FFF2-40B4-BE49-F238E27FC236}">
                <a16:creationId xmlns:a16="http://schemas.microsoft.com/office/drawing/2014/main" id="{88269A06-6D95-47E0-B2D6-BC2375C99DE3}"/>
              </a:ext>
            </a:extLst>
          </p:cNvPr>
          <p:cNvSpPr txBox="1"/>
          <p:nvPr/>
        </p:nvSpPr>
        <p:spPr>
          <a:xfrm>
            <a:off x="4931901" y="2220031"/>
            <a:ext cx="4926649" cy="1969770"/>
          </a:xfrm>
          <a:prstGeom prst="rect">
            <a:avLst/>
          </a:prstGeom>
          <a:noFill/>
        </p:spPr>
        <p:txBody>
          <a:bodyPr wrap="square">
            <a:spAutoFit/>
          </a:bodyPr>
          <a:lstStyle/>
          <a:p>
            <a:r>
              <a:rPr kumimoji="1" lang="ja-JP" altLang="en-US" sz="1200" b="1" dirty="0">
                <a:latin typeface="BIZ UDゴシック" panose="020B0400000000000000" pitchFamily="49" charset="-128"/>
                <a:ea typeface="BIZ UDゴシック" panose="020B0400000000000000" pitchFamily="49" charset="-128"/>
              </a:rPr>
              <a:t>●これまでの大阪府産材の利用促進</a:t>
            </a:r>
          </a:p>
          <a:p>
            <a:r>
              <a:rPr kumimoji="1" lang="ja-JP" altLang="en-US" sz="1100" dirty="0">
                <a:latin typeface="BIZ UDゴシック" panose="020B0400000000000000" pitchFamily="49" charset="-128"/>
                <a:ea typeface="BIZ UDゴシック" panose="020B0400000000000000" pitchFamily="49" charset="-128"/>
              </a:rPr>
              <a:t>　「脱炭素社会の実現に資する等のための建築物等における木材の利用の促進に関する法律（旧・公共建築物等における木材の利用の促進に関する法律）」に基づき策定した</a:t>
            </a:r>
            <a:r>
              <a:rPr kumimoji="1" lang="en-US" altLang="ja-JP" sz="1100" dirty="0">
                <a:latin typeface="BIZ UDゴシック" panose="020B0400000000000000" pitchFamily="49" charset="-128"/>
                <a:ea typeface="BIZ UDゴシック" panose="020B0400000000000000" pitchFamily="49" charset="-128"/>
              </a:rPr>
              <a:t>『</a:t>
            </a:r>
            <a:r>
              <a:rPr kumimoji="1" lang="ja-JP" altLang="en-US" sz="1100" dirty="0">
                <a:latin typeface="BIZ UDゴシック" panose="020B0400000000000000" pitchFamily="49" charset="-128"/>
                <a:ea typeface="BIZ UDゴシック" panose="020B0400000000000000" pitchFamily="49" charset="-128"/>
              </a:rPr>
              <a:t>大阪府木材利用基本方針</a:t>
            </a:r>
            <a:r>
              <a:rPr kumimoji="1" lang="en-US" altLang="ja-JP" sz="1100" dirty="0">
                <a:latin typeface="BIZ UDゴシック" panose="020B0400000000000000" pitchFamily="49" charset="-128"/>
                <a:ea typeface="BIZ UDゴシック" panose="020B0400000000000000" pitchFamily="49" charset="-128"/>
              </a:rPr>
              <a:t>』</a:t>
            </a:r>
            <a:r>
              <a:rPr kumimoji="1" lang="ja-JP" altLang="en-US" sz="1100" dirty="0">
                <a:latin typeface="BIZ UDゴシック" panose="020B0400000000000000" pitchFamily="49" charset="-128"/>
                <a:ea typeface="BIZ UDゴシック" panose="020B0400000000000000" pitchFamily="49" charset="-128"/>
              </a:rPr>
              <a:t>に沿って、府が整備する建築物をはじめ、市町村の公共施設や民間施設においても木材利用の促進に取り組んでいる。</a:t>
            </a:r>
            <a:endParaRPr kumimoji="1" lang="en-US" altLang="ja-JP" sz="1100" dirty="0">
              <a:latin typeface="BIZ UDゴシック" panose="020B0400000000000000" pitchFamily="49" charset="-128"/>
              <a:ea typeface="BIZ UDゴシック" panose="020B0400000000000000" pitchFamily="49" charset="-128"/>
            </a:endParaRPr>
          </a:p>
          <a:p>
            <a:r>
              <a:rPr kumimoji="1" lang="ja-JP" altLang="en-US" sz="1100" dirty="0">
                <a:latin typeface="BIZ UDゴシック" panose="020B0400000000000000" pitchFamily="49" charset="-128"/>
                <a:ea typeface="BIZ UDゴシック" panose="020B0400000000000000" pitchFamily="49" charset="-128"/>
              </a:rPr>
              <a:t>　直近の大阪府産材利用実績 </a:t>
            </a:r>
            <a:r>
              <a:rPr kumimoji="1" lang="en-US" altLang="ja-JP" sz="1100" dirty="0">
                <a:latin typeface="BIZ UDゴシック" panose="020B0400000000000000" pitchFamily="49" charset="-128"/>
                <a:ea typeface="BIZ UDゴシック" panose="020B0400000000000000" pitchFamily="49" charset="-128"/>
              </a:rPr>
              <a:t>2,500㎥ </a:t>
            </a:r>
            <a:r>
              <a:rPr kumimoji="1" lang="ja-JP" altLang="en-US" sz="1100" dirty="0">
                <a:latin typeface="BIZ UDゴシック" panose="020B0400000000000000" pitchFamily="49" charset="-128"/>
                <a:ea typeface="BIZ UDゴシック" panose="020B0400000000000000" pitchFamily="49" charset="-128"/>
              </a:rPr>
              <a:t>に対し、同年の搬出間伐面積は約 </a:t>
            </a:r>
            <a:r>
              <a:rPr kumimoji="1" lang="en-US" altLang="ja-JP" sz="1100" dirty="0">
                <a:latin typeface="BIZ UDゴシック" panose="020B0400000000000000" pitchFamily="49" charset="-128"/>
                <a:ea typeface="BIZ UDゴシック" panose="020B0400000000000000" pitchFamily="49" charset="-128"/>
              </a:rPr>
              <a:t>90ha </a:t>
            </a:r>
            <a:r>
              <a:rPr kumimoji="1" lang="ja-JP" altLang="en-US" sz="1100" dirty="0">
                <a:latin typeface="BIZ UDゴシック" panose="020B0400000000000000" pitchFamily="49" charset="-128"/>
                <a:ea typeface="BIZ UDゴシック" panose="020B0400000000000000" pitchFamily="49" charset="-128"/>
              </a:rPr>
              <a:t>にとどまっている。森林資源量が成熟段階を迎える中、府域の森林の健全な育成と持続的な森林経営を進めていくためには、川上における安定的な木材供給に加え、川中・川下を含む流通体制など、サプライチェーン全体の構築が重要となっている。</a:t>
            </a:r>
            <a:endParaRPr kumimoji="1" lang="en-US" altLang="ja-JP" sz="1100" dirty="0">
              <a:latin typeface="BIZ UDゴシック" panose="020B0400000000000000" pitchFamily="49" charset="-128"/>
              <a:ea typeface="BIZ UDゴシック" panose="020B0400000000000000" pitchFamily="49" charset="-128"/>
            </a:endParaRPr>
          </a:p>
        </p:txBody>
      </p:sp>
      <p:sp>
        <p:nvSpPr>
          <p:cNvPr id="101" name="スライド番号プレースホルダー 10">
            <a:extLst>
              <a:ext uri="{FF2B5EF4-FFF2-40B4-BE49-F238E27FC236}">
                <a16:creationId xmlns:a16="http://schemas.microsoft.com/office/drawing/2014/main" id="{D135F04B-4960-4C93-9529-E94D1718E2C9}"/>
              </a:ext>
            </a:extLst>
          </p:cNvPr>
          <p:cNvSpPr>
            <a:spLocks noGrp="1"/>
          </p:cNvSpPr>
          <p:nvPr>
            <p:ph type="sldNum" sz="quarter" idx="12"/>
          </p:nvPr>
        </p:nvSpPr>
        <p:spPr>
          <a:xfrm>
            <a:off x="7677150" y="6503468"/>
            <a:ext cx="2228850" cy="365125"/>
          </a:xfrm>
        </p:spPr>
        <p:txBody>
          <a:bodyPr/>
          <a:lstStyle/>
          <a:p>
            <a:fld id="{D2D8002D-B5B0-4BAC-B1F6-782DDCCE6D9C}" type="slidenum">
              <a:rPr kumimoji="1" lang="ja-JP" altLang="en-US" sz="2000" b="1"/>
              <a:t>4</a:t>
            </a:fld>
            <a:endParaRPr kumimoji="1" lang="ja-JP" altLang="en-US" sz="2000" b="1"/>
          </a:p>
        </p:txBody>
      </p:sp>
      <p:sp>
        <p:nvSpPr>
          <p:cNvPr id="50" name="テキスト ボックス 8">
            <a:extLst>
              <a:ext uri="{FF2B5EF4-FFF2-40B4-BE49-F238E27FC236}">
                <a16:creationId xmlns:a16="http://schemas.microsoft.com/office/drawing/2014/main" id="{71E73FC0-9809-45C5-8057-8C9D54F25A2F}"/>
              </a:ext>
            </a:extLst>
          </p:cNvPr>
          <p:cNvSpPr txBox="1"/>
          <p:nvPr/>
        </p:nvSpPr>
        <p:spPr>
          <a:xfrm>
            <a:off x="8294923" y="5181173"/>
            <a:ext cx="1310348" cy="338554"/>
          </a:xfrm>
          <a:prstGeom prst="rect">
            <a:avLst/>
          </a:prstGeom>
          <a:noFill/>
        </p:spPr>
        <p:style>
          <a:lnRef idx="0">
            <a:scrgbClr r="0" g="0" b="0"/>
          </a:lnRef>
          <a:fillRef idx="0">
            <a:scrgbClr r="0" g="0" b="0"/>
          </a:fillRef>
          <a:effectRef idx="0">
            <a:scrgbClr r="0" g="0" b="0"/>
          </a:effectRef>
          <a:fontRef idx="minor">
            <a:schemeClr val="tx1"/>
          </a:fontRef>
        </p:style>
        <p:txBody>
          <a:bodyPr wrap="squar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lgn="ctr" defTabSz="457200"/>
            <a:r>
              <a:rPr lang="ja-JP" altLang="en-US" sz="800">
                <a:solidFill>
                  <a:prstClr val="black"/>
                </a:solidFill>
                <a:latin typeface="BIZ UDPゴシック" panose="020B0400000000000000" pitchFamily="50" charset="-128"/>
                <a:ea typeface="BIZ UDPゴシック" panose="020B0400000000000000" pitchFamily="50" charset="-128"/>
              </a:rPr>
              <a:t>門真運転免許試験場</a:t>
            </a:r>
            <a:endParaRPr lang="en-US" altLang="ja-JP" sz="800">
              <a:solidFill>
                <a:prstClr val="black"/>
              </a:solidFill>
              <a:latin typeface="BIZ UDPゴシック" panose="020B0400000000000000" pitchFamily="50" charset="-128"/>
              <a:ea typeface="BIZ UDPゴシック" panose="020B0400000000000000" pitchFamily="50" charset="-128"/>
            </a:endParaRPr>
          </a:p>
          <a:p>
            <a:pPr algn="ctr" defTabSz="457200"/>
            <a:r>
              <a:rPr lang="ja-JP" altLang="en-US" sz="800">
                <a:solidFill>
                  <a:prstClr val="black"/>
                </a:solidFill>
                <a:latin typeface="BIZ UDPゴシック" panose="020B0400000000000000" pitchFamily="50" charset="-128"/>
                <a:ea typeface="BIZ UDPゴシック" panose="020B0400000000000000" pitchFamily="50" charset="-128"/>
              </a:rPr>
              <a:t>（門真市）</a:t>
            </a:r>
            <a:endParaRPr lang="en-US" altLang="ja-JP" sz="800">
              <a:solidFill>
                <a:prstClr val="black"/>
              </a:solidFill>
              <a:latin typeface="BIZ UDPゴシック" panose="020B0400000000000000" pitchFamily="50" charset="-128"/>
              <a:ea typeface="BIZ UDPゴシック" panose="020B0400000000000000" pitchFamily="50" charset="-128"/>
            </a:endParaRPr>
          </a:p>
        </p:txBody>
      </p:sp>
      <p:pic>
        <p:nvPicPr>
          <p:cNvPr id="51" name="図 50">
            <a:extLst>
              <a:ext uri="{FF2B5EF4-FFF2-40B4-BE49-F238E27FC236}">
                <a16:creationId xmlns:a16="http://schemas.microsoft.com/office/drawing/2014/main" id="{42AFCBC8-1B33-48D2-8288-FD77CC513B0B}"/>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8335202" y="4219260"/>
            <a:ext cx="1310348" cy="982761"/>
          </a:xfrm>
          <a:prstGeom prst="rect">
            <a:avLst/>
          </a:prstGeom>
        </p:spPr>
      </p:pic>
      <p:sp>
        <p:nvSpPr>
          <p:cNvPr id="52" name="正方形/長方形 51">
            <a:extLst>
              <a:ext uri="{FF2B5EF4-FFF2-40B4-BE49-F238E27FC236}">
                <a16:creationId xmlns:a16="http://schemas.microsoft.com/office/drawing/2014/main" id="{86CD84AA-DB03-4A31-A8EC-4D2418952D5F}"/>
              </a:ext>
            </a:extLst>
          </p:cNvPr>
          <p:cNvSpPr/>
          <p:nvPr/>
        </p:nvSpPr>
        <p:spPr>
          <a:xfrm>
            <a:off x="0" y="0"/>
            <a:ext cx="9906000" cy="464695"/>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b="1">
                <a:latin typeface="BIZ UDゴシック" panose="020B0400000000000000" pitchFamily="49" charset="-128"/>
                <a:ea typeface="BIZ UDゴシック" panose="020B0400000000000000" pitchFamily="49" charset="-128"/>
              </a:rPr>
              <a:t>　第６章　目標達成に向けた成果指標</a:t>
            </a:r>
          </a:p>
        </p:txBody>
      </p:sp>
      <p:sp>
        <p:nvSpPr>
          <p:cNvPr id="32" name="テキスト ボックス 31">
            <a:extLst>
              <a:ext uri="{FF2B5EF4-FFF2-40B4-BE49-F238E27FC236}">
                <a16:creationId xmlns:a16="http://schemas.microsoft.com/office/drawing/2014/main" id="{AAA023A6-FADF-4AFB-AEA8-0E24F999B06F}"/>
              </a:ext>
            </a:extLst>
          </p:cNvPr>
          <p:cNvSpPr txBox="1"/>
          <p:nvPr/>
        </p:nvSpPr>
        <p:spPr>
          <a:xfrm>
            <a:off x="195722" y="3265315"/>
            <a:ext cx="4615252" cy="811367"/>
          </a:xfrm>
          <a:prstGeom prst="rect">
            <a:avLst/>
          </a:prstGeom>
          <a:noFill/>
        </p:spPr>
        <p:txBody>
          <a:bodyPr wrap="square" lIns="36000" tIns="36000" rIns="36000" bIns="36000">
            <a:spAutoFit/>
          </a:bodyPr>
          <a:lstStyle/>
          <a:p>
            <a:r>
              <a:rPr kumimoji="1" lang="ja-JP" altLang="en-US" sz="1200" dirty="0">
                <a:latin typeface="BIZ UDゴシック" panose="020B0400000000000000" pitchFamily="49" charset="-128"/>
                <a:ea typeface="BIZ UDゴシック" panose="020B0400000000000000" pitchFamily="49" charset="-128"/>
              </a:rPr>
              <a:t>　森林の公益的機能の維持・増進や右記指標２の木材利用を促進していくためにも、主な森林経営の対象である「資源循環林」における計画的な森林経営が行われている区域の割合を増やしていくことが重要となっている。</a:t>
            </a:r>
          </a:p>
        </p:txBody>
      </p:sp>
      <p:sp>
        <p:nvSpPr>
          <p:cNvPr id="31" name="四角形: 角を丸くする 30">
            <a:extLst>
              <a:ext uri="{FF2B5EF4-FFF2-40B4-BE49-F238E27FC236}">
                <a16:creationId xmlns:a16="http://schemas.microsoft.com/office/drawing/2014/main" id="{AF596606-0186-40DF-9DF3-9698DC594444}"/>
              </a:ext>
            </a:extLst>
          </p:cNvPr>
          <p:cNvSpPr/>
          <p:nvPr/>
        </p:nvSpPr>
        <p:spPr>
          <a:xfrm>
            <a:off x="5009502" y="5486670"/>
            <a:ext cx="4827707" cy="1276073"/>
          </a:xfrm>
          <a:prstGeom prst="roundRect">
            <a:avLst>
              <a:gd name="adj" fmla="val 4199"/>
            </a:avLst>
          </a:prstGeom>
          <a:solidFill>
            <a:schemeClr val="bg1"/>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nchorCtr="0"/>
          <a:lstStyle/>
          <a:p>
            <a:pPr>
              <a:lnSpc>
                <a:spcPts val="1600"/>
              </a:lnSpc>
            </a:pPr>
            <a:r>
              <a:rPr kumimoji="1" lang="ja-JP" altLang="en-US" sz="1200" dirty="0">
                <a:solidFill>
                  <a:schemeClr val="tx1"/>
                </a:solidFill>
                <a:latin typeface="BIZ UDゴシック" panose="020B0400000000000000" pitchFamily="49" charset="-128"/>
                <a:ea typeface="BIZ UDゴシック" panose="020B0400000000000000" pitchFamily="49" charset="-128"/>
              </a:rPr>
              <a:t>■成果指標の考え方</a:t>
            </a:r>
            <a:br>
              <a:rPr kumimoji="1" lang="en-US" altLang="ja-JP" sz="1200" dirty="0">
                <a:solidFill>
                  <a:schemeClr val="tx1"/>
                </a:solidFill>
                <a:latin typeface="BIZ UDゴシック" panose="020B0400000000000000" pitchFamily="49" charset="-128"/>
                <a:ea typeface="BIZ UDゴシック" panose="020B0400000000000000" pitchFamily="49" charset="-128"/>
              </a:rPr>
            </a:br>
            <a:r>
              <a:rPr kumimoji="1" lang="ja-JP" altLang="en-US" sz="1100" dirty="0">
                <a:solidFill>
                  <a:schemeClr val="tx1"/>
                </a:solidFill>
                <a:latin typeface="BIZ UDゴシック" panose="020B0400000000000000" pitchFamily="49" charset="-128"/>
                <a:ea typeface="BIZ UDゴシック" panose="020B0400000000000000" pitchFamily="49" charset="-128"/>
              </a:rPr>
              <a:t>　伐って、使って、植えて、育てる資源循環に基づく持続的な森林経営により生産された大阪府産材が、府外も含めてどの程度利用されているかを把握するとともに、</a:t>
            </a:r>
            <a:r>
              <a:rPr lang="ja-JP" altLang="en-US" sz="1100" dirty="0">
                <a:solidFill>
                  <a:schemeClr val="tx1"/>
                </a:solidFill>
                <a:latin typeface="BIZ UDゴシック" panose="020B0400000000000000" pitchFamily="49" charset="-128"/>
                <a:ea typeface="BIZ UDゴシック" panose="020B0400000000000000" pitchFamily="49" charset="-128"/>
              </a:rPr>
              <a:t>供給体制の強化やサプライチェーンの構築等による</a:t>
            </a:r>
            <a:r>
              <a:rPr kumimoji="1" lang="ja-JP" altLang="en-US" sz="1100" dirty="0">
                <a:solidFill>
                  <a:schemeClr val="tx1"/>
                </a:solidFill>
                <a:latin typeface="BIZ UDゴシック" panose="020B0400000000000000" pitchFamily="49" charset="-128"/>
                <a:ea typeface="BIZ UDゴシック" panose="020B0400000000000000" pitchFamily="49" charset="-128"/>
              </a:rPr>
              <a:t>木材利用促進に係る各施策が需要拡大に結びついているかの指標として、「大阪府産材の利用量」を成果指標とした。</a:t>
            </a:r>
            <a:endParaRPr kumimoji="1" lang="en-US" altLang="ja-JP" sz="1100" dirty="0">
              <a:solidFill>
                <a:schemeClr val="tx1"/>
              </a:solidFill>
              <a:latin typeface="BIZ UDゴシック" panose="020B0400000000000000" pitchFamily="49" charset="-128"/>
              <a:ea typeface="BIZ UDゴシック" panose="020B0400000000000000" pitchFamily="49" charset="-128"/>
            </a:endParaRPr>
          </a:p>
        </p:txBody>
      </p:sp>
      <p:pic>
        <p:nvPicPr>
          <p:cNvPr id="37" name="図 36">
            <a:extLst>
              <a:ext uri="{FF2B5EF4-FFF2-40B4-BE49-F238E27FC236}">
                <a16:creationId xmlns:a16="http://schemas.microsoft.com/office/drawing/2014/main" id="{8078BC3A-58F0-45F7-A840-79F812711641}"/>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7362939" y="143722"/>
            <a:ext cx="288000" cy="288000"/>
          </a:xfrm>
          <a:prstGeom prst="rect">
            <a:avLst/>
          </a:prstGeom>
        </p:spPr>
      </p:pic>
      <p:pic>
        <p:nvPicPr>
          <p:cNvPr id="38" name="図 37">
            <a:extLst>
              <a:ext uri="{FF2B5EF4-FFF2-40B4-BE49-F238E27FC236}">
                <a16:creationId xmlns:a16="http://schemas.microsoft.com/office/drawing/2014/main" id="{0738B388-6735-478E-8CEB-DD0DF23781E6}"/>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8930444" y="143722"/>
            <a:ext cx="288000" cy="288000"/>
          </a:xfrm>
          <a:prstGeom prst="rect">
            <a:avLst/>
          </a:prstGeom>
        </p:spPr>
      </p:pic>
      <p:pic>
        <p:nvPicPr>
          <p:cNvPr id="39" name="図 38">
            <a:extLst>
              <a:ext uri="{FF2B5EF4-FFF2-40B4-BE49-F238E27FC236}">
                <a16:creationId xmlns:a16="http://schemas.microsoft.com/office/drawing/2014/main" id="{36444300-5A63-4833-A4A0-BF9E517EBF79}"/>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9243945" y="143722"/>
            <a:ext cx="288000" cy="288000"/>
          </a:xfrm>
          <a:prstGeom prst="rect">
            <a:avLst/>
          </a:prstGeom>
        </p:spPr>
      </p:pic>
      <p:pic>
        <p:nvPicPr>
          <p:cNvPr id="40" name="図 39">
            <a:extLst>
              <a:ext uri="{FF2B5EF4-FFF2-40B4-BE49-F238E27FC236}">
                <a16:creationId xmlns:a16="http://schemas.microsoft.com/office/drawing/2014/main" id="{CBCC9E73-EF7C-4AA5-85C1-E88510DE4F48}"/>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7676440" y="143722"/>
            <a:ext cx="288000" cy="288000"/>
          </a:xfrm>
          <a:prstGeom prst="rect">
            <a:avLst/>
          </a:prstGeom>
        </p:spPr>
      </p:pic>
      <p:pic>
        <p:nvPicPr>
          <p:cNvPr id="43" name="図 42">
            <a:extLst>
              <a:ext uri="{FF2B5EF4-FFF2-40B4-BE49-F238E27FC236}">
                <a16:creationId xmlns:a16="http://schemas.microsoft.com/office/drawing/2014/main" id="{37008DC3-2A10-404A-B655-FA94478C1F7F}"/>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7989941" y="143722"/>
            <a:ext cx="288000" cy="288000"/>
          </a:xfrm>
          <a:prstGeom prst="rect">
            <a:avLst/>
          </a:prstGeom>
        </p:spPr>
      </p:pic>
      <p:pic>
        <p:nvPicPr>
          <p:cNvPr id="53" name="図 52">
            <a:extLst>
              <a:ext uri="{FF2B5EF4-FFF2-40B4-BE49-F238E27FC236}">
                <a16:creationId xmlns:a16="http://schemas.microsoft.com/office/drawing/2014/main" id="{E43B1A29-47A5-49A5-B2D7-A2605FDF0ACF}"/>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8303442" y="143722"/>
            <a:ext cx="288000" cy="288000"/>
          </a:xfrm>
          <a:prstGeom prst="rect">
            <a:avLst/>
          </a:prstGeom>
        </p:spPr>
      </p:pic>
      <p:pic>
        <p:nvPicPr>
          <p:cNvPr id="62" name="図 61">
            <a:extLst>
              <a:ext uri="{FF2B5EF4-FFF2-40B4-BE49-F238E27FC236}">
                <a16:creationId xmlns:a16="http://schemas.microsoft.com/office/drawing/2014/main" id="{03D72482-56A2-4417-9F51-162BEFD54DA1}"/>
              </a:ext>
            </a:extLst>
          </p:cNvPr>
          <p:cNvPicPr>
            <a:picLocks noChangeAspect="1"/>
          </p:cNvPicPr>
          <p:nvPr/>
        </p:nvPicPr>
        <p:blipFill rotWithShape="1">
          <a:blip r:embed="rId15" cstate="screen">
            <a:extLst>
              <a:ext uri="{28A0092B-C50C-407E-A947-70E740481C1C}">
                <a14:useLocalDpi xmlns:a14="http://schemas.microsoft.com/office/drawing/2010/main"/>
              </a:ext>
            </a:extLst>
          </a:blip>
          <a:srcRect l="3129" t="4624" r="4028" b="3456"/>
          <a:stretch/>
        </p:blipFill>
        <p:spPr>
          <a:xfrm>
            <a:off x="7047847" y="143722"/>
            <a:ext cx="289591" cy="288000"/>
          </a:xfrm>
          <a:prstGeom prst="rect">
            <a:avLst/>
          </a:prstGeom>
        </p:spPr>
      </p:pic>
      <p:pic>
        <p:nvPicPr>
          <p:cNvPr id="63" name="Picture 2">
            <a:extLst>
              <a:ext uri="{FF2B5EF4-FFF2-40B4-BE49-F238E27FC236}">
                <a16:creationId xmlns:a16="http://schemas.microsoft.com/office/drawing/2014/main" id="{2BFFB7C4-6EC6-4811-91E8-3AB2D6DEF3C8}"/>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8616943" y="143722"/>
            <a:ext cx="288000" cy="288000"/>
          </a:xfrm>
          <a:prstGeom prst="rect">
            <a:avLst/>
          </a:prstGeom>
          <a:noFill/>
          <a:extLst>
            <a:ext uri="{909E8E84-426E-40DD-AFC4-6F175D3DCCD1}">
              <a14:hiddenFill xmlns:a14="http://schemas.microsoft.com/office/drawing/2010/main">
                <a:solidFill>
                  <a:srgbClr val="FFFFFF"/>
                </a:solidFill>
              </a14:hiddenFill>
            </a:ext>
          </a:extLst>
        </p:spPr>
      </p:pic>
      <p:pic>
        <p:nvPicPr>
          <p:cNvPr id="64" name="Picture 4">
            <a:extLst>
              <a:ext uri="{FF2B5EF4-FFF2-40B4-BE49-F238E27FC236}">
                <a16:creationId xmlns:a16="http://schemas.microsoft.com/office/drawing/2014/main" id="{7330CAE0-7778-4850-8023-580EFCF371B7}"/>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9557449" y="143722"/>
            <a:ext cx="288000" cy="288000"/>
          </a:xfrm>
          <a:prstGeom prst="rect">
            <a:avLst/>
          </a:prstGeom>
          <a:noFill/>
          <a:extLst>
            <a:ext uri="{909E8E84-426E-40DD-AFC4-6F175D3DCCD1}">
              <a14:hiddenFill xmlns:a14="http://schemas.microsoft.com/office/drawing/2010/main">
                <a:solidFill>
                  <a:srgbClr val="FFFFFF"/>
                </a:solidFill>
              </a14:hiddenFill>
            </a:ext>
          </a:extLst>
        </p:spPr>
      </p:pic>
      <p:sp>
        <p:nvSpPr>
          <p:cNvPr id="41" name="スライド番号プレースホルダー 10">
            <a:extLst>
              <a:ext uri="{FF2B5EF4-FFF2-40B4-BE49-F238E27FC236}">
                <a16:creationId xmlns:a16="http://schemas.microsoft.com/office/drawing/2014/main" id="{C0B76CB9-47CE-49C0-9382-9F8A165D9313}"/>
              </a:ext>
            </a:extLst>
          </p:cNvPr>
          <p:cNvSpPr txBox="1">
            <a:spLocks/>
          </p:cNvSpPr>
          <p:nvPr/>
        </p:nvSpPr>
        <p:spPr>
          <a:xfrm>
            <a:off x="7616599" y="6457568"/>
            <a:ext cx="222885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en-US" altLang="ja-JP" sz="2000" b="1" dirty="0"/>
              <a:t>62</a:t>
            </a:r>
            <a:endParaRPr kumimoji="1" lang="ja-JP" altLang="en-US" sz="2000" b="1" dirty="0"/>
          </a:p>
        </p:txBody>
      </p:sp>
    </p:spTree>
    <p:extLst>
      <p:ext uri="{BB962C8B-B14F-4D97-AF65-F5344CB8AC3E}">
        <p14:creationId xmlns:p14="http://schemas.microsoft.com/office/powerpoint/2010/main" val="2335771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図 36">
            <a:extLst>
              <a:ext uri="{FF2B5EF4-FFF2-40B4-BE49-F238E27FC236}">
                <a16:creationId xmlns:a16="http://schemas.microsoft.com/office/drawing/2014/main" id="{B576E8EB-9B93-4554-87B2-72E11E1560C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1885" y="2149390"/>
            <a:ext cx="4486707" cy="1787497"/>
          </a:xfrm>
          <a:prstGeom prst="rect">
            <a:avLst/>
          </a:prstGeom>
          <a:ln w="12700">
            <a:noFill/>
          </a:ln>
        </p:spPr>
      </p:pic>
      <p:sp>
        <p:nvSpPr>
          <p:cNvPr id="23" name="四角形: 角を丸くする 22">
            <a:extLst>
              <a:ext uri="{FF2B5EF4-FFF2-40B4-BE49-F238E27FC236}">
                <a16:creationId xmlns:a16="http://schemas.microsoft.com/office/drawing/2014/main" id="{22882DD0-08D7-4B0A-B6D5-1F6C5290276C}"/>
              </a:ext>
            </a:extLst>
          </p:cNvPr>
          <p:cNvSpPr/>
          <p:nvPr/>
        </p:nvSpPr>
        <p:spPr>
          <a:xfrm>
            <a:off x="67961" y="528729"/>
            <a:ext cx="4843241" cy="904701"/>
          </a:xfrm>
          <a:prstGeom prst="roundRect">
            <a:avLst>
              <a:gd name="adj" fmla="val 5612"/>
            </a:avLst>
          </a:prstGeom>
          <a:solidFill>
            <a:schemeClr val="bg1"/>
          </a:solidFill>
          <a:ln w="1905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t" anchorCtr="0"/>
          <a:lstStyle/>
          <a:p>
            <a:r>
              <a:rPr kumimoji="1" lang="ja-JP" altLang="en-US" sz="1400" dirty="0">
                <a:solidFill>
                  <a:srgbClr val="8AA0C5"/>
                </a:solidFill>
                <a:latin typeface="BIZ UDゴシック" panose="020B0400000000000000" pitchFamily="49" charset="-128"/>
                <a:ea typeface="BIZ UDゴシック" panose="020B0400000000000000" pitchFamily="49" charset="-128"/>
              </a:rPr>
              <a:t> </a:t>
            </a:r>
            <a:r>
              <a:rPr kumimoji="1" lang="ja-JP" altLang="en-US" sz="1600" b="1" dirty="0">
                <a:solidFill>
                  <a:schemeClr val="accent4">
                    <a:lumMod val="75000"/>
                  </a:schemeClr>
                </a:solidFill>
                <a:latin typeface="BIZ UDゴシック" panose="020B0400000000000000" pitchFamily="49" charset="-128"/>
                <a:ea typeface="BIZ UDゴシック" panose="020B0400000000000000" pitchFamily="49" charset="-128"/>
              </a:rPr>
              <a:t>基軸３ 多様性の高い森林の維持・増進</a:t>
            </a:r>
            <a:endParaRPr kumimoji="1" lang="en-US" altLang="ja-JP" b="1" dirty="0">
              <a:solidFill>
                <a:schemeClr val="accent4">
                  <a:lumMod val="75000"/>
                </a:schemeClr>
              </a:solidFill>
              <a:latin typeface="BIZ UDゴシック" panose="020B0400000000000000" pitchFamily="49" charset="-128"/>
              <a:ea typeface="BIZ UDゴシック" panose="020B0400000000000000" pitchFamily="49" charset="-128"/>
            </a:endParaRPr>
          </a:p>
          <a:p>
            <a:pPr>
              <a:lnSpc>
                <a:spcPts val="400"/>
              </a:lnSpc>
            </a:pPr>
            <a:endParaRPr kumimoji="1" lang="en-US" altLang="ja-JP" dirty="0">
              <a:solidFill>
                <a:schemeClr val="accent4">
                  <a:lumMod val="75000"/>
                </a:schemeClr>
              </a:solidFill>
              <a:latin typeface="BIZ UDゴシック" panose="020B0400000000000000" pitchFamily="49" charset="-128"/>
              <a:ea typeface="BIZ UDゴシック" panose="020B0400000000000000" pitchFamily="49" charset="-128"/>
            </a:endParaRPr>
          </a:p>
          <a:p>
            <a:r>
              <a:rPr kumimoji="1" lang="ja-JP" altLang="en-US" sz="1400" dirty="0">
                <a:solidFill>
                  <a:schemeClr val="accent4">
                    <a:lumMod val="75000"/>
                  </a:schemeClr>
                </a:solidFill>
                <a:latin typeface="BIZ UDゴシック" panose="020B0400000000000000" pitchFamily="49" charset="-128"/>
                <a:ea typeface="BIZ UDゴシック" panose="020B0400000000000000" pitchFamily="49" charset="-128"/>
              </a:rPr>
              <a:t>●施策</a:t>
            </a:r>
            <a:r>
              <a:rPr kumimoji="1" lang="en-US" altLang="ja-JP" sz="1400" dirty="0">
                <a:solidFill>
                  <a:schemeClr val="accent4">
                    <a:lumMod val="75000"/>
                  </a:schemeClr>
                </a:solidFill>
                <a:latin typeface="BIZ UDゴシック" panose="020B0400000000000000" pitchFamily="49" charset="-128"/>
                <a:ea typeface="BIZ UDゴシック" panose="020B0400000000000000" pitchFamily="49" charset="-128"/>
              </a:rPr>
              <a:t>3-1</a:t>
            </a:r>
            <a:r>
              <a:rPr kumimoji="1" lang="ja-JP" altLang="en-US" sz="1400" dirty="0">
                <a:solidFill>
                  <a:schemeClr val="accent4">
                    <a:lumMod val="75000"/>
                  </a:schemeClr>
                </a:solidFill>
                <a:latin typeface="BIZ UDゴシック" panose="020B0400000000000000" pitchFamily="49" charset="-128"/>
                <a:ea typeface="BIZ UDゴシック" panose="020B0400000000000000" pitchFamily="49" charset="-128"/>
              </a:rPr>
              <a:t>　広葉樹林への誘導・転換</a:t>
            </a:r>
            <a:endParaRPr kumimoji="1" lang="en-US" altLang="ja-JP" sz="1400" dirty="0">
              <a:solidFill>
                <a:schemeClr val="accent4">
                  <a:lumMod val="75000"/>
                </a:schemeClr>
              </a:solidFill>
            </a:endParaRPr>
          </a:p>
          <a:p>
            <a:r>
              <a:rPr kumimoji="1" lang="ja-JP" altLang="en-US" sz="1400" dirty="0">
                <a:solidFill>
                  <a:schemeClr val="accent4">
                    <a:lumMod val="75000"/>
                  </a:schemeClr>
                </a:solidFill>
                <a:latin typeface="BIZ UDゴシック" panose="020B0400000000000000" pitchFamily="49" charset="-128"/>
                <a:ea typeface="BIZ UDゴシック" panose="020B0400000000000000" pitchFamily="49" charset="-128"/>
              </a:rPr>
              <a:t>●施策</a:t>
            </a:r>
            <a:r>
              <a:rPr kumimoji="1" lang="en-US" altLang="ja-JP" sz="1400" dirty="0">
                <a:solidFill>
                  <a:schemeClr val="accent4">
                    <a:lumMod val="75000"/>
                  </a:schemeClr>
                </a:solidFill>
                <a:latin typeface="BIZ UDゴシック" panose="020B0400000000000000" pitchFamily="49" charset="-128"/>
                <a:ea typeface="BIZ UDゴシック" panose="020B0400000000000000" pitchFamily="49" charset="-128"/>
              </a:rPr>
              <a:t>3-2</a:t>
            </a:r>
            <a:r>
              <a:rPr kumimoji="1" lang="ja-JP" altLang="en-US" sz="1400" dirty="0">
                <a:solidFill>
                  <a:schemeClr val="accent4">
                    <a:lumMod val="75000"/>
                  </a:schemeClr>
                </a:solidFill>
                <a:latin typeface="BIZ UDゴシック" panose="020B0400000000000000" pitchFamily="49" charset="-128"/>
                <a:ea typeface="BIZ UDゴシック" panose="020B0400000000000000" pitchFamily="49" charset="-128"/>
              </a:rPr>
              <a:t>　多様な主体による森林づくり</a:t>
            </a:r>
            <a:endParaRPr kumimoji="1" lang="en-US" altLang="ja-JP" sz="1400" dirty="0">
              <a:solidFill>
                <a:schemeClr val="accent4">
                  <a:lumMod val="75000"/>
                </a:schemeClr>
              </a:solidFill>
              <a:latin typeface="BIZ UDゴシック" panose="020B0400000000000000" pitchFamily="49" charset="-128"/>
              <a:ea typeface="BIZ UDゴシック" panose="020B0400000000000000" pitchFamily="49" charset="-128"/>
            </a:endParaRPr>
          </a:p>
        </p:txBody>
      </p:sp>
      <p:pic>
        <p:nvPicPr>
          <p:cNvPr id="2" name="図 1">
            <a:extLst>
              <a:ext uri="{FF2B5EF4-FFF2-40B4-BE49-F238E27FC236}">
                <a16:creationId xmlns:a16="http://schemas.microsoft.com/office/drawing/2014/main" id="{1E3CD2CC-D3F5-46EA-ADB1-1CFBEAC78B5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686409" y="481321"/>
            <a:ext cx="3274045" cy="1087776"/>
          </a:xfrm>
          <a:prstGeom prst="rect">
            <a:avLst/>
          </a:prstGeom>
        </p:spPr>
      </p:pic>
      <p:sp>
        <p:nvSpPr>
          <p:cNvPr id="25" name="四角形: 角を丸くする 24">
            <a:extLst>
              <a:ext uri="{FF2B5EF4-FFF2-40B4-BE49-F238E27FC236}">
                <a16:creationId xmlns:a16="http://schemas.microsoft.com/office/drawing/2014/main" id="{08B33999-E1D2-40FD-A34A-E7DDD4D36E9C}"/>
              </a:ext>
            </a:extLst>
          </p:cNvPr>
          <p:cNvSpPr/>
          <p:nvPr/>
        </p:nvSpPr>
        <p:spPr>
          <a:xfrm>
            <a:off x="5121508" y="5914788"/>
            <a:ext cx="4702791" cy="847968"/>
          </a:xfrm>
          <a:prstGeom prst="roundRect">
            <a:avLst>
              <a:gd name="adj" fmla="val 4199"/>
            </a:avLst>
          </a:prstGeom>
          <a:solidFill>
            <a:schemeClr val="bg1"/>
          </a:solidFill>
          <a:ln w="1905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nchorCtr="0"/>
          <a:lstStyle/>
          <a:p>
            <a:r>
              <a:rPr kumimoji="1" lang="ja-JP" altLang="en-US" sz="1200" dirty="0">
                <a:solidFill>
                  <a:schemeClr val="tx1"/>
                </a:solidFill>
                <a:latin typeface="BIZ UDゴシック" panose="020B0400000000000000" pitchFamily="49" charset="-128"/>
                <a:ea typeface="BIZ UDゴシック" panose="020B0400000000000000" pitchFamily="49" charset="-128"/>
              </a:rPr>
              <a:t>■成果指標の考え方</a:t>
            </a:r>
            <a:endParaRPr kumimoji="1" lang="en-US" altLang="ja-JP" sz="1200" dirty="0">
              <a:solidFill>
                <a:schemeClr val="tx1"/>
              </a:solidFill>
              <a:latin typeface="BIZ UDゴシック" panose="020B0400000000000000" pitchFamily="49" charset="-128"/>
              <a:ea typeface="BIZ UDゴシック" panose="020B0400000000000000" pitchFamily="49" charset="-128"/>
            </a:endParaRPr>
          </a:p>
          <a:p>
            <a:r>
              <a:rPr kumimoji="1" lang="ja-JP" altLang="en-US" sz="1100" dirty="0">
                <a:solidFill>
                  <a:schemeClr val="tx1"/>
                </a:solidFill>
                <a:latin typeface="BIZ UDゴシック" panose="020B0400000000000000" pitchFamily="49" charset="-128"/>
                <a:ea typeface="BIZ UDゴシック" panose="020B0400000000000000" pitchFamily="49" charset="-128"/>
              </a:rPr>
              <a:t> 引き続きアドプトフォレスト活動箇所数を維持するとともに、企業版ふるさと納税制度等を活用した企業による森林づくり活動の推進を踏まえ、活動箇所数を成果指標とし、中長期の目標値を設定した。</a:t>
            </a:r>
            <a:endParaRPr kumimoji="1" lang="en-US" altLang="ja-JP" sz="1100" dirty="0">
              <a:solidFill>
                <a:schemeClr val="tx1"/>
              </a:solidFill>
              <a:latin typeface="BIZ UDゴシック" panose="020B0400000000000000" pitchFamily="49" charset="-128"/>
              <a:ea typeface="BIZ UDゴシック" panose="020B0400000000000000" pitchFamily="49" charset="-128"/>
            </a:endParaRPr>
          </a:p>
        </p:txBody>
      </p:sp>
      <p:sp>
        <p:nvSpPr>
          <p:cNvPr id="27" name="正方形/長方形 26">
            <a:extLst>
              <a:ext uri="{FF2B5EF4-FFF2-40B4-BE49-F238E27FC236}">
                <a16:creationId xmlns:a16="http://schemas.microsoft.com/office/drawing/2014/main" id="{FCC0791A-3BA1-4F09-B780-0165AF2CCBD9}"/>
              </a:ext>
            </a:extLst>
          </p:cNvPr>
          <p:cNvSpPr/>
          <p:nvPr/>
        </p:nvSpPr>
        <p:spPr>
          <a:xfrm>
            <a:off x="4953000" y="1556073"/>
            <a:ext cx="1142058" cy="546668"/>
          </a:xfrm>
          <a:prstGeom prst="rect">
            <a:avLst/>
          </a:prstGeom>
          <a:solidFill>
            <a:srgbClr val="C69B1A"/>
          </a:solidFill>
          <a:ln w="19050" cmpd="sng">
            <a:solidFill>
              <a:srgbClr val="C69B1A"/>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kumimoji="1" lang="ja-JP" altLang="en-US" sz="1600" b="1" dirty="0">
                <a:solidFill>
                  <a:schemeClr val="bg1"/>
                </a:solidFill>
                <a:latin typeface="BIZ UDゴシック" panose="020B0400000000000000" pitchFamily="49" charset="-128"/>
                <a:ea typeface="BIZ UDゴシック" panose="020B0400000000000000" pitchFamily="49" charset="-128"/>
              </a:rPr>
              <a:t>成果指標２</a:t>
            </a:r>
          </a:p>
        </p:txBody>
      </p:sp>
      <p:sp>
        <p:nvSpPr>
          <p:cNvPr id="28" name="四角形: 角を丸くする 27">
            <a:extLst>
              <a:ext uri="{FF2B5EF4-FFF2-40B4-BE49-F238E27FC236}">
                <a16:creationId xmlns:a16="http://schemas.microsoft.com/office/drawing/2014/main" id="{9149C37E-D240-4E88-9006-C22E19F41AB3}"/>
              </a:ext>
            </a:extLst>
          </p:cNvPr>
          <p:cNvSpPr/>
          <p:nvPr/>
        </p:nvSpPr>
        <p:spPr>
          <a:xfrm>
            <a:off x="6095058" y="1562970"/>
            <a:ext cx="3747567" cy="540000"/>
          </a:xfrm>
          <a:prstGeom prst="roundRect">
            <a:avLst>
              <a:gd name="adj" fmla="val 4199"/>
            </a:avLst>
          </a:prstGeom>
          <a:noFill/>
          <a:ln w="19050">
            <a:solidFill>
              <a:srgbClr val="C69B1A"/>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nchorCtr="0"/>
          <a:lstStyle/>
          <a:p>
            <a:r>
              <a:rPr kumimoji="1" lang="ja-JP" altLang="en-US" sz="1600" dirty="0">
                <a:solidFill>
                  <a:schemeClr val="tx1"/>
                </a:solidFill>
                <a:latin typeface="BIZ UDゴシック" panose="020B0400000000000000" pitchFamily="49" charset="-128"/>
                <a:ea typeface="BIZ UDゴシック" panose="020B0400000000000000" pitchFamily="49" charset="-128"/>
              </a:rPr>
              <a:t> 民間企業等との森林づくり活動箇所数</a:t>
            </a:r>
            <a:endParaRPr kumimoji="1" lang="en-US" altLang="ja-JP" sz="1600" dirty="0">
              <a:solidFill>
                <a:schemeClr val="tx1"/>
              </a:solidFill>
              <a:latin typeface="BIZ UDゴシック" panose="020B0400000000000000" pitchFamily="49" charset="-128"/>
              <a:ea typeface="BIZ UDゴシック" panose="020B0400000000000000" pitchFamily="49" charset="-128"/>
            </a:endParaRPr>
          </a:p>
          <a:p>
            <a:r>
              <a:rPr kumimoji="1" lang="ja-JP" altLang="en-US" sz="1400" dirty="0">
                <a:solidFill>
                  <a:schemeClr val="tx1"/>
                </a:solidFill>
                <a:latin typeface="BIZ UDゴシック" panose="020B0400000000000000" pitchFamily="49" charset="-128"/>
                <a:ea typeface="BIZ UDゴシック" panose="020B0400000000000000" pitchFamily="49" charset="-128"/>
              </a:rPr>
              <a:t> </a:t>
            </a:r>
            <a:r>
              <a:rPr kumimoji="1" lang="ja-JP" altLang="en-US" sz="1200" dirty="0">
                <a:solidFill>
                  <a:schemeClr val="tx1"/>
                </a:solidFill>
                <a:latin typeface="BIZ UDゴシック" panose="020B0400000000000000" pitchFamily="49" charset="-128"/>
                <a:ea typeface="BIZ UDゴシック" panose="020B0400000000000000" pitchFamily="49" charset="-128"/>
              </a:rPr>
              <a:t>期初 </a:t>
            </a:r>
            <a:r>
              <a:rPr kumimoji="1" lang="en-US" altLang="ja-JP" sz="1200" dirty="0">
                <a:solidFill>
                  <a:schemeClr val="tx1"/>
                </a:solidFill>
                <a:latin typeface="BIZ UDゴシック" panose="020B0400000000000000" pitchFamily="49" charset="-128"/>
                <a:ea typeface="BIZ UDゴシック" panose="020B0400000000000000" pitchFamily="49" charset="-128"/>
              </a:rPr>
              <a:t>41</a:t>
            </a:r>
            <a:r>
              <a:rPr kumimoji="1" lang="ja-JP" altLang="en-US" sz="1100" dirty="0">
                <a:solidFill>
                  <a:schemeClr val="tx1"/>
                </a:solidFill>
                <a:latin typeface="BIZ UDゴシック" panose="020B0400000000000000" pitchFamily="49" charset="-128"/>
                <a:ea typeface="BIZ UDゴシック" panose="020B0400000000000000" pitchFamily="49" charset="-128"/>
              </a:rPr>
              <a:t>ヶ所</a:t>
            </a:r>
            <a:r>
              <a:rPr kumimoji="1" lang="en-US" altLang="ja-JP" sz="1100" dirty="0">
                <a:solidFill>
                  <a:schemeClr val="tx1"/>
                </a:solidFill>
                <a:latin typeface="BIZ UDゴシック" panose="020B0400000000000000" pitchFamily="49" charset="-128"/>
                <a:ea typeface="BIZ UDゴシック" panose="020B0400000000000000" pitchFamily="49" charset="-128"/>
              </a:rPr>
              <a:t>/</a:t>
            </a:r>
            <a:r>
              <a:rPr kumimoji="1" lang="ja-JP" altLang="en-US" sz="1100" dirty="0">
                <a:solidFill>
                  <a:schemeClr val="tx1"/>
                </a:solidFill>
                <a:latin typeface="BIZ UDゴシック" panose="020B0400000000000000" pitchFamily="49" charset="-128"/>
                <a:ea typeface="BIZ UDゴシック" panose="020B0400000000000000" pitchFamily="49" charset="-128"/>
              </a:rPr>
              <a:t>年</a:t>
            </a:r>
            <a:r>
              <a:rPr kumimoji="1" lang="ja-JP" altLang="en-US" sz="1200" dirty="0">
                <a:solidFill>
                  <a:schemeClr val="tx1"/>
                </a:solidFill>
                <a:latin typeface="BIZ UDゴシック" panose="020B0400000000000000" pitchFamily="49" charset="-128"/>
                <a:ea typeface="BIZ UDゴシック" panose="020B0400000000000000" pitchFamily="49" charset="-128"/>
              </a:rPr>
              <a:t>⇒中期 </a:t>
            </a:r>
            <a:r>
              <a:rPr kumimoji="1" lang="en-US" altLang="ja-JP" sz="1200" dirty="0">
                <a:solidFill>
                  <a:schemeClr val="tx1"/>
                </a:solidFill>
                <a:latin typeface="BIZ UDゴシック" panose="020B0400000000000000" pitchFamily="49" charset="-128"/>
                <a:ea typeface="BIZ UDゴシック" panose="020B0400000000000000" pitchFamily="49" charset="-128"/>
              </a:rPr>
              <a:t>50</a:t>
            </a:r>
            <a:r>
              <a:rPr kumimoji="1" lang="ja-JP" altLang="en-US" sz="1100" dirty="0">
                <a:solidFill>
                  <a:schemeClr val="tx1"/>
                </a:solidFill>
                <a:latin typeface="BIZ UDゴシック" panose="020B0400000000000000" pitchFamily="49" charset="-128"/>
                <a:ea typeface="BIZ UDゴシック" panose="020B0400000000000000" pitchFamily="49" charset="-128"/>
              </a:rPr>
              <a:t>ヶ所</a:t>
            </a:r>
            <a:r>
              <a:rPr kumimoji="1" lang="en-US" altLang="ja-JP" sz="1100" dirty="0">
                <a:solidFill>
                  <a:schemeClr val="tx1"/>
                </a:solidFill>
                <a:latin typeface="BIZ UDゴシック" panose="020B0400000000000000" pitchFamily="49" charset="-128"/>
                <a:ea typeface="BIZ UDゴシック" panose="020B0400000000000000" pitchFamily="49" charset="-128"/>
              </a:rPr>
              <a:t>/</a:t>
            </a:r>
            <a:r>
              <a:rPr kumimoji="1" lang="ja-JP" altLang="en-US" sz="1100" dirty="0">
                <a:solidFill>
                  <a:schemeClr val="tx1"/>
                </a:solidFill>
                <a:latin typeface="BIZ UDゴシック" panose="020B0400000000000000" pitchFamily="49" charset="-128"/>
                <a:ea typeface="BIZ UDゴシック" panose="020B0400000000000000" pitchFamily="49" charset="-128"/>
              </a:rPr>
              <a:t>年</a:t>
            </a:r>
            <a:r>
              <a:rPr kumimoji="1" lang="ja-JP" altLang="en-US" sz="1200" dirty="0">
                <a:solidFill>
                  <a:schemeClr val="tx1"/>
                </a:solidFill>
                <a:latin typeface="BIZ UDゴシック" panose="020B0400000000000000" pitchFamily="49" charset="-128"/>
                <a:ea typeface="BIZ UDゴシック" panose="020B0400000000000000" pitchFamily="49" charset="-128"/>
              </a:rPr>
              <a:t>⇒長期 </a:t>
            </a:r>
            <a:r>
              <a:rPr kumimoji="1" lang="en-US" altLang="ja-JP" sz="1200" dirty="0">
                <a:solidFill>
                  <a:schemeClr val="tx1"/>
                </a:solidFill>
                <a:latin typeface="BIZ UDゴシック" panose="020B0400000000000000" pitchFamily="49" charset="-128"/>
                <a:ea typeface="BIZ UDゴシック" panose="020B0400000000000000" pitchFamily="49" charset="-128"/>
              </a:rPr>
              <a:t>50</a:t>
            </a:r>
            <a:r>
              <a:rPr kumimoji="1" lang="ja-JP" altLang="en-US" sz="1200" dirty="0">
                <a:solidFill>
                  <a:schemeClr val="tx1"/>
                </a:solidFill>
                <a:latin typeface="BIZ UDゴシック" panose="020B0400000000000000" pitchFamily="49" charset="-128"/>
                <a:ea typeface="BIZ UDゴシック" panose="020B0400000000000000" pitchFamily="49" charset="-128"/>
              </a:rPr>
              <a:t>ヶ所</a:t>
            </a:r>
            <a:r>
              <a:rPr kumimoji="1" lang="en-US" altLang="ja-JP" sz="1200" dirty="0">
                <a:solidFill>
                  <a:schemeClr val="tx1"/>
                </a:solidFill>
                <a:latin typeface="BIZ UDゴシック" panose="020B0400000000000000" pitchFamily="49" charset="-128"/>
                <a:ea typeface="BIZ UDゴシック" panose="020B0400000000000000" pitchFamily="49" charset="-128"/>
              </a:rPr>
              <a:t>/</a:t>
            </a:r>
            <a:r>
              <a:rPr kumimoji="1" lang="ja-JP" altLang="en-US" sz="1200" dirty="0">
                <a:solidFill>
                  <a:schemeClr val="tx1"/>
                </a:solidFill>
                <a:latin typeface="BIZ UDゴシック" panose="020B0400000000000000" pitchFamily="49" charset="-128"/>
                <a:ea typeface="BIZ UDゴシック" panose="020B0400000000000000" pitchFamily="49" charset="-128"/>
              </a:rPr>
              <a:t>年 </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p:txBody>
      </p:sp>
      <p:pic>
        <p:nvPicPr>
          <p:cNvPr id="29" name="図 28">
            <a:extLst>
              <a:ext uri="{FF2B5EF4-FFF2-40B4-BE49-F238E27FC236}">
                <a16:creationId xmlns:a16="http://schemas.microsoft.com/office/drawing/2014/main" id="{A10289BF-200C-4CB1-8ECC-AA41EDA86666}"/>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5220332" y="4201037"/>
            <a:ext cx="2185622" cy="1284946"/>
          </a:xfrm>
          <a:prstGeom prst="rect">
            <a:avLst/>
          </a:prstGeom>
        </p:spPr>
      </p:pic>
      <p:pic>
        <p:nvPicPr>
          <p:cNvPr id="30" name="図 29">
            <a:extLst>
              <a:ext uri="{FF2B5EF4-FFF2-40B4-BE49-F238E27FC236}">
                <a16:creationId xmlns:a16="http://schemas.microsoft.com/office/drawing/2014/main" id="{3DEC2EC3-A7D2-43DB-92CF-0F2AACB6F13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027408" y="2156415"/>
            <a:ext cx="3322710" cy="1997161"/>
          </a:xfrm>
          <a:prstGeom prst="rect">
            <a:avLst/>
          </a:prstGeom>
        </p:spPr>
      </p:pic>
      <p:sp>
        <p:nvSpPr>
          <p:cNvPr id="31" name="テキスト ボックス 30">
            <a:extLst>
              <a:ext uri="{FF2B5EF4-FFF2-40B4-BE49-F238E27FC236}">
                <a16:creationId xmlns:a16="http://schemas.microsoft.com/office/drawing/2014/main" id="{B2D22225-276A-4BC2-B861-61FC6207C1AF}"/>
              </a:ext>
            </a:extLst>
          </p:cNvPr>
          <p:cNvSpPr txBox="1"/>
          <p:nvPr/>
        </p:nvSpPr>
        <p:spPr>
          <a:xfrm>
            <a:off x="8570529" y="2181463"/>
            <a:ext cx="1253770" cy="1785104"/>
          </a:xfrm>
          <a:prstGeom prst="rect">
            <a:avLst/>
          </a:prstGeom>
          <a:noFill/>
          <a:ln>
            <a:solidFill>
              <a:schemeClr val="tx1"/>
            </a:solidFill>
          </a:ln>
        </p:spPr>
        <p:txBody>
          <a:bodyPr wrap="square" rtlCol="0">
            <a:spAutoFit/>
          </a:bodyPr>
          <a:lstStyle/>
          <a:p>
            <a:r>
              <a:rPr kumimoji="1" lang="ja-JP" altLang="en-US" sz="1100" dirty="0">
                <a:latin typeface="BIZ UDゴシック" panose="020B0400000000000000" pitchFamily="49" charset="-128"/>
                <a:ea typeface="BIZ UDゴシック" panose="020B0400000000000000" pitchFamily="49" charset="-128"/>
              </a:rPr>
              <a:t>府内のアドプトフォレスト活動地数は、</a:t>
            </a:r>
            <a:r>
              <a:rPr kumimoji="1" lang="en-US" altLang="ja-JP" sz="1100" dirty="0">
                <a:latin typeface="BIZ UDゴシック" panose="020B0400000000000000" pitchFamily="49" charset="-128"/>
                <a:ea typeface="BIZ UDゴシック" panose="020B0400000000000000" pitchFamily="49" charset="-128"/>
              </a:rPr>
              <a:t>H28</a:t>
            </a:r>
            <a:r>
              <a:rPr kumimoji="1" lang="ja-JP" altLang="en-US" sz="1100" dirty="0">
                <a:latin typeface="BIZ UDゴシック" panose="020B0400000000000000" pitchFamily="49" charset="-128"/>
                <a:ea typeface="BIZ UDゴシック" panose="020B0400000000000000" pitchFamily="49" charset="-128"/>
              </a:rPr>
              <a:t>には</a:t>
            </a:r>
            <a:r>
              <a:rPr kumimoji="1" lang="en-US" altLang="ja-JP" sz="1100" dirty="0">
                <a:latin typeface="BIZ UDゴシック" panose="020B0400000000000000" pitchFamily="49" charset="-128"/>
                <a:ea typeface="BIZ UDゴシック" panose="020B0400000000000000" pitchFamily="49" charset="-128"/>
              </a:rPr>
              <a:t>41</a:t>
            </a:r>
            <a:r>
              <a:rPr kumimoji="1" lang="ja-JP" altLang="en-US" sz="1100" dirty="0">
                <a:latin typeface="BIZ UDゴシック" panose="020B0400000000000000" pitchFamily="49" charset="-128"/>
                <a:ea typeface="BIZ UDゴシック" panose="020B0400000000000000" pitchFamily="49" charset="-128"/>
              </a:rPr>
              <a:t>箇所まで増加したものの、</a:t>
            </a:r>
            <a:endParaRPr kumimoji="1" lang="en-US" altLang="ja-JP" sz="1100" dirty="0">
              <a:latin typeface="BIZ UDゴシック" panose="020B0400000000000000" pitchFamily="49" charset="-128"/>
              <a:ea typeface="BIZ UDゴシック" panose="020B0400000000000000" pitchFamily="49" charset="-128"/>
            </a:endParaRPr>
          </a:p>
          <a:p>
            <a:r>
              <a:rPr kumimoji="1" lang="ja-JP" altLang="en-US" sz="1100" dirty="0">
                <a:latin typeface="BIZ UDゴシック" panose="020B0400000000000000" pitchFamily="49" charset="-128"/>
                <a:ea typeface="BIZ UDゴシック" panose="020B0400000000000000" pitchFamily="49" charset="-128"/>
              </a:rPr>
              <a:t>その後は増減を繰り返し、</a:t>
            </a:r>
            <a:r>
              <a:rPr kumimoji="1" lang="en-US" altLang="ja-JP" sz="1100" dirty="0">
                <a:latin typeface="BIZ UDゴシック" panose="020B0400000000000000" pitchFamily="49" charset="-128"/>
                <a:ea typeface="BIZ UDゴシック" panose="020B0400000000000000" pitchFamily="49" charset="-128"/>
              </a:rPr>
              <a:t>R6</a:t>
            </a:r>
            <a:r>
              <a:rPr kumimoji="1" lang="ja-JP" altLang="en-US" sz="1100" dirty="0">
                <a:latin typeface="BIZ UDゴシック" panose="020B0400000000000000" pitchFamily="49" charset="-128"/>
                <a:ea typeface="BIZ UDゴシック" panose="020B0400000000000000" pitchFamily="49" charset="-128"/>
              </a:rPr>
              <a:t>年は</a:t>
            </a:r>
            <a:r>
              <a:rPr kumimoji="1" lang="en-US" altLang="ja-JP" sz="1100" dirty="0">
                <a:latin typeface="BIZ UDゴシック" panose="020B0400000000000000" pitchFamily="49" charset="-128"/>
                <a:ea typeface="BIZ UDゴシック" panose="020B0400000000000000" pitchFamily="49" charset="-128"/>
              </a:rPr>
              <a:t>41</a:t>
            </a:r>
            <a:r>
              <a:rPr kumimoji="1" lang="ja-JP" altLang="en-US" sz="1100" dirty="0">
                <a:latin typeface="BIZ UDゴシック" panose="020B0400000000000000" pitchFamily="49" charset="-128"/>
                <a:ea typeface="BIZ UDゴシック" panose="020B0400000000000000" pitchFamily="49" charset="-128"/>
              </a:rPr>
              <a:t>箇所で森林づくり活動を実施している</a:t>
            </a:r>
            <a:endParaRPr kumimoji="1" lang="en-US" altLang="ja-JP" sz="1100" dirty="0">
              <a:latin typeface="BIZ UDゴシック" panose="020B0400000000000000" pitchFamily="49" charset="-128"/>
              <a:ea typeface="BIZ UDゴシック" panose="020B0400000000000000" pitchFamily="49" charset="-128"/>
            </a:endParaRPr>
          </a:p>
        </p:txBody>
      </p:sp>
      <p:sp>
        <p:nvSpPr>
          <p:cNvPr id="32" name="テキスト ボックス 31">
            <a:extLst>
              <a:ext uri="{FF2B5EF4-FFF2-40B4-BE49-F238E27FC236}">
                <a16:creationId xmlns:a16="http://schemas.microsoft.com/office/drawing/2014/main" id="{45F1E372-EC55-4B45-976E-42155DD9ACE8}"/>
              </a:ext>
            </a:extLst>
          </p:cNvPr>
          <p:cNvSpPr txBox="1"/>
          <p:nvPr/>
        </p:nvSpPr>
        <p:spPr>
          <a:xfrm>
            <a:off x="5206868" y="5483051"/>
            <a:ext cx="2199086" cy="230832"/>
          </a:xfrm>
          <a:prstGeom prst="rect">
            <a:avLst/>
          </a:prstGeom>
          <a:noFill/>
        </p:spPr>
        <p:txBody>
          <a:bodyPr wrap="square" rtlCol="0">
            <a:spAutoFit/>
          </a:bodyPr>
          <a:lstStyle/>
          <a:p>
            <a:pPr algn="ctr"/>
            <a:r>
              <a:rPr kumimoji="1" lang="ja-JP" altLang="en-US" sz="900" dirty="0"/>
              <a:t>府民参加による植樹活動（高槻市）</a:t>
            </a:r>
          </a:p>
        </p:txBody>
      </p:sp>
      <p:pic>
        <p:nvPicPr>
          <p:cNvPr id="33" name="図 32">
            <a:extLst>
              <a:ext uri="{FF2B5EF4-FFF2-40B4-BE49-F238E27FC236}">
                <a16:creationId xmlns:a16="http://schemas.microsoft.com/office/drawing/2014/main" id="{D39B3FF9-A0CF-4EF6-9938-11BA85C0F5FD}"/>
              </a:ext>
            </a:extLst>
          </p:cNvPr>
          <p:cNvPicPr>
            <a:picLocks noChangeAspect="1"/>
          </p:cNvPicPr>
          <p:nvPr/>
        </p:nvPicPr>
        <p:blipFill>
          <a:blip r:embed="rId7"/>
          <a:stretch>
            <a:fillRect/>
          </a:stretch>
        </p:blipFill>
        <p:spPr>
          <a:xfrm>
            <a:off x="7681195" y="4201037"/>
            <a:ext cx="1988966" cy="1279705"/>
          </a:xfrm>
          <a:prstGeom prst="rect">
            <a:avLst/>
          </a:prstGeom>
        </p:spPr>
      </p:pic>
      <p:sp>
        <p:nvSpPr>
          <p:cNvPr id="34" name="テキスト ボックス 33">
            <a:extLst>
              <a:ext uri="{FF2B5EF4-FFF2-40B4-BE49-F238E27FC236}">
                <a16:creationId xmlns:a16="http://schemas.microsoft.com/office/drawing/2014/main" id="{F61D7888-429C-4CCC-9A60-12A5E0B5AB8A}"/>
              </a:ext>
            </a:extLst>
          </p:cNvPr>
          <p:cNvSpPr txBox="1"/>
          <p:nvPr/>
        </p:nvSpPr>
        <p:spPr>
          <a:xfrm>
            <a:off x="7650747" y="5529217"/>
            <a:ext cx="1988966" cy="369332"/>
          </a:xfrm>
          <a:prstGeom prst="rect">
            <a:avLst/>
          </a:prstGeom>
          <a:noFill/>
        </p:spPr>
        <p:txBody>
          <a:bodyPr wrap="square" rtlCol="0">
            <a:spAutoFit/>
          </a:bodyPr>
          <a:lstStyle/>
          <a:p>
            <a:pPr algn="ctr"/>
            <a:r>
              <a:rPr kumimoji="1" lang="ja-JP" altLang="en-US" sz="900" dirty="0">
                <a:latin typeface="+mj-ea"/>
                <a:ea typeface="+mj-ea"/>
              </a:rPr>
              <a:t>アドプトフォレスト制度による</a:t>
            </a:r>
            <a:endParaRPr kumimoji="1" lang="en-US" altLang="ja-JP" sz="900" dirty="0">
              <a:latin typeface="+mj-ea"/>
              <a:ea typeface="+mj-ea"/>
            </a:endParaRPr>
          </a:p>
          <a:p>
            <a:pPr algn="ctr"/>
            <a:r>
              <a:rPr kumimoji="1" lang="ja-JP" altLang="en-US" sz="900" dirty="0">
                <a:latin typeface="+mj-ea"/>
                <a:ea typeface="+mj-ea"/>
              </a:rPr>
              <a:t>森林づくり活動（太子町）</a:t>
            </a:r>
          </a:p>
        </p:txBody>
      </p:sp>
      <p:sp>
        <p:nvSpPr>
          <p:cNvPr id="43" name="四角形: 角を丸くする 42">
            <a:extLst>
              <a:ext uri="{FF2B5EF4-FFF2-40B4-BE49-F238E27FC236}">
                <a16:creationId xmlns:a16="http://schemas.microsoft.com/office/drawing/2014/main" id="{EF5E25CD-9D97-4552-B449-094C34F1F069}"/>
              </a:ext>
            </a:extLst>
          </p:cNvPr>
          <p:cNvSpPr/>
          <p:nvPr/>
        </p:nvSpPr>
        <p:spPr>
          <a:xfrm>
            <a:off x="1142802" y="1563044"/>
            <a:ext cx="3747567" cy="540000"/>
          </a:xfrm>
          <a:prstGeom prst="roundRect">
            <a:avLst>
              <a:gd name="adj" fmla="val 4199"/>
            </a:avLst>
          </a:prstGeom>
          <a:noFill/>
          <a:ln w="19050">
            <a:solidFill>
              <a:srgbClr val="C69B1A"/>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nchorCtr="0"/>
          <a:lstStyle/>
          <a:p>
            <a:r>
              <a:rPr kumimoji="1" lang="ja-JP" altLang="en-US" sz="1600" dirty="0">
                <a:solidFill>
                  <a:schemeClr val="tx1"/>
                </a:solidFill>
                <a:latin typeface="BIZ UDゴシック" panose="020B0400000000000000" pitchFamily="49" charset="-128"/>
                <a:ea typeface="BIZ UDゴシック" panose="020B0400000000000000" pitchFamily="49" charset="-128"/>
              </a:rPr>
              <a:t> 広葉樹林化・混交林化の面積</a:t>
            </a:r>
            <a:r>
              <a:rPr kumimoji="1" lang="en-US" altLang="ja-JP" sz="1100" dirty="0">
                <a:solidFill>
                  <a:schemeClr val="tx1"/>
                </a:solidFill>
                <a:latin typeface="BIZ UDゴシック" panose="020B0400000000000000" pitchFamily="49" charset="-128"/>
                <a:ea typeface="BIZ UDゴシック" panose="020B0400000000000000" pitchFamily="49" charset="-128"/>
              </a:rPr>
              <a:t>(R1</a:t>
            </a:r>
            <a:r>
              <a:rPr kumimoji="1" lang="ja-JP" altLang="en-US" sz="1100" dirty="0">
                <a:solidFill>
                  <a:schemeClr val="tx1"/>
                </a:solidFill>
                <a:latin typeface="BIZ UDゴシック" panose="020B0400000000000000" pitchFamily="49" charset="-128"/>
                <a:ea typeface="BIZ UDゴシック" panose="020B0400000000000000" pitchFamily="49" charset="-128"/>
              </a:rPr>
              <a:t>以降実績</a:t>
            </a:r>
            <a:r>
              <a:rPr kumimoji="1" lang="en-US" altLang="ja-JP" sz="1100" dirty="0">
                <a:solidFill>
                  <a:schemeClr val="tx1"/>
                </a:solidFill>
                <a:latin typeface="BIZ UDゴシック" panose="020B0400000000000000" pitchFamily="49" charset="-128"/>
                <a:ea typeface="BIZ UDゴシック" panose="020B0400000000000000" pitchFamily="49" charset="-128"/>
              </a:rPr>
              <a:t>)</a:t>
            </a:r>
            <a:endParaRPr kumimoji="1" lang="en-US" altLang="ja-JP" sz="1600" dirty="0">
              <a:solidFill>
                <a:schemeClr val="tx1"/>
              </a:solidFill>
              <a:latin typeface="BIZ UDゴシック" panose="020B0400000000000000" pitchFamily="49" charset="-128"/>
              <a:ea typeface="BIZ UDゴシック" panose="020B0400000000000000" pitchFamily="49" charset="-128"/>
            </a:endParaRPr>
          </a:p>
          <a:p>
            <a:r>
              <a:rPr kumimoji="1" lang="ja-JP" altLang="en-US" sz="1600" dirty="0">
                <a:solidFill>
                  <a:schemeClr val="tx1"/>
                </a:solidFill>
                <a:latin typeface="BIZ UDゴシック" panose="020B0400000000000000" pitchFamily="49" charset="-128"/>
                <a:ea typeface="BIZ UDゴシック" panose="020B0400000000000000" pitchFamily="49" charset="-128"/>
              </a:rPr>
              <a:t> </a:t>
            </a:r>
            <a:r>
              <a:rPr kumimoji="1" lang="ja-JP" altLang="en-US" sz="1400" dirty="0">
                <a:solidFill>
                  <a:schemeClr val="tx1"/>
                </a:solidFill>
                <a:latin typeface="BIZ UDゴシック" panose="020B0400000000000000" pitchFamily="49" charset="-128"/>
                <a:ea typeface="BIZ UDゴシック" panose="020B0400000000000000" pitchFamily="49" charset="-128"/>
              </a:rPr>
              <a:t>期初 </a:t>
            </a:r>
            <a:r>
              <a:rPr kumimoji="1" lang="en-US" altLang="ja-JP" sz="1400" dirty="0">
                <a:solidFill>
                  <a:schemeClr val="tx1"/>
                </a:solidFill>
                <a:latin typeface="BIZ UDゴシック" panose="020B0400000000000000" pitchFamily="49" charset="-128"/>
                <a:ea typeface="BIZ UDゴシック" panose="020B0400000000000000" pitchFamily="49" charset="-128"/>
              </a:rPr>
              <a:t>226ha </a:t>
            </a:r>
            <a:r>
              <a:rPr kumimoji="1" lang="ja-JP" altLang="en-US" sz="1400" dirty="0">
                <a:solidFill>
                  <a:schemeClr val="tx1"/>
                </a:solidFill>
                <a:latin typeface="BIZ UDゴシック" panose="020B0400000000000000" pitchFamily="49" charset="-128"/>
                <a:ea typeface="BIZ UDゴシック" panose="020B0400000000000000" pitchFamily="49" charset="-128"/>
              </a:rPr>
              <a:t>⇒中期 </a:t>
            </a:r>
            <a:r>
              <a:rPr kumimoji="1" lang="en-US" altLang="ja-JP" sz="1400" dirty="0">
                <a:solidFill>
                  <a:schemeClr val="tx1"/>
                </a:solidFill>
                <a:latin typeface="BIZ UDゴシック" panose="020B0400000000000000" pitchFamily="49" charset="-128"/>
                <a:ea typeface="BIZ UDゴシック" panose="020B0400000000000000" pitchFamily="49" charset="-128"/>
              </a:rPr>
              <a:t>800ha </a:t>
            </a:r>
            <a:r>
              <a:rPr kumimoji="1" lang="ja-JP" altLang="en-US" sz="1400" dirty="0">
                <a:solidFill>
                  <a:schemeClr val="tx1"/>
                </a:solidFill>
                <a:latin typeface="BIZ UDゴシック" panose="020B0400000000000000" pitchFamily="49" charset="-128"/>
                <a:ea typeface="BIZ UDゴシック" panose="020B0400000000000000" pitchFamily="49" charset="-128"/>
              </a:rPr>
              <a:t>⇒長期</a:t>
            </a:r>
            <a:r>
              <a:rPr kumimoji="1" lang="en-US" altLang="ja-JP" sz="1400" dirty="0">
                <a:solidFill>
                  <a:schemeClr val="tx1"/>
                </a:solidFill>
                <a:latin typeface="BIZ UDゴシック" panose="020B0400000000000000" pitchFamily="49" charset="-128"/>
                <a:ea typeface="BIZ UDゴシック" panose="020B0400000000000000" pitchFamily="49" charset="-128"/>
              </a:rPr>
              <a:t> 1,800ha</a:t>
            </a:r>
            <a:r>
              <a:rPr kumimoji="1" lang="ja-JP" altLang="en-US" sz="1400" dirty="0">
                <a:solidFill>
                  <a:schemeClr val="tx1"/>
                </a:solidFill>
                <a:latin typeface="BIZ UDゴシック" panose="020B0400000000000000" pitchFamily="49" charset="-128"/>
                <a:ea typeface="BIZ UDゴシック" panose="020B0400000000000000" pitchFamily="49" charset="-128"/>
              </a:rPr>
              <a:t>　</a:t>
            </a:r>
            <a:endParaRPr kumimoji="1" lang="en-US" altLang="ja-JP" sz="1600" dirty="0">
              <a:solidFill>
                <a:schemeClr val="tx1"/>
              </a:solidFill>
              <a:latin typeface="BIZ UDゴシック" panose="020B0400000000000000" pitchFamily="49" charset="-128"/>
              <a:ea typeface="BIZ UDゴシック" panose="020B0400000000000000" pitchFamily="49" charset="-128"/>
            </a:endParaRPr>
          </a:p>
        </p:txBody>
      </p:sp>
      <p:sp>
        <p:nvSpPr>
          <p:cNvPr id="44" name="正方形/長方形 43">
            <a:extLst>
              <a:ext uri="{FF2B5EF4-FFF2-40B4-BE49-F238E27FC236}">
                <a16:creationId xmlns:a16="http://schemas.microsoft.com/office/drawing/2014/main" id="{3A3841CC-ABB6-4CC4-9F2A-C1C8D0CEFB31}"/>
              </a:ext>
            </a:extLst>
          </p:cNvPr>
          <p:cNvSpPr/>
          <p:nvPr/>
        </p:nvSpPr>
        <p:spPr>
          <a:xfrm>
            <a:off x="47128" y="1556376"/>
            <a:ext cx="1142058" cy="546668"/>
          </a:xfrm>
          <a:prstGeom prst="rect">
            <a:avLst/>
          </a:prstGeom>
          <a:solidFill>
            <a:srgbClr val="C69B1A"/>
          </a:solidFill>
          <a:ln w="19050" cmpd="sng">
            <a:solidFill>
              <a:srgbClr val="C69B1A"/>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kumimoji="1" lang="ja-JP" altLang="en-US" sz="1600" b="1" dirty="0">
                <a:solidFill>
                  <a:schemeClr val="bg1"/>
                </a:solidFill>
                <a:latin typeface="BIZ UDゴシック" panose="020B0400000000000000" pitchFamily="49" charset="-128"/>
                <a:ea typeface="BIZ UDゴシック" panose="020B0400000000000000" pitchFamily="49" charset="-128"/>
              </a:rPr>
              <a:t>成果指標１</a:t>
            </a:r>
          </a:p>
        </p:txBody>
      </p:sp>
      <p:sp>
        <p:nvSpPr>
          <p:cNvPr id="45" name="四角形: 角を丸くする 44">
            <a:extLst>
              <a:ext uri="{FF2B5EF4-FFF2-40B4-BE49-F238E27FC236}">
                <a16:creationId xmlns:a16="http://schemas.microsoft.com/office/drawing/2014/main" id="{C1A4BF0F-937D-4F59-93A0-7E6A054F40D4}"/>
              </a:ext>
            </a:extLst>
          </p:cNvPr>
          <p:cNvSpPr/>
          <p:nvPr/>
        </p:nvSpPr>
        <p:spPr>
          <a:xfrm>
            <a:off x="160379" y="5865699"/>
            <a:ext cx="4827707" cy="992301"/>
          </a:xfrm>
          <a:prstGeom prst="roundRect">
            <a:avLst>
              <a:gd name="adj" fmla="val 4199"/>
            </a:avLst>
          </a:prstGeom>
          <a:solidFill>
            <a:schemeClr val="bg1"/>
          </a:solidFill>
          <a:ln w="1905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nchorCtr="0"/>
          <a:lstStyle/>
          <a:p>
            <a:r>
              <a:rPr kumimoji="1" lang="ja-JP" altLang="en-US" sz="1200" dirty="0">
                <a:solidFill>
                  <a:schemeClr val="tx1"/>
                </a:solidFill>
                <a:latin typeface="BIZ UDゴシック" panose="020B0400000000000000" pitchFamily="49" charset="-128"/>
                <a:ea typeface="BIZ UDゴシック" panose="020B0400000000000000" pitchFamily="49" charset="-128"/>
              </a:rPr>
              <a:t>■成果指標の考え方</a:t>
            </a:r>
            <a:endParaRPr kumimoji="1" lang="en-US" altLang="ja-JP" sz="1200" dirty="0">
              <a:solidFill>
                <a:schemeClr val="tx1"/>
              </a:solidFill>
              <a:latin typeface="BIZ UDゴシック" panose="020B0400000000000000" pitchFamily="49" charset="-128"/>
              <a:ea typeface="BIZ UDゴシック" panose="020B0400000000000000" pitchFamily="49" charset="-128"/>
            </a:endParaRPr>
          </a:p>
          <a:p>
            <a:r>
              <a:rPr kumimoji="1" lang="ja-JP" altLang="en-US" sz="1100" dirty="0">
                <a:solidFill>
                  <a:schemeClr val="tx1"/>
                </a:solidFill>
                <a:latin typeface="BIZ UDゴシック" panose="020B0400000000000000" pitchFamily="49" charset="-128"/>
                <a:ea typeface="BIZ UDゴシック" panose="020B0400000000000000" pitchFamily="49" charset="-128"/>
              </a:rPr>
              <a:t>　森林構造として生態系や生物種の多様性が高まる広葉樹林化・混交林化面積を成果指標とし、長期については国の花粉発生源スギ人工林減少推進計画の目標（</a:t>
            </a:r>
            <a:r>
              <a:rPr kumimoji="1" lang="en-US" altLang="ja-JP" sz="1100" dirty="0">
                <a:solidFill>
                  <a:schemeClr val="tx1"/>
                </a:solidFill>
                <a:latin typeface="BIZ UDゴシック" panose="020B0400000000000000" pitchFamily="49" charset="-128"/>
                <a:ea typeface="BIZ UDゴシック" panose="020B0400000000000000" pitchFamily="49" charset="-128"/>
              </a:rPr>
              <a:t>R25</a:t>
            </a:r>
            <a:r>
              <a:rPr kumimoji="1" lang="ja-JP" altLang="en-US" sz="1100" dirty="0">
                <a:solidFill>
                  <a:schemeClr val="tx1"/>
                </a:solidFill>
                <a:latin typeface="BIZ UDゴシック" panose="020B0400000000000000" pitchFamily="49" charset="-128"/>
                <a:ea typeface="BIZ UDゴシック" panose="020B0400000000000000" pitchFamily="49" charset="-128"/>
              </a:rPr>
              <a:t>年度までに３割削減）を踏まえた</a:t>
            </a:r>
            <a:r>
              <a:rPr kumimoji="1" lang="en-US" altLang="ja-JP" sz="1100" dirty="0">
                <a:solidFill>
                  <a:schemeClr val="tx1"/>
                </a:solidFill>
                <a:latin typeface="BIZ UDゴシック" panose="020B0400000000000000" pitchFamily="49" charset="-128"/>
                <a:ea typeface="BIZ UDゴシック" panose="020B0400000000000000" pitchFamily="49" charset="-128"/>
              </a:rPr>
              <a:t>1,800ha</a:t>
            </a:r>
            <a:r>
              <a:rPr kumimoji="1" lang="ja-JP" altLang="en-US" sz="1100" dirty="0">
                <a:solidFill>
                  <a:schemeClr val="tx1"/>
                </a:solidFill>
                <a:latin typeface="BIZ UDゴシック" panose="020B0400000000000000" pitchFamily="49" charset="-128"/>
                <a:ea typeface="BIZ UDゴシック" panose="020B0400000000000000" pitchFamily="49" charset="-128"/>
              </a:rPr>
              <a:t>を、中期については、現在の取組状況を踏まえた</a:t>
            </a:r>
            <a:r>
              <a:rPr kumimoji="1" lang="en-US" altLang="ja-JP" sz="1100" dirty="0">
                <a:solidFill>
                  <a:schemeClr val="tx1"/>
                </a:solidFill>
                <a:latin typeface="BIZ UDゴシック" panose="020B0400000000000000" pitchFamily="49" charset="-128"/>
                <a:ea typeface="BIZ UDゴシック" panose="020B0400000000000000" pitchFamily="49" charset="-128"/>
              </a:rPr>
              <a:t>800ha</a:t>
            </a:r>
            <a:r>
              <a:rPr kumimoji="1" lang="ja-JP" altLang="en-US" sz="1100" dirty="0">
                <a:solidFill>
                  <a:schemeClr val="tx1"/>
                </a:solidFill>
                <a:latin typeface="BIZ UDゴシック" panose="020B0400000000000000" pitchFamily="49" charset="-128"/>
                <a:ea typeface="BIZ UDゴシック" panose="020B0400000000000000" pitchFamily="49" charset="-128"/>
              </a:rPr>
              <a:t>を指標値に設定した。</a:t>
            </a:r>
            <a:endParaRPr kumimoji="1" lang="en-US" altLang="ja-JP" sz="1200" dirty="0">
              <a:solidFill>
                <a:schemeClr val="tx1"/>
              </a:solidFill>
              <a:latin typeface="BIZ UDゴシック" panose="020B0400000000000000" pitchFamily="49" charset="-128"/>
              <a:ea typeface="BIZ UDゴシック" panose="020B0400000000000000" pitchFamily="49" charset="-128"/>
            </a:endParaRPr>
          </a:p>
        </p:txBody>
      </p:sp>
      <p:sp>
        <p:nvSpPr>
          <p:cNvPr id="46" name="四角形: 角を丸くする 45">
            <a:extLst>
              <a:ext uri="{FF2B5EF4-FFF2-40B4-BE49-F238E27FC236}">
                <a16:creationId xmlns:a16="http://schemas.microsoft.com/office/drawing/2014/main" id="{EBB80AD4-1B92-4B9F-820B-5A924E5C5988}"/>
              </a:ext>
            </a:extLst>
          </p:cNvPr>
          <p:cNvSpPr/>
          <p:nvPr/>
        </p:nvSpPr>
        <p:spPr>
          <a:xfrm>
            <a:off x="73792" y="5059458"/>
            <a:ext cx="4871299" cy="777788"/>
          </a:xfrm>
          <a:prstGeom prst="roundRect">
            <a:avLst>
              <a:gd name="adj" fmla="val 4199"/>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nchorCtr="0"/>
          <a:lstStyle/>
          <a:p>
            <a:r>
              <a:rPr kumimoji="1" lang="ja-JP" altLang="en-US" sz="1100" b="1" dirty="0">
                <a:solidFill>
                  <a:schemeClr val="tx1"/>
                </a:solidFill>
                <a:latin typeface="BIZ UDゴシック" panose="020B0400000000000000" pitchFamily="49" charset="-128"/>
                <a:ea typeface="BIZ UDゴシック" panose="020B0400000000000000" pitchFamily="49" charset="-128"/>
              </a:rPr>
              <a:t>＜参考＞風倒被害跡地整備状況</a:t>
            </a:r>
            <a:endParaRPr kumimoji="1" lang="en-US" altLang="ja-JP" sz="1100" b="1" dirty="0">
              <a:solidFill>
                <a:schemeClr val="tx1"/>
              </a:solidFill>
              <a:latin typeface="BIZ UDゴシック" panose="020B0400000000000000" pitchFamily="49" charset="-128"/>
              <a:ea typeface="BIZ UDゴシック" panose="020B0400000000000000" pitchFamily="49" charset="-128"/>
            </a:endParaRPr>
          </a:p>
          <a:p>
            <a:r>
              <a:rPr kumimoji="1" lang="ja-JP" altLang="en-US" sz="1100" dirty="0">
                <a:solidFill>
                  <a:schemeClr val="tx1"/>
                </a:solidFill>
                <a:latin typeface="BIZ UDゴシック" panose="020B0400000000000000" pitchFamily="49" charset="-128"/>
                <a:ea typeface="BIZ UDゴシック" panose="020B0400000000000000" pitchFamily="49" charset="-128"/>
              </a:rPr>
              <a:t>・</a:t>
            </a:r>
            <a:r>
              <a:rPr kumimoji="1" lang="en-US" altLang="ja-JP" sz="1100" dirty="0">
                <a:solidFill>
                  <a:schemeClr val="tx1"/>
                </a:solidFill>
                <a:latin typeface="BIZ UDゴシック" panose="020B0400000000000000" pitchFamily="49" charset="-128"/>
                <a:ea typeface="BIZ UDゴシック" panose="020B0400000000000000" pitchFamily="49" charset="-128"/>
              </a:rPr>
              <a:t>H30</a:t>
            </a:r>
            <a:r>
              <a:rPr kumimoji="1" lang="ja-JP" altLang="en-US" sz="1100" dirty="0">
                <a:solidFill>
                  <a:schemeClr val="tx1"/>
                </a:solidFill>
                <a:latin typeface="BIZ UDゴシック" panose="020B0400000000000000" pitchFamily="49" charset="-128"/>
                <a:ea typeface="BIZ UDゴシック" panose="020B0400000000000000" pitchFamily="49" charset="-128"/>
              </a:rPr>
              <a:t>年の台風</a:t>
            </a:r>
            <a:r>
              <a:rPr kumimoji="1" lang="en-US" altLang="ja-JP" sz="1100" dirty="0">
                <a:solidFill>
                  <a:schemeClr val="tx1"/>
                </a:solidFill>
                <a:latin typeface="BIZ UDゴシック" panose="020B0400000000000000" pitchFamily="49" charset="-128"/>
                <a:ea typeface="BIZ UDゴシック" panose="020B0400000000000000" pitchFamily="49" charset="-128"/>
              </a:rPr>
              <a:t>21</a:t>
            </a:r>
            <a:r>
              <a:rPr kumimoji="1" lang="ja-JP" altLang="en-US" sz="1100" dirty="0">
                <a:solidFill>
                  <a:schemeClr val="tx1"/>
                </a:solidFill>
                <a:latin typeface="BIZ UDゴシック" panose="020B0400000000000000" pitchFamily="49" charset="-128"/>
                <a:ea typeface="BIZ UDゴシック" panose="020B0400000000000000" pitchFamily="49" charset="-128"/>
              </a:rPr>
              <a:t>号による風倒被害地（</a:t>
            </a:r>
            <a:r>
              <a:rPr kumimoji="1" lang="en-US" altLang="ja-JP" sz="1100" dirty="0">
                <a:solidFill>
                  <a:schemeClr val="tx1"/>
                </a:solidFill>
                <a:latin typeface="BIZ UDゴシック" panose="020B0400000000000000" pitchFamily="49" charset="-128"/>
                <a:ea typeface="BIZ UDゴシック" panose="020B0400000000000000" pitchFamily="49" charset="-128"/>
              </a:rPr>
              <a:t>613ha</a:t>
            </a:r>
            <a:r>
              <a:rPr kumimoji="1" lang="ja-JP" altLang="en-US" sz="1100" dirty="0">
                <a:solidFill>
                  <a:schemeClr val="tx1"/>
                </a:solidFill>
                <a:latin typeface="BIZ UDゴシック" panose="020B0400000000000000" pitchFamily="49" charset="-128"/>
                <a:ea typeface="BIZ UDゴシック" panose="020B0400000000000000" pitchFamily="49" charset="-128"/>
              </a:rPr>
              <a:t>）のうち約</a:t>
            </a:r>
            <a:r>
              <a:rPr kumimoji="1" lang="en-US" altLang="ja-JP" sz="1100" dirty="0">
                <a:solidFill>
                  <a:schemeClr val="tx1"/>
                </a:solidFill>
                <a:latin typeface="BIZ UDゴシック" panose="020B0400000000000000" pitchFamily="49" charset="-128"/>
                <a:ea typeface="BIZ UDゴシック" panose="020B0400000000000000" pitchFamily="49" charset="-128"/>
              </a:rPr>
              <a:t>226ha</a:t>
            </a:r>
            <a:r>
              <a:rPr kumimoji="1" lang="ja-JP" altLang="en-US" sz="1100" dirty="0">
                <a:solidFill>
                  <a:schemeClr val="tx1"/>
                </a:solidFill>
                <a:latin typeface="BIZ UDゴシック" panose="020B0400000000000000" pitchFamily="49" charset="-128"/>
                <a:ea typeface="BIZ UDゴシック" panose="020B0400000000000000" pitchFamily="49" charset="-128"/>
              </a:rPr>
              <a:t>で森林災害</a:t>
            </a:r>
            <a:endParaRPr kumimoji="1" lang="en-US" altLang="ja-JP" sz="1100" dirty="0">
              <a:solidFill>
                <a:schemeClr val="tx1"/>
              </a:solidFill>
              <a:latin typeface="BIZ UDゴシック" panose="020B0400000000000000" pitchFamily="49" charset="-128"/>
              <a:ea typeface="BIZ UDゴシック" panose="020B0400000000000000" pitchFamily="49" charset="-128"/>
            </a:endParaRPr>
          </a:p>
          <a:p>
            <a:r>
              <a:rPr kumimoji="1" lang="ja-JP" altLang="en-US" sz="1100" dirty="0">
                <a:solidFill>
                  <a:schemeClr val="tx1"/>
                </a:solidFill>
                <a:latin typeface="BIZ UDゴシック" panose="020B0400000000000000" pitchFamily="49" charset="-128"/>
                <a:ea typeface="BIZ UDゴシック" panose="020B0400000000000000" pitchFamily="49" charset="-128"/>
              </a:rPr>
              <a:t>　復旧事業等による広葉樹林化を実施済み。残りの被災森林についても、</a:t>
            </a:r>
            <a:endParaRPr kumimoji="1" lang="en-US" altLang="ja-JP" sz="1100" dirty="0">
              <a:solidFill>
                <a:schemeClr val="tx1"/>
              </a:solidFill>
              <a:latin typeface="BIZ UDゴシック" panose="020B0400000000000000" pitchFamily="49" charset="-128"/>
              <a:ea typeface="BIZ UDゴシック" panose="020B0400000000000000" pitchFamily="49" charset="-128"/>
            </a:endParaRPr>
          </a:p>
          <a:p>
            <a:r>
              <a:rPr kumimoji="1" lang="ja-JP" altLang="en-US" sz="1100" dirty="0">
                <a:solidFill>
                  <a:schemeClr val="tx1"/>
                </a:solidFill>
                <a:latin typeface="BIZ UDゴシック" panose="020B0400000000000000" pitchFamily="49" charset="-128"/>
                <a:ea typeface="BIZ UDゴシック" panose="020B0400000000000000" pitchFamily="49" charset="-128"/>
              </a:rPr>
              <a:t>　本プラン計画期間内に復旧（広葉樹林化）完了させる見込み</a:t>
            </a:r>
            <a:endParaRPr kumimoji="1" lang="en-US" altLang="ja-JP" sz="1100" dirty="0">
              <a:solidFill>
                <a:schemeClr val="tx1"/>
              </a:solidFill>
              <a:latin typeface="BIZ UDゴシック" panose="020B0400000000000000" pitchFamily="49" charset="-128"/>
              <a:ea typeface="BIZ UDゴシック" panose="020B0400000000000000" pitchFamily="49" charset="-128"/>
            </a:endParaRPr>
          </a:p>
          <a:p>
            <a:r>
              <a:rPr kumimoji="1" lang="ja-JP" altLang="en-US" sz="1200" dirty="0">
                <a:solidFill>
                  <a:schemeClr val="tx1"/>
                </a:solidFill>
                <a:latin typeface="BIZ UDゴシック" panose="020B0400000000000000" pitchFamily="49" charset="-128"/>
                <a:ea typeface="BIZ UDゴシック" panose="020B0400000000000000" pitchFamily="49" charset="-128"/>
              </a:rPr>
              <a:t>　</a:t>
            </a:r>
            <a:endParaRPr kumimoji="1" lang="en-US" altLang="ja-JP" sz="1200" dirty="0">
              <a:solidFill>
                <a:schemeClr val="tx1"/>
              </a:solidFill>
              <a:latin typeface="BIZ UDゴシック" panose="020B0400000000000000" pitchFamily="49" charset="-128"/>
              <a:ea typeface="BIZ UDゴシック" panose="020B0400000000000000" pitchFamily="49" charset="-128"/>
            </a:endParaRPr>
          </a:p>
        </p:txBody>
      </p:sp>
      <p:sp>
        <p:nvSpPr>
          <p:cNvPr id="47" name="正方形/長方形 46">
            <a:extLst>
              <a:ext uri="{FF2B5EF4-FFF2-40B4-BE49-F238E27FC236}">
                <a16:creationId xmlns:a16="http://schemas.microsoft.com/office/drawing/2014/main" id="{F8A5D068-AEF5-4775-8BD8-8B916E06E576}"/>
              </a:ext>
            </a:extLst>
          </p:cNvPr>
          <p:cNvSpPr/>
          <p:nvPr/>
        </p:nvSpPr>
        <p:spPr>
          <a:xfrm>
            <a:off x="489424" y="4491747"/>
            <a:ext cx="1669208" cy="389343"/>
          </a:xfrm>
          <a:prstGeom prst="rect">
            <a:avLst/>
          </a:prstGeom>
          <a:solidFill>
            <a:srgbClr val="2494E3"/>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kumimoji="1" lang="ja-JP" altLang="en-US" sz="1200" dirty="0">
                <a:solidFill>
                  <a:schemeClr val="bg1"/>
                </a:solidFill>
                <a:latin typeface="BIZ UDゴシック" panose="020B0400000000000000" pitchFamily="49" charset="-128"/>
                <a:ea typeface="BIZ UDゴシック" panose="020B0400000000000000" pitchFamily="49" charset="-128"/>
              </a:rPr>
              <a:t>広葉樹林への誘導転換</a:t>
            </a:r>
            <a:endParaRPr kumimoji="1" lang="en-US" altLang="ja-JP" sz="1200" dirty="0">
              <a:solidFill>
                <a:schemeClr val="bg1"/>
              </a:solidFill>
              <a:latin typeface="BIZ UDゴシック" panose="020B0400000000000000" pitchFamily="49" charset="-128"/>
              <a:ea typeface="BIZ UDゴシック" panose="020B0400000000000000" pitchFamily="49" charset="-128"/>
            </a:endParaRPr>
          </a:p>
          <a:p>
            <a:pPr algn="ctr"/>
            <a:r>
              <a:rPr kumimoji="1" lang="ja-JP" altLang="en-US" sz="1200" dirty="0">
                <a:solidFill>
                  <a:schemeClr val="bg1"/>
                </a:solidFill>
                <a:latin typeface="BIZ UDゴシック" panose="020B0400000000000000" pitchFamily="49" charset="-128"/>
                <a:ea typeface="BIZ UDゴシック" panose="020B0400000000000000" pitchFamily="49" charset="-128"/>
              </a:rPr>
              <a:t>６，０００ </a:t>
            </a:r>
            <a:r>
              <a:rPr kumimoji="1" lang="en-US" altLang="ja-JP" sz="1200" dirty="0">
                <a:solidFill>
                  <a:schemeClr val="bg1"/>
                </a:solidFill>
                <a:latin typeface="BIZ UDゴシック" panose="020B0400000000000000" pitchFamily="49" charset="-128"/>
                <a:ea typeface="BIZ UDゴシック" panose="020B0400000000000000" pitchFamily="49" charset="-128"/>
              </a:rPr>
              <a:t>ha</a:t>
            </a:r>
          </a:p>
        </p:txBody>
      </p:sp>
      <p:sp>
        <p:nvSpPr>
          <p:cNvPr id="48" name="正方形/長方形 47">
            <a:extLst>
              <a:ext uri="{FF2B5EF4-FFF2-40B4-BE49-F238E27FC236}">
                <a16:creationId xmlns:a16="http://schemas.microsoft.com/office/drawing/2014/main" id="{CBE23D17-E5AA-455D-A9D4-EEF8AFDB4ECA}"/>
              </a:ext>
            </a:extLst>
          </p:cNvPr>
          <p:cNvSpPr/>
          <p:nvPr/>
        </p:nvSpPr>
        <p:spPr>
          <a:xfrm>
            <a:off x="2852889" y="4448297"/>
            <a:ext cx="1539498" cy="435795"/>
          </a:xfrm>
          <a:prstGeom prst="rect">
            <a:avLst/>
          </a:prstGeom>
          <a:no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0" tIns="36000" rIns="0" bIns="36000" rtlCol="0" anchor="t" anchorCtr="0"/>
          <a:lstStyle/>
          <a:p>
            <a:r>
              <a:rPr kumimoji="1" lang="ja-JP" altLang="en-US" sz="1200" b="1" dirty="0">
                <a:solidFill>
                  <a:schemeClr val="tx1"/>
                </a:solidFill>
                <a:latin typeface="BIZ UDゴシック" panose="020B0400000000000000" pitchFamily="49" charset="-128"/>
                <a:ea typeface="BIZ UDゴシック" panose="020B0400000000000000" pitchFamily="49" charset="-128"/>
              </a:rPr>
              <a:t>　　　</a:t>
            </a:r>
            <a:endParaRPr kumimoji="1" lang="en-US" altLang="ja-JP" sz="1200" b="1" dirty="0">
              <a:solidFill>
                <a:schemeClr val="tx1"/>
              </a:solidFill>
              <a:latin typeface="BIZ UDゴシック" panose="020B0400000000000000" pitchFamily="49" charset="-128"/>
              <a:ea typeface="BIZ UDゴシック" panose="020B0400000000000000" pitchFamily="49" charset="-128"/>
            </a:endParaRPr>
          </a:p>
          <a:p>
            <a:r>
              <a:rPr kumimoji="1" lang="ja-JP" altLang="en-US" sz="1200" b="1" dirty="0">
                <a:solidFill>
                  <a:schemeClr val="tx1"/>
                </a:solidFill>
                <a:latin typeface="BIZ UDゴシック" panose="020B0400000000000000" pitchFamily="49" charset="-128"/>
                <a:ea typeface="BIZ UDゴシック" panose="020B0400000000000000" pitchFamily="49" charset="-128"/>
              </a:rPr>
              <a:t>＝ １，８００ </a:t>
            </a:r>
            <a:r>
              <a:rPr kumimoji="1" lang="en-US" altLang="ja-JP" sz="1200" b="1" dirty="0">
                <a:solidFill>
                  <a:schemeClr val="tx1"/>
                </a:solidFill>
                <a:latin typeface="BIZ UDゴシック" panose="020B0400000000000000" pitchFamily="49" charset="-128"/>
                <a:ea typeface="BIZ UDゴシック" panose="020B0400000000000000" pitchFamily="49" charset="-128"/>
              </a:rPr>
              <a:t>ha</a:t>
            </a:r>
          </a:p>
        </p:txBody>
      </p:sp>
      <p:sp>
        <p:nvSpPr>
          <p:cNvPr id="49" name="正方形/長方形 48">
            <a:extLst>
              <a:ext uri="{FF2B5EF4-FFF2-40B4-BE49-F238E27FC236}">
                <a16:creationId xmlns:a16="http://schemas.microsoft.com/office/drawing/2014/main" id="{D35AD656-BC2E-40A2-8B8B-3AFDC6E07D80}"/>
              </a:ext>
            </a:extLst>
          </p:cNvPr>
          <p:cNvSpPr/>
          <p:nvPr/>
        </p:nvSpPr>
        <p:spPr>
          <a:xfrm>
            <a:off x="197249" y="4020387"/>
            <a:ext cx="4609748" cy="435795"/>
          </a:xfrm>
          <a:prstGeom prst="rect">
            <a:avLst/>
          </a:prstGeom>
          <a:no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nchorCtr="0"/>
          <a:lstStyle/>
          <a:p>
            <a:r>
              <a:rPr kumimoji="1" lang="ja-JP" altLang="en-US" sz="1200" b="1" dirty="0">
                <a:solidFill>
                  <a:schemeClr val="tx1"/>
                </a:solidFill>
                <a:latin typeface="BIZ UDゴシック" panose="020B0400000000000000" pitchFamily="49" charset="-128"/>
                <a:ea typeface="BIZ UDゴシック" panose="020B0400000000000000" pitchFamily="49" charset="-128"/>
              </a:rPr>
              <a:t>●「花粉発生源スギ人工林減少推進計画」</a:t>
            </a:r>
            <a:r>
              <a:rPr kumimoji="1" lang="ja-JP" altLang="en-US" sz="1000" b="1" dirty="0">
                <a:solidFill>
                  <a:schemeClr val="tx1"/>
                </a:solidFill>
                <a:latin typeface="BIZ UDゴシック" panose="020B0400000000000000" pitchFamily="49" charset="-128"/>
                <a:ea typeface="BIZ UDゴシック" panose="020B0400000000000000" pitchFamily="49" charset="-128"/>
              </a:rPr>
              <a:t>（農林水産省）</a:t>
            </a:r>
            <a:endParaRPr kumimoji="1" lang="en-US" altLang="ja-JP" sz="1200" b="1" dirty="0">
              <a:solidFill>
                <a:schemeClr val="tx1"/>
              </a:solidFill>
              <a:latin typeface="BIZ UDゴシック" panose="020B0400000000000000" pitchFamily="49" charset="-128"/>
              <a:ea typeface="BIZ UDゴシック" panose="020B0400000000000000" pitchFamily="49" charset="-128"/>
            </a:endParaRPr>
          </a:p>
          <a:p>
            <a:r>
              <a:rPr kumimoji="1" lang="ja-JP" altLang="en-US" sz="1200" b="1" dirty="0">
                <a:solidFill>
                  <a:schemeClr val="tx1"/>
                </a:solidFill>
                <a:latin typeface="BIZ UDゴシック" panose="020B0400000000000000" pitchFamily="49" charset="-128"/>
                <a:ea typeface="BIZ UDゴシック" panose="020B0400000000000000" pitchFamily="49" charset="-128"/>
              </a:rPr>
              <a:t>　 の目標を踏まえた、めざすべき到達点</a:t>
            </a:r>
            <a:r>
              <a:rPr kumimoji="1" lang="en-US" altLang="ja-JP" sz="1200" b="1" dirty="0">
                <a:solidFill>
                  <a:schemeClr val="tx1"/>
                </a:solidFill>
                <a:latin typeface="BIZ UDゴシック" panose="020B0400000000000000" pitchFamily="49" charset="-128"/>
                <a:ea typeface="BIZ UDゴシック" panose="020B0400000000000000" pitchFamily="49" charset="-128"/>
              </a:rPr>
              <a:t>【</a:t>
            </a:r>
            <a:r>
              <a:rPr kumimoji="1" lang="ja-JP" altLang="en-US" sz="1200" b="1" dirty="0">
                <a:solidFill>
                  <a:schemeClr val="tx1"/>
                </a:solidFill>
                <a:latin typeface="BIZ UDゴシック" panose="020B0400000000000000" pitchFamily="49" charset="-128"/>
                <a:ea typeface="BIZ UDゴシック" panose="020B0400000000000000" pitchFamily="49" charset="-128"/>
              </a:rPr>
              <a:t>長期指標</a:t>
            </a:r>
            <a:r>
              <a:rPr kumimoji="1" lang="en-US" altLang="ja-JP" sz="1200" b="1" dirty="0">
                <a:solidFill>
                  <a:schemeClr val="tx1"/>
                </a:solidFill>
                <a:latin typeface="BIZ UDゴシック" panose="020B0400000000000000" pitchFamily="49" charset="-128"/>
                <a:ea typeface="BIZ UDゴシック" panose="020B0400000000000000" pitchFamily="49" charset="-128"/>
              </a:rPr>
              <a:t>】</a:t>
            </a:r>
          </a:p>
        </p:txBody>
      </p:sp>
      <p:sp>
        <p:nvSpPr>
          <p:cNvPr id="50" name="正方形/長方形 49">
            <a:extLst>
              <a:ext uri="{FF2B5EF4-FFF2-40B4-BE49-F238E27FC236}">
                <a16:creationId xmlns:a16="http://schemas.microsoft.com/office/drawing/2014/main" id="{88C385E8-2FBA-4420-9214-428176D26A3E}"/>
              </a:ext>
            </a:extLst>
          </p:cNvPr>
          <p:cNvSpPr/>
          <p:nvPr/>
        </p:nvSpPr>
        <p:spPr>
          <a:xfrm>
            <a:off x="2182269" y="4614049"/>
            <a:ext cx="679078" cy="287391"/>
          </a:xfrm>
          <a:prstGeom prst="rect">
            <a:avLst/>
          </a:prstGeom>
          <a:no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nchorCtr="0"/>
          <a:lstStyle/>
          <a:p>
            <a:r>
              <a:rPr kumimoji="1" lang="en-US" altLang="ja-JP" sz="1200" b="1" dirty="0">
                <a:solidFill>
                  <a:schemeClr val="tx1"/>
                </a:solidFill>
                <a:latin typeface="BIZ UDゴシック" panose="020B0400000000000000" pitchFamily="49" charset="-128"/>
                <a:ea typeface="BIZ UDゴシック" panose="020B0400000000000000" pitchFamily="49" charset="-128"/>
              </a:rPr>
              <a:t>× </a:t>
            </a:r>
            <a:r>
              <a:rPr kumimoji="1" lang="ja-JP" altLang="en-US" sz="1200" b="1" dirty="0">
                <a:solidFill>
                  <a:schemeClr val="tx1"/>
                </a:solidFill>
                <a:latin typeface="BIZ UDゴシック" panose="020B0400000000000000" pitchFamily="49" charset="-128"/>
                <a:ea typeface="BIZ UDゴシック" panose="020B0400000000000000" pitchFamily="49" charset="-128"/>
              </a:rPr>
              <a:t>３割</a:t>
            </a:r>
            <a:endParaRPr kumimoji="1" lang="en-US" altLang="ja-JP" sz="1200" b="1" dirty="0">
              <a:solidFill>
                <a:schemeClr val="tx1"/>
              </a:solidFill>
              <a:latin typeface="BIZ UDゴシック" panose="020B0400000000000000" pitchFamily="49" charset="-128"/>
              <a:ea typeface="BIZ UDゴシック" panose="020B0400000000000000" pitchFamily="49" charset="-128"/>
            </a:endParaRPr>
          </a:p>
        </p:txBody>
      </p:sp>
      <p:sp>
        <p:nvSpPr>
          <p:cNvPr id="52" name="正方形/長方形 51">
            <a:extLst>
              <a:ext uri="{FF2B5EF4-FFF2-40B4-BE49-F238E27FC236}">
                <a16:creationId xmlns:a16="http://schemas.microsoft.com/office/drawing/2014/main" id="{78710280-701F-43A4-A406-6C45C881A7F2}"/>
              </a:ext>
            </a:extLst>
          </p:cNvPr>
          <p:cNvSpPr/>
          <p:nvPr/>
        </p:nvSpPr>
        <p:spPr>
          <a:xfrm>
            <a:off x="2583204" y="3873949"/>
            <a:ext cx="2368878" cy="232174"/>
          </a:xfrm>
          <a:prstGeom prst="rect">
            <a:avLst/>
          </a:prstGeom>
          <a:no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nchorCtr="0"/>
          <a:lstStyle/>
          <a:p>
            <a:r>
              <a:rPr kumimoji="1" lang="ja-JP" altLang="en-US" sz="900" dirty="0">
                <a:solidFill>
                  <a:schemeClr val="tx1"/>
                </a:solidFill>
                <a:latin typeface="BIZ UDゴシック" panose="020B0400000000000000" pitchFamily="49" charset="-128"/>
                <a:ea typeface="BIZ UDゴシック" panose="020B0400000000000000" pitchFamily="49" charset="-128"/>
              </a:rPr>
              <a:t>大阪府広葉樹林化技術マニュアル（</a:t>
            </a:r>
            <a:r>
              <a:rPr kumimoji="1" lang="en-US" altLang="ja-JP" sz="900" dirty="0">
                <a:solidFill>
                  <a:schemeClr val="tx1"/>
                </a:solidFill>
                <a:latin typeface="BIZ UDゴシック" panose="020B0400000000000000" pitchFamily="49" charset="-128"/>
                <a:ea typeface="BIZ UDゴシック" panose="020B0400000000000000" pitchFamily="49" charset="-128"/>
              </a:rPr>
              <a:t>2020.6</a:t>
            </a:r>
            <a:r>
              <a:rPr kumimoji="1" lang="ja-JP" altLang="en-US" sz="900" dirty="0">
                <a:solidFill>
                  <a:schemeClr val="tx1"/>
                </a:solidFill>
                <a:latin typeface="BIZ UDゴシック" panose="020B0400000000000000" pitchFamily="49" charset="-128"/>
                <a:ea typeface="BIZ UDゴシック" panose="020B0400000000000000" pitchFamily="49" charset="-128"/>
              </a:rPr>
              <a:t>）</a:t>
            </a:r>
            <a:endParaRPr kumimoji="1" lang="en-US" altLang="ja-JP" sz="900" dirty="0">
              <a:solidFill>
                <a:schemeClr val="tx1"/>
              </a:solidFill>
              <a:latin typeface="BIZ UDゴシック" panose="020B0400000000000000" pitchFamily="49" charset="-128"/>
              <a:ea typeface="BIZ UDゴシック" panose="020B0400000000000000" pitchFamily="49" charset="-128"/>
            </a:endParaRPr>
          </a:p>
        </p:txBody>
      </p:sp>
      <p:sp>
        <p:nvSpPr>
          <p:cNvPr id="39" name="正方形/長方形 38">
            <a:extLst>
              <a:ext uri="{FF2B5EF4-FFF2-40B4-BE49-F238E27FC236}">
                <a16:creationId xmlns:a16="http://schemas.microsoft.com/office/drawing/2014/main" id="{D76425E2-7E08-4008-A68B-AA751F7A49CC}"/>
              </a:ext>
            </a:extLst>
          </p:cNvPr>
          <p:cNvSpPr/>
          <p:nvPr/>
        </p:nvSpPr>
        <p:spPr>
          <a:xfrm>
            <a:off x="0" y="0"/>
            <a:ext cx="9906000" cy="464695"/>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b="1" dirty="0">
                <a:latin typeface="BIZ UDゴシック" panose="020B0400000000000000" pitchFamily="49" charset="-128"/>
                <a:ea typeface="BIZ UDゴシック" panose="020B0400000000000000" pitchFamily="49" charset="-128"/>
              </a:rPr>
              <a:t>　第６章　目標達成に向けた成果指標</a:t>
            </a:r>
          </a:p>
        </p:txBody>
      </p:sp>
      <p:pic>
        <p:nvPicPr>
          <p:cNvPr id="35" name="図 34">
            <a:extLst>
              <a:ext uri="{FF2B5EF4-FFF2-40B4-BE49-F238E27FC236}">
                <a16:creationId xmlns:a16="http://schemas.microsoft.com/office/drawing/2014/main" id="{552BF5C1-B6D0-4431-8D09-90962C7D7750}"/>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7362939" y="143722"/>
            <a:ext cx="288000" cy="288000"/>
          </a:xfrm>
          <a:prstGeom prst="rect">
            <a:avLst/>
          </a:prstGeom>
        </p:spPr>
      </p:pic>
      <p:pic>
        <p:nvPicPr>
          <p:cNvPr id="36" name="図 35">
            <a:extLst>
              <a:ext uri="{FF2B5EF4-FFF2-40B4-BE49-F238E27FC236}">
                <a16:creationId xmlns:a16="http://schemas.microsoft.com/office/drawing/2014/main" id="{92D4AC58-5AB8-4735-9987-6BA4F5FC61F7}"/>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8930444" y="143722"/>
            <a:ext cx="288000" cy="288000"/>
          </a:xfrm>
          <a:prstGeom prst="rect">
            <a:avLst/>
          </a:prstGeom>
        </p:spPr>
      </p:pic>
      <p:pic>
        <p:nvPicPr>
          <p:cNvPr id="38" name="図 37">
            <a:extLst>
              <a:ext uri="{FF2B5EF4-FFF2-40B4-BE49-F238E27FC236}">
                <a16:creationId xmlns:a16="http://schemas.microsoft.com/office/drawing/2014/main" id="{73DD3906-CEF7-4C9B-B2B8-6999B26F1A0C}"/>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9243945" y="143722"/>
            <a:ext cx="288000" cy="288000"/>
          </a:xfrm>
          <a:prstGeom prst="rect">
            <a:avLst/>
          </a:prstGeom>
        </p:spPr>
      </p:pic>
      <p:pic>
        <p:nvPicPr>
          <p:cNvPr id="40" name="図 39">
            <a:extLst>
              <a:ext uri="{FF2B5EF4-FFF2-40B4-BE49-F238E27FC236}">
                <a16:creationId xmlns:a16="http://schemas.microsoft.com/office/drawing/2014/main" id="{89EE4BD2-3E5D-44E5-9083-83480E40854D}"/>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7676440" y="143722"/>
            <a:ext cx="288000" cy="288000"/>
          </a:xfrm>
          <a:prstGeom prst="rect">
            <a:avLst/>
          </a:prstGeom>
        </p:spPr>
      </p:pic>
      <p:pic>
        <p:nvPicPr>
          <p:cNvPr id="41" name="図 40">
            <a:extLst>
              <a:ext uri="{FF2B5EF4-FFF2-40B4-BE49-F238E27FC236}">
                <a16:creationId xmlns:a16="http://schemas.microsoft.com/office/drawing/2014/main" id="{BACCBE92-9DB2-4A6F-B025-37B5099DC704}"/>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7989941" y="143722"/>
            <a:ext cx="288000" cy="288000"/>
          </a:xfrm>
          <a:prstGeom prst="rect">
            <a:avLst/>
          </a:prstGeom>
        </p:spPr>
      </p:pic>
      <p:pic>
        <p:nvPicPr>
          <p:cNvPr id="42" name="図 41">
            <a:extLst>
              <a:ext uri="{FF2B5EF4-FFF2-40B4-BE49-F238E27FC236}">
                <a16:creationId xmlns:a16="http://schemas.microsoft.com/office/drawing/2014/main" id="{95993FD0-AF48-4E0E-872E-5CB96C239022}"/>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8303442" y="143722"/>
            <a:ext cx="288000" cy="288000"/>
          </a:xfrm>
          <a:prstGeom prst="rect">
            <a:avLst/>
          </a:prstGeom>
        </p:spPr>
      </p:pic>
      <p:pic>
        <p:nvPicPr>
          <p:cNvPr id="53" name="図 52">
            <a:extLst>
              <a:ext uri="{FF2B5EF4-FFF2-40B4-BE49-F238E27FC236}">
                <a16:creationId xmlns:a16="http://schemas.microsoft.com/office/drawing/2014/main" id="{82F60573-10A1-4579-90C6-3F0EAB035470}"/>
              </a:ext>
            </a:extLst>
          </p:cNvPr>
          <p:cNvPicPr>
            <a:picLocks noChangeAspect="1"/>
          </p:cNvPicPr>
          <p:nvPr/>
        </p:nvPicPr>
        <p:blipFill rotWithShape="1">
          <a:blip r:embed="rId14" cstate="screen">
            <a:extLst>
              <a:ext uri="{28A0092B-C50C-407E-A947-70E740481C1C}">
                <a14:useLocalDpi xmlns:a14="http://schemas.microsoft.com/office/drawing/2010/main"/>
              </a:ext>
            </a:extLst>
          </a:blip>
          <a:srcRect l="3129" t="4624" r="4028" b="3456"/>
          <a:stretch/>
        </p:blipFill>
        <p:spPr>
          <a:xfrm>
            <a:off x="7047847" y="143722"/>
            <a:ext cx="289591" cy="288000"/>
          </a:xfrm>
          <a:prstGeom prst="rect">
            <a:avLst/>
          </a:prstGeom>
        </p:spPr>
      </p:pic>
      <p:pic>
        <p:nvPicPr>
          <p:cNvPr id="54" name="Picture 2">
            <a:extLst>
              <a:ext uri="{FF2B5EF4-FFF2-40B4-BE49-F238E27FC236}">
                <a16:creationId xmlns:a16="http://schemas.microsoft.com/office/drawing/2014/main" id="{2DD4FA02-54DD-4658-997A-0B70CCE00E3E}"/>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8616943" y="143722"/>
            <a:ext cx="288000" cy="288000"/>
          </a:xfrm>
          <a:prstGeom prst="rect">
            <a:avLst/>
          </a:prstGeom>
          <a:noFill/>
          <a:extLst>
            <a:ext uri="{909E8E84-426E-40DD-AFC4-6F175D3DCCD1}">
              <a14:hiddenFill xmlns:a14="http://schemas.microsoft.com/office/drawing/2010/main">
                <a:solidFill>
                  <a:srgbClr val="FFFFFF"/>
                </a:solidFill>
              </a14:hiddenFill>
            </a:ext>
          </a:extLst>
        </p:spPr>
      </p:pic>
      <p:pic>
        <p:nvPicPr>
          <p:cNvPr id="55" name="Picture 4">
            <a:extLst>
              <a:ext uri="{FF2B5EF4-FFF2-40B4-BE49-F238E27FC236}">
                <a16:creationId xmlns:a16="http://schemas.microsoft.com/office/drawing/2014/main" id="{DAD8286E-628C-4749-81B0-114C8585EC52}"/>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9557449" y="143722"/>
            <a:ext cx="288000" cy="288000"/>
          </a:xfrm>
          <a:prstGeom prst="rect">
            <a:avLst/>
          </a:prstGeom>
          <a:noFill/>
          <a:extLst>
            <a:ext uri="{909E8E84-426E-40DD-AFC4-6F175D3DCCD1}">
              <a14:hiddenFill xmlns:a14="http://schemas.microsoft.com/office/drawing/2010/main">
                <a:solidFill>
                  <a:srgbClr val="FFFFFF"/>
                </a:solidFill>
              </a14:hiddenFill>
            </a:ext>
          </a:extLst>
        </p:spPr>
      </p:pic>
      <p:sp>
        <p:nvSpPr>
          <p:cNvPr id="56" name="四角形: 角を丸くする 55">
            <a:extLst>
              <a:ext uri="{FF2B5EF4-FFF2-40B4-BE49-F238E27FC236}">
                <a16:creationId xmlns:a16="http://schemas.microsoft.com/office/drawing/2014/main" id="{50FDE049-4C2B-4CAB-8B82-1BACB13BA4B3}"/>
              </a:ext>
            </a:extLst>
          </p:cNvPr>
          <p:cNvSpPr/>
          <p:nvPr/>
        </p:nvSpPr>
        <p:spPr>
          <a:xfrm>
            <a:off x="851964" y="4874870"/>
            <a:ext cx="2345960" cy="275510"/>
          </a:xfrm>
          <a:prstGeom prst="roundRect">
            <a:avLst>
              <a:gd name="adj" fmla="val 4199"/>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nchorCtr="0"/>
          <a:lstStyle/>
          <a:p>
            <a:r>
              <a:rPr kumimoji="1" lang="en-US" altLang="ja-JP" sz="1100" dirty="0">
                <a:solidFill>
                  <a:schemeClr val="tx1"/>
                </a:solidFill>
                <a:latin typeface="BIZ UDゴシック" panose="020B0400000000000000" pitchFamily="49" charset="-128"/>
                <a:ea typeface="BIZ UDゴシック" panose="020B0400000000000000" pitchFamily="49" charset="-128"/>
              </a:rPr>
              <a:t>※</a:t>
            </a:r>
            <a:r>
              <a:rPr kumimoji="1" lang="ja-JP" altLang="en-US" sz="1100" dirty="0">
                <a:solidFill>
                  <a:schemeClr val="tx1"/>
                </a:solidFill>
                <a:latin typeface="BIZ UDゴシック" panose="020B0400000000000000" pitchFamily="49" charset="-128"/>
                <a:ea typeface="BIZ UDゴシック" panose="020B0400000000000000" pitchFamily="49" charset="-128"/>
              </a:rPr>
              <a:t>社会的条件を反映した実面積</a:t>
            </a:r>
            <a:endParaRPr kumimoji="1" lang="en-US" altLang="ja-JP" sz="1100" dirty="0">
              <a:solidFill>
                <a:schemeClr val="tx1"/>
              </a:solidFill>
              <a:latin typeface="BIZ UDゴシック" panose="020B0400000000000000" pitchFamily="49" charset="-128"/>
              <a:ea typeface="BIZ UDゴシック" panose="020B0400000000000000" pitchFamily="49" charset="-128"/>
            </a:endParaRPr>
          </a:p>
          <a:p>
            <a:r>
              <a:rPr kumimoji="1" lang="ja-JP" altLang="en-US" sz="1100" dirty="0">
                <a:solidFill>
                  <a:schemeClr val="tx1"/>
                </a:solidFill>
                <a:latin typeface="BIZ UDゴシック" panose="020B0400000000000000" pitchFamily="49" charset="-128"/>
                <a:ea typeface="BIZ UDゴシック" panose="020B0400000000000000" pitchFamily="49" charset="-128"/>
              </a:rPr>
              <a:t>　</a:t>
            </a:r>
            <a:endParaRPr kumimoji="1" lang="en-US" altLang="ja-JP" sz="1100" dirty="0">
              <a:solidFill>
                <a:schemeClr val="tx1"/>
              </a:solidFill>
              <a:latin typeface="BIZ UDゴシック" panose="020B0400000000000000" pitchFamily="49" charset="-128"/>
              <a:ea typeface="BIZ UDゴシック" panose="020B0400000000000000" pitchFamily="49" charset="-128"/>
            </a:endParaRPr>
          </a:p>
        </p:txBody>
      </p:sp>
      <p:sp>
        <p:nvSpPr>
          <p:cNvPr id="57" name="スライド番号プレースホルダー 10">
            <a:extLst>
              <a:ext uri="{FF2B5EF4-FFF2-40B4-BE49-F238E27FC236}">
                <a16:creationId xmlns:a16="http://schemas.microsoft.com/office/drawing/2014/main" id="{6BB175DB-74BB-40C5-AA68-FA6143828F92}"/>
              </a:ext>
            </a:extLst>
          </p:cNvPr>
          <p:cNvSpPr>
            <a:spLocks noGrp="1"/>
          </p:cNvSpPr>
          <p:nvPr>
            <p:ph type="sldNum" sz="quarter" idx="12"/>
          </p:nvPr>
        </p:nvSpPr>
        <p:spPr>
          <a:xfrm>
            <a:off x="7616599" y="6457568"/>
            <a:ext cx="2228850" cy="365125"/>
          </a:xfrm>
        </p:spPr>
        <p:txBody>
          <a:bodyPr/>
          <a:lstStyle/>
          <a:p>
            <a:r>
              <a:rPr kumimoji="1" lang="en-US" altLang="ja-JP" sz="2000" b="1" dirty="0"/>
              <a:t>63</a:t>
            </a:r>
            <a:endParaRPr kumimoji="1" lang="ja-JP" altLang="en-US" sz="2000" b="1" dirty="0"/>
          </a:p>
        </p:txBody>
      </p:sp>
    </p:spTree>
    <p:extLst>
      <p:ext uri="{BB962C8B-B14F-4D97-AF65-F5344CB8AC3E}">
        <p14:creationId xmlns:p14="http://schemas.microsoft.com/office/powerpoint/2010/main" val="6366665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スライド番号プレースホルダー 10">
            <a:extLst>
              <a:ext uri="{FF2B5EF4-FFF2-40B4-BE49-F238E27FC236}">
                <a16:creationId xmlns:a16="http://schemas.microsoft.com/office/drawing/2014/main" id="{C28BAC8A-0B99-42F2-995B-05EBDFC5B557}"/>
              </a:ext>
            </a:extLst>
          </p:cNvPr>
          <p:cNvSpPr>
            <a:spLocks noGrp="1"/>
          </p:cNvSpPr>
          <p:nvPr>
            <p:ph type="sldNum" sz="quarter" idx="12"/>
          </p:nvPr>
        </p:nvSpPr>
        <p:spPr>
          <a:xfrm>
            <a:off x="6996113" y="6356352"/>
            <a:ext cx="2228850" cy="365125"/>
          </a:xfrm>
        </p:spPr>
        <p:txBody>
          <a:bodyPr/>
          <a:lstStyle/>
          <a:p>
            <a:fld id="{D2D8002D-B5B0-4BAC-B1F6-782DDCCE6D9C}" type="slidenum">
              <a:rPr kumimoji="1" lang="ja-JP" altLang="en-US" sz="2000" b="1"/>
              <a:t>6</a:t>
            </a:fld>
            <a:endParaRPr kumimoji="1" lang="ja-JP" altLang="en-US" sz="2000" b="1"/>
          </a:p>
        </p:txBody>
      </p:sp>
      <p:sp>
        <p:nvSpPr>
          <p:cNvPr id="81" name="正方形/長方形 80">
            <a:extLst>
              <a:ext uri="{FF2B5EF4-FFF2-40B4-BE49-F238E27FC236}">
                <a16:creationId xmlns:a16="http://schemas.microsoft.com/office/drawing/2014/main" id="{C9BB02C7-5C6C-4C2F-9E69-C92A65D8118F}"/>
              </a:ext>
            </a:extLst>
          </p:cNvPr>
          <p:cNvSpPr/>
          <p:nvPr/>
        </p:nvSpPr>
        <p:spPr>
          <a:xfrm>
            <a:off x="4953000" y="1772202"/>
            <a:ext cx="1142058" cy="546668"/>
          </a:xfrm>
          <a:prstGeom prst="rect">
            <a:avLst/>
          </a:prstGeom>
          <a:solidFill>
            <a:srgbClr val="548235"/>
          </a:solidFill>
          <a:ln w="19050" cmpd="sng">
            <a:solidFill>
              <a:srgbClr val="548235"/>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kumimoji="1" lang="ja-JP" altLang="en-US" sz="1600" b="1">
                <a:solidFill>
                  <a:schemeClr val="bg1"/>
                </a:solidFill>
                <a:latin typeface="BIZ UDゴシック" panose="020B0400000000000000" pitchFamily="49" charset="-128"/>
                <a:ea typeface="BIZ UDゴシック" panose="020B0400000000000000" pitchFamily="49" charset="-128"/>
              </a:rPr>
              <a:t>成果指標２</a:t>
            </a:r>
          </a:p>
        </p:txBody>
      </p:sp>
      <p:sp>
        <p:nvSpPr>
          <p:cNvPr id="83" name="四角形: 角を丸くする 82">
            <a:extLst>
              <a:ext uri="{FF2B5EF4-FFF2-40B4-BE49-F238E27FC236}">
                <a16:creationId xmlns:a16="http://schemas.microsoft.com/office/drawing/2014/main" id="{1A1160DC-26D5-4322-ADD9-893F32379571}"/>
              </a:ext>
            </a:extLst>
          </p:cNvPr>
          <p:cNvSpPr/>
          <p:nvPr/>
        </p:nvSpPr>
        <p:spPr>
          <a:xfrm>
            <a:off x="6074694" y="1775268"/>
            <a:ext cx="3747567" cy="540000"/>
          </a:xfrm>
          <a:prstGeom prst="roundRect">
            <a:avLst>
              <a:gd name="adj" fmla="val 4199"/>
            </a:avLst>
          </a:prstGeom>
          <a:noFill/>
          <a:ln w="19050">
            <a:solidFill>
              <a:srgbClr val="548235"/>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nchorCtr="0"/>
          <a:lstStyle/>
          <a:p>
            <a:r>
              <a:rPr kumimoji="1" lang="ja-JP" altLang="en-US" sz="1600">
                <a:solidFill>
                  <a:schemeClr val="tx1"/>
                </a:solidFill>
                <a:latin typeface="BIZ UDゴシック" panose="020B0400000000000000" pitchFamily="49" charset="-128"/>
                <a:ea typeface="BIZ UDゴシック" panose="020B0400000000000000" pitchFamily="49" charset="-128"/>
              </a:rPr>
              <a:t> 府民への広報・啓発活動    </a:t>
            </a:r>
            <a:endParaRPr kumimoji="1" lang="en-US" altLang="ja-JP" sz="1600">
              <a:solidFill>
                <a:schemeClr val="tx1"/>
              </a:solidFill>
              <a:latin typeface="BIZ UDゴシック" panose="020B0400000000000000" pitchFamily="49" charset="-128"/>
              <a:ea typeface="BIZ UDゴシック" panose="020B0400000000000000" pitchFamily="49" charset="-128"/>
            </a:endParaRPr>
          </a:p>
          <a:p>
            <a:r>
              <a:rPr kumimoji="1" lang="ja-JP" altLang="en-US" sz="1400">
                <a:solidFill>
                  <a:schemeClr val="tx1"/>
                </a:solidFill>
                <a:latin typeface="BIZ UDゴシック" panose="020B0400000000000000" pitchFamily="49" charset="-128"/>
                <a:ea typeface="BIZ UDゴシック" panose="020B0400000000000000" pitchFamily="49" charset="-128"/>
              </a:rPr>
              <a:t> </a:t>
            </a:r>
            <a:r>
              <a:rPr kumimoji="1" lang="ja-JP" altLang="en-US" sz="1200">
                <a:solidFill>
                  <a:schemeClr val="tx1"/>
                </a:solidFill>
                <a:latin typeface="BIZ UDゴシック" panose="020B0400000000000000" pitchFamily="49" charset="-128"/>
                <a:ea typeface="BIZ UDゴシック" panose="020B0400000000000000" pitchFamily="49" charset="-128"/>
              </a:rPr>
              <a:t>（計画期間累計）</a:t>
            </a:r>
            <a:r>
              <a:rPr kumimoji="1" lang="ja-JP" altLang="en-US" sz="1400">
                <a:solidFill>
                  <a:schemeClr val="tx1"/>
                </a:solidFill>
                <a:latin typeface="BIZ UDゴシック" panose="020B0400000000000000" pitchFamily="49" charset="-128"/>
                <a:ea typeface="BIZ UDゴシック" panose="020B0400000000000000" pitchFamily="49" charset="-128"/>
              </a:rPr>
              <a:t> 中期 </a:t>
            </a:r>
            <a:r>
              <a:rPr kumimoji="1" lang="en-US" altLang="ja-JP" sz="1400">
                <a:solidFill>
                  <a:schemeClr val="tx1"/>
                </a:solidFill>
                <a:latin typeface="BIZ UDゴシック" panose="020B0400000000000000" pitchFamily="49" charset="-128"/>
                <a:ea typeface="BIZ UDゴシック" panose="020B0400000000000000" pitchFamily="49" charset="-128"/>
              </a:rPr>
              <a:t>300</a:t>
            </a:r>
            <a:r>
              <a:rPr kumimoji="1" lang="ja-JP" altLang="en-US" sz="1400">
                <a:solidFill>
                  <a:schemeClr val="tx1"/>
                </a:solidFill>
                <a:latin typeface="BIZ UDゴシック" panose="020B0400000000000000" pitchFamily="49" charset="-128"/>
                <a:ea typeface="BIZ UDゴシック" panose="020B0400000000000000" pitchFamily="49" charset="-128"/>
              </a:rPr>
              <a:t>件 ⇒ 長期 </a:t>
            </a:r>
            <a:r>
              <a:rPr kumimoji="1" lang="en-US" altLang="ja-JP" sz="1400">
                <a:solidFill>
                  <a:schemeClr val="tx1"/>
                </a:solidFill>
                <a:latin typeface="BIZ UDゴシック" panose="020B0400000000000000" pitchFamily="49" charset="-128"/>
                <a:ea typeface="BIZ UDゴシック" panose="020B0400000000000000" pitchFamily="49" charset="-128"/>
              </a:rPr>
              <a:t>600</a:t>
            </a:r>
            <a:r>
              <a:rPr kumimoji="1" lang="ja-JP" altLang="en-US" sz="1400">
                <a:solidFill>
                  <a:schemeClr val="tx1"/>
                </a:solidFill>
                <a:latin typeface="BIZ UDゴシック" panose="020B0400000000000000" pitchFamily="49" charset="-128"/>
                <a:ea typeface="BIZ UDゴシック" panose="020B0400000000000000" pitchFamily="49" charset="-128"/>
              </a:rPr>
              <a:t>件</a:t>
            </a:r>
            <a:endParaRPr kumimoji="1" lang="en-US" altLang="ja-JP" sz="1600">
              <a:solidFill>
                <a:schemeClr val="tx1"/>
              </a:solidFill>
              <a:latin typeface="BIZ UDゴシック" panose="020B0400000000000000" pitchFamily="49" charset="-128"/>
              <a:ea typeface="BIZ UDゴシック" panose="020B0400000000000000" pitchFamily="49" charset="-128"/>
            </a:endParaRPr>
          </a:p>
        </p:txBody>
      </p:sp>
      <p:sp>
        <p:nvSpPr>
          <p:cNvPr id="84" name="四角形: 角を丸くする 83">
            <a:extLst>
              <a:ext uri="{FF2B5EF4-FFF2-40B4-BE49-F238E27FC236}">
                <a16:creationId xmlns:a16="http://schemas.microsoft.com/office/drawing/2014/main" id="{6BAB4040-4D5E-46D7-B442-8B6B9C42F074}"/>
              </a:ext>
            </a:extLst>
          </p:cNvPr>
          <p:cNvSpPr/>
          <p:nvPr/>
        </p:nvSpPr>
        <p:spPr>
          <a:xfrm>
            <a:off x="4994554" y="6029283"/>
            <a:ext cx="4827707" cy="807522"/>
          </a:xfrm>
          <a:prstGeom prst="roundRect">
            <a:avLst>
              <a:gd name="adj" fmla="val 4199"/>
            </a:avLst>
          </a:prstGeom>
          <a:solidFill>
            <a:schemeClr val="bg1"/>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nchorCtr="0"/>
          <a:lstStyle/>
          <a:p>
            <a:r>
              <a:rPr kumimoji="1" lang="ja-JP" altLang="en-US" sz="1200" dirty="0">
                <a:solidFill>
                  <a:schemeClr val="tx1"/>
                </a:solidFill>
                <a:latin typeface="BIZ UDゴシック" panose="020B0400000000000000" pitchFamily="49" charset="-128"/>
                <a:ea typeface="BIZ UDゴシック" panose="020B0400000000000000" pitchFamily="49" charset="-128"/>
              </a:rPr>
              <a:t>■成果指標の考え方</a:t>
            </a:r>
            <a:endParaRPr kumimoji="1" lang="en-US" altLang="ja-JP" sz="1200" dirty="0">
              <a:solidFill>
                <a:schemeClr val="tx1"/>
              </a:solidFill>
              <a:latin typeface="BIZ UDゴシック" panose="020B0400000000000000" pitchFamily="49" charset="-128"/>
              <a:ea typeface="BIZ UDゴシック" panose="020B0400000000000000" pitchFamily="49" charset="-128"/>
            </a:endParaRPr>
          </a:p>
          <a:p>
            <a:r>
              <a:rPr kumimoji="1" lang="ja-JP" altLang="en-US" sz="1100" dirty="0">
                <a:solidFill>
                  <a:schemeClr val="tx1"/>
                </a:solidFill>
                <a:latin typeface="BIZ UDゴシック" panose="020B0400000000000000" pitchFamily="49" charset="-128"/>
                <a:ea typeface="BIZ UDゴシック" panose="020B0400000000000000" pitchFamily="49" charset="-128"/>
              </a:rPr>
              <a:t>　本プランの取組みをはじめ、森林・林業行政に関する個別の施策に関する継続的な広報・啓発活動件数を成果指標とし、</a:t>
            </a:r>
            <a:r>
              <a:rPr kumimoji="1" lang="en-US" altLang="ja-JP" sz="1100" dirty="0">
                <a:solidFill>
                  <a:schemeClr val="tx1"/>
                </a:solidFill>
                <a:latin typeface="BIZ UDゴシック" panose="020B0400000000000000" pitchFamily="49" charset="-128"/>
                <a:ea typeface="BIZ UDゴシック" panose="020B0400000000000000" pitchFamily="49" charset="-128"/>
              </a:rPr>
              <a:t>R7</a:t>
            </a:r>
            <a:r>
              <a:rPr kumimoji="1" lang="ja-JP" altLang="en-US" sz="1100" dirty="0">
                <a:solidFill>
                  <a:schemeClr val="tx1"/>
                </a:solidFill>
                <a:latin typeface="BIZ UDゴシック" panose="020B0400000000000000" pitchFamily="49" charset="-128"/>
                <a:ea typeface="BIZ UDゴシック" panose="020B0400000000000000" pitchFamily="49" charset="-128"/>
              </a:rPr>
              <a:t>年度の実施状況を踏まえ、中期、長期の指標値を設定した。</a:t>
            </a:r>
            <a:endParaRPr kumimoji="1" lang="en-US" altLang="ja-JP" sz="1200" dirty="0">
              <a:solidFill>
                <a:schemeClr val="tx1"/>
              </a:solidFill>
              <a:latin typeface="BIZ UDゴシック" panose="020B0400000000000000" pitchFamily="49" charset="-128"/>
              <a:ea typeface="BIZ UDゴシック" panose="020B0400000000000000" pitchFamily="49" charset="-128"/>
            </a:endParaRPr>
          </a:p>
        </p:txBody>
      </p:sp>
      <p:sp>
        <p:nvSpPr>
          <p:cNvPr id="22" name="四角形: 角を丸くする 21">
            <a:extLst>
              <a:ext uri="{FF2B5EF4-FFF2-40B4-BE49-F238E27FC236}">
                <a16:creationId xmlns:a16="http://schemas.microsoft.com/office/drawing/2014/main" id="{D3434787-9DA4-44D5-A27A-C5F1601AE657}"/>
              </a:ext>
            </a:extLst>
          </p:cNvPr>
          <p:cNvSpPr/>
          <p:nvPr/>
        </p:nvSpPr>
        <p:spPr>
          <a:xfrm>
            <a:off x="47127" y="526643"/>
            <a:ext cx="4843241" cy="1109920"/>
          </a:xfrm>
          <a:prstGeom prst="roundRect">
            <a:avLst>
              <a:gd name="adj" fmla="val 5269"/>
            </a:avLst>
          </a:prstGeom>
          <a:solidFill>
            <a:schemeClr val="bg1"/>
          </a:solidFill>
          <a:ln w="19050">
            <a:solidFill>
              <a:srgbClr val="548235"/>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kumimoji="1" lang="ja-JP" altLang="en-US" sz="1600" b="1" dirty="0">
                <a:solidFill>
                  <a:schemeClr val="accent6">
                    <a:lumMod val="75000"/>
                  </a:schemeClr>
                </a:solidFill>
                <a:latin typeface="BIZ UDゴシック" panose="020B0400000000000000" pitchFamily="49" charset="-128"/>
                <a:ea typeface="BIZ UDゴシック" panose="020B0400000000000000" pitchFamily="49" charset="-128"/>
              </a:rPr>
              <a:t>基軸４ </a:t>
            </a:r>
            <a:r>
              <a:rPr kumimoji="1" lang="ja-JP" altLang="en-US" b="1" dirty="0">
                <a:solidFill>
                  <a:schemeClr val="accent6">
                    <a:lumMod val="75000"/>
                  </a:schemeClr>
                </a:solidFill>
                <a:latin typeface="BIZ UDゴシック" panose="020B0400000000000000" pitchFamily="49" charset="-128"/>
                <a:ea typeface="BIZ UDゴシック" panose="020B0400000000000000" pitchFamily="49" charset="-128"/>
              </a:rPr>
              <a:t>森林の整備・保全のための体制づくり</a:t>
            </a:r>
            <a:endParaRPr kumimoji="1" lang="en-US" altLang="ja-JP" b="1" dirty="0">
              <a:solidFill>
                <a:schemeClr val="accent6">
                  <a:lumMod val="75000"/>
                </a:schemeClr>
              </a:solidFill>
              <a:latin typeface="BIZ UDゴシック" panose="020B0400000000000000" pitchFamily="49" charset="-128"/>
              <a:ea typeface="BIZ UDゴシック" panose="020B0400000000000000" pitchFamily="49" charset="-128"/>
            </a:endParaRPr>
          </a:p>
          <a:p>
            <a:pPr>
              <a:lnSpc>
                <a:spcPts val="400"/>
              </a:lnSpc>
            </a:pPr>
            <a:endParaRPr kumimoji="1" lang="en-US" altLang="ja-JP" sz="1400" dirty="0">
              <a:solidFill>
                <a:schemeClr val="accent6">
                  <a:lumMod val="75000"/>
                </a:schemeClr>
              </a:solidFill>
              <a:latin typeface="BIZ UDゴシック" panose="020B0400000000000000" pitchFamily="49" charset="-128"/>
              <a:ea typeface="BIZ UDゴシック" panose="020B0400000000000000" pitchFamily="49" charset="-128"/>
            </a:endParaRPr>
          </a:p>
          <a:p>
            <a:r>
              <a:rPr kumimoji="1" lang="ja-JP" altLang="en-US" sz="1400" dirty="0">
                <a:solidFill>
                  <a:schemeClr val="accent6">
                    <a:lumMod val="75000"/>
                  </a:schemeClr>
                </a:solidFill>
                <a:latin typeface="BIZ UDゴシック" panose="020B0400000000000000" pitchFamily="49" charset="-128"/>
                <a:ea typeface="BIZ UDゴシック" panose="020B0400000000000000" pitchFamily="49" charset="-128"/>
              </a:rPr>
              <a:t>施策 </a:t>
            </a:r>
            <a:r>
              <a:rPr kumimoji="1" lang="en-US" altLang="ja-JP" sz="1400" dirty="0">
                <a:solidFill>
                  <a:schemeClr val="accent6">
                    <a:lumMod val="75000"/>
                  </a:schemeClr>
                </a:solidFill>
                <a:latin typeface="BIZ UDゴシック" panose="020B0400000000000000" pitchFamily="49" charset="-128"/>
                <a:ea typeface="BIZ UDゴシック" panose="020B0400000000000000" pitchFamily="49" charset="-128"/>
              </a:rPr>
              <a:t>4-1</a:t>
            </a:r>
            <a:r>
              <a:rPr kumimoji="1" lang="ja-JP" altLang="en-US" sz="1400" dirty="0">
                <a:solidFill>
                  <a:schemeClr val="accent6">
                    <a:lumMod val="75000"/>
                  </a:schemeClr>
                </a:solidFill>
                <a:latin typeface="BIZ UDゴシック" panose="020B0400000000000000" pitchFamily="49" charset="-128"/>
                <a:ea typeface="BIZ UDゴシック" panose="020B0400000000000000" pitchFamily="49" charset="-128"/>
              </a:rPr>
              <a:t>　労働力の確保・人材育成</a:t>
            </a:r>
            <a:endParaRPr kumimoji="1" lang="en-US" altLang="ja-JP" sz="1400" dirty="0">
              <a:solidFill>
                <a:schemeClr val="accent6">
                  <a:lumMod val="75000"/>
                </a:schemeClr>
              </a:solidFill>
              <a:latin typeface="BIZ UDゴシック" panose="020B0400000000000000" pitchFamily="49" charset="-128"/>
              <a:ea typeface="BIZ UDゴシック" panose="020B0400000000000000" pitchFamily="49" charset="-128"/>
            </a:endParaRPr>
          </a:p>
          <a:p>
            <a:r>
              <a:rPr kumimoji="1" lang="ja-JP" altLang="en-US" sz="1400" dirty="0">
                <a:solidFill>
                  <a:schemeClr val="accent6">
                    <a:lumMod val="75000"/>
                  </a:schemeClr>
                </a:solidFill>
                <a:latin typeface="BIZ UDゴシック" panose="020B0400000000000000" pitchFamily="49" charset="-128"/>
                <a:ea typeface="BIZ UDゴシック" panose="020B0400000000000000" pitchFamily="49" charset="-128"/>
              </a:rPr>
              <a:t>施策</a:t>
            </a:r>
            <a:r>
              <a:rPr kumimoji="1" lang="en-US" altLang="ja-JP" sz="1400" dirty="0">
                <a:solidFill>
                  <a:schemeClr val="accent6">
                    <a:lumMod val="75000"/>
                  </a:schemeClr>
                </a:solidFill>
                <a:latin typeface="BIZ UDゴシック" panose="020B0400000000000000" pitchFamily="49" charset="-128"/>
                <a:ea typeface="BIZ UDゴシック" panose="020B0400000000000000" pitchFamily="49" charset="-128"/>
              </a:rPr>
              <a:t> 4-2</a:t>
            </a:r>
            <a:r>
              <a:rPr kumimoji="1" lang="ja-JP" altLang="en-US" sz="1400" dirty="0">
                <a:solidFill>
                  <a:schemeClr val="accent6">
                    <a:lumMod val="75000"/>
                  </a:schemeClr>
                </a:solidFill>
                <a:latin typeface="BIZ UDゴシック" panose="020B0400000000000000" pitchFamily="49" charset="-128"/>
                <a:ea typeface="BIZ UDゴシック" panose="020B0400000000000000" pitchFamily="49" charset="-128"/>
              </a:rPr>
              <a:t>　森林災害に対するレジリエンスの向上</a:t>
            </a:r>
            <a:endParaRPr kumimoji="1" lang="en-US" altLang="ja-JP" sz="1400" dirty="0">
              <a:solidFill>
                <a:schemeClr val="accent6">
                  <a:lumMod val="75000"/>
                </a:schemeClr>
              </a:solidFill>
              <a:latin typeface="BIZ UDゴシック" panose="020B0400000000000000" pitchFamily="49" charset="-128"/>
              <a:ea typeface="BIZ UDゴシック" panose="020B0400000000000000" pitchFamily="49" charset="-128"/>
            </a:endParaRPr>
          </a:p>
          <a:p>
            <a:r>
              <a:rPr kumimoji="1" lang="ja-JP" altLang="en-US" sz="1400" dirty="0">
                <a:solidFill>
                  <a:schemeClr val="accent6">
                    <a:lumMod val="75000"/>
                  </a:schemeClr>
                </a:solidFill>
                <a:latin typeface="BIZ UDゴシック" panose="020B0400000000000000" pitchFamily="49" charset="-128"/>
                <a:ea typeface="BIZ UDゴシック" panose="020B0400000000000000" pitchFamily="49" charset="-128"/>
              </a:rPr>
              <a:t>施策</a:t>
            </a:r>
            <a:r>
              <a:rPr kumimoji="1" lang="en-US" altLang="ja-JP" sz="1400" dirty="0">
                <a:solidFill>
                  <a:schemeClr val="accent6">
                    <a:lumMod val="75000"/>
                  </a:schemeClr>
                </a:solidFill>
                <a:latin typeface="BIZ UDゴシック" panose="020B0400000000000000" pitchFamily="49" charset="-128"/>
                <a:ea typeface="BIZ UDゴシック" panose="020B0400000000000000" pitchFamily="49" charset="-128"/>
              </a:rPr>
              <a:t> 4-3</a:t>
            </a:r>
            <a:r>
              <a:rPr kumimoji="1" lang="ja-JP" altLang="en-US" sz="1400" dirty="0">
                <a:solidFill>
                  <a:schemeClr val="accent6">
                    <a:lumMod val="75000"/>
                  </a:schemeClr>
                </a:solidFill>
                <a:latin typeface="BIZ UDゴシック" panose="020B0400000000000000" pitchFamily="49" charset="-128"/>
                <a:ea typeface="BIZ UDゴシック" panose="020B0400000000000000" pitchFamily="49" charset="-128"/>
              </a:rPr>
              <a:t>　府民への見える化</a:t>
            </a:r>
            <a:endParaRPr kumimoji="1" lang="en-US" altLang="ja-JP" sz="1400" dirty="0">
              <a:solidFill>
                <a:schemeClr val="accent6">
                  <a:lumMod val="75000"/>
                </a:schemeClr>
              </a:solidFill>
              <a:latin typeface="BIZ UDゴシック" panose="020B0400000000000000" pitchFamily="49" charset="-128"/>
              <a:ea typeface="BIZ UDゴシック" panose="020B0400000000000000" pitchFamily="49" charset="-128"/>
            </a:endParaRPr>
          </a:p>
        </p:txBody>
      </p:sp>
      <p:pic>
        <p:nvPicPr>
          <p:cNvPr id="25" name="図 2">
            <a:extLst>
              <a:ext uri="{FF2B5EF4-FFF2-40B4-BE49-F238E27FC236}">
                <a16:creationId xmlns:a16="http://schemas.microsoft.com/office/drawing/2014/main" id="{A19E7689-EDF7-459A-8973-31F27AE384B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bwMode="auto">
          <a:xfrm>
            <a:off x="8317951" y="470923"/>
            <a:ext cx="1489231" cy="1116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正方形/長方形 25">
            <a:extLst>
              <a:ext uri="{FF2B5EF4-FFF2-40B4-BE49-F238E27FC236}">
                <a16:creationId xmlns:a16="http://schemas.microsoft.com/office/drawing/2014/main" id="{F47D8EBA-C0B2-4ECE-A217-76DD28073E5A}"/>
              </a:ext>
            </a:extLst>
          </p:cNvPr>
          <p:cNvSpPr/>
          <p:nvPr/>
        </p:nvSpPr>
        <p:spPr>
          <a:xfrm>
            <a:off x="8293237" y="1586977"/>
            <a:ext cx="1648155" cy="2210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6981" tIns="48491" rIns="96981" bIns="48491" anchor="ctr">
            <a:spAutoFit/>
          </a:bodyPr>
          <a:lstStyle/>
          <a:p>
            <a:pPr algn="ctr">
              <a:defRPr/>
            </a:pPr>
            <a:r>
              <a:rPr lang="ja-JP" altLang="en-US" sz="800">
                <a:solidFill>
                  <a:schemeClr val="tx1"/>
                </a:solidFill>
                <a:latin typeface="+mn-ea"/>
                <a:cs typeface="メイリオ" panose="020B0604030504040204" pitchFamily="50" charset="-128"/>
              </a:rPr>
              <a:t>防災教室（防災マップづくり）</a:t>
            </a:r>
            <a:endParaRPr lang="en-US" altLang="ja-JP" sz="800">
              <a:solidFill>
                <a:schemeClr val="tx1"/>
              </a:solidFill>
              <a:latin typeface="+mn-ea"/>
              <a:cs typeface="メイリオ" panose="020B0604030504040204" pitchFamily="50" charset="-128"/>
            </a:endParaRPr>
          </a:p>
        </p:txBody>
      </p:sp>
      <p:sp>
        <p:nvSpPr>
          <p:cNvPr id="32" name="正方形/長方形 31">
            <a:extLst>
              <a:ext uri="{FF2B5EF4-FFF2-40B4-BE49-F238E27FC236}">
                <a16:creationId xmlns:a16="http://schemas.microsoft.com/office/drawing/2014/main" id="{B2AE8B9D-13BF-436F-9F2C-DCFBEA07F62D}"/>
              </a:ext>
            </a:extLst>
          </p:cNvPr>
          <p:cNvSpPr/>
          <p:nvPr/>
        </p:nvSpPr>
        <p:spPr>
          <a:xfrm>
            <a:off x="4994554" y="2352211"/>
            <a:ext cx="4678244" cy="970656"/>
          </a:xfrm>
          <a:prstGeom prst="rect">
            <a:avLst/>
          </a:prstGeom>
          <a:no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nchorCtr="0"/>
          <a:lstStyle/>
          <a:p>
            <a:r>
              <a:rPr kumimoji="1" lang="ja-JP" altLang="en-US" sz="1200" b="1" dirty="0">
                <a:solidFill>
                  <a:schemeClr val="tx1"/>
                </a:solidFill>
                <a:latin typeface="BIZ UDゴシック" panose="020B0400000000000000" pitchFamily="49" charset="-128"/>
                <a:ea typeface="BIZ UDゴシック" panose="020B0400000000000000" pitchFamily="49" charset="-128"/>
              </a:rPr>
              <a:t>●森林・林業行政に関するこれまでの広報・啓発活動</a:t>
            </a:r>
            <a:endParaRPr kumimoji="1" lang="en-US" altLang="ja-JP" sz="1200" b="1" dirty="0">
              <a:solidFill>
                <a:schemeClr val="tx1"/>
              </a:solidFill>
              <a:latin typeface="BIZ UDゴシック" panose="020B0400000000000000" pitchFamily="49" charset="-128"/>
              <a:ea typeface="BIZ UDゴシック" panose="020B0400000000000000" pitchFamily="49" charset="-128"/>
            </a:endParaRPr>
          </a:p>
          <a:p>
            <a:r>
              <a:rPr kumimoji="1" lang="ja-JP" altLang="en-US" sz="1100" b="1" dirty="0">
                <a:solidFill>
                  <a:schemeClr val="tx1"/>
                </a:solidFill>
                <a:latin typeface="BIZ UDゴシック" panose="020B0400000000000000" pitchFamily="49" charset="-128"/>
                <a:ea typeface="BIZ UDゴシック" panose="020B0400000000000000" pitchFamily="49" charset="-128"/>
              </a:rPr>
              <a:t>　（１）紙媒体・</a:t>
            </a:r>
            <a:r>
              <a:rPr kumimoji="1" lang="en-US" altLang="ja-JP" sz="1100" b="1" dirty="0">
                <a:solidFill>
                  <a:schemeClr val="tx1"/>
                </a:solidFill>
                <a:latin typeface="BIZ UDゴシック" panose="020B0400000000000000" pitchFamily="49" charset="-128"/>
                <a:ea typeface="BIZ UDゴシック" panose="020B0400000000000000" pitchFamily="49" charset="-128"/>
              </a:rPr>
              <a:t>Web</a:t>
            </a:r>
            <a:r>
              <a:rPr kumimoji="1" lang="ja-JP" altLang="en-US" sz="1100" b="1" dirty="0">
                <a:solidFill>
                  <a:schemeClr val="tx1"/>
                </a:solidFill>
                <a:latin typeface="BIZ UDゴシック" panose="020B0400000000000000" pitchFamily="49" charset="-128"/>
                <a:ea typeface="BIZ UDゴシック" panose="020B0400000000000000" pitchFamily="49" charset="-128"/>
              </a:rPr>
              <a:t>広報　</a:t>
            </a:r>
            <a:r>
              <a:rPr kumimoji="1" lang="en-US" altLang="ja-JP" sz="1100" b="1" dirty="0">
                <a:solidFill>
                  <a:schemeClr val="tx1"/>
                </a:solidFill>
                <a:latin typeface="BIZ UDゴシック" panose="020B0400000000000000" pitchFamily="49" charset="-128"/>
                <a:ea typeface="BIZ UDゴシック" panose="020B0400000000000000" pitchFamily="49" charset="-128"/>
              </a:rPr>
              <a:t>…</a:t>
            </a:r>
            <a:r>
              <a:rPr kumimoji="1" lang="ja-JP" altLang="en-US" sz="1100" dirty="0">
                <a:solidFill>
                  <a:schemeClr val="tx1"/>
                </a:solidFill>
                <a:latin typeface="BIZ UDゴシック" panose="020B0400000000000000" pitchFamily="49" charset="-128"/>
                <a:ea typeface="BIZ UDゴシック" panose="020B0400000000000000" pitchFamily="49" charset="-128"/>
              </a:rPr>
              <a:t>ＨＰ、</a:t>
            </a:r>
            <a:r>
              <a:rPr kumimoji="1" lang="en-US" altLang="ja-JP" sz="1100" dirty="0">
                <a:solidFill>
                  <a:schemeClr val="tx1"/>
                </a:solidFill>
                <a:latin typeface="BIZ UDゴシック" panose="020B0400000000000000" pitchFamily="49" charset="-128"/>
                <a:ea typeface="BIZ UDゴシック" panose="020B0400000000000000" pitchFamily="49" charset="-128"/>
              </a:rPr>
              <a:t>YouTube</a:t>
            </a:r>
            <a:r>
              <a:rPr kumimoji="1" lang="ja-JP" altLang="en-US" sz="1100" dirty="0">
                <a:solidFill>
                  <a:schemeClr val="tx1"/>
                </a:solidFill>
                <a:latin typeface="BIZ UDゴシック" panose="020B0400000000000000" pitchFamily="49" charset="-128"/>
                <a:ea typeface="BIZ UDゴシック" panose="020B0400000000000000" pitchFamily="49" charset="-128"/>
              </a:rPr>
              <a:t>、リーフレット等での広報</a:t>
            </a:r>
            <a:endParaRPr kumimoji="1" lang="en-US" altLang="ja-JP" sz="1100" dirty="0">
              <a:solidFill>
                <a:schemeClr val="tx1"/>
              </a:solidFill>
              <a:latin typeface="BIZ UDゴシック" panose="020B0400000000000000" pitchFamily="49" charset="-128"/>
              <a:ea typeface="BIZ UDゴシック" panose="020B0400000000000000" pitchFamily="49" charset="-128"/>
            </a:endParaRPr>
          </a:p>
          <a:p>
            <a:r>
              <a:rPr kumimoji="1" lang="ja-JP" altLang="en-US" sz="1100" b="1" dirty="0">
                <a:solidFill>
                  <a:schemeClr val="tx1"/>
                </a:solidFill>
                <a:latin typeface="BIZ UDゴシック" panose="020B0400000000000000" pitchFamily="49" charset="-128"/>
                <a:ea typeface="BIZ UDゴシック" panose="020B0400000000000000" pitchFamily="49" charset="-128"/>
              </a:rPr>
              <a:t>　（２）イベントでの広報出展　</a:t>
            </a:r>
            <a:r>
              <a:rPr kumimoji="1" lang="en-US" altLang="ja-JP" sz="1100" dirty="0">
                <a:solidFill>
                  <a:schemeClr val="tx1"/>
                </a:solidFill>
                <a:latin typeface="BIZ UDゴシック" panose="020B0400000000000000" pitchFamily="49" charset="-128"/>
                <a:ea typeface="BIZ UDゴシック" panose="020B0400000000000000" pitchFamily="49" charset="-128"/>
              </a:rPr>
              <a:t>…</a:t>
            </a:r>
            <a:r>
              <a:rPr kumimoji="1" lang="ja-JP" altLang="en-US" sz="1100" dirty="0">
                <a:solidFill>
                  <a:schemeClr val="tx1"/>
                </a:solidFill>
                <a:latin typeface="BIZ UDゴシック" panose="020B0400000000000000" pitchFamily="49" charset="-128"/>
                <a:ea typeface="BIZ UDゴシック" panose="020B0400000000000000" pitchFamily="49" charset="-128"/>
              </a:rPr>
              <a:t>都市公園、農林業祭等での周知活動</a:t>
            </a:r>
            <a:endParaRPr kumimoji="1" lang="en-US" altLang="ja-JP" sz="1100" dirty="0">
              <a:solidFill>
                <a:schemeClr val="tx1"/>
              </a:solidFill>
              <a:latin typeface="BIZ UDゴシック" panose="020B0400000000000000" pitchFamily="49" charset="-128"/>
              <a:ea typeface="BIZ UDゴシック" panose="020B0400000000000000" pitchFamily="49" charset="-128"/>
            </a:endParaRPr>
          </a:p>
          <a:p>
            <a:r>
              <a:rPr kumimoji="1" lang="ja-JP" altLang="en-US" sz="1100" b="1" dirty="0">
                <a:solidFill>
                  <a:schemeClr val="tx1"/>
                </a:solidFill>
                <a:latin typeface="BIZ UDゴシック" panose="020B0400000000000000" pitchFamily="49" charset="-128"/>
                <a:ea typeface="BIZ UDゴシック" panose="020B0400000000000000" pitchFamily="49" charset="-128"/>
              </a:rPr>
              <a:t>　（３）防災教室　</a:t>
            </a:r>
            <a:r>
              <a:rPr kumimoji="1" lang="en-US" altLang="ja-JP" sz="1100" b="1" dirty="0">
                <a:solidFill>
                  <a:schemeClr val="tx1"/>
                </a:solidFill>
                <a:latin typeface="BIZ UDゴシック" panose="020B0400000000000000" pitchFamily="49" charset="-128"/>
                <a:ea typeface="BIZ UDゴシック" panose="020B0400000000000000" pitchFamily="49" charset="-128"/>
              </a:rPr>
              <a:t>…</a:t>
            </a:r>
            <a:r>
              <a:rPr kumimoji="1" lang="ja-JP" altLang="en-US" sz="1100" dirty="0">
                <a:solidFill>
                  <a:schemeClr val="tx1"/>
                </a:solidFill>
                <a:latin typeface="BIZ UDゴシック" panose="020B0400000000000000" pitchFamily="49" charset="-128"/>
                <a:ea typeface="BIZ UDゴシック" panose="020B0400000000000000" pitchFamily="49" charset="-128"/>
              </a:rPr>
              <a:t>地元住民らへの防災意識の向上のための啓発活動</a:t>
            </a:r>
            <a:r>
              <a:rPr kumimoji="1" lang="ja-JP" altLang="en-US" sz="1100" b="1" dirty="0">
                <a:solidFill>
                  <a:schemeClr val="tx1"/>
                </a:solidFill>
                <a:latin typeface="BIZ UDゴシック" panose="020B0400000000000000" pitchFamily="49" charset="-128"/>
                <a:ea typeface="BIZ UDゴシック" panose="020B0400000000000000" pitchFamily="49" charset="-128"/>
              </a:rPr>
              <a:t>　　　</a:t>
            </a:r>
            <a:endParaRPr kumimoji="1" lang="en-US" altLang="ja-JP" sz="1100" b="1" dirty="0">
              <a:solidFill>
                <a:schemeClr val="tx1"/>
              </a:solidFill>
              <a:latin typeface="BIZ UDゴシック" panose="020B0400000000000000" pitchFamily="49" charset="-128"/>
              <a:ea typeface="BIZ UDゴシック" panose="020B0400000000000000" pitchFamily="49" charset="-128"/>
            </a:endParaRPr>
          </a:p>
          <a:p>
            <a:r>
              <a:rPr kumimoji="1" lang="ja-JP" altLang="en-US" sz="1100" b="1" dirty="0">
                <a:solidFill>
                  <a:schemeClr val="tx1"/>
                </a:solidFill>
                <a:latin typeface="BIZ UDゴシック" panose="020B0400000000000000" pitchFamily="49" charset="-128"/>
                <a:ea typeface="BIZ UDゴシック" panose="020B0400000000000000" pitchFamily="49" charset="-128"/>
              </a:rPr>
              <a:t>　（４）出前授業　</a:t>
            </a:r>
            <a:r>
              <a:rPr kumimoji="1" lang="en-US" altLang="ja-JP" sz="1100" dirty="0">
                <a:solidFill>
                  <a:schemeClr val="tx1"/>
                </a:solidFill>
                <a:latin typeface="BIZ UDゴシック" panose="020B0400000000000000" pitchFamily="49" charset="-128"/>
                <a:ea typeface="BIZ UDゴシック" panose="020B0400000000000000" pitchFamily="49" charset="-128"/>
              </a:rPr>
              <a:t>…</a:t>
            </a:r>
            <a:r>
              <a:rPr kumimoji="1" lang="ja-JP" altLang="en-US" sz="1100" dirty="0">
                <a:solidFill>
                  <a:schemeClr val="tx1"/>
                </a:solidFill>
                <a:latin typeface="BIZ UDゴシック" panose="020B0400000000000000" pitchFamily="49" charset="-128"/>
                <a:ea typeface="BIZ UDゴシック" panose="020B0400000000000000" pitchFamily="49" charset="-128"/>
              </a:rPr>
              <a:t>小・中・高校、大学でのゲスト講師対応</a:t>
            </a:r>
            <a:endParaRPr kumimoji="1" lang="en-US" altLang="ja-JP" sz="1100" dirty="0">
              <a:solidFill>
                <a:schemeClr val="tx1"/>
              </a:solidFill>
              <a:latin typeface="BIZ UDゴシック" panose="020B0400000000000000" pitchFamily="49" charset="-128"/>
              <a:ea typeface="BIZ UDゴシック" panose="020B0400000000000000" pitchFamily="49" charset="-128"/>
            </a:endParaRPr>
          </a:p>
        </p:txBody>
      </p:sp>
      <p:sp>
        <p:nvSpPr>
          <p:cNvPr id="36" name="正方形/長方形 35">
            <a:extLst>
              <a:ext uri="{FF2B5EF4-FFF2-40B4-BE49-F238E27FC236}">
                <a16:creationId xmlns:a16="http://schemas.microsoft.com/office/drawing/2014/main" id="{F33217B7-6BD1-4FE0-A219-B52A79A05A28}"/>
              </a:ext>
            </a:extLst>
          </p:cNvPr>
          <p:cNvSpPr/>
          <p:nvPr/>
        </p:nvSpPr>
        <p:spPr>
          <a:xfrm>
            <a:off x="5039020" y="5394739"/>
            <a:ext cx="4742064" cy="595519"/>
          </a:xfrm>
          <a:prstGeom prst="rect">
            <a:avLst/>
          </a:prstGeom>
          <a:solidFill>
            <a:schemeClr val="accent6">
              <a:lumMod val="40000"/>
              <a:lumOff val="6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altLang="ja-JP" sz="1000">
                <a:solidFill>
                  <a:schemeClr val="tx1"/>
                </a:solidFill>
                <a:latin typeface="BIZ UDゴシック" panose="020B0400000000000000" pitchFamily="49" charset="-128"/>
                <a:ea typeface="BIZ UDゴシック" panose="020B0400000000000000" pitchFamily="49" charset="-128"/>
                <a:cs typeface="メイリオ" panose="020B0604030504040204" pitchFamily="50" charset="-128"/>
              </a:rPr>
              <a:t>【</a:t>
            </a:r>
            <a:r>
              <a:rPr lang="ja-JP" altLang="en-US" sz="1000">
                <a:solidFill>
                  <a:schemeClr val="tx1"/>
                </a:solidFill>
                <a:latin typeface="BIZ UDゴシック" panose="020B0400000000000000" pitchFamily="49" charset="-128"/>
                <a:ea typeface="BIZ UDゴシック" panose="020B0400000000000000" pitchFamily="49" charset="-128"/>
                <a:cs typeface="メイリオ" panose="020B0604030504040204" pitchFamily="50" charset="-128"/>
              </a:rPr>
              <a:t>参考</a:t>
            </a:r>
            <a:r>
              <a:rPr lang="en-US" altLang="ja-JP" sz="1000">
                <a:solidFill>
                  <a:schemeClr val="tx1"/>
                </a:solidFill>
                <a:latin typeface="BIZ UDゴシック" panose="020B0400000000000000" pitchFamily="49" charset="-128"/>
                <a:ea typeface="BIZ UDゴシック" panose="020B0400000000000000" pitchFamily="49" charset="-128"/>
                <a:cs typeface="メイリオ" panose="020B0604030504040204" pitchFamily="50" charset="-128"/>
              </a:rPr>
              <a:t>】</a:t>
            </a:r>
            <a:r>
              <a:rPr lang="ja-JP" altLang="en-US" sz="1000">
                <a:solidFill>
                  <a:schemeClr val="tx1"/>
                </a:solidFill>
                <a:latin typeface="BIZ UDゴシック" panose="020B0400000000000000" pitchFamily="49" charset="-128"/>
                <a:ea typeface="BIZ UDゴシック" panose="020B0400000000000000" pitchFamily="49" charset="-128"/>
                <a:cs typeface="メイリオ" panose="020B0604030504040204" pitchFamily="50" charset="-128"/>
              </a:rPr>
              <a:t>令和７年度 活動実績　２６件</a:t>
            </a:r>
            <a:endParaRPr lang="en-US" altLang="ja-JP" sz="1000">
              <a:solidFill>
                <a:schemeClr val="tx1"/>
              </a:solidFill>
              <a:latin typeface="BIZ UDゴシック" panose="020B0400000000000000" pitchFamily="49" charset="-128"/>
              <a:ea typeface="BIZ UDゴシック" panose="020B0400000000000000" pitchFamily="49" charset="-128"/>
              <a:cs typeface="メイリオ" panose="020B0604030504040204" pitchFamily="50" charset="-128"/>
            </a:endParaRPr>
          </a:p>
          <a:p>
            <a:pPr>
              <a:defRPr/>
            </a:pPr>
            <a:r>
              <a:rPr lang="ja-JP" altLang="en-US" sz="1000">
                <a:solidFill>
                  <a:schemeClr val="tx1"/>
                </a:solidFill>
                <a:latin typeface="BIZ UDゴシック" panose="020B0400000000000000" pitchFamily="49" charset="-128"/>
                <a:ea typeface="BIZ UDゴシック" panose="020B0400000000000000" pitchFamily="49" charset="-128"/>
                <a:cs typeface="メイリオ" panose="020B0604030504040204" pitchFamily="50" charset="-128"/>
              </a:rPr>
              <a:t>　各種イベント</a:t>
            </a:r>
            <a:r>
              <a:rPr lang="en-US" altLang="ja-JP" sz="1000">
                <a:solidFill>
                  <a:schemeClr val="tx1"/>
                </a:solidFill>
                <a:latin typeface="BIZ UDゴシック" panose="020B0400000000000000" pitchFamily="49" charset="-128"/>
                <a:ea typeface="BIZ UDゴシック" panose="020B0400000000000000" pitchFamily="49" charset="-128"/>
                <a:cs typeface="メイリオ" panose="020B0604030504040204" pitchFamily="50" charset="-128"/>
              </a:rPr>
              <a:t>8</a:t>
            </a:r>
            <a:r>
              <a:rPr lang="ja-JP" altLang="en-US" sz="1000">
                <a:solidFill>
                  <a:schemeClr val="tx1"/>
                </a:solidFill>
                <a:latin typeface="BIZ UDゴシック" panose="020B0400000000000000" pitchFamily="49" charset="-128"/>
                <a:ea typeface="BIZ UDゴシック" panose="020B0400000000000000" pitchFamily="49" charset="-128"/>
                <a:cs typeface="メイリオ" panose="020B0604030504040204" pitchFamily="50" charset="-128"/>
              </a:rPr>
              <a:t>件（延べ約</a:t>
            </a:r>
            <a:r>
              <a:rPr lang="en-US" altLang="ja-JP" sz="1000">
                <a:solidFill>
                  <a:schemeClr val="tx1"/>
                </a:solidFill>
                <a:latin typeface="BIZ UDゴシック" panose="020B0400000000000000" pitchFamily="49" charset="-128"/>
                <a:ea typeface="BIZ UDゴシック" panose="020B0400000000000000" pitchFamily="49" charset="-128"/>
                <a:cs typeface="メイリオ" panose="020B0604030504040204" pitchFamily="50" charset="-128"/>
              </a:rPr>
              <a:t>2,000</a:t>
            </a:r>
            <a:r>
              <a:rPr lang="ja-JP" altLang="en-US" sz="1000">
                <a:solidFill>
                  <a:schemeClr val="tx1"/>
                </a:solidFill>
                <a:latin typeface="BIZ UDゴシック" panose="020B0400000000000000" pitchFamily="49" charset="-128"/>
                <a:ea typeface="BIZ UDゴシック" panose="020B0400000000000000" pitchFamily="49" charset="-128"/>
                <a:cs typeface="メイリオ" panose="020B0604030504040204" pitchFamily="50" charset="-128"/>
              </a:rPr>
              <a:t>名）、サイネージ放映</a:t>
            </a:r>
            <a:r>
              <a:rPr lang="en-US" altLang="ja-JP" sz="1000">
                <a:solidFill>
                  <a:schemeClr val="tx1"/>
                </a:solidFill>
                <a:latin typeface="BIZ UDゴシック" panose="020B0400000000000000" pitchFamily="49" charset="-128"/>
                <a:ea typeface="BIZ UDゴシック" panose="020B0400000000000000" pitchFamily="49" charset="-128"/>
                <a:cs typeface="メイリオ" panose="020B0604030504040204" pitchFamily="50" charset="-128"/>
              </a:rPr>
              <a:t>6</a:t>
            </a:r>
            <a:r>
              <a:rPr lang="ja-JP" altLang="en-US" sz="1000">
                <a:solidFill>
                  <a:schemeClr val="tx1"/>
                </a:solidFill>
                <a:latin typeface="BIZ UDゴシック" panose="020B0400000000000000" pitchFamily="49" charset="-128"/>
                <a:ea typeface="BIZ UDゴシック" panose="020B0400000000000000" pitchFamily="49" charset="-128"/>
                <a:cs typeface="メイリオ" panose="020B0604030504040204" pitchFamily="50" charset="-128"/>
              </a:rPr>
              <a:t>件（私鉄</a:t>
            </a:r>
            <a:r>
              <a:rPr lang="en-US" altLang="ja-JP" sz="1000">
                <a:solidFill>
                  <a:schemeClr val="tx1"/>
                </a:solidFill>
                <a:latin typeface="BIZ UDゴシック" panose="020B0400000000000000" pitchFamily="49" charset="-128"/>
                <a:ea typeface="BIZ UDゴシック" panose="020B0400000000000000" pitchFamily="49" charset="-128"/>
                <a:cs typeface="メイリオ" panose="020B0604030504040204" pitchFamily="50" charset="-128"/>
              </a:rPr>
              <a:t>2</a:t>
            </a:r>
            <a:r>
              <a:rPr lang="ja-JP" altLang="en-US" sz="1000">
                <a:solidFill>
                  <a:schemeClr val="tx1"/>
                </a:solidFill>
                <a:latin typeface="BIZ UDゴシック" panose="020B0400000000000000" pitchFamily="49" charset="-128"/>
                <a:ea typeface="BIZ UDゴシック" panose="020B0400000000000000" pitchFamily="49" charset="-128"/>
                <a:cs typeface="メイリオ" panose="020B0604030504040204" pitchFamily="50" charset="-128"/>
              </a:rPr>
              <a:t>、商業施設</a:t>
            </a:r>
            <a:r>
              <a:rPr lang="en-US" altLang="ja-JP" sz="1000">
                <a:solidFill>
                  <a:schemeClr val="tx1"/>
                </a:solidFill>
                <a:latin typeface="BIZ UDゴシック" panose="020B0400000000000000" pitchFamily="49" charset="-128"/>
                <a:ea typeface="BIZ UDゴシック" panose="020B0400000000000000" pitchFamily="49" charset="-128"/>
                <a:cs typeface="メイリオ" panose="020B0604030504040204" pitchFamily="50" charset="-128"/>
              </a:rPr>
              <a:t>3</a:t>
            </a:r>
            <a:r>
              <a:rPr lang="ja-JP" altLang="en-US" sz="1000">
                <a:solidFill>
                  <a:schemeClr val="tx1"/>
                </a:solidFill>
                <a:latin typeface="BIZ UDゴシック" panose="020B0400000000000000" pitchFamily="49" charset="-128"/>
                <a:ea typeface="BIZ UDゴシック" panose="020B0400000000000000" pitchFamily="49" charset="-128"/>
                <a:cs typeface="メイリオ" panose="020B0604030504040204" pitchFamily="50" charset="-128"/>
              </a:rPr>
              <a:t>、</a:t>
            </a:r>
            <a:endParaRPr lang="en-US" altLang="ja-JP" sz="1000">
              <a:solidFill>
                <a:schemeClr val="tx1"/>
              </a:solidFill>
              <a:latin typeface="BIZ UDゴシック" panose="020B0400000000000000" pitchFamily="49" charset="-128"/>
              <a:ea typeface="BIZ UDゴシック" panose="020B0400000000000000" pitchFamily="49" charset="-128"/>
              <a:cs typeface="メイリオ" panose="020B0604030504040204" pitchFamily="50" charset="-128"/>
            </a:endParaRPr>
          </a:p>
          <a:p>
            <a:pPr>
              <a:defRPr/>
            </a:pPr>
            <a:r>
              <a:rPr lang="en-US" altLang="ja-JP" sz="1000">
                <a:solidFill>
                  <a:schemeClr val="tx1"/>
                </a:solidFill>
                <a:latin typeface="BIZ UDゴシック" panose="020B0400000000000000" pitchFamily="49" charset="-128"/>
                <a:ea typeface="BIZ UDゴシック" panose="020B0400000000000000" pitchFamily="49" charset="-128"/>
                <a:cs typeface="メイリオ" panose="020B0604030504040204" pitchFamily="50" charset="-128"/>
              </a:rPr>
              <a:t>  </a:t>
            </a:r>
            <a:r>
              <a:rPr lang="ja-JP" altLang="en-US" sz="1000">
                <a:solidFill>
                  <a:schemeClr val="tx1"/>
                </a:solidFill>
                <a:latin typeface="BIZ UDゴシック" panose="020B0400000000000000" pitchFamily="49" charset="-128"/>
                <a:ea typeface="BIZ UDゴシック" panose="020B0400000000000000" pitchFamily="49" charset="-128"/>
                <a:cs typeface="メイリオ" panose="020B0604030504040204" pitchFamily="50" charset="-128"/>
              </a:rPr>
              <a:t>教育機関</a:t>
            </a:r>
            <a:r>
              <a:rPr lang="en-US" altLang="ja-JP" sz="1000">
                <a:solidFill>
                  <a:schemeClr val="tx1"/>
                </a:solidFill>
                <a:latin typeface="BIZ UDゴシック" panose="020B0400000000000000" pitchFamily="49" charset="-128"/>
                <a:ea typeface="BIZ UDゴシック" panose="020B0400000000000000" pitchFamily="49" charset="-128"/>
                <a:cs typeface="メイリオ" panose="020B0604030504040204" pitchFamily="50" charset="-128"/>
              </a:rPr>
              <a:t>1</a:t>
            </a:r>
            <a:r>
              <a:rPr lang="ja-JP" altLang="en-US" sz="1000">
                <a:solidFill>
                  <a:schemeClr val="tx1"/>
                </a:solidFill>
                <a:latin typeface="BIZ UDゴシック" panose="020B0400000000000000" pitchFamily="49" charset="-128"/>
                <a:ea typeface="BIZ UDゴシック" panose="020B0400000000000000" pitchFamily="49" charset="-128"/>
                <a:cs typeface="メイリオ" panose="020B0604030504040204" pitchFamily="50" charset="-128"/>
              </a:rPr>
              <a:t>）、出前授業</a:t>
            </a:r>
            <a:r>
              <a:rPr lang="en-US" altLang="ja-JP" sz="1000">
                <a:solidFill>
                  <a:schemeClr val="tx1"/>
                </a:solidFill>
                <a:latin typeface="BIZ UDゴシック" panose="020B0400000000000000" pitchFamily="49" charset="-128"/>
                <a:ea typeface="BIZ UDゴシック" panose="020B0400000000000000" pitchFamily="49" charset="-128"/>
                <a:cs typeface="メイリオ" panose="020B0604030504040204" pitchFamily="50" charset="-128"/>
              </a:rPr>
              <a:t>9</a:t>
            </a:r>
            <a:r>
              <a:rPr lang="ja-JP" altLang="en-US" sz="1000">
                <a:solidFill>
                  <a:schemeClr val="tx1"/>
                </a:solidFill>
                <a:latin typeface="BIZ UDゴシック" panose="020B0400000000000000" pitchFamily="49" charset="-128"/>
                <a:ea typeface="BIZ UDゴシック" panose="020B0400000000000000" pitchFamily="49" charset="-128"/>
                <a:cs typeface="メイリオ" panose="020B0604030504040204" pitchFamily="50" charset="-128"/>
              </a:rPr>
              <a:t>件（延べ約</a:t>
            </a:r>
            <a:r>
              <a:rPr lang="en-US" altLang="ja-JP" sz="1000">
                <a:solidFill>
                  <a:schemeClr val="tx1"/>
                </a:solidFill>
                <a:latin typeface="BIZ UDゴシック" panose="020B0400000000000000" pitchFamily="49" charset="-128"/>
                <a:ea typeface="BIZ UDゴシック" panose="020B0400000000000000" pitchFamily="49" charset="-128"/>
                <a:cs typeface="メイリオ" panose="020B0604030504040204" pitchFamily="50" charset="-128"/>
              </a:rPr>
              <a:t>180</a:t>
            </a:r>
            <a:r>
              <a:rPr lang="ja-JP" altLang="en-US" sz="1000">
                <a:solidFill>
                  <a:schemeClr val="tx1"/>
                </a:solidFill>
                <a:latin typeface="BIZ UDゴシック" panose="020B0400000000000000" pitchFamily="49" charset="-128"/>
                <a:ea typeface="BIZ UDゴシック" panose="020B0400000000000000" pitchFamily="49" charset="-128"/>
                <a:cs typeface="メイリオ" panose="020B0604030504040204" pitchFamily="50" charset="-128"/>
              </a:rPr>
              <a:t>名）、</a:t>
            </a:r>
            <a:r>
              <a:rPr lang="en-US" altLang="ja-JP" sz="1000">
                <a:solidFill>
                  <a:schemeClr val="tx1"/>
                </a:solidFill>
                <a:latin typeface="BIZ UDゴシック" panose="020B0400000000000000" pitchFamily="49" charset="-128"/>
                <a:ea typeface="BIZ UDゴシック" panose="020B0400000000000000" pitchFamily="49" charset="-128"/>
                <a:cs typeface="メイリオ" panose="020B0604030504040204" pitchFamily="50" charset="-128"/>
              </a:rPr>
              <a:t>SNS</a:t>
            </a:r>
            <a:r>
              <a:rPr lang="ja-JP" altLang="en-US" sz="1000">
                <a:solidFill>
                  <a:schemeClr val="tx1"/>
                </a:solidFill>
                <a:latin typeface="BIZ UDゴシック" panose="020B0400000000000000" pitchFamily="49" charset="-128"/>
                <a:ea typeface="BIZ UDゴシック" panose="020B0400000000000000" pitchFamily="49" charset="-128"/>
                <a:cs typeface="メイリオ" panose="020B0604030504040204" pitchFamily="50" charset="-128"/>
              </a:rPr>
              <a:t>・情報誌掲載</a:t>
            </a:r>
            <a:r>
              <a:rPr lang="en-US" altLang="ja-JP" sz="1000">
                <a:solidFill>
                  <a:schemeClr val="tx1"/>
                </a:solidFill>
                <a:latin typeface="BIZ UDゴシック" panose="020B0400000000000000" pitchFamily="49" charset="-128"/>
                <a:ea typeface="BIZ UDゴシック" panose="020B0400000000000000" pitchFamily="49" charset="-128"/>
                <a:cs typeface="メイリオ" panose="020B0604030504040204" pitchFamily="50" charset="-128"/>
              </a:rPr>
              <a:t>3</a:t>
            </a:r>
            <a:r>
              <a:rPr lang="ja-JP" altLang="en-US" sz="1000">
                <a:solidFill>
                  <a:schemeClr val="tx1"/>
                </a:solidFill>
                <a:latin typeface="BIZ UDゴシック" panose="020B0400000000000000" pitchFamily="49" charset="-128"/>
                <a:ea typeface="BIZ UDゴシック" panose="020B0400000000000000" pitchFamily="49" charset="-128"/>
                <a:cs typeface="メイリオ" panose="020B0604030504040204" pitchFamily="50" charset="-128"/>
              </a:rPr>
              <a:t>件</a:t>
            </a:r>
            <a:endParaRPr lang="en-US" altLang="ja-JP" sz="1000">
              <a:solidFill>
                <a:schemeClr val="tx1"/>
              </a:solidFill>
              <a:latin typeface="BIZ UDゴシック" panose="020B0400000000000000" pitchFamily="49" charset="-128"/>
              <a:ea typeface="BIZ UDゴシック" panose="020B0400000000000000" pitchFamily="49" charset="-128"/>
              <a:cs typeface="メイリオ" panose="020B0604030504040204" pitchFamily="50" charset="-128"/>
            </a:endParaRPr>
          </a:p>
        </p:txBody>
      </p:sp>
      <p:pic>
        <p:nvPicPr>
          <p:cNvPr id="5" name="図 4">
            <a:extLst>
              <a:ext uri="{FF2B5EF4-FFF2-40B4-BE49-F238E27FC236}">
                <a16:creationId xmlns:a16="http://schemas.microsoft.com/office/drawing/2014/main" id="{47FB9CEE-0A7E-4208-AC1A-62172470E56C}"/>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4981022" y="3311045"/>
            <a:ext cx="2370667" cy="1900743"/>
          </a:xfrm>
          <a:prstGeom prst="rect">
            <a:avLst/>
          </a:prstGeom>
        </p:spPr>
      </p:pic>
      <p:sp>
        <p:nvSpPr>
          <p:cNvPr id="38" name="テキスト ボックス 37">
            <a:extLst>
              <a:ext uri="{FF2B5EF4-FFF2-40B4-BE49-F238E27FC236}">
                <a16:creationId xmlns:a16="http://schemas.microsoft.com/office/drawing/2014/main" id="{F67F3271-E494-4548-A4D5-1D9CE5D94407}"/>
              </a:ext>
            </a:extLst>
          </p:cNvPr>
          <p:cNvSpPr txBox="1"/>
          <p:nvPr/>
        </p:nvSpPr>
        <p:spPr>
          <a:xfrm>
            <a:off x="5214416" y="5197059"/>
            <a:ext cx="2069594" cy="220573"/>
          </a:xfrm>
          <a:prstGeom prst="rect">
            <a:avLst/>
          </a:prstGeom>
          <a:noFill/>
        </p:spPr>
        <p:txBody>
          <a:bodyPr wrap="square">
            <a:spAutoFit/>
          </a:bodyPr>
          <a:lstStyle/>
          <a:p>
            <a:pPr algn="just" defTabSz="901070">
              <a:lnSpc>
                <a:spcPts val="1000"/>
              </a:lnSpc>
            </a:pPr>
            <a:r>
              <a:rPr kumimoji="1" lang="ja-JP" altLang="en-US" sz="900" kern="100" dirty="0">
                <a:solidFill>
                  <a:prstClr val="black"/>
                </a:solidFill>
                <a:latin typeface="ＭＳ Ｐゴシック" panose="020B0600070205080204" pitchFamily="50" charset="-128"/>
                <a:ea typeface="ＭＳ Ｐゴシック" panose="020B0600070205080204" pitchFamily="50" charset="-128"/>
                <a:cs typeface="Times New Roman"/>
              </a:rPr>
              <a:t>子ども環境情報誌「エコチル」への掲載</a:t>
            </a:r>
            <a:endParaRPr kumimoji="1" lang="en-US" altLang="ja-JP" sz="1000" kern="100" dirty="0">
              <a:solidFill>
                <a:prstClr val="black"/>
              </a:solidFill>
              <a:latin typeface="ＭＳ Ｐゴシック" panose="020B0600070205080204" pitchFamily="50" charset="-128"/>
              <a:ea typeface="ＭＳ Ｐゴシック" panose="020B0600070205080204" pitchFamily="50" charset="-128"/>
              <a:cs typeface="Times New Roman"/>
            </a:endParaRPr>
          </a:p>
        </p:txBody>
      </p:sp>
      <p:pic>
        <p:nvPicPr>
          <p:cNvPr id="9" name="図 8">
            <a:extLst>
              <a:ext uri="{FF2B5EF4-FFF2-40B4-BE49-F238E27FC236}">
                <a16:creationId xmlns:a16="http://schemas.microsoft.com/office/drawing/2014/main" id="{689430DC-8119-462B-AEB3-045BB38C17B3}"/>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7408407" y="3532234"/>
            <a:ext cx="2370667" cy="1648603"/>
          </a:xfrm>
          <a:prstGeom prst="rect">
            <a:avLst/>
          </a:prstGeom>
        </p:spPr>
      </p:pic>
      <p:sp>
        <p:nvSpPr>
          <p:cNvPr id="51" name="テキスト ボックス 50">
            <a:extLst>
              <a:ext uri="{FF2B5EF4-FFF2-40B4-BE49-F238E27FC236}">
                <a16:creationId xmlns:a16="http://schemas.microsoft.com/office/drawing/2014/main" id="{86EA21CE-FB14-4330-B75E-2EAD715096B9}"/>
              </a:ext>
            </a:extLst>
          </p:cNvPr>
          <p:cNvSpPr txBox="1"/>
          <p:nvPr/>
        </p:nvSpPr>
        <p:spPr>
          <a:xfrm>
            <a:off x="7475852" y="5185711"/>
            <a:ext cx="2248748" cy="220573"/>
          </a:xfrm>
          <a:prstGeom prst="rect">
            <a:avLst/>
          </a:prstGeom>
          <a:noFill/>
        </p:spPr>
        <p:txBody>
          <a:bodyPr wrap="square">
            <a:spAutoFit/>
          </a:bodyPr>
          <a:lstStyle/>
          <a:p>
            <a:pPr algn="just" defTabSz="901070">
              <a:lnSpc>
                <a:spcPts val="1000"/>
              </a:lnSpc>
            </a:pPr>
            <a:r>
              <a:rPr kumimoji="1" lang="ja-JP" altLang="en-US" sz="900" kern="100">
                <a:solidFill>
                  <a:prstClr val="black"/>
                </a:solidFill>
                <a:latin typeface="ＭＳ Ｐゴシック" panose="020B0600070205080204" pitchFamily="50" charset="-128"/>
                <a:ea typeface="ＭＳ Ｐゴシック" panose="020B0600070205080204" pitchFamily="50" charset="-128"/>
                <a:cs typeface="Times New Roman"/>
              </a:rPr>
              <a:t>出前授業（ボランティア養成講座）での啓発</a:t>
            </a:r>
            <a:endParaRPr kumimoji="1" lang="en-US" altLang="ja-JP" sz="1000" kern="100">
              <a:solidFill>
                <a:prstClr val="black"/>
              </a:solidFill>
              <a:latin typeface="ＭＳ Ｐゴシック" panose="020B0600070205080204" pitchFamily="50" charset="-128"/>
              <a:ea typeface="ＭＳ Ｐゴシック" panose="020B0600070205080204" pitchFamily="50" charset="-128"/>
              <a:cs typeface="Times New Roman"/>
            </a:endParaRPr>
          </a:p>
        </p:txBody>
      </p:sp>
      <p:pic>
        <p:nvPicPr>
          <p:cNvPr id="41" name="図 40">
            <a:extLst>
              <a:ext uri="{FF2B5EF4-FFF2-40B4-BE49-F238E27FC236}">
                <a16:creationId xmlns:a16="http://schemas.microsoft.com/office/drawing/2014/main" id="{491F5FDD-CD5A-494D-A3F9-C8D519704CA3}"/>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617332" y="474321"/>
            <a:ext cx="1489231" cy="1116923"/>
          </a:xfrm>
          <a:prstGeom prst="rect">
            <a:avLst/>
          </a:prstGeom>
        </p:spPr>
      </p:pic>
      <p:pic>
        <p:nvPicPr>
          <p:cNvPr id="42" name="図 41">
            <a:extLst>
              <a:ext uri="{FF2B5EF4-FFF2-40B4-BE49-F238E27FC236}">
                <a16:creationId xmlns:a16="http://schemas.microsoft.com/office/drawing/2014/main" id="{BF8D6CCA-9331-4208-A559-8EA844FE6301}"/>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5004738" y="474321"/>
            <a:ext cx="1433368" cy="1087035"/>
          </a:xfrm>
          <a:prstGeom prst="rect">
            <a:avLst/>
          </a:prstGeom>
        </p:spPr>
      </p:pic>
      <p:sp>
        <p:nvSpPr>
          <p:cNvPr id="43" name="正方形/長方形 42">
            <a:extLst>
              <a:ext uri="{FF2B5EF4-FFF2-40B4-BE49-F238E27FC236}">
                <a16:creationId xmlns:a16="http://schemas.microsoft.com/office/drawing/2014/main" id="{0849E454-7E12-42CF-AB7E-866D77C3C790}"/>
              </a:ext>
            </a:extLst>
          </p:cNvPr>
          <p:cNvSpPr/>
          <p:nvPr/>
        </p:nvSpPr>
        <p:spPr>
          <a:xfrm>
            <a:off x="6383782" y="1579526"/>
            <a:ext cx="2040234" cy="2210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6981" tIns="48491" rIns="96981" bIns="48491" anchor="ctr">
            <a:spAutoFit/>
          </a:bodyPr>
          <a:lstStyle/>
          <a:p>
            <a:pPr algn="ctr" defTabSz="457200">
              <a:defRPr/>
            </a:pPr>
            <a:r>
              <a:rPr kumimoji="0" lang="ja-JP" altLang="en-US" sz="800">
                <a:solidFill>
                  <a:prstClr val="black"/>
                </a:solidFill>
                <a:latin typeface="游ゴシック" panose="020B0400000000000000" pitchFamily="50" charset="-128"/>
                <a:ea typeface="游ゴシック" panose="020B0400000000000000" pitchFamily="50" charset="-128"/>
                <a:cs typeface="メイリオ" panose="020B0604030504040204" pitchFamily="50" charset="-128"/>
              </a:rPr>
              <a:t>デジタル技術指導会（</a:t>
            </a:r>
            <a:r>
              <a:rPr kumimoji="0" lang="en-US" altLang="ja-JP" sz="800">
                <a:solidFill>
                  <a:prstClr val="black"/>
                </a:solidFill>
                <a:latin typeface="游ゴシック" panose="020B0400000000000000" pitchFamily="50" charset="-128"/>
                <a:ea typeface="游ゴシック" panose="020B0400000000000000" pitchFamily="50" charset="-128"/>
                <a:cs typeface="メイリオ" panose="020B0604030504040204" pitchFamily="50" charset="-128"/>
              </a:rPr>
              <a:t>GNSS</a:t>
            </a:r>
            <a:r>
              <a:rPr kumimoji="0" lang="ja-JP" altLang="en-US" sz="800">
                <a:solidFill>
                  <a:prstClr val="black"/>
                </a:solidFill>
                <a:latin typeface="游ゴシック" panose="020B0400000000000000" pitchFamily="50" charset="-128"/>
                <a:ea typeface="游ゴシック" panose="020B0400000000000000" pitchFamily="50" charset="-128"/>
                <a:cs typeface="メイリオ" panose="020B0604030504040204" pitchFamily="50" charset="-128"/>
              </a:rPr>
              <a:t>測量研修）</a:t>
            </a:r>
            <a:endParaRPr kumimoji="0" lang="en-US" altLang="ja-JP" sz="800">
              <a:solidFill>
                <a:prstClr val="black"/>
              </a:solidFill>
              <a:latin typeface="游ゴシック" panose="020B0400000000000000" pitchFamily="50" charset="-128"/>
              <a:ea typeface="游ゴシック" panose="020B0400000000000000" pitchFamily="50" charset="-128"/>
              <a:cs typeface="メイリオ" panose="020B0604030504040204" pitchFamily="50" charset="-128"/>
            </a:endParaRPr>
          </a:p>
        </p:txBody>
      </p:sp>
      <p:sp>
        <p:nvSpPr>
          <p:cNvPr id="44" name="正方形/長方形 43">
            <a:extLst>
              <a:ext uri="{FF2B5EF4-FFF2-40B4-BE49-F238E27FC236}">
                <a16:creationId xmlns:a16="http://schemas.microsoft.com/office/drawing/2014/main" id="{282FC503-683E-4036-8E9A-130A04D3643B}"/>
              </a:ext>
            </a:extLst>
          </p:cNvPr>
          <p:cNvSpPr/>
          <p:nvPr/>
        </p:nvSpPr>
        <p:spPr>
          <a:xfrm>
            <a:off x="5102101" y="1561356"/>
            <a:ext cx="1385414" cy="2210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6981" tIns="48491" rIns="96981" bIns="48491" anchor="ctr">
            <a:spAutoFit/>
          </a:bodyPr>
          <a:lstStyle/>
          <a:p>
            <a:pPr algn="ctr" defTabSz="457200">
              <a:defRPr/>
            </a:pPr>
            <a:r>
              <a:rPr kumimoji="0" lang="ja-JP" altLang="en-US" sz="800">
                <a:solidFill>
                  <a:prstClr val="black"/>
                </a:solidFill>
                <a:latin typeface="游ゴシック" panose="020B0400000000000000" pitchFamily="50" charset="-128"/>
                <a:ea typeface="游ゴシック" panose="020B0400000000000000" pitchFamily="50" charset="-128"/>
                <a:cs typeface="メイリオ" panose="020B0604030504040204" pitchFamily="50" charset="-128"/>
              </a:rPr>
              <a:t>木育活動（鉋体験）</a:t>
            </a:r>
            <a:endParaRPr kumimoji="0" lang="en-US" altLang="ja-JP" sz="800">
              <a:solidFill>
                <a:prstClr val="black"/>
              </a:solidFill>
              <a:latin typeface="游ゴシック" panose="020B0400000000000000" pitchFamily="50" charset="-128"/>
              <a:ea typeface="游ゴシック" panose="020B0400000000000000" pitchFamily="50" charset="-128"/>
              <a:cs typeface="メイリオ" panose="020B0604030504040204" pitchFamily="50" charset="-128"/>
            </a:endParaRPr>
          </a:p>
        </p:txBody>
      </p:sp>
      <p:sp>
        <p:nvSpPr>
          <p:cNvPr id="46" name="正方形/長方形 45">
            <a:extLst>
              <a:ext uri="{FF2B5EF4-FFF2-40B4-BE49-F238E27FC236}">
                <a16:creationId xmlns:a16="http://schemas.microsoft.com/office/drawing/2014/main" id="{D2F50F39-D897-480A-9547-44398CCE7DCF}"/>
              </a:ext>
            </a:extLst>
          </p:cNvPr>
          <p:cNvSpPr/>
          <p:nvPr/>
        </p:nvSpPr>
        <p:spPr>
          <a:xfrm>
            <a:off x="0" y="0"/>
            <a:ext cx="9906000" cy="464695"/>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b="1">
                <a:latin typeface="BIZ UDゴシック" panose="020B0400000000000000" pitchFamily="49" charset="-128"/>
                <a:ea typeface="BIZ UDゴシック" panose="020B0400000000000000" pitchFamily="49" charset="-128"/>
              </a:rPr>
              <a:t>　第６章　目標達成に向けた成果指標</a:t>
            </a:r>
          </a:p>
        </p:txBody>
      </p:sp>
      <p:sp>
        <p:nvSpPr>
          <p:cNvPr id="48" name="正方形/長方形 47">
            <a:extLst>
              <a:ext uri="{FF2B5EF4-FFF2-40B4-BE49-F238E27FC236}">
                <a16:creationId xmlns:a16="http://schemas.microsoft.com/office/drawing/2014/main" id="{44347F2D-DBC4-4322-9776-8799EC1C5123}"/>
              </a:ext>
            </a:extLst>
          </p:cNvPr>
          <p:cNvSpPr/>
          <p:nvPr/>
        </p:nvSpPr>
        <p:spPr>
          <a:xfrm>
            <a:off x="60720" y="1785326"/>
            <a:ext cx="1178668" cy="540000"/>
          </a:xfrm>
          <a:prstGeom prst="rect">
            <a:avLst/>
          </a:prstGeom>
          <a:solidFill>
            <a:srgbClr val="548235"/>
          </a:solidFill>
          <a:ln w="19050" cmpd="sng">
            <a:solidFill>
              <a:srgbClr val="548235"/>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defTabSz="457200"/>
            <a:r>
              <a:rPr lang="ja-JP" altLang="en-US" sz="1600" b="1">
                <a:solidFill>
                  <a:prstClr val="white"/>
                </a:solidFill>
                <a:latin typeface="BIZ UDゴシック" panose="020B0400000000000000" pitchFamily="49" charset="-128"/>
                <a:ea typeface="BIZ UDゴシック" panose="020B0400000000000000" pitchFamily="49" charset="-128"/>
              </a:rPr>
              <a:t>成果指標１</a:t>
            </a:r>
          </a:p>
        </p:txBody>
      </p:sp>
      <p:pic>
        <p:nvPicPr>
          <p:cNvPr id="49" name="図 48">
            <a:extLst>
              <a:ext uri="{FF2B5EF4-FFF2-40B4-BE49-F238E27FC236}">
                <a16:creationId xmlns:a16="http://schemas.microsoft.com/office/drawing/2014/main" id="{58368ADC-1704-4738-8AC0-9B4D9F3710F2}"/>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1831106" y="4675127"/>
            <a:ext cx="1443885" cy="972000"/>
          </a:xfrm>
          <a:prstGeom prst="rect">
            <a:avLst/>
          </a:prstGeom>
        </p:spPr>
      </p:pic>
      <p:pic>
        <p:nvPicPr>
          <p:cNvPr id="50" name="図 49">
            <a:extLst>
              <a:ext uri="{FF2B5EF4-FFF2-40B4-BE49-F238E27FC236}">
                <a16:creationId xmlns:a16="http://schemas.microsoft.com/office/drawing/2014/main" id="{4DA9E813-1EEA-4DC7-AC95-0B3E8ADEDC44}"/>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216096" y="4680591"/>
            <a:ext cx="1443886" cy="972000"/>
          </a:xfrm>
          <a:prstGeom prst="rect">
            <a:avLst/>
          </a:prstGeom>
        </p:spPr>
      </p:pic>
      <p:sp>
        <p:nvSpPr>
          <p:cNvPr id="54" name="テキスト ボックス 53">
            <a:extLst>
              <a:ext uri="{FF2B5EF4-FFF2-40B4-BE49-F238E27FC236}">
                <a16:creationId xmlns:a16="http://schemas.microsoft.com/office/drawing/2014/main" id="{3B80DF17-296E-485A-9E35-B34809941912}"/>
              </a:ext>
            </a:extLst>
          </p:cNvPr>
          <p:cNvSpPr txBox="1"/>
          <p:nvPr/>
        </p:nvSpPr>
        <p:spPr>
          <a:xfrm>
            <a:off x="1606447" y="5630518"/>
            <a:ext cx="1924062" cy="215444"/>
          </a:xfrm>
          <a:prstGeom prst="rect">
            <a:avLst/>
          </a:prstGeom>
          <a:noFill/>
        </p:spPr>
        <p:txBody>
          <a:bodyPr wrap="square" rtlCol="0">
            <a:spAutoFit/>
          </a:bodyPr>
          <a:lstStyle>
            <a:defPPr>
              <a:defRPr lang="en-US"/>
            </a:defPPr>
            <a:lvl1pPr algn="ctr">
              <a:defRPr kumimoji="1" sz="900"/>
            </a:lvl1pPr>
          </a:lstStyle>
          <a:p>
            <a:pPr defTabSz="457200"/>
            <a:r>
              <a:rPr lang="en-US" altLang="ja-JP" sz="800">
                <a:solidFill>
                  <a:prstClr val="black"/>
                </a:solidFill>
                <a:latin typeface="Calibri" panose="020F0502020204030204"/>
                <a:ea typeface="游ゴシック" panose="020B0400000000000000" pitchFamily="50" charset="-128"/>
              </a:rPr>
              <a:t>VR</a:t>
            </a:r>
            <a:r>
              <a:rPr lang="ja-JP" altLang="en-US" sz="800">
                <a:solidFill>
                  <a:prstClr val="black"/>
                </a:solidFill>
                <a:latin typeface="Calibri" panose="020F0502020204030204"/>
                <a:ea typeface="游ゴシック" panose="020B0400000000000000" pitchFamily="50" charset="-128"/>
              </a:rPr>
              <a:t>を活用した安全講習（能勢町）</a:t>
            </a:r>
          </a:p>
        </p:txBody>
      </p:sp>
      <p:sp>
        <p:nvSpPr>
          <p:cNvPr id="56" name="テキスト ボックス 55">
            <a:extLst>
              <a:ext uri="{FF2B5EF4-FFF2-40B4-BE49-F238E27FC236}">
                <a16:creationId xmlns:a16="http://schemas.microsoft.com/office/drawing/2014/main" id="{4D2FF665-CDFB-497A-B329-271A1B19B96F}"/>
              </a:ext>
            </a:extLst>
          </p:cNvPr>
          <p:cNvSpPr txBox="1"/>
          <p:nvPr/>
        </p:nvSpPr>
        <p:spPr>
          <a:xfrm>
            <a:off x="216497" y="5647127"/>
            <a:ext cx="1471257" cy="219422"/>
          </a:xfrm>
          <a:prstGeom prst="rect">
            <a:avLst/>
          </a:prstGeom>
          <a:noFill/>
        </p:spPr>
        <p:txBody>
          <a:bodyPr wrap="square" rtlCol="0">
            <a:spAutoFit/>
          </a:bodyPr>
          <a:lstStyle>
            <a:defPPr>
              <a:defRPr lang="en-US"/>
            </a:defPPr>
            <a:lvl1pPr algn="ctr">
              <a:defRPr kumimoji="1" sz="900"/>
            </a:lvl1pPr>
          </a:lstStyle>
          <a:p>
            <a:pPr defTabSz="457200"/>
            <a:r>
              <a:rPr lang="ja-JP" altLang="en-US" sz="800">
                <a:solidFill>
                  <a:prstClr val="black"/>
                </a:solidFill>
                <a:latin typeface="Calibri" panose="020F0502020204030204"/>
                <a:ea typeface="游ゴシック" panose="020B0400000000000000" pitchFamily="50" charset="-128"/>
              </a:rPr>
              <a:t>ドローン実習（高槻市）</a:t>
            </a:r>
          </a:p>
        </p:txBody>
      </p:sp>
      <p:sp>
        <p:nvSpPr>
          <p:cNvPr id="57" name="四角形: 角を丸くする 56">
            <a:extLst>
              <a:ext uri="{FF2B5EF4-FFF2-40B4-BE49-F238E27FC236}">
                <a16:creationId xmlns:a16="http://schemas.microsoft.com/office/drawing/2014/main" id="{F266BDD5-C03C-443B-A50B-3352E63477D2}"/>
              </a:ext>
            </a:extLst>
          </p:cNvPr>
          <p:cNvSpPr/>
          <p:nvPr/>
        </p:nvSpPr>
        <p:spPr>
          <a:xfrm>
            <a:off x="1225797" y="1782396"/>
            <a:ext cx="3649626" cy="540000"/>
          </a:xfrm>
          <a:prstGeom prst="roundRect">
            <a:avLst>
              <a:gd name="adj" fmla="val 4199"/>
            </a:avLst>
          </a:prstGeom>
          <a:noFill/>
          <a:ln w="19050">
            <a:solidFill>
              <a:srgbClr val="548235"/>
            </a:solidFill>
          </a:ln>
        </p:spPr>
        <p:style>
          <a:lnRef idx="2">
            <a:schemeClr val="accent1">
              <a:shade val="50000"/>
            </a:schemeClr>
          </a:lnRef>
          <a:fillRef idx="1">
            <a:schemeClr val="accent1"/>
          </a:fillRef>
          <a:effectRef idx="0">
            <a:schemeClr val="accent1"/>
          </a:effectRef>
          <a:fontRef idx="minor">
            <a:schemeClr val="lt1"/>
          </a:fontRef>
        </p:style>
        <p:txBody>
          <a:bodyPr lIns="0" tIns="36000" rIns="36000" bIns="36000" rtlCol="0" anchor="t" anchorCtr="0"/>
          <a:lstStyle/>
          <a:p>
            <a:pPr defTabSz="457200"/>
            <a:r>
              <a:rPr lang="ja-JP" altLang="en-US" sz="1600" dirty="0">
                <a:solidFill>
                  <a:schemeClr val="tx1"/>
                </a:solidFill>
                <a:latin typeface="BIZ UDゴシック" panose="020B0400000000000000" pitchFamily="49" charset="-128"/>
                <a:ea typeface="BIZ UDゴシック" panose="020B0400000000000000" pitchFamily="49" charset="-128"/>
              </a:rPr>
              <a:t> 林業就業者数</a:t>
            </a:r>
            <a:endParaRPr lang="en-US" altLang="ja-JP" sz="1100" dirty="0">
              <a:solidFill>
                <a:schemeClr val="tx1"/>
              </a:solidFill>
              <a:latin typeface="BIZ UDゴシック" panose="020B0400000000000000" pitchFamily="49" charset="-128"/>
              <a:ea typeface="BIZ UDゴシック" panose="020B0400000000000000" pitchFamily="49" charset="-128"/>
            </a:endParaRPr>
          </a:p>
          <a:p>
            <a:pPr defTabSz="457200"/>
            <a:r>
              <a:rPr lang="ja-JP" altLang="en-US" sz="1100" dirty="0">
                <a:solidFill>
                  <a:schemeClr val="tx1"/>
                </a:solidFill>
                <a:latin typeface="BIZ UDゴシック" panose="020B0400000000000000" pitchFamily="49" charset="-128"/>
                <a:ea typeface="BIZ UDゴシック" panose="020B0400000000000000" pitchFamily="49" charset="-128"/>
              </a:rPr>
              <a:t>　</a:t>
            </a:r>
            <a:r>
              <a:rPr lang="ja-JP" altLang="en-US" sz="1400" dirty="0">
                <a:solidFill>
                  <a:schemeClr val="tx1"/>
                </a:solidFill>
                <a:latin typeface="BIZ UDゴシック" panose="020B0400000000000000" pitchFamily="49" charset="-128"/>
                <a:ea typeface="BIZ UDゴシック" panose="020B0400000000000000" pitchFamily="49" charset="-128"/>
              </a:rPr>
              <a:t>期初 </a:t>
            </a:r>
            <a:r>
              <a:rPr lang="en-US" altLang="ja-JP" sz="1400" dirty="0">
                <a:solidFill>
                  <a:schemeClr val="tx1"/>
                </a:solidFill>
                <a:latin typeface="BIZ UDゴシック" panose="020B0400000000000000" pitchFamily="49" charset="-128"/>
                <a:ea typeface="BIZ UDゴシック" panose="020B0400000000000000" pitchFamily="49" charset="-128"/>
              </a:rPr>
              <a:t>69</a:t>
            </a:r>
            <a:r>
              <a:rPr lang="ja-JP" altLang="en-US" sz="1400" dirty="0">
                <a:solidFill>
                  <a:schemeClr val="tx1"/>
                </a:solidFill>
                <a:latin typeface="BIZ UDゴシック" panose="020B0400000000000000" pitchFamily="49" charset="-128"/>
                <a:ea typeface="BIZ UDゴシック" panose="020B0400000000000000" pitchFamily="49" charset="-128"/>
              </a:rPr>
              <a:t>人⇒中期 </a:t>
            </a:r>
            <a:r>
              <a:rPr lang="en-US" altLang="ja-JP" sz="1400" dirty="0">
                <a:solidFill>
                  <a:schemeClr val="tx1"/>
                </a:solidFill>
                <a:latin typeface="BIZ UDゴシック" panose="020B0400000000000000" pitchFamily="49" charset="-128"/>
                <a:ea typeface="BIZ UDゴシック" panose="020B0400000000000000" pitchFamily="49" charset="-128"/>
              </a:rPr>
              <a:t>70</a:t>
            </a:r>
            <a:r>
              <a:rPr lang="ja-JP" altLang="en-US" sz="1400" dirty="0">
                <a:solidFill>
                  <a:schemeClr val="tx1"/>
                </a:solidFill>
                <a:latin typeface="BIZ UDゴシック" panose="020B0400000000000000" pitchFamily="49" charset="-128"/>
                <a:ea typeface="BIZ UDゴシック" panose="020B0400000000000000" pitchFamily="49" charset="-128"/>
              </a:rPr>
              <a:t>人⇒長期 </a:t>
            </a:r>
            <a:r>
              <a:rPr lang="en-US" altLang="ja-JP" sz="1400" dirty="0">
                <a:solidFill>
                  <a:schemeClr val="tx1"/>
                </a:solidFill>
                <a:latin typeface="BIZ UDゴシック" panose="020B0400000000000000" pitchFamily="49" charset="-128"/>
                <a:ea typeface="BIZ UDゴシック" panose="020B0400000000000000" pitchFamily="49" charset="-128"/>
              </a:rPr>
              <a:t>70</a:t>
            </a:r>
            <a:r>
              <a:rPr lang="ja-JP" altLang="en-US" sz="1400" dirty="0">
                <a:solidFill>
                  <a:schemeClr val="tx1"/>
                </a:solidFill>
                <a:latin typeface="BIZ UDゴシック" panose="020B0400000000000000" pitchFamily="49" charset="-128"/>
                <a:ea typeface="BIZ UDゴシック" panose="020B0400000000000000" pitchFamily="49" charset="-128"/>
              </a:rPr>
              <a:t>人 　</a:t>
            </a:r>
            <a:endParaRPr lang="en-US" altLang="ja-JP" sz="1200" dirty="0">
              <a:solidFill>
                <a:schemeClr val="tx1"/>
              </a:solidFill>
              <a:latin typeface="BIZ UDゴシック" panose="020B0400000000000000" pitchFamily="49" charset="-128"/>
              <a:ea typeface="BIZ UDゴシック" panose="020B0400000000000000" pitchFamily="49" charset="-128"/>
            </a:endParaRPr>
          </a:p>
        </p:txBody>
      </p:sp>
      <p:sp>
        <p:nvSpPr>
          <p:cNvPr id="59" name="正方形/長方形 58">
            <a:extLst>
              <a:ext uri="{FF2B5EF4-FFF2-40B4-BE49-F238E27FC236}">
                <a16:creationId xmlns:a16="http://schemas.microsoft.com/office/drawing/2014/main" id="{B58F1C39-34BE-40C2-95AE-5606B9BE2AB5}"/>
              </a:ext>
            </a:extLst>
          </p:cNvPr>
          <p:cNvSpPr/>
          <p:nvPr/>
        </p:nvSpPr>
        <p:spPr>
          <a:xfrm>
            <a:off x="143217" y="2352996"/>
            <a:ext cx="4678244" cy="2193160"/>
          </a:xfrm>
          <a:prstGeom prst="rect">
            <a:avLst/>
          </a:prstGeom>
          <a:no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nchorCtr="0"/>
          <a:lstStyle/>
          <a:p>
            <a:pPr defTabSz="457200"/>
            <a:r>
              <a:rPr lang="ja-JP" altLang="en-US" sz="1200" b="1" dirty="0">
                <a:solidFill>
                  <a:prstClr val="black"/>
                </a:solidFill>
                <a:latin typeface="BIZ UDゴシック" panose="020B0400000000000000" pitchFamily="49" charset="-128"/>
                <a:ea typeface="BIZ UDゴシック" panose="020B0400000000000000" pitchFamily="49" charset="-128"/>
              </a:rPr>
              <a:t>●林業分野におけるこれまでの人材確保</a:t>
            </a:r>
            <a:endParaRPr lang="en-US" altLang="ja-JP" sz="1200" b="1" dirty="0">
              <a:solidFill>
                <a:prstClr val="black"/>
              </a:solidFill>
              <a:latin typeface="BIZ UDゴシック" panose="020B0400000000000000" pitchFamily="49" charset="-128"/>
              <a:ea typeface="BIZ UDゴシック" panose="020B0400000000000000" pitchFamily="49" charset="-128"/>
            </a:endParaRPr>
          </a:p>
          <a:p>
            <a:pPr marL="903288" indent="-820738" defTabSz="457200"/>
            <a:r>
              <a:rPr lang="ja-JP" altLang="en-US" sz="1100" b="1" dirty="0">
                <a:solidFill>
                  <a:prstClr val="black"/>
                </a:solidFill>
                <a:latin typeface="BIZ UDゴシック" panose="020B0400000000000000" pitchFamily="49" charset="-128"/>
                <a:ea typeface="BIZ UDゴシック" panose="020B0400000000000000" pitchFamily="49" charset="-128"/>
              </a:rPr>
              <a:t>（１）新規就業者の確保</a:t>
            </a:r>
            <a:endParaRPr lang="en-US" altLang="ja-JP" sz="1100" b="1" dirty="0">
              <a:solidFill>
                <a:prstClr val="black"/>
              </a:solidFill>
              <a:latin typeface="BIZ UDゴシック" panose="020B0400000000000000" pitchFamily="49" charset="-128"/>
              <a:ea typeface="BIZ UDゴシック" panose="020B0400000000000000" pitchFamily="49" charset="-128"/>
            </a:endParaRPr>
          </a:p>
          <a:p>
            <a:pPr marL="712788" defTabSz="268288"/>
            <a:r>
              <a:rPr lang="ja-JP" altLang="en-US" sz="1100" dirty="0">
                <a:solidFill>
                  <a:prstClr val="black"/>
                </a:solidFill>
                <a:latin typeface="BIZ UDゴシック" panose="020B0400000000000000" pitchFamily="49" charset="-128"/>
                <a:ea typeface="BIZ UDゴシック" panose="020B0400000000000000" pitchFamily="49" charset="-128"/>
              </a:rPr>
              <a:t>「林業労働力の確保の促進に関する法律」に基づき策定した「大阪府林業労働力の確保の促進に関する基本計画」（令和</a:t>
            </a:r>
            <a:r>
              <a:rPr lang="en-US" altLang="ja-JP" sz="1100" dirty="0">
                <a:solidFill>
                  <a:prstClr val="black"/>
                </a:solidFill>
                <a:latin typeface="BIZ UDゴシック" panose="020B0400000000000000" pitchFamily="49" charset="-128"/>
                <a:ea typeface="BIZ UDゴシック" panose="020B0400000000000000" pitchFamily="49" charset="-128"/>
              </a:rPr>
              <a:t>6</a:t>
            </a:r>
            <a:r>
              <a:rPr lang="ja-JP" altLang="en-US" sz="1100" dirty="0">
                <a:solidFill>
                  <a:prstClr val="black"/>
                </a:solidFill>
                <a:latin typeface="BIZ UDゴシック" panose="020B0400000000000000" pitchFamily="49" charset="-128"/>
                <a:ea typeface="BIZ UDゴシック" panose="020B0400000000000000" pitchFamily="49" charset="-128"/>
              </a:rPr>
              <a:t>年</a:t>
            </a:r>
            <a:r>
              <a:rPr lang="en-US" altLang="ja-JP" sz="1100" dirty="0">
                <a:solidFill>
                  <a:prstClr val="black"/>
                </a:solidFill>
                <a:latin typeface="BIZ UDゴシック" panose="020B0400000000000000" pitchFamily="49" charset="-128"/>
                <a:ea typeface="BIZ UDゴシック" panose="020B0400000000000000" pitchFamily="49" charset="-128"/>
              </a:rPr>
              <a:t>4</a:t>
            </a:r>
            <a:r>
              <a:rPr lang="ja-JP" altLang="en-US" sz="1100" dirty="0">
                <a:solidFill>
                  <a:prstClr val="black"/>
                </a:solidFill>
                <a:latin typeface="BIZ UDゴシック" panose="020B0400000000000000" pitchFamily="49" charset="-128"/>
                <a:ea typeface="BIZ UDゴシック" panose="020B0400000000000000" pitchFamily="49" charset="-128"/>
              </a:rPr>
              <a:t>月</a:t>
            </a:r>
            <a:r>
              <a:rPr lang="en-US" altLang="ja-JP" sz="1100" dirty="0">
                <a:solidFill>
                  <a:prstClr val="black"/>
                </a:solidFill>
                <a:latin typeface="BIZ UDゴシック" panose="020B0400000000000000" pitchFamily="49" charset="-128"/>
                <a:ea typeface="BIZ UDゴシック" panose="020B0400000000000000" pitchFamily="49" charset="-128"/>
              </a:rPr>
              <a:t>1</a:t>
            </a:r>
            <a:r>
              <a:rPr lang="ja-JP" altLang="en-US" sz="1100" dirty="0">
                <a:solidFill>
                  <a:prstClr val="black"/>
                </a:solidFill>
                <a:latin typeface="BIZ UDゴシック" panose="020B0400000000000000" pitchFamily="49" charset="-128"/>
                <a:ea typeface="BIZ UDゴシック" panose="020B0400000000000000" pitchFamily="49" charset="-128"/>
              </a:rPr>
              <a:t>日変更）により、大阪府林業労働力確保支援センター等の関係機関と連携し、新規就業者の確保に取り組んでいる。</a:t>
            </a:r>
            <a:endParaRPr lang="en-US" altLang="ja-JP" sz="1100" dirty="0">
              <a:solidFill>
                <a:prstClr val="black"/>
              </a:solidFill>
              <a:latin typeface="BIZ UDゴシック" panose="020B0400000000000000" pitchFamily="49" charset="-128"/>
              <a:ea typeface="BIZ UDゴシック" panose="020B0400000000000000" pitchFamily="49" charset="-128"/>
            </a:endParaRPr>
          </a:p>
          <a:p>
            <a:pPr marL="903288" indent="-820738" defTabSz="457200"/>
            <a:r>
              <a:rPr lang="ja-JP" altLang="en-US" sz="1100" b="1" dirty="0">
                <a:solidFill>
                  <a:prstClr val="black"/>
                </a:solidFill>
                <a:latin typeface="BIZ UDゴシック" panose="020B0400000000000000" pitchFamily="49" charset="-128"/>
                <a:ea typeface="BIZ UDゴシック" panose="020B0400000000000000" pitchFamily="49" charset="-128"/>
              </a:rPr>
              <a:t>（２）担い手の育成</a:t>
            </a:r>
            <a:endParaRPr lang="en-US" altLang="ja-JP" sz="1100" b="1" dirty="0">
              <a:solidFill>
                <a:prstClr val="black"/>
              </a:solidFill>
              <a:latin typeface="BIZ UDゴシック" panose="020B0400000000000000" pitchFamily="49" charset="-128"/>
              <a:ea typeface="BIZ UDゴシック" panose="020B0400000000000000" pitchFamily="49" charset="-128"/>
            </a:endParaRPr>
          </a:p>
          <a:p>
            <a:pPr marL="712788" defTabSz="457200"/>
            <a:r>
              <a:rPr lang="en-US" altLang="ja-JP" sz="1100" dirty="0">
                <a:solidFill>
                  <a:prstClr val="black"/>
                </a:solidFill>
                <a:latin typeface="BIZ UDゴシック" panose="020B0400000000000000" pitchFamily="49" charset="-128"/>
                <a:ea typeface="BIZ UDゴシック" panose="020B0400000000000000" pitchFamily="49" charset="-128"/>
              </a:rPr>
              <a:t>GNSS </a:t>
            </a:r>
            <a:r>
              <a:rPr lang="ja-JP" altLang="en-US" sz="1100" dirty="0">
                <a:solidFill>
                  <a:prstClr val="black"/>
                </a:solidFill>
                <a:latin typeface="BIZ UDゴシック" panose="020B0400000000000000" pitchFamily="49" charset="-128"/>
                <a:ea typeface="BIZ UDゴシック" panose="020B0400000000000000" pitchFamily="49" charset="-128"/>
              </a:rPr>
              <a:t>やドローンを活用した最新の測量技術や労働安全に関する研修を、民間測量会社や国の出先機関等と連携して実施し、省力化・効率化を図っている。</a:t>
            </a:r>
            <a:endParaRPr lang="en-US" altLang="ja-JP" sz="1100" dirty="0">
              <a:solidFill>
                <a:prstClr val="black"/>
              </a:solidFill>
              <a:latin typeface="BIZ UDゴシック" panose="020B0400000000000000" pitchFamily="49" charset="-128"/>
              <a:ea typeface="BIZ UDゴシック" panose="020B0400000000000000" pitchFamily="49" charset="-128"/>
            </a:endParaRPr>
          </a:p>
          <a:p>
            <a:pPr marL="903288" indent="-820738" defTabSz="457200"/>
            <a:r>
              <a:rPr lang="ja-JP" altLang="en-US" sz="1100" b="1" dirty="0">
                <a:solidFill>
                  <a:prstClr val="black"/>
                </a:solidFill>
                <a:latin typeface="BIZ UDゴシック" panose="020B0400000000000000" pitchFamily="49" charset="-128"/>
                <a:ea typeface="BIZ UDゴシック" panose="020B0400000000000000" pitchFamily="49" charset="-128"/>
              </a:rPr>
              <a:t>（３）出前授業による普及活動</a:t>
            </a:r>
            <a:endParaRPr lang="en-US" altLang="ja-JP" sz="1100" b="1" dirty="0">
              <a:solidFill>
                <a:prstClr val="black"/>
              </a:solidFill>
              <a:latin typeface="BIZ UDゴシック" panose="020B0400000000000000" pitchFamily="49" charset="-128"/>
              <a:ea typeface="BIZ UDゴシック" panose="020B0400000000000000" pitchFamily="49" charset="-128"/>
            </a:endParaRPr>
          </a:p>
          <a:p>
            <a:pPr marL="712788" defTabSz="268288"/>
            <a:r>
              <a:rPr lang="ja-JP" altLang="en-US" sz="1100" dirty="0">
                <a:solidFill>
                  <a:prstClr val="black"/>
                </a:solidFill>
                <a:latin typeface="BIZ UDゴシック" panose="020B0400000000000000" pitchFamily="49" charset="-128"/>
                <a:ea typeface="BIZ UDゴシック" panose="020B0400000000000000" pitchFamily="49" charset="-128"/>
              </a:rPr>
              <a:t>林業普及指導員による府立園芸高校や府立農芸高校での出前授業を実施し、林業分野への理解の醸成を図っている。</a:t>
            </a:r>
          </a:p>
          <a:p>
            <a:pPr marL="712788" defTabSz="268288"/>
            <a:endParaRPr lang="en-US" altLang="ja-JP" sz="1100" dirty="0">
              <a:solidFill>
                <a:prstClr val="black"/>
              </a:solidFill>
              <a:latin typeface="BIZ UDゴシック" panose="020B0400000000000000" pitchFamily="49" charset="-128"/>
              <a:ea typeface="BIZ UDゴシック" panose="020B0400000000000000" pitchFamily="49" charset="-128"/>
            </a:endParaRPr>
          </a:p>
          <a:p>
            <a:pPr marL="712788" defTabSz="268288"/>
            <a:endParaRPr lang="en-US" altLang="ja-JP" sz="1100" dirty="0">
              <a:solidFill>
                <a:prstClr val="black"/>
              </a:solidFill>
              <a:latin typeface="BIZ UDゴシック" panose="020B0400000000000000" pitchFamily="49" charset="-128"/>
              <a:ea typeface="BIZ UDゴシック" panose="020B0400000000000000" pitchFamily="49" charset="-128"/>
            </a:endParaRPr>
          </a:p>
        </p:txBody>
      </p:sp>
      <p:sp>
        <p:nvSpPr>
          <p:cNvPr id="61" name="テキスト ボックス 60">
            <a:extLst>
              <a:ext uri="{FF2B5EF4-FFF2-40B4-BE49-F238E27FC236}">
                <a16:creationId xmlns:a16="http://schemas.microsoft.com/office/drawing/2014/main" id="{E561EF43-8AEB-4643-A33E-55B6D7C7D656}"/>
              </a:ext>
            </a:extLst>
          </p:cNvPr>
          <p:cNvSpPr txBox="1"/>
          <p:nvPr/>
        </p:nvSpPr>
        <p:spPr>
          <a:xfrm>
            <a:off x="3416411" y="5621756"/>
            <a:ext cx="1471257" cy="215444"/>
          </a:xfrm>
          <a:prstGeom prst="rect">
            <a:avLst/>
          </a:prstGeom>
          <a:noFill/>
        </p:spPr>
        <p:txBody>
          <a:bodyPr wrap="square" rtlCol="0">
            <a:spAutoFit/>
          </a:bodyPr>
          <a:lstStyle>
            <a:defPPr>
              <a:defRPr lang="en-US"/>
            </a:defPPr>
            <a:lvl1pPr algn="ctr">
              <a:defRPr kumimoji="1" sz="900"/>
            </a:lvl1pPr>
          </a:lstStyle>
          <a:p>
            <a:pPr defTabSz="457200"/>
            <a:r>
              <a:rPr lang="ja-JP" altLang="en-US" sz="800">
                <a:solidFill>
                  <a:prstClr val="black"/>
                </a:solidFill>
                <a:latin typeface="Calibri" panose="020F0502020204030204"/>
                <a:ea typeface="游ゴシック" panose="020B0400000000000000" pitchFamily="50" charset="-128"/>
              </a:rPr>
              <a:t>出前授業（府立園芸高校）</a:t>
            </a:r>
          </a:p>
        </p:txBody>
      </p:sp>
      <p:pic>
        <p:nvPicPr>
          <p:cNvPr id="62" name="図 61">
            <a:extLst>
              <a:ext uri="{FF2B5EF4-FFF2-40B4-BE49-F238E27FC236}">
                <a16:creationId xmlns:a16="http://schemas.microsoft.com/office/drawing/2014/main" id="{1770C5C5-F573-4431-A21E-8A826EB92779}"/>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3473022" y="4670860"/>
            <a:ext cx="1306024" cy="980623"/>
          </a:xfrm>
          <a:prstGeom prst="rect">
            <a:avLst/>
          </a:prstGeom>
        </p:spPr>
      </p:pic>
      <p:sp>
        <p:nvSpPr>
          <p:cNvPr id="33" name="四角形: 角を丸くする 32">
            <a:extLst>
              <a:ext uri="{FF2B5EF4-FFF2-40B4-BE49-F238E27FC236}">
                <a16:creationId xmlns:a16="http://schemas.microsoft.com/office/drawing/2014/main" id="{11B7496E-F8D5-430E-9B81-C2A9F05D4FFC}"/>
              </a:ext>
            </a:extLst>
          </p:cNvPr>
          <p:cNvSpPr/>
          <p:nvPr/>
        </p:nvSpPr>
        <p:spPr>
          <a:xfrm>
            <a:off x="41422" y="5853809"/>
            <a:ext cx="4827707" cy="952436"/>
          </a:xfrm>
          <a:prstGeom prst="roundRect">
            <a:avLst>
              <a:gd name="adj" fmla="val 4199"/>
            </a:avLst>
          </a:prstGeom>
          <a:solidFill>
            <a:schemeClr val="bg1"/>
          </a:solidFill>
          <a:ln w="19050">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nchorCtr="0"/>
          <a:lstStyle/>
          <a:p>
            <a:r>
              <a:rPr kumimoji="1" lang="ja-JP" altLang="en-US" sz="1200" dirty="0">
                <a:solidFill>
                  <a:schemeClr val="tx1"/>
                </a:solidFill>
                <a:latin typeface="BIZ UDゴシック" panose="020B0400000000000000" pitchFamily="49" charset="-128"/>
                <a:ea typeface="BIZ UDゴシック" panose="020B0400000000000000" pitchFamily="49" charset="-128"/>
              </a:rPr>
              <a:t>■成果指標の考え方</a:t>
            </a:r>
            <a:endParaRPr kumimoji="1" lang="en-US" altLang="ja-JP" sz="1200" dirty="0">
              <a:solidFill>
                <a:schemeClr val="tx1"/>
              </a:solidFill>
              <a:latin typeface="BIZ UDゴシック" panose="020B0400000000000000" pitchFamily="49" charset="-128"/>
              <a:ea typeface="BIZ UDゴシック" panose="020B0400000000000000" pitchFamily="49" charset="-128"/>
            </a:endParaRPr>
          </a:p>
          <a:p>
            <a:r>
              <a:rPr kumimoji="1" lang="ja-JP" altLang="en-US" sz="1100" dirty="0">
                <a:solidFill>
                  <a:schemeClr val="tx1"/>
                </a:solidFill>
                <a:latin typeface="BIZ UDゴシック" panose="020B0400000000000000" pitchFamily="49" charset="-128"/>
                <a:ea typeface="BIZ UDゴシック" panose="020B0400000000000000" pitchFamily="49" charset="-128"/>
              </a:rPr>
              <a:t>　これまで実施してきた新規就業支援や担い手の育成、普及活動の成果が、大阪府の林業分野における労働力の確保や人材育成につながっているかを客観的に把握するとともに、森林の整備・保全のための体制の維持状況を示す指標として、「林業就業者数」を成果指標として設定した。</a:t>
            </a:r>
            <a:endParaRPr kumimoji="1" lang="en-US" altLang="ja-JP" sz="1200" dirty="0">
              <a:solidFill>
                <a:schemeClr val="tx1"/>
              </a:solidFill>
              <a:latin typeface="BIZ UDゴシック" panose="020B0400000000000000" pitchFamily="49" charset="-128"/>
              <a:ea typeface="BIZ UDゴシック" panose="020B0400000000000000" pitchFamily="49" charset="-128"/>
            </a:endParaRPr>
          </a:p>
        </p:txBody>
      </p:sp>
      <p:pic>
        <p:nvPicPr>
          <p:cNvPr id="40" name="図 39">
            <a:extLst>
              <a:ext uri="{FF2B5EF4-FFF2-40B4-BE49-F238E27FC236}">
                <a16:creationId xmlns:a16="http://schemas.microsoft.com/office/drawing/2014/main" id="{3192DA54-D8D1-40F4-94BC-8F10E070A04F}"/>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7362939" y="143722"/>
            <a:ext cx="288000" cy="288000"/>
          </a:xfrm>
          <a:prstGeom prst="rect">
            <a:avLst/>
          </a:prstGeom>
        </p:spPr>
      </p:pic>
      <p:pic>
        <p:nvPicPr>
          <p:cNvPr id="45" name="図 44">
            <a:extLst>
              <a:ext uri="{FF2B5EF4-FFF2-40B4-BE49-F238E27FC236}">
                <a16:creationId xmlns:a16="http://schemas.microsoft.com/office/drawing/2014/main" id="{9AFC6A3A-C9F7-4B50-882A-33E704684B08}"/>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8930444" y="143722"/>
            <a:ext cx="288000" cy="288000"/>
          </a:xfrm>
          <a:prstGeom prst="rect">
            <a:avLst/>
          </a:prstGeom>
        </p:spPr>
      </p:pic>
      <p:pic>
        <p:nvPicPr>
          <p:cNvPr id="47" name="図 46">
            <a:extLst>
              <a:ext uri="{FF2B5EF4-FFF2-40B4-BE49-F238E27FC236}">
                <a16:creationId xmlns:a16="http://schemas.microsoft.com/office/drawing/2014/main" id="{AD0FB946-E85E-44DF-978B-B7941CD5763C}"/>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9243945" y="143722"/>
            <a:ext cx="288000" cy="288000"/>
          </a:xfrm>
          <a:prstGeom prst="rect">
            <a:avLst/>
          </a:prstGeom>
        </p:spPr>
      </p:pic>
      <p:pic>
        <p:nvPicPr>
          <p:cNvPr id="52" name="図 51">
            <a:extLst>
              <a:ext uri="{FF2B5EF4-FFF2-40B4-BE49-F238E27FC236}">
                <a16:creationId xmlns:a16="http://schemas.microsoft.com/office/drawing/2014/main" id="{29F57CA9-117E-4061-A0CC-CD7468A0F8F5}"/>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7676440" y="143722"/>
            <a:ext cx="288000" cy="288000"/>
          </a:xfrm>
          <a:prstGeom prst="rect">
            <a:avLst/>
          </a:prstGeom>
        </p:spPr>
      </p:pic>
      <p:pic>
        <p:nvPicPr>
          <p:cNvPr id="58" name="図 57">
            <a:extLst>
              <a:ext uri="{FF2B5EF4-FFF2-40B4-BE49-F238E27FC236}">
                <a16:creationId xmlns:a16="http://schemas.microsoft.com/office/drawing/2014/main" id="{9E6955B6-5852-4D39-94AF-74113D1FB6BB}"/>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7989941" y="143722"/>
            <a:ext cx="288000" cy="288000"/>
          </a:xfrm>
          <a:prstGeom prst="rect">
            <a:avLst/>
          </a:prstGeom>
        </p:spPr>
      </p:pic>
      <p:pic>
        <p:nvPicPr>
          <p:cNvPr id="70" name="図 69">
            <a:extLst>
              <a:ext uri="{FF2B5EF4-FFF2-40B4-BE49-F238E27FC236}">
                <a16:creationId xmlns:a16="http://schemas.microsoft.com/office/drawing/2014/main" id="{75C4FFEF-B7A5-426F-8B3D-0FC3C4535736}"/>
              </a:ext>
            </a:extLst>
          </p:cNvPr>
          <p:cNvPicPr>
            <a:picLocks noChangeAspect="1"/>
          </p:cNvPicPr>
          <p:nvPr/>
        </p:nvPicPr>
        <p:blipFill>
          <a:blip r:embed="rId16" cstate="screen">
            <a:extLst>
              <a:ext uri="{28A0092B-C50C-407E-A947-70E740481C1C}">
                <a14:useLocalDpi xmlns:a14="http://schemas.microsoft.com/office/drawing/2010/main"/>
              </a:ext>
            </a:extLst>
          </a:blip>
          <a:stretch>
            <a:fillRect/>
          </a:stretch>
        </p:blipFill>
        <p:spPr>
          <a:xfrm>
            <a:off x="8303442" y="143722"/>
            <a:ext cx="288000" cy="288000"/>
          </a:xfrm>
          <a:prstGeom prst="rect">
            <a:avLst/>
          </a:prstGeom>
        </p:spPr>
      </p:pic>
      <p:pic>
        <p:nvPicPr>
          <p:cNvPr id="71" name="図 70">
            <a:extLst>
              <a:ext uri="{FF2B5EF4-FFF2-40B4-BE49-F238E27FC236}">
                <a16:creationId xmlns:a16="http://schemas.microsoft.com/office/drawing/2014/main" id="{DA89F062-77AC-4CFC-96C7-A1DD44E81344}"/>
              </a:ext>
            </a:extLst>
          </p:cNvPr>
          <p:cNvPicPr>
            <a:picLocks noChangeAspect="1"/>
          </p:cNvPicPr>
          <p:nvPr/>
        </p:nvPicPr>
        <p:blipFill rotWithShape="1">
          <a:blip r:embed="rId17" cstate="screen">
            <a:extLst>
              <a:ext uri="{28A0092B-C50C-407E-A947-70E740481C1C}">
                <a14:useLocalDpi xmlns:a14="http://schemas.microsoft.com/office/drawing/2010/main"/>
              </a:ext>
            </a:extLst>
          </a:blip>
          <a:srcRect l="3129" t="4624" r="4028" b="3456"/>
          <a:stretch/>
        </p:blipFill>
        <p:spPr>
          <a:xfrm>
            <a:off x="7047847" y="143722"/>
            <a:ext cx="289591" cy="288000"/>
          </a:xfrm>
          <a:prstGeom prst="rect">
            <a:avLst/>
          </a:prstGeom>
        </p:spPr>
      </p:pic>
      <p:pic>
        <p:nvPicPr>
          <p:cNvPr id="72" name="Picture 2">
            <a:extLst>
              <a:ext uri="{FF2B5EF4-FFF2-40B4-BE49-F238E27FC236}">
                <a16:creationId xmlns:a16="http://schemas.microsoft.com/office/drawing/2014/main" id="{B2127EEA-A247-448B-8650-AE8119E0E57D}"/>
              </a:ext>
            </a:extLst>
          </p:cNvPr>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8616943" y="143722"/>
            <a:ext cx="288000" cy="288000"/>
          </a:xfrm>
          <a:prstGeom prst="rect">
            <a:avLst/>
          </a:prstGeom>
          <a:noFill/>
          <a:extLst>
            <a:ext uri="{909E8E84-426E-40DD-AFC4-6F175D3DCCD1}">
              <a14:hiddenFill xmlns:a14="http://schemas.microsoft.com/office/drawing/2010/main">
                <a:solidFill>
                  <a:srgbClr val="FFFFFF"/>
                </a:solidFill>
              </a14:hiddenFill>
            </a:ext>
          </a:extLst>
        </p:spPr>
      </p:pic>
      <p:pic>
        <p:nvPicPr>
          <p:cNvPr id="73" name="Picture 4">
            <a:extLst>
              <a:ext uri="{FF2B5EF4-FFF2-40B4-BE49-F238E27FC236}">
                <a16:creationId xmlns:a16="http://schemas.microsoft.com/office/drawing/2014/main" id="{831E38DD-152B-450A-A864-575083756ECA}"/>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9557449" y="143722"/>
            <a:ext cx="288000" cy="288000"/>
          </a:xfrm>
          <a:prstGeom prst="rect">
            <a:avLst/>
          </a:prstGeom>
          <a:noFill/>
          <a:extLst>
            <a:ext uri="{909E8E84-426E-40DD-AFC4-6F175D3DCCD1}">
              <a14:hiddenFill xmlns:a14="http://schemas.microsoft.com/office/drawing/2010/main">
                <a:solidFill>
                  <a:srgbClr val="FFFFFF"/>
                </a:solidFill>
              </a14:hiddenFill>
            </a:ext>
          </a:extLst>
        </p:spPr>
      </p:pic>
      <p:sp>
        <p:nvSpPr>
          <p:cNvPr id="53" name="スライド番号プレースホルダー 10">
            <a:extLst>
              <a:ext uri="{FF2B5EF4-FFF2-40B4-BE49-F238E27FC236}">
                <a16:creationId xmlns:a16="http://schemas.microsoft.com/office/drawing/2014/main" id="{9E388C5A-FC00-47AC-AC5E-234E4AEC1678}"/>
              </a:ext>
            </a:extLst>
          </p:cNvPr>
          <p:cNvSpPr txBox="1">
            <a:spLocks/>
          </p:cNvSpPr>
          <p:nvPr/>
        </p:nvSpPr>
        <p:spPr>
          <a:xfrm>
            <a:off x="7616599" y="6510908"/>
            <a:ext cx="222885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en-US" altLang="ja-JP" sz="2000" b="1" dirty="0"/>
              <a:t>64</a:t>
            </a:r>
            <a:endParaRPr kumimoji="1" lang="ja-JP" altLang="en-US" sz="2000" b="1" dirty="0"/>
          </a:p>
        </p:txBody>
      </p:sp>
    </p:spTree>
    <p:extLst>
      <p:ext uri="{BB962C8B-B14F-4D97-AF65-F5344CB8AC3E}">
        <p14:creationId xmlns:p14="http://schemas.microsoft.com/office/powerpoint/2010/main" val="1017090542"/>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2482</Words>
  <Application>Microsoft Office PowerPoint</Application>
  <PresentationFormat>A4 210 x 297 mm</PresentationFormat>
  <Paragraphs>268</Paragraphs>
  <Slides>6</Slides>
  <Notes>4</Notes>
  <HiddenSlides>0</HiddenSlides>
  <MMClips>0</MMClips>
  <ScaleCrop>false</ScaleCrop>
  <HeadingPairs>
    <vt:vector size="6" baseType="variant">
      <vt:variant>
        <vt:lpstr>使用されているフォント</vt:lpstr>
      </vt:variant>
      <vt:variant>
        <vt:i4>10</vt:i4>
      </vt:variant>
      <vt:variant>
        <vt:lpstr>テーマ</vt:lpstr>
      </vt:variant>
      <vt:variant>
        <vt:i4>1</vt:i4>
      </vt:variant>
      <vt:variant>
        <vt:lpstr>スライド タイトル</vt:lpstr>
      </vt:variant>
      <vt:variant>
        <vt:i4>6</vt:i4>
      </vt:variant>
    </vt:vector>
  </HeadingPairs>
  <TitlesOfParts>
    <vt:vector size="17" baseType="lpstr">
      <vt:lpstr>BIZ UDPゴシック</vt:lpstr>
      <vt:lpstr>BIZ UDゴシック</vt:lpstr>
      <vt:lpstr>Meiryo UI</vt:lpstr>
      <vt:lpstr>ＭＳ Ｐゴシック</vt:lpstr>
      <vt:lpstr>MS UI Gothic</vt:lpstr>
      <vt:lpstr>游ゴシック</vt:lpstr>
      <vt:lpstr>游ゴシック Light</vt:lpstr>
      <vt:lpstr>Arial</vt:lpstr>
      <vt:lpstr>Calibri</vt:lpstr>
      <vt:lpstr>Calibri Light</vt:lpstr>
      <vt:lpstr>Office テーマ</vt:lpstr>
      <vt:lpstr>第６章 目標達成に向けた成果指標</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2026-01-29T09:04:28Z</dcterms:created>
  <dcterms:modified xsi:type="dcterms:W3CDTF">2026-03-23T06:41:14Z</dcterms:modified>
</cp:coreProperties>
</file>