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4"/>
  </p:notesMasterIdLst>
  <p:sldIdLst>
    <p:sldId id="1145" r:id="rId2"/>
    <p:sldId id="1152" r:id="rId3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809"/>
    <a:srgbClr val="2E4636"/>
    <a:srgbClr val="FFFFFF"/>
    <a:srgbClr val="FF6600"/>
    <a:srgbClr val="D8D8D8"/>
    <a:srgbClr val="909090"/>
    <a:srgbClr val="389138"/>
    <a:srgbClr val="EAEA7F"/>
    <a:srgbClr val="E9BD37"/>
    <a:srgbClr val="E9A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87" autoAdjust="0"/>
    <p:restoredTop sz="96293" autoAdjust="0"/>
  </p:normalViewPr>
  <p:slideViewPr>
    <p:cSldViewPr snapToGrid="0">
      <p:cViewPr varScale="1">
        <p:scale>
          <a:sx n="113" d="100"/>
          <a:sy n="113" d="100"/>
        </p:scale>
        <p:origin x="170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43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AA6FE65D-F661-4725-B157-2FCDB18F60FD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77027"/>
            <a:ext cx="5437506" cy="39081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D4076765-1E50-4E9C-A29A-AE8343C30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710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6765-1E50-4E9C-A29A-AE8343C3072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51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8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1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19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15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12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38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45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3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60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90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35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90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5F5FEF-A307-4055-9090-3D57E1E32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82" y="1693889"/>
            <a:ext cx="8832836" cy="21820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>
                <a:latin typeface="MS UI Gothic" panose="020B0600070205080204" pitchFamily="50" charset="-128"/>
                <a:ea typeface="MS UI Gothic" panose="020B0600070205080204" pitchFamily="50" charset="-128"/>
              </a:rPr>
              <a:t>第７章</a:t>
            </a:r>
            <a:br>
              <a:rPr lang="en-US" altLang="ja-JP" sz="3200" b="1" dirty="0"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lang="ja-JP" altLang="en-US" sz="3200" b="1" dirty="0">
                <a:latin typeface="MS UI Gothic" panose="020B0600070205080204" pitchFamily="50" charset="-128"/>
                <a:ea typeface="MS UI Gothic" panose="020B0600070205080204" pitchFamily="50" charset="-128"/>
              </a:rPr>
              <a:t>プランの進捗管理</a:t>
            </a:r>
            <a:endParaRPr lang="ja-JP" altLang="en-US" sz="3429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スライド番号プレースホルダー 10">
            <a:extLst>
              <a:ext uri="{FF2B5EF4-FFF2-40B4-BE49-F238E27FC236}">
                <a16:creationId xmlns:a16="http://schemas.microsoft.com/office/drawing/2014/main" id="{C781891E-40F8-4D25-BB7D-9FA58801F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6599" y="6457568"/>
            <a:ext cx="2228850" cy="365125"/>
          </a:xfrm>
        </p:spPr>
        <p:txBody>
          <a:bodyPr/>
          <a:lstStyle/>
          <a:p>
            <a:r>
              <a:rPr kumimoji="1" lang="en-US" altLang="ja-JP" sz="2000" b="1" dirty="0"/>
              <a:t>65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49225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7BE8ADD-62B6-4E24-892F-FF91903E8E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16" r="3257" b="3005"/>
          <a:stretch/>
        </p:blipFill>
        <p:spPr>
          <a:xfrm>
            <a:off x="4942446" y="3008456"/>
            <a:ext cx="4863194" cy="3107084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5AF3108-2D73-4CBF-9349-28A891D5E081}"/>
              </a:ext>
            </a:extLst>
          </p:cNvPr>
          <p:cNvSpPr/>
          <p:nvPr/>
        </p:nvSpPr>
        <p:spPr>
          <a:xfrm>
            <a:off x="0" y="0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第７章　プランの進捗管理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4766AB7-1C04-4317-BCC7-20024F9FC0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5173" y="3157459"/>
            <a:ext cx="2369047" cy="2213070"/>
          </a:xfrm>
          <a:prstGeom prst="rect">
            <a:avLst/>
          </a:prstGeom>
        </p:spPr>
      </p:pic>
      <p:sp>
        <p:nvSpPr>
          <p:cNvPr id="16" name="テキスト ボックス 22">
            <a:extLst>
              <a:ext uri="{FF2B5EF4-FFF2-40B4-BE49-F238E27FC236}">
                <a16:creationId xmlns:a16="http://schemas.microsoft.com/office/drawing/2014/main" id="{D0C38271-953C-452F-A2F0-A38EE6B76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9042" y="4326195"/>
            <a:ext cx="14839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400" b="1" kern="1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取組みの実施</a:t>
            </a:r>
            <a:endParaRPr lang="en-US" altLang="ja-JP" sz="1400" b="1" kern="100" dirty="0">
              <a:solidFill>
                <a:srgbClr val="00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4733AA0-F301-4555-AC69-C6AAF826B1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4220" y="3639903"/>
            <a:ext cx="723711" cy="75144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34955D8-0F26-4809-AAB2-AE2EC30E57D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551" y="2894002"/>
            <a:ext cx="449825" cy="473950"/>
          </a:xfrm>
          <a:prstGeom prst="rect">
            <a:avLst/>
          </a:prstGeom>
        </p:spPr>
      </p:pic>
      <p:sp>
        <p:nvSpPr>
          <p:cNvPr id="19" name="テキスト ボックス 22">
            <a:extLst>
              <a:ext uri="{FF2B5EF4-FFF2-40B4-BE49-F238E27FC236}">
                <a16:creationId xmlns:a16="http://schemas.microsoft.com/office/drawing/2014/main" id="{EBCCD30B-101E-4F3F-A6E7-FF5A8CAA4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99" y="2825986"/>
            <a:ext cx="1508381" cy="33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400" b="1" kern="100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 </a:t>
            </a:r>
            <a:r>
              <a:rPr lang="ja-JP" altLang="en-US" sz="1400" b="1" kern="1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計画</a:t>
            </a:r>
            <a:r>
              <a:rPr lang="ja-JP" altLang="en-US" sz="1400" b="1" kern="100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の策定</a:t>
            </a:r>
            <a:endParaRPr lang="ja-JP" sz="1400" b="1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03CA0397-26CA-4301-9CA0-43232DB927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769" y="4967838"/>
            <a:ext cx="449825" cy="610205"/>
          </a:xfrm>
          <a:prstGeom prst="rect">
            <a:avLst/>
          </a:prstGeom>
        </p:spPr>
      </p:pic>
      <p:sp>
        <p:nvSpPr>
          <p:cNvPr id="21" name="テキスト ボックス 25">
            <a:extLst>
              <a:ext uri="{FF2B5EF4-FFF2-40B4-BE49-F238E27FC236}">
                <a16:creationId xmlns:a16="http://schemas.microsoft.com/office/drawing/2014/main" id="{99DE9636-9203-42A7-9A84-1FC67291AE63}"/>
              </a:ext>
            </a:extLst>
          </p:cNvPr>
          <p:cNvSpPr txBox="1"/>
          <p:nvPr/>
        </p:nvSpPr>
        <p:spPr>
          <a:xfrm>
            <a:off x="1556364" y="5367737"/>
            <a:ext cx="1916386" cy="47395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400" b="1" kern="100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進捗状況の把握</a:t>
            </a:r>
            <a:endParaRPr lang="en-US" altLang="ja-JP" sz="1400" b="1" kern="100" dirty="0">
              <a:solidFill>
                <a:srgbClr val="00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>
              <a:spcAft>
                <a:spcPts val="0"/>
              </a:spcAft>
            </a:pPr>
            <a:r>
              <a:rPr lang="ja-JP" altLang="en-US" sz="1400" b="1" kern="1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施策の有効性の検証</a:t>
            </a:r>
            <a:r>
              <a:rPr lang="en-US" sz="1400" b="1" kern="100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 </a:t>
            </a:r>
            <a:endParaRPr lang="ja-JP" sz="1400" b="1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B9595817-3586-425B-8219-28FA7A044D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862" y="3639903"/>
            <a:ext cx="959482" cy="1019369"/>
          </a:xfrm>
          <a:prstGeom prst="rect">
            <a:avLst/>
          </a:prstGeom>
        </p:spPr>
      </p:pic>
      <p:sp>
        <p:nvSpPr>
          <p:cNvPr id="23" name="テキスト ボックス 28">
            <a:extLst>
              <a:ext uri="{FF2B5EF4-FFF2-40B4-BE49-F238E27FC236}">
                <a16:creationId xmlns:a16="http://schemas.microsoft.com/office/drawing/2014/main" id="{A0F2C359-3299-472A-BDF4-4E68D8A197EB}"/>
              </a:ext>
            </a:extLst>
          </p:cNvPr>
          <p:cNvSpPr txBox="1"/>
          <p:nvPr/>
        </p:nvSpPr>
        <p:spPr>
          <a:xfrm>
            <a:off x="208834" y="3351326"/>
            <a:ext cx="1477538" cy="33956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 </a:t>
            </a:r>
            <a:r>
              <a:rPr lang="en-US" altLang="ja-JP" sz="1400" b="1" kern="1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 </a:t>
            </a:r>
            <a:r>
              <a:rPr lang="ja-JP" altLang="ja-JP" sz="1400" b="1" kern="1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取組みの見直し</a:t>
            </a:r>
            <a:endParaRPr lang="ja-JP" altLang="ja-JP" sz="14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BC80C5FA-A9B1-45DA-9E3C-1972E50502B8}"/>
              </a:ext>
            </a:extLst>
          </p:cNvPr>
          <p:cNvSpPr/>
          <p:nvPr/>
        </p:nvSpPr>
        <p:spPr>
          <a:xfrm>
            <a:off x="112651" y="4628334"/>
            <a:ext cx="1669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ゾーニングの移動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施策の改善・追加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指標の見直し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A6A9A7E-29F8-442E-A120-AA07F783F389}"/>
              </a:ext>
            </a:extLst>
          </p:cNvPr>
          <p:cNvSpPr/>
          <p:nvPr/>
        </p:nvSpPr>
        <p:spPr>
          <a:xfrm>
            <a:off x="1775109" y="5855199"/>
            <a:ext cx="24593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有識者による部会での評価・点検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3063FDF-8B20-4F19-9DD9-08BD6EA9047B}"/>
              </a:ext>
            </a:extLst>
          </p:cNvPr>
          <p:cNvSpPr/>
          <p:nvPr/>
        </p:nvSpPr>
        <p:spPr>
          <a:xfrm>
            <a:off x="3602520" y="4532106"/>
            <a:ext cx="1217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＋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モニタリング調査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031785E9-E57F-48B3-B8EE-98B70ECAF334}"/>
              </a:ext>
            </a:extLst>
          </p:cNvPr>
          <p:cNvSpPr/>
          <p:nvPr/>
        </p:nvSpPr>
        <p:spPr>
          <a:xfrm>
            <a:off x="158705" y="581218"/>
            <a:ext cx="9588589" cy="15808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6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進捗管理の考え方</a:t>
            </a:r>
            <a:endParaRPr lang="en-US" altLang="ja-JP" sz="1600" b="1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600"/>
              </a:lnSpc>
            </a:pPr>
            <a:endParaRPr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　</a:t>
            </a:r>
            <a:r>
              <a:rPr lang="ja-JP" altLang="en-US" sz="1200" b="1" u="sng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毎年、本プランの成果指標に対する実績の検証を行います</a:t>
            </a:r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。検証には、</a:t>
            </a:r>
            <a:r>
              <a:rPr lang="ja-JP" altLang="en-US" sz="1200" b="1" u="sng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「大阪府森林審議会」に評価･点検するための部会を設置</a:t>
            </a:r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し、</a:t>
            </a:r>
            <a:endParaRPr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外部の有識者等の意見も含めた評価・点検を行う。</a:t>
            </a:r>
            <a:endParaRPr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　社会情勢の変化や施策及び意向調査の推進に伴うゾーニングの変化等を踏まえ、</a:t>
            </a:r>
            <a:r>
              <a:rPr lang="ja-JP" altLang="en-US" sz="1200" u="sng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５年ごとに</a:t>
            </a:r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計画の見直しを行います。</a:t>
            </a:r>
          </a:p>
          <a:p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　国の森林・林業基本計画や全国森林計画、各種指針等に基づき、今後示される制度や施策についても、このサイクルの中で検討し、</a:t>
            </a:r>
            <a:endParaRPr lang="en-US" altLang="ja-JP" sz="12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大きな見直しが必要な場合は、適宜、取り込んでいきます。</a:t>
            </a:r>
            <a:endParaRPr kumimoji="1" lang="en-US" altLang="ja-JP" sz="11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E81A593-A6E1-4098-BDC0-7F502BA4D97A}"/>
              </a:ext>
            </a:extLst>
          </p:cNvPr>
          <p:cNvSpPr/>
          <p:nvPr/>
        </p:nvSpPr>
        <p:spPr>
          <a:xfrm>
            <a:off x="5123754" y="2278622"/>
            <a:ext cx="4560167" cy="620001"/>
          </a:xfrm>
          <a:prstGeom prst="rect">
            <a:avLst/>
          </a:prstGeom>
          <a:noFill/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 anchorCtr="0"/>
          <a:lstStyle/>
          <a:p>
            <a:r>
              <a:rPr kumimoji="1" lang="ja-JP" altLang="en-US" sz="14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●施策推進の成果に伴うゾーニングの見直し（例）</a:t>
            </a:r>
            <a:endParaRPr kumimoji="1" lang="en-US" altLang="ja-JP" sz="1400" b="1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1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r>
              <a:rPr kumimoji="1" lang="ja-JP" altLang="en-US" sz="11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基軸１（Ａランク低減）：防災減災重点タイプ⇒防災経営協調タイプ</a:t>
            </a:r>
            <a:endParaRPr kumimoji="1" lang="en-US" altLang="ja-JP" sz="11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基軸３（広葉樹林化）　：広葉樹林への誘導転換⇒自然遷移林</a:t>
            </a:r>
            <a:endParaRPr kumimoji="1" lang="en-US" altLang="ja-JP" sz="11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7" name="矢印: 下 36">
            <a:extLst>
              <a:ext uri="{FF2B5EF4-FFF2-40B4-BE49-F238E27FC236}">
                <a16:creationId xmlns:a16="http://schemas.microsoft.com/office/drawing/2014/main" id="{30577A85-6685-4BD3-A9BB-0BD1FC28FACC}"/>
              </a:ext>
            </a:extLst>
          </p:cNvPr>
          <p:cNvSpPr/>
          <p:nvPr/>
        </p:nvSpPr>
        <p:spPr>
          <a:xfrm>
            <a:off x="6883521" y="6156163"/>
            <a:ext cx="1331354" cy="92403"/>
          </a:xfrm>
          <a:prstGeom prst="downArrow">
            <a:avLst/>
          </a:prstGeom>
          <a:solidFill>
            <a:srgbClr val="FFFF00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2D4DC609-9088-4C7B-8C90-66AAD7327B49}"/>
              </a:ext>
            </a:extLst>
          </p:cNvPr>
          <p:cNvSpPr/>
          <p:nvPr/>
        </p:nvSpPr>
        <p:spPr>
          <a:xfrm>
            <a:off x="5449364" y="6358399"/>
            <a:ext cx="4060545" cy="225706"/>
          </a:xfrm>
          <a:prstGeom prst="rect">
            <a:avLst/>
          </a:prstGeom>
          <a:solidFill>
            <a:srgbClr val="FFFF00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 anchorCtr="0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見直しを重ねることで「あるべき将来像」に近づいていく</a:t>
            </a:r>
            <a:endParaRPr kumimoji="1" lang="en-US" altLang="ja-JP" sz="1200" b="1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0" name="吹き出し: 四角形 39">
            <a:extLst>
              <a:ext uri="{FF2B5EF4-FFF2-40B4-BE49-F238E27FC236}">
                <a16:creationId xmlns:a16="http://schemas.microsoft.com/office/drawing/2014/main" id="{21CE79A9-2CDA-4AA3-B92C-949749FECBCB}"/>
              </a:ext>
            </a:extLst>
          </p:cNvPr>
          <p:cNvSpPr/>
          <p:nvPr/>
        </p:nvSpPr>
        <p:spPr>
          <a:xfrm>
            <a:off x="6825429" y="5450572"/>
            <a:ext cx="1331353" cy="527617"/>
          </a:xfrm>
          <a:prstGeom prst="wedgeRectCallout">
            <a:avLst>
              <a:gd name="adj1" fmla="val -50513"/>
              <a:gd name="adj2" fmla="val -90473"/>
            </a:avLst>
          </a:prstGeom>
          <a:solidFill>
            <a:schemeClr val="accent6">
              <a:lumMod val="50000"/>
              <a:alpha val="83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ts val="1000"/>
              </a:lnSpc>
            </a:pPr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治山対策完了で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1000"/>
              </a:lnSpc>
            </a:pPr>
            <a:r>
              <a:rPr kumimoji="1"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資源循環林</a:t>
            </a:r>
            <a:endParaRPr kumimoji="1"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1000"/>
              </a:lnSpc>
            </a:pPr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</a:t>
            </a:r>
            <a:r>
              <a:rPr kumimoji="1" lang="ja-JP" altLang="en-US" sz="900" b="1" dirty="0">
                <a:solidFill>
                  <a:srgbClr val="00FF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防災経営協調タイプ</a:t>
            </a:r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）</a:t>
            </a:r>
            <a:endParaRPr kumimoji="1" lang="en-US" altLang="ja-JP" sz="105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1000"/>
              </a:lnSpc>
            </a:pPr>
            <a:r>
              <a:rPr kumimoji="1"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に移動</a:t>
            </a:r>
          </a:p>
        </p:txBody>
      </p:sp>
      <p:sp>
        <p:nvSpPr>
          <p:cNvPr id="41" name="吹き出し: 四角形 40">
            <a:extLst>
              <a:ext uri="{FF2B5EF4-FFF2-40B4-BE49-F238E27FC236}">
                <a16:creationId xmlns:a16="http://schemas.microsoft.com/office/drawing/2014/main" id="{97F49468-8DCB-43A8-BEDB-A4857D268959}"/>
              </a:ext>
            </a:extLst>
          </p:cNvPr>
          <p:cNvSpPr/>
          <p:nvPr/>
        </p:nvSpPr>
        <p:spPr>
          <a:xfrm>
            <a:off x="8513781" y="4180883"/>
            <a:ext cx="1019004" cy="595630"/>
          </a:xfrm>
          <a:prstGeom prst="wedgeRectCallout">
            <a:avLst>
              <a:gd name="adj1" fmla="val -56571"/>
              <a:gd name="adj2" fmla="val 42056"/>
            </a:avLst>
          </a:prstGeom>
          <a:solidFill>
            <a:schemeClr val="accent5">
              <a:lumMod val="40000"/>
              <a:lumOff val="60000"/>
              <a:alpha val="83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ts val="1000"/>
              </a:lnSpc>
            </a:pPr>
            <a:r>
              <a:rPr kumimoji="1" lang="ja-JP" altLang="en-US" sz="90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林相転換完了で</a:t>
            </a:r>
            <a:endParaRPr kumimoji="1" lang="en-US" altLang="ja-JP" sz="90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05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自然遷移林</a:t>
            </a:r>
            <a:endParaRPr kumimoji="1" lang="en-US" altLang="ja-JP" sz="1050" b="1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1000"/>
              </a:lnSpc>
            </a:pPr>
            <a:r>
              <a:rPr kumimoji="1" lang="ja-JP" altLang="en-US" sz="8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（自然共生タイプ）</a:t>
            </a:r>
            <a:endParaRPr kumimoji="1" lang="en-US" altLang="ja-JP" sz="800" b="1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10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に移動</a:t>
            </a:r>
          </a:p>
        </p:txBody>
      </p:sp>
      <p:sp>
        <p:nvSpPr>
          <p:cNvPr id="43" name="円弧 42">
            <a:extLst>
              <a:ext uri="{FF2B5EF4-FFF2-40B4-BE49-F238E27FC236}">
                <a16:creationId xmlns:a16="http://schemas.microsoft.com/office/drawing/2014/main" id="{E0E00FAA-818A-4E57-9CA8-6D3048BA17D9}"/>
              </a:ext>
            </a:extLst>
          </p:cNvPr>
          <p:cNvSpPr/>
          <p:nvPr/>
        </p:nvSpPr>
        <p:spPr>
          <a:xfrm rot="4918372">
            <a:off x="6435404" y="4994075"/>
            <a:ext cx="336930" cy="196644"/>
          </a:xfrm>
          <a:prstGeom prst="arc">
            <a:avLst>
              <a:gd name="adj1" fmla="val 16200000"/>
              <a:gd name="adj2" fmla="val 5590782"/>
            </a:avLst>
          </a:prstGeom>
          <a:ln w="254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0165038-2DA8-433F-B034-73B2E4934D6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939" y="143722"/>
            <a:ext cx="288000" cy="28800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BE733DDC-ED95-4015-87F9-4171F1C7C0C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444" y="143722"/>
            <a:ext cx="288000" cy="288000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F1B89FB-A5E4-4DFC-AE6D-A720B570825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3945" y="143722"/>
            <a:ext cx="288000" cy="28800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97586104-2059-4107-B24F-3BB02A3DE6B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6440" y="143722"/>
            <a:ext cx="288000" cy="28800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4F1B58CC-0B2D-4A56-A8D6-D266448666E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9941" y="143722"/>
            <a:ext cx="288000" cy="288000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4397F8A0-F1BE-4E9D-9444-A64107D2289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442" y="143722"/>
            <a:ext cx="288000" cy="288000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E773D2AF-CCAA-4494-8984-711CC4FA3DE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9" t="4624" r="4028" b="3456"/>
          <a:stretch/>
        </p:blipFill>
        <p:spPr>
          <a:xfrm>
            <a:off x="7047847" y="143722"/>
            <a:ext cx="289591" cy="288000"/>
          </a:xfrm>
          <a:prstGeom prst="rect">
            <a:avLst/>
          </a:prstGeom>
        </p:spPr>
      </p:pic>
      <p:pic>
        <p:nvPicPr>
          <p:cNvPr id="56" name="Picture 2">
            <a:extLst>
              <a:ext uri="{FF2B5EF4-FFF2-40B4-BE49-F238E27FC236}">
                <a16:creationId xmlns:a16="http://schemas.microsoft.com/office/drawing/2014/main" id="{D2C057CB-6EA5-4763-BD82-3FC8DCB75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43" y="143722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>
            <a:extLst>
              <a:ext uri="{FF2B5EF4-FFF2-40B4-BE49-F238E27FC236}">
                <a16:creationId xmlns:a16="http://schemas.microsoft.com/office/drawing/2014/main" id="{083AC042-2D5A-4B39-8E2B-83D521742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449" y="143722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スライド番号プレースホルダー 10">
            <a:extLst>
              <a:ext uri="{FF2B5EF4-FFF2-40B4-BE49-F238E27FC236}">
                <a16:creationId xmlns:a16="http://schemas.microsoft.com/office/drawing/2014/main" id="{6CE895BF-D1B3-4B62-A8A7-DD806459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6599" y="6457568"/>
            <a:ext cx="2228850" cy="365125"/>
          </a:xfrm>
        </p:spPr>
        <p:txBody>
          <a:bodyPr/>
          <a:lstStyle/>
          <a:p>
            <a:r>
              <a:rPr kumimoji="1" lang="en-US" altLang="ja-JP" sz="2000" b="1" dirty="0"/>
              <a:t>66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1900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288</Words>
  <Application>Microsoft Office PowerPoint</Application>
  <PresentationFormat>A4 210 x 297 mm</PresentationFormat>
  <Paragraphs>35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BIZ UDPゴシック</vt:lpstr>
      <vt:lpstr>BIZ UDゴシック</vt:lpstr>
      <vt:lpstr>Meiryo UI</vt:lpstr>
      <vt:lpstr>MS UI Gothic</vt:lpstr>
      <vt:lpstr>游ゴシック</vt:lpstr>
      <vt:lpstr>Arial</vt:lpstr>
      <vt:lpstr>Calibri</vt:lpstr>
      <vt:lpstr>Calibri Light</vt:lpstr>
      <vt:lpstr>Office テーマ</vt:lpstr>
      <vt:lpstr>第７章 プランの進捗管理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2026-01-29T09:04:28Z</dcterms:created>
  <dcterms:modified xsi:type="dcterms:W3CDTF">2026-03-23T06:42:15Z</dcterms:modified>
</cp:coreProperties>
</file>