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9"/>
  </p:notesMasterIdLst>
  <p:sldIdLst>
    <p:sldId id="1140" r:id="rId2"/>
    <p:sldId id="939" r:id="rId3"/>
    <p:sldId id="1125" r:id="rId4"/>
    <p:sldId id="1126" r:id="rId5"/>
    <p:sldId id="1127" r:id="rId6"/>
    <p:sldId id="1164" r:id="rId7"/>
    <p:sldId id="1128" r:id="rId8"/>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809"/>
    <a:srgbClr val="2E4636"/>
    <a:srgbClr val="FFFFFF"/>
    <a:srgbClr val="FF6600"/>
    <a:srgbClr val="D8D8D8"/>
    <a:srgbClr val="909090"/>
    <a:srgbClr val="389138"/>
    <a:srgbClr val="EAEA7F"/>
    <a:srgbClr val="E9BD37"/>
    <a:srgbClr val="E9A2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87" autoAdjust="0"/>
    <p:restoredTop sz="96293" autoAdjust="0"/>
  </p:normalViewPr>
  <p:slideViewPr>
    <p:cSldViewPr snapToGrid="0">
      <p:cViewPr varScale="1">
        <p:scale>
          <a:sx n="113" d="100"/>
          <a:sy n="113" d="100"/>
        </p:scale>
        <p:origin x="1704" y="8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5448" cy="497838"/>
          </a:xfrm>
          <a:prstGeom prst="rect">
            <a:avLst/>
          </a:prstGeom>
        </p:spPr>
        <p:txBody>
          <a:bodyPr vert="horz" lIns="91312" tIns="45656" rIns="91312" bIns="4565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3" y="1"/>
            <a:ext cx="2945448" cy="497838"/>
          </a:xfrm>
          <a:prstGeom prst="rect">
            <a:avLst/>
          </a:prstGeom>
        </p:spPr>
        <p:txBody>
          <a:bodyPr vert="horz" lIns="91312" tIns="45656" rIns="91312" bIns="45656" rtlCol="0"/>
          <a:lstStyle>
            <a:lvl1pPr algn="r">
              <a:defRPr sz="1200"/>
            </a:lvl1pPr>
          </a:lstStyle>
          <a:p>
            <a:fld id="{AA6FE65D-F661-4725-B157-2FCDB18F60FD}"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312" tIns="45656" rIns="91312" bIns="45656" rtlCol="0" anchor="ctr"/>
          <a:lstStyle/>
          <a:p>
            <a:endParaRPr lang="ja-JP" altLang="en-US"/>
          </a:p>
        </p:txBody>
      </p:sp>
      <p:sp>
        <p:nvSpPr>
          <p:cNvPr id="5" name="ノート プレースホルダー 4"/>
          <p:cNvSpPr>
            <a:spLocks noGrp="1"/>
          </p:cNvSpPr>
          <p:nvPr>
            <p:ph type="body" sz="quarter" idx="3"/>
          </p:nvPr>
        </p:nvSpPr>
        <p:spPr>
          <a:xfrm>
            <a:off x="680085" y="4777027"/>
            <a:ext cx="5437506" cy="3908187"/>
          </a:xfrm>
          <a:prstGeom prst="rect">
            <a:avLst/>
          </a:prstGeom>
        </p:spPr>
        <p:txBody>
          <a:bodyPr vert="horz" lIns="91312" tIns="45656" rIns="91312" bIns="4565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800"/>
            <a:ext cx="2945448" cy="497838"/>
          </a:xfrm>
          <a:prstGeom prst="rect">
            <a:avLst/>
          </a:prstGeom>
        </p:spPr>
        <p:txBody>
          <a:bodyPr vert="horz" lIns="91312" tIns="45656" rIns="91312" bIns="4565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3" y="9428800"/>
            <a:ext cx="2945448" cy="497838"/>
          </a:xfrm>
          <a:prstGeom prst="rect">
            <a:avLst/>
          </a:prstGeom>
        </p:spPr>
        <p:txBody>
          <a:bodyPr vert="horz" lIns="91312" tIns="45656" rIns="91312" bIns="45656" rtlCol="0" anchor="b"/>
          <a:lstStyle>
            <a:lvl1pPr algn="r">
              <a:defRPr sz="1200"/>
            </a:lvl1pPr>
          </a:lstStyle>
          <a:p>
            <a:fld id="{D4076765-1E50-4E9C-A29A-AE8343C30724}" type="slidenum">
              <a:rPr kumimoji="1" lang="ja-JP" altLang="en-US" smtClean="0"/>
              <a:t>‹#›</a:t>
            </a:fld>
            <a:endParaRPr kumimoji="1" lang="ja-JP" altLang="en-US"/>
          </a:p>
        </p:txBody>
      </p:sp>
    </p:spTree>
    <p:extLst>
      <p:ext uri="{BB962C8B-B14F-4D97-AF65-F5344CB8AC3E}">
        <p14:creationId xmlns:p14="http://schemas.microsoft.com/office/powerpoint/2010/main" val="5197100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05381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77715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505194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52015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17123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66438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849452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620932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1786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09790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894357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449011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5FEF-A307-4055-9090-3D57E1E32FB5}"/>
              </a:ext>
            </a:extLst>
          </p:cNvPr>
          <p:cNvSpPr>
            <a:spLocks noGrp="1"/>
          </p:cNvSpPr>
          <p:nvPr>
            <p:ph type="ctrTitle"/>
          </p:nvPr>
        </p:nvSpPr>
        <p:spPr>
          <a:xfrm>
            <a:off x="536582" y="1693889"/>
            <a:ext cx="8832836" cy="2182099"/>
          </a:xfrm>
        </p:spPr>
        <p:txBody>
          <a:bodyPr>
            <a:noAutofit/>
          </a:bodyPr>
          <a:lstStyle/>
          <a:p>
            <a:pPr>
              <a:lnSpc>
                <a:spcPct val="150000"/>
              </a:lnSpc>
            </a:pPr>
            <a:r>
              <a:rPr lang="ja-JP" altLang="en-US" sz="3200" b="1" dirty="0">
                <a:latin typeface="MS UI Gothic" panose="020B0600070205080204" pitchFamily="50" charset="-128"/>
                <a:ea typeface="MS UI Gothic" panose="020B0600070205080204" pitchFamily="50" charset="-128"/>
              </a:rPr>
              <a:t>第１章</a:t>
            </a:r>
            <a:br>
              <a:rPr lang="en-US" altLang="ja-JP" sz="3200" b="1" dirty="0">
                <a:latin typeface="MS UI Gothic" panose="020B0600070205080204" pitchFamily="50" charset="-128"/>
                <a:ea typeface="MS UI Gothic" panose="020B0600070205080204" pitchFamily="50" charset="-128"/>
              </a:rPr>
            </a:br>
            <a:r>
              <a:rPr lang="ja-JP" altLang="en-US" sz="3200" b="1" dirty="0">
                <a:latin typeface="MS UI Gothic" panose="020B0600070205080204" pitchFamily="50" charset="-128"/>
                <a:ea typeface="MS UI Gothic" panose="020B0600070205080204" pitchFamily="50" charset="-128"/>
              </a:rPr>
              <a:t>大阪府 森づくり推進アクションプランの考え方</a:t>
            </a:r>
            <a:endParaRPr lang="ja-JP" altLang="en-US" sz="3429" dirty="0">
              <a:latin typeface="BIZ UDPゴシック" panose="020B0400000000000000" pitchFamily="50" charset="-128"/>
              <a:ea typeface="BIZ UDPゴシック" panose="020B0400000000000000" pitchFamily="50" charset="-128"/>
            </a:endParaRPr>
          </a:p>
        </p:txBody>
      </p:sp>
      <p:sp>
        <p:nvSpPr>
          <p:cNvPr id="5" name="スライド番号プレースホルダー 10">
            <a:extLst>
              <a:ext uri="{FF2B5EF4-FFF2-40B4-BE49-F238E27FC236}">
                <a16:creationId xmlns:a16="http://schemas.microsoft.com/office/drawing/2014/main" id="{4155AD2E-4E7E-45EB-BB0C-54BA17AF4E65}"/>
              </a:ext>
            </a:extLst>
          </p:cNvPr>
          <p:cNvSpPr>
            <a:spLocks noGrp="1"/>
          </p:cNvSpPr>
          <p:nvPr>
            <p:ph type="sldNum" sz="quarter" idx="12"/>
          </p:nvPr>
        </p:nvSpPr>
        <p:spPr>
          <a:xfrm>
            <a:off x="7616599" y="6457568"/>
            <a:ext cx="2228850" cy="365125"/>
          </a:xfrm>
        </p:spPr>
        <p:txBody>
          <a:bodyPr/>
          <a:lstStyle/>
          <a:p>
            <a:r>
              <a:rPr kumimoji="1" lang="en-US" altLang="ja-JP" sz="2000" b="1" dirty="0"/>
              <a:t>3</a:t>
            </a:r>
            <a:endParaRPr kumimoji="1" lang="ja-JP" altLang="en-US" sz="2000" b="1" dirty="0"/>
          </a:p>
        </p:txBody>
      </p:sp>
    </p:spTree>
    <p:extLst>
      <p:ext uri="{BB962C8B-B14F-4D97-AF65-F5344CB8AC3E}">
        <p14:creationId xmlns:p14="http://schemas.microsoft.com/office/powerpoint/2010/main" val="3441962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5357211-088E-4E5D-81C8-1052F6785AC4}"/>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第１章　大阪府 森づくり推進アクションプランの考え方</a:t>
            </a:r>
          </a:p>
        </p:txBody>
      </p:sp>
      <p:sp>
        <p:nvSpPr>
          <p:cNvPr id="15" name="正方形/長方形 14">
            <a:extLst>
              <a:ext uri="{FF2B5EF4-FFF2-40B4-BE49-F238E27FC236}">
                <a16:creationId xmlns:a16="http://schemas.microsoft.com/office/drawing/2014/main" id="{A94FCD20-75A3-44EE-A28A-ECFDCB0CE392}"/>
              </a:ext>
            </a:extLst>
          </p:cNvPr>
          <p:cNvSpPr/>
          <p:nvPr/>
        </p:nvSpPr>
        <p:spPr>
          <a:xfrm>
            <a:off x="158703" y="586858"/>
            <a:ext cx="9588589" cy="5966342"/>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nchorCtr="0"/>
          <a:lstStyle/>
          <a:p>
            <a:r>
              <a:rPr lang="ja-JP" altLang="en-US" b="1" dirty="0">
                <a:solidFill>
                  <a:schemeClr val="tx1"/>
                </a:solidFill>
                <a:latin typeface="BIZ UDゴシック" panose="020B0400000000000000" pitchFamily="49" charset="-128"/>
                <a:ea typeface="BIZ UDゴシック" panose="020B0400000000000000" pitchFamily="49" charset="-128"/>
              </a:rPr>
              <a:t>　１．大阪府 森づくり推進アクションプランの策定にあたって</a:t>
            </a:r>
            <a:endParaRPr lang="en-US" altLang="ja-JP" b="1" dirty="0">
              <a:solidFill>
                <a:schemeClr val="tx1"/>
              </a:solidFill>
              <a:latin typeface="BIZ UDゴシック" panose="020B0400000000000000" pitchFamily="49" charset="-128"/>
              <a:ea typeface="BIZ UDゴシック" panose="020B0400000000000000" pitchFamily="49" charset="-128"/>
            </a:endParaRPr>
          </a:p>
          <a:p>
            <a:endParaRPr lang="en-US" altLang="ja-JP" sz="16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・大阪府域は、府県境を森林で囲まれており、その森林面積は</a:t>
            </a:r>
            <a:r>
              <a:rPr kumimoji="1" lang="en-US" altLang="ja-JP" sz="1600" dirty="0">
                <a:solidFill>
                  <a:schemeClr val="tx1"/>
                </a:solidFill>
                <a:latin typeface="BIZ UDゴシック" panose="020B0400000000000000" pitchFamily="49" charset="-128"/>
                <a:ea typeface="BIZ UDゴシック" panose="020B0400000000000000" pitchFamily="49" charset="-128"/>
              </a:rPr>
              <a:t>54,891ha</a:t>
            </a:r>
            <a:r>
              <a:rPr kumimoji="1" lang="ja-JP" altLang="en-US" sz="1600" dirty="0">
                <a:solidFill>
                  <a:schemeClr val="tx1"/>
                </a:solidFill>
                <a:latin typeface="BIZ UDゴシック" panose="020B0400000000000000" pitchFamily="49" charset="-128"/>
                <a:ea typeface="BIZ UDゴシック" panose="020B0400000000000000" pitchFamily="49" charset="-128"/>
              </a:rPr>
              <a:t>と、全国で最も少ない水準に</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あります 。一方で、都市部に近接する地理的な配置から、水源のかん養、土砂災害の防止、木材</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の供給、様々な生物の生息地やレクリエーションの場の提供等、大都市の機能を保つためにも、</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府域の森林は、非常に重要なものとなっています。</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・近年の森林・林業をめぐる状況は、個人経営から集団経営への移行や木造建築の技術的革新等の産業</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構造の変化、気候変動に伴う山地災害の頻発化・激甚化、二酸化炭素の吸収源や生物多様性の確保と</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いった社会的要請の高まりなど、大きな転換期を迎えているところです。</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・大阪府では、これまでも健全な森林の整備・保全を図るため、治山対策や林業・木材産業の振興の</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着実な実施のほか、大阪府森林環境税による緊急かつ集中的な防災対策についても進めてきましたが、</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上記の変化や新たな社会的要請に対して、国や市町村との連携はもちろん、森林所有者や林業経営体、</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企業、団体、府民等のあらゆる主体と一団となって、これらの取組みをより強く、進めていく必要が</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あります。</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・本プランは、令和元年に策定した「大阪府森林整備指針」で示す将来の望ましい森林の在り方や管理</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の方向性、技術的手法等を踏まえつつ、府が、今後、重点的に取り組む施策の方向性やその内容、</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取組みが展開される場所の考え方、成果指標、進捗管理の方法等示しています。</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・本府の森林の長期的な整備・保全を実現し、将来を担う世代に引き継ぐために、本プランで示す取組</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みを、関係者の方々のご参加・ご協力を得ながら着実に進めていきます。</a:t>
            </a:r>
          </a:p>
          <a:p>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p:txBody>
      </p:sp>
      <p:pic>
        <p:nvPicPr>
          <p:cNvPr id="14" name="図 13">
            <a:extLst>
              <a:ext uri="{FF2B5EF4-FFF2-40B4-BE49-F238E27FC236}">
                <a16:creationId xmlns:a16="http://schemas.microsoft.com/office/drawing/2014/main" id="{3EA45DAE-58F8-490B-8252-3A3C5DB8D81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16" name="図 15">
            <a:extLst>
              <a:ext uri="{FF2B5EF4-FFF2-40B4-BE49-F238E27FC236}">
                <a16:creationId xmlns:a16="http://schemas.microsoft.com/office/drawing/2014/main" id="{2DFB1A03-8DB2-4EFC-8AF2-3867FEB6014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17" name="図 16">
            <a:extLst>
              <a:ext uri="{FF2B5EF4-FFF2-40B4-BE49-F238E27FC236}">
                <a16:creationId xmlns:a16="http://schemas.microsoft.com/office/drawing/2014/main" id="{524A4E77-50C6-4724-9311-F38B207204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18" name="図 17">
            <a:extLst>
              <a:ext uri="{FF2B5EF4-FFF2-40B4-BE49-F238E27FC236}">
                <a16:creationId xmlns:a16="http://schemas.microsoft.com/office/drawing/2014/main" id="{1059E354-E2CE-43E9-825A-9C098358B7F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19" name="図 18">
            <a:extLst>
              <a:ext uri="{FF2B5EF4-FFF2-40B4-BE49-F238E27FC236}">
                <a16:creationId xmlns:a16="http://schemas.microsoft.com/office/drawing/2014/main" id="{ECED7944-0642-4CBC-803C-0DE868807A8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20" name="図 19">
            <a:extLst>
              <a:ext uri="{FF2B5EF4-FFF2-40B4-BE49-F238E27FC236}">
                <a16:creationId xmlns:a16="http://schemas.microsoft.com/office/drawing/2014/main" id="{C10DDB01-89C1-42C4-8C75-44CECB5CA57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21" name="図 20">
            <a:extLst>
              <a:ext uri="{FF2B5EF4-FFF2-40B4-BE49-F238E27FC236}">
                <a16:creationId xmlns:a16="http://schemas.microsoft.com/office/drawing/2014/main" id="{9DBA43E5-D810-4402-A790-2350D269E84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22" name="Picture 2">
            <a:extLst>
              <a:ext uri="{FF2B5EF4-FFF2-40B4-BE49-F238E27FC236}">
                <a16:creationId xmlns:a16="http://schemas.microsoft.com/office/drawing/2014/main" id="{8A438430-06EB-4042-8AEA-EE3536701B6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a:extLst>
              <a:ext uri="{FF2B5EF4-FFF2-40B4-BE49-F238E27FC236}">
                <a16:creationId xmlns:a16="http://schemas.microsoft.com/office/drawing/2014/main" id="{5F37A6D7-0D8D-4572-8015-C4B4F0F2B44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25" name="スライド番号プレースホルダー 10">
            <a:extLst>
              <a:ext uri="{FF2B5EF4-FFF2-40B4-BE49-F238E27FC236}">
                <a16:creationId xmlns:a16="http://schemas.microsoft.com/office/drawing/2014/main" id="{7D5C86F4-5407-442B-A739-93BAE72685B2}"/>
              </a:ext>
            </a:extLst>
          </p:cNvPr>
          <p:cNvSpPr>
            <a:spLocks noGrp="1"/>
          </p:cNvSpPr>
          <p:nvPr>
            <p:ph type="sldNum" sz="quarter" idx="12"/>
          </p:nvPr>
        </p:nvSpPr>
        <p:spPr>
          <a:xfrm>
            <a:off x="7532861" y="6492875"/>
            <a:ext cx="2228850" cy="365125"/>
          </a:xfrm>
        </p:spPr>
        <p:txBody>
          <a:bodyPr/>
          <a:lstStyle/>
          <a:p>
            <a:r>
              <a:rPr kumimoji="1" lang="en-US" altLang="ja-JP" sz="2000" b="1" dirty="0"/>
              <a:t>4</a:t>
            </a:r>
            <a:endParaRPr kumimoji="1" lang="ja-JP" altLang="en-US" sz="2000" b="1" dirty="0"/>
          </a:p>
        </p:txBody>
      </p:sp>
    </p:spTree>
    <p:extLst>
      <p:ext uri="{BB962C8B-B14F-4D97-AF65-F5344CB8AC3E}">
        <p14:creationId xmlns:p14="http://schemas.microsoft.com/office/powerpoint/2010/main" val="492154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021C1-F3F5-82E1-BD17-E1738291AB00}"/>
            </a:ext>
          </a:extLst>
        </p:cNvPr>
        <p:cNvGrpSpPr/>
        <p:nvPr/>
      </p:nvGrpSpPr>
      <p:grpSpPr>
        <a:xfrm>
          <a:off x="0" y="0"/>
          <a:ext cx="0" cy="0"/>
          <a:chOff x="0" y="0"/>
          <a:chExt cx="0" cy="0"/>
        </a:xfrm>
      </p:grpSpPr>
      <p:sp>
        <p:nvSpPr>
          <p:cNvPr id="19" name="正方形/長方形 18">
            <a:extLst>
              <a:ext uri="{FF2B5EF4-FFF2-40B4-BE49-F238E27FC236}">
                <a16:creationId xmlns:a16="http://schemas.microsoft.com/office/drawing/2014/main" id="{831A154E-5F41-47E9-B9CE-C1148B7DEB01}"/>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第１章　大阪府 森づくり推進アクションプランの考え方</a:t>
            </a:r>
          </a:p>
        </p:txBody>
      </p:sp>
      <p:sp>
        <p:nvSpPr>
          <p:cNvPr id="15" name="正方形/長方形 14">
            <a:extLst>
              <a:ext uri="{FF2B5EF4-FFF2-40B4-BE49-F238E27FC236}">
                <a16:creationId xmlns:a16="http://schemas.microsoft.com/office/drawing/2014/main" id="{4834601E-6273-A212-3FAA-9257F312D8AE}"/>
              </a:ext>
            </a:extLst>
          </p:cNvPr>
          <p:cNvSpPr/>
          <p:nvPr/>
        </p:nvSpPr>
        <p:spPr>
          <a:xfrm>
            <a:off x="158705" y="554795"/>
            <a:ext cx="9588589" cy="1111043"/>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b="1" dirty="0">
                <a:solidFill>
                  <a:schemeClr val="tx1"/>
                </a:solidFill>
                <a:latin typeface="BIZ UDゴシック" panose="020B0400000000000000" pitchFamily="49" charset="-128"/>
                <a:ea typeface="BIZ UDゴシック" panose="020B0400000000000000" pitchFamily="49" charset="-128"/>
              </a:rPr>
              <a:t>　２．大阪府 森づくり推進アクションプランとは</a:t>
            </a:r>
            <a:endParaRPr lang="en-US" altLang="ja-JP" b="1" dirty="0">
              <a:solidFill>
                <a:schemeClr val="tx1"/>
              </a:solidFill>
              <a:latin typeface="BIZ UDゴシック" panose="020B0400000000000000" pitchFamily="49" charset="-128"/>
              <a:ea typeface="BIZ UDゴシック" panose="020B0400000000000000" pitchFamily="49" charset="-128"/>
            </a:endParaRPr>
          </a:p>
          <a:p>
            <a:r>
              <a:rPr lang="ja-JP" altLang="en-US" sz="1600" dirty="0">
                <a:solidFill>
                  <a:schemeClr val="tx1"/>
                </a:solidFill>
                <a:latin typeface="BIZ UDゴシック" panose="020B0400000000000000" pitchFamily="49" charset="-128"/>
                <a:ea typeface="BIZ UDゴシック" panose="020B0400000000000000" pitchFamily="49" charset="-128"/>
              </a:rPr>
              <a:t>　　令和元年に策定した「大阪府森林整備指針」に則して、府域の森林が、将来にわたって水源涵養や</a:t>
            </a:r>
          </a:p>
          <a:p>
            <a:r>
              <a:rPr lang="ja-JP" altLang="en-US" sz="1600" dirty="0">
                <a:solidFill>
                  <a:schemeClr val="tx1"/>
                </a:solidFill>
                <a:latin typeface="BIZ UDゴシック" panose="020B0400000000000000" pitchFamily="49" charset="-128"/>
                <a:ea typeface="BIZ UDゴシック" panose="020B0400000000000000" pitchFamily="49" charset="-128"/>
              </a:rPr>
              <a:t>　土砂流出防止等の公益的機能を発揮していけるよう、府が各主体の施業や取組みとも連携しながら、</a:t>
            </a:r>
          </a:p>
          <a:p>
            <a:r>
              <a:rPr lang="ja-JP" altLang="en-US" sz="1600" dirty="0">
                <a:solidFill>
                  <a:schemeClr val="tx1"/>
                </a:solidFill>
                <a:latin typeface="BIZ UDゴシック" panose="020B0400000000000000" pitchFamily="49" charset="-128"/>
                <a:ea typeface="BIZ UDゴシック" panose="020B0400000000000000" pitchFamily="49" charset="-128"/>
              </a:rPr>
              <a:t>　</a:t>
            </a:r>
            <a:r>
              <a:rPr lang="ja-JP" altLang="en-US" sz="1600" b="1" u="sng" dirty="0">
                <a:solidFill>
                  <a:schemeClr val="tx1"/>
                </a:solidFill>
                <a:latin typeface="BIZ UDゴシック" panose="020B0400000000000000" pitchFamily="49" charset="-128"/>
                <a:ea typeface="BIZ UDゴシック" panose="020B0400000000000000" pitchFamily="49" charset="-128"/>
              </a:rPr>
              <a:t>どういった取組みを、どこで、いつまでに、どれくらい進めていくのか</a:t>
            </a:r>
            <a:r>
              <a:rPr lang="ja-JP" altLang="en-US" sz="1600" dirty="0">
                <a:solidFill>
                  <a:schemeClr val="tx1"/>
                </a:solidFill>
                <a:latin typeface="BIZ UDゴシック" panose="020B0400000000000000" pitchFamily="49" charset="-128"/>
                <a:ea typeface="BIZ UDゴシック" panose="020B0400000000000000" pitchFamily="49" charset="-128"/>
              </a:rPr>
              <a:t>を示すものです。</a:t>
            </a:r>
          </a:p>
          <a:p>
            <a:endParaRPr lang="en-US" altLang="ja-JP" sz="1600" b="1" dirty="0">
              <a:solidFill>
                <a:schemeClr val="tx1"/>
              </a:solidFill>
              <a:latin typeface="BIZ UDゴシック" panose="020B0400000000000000" pitchFamily="49" charset="-128"/>
              <a:ea typeface="BIZ UDゴシック" panose="020B0400000000000000" pitchFamily="49" charset="-128"/>
            </a:endParaRPr>
          </a:p>
        </p:txBody>
      </p:sp>
      <p:sp>
        <p:nvSpPr>
          <p:cNvPr id="5" name="テキスト ボックス 4">
            <a:extLst>
              <a:ext uri="{FF2B5EF4-FFF2-40B4-BE49-F238E27FC236}">
                <a16:creationId xmlns:a16="http://schemas.microsoft.com/office/drawing/2014/main" id="{8E5F223F-ED32-6B2E-7F1F-7259F22FF0FB}"/>
              </a:ext>
            </a:extLst>
          </p:cNvPr>
          <p:cNvSpPr txBox="1"/>
          <p:nvPr/>
        </p:nvSpPr>
        <p:spPr>
          <a:xfrm>
            <a:off x="253929" y="3415298"/>
            <a:ext cx="4626913" cy="299978"/>
          </a:xfrm>
          <a:prstGeom prst="rect">
            <a:avLst/>
          </a:prstGeom>
          <a:solidFill>
            <a:schemeClr val="bg1"/>
          </a:solidFill>
        </p:spPr>
        <p:txBody>
          <a:bodyPr wrap="square" lIns="0" tIns="0" rIns="0" bIns="0" rtlCol="0">
            <a:noAutofit/>
          </a:bodyPr>
          <a:lstStyle/>
          <a:p>
            <a:r>
              <a:rPr lang="en-US" altLang="ja-JP" b="1" dirty="0">
                <a:latin typeface="BIZ UDPゴシック" panose="020B0400000000000000" pitchFamily="50" charset="-128"/>
                <a:ea typeface="BIZ UDPゴシック" panose="020B0400000000000000" pitchFamily="50" charset="-128"/>
              </a:rPr>
              <a:t>(2) </a:t>
            </a:r>
            <a:r>
              <a:rPr lang="ja-JP" altLang="en-US" b="1" dirty="0">
                <a:latin typeface="BIZ UDPゴシック" panose="020B0400000000000000" pitchFamily="50" charset="-128"/>
                <a:ea typeface="BIZ UDPゴシック" panose="020B0400000000000000" pitchFamily="50" charset="-128"/>
              </a:rPr>
              <a:t>本プランで示そうとすること</a:t>
            </a:r>
          </a:p>
        </p:txBody>
      </p:sp>
      <p:sp>
        <p:nvSpPr>
          <p:cNvPr id="6" name="テキスト ボックス 5">
            <a:extLst>
              <a:ext uri="{FF2B5EF4-FFF2-40B4-BE49-F238E27FC236}">
                <a16:creationId xmlns:a16="http://schemas.microsoft.com/office/drawing/2014/main" id="{8B710503-E4DF-B7D4-07C2-C62D3C3FCD4E}"/>
              </a:ext>
            </a:extLst>
          </p:cNvPr>
          <p:cNvSpPr txBox="1"/>
          <p:nvPr/>
        </p:nvSpPr>
        <p:spPr>
          <a:xfrm>
            <a:off x="242270" y="3715279"/>
            <a:ext cx="9493365" cy="1323439"/>
          </a:xfrm>
          <a:prstGeom prst="rect">
            <a:avLst/>
          </a:prstGeom>
          <a:noFill/>
        </p:spPr>
        <p:txBody>
          <a:bodyPr wrap="square">
            <a:spAutoFit/>
          </a:bodyPr>
          <a:lstStyle/>
          <a:p>
            <a:pPr algn="just"/>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　 本プランでは、森林整備指針に則した森林の森林の長期的な整備・保全を実現するために、以下の</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a:p>
            <a:pPr algn="just"/>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 内容を具体的に示していきます。</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a:p>
            <a:pPr algn="just"/>
            <a:r>
              <a:rPr lang="ja-JP" altLang="en-US" sz="1600" b="1" kern="100" dirty="0">
                <a:latin typeface="BIZ UDゴシック" panose="020B0400000000000000" pitchFamily="49" charset="-128"/>
                <a:ea typeface="BIZ UDゴシック" panose="020B0400000000000000" pitchFamily="49" charset="-128"/>
                <a:cs typeface="Times New Roman" panose="02020603050405020304" pitchFamily="18" charset="0"/>
              </a:rPr>
              <a:t>（１）重点的に取り組む施策の内容　　　　　　　　・・・第４章 </a:t>
            </a:r>
            <a:r>
              <a:rPr lang="ja-JP" altLang="en-US" sz="1600" b="1" kern="100" dirty="0">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「４つの基軸と主要施策」</a:t>
            </a:r>
            <a:endParaRPr lang="en-US" altLang="ja-JP" sz="1600" b="1" kern="100" dirty="0">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600" b="1" kern="100" dirty="0">
                <a:latin typeface="BIZ UDゴシック" panose="020B0400000000000000" pitchFamily="49" charset="-128"/>
                <a:ea typeface="BIZ UDゴシック" panose="020B0400000000000000" pitchFamily="49" charset="-128"/>
                <a:cs typeface="Times New Roman" panose="02020603050405020304" pitchFamily="18" charset="0"/>
              </a:rPr>
              <a:t>（２）どの取組みをどういった場所で推進するのか　・・・第５章</a:t>
            </a:r>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1600" b="1" kern="100" dirty="0">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「取組みの展開方法」</a:t>
            </a:r>
            <a:endParaRPr lang="en-US" altLang="ja-JP" sz="1600" b="1" kern="100" dirty="0">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600" b="1" kern="100" dirty="0">
                <a:latin typeface="BIZ UDゴシック" panose="020B0400000000000000" pitchFamily="49" charset="-128"/>
                <a:ea typeface="BIZ UDゴシック" panose="020B0400000000000000" pitchFamily="49" charset="-128"/>
                <a:cs typeface="Times New Roman" panose="02020603050405020304" pitchFamily="18" charset="0"/>
              </a:rPr>
              <a:t>（３）いつまでに・どれくらい進めていくのか　　　・・・第６章 </a:t>
            </a:r>
            <a:r>
              <a:rPr lang="ja-JP" altLang="en-US" sz="1600" b="1" kern="100" dirty="0">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「目標達成に向けた成果指標」</a:t>
            </a:r>
            <a:endParaRPr lang="ja-JP" altLang="ja-JP" sz="1600" b="1" kern="100"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6056031B-67CB-D98E-3553-6D1EE7AB04FD}"/>
              </a:ext>
            </a:extLst>
          </p:cNvPr>
          <p:cNvSpPr txBox="1"/>
          <p:nvPr/>
        </p:nvSpPr>
        <p:spPr>
          <a:xfrm>
            <a:off x="253929" y="1773643"/>
            <a:ext cx="3839352"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（１） 本プランの対象</a:t>
            </a:r>
          </a:p>
        </p:txBody>
      </p:sp>
      <p:sp>
        <p:nvSpPr>
          <p:cNvPr id="8" name="テキスト ボックス 7">
            <a:extLst>
              <a:ext uri="{FF2B5EF4-FFF2-40B4-BE49-F238E27FC236}">
                <a16:creationId xmlns:a16="http://schemas.microsoft.com/office/drawing/2014/main" id="{7A69B7DF-AB73-EF62-0BF5-6E4FDF9B9122}"/>
              </a:ext>
            </a:extLst>
          </p:cNvPr>
          <p:cNvSpPr txBox="1"/>
          <p:nvPr/>
        </p:nvSpPr>
        <p:spPr>
          <a:xfrm>
            <a:off x="242270" y="2076655"/>
            <a:ext cx="9555417" cy="1077218"/>
          </a:xfrm>
          <a:prstGeom prst="rect">
            <a:avLst/>
          </a:prstGeom>
          <a:noFill/>
        </p:spPr>
        <p:txBody>
          <a:bodyPr wrap="square">
            <a:spAutoFit/>
          </a:bodyPr>
          <a:lstStyle/>
          <a:p>
            <a:pPr algn="just"/>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　</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本プランは、府域の森林の</a:t>
            </a:r>
            <a:r>
              <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98</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％を占める地域森林計画対象民有林</a:t>
            </a:r>
            <a:r>
              <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53,828 ha(R8.3.31</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現在</a:t>
            </a:r>
            <a:r>
              <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について、本府はもちろん、府域の森林保全、森林経営に携わる市町村や森林所有者、林業経営体、府の施策を支える府民、団体、企業等、</a:t>
            </a:r>
            <a:r>
              <a:rPr lang="ja-JP" altLang="en-US" sz="1600" b="1" u="sng"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森林の長期的な整備・保全に関わるあらゆる主体を対象に、府の取組みの全体像を示すもの</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となります。</a:t>
            </a:r>
            <a:endPar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F1C84857-00FF-6E25-E3DD-524F4E9C02DF}"/>
              </a:ext>
            </a:extLst>
          </p:cNvPr>
          <p:cNvSpPr txBox="1"/>
          <p:nvPr/>
        </p:nvSpPr>
        <p:spPr>
          <a:xfrm>
            <a:off x="237326" y="5275074"/>
            <a:ext cx="9543758" cy="1492716"/>
          </a:xfrm>
          <a:prstGeom prst="rect">
            <a:avLst/>
          </a:prstGeom>
          <a:solidFill>
            <a:schemeClr val="accent5">
              <a:lumMod val="20000"/>
              <a:lumOff val="80000"/>
            </a:schemeClr>
          </a:solidFill>
        </p:spPr>
        <p:txBody>
          <a:bodyPr wrap="square">
            <a:spAutoFit/>
          </a:bodyPr>
          <a:lstStyle/>
          <a:p>
            <a:pPr algn="just"/>
            <a:r>
              <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参考</a:t>
            </a:r>
            <a:r>
              <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大阪府森林整備指針（令和元年</a:t>
            </a:r>
            <a:r>
              <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rPr>
              <a:t>12</a:t>
            </a:r>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月策定）の概要</a:t>
            </a:r>
            <a:endPar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lnSpc>
                <a:spcPts val="600"/>
              </a:lnSpc>
            </a:pPr>
            <a:endPar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400" kern="100" dirty="0">
                <a:latin typeface="BIZ UDゴシック" panose="020B0400000000000000" pitchFamily="49" charset="-128"/>
                <a:ea typeface="BIZ UDゴシック" panose="020B0400000000000000" pitchFamily="49" charset="-128"/>
                <a:cs typeface="Times New Roman" panose="02020603050405020304" pitchFamily="18" charset="0"/>
              </a:rPr>
              <a:t>　・大阪府域の森林を対象に、将来の望ましい森林の姿と、それを実現するための技術的な手法等を示し、府、市町</a:t>
            </a:r>
            <a:endParaRPr lang="en-US" altLang="ja-JP" sz="14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400" kern="100" dirty="0">
                <a:latin typeface="BIZ UDゴシック" panose="020B0400000000000000" pitchFamily="49" charset="-128"/>
                <a:ea typeface="BIZ UDゴシック" panose="020B0400000000000000" pitchFamily="49" charset="-128"/>
                <a:cs typeface="Times New Roman" panose="02020603050405020304" pitchFamily="18" charset="0"/>
              </a:rPr>
              <a:t>　　村が連携・協調して府域の森林の保全整備を進めることを目的に策定したものです。</a:t>
            </a:r>
            <a:endParaRPr lang="en-US" altLang="ja-JP" sz="14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・将来の森林の在り方と管理の方向性から府域の森林のうち、森林経営を通じた維持管理が見込まれるスギ・ヒノ</a:t>
            </a:r>
            <a:endParaRPr lang="en-US" alt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400" kern="100" dirty="0">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キ人工林を「資源循環林」、見込まれないスギ・ヒノキ人工林を「広葉樹林への誘導転換」、資源活用を通じた</a:t>
            </a:r>
            <a:endParaRPr lang="en-US" alt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400" kern="100" dirty="0">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管理が見込める広葉樹林を「資源管理林」、見込まれない広葉樹林を「自然遷移林」の４つに区分しています。</a:t>
            </a:r>
            <a:endParaRPr lang="ja-JP" alt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23" name="スライド番号プレースホルダー 10">
            <a:extLst>
              <a:ext uri="{FF2B5EF4-FFF2-40B4-BE49-F238E27FC236}">
                <a16:creationId xmlns:a16="http://schemas.microsoft.com/office/drawing/2014/main" id="{D873EDE8-88FB-AB8D-B9B5-13A5A1F77B96}"/>
              </a:ext>
            </a:extLst>
          </p:cNvPr>
          <p:cNvSpPr>
            <a:spLocks noGrp="1"/>
          </p:cNvSpPr>
          <p:nvPr>
            <p:ph type="sldNum" sz="quarter" idx="12"/>
          </p:nvPr>
        </p:nvSpPr>
        <p:spPr>
          <a:xfrm>
            <a:off x="7532861" y="6492875"/>
            <a:ext cx="2228850" cy="365125"/>
          </a:xfrm>
        </p:spPr>
        <p:txBody>
          <a:bodyPr/>
          <a:lstStyle/>
          <a:p>
            <a:r>
              <a:rPr kumimoji="1" lang="en-US" altLang="ja-JP" sz="2000" b="1" dirty="0"/>
              <a:t>5</a:t>
            </a:r>
            <a:endParaRPr kumimoji="1" lang="ja-JP" altLang="en-US" sz="2000" b="1" dirty="0"/>
          </a:p>
        </p:txBody>
      </p:sp>
      <p:sp>
        <p:nvSpPr>
          <p:cNvPr id="26" name="テキスト ボックス 25">
            <a:extLst>
              <a:ext uri="{FF2B5EF4-FFF2-40B4-BE49-F238E27FC236}">
                <a16:creationId xmlns:a16="http://schemas.microsoft.com/office/drawing/2014/main" id="{EC1476A9-F9C1-4CB2-9D34-28043B8F621A}"/>
              </a:ext>
            </a:extLst>
          </p:cNvPr>
          <p:cNvSpPr txBox="1"/>
          <p:nvPr/>
        </p:nvSpPr>
        <p:spPr>
          <a:xfrm>
            <a:off x="301505" y="3109981"/>
            <a:ext cx="9445789" cy="257369"/>
          </a:xfrm>
          <a:prstGeom prst="rect">
            <a:avLst/>
          </a:prstGeom>
          <a:solidFill>
            <a:schemeClr val="accent6">
              <a:lumMod val="20000"/>
              <a:lumOff val="80000"/>
              <a:alpha val="75000"/>
            </a:schemeClr>
          </a:solidFill>
        </p:spPr>
        <p:txBody>
          <a:bodyPr wrap="square" lIns="36000" tIns="36000" rIns="36000" bIns="36000">
            <a:spAutoFit/>
          </a:bodyPr>
          <a:lstStyle/>
          <a:p>
            <a:pPr algn="just"/>
            <a:r>
              <a:rPr lang="ja-JP" altLang="en-US" sz="1200" kern="100" dirty="0">
                <a:latin typeface="BIZ UDゴシック" panose="020B0400000000000000" pitchFamily="49" charset="-128"/>
                <a:ea typeface="BIZ UDゴシック" panose="020B0400000000000000" pitchFamily="49" charset="-128"/>
                <a:cs typeface="Times New Roman" panose="02020603050405020304" pitchFamily="18" charset="0"/>
              </a:rPr>
              <a:t>（府域には</a:t>
            </a:r>
            <a:r>
              <a:rPr lang="en-US" altLang="ja-JP" sz="1200" kern="100" dirty="0">
                <a:latin typeface="BIZ UDゴシック" panose="020B0400000000000000" pitchFamily="49" charset="-128"/>
                <a:ea typeface="BIZ UDゴシック" panose="020B0400000000000000" pitchFamily="49" charset="-128"/>
                <a:cs typeface="Times New Roman" panose="02020603050405020304" pitchFamily="18" charset="0"/>
              </a:rPr>
              <a:t>1,063ha</a:t>
            </a:r>
            <a:r>
              <a:rPr lang="ja-JP" altLang="en-US" sz="1200" kern="100" dirty="0">
                <a:latin typeface="BIZ UDゴシック" panose="020B0400000000000000" pitchFamily="49" charset="-128"/>
                <a:ea typeface="BIZ UDゴシック" panose="020B0400000000000000" pitchFamily="49" charset="-128"/>
                <a:cs typeface="Times New Roman" panose="02020603050405020304" pitchFamily="18" charset="0"/>
              </a:rPr>
              <a:t>の国有林が所在しており、本プランの実行にあたって効率的な施策展開が図られるよう、国との連携にも努めます。）</a:t>
            </a:r>
            <a:endParaRPr lang="ja-JP" altLang="ja-JP" sz="12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pic>
        <p:nvPicPr>
          <p:cNvPr id="20" name="図 19">
            <a:extLst>
              <a:ext uri="{FF2B5EF4-FFF2-40B4-BE49-F238E27FC236}">
                <a16:creationId xmlns:a16="http://schemas.microsoft.com/office/drawing/2014/main" id="{F9AADAE0-D8D8-4B52-9CAC-9201900090C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21" name="図 20">
            <a:extLst>
              <a:ext uri="{FF2B5EF4-FFF2-40B4-BE49-F238E27FC236}">
                <a16:creationId xmlns:a16="http://schemas.microsoft.com/office/drawing/2014/main" id="{D636EFB7-7E9B-4891-AFFA-91DDE21C9F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22" name="図 21">
            <a:extLst>
              <a:ext uri="{FF2B5EF4-FFF2-40B4-BE49-F238E27FC236}">
                <a16:creationId xmlns:a16="http://schemas.microsoft.com/office/drawing/2014/main" id="{560BA868-2680-4A5A-8FA3-B77032D82C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24" name="図 23">
            <a:extLst>
              <a:ext uri="{FF2B5EF4-FFF2-40B4-BE49-F238E27FC236}">
                <a16:creationId xmlns:a16="http://schemas.microsoft.com/office/drawing/2014/main" id="{6AC71564-D539-4A3C-8451-24816091BF3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25" name="図 24">
            <a:extLst>
              <a:ext uri="{FF2B5EF4-FFF2-40B4-BE49-F238E27FC236}">
                <a16:creationId xmlns:a16="http://schemas.microsoft.com/office/drawing/2014/main" id="{CF1A157F-8B15-4796-AD97-730B9C04BCE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27" name="図 26">
            <a:extLst>
              <a:ext uri="{FF2B5EF4-FFF2-40B4-BE49-F238E27FC236}">
                <a16:creationId xmlns:a16="http://schemas.microsoft.com/office/drawing/2014/main" id="{188C858E-D26F-4F7A-AFF5-81CBF257E96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28" name="図 27">
            <a:extLst>
              <a:ext uri="{FF2B5EF4-FFF2-40B4-BE49-F238E27FC236}">
                <a16:creationId xmlns:a16="http://schemas.microsoft.com/office/drawing/2014/main" id="{DF9E8EF9-B85C-4936-A941-D083DC5B070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29" name="Picture 2">
            <a:extLst>
              <a:ext uri="{FF2B5EF4-FFF2-40B4-BE49-F238E27FC236}">
                <a16:creationId xmlns:a16="http://schemas.microsoft.com/office/drawing/2014/main" id="{FC797571-6BCE-4D81-8EFA-28AE3B01F2F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a:extLst>
              <a:ext uri="{FF2B5EF4-FFF2-40B4-BE49-F238E27FC236}">
                <a16:creationId xmlns:a16="http://schemas.microsoft.com/office/drawing/2014/main" id="{8A100DD8-8180-4991-A0A3-9A054E15893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0449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06D39-F666-20E6-7DF6-B70D4D342C92}"/>
            </a:ext>
          </a:extLst>
        </p:cNvPr>
        <p:cNvGrpSpPr/>
        <p:nvPr/>
      </p:nvGrpSpPr>
      <p:grpSpPr>
        <a:xfrm>
          <a:off x="0" y="0"/>
          <a:ext cx="0" cy="0"/>
          <a:chOff x="0" y="0"/>
          <a:chExt cx="0" cy="0"/>
        </a:xfrm>
      </p:grpSpPr>
      <p:sp>
        <p:nvSpPr>
          <p:cNvPr id="89" name="正方形/長方形 88">
            <a:extLst>
              <a:ext uri="{FF2B5EF4-FFF2-40B4-BE49-F238E27FC236}">
                <a16:creationId xmlns:a16="http://schemas.microsoft.com/office/drawing/2014/main" id="{34B2B403-A9E6-4BA5-B4BD-9DA8D0FA266D}"/>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第１章　大阪府 森づくり推進アクションプランの考え方</a:t>
            </a:r>
          </a:p>
        </p:txBody>
      </p:sp>
      <p:sp>
        <p:nvSpPr>
          <p:cNvPr id="7" name="テキスト ボックス 6">
            <a:extLst>
              <a:ext uri="{FF2B5EF4-FFF2-40B4-BE49-F238E27FC236}">
                <a16:creationId xmlns:a16="http://schemas.microsoft.com/office/drawing/2014/main" id="{0630B4D3-1C1E-F819-8786-D749AB8A9827}"/>
              </a:ext>
            </a:extLst>
          </p:cNvPr>
          <p:cNvSpPr txBox="1"/>
          <p:nvPr/>
        </p:nvSpPr>
        <p:spPr>
          <a:xfrm>
            <a:off x="206294" y="718198"/>
            <a:ext cx="3839352" cy="299978"/>
          </a:xfrm>
          <a:prstGeom prst="rect">
            <a:avLst/>
          </a:prstGeom>
          <a:solidFill>
            <a:schemeClr val="bg1"/>
          </a:solidFill>
        </p:spPr>
        <p:txBody>
          <a:bodyPr wrap="square" lIns="0" tIns="0" rIns="0" bIns="0" rtlCol="0">
            <a:noAutofit/>
          </a:bodyPr>
          <a:lstStyle/>
          <a:p>
            <a:r>
              <a:rPr lang="en-US" altLang="ja-JP" b="1" dirty="0">
                <a:latin typeface="BIZ UDPゴシック" panose="020B0400000000000000" pitchFamily="50" charset="-128"/>
                <a:ea typeface="BIZ UDPゴシック" panose="020B0400000000000000" pitchFamily="50" charset="-128"/>
              </a:rPr>
              <a:t>(3) </a:t>
            </a:r>
            <a:r>
              <a:rPr lang="ja-JP" altLang="en-US" b="1" dirty="0">
                <a:latin typeface="BIZ UDPゴシック" panose="020B0400000000000000" pitchFamily="50" charset="-128"/>
                <a:ea typeface="BIZ UDPゴシック" panose="020B0400000000000000" pitchFamily="50" charset="-128"/>
              </a:rPr>
              <a:t>本プランの位置づけ</a:t>
            </a:r>
          </a:p>
        </p:txBody>
      </p:sp>
      <p:sp>
        <p:nvSpPr>
          <p:cNvPr id="8" name="テキスト ボックス 7">
            <a:extLst>
              <a:ext uri="{FF2B5EF4-FFF2-40B4-BE49-F238E27FC236}">
                <a16:creationId xmlns:a16="http://schemas.microsoft.com/office/drawing/2014/main" id="{FDB4D204-A1F0-65EA-8C4F-6F6AF25CB3D0}"/>
              </a:ext>
            </a:extLst>
          </p:cNvPr>
          <p:cNvSpPr txBox="1"/>
          <p:nvPr/>
        </p:nvSpPr>
        <p:spPr>
          <a:xfrm>
            <a:off x="206294" y="1053014"/>
            <a:ext cx="9555417" cy="1077218"/>
          </a:xfrm>
          <a:prstGeom prst="rect">
            <a:avLst/>
          </a:prstGeom>
          <a:noFill/>
        </p:spPr>
        <p:txBody>
          <a:bodyPr wrap="square">
            <a:spAutoFit/>
          </a:bodyPr>
          <a:lstStyle/>
          <a:p>
            <a:pPr algn="just"/>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 本プランは、「大阪府森林整備指針（</a:t>
            </a:r>
            <a:r>
              <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rPr>
              <a:t>R</a:t>
            </a:r>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元年</a:t>
            </a:r>
            <a:r>
              <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rPr>
              <a:t>12</a:t>
            </a:r>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月）」で示す府域の森林の将来のあるべき姿と、それを実現するための府の取組みの方向性を、より具体的かつ実践的に展開するための行動計画です。</a:t>
            </a:r>
            <a:endPar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森林の育成には長期的な視点が必要であることを踏まえ、</a:t>
            </a:r>
            <a:r>
              <a:rPr lang="en-US" altLang="ja-JP"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20</a:t>
            </a:r>
            <a:r>
              <a:rPr lang="ja-JP" altLang="en-US"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年先の長期的な視点で、将来の森林の姿を</a:t>
            </a:r>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見据えつつ、</a:t>
            </a:r>
            <a:r>
              <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rPr>
              <a:t>10</a:t>
            </a:r>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年後を中期的</a:t>
            </a:r>
            <a:r>
              <a:rPr lang="ja-JP" altLang="en-US"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な目標年次とした取組みを示します。</a:t>
            </a:r>
            <a:r>
              <a:rPr lang="ja-JP" alt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（計画期間：令和８年度～</a:t>
            </a:r>
            <a:r>
              <a:rPr lang="ja-JP" altLang="en-US" sz="1400" kern="100" dirty="0">
                <a:latin typeface="BIZ UDゴシック" panose="020B0400000000000000" pitchFamily="49" charset="-128"/>
                <a:ea typeface="BIZ UDゴシック" panose="020B0400000000000000" pitchFamily="49" charset="-128"/>
                <a:cs typeface="Times New Roman" panose="02020603050405020304" pitchFamily="18" charset="0"/>
              </a:rPr>
              <a:t>１７</a:t>
            </a:r>
            <a:r>
              <a:rPr lang="ja-JP" alt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年度）</a:t>
            </a:r>
            <a:endParaRPr lang="ja-JP" altLang="ja-JP"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23" name="スライド番号プレースホルダー 10">
            <a:extLst>
              <a:ext uri="{FF2B5EF4-FFF2-40B4-BE49-F238E27FC236}">
                <a16:creationId xmlns:a16="http://schemas.microsoft.com/office/drawing/2014/main" id="{3A322002-1952-51D5-FDE2-F7E503A558CA}"/>
              </a:ext>
            </a:extLst>
          </p:cNvPr>
          <p:cNvSpPr>
            <a:spLocks noGrp="1"/>
          </p:cNvSpPr>
          <p:nvPr>
            <p:ph type="sldNum" sz="quarter" idx="12"/>
          </p:nvPr>
        </p:nvSpPr>
        <p:spPr>
          <a:xfrm>
            <a:off x="7532861" y="6492875"/>
            <a:ext cx="2228850" cy="365125"/>
          </a:xfrm>
        </p:spPr>
        <p:txBody>
          <a:bodyPr/>
          <a:lstStyle/>
          <a:p>
            <a:r>
              <a:rPr kumimoji="1" lang="en-US" altLang="ja-JP" sz="2000" b="1" dirty="0"/>
              <a:t>6</a:t>
            </a:r>
            <a:endParaRPr kumimoji="1" lang="ja-JP" altLang="en-US" sz="2000" b="1" dirty="0"/>
          </a:p>
        </p:txBody>
      </p:sp>
      <p:sp>
        <p:nvSpPr>
          <p:cNvPr id="3" name="テキスト ボックス 2">
            <a:extLst>
              <a:ext uri="{FF2B5EF4-FFF2-40B4-BE49-F238E27FC236}">
                <a16:creationId xmlns:a16="http://schemas.microsoft.com/office/drawing/2014/main" id="{89627E36-3DBA-829C-4DC4-3950046D4E7D}"/>
              </a:ext>
            </a:extLst>
          </p:cNvPr>
          <p:cNvSpPr txBox="1"/>
          <p:nvPr/>
        </p:nvSpPr>
        <p:spPr>
          <a:xfrm>
            <a:off x="2102140" y="4363497"/>
            <a:ext cx="7570154" cy="461665"/>
          </a:xfrm>
          <a:prstGeom prst="rect">
            <a:avLst/>
          </a:prstGeom>
          <a:noFill/>
        </p:spPr>
        <p:txBody>
          <a:bodyPr wrap="square">
            <a:spAutoFit/>
          </a:bodyPr>
          <a:lstStyle/>
          <a:p>
            <a:r>
              <a:rPr lang="ja-JP" altLang="en-US" sz="1200" dirty="0"/>
              <a:t>森林の適切な手入れのサイクルや、社会情勢の変化に対応した施策を計画的に実行するため、</a:t>
            </a:r>
            <a:r>
              <a:rPr lang="en-US" altLang="ja-JP" sz="1200" dirty="0"/>
              <a:t>10</a:t>
            </a:r>
            <a:r>
              <a:rPr lang="ja-JP" altLang="en-US" sz="1200" dirty="0"/>
              <a:t>年間の具体的な実行期間を定め、</a:t>
            </a:r>
            <a:r>
              <a:rPr lang="en-US" altLang="ja-JP" sz="1200" dirty="0"/>
              <a:t>PDCA</a:t>
            </a:r>
            <a:r>
              <a:rPr lang="ja-JP" altLang="en-US" sz="1200" dirty="0"/>
              <a:t>サイクル（計画・実行・評価・改善）を効果的に回していきます。</a:t>
            </a:r>
            <a:endParaRPr lang="en-US" altLang="ja-JP" sz="1200" dirty="0"/>
          </a:p>
        </p:txBody>
      </p:sp>
      <p:sp>
        <p:nvSpPr>
          <p:cNvPr id="4" name="テキスト ボックス 3">
            <a:extLst>
              <a:ext uri="{FF2B5EF4-FFF2-40B4-BE49-F238E27FC236}">
                <a16:creationId xmlns:a16="http://schemas.microsoft.com/office/drawing/2014/main" id="{0B5FA9C5-B238-4C98-1982-C0D8367ADDBA}"/>
              </a:ext>
            </a:extLst>
          </p:cNvPr>
          <p:cNvSpPr txBox="1"/>
          <p:nvPr/>
        </p:nvSpPr>
        <p:spPr>
          <a:xfrm>
            <a:off x="206294" y="5066043"/>
            <a:ext cx="3839352" cy="299978"/>
          </a:xfrm>
          <a:prstGeom prst="rect">
            <a:avLst/>
          </a:prstGeom>
          <a:solidFill>
            <a:schemeClr val="bg1"/>
          </a:solidFill>
        </p:spPr>
        <p:txBody>
          <a:bodyPr wrap="square" lIns="0" tIns="0" rIns="0" bIns="0" rtlCol="0">
            <a:noAutofit/>
          </a:bodyPr>
          <a:lstStyle/>
          <a:p>
            <a:r>
              <a:rPr lang="en-US" altLang="ja-JP" b="1" dirty="0">
                <a:latin typeface="BIZ UDPゴシック" panose="020B0400000000000000" pitchFamily="50" charset="-128"/>
                <a:ea typeface="BIZ UDPゴシック" panose="020B0400000000000000" pitchFamily="50" charset="-128"/>
              </a:rPr>
              <a:t>(4) </a:t>
            </a:r>
            <a:r>
              <a:rPr lang="ja-JP" altLang="en-US" b="1" dirty="0">
                <a:latin typeface="BIZ UDPゴシック" panose="020B0400000000000000" pitchFamily="50" charset="-128"/>
                <a:ea typeface="BIZ UDPゴシック" panose="020B0400000000000000" pitchFamily="50" charset="-128"/>
              </a:rPr>
              <a:t>地域森林計画等との関係</a:t>
            </a:r>
          </a:p>
        </p:txBody>
      </p:sp>
      <p:sp>
        <p:nvSpPr>
          <p:cNvPr id="9" name="テキスト ボックス 8">
            <a:extLst>
              <a:ext uri="{FF2B5EF4-FFF2-40B4-BE49-F238E27FC236}">
                <a16:creationId xmlns:a16="http://schemas.microsoft.com/office/drawing/2014/main" id="{7E634B4D-EAB6-9AC0-1870-52A9F84CEFA9}"/>
              </a:ext>
            </a:extLst>
          </p:cNvPr>
          <p:cNvSpPr txBox="1"/>
          <p:nvPr/>
        </p:nvSpPr>
        <p:spPr>
          <a:xfrm>
            <a:off x="206294" y="5400859"/>
            <a:ext cx="9555417" cy="1077218"/>
          </a:xfrm>
          <a:prstGeom prst="rect">
            <a:avLst/>
          </a:prstGeom>
          <a:noFill/>
        </p:spPr>
        <p:txBody>
          <a:bodyPr wrap="square">
            <a:spAutoFit/>
          </a:bodyPr>
          <a:lstStyle/>
          <a:p>
            <a:pPr algn="just"/>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　本プランは、森林法に基づき知事が作成する「大阪地域森林計画」とも整合・連携するものであり、本プランで示す取組みについては、地域森林計画で定める森林施業の実施基準や計画量にも即したものとなります。また、大阪府が定める流域治水に関する計画や、国の国土強靭化実施中期計画等に対しても、森林が持つ多面的機能の維持・増進を通じて、それらの目標達成にも貢献するものとなります。</a:t>
            </a:r>
            <a:endParaRPr lang="ja-JP" altLang="ja-JP"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cxnSp>
        <p:nvCxnSpPr>
          <p:cNvPr id="21" name="直線コネクタ 20">
            <a:extLst>
              <a:ext uri="{FF2B5EF4-FFF2-40B4-BE49-F238E27FC236}">
                <a16:creationId xmlns:a16="http://schemas.microsoft.com/office/drawing/2014/main" id="{FE2FFC28-D9C7-2DEB-0F2D-A073C898F20E}"/>
              </a:ext>
            </a:extLst>
          </p:cNvPr>
          <p:cNvCxnSpPr>
            <a:cxnSpLocks/>
          </p:cNvCxnSpPr>
          <p:nvPr/>
        </p:nvCxnSpPr>
        <p:spPr>
          <a:xfrm>
            <a:off x="6087987" y="3248140"/>
            <a:ext cx="18000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 name="正方形/長方形 23">
            <a:extLst>
              <a:ext uri="{FF2B5EF4-FFF2-40B4-BE49-F238E27FC236}">
                <a16:creationId xmlns:a16="http://schemas.microsoft.com/office/drawing/2014/main" id="{0784FD81-10B9-BFEE-C69B-9CE05C39B436}"/>
              </a:ext>
            </a:extLst>
          </p:cNvPr>
          <p:cNvSpPr/>
          <p:nvPr/>
        </p:nvSpPr>
        <p:spPr>
          <a:xfrm>
            <a:off x="220147" y="3051241"/>
            <a:ext cx="1754610" cy="270929"/>
          </a:xfrm>
          <a:prstGeom prst="rect">
            <a:avLst/>
          </a:prstGeom>
          <a:solidFill>
            <a:srgbClr val="FFFF00"/>
          </a:solidFill>
          <a:ln w="12700"/>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400" b="1" dirty="0">
                <a:solidFill>
                  <a:schemeClr val="tx1"/>
                </a:solidFill>
              </a:rPr>
              <a:t>本プラン</a:t>
            </a:r>
            <a:endParaRPr kumimoji="1" lang="en-US" altLang="ja-JP" sz="1400" b="1" dirty="0">
              <a:solidFill>
                <a:schemeClr val="tx1"/>
              </a:solidFill>
            </a:endParaRPr>
          </a:p>
        </p:txBody>
      </p:sp>
      <p:sp>
        <p:nvSpPr>
          <p:cNvPr id="26" name="正方形/長方形 25">
            <a:extLst>
              <a:ext uri="{FF2B5EF4-FFF2-40B4-BE49-F238E27FC236}">
                <a16:creationId xmlns:a16="http://schemas.microsoft.com/office/drawing/2014/main" id="{75E854DD-4C9F-68B4-EF23-C656C242B8A0}"/>
              </a:ext>
            </a:extLst>
          </p:cNvPr>
          <p:cNvSpPr/>
          <p:nvPr/>
        </p:nvSpPr>
        <p:spPr>
          <a:xfrm>
            <a:off x="202790" y="3495752"/>
            <a:ext cx="1754610" cy="270928"/>
          </a:xfrm>
          <a:prstGeom prst="rect">
            <a:avLst/>
          </a:prstGeom>
          <a:ln w="12700"/>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200" b="1" dirty="0"/>
              <a:t>大阪地域森林計画</a:t>
            </a:r>
          </a:p>
        </p:txBody>
      </p:sp>
      <p:sp>
        <p:nvSpPr>
          <p:cNvPr id="27" name="正方形/長方形 26">
            <a:extLst>
              <a:ext uri="{FF2B5EF4-FFF2-40B4-BE49-F238E27FC236}">
                <a16:creationId xmlns:a16="http://schemas.microsoft.com/office/drawing/2014/main" id="{E6F76DB6-9B0F-57E1-16C2-D926CB3FAB60}"/>
              </a:ext>
            </a:extLst>
          </p:cNvPr>
          <p:cNvSpPr/>
          <p:nvPr/>
        </p:nvSpPr>
        <p:spPr>
          <a:xfrm>
            <a:off x="204209" y="3961264"/>
            <a:ext cx="1754610" cy="270927"/>
          </a:xfrm>
          <a:prstGeom prst="rect">
            <a:avLst/>
          </a:prstGeom>
          <a:ln w="12700"/>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200" b="1" dirty="0"/>
              <a:t>国土強靭化実施中期計画</a:t>
            </a:r>
          </a:p>
        </p:txBody>
      </p:sp>
      <p:sp>
        <p:nvSpPr>
          <p:cNvPr id="28" name="楕円 27">
            <a:extLst>
              <a:ext uri="{FF2B5EF4-FFF2-40B4-BE49-F238E27FC236}">
                <a16:creationId xmlns:a16="http://schemas.microsoft.com/office/drawing/2014/main" id="{C426810C-9994-CA23-19B5-F4C3A3207CC7}"/>
              </a:ext>
            </a:extLst>
          </p:cNvPr>
          <p:cNvSpPr/>
          <p:nvPr/>
        </p:nvSpPr>
        <p:spPr>
          <a:xfrm>
            <a:off x="2102140" y="3647841"/>
            <a:ext cx="81642" cy="858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9" name="直線コネクタ 28">
            <a:extLst>
              <a:ext uri="{FF2B5EF4-FFF2-40B4-BE49-F238E27FC236}">
                <a16:creationId xmlns:a16="http://schemas.microsoft.com/office/drawing/2014/main" id="{E7519096-C6E8-6285-1372-9FDB51EF4CF7}"/>
              </a:ext>
            </a:extLst>
          </p:cNvPr>
          <p:cNvCxnSpPr>
            <a:cxnSpLocks/>
          </p:cNvCxnSpPr>
          <p:nvPr/>
        </p:nvCxnSpPr>
        <p:spPr>
          <a:xfrm>
            <a:off x="2139829" y="3685941"/>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93C194C4-9B18-56CD-5EA4-1BCA5CFB2014}"/>
              </a:ext>
            </a:extLst>
          </p:cNvPr>
          <p:cNvCxnSpPr>
            <a:cxnSpLocks/>
          </p:cNvCxnSpPr>
          <p:nvPr/>
        </p:nvCxnSpPr>
        <p:spPr>
          <a:xfrm>
            <a:off x="2495106" y="4137805"/>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楕円 30">
            <a:extLst>
              <a:ext uri="{FF2B5EF4-FFF2-40B4-BE49-F238E27FC236}">
                <a16:creationId xmlns:a16="http://schemas.microsoft.com/office/drawing/2014/main" id="{51734219-81E3-82BB-9F1A-C232F70DC742}"/>
              </a:ext>
            </a:extLst>
          </p:cNvPr>
          <p:cNvSpPr/>
          <p:nvPr/>
        </p:nvSpPr>
        <p:spPr>
          <a:xfrm>
            <a:off x="2460635" y="4096606"/>
            <a:ext cx="81642" cy="858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D93AC205-F18D-7E37-6C51-4B682697F3D3}"/>
              </a:ext>
            </a:extLst>
          </p:cNvPr>
          <p:cNvSpPr/>
          <p:nvPr/>
        </p:nvSpPr>
        <p:spPr>
          <a:xfrm>
            <a:off x="2342881" y="261359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R8</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33" name="正方形/長方形 32">
            <a:extLst>
              <a:ext uri="{FF2B5EF4-FFF2-40B4-BE49-F238E27FC236}">
                <a16:creationId xmlns:a16="http://schemas.microsoft.com/office/drawing/2014/main" id="{D51E7F6F-110B-0B65-3B63-3275B342E83D}"/>
              </a:ext>
            </a:extLst>
          </p:cNvPr>
          <p:cNvSpPr/>
          <p:nvPr/>
        </p:nvSpPr>
        <p:spPr>
          <a:xfrm>
            <a:off x="1974904" y="261359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R7</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cxnSp>
        <p:nvCxnSpPr>
          <p:cNvPr id="34" name="直線コネクタ 33">
            <a:extLst>
              <a:ext uri="{FF2B5EF4-FFF2-40B4-BE49-F238E27FC236}">
                <a16:creationId xmlns:a16="http://schemas.microsoft.com/office/drawing/2014/main" id="{481EBED0-3CBC-E56A-8030-9BCA53E0BDD2}"/>
              </a:ext>
            </a:extLst>
          </p:cNvPr>
          <p:cNvCxnSpPr>
            <a:cxnSpLocks/>
          </p:cNvCxnSpPr>
          <p:nvPr/>
        </p:nvCxnSpPr>
        <p:spPr>
          <a:xfrm>
            <a:off x="4283048" y="4137805"/>
            <a:ext cx="1800000" cy="0"/>
          </a:xfrm>
          <a:prstGeom prst="line">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6D2D4AEA-9768-F238-DD00-3E2638CCA2AA}"/>
              </a:ext>
            </a:extLst>
          </p:cNvPr>
          <p:cNvCxnSpPr>
            <a:cxnSpLocks/>
          </p:cNvCxnSpPr>
          <p:nvPr/>
        </p:nvCxnSpPr>
        <p:spPr>
          <a:xfrm>
            <a:off x="6087357" y="4131549"/>
            <a:ext cx="1800000" cy="0"/>
          </a:xfrm>
          <a:prstGeom prst="line">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DC9A20F3-0A4B-603C-6015-54B571C6A7ED}"/>
              </a:ext>
            </a:extLst>
          </p:cNvPr>
          <p:cNvCxnSpPr>
            <a:cxnSpLocks/>
          </p:cNvCxnSpPr>
          <p:nvPr/>
        </p:nvCxnSpPr>
        <p:spPr>
          <a:xfrm>
            <a:off x="3938332" y="3686467"/>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楕円 36">
            <a:extLst>
              <a:ext uri="{FF2B5EF4-FFF2-40B4-BE49-F238E27FC236}">
                <a16:creationId xmlns:a16="http://schemas.microsoft.com/office/drawing/2014/main" id="{A278674B-167A-9204-80C1-68C31B336381}"/>
              </a:ext>
            </a:extLst>
          </p:cNvPr>
          <p:cNvSpPr/>
          <p:nvPr/>
        </p:nvSpPr>
        <p:spPr>
          <a:xfrm>
            <a:off x="5691803" y="3645267"/>
            <a:ext cx="81642" cy="8581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B07ED48A-5A5D-5129-C64E-C78BBB8FAA02}"/>
              </a:ext>
            </a:extLst>
          </p:cNvPr>
          <p:cNvSpPr/>
          <p:nvPr/>
        </p:nvSpPr>
        <p:spPr>
          <a:xfrm>
            <a:off x="2460635" y="3206964"/>
            <a:ext cx="81642" cy="858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a:extLst>
              <a:ext uri="{FF2B5EF4-FFF2-40B4-BE49-F238E27FC236}">
                <a16:creationId xmlns:a16="http://schemas.microsoft.com/office/drawing/2014/main" id="{F3DCDC0B-098E-483D-8A88-E99393BFF725}"/>
              </a:ext>
            </a:extLst>
          </p:cNvPr>
          <p:cNvCxnSpPr>
            <a:cxnSpLocks/>
          </p:cNvCxnSpPr>
          <p:nvPr/>
        </p:nvCxnSpPr>
        <p:spPr>
          <a:xfrm>
            <a:off x="2498324" y="3245064"/>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4672996B-9B1C-1357-6686-B96E3CDFBBAE}"/>
              </a:ext>
            </a:extLst>
          </p:cNvPr>
          <p:cNvCxnSpPr>
            <a:cxnSpLocks/>
          </p:cNvCxnSpPr>
          <p:nvPr/>
        </p:nvCxnSpPr>
        <p:spPr>
          <a:xfrm>
            <a:off x="4296827" y="3245590"/>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楕円 40">
            <a:extLst>
              <a:ext uri="{FF2B5EF4-FFF2-40B4-BE49-F238E27FC236}">
                <a16:creationId xmlns:a16="http://schemas.microsoft.com/office/drawing/2014/main" id="{7EDD022F-CA1D-402A-E1C8-A7ED440AA936}"/>
              </a:ext>
            </a:extLst>
          </p:cNvPr>
          <p:cNvSpPr/>
          <p:nvPr/>
        </p:nvSpPr>
        <p:spPr>
          <a:xfrm>
            <a:off x="6050298" y="3204390"/>
            <a:ext cx="81642" cy="85817"/>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a:extLst>
              <a:ext uri="{FF2B5EF4-FFF2-40B4-BE49-F238E27FC236}">
                <a16:creationId xmlns:a16="http://schemas.microsoft.com/office/drawing/2014/main" id="{C5CBCCD2-A184-1C92-ED57-5612E87B9C9F}"/>
              </a:ext>
            </a:extLst>
          </p:cNvPr>
          <p:cNvCxnSpPr>
            <a:cxnSpLocks/>
          </p:cNvCxnSpPr>
          <p:nvPr/>
        </p:nvCxnSpPr>
        <p:spPr>
          <a:xfrm>
            <a:off x="7886490" y="3248666"/>
            <a:ext cx="18000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3" name="楕円 42">
            <a:extLst>
              <a:ext uri="{FF2B5EF4-FFF2-40B4-BE49-F238E27FC236}">
                <a16:creationId xmlns:a16="http://schemas.microsoft.com/office/drawing/2014/main" id="{E4439610-17EC-24B0-E7E8-B2B988127355}"/>
              </a:ext>
            </a:extLst>
          </p:cNvPr>
          <p:cNvSpPr/>
          <p:nvPr/>
        </p:nvSpPr>
        <p:spPr>
          <a:xfrm>
            <a:off x="9639961" y="3201116"/>
            <a:ext cx="81642" cy="85817"/>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a:extLst>
              <a:ext uri="{FF2B5EF4-FFF2-40B4-BE49-F238E27FC236}">
                <a16:creationId xmlns:a16="http://schemas.microsoft.com/office/drawing/2014/main" id="{C042C181-8A8E-075A-C5B4-92A9E5C206CD}"/>
              </a:ext>
            </a:extLst>
          </p:cNvPr>
          <p:cNvSpPr/>
          <p:nvPr/>
        </p:nvSpPr>
        <p:spPr>
          <a:xfrm>
            <a:off x="5925607" y="261359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R18</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45" name="正方形/長方形 44">
            <a:extLst>
              <a:ext uri="{FF2B5EF4-FFF2-40B4-BE49-F238E27FC236}">
                <a16:creationId xmlns:a16="http://schemas.microsoft.com/office/drawing/2014/main" id="{707E804B-3691-387B-BFF8-87D811574366}"/>
              </a:ext>
            </a:extLst>
          </p:cNvPr>
          <p:cNvSpPr/>
          <p:nvPr/>
        </p:nvSpPr>
        <p:spPr>
          <a:xfrm>
            <a:off x="4119503" y="2597959"/>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R13</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46" name="正方形/長方形 45">
            <a:extLst>
              <a:ext uri="{FF2B5EF4-FFF2-40B4-BE49-F238E27FC236}">
                <a16:creationId xmlns:a16="http://schemas.microsoft.com/office/drawing/2014/main" id="{D5B048AF-13FE-5B65-74B8-E48F9D0A01A9}"/>
              </a:ext>
            </a:extLst>
          </p:cNvPr>
          <p:cNvSpPr/>
          <p:nvPr/>
        </p:nvSpPr>
        <p:spPr>
          <a:xfrm>
            <a:off x="3755971" y="2597959"/>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R12</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47" name="正方形/長方形 46">
            <a:extLst>
              <a:ext uri="{FF2B5EF4-FFF2-40B4-BE49-F238E27FC236}">
                <a16:creationId xmlns:a16="http://schemas.microsoft.com/office/drawing/2014/main" id="{A5D781C1-B46E-DFB3-612B-1FC8F6663C4B}"/>
              </a:ext>
            </a:extLst>
          </p:cNvPr>
          <p:cNvSpPr/>
          <p:nvPr/>
        </p:nvSpPr>
        <p:spPr>
          <a:xfrm>
            <a:off x="9492196" y="261359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R28</a:t>
            </a:r>
          </a:p>
        </p:txBody>
      </p:sp>
      <p:cxnSp>
        <p:nvCxnSpPr>
          <p:cNvPr id="48" name="直線コネクタ 47">
            <a:extLst>
              <a:ext uri="{FF2B5EF4-FFF2-40B4-BE49-F238E27FC236}">
                <a16:creationId xmlns:a16="http://schemas.microsoft.com/office/drawing/2014/main" id="{F99A4381-FFC2-0ABD-5DFC-962A5798EF62}"/>
              </a:ext>
            </a:extLst>
          </p:cNvPr>
          <p:cNvCxnSpPr/>
          <p:nvPr/>
        </p:nvCxnSpPr>
        <p:spPr>
          <a:xfrm>
            <a:off x="2133479" y="28754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17DD1119-E041-88A3-8914-3E5C7FB74ECB}"/>
              </a:ext>
            </a:extLst>
          </p:cNvPr>
          <p:cNvCxnSpPr/>
          <p:nvPr/>
        </p:nvCxnSpPr>
        <p:spPr>
          <a:xfrm>
            <a:off x="2495429"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DE6F76FB-35CF-F125-0E9F-D5F0FDC79AA0}"/>
              </a:ext>
            </a:extLst>
          </p:cNvPr>
          <p:cNvCxnSpPr/>
          <p:nvPr/>
        </p:nvCxnSpPr>
        <p:spPr>
          <a:xfrm>
            <a:off x="3571754"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ADD0B4DD-15D6-F366-9EB5-50FDE1243901}"/>
              </a:ext>
            </a:extLst>
          </p:cNvPr>
          <p:cNvCxnSpPr/>
          <p:nvPr/>
        </p:nvCxnSpPr>
        <p:spPr>
          <a:xfrm>
            <a:off x="3930529"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04BD3134-49F3-397A-A1CF-1FD9925C08D3}"/>
              </a:ext>
            </a:extLst>
          </p:cNvPr>
          <p:cNvCxnSpPr/>
          <p:nvPr/>
        </p:nvCxnSpPr>
        <p:spPr>
          <a:xfrm>
            <a:off x="2854204"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EC4A4501-054D-0626-4E04-E1B1C2C9B9C1}"/>
              </a:ext>
            </a:extLst>
          </p:cNvPr>
          <p:cNvCxnSpPr/>
          <p:nvPr/>
        </p:nvCxnSpPr>
        <p:spPr>
          <a:xfrm>
            <a:off x="3212979"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BCC5528A-0762-CD8C-3950-FA468EFA409C}"/>
              </a:ext>
            </a:extLst>
          </p:cNvPr>
          <p:cNvCxnSpPr/>
          <p:nvPr/>
        </p:nvCxnSpPr>
        <p:spPr>
          <a:xfrm>
            <a:off x="4289304"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1F95317C-B261-2B6E-BF85-DEA6C8223BD8}"/>
              </a:ext>
            </a:extLst>
          </p:cNvPr>
          <p:cNvCxnSpPr/>
          <p:nvPr/>
        </p:nvCxnSpPr>
        <p:spPr>
          <a:xfrm>
            <a:off x="4648079"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A2BDDAE4-A7B2-9DCE-DB11-44FD290E95F6}"/>
              </a:ext>
            </a:extLst>
          </p:cNvPr>
          <p:cNvCxnSpPr/>
          <p:nvPr/>
        </p:nvCxnSpPr>
        <p:spPr>
          <a:xfrm>
            <a:off x="5006854"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3909027C-C871-B732-8F6D-3E056751E1BD}"/>
              </a:ext>
            </a:extLst>
          </p:cNvPr>
          <p:cNvCxnSpPr/>
          <p:nvPr/>
        </p:nvCxnSpPr>
        <p:spPr>
          <a:xfrm>
            <a:off x="5365629"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74B44256-ACD9-B1DB-CE15-9A3F9C1E2EDF}"/>
              </a:ext>
            </a:extLst>
          </p:cNvPr>
          <p:cNvCxnSpPr/>
          <p:nvPr/>
        </p:nvCxnSpPr>
        <p:spPr>
          <a:xfrm>
            <a:off x="5724404"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F46E11DD-0428-DDBA-DB25-D0405435D14B}"/>
              </a:ext>
            </a:extLst>
          </p:cNvPr>
          <p:cNvCxnSpPr/>
          <p:nvPr/>
        </p:nvCxnSpPr>
        <p:spPr>
          <a:xfrm>
            <a:off x="6083179"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2CA97BC0-CC32-49CA-B547-27FD0EBD7DA5}"/>
              </a:ext>
            </a:extLst>
          </p:cNvPr>
          <p:cNvCxnSpPr/>
          <p:nvPr/>
        </p:nvCxnSpPr>
        <p:spPr>
          <a:xfrm>
            <a:off x="7160869"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771B113A-A9D2-AC18-928E-39698B9245CB}"/>
              </a:ext>
            </a:extLst>
          </p:cNvPr>
          <p:cNvCxnSpPr/>
          <p:nvPr/>
        </p:nvCxnSpPr>
        <p:spPr>
          <a:xfrm>
            <a:off x="7519644"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3280F5A4-2380-0793-4EF0-33D285CBE744}"/>
              </a:ext>
            </a:extLst>
          </p:cNvPr>
          <p:cNvCxnSpPr/>
          <p:nvPr/>
        </p:nvCxnSpPr>
        <p:spPr>
          <a:xfrm>
            <a:off x="6443319"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752128CD-2EA9-45F0-0030-E37916150C54}"/>
              </a:ext>
            </a:extLst>
          </p:cNvPr>
          <p:cNvCxnSpPr/>
          <p:nvPr/>
        </p:nvCxnSpPr>
        <p:spPr>
          <a:xfrm>
            <a:off x="6802094"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041B3745-DD39-9006-6A14-CB8B57DE8C25}"/>
              </a:ext>
            </a:extLst>
          </p:cNvPr>
          <p:cNvCxnSpPr/>
          <p:nvPr/>
        </p:nvCxnSpPr>
        <p:spPr>
          <a:xfrm>
            <a:off x="7878419"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9C8DE526-F1CF-3935-3CE9-6E9F72307037}"/>
              </a:ext>
            </a:extLst>
          </p:cNvPr>
          <p:cNvCxnSpPr/>
          <p:nvPr/>
        </p:nvCxnSpPr>
        <p:spPr>
          <a:xfrm>
            <a:off x="8237194"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3C5C0BF1-A7D2-3401-77F9-9EB570E4607E}"/>
              </a:ext>
            </a:extLst>
          </p:cNvPr>
          <p:cNvCxnSpPr/>
          <p:nvPr/>
        </p:nvCxnSpPr>
        <p:spPr>
          <a:xfrm>
            <a:off x="8595969"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A524224E-9533-6F0E-1CAC-D8EFA0F20C15}"/>
              </a:ext>
            </a:extLst>
          </p:cNvPr>
          <p:cNvCxnSpPr/>
          <p:nvPr/>
        </p:nvCxnSpPr>
        <p:spPr>
          <a:xfrm>
            <a:off x="8954744"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00E519C0-9542-0425-BE1A-162AD000E64E}"/>
              </a:ext>
            </a:extLst>
          </p:cNvPr>
          <p:cNvCxnSpPr/>
          <p:nvPr/>
        </p:nvCxnSpPr>
        <p:spPr>
          <a:xfrm>
            <a:off x="9313519"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DC25F91E-569A-C1E1-2629-95739F52F287}"/>
              </a:ext>
            </a:extLst>
          </p:cNvPr>
          <p:cNvCxnSpPr/>
          <p:nvPr/>
        </p:nvCxnSpPr>
        <p:spPr>
          <a:xfrm>
            <a:off x="9672294"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正方形/長方形 69">
            <a:extLst>
              <a:ext uri="{FF2B5EF4-FFF2-40B4-BE49-F238E27FC236}">
                <a16:creationId xmlns:a16="http://schemas.microsoft.com/office/drawing/2014/main" id="{2EA4213F-0478-5FBD-856D-2E97B90D5425}"/>
              </a:ext>
            </a:extLst>
          </p:cNvPr>
          <p:cNvSpPr/>
          <p:nvPr/>
        </p:nvSpPr>
        <p:spPr>
          <a:xfrm>
            <a:off x="7710639" y="261359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R23</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71" name="正方形/長方形 70">
            <a:extLst>
              <a:ext uri="{FF2B5EF4-FFF2-40B4-BE49-F238E27FC236}">
                <a16:creationId xmlns:a16="http://schemas.microsoft.com/office/drawing/2014/main" id="{5C1BCDE4-59CF-0E75-91E1-F1664D56CB89}"/>
              </a:ext>
            </a:extLst>
          </p:cNvPr>
          <p:cNvSpPr/>
          <p:nvPr/>
        </p:nvSpPr>
        <p:spPr>
          <a:xfrm>
            <a:off x="2969791" y="3886928"/>
            <a:ext cx="900332"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第１次計画</a:t>
            </a:r>
          </a:p>
        </p:txBody>
      </p:sp>
      <p:sp>
        <p:nvSpPr>
          <p:cNvPr id="72" name="正方形/長方形 71">
            <a:extLst>
              <a:ext uri="{FF2B5EF4-FFF2-40B4-BE49-F238E27FC236}">
                <a16:creationId xmlns:a16="http://schemas.microsoft.com/office/drawing/2014/main" id="{3E41BFEF-4E4D-797D-7E24-4028DF12C484}"/>
              </a:ext>
            </a:extLst>
          </p:cNvPr>
          <p:cNvSpPr/>
          <p:nvPr/>
        </p:nvSpPr>
        <p:spPr>
          <a:xfrm>
            <a:off x="3623098" y="3428138"/>
            <a:ext cx="613319" cy="1548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次期策定</a:t>
            </a:r>
          </a:p>
        </p:txBody>
      </p:sp>
      <p:sp>
        <p:nvSpPr>
          <p:cNvPr id="73" name="正方形/長方形 72">
            <a:extLst>
              <a:ext uri="{FF2B5EF4-FFF2-40B4-BE49-F238E27FC236}">
                <a16:creationId xmlns:a16="http://schemas.microsoft.com/office/drawing/2014/main" id="{F066C53C-0217-726F-3354-A752ACFBE3CC}"/>
              </a:ext>
            </a:extLst>
          </p:cNvPr>
          <p:cNvSpPr/>
          <p:nvPr/>
        </p:nvSpPr>
        <p:spPr>
          <a:xfrm>
            <a:off x="2297952" y="2967766"/>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期初</a:t>
            </a:r>
          </a:p>
        </p:txBody>
      </p:sp>
      <p:sp>
        <p:nvSpPr>
          <p:cNvPr id="74" name="正方形/長方形 73">
            <a:extLst>
              <a:ext uri="{FF2B5EF4-FFF2-40B4-BE49-F238E27FC236}">
                <a16:creationId xmlns:a16="http://schemas.microsoft.com/office/drawing/2014/main" id="{9CB98DE6-0154-0AF4-DB60-5B74A06A4E41}"/>
              </a:ext>
            </a:extLst>
          </p:cNvPr>
          <p:cNvSpPr/>
          <p:nvPr/>
        </p:nvSpPr>
        <p:spPr>
          <a:xfrm>
            <a:off x="1940012" y="3404546"/>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期初</a:t>
            </a:r>
          </a:p>
        </p:txBody>
      </p:sp>
      <p:sp>
        <p:nvSpPr>
          <p:cNvPr id="75" name="正方形/長方形 74">
            <a:extLst>
              <a:ext uri="{FF2B5EF4-FFF2-40B4-BE49-F238E27FC236}">
                <a16:creationId xmlns:a16="http://schemas.microsoft.com/office/drawing/2014/main" id="{612BF347-D12B-9D33-D23B-F805561E5E36}"/>
              </a:ext>
            </a:extLst>
          </p:cNvPr>
          <p:cNvSpPr/>
          <p:nvPr/>
        </p:nvSpPr>
        <p:spPr>
          <a:xfrm>
            <a:off x="2301230" y="3844583"/>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期初</a:t>
            </a:r>
          </a:p>
        </p:txBody>
      </p:sp>
      <p:sp>
        <p:nvSpPr>
          <p:cNvPr id="76" name="星: 5 pt 75">
            <a:extLst>
              <a:ext uri="{FF2B5EF4-FFF2-40B4-BE49-F238E27FC236}">
                <a16:creationId xmlns:a16="http://schemas.microsoft.com/office/drawing/2014/main" id="{366FFB24-A054-1763-5D14-2031FA05A67E}"/>
              </a:ext>
            </a:extLst>
          </p:cNvPr>
          <p:cNvSpPr/>
          <p:nvPr/>
        </p:nvSpPr>
        <p:spPr>
          <a:xfrm>
            <a:off x="4241748" y="3185240"/>
            <a:ext cx="108000" cy="108000"/>
          </a:xfrm>
          <a:prstGeom prst="star5">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7" name="図 76">
            <a:extLst>
              <a:ext uri="{FF2B5EF4-FFF2-40B4-BE49-F238E27FC236}">
                <a16:creationId xmlns:a16="http://schemas.microsoft.com/office/drawing/2014/main" id="{2509D978-EC92-E471-B8B0-8970052AE107}"/>
              </a:ext>
            </a:extLst>
          </p:cNvPr>
          <p:cNvPicPr>
            <a:picLocks noChangeAspect="1"/>
          </p:cNvPicPr>
          <p:nvPr/>
        </p:nvPicPr>
        <p:blipFill>
          <a:blip r:embed="rId2"/>
          <a:stretch>
            <a:fillRect/>
          </a:stretch>
        </p:blipFill>
        <p:spPr>
          <a:xfrm>
            <a:off x="3880547" y="3612608"/>
            <a:ext cx="128027" cy="134124"/>
          </a:xfrm>
          <a:prstGeom prst="rect">
            <a:avLst/>
          </a:prstGeom>
        </p:spPr>
      </p:pic>
      <p:sp>
        <p:nvSpPr>
          <p:cNvPr id="78" name="正方形/長方形 77">
            <a:extLst>
              <a:ext uri="{FF2B5EF4-FFF2-40B4-BE49-F238E27FC236}">
                <a16:creationId xmlns:a16="http://schemas.microsoft.com/office/drawing/2014/main" id="{476A9748-E941-A5A2-0339-CEFB8E34C03A}"/>
              </a:ext>
            </a:extLst>
          </p:cNvPr>
          <p:cNvSpPr/>
          <p:nvPr/>
        </p:nvSpPr>
        <p:spPr>
          <a:xfrm>
            <a:off x="4006594" y="2999165"/>
            <a:ext cx="613319" cy="1548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見直し</a:t>
            </a:r>
          </a:p>
        </p:txBody>
      </p:sp>
      <p:sp>
        <p:nvSpPr>
          <p:cNvPr id="79" name="正方形/長方形 78">
            <a:extLst>
              <a:ext uri="{FF2B5EF4-FFF2-40B4-BE49-F238E27FC236}">
                <a16:creationId xmlns:a16="http://schemas.microsoft.com/office/drawing/2014/main" id="{81CFFE33-AF3F-B667-A543-23484B48BC25}"/>
              </a:ext>
            </a:extLst>
          </p:cNvPr>
          <p:cNvSpPr/>
          <p:nvPr/>
        </p:nvSpPr>
        <p:spPr>
          <a:xfrm>
            <a:off x="5524657" y="3400706"/>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期末</a:t>
            </a:r>
          </a:p>
        </p:txBody>
      </p:sp>
      <p:sp>
        <p:nvSpPr>
          <p:cNvPr id="80" name="正方形/長方形 79">
            <a:extLst>
              <a:ext uri="{FF2B5EF4-FFF2-40B4-BE49-F238E27FC236}">
                <a16:creationId xmlns:a16="http://schemas.microsoft.com/office/drawing/2014/main" id="{957C803E-DC37-3E15-098A-2E8B50443F4A}"/>
              </a:ext>
            </a:extLst>
          </p:cNvPr>
          <p:cNvSpPr/>
          <p:nvPr/>
        </p:nvSpPr>
        <p:spPr>
          <a:xfrm>
            <a:off x="4089366" y="3832556"/>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期末</a:t>
            </a:r>
          </a:p>
        </p:txBody>
      </p:sp>
      <p:sp>
        <p:nvSpPr>
          <p:cNvPr id="81" name="楕円 80">
            <a:extLst>
              <a:ext uri="{FF2B5EF4-FFF2-40B4-BE49-F238E27FC236}">
                <a16:creationId xmlns:a16="http://schemas.microsoft.com/office/drawing/2014/main" id="{6D5D9592-C8AE-6DD5-6B94-6AEFA2CE4309}"/>
              </a:ext>
            </a:extLst>
          </p:cNvPr>
          <p:cNvSpPr/>
          <p:nvPr/>
        </p:nvSpPr>
        <p:spPr>
          <a:xfrm>
            <a:off x="4260734" y="4082817"/>
            <a:ext cx="81642" cy="8581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正方形/長方形 81">
            <a:extLst>
              <a:ext uri="{FF2B5EF4-FFF2-40B4-BE49-F238E27FC236}">
                <a16:creationId xmlns:a16="http://schemas.microsoft.com/office/drawing/2014/main" id="{392EF3E9-5EB2-F2BD-2F43-CEEBA54F631D}"/>
              </a:ext>
            </a:extLst>
          </p:cNvPr>
          <p:cNvSpPr/>
          <p:nvPr/>
        </p:nvSpPr>
        <p:spPr>
          <a:xfrm>
            <a:off x="5538795" y="261359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R17</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83" name="正方形/長方形 82">
            <a:extLst>
              <a:ext uri="{FF2B5EF4-FFF2-40B4-BE49-F238E27FC236}">
                <a16:creationId xmlns:a16="http://schemas.microsoft.com/office/drawing/2014/main" id="{66EE373F-C1CD-999C-6C51-6D6C2F1EBE69}"/>
              </a:ext>
            </a:extLst>
          </p:cNvPr>
          <p:cNvSpPr/>
          <p:nvPr/>
        </p:nvSpPr>
        <p:spPr>
          <a:xfrm>
            <a:off x="4725732" y="3886928"/>
            <a:ext cx="900332"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第２次計画</a:t>
            </a:r>
          </a:p>
        </p:txBody>
      </p:sp>
      <p:sp>
        <p:nvSpPr>
          <p:cNvPr id="84" name="正方形/長方形 83">
            <a:extLst>
              <a:ext uri="{FF2B5EF4-FFF2-40B4-BE49-F238E27FC236}">
                <a16:creationId xmlns:a16="http://schemas.microsoft.com/office/drawing/2014/main" id="{547F94BA-2D85-2A94-B5DF-EDC724CE7A9F}"/>
              </a:ext>
            </a:extLst>
          </p:cNvPr>
          <p:cNvSpPr/>
          <p:nvPr/>
        </p:nvSpPr>
        <p:spPr>
          <a:xfrm>
            <a:off x="6537191" y="3886928"/>
            <a:ext cx="900332"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第３次計画</a:t>
            </a:r>
          </a:p>
        </p:txBody>
      </p:sp>
      <p:cxnSp>
        <p:nvCxnSpPr>
          <p:cNvPr id="85" name="直線コネクタ 84">
            <a:extLst>
              <a:ext uri="{FF2B5EF4-FFF2-40B4-BE49-F238E27FC236}">
                <a16:creationId xmlns:a16="http://schemas.microsoft.com/office/drawing/2014/main" id="{AD8017E4-488F-9236-7E91-B26DCA49AF2F}"/>
              </a:ext>
            </a:extLst>
          </p:cNvPr>
          <p:cNvCxnSpPr>
            <a:cxnSpLocks/>
          </p:cNvCxnSpPr>
          <p:nvPr/>
        </p:nvCxnSpPr>
        <p:spPr>
          <a:xfrm>
            <a:off x="7880109" y="4128921"/>
            <a:ext cx="1800000" cy="0"/>
          </a:xfrm>
          <a:prstGeom prst="line">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86" name="正方形/長方形 85">
            <a:extLst>
              <a:ext uri="{FF2B5EF4-FFF2-40B4-BE49-F238E27FC236}">
                <a16:creationId xmlns:a16="http://schemas.microsoft.com/office/drawing/2014/main" id="{5DF90460-D64C-0082-9E6B-78D538EECC25}"/>
              </a:ext>
            </a:extLst>
          </p:cNvPr>
          <p:cNvSpPr/>
          <p:nvPr/>
        </p:nvSpPr>
        <p:spPr>
          <a:xfrm>
            <a:off x="8387732" y="3886928"/>
            <a:ext cx="900332"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第４次計画</a:t>
            </a:r>
          </a:p>
        </p:txBody>
      </p:sp>
      <p:sp>
        <p:nvSpPr>
          <p:cNvPr id="87" name="楕円 86">
            <a:extLst>
              <a:ext uri="{FF2B5EF4-FFF2-40B4-BE49-F238E27FC236}">
                <a16:creationId xmlns:a16="http://schemas.microsoft.com/office/drawing/2014/main" id="{2F96462A-7FC6-6F8A-9C38-47B22EAF165A}"/>
              </a:ext>
            </a:extLst>
          </p:cNvPr>
          <p:cNvSpPr/>
          <p:nvPr/>
        </p:nvSpPr>
        <p:spPr>
          <a:xfrm>
            <a:off x="9639961" y="4079381"/>
            <a:ext cx="81642" cy="85817"/>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吹き出し: 線 87">
            <a:extLst>
              <a:ext uri="{FF2B5EF4-FFF2-40B4-BE49-F238E27FC236}">
                <a16:creationId xmlns:a16="http://schemas.microsoft.com/office/drawing/2014/main" id="{4E3C8432-0FAF-81D0-268E-8FB66433C040}"/>
              </a:ext>
            </a:extLst>
          </p:cNvPr>
          <p:cNvSpPr/>
          <p:nvPr/>
        </p:nvSpPr>
        <p:spPr>
          <a:xfrm>
            <a:off x="8495284" y="3512631"/>
            <a:ext cx="975935" cy="312606"/>
          </a:xfrm>
          <a:prstGeom prst="borderCallout1">
            <a:avLst>
              <a:gd name="adj1" fmla="val 97496"/>
              <a:gd name="adj2" fmla="val 101769"/>
              <a:gd name="adj3" fmla="val 186798"/>
              <a:gd name="adj4" fmla="val 121011"/>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solidFill>
                  <a:schemeClr val="tx1"/>
                </a:solidFill>
              </a:rPr>
              <a:t>長期目標年度</a:t>
            </a:r>
            <a:endParaRPr kumimoji="1" lang="en-US" altLang="ja-JP" sz="1000" b="1" dirty="0">
              <a:solidFill>
                <a:schemeClr val="tx1"/>
              </a:solidFill>
            </a:endParaRPr>
          </a:p>
          <a:p>
            <a:pPr algn="ctr"/>
            <a:r>
              <a:rPr kumimoji="1" lang="ja-JP" altLang="en-US" sz="1000" b="1" dirty="0">
                <a:solidFill>
                  <a:schemeClr val="tx1"/>
                </a:solidFill>
              </a:rPr>
              <a:t>（林野関係）</a:t>
            </a:r>
          </a:p>
        </p:txBody>
      </p:sp>
      <p:cxnSp>
        <p:nvCxnSpPr>
          <p:cNvPr id="90" name="直線コネクタ 89">
            <a:extLst>
              <a:ext uri="{FF2B5EF4-FFF2-40B4-BE49-F238E27FC236}">
                <a16:creationId xmlns:a16="http://schemas.microsoft.com/office/drawing/2014/main" id="{758CF74C-4297-B957-F019-978D2DDD8646}"/>
              </a:ext>
            </a:extLst>
          </p:cNvPr>
          <p:cNvCxnSpPr>
            <a:cxnSpLocks/>
          </p:cNvCxnSpPr>
          <p:nvPr/>
        </p:nvCxnSpPr>
        <p:spPr>
          <a:xfrm>
            <a:off x="2133479" y="2882573"/>
            <a:ext cx="75530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吹き出し: 線 90">
            <a:extLst>
              <a:ext uri="{FF2B5EF4-FFF2-40B4-BE49-F238E27FC236}">
                <a16:creationId xmlns:a16="http://schemas.microsoft.com/office/drawing/2014/main" id="{3EF3C2BB-DA63-5F14-239C-F55C8832A7AB}"/>
              </a:ext>
            </a:extLst>
          </p:cNvPr>
          <p:cNvSpPr/>
          <p:nvPr/>
        </p:nvSpPr>
        <p:spPr>
          <a:xfrm>
            <a:off x="8037723" y="2232132"/>
            <a:ext cx="1036721" cy="324127"/>
          </a:xfrm>
          <a:prstGeom prst="borderCallout1">
            <a:avLst>
              <a:gd name="adj1" fmla="val 97496"/>
              <a:gd name="adj2" fmla="val 101769"/>
              <a:gd name="adj3" fmla="val 124053"/>
              <a:gd name="adj4" fmla="val 111643"/>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kumimoji="1" lang="ja-JP" altLang="en-US" sz="1000" b="1" dirty="0">
                <a:solidFill>
                  <a:schemeClr val="tx1"/>
                </a:solidFill>
              </a:rPr>
              <a:t>１期計画</a:t>
            </a:r>
            <a:endParaRPr kumimoji="1" lang="en-US" altLang="ja-JP" sz="1000" b="1" dirty="0">
              <a:solidFill>
                <a:schemeClr val="tx1"/>
              </a:solidFill>
            </a:endParaRPr>
          </a:p>
          <a:p>
            <a:pPr algn="ctr"/>
            <a:r>
              <a:rPr kumimoji="1" lang="ja-JP" altLang="en-US" sz="1000" b="1" dirty="0">
                <a:solidFill>
                  <a:schemeClr val="tx1"/>
                </a:solidFill>
              </a:rPr>
              <a:t>長期指標年度</a:t>
            </a:r>
            <a:endParaRPr kumimoji="1" lang="en-US" altLang="ja-JP" sz="1000" b="1" dirty="0">
              <a:solidFill>
                <a:schemeClr val="tx1"/>
              </a:solidFill>
            </a:endParaRPr>
          </a:p>
        </p:txBody>
      </p:sp>
      <p:sp>
        <p:nvSpPr>
          <p:cNvPr id="92" name="吹き出し: 線 91">
            <a:extLst>
              <a:ext uri="{FF2B5EF4-FFF2-40B4-BE49-F238E27FC236}">
                <a16:creationId xmlns:a16="http://schemas.microsoft.com/office/drawing/2014/main" id="{F872242A-41C8-8CEF-3BBE-6A3A73E444FA}"/>
              </a:ext>
            </a:extLst>
          </p:cNvPr>
          <p:cNvSpPr/>
          <p:nvPr/>
        </p:nvSpPr>
        <p:spPr>
          <a:xfrm>
            <a:off x="4812813" y="2306847"/>
            <a:ext cx="813251" cy="191386"/>
          </a:xfrm>
          <a:prstGeom prst="borderCallout1">
            <a:avLst>
              <a:gd name="adj1" fmla="val 97496"/>
              <a:gd name="adj2" fmla="val 101769"/>
              <a:gd name="adj3" fmla="val 176485"/>
              <a:gd name="adj4" fmla="val 106879"/>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lnSpc>
                <a:spcPts val="1200"/>
              </a:lnSpc>
            </a:pPr>
            <a:r>
              <a:rPr kumimoji="1" lang="ja-JP" altLang="en-US" sz="1000" b="1" dirty="0">
                <a:solidFill>
                  <a:schemeClr val="tx1"/>
                </a:solidFill>
              </a:rPr>
              <a:t>中期指標年度</a:t>
            </a:r>
            <a:endParaRPr kumimoji="1" lang="en-US" altLang="ja-JP" sz="1000" b="1" dirty="0">
              <a:solidFill>
                <a:schemeClr val="tx1"/>
              </a:solidFill>
            </a:endParaRPr>
          </a:p>
        </p:txBody>
      </p:sp>
      <p:sp>
        <p:nvSpPr>
          <p:cNvPr id="93" name="星: 5 pt 92">
            <a:extLst>
              <a:ext uri="{FF2B5EF4-FFF2-40B4-BE49-F238E27FC236}">
                <a16:creationId xmlns:a16="http://schemas.microsoft.com/office/drawing/2014/main" id="{9B628F60-489A-B070-8971-BD5A9AC78D64}"/>
              </a:ext>
            </a:extLst>
          </p:cNvPr>
          <p:cNvSpPr/>
          <p:nvPr/>
        </p:nvSpPr>
        <p:spPr>
          <a:xfrm>
            <a:off x="7840583" y="3198983"/>
            <a:ext cx="108000" cy="108000"/>
          </a:xfrm>
          <a:prstGeom prst="star5">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43FA1FD4-FE4C-C786-40D6-66844209BADF}"/>
              </a:ext>
            </a:extLst>
          </p:cNvPr>
          <p:cNvSpPr/>
          <p:nvPr/>
        </p:nvSpPr>
        <p:spPr>
          <a:xfrm>
            <a:off x="7605429" y="3012908"/>
            <a:ext cx="613319" cy="1548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見直し</a:t>
            </a:r>
          </a:p>
        </p:txBody>
      </p:sp>
      <p:sp>
        <p:nvSpPr>
          <p:cNvPr id="95" name="正方形/長方形 94">
            <a:extLst>
              <a:ext uri="{FF2B5EF4-FFF2-40B4-BE49-F238E27FC236}">
                <a16:creationId xmlns:a16="http://schemas.microsoft.com/office/drawing/2014/main" id="{3DDA8F3C-597B-11DA-943E-97AE8539F4BA}"/>
              </a:ext>
            </a:extLst>
          </p:cNvPr>
          <p:cNvSpPr/>
          <p:nvPr/>
        </p:nvSpPr>
        <p:spPr>
          <a:xfrm>
            <a:off x="2483945" y="3234078"/>
            <a:ext cx="647385"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１期計画</a:t>
            </a:r>
          </a:p>
        </p:txBody>
      </p:sp>
      <p:sp>
        <p:nvSpPr>
          <p:cNvPr id="96" name="正方形/長方形 95">
            <a:extLst>
              <a:ext uri="{FF2B5EF4-FFF2-40B4-BE49-F238E27FC236}">
                <a16:creationId xmlns:a16="http://schemas.microsoft.com/office/drawing/2014/main" id="{7BBBF0FB-4DED-8788-16EE-25782934EAA2}"/>
              </a:ext>
            </a:extLst>
          </p:cNvPr>
          <p:cNvSpPr/>
          <p:nvPr/>
        </p:nvSpPr>
        <p:spPr>
          <a:xfrm>
            <a:off x="6058391" y="3263681"/>
            <a:ext cx="647385"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２期計画</a:t>
            </a:r>
          </a:p>
        </p:txBody>
      </p:sp>
      <p:sp>
        <p:nvSpPr>
          <p:cNvPr id="97" name="正方形/長方形 96">
            <a:extLst>
              <a:ext uri="{FF2B5EF4-FFF2-40B4-BE49-F238E27FC236}">
                <a16:creationId xmlns:a16="http://schemas.microsoft.com/office/drawing/2014/main" id="{86750677-7360-C0B5-E38B-68C47E2FA869}"/>
              </a:ext>
            </a:extLst>
          </p:cNvPr>
          <p:cNvSpPr/>
          <p:nvPr/>
        </p:nvSpPr>
        <p:spPr>
          <a:xfrm>
            <a:off x="5877746" y="2970388"/>
            <a:ext cx="416204" cy="217411"/>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期末</a:t>
            </a:r>
          </a:p>
        </p:txBody>
      </p:sp>
      <p:pic>
        <p:nvPicPr>
          <p:cNvPr id="98" name="図 97">
            <a:extLst>
              <a:ext uri="{FF2B5EF4-FFF2-40B4-BE49-F238E27FC236}">
                <a16:creationId xmlns:a16="http://schemas.microsoft.com/office/drawing/2014/main" id="{76621514-CA2B-40A3-9C58-13963C07A3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99" name="図 98">
            <a:extLst>
              <a:ext uri="{FF2B5EF4-FFF2-40B4-BE49-F238E27FC236}">
                <a16:creationId xmlns:a16="http://schemas.microsoft.com/office/drawing/2014/main" id="{A60C0EE6-C7A4-4250-AD90-B6A4795DEE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100" name="図 99">
            <a:extLst>
              <a:ext uri="{FF2B5EF4-FFF2-40B4-BE49-F238E27FC236}">
                <a16:creationId xmlns:a16="http://schemas.microsoft.com/office/drawing/2014/main" id="{233A1124-184F-4793-9725-96C050D9303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101" name="図 100">
            <a:extLst>
              <a:ext uri="{FF2B5EF4-FFF2-40B4-BE49-F238E27FC236}">
                <a16:creationId xmlns:a16="http://schemas.microsoft.com/office/drawing/2014/main" id="{ADF65BBC-D3AF-4950-BAA7-10F7A2E0A05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102" name="図 101">
            <a:extLst>
              <a:ext uri="{FF2B5EF4-FFF2-40B4-BE49-F238E27FC236}">
                <a16:creationId xmlns:a16="http://schemas.microsoft.com/office/drawing/2014/main" id="{6BC2F843-B103-4181-83A1-32EAEF9FF53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103" name="図 102">
            <a:extLst>
              <a:ext uri="{FF2B5EF4-FFF2-40B4-BE49-F238E27FC236}">
                <a16:creationId xmlns:a16="http://schemas.microsoft.com/office/drawing/2014/main" id="{E6271514-DBDB-446B-8BCC-65B1F128E64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104" name="図 103">
            <a:extLst>
              <a:ext uri="{FF2B5EF4-FFF2-40B4-BE49-F238E27FC236}">
                <a16:creationId xmlns:a16="http://schemas.microsoft.com/office/drawing/2014/main" id="{4E2EF3CF-95BE-4415-A4D0-3B7A0CB3C63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105" name="Picture 2">
            <a:extLst>
              <a:ext uri="{FF2B5EF4-FFF2-40B4-BE49-F238E27FC236}">
                <a16:creationId xmlns:a16="http://schemas.microsoft.com/office/drawing/2014/main" id="{CFA85D8C-2751-40D9-9E14-D33F2D2B9AF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4">
            <a:extLst>
              <a:ext uri="{FF2B5EF4-FFF2-40B4-BE49-F238E27FC236}">
                <a16:creationId xmlns:a16="http://schemas.microsoft.com/office/drawing/2014/main" id="{5075F74B-E61A-4383-A3F3-C913F4E56E2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108" name="正方形/長方形 107">
            <a:extLst>
              <a:ext uri="{FF2B5EF4-FFF2-40B4-BE49-F238E27FC236}">
                <a16:creationId xmlns:a16="http://schemas.microsoft.com/office/drawing/2014/main" id="{5687E78B-DE11-4743-9FB6-C0184BCDBAB1}"/>
              </a:ext>
            </a:extLst>
          </p:cNvPr>
          <p:cNvSpPr/>
          <p:nvPr/>
        </p:nvSpPr>
        <p:spPr>
          <a:xfrm>
            <a:off x="9129931" y="261359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R27</a:t>
            </a:r>
          </a:p>
        </p:txBody>
      </p:sp>
      <p:sp>
        <p:nvSpPr>
          <p:cNvPr id="109" name="正方形/長方形 108">
            <a:extLst>
              <a:ext uri="{FF2B5EF4-FFF2-40B4-BE49-F238E27FC236}">
                <a16:creationId xmlns:a16="http://schemas.microsoft.com/office/drawing/2014/main" id="{FE8322E5-8DDA-4220-BDBE-17C55D63799F}"/>
              </a:ext>
            </a:extLst>
          </p:cNvPr>
          <p:cNvSpPr/>
          <p:nvPr/>
        </p:nvSpPr>
        <p:spPr>
          <a:xfrm>
            <a:off x="1095375" y="2613591"/>
            <a:ext cx="782836" cy="179006"/>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r"/>
            <a:r>
              <a:rPr kumimoji="1" lang="ja-JP" altLang="en-US" sz="1200" dirty="0">
                <a:solidFill>
                  <a:schemeClr val="tx1"/>
                </a:solidFill>
                <a:latin typeface="BIZ UDゴシック" panose="020B0400000000000000" pitchFamily="49" charset="-128"/>
                <a:ea typeface="BIZ UDゴシック" panose="020B0400000000000000" pitchFamily="49" charset="-128"/>
              </a:rPr>
              <a:t>（年度）</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779375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C4E8B-6577-C9D9-069F-F890CA28AD7F}"/>
            </a:ext>
          </a:extLst>
        </p:cNvPr>
        <p:cNvGrpSpPr/>
        <p:nvPr/>
      </p:nvGrpSpPr>
      <p:grpSpPr>
        <a:xfrm>
          <a:off x="0" y="0"/>
          <a:ext cx="0" cy="0"/>
          <a:chOff x="0" y="0"/>
          <a:chExt cx="0" cy="0"/>
        </a:xfrm>
      </p:grpSpPr>
      <p:sp>
        <p:nvSpPr>
          <p:cNvPr id="16" name="正方形/長方形 15">
            <a:extLst>
              <a:ext uri="{FF2B5EF4-FFF2-40B4-BE49-F238E27FC236}">
                <a16:creationId xmlns:a16="http://schemas.microsoft.com/office/drawing/2014/main" id="{C6794DE0-5D7F-4FF4-B3AA-6EA839DF8F92}"/>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第１章　大阪府 森づくり推進アクションプランの考え方</a:t>
            </a:r>
          </a:p>
        </p:txBody>
      </p:sp>
      <p:sp>
        <p:nvSpPr>
          <p:cNvPr id="15" name="正方形/長方形 14">
            <a:extLst>
              <a:ext uri="{FF2B5EF4-FFF2-40B4-BE49-F238E27FC236}">
                <a16:creationId xmlns:a16="http://schemas.microsoft.com/office/drawing/2014/main" id="{2158CE50-C18D-D19C-F0DD-65EC5B3B6E8D}"/>
              </a:ext>
            </a:extLst>
          </p:cNvPr>
          <p:cNvSpPr/>
          <p:nvPr/>
        </p:nvSpPr>
        <p:spPr>
          <a:xfrm>
            <a:off x="158705" y="554795"/>
            <a:ext cx="9588589" cy="1111043"/>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b="1" dirty="0">
                <a:solidFill>
                  <a:schemeClr val="tx1"/>
                </a:solidFill>
                <a:latin typeface="BIZ UDゴシック" panose="020B0400000000000000" pitchFamily="49" charset="-128"/>
                <a:ea typeface="BIZ UDゴシック" panose="020B0400000000000000" pitchFamily="49" charset="-128"/>
              </a:rPr>
              <a:t> ３．本プランにおける重要なキーワード</a:t>
            </a:r>
            <a:endParaRPr lang="en-US" altLang="ja-JP" b="1" dirty="0">
              <a:solidFill>
                <a:schemeClr val="tx1"/>
              </a:solidFill>
              <a:latin typeface="BIZ UDゴシック" panose="020B0400000000000000" pitchFamily="49" charset="-128"/>
              <a:ea typeface="BIZ UDゴシック" panose="020B0400000000000000" pitchFamily="49" charset="-128"/>
            </a:endParaRPr>
          </a:p>
          <a:p>
            <a:r>
              <a:rPr lang="ja-JP" altLang="en-US" sz="1600" dirty="0">
                <a:solidFill>
                  <a:schemeClr val="tx1"/>
                </a:solidFill>
                <a:latin typeface="BIZ UDゴシック" panose="020B0400000000000000" pitchFamily="49" charset="-128"/>
                <a:ea typeface="BIZ UDゴシック" panose="020B0400000000000000" pitchFamily="49" charset="-128"/>
              </a:rPr>
              <a:t>　下記の用語は、大阪府森林整備指針に即した府域の森林の将来のあるべき姿と、それを実現するための府の取組みの方向性を、より具体的かつ実践的に展開するための</a:t>
            </a:r>
            <a:r>
              <a:rPr lang="ja-JP" altLang="en-US" sz="1600" b="1" dirty="0">
                <a:solidFill>
                  <a:schemeClr val="tx1"/>
                </a:solidFill>
                <a:latin typeface="BIZ UDゴシック" panose="020B0400000000000000" pitchFamily="49" charset="-128"/>
                <a:ea typeface="BIZ UDゴシック" panose="020B0400000000000000" pitchFamily="49" charset="-128"/>
              </a:rPr>
              <a:t>本プラン独自の重要なキーワードとなります。</a:t>
            </a:r>
            <a:endParaRPr lang="en-US" altLang="ja-JP" sz="1600" b="1" dirty="0">
              <a:solidFill>
                <a:schemeClr val="tx1"/>
              </a:solidFill>
              <a:latin typeface="BIZ UDゴシック" panose="020B0400000000000000" pitchFamily="49" charset="-128"/>
              <a:ea typeface="BIZ UDゴシック" panose="020B0400000000000000" pitchFamily="49" charset="-128"/>
            </a:endParaRPr>
          </a:p>
        </p:txBody>
      </p:sp>
      <p:sp>
        <p:nvSpPr>
          <p:cNvPr id="5" name="テキスト ボックス 4">
            <a:extLst>
              <a:ext uri="{FF2B5EF4-FFF2-40B4-BE49-F238E27FC236}">
                <a16:creationId xmlns:a16="http://schemas.microsoft.com/office/drawing/2014/main" id="{DF94B2DA-4EA1-38D1-D48D-DBA1F1A58B5C}"/>
              </a:ext>
            </a:extLst>
          </p:cNvPr>
          <p:cNvSpPr txBox="1"/>
          <p:nvPr/>
        </p:nvSpPr>
        <p:spPr>
          <a:xfrm>
            <a:off x="242270" y="4337835"/>
            <a:ext cx="4626913" cy="299978"/>
          </a:xfrm>
          <a:prstGeom prst="rect">
            <a:avLst/>
          </a:prstGeom>
          <a:solidFill>
            <a:schemeClr val="bg1"/>
          </a:solidFill>
        </p:spPr>
        <p:txBody>
          <a:bodyPr wrap="square" lIns="0" tIns="0" rIns="0" bIns="0" rtlCol="0">
            <a:noAutofit/>
          </a:bodyPr>
          <a:lstStyle/>
          <a:p>
            <a:r>
              <a:rPr lang="en-US" altLang="ja-JP" b="1" dirty="0">
                <a:latin typeface="BIZ UDPゴシック" panose="020B0400000000000000" pitchFamily="50" charset="-128"/>
                <a:ea typeface="BIZ UDPゴシック" panose="020B0400000000000000" pitchFamily="50" charset="-128"/>
              </a:rPr>
              <a:t>(2) </a:t>
            </a:r>
            <a:r>
              <a:rPr lang="ja-JP" altLang="en-US" b="1" dirty="0">
                <a:latin typeface="BIZ UDPゴシック" panose="020B0400000000000000" pitchFamily="50" charset="-128"/>
                <a:ea typeface="BIZ UDPゴシック" panose="020B0400000000000000" pitchFamily="50" charset="-128"/>
              </a:rPr>
              <a:t> 「森林区分」と「施策タイプ」</a:t>
            </a:r>
          </a:p>
        </p:txBody>
      </p:sp>
      <p:sp>
        <p:nvSpPr>
          <p:cNvPr id="6" name="テキスト ボックス 5">
            <a:extLst>
              <a:ext uri="{FF2B5EF4-FFF2-40B4-BE49-F238E27FC236}">
                <a16:creationId xmlns:a16="http://schemas.microsoft.com/office/drawing/2014/main" id="{CD2264DF-AFC6-8060-EA18-8461F6BAA256}"/>
              </a:ext>
            </a:extLst>
          </p:cNvPr>
          <p:cNvSpPr txBox="1"/>
          <p:nvPr/>
        </p:nvSpPr>
        <p:spPr>
          <a:xfrm>
            <a:off x="242270" y="4695839"/>
            <a:ext cx="9493365" cy="1569660"/>
          </a:xfrm>
          <a:prstGeom prst="rect">
            <a:avLst/>
          </a:prstGeom>
          <a:noFill/>
        </p:spPr>
        <p:txBody>
          <a:bodyPr wrap="square">
            <a:spAutoFit/>
          </a:bodyPr>
          <a:lstStyle/>
          <a:p>
            <a:pPr algn="just"/>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　 </a:t>
            </a:r>
            <a:r>
              <a:rPr lang="ja-JP" altLang="en-US" sz="1600" b="1" kern="100" dirty="0">
                <a:latin typeface="BIZ UDゴシック" panose="020B0400000000000000" pitchFamily="49" charset="-128"/>
                <a:ea typeface="BIZ UDゴシック" panose="020B0400000000000000" pitchFamily="49" charset="-128"/>
                <a:cs typeface="Times New Roman" panose="02020603050405020304" pitchFamily="18" charset="0"/>
              </a:rPr>
              <a:t>「森林区分」</a:t>
            </a:r>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とは、上記の４つの基軸の展開方法として</a:t>
            </a:r>
            <a:r>
              <a:rPr lang="ja-JP" altLang="en-US" sz="1600" b="1" kern="100" dirty="0">
                <a:latin typeface="游明朝" panose="02020400000000000000" pitchFamily="18" charset="-128"/>
                <a:ea typeface="HG丸ｺﾞｼｯｸM-PRO" panose="020F0600000000000000" pitchFamily="50" charset="-128"/>
                <a:cs typeface="Times New Roman" panose="02020603050405020304" pitchFamily="18" charset="0"/>
              </a:rPr>
              <a:t>第５章</a:t>
            </a:r>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で示す、大阪府森林整備指針に即した森林のゾーニングにあたって用いる用語で、森林整備指針で示す</a:t>
            </a:r>
            <a:r>
              <a:rPr lang="ja-JP" altLang="en-US" sz="1600" b="1" u="sng" kern="100" dirty="0">
                <a:latin typeface="游明朝" panose="02020400000000000000" pitchFamily="18" charset="-128"/>
                <a:ea typeface="HG丸ｺﾞｼｯｸM-PRO" panose="020F0600000000000000" pitchFamily="50" charset="-128"/>
                <a:cs typeface="Times New Roman" panose="02020603050405020304" pitchFamily="18" charset="0"/>
              </a:rPr>
              <a:t>将来の森林の在り方と管理の方向性となる「資源循環林」「広葉樹林への誘導転換」「資源管理林」「自然遷移林」の４種</a:t>
            </a:r>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を言います。</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a:p>
            <a:pPr algn="just"/>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　また、</a:t>
            </a:r>
            <a:r>
              <a:rPr lang="ja-JP" altLang="en-US" sz="1600" b="1" kern="100" dirty="0">
                <a:latin typeface="BIZ UDゴシック" panose="020B0400000000000000" pitchFamily="49" charset="-128"/>
                <a:ea typeface="BIZ UDゴシック" panose="020B0400000000000000" pitchFamily="49" charset="-128"/>
                <a:cs typeface="Times New Roman" panose="02020603050405020304" pitchFamily="18" charset="0"/>
              </a:rPr>
              <a:t>「施策タイプ」</a:t>
            </a:r>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とは、</a:t>
            </a:r>
            <a:r>
              <a:rPr lang="ja-JP" altLang="en-US" sz="1600" b="1" u="sng" kern="100" dirty="0">
                <a:latin typeface="游明朝" panose="02020400000000000000" pitchFamily="18" charset="-128"/>
                <a:ea typeface="HG丸ｺﾞｼｯｸM-PRO" panose="020F0600000000000000" pitchFamily="50" charset="-128"/>
                <a:cs typeface="Times New Roman" panose="02020603050405020304" pitchFamily="18" charset="0"/>
              </a:rPr>
              <a:t>各森林区分における各基軸や主要施策の優先度や留意点を示すもの</a:t>
            </a:r>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で、山地災害の危険度と特に重要な施策方向を踏まえ「防災減災重点タイプ」「経営管理重点タイプ」「自然共生タイプ」等にゾーニングしたものです。</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77157B48-EEF6-51C5-55EE-6003368A9B3D}"/>
              </a:ext>
            </a:extLst>
          </p:cNvPr>
          <p:cNvSpPr txBox="1"/>
          <p:nvPr/>
        </p:nvSpPr>
        <p:spPr>
          <a:xfrm>
            <a:off x="242270" y="1896320"/>
            <a:ext cx="3839352" cy="299978"/>
          </a:xfrm>
          <a:prstGeom prst="rect">
            <a:avLst/>
          </a:prstGeom>
          <a:solidFill>
            <a:schemeClr val="bg1"/>
          </a:solidFill>
        </p:spPr>
        <p:txBody>
          <a:bodyPr wrap="square" lIns="0" tIns="0" rIns="0" bIns="0" rtlCol="0">
            <a:noAutofit/>
          </a:bodyPr>
          <a:lstStyle/>
          <a:p>
            <a:r>
              <a:rPr lang="en-US" altLang="ja-JP" b="1" dirty="0">
                <a:latin typeface="BIZ UDPゴシック" panose="020B0400000000000000" pitchFamily="50" charset="-128"/>
                <a:ea typeface="BIZ UDPゴシック" panose="020B0400000000000000" pitchFamily="50" charset="-128"/>
              </a:rPr>
              <a:t>(1)</a:t>
            </a:r>
            <a:r>
              <a:rPr lang="ja-JP" altLang="en-US" b="1" dirty="0">
                <a:latin typeface="BIZ UDPゴシック" panose="020B0400000000000000" pitchFamily="50" charset="-128"/>
                <a:ea typeface="BIZ UDPゴシック" panose="020B0400000000000000" pitchFamily="50" charset="-128"/>
              </a:rPr>
              <a:t>  「４つの基軸」と「主要施策」</a:t>
            </a:r>
          </a:p>
        </p:txBody>
      </p:sp>
      <p:sp>
        <p:nvSpPr>
          <p:cNvPr id="8" name="テキスト ボックス 7">
            <a:extLst>
              <a:ext uri="{FF2B5EF4-FFF2-40B4-BE49-F238E27FC236}">
                <a16:creationId xmlns:a16="http://schemas.microsoft.com/office/drawing/2014/main" id="{278355C6-01C7-2D7F-0650-6D30B358FCFF}"/>
              </a:ext>
            </a:extLst>
          </p:cNvPr>
          <p:cNvSpPr txBox="1"/>
          <p:nvPr/>
        </p:nvSpPr>
        <p:spPr>
          <a:xfrm>
            <a:off x="242270" y="2231136"/>
            <a:ext cx="9555417" cy="1892826"/>
          </a:xfrm>
          <a:prstGeom prst="rect">
            <a:avLst/>
          </a:prstGeom>
          <a:noFill/>
        </p:spPr>
        <p:txBody>
          <a:bodyPr wrap="square">
            <a:spAutoFit/>
          </a:bodyPr>
          <a:lstStyle/>
          <a:p>
            <a:pPr algn="just"/>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　本プランでは、大阪府の森林が抱える様々な課題を解決し、森林の長期的な整備・保全を実現する</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a:p>
            <a:pPr algn="just"/>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ために、</a:t>
            </a:r>
            <a:r>
              <a:rPr lang="ja-JP" altLang="en-US" sz="1600" b="1" u="sng" kern="100" dirty="0">
                <a:latin typeface="游明朝" panose="02020400000000000000" pitchFamily="18" charset="-128"/>
                <a:ea typeface="HG丸ｺﾞｼｯｸM-PRO" panose="020F0600000000000000" pitchFamily="50" charset="-128"/>
                <a:cs typeface="Times New Roman" panose="02020603050405020304" pitchFamily="18" charset="0"/>
              </a:rPr>
              <a:t>あらゆる主体が取り組むべき施策を体系的にとりまとめた施策の柱を「４つの基軸」</a:t>
            </a:r>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、各基軸の実現のため、</a:t>
            </a:r>
            <a:r>
              <a:rPr lang="ja-JP" altLang="en-US" sz="1600" b="1" u="sng" kern="100" dirty="0">
                <a:latin typeface="游明朝" panose="02020400000000000000" pitchFamily="18" charset="-128"/>
                <a:ea typeface="HG丸ｺﾞｼｯｸM-PRO" panose="020F0600000000000000" pitchFamily="50" charset="-128"/>
                <a:cs typeface="Times New Roman" panose="02020603050405020304" pitchFamily="18" charset="0"/>
              </a:rPr>
              <a:t>大阪府が取り組む特に重要な施策を「主要施策」</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として、</a:t>
            </a:r>
            <a:r>
              <a:rPr lang="ja-JP" altLang="en-US" sz="16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第４章</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で整理しています。</a:t>
            </a:r>
            <a:endPar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lnSpc>
                <a:spcPts val="600"/>
              </a:lnSpc>
            </a:pP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a:p>
            <a:pPr algn="just"/>
            <a:r>
              <a:rPr lang="ja-JP" altLang="en-US" sz="1600" kern="100" dirty="0">
                <a:effectLst/>
                <a:latin typeface="游明朝" panose="02020400000000000000" pitchFamily="18" charset="-128"/>
                <a:ea typeface="HG丸ｺﾞｼｯｸM-PRO" panose="020F0600000000000000" pitchFamily="50" charset="-128"/>
                <a:cs typeface="Times New Roman" panose="02020603050405020304" pitchFamily="18" charset="0"/>
              </a:rPr>
              <a:t>　</a:t>
            </a:r>
            <a:r>
              <a:rPr lang="ja-JP" altLang="en-US"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●基軸１　森林防災・減災力の維持・強化</a:t>
            </a:r>
            <a:endParaRPr lang="en-US" altLang="ja-JP"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　●基軸２　持続的な森林経営の推進</a:t>
            </a:r>
            <a:endPar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●基軸３　多様性の高い森林の維持・増進</a:t>
            </a:r>
            <a:endParaRPr lang="en-US" altLang="ja-JP"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　●基軸４　森林の整備・保全のための体制づくり</a:t>
            </a:r>
            <a:endParaRPr lang="ja-JP" altLang="ja-JP"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23" name="スライド番号プレースホルダー 10">
            <a:extLst>
              <a:ext uri="{FF2B5EF4-FFF2-40B4-BE49-F238E27FC236}">
                <a16:creationId xmlns:a16="http://schemas.microsoft.com/office/drawing/2014/main" id="{A912EDB7-E5EC-4450-39F7-9C07134720F8}"/>
              </a:ext>
            </a:extLst>
          </p:cNvPr>
          <p:cNvSpPr>
            <a:spLocks noGrp="1"/>
          </p:cNvSpPr>
          <p:nvPr>
            <p:ph type="sldNum" sz="quarter" idx="12"/>
          </p:nvPr>
        </p:nvSpPr>
        <p:spPr>
          <a:xfrm>
            <a:off x="7532861" y="6492875"/>
            <a:ext cx="2228850" cy="365125"/>
          </a:xfrm>
        </p:spPr>
        <p:txBody>
          <a:bodyPr/>
          <a:lstStyle/>
          <a:p>
            <a:r>
              <a:rPr kumimoji="1" lang="en-US" altLang="ja-JP" sz="2000" b="1" dirty="0"/>
              <a:t>7</a:t>
            </a:r>
            <a:endParaRPr kumimoji="1" lang="ja-JP" altLang="en-US" sz="2000" b="1" dirty="0"/>
          </a:p>
        </p:txBody>
      </p:sp>
      <p:pic>
        <p:nvPicPr>
          <p:cNvPr id="18" name="図 17">
            <a:extLst>
              <a:ext uri="{FF2B5EF4-FFF2-40B4-BE49-F238E27FC236}">
                <a16:creationId xmlns:a16="http://schemas.microsoft.com/office/drawing/2014/main" id="{589C0F0C-DE63-450A-87E3-E8F2941961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19" name="図 18">
            <a:extLst>
              <a:ext uri="{FF2B5EF4-FFF2-40B4-BE49-F238E27FC236}">
                <a16:creationId xmlns:a16="http://schemas.microsoft.com/office/drawing/2014/main" id="{3E5FBA73-5435-4023-B233-AD20172638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20" name="図 19">
            <a:extLst>
              <a:ext uri="{FF2B5EF4-FFF2-40B4-BE49-F238E27FC236}">
                <a16:creationId xmlns:a16="http://schemas.microsoft.com/office/drawing/2014/main" id="{3E22F843-4B3D-40B9-ABFC-1DFF847705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21" name="図 20">
            <a:extLst>
              <a:ext uri="{FF2B5EF4-FFF2-40B4-BE49-F238E27FC236}">
                <a16:creationId xmlns:a16="http://schemas.microsoft.com/office/drawing/2014/main" id="{A32EBC49-4416-47B2-82FC-A39FD7E8E73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22" name="図 21">
            <a:extLst>
              <a:ext uri="{FF2B5EF4-FFF2-40B4-BE49-F238E27FC236}">
                <a16:creationId xmlns:a16="http://schemas.microsoft.com/office/drawing/2014/main" id="{32EF146F-1BAF-4683-B4A3-9FA6B418514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24" name="図 23">
            <a:extLst>
              <a:ext uri="{FF2B5EF4-FFF2-40B4-BE49-F238E27FC236}">
                <a16:creationId xmlns:a16="http://schemas.microsoft.com/office/drawing/2014/main" id="{527B9DE9-FC49-4194-8DD1-5F32DA65515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28" name="図 27">
            <a:extLst>
              <a:ext uri="{FF2B5EF4-FFF2-40B4-BE49-F238E27FC236}">
                <a16:creationId xmlns:a16="http://schemas.microsoft.com/office/drawing/2014/main" id="{BAA90520-0C4B-4C0E-A3BA-A61B8624876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29" name="Picture 2">
            <a:extLst>
              <a:ext uri="{FF2B5EF4-FFF2-40B4-BE49-F238E27FC236}">
                <a16:creationId xmlns:a16="http://schemas.microsoft.com/office/drawing/2014/main" id="{06BDE922-7FBC-4068-A285-4884247AB07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a:extLst>
              <a:ext uri="{FF2B5EF4-FFF2-40B4-BE49-F238E27FC236}">
                <a16:creationId xmlns:a16="http://schemas.microsoft.com/office/drawing/2014/main" id="{C6AB4974-0C88-46C3-96D8-ABF7645B41E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818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0389A-6ED8-5F8A-A61E-8401DB6E7859}"/>
            </a:ext>
          </a:extLst>
        </p:cNvPr>
        <p:cNvGrpSpPr/>
        <p:nvPr/>
      </p:nvGrpSpPr>
      <p:grpSpPr>
        <a:xfrm>
          <a:off x="0" y="0"/>
          <a:ext cx="0" cy="0"/>
          <a:chOff x="0" y="0"/>
          <a:chExt cx="0" cy="0"/>
        </a:xfrm>
      </p:grpSpPr>
      <p:sp>
        <p:nvSpPr>
          <p:cNvPr id="29" name="正方形/長方形 28">
            <a:extLst>
              <a:ext uri="{FF2B5EF4-FFF2-40B4-BE49-F238E27FC236}">
                <a16:creationId xmlns:a16="http://schemas.microsoft.com/office/drawing/2014/main" id="{2664672D-C79F-424E-85C3-05E8D2A3C3F2}"/>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第１章　大阪府 森づくり推進アクションプランの考え方</a:t>
            </a:r>
          </a:p>
        </p:txBody>
      </p:sp>
      <p:sp>
        <p:nvSpPr>
          <p:cNvPr id="15" name="正方形/長方形 14">
            <a:extLst>
              <a:ext uri="{FF2B5EF4-FFF2-40B4-BE49-F238E27FC236}">
                <a16:creationId xmlns:a16="http://schemas.microsoft.com/office/drawing/2014/main" id="{842A3FBD-08B4-3CF9-AC98-99FC119C2AE2}"/>
              </a:ext>
            </a:extLst>
          </p:cNvPr>
          <p:cNvSpPr/>
          <p:nvPr/>
        </p:nvSpPr>
        <p:spPr>
          <a:xfrm>
            <a:off x="158705" y="554796"/>
            <a:ext cx="9588589" cy="861272"/>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b="1" dirty="0">
                <a:solidFill>
                  <a:schemeClr val="tx1"/>
                </a:solidFill>
                <a:latin typeface="BIZ UDゴシック" panose="020B0400000000000000" pitchFamily="49" charset="-128"/>
                <a:ea typeface="BIZ UDゴシック" panose="020B0400000000000000" pitchFamily="49" charset="-128"/>
              </a:rPr>
              <a:t> ４．本プランの使い方</a:t>
            </a:r>
          </a:p>
          <a:p>
            <a:pPr algn="just"/>
            <a:r>
              <a:rPr lang="ja-JP" altLang="en-US" sz="1600" dirty="0">
                <a:solidFill>
                  <a:schemeClr val="tx1"/>
                </a:solidFill>
                <a:latin typeface="BIZ UDゴシック" panose="020B0400000000000000" pitchFamily="49" charset="-128"/>
                <a:ea typeface="BIZ UDゴシック" panose="020B0400000000000000" pitchFamily="49" charset="-128"/>
              </a:rPr>
              <a:t>　　本プランは、</a:t>
            </a:r>
            <a:r>
              <a:rPr lang="ja-JP" altLang="en-US" sz="1600" kern="100" dirty="0">
                <a:solidFill>
                  <a:schemeClr val="tx1"/>
                </a:solidFill>
                <a:latin typeface="BIZ UDゴシック" panose="020B0400000000000000" pitchFamily="49" charset="-128"/>
                <a:ea typeface="BIZ UDゴシック" panose="020B0400000000000000" pitchFamily="49" charset="-128"/>
                <a:cs typeface="Times New Roman" panose="02020603050405020304" pitchFamily="18" charset="0"/>
              </a:rPr>
              <a:t>府域の森林の長期的な整備・保全に関わるあらゆる主体に示すものとなることから、</a:t>
            </a:r>
            <a:endParaRPr lang="en-US" altLang="ja-JP" sz="1600" kern="100" dirty="0">
              <a:solidFill>
                <a:schemeClr val="tx1"/>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600" kern="100" dirty="0">
                <a:solidFill>
                  <a:schemeClr val="tx1"/>
                </a:solidFill>
                <a:latin typeface="BIZ UDゴシック" panose="020B0400000000000000" pitchFamily="49" charset="-128"/>
                <a:ea typeface="BIZ UDゴシック" panose="020B0400000000000000" pitchFamily="49" charset="-128"/>
                <a:cs typeface="Times New Roman" panose="02020603050405020304" pitchFamily="18" charset="0"/>
              </a:rPr>
              <a:t>　ご覧になる方の「何を知りたい」に重きを置いて各章を構成しています。</a:t>
            </a:r>
            <a:endParaRPr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8" name="テキスト ボックス 7">
            <a:extLst>
              <a:ext uri="{FF2B5EF4-FFF2-40B4-BE49-F238E27FC236}">
                <a16:creationId xmlns:a16="http://schemas.microsoft.com/office/drawing/2014/main" id="{B29641DB-C53E-0F50-F8C0-173A466535E5}"/>
              </a:ext>
            </a:extLst>
          </p:cNvPr>
          <p:cNvSpPr txBox="1"/>
          <p:nvPr/>
        </p:nvSpPr>
        <p:spPr>
          <a:xfrm>
            <a:off x="378178" y="2174010"/>
            <a:ext cx="9149641" cy="584775"/>
          </a:xfrm>
          <a:prstGeom prst="rect">
            <a:avLst/>
          </a:prstGeom>
          <a:noFill/>
        </p:spPr>
        <p:txBody>
          <a:bodyPr wrap="square">
            <a:spAutoFit/>
          </a:bodyPr>
          <a:lstStyle/>
          <a:p>
            <a:pPr algn="just"/>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「緑の社会資本としての森林」と「経済活動の場としての森林（森林経営）」の二つの側面から</a:t>
            </a:r>
            <a:endPar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r>
              <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府域の森林が担う役割を説明しています。</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p:txBody>
      </p:sp>
      <p:sp>
        <p:nvSpPr>
          <p:cNvPr id="23" name="スライド番号プレースホルダー 10">
            <a:extLst>
              <a:ext uri="{FF2B5EF4-FFF2-40B4-BE49-F238E27FC236}">
                <a16:creationId xmlns:a16="http://schemas.microsoft.com/office/drawing/2014/main" id="{B9E2A1DE-531B-6D3A-2A3C-4A7D33FB316F}"/>
              </a:ext>
            </a:extLst>
          </p:cNvPr>
          <p:cNvSpPr>
            <a:spLocks noGrp="1"/>
          </p:cNvSpPr>
          <p:nvPr>
            <p:ph type="sldNum" sz="quarter" idx="12"/>
          </p:nvPr>
        </p:nvSpPr>
        <p:spPr>
          <a:xfrm>
            <a:off x="7532861" y="6492875"/>
            <a:ext cx="2228850" cy="365125"/>
          </a:xfrm>
        </p:spPr>
        <p:txBody>
          <a:bodyPr/>
          <a:lstStyle/>
          <a:p>
            <a:r>
              <a:rPr kumimoji="1" lang="en-US" altLang="ja-JP" sz="2000" b="1" dirty="0"/>
              <a:t>8</a:t>
            </a:r>
            <a:endParaRPr kumimoji="1" lang="ja-JP" altLang="en-US" sz="2000" b="1" dirty="0"/>
          </a:p>
        </p:txBody>
      </p:sp>
      <p:sp>
        <p:nvSpPr>
          <p:cNvPr id="2" name="テキスト ボックス 1">
            <a:extLst>
              <a:ext uri="{FF2B5EF4-FFF2-40B4-BE49-F238E27FC236}">
                <a16:creationId xmlns:a16="http://schemas.microsoft.com/office/drawing/2014/main" id="{8E2244F0-A265-3F54-DF86-6DBE1F527BBA}"/>
              </a:ext>
            </a:extLst>
          </p:cNvPr>
          <p:cNvSpPr txBox="1"/>
          <p:nvPr/>
        </p:nvSpPr>
        <p:spPr>
          <a:xfrm>
            <a:off x="231041" y="3177987"/>
            <a:ext cx="4646602" cy="299978"/>
          </a:xfrm>
          <a:prstGeom prst="rect">
            <a:avLst/>
          </a:prstGeom>
          <a:solidFill>
            <a:schemeClr val="bg1"/>
          </a:solidFill>
        </p:spPr>
        <p:txBody>
          <a:bodyPr wrap="square" lIns="0" tIns="0" rIns="0" bIns="0" rtlCol="0">
            <a:noAutofit/>
          </a:bodyPr>
          <a:lstStyle/>
          <a:p>
            <a:r>
              <a:rPr lang="ja-JP" altLang="en-US" b="1" dirty="0">
                <a:solidFill>
                  <a:srgbClr val="002060"/>
                </a:solidFill>
                <a:latin typeface="BIZ UDPゴシック" panose="020B0400000000000000" pitchFamily="50" charset="-128"/>
                <a:ea typeface="BIZ UDPゴシック" panose="020B0400000000000000" pitchFamily="50" charset="-128"/>
              </a:rPr>
              <a:t>● 大阪の森林がどんな状況なのかを知りたい　</a:t>
            </a:r>
          </a:p>
        </p:txBody>
      </p:sp>
      <p:sp>
        <p:nvSpPr>
          <p:cNvPr id="4" name="テキスト ボックス 3">
            <a:extLst>
              <a:ext uri="{FF2B5EF4-FFF2-40B4-BE49-F238E27FC236}">
                <a16:creationId xmlns:a16="http://schemas.microsoft.com/office/drawing/2014/main" id="{8B8879EB-D37B-6FC8-AEDE-8E32874812D0}"/>
              </a:ext>
            </a:extLst>
          </p:cNvPr>
          <p:cNvSpPr txBox="1"/>
          <p:nvPr/>
        </p:nvSpPr>
        <p:spPr>
          <a:xfrm>
            <a:off x="231041" y="1819677"/>
            <a:ext cx="3725323" cy="299978"/>
          </a:xfrm>
          <a:prstGeom prst="rect">
            <a:avLst/>
          </a:prstGeom>
          <a:solidFill>
            <a:schemeClr val="bg1"/>
          </a:solidFill>
        </p:spPr>
        <p:txBody>
          <a:bodyPr wrap="square" lIns="0" tIns="0" rIns="0" bIns="0" rtlCol="0">
            <a:noAutofit/>
          </a:bodyPr>
          <a:lstStyle/>
          <a:p>
            <a:r>
              <a:rPr lang="ja-JP" altLang="en-US" b="1" dirty="0">
                <a:solidFill>
                  <a:srgbClr val="002060"/>
                </a:solidFill>
                <a:latin typeface="BIZ UDPゴシック" panose="020B0400000000000000" pitchFamily="50" charset="-128"/>
                <a:ea typeface="BIZ UDPゴシック" panose="020B0400000000000000" pitchFamily="50" charset="-128"/>
              </a:rPr>
              <a:t>● 森林の役割・大切さを知りたい</a:t>
            </a:r>
          </a:p>
        </p:txBody>
      </p:sp>
      <p:sp>
        <p:nvSpPr>
          <p:cNvPr id="6" name="テキスト ボックス 5">
            <a:extLst>
              <a:ext uri="{FF2B5EF4-FFF2-40B4-BE49-F238E27FC236}">
                <a16:creationId xmlns:a16="http://schemas.microsoft.com/office/drawing/2014/main" id="{F4BD3522-7E02-9028-9A18-CB3A3939CECA}"/>
              </a:ext>
            </a:extLst>
          </p:cNvPr>
          <p:cNvSpPr txBox="1"/>
          <p:nvPr/>
        </p:nvSpPr>
        <p:spPr>
          <a:xfrm>
            <a:off x="378178" y="3555713"/>
            <a:ext cx="9149641" cy="584775"/>
          </a:xfrm>
          <a:prstGeom prst="rect">
            <a:avLst/>
          </a:prstGeom>
          <a:noFill/>
        </p:spPr>
        <p:txBody>
          <a:bodyPr wrap="square">
            <a:spAutoFit/>
          </a:bodyPr>
          <a:lstStyle/>
          <a:p>
            <a:pPr algn="just"/>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大阪府における治山対策や森林経営状況の変遷と、これまでの取組み状況を振り返るとともに、</a:t>
            </a:r>
            <a:endPar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近年の自然・社会状況の変化を踏まえた課題と今後、取り組むべき対策等を説明しています。</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p:txBody>
      </p:sp>
      <p:sp>
        <p:nvSpPr>
          <p:cNvPr id="16" name="テキスト ボックス 15">
            <a:extLst>
              <a:ext uri="{FF2B5EF4-FFF2-40B4-BE49-F238E27FC236}">
                <a16:creationId xmlns:a16="http://schemas.microsoft.com/office/drawing/2014/main" id="{D4960472-3742-5828-1E4F-9921B5EF1B7A}"/>
              </a:ext>
            </a:extLst>
          </p:cNvPr>
          <p:cNvSpPr txBox="1"/>
          <p:nvPr/>
        </p:nvSpPr>
        <p:spPr>
          <a:xfrm>
            <a:off x="231041" y="4716117"/>
            <a:ext cx="4903512" cy="299978"/>
          </a:xfrm>
          <a:prstGeom prst="rect">
            <a:avLst/>
          </a:prstGeom>
          <a:solidFill>
            <a:schemeClr val="bg1"/>
          </a:solidFill>
        </p:spPr>
        <p:txBody>
          <a:bodyPr wrap="square" lIns="0" tIns="0" rIns="0" bIns="0" rtlCol="0">
            <a:noAutofit/>
          </a:bodyPr>
          <a:lstStyle/>
          <a:p>
            <a:r>
              <a:rPr lang="ja-JP" altLang="en-US" b="1" dirty="0">
                <a:solidFill>
                  <a:srgbClr val="002060"/>
                </a:solidFill>
                <a:latin typeface="BIZ UDPゴシック" panose="020B0400000000000000" pitchFamily="50" charset="-128"/>
                <a:ea typeface="BIZ UDPゴシック" panose="020B0400000000000000" pitchFamily="50" charset="-128"/>
              </a:rPr>
              <a:t>● 府は、どういう取組みを進めるのか知りたい</a:t>
            </a:r>
          </a:p>
        </p:txBody>
      </p:sp>
      <p:sp>
        <p:nvSpPr>
          <p:cNvPr id="19" name="テキスト ボックス 18">
            <a:extLst>
              <a:ext uri="{FF2B5EF4-FFF2-40B4-BE49-F238E27FC236}">
                <a16:creationId xmlns:a16="http://schemas.microsoft.com/office/drawing/2014/main" id="{554D8C4A-836A-B002-C438-E97FEFB45492}"/>
              </a:ext>
            </a:extLst>
          </p:cNvPr>
          <p:cNvSpPr txBox="1"/>
          <p:nvPr/>
        </p:nvSpPr>
        <p:spPr>
          <a:xfrm>
            <a:off x="378178" y="5114951"/>
            <a:ext cx="9149641" cy="584775"/>
          </a:xfrm>
          <a:prstGeom prst="rect">
            <a:avLst/>
          </a:prstGeom>
          <a:noFill/>
        </p:spPr>
        <p:txBody>
          <a:bodyPr wrap="square">
            <a:spAutoFit/>
          </a:bodyPr>
          <a:lstStyle/>
          <a:p>
            <a:pPr algn="just"/>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本プランの基本的な考えと、あらゆる主体が取り組むべき施策を体系的に取りまとめた施策の柱である「４つの基軸」、各基軸の実現のための取組みである「主要施策」を個別に説明しています。</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p:txBody>
      </p:sp>
      <p:sp>
        <p:nvSpPr>
          <p:cNvPr id="20" name="テキスト ボックス 19">
            <a:extLst>
              <a:ext uri="{FF2B5EF4-FFF2-40B4-BE49-F238E27FC236}">
                <a16:creationId xmlns:a16="http://schemas.microsoft.com/office/drawing/2014/main" id="{492F6BAC-E6D9-C02E-C865-B215A1A665EB}"/>
              </a:ext>
            </a:extLst>
          </p:cNvPr>
          <p:cNvSpPr txBox="1"/>
          <p:nvPr/>
        </p:nvSpPr>
        <p:spPr>
          <a:xfrm>
            <a:off x="5949638" y="1819677"/>
            <a:ext cx="3415456" cy="299978"/>
          </a:xfrm>
          <a:prstGeom prst="rect">
            <a:avLst/>
          </a:prstGeom>
          <a:solidFill>
            <a:schemeClr val="bg1"/>
          </a:solid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第２章　森林の機能と森林が担う役割　</a:t>
            </a:r>
          </a:p>
        </p:txBody>
      </p:sp>
      <p:sp>
        <p:nvSpPr>
          <p:cNvPr id="21" name="テキスト ボックス 20">
            <a:extLst>
              <a:ext uri="{FF2B5EF4-FFF2-40B4-BE49-F238E27FC236}">
                <a16:creationId xmlns:a16="http://schemas.microsoft.com/office/drawing/2014/main" id="{660AA554-C413-B9F6-1ADD-16DD387D30AD}"/>
              </a:ext>
            </a:extLst>
          </p:cNvPr>
          <p:cNvSpPr txBox="1"/>
          <p:nvPr/>
        </p:nvSpPr>
        <p:spPr>
          <a:xfrm>
            <a:off x="5949638" y="3177987"/>
            <a:ext cx="3853621" cy="299978"/>
          </a:xfrm>
          <a:prstGeom prst="rect">
            <a:avLst/>
          </a:prstGeom>
          <a:solidFill>
            <a:schemeClr val="bg1"/>
          </a:solid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第３章　大阪府の森林・林業を取り巻く状況</a:t>
            </a:r>
          </a:p>
        </p:txBody>
      </p:sp>
      <p:sp>
        <p:nvSpPr>
          <p:cNvPr id="24" name="テキスト ボックス 23">
            <a:extLst>
              <a:ext uri="{FF2B5EF4-FFF2-40B4-BE49-F238E27FC236}">
                <a16:creationId xmlns:a16="http://schemas.microsoft.com/office/drawing/2014/main" id="{F49D0686-8073-8395-ADA4-EE1D82DE139A}"/>
              </a:ext>
            </a:extLst>
          </p:cNvPr>
          <p:cNvSpPr txBox="1"/>
          <p:nvPr/>
        </p:nvSpPr>
        <p:spPr>
          <a:xfrm>
            <a:off x="5949638" y="4716117"/>
            <a:ext cx="3371085" cy="299978"/>
          </a:xfrm>
          <a:prstGeom prst="rect">
            <a:avLst/>
          </a:prstGeom>
          <a:solidFill>
            <a:schemeClr val="bg1"/>
          </a:solid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第４章　「４つの基軸」と「主要施策」</a:t>
            </a:r>
          </a:p>
        </p:txBody>
      </p:sp>
      <p:pic>
        <p:nvPicPr>
          <p:cNvPr id="25" name="図 24">
            <a:extLst>
              <a:ext uri="{FF2B5EF4-FFF2-40B4-BE49-F238E27FC236}">
                <a16:creationId xmlns:a16="http://schemas.microsoft.com/office/drawing/2014/main" id="{4B927790-583A-4DFA-8F14-1E1BE4E75B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26" name="図 25">
            <a:extLst>
              <a:ext uri="{FF2B5EF4-FFF2-40B4-BE49-F238E27FC236}">
                <a16:creationId xmlns:a16="http://schemas.microsoft.com/office/drawing/2014/main" id="{1C85E9F8-F5A5-42CB-91B1-542B15EE51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27" name="図 26">
            <a:extLst>
              <a:ext uri="{FF2B5EF4-FFF2-40B4-BE49-F238E27FC236}">
                <a16:creationId xmlns:a16="http://schemas.microsoft.com/office/drawing/2014/main" id="{2EE09C1E-F196-45E4-ACF2-619483A87F6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28" name="図 27">
            <a:extLst>
              <a:ext uri="{FF2B5EF4-FFF2-40B4-BE49-F238E27FC236}">
                <a16:creationId xmlns:a16="http://schemas.microsoft.com/office/drawing/2014/main" id="{66ECB37A-BF44-489F-B052-9B2D2507F19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30" name="図 29">
            <a:extLst>
              <a:ext uri="{FF2B5EF4-FFF2-40B4-BE49-F238E27FC236}">
                <a16:creationId xmlns:a16="http://schemas.microsoft.com/office/drawing/2014/main" id="{D3102378-4478-46F2-90F1-FC0966054F9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31" name="図 30">
            <a:extLst>
              <a:ext uri="{FF2B5EF4-FFF2-40B4-BE49-F238E27FC236}">
                <a16:creationId xmlns:a16="http://schemas.microsoft.com/office/drawing/2014/main" id="{B5A574EF-6EA6-439C-8396-FC2D4160144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32" name="図 31">
            <a:extLst>
              <a:ext uri="{FF2B5EF4-FFF2-40B4-BE49-F238E27FC236}">
                <a16:creationId xmlns:a16="http://schemas.microsoft.com/office/drawing/2014/main" id="{59A26B73-3F9A-40B8-93D0-76847032F40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33" name="Picture 2">
            <a:extLst>
              <a:ext uri="{FF2B5EF4-FFF2-40B4-BE49-F238E27FC236}">
                <a16:creationId xmlns:a16="http://schemas.microsoft.com/office/drawing/2014/main" id="{58A79944-BA4D-4621-A36F-6E74712617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a:extLst>
              <a:ext uri="{FF2B5EF4-FFF2-40B4-BE49-F238E27FC236}">
                <a16:creationId xmlns:a16="http://schemas.microsoft.com/office/drawing/2014/main" id="{C636DB03-E5B8-47E2-9FB7-A1AF5017FA7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878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0389A-6ED8-5F8A-A61E-8401DB6E7859}"/>
            </a:ext>
          </a:extLst>
        </p:cNvPr>
        <p:cNvGrpSpPr/>
        <p:nvPr/>
      </p:nvGrpSpPr>
      <p:grpSpPr>
        <a:xfrm>
          <a:off x="0" y="0"/>
          <a:ext cx="0" cy="0"/>
          <a:chOff x="0" y="0"/>
          <a:chExt cx="0" cy="0"/>
        </a:xfrm>
      </p:grpSpPr>
      <p:sp>
        <p:nvSpPr>
          <p:cNvPr id="29" name="正方形/長方形 28">
            <a:extLst>
              <a:ext uri="{FF2B5EF4-FFF2-40B4-BE49-F238E27FC236}">
                <a16:creationId xmlns:a16="http://schemas.microsoft.com/office/drawing/2014/main" id="{2664672D-C79F-424E-85C3-05E8D2A3C3F2}"/>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第１章　大阪府 森づくり推進アクションプランの考え方</a:t>
            </a:r>
          </a:p>
        </p:txBody>
      </p:sp>
      <p:sp>
        <p:nvSpPr>
          <p:cNvPr id="15" name="正方形/長方形 14">
            <a:extLst>
              <a:ext uri="{FF2B5EF4-FFF2-40B4-BE49-F238E27FC236}">
                <a16:creationId xmlns:a16="http://schemas.microsoft.com/office/drawing/2014/main" id="{842A3FBD-08B4-3CF9-AC98-99FC119C2AE2}"/>
              </a:ext>
            </a:extLst>
          </p:cNvPr>
          <p:cNvSpPr/>
          <p:nvPr/>
        </p:nvSpPr>
        <p:spPr>
          <a:xfrm>
            <a:off x="158705" y="554796"/>
            <a:ext cx="9588589" cy="861272"/>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b="1" dirty="0">
                <a:solidFill>
                  <a:schemeClr val="tx1"/>
                </a:solidFill>
                <a:latin typeface="BIZ UDゴシック" panose="020B0400000000000000" pitchFamily="49" charset="-128"/>
                <a:ea typeface="BIZ UDゴシック" panose="020B0400000000000000" pitchFamily="49" charset="-128"/>
              </a:rPr>
              <a:t> ４．本プランの使い方</a:t>
            </a:r>
          </a:p>
          <a:p>
            <a:pPr algn="just"/>
            <a:r>
              <a:rPr lang="ja-JP" altLang="en-US" sz="1600" dirty="0">
                <a:solidFill>
                  <a:schemeClr val="tx1"/>
                </a:solidFill>
                <a:latin typeface="BIZ UDゴシック" panose="020B0400000000000000" pitchFamily="49" charset="-128"/>
                <a:ea typeface="BIZ UDゴシック" panose="020B0400000000000000" pitchFamily="49" charset="-128"/>
              </a:rPr>
              <a:t>　　本プランは、</a:t>
            </a:r>
            <a:r>
              <a:rPr lang="ja-JP" altLang="en-US" sz="1600" kern="100" dirty="0">
                <a:solidFill>
                  <a:schemeClr val="tx1"/>
                </a:solidFill>
                <a:latin typeface="BIZ UDゴシック" panose="020B0400000000000000" pitchFamily="49" charset="-128"/>
                <a:ea typeface="BIZ UDゴシック" panose="020B0400000000000000" pitchFamily="49" charset="-128"/>
                <a:cs typeface="Times New Roman" panose="02020603050405020304" pitchFamily="18" charset="0"/>
              </a:rPr>
              <a:t>府域の森林の長期的な整備・保全に関わるあらゆる主体に示すものとなることから、</a:t>
            </a:r>
            <a:endParaRPr lang="en-US" altLang="ja-JP" sz="1600" kern="100" dirty="0">
              <a:solidFill>
                <a:schemeClr val="tx1"/>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600" kern="100" dirty="0">
                <a:solidFill>
                  <a:schemeClr val="tx1"/>
                </a:solidFill>
                <a:latin typeface="BIZ UDゴシック" panose="020B0400000000000000" pitchFamily="49" charset="-128"/>
                <a:ea typeface="BIZ UDゴシック" panose="020B0400000000000000" pitchFamily="49" charset="-128"/>
                <a:cs typeface="Times New Roman" panose="02020603050405020304" pitchFamily="18" charset="0"/>
              </a:rPr>
              <a:t>　ご覧になる方の「何を知りたい」に重きを置いて各章を構成しています。</a:t>
            </a:r>
            <a:endParaRPr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7" name="テキスト ボックス 6">
            <a:extLst>
              <a:ext uri="{FF2B5EF4-FFF2-40B4-BE49-F238E27FC236}">
                <a16:creationId xmlns:a16="http://schemas.microsoft.com/office/drawing/2014/main" id="{D05D48DD-CED6-06B6-6405-05031BCACA19}"/>
              </a:ext>
            </a:extLst>
          </p:cNvPr>
          <p:cNvSpPr txBox="1"/>
          <p:nvPr/>
        </p:nvSpPr>
        <p:spPr>
          <a:xfrm>
            <a:off x="226552" y="1727621"/>
            <a:ext cx="5685576" cy="299978"/>
          </a:xfrm>
          <a:prstGeom prst="rect">
            <a:avLst/>
          </a:prstGeom>
          <a:solidFill>
            <a:schemeClr val="bg1"/>
          </a:solidFill>
        </p:spPr>
        <p:txBody>
          <a:bodyPr wrap="square" lIns="0" tIns="0" rIns="0" bIns="0" rtlCol="0">
            <a:noAutofit/>
          </a:bodyPr>
          <a:lstStyle/>
          <a:p>
            <a:r>
              <a:rPr lang="ja-JP" altLang="en-US" b="1" dirty="0">
                <a:solidFill>
                  <a:srgbClr val="002060"/>
                </a:solidFill>
                <a:latin typeface="BIZ UDPゴシック" panose="020B0400000000000000" pitchFamily="50" charset="-128"/>
                <a:ea typeface="BIZ UDPゴシック" panose="020B0400000000000000" pitchFamily="50" charset="-128"/>
              </a:rPr>
              <a:t>● どこで・どんな取組みを進めればいいかを知りたい</a:t>
            </a:r>
          </a:p>
        </p:txBody>
      </p:sp>
      <p:sp>
        <p:nvSpPr>
          <p:cNvPr id="23" name="スライド番号プレースホルダー 10">
            <a:extLst>
              <a:ext uri="{FF2B5EF4-FFF2-40B4-BE49-F238E27FC236}">
                <a16:creationId xmlns:a16="http://schemas.microsoft.com/office/drawing/2014/main" id="{B9E2A1DE-531B-6D3A-2A3C-4A7D33FB316F}"/>
              </a:ext>
            </a:extLst>
          </p:cNvPr>
          <p:cNvSpPr>
            <a:spLocks noGrp="1"/>
          </p:cNvSpPr>
          <p:nvPr>
            <p:ph type="sldNum" sz="quarter" idx="12"/>
          </p:nvPr>
        </p:nvSpPr>
        <p:spPr>
          <a:xfrm>
            <a:off x="7532861" y="6492875"/>
            <a:ext cx="2228850" cy="365125"/>
          </a:xfrm>
        </p:spPr>
        <p:txBody>
          <a:bodyPr/>
          <a:lstStyle/>
          <a:p>
            <a:r>
              <a:rPr kumimoji="1" lang="en-US" altLang="ja-JP" sz="2000" b="1" dirty="0"/>
              <a:t>9</a:t>
            </a:r>
            <a:endParaRPr kumimoji="1" lang="ja-JP" altLang="en-US" sz="2000" b="1" dirty="0"/>
          </a:p>
        </p:txBody>
      </p:sp>
      <p:sp>
        <p:nvSpPr>
          <p:cNvPr id="3" name="テキスト ボックス 2">
            <a:extLst>
              <a:ext uri="{FF2B5EF4-FFF2-40B4-BE49-F238E27FC236}">
                <a16:creationId xmlns:a16="http://schemas.microsoft.com/office/drawing/2014/main" id="{02CC8A21-54B7-34C7-2032-69A2C7A85E39}"/>
              </a:ext>
            </a:extLst>
          </p:cNvPr>
          <p:cNvSpPr txBox="1"/>
          <p:nvPr/>
        </p:nvSpPr>
        <p:spPr>
          <a:xfrm>
            <a:off x="228414" y="3405544"/>
            <a:ext cx="6819433" cy="299978"/>
          </a:xfrm>
          <a:prstGeom prst="rect">
            <a:avLst/>
          </a:prstGeom>
          <a:solidFill>
            <a:schemeClr val="bg1"/>
          </a:solidFill>
        </p:spPr>
        <p:txBody>
          <a:bodyPr wrap="square" lIns="0" tIns="0" rIns="0" bIns="0" rtlCol="0">
            <a:noAutofit/>
          </a:bodyPr>
          <a:lstStyle/>
          <a:p>
            <a:r>
              <a:rPr lang="ja-JP" altLang="en-US" b="1" dirty="0">
                <a:solidFill>
                  <a:srgbClr val="002060"/>
                </a:solidFill>
                <a:latin typeface="BIZ UDPゴシック" panose="020B0400000000000000" pitchFamily="50" charset="-128"/>
                <a:ea typeface="BIZ UDPゴシック" panose="020B0400000000000000" pitchFamily="50" charset="-128"/>
              </a:rPr>
              <a:t>● 取組みの目標、進捗状況を知りたい</a:t>
            </a:r>
          </a:p>
        </p:txBody>
      </p:sp>
      <p:sp>
        <p:nvSpPr>
          <p:cNvPr id="9" name="テキスト ボックス 8">
            <a:extLst>
              <a:ext uri="{FF2B5EF4-FFF2-40B4-BE49-F238E27FC236}">
                <a16:creationId xmlns:a16="http://schemas.microsoft.com/office/drawing/2014/main" id="{41180BF2-74B3-9192-649C-DF1551121CD7}"/>
              </a:ext>
            </a:extLst>
          </p:cNvPr>
          <p:cNvSpPr txBox="1"/>
          <p:nvPr/>
        </p:nvSpPr>
        <p:spPr>
          <a:xfrm>
            <a:off x="226552" y="2026377"/>
            <a:ext cx="5008740" cy="299978"/>
          </a:xfrm>
          <a:prstGeom prst="rect">
            <a:avLst/>
          </a:prstGeom>
          <a:solidFill>
            <a:schemeClr val="bg1"/>
          </a:solidFill>
        </p:spPr>
        <p:txBody>
          <a:bodyPr wrap="square" lIns="0" tIns="0" rIns="0" bIns="0" rtlCol="0">
            <a:noAutofit/>
          </a:bodyPr>
          <a:lstStyle/>
          <a:p>
            <a:r>
              <a:rPr lang="ja-JP" altLang="en-US" b="1" dirty="0">
                <a:solidFill>
                  <a:srgbClr val="002060"/>
                </a:solidFill>
                <a:latin typeface="BIZ UDPゴシック" panose="020B0400000000000000" pitchFamily="50" charset="-128"/>
                <a:ea typeface="BIZ UDPゴシック" panose="020B0400000000000000" pitchFamily="50" charset="-128"/>
              </a:rPr>
              <a:t>● 防災上、重要な森林がどこにあるのか知りたい</a:t>
            </a:r>
          </a:p>
        </p:txBody>
      </p:sp>
      <p:sp>
        <p:nvSpPr>
          <p:cNvPr id="10" name="テキスト ボックス 9">
            <a:extLst>
              <a:ext uri="{FF2B5EF4-FFF2-40B4-BE49-F238E27FC236}">
                <a16:creationId xmlns:a16="http://schemas.microsoft.com/office/drawing/2014/main" id="{F2B25DA3-292F-2DBD-4107-5DD1A072A609}"/>
              </a:ext>
            </a:extLst>
          </p:cNvPr>
          <p:cNvSpPr txBox="1"/>
          <p:nvPr/>
        </p:nvSpPr>
        <p:spPr>
          <a:xfrm>
            <a:off x="521634" y="2455497"/>
            <a:ext cx="9149641" cy="584775"/>
          </a:xfrm>
          <a:prstGeom prst="rect">
            <a:avLst/>
          </a:prstGeom>
          <a:noFill/>
        </p:spPr>
        <p:txBody>
          <a:bodyPr wrap="square">
            <a:spAutoFit/>
          </a:bodyPr>
          <a:lstStyle/>
          <a:p>
            <a:pPr algn="just"/>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各主体の取組みとして、どの基軸が特に重要となるのかや、その取組み対象となる森林がどこにあるのかを、各森林区分別の概念図とゾーニング図で説明しています。</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p:txBody>
      </p:sp>
      <p:sp>
        <p:nvSpPr>
          <p:cNvPr id="28" name="テキスト ボックス 27">
            <a:extLst>
              <a:ext uri="{FF2B5EF4-FFF2-40B4-BE49-F238E27FC236}">
                <a16:creationId xmlns:a16="http://schemas.microsoft.com/office/drawing/2014/main" id="{586563F2-DC09-A4CC-8142-A0CE7A9FBF9F}"/>
              </a:ext>
            </a:extLst>
          </p:cNvPr>
          <p:cNvSpPr txBox="1"/>
          <p:nvPr/>
        </p:nvSpPr>
        <p:spPr>
          <a:xfrm>
            <a:off x="6070900" y="1727621"/>
            <a:ext cx="2626704" cy="299978"/>
          </a:xfrm>
          <a:prstGeom prst="rect">
            <a:avLst/>
          </a:prstGeom>
          <a:solidFill>
            <a:schemeClr val="bg1"/>
          </a:solid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第５章　取組みの展開方法</a:t>
            </a:r>
          </a:p>
        </p:txBody>
      </p:sp>
      <p:sp>
        <p:nvSpPr>
          <p:cNvPr id="30" name="テキスト ボックス 29">
            <a:extLst>
              <a:ext uri="{FF2B5EF4-FFF2-40B4-BE49-F238E27FC236}">
                <a16:creationId xmlns:a16="http://schemas.microsoft.com/office/drawing/2014/main" id="{6D120817-76F2-43A9-9B95-2B98A4024089}"/>
              </a:ext>
            </a:extLst>
          </p:cNvPr>
          <p:cNvSpPr txBox="1"/>
          <p:nvPr/>
        </p:nvSpPr>
        <p:spPr>
          <a:xfrm>
            <a:off x="6070900" y="3405544"/>
            <a:ext cx="3254384" cy="299978"/>
          </a:xfrm>
          <a:prstGeom prst="rect">
            <a:avLst/>
          </a:prstGeom>
          <a:solidFill>
            <a:schemeClr val="bg1"/>
          </a:solid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第６章　目標達成に向けた成果指標</a:t>
            </a:r>
          </a:p>
        </p:txBody>
      </p:sp>
      <p:sp>
        <p:nvSpPr>
          <p:cNvPr id="31" name="テキスト ボックス 30">
            <a:extLst>
              <a:ext uri="{FF2B5EF4-FFF2-40B4-BE49-F238E27FC236}">
                <a16:creationId xmlns:a16="http://schemas.microsoft.com/office/drawing/2014/main" id="{43BC10EA-B168-41B9-B954-AC0BFAB4F678}"/>
              </a:ext>
            </a:extLst>
          </p:cNvPr>
          <p:cNvSpPr txBox="1"/>
          <p:nvPr/>
        </p:nvSpPr>
        <p:spPr>
          <a:xfrm>
            <a:off x="6070900" y="3689245"/>
            <a:ext cx="3254384" cy="299978"/>
          </a:xfrm>
          <a:prstGeom prst="rect">
            <a:avLst/>
          </a:prstGeom>
          <a:solidFill>
            <a:schemeClr val="bg1"/>
          </a:solid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第７章　プランの進捗管理</a:t>
            </a:r>
          </a:p>
        </p:txBody>
      </p:sp>
      <p:sp>
        <p:nvSpPr>
          <p:cNvPr id="32" name="テキスト ボックス 31">
            <a:extLst>
              <a:ext uri="{FF2B5EF4-FFF2-40B4-BE49-F238E27FC236}">
                <a16:creationId xmlns:a16="http://schemas.microsoft.com/office/drawing/2014/main" id="{D9FC0BEB-533C-4684-87BD-5C4759BE7133}"/>
              </a:ext>
            </a:extLst>
          </p:cNvPr>
          <p:cNvSpPr txBox="1"/>
          <p:nvPr/>
        </p:nvSpPr>
        <p:spPr>
          <a:xfrm>
            <a:off x="496129" y="4009044"/>
            <a:ext cx="9149641" cy="584775"/>
          </a:xfrm>
          <a:prstGeom prst="rect">
            <a:avLst/>
          </a:prstGeom>
          <a:noFill/>
        </p:spPr>
        <p:txBody>
          <a:bodyPr wrap="square">
            <a:spAutoFit/>
          </a:bodyPr>
          <a:lstStyle/>
          <a:p>
            <a:pPr algn="just"/>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本プランにおける「４つの基軸」それぞれの計画期間内で達成すべき成果、さらにその</a:t>
            </a:r>
            <a:r>
              <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10</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年先の長期目標としてめざすべき成果を示すとともに、その進捗管理の方法を説明しています。</a:t>
            </a:r>
            <a:endPar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pic>
        <p:nvPicPr>
          <p:cNvPr id="22" name="図 21">
            <a:extLst>
              <a:ext uri="{FF2B5EF4-FFF2-40B4-BE49-F238E27FC236}">
                <a16:creationId xmlns:a16="http://schemas.microsoft.com/office/drawing/2014/main" id="{2DA1985C-8EFC-4B25-8562-EED6AEE515A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24" name="図 23">
            <a:extLst>
              <a:ext uri="{FF2B5EF4-FFF2-40B4-BE49-F238E27FC236}">
                <a16:creationId xmlns:a16="http://schemas.microsoft.com/office/drawing/2014/main" id="{7E1119AC-1CF4-45FE-A71C-E3FDC977D6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25" name="図 24">
            <a:extLst>
              <a:ext uri="{FF2B5EF4-FFF2-40B4-BE49-F238E27FC236}">
                <a16:creationId xmlns:a16="http://schemas.microsoft.com/office/drawing/2014/main" id="{F256E588-C966-431A-9B21-AA0CD52624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26" name="図 25">
            <a:extLst>
              <a:ext uri="{FF2B5EF4-FFF2-40B4-BE49-F238E27FC236}">
                <a16:creationId xmlns:a16="http://schemas.microsoft.com/office/drawing/2014/main" id="{701E89A6-2763-4D6A-8956-447581B7DFF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27" name="図 26">
            <a:extLst>
              <a:ext uri="{FF2B5EF4-FFF2-40B4-BE49-F238E27FC236}">
                <a16:creationId xmlns:a16="http://schemas.microsoft.com/office/drawing/2014/main" id="{07246542-568D-48AF-A694-4F87D22E722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33" name="図 32">
            <a:extLst>
              <a:ext uri="{FF2B5EF4-FFF2-40B4-BE49-F238E27FC236}">
                <a16:creationId xmlns:a16="http://schemas.microsoft.com/office/drawing/2014/main" id="{A1756266-0D09-46BB-961F-760656CA01D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34" name="図 33">
            <a:extLst>
              <a:ext uri="{FF2B5EF4-FFF2-40B4-BE49-F238E27FC236}">
                <a16:creationId xmlns:a16="http://schemas.microsoft.com/office/drawing/2014/main" id="{2C3F5A45-A3D2-42A4-B982-25DFF36B581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35" name="Picture 2">
            <a:extLst>
              <a:ext uri="{FF2B5EF4-FFF2-40B4-BE49-F238E27FC236}">
                <a16:creationId xmlns:a16="http://schemas.microsoft.com/office/drawing/2014/main" id="{7EF8C2A0-060C-464D-9765-43E918EF01A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a:extLst>
              <a:ext uri="{FF2B5EF4-FFF2-40B4-BE49-F238E27FC236}">
                <a16:creationId xmlns:a16="http://schemas.microsoft.com/office/drawing/2014/main" id="{4263A029-1D61-4792-A495-7A56E46B517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39845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2096</Words>
  <Application>Microsoft Office PowerPoint</Application>
  <PresentationFormat>A4 210 x 297 mm</PresentationFormat>
  <Paragraphs>134</Paragraphs>
  <Slides>7</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7</vt:i4>
      </vt:variant>
    </vt:vector>
  </HeadingPairs>
  <TitlesOfParts>
    <vt:vector size="17" baseType="lpstr">
      <vt:lpstr>BIZ UDPゴシック</vt:lpstr>
      <vt:lpstr>BIZ UDゴシック</vt:lpstr>
      <vt:lpstr>HG丸ｺﾞｼｯｸM-PRO</vt:lpstr>
      <vt:lpstr>MS UI Gothic</vt:lpstr>
      <vt:lpstr>游ゴシック</vt:lpstr>
      <vt:lpstr>游明朝</vt:lpstr>
      <vt:lpstr>Arial</vt:lpstr>
      <vt:lpstr>Calibri</vt:lpstr>
      <vt:lpstr>Calibri Light</vt:lpstr>
      <vt:lpstr>Office テーマ</vt:lpstr>
      <vt:lpstr>第１章 大阪府 森づくり推進アクションプランの考え方</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2026-01-29T09:04:28Z</dcterms:created>
  <dcterms:modified xsi:type="dcterms:W3CDTF">2026-03-23T06:30:18Z</dcterms:modified>
</cp:coreProperties>
</file>