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
  </p:notesMasterIdLst>
  <p:sldIdLst>
    <p:sldId id="271" r:id="rId2"/>
    <p:sldId id="274" r:id="rId3"/>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25B2"/>
    <a:srgbClr val="FEFDBF"/>
    <a:srgbClr val="FBFB89"/>
    <a:srgbClr val="FFFF99"/>
    <a:srgbClr val="FAF789"/>
    <a:srgbClr val="E8D597"/>
    <a:srgbClr val="102B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575" autoAdjust="0"/>
  </p:normalViewPr>
  <p:slideViewPr>
    <p:cSldViewPr snapToGrid="0" showGuides="1">
      <p:cViewPr varScale="1">
        <p:scale>
          <a:sx n="67" d="100"/>
          <a:sy n="67" d="100"/>
        </p:scale>
        <p:origin x="2242" y="82"/>
      </p:cViewPr>
      <p:guideLst>
        <p:guide orient="horz" pos="3368"/>
        <p:guide pos="2381"/>
      </p:guideLst>
    </p:cSldViewPr>
  </p:slideViewPr>
  <p:outlineViewPr>
    <p:cViewPr>
      <p:scale>
        <a:sx n="33" d="100"/>
        <a:sy n="33" d="100"/>
      </p:scale>
      <p:origin x="0" y="0"/>
    </p:cViewPr>
  </p:outlineViewPr>
  <p:notesTextViewPr>
    <p:cViewPr>
      <p:scale>
        <a:sx n="1" d="1"/>
        <a:sy n="1" d="1"/>
      </p:scale>
      <p:origin x="0" y="0"/>
    </p:cViewPr>
  </p:notesTextViewPr>
  <p:gridSpacing cx="360000" cy="3600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5BE7B-393A-46A2-8543-83769D39014E}" type="datetimeFigureOut">
              <a:rPr kumimoji="1" lang="ja-JP" altLang="en-US" smtClean="0"/>
              <a:t>2026/3/24</a:t>
            </a:fld>
            <a:endParaRPr kumimoji="1" lang="ja-JP" altLang="en-US"/>
          </a:p>
        </p:txBody>
      </p:sp>
      <p:sp>
        <p:nvSpPr>
          <p:cNvPr id="4" name="スライド イメージ プレースホルダー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1D044-878C-41F6-A51A-87CFCC9B05B1}" type="slidenum">
              <a:rPr kumimoji="1" lang="ja-JP" altLang="en-US" smtClean="0"/>
              <a:t>‹#›</a:t>
            </a:fld>
            <a:endParaRPr kumimoji="1" lang="ja-JP" altLang="en-US"/>
          </a:p>
        </p:txBody>
      </p:sp>
    </p:spTree>
    <p:extLst>
      <p:ext uri="{BB962C8B-B14F-4D97-AF65-F5344CB8AC3E}">
        <p14:creationId xmlns:p14="http://schemas.microsoft.com/office/powerpoint/2010/main" val="909221860"/>
      </p:ext>
    </p:extLst>
  </p:cSld>
  <p:clrMap bg1="lt1" tx1="dk1" bg2="lt2" tx2="dk2" accent1="accent1" accent2="accent2" accent3="accent3" accent4="accent4" accent5="accent5" accent6="accent6" hlink="hlink" folHlink="folHlink"/>
  <p:notesStyle>
    <a:lvl1pPr marL="0" algn="l" defTabSz="1042873" rtl="0" eaLnBrk="1" latinLnBrk="0" hangingPunct="1">
      <a:defRPr kumimoji="1" sz="1369" kern="1200">
        <a:solidFill>
          <a:schemeClr val="tx1"/>
        </a:solidFill>
        <a:latin typeface="+mn-lt"/>
        <a:ea typeface="+mn-ea"/>
        <a:cs typeface="+mn-cs"/>
      </a:defRPr>
    </a:lvl1pPr>
    <a:lvl2pPr marL="521437" algn="l" defTabSz="1042873" rtl="0" eaLnBrk="1" latinLnBrk="0" hangingPunct="1">
      <a:defRPr kumimoji="1" sz="1369" kern="1200">
        <a:solidFill>
          <a:schemeClr val="tx1"/>
        </a:solidFill>
        <a:latin typeface="+mn-lt"/>
        <a:ea typeface="+mn-ea"/>
        <a:cs typeface="+mn-cs"/>
      </a:defRPr>
    </a:lvl2pPr>
    <a:lvl3pPr marL="1042873" algn="l" defTabSz="1042873" rtl="0" eaLnBrk="1" latinLnBrk="0" hangingPunct="1">
      <a:defRPr kumimoji="1" sz="1369" kern="1200">
        <a:solidFill>
          <a:schemeClr val="tx1"/>
        </a:solidFill>
        <a:latin typeface="+mn-lt"/>
        <a:ea typeface="+mn-ea"/>
        <a:cs typeface="+mn-cs"/>
      </a:defRPr>
    </a:lvl3pPr>
    <a:lvl4pPr marL="1564310" algn="l" defTabSz="1042873" rtl="0" eaLnBrk="1" latinLnBrk="0" hangingPunct="1">
      <a:defRPr kumimoji="1" sz="1369" kern="1200">
        <a:solidFill>
          <a:schemeClr val="tx1"/>
        </a:solidFill>
        <a:latin typeface="+mn-lt"/>
        <a:ea typeface="+mn-ea"/>
        <a:cs typeface="+mn-cs"/>
      </a:defRPr>
    </a:lvl4pPr>
    <a:lvl5pPr marL="2085746" algn="l" defTabSz="1042873" rtl="0" eaLnBrk="1" latinLnBrk="0" hangingPunct="1">
      <a:defRPr kumimoji="1" sz="1369" kern="1200">
        <a:solidFill>
          <a:schemeClr val="tx1"/>
        </a:solidFill>
        <a:latin typeface="+mn-lt"/>
        <a:ea typeface="+mn-ea"/>
        <a:cs typeface="+mn-cs"/>
      </a:defRPr>
    </a:lvl5pPr>
    <a:lvl6pPr marL="2607183" algn="l" defTabSz="1042873" rtl="0" eaLnBrk="1" latinLnBrk="0" hangingPunct="1">
      <a:defRPr kumimoji="1" sz="1369" kern="1200">
        <a:solidFill>
          <a:schemeClr val="tx1"/>
        </a:solidFill>
        <a:latin typeface="+mn-lt"/>
        <a:ea typeface="+mn-ea"/>
        <a:cs typeface="+mn-cs"/>
      </a:defRPr>
    </a:lvl6pPr>
    <a:lvl7pPr marL="3128620" algn="l" defTabSz="1042873" rtl="0" eaLnBrk="1" latinLnBrk="0" hangingPunct="1">
      <a:defRPr kumimoji="1" sz="1369" kern="1200">
        <a:solidFill>
          <a:schemeClr val="tx1"/>
        </a:solidFill>
        <a:latin typeface="+mn-lt"/>
        <a:ea typeface="+mn-ea"/>
        <a:cs typeface="+mn-cs"/>
      </a:defRPr>
    </a:lvl7pPr>
    <a:lvl8pPr marL="3650056" algn="l" defTabSz="1042873" rtl="0" eaLnBrk="1" latinLnBrk="0" hangingPunct="1">
      <a:defRPr kumimoji="1" sz="1369" kern="1200">
        <a:solidFill>
          <a:schemeClr val="tx1"/>
        </a:solidFill>
        <a:latin typeface="+mn-lt"/>
        <a:ea typeface="+mn-ea"/>
        <a:cs typeface="+mn-cs"/>
      </a:defRPr>
    </a:lvl8pPr>
    <a:lvl9pPr marL="4171493" algn="l" defTabSz="1042873" rtl="0" eaLnBrk="1" latinLnBrk="0" hangingPunct="1">
      <a:defRPr kumimoji="1"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38388" y="1143000"/>
            <a:ext cx="2181225"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891D044-878C-41F6-A51A-87CFCC9B05B1}" type="slidenum">
              <a:rPr kumimoji="1" lang="ja-JP" altLang="en-US" smtClean="0"/>
              <a:t>2</a:t>
            </a:fld>
            <a:endParaRPr kumimoji="1" lang="ja-JP" altLang="en-US"/>
          </a:p>
        </p:txBody>
      </p:sp>
    </p:spTree>
    <p:extLst>
      <p:ext uri="{BB962C8B-B14F-4D97-AF65-F5344CB8AC3E}">
        <p14:creationId xmlns:p14="http://schemas.microsoft.com/office/powerpoint/2010/main" val="1910110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AB4291C-5DB0-4333-9D32-B2001D11B275}" type="datetimeFigureOut">
              <a:rPr kumimoji="1" lang="ja-JP" altLang="en-US" smtClean="0"/>
              <a:t>2026/3/24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EBBB2B-07C6-42B4-8F70-DFD6A531701E}" type="slidenum">
              <a:rPr kumimoji="1" lang="ja-JP" altLang="en-US" smtClean="0"/>
              <a:t>‹#›</a:t>
            </a:fld>
            <a:endParaRPr kumimoji="1" lang="ja-JP" altLang="en-US"/>
          </a:p>
        </p:txBody>
      </p:sp>
    </p:spTree>
    <p:extLst>
      <p:ext uri="{BB962C8B-B14F-4D97-AF65-F5344CB8AC3E}">
        <p14:creationId xmlns:p14="http://schemas.microsoft.com/office/powerpoint/2010/main" val="113041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AB4291C-5DB0-4333-9D32-B2001D11B275}" type="datetimeFigureOut">
              <a:rPr kumimoji="1" lang="ja-JP" altLang="en-US" smtClean="0"/>
              <a:t>2026/3/24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EBBB2B-07C6-42B4-8F70-DFD6A531701E}" type="slidenum">
              <a:rPr kumimoji="1" lang="ja-JP" altLang="en-US" smtClean="0"/>
              <a:t>‹#›</a:t>
            </a:fld>
            <a:endParaRPr kumimoji="1" lang="ja-JP" altLang="en-US"/>
          </a:p>
        </p:txBody>
      </p:sp>
    </p:spTree>
    <p:extLst>
      <p:ext uri="{BB962C8B-B14F-4D97-AF65-F5344CB8AC3E}">
        <p14:creationId xmlns:p14="http://schemas.microsoft.com/office/powerpoint/2010/main" val="1554569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AB4291C-5DB0-4333-9D32-B2001D11B275}" type="datetimeFigureOut">
              <a:rPr kumimoji="1" lang="ja-JP" altLang="en-US" smtClean="0"/>
              <a:t>2026/3/24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EBBB2B-07C6-42B4-8F70-DFD6A531701E}" type="slidenum">
              <a:rPr kumimoji="1" lang="ja-JP" altLang="en-US" smtClean="0"/>
              <a:t>‹#›</a:t>
            </a:fld>
            <a:endParaRPr kumimoji="1" lang="ja-JP" altLang="en-US"/>
          </a:p>
        </p:txBody>
      </p:sp>
    </p:spTree>
    <p:extLst>
      <p:ext uri="{BB962C8B-B14F-4D97-AF65-F5344CB8AC3E}">
        <p14:creationId xmlns:p14="http://schemas.microsoft.com/office/powerpoint/2010/main" val="610289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AB4291C-5DB0-4333-9D32-B2001D11B275}" type="datetimeFigureOut">
              <a:rPr kumimoji="1" lang="ja-JP" altLang="en-US" smtClean="0"/>
              <a:t>2026/3/24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EBBB2B-07C6-42B4-8F70-DFD6A531701E}" type="slidenum">
              <a:rPr kumimoji="1" lang="ja-JP" altLang="en-US" smtClean="0"/>
              <a:t>‹#›</a:t>
            </a:fld>
            <a:endParaRPr kumimoji="1" lang="ja-JP" altLang="en-US"/>
          </a:p>
        </p:txBody>
      </p:sp>
    </p:spTree>
    <p:extLst>
      <p:ext uri="{BB962C8B-B14F-4D97-AF65-F5344CB8AC3E}">
        <p14:creationId xmlns:p14="http://schemas.microsoft.com/office/powerpoint/2010/main" val="202906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AB4291C-5DB0-4333-9D32-B2001D11B275}" type="datetimeFigureOut">
              <a:rPr kumimoji="1" lang="ja-JP" altLang="en-US" smtClean="0"/>
              <a:t>2026/3/24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EBBB2B-07C6-42B4-8F70-DFD6A531701E}" type="slidenum">
              <a:rPr kumimoji="1" lang="ja-JP" altLang="en-US" smtClean="0"/>
              <a:t>‹#›</a:t>
            </a:fld>
            <a:endParaRPr kumimoji="1" lang="ja-JP" altLang="en-US"/>
          </a:p>
        </p:txBody>
      </p:sp>
    </p:spTree>
    <p:extLst>
      <p:ext uri="{BB962C8B-B14F-4D97-AF65-F5344CB8AC3E}">
        <p14:creationId xmlns:p14="http://schemas.microsoft.com/office/powerpoint/2010/main" val="167733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AB4291C-5DB0-4333-9D32-B2001D11B275}" type="datetimeFigureOut">
              <a:rPr kumimoji="1" lang="ja-JP" altLang="en-US" smtClean="0"/>
              <a:t>2026/3/24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EBBB2B-07C6-42B4-8F70-DFD6A531701E}" type="slidenum">
              <a:rPr kumimoji="1" lang="ja-JP" altLang="en-US" smtClean="0"/>
              <a:t>‹#›</a:t>
            </a:fld>
            <a:endParaRPr kumimoji="1" lang="ja-JP" altLang="en-US"/>
          </a:p>
        </p:txBody>
      </p:sp>
    </p:spTree>
    <p:extLst>
      <p:ext uri="{BB962C8B-B14F-4D97-AF65-F5344CB8AC3E}">
        <p14:creationId xmlns:p14="http://schemas.microsoft.com/office/powerpoint/2010/main" val="365924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AB4291C-5DB0-4333-9D32-B2001D11B275}" type="datetimeFigureOut">
              <a:rPr kumimoji="1" lang="ja-JP" altLang="en-US" smtClean="0"/>
              <a:t>2026/3/24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2EBBB2B-07C6-42B4-8F70-DFD6A531701E}" type="slidenum">
              <a:rPr kumimoji="1" lang="ja-JP" altLang="en-US" smtClean="0"/>
              <a:t>‹#›</a:t>
            </a:fld>
            <a:endParaRPr kumimoji="1" lang="ja-JP" altLang="en-US"/>
          </a:p>
        </p:txBody>
      </p:sp>
    </p:spTree>
    <p:extLst>
      <p:ext uri="{BB962C8B-B14F-4D97-AF65-F5344CB8AC3E}">
        <p14:creationId xmlns:p14="http://schemas.microsoft.com/office/powerpoint/2010/main" val="869788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AB4291C-5DB0-4333-9D32-B2001D11B275}" type="datetimeFigureOut">
              <a:rPr kumimoji="1" lang="ja-JP" altLang="en-US" smtClean="0"/>
              <a:t>2026/3/24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2EBBB2B-07C6-42B4-8F70-DFD6A531701E}" type="slidenum">
              <a:rPr kumimoji="1" lang="ja-JP" altLang="en-US" smtClean="0"/>
              <a:t>‹#›</a:t>
            </a:fld>
            <a:endParaRPr kumimoji="1" lang="ja-JP" altLang="en-US"/>
          </a:p>
        </p:txBody>
      </p:sp>
    </p:spTree>
    <p:extLst>
      <p:ext uri="{BB962C8B-B14F-4D97-AF65-F5344CB8AC3E}">
        <p14:creationId xmlns:p14="http://schemas.microsoft.com/office/powerpoint/2010/main" val="2826254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B4291C-5DB0-4333-9D32-B2001D11B275}" type="datetimeFigureOut">
              <a:rPr kumimoji="1" lang="ja-JP" altLang="en-US" smtClean="0"/>
              <a:t>2026/3/24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2EBBB2B-07C6-42B4-8F70-DFD6A531701E}" type="slidenum">
              <a:rPr kumimoji="1" lang="ja-JP" altLang="en-US" smtClean="0"/>
              <a:t>‹#›</a:t>
            </a:fld>
            <a:endParaRPr kumimoji="1" lang="ja-JP" altLang="en-US"/>
          </a:p>
        </p:txBody>
      </p:sp>
    </p:spTree>
    <p:extLst>
      <p:ext uri="{BB962C8B-B14F-4D97-AF65-F5344CB8AC3E}">
        <p14:creationId xmlns:p14="http://schemas.microsoft.com/office/powerpoint/2010/main" val="98610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AB4291C-5DB0-4333-9D32-B2001D11B275}" type="datetimeFigureOut">
              <a:rPr kumimoji="1" lang="ja-JP" altLang="en-US" smtClean="0"/>
              <a:t>2026/3/24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EBBB2B-07C6-42B4-8F70-DFD6A531701E}" type="slidenum">
              <a:rPr kumimoji="1" lang="ja-JP" altLang="en-US" smtClean="0"/>
              <a:t>‹#›</a:t>
            </a:fld>
            <a:endParaRPr kumimoji="1" lang="ja-JP" altLang="en-US"/>
          </a:p>
        </p:txBody>
      </p:sp>
    </p:spTree>
    <p:extLst>
      <p:ext uri="{BB962C8B-B14F-4D97-AF65-F5344CB8AC3E}">
        <p14:creationId xmlns:p14="http://schemas.microsoft.com/office/powerpoint/2010/main" val="350991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AB4291C-5DB0-4333-9D32-B2001D11B275}" type="datetimeFigureOut">
              <a:rPr kumimoji="1" lang="ja-JP" altLang="en-US" smtClean="0"/>
              <a:t>2026/3/24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EBBB2B-07C6-42B4-8F70-DFD6A531701E}" type="slidenum">
              <a:rPr kumimoji="1" lang="ja-JP" altLang="en-US" smtClean="0"/>
              <a:t>‹#›</a:t>
            </a:fld>
            <a:endParaRPr kumimoji="1" lang="ja-JP" altLang="en-US"/>
          </a:p>
        </p:txBody>
      </p:sp>
    </p:spTree>
    <p:extLst>
      <p:ext uri="{BB962C8B-B14F-4D97-AF65-F5344CB8AC3E}">
        <p14:creationId xmlns:p14="http://schemas.microsoft.com/office/powerpoint/2010/main" val="226588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CAB4291C-5DB0-4333-9D32-B2001D11B275}" type="datetimeFigureOut">
              <a:rPr kumimoji="1" lang="ja-JP" altLang="en-US" smtClean="0"/>
              <a:t>2026/3/24</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22EBBB2B-07C6-42B4-8F70-DFD6A531701E}" type="slidenum">
              <a:rPr kumimoji="1" lang="ja-JP" altLang="en-US" smtClean="0"/>
              <a:t>‹#›</a:t>
            </a:fld>
            <a:endParaRPr kumimoji="1" lang="ja-JP" altLang="en-US"/>
          </a:p>
        </p:txBody>
      </p:sp>
    </p:spTree>
    <p:extLst>
      <p:ext uri="{BB962C8B-B14F-4D97-AF65-F5344CB8AC3E}">
        <p14:creationId xmlns:p14="http://schemas.microsoft.com/office/powerpoint/2010/main" val="193817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B5803D5-4B68-44D7-9E79-8116C34A8435}"/>
              </a:ext>
            </a:extLst>
          </p:cNvPr>
          <p:cNvPicPr>
            <a:picLocks noChangeAspect="1"/>
          </p:cNvPicPr>
          <p:nvPr/>
        </p:nvPicPr>
        <p:blipFill rotWithShape="1">
          <a:blip r:embed="rId2">
            <a:extLst>
              <a:ext uri="{28A0092B-C50C-407E-A947-70E740481C1C}">
                <a14:useLocalDpi xmlns:a14="http://schemas.microsoft.com/office/drawing/2010/main" val="0"/>
              </a:ext>
            </a:extLst>
          </a:blip>
          <a:srcRect l="4143" t="43" r="2315" b="9915"/>
          <a:stretch/>
        </p:blipFill>
        <p:spPr>
          <a:xfrm>
            <a:off x="0" y="-1"/>
            <a:ext cx="7559675" cy="10691813"/>
          </a:xfrm>
          <a:prstGeom prst="rect">
            <a:avLst/>
          </a:prstGeom>
        </p:spPr>
      </p:pic>
      <p:sp>
        <p:nvSpPr>
          <p:cNvPr id="6" name="テキスト ボックス 5">
            <a:extLst>
              <a:ext uri="{FF2B5EF4-FFF2-40B4-BE49-F238E27FC236}">
                <a16:creationId xmlns:a16="http://schemas.microsoft.com/office/drawing/2014/main" id="{FDA236DC-2685-4692-899C-83D15815E694}"/>
              </a:ext>
            </a:extLst>
          </p:cNvPr>
          <p:cNvSpPr txBox="1"/>
          <p:nvPr/>
        </p:nvSpPr>
        <p:spPr>
          <a:xfrm>
            <a:off x="528571" y="635991"/>
            <a:ext cx="6680267" cy="1938992"/>
          </a:xfrm>
          <a:prstGeom prst="rect">
            <a:avLst/>
          </a:prstGeom>
          <a:noFill/>
        </p:spPr>
        <p:txBody>
          <a:bodyPr wrap="square" rtlCol="0">
            <a:spAutoFit/>
          </a:bodyPr>
          <a:lstStyle/>
          <a:p>
            <a:pPr algn="ctr"/>
            <a:r>
              <a:rPr kumimoji="1" lang="en-US" altLang="ja-JP" sz="7200" dirty="0">
                <a:ln w="0">
                  <a:solidFill>
                    <a:schemeClr val="accent1">
                      <a:lumMod val="60000"/>
                      <a:lumOff val="40000"/>
                    </a:schemeClr>
                  </a:solidFill>
                </a:ln>
                <a:solidFill>
                  <a:schemeClr val="accent1">
                    <a:lumMod val="20000"/>
                    <a:lumOff val="80000"/>
                  </a:schemeClr>
                </a:solidFill>
                <a:effectLst>
                  <a:glow rad="228600">
                    <a:schemeClr val="accent1">
                      <a:satMod val="175000"/>
                      <a:alpha val="40000"/>
                    </a:schemeClr>
                  </a:glow>
                </a:effectLst>
                <a:latin typeface="HGP明朝B" panose="02020800000000000000" pitchFamily="18" charset="-128"/>
                <a:ea typeface="HGP明朝B" panose="02020800000000000000" pitchFamily="18" charset="-128"/>
              </a:rPr>
              <a:t>Light</a:t>
            </a:r>
            <a:r>
              <a:rPr kumimoji="1" lang="ja-JP" altLang="en-US" sz="7200" dirty="0">
                <a:ln w="0">
                  <a:solidFill>
                    <a:schemeClr val="accent1">
                      <a:lumMod val="60000"/>
                      <a:lumOff val="40000"/>
                    </a:schemeClr>
                  </a:solidFill>
                </a:ln>
                <a:solidFill>
                  <a:schemeClr val="accent1">
                    <a:lumMod val="20000"/>
                    <a:lumOff val="80000"/>
                  </a:schemeClr>
                </a:solidFill>
                <a:effectLst>
                  <a:glow rad="228600">
                    <a:schemeClr val="accent1">
                      <a:satMod val="175000"/>
                      <a:alpha val="40000"/>
                    </a:schemeClr>
                  </a:glow>
                </a:effectLst>
                <a:latin typeface="HGP明朝B" panose="02020800000000000000" pitchFamily="18" charset="-128"/>
                <a:ea typeface="HGP明朝B" panose="02020800000000000000" pitchFamily="18" charset="-128"/>
              </a:rPr>
              <a:t> </a:t>
            </a:r>
            <a:r>
              <a:rPr kumimoji="1" lang="en-US" altLang="ja-JP" sz="7200" dirty="0">
                <a:ln w="0">
                  <a:solidFill>
                    <a:schemeClr val="accent1">
                      <a:lumMod val="60000"/>
                      <a:lumOff val="40000"/>
                    </a:schemeClr>
                  </a:solidFill>
                </a:ln>
                <a:solidFill>
                  <a:schemeClr val="accent1">
                    <a:lumMod val="20000"/>
                    <a:lumOff val="80000"/>
                  </a:schemeClr>
                </a:solidFill>
                <a:effectLst>
                  <a:glow rad="228600">
                    <a:schemeClr val="accent1">
                      <a:satMod val="175000"/>
                      <a:alpha val="40000"/>
                    </a:schemeClr>
                  </a:glow>
                </a:effectLst>
                <a:latin typeface="HGP明朝B" panose="02020800000000000000" pitchFamily="18" charset="-128"/>
                <a:ea typeface="HGP明朝B" panose="02020800000000000000" pitchFamily="18" charset="-128"/>
              </a:rPr>
              <a:t>it up Blue</a:t>
            </a:r>
            <a:r>
              <a:rPr kumimoji="1" lang="ja-JP" altLang="en-US" sz="7200" dirty="0">
                <a:ln w="0">
                  <a:solidFill>
                    <a:schemeClr val="accent1">
                      <a:lumMod val="60000"/>
                      <a:lumOff val="40000"/>
                    </a:schemeClr>
                  </a:solidFill>
                </a:ln>
                <a:solidFill>
                  <a:schemeClr val="accent1">
                    <a:lumMod val="20000"/>
                    <a:lumOff val="80000"/>
                  </a:schemeClr>
                </a:solidFill>
                <a:effectLst>
                  <a:glow rad="228600">
                    <a:schemeClr val="accent1">
                      <a:satMod val="175000"/>
                      <a:alpha val="40000"/>
                    </a:schemeClr>
                  </a:glow>
                </a:effectLst>
                <a:latin typeface="HGP明朝B" panose="02020800000000000000" pitchFamily="18" charset="-128"/>
                <a:ea typeface="HGP明朝B" panose="02020800000000000000" pitchFamily="18" charset="-128"/>
              </a:rPr>
              <a:t>　</a:t>
            </a:r>
            <a:endParaRPr kumimoji="1" lang="en-US" altLang="ja-JP" sz="7200" dirty="0">
              <a:ln w="0">
                <a:solidFill>
                  <a:schemeClr val="accent1">
                    <a:lumMod val="60000"/>
                    <a:lumOff val="40000"/>
                  </a:schemeClr>
                </a:solidFill>
              </a:ln>
              <a:solidFill>
                <a:schemeClr val="accent1">
                  <a:lumMod val="20000"/>
                  <a:lumOff val="80000"/>
                </a:schemeClr>
              </a:solidFill>
              <a:effectLst>
                <a:glow rad="228600">
                  <a:schemeClr val="accent1">
                    <a:satMod val="175000"/>
                    <a:alpha val="40000"/>
                  </a:schemeClr>
                </a:glow>
              </a:effectLst>
              <a:latin typeface="HGP明朝B" panose="02020800000000000000" pitchFamily="18" charset="-128"/>
              <a:ea typeface="HGP明朝B" panose="02020800000000000000" pitchFamily="18" charset="-128"/>
            </a:endParaRPr>
          </a:p>
          <a:p>
            <a:pPr algn="ctr"/>
            <a:r>
              <a:rPr kumimoji="1" lang="en-US" altLang="ja-JP" sz="4800" dirty="0">
                <a:ln w="0">
                  <a:solidFill>
                    <a:schemeClr val="accent1">
                      <a:lumMod val="60000"/>
                      <a:lumOff val="40000"/>
                    </a:schemeClr>
                  </a:solidFill>
                </a:ln>
                <a:solidFill>
                  <a:schemeClr val="accent1">
                    <a:lumMod val="20000"/>
                    <a:lumOff val="80000"/>
                  </a:schemeClr>
                </a:solidFill>
                <a:effectLst>
                  <a:glow rad="228600">
                    <a:schemeClr val="accent1">
                      <a:satMod val="175000"/>
                      <a:alpha val="40000"/>
                    </a:schemeClr>
                  </a:glow>
                </a:effectLst>
                <a:latin typeface="HGP明朝B" panose="02020800000000000000" pitchFamily="18" charset="-128"/>
                <a:ea typeface="HGP明朝B" panose="02020800000000000000" pitchFamily="18" charset="-128"/>
              </a:rPr>
              <a:t>In OSAKA</a:t>
            </a:r>
            <a:endParaRPr kumimoji="1" lang="ja-JP" altLang="en-US" sz="4800" dirty="0">
              <a:ln w="0">
                <a:solidFill>
                  <a:schemeClr val="accent1">
                    <a:lumMod val="60000"/>
                    <a:lumOff val="40000"/>
                  </a:schemeClr>
                </a:solidFill>
              </a:ln>
              <a:solidFill>
                <a:schemeClr val="accent1">
                  <a:lumMod val="20000"/>
                  <a:lumOff val="80000"/>
                </a:schemeClr>
              </a:solidFill>
              <a:effectLst>
                <a:glow rad="228600">
                  <a:schemeClr val="accent1">
                    <a:satMod val="175000"/>
                    <a:alpha val="40000"/>
                  </a:schemeClr>
                </a:glow>
              </a:effectLst>
              <a:latin typeface="HGP明朝B" panose="02020800000000000000" pitchFamily="18" charset="-128"/>
              <a:ea typeface="HGP明朝B" panose="02020800000000000000" pitchFamily="18" charset="-128"/>
            </a:endParaRPr>
          </a:p>
        </p:txBody>
      </p:sp>
      <p:sp>
        <p:nvSpPr>
          <p:cNvPr id="7" name="テキスト ボックス 6">
            <a:extLst>
              <a:ext uri="{FF2B5EF4-FFF2-40B4-BE49-F238E27FC236}">
                <a16:creationId xmlns:a16="http://schemas.microsoft.com/office/drawing/2014/main" id="{ED397ACB-8B64-4055-A012-A1E885C460A3}"/>
              </a:ext>
            </a:extLst>
          </p:cNvPr>
          <p:cNvSpPr txBox="1"/>
          <p:nvPr/>
        </p:nvSpPr>
        <p:spPr>
          <a:xfrm>
            <a:off x="6490976" y="2474466"/>
            <a:ext cx="400110" cy="3733202"/>
          </a:xfrm>
          <a:prstGeom prst="rect">
            <a:avLst/>
          </a:prstGeom>
          <a:noFill/>
        </p:spPr>
        <p:txBody>
          <a:bodyPr vert="eaVert" wrap="square" rtlCol="0">
            <a:spAutoFit/>
          </a:bodyPr>
          <a:lstStyle/>
          <a:p>
            <a:pPr algn="ctr"/>
            <a:r>
              <a:rPr kumimoji="1" lang="ja-JP" altLang="en-US" sz="1400" dirty="0">
                <a:ln w="0">
                  <a:solidFill>
                    <a:schemeClr val="accent5">
                      <a:lumMod val="60000"/>
                      <a:lumOff val="40000"/>
                    </a:schemeClr>
                  </a:solidFill>
                </a:ln>
                <a:solidFill>
                  <a:schemeClr val="bg1"/>
                </a:solidFill>
                <a:effectLst>
                  <a:outerShdw blurRad="38100" dist="19050" dir="2700000" algn="tl" rotWithShape="0">
                    <a:schemeClr val="dk1">
                      <a:alpha val="40000"/>
                    </a:schemeClr>
                  </a:outerShdw>
                </a:effectLst>
                <a:latin typeface="Bodoni MT" panose="02070603080606020203" pitchFamily="18" charset="0"/>
                <a:ea typeface="HG明朝E" panose="02020909000000000000" pitchFamily="17" charset="-128"/>
              </a:rPr>
              <a:t>青い光で　発達障がいへの理解を広げよう</a:t>
            </a:r>
          </a:p>
        </p:txBody>
      </p:sp>
      <p:sp>
        <p:nvSpPr>
          <p:cNvPr id="9" name="テキスト ボックス 8">
            <a:extLst>
              <a:ext uri="{FF2B5EF4-FFF2-40B4-BE49-F238E27FC236}">
                <a16:creationId xmlns:a16="http://schemas.microsoft.com/office/drawing/2014/main" id="{44781FD8-AF6B-4951-8B6A-3AFE9713AB88}"/>
              </a:ext>
            </a:extLst>
          </p:cNvPr>
          <p:cNvSpPr txBox="1"/>
          <p:nvPr/>
        </p:nvSpPr>
        <p:spPr>
          <a:xfrm>
            <a:off x="374234" y="6901396"/>
            <a:ext cx="3903875" cy="724173"/>
          </a:xfrm>
          <a:prstGeom prst="rect">
            <a:avLst/>
          </a:prstGeom>
          <a:noFill/>
        </p:spPr>
        <p:txBody>
          <a:bodyPr wrap="square" rtlCol="0">
            <a:spAutoFit/>
          </a:bodyPr>
          <a:lstStyle/>
          <a:p>
            <a:r>
              <a:rPr kumimoji="1" lang="en-US" altLang="ja-JP" sz="2000" b="1" dirty="0">
                <a:solidFill>
                  <a:schemeClr val="bg1"/>
                </a:solidFill>
              </a:rPr>
              <a:t>4</a:t>
            </a:r>
            <a:r>
              <a:rPr kumimoji="1" lang="ja-JP" altLang="en-US" sz="2000" b="1" dirty="0">
                <a:solidFill>
                  <a:schemeClr val="bg1"/>
                </a:solidFill>
              </a:rPr>
              <a:t>月</a:t>
            </a:r>
            <a:r>
              <a:rPr kumimoji="1" lang="en-US" altLang="ja-JP" sz="2000" b="1" dirty="0">
                <a:solidFill>
                  <a:schemeClr val="bg1"/>
                </a:solidFill>
              </a:rPr>
              <a:t>2</a:t>
            </a:r>
            <a:r>
              <a:rPr kumimoji="1" lang="ja-JP" altLang="en-US" sz="2000" b="1" dirty="0">
                <a:solidFill>
                  <a:schemeClr val="bg1"/>
                </a:solidFill>
              </a:rPr>
              <a:t>日</a:t>
            </a:r>
            <a:r>
              <a:rPr kumimoji="1" lang="ja-JP" altLang="en-US" sz="1600" b="1" dirty="0">
                <a:solidFill>
                  <a:schemeClr val="bg1"/>
                </a:solidFill>
              </a:rPr>
              <a:t>は</a:t>
            </a:r>
            <a:r>
              <a:rPr kumimoji="1" lang="ja-JP" altLang="en-US" b="1" dirty="0">
                <a:solidFill>
                  <a:schemeClr val="bg1"/>
                </a:solidFill>
              </a:rPr>
              <a:t>「世界自閉症啓発デー」</a:t>
            </a:r>
            <a:endParaRPr kumimoji="1" lang="ja-JP" altLang="en-US" sz="1600" b="1" dirty="0">
              <a:solidFill>
                <a:schemeClr val="bg1"/>
              </a:solidFill>
            </a:endParaRPr>
          </a:p>
        </p:txBody>
      </p:sp>
      <p:pic>
        <p:nvPicPr>
          <p:cNvPr id="16" name="図 15">
            <a:extLst>
              <a:ext uri="{FF2B5EF4-FFF2-40B4-BE49-F238E27FC236}">
                <a16:creationId xmlns:a16="http://schemas.microsoft.com/office/drawing/2014/main" id="{8DF4DED1-90BF-4BE1-A722-3771A6454758}"/>
              </a:ext>
            </a:extLst>
          </p:cNvPr>
          <p:cNvPicPr>
            <a:picLocks noChangeAspect="1"/>
          </p:cNvPicPr>
          <p:nvPr/>
        </p:nvPicPr>
        <p:blipFill rotWithShape="1">
          <a:blip r:embed="rId3">
            <a:extLst>
              <a:ext uri="{28A0092B-C50C-407E-A947-70E740481C1C}">
                <a14:useLocalDpi xmlns:a14="http://schemas.microsoft.com/office/drawing/2010/main" val="0"/>
              </a:ext>
            </a:extLst>
          </a:blip>
          <a:srcRect t="16154" r="1913" b="17595"/>
          <a:stretch/>
        </p:blipFill>
        <p:spPr>
          <a:xfrm rot="5400000">
            <a:off x="5248726" y="8157134"/>
            <a:ext cx="2877790" cy="1295827"/>
          </a:xfrm>
          <a:prstGeom prst="rect">
            <a:avLst/>
          </a:prstGeom>
          <a:ln w="19050">
            <a:solidFill>
              <a:schemeClr val="bg1">
                <a:lumMod val="95000"/>
              </a:schemeClr>
            </a:solidFill>
          </a:ln>
        </p:spPr>
      </p:pic>
      <p:sp>
        <p:nvSpPr>
          <p:cNvPr id="8" name="テキスト ボックス 7">
            <a:extLst>
              <a:ext uri="{FF2B5EF4-FFF2-40B4-BE49-F238E27FC236}">
                <a16:creationId xmlns:a16="http://schemas.microsoft.com/office/drawing/2014/main" id="{11860E04-48D7-4C08-B811-D54612441D6E}"/>
              </a:ext>
            </a:extLst>
          </p:cNvPr>
          <p:cNvSpPr txBox="1"/>
          <p:nvPr/>
        </p:nvSpPr>
        <p:spPr>
          <a:xfrm>
            <a:off x="374234" y="7248826"/>
            <a:ext cx="5467074" cy="1015663"/>
          </a:xfrm>
          <a:prstGeom prst="rect">
            <a:avLst/>
          </a:prstGeom>
          <a:noFill/>
        </p:spPr>
        <p:txBody>
          <a:bodyPr wrap="square" rtlCol="0">
            <a:spAutoFit/>
          </a:bodyPr>
          <a:lstStyle/>
          <a:p>
            <a:r>
              <a:rPr kumimoji="1" lang="ja-JP" altLang="en-US" sz="1200" b="1" dirty="0">
                <a:solidFill>
                  <a:schemeClr val="bg1"/>
                </a:solidFill>
              </a:rPr>
              <a:t>　毎年</a:t>
            </a:r>
            <a:r>
              <a:rPr kumimoji="1" lang="en-US" altLang="ja-JP" sz="1200" b="1" dirty="0">
                <a:solidFill>
                  <a:schemeClr val="bg1"/>
                </a:solidFill>
              </a:rPr>
              <a:t>4</a:t>
            </a:r>
            <a:r>
              <a:rPr kumimoji="1" lang="ja-JP" altLang="en-US" sz="1200" b="1" dirty="0">
                <a:solidFill>
                  <a:schemeClr val="bg1"/>
                </a:solidFill>
              </a:rPr>
              <a:t>月</a:t>
            </a:r>
            <a:r>
              <a:rPr kumimoji="1" lang="en-US" altLang="ja-JP" sz="1200" b="1" dirty="0">
                <a:solidFill>
                  <a:schemeClr val="bg1"/>
                </a:solidFill>
              </a:rPr>
              <a:t>2</a:t>
            </a:r>
            <a:r>
              <a:rPr kumimoji="1" lang="ja-JP" altLang="en-US" sz="1200" b="1" dirty="0">
                <a:solidFill>
                  <a:schemeClr val="bg1"/>
                </a:solidFill>
              </a:rPr>
              <a:t>日は、国連が定めた「世界自閉症啓発デー」です。</a:t>
            </a:r>
            <a:endParaRPr kumimoji="1" lang="en-US" altLang="ja-JP" sz="1200" b="1" dirty="0">
              <a:solidFill>
                <a:schemeClr val="bg1"/>
              </a:solidFill>
            </a:endParaRPr>
          </a:p>
          <a:p>
            <a:r>
              <a:rPr kumimoji="1" lang="ja-JP" altLang="en-US" sz="1200" b="1" dirty="0">
                <a:solidFill>
                  <a:schemeClr val="bg1"/>
                </a:solidFill>
              </a:rPr>
              <a:t>　また、</a:t>
            </a:r>
            <a:r>
              <a:rPr kumimoji="1" lang="en-US" altLang="ja-JP" sz="1200" b="1" dirty="0">
                <a:solidFill>
                  <a:schemeClr val="bg1"/>
                </a:solidFill>
              </a:rPr>
              <a:t>4</a:t>
            </a:r>
            <a:r>
              <a:rPr kumimoji="1" lang="ja-JP" altLang="en-US" sz="1200" b="1" dirty="0">
                <a:solidFill>
                  <a:schemeClr val="bg1"/>
                </a:solidFill>
              </a:rPr>
              <a:t>月</a:t>
            </a:r>
            <a:r>
              <a:rPr kumimoji="1" lang="en-US" altLang="ja-JP" sz="1200" b="1" dirty="0">
                <a:solidFill>
                  <a:schemeClr val="bg1"/>
                </a:solidFill>
              </a:rPr>
              <a:t>2</a:t>
            </a:r>
            <a:r>
              <a:rPr kumimoji="1" lang="ja-JP" altLang="en-US" sz="1200" b="1" dirty="0">
                <a:solidFill>
                  <a:schemeClr val="bg1"/>
                </a:solidFill>
              </a:rPr>
              <a:t>日から</a:t>
            </a:r>
            <a:r>
              <a:rPr kumimoji="1" lang="en-US" altLang="ja-JP" sz="1200" b="1" dirty="0">
                <a:solidFill>
                  <a:schemeClr val="bg1"/>
                </a:solidFill>
              </a:rPr>
              <a:t>8</a:t>
            </a:r>
            <a:r>
              <a:rPr kumimoji="1" lang="ja-JP" altLang="en-US" sz="1200" b="1" dirty="0">
                <a:solidFill>
                  <a:schemeClr val="bg1"/>
                </a:solidFill>
              </a:rPr>
              <a:t>日までは、厚生労働省が定めた「発達障がい啓発週間」です。</a:t>
            </a:r>
            <a:endParaRPr kumimoji="1" lang="en-US" altLang="ja-JP" sz="1200" b="1" dirty="0">
              <a:solidFill>
                <a:schemeClr val="bg1"/>
              </a:solidFill>
            </a:endParaRPr>
          </a:p>
          <a:p>
            <a:r>
              <a:rPr kumimoji="1" lang="ja-JP" altLang="en-US" sz="1200" b="1" dirty="0">
                <a:solidFill>
                  <a:schemeClr val="bg1"/>
                </a:solidFill>
              </a:rPr>
              <a:t>　大阪府では世界自閉症啓発デーに合わせて、大阪のランドマークをブルーにライトアップするなど、さまざまな取組を行っています。</a:t>
            </a:r>
          </a:p>
        </p:txBody>
      </p:sp>
      <p:sp>
        <p:nvSpPr>
          <p:cNvPr id="19" name="テキスト ボックス 18">
            <a:extLst>
              <a:ext uri="{FF2B5EF4-FFF2-40B4-BE49-F238E27FC236}">
                <a16:creationId xmlns:a16="http://schemas.microsoft.com/office/drawing/2014/main" id="{9702BBD5-6CAB-473E-98E7-3421F846800A}"/>
              </a:ext>
            </a:extLst>
          </p:cNvPr>
          <p:cNvSpPr txBox="1"/>
          <p:nvPr/>
        </p:nvSpPr>
        <p:spPr>
          <a:xfrm>
            <a:off x="6358496" y="10035088"/>
            <a:ext cx="815904" cy="200055"/>
          </a:xfrm>
          <a:prstGeom prst="rect">
            <a:avLst/>
          </a:prstGeom>
          <a:solidFill>
            <a:schemeClr val="tx1">
              <a:alpha val="48000"/>
            </a:schemeClr>
          </a:solidFill>
        </p:spPr>
        <p:txBody>
          <a:bodyPr wrap="square" rtlCol="0">
            <a:spAutoFit/>
          </a:bodyPr>
          <a:lstStyle/>
          <a:p>
            <a:r>
              <a:rPr kumimoji="1" lang="ja-JP" altLang="en-US" sz="700" b="1" dirty="0">
                <a:ln w="10160">
                  <a:noFill/>
                  <a:prstDash val="solid"/>
                </a:ln>
                <a:solidFill>
                  <a:srgbClr val="FFFFFF"/>
                </a:solidFill>
                <a:latin typeface="+mn-ea"/>
              </a:rPr>
              <a:t>大阪府咲洲庁舎</a:t>
            </a:r>
          </a:p>
        </p:txBody>
      </p:sp>
      <p:sp>
        <p:nvSpPr>
          <p:cNvPr id="24" name="正方形/長方形 23">
            <a:extLst>
              <a:ext uri="{FF2B5EF4-FFF2-40B4-BE49-F238E27FC236}">
                <a16:creationId xmlns:a16="http://schemas.microsoft.com/office/drawing/2014/main" id="{B42E8F6C-D4BE-44CD-BD90-52A98E76991B}"/>
              </a:ext>
            </a:extLst>
          </p:cNvPr>
          <p:cNvSpPr/>
          <p:nvPr/>
        </p:nvSpPr>
        <p:spPr>
          <a:xfrm flipH="1">
            <a:off x="248938" y="6963008"/>
            <a:ext cx="60852" cy="3375159"/>
          </a:xfrm>
          <a:prstGeom prst="rect">
            <a:avLst/>
          </a:prstGeom>
          <a:solidFill>
            <a:srgbClr val="0E25B2"/>
          </a:solidFill>
          <a:ln>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31C5BF45-5D4A-4D40-BE8F-3BB0A144A41A}"/>
              </a:ext>
            </a:extLst>
          </p:cNvPr>
          <p:cNvSpPr txBox="1"/>
          <p:nvPr/>
        </p:nvSpPr>
        <p:spPr>
          <a:xfrm>
            <a:off x="437981" y="8232626"/>
            <a:ext cx="5240001" cy="553998"/>
          </a:xfrm>
          <a:prstGeom prst="rect">
            <a:avLst/>
          </a:prstGeom>
          <a:noFill/>
        </p:spPr>
        <p:txBody>
          <a:bodyPr wrap="square" rtlCol="0">
            <a:spAutoFit/>
          </a:bodyPr>
          <a:lstStyle/>
          <a:p>
            <a:r>
              <a:rPr kumimoji="1" lang="ja-JP" altLang="en-US" sz="1000" b="1" dirty="0">
                <a:solidFill>
                  <a:schemeClr val="bg1"/>
                </a:solidFill>
              </a:rPr>
              <a:t>主催：一般社団法人大阪自閉スペクトラム症協会、大阪府、大阪市</a:t>
            </a:r>
          </a:p>
          <a:p>
            <a:r>
              <a:rPr kumimoji="1" lang="ja-JP" altLang="en-US" sz="1000" b="1" dirty="0">
                <a:solidFill>
                  <a:schemeClr val="bg1"/>
                </a:solidFill>
              </a:rPr>
              <a:t>共催：日本発達障害ネットワーク大阪</a:t>
            </a:r>
          </a:p>
          <a:p>
            <a:r>
              <a:rPr kumimoji="1" lang="ja-JP" altLang="en-US" sz="1000" b="1" dirty="0">
                <a:solidFill>
                  <a:schemeClr val="bg1"/>
                </a:solidFill>
              </a:rPr>
              <a:t>協力：株式会社海遊館、塩野義製薬株式会社、大阪大学大学院連合小児発達学研究科</a:t>
            </a:r>
          </a:p>
        </p:txBody>
      </p:sp>
      <p:pic>
        <p:nvPicPr>
          <p:cNvPr id="2" name="図 1">
            <a:extLst>
              <a:ext uri="{FF2B5EF4-FFF2-40B4-BE49-F238E27FC236}">
                <a16:creationId xmlns:a16="http://schemas.microsoft.com/office/drawing/2014/main" id="{085354F4-D31C-48D6-ADE8-D787BFD17652}"/>
              </a:ext>
            </a:extLst>
          </p:cNvPr>
          <p:cNvPicPr>
            <a:picLocks noChangeAspect="1"/>
          </p:cNvPicPr>
          <p:nvPr/>
        </p:nvPicPr>
        <p:blipFill>
          <a:blip r:embed="rId4"/>
          <a:stretch>
            <a:fillRect/>
          </a:stretch>
        </p:blipFill>
        <p:spPr>
          <a:xfrm>
            <a:off x="516587" y="9048363"/>
            <a:ext cx="1614512" cy="1211059"/>
          </a:xfrm>
          <a:prstGeom prst="rect">
            <a:avLst/>
          </a:prstGeom>
          <a:ln w="19050">
            <a:solidFill>
              <a:schemeClr val="bg1"/>
            </a:solidFill>
          </a:ln>
        </p:spPr>
      </p:pic>
      <p:sp>
        <p:nvSpPr>
          <p:cNvPr id="20" name="テキスト ボックス 19">
            <a:extLst>
              <a:ext uri="{FF2B5EF4-FFF2-40B4-BE49-F238E27FC236}">
                <a16:creationId xmlns:a16="http://schemas.microsoft.com/office/drawing/2014/main" id="{22B349AC-A9B7-4162-9A62-56B0D229BAAA}"/>
              </a:ext>
            </a:extLst>
          </p:cNvPr>
          <p:cNvSpPr txBox="1"/>
          <p:nvPr/>
        </p:nvSpPr>
        <p:spPr>
          <a:xfrm>
            <a:off x="1046147" y="10021301"/>
            <a:ext cx="497347" cy="200055"/>
          </a:xfrm>
          <a:prstGeom prst="rect">
            <a:avLst/>
          </a:prstGeom>
          <a:solidFill>
            <a:schemeClr val="tx1">
              <a:alpha val="48000"/>
            </a:schemeClr>
          </a:solidFill>
        </p:spPr>
        <p:txBody>
          <a:bodyPr wrap="square" rtlCol="0">
            <a:spAutoFit/>
          </a:bodyPr>
          <a:lstStyle/>
          <a:p>
            <a:pPr algn="ctr"/>
            <a:r>
              <a:rPr kumimoji="1" lang="ja-JP" altLang="en-US" sz="700" b="1" dirty="0">
                <a:ln w="10160">
                  <a:noFill/>
                  <a:prstDash val="solid"/>
                </a:ln>
                <a:solidFill>
                  <a:srgbClr val="FFFFFF"/>
                </a:solidFill>
                <a:latin typeface="+mn-ea"/>
              </a:rPr>
              <a:t>海遊館</a:t>
            </a:r>
          </a:p>
        </p:txBody>
      </p:sp>
      <p:pic>
        <p:nvPicPr>
          <p:cNvPr id="11" name="図 10">
            <a:extLst>
              <a:ext uri="{FF2B5EF4-FFF2-40B4-BE49-F238E27FC236}">
                <a16:creationId xmlns:a16="http://schemas.microsoft.com/office/drawing/2014/main" id="{689FD995-8B8F-4D3C-BB3E-11D21F97A642}"/>
              </a:ext>
            </a:extLst>
          </p:cNvPr>
          <p:cNvPicPr>
            <a:picLocks noChangeAspect="1"/>
          </p:cNvPicPr>
          <p:nvPr/>
        </p:nvPicPr>
        <p:blipFill>
          <a:blip r:embed="rId5"/>
          <a:stretch>
            <a:fillRect/>
          </a:stretch>
        </p:blipFill>
        <p:spPr>
          <a:xfrm>
            <a:off x="2268505" y="9054103"/>
            <a:ext cx="1714037" cy="1205182"/>
          </a:xfrm>
          <a:prstGeom prst="rect">
            <a:avLst/>
          </a:prstGeom>
          <a:ln w="19050">
            <a:solidFill>
              <a:schemeClr val="bg1"/>
            </a:solidFill>
          </a:ln>
        </p:spPr>
      </p:pic>
      <p:sp>
        <p:nvSpPr>
          <p:cNvPr id="23" name="テキスト ボックス 22">
            <a:extLst>
              <a:ext uri="{FF2B5EF4-FFF2-40B4-BE49-F238E27FC236}">
                <a16:creationId xmlns:a16="http://schemas.microsoft.com/office/drawing/2014/main" id="{D1545107-C986-4D5A-84F1-9DB46C7DD98D}"/>
              </a:ext>
            </a:extLst>
          </p:cNvPr>
          <p:cNvSpPr txBox="1"/>
          <p:nvPr/>
        </p:nvSpPr>
        <p:spPr>
          <a:xfrm>
            <a:off x="2708465" y="10043887"/>
            <a:ext cx="849646" cy="200055"/>
          </a:xfrm>
          <a:prstGeom prst="rect">
            <a:avLst/>
          </a:prstGeom>
          <a:solidFill>
            <a:schemeClr val="tx1">
              <a:alpha val="48000"/>
            </a:schemeClr>
          </a:solidFill>
        </p:spPr>
        <p:txBody>
          <a:bodyPr wrap="square" rtlCol="0">
            <a:spAutoFit/>
          </a:bodyPr>
          <a:lstStyle/>
          <a:p>
            <a:pPr algn="ctr"/>
            <a:r>
              <a:rPr kumimoji="1" lang="ja-JP" altLang="en-US" sz="700" b="1" dirty="0">
                <a:ln w="10160">
                  <a:noFill/>
                  <a:prstDash val="solid"/>
                </a:ln>
                <a:solidFill>
                  <a:srgbClr val="FFFFFF"/>
                </a:solidFill>
                <a:latin typeface="+mn-ea"/>
              </a:rPr>
              <a:t>天保山大観覧車</a:t>
            </a:r>
          </a:p>
        </p:txBody>
      </p:sp>
      <p:sp>
        <p:nvSpPr>
          <p:cNvPr id="29" name="テキスト ボックス 28">
            <a:extLst>
              <a:ext uri="{FF2B5EF4-FFF2-40B4-BE49-F238E27FC236}">
                <a16:creationId xmlns:a16="http://schemas.microsoft.com/office/drawing/2014/main" id="{E325B3DC-1683-4376-9305-AF923F693960}"/>
              </a:ext>
            </a:extLst>
          </p:cNvPr>
          <p:cNvSpPr txBox="1"/>
          <p:nvPr/>
        </p:nvSpPr>
        <p:spPr>
          <a:xfrm>
            <a:off x="453115" y="8801178"/>
            <a:ext cx="1714037" cy="230832"/>
          </a:xfrm>
          <a:prstGeom prst="rect">
            <a:avLst/>
          </a:prstGeom>
          <a:noFill/>
        </p:spPr>
        <p:txBody>
          <a:bodyPr wrap="square" rtlCol="0">
            <a:spAutoFit/>
          </a:bodyPr>
          <a:lstStyle/>
          <a:p>
            <a:r>
              <a:rPr kumimoji="1" lang="ja-JP" altLang="en-US" sz="900" b="1" dirty="0">
                <a:solidFill>
                  <a:schemeClr val="bg1"/>
                </a:solidFill>
              </a:rPr>
              <a:t>〇ライトアップ施設の一例</a:t>
            </a:r>
          </a:p>
        </p:txBody>
      </p:sp>
      <p:sp>
        <p:nvSpPr>
          <p:cNvPr id="3" name="テキスト ボックス 2">
            <a:extLst>
              <a:ext uri="{FF2B5EF4-FFF2-40B4-BE49-F238E27FC236}">
                <a16:creationId xmlns:a16="http://schemas.microsoft.com/office/drawing/2014/main" id="{4B5D8C28-8DA4-45F6-9773-EB2E1B061B33}"/>
              </a:ext>
            </a:extLst>
          </p:cNvPr>
          <p:cNvSpPr txBox="1"/>
          <p:nvPr/>
        </p:nvSpPr>
        <p:spPr>
          <a:xfrm>
            <a:off x="3907137" y="10260151"/>
            <a:ext cx="3541690" cy="200055"/>
          </a:xfrm>
          <a:prstGeom prst="rect">
            <a:avLst/>
          </a:prstGeom>
          <a:noFill/>
        </p:spPr>
        <p:txBody>
          <a:bodyPr wrap="square" rtlCol="0">
            <a:spAutoFit/>
          </a:bodyPr>
          <a:lstStyle/>
          <a:p>
            <a:r>
              <a:rPr kumimoji="1" lang="ja-JP" altLang="en-US" sz="700" b="1" dirty="0">
                <a:solidFill>
                  <a:schemeClr val="bg1"/>
                </a:solidFill>
              </a:rPr>
              <a:t>オリジナル照明デザインおよび改修工事デザイン監修： ㈱石井幹子デザイン事務所</a:t>
            </a:r>
          </a:p>
        </p:txBody>
      </p:sp>
      <p:pic>
        <p:nvPicPr>
          <p:cNvPr id="12" name="図 11">
            <a:extLst>
              <a:ext uri="{FF2B5EF4-FFF2-40B4-BE49-F238E27FC236}">
                <a16:creationId xmlns:a16="http://schemas.microsoft.com/office/drawing/2014/main" id="{E05C4410-DCA3-46C7-AF45-447DECF070A1}"/>
              </a:ext>
            </a:extLst>
          </p:cNvPr>
          <p:cNvPicPr>
            <a:picLocks noChangeAspect="1"/>
          </p:cNvPicPr>
          <p:nvPr/>
        </p:nvPicPr>
        <p:blipFill rotWithShape="1">
          <a:blip r:embed="rId6">
            <a:extLst>
              <a:ext uri="{28A0092B-C50C-407E-A947-70E740481C1C}">
                <a14:useLocalDpi xmlns:a14="http://schemas.microsoft.com/office/drawing/2010/main" val="0"/>
              </a:ext>
            </a:extLst>
          </a:blip>
          <a:srcRect b="-1450"/>
          <a:stretch/>
        </p:blipFill>
        <p:spPr>
          <a:xfrm>
            <a:off x="4026194" y="9057184"/>
            <a:ext cx="1969862" cy="1188555"/>
          </a:xfrm>
          <a:prstGeom prst="rect">
            <a:avLst/>
          </a:prstGeom>
          <a:ln w="19050">
            <a:solidFill>
              <a:schemeClr val="bg1"/>
            </a:solidFill>
          </a:ln>
        </p:spPr>
      </p:pic>
      <p:sp>
        <p:nvSpPr>
          <p:cNvPr id="27" name="テキスト ボックス 26">
            <a:extLst>
              <a:ext uri="{FF2B5EF4-FFF2-40B4-BE49-F238E27FC236}">
                <a16:creationId xmlns:a16="http://schemas.microsoft.com/office/drawing/2014/main" id="{7A8E4359-B27D-41D1-B48C-E87F5BB75993}"/>
              </a:ext>
            </a:extLst>
          </p:cNvPr>
          <p:cNvSpPr txBox="1"/>
          <p:nvPr/>
        </p:nvSpPr>
        <p:spPr>
          <a:xfrm>
            <a:off x="4594013" y="9968740"/>
            <a:ext cx="926155" cy="276999"/>
          </a:xfrm>
          <a:prstGeom prst="rect">
            <a:avLst/>
          </a:prstGeom>
          <a:solidFill>
            <a:schemeClr val="tx1">
              <a:alpha val="48000"/>
            </a:schemeClr>
          </a:solidFill>
        </p:spPr>
        <p:txBody>
          <a:bodyPr wrap="square" rtlCol="0">
            <a:spAutoFit/>
          </a:bodyPr>
          <a:lstStyle/>
          <a:p>
            <a:r>
              <a:rPr kumimoji="1" lang="ja-JP" altLang="en-US" sz="700" b="1" dirty="0">
                <a:ln w="10160">
                  <a:noFill/>
                  <a:prstDash val="solid"/>
                </a:ln>
                <a:solidFill>
                  <a:srgbClr val="FFFFFF"/>
                </a:solidFill>
                <a:latin typeface="+mn-ea"/>
              </a:rPr>
              <a:t>大阪府庁舎　本館</a:t>
            </a:r>
            <a:endParaRPr kumimoji="1" lang="en-US" altLang="ja-JP" sz="700" b="1" dirty="0">
              <a:ln w="10160">
                <a:noFill/>
                <a:prstDash val="solid"/>
              </a:ln>
              <a:solidFill>
                <a:srgbClr val="FFFFFF"/>
              </a:solidFill>
              <a:latin typeface="+mn-ea"/>
            </a:endParaRPr>
          </a:p>
          <a:p>
            <a:r>
              <a:rPr kumimoji="1" lang="ja-JP" altLang="en-US" sz="500" b="1" dirty="0">
                <a:ln w="10160">
                  <a:noFill/>
                  <a:prstDash val="solid"/>
                </a:ln>
                <a:solidFill>
                  <a:srgbClr val="FFFFFF"/>
                </a:solidFill>
                <a:latin typeface="+mn-ea"/>
              </a:rPr>
              <a:t>（画像はイメージです）</a:t>
            </a:r>
          </a:p>
        </p:txBody>
      </p:sp>
    </p:spTree>
    <p:extLst>
      <p:ext uri="{BB962C8B-B14F-4D97-AF65-F5344CB8AC3E}">
        <p14:creationId xmlns:p14="http://schemas.microsoft.com/office/powerpoint/2010/main" val="101715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5473B71-DC01-4FDA-835F-9366506ABC52}"/>
              </a:ext>
            </a:extLst>
          </p:cNvPr>
          <p:cNvSpPr/>
          <p:nvPr/>
        </p:nvSpPr>
        <p:spPr>
          <a:xfrm>
            <a:off x="-12340" y="361589"/>
            <a:ext cx="7584819" cy="1033937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3C09E75-0831-4C2A-8068-9EC435B9F7A2}"/>
              </a:ext>
            </a:extLst>
          </p:cNvPr>
          <p:cNvSpPr/>
          <p:nvPr/>
        </p:nvSpPr>
        <p:spPr>
          <a:xfrm>
            <a:off x="-17764" y="9655937"/>
            <a:ext cx="7590243" cy="104502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381353A-8412-4B40-815C-8F2D7C9A7ADF}"/>
              </a:ext>
            </a:extLst>
          </p:cNvPr>
          <p:cNvSpPr/>
          <p:nvPr/>
        </p:nvSpPr>
        <p:spPr>
          <a:xfrm>
            <a:off x="-16626" y="9317155"/>
            <a:ext cx="7590243" cy="374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3889EE9-CAB6-4CDA-897B-78932DC49C5F}"/>
              </a:ext>
            </a:extLst>
          </p:cNvPr>
          <p:cNvSpPr txBox="1"/>
          <p:nvPr/>
        </p:nvSpPr>
        <p:spPr>
          <a:xfrm>
            <a:off x="726366" y="540252"/>
            <a:ext cx="4165009" cy="523220"/>
          </a:xfrm>
          <a:prstGeom prst="rect">
            <a:avLst/>
          </a:prstGeom>
          <a:noFill/>
        </p:spPr>
        <p:txBody>
          <a:bodyPr wrap="square" rtlCol="0">
            <a:spAutoFit/>
          </a:bodyPr>
          <a:lstStyle/>
          <a:p>
            <a:r>
              <a:rPr kumimoji="1" lang="ja-JP" altLang="en-US" sz="2800" b="1" dirty="0">
                <a:solidFill>
                  <a:schemeClr val="accent1">
                    <a:lumMod val="75000"/>
                  </a:schemeClr>
                </a:solidFill>
              </a:rPr>
              <a:t>発達障がい</a:t>
            </a:r>
            <a:r>
              <a:rPr kumimoji="1" lang="ja-JP" altLang="en-US" sz="2000" b="1" dirty="0">
                <a:solidFill>
                  <a:schemeClr val="accent1">
                    <a:lumMod val="75000"/>
                  </a:schemeClr>
                </a:solidFill>
              </a:rPr>
              <a:t>ってなに？</a:t>
            </a:r>
            <a:endParaRPr kumimoji="1" lang="ja-JP" altLang="en-US" sz="2800" b="1" dirty="0">
              <a:solidFill>
                <a:schemeClr val="accent1">
                  <a:lumMod val="75000"/>
                </a:schemeClr>
              </a:solidFill>
            </a:endParaRPr>
          </a:p>
        </p:txBody>
      </p:sp>
      <p:sp>
        <p:nvSpPr>
          <p:cNvPr id="8" name="テキスト ボックス 7">
            <a:extLst>
              <a:ext uri="{FF2B5EF4-FFF2-40B4-BE49-F238E27FC236}">
                <a16:creationId xmlns:a16="http://schemas.microsoft.com/office/drawing/2014/main" id="{28BC5CAE-FABF-4549-B740-050EF1DC74D0}"/>
              </a:ext>
            </a:extLst>
          </p:cNvPr>
          <p:cNvSpPr txBox="1"/>
          <p:nvPr/>
        </p:nvSpPr>
        <p:spPr>
          <a:xfrm>
            <a:off x="431667" y="1059431"/>
            <a:ext cx="6285356" cy="1384995"/>
          </a:xfrm>
          <a:prstGeom prst="rect">
            <a:avLst/>
          </a:prstGeom>
          <a:noFill/>
        </p:spPr>
        <p:txBody>
          <a:bodyPr wrap="square" rtlCol="0">
            <a:spAutoFit/>
          </a:bodyPr>
          <a:lstStyle/>
          <a:p>
            <a:r>
              <a:rPr kumimoji="1" lang="ja-JP" altLang="en-US" sz="1200" dirty="0"/>
              <a:t>　発達障害者支援法では、発達障がいを「自閉症、アスペルガー症候群その他の広汎</a:t>
            </a:r>
            <a:endParaRPr kumimoji="1" lang="en-US" altLang="ja-JP" sz="1200" dirty="0"/>
          </a:p>
          <a:p>
            <a:r>
              <a:rPr kumimoji="1" lang="ja-JP" altLang="en-US" sz="1200" dirty="0"/>
              <a:t>性発達障害、学習障害、注意欠陥多動性障害その他これに類する脳機能の障害であってそ</a:t>
            </a:r>
            <a:endParaRPr kumimoji="1" lang="en-US" altLang="ja-JP" sz="1200" dirty="0"/>
          </a:p>
          <a:p>
            <a:r>
              <a:rPr kumimoji="1" lang="ja-JP" altLang="en-US" sz="1200" dirty="0"/>
              <a:t>の症状が通常低年齢において発現するもの」と定義しています。</a:t>
            </a:r>
            <a:endParaRPr kumimoji="1" lang="en-US" altLang="ja-JP" sz="1200" dirty="0"/>
          </a:p>
          <a:p>
            <a:r>
              <a:rPr kumimoji="1" lang="ja-JP" altLang="en-US" sz="1200" dirty="0"/>
              <a:t>　発達障がいの原因ははっきり分かっていませんが、脳機能の障がいによるものと考え</a:t>
            </a:r>
            <a:endParaRPr kumimoji="1" lang="en-US" altLang="ja-JP" sz="1200" dirty="0"/>
          </a:p>
          <a:p>
            <a:r>
              <a:rPr kumimoji="1" lang="ja-JP" altLang="en-US" sz="1200" dirty="0"/>
              <a:t>られていて、育て方や家庭環境などが原因で起こるものではありません。</a:t>
            </a:r>
            <a:endParaRPr kumimoji="1" lang="en-US" altLang="ja-JP" sz="1200" dirty="0"/>
          </a:p>
          <a:p>
            <a:r>
              <a:rPr kumimoji="1" lang="ja-JP" altLang="en-US" sz="1200" dirty="0"/>
              <a:t>　周囲が発達障がいやその人の特性を理解し、それぞれに合わせた配慮をすることで、</a:t>
            </a:r>
            <a:endParaRPr kumimoji="1" lang="en-US" altLang="ja-JP" sz="1200" dirty="0"/>
          </a:p>
          <a:p>
            <a:r>
              <a:rPr kumimoji="1" lang="ja-JP" altLang="en-US" sz="1200" dirty="0"/>
              <a:t>社会で生活しやすくすることができます。</a:t>
            </a:r>
          </a:p>
        </p:txBody>
      </p:sp>
      <p:sp>
        <p:nvSpPr>
          <p:cNvPr id="9" name="正方形/長方形 8">
            <a:extLst>
              <a:ext uri="{FF2B5EF4-FFF2-40B4-BE49-F238E27FC236}">
                <a16:creationId xmlns:a16="http://schemas.microsoft.com/office/drawing/2014/main" id="{FD125E8D-F2E5-4D76-9661-52577F34CB31}"/>
              </a:ext>
            </a:extLst>
          </p:cNvPr>
          <p:cNvSpPr/>
          <p:nvPr/>
        </p:nvSpPr>
        <p:spPr>
          <a:xfrm>
            <a:off x="-1" y="-3824"/>
            <a:ext cx="7559675" cy="4595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3DA2CD66-510B-47EE-A63D-D0BEA6FAF603}"/>
              </a:ext>
            </a:extLst>
          </p:cNvPr>
          <p:cNvCxnSpPr>
            <a:cxnSpLocks/>
          </p:cNvCxnSpPr>
          <p:nvPr/>
        </p:nvCxnSpPr>
        <p:spPr>
          <a:xfrm>
            <a:off x="448887" y="1028979"/>
            <a:ext cx="6635447"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3CC39883-77A8-46F3-980E-39E590F2B902}"/>
              </a:ext>
            </a:extLst>
          </p:cNvPr>
          <p:cNvSpPr/>
          <p:nvPr/>
        </p:nvSpPr>
        <p:spPr>
          <a:xfrm>
            <a:off x="359838" y="2789907"/>
            <a:ext cx="6782854" cy="39601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589E2C31-8EAB-4AAD-85CA-E9742A6F0D1D}"/>
              </a:ext>
            </a:extLst>
          </p:cNvPr>
          <p:cNvSpPr txBox="1"/>
          <p:nvPr/>
        </p:nvSpPr>
        <p:spPr>
          <a:xfrm>
            <a:off x="1591030" y="2810812"/>
            <a:ext cx="5110480" cy="338554"/>
          </a:xfrm>
          <a:prstGeom prst="rect">
            <a:avLst/>
          </a:prstGeom>
          <a:noFill/>
        </p:spPr>
        <p:txBody>
          <a:bodyPr wrap="square" rtlCol="0">
            <a:spAutoFit/>
          </a:bodyPr>
          <a:lstStyle/>
          <a:p>
            <a:r>
              <a:rPr kumimoji="1" lang="ja-JP" altLang="en-US" sz="1600" b="1" dirty="0">
                <a:solidFill>
                  <a:schemeClr val="accent1">
                    <a:lumMod val="75000"/>
                  </a:schemeClr>
                </a:solidFill>
              </a:rPr>
              <a:t>発達障がいについてどこへ相談すればいいの？</a:t>
            </a:r>
          </a:p>
        </p:txBody>
      </p:sp>
      <p:sp>
        <p:nvSpPr>
          <p:cNvPr id="15" name="正方形/長方形 14">
            <a:extLst>
              <a:ext uri="{FF2B5EF4-FFF2-40B4-BE49-F238E27FC236}">
                <a16:creationId xmlns:a16="http://schemas.microsoft.com/office/drawing/2014/main" id="{910B00EB-D69C-40F7-B651-8AE9A7AE9DDC}"/>
              </a:ext>
            </a:extLst>
          </p:cNvPr>
          <p:cNvSpPr/>
          <p:nvPr/>
        </p:nvSpPr>
        <p:spPr>
          <a:xfrm>
            <a:off x="366574" y="3175739"/>
            <a:ext cx="6800071" cy="2893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019E48D-6266-4420-9039-99E172B9118E}"/>
              </a:ext>
            </a:extLst>
          </p:cNvPr>
          <p:cNvSpPr txBox="1"/>
          <p:nvPr/>
        </p:nvSpPr>
        <p:spPr>
          <a:xfrm>
            <a:off x="536118" y="3260155"/>
            <a:ext cx="5765799" cy="646331"/>
          </a:xfrm>
          <a:prstGeom prst="rect">
            <a:avLst/>
          </a:prstGeom>
          <a:noFill/>
        </p:spPr>
        <p:txBody>
          <a:bodyPr wrap="square" rtlCol="0">
            <a:spAutoFit/>
          </a:bodyPr>
          <a:lstStyle/>
          <a:p>
            <a:r>
              <a:rPr kumimoji="1" lang="ja-JP" altLang="en-US" sz="1200" dirty="0"/>
              <a:t>　発達障がい児（者）への支援を総合的に行うことを目的とした専門機関として「発達障がい者支援センター」があります。</a:t>
            </a:r>
            <a:endParaRPr kumimoji="1" lang="en-US" altLang="ja-JP" sz="1200" dirty="0"/>
          </a:p>
          <a:p>
            <a:r>
              <a:rPr kumimoji="1" lang="ja-JP" altLang="en-US" sz="1200" dirty="0"/>
              <a:t>　大阪府には、地域別に３つの発達障がい者支援センターがあります。</a:t>
            </a:r>
          </a:p>
        </p:txBody>
      </p:sp>
      <p:sp>
        <p:nvSpPr>
          <p:cNvPr id="17" name="四角形: 角を丸くする 16">
            <a:extLst>
              <a:ext uri="{FF2B5EF4-FFF2-40B4-BE49-F238E27FC236}">
                <a16:creationId xmlns:a16="http://schemas.microsoft.com/office/drawing/2014/main" id="{EED843E2-271A-4149-B688-07ECA6ABA16B}"/>
              </a:ext>
            </a:extLst>
          </p:cNvPr>
          <p:cNvSpPr/>
          <p:nvPr/>
        </p:nvSpPr>
        <p:spPr>
          <a:xfrm>
            <a:off x="539565" y="4011861"/>
            <a:ext cx="2080539" cy="1884957"/>
          </a:xfrm>
          <a:prstGeom prst="roundRect">
            <a:avLst/>
          </a:prstGeom>
          <a:solidFill>
            <a:schemeClr val="accent5">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CEBFAA5A-51E0-4795-878C-88D0C97EDC8A}"/>
              </a:ext>
            </a:extLst>
          </p:cNvPr>
          <p:cNvSpPr txBox="1"/>
          <p:nvPr/>
        </p:nvSpPr>
        <p:spPr>
          <a:xfrm>
            <a:off x="563619" y="4172701"/>
            <a:ext cx="2121051" cy="630942"/>
          </a:xfrm>
          <a:prstGeom prst="rect">
            <a:avLst/>
          </a:prstGeom>
          <a:noFill/>
        </p:spPr>
        <p:txBody>
          <a:bodyPr wrap="square" rtlCol="0">
            <a:spAutoFit/>
          </a:bodyPr>
          <a:lstStyle/>
          <a:p>
            <a:r>
              <a:rPr kumimoji="1" lang="ja-JP" altLang="en-US" sz="1100" b="1" dirty="0">
                <a:solidFill>
                  <a:schemeClr val="accent1">
                    <a:lumMod val="75000"/>
                  </a:schemeClr>
                </a:solidFill>
              </a:rPr>
              <a:t>大阪府発達障がい者支援センター</a:t>
            </a:r>
            <a:endParaRPr kumimoji="1" lang="en-US" altLang="ja-JP" sz="1100" b="1" dirty="0">
              <a:solidFill>
                <a:schemeClr val="accent1">
                  <a:lumMod val="75000"/>
                </a:schemeClr>
              </a:solidFill>
            </a:endParaRPr>
          </a:p>
          <a:p>
            <a:r>
              <a:rPr kumimoji="1" lang="ja-JP" altLang="en-US" sz="1300" b="1" dirty="0">
                <a:solidFill>
                  <a:schemeClr val="accent1">
                    <a:lumMod val="75000"/>
                  </a:schemeClr>
                </a:solidFill>
              </a:rPr>
              <a:t>「アクトおおさか」</a:t>
            </a:r>
          </a:p>
        </p:txBody>
      </p:sp>
      <p:sp>
        <p:nvSpPr>
          <p:cNvPr id="21" name="テキスト ボックス 20">
            <a:extLst>
              <a:ext uri="{FF2B5EF4-FFF2-40B4-BE49-F238E27FC236}">
                <a16:creationId xmlns:a16="http://schemas.microsoft.com/office/drawing/2014/main" id="{78D28E31-3391-4818-9081-19C4FE3253E7}"/>
              </a:ext>
            </a:extLst>
          </p:cNvPr>
          <p:cNvSpPr txBox="1"/>
          <p:nvPr/>
        </p:nvSpPr>
        <p:spPr>
          <a:xfrm>
            <a:off x="581492" y="4903424"/>
            <a:ext cx="2030081" cy="815608"/>
          </a:xfrm>
          <a:prstGeom prst="rect">
            <a:avLst/>
          </a:prstGeom>
          <a:noFill/>
        </p:spPr>
        <p:txBody>
          <a:bodyPr wrap="square" rtlCol="0">
            <a:spAutoFit/>
          </a:bodyPr>
          <a:lstStyle/>
          <a:p>
            <a:r>
              <a:rPr kumimoji="1" lang="ja-JP" altLang="en-US" sz="1100" dirty="0"/>
              <a:t>〒</a:t>
            </a:r>
            <a:r>
              <a:rPr kumimoji="1" lang="en-US" altLang="ja-JP" sz="1100" dirty="0"/>
              <a:t>540-0026</a:t>
            </a:r>
          </a:p>
          <a:p>
            <a:r>
              <a:rPr kumimoji="1" lang="en-US" altLang="ja-JP" sz="1100" dirty="0"/>
              <a:t> </a:t>
            </a:r>
            <a:r>
              <a:rPr kumimoji="1" lang="ja-JP" altLang="en-US" sz="1100" dirty="0"/>
              <a:t>大阪市中央区内本町</a:t>
            </a:r>
            <a:r>
              <a:rPr kumimoji="1" lang="en-US" altLang="ja-JP" sz="1100" dirty="0"/>
              <a:t>1-2-13 </a:t>
            </a:r>
            <a:r>
              <a:rPr kumimoji="1" lang="ja-JP" altLang="en-US" sz="1100" dirty="0"/>
              <a:t>谷四ばんらいビル</a:t>
            </a:r>
            <a:r>
              <a:rPr kumimoji="1" lang="en-US" altLang="ja-JP" sz="1100" dirty="0"/>
              <a:t>10</a:t>
            </a:r>
            <a:r>
              <a:rPr kumimoji="1" lang="ja-JP" altLang="en-US" sz="1100" dirty="0"/>
              <a:t>階</a:t>
            </a:r>
            <a:r>
              <a:rPr kumimoji="1" lang="en-US" altLang="ja-JP" sz="1100" dirty="0"/>
              <a:t>A</a:t>
            </a:r>
          </a:p>
          <a:p>
            <a:r>
              <a:rPr kumimoji="1" lang="en-US" altLang="ja-JP" sz="1200" dirty="0"/>
              <a:t>TEL:06-6966-1313</a:t>
            </a:r>
            <a:endParaRPr kumimoji="1" lang="ja-JP" altLang="en-US" sz="1200" dirty="0"/>
          </a:p>
        </p:txBody>
      </p:sp>
      <p:cxnSp>
        <p:nvCxnSpPr>
          <p:cNvPr id="27" name="直線コネクタ 26">
            <a:extLst>
              <a:ext uri="{FF2B5EF4-FFF2-40B4-BE49-F238E27FC236}">
                <a16:creationId xmlns:a16="http://schemas.microsoft.com/office/drawing/2014/main" id="{78B95A41-DDBB-459B-830A-FCA2FC9D3870}"/>
              </a:ext>
            </a:extLst>
          </p:cNvPr>
          <p:cNvCxnSpPr>
            <a:cxnSpLocks/>
          </p:cNvCxnSpPr>
          <p:nvPr/>
        </p:nvCxnSpPr>
        <p:spPr>
          <a:xfrm>
            <a:off x="518231" y="4803854"/>
            <a:ext cx="2122429" cy="2534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B315EDCE-0B3B-41A8-A3D7-29CE79281849}"/>
              </a:ext>
            </a:extLst>
          </p:cNvPr>
          <p:cNvSpPr/>
          <p:nvPr/>
        </p:nvSpPr>
        <p:spPr>
          <a:xfrm>
            <a:off x="370853" y="6264097"/>
            <a:ext cx="6789050" cy="407053"/>
          </a:xfrm>
          <a:prstGeom prst="rect">
            <a:avLst/>
          </a:prstGeom>
          <a:solidFill>
            <a:srgbClr val="FEF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0ED84A2C-BBC4-4184-8061-99D2D7AB3B39}"/>
              </a:ext>
            </a:extLst>
          </p:cNvPr>
          <p:cNvSpPr txBox="1"/>
          <p:nvPr/>
        </p:nvSpPr>
        <p:spPr>
          <a:xfrm>
            <a:off x="1898291" y="6308688"/>
            <a:ext cx="3637901" cy="338554"/>
          </a:xfrm>
          <a:prstGeom prst="rect">
            <a:avLst/>
          </a:prstGeom>
          <a:noFill/>
        </p:spPr>
        <p:txBody>
          <a:bodyPr wrap="square" rtlCol="0">
            <a:spAutoFit/>
          </a:bodyPr>
          <a:lstStyle/>
          <a:p>
            <a:r>
              <a:rPr kumimoji="1" lang="ja-JP" altLang="en-US" sz="1600" b="1" dirty="0">
                <a:solidFill>
                  <a:schemeClr val="accent1">
                    <a:lumMod val="75000"/>
                  </a:schemeClr>
                </a:solidFill>
              </a:rPr>
              <a:t>発達障がいについてもっと知りたい！</a:t>
            </a:r>
          </a:p>
        </p:txBody>
      </p:sp>
      <p:sp>
        <p:nvSpPr>
          <p:cNvPr id="33" name="正方形/長方形 32">
            <a:extLst>
              <a:ext uri="{FF2B5EF4-FFF2-40B4-BE49-F238E27FC236}">
                <a16:creationId xmlns:a16="http://schemas.microsoft.com/office/drawing/2014/main" id="{58AD601F-7E18-4C0C-9D09-AD457B3BA459}"/>
              </a:ext>
            </a:extLst>
          </p:cNvPr>
          <p:cNvSpPr/>
          <p:nvPr/>
        </p:nvSpPr>
        <p:spPr>
          <a:xfrm>
            <a:off x="366573" y="6647242"/>
            <a:ext cx="6800071" cy="2509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a:extLst>
              <a:ext uri="{FF2B5EF4-FFF2-40B4-BE49-F238E27FC236}">
                <a16:creationId xmlns:a16="http://schemas.microsoft.com/office/drawing/2014/main" id="{70A88AE4-BF5B-44FE-8B1F-1E0FFE7FE69E}"/>
              </a:ext>
            </a:extLst>
          </p:cNvPr>
          <p:cNvSpPr txBox="1"/>
          <p:nvPr/>
        </p:nvSpPr>
        <p:spPr>
          <a:xfrm>
            <a:off x="2653836" y="6831894"/>
            <a:ext cx="2034731" cy="1084912"/>
          </a:xfrm>
          <a:prstGeom prst="rect">
            <a:avLst/>
          </a:prstGeom>
          <a:noFill/>
        </p:spPr>
        <p:txBody>
          <a:bodyPr wrap="square" rtlCol="0">
            <a:spAutoFit/>
          </a:bodyPr>
          <a:lstStyle/>
          <a:p>
            <a:r>
              <a:rPr kumimoji="1" lang="en-US" altLang="ja-JP" sz="1200" b="1" dirty="0"/>
              <a:t>[</a:t>
            </a:r>
            <a:r>
              <a:rPr kumimoji="1" lang="ja-JP" altLang="en-US" sz="1200" b="1" dirty="0"/>
              <a:t>発達障害ナビポータル</a:t>
            </a:r>
            <a:r>
              <a:rPr kumimoji="1" lang="en-US" altLang="ja-JP" sz="1200" b="1" dirty="0"/>
              <a:t>]</a:t>
            </a:r>
          </a:p>
          <a:p>
            <a:r>
              <a:rPr kumimoji="1" lang="ja-JP" altLang="en-US" sz="1050" dirty="0"/>
              <a:t>　国が提供する発達障がいに特化したポータルサイトです。発達障がいに関する信頼のおける情報を総合的に提供しています。</a:t>
            </a:r>
          </a:p>
        </p:txBody>
      </p:sp>
      <p:pic>
        <p:nvPicPr>
          <p:cNvPr id="36" name="図 35">
            <a:extLst>
              <a:ext uri="{FF2B5EF4-FFF2-40B4-BE49-F238E27FC236}">
                <a16:creationId xmlns:a16="http://schemas.microsoft.com/office/drawing/2014/main" id="{A465D403-F71D-4C7B-8EF3-57B8E374FE8C}"/>
              </a:ext>
            </a:extLst>
          </p:cNvPr>
          <p:cNvPicPr>
            <a:picLocks noChangeAspect="1"/>
          </p:cNvPicPr>
          <p:nvPr/>
        </p:nvPicPr>
        <p:blipFill>
          <a:blip r:embed="rId3"/>
          <a:stretch>
            <a:fillRect/>
          </a:stretch>
        </p:blipFill>
        <p:spPr>
          <a:xfrm>
            <a:off x="3259335" y="7998838"/>
            <a:ext cx="879021" cy="852650"/>
          </a:xfrm>
          <a:prstGeom prst="rect">
            <a:avLst/>
          </a:prstGeom>
        </p:spPr>
      </p:pic>
      <p:sp>
        <p:nvSpPr>
          <p:cNvPr id="37" name="テキスト ボックス 36">
            <a:extLst>
              <a:ext uri="{FF2B5EF4-FFF2-40B4-BE49-F238E27FC236}">
                <a16:creationId xmlns:a16="http://schemas.microsoft.com/office/drawing/2014/main" id="{7C0C2F08-5B77-4FF6-928A-EFCD93EF1642}"/>
              </a:ext>
            </a:extLst>
          </p:cNvPr>
          <p:cNvSpPr txBox="1"/>
          <p:nvPr/>
        </p:nvSpPr>
        <p:spPr>
          <a:xfrm>
            <a:off x="404050" y="6848115"/>
            <a:ext cx="2280619" cy="1084912"/>
          </a:xfrm>
          <a:prstGeom prst="rect">
            <a:avLst/>
          </a:prstGeom>
          <a:noFill/>
        </p:spPr>
        <p:txBody>
          <a:bodyPr wrap="square" rtlCol="0">
            <a:spAutoFit/>
          </a:bodyPr>
          <a:lstStyle/>
          <a:p>
            <a:r>
              <a:rPr kumimoji="1" lang="en-US" altLang="ja-JP" sz="1200" b="1" dirty="0"/>
              <a:t>[</a:t>
            </a:r>
            <a:r>
              <a:rPr kumimoji="1" lang="ja-JP" altLang="en-US" sz="1200" b="1" dirty="0"/>
              <a:t>発達障害情報・支援センター</a:t>
            </a:r>
            <a:r>
              <a:rPr kumimoji="1" lang="en-US" altLang="ja-JP" sz="1200" b="1" dirty="0"/>
              <a:t>]</a:t>
            </a:r>
          </a:p>
          <a:p>
            <a:r>
              <a:rPr kumimoji="1" lang="ja-JP" altLang="en-US" sz="1050" dirty="0"/>
              <a:t>　発達障がいのご本人、ご家族の方、発達障がいを知りたい方、発達障がいの支援者に向けて、発達障がいに関する信頼のおける情報をわかりやすく提供しています。</a:t>
            </a:r>
          </a:p>
        </p:txBody>
      </p:sp>
      <p:pic>
        <p:nvPicPr>
          <p:cNvPr id="39" name="図 38">
            <a:extLst>
              <a:ext uri="{FF2B5EF4-FFF2-40B4-BE49-F238E27FC236}">
                <a16:creationId xmlns:a16="http://schemas.microsoft.com/office/drawing/2014/main" id="{7B754070-DE3F-4122-A791-ED14984A020B}"/>
              </a:ext>
            </a:extLst>
          </p:cNvPr>
          <p:cNvPicPr>
            <a:picLocks noChangeAspect="1"/>
          </p:cNvPicPr>
          <p:nvPr/>
        </p:nvPicPr>
        <p:blipFill>
          <a:blip r:embed="rId4"/>
          <a:stretch>
            <a:fillRect/>
          </a:stretch>
        </p:blipFill>
        <p:spPr>
          <a:xfrm>
            <a:off x="911000" y="8052927"/>
            <a:ext cx="904853" cy="852650"/>
          </a:xfrm>
          <a:prstGeom prst="rect">
            <a:avLst/>
          </a:prstGeom>
        </p:spPr>
      </p:pic>
      <p:sp>
        <p:nvSpPr>
          <p:cNvPr id="40" name="テキスト ボックス 39">
            <a:extLst>
              <a:ext uri="{FF2B5EF4-FFF2-40B4-BE49-F238E27FC236}">
                <a16:creationId xmlns:a16="http://schemas.microsoft.com/office/drawing/2014/main" id="{C252E895-9E02-4782-A0B0-81759B91AC74}"/>
              </a:ext>
            </a:extLst>
          </p:cNvPr>
          <p:cNvSpPr txBox="1"/>
          <p:nvPr/>
        </p:nvSpPr>
        <p:spPr>
          <a:xfrm>
            <a:off x="4688567" y="6848115"/>
            <a:ext cx="2562290" cy="923330"/>
          </a:xfrm>
          <a:prstGeom prst="rect">
            <a:avLst/>
          </a:prstGeom>
          <a:noFill/>
        </p:spPr>
        <p:txBody>
          <a:bodyPr wrap="square" rtlCol="0">
            <a:spAutoFit/>
          </a:bodyPr>
          <a:lstStyle/>
          <a:p>
            <a:r>
              <a:rPr kumimoji="1" lang="en-US" altLang="ja-JP" sz="1200" b="1" dirty="0"/>
              <a:t>[</a:t>
            </a:r>
            <a:r>
              <a:rPr kumimoji="1" lang="ja-JP" altLang="en-US" sz="1200" b="1" dirty="0"/>
              <a:t>大阪府公式ＳＮＳ</a:t>
            </a:r>
            <a:r>
              <a:rPr kumimoji="1" lang="en-US" altLang="ja-JP" sz="1200" b="1" dirty="0"/>
              <a:t>]</a:t>
            </a:r>
          </a:p>
          <a:p>
            <a:r>
              <a:rPr kumimoji="1" lang="ja-JP" altLang="en-US" sz="1050" dirty="0"/>
              <a:t>　大阪府における発達障がいの理解・啓発や、発達支援に関わる人材育成の取組についての情報を広く発信しています。</a:t>
            </a:r>
          </a:p>
        </p:txBody>
      </p:sp>
      <p:sp>
        <p:nvSpPr>
          <p:cNvPr id="43" name="四角形: 角を丸くする 42">
            <a:extLst>
              <a:ext uri="{FF2B5EF4-FFF2-40B4-BE49-F238E27FC236}">
                <a16:creationId xmlns:a16="http://schemas.microsoft.com/office/drawing/2014/main" id="{24A92CAE-6B36-4240-8A91-7803CAAE336E}"/>
              </a:ext>
            </a:extLst>
          </p:cNvPr>
          <p:cNvSpPr/>
          <p:nvPr/>
        </p:nvSpPr>
        <p:spPr>
          <a:xfrm>
            <a:off x="4889908" y="7836292"/>
            <a:ext cx="232057" cy="211747"/>
          </a:xfrm>
          <a:prstGeom prst="roundRect">
            <a:avLst/>
          </a:prstGeom>
          <a:solidFill>
            <a:sysClr val="windowText" lastClr="000000"/>
          </a:solidFill>
          <a:ln w="12700" cap="flat" cmpd="sng" algn="ctr">
            <a:solidFill>
              <a:sysClr val="windowText" lastClr="000000">
                <a:shade val="50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44" name="図 43">
            <a:extLst>
              <a:ext uri="{FF2B5EF4-FFF2-40B4-BE49-F238E27FC236}">
                <a16:creationId xmlns:a16="http://schemas.microsoft.com/office/drawing/2014/main" id="{10D9D4CA-ACAA-43F8-9FCC-CF6F84AAE2B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0166" y="7860423"/>
            <a:ext cx="177131" cy="174547"/>
          </a:xfrm>
          <a:prstGeom prst="rect">
            <a:avLst/>
          </a:prstGeom>
          <a:noFill/>
          <a:ln>
            <a:noFill/>
          </a:ln>
        </p:spPr>
      </p:pic>
      <p:pic>
        <p:nvPicPr>
          <p:cNvPr id="45" name="図 44">
            <a:extLst>
              <a:ext uri="{FF2B5EF4-FFF2-40B4-BE49-F238E27FC236}">
                <a16:creationId xmlns:a16="http://schemas.microsoft.com/office/drawing/2014/main" id="{5B009C42-8F7D-4B3C-A911-DE3B8D0E72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1465" y="8040012"/>
            <a:ext cx="998117" cy="998117"/>
          </a:xfrm>
          <a:prstGeom prst="rect">
            <a:avLst/>
          </a:prstGeom>
        </p:spPr>
      </p:pic>
      <p:sp>
        <p:nvSpPr>
          <p:cNvPr id="46" name="テキスト ボックス 45">
            <a:extLst>
              <a:ext uri="{FF2B5EF4-FFF2-40B4-BE49-F238E27FC236}">
                <a16:creationId xmlns:a16="http://schemas.microsoft.com/office/drawing/2014/main" id="{88966A42-EB7F-4ECC-9D1B-F4D5A055648C}"/>
              </a:ext>
            </a:extLst>
          </p:cNvPr>
          <p:cNvSpPr txBox="1"/>
          <p:nvPr/>
        </p:nvSpPr>
        <p:spPr>
          <a:xfrm>
            <a:off x="5056692" y="7804061"/>
            <a:ext cx="672817" cy="276999"/>
          </a:xfrm>
          <a:prstGeom prst="rect">
            <a:avLst/>
          </a:prstGeom>
          <a:noFill/>
        </p:spPr>
        <p:txBody>
          <a:bodyPr wrap="square" rtlCol="0">
            <a:spAutoFit/>
          </a:bodyPr>
          <a:lstStyle/>
          <a:p>
            <a:r>
              <a:rPr kumimoji="1" lang="ja-JP" altLang="en-US" sz="1200" b="1" dirty="0"/>
              <a:t>公式Ｘ</a:t>
            </a:r>
          </a:p>
        </p:txBody>
      </p:sp>
      <p:pic>
        <p:nvPicPr>
          <p:cNvPr id="47" name="図 46">
            <a:extLst>
              <a:ext uri="{FF2B5EF4-FFF2-40B4-BE49-F238E27FC236}">
                <a16:creationId xmlns:a16="http://schemas.microsoft.com/office/drawing/2014/main" id="{95BA49AF-7B7F-4FCA-B1C0-A3EA3C0F676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3933" y="7863466"/>
            <a:ext cx="312457" cy="204386"/>
          </a:xfrm>
          <a:prstGeom prst="rect">
            <a:avLst/>
          </a:prstGeom>
          <a:noFill/>
          <a:ln>
            <a:noFill/>
          </a:ln>
        </p:spPr>
      </p:pic>
      <p:sp>
        <p:nvSpPr>
          <p:cNvPr id="48" name="テキスト ボックス 47">
            <a:extLst>
              <a:ext uri="{FF2B5EF4-FFF2-40B4-BE49-F238E27FC236}">
                <a16:creationId xmlns:a16="http://schemas.microsoft.com/office/drawing/2014/main" id="{B4D151C2-669B-4F24-BB56-A89CF3C693E0}"/>
              </a:ext>
            </a:extLst>
          </p:cNvPr>
          <p:cNvSpPr txBox="1"/>
          <p:nvPr/>
        </p:nvSpPr>
        <p:spPr>
          <a:xfrm>
            <a:off x="6095480" y="7857629"/>
            <a:ext cx="998117" cy="246221"/>
          </a:xfrm>
          <a:prstGeom prst="rect">
            <a:avLst/>
          </a:prstGeom>
          <a:noFill/>
        </p:spPr>
        <p:txBody>
          <a:bodyPr wrap="square" rtlCol="0">
            <a:spAutoFit/>
          </a:bodyPr>
          <a:lstStyle/>
          <a:p>
            <a:pPr algn="ctr"/>
            <a:r>
              <a:rPr kumimoji="1" lang="ja-JP" altLang="en-US" sz="1000" b="1" dirty="0"/>
              <a:t>公式</a:t>
            </a:r>
            <a:r>
              <a:rPr kumimoji="1" lang="en-US" altLang="ja-JP" sz="1000" b="1" dirty="0" err="1"/>
              <a:t>Youtube</a:t>
            </a:r>
            <a:endParaRPr kumimoji="1" lang="ja-JP" altLang="en-US" sz="1000" b="1" dirty="0"/>
          </a:p>
        </p:txBody>
      </p:sp>
      <p:pic>
        <p:nvPicPr>
          <p:cNvPr id="49" name="図 48">
            <a:extLst>
              <a:ext uri="{FF2B5EF4-FFF2-40B4-BE49-F238E27FC236}">
                <a16:creationId xmlns:a16="http://schemas.microsoft.com/office/drawing/2014/main" id="{EC355330-78BD-46E1-853B-4D6BF829CC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834" y="8054883"/>
            <a:ext cx="998117" cy="998117"/>
          </a:xfrm>
          <a:prstGeom prst="rect">
            <a:avLst/>
          </a:prstGeom>
        </p:spPr>
      </p:pic>
      <p:cxnSp>
        <p:nvCxnSpPr>
          <p:cNvPr id="51" name="直線コネクタ 50">
            <a:extLst>
              <a:ext uri="{FF2B5EF4-FFF2-40B4-BE49-F238E27FC236}">
                <a16:creationId xmlns:a16="http://schemas.microsoft.com/office/drawing/2014/main" id="{8AC92AEC-AEE4-4F87-B6F7-1CCE73CD3057}"/>
              </a:ext>
            </a:extLst>
          </p:cNvPr>
          <p:cNvCxnSpPr>
            <a:cxnSpLocks/>
          </p:cNvCxnSpPr>
          <p:nvPr/>
        </p:nvCxnSpPr>
        <p:spPr>
          <a:xfrm>
            <a:off x="1162306" y="6495873"/>
            <a:ext cx="768394" cy="5165"/>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8A8B1C8B-816E-464F-9B82-CC17E30E0FEB}"/>
              </a:ext>
            </a:extLst>
          </p:cNvPr>
          <p:cNvCxnSpPr>
            <a:cxnSpLocks/>
          </p:cNvCxnSpPr>
          <p:nvPr/>
        </p:nvCxnSpPr>
        <p:spPr>
          <a:xfrm>
            <a:off x="5416502" y="6491570"/>
            <a:ext cx="744105" cy="4346"/>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5" name="図 54">
            <a:extLst>
              <a:ext uri="{FF2B5EF4-FFF2-40B4-BE49-F238E27FC236}">
                <a16:creationId xmlns:a16="http://schemas.microsoft.com/office/drawing/2014/main" id="{090646D8-D09F-4181-8116-8875BC9B0A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7292" y="1404941"/>
            <a:ext cx="770504" cy="1229750"/>
          </a:xfrm>
          <a:prstGeom prst="rect">
            <a:avLst/>
          </a:prstGeom>
        </p:spPr>
      </p:pic>
      <p:sp>
        <p:nvSpPr>
          <p:cNvPr id="58" name="テキスト ボックス 57">
            <a:extLst>
              <a:ext uri="{FF2B5EF4-FFF2-40B4-BE49-F238E27FC236}">
                <a16:creationId xmlns:a16="http://schemas.microsoft.com/office/drawing/2014/main" id="{F4295B91-C81F-4F3D-940D-A0675589C8B6}"/>
              </a:ext>
            </a:extLst>
          </p:cNvPr>
          <p:cNvSpPr txBox="1"/>
          <p:nvPr/>
        </p:nvSpPr>
        <p:spPr>
          <a:xfrm>
            <a:off x="6306945" y="2561512"/>
            <a:ext cx="998118" cy="184666"/>
          </a:xfrm>
          <a:prstGeom prst="rect">
            <a:avLst/>
          </a:prstGeom>
          <a:noFill/>
        </p:spPr>
        <p:txBody>
          <a:bodyPr wrap="square" rtlCol="0">
            <a:spAutoFit/>
          </a:bodyPr>
          <a:lstStyle/>
          <a:p>
            <a:r>
              <a:rPr kumimoji="1" lang="ja-JP" altLang="en-US" sz="600" dirty="0"/>
              <a:t>Ⓒ</a:t>
            </a:r>
            <a:r>
              <a:rPr kumimoji="1" lang="en-US" altLang="ja-JP" sz="600" dirty="0"/>
              <a:t>2014 </a:t>
            </a:r>
            <a:r>
              <a:rPr kumimoji="1" lang="ja-JP" altLang="en-US" sz="600" dirty="0"/>
              <a:t>大阪府もずやん</a:t>
            </a:r>
          </a:p>
        </p:txBody>
      </p:sp>
      <p:sp>
        <p:nvSpPr>
          <p:cNvPr id="2" name="テキスト ボックス 1">
            <a:extLst>
              <a:ext uri="{FF2B5EF4-FFF2-40B4-BE49-F238E27FC236}">
                <a16:creationId xmlns:a16="http://schemas.microsoft.com/office/drawing/2014/main" id="{A7A135D9-329A-4FCD-A28E-A4A3DC174800}"/>
              </a:ext>
            </a:extLst>
          </p:cNvPr>
          <p:cNvSpPr txBox="1"/>
          <p:nvPr/>
        </p:nvSpPr>
        <p:spPr>
          <a:xfrm>
            <a:off x="2817674" y="9302615"/>
            <a:ext cx="1799134" cy="307777"/>
          </a:xfrm>
          <a:prstGeom prst="rect">
            <a:avLst/>
          </a:prstGeom>
          <a:noFill/>
        </p:spPr>
        <p:txBody>
          <a:bodyPr wrap="square" rtlCol="0">
            <a:spAutoFit/>
          </a:bodyPr>
          <a:lstStyle/>
          <a:p>
            <a:pPr algn="ctr"/>
            <a:r>
              <a:rPr kumimoji="1" lang="ja-JP" altLang="en-US" sz="1400" b="1" dirty="0">
                <a:solidFill>
                  <a:schemeClr val="bg1"/>
                </a:solidFill>
              </a:rPr>
              <a:t>お問い合わせ</a:t>
            </a:r>
          </a:p>
        </p:txBody>
      </p:sp>
      <p:sp>
        <p:nvSpPr>
          <p:cNvPr id="50" name="テキスト ボックス 49">
            <a:extLst>
              <a:ext uri="{FF2B5EF4-FFF2-40B4-BE49-F238E27FC236}">
                <a16:creationId xmlns:a16="http://schemas.microsoft.com/office/drawing/2014/main" id="{2938B598-78AB-4024-A241-3882F80A0A4D}"/>
              </a:ext>
            </a:extLst>
          </p:cNvPr>
          <p:cNvSpPr txBox="1"/>
          <p:nvPr/>
        </p:nvSpPr>
        <p:spPr>
          <a:xfrm>
            <a:off x="1465930" y="9848241"/>
            <a:ext cx="5353515" cy="538609"/>
          </a:xfrm>
          <a:prstGeom prst="rect">
            <a:avLst/>
          </a:prstGeom>
          <a:noFill/>
        </p:spPr>
        <p:txBody>
          <a:bodyPr wrap="square" rtlCol="0">
            <a:spAutoFit/>
          </a:bodyPr>
          <a:lstStyle/>
          <a:p>
            <a:r>
              <a:rPr kumimoji="1" lang="ja-JP" altLang="en-US" sz="1050" dirty="0">
                <a:solidFill>
                  <a:schemeClr val="bg1"/>
                </a:solidFill>
                <a:latin typeface="游ゴシック" panose="020B0400000000000000" pitchFamily="50" charset="-128"/>
                <a:ea typeface="游ゴシック" panose="020B0400000000000000" pitchFamily="50" charset="-128"/>
              </a:rPr>
              <a:t>大阪府福祉部障がい福祉室地域生活支援課　発達障がい児者支援グループ</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a:p>
            <a:r>
              <a:rPr kumimoji="1" lang="zh-CN" altLang="en-US" sz="1050" dirty="0">
                <a:solidFill>
                  <a:schemeClr val="bg1"/>
                </a:solidFill>
                <a:latin typeface="游ゴシック" panose="020B0400000000000000" pitchFamily="50" charset="-128"/>
                <a:ea typeface="游ゴシック" panose="020B0400000000000000" pitchFamily="50" charset="-128"/>
              </a:rPr>
              <a:t>〒</a:t>
            </a:r>
            <a:r>
              <a:rPr kumimoji="1" lang="en-US" altLang="zh-CN" sz="1050" dirty="0">
                <a:solidFill>
                  <a:schemeClr val="bg1"/>
                </a:solidFill>
                <a:latin typeface="游ゴシック" panose="020B0400000000000000" pitchFamily="50" charset="-128"/>
                <a:ea typeface="游ゴシック" panose="020B0400000000000000" pitchFamily="50" charset="-128"/>
              </a:rPr>
              <a:t>540-8570 </a:t>
            </a:r>
            <a:r>
              <a:rPr kumimoji="1" lang="zh-CN" altLang="en-US" sz="1050" dirty="0">
                <a:solidFill>
                  <a:schemeClr val="bg1"/>
                </a:solidFill>
                <a:latin typeface="游ゴシック" panose="020B0400000000000000" pitchFamily="50" charset="-128"/>
                <a:ea typeface="游ゴシック" panose="020B0400000000000000" pitchFamily="50" charset="-128"/>
              </a:rPr>
              <a:t>大阪市中央区大手前</a:t>
            </a:r>
            <a:r>
              <a:rPr kumimoji="1" lang="en-US" altLang="zh-CN" sz="1050" dirty="0">
                <a:solidFill>
                  <a:schemeClr val="bg1"/>
                </a:solidFill>
                <a:latin typeface="游ゴシック" panose="020B0400000000000000" pitchFamily="50" charset="-128"/>
                <a:ea typeface="游ゴシック" panose="020B0400000000000000" pitchFamily="50" charset="-128"/>
              </a:rPr>
              <a:t>2</a:t>
            </a:r>
            <a:r>
              <a:rPr kumimoji="1" lang="zh-CN" altLang="en-US" sz="1050" dirty="0">
                <a:solidFill>
                  <a:schemeClr val="bg1"/>
                </a:solidFill>
                <a:latin typeface="游ゴシック" panose="020B0400000000000000" pitchFamily="50" charset="-128"/>
                <a:ea typeface="游ゴシック" panose="020B0400000000000000" pitchFamily="50" charset="-128"/>
              </a:rPr>
              <a:t>丁目</a:t>
            </a:r>
            <a:r>
              <a:rPr kumimoji="1" lang="en-US" altLang="ja-JP" sz="1050" dirty="0">
                <a:solidFill>
                  <a:schemeClr val="bg1"/>
                </a:solidFill>
                <a:latin typeface="游ゴシック" panose="020B0400000000000000" pitchFamily="50" charset="-128"/>
                <a:ea typeface="游ゴシック" panose="020B0400000000000000" pitchFamily="50" charset="-128"/>
              </a:rPr>
              <a:t>/TEL</a:t>
            </a:r>
            <a:r>
              <a:rPr kumimoji="1" lang="ja-JP" altLang="en-US" sz="1050" dirty="0">
                <a:solidFill>
                  <a:schemeClr val="bg1"/>
                </a:solidFill>
                <a:latin typeface="游ゴシック" panose="020B0400000000000000" pitchFamily="50" charset="-128"/>
                <a:ea typeface="游ゴシック" panose="020B0400000000000000" pitchFamily="50" charset="-128"/>
              </a:rPr>
              <a:t>：</a:t>
            </a:r>
            <a:r>
              <a:rPr kumimoji="1" lang="en-US" altLang="ja-JP" sz="1050" dirty="0">
                <a:solidFill>
                  <a:schemeClr val="bg1"/>
                </a:solidFill>
                <a:latin typeface="游ゴシック" panose="020B0400000000000000" pitchFamily="50" charset="-128"/>
                <a:ea typeface="游ゴシック" panose="020B0400000000000000" pitchFamily="50" charset="-128"/>
              </a:rPr>
              <a:t>06-6941-0351</a:t>
            </a:r>
            <a:r>
              <a:rPr kumimoji="1" lang="ja-JP" altLang="en-US" sz="1050" dirty="0">
                <a:solidFill>
                  <a:schemeClr val="bg1"/>
                </a:solidFill>
                <a:latin typeface="游ゴシック" panose="020B0400000000000000" pitchFamily="50" charset="-128"/>
                <a:ea typeface="游ゴシック" panose="020B0400000000000000" pitchFamily="50" charset="-128"/>
              </a:rPr>
              <a:t>（代表）</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a:p>
            <a:r>
              <a:rPr kumimoji="1" lang="en-US" altLang="ja-JP" sz="800" dirty="0">
                <a:solidFill>
                  <a:schemeClr val="bg1"/>
                </a:solidFill>
                <a:latin typeface="游ゴシック" panose="020B0400000000000000" pitchFamily="50" charset="-128"/>
                <a:ea typeface="游ゴシック" panose="020B0400000000000000" pitchFamily="50" charset="-128"/>
              </a:rPr>
              <a:t>URL:https://www.pref.osaka.lg.jp/o090070/chiikiseikatsu/hattatsusyogai_osaka/25_autismawareness.html</a:t>
            </a:r>
          </a:p>
        </p:txBody>
      </p:sp>
      <p:sp>
        <p:nvSpPr>
          <p:cNvPr id="54" name="テキスト ボックス 53">
            <a:extLst>
              <a:ext uri="{FF2B5EF4-FFF2-40B4-BE49-F238E27FC236}">
                <a16:creationId xmlns:a16="http://schemas.microsoft.com/office/drawing/2014/main" id="{C110CC46-A93B-47F0-89D2-3027848C667D}"/>
              </a:ext>
            </a:extLst>
          </p:cNvPr>
          <p:cNvSpPr txBox="1"/>
          <p:nvPr/>
        </p:nvSpPr>
        <p:spPr>
          <a:xfrm>
            <a:off x="6530323" y="10275915"/>
            <a:ext cx="897465" cy="184666"/>
          </a:xfrm>
          <a:prstGeom prst="rect">
            <a:avLst/>
          </a:prstGeom>
          <a:noFill/>
        </p:spPr>
        <p:txBody>
          <a:bodyPr wrap="square" rtlCol="0">
            <a:spAutoFit/>
          </a:bodyPr>
          <a:lstStyle/>
          <a:p>
            <a:r>
              <a:rPr kumimoji="1" lang="ja-JP" altLang="en-US" sz="600" b="1" dirty="0">
                <a:solidFill>
                  <a:schemeClr val="bg1"/>
                </a:solidFill>
              </a:rPr>
              <a:t>大阪府ホームページ</a:t>
            </a:r>
          </a:p>
        </p:txBody>
      </p:sp>
      <p:pic>
        <p:nvPicPr>
          <p:cNvPr id="10" name="図 9">
            <a:extLst>
              <a:ext uri="{FF2B5EF4-FFF2-40B4-BE49-F238E27FC236}">
                <a16:creationId xmlns:a16="http://schemas.microsoft.com/office/drawing/2014/main" id="{143B3DD3-770F-4B4C-ABE2-9FB36AB366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10837" y="9743106"/>
            <a:ext cx="536438" cy="536438"/>
          </a:xfrm>
          <a:prstGeom prst="rect">
            <a:avLst/>
          </a:prstGeom>
        </p:spPr>
      </p:pic>
      <p:pic>
        <p:nvPicPr>
          <p:cNvPr id="52" name="図 51">
            <a:extLst>
              <a:ext uri="{FF2B5EF4-FFF2-40B4-BE49-F238E27FC236}">
                <a16:creationId xmlns:a16="http://schemas.microsoft.com/office/drawing/2014/main" id="{29A7C120-0AC5-4EAB-990F-2E5D7E948E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418" y="9988221"/>
            <a:ext cx="997940" cy="287694"/>
          </a:xfrm>
          <a:prstGeom prst="rect">
            <a:avLst/>
          </a:prstGeom>
        </p:spPr>
      </p:pic>
      <p:sp>
        <p:nvSpPr>
          <p:cNvPr id="62" name="四角形: 角を丸くする 61">
            <a:extLst>
              <a:ext uri="{FF2B5EF4-FFF2-40B4-BE49-F238E27FC236}">
                <a16:creationId xmlns:a16="http://schemas.microsoft.com/office/drawing/2014/main" id="{27C9E67D-9E6C-4DD8-9D1C-B87A83F94446}"/>
              </a:ext>
            </a:extLst>
          </p:cNvPr>
          <p:cNvSpPr/>
          <p:nvPr/>
        </p:nvSpPr>
        <p:spPr>
          <a:xfrm>
            <a:off x="2708312" y="4007157"/>
            <a:ext cx="2112442" cy="1884957"/>
          </a:xfrm>
          <a:prstGeom prst="roundRect">
            <a:avLst/>
          </a:prstGeom>
          <a:solidFill>
            <a:schemeClr val="accent5">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四角形: 角を丸くする 60">
            <a:extLst>
              <a:ext uri="{FF2B5EF4-FFF2-40B4-BE49-F238E27FC236}">
                <a16:creationId xmlns:a16="http://schemas.microsoft.com/office/drawing/2014/main" id="{A6D8926A-7B46-4D0F-8C29-883B8B08D72B}"/>
              </a:ext>
            </a:extLst>
          </p:cNvPr>
          <p:cNvSpPr/>
          <p:nvPr/>
        </p:nvSpPr>
        <p:spPr>
          <a:xfrm>
            <a:off x="4896323" y="4007156"/>
            <a:ext cx="2112442" cy="1884957"/>
          </a:xfrm>
          <a:prstGeom prst="roundRect">
            <a:avLst/>
          </a:prstGeom>
          <a:solidFill>
            <a:schemeClr val="accent5">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49AAA8D8-0B1D-419B-9703-FB6B29ECD5E9}"/>
              </a:ext>
            </a:extLst>
          </p:cNvPr>
          <p:cNvSpPr txBox="1"/>
          <p:nvPr/>
        </p:nvSpPr>
        <p:spPr>
          <a:xfrm>
            <a:off x="2772877" y="4164129"/>
            <a:ext cx="2092978" cy="630942"/>
          </a:xfrm>
          <a:prstGeom prst="rect">
            <a:avLst/>
          </a:prstGeom>
          <a:noFill/>
        </p:spPr>
        <p:txBody>
          <a:bodyPr wrap="square" rtlCol="0">
            <a:spAutoFit/>
          </a:bodyPr>
          <a:lstStyle/>
          <a:p>
            <a:r>
              <a:rPr kumimoji="1" lang="ja-JP" altLang="en-US" sz="1100" b="1" dirty="0">
                <a:solidFill>
                  <a:schemeClr val="accent1">
                    <a:lumMod val="75000"/>
                  </a:schemeClr>
                </a:solidFill>
              </a:rPr>
              <a:t>大阪市発達障がい者支援センター</a:t>
            </a:r>
            <a:endParaRPr kumimoji="1" lang="en-US" altLang="ja-JP" sz="1100" b="1" dirty="0">
              <a:solidFill>
                <a:schemeClr val="accent1">
                  <a:lumMod val="75000"/>
                </a:schemeClr>
              </a:solidFill>
            </a:endParaRPr>
          </a:p>
          <a:p>
            <a:r>
              <a:rPr kumimoji="1" lang="ja-JP" altLang="en-US" sz="1300" b="1" dirty="0">
                <a:solidFill>
                  <a:schemeClr val="accent1">
                    <a:lumMod val="75000"/>
                  </a:schemeClr>
                </a:solidFill>
              </a:rPr>
              <a:t>「エルムおおさか」</a:t>
            </a:r>
          </a:p>
        </p:txBody>
      </p:sp>
      <p:sp>
        <p:nvSpPr>
          <p:cNvPr id="25" name="テキスト ボックス 24">
            <a:extLst>
              <a:ext uri="{FF2B5EF4-FFF2-40B4-BE49-F238E27FC236}">
                <a16:creationId xmlns:a16="http://schemas.microsoft.com/office/drawing/2014/main" id="{43C69770-6F1E-43F7-8EBC-95C1CAC18535}"/>
              </a:ext>
            </a:extLst>
          </p:cNvPr>
          <p:cNvSpPr txBox="1"/>
          <p:nvPr/>
        </p:nvSpPr>
        <p:spPr>
          <a:xfrm>
            <a:off x="2781297" y="4847623"/>
            <a:ext cx="2063099" cy="984885"/>
          </a:xfrm>
          <a:prstGeom prst="rect">
            <a:avLst/>
          </a:prstGeom>
          <a:noFill/>
        </p:spPr>
        <p:txBody>
          <a:bodyPr wrap="square" rtlCol="0">
            <a:spAutoFit/>
          </a:bodyPr>
          <a:lstStyle/>
          <a:p>
            <a:r>
              <a:rPr kumimoji="1" lang="ja-JP" altLang="en-US" sz="1100" dirty="0"/>
              <a:t>〒</a:t>
            </a:r>
            <a:r>
              <a:rPr kumimoji="1" lang="en-US" altLang="ja-JP" sz="1100" dirty="0"/>
              <a:t>547-0026</a:t>
            </a:r>
          </a:p>
          <a:p>
            <a:r>
              <a:rPr kumimoji="1" lang="ja-JP" altLang="en-US" sz="1100" dirty="0"/>
              <a:t>大阪市平野区喜連西</a:t>
            </a:r>
            <a:r>
              <a:rPr kumimoji="1" lang="en-US" altLang="ja-JP" sz="1100" dirty="0"/>
              <a:t>6-2-55</a:t>
            </a:r>
            <a:r>
              <a:rPr kumimoji="1" lang="ja-JP" altLang="en-US" sz="1100" dirty="0"/>
              <a:t>　</a:t>
            </a:r>
            <a:endParaRPr kumimoji="1" lang="en-US" altLang="ja-JP" sz="1100" dirty="0"/>
          </a:p>
          <a:p>
            <a:r>
              <a:rPr kumimoji="1" lang="ja-JP" altLang="en-US" sz="1100" dirty="0"/>
              <a:t>大阪市立心身障がい者リハビリテーションセンター２</a:t>
            </a:r>
            <a:r>
              <a:rPr kumimoji="1" lang="en-US" altLang="ja-JP" sz="1100" dirty="0"/>
              <a:t>F</a:t>
            </a:r>
          </a:p>
          <a:p>
            <a:r>
              <a:rPr kumimoji="1" lang="en-US" altLang="ja-JP" sz="1200" dirty="0"/>
              <a:t>TEL:06-6797-6931</a:t>
            </a:r>
            <a:endParaRPr kumimoji="1" lang="ja-JP" altLang="en-US" sz="1200" dirty="0"/>
          </a:p>
        </p:txBody>
      </p:sp>
      <p:sp>
        <p:nvSpPr>
          <p:cNvPr id="22" name="テキスト ボックス 21">
            <a:extLst>
              <a:ext uri="{FF2B5EF4-FFF2-40B4-BE49-F238E27FC236}">
                <a16:creationId xmlns:a16="http://schemas.microsoft.com/office/drawing/2014/main" id="{8AADB600-1170-4CBE-B4FD-A839953F6E7A}"/>
              </a:ext>
            </a:extLst>
          </p:cNvPr>
          <p:cNvSpPr txBox="1"/>
          <p:nvPr/>
        </p:nvSpPr>
        <p:spPr>
          <a:xfrm>
            <a:off x="4955102" y="4195583"/>
            <a:ext cx="2064666" cy="461665"/>
          </a:xfrm>
          <a:prstGeom prst="rect">
            <a:avLst/>
          </a:prstGeom>
          <a:noFill/>
        </p:spPr>
        <p:txBody>
          <a:bodyPr wrap="square" rtlCol="0">
            <a:spAutoFit/>
          </a:bodyPr>
          <a:lstStyle/>
          <a:p>
            <a:r>
              <a:rPr kumimoji="1" lang="ja-JP" altLang="en-US" sz="1100" b="1" dirty="0">
                <a:solidFill>
                  <a:schemeClr val="accent1">
                    <a:lumMod val="75000"/>
                  </a:schemeClr>
                </a:solidFill>
              </a:rPr>
              <a:t>堺市発達障害者支援センター</a:t>
            </a:r>
            <a:endParaRPr kumimoji="1" lang="en-US" altLang="ja-JP" sz="1100" b="1" dirty="0">
              <a:solidFill>
                <a:schemeClr val="accent1">
                  <a:lumMod val="75000"/>
                </a:schemeClr>
              </a:solidFill>
            </a:endParaRPr>
          </a:p>
          <a:p>
            <a:r>
              <a:rPr kumimoji="1" lang="ja-JP" altLang="en-US" sz="1300" b="1" dirty="0">
                <a:solidFill>
                  <a:schemeClr val="accent1">
                    <a:lumMod val="75000"/>
                  </a:schemeClr>
                </a:solidFill>
              </a:rPr>
              <a:t>「アプリコット堺」</a:t>
            </a:r>
          </a:p>
        </p:txBody>
      </p:sp>
      <p:sp>
        <p:nvSpPr>
          <p:cNvPr id="23" name="テキスト ボックス 22">
            <a:extLst>
              <a:ext uri="{FF2B5EF4-FFF2-40B4-BE49-F238E27FC236}">
                <a16:creationId xmlns:a16="http://schemas.microsoft.com/office/drawing/2014/main" id="{A985E87F-2DCF-4E5D-B5E3-6B9967A1B355}"/>
              </a:ext>
            </a:extLst>
          </p:cNvPr>
          <p:cNvSpPr txBox="1"/>
          <p:nvPr/>
        </p:nvSpPr>
        <p:spPr>
          <a:xfrm>
            <a:off x="4971893" y="4879604"/>
            <a:ext cx="2112441" cy="984885"/>
          </a:xfrm>
          <a:prstGeom prst="rect">
            <a:avLst/>
          </a:prstGeom>
          <a:noFill/>
        </p:spPr>
        <p:txBody>
          <a:bodyPr wrap="square" rtlCol="0">
            <a:spAutoFit/>
          </a:bodyPr>
          <a:lstStyle/>
          <a:p>
            <a:r>
              <a:rPr kumimoji="1" lang="ja-JP" altLang="en-US" sz="1100" dirty="0"/>
              <a:t>〒</a:t>
            </a:r>
            <a:r>
              <a:rPr kumimoji="1" lang="en-US" altLang="ja-JP" sz="1100" dirty="0"/>
              <a:t>590-0808 </a:t>
            </a:r>
          </a:p>
          <a:p>
            <a:r>
              <a:rPr kumimoji="1" lang="ja-JP" altLang="en-US" sz="1100" dirty="0"/>
              <a:t>堺市堺区旭ヶ丘中町４丁３番１号 堺市立健康福祉プラザ内</a:t>
            </a:r>
            <a:r>
              <a:rPr kumimoji="1" lang="en-US" altLang="ja-JP" sz="1100" dirty="0"/>
              <a:t>3F</a:t>
            </a:r>
          </a:p>
          <a:p>
            <a:r>
              <a:rPr kumimoji="1" lang="en-US" altLang="ja-JP" sz="1200" dirty="0"/>
              <a:t>TEL:072-275-8506</a:t>
            </a:r>
            <a:endParaRPr kumimoji="1" lang="ja-JP" altLang="en-US" sz="1200" dirty="0"/>
          </a:p>
        </p:txBody>
      </p:sp>
      <p:cxnSp>
        <p:nvCxnSpPr>
          <p:cNvPr id="30" name="直線コネクタ 29">
            <a:extLst>
              <a:ext uri="{FF2B5EF4-FFF2-40B4-BE49-F238E27FC236}">
                <a16:creationId xmlns:a16="http://schemas.microsoft.com/office/drawing/2014/main" id="{1321D186-9418-4426-B3A0-CA1251F01C94}"/>
              </a:ext>
            </a:extLst>
          </p:cNvPr>
          <p:cNvCxnSpPr>
            <a:cxnSpLocks/>
          </p:cNvCxnSpPr>
          <p:nvPr/>
        </p:nvCxnSpPr>
        <p:spPr>
          <a:xfrm flipV="1">
            <a:off x="4889908" y="4786517"/>
            <a:ext cx="2118857" cy="855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A9475AB6-9FFA-4851-B3BC-4BFA2A8AEEFF}"/>
              </a:ext>
            </a:extLst>
          </p:cNvPr>
          <p:cNvCxnSpPr>
            <a:cxnSpLocks/>
          </p:cNvCxnSpPr>
          <p:nvPr/>
        </p:nvCxnSpPr>
        <p:spPr>
          <a:xfrm>
            <a:off x="2708312" y="4829194"/>
            <a:ext cx="2107494" cy="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8305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626</TotalTime>
  <Words>631</Words>
  <Application>Microsoft Office PowerPoint</Application>
  <PresentationFormat>ユーザー設定</PresentationFormat>
  <Paragraphs>60</Paragraphs>
  <Slides>2</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vt:i4>
      </vt:variant>
    </vt:vector>
  </HeadingPairs>
  <TitlesOfParts>
    <vt:vector size="9" baseType="lpstr">
      <vt:lpstr>HGP明朝B</vt:lpstr>
      <vt:lpstr>游ゴシック</vt:lpstr>
      <vt:lpstr>Arial</vt:lpstr>
      <vt:lpstr>Bodoni MT</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ブルーライトアップ</dc:title>
  <dc:creator>内藤　友恵</dc:creator>
  <cp:lastModifiedBy>橋場　あゆみ</cp:lastModifiedBy>
  <cp:revision>65</cp:revision>
  <cp:lastPrinted>2026-03-04T06:42:31Z</cp:lastPrinted>
  <dcterms:created xsi:type="dcterms:W3CDTF">2026-02-12T06:55:38Z</dcterms:created>
  <dcterms:modified xsi:type="dcterms:W3CDTF">2026-03-24T01:58:46Z</dcterms:modified>
</cp:coreProperties>
</file>