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8" r:id="rId2"/>
    <p:sldMasterId id="2147483670" r:id="rId3"/>
  </p:sldMasterIdLst>
  <p:notesMasterIdLst>
    <p:notesMasterId r:id="rId6"/>
  </p:notesMasterIdLst>
  <p:sldIdLst>
    <p:sldId id="258" r:id="rId4"/>
    <p:sldId id="290" r:id="rId5"/>
  </p:sldIdLst>
  <p:sldSz cx="6858000" cy="9906000" type="A4"/>
  <p:notesSz cx="6646863" cy="9777413"/>
  <p:defaultTextStyle>
    <a:defPPr>
      <a:defRPr lang="ja-JP"/>
    </a:defPPr>
    <a:lvl1pPr marL="0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1pPr>
    <a:lvl2pPr marL="410246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2pPr>
    <a:lvl3pPr marL="820491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3pPr>
    <a:lvl4pPr marL="1230737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4pPr>
    <a:lvl5pPr marL="1640982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5pPr>
    <a:lvl6pPr marL="2051228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6pPr>
    <a:lvl7pPr marL="2461473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7pPr>
    <a:lvl8pPr marL="2871719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8pPr>
    <a:lvl9pPr marL="3281964" algn="l" defTabSz="820491" rtl="0" eaLnBrk="1" latinLnBrk="0" hangingPunct="1">
      <a:defRPr kumimoji="1"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5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8"/>
    <p:restoredTop sz="94715"/>
  </p:normalViewPr>
  <p:slideViewPr>
    <p:cSldViewPr>
      <p:cViewPr varScale="1">
        <p:scale>
          <a:sx n="57" d="100"/>
          <a:sy n="57" d="100"/>
        </p:scale>
        <p:origin x="2789" y="62"/>
      </p:cViewPr>
      <p:guideLst>
        <p:guide orient="horz" pos="2615"/>
        <p:guide pos="1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D54AA-5560-4DA6-AA89-7714D40B3CA6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22375"/>
            <a:ext cx="22844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6537" cy="3849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2C7E-2A00-4B0C-8A63-01AD8BDC22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2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1pPr>
    <a:lvl2pPr marL="410246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2pPr>
    <a:lvl3pPr marL="820491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3pPr>
    <a:lvl4pPr marL="1230737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4pPr>
    <a:lvl5pPr marL="1640982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5pPr>
    <a:lvl6pPr marL="2051228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6pPr>
    <a:lvl7pPr marL="2461473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7pPr>
    <a:lvl8pPr marL="2871719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8pPr>
    <a:lvl9pPr marL="3281964" algn="l" defTabSz="820491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70" y="3070860"/>
            <a:ext cx="58340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40" y="5547360"/>
            <a:ext cx="4804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7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5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4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2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3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5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4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80" y="2278380"/>
            <a:ext cx="2985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755" y="2278380"/>
            <a:ext cx="2985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3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9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0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840" y="9806762"/>
            <a:ext cx="0" cy="98599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79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17" name="bk object 17"/>
          <p:cNvSpPr/>
          <p:nvPr/>
        </p:nvSpPr>
        <p:spPr>
          <a:xfrm>
            <a:off x="-840" y="0"/>
            <a:ext cx="0" cy="98599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0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18" name="bk object 18"/>
          <p:cNvSpPr/>
          <p:nvPr/>
        </p:nvSpPr>
        <p:spPr>
          <a:xfrm>
            <a:off x="1" y="0"/>
            <a:ext cx="95810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19" name="bk object 19"/>
          <p:cNvSpPr/>
          <p:nvPr/>
        </p:nvSpPr>
        <p:spPr>
          <a:xfrm>
            <a:off x="6765882" y="0"/>
            <a:ext cx="95810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79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20" name="bk object 20"/>
          <p:cNvSpPr/>
          <p:nvPr/>
        </p:nvSpPr>
        <p:spPr>
          <a:xfrm>
            <a:off x="0" y="11"/>
            <a:ext cx="6861361" cy="9904847"/>
          </a:xfrm>
          <a:custGeom>
            <a:avLst/>
            <a:gdLst/>
            <a:ahLst/>
            <a:cxnLst/>
            <a:rect l="l" t="t" r="r" b="b"/>
            <a:pathLst>
              <a:path w="7776209" h="10908030">
                <a:moveTo>
                  <a:pt x="0" y="10907991"/>
                </a:moveTo>
                <a:lnTo>
                  <a:pt x="7776006" y="10907991"/>
                </a:lnTo>
                <a:lnTo>
                  <a:pt x="7776006" y="0"/>
                </a:lnTo>
                <a:lnTo>
                  <a:pt x="0" y="0"/>
                </a:lnTo>
                <a:lnTo>
                  <a:pt x="0" y="10907991"/>
                </a:lnTo>
                <a:close/>
              </a:path>
            </a:pathLst>
          </a:custGeom>
          <a:solidFill>
            <a:srgbClr val="F47D6E"/>
          </a:solidFill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21" name="bk object 21"/>
          <p:cNvSpPr/>
          <p:nvPr/>
        </p:nvSpPr>
        <p:spPr>
          <a:xfrm>
            <a:off x="419987" y="424957"/>
            <a:ext cx="6022041" cy="7976694"/>
          </a:xfrm>
          <a:custGeom>
            <a:avLst/>
            <a:gdLst/>
            <a:ahLst/>
            <a:cxnLst/>
            <a:rect l="l" t="t" r="r" b="b"/>
            <a:pathLst>
              <a:path w="6824980" h="8784590">
                <a:moveTo>
                  <a:pt x="6416967" y="0"/>
                </a:moveTo>
                <a:lnTo>
                  <a:pt x="407847" y="0"/>
                </a:lnTo>
                <a:lnTo>
                  <a:pt x="360284" y="2743"/>
                </a:lnTo>
                <a:lnTo>
                  <a:pt x="314332" y="10771"/>
                </a:lnTo>
                <a:lnTo>
                  <a:pt x="270297" y="23777"/>
                </a:lnTo>
                <a:lnTo>
                  <a:pt x="228487" y="41454"/>
                </a:lnTo>
                <a:lnTo>
                  <a:pt x="189205" y="63497"/>
                </a:lnTo>
                <a:lnTo>
                  <a:pt x="152760" y="89599"/>
                </a:lnTo>
                <a:lnTo>
                  <a:pt x="119456" y="119456"/>
                </a:lnTo>
                <a:lnTo>
                  <a:pt x="89599" y="152760"/>
                </a:lnTo>
                <a:lnTo>
                  <a:pt x="63497" y="189205"/>
                </a:lnTo>
                <a:lnTo>
                  <a:pt x="41454" y="228487"/>
                </a:lnTo>
                <a:lnTo>
                  <a:pt x="23777" y="270297"/>
                </a:lnTo>
                <a:lnTo>
                  <a:pt x="10771" y="314332"/>
                </a:lnTo>
                <a:lnTo>
                  <a:pt x="2743" y="360284"/>
                </a:lnTo>
                <a:lnTo>
                  <a:pt x="0" y="407847"/>
                </a:lnTo>
                <a:lnTo>
                  <a:pt x="0" y="8376577"/>
                </a:lnTo>
                <a:lnTo>
                  <a:pt x="2743" y="8424138"/>
                </a:lnTo>
                <a:lnTo>
                  <a:pt x="10771" y="8470087"/>
                </a:lnTo>
                <a:lnTo>
                  <a:pt x="23777" y="8514120"/>
                </a:lnTo>
                <a:lnTo>
                  <a:pt x="41454" y="8555929"/>
                </a:lnTo>
                <a:lnTo>
                  <a:pt x="63497" y="8595209"/>
                </a:lnTo>
                <a:lnTo>
                  <a:pt x="89599" y="8631654"/>
                </a:lnTo>
                <a:lnTo>
                  <a:pt x="119456" y="8664957"/>
                </a:lnTo>
                <a:lnTo>
                  <a:pt x="152760" y="8694813"/>
                </a:lnTo>
                <a:lnTo>
                  <a:pt x="189205" y="8720915"/>
                </a:lnTo>
                <a:lnTo>
                  <a:pt x="228487" y="8742958"/>
                </a:lnTo>
                <a:lnTo>
                  <a:pt x="270297" y="8760635"/>
                </a:lnTo>
                <a:lnTo>
                  <a:pt x="314332" y="8773640"/>
                </a:lnTo>
                <a:lnTo>
                  <a:pt x="360284" y="8781668"/>
                </a:lnTo>
                <a:lnTo>
                  <a:pt x="407847" y="8784412"/>
                </a:lnTo>
                <a:lnTo>
                  <a:pt x="6416967" y="8784412"/>
                </a:lnTo>
                <a:lnTo>
                  <a:pt x="6464528" y="8781668"/>
                </a:lnTo>
                <a:lnTo>
                  <a:pt x="6510477" y="8773640"/>
                </a:lnTo>
                <a:lnTo>
                  <a:pt x="6554510" y="8760635"/>
                </a:lnTo>
                <a:lnTo>
                  <a:pt x="6596319" y="8742958"/>
                </a:lnTo>
                <a:lnTo>
                  <a:pt x="6635599" y="8720915"/>
                </a:lnTo>
                <a:lnTo>
                  <a:pt x="6672044" y="8694813"/>
                </a:lnTo>
                <a:lnTo>
                  <a:pt x="6705347" y="8664957"/>
                </a:lnTo>
                <a:lnTo>
                  <a:pt x="6735203" y="8631654"/>
                </a:lnTo>
                <a:lnTo>
                  <a:pt x="6761305" y="8595209"/>
                </a:lnTo>
                <a:lnTo>
                  <a:pt x="6783348" y="8555929"/>
                </a:lnTo>
                <a:lnTo>
                  <a:pt x="6801025" y="8514120"/>
                </a:lnTo>
                <a:lnTo>
                  <a:pt x="6814030" y="8470087"/>
                </a:lnTo>
                <a:lnTo>
                  <a:pt x="6822058" y="8424138"/>
                </a:lnTo>
                <a:lnTo>
                  <a:pt x="6824802" y="8376577"/>
                </a:lnTo>
                <a:lnTo>
                  <a:pt x="6824802" y="407847"/>
                </a:lnTo>
                <a:lnTo>
                  <a:pt x="6822058" y="360284"/>
                </a:lnTo>
                <a:lnTo>
                  <a:pt x="6814030" y="314332"/>
                </a:lnTo>
                <a:lnTo>
                  <a:pt x="6801025" y="270297"/>
                </a:lnTo>
                <a:lnTo>
                  <a:pt x="6783348" y="228487"/>
                </a:lnTo>
                <a:lnTo>
                  <a:pt x="6761305" y="189205"/>
                </a:lnTo>
                <a:lnTo>
                  <a:pt x="6735203" y="152760"/>
                </a:lnTo>
                <a:lnTo>
                  <a:pt x="6705347" y="119456"/>
                </a:lnTo>
                <a:lnTo>
                  <a:pt x="6672044" y="89599"/>
                </a:lnTo>
                <a:lnTo>
                  <a:pt x="6635599" y="63497"/>
                </a:lnTo>
                <a:lnTo>
                  <a:pt x="6596319" y="41454"/>
                </a:lnTo>
                <a:lnTo>
                  <a:pt x="6554510" y="23777"/>
                </a:lnTo>
                <a:lnTo>
                  <a:pt x="6510477" y="10771"/>
                </a:lnTo>
                <a:lnTo>
                  <a:pt x="6464528" y="2743"/>
                </a:lnTo>
                <a:lnTo>
                  <a:pt x="6416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180" y="396240"/>
            <a:ext cx="61772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80" y="2278380"/>
            <a:ext cx="61772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625" y="9212580"/>
            <a:ext cx="2196353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80" y="9212580"/>
            <a:ext cx="1578628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1794" y="9212580"/>
            <a:ext cx="1578628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6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kumimoji="1"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kumimoji="1"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kumimoji="1"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84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4582A93-F67E-8343-8DFC-5FE565EEFC44}"/>
              </a:ext>
            </a:extLst>
          </p:cNvPr>
          <p:cNvSpPr txBox="1">
            <a:spLocks/>
          </p:cNvSpPr>
          <p:nvPr/>
        </p:nvSpPr>
        <p:spPr>
          <a:xfrm>
            <a:off x="666213" y="1063760"/>
            <a:ext cx="5503769" cy="892220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206" algn="ctr">
              <a:spcBef>
                <a:spcPts val="79"/>
              </a:spcBef>
            </a:pPr>
            <a:r>
              <a:rPr kumimoji="0" lang="ja-JP" altLang="en-US" sz="2824" b="1" kern="0" spc="-9" dirty="0">
                <a:solidFill>
                  <a:schemeClr val="tx1">
                    <a:lumMod val="75000"/>
                    <a:lumOff val="2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子ども・若者チャレンジ応援</a:t>
            </a:r>
            <a:endParaRPr kumimoji="0" lang="en-US" altLang="ja-JP" sz="2824" b="1" kern="0" spc="-9" dirty="0">
              <a:solidFill>
                <a:schemeClr val="tx1">
                  <a:lumMod val="75000"/>
                  <a:lumOff val="2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11206" algn="ctr">
              <a:spcBef>
                <a:spcPts val="79"/>
              </a:spcBef>
            </a:pPr>
            <a:r>
              <a:rPr kumimoji="0" lang="ja-JP" altLang="en-US" sz="2824" b="1" kern="0" spc="-9" dirty="0">
                <a:solidFill>
                  <a:schemeClr val="tx1">
                    <a:lumMod val="75000"/>
                    <a:lumOff val="2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自動販売機設置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2D49324A-F399-E34B-8FF7-941F5134306E}"/>
              </a:ext>
            </a:extLst>
          </p:cNvPr>
          <p:cNvSpPr txBox="1"/>
          <p:nvPr/>
        </p:nvSpPr>
        <p:spPr>
          <a:xfrm>
            <a:off x="3650685" y="8996164"/>
            <a:ext cx="2645156" cy="176005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059" b="1" spc="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TEL：</a:t>
            </a:r>
            <a:r>
              <a:rPr lang="en-US" altLang="ja-JP" sz="1059" b="1" spc="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0570-050328(</a:t>
            </a:r>
            <a:r>
              <a:rPr lang="ja-JP" altLang="en-US" sz="1059" b="1" spc="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ﾅﾋﾞﾀﾞｲﾔﾙ</a:t>
            </a:r>
            <a:r>
              <a:rPr lang="en-US" altLang="ja-JP" sz="1059" b="1" spc="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)</a:t>
            </a:r>
            <a:endParaRPr sz="1059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AABD92A3-2267-A649-85E8-ECFA5EE62F9F}"/>
              </a:ext>
            </a:extLst>
          </p:cNvPr>
          <p:cNvSpPr txBox="1"/>
          <p:nvPr/>
        </p:nvSpPr>
        <p:spPr>
          <a:xfrm>
            <a:off x="470647" y="9457765"/>
            <a:ext cx="5793374" cy="176005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lang="en-US" sz="1059" b="1" spc="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https://www.asahiinryo.co.jp/index.psp.html</a:t>
            </a:r>
            <a:endParaRPr sz="1059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998A367-8EA0-4E42-8691-7C640052CA42}"/>
              </a:ext>
            </a:extLst>
          </p:cNvPr>
          <p:cNvSpPr txBox="1"/>
          <p:nvPr/>
        </p:nvSpPr>
        <p:spPr>
          <a:xfrm>
            <a:off x="918602" y="1975037"/>
            <a:ext cx="5020796" cy="346864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algn="ctr">
              <a:spcBef>
                <a:spcPts val="110"/>
              </a:spcBef>
            </a:pPr>
            <a:r>
              <a:rPr lang="ja-JP" altLang="en-US" sz="2162" b="1" spc="22" dirty="0">
                <a:solidFill>
                  <a:srgbClr val="414042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（募金型自販機）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F8A3FED-00E6-0F42-AD47-32AFF857D3B5}"/>
              </a:ext>
            </a:extLst>
          </p:cNvPr>
          <p:cNvSpPr txBox="1"/>
          <p:nvPr/>
        </p:nvSpPr>
        <p:spPr>
          <a:xfrm>
            <a:off x="666212" y="6814789"/>
            <a:ext cx="5555524" cy="857911"/>
          </a:xfrm>
          <a:prstGeom prst="rect">
            <a:avLst/>
          </a:prstGeom>
        </p:spPr>
        <p:txBody>
          <a:bodyPr vert="horz" wrap="square" lIns="0" tIns="51546" rIns="0" bIns="0" rtlCol="0">
            <a:spAutoFit/>
          </a:bodyPr>
          <a:lstStyle/>
          <a:p>
            <a:pPr marL="11206">
              <a:spcBef>
                <a:spcPts val="405"/>
              </a:spcBef>
            </a:pPr>
            <a:r>
              <a:rPr lang="ja-JP" altLang="en-US" sz="1059" dirty="0">
                <a:solidFill>
                  <a:srgbClr val="231F2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大阪府では、青少年の社会参加・社会的自立に向けた支援の仕組みの整備に取り組んでいます。</a:t>
            </a:r>
          </a:p>
          <a:p>
            <a:pPr marL="11206">
              <a:spcBef>
                <a:spcPts val="405"/>
              </a:spcBef>
            </a:pPr>
            <a:r>
              <a:rPr lang="ja-JP" altLang="en-US" sz="1059" dirty="0">
                <a:solidFill>
                  <a:srgbClr val="231F2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平成</a:t>
            </a:r>
            <a:r>
              <a:rPr lang="en-US" altLang="ja-JP" sz="1059" dirty="0">
                <a:solidFill>
                  <a:srgbClr val="231F2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30</a:t>
            </a:r>
            <a:r>
              <a:rPr lang="ja-JP" altLang="en-US" sz="1059" dirty="0">
                <a:solidFill>
                  <a:srgbClr val="231F2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年より当該取組の一つとして、子どもや若者のチャレンジを応援することを目的とした</a:t>
            </a:r>
            <a:endParaRPr lang="en-US" altLang="ja-JP" sz="1059" dirty="0">
              <a:solidFill>
                <a:srgbClr val="231F2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uka Gothic Pr6N"/>
            </a:endParaRPr>
          </a:p>
          <a:p>
            <a:pPr marL="11206">
              <a:spcBef>
                <a:spcPts val="405"/>
              </a:spcBef>
            </a:pPr>
            <a:r>
              <a:rPr lang="ja-JP" altLang="en-US" sz="1059" dirty="0">
                <a:solidFill>
                  <a:srgbClr val="231F2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自動販売機を設置し、設置者の方より寄附をいただき、施策に活用する事業を実施しています。</a:t>
            </a:r>
          </a:p>
          <a:p>
            <a:pPr marL="11206">
              <a:spcBef>
                <a:spcPts val="405"/>
              </a:spcBef>
            </a:pPr>
            <a:r>
              <a:rPr lang="ja-JP" altLang="en-US" sz="1059" dirty="0">
                <a:solidFill>
                  <a:srgbClr val="231F2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uka Gothic Pr6N"/>
              </a:rPr>
              <a:t>アサヒ飲料は上記事業に参画し、子ども・若者チャレンジ応援自動販売機設置の普及に努めます。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9FAB9E0-9901-814C-B704-27720F3592C6}"/>
              </a:ext>
            </a:extLst>
          </p:cNvPr>
          <p:cNvSpPr txBox="1"/>
          <p:nvPr/>
        </p:nvSpPr>
        <p:spPr>
          <a:xfrm>
            <a:off x="470824" y="8449235"/>
            <a:ext cx="2809170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ja-JP" altLang="en-US" sz="1412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自販機設置に関する</a:t>
            </a:r>
            <a:r>
              <a:rPr sz="1412" b="1" dirty="0" err="1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問い合わせ</a:t>
            </a:r>
            <a:r>
              <a:rPr lang="ja-JP" altLang="en-US" sz="1412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先</a:t>
            </a:r>
            <a:endParaRPr sz="1412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129D2A3-2BB4-974A-9CD2-CAD16CB14DAF}"/>
              </a:ext>
            </a:extLst>
          </p:cNvPr>
          <p:cNvSpPr txBox="1"/>
          <p:nvPr/>
        </p:nvSpPr>
        <p:spPr>
          <a:xfrm>
            <a:off x="470824" y="8608870"/>
            <a:ext cx="3832412" cy="329328"/>
          </a:xfrm>
          <a:prstGeom prst="rect">
            <a:avLst/>
          </a:prstGeom>
        </p:spPr>
        <p:txBody>
          <a:bodyPr vert="horz" wrap="square" lIns="0" tIns="164726" rIns="0" bIns="0" rtlCol="0" anchor="t">
            <a:spAutoFit/>
          </a:bodyPr>
          <a:lstStyle/>
          <a:p>
            <a:pPr marL="11206">
              <a:spcBef>
                <a:spcPts val="1297"/>
              </a:spcBef>
            </a:pPr>
            <a:r>
              <a:rPr lang="ja-JP" altLang="en-US" sz="1059" b="1" spc="-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アサヒ飲料㈱</a:t>
            </a:r>
            <a:r>
              <a:rPr lang="zh-TW" altLang="en-US" sz="1059" b="1" spc="-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近畿圏本部</a:t>
            </a:r>
            <a:r>
              <a:rPr lang="ja-JP" altLang="en-US" sz="1059" b="1" spc="-4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自販機開発二部　岩谷　圭司</a:t>
            </a:r>
            <a:endParaRPr lang="zh-TW" altLang="en-US" sz="927" b="1" spc="-4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5A83E00-E1C6-724C-A03B-5FDEFDE7BFE9}"/>
              </a:ext>
            </a:extLst>
          </p:cNvPr>
          <p:cNvSpPr txBox="1"/>
          <p:nvPr/>
        </p:nvSpPr>
        <p:spPr>
          <a:xfrm>
            <a:off x="470824" y="8835223"/>
            <a:ext cx="3044797" cy="556441"/>
          </a:xfrm>
          <a:prstGeom prst="rect">
            <a:avLst/>
          </a:prstGeom>
        </p:spPr>
        <p:txBody>
          <a:bodyPr vert="horz" wrap="square" lIns="0" tIns="164726" rIns="0" bIns="0" rtlCol="0">
            <a:spAutoFit/>
          </a:bodyPr>
          <a:lstStyle/>
          <a:p>
            <a:pPr marL="11206">
              <a:spcBef>
                <a:spcPts val="503"/>
              </a:spcBef>
            </a:pPr>
            <a:r>
              <a:rPr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〒</a:t>
            </a:r>
            <a:r>
              <a:rPr lang="en-US" altLang="ja-JP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530-0005</a:t>
            </a:r>
            <a:r>
              <a:rPr lang="ja-JP" altLang="en-US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　大阪府大阪市北区中之島</a:t>
            </a:r>
            <a:r>
              <a:rPr lang="en-US" altLang="ja-JP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3-2-4</a:t>
            </a:r>
            <a:r>
              <a:rPr lang="ja-JP" altLang="en-US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　</a:t>
            </a:r>
            <a:endParaRPr lang="en-US" altLang="ja-JP" sz="1059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  <a:p>
            <a:pPr marL="11206">
              <a:spcBef>
                <a:spcPts val="503"/>
              </a:spcBef>
            </a:pPr>
            <a:r>
              <a:rPr lang="ja-JP" altLang="en-US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中之島フェスティバルタワー・タワーウエスト</a:t>
            </a:r>
            <a:r>
              <a:rPr lang="en-US" altLang="ja-JP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29F </a:t>
            </a:r>
            <a:r>
              <a:rPr lang="ja-JP" altLang="en-US" sz="1059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　</a:t>
            </a:r>
            <a:endParaRPr sz="1059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526BC226-0450-C84B-9E25-D84F66930AD8}"/>
              </a:ext>
            </a:extLst>
          </p:cNvPr>
          <p:cNvSpPr txBox="1"/>
          <p:nvPr/>
        </p:nvSpPr>
        <p:spPr>
          <a:xfrm>
            <a:off x="1731244" y="6539582"/>
            <a:ext cx="49305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4428" algn="l"/>
              </a:tabLst>
            </a:pPr>
            <a:r>
              <a:rPr sz="1235" b="1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内	容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C2158E5-C892-4DDE-8100-F2519F4D00A8}"/>
              </a:ext>
            </a:extLst>
          </p:cNvPr>
          <p:cNvSpPr txBox="1"/>
          <p:nvPr/>
        </p:nvSpPr>
        <p:spPr>
          <a:xfrm>
            <a:off x="380183" y="6134109"/>
            <a:ext cx="2701041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71" dirty="0">
                <a:solidFill>
                  <a:schemeClr val="tx2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自販機イメージ画像</a:t>
            </a:r>
            <a:endParaRPr lang="en-US" altLang="ja-JP" sz="971" dirty="0">
              <a:solidFill>
                <a:schemeClr val="tx2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24464E6-FC81-46F3-AF87-BD78E2710D3D}"/>
              </a:ext>
            </a:extLst>
          </p:cNvPr>
          <p:cNvSpPr/>
          <p:nvPr/>
        </p:nvSpPr>
        <p:spPr>
          <a:xfrm>
            <a:off x="3901797" y="2688458"/>
            <a:ext cx="1916097" cy="24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35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Meiryo UI" panose="020B0604030504040204" pitchFamily="50" charset="-128"/>
              </a:rPr>
              <a:t>【TOP</a:t>
            </a:r>
            <a:r>
              <a:rPr lang="ja-JP" altLang="en-US" sz="1235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Meiryo UI" panose="020B0604030504040204" pitchFamily="50" charset="-128"/>
              </a:rPr>
              <a:t>ボード・インパネ</a:t>
            </a:r>
            <a:r>
              <a:rPr lang="en-US" altLang="ja-JP" sz="1235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Meiryo UI" panose="020B0604030504040204" pitchFamily="50" charset="-128"/>
              </a:rPr>
              <a:t>】</a:t>
            </a:r>
            <a:endParaRPr lang="en-US" altLang="ja-JP" sz="1425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Meiryo UI" panose="020B0604030504040204" pitchFamily="50" charset="-128"/>
            </a:endParaRPr>
          </a:p>
          <a:p>
            <a:endParaRPr lang="ja-JP" altLang="en-US" sz="1425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8CB5974-0016-41EB-9AD8-402E4C17C0E2}"/>
              </a:ext>
            </a:extLst>
          </p:cNvPr>
          <p:cNvSpPr/>
          <p:nvPr/>
        </p:nvSpPr>
        <p:spPr>
          <a:xfrm>
            <a:off x="3776777" y="5827059"/>
            <a:ext cx="2554941" cy="52868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747" tIns="34374" rIns="68747" bIns="343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75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27" dirty="0">
                <a:solidFill>
                  <a:schemeClr val="tx2"/>
                </a:solidFill>
                <a:highlight>
                  <a:srgbClr val="FFFFFF"/>
                </a:highlight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インパネ・トップボードで「自動販売機の売上の</a:t>
            </a:r>
            <a:endParaRPr lang="en-US" altLang="ja-JP" sz="927" dirty="0">
              <a:solidFill>
                <a:schemeClr val="tx2"/>
              </a:solidFill>
              <a:highlight>
                <a:srgbClr val="FFFFFF"/>
              </a:highlight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defTabSz="6875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27" dirty="0">
                <a:solidFill>
                  <a:schemeClr val="tx2"/>
                </a:solidFill>
                <a:highlight>
                  <a:srgbClr val="FFFFFF"/>
                </a:highlight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一部が青少年の社会参加・社会的自立に向けた支援に役立つことを表示</a:t>
            </a:r>
            <a:endParaRPr lang="en-US" altLang="ja-JP" sz="927" dirty="0">
              <a:solidFill>
                <a:schemeClr val="tx2"/>
              </a:solidFill>
              <a:highlight>
                <a:srgbClr val="FFFFFF"/>
              </a:highlight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20F08CCE-BA40-4E96-8B1E-16AFCE64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2" y="6557751"/>
            <a:ext cx="2409265" cy="224118"/>
          </a:xfrm>
          <a:prstGeom prst="rect">
            <a:avLst/>
          </a:prstGeom>
        </p:spPr>
      </p:pic>
      <p:sp>
        <p:nvSpPr>
          <p:cNvPr id="60" name="object 6">
            <a:extLst>
              <a:ext uri="{FF2B5EF4-FFF2-40B4-BE49-F238E27FC236}">
                <a16:creationId xmlns:a16="http://schemas.microsoft.com/office/drawing/2014/main" id="{E59A2100-CFF9-4576-BCCB-F5031DF3587B}"/>
              </a:ext>
            </a:extLst>
          </p:cNvPr>
          <p:cNvSpPr txBox="1"/>
          <p:nvPr/>
        </p:nvSpPr>
        <p:spPr>
          <a:xfrm>
            <a:off x="1609375" y="6570304"/>
            <a:ext cx="493059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24428" algn="l"/>
              </a:tabLst>
            </a:pPr>
            <a:r>
              <a:rPr sz="1235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ozGoPr6N-Heavy"/>
              </a:rPr>
              <a:t>内	容</a:t>
            </a:r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FF6F68E0-85B0-4FD8-BCBF-5D09B17CB53B}"/>
              </a:ext>
            </a:extLst>
          </p:cNvPr>
          <p:cNvSpPr txBox="1"/>
          <p:nvPr/>
        </p:nvSpPr>
        <p:spPr>
          <a:xfrm>
            <a:off x="3650686" y="9219379"/>
            <a:ext cx="3476256" cy="176005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lang="en-US" altLang="ja-JP" sz="1059" b="1" spc="4" dirty="0" err="1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KozGoPr6N-Heavy"/>
              </a:rPr>
              <a:t>E-mail:keiji.iwatani@asahiinryo.co.jp</a:t>
            </a:r>
            <a:endParaRPr sz="1059" b="1" dirty="0">
              <a:solidFill>
                <a:schemeClr val="bg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  <a:cs typeface="KozGoPr6N-Heavy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1434C0A-06EF-4AE4-BE45-DD65BF337EAE}"/>
              </a:ext>
            </a:extLst>
          </p:cNvPr>
          <p:cNvSpPr/>
          <p:nvPr/>
        </p:nvSpPr>
        <p:spPr>
          <a:xfrm>
            <a:off x="536469" y="7776883"/>
            <a:ext cx="5837570" cy="516076"/>
          </a:xfrm>
          <a:prstGeom prst="rect">
            <a:avLst/>
          </a:prstGeom>
          <a:noFill/>
        </p:spPr>
        <p:txBody>
          <a:bodyPr wrap="none" lIns="80682" tIns="40341" rIns="80682" bIns="40341">
            <a:spAutoFit/>
          </a:bodyPr>
          <a:lstStyle/>
          <a:p>
            <a:pPr algn="ctr"/>
            <a:r>
              <a:rPr lang="ja-JP" altLang="en-US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アサヒ飲料株式会社は、子ども・若者チャレンジ応援自動販売機設置事業に</a:t>
            </a:r>
            <a:endParaRPr lang="en-US" altLang="ja-JP" sz="1412" b="1" u="heavy" cap="all" dirty="0">
              <a:ln w="0">
                <a:noFill/>
              </a:ln>
              <a:uFill>
                <a:solidFill>
                  <a:srgbClr val="FF000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関する協定書を大阪府と</a:t>
            </a:r>
            <a:r>
              <a:rPr lang="en-US" altLang="ja-JP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2023</a:t>
            </a:r>
            <a:r>
              <a:rPr lang="ja-JP" altLang="en-US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lang="ja-JP" altLang="en-US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lang="en-US" altLang="ja-JP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1412" b="1" u="heavy" cap="all" dirty="0">
                <a:ln w="0">
                  <a:noFill/>
                </a:ln>
                <a:uFill>
                  <a:solidFill>
                    <a:srgbClr val="FF00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日に締結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F73BC2D-B162-418A-B9BF-17DB9E719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47" y="628046"/>
            <a:ext cx="1134996" cy="412382"/>
          </a:xfrm>
          <a:prstGeom prst="rect">
            <a:avLst/>
          </a:prstGeom>
        </p:spPr>
      </p:pic>
      <p:pic>
        <p:nvPicPr>
          <p:cNvPr id="12" name="図 11" descr="自動販売機 が含まれている画像&#10;&#10;自動的に生成された説明">
            <a:extLst>
              <a:ext uri="{FF2B5EF4-FFF2-40B4-BE49-F238E27FC236}">
                <a16:creationId xmlns:a16="http://schemas.microsoft.com/office/drawing/2014/main" id="{BC56D6EF-D583-4E11-BA7C-A705909AD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9" b="97583" l="3061" r="96822">
                        <a14:foregroundMark x1="89818" y1="6942" x2="56857" y2="2329"/>
                        <a14:foregroundMark x1="56857" y1="2329" x2="37610" y2="4306"/>
                        <a14:foregroundMark x1="37610" y1="4306" x2="21071" y2="7293"/>
                        <a14:foregroundMark x1="21071" y1="7293" x2="13420" y2="7645"/>
                        <a14:foregroundMark x1="8122" y1="10721" x2="18305" y2="74780"/>
                        <a14:foregroundMark x1="18305" y1="74780" x2="16304" y2="79965"/>
                        <a14:foregroundMark x1="16304" y1="79965" x2="10065" y2="83084"/>
                        <a14:foregroundMark x1="10065" y1="83084" x2="16186" y2="86731"/>
                        <a14:foregroundMark x1="16186" y1="86731" x2="49205" y2="83172"/>
                        <a14:foregroundMark x1="49205" y1="83172" x2="42613" y2="75176"/>
                        <a14:foregroundMark x1="42613" y1="75176" x2="36963" y2="71265"/>
                        <a14:foregroundMark x1="36963" y1="71265" x2="32549" y2="56195"/>
                        <a14:foregroundMark x1="32549" y1="56195" x2="41260" y2="52988"/>
                        <a14:foregroundMark x1="41260" y1="52988" x2="59506" y2="84974"/>
                        <a14:foregroundMark x1="59506" y1="84974" x2="81872" y2="91301"/>
                        <a14:foregroundMark x1="81872" y1="91301" x2="68158" y2="53866"/>
                        <a14:foregroundMark x1="68158" y1="53866" x2="81519" y2="59842"/>
                        <a14:foregroundMark x1="81519" y1="59842" x2="90818" y2="83436"/>
                        <a14:foregroundMark x1="90818" y1="83436" x2="92466" y2="77900"/>
                        <a14:foregroundMark x1="92466" y1="77900" x2="85462" y2="33875"/>
                        <a14:foregroundMark x1="85462" y1="33875" x2="91407" y2="18278"/>
                        <a14:foregroundMark x1="91407" y1="18278" x2="85050" y2="17135"/>
                        <a14:foregroundMark x1="85050" y1="17135" x2="74985" y2="31459"/>
                        <a14:foregroundMark x1="74985" y1="31459" x2="72337" y2="23594"/>
                        <a14:foregroundMark x1="72337" y1="23594" x2="96822" y2="10105"/>
                        <a14:foregroundMark x1="96822" y1="10105" x2="95821" y2="10721"/>
                        <a14:foregroundMark x1="82519" y1="4394" x2="11889" y2="7118"/>
                        <a14:foregroundMark x1="11889" y1="7118" x2="6533" y2="10589"/>
                        <a14:foregroundMark x1="6533" y1="10589" x2="7004" y2="52856"/>
                        <a14:foregroundMark x1="7004" y1="52856" x2="1001" y2="67311"/>
                        <a14:foregroundMark x1="1001" y1="67311" x2="5180" y2="85193"/>
                        <a14:foregroundMark x1="5180" y1="85193" x2="11595" y2="78032"/>
                        <a14:foregroundMark x1="11595" y1="78032" x2="14538" y2="63840"/>
                        <a14:foregroundMark x1="14538" y1="63840" x2="17775" y2="64675"/>
                        <a14:foregroundMark x1="47852" y1="42750" x2="25015" y2="41257"/>
                        <a14:foregroundMark x1="25015" y1="41257" x2="9182" y2="36731"/>
                        <a14:foregroundMark x1="9182" y1="36731" x2="4591" y2="30800"/>
                        <a14:foregroundMark x1="4591" y1="30800" x2="4002" y2="10149"/>
                        <a14:foregroundMark x1="4002" y1="10149" x2="3119" y2="7821"/>
                        <a14:foregroundMark x1="35433" y1="5580" x2="53796" y2="1889"/>
                        <a14:foregroundMark x1="53796" y1="1889" x2="75868" y2="4042"/>
                        <a14:foregroundMark x1="75868" y1="4042" x2="79046" y2="3866"/>
                        <a14:foregroundMark x1="82519" y1="93453" x2="20129" y2="89323"/>
                        <a14:foregroundMark x1="20129" y1="89323" x2="19835" y2="89367"/>
                        <a14:foregroundMark x1="91230" y1="22891" x2="93761" y2="74473"/>
                        <a14:foregroundMark x1="93761" y1="74473" x2="90465" y2="85501"/>
                        <a14:foregroundMark x1="90465" y1="85501" x2="87993" y2="87830"/>
                        <a14:foregroundMark x1="94232" y1="15026" x2="94408" y2="27680"/>
                        <a14:foregroundMark x1="59094" y1="17399" x2="43437" y2="19464"/>
                        <a14:foregroundMark x1="43437" y1="19464" x2="43496" y2="19464"/>
                        <a14:foregroundMark x1="76045" y1="62786" x2="76986" y2="74473"/>
                        <a14:foregroundMark x1="81107" y1="97583" x2="81107" y2="9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" y="2705527"/>
            <a:ext cx="2567126" cy="34389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46AB35-EDC5-4871-B6EA-6BA1ABC0B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80000">
            <a:off x="763443" y="2507995"/>
            <a:ext cx="1846600" cy="41704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FEA48B4-510E-4B7A-8BAC-8E3BCB882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6777" y="3946087"/>
            <a:ext cx="2262514" cy="159946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F01F579-AD59-4B06-955C-4F8D28279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67334" y="3084786"/>
            <a:ext cx="2934619" cy="66277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784D4BB-C0FB-438A-BA40-031D64A38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24" y="4453683"/>
            <a:ext cx="680734" cy="48123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B076707-4DBE-43C5-BD00-C0AA518632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4" b="95420" l="9091" r="88961">
                        <a14:foregroundMark x1="59740" y1="91603" x2="51456" y2="91603"/>
                        <a14:backgroundMark x1="54545" y1="96947" x2="48052" y2="977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5964" y="529950"/>
            <a:ext cx="1046867" cy="8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3BFABC8-41E9-441A-8459-B7DC1705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074"/>
            <a:ext cx="6857999" cy="95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6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A4 210 x 297 mm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Office Theme</vt:lpstr>
      <vt:lpstr>1_デザインの設定</vt:lpstr>
      <vt:lpstr>2_デザインの設定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2025-05-19T02:48:43Z</dcterms:created>
  <dcterms:modified xsi:type="dcterms:W3CDTF">2025-05-19T02:49:08Z</dcterms:modified>
</cp:coreProperties>
</file>