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789" r:id="rId1"/>
  </p:sldMasterIdLst>
  <p:notesMasterIdLst>
    <p:notesMasterId r:id="rId9"/>
  </p:notesMasterIdLst>
  <p:handoutMasterIdLst>
    <p:handoutMasterId r:id="rId10"/>
  </p:handoutMasterIdLst>
  <p:sldIdLst>
    <p:sldId id="2147472574" r:id="rId2"/>
    <p:sldId id="2147483522" r:id="rId3"/>
    <p:sldId id="2147483523" r:id="rId4"/>
    <p:sldId id="2147483524" r:id="rId5"/>
    <p:sldId id="2147483527" r:id="rId6"/>
    <p:sldId id="2147483525" r:id="rId7"/>
    <p:sldId id="260" r:id="rId8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E5F5"/>
    <a:srgbClr val="FF0000"/>
    <a:srgbClr val="FF5050"/>
    <a:srgbClr val="FF3300"/>
    <a:srgbClr val="7F7F7F"/>
    <a:srgbClr val="FFFFFF"/>
    <a:srgbClr val="96DCF8"/>
    <a:srgbClr val="CCFFCC"/>
    <a:srgbClr val="99FF99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B8A597-5EDC-4E7B-956F-1E9988339CA1}" v="1" dt="2026-08-17T06:13:15.492"/>
  </p1510:revLst>
</p1510:revInfo>
</file>

<file path=ppt/tableStyles.xml><?xml version="1.0" encoding="utf-8"?>
<a:tblStyleLst xmlns:a="http://schemas.openxmlformats.org/drawingml/2006/main" def="{7DF18680-E054-41AD-8BC1-D1AEF772440D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濃色スタイル 1 - アクセント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濃色スタイル 1 - アクセント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濃色スタイル 1 - アクセント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濃色スタイル 1 - アクセント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濃色スタイル 1 - アクセント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濃色スタイル 2 - アクセント 5/アクセント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濃色スタイル 2 - アクセント 3/アクセント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濃色スタイル 2 - アクセント 1/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スタイル (濃色)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スタイル (濃色)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濃色スタイル 1 - アクセント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スタイル (中間)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中間スタイル 4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中間スタイル 4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中間スタイル 4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4C1A8A3-306A-4EB7-A6B1-4F7E0EB9C5D6}" styleName="中間スタイル 3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中間スタイル 3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中間スタイル 3 - アクセント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中間スタイル 3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中間スタイル 3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中間スタイル 1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中間スタイル 1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中間スタイル 1 - アクセント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中間スタイル 1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B1032C-EA38-4F05-BA0D-38AFFFC7BED3}" styleName="淡色スタイル 3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淡色スタイル 2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32"/>
        <p:guide pos="214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8" y="0"/>
            <a:ext cx="2949788" cy="496967"/>
          </a:xfrm>
          <a:prstGeom prst="rect">
            <a:avLst/>
          </a:prstGeom>
        </p:spPr>
        <p:txBody>
          <a:bodyPr vert="horz" lIns="92148" tIns="46071" rIns="92148" bIns="46071" rtlCol="0"/>
          <a:lstStyle>
            <a:lvl1pPr algn="l">
              <a:defRPr sz="1300"/>
            </a:lvl1pPr>
          </a:lstStyle>
          <a:p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46" y="0"/>
            <a:ext cx="2949788" cy="496967"/>
          </a:xfrm>
          <a:prstGeom prst="rect">
            <a:avLst/>
          </a:prstGeom>
        </p:spPr>
        <p:txBody>
          <a:bodyPr vert="horz" lIns="92148" tIns="46071" rIns="92148" bIns="46071" rtlCol="0"/>
          <a:lstStyle>
            <a:lvl1pPr algn="r">
              <a:defRPr sz="1300"/>
            </a:lvl1pPr>
          </a:lstStyle>
          <a:p>
            <a:r>
              <a:rPr lang="ja-JP" altLang="en-US" sz="1400">
                <a:latin typeface="メイリオ" panose="020B0604030504040204" pitchFamily="50" charset="-128"/>
                <a:ea typeface="メイリオ" panose="020B0604030504040204" pitchFamily="50" charset="-128"/>
              </a:rPr>
              <a:t>機密性○</a:t>
            </a: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8" y="9440647"/>
            <a:ext cx="2949788" cy="496967"/>
          </a:xfrm>
          <a:prstGeom prst="rect">
            <a:avLst/>
          </a:prstGeom>
        </p:spPr>
        <p:txBody>
          <a:bodyPr vert="horz" lIns="92148" tIns="46071" rIns="92148" bIns="46071" rtlCol="0" anchor="b"/>
          <a:lstStyle>
            <a:lvl1pPr algn="l">
              <a:defRPr sz="1300"/>
            </a:lvl1pPr>
          </a:lstStyle>
          <a:p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46" y="9440647"/>
            <a:ext cx="2949788" cy="496967"/>
          </a:xfrm>
          <a:prstGeom prst="rect">
            <a:avLst/>
          </a:prstGeom>
        </p:spPr>
        <p:txBody>
          <a:bodyPr vert="horz" lIns="92148" tIns="46071" rIns="92148" bIns="46071" rtlCol="0" anchor="b"/>
          <a:lstStyle>
            <a:lvl1pPr algn="r">
              <a:defRPr sz="1300"/>
            </a:lvl1pPr>
          </a:lstStyle>
          <a:p>
            <a:fld id="{A60C1D9C-4153-45A3-ABA8-5AC906D32479}" type="slidenum">
              <a:rPr kumimoji="1" lang="ja-JP" altLang="en-US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‹#›</a:t>
            </a:fld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6108798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extLst>
    <p:ext uri="{56416CCD-93CA-4268-BC5B-53C4BB910035}">
      <p15:sldGuideLst xmlns:p15="http://schemas.microsoft.com/office/powerpoint/2012/main">
        <p15:guide id="1" orient="horz" pos="3129" userDrawn="1">
          <p15:clr>
            <a:srgbClr val="F26B43"/>
          </p15:clr>
        </p15:guide>
        <p15:guide id="2" pos="2143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8" y="0"/>
            <a:ext cx="2949788" cy="496967"/>
          </a:xfrm>
          <a:prstGeom prst="rect">
            <a:avLst/>
          </a:prstGeom>
        </p:spPr>
        <p:txBody>
          <a:bodyPr vert="horz" lIns="92148" tIns="46071" rIns="92148" bIns="46071" rtlCol="0"/>
          <a:lstStyle>
            <a:lvl1pPr algn="l">
              <a:defRPr sz="1300" b="0" i="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46" y="0"/>
            <a:ext cx="2949788" cy="496967"/>
          </a:xfrm>
          <a:prstGeom prst="rect">
            <a:avLst/>
          </a:prstGeom>
        </p:spPr>
        <p:txBody>
          <a:bodyPr vert="horz" lIns="92148" tIns="46071" rIns="92148" bIns="46071" rtlCol="0"/>
          <a:lstStyle>
            <a:lvl1pPr algn="r">
              <a:defRPr sz="1400" b="0" i="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/>
              <a:t>機密性○</a:t>
            </a:r>
            <a:endParaRPr lang="en-US" altLang="ja-JP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262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48" tIns="46071" rIns="92148" bIns="4607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21194"/>
            <a:ext cx="5445760" cy="4472702"/>
          </a:xfrm>
          <a:prstGeom prst="rect">
            <a:avLst/>
          </a:prstGeom>
        </p:spPr>
        <p:txBody>
          <a:bodyPr vert="horz" lIns="92148" tIns="46071" rIns="92148" bIns="4607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8" y="9440647"/>
            <a:ext cx="2949788" cy="496967"/>
          </a:xfrm>
          <a:prstGeom prst="rect">
            <a:avLst/>
          </a:prstGeom>
        </p:spPr>
        <p:txBody>
          <a:bodyPr vert="horz" lIns="92148" tIns="46071" rIns="92148" bIns="46071" rtlCol="0" anchor="b"/>
          <a:lstStyle>
            <a:lvl1pPr algn="l">
              <a:defRPr sz="1300" b="0" i="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46" y="9440647"/>
            <a:ext cx="2949788" cy="496967"/>
          </a:xfrm>
          <a:prstGeom prst="rect">
            <a:avLst/>
          </a:prstGeom>
        </p:spPr>
        <p:txBody>
          <a:bodyPr vert="horz" lIns="92148" tIns="46071" rIns="92148" bIns="46071" rtlCol="0" anchor="b"/>
          <a:lstStyle>
            <a:lvl1pPr algn="r">
              <a:defRPr sz="1300" b="0" i="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FD35E722-DCEB-4B9B-850A-0990A504E40F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6926932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kumimoji="1" sz="1200" b="0" i="0" kern="1200">
        <a:solidFill>
          <a:schemeClr val="tx1"/>
        </a:solidFill>
        <a:latin typeface="メイリオ" panose="020B0604030504040204" pitchFamily="50" charset="-128"/>
        <a:ea typeface="メイリオ" panose="020B0604030504040204" pitchFamily="50" charset="-128"/>
        <a:cs typeface="+mn-cs"/>
      </a:defRPr>
    </a:lvl1pPr>
    <a:lvl2pPr marL="457200" algn="l" defTabSz="914400" rtl="0" eaLnBrk="1" latinLnBrk="0" hangingPunct="1">
      <a:defRPr kumimoji="1" sz="1200" b="0" i="0" kern="1200">
        <a:solidFill>
          <a:schemeClr val="tx1"/>
        </a:solidFill>
        <a:latin typeface="メイリオ" panose="020B0604030504040204" pitchFamily="50" charset="-128"/>
        <a:ea typeface="メイリオ" panose="020B0604030504040204" pitchFamily="50" charset="-128"/>
        <a:cs typeface="+mn-cs"/>
      </a:defRPr>
    </a:lvl2pPr>
    <a:lvl3pPr marL="914400" algn="l" defTabSz="914400" rtl="0" eaLnBrk="1" latinLnBrk="0" hangingPunct="1">
      <a:defRPr kumimoji="1" sz="1200" b="0" i="0" kern="1200">
        <a:solidFill>
          <a:schemeClr val="tx1"/>
        </a:solidFill>
        <a:latin typeface="メイリオ" panose="020B0604030504040204" pitchFamily="50" charset="-128"/>
        <a:ea typeface="メイリオ" panose="020B0604030504040204" pitchFamily="50" charset="-128"/>
        <a:cs typeface="+mn-cs"/>
      </a:defRPr>
    </a:lvl3pPr>
    <a:lvl4pPr marL="1371600" algn="l" defTabSz="914400" rtl="0" eaLnBrk="1" latinLnBrk="0" hangingPunct="1">
      <a:defRPr kumimoji="1" sz="1200" b="0" i="0" kern="1200">
        <a:solidFill>
          <a:schemeClr val="tx1"/>
        </a:solidFill>
        <a:latin typeface="メイリオ" panose="020B0604030504040204" pitchFamily="50" charset="-128"/>
        <a:ea typeface="メイリオ" panose="020B0604030504040204" pitchFamily="50" charset="-128"/>
        <a:cs typeface="+mn-cs"/>
      </a:defRPr>
    </a:lvl4pPr>
    <a:lvl5pPr marL="1828800" algn="l" defTabSz="914400" rtl="0" eaLnBrk="1" latinLnBrk="0" hangingPunct="1">
      <a:defRPr kumimoji="1" sz="1200" b="0" i="0" kern="1200">
        <a:solidFill>
          <a:schemeClr val="tx1"/>
        </a:solidFill>
        <a:latin typeface="メイリオ" panose="020B0604030504040204" pitchFamily="50" charset="-128"/>
        <a:ea typeface="メイリオ" panose="020B0604030504040204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4125"/>
            <a:ext cx="6007100" cy="33797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9291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85D38-850B-B595-BDDD-89B24DCCB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B979B69-29C1-AD7F-9A26-FAE9C45C87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58E0A55-BFE5-4ECB-AC0D-78C0F4DC9C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07E3F2F-AD28-F4D7-C55C-CCF985B4D1E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defTabSz="481030">
              <a:defRPr/>
            </a:pPr>
            <a:r>
              <a:rPr kumimoji="0" lang="ja-JP" altLang="en-US" sz="1500">
                <a:solidFill>
                  <a:prstClr val="black"/>
                </a:solidFill>
              </a:rPr>
              <a:t>機密性○</a:t>
            </a:r>
            <a:endParaRPr kumimoji="0" lang="en-US" altLang="ja-JP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8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7F1A8-53B3-48DC-744C-D9DF86955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648A602-1131-F2EA-F6EC-E170131632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3AD929E-3D9F-5C95-BD58-81E72FB07B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FED4202-55C3-0944-A3A9-0AA21909FBB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defTabSz="481030">
              <a:defRPr/>
            </a:pPr>
            <a:r>
              <a:rPr kumimoji="0" lang="ja-JP" altLang="en-US" sz="1500">
                <a:solidFill>
                  <a:prstClr val="black"/>
                </a:solidFill>
              </a:rPr>
              <a:t>機密性○</a:t>
            </a:r>
            <a:endParaRPr kumimoji="0" lang="en-US" altLang="ja-JP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335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0E483-E152-80E7-43C3-87D50ECF3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5CB28CA-7866-AF40-1C5B-51849C8153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FC22237-8807-15C3-5491-CF394A522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C481E5-77A1-DF48-F63B-437B02CC4F9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defTabSz="481030">
              <a:defRPr/>
            </a:pPr>
            <a:r>
              <a:rPr kumimoji="0" lang="ja-JP" altLang="en-US" sz="1500">
                <a:solidFill>
                  <a:prstClr val="black"/>
                </a:solidFill>
              </a:rPr>
              <a:t>機密性○</a:t>
            </a:r>
            <a:endParaRPr kumimoji="0" lang="en-US" altLang="ja-JP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415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75164-DE27-ABD8-CC60-8AB4FCA38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1F8765-CB8D-6076-B419-BB53AE048E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AA11A05-991B-4AC6-08EC-98164AE71C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924C7B8-9438-5386-0652-38CA6D19297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defTabSz="481030">
              <a:defRPr/>
            </a:pPr>
            <a:r>
              <a:rPr kumimoji="0" lang="ja-JP" altLang="en-US" sz="1500">
                <a:solidFill>
                  <a:prstClr val="black"/>
                </a:solidFill>
              </a:rPr>
              <a:t>機密性○</a:t>
            </a:r>
            <a:endParaRPr kumimoji="0" lang="en-US" altLang="ja-JP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477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0D99C-D758-79AA-38F7-A639CE332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8DF864D-4A0B-F0C8-D7AE-57BD01AAC3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D220A09-2BD2-5295-1481-1CF99F49B0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C99EB63-E89C-98C7-0806-14DAB4511FF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defTabSz="481030">
              <a:defRPr/>
            </a:pPr>
            <a:r>
              <a:rPr kumimoji="0" lang="ja-JP" altLang="en-US" sz="1500">
                <a:solidFill>
                  <a:prstClr val="black"/>
                </a:solidFill>
              </a:rPr>
              <a:t>機密性○</a:t>
            </a:r>
            <a:endParaRPr kumimoji="0" lang="en-US" altLang="ja-JP" sz="15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764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F5C472-BC44-8E7B-F51A-F7C10DD7FF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A336978-6939-C2B4-EAB7-F108A856E0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70013B3-8AA6-481B-3C8F-A15977788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6EC6-FCA3-4681-8FD7-C68BE95DBE8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D610100-9CC8-47B6-04B2-1E4F2A3DF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12C708F-2FFF-2D5C-4731-693AE78AF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ABC2-8F6E-4222-97A7-6F404282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640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D0AFD2-8B21-E670-6630-AF93DE786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1174E1B-BFA1-EDB2-1AE8-4F4C90B81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021CD65-00CF-2E75-2B3C-BB9BA07CA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6EC6-FCA3-4681-8FD7-C68BE95DBE8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1596B65-8788-D254-2A2E-8EBEB5FF7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13ABD14-FC7C-D59F-3186-22820D863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ABC2-8F6E-4222-97A7-6F404282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7482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21A4A61-EE8A-993C-7B2F-489BE5DDAF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70C000B-3C86-04CF-5437-A152CF5DBD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89921E1-94A4-CDD6-6F8D-CC1FD0223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6EC6-FCA3-4681-8FD7-C68BE95DBE8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CA21E48-DF92-78F8-7A81-256C6ABCF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B6319F9-3CA5-357B-4875-CC9AFF3F1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ABC2-8F6E-4222-97A7-6F404282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9004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4_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スライド番号プレースホルダー 4">
            <a:extLst>
              <a:ext uri="{FF2B5EF4-FFF2-40B4-BE49-F238E27FC236}">
                <a16:creationId xmlns:a16="http://schemas.microsoft.com/office/drawing/2014/main" id="{7F8B39E5-E5C4-1549-647B-B2CE8575C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169" y="6433200"/>
            <a:ext cx="522831" cy="424800"/>
          </a:xfrm>
          <a:prstGeom prst="rect">
            <a:avLst/>
          </a:prstGeom>
          <a:noFill/>
        </p:spPr>
        <p:txBody>
          <a:bodyPr lIns="0" tIns="0" rIns="144000" bIns="144000"/>
          <a:lstStyle>
            <a:lvl1pPr algn="r">
              <a:defRPr sz="1400" b="0" i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defRPr>
            </a:lvl1pPr>
          </a:lstStyle>
          <a:p>
            <a:fld id="{D9550142-B990-490A-A107-ED7302A7FD52}" type="slidenum">
              <a:rPr lang="en-US" altLang="ja-JP" smtClean="0"/>
              <a:pPr/>
              <a:t>‹#›</a:t>
            </a:fld>
            <a:endParaRPr lang="en-US"/>
          </a:p>
        </p:txBody>
      </p:sp>
      <p:sp>
        <p:nvSpPr>
          <p:cNvPr id="50" name="タイトル 1">
            <a:extLst>
              <a:ext uri="{FF2B5EF4-FFF2-40B4-BE49-F238E27FC236}">
                <a16:creationId xmlns:a16="http://schemas.microsoft.com/office/drawing/2014/main" id="{CA219888-D0B6-F250-7902-1434DE0CF4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074" y="366716"/>
            <a:ext cx="1130584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lang="ja-JP" altLang="en-US" sz="3200" b="1" i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 algn="l"/>
            <a:r>
              <a:rPr kumimoji="1" lang="ja-JP" altLang="en-US"/>
              <a:t>スライドタイトル：</a:t>
            </a:r>
            <a:r>
              <a:rPr kumimoji="1" lang="en-US" altLang="ja-JP"/>
              <a:t>13</a:t>
            </a:r>
            <a:r>
              <a:rPr kumimoji="1" lang="ja-JP" altLang="en-US"/>
              <a:t>字以内 </a:t>
            </a:r>
            <a:r>
              <a:rPr kumimoji="1" lang="en-US" altLang="ja-JP"/>
              <a:t>32pt</a:t>
            </a:r>
            <a:endParaRPr kumimoji="1" lang="ja-JP" altLang="en-US"/>
          </a:p>
        </p:txBody>
      </p:sp>
      <p:sp>
        <p:nvSpPr>
          <p:cNvPr id="51" name="テキスト プレースホルダー 9">
            <a:extLst>
              <a:ext uri="{FF2B5EF4-FFF2-40B4-BE49-F238E27FC236}">
                <a16:creationId xmlns:a16="http://schemas.microsoft.com/office/drawing/2014/main" id="{4894F5FE-60A5-361A-5A8D-0D265407E8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3071" y="6498006"/>
            <a:ext cx="9880615" cy="123111"/>
          </a:xfrm>
          <a:noFill/>
        </p:spPr>
        <p:txBody>
          <a:bodyPr wrap="square" lIns="0" tIns="0" rIns="0" bIns="0" anchor="ctr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800" b="0" i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出典先：</a:t>
            </a:r>
            <a:r>
              <a:rPr kumimoji="1" lang="en-US" altLang="ja-JP"/>
              <a:t>8pt</a:t>
            </a:r>
          </a:p>
        </p:txBody>
      </p:sp>
      <p:sp>
        <p:nvSpPr>
          <p:cNvPr id="52" name="テキスト プレースホルダー 11">
            <a:extLst>
              <a:ext uri="{FF2B5EF4-FFF2-40B4-BE49-F238E27FC236}">
                <a16:creationId xmlns:a16="http://schemas.microsoft.com/office/drawing/2014/main" id="{24C0F4B5-3232-8664-604F-8CF3AE3D63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3070" y="1138195"/>
            <a:ext cx="11305846" cy="667839"/>
          </a:xfrm>
          <a:solidFill>
            <a:srgbClr val="F3F6F6"/>
          </a:solidFill>
          <a:ln>
            <a:noFill/>
          </a:ln>
        </p:spPr>
        <p:txBody>
          <a:bodyPr vert="horz" wrap="square" lIns="216000" tIns="144000" rIns="216000" bIns="144000" rtlCol="0" anchor="t" anchorCtr="0">
            <a:spAutoFit/>
          </a:bodyPr>
          <a:lstStyle>
            <a:lvl1pPr marL="285757" indent="-285757">
              <a:lnSpc>
                <a:spcPct val="130000"/>
              </a:lnSpc>
              <a:buClr>
                <a:schemeClr val="tx1"/>
              </a:buClr>
              <a:buSzPct val="100000"/>
              <a:buFont typeface="メイリオ" panose="020B0604030504040204" pitchFamily="50" charset="-128"/>
              <a:buChar char="•"/>
              <a:defRPr lang="ja-JP" altLang="en-US" sz="2000" b="0" i="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257181" lvl="0" indent="-257181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l"/>
            </a:pPr>
            <a:r>
              <a:rPr kumimoji="1" lang="ja-JP" altLang="en-US"/>
              <a:t>キーメッセージ：</a:t>
            </a:r>
            <a:r>
              <a:rPr kumimoji="1" lang="en-US" altLang="ja-JP"/>
              <a:t>1</a:t>
            </a:r>
            <a:r>
              <a:rPr kumimoji="1" lang="ja-JP" altLang="en-US"/>
              <a:t>行以内（約</a:t>
            </a:r>
            <a:r>
              <a:rPr kumimoji="1" lang="en-US" altLang="ja-JP"/>
              <a:t>35</a:t>
            </a:r>
            <a:r>
              <a:rPr kumimoji="1" lang="ja-JP" altLang="en-US"/>
              <a:t>字）３ポツまで </a:t>
            </a:r>
            <a:r>
              <a:rPr kumimoji="1" lang="en-US" altLang="ja-JP"/>
              <a:t>20pt</a:t>
            </a:r>
            <a:r>
              <a:rPr kumimoji="1" lang="ja-JP" altLang="en-US"/>
              <a:t>　行間はいじらない</a:t>
            </a:r>
            <a:endParaRPr kumimoji="1" lang="en-US" altLang="ja-JP"/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9E5CEE60-90F4-9775-0CB9-B864463E973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3017" y="3290112"/>
            <a:ext cx="5316922" cy="293721"/>
          </a:xfrm>
        </p:spPr>
        <p:txBody>
          <a:bodyPr lIns="72000" tIns="72000" rIns="72000" bIns="36000"/>
          <a:lstStyle>
            <a:lvl1pPr marL="0" indent="0">
              <a:buFont typeface="Arial" panose="020B0604020202020204" pitchFamily="34" charset="0"/>
              <a:buNone/>
              <a:defRPr sz="1200"/>
            </a:lvl1pPr>
            <a:lvl2pPr marL="344497" indent="0">
              <a:buNone/>
              <a:defRPr sz="1200"/>
            </a:lvl2pPr>
            <a:lvl3pPr marL="668354" indent="0">
              <a:buNone/>
              <a:defRPr sz="1200"/>
            </a:lvl3pPr>
            <a:lvl4pPr marL="936648" indent="0">
              <a:buNone/>
              <a:defRPr sz="1200"/>
            </a:lvl4pPr>
            <a:lvl5pPr marL="1298607" indent="0" algn="l">
              <a:buNone/>
              <a:defRPr sz="1200"/>
            </a:lvl5pPr>
          </a:lstStyle>
          <a:p>
            <a:pPr marL="171455" marR="0" lvl="0" indent="-171455" algn="l" defTabSz="91442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Tx/>
              <a:tabLst/>
              <a:defRPr/>
            </a:pPr>
            <a:r>
              <a:rPr kumimoji="1" lang="ja-JP" altLang="en-US"/>
              <a:t>本文：</a:t>
            </a:r>
            <a:r>
              <a:rPr kumimoji="1" lang="en-US" altLang="ja-JP"/>
              <a:t>40</a:t>
            </a:r>
            <a:r>
              <a:rPr kumimoji="1" lang="ja-JP" altLang="en-US"/>
              <a:t>字以内 </a:t>
            </a:r>
            <a:r>
              <a:rPr kumimoji="1" lang="en-US" altLang="ja-JP"/>
              <a:t>12pt /</a:t>
            </a:r>
            <a:r>
              <a:rPr kumimoji="1" lang="ja-JP" altLang="en-US"/>
              <a:t>プレゼン用 </a:t>
            </a:r>
            <a:r>
              <a:rPr kumimoji="1" lang="en-US" altLang="ja-JP"/>
              <a:t>16pt</a:t>
            </a:r>
            <a:endParaRPr kumimoji="1" lang="ja-JP" altLang="en-US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59F7C88-40C4-3D1C-3928-583676EC176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1138" y="3290112"/>
            <a:ext cx="5316416" cy="293721"/>
          </a:xfrm>
          <a:noFill/>
        </p:spPr>
        <p:txBody>
          <a:bodyPr vert="horz" wrap="square" lIns="72000" tIns="72000" rIns="72000" bIns="36000" rtlCol="0">
            <a:spAutoFit/>
          </a:bodyPr>
          <a:lstStyle>
            <a:lvl1pPr marL="0" indent="0">
              <a:buNone/>
              <a:defRPr lang="ja-JP" altLang="en-US" sz="1200" smtClean="0"/>
            </a:lvl1pPr>
            <a:lvl2pPr>
              <a:defRPr lang="ja-JP" altLang="en-US" sz="1200" smtClean="0"/>
            </a:lvl2pPr>
            <a:lvl3pPr>
              <a:defRPr lang="ja-JP" altLang="en-US" sz="1200" smtClean="0"/>
            </a:lvl3pPr>
            <a:lvl4pPr>
              <a:defRPr lang="ja-JP" altLang="en-US" sz="1200" smtClean="0"/>
            </a:lvl4pPr>
            <a:lvl5pPr>
              <a:defRPr lang="ja-JP" altLang="en-US" sz="1200"/>
            </a:lvl5pPr>
          </a:lstStyle>
          <a:p>
            <a:pPr marL="342908" marR="0" lvl="0" indent="-342908" fontAlgn="auto">
              <a:lnSpc>
                <a:spcPct val="100000"/>
              </a:lnSpc>
              <a:buSzTx/>
              <a:tabLst/>
            </a:pPr>
            <a:r>
              <a:rPr kumimoji="1" lang="ja-JP" altLang="en-US"/>
              <a:t>本文：</a:t>
            </a:r>
            <a:r>
              <a:rPr kumimoji="1" lang="en-US" altLang="ja-JP"/>
              <a:t>40</a:t>
            </a:r>
            <a:r>
              <a:rPr kumimoji="1" lang="ja-JP" altLang="en-US"/>
              <a:t>字以内 </a:t>
            </a:r>
            <a:r>
              <a:rPr kumimoji="1" lang="en-US" altLang="ja-JP"/>
              <a:t>12pt /</a:t>
            </a:r>
            <a:r>
              <a:rPr kumimoji="1" lang="ja-JP" altLang="en-US"/>
              <a:t>プレゼン用 </a:t>
            </a:r>
            <a:r>
              <a:rPr kumimoji="1" lang="en-US" altLang="ja-JP"/>
              <a:t>16pt</a:t>
            </a:r>
            <a:endParaRPr kumimoji="1" lang="ja-JP" altLang="en-US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E10F42EE-E182-F73B-ED47-4B1995A4EC2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3017" y="2712318"/>
            <a:ext cx="5316922" cy="558784"/>
          </a:xfrm>
          <a:solidFill>
            <a:schemeClr val="accent1"/>
          </a:solidFill>
        </p:spPr>
        <p:txBody>
          <a:bodyPr vert="horz" wrap="square" lIns="108000" tIns="108000" rIns="108000" bIns="72000" rtlCol="0">
            <a:spAutoFit/>
          </a:bodyPr>
          <a:lstStyle>
            <a:lvl1pPr marL="0" indent="0">
              <a:buNone/>
              <a:defRPr lang="ja-JP" altLang="en-US" b="1" dirty="0" smtClean="0">
                <a:solidFill>
                  <a:schemeClr val="bg1"/>
                </a:solidFill>
              </a:defRPr>
            </a:lvl1pPr>
            <a:lvl2pPr>
              <a:defRPr lang="ja-JP" altLang="en-US" dirty="0" smtClean="0">
                <a:solidFill>
                  <a:schemeClr val="bg1"/>
                </a:solidFill>
              </a:defRPr>
            </a:lvl2pPr>
            <a:lvl3pPr>
              <a:defRPr lang="ja-JP" altLang="en-US" dirty="0" smtClean="0">
                <a:solidFill>
                  <a:schemeClr val="bg1"/>
                </a:solidFill>
              </a:defRPr>
            </a:lvl3pPr>
            <a:lvl4pPr>
              <a:defRPr lang="ja-JP" altLang="en-US" dirty="0" smtClean="0">
                <a:solidFill>
                  <a:schemeClr val="bg1"/>
                </a:solidFill>
              </a:defRPr>
            </a:lvl4pPr>
            <a:lvl5pPr>
              <a:defRPr lang="ja-JP" altLang="en-US" dirty="0">
                <a:solidFill>
                  <a:schemeClr val="bg1"/>
                </a:solidFill>
              </a:defRPr>
            </a:lvl5pPr>
          </a:lstStyle>
          <a:p>
            <a:pPr marL="342908" marR="0" lvl="0" indent="-342908" algn="l" defTabSz="914423" rtl="0" eaLnBrk="1" fontAlgn="auto" latinLnBrk="0" hangingPunct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Tx/>
              <a:tabLst/>
              <a:defRPr/>
            </a:pPr>
            <a:r>
              <a:rPr kumimoji="1" lang="ja-JP" altLang="en-US"/>
              <a:t>見出し：</a:t>
            </a:r>
            <a:r>
              <a:rPr kumimoji="1" lang="en-US" altLang="ja-JP"/>
              <a:t>13</a:t>
            </a:r>
            <a:r>
              <a:rPr kumimoji="1" lang="ja-JP" altLang="en-US"/>
              <a:t>字以内 </a:t>
            </a:r>
            <a:r>
              <a:rPr kumimoji="1" lang="en-US" altLang="ja-JP"/>
              <a:t>16pt /</a:t>
            </a:r>
            <a:r>
              <a:rPr kumimoji="1" lang="ja-JP" altLang="en-US"/>
              <a:t>プレゼン用 </a:t>
            </a:r>
            <a:r>
              <a:rPr kumimoji="1" lang="en-US" altLang="ja-JP"/>
              <a:t>20pt</a:t>
            </a:r>
            <a:r>
              <a:rPr kumimoji="1" lang="ja-JP" altLang="en-US"/>
              <a:t>　</a:t>
            </a:r>
          </a:p>
        </p:txBody>
      </p:sp>
      <p:sp>
        <p:nvSpPr>
          <p:cNvPr id="14" name="テキスト プレースホルダー 13">
            <a:extLst>
              <a:ext uri="{FF2B5EF4-FFF2-40B4-BE49-F238E27FC236}">
                <a16:creationId xmlns:a16="http://schemas.microsoft.com/office/drawing/2014/main" id="{F051B484-ADEC-D7B0-A0E2-ADD29C85895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70178" y="2707268"/>
            <a:ext cx="5317376" cy="558784"/>
          </a:xfrm>
          <a:solidFill>
            <a:schemeClr val="accent1"/>
          </a:solidFill>
        </p:spPr>
        <p:txBody>
          <a:bodyPr vert="horz" wrap="square" lIns="108000" tIns="108000" rIns="108000" bIns="72000" rtlCol="0">
            <a:spAutoFit/>
          </a:bodyPr>
          <a:lstStyle>
            <a:lvl1pPr marL="0" indent="0">
              <a:buNone/>
              <a:defRPr lang="ja-JP" altLang="en-US" b="1" smtClean="0">
                <a:solidFill>
                  <a:schemeClr val="bg1"/>
                </a:solidFill>
              </a:defRPr>
            </a:lvl1pPr>
            <a:lvl2pPr>
              <a:defRPr lang="ja-JP" altLang="en-US" smtClean="0">
                <a:solidFill>
                  <a:schemeClr val="bg1"/>
                </a:solidFill>
              </a:defRPr>
            </a:lvl2pPr>
            <a:lvl3pPr>
              <a:defRPr lang="ja-JP" altLang="en-US" smtClean="0">
                <a:solidFill>
                  <a:schemeClr val="bg1"/>
                </a:solidFill>
              </a:defRPr>
            </a:lvl3pPr>
            <a:lvl4pPr>
              <a:defRPr lang="ja-JP" altLang="en-US" smtClean="0">
                <a:solidFill>
                  <a:schemeClr val="bg1"/>
                </a:solidFill>
              </a:defRPr>
            </a:lvl4pPr>
            <a:lvl5pPr>
              <a:defRPr lang="ja-JP" altLang="en-US">
                <a:solidFill>
                  <a:schemeClr val="bg1"/>
                </a:solidFill>
              </a:defRPr>
            </a:lvl5pPr>
          </a:lstStyle>
          <a:p>
            <a:pPr marL="342908" marR="0" lvl="0" indent="-342908" fontAlgn="auto">
              <a:lnSpc>
                <a:spcPct val="130000"/>
              </a:lnSpc>
              <a:buSzTx/>
              <a:tabLst/>
            </a:pPr>
            <a:r>
              <a:rPr kumimoji="1" lang="ja-JP" altLang="en-US"/>
              <a:t>見出し：</a:t>
            </a:r>
            <a:r>
              <a:rPr kumimoji="1" lang="en-US" altLang="ja-JP"/>
              <a:t>13</a:t>
            </a:r>
            <a:r>
              <a:rPr kumimoji="1" lang="ja-JP" altLang="en-US"/>
              <a:t>字以内 </a:t>
            </a:r>
            <a:r>
              <a:rPr kumimoji="1" lang="en-US" altLang="ja-JP"/>
              <a:t>16pt /</a:t>
            </a:r>
            <a:r>
              <a:rPr kumimoji="1" lang="ja-JP" altLang="en-US"/>
              <a:t>プレゼン用 </a:t>
            </a:r>
            <a:r>
              <a:rPr kumimoji="1" lang="en-US" altLang="ja-JP"/>
              <a:t>20pt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9726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>
          <p15:clr>
            <a:srgbClr val="FBAE40"/>
          </p15:clr>
        </p15:guide>
        <p15:guide id="7" pos="268">
          <p15:clr>
            <a:srgbClr val="FBAE40"/>
          </p15:clr>
        </p15:guide>
        <p15:guide id="10" pos="7412">
          <p15:clr>
            <a:srgbClr val="FBAE40"/>
          </p15:clr>
        </p15:guide>
        <p15:guide id="13" orient="horz" pos="4065">
          <p15:clr>
            <a:srgbClr val="FBAE40"/>
          </p15:clr>
        </p15:guide>
        <p15:guide id="14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アイコン&#10;&#10;低い精度で自動的に生成された説明">
            <a:extLst>
              <a:ext uri="{FF2B5EF4-FFF2-40B4-BE49-F238E27FC236}">
                <a16:creationId xmlns:a16="http://schemas.microsoft.com/office/drawing/2014/main" id="{FC794AD5-6155-63B8-738F-1B694503F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1151"/>
          <a:stretch/>
        </p:blipFill>
        <p:spPr>
          <a:xfrm>
            <a:off x="1413164" y="0"/>
            <a:ext cx="10787026" cy="1978429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443076" y="3082756"/>
            <a:ext cx="11305846" cy="935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08000" rIns="0" bIns="72000">
            <a:spAutoFit/>
          </a:bodyPr>
          <a:lstStyle>
            <a:lvl1pPr algn="ctr">
              <a:lnSpc>
                <a:spcPct val="130000"/>
              </a:lnSpc>
              <a:defRPr lang="ja-JP" altLang="en-US" sz="4000" b="1" i="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kumimoji="1" lang="ja-JP" altLang="en-US"/>
              <a:t>スライドタイトル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456094" y="5024337"/>
            <a:ext cx="11305845" cy="49244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30000"/>
              </a:lnSpc>
              <a:buNone/>
              <a:defRPr lang="ja-JP" altLang="en-US" sz="1600" b="0" i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4pPr>
              <a:defRPr>
                <a:latin typeface="+mj-ea"/>
                <a:ea typeface="+mj-ea"/>
              </a:defRPr>
            </a:lvl4pPr>
            <a:lvl5pPr>
              <a:defRPr>
                <a:latin typeface="+mj-ea"/>
                <a:ea typeface="+mj-ea"/>
              </a:defRPr>
            </a:lvl5pPr>
            <a:lvl6pPr>
              <a:defRPr sz="1600">
                <a:latin typeface="+mj-ea"/>
                <a:ea typeface="+mj-ea"/>
              </a:defRPr>
            </a:lvl6pPr>
            <a:lvl7pPr>
              <a:defRPr sz="1600">
                <a:latin typeface="+mn-ea"/>
                <a:ea typeface="+mn-ea"/>
              </a:defRPr>
            </a:lvl7pPr>
            <a:lvl8pPr>
              <a:defRPr sz="1600">
                <a:latin typeface="+mj-ea"/>
                <a:ea typeface="+mj-ea"/>
              </a:defRPr>
            </a:lvl8pPr>
            <a:lvl9pPr>
              <a:defRPr sz="1600">
                <a:latin typeface="+mn-ea"/>
                <a:ea typeface="+mn-ea"/>
              </a:defRPr>
            </a:lvl9pPr>
          </a:lstStyle>
          <a:p>
            <a:pPr marL="0" marR="0" lvl="0" indent="0" algn="ctr" defTabSz="91442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1" lang="en-US" altLang="ja-JP"/>
              <a:t>20XX</a:t>
            </a:r>
            <a:r>
              <a:rPr kumimoji="1" lang="ja-JP" altLang="en-US"/>
              <a:t>年</a:t>
            </a:r>
            <a:r>
              <a:rPr kumimoji="1" lang="en-US" altLang="ja-JP"/>
              <a:t>XX</a:t>
            </a:r>
            <a:r>
              <a:rPr kumimoji="1" lang="ja-JP" altLang="en-US"/>
              <a:t>月</a:t>
            </a:r>
            <a:r>
              <a:rPr kumimoji="1" lang="en-US" altLang="ja-JP"/>
              <a:t>XX</a:t>
            </a:r>
            <a:r>
              <a:rPr kumimoji="1" lang="ja-JP" altLang="en-US"/>
              <a:t>日</a:t>
            </a:r>
            <a:br>
              <a:rPr kumimoji="1" lang="en-US" altLang="ja-JP"/>
            </a:br>
            <a:r>
              <a:rPr lang="en-US" altLang="zh-TW"/>
              <a:t>XXXX</a:t>
            </a:r>
            <a:r>
              <a:rPr lang="zh-TW" altLang="en-US"/>
              <a:t>部局 </a:t>
            </a:r>
            <a:r>
              <a:rPr lang="en-US" altLang="zh-TW"/>
              <a:t>XXXX</a:t>
            </a:r>
            <a:r>
              <a:rPr lang="zh-TW" altLang="en-US"/>
              <a:t>課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612D356F-4C2F-28EC-F402-2C41058E84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561" y="174348"/>
            <a:ext cx="1995378" cy="792480"/>
          </a:xfrm>
          <a:prstGeom prst="rect">
            <a:avLst/>
          </a:prstGeom>
        </p:spPr>
      </p:pic>
      <p:pic>
        <p:nvPicPr>
          <p:cNvPr id="4" name="図 3" descr="アイコン&#10;&#10;低い精度で自動的に生成された説明">
            <a:extLst>
              <a:ext uri="{FF2B5EF4-FFF2-40B4-BE49-F238E27FC236}">
                <a16:creationId xmlns:a16="http://schemas.microsoft.com/office/drawing/2014/main" id="{16991417-B160-3E3B-5F4C-35DA0F1759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0566"/>
          <a:stretch/>
        </p:blipFill>
        <p:spPr>
          <a:xfrm>
            <a:off x="-8190" y="4164576"/>
            <a:ext cx="10507165" cy="2704407"/>
          </a:xfrm>
          <a:prstGeom prst="rect">
            <a:avLst/>
          </a:prstGeom>
        </p:spPr>
      </p:pic>
      <p:sp>
        <p:nvSpPr>
          <p:cNvPr id="6" name="スライド番号プレースホルダー 4">
            <a:extLst>
              <a:ext uri="{FF2B5EF4-FFF2-40B4-BE49-F238E27FC236}">
                <a16:creationId xmlns:a16="http://schemas.microsoft.com/office/drawing/2014/main" id="{BBCC16C2-9372-B05B-2EBA-2F71B019D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169" y="6433200"/>
            <a:ext cx="522831" cy="424800"/>
          </a:xfrm>
          <a:prstGeom prst="rect">
            <a:avLst/>
          </a:prstGeom>
          <a:noFill/>
        </p:spPr>
        <p:txBody>
          <a:bodyPr lIns="0" tIns="0" rIns="144000" bIns="144000"/>
          <a:lstStyle>
            <a:lvl1pPr algn="r">
              <a:defRPr sz="1400" b="0" i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defRPr>
            </a:lvl1pPr>
          </a:lstStyle>
          <a:p>
            <a:fld id="{D9550142-B990-490A-A107-ED7302A7FD52}" type="slidenum">
              <a:rPr lang="en-US" altLang="ja-JP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2179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スライド番号プレースホルダー 4">
            <a:extLst>
              <a:ext uri="{FF2B5EF4-FFF2-40B4-BE49-F238E27FC236}">
                <a16:creationId xmlns:a16="http://schemas.microsoft.com/office/drawing/2014/main" id="{7F8B39E5-E5C4-1549-647B-B2CE8575C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169" y="6433200"/>
            <a:ext cx="522831" cy="424800"/>
          </a:xfrm>
          <a:prstGeom prst="rect">
            <a:avLst/>
          </a:prstGeom>
          <a:noFill/>
        </p:spPr>
        <p:txBody>
          <a:bodyPr lIns="0" tIns="0" rIns="144000" bIns="144000"/>
          <a:lstStyle>
            <a:lvl1pPr algn="r">
              <a:defRPr sz="1400" b="0" i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defRPr>
            </a:lvl1pPr>
          </a:lstStyle>
          <a:p>
            <a:fld id="{D9550142-B990-490A-A107-ED7302A7FD52}" type="slidenum">
              <a:rPr lang="en-US" altLang="ja-JP" smtClean="0"/>
              <a:pPr/>
              <a:t>‹#›</a:t>
            </a:fld>
            <a:endParaRPr lang="en-US"/>
          </a:p>
        </p:txBody>
      </p:sp>
      <p:sp>
        <p:nvSpPr>
          <p:cNvPr id="50" name="タイトル 1">
            <a:extLst>
              <a:ext uri="{FF2B5EF4-FFF2-40B4-BE49-F238E27FC236}">
                <a16:creationId xmlns:a16="http://schemas.microsoft.com/office/drawing/2014/main" id="{CA219888-D0B6-F250-7902-1434DE0CF4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073" y="366716"/>
            <a:ext cx="11305846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lang="ja-JP" altLang="en-US" sz="3200" b="1" i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 algn="l"/>
            <a:r>
              <a:rPr kumimoji="1" lang="ja-JP" altLang="en-US"/>
              <a:t>目次</a:t>
            </a:r>
          </a:p>
        </p:txBody>
      </p:sp>
      <p:sp>
        <p:nvSpPr>
          <p:cNvPr id="51" name="テキスト プレースホルダー 9">
            <a:extLst>
              <a:ext uri="{FF2B5EF4-FFF2-40B4-BE49-F238E27FC236}">
                <a16:creationId xmlns:a16="http://schemas.microsoft.com/office/drawing/2014/main" id="{4894F5FE-60A5-361A-5A8D-0D265407E8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3071" y="6498006"/>
            <a:ext cx="9880615" cy="123111"/>
          </a:xfrm>
          <a:noFill/>
        </p:spPr>
        <p:txBody>
          <a:bodyPr wrap="square" lIns="0" tIns="0" rIns="0" bIns="0" anchor="ctr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800" b="0" i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参考</a:t>
            </a:r>
            <a:r>
              <a:rPr kumimoji="1" lang="en-US" altLang="ja-JP"/>
              <a:t>/</a:t>
            </a:r>
            <a:r>
              <a:rPr kumimoji="1" lang="ja-JP" altLang="en-US"/>
              <a:t>引用文献等：</a:t>
            </a:r>
            <a:r>
              <a:rPr kumimoji="1" lang="en-US" altLang="ja-JP"/>
              <a:t>8pt</a:t>
            </a:r>
          </a:p>
        </p:txBody>
      </p:sp>
      <p:sp>
        <p:nvSpPr>
          <p:cNvPr id="3" name="テキスト プレースホルダー 8">
            <a:extLst>
              <a:ext uri="{FF2B5EF4-FFF2-40B4-BE49-F238E27FC236}">
                <a16:creationId xmlns:a16="http://schemas.microsoft.com/office/drawing/2014/main" id="{3EE3E01E-3F79-A45A-7179-85544275E8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3072" y="1138194"/>
            <a:ext cx="7330149" cy="2360234"/>
          </a:xfrm>
        </p:spPr>
        <p:txBody>
          <a:bodyPr/>
          <a:lstStyle>
            <a:lvl1pPr marL="342908" indent="-342908">
              <a:lnSpc>
                <a:spcPct val="130000"/>
              </a:lnSpc>
              <a:buClr>
                <a:schemeClr val="tx1"/>
              </a:buClr>
              <a:buFont typeface="+mj-lt"/>
              <a:buAutoNum type="arabicPeriod"/>
              <a:defRPr sz="1600" b="0" i="0">
                <a:latin typeface="+mn-ea"/>
                <a:ea typeface="+mn-ea"/>
              </a:defRPr>
            </a:lvl1pPr>
            <a:lvl4pPr>
              <a:defRPr sz="1600">
                <a:latin typeface="+mn-ea"/>
                <a:ea typeface="+mn-ea"/>
              </a:defRPr>
            </a:lvl4pPr>
            <a:lvl5pPr>
              <a:defRPr sz="1600">
                <a:latin typeface="+mn-ea"/>
                <a:ea typeface="+mn-ea"/>
              </a:defRPr>
            </a:lvl5pPr>
            <a:lvl6pPr>
              <a:defRPr sz="1600">
                <a:latin typeface="+mn-ea"/>
                <a:ea typeface="+mn-ea"/>
              </a:defRPr>
            </a:lvl6pPr>
          </a:lstStyle>
          <a:p>
            <a:pPr lvl="0"/>
            <a:r>
              <a:rPr kumimoji="1" lang="ja-JP" altLang="en-US"/>
              <a:t>セクション</a:t>
            </a:r>
            <a:r>
              <a:rPr kumimoji="1" lang="en-US" altLang="ja-JP"/>
              <a:t> 01</a:t>
            </a:r>
          </a:p>
          <a:p>
            <a:pPr lvl="0"/>
            <a:r>
              <a:rPr kumimoji="1" lang="ja-JP" altLang="en-US"/>
              <a:t>セクション</a:t>
            </a:r>
            <a:r>
              <a:rPr kumimoji="1" lang="en-US" altLang="ja-JP"/>
              <a:t> 02</a:t>
            </a:r>
          </a:p>
          <a:p>
            <a:pPr lvl="0"/>
            <a:r>
              <a:rPr kumimoji="1" lang="ja-JP" altLang="en-US"/>
              <a:t>セクション</a:t>
            </a:r>
            <a:r>
              <a:rPr kumimoji="1" lang="en-US" altLang="ja-JP"/>
              <a:t> 03</a:t>
            </a:r>
          </a:p>
          <a:p>
            <a:pPr lvl="0"/>
            <a:r>
              <a:rPr kumimoji="1" lang="ja-JP" altLang="en-US"/>
              <a:t>セクション</a:t>
            </a:r>
            <a:r>
              <a:rPr kumimoji="1" lang="en-US" altLang="ja-JP"/>
              <a:t> 04</a:t>
            </a:r>
          </a:p>
          <a:p>
            <a:pPr marL="342908" marR="0" lvl="0" indent="-342908" algn="l" defTabSz="91442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Tx/>
              <a:buFont typeface="+mj-lt"/>
              <a:buAutoNum type="arabicPeriod"/>
              <a:tabLst/>
              <a:defRPr/>
            </a:pPr>
            <a:r>
              <a:rPr kumimoji="1" lang="ja-JP" altLang="en-US"/>
              <a:t>セクション</a:t>
            </a:r>
            <a:r>
              <a:rPr kumimoji="1" lang="en-US" altLang="ja-JP"/>
              <a:t> 05</a:t>
            </a:r>
          </a:p>
        </p:txBody>
      </p:sp>
      <p:sp>
        <p:nvSpPr>
          <p:cNvPr id="4" name="テキスト プレースホルダー 8">
            <a:extLst>
              <a:ext uri="{FF2B5EF4-FFF2-40B4-BE49-F238E27FC236}">
                <a16:creationId xmlns:a16="http://schemas.microsoft.com/office/drawing/2014/main" id="{66F75DC8-7F8B-DE8F-5A34-63C830C27B7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73220" y="1138194"/>
            <a:ext cx="2550466" cy="2360234"/>
          </a:xfrm>
        </p:spPr>
        <p:txBody>
          <a:bodyPr/>
          <a:lstStyle>
            <a:lvl1pPr marL="0" indent="0" algn="r">
              <a:lnSpc>
                <a:spcPct val="130000"/>
              </a:lnSpc>
              <a:buFont typeface="+mj-lt"/>
              <a:buNone/>
              <a:defRPr sz="1600" b="0" i="0">
                <a:latin typeface="+mj-ea"/>
                <a:ea typeface="+mj-ea"/>
              </a:defRPr>
            </a:lvl1pPr>
            <a:lvl4pPr>
              <a:defRPr sz="1600">
                <a:latin typeface="+mj-ea"/>
                <a:ea typeface="+mj-ea"/>
              </a:defRPr>
            </a:lvl4pPr>
            <a:lvl5pPr>
              <a:defRPr sz="1600">
                <a:latin typeface="+mj-ea"/>
                <a:ea typeface="+mj-ea"/>
              </a:defRPr>
            </a:lvl5pPr>
            <a:lvl6pPr>
              <a:defRPr>
                <a:latin typeface="+mj-ea"/>
                <a:ea typeface="+mj-ea"/>
              </a:defRPr>
            </a:lvl6pPr>
            <a:lvl7pPr>
              <a:defRPr>
                <a:latin typeface="+mj-ea"/>
                <a:ea typeface="+mj-ea"/>
              </a:defRPr>
            </a:lvl7pPr>
          </a:lstStyle>
          <a:p>
            <a:pPr marL="0" indent="0" algn="r">
              <a:buNone/>
            </a:pPr>
            <a:r>
              <a:rPr lang="en-US" altLang="ja-JP"/>
              <a:t>------- 001</a:t>
            </a:r>
            <a:endParaRPr lang="ja-JP" altLang="en-US"/>
          </a:p>
          <a:p>
            <a:pPr marL="0" lvl="0" indent="0" algn="r">
              <a:buNone/>
            </a:pPr>
            <a:r>
              <a:rPr lang="en-US" altLang="ja-JP"/>
              <a:t>------- 001</a:t>
            </a:r>
            <a:endParaRPr lang="ja-JP" altLang="en-US"/>
          </a:p>
          <a:p>
            <a:pPr marL="0" lvl="0" indent="0" algn="r">
              <a:buNone/>
            </a:pPr>
            <a:r>
              <a:rPr lang="en-US" altLang="ja-JP"/>
              <a:t>------- 001</a:t>
            </a:r>
          </a:p>
          <a:p>
            <a:pPr marL="0" indent="0" algn="r">
              <a:buNone/>
            </a:pPr>
            <a:r>
              <a:rPr lang="en-US" altLang="ja-JP"/>
              <a:t>------- 001</a:t>
            </a:r>
          </a:p>
          <a:p>
            <a:pPr marL="0" marR="0" lvl="0" indent="0" algn="r" defTabSz="91442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Tx/>
              <a:buFont typeface="+mj-lt"/>
              <a:buNone/>
              <a:tabLst/>
              <a:defRPr/>
            </a:pPr>
            <a:r>
              <a:rPr lang="en-US" altLang="ja-JP"/>
              <a:t>------- 001</a:t>
            </a:r>
          </a:p>
        </p:txBody>
      </p:sp>
      <p:pic>
        <p:nvPicPr>
          <p:cNvPr id="5" name="図 4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DB3F85C5-509B-257D-8B3C-FC178DFD6638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4693"/>
          <a:stretch/>
        </p:blipFill>
        <p:spPr>
          <a:xfrm>
            <a:off x="-4452" y="-1"/>
            <a:ext cx="12192000" cy="4890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507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 userDrawn="1">
          <p15:clr>
            <a:srgbClr val="FBAE40"/>
          </p15:clr>
        </p15:guide>
        <p15:guide id="2" pos="2939" userDrawn="1">
          <p15:clr>
            <a:srgbClr val="FBAE40"/>
          </p15:clr>
        </p15:guide>
        <p15:guide id="3" pos="3301" userDrawn="1">
          <p15:clr>
            <a:srgbClr val="FBAE40"/>
          </p15:clr>
        </p15:guide>
        <p15:guide id="4" pos="3120" userDrawn="1">
          <p15:clr>
            <a:srgbClr val="FBAE40"/>
          </p15:clr>
        </p15:guide>
        <p15:guide id="5" pos="1646" userDrawn="1">
          <p15:clr>
            <a:srgbClr val="FBAE40"/>
          </p15:clr>
        </p15:guide>
        <p15:guide id="6" pos="1510" userDrawn="1">
          <p15:clr>
            <a:srgbClr val="FBAE40"/>
          </p15:clr>
        </p15:guide>
        <p15:guide id="7" pos="217" userDrawn="1">
          <p15:clr>
            <a:srgbClr val="FBAE40"/>
          </p15:clr>
        </p15:guide>
        <p15:guide id="8" pos="4594" userDrawn="1">
          <p15:clr>
            <a:srgbClr val="FBAE40"/>
          </p15:clr>
        </p15:guide>
        <p15:guide id="9" pos="4730" userDrawn="1">
          <p15:clr>
            <a:srgbClr val="FBAE40"/>
          </p15:clr>
        </p15:guide>
        <p15:guide id="10" pos="6023" userDrawn="1">
          <p15:clr>
            <a:srgbClr val="FBAE40"/>
          </p15:clr>
        </p15:guide>
        <p15:guide id="12" orient="horz" pos="4088" userDrawn="1">
          <p15:clr>
            <a:srgbClr val="FBAE40"/>
          </p15:clr>
        </p15:guide>
        <p15:guide id="13" orient="horz" pos="3861" userDrawn="1">
          <p15:clr>
            <a:srgbClr val="FBAE40"/>
          </p15:clr>
        </p15:guide>
        <p15:guide id="14" orient="horz" pos="595" userDrawn="1">
          <p15:clr>
            <a:srgbClr val="FBAE40"/>
          </p15:clr>
        </p15:guide>
        <p15:guide id="15" orient="horz" pos="709" userDrawn="1">
          <p15:clr>
            <a:srgbClr val="FBAE40"/>
          </p15:clr>
        </p15:guide>
        <p15:guide id="16" orient="horz" pos="1366" userDrawn="1">
          <p15:clr>
            <a:srgbClr val="FBAE40"/>
          </p15:clr>
        </p15:guide>
        <p15:guide id="17" orient="horz" pos="2614" userDrawn="1">
          <p15:clr>
            <a:srgbClr val="FBAE40"/>
          </p15:clr>
        </p15:guide>
        <p15:guide id="18" orient="horz" pos="1480" userDrawn="1">
          <p15:clr>
            <a:srgbClr val="FBAE40"/>
          </p15:clr>
        </p15:guide>
        <p15:guide id="19" orient="horz" pos="272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図形&#10;&#10;低い精度で自動的に生成された説明">
            <a:extLst>
              <a:ext uri="{FF2B5EF4-FFF2-40B4-BE49-F238E27FC236}">
                <a16:creationId xmlns:a16="http://schemas.microsoft.com/office/drawing/2014/main" id="{F10D23A2-2E8E-9DA5-6CF5-DDC0A8455B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1724" y="0"/>
            <a:ext cx="10870276" cy="6858000"/>
          </a:xfrm>
          <a:prstGeom prst="rect">
            <a:avLst/>
          </a:prstGeom>
        </p:spPr>
      </p:pic>
      <p:sp>
        <p:nvSpPr>
          <p:cNvPr id="3" name="タイトル 1">
            <a:extLst>
              <a:ext uri="{FF2B5EF4-FFF2-40B4-BE49-F238E27FC236}">
                <a16:creationId xmlns:a16="http://schemas.microsoft.com/office/drawing/2014/main" id="{16547944-49EF-1EFF-32E6-905A8579D2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3076" y="3082756"/>
            <a:ext cx="11305846" cy="935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08000" rIns="0" bIns="72000">
            <a:spAutoFit/>
          </a:bodyPr>
          <a:lstStyle>
            <a:lvl1pPr algn="l">
              <a:lnSpc>
                <a:spcPct val="130000"/>
              </a:lnSpc>
              <a:defRPr lang="ja-JP" altLang="en-US" sz="4000" b="1" i="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kumimoji="1" lang="en-US" altLang="ja-JP"/>
              <a:t>01. </a:t>
            </a:r>
            <a:r>
              <a:rPr kumimoji="1" lang="ja-JP" altLang="en-US"/>
              <a:t>セクション名</a:t>
            </a:r>
          </a:p>
        </p:txBody>
      </p:sp>
      <p:sp>
        <p:nvSpPr>
          <p:cNvPr id="4" name="スライド番号プレースホルダー 4">
            <a:extLst>
              <a:ext uri="{FF2B5EF4-FFF2-40B4-BE49-F238E27FC236}">
                <a16:creationId xmlns:a16="http://schemas.microsoft.com/office/drawing/2014/main" id="{DD9E6EA3-3310-5612-2D80-6F218C2F7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169" y="6433200"/>
            <a:ext cx="522831" cy="424800"/>
          </a:xfrm>
          <a:prstGeom prst="rect">
            <a:avLst/>
          </a:prstGeom>
          <a:noFill/>
        </p:spPr>
        <p:txBody>
          <a:bodyPr lIns="0" tIns="0" rIns="144000" bIns="144000"/>
          <a:lstStyle>
            <a:lvl1pPr algn="r">
              <a:defRPr sz="1400" b="0" i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defRPr>
            </a:lvl1pPr>
          </a:lstStyle>
          <a:p>
            <a:fld id="{D9550142-B990-490A-A107-ED7302A7FD52}" type="slidenum">
              <a:rPr lang="en-US" altLang="ja-JP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64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（essay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C145B5D5-4B5E-6D2D-BAD5-72DE5A197CE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6775" y="3378480"/>
            <a:ext cx="11305845" cy="293721"/>
          </a:xfrm>
          <a:noFill/>
        </p:spPr>
        <p:txBody>
          <a:bodyPr vert="horz" wrap="square" lIns="72000" tIns="72000" rIns="72000" bIns="36000" rtlCol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ja-JP" altLang="en-US" sz="1200" b="1" smtClean="0">
                <a:latin typeface="+mn-ea"/>
                <a:ea typeface="+mn-ea"/>
              </a:defRPr>
            </a:lvl1pPr>
            <a:lvl2pPr>
              <a:defRPr lang="ja-JP" altLang="en-US" sz="1200" smtClean="0">
                <a:latin typeface="+mn-ea"/>
                <a:ea typeface="+mn-ea"/>
              </a:defRPr>
            </a:lvl2pPr>
            <a:lvl3pPr>
              <a:defRPr lang="ja-JP" altLang="en-US" sz="1200" smtClean="0">
                <a:latin typeface="+mn-ea"/>
                <a:ea typeface="+mn-ea"/>
              </a:defRPr>
            </a:lvl3pPr>
            <a:lvl4pPr>
              <a:defRPr lang="ja-JP" altLang="en-US" sz="1200" smtClean="0">
                <a:latin typeface="+mn-ea"/>
                <a:ea typeface="+mn-ea"/>
              </a:defRPr>
            </a:lvl4pPr>
            <a:lvl5pPr>
              <a:defRPr lang="ja-JP" altLang="en-US" sz="1200">
                <a:latin typeface="+mn-ea"/>
                <a:ea typeface="+mn-ea"/>
              </a:defRPr>
            </a:lvl5pPr>
          </a:lstStyle>
          <a:p>
            <a:pPr lvl="0"/>
            <a:r>
              <a:rPr kumimoji="1" lang="ja-JP" altLang="en-US"/>
              <a:t>強調箇所は太字</a:t>
            </a:r>
            <a:endParaRPr kumimoji="1" lang="en-US" altLang="ja-JP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7C26272D-E711-7BDA-C6B1-F6E5FC5BB95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7662" y="1808201"/>
            <a:ext cx="11304954" cy="1452591"/>
          </a:xfrm>
          <a:noFill/>
        </p:spPr>
        <p:txBody>
          <a:bodyPr vert="horz" wrap="square" lIns="72000" tIns="72000" rIns="72000" bIns="36000" rtlCol="0">
            <a:noAutofit/>
          </a:bodyPr>
          <a:lstStyle>
            <a:lvl1pPr marL="0" indent="0">
              <a:buNone/>
              <a:defRPr lang="ja-JP" altLang="en-US" sz="1600" dirty="0" smtClean="0">
                <a:latin typeface="+mj-ea"/>
                <a:ea typeface="+mj-ea"/>
              </a:defRPr>
            </a:lvl1pPr>
            <a:lvl2pPr>
              <a:defRPr lang="ja-JP" altLang="en-US" sz="1200" dirty="0" smtClean="0">
                <a:latin typeface="+mj-ea"/>
                <a:ea typeface="+mj-ea"/>
              </a:defRPr>
            </a:lvl2pPr>
            <a:lvl3pPr>
              <a:defRPr lang="ja-JP" altLang="en-US" sz="1200" dirty="0" smtClean="0">
                <a:latin typeface="+mj-ea"/>
                <a:ea typeface="+mj-ea"/>
              </a:defRPr>
            </a:lvl3pPr>
            <a:lvl4pPr>
              <a:defRPr lang="ja-JP" altLang="en-US" sz="1200" dirty="0" smtClean="0">
                <a:latin typeface="+mj-ea"/>
                <a:ea typeface="+mj-ea"/>
              </a:defRPr>
            </a:lvl4pPr>
            <a:lvl5pPr>
              <a:defRPr lang="ja-JP" altLang="en-US" sz="1200" dirty="0">
                <a:latin typeface="+mj-ea"/>
                <a:ea typeface="+mj-ea"/>
              </a:defRPr>
            </a:lvl5pPr>
          </a:lstStyle>
          <a:p>
            <a:pPr marL="342908" marR="0" lvl="0" indent="-342908" algn="l" defTabSz="914423" rtl="0" eaLnBrk="1" fontAlgn="auto" latinLnBrk="0" hangingPunct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Tx/>
              <a:tabLst/>
              <a:defRPr/>
            </a:pPr>
            <a:r>
              <a:rPr kumimoji="1" lang="ja-JP" altLang="en-US"/>
              <a:t>本文：</a:t>
            </a:r>
            <a:r>
              <a:rPr kumimoji="1" lang="en-US" altLang="ja-JP"/>
              <a:t>40</a:t>
            </a:r>
            <a:r>
              <a:rPr kumimoji="1" lang="ja-JP" altLang="en-US"/>
              <a:t>字以内 </a:t>
            </a:r>
            <a:r>
              <a:rPr kumimoji="1" lang="en-US" altLang="ja-JP"/>
              <a:t>16pt /</a:t>
            </a:r>
            <a:r>
              <a:rPr kumimoji="1" lang="ja-JP" altLang="en-US"/>
              <a:t>プレゼン用 </a:t>
            </a:r>
            <a:r>
              <a:rPr kumimoji="1" lang="en-US" altLang="ja-JP"/>
              <a:t>16pt</a:t>
            </a:r>
            <a:r>
              <a:rPr kumimoji="1" lang="ja-JP" altLang="en-US"/>
              <a:t>　詳細はこの大きさで記載　</a:t>
            </a:r>
            <a:endParaRPr kumimoji="1" lang="en-US" altLang="ja-JP"/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34F52397-F9BC-CBFD-BF51-54DD7A02B4D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7666" y="1160415"/>
            <a:ext cx="5318369" cy="558784"/>
          </a:xfrm>
          <a:solidFill>
            <a:schemeClr val="accent1"/>
          </a:solidFill>
        </p:spPr>
        <p:txBody>
          <a:bodyPr vert="horz" wrap="square" lIns="108000" tIns="108000" rIns="108000" bIns="72000" rtlCol="0">
            <a:spAutoFit/>
          </a:bodyPr>
          <a:lstStyle>
            <a:lvl1pPr marL="0" indent="0">
              <a:buNone/>
              <a:defRPr lang="ja-JP" altLang="en-US" b="1" smtClean="0">
                <a:solidFill>
                  <a:schemeClr val="bg1"/>
                </a:solidFill>
              </a:defRPr>
            </a:lvl1pPr>
            <a:lvl2pPr>
              <a:defRPr lang="ja-JP" altLang="en-US" smtClean="0">
                <a:solidFill>
                  <a:schemeClr val="bg1"/>
                </a:solidFill>
              </a:defRPr>
            </a:lvl2pPr>
            <a:lvl3pPr>
              <a:defRPr lang="ja-JP" altLang="en-US" smtClean="0">
                <a:solidFill>
                  <a:schemeClr val="bg1"/>
                </a:solidFill>
              </a:defRPr>
            </a:lvl3pPr>
            <a:lvl4pPr>
              <a:defRPr lang="ja-JP" altLang="en-US" smtClean="0">
                <a:solidFill>
                  <a:schemeClr val="bg1"/>
                </a:solidFill>
              </a:defRPr>
            </a:lvl4pPr>
            <a:lvl5pPr>
              <a:defRPr lang="ja-JP" altLang="en-US">
                <a:solidFill>
                  <a:schemeClr val="bg1"/>
                </a:solidFill>
              </a:defRPr>
            </a:lvl5pPr>
          </a:lstStyle>
          <a:p>
            <a:pPr marL="342908" marR="0" lvl="0" indent="-342908" algn="l" defTabSz="914423" rtl="0" eaLnBrk="1" fontAlgn="auto" latinLnBrk="0" hangingPunct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Tx/>
              <a:tabLst/>
              <a:defRPr/>
            </a:pPr>
            <a:r>
              <a:rPr kumimoji="1" lang="ja-JP" altLang="en-US"/>
              <a:t>見出し：</a:t>
            </a:r>
            <a:r>
              <a:rPr kumimoji="1" lang="en-US" altLang="ja-JP"/>
              <a:t>13</a:t>
            </a:r>
            <a:r>
              <a:rPr kumimoji="1" lang="ja-JP" altLang="en-US"/>
              <a:t>字以内 </a:t>
            </a:r>
            <a:r>
              <a:rPr kumimoji="1" lang="en-US" altLang="ja-JP"/>
              <a:t>16pt /</a:t>
            </a:r>
            <a:r>
              <a:rPr kumimoji="1" lang="ja-JP" altLang="en-US"/>
              <a:t>プレゼン用 </a:t>
            </a:r>
            <a:r>
              <a:rPr kumimoji="1" lang="en-US" altLang="ja-JP"/>
              <a:t>20pt</a:t>
            </a:r>
            <a:r>
              <a:rPr kumimoji="1" lang="ja-JP" altLang="en-US"/>
              <a:t>　</a:t>
            </a:r>
          </a:p>
        </p:txBody>
      </p:sp>
      <p:sp>
        <p:nvSpPr>
          <p:cNvPr id="45" name="スライド番号プレースホルダー 4">
            <a:extLst>
              <a:ext uri="{FF2B5EF4-FFF2-40B4-BE49-F238E27FC236}">
                <a16:creationId xmlns:a16="http://schemas.microsoft.com/office/drawing/2014/main" id="{7F8B39E5-E5C4-1549-647B-B2CE8575C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169" y="6433200"/>
            <a:ext cx="522831" cy="424800"/>
          </a:xfrm>
          <a:prstGeom prst="rect">
            <a:avLst/>
          </a:prstGeom>
          <a:noFill/>
        </p:spPr>
        <p:txBody>
          <a:bodyPr lIns="0" tIns="0" rIns="144000" bIns="144000"/>
          <a:lstStyle>
            <a:lvl1pPr algn="r">
              <a:defRPr sz="1400" b="0" i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Arial" panose="020B0604020202020204" pitchFamily="34" charset="0"/>
              </a:defRPr>
            </a:lvl1pPr>
          </a:lstStyle>
          <a:p>
            <a:fld id="{D9550142-B990-490A-A107-ED7302A7FD52}" type="slidenum">
              <a:rPr lang="en-US" altLang="ja-JP" smtClean="0"/>
              <a:pPr/>
              <a:t>‹#›</a:t>
            </a:fld>
            <a:endParaRPr lang="en-US"/>
          </a:p>
        </p:txBody>
      </p:sp>
      <p:sp>
        <p:nvSpPr>
          <p:cNvPr id="50" name="タイトル 1">
            <a:extLst>
              <a:ext uri="{FF2B5EF4-FFF2-40B4-BE49-F238E27FC236}">
                <a16:creationId xmlns:a16="http://schemas.microsoft.com/office/drawing/2014/main" id="{CA219888-D0B6-F250-7902-1434DE0CF4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074" y="366716"/>
            <a:ext cx="1130584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lang="ja-JP" altLang="en-US" sz="3200" b="1" i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 algn="l"/>
            <a:r>
              <a:rPr kumimoji="1" lang="ja-JP" altLang="en-US"/>
              <a:t>スライドタイトル：</a:t>
            </a:r>
            <a:r>
              <a:rPr kumimoji="1" lang="en-US" altLang="ja-JP"/>
              <a:t>13</a:t>
            </a:r>
            <a:r>
              <a:rPr kumimoji="1" lang="ja-JP" altLang="en-US"/>
              <a:t>字以内 </a:t>
            </a:r>
            <a:r>
              <a:rPr kumimoji="1" lang="en-US" altLang="ja-JP"/>
              <a:t>32pt</a:t>
            </a:r>
            <a:endParaRPr kumimoji="1" lang="ja-JP" altLang="en-US"/>
          </a:p>
        </p:txBody>
      </p:sp>
      <p:sp>
        <p:nvSpPr>
          <p:cNvPr id="51" name="テキスト プレースホルダー 9">
            <a:extLst>
              <a:ext uri="{FF2B5EF4-FFF2-40B4-BE49-F238E27FC236}">
                <a16:creationId xmlns:a16="http://schemas.microsoft.com/office/drawing/2014/main" id="{4894F5FE-60A5-361A-5A8D-0D265407E8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3071" y="6498006"/>
            <a:ext cx="9880615" cy="123111"/>
          </a:xfrm>
          <a:noFill/>
        </p:spPr>
        <p:txBody>
          <a:bodyPr wrap="square" lIns="0" tIns="0" rIns="0" bIns="0" anchor="ctr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800" b="0" i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出典先：</a:t>
            </a:r>
            <a:r>
              <a:rPr kumimoji="1" lang="en-US" altLang="ja-JP"/>
              <a:t>8pt</a:t>
            </a:r>
          </a:p>
        </p:txBody>
      </p:sp>
      <p:pic>
        <p:nvPicPr>
          <p:cNvPr id="2" name="図 1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01092CD6-290C-18A9-7C62-6C49FBE9228A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4693"/>
          <a:stretch/>
        </p:blipFill>
        <p:spPr>
          <a:xfrm>
            <a:off x="-4452" y="-1"/>
            <a:ext cx="12192000" cy="4890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9147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 userDrawn="1">
          <p15:clr>
            <a:srgbClr val="FBAE40"/>
          </p15:clr>
        </p15:guide>
        <p15:guide id="7" pos="249" userDrawn="1">
          <p15:clr>
            <a:srgbClr val="FBAE40"/>
          </p15:clr>
        </p15:guide>
        <p15:guide id="10" pos="7393" userDrawn="1">
          <p15:clr>
            <a:srgbClr val="FBAE40"/>
          </p15:clr>
        </p15:guide>
        <p15:guide id="13" orient="horz" pos="4050" userDrawn="1">
          <p15:clr>
            <a:srgbClr val="FBAE40"/>
          </p15:clr>
        </p15:guide>
        <p15:guide id="14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中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9CA52EBD-F6A3-55FB-6E49-5379E4CCE3B8}"/>
              </a:ext>
            </a:extLst>
          </p:cNvPr>
          <p:cNvGrpSpPr/>
          <p:nvPr userDrawn="1"/>
        </p:nvGrpSpPr>
        <p:grpSpPr>
          <a:xfrm>
            <a:off x="1" y="1"/>
            <a:ext cx="12192000" cy="6858001"/>
            <a:chOff x="0" y="0"/>
            <a:chExt cx="12192000" cy="6858001"/>
          </a:xfrm>
        </p:grpSpPr>
        <p:pic>
          <p:nvPicPr>
            <p:cNvPr id="16" name="図 15" descr="背景パターン&#10;&#10;AI によって生成されたコンテンツは間違っている可能性があります。">
              <a:extLst>
                <a:ext uri="{FF2B5EF4-FFF2-40B4-BE49-F238E27FC236}">
                  <a16:creationId xmlns:a16="http://schemas.microsoft.com/office/drawing/2014/main" id="{2EA903F2-36E4-C80F-D0CF-1112B347A5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37E9B3CA-5BC0-A38B-CDA1-192361247EAE}"/>
                </a:ext>
              </a:extLst>
            </p:cNvPr>
            <p:cNvSpPr/>
            <p:nvPr userDrawn="1"/>
          </p:nvSpPr>
          <p:spPr>
            <a:xfrm>
              <a:off x="0" y="0"/>
              <a:ext cx="12191999" cy="6858001"/>
            </a:xfrm>
            <a:prstGeom prst="rect">
              <a:avLst/>
            </a:prstGeom>
            <a:solidFill>
              <a:schemeClr val="bg1">
                <a:alpha val="39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32"/>
            </a:p>
          </p:txBody>
        </p:sp>
      </p:grpSp>
      <p:sp>
        <p:nvSpPr>
          <p:cNvPr id="3" name="スライド番号プレースホルダー 5">
            <a:extLst>
              <a:ext uri="{FF2B5EF4-FFF2-40B4-BE49-F238E27FC236}">
                <a16:creationId xmlns:a16="http://schemas.microsoft.com/office/drawing/2014/main" id="{40E2FDC8-1628-A67C-7E95-3FC97EFEA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0115" y="6400414"/>
            <a:ext cx="514885" cy="276999"/>
          </a:xfrm>
        </p:spPr>
        <p:txBody>
          <a:bodyPr wrap="none">
            <a:spAutoFit/>
          </a:bodyPr>
          <a:lstStyle>
            <a:lvl1pPr>
              <a:defRPr b="1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fld id="{1982070E-155C-4BC4-A7FD-B898C8C55035}" type="slidenum">
              <a:rPr lang="ja-JP" altLang="en-US" smtClean="0"/>
              <a:pPr/>
              <a:t>‹#›</a:t>
            </a:fld>
            <a:endParaRPr lang="ja-JP" alt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A7E81759-0DFA-5272-1946-F3ADE07A2A4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176000" y="87785"/>
            <a:ext cx="895129" cy="471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1B4A28C-8357-9741-40C1-79F177B2F963}"/>
              </a:ext>
            </a:extLst>
          </p:cNvPr>
          <p:cNvSpPr txBox="1"/>
          <p:nvPr userDrawn="1"/>
        </p:nvSpPr>
        <p:spPr>
          <a:xfrm>
            <a:off x="58055" y="6446877"/>
            <a:ext cx="2198038" cy="239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ja-JP" sz="954" b="1" i="0" dirty="0">
                <a:solidFill>
                  <a:schemeClr val="tx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© Global Startup EXPO 2026</a:t>
            </a:r>
            <a:endParaRPr lang="ja-JP" altLang="en-US" sz="954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0869FAD2-DAA2-8187-E7D5-CE143F37D3B9}"/>
              </a:ext>
            </a:extLst>
          </p:cNvPr>
          <p:cNvCxnSpPr>
            <a:cxnSpLocks/>
          </p:cNvCxnSpPr>
          <p:nvPr userDrawn="1"/>
        </p:nvCxnSpPr>
        <p:spPr>
          <a:xfrm>
            <a:off x="1" y="695754"/>
            <a:ext cx="12192000" cy="0"/>
          </a:xfrm>
          <a:prstGeom prst="line">
            <a:avLst/>
          </a:prstGeom>
          <a:ln w="12700" cap="rnd">
            <a:solidFill>
              <a:schemeClr val="tx1">
                <a:lumMod val="95000"/>
                <a:lumOff val="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プレースホルダー 4">
            <a:extLst>
              <a:ext uri="{FF2B5EF4-FFF2-40B4-BE49-F238E27FC236}">
                <a16:creationId xmlns:a16="http://schemas.microsoft.com/office/drawing/2014/main" id="{90ACA15A-7E60-CAE5-59B8-FBD85105DF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057" y="144561"/>
            <a:ext cx="2531462" cy="489045"/>
          </a:xfrm>
          <a:solidFill>
            <a:schemeClr val="bg1">
              <a:alpha val="40000"/>
            </a:schemeClr>
          </a:solidFill>
        </p:spPr>
        <p:txBody>
          <a:bodyPr wrap="none" anchor="b" anchorCtr="0">
            <a:spAutoFit/>
          </a:bodyPr>
          <a:lstStyle>
            <a:lvl1pPr marL="0" indent="0">
              <a:buNone/>
              <a:defRPr sz="2864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pPr lvl="0"/>
            <a:r>
              <a:rPr kumimoji="1" lang="en-US" altLang="ja-JP" dirty="0"/>
              <a:t>XXXXXXXX</a:t>
            </a:r>
            <a:endParaRPr kumimoji="1" lang="ja-JP" alt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676D44D-57FA-644F-745B-C13C2FB010B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48344" y="1030515"/>
            <a:ext cx="11495314" cy="5282236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sz="3501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  <a:lvl2pPr>
              <a:defRPr sz="3182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2pPr>
            <a:lvl3pPr>
              <a:defRPr sz="2864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3pPr>
            <a:lvl4pPr>
              <a:defRPr sz="2546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4pPr>
            <a:lvl5pPr>
              <a:defRPr sz="2546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5pPr>
          </a:lstStyle>
          <a:p>
            <a:pPr marL="0" lvl="0" indent="0">
              <a:buNone/>
            </a:pPr>
            <a:endParaRPr lang="en-US" sz="2546" dirty="0"/>
          </a:p>
        </p:txBody>
      </p:sp>
    </p:spTree>
    <p:extLst>
      <p:ext uri="{BB962C8B-B14F-4D97-AF65-F5344CB8AC3E}">
        <p14:creationId xmlns:p14="http://schemas.microsoft.com/office/powerpoint/2010/main" val="2442773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FB6D01-8FCB-C228-3EAA-7787919C1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DE545B8-1EF3-5086-CD79-2C0F6BCA8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19E19B-5152-84C7-6D73-8EE75CABA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6EC6-FCA3-4681-8FD7-C68BE95DBE8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EFBCEBC-5244-B5B9-ED71-5F951BD94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DA6F239-B2BE-236A-AC5C-FBDCA2DB2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ABC2-8F6E-4222-97A7-6F404282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5262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40461C-5B60-4AB2-FDFD-40BDE2FE4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99D7E4F-D501-D596-17AA-12E65B4D7A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11AA4E-7606-7AD2-7D92-76FD847EB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6EC6-FCA3-4681-8FD7-C68BE95DBE8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F1E2C9-DDC8-D797-45A8-E7F140DEC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658AD3A-A0AE-18BF-5F4B-C2B9BC42C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ABC2-8F6E-4222-97A7-6F404282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6342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027AC6-76AD-E493-D600-D392DE619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50B4193-2ACA-B32F-9C19-6DE7F32DE0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370DA96-AD6E-4BFF-834B-1F6982C273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8FEAE5F-C65E-586B-0FE1-240C0B821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6EC6-FCA3-4681-8FD7-C68BE95DBE8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059D2CF-2A0F-07C0-3D12-E709328FD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B7E3C1D-CD29-4828-9BA8-80D3B3500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ABC2-8F6E-4222-97A7-6F404282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8165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CA04F0-3CE8-367B-E440-465AFF876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4820582-8A0C-53C3-F163-D71B0D590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34A08DC-F879-849B-BDB5-255C88DFF9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03F332E-3344-E0CA-0605-2347D4787C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30BEE80-AE14-D4E3-BF4C-610BBFE8BA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712A77E-319C-E53B-75B7-E31AE129B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6EC6-FCA3-4681-8FD7-C68BE95DBE8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4CEDB2C-163C-590F-E522-283A7CCAF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8B8237B-142E-ECC5-43BC-E1C7A64B2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ABC2-8F6E-4222-97A7-6F404282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5820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88332B-4B35-793E-FEBF-86590E0DA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9BFE51C-2906-E7DD-F7C8-6EDE41D87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6EC6-FCA3-4681-8FD7-C68BE95DBE8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55D3B06-F6EC-8DEF-9403-F300A6522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1D621B2-00CE-6A41-B9B4-739A3E055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ABC2-8F6E-4222-97A7-6F404282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5008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D21DF58-2D56-DD6C-BBE3-007104AB5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6EC6-FCA3-4681-8FD7-C68BE95DBE8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0FA72F-CC4B-0726-CCDE-DD0A986E1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0BFBCD1-28C0-0CB8-FB1F-277C9447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ABC2-8F6E-4222-97A7-6F404282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3051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23A22C-1B68-1E12-88EF-DD5F0E1F1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E561DB1-3DFC-9989-31A0-A6294FF9A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445A80D-0018-4468-A127-1950AC4B6F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622A221-9D50-ABDA-4B9C-848D74CD9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6EC6-FCA3-4681-8FD7-C68BE95DBE8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E7C6EBF-0C0E-28F9-FA5D-0128593EA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4648C41-C6C0-AECA-EA46-8D27E75FF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ABC2-8F6E-4222-97A7-6F404282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39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8B8F18-7142-A18D-B93B-5BF29FF1A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2E41CFF-25C8-C174-C691-38A6212403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B84FF5F-85DB-26E5-8222-4D741120FC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3697B7B-8CBF-4525-9BE0-F82719E16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6EC6-FCA3-4681-8FD7-C68BE95DBE8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C9937EF-6693-E26A-FE09-A731CD8C1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01E40D0-0D59-5C91-081C-31FFDBBAC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ABC2-8F6E-4222-97A7-6F404282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57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E6156D3-BF75-BAAD-092B-837B637FE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3D4B444-D648-808E-BEA7-D625E135DC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B6CDDA8-8593-4523-CCCC-DBDCDB7EAB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D06EC6-FCA3-4681-8FD7-C68BE95DBE83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1D23C6C-D5AB-A455-0F83-A49177FE2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C6764B6-0C62-F526-2E51-94CC4A69E3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63ABC2-8F6E-4222-97A7-6F40428233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9603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3" r:id="rId12"/>
    <p:sldLayoutId id="2147483713" r:id="rId13"/>
    <p:sldLayoutId id="2147483714" r:id="rId14"/>
    <p:sldLayoutId id="2147483715" r:id="rId15"/>
    <p:sldLayoutId id="2147483716" r:id="rId16"/>
    <p:sldLayoutId id="214748380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C30D57F-03E6-436D-9CBF-36E5F25DECB7}"/>
              </a:ext>
            </a:extLst>
          </p:cNvPr>
          <p:cNvSpPr txBox="1"/>
          <p:nvPr/>
        </p:nvSpPr>
        <p:spPr>
          <a:xfrm>
            <a:off x="236902" y="2619299"/>
            <a:ext cx="11718196" cy="862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ts val="7000"/>
              </a:lnSpc>
              <a:defRPr/>
            </a:pPr>
            <a:r>
              <a:rPr lang="ja-JP" altLang="en-US" sz="4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レガシー継承に向けたイベント展開について</a:t>
            </a:r>
            <a:endParaRPr kumimoji="1" lang="ja-JP" altLang="en-US" sz="4000" b="1" i="0" u="none" strike="noStrike" kern="1200" cap="none" spc="1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9" name="Shape 10">
            <a:extLst>
              <a:ext uri="{FF2B5EF4-FFF2-40B4-BE49-F238E27FC236}">
                <a16:creationId xmlns:a16="http://schemas.microsoft.com/office/drawing/2014/main" id="{BC14760A-2EE8-4D0D-8F8F-140519548575}"/>
              </a:ext>
            </a:extLst>
          </p:cNvPr>
          <p:cNvSpPr/>
          <p:nvPr/>
        </p:nvSpPr>
        <p:spPr>
          <a:xfrm>
            <a:off x="276231" y="5179160"/>
            <a:ext cx="9180000" cy="65455"/>
          </a:xfrm>
          <a:prstGeom prst="rect">
            <a:avLst/>
          </a:prstGeom>
          <a:solidFill>
            <a:srgbClr val="003CB4"/>
          </a:solidFill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0" name="Shape 12">
            <a:extLst>
              <a:ext uri="{FF2B5EF4-FFF2-40B4-BE49-F238E27FC236}">
                <a16:creationId xmlns:a16="http://schemas.microsoft.com/office/drawing/2014/main" id="{DC83E0A6-38AD-4A65-AA35-167B41E988A0}"/>
              </a:ext>
            </a:extLst>
          </p:cNvPr>
          <p:cNvSpPr/>
          <p:nvPr/>
        </p:nvSpPr>
        <p:spPr>
          <a:xfrm>
            <a:off x="8895098" y="5248776"/>
            <a:ext cx="3060000" cy="36000"/>
          </a:xfrm>
          <a:prstGeom prst="rect">
            <a:avLst/>
          </a:prstGeom>
          <a:solidFill>
            <a:srgbClr val="00AC4E"/>
          </a:solidFill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E874F00-5FF3-4B0A-A95C-41634B7F96A7}"/>
              </a:ext>
            </a:extLst>
          </p:cNvPr>
          <p:cNvSpPr/>
          <p:nvPr/>
        </p:nvSpPr>
        <p:spPr>
          <a:xfrm>
            <a:off x="0" y="0"/>
            <a:ext cx="12192000" cy="272878"/>
          </a:xfrm>
          <a:prstGeom prst="rect">
            <a:avLst/>
          </a:prstGeom>
          <a:gradFill flip="none" rotWithShape="1">
            <a:gsLst>
              <a:gs pos="42000">
                <a:srgbClr val="003CB4"/>
              </a:gs>
              <a:gs pos="100000">
                <a:srgbClr val="00B050"/>
              </a:gs>
            </a:gsLst>
            <a:lin ang="0" scaled="1"/>
            <a:tileRect/>
          </a:gradFill>
          <a:ln w="254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80BAF62-1628-44DD-8D8E-E0DF338239C8}"/>
              </a:ext>
            </a:extLst>
          </p:cNvPr>
          <p:cNvSpPr txBox="1"/>
          <p:nvPr/>
        </p:nvSpPr>
        <p:spPr>
          <a:xfrm>
            <a:off x="10391562" y="391086"/>
            <a:ext cx="1455099" cy="461665"/>
          </a:xfrm>
          <a:prstGeom prst="rect">
            <a:avLst/>
          </a:prstGeom>
          <a:solidFill>
            <a:schemeClr val="bg1"/>
          </a:solidFill>
          <a:ln w="222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b="1" spc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資料</a:t>
            </a:r>
            <a:r>
              <a:rPr lang="en-US" altLang="ja-JP" sz="2400" b="1" spc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5</a:t>
            </a:r>
            <a:endParaRPr kumimoji="0" lang="en-US" altLang="ja-JP" sz="2400" b="1" i="0" u="none" strike="noStrike" kern="1200" cap="none" spc="100" normalizeH="0" noProof="0" dirty="0">
              <a:ln>
                <a:noFill/>
              </a:ln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7363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9F1C5-5788-8182-9BD3-DA9840335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矢印: 右 65">
            <a:extLst>
              <a:ext uri="{FF2B5EF4-FFF2-40B4-BE49-F238E27FC236}">
                <a16:creationId xmlns:a16="http://schemas.microsoft.com/office/drawing/2014/main" id="{30B04145-AF2E-2D46-1953-CDFDE6AB29BE}"/>
              </a:ext>
            </a:extLst>
          </p:cNvPr>
          <p:cNvSpPr/>
          <p:nvPr/>
        </p:nvSpPr>
        <p:spPr bwMode="auto">
          <a:xfrm>
            <a:off x="228090" y="5996933"/>
            <a:ext cx="685446" cy="213210"/>
          </a:xfrm>
          <a:prstGeom prst="rightArrow">
            <a:avLst/>
          </a:prstGeom>
          <a:solidFill>
            <a:srgbClr val="FF5050">
              <a:alpha val="74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rtlCol="0" anchor="ctr"/>
          <a:lstStyle/>
          <a:p>
            <a:pPr algn="l"/>
            <a:endParaRPr kumimoji="0" lang="ja-JP" altLang="en-US" sz="1050">
              <a:latin typeface="+mj-ea"/>
              <a:ea typeface="+mj-ea"/>
            </a:endParaRPr>
          </a:p>
        </p:txBody>
      </p:sp>
      <p:sp>
        <p:nvSpPr>
          <p:cNvPr id="69" name="矢印: 右 68">
            <a:extLst>
              <a:ext uri="{FF2B5EF4-FFF2-40B4-BE49-F238E27FC236}">
                <a16:creationId xmlns:a16="http://schemas.microsoft.com/office/drawing/2014/main" id="{F0D45FC2-BCC6-4216-6813-BA0900068992}"/>
              </a:ext>
            </a:extLst>
          </p:cNvPr>
          <p:cNvSpPr/>
          <p:nvPr/>
        </p:nvSpPr>
        <p:spPr bwMode="auto">
          <a:xfrm>
            <a:off x="228090" y="5424783"/>
            <a:ext cx="1018095" cy="231038"/>
          </a:xfrm>
          <a:prstGeom prst="rightArrow">
            <a:avLst/>
          </a:prstGeom>
          <a:solidFill>
            <a:srgbClr val="FF5050">
              <a:alpha val="74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rtlCol="0" anchor="ctr"/>
          <a:lstStyle/>
          <a:p>
            <a:pPr algn="l"/>
            <a:endParaRPr kumimoji="0" lang="ja-JP" altLang="en-US" sz="1050">
              <a:latin typeface="+mj-ea"/>
              <a:ea typeface="+mj-ea"/>
            </a:endParaRPr>
          </a:p>
        </p:txBody>
      </p:sp>
      <p:sp>
        <p:nvSpPr>
          <p:cNvPr id="21" name="矢印: 右 20">
            <a:extLst>
              <a:ext uri="{FF2B5EF4-FFF2-40B4-BE49-F238E27FC236}">
                <a16:creationId xmlns:a16="http://schemas.microsoft.com/office/drawing/2014/main" id="{4233DEE8-ECE2-7786-8B89-753A0A26C63A}"/>
              </a:ext>
            </a:extLst>
          </p:cNvPr>
          <p:cNvSpPr/>
          <p:nvPr/>
        </p:nvSpPr>
        <p:spPr bwMode="auto">
          <a:xfrm>
            <a:off x="228090" y="6515956"/>
            <a:ext cx="371601" cy="213210"/>
          </a:xfrm>
          <a:prstGeom prst="rightArrow">
            <a:avLst/>
          </a:prstGeom>
          <a:solidFill>
            <a:srgbClr val="FF5050">
              <a:alpha val="74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rtlCol="0" anchor="ctr"/>
          <a:lstStyle/>
          <a:p>
            <a:pPr algn="l"/>
            <a:endParaRPr kumimoji="0" lang="ja-JP" altLang="en-US" sz="1050">
              <a:latin typeface="+mj-ea"/>
              <a:ea typeface="+mj-ea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43AC37F8-BA8C-7884-3E0A-30F29FEA7526}"/>
              </a:ext>
            </a:extLst>
          </p:cNvPr>
          <p:cNvSpPr/>
          <p:nvPr/>
        </p:nvSpPr>
        <p:spPr>
          <a:xfrm rot="5400000">
            <a:off x="-720388" y="5727320"/>
            <a:ext cx="1786655" cy="112083"/>
          </a:xfrm>
          <a:prstGeom prst="rect">
            <a:avLst/>
          </a:prstGeom>
          <a:solidFill>
            <a:srgbClr val="FF5050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44801FFC-9683-8E21-17A5-248CD0AD9775}"/>
              </a:ext>
            </a:extLst>
          </p:cNvPr>
          <p:cNvSpPr/>
          <p:nvPr/>
        </p:nvSpPr>
        <p:spPr>
          <a:xfrm>
            <a:off x="228090" y="4890034"/>
            <a:ext cx="1374323" cy="112083"/>
          </a:xfrm>
          <a:prstGeom prst="rect">
            <a:avLst/>
          </a:prstGeom>
          <a:solidFill>
            <a:srgbClr val="FF5050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ACF882DC-E7B8-0642-C88E-71D40F225F81}"/>
              </a:ext>
            </a:extLst>
          </p:cNvPr>
          <p:cNvGrpSpPr/>
          <p:nvPr/>
        </p:nvGrpSpPr>
        <p:grpSpPr>
          <a:xfrm>
            <a:off x="466620" y="4471782"/>
            <a:ext cx="3001049" cy="2381812"/>
            <a:chOff x="119541" y="4471782"/>
            <a:chExt cx="3348129" cy="2381812"/>
          </a:xfrm>
        </p:grpSpPr>
        <p:sp>
          <p:nvSpPr>
            <p:cNvPr id="17" name="フリーフォーム: 図形 16">
              <a:extLst>
                <a:ext uri="{FF2B5EF4-FFF2-40B4-BE49-F238E27FC236}">
                  <a16:creationId xmlns:a16="http://schemas.microsoft.com/office/drawing/2014/main" id="{CFADBC43-FF40-B2C5-DC9F-6DDF33549C06}"/>
                </a:ext>
              </a:extLst>
            </p:cNvPr>
            <p:cNvSpPr/>
            <p:nvPr/>
          </p:nvSpPr>
          <p:spPr>
            <a:xfrm>
              <a:off x="1240706" y="4471782"/>
              <a:ext cx="1105798" cy="821755"/>
            </a:xfrm>
            <a:custGeom>
              <a:avLst/>
              <a:gdLst>
                <a:gd name="connsiteX0" fmla="*/ 0 w 1105798"/>
                <a:gd name="connsiteY0" fmla="*/ 821755 h 821755"/>
                <a:gd name="connsiteX1" fmla="*/ 552899 w 1105798"/>
                <a:gd name="connsiteY1" fmla="*/ 0 h 821755"/>
                <a:gd name="connsiteX2" fmla="*/ 552899 w 1105798"/>
                <a:gd name="connsiteY2" fmla="*/ 0 h 821755"/>
                <a:gd name="connsiteX3" fmla="*/ 1105798 w 1105798"/>
                <a:gd name="connsiteY3" fmla="*/ 821755 h 821755"/>
                <a:gd name="connsiteX4" fmla="*/ 0 w 1105798"/>
                <a:gd name="connsiteY4" fmla="*/ 821755 h 82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5798" h="821755">
                  <a:moveTo>
                    <a:pt x="0" y="821755"/>
                  </a:moveTo>
                  <a:lnTo>
                    <a:pt x="552899" y="0"/>
                  </a:lnTo>
                  <a:lnTo>
                    <a:pt x="552899" y="0"/>
                  </a:lnTo>
                  <a:lnTo>
                    <a:pt x="1105798" y="821755"/>
                  </a:lnTo>
                  <a:lnTo>
                    <a:pt x="0" y="821755"/>
                  </a:lnTo>
                  <a:close/>
                </a:path>
              </a:pathLst>
            </a:custGeom>
            <a:solidFill>
              <a:srgbClr val="0066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kumimoji="1" lang="ja-JP" altLang="en-US" sz="1000" b="1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8" name="フリーフォーム: 図形 17">
              <a:extLst>
                <a:ext uri="{FF2B5EF4-FFF2-40B4-BE49-F238E27FC236}">
                  <a16:creationId xmlns:a16="http://schemas.microsoft.com/office/drawing/2014/main" id="{760E9B47-D289-51AF-8D0B-FD5AF5DCA1D7}"/>
                </a:ext>
              </a:extLst>
            </p:cNvPr>
            <p:cNvSpPr/>
            <p:nvPr/>
          </p:nvSpPr>
          <p:spPr>
            <a:xfrm>
              <a:off x="784051" y="5294414"/>
              <a:ext cx="2018502" cy="622174"/>
            </a:xfrm>
            <a:custGeom>
              <a:avLst/>
              <a:gdLst>
                <a:gd name="connsiteX0" fmla="*/ 0 w 2018502"/>
                <a:gd name="connsiteY0" fmla="*/ 622174 h 622174"/>
                <a:gd name="connsiteX1" fmla="*/ 434875 w 2018502"/>
                <a:gd name="connsiteY1" fmla="*/ 0 h 622174"/>
                <a:gd name="connsiteX2" fmla="*/ 1583627 w 2018502"/>
                <a:gd name="connsiteY2" fmla="*/ 0 h 622174"/>
                <a:gd name="connsiteX3" fmla="*/ 2018502 w 2018502"/>
                <a:gd name="connsiteY3" fmla="*/ 622174 h 622174"/>
                <a:gd name="connsiteX4" fmla="*/ 0 w 2018502"/>
                <a:gd name="connsiteY4" fmla="*/ 622174 h 622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8502" h="622174">
                  <a:moveTo>
                    <a:pt x="0" y="622174"/>
                  </a:moveTo>
                  <a:lnTo>
                    <a:pt x="434875" y="0"/>
                  </a:lnTo>
                  <a:lnTo>
                    <a:pt x="1583627" y="0"/>
                  </a:lnTo>
                  <a:lnTo>
                    <a:pt x="2018502" y="622174"/>
                  </a:lnTo>
                  <a:lnTo>
                    <a:pt x="0" y="622174"/>
                  </a:lnTo>
                  <a:close/>
                </a:path>
              </a:pathLst>
            </a:custGeom>
            <a:solidFill>
              <a:srgbClr val="0099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shade val="80000"/>
                <a:hueOff val="-85999"/>
                <a:satOff val="-17662"/>
                <a:lumOff val="1325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5938" tIns="12700" rIns="365938" bIns="1270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kumimoji="1" lang="ja-JP" altLang="en-US" sz="1000" b="1" kern="120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9" name="フリーフォーム: 図形 18">
              <a:extLst>
                <a:ext uri="{FF2B5EF4-FFF2-40B4-BE49-F238E27FC236}">
                  <a16:creationId xmlns:a16="http://schemas.microsoft.com/office/drawing/2014/main" id="{0F9239FD-511E-57EB-2EA6-427E809459C9}"/>
                </a:ext>
              </a:extLst>
            </p:cNvPr>
            <p:cNvSpPr/>
            <p:nvPr/>
          </p:nvSpPr>
          <p:spPr>
            <a:xfrm>
              <a:off x="417127" y="5902451"/>
              <a:ext cx="2752955" cy="525388"/>
            </a:xfrm>
            <a:custGeom>
              <a:avLst/>
              <a:gdLst>
                <a:gd name="connsiteX0" fmla="*/ 0 w 2752955"/>
                <a:gd name="connsiteY0" fmla="*/ 525388 h 525388"/>
                <a:gd name="connsiteX1" fmla="*/ 367225 w 2752955"/>
                <a:gd name="connsiteY1" fmla="*/ 0 h 525388"/>
                <a:gd name="connsiteX2" fmla="*/ 2385730 w 2752955"/>
                <a:gd name="connsiteY2" fmla="*/ 0 h 525388"/>
                <a:gd name="connsiteX3" fmla="*/ 2752955 w 2752955"/>
                <a:gd name="connsiteY3" fmla="*/ 525388 h 525388"/>
                <a:gd name="connsiteX4" fmla="*/ 0 w 2752955"/>
                <a:gd name="connsiteY4" fmla="*/ 525388 h 525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52955" h="525388">
                  <a:moveTo>
                    <a:pt x="0" y="525388"/>
                  </a:moveTo>
                  <a:lnTo>
                    <a:pt x="367225" y="0"/>
                  </a:lnTo>
                  <a:lnTo>
                    <a:pt x="2385730" y="0"/>
                  </a:lnTo>
                  <a:lnTo>
                    <a:pt x="2752955" y="525388"/>
                  </a:lnTo>
                  <a:lnTo>
                    <a:pt x="0" y="525388"/>
                  </a:lnTo>
                  <a:close/>
                </a:path>
              </a:pathLst>
            </a:custGeom>
            <a:solidFill>
              <a:srgbClr val="99FF9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shade val="80000"/>
                <a:hueOff val="-171999"/>
                <a:satOff val="-35324"/>
                <a:lumOff val="2650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5737" tIns="13970" rIns="495737" bIns="13970" numCol="1" spcCol="1270" anchor="ctr" anchorCtr="0">
              <a:noAutofit/>
            </a:bodyPr>
            <a:lstStyle/>
            <a:p>
              <a:pPr marL="0" lvl="0" indent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kumimoji="1" lang="en-US" altLang="ja-JP" sz="1050" b="1" kern="120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0" name="フリーフォーム: 図形 19">
              <a:extLst>
                <a:ext uri="{FF2B5EF4-FFF2-40B4-BE49-F238E27FC236}">
                  <a16:creationId xmlns:a16="http://schemas.microsoft.com/office/drawing/2014/main" id="{4A92BEB5-8CCA-3057-AEB2-E978C1BB256C}"/>
                </a:ext>
              </a:extLst>
            </p:cNvPr>
            <p:cNvSpPr/>
            <p:nvPr/>
          </p:nvSpPr>
          <p:spPr>
            <a:xfrm>
              <a:off x="119541" y="6427839"/>
              <a:ext cx="3348129" cy="425755"/>
            </a:xfrm>
            <a:custGeom>
              <a:avLst/>
              <a:gdLst>
                <a:gd name="connsiteX0" fmla="*/ 0 w 3348129"/>
                <a:gd name="connsiteY0" fmla="*/ 425755 h 425755"/>
                <a:gd name="connsiteX1" fmla="*/ 297586 w 3348129"/>
                <a:gd name="connsiteY1" fmla="*/ 0 h 425755"/>
                <a:gd name="connsiteX2" fmla="*/ 3050543 w 3348129"/>
                <a:gd name="connsiteY2" fmla="*/ 0 h 425755"/>
                <a:gd name="connsiteX3" fmla="*/ 3348129 w 3348129"/>
                <a:gd name="connsiteY3" fmla="*/ 425755 h 425755"/>
                <a:gd name="connsiteX4" fmla="*/ 0 w 3348129"/>
                <a:gd name="connsiteY4" fmla="*/ 425755 h 425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8129" h="425755">
                  <a:moveTo>
                    <a:pt x="0" y="425755"/>
                  </a:moveTo>
                  <a:lnTo>
                    <a:pt x="297586" y="0"/>
                  </a:lnTo>
                  <a:lnTo>
                    <a:pt x="3050543" y="0"/>
                  </a:lnTo>
                  <a:lnTo>
                    <a:pt x="3348129" y="425755"/>
                  </a:lnTo>
                  <a:lnTo>
                    <a:pt x="0" y="425755"/>
                  </a:lnTo>
                  <a:close/>
                </a:path>
              </a:pathLst>
            </a:custGeom>
            <a:solidFill>
              <a:srgbClr val="CCFFC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shade val="80000"/>
                <a:hueOff val="-257998"/>
                <a:satOff val="-52986"/>
                <a:lumOff val="3976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99892" tIns="13970" rIns="599894" bIns="13970" numCol="1" spcCol="1270" anchor="ctr" anchorCtr="0">
              <a:noAutofit/>
            </a:bodyPr>
            <a:lstStyle/>
            <a:p>
              <a:pPr marL="0" lvl="0" indent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kumimoji="1" lang="en-US" altLang="ja-JP" sz="1050" b="1" kern="120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32" name="テキスト プレースホルダー 2">
            <a:extLst>
              <a:ext uri="{FF2B5EF4-FFF2-40B4-BE49-F238E27FC236}">
                <a16:creationId xmlns:a16="http://schemas.microsoft.com/office/drawing/2014/main" id="{5FC27ADF-9B2D-F12C-FE51-B61758053A9C}"/>
              </a:ext>
            </a:extLst>
          </p:cNvPr>
          <p:cNvSpPr txBox="1">
            <a:spLocks/>
          </p:cNvSpPr>
          <p:nvPr/>
        </p:nvSpPr>
        <p:spPr>
          <a:xfrm>
            <a:off x="927727" y="6494419"/>
            <a:ext cx="2070125" cy="390187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lang="ja-JP" altLang="en-US" sz="16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ja-JP" altLang="en-US" sz="105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第</a:t>
            </a:r>
            <a:r>
              <a:rPr lang="en-US" altLang="ja-JP" sz="105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</a:t>
            </a:r>
            <a:r>
              <a:rPr lang="ja-JP" altLang="en-US" sz="105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層</a:t>
            </a:r>
            <a:endParaRPr lang="en-US" altLang="ja-JP" sz="1050" b="1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 algn="ctr">
              <a:spcBef>
                <a:spcPts val="300"/>
              </a:spcBef>
            </a:pPr>
            <a:r>
              <a:rPr lang="ja-JP" altLang="en-US" sz="9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様々な主体による自発的なイベント</a:t>
            </a:r>
            <a:endParaRPr lang="en-US" altLang="ja-JP" sz="9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3" name="テキスト プレースホルダー 2">
            <a:extLst>
              <a:ext uri="{FF2B5EF4-FFF2-40B4-BE49-F238E27FC236}">
                <a16:creationId xmlns:a16="http://schemas.microsoft.com/office/drawing/2014/main" id="{B1F6509D-515A-F22E-E993-03A8D8930566}"/>
              </a:ext>
            </a:extLst>
          </p:cNvPr>
          <p:cNvSpPr txBox="1">
            <a:spLocks/>
          </p:cNvSpPr>
          <p:nvPr/>
        </p:nvSpPr>
        <p:spPr>
          <a:xfrm>
            <a:off x="1024564" y="5360117"/>
            <a:ext cx="1876449" cy="524419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lang="ja-JP" altLang="en-US" sz="16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ja-JP" altLang="en-US" sz="11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第</a:t>
            </a:r>
            <a:r>
              <a:rPr lang="en-US" altLang="ja-JP" sz="11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lang="ja-JP" altLang="en-US" sz="11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層</a:t>
            </a:r>
          </a:p>
          <a:p>
            <a:pPr lvl="0" algn="ctr">
              <a:spcBef>
                <a:spcPts val="300"/>
              </a:spcBef>
            </a:pPr>
            <a:r>
              <a:rPr lang="ja-JP" altLang="en-US" sz="90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博覧会協会による</a:t>
            </a:r>
            <a:endParaRPr lang="en-US" altLang="ja-JP" sz="90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 algn="ctr">
              <a:spcBef>
                <a:spcPts val="0"/>
              </a:spcBef>
            </a:pPr>
            <a:r>
              <a:rPr lang="ja-JP" altLang="en-US" sz="90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主催・共催イベント</a:t>
            </a:r>
            <a:endParaRPr lang="en-US" altLang="ja-JP" sz="90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4" name="テキスト プレースホルダー 2">
            <a:extLst>
              <a:ext uri="{FF2B5EF4-FFF2-40B4-BE49-F238E27FC236}">
                <a16:creationId xmlns:a16="http://schemas.microsoft.com/office/drawing/2014/main" id="{19066030-AD0D-00E5-7AFE-88C5ECC64C98}"/>
              </a:ext>
            </a:extLst>
          </p:cNvPr>
          <p:cNvSpPr txBox="1">
            <a:spLocks/>
          </p:cNvSpPr>
          <p:nvPr/>
        </p:nvSpPr>
        <p:spPr>
          <a:xfrm>
            <a:off x="1199802" y="4805106"/>
            <a:ext cx="1543384" cy="439325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lang="ja-JP" altLang="en-US" sz="16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300"/>
              </a:spcBef>
            </a:pPr>
            <a:r>
              <a:rPr lang="ja-JP" altLang="en-US" sz="11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第</a:t>
            </a:r>
            <a:r>
              <a:rPr lang="en-US" altLang="ja-JP" sz="11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sz="11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層</a:t>
            </a:r>
            <a:endParaRPr lang="en-US" altLang="ja-JP" sz="1100" b="1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 algn="ctr">
              <a:spcBef>
                <a:spcPts val="300"/>
              </a:spcBef>
            </a:pPr>
            <a:r>
              <a:rPr lang="ja-JP" altLang="en-US" sz="90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博覧会協会</a:t>
            </a:r>
            <a:br>
              <a:rPr lang="en-US" altLang="ja-JP" sz="90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90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周年イベント</a:t>
            </a:r>
            <a:endParaRPr lang="en-US" altLang="ja-JP" sz="90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5" name="テキスト プレースホルダー 2">
            <a:extLst>
              <a:ext uri="{FF2B5EF4-FFF2-40B4-BE49-F238E27FC236}">
                <a16:creationId xmlns:a16="http://schemas.microsoft.com/office/drawing/2014/main" id="{2A2B4A97-2273-D09E-1FBF-AFFFFF363337}"/>
              </a:ext>
            </a:extLst>
          </p:cNvPr>
          <p:cNvSpPr txBox="1">
            <a:spLocks/>
          </p:cNvSpPr>
          <p:nvPr/>
        </p:nvSpPr>
        <p:spPr>
          <a:xfrm>
            <a:off x="870188" y="5997187"/>
            <a:ext cx="2202612" cy="585081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lang="ja-JP" altLang="en-US" sz="16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ja-JP" altLang="en-US" sz="11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第</a:t>
            </a:r>
            <a:r>
              <a:rPr lang="en-US" altLang="ja-JP" sz="11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lang="ja-JP" altLang="en-US" sz="11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層</a:t>
            </a:r>
            <a:endParaRPr lang="en-US" altLang="ja-JP" sz="1100" b="1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 algn="ctr">
              <a:spcBef>
                <a:spcPts val="300"/>
              </a:spcBef>
            </a:pPr>
            <a:r>
              <a:rPr lang="ja-JP" altLang="en-US" sz="9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博覧会協会の後援名義使用イベント等</a:t>
            </a:r>
            <a:endParaRPr lang="en-US" altLang="ja-JP" sz="9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3" name="テキスト プレースホルダー 2">
            <a:extLst>
              <a:ext uri="{FF2B5EF4-FFF2-40B4-BE49-F238E27FC236}">
                <a16:creationId xmlns:a16="http://schemas.microsoft.com/office/drawing/2014/main" id="{9E179AF6-D537-9792-AD32-C557700E8CB3}"/>
              </a:ext>
            </a:extLst>
          </p:cNvPr>
          <p:cNvSpPr txBox="1">
            <a:spLocks/>
          </p:cNvSpPr>
          <p:nvPr/>
        </p:nvSpPr>
        <p:spPr>
          <a:xfrm>
            <a:off x="2159717" y="4246604"/>
            <a:ext cx="1423565" cy="4134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vert="horz" wrap="square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lang="ja-JP" altLang="en-US" sz="16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ja-JP" altLang="en-US" sz="105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連携基盤の構築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ja-JP" altLang="en-US" sz="8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レガシーとしての統一感を醸成</a:t>
            </a:r>
            <a:endParaRPr lang="en-US" altLang="ja-JP" sz="900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1" name="二等辺三角形 40">
            <a:extLst>
              <a:ext uri="{FF2B5EF4-FFF2-40B4-BE49-F238E27FC236}">
                <a16:creationId xmlns:a16="http://schemas.microsoft.com/office/drawing/2014/main" id="{D12F2CCA-370A-6576-D69B-CF06421B14A7}"/>
              </a:ext>
            </a:extLst>
          </p:cNvPr>
          <p:cNvSpPr/>
          <p:nvPr/>
        </p:nvSpPr>
        <p:spPr bwMode="auto">
          <a:xfrm>
            <a:off x="767495" y="4488095"/>
            <a:ext cx="2383133" cy="1931130"/>
          </a:xfrm>
          <a:prstGeom prst="triangle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 rtlCol="0" anchor="ctr"/>
          <a:lstStyle/>
          <a:p>
            <a:pPr algn="l"/>
            <a:endParaRPr kumimoji="0" lang="ja-JP" altLang="en-US" sz="1050">
              <a:latin typeface="+mj-ea"/>
              <a:ea typeface="+mj-ea"/>
            </a:endParaRPr>
          </a:p>
        </p:txBody>
      </p:sp>
      <p:graphicFrame>
        <p:nvGraphicFramePr>
          <p:cNvPr id="88" name="表 87">
            <a:extLst>
              <a:ext uri="{FF2B5EF4-FFF2-40B4-BE49-F238E27FC236}">
                <a16:creationId xmlns:a16="http://schemas.microsoft.com/office/drawing/2014/main" id="{03E60D83-D1D9-25D3-8AEB-5B4CD26979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696491"/>
              </p:ext>
            </p:extLst>
          </p:nvPr>
        </p:nvGraphicFramePr>
        <p:xfrm>
          <a:off x="3674570" y="4128241"/>
          <a:ext cx="8458398" cy="2712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9733">
                  <a:extLst>
                    <a:ext uri="{9D8B030D-6E8A-4147-A177-3AD203B41FA5}">
                      <a16:colId xmlns:a16="http://schemas.microsoft.com/office/drawing/2014/main" val="3471219988"/>
                    </a:ext>
                  </a:extLst>
                </a:gridCol>
                <a:gridCol w="1409733">
                  <a:extLst>
                    <a:ext uri="{9D8B030D-6E8A-4147-A177-3AD203B41FA5}">
                      <a16:colId xmlns:a16="http://schemas.microsoft.com/office/drawing/2014/main" val="1881234555"/>
                    </a:ext>
                  </a:extLst>
                </a:gridCol>
                <a:gridCol w="1409733">
                  <a:extLst>
                    <a:ext uri="{9D8B030D-6E8A-4147-A177-3AD203B41FA5}">
                      <a16:colId xmlns:a16="http://schemas.microsoft.com/office/drawing/2014/main" val="2890800938"/>
                    </a:ext>
                  </a:extLst>
                </a:gridCol>
                <a:gridCol w="1409733">
                  <a:extLst>
                    <a:ext uri="{9D8B030D-6E8A-4147-A177-3AD203B41FA5}">
                      <a16:colId xmlns:a16="http://schemas.microsoft.com/office/drawing/2014/main" val="1625807507"/>
                    </a:ext>
                  </a:extLst>
                </a:gridCol>
                <a:gridCol w="1409733">
                  <a:extLst>
                    <a:ext uri="{9D8B030D-6E8A-4147-A177-3AD203B41FA5}">
                      <a16:colId xmlns:a16="http://schemas.microsoft.com/office/drawing/2014/main" val="2361554045"/>
                    </a:ext>
                  </a:extLst>
                </a:gridCol>
                <a:gridCol w="1409733">
                  <a:extLst>
                    <a:ext uri="{9D8B030D-6E8A-4147-A177-3AD203B41FA5}">
                      <a16:colId xmlns:a16="http://schemas.microsoft.com/office/drawing/2014/main" val="4160131742"/>
                    </a:ext>
                  </a:extLst>
                </a:gridCol>
              </a:tblGrid>
              <a:tr h="2643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i="0" u="none" strike="noStrike">
                          <a:solidFill>
                            <a:srgbClr val="FFFFFF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2026</a:t>
                      </a:r>
                      <a:endParaRPr lang="ja-JP" altLang="en-US" sz="1000" b="0" i="0" u="none" strike="noStrike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FFFFFF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2027</a:t>
                      </a:r>
                      <a:endParaRPr lang="ja-JP" altLang="en-US" sz="1000" b="0" i="0" u="none" strike="noStrike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FFFFFF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2028</a:t>
                      </a:r>
                      <a:endParaRPr lang="ja-JP" altLang="en-US" sz="1000" b="0" i="0" u="none" strike="noStrike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2029</a:t>
                      </a:r>
                      <a:endParaRPr lang="ja-JP" altLang="en-US" sz="1000" b="0" i="0" u="none" strike="noStrike" dirty="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FFFFFF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2030</a:t>
                      </a:r>
                      <a:endParaRPr lang="ja-JP" altLang="en-US" sz="1000" b="0" i="0" u="none" strike="noStrike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>
                          <a:solidFill>
                            <a:srgbClr val="FFFFFF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2031~</a:t>
                      </a:r>
                      <a:endParaRPr lang="ja-JP" altLang="en-US" sz="1000" b="0" i="0" u="none" strike="noStrike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283826"/>
                  </a:ext>
                </a:extLst>
              </a:tr>
              <a:tr h="2448000">
                <a:tc>
                  <a:txBody>
                    <a:bodyPr/>
                    <a:lstStyle/>
                    <a:p>
                      <a:pPr marL="265112" marR="0" lvl="0" indent="-171450" algn="ctr" defTabSz="84402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265112" marR="0" lvl="0" indent="-171450" algn="ctr" defTabSz="84402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265112" marR="0" lvl="0" indent="-171450" algn="ctr" defTabSz="84402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endParaRPr lang="en-US" altLang="ja-JP" sz="1000" b="0" i="0" u="none" strike="noStrike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93662" marR="0" lvl="0" indent="0" algn="ctr" defTabSz="84402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93662" marR="0" lvl="0" indent="0" algn="ctr" defTabSz="84402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93662" marR="0" lvl="0" indent="0" algn="ctr" defTabSz="84402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alpha val="7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62752"/>
                  </a:ext>
                </a:extLst>
              </a:tr>
            </a:tbl>
          </a:graphicData>
        </a:graphic>
      </p:graphicFrame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95A26B4E-0972-493D-B4C0-1BF5BFF55CFB}"/>
              </a:ext>
            </a:extLst>
          </p:cNvPr>
          <p:cNvSpPr txBox="1"/>
          <p:nvPr/>
        </p:nvSpPr>
        <p:spPr>
          <a:xfrm>
            <a:off x="6736136" y="6671881"/>
            <a:ext cx="179530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7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2028.3.31 </a:t>
            </a:r>
            <a:r>
              <a:rPr kumimoji="1" lang="ja-JP" altLang="en-US" sz="7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博覧会協会指定期限</a:t>
            </a:r>
            <a:endParaRPr kumimoji="1" lang="en-US" altLang="ja-JP" sz="7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105" name="テキスト プレースホルダー 4">
            <a:extLst>
              <a:ext uri="{FF2B5EF4-FFF2-40B4-BE49-F238E27FC236}">
                <a16:creationId xmlns:a16="http://schemas.microsoft.com/office/drawing/2014/main" id="{3D604F16-3CCA-0521-F582-B9AFB775CB8A}"/>
              </a:ext>
            </a:extLst>
          </p:cNvPr>
          <p:cNvSpPr txBox="1">
            <a:spLocks/>
          </p:cNvSpPr>
          <p:nvPr/>
        </p:nvSpPr>
        <p:spPr>
          <a:xfrm>
            <a:off x="0" y="723707"/>
            <a:ext cx="12192000" cy="2980404"/>
          </a:xfrm>
          <a:prstGeom prst="rect">
            <a:avLst/>
          </a:prstGeom>
          <a:solidFill>
            <a:srgbClr val="F3F6F6"/>
          </a:solidFill>
          <a:ln>
            <a:noFill/>
          </a:ln>
        </p:spPr>
        <p:txBody>
          <a:bodyPr vert="horz" wrap="square" lIns="216000" tIns="108000" rIns="216000" bIns="108000" rtlCol="0" anchor="t" anchorCtr="0">
            <a:spAutoFit/>
          </a:bodyPr>
          <a:lstStyle>
            <a:lvl1pPr marL="285757" indent="-285757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Clr>
                <a:schemeClr val="tx1"/>
              </a:buClr>
              <a:buSzPct val="100000"/>
              <a:buFont typeface="メイリオ" panose="020B0604030504040204" pitchFamily="50" charset="-128"/>
              <a:buChar char="•"/>
              <a:defRPr kumimoji="1" lang="ja-JP" altLang="en-US" sz="2000" b="0" i="0" kern="12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ja-JP" altLang="en-US" sz="14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万博閉幕直後から、様々な主体、内容、場所、関連度で、多様なアフター万博イベントが実施されている。</a:t>
            </a:r>
            <a:endParaRPr lang="en-US" altLang="ja-JP" sz="14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ja-JP" altLang="en-US" sz="14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今後のイベント展開においては、国際イベント・交流を含め、</a:t>
            </a:r>
            <a:r>
              <a:rPr lang="ja-JP" altLang="en-US" sz="14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これらの流れを途切れさせないよう</a:t>
            </a:r>
            <a:r>
              <a:rPr lang="ja-JP" altLang="en-US" sz="14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、博覧会協会による主催イベントや、後援名義・ミャクミャク利用促進等の取組もふまえながら、</a:t>
            </a:r>
            <a:r>
              <a:rPr lang="ja-JP" altLang="en-US" sz="14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大阪・関西万博のレガシーとしての統一感をもって連携・連動を図り、継続させていくことが必要</a:t>
            </a:r>
            <a:r>
              <a:rPr lang="ja-JP" altLang="en-US" sz="14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  <a:endParaRPr lang="en-US" altLang="ja-JP" sz="14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ja-JP" altLang="en-US" sz="14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あわせて、イベントを含む様々なレガシー継承活動について、博覧会協会の実施する周年イベントや交通・観光分野の取組等とも連携させながら、</a:t>
            </a:r>
            <a:r>
              <a:rPr lang="ja-JP" altLang="en-US" sz="14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それらを総括・連携し、さらにアップデートされる「場」を定期的に設定</a:t>
            </a:r>
            <a:r>
              <a:rPr lang="ja-JP" altLang="en-US" sz="14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していくことで、</a:t>
            </a:r>
            <a:r>
              <a:rPr lang="ja-JP" altLang="en-US" sz="14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活動が深化・拡大し、大阪・関西万博の成果が発展的に生まれ続け、レガシーとして社会に実装されていく仕組みとしていくことが必要</a:t>
            </a:r>
            <a:r>
              <a:rPr lang="ja-JP" altLang="en-US" sz="14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  <a:endParaRPr lang="en-US" altLang="ja-JP" sz="145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ja-JP" altLang="en-US" sz="14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今後、夢洲における記念公園ゾーン（大屋根リング</a:t>
            </a:r>
            <a:r>
              <a:rPr lang="en-US" altLang="ja-JP" sz="14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200m</a:t>
            </a:r>
            <a:r>
              <a:rPr lang="ja-JP" altLang="en-US" sz="14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を含む）の開業や、リヤド万博等との連携もふまえながら、</a:t>
            </a:r>
            <a:r>
              <a:rPr lang="ja-JP" altLang="en-US" sz="14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未来創造会議に関わる各主体においても、これらを念頭に置いて取り組むことで、万博閉幕５周年の節目となる</a:t>
            </a:r>
            <a:r>
              <a:rPr lang="en-US" altLang="ja-JP" sz="14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2030</a:t>
            </a:r>
            <a:r>
              <a:rPr lang="ja-JP" altLang="en-US" sz="145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年を一つの目標に、こうしたイベント展開の「サイクル」が生まれるような姿を目指す</a:t>
            </a:r>
            <a:r>
              <a:rPr lang="ja-JP" altLang="en-US" sz="14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  <a:endParaRPr lang="en-US" altLang="ja-JP" sz="14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ja-JP" altLang="en-US" sz="14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さらに、その後の万博とも連携しながら</a:t>
            </a:r>
            <a:r>
              <a:rPr lang="en-US" altLang="ja-JP" sz="14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lang="ja-JP" altLang="en-US" sz="14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周年、</a:t>
            </a:r>
            <a:r>
              <a:rPr lang="en-US" altLang="ja-JP" sz="14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15</a:t>
            </a:r>
            <a:r>
              <a:rPr lang="ja-JP" altLang="en-US" sz="14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周年という流れで、レガシー継承活動のアップデートが持続的になされ、また、長期スパンでは</a:t>
            </a:r>
            <a:r>
              <a:rPr lang="en-US" altLang="ja-JP" sz="14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1970</a:t>
            </a:r>
            <a:r>
              <a:rPr lang="ja-JP" altLang="en-US" sz="14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年大阪万博、</a:t>
            </a:r>
            <a:r>
              <a:rPr lang="en-US" altLang="ja-JP" sz="14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2005</a:t>
            </a:r>
            <a:r>
              <a:rPr lang="ja-JP" altLang="en-US" sz="14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年愛・地球博、</a:t>
            </a:r>
            <a:r>
              <a:rPr lang="en-US" altLang="ja-JP" sz="14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2025</a:t>
            </a:r>
            <a:r>
              <a:rPr lang="ja-JP" altLang="en-US" sz="14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年大阪・関西万博、そしてその後の社会という変遷の視点をもって取り組んでいく。</a:t>
            </a:r>
            <a:endParaRPr lang="en-US" altLang="ja-JP" sz="14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2" name="正方形/長方形 111">
            <a:extLst>
              <a:ext uri="{FF2B5EF4-FFF2-40B4-BE49-F238E27FC236}">
                <a16:creationId xmlns:a16="http://schemas.microsoft.com/office/drawing/2014/main" id="{747F0320-C940-27D5-F336-7AB48077CE50}"/>
              </a:ext>
            </a:extLst>
          </p:cNvPr>
          <p:cNvSpPr/>
          <p:nvPr/>
        </p:nvSpPr>
        <p:spPr>
          <a:xfrm>
            <a:off x="116898" y="3820636"/>
            <a:ext cx="3321084" cy="2935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イベント展開イメージ</a:t>
            </a:r>
            <a:r>
              <a:rPr kumimoji="1" lang="ja-JP" altLang="en-US" sz="11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（階層構造としての整理）</a:t>
            </a:r>
            <a:endParaRPr kumimoji="1" lang="ja-JP" altLang="en-US" sz="1200" b="1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6" name="テキスト ボックス 115">
            <a:extLst>
              <a:ext uri="{FF2B5EF4-FFF2-40B4-BE49-F238E27FC236}">
                <a16:creationId xmlns:a16="http://schemas.microsoft.com/office/drawing/2014/main" id="{8B0E03C8-A646-FFD9-4400-BDB71E92213F}"/>
              </a:ext>
            </a:extLst>
          </p:cNvPr>
          <p:cNvSpPr txBox="1"/>
          <p:nvPr/>
        </p:nvSpPr>
        <p:spPr>
          <a:xfrm>
            <a:off x="5426012" y="5493034"/>
            <a:ext cx="112609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9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★ベオグラード万博</a:t>
            </a:r>
            <a:endParaRPr kumimoji="1" lang="en-US" altLang="ja-JP" sz="9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17" name="テキスト ボックス 116">
            <a:extLst>
              <a:ext uri="{FF2B5EF4-FFF2-40B4-BE49-F238E27FC236}">
                <a16:creationId xmlns:a16="http://schemas.microsoft.com/office/drawing/2014/main" id="{8026A0FF-1CCA-D3C2-51E1-461309754472}"/>
              </a:ext>
            </a:extLst>
          </p:cNvPr>
          <p:cNvSpPr txBox="1"/>
          <p:nvPr/>
        </p:nvSpPr>
        <p:spPr>
          <a:xfrm>
            <a:off x="10064790" y="5493034"/>
            <a:ext cx="101154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9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★リヤド万博</a:t>
            </a:r>
            <a:endParaRPr kumimoji="1" lang="en-US" altLang="ja-JP" sz="9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275775C-15D1-3EB0-E7DD-F231FA50CB81}"/>
              </a:ext>
            </a:extLst>
          </p:cNvPr>
          <p:cNvSpPr txBox="1"/>
          <p:nvPr/>
        </p:nvSpPr>
        <p:spPr>
          <a:xfrm>
            <a:off x="5267288" y="5300528"/>
            <a:ext cx="133287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9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★横浜グリーンエクスポ</a:t>
            </a:r>
            <a:endParaRPr kumimoji="1" lang="en-US" altLang="ja-JP" sz="9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5" name="タイトル 2">
            <a:extLst>
              <a:ext uri="{FF2B5EF4-FFF2-40B4-BE49-F238E27FC236}">
                <a16:creationId xmlns:a16="http://schemas.microsoft.com/office/drawing/2014/main" id="{48B7E1F2-8C63-C24E-D135-42966D040DA9}"/>
              </a:ext>
            </a:extLst>
          </p:cNvPr>
          <p:cNvSpPr txBox="1">
            <a:spLocks/>
          </p:cNvSpPr>
          <p:nvPr/>
        </p:nvSpPr>
        <p:spPr>
          <a:xfrm>
            <a:off x="154739" y="41959"/>
            <a:ext cx="11756015" cy="4801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lang="ja-JP" altLang="en-US" sz="3200" b="1" i="0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sz="2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レガシー継承に向けたイベント展開について（基本的な考え方）</a:t>
            </a:r>
          </a:p>
        </p:txBody>
      </p:sp>
      <p:sp>
        <p:nvSpPr>
          <p:cNvPr id="2" name="吹き出し: 円形 1">
            <a:extLst>
              <a:ext uri="{FF2B5EF4-FFF2-40B4-BE49-F238E27FC236}">
                <a16:creationId xmlns:a16="http://schemas.microsoft.com/office/drawing/2014/main" id="{A4A0E7F2-4BE4-FB26-EBDC-7432D44B576F}"/>
              </a:ext>
            </a:extLst>
          </p:cNvPr>
          <p:cNvSpPr/>
          <p:nvPr/>
        </p:nvSpPr>
        <p:spPr>
          <a:xfrm>
            <a:off x="59028" y="4269319"/>
            <a:ext cx="1667285" cy="502497"/>
          </a:xfrm>
          <a:prstGeom prst="wedgeEllipseCallout">
            <a:avLst>
              <a:gd name="adj1" fmla="val -1907"/>
              <a:gd name="adj2" fmla="val 68959"/>
            </a:avLst>
          </a:prstGeom>
          <a:noFill/>
          <a:ln w="635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テキスト プレースホルダー 2">
            <a:extLst>
              <a:ext uri="{FF2B5EF4-FFF2-40B4-BE49-F238E27FC236}">
                <a16:creationId xmlns:a16="http://schemas.microsoft.com/office/drawing/2014/main" id="{7988458C-C0D8-BA1B-49C7-2C4A031FF698}"/>
              </a:ext>
            </a:extLst>
          </p:cNvPr>
          <p:cNvSpPr txBox="1">
            <a:spLocks/>
          </p:cNvSpPr>
          <p:nvPr/>
        </p:nvSpPr>
        <p:spPr>
          <a:xfrm>
            <a:off x="68141" y="4307845"/>
            <a:ext cx="1667285" cy="381133"/>
          </a:xfrm>
          <a:prstGeom prst="rect">
            <a:avLst/>
          </a:prstGeom>
          <a:noFill/>
        </p:spPr>
        <p:txBody>
          <a:bodyPr vert="horz" wrap="square" lIns="72000" tIns="72000" rIns="72000" bIns="3600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lang="ja-JP" altLang="en-US" sz="16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 smtClean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lang="ja-JP" altLang="en-US" sz="1200" kern="1200" dirty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運営者・来場者がその経験を活かし、活動を深化・拡大　</a:t>
            </a:r>
            <a:endParaRPr lang="ja-JP" altLang="en-US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2569CE6-05F4-0B67-A6E9-A33F3594AD13}"/>
              </a:ext>
            </a:extLst>
          </p:cNvPr>
          <p:cNvSpPr/>
          <p:nvPr/>
        </p:nvSpPr>
        <p:spPr>
          <a:xfrm>
            <a:off x="3674570" y="3820521"/>
            <a:ext cx="3731634" cy="2935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イベント展開サイクルと長期スパンでの変遷イメージ</a:t>
            </a:r>
            <a:endParaRPr kumimoji="1" lang="ja-JP" altLang="en-US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4455B41B-65E5-49D6-E93F-400F8490E6AE}"/>
              </a:ext>
            </a:extLst>
          </p:cNvPr>
          <p:cNvCxnSpPr>
            <a:cxnSpLocks/>
          </p:cNvCxnSpPr>
          <p:nvPr/>
        </p:nvCxnSpPr>
        <p:spPr>
          <a:xfrm>
            <a:off x="6811243" y="4128241"/>
            <a:ext cx="0" cy="2711498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矢印: 五方向 89">
            <a:extLst>
              <a:ext uri="{FF2B5EF4-FFF2-40B4-BE49-F238E27FC236}">
                <a16:creationId xmlns:a16="http://schemas.microsoft.com/office/drawing/2014/main" id="{69B3F754-3858-9293-C926-143329FB6CB2}"/>
              </a:ext>
            </a:extLst>
          </p:cNvPr>
          <p:cNvSpPr/>
          <p:nvPr/>
        </p:nvSpPr>
        <p:spPr>
          <a:xfrm>
            <a:off x="3689142" y="4455591"/>
            <a:ext cx="8382426" cy="848764"/>
          </a:xfrm>
          <a:prstGeom prst="homePlate">
            <a:avLst>
              <a:gd name="adj" fmla="val 38259"/>
            </a:avLst>
          </a:prstGeom>
          <a:solidFill>
            <a:schemeClr val="accent3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周年イベント</a:t>
            </a:r>
            <a:endParaRPr kumimoji="1" lang="en-US" altLang="ja-JP" sz="1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92" name="吹き出し: 四角形 91">
            <a:extLst>
              <a:ext uri="{FF2B5EF4-FFF2-40B4-BE49-F238E27FC236}">
                <a16:creationId xmlns:a16="http://schemas.microsoft.com/office/drawing/2014/main" id="{C95F9D8D-0354-274E-28F4-1BD64228D238}"/>
              </a:ext>
            </a:extLst>
          </p:cNvPr>
          <p:cNvSpPr/>
          <p:nvPr/>
        </p:nvSpPr>
        <p:spPr>
          <a:xfrm>
            <a:off x="4511708" y="4922672"/>
            <a:ext cx="641021" cy="452299"/>
          </a:xfrm>
          <a:prstGeom prst="wedgeRectCallout">
            <a:avLst>
              <a:gd name="adj1" fmla="val -21292"/>
              <a:gd name="adj2" fmla="val -73419"/>
            </a:avLst>
          </a:prstGeom>
          <a:solidFill>
            <a:schemeClr val="bg1"/>
          </a:solidFill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ABA222F0-517A-6DED-EECC-2015203FADEC}"/>
              </a:ext>
            </a:extLst>
          </p:cNvPr>
          <p:cNvSpPr txBox="1"/>
          <p:nvPr/>
        </p:nvSpPr>
        <p:spPr>
          <a:xfrm>
            <a:off x="4440929" y="4894097"/>
            <a:ext cx="796952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ja-JP"/>
            </a:defPPr>
            <a:lvl1pPr>
              <a:defRPr sz="10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>
              <a:defRPr/>
            </a:pPr>
            <a:r>
              <a:rPr lang="ja-JP" altLang="en-US" sz="900">
                <a:solidFill>
                  <a:prstClr val="black"/>
                </a:solidFill>
              </a:rPr>
              <a:t>★</a:t>
            </a:r>
            <a:r>
              <a:rPr lang="en-US" altLang="ja-JP" sz="900">
                <a:solidFill>
                  <a:prstClr val="black"/>
                </a:solidFill>
              </a:rPr>
              <a:t>10/13</a:t>
            </a:r>
          </a:p>
          <a:p>
            <a:pPr lvl="0">
              <a:defRPr/>
            </a:pPr>
            <a:r>
              <a:rPr lang="ja-JP" altLang="en-US" sz="900">
                <a:solidFill>
                  <a:prstClr val="black"/>
                </a:solidFill>
              </a:rPr>
              <a:t> 閉幕</a:t>
            </a:r>
            <a:r>
              <a:rPr lang="en-US" altLang="ja-JP" sz="900">
                <a:solidFill>
                  <a:prstClr val="black"/>
                </a:solidFill>
              </a:rPr>
              <a:t>1</a:t>
            </a:r>
            <a:r>
              <a:rPr lang="ja-JP" altLang="en-US" sz="900">
                <a:solidFill>
                  <a:prstClr val="black"/>
                </a:solidFill>
              </a:rPr>
              <a:t>周年</a:t>
            </a:r>
            <a:endParaRPr lang="en-US" altLang="ja-JP" sz="90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ja-JP" altLang="en-US" sz="900">
                <a:solidFill>
                  <a:prstClr val="black"/>
                </a:solidFill>
              </a:rPr>
              <a:t> イベント</a:t>
            </a:r>
            <a:endParaRPr lang="en-US" altLang="ja-JP" sz="90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ja-JP" altLang="en-US" sz="900">
                <a:solidFill>
                  <a:prstClr val="black"/>
                </a:solidFill>
              </a:rPr>
              <a:t>　</a:t>
            </a:r>
            <a:endParaRPr kumimoji="1" lang="ja-JP" alt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100" name="吹き出し: 四角形 99">
            <a:extLst>
              <a:ext uri="{FF2B5EF4-FFF2-40B4-BE49-F238E27FC236}">
                <a16:creationId xmlns:a16="http://schemas.microsoft.com/office/drawing/2014/main" id="{FF3C97ED-014B-649B-8175-1BFA8EAE7EE6}"/>
              </a:ext>
            </a:extLst>
          </p:cNvPr>
          <p:cNvSpPr/>
          <p:nvPr/>
        </p:nvSpPr>
        <p:spPr>
          <a:xfrm>
            <a:off x="3845288" y="4922672"/>
            <a:ext cx="623627" cy="460645"/>
          </a:xfrm>
          <a:prstGeom prst="wedgeRectCallout">
            <a:avLst>
              <a:gd name="adj1" fmla="val -21292"/>
              <a:gd name="adj2" fmla="val -73419"/>
            </a:avLst>
          </a:prstGeom>
          <a:solidFill>
            <a:schemeClr val="bg1"/>
          </a:solidFill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109DB0D1-5E13-DF09-1FFD-85D4BABAE9F6}"/>
              </a:ext>
            </a:extLst>
          </p:cNvPr>
          <p:cNvSpPr txBox="1"/>
          <p:nvPr/>
        </p:nvSpPr>
        <p:spPr>
          <a:xfrm>
            <a:off x="3770284" y="4898447"/>
            <a:ext cx="802401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ja-JP"/>
            </a:defPPr>
            <a:lvl1pPr>
              <a:defRPr sz="10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★</a:t>
            </a:r>
            <a:r>
              <a:rPr kumimoji="1" lang="en-US" altLang="ja-JP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4/12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900">
                <a:solidFill>
                  <a:prstClr val="black"/>
                </a:solidFill>
              </a:rPr>
              <a:t> </a:t>
            </a:r>
            <a:r>
              <a:rPr kumimoji="1" lang="ja-JP" alt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開幕</a:t>
            </a:r>
            <a:r>
              <a:rPr kumimoji="1" lang="en-US" altLang="ja-JP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周年</a:t>
            </a:r>
            <a:endParaRPr kumimoji="1" lang="en-US" altLang="ja-JP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lvl="0">
              <a:defRPr/>
            </a:pPr>
            <a:r>
              <a:rPr kumimoji="1" lang="ja-JP" alt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イベント</a:t>
            </a:r>
            <a:endParaRPr kumimoji="1" lang="en-US" altLang="ja-JP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lvl="0">
              <a:defRPr/>
            </a:pPr>
            <a:r>
              <a:rPr kumimoji="1" lang="ja-JP" alt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</a:t>
            </a:r>
          </a:p>
        </p:txBody>
      </p:sp>
      <p:sp>
        <p:nvSpPr>
          <p:cNvPr id="106" name="楕円 105">
            <a:extLst>
              <a:ext uri="{FF2B5EF4-FFF2-40B4-BE49-F238E27FC236}">
                <a16:creationId xmlns:a16="http://schemas.microsoft.com/office/drawing/2014/main" id="{DA7ABF6C-ED46-F447-B834-CC30CF7CDA8A}"/>
              </a:ext>
            </a:extLst>
          </p:cNvPr>
          <p:cNvSpPr/>
          <p:nvPr/>
        </p:nvSpPr>
        <p:spPr>
          <a:xfrm>
            <a:off x="10869528" y="4411547"/>
            <a:ext cx="1037737" cy="877891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kumimoji="1" lang="en-US" altLang="ja-JP" sz="105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kumimoji="1" lang="ja-JP" altLang="en-US" sz="105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周年イベント</a:t>
            </a:r>
            <a:endParaRPr kumimoji="1" lang="en-US" altLang="ja-JP" sz="1050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1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(2035</a:t>
            </a:r>
            <a:r>
              <a:rPr kumimoji="1" lang="ja-JP" altLang="en-US" sz="1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kumimoji="1" lang="en-US" altLang="ja-JP" sz="1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kumimoji="1" lang="ja-JP" altLang="en-US" sz="10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7" name="楕円 106">
            <a:extLst>
              <a:ext uri="{FF2B5EF4-FFF2-40B4-BE49-F238E27FC236}">
                <a16:creationId xmlns:a16="http://schemas.microsoft.com/office/drawing/2014/main" id="{D1315D0B-DE63-7185-7E39-D13A86B33D77}"/>
              </a:ext>
            </a:extLst>
          </p:cNvPr>
          <p:cNvSpPr/>
          <p:nvPr/>
        </p:nvSpPr>
        <p:spPr>
          <a:xfrm>
            <a:off x="9673417" y="4580309"/>
            <a:ext cx="952030" cy="665253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kumimoji="1" lang="en-US" altLang="ja-JP" sz="105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kumimoji="1" lang="ja-JP" altLang="en-US" sz="105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周年イベント</a:t>
            </a:r>
            <a:endParaRPr kumimoji="1" lang="en-US" altLang="ja-JP" sz="1050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8" name="楕円 107">
            <a:extLst>
              <a:ext uri="{FF2B5EF4-FFF2-40B4-BE49-F238E27FC236}">
                <a16:creationId xmlns:a16="http://schemas.microsoft.com/office/drawing/2014/main" id="{7DC7E99F-3454-D2CC-8523-EAE044EA84E1}"/>
              </a:ext>
            </a:extLst>
          </p:cNvPr>
          <p:cNvSpPr/>
          <p:nvPr/>
        </p:nvSpPr>
        <p:spPr>
          <a:xfrm>
            <a:off x="8365601" y="4711157"/>
            <a:ext cx="725075" cy="548784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kumimoji="1" lang="en-US" altLang="ja-JP" sz="1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kumimoji="1" lang="ja-JP" altLang="en-US" sz="1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周年</a:t>
            </a:r>
            <a:endParaRPr kumimoji="1" lang="en-US" altLang="ja-JP" sz="10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イベント</a:t>
            </a:r>
            <a:endParaRPr kumimoji="1" lang="en-US" altLang="ja-JP" sz="10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9" name="楕円 108">
            <a:extLst>
              <a:ext uri="{FF2B5EF4-FFF2-40B4-BE49-F238E27FC236}">
                <a16:creationId xmlns:a16="http://schemas.microsoft.com/office/drawing/2014/main" id="{3EBAC00D-EB33-CBA6-2486-4644322E5C2D}"/>
              </a:ext>
            </a:extLst>
          </p:cNvPr>
          <p:cNvSpPr/>
          <p:nvPr/>
        </p:nvSpPr>
        <p:spPr>
          <a:xfrm>
            <a:off x="7000768" y="4845673"/>
            <a:ext cx="646615" cy="421943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ja-JP" sz="1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kumimoji="1" lang="ja-JP" altLang="en-US" sz="1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周年</a:t>
            </a:r>
            <a:endParaRPr kumimoji="1" lang="en-US" altLang="ja-JP" sz="10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イベント</a:t>
            </a:r>
            <a:endParaRPr kumimoji="1" lang="en-US" altLang="ja-JP" sz="10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0" name="楕円 109">
            <a:extLst>
              <a:ext uri="{FF2B5EF4-FFF2-40B4-BE49-F238E27FC236}">
                <a16:creationId xmlns:a16="http://schemas.microsoft.com/office/drawing/2014/main" id="{03585826-8BE4-D0F4-3051-A47A2637EACA}"/>
              </a:ext>
            </a:extLst>
          </p:cNvPr>
          <p:cNvSpPr/>
          <p:nvPr/>
        </p:nvSpPr>
        <p:spPr>
          <a:xfrm>
            <a:off x="5610837" y="4903519"/>
            <a:ext cx="570122" cy="367669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kumimoji="1" lang="en-US" altLang="ja-JP" sz="1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kumimoji="1" lang="ja-JP" altLang="en-US" sz="1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周年</a:t>
            </a:r>
            <a:endParaRPr kumimoji="1" lang="en-US" altLang="ja-JP" sz="10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イベント</a:t>
            </a:r>
            <a:endParaRPr kumimoji="1" lang="en-US" altLang="ja-JP" sz="10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389E2392-2216-00AD-5F8F-C718C5ED7B07}"/>
              </a:ext>
            </a:extLst>
          </p:cNvPr>
          <p:cNvSpPr txBox="1"/>
          <p:nvPr/>
        </p:nvSpPr>
        <p:spPr>
          <a:xfrm>
            <a:off x="11015472" y="5493034"/>
            <a:ext cx="113892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9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★次々期登録博</a:t>
            </a:r>
            <a:endParaRPr kumimoji="1" lang="en-US" altLang="ja-JP" sz="9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91" name="矢印: 五方向 90">
            <a:extLst>
              <a:ext uri="{FF2B5EF4-FFF2-40B4-BE49-F238E27FC236}">
                <a16:creationId xmlns:a16="http://schemas.microsoft.com/office/drawing/2014/main" id="{AC1728C8-629F-7E38-B425-1C1BD005A063}"/>
              </a:ext>
            </a:extLst>
          </p:cNvPr>
          <p:cNvSpPr/>
          <p:nvPr/>
        </p:nvSpPr>
        <p:spPr>
          <a:xfrm>
            <a:off x="3689142" y="5743666"/>
            <a:ext cx="8395595" cy="915964"/>
          </a:xfrm>
          <a:prstGeom prst="homePlate">
            <a:avLst>
              <a:gd name="adj" fmla="val 24739"/>
            </a:avLst>
          </a:prstGeom>
          <a:solidFill>
            <a:srgbClr val="66FF66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様々なアフター万博イベント</a:t>
            </a:r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5222115D-7C04-4F62-8AF2-FC5A74E879F9}"/>
              </a:ext>
            </a:extLst>
          </p:cNvPr>
          <p:cNvSpPr txBox="1"/>
          <p:nvPr/>
        </p:nvSpPr>
        <p:spPr>
          <a:xfrm>
            <a:off x="4443838" y="5895324"/>
            <a:ext cx="203871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★</a:t>
            </a:r>
            <a:r>
              <a:rPr kumimoji="1" lang="en-US" altLang="ja-JP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10/5</a:t>
            </a:r>
            <a:r>
              <a:rPr kumimoji="1" lang="ja-JP" alt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80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80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Global Startup Expo</a:t>
            </a:r>
            <a:endParaRPr kumimoji="1" lang="en-US" altLang="ja-JP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4" name="テキスト ボックス 113">
            <a:extLst>
              <a:ext uri="{FF2B5EF4-FFF2-40B4-BE49-F238E27FC236}">
                <a16:creationId xmlns:a16="http://schemas.microsoft.com/office/drawing/2014/main" id="{50B26EA4-1C17-1DED-2797-DD63915B369A}"/>
              </a:ext>
            </a:extLst>
          </p:cNvPr>
          <p:cNvSpPr txBox="1"/>
          <p:nvPr/>
        </p:nvSpPr>
        <p:spPr>
          <a:xfrm>
            <a:off x="4470316" y="6428614"/>
            <a:ext cx="254686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★</a:t>
            </a: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/12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13 </a:t>
            </a: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府市閉幕</a:t>
            </a:r>
            <a:r>
              <a:rPr kumimoji="1" lang="en-US" altLang="ja-JP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周年イベント</a:t>
            </a:r>
          </a:p>
        </p:txBody>
      </p:sp>
      <p:sp>
        <p:nvSpPr>
          <p:cNvPr id="115" name="テキスト ボックス 114">
            <a:extLst>
              <a:ext uri="{FF2B5EF4-FFF2-40B4-BE49-F238E27FC236}">
                <a16:creationId xmlns:a16="http://schemas.microsoft.com/office/drawing/2014/main" id="{907987A1-6A56-418B-8947-56B3E1D1DD4B}"/>
              </a:ext>
            </a:extLst>
          </p:cNvPr>
          <p:cNvSpPr txBox="1"/>
          <p:nvPr/>
        </p:nvSpPr>
        <p:spPr>
          <a:xfrm>
            <a:off x="4210843" y="5740934"/>
            <a:ext cx="2150028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★</a:t>
            </a:r>
            <a:r>
              <a:rPr kumimoji="1" lang="en-US" altLang="ja-JP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7/3</a:t>
            </a:r>
            <a:r>
              <a:rPr kumimoji="1" lang="ja-JP" alt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4 World Health Expo</a:t>
            </a:r>
          </a:p>
        </p:txBody>
      </p:sp>
      <p:sp>
        <p:nvSpPr>
          <p:cNvPr id="4" name="矢印: 右カーブ 3">
            <a:extLst>
              <a:ext uri="{FF2B5EF4-FFF2-40B4-BE49-F238E27FC236}">
                <a16:creationId xmlns:a16="http://schemas.microsoft.com/office/drawing/2014/main" id="{2F7624CC-04CF-6C4C-CC7B-7B59A9FC6302}"/>
              </a:ext>
            </a:extLst>
          </p:cNvPr>
          <p:cNvSpPr/>
          <p:nvPr/>
        </p:nvSpPr>
        <p:spPr>
          <a:xfrm rot="10800000">
            <a:off x="9311205" y="5007090"/>
            <a:ext cx="627962" cy="1442965"/>
          </a:xfrm>
          <a:prstGeom prst="curvedRightArrow">
            <a:avLst/>
          </a:prstGeom>
          <a:solidFill>
            <a:srgbClr val="FF5050">
              <a:alpha val="86000"/>
            </a:srgb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solidFill>
                <a:schemeClr val="tx1"/>
              </a:solidFill>
            </a:endParaRPr>
          </a:p>
        </p:txBody>
      </p:sp>
      <p:sp>
        <p:nvSpPr>
          <p:cNvPr id="102" name="矢印: 右カーブ 101">
            <a:extLst>
              <a:ext uri="{FF2B5EF4-FFF2-40B4-BE49-F238E27FC236}">
                <a16:creationId xmlns:a16="http://schemas.microsoft.com/office/drawing/2014/main" id="{21276AD9-7445-1CC6-99C1-A50F916923CF}"/>
              </a:ext>
            </a:extLst>
          </p:cNvPr>
          <p:cNvSpPr/>
          <p:nvPr/>
        </p:nvSpPr>
        <p:spPr>
          <a:xfrm rot="20652450">
            <a:off x="7096843" y="5358729"/>
            <a:ext cx="595418" cy="1389562"/>
          </a:xfrm>
          <a:prstGeom prst="curvedRightArrow">
            <a:avLst/>
          </a:prstGeom>
          <a:solidFill>
            <a:srgbClr val="FF5050">
              <a:alpha val="86000"/>
            </a:srgb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solidFill>
                <a:schemeClr val="tx1"/>
              </a:solidFill>
            </a:endParaRPr>
          </a:p>
        </p:txBody>
      </p:sp>
      <p:sp>
        <p:nvSpPr>
          <p:cNvPr id="8" name="吹き出し: 角を丸めた四角形 7">
            <a:extLst>
              <a:ext uri="{FF2B5EF4-FFF2-40B4-BE49-F238E27FC236}">
                <a16:creationId xmlns:a16="http://schemas.microsoft.com/office/drawing/2014/main" id="{4D86455F-3743-2370-5397-1DD5CCC40C7B}"/>
              </a:ext>
            </a:extLst>
          </p:cNvPr>
          <p:cNvSpPr/>
          <p:nvPr/>
        </p:nvSpPr>
        <p:spPr>
          <a:xfrm>
            <a:off x="10033423" y="5863048"/>
            <a:ext cx="937248" cy="437012"/>
          </a:xfrm>
          <a:prstGeom prst="wedgeRoundRectCallout">
            <a:avLst>
              <a:gd name="adj1" fmla="val -57533"/>
              <a:gd name="adj2" fmla="val -25489"/>
              <a:gd name="adj3" fmla="val 16667"/>
            </a:avLst>
          </a:prstGeom>
          <a:ln w="6350"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 w="0">
                <a:solidFill>
                  <a:schemeClr val="tx1"/>
                </a:solidFill>
              </a:ln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5099A46-0466-9B8D-EB69-BECB28A2EB8F}"/>
              </a:ext>
            </a:extLst>
          </p:cNvPr>
          <p:cNvSpPr/>
          <p:nvPr/>
        </p:nvSpPr>
        <p:spPr>
          <a:xfrm>
            <a:off x="9994751" y="5821071"/>
            <a:ext cx="1011541" cy="5280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b="1">
                <a:ln w="3175" cmpd="sng">
                  <a:noFill/>
                </a:ln>
                <a:solidFill>
                  <a:schemeClr val="bg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総括</a:t>
            </a:r>
            <a:r>
              <a:rPr lang="ja-JP" altLang="en-US" sz="1050" b="1">
                <a:ln w="3175" cmpd="sng">
                  <a:noFill/>
                </a:ln>
                <a:solidFill>
                  <a:schemeClr val="bg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・連携</a:t>
            </a:r>
            <a:endParaRPr lang="en-US" altLang="ja-JP" sz="1050" b="1">
              <a:ln w="3175" cmpd="sng">
                <a:noFill/>
              </a:ln>
              <a:solidFill>
                <a:schemeClr val="bg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r>
              <a:rPr lang="ja-JP" altLang="en-US" sz="1050" b="1">
                <a:ln w="3175" cmpd="sng">
                  <a:noFill/>
                </a:ln>
                <a:solidFill>
                  <a:schemeClr val="bg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アップデート</a:t>
            </a:r>
            <a:endParaRPr kumimoji="1" lang="ja-JP" altLang="en-US" sz="1050" b="1">
              <a:ln w="3175" cmpd="sng">
                <a:noFill/>
              </a:ln>
              <a:solidFill>
                <a:schemeClr val="bg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61E1EFB-70C2-8841-1D80-D59A5FA1A5FD}"/>
              </a:ext>
            </a:extLst>
          </p:cNvPr>
          <p:cNvSpPr/>
          <p:nvPr/>
        </p:nvSpPr>
        <p:spPr>
          <a:xfrm>
            <a:off x="7246934" y="5543955"/>
            <a:ext cx="2569007" cy="741849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CACB4B08-CFAA-8019-9447-06DAC9A17B14}"/>
              </a:ext>
            </a:extLst>
          </p:cNvPr>
          <p:cNvSpPr txBox="1"/>
          <p:nvPr/>
        </p:nvSpPr>
        <p:spPr>
          <a:xfrm>
            <a:off x="7090570" y="5529053"/>
            <a:ext cx="2849891" cy="748830"/>
          </a:xfrm>
          <a:prstGeom prst="rect">
            <a:avLst/>
          </a:prstGeom>
          <a:noFill/>
          <a:ln w="6350" cmpd="dbl">
            <a:noFill/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72000" tIns="36000" bIns="36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1" i="0" u="none" strike="noStrike" kern="1200" cap="none" spc="0" normalizeH="0" baseline="0" noProof="0">
                <a:ln w="3175">
                  <a:noFill/>
                </a:ln>
                <a:solidFill>
                  <a:srgbClr val="FF0000">
                    <a:alpha val="89000"/>
                  </a:srgbClr>
                </a:solidFill>
                <a:effectLst>
                  <a:outerShdw blurRad="50800" dist="38100" algn="l" rotWithShape="0">
                    <a:prstClr val="black">
                      <a:alpha val="80000"/>
                    </a:prstClr>
                  </a:outerShdw>
                </a:effectLst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万博の成果が発展的に生まれ続け</a:t>
            </a:r>
            <a:endParaRPr kumimoji="1" lang="en-US" altLang="ja-JP" sz="1300" b="1" i="0" u="none" strike="noStrike" kern="1200" cap="none" spc="0" normalizeH="0" baseline="0" noProof="0">
              <a:ln w="3175">
                <a:noFill/>
              </a:ln>
              <a:solidFill>
                <a:srgbClr val="FF0000">
                  <a:alpha val="89000"/>
                </a:srgbClr>
              </a:solidFill>
              <a:effectLst>
                <a:outerShdw blurRad="50800" dist="38100" algn="l" rotWithShape="0">
                  <a:prstClr val="black">
                    <a:alpha val="80000"/>
                  </a:prstClr>
                </a:outerShdw>
              </a:effectLst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1" i="0" u="none" strike="noStrike" kern="1200" cap="none" spc="0" normalizeH="0" baseline="0" noProof="0">
                <a:ln w="3175">
                  <a:noFill/>
                </a:ln>
                <a:solidFill>
                  <a:srgbClr val="FF0000">
                    <a:alpha val="89000"/>
                  </a:srgbClr>
                </a:solidFill>
                <a:effectLst>
                  <a:outerShdw blurRad="50800" dist="38100" algn="l" rotWithShape="0">
                    <a:prstClr val="black">
                      <a:alpha val="80000"/>
                    </a:prstClr>
                  </a:outerShdw>
                </a:effectLst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レガシーとして社会に実装されていく</a:t>
            </a:r>
            <a:endParaRPr kumimoji="1" lang="en-US" altLang="ja-JP" sz="1300" b="1" i="0" u="none" strike="noStrike" kern="1200" cap="none" spc="0" normalizeH="0" baseline="0" noProof="0">
              <a:ln w="3175">
                <a:noFill/>
              </a:ln>
              <a:solidFill>
                <a:srgbClr val="FF0000">
                  <a:alpha val="89000"/>
                </a:srgbClr>
              </a:solidFill>
              <a:effectLst>
                <a:outerShdw blurRad="50800" dist="38100" algn="l" rotWithShape="0">
                  <a:prstClr val="black">
                    <a:alpha val="80000"/>
                  </a:prstClr>
                </a:outerShdw>
              </a:effectLst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300" b="1">
                <a:ln w="3175">
                  <a:noFill/>
                </a:ln>
                <a:solidFill>
                  <a:srgbClr val="FF0000">
                    <a:alpha val="89000"/>
                  </a:srgbClr>
                </a:solidFill>
                <a:effectLst>
                  <a:outerShdw blurRad="50800" dist="38100" algn="l" rotWithShape="0">
                    <a:prstClr val="black">
                      <a:alpha val="80000"/>
                    </a:prst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kumimoji="1" lang="ja-JP" altLang="en-US" sz="1300" b="1" i="0" u="none" strike="noStrike" kern="1200" cap="none" spc="0" normalizeH="0" baseline="0" noProof="0">
                <a:ln w="3175">
                  <a:noFill/>
                </a:ln>
                <a:solidFill>
                  <a:srgbClr val="FF0000">
                    <a:alpha val="89000"/>
                  </a:srgbClr>
                </a:solidFill>
                <a:effectLst>
                  <a:outerShdw blurRad="50800" dist="38100" algn="l" rotWithShape="0">
                    <a:prstClr val="black">
                      <a:alpha val="80000"/>
                    </a:prstClr>
                  </a:outerShdw>
                </a:effectLst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サイクル</a:t>
            </a:r>
            <a:r>
              <a:rPr kumimoji="1" lang="en-US" altLang="ja-JP" sz="1300" b="1" i="0" u="none" strike="noStrike" kern="1200" cap="none" spc="0" normalizeH="0" baseline="0" noProof="0">
                <a:ln w="3175">
                  <a:noFill/>
                </a:ln>
                <a:solidFill>
                  <a:srgbClr val="FF0000">
                    <a:alpha val="89000"/>
                  </a:srgbClr>
                </a:solidFill>
                <a:effectLst>
                  <a:outerShdw blurRad="50800" dist="38100" algn="l" rotWithShape="0">
                    <a:prstClr val="black">
                      <a:alpha val="80000"/>
                    </a:prstClr>
                  </a:outerShdw>
                </a:effectLst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300" b="1" i="0" u="none" strike="noStrike" kern="1200" cap="none" spc="0" normalizeH="0" baseline="0" noProof="0">
                <a:ln w="3175">
                  <a:noFill/>
                </a:ln>
                <a:solidFill>
                  <a:srgbClr val="FF0000">
                    <a:alpha val="89000"/>
                  </a:srgbClr>
                </a:solidFill>
                <a:effectLst>
                  <a:outerShdw blurRad="50800" dist="38100" algn="l" rotWithShape="0">
                    <a:prstClr val="black">
                      <a:alpha val="80000"/>
                    </a:prstClr>
                  </a:outerShdw>
                </a:effectLst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へ</a:t>
            </a:r>
            <a:endParaRPr kumimoji="1" lang="en-US" altLang="ja-JP" sz="1300" b="1" i="0" u="none" strike="noStrike" kern="1200" cap="none" spc="0" normalizeH="0" baseline="0" noProof="0">
              <a:ln w="3175">
                <a:noFill/>
              </a:ln>
              <a:solidFill>
                <a:srgbClr val="FF0000">
                  <a:alpha val="89000"/>
                </a:srgbClr>
              </a:solidFill>
              <a:effectLst>
                <a:outerShdw blurRad="50800" dist="38100" algn="l" rotWithShape="0">
                  <a:prstClr val="black">
                    <a:alpha val="80000"/>
                  </a:prstClr>
                </a:outerShdw>
              </a:effectLst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7" name="吹き出し: 角を丸めた四角形 6">
            <a:extLst>
              <a:ext uri="{FF2B5EF4-FFF2-40B4-BE49-F238E27FC236}">
                <a16:creationId xmlns:a16="http://schemas.microsoft.com/office/drawing/2014/main" id="{F76FD6B8-1D6B-3C6B-C4B6-804A73EB919C}"/>
              </a:ext>
            </a:extLst>
          </p:cNvPr>
          <p:cNvSpPr/>
          <p:nvPr/>
        </p:nvSpPr>
        <p:spPr>
          <a:xfrm>
            <a:off x="6293340" y="6001674"/>
            <a:ext cx="686552" cy="434422"/>
          </a:xfrm>
          <a:prstGeom prst="wedgeRoundRectCallout">
            <a:avLst>
              <a:gd name="adj1" fmla="val 60733"/>
              <a:gd name="adj2" fmla="val -23004"/>
              <a:gd name="adj3" fmla="val 16667"/>
            </a:avLst>
          </a:prstGeom>
          <a:ln w="6350"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 w="0">
                <a:solidFill>
                  <a:schemeClr val="tx1"/>
                </a:solidFill>
              </a:ln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B3898C6-6E86-CFE4-C440-0F974A8A88E8}"/>
              </a:ext>
            </a:extLst>
          </p:cNvPr>
          <p:cNvSpPr/>
          <p:nvPr/>
        </p:nvSpPr>
        <p:spPr>
          <a:xfrm>
            <a:off x="6032747" y="5913432"/>
            <a:ext cx="1236732" cy="5805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00" b="1">
                <a:ln w="3175" cmpd="sng">
                  <a:noFill/>
                </a:ln>
                <a:solidFill>
                  <a:schemeClr val="bg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活動の</a:t>
            </a:r>
            <a:endParaRPr lang="en-US" altLang="ja-JP" sz="1000" b="1">
              <a:ln w="3175" cmpd="sng">
                <a:noFill/>
              </a:ln>
              <a:solidFill>
                <a:schemeClr val="bg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r>
              <a:rPr lang="ja-JP" altLang="en-US" sz="1000" b="1">
                <a:ln w="3175" cmpd="sng">
                  <a:noFill/>
                </a:ln>
                <a:solidFill>
                  <a:schemeClr val="bg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加速・拡大</a:t>
            </a:r>
            <a:endParaRPr kumimoji="1" lang="ja-JP" altLang="en-US" sz="1050" b="1">
              <a:ln w="3175" cmpd="sng">
                <a:noFill/>
              </a:ln>
              <a:solidFill>
                <a:schemeClr val="bg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F7BE7E6A-D98F-C836-2515-55DFFB1D7CE1}"/>
              </a:ext>
            </a:extLst>
          </p:cNvPr>
          <p:cNvGrpSpPr/>
          <p:nvPr/>
        </p:nvGrpSpPr>
        <p:grpSpPr>
          <a:xfrm>
            <a:off x="201476" y="533400"/>
            <a:ext cx="11736000" cy="25400"/>
            <a:chOff x="201476" y="533400"/>
            <a:chExt cx="9414000" cy="25400"/>
          </a:xfrm>
        </p:grpSpPr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EBF5CDE4-7523-C054-C62C-7B17FB737D56}"/>
                </a:ext>
              </a:extLst>
            </p:cNvPr>
            <p:cNvCxnSpPr/>
            <p:nvPr/>
          </p:nvCxnSpPr>
          <p:spPr>
            <a:xfrm>
              <a:off x="201476" y="533400"/>
              <a:ext cx="7632000" cy="0"/>
            </a:xfrm>
            <a:prstGeom prst="line">
              <a:avLst/>
            </a:prstGeom>
            <a:ln w="44450">
              <a:solidFill>
                <a:srgbClr val="1903BD"/>
              </a:solidFill>
            </a:ln>
            <a:effectLst>
              <a:outerShdw blurRad="63500" dist="25400" dir="5400000" algn="ctr" rotWithShape="0">
                <a:schemeClr val="bg1">
                  <a:lumMod val="5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4D3ADB80-49BD-72E7-1533-E646DB5F660C}"/>
                </a:ext>
              </a:extLst>
            </p:cNvPr>
            <p:cNvCxnSpPr/>
            <p:nvPr/>
          </p:nvCxnSpPr>
          <p:spPr>
            <a:xfrm>
              <a:off x="7059476" y="558800"/>
              <a:ext cx="2556000" cy="0"/>
            </a:xfrm>
            <a:prstGeom prst="line">
              <a:avLst/>
            </a:prstGeom>
            <a:ln w="25400">
              <a:solidFill>
                <a:srgbClr val="00B050"/>
              </a:solidFill>
            </a:ln>
            <a:effectLst>
              <a:outerShdw blurRad="63500" dist="25400" dir="5400000" algn="ctr" rotWithShape="0">
                <a:schemeClr val="bg1">
                  <a:lumMod val="5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45659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8356C-7FBE-8ADE-3727-3342E9FDC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047702E2-8426-DCBC-5895-37E37BA73F70}"/>
              </a:ext>
            </a:extLst>
          </p:cNvPr>
          <p:cNvSpPr txBox="1"/>
          <p:nvPr/>
        </p:nvSpPr>
        <p:spPr>
          <a:xfrm>
            <a:off x="272807" y="2097"/>
            <a:ext cx="10678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国際会議 「</a:t>
            </a: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WHX Leaders Osaka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」について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15CFE108-3C3F-EECA-FA9E-06FE3A92CAE8}"/>
              </a:ext>
            </a:extLst>
          </p:cNvPr>
          <p:cNvSpPr txBox="1"/>
          <p:nvPr/>
        </p:nvSpPr>
        <p:spPr>
          <a:xfrm>
            <a:off x="378731" y="661054"/>
            <a:ext cx="11434538" cy="753924"/>
          </a:xfrm>
          <a:prstGeom prst="rect">
            <a:avLst/>
          </a:prstGeom>
          <a:solidFill>
            <a:srgbClr val="FFC000"/>
          </a:solidFill>
        </p:spPr>
        <p:txBody>
          <a:bodyPr wrap="square" anchor="ctr">
            <a:spAutoFit/>
          </a:bodyPr>
          <a:lstStyle/>
          <a:p>
            <a:pPr>
              <a:lnSpc>
                <a:spcPts val="2800"/>
              </a:lnSpc>
            </a:pP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大阪・関西万博の成果をレガシーとして継承・発展させ、 「いのち」に関する世界の課題解決に貢献するとともに、世界的に成長が見込まれるライフサイエンス、ヘルスケア産業における大阪のポテンシャルを世界に発信。</a:t>
            </a:r>
            <a:endParaRPr lang="en-US" altLang="ja-JP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4ED34456-3865-A148-BD54-0D2D3BA6ECB9}"/>
              </a:ext>
            </a:extLst>
          </p:cNvPr>
          <p:cNvSpPr txBox="1"/>
          <p:nvPr/>
        </p:nvSpPr>
        <p:spPr>
          <a:xfrm>
            <a:off x="378729" y="1467586"/>
            <a:ext cx="11434539" cy="41190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〇日　       時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</a:t>
            </a:r>
            <a:r>
              <a:rPr lang="en-US" altLang="zh-TW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2026</a:t>
            </a:r>
            <a:r>
              <a:rPr lang="zh-TW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lang="en-US" altLang="zh-TW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</a:t>
            </a:r>
            <a:r>
              <a:rPr lang="zh-TW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zh-TW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lang="zh-TW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日（金）　</a:t>
            </a:r>
            <a:r>
              <a:rPr lang="en-US" altLang="zh-TW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lang="zh-TW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時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００分</a:t>
            </a:r>
            <a:r>
              <a:rPr lang="zh-TW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lang="en-US" altLang="zh-TW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17</a:t>
            </a:r>
            <a:r>
              <a:rPr lang="zh-TW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時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分</a:t>
            </a:r>
            <a:endParaRPr lang="en-US" altLang="zh-TW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800"/>
              </a:lnSpc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〇場　　　　 所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インテックス大阪　国際会議ホール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800"/>
              </a:lnSpc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〇主　　　　 催   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ＷＨＸ 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Leaders Osaka 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実行委員会（大阪府、大阪市、インフォーマ マーケッツジャパン株式会社）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  <a:spcBef>
                <a:spcPts val="600"/>
              </a:spcBef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〇主な登壇者 　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岸田　文雄（元内閣総理大臣／衆議院議員）、鴨下　一郎（元内閣官房参与、元環境大臣　医学博士）、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                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武見　敬三（元厚生労働大臣）、 上野　賢一郎（厚生労働大臣）　、井野　俊郎（経済産業副大臣）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                   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澤　芳樹（大阪大学 名誉教授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大阪けいさつ病院 総長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一般財団法人未来医療推進機構 理事長） など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  <a:spcBef>
                <a:spcPts val="600"/>
              </a:spcBef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〇参   加   国　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APAC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地域を中心とした８か国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（インド、インドネシア、マレーシア、フィリピン、サウジアラビア、韓国、タイ、ベトナム）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     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  　ブディ　インドネシア保健大臣をはじめ、民間病院協会会長、保健省医師、大使、総領事等が出席</a:t>
            </a:r>
          </a:p>
          <a:p>
            <a:pPr>
              <a:lnSpc>
                <a:spcPts val="2800"/>
              </a:lnSpc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〇出 席 者 数  　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238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名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〇会 議 概 要　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・大阪・関西万博のレガシーとなるライフサイエンス・ヘルスケア分野の国際会議として、 国内外の企業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                   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や大学、 研究機関等が一堂に会し、連携強化と新たなイノベーションの創出に向けて活発に議論</a:t>
            </a:r>
          </a:p>
          <a:p>
            <a:pPr>
              <a:lnSpc>
                <a:spcPts val="1900"/>
              </a:lnSpc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・医療産業の国際展開について、各国の代表が自国の医療制度や日本とのビジネス交流などを紹介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・医療の公平性や国際連携による医療イノベーション等のテーマについて、講演や</a:t>
            </a:r>
            <a:r>
              <a:rPr lang="ja-JP" altLang="en-US" sz="1600" spc="-1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ディスカッション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を実施</a:t>
            </a:r>
          </a:p>
        </p:txBody>
      </p:sp>
      <p:pic>
        <p:nvPicPr>
          <p:cNvPr id="55" name="図 54">
            <a:extLst>
              <a:ext uri="{FF2B5EF4-FFF2-40B4-BE49-F238E27FC236}">
                <a16:creationId xmlns:a16="http://schemas.microsoft.com/office/drawing/2014/main" id="{858A8F6B-9E08-407C-5C28-D1F67DBFA1B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721" y="5622529"/>
            <a:ext cx="2231987" cy="1164379"/>
          </a:xfrm>
          <a:prstGeom prst="rect">
            <a:avLst/>
          </a:prstGeom>
        </p:spPr>
      </p:pic>
      <p:pic>
        <p:nvPicPr>
          <p:cNvPr id="57" name="図 56">
            <a:extLst>
              <a:ext uri="{FF2B5EF4-FFF2-40B4-BE49-F238E27FC236}">
                <a16:creationId xmlns:a16="http://schemas.microsoft.com/office/drawing/2014/main" id="{CDB69BF3-428C-9812-68EE-13CAA2AFD49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3744" y="5613352"/>
            <a:ext cx="2007400" cy="1152525"/>
          </a:xfrm>
          <a:prstGeom prst="rect">
            <a:avLst/>
          </a:prstGeom>
        </p:spPr>
      </p:pic>
      <p:pic>
        <p:nvPicPr>
          <p:cNvPr id="59" name="図 58">
            <a:extLst>
              <a:ext uri="{FF2B5EF4-FFF2-40B4-BE49-F238E27FC236}">
                <a16:creationId xmlns:a16="http://schemas.microsoft.com/office/drawing/2014/main" id="{61F655C1-BC10-A424-5B76-8C410DDD50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1773" y="5622529"/>
            <a:ext cx="1764484" cy="1183122"/>
          </a:xfrm>
          <a:prstGeom prst="rect">
            <a:avLst/>
          </a:prstGeom>
        </p:spPr>
      </p:pic>
      <p:pic>
        <p:nvPicPr>
          <p:cNvPr id="61" name="図 60">
            <a:extLst>
              <a:ext uri="{FF2B5EF4-FFF2-40B4-BE49-F238E27FC236}">
                <a16:creationId xmlns:a16="http://schemas.microsoft.com/office/drawing/2014/main" id="{7DBC00AB-4A74-3C1D-527B-A019C453A4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6081" y="5651954"/>
            <a:ext cx="1780814" cy="1183778"/>
          </a:xfrm>
          <a:prstGeom prst="rect">
            <a:avLst/>
          </a:prstGeom>
        </p:spPr>
      </p:pic>
      <p:pic>
        <p:nvPicPr>
          <p:cNvPr id="63" name="図 62">
            <a:extLst>
              <a:ext uri="{FF2B5EF4-FFF2-40B4-BE49-F238E27FC236}">
                <a16:creationId xmlns:a16="http://schemas.microsoft.com/office/drawing/2014/main" id="{F77C85A8-303B-6CEA-D96F-A1C089AD9D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6719" y="5661393"/>
            <a:ext cx="1801293" cy="1197563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6A06515-D387-37F7-A31B-80A326C73B9E}"/>
              </a:ext>
            </a:extLst>
          </p:cNvPr>
          <p:cNvGrpSpPr/>
          <p:nvPr/>
        </p:nvGrpSpPr>
        <p:grpSpPr>
          <a:xfrm>
            <a:off x="201476" y="533400"/>
            <a:ext cx="11736000" cy="25400"/>
            <a:chOff x="201476" y="533400"/>
            <a:chExt cx="9414000" cy="25400"/>
          </a:xfrm>
        </p:grpSpPr>
        <p:cxnSp>
          <p:nvCxnSpPr>
            <p:cNvPr id="3" name="直線コネクタ 2">
              <a:extLst>
                <a:ext uri="{FF2B5EF4-FFF2-40B4-BE49-F238E27FC236}">
                  <a16:creationId xmlns:a16="http://schemas.microsoft.com/office/drawing/2014/main" id="{1261108F-71BB-AEAB-54F3-F95273A8BA25}"/>
                </a:ext>
              </a:extLst>
            </p:cNvPr>
            <p:cNvCxnSpPr/>
            <p:nvPr/>
          </p:nvCxnSpPr>
          <p:spPr>
            <a:xfrm>
              <a:off x="201476" y="533400"/>
              <a:ext cx="7632000" cy="0"/>
            </a:xfrm>
            <a:prstGeom prst="line">
              <a:avLst/>
            </a:prstGeom>
            <a:ln w="44450">
              <a:solidFill>
                <a:srgbClr val="1903BD"/>
              </a:solidFill>
            </a:ln>
            <a:effectLst>
              <a:outerShdw blurRad="63500" dist="25400" dir="5400000" algn="ctr" rotWithShape="0">
                <a:schemeClr val="bg1">
                  <a:lumMod val="5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線コネクタ 3">
              <a:extLst>
                <a:ext uri="{FF2B5EF4-FFF2-40B4-BE49-F238E27FC236}">
                  <a16:creationId xmlns:a16="http://schemas.microsoft.com/office/drawing/2014/main" id="{CE3E5A05-3F49-940C-0810-2037030CF53A}"/>
                </a:ext>
              </a:extLst>
            </p:cNvPr>
            <p:cNvCxnSpPr/>
            <p:nvPr/>
          </p:nvCxnSpPr>
          <p:spPr>
            <a:xfrm>
              <a:off x="7059476" y="558800"/>
              <a:ext cx="2556000" cy="0"/>
            </a:xfrm>
            <a:prstGeom prst="line">
              <a:avLst/>
            </a:prstGeom>
            <a:ln w="25400">
              <a:solidFill>
                <a:srgbClr val="00B050"/>
              </a:solidFill>
            </a:ln>
            <a:effectLst>
              <a:outerShdw blurRad="63500" dist="25400" dir="5400000" algn="ctr" rotWithShape="0">
                <a:schemeClr val="bg1">
                  <a:lumMod val="5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50226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78855-950D-442D-C579-5E939C9D7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8D49A6-598F-3CB9-C8EE-19C7E5BDE383}"/>
              </a:ext>
            </a:extLst>
          </p:cNvPr>
          <p:cNvSpPr txBox="1"/>
          <p:nvPr/>
        </p:nvSpPr>
        <p:spPr>
          <a:xfrm>
            <a:off x="245288" y="17108"/>
            <a:ext cx="64860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国際見本市「</a:t>
            </a:r>
            <a:r>
              <a:rPr kumimoji="1"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WHX Osaka</a:t>
            </a:r>
            <a:r>
              <a:rPr kumimoji="1"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」について </a:t>
            </a:r>
            <a:endParaRPr lang="ja-JP" altLang="en-US" sz="28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16E9C72-0A07-F280-E147-C50E4D73349B}"/>
              </a:ext>
            </a:extLst>
          </p:cNvPr>
          <p:cNvSpPr txBox="1"/>
          <p:nvPr/>
        </p:nvSpPr>
        <p:spPr>
          <a:xfrm>
            <a:off x="865673" y="688212"/>
            <a:ext cx="10554384" cy="1039644"/>
          </a:xfrm>
          <a:prstGeom prst="rect">
            <a:avLst/>
          </a:prstGeom>
          <a:solidFill>
            <a:srgbClr val="FFC000"/>
          </a:solidFill>
        </p:spPr>
        <p:txBody>
          <a:bodyPr wrap="square" anchor="ctr">
            <a:spAutoFit/>
          </a:bodyPr>
          <a:lstStyle/>
          <a:p>
            <a:pPr defTabSz="79366">
              <a:lnSpc>
                <a:spcPct val="120000"/>
              </a:lnSpc>
            </a:pPr>
            <a:r>
              <a:rPr kumimoji="1"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日本の医学会・ヘルスケア産業全体の活性化と競争力向上、イノベーションの創出を図るため、</a:t>
            </a:r>
          </a:p>
          <a:p>
            <a:pPr defTabSz="79366">
              <a:lnSpc>
                <a:spcPct val="120000"/>
              </a:lnSpc>
            </a:pPr>
            <a:r>
              <a:rPr kumimoji="1"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万博を契機に開催された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</a:t>
            </a:r>
            <a:r>
              <a:rPr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WHX Osaka(World Health EXPO Osaka) 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」</a:t>
            </a:r>
            <a:r>
              <a:rPr kumimoji="1"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を国内最大級の</a:t>
            </a:r>
            <a:endParaRPr kumimoji="1" lang="en-US" altLang="ja-JP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79366">
              <a:lnSpc>
                <a:spcPct val="120000"/>
              </a:lnSpc>
            </a:pPr>
            <a:r>
              <a:rPr kumimoji="1"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医療・ヘルスケア見本市として再び大阪で開催。</a:t>
            </a:r>
            <a:endParaRPr kumimoji="1" lang="ja-JP" altLang="en-US" b="1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FB0D9046-1CEB-FB75-C7D1-38B086F03F8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2839" y="5385200"/>
            <a:ext cx="2040026" cy="1426619"/>
          </a:xfrm>
          <a:prstGeom prst="rect">
            <a:avLst/>
          </a:prstGeom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7AB006A-61CE-1CD2-2B94-BD8E5E99B0BE}"/>
              </a:ext>
            </a:extLst>
          </p:cNvPr>
          <p:cNvSpPr txBox="1"/>
          <p:nvPr/>
        </p:nvSpPr>
        <p:spPr>
          <a:xfrm>
            <a:off x="939755" y="1857268"/>
            <a:ext cx="10312489" cy="34828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 defTabSz="180000">
              <a:lnSpc>
                <a:spcPct val="140000"/>
              </a:lnSpc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〇日　       時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  <a:r>
              <a:rPr lang="en-US" altLang="zh-TW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2026</a:t>
            </a:r>
            <a:r>
              <a:rPr lang="zh-TW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lang="en-US" altLang="zh-TW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</a:t>
            </a:r>
            <a:r>
              <a:rPr lang="zh-TW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</a:t>
            </a:r>
            <a:r>
              <a:rPr lang="zh-TW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日（木）～</a:t>
            </a:r>
            <a:r>
              <a:rPr lang="en-US" altLang="zh-TW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</a:t>
            </a:r>
            <a:r>
              <a:rPr lang="zh-TW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日（土）  ３日間</a:t>
            </a:r>
            <a:endParaRPr lang="en-US" altLang="zh-TW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180000">
              <a:lnSpc>
                <a:spcPct val="140000"/>
              </a:lnSpc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〇場　　　　 所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インテックス大阪　６号館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AB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ホール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180000">
              <a:lnSpc>
                <a:spcPct val="140000"/>
              </a:lnSpc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〇主　　　　 催   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  <a:r>
              <a:rPr lang="en-US" altLang="ja-JP" sz="16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WHX Osaka </a:t>
            </a:r>
            <a:r>
              <a:rPr lang="ja-JP" altLang="en-US" sz="16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実行委員会　（インフォーママーケッツジャパン株式会社）</a:t>
            </a:r>
            <a:endParaRPr lang="en-US" altLang="ja-JP" sz="16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defTabSz="180000">
              <a:lnSpc>
                <a:spcPct val="140000"/>
              </a:lnSpc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○特 別 協 力　 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関西経済連合会、大阪商工会議所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180000">
              <a:lnSpc>
                <a:spcPct val="140000"/>
              </a:lnSpc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○後　　　　 援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	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大阪府、経済産業省、厚生労働省、文部科学省、日本医師会、日本医学会、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180000">
              <a:lnSpc>
                <a:spcPct val="140000"/>
              </a:lnSpc>
            </a:pP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								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日本医療研究開発機構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(AMED)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、関西経済同友会 ほか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180000">
              <a:lnSpc>
                <a:spcPct val="140000"/>
              </a:lnSpc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〇実　　　　 績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  	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41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か国・地域から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8132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名が来場　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主催者調べ</a:t>
            </a:r>
          </a:p>
          <a:p>
            <a:pPr defTabSz="180000">
              <a:lnSpc>
                <a:spcPct val="140000"/>
              </a:lnSpc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		　　　　　　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・ステージイベント		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基調講演など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17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セッション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スピーカー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56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名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)) </a:t>
            </a:r>
          </a:p>
          <a:p>
            <a:pPr defTabSz="180000">
              <a:lnSpc>
                <a:spcPct val="140000"/>
              </a:lnSpc>
            </a:pP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						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・ブース展示				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(32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か国・地域から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364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の企業・団体が出展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</a:p>
          <a:p>
            <a:pPr defTabSz="180000">
              <a:lnSpc>
                <a:spcPct val="140000"/>
              </a:lnSpc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	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・ネットワーキング		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交流会、商談会、レセプション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  <a:endParaRPr lang="ja-JP" altLang="en-US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4C098786-2EF6-2556-539F-3D9C04A65FD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6442" y="5385200"/>
            <a:ext cx="2032179" cy="1426619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7B2541A4-010E-1867-3C3A-8AB7E74AD14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3092" y="5385200"/>
            <a:ext cx="2609048" cy="1426619"/>
          </a:xfrm>
          <a:prstGeom prst="rect">
            <a:avLst/>
          </a:prstGeom>
        </p:spPr>
      </p:pic>
      <p:pic>
        <p:nvPicPr>
          <p:cNvPr id="42" name="図 41" descr="Web サイト が含まれている画像  AI 生成コンテンツは誤りを含む可能性があります。">
            <a:extLst>
              <a:ext uri="{FF2B5EF4-FFF2-40B4-BE49-F238E27FC236}">
                <a16:creationId xmlns:a16="http://schemas.microsoft.com/office/drawing/2014/main" id="{AF07023C-91DE-3D29-B4C2-AB0F374CA34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1068" y="2031693"/>
            <a:ext cx="1905339" cy="2745134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7199677-5022-1E94-BE79-4451431D6597}"/>
              </a:ext>
            </a:extLst>
          </p:cNvPr>
          <p:cNvGrpSpPr/>
          <p:nvPr/>
        </p:nvGrpSpPr>
        <p:grpSpPr>
          <a:xfrm>
            <a:off x="201476" y="533400"/>
            <a:ext cx="11736000" cy="25400"/>
            <a:chOff x="201476" y="533400"/>
            <a:chExt cx="9414000" cy="25400"/>
          </a:xfrm>
        </p:grpSpPr>
        <p:cxnSp>
          <p:nvCxnSpPr>
            <p:cNvPr id="3" name="直線コネクタ 2">
              <a:extLst>
                <a:ext uri="{FF2B5EF4-FFF2-40B4-BE49-F238E27FC236}">
                  <a16:creationId xmlns:a16="http://schemas.microsoft.com/office/drawing/2014/main" id="{1E1F5E7D-5E55-789A-478C-B1276FA53D20}"/>
                </a:ext>
              </a:extLst>
            </p:cNvPr>
            <p:cNvCxnSpPr/>
            <p:nvPr/>
          </p:nvCxnSpPr>
          <p:spPr>
            <a:xfrm>
              <a:off x="201476" y="533400"/>
              <a:ext cx="7632000" cy="0"/>
            </a:xfrm>
            <a:prstGeom prst="line">
              <a:avLst/>
            </a:prstGeom>
            <a:ln w="44450">
              <a:solidFill>
                <a:srgbClr val="1903BD"/>
              </a:solidFill>
            </a:ln>
            <a:effectLst>
              <a:outerShdw blurRad="63500" dist="25400" dir="5400000" algn="ctr" rotWithShape="0">
                <a:schemeClr val="bg1">
                  <a:lumMod val="5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線コネクタ 3">
              <a:extLst>
                <a:ext uri="{FF2B5EF4-FFF2-40B4-BE49-F238E27FC236}">
                  <a16:creationId xmlns:a16="http://schemas.microsoft.com/office/drawing/2014/main" id="{5753D1D5-4655-A525-5CDB-A5EBA7CD659B}"/>
                </a:ext>
              </a:extLst>
            </p:cNvPr>
            <p:cNvCxnSpPr/>
            <p:nvPr/>
          </p:nvCxnSpPr>
          <p:spPr>
            <a:xfrm>
              <a:off x="7059476" y="558800"/>
              <a:ext cx="2556000" cy="0"/>
            </a:xfrm>
            <a:prstGeom prst="line">
              <a:avLst/>
            </a:prstGeom>
            <a:ln w="25400">
              <a:solidFill>
                <a:srgbClr val="00B050"/>
              </a:solidFill>
            </a:ln>
            <a:effectLst>
              <a:outerShdw blurRad="63500" dist="25400" dir="5400000" algn="ctr" rotWithShape="0">
                <a:schemeClr val="bg1">
                  <a:lumMod val="5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図 5">
            <a:extLst>
              <a:ext uri="{FF2B5EF4-FFF2-40B4-BE49-F238E27FC236}">
                <a16:creationId xmlns:a16="http://schemas.microsoft.com/office/drawing/2014/main" id="{00450D61-4F32-E640-CE38-77C5E31373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3564" y="5385200"/>
            <a:ext cx="2032179" cy="142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794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4628E-C75A-7501-9A81-19A3C51A8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BDB40C5-B012-C0DF-1D8F-A76F21EB0A3D}"/>
              </a:ext>
            </a:extLst>
          </p:cNvPr>
          <p:cNvSpPr txBox="1"/>
          <p:nvPr/>
        </p:nvSpPr>
        <p:spPr>
          <a:xfrm>
            <a:off x="-334765" y="10180"/>
            <a:ext cx="9258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</a:t>
            </a: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Global Startup EXPO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</a:t>
            </a: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GSE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2026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」について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1800B0B-C949-2FAA-DF4B-CC9B42ADE81C}"/>
              </a:ext>
            </a:extLst>
          </p:cNvPr>
          <p:cNvSpPr txBox="1"/>
          <p:nvPr/>
        </p:nvSpPr>
        <p:spPr>
          <a:xfrm>
            <a:off x="753141" y="914748"/>
            <a:ext cx="10685718" cy="54655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 anchorCtr="0">
            <a:spAutoFit/>
          </a:bodyPr>
          <a:lstStyle/>
          <a:p>
            <a:pPr>
              <a:lnSpc>
                <a:spcPts val="1900"/>
              </a:lnSpc>
            </a:pP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〇日　       時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2026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日（月）～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日（水）　前後の１週間でサイドイベントを集中的に実施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endParaRPr lang="en-US" altLang="zh-TW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〇場　　　　 所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①うめきたエリア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　・グランフロント大阪「ナレッジキャピタル・コングレコンベンションセンター」等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　・グラングリーン大阪「コングレスクエア」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000"/>
              </a:lnSpc>
            </a:pP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②</a:t>
            </a:r>
            <a:r>
              <a:rPr lang="ja-JP" altLang="en-US" spc="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中之島エリア</a:t>
            </a:r>
            <a:endParaRPr lang="en-US" altLang="ja-JP" spc="3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spc="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・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中之島クロス「コングレスクエア大阪中之島」、「</a:t>
            </a:r>
            <a:r>
              <a:rPr lang="en-US" altLang="ja-JP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Qrossover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Lounge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夢」等（調整中）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000"/>
              </a:lnSpc>
            </a:pPr>
            <a:endParaRPr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このほか、府内のスタートアップ支援拠点、京都、兵庫などでサイドイベントを開催</a:t>
            </a:r>
          </a:p>
          <a:p>
            <a:pPr>
              <a:lnSpc>
                <a:spcPts val="1900"/>
              </a:lnSpc>
            </a:pP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〇主　　　　 催  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GSE2026 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実行委員会（実行委員長：大阪府）</a:t>
            </a:r>
          </a:p>
          <a:p>
            <a:pPr>
              <a:lnSpc>
                <a:spcPts val="19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大阪府、大阪市、京都府、京都市、兵庫県、神戸市、関西経済連合会、大阪商工会議所、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関西経済同友会、関西イノベーションイニシアティブ（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KSII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）、大阪産業局、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小村 隆祐氏（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GSE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プロデューサー）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〇共　　　　 催  </a:t>
            </a:r>
            <a:r>
              <a:rPr lang="zh-TW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経済産業省、近畿経済産業局、</a:t>
            </a:r>
            <a:r>
              <a:rPr lang="en-US" altLang="zh-TW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JETRO</a:t>
            </a:r>
            <a:r>
              <a:rPr lang="zh-TW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</a:t>
            </a:r>
            <a:r>
              <a:rPr lang="en-US" altLang="zh-TW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NEDO</a:t>
            </a:r>
            <a:r>
              <a:rPr lang="zh-TW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、一般財団法人未来医療推進機構</a:t>
            </a:r>
            <a:endParaRPr lang="en-US" altLang="zh-TW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〇参 加 対 象　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国内外のスタートアップ、事業会社、投資家、金融機関、自治体・大学等研究機関、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支援機関、起業をめざす方 など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〇対 象 分 野　「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バイオ・ヘルスケア」、「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AI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・先端ロボット」、「フュージョンエネルギー」、「量子」、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「半導体・通信」、「宇宙」 を中心とするディープテック分野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8167B96-DE2A-1C2C-62D8-75E71F5450B8}"/>
              </a:ext>
            </a:extLst>
          </p:cNvPr>
          <p:cNvGrpSpPr/>
          <p:nvPr/>
        </p:nvGrpSpPr>
        <p:grpSpPr>
          <a:xfrm>
            <a:off x="201476" y="533400"/>
            <a:ext cx="11736000" cy="25400"/>
            <a:chOff x="201476" y="533400"/>
            <a:chExt cx="9414000" cy="25400"/>
          </a:xfrm>
        </p:grpSpPr>
        <p:cxnSp>
          <p:nvCxnSpPr>
            <p:cNvPr id="4" name="直線コネクタ 3">
              <a:extLst>
                <a:ext uri="{FF2B5EF4-FFF2-40B4-BE49-F238E27FC236}">
                  <a16:creationId xmlns:a16="http://schemas.microsoft.com/office/drawing/2014/main" id="{9D2B69F6-5791-3C54-BABD-C47C26F78837}"/>
                </a:ext>
              </a:extLst>
            </p:cNvPr>
            <p:cNvCxnSpPr/>
            <p:nvPr/>
          </p:nvCxnSpPr>
          <p:spPr>
            <a:xfrm>
              <a:off x="201476" y="533400"/>
              <a:ext cx="7632000" cy="0"/>
            </a:xfrm>
            <a:prstGeom prst="line">
              <a:avLst/>
            </a:prstGeom>
            <a:ln w="44450">
              <a:solidFill>
                <a:srgbClr val="1903BD"/>
              </a:solidFill>
            </a:ln>
            <a:effectLst>
              <a:outerShdw blurRad="63500" dist="25400" dir="5400000" algn="ctr" rotWithShape="0">
                <a:schemeClr val="bg1">
                  <a:lumMod val="5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コネクタ 5">
              <a:extLst>
                <a:ext uri="{FF2B5EF4-FFF2-40B4-BE49-F238E27FC236}">
                  <a16:creationId xmlns:a16="http://schemas.microsoft.com/office/drawing/2014/main" id="{13413F3B-8AE9-D12A-9A44-377E154A18C1}"/>
                </a:ext>
              </a:extLst>
            </p:cNvPr>
            <p:cNvCxnSpPr/>
            <p:nvPr/>
          </p:nvCxnSpPr>
          <p:spPr>
            <a:xfrm>
              <a:off x="7059476" y="558800"/>
              <a:ext cx="2556000" cy="0"/>
            </a:xfrm>
            <a:prstGeom prst="line">
              <a:avLst/>
            </a:prstGeom>
            <a:ln w="25400">
              <a:solidFill>
                <a:srgbClr val="00B050"/>
              </a:solidFill>
            </a:ln>
            <a:effectLst>
              <a:outerShdw blurRad="63500" dist="25400" dir="5400000" algn="ctr" rotWithShape="0">
                <a:schemeClr val="bg1">
                  <a:lumMod val="5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92329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EA352-C94F-FCEB-79FD-31DE3139E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364AE7E3-F037-433C-BB4A-251868B06EC9}"/>
              </a:ext>
            </a:extLst>
          </p:cNvPr>
          <p:cNvSpPr txBox="1">
            <a:spLocks/>
          </p:cNvSpPr>
          <p:nvPr/>
        </p:nvSpPr>
        <p:spPr>
          <a:xfrm>
            <a:off x="851607" y="2275598"/>
            <a:ext cx="6588513" cy="4687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主な登壇者　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50 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音順・アルファベット順）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8A548D4C-C845-BB57-4405-A6576E9FBAE0}"/>
              </a:ext>
            </a:extLst>
          </p:cNvPr>
          <p:cNvGrpSpPr/>
          <p:nvPr/>
        </p:nvGrpSpPr>
        <p:grpSpPr>
          <a:xfrm>
            <a:off x="4404274" y="4252794"/>
            <a:ext cx="3243606" cy="926953"/>
            <a:chOff x="9058075" y="2529558"/>
            <a:chExt cx="3698722" cy="105701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0B0F178-935B-136B-0436-44B78D75B1CD}"/>
                </a:ext>
              </a:extLst>
            </p:cNvPr>
            <p:cNvSpPr txBox="1"/>
            <p:nvPr/>
          </p:nvSpPr>
          <p:spPr>
            <a:xfrm>
              <a:off x="10087827" y="2529558"/>
              <a:ext cx="2668970" cy="9826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491"/>
                </a:lnSpc>
              </a:pPr>
              <a:r>
                <a:rPr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</a:t>
              </a:r>
              <a:r>
                <a:rPr lang="zh-TW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宇宙</a:t>
              </a:r>
              <a:r>
                <a:rPr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）</a:t>
              </a:r>
              <a:endParaRPr lang="en-US" altLang="ja-JP" sz="1228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91"/>
                </a:lnSpc>
              </a:pPr>
              <a:r>
                <a:rPr lang="ja-JP" altLang="en-US" sz="1579" u="sng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山崎　直子　氏</a:t>
              </a:r>
              <a:endParaRPr lang="en-US" altLang="zh-TW" sz="1579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91"/>
                </a:lnSpc>
              </a:pPr>
              <a:r>
                <a:rPr lang="en-US" altLang="ja-JP" sz="1403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Vast Japan</a:t>
              </a:r>
              <a:r>
                <a:rPr lang="ja-JP" altLang="en-US" sz="1403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合同会社</a:t>
              </a:r>
            </a:p>
            <a:p>
              <a:pPr>
                <a:lnSpc>
                  <a:spcPts val="1491"/>
                </a:lnSpc>
              </a:pPr>
              <a:r>
                <a:rPr lang="ja-JP" altLang="en-US" sz="1403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ゼネラルマネージャー</a:t>
              </a:r>
              <a:endParaRPr lang="en-US" altLang="zh-TW" sz="1403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B3920DB9-EAE0-2187-D076-9B9CD9516F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214"/>
            <a:stretch/>
          </p:blipFill>
          <p:spPr>
            <a:xfrm>
              <a:off x="9058075" y="2614573"/>
              <a:ext cx="972000" cy="972000"/>
            </a:xfrm>
            <a:prstGeom prst="roundRect">
              <a:avLst/>
            </a:prstGeom>
            <a:ln w="3175">
              <a:solidFill>
                <a:schemeClr val="tx1"/>
              </a:solidFill>
            </a:ln>
          </p:spPr>
        </p:pic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1F1CBB92-C8C3-F3F9-E00A-61676D85B6B8}"/>
              </a:ext>
            </a:extLst>
          </p:cNvPr>
          <p:cNvGrpSpPr/>
          <p:nvPr/>
        </p:nvGrpSpPr>
        <p:grpSpPr>
          <a:xfrm>
            <a:off x="4395676" y="2944075"/>
            <a:ext cx="2821870" cy="941374"/>
            <a:chOff x="5885649" y="2488837"/>
            <a:chExt cx="3217812" cy="107346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D8D9F31-2AA6-E2CD-AEBA-3C6540ED1572}"/>
                </a:ext>
              </a:extLst>
            </p:cNvPr>
            <p:cNvSpPr txBox="1"/>
            <p:nvPr/>
          </p:nvSpPr>
          <p:spPr>
            <a:xfrm>
              <a:off x="6850070" y="2502760"/>
              <a:ext cx="2253391" cy="10595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（ノーベル生理学・医学賞）</a:t>
              </a:r>
              <a:endParaRPr kumimoji="1" lang="en-US" altLang="ja-JP" sz="1228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en-US" altLang="ja-JP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※</a:t>
              </a:r>
              <a:r>
                <a:rPr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制御性</a:t>
              </a:r>
              <a:r>
                <a:rPr lang="en-US" altLang="ja-JP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T</a:t>
              </a:r>
              <a:r>
                <a:rPr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細胞の発見</a:t>
              </a:r>
              <a:endParaRPr kumimoji="1" lang="en-US" altLang="ja-JP" sz="1228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579" u="sng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坂口 志文 氏</a:t>
              </a:r>
              <a:endParaRPr lang="en-US" altLang="ja-JP" sz="1579" u="sng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403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大阪大学　特別栄誉教授</a:t>
              </a:r>
              <a:endParaRPr kumimoji="1" lang="ja-JP" altLang="en-US" sz="1403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E24391E1-51AD-53DA-90FA-4029983185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85649" y="2488837"/>
              <a:ext cx="964421" cy="972000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</p:pic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E87F105A-D8B6-D078-BDE8-25454140B8F5}"/>
              </a:ext>
            </a:extLst>
          </p:cNvPr>
          <p:cNvGrpSpPr/>
          <p:nvPr/>
        </p:nvGrpSpPr>
        <p:grpSpPr>
          <a:xfrm>
            <a:off x="7844162" y="4362075"/>
            <a:ext cx="3228976" cy="891596"/>
            <a:chOff x="5857142" y="3365835"/>
            <a:chExt cx="3682040" cy="1016698"/>
          </a:xfrm>
        </p:grpSpPr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71A4D2B8-E67B-E3E8-6935-419FDF937E50}"/>
                </a:ext>
              </a:extLst>
            </p:cNvPr>
            <p:cNvSpPr txBox="1"/>
            <p:nvPr/>
          </p:nvSpPr>
          <p:spPr>
            <a:xfrm>
              <a:off x="6817370" y="3373957"/>
              <a:ext cx="2721812" cy="10085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579"/>
                </a:lnSpc>
              </a:pPr>
              <a:r>
                <a:rPr kumimoji="1"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（ノーベル化学賞）</a:t>
              </a:r>
              <a:endParaRPr lang="en-US" altLang="ja-JP" sz="1228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579"/>
                </a:lnSpc>
              </a:pPr>
              <a:r>
                <a:rPr kumimoji="1" lang="en-US" altLang="ja-JP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※</a:t>
              </a:r>
              <a:r>
                <a:rPr kumimoji="1"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リチウムイオン電池の開発</a:t>
              </a:r>
              <a:endParaRPr kumimoji="1" lang="en-US" altLang="ja-JP" sz="1228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579"/>
                </a:lnSpc>
              </a:pPr>
              <a:r>
                <a:rPr lang="ja-JP" altLang="en-US" sz="1579" u="sng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吉野 彰　氏</a:t>
              </a:r>
              <a:endParaRPr lang="en-US" altLang="ja-JP" sz="1579" u="sng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579"/>
                </a:lnSpc>
              </a:pPr>
              <a:r>
                <a:rPr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株式会社旭化成</a:t>
              </a:r>
              <a:r>
                <a:rPr lang="en-US" altLang="ja-JP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</a:t>
              </a:r>
              <a:r>
                <a:rPr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名誉フェロー</a:t>
              </a:r>
              <a:endParaRPr kumimoji="1" lang="ja-JP" altLang="en-US" sz="1579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AD222EAB-FE65-9E38-73C4-EA7F2BCFA7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57142" y="3365835"/>
              <a:ext cx="958850" cy="972000"/>
            </a:xfrm>
            <a:prstGeom prst="roundRect">
              <a:avLst/>
            </a:prstGeom>
            <a:ln w="3175">
              <a:solidFill>
                <a:schemeClr val="tx1"/>
              </a:solidFill>
            </a:ln>
          </p:spPr>
        </p:pic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8930B242-EED2-F73A-38D2-459DBF0C9880}"/>
              </a:ext>
            </a:extLst>
          </p:cNvPr>
          <p:cNvGrpSpPr/>
          <p:nvPr/>
        </p:nvGrpSpPr>
        <p:grpSpPr>
          <a:xfrm>
            <a:off x="1109487" y="4247890"/>
            <a:ext cx="2996768" cy="975780"/>
            <a:chOff x="9076901" y="3309630"/>
            <a:chExt cx="3417251" cy="1112693"/>
          </a:xfrm>
        </p:grpSpPr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55ABA6DE-A5F1-63E9-AC9D-8ADFE847F745}"/>
                </a:ext>
              </a:extLst>
            </p:cNvPr>
            <p:cNvSpPr txBox="1"/>
            <p:nvPr/>
          </p:nvSpPr>
          <p:spPr>
            <a:xfrm>
              <a:off x="10048901" y="3309630"/>
              <a:ext cx="2445251" cy="11126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403"/>
                </a:lnSpc>
              </a:pPr>
              <a:r>
                <a:rPr kumimoji="1"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</a:t>
              </a:r>
              <a:r>
                <a:rPr kumimoji="1" lang="en-US" altLang="ja-JP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AI</a:t>
              </a:r>
              <a:r>
                <a:rPr kumimoji="1"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・半導体）</a:t>
              </a:r>
              <a:endParaRPr kumimoji="1" lang="en-US" altLang="ja-JP" sz="1228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91"/>
                </a:lnSpc>
              </a:pPr>
              <a:r>
                <a:rPr lang="ja-JP" altLang="en-US" sz="1579" u="sng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田中　邦裕　氏</a:t>
              </a:r>
              <a:endParaRPr lang="en-US" altLang="ja-JP" sz="1579" u="sng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03"/>
                </a:lnSpc>
              </a:pPr>
              <a:r>
                <a:rPr kumimoji="1" lang="ja-JP" altLang="en-US" sz="1403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さくらインターネット</a:t>
              </a:r>
              <a:endParaRPr kumimoji="1" lang="en-US" altLang="ja-JP" sz="1403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03"/>
                </a:lnSpc>
              </a:pPr>
              <a:r>
                <a:rPr kumimoji="1" lang="ja-JP" altLang="en-US" sz="1403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株式会社　代表取締役社長</a:t>
              </a:r>
              <a:endParaRPr kumimoji="1" lang="en-US" altLang="ja-JP" sz="1403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03"/>
                </a:lnSpc>
              </a:pPr>
              <a:r>
                <a:rPr lang="ja-JP" altLang="en-US" sz="965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（未来創造会議プロジェクトリーダー）</a:t>
              </a:r>
              <a:endParaRPr kumimoji="1" lang="ja-JP" altLang="en-US" sz="965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D20B038C-484B-BD82-F4A6-05609558B23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08"/>
            <a:stretch/>
          </p:blipFill>
          <p:spPr bwMode="auto">
            <a:xfrm>
              <a:off x="9076901" y="3434629"/>
              <a:ext cx="972000" cy="972000"/>
            </a:xfrm>
            <a:prstGeom prst="roundRect">
              <a:avLst/>
            </a:prstGeom>
            <a:noFill/>
            <a:ln w="31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37291E9B-120B-6B35-3D71-D8CF6BB11B90}"/>
              </a:ext>
            </a:extLst>
          </p:cNvPr>
          <p:cNvGrpSpPr/>
          <p:nvPr/>
        </p:nvGrpSpPr>
        <p:grpSpPr>
          <a:xfrm>
            <a:off x="7882819" y="2899065"/>
            <a:ext cx="3681107" cy="871476"/>
            <a:chOff x="5843505" y="4109395"/>
            <a:chExt cx="4197610" cy="993754"/>
          </a:xfrm>
        </p:grpSpPr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C982C2EF-089B-4841-1DDE-DAC2288C6CD1}"/>
                </a:ext>
              </a:extLst>
            </p:cNvPr>
            <p:cNvSpPr txBox="1"/>
            <p:nvPr/>
          </p:nvSpPr>
          <p:spPr>
            <a:xfrm>
              <a:off x="6826567" y="4109395"/>
              <a:ext cx="3214548" cy="9537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491"/>
                </a:lnSpc>
              </a:pPr>
              <a:r>
                <a:rPr kumimoji="1"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</a:t>
              </a:r>
              <a:r>
                <a:rPr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再生医療等</a:t>
              </a:r>
              <a:r>
                <a:rPr kumimoji="1"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）</a:t>
              </a:r>
              <a:endParaRPr kumimoji="1" lang="en-US" altLang="ja-JP" sz="1228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91"/>
                </a:lnSpc>
              </a:pPr>
              <a:r>
                <a:rPr lang="ja-JP" altLang="en-US" sz="1579" u="sng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澤　芳樹　氏</a:t>
              </a:r>
              <a:endParaRPr lang="en-US" altLang="ja-JP" sz="1579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91"/>
                </a:lnSpc>
              </a:pPr>
              <a:r>
                <a:rPr lang="ja-JP" altLang="en-US" sz="1403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大阪大学　名誉教授</a:t>
              </a:r>
              <a:endParaRPr lang="en-US" altLang="ja-JP" sz="1403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91"/>
                </a:lnSpc>
              </a:pPr>
              <a:r>
                <a:rPr kumimoji="1" lang="ja-JP" altLang="en-US" sz="1228" spc="-149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（未来創造会議プロジェクトリーダー）</a:t>
              </a:r>
              <a:endParaRPr kumimoji="1" lang="ja-JP" altLang="en-US" sz="2105" spc="-149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697A723A-D945-772C-3B3F-599A026DDF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71"/>
            <a:stretch/>
          </p:blipFill>
          <p:spPr>
            <a:xfrm>
              <a:off x="5843505" y="4131149"/>
              <a:ext cx="1005233" cy="972000"/>
            </a:xfrm>
            <a:prstGeom prst="roundRect">
              <a:avLst/>
            </a:prstGeom>
            <a:ln w="3175">
              <a:solidFill>
                <a:schemeClr val="tx1"/>
              </a:solidFill>
            </a:ln>
          </p:spPr>
        </p:pic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F248D259-76C7-52F2-9660-5B13E357308D}"/>
              </a:ext>
            </a:extLst>
          </p:cNvPr>
          <p:cNvGrpSpPr/>
          <p:nvPr/>
        </p:nvGrpSpPr>
        <p:grpSpPr>
          <a:xfrm>
            <a:off x="4432478" y="5751837"/>
            <a:ext cx="3165305" cy="1002839"/>
            <a:chOff x="9067199" y="4891102"/>
            <a:chExt cx="3609434" cy="1158526"/>
          </a:xfrm>
        </p:grpSpPr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8ECAFF1F-F690-F815-C3CC-E93567868C35}"/>
                </a:ext>
              </a:extLst>
            </p:cNvPr>
            <p:cNvSpPr txBox="1"/>
            <p:nvPr/>
          </p:nvSpPr>
          <p:spPr>
            <a:xfrm>
              <a:off x="10053125" y="4891102"/>
              <a:ext cx="2623508" cy="11585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491"/>
                </a:lnSpc>
              </a:pPr>
              <a:r>
                <a:rPr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（ベンチャーキャピタル）</a:t>
              </a:r>
              <a:endParaRPr lang="en-US" altLang="ja-JP" sz="1228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91"/>
                </a:lnSpc>
              </a:pPr>
              <a:r>
                <a:rPr lang="ja-JP" altLang="en-US" sz="1579" u="sng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クリスティーン・ツァイ 氏</a:t>
              </a:r>
              <a:endParaRPr lang="en-US" altLang="ja-JP" sz="1579" u="sng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91"/>
                </a:lnSpc>
              </a:pPr>
              <a:r>
                <a:rPr lang="ja-JP" altLang="en-US" sz="1316" spc="-132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ファイブハンドレッド・グローバル</a:t>
              </a:r>
              <a:endParaRPr lang="en-US" altLang="ja-JP" sz="1316" spc="-132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316"/>
                </a:lnSpc>
              </a:pPr>
              <a:r>
                <a:rPr lang="ja-JP" altLang="en-US" sz="1140" spc="-105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チーフ・エグゼクティブ・オフィサー・</a:t>
              </a:r>
              <a:endParaRPr lang="en-US" altLang="ja-JP" sz="1140" spc="-105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316"/>
                </a:lnSpc>
              </a:pPr>
              <a:r>
                <a:rPr lang="ja-JP" altLang="en-US" sz="1140" spc="-105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アンド・ファウンディング・パートナー</a:t>
              </a:r>
              <a:endParaRPr lang="en-US" altLang="ja-JP" sz="1140" spc="-105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735730D0-97B5-F1BC-E5ED-BE91E9A1685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255"/>
            <a:stretch/>
          </p:blipFill>
          <p:spPr bwMode="auto">
            <a:xfrm>
              <a:off x="9067199" y="5010566"/>
              <a:ext cx="988101" cy="984729"/>
            </a:xfrm>
            <a:prstGeom prst="roundRect">
              <a:avLst/>
            </a:prstGeom>
            <a:noFill/>
            <a:ln w="3175">
              <a:solidFill>
                <a:schemeClr val="accent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8735A8EC-A4D3-848C-0675-BE040DDF91DB}"/>
              </a:ext>
            </a:extLst>
          </p:cNvPr>
          <p:cNvGrpSpPr/>
          <p:nvPr/>
        </p:nvGrpSpPr>
        <p:grpSpPr>
          <a:xfrm>
            <a:off x="1109487" y="5751837"/>
            <a:ext cx="3454360" cy="1023039"/>
            <a:chOff x="9055670" y="4105236"/>
            <a:chExt cx="3939048" cy="1050256"/>
          </a:xfrm>
        </p:grpSpPr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28B1AF41-6AE4-DD18-1290-9E07B66565C9}"/>
                </a:ext>
              </a:extLst>
            </p:cNvPr>
            <p:cNvSpPr txBox="1"/>
            <p:nvPr/>
          </p:nvSpPr>
          <p:spPr>
            <a:xfrm>
              <a:off x="10048545" y="4105236"/>
              <a:ext cx="2946173" cy="884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491"/>
                </a:lnSpc>
              </a:pPr>
              <a:r>
                <a:rPr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（アクセラレーター）</a:t>
              </a:r>
              <a:endParaRPr lang="en-US" altLang="ja-JP" sz="1228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91"/>
                </a:lnSpc>
              </a:pPr>
              <a:r>
                <a:rPr lang="ja-JP" altLang="en-US" sz="1579" u="sng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キャロライン・ウィネット 氏</a:t>
              </a:r>
              <a:endParaRPr lang="en-US" altLang="ja-JP" sz="1579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91"/>
                </a:lnSpc>
              </a:pPr>
              <a:r>
                <a:rPr lang="ja-JP" altLang="en-US" sz="1403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バークレー・スカイデック</a:t>
              </a:r>
              <a:endParaRPr lang="en-US" altLang="ja-JP" sz="1403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91"/>
                </a:lnSpc>
              </a:pPr>
              <a:r>
                <a:rPr lang="ja-JP" altLang="en-US" sz="1403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エグゼクティブ・ディレクター</a:t>
              </a:r>
            </a:p>
          </p:txBody>
        </p:sp>
        <p:pic>
          <p:nvPicPr>
            <p:cNvPr id="29" name="Picture 2">
              <a:extLst>
                <a:ext uri="{FF2B5EF4-FFF2-40B4-BE49-F238E27FC236}">
                  <a16:creationId xmlns:a16="http://schemas.microsoft.com/office/drawing/2014/main" id="{BFC771EC-5FDA-7F8B-B38B-8A889A72A1D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766"/>
            <a:stretch/>
          </p:blipFill>
          <p:spPr bwMode="auto">
            <a:xfrm>
              <a:off x="9055670" y="4183492"/>
              <a:ext cx="972000" cy="972000"/>
            </a:xfrm>
            <a:prstGeom prst="roundRect">
              <a:avLst/>
            </a:prstGeom>
            <a:noFill/>
            <a:ln w="31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ED4593B4-3B82-722A-FDA5-7B052D5E1C89}"/>
              </a:ext>
            </a:extLst>
          </p:cNvPr>
          <p:cNvGrpSpPr/>
          <p:nvPr/>
        </p:nvGrpSpPr>
        <p:grpSpPr>
          <a:xfrm>
            <a:off x="7844162" y="5805588"/>
            <a:ext cx="3950042" cy="872887"/>
            <a:chOff x="7687721" y="2988716"/>
            <a:chExt cx="4504280" cy="995364"/>
          </a:xfrm>
        </p:grpSpPr>
        <p:pic>
          <p:nvPicPr>
            <p:cNvPr id="32" name="図 31" descr="白いシャツを着ている男性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C9213400-720D-01FA-E8F7-F9CAFA35A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87721" y="3012080"/>
              <a:ext cx="972000" cy="972000"/>
            </a:xfrm>
            <a:prstGeom prst="roundRect">
              <a:avLst/>
            </a:prstGeom>
          </p:spPr>
        </p:pic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C0BC5254-6607-77CC-62F4-B2264F022776}"/>
                </a:ext>
              </a:extLst>
            </p:cNvPr>
            <p:cNvSpPr txBox="1"/>
            <p:nvPr/>
          </p:nvSpPr>
          <p:spPr>
            <a:xfrm>
              <a:off x="8648613" y="2988716"/>
              <a:ext cx="3543388" cy="963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491"/>
                </a:lnSpc>
              </a:pPr>
              <a:r>
                <a:rPr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（インターネット）</a:t>
              </a:r>
              <a:endParaRPr lang="en-US" altLang="ja-JP" sz="1228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91"/>
                </a:lnSpc>
              </a:pPr>
              <a:r>
                <a:rPr lang="ja-JP" altLang="en-US" sz="1579" u="sng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ヤエル・マグワイヤ 氏</a:t>
              </a:r>
              <a:endParaRPr lang="en-US" altLang="zh-TW" sz="1579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91"/>
                </a:lnSpc>
              </a:pPr>
              <a:r>
                <a:rPr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グーグルマッププラットフォーム＆</a:t>
              </a:r>
              <a:endParaRPr lang="en-US" altLang="ja-JP" sz="1228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91"/>
                </a:lnSpc>
              </a:pPr>
              <a:r>
                <a:rPr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グーグルアース　</a:t>
              </a:r>
              <a:r>
                <a:rPr lang="en-US" altLang="ja-JP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VP</a:t>
              </a:r>
              <a:r>
                <a:rPr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＆</a:t>
              </a:r>
              <a:r>
                <a:rPr lang="en-US" altLang="ja-JP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GM</a:t>
              </a:r>
              <a:endParaRPr lang="en-US" altLang="zh-TW" sz="1228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DFBE706F-09E9-8359-D796-9EB1B9ED6CF7}"/>
              </a:ext>
            </a:extLst>
          </p:cNvPr>
          <p:cNvGrpSpPr/>
          <p:nvPr/>
        </p:nvGrpSpPr>
        <p:grpSpPr>
          <a:xfrm>
            <a:off x="1109487" y="2926977"/>
            <a:ext cx="2601328" cy="953453"/>
            <a:chOff x="7770686" y="4280872"/>
            <a:chExt cx="2966326" cy="1087233"/>
          </a:xfrm>
        </p:grpSpPr>
        <p:pic>
          <p:nvPicPr>
            <p:cNvPr id="35" name="図 34" descr="スーツを着ている男はスマイルしている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8C2643D4-273C-6EAE-761C-FB9AC61AD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" r="-906" b="13193"/>
            <a:stretch>
              <a:fillRect/>
            </a:stretch>
          </p:blipFill>
          <p:spPr>
            <a:xfrm>
              <a:off x="7770686" y="4280872"/>
              <a:ext cx="806070" cy="936000"/>
            </a:xfrm>
            <a:prstGeom prst="roundRect">
              <a:avLst/>
            </a:prstGeom>
          </p:spPr>
        </p:pic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7A7F78BB-C2D0-6114-0475-B8F25AE970D0}"/>
                </a:ext>
              </a:extLst>
            </p:cNvPr>
            <p:cNvSpPr txBox="1"/>
            <p:nvPr/>
          </p:nvSpPr>
          <p:spPr>
            <a:xfrm>
              <a:off x="8648612" y="4280872"/>
              <a:ext cx="2088400" cy="1087233"/>
            </a:xfrm>
            <a:prstGeom prst="round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491"/>
                </a:lnSpc>
              </a:pPr>
              <a:r>
                <a:rPr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（ノーベル物理学賞）</a:t>
              </a:r>
              <a:endParaRPr lang="en-US" altLang="ja-JP" sz="1228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91"/>
                </a:lnSpc>
              </a:pPr>
              <a:r>
                <a:rPr lang="en-US" altLang="ja-JP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※</a:t>
              </a:r>
              <a:r>
                <a:rPr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青色</a:t>
              </a:r>
              <a:r>
                <a:rPr lang="en-US" altLang="ja-JP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LED</a:t>
              </a:r>
              <a:r>
                <a:rPr lang="ja-JP" altLang="en-US" sz="1228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の発明</a:t>
              </a:r>
              <a:endParaRPr lang="en-US" altLang="ja-JP" sz="1228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91"/>
                </a:lnSpc>
              </a:pPr>
              <a:r>
                <a:rPr lang="ja-JP" altLang="en-US" sz="1579" u="sng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天野 浩 氏</a:t>
              </a:r>
              <a:endParaRPr lang="en-US" altLang="zh-TW" sz="1579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lnSpc>
                  <a:spcPts val="1491"/>
                </a:lnSpc>
              </a:pPr>
              <a:r>
                <a:rPr lang="ja-JP" altLang="en-US" sz="1403" spc="-88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名古屋大学 特別教授</a:t>
              </a:r>
              <a:endParaRPr lang="en-US" altLang="zh-TW" sz="1403" spc="-88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20382CA8-D3BF-3B00-86B1-F2CA1504B249}"/>
              </a:ext>
            </a:extLst>
          </p:cNvPr>
          <p:cNvSpPr txBox="1"/>
          <p:nvPr/>
        </p:nvSpPr>
        <p:spPr>
          <a:xfrm>
            <a:off x="753141" y="711562"/>
            <a:ext cx="10685718" cy="14388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ctr" anchorCtr="0">
            <a:spAutoFit/>
          </a:bodyPr>
          <a:lstStyle/>
          <a:p>
            <a:pPr>
              <a:lnSpc>
                <a:spcPts val="1900"/>
              </a:lnSpc>
            </a:pPr>
            <a:r>
              <a:rPr lang="ja-JP" altLang="en-US" b="1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○内　容　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世界的な研究者による講演、パネルセッション、ピッチコンテスト、展示会、商談会  など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000"/>
              </a:lnSpc>
            </a:pP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海外の有力な投資家等を招聘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講演・パネルセッション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50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以上（登壇者１００名以上）</a:t>
            </a:r>
          </a:p>
          <a:p>
            <a:pPr>
              <a:lnSpc>
                <a:spcPts val="19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ビジネス関係者など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10,000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名 が参加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150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社以上のスタートアップが展示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F3B0639-4E8D-B96F-0815-D4C1BD13F5BB}"/>
              </a:ext>
            </a:extLst>
          </p:cNvPr>
          <p:cNvSpPr txBox="1"/>
          <p:nvPr/>
        </p:nvSpPr>
        <p:spPr>
          <a:xfrm>
            <a:off x="-334765" y="10180"/>
            <a:ext cx="9258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</a:t>
            </a: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Global Startup EXPO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</a:t>
            </a: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GSE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r>
              <a:rPr lang="en-US" altLang="ja-JP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2026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」について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C4E6091C-75F7-DEDC-CD62-3315D023C8B8}"/>
              </a:ext>
            </a:extLst>
          </p:cNvPr>
          <p:cNvGrpSpPr/>
          <p:nvPr/>
        </p:nvGrpSpPr>
        <p:grpSpPr>
          <a:xfrm>
            <a:off x="201476" y="533400"/>
            <a:ext cx="11736000" cy="25400"/>
            <a:chOff x="201476" y="533400"/>
            <a:chExt cx="9414000" cy="25400"/>
          </a:xfrm>
        </p:grpSpPr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8EB34A39-C2D2-7DFC-29CC-8D793B8C9185}"/>
                </a:ext>
              </a:extLst>
            </p:cNvPr>
            <p:cNvCxnSpPr/>
            <p:nvPr/>
          </p:nvCxnSpPr>
          <p:spPr>
            <a:xfrm>
              <a:off x="201476" y="533400"/>
              <a:ext cx="7632000" cy="0"/>
            </a:xfrm>
            <a:prstGeom prst="line">
              <a:avLst/>
            </a:prstGeom>
            <a:ln w="44450">
              <a:solidFill>
                <a:srgbClr val="1903BD"/>
              </a:solidFill>
            </a:ln>
            <a:effectLst>
              <a:outerShdw blurRad="63500" dist="25400" dir="5400000" algn="ctr" rotWithShape="0">
                <a:schemeClr val="bg1">
                  <a:lumMod val="5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コネクタ 24">
              <a:extLst>
                <a:ext uri="{FF2B5EF4-FFF2-40B4-BE49-F238E27FC236}">
                  <a16:creationId xmlns:a16="http://schemas.microsoft.com/office/drawing/2014/main" id="{7953A7DA-5AE8-2A76-F646-CD9E4A0E865F}"/>
                </a:ext>
              </a:extLst>
            </p:cNvPr>
            <p:cNvCxnSpPr/>
            <p:nvPr/>
          </p:nvCxnSpPr>
          <p:spPr>
            <a:xfrm>
              <a:off x="7059476" y="558800"/>
              <a:ext cx="2556000" cy="0"/>
            </a:xfrm>
            <a:prstGeom prst="line">
              <a:avLst/>
            </a:prstGeom>
            <a:ln w="25400">
              <a:solidFill>
                <a:srgbClr val="00B050"/>
              </a:solidFill>
            </a:ln>
            <a:effectLst>
              <a:outerShdw blurRad="63500" dist="25400" dir="5400000" algn="ctr" rotWithShape="0">
                <a:schemeClr val="bg1">
                  <a:lumMod val="50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80240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96C1655-EF45-190C-CA80-739C0EF36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1937" y="6997898"/>
            <a:ext cx="301686" cy="276999"/>
          </a:xfrm>
        </p:spPr>
        <p:txBody>
          <a:bodyPr/>
          <a:lstStyle/>
          <a:p>
            <a:pPr defTabSz="727510"/>
            <a:fld id="{1982070E-155C-4BC4-A7FD-B898C8C55035}" type="slidenum">
              <a:rPr kumimoji="1" lang="ja-JP" altLang="en-US">
                <a:solidFill>
                  <a:prstClr val="black">
                    <a:tint val="75000"/>
                  </a:prstClr>
                </a:solidFill>
              </a:rPr>
              <a:pPr defTabSz="727510"/>
              <a:t>7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D77F512-36BF-A1EC-1600-97236DDAB1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2478" y="716062"/>
            <a:ext cx="4246675" cy="489045"/>
          </a:xfrm>
        </p:spPr>
        <p:txBody>
          <a:bodyPr/>
          <a:lstStyle/>
          <a:p>
            <a:r>
              <a:rPr lang="en-US" altLang="ja-JP" b="1" dirty="0"/>
              <a:t>GSE2026</a:t>
            </a:r>
            <a:r>
              <a:rPr lang="ja-JP" altLang="en-US" b="1" dirty="0"/>
              <a:t>ホームページ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16996FE-718F-A6C5-AA4F-B4B8D455511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523417" y="1286349"/>
            <a:ext cx="9145166" cy="450657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txBody>
          <a:bodyPr vert="horz" lIns="72746" tIns="257760" rIns="72746" bIns="36373" rtlCol="0">
            <a:normAutofit/>
          </a:bodyPr>
          <a:lstStyle>
            <a:lvl1pPr>
              <a:defRPr sz="4400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  <a:lvl2pPr>
              <a:defRPr sz="4000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2pPr>
            <a:lvl3pPr>
              <a:defRPr sz="3600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3pPr>
            <a:lvl4pPr>
              <a:defRPr sz="3200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4pPr>
            <a:lvl5pPr>
              <a:defRPr sz="3200"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5pPr>
          </a:lstStyle>
          <a:p>
            <a:pPr marL="0" indent="0" algn="ctr">
              <a:buNone/>
            </a:pPr>
            <a:r>
              <a:rPr lang="ja-JP" altLang="en-US" sz="2546" dirty="0"/>
              <a:t>公式ホームページに最新の情報を掲載しています！</a:t>
            </a:r>
            <a:endParaRPr lang="en-US" altLang="ja-JP" sz="2546" dirty="0"/>
          </a:p>
          <a:p>
            <a:pPr marL="0" indent="0" algn="ctr">
              <a:buNone/>
            </a:pPr>
            <a:r>
              <a:rPr lang="ja-JP" altLang="en-US" sz="2546" dirty="0"/>
              <a:t>こちらからぜひご覧ください（日・英</a:t>
            </a:r>
            <a:r>
              <a:rPr lang="en-US" altLang="ja-JP" sz="2546" dirty="0" err="1"/>
              <a:t>ver</a:t>
            </a:r>
            <a:r>
              <a:rPr lang="ja-JP" altLang="en-US" sz="2546" dirty="0"/>
              <a:t>あり）</a:t>
            </a:r>
            <a:endParaRPr lang="en-US" altLang="ja-JP" sz="2546" dirty="0"/>
          </a:p>
          <a:p>
            <a:pPr marL="0" indent="0" algn="ctr">
              <a:buNone/>
            </a:pPr>
            <a:endParaRPr lang="en-US" sz="2546" dirty="0"/>
          </a:p>
          <a:p>
            <a:pPr marL="0" indent="0" algn="ctr">
              <a:buNone/>
            </a:pPr>
            <a:endParaRPr lang="en-US" sz="2546" dirty="0"/>
          </a:p>
          <a:p>
            <a:pPr marL="0" indent="0" algn="ctr">
              <a:buNone/>
            </a:pPr>
            <a:endParaRPr lang="en-US" sz="2546" dirty="0"/>
          </a:p>
          <a:p>
            <a:pPr marL="0" indent="0" algn="ctr">
              <a:buNone/>
            </a:pPr>
            <a:endParaRPr lang="en-US" sz="2546" dirty="0"/>
          </a:p>
          <a:p>
            <a:pPr marL="0" indent="0" algn="ctr">
              <a:buNone/>
            </a:pPr>
            <a:endParaRPr lang="en-US" sz="2546" dirty="0"/>
          </a:p>
          <a:p>
            <a:pPr marL="0" indent="0" algn="ctr">
              <a:buNone/>
            </a:pPr>
            <a:endParaRPr lang="en-US" altLang="ja-JP" sz="4296" b="1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275DC0D-E13B-47AA-89DD-E38B3226D64F}"/>
              </a:ext>
            </a:extLst>
          </p:cNvPr>
          <p:cNvSpPr txBox="1"/>
          <p:nvPr/>
        </p:nvSpPr>
        <p:spPr>
          <a:xfrm>
            <a:off x="3818684" y="4729029"/>
            <a:ext cx="617590" cy="582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27510"/>
            <a:r>
              <a:rPr lang="ja-JP" altLang="en-US" sz="3182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👉</a:t>
            </a:r>
            <a:endParaRPr lang="ja-JP" altLang="en-US" sz="3182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0864599E-7C49-2FA4-6236-54F54B71C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8045" y="2484900"/>
            <a:ext cx="3086753" cy="308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266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1683</Words>
  <Application>Microsoft Office PowerPoint</Application>
  <PresentationFormat>ワイド画面</PresentationFormat>
  <Paragraphs>176</Paragraphs>
  <Slides>7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7" baseType="lpstr">
      <vt:lpstr>BIZ UDPゴシック</vt:lpstr>
      <vt:lpstr>BIZ UDゴシック</vt:lpstr>
      <vt:lpstr>Meiryo UI</vt:lpstr>
      <vt:lpstr>メイリオ</vt:lpstr>
      <vt:lpstr>游ゴシック</vt:lpstr>
      <vt:lpstr>游ゴシック Light</vt:lpstr>
      <vt:lpstr>Arial</vt:lpstr>
      <vt:lpstr>Calibri</vt:lpstr>
      <vt:lpstr>Wingdings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/>
  <cp:revision>1</cp:revision>
  <dcterms:modified xsi:type="dcterms:W3CDTF">2026-08-21T02:48:08Z</dcterms:modified>
</cp:coreProperties>
</file>