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5"/>
  </p:notesMasterIdLst>
  <p:sldIdLst>
    <p:sldId id="2147472574" r:id="rId2"/>
    <p:sldId id="141169880" r:id="rId3"/>
    <p:sldId id="141169884" r:id="rId4"/>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4CD17643-F276-4B8D-977C-4DE51E48D595}">
          <p14:sldIdLst>
            <p14:sldId id="2147472574"/>
            <p14:sldId id="141169880"/>
            <p14:sldId id="141169884"/>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03BD"/>
    <a:srgbClr val="44546A"/>
    <a:srgbClr val="8FAADC"/>
    <a:srgbClr val="0070C0"/>
    <a:srgbClr val="406EC3"/>
    <a:srgbClr val="DAE3F3"/>
    <a:srgbClr val="E9EB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75" autoAdjust="0"/>
    <p:restoredTop sz="94660"/>
  </p:normalViewPr>
  <p:slideViewPr>
    <p:cSldViewPr snapToGrid="0">
      <p:cViewPr varScale="1">
        <p:scale>
          <a:sx n="74" d="100"/>
          <a:sy n="74" d="100"/>
        </p:scale>
        <p:origin x="1224" y="5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49786" cy="498694"/>
          </a:xfrm>
          <a:prstGeom prst="rect">
            <a:avLst/>
          </a:prstGeom>
        </p:spPr>
        <p:txBody>
          <a:bodyPr vert="horz" lIns="91550" tIns="45775" rIns="91550" bIns="45775"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40" y="0"/>
            <a:ext cx="2949786" cy="498694"/>
          </a:xfrm>
          <a:prstGeom prst="rect">
            <a:avLst/>
          </a:prstGeom>
        </p:spPr>
        <p:txBody>
          <a:bodyPr vert="horz" lIns="91550" tIns="45775" rIns="91550" bIns="45775" rtlCol="0"/>
          <a:lstStyle>
            <a:lvl1pPr algn="r">
              <a:defRPr sz="1200"/>
            </a:lvl1pPr>
          </a:lstStyle>
          <a:p>
            <a:fld id="{D87B4713-26AA-4829-9F91-90A4B4529154}" type="datetimeFigureOut">
              <a:rPr kumimoji="1" lang="ja-JP" altLang="en-US" smtClean="0"/>
              <a:t>2026/8/21</a:t>
            </a:fld>
            <a:endParaRPr kumimoji="1" lang="ja-JP" altLang="en-US"/>
          </a:p>
        </p:txBody>
      </p:sp>
      <p:sp>
        <p:nvSpPr>
          <p:cNvPr id="4" name="スライド イメージ プレースホルダー 3"/>
          <p:cNvSpPr>
            <a:spLocks noGrp="1" noRot="1" noChangeAspect="1"/>
          </p:cNvSpPr>
          <p:nvPr>
            <p:ph type="sldImg" idx="2"/>
          </p:nvPr>
        </p:nvSpPr>
        <p:spPr>
          <a:xfrm>
            <a:off x="982663" y="1243013"/>
            <a:ext cx="4841875" cy="3352800"/>
          </a:xfrm>
          <a:prstGeom prst="rect">
            <a:avLst/>
          </a:prstGeom>
          <a:noFill/>
          <a:ln w="12700">
            <a:solidFill>
              <a:prstClr val="black"/>
            </a:solidFill>
          </a:ln>
        </p:spPr>
        <p:txBody>
          <a:bodyPr vert="horz" lIns="91550" tIns="45775" rIns="91550" bIns="45775" rtlCol="0" anchor="ctr"/>
          <a:lstStyle/>
          <a:p>
            <a:endParaRPr lang="ja-JP" altLang="en-US"/>
          </a:p>
        </p:txBody>
      </p:sp>
      <p:sp>
        <p:nvSpPr>
          <p:cNvPr id="5" name="ノート プレースホルダー 4"/>
          <p:cNvSpPr>
            <a:spLocks noGrp="1"/>
          </p:cNvSpPr>
          <p:nvPr>
            <p:ph type="body" sz="quarter" idx="3"/>
          </p:nvPr>
        </p:nvSpPr>
        <p:spPr>
          <a:xfrm>
            <a:off x="680721" y="4783307"/>
            <a:ext cx="5445760" cy="3913615"/>
          </a:xfrm>
          <a:prstGeom prst="rect">
            <a:avLst/>
          </a:prstGeom>
        </p:spPr>
        <p:txBody>
          <a:bodyPr vert="horz" lIns="91550" tIns="45775" rIns="91550" bIns="45775"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648"/>
            <a:ext cx="2949786" cy="498693"/>
          </a:xfrm>
          <a:prstGeom prst="rect">
            <a:avLst/>
          </a:prstGeom>
        </p:spPr>
        <p:txBody>
          <a:bodyPr vert="horz" lIns="91550" tIns="45775" rIns="91550" bIns="45775"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40" y="9440648"/>
            <a:ext cx="2949786" cy="498693"/>
          </a:xfrm>
          <a:prstGeom prst="rect">
            <a:avLst/>
          </a:prstGeom>
        </p:spPr>
        <p:txBody>
          <a:bodyPr vert="horz" lIns="91550" tIns="45775" rIns="91550" bIns="45775" rtlCol="0" anchor="b"/>
          <a:lstStyle>
            <a:lvl1pPr algn="r">
              <a:defRPr sz="1200"/>
            </a:lvl1pPr>
          </a:lstStyle>
          <a:p>
            <a:fld id="{53F23F6F-5A9F-45F7-A0DA-D0ACAC59841F}" type="slidenum">
              <a:rPr kumimoji="1" lang="ja-JP" altLang="en-US" smtClean="0"/>
              <a:t>‹#›</a:t>
            </a:fld>
            <a:endParaRPr kumimoji="1" lang="ja-JP" altLang="en-US"/>
          </a:p>
        </p:txBody>
      </p:sp>
    </p:spTree>
    <p:extLst>
      <p:ext uri="{BB962C8B-B14F-4D97-AF65-F5344CB8AC3E}">
        <p14:creationId xmlns:p14="http://schemas.microsoft.com/office/powerpoint/2010/main" val="295410406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03300" y="1254125"/>
            <a:ext cx="4883150" cy="3381375"/>
          </a:xfrm>
        </p:spPr>
      </p:sp>
      <p:sp>
        <p:nvSpPr>
          <p:cNvPr id="3" name="ノート プレースホルダー 2"/>
          <p:cNvSpPr>
            <a:spLocks noGrp="1"/>
          </p:cNvSpPr>
          <p:nvPr>
            <p:ph type="body" idx="1"/>
          </p:nvPr>
        </p:nvSpPr>
        <p:spPr/>
        <p:txBody>
          <a:bodyPr/>
          <a:lstStyle/>
          <a:p>
            <a:endParaRPr kumimoji="1" lang="ja-JP" altLang="en-US"/>
          </a:p>
        </p:txBody>
      </p:sp>
    </p:spTree>
    <p:extLst>
      <p:ext uri="{BB962C8B-B14F-4D97-AF65-F5344CB8AC3E}">
        <p14:creationId xmlns:p14="http://schemas.microsoft.com/office/powerpoint/2010/main" val="4139291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3F87541D-9E7F-4524-9F18-FD4288C09D42}" type="datetime1">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62DB65F-8E47-4426-932A-E6C789B55E08}" type="slidenum">
              <a:rPr kumimoji="1" lang="ja-JP" altLang="en-US" smtClean="0"/>
              <a:t>‹#›</a:t>
            </a:fld>
            <a:endParaRPr kumimoji="1" lang="ja-JP" altLang="en-US"/>
          </a:p>
        </p:txBody>
      </p:sp>
    </p:spTree>
    <p:extLst>
      <p:ext uri="{BB962C8B-B14F-4D97-AF65-F5344CB8AC3E}">
        <p14:creationId xmlns:p14="http://schemas.microsoft.com/office/powerpoint/2010/main" val="359976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BEA2D6A-108B-46DD-9FC8-6E552B3060BD}" type="datetime1">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62DB65F-8E47-4426-932A-E6C789B55E08}" type="slidenum">
              <a:rPr kumimoji="1" lang="ja-JP" altLang="en-US" smtClean="0"/>
              <a:t>‹#›</a:t>
            </a:fld>
            <a:endParaRPr kumimoji="1" lang="ja-JP" altLang="en-US"/>
          </a:p>
        </p:txBody>
      </p:sp>
    </p:spTree>
    <p:extLst>
      <p:ext uri="{BB962C8B-B14F-4D97-AF65-F5344CB8AC3E}">
        <p14:creationId xmlns:p14="http://schemas.microsoft.com/office/powerpoint/2010/main" val="1491274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 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5E57392-24B9-4046-AE28-4F069ABA6353}" type="datetime1">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62DB65F-8E47-4426-932A-E6C789B55E08}" type="slidenum">
              <a:rPr kumimoji="1" lang="ja-JP" altLang="en-US" smtClean="0"/>
              <a:t>‹#›</a:t>
            </a:fld>
            <a:endParaRPr kumimoji="1" lang="ja-JP" altLang="en-US"/>
          </a:p>
        </p:txBody>
      </p:sp>
    </p:spTree>
    <p:extLst>
      <p:ext uri="{BB962C8B-B14F-4D97-AF65-F5344CB8AC3E}">
        <p14:creationId xmlns:p14="http://schemas.microsoft.com/office/powerpoint/2010/main" val="2126377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7BA49E5-4CCB-43F0-9FD5-92AE9DA229B8}"/>
              </a:ext>
            </a:extLst>
          </p:cNvPr>
          <p:cNvSpPr txBox="1">
            <a:spLocks/>
          </p:cNvSpPr>
          <p:nvPr userDrawn="1"/>
        </p:nvSpPr>
        <p:spPr>
          <a:xfrm>
            <a:off x="0" y="6543927"/>
            <a:ext cx="9906000" cy="333855"/>
          </a:xfrm>
          <a:prstGeom prst="rect">
            <a:avLst/>
          </a:prstGeom>
          <a:noFill/>
        </p:spPr>
        <p:txBody>
          <a:bodyPr vert="horz" lIns="51429" tIns="77143" rIns="51429" bIns="77143" rtlCol="0" anchor="ctr" anchorCtr="0">
            <a:spAutoFit/>
          </a:bodyPr>
          <a:lstStyle>
            <a:lvl1pPr algn="l" defTabSz="1280160" rtl="0" eaLnBrk="1" latinLnBrk="0" hangingPunct="1">
              <a:lnSpc>
                <a:spcPct val="90000"/>
              </a:lnSpc>
              <a:spcBef>
                <a:spcPct val="0"/>
              </a:spcBef>
              <a:buNone/>
              <a:defRPr kumimoji="1" sz="4800" b="1" kern="1200">
                <a:solidFill>
                  <a:schemeClr val="bg1"/>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cs typeface="+mj-cs"/>
              </a:defRPr>
            </a:lvl1pPr>
          </a:lstStyle>
          <a:p>
            <a:pPr algn="r"/>
            <a:r>
              <a:rPr lang="ja-JP" altLang="en-US" sz="1000" b="0" dirty="0">
                <a:solidFill>
                  <a:schemeClr val="tx1"/>
                </a:solidFill>
                <a:effectLst/>
              </a:rPr>
              <a:t>　　　　　　　　　　　　　　　　　　　　　　　　　　　　　　　　　　　　　　　　　　　　　　　　　　　　</a:t>
            </a:r>
            <a:fld id="{26A88D60-94FA-4BB1-A050-B5701487B847}" type="slidenum">
              <a:rPr lang="ja-JP" altLang="en-US" sz="1286" b="1" smtClean="0">
                <a:solidFill>
                  <a:schemeClr val="tx1"/>
                </a:solidFill>
                <a:effectLst/>
              </a:rPr>
              <a:pPr algn="r"/>
              <a:t>‹#›</a:t>
            </a:fld>
            <a:endParaRPr lang="en-US" sz="1000" b="1" dirty="0">
              <a:solidFill>
                <a:schemeClr val="tx1"/>
              </a:solidFill>
              <a:effectLst/>
            </a:endParaRPr>
          </a:p>
        </p:txBody>
      </p:sp>
    </p:spTree>
    <p:extLst>
      <p:ext uri="{BB962C8B-B14F-4D97-AF65-F5344CB8AC3E}">
        <p14:creationId xmlns:p14="http://schemas.microsoft.com/office/powerpoint/2010/main" val="3926074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9ACF33-81FF-47A2-AD02-83CF4941AEC7}" type="datetime1">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62DB65F-8E47-4426-932A-E6C789B55E08}" type="slidenum">
              <a:rPr kumimoji="1" lang="ja-JP" altLang="en-US" smtClean="0"/>
              <a:t>‹#›</a:t>
            </a:fld>
            <a:endParaRPr kumimoji="1" lang="ja-JP" altLang="en-US"/>
          </a:p>
        </p:txBody>
      </p:sp>
    </p:spTree>
    <p:extLst>
      <p:ext uri="{BB962C8B-B14F-4D97-AF65-F5344CB8AC3E}">
        <p14:creationId xmlns:p14="http://schemas.microsoft.com/office/powerpoint/2010/main" val="38913354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C70FB30-3EB1-4D0B-A45D-1D97F501C08D}" type="datetime1">
              <a:rPr kumimoji="1" lang="ja-JP" altLang="en-US" smtClean="0"/>
              <a:t>2026/8/21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D62DB65F-8E47-4426-932A-E6C789B55E08}" type="slidenum">
              <a:rPr kumimoji="1" lang="ja-JP" altLang="en-US" smtClean="0"/>
              <a:t>‹#›</a:t>
            </a:fld>
            <a:endParaRPr kumimoji="1" lang="ja-JP" altLang="en-US"/>
          </a:p>
        </p:txBody>
      </p:sp>
    </p:spTree>
    <p:extLst>
      <p:ext uri="{BB962C8B-B14F-4D97-AF65-F5344CB8AC3E}">
        <p14:creationId xmlns:p14="http://schemas.microsoft.com/office/powerpoint/2010/main" val="3196926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B5BFE6A-BAA3-42C6-834D-A3C1B784E625}" type="datetime1">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62DB65F-8E47-4426-932A-E6C789B55E08}" type="slidenum">
              <a:rPr kumimoji="1" lang="ja-JP" altLang="en-US" smtClean="0"/>
              <a:t>‹#›</a:t>
            </a:fld>
            <a:endParaRPr kumimoji="1" lang="ja-JP" altLang="en-US"/>
          </a:p>
        </p:txBody>
      </p:sp>
    </p:spTree>
    <p:extLst>
      <p:ext uri="{BB962C8B-B14F-4D97-AF65-F5344CB8AC3E}">
        <p14:creationId xmlns:p14="http://schemas.microsoft.com/office/powerpoint/2010/main" val="22512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AF25BB5-3502-42CB-A5CD-CFA18783DCA1}" type="datetime1">
              <a:rPr kumimoji="1" lang="ja-JP" altLang="en-US" smtClean="0"/>
              <a:t>2026/8/21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D62DB65F-8E47-4426-932A-E6C789B55E08}" type="slidenum">
              <a:rPr kumimoji="1" lang="ja-JP" altLang="en-US" smtClean="0"/>
              <a:t>‹#›</a:t>
            </a:fld>
            <a:endParaRPr kumimoji="1" lang="ja-JP" altLang="en-US"/>
          </a:p>
        </p:txBody>
      </p:sp>
    </p:spTree>
    <p:extLst>
      <p:ext uri="{BB962C8B-B14F-4D97-AF65-F5344CB8AC3E}">
        <p14:creationId xmlns:p14="http://schemas.microsoft.com/office/powerpoint/2010/main" val="3616683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14BFC06B-0D5F-4FBA-9614-5B5921EBD039}" type="datetime1">
              <a:rPr kumimoji="1" lang="ja-JP" altLang="en-US" smtClean="0"/>
              <a:t>2026/8/21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D62DB65F-8E47-4426-932A-E6C789B55E08}" type="slidenum">
              <a:rPr kumimoji="1" lang="ja-JP" altLang="en-US" smtClean="0"/>
              <a:t>‹#›</a:t>
            </a:fld>
            <a:endParaRPr kumimoji="1" lang="ja-JP" altLang="en-US"/>
          </a:p>
        </p:txBody>
      </p:sp>
    </p:spTree>
    <p:extLst>
      <p:ext uri="{BB962C8B-B14F-4D97-AF65-F5344CB8AC3E}">
        <p14:creationId xmlns:p14="http://schemas.microsoft.com/office/powerpoint/2010/main" val="371943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FD6983-22DF-4583-9551-18D3AF3EDFAC}" type="datetime1">
              <a:rPr kumimoji="1" lang="ja-JP" altLang="en-US" smtClean="0"/>
              <a:t>2026/8/21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a:xfrm>
            <a:off x="7557583" y="6356352"/>
            <a:ext cx="2228850" cy="365125"/>
          </a:xfrm>
        </p:spPr>
        <p:txBody>
          <a:bodyPr/>
          <a:lstStyle>
            <a:lvl1pPr>
              <a:defRPr sz="1800"/>
            </a:lvl1pPr>
          </a:lstStyle>
          <a:p>
            <a:fld id="{D62DB65F-8E47-4426-932A-E6C789B55E08}" type="slidenum">
              <a:rPr kumimoji="1" lang="ja-JP" altLang="en-US" smtClean="0"/>
              <a:pPr/>
              <a:t>‹#›</a:t>
            </a:fld>
            <a:endParaRPr kumimoji="1" lang="ja-JP" altLang="en-US" dirty="0"/>
          </a:p>
        </p:txBody>
      </p:sp>
    </p:spTree>
    <p:extLst>
      <p:ext uri="{BB962C8B-B14F-4D97-AF65-F5344CB8AC3E}">
        <p14:creationId xmlns:p14="http://schemas.microsoft.com/office/powerpoint/2010/main" val="869320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0E12F26-ED71-4D6C-ACAC-EEB3FA776376}" type="datetime1">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62DB65F-8E47-4426-932A-E6C789B55E08}" type="slidenum">
              <a:rPr kumimoji="1" lang="ja-JP" altLang="en-US" smtClean="0"/>
              <a:t>‹#›</a:t>
            </a:fld>
            <a:endParaRPr kumimoji="1" lang="ja-JP" altLang="en-US"/>
          </a:p>
        </p:txBody>
      </p:sp>
    </p:spTree>
    <p:extLst>
      <p:ext uri="{BB962C8B-B14F-4D97-AF65-F5344CB8AC3E}">
        <p14:creationId xmlns:p14="http://schemas.microsoft.com/office/powerpoint/2010/main" val="1540223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B11C70B-EF42-4033-A972-0A5B646F6F37}" type="datetime1">
              <a:rPr kumimoji="1" lang="ja-JP" altLang="en-US" smtClean="0"/>
              <a:t>2026/8/21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D62DB65F-8E47-4426-932A-E6C789B55E08}" type="slidenum">
              <a:rPr kumimoji="1" lang="ja-JP" altLang="en-US" smtClean="0"/>
              <a:t>‹#›</a:t>
            </a:fld>
            <a:endParaRPr kumimoji="1" lang="ja-JP" altLang="en-US"/>
          </a:p>
        </p:txBody>
      </p:sp>
    </p:spTree>
    <p:extLst>
      <p:ext uri="{BB962C8B-B14F-4D97-AF65-F5344CB8AC3E}">
        <p14:creationId xmlns:p14="http://schemas.microsoft.com/office/powerpoint/2010/main" val="2177597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9F6700-E3CD-4342-97FB-C59BA7E2582D}" type="datetime1">
              <a:rPr kumimoji="1" lang="ja-JP" altLang="en-US" smtClean="0"/>
              <a:t>2026/8/21</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2DB65F-8E47-4426-932A-E6C789B55E08}" type="slidenum">
              <a:rPr kumimoji="1" lang="ja-JP" altLang="en-US" smtClean="0"/>
              <a:t>‹#›</a:t>
            </a:fld>
            <a:endParaRPr kumimoji="1" lang="ja-JP" altLang="en-US"/>
          </a:p>
        </p:txBody>
      </p:sp>
    </p:spTree>
    <p:extLst>
      <p:ext uri="{BB962C8B-B14F-4D97-AF65-F5344CB8AC3E}">
        <p14:creationId xmlns:p14="http://schemas.microsoft.com/office/powerpoint/2010/main" val="18027844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DC30D57F-03E6-436D-9CBF-36E5F25DECB7}"/>
              </a:ext>
            </a:extLst>
          </p:cNvPr>
          <p:cNvSpPr txBox="1"/>
          <p:nvPr/>
        </p:nvSpPr>
        <p:spPr>
          <a:xfrm>
            <a:off x="224438" y="2387661"/>
            <a:ext cx="9521034" cy="1463157"/>
          </a:xfrm>
          <a:prstGeom prst="rect">
            <a:avLst/>
          </a:prstGeom>
          <a:noFill/>
        </p:spPr>
        <p:txBody>
          <a:bodyPr wrap="square" rtlCol="0">
            <a:spAutoFit/>
          </a:bodyPr>
          <a:lstStyle/>
          <a:p>
            <a:pPr algn="ctr" defTabSz="742950">
              <a:lnSpc>
                <a:spcPts val="5688"/>
              </a:lnSpc>
              <a:defRPr/>
            </a:pPr>
            <a:r>
              <a:rPr lang="ja-JP" altLang="en-US" sz="4000" b="1" dirty="0">
                <a:latin typeface="BIZ UDPゴシック" panose="020B0400000000000000" pitchFamily="50" charset="-128"/>
                <a:ea typeface="BIZ UDPゴシック" panose="020B0400000000000000" pitchFamily="50" charset="-128"/>
              </a:rPr>
              <a:t>夢洲の「場の記憶」の継承・展開</a:t>
            </a:r>
            <a:r>
              <a:rPr kumimoji="1" lang="ja-JP" altLang="en-US" sz="4000" b="1" spc="81" dirty="0">
                <a:solidFill>
                  <a:prstClr val="black"/>
                </a:solidFill>
                <a:latin typeface="BIZ UDPゴシック" panose="020B0400000000000000" pitchFamily="50" charset="-128"/>
                <a:ea typeface="BIZ UDPゴシック" panose="020B0400000000000000" pitchFamily="50" charset="-128"/>
              </a:rPr>
              <a:t>について</a:t>
            </a:r>
            <a:r>
              <a:rPr kumimoji="1" lang="ja-JP" altLang="en-US" sz="4000" b="1" dirty="0">
                <a:latin typeface="BIZ UDPゴシック" panose="020B0400000000000000" pitchFamily="50" charset="-128"/>
                <a:ea typeface="BIZ UDPゴシック" panose="020B0400000000000000" pitchFamily="50" charset="-128"/>
              </a:rPr>
              <a:t>（記念公園ゾーン）</a:t>
            </a:r>
            <a:endParaRPr kumimoji="1" lang="ja-JP" altLang="en-US" sz="4000" b="1" spc="81" dirty="0">
              <a:solidFill>
                <a:prstClr val="black"/>
              </a:solidFill>
              <a:latin typeface="BIZ UDPゴシック" panose="020B0400000000000000" pitchFamily="50" charset="-128"/>
              <a:ea typeface="BIZ UDPゴシック" panose="020B0400000000000000" pitchFamily="50" charset="-128"/>
            </a:endParaRPr>
          </a:p>
        </p:txBody>
      </p:sp>
      <p:sp>
        <p:nvSpPr>
          <p:cNvPr id="59" name="Shape 10">
            <a:extLst>
              <a:ext uri="{FF2B5EF4-FFF2-40B4-BE49-F238E27FC236}">
                <a16:creationId xmlns:a16="http://schemas.microsoft.com/office/drawing/2014/main" id="{BC14760A-2EE8-4D0D-8F8F-140519548575}"/>
              </a:ext>
            </a:extLst>
          </p:cNvPr>
          <p:cNvSpPr/>
          <p:nvPr/>
        </p:nvSpPr>
        <p:spPr>
          <a:xfrm>
            <a:off x="224438" y="4851006"/>
            <a:ext cx="7458750" cy="53182"/>
          </a:xfrm>
          <a:prstGeom prst="rect">
            <a:avLst/>
          </a:prstGeom>
          <a:solidFill>
            <a:srgbClr val="003CB4"/>
          </a:solidFill>
          <a:ln/>
          <a:effectLst>
            <a:outerShdw blurRad="50800" dist="38100" dir="5400000" algn="t" rotWithShape="0">
              <a:prstClr val="black">
                <a:alpha val="40000"/>
              </a:prstClr>
            </a:outerShdw>
          </a:effectLst>
        </p:spPr>
        <p:txBody>
          <a:bodyPr/>
          <a:lstStyle/>
          <a:p>
            <a:pPr defTabSz="742950">
              <a:defRPr/>
            </a:pPr>
            <a:endParaRPr kumimoji="1" lang="ja-JP" altLang="en-US" sz="1463">
              <a:solidFill>
                <a:prstClr val="black"/>
              </a:solidFill>
              <a:latin typeface="Calibri" panose="020F0502020204030204"/>
              <a:ea typeface="游ゴシック" panose="020B0400000000000000" pitchFamily="50" charset="-128"/>
            </a:endParaRPr>
          </a:p>
        </p:txBody>
      </p:sp>
      <p:sp>
        <p:nvSpPr>
          <p:cNvPr id="60" name="Shape 12">
            <a:extLst>
              <a:ext uri="{FF2B5EF4-FFF2-40B4-BE49-F238E27FC236}">
                <a16:creationId xmlns:a16="http://schemas.microsoft.com/office/drawing/2014/main" id="{DC83E0A6-38AD-4A65-AA35-167B41E988A0}"/>
              </a:ext>
            </a:extLst>
          </p:cNvPr>
          <p:cNvSpPr/>
          <p:nvPr/>
        </p:nvSpPr>
        <p:spPr>
          <a:xfrm>
            <a:off x="7227267" y="4907568"/>
            <a:ext cx="2486250" cy="29250"/>
          </a:xfrm>
          <a:prstGeom prst="rect">
            <a:avLst/>
          </a:prstGeom>
          <a:solidFill>
            <a:srgbClr val="00AC4E"/>
          </a:solidFill>
          <a:ln/>
          <a:effectLst>
            <a:outerShdw blurRad="50800" dist="38100" dir="5400000" algn="t" rotWithShape="0">
              <a:prstClr val="black">
                <a:alpha val="40000"/>
              </a:prstClr>
            </a:outerShdw>
          </a:effectLst>
        </p:spPr>
        <p:txBody>
          <a:bodyPr/>
          <a:lstStyle/>
          <a:p>
            <a:pPr defTabSz="742950">
              <a:defRPr/>
            </a:pPr>
            <a:endParaRPr kumimoji="1" lang="ja-JP" altLang="en-US" sz="1463">
              <a:solidFill>
                <a:prstClr val="black"/>
              </a:solidFill>
              <a:latin typeface="Calibri" panose="020F0502020204030204"/>
              <a:ea typeface="游ゴシック" panose="020B0400000000000000" pitchFamily="50" charset="-128"/>
            </a:endParaRPr>
          </a:p>
        </p:txBody>
      </p:sp>
      <p:sp>
        <p:nvSpPr>
          <p:cNvPr id="11" name="正方形/長方形 10">
            <a:extLst>
              <a:ext uri="{FF2B5EF4-FFF2-40B4-BE49-F238E27FC236}">
                <a16:creationId xmlns:a16="http://schemas.microsoft.com/office/drawing/2014/main" id="{9E874F00-5FF3-4B0A-A95C-41634B7F96A7}"/>
              </a:ext>
            </a:extLst>
          </p:cNvPr>
          <p:cNvSpPr/>
          <p:nvPr/>
        </p:nvSpPr>
        <p:spPr>
          <a:xfrm>
            <a:off x="0" y="642938"/>
            <a:ext cx="9906000" cy="221713"/>
          </a:xfrm>
          <a:prstGeom prst="rect">
            <a:avLst/>
          </a:prstGeom>
          <a:gradFill flip="none" rotWithShape="1">
            <a:gsLst>
              <a:gs pos="42000">
                <a:srgbClr val="003CB4"/>
              </a:gs>
              <a:gs pos="100000">
                <a:srgbClr val="00B050"/>
              </a:gs>
            </a:gsLst>
            <a:lin ang="0" scaled="1"/>
            <a:tileRect/>
          </a:gradFill>
          <a:ln w="2540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42950">
              <a:defRPr/>
            </a:pPr>
            <a:endParaRPr kumimoji="1" lang="ja-JP" altLang="en-US" sz="1138">
              <a:solidFill>
                <a:prstClr val="white"/>
              </a:solidFill>
              <a:latin typeface="游ゴシック" panose="020F0502020204030204"/>
              <a:ea typeface="游ゴシック" panose="020B0400000000000000" pitchFamily="50" charset="-128"/>
            </a:endParaRPr>
          </a:p>
        </p:txBody>
      </p:sp>
      <p:sp>
        <p:nvSpPr>
          <p:cNvPr id="7" name="テキスト ボックス 6">
            <a:extLst>
              <a:ext uri="{FF2B5EF4-FFF2-40B4-BE49-F238E27FC236}">
                <a16:creationId xmlns:a16="http://schemas.microsoft.com/office/drawing/2014/main" id="{780BAF62-1628-44DD-8D8E-E0DF338239C8}"/>
              </a:ext>
            </a:extLst>
          </p:cNvPr>
          <p:cNvSpPr txBox="1"/>
          <p:nvPr/>
        </p:nvSpPr>
        <p:spPr>
          <a:xfrm>
            <a:off x="8586651" y="960695"/>
            <a:ext cx="1038762" cy="392415"/>
          </a:xfrm>
          <a:prstGeom prst="rect">
            <a:avLst/>
          </a:prstGeom>
          <a:solidFill>
            <a:schemeClr val="bg1"/>
          </a:solidFill>
          <a:ln w="22225">
            <a:solidFill>
              <a:schemeClr val="tx1"/>
            </a:solidFill>
          </a:ln>
        </p:spPr>
        <p:txBody>
          <a:bodyPr wrap="square">
            <a:spAutoFit/>
          </a:bodyPr>
          <a:lstStyle/>
          <a:p>
            <a:pPr algn="ctr" defTabSz="371475">
              <a:defRPr/>
            </a:pPr>
            <a:r>
              <a:rPr lang="ja-JP" altLang="en-US" sz="1950" b="1" spc="81" dirty="0">
                <a:latin typeface="BIZ UDPゴシック" panose="020B0400000000000000" pitchFamily="50" charset="-128"/>
                <a:ea typeface="BIZ UDPゴシック" panose="020B0400000000000000" pitchFamily="50" charset="-128"/>
                <a:cs typeface="Meiryo UI" panose="020B0604030504040204" pitchFamily="50" charset="-128"/>
              </a:rPr>
              <a:t>資料４</a:t>
            </a:r>
            <a:endParaRPr lang="en-US" altLang="ja-JP" sz="1950" b="1" spc="81" dirty="0">
              <a:latin typeface="BIZ UDPゴシック" panose="020B0400000000000000" pitchFamily="50" charset="-128"/>
              <a:ea typeface="BIZ UDPゴシック" panose="020B0400000000000000" pitchFamily="50" charset="-128"/>
              <a:cs typeface="Meiryo UI" panose="020B0604030504040204" pitchFamily="50" charset="-128"/>
            </a:endParaRPr>
          </a:p>
        </p:txBody>
      </p:sp>
    </p:spTree>
    <p:extLst>
      <p:ext uri="{BB962C8B-B14F-4D97-AF65-F5344CB8AC3E}">
        <p14:creationId xmlns:p14="http://schemas.microsoft.com/office/powerpoint/2010/main" val="4197363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a:extLst>
              <a:ext uri="{FF2B5EF4-FFF2-40B4-BE49-F238E27FC236}">
                <a16:creationId xmlns:a16="http://schemas.microsoft.com/office/drawing/2014/main" id="{180D5F56-B5B9-53F7-BF89-9D853F93E063}"/>
              </a:ext>
            </a:extLst>
          </p:cNvPr>
          <p:cNvGraphicFramePr>
            <a:graphicFrameLocks noGrp="1"/>
          </p:cNvGraphicFramePr>
          <p:nvPr>
            <p:extLst>
              <p:ext uri="{D42A27DB-BD31-4B8C-83A1-F6EECF244321}">
                <p14:modId xmlns:p14="http://schemas.microsoft.com/office/powerpoint/2010/main" val="1656489961"/>
              </p:ext>
            </p:extLst>
          </p:nvPr>
        </p:nvGraphicFramePr>
        <p:xfrm>
          <a:off x="237335" y="1949084"/>
          <a:ext cx="5111905" cy="2905352"/>
        </p:xfrm>
        <a:graphic>
          <a:graphicData uri="http://schemas.openxmlformats.org/drawingml/2006/table">
            <a:tbl>
              <a:tblPr/>
              <a:tblGrid>
                <a:gridCol w="875800">
                  <a:extLst>
                    <a:ext uri="{9D8B030D-6E8A-4147-A177-3AD203B41FA5}">
                      <a16:colId xmlns:a16="http://schemas.microsoft.com/office/drawing/2014/main" val="3789733947"/>
                    </a:ext>
                  </a:extLst>
                </a:gridCol>
                <a:gridCol w="4236105">
                  <a:extLst>
                    <a:ext uri="{9D8B030D-6E8A-4147-A177-3AD203B41FA5}">
                      <a16:colId xmlns:a16="http://schemas.microsoft.com/office/drawing/2014/main" val="1113605058"/>
                    </a:ext>
                  </a:extLst>
                </a:gridCol>
              </a:tblGrid>
              <a:tr h="570596">
                <a:tc>
                  <a:txBody>
                    <a:bodyPr/>
                    <a:lstStyle/>
                    <a:p>
                      <a:pPr algn="ctr">
                        <a:buNone/>
                      </a:pPr>
                      <a:r>
                        <a:rPr lang="ja-JP" altLang="en-US" sz="1400" b="0" dirty="0">
                          <a:solidFill>
                            <a:schemeClr val="tx1"/>
                          </a:solidFill>
                          <a:latin typeface="+mn-ea"/>
                          <a:ea typeface="+mn-ea"/>
                        </a:rPr>
                        <a:t>大屋根</a:t>
                      </a:r>
                      <a:endParaRPr lang="en-US" altLang="ja-JP" sz="1400" b="0" dirty="0">
                        <a:solidFill>
                          <a:schemeClr val="tx1"/>
                        </a:solidFill>
                        <a:latin typeface="+mn-ea"/>
                        <a:ea typeface="+mn-ea"/>
                      </a:endParaRPr>
                    </a:p>
                    <a:p>
                      <a:pPr algn="ctr">
                        <a:buNone/>
                      </a:pPr>
                      <a:r>
                        <a:rPr lang="ja-JP" altLang="en-US" sz="1400" b="0" dirty="0">
                          <a:solidFill>
                            <a:schemeClr val="tx1"/>
                          </a:solidFill>
                          <a:latin typeface="+mn-ea"/>
                          <a:ea typeface="+mn-ea"/>
                        </a:rPr>
                        <a:t>リング</a:t>
                      </a:r>
                    </a:p>
                  </a:txBody>
                  <a:tcPr marL="50597" marR="50597" marT="25298" marB="25298"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82563" indent="-182563">
                        <a:buFont typeface="Arial" panose="020B0604020202020204" pitchFamily="34" charset="0"/>
                        <a:buChar char="•"/>
                      </a:pPr>
                      <a:r>
                        <a:rPr lang="ja-JP" altLang="en-US" sz="1200" dirty="0">
                          <a:solidFill>
                            <a:schemeClr val="tx1"/>
                          </a:solidFill>
                          <a:latin typeface="+mn-ea"/>
                          <a:ea typeface="+mn-ea"/>
                        </a:rPr>
                        <a:t>北東部約</a:t>
                      </a:r>
                      <a:r>
                        <a:rPr lang="en-US" altLang="ja-JP" sz="1200" dirty="0">
                          <a:solidFill>
                            <a:schemeClr val="tx1"/>
                          </a:solidFill>
                          <a:latin typeface="+mn-ea"/>
                          <a:ea typeface="+mn-ea"/>
                        </a:rPr>
                        <a:t>200m</a:t>
                      </a:r>
                      <a:r>
                        <a:rPr lang="ja-JP" altLang="en-US" sz="1200" dirty="0">
                          <a:solidFill>
                            <a:schemeClr val="tx1"/>
                          </a:solidFill>
                          <a:latin typeface="+mn-ea"/>
                          <a:ea typeface="+mn-ea"/>
                        </a:rPr>
                        <a:t>を</a:t>
                      </a:r>
                      <a:r>
                        <a:rPr lang="ja-JP" altLang="en-US" sz="1200" b="1" dirty="0">
                          <a:solidFill>
                            <a:schemeClr val="tx1"/>
                          </a:solidFill>
                          <a:latin typeface="+mn-ea"/>
                          <a:ea typeface="+mn-ea"/>
                        </a:rPr>
                        <a:t>展望台として改修</a:t>
                      </a:r>
                      <a:endParaRPr lang="en-US" altLang="ja-JP" sz="1200" b="1" dirty="0">
                        <a:solidFill>
                          <a:schemeClr val="tx1"/>
                        </a:solidFill>
                        <a:latin typeface="+mn-ea"/>
                        <a:ea typeface="+mn-ea"/>
                      </a:endParaRPr>
                    </a:p>
                    <a:p>
                      <a:pPr marL="182563" indent="-182563">
                        <a:buFont typeface="Arial" panose="020B0604020202020204" pitchFamily="34" charset="0"/>
                        <a:buChar char="•"/>
                      </a:pPr>
                      <a:r>
                        <a:rPr lang="ja-JP" altLang="en-US" sz="1200" b="1" dirty="0">
                          <a:solidFill>
                            <a:schemeClr val="tx1"/>
                          </a:solidFill>
                          <a:latin typeface="+mn-ea"/>
                          <a:ea typeface="+mn-ea"/>
                        </a:rPr>
                        <a:t>改修及び維持管理（</a:t>
                      </a:r>
                      <a:r>
                        <a:rPr lang="en-US" altLang="ja-JP" sz="1200" b="1" dirty="0">
                          <a:solidFill>
                            <a:schemeClr val="tx1"/>
                          </a:solidFill>
                          <a:latin typeface="+mn-ea"/>
                          <a:ea typeface="+mn-ea"/>
                        </a:rPr>
                        <a:t>20</a:t>
                      </a:r>
                      <a:r>
                        <a:rPr lang="ja-JP" altLang="en-US" sz="1200" b="1" dirty="0">
                          <a:solidFill>
                            <a:schemeClr val="tx1"/>
                          </a:solidFill>
                          <a:latin typeface="+mn-ea"/>
                          <a:ea typeface="+mn-ea"/>
                        </a:rPr>
                        <a:t>年間を</a:t>
                      </a:r>
                      <a:r>
                        <a:rPr lang="ja-JP" altLang="en-US" sz="1200" b="1">
                          <a:solidFill>
                            <a:schemeClr val="tx1"/>
                          </a:solidFill>
                          <a:latin typeface="+mn-ea"/>
                          <a:ea typeface="+mn-ea"/>
                        </a:rPr>
                        <a:t>想定）等に</a:t>
                      </a:r>
                      <a:r>
                        <a:rPr lang="ja-JP" altLang="en-US" sz="1200" b="1" dirty="0">
                          <a:solidFill>
                            <a:schemeClr val="tx1"/>
                          </a:solidFill>
                          <a:latin typeface="+mn-ea"/>
                          <a:ea typeface="+mn-ea"/>
                        </a:rPr>
                        <a:t>ついては、剰余金の</a:t>
                      </a:r>
                      <a:endParaRPr lang="en-US" altLang="ja-JP" sz="1200" b="1" dirty="0">
                        <a:solidFill>
                          <a:schemeClr val="tx1"/>
                        </a:solidFill>
                        <a:latin typeface="+mn-ea"/>
                        <a:ea typeface="+mn-ea"/>
                      </a:endParaRPr>
                    </a:p>
                    <a:p>
                      <a:pPr marL="0" indent="0">
                        <a:buFont typeface="Arial" panose="020B0604020202020204" pitchFamily="34" charset="0"/>
                        <a:buNone/>
                      </a:pPr>
                      <a:r>
                        <a:rPr lang="ja-JP" altLang="en-US" sz="1200" b="1" dirty="0">
                          <a:solidFill>
                            <a:schemeClr val="tx1"/>
                          </a:solidFill>
                          <a:latin typeface="+mn-ea"/>
                          <a:ea typeface="+mn-ea"/>
                        </a:rPr>
                        <a:t>　　活用</a:t>
                      </a:r>
                      <a:r>
                        <a:rPr lang="ja-JP" altLang="en-US" sz="1200" dirty="0">
                          <a:solidFill>
                            <a:schemeClr val="tx1"/>
                          </a:solidFill>
                          <a:latin typeface="+mn-ea"/>
                          <a:ea typeface="+mn-ea"/>
                        </a:rPr>
                        <a:t>とともに民間資金の活用も検討し、大阪市が実施</a:t>
                      </a:r>
                    </a:p>
                  </a:txBody>
                  <a:tcPr marL="50597" marR="50597" marT="25298" marB="25298"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8740672"/>
                  </a:ext>
                </a:extLst>
              </a:tr>
              <a:tr h="718556">
                <a:tc>
                  <a:txBody>
                    <a:bodyPr/>
                    <a:lstStyle/>
                    <a:p>
                      <a:pPr algn="ctr">
                        <a:buNone/>
                      </a:pPr>
                      <a:r>
                        <a:rPr lang="ja-JP" altLang="en-US" sz="1400" b="0" dirty="0">
                          <a:solidFill>
                            <a:schemeClr val="tx1"/>
                          </a:solidFill>
                          <a:latin typeface="+mn-ea"/>
                          <a:ea typeface="+mn-ea"/>
                        </a:rPr>
                        <a:t>記念館</a:t>
                      </a:r>
                    </a:p>
                  </a:txBody>
                  <a:tcPr marL="50597" marR="50597" marT="25298" marB="25298"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82563" indent="-182563">
                        <a:buFont typeface="Arial" panose="020B0604020202020204" pitchFamily="34" charset="0"/>
                        <a:buChar char="•"/>
                      </a:pPr>
                      <a:r>
                        <a:rPr lang="ja-JP" altLang="en-US" sz="1200" dirty="0">
                          <a:solidFill>
                            <a:schemeClr val="tx1"/>
                          </a:solidFill>
                          <a:latin typeface="+mn-ea"/>
                          <a:ea typeface="+mn-ea"/>
                        </a:rPr>
                        <a:t>万博の記憶や披露された</a:t>
                      </a:r>
                      <a:r>
                        <a:rPr lang="ja-JP" altLang="en-US" sz="1200" b="1" dirty="0">
                          <a:solidFill>
                            <a:schemeClr val="tx1"/>
                          </a:solidFill>
                          <a:latin typeface="+mn-ea"/>
                          <a:ea typeface="+mn-ea"/>
                        </a:rPr>
                        <a:t>最先端技術を発信、</a:t>
                      </a:r>
                      <a:r>
                        <a:rPr lang="ja-JP" altLang="en-US" sz="1200" dirty="0">
                          <a:solidFill>
                            <a:schemeClr val="tx1"/>
                          </a:solidFill>
                          <a:latin typeface="+mn-ea"/>
                          <a:ea typeface="+mn-ea"/>
                        </a:rPr>
                        <a:t>ビジネス・文化などの</a:t>
                      </a:r>
                      <a:r>
                        <a:rPr lang="ja-JP" altLang="en-US" sz="1200" b="1" dirty="0">
                          <a:solidFill>
                            <a:schemeClr val="tx1"/>
                          </a:solidFill>
                          <a:latin typeface="+mn-ea"/>
                          <a:ea typeface="+mn-ea"/>
                        </a:rPr>
                        <a:t>交流の場の創出</a:t>
                      </a:r>
                      <a:endParaRPr lang="en-US" altLang="ja-JP" sz="1200" b="1" dirty="0">
                        <a:solidFill>
                          <a:schemeClr val="tx1"/>
                        </a:solidFill>
                        <a:latin typeface="+mn-ea"/>
                        <a:ea typeface="+mn-ea"/>
                      </a:endParaRPr>
                    </a:p>
                    <a:p>
                      <a:pPr marL="182563" indent="-182563">
                        <a:buFont typeface="Arial" panose="020B0604020202020204" pitchFamily="34" charset="0"/>
                        <a:buChar char="•"/>
                      </a:pPr>
                      <a:r>
                        <a:rPr lang="ja-JP" altLang="en-US" sz="1200" b="1" dirty="0">
                          <a:solidFill>
                            <a:schemeClr val="tx1"/>
                          </a:solidFill>
                          <a:latin typeface="+mn-ea"/>
                          <a:ea typeface="+mn-ea"/>
                        </a:rPr>
                        <a:t>整備については、地方創生・産業振興に資する施設として、交付金など</a:t>
                      </a:r>
                      <a:r>
                        <a:rPr lang="en-US" altLang="ja-JP" sz="1200" b="1" baseline="30000" dirty="0">
                          <a:solidFill>
                            <a:schemeClr val="tx1"/>
                          </a:solidFill>
                          <a:latin typeface="+mn-ea"/>
                          <a:ea typeface="+mn-ea"/>
                        </a:rPr>
                        <a:t>※</a:t>
                      </a:r>
                      <a:r>
                        <a:rPr lang="ja-JP" altLang="en-US" sz="1200" b="1" baseline="0" dirty="0">
                          <a:solidFill>
                            <a:schemeClr val="tx1"/>
                          </a:solidFill>
                          <a:latin typeface="+mn-ea"/>
                          <a:ea typeface="+mn-ea"/>
                        </a:rPr>
                        <a:t>の</a:t>
                      </a:r>
                      <a:r>
                        <a:rPr lang="ja-JP" altLang="en-US" sz="1200" b="1" dirty="0">
                          <a:solidFill>
                            <a:schemeClr val="tx1"/>
                          </a:solidFill>
                          <a:latin typeface="+mn-ea"/>
                          <a:ea typeface="+mn-ea"/>
                        </a:rPr>
                        <a:t>活用</a:t>
                      </a:r>
                      <a:r>
                        <a:rPr lang="ja-JP" altLang="en-US" sz="1200" dirty="0">
                          <a:solidFill>
                            <a:schemeClr val="tx1"/>
                          </a:solidFill>
                          <a:latin typeface="+mn-ea"/>
                          <a:ea typeface="+mn-ea"/>
                        </a:rPr>
                        <a:t>を想定し、大阪市が実施</a:t>
                      </a:r>
                      <a:endParaRPr lang="en-US" altLang="ja-JP" sz="1200" dirty="0">
                        <a:solidFill>
                          <a:schemeClr val="tx1"/>
                        </a:solidFill>
                        <a:latin typeface="+mn-ea"/>
                        <a:ea typeface="+mn-ea"/>
                      </a:endParaRPr>
                    </a:p>
                    <a:p>
                      <a:pPr marL="182563" indent="-182563">
                        <a:buFont typeface="Arial" panose="020B0604020202020204" pitchFamily="34" charset="0"/>
                        <a:buChar char="•"/>
                      </a:pPr>
                      <a:r>
                        <a:rPr lang="ja-JP" altLang="en-US" sz="1200" b="1" dirty="0">
                          <a:solidFill>
                            <a:schemeClr val="tx1"/>
                          </a:solidFill>
                          <a:latin typeface="+mn-ea"/>
                          <a:ea typeface="+mn-ea"/>
                        </a:rPr>
                        <a:t>管理運営については、剰余金の活用</a:t>
                      </a:r>
                      <a:r>
                        <a:rPr lang="ja-JP" altLang="en-US" sz="1200" dirty="0">
                          <a:solidFill>
                            <a:schemeClr val="tx1"/>
                          </a:solidFill>
                          <a:latin typeface="+mn-ea"/>
                          <a:ea typeface="+mn-ea"/>
                        </a:rPr>
                        <a:t>とともに民間資金の活用も検討し、大阪市が実施</a:t>
                      </a:r>
                    </a:p>
                  </a:txBody>
                  <a:tcPr marL="50597" marR="50597" marT="25298" marB="25298"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1927673"/>
                  </a:ext>
                </a:extLst>
              </a:tr>
              <a:tr h="802844">
                <a:tc>
                  <a:txBody>
                    <a:bodyPr/>
                    <a:lstStyle/>
                    <a:p>
                      <a:pPr algn="ctr">
                        <a:buNone/>
                      </a:pPr>
                      <a:r>
                        <a:rPr lang="ja-JP" altLang="en-US" sz="1400" b="0" dirty="0">
                          <a:solidFill>
                            <a:schemeClr val="tx1"/>
                          </a:solidFill>
                          <a:latin typeface="+mn-ea"/>
                          <a:ea typeface="+mn-ea"/>
                        </a:rPr>
                        <a:t>記念公園</a:t>
                      </a:r>
                    </a:p>
                  </a:txBody>
                  <a:tcPr marL="50597" marR="50597" marT="25298" marB="25298"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82563" indent="-182563">
                        <a:buFont typeface="Arial" panose="020B0604020202020204" pitchFamily="34" charset="0"/>
                        <a:buChar char="•"/>
                      </a:pPr>
                      <a:r>
                        <a:rPr lang="ja-JP" altLang="en-US" sz="1200" dirty="0">
                          <a:solidFill>
                            <a:schemeClr val="tx1"/>
                          </a:solidFill>
                          <a:latin typeface="+mn-ea"/>
                          <a:ea typeface="+mn-ea"/>
                        </a:rPr>
                        <a:t>拠点施設となる記念館及び大屋根リングと一体となったみどりに親しめる空間整備で</a:t>
                      </a:r>
                      <a:r>
                        <a:rPr lang="ja-JP" altLang="en-US" sz="1200" b="1" dirty="0">
                          <a:solidFill>
                            <a:schemeClr val="tx1"/>
                          </a:solidFill>
                          <a:latin typeface="+mn-ea"/>
                          <a:ea typeface="+mn-ea"/>
                        </a:rPr>
                        <a:t>交流・出会いを促す「場」を創出</a:t>
                      </a:r>
                      <a:endParaRPr lang="en-US" altLang="ja-JP" sz="1200" b="1" dirty="0">
                        <a:solidFill>
                          <a:schemeClr val="tx1"/>
                        </a:solidFill>
                        <a:latin typeface="+mn-ea"/>
                        <a:ea typeface="+mn-ea"/>
                      </a:endParaRPr>
                    </a:p>
                    <a:p>
                      <a:pPr marL="182563" indent="-182563">
                        <a:buFont typeface="Arial" panose="020B0604020202020204" pitchFamily="34" charset="0"/>
                        <a:buChar char="•"/>
                      </a:pPr>
                      <a:r>
                        <a:rPr lang="ja-JP" altLang="en-US" sz="1200" b="1" dirty="0">
                          <a:solidFill>
                            <a:schemeClr val="tx1"/>
                          </a:solidFill>
                          <a:latin typeface="+mn-ea"/>
                          <a:ea typeface="+mn-ea"/>
                        </a:rPr>
                        <a:t>整備については、交付金など</a:t>
                      </a:r>
                      <a:r>
                        <a:rPr lang="en-US" altLang="ja-JP" sz="1200" b="1" baseline="30000" dirty="0">
                          <a:solidFill>
                            <a:schemeClr val="tx1"/>
                          </a:solidFill>
                          <a:latin typeface="+mn-ea"/>
                          <a:ea typeface="+mn-ea"/>
                        </a:rPr>
                        <a:t>※</a:t>
                      </a:r>
                      <a:r>
                        <a:rPr lang="ja-JP" altLang="en-US" sz="1200" b="1" baseline="0" dirty="0">
                          <a:solidFill>
                            <a:schemeClr val="tx1"/>
                          </a:solidFill>
                          <a:latin typeface="+mn-ea"/>
                          <a:ea typeface="+mn-ea"/>
                        </a:rPr>
                        <a:t>の</a:t>
                      </a:r>
                      <a:r>
                        <a:rPr lang="ja-JP" altLang="en-US" sz="1200" b="1" dirty="0">
                          <a:solidFill>
                            <a:schemeClr val="tx1"/>
                          </a:solidFill>
                          <a:latin typeface="+mn-ea"/>
                          <a:ea typeface="+mn-ea"/>
                        </a:rPr>
                        <a:t>活用</a:t>
                      </a:r>
                      <a:r>
                        <a:rPr lang="ja-JP" altLang="en-US" sz="1200" dirty="0">
                          <a:solidFill>
                            <a:schemeClr val="tx1"/>
                          </a:solidFill>
                          <a:latin typeface="+mn-ea"/>
                          <a:ea typeface="+mn-ea"/>
                        </a:rPr>
                        <a:t>を想定し、大阪市が実施</a:t>
                      </a:r>
                      <a:endParaRPr lang="en-US" altLang="ja-JP" sz="1200" dirty="0">
                        <a:solidFill>
                          <a:schemeClr val="tx1"/>
                        </a:solidFill>
                        <a:latin typeface="+mn-ea"/>
                        <a:ea typeface="+mn-ea"/>
                      </a:endParaRPr>
                    </a:p>
                    <a:p>
                      <a:pPr marL="182563" indent="-182563">
                        <a:buFont typeface="Arial" panose="020B0604020202020204" pitchFamily="34" charset="0"/>
                        <a:buChar char="•"/>
                      </a:pPr>
                      <a:r>
                        <a:rPr lang="ja-JP" altLang="en-US" sz="1200" dirty="0">
                          <a:solidFill>
                            <a:schemeClr val="tx1"/>
                          </a:solidFill>
                          <a:latin typeface="+mn-ea"/>
                          <a:ea typeface="+mn-ea"/>
                        </a:rPr>
                        <a:t>管理運営については、民間資金の活用も検討し、大阪市が実施</a:t>
                      </a:r>
                    </a:p>
                  </a:txBody>
                  <a:tcPr marL="50597" marR="50597" marT="25298" marB="25298"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49777296"/>
                  </a:ext>
                </a:extLst>
              </a:tr>
              <a:tr h="324537">
                <a:tc gridSpan="2">
                  <a:txBody>
                    <a:bodyPr/>
                    <a:lstStyle/>
                    <a:p>
                      <a:pPr algn="r"/>
                      <a:r>
                        <a:rPr kumimoji="1" lang="en-US" altLang="ja-JP" sz="1000" dirty="0">
                          <a:solidFill>
                            <a:schemeClr val="tx1"/>
                          </a:solidFill>
                          <a:latin typeface="+mn-ea"/>
                        </a:rPr>
                        <a:t>※</a:t>
                      </a:r>
                      <a:r>
                        <a:rPr kumimoji="1" lang="ja-JP" altLang="en-US" sz="1000" dirty="0">
                          <a:solidFill>
                            <a:schemeClr val="tx1"/>
                          </a:solidFill>
                          <a:latin typeface="+mn-ea"/>
                        </a:rPr>
                        <a:t>交付金など：国の交付金や補助金、個別企業の協力を検討</a:t>
                      </a:r>
                      <a:endParaRPr kumimoji="1" lang="en-US" altLang="ja-JP" sz="1000" dirty="0">
                        <a:solidFill>
                          <a:schemeClr val="tx1"/>
                        </a:solidFill>
                        <a:latin typeface="+mn-ea"/>
                      </a:endParaRPr>
                    </a:p>
                    <a:p>
                      <a:pPr algn="r"/>
                      <a:r>
                        <a:rPr kumimoji="1" lang="ja-JP" altLang="en-US" sz="1000" dirty="0">
                          <a:solidFill>
                            <a:schemeClr val="tx1"/>
                          </a:solidFill>
                          <a:latin typeface="+mn-ea"/>
                        </a:rPr>
                        <a:t>　 　　　　　　　 府・市が負担（原則、府市折半）</a:t>
                      </a:r>
                      <a:endParaRPr lang="ja-JP" altLang="en-US" sz="1050" b="0" dirty="0">
                        <a:solidFill>
                          <a:schemeClr val="tx1"/>
                        </a:solidFill>
                        <a:latin typeface="+mn-ea"/>
                        <a:ea typeface="+mn-ea"/>
                      </a:endParaRP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marL="285750" indent="-285750">
                        <a:buFont typeface="Arial" panose="020B0604020202020204" pitchFamily="34" charset="0"/>
                        <a:buChar char="•"/>
                      </a:pPr>
                      <a:endParaRPr lang="ja-JP" altLang="en-US" sz="1400" dirty="0">
                        <a:latin typeface="+mn-ea"/>
                        <a:ea typeface="+mn-ea"/>
                      </a:endParaRPr>
                    </a:p>
                  </a:txBody>
                  <a:tcPr marL="50597" marR="50597" marT="25298" marB="2529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23255348"/>
                  </a:ext>
                </a:extLst>
              </a:tr>
            </a:tbl>
          </a:graphicData>
        </a:graphic>
      </p:graphicFrame>
      <p:sp>
        <p:nvSpPr>
          <p:cNvPr id="5" name="テキスト ボックス 4">
            <a:extLst>
              <a:ext uri="{FF2B5EF4-FFF2-40B4-BE49-F238E27FC236}">
                <a16:creationId xmlns:a16="http://schemas.microsoft.com/office/drawing/2014/main" id="{E5697459-566A-189D-4FA6-274915CB0784}"/>
              </a:ext>
            </a:extLst>
          </p:cNvPr>
          <p:cNvSpPr txBox="1"/>
          <p:nvPr/>
        </p:nvSpPr>
        <p:spPr>
          <a:xfrm>
            <a:off x="201476" y="5383786"/>
            <a:ext cx="9502420" cy="1169551"/>
          </a:xfrm>
          <a:prstGeom prst="rect">
            <a:avLst/>
          </a:prstGeom>
          <a:noFill/>
          <a:ln w="12700">
            <a:solidFill>
              <a:srgbClr val="00B0F0"/>
            </a:solidFill>
          </a:ln>
        </p:spPr>
        <p:txBody>
          <a:bodyPr wrap="square" rtlCol="0">
            <a:spAutoFit/>
          </a:bodyPr>
          <a:lstStyle/>
          <a:p>
            <a:pPr marL="285750" indent="-285750">
              <a:buFont typeface="Wingdings" panose="05000000000000000000" pitchFamily="2" charset="2"/>
              <a:buChar char="p"/>
            </a:pPr>
            <a:r>
              <a:rPr kumimoji="1" lang="ja-JP" altLang="en-US" sz="1400" dirty="0">
                <a:latin typeface="+mn-ea"/>
              </a:rPr>
              <a:t>整備方針や機能例、立地・人流条件等をふまえ、記念公園ゾーンの</a:t>
            </a:r>
            <a:r>
              <a:rPr kumimoji="1" lang="ja-JP" altLang="en-US" sz="1400" b="1" dirty="0">
                <a:latin typeface="+mn-ea"/>
              </a:rPr>
              <a:t>コンセプトや</a:t>
            </a:r>
            <a:r>
              <a:rPr kumimoji="1" lang="ja-JP" altLang="en-US" sz="1400" dirty="0">
                <a:latin typeface="+mn-ea"/>
              </a:rPr>
              <a:t>記念公園・記念館の</a:t>
            </a:r>
            <a:r>
              <a:rPr kumimoji="1" lang="ja-JP" altLang="en-US" sz="1400" b="1" dirty="0">
                <a:latin typeface="+mn-ea"/>
              </a:rPr>
              <a:t>ゾーニング</a:t>
            </a:r>
            <a:r>
              <a:rPr kumimoji="1" lang="ja-JP" altLang="en-US" sz="1400" dirty="0">
                <a:latin typeface="+mn-ea"/>
              </a:rPr>
              <a:t>、</a:t>
            </a:r>
            <a:r>
              <a:rPr kumimoji="1" lang="ja-JP" altLang="en-US" sz="1400" b="1" dirty="0">
                <a:latin typeface="+mn-ea"/>
              </a:rPr>
              <a:t>導入する機能</a:t>
            </a:r>
            <a:r>
              <a:rPr kumimoji="1" lang="ja-JP" altLang="en-US" sz="1400" dirty="0">
                <a:latin typeface="+mn-ea"/>
              </a:rPr>
              <a:t>、や</a:t>
            </a:r>
            <a:r>
              <a:rPr kumimoji="1" lang="ja-JP" altLang="en-US" sz="1400" b="1" dirty="0">
                <a:latin typeface="+mn-ea"/>
              </a:rPr>
              <a:t>運営などについて整理</a:t>
            </a:r>
            <a:r>
              <a:rPr kumimoji="1" lang="ja-JP" altLang="en-US" sz="1400" dirty="0">
                <a:latin typeface="+mn-ea"/>
              </a:rPr>
              <a:t>する。あわせて、</a:t>
            </a:r>
            <a:r>
              <a:rPr kumimoji="1" lang="ja-JP" altLang="en-US" sz="1400" b="1" dirty="0">
                <a:latin typeface="+mn-ea"/>
              </a:rPr>
              <a:t>整備費・管理運営費を精査</a:t>
            </a:r>
            <a:r>
              <a:rPr kumimoji="1" lang="ja-JP" altLang="en-US" sz="1400" dirty="0">
                <a:latin typeface="+mn-ea"/>
              </a:rPr>
              <a:t>し、</a:t>
            </a:r>
            <a:r>
              <a:rPr kumimoji="1" lang="ja-JP" altLang="en-US" sz="1400" b="1" dirty="0">
                <a:latin typeface="+mn-ea"/>
              </a:rPr>
              <a:t>具体的な計画</a:t>
            </a:r>
            <a:r>
              <a:rPr kumimoji="1" lang="ja-JP" altLang="en-US" sz="1400" dirty="0">
                <a:latin typeface="+mn-ea"/>
              </a:rPr>
              <a:t>（基本構想・基本計画（素案））としてとりまとめ、</a:t>
            </a:r>
            <a:r>
              <a:rPr kumimoji="1" lang="ja-JP" altLang="en-US" sz="1400" b="1" dirty="0">
                <a:latin typeface="+mn-ea"/>
              </a:rPr>
              <a:t>次回（第</a:t>
            </a:r>
            <a:r>
              <a:rPr kumimoji="1" lang="en-US" altLang="ja-JP" sz="1400" b="1" dirty="0">
                <a:latin typeface="+mn-ea"/>
              </a:rPr>
              <a:t>4</a:t>
            </a:r>
            <a:r>
              <a:rPr kumimoji="1" lang="ja-JP" altLang="en-US" sz="1400" b="1" dirty="0">
                <a:latin typeface="+mn-ea"/>
              </a:rPr>
              <a:t>回）報告予定</a:t>
            </a:r>
            <a:endParaRPr kumimoji="1" lang="en-US" altLang="ja-JP" sz="1400" b="1" dirty="0">
              <a:latin typeface="+mn-ea"/>
            </a:endParaRPr>
          </a:p>
          <a:p>
            <a:pPr marL="285750" indent="-285750">
              <a:buFont typeface="Wingdings" panose="05000000000000000000" pitchFamily="2" charset="2"/>
              <a:buChar char="p"/>
            </a:pPr>
            <a:r>
              <a:rPr kumimoji="1" lang="ja-JP" altLang="en-US" sz="1400" dirty="0">
                <a:latin typeface="+mn-ea"/>
              </a:rPr>
              <a:t>基本構想・基本計画の策定後、</a:t>
            </a:r>
            <a:r>
              <a:rPr kumimoji="1" lang="en-US" altLang="ja-JP" sz="1400" b="1" dirty="0">
                <a:latin typeface="+mn-ea"/>
              </a:rPr>
              <a:t>2027</a:t>
            </a:r>
            <a:r>
              <a:rPr kumimoji="1" lang="ja-JP" altLang="en-US" sz="1400" b="1" dirty="0">
                <a:latin typeface="+mn-ea"/>
              </a:rPr>
              <a:t>年度から</a:t>
            </a:r>
            <a:r>
              <a:rPr kumimoji="1" lang="ja-JP" altLang="en-US" sz="1400" dirty="0">
                <a:latin typeface="+mn-ea"/>
              </a:rPr>
              <a:t>、記念公園ゾーンにかかる大阪市の</a:t>
            </a:r>
            <a:r>
              <a:rPr kumimoji="1" lang="ja-JP" altLang="en-US" sz="1400" b="1" dirty="0">
                <a:latin typeface="+mn-ea"/>
              </a:rPr>
              <a:t>建設事業評価</a:t>
            </a:r>
            <a:r>
              <a:rPr kumimoji="1" lang="ja-JP" altLang="en-US" sz="1400" dirty="0">
                <a:latin typeface="+mn-ea"/>
              </a:rPr>
              <a:t>や都市公園に関する</a:t>
            </a:r>
            <a:r>
              <a:rPr kumimoji="1" lang="ja-JP" altLang="en-US" sz="1400" b="1" dirty="0">
                <a:latin typeface="+mn-ea"/>
              </a:rPr>
              <a:t>都市計画決定などを進める予定</a:t>
            </a:r>
          </a:p>
        </p:txBody>
      </p:sp>
      <p:sp>
        <p:nvSpPr>
          <p:cNvPr id="20" name="テキスト ボックス 19">
            <a:extLst>
              <a:ext uri="{FF2B5EF4-FFF2-40B4-BE49-F238E27FC236}">
                <a16:creationId xmlns:a16="http://schemas.microsoft.com/office/drawing/2014/main" id="{177700E0-5089-78BF-AEFB-1C99E0515642}"/>
              </a:ext>
            </a:extLst>
          </p:cNvPr>
          <p:cNvSpPr txBox="1"/>
          <p:nvPr/>
        </p:nvSpPr>
        <p:spPr>
          <a:xfrm>
            <a:off x="226876" y="1659220"/>
            <a:ext cx="2971967" cy="215444"/>
          </a:xfrm>
          <a:prstGeom prst="rect">
            <a:avLst/>
          </a:prstGeom>
          <a:noFill/>
        </p:spPr>
        <p:txBody>
          <a:bodyPr wrap="none" lIns="0" tIns="0" rIns="0" bIns="0" rtlCol="0">
            <a:spAutoFit/>
          </a:bodyPr>
          <a:lstStyle/>
          <a:p>
            <a:pPr marL="285750" indent="-285750">
              <a:buFont typeface="Meiryo UI" panose="020B0604030504040204" pitchFamily="50" charset="-128"/>
              <a:buChar char="○"/>
            </a:pPr>
            <a:r>
              <a:rPr kumimoji="1" lang="ja-JP" altLang="en-US" sz="1400" b="1" dirty="0"/>
              <a:t>整備方針（概要及び財源構成案）</a:t>
            </a:r>
            <a:endParaRPr kumimoji="1" lang="ja-JP" altLang="en-US" sz="1400" b="1" u="sng" dirty="0"/>
          </a:p>
        </p:txBody>
      </p:sp>
      <p:graphicFrame>
        <p:nvGraphicFramePr>
          <p:cNvPr id="21" name="表 20">
            <a:extLst>
              <a:ext uri="{FF2B5EF4-FFF2-40B4-BE49-F238E27FC236}">
                <a16:creationId xmlns:a16="http://schemas.microsoft.com/office/drawing/2014/main" id="{69DAE2E1-28AC-4EAC-8AEB-B8131FF7467A}"/>
              </a:ext>
            </a:extLst>
          </p:cNvPr>
          <p:cNvGraphicFramePr>
            <a:graphicFrameLocks noGrp="1"/>
          </p:cNvGraphicFramePr>
          <p:nvPr>
            <p:extLst>
              <p:ext uri="{D42A27DB-BD31-4B8C-83A1-F6EECF244321}">
                <p14:modId xmlns:p14="http://schemas.microsoft.com/office/powerpoint/2010/main" val="3517569604"/>
              </p:ext>
            </p:extLst>
          </p:nvPr>
        </p:nvGraphicFramePr>
        <p:xfrm>
          <a:off x="5526467" y="1949084"/>
          <a:ext cx="4152657" cy="2905352"/>
        </p:xfrm>
        <a:graphic>
          <a:graphicData uri="http://schemas.openxmlformats.org/drawingml/2006/table">
            <a:tbl>
              <a:tblPr/>
              <a:tblGrid>
                <a:gridCol w="979191">
                  <a:extLst>
                    <a:ext uri="{9D8B030D-6E8A-4147-A177-3AD203B41FA5}">
                      <a16:colId xmlns:a16="http://schemas.microsoft.com/office/drawing/2014/main" val="3789733947"/>
                    </a:ext>
                  </a:extLst>
                </a:gridCol>
                <a:gridCol w="3173466">
                  <a:extLst>
                    <a:ext uri="{9D8B030D-6E8A-4147-A177-3AD203B41FA5}">
                      <a16:colId xmlns:a16="http://schemas.microsoft.com/office/drawing/2014/main" val="1113605058"/>
                    </a:ext>
                  </a:extLst>
                </a:gridCol>
              </a:tblGrid>
              <a:tr h="1257718">
                <a:tc>
                  <a:txBody>
                    <a:bodyPr/>
                    <a:lstStyle/>
                    <a:p>
                      <a:pPr algn="ctr">
                        <a:buNone/>
                      </a:pPr>
                      <a:r>
                        <a:rPr lang="ja-JP" altLang="en-US" sz="1400" b="0" dirty="0">
                          <a:latin typeface="+mn-ea"/>
                          <a:ea typeface="+mn-ea"/>
                        </a:rPr>
                        <a:t>万博の</a:t>
                      </a:r>
                      <a:endParaRPr lang="en-US" altLang="ja-JP" sz="1400" b="0" dirty="0">
                        <a:latin typeface="+mn-ea"/>
                        <a:ea typeface="+mn-ea"/>
                      </a:endParaRPr>
                    </a:p>
                    <a:p>
                      <a:pPr algn="ctr">
                        <a:buNone/>
                      </a:pPr>
                      <a:r>
                        <a:rPr lang="ja-JP" altLang="en-US" sz="1400" b="0" dirty="0">
                          <a:latin typeface="+mn-ea"/>
                          <a:ea typeface="+mn-ea"/>
                        </a:rPr>
                        <a:t>記憶の継承</a:t>
                      </a:r>
                    </a:p>
                  </a:txBody>
                  <a:tcPr marL="50597" marR="50597" marT="25298" marB="25298"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kumimoji="1" lang="ja-JP" altLang="en-US" sz="1200" b="1" dirty="0">
                          <a:latin typeface="+mn-ea"/>
                        </a:rPr>
                        <a:t>■万博の記憶</a:t>
                      </a:r>
                      <a:endParaRPr kumimoji="1" lang="en-US" altLang="ja-JP" sz="1200" b="1" dirty="0">
                        <a:latin typeface="+mn-ea"/>
                      </a:endParaRPr>
                    </a:p>
                    <a:p>
                      <a:r>
                        <a:rPr kumimoji="1" lang="ja-JP" altLang="en-US" sz="1050" dirty="0">
                          <a:latin typeface="+mn-ea"/>
                        </a:rPr>
                        <a:t>例）大屋根リングを活用した体験</a:t>
                      </a:r>
                      <a:endParaRPr kumimoji="1" lang="en-US" altLang="ja-JP" sz="1050" dirty="0">
                        <a:latin typeface="+mn-ea"/>
                      </a:endParaRPr>
                    </a:p>
                    <a:p>
                      <a:r>
                        <a:rPr kumimoji="1" lang="ja-JP" altLang="en-US" sz="1200" b="1" dirty="0">
                          <a:latin typeface="+mn-ea"/>
                        </a:rPr>
                        <a:t>■万博の記憶を想起させる企画展示・コンテンツ</a:t>
                      </a:r>
                      <a:endParaRPr kumimoji="1" lang="en-US" altLang="ja-JP" sz="1200" b="1" dirty="0">
                        <a:latin typeface="+mn-ea"/>
                      </a:endParaRPr>
                    </a:p>
                    <a:p>
                      <a:r>
                        <a:rPr kumimoji="1" lang="ja-JP" altLang="en-US" sz="1050" dirty="0">
                          <a:latin typeface="+mn-ea"/>
                        </a:rPr>
                        <a:t>例）会場の記録、シンボル（リングなど）の模型 、</a:t>
                      </a:r>
                      <a:endParaRPr kumimoji="1" lang="en-US" altLang="ja-JP" sz="1050" dirty="0">
                        <a:latin typeface="+mn-ea"/>
                      </a:endParaRPr>
                    </a:p>
                    <a:p>
                      <a:r>
                        <a:rPr kumimoji="1" lang="ja-JP" altLang="en-US" sz="1050" dirty="0">
                          <a:latin typeface="+mn-ea"/>
                        </a:rPr>
                        <a:t>　　　デジタルアーカイブ</a:t>
                      </a:r>
                      <a:endParaRPr kumimoji="1" lang="en-US" altLang="ja-JP" sz="1050" dirty="0">
                        <a:latin typeface="+mn-ea"/>
                      </a:endParaRPr>
                    </a:p>
                    <a:p>
                      <a:r>
                        <a:rPr kumimoji="1" lang="ja-JP" altLang="en-US" sz="1200" b="1" dirty="0">
                          <a:latin typeface="+mn-ea"/>
                        </a:rPr>
                        <a:t>■万博で披露された最先端技術</a:t>
                      </a:r>
                      <a:endParaRPr kumimoji="1" lang="en-US" altLang="ja-JP" sz="1200" dirty="0">
                        <a:solidFill>
                          <a:srgbClr val="FF0000"/>
                        </a:solidFill>
                        <a:latin typeface="+mn-ea"/>
                      </a:endParaRPr>
                    </a:p>
                    <a:p>
                      <a:r>
                        <a:rPr kumimoji="1" lang="ja-JP" altLang="en-US" sz="1050" dirty="0">
                          <a:latin typeface="+mn-ea"/>
                        </a:rPr>
                        <a:t>例）次世代モビリティ、再生医療、カーボンニュートラル</a:t>
                      </a:r>
                      <a:endParaRPr lang="ja-JP" altLang="en-US" sz="1200" dirty="0">
                        <a:latin typeface="+mn-ea"/>
                        <a:ea typeface="+mn-ea"/>
                      </a:endParaRPr>
                    </a:p>
                  </a:txBody>
                  <a:tcPr marL="50597" marR="50597" marT="25298" marB="25298"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08740672"/>
                  </a:ext>
                </a:extLst>
              </a:tr>
              <a:tr h="1647634">
                <a:tc>
                  <a:txBody>
                    <a:bodyPr/>
                    <a:lstStyle/>
                    <a:p>
                      <a:pPr algn="ctr">
                        <a:buNone/>
                      </a:pPr>
                      <a:r>
                        <a:rPr lang="ja-JP" altLang="en-US" sz="1400" b="0" dirty="0">
                          <a:latin typeface="+mn-ea"/>
                          <a:ea typeface="+mn-ea"/>
                        </a:rPr>
                        <a:t>夢洲での</a:t>
                      </a:r>
                      <a:endParaRPr lang="en-US" altLang="ja-JP" sz="1400" b="0" dirty="0">
                        <a:latin typeface="+mn-ea"/>
                        <a:ea typeface="+mn-ea"/>
                      </a:endParaRPr>
                    </a:p>
                    <a:p>
                      <a:pPr algn="ctr">
                        <a:buNone/>
                      </a:pPr>
                      <a:r>
                        <a:rPr lang="ja-JP" altLang="en-US" sz="1400" b="0" dirty="0">
                          <a:latin typeface="+mn-ea"/>
                          <a:ea typeface="+mn-ea"/>
                        </a:rPr>
                        <a:t>地方創生・</a:t>
                      </a:r>
                      <a:endParaRPr lang="en-US" altLang="ja-JP" sz="1400" b="0" dirty="0">
                        <a:latin typeface="+mn-ea"/>
                        <a:ea typeface="+mn-ea"/>
                      </a:endParaRPr>
                    </a:p>
                    <a:p>
                      <a:pPr algn="ctr">
                        <a:buNone/>
                      </a:pPr>
                      <a:r>
                        <a:rPr lang="ja-JP" altLang="en-US" sz="1400" b="0" dirty="0">
                          <a:latin typeface="+mn-ea"/>
                          <a:ea typeface="+mn-ea"/>
                        </a:rPr>
                        <a:t>産業振興</a:t>
                      </a:r>
                      <a:endParaRPr lang="en-US" altLang="ja-JP" sz="1400" b="0" dirty="0">
                        <a:latin typeface="+mn-ea"/>
                        <a:ea typeface="+mn-ea"/>
                      </a:endParaRPr>
                    </a:p>
                    <a:p>
                      <a:pPr algn="ctr">
                        <a:buNone/>
                      </a:pPr>
                      <a:r>
                        <a:rPr lang="ja-JP" altLang="en-US" sz="1400" b="0" dirty="0">
                          <a:latin typeface="+mn-ea"/>
                          <a:ea typeface="+mn-ea"/>
                        </a:rPr>
                        <a:t>の取組</a:t>
                      </a:r>
                    </a:p>
                  </a:txBody>
                  <a:tcPr marL="50597" marR="50597" marT="25298" marB="25298" anchor="ctr">
                    <a:lnL w="1270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indent="0">
                        <a:buFont typeface="Arial" panose="020B0604020202020204" pitchFamily="34" charset="0"/>
                        <a:buNone/>
                      </a:pPr>
                      <a:r>
                        <a:rPr lang="en-US" altLang="ja-JP" sz="1200" b="1" dirty="0">
                          <a:latin typeface="+mn-ea"/>
                          <a:ea typeface="+mn-ea"/>
                        </a:rPr>
                        <a:t>■</a:t>
                      </a:r>
                      <a:r>
                        <a:rPr lang="ja-JP" altLang="en-US" sz="1200" b="1" dirty="0">
                          <a:latin typeface="+mn-ea"/>
                          <a:ea typeface="+mn-ea"/>
                        </a:rPr>
                        <a:t>地方創生につながる人材育成・機会創出</a:t>
                      </a:r>
                    </a:p>
                    <a:p>
                      <a:pPr marL="0" indent="0">
                        <a:buFont typeface="Arial" panose="020B0604020202020204" pitchFamily="34" charset="0"/>
                        <a:buNone/>
                      </a:pPr>
                      <a:r>
                        <a:rPr lang="ja-JP" altLang="en-US" sz="1200" b="1" dirty="0">
                          <a:latin typeface="+mn-ea"/>
                          <a:ea typeface="+mn-ea"/>
                        </a:rPr>
                        <a:t>■交流・共創を生む「場」</a:t>
                      </a:r>
                    </a:p>
                    <a:p>
                      <a:pPr marL="0" indent="0">
                        <a:buFont typeface="Arial" panose="020B0604020202020204" pitchFamily="34" charset="0"/>
                        <a:buNone/>
                      </a:pPr>
                      <a:r>
                        <a:rPr lang="ja-JP" altLang="en-US" sz="1200" b="1" dirty="0">
                          <a:latin typeface="+mn-ea"/>
                          <a:ea typeface="+mn-ea"/>
                        </a:rPr>
                        <a:t>■集客・賑わい創出</a:t>
                      </a:r>
                    </a:p>
                    <a:p>
                      <a:pPr marL="0" indent="0">
                        <a:buFont typeface="Arial" panose="020B0604020202020204" pitchFamily="34" charset="0"/>
                        <a:buNone/>
                      </a:pPr>
                      <a:r>
                        <a:rPr lang="ja-JP" altLang="en-US" sz="1200" b="1" dirty="0">
                          <a:latin typeface="+mn-ea"/>
                          <a:ea typeface="+mn-ea"/>
                        </a:rPr>
                        <a:t>■万博で披露された最先端技術の発信</a:t>
                      </a:r>
                    </a:p>
                    <a:p>
                      <a:pPr marL="0" indent="0">
                        <a:buFont typeface="Arial" panose="020B0604020202020204" pitchFamily="34" charset="0"/>
                        <a:buNone/>
                      </a:pPr>
                      <a:r>
                        <a:rPr lang="ja-JP" altLang="en-US" sz="1200" b="1" dirty="0">
                          <a:latin typeface="+mn-ea"/>
                          <a:ea typeface="+mn-ea"/>
                        </a:rPr>
                        <a:t>■国際競争力を有する産業や企業の魅力発信</a:t>
                      </a:r>
                    </a:p>
                    <a:p>
                      <a:pPr marL="0" indent="0">
                        <a:buFont typeface="Arial" panose="020B0604020202020204" pitchFamily="34" charset="0"/>
                        <a:buNone/>
                      </a:pPr>
                      <a:r>
                        <a:rPr lang="ja-JP" altLang="en-US" sz="1050" dirty="0">
                          <a:latin typeface="+mn-ea"/>
                          <a:ea typeface="+mn-ea"/>
                        </a:rPr>
                        <a:t>例）ビジネス・文化・国際などの交流の場創出、文化・芸術・音楽イベント、大屋根ライトアップ、文化・芸術・学術の情報発信、起業家・スタートアップ支援イベント、ビジネスセミナー、ピッチイベント、マッチング、ワークショップ</a:t>
                      </a:r>
                    </a:p>
                  </a:txBody>
                  <a:tcPr marL="50597" marR="50597" marT="25298" marB="25298" anchor="ctr">
                    <a:lnL w="63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1927673"/>
                  </a:ext>
                </a:extLst>
              </a:tr>
            </a:tbl>
          </a:graphicData>
        </a:graphic>
      </p:graphicFrame>
      <p:sp>
        <p:nvSpPr>
          <p:cNvPr id="22" name="テキスト ボックス 21">
            <a:extLst>
              <a:ext uri="{FF2B5EF4-FFF2-40B4-BE49-F238E27FC236}">
                <a16:creationId xmlns:a16="http://schemas.microsoft.com/office/drawing/2014/main" id="{D73E2A35-53A6-C914-F2A1-51A8CAB8E01C}"/>
              </a:ext>
            </a:extLst>
          </p:cNvPr>
          <p:cNvSpPr txBox="1"/>
          <p:nvPr/>
        </p:nvSpPr>
        <p:spPr>
          <a:xfrm>
            <a:off x="5506659" y="1659220"/>
            <a:ext cx="3504164" cy="215444"/>
          </a:xfrm>
          <a:prstGeom prst="rect">
            <a:avLst/>
          </a:prstGeom>
          <a:noFill/>
        </p:spPr>
        <p:txBody>
          <a:bodyPr wrap="none" lIns="0" tIns="0" rIns="0" bIns="0" rtlCol="0">
            <a:spAutoFit/>
          </a:bodyPr>
          <a:lstStyle/>
          <a:p>
            <a:pPr marL="285750" indent="-285750">
              <a:buFont typeface="Meiryo UI" panose="020B0604030504040204" pitchFamily="50" charset="-128"/>
              <a:buChar char="○"/>
            </a:pPr>
            <a:r>
              <a:rPr kumimoji="1" lang="ja-JP" altLang="en-US" sz="1400" b="1"/>
              <a:t>機能例（基本構想</a:t>
            </a:r>
            <a:r>
              <a:rPr kumimoji="1" lang="ja-JP" altLang="en-US" sz="1400" b="1" dirty="0"/>
              <a:t>・基本計画への反映）</a:t>
            </a:r>
            <a:endParaRPr kumimoji="1" lang="ja-JP" altLang="en-US" sz="1400" b="1" u="sng" dirty="0"/>
          </a:p>
        </p:txBody>
      </p:sp>
      <p:sp>
        <p:nvSpPr>
          <p:cNvPr id="24" name="二等辺三角形 23">
            <a:extLst>
              <a:ext uri="{FF2B5EF4-FFF2-40B4-BE49-F238E27FC236}">
                <a16:creationId xmlns:a16="http://schemas.microsoft.com/office/drawing/2014/main" id="{D430B08C-DDE1-6FA9-EF0B-E8B35D14028C}"/>
              </a:ext>
            </a:extLst>
          </p:cNvPr>
          <p:cNvSpPr/>
          <p:nvPr/>
        </p:nvSpPr>
        <p:spPr>
          <a:xfrm rot="10800000">
            <a:off x="3409951" y="4931245"/>
            <a:ext cx="3086099" cy="378764"/>
          </a:xfrm>
          <a:prstGeom prst="triangle">
            <a:avLst/>
          </a:prstGeom>
          <a:gradFill>
            <a:gsLst>
              <a:gs pos="100000">
                <a:schemeClr val="accent1">
                  <a:lumMod val="5000"/>
                  <a:lumOff val="95000"/>
                </a:schemeClr>
              </a:gs>
              <a:gs pos="48000">
                <a:srgbClr val="FF0000">
                  <a:alpha val="75000"/>
                </a:srgbClr>
              </a:gs>
              <a:gs pos="0">
                <a:srgbClr val="FF0000"/>
              </a:gs>
              <a:gs pos="100000">
                <a:srgbClr val="FF000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テキスト ボックス 24">
            <a:extLst>
              <a:ext uri="{FF2B5EF4-FFF2-40B4-BE49-F238E27FC236}">
                <a16:creationId xmlns:a16="http://schemas.microsoft.com/office/drawing/2014/main" id="{7AFBABC8-CE7D-29E2-FB7D-9CA920E87FD4}"/>
              </a:ext>
            </a:extLst>
          </p:cNvPr>
          <p:cNvSpPr txBox="1"/>
          <p:nvPr/>
        </p:nvSpPr>
        <p:spPr>
          <a:xfrm>
            <a:off x="212564" y="678498"/>
            <a:ext cx="9466560" cy="934478"/>
          </a:xfrm>
          <a:prstGeom prst="rect">
            <a:avLst/>
          </a:prstGeom>
          <a:solidFill>
            <a:schemeClr val="bg1">
              <a:lumMod val="95000"/>
            </a:schemeClr>
          </a:solidFill>
        </p:spPr>
        <p:txBody>
          <a:bodyPr wrap="square" lIns="36000" tIns="36000" rIns="36000" bIns="36000" rtlCol="0">
            <a:spAutoFit/>
          </a:bodyPr>
          <a:lstStyle/>
          <a:p>
            <a:pPr marL="285750" indent="-285750">
              <a:buFont typeface="Arial" panose="020B0604020202020204" pitchFamily="34" charset="0"/>
              <a:buChar char="•"/>
            </a:pPr>
            <a:r>
              <a:rPr kumimoji="1" lang="ja-JP" altLang="en-US" sz="1400" dirty="0">
                <a:latin typeface="+mn-ea"/>
              </a:rPr>
              <a:t>夢洲第２期区域マスタープラン</a:t>
            </a:r>
            <a:r>
              <a:rPr kumimoji="1" lang="en-US" altLang="ja-JP" sz="1400" dirty="0">
                <a:latin typeface="+mn-ea"/>
              </a:rPr>
              <a:t>Ver.3.0</a:t>
            </a:r>
            <a:r>
              <a:rPr kumimoji="1" lang="ja-JP" altLang="en-US" sz="1400" dirty="0">
                <a:latin typeface="+mn-ea"/>
              </a:rPr>
              <a:t>において、記念公園ゾーンは万博レガシーをわかりやすく継承するためのみどり空間であるとともに、最先端技術の発信などを通じて地方創生や産業振興に取り組む「場」と位置付けられており、これまでの協議により、万博の剰余金や国からの地域未来交付金を活用しながら、大阪府・大阪市が中心となって整備することになっている</a:t>
            </a:r>
            <a:endParaRPr kumimoji="1" lang="en-US" altLang="ja-JP" sz="1400" dirty="0">
              <a:latin typeface="+mn-ea"/>
            </a:endParaRPr>
          </a:p>
          <a:p>
            <a:pPr marL="285750" indent="-285750">
              <a:buFont typeface="Arial" panose="020B0604020202020204" pitchFamily="34" charset="0"/>
              <a:buChar char="•"/>
            </a:pPr>
            <a:r>
              <a:rPr kumimoji="1" lang="ja-JP" altLang="en-US" sz="1400" dirty="0">
                <a:latin typeface="+mn-ea"/>
              </a:rPr>
              <a:t>以下に、整備方針や具体化のための機能例などをふまえた、具体的な計画づくりなど、今後の取組イメージを報告する</a:t>
            </a:r>
          </a:p>
        </p:txBody>
      </p:sp>
      <p:sp>
        <p:nvSpPr>
          <p:cNvPr id="26" name="テキスト ボックス 25">
            <a:extLst>
              <a:ext uri="{FF2B5EF4-FFF2-40B4-BE49-F238E27FC236}">
                <a16:creationId xmlns:a16="http://schemas.microsoft.com/office/drawing/2014/main" id="{883D62C5-F112-9950-CCC8-DC1A93525DBB}"/>
              </a:ext>
            </a:extLst>
          </p:cNvPr>
          <p:cNvSpPr txBox="1"/>
          <p:nvPr/>
        </p:nvSpPr>
        <p:spPr>
          <a:xfrm>
            <a:off x="3930237" y="4976615"/>
            <a:ext cx="1970091" cy="276999"/>
          </a:xfrm>
          <a:prstGeom prst="rect">
            <a:avLst/>
          </a:prstGeom>
          <a:noFill/>
        </p:spPr>
        <p:txBody>
          <a:bodyPr wrap="none" lIns="0" tIns="0" rIns="0" bIns="0" rtlCol="0">
            <a:spAutoFit/>
          </a:bodyPr>
          <a:lstStyle/>
          <a:p>
            <a:r>
              <a:rPr kumimoji="1" lang="ja-JP" altLang="en-US" b="1" dirty="0"/>
              <a:t>今後の取組イメージ</a:t>
            </a:r>
          </a:p>
        </p:txBody>
      </p:sp>
      <p:cxnSp>
        <p:nvCxnSpPr>
          <p:cNvPr id="28" name="直線コネクタ 27">
            <a:extLst>
              <a:ext uri="{FF2B5EF4-FFF2-40B4-BE49-F238E27FC236}">
                <a16:creationId xmlns:a16="http://schemas.microsoft.com/office/drawing/2014/main" id="{6B5D6FD8-C623-B679-91C1-46723FC8CAE3}"/>
              </a:ext>
            </a:extLst>
          </p:cNvPr>
          <p:cNvCxnSpPr/>
          <p:nvPr/>
        </p:nvCxnSpPr>
        <p:spPr>
          <a:xfrm>
            <a:off x="201476" y="533400"/>
            <a:ext cx="7632000" cy="0"/>
          </a:xfrm>
          <a:prstGeom prst="line">
            <a:avLst/>
          </a:prstGeom>
          <a:ln w="44450">
            <a:solidFill>
              <a:srgbClr val="1903BD"/>
            </a:solidFill>
          </a:ln>
          <a:effectLst>
            <a:outerShdw blurRad="63500" dist="25400" dir="5400000" algn="ctr" rotWithShape="0">
              <a:schemeClr val="bg1">
                <a:lumMod val="50000"/>
              </a:schemeClr>
            </a:outerShdw>
          </a:effectLst>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77B2BBAA-DC54-223D-7045-7D2309A7668E}"/>
              </a:ext>
            </a:extLst>
          </p:cNvPr>
          <p:cNvCxnSpPr/>
          <p:nvPr/>
        </p:nvCxnSpPr>
        <p:spPr>
          <a:xfrm>
            <a:off x="7059476" y="558800"/>
            <a:ext cx="2556000" cy="0"/>
          </a:xfrm>
          <a:prstGeom prst="line">
            <a:avLst/>
          </a:prstGeom>
          <a:ln w="25400">
            <a:solidFill>
              <a:srgbClr val="00B050"/>
            </a:solidFill>
          </a:ln>
          <a:effectLst>
            <a:outerShdw blurRad="63500" dist="25400" dir="5400000" algn="ctr" rotWithShape="0">
              <a:schemeClr val="bg1">
                <a:lumMod val="50000"/>
              </a:schemeClr>
            </a:outerShdw>
          </a:effectLst>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2A0F486F-8BA3-0678-8DCC-ACE2D2C682EA}"/>
              </a:ext>
            </a:extLst>
          </p:cNvPr>
          <p:cNvSpPr txBox="1"/>
          <p:nvPr/>
        </p:nvSpPr>
        <p:spPr>
          <a:xfrm>
            <a:off x="237336" y="91603"/>
            <a:ext cx="6923370" cy="369332"/>
          </a:xfrm>
          <a:prstGeom prst="rect">
            <a:avLst/>
          </a:prstGeom>
          <a:noFill/>
        </p:spPr>
        <p:txBody>
          <a:bodyPr wrap="none" lIns="0" tIns="0" rIns="0" bIns="0">
            <a:spAutoFit/>
          </a:bodyPr>
          <a:lstStyle/>
          <a:p>
            <a:r>
              <a:rPr lang="ja-JP" altLang="en-US" sz="2400" b="1" dirty="0"/>
              <a:t>　夢洲の「場の記憶」の継承・展開</a:t>
            </a:r>
            <a:r>
              <a:rPr kumimoji="1" lang="ja-JP" altLang="en-US" sz="2400" b="1" dirty="0"/>
              <a:t>（記念公園ゾーン）</a:t>
            </a:r>
            <a:endParaRPr lang="ja-JP" altLang="en-US" sz="2400" b="1" dirty="0"/>
          </a:p>
        </p:txBody>
      </p:sp>
    </p:spTree>
    <p:extLst>
      <p:ext uri="{BB962C8B-B14F-4D97-AF65-F5344CB8AC3E}">
        <p14:creationId xmlns:p14="http://schemas.microsoft.com/office/powerpoint/2010/main" val="2999169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0686F-D450-A4E0-2C87-BAE95588ABF5}"/>
            </a:ext>
          </a:extLst>
        </p:cNvPr>
        <p:cNvGrpSpPr/>
        <p:nvPr/>
      </p:nvGrpSpPr>
      <p:grpSpPr>
        <a:xfrm>
          <a:off x="0" y="0"/>
          <a:ext cx="0" cy="0"/>
          <a:chOff x="0" y="0"/>
          <a:chExt cx="0" cy="0"/>
        </a:xfrm>
      </p:grpSpPr>
      <p:cxnSp>
        <p:nvCxnSpPr>
          <p:cNvPr id="28" name="直線コネクタ 27">
            <a:extLst>
              <a:ext uri="{FF2B5EF4-FFF2-40B4-BE49-F238E27FC236}">
                <a16:creationId xmlns:a16="http://schemas.microsoft.com/office/drawing/2014/main" id="{AA0B72C8-71D3-7821-BE57-EF23E054EF04}"/>
              </a:ext>
            </a:extLst>
          </p:cNvPr>
          <p:cNvCxnSpPr/>
          <p:nvPr/>
        </p:nvCxnSpPr>
        <p:spPr>
          <a:xfrm>
            <a:off x="201476" y="533400"/>
            <a:ext cx="7632000" cy="0"/>
          </a:xfrm>
          <a:prstGeom prst="line">
            <a:avLst/>
          </a:prstGeom>
          <a:ln w="44450">
            <a:solidFill>
              <a:srgbClr val="1903BD"/>
            </a:solidFill>
          </a:ln>
          <a:effectLst>
            <a:outerShdw blurRad="63500" dist="25400" dir="5400000" algn="ctr" rotWithShape="0">
              <a:schemeClr val="bg1">
                <a:lumMod val="50000"/>
              </a:schemeClr>
            </a:outerShdw>
          </a:effectLst>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99305851-883A-A310-97B4-21A61BEB90B8}"/>
              </a:ext>
            </a:extLst>
          </p:cNvPr>
          <p:cNvCxnSpPr/>
          <p:nvPr/>
        </p:nvCxnSpPr>
        <p:spPr>
          <a:xfrm>
            <a:off x="7059476" y="558800"/>
            <a:ext cx="2556000" cy="0"/>
          </a:xfrm>
          <a:prstGeom prst="line">
            <a:avLst/>
          </a:prstGeom>
          <a:ln w="25400">
            <a:solidFill>
              <a:srgbClr val="00B050"/>
            </a:solidFill>
          </a:ln>
          <a:effectLst>
            <a:outerShdw blurRad="63500" dist="25400" dir="5400000" algn="ctr" rotWithShape="0">
              <a:schemeClr val="bg1">
                <a:lumMod val="50000"/>
              </a:schemeClr>
            </a:outerShdw>
          </a:effectLst>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30A9BD36-E5A8-BD2A-EE10-B4848AC5F14B}"/>
              </a:ext>
            </a:extLst>
          </p:cNvPr>
          <p:cNvSpPr txBox="1"/>
          <p:nvPr/>
        </p:nvSpPr>
        <p:spPr>
          <a:xfrm>
            <a:off x="237336" y="91603"/>
            <a:ext cx="8975214" cy="369332"/>
          </a:xfrm>
          <a:prstGeom prst="rect">
            <a:avLst/>
          </a:prstGeom>
          <a:noFill/>
        </p:spPr>
        <p:txBody>
          <a:bodyPr wrap="none" lIns="0" tIns="0" rIns="0" bIns="0">
            <a:spAutoFit/>
          </a:bodyPr>
          <a:lstStyle/>
          <a:p>
            <a:r>
              <a:rPr lang="ja-JP" altLang="en-US" sz="2400" b="1" dirty="0"/>
              <a:t>　夢洲の「場の記憶」の継承・展開</a:t>
            </a:r>
            <a:r>
              <a:rPr kumimoji="1" lang="ja-JP" altLang="en-US" sz="2400" b="1" dirty="0"/>
              <a:t>（記念公園ゾーン）　　　　（参考）</a:t>
            </a:r>
            <a:endParaRPr lang="ja-JP" altLang="en-US" sz="2400" b="1" dirty="0"/>
          </a:p>
        </p:txBody>
      </p:sp>
      <p:grpSp>
        <p:nvGrpSpPr>
          <p:cNvPr id="2" name="グループ化 1">
            <a:extLst>
              <a:ext uri="{FF2B5EF4-FFF2-40B4-BE49-F238E27FC236}">
                <a16:creationId xmlns:a16="http://schemas.microsoft.com/office/drawing/2014/main" id="{677681C5-71E5-359F-2B07-1E85921A17DF}"/>
              </a:ext>
            </a:extLst>
          </p:cNvPr>
          <p:cNvGrpSpPr/>
          <p:nvPr/>
        </p:nvGrpSpPr>
        <p:grpSpPr>
          <a:xfrm>
            <a:off x="446643" y="1555185"/>
            <a:ext cx="9051179" cy="4791150"/>
            <a:chOff x="170604" y="1032980"/>
            <a:chExt cx="9628914" cy="5096968"/>
          </a:xfrm>
        </p:grpSpPr>
        <p:grpSp>
          <p:nvGrpSpPr>
            <p:cNvPr id="4" name="グループ化 3">
              <a:extLst>
                <a:ext uri="{FF2B5EF4-FFF2-40B4-BE49-F238E27FC236}">
                  <a16:creationId xmlns:a16="http://schemas.microsoft.com/office/drawing/2014/main" id="{118AA64C-23CD-8455-9B05-CB09453BC588}"/>
                </a:ext>
              </a:extLst>
            </p:cNvPr>
            <p:cNvGrpSpPr>
              <a:grpSpLocks noChangeAspect="1"/>
            </p:cNvGrpSpPr>
            <p:nvPr/>
          </p:nvGrpSpPr>
          <p:grpSpPr>
            <a:xfrm>
              <a:off x="170604" y="1032980"/>
              <a:ext cx="9628914" cy="5096968"/>
              <a:chOff x="-574473" y="1043701"/>
              <a:chExt cx="10373991" cy="5491367"/>
            </a:xfrm>
          </p:grpSpPr>
          <p:grpSp>
            <p:nvGrpSpPr>
              <p:cNvPr id="8" name="グループ化 7">
                <a:extLst>
                  <a:ext uri="{FF2B5EF4-FFF2-40B4-BE49-F238E27FC236}">
                    <a16:creationId xmlns:a16="http://schemas.microsoft.com/office/drawing/2014/main" id="{967EF607-014E-697E-5501-EBC96707E9B4}"/>
                  </a:ext>
                </a:extLst>
              </p:cNvPr>
              <p:cNvGrpSpPr/>
              <p:nvPr/>
            </p:nvGrpSpPr>
            <p:grpSpPr>
              <a:xfrm>
                <a:off x="76200" y="1378294"/>
                <a:ext cx="9723318" cy="4964402"/>
                <a:chOff x="76200" y="1378294"/>
                <a:chExt cx="9723318" cy="4964402"/>
              </a:xfrm>
            </p:grpSpPr>
            <p:pic>
              <p:nvPicPr>
                <p:cNvPr id="44" name="図 43">
                  <a:extLst>
                    <a:ext uri="{FF2B5EF4-FFF2-40B4-BE49-F238E27FC236}">
                      <a16:creationId xmlns:a16="http://schemas.microsoft.com/office/drawing/2014/main" id="{A601E270-C822-DBBB-30D4-97BD2D711AE0}"/>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6200" y="1378294"/>
                  <a:ext cx="9723318" cy="4964402"/>
                </a:xfrm>
                <a:prstGeom prst="rect">
                  <a:avLst/>
                </a:prstGeom>
              </p:spPr>
            </p:pic>
            <p:sp>
              <p:nvSpPr>
                <p:cNvPr id="45" name="正方形/長方形 44">
                  <a:extLst>
                    <a:ext uri="{FF2B5EF4-FFF2-40B4-BE49-F238E27FC236}">
                      <a16:creationId xmlns:a16="http://schemas.microsoft.com/office/drawing/2014/main" id="{54FFC272-3507-3AAE-30CB-6015CA7A857F}"/>
                    </a:ext>
                  </a:extLst>
                </p:cNvPr>
                <p:cNvSpPr/>
                <p:nvPr/>
              </p:nvSpPr>
              <p:spPr>
                <a:xfrm rot="1020000">
                  <a:off x="1009431" y="1715728"/>
                  <a:ext cx="5639367" cy="7423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9" name="正方形/長方形 8">
                <a:extLst>
                  <a:ext uri="{FF2B5EF4-FFF2-40B4-BE49-F238E27FC236}">
                    <a16:creationId xmlns:a16="http://schemas.microsoft.com/office/drawing/2014/main" id="{B5D409D8-FCAE-B2F8-76F2-AC2FA6DDAF1D}"/>
                  </a:ext>
                </a:extLst>
              </p:cNvPr>
              <p:cNvSpPr/>
              <p:nvPr/>
            </p:nvSpPr>
            <p:spPr>
              <a:xfrm rot="2534243">
                <a:off x="8660145" y="2880079"/>
                <a:ext cx="275054" cy="7423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テキスト ボックス 9">
                <a:extLst>
                  <a:ext uri="{FF2B5EF4-FFF2-40B4-BE49-F238E27FC236}">
                    <a16:creationId xmlns:a16="http://schemas.microsoft.com/office/drawing/2014/main" id="{AA157D34-F4F4-44D0-9CEC-D663BE1C73C5}"/>
                  </a:ext>
                </a:extLst>
              </p:cNvPr>
              <p:cNvSpPr txBox="1"/>
              <p:nvPr/>
            </p:nvSpPr>
            <p:spPr>
              <a:xfrm>
                <a:off x="8390449" y="3065838"/>
                <a:ext cx="860578" cy="352758"/>
              </a:xfrm>
              <a:prstGeom prst="rect">
                <a:avLst/>
              </a:prstGeom>
              <a:noFill/>
            </p:spPr>
            <p:txBody>
              <a:bodyPr wrap="square" rtlCol="0">
                <a:spAutoFit/>
              </a:bodyPr>
              <a:lstStyle/>
              <a:p>
                <a:pPr algn="ctr"/>
                <a:r>
                  <a:rPr kumimoji="1" lang="ja-JP" altLang="en-US" sz="1400" b="1" dirty="0">
                    <a:solidFill>
                      <a:schemeClr val="bg1">
                        <a:lumMod val="50000"/>
                      </a:schemeClr>
                    </a:solidFill>
                    <a:latin typeface="BIZ UDPゴシック" panose="020B0400000000000000" pitchFamily="50" charset="-128"/>
                    <a:ea typeface="BIZ UDPゴシック" panose="020B0400000000000000" pitchFamily="50" charset="-128"/>
                  </a:rPr>
                  <a:t>夢洲駅</a:t>
                </a:r>
                <a:endParaRPr kumimoji="1" lang="en-US" altLang="ja-JP" sz="1400" b="1" dirty="0">
                  <a:solidFill>
                    <a:schemeClr val="bg1">
                      <a:lumMod val="50000"/>
                    </a:schemeClr>
                  </a:solidFill>
                  <a:latin typeface="BIZ UDPゴシック" panose="020B0400000000000000" pitchFamily="50" charset="-128"/>
                  <a:ea typeface="BIZ UDPゴシック" panose="020B0400000000000000" pitchFamily="50" charset="-128"/>
                </a:endParaRPr>
              </a:p>
            </p:txBody>
          </p:sp>
          <p:sp>
            <p:nvSpPr>
              <p:cNvPr id="11" name="正方形/長方形 10">
                <a:extLst>
                  <a:ext uri="{FF2B5EF4-FFF2-40B4-BE49-F238E27FC236}">
                    <a16:creationId xmlns:a16="http://schemas.microsoft.com/office/drawing/2014/main" id="{F851CC9F-334A-C854-3F84-FB947F173104}"/>
                  </a:ext>
                </a:extLst>
              </p:cNvPr>
              <p:cNvSpPr/>
              <p:nvPr/>
            </p:nvSpPr>
            <p:spPr>
              <a:xfrm rot="20816354">
                <a:off x="7153279" y="5792716"/>
                <a:ext cx="275054" cy="7423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2" name="グループ化 11">
                <a:extLst>
                  <a:ext uri="{FF2B5EF4-FFF2-40B4-BE49-F238E27FC236}">
                    <a16:creationId xmlns:a16="http://schemas.microsoft.com/office/drawing/2014/main" id="{5549218D-0FD4-0E94-6D22-D17CA444C43D}"/>
                  </a:ext>
                </a:extLst>
              </p:cNvPr>
              <p:cNvGrpSpPr/>
              <p:nvPr/>
            </p:nvGrpSpPr>
            <p:grpSpPr>
              <a:xfrm>
                <a:off x="-574473" y="1043701"/>
                <a:ext cx="7258598" cy="5163182"/>
                <a:chOff x="52377" y="7718629"/>
                <a:chExt cx="7258598" cy="5163182"/>
              </a:xfrm>
            </p:grpSpPr>
            <p:sp>
              <p:nvSpPr>
                <p:cNvPr id="13" name="テキスト ボックス 12">
                  <a:extLst>
                    <a:ext uri="{FF2B5EF4-FFF2-40B4-BE49-F238E27FC236}">
                      <a16:creationId xmlns:a16="http://schemas.microsoft.com/office/drawing/2014/main" id="{760AAABA-F1D7-096D-C345-FBABDE8E44F5}"/>
                    </a:ext>
                  </a:extLst>
                </p:cNvPr>
                <p:cNvSpPr txBox="1"/>
                <p:nvPr/>
              </p:nvSpPr>
              <p:spPr>
                <a:xfrm>
                  <a:off x="4879577" y="11239554"/>
                  <a:ext cx="2187614" cy="846618"/>
                </a:xfrm>
                <a:prstGeom prst="rect">
                  <a:avLst/>
                </a:prstGeom>
                <a:noFill/>
              </p:spPr>
              <p:txBody>
                <a:bodyPr wrap="square" rtlCol="0">
                  <a:spAutoFit/>
                </a:bodyPr>
                <a:lstStyle/>
                <a:p>
                  <a:pPr algn="ctr"/>
                  <a:r>
                    <a:rPr kumimoji="1" lang="ja-JP" altLang="en-US" sz="1400" b="1" dirty="0">
                      <a:latin typeface="BIZ UDPゴシック" panose="020B0400000000000000" pitchFamily="50" charset="-128"/>
                      <a:ea typeface="BIZ UDPゴシック" panose="020B0400000000000000" pitchFamily="50" charset="-128"/>
                    </a:rPr>
                    <a:t>ヘルスケアパビリオン跡地活用ゾーン</a:t>
                  </a:r>
                  <a:endParaRPr kumimoji="1" lang="en-US" altLang="ja-JP" sz="1400" b="1" dirty="0">
                    <a:latin typeface="BIZ UDPゴシック" panose="020B0400000000000000" pitchFamily="50" charset="-128"/>
                    <a:ea typeface="BIZ UDPゴシック" panose="020B0400000000000000" pitchFamily="50" charset="-128"/>
                  </a:endParaRPr>
                </a:p>
                <a:p>
                  <a:pPr algn="ct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約</a:t>
                  </a:r>
                  <a:r>
                    <a:rPr kumimoji="1" lang="en-US" altLang="ja-JP" sz="1400" b="1" dirty="0">
                      <a:latin typeface="BIZ UDPゴシック" panose="020B0400000000000000" pitchFamily="50" charset="-128"/>
                      <a:ea typeface="BIZ UDPゴシック" panose="020B0400000000000000" pitchFamily="50" charset="-128"/>
                    </a:rPr>
                    <a:t>1.5ha】</a:t>
                  </a:r>
                </a:p>
              </p:txBody>
            </p:sp>
            <p:sp>
              <p:nvSpPr>
                <p:cNvPr id="14" name="正方形/長方形 13">
                  <a:extLst>
                    <a:ext uri="{FF2B5EF4-FFF2-40B4-BE49-F238E27FC236}">
                      <a16:creationId xmlns:a16="http://schemas.microsoft.com/office/drawing/2014/main" id="{FD029317-5601-7F9B-8F64-58A293856AA3}"/>
                    </a:ext>
                  </a:extLst>
                </p:cNvPr>
                <p:cNvSpPr/>
                <p:nvPr/>
              </p:nvSpPr>
              <p:spPr>
                <a:xfrm rot="1015182">
                  <a:off x="1307599" y="8294225"/>
                  <a:ext cx="6003376" cy="914400"/>
                </a:xfrm>
                <a:prstGeom prst="rect">
                  <a:avLst/>
                </a:prstGeom>
                <a:solidFill>
                  <a:schemeClr val="bg1"/>
                </a:solidFill>
                <a:ln w="28575" cap="sq">
                  <a:noFill/>
                  <a:prstDash val="sysDot"/>
                  <a:round/>
                  <a:headEnd type="triangle" w="med" len="med"/>
                  <a:tailEnd type="triangle" w="med" len="med"/>
                </a:ln>
                <a:effectLst>
                  <a:glow rad="50800">
                    <a:schemeClr val="bg1">
                      <a:alpha val="51000"/>
                    </a:schemeClr>
                  </a:glow>
                  <a:outerShdw dir="60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5" name="直線コネクタ 14">
                  <a:extLst>
                    <a:ext uri="{FF2B5EF4-FFF2-40B4-BE49-F238E27FC236}">
                      <a16:creationId xmlns:a16="http://schemas.microsoft.com/office/drawing/2014/main" id="{CD120B06-FE60-9D2D-8068-A943C4A3273C}"/>
                    </a:ext>
                  </a:extLst>
                </p:cNvPr>
                <p:cNvCxnSpPr>
                  <a:cxnSpLocks/>
                </p:cNvCxnSpPr>
                <p:nvPr/>
              </p:nvCxnSpPr>
              <p:spPr>
                <a:xfrm>
                  <a:off x="1459660" y="8053176"/>
                  <a:ext cx="5583048" cy="1687191"/>
                </a:xfrm>
                <a:prstGeom prst="line">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E1541856-6D0D-6CF5-A30A-86A560AF181E}"/>
                    </a:ext>
                  </a:extLst>
                </p:cNvPr>
                <p:cNvSpPr txBox="1"/>
                <p:nvPr/>
              </p:nvSpPr>
              <p:spPr>
                <a:xfrm rot="900000">
                  <a:off x="3851590" y="8514885"/>
                  <a:ext cx="1156086" cy="369332"/>
                </a:xfrm>
                <a:prstGeom prst="rect">
                  <a:avLst/>
                </a:prstGeom>
                <a:noFill/>
              </p:spPr>
              <p:txBody>
                <a:bodyPr wrap="none" rtlCol="0">
                  <a:spAutoFit/>
                </a:bodyPr>
                <a:lstStyle/>
                <a:p>
                  <a:pPr algn="ctr"/>
                  <a:r>
                    <a:rPr kumimoji="1" lang="ja-JP" altLang="en-US" dirty="0">
                      <a:solidFill>
                        <a:schemeClr val="accent1"/>
                      </a:solidFill>
                      <a:latin typeface="BIZ UDPゴシック" panose="020B0400000000000000" pitchFamily="50" charset="-128"/>
                      <a:ea typeface="BIZ UDPゴシック" panose="020B0400000000000000" pitchFamily="50" charset="-128"/>
                    </a:rPr>
                    <a:t>約</a:t>
                  </a:r>
                  <a:r>
                    <a:rPr kumimoji="1" lang="en-US" altLang="ja-JP" dirty="0">
                      <a:solidFill>
                        <a:schemeClr val="accent1"/>
                      </a:solidFill>
                      <a:latin typeface="BIZ UDPゴシック" panose="020B0400000000000000" pitchFamily="50" charset="-128"/>
                      <a:ea typeface="BIZ UDPゴシック" panose="020B0400000000000000" pitchFamily="50" charset="-128"/>
                    </a:rPr>
                    <a:t>3</a:t>
                  </a:r>
                  <a:r>
                    <a:rPr kumimoji="1" lang="ja-JP" altLang="en-US" dirty="0">
                      <a:solidFill>
                        <a:schemeClr val="accent1"/>
                      </a:solidFill>
                      <a:latin typeface="BIZ UDPゴシック" panose="020B0400000000000000" pitchFamily="50" charset="-128"/>
                      <a:ea typeface="BIZ UDPゴシック" panose="020B0400000000000000" pitchFamily="50" charset="-128"/>
                    </a:rPr>
                    <a:t>４０ｍ</a:t>
                  </a:r>
                  <a:endParaRPr kumimoji="1" lang="en-US" altLang="ja-JP" dirty="0">
                    <a:solidFill>
                      <a:schemeClr val="accent1"/>
                    </a:solidFill>
                    <a:latin typeface="BIZ UDPゴシック" panose="020B0400000000000000" pitchFamily="50" charset="-128"/>
                    <a:ea typeface="BIZ UDPゴシック" panose="020B0400000000000000" pitchFamily="50" charset="-128"/>
                  </a:endParaRPr>
                </a:p>
              </p:txBody>
            </p:sp>
            <p:cxnSp>
              <p:nvCxnSpPr>
                <p:cNvPr id="17" name="直線コネクタ 16">
                  <a:extLst>
                    <a:ext uri="{FF2B5EF4-FFF2-40B4-BE49-F238E27FC236}">
                      <a16:creationId xmlns:a16="http://schemas.microsoft.com/office/drawing/2014/main" id="{18315CAE-C497-D74E-68CA-08ADAF29B8BB}"/>
                    </a:ext>
                  </a:extLst>
                </p:cNvPr>
                <p:cNvCxnSpPr>
                  <a:cxnSpLocks/>
                </p:cNvCxnSpPr>
                <p:nvPr/>
              </p:nvCxnSpPr>
              <p:spPr>
                <a:xfrm>
                  <a:off x="1355771" y="8291992"/>
                  <a:ext cx="5583048" cy="1687191"/>
                </a:xfrm>
                <a:prstGeom prst="line">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8" name="テキスト ボックス 17">
                  <a:extLst>
                    <a:ext uri="{FF2B5EF4-FFF2-40B4-BE49-F238E27FC236}">
                      <a16:creationId xmlns:a16="http://schemas.microsoft.com/office/drawing/2014/main" id="{A53CC567-E98A-213C-7277-E8B25DCF0885}"/>
                    </a:ext>
                  </a:extLst>
                </p:cNvPr>
                <p:cNvSpPr txBox="1"/>
                <p:nvPr/>
              </p:nvSpPr>
              <p:spPr>
                <a:xfrm rot="900000">
                  <a:off x="2883845" y="8611096"/>
                  <a:ext cx="864019" cy="246221"/>
                </a:xfrm>
                <a:prstGeom prst="rect">
                  <a:avLst/>
                </a:prstGeom>
                <a:noFill/>
              </p:spPr>
              <p:txBody>
                <a:bodyPr wrap="none" lIns="0" tIns="0" rIns="0" bIns="0" rtlCol="0">
                  <a:spAutoFit/>
                </a:bodyPr>
                <a:lstStyle/>
                <a:p>
                  <a:pPr algn="ctr"/>
                  <a:r>
                    <a:rPr kumimoji="1" lang="ja-JP" altLang="en-US" sz="1600" dirty="0">
                      <a:solidFill>
                        <a:schemeClr val="accent1"/>
                      </a:solidFill>
                      <a:latin typeface="BIZ UDPゴシック" panose="020B0400000000000000" pitchFamily="50" charset="-128"/>
                      <a:ea typeface="BIZ UDPゴシック" panose="020B0400000000000000" pitchFamily="50" charset="-128"/>
                    </a:rPr>
                    <a:t>約</a:t>
                  </a:r>
                  <a:r>
                    <a:rPr kumimoji="1" lang="en-US" altLang="ja-JP" sz="1600" dirty="0">
                      <a:solidFill>
                        <a:schemeClr val="accent1"/>
                      </a:solidFill>
                      <a:latin typeface="BIZ UDPゴシック" panose="020B0400000000000000" pitchFamily="50" charset="-128"/>
                      <a:ea typeface="BIZ UDPゴシック" panose="020B0400000000000000" pitchFamily="50" charset="-128"/>
                    </a:rPr>
                    <a:t>220</a:t>
                  </a:r>
                  <a:r>
                    <a:rPr kumimoji="1" lang="ja-JP" altLang="en-US" sz="1600" dirty="0">
                      <a:solidFill>
                        <a:schemeClr val="accent1"/>
                      </a:solidFill>
                      <a:latin typeface="BIZ UDPゴシック" panose="020B0400000000000000" pitchFamily="50" charset="-128"/>
                      <a:ea typeface="BIZ UDPゴシック" panose="020B0400000000000000" pitchFamily="50" charset="-128"/>
                    </a:rPr>
                    <a:t>ｍ</a:t>
                  </a:r>
                  <a:endParaRPr kumimoji="1" lang="en-US" altLang="ja-JP" sz="1600" dirty="0">
                    <a:solidFill>
                      <a:schemeClr val="accent1"/>
                    </a:solidFill>
                    <a:latin typeface="BIZ UDPゴシック" panose="020B0400000000000000" pitchFamily="50" charset="-128"/>
                    <a:ea typeface="BIZ UDPゴシック" panose="020B0400000000000000" pitchFamily="50" charset="-128"/>
                  </a:endParaRPr>
                </a:p>
              </p:txBody>
            </p:sp>
            <p:sp>
              <p:nvSpPr>
                <p:cNvPr id="19" name="テキスト ボックス 18">
                  <a:extLst>
                    <a:ext uri="{FF2B5EF4-FFF2-40B4-BE49-F238E27FC236}">
                      <a16:creationId xmlns:a16="http://schemas.microsoft.com/office/drawing/2014/main" id="{C59D6BFE-89B4-71D3-BA4A-AA8855345818}"/>
                    </a:ext>
                  </a:extLst>
                </p:cNvPr>
                <p:cNvSpPr txBox="1"/>
                <p:nvPr/>
              </p:nvSpPr>
              <p:spPr>
                <a:xfrm rot="900000">
                  <a:off x="5479920" y="9397124"/>
                  <a:ext cx="838371" cy="246221"/>
                </a:xfrm>
                <a:prstGeom prst="rect">
                  <a:avLst/>
                </a:prstGeom>
                <a:noFill/>
              </p:spPr>
              <p:txBody>
                <a:bodyPr wrap="none" lIns="0" tIns="0" rIns="0" bIns="0" rtlCol="0">
                  <a:spAutoFit/>
                </a:bodyPr>
                <a:lstStyle/>
                <a:p>
                  <a:pPr algn="ctr"/>
                  <a:r>
                    <a:rPr kumimoji="1" lang="ja-JP" altLang="en-US" sz="1600" dirty="0">
                      <a:solidFill>
                        <a:schemeClr val="accent1"/>
                      </a:solidFill>
                      <a:latin typeface="BIZ UDPゴシック" panose="020B0400000000000000" pitchFamily="50" charset="-128"/>
                      <a:ea typeface="BIZ UDPゴシック" panose="020B0400000000000000" pitchFamily="50" charset="-128"/>
                    </a:rPr>
                    <a:t>約</a:t>
                  </a:r>
                  <a:r>
                    <a:rPr kumimoji="1" lang="en-US" altLang="ja-JP" sz="1600" dirty="0">
                      <a:solidFill>
                        <a:schemeClr val="accent1"/>
                      </a:solidFill>
                      <a:latin typeface="BIZ UDPゴシック" panose="020B0400000000000000" pitchFamily="50" charset="-128"/>
                      <a:ea typeface="BIZ UDPゴシック" panose="020B0400000000000000" pitchFamily="50" charset="-128"/>
                    </a:rPr>
                    <a:t>12</a:t>
                  </a:r>
                  <a:r>
                    <a:rPr kumimoji="1" lang="ja-JP" altLang="en-US" sz="1600" dirty="0">
                      <a:solidFill>
                        <a:schemeClr val="accent1"/>
                      </a:solidFill>
                      <a:latin typeface="BIZ UDPゴシック" panose="020B0400000000000000" pitchFamily="50" charset="-128"/>
                      <a:ea typeface="BIZ UDPゴシック" panose="020B0400000000000000" pitchFamily="50" charset="-128"/>
                    </a:rPr>
                    <a:t>０ｍ</a:t>
                  </a:r>
                  <a:endParaRPr kumimoji="1" lang="en-US" altLang="ja-JP" sz="1600" dirty="0">
                    <a:solidFill>
                      <a:schemeClr val="accent1"/>
                    </a:solidFill>
                    <a:latin typeface="BIZ UDPゴシック" panose="020B0400000000000000" pitchFamily="50" charset="-128"/>
                    <a:ea typeface="BIZ UDPゴシック" panose="020B0400000000000000" pitchFamily="50" charset="-128"/>
                  </a:endParaRPr>
                </a:p>
              </p:txBody>
            </p:sp>
            <p:cxnSp>
              <p:nvCxnSpPr>
                <p:cNvPr id="23" name="直線コネクタ 22">
                  <a:extLst>
                    <a:ext uri="{FF2B5EF4-FFF2-40B4-BE49-F238E27FC236}">
                      <a16:creationId xmlns:a16="http://schemas.microsoft.com/office/drawing/2014/main" id="{6EE4F7C7-B71F-0367-90DC-0E3C162F8181}"/>
                    </a:ext>
                  </a:extLst>
                </p:cNvPr>
                <p:cNvCxnSpPr>
                  <a:cxnSpLocks/>
                </p:cNvCxnSpPr>
                <p:nvPr/>
              </p:nvCxnSpPr>
              <p:spPr>
                <a:xfrm rot="5400000" flipV="1">
                  <a:off x="674865" y="8262265"/>
                  <a:ext cx="178384" cy="6477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DFE060A5-9016-E46A-2B2E-EDDEBB879612}"/>
                    </a:ext>
                  </a:extLst>
                </p:cNvPr>
                <p:cNvCxnSpPr>
                  <a:cxnSpLocks/>
                </p:cNvCxnSpPr>
                <p:nvPr/>
              </p:nvCxnSpPr>
              <p:spPr>
                <a:xfrm rot="5400000" flipV="1">
                  <a:off x="287035" y="9756500"/>
                  <a:ext cx="178384" cy="6477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17EC5BE9-0493-AF5F-4C8F-9972EFBA0D44}"/>
                    </a:ext>
                  </a:extLst>
                </p:cNvPr>
                <p:cNvCxnSpPr>
                  <a:cxnSpLocks/>
                </p:cNvCxnSpPr>
                <p:nvPr/>
              </p:nvCxnSpPr>
              <p:spPr>
                <a:xfrm flipH="1">
                  <a:off x="158936" y="8553602"/>
                  <a:ext cx="400029" cy="1491529"/>
                </a:xfrm>
                <a:prstGeom prst="line">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32" name="テキスト ボックス 31">
                  <a:extLst>
                    <a:ext uri="{FF2B5EF4-FFF2-40B4-BE49-F238E27FC236}">
                      <a16:creationId xmlns:a16="http://schemas.microsoft.com/office/drawing/2014/main" id="{83AECE80-D3EF-9208-4C5D-F4FEABED2F04}"/>
                    </a:ext>
                  </a:extLst>
                </p:cNvPr>
                <p:cNvSpPr txBox="1"/>
                <p:nvPr/>
              </p:nvSpPr>
              <p:spPr>
                <a:xfrm rot="900000">
                  <a:off x="53577" y="9014111"/>
                  <a:ext cx="708527" cy="246221"/>
                </a:xfrm>
                <a:prstGeom prst="rect">
                  <a:avLst/>
                </a:prstGeom>
                <a:noFill/>
              </p:spPr>
              <p:txBody>
                <a:bodyPr wrap="none" lIns="0" tIns="0" rIns="0" bIns="0" rtlCol="0">
                  <a:spAutoFit/>
                </a:bodyPr>
                <a:lstStyle/>
                <a:p>
                  <a:pPr algn="ctr"/>
                  <a:r>
                    <a:rPr kumimoji="1" lang="ja-JP" altLang="en-US" sz="1600" dirty="0">
                      <a:solidFill>
                        <a:schemeClr val="accent1"/>
                      </a:solidFill>
                      <a:latin typeface="BIZ UDPゴシック" panose="020B0400000000000000" pitchFamily="50" charset="-128"/>
                      <a:ea typeface="BIZ UDPゴシック" panose="020B0400000000000000" pitchFamily="50" charset="-128"/>
                    </a:rPr>
                    <a:t>約</a:t>
                  </a:r>
                  <a:r>
                    <a:rPr kumimoji="1" lang="en-US" altLang="ja-JP" sz="1600" dirty="0">
                      <a:solidFill>
                        <a:schemeClr val="accent1"/>
                      </a:solidFill>
                      <a:latin typeface="BIZ UDPゴシック" panose="020B0400000000000000" pitchFamily="50" charset="-128"/>
                      <a:ea typeface="BIZ UDPゴシック" panose="020B0400000000000000" pitchFamily="50" charset="-128"/>
                    </a:rPr>
                    <a:t>90</a:t>
                  </a:r>
                  <a:r>
                    <a:rPr kumimoji="1" lang="ja-JP" altLang="en-US" sz="1600" dirty="0">
                      <a:solidFill>
                        <a:schemeClr val="accent1"/>
                      </a:solidFill>
                      <a:latin typeface="BIZ UDPゴシック" panose="020B0400000000000000" pitchFamily="50" charset="-128"/>
                      <a:ea typeface="BIZ UDPゴシック" panose="020B0400000000000000" pitchFamily="50" charset="-128"/>
                    </a:rPr>
                    <a:t>ｍ</a:t>
                  </a:r>
                  <a:endParaRPr kumimoji="1" lang="en-US" altLang="ja-JP" sz="1600" dirty="0">
                    <a:solidFill>
                      <a:schemeClr val="accent1"/>
                    </a:solidFill>
                    <a:latin typeface="BIZ UDPゴシック" panose="020B0400000000000000" pitchFamily="50" charset="-128"/>
                    <a:ea typeface="BIZ UDPゴシック" panose="020B0400000000000000" pitchFamily="50" charset="-128"/>
                  </a:endParaRPr>
                </a:p>
              </p:txBody>
            </p:sp>
            <p:cxnSp>
              <p:nvCxnSpPr>
                <p:cNvPr id="33" name="直線コネクタ 32">
                  <a:extLst>
                    <a:ext uri="{FF2B5EF4-FFF2-40B4-BE49-F238E27FC236}">
                      <a16:creationId xmlns:a16="http://schemas.microsoft.com/office/drawing/2014/main" id="{FD256DC7-C41C-D5FB-98D1-9A2089776B2A}"/>
                    </a:ext>
                  </a:extLst>
                </p:cNvPr>
                <p:cNvCxnSpPr>
                  <a:cxnSpLocks/>
                </p:cNvCxnSpPr>
                <p:nvPr/>
              </p:nvCxnSpPr>
              <p:spPr>
                <a:xfrm flipH="1">
                  <a:off x="4869472" y="9977387"/>
                  <a:ext cx="320410" cy="1101229"/>
                </a:xfrm>
                <a:prstGeom prst="line">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9875B5A5-9F15-12F7-3AAD-FC75E9B1DC97}"/>
                    </a:ext>
                  </a:extLst>
                </p:cNvPr>
                <p:cNvSpPr txBox="1"/>
                <p:nvPr/>
              </p:nvSpPr>
              <p:spPr>
                <a:xfrm rot="900000">
                  <a:off x="4830270" y="10224924"/>
                  <a:ext cx="708527" cy="246221"/>
                </a:xfrm>
                <a:prstGeom prst="rect">
                  <a:avLst/>
                </a:prstGeom>
                <a:noFill/>
              </p:spPr>
              <p:txBody>
                <a:bodyPr wrap="none" lIns="0" tIns="0" rIns="0" bIns="0" rtlCol="0">
                  <a:spAutoFit/>
                </a:bodyPr>
                <a:lstStyle/>
                <a:p>
                  <a:pPr algn="ctr"/>
                  <a:r>
                    <a:rPr kumimoji="1" lang="ja-JP" altLang="en-US" sz="1600" dirty="0">
                      <a:solidFill>
                        <a:schemeClr val="accent1"/>
                      </a:solidFill>
                      <a:latin typeface="BIZ UDPゴシック" panose="020B0400000000000000" pitchFamily="50" charset="-128"/>
                      <a:ea typeface="BIZ UDPゴシック" panose="020B0400000000000000" pitchFamily="50" charset="-128"/>
                    </a:rPr>
                    <a:t>約</a:t>
                  </a:r>
                  <a:r>
                    <a:rPr kumimoji="1" lang="en-US" altLang="ja-JP" sz="1600" dirty="0">
                      <a:solidFill>
                        <a:schemeClr val="accent1"/>
                      </a:solidFill>
                      <a:latin typeface="BIZ UDPゴシック" panose="020B0400000000000000" pitchFamily="50" charset="-128"/>
                      <a:ea typeface="BIZ UDPゴシック" panose="020B0400000000000000" pitchFamily="50" charset="-128"/>
                    </a:rPr>
                    <a:t>70</a:t>
                  </a:r>
                  <a:r>
                    <a:rPr kumimoji="1" lang="ja-JP" altLang="en-US" sz="1600" dirty="0">
                      <a:solidFill>
                        <a:schemeClr val="accent1"/>
                      </a:solidFill>
                      <a:latin typeface="BIZ UDPゴシック" panose="020B0400000000000000" pitchFamily="50" charset="-128"/>
                      <a:ea typeface="BIZ UDPゴシック" panose="020B0400000000000000" pitchFamily="50" charset="-128"/>
                    </a:rPr>
                    <a:t>ｍ</a:t>
                  </a:r>
                  <a:endParaRPr kumimoji="1" lang="en-US" altLang="ja-JP" sz="1600" dirty="0">
                    <a:solidFill>
                      <a:schemeClr val="accent1"/>
                    </a:solidFill>
                    <a:latin typeface="BIZ UDPゴシック" panose="020B0400000000000000" pitchFamily="50" charset="-128"/>
                    <a:ea typeface="BIZ UDPゴシック" panose="020B0400000000000000" pitchFamily="50" charset="-128"/>
                  </a:endParaRPr>
                </a:p>
              </p:txBody>
            </p:sp>
            <p:sp>
              <p:nvSpPr>
                <p:cNvPr id="35" name="テキスト ボックス 34">
                  <a:extLst>
                    <a:ext uri="{FF2B5EF4-FFF2-40B4-BE49-F238E27FC236}">
                      <a16:creationId xmlns:a16="http://schemas.microsoft.com/office/drawing/2014/main" id="{9A9D6BAE-2D4D-6C46-6B04-364F23BAB621}"/>
                    </a:ext>
                  </a:extLst>
                </p:cNvPr>
                <p:cNvSpPr txBox="1"/>
                <p:nvPr/>
              </p:nvSpPr>
              <p:spPr>
                <a:xfrm>
                  <a:off x="2597885" y="10587932"/>
                  <a:ext cx="1758494" cy="388033"/>
                </a:xfrm>
                <a:prstGeom prst="rect">
                  <a:avLst/>
                </a:prstGeom>
                <a:noFill/>
              </p:spPr>
              <p:txBody>
                <a:bodyPr wrap="square" rtlCol="0">
                  <a:spAutoFit/>
                </a:bodyPr>
                <a:lstStyle/>
                <a:p>
                  <a:r>
                    <a:rPr kumimoji="1" lang="ja-JP" altLang="en-US" sz="1600" b="1" dirty="0">
                      <a:effectLst>
                        <a:glow rad="139700">
                          <a:schemeClr val="bg1">
                            <a:alpha val="40000"/>
                          </a:schemeClr>
                        </a:glow>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大屋根リング</a:t>
                  </a:r>
                  <a:endParaRPr kumimoji="1" lang="en-US" altLang="ja-JP" sz="1600" b="1" dirty="0">
                    <a:effectLst>
                      <a:glow rad="139700">
                        <a:schemeClr val="bg1">
                          <a:alpha val="40000"/>
                        </a:schemeClr>
                      </a:glow>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endParaRPr>
                </a:p>
              </p:txBody>
            </p:sp>
            <p:sp>
              <p:nvSpPr>
                <p:cNvPr id="36" name="テキスト ボックス 35">
                  <a:extLst>
                    <a:ext uri="{FF2B5EF4-FFF2-40B4-BE49-F238E27FC236}">
                      <a16:creationId xmlns:a16="http://schemas.microsoft.com/office/drawing/2014/main" id="{CD03A38E-2B42-7435-2677-8C5B9556FA9F}"/>
                    </a:ext>
                  </a:extLst>
                </p:cNvPr>
                <p:cNvSpPr txBox="1"/>
                <p:nvPr/>
              </p:nvSpPr>
              <p:spPr>
                <a:xfrm>
                  <a:off x="4147295" y="7718629"/>
                  <a:ext cx="1865469" cy="307777"/>
                </a:xfrm>
                <a:prstGeom prst="rect">
                  <a:avLst/>
                </a:prstGeom>
                <a:noFill/>
                <a:effectLst>
                  <a:outerShdw blurRad="50800" dist="50800" dir="5400000" algn="ctr" rotWithShape="0">
                    <a:schemeClr val="bg1"/>
                  </a:outerShdw>
                </a:effectLst>
              </p:spPr>
              <p:txBody>
                <a:bodyPr wrap="square" rtlCol="0">
                  <a:spAutoFit/>
                </a:bodyPr>
                <a:lstStyle/>
                <a:p>
                  <a:pPr algn="ctr"/>
                  <a:r>
                    <a:rPr kumimoji="1" lang="ja-JP" altLang="en-US" sz="1400" b="1" dirty="0">
                      <a:solidFill>
                        <a:schemeClr val="bg1">
                          <a:lumMod val="50000"/>
                        </a:schemeClr>
                      </a:solidFill>
                      <a:latin typeface="BIZ UDPゴシック" panose="020B0400000000000000" pitchFamily="50" charset="-128"/>
                      <a:ea typeface="BIZ UDPゴシック" panose="020B0400000000000000" pitchFamily="50" charset="-128"/>
                    </a:rPr>
                    <a:t>第１期区域（</a:t>
                  </a:r>
                  <a:r>
                    <a:rPr kumimoji="1" lang="en-US" altLang="ja-JP" sz="1400" b="1" dirty="0">
                      <a:solidFill>
                        <a:schemeClr val="bg1">
                          <a:lumMod val="50000"/>
                        </a:schemeClr>
                      </a:solidFill>
                      <a:latin typeface="BIZ UDPゴシック" panose="020B0400000000000000" pitchFamily="50" charset="-128"/>
                      <a:ea typeface="BIZ UDPゴシック" panose="020B0400000000000000" pitchFamily="50" charset="-128"/>
                    </a:rPr>
                    <a:t>IR</a:t>
                  </a:r>
                  <a:r>
                    <a:rPr kumimoji="1" lang="ja-JP" altLang="en-US" sz="1400" b="1" dirty="0">
                      <a:solidFill>
                        <a:schemeClr val="bg1">
                          <a:lumMod val="50000"/>
                        </a:schemeClr>
                      </a:solidFill>
                      <a:latin typeface="BIZ UDPゴシック" panose="020B0400000000000000" pitchFamily="50" charset="-128"/>
                      <a:ea typeface="BIZ UDPゴシック" panose="020B0400000000000000" pitchFamily="50" charset="-128"/>
                    </a:rPr>
                    <a:t>）</a:t>
                  </a:r>
                  <a:endParaRPr kumimoji="1" lang="en-US" altLang="ja-JP" sz="1400" b="1" dirty="0">
                    <a:solidFill>
                      <a:schemeClr val="bg1">
                        <a:lumMod val="50000"/>
                      </a:schemeClr>
                    </a:solidFill>
                    <a:latin typeface="BIZ UDPゴシック" panose="020B0400000000000000" pitchFamily="50" charset="-128"/>
                    <a:ea typeface="BIZ UDPゴシック" panose="020B0400000000000000" pitchFamily="50" charset="-128"/>
                  </a:endParaRPr>
                </a:p>
              </p:txBody>
            </p:sp>
            <p:cxnSp>
              <p:nvCxnSpPr>
                <p:cNvPr id="37" name="直線コネクタ 36">
                  <a:extLst>
                    <a:ext uri="{FF2B5EF4-FFF2-40B4-BE49-F238E27FC236}">
                      <a16:creationId xmlns:a16="http://schemas.microsoft.com/office/drawing/2014/main" id="{005F4630-15EB-D8ED-4488-AF58EB81F89C}"/>
                    </a:ext>
                  </a:extLst>
                </p:cNvPr>
                <p:cNvCxnSpPr/>
                <p:nvPr/>
              </p:nvCxnSpPr>
              <p:spPr>
                <a:xfrm flipV="1">
                  <a:off x="1306449" y="7946800"/>
                  <a:ext cx="178384" cy="6477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9C8B1B8E-A277-0467-0130-E364AA7D11C2}"/>
                    </a:ext>
                  </a:extLst>
                </p:cNvPr>
                <p:cNvCxnSpPr/>
                <p:nvPr/>
              </p:nvCxnSpPr>
              <p:spPr>
                <a:xfrm flipV="1">
                  <a:off x="6901753" y="9615734"/>
                  <a:ext cx="178384" cy="6477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5D0F8A6B-4BA5-1322-4D15-9AF6694BBB51}"/>
                    </a:ext>
                  </a:extLst>
                </p:cNvPr>
                <p:cNvCxnSpPr>
                  <a:cxnSpLocks/>
                </p:cNvCxnSpPr>
                <p:nvPr/>
              </p:nvCxnSpPr>
              <p:spPr>
                <a:xfrm flipV="1">
                  <a:off x="4850530" y="9392073"/>
                  <a:ext cx="156745" cy="552613"/>
                </a:xfrm>
                <a:prstGeom prst="line">
                  <a:avLst/>
                </a:prstGeom>
                <a:ln>
                  <a:tailEnd type="ova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8245FE16-5951-B7B2-ABEB-D4DEDBCCE6EA}"/>
                    </a:ext>
                  </a:extLst>
                </p:cNvPr>
                <p:cNvCxnSpPr>
                  <a:cxnSpLocks/>
                </p:cNvCxnSpPr>
                <p:nvPr/>
              </p:nvCxnSpPr>
              <p:spPr>
                <a:xfrm>
                  <a:off x="4599963" y="11015083"/>
                  <a:ext cx="346817" cy="103366"/>
                </a:xfrm>
                <a:prstGeom prst="line">
                  <a:avLst/>
                </a:prstGeom>
              </p:spPr>
              <p:style>
                <a:lnRef idx="1">
                  <a:schemeClr val="accent1"/>
                </a:lnRef>
                <a:fillRef idx="0">
                  <a:schemeClr val="accent1"/>
                </a:fillRef>
                <a:effectRef idx="0">
                  <a:schemeClr val="accent1"/>
                </a:effectRef>
                <a:fontRef idx="minor">
                  <a:schemeClr val="tx1"/>
                </a:fontRef>
              </p:style>
            </p:cxnSp>
            <p:sp>
              <p:nvSpPr>
                <p:cNvPr id="41" name="フリーフォーム: 図形 40">
                  <a:extLst>
                    <a:ext uri="{FF2B5EF4-FFF2-40B4-BE49-F238E27FC236}">
                      <a16:creationId xmlns:a16="http://schemas.microsoft.com/office/drawing/2014/main" id="{8E60B03C-15A9-B8FB-E0C5-55A922FD32ED}"/>
                    </a:ext>
                  </a:extLst>
                </p:cNvPr>
                <p:cNvSpPr/>
                <p:nvPr/>
              </p:nvSpPr>
              <p:spPr>
                <a:xfrm>
                  <a:off x="829376" y="8752573"/>
                  <a:ext cx="4427621" cy="4129238"/>
                </a:xfrm>
                <a:custGeom>
                  <a:avLst/>
                  <a:gdLst>
                    <a:gd name="connsiteX0" fmla="*/ 442762 w 4427621"/>
                    <a:gd name="connsiteY0" fmla="*/ 0 h 4129238"/>
                    <a:gd name="connsiteX1" fmla="*/ 4071486 w 4427621"/>
                    <a:gd name="connsiteY1" fmla="*/ 1087654 h 4129238"/>
                    <a:gd name="connsiteX2" fmla="*/ 3696101 w 4427621"/>
                    <a:gd name="connsiteY2" fmla="*/ 2223435 h 4129238"/>
                    <a:gd name="connsiteX3" fmla="*/ 4427621 w 4427621"/>
                    <a:gd name="connsiteY3" fmla="*/ 3243713 h 4129238"/>
                    <a:gd name="connsiteX4" fmla="*/ 4379495 w 4427621"/>
                    <a:gd name="connsiteY4" fmla="*/ 3590223 h 4129238"/>
                    <a:gd name="connsiteX5" fmla="*/ 3416968 w 4427621"/>
                    <a:gd name="connsiteY5" fmla="*/ 4129238 h 4129238"/>
                    <a:gd name="connsiteX6" fmla="*/ 2791326 w 4427621"/>
                    <a:gd name="connsiteY6" fmla="*/ 3234088 h 4129238"/>
                    <a:gd name="connsiteX7" fmla="*/ 1934678 w 4427621"/>
                    <a:gd name="connsiteY7" fmla="*/ 2444816 h 4129238"/>
                    <a:gd name="connsiteX8" fmla="*/ 991402 w 4427621"/>
                    <a:gd name="connsiteY8" fmla="*/ 1857675 h 4129238"/>
                    <a:gd name="connsiteX9" fmla="*/ 0 w 4427621"/>
                    <a:gd name="connsiteY9" fmla="*/ 1472665 h 4129238"/>
                    <a:gd name="connsiteX10" fmla="*/ 442762 w 4427621"/>
                    <a:gd name="connsiteY10" fmla="*/ 0 h 4129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27621" h="4129238">
                      <a:moveTo>
                        <a:pt x="442762" y="0"/>
                      </a:moveTo>
                      <a:lnTo>
                        <a:pt x="4071486" y="1087654"/>
                      </a:lnTo>
                      <a:lnTo>
                        <a:pt x="3696101" y="2223435"/>
                      </a:lnTo>
                      <a:lnTo>
                        <a:pt x="4427621" y="3243713"/>
                      </a:lnTo>
                      <a:lnTo>
                        <a:pt x="4379495" y="3590223"/>
                      </a:lnTo>
                      <a:lnTo>
                        <a:pt x="3416968" y="4129238"/>
                      </a:lnTo>
                      <a:lnTo>
                        <a:pt x="2791326" y="3234088"/>
                      </a:lnTo>
                      <a:lnTo>
                        <a:pt x="1934678" y="2444816"/>
                      </a:lnTo>
                      <a:lnTo>
                        <a:pt x="991402" y="1857675"/>
                      </a:lnTo>
                      <a:lnTo>
                        <a:pt x="0" y="1472665"/>
                      </a:lnTo>
                      <a:lnTo>
                        <a:pt x="442762" y="0"/>
                      </a:lnTo>
                      <a:close/>
                    </a:path>
                  </a:pathLst>
                </a:custGeom>
                <a:noFill/>
                <a:ln w="44450" cap="sq">
                  <a:solidFill>
                    <a:srgbClr val="FF0000"/>
                  </a:solidFill>
                  <a:prstDash val="sysDot"/>
                  <a:round/>
                  <a:headEnd type="triangle" w="med" len="med"/>
                  <a:tailEnd type="triangle" w="med" len="med"/>
                </a:ln>
                <a:effectLst>
                  <a:glow rad="50800">
                    <a:srgbClr val="00B050">
                      <a:alpha val="51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62A90139-CE1F-2B45-6D9D-6348EFEC2BD5}"/>
                    </a:ext>
                  </a:extLst>
                </p:cNvPr>
                <p:cNvSpPr txBox="1"/>
                <p:nvPr/>
              </p:nvSpPr>
              <p:spPr>
                <a:xfrm>
                  <a:off x="1507649" y="9671744"/>
                  <a:ext cx="1758494" cy="615552"/>
                </a:xfrm>
                <a:prstGeom prst="rect">
                  <a:avLst/>
                </a:prstGeom>
                <a:noFill/>
              </p:spPr>
              <p:txBody>
                <a:bodyPr wrap="none" lIns="0" tIns="0" rIns="0" bIns="0" rtlCol="0">
                  <a:spAutoFit/>
                </a:bodyPr>
                <a:lstStyle/>
                <a:p>
                  <a:pPr algn="ctr"/>
                  <a:r>
                    <a:rPr kumimoji="1" lang="ja-JP" altLang="en-US" sz="2000" b="1" dirty="0">
                      <a:highlight>
                        <a:srgbClr val="FFFF00"/>
                      </a:highlight>
                      <a:latin typeface="BIZ UDPゴシック" panose="020B0400000000000000" pitchFamily="50" charset="-128"/>
                      <a:ea typeface="BIZ UDPゴシック" panose="020B0400000000000000" pitchFamily="50" charset="-128"/>
                    </a:rPr>
                    <a:t>記念公園ゾーン</a:t>
                  </a:r>
                  <a:endParaRPr kumimoji="1" lang="en-US" altLang="ja-JP" sz="2000" b="1" dirty="0">
                    <a:highlight>
                      <a:srgbClr val="FFFF00"/>
                    </a:highlight>
                    <a:latin typeface="BIZ UDPゴシック" panose="020B0400000000000000" pitchFamily="50" charset="-128"/>
                    <a:ea typeface="BIZ UDPゴシック" panose="020B0400000000000000" pitchFamily="50" charset="-128"/>
                  </a:endParaRPr>
                </a:p>
                <a:p>
                  <a:pPr algn="ctr"/>
                  <a:r>
                    <a:rPr kumimoji="1" lang="en-US" altLang="ja-JP" sz="2000" b="1" dirty="0">
                      <a:highlight>
                        <a:srgbClr val="FFFF00"/>
                      </a:highlight>
                      <a:latin typeface="BIZ UDPゴシック" panose="020B0400000000000000" pitchFamily="50" charset="-128"/>
                      <a:ea typeface="BIZ UDPゴシック" panose="020B0400000000000000" pitchFamily="50" charset="-128"/>
                    </a:rPr>
                    <a:t>【2.9ha】</a:t>
                  </a:r>
                </a:p>
              </p:txBody>
            </p:sp>
            <p:sp>
              <p:nvSpPr>
                <p:cNvPr id="43" name="フリーフォーム: 図形 1034">
                  <a:extLst>
                    <a:ext uri="{FF2B5EF4-FFF2-40B4-BE49-F238E27FC236}">
                      <a16:creationId xmlns:a16="http://schemas.microsoft.com/office/drawing/2014/main" id="{CF430FF1-12C2-93BD-A830-9A577FAD824E}"/>
                    </a:ext>
                  </a:extLst>
                </p:cNvPr>
                <p:cNvSpPr/>
                <p:nvPr/>
              </p:nvSpPr>
              <p:spPr>
                <a:xfrm rot="16200000">
                  <a:off x="1641101" y="8664448"/>
                  <a:ext cx="788734" cy="256562"/>
                </a:xfrm>
                <a:custGeom>
                  <a:avLst/>
                  <a:gdLst>
                    <a:gd name="connsiteX0" fmla="*/ 741872 w 2769080"/>
                    <a:gd name="connsiteY0" fmla="*/ 0 h 2070340"/>
                    <a:gd name="connsiteX1" fmla="*/ 8627 w 2769080"/>
                    <a:gd name="connsiteY1" fmla="*/ 1164566 h 2070340"/>
                    <a:gd name="connsiteX2" fmla="*/ 0 w 2769080"/>
                    <a:gd name="connsiteY2" fmla="*/ 1250830 h 2070340"/>
                    <a:gd name="connsiteX3" fmla="*/ 8627 w 2769080"/>
                    <a:gd name="connsiteY3" fmla="*/ 1328468 h 2070340"/>
                    <a:gd name="connsiteX4" fmla="*/ 43132 w 2769080"/>
                    <a:gd name="connsiteY4" fmla="*/ 1388853 h 2070340"/>
                    <a:gd name="connsiteX5" fmla="*/ 94891 w 2769080"/>
                    <a:gd name="connsiteY5" fmla="*/ 1440611 h 2070340"/>
                    <a:gd name="connsiteX6" fmla="*/ 2087593 w 2769080"/>
                    <a:gd name="connsiteY6" fmla="*/ 2044460 h 2070340"/>
                    <a:gd name="connsiteX7" fmla="*/ 2234242 w 2769080"/>
                    <a:gd name="connsiteY7" fmla="*/ 2070340 h 2070340"/>
                    <a:gd name="connsiteX8" fmla="*/ 2458529 w 2769080"/>
                    <a:gd name="connsiteY8" fmla="*/ 2009955 h 2070340"/>
                    <a:gd name="connsiteX9" fmla="*/ 2725948 w 2769080"/>
                    <a:gd name="connsiteY9" fmla="*/ 1906438 h 2070340"/>
                    <a:gd name="connsiteX10" fmla="*/ 2769080 w 2769080"/>
                    <a:gd name="connsiteY10" fmla="*/ 1871932 h 2070340"/>
                    <a:gd name="connsiteX11" fmla="*/ 2553419 w 2769080"/>
                    <a:gd name="connsiteY11" fmla="*/ 1043796 h 2070340"/>
                    <a:gd name="connsiteX12" fmla="*/ 2527540 w 2769080"/>
                    <a:gd name="connsiteY12" fmla="*/ 862642 h 2070340"/>
                    <a:gd name="connsiteX13" fmla="*/ 2622431 w 2769080"/>
                    <a:gd name="connsiteY13" fmla="*/ 629728 h 2070340"/>
                    <a:gd name="connsiteX0" fmla="*/ 741872 w 2769080"/>
                    <a:gd name="connsiteY0" fmla="*/ 0 h 2070340"/>
                    <a:gd name="connsiteX1" fmla="*/ 8627 w 2769080"/>
                    <a:gd name="connsiteY1" fmla="*/ 1164566 h 2070340"/>
                    <a:gd name="connsiteX2" fmla="*/ 0 w 2769080"/>
                    <a:gd name="connsiteY2" fmla="*/ 1250830 h 2070340"/>
                    <a:gd name="connsiteX3" fmla="*/ 8627 w 2769080"/>
                    <a:gd name="connsiteY3" fmla="*/ 1328468 h 2070340"/>
                    <a:gd name="connsiteX4" fmla="*/ 43132 w 2769080"/>
                    <a:gd name="connsiteY4" fmla="*/ 1388853 h 2070340"/>
                    <a:gd name="connsiteX5" fmla="*/ 94891 w 2769080"/>
                    <a:gd name="connsiteY5" fmla="*/ 1440611 h 2070340"/>
                    <a:gd name="connsiteX6" fmla="*/ 2087593 w 2769080"/>
                    <a:gd name="connsiteY6" fmla="*/ 2044460 h 2070340"/>
                    <a:gd name="connsiteX7" fmla="*/ 2234242 w 2769080"/>
                    <a:gd name="connsiteY7" fmla="*/ 2070340 h 2070340"/>
                    <a:gd name="connsiteX8" fmla="*/ 2458529 w 2769080"/>
                    <a:gd name="connsiteY8" fmla="*/ 2009955 h 2070340"/>
                    <a:gd name="connsiteX9" fmla="*/ 2725948 w 2769080"/>
                    <a:gd name="connsiteY9" fmla="*/ 1906438 h 2070340"/>
                    <a:gd name="connsiteX10" fmla="*/ 2769080 w 2769080"/>
                    <a:gd name="connsiteY10" fmla="*/ 1871932 h 2070340"/>
                    <a:gd name="connsiteX11" fmla="*/ 2553419 w 2769080"/>
                    <a:gd name="connsiteY11" fmla="*/ 1043796 h 2070340"/>
                    <a:gd name="connsiteX12" fmla="*/ 2527540 w 2769080"/>
                    <a:gd name="connsiteY12" fmla="*/ 862642 h 2070340"/>
                    <a:gd name="connsiteX0" fmla="*/ 741872 w 2769080"/>
                    <a:gd name="connsiteY0" fmla="*/ 0 h 2070340"/>
                    <a:gd name="connsiteX1" fmla="*/ 8627 w 2769080"/>
                    <a:gd name="connsiteY1" fmla="*/ 1164566 h 2070340"/>
                    <a:gd name="connsiteX2" fmla="*/ 0 w 2769080"/>
                    <a:gd name="connsiteY2" fmla="*/ 1250830 h 2070340"/>
                    <a:gd name="connsiteX3" fmla="*/ 8627 w 2769080"/>
                    <a:gd name="connsiteY3" fmla="*/ 1328468 h 2070340"/>
                    <a:gd name="connsiteX4" fmla="*/ 43132 w 2769080"/>
                    <a:gd name="connsiteY4" fmla="*/ 1388853 h 2070340"/>
                    <a:gd name="connsiteX5" fmla="*/ 94891 w 2769080"/>
                    <a:gd name="connsiteY5" fmla="*/ 1440611 h 2070340"/>
                    <a:gd name="connsiteX6" fmla="*/ 2087593 w 2769080"/>
                    <a:gd name="connsiteY6" fmla="*/ 2044460 h 2070340"/>
                    <a:gd name="connsiteX7" fmla="*/ 2234242 w 2769080"/>
                    <a:gd name="connsiteY7" fmla="*/ 2070340 h 2070340"/>
                    <a:gd name="connsiteX8" fmla="*/ 2458529 w 2769080"/>
                    <a:gd name="connsiteY8" fmla="*/ 2009955 h 2070340"/>
                    <a:gd name="connsiteX9" fmla="*/ 2725948 w 2769080"/>
                    <a:gd name="connsiteY9" fmla="*/ 1906438 h 2070340"/>
                    <a:gd name="connsiteX10" fmla="*/ 2769080 w 2769080"/>
                    <a:gd name="connsiteY10" fmla="*/ 1871932 h 2070340"/>
                    <a:gd name="connsiteX11" fmla="*/ 2553419 w 2769080"/>
                    <a:gd name="connsiteY11" fmla="*/ 1043796 h 2070340"/>
                    <a:gd name="connsiteX0" fmla="*/ 741872 w 2769080"/>
                    <a:gd name="connsiteY0" fmla="*/ 0 h 2070340"/>
                    <a:gd name="connsiteX1" fmla="*/ 8627 w 2769080"/>
                    <a:gd name="connsiteY1" fmla="*/ 1164566 h 2070340"/>
                    <a:gd name="connsiteX2" fmla="*/ 0 w 2769080"/>
                    <a:gd name="connsiteY2" fmla="*/ 1250830 h 2070340"/>
                    <a:gd name="connsiteX3" fmla="*/ 8627 w 2769080"/>
                    <a:gd name="connsiteY3" fmla="*/ 1328468 h 2070340"/>
                    <a:gd name="connsiteX4" fmla="*/ 43132 w 2769080"/>
                    <a:gd name="connsiteY4" fmla="*/ 1388853 h 2070340"/>
                    <a:gd name="connsiteX5" fmla="*/ 94891 w 2769080"/>
                    <a:gd name="connsiteY5" fmla="*/ 1440611 h 2070340"/>
                    <a:gd name="connsiteX6" fmla="*/ 2087593 w 2769080"/>
                    <a:gd name="connsiteY6" fmla="*/ 2044460 h 2070340"/>
                    <a:gd name="connsiteX7" fmla="*/ 2234242 w 2769080"/>
                    <a:gd name="connsiteY7" fmla="*/ 2070340 h 2070340"/>
                    <a:gd name="connsiteX8" fmla="*/ 2458529 w 2769080"/>
                    <a:gd name="connsiteY8" fmla="*/ 2009955 h 2070340"/>
                    <a:gd name="connsiteX9" fmla="*/ 2725948 w 2769080"/>
                    <a:gd name="connsiteY9" fmla="*/ 1906438 h 2070340"/>
                    <a:gd name="connsiteX10" fmla="*/ 2769080 w 2769080"/>
                    <a:gd name="connsiteY10" fmla="*/ 1871932 h 2070340"/>
                    <a:gd name="connsiteX0" fmla="*/ 741872 w 2725948"/>
                    <a:gd name="connsiteY0" fmla="*/ 0 h 2070340"/>
                    <a:gd name="connsiteX1" fmla="*/ 8627 w 2725948"/>
                    <a:gd name="connsiteY1" fmla="*/ 1164566 h 2070340"/>
                    <a:gd name="connsiteX2" fmla="*/ 0 w 2725948"/>
                    <a:gd name="connsiteY2" fmla="*/ 1250830 h 2070340"/>
                    <a:gd name="connsiteX3" fmla="*/ 8627 w 2725948"/>
                    <a:gd name="connsiteY3" fmla="*/ 1328468 h 2070340"/>
                    <a:gd name="connsiteX4" fmla="*/ 43132 w 2725948"/>
                    <a:gd name="connsiteY4" fmla="*/ 1388853 h 2070340"/>
                    <a:gd name="connsiteX5" fmla="*/ 94891 w 2725948"/>
                    <a:gd name="connsiteY5" fmla="*/ 1440611 h 2070340"/>
                    <a:gd name="connsiteX6" fmla="*/ 2087593 w 2725948"/>
                    <a:gd name="connsiteY6" fmla="*/ 2044460 h 2070340"/>
                    <a:gd name="connsiteX7" fmla="*/ 2234242 w 2725948"/>
                    <a:gd name="connsiteY7" fmla="*/ 2070340 h 2070340"/>
                    <a:gd name="connsiteX8" fmla="*/ 2458529 w 2725948"/>
                    <a:gd name="connsiteY8" fmla="*/ 2009955 h 2070340"/>
                    <a:gd name="connsiteX9" fmla="*/ 2725948 w 2725948"/>
                    <a:gd name="connsiteY9" fmla="*/ 1906438 h 2070340"/>
                    <a:gd name="connsiteX0" fmla="*/ 741872 w 2458529"/>
                    <a:gd name="connsiteY0" fmla="*/ 0 h 2070340"/>
                    <a:gd name="connsiteX1" fmla="*/ 8627 w 2458529"/>
                    <a:gd name="connsiteY1" fmla="*/ 1164566 h 2070340"/>
                    <a:gd name="connsiteX2" fmla="*/ 0 w 2458529"/>
                    <a:gd name="connsiteY2" fmla="*/ 1250830 h 2070340"/>
                    <a:gd name="connsiteX3" fmla="*/ 8627 w 2458529"/>
                    <a:gd name="connsiteY3" fmla="*/ 1328468 h 2070340"/>
                    <a:gd name="connsiteX4" fmla="*/ 43132 w 2458529"/>
                    <a:gd name="connsiteY4" fmla="*/ 1388853 h 2070340"/>
                    <a:gd name="connsiteX5" fmla="*/ 94891 w 2458529"/>
                    <a:gd name="connsiteY5" fmla="*/ 1440611 h 2070340"/>
                    <a:gd name="connsiteX6" fmla="*/ 2087593 w 2458529"/>
                    <a:gd name="connsiteY6" fmla="*/ 2044460 h 2070340"/>
                    <a:gd name="connsiteX7" fmla="*/ 2234242 w 2458529"/>
                    <a:gd name="connsiteY7" fmla="*/ 2070340 h 2070340"/>
                    <a:gd name="connsiteX8" fmla="*/ 2458529 w 2458529"/>
                    <a:gd name="connsiteY8" fmla="*/ 2009955 h 2070340"/>
                    <a:gd name="connsiteX0" fmla="*/ 741872 w 2234242"/>
                    <a:gd name="connsiteY0" fmla="*/ 0 h 2070340"/>
                    <a:gd name="connsiteX1" fmla="*/ 8627 w 2234242"/>
                    <a:gd name="connsiteY1" fmla="*/ 1164566 h 2070340"/>
                    <a:gd name="connsiteX2" fmla="*/ 0 w 2234242"/>
                    <a:gd name="connsiteY2" fmla="*/ 1250830 h 2070340"/>
                    <a:gd name="connsiteX3" fmla="*/ 8627 w 2234242"/>
                    <a:gd name="connsiteY3" fmla="*/ 1328468 h 2070340"/>
                    <a:gd name="connsiteX4" fmla="*/ 43132 w 2234242"/>
                    <a:gd name="connsiteY4" fmla="*/ 1388853 h 2070340"/>
                    <a:gd name="connsiteX5" fmla="*/ 94891 w 2234242"/>
                    <a:gd name="connsiteY5" fmla="*/ 1440611 h 2070340"/>
                    <a:gd name="connsiteX6" fmla="*/ 2087593 w 2234242"/>
                    <a:gd name="connsiteY6" fmla="*/ 2044460 h 2070340"/>
                    <a:gd name="connsiteX7" fmla="*/ 2234242 w 2234242"/>
                    <a:gd name="connsiteY7" fmla="*/ 2070340 h 2070340"/>
                    <a:gd name="connsiteX0" fmla="*/ 741872 w 2087593"/>
                    <a:gd name="connsiteY0" fmla="*/ 0 h 2044460"/>
                    <a:gd name="connsiteX1" fmla="*/ 8627 w 2087593"/>
                    <a:gd name="connsiteY1" fmla="*/ 1164566 h 2044460"/>
                    <a:gd name="connsiteX2" fmla="*/ 0 w 2087593"/>
                    <a:gd name="connsiteY2" fmla="*/ 1250830 h 2044460"/>
                    <a:gd name="connsiteX3" fmla="*/ 8627 w 2087593"/>
                    <a:gd name="connsiteY3" fmla="*/ 1328468 h 2044460"/>
                    <a:gd name="connsiteX4" fmla="*/ 43132 w 2087593"/>
                    <a:gd name="connsiteY4" fmla="*/ 1388853 h 2044460"/>
                    <a:gd name="connsiteX5" fmla="*/ 94891 w 2087593"/>
                    <a:gd name="connsiteY5" fmla="*/ 1440611 h 2044460"/>
                    <a:gd name="connsiteX6" fmla="*/ 2087593 w 2087593"/>
                    <a:gd name="connsiteY6" fmla="*/ 2044460 h 2044460"/>
                    <a:gd name="connsiteX0" fmla="*/ 8627 w 2087593"/>
                    <a:gd name="connsiteY0" fmla="*/ 0 h 879894"/>
                    <a:gd name="connsiteX1" fmla="*/ 0 w 2087593"/>
                    <a:gd name="connsiteY1" fmla="*/ 86264 h 879894"/>
                    <a:gd name="connsiteX2" fmla="*/ 8627 w 2087593"/>
                    <a:gd name="connsiteY2" fmla="*/ 163902 h 879894"/>
                    <a:gd name="connsiteX3" fmla="*/ 43132 w 2087593"/>
                    <a:gd name="connsiteY3" fmla="*/ 224287 h 879894"/>
                    <a:gd name="connsiteX4" fmla="*/ 94891 w 2087593"/>
                    <a:gd name="connsiteY4" fmla="*/ 276045 h 879894"/>
                    <a:gd name="connsiteX5" fmla="*/ 2087593 w 2087593"/>
                    <a:gd name="connsiteY5" fmla="*/ 879894 h 879894"/>
                    <a:gd name="connsiteX0" fmla="*/ 0 w 2087593"/>
                    <a:gd name="connsiteY0" fmla="*/ 0 h 793630"/>
                    <a:gd name="connsiteX1" fmla="*/ 8627 w 2087593"/>
                    <a:gd name="connsiteY1" fmla="*/ 77638 h 793630"/>
                    <a:gd name="connsiteX2" fmla="*/ 43132 w 2087593"/>
                    <a:gd name="connsiteY2" fmla="*/ 138023 h 793630"/>
                    <a:gd name="connsiteX3" fmla="*/ 94891 w 2087593"/>
                    <a:gd name="connsiteY3" fmla="*/ 189781 h 793630"/>
                    <a:gd name="connsiteX4" fmla="*/ 2087593 w 2087593"/>
                    <a:gd name="connsiteY4" fmla="*/ 793630 h 793630"/>
                    <a:gd name="connsiteX0" fmla="*/ 0 w 2078966"/>
                    <a:gd name="connsiteY0" fmla="*/ 0 h 715992"/>
                    <a:gd name="connsiteX1" fmla="*/ 34505 w 2078966"/>
                    <a:gd name="connsiteY1" fmla="*/ 60385 h 715992"/>
                    <a:gd name="connsiteX2" fmla="*/ 86264 w 2078966"/>
                    <a:gd name="connsiteY2" fmla="*/ 112143 h 715992"/>
                    <a:gd name="connsiteX3" fmla="*/ 2078966 w 2078966"/>
                    <a:gd name="connsiteY3" fmla="*/ 715992 h 715992"/>
                    <a:gd name="connsiteX0" fmla="*/ 0 w 2078966"/>
                    <a:gd name="connsiteY0" fmla="*/ 0 h 715992"/>
                    <a:gd name="connsiteX1" fmla="*/ 86264 w 2078966"/>
                    <a:gd name="connsiteY1" fmla="*/ 112143 h 715992"/>
                    <a:gd name="connsiteX2" fmla="*/ 2078966 w 2078966"/>
                    <a:gd name="connsiteY2" fmla="*/ 715992 h 715992"/>
                    <a:gd name="connsiteX0" fmla="*/ 0 w 1992702"/>
                    <a:gd name="connsiteY0" fmla="*/ 0 h 603849"/>
                    <a:gd name="connsiteX1" fmla="*/ 1992702 w 1992702"/>
                    <a:gd name="connsiteY1" fmla="*/ 603849 h 603849"/>
                    <a:gd name="connsiteX0" fmla="*/ 0 w 1863393"/>
                    <a:gd name="connsiteY0" fmla="*/ 0 h 576139"/>
                    <a:gd name="connsiteX1" fmla="*/ 1863393 w 1863393"/>
                    <a:gd name="connsiteY1" fmla="*/ 576139 h 576139"/>
                    <a:gd name="connsiteX0" fmla="*/ 0 w 2128839"/>
                    <a:gd name="connsiteY0" fmla="*/ 0 h 361071"/>
                    <a:gd name="connsiteX1" fmla="*/ 2128837 w 2128839"/>
                    <a:gd name="connsiteY1" fmla="*/ 361070 h 361071"/>
                    <a:gd name="connsiteX0" fmla="*/ 0 w 2128839"/>
                    <a:gd name="connsiteY0" fmla="*/ 0 h 361071"/>
                    <a:gd name="connsiteX1" fmla="*/ 2128837 w 2128839"/>
                    <a:gd name="connsiteY1" fmla="*/ 361070 h 361071"/>
                    <a:gd name="connsiteX0" fmla="*/ 0 w 2128839"/>
                    <a:gd name="connsiteY0" fmla="*/ 0 h 361071"/>
                    <a:gd name="connsiteX1" fmla="*/ 2128837 w 2128839"/>
                    <a:gd name="connsiteY1" fmla="*/ 361070 h 361071"/>
                  </a:gdLst>
                  <a:ahLst/>
                  <a:cxnLst>
                    <a:cxn ang="0">
                      <a:pos x="connsiteX0" y="connsiteY0"/>
                    </a:cxn>
                    <a:cxn ang="0">
                      <a:pos x="connsiteX1" y="connsiteY1"/>
                    </a:cxn>
                  </a:cxnLst>
                  <a:rect l="l" t="t" r="r" b="b"/>
                  <a:pathLst>
                    <a:path w="2128839" h="361071">
                      <a:moveTo>
                        <a:pt x="0" y="0"/>
                      </a:moveTo>
                      <a:cubicBezTo>
                        <a:pt x="621131" y="192046"/>
                        <a:pt x="-33061" y="15304"/>
                        <a:pt x="2128837" y="361070"/>
                      </a:cubicBezTo>
                    </a:path>
                  </a:pathLst>
                </a:custGeom>
                <a:noFill/>
                <a:ln w="57150" cap="rnd">
                  <a:solidFill>
                    <a:schemeClr val="bg1"/>
                  </a:solidFill>
                  <a:prstDash val="sysDot"/>
                  <a:round/>
                  <a:headEnd type="triangle" w="sm" len="sm"/>
                  <a:tailEnd type="triangle" w="sm" len="sm"/>
                </a:ln>
                <a:effectLst>
                  <a:glow rad="50800">
                    <a:srgbClr val="FF0000">
                      <a:alpha val="51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6" name="フリーフォーム: 図形 5">
              <a:extLst>
                <a:ext uri="{FF2B5EF4-FFF2-40B4-BE49-F238E27FC236}">
                  <a16:creationId xmlns:a16="http://schemas.microsoft.com/office/drawing/2014/main" id="{B62AB6A1-CA35-28F3-1319-0206B8491066}"/>
                </a:ext>
              </a:extLst>
            </p:cNvPr>
            <p:cNvSpPr/>
            <p:nvPr/>
          </p:nvSpPr>
          <p:spPr>
            <a:xfrm>
              <a:off x="1376257" y="2259968"/>
              <a:ext cx="7167274" cy="1545041"/>
            </a:xfrm>
            <a:custGeom>
              <a:avLst/>
              <a:gdLst>
                <a:gd name="connsiteX0" fmla="*/ 0 w 3489960"/>
                <a:gd name="connsiteY0" fmla="*/ 0 h 751840"/>
                <a:gd name="connsiteX1" fmla="*/ 2626360 w 3489960"/>
                <a:gd name="connsiteY1" fmla="*/ 751840 h 751840"/>
                <a:gd name="connsiteX2" fmla="*/ 2915920 w 3489960"/>
                <a:gd name="connsiteY2" fmla="*/ 741680 h 751840"/>
                <a:gd name="connsiteX3" fmla="*/ 3159760 w 3489960"/>
                <a:gd name="connsiteY3" fmla="*/ 721360 h 751840"/>
                <a:gd name="connsiteX4" fmla="*/ 3489960 w 3489960"/>
                <a:gd name="connsiteY4" fmla="*/ 563880 h 751840"/>
                <a:gd name="connsiteX0" fmla="*/ 0 w 3489960"/>
                <a:gd name="connsiteY0" fmla="*/ 0 h 788234"/>
                <a:gd name="connsiteX1" fmla="*/ 2626360 w 3489960"/>
                <a:gd name="connsiteY1" fmla="*/ 788234 h 788234"/>
                <a:gd name="connsiteX2" fmla="*/ 2915920 w 3489960"/>
                <a:gd name="connsiteY2" fmla="*/ 778074 h 788234"/>
                <a:gd name="connsiteX3" fmla="*/ 3159760 w 3489960"/>
                <a:gd name="connsiteY3" fmla="*/ 757754 h 788234"/>
                <a:gd name="connsiteX4" fmla="*/ 3489960 w 3489960"/>
                <a:gd name="connsiteY4" fmla="*/ 600274 h 788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9960" h="788234">
                  <a:moveTo>
                    <a:pt x="0" y="0"/>
                  </a:moveTo>
                  <a:lnTo>
                    <a:pt x="2626360" y="788234"/>
                  </a:lnTo>
                  <a:lnTo>
                    <a:pt x="2915920" y="778074"/>
                  </a:lnTo>
                  <a:lnTo>
                    <a:pt x="3159760" y="757754"/>
                  </a:lnTo>
                  <a:lnTo>
                    <a:pt x="3489960" y="600274"/>
                  </a:lnTo>
                </a:path>
              </a:pathLst>
            </a:custGeom>
            <a:noFill/>
            <a:ln w="28575" cap="sq">
              <a:solidFill>
                <a:schemeClr val="bg1"/>
              </a:solidFill>
              <a:prstDash val="sysDot"/>
              <a:round/>
              <a:headEnd type="triangle" w="med" len="med"/>
              <a:tailEnd type="triangle" w="med" len="med"/>
            </a:ln>
            <a:effectLst>
              <a:glow rad="50800">
                <a:srgbClr val="00B050">
                  <a:alpha val="51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Meiryo UI"/>
                <a:ea typeface="Meiryo UI"/>
                <a:cs typeface="+mn-cs"/>
              </a:endParaRPr>
            </a:p>
          </p:txBody>
        </p:sp>
        <p:sp>
          <p:nvSpPr>
            <p:cNvPr id="7" name="フリーフォーム: 図形 1034">
              <a:extLst>
                <a:ext uri="{FF2B5EF4-FFF2-40B4-BE49-F238E27FC236}">
                  <a16:creationId xmlns:a16="http://schemas.microsoft.com/office/drawing/2014/main" id="{2B04841A-B17B-B5B5-DE65-D6B356B848A8}"/>
                </a:ext>
              </a:extLst>
            </p:cNvPr>
            <p:cNvSpPr/>
            <p:nvPr/>
          </p:nvSpPr>
          <p:spPr>
            <a:xfrm rot="20700000">
              <a:off x="6643067" y="3640763"/>
              <a:ext cx="826180" cy="238135"/>
            </a:xfrm>
            <a:custGeom>
              <a:avLst/>
              <a:gdLst>
                <a:gd name="connsiteX0" fmla="*/ 741872 w 2769080"/>
                <a:gd name="connsiteY0" fmla="*/ 0 h 2070340"/>
                <a:gd name="connsiteX1" fmla="*/ 8627 w 2769080"/>
                <a:gd name="connsiteY1" fmla="*/ 1164566 h 2070340"/>
                <a:gd name="connsiteX2" fmla="*/ 0 w 2769080"/>
                <a:gd name="connsiteY2" fmla="*/ 1250830 h 2070340"/>
                <a:gd name="connsiteX3" fmla="*/ 8627 w 2769080"/>
                <a:gd name="connsiteY3" fmla="*/ 1328468 h 2070340"/>
                <a:gd name="connsiteX4" fmla="*/ 43132 w 2769080"/>
                <a:gd name="connsiteY4" fmla="*/ 1388853 h 2070340"/>
                <a:gd name="connsiteX5" fmla="*/ 94891 w 2769080"/>
                <a:gd name="connsiteY5" fmla="*/ 1440611 h 2070340"/>
                <a:gd name="connsiteX6" fmla="*/ 2087593 w 2769080"/>
                <a:gd name="connsiteY6" fmla="*/ 2044460 h 2070340"/>
                <a:gd name="connsiteX7" fmla="*/ 2234242 w 2769080"/>
                <a:gd name="connsiteY7" fmla="*/ 2070340 h 2070340"/>
                <a:gd name="connsiteX8" fmla="*/ 2458529 w 2769080"/>
                <a:gd name="connsiteY8" fmla="*/ 2009955 h 2070340"/>
                <a:gd name="connsiteX9" fmla="*/ 2725948 w 2769080"/>
                <a:gd name="connsiteY9" fmla="*/ 1906438 h 2070340"/>
                <a:gd name="connsiteX10" fmla="*/ 2769080 w 2769080"/>
                <a:gd name="connsiteY10" fmla="*/ 1871932 h 2070340"/>
                <a:gd name="connsiteX11" fmla="*/ 2553419 w 2769080"/>
                <a:gd name="connsiteY11" fmla="*/ 1043796 h 2070340"/>
                <a:gd name="connsiteX12" fmla="*/ 2527540 w 2769080"/>
                <a:gd name="connsiteY12" fmla="*/ 862642 h 2070340"/>
                <a:gd name="connsiteX13" fmla="*/ 2622431 w 2769080"/>
                <a:gd name="connsiteY13" fmla="*/ 629728 h 2070340"/>
                <a:gd name="connsiteX0" fmla="*/ 741872 w 2769080"/>
                <a:gd name="connsiteY0" fmla="*/ 0 h 2070340"/>
                <a:gd name="connsiteX1" fmla="*/ 8627 w 2769080"/>
                <a:gd name="connsiteY1" fmla="*/ 1164566 h 2070340"/>
                <a:gd name="connsiteX2" fmla="*/ 0 w 2769080"/>
                <a:gd name="connsiteY2" fmla="*/ 1250830 h 2070340"/>
                <a:gd name="connsiteX3" fmla="*/ 8627 w 2769080"/>
                <a:gd name="connsiteY3" fmla="*/ 1328468 h 2070340"/>
                <a:gd name="connsiteX4" fmla="*/ 43132 w 2769080"/>
                <a:gd name="connsiteY4" fmla="*/ 1388853 h 2070340"/>
                <a:gd name="connsiteX5" fmla="*/ 94891 w 2769080"/>
                <a:gd name="connsiteY5" fmla="*/ 1440611 h 2070340"/>
                <a:gd name="connsiteX6" fmla="*/ 2087593 w 2769080"/>
                <a:gd name="connsiteY6" fmla="*/ 2044460 h 2070340"/>
                <a:gd name="connsiteX7" fmla="*/ 2234242 w 2769080"/>
                <a:gd name="connsiteY7" fmla="*/ 2070340 h 2070340"/>
                <a:gd name="connsiteX8" fmla="*/ 2458529 w 2769080"/>
                <a:gd name="connsiteY8" fmla="*/ 2009955 h 2070340"/>
                <a:gd name="connsiteX9" fmla="*/ 2725948 w 2769080"/>
                <a:gd name="connsiteY9" fmla="*/ 1906438 h 2070340"/>
                <a:gd name="connsiteX10" fmla="*/ 2769080 w 2769080"/>
                <a:gd name="connsiteY10" fmla="*/ 1871932 h 2070340"/>
                <a:gd name="connsiteX11" fmla="*/ 2553419 w 2769080"/>
                <a:gd name="connsiteY11" fmla="*/ 1043796 h 2070340"/>
                <a:gd name="connsiteX12" fmla="*/ 2527540 w 2769080"/>
                <a:gd name="connsiteY12" fmla="*/ 862642 h 2070340"/>
                <a:gd name="connsiteX0" fmla="*/ 741872 w 2769080"/>
                <a:gd name="connsiteY0" fmla="*/ 0 h 2070340"/>
                <a:gd name="connsiteX1" fmla="*/ 8627 w 2769080"/>
                <a:gd name="connsiteY1" fmla="*/ 1164566 h 2070340"/>
                <a:gd name="connsiteX2" fmla="*/ 0 w 2769080"/>
                <a:gd name="connsiteY2" fmla="*/ 1250830 h 2070340"/>
                <a:gd name="connsiteX3" fmla="*/ 8627 w 2769080"/>
                <a:gd name="connsiteY3" fmla="*/ 1328468 h 2070340"/>
                <a:gd name="connsiteX4" fmla="*/ 43132 w 2769080"/>
                <a:gd name="connsiteY4" fmla="*/ 1388853 h 2070340"/>
                <a:gd name="connsiteX5" fmla="*/ 94891 w 2769080"/>
                <a:gd name="connsiteY5" fmla="*/ 1440611 h 2070340"/>
                <a:gd name="connsiteX6" fmla="*/ 2087593 w 2769080"/>
                <a:gd name="connsiteY6" fmla="*/ 2044460 h 2070340"/>
                <a:gd name="connsiteX7" fmla="*/ 2234242 w 2769080"/>
                <a:gd name="connsiteY7" fmla="*/ 2070340 h 2070340"/>
                <a:gd name="connsiteX8" fmla="*/ 2458529 w 2769080"/>
                <a:gd name="connsiteY8" fmla="*/ 2009955 h 2070340"/>
                <a:gd name="connsiteX9" fmla="*/ 2725948 w 2769080"/>
                <a:gd name="connsiteY9" fmla="*/ 1906438 h 2070340"/>
                <a:gd name="connsiteX10" fmla="*/ 2769080 w 2769080"/>
                <a:gd name="connsiteY10" fmla="*/ 1871932 h 2070340"/>
                <a:gd name="connsiteX11" fmla="*/ 2553419 w 2769080"/>
                <a:gd name="connsiteY11" fmla="*/ 1043796 h 2070340"/>
                <a:gd name="connsiteX0" fmla="*/ 741872 w 2769080"/>
                <a:gd name="connsiteY0" fmla="*/ 0 h 2070340"/>
                <a:gd name="connsiteX1" fmla="*/ 8627 w 2769080"/>
                <a:gd name="connsiteY1" fmla="*/ 1164566 h 2070340"/>
                <a:gd name="connsiteX2" fmla="*/ 0 w 2769080"/>
                <a:gd name="connsiteY2" fmla="*/ 1250830 h 2070340"/>
                <a:gd name="connsiteX3" fmla="*/ 8627 w 2769080"/>
                <a:gd name="connsiteY3" fmla="*/ 1328468 h 2070340"/>
                <a:gd name="connsiteX4" fmla="*/ 43132 w 2769080"/>
                <a:gd name="connsiteY4" fmla="*/ 1388853 h 2070340"/>
                <a:gd name="connsiteX5" fmla="*/ 94891 w 2769080"/>
                <a:gd name="connsiteY5" fmla="*/ 1440611 h 2070340"/>
                <a:gd name="connsiteX6" fmla="*/ 2087593 w 2769080"/>
                <a:gd name="connsiteY6" fmla="*/ 2044460 h 2070340"/>
                <a:gd name="connsiteX7" fmla="*/ 2234242 w 2769080"/>
                <a:gd name="connsiteY7" fmla="*/ 2070340 h 2070340"/>
                <a:gd name="connsiteX8" fmla="*/ 2458529 w 2769080"/>
                <a:gd name="connsiteY8" fmla="*/ 2009955 h 2070340"/>
                <a:gd name="connsiteX9" fmla="*/ 2725948 w 2769080"/>
                <a:gd name="connsiteY9" fmla="*/ 1906438 h 2070340"/>
                <a:gd name="connsiteX10" fmla="*/ 2769080 w 2769080"/>
                <a:gd name="connsiteY10" fmla="*/ 1871932 h 2070340"/>
                <a:gd name="connsiteX0" fmla="*/ 741872 w 2725948"/>
                <a:gd name="connsiteY0" fmla="*/ 0 h 2070340"/>
                <a:gd name="connsiteX1" fmla="*/ 8627 w 2725948"/>
                <a:gd name="connsiteY1" fmla="*/ 1164566 h 2070340"/>
                <a:gd name="connsiteX2" fmla="*/ 0 w 2725948"/>
                <a:gd name="connsiteY2" fmla="*/ 1250830 h 2070340"/>
                <a:gd name="connsiteX3" fmla="*/ 8627 w 2725948"/>
                <a:gd name="connsiteY3" fmla="*/ 1328468 h 2070340"/>
                <a:gd name="connsiteX4" fmla="*/ 43132 w 2725948"/>
                <a:gd name="connsiteY4" fmla="*/ 1388853 h 2070340"/>
                <a:gd name="connsiteX5" fmla="*/ 94891 w 2725948"/>
                <a:gd name="connsiteY5" fmla="*/ 1440611 h 2070340"/>
                <a:gd name="connsiteX6" fmla="*/ 2087593 w 2725948"/>
                <a:gd name="connsiteY6" fmla="*/ 2044460 h 2070340"/>
                <a:gd name="connsiteX7" fmla="*/ 2234242 w 2725948"/>
                <a:gd name="connsiteY7" fmla="*/ 2070340 h 2070340"/>
                <a:gd name="connsiteX8" fmla="*/ 2458529 w 2725948"/>
                <a:gd name="connsiteY8" fmla="*/ 2009955 h 2070340"/>
                <a:gd name="connsiteX9" fmla="*/ 2725948 w 2725948"/>
                <a:gd name="connsiteY9" fmla="*/ 1906438 h 2070340"/>
                <a:gd name="connsiteX0" fmla="*/ 741872 w 2458529"/>
                <a:gd name="connsiteY0" fmla="*/ 0 h 2070340"/>
                <a:gd name="connsiteX1" fmla="*/ 8627 w 2458529"/>
                <a:gd name="connsiteY1" fmla="*/ 1164566 h 2070340"/>
                <a:gd name="connsiteX2" fmla="*/ 0 w 2458529"/>
                <a:gd name="connsiteY2" fmla="*/ 1250830 h 2070340"/>
                <a:gd name="connsiteX3" fmla="*/ 8627 w 2458529"/>
                <a:gd name="connsiteY3" fmla="*/ 1328468 h 2070340"/>
                <a:gd name="connsiteX4" fmla="*/ 43132 w 2458529"/>
                <a:gd name="connsiteY4" fmla="*/ 1388853 h 2070340"/>
                <a:gd name="connsiteX5" fmla="*/ 94891 w 2458529"/>
                <a:gd name="connsiteY5" fmla="*/ 1440611 h 2070340"/>
                <a:gd name="connsiteX6" fmla="*/ 2087593 w 2458529"/>
                <a:gd name="connsiteY6" fmla="*/ 2044460 h 2070340"/>
                <a:gd name="connsiteX7" fmla="*/ 2234242 w 2458529"/>
                <a:gd name="connsiteY7" fmla="*/ 2070340 h 2070340"/>
                <a:gd name="connsiteX8" fmla="*/ 2458529 w 2458529"/>
                <a:gd name="connsiteY8" fmla="*/ 2009955 h 2070340"/>
                <a:gd name="connsiteX0" fmla="*/ 741872 w 2234242"/>
                <a:gd name="connsiteY0" fmla="*/ 0 h 2070340"/>
                <a:gd name="connsiteX1" fmla="*/ 8627 w 2234242"/>
                <a:gd name="connsiteY1" fmla="*/ 1164566 h 2070340"/>
                <a:gd name="connsiteX2" fmla="*/ 0 w 2234242"/>
                <a:gd name="connsiteY2" fmla="*/ 1250830 h 2070340"/>
                <a:gd name="connsiteX3" fmla="*/ 8627 w 2234242"/>
                <a:gd name="connsiteY3" fmla="*/ 1328468 h 2070340"/>
                <a:gd name="connsiteX4" fmla="*/ 43132 w 2234242"/>
                <a:gd name="connsiteY4" fmla="*/ 1388853 h 2070340"/>
                <a:gd name="connsiteX5" fmla="*/ 94891 w 2234242"/>
                <a:gd name="connsiteY5" fmla="*/ 1440611 h 2070340"/>
                <a:gd name="connsiteX6" fmla="*/ 2087593 w 2234242"/>
                <a:gd name="connsiteY6" fmla="*/ 2044460 h 2070340"/>
                <a:gd name="connsiteX7" fmla="*/ 2234242 w 2234242"/>
                <a:gd name="connsiteY7" fmla="*/ 2070340 h 2070340"/>
                <a:gd name="connsiteX0" fmla="*/ 741872 w 2087593"/>
                <a:gd name="connsiteY0" fmla="*/ 0 h 2044460"/>
                <a:gd name="connsiteX1" fmla="*/ 8627 w 2087593"/>
                <a:gd name="connsiteY1" fmla="*/ 1164566 h 2044460"/>
                <a:gd name="connsiteX2" fmla="*/ 0 w 2087593"/>
                <a:gd name="connsiteY2" fmla="*/ 1250830 h 2044460"/>
                <a:gd name="connsiteX3" fmla="*/ 8627 w 2087593"/>
                <a:gd name="connsiteY3" fmla="*/ 1328468 h 2044460"/>
                <a:gd name="connsiteX4" fmla="*/ 43132 w 2087593"/>
                <a:gd name="connsiteY4" fmla="*/ 1388853 h 2044460"/>
                <a:gd name="connsiteX5" fmla="*/ 94891 w 2087593"/>
                <a:gd name="connsiteY5" fmla="*/ 1440611 h 2044460"/>
                <a:gd name="connsiteX6" fmla="*/ 2087593 w 2087593"/>
                <a:gd name="connsiteY6" fmla="*/ 2044460 h 2044460"/>
                <a:gd name="connsiteX0" fmla="*/ 8627 w 2087593"/>
                <a:gd name="connsiteY0" fmla="*/ 0 h 879894"/>
                <a:gd name="connsiteX1" fmla="*/ 0 w 2087593"/>
                <a:gd name="connsiteY1" fmla="*/ 86264 h 879894"/>
                <a:gd name="connsiteX2" fmla="*/ 8627 w 2087593"/>
                <a:gd name="connsiteY2" fmla="*/ 163902 h 879894"/>
                <a:gd name="connsiteX3" fmla="*/ 43132 w 2087593"/>
                <a:gd name="connsiteY3" fmla="*/ 224287 h 879894"/>
                <a:gd name="connsiteX4" fmla="*/ 94891 w 2087593"/>
                <a:gd name="connsiteY4" fmla="*/ 276045 h 879894"/>
                <a:gd name="connsiteX5" fmla="*/ 2087593 w 2087593"/>
                <a:gd name="connsiteY5" fmla="*/ 879894 h 879894"/>
                <a:gd name="connsiteX0" fmla="*/ 0 w 2087593"/>
                <a:gd name="connsiteY0" fmla="*/ 0 h 793630"/>
                <a:gd name="connsiteX1" fmla="*/ 8627 w 2087593"/>
                <a:gd name="connsiteY1" fmla="*/ 77638 h 793630"/>
                <a:gd name="connsiteX2" fmla="*/ 43132 w 2087593"/>
                <a:gd name="connsiteY2" fmla="*/ 138023 h 793630"/>
                <a:gd name="connsiteX3" fmla="*/ 94891 w 2087593"/>
                <a:gd name="connsiteY3" fmla="*/ 189781 h 793630"/>
                <a:gd name="connsiteX4" fmla="*/ 2087593 w 2087593"/>
                <a:gd name="connsiteY4" fmla="*/ 793630 h 793630"/>
                <a:gd name="connsiteX0" fmla="*/ 0 w 2078966"/>
                <a:gd name="connsiteY0" fmla="*/ 0 h 715992"/>
                <a:gd name="connsiteX1" fmla="*/ 34505 w 2078966"/>
                <a:gd name="connsiteY1" fmla="*/ 60385 h 715992"/>
                <a:gd name="connsiteX2" fmla="*/ 86264 w 2078966"/>
                <a:gd name="connsiteY2" fmla="*/ 112143 h 715992"/>
                <a:gd name="connsiteX3" fmla="*/ 2078966 w 2078966"/>
                <a:gd name="connsiteY3" fmla="*/ 715992 h 715992"/>
                <a:gd name="connsiteX0" fmla="*/ 0 w 2078966"/>
                <a:gd name="connsiteY0" fmla="*/ 0 h 715992"/>
                <a:gd name="connsiteX1" fmla="*/ 86264 w 2078966"/>
                <a:gd name="connsiteY1" fmla="*/ 112143 h 715992"/>
                <a:gd name="connsiteX2" fmla="*/ 2078966 w 2078966"/>
                <a:gd name="connsiteY2" fmla="*/ 715992 h 715992"/>
                <a:gd name="connsiteX0" fmla="*/ 0 w 1992702"/>
                <a:gd name="connsiteY0" fmla="*/ 0 h 603849"/>
                <a:gd name="connsiteX1" fmla="*/ 1992702 w 1992702"/>
                <a:gd name="connsiteY1" fmla="*/ 603849 h 603849"/>
                <a:gd name="connsiteX0" fmla="*/ 0 w 1863393"/>
                <a:gd name="connsiteY0" fmla="*/ 0 h 576139"/>
                <a:gd name="connsiteX1" fmla="*/ 1863393 w 1863393"/>
                <a:gd name="connsiteY1" fmla="*/ 576139 h 576139"/>
                <a:gd name="connsiteX0" fmla="*/ 0 w 2128839"/>
                <a:gd name="connsiteY0" fmla="*/ 0 h 361071"/>
                <a:gd name="connsiteX1" fmla="*/ 2128837 w 2128839"/>
                <a:gd name="connsiteY1" fmla="*/ 361070 h 361071"/>
                <a:gd name="connsiteX0" fmla="*/ 0 w 2128839"/>
                <a:gd name="connsiteY0" fmla="*/ 0 h 361071"/>
                <a:gd name="connsiteX1" fmla="*/ 2128837 w 2128839"/>
                <a:gd name="connsiteY1" fmla="*/ 361070 h 361071"/>
                <a:gd name="connsiteX0" fmla="*/ 0 w 2128839"/>
                <a:gd name="connsiteY0" fmla="*/ 0 h 361071"/>
                <a:gd name="connsiteX1" fmla="*/ 2128837 w 2128839"/>
                <a:gd name="connsiteY1" fmla="*/ 361070 h 361071"/>
              </a:gdLst>
              <a:ahLst/>
              <a:cxnLst>
                <a:cxn ang="0">
                  <a:pos x="connsiteX0" y="connsiteY0"/>
                </a:cxn>
                <a:cxn ang="0">
                  <a:pos x="connsiteX1" y="connsiteY1"/>
                </a:cxn>
              </a:cxnLst>
              <a:rect l="l" t="t" r="r" b="b"/>
              <a:pathLst>
                <a:path w="2128839" h="361071">
                  <a:moveTo>
                    <a:pt x="0" y="0"/>
                  </a:moveTo>
                  <a:cubicBezTo>
                    <a:pt x="621131" y="192046"/>
                    <a:pt x="-33061" y="15304"/>
                    <a:pt x="2128837" y="361070"/>
                  </a:cubicBezTo>
                </a:path>
              </a:pathLst>
            </a:custGeom>
            <a:noFill/>
            <a:ln w="57150" cap="rnd">
              <a:solidFill>
                <a:schemeClr val="bg1"/>
              </a:solidFill>
              <a:prstDash val="sysDot"/>
              <a:round/>
              <a:headEnd type="triangle" w="sm" len="sm"/>
              <a:tailEnd type="triangle" w="sm" len="sm"/>
            </a:ln>
            <a:effectLst>
              <a:glow rad="50800">
                <a:srgbClr val="FF0000">
                  <a:alpha val="51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46" name="正方形/長方形 45">
            <a:extLst>
              <a:ext uri="{FF2B5EF4-FFF2-40B4-BE49-F238E27FC236}">
                <a16:creationId xmlns:a16="http://schemas.microsoft.com/office/drawing/2014/main" id="{F9124ADC-E125-4A85-8F9A-F33C8C01E09C}"/>
              </a:ext>
            </a:extLst>
          </p:cNvPr>
          <p:cNvSpPr/>
          <p:nvPr/>
        </p:nvSpPr>
        <p:spPr>
          <a:xfrm rot="1020000">
            <a:off x="3981872" y="3517889"/>
            <a:ext cx="360000" cy="360000"/>
          </a:xfrm>
          <a:prstGeom prst="rect">
            <a:avLst/>
          </a:prstGeom>
          <a:solidFill>
            <a:schemeClr val="accent5">
              <a:lumMod val="20000"/>
              <a:lumOff val="80000"/>
            </a:schemeClr>
          </a:solidFill>
          <a:ln w="50800">
            <a:solidFill>
              <a:srgbClr val="0070C0"/>
            </a:solidFill>
            <a:prstDash val="sysDot"/>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7" name="図 46">
            <a:extLst>
              <a:ext uri="{FF2B5EF4-FFF2-40B4-BE49-F238E27FC236}">
                <a16:creationId xmlns:a16="http://schemas.microsoft.com/office/drawing/2014/main" id="{585E6AA8-2B4E-D380-5ED3-F00E7540FD0C}"/>
              </a:ext>
            </a:extLst>
          </p:cNvPr>
          <p:cNvPicPr>
            <a:picLocks noChangeAspect="1"/>
          </p:cNvPicPr>
          <p:nvPr/>
        </p:nvPicPr>
        <p:blipFill>
          <a:blip r:embed="rId3" cstate="screen">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a:ext>
            </a:extLst>
          </a:blip>
          <a:stretch>
            <a:fillRect/>
          </a:stretch>
        </p:blipFill>
        <p:spPr>
          <a:xfrm>
            <a:off x="6857242" y="753557"/>
            <a:ext cx="2640000" cy="1980000"/>
          </a:xfrm>
          <a:prstGeom prst="rect">
            <a:avLst/>
          </a:prstGeom>
        </p:spPr>
      </p:pic>
      <p:sp>
        <p:nvSpPr>
          <p:cNvPr id="48" name="テキスト ボックス 47">
            <a:extLst>
              <a:ext uri="{FF2B5EF4-FFF2-40B4-BE49-F238E27FC236}">
                <a16:creationId xmlns:a16="http://schemas.microsoft.com/office/drawing/2014/main" id="{4E4C4C57-844E-78F6-F28E-FD942364C10F}"/>
              </a:ext>
            </a:extLst>
          </p:cNvPr>
          <p:cNvSpPr txBox="1"/>
          <p:nvPr/>
        </p:nvSpPr>
        <p:spPr>
          <a:xfrm>
            <a:off x="6967152" y="820170"/>
            <a:ext cx="748923" cy="261610"/>
          </a:xfrm>
          <a:prstGeom prst="rect">
            <a:avLst/>
          </a:prstGeom>
          <a:solidFill>
            <a:schemeClr val="bg1"/>
          </a:solidFill>
          <a:ln>
            <a:solidFill>
              <a:srgbClr val="FFC000"/>
            </a:solidFill>
          </a:ln>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現況写真</a:t>
            </a:r>
          </a:p>
        </p:txBody>
      </p:sp>
      <p:sp>
        <p:nvSpPr>
          <p:cNvPr id="49" name="テキスト ボックス 48">
            <a:extLst>
              <a:ext uri="{FF2B5EF4-FFF2-40B4-BE49-F238E27FC236}">
                <a16:creationId xmlns:a16="http://schemas.microsoft.com/office/drawing/2014/main" id="{7E88AD35-D5D2-8CC6-1E15-1BCE6EBA270A}"/>
              </a:ext>
            </a:extLst>
          </p:cNvPr>
          <p:cNvSpPr txBox="1"/>
          <p:nvPr/>
        </p:nvSpPr>
        <p:spPr>
          <a:xfrm>
            <a:off x="1038984" y="5114940"/>
            <a:ext cx="1376979" cy="430887"/>
          </a:xfrm>
          <a:prstGeom prst="rect">
            <a:avLst/>
          </a:prstGeom>
          <a:noFill/>
        </p:spPr>
        <p:txBody>
          <a:bodyPr wrap="square" lIns="0" tIns="0" rIns="0" bIns="0" rtlCol="0">
            <a:spAutoFit/>
          </a:bodyPr>
          <a:lstStyle/>
          <a:p>
            <a:pPr algn="ctr"/>
            <a:r>
              <a:rPr kumimoji="1" lang="ja-JP" altLang="en-US" sz="1400" b="1" dirty="0">
                <a:solidFill>
                  <a:schemeClr val="bg1">
                    <a:lumMod val="50000"/>
                  </a:schemeClr>
                </a:solidFill>
                <a:latin typeface="BIZ UDPゴシック" panose="020B0400000000000000" pitchFamily="50" charset="-128"/>
                <a:ea typeface="BIZ UDPゴシック" panose="020B0400000000000000" pitchFamily="50" charset="-128"/>
              </a:rPr>
              <a:t>第２期区域</a:t>
            </a:r>
            <a:endParaRPr kumimoji="1" lang="en-US" altLang="ja-JP" sz="1400" b="1" dirty="0">
              <a:solidFill>
                <a:schemeClr val="bg1">
                  <a:lumMod val="50000"/>
                </a:schemeClr>
              </a:solidFill>
              <a:latin typeface="BIZ UDPゴシック" panose="020B0400000000000000" pitchFamily="50" charset="-128"/>
              <a:ea typeface="BIZ UDPゴシック" panose="020B0400000000000000" pitchFamily="50" charset="-128"/>
            </a:endParaRPr>
          </a:p>
          <a:p>
            <a:pPr algn="ctr"/>
            <a:r>
              <a:rPr kumimoji="1" lang="ja-JP" altLang="en-US" sz="1400" b="1" dirty="0">
                <a:solidFill>
                  <a:schemeClr val="bg1">
                    <a:lumMod val="50000"/>
                  </a:schemeClr>
                </a:solidFill>
                <a:latin typeface="BIZ UDPゴシック" panose="020B0400000000000000" pitchFamily="50" charset="-128"/>
                <a:ea typeface="BIZ UDPゴシック" panose="020B0400000000000000" pitchFamily="50" charset="-128"/>
              </a:rPr>
              <a:t>（民間開発エリア）</a:t>
            </a:r>
            <a:endParaRPr kumimoji="1" lang="en-US" altLang="ja-JP" sz="1400" b="1" dirty="0">
              <a:solidFill>
                <a:schemeClr val="bg1">
                  <a:lumMod val="50000"/>
                </a:schemeClr>
              </a:solidFill>
              <a:latin typeface="BIZ UDPゴシック" panose="020B0400000000000000" pitchFamily="50" charset="-128"/>
              <a:ea typeface="BIZ UDPゴシック" panose="020B0400000000000000" pitchFamily="50" charset="-128"/>
            </a:endParaRPr>
          </a:p>
        </p:txBody>
      </p:sp>
      <p:sp>
        <p:nvSpPr>
          <p:cNvPr id="50" name="テキスト ボックス 49">
            <a:extLst>
              <a:ext uri="{FF2B5EF4-FFF2-40B4-BE49-F238E27FC236}">
                <a16:creationId xmlns:a16="http://schemas.microsoft.com/office/drawing/2014/main" id="{85F20C2B-1DEA-79C0-64A9-C5F526C73B08}"/>
              </a:ext>
            </a:extLst>
          </p:cNvPr>
          <p:cNvSpPr txBox="1"/>
          <p:nvPr/>
        </p:nvSpPr>
        <p:spPr>
          <a:xfrm>
            <a:off x="123291" y="776224"/>
            <a:ext cx="6194324" cy="307777"/>
          </a:xfrm>
          <a:prstGeom prst="rect">
            <a:avLst/>
          </a:prstGeom>
          <a:noFill/>
        </p:spPr>
        <p:txBody>
          <a:bodyPr wrap="none" lIns="0" tIns="0" rIns="0" bIns="0" rtlCol="0">
            <a:spAutoFit/>
          </a:bodyPr>
          <a:lstStyle/>
          <a:p>
            <a:r>
              <a:rPr kumimoji="1" lang="en-US" altLang="ja-JP" sz="2000" dirty="0">
                <a:latin typeface="BIZ UDPゴシック" panose="020B0400000000000000" pitchFamily="50" charset="-128"/>
                <a:ea typeface="BIZ UDPゴシック" panose="020B0400000000000000" pitchFamily="50" charset="-128"/>
              </a:rPr>
              <a:t>【</a:t>
            </a:r>
            <a:r>
              <a:rPr kumimoji="1" lang="ja-JP" altLang="en-US" sz="2000" dirty="0">
                <a:latin typeface="BIZ UDPゴシック" panose="020B0400000000000000" pitchFamily="50" charset="-128"/>
                <a:ea typeface="BIZ UDPゴシック" panose="020B0400000000000000" pitchFamily="50" charset="-128"/>
              </a:rPr>
              <a:t>配置計画検討</a:t>
            </a:r>
            <a:r>
              <a:rPr kumimoji="1" lang="en-US" altLang="ja-JP" sz="2000" dirty="0">
                <a:latin typeface="BIZ UDPゴシック" panose="020B0400000000000000" pitchFamily="50" charset="-128"/>
                <a:ea typeface="BIZ UDPゴシック" panose="020B0400000000000000" pitchFamily="50" charset="-128"/>
              </a:rPr>
              <a:t>】</a:t>
            </a:r>
            <a:r>
              <a:rPr kumimoji="1" lang="ja-JP" altLang="en-US" sz="2000" dirty="0">
                <a:latin typeface="BIZ UDPゴシック" panose="020B0400000000000000" pitchFamily="50" charset="-128"/>
                <a:ea typeface="BIZ UDPゴシック" panose="020B0400000000000000" pitchFamily="50" charset="-128"/>
              </a:rPr>
              <a:t>：立地条件や人流条件などの基本情報</a:t>
            </a:r>
          </a:p>
        </p:txBody>
      </p:sp>
      <p:grpSp>
        <p:nvGrpSpPr>
          <p:cNvPr id="51" name="グループ化 50">
            <a:extLst>
              <a:ext uri="{FF2B5EF4-FFF2-40B4-BE49-F238E27FC236}">
                <a16:creationId xmlns:a16="http://schemas.microsoft.com/office/drawing/2014/main" id="{59EF13B8-522A-C147-821C-E3ABFB22E4A6}"/>
              </a:ext>
            </a:extLst>
          </p:cNvPr>
          <p:cNvGrpSpPr/>
          <p:nvPr/>
        </p:nvGrpSpPr>
        <p:grpSpPr>
          <a:xfrm>
            <a:off x="4142956" y="3301661"/>
            <a:ext cx="623383" cy="266020"/>
            <a:chOff x="4224712" y="1751214"/>
            <a:chExt cx="781430" cy="266020"/>
          </a:xfrm>
        </p:grpSpPr>
        <p:cxnSp>
          <p:nvCxnSpPr>
            <p:cNvPr id="52" name="直線矢印コネクタ 51">
              <a:extLst>
                <a:ext uri="{FF2B5EF4-FFF2-40B4-BE49-F238E27FC236}">
                  <a16:creationId xmlns:a16="http://schemas.microsoft.com/office/drawing/2014/main" id="{EAC36131-F846-4767-102E-DF0F55096A16}"/>
                </a:ext>
              </a:extLst>
            </p:cNvPr>
            <p:cNvCxnSpPr>
              <a:cxnSpLocks/>
            </p:cNvCxnSpPr>
            <p:nvPr/>
          </p:nvCxnSpPr>
          <p:spPr>
            <a:xfrm flipH="1">
              <a:off x="4224712" y="1932012"/>
              <a:ext cx="223673" cy="85222"/>
            </a:xfrm>
            <a:prstGeom prst="straightConnector1">
              <a:avLst/>
            </a:prstGeom>
            <a:ln w="28575">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53" name="楕円 52">
              <a:extLst>
                <a:ext uri="{FF2B5EF4-FFF2-40B4-BE49-F238E27FC236}">
                  <a16:creationId xmlns:a16="http://schemas.microsoft.com/office/drawing/2014/main" id="{875E07EB-3831-2C4C-FAFC-4125861DA1F6}"/>
                </a:ext>
              </a:extLst>
            </p:cNvPr>
            <p:cNvSpPr/>
            <p:nvPr/>
          </p:nvSpPr>
          <p:spPr>
            <a:xfrm>
              <a:off x="4433962" y="1751214"/>
              <a:ext cx="572180" cy="235331"/>
            </a:xfrm>
            <a:prstGeom prst="ellipse">
              <a:avLst/>
            </a:prstGeom>
            <a:solidFill>
              <a:schemeClr val="bg1"/>
            </a:solidFill>
            <a:ln w="25400">
              <a:solidFill>
                <a:srgbClr val="FFC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a:ea typeface="Meiryo UI"/>
                  <a:cs typeface="+mn-cs"/>
                </a:rPr>
                <a:t>写真</a:t>
              </a:r>
            </a:p>
          </p:txBody>
        </p:sp>
      </p:grpSp>
      <p:sp>
        <p:nvSpPr>
          <p:cNvPr id="54" name="吹き出し: 線 53">
            <a:extLst>
              <a:ext uri="{FF2B5EF4-FFF2-40B4-BE49-F238E27FC236}">
                <a16:creationId xmlns:a16="http://schemas.microsoft.com/office/drawing/2014/main" id="{B3AE85D4-BE6F-C528-3527-11D23306EE8F}"/>
              </a:ext>
            </a:extLst>
          </p:cNvPr>
          <p:cNvSpPr/>
          <p:nvPr/>
        </p:nvSpPr>
        <p:spPr>
          <a:xfrm>
            <a:off x="3661137" y="3489534"/>
            <a:ext cx="1019621" cy="352360"/>
          </a:xfrm>
          <a:prstGeom prst="borderCallout1">
            <a:avLst>
              <a:gd name="adj1" fmla="val 48940"/>
              <a:gd name="adj2" fmla="val 594"/>
              <a:gd name="adj3" fmla="val 313798"/>
              <a:gd name="adj4" fmla="val -16112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kumimoji="1" lang="ja-JP" altLang="en-US" sz="1600" b="1" dirty="0">
                <a:solidFill>
                  <a:schemeClr val="tx1"/>
                </a:solidFill>
                <a:effectLst>
                  <a:glow rad="139700">
                    <a:schemeClr val="bg1">
                      <a:alpha val="40000"/>
                    </a:schemeClr>
                  </a:glow>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記念館</a:t>
            </a:r>
          </a:p>
        </p:txBody>
      </p:sp>
      <p:pic>
        <p:nvPicPr>
          <p:cNvPr id="55" name="図 54">
            <a:extLst>
              <a:ext uri="{FF2B5EF4-FFF2-40B4-BE49-F238E27FC236}">
                <a16:creationId xmlns:a16="http://schemas.microsoft.com/office/drawing/2014/main" id="{71BF3AEE-5B32-6079-DDDB-60E129967F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1665" y="5933783"/>
            <a:ext cx="1710354" cy="479733"/>
          </a:xfrm>
          <a:prstGeom prst="rect">
            <a:avLst/>
          </a:prstGeom>
        </p:spPr>
      </p:pic>
    </p:spTree>
    <p:extLst>
      <p:ext uri="{BB962C8B-B14F-4D97-AF65-F5344CB8AC3E}">
        <p14:creationId xmlns:p14="http://schemas.microsoft.com/office/powerpoint/2010/main" val="43319091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1">
      <a:majorFont>
        <a:latin typeface="Meiryo UI"/>
        <a:ea typeface="Meiryo UI"/>
        <a:cs typeface=""/>
      </a:majorFont>
      <a:minorFont>
        <a:latin typeface="Meiryo UI"/>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757</Words>
  <Application>Microsoft Office PowerPoint</Application>
  <PresentationFormat>A4 210 x 297 mm</PresentationFormat>
  <Paragraphs>63</Paragraphs>
  <Slides>3</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vt:i4>
      </vt:variant>
    </vt:vector>
  </HeadingPairs>
  <TitlesOfParts>
    <vt:vector size="10" baseType="lpstr">
      <vt:lpstr>BIZ UDPゴシック</vt:lpstr>
      <vt:lpstr>Meiryo UI</vt:lpstr>
      <vt:lpstr>游ゴシック</vt:lpstr>
      <vt:lpstr>Arial</vt:lpstr>
      <vt:lpstr>Calibri</vt:lpstr>
      <vt:lpstr>Wingdings</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2026-08-21T02:44:31Z</dcterms:modified>
</cp:coreProperties>
</file>