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21" r:id="rId1"/>
  </p:sldMasterIdLst>
  <p:notesMasterIdLst>
    <p:notesMasterId r:id="rId4"/>
  </p:notesMasterIdLst>
  <p:sldIdLst>
    <p:sldId id="2147472574" r:id="rId2"/>
    <p:sldId id="141169783" r:id="rId3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B4"/>
    <a:srgbClr val="4472C4"/>
    <a:srgbClr val="CCFFFF"/>
    <a:srgbClr val="CCECFF"/>
    <a:srgbClr val="AFCAFF"/>
    <a:srgbClr val="E9F1F5"/>
    <a:srgbClr val="D0E3EA"/>
    <a:srgbClr val="ECE2E2"/>
    <a:srgbClr val="EB6E19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DA0416-126F-4585-9CDE-3A1CB61A87A5}" v="15" dt="2026-06-01T07:15:39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963D6-106B-4687-99C6-8E82B63E4B49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0B144-0FED-4400-8E78-4E2BFE01B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96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36563" y="1252538"/>
            <a:ext cx="6007100" cy="3378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1178">
              <a:defRPr/>
            </a:pPr>
            <a:fld id="{9560B144-0FED-4400-8E78-4E2BFE01BECC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61178">
                <a:defRPr/>
              </a:pPr>
              <a:t>0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9291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EF4D7-C920-6062-2983-B56E418E2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8F4198-3413-0514-C6B9-86E6FA71D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D5047E3-EC19-EA51-5538-8176019651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2AD53E-87BF-1F16-D545-6BE6889641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60B144-0FED-4400-8E78-4E2BFE01BEC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36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40672AA9-3596-416F-BF20-F82B457A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4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78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841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0593-1D12-49F8-908F-1A6BCCBFF2DD}" type="datetime1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50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BFDBBF91-F340-4F53-975C-6CC99EF79DB0}"/>
              </a:ext>
            </a:extLst>
          </p:cNvPr>
          <p:cNvSpPr txBox="1">
            <a:spLocks/>
          </p:cNvSpPr>
          <p:nvPr userDrawn="1"/>
        </p:nvSpPr>
        <p:spPr>
          <a:xfrm>
            <a:off x="9963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F82107-93BA-490C-9453-044014AF67CD}" type="slidenum">
              <a:rPr kumimoji="1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74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63352" y="764704"/>
            <a:ext cx="10972800" cy="422530"/>
          </a:xfrm>
          <a:noFill/>
        </p:spPr>
        <p:txBody>
          <a:bodyPr>
            <a:normAutofit/>
          </a:bodyPr>
          <a:lstStyle>
            <a:lvl1pPr algn="l">
              <a:defRPr sz="1800" b="1">
                <a:solidFill>
                  <a:srgbClr val="40404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  <a:noFill/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289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64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/>
              <a:t>Copyright (c) </a:t>
            </a:r>
            <a:r>
              <a:rPr lang="en-US" altLang="ja-JP" err="1"/>
              <a:t>freesale</a:t>
            </a:r>
            <a:r>
              <a:rPr lang="en-US" altLang="ja-JP"/>
              <a:t> All Rights Reserved. </a:t>
            </a: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70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57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15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06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57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2026/6/5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/>
              <a:t>Copyright (c) </a:t>
            </a:r>
            <a:r>
              <a:rPr kumimoji="1" lang="en-US" altLang="ja-JP" err="1"/>
              <a:t>freesale</a:t>
            </a:r>
            <a:r>
              <a:rPr kumimoji="1" lang="en-US" altLang="ja-JP"/>
              <a:t> All Rights Reserved. 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60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742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47" r:id="rId12"/>
    <p:sldLayoutId id="214748374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C30D57F-03E6-436D-9CBF-36E5F25DECB7}"/>
              </a:ext>
            </a:extLst>
          </p:cNvPr>
          <p:cNvSpPr txBox="1"/>
          <p:nvPr/>
        </p:nvSpPr>
        <p:spPr>
          <a:xfrm>
            <a:off x="236902" y="2560396"/>
            <a:ext cx="11718196" cy="83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広域観光促進に向けた取り組み</a:t>
            </a:r>
          </a:p>
        </p:txBody>
      </p:sp>
      <p:sp>
        <p:nvSpPr>
          <p:cNvPr id="59" name="Shape 10">
            <a:extLst>
              <a:ext uri="{FF2B5EF4-FFF2-40B4-BE49-F238E27FC236}">
                <a16:creationId xmlns:a16="http://schemas.microsoft.com/office/drawing/2014/main" id="{BC14760A-2EE8-4D0D-8F8F-140519548575}"/>
              </a:ext>
            </a:extLst>
          </p:cNvPr>
          <p:cNvSpPr/>
          <p:nvPr/>
        </p:nvSpPr>
        <p:spPr>
          <a:xfrm>
            <a:off x="276231" y="5179160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0" name="Shape 12">
            <a:extLst>
              <a:ext uri="{FF2B5EF4-FFF2-40B4-BE49-F238E27FC236}">
                <a16:creationId xmlns:a16="http://schemas.microsoft.com/office/drawing/2014/main" id="{DC83E0A6-38AD-4A65-AA35-167B41E988A0}"/>
              </a:ext>
            </a:extLst>
          </p:cNvPr>
          <p:cNvSpPr/>
          <p:nvPr/>
        </p:nvSpPr>
        <p:spPr>
          <a:xfrm>
            <a:off x="8895098" y="5248776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874F00-5FF3-4B0A-A95C-41634B7F96A7}"/>
              </a:ext>
            </a:extLst>
          </p:cNvPr>
          <p:cNvSpPr/>
          <p:nvPr/>
        </p:nvSpPr>
        <p:spPr>
          <a:xfrm>
            <a:off x="0" y="0"/>
            <a:ext cx="12192000" cy="272878"/>
          </a:xfrm>
          <a:prstGeom prst="rect">
            <a:avLst/>
          </a:prstGeom>
          <a:gradFill flip="none" rotWithShape="1">
            <a:gsLst>
              <a:gs pos="42000">
                <a:srgbClr val="003CB4"/>
              </a:gs>
              <a:gs pos="100000">
                <a:srgbClr val="00B050"/>
              </a:gs>
            </a:gsLst>
            <a:lin ang="0" scaled="1"/>
            <a:tileRect/>
          </a:gradFill>
          <a:ln w="254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80BAF62-1628-44DD-8D8E-E0DF338239C8}"/>
              </a:ext>
            </a:extLst>
          </p:cNvPr>
          <p:cNvSpPr txBox="1"/>
          <p:nvPr/>
        </p:nvSpPr>
        <p:spPr>
          <a:xfrm>
            <a:off x="10300446" y="321470"/>
            <a:ext cx="1407669" cy="461665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100" normalizeH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資料４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7363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07187-9F3C-54A5-0FD6-3C7C5166C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4D0B684-C6F1-495D-A284-0245B840536A}"/>
              </a:ext>
            </a:extLst>
          </p:cNvPr>
          <p:cNvSpPr txBox="1"/>
          <p:nvPr/>
        </p:nvSpPr>
        <p:spPr>
          <a:xfrm>
            <a:off x="268941" y="104330"/>
            <a:ext cx="5181600" cy="548714"/>
          </a:xfrm>
          <a:prstGeom prst="roundRect">
            <a:avLst>
              <a:gd name="adj" fmla="val 43135"/>
            </a:avLst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ja-JP" altLang="en-US" sz="2400" b="1" kern="100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広域観光促進に向けた取り組み</a:t>
            </a:r>
            <a:endParaRPr lang="en-US" altLang="ja-JP" sz="2400" b="1" kern="100" spc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E7E63BE-3A8A-455E-B694-3A2C966E1D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85347"/>
              </p:ext>
            </p:extLst>
          </p:nvPr>
        </p:nvGraphicFramePr>
        <p:xfrm>
          <a:off x="314511" y="2403506"/>
          <a:ext cx="4752000" cy="91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246761045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973393530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784690662"/>
                    </a:ext>
                  </a:extLst>
                </a:gridCol>
              </a:tblGrid>
              <a:tr h="13487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2019</a:t>
                      </a:r>
                      <a:r>
                        <a:rPr kumimoji="1" lang="ja-JP" altLang="en-US" sz="1400" b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0290876"/>
                  </a:ext>
                </a:extLst>
              </a:tr>
              <a:tr h="182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認知率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49.5%</a:t>
                      </a: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70.8%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884606"/>
                  </a:ext>
                </a:extLst>
              </a:tr>
              <a:tr h="1842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訪問意向率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32.3%</a:t>
                      </a: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56.3%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5188513"/>
                  </a:ext>
                </a:extLst>
              </a:tr>
            </a:tbl>
          </a:graphicData>
        </a:graphic>
      </p:graphicFrame>
      <p:sp>
        <p:nvSpPr>
          <p:cNvPr id="10" name="矢印: 右 9">
            <a:extLst>
              <a:ext uri="{FF2B5EF4-FFF2-40B4-BE49-F238E27FC236}">
                <a16:creationId xmlns:a16="http://schemas.microsoft.com/office/drawing/2014/main" id="{CE33E053-390D-4DC6-AE3B-35798E9E6A5D}"/>
              </a:ext>
            </a:extLst>
          </p:cNvPr>
          <p:cNvSpPr/>
          <p:nvPr/>
        </p:nvSpPr>
        <p:spPr>
          <a:xfrm>
            <a:off x="3644260" y="3012476"/>
            <a:ext cx="216000" cy="180000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ECECB022-80B9-40DB-8D63-F46FC51B9EBE}"/>
              </a:ext>
            </a:extLst>
          </p:cNvPr>
          <p:cNvSpPr/>
          <p:nvPr/>
        </p:nvSpPr>
        <p:spPr>
          <a:xfrm>
            <a:off x="3644260" y="2664743"/>
            <a:ext cx="216000" cy="180000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F290C2F-8A23-4EE3-AF5F-3028471A44AB}"/>
              </a:ext>
            </a:extLst>
          </p:cNvPr>
          <p:cNvSpPr/>
          <p:nvPr/>
        </p:nvSpPr>
        <p:spPr>
          <a:xfrm>
            <a:off x="339143" y="714148"/>
            <a:ext cx="11521835" cy="10636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5BC4421-F9D0-4152-886C-3D53A6453074}"/>
              </a:ext>
            </a:extLst>
          </p:cNvPr>
          <p:cNvSpPr txBox="1"/>
          <p:nvPr/>
        </p:nvSpPr>
        <p:spPr>
          <a:xfrm>
            <a:off x="314511" y="746160"/>
            <a:ext cx="11692006" cy="1100599"/>
          </a:xfrm>
          <a:prstGeom prst="roundRect">
            <a:avLst>
              <a:gd name="adj" fmla="val 16008"/>
            </a:avLst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・万博を契機に高まった「</a:t>
            </a:r>
            <a:r>
              <a:rPr lang="en-US" altLang="ja-JP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KANSAI</a:t>
            </a: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」の認知度や訴求力を生かして、関西観光本部が中心となり関西一円で広域観光を高みに引き</a:t>
            </a:r>
            <a:endParaRPr lang="en-US" altLang="ja-JP" sz="16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上げる体制を整えつつある。第１回未来創造会議においても、「関西各地への誘客など広域観光の促進」の重要性を共有した</a:t>
            </a:r>
            <a:endParaRPr lang="en-US" altLang="ja-JP" sz="16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ところであり、万博レガシー継承の広域観光をさらに発展させ、つながり・交流の輪を広げていく活動にも貢献していく。</a:t>
            </a:r>
            <a:endParaRPr lang="en-US" altLang="ja-JP" sz="16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14DAF46E-F765-45D0-91FE-578305CD1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2" y="1794000"/>
            <a:ext cx="8723074" cy="39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4407" tIns="42203" rIns="84407" bIns="42203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＜関西ツーリズムグランドデザイン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2030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＞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関西観光本部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日策定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3E49C532-CB8F-4EBE-86F4-42E4F75B6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67" y="5091135"/>
            <a:ext cx="5832000" cy="39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4407" tIns="42203" rIns="84407" bIns="42203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＜万博レガシー事業＞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観光庁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年度予算額 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250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百万円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テキスト ボックス 2">
            <a:extLst>
              <a:ext uri="{FF2B5EF4-FFF2-40B4-BE49-F238E27FC236}">
                <a16:creationId xmlns:a16="http://schemas.microsoft.com/office/drawing/2014/main" id="{ACE607BA-11CF-477C-A02F-E879AAD15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10" y="5543081"/>
            <a:ext cx="5423072" cy="1284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『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関西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の観光地としてのブランド認知を確たるものとし、大阪や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京都に集中している観光客を関西全域に分散させる取組の支援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万博関連の関西エリア周遊ツアー造成、国内外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OTA※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への掲載、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			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商談会への参加 等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※OTA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Online Travel Agent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オンラインでの旅行代理店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2">
            <a:extLst>
              <a:ext uri="{FF2B5EF4-FFF2-40B4-BE49-F238E27FC236}">
                <a16:creationId xmlns:a16="http://schemas.microsoft.com/office/drawing/2014/main" id="{C135D9C9-E6A1-4223-A4B5-A12670E7C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564" y="4809278"/>
            <a:ext cx="6024678" cy="30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  <a:spcBef>
                <a:spcPts val="600"/>
              </a:spcBef>
            </a:pP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47">
            <a:extLst>
              <a:ext uri="{FF2B5EF4-FFF2-40B4-BE49-F238E27FC236}">
                <a16:creationId xmlns:a16="http://schemas.microsoft.com/office/drawing/2014/main" id="{EF61C876-06B5-4407-AED0-BB21DA69F2A9}"/>
              </a:ext>
            </a:extLst>
          </p:cNvPr>
          <p:cNvSpPr txBox="1"/>
          <p:nvPr/>
        </p:nvSpPr>
        <p:spPr>
          <a:xfrm>
            <a:off x="91742" y="2168594"/>
            <a:ext cx="2776529" cy="2616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ctr" defTabSz="914400" eaLnBrk="1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100" b="1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KANSAI</a:t>
            </a:r>
            <a:r>
              <a:rPr lang="ja-JP" altLang="en-US" sz="1100" b="1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の認知率・訪問意向率の変化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72D1DB1-B955-46DE-927F-3EA5B84D7A73}"/>
              </a:ext>
            </a:extLst>
          </p:cNvPr>
          <p:cNvSpPr txBox="1"/>
          <p:nvPr/>
        </p:nvSpPr>
        <p:spPr>
          <a:xfrm>
            <a:off x="2398828" y="3272899"/>
            <a:ext cx="292286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出典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関西観光本部によるインターネット調査（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年）</a:t>
            </a:r>
          </a:p>
        </p:txBody>
      </p:sp>
      <p:sp>
        <p:nvSpPr>
          <p:cNvPr id="20" name="Text Box 4">
            <a:extLst>
              <a:ext uri="{FF2B5EF4-FFF2-40B4-BE49-F238E27FC236}">
                <a16:creationId xmlns:a16="http://schemas.microsoft.com/office/drawing/2014/main" id="{EBE52481-A4D4-4D28-821B-974EFFA6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00" y="3553134"/>
            <a:ext cx="4230251" cy="39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4407" tIns="42203" rIns="84407" bIns="42203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＜京都府 企業版ふるさと納税＞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">
            <a:extLst>
              <a:ext uri="{FF2B5EF4-FFF2-40B4-BE49-F238E27FC236}">
                <a16:creationId xmlns:a16="http://schemas.microsoft.com/office/drawing/2014/main" id="{CB75F41C-0E59-4956-BADF-8358F41C3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139" y="3937150"/>
            <a:ext cx="5662964" cy="103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広域周遊の強化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京都府では、「関西ツーリズムグランドデザイン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」に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		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基づく取り組みを推進すべく、関西観光本部等と連携し、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		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特に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インバウンドの誘客・周遊促進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などを実施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7069BE1-EEB6-40F8-9C69-5387FC9EA739}"/>
              </a:ext>
            </a:extLst>
          </p:cNvPr>
          <p:cNvSpPr txBox="1"/>
          <p:nvPr/>
        </p:nvSpPr>
        <p:spPr>
          <a:xfrm>
            <a:off x="5409695" y="5542809"/>
            <a:ext cx="4795891" cy="1284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多様な万博レガシーを活用した観光需要創出に資する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取組の支援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 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万博出展者と参加国による交流機会創出、促進 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博出展者の技術やサービス等を継続して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国内外へ紹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介するための受入環境整備・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OTA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サイト等への掲載 等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EC0E56D-E4AD-43F8-B4A5-D89451ECB64F}"/>
              </a:ext>
            </a:extLst>
          </p:cNvPr>
          <p:cNvCxnSpPr>
            <a:cxnSpLocks/>
          </p:cNvCxnSpPr>
          <p:nvPr/>
        </p:nvCxnSpPr>
        <p:spPr>
          <a:xfrm flipH="1">
            <a:off x="226842" y="5085495"/>
            <a:ext cx="1171819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">
            <a:extLst>
              <a:ext uri="{FF2B5EF4-FFF2-40B4-BE49-F238E27FC236}">
                <a16:creationId xmlns:a16="http://schemas.microsoft.com/office/drawing/2014/main" id="{3B4A4B05-8230-4046-BD70-DE45503BC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0838" y="2593901"/>
            <a:ext cx="6024678" cy="30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</a:pP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">
            <a:extLst>
              <a:ext uri="{FF2B5EF4-FFF2-40B4-BE49-F238E27FC236}">
                <a16:creationId xmlns:a16="http://schemas.microsoft.com/office/drawing/2014/main" id="{BE674F35-24DE-4398-9878-DA9F25268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6" y="2280986"/>
            <a:ext cx="6857335" cy="2738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アクション０１：広域観光圏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KANSAI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のブランド力向上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・プロモーション強化（商談会開催、トップセールスのミッション派遣等）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・観光情報サイトの充実 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ts val="400"/>
              </a:lnSpc>
            </a:pP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■アクション０２：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KANSAI</a:t>
            </a: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に誘客するツーリズム開発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・ルート化によるテーマツーリズムの充実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  <a:spcBef>
                <a:spcPts val="600"/>
              </a:spcBef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・関西全体で「面」での観光コンテンツ提案 （コンテンツ集の充実、商品造成支援等）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  <a:spcBef>
                <a:spcPts val="600"/>
              </a:spcBef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■アクション０３：データに基づく観光戦略策定機能の整備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・移動データや消費データ等を収集・分析する仕組みの整備 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ts val="400"/>
              </a:lnSpc>
            </a:pP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■アクション０４：事業を推進する組織体制の整備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2000">
              <a:lnSpc>
                <a:spcPct val="114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・中長期的な戦略策定、資金投入計画の策定 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大かっこ 25">
            <a:extLst>
              <a:ext uri="{FF2B5EF4-FFF2-40B4-BE49-F238E27FC236}">
                <a16:creationId xmlns:a16="http://schemas.microsoft.com/office/drawing/2014/main" id="{9EFDF63E-9788-4ED4-9D5E-CC44E457E1E8}"/>
              </a:ext>
            </a:extLst>
          </p:cNvPr>
          <p:cNvSpPr/>
          <p:nvPr/>
        </p:nvSpPr>
        <p:spPr>
          <a:xfrm>
            <a:off x="209443" y="3580842"/>
            <a:ext cx="5026345" cy="1363316"/>
          </a:xfrm>
          <a:prstGeom prst="bracketPair">
            <a:avLst>
              <a:gd name="adj" fmla="val 14739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5541A080-CBD2-4F94-9BE6-5398C49A3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8983" y="5462179"/>
            <a:ext cx="1416108" cy="1306840"/>
          </a:xfrm>
          <a:prstGeom prst="rect">
            <a:avLst/>
          </a:prstGeom>
        </p:spPr>
      </p:pic>
      <p:sp>
        <p:nvSpPr>
          <p:cNvPr id="28" name="テキスト ボックス 47">
            <a:extLst>
              <a:ext uri="{FF2B5EF4-FFF2-40B4-BE49-F238E27FC236}">
                <a16:creationId xmlns:a16="http://schemas.microsoft.com/office/drawing/2014/main" id="{FF922F92-B3B7-4DF9-9134-741E9A671407}"/>
              </a:ext>
            </a:extLst>
          </p:cNvPr>
          <p:cNvSpPr txBox="1"/>
          <p:nvPr/>
        </p:nvSpPr>
        <p:spPr>
          <a:xfrm>
            <a:off x="10240301" y="5004683"/>
            <a:ext cx="1850650" cy="307777"/>
          </a:xfrm>
          <a:prstGeom prst="rect">
            <a:avLst/>
          </a:prstGeom>
          <a:solidFill>
            <a:srgbClr val="002060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ctr" defTabSz="914400" eaLnBrk="1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事業イメージ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63FB4B0-CB9E-4607-B53C-D5C5EFFA4DDB}"/>
              </a:ext>
            </a:extLst>
          </p:cNvPr>
          <p:cNvSpPr/>
          <p:nvPr/>
        </p:nvSpPr>
        <p:spPr>
          <a:xfrm>
            <a:off x="10213925" y="4981217"/>
            <a:ext cx="1904140" cy="17878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47">
            <a:extLst>
              <a:ext uri="{FF2B5EF4-FFF2-40B4-BE49-F238E27FC236}">
                <a16:creationId xmlns:a16="http://schemas.microsoft.com/office/drawing/2014/main" id="{9C6CF442-2648-4FE6-B109-05F65F26E472}"/>
              </a:ext>
            </a:extLst>
          </p:cNvPr>
          <p:cNvSpPr txBox="1"/>
          <p:nvPr/>
        </p:nvSpPr>
        <p:spPr>
          <a:xfrm>
            <a:off x="10185172" y="5300655"/>
            <a:ext cx="1669139" cy="4001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defTabSz="914400" eaLnBrk="1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0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混雑地域から地方へ分散</a:t>
            </a:r>
            <a:endParaRPr lang="en-US" altLang="ja-JP" sz="1000" kern="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/>
            </a:endParaRPr>
          </a:p>
          <a:p>
            <a:pPr defTabSz="914400" eaLnBrk="1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0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させる周遊ツアー形成</a:t>
            </a:r>
          </a:p>
        </p:txBody>
      </p:sp>
    </p:spTree>
    <p:extLst>
      <p:ext uri="{BB962C8B-B14F-4D97-AF65-F5344CB8AC3E}">
        <p14:creationId xmlns:p14="http://schemas.microsoft.com/office/powerpoint/2010/main" val="312025135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534</Words>
  <Application>Microsoft Office PowerPoint</Application>
  <PresentationFormat>ワイド画面</PresentationFormat>
  <Paragraphs>49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3_Office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2026-06-05T09:01:59Z</dcterms:created>
  <dcterms:modified xsi:type="dcterms:W3CDTF">2026-06-05T09:02:07Z</dcterms:modified>
</cp:coreProperties>
</file>