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21" r:id="rId1"/>
  </p:sldMasterIdLst>
  <p:notesMasterIdLst>
    <p:notesMasterId r:id="rId8"/>
  </p:notesMasterIdLst>
  <p:handoutMasterIdLst>
    <p:handoutMasterId r:id="rId9"/>
  </p:handoutMasterIdLst>
  <p:sldIdLst>
    <p:sldId id="2147472574" r:id="rId2"/>
    <p:sldId id="141169783" r:id="rId3"/>
    <p:sldId id="2147472658" r:id="rId4"/>
    <p:sldId id="2147472659" r:id="rId5"/>
    <p:sldId id="2147472660" r:id="rId6"/>
    <p:sldId id="141169794" r:id="rId7"/>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作成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CC00"/>
    <a:srgbClr val="D0E3EA"/>
    <a:srgbClr val="003CB4"/>
    <a:srgbClr val="CCECFF"/>
    <a:srgbClr val="4472C4"/>
    <a:srgbClr val="CCFFFF"/>
    <a:srgbClr val="AFCAFF"/>
    <a:srgbClr val="E9F1F5"/>
    <a:srgbClr val="ECE2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16" autoAdjust="0"/>
    <p:restoredTop sz="94161" autoAdjust="0"/>
  </p:normalViewPr>
  <p:slideViewPr>
    <p:cSldViewPr snapToGrid="0">
      <p:cViewPr varScale="1">
        <p:scale>
          <a:sx n="70" d="100"/>
          <a:sy n="70" d="100"/>
        </p:scale>
        <p:origin x="784" y="48"/>
      </p:cViewPr>
      <p:guideLst>
        <p:guide orient="horz" pos="2137"/>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5429ADA-5B85-72F7-7133-34F5CC7E5C6F}"/>
              </a:ext>
            </a:extLst>
          </p:cNvPr>
          <p:cNvSpPr>
            <a:spLocks noGrp="1"/>
          </p:cNvSpPr>
          <p:nvPr>
            <p:ph type="hdr" sz="quarter"/>
          </p:nvPr>
        </p:nvSpPr>
        <p:spPr>
          <a:xfrm>
            <a:off x="2" y="0"/>
            <a:ext cx="2950375" cy="498966"/>
          </a:xfrm>
          <a:prstGeom prst="rect">
            <a:avLst/>
          </a:prstGeom>
        </p:spPr>
        <p:txBody>
          <a:bodyPr vert="horz" lIns="92229" tIns="46115" rIns="92229" bIns="46115"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25FBC879-41A2-8ED8-EA25-D32701C53A8C}"/>
              </a:ext>
            </a:extLst>
          </p:cNvPr>
          <p:cNvSpPr>
            <a:spLocks noGrp="1"/>
          </p:cNvSpPr>
          <p:nvPr>
            <p:ph type="dt" sz="quarter" idx="1"/>
          </p:nvPr>
        </p:nvSpPr>
        <p:spPr>
          <a:xfrm>
            <a:off x="3855221" y="0"/>
            <a:ext cx="2950374" cy="498966"/>
          </a:xfrm>
          <a:prstGeom prst="rect">
            <a:avLst/>
          </a:prstGeom>
        </p:spPr>
        <p:txBody>
          <a:bodyPr vert="horz" lIns="92229" tIns="46115" rIns="92229" bIns="46115" rtlCol="0"/>
          <a:lstStyle>
            <a:lvl1pPr algn="r">
              <a:defRPr sz="1200"/>
            </a:lvl1pPr>
          </a:lstStyle>
          <a:p>
            <a:fld id="{E1AB4BB8-A3F7-4739-8778-E82E4A490554}" type="datetimeFigureOut">
              <a:rPr kumimoji="1" lang="ja-JP" altLang="en-US" smtClean="0"/>
              <a:t>2026/8/21</a:t>
            </a:fld>
            <a:endParaRPr kumimoji="1" lang="ja-JP" altLang="en-US"/>
          </a:p>
        </p:txBody>
      </p:sp>
      <p:sp>
        <p:nvSpPr>
          <p:cNvPr id="4" name="フッター プレースホルダー 3">
            <a:extLst>
              <a:ext uri="{FF2B5EF4-FFF2-40B4-BE49-F238E27FC236}">
                <a16:creationId xmlns:a16="http://schemas.microsoft.com/office/drawing/2014/main" id="{EF77BA0A-C2E5-BD88-91C6-B24F8F977DF8}"/>
              </a:ext>
            </a:extLst>
          </p:cNvPr>
          <p:cNvSpPr>
            <a:spLocks noGrp="1"/>
          </p:cNvSpPr>
          <p:nvPr>
            <p:ph type="ftr" sz="quarter" idx="2"/>
          </p:nvPr>
        </p:nvSpPr>
        <p:spPr>
          <a:xfrm>
            <a:off x="2" y="9440372"/>
            <a:ext cx="2950375" cy="498966"/>
          </a:xfrm>
          <a:prstGeom prst="rect">
            <a:avLst/>
          </a:prstGeom>
        </p:spPr>
        <p:txBody>
          <a:bodyPr vert="horz" lIns="92229" tIns="46115" rIns="92229" bIns="46115"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FBF5A031-87D0-F0D1-5A02-206215FB4F13}"/>
              </a:ext>
            </a:extLst>
          </p:cNvPr>
          <p:cNvSpPr>
            <a:spLocks noGrp="1"/>
          </p:cNvSpPr>
          <p:nvPr>
            <p:ph type="sldNum" sz="quarter" idx="3"/>
          </p:nvPr>
        </p:nvSpPr>
        <p:spPr>
          <a:xfrm>
            <a:off x="3855221" y="9440372"/>
            <a:ext cx="2950374" cy="498966"/>
          </a:xfrm>
          <a:prstGeom prst="rect">
            <a:avLst/>
          </a:prstGeom>
        </p:spPr>
        <p:txBody>
          <a:bodyPr vert="horz" lIns="92229" tIns="46115" rIns="92229" bIns="46115" rtlCol="0" anchor="b"/>
          <a:lstStyle>
            <a:lvl1pPr algn="r">
              <a:defRPr sz="1200"/>
            </a:lvl1pPr>
          </a:lstStyle>
          <a:p>
            <a:fld id="{992D3494-F94C-4184-9DD2-025760E49F24}" type="slidenum">
              <a:rPr kumimoji="1" lang="ja-JP" altLang="en-US" smtClean="0"/>
              <a:t>‹#›</a:t>
            </a:fld>
            <a:endParaRPr kumimoji="1" lang="ja-JP" altLang="en-US"/>
          </a:p>
        </p:txBody>
      </p:sp>
    </p:spTree>
    <p:extLst>
      <p:ext uri="{BB962C8B-B14F-4D97-AF65-F5344CB8AC3E}">
        <p14:creationId xmlns:p14="http://schemas.microsoft.com/office/powerpoint/2010/main" val="10551762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49575" cy="498475"/>
          </a:xfrm>
          <a:prstGeom prst="rect">
            <a:avLst/>
          </a:prstGeom>
        </p:spPr>
        <p:txBody>
          <a:bodyPr vert="horz" lIns="91420" tIns="45708" rIns="91420" bIns="4570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1" y="3"/>
            <a:ext cx="2949575" cy="498475"/>
          </a:xfrm>
          <a:prstGeom prst="rect">
            <a:avLst/>
          </a:prstGeom>
        </p:spPr>
        <p:txBody>
          <a:bodyPr vert="horz" lIns="91420" tIns="45708" rIns="91420" bIns="45708" rtlCol="0"/>
          <a:lstStyle>
            <a:lvl1pPr algn="r">
              <a:defRPr sz="1200"/>
            </a:lvl1pPr>
          </a:lstStyle>
          <a:p>
            <a:fld id="{91F963D6-106B-4687-99C6-8E82B63E4B49}"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20" tIns="45708" rIns="91420" bIns="45708" rtlCol="0" anchor="ctr"/>
          <a:lstStyle/>
          <a:p>
            <a:endParaRPr lang="ja-JP" altLang="en-US"/>
          </a:p>
        </p:txBody>
      </p:sp>
      <p:sp>
        <p:nvSpPr>
          <p:cNvPr id="5" name="ノート プレースホルダー 4"/>
          <p:cNvSpPr>
            <a:spLocks noGrp="1"/>
          </p:cNvSpPr>
          <p:nvPr>
            <p:ph type="body" sz="quarter" idx="3"/>
          </p:nvPr>
        </p:nvSpPr>
        <p:spPr>
          <a:xfrm>
            <a:off x="681038" y="4783141"/>
            <a:ext cx="5445125" cy="3913187"/>
          </a:xfrm>
          <a:prstGeom prst="rect">
            <a:avLst/>
          </a:prstGeom>
        </p:spPr>
        <p:txBody>
          <a:bodyPr vert="horz" lIns="91420" tIns="45708" rIns="91420" bIns="457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866"/>
            <a:ext cx="2949575" cy="498475"/>
          </a:xfrm>
          <a:prstGeom prst="rect">
            <a:avLst/>
          </a:prstGeom>
        </p:spPr>
        <p:txBody>
          <a:bodyPr vert="horz" lIns="91420" tIns="45708" rIns="91420" bIns="4570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1" y="9440866"/>
            <a:ext cx="2949575" cy="498475"/>
          </a:xfrm>
          <a:prstGeom prst="rect">
            <a:avLst/>
          </a:prstGeom>
        </p:spPr>
        <p:txBody>
          <a:bodyPr vert="horz" lIns="91420" tIns="45708" rIns="91420" bIns="45708" rtlCol="0" anchor="b"/>
          <a:lstStyle>
            <a:lvl1pPr algn="r">
              <a:defRPr sz="1200"/>
            </a:lvl1pPr>
          </a:lstStyle>
          <a:p>
            <a:fld id="{9560B144-0FED-4400-8E78-4E2BFE01BECC}" type="slidenum">
              <a:rPr kumimoji="1" lang="ja-JP" altLang="en-US" smtClean="0"/>
              <a:t>‹#›</a:t>
            </a:fld>
            <a:endParaRPr kumimoji="1" lang="ja-JP" altLang="en-US"/>
          </a:p>
        </p:txBody>
      </p:sp>
    </p:spTree>
    <p:extLst>
      <p:ext uri="{BB962C8B-B14F-4D97-AF65-F5344CB8AC3E}">
        <p14:creationId xmlns:p14="http://schemas.microsoft.com/office/powerpoint/2010/main" val="19880968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36563" y="1252538"/>
            <a:ext cx="6007100" cy="3378200"/>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139291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EF4D7-C920-6062-2983-B56E418E2F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8F4198-3413-0514-C6B9-86E6FA71D2B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D5047E3-EC19-EA51-5538-8176019651E3}"/>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637360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553BA-94B5-A871-1129-A1D3B6970E8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2AF8C03-6C24-2C64-172D-360778B26AA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8E54248-9BD5-4F95-3338-D4F5D2EE1D4F}"/>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81202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4766B-2B8D-5796-449E-88947D5C288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C33417A-4B03-5246-88F8-D0F354E0280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0D0995-9A42-D121-7A0F-78C8387666F4}"/>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963773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2FABE-696A-A08F-E9B9-09A6DD3AB5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B70F16-16B3-90FC-2D25-3CAA13F5584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7485132-25BE-E1DC-BD78-46ABEDE903F3}"/>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165780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682908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13" name="サブタイトル 2"/>
          <p:cNvSpPr>
            <a:spLocks noGrp="1"/>
          </p:cNvSpPr>
          <p:nvPr>
            <p:ph type="subTitle" idx="1" hasCustomPrompt="1"/>
          </p:nvPr>
        </p:nvSpPr>
        <p:spPr>
          <a:xfrm>
            <a:off x="2255574" y="2780928"/>
            <a:ext cx="7653269" cy="576064"/>
          </a:xfrm>
        </p:spPr>
        <p:txBody>
          <a:bodyPr>
            <a:normAutofit/>
          </a:bodyPr>
          <a:lstStyle>
            <a:lvl1pPr marL="0" indent="0" algn="ctr">
              <a:buNone/>
              <a:defRPr sz="3000" b="1">
                <a:solidFill>
                  <a:schemeClr val="tx1"/>
                </a:solidFill>
                <a:latin typeface="+mj-ea"/>
                <a:ea typeface="+mj-e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14" name="タイトル 1"/>
          <p:cNvSpPr>
            <a:spLocks noGrp="1"/>
          </p:cNvSpPr>
          <p:nvPr>
            <p:ph type="ctrTitle" hasCustomPrompt="1"/>
          </p:nvPr>
        </p:nvSpPr>
        <p:spPr>
          <a:xfrm>
            <a:off x="2255574" y="3645025"/>
            <a:ext cx="7680853" cy="402182"/>
          </a:xfrm>
        </p:spPr>
        <p:txBody>
          <a:bodyPr>
            <a:normAutofit/>
          </a:bodyPr>
          <a:lstStyle>
            <a:lvl1pPr algn="ctr">
              <a:defRPr sz="1600" b="1">
                <a:solidFill>
                  <a:schemeClr val="tx1"/>
                </a:solidFill>
                <a:latin typeface="arial" panose="020B0604020202020204" pitchFamily="34" charset="0"/>
                <a:cs typeface="arial" panose="020B0604020202020204" pitchFamily="34" charset="0"/>
              </a:defRPr>
            </a:lvl1pPr>
          </a:lstStyle>
          <a:p>
            <a:r>
              <a:rPr kumimoji="1" lang="en-US" altLang="ja-JP"/>
              <a:t>Title</a:t>
            </a:r>
            <a:endParaRPr kumimoji="1" lang="ja-JP" altLang="en-US"/>
          </a:p>
        </p:txBody>
      </p:sp>
      <p:sp>
        <p:nvSpPr>
          <p:cNvPr id="20" name="スライド番号プレースホルダ 5">
            <a:extLst>
              <a:ext uri="{FF2B5EF4-FFF2-40B4-BE49-F238E27FC236}">
                <a16:creationId xmlns:a16="http://schemas.microsoft.com/office/drawing/2014/main" id="{40672AA9-3596-416F-BF20-F82B457AFD94}"/>
              </a:ext>
            </a:extLst>
          </p:cNvPr>
          <p:cNvSpPr>
            <a:spLocks noGrp="1"/>
          </p:cNvSpPr>
          <p:nvPr>
            <p:ph type="sldNum" sz="quarter" idx="12"/>
          </p:nvPr>
        </p:nvSpPr>
        <p:spPr>
          <a:xfrm>
            <a:off x="9227864" y="6525344"/>
            <a:ext cx="2844800" cy="216024"/>
          </a:xfrm>
        </p:spPr>
        <p:txBody>
          <a:bodyPr/>
          <a:lstStyle>
            <a:lvl1pPr>
              <a:defRPr>
                <a:solidFill>
                  <a:schemeClr val="tx1">
                    <a:lumMod val="85000"/>
                    <a:lumOff val="15000"/>
                  </a:schemeClr>
                </a:solidFill>
              </a:defRPr>
            </a:lvl1p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286940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854783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5" name="フッター プレースホルダ 4"/>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3447841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スライド番号プレースホルダー 1">
            <a:extLst>
              <a:ext uri="{FF2B5EF4-FFF2-40B4-BE49-F238E27FC236}">
                <a16:creationId xmlns:a16="http://schemas.microsoft.com/office/drawing/2014/main" id="{BFDBBF91-F340-4F53-975C-6CC99EF79DB0}"/>
              </a:ext>
            </a:extLst>
          </p:cNvPr>
          <p:cNvSpPr txBox="1">
            <a:spLocks/>
          </p:cNvSpPr>
          <p:nvPr userDrawn="1"/>
        </p:nvSpPr>
        <p:spPr>
          <a:xfrm>
            <a:off x="9963150"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4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4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2" name="Shape 10">
            <a:extLst>
              <a:ext uri="{FF2B5EF4-FFF2-40B4-BE49-F238E27FC236}">
                <a16:creationId xmlns:a16="http://schemas.microsoft.com/office/drawing/2014/main" id="{01807C22-935E-4635-9598-918FE7DCFC86}"/>
              </a:ext>
            </a:extLst>
          </p:cNvPr>
          <p:cNvSpPr/>
          <p:nvPr userDrawn="1"/>
        </p:nvSpPr>
        <p:spPr>
          <a:xfrm>
            <a:off x="363180" y="595223"/>
            <a:ext cx="9180000" cy="65455"/>
          </a:xfrm>
          <a:prstGeom prst="rect">
            <a:avLst/>
          </a:prstGeom>
          <a:solidFill>
            <a:srgbClr val="003CB4"/>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3" name="Shape 12">
            <a:extLst>
              <a:ext uri="{FF2B5EF4-FFF2-40B4-BE49-F238E27FC236}">
                <a16:creationId xmlns:a16="http://schemas.microsoft.com/office/drawing/2014/main" id="{1BBFE69D-DF4D-4945-B029-ADD3FFA7F417}"/>
              </a:ext>
            </a:extLst>
          </p:cNvPr>
          <p:cNvSpPr/>
          <p:nvPr userDrawn="1"/>
        </p:nvSpPr>
        <p:spPr>
          <a:xfrm>
            <a:off x="8798617" y="637018"/>
            <a:ext cx="3060000" cy="36000"/>
          </a:xfrm>
          <a:prstGeom prst="rect">
            <a:avLst/>
          </a:prstGeom>
          <a:solidFill>
            <a:srgbClr val="00AC4E"/>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365579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01C4663-FFC0-42B0-ADF0-352F248C0059}" type="slidenum">
              <a:rPr kumimoji="1" lang="ja-JP" altLang="en-US" smtClean="0"/>
              <a:t>‹#›</a:t>
            </a:fld>
            <a:endParaRPr kumimoji="1" lang="ja-JP" altLang="en-US"/>
          </a:p>
        </p:txBody>
      </p:sp>
    </p:spTree>
    <p:extLst>
      <p:ext uri="{BB962C8B-B14F-4D97-AF65-F5344CB8AC3E}">
        <p14:creationId xmlns:p14="http://schemas.microsoft.com/office/powerpoint/2010/main" val="104450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スライド番号プレースホルダー 1">
            <a:extLst>
              <a:ext uri="{FF2B5EF4-FFF2-40B4-BE49-F238E27FC236}">
                <a16:creationId xmlns:a16="http://schemas.microsoft.com/office/drawing/2014/main" id="{BFDBBF91-F340-4F53-975C-6CC99EF79DB0}"/>
              </a:ext>
            </a:extLst>
          </p:cNvPr>
          <p:cNvSpPr txBox="1">
            <a:spLocks/>
          </p:cNvSpPr>
          <p:nvPr userDrawn="1"/>
        </p:nvSpPr>
        <p:spPr>
          <a:xfrm>
            <a:off x="9963150" y="649287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DF82107-93BA-490C-9453-044014AF67CD}" type="slidenum">
              <a:rPr kumimoji="1" lang="ja-JP" altLang="en-US" sz="1400" b="0" i="0" u="none" strike="noStrike" kern="1200" cap="none" spc="0" normalizeH="0" baseline="0" noProof="0" smtClean="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1400" b="0" i="0" u="none" strike="noStrike" kern="1200" cap="none" spc="0" normalizeH="0" baseline="0" noProof="0">
              <a:ln>
                <a:noFill/>
              </a:ln>
              <a:solidFill>
                <a:prstClr val="black">
                  <a:tint val="75000"/>
                </a:prstClr>
              </a:solidFill>
              <a:effectLst/>
              <a:uLnTx/>
              <a:uFillTx/>
              <a:latin typeface="BIZ UDPゴシック" panose="020B0400000000000000" pitchFamily="50" charset="-128"/>
              <a:ea typeface="BIZ UDPゴシック" panose="020B0400000000000000" pitchFamily="50" charset="-128"/>
              <a:cs typeface="+mn-cs"/>
            </a:endParaRPr>
          </a:p>
        </p:txBody>
      </p:sp>
      <p:sp>
        <p:nvSpPr>
          <p:cNvPr id="12" name="Shape 10">
            <a:extLst>
              <a:ext uri="{FF2B5EF4-FFF2-40B4-BE49-F238E27FC236}">
                <a16:creationId xmlns:a16="http://schemas.microsoft.com/office/drawing/2014/main" id="{01807C22-935E-4635-9598-918FE7DCFC86}"/>
              </a:ext>
            </a:extLst>
          </p:cNvPr>
          <p:cNvSpPr/>
          <p:nvPr userDrawn="1"/>
        </p:nvSpPr>
        <p:spPr>
          <a:xfrm>
            <a:off x="363180" y="595223"/>
            <a:ext cx="9180000" cy="65455"/>
          </a:xfrm>
          <a:prstGeom prst="rect">
            <a:avLst/>
          </a:prstGeom>
          <a:solidFill>
            <a:srgbClr val="003CB4"/>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3" name="Shape 12">
            <a:extLst>
              <a:ext uri="{FF2B5EF4-FFF2-40B4-BE49-F238E27FC236}">
                <a16:creationId xmlns:a16="http://schemas.microsoft.com/office/drawing/2014/main" id="{1BBFE69D-DF4D-4945-B029-ADD3FFA7F417}"/>
              </a:ext>
            </a:extLst>
          </p:cNvPr>
          <p:cNvSpPr/>
          <p:nvPr userDrawn="1"/>
        </p:nvSpPr>
        <p:spPr>
          <a:xfrm>
            <a:off x="8798617" y="637018"/>
            <a:ext cx="3060000" cy="36000"/>
          </a:xfrm>
          <a:prstGeom prst="rect">
            <a:avLst/>
          </a:prstGeom>
          <a:solidFill>
            <a:srgbClr val="00AC4E"/>
          </a:solidFill>
          <a:ln/>
          <a:effectLst>
            <a:outerShdw blurRad="50800" dist="38100" dir="5400000" algn="t" rotWithShape="0">
              <a:prstClr val="black">
                <a:alpha val="40000"/>
              </a:prstClr>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00749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263352" y="764704"/>
            <a:ext cx="10972800" cy="422530"/>
          </a:xfrm>
          <a:noFill/>
        </p:spPr>
        <p:txBody>
          <a:bodyPr>
            <a:normAutofit/>
          </a:bodyPr>
          <a:lstStyle>
            <a:lvl1pPr algn="l">
              <a:defRPr sz="1800" b="1">
                <a:solidFill>
                  <a:srgbClr val="404040"/>
                </a:solidFill>
                <a:latin typeface="游ゴシック" panose="020B0400000000000000" pitchFamily="50" charset="-128"/>
                <a:ea typeface="游ゴシック" panose="020B0400000000000000" pitchFamily="50" charset="-128"/>
              </a:defRPr>
            </a:lvl1pPr>
          </a:lstStyle>
          <a:p>
            <a:r>
              <a:rPr kumimoji="1" lang="ja-JP" altLang="en-US"/>
              <a:t>マスタ タイトルの書式設定</a:t>
            </a:r>
          </a:p>
        </p:txBody>
      </p:sp>
      <p:sp>
        <p:nvSpPr>
          <p:cNvPr id="6" name="スライド番号プレースホルダ 5"/>
          <p:cNvSpPr>
            <a:spLocks noGrp="1"/>
          </p:cNvSpPr>
          <p:nvPr>
            <p:ph type="sldNum" sz="quarter" idx="12"/>
          </p:nvPr>
        </p:nvSpPr>
        <p:spPr>
          <a:xfrm>
            <a:off x="9227864" y="6525344"/>
            <a:ext cx="2844800" cy="216024"/>
          </a:xfrm>
          <a:noFill/>
        </p:spPr>
        <p:txBody>
          <a:bodyPr/>
          <a:lstStyle>
            <a:lvl1pPr>
              <a:defRPr>
                <a:solidFill>
                  <a:schemeClr val="tx1">
                    <a:lumMod val="85000"/>
                    <a:lumOff val="15000"/>
                  </a:schemeClr>
                </a:solidFill>
              </a:defRPr>
            </a:lvl1p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3242896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6" name="スライド番号プレースホルダ 5"/>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2932640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11"/>
          </p:nvPr>
        </p:nvSpPr>
        <p:spPr>
          <a:xfrm>
            <a:off x="1775520" y="6537307"/>
            <a:ext cx="3860800" cy="216024"/>
          </a:xfrm>
          <a:prstGeom prst="rect">
            <a:avLst/>
          </a:prstGeom>
        </p:spPr>
        <p:txBody>
          <a:bodyPr/>
          <a:lstStyle>
            <a:lvl1pPr>
              <a:defRPr sz="900">
                <a:solidFill>
                  <a:schemeClr val="bg1">
                    <a:lumMod val="75000"/>
                  </a:schemeClr>
                </a:solidFill>
              </a:defRPr>
            </a:lvl1pPr>
          </a:lstStyle>
          <a:p>
            <a:endParaRPr lang="ja-JP" altLang="en-US"/>
          </a:p>
        </p:txBody>
      </p:sp>
      <p:sp>
        <p:nvSpPr>
          <p:cNvPr id="7" name="スライド番号プレースホルダ 6"/>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968704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 name="スライド番号プレースホルダー 9"/>
          <p:cNvSpPr>
            <a:spLocks noGrp="1"/>
          </p:cNvSpPr>
          <p:nvPr>
            <p:ph type="sldNum" sz="quarter" idx="10"/>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463577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4" name="フッター プレースホルダ 3"/>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3688151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3" name="フッター プレースホルダ 2"/>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88106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6" name="フッター プレースホルダ 5"/>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420557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a:xfrm>
            <a:off x="609600" y="6356351"/>
            <a:ext cx="2844800" cy="365125"/>
          </a:xfrm>
          <a:prstGeom prst="rect">
            <a:avLst/>
          </a:prstGeom>
        </p:spPr>
        <p:txBody>
          <a:bodyPr/>
          <a:lstStyle/>
          <a:p>
            <a:endParaRPr kumimoji="1" lang="ja-JP" altLang="en-US"/>
          </a:p>
        </p:txBody>
      </p:sp>
      <p:sp>
        <p:nvSpPr>
          <p:cNvPr id="6" name="フッター プレースホルダ 5"/>
          <p:cNvSpPr>
            <a:spLocks noGrp="1"/>
          </p:cNvSpPr>
          <p:nvPr>
            <p:ph type="ftr" sz="quarter" idx="11"/>
          </p:nvPr>
        </p:nvSpPr>
        <p:spPr>
          <a:xfrm>
            <a:off x="4165600" y="6356351"/>
            <a:ext cx="3860800" cy="365125"/>
          </a:xfrm>
          <a:prstGeom prst="rect">
            <a:avLst/>
          </a:prstGeom>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41896B1-EEF4-4E14-A673-71CB558AAAB0}" type="slidenum">
              <a:rPr kumimoji="1" lang="ja-JP" altLang="en-US" smtClean="0"/>
              <a:pPr/>
              <a:t>‹#›</a:t>
            </a:fld>
            <a:endParaRPr kumimoji="1" lang="ja-JP" altLang="en-US"/>
          </a:p>
        </p:txBody>
      </p:sp>
    </p:spTree>
    <p:extLst>
      <p:ext uri="{BB962C8B-B14F-4D97-AF65-F5344CB8AC3E}">
        <p14:creationId xmlns:p14="http://schemas.microsoft.com/office/powerpoint/2010/main" val="125060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alpha val="0"/>
          </a:srgbClr>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スライド番号プレースホルダ 5"/>
          <p:cNvSpPr>
            <a:spLocks noGrp="1"/>
          </p:cNvSpPr>
          <p:nvPr>
            <p:ph type="sldNum" sz="quarter" idx="4"/>
          </p:nvPr>
        </p:nvSpPr>
        <p:spPr>
          <a:xfrm>
            <a:off x="9168341" y="6525344"/>
            <a:ext cx="2844800" cy="216024"/>
          </a:xfrm>
          <a:prstGeom prst="rect">
            <a:avLst/>
          </a:prstGeom>
        </p:spPr>
        <p:txBody>
          <a:bodyPr vert="horz" lIns="91440" tIns="45720" rIns="91440" bIns="45720" rtlCol="0" anchor="ctr"/>
          <a:lstStyle>
            <a:lvl1pPr algn="r">
              <a:defRPr sz="1000">
                <a:solidFill>
                  <a:schemeClr val="tx1">
                    <a:tint val="75000"/>
                  </a:schemeClr>
                </a:solidFill>
              </a:defRPr>
            </a:lvl1pPr>
          </a:lstStyle>
          <a:p>
            <a:fld id="{441896B1-EEF4-4E14-A673-71CB558AAAB0}" type="slidenum">
              <a:rPr lang="ja-JP" altLang="en-US" smtClean="0"/>
              <a:pPr/>
              <a:t>‹#›</a:t>
            </a:fld>
            <a:endParaRPr lang="ja-JP" altLang="en-US"/>
          </a:p>
        </p:txBody>
      </p:sp>
    </p:spTree>
    <p:extLst>
      <p:ext uri="{BB962C8B-B14F-4D97-AF65-F5344CB8AC3E}">
        <p14:creationId xmlns:p14="http://schemas.microsoft.com/office/powerpoint/2010/main" val="1367421632"/>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46" r:id="rId12"/>
    <p:sldLayoutId id="2147483747" r:id="rId13"/>
    <p:sldLayoutId id="2147483748" r:id="rId14"/>
  </p:sldLayoutIdLst>
  <p:hf sldNum="0" hdr="0" ftr="0" dt="0"/>
  <p:txStyles>
    <p:titleStyle>
      <a:lvl1pPr algn="ctr" defTabSz="914400" rtl="0" eaLnBrk="1" latinLnBrk="0" hangingPunct="1">
        <a:spcBef>
          <a:spcPct val="0"/>
        </a:spcBef>
        <a:buNone/>
        <a:defRPr kumimoji="1" sz="38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p:titleStyle>
    <p:bodyStyle>
      <a:lvl1pPr marL="342900" indent="-342900" algn="l" defTabSz="914400" rtl="0" eaLnBrk="1" latinLnBrk="0" hangingPunct="1">
        <a:spcBef>
          <a:spcPct val="20000"/>
        </a:spcBef>
        <a:buFont typeface="Arial" pitchFamily="34" charset="0"/>
        <a:buNone/>
        <a:defRPr kumimoji="1" sz="28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C30D57F-03E6-436D-9CBF-36E5F25DECB7}"/>
              </a:ext>
            </a:extLst>
          </p:cNvPr>
          <p:cNvSpPr txBox="1"/>
          <p:nvPr/>
        </p:nvSpPr>
        <p:spPr>
          <a:xfrm>
            <a:off x="276231" y="2147352"/>
            <a:ext cx="11718196" cy="1737207"/>
          </a:xfrm>
          <a:prstGeom prst="rect">
            <a:avLst/>
          </a:prstGeom>
          <a:noFill/>
        </p:spPr>
        <p:txBody>
          <a:bodyPr wrap="square" rtlCol="0">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1" lang="ja-JP" altLang="en-US" sz="40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未来創造会議を運営する</a:t>
            </a:r>
          </a:p>
          <a:p>
            <a:pPr marL="0" marR="0" lvl="0" indent="0" algn="ctr" defTabSz="914400" rtl="0" eaLnBrk="1" fontAlgn="auto" latinLnBrk="0" hangingPunct="1">
              <a:lnSpc>
                <a:spcPts val="7000"/>
              </a:lnSpc>
              <a:spcBef>
                <a:spcPts val="0"/>
              </a:spcBef>
              <a:spcAft>
                <a:spcPts val="0"/>
              </a:spcAft>
              <a:buClrTx/>
              <a:buSzTx/>
              <a:buFontTx/>
              <a:buNone/>
              <a:tabLst/>
              <a:defRPr/>
            </a:pPr>
            <a:r>
              <a:rPr kumimoji="1" lang="ja-JP" altLang="en-US" sz="40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新たな法人について</a:t>
            </a:r>
          </a:p>
        </p:txBody>
      </p:sp>
      <p:sp>
        <p:nvSpPr>
          <p:cNvPr id="59" name="Shape 10">
            <a:extLst>
              <a:ext uri="{FF2B5EF4-FFF2-40B4-BE49-F238E27FC236}">
                <a16:creationId xmlns:a16="http://schemas.microsoft.com/office/drawing/2014/main" id="{BC14760A-2EE8-4D0D-8F8F-140519548575}"/>
              </a:ext>
            </a:extLst>
          </p:cNvPr>
          <p:cNvSpPr/>
          <p:nvPr/>
        </p:nvSpPr>
        <p:spPr>
          <a:xfrm>
            <a:off x="276231" y="5179160"/>
            <a:ext cx="9180000" cy="65455"/>
          </a:xfrm>
          <a:prstGeom prst="rect">
            <a:avLst/>
          </a:prstGeom>
          <a:solidFill>
            <a:srgbClr val="003CB4"/>
          </a:solidFill>
          <a:ln/>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60" name="Shape 12">
            <a:extLst>
              <a:ext uri="{FF2B5EF4-FFF2-40B4-BE49-F238E27FC236}">
                <a16:creationId xmlns:a16="http://schemas.microsoft.com/office/drawing/2014/main" id="{DC83E0A6-38AD-4A65-AA35-167B41E988A0}"/>
              </a:ext>
            </a:extLst>
          </p:cNvPr>
          <p:cNvSpPr/>
          <p:nvPr/>
        </p:nvSpPr>
        <p:spPr>
          <a:xfrm>
            <a:off x="8895098" y="5248776"/>
            <a:ext cx="3060000" cy="36000"/>
          </a:xfrm>
          <a:prstGeom prst="rect">
            <a:avLst/>
          </a:prstGeom>
          <a:solidFill>
            <a:srgbClr val="00AC4E"/>
          </a:solidFill>
          <a:ln/>
          <a:effectLst>
            <a:outerShdw blurRad="50800" dist="38100" dir="5400000" algn="t" rotWithShape="0">
              <a:prstClr val="black">
                <a:alpha val="40000"/>
              </a:prst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11" name="正方形/長方形 10">
            <a:extLst>
              <a:ext uri="{FF2B5EF4-FFF2-40B4-BE49-F238E27FC236}">
                <a16:creationId xmlns:a16="http://schemas.microsoft.com/office/drawing/2014/main" id="{9E874F00-5FF3-4B0A-A95C-41634B7F96A7}"/>
              </a:ext>
            </a:extLst>
          </p:cNvPr>
          <p:cNvSpPr/>
          <p:nvPr/>
        </p:nvSpPr>
        <p:spPr>
          <a:xfrm>
            <a:off x="0" y="0"/>
            <a:ext cx="12192000" cy="272878"/>
          </a:xfrm>
          <a:prstGeom prst="rect">
            <a:avLst/>
          </a:prstGeom>
          <a:gradFill flip="none" rotWithShape="1">
            <a:gsLst>
              <a:gs pos="42000">
                <a:srgbClr val="003CB4"/>
              </a:gs>
              <a:gs pos="100000">
                <a:srgbClr val="00B050"/>
              </a:gs>
            </a:gsLst>
            <a:lin ang="0" scaled="1"/>
            <a:tileRect/>
          </a:gradFill>
          <a:ln w="254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780BAF62-1628-44DD-8D8E-E0DF338239C8}"/>
              </a:ext>
            </a:extLst>
          </p:cNvPr>
          <p:cNvSpPr txBox="1"/>
          <p:nvPr/>
        </p:nvSpPr>
        <p:spPr>
          <a:xfrm>
            <a:off x="10391562" y="391086"/>
            <a:ext cx="1455099" cy="461665"/>
          </a:xfrm>
          <a:prstGeom prst="rect">
            <a:avLst/>
          </a:prstGeom>
          <a:solidFill>
            <a:schemeClr val="bg1"/>
          </a:solidFill>
          <a:ln w="22225">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spc="100" dirty="0">
                <a:latin typeface="BIZ UDPゴシック" panose="020B0400000000000000" pitchFamily="50" charset="-128"/>
                <a:ea typeface="BIZ UDPゴシック" panose="020B0400000000000000" pitchFamily="50" charset="-128"/>
                <a:cs typeface="Meiryo UI" panose="020B0604030504040204" pitchFamily="50" charset="-128"/>
              </a:rPr>
              <a:t>資料</a:t>
            </a:r>
            <a:r>
              <a:rPr lang="en-US" altLang="ja-JP" sz="2400" b="1" spc="100" dirty="0">
                <a:latin typeface="BIZ UDPゴシック" panose="020B0400000000000000" pitchFamily="50" charset="-128"/>
                <a:ea typeface="BIZ UDPゴシック" panose="020B0400000000000000" pitchFamily="50" charset="-128"/>
                <a:cs typeface="Meiryo UI" panose="020B0604030504040204" pitchFamily="50" charset="-128"/>
              </a:rPr>
              <a:t>3</a:t>
            </a:r>
            <a:endParaRPr kumimoji="0" lang="en-US" altLang="ja-JP" sz="2400" b="1" i="0" u="none" strike="noStrike" kern="1200" cap="none" spc="100" normalizeH="0" noProof="0" dirty="0">
              <a:ln>
                <a:noFill/>
              </a:ln>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spTree>
    <p:extLst>
      <p:ext uri="{BB962C8B-B14F-4D97-AF65-F5344CB8AC3E}">
        <p14:creationId xmlns:p14="http://schemas.microsoft.com/office/powerpoint/2010/main" val="4197363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07187-9F3C-54A5-0FD6-3C7C5166C819}"/>
            </a:ext>
          </a:extLst>
        </p:cNvPr>
        <p:cNvGrpSpPr/>
        <p:nvPr/>
      </p:nvGrpSpPr>
      <p:grpSpPr>
        <a:xfrm>
          <a:off x="0" y="0"/>
          <a:ext cx="0" cy="0"/>
          <a:chOff x="0" y="0"/>
          <a:chExt cx="0" cy="0"/>
        </a:xfrm>
      </p:grpSpPr>
      <p:sp>
        <p:nvSpPr>
          <p:cNvPr id="61" name="テキスト ボックス 60">
            <a:extLst>
              <a:ext uri="{FF2B5EF4-FFF2-40B4-BE49-F238E27FC236}">
                <a16:creationId xmlns:a16="http://schemas.microsoft.com/office/drawing/2014/main" id="{EB7E5644-E673-B3DF-FE66-01BD078617C5}"/>
              </a:ext>
            </a:extLst>
          </p:cNvPr>
          <p:cNvSpPr txBox="1"/>
          <p:nvPr/>
        </p:nvSpPr>
        <p:spPr>
          <a:xfrm>
            <a:off x="353642" y="-86989"/>
            <a:ext cx="11718196" cy="690702"/>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400" b="1" spc="100" dirty="0">
                <a:latin typeface="BIZ UDPゴシック" panose="020B0400000000000000" pitchFamily="50" charset="-128"/>
                <a:ea typeface="BIZ UDPゴシック" panose="020B0400000000000000" pitchFamily="50" charset="-128"/>
              </a:rPr>
              <a:t>未来創造会議を運営する新たな法人の設立について</a:t>
            </a:r>
            <a:r>
              <a:rPr kumimoji="0" lang="zh-CN" altLang="en-US"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rPr>
              <a:t> </a:t>
            </a:r>
            <a:endParaRPr kumimoji="0" lang="en-US" altLang="ja-JP"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AEE8C4F1-01B1-4889-B2C0-1051CA419CA3}"/>
              </a:ext>
            </a:extLst>
          </p:cNvPr>
          <p:cNvSpPr/>
          <p:nvPr/>
        </p:nvSpPr>
        <p:spPr>
          <a:xfrm>
            <a:off x="603013" y="1099316"/>
            <a:ext cx="11016256" cy="418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lvl="0" defTabSz="914400">
              <a:lnSpc>
                <a:spcPct val="150000"/>
              </a:lnSpc>
              <a:defRPr/>
            </a:pPr>
            <a:r>
              <a:rPr kumimoji="1" lang="ja-JP" altLang="en-US" sz="1700" spc="100">
                <a:solidFill>
                  <a:prstClr val="black"/>
                </a:solidFill>
                <a:latin typeface="BIZ UDPゴシック" panose="020B0400000000000000" pitchFamily="50" charset="-128"/>
                <a:ea typeface="BIZ UDPゴシック" panose="020B0400000000000000" pitchFamily="50" charset="-128"/>
              </a:rPr>
              <a:t>　</a:t>
            </a:r>
            <a:endParaRPr kumimoji="1" lang="ja-JP" altLang="en-US" sz="1700" i="0" u="none" strike="noStrike" kern="1200" cap="none" spc="100" normalizeH="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A87D196C-0782-486E-9B23-633D6A4B40F1}"/>
              </a:ext>
            </a:extLst>
          </p:cNvPr>
          <p:cNvSpPr/>
          <p:nvPr/>
        </p:nvSpPr>
        <p:spPr>
          <a:xfrm>
            <a:off x="680528" y="1344191"/>
            <a:ext cx="11224089" cy="1268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lvl="0" defTabSz="914400">
              <a:lnSpc>
                <a:spcPct val="150000"/>
              </a:lnSpc>
              <a:defRPr/>
            </a:pPr>
            <a:r>
              <a:rPr kumimoji="1" lang="ja-JP" altLang="en-US" spc="100" dirty="0">
                <a:solidFill>
                  <a:schemeClr val="tx1"/>
                </a:solidFill>
                <a:latin typeface="BIZ UDPゴシック" panose="020B0400000000000000" pitchFamily="50" charset="-128"/>
                <a:ea typeface="BIZ UDPゴシック" panose="020B0400000000000000" pitchFamily="50" charset="-128"/>
              </a:rPr>
              <a:t>〇　万博レガシーを継承・発展させ、大阪・関西のあるべき未来像を実現するため、未来創造会議の目的</a:t>
            </a:r>
            <a:endParaRPr kumimoji="1" lang="en-US" altLang="ja-JP" spc="100" dirty="0">
              <a:solidFill>
                <a:schemeClr val="tx1"/>
              </a:solidFill>
              <a:latin typeface="BIZ UDPゴシック" panose="020B0400000000000000" pitchFamily="50" charset="-128"/>
              <a:ea typeface="BIZ UDPゴシック" panose="020B0400000000000000" pitchFamily="50" charset="-128"/>
            </a:endParaRPr>
          </a:p>
          <a:p>
            <a:pPr lvl="0" defTabSz="914400">
              <a:lnSpc>
                <a:spcPct val="150000"/>
              </a:lnSpc>
              <a:defRPr/>
            </a:pPr>
            <a:r>
              <a:rPr kumimoji="1" lang="ja-JP" altLang="en-US" spc="100" dirty="0">
                <a:solidFill>
                  <a:schemeClr val="tx1"/>
                </a:solidFill>
                <a:latin typeface="BIZ UDPゴシック" panose="020B0400000000000000" pitchFamily="50" charset="-128"/>
                <a:ea typeface="BIZ UDPゴシック" panose="020B0400000000000000" pitchFamily="50" charset="-128"/>
              </a:rPr>
              <a:t>　である、「持続的な成長・発展」、「世界が直面する課題解決への貢献」、「大阪・関西のプレゼンスの向上」</a:t>
            </a:r>
            <a:endParaRPr kumimoji="1" lang="en-US" altLang="ja-JP" spc="100" dirty="0">
              <a:solidFill>
                <a:schemeClr val="tx1"/>
              </a:solidFill>
              <a:latin typeface="BIZ UDPゴシック" panose="020B0400000000000000" pitchFamily="50" charset="-128"/>
              <a:ea typeface="BIZ UDPゴシック" panose="020B0400000000000000" pitchFamily="50" charset="-128"/>
            </a:endParaRPr>
          </a:p>
          <a:p>
            <a:pPr lvl="0" defTabSz="914400">
              <a:lnSpc>
                <a:spcPct val="150000"/>
              </a:lnSpc>
              <a:defRPr/>
            </a:pPr>
            <a:r>
              <a:rPr kumimoji="1" lang="ja-JP" altLang="en-US" spc="100" dirty="0">
                <a:solidFill>
                  <a:schemeClr val="tx1"/>
                </a:solidFill>
                <a:latin typeface="BIZ UDPゴシック" panose="020B0400000000000000" pitchFamily="50" charset="-128"/>
                <a:ea typeface="BIZ UDPゴシック" panose="020B0400000000000000" pitchFamily="50" charset="-128"/>
              </a:rPr>
              <a:t>　に向けた取組を推進することをめざす。</a:t>
            </a:r>
            <a:endParaRPr kumimoji="1" lang="en-US" altLang="ja-JP" spc="100" dirty="0">
              <a:solidFill>
                <a:schemeClr val="tx1"/>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AF883A8E-A7B3-1F44-1CC8-234C2D94C843}"/>
              </a:ext>
            </a:extLst>
          </p:cNvPr>
          <p:cNvSpPr txBox="1"/>
          <p:nvPr/>
        </p:nvSpPr>
        <p:spPr>
          <a:xfrm>
            <a:off x="403303" y="986766"/>
            <a:ext cx="7525450" cy="400110"/>
          </a:xfrm>
          <a:prstGeom prst="rect">
            <a:avLst/>
          </a:prstGeom>
          <a:noFill/>
          <a:ln>
            <a:noFill/>
          </a:ln>
        </p:spPr>
        <p:txBody>
          <a:bodyPr wrap="square">
            <a:spAutoFit/>
          </a:bodyPr>
          <a:lstStyle/>
          <a:p>
            <a:pPr algn="just" fontAlgn="base"/>
            <a:r>
              <a:rPr lang="ja-JP" altLang="en-US" sz="2000" b="1" dirty="0">
                <a:solidFill>
                  <a:srgbClr val="000000"/>
                </a:solidFill>
                <a:latin typeface="BIZ UDPゴシック" panose="020B0400000000000000" pitchFamily="50" charset="-128"/>
                <a:ea typeface="BIZ UDPゴシック" panose="020B0400000000000000" pitchFamily="50" charset="-128"/>
              </a:rPr>
              <a:t>■　設置</a:t>
            </a:r>
            <a:r>
              <a:rPr lang="ja-JP" altLang="en-US" sz="2000" b="1" dirty="0">
                <a:latin typeface="BIZ UDPゴシック" panose="020B0400000000000000" pitchFamily="50" charset="-128"/>
                <a:ea typeface="BIZ UDPゴシック" panose="020B0400000000000000" pitchFamily="50" charset="-128"/>
              </a:rPr>
              <a:t>目的</a:t>
            </a:r>
            <a:endParaRPr lang="en-US" altLang="ja-JP" sz="2000" b="1" dirty="0">
              <a:latin typeface="BIZ UDPゴシック" panose="020B0400000000000000" pitchFamily="50" charset="-128"/>
              <a:ea typeface="BIZ UDPゴシック" panose="020B0400000000000000" pitchFamily="50" charset="-128"/>
            </a:endParaRPr>
          </a:p>
        </p:txBody>
      </p:sp>
      <p:sp>
        <p:nvSpPr>
          <p:cNvPr id="4" name="テキスト ボックス 3">
            <a:extLst>
              <a:ext uri="{FF2B5EF4-FFF2-40B4-BE49-F238E27FC236}">
                <a16:creationId xmlns:a16="http://schemas.microsoft.com/office/drawing/2014/main" id="{52EC2F5B-4AC1-2301-3E57-BAB2F8CEDCEC}"/>
              </a:ext>
            </a:extLst>
          </p:cNvPr>
          <p:cNvSpPr txBox="1"/>
          <p:nvPr/>
        </p:nvSpPr>
        <p:spPr>
          <a:xfrm>
            <a:off x="403303" y="2804291"/>
            <a:ext cx="7525450" cy="400110"/>
          </a:xfrm>
          <a:prstGeom prst="rect">
            <a:avLst/>
          </a:prstGeom>
          <a:noFill/>
          <a:ln>
            <a:noFill/>
          </a:ln>
        </p:spPr>
        <p:txBody>
          <a:bodyPr wrap="square">
            <a:spAutoFit/>
          </a:bodyPr>
          <a:lstStyle/>
          <a:p>
            <a:pPr algn="just" fontAlgn="base"/>
            <a:r>
              <a:rPr lang="ja-JP" altLang="en-US" sz="2000" b="1" dirty="0">
                <a:solidFill>
                  <a:srgbClr val="000000"/>
                </a:solidFill>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事業概要</a:t>
            </a:r>
            <a:endParaRPr lang="en-US" altLang="ja-JP" sz="20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25307A44-A58E-685B-D9C1-FC8CF78494E0}"/>
              </a:ext>
            </a:extLst>
          </p:cNvPr>
          <p:cNvSpPr/>
          <p:nvPr/>
        </p:nvSpPr>
        <p:spPr>
          <a:xfrm>
            <a:off x="510355" y="3114962"/>
            <a:ext cx="11201571" cy="29643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23">
              <a:lnSpc>
                <a:spcPct val="150000"/>
              </a:lnSpc>
              <a:spcBef>
                <a:spcPts val="601"/>
              </a:spcBef>
              <a:defRPr/>
            </a:pPr>
            <a:r>
              <a:rPr lang="ja-JP" altLang="en-US" dirty="0">
                <a:solidFill>
                  <a:schemeClr val="tx1"/>
                </a:solidFill>
                <a:latin typeface="BIZ UDPゴシック" panose="020B0400000000000000" pitchFamily="50" charset="-128"/>
                <a:ea typeface="BIZ UDPゴシック" panose="020B0400000000000000" pitchFamily="50" charset="-128"/>
              </a:rPr>
              <a:t>　〇　成果検証委員会の報告を踏まえ、以下の事業を推進</a:t>
            </a:r>
            <a:endParaRPr lang="en-US" altLang="ja-JP" dirty="0">
              <a:solidFill>
                <a:schemeClr val="tx1"/>
              </a:solidFill>
              <a:latin typeface="BIZ UDPゴシック" panose="020B0400000000000000" pitchFamily="50" charset="-128"/>
              <a:ea typeface="BIZ UDPゴシック" panose="020B0400000000000000" pitchFamily="50" charset="-128"/>
            </a:endParaRPr>
          </a:p>
          <a:p>
            <a:pPr defTabSz="914423">
              <a:lnSpc>
                <a:spcPct val="150000"/>
              </a:lnSpc>
              <a:spcBef>
                <a:spcPts val="601"/>
              </a:spcBef>
              <a:defRPr/>
            </a:pPr>
            <a:r>
              <a:rPr lang="ja-JP" altLang="en-US" dirty="0">
                <a:solidFill>
                  <a:schemeClr val="tx1"/>
                </a:solidFill>
                <a:latin typeface="BIZ UDPゴシック" panose="020B0400000000000000" pitchFamily="50" charset="-128"/>
                <a:ea typeface="BIZ UDPゴシック" panose="020B0400000000000000" pitchFamily="50" charset="-128"/>
              </a:rPr>
              <a:t>　　　</a:t>
            </a:r>
            <a:r>
              <a:rPr lang="ja-JP" altLang="en-US" b="1" dirty="0">
                <a:solidFill>
                  <a:schemeClr val="tx1"/>
                </a:solidFill>
                <a:latin typeface="BIZ UDPゴシック" panose="020B0400000000000000" pitchFamily="50" charset="-128"/>
                <a:ea typeface="BIZ UDPゴシック" panose="020B0400000000000000" pitchFamily="50" charset="-128"/>
              </a:rPr>
              <a:t>　１　大阪・関西万博のレガシー展開に関する事業</a:t>
            </a:r>
            <a:endParaRPr lang="en-US" altLang="ja-JP" b="1"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600" b="1" dirty="0">
                <a:solidFill>
                  <a:schemeClr val="tx1"/>
                </a:solidFill>
                <a:latin typeface="BIZ UDPゴシック" panose="020B0400000000000000" pitchFamily="50" charset="-128"/>
                <a:ea typeface="BIZ UDPゴシック" panose="020B0400000000000000" pitchFamily="50" charset="-128"/>
              </a:rPr>
              <a:t>　　　　　　</a:t>
            </a:r>
            <a:r>
              <a:rPr lang="ja-JP" altLang="en-US" sz="1600" dirty="0">
                <a:solidFill>
                  <a:schemeClr val="tx1"/>
                </a:solidFill>
                <a:latin typeface="BIZ UDPゴシック" panose="020B0400000000000000" pitchFamily="50" charset="-128"/>
                <a:ea typeface="BIZ UDPゴシック" panose="020B0400000000000000" pitchFamily="50" charset="-128"/>
              </a:rPr>
              <a:t>・最先端技術の実装化・産業化</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　　　　　　・スタートアップ（例：</a:t>
            </a:r>
            <a:r>
              <a:rPr lang="en-US" altLang="ja-JP" sz="1600" dirty="0">
                <a:solidFill>
                  <a:schemeClr val="tx1"/>
                </a:solidFill>
                <a:latin typeface="BIZ UDPゴシック" panose="020B0400000000000000" pitchFamily="50" charset="-128"/>
                <a:ea typeface="BIZ UDPゴシック" panose="020B0400000000000000" pitchFamily="50" charset="-128"/>
              </a:rPr>
              <a:t>GSE</a:t>
            </a:r>
            <a:r>
              <a:rPr lang="ja-JP" altLang="en-US" sz="1600" dirty="0">
                <a:solidFill>
                  <a:schemeClr val="tx1"/>
                </a:solidFill>
                <a:latin typeface="BIZ UDPゴシック" panose="020B0400000000000000" pitchFamily="50" charset="-128"/>
                <a:ea typeface="BIZ UDPゴシック" panose="020B0400000000000000" pitchFamily="50" charset="-128"/>
              </a:rPr>
              <a:t>など）・国際会議（例：</a:t>
            </a:r>
            <a:r>
              <a:rPr lang="en-US" altLang="ja-JP" sz="1600" dirty="0">
                <a:solidFill>
                  <a:schemeClr val="tx1"/>
                </a:solidFill>
                <a:latin typeface="BIZ UDPゴシック" panose="020B0400000000000000" pitchFamily="50" charset="-128"/>
                <a:ea typeface="BIZ UDPゴシック" panose="020B0400000000000000" pitchFamily="50" charset="-128"/>
              </a:rPr>
              <a:t>WHX</a:t>
            </a:r>
            <a:r>
              <a:rPr lang="ja-JP" altLang="en-US" sz="1600" dirty="0">
                <a:solidFill>
                  <a:schemeClr val="tx1"/>
                </a:solidFill>
                <a:latin typeface="BIZ UDPゴシック" panose="020B0400000000000000" pitchFamily="50" charset="-128"/>
                <a:ea typeface="BIZ UDPゴシック" panose="020B0400000000000000" pitchFamily="50" charset="-128"/>
              </a:rPr>
              <a:t>など）・広域観光等の推進</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　　　　　　・記念公園ゾーンの整備、万博跡地におけるレガシー発信　など</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defTabSz="914423">
              <a:lnSpc>
                <a:spcPct val="150000"/>
              </a:lnSpc>
              <a:spcBef>
                <a:spcPts val="601"/>
              </a:spcBef>
              <a:defRPr/>
            </a:pPr>
            <a:r>
              <a:rPr lang="ja-JP" altLang="en-US" b="1" dirty="0">
                <a:solidFill>
                  <a:schemeClr val="tx1"/>
                </a:solidFill>
                <a:latin typeface="BIZ UDPゴシック" panose="020B0400000000000000" pitchFamily="50" charset="-128"/>
                <a:ea typeface="BIZ UDPゴシック" panose="020B0400000000000000" pitchFamily="50" charset="-128"/>
              </a:rPr>
              <a:t>　　　　２　博覧会協会の活動を継承する事業</a:t>
            </a:r>
            <a:endParaRPr lang="en-US" altLang="ja-JP" b="1" dirty="0">
              <a:solidFill>
                <a:schemeClr val="tx1"/>
              </a:solidFill>
              <a:latin typeface="BIZ UDPゴシック" panose="020B0400000000000000" pitchFamily="50" charset="-128"/>
              <a:ea typeface="BIZ UDPゴシック" panose="020B0400000000000000" pitchFamily="50" charset="-128"/>
            </a:endParaRPr>
          </a:p>
          <a:p>
            <a:pPr defTabSz="914423">
              <a:lnSpc>
                <a:spcPct val="150000"/>
              </a:lnSpc>
              <a:spcBef>
                <a:spcPts val="601"/>
              </a:spcBef>
              <a:defRPr/>
            </a:pPr>
            <a:r>
              <a:rPr lang="ja-JP" altLang="en-US"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〇　未来創造会議の目的を達成するために必要な事業やそれらを支える収入確保につながる事業</a:t>
            </a:r>
            <a:endParaRPr lang="en-US" altLang="ja-JP"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C1710E32-7F13-4B3B-D4B4-0AD3A7562380}"/>
              </a:ext>
            </a:extLst>
          </p:cNvPr>
          <p:cNvSpPr txBox="1"/>
          <p:nvPr/>
        </p:nvSpPr>
        <p:spPr>
          <a:xfrm>
            <a:off x="7928753" y="608091"/>
            <a:ext cx="4400022" cy="491225"/>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1600" b="1" spc="100" dirty="0">
                <a:latin typeface="BIZ UDPゴシック" panose="020B0400000000000000" pitchFamily="50" charset="-128"/>
                <a:ea typeface="BIZ UDPゴシック" panose="020B0400000000000000" pitchFamily="50" charset="-128"/>
              </a:rPr>
              <a:t>（「第</a:t>
            </a:r>
            <a:r>
              <a:rPr lang="en-US" altLang="ja-JP" sz="1600" b="1" spc="100" dirty="0">
                <a:latin typeface="BIZ UDPゴシック" panose="020B0400000000000000" pitchFamily="50" charset="-128"/>
                <a:ea typeface="BIZ UDPゴシック" panose="020B0400000000000000" pitchFamily="50" charset="-128"/>
              </a:rPr>
              <a:t>2</a:t>
            </a:r>
            <a:r>
              <a:rPr lang="ja-JP" altLang="en-US" sz="1600" b="1" spc="100" dirty="0">
                <a:latin typeface="BIZ UDPゴシック" panose="020B0400000000000000" pitchFamily="50" charset="-128"/>
                <a:ea typeface="BIZ UDPゴシック" panose="020B0400000000000000" pitchFamily="50" charset="-128"/>
              </a:rPr>
              <a:t>回未来創造会議　資料３」より抜粋）</a:t>
            </a:r>
            <a:endParaRPr kumimoji="0" lang="en-US" altLang="ja-JP" sz="16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2025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D2EAA-A7F3-DBAD-B39E-C2864456DF20}"/>
            </a:ext>
          </a:extLst>
        </p:cNvPr>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A088CD1C-16C9-4C2D-294D-0C22CD565FC4}"/>
              </a:ext>
            </a:extLst>
          </p:cNvPr>
          <p:cNvGraphicFramePr>
            <a:graphicFrameLocks noGrp="1"/>
          </p:cNvGraphicFramePr>
          <p:nvPr>
            <p:extLst>
              <p:ext uri="{D42A27DB-BD31-4B8C-83A1-F6EECF244321}">
                <p14:modId xmlns:p14="http://schemas.microsoft.com/office/powerpoint/2010/main" val="1741028782"/>
              </p:ext>
            </p:extLst>
          </p:nvPr>
        </p:nvGraphicFramePr>
        <p:xfrm>
          <a:off x="340790" y="1896944"/>
          <a:ext cx="11642798" cy="4896841"/>
        </p:xfrm>
        <a:graphic>
          <a:graphicData uri="http://schemas.openxmlformats.org/drawingml/2006/table">
            <a:tbl>
              <a:tblPr firstRow="1" firstCol="1">
                <a:tableStyleId>{616DA210-FB5B-4158-B5E0-FEB733F419BA}</a:tableStyleId>
              </a:tblPr>
              <a:tblGrid>
                <a:gridCol w="994476">
                  <a:extLst>
                    <a:ext uri="{9D8B030D-6E8A-4147-A177-3AD203B41FA5}">
                      <a16:colId xmlns:a16="http://schemas.microsoft.com/office/drawing/2014/main" val="3500386328"/>
                    </a:ext>
                  </a:extLst>
                </a:gridCol>
                <a:gridCol w="6106934">
                  <a:extLst>
                    <a:ext uri="{9D8B030D-6E8A-4147-A177-3AD203B41FA5}">
                      <a16:colId xmlns:a16="http://schemas.microsoft.com/office/drawing/2014/main" val="2681898705"/>
                    </a:ext>
                  </a:extLst>
                </a:gridCol>
                <a:gridCol w="4541388">
                  <a:extLst>
                    <a:ext uri="{9D8B030D-6E8A-4147-A177-3AD203B41FA5}">
                      <a16:colId xmlns:a16="http://schemas.microsoft.com/office/drawing/2014/main" val="1494194969"/>
                    </a:ext>
                  </a:extLst>
                </a:gridCol>
              </a:tblGrid>
              <a:tr h="283619">
                <a:tc>
                  <a:txBody>
                    <a:bodyPr/>
                    <a:lstStyle/>
                    <a:p>
                      <a:pPr algn="ctr"/>
                      <a:r>
                        <a:rPr kumimoji="1" lang="ja-JP" altLang="en-US" sz="1200" b="1" dirty="0">
                          <a:solidFill>
                            <a:schemeClr val="tx1"/>
                          </a:solidFill>
                          <a:latin typeface="Meiryo UI" panose="020B0604030504040204" pitchFamily="50" charset="-128"/>
                          <a:ea typeface="Meiryo UI" panose="020B0604030504040204" pitchFamily="50" charset="-128"/>
                        </a:rPr>
                        <a:t>３つの柱</a:t>
                      </a:r>
                    </a:p>
                  </a:txBody>
                  <a:tcPr marL="68580" marR="68580" marT="37719" marB="37719"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eiryo UI" panose="020B0604030504040204" pitchFamily="50" charset="-128"/>
                          <a:ea typeface="Meiryo UI" panose="020B0604030504040204" pitchFamily="50" charset="-128"/>
                        </a:rPr>
                        <a:t>　グローバル・ナショナルワイド　</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Meiryo UI" panose="020B0604030504040204" pitchFamily="50" charset="-128"/>
                          <a:ea typeface="Meiryo UI" panose="020B0604030504040204" pitchFamily="50" charset="-128"/>
                        </a:rPr>
                        <a:t>　大阪・関西ワイド</a:t>
                      </a:r>
                    </a:p>
                  </a:txBody>
                  <a:tcPr marL="68580" marR="68580" marT="34290" marB="34290" anchor="ctr">
                    <a:solidFill>
                      <a:schemeClr val="bg1"/>
                    </a:solidFill>
                  </a:tcPr>
                </a:tc>
                <a:extLst>
                  <a:ext uri="{0D108BD9-81ED-4DB2-BD59-A6C34878D82A}">
                    <a16:rowId xmlns:a16="http://schemas.microsoft.com/office/drawing/2014/main" val="3793986983"/>
                  </a:ext>
                </a:extLst>
              </a:tr>
              <a:tr h="2053461">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１．万博で創られた</a:t>
                      </a:r>
                      <a:r>
                        <a:rPr kumimoji="1" lang="en-US" altLang="ja-JP" sz="1200" b="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つながり</a:t>
                      </a:r>
                      <a:r>
                        <a:rPr kumimoji="1" lang="en-US" altLang="ja-JP" sz="1200" b="0" dirty="0">
                          <a:solidFill>
                            <a:schemeClr val="tx1"/>
                          </a:solidFill>
                          <a:latin typeface="Meiryo UI" panose="020B0604030504040204" pitchFamily="50" charset="-128"/>
                          <a:ea typeface="Meiryo UI" panose="020B0604030504040204" pitchFamily="50" charset="-128"/>
                        </a:rPr>
                        <a:t>｣</a:t>
                      </a:r>
                      <a:r>
                        <a:rPr kumimoji="1" lang="ja-JP" altLang="en-US" sz="1200" b="0" dirty="0">
                          <a:solidFill>
                            <a:schemeClr val="tx1"/>
                          </a:solidFill>
                          <a:latin typeface="Meiryo UI" panose="020B0604030504040204" pitchFamily="50" charset="-128"/>
                          <a:ea typeface="Meiryo UI" panose="020B0604030504040204" pitchFamily="50" charset="-128"/>
                        </a:rPr>
                        <a:t>の活用</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marL="68580" marR="68580" marT="37719" marB="37719" anchor="ctr">
                    <a:solidFill>
                      <a:schemeClr val="bg1"/>
                    </a:solidFill>
                  </a:tcPr>
                </a:tc>
                <a:tc>
                  <a:txBody>
                    <a:bodyPr/>
                    <a:lstStyle/>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strike="noStrike" kern="1200" dirty="0">
                          <a:solidFill>
                            <a:schemeClr val="tx1"/>
                          </a:solidFill>
                          <a:latin typeface="Meiryo UI" panose="020B0604030504040204" pitchFamily="50" charset="-128"/>
                          <a:ea typeface="Meiryo UI" panose="020B0604030504040204" pitchFamily="50" charset="-128"/>
                        </a:rPr>
                        <a:t>最先端技術等の実装化・産業化</a:t>
                      </a:r>
                      <a:endParaRPr kumimoji="1" lang="en-US" altLang="ja-JP" sz="1200" b="1" strike="noStrike"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strike="noStrike" kern="1200" dirty="0">
                          <a:solidFill>
                            <a:schemeClr val="tx1"/>
                          </a:solidFill>
                          <a:latin typeface="Meiryo UI" panose="020B0604030504040204" pitchFamily="50" charset="-128"/>
                          <a:ea typeface="Meiryo UI" panose="020B0604030504040204" pitchFamily="50" charset="-128"/>
                        </a:rPr>
                        <a:t>　　　</a:t>
                      </a:r>
                      <a:r>
                        <a:rPr kumimoji="1" lang="ja-JP" altLang="en-US" sz="1200" b="0" strike="noStrike" kern="1200" dirty="0">
                          <a:solidFill>
                            <a:schemeClr val="tx1"/>
                          </a:solidFill>
                          <a:latin typeface="Meiryo UI" panose="020B0604030504040204" pitchFamily="50" charset="-128"/>
                          <a:ea typeface="Meiryo UI" panose="020B0604030504040204" pitchFamily="50" charset="-128"/>
                        </a:rPr>
                        <a:t>成長戦略や地域未来戦略の政策パッケージ等を有効活用し実装化・産業化を支援</a:t>
                      </a:r>
                      <a:endParaRPr kumimoji="1" lang="en-US" altLang="ja-JP" sz="200" b="0"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en-US" altLang="ja-JP" sz="1200" b="1" kern="1200" dirty="0">
                          <a:solidFill>
                            <a:schemeClr val="tx1"/>
                          </a:solidFill>
                          <a:latin typeface="Meiryo UI" panose="020B0604030504040204" pitchFamily="50" charset="-128"/>
                          <a:ea typeface="Meiryo UI" panose="020B0604030504040204" pitchFamily="50" charset="-128"/>
                        </a:rPr>
                        <a:t>JETRO</a:t>
                      </a:r>
                      <a:r>
                        <a:rPr kumimoji="1" lang="ja-JP" altLang="en-US" sz="1200" b="1" kern="1200" dirty="0">
                          <a:solidFill>
                            <a:schemeClr val="tx1"/>
                          </a:solidFill>
                          <a:latin typeface="Meiryo UI" panose="020B0604030504040204" pitchFamily="50" charset="-128"/>
                          <a:ea typeface="Meiryo UI" panose="020B0604030504040204" pitchFamily="50" charset="-128"/>
                        </a:rPr>
                        <a:t>による海外との連携・展開支援</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万博を契機に海外展開を検討する日本企業等へ、</a:t>
                      </a:r>
                      <a:r>
                        <a:rPr kumimoji="1" lang="en-US" altLang="ja-JP" sz="1200" b="0" kern="1200" dirty="0">
                          <a:solidFill>
                            <a:schemeClr val="tx1"/>
                          </a:solidFill>
                          <a:latin typeface="Meiryo UI" panose="020B0604030504040204" pitchFamily="50" charset="-128"/>
                          <a:ea typeface="Meiryo UI" panose="020B0604030504040204" pitchFamily="50" charset="-128"/>
                        </a:rPr>
                        <a:t>JETRO</a:t>
                      </a:r>
                      <a:r>
                        <a:rPr kumimoji="1" lang="ja-JP" altLang="en-US" sz="1200" b="0" kern="1200" dirty="0">
                          <a:solidFill>
                            <a:schemeClr val="tx1"/>
                          </a:solidFill>
                          <a:latin typeface="Meiryo UI" panose="020B0604030504040204" pitchFamily="50" charset="-128"/>
                          <a:ea typeface="Meiryo UI" panose="020B0604030504040204" pitchFamily="50" charset="-128"/>
                        </a:rPr>
                        <a:t>のノウハウとリソースを活用し、</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ビジネス連携を支援</a:t>
                      </a:r>
                      <a:endParaRPr kumimoji="1" lang="en-US" altLang="ja-JP" sz="100" b="0"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海外若手研究者や専門人材との知的交流を促進</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万博を機に世界とのつながりを広げようとする学生や若手研究者の相互交流等の促進のため、</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海外留学等を支援　</a:t>
                      </a:r>
                      <a:endParaRPr kumimoji="1" lang="en-US" altLang="ja-JP" sz="100" b="0"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国際交流プログラム</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市民レベルでの国際交流の機会を継続して設ける</a:t>
                      </a:r>
                      <a:endParaRPr kumimoji="1" lang="en-US" altLang="ja-JP" sz="200" b="1"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strike="noStrike" kern="1200" dirty="0">
                          <a:solidFill>
                            <a:schemeClr val="tx1"/>
                          </a:solidFill>
                          <a:latin typeface="Meiryo UI" panose="020B0604030504040204" pitchFamily="50" charset="-128"/>
                          <a:ea typeface="Meiryo UI" panose="020B0604030504040204" pitchFamily="50" charset="-128"/>
                        </a:rPr>
                        <a:t>万博に関連した広域観光促進　</a:t>
                      </a:r>
                      <a:endParaRPr kumimoji="1" lang="en-US" altLang="ja-JP" sz="1200" b="1" strike="sngStrike" kern="1200" dirty="0">
                        <a:solidFill>
                          <a:schemeClr val="tx1"/>
                        </a:solidFill>
                        <a:highlight>
                          <a:srgbClr val="808080"/>
                        </a:highlight>
                        <a:latin typeface="Meiryo UI" panose="020B0604030504040204" pitchFamily="50" charset="-128"/>
                        <a:ea typeface="Meiryo UI" panose="020B0604030504040204" pitchFamily="50" charset="-128"/>
                      </a:endParaRPr>
                    </a:p>
                  </a:txBody>
                  <a:tcPr marL="68580" marR="68580" marT="34290" marB="34290" anchor="ctr">
                    <a:solidFill>
                      <a:schemeClr val="bg1"/>
                    </a:solidFill>
                  </a:tcPr>
                </a:tc>
                <a:tc>
                  <a:txBody>
                    <a:bodyPr/>
                    <a:lstStyle/>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最先端技術等の実装化・産業化</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大阪・関西で強みを持つ分野について実装化・産業化を支援</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（プロジェクト型の支援を実施）</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（次世代モビリティ、ライフサイエンス・ヘルスケア、</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カーボンニュートラル、スタートアップ・新事業共創ファーム 等）</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strike="noStrike"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strike="noStrike"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strike="noStrike"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strike="noStrike"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1" lang="en-US" altLang="ja-JP" sz="1200" b="0" strike="noStrike"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strike="noStrike" kern="1200" dirty="0">
                          <a:solidFill>
                            <a:schemeClr val="tx1"/>
                          </a:solidFill>
                          <a:latin typeface="Meiryo UI" panose="020B0604030504040204" pitchFamily="50" charset="-128"/>
                          <a:ea typeface="Meiryo UI" panose="020B0604030504040204" pitchFamily="50" charset="-128"/>
                        </a:rPr>
                        <a:t>万博に関連した広域観光促進</a:t>
                      </a:r>
                      <a:endParaRPr kumimoji="1" lang="en-US" altLang="ja-JP" sz="1200" b="1" strike="noStrike" kern="1200" dirty="0">
                        <a:solidFill>
                          <a:schemeClr val="tx1"/>
                        </a:solidFill>
                        <a:latin typeface="Meiryo UI" panose="020B0604030504040204" pitchFamily="50" charset="-128"/>
                        <a:ea typeface="Meiryo UI" panose="020B0604030504040204" pitchFamily="50" charset="-128"/>
                      </a:endParaRPr>
                    </a:p>
                    <a:p>
                      <a:pPr marL="268288" marR="0" lvl="0" indent="-268288"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strike="noStrike" kern="1200" dirty="0">
                          <a:solidFill>
                            <a:schemeClr val="tx1"/>
                          </a:solidFill>
                          <a:latin typeface="Meiryo UI" panose="020B0604030504040204" pitchFamily="50" charset="-128"/>
                          <a:ea typeface="Meiryo UI" panose="020B0604030504040204" pitchFamily="50" charset="-128"/>
                        </a:rPr>
                        <a:t>　　 万博を契機に高まった「</a:t>
                      </a:r>
                      <a:r>
                        <a:rPr kumimoji="1" lang="en-US" altLang="ja-JP" sz="1200" b="0" strike="noStrike" kern="1200" dirty="0">
                          <a:solidFill>
                            <a:schemeClr val="tx1"/>
                          </a:solidFill>
                          <a:latin typeface="Meiryo UI" panose="020B0604030504040204" pitchFamily="50" charset="-128"/>
                          <a:ea typeface="Meiryo UI" panose="020B0604030504040204" pitchFamily="50" charset="-128"/>
                        </a:rPr>
                        <a:t>KANSAI</a:t>
                      </a:r>
                      <a:r>
                        <a:rPr kumimoji="1" lang="ja-JP" altLang="en-US" sz="1200" b="0" strike="noStrike" kern="1200" dirty="0">
                          <a:solidFill>
                            <a:schemeClr val="tx1"/>
                          </a:solidFill>
                          <a:latin typeface="Meiryo UI" panose="020B0604030504040204" pitchFamily="50" charset="-128"/>
                          <a:ea typeface="Meiryo UI" panose="020B0604030504040204" pitchFamily="50" charset="-128"/>
                        </a:rPr>
                        <a:t>」の知名度や訴求力を活かして、関　　西広域、西日本広域での観光を促進</a:t>
                      </a:r>
                      <a:endParaRPr kumimoji="1" lang="en-US" altLang="ja-JP" sz="1200" b="1" strike="noStrike" kern="12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bg1"/>
                    </a:solidFill>
                  </a:tcPr>
                </a:tc>
                <a:extLst>
                  <a:ext uri="{0D108BD9-81ED-4DB2-BD59-A6C34878D82A}">
                    <a16:rowId xmlns:a16="http://schemas.microsoft.com/office/drawing/2014/main" val="261761571"/>
                  </a:ext>
                </a:extLst>
              </a:tr>
              <a:tr h="1543124">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２．万博を契機とした 創造活動の深化・展開</a:t>
                      </a:r>
                    </a:p>
                  </a:txBody>
                  <a:tcPr marL="68580" marR="68580" marT="37719" marB="37719" anchor="ctr">
                    <a:solidFill>
                      <a:schemeClr val="bg1"/>
                    </a:solidFill>
                  </a:tcPr>
                </a:tc>
                <a:tc>
                  <a:txBody>
                    <a:bodyPr/>
                    <a:lstStyle/>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未来世代の価値体験機会を拡大</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プロデューサー等による創造活動の発展・継続を支援　等</a:t>
                      </a:r>
                      <a:endParaRPr kumimoji="1" lang="en-US" altLang="ja-JP" sz="100" b="1" kern="1200"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全国各地でのイベント展開</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　　　</a:t>
                      </a:r>
                      <a:r>
                        <a:rPr kumimoji="1" lang="ja-JP" altLang="en-US" sz="1200" b="0" kern="1200" dirty="0">
                          <a:solidFill>
                            <a:schemeClr val="tx1"/>
                          </a:solidFill>
                          <a:latin typeface="Meiryo UI" panose="020B0604030504040204" pitchFamily="50" charset="-128"/>
                          <a:ea typeface="Meiryo UI" panose="020B0604030504040204" pitchFamily="50" charset="-128"/>
                        </a:rPr>
                        <a:t>周年事業や記念事業を始めとするアフター万博イベントの実施を全国で支援　等</a:t>
                      </a:r>
                      <a:endParaRPr kumimoji="1" lang="en-US" altLang="ja-JP" sz="300" b="0" kern="1200" dirty="0">
                        <a:solidFill>
                          <a:schemeClr val="tx1"/>
                        </a:solidFill>
                        <a:latin typeface="Meiryo UI" panose="020B0604030504040204" pitchFamily="50" charset="-128"/>
                        <a:ea typeface="Meiryo UI" panose="020B0604030504040204" pitchFamily="50" charset="-128"/>
                      </a:endParaRPr>
                    </a:p>
                    <a:p>
                      <a:pPr marL="172800" marR="0" lvl="0" indent="-180975"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次期以降の万博出展・イベント等を通じた海外への展開</a:t>
                      </a:r>
                      <a:endParaRPr kumimoji="1" lang="en-US" altLang="ja-JP" sz="1200" b="1" kern="1200" dirty="0">
                        <a:solidFill>
                          <a:schemeClr val="tx1"/>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200" b="0" kern="1200" dirty="0">
                          <a:solidFill>
                            <a:schemeClr val="tx1"/>
                          </a:solidFill>
                          <a:latin typeface="Meiryo UI" panose="020B0604030504040204" pitchFamily="50" charset="-128"/>
                          <a:ea typeface="Meiryo UI" panose="020B0604030504040204" pitchFamily="50" charset="-128"/>
                          <a:cs typeface="+mn-cs"/>
                        </a:rPr>
                        <a:t>横浜グリーンエクスポ、ベオグラード博、リヤド博における万博の理念・活動の継承 等</a:t>
                      </a:r>
                      <a:endParaRPr kumimoji="1" lang="en-US" altLang="ja-JP" sz="1200" b="0" kern="1200" dirty="0">
                        <a:solidFill>
                          <a:schemeClr val="tx1"/>
                        </a:solidFill>
                        <a:latin typeface="Meiryo UI" panose="020B0604030504040204" pitchFamily="50" charset="-128"/>
                        <a:ea typeface="Meiryo UI" panose="020B0604030504040204" pitchFamily="50" charset="-128"/>
                        <a:cs typeface="+mn-cs"/>
                      </a:endParaRPr>
                    </a:p>
                    <a:p>
                      <a:pPr marL="172800" marR="0" lvl="0" indent="-171450" algn="l" defTabSz="914400" rtl="0" eaLnBrk="1" fontAlgn="auto" latinLnBrk="0" hangingPunct="1">
                        <a:lnSpc>
                          <a:spcPts val="900"/>
                        </a:lnSpc>
                        <a:spcBef>
                          <a:spcPts val="40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cs typeface="+mn-cs"/>
                        </a:rPr>
                        <a:t>将来の万博開催を見据えた国際社会へのレガシー還元</a:t>
                      </a:r>
                      <a:endParaRPr kumimoji="1" lang="en-US" altLang="ja-JP" sz="1200" b="1" kern="1200" dirty="0">
                        <a:solidFill>
                          <a:schemeClr val="tx1"/>
                        </a:solidFill>
                        <a:latin typeface="Meiryo UI" panose="020B0604030504040204" pitchFamily="50" charset="-128"/>
                        <a:ea typeface="Meiryo UI" panose="020B0604030504040204" pitchFamily="50" charset="-128"/>
                        <a:cs typeface="+mn-cs"/>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cs typeface="+mn-cs"/>
                        </a:rPr>
                        <a:t>　　　</a:t>
                      </a:r>
                      <a:r>
                        <a:rPr kumimoji="1" lang="ja-JP" altLang="en-US" sz="1200" b="0" kern="1200" dirty="0">
                          <a:solidFill>
                            <a:schemeClr val="tx1"/>
                          </a:solidFill>
                          <a:latin typeface="Meiryo UI" panose="020B0604030504040204" pitchFamily="50" charset="-128"/>
                          <a:ea typeface="Meiryo UI" panose="020B0604030504040204" pitchFamily="50" charset="-128"/>
                          <a:cs typeface="+mn-cs"/>
                        </a:rPr>
                        <a:t>将来の万博主催国へのノウハウの引継ぎや途上国の人材育成支援　等</a:t>
                      </a:r>
                      <a:endParaRPr kumimoji="1" lang="en-US" altLang="ja-JP" sz="1200" b="0" kern="1200" dirty="0">
                        <a:solidFill>
                          <a:schemeClr val="tx1"/>
                        </a:solidFill>
                        <a:latin typeface="Meiryo UI" panose="020B0604030504040204" pitchFamily="50" charset="-128"/>
                        <a:ea typeface="Meiryo UI" panose="020B0604030504040204" pitchFamily="50" charset="-128"/>
                        <a:cs typeface="+mn-cs"/>
                      </a:endParaRPr>
                    </a:p>
                  </a:txBody>
                  <a:tcPr marL="68580" marR="68580" marT="34290" marB="34290" anchor="ctr">
                    <a:solidFill>
                      <a:schemeClr val="bg1"/>
                    </a:solidFill>
                  </a:tcPr>
                </a:tc>
                <a:tc>
                  <a:txBody>
                    <a:bodyPr/>
                    <a:lstStyle/>
                    <a:p>
                      <a:pPr marL="17280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endParaRPr kumimoji="1" lang="en-US" altLang="ja-JP" sz="1000" b="1" kern="1200" dirty="0">
                        <a:solidFill>
                          <a:schemeClr val="tx1"/>
                        </a:solidFill>
                        <a:latin typeface="Meiryo UI" panose="020B0604030504040204" pitchFamily="50" charset="-128"/>
                        <a:ea typeface="Meiryo UI" panose="020B0604030504040204" pitchFamily="50" charset="-128"/>
                      </a:endParaRPr>
                    </a:p>
                    <a:p>
                      <a:pPr marL="17280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endParaRPr kumimoji="1" lang="en-US" altLang="ja-JP" sz="100" b="1" kern="1200" dirty="0">
                        <a:solidFill>
                          <a:schemeClr val="tx1"/>
                        </a:solidFill>
                        <a:latin typeface="Meiryo UI" panose="020B0604030504040204" pitchFamily="50" charset="-128"/>
                        <a:ea typeface="Meiryo UI" panose="020B0604030504040204" pitchFamily="50" charset="-128"/>
                      </a:endParaRPr>
                    </a:p>
                    <a:p>
                      <a:pPr marL="172800" marR="0" lvl="0" indent="-17780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大阪・関西でのイベント展開</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ja-JP" altLang="en-US" sz="1200" b="0" kern="1200" dirty="0">
                          <a:solidFill>
                            <a:schemeClr val="tx1"/>
                          </a:solidFill>
                          <a:latin typeface="Meiryo UI" panose="020B0604030504040204" pitchFamily="50" charset="-128"/>
                          <a:ea typeface="Meiryo UI" panose="020B0604030504040204" pitchFamily="50" charset="-128"/>
                        </a:rPr>
                        <a:t>会期中に大阪・関西で実施したスタートアップイベント、国際会議、</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展示会等の継続開催を含め、大阪・関西でのイベント開催を支援</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p>
                      <a:pPr marL="172800" marR="0" lvl="0" indent="-180975"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0" kern="1200" dirty="0">
                          <a:solidFill>
                            <a:schemeClr val="tx1"/>
                          </a:solidFill>
                          <a:latin typeface="Meiryo UI" panose="020B0604030504040204" pitchFamily="50" charset="-128"/>
                          <a:ea typeface="Meiryo UI" panose="020B0604030504040204" pitchFamily="50" charset="-128"/>
                        </a:rPr>
                        <a:t>　　（スタ－トアップイベント、国際会議、海外都市とのビジネス交流 等）</a:t>
                      </a:r>
                      <a:endParaRPr kumimoji="1" lang="en-US" altLang="ja-JP" sz="1200" b="0" kern="1200"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bg1"/>
                    </a:solidFill>
                  </a:tcPr>
                </a:tc>
                <a:extLst>
                  <a:ext uri="{0D108BD9-81ED-4DB2-BD59-A6C34878D82A}">
                    <a16:rowId xmlns:a16="http://schemas.microsoft.com/office/drawing/2014/main" val="1831478410"/>
                  </a:ext>
                </a:extLst>
              </a:tr>
              <a:tr h="612000">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３．夢洲の「場の記憶」の継承・展開</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marL="68580" marR="68580" marT="37719" marB="37719" anchor="ctr">
                    <a:solidFill>
                      <a:schemeClr val="bg1"/>
                    </a:solidFill>
                  </a:tcPr>
                </a:tc>
                <a:tc>
                  <a:txBody>
                    <a:bodyPr/>
                    <a:lstStyle/>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endParaRPr kumimoji="1" lang="en-US" altLang="ja-JP" sz="700" b="1" kern="1200" dirty="0">
                        <a:solidFill>
                          <a:schemeClr val="tx1"/>
                        </a:solidFill>
                        <a:latin typeface="Meiryo UI" panose="020B0604030504040204" pitchFamily="50" charset="-128"/>
                        <a:ea typeface="Meiryo UI" panose="020B0604030504040204" pitchFamily="50" charset="-128"/>
                        <a:cs typeface="+mn-cs"/>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kern="1200" dirty="0">
                          <a:solidFill>
                            <a:schemeClr val="tx1"/>
                          </a:solidFill>
                          <a:latin typeface="Meiryo UI" panose="020B0604030504040204" pitchFamily="50" charset="-128"/>
                          <a:ea typeface="Meiryo UI" panose="020B0604030504040204" pitchFamily="50" charset="-128"/>
                          <a:cs typeface="+mn-cs"/>
                        </a:rPr>
                        <a:t>ソフトコンテンツの整備</a:t>
                      </a:r>
                      <a:r>
                        <a:rPr kumimoji="1" lang="ja-JP" altLang="en-US" sz="1200" b="1" kern="1200" dirty="0">
                          <a:solidFill>
                            <a:schemeClr val="tx1"/>
                          </a:solidFill>
                          <a:latin typeface="Meiryo UI" panose="020B0604030504040204" pitchFamily="50" charset="-128"/>
                          <a:ea typeface="Meiryo UI" panose="020B0604030504040204" pitchFamily="50" charset="-128"/>
                        </a:rPr>
                        <a:t>（万博跡地におけるレガシー発信等）</a:t>
                      </a:r>
                      <a:endParaRPr kumimoji="1" lang="en-US" altLang="ja-JP" sz="1200" b="1" kern="1200" dirty="0">
                        <a:solidFill>
                          <a:schemeClr val="tx1"/>
                        </a:solidFill>
                        <a:latin typeface="Meiryo UI" panose="020B0604030504040204" pitchFamily="50" charset="-128"/>
                        <a:ea typeface="Meiryo UI" panose="020B0604030504040204" pitchFamily="50" charset="-128"/>
                      </a:endParaRPr>
                    </a:p>
                    <a:p>
                      <a:pPr marL="135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1200" b="1" kern="1200" dirty="0">
                          <a:solidFill>
                            <a:schemeClr val="tx1"/>
                          </a:solidFill>
                          <a:latin typeface="Meiryo UI" panose="020B0604030504040204" pitchFamily="50" charset="-128"/>
                          <a:ea typeface="Meiryo UI" panose="020B0604030504040204" pitchFamily="50" charset="-128"/>
                        </a:rPr>
                        <a:t>　　　</a:t>
                      </a:r>
                      <a:r>
                        <a:rPr kumimoji="1" lang="en-US" altLang="ja-JP" sz="1200" b="0" kern="1200" dirty="0">
                          <a:solidFill>
                            <a:schemeClr val="tx1"/>
                          </a:solidFill>
                          <a:latin typeface="Meiryo UI" panose="020B0604030504040204" pitchFamily="50" charset="-128"/>
                          <a:ea typeface="Meiryo UI" panose="020B0604030504040204" pitchFamily="50" charset="-128"/>
                        </a:rPr>
                        <a:t>VR</a:t>
                      </a:r>
                      <a:r>
                        <a:rPr kumimoji="1" lang="ja-JP" altLang="en-US" sz="1200" b="0" kern="1200" dirty="0">
                          <a:solidFill>
                            <a:schemeClr val="tx1"/>
                          </a:solidFill>
                          <a:latin typeface="Meiryo UI" panose="020B0604030504040204" pitchFamily="50" charset="-128"/>
                          <a:ea typeface="Meiryo UI" panose="020B0604030504040204" pitchFamily="50" charset="-128"/>
                        </a:rPr>
                        <a:t>など最先端技術を活用し、大阪・関西万博当時を体験できるコンテンツを整備</a:t>
                      </a:r>
                    </a:p>
                  </a:txBody>
                  <a:tcPr marL="68580" marR="68580" marT="34290" marB="34290">
                    <a:solidFill>
                      <a:schemeClr val="bg1"/>
                    </a:solidFill>
                  </a:tcPr>
                </a:tc>
                <a:tc>
                  <a:txBody>
                    <a:bodyPr/>
                    <a:lstStyle/>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dirty="0">
                          <a:solidFill>
                            <a:schemeClr val="tx1"/>
                          </a:solidFill>
                          <a:latin typeface="Meiryo UI" panose="020B0604030504040204" pitchFamily="50" charset="-128"/>
                          <a:ea typeface="Meiryo UI" panose="020B0604030504040204" pitchFamily="50" charset="-128"/>
                        </a:rPr>
                        <a:t>記念公園ゾーンの整備 </a:t>
                      </a:r>
                      <a:endParaRPr kumimoji="1" lang="en-US" altLang="ja-JP" sz="1200" b="1"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dirty="0">
                          <a:solidFill>
                            <a:schemeClr val="tx1"/>
                          </a:solidFill>
                          <a:latin typeface="Meiryo UI" panose="020B0604030504040204" pitchFamily="50" charset="-128"/>
                          <a:ea typeface="Meiryo UI" panose="020B0604030504040204" pitchFamily="50" charset="-128"/>
                        </a:rPr>
                        <a:t>記念公園での文化・芸術イベント </a:t>
                      </a:r>
                      <a:endParaRPr kumimoji="1" lang="en-US" altLang="ja-JP" sz="1200" b="1" dirty="0">
                        <a:solidFill>
                          <a:schemeClr val="tx1"/>
                        </a:solidFill>
                        <a:latin typeface="Meiryo UI" panose="020B0604030504040204" pitchFamily="50" charset="-128"/>
                        <a:ea typeface="Meiryo UI" panose="020B0604030504040204" pitchFamily="50" charset="-128"/>
                      </a:endParaRPr>
                    </a:p>
                    <a:p>
                      <a:pPr marL="17280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1" lang="ja-JP" altLang="en-US" sz="1200" b="1" dirty="0">
                          <a:solidFill>
                            <a:schemeClr val="tx1"/>
                          </a:solidFill>
                          <a:latin typeface="Meiryo UI" panose="020B0604030504040204" pitchFamily="50" charset="-128"/>
                          <a:ea typeface="Meiryo UI" panose="020B0604030504040204" pitchFamily="50" charset="-128"/>
                        </a:rPr>
                        <a:t>万博に関連した広域観光促進</a:t>
                      </a:r>
                      <a:endParaRPr kumimoji="1" lang="en-US" altLang="ja-JP" sz="1200" b="1" dirty="0">
                        <a:solidFill>
                          <a:schemeClr val="tx1"/>
                        </a:solidFill>
                        <a:latin typeface="Meiryo UI" panose="020B0604030504040204" pitchFamily="50" charset="-128"/>
                        <a:ea typeface="Meiryo UI" panose="020B0604030504040204" pitchFamily="50" charset="-128"/>
                      </a:endParaRPr>
                    </a:p>
                  </a:txBody>
                  <a:tcPr marL="68580" marR="68580" marT="34290" marB="34290">
                    <a:solidFill>
                      <a:schemeClr val="bg1"/>
                    </a:solidFill>
                  </a:tcPr>
                </a:tc>
                <a:extLst>
                  <a:ext uri="{0D108BD9-81ED-4DB2-BD59-A6C34878D82A}">
                    <a16:rowId xmlns:a16="http://schemas.microsoft.com/office/drawing/2014/main" val="2523532143"/>
                  </a:ext>
                </a:extLst>
              </a:tr>
            </a:tbl>
          </a:graphicData>
        </a:graphic>
      </p:graphicFrame>
      <p:sp>
        <p:nvSpPr>
          <p:cNvPr id="61" name="テキスト ボックス 60">
            <a:extLst>
              <a:ext uri="{FF2B5EF4-FFF2-40B4-BE49-F238E27FC236}">
                <a16:creationId xmlns:a16="http://schemas.microsoft.com/office/drawing/2014/main" id="{49F0AFB6-3257-114C-FC90-541A99353AE5}"/>
              </a:ext>
            </a:extLst>
          </p:cNvPr>
          <p:cNvSpPr txBox="1"/>
          <p:nvPr/>
        </p:nvSpPr>
        <p:spPr>
          <a:xfrm>
            <a:off x="279957" y="-219572"/>
            <a:ext cx="11718196" cy="690702"/>
          </a:xfrm>
          <a:prstGeom prst="rect">
            <a:avLst/>
          </a:prstGeom>
          <a:noFill/>
        </p:spPr>
        <p:txBody>
          <a:bodyPr wrap="square" rtlCol="0" anchor="ctr" anchorCtr="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400" b="1" spc="100" dirty="0">
                <a:latin typeface="BIZ UDPゴシック" panose="020B0400000000000000" pitchFamily="50" charset="-128"/>
                <a:ea typeface="BIZ UDPゴシック" panose="020B0400000000000000" pitchFamily="50" charset="-128"/>
              </a:rPr>
              <a:t>（参考）成果検証委員会の報告</a:t>
            </a:r>
            <a:endParaRPr kumimoji="0" lang="en-US" altLang="ja-JP"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7763D3BA-A492-A713-EC79-C40F12CC6AEA}"/>
              </a:ext>
            </a:extLst>
          </p:cNvPr>
          <p:cNvSpPr/>
          <p:nvPr/>
        </p:nvSpPr>
        <p:spPr>
          <a:xfrm>
            <a:off x="355354" y="487125"/>
            <a:ext cx="11642799" cy="1332000"/>
          </a:xfrm>
          <a:prstGeom prst="rect">
            <a:avLst/>
          </a:prstGeom>
          <a:solidFill>
            <a:srgbClr val="D0E3EA"/>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chorCtr="0">
            <a:spAutoFit/>
          </a:bodyPr>
          <a:lstStyle/>
          <a:p>
            <a:pPr lvl="0" defTabSz="914400">
              <a:spcBef>
                <a:spcPts val="600"/>
              </a:spcBef>
              <a:spcAft>
                <a:spcPts val="600"/>
              </a:spcAft>
              <a:defRPr/>
            </a:pPr>
            <a:r>
              <a:rPr kumimoji="1" lang="en-US" altLang="ja-JP" sz="1400" b="1" spc="1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1" spc="100" dirty="0">
                <a:solidFill>
                  <a:schemeClr val="tx1"/>
                </a:solidFill>
                <a:latin typeface="BIZ UDPゴシック" panose="020B0400000000000000" pitchFamily="50" charset="-128"/>
                <a:ea typeface="BIZ UDPゴシック" panose="020B0400000000000000" pitchFamily="50" charset="-128"/>
              </a:rPr>
              <a:t>レガシー展開にかかる基本方針・剰余金の配分</a:t>
            </a:r>
            <a:r>
              <a:rPr kumimoji="1" lang="en-US" altLang="ja-JP" sz="1400" b="1" spc="100" dirty="0">
                <a:solidFill>
                  <a:schemeClr val="tx1"/>
                </a:solidFill>
                <a:latin typeface="BIZ UDPゴシック" panose="020B0400000000000000" pitchFamily="50" charset="-128"/>
                <a:ea typeface="BIZ UDPゴシック" panose="020B0400000000000000" pitchFamily="50" charset="-128"/>
              </a:rPr>
              <a:t>】</a:t>
            </a:r>
          </a:p>
          <a:p>
            <a:pPr marL="285750" lvl="0" indent="-285750" defTabSz="914400">
              <a:buFont typeface="BIZ UDPゴシック" panose="020B0400000000000000" pitchFamily="50" charset="-128"/>
              <a:buChar char="○"/>
              <a:defRPr/>
            </a:pPr>
            <a:r>
              <a:rPr kumimoji="1" lang="ja-JP" altLang="en-US" sz="1300" spc="100" dirty="0">
                <a:solidFill>
                  <a:schemeClr val="tx1"/>
                </a:solidFill>
                <a:latin typeface="BIZ UDPゴシック" panose="020B0400000000000000" pitchFamily="50" charset="-128"/>
                <a:ea typeface="BIZ UDPゴシック" panose="020B0400000000000000" pitchFamily="50" charset="-128"/>
              </a:rPr>
              <a:t>万博の成果を一過性のものとせず、レガシーとして後世に引き継ぐため「３つの取組の柱」でレガシー展開を進める。</a:t>
            </a:r>
            <a:endParaRPr kumimoji="1" lang="en-US" altLang="ja-JP" sz="1300" spc="100" dirty="0">
              <a:solidFill>
                <a:schemeClr val="tx1"/>
              </a:solidFill>
              <a:latin typeface="BIZ UDPゴシック" panose="020B0400000000000000" pitchFamily="50" charset="-128"/>
              <a:ea typeface="BIZ UDPゴシック" panose="020B0400000000000000" pitchFamily="50" charset="-128"/>
            </a:endParaRPr>
          </a:p>
          <a:p>
            <a:pPr marL="285750" lvl="0" indent="-285750" defTabSz="914400">
              <a:buFont typeface="BIZ UDPゴシック" panose="020B0400000000000000" pitchFamily="50" charset="-128"/>
              <a:buChar char="○"/>
              <a:defRPr/>
            </a:pPr>
            <a:r>
              <a:rPr kumimoji="1" lang="ja-JP" altLang="en-US" sz="1300" spc="100" dirty="0">
                <a:solidFill>
                  <a:schemeClr val="tx1"/>
                </a:solidFill>
                <a:latin typeface="BIZ UDPゴシック" panose="020B0400000000000000" pitchFamily="50" charset="-128"/>
                <a:ea typeface="BIZ UDPゴシック" panose="020B0400000000000000" pitchFamily="50" charset="-128"/>
              </a:rPr>
              <a:t>レガシー展開の取組にあたっては、ハードだけでなくソフトも重視し、「大阪・関西ワイド」と「グローバル・ナショナルワイド」の視点で整理。</a:t>
            </a:r>
            <a:endParaRPr kumimoji="1" lang="en-US" altLang="ja-JP" sz="1300" spc="100" dirty="0">
              <a:solidFill>
                <a:schemeClr val="tx1"/>
              </a:solidFill>
              <a:latin typeface="BIZ UDPゴシック" panose="020B0400000000000000" pitchFamily="50" charset="-128"/>
              <a:ea typeface="BIZ UDPゴシック" panose="020B0400000000000000" pitchFamily="50" charset="-128"/>
            </a:endParaRPr>
          </a:p>
          <a:p>
            <a:pPr marL="285750" lvl="0" indent="-285750" defTabSz="914400">
              <a:buFont typeface="BIZ UDPゴシック" panose="020B0400000000000000" pitchFamily="50" charset="-128"/>
              <a:buChar char="○"/>
              <a:defRPr/>
            </a:pPr>
            <a:r>
              <a:rPr kumimoji="1" lang="ja-JP" altLang="en-US" sz="1300" spc="100" dirty="0">
                <a:solidFill>
                  <a:schemeClr val="tx1"/>
                </a:solidFill>
                <a:latin typeface="BIZ UDPゴシック" panose="020B0400000000000000" pitchFamily="50" charset="-128"/>
                <a:ea typeface="BIZ UDPゴシック" panose="020B0400000000000000" pitchFamily="50" charset="-128"/>
              </a:rPr>
              <a:t>グローバル・ナショナルワイドで取り組むものは、経済産業省の政策的な関与の下、</a:t>
            </a:r>
            <a:r>
              <a:rPr kumimoji="1" lang="en-US" altLang="ja-JP" sz="1300" spc="100" dirty="0">
                <a:solidFill>
                  <a:schemeClr val="tx1"/>
                </a:solidFill>
                <a:latin typeface="BIZ UDPゴシック" panose="020B0400000000000000" pitchFamily="50" charset="-128"/>
                <a:ea typeface="BIZ UDPゴシック" panose="020B0400000000000000" pitchFamily="50" charset="-128"/>
              </a:rPr>
              <a:t>JETRO</a:t>
            </a:r>
            <a:r>
              <a:rPr kumimoji="1" lang="ja-JP" altLang="en-US" sz="1300" spc="100" dirty="0">
                <a:solidFill>
                  <a:schemeClr val="tx1"/>
                </a:solidFill>
                <a:latin typeface="BIZ UDPゴシック" panose="020B0400000000000000" pitchFamily="50" charset="-128"/>
                <a:ea typeface="BIZ UDPゴシック" panose="020B0400000000000000" pitchFamily="50" charset="-128"/>
              </a:rPr>
              <a:t>等との連携を図りながら、基金設置や信託制度を活用しつつ、具体的な使途・実施体制を検討・決定。大阪・関西ワイドで取り組むものは、未来創造会議にて具体的な使途・実施体制を検討・決定。</a:t>
            </a:r>
            <a:endParaRPr kumimoji="1" lang="en-US" altLang="ja-JP" sz="1300" spc="100" dirty="0">
              <a:solidFill>
                <a:schemeClr val="tx1"/>
              </a:solidFill>
              <a:latin typeface="BIZ UDPゴシック" panose="020B0400000000000000" pitchFamily="50" charset="-128"/>
              <a:ea typeface="BIZ UDPゴシック" panose="020B0400000000000000" pitchFamily="50" charset="-128"/>
            </a:endParaRPr>
          </a:p>
          <a:p>
            <a:pPr marL="285750" lvl="0" indent="-285750" defTabSz="914400">
              <a:buFont typeface="BIZ UDPゴシック" panose="020B0400000000000000" pitchFamily="50" charset="-128"/>
              <a:buChar char="○"/>
              <a:defRPr/>
            </a:pPr>
            <a:r>
              <a:rPr kumimoji="1" lang="ja-JP" altLang="en-US" sz="1300" spc="100" dirty="0">
                <a:solidFill>
                  <a:schemeClr val="tx1"/>
                </a:solidFill>
                <a:latin typeface="BIZ UDPゴシック" panose="020B0400000000000000" pitchFamily="50" charset="-128"/>
                <a:ea typeface="BIZ UDPゴシック" panose="020B0400000000000000" pitchFamily="50" charset="-128"/>
              </a:rPr>
              <a:t>剰余金は３つの取組の柱に均等に配分。大阪・関西ワイド、グローバル・ナショナルワイドの取組に対して３つの取組の剰余金の総計を均等に配分。</a:t>
            </a:r>
            <a:endParaRPr kumimoji="1" lang="en-US" altLang="ja-JP" sz="1300" spc="100" dirty="0">
              <a:solidFill>
                <a:schemeClr val="tx1"/>
              </a:solidFill>
              <a:latin typeface="BIZ UDPゴシック" panose="020B0400000000000000" pitchFamily="50" charset="-128"/>
              <a:ea typeface="BIZ UDPゴシック" panose="020B0400000000000000" pitchFamily="50" charset="-128"/>
            </a:endParaRPr>
          </a:p>
        </p:txBody>
      </p:sp>
      <p:cxnSp>
        <p:nvCxnSpPr>
          <p:cNvPr id="8" name="直線矢印コネクタ 7">
            <a:extLst>
              <a:ext uri="{FF2B5EF4-FFF2-40B4-BE49-F238E27FC236}">
                <a16:creationId xmlns:a16="http://schemas.microsoft.com/office/drawing/2014/main" id="{FC117035-06D7-69BE-D92A-F3BAA3D6B3A5}"/>
              </a:ext>
            </a:extLst>
          </p:cNvPr>
          <p:cNvCxnSpPr/>
          <p:nvPr/>
        </p:nvCxnSpPr>
        <p:spPr>
          <a:xfrm>
            <a:off x="6932590" y="2530906"/>
            <a:ext cx="71552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テキスト ボックス 25">
            <a:extLst>
              <a:ext uri="{FF2B5EF4-FFF2-40B4-BE49-F238E27FC236}">
                <a16:creationId xmlns:a16="http://schemas.microsoft.com/office/drawing/2014/main" id="{2D91D034-9B19-F52E-5FCF-B5516966D6BE}"/>
              </a:ext>
            </a:extLst>
          </p:cNvPr>
          <p:cNvSpPr txBox="1"/>
          <p:nvPr/>
        </p:nvSpPr>
        <p:spPr>
          <a:xfrm>
            <a:off x="6932590" y="4656100"/>
            <a:ext cx="468891" cy="216000"/>
          </a:xfrm>
          <a:prstGeom prst="rect">
            <a:avLst/>
          </a:prstGeom>
          <a:solidFill>
            <a:srgbClr val="0070C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100" b="1" dirty="0">
                <a:solidFill>
                  <a:schemeClr val="bg1"/>
                </a:solidFill>
                <a:latin typeface="Meiryo UI" panose="020B0604030504040204" pitchFamily="50" charset="-128"/>
                <a:ea typeface="Meiryo UI" panose="020B0604030504040204" pitchFamily="50" charset="-128"/>
              </a:rPr>
              <a:t>７割</a:t>
            </a:r>
            <a:endParaRPr lang="ja-JP" altLang="en-US" sz="1050" b="1" dirty="0">
              <a:solidFill>
                <a:schemeClr val="bg1"/>
              </a:solidFill>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2FE284E0-1E30-DDFB-7653-CFBBB2460E90}"/>
              </a:ext>
            </a:extLst>
          </p:cNvPr>
          <p:cNvSpPr/>
          <p:nvPr/>
        </p:nvSpPr>
        <p:spPr>
          <a:xfrm>
            <a:off x="7495547" y="2254069"/>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21">
            <a:extLst>
              <a:ext uri="{FF2B5EF4-FFF2-40B4-BE49-F238E27FC236}">
                <a16:creationId xmlns:a16="http://schemas.microsoft.com/office/drawing/2014/main" id="{3698D9D8-7A23-3515-9862-A6F84ED7C49B}"/>
              </a:ext>
            </a:extLst>
          </p:cNvPr>
          <p:cNvSpPr txBox="1"/>
          <p:nvPr/>
        </p:nvSpPr>
        <p:spPr>
          <a:xfrm>
            <a:off x="6932590" y="2188215"/>
            <a:ext cx="468000" cy="216000"/>
          </a:xfrm>
          <a:prstGeom prst="rect">
            <a:avLst/>
          </a:prstGeom>
          <a:solidFill>
            <a:srgbClr val="FFC00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100" b="1" dirty="0">
                <a:solidFill>
                  <a:schemeClr val="bg1"/>
                </a:solidFill>
                <a:latin typeface="Meiryo UI" panose="020B0604030504040204" pitchFamily="50" charset="-128"/>
                <a:ea typeface="Meiryo UI" panose="020B0604030504040204" pitchFamily="50" charset="-128"/>
              </a:rPr>
              <a:t>５割</a:t>
            </a:r>
            <a:endParaRPr lang="en-US" altLang="ja-JP" sz="1100" b="1" dirty="0">
              <a:solidFill>
                <a:schemeClr val="bg1"/>
              </a:solidFill>
              <a:latin typeface="Meiryo UI" panose="020B0604030504040204" pitchFamily="50" charset="-128"/>
              <a:ea typeface="Meiryo UI" panose="020B0604030504040204" pitchFamily="50" charset="-128"/>
            </a:endParaRPr>
          </a:p>
        </p:txBody>
      </p:sp>
      <p:grpSp>
        <p:nvGrpSpPr>
          <p:cNvPr id="15" name="グループ化 14">
            <a:extLst>
              <a:ext uri="{FF2B5EF4-FFF2-40B4-BE49-F238E27FC236}">
                <a16:creationId xmlns:a16="http://schemas.microsoft.com/office/drawing/2014/main" id="{4E705950-8948-40F8-2FE4-B0D66F60DE03}"/>
              </a:ext>
            </a:extLst>
          </p:cNvPr>
          <p:cNvGrpSpPr/>
          <p:nvPr/>
        </p:nvGrpSpPr>
        <p:grpSpPr>
          <a:xfrm>
            <a:off x="6604013" y="5025183"/>
            <a:ext cx="900000" cy="504000"/>
            <a:chOff x="6604013" y="5046955"/>
            <a:chExt cx="900000" cy="504000"/>
          </a:xfrm>
        </p:grpSpPr>
        <p:sp>
          <p:nvSpPr>
            <p:cNvPr id="17" name="矢印: 左右 16">
              <a:extLst>
                <a:ext uri="{FF2B5EF4-FFF2-40B4-BE49-F238E27FC236}">
                  <a16:creationId xmlns:a16="http://schemas.microsoft.com/office/drawing/2014/main" id="{0E67138C-DBE7-B07D-5BDA-6C860DEC69AF}"/>
                </a:ext>
              </a:extLst>
            </p:cNvPr>
            <p:cNvSpPr/>
            <p:nvPr/>
          </p:nvSpPr>
          <p:spPr>
            <a:xfrm>
              <a:off x="6697474" y="5101707"/>
              <a:ext cx="798727" cy="384664"/>
            </a:xfrm>
            <a:prstGeom prst="leftRightArrow">
              <a:avLst>
                <a:gd name="adj1" fmla="val 50000"/>
                <a:gd name="adj2" fmla="val 38335"/>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dirty="0"/>
            </a:p>
          </p:txBody>
        </p:sp>
        <p:sp>
          <p:nvSpPr>
            <p:cNvPr id="18" name="四角形: 角を丸くする 17">
              <a:extLst>
                <a:ext uri="{FF2B5EF4-FFF2-40B4-BE49-F238E27FC236}">
                  <a16:creationId xmlns:a16="http://schemas.microsoft.com/office/drawing/2014/main" id="{27EB4FC6-87F2-8C58-9063-FFC3C89E15D5}"/>
                </a:ext>
              </a:extLst>
            </p:cNvPr>
            <p:cNvSpPr/>
            <p:nvPr/>
          </p:nvSpPr>
          <p:spPr>
            <a:xfrm>
              <a:off x="6604013" y="5046955"/>
              <a:ext cx="900000" cy="5040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1"/>
                  </a:solidFill>
                  <a:effectLst>
                    <a:outerShdw blurRad="38100" dist="38100" dir="2700000" algn="tl">
                      <a:srgbClr val="000000">
                        <a:alpha val="43137"/>
                      </a:srgbClr>
                    </a:outerShdw>
                  </a:effectLst>
                </a:rPr>
                <a:t>一体実施</a:t>
              </a:r>
            </a:p>
          </p:txBody>
        </p:sp>
      </p:grpSp>
      <p:sp>
        <p:nvSpPr>
          <p:cNvPr id="19" name="正方形/長方形 18">
            <a:extLst>
              <a:ext uri="{FF2B5EF4-FFF2-40B4-BE49-F238E27FC236}">
                <a16:creationId xmlns:a16="http://schemas.microsoft.com/office/drawing/2014/main" id="{F304F236-F179-8086-DCCD-4FA3CD3D98F8}"/>
              </a:ext>
            </a:extLst>
          </p:cNvPr>
          <p:cNvSpPr/>
          <p:nvPr/>
        </p:nvSpPr>
        <p:spPr>
          <a:xfrm>
            <a:off x="7495547" y="4082370"/>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8DE78FE2-267B-6C10-3AAA-47F5F2354365}"/>
              </a:ext>
            </a:extLst>
          </p:cNvPr>
          <p:cNvSpPr/>
          <p:nvPr/>
        </p:nvSpPr>
        <p:spPr>
          <a:xfrm>
            <a:off x="7504110" y="4848875"/>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025B2FD0-F389-A294-71A4-941B65AF5E47}"/>
              </a:ext>
            </a:extLst>
          </p:cNvPr>
          <p:cNvSpPr/>
          <p:nvPr/>
        </p:nvSpPr>
        <p:spPr>
          <a:xfrm>
            <a:off x="1392584" y="2419379"/>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ADA7BB21-BF17-BB66-DD04-03E8E0CF626C}"/>
              </a:ext>
            </a:extLst>
          </p:cNvPr>
          <p:cNvSpPr/>
          <p:nvPr/>
        </p:nvSpPr>
        <p:spPr>
          <a:xfrm>
            <a:off x="1392584" y="4252218"/>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3CA6A01E-7171-99F5-1037-377A2AA4E9B4}"/>
              </a:ext>
            </a:extLst>
          </p:cNvPr>
          <p:cNvSpPr/>
          <p:nvPr/>
        </p:nvSpPr>
        <p:spPr>
          <a:xfrm>
            <a:off x="1392584" y="6323377"/>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4" name="直線矢印コネクタ 23">
            <a:extLst>
              <a:ext uri="{FF2B5EF4-FFF2-40B4-BE49-F238E27FC236}">
                <a16:creationId xmlns:a16="http://schemas.microsoft.com/office/drawing/2014/main" id="{D4F35340-DD90-23CF-3921-AD59ED2384CB}"/>
              </a:ext>
            </a:extLst>
          </p:cNvPr>
          <p:cNvCxnSpPr/>
          <p:nvPr/>
        </p:nvCxnSpPr>
        <p:spPr>
          <a:xfrm>
            <a:off x="6943741" y="4322536"/>
            <a:ext cx="715520"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5" name="グループ化 24">
            <a:extLst>
              <a:ext uri="{FF2B5EF4-FFF2-40B4-BE49-F238E27FC236}">
                <a16:creationId xmlns:a16="http://schemas.microsoft.com/office/drawing/2014/main" id="{A1720954-88DE-7BF5-AB2C-F30E6A1CC5F9}"/>
              </a:ext>
            </a:extLst>
          </p:cNvPr>
          <p:cNvGrpSpPr/>
          <p:nvPr/>
        </p:nvGrpSpPr>
        <p:grpSpPr>
          <a:xfrm>
            <a:off x="1344556" y="1893432"/>
            <a:ext cx="10639033" cy="4896842"/>
            <a:chOff x="1344556" y="1893432"/>
            <a:chExt cx="10639033" cy="4896842"/>
          </a:xfrm>
        </p:grpSpPr>
        <p:sp>
          <p:nvSpPr>
            <p:cNvPr id="26" name="正方形/長方形 25">
              <a:extLst>
                <a:ext uri="{FF2B5EF4-FFF2-40B4-BE49-F238E27FC236}">
                  <a16:creationId xmlns:a16="http://schemas.microsoft.com/office/drawing/2014/main" id="{7320839C-491D-1E46-5EED-B1D97B876F0A}"/>
                </a:ext>
              </a:extLst>
            </p:cNvPr>
            <p:cNvSpPr/>
            <p:nvPr/>
          </p:nvSpPr>
          <p:spPr>
            <a:xfrm>
              <a:off x="7444085" y="1893432"/>
              <a:ext cx="4539504" cy="489684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a:p>
          </p:txBody>
        </p:sp>
        <p:sp>
          <p:nvSpPr>
            <p:cNvPr id="27" name="正方形/長方形 26">
              <a:extLst>
                <a:ext uri="{FF2B5EF4-FFF2-40B4-BE49-F238E27FC236}">
                  <a16:creationId xmlns:a16="http://schemas.microsoft.com/office/drawing/2014/main" id="{B734AD38-072A-84A1-7FF8-2EA7A8B786D9}"/>
                </a:ext>
              </a:extLst>
            </p:cNvPr>
            <p:cNvSpPr/>
            <p:nvPr/>
          </p:nvSpPr>
          <p:spPr>
            <a:xfrm>
              <a:off x="1363854" y="6173717"/>
              <a:ext cx="5256000" cy="605790"/>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dirty="0"/>
            </a:p>
          </p:txBody>
        </p:sp>
        <p:sp>
          <p:nvSpPr>
            <p:cNvPr id="28" name="正方形/長方形 27">
              <a:extLst>
                <a:ext uri="{FF2B5EF4-FFF2-40B4-BE49-F238E27FC236}">
                  <a16:creationId xmlns:a16="http://schemas.microsoft.com/office/drawing/2014/main" id="{AACF4B4D-F718-5EA1-A759-1DCA34586900}"/>
                </a:ext>
              </a:extLst>
            </p:cNvPr>
            <p:cNvSpPr/>
            <p:nvPr/>
          </p:nvSpPr>
          <p:spPr>
            <a:xfrm>
              <a:off x="1344556" y="5032133"/>
              <a:ext cx="5256000" cy="378000"/>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kumimoji="1" lang="ja-JP" altLang="en-US" dirty="0"/>
            </a:p>
          </p:txBody>
        </p:sp>
        <p:sp>
          <p:nvSpPr>
            <p:cNvPr id="29" name="テキスト ボックス 27">
              <a:extLst>
                <a:ext uri="{FF2B5EF4-FFF2-40B4-BE49-F238E27FC236}">
                  <a16:creationId xmlns:a16="http://schemas.microsoft.com/office/drawing/2014/main" id="{FC2431E7-ABDE-5ABA-58DA-1055B97A1BB1}"/>
                </a:ext>
              </a:extLst>
            </p:cNvPr>
            <p:cNvSpPr txBox="1"/>
            <p:nvPr/>
          </p:nvSpPr>
          <p:spPr>
            <a:xfrm>
              <a:off x="6932590" y="6203298"/>
              <a:ext cx="468890" cy="216000"/>
            </a:xfrm>
            <a:prstGeom prst="rect">
              <a:avLst/>
            </a:prstGeom>
            <a:solidFill>
              <a:srgbClr val="00B05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050" b="1" dirty="0">
                  <a:solidFill>
                    <a:schemeClr val="bg1"/>
                  </a:solidFill>
                  <a:latin typeface="Meiryo UI" panose="020B0604030504040204" pitchFamily="50" charset="-128"/>
                  <a:ea typeface="Meiryo UI" panose="020B0604030504040204" pitchFamily="50" charset="-128"/>
                </a:rPr>
                <a:t>３割</a:t>
              </a:r>
            </a:p>
          </p:txBody>
        </p:sp>
        <p:sp>
          <p:nvSpPr>
            <p:cNvPr id="30" name="正方形/長方形 29">
              <a:extLst>
                <a:ext uri="{FF2B5EF4-FFF2-40B4-BE49-F238E27FC236}">
                  <a16:creationId xmlns:a16="http://schemas.microsoft.com/office/drawing/2014/main" id="{D0F4443F-59DF-ECD5-5D0D-9312BA729588}"/>
                </a:ext>
              </a:extLst>
            </p:cNvPr>
            <p:cNvSpPr/>
            <p:nvPr/>
          </p:nvSpPr>
          <p:spPr>
            <a:xfrm>
              <a:off x="8973529" y="1929255"/>
              <a:ext cx="1665335" cy="220948"/>
            </a:xfrm>
            <a:prstGeom prst="rect">
              <a:avLst/>
            </a:prstGeom>
            <a:solidFill>
              <a:schemeClr val="bg1"/>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kumimoji="1" lang="ja-JP" altLang="en-US" sz="1200" b="1" dirty="0">
                  <a:solidFill>
                    <a:srgbClr val="FF0000"/>
                  </a:solidFill>
                </a:rPr>
                <a:t>未来創造会議の取組</a:t>
              </a:r>
            </a:p>
          </p:txBody>
        </p:sp>
        <p:sp>
          <p:nvSpPr>
            <p:cNvPr id="31" name="テキスト ボックス 21">
              <a:extLst>
                <a:ext uri="{FF2B5EF4-FFF2-40B4-BE49-F238E27FC236}">
                  <a16:creationId xmlns:a16="http://schemas.microsoft.com/office/drawing/2014/main" id="{570BDAD1-24BA-687B-F733-9C0C2307F480}"/>
                </a:ext>
              </a:extLst>
            </p:cNvPr>
            <p:cNvSpPr txBox="1"/>
            <p:nvPr/>
          </p:nvSpPr>
          <p:spPr>
            <a:xfrm>
              <a:off x="11472093" y="2188215"/>
              <a:ext cx="468000" cy="216000"/>
            </a:xfrm>
            <a:prstGeom prst="rect">
              <a:avLst/>
            </a:prstGeom>
            <a:solidFill>
              <a:srgbClr val="FFC00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100" b="1" dirty="0">
                  <a:solidFill>
                    <a:schemeClr val="bg1"/>
                  </a:solidFill>
                  <a:latin typeface="Meiryo UI" panose="020B0604030504040204" pitchFamily="50" charset="-128"/>
                  <a:ea typeface="Meiryo UI" panose="020B0604030504040204" pitchFamily="50" charset="-128"/>
                </a:rPr>
                <a:t>５割</a:t>
              </a:r>
              <a:endParaRPr lang="en-US" altLang="ja-JP" sz="1100" b="1" dirty="0">
                <a:solidFill>
                  <a:schemeClr val="bg1"/>
                </a:solidFill>
                <a:latin typeface="Meiryo UI" panose="020B0604030504040204" pitchFamily="50" charset="-128"/>
                <a:ea typeface="Meiryo UI" panose="020B0604030504040204" pitchFamily="50" charset="-128"/>
              </a:endParaRPr>
            </a:p>
          </p:txBody>
        </p:sp>
        <p:sp>
          <p:nvSpPr>
            <p:cNvPr id="33" name="テキスト ボックス 25">
              <a:extLst>
                <a:ext uri="{FF2B5EF4-FFF2-40B4-BE49-F238E27FC236}">
                  <a16:creationId xmlns:a16="http://schemas.microsoft.com/office/drawing/2014/main" id="{9E220382-CCC4-DD74-FC57-E84850DF5458}"/>
                </a:ext>
              </a:extLst>
            </p:cNvPr>
            <p:cNvSpPr txBox="1"/>
            <p:nvPr/>
          </p:nvSpPr>
          <p:spPr>
            <a:xfrm>
              <a:off x="11488105" y="4656100"/>
              <a:ext cx="468890" cy="216000"/>
            </a:xfrm>
            <a:prstGeom prst="rect">
              <a:avLst/>
            </a:prstGeom>
            <a:solidFill>
              <a:srgbClr val="0070C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050" b="1" dirty="0">
                  <a:solidFill>
                    <a:schemeClr val="bg1"/>
                  </a:solidFill>
                  <a:latin typeface="Meiryo UI" panose="020B0604030504040204" pitchFamily="50" charset="-128"/>
                  <a:ea typeface="Meiryo UI" panose="020B0604030504040204" pitchFamily="50" charset="-128"/>
                </a:rPr>
                <a:t>３割</a:t>
              </a:r>
            </a:p>
          </p:txBody>
        </p:sp>
        <p:sp>
          <p:nvSpPr>
            <p:cNvPr id="35" name="テキスト ボックス 27">
              <a:extLst>
                <a:ext uri="{FF2B5EF4-FFF2-40B4-BE49-F238E27FC236}">
                  <a16:creationId xmlns:a16="http://schemas.microsoft.com/office/drawing/2014/main" id="{E667EE00-0A76-5AC3-35DB-0851B771DE19}"/>
                </a:ext>
              </a:extLst>
            </p:cNvPr>
            <p:cNvSpPr txBox="1"/>
            <p:nvPr/>
          </p:nvSpPr>
          <p:spPr>
            <a:xfrm>
              <a:off x="11488105" y="6203298"/>
              <a:ext cx="468890" cy="216000"/>
            </a:xfrm>
            <a:prstGeom prst="rect">
              <a:avLst/>
            </a:prstGeom>
            <a:solidFill>
              <a:srgbClr val="00B050"/>
            </a:solidFill>
            <a:ln w="9525">
              <a:noFill/>
            </a:ln>
          </p:spPr>
          <p:style>
            <a:lnRef idx="2">
              <a:schemeClr val="accent1"/>
            </a:lnRef>
            <a:fillRef idx="1">
              <a:schemeClr val="lt1"/>
            </a:fillRef>
            <a:effectRef idx="0">
              <a:schemeClr val="accent1"/>
            </a:effectRef>
            <a:fontRef idx="minor">
              <a:schemeClr val="dk1"/>
            </a:fontRef>
          </p:style>
          <p:txBody>
            <a:bodyPr wrap="square" tIns="0" bIns="0" rtlCol="0" anchor="ctr">
              <a:noAutofit/>
            </a:bodyP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lnSpc>
                  <a:spcPts val="1600"/>
                </a:lnSpc>
              </a:pPr>
              <a:r>
                <a:rPr lang="ja-JP" altLang="en-US" sz="1050" b="1" dirty="0">
                  <a:solidFill>
                    <a:schemeClr val="bg1"/>
                  </a:solidFill>
                  <a:latin typeface="Meiryo UI" panose="020B0604030504040204" pitchFamily="50" charset="-128"/>
                  <a:ea typeface="Meiryo UI" panose="020B0604030504040204" pitchFamily="50" charset="-128"/>
                </a:rPr>
                <a:t>７割</a:t>
              </a:r>
            </a:p>
          </p:txBody>
        </p:sp>
        <p:sp>
          <p:nvSpPr>
            <p:cNvPr id="36" name="四角形: 角を丸くする 35">
              <a:extLst>
                <a:ext uri="{FF2B5EF4-FFF2-40B4-BE49-F238E27FC236}">
                  <a16:creationId xmlns:a16="http://schemas.microsoft.com/office/drawing/2014/main" id="{3C76F0C8-EFBD-9B3F-D281-B3D863922237}"/>
                </a:ext>
              </a:extLst>
            </p:cNvPr>
            <p:cNvSpPr/>
            <p:nvPr/>
          </p:nvSpPr>
          <p:spPr>
            <a:xfrm>
              <a:off x="6833450" y="4244883"/>
              <a:ext cx="825811" cy="414182"/>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effectLst>
                    <a:outerShdw blurRad="38100" dist="38100" dir="2700000" algn="tl">
                      <a:srgbClr val="000000">
                        <a:alpha val="43137"/>
                      </a:srgbClr>
                    </a:outerShdw>
                  </a:effectLst>
                </a:rPr>
                <a:t>連携</a:t>
              </a:r>
            </a:p>
          </p:txBody>
        </p:sp>
        <p:sp>
          <p:nvSpPr>
            <p:cNvPr id="37" name="四角形: 角を丸くする 36">
              <a:extLst>
                <a:ext uri="{FF2B5EF4-FFF2-40B4-BE49-F238E27FC236}">
                  <a16:creationId xmlns:a16="http://schemas.microsoft.com/office/drawing/2014/main" id="{C5BAFF9C-4BF1-3CB2-9638-3B1865F51DD0}"/>
                </a:ext>
              </a:extLst>
            </p:cNvPr>
            <p:cNvSpPr/>
            <p:nvPr/>
          </p:nvSpPr>
          <p:spPr>
            <a:xfrm>
              <a:off x="6833450" y="2458967"/>
              <a:ext cx="825811" cy="414182"/>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effectLst>
                    <a:outerShdw blurRad="38100" dist="38100" dir="2700000" algn="tl">
                      <a:srgbClr val="000000">
                        <a:alpha val="43137"/>
                      </a:srgbClr>
                    </a:outerShdw>
                  </a:effectLst>
                </a:rPr>
                <a:t>連携</a:t>
              </a:r>
            </a:p>
          </p:txBody>
        </p:sp>
      </p:grpSp>
      <p:grpSp>
        <p:nvGrpSpPr>
          <p:cNvPr id="41" name="グループ化 40">
            <a:extLst>
              <a:ext uri="{FF2B5EF4-FFF2-40B4-BE49-F238E27FC236}">
                <a16:creationId xmlns:a16="http://schemas.microsoft.com/office/drawing/2014/main" id="{50C56B5E-CC57-3195-4E6D-468013654901}"/>
              </a:ext>
            </a:extLst>
          </p:cNvPr>
          <p:cNvGrpSpPr/>
          <p:nvPr/>
        </p:nvGrpSpPr>
        <p:grpSpPr>
          <a:xfrm>
            <a:off x="6604013" y="6341315"/>
            <a:ext cx="900000" cy="504000"/>
            <a:chOff x="6604013" y="6363087"/>
            <a:chExt cx="900000" cy="504000"/>
          </a:xfrm>
        </p:grpSpPr>
        <p:sp>
          <p:nvSpPr>
            <p:cNvPr id="45" name="矢印: 左右 44">
              <a:extLst>
                <a:ext uri="{FF2B5EF4-FFF2-40B4-BE49-F238E27FC236}">
                  <a16:creationId xmlns:a16="http://schemas.microsoft.com/office/drawing/2014/main" id="{A5AF59EB-8E17-B877-C5DE-1EE4C144981D}"/>
                </a:ext>
              </a:extLst>
            </p:cNvPr>
            <p:cNvSpPr/>
            <p:nvPr/>
          </p:nvSpPr>
          <p:spPr>
            <a:xfrm>
              <a:off x="6697474" y="6417839"/>
              <a:ext cx="798727" cy="384664"/>
            </a:xfrm>
            <a:prstGeom prst="leftRightArrow">
              <a:avLst>
                <a:gd name="adj1" fmla="val 50000"/>
                <a:gd name="adj2" fmla="val 38335"/>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000" dirty="0"/>
            </a:p>
          </p:txBody>
        </p:sp>
        <p:sp>
          <p:nvSpPr>
            <p:cNvPr id="46" name="四角形: 角を丸くする 45">
              <a:extLst>
                <a:ext uri="{FF2B5EF4-FFF2-40B4-BE49-F238E27FC236}">
                  <a16:creationId xmlns:a16="http://schemas.microsoft.com/office/drawing/2014/main" id="{DD644D25-9CFB-B773-5391-845158BE2F26}"/>
                </a:ext>
              </a:extLst>
            </p:cNvPr>
            <p:cNvSpPr/>
            <p:nvPr/>
          </p:nvSpPr>
          <p:spPr>
            <a:xfrm>
              <a:off x="6604013" y="6363087"/>
              <a:ext cx="900000" cy="5040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bg1"/>
                  </a:solidFill>
                  <a:effectLst>
                    <a:outerShdw blurRad="38100" dist="38100" dir="2700000" algn="tl">
                      <a:srgbClr val="000000">
                        <a:alpha val="43137"/>
                      </a:srgbClr>
                    </a:outerShdw>
                  </a:effectLst>
                </a:rPr>
                <a:t>一体実施</a:t>
              </a:r>
            </a:p>
          </p:txBody>
        </p:sp>
      </p:grpSp>
      <p:sp>
        <p:nvSpPr>
          <p:cNvPr id="3" name="正方形/長方形 2">
            <a:extLst>
              <a:ext uri="{FF2B5EF4-FFF2-40B4-BE49-F238E27FC236}">
                <a16:creationId xmlns:a16="http://schemas.microsoft.com/office/drawing/2014/main" id="{99179996-D227-F4A7-ED4F-E4A13CEAE642}"/>
              </a:ext>
            </a:extLst>
          </p:cNvPr>
          <p:cNvSpPr/>
          <p:nvPr/>
        </p:nvSpPr>
        <p:spPr>
          <a:xfrm>
            <a:off x="1382326" y="5061269"/>
            <a:ext cx="144000" cy="144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75303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B618D-75F7-B854-A962-78B6E77FBD69}"/>
            </a:ext>
          </a:extLst>
        </p:cNvPr>
        <p:cNvGrpSpPr/>
        <p:nvPr/>
      </p:nvGrpSpPr>
      <p:grpSpPr>
        <a:xfrm>
          <a:off x="0" y="0"/>
          <a:ext cx="0" cy="0"/>
          <a:chOff x="0" y="0"/>
          <a:chExt cx="0" cy="0"/>
        </a:xfrm>
      </p:grpSpPr>
      <p:sp>
        <p:nvSpPr>
          <p:cNvPr id="61" name="テキスト ボックス 60">
            <a:extLst>
              <a:ext uri="{FF2B5EF4-FFF2-40B4-BE49-F238E27FC236}">
                <a16:creationId xmlns:a16="http://schemas.microsoft.com/office/drawing/2014/main" id="{A11CCC84-9C8F-6F4B-50B4-63560C768549}"/>
              </a:ext>
            </a:extLst>
          </p:cNvPr>
          <p:cNvSpPr txBox="1"/>
          <p:nvPr/>
        </p:nvSpPr>
        <p:spPr>
          <a:xfrm>
            <a:off x="353642" y="-86986"/>
            <a:ext cx="11718196" cy="690702"/>
          </a:xfrm>
          <a:prstGeom prst="rect">
            <a:avLst/>
          </a:prstGeom>
          <a:noFill/>
        </p:spPr>
        <p:txBody>
          <a:bodyPr wrap="square" rtlCol="0" anchor="ctr" anchorCtr="0">
            <a:spAutoFit/>
          </a:bodyPr>
          <a:lstStyle/>
          <a:p>
            <a:pPr lvl="0">
              <a:lnSpc>
                <a:spcPct val="200000"/>
              </a:lnSpc>
              <a:defRPr/>
            </a:pPr>
            <a:r>
              <a:rPr kumimoji="0" lang="ja-JP" altLang="en-US"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rPr>
              <a:t>国からの提案を踏まえた</a:t>
            </a:r>
            <a:r>
              <a:rPr lang="ja-JP" altLang="en-US" sz="2400" b="1" spc="100" dirty="0">
                <a:latin typeface="BIZ UDPゴシック" panose="020B0400000000000000" pitchFamily="50" charset="-128"/>
                <a:ea typeface="BIZ UDPゴシック" panose="020B0400000000000000" pitchFamily="50" charset="-128"/>
              </a:rPr>
              <a:t>新たな法人の設立に向けた調整状況</a:t>
            </a:r>
            <a:endParaRPr kumimoji="0" lang="ja-JP" altLang="en-US"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A2D4263D-7E4E-45E8-AA97-2B0860FECAE2}"/>
              </a:ext>
            </a:extLst>
          </p:cNvPr>
          <p:cNvSpPr/>
          <p:nvPr/>
        </p:nvSpPr>
        <p:spPr>
          <a:xfrm>
            <a:off x="328313" y="2052189"/>
            <a:ext cx="11614939" cy="297443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80975" indent="-180975" defTabSz="914423">
              <a:lnSpc>
                <a:spcPts val="400"/>
              </a:lnSpc>
              <a:spcBef>
                <a:spcPts val="601"/>
              </a:spcBef>
              <a:defRPr/>
            </a:pP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marL="180975" indent="-180975" defTabSz="914423">
              <a:spcBef>
                <a:spcPts val="601"/>
              </a:spcBef>
              <a:defRPr/>
            </a:pPr>
            <a:endParaRPr lang="en-US" altLang="ja-JP" sz="1200" dirty="0">
              <a:solidFill>
                <a:srgbClr val="FF000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5C47709C-0874-30A6-BB6A-1E8F25CC50BD}"/>
              </a:ext>
            </a:extLst>
          </p:cNvPr>
          <p:cNvSpPr txBox="1"/>
          <p:nvPr/>
        </p:nvSpPr>
        <p:spPr>
          <a:xfrm>
            <a:off x="385280" y="2052189"/>
            <a:ext cx="4273939" cy="369332"/>
          </a:xfrm>
          <a:prstGeom prst="rect">
            <a:avLst/>
          </a:prstGeom>
          <a:noFill/>
          <a:ln>
            <a:noFill/>
          </a:ln>
        </p:spPr>
        <p:txBody>
          <a:bodyPr wrap="square">
            <a:spAutoFit/>
          </a:bodyPr>
          <a:lstStyle/>
          <a:p>
            <a:pPr algn="just" fontAlgn="base"/>
            <a:r>
              <a:rPr lang="ja-JP" altLang="en-US" b="1" dirty="0">
                <a:latin typeface="BIZ UDPゴシック" panose="020B0400000000000000" pitchFamily="50" charset="-128"/>
                <a:ea typeface="BIZ UDPゴシック" panose="020B0400000000000000" pitchFamily="50" charset="-128"/>
              </a:rPr>
              <a:t>＜グローバル・ナショナルワイドの取組＞</a:t>
            </a:r>
          </a:p>
        </p:txBody>
      </p:sp>
      <p:sp>
        <p:nvSpPr>
          <p:cNvPr id="6" name="テキスト ボックス 5">
            <a:extLst>
              <a:ext uri="{FF2B5EF4-FFF2-40B4-BE49-F238E27FC236}">
                <a16:creationId xmlns:a16="http://schemas.microsoft.com/office/drawing/2014/main" id="{8BE376CA-764B-0E69-7132-981159D3D647}"/>
              </a:ext>
            </a:extLst>
          </p:cNvPr>
          <p:cNvSpPr txBox="1"/>
          <p:nvPr/>
        </p:nvSpPr>
        <p:spPr>
          <a:xfrm>
            <a:off x="385280" y="3581894"/>
            <a:ext cx="6634299" cy="369332"/>
          </a:xfrm>
          <a:prstGeom prst="rect">
            <a:avLst/>
          </a:prstGeom>
          <a:noFill/>
          <a:ln>
            <a:noFill/>
          </a:ln>
        </p:spPr>
        <p:txBody>
          <a:bodyPr wrap="square">
            <a:spAutoFit/>
          </a:bodyPr>
          <a:lstStyle/>
          <a:p>
            <a:pPr algn="just" fontAlgn="base"/>
            <a:r>
              <a:rPr lang="ja-JP" altLang="en-US" b="1" dirty="0">
                <a:latin typeface="BIZ UDPゴシック" panose="020B0400000000000000" pitchFamily="50" charset="-128"/>
                <a:ea typeface="BIZ UDPゴシック" panose="020B0400000000000000" pitchFamily="50" charset="-128"/>
              </a:rPr>
              <a:t>＜万博</a:t>
            </a:r>
            <a:r>
              <a:rPr lang="en-US" altLang="ja-JP" b="1" dirty="0">
                <a:latin typeface="BIZ UDPゴシック" panose="020B0400000000000000" pitchFamily="50" charset="-128"/>
                <a:ea typeface="BIZ UDPゴシック" panose="020B0400000000000000" pitchFamily="50" charset="-128"/>
              </a:rPr>
              <a:t>IP</a:t>
            </a:r>
            <a:r>
              <a:rPr lang="ja-JP" altLang="en-US" b="1" dirty="0">
                <a:latin typeface="BIZ UDPゴシック" panose="020B0400000000000000" pitchFamily="50" charset="-128"/>
                <a:ea typeface="BIZ UDPゴシック" panose="020B0400000000000000" pitchFamily="50" charset="-128"/>
              </a:rPr>
              <a:t>等の管理運営事業＞</a:t>
            </a:r>
          </a:p>
        </p:txBody>
      </p:sp>
      <p:sp>
        <p:nvSpPr>
          <p:cNvPr id="9" name="正方形/長方形 8">
            <a:extLst>
              <a:ext uri="{FF2B5EF4-FFF2-40B4-BE49-F238E27FC236}">
                <a16:creationId xmlns:a16="http://schemas.microsoft.com/office/drawing/2014/main" id="{C1B6D8FB-5D70-2951-62C9-2402E9F76843}"/>
              </a:ext>
            </a:extLst>
          </p:cNvPr>
          <p:cNvSpPr/>
          <p:nvPr/>
        </p:nvSpPr>
        <p:spPr>
          <a:xfrm>
            <a:off x="482226" y="4005785"/>
            <a:ext cx="11718196" cy="934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80975" indent="-180975"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〇　上記事業の展開にあたっては、万博</a:t>
            </a:r>
            <a:r>
              <a:rPr lang="en-US" altLang="ja-JP" sz="1600" dirty="0">
                <a:solidFill>
                  <a:schemeClr val="tx1"/>
                </a:solidFill>
                <a:latin typeface="BIZ UDPゴシック" panose="020B0400000000000000" pitchFamily="50" charset="-128"/>
                <a:ea typeface="BIZ UDPゴシック" panose="020B0400000000000000" pitchFamily="50" charset="-128"/>
              </a:rPr>
              <a:t>IP</a:t>
            </a:r>
            <a:r>
              <a:rPr lang="ja-JP" altLang="en-US" sz="1600" dirty="0">
                <a:solidFill>
                  <a:schemeClr val="tx1"/>
                </a:solidFill>
                <a:latin typeface="BIZ UDPゴシック" panose="020B0400000000000000" pitchFamily="50" charset="-128"/>
                <a:ea typeface="BIZ UDPゴシック" panose="020B0400000000000000" pitchFamily="50" charset="-128"/>
              </a:rPr>
              <a:t>等の活用が必須であるため、協会所有の「万博</a:t>
            </a:r>
            <a:r>
              <a:rPr lang="en-US" altLang="ja-JP" sz="1600" dirty="0">
                <a:solidFill>
                  <a:schemeClr val="tx1"/>
                </a:solidFill>
                <a:latin typeface="BIZ UDPゴシック" panose="020B0400000000000000" pitchFamily="50" charset="-128"/>
                <a:ea typeface="BIZ UDPゴシック" panose="020B0400000000000000" pitchFamily="50" charset="-128"/>
              </a:rPr>
              <a:t>IP</a:t>
            </a:r>
            <a:r>
              <a:rPr lang="ja-JP" altLang="en-US" sz="1600" dirty="0">
                <a:solidFill>
                  <a:schemeClr val="tx1"/>
                </a:solidFill>
                <a:latin typeface="BIZ UDPゴシック" panose="020B0400000000000000" pitchFamily="50" charset="-128"/>
                <a:ea typeface="BIZ UDPゴシック" panose="020B0400000000000000" pitchFamily="50" charset="-128"/>
              </a:rPr>
              <a:t>等の管理運営事業</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３）</a:t>
            </a:r>
            <a:r>
              <a:rPr lang="ja-JP" altLang="en-US" sz="1600" dirty="0">
                <a:solidFill>
                  <a:schemeClr val="tx1"/>
                </a:solidFill>
                <a:latin typeface="BIZ UDPゴシック" panose="020B0400000000000000" pitchFamily="50" charset="-128"/>
                <a:ea typeface="BIZ UDPゴシック" panose="020B0400000000000000" pitchFamily="50" charset="-128"/>
              </a:rPr>
              <a:t>」を</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180975" indent="-180975"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　　新たな法人が引き継ぐことについても、引き続き調整を進める。</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180975" indent="-180975"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　剰余金とは別に、管理運営費用や人員が措置されることが前提。</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10840BD6-C4EA-763A-A27E-B0943B67B4C5}"/>
              </a:ext>
            </a:extLst>
          </p:cNvPr>
          <p:cNvSpPr/>
          <p:nvPr/>
        </p:nvSpPr>
        <p:spPr>
          <a:xfrm>
            <a:off x="482226" y="1924865"/>
            <a:ext cx="11461027" cy="1622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80975" indent="-180975"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　グローバル・ナショナルワイドの取組のうち、「全国各地でのイベント展開</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１）</a:t>
            </a:r>
            <a:r>
              <a:rPr lang="ja-JP" altLang="en-US" sz="1600" dirty="0">
                <a:solidFill>
                  <a:schemeClr val="tx1"/>
                </a:solidFill>
                <a:latin typeface="BIZ UDPゴシック" panose="020B0400000000000000" pitchFamily="50" charset="-128"/>
                <a:ea typeface="BIZ UDPゴシック" panose="020B0400000000000000" pitchFamily="50" charset="-128"/>
              </a:rPr>
              <a:t>」、「ソフトコンテンツの整備（万博跡地におけるレガシー発信等）</a:t>
            </a: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２）</a:t>
            </a:r>
            <a:r>
              <a:rPr lang="ja-JP" altLang="en-US" sz="1600" dirty="0">
                <a:solidFill>
                  <a:schemeClr val="tx1"/>
                </a:solidFill>
                <a:latin typeface="BIZ UDPゴシック" panose="020B0400000000000000" pitchFamily="50" charset="-128"/>
                <a:ea typeface="BIZ UDPゴシック" panose="020B0400000000000000" pitchFamily="50" charset="-128"/>
              </a:rPr>
              <a:t>」については、取組の効果が大阪・関西にも裨益すると考えることから、今後、博覧会協会が実施する取組も含め、新たな法人で実施することについて、引き続き調整を進める。</a:t>
            </a:r>
            <a:endParaRPr lang="en-US" altLang="ja-JP" sz="1600" dirty="0">
              <a:solidFill>
                <a:schemeClr val="tx1"/>
              </a:solidFill>
              <a:latin typeface="BIZ UDPゴシック" panose="020B0400000000000000" pitchFamily="50" charset="-128"/>
              <a:ea typeface="BIZ UDPゴシック" panose="020B0400000000000000" pitchFamily="50" charset="-128"/>
            </a:endParaRPr>
          </a:p>
          <a:p>
            <a:pPr marL="180975" indent="-180975" defTabSz="914423">
              <a:spcBef>
                <a:spcPts val="601"/>
              </a:spcBef>
              <a:defRPr/>
            </a:pPr>
            <a:r>
              <a:rPr lang="ja-JP" altLang="en-US" sz="1600" dirty="0">
                <a:solidFill>
                  <a:schemeClr val="tx1"/>
                </a:solidFill>
                <a:latin typeface="BIZ UDPゴシック" panose="020B0400000000000000" pitchFamily="50" charset="-128"/>
                <a:ea typeface="BIZ UDPゴシック" panose="020B0400000000000000" pitchFamily="50" charset="-128"/>
              </a:rPr>
              <a:t>〇　事業実施にあたっては、上記のグローバル・ナショナルワイド事業に配分される剰余金を充てることを想定。</a:t>
            </a:r>
            <a:endParaRPr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FF1A780-5042-94D8-DC75-69153238E07F}"/>
              </a:ext>
            </a:extLst>
          </p:cNvPr>
          <p:cNvSpPr/>
          <p:nvPr/>
        </p:nvSpPr>
        <p:spPr>
          <a:xfrm>
            <a:off x="830985" y="5101841"/>
            <a:ext cx="10933104"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80975" indent="-180975" defTabSz="914423">
              <a:spcBef>
                <a:spcPts val="601"/>
              </a:spcBef>
              <a:defRPr/>
            </a:pPr>
            <a:r>
              <a:rPr lang="ja-JP" altLang="en-US" b="1" u="sng" dirty="0">
                <a:solidFill>
                  <a:schemeClr val="tx1"/>
                </a:solidFill>
                <a:latin typeface="BIZ UDPゴシック" panose="020B0400000000000000" pitchFamily="50" charset="-128"/>
                <a:ea typeface="BIZ UDPゴシック" panose="020B0400000000000000" pitchFamily="50" charset="-128"/>
              </a:rPr>
              <a:t>⇒　引き継ぐ時期は、万博特措法における博覧会協会としての指定期限である令和</a:t>
            </a:r>
            <a:r>
              <a:rPr lang="en-US" altLang="ja-JP" b="1" u="sng" dirty="0">
                <a:solidFill>
                  <a:schemeClr val="tx1"/>
                </a:solidFill>
                <a:latin typeface="BIZ UDPゴシック" panose="020B0400000000000000" pitchFamily="50" charset="-128"/>
                <a:ea typeface="BIZ UDPゴシック" panose="020B0400000000000000" pitchFamily="50" charset="-128"/>
              </a:rPr>
              <a:t>10</a:t>
            </a:r>
            <a:r>
              <a:rPr lang="ja-JP" altLang="en-US" b="1" u="sng" dirty="0">
                <a:solidFill>
                  <a:schemeClr val="tx1"/>
                </a:solidFill>
                <a:latin typeface="BIZ UDPゴシック" panose="020B0400000000000000" pitchFamily="50" charset="-128"/>
                <a:ea typeface="BIZ UDPゴシック" panose="020B0400000000000000" pitchFamily="50" charset="-128"/>
              </a:rPr>
              <a:t>年</a:t>
            </a:r>
            <a:r>
              <a:rPr lang="en-US" altLang="ja-JP" b="1" u="sng" dirty="0">
                <a:solidFill>
                  <a:schemeClr val="tx1"/>
                </a:solidFill>
                <a:latin typeface="BIZ UDPゴシック" panose="020B0400000000000000" pitchFamily="50" charset="-128"/>
                <a:ea typeface="BIZ UDPゴシック" panose="020B0400000000000000" pitchFamily="50" charset="-128"/>
              </a:rPr>
              <a:t>3</a:t>
            </a:r>
            <a:r>
              <a:rPr lang="ja-JP" altLang="en-US" b="1" u="sng" dirty="0">
                <a:solidFill>
                  <a:schemeClr val="tx1"/>
                </a:solidFill>
                <a:latin typeface="BIZ UDPゴシック" panose="020B0400000000000000" pitchFamily="50" charset="-128"/>
                <a:ea typeface="BIZ UDPゴシック" panose="020B0400000000000000" pitchFamily="50" charset="-128"/>
              </a:rPr>
              <a:t>月末を想定</a:t>
            </a:r>
            <a:endParaRPr lang="en-US" altLang="ja-JP" b="1" u="sng" dirty="0">
              <a:solidFill>
                <a:schemeClr val="tx1"/>
              </a:solidFill>
              <a:latin typeface="BIZ UDPゴシック" panose="020B0400000000000000" pitchFamily="50" charset="-128"/>
              <a:ea typeface="BIZ UDPゴシック" panose="020B0400000000000000" pitchFamily="50" charset="-128"/>
            </a:endParaRPr>
          </a:p>
        </p:txBody>
      </p:sp>
      <p:sp>
        <p:nvSpPr>
          <p:cNvPr id="7" name="正方形/長方形 6">
            <a:extLst>
              <a:ext uri="{FF2B5EF4-FFF2-40B4-BE49-F238E27FC236}">
                <a16:creationId xmlns:a16="http://schemas.microsoft.com/office/drawing/2014/main" id="{995A8ACD-800D-0BE2-871D-C72360A64D88}"/>
              </a:ext>
            </a:extLst>
          </p:cNvPr>
          <p:cNvSpPr/>
          <p:nvPr/>
        </p:nvSpPr>
        <p:spPr>
          <a:xfrm>
            <a:off x="1010148" y="5486646"/>
            <a:ext cx="10933104" cy="1269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23">
              <a:spcBef>
                <a:spcPts val="601"/>
              </a:spcBef>
              <a:defRPr/>
            </a:pPr>
            <a:r>
              <a:rPr kumimoji="1" lang="ja-JP" altLang="en-US" sz="1200" b="1" dirty="0">
                <a:solidFill>
                  <a:schemeClr val="tx1"/>
                </a:solidFill>
                <a:latin typeface="BIZ UDPゴシック" panose="020B0400000000000000" pitchFamily="50" charset="-128"/>
                <a:ea typeface="BIZ UDPゴシック" panose="020B0400000000000000" pitchFamily="50" charset="-128"/>
              </a:rPr>
              <a:t>　＜事業例＞</a:t>
            </a:r>
            <a:endParaRPr kumimoji="1"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１　全国各地でのイベント展開</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周年事業・記念事業（イベント）の企画・実施</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全国でのアフター万博イベントの実施支援</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200" dirty="0">
                <a:solidFill>
                  <a:schemeClr val="tx1"/>
                </a:solidFill>
                <a:latin typeface="BIZ UDPゴシック" panose="020B0400000000000000" pitchFamily="50" charset="-128"/>
                <a:ea typeface="BIZ UDPゴシック" panose="020B0400000000000000" pitchFamily="50" charset="-128"/>
              </a:rPr>
              <a:t>　　　　　　　　　　　　　　　　　　　　　    後援名義・ミャクミャクの利用促進等による、万博関連イベントの機運醸成・統一感をもって実施する基盤の構築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２　ソフトコンテンツの整備（万博跡地におけるレガシー発信等）</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VR</a:t>
            </a:r>
            <a:r>
              <a:rPr lang="ja-JP" altLang="en-US" sz="1200" dirty="0">
                <a:solidFill>
                  <a:schemeClr val="tx1"/>
                </a:solidFill>
                <a:latin typeface="BIZ UDPゴシック" panose="020B0400000000000000" pitchFamily="50" charset="-128"/>
                <a:ea typeface="BIZ UDPゴシック" panose="020B0400000000000000" pitchFamily="50" charset="-128"/>
              </a:rPr>
              <a:t>など最先端技術を活用し、大阪・関西万博当時を体験できるコンテンツを整備・管理</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３　万博</a:t>
            </a:r>
            <a:r>
              <a:rPr lang="en-US" altLang="ja-JP" sz="1200" b="1" dirty="0">
                <a:solidFill>
                  <a:schemeClr val="tx1"/>
                </a:solidFill>
                <a:latin typeface="BIZ UDPゴシック" panose="020B0400000000000000" pitchFamily="50" charset="-128"/>
                <a:ea typeface="BIZ UDPゴシック" panose="020B0400000000000000" pitchFamily="50" charset="-128"/>
              </a:rPr>
              <a:t>IP</a:t>
            </a:r>
            <a:r>
              <a:rPr lang="ja-JP" altLang="en-US" sz="1200" b="1" dirty="0">
                <a:solidFill>
                  <a:schemeClr val="tx1"/>
                </a:solidFill>
                <a:latin typeface="BIZ UDPゴシック" panose="020B0400000000000000" pitchFamily="50" charset="-128"/>
                <a:ea typeface="BIZ UDPゴシック" panose="020B0400000000000000" pitchFamily="50" charset="-128"/>
              </a:rPr>
              <a:t>等の管理運営（</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１・２における活用含む）</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8" name="大かっこ 7">
            <a:extLst>
              <a:ext uri="{FF2B5EF4-FFF2-40B4-BE49-F238E27FC236}">
                <a16:creationId xmlns:a16="http://schemas.microsoft.com/office/drawing/2014/main" id="{8C80B410-4E0D-1D68-D55D-09F3C4403DBA}"/>
              </a:ext>
            </a:extLst>
          </p:cNvPr>
          <p:cNvSpPr/>
          <p:nvPr/>
        </p:nvSpPr>
        <p:spPr>
          <a:xfrm>
            <a:off x="894783" y="5549629"/>
            <a:ext cx="10652178" cy="1269626"/>
          </a:xfrm>
          <a:prstGeom prst="bracketPair">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32CFB80-A166-1C0F-CC6C-6004EA48B8D6}"/>
              </a:ext>
            </a:extLst>
          </p:cNvPr>
          <p:cNvSpPr/>
          <p:nvPr/>
        </p:nvSpPr>
        <p:spPr>
          <a:xfrm>
            <a:off x="328313" y="771282"/>
            <a:ext cx="11614939" cy="1132856"/>
          </a:xfrm>
          <a:prstGeom prst="rect">
            <a:avLst/>
          </a:prstGeom>
          <a:solidFill>
            <a:srgbClr val="D0E3EA"/>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tIns="72000" bIns="72000" rtlCol="0" anchor="ctr" anchorCtr="0">
            <a:spAutoFit/>
          </a:bodyPr>
          <a:lstStyle/>
          <a:p>
            <a:pPr lvl="0" defTabSz="914400">
              <a:lnSpc>
                <a:spcPts val="1400"/>
              </a:lnSpc>
              <a:spcBef>
                <a:spcPts val="600"/>
              </a:spcBef>
              <a:spcAft>
                <a:spcPts val="600"/>
              </a:spcAft>
              <a:defRPr/>
            </a:pPr>
            <a:r>
              <a:rPr kumimoji="1" lang="en-US" altLang="ja-JP" b="1" spc="100" dirty="0">
                <a:solidFill>
                  <a:schemeClr val="tx1"/>
                </a:solidFill>
                <a:latin typeface="BIZ UDPゴシック" panose="020B0400000000000000" pitchFamily="50" charset="-128"/>
                <a:ea typeface="BIZ UDPゴシック" panose="020B0400000000000000" pitchFamily="50" charset="-128"/>
              </a:rPr>
              <a:t>【</a:t>
            </a:r>
            <a:r>
              <a:rPr kumimoji="1" lang="ja-JP" altLang="en-US" b="1" spc="100" dirty="0">
                <a:solidFill>
                  <a:schemeClr val="tx1"/>
                </a:solidFill>
                <a:latin typeface="BIZ UDPゴシック" panose="020B0400000000000000" pitchFamily="50" charset="-128"/>
                <a:ea typeface="BIZ UDPゴシック" panose="020B0400000000000000" pitchFamily="50" charset="-128"/>
              </a:rPr>
              <a:t>経済産業省（本省）からの提案</a:t>
            </a:r>
            <a:r>
              <a:rPr kumimoji="1" lang="en-US" altLang="ja-JP" b="1" spc="100" dirty="0">
                <a:solidFill>
                  <a:schemeClr val="tx1"/>
                </a:solidFill>
                <a:latin typeface="BIZ UDPゴシック" panose="020B0400000000000000" pitchFamily="50" charset="-128"/>
                <a:ea typeface="BIZ UDPゴシック" panose="020B0400000000000000" pitchFamily="50" charset="-128"/>
              </a:rPr>
              <a:t>】</a:t>
            </a:r>
          </a:p>
          <a:p>
            <a:pPr marL="266700" lvl="0" indent="-266700" defTabSz="914400">
              <a:lnSpc>
                <a:spcPts val="1900"/>
              </a:lnSpc>
              <a:defRPr/>
            </a:pP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大阪・関西での様々な取組と、グローバル・ナショナルワイドでの取組をいかに効率的、効果的に進めていけるかを念頭に、</a:t>
            </a:r>
            <a:endParaRPr kumimoji="1" lang="en-US" altLang="ja-JP" sz="1600" spc="100" dirty="0">
              <a:solidFill>
                <a:schemeClr val="tx1"/>
              </a:solidFill>
              <a:latin typeface="BIZ UDPゴシック" panose="020B0400000000000000" pitchFamily="50" charset="-128"/>
              <a:ea typeface="BIZ UDPゴシック" panose="020B0400000000000000" pitchFamily="50" charset="-128"/>
            </a:endParaRPr>
          </a:p>
          <a:p>
            <a:pPr marL="266700" lvl="0" indent="-266700" defTabSz="914400">
              <a:lnSpc>
                <a:spcPts val="1900"/>
              </a:lnSpc>
              <a:defRPr/>
            </a:pP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例えばイベント展開等の「双方にまたがるレガシー展開の取組」について、万博</a:t>
            </a:r>
            <a:r>
              <a:rPr kumimoji="1" lang="en-US" altLang="ja-JP" sz="1600" spc="100" dirty="0">
                <a:solidFill>
                  <a:schemeClr val="tx1"/>
                </a:solidFill>
                <a:latin typeface="BIZ UDPゴシック" panose="020B0400000000000000" pitchFamily="50" charset="-128"/>
                <a:ea typeface="BIZ UDPゴシック" panose="020B0400000000000000" pitchFamily="50" charset="-128"/>
              </a:rPr>
              <a:t>IP</a:t>
            </a: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等の活用の仕方も含め、一つの法人で</a:t>
            </a:r>
            <a:endParaRPr kumimoji="1" lang="en-US" altLang="ja-JP" sz="1600" spc="100" dirty="0">
              <a:solidFill>
                <a:schemeClr val="tx1"/>
              </a:solidFill>
              <a:latin typeface="BIZ UDPゴシック" panose="020B0400000000000000" pitchFamily="50" charset="-128"/>
              <a:ea typeface="BIZ UDPゴシック" panose="020B0400000000000000" pitchFamily="50" charset="-128"/>
            </a:endParaRPr>
          </a:p>
          <a:p>
            <a:pPr marL="266700" lvl="0" indent="-266700" defTabSz="914400">
              <a:lnSpc>
                <a:spcPts val="1900"/>
              </a:lnSpc>
              <a:defRPr/>
            </a:pPr>
            <a:r>
              <a:rPr kumimoji="1" lang="ja-JP" altLang="en-US" sz="1600" spc="100" dirty="0">
                <a:solidFill>
                  <a:schemeClr val="tx1"/>
                </a:solidFill>
                <a:latin typeface="BIZ UDPゴシック" panose="020B0400000000000000" pitchFamily="50" charset="-128"/>
                <a:ea typeface="BIZ UDPゴシック" panose="020B0400000000000000" pitchFamily="50" charset="-128"/>
              </a:rPr>
              <a:t>一体的に進めていけるような仕組みづくりができればと思う。</a:t>
            </a:r>
            <a:endParaRPr kumimoji="1" lang="en-US" altLang="ja-JP" sz="1600" spc="100" dirty="0">
              <a:solidFill>
                <a:schemeClr val="tx1"/>
              </a:solidFill>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6382A59A-0C35-2DCE-F062-A70A8B1AD2BF}"/>
              </a:ext>
            </a:extLst>
          </p:cNvPr>
          <p:cNvSpPr txBox="1"/>
          <p:nvPr/>
        </p:nvSpPr>
        <p:spPr>
          <a:xfrm>
            <a:off x="3853092" y="771621"/>
            <a:ext cx="7539004" cy="276999"/>
          </a:xfrm>
          <a:prstGeom prst="rect">
            <a:avLst/>
          </a:prstGeom>
          <a:noFill/>
          <a:ln>
            <a:noFill/>
          </a:ln>
        </p:spPr>
        <p:txBody>
          <a:bodyPr wrap="square">
            <a:spAutoFit/>
          </a:bodyPr>
          <a:lstStyle/>
          <a:p>
            <a:pPr algn="just" fontAlgn="base"/>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第２回未来創造会議　議事概要</a:t>
            </a:r>
            <a:endParaRPr lang="en-US" altLang="ja-JP" dirty="0">
              <a:latin typeface="BIZ UDPゴシック" panose="020B0400000000000000" pitchFamily="50" charset="-128"/>
              <a:ea typeface="BIZ UDPゴシック" panose="020B0400000000000000" pitchFamily="50" charset="-128"/>
            </a:endParaRPr>
          </a:p>
        </p:txBody>
      </p:sp>
      <p:sp>
        <p:nvSpPr>
          <p:cNvPr id="18" name="二等辺三角形 17">
            <a:extLst>
              <a:ext uri="{FF2B5EF4-FFF2-40B4-BE49-F238E27FC236}">
                <a16:creationId xmlns:a16="http://schemas.microsoft.com/office/drawing/2014/main" id="{255A71C3-249B-D618-A69D-F9F1370CF639}"/>
              </a:ext>
            </a:extLst>
          </p:cNvPr>
          <p:cNvSpPr/>
          <p:nvPr/>
        </p:nvSpPr>
        <p:spPr>
          <a:xfrm flipV="1">
            <a:off x="5378302" y="1893514"/>
            <a:ext cx="1435395" cy="236947"/>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6690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A0B71-3885-38FF-C50E-74A91A49FFEE}"/>
            </a:ext>
          </a:extLst>
        </p:cNvPr>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E131360D-73B8-0D4C-CE2E-1AD1E7BCE62A}"/>
              </a:ext>
            </a:extLst>
          </p:cNvPr>
          <p:cNvSpPr txBox="1"/>
          <p:nvPr/>
        </p:nvSpPr>
        <p:spPr>
          <a:xfrm>
            <a:off x="353642" y="-78581"/>
            <a:ext cx="11718196" cy="690702"/>
          </a:xfrm>
          <a:prstGeom prst="rect">
            <a:avLst/>
          </a:prstGeom>
          <a:noFill/>
        </p:spPr>
        <p:txBody>
          <a:bodyPr wrap="square" rtlCol="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ja-JP" altLang="en-US" sz="2400" b="1" spc="100" dirty="0">
                <a:solidFill>
                  <a:prstClr val="black"/>
                </a:solidFill>
                <a:latin typeface="BIZ UDPゴシック" panose="020B0400000000000000" pitchFamily="50" charset="-128"/>
                <a:ea typeface="BIZ UDPゴシック" panose="020B0400000000000000" pitchFamily="50" charset="-128"/>
              </a:rPr>
              <a:t>今後のスケジュール</a:t>
            </a:r>
            <a:endParaRPr kumimoji="0" lang="en-US" altLang="ja-JP" sz="2400" b="1" i="0" u="none" strike="noStrike" kern="1200" cap="none" spc="10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6" name="表 2">
            <a:extLst>
              <a:ext uri="{FF2B5EF4-FFF2-40B4-BE49-F238E27FC236}">
                <a16:creationId xmlns:a16="http://schemas.microsoft.com/office/drawing/2014/main" id="{C386D758-632B-FCB4-1ABB-38414D52BF1B}"/>
              </a:ext>
            </a:extLst>
          </p:cNvPr>
          <p:cNvGraphicFramePr>
            <a:graphicFrameLocks noGrp="1"/>
          </p:cNvGraphicFramePr>
          <p:nvPr>
            <p:extLst>
              <p:ext uri="{D42A27DB-BD31-4B8C-83A1-F6EECF244321}">
                <p14:modId xmlns:p14="http://schemas.microsoft.com/office/powerpoint/2010/main" val="658504748"/>
              </p:ext>
            </p:extLst>
          </p:nvPr>
        </p:nvGraphicFramePr>
        <p:xfrm>
          <a:off x="558831" y="2741294"/>
          <a:ext cx="11074338" cy="3821760"/>
        </p:xfrm>
        <a:graphic>
          <a:graphicData uri="http://schemas.openxmlformats.org/drawingml/2006/table">
            <a:tbl>
              <a:tblPr firstRow="1" bandRow="1">
                <a:tableStyleId>{7DF18680-E054-41AD-8BC1-D1AEF772440D}</a:tableStyleId>
              </a:tblPr>
              <a:tblGrid>
                <a:gridCol w="3338927">
                  <a:extLst>
                    <a:ext uri="{9D8B030D-6E8A-4147-A177-3AD203B41FA5}">
                      <a16:colId xmlns:a16="http://schemas.microsoft.com/office/drawing/2014/main" val="1674754050"/>
                    </a:ext>
                  </a:extLst>
                </a:gridCol>
                <a:gridCol w="7735411">
                  <a:extLst>
                    <a:ext uri="{9D8B030D-6E8A-4147-A177-3AD203B41FA5}">
                      <a16:colId xmlns:a16="http://schemas.microsoft.com/office/drawing/2014/main" val="917254194"/>
                    </a:ext>
                  </a:extLst>
                </a:gridCol>
              </a:tblGrid>
              <a:tr h="336520">
                <a:tc>
                  <a:txBody>
                    <a:bodyPr/>
                    <a:lstStyle/>
                    <a:p>
                      <a:pPr algn="ctr"/>
                      <a:r>
                        <a:rPr kumimoji="1" lang="ja-JP" altLang="en-US" sz="1800">
                          <a:latin typeface="BIZ UDPゴシック" panose="020B0400000000000000" pitchFamily="50" charset="-128"/>
                          <a:ea typeface="BIZ UDPゴシック" panose="020B0400000000000000" pitchFamily="50" charset="-128"/>
                        </a:rPr>
                        <a:t>会議開催時期</a:t>
                      </a:r>
                    </a:p>
                  </a:txBody>
                  <a:tcPr anchor="ctr"/>
                </a:tc>
                <a:tc>
                  <a:txBody>
                    <a:bodyPr/>
                    <a:lstStyle/>
                    <a:p>
                      <a:pPr algn="ctr"/>
                      <a:r>
                        <a:rPr kumimoji="1" lang="ja-JP" altLang="en-US" sz="1800" dirty="0">
                          <a:latin typeface="BIZ UDPゴシック" panose="020B0400000000000000" pitchFamily="50" charset="-128"/>
                          <a:ea typeface="BIZ UDPゴシック" panose="020B0400000000000000" pitchFamily="50" charset="-128"/>
                        </a:rPr>
                        <a:t>会議への報告及び決定いただく事項等</a:t>
                      </a:r>
                    </a:p>
                  </a:txBody>
                  <a:tcPr anchor="ctr"/>
                </a:tc>
                <a:extLst>
                  <a:ext uri="{0D108BD9-81ED-4DB2-BD59-A6C34878D82A}">
                    <a16:rowId xmlns:a16="http://schemas.microsoft.com/office/drawing/2014/main" val="2289032451"/>
                  </a:ext>
                </a:extLst>
              </a:tr>
              <a:tr h="864000">
                <a:tc>
                  <a:txBody>
                    <a:bodyPr/>
                    <a:lstStyle/>
                    <a:p>
                      <a:r>
                        <a:rPr kumimoji="1" lang="ja-JP" altLang="en-US" sz="1800" dirty="0">
                          <a:latin typeface="BIZ UDPゴシック" panose="020B0400000000000000" pitchFamily="50" charset="-128"/>
                          <a:ea typeface="BIZ UDPゴシック" panose="020B0400000000000000" pitchFamily="50" charset="-128"/>
                        </a:rPr>
                        <a:t>令和８年８月</a:t>
                      </a:r>
                      <a:r>
                        <a:rPr kumimoji="1" lang="en-US" altLang="ja-JP" sz="1800" dirty="0">
                          <a:latin typeface="BIZ UDPゴシック" panose="020B0400000000000000" pitchFamily="50" charset="-128"/>
                          <a:ea typeface="BIZ UDPゴシック" panose="020B0400000000000000" pitchFamily="50" charset="-128"/>
                        </a:rPr>
                        <a:t>24</a:t>
                      </a:r>
                      <a:r>
                        <a:rPr kumimoji="1" lang="ja-JP" altLang="en-US" sz="1800" dirty="0">
                          <a:latin typeface="BIZ UDPゴシック" panose="020B0400000000000000" pitchFamily="50" charset="-128"/>
                          <a:ea typeface="BIZ UDPゴシック" panose="020B0400000000000000" pitchFamily="50" charset="-128"/>
                        </a:rPr>
                        <a:t>日</a:t>
                      </a:r>
                      <a:endParaRPr kumimoji="1" lang="en-US" altLang="ja-JP" sz="18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BIZ UDPゴシック" panose="020B0400000000000000" pitchFamily="50" charset="-128"/>
                          <a:ea typeface="BIZ UDPゴシック" panose="020B0400000000000000" pitchFamily="50" charset="-128"/>
                        </a:rPr>
                        <a:t>第３回　未来創造会議</a:t>
                      </a:r>
                    </a:p>
                  </a:txBody>
                  <a:tcPr anchor="ctr"/>
                </a:tc>
                <a:tc>
                  <a:txBody>
                    <a:bodyPr/>
                    <a:lstStyle/>
                    <a:p>
                      <a:pPr algn="l"/>
                      <a:r>
                        <a:rPr kumimoji="1" lang="ja-JP" altLang="en-US" sz="1800" dirty="0">
                          <a:solidFill>
                            <a:schemeClr val="tx1"/>
                          </a:solidFill>
                          <a:latin typeface="BIZ UDPゴシック" panose="020B0400000000000000" pitchFamily="50" charset="-128"/>
                          <a:ea typeface="BIZ UDPゴシック" panose="020B0400000000000000" pitchFamily="50" charset="-128"/>
                        </a:rPr>
                        <a:t>●　法人設立に向けた調整状況の報告</a:t>
                      </a:r>
                      <a:endParaRPr kumimoji="1" lang="en-US" altLang="ja-JP" sz="1800"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480411591"/>
                  </a:ext>
                </a:extLst>
              </a:tr>
              <a:tr h="864000">
                <a:tc>
                  <a:txBody>
                    <a:bodyPr/>
                    <a:lstStyle/>
                    <a:p>
                      <a:r>
                        <a:rPr kumimoji="1" lang="ja-JP" altLang="en-US" sz="1800" dirty="0">
                          <a:latin typeface="BIZ UDPゴシック" panose="020B0400000000000000" pitchFamily="50" charset="-128"/>
                          <a:ea typeface="BIZ UDPゴシック" panose="020B0400000000000000" pitchFamily="50" charset="-128"/>
                        </a:rPr>
                        <a:t>令和９年１月頃</a:t>
                      </a:r>
                      <a:endParaRPr kumimoji="1" lang="en-US" altLang="ja-JP" sz="18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BIZ UDPゴシック" panose="020B0400000000000000" pitchFamily="50" charset="-128"/>
                          <a:ea typeface="BIZ UDPゴシック" panose="020B0400000000000000" pitchFamily="50" charset="-128"/>
                        </a:rPr>
                        <a:t>第４回　未来創造会議</a:t>
                      </a:r>
                    </a:p>
                  </a:txBody>
                  <a:tcPr anchor="ctr"/>
                </a:tc>
                <a:tc>
                  <a:txBody>
                    <a:bodyPr/>
                    <a:lstStyle/>
                    <a:p>
                      <a:pPr algn="l"/>
                      <a:r>
                        <a:rPr kumimoji="1" lang="ja-JP" altLang="en-US" sz="1800" dirty="0">
                          <a:solidFill>
                            <a:schemeClr val="tx1"/>
                          </a:solidFill>
                          <a:latin typeface="BIZ UDPゴシック" panose="020B0400000000000000" pitchFamily="50" charset="-128"/>
                          <a:ea typeface="BIZ UDPゴシック" panose="020B0400000000000000" pitchFamily="50" charset="-128"/>
                        </a:rPr>
                        <a:t>●　調整結果の報告</a:t>
                      </a:r>
                      <a:endParaRPr kumimoji="1" lang="en-US" altLang="ja-JP" sz="1800" dirty="0">
                        <a:solidFill>
                          <a:schemeClr val="tx1"/>
                        </a:solidFill>
                        <a:latin typeface="BIZ UDPゴシック" panose="020B0400000000000000" pitchFamily="50" charset="-128"/>
                        <a:ea typeface="BIZ UDPゴシック" panose="020B0400000000000000" pitchFamily="50" charset="-128"/>
                      </a:endParaRPr>
                    </a:p>
                    <a:p>
                      <a:pPr algn="l"/>
                      <a:r>
                        <a:rPr kumimoji="1" lang="ja-JP" altLang="en-US" sz="1800" b="1" dirty="0">
                          <a:solidFill>
                            <a:schemeClr val="tx1"/>
                          </a:solidFill>
                          <a:latin typeface="BIZ UDPゴシック" panose="020B0400000000000000" pitchFamily="50" charset="-128"/>
                          <a:ea typeface="BIZ UDPゴシック" panose="020B0400000000000000" pitchFamily="50" charset="-128"/>
                        </a:rPr>
                        <a:t>　　→　新たな法人の</a:t>
                      </a:r>
                      <a:r>
                        <a:rPr kumimoji="1" lang="ja-JP" altLang="en-US" sz="1800" b="1" strike="noStrike" dirty="0">
                          <a:solidFill>
                            <a:schemeClr val="tx1"/>
                          </a:solidFill>
                          <a:latin typeface="BIZ UDPゴシック" panose="020B0400000000000000" pitchFamily="50" charset="-128"/>
                          <a:ea typeface="BIZ UDPゴシック" panose="020B0400000000000000" pitchFamily="50" charset="-128"/>
                        </a:rPr>
                        <a:t>基本事項</a:t>
                      </a:r>
                      <a:r>
                        <a:rPr kumimoji="1" lang="ja-JP" altLang="en-US" sz="1800" b="1" dirty="0">
                          <a:solidFill>
                            <a:schemeClr val="tx1"/>
                          </a:solidFill>
                          <a:latin typeface="BIZ UDPゴシック" panose="020B0400000000000000" pitchFamily="50" charset="-128"/>
                          <a:ea typeface="BIZ UDPゴシック" panose="020B0400000000000000" pitchFamily="50" charset="-128"/>
                        </a:rPr>
                        <a:t>について会議で決定</a:t>
                      </a:r>
                      <a:endParaRPr kumimoji="1" lang="en-US" altLang="ja-JP" sz="1800" b="1" dirty="0">
                        <a:solidFill>
                          <a:schemeClr val="tx1"/>
                        </a:solidFill>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1417881326"/>
                  </a:ext>
                </a:extLst>
              </a:tr>
              <a:tr h="86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a:latin typeface="BIZ UDPゴシック" panose="020B0400000000000000" pitchFamily="50" charset="-128"/>
                          <a:ea typeface="BIZ UDPゴシック" panose="020B0400000000000000" pitchFamily="50" charset="-128"/>
                        </a:rPr>
                        <a:t>第５回以降　未来創造会議</a:t>
                      </a:r>
                      <a:endParaRPr kumimoji="1" lang="en-US" altLang="ja-JP" sz="180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800" dirty="0">
                          <a:latin typeface="BIZ UDPゴシック" panose="020B0400000000000000" pitchFamily="50" charset="-128"/>
                          <a:ea typeface="BIZ UDPゴシック" panose="020B0400000000000000" pitchFamily="50" charset="-128"/>
                        </a:rPr>
                        <a:t>●　進捗状況等を随時報告</a:t>
                      </a:r>
                    </a:p>
                  </a:txBody>
                  <a:tcPr anchor="ctr"/>
                </a:tc>
                <a:extLst>
                  <a:ext uri="{0D108BD9-81ED-4DB2-BD59-A6C34878D82A}">
                    <a16:rowId xmlns:a16="http://schemas.microsoft.com/office/drawing/2014/main" val="1947214496"/>
                  </a:ext>
                </a:extLst>
              </a:tr>
              <a:tr h="864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dirty="0">
                          <a:latin typeface="BIZ UDPゴシック" panose="020B0400000000000000" pitchFamily="50" charset="-128"/>
                          <a:ea typeface="BIZ UDPゴシック" panose="020B0400000000000000" pitchFamily="50" charset="-128"/>
                        </a:rPr>
                        <a:t>令和</a:t>
                      </a:r>
                      <a:r>
                        <a:rPr kumimoji="1" lang="en-US" altLang="ja-JP" sz="1800" dirty="0">
                          <a:latin typeface="BIZ UDPゴシック" panose="020B0400000000000000" pitchFamily="50" charset="-128"/>
                          <a:ea typeface="BIZ UDPゴシック" panose="020B0400000000000000" pitchFamily="50" charset="-128"/>
                        </a:rPr>
                        <a:t>10</a:t>
                      </a:r>
                      <a:r>
                        <a:rPr kumimoji="1" lang="ja-JP" altLang="en-US" sz="1800" dirty="0">
                          <a:latin typeface="BIZ UDPゴシック" panose="020B0400000000000000" pitchFamily="50" charset="-128"/>
                          <a:ea typeface="BIZ UDPゴシック" panose="020B0400000000000000" pitchFamily="50" charset="-128"/>
                        </a:rPr>
                        <a:t>年４月までに</a:t>
                      </a:r>
                      <a:endParaRPr kumimoji="1" lang="en-US" altLang="ja-JP" sz="1800" dirty="0">
                        <a:latin typeface="BIZ UDPゴシック" panose="020B0400000000000000" pitchFamily="50" charset="-128"/>
                        <a:ea typeface="BIZ UDPゴシック" panose="020B0400000000000000" pitchFamily="50" charset="-128"/>
                      </a:endParaRPr>
                    </a:p>
                  </a:txBody>
                  <a:tcPr anchor="ctr"/>
                </a:tc>
                <a:tc>
                  <a:txBody>
                    <a:bodyPr/>
                    <a:lstStyle/>
                    <a:p>
                      <a:pPr algn="l"/>
                      <a:r>
                        <a:rPr kumimoji="1" lang="ja-JP" altLang="en-US" sz="1800" dirty="0">
                          <a:latin typeface="BIZ UDPゴシック" panose="020B0400000000000000" pitchFamily="50" charset="-128"/>
                          <a:ea typeface="BIZ UDPゴシック" panose="020B0400000000000000" pitchFamily="50" charset="-128"/>
                        </a:rPr>
                        <a:t>●　公益法人として活動を開始</a:t>
                      </a:r>
                    </a:p>
                  </a:txBody>
                  <a:tcPr anchor="ctr"/>
                </a:tc>
                <a:extLst>
                  <a:ext uri="{0D108BD9-81ED-4DB2-BD59-A6C34878D82A}">
                    <a16:rowId xmlns:a16="http://schemas.microsoft.com/office/drawing/2014/main" val="3119714233"/>
                  </a:ext>
                </a:extLst>
              </a:tr>
            </a:tbl>
          </a:graphicData>
        </a:graphic>
      </p:graphicFrame>
      <p:sp>
        <p:nvSpPr>
          <p:cNvPr id="4" name="正方形/長方形 3">
            <a:extLst>
              <a:ext uri="{FF2B5EF4-FFF2-40B4-BE49-F238E27FC236}">
                <a16:creationId xmlns:a16="http://schemas.microsoft.com/office/drawing/2014/main" id="{E8BEE6A5-8ADA-7261-618E-4679F6D5FBA9}"/>
              </a:ext>
            </a:extLst>
          </p:cNvPr>
          <p:cNvSpPr/>
          <p:nvPr/>
        </p:nvSpPr>
        <p:spPr>
          <a:xfrm>
            <a:off x="353642" y="675212"/>
            <a:ext cx="11419258" cy="1904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23">
              <a:spcBef>
                <a:spcPts val="601"/>
              </a:spcBef>
              <a:defRPr/>
            </a:pPr>
            <a:r>
              <a:rPr kumimoji="1" lang="ja-JP" altLang="en-US" dirty="0">
                <a:solidFill>
                  <a:schemeClr val="tx1"/>
                </a:solidFill>
                <a:latin typeface="BIZ UDPゴシック" panose="020B0400000000000000" pitchFamily="50" charset="-128"/>
                <a:ea typeface="BIZ UDPゴシック" panose="020B0400000000000000" pitchFamily="50" charset="-128"/>
              </a:rPr>
              <a:t>　○　新たな法人は、万博の剰余金を活用した万博で披露された最先端技術の実装化・産業化を主な取組としつつ、</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kumimoji="1" lang="ja-JP" altLang="en-US" dirty="0">
                <a:solidFill>
                  <a:schemeClr val="tx1"/>
                </a:solidFill>
                <a:latin typeface="BIZ UDPゴシック" panose="020B0400000000000000" pitchFamily="50" charset="-128"/>
                <a:ea typeface="BIZ UDPゴシック" panose="020B0400000000000000" pitchFamily="50" charset="-128"/>
              </a:rPr>
              <a:t>　　全国イベントや万博</a:t>
            </a:r>
            <a:r>
              <a:rPr kumimoji="1" lang="en-US" altLang="ja-JP" dirty="0">
                <a:solidFill>
                  <a:schemeClr val="tx1"/>
                </a:solidFill>
                <a:latin typeface="BIZ UDPゴシック" panose="020B0400000000000000" pitchFamily="50" charset="-128"/>
                <a:ea typeface="BIZ UDPゴシック" panose="020B0400000000000000" pitchFamily="50" charset="-128"/>
              </a:rPr>
              <a:t>IP</a:t>
            </a:r>
            <a:r>
              <a:rPr kumimoji="1" lang="ja-JP" altLang="en-US" dirty="0">
                <a:solidFill>
                  <a:schemeClr val="tx1"/>
                </a:solidFill>
                <a:latin typeface="BIZ UDPゴシック" panose="020B0400000000000000" pitchFamily="50" charset="-128"/>
                <a:ea typeface="BIZ UDPゴシック" panose="020B0400000000000000" pitchFamily="50" charset="-128"/>
              </a:rPr>
              <a:t>等の管理などの</a:t>
            </a:r>
            <a:r>
              <a:rPr kumimoji="1" lang="ja-JP" altLang="en-US" b="1" u="sng" dirty="0">
                <a:solidFill>
                  <a:schemeClr val="tx1"/>
                </a:solidFill>
                <a:latin typeface="BIZ UDPゴシック" panose="020B0400000000000000" pitchFamily="50" charset="-128"/>
                <a:ea typeface="BIZ UDPゴシック" panose="020B0400000000000000" pitchFamily="50" charset="-128"/>
              </a:rPr>
              <a:t>事業実施も担う団体</a:t>
            </a:r>
            <a:r>
              <a:rPr kumimoji="1" lang="ja-JP" altLang="en-US" dirty="0">
                <a:solidFill>
                  <a:schemeClr val="tx1"/>
                </a:solidFill>
                <a:latin typeface="BIZ UDPゴシック" panose="020B0400000000000000" pitchFamily="50" charset="-128"/>
                <a:ea typeface="BIZ UDPゴシック" panose="020B0400000000000000" pitchFamily="50" charset="-128"/>
              </a:rPr>
              <a:t>となることが想定されるため、</a:t>
            </a:r>
            <a:r>
              <a:rPr lang="ja-JP" altLang="en-US" b="1" u="sng" dirty="0">
                <a:solidFill>
                  <a:schemeClr val="tx1"/>
                </a:solidFill>
                <a:latin typeface="BIZ UDPゴシック" panose="020B0400000000000000" pitchFamily="50" charset="-128"/>
                <a:ea typeface="BIZ UDPゴシック" panose="020B0400000000000000" pitchFamily="50" charset="-128"/>
              </a:rPr>
              <a:t>「社団法人」とするこ</a:t>
            </a:r>
            <a:endParaRPr lang="en-US" altLang="ja-JP" b="1" u="sng"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lang="ja-JP" altLang="en-US" b="1" dirty="0">
                <a:solidFill>
                  <a:schemeClr val="tx1"/>
                </a:solidFill>
                <a:latin typeface="BIZ UDPゴシック" panose="020B0400000000000000" pitchFamily="50" charset="-128"/>
                <a:ea typeface="BIZ UDPゴシック" panose="020B0400000000000000" pitchFamily="50" charset="-128"/>
              </a:rPr>
              <a:t>　　</a:t>
            </a:r>
            <a:r>
              <a:rPr lang="ja-JP" altLang="en-US" b="1" u="sng" dirty="0">
                <a:solidFill>
                  <a:schemeClr val="tx1"/>
                </a:solidFill>
                <a:latin typeface="BIZ UDPゴシック" panose="020B0400000000000000" pitchFamily="50" charset="-128"/>
                <a:ea typeface="BIZ UDPゴシック" panose="020B0400000000000000" pitchFamily="50" charset="-128"/>
              </a:rPr>
              <a:t>とを前提とする。</a:t>
            </a:r>
            <a:r>
              <a:rPr lang="ja-JP" altLang="en-US" dirty="0">
                <a:solidFill>
                  <a:schemeClr val="tx1"/>
                </a:solidFill>
                <a:latin typeface="BIZ UDPゴシック" panose="020B0400000000000000" pitchFamily="50" charset="-128"/>
                <a:ea typeface="BIZ UDPゴシック" panose="020B0400000000000000" pitchFamily="50" charset="-128"/>
              </a:rPr>
              <a:t>また、</a:t>
            </a:r>
            <a:r>
              <a:rPr kumimoji="1" lang="ja-JP" altLang="en-US" dirty="0">
                <a:solidFill>
                  <a:schemeClr val="tx1"/>
                </a:solidFill>
                <a:latin typeface="BIZ UDPゴシック" panose="020B0400000000000000" pitchFamily="50" charset="-128"/>
                <a:ea typeface="BIZ UDPゴシック" panose="020B0400000000000000" pitchFamily="50" charset="-128"/>
              </a:rPr>
              <a:t>剰余金の承継を見据えると、公益法人である必要がある。</a:t>
            </a:r>
            <a:endParaRPr kumimoji="1" lang="en-US" altLang="ja-JP"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kumimoji="1" lang="ja-JP" altLang="en-US" dirty="0">
                <a:solidFill>
                  <a:schemeClr val="tx1"/>
                </a:solidFill>
                <a:latin typeface="BIZ UDPゴシック" panose="020B0400000000000000" pitchFamily="50" charset="-128"/>
                <a:ea typeface="BIZ UDPゴシック" panose="020B0400000000000000" pitchFamily="50" charset="-128"/>
              </a:rPr>
              <a:t>　〇　法人は、令和１０年４月までの活動開始をめざし、</a:t>
            </a:r>
            <a:r>
              <a:rPr kumimoji="1" lang="ja-JP" altLang="en-US" b="1" u="sng" dirty="0">
                <a:solidFill>
                  <a:schemeClr val="tx1"/>
                </a:solidFill>
                <a:latin typeface="BIZ UDPゴシック" panose="020B0400000000000000" pitchFamily="50" charset="-128"/>
                <a:ea typeface="BIZ UDPゴシック" panose="020B0400000000000000" pitchFamily="50" charset="-128"/>
              </a:rPr>
              <a:t>公益認定手続きのスケジュール、予算、人員、法人の事業計</a:t>
            </a:r>
            <a:endParaRPr kumimoji="1" lang="en-US" altLang="ja-JP" b="1" u="sng" dirty="0">
              <a:solidFill>
                <a:schemeClr val="tx1"/>
              </a:solidFill>
              <a:latin typeface="BIZ UDPゴシック" panose="020B0400000000000000" pitchFamily="50" charset="-128"/>
              <a:ea typeface="BIZ UDPゴシック" panose="020B0400000000000000" pitchFamily="50" charset="-128"/>
            </a:endParaRPr>
          </a:p>
          <a:p>
            <a:pPr defTabSz="914423">
              <a:spcBef>
                <a:spcPts val="601"/>
              </a:spcBef>
              <a:defRPr/>
            </a:pPr>
            <a:r>
              <a:rPr kumimoji="1" lang="ja-JP" altLang="en-US" b="1" dirty="0">
                <a:solidFill>
                  <a:schemeClr val="tx1"/>
                </a:solidFill>
                <a:latin typeface="BIZ UDPゴシック" panose="020B0400000000000000" pitchFamily="50" charset="-128"/>
                <a:ea typeface="BIZ UDPゴシック" panose="020B0400000000000000" pitchFamily="50" charset="-128"/>
              </a:rPr>
              <a:t>　　</a:t>
            </a:r>
            <a:r>
              <a:rPr kumimoji="1" lang="ja-JP" altLang="en-US" b="1" u="sng" dirty="0">
                <a:solidFill>
                  <a:schemeClr val="tx1"/>
                </a:solidFill>
                <a:latin typeface="BIZ UDPゴシック" panose="020B0400000000000000" pitchFamily="50" charset="-128"/>
                <a:ea typeface="BIZ UDPゴシック" panose="020B0400000000000000" pitchFamily="50" charset="-128"/>
              </a:rPr>
              <a:t>画、剰余金の活用開始時期など、引き続き、国等と調整を進める。</a:t>
            </a:r>
          </a:p>
        </p:txBody>
      </p:sp>
    </p:spTree>
    <p:extLst>
      <p:ext uri="{BB962C8B-B14F-4D97-AF65-F5344CB8AC3E}">
        <p14:creationId xmlns:p14="http://schemas.microsoft.com/office/powerpoint/2010/main" val="1436927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30BF35C-3C3D-4EFF-BEB7-5B7C82FF905D}"/>
              </a:ext>
            </a:extLst>
          </p:cNvPr>
          <p:cNvSpPr txBox="1"/>
          <p:nvPr/>
        </p:nvSpPr>
        <p:spPr>
          <a:xfrm>
            <a:off x="353642" y="-78581"/>
            <a:ext cx="11718196" cy="690702"/>
          </a:xfrm>
          <a:prstGeom prst="rect">
            <a:avLst/>
          </a:prstGeom>
          <a:noFill/>
        </p:spPr>
        <p:txBody>
          <a:bodyPr wrap="square" rtlCol="0">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lang="en-US" altLang="ja-JP" sz="2400" b="1" spc="100" dirty="0">
                <a:latin typeface="BIZ UDPゴシック" panose="020B0400000000000000" pitchFamily="50" charset="-128"/>
                <a:ea typeface="BIZ UDPゴシック" panose="020B0400000000000000" pitchFamily="50" charset="-128"/>
              </a:rPr>
              <a:t>【</a:t>
            </a:r>
            <a:r>
              <a:rPr lang="ja-JP" altLang="en-US" sz="2400" b="1" spc="100" dirty="0">
                <a:latin typeface="BIZ UDPゴシック" panose="020B0400000000000000" pitchFamily="50" charset="-128"/>
                <a:ea typeface="BIZ UDPゴシック" panose="020B0400000000000000" pitchFamily="50" charset="-128"/>
              </a:rPr>
              <a:t>参考</a:t>
            </a:r>
            <a:r>
              <a:rPr lang="en-US" altLang="ja-JP" sz="2400" b="1" spc="100" dirty="0">
                <a:latin typeface="BIZ UDPゴシック" panose="020B0400000000000000" pitchFamily="50" charset="-128"/>
                <a:ea typeface="BIZ UDPゴシック" panose="020B0400000000000000" pitchFamily="50" charset="-128"/>
              </a:rPr>
              <a:t>】</a:t>
            </a:r>
            <a:r>
              <a:rPr lang="ja-JP" altLang="en-US" sz="2400" b="1" spc="100" dirty="0">
                <a:latin typeface="BIZ UDPゴシック" panose="020B0400000000000000" pitchFamily="50" charset="-128"/>
                <a:ea typeface="BIZ UDPゴシック" panose="020B0400000000000000" pitchFamily="50" charset="-128"/>
              </a:rPr>
              <a:t>　法人の種別</a:t>
            </a:r>
            <a:endParaRPr kumimoji="0" lang="en-US" altLang="ja-JP" sz="2400" b="1" i="0" u="none" strike="noStrike" kern="1200" cap="none" spc="10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graphicFrame>
        <p:nvGraphicFramePr>
          <p:cNvPr id="10" name="表 9">
            <a:extLst>
              <a:ext uri="{FF2B5EF4-FFF2-40B4-BE49-F238E27FC236}">
                <a16:creationId xmlns:a16="http://schemas.microsoft.com/office/drawing/2014/main" id="{3D7BB11F-B061-2539-594C-BAEA3A776566}"/>
              </a:ext>
            </a:extLst>
          </p:cNvPr>
          <p:cNvGraphicFramePr>
            <a:graphicFrameLocks noGrp="1"/>
          </p:cNvGraphicFramePr>
          <p:nvPr>
            <p:extLst>
              <p:ext uri="{D42A27DB-BD31-4B8C-83A1-F6EECF244321}">
                <p14:modId xmlns:p14="http://schemas.microsoft.com/office/powerpoint/2010/main" val="193582838"/>
              </p:ext>
            </p:extLst>
          </p:nvPr>
        </p:nvGraphicFramePr>
        <p:xfrm>
          <a:off x="370772" y="1087960"/>
          <a:ext cx="11396356" cy="4428000"/>
        </p:xfrm>
        <a:graphic>
          <a:graphicData uri="http://schemas.openxmlformats.org/drawingml/2006/table">
            <a:tbl>
              <a:tblPr firstRow="1" bandRow="1">
                <a:tableStyleId>{7DF18680-E054-41AD-8BC1-D1AEF772440D}</a:tableStyleId>
              </a:tblPr>
              <a:tblGrid>
                <a:gridCol w="5698178">
                  <a:extLst>
                    <a:ext uri="{9D8B030D-6E8A-4147-A177-3AD203B41FA5}">
                      <a16:colId xmlns:a16="http://schemas.microsoft.com/office/drawing/2014/main" val="627385689"/>
                    </a:ext>
                  </a:extLst>
                </a:gridCol>
                <a:gridCol w="5698178">
                  <a:extLst>
                    <a:ext uri="{9D8B030D-6E8A-4147-A177-3AD203B41FA5}">
                      <a16:colId xmlns:a16="http://schemas.microsoft.com/office/drawing/2014/main" val="552499031"/>
                    </a:ext>
                  </a:extLst>
                </a:gridCol>
              </a:tblGrid>
              <a:tr h="468000">
                <a:tc>
                  <a:txBody>
                    <a:bodyPr/>
                    <a:lstStyle/>
                    <a:p>
                      <a:pPr algn="ctr"/>
                      <a:r>
                        <a:rPr kumimoji="1" lang="ja-JP" altLang="en-US" sz="1400" dirty="0">
                          <a:latin typeface="BIZ UDPゴシック" panose="020B0400000000000000" pitchFamily="50" charset="-128"/>
                          <a:ea typeface="BIZ UDPゴシック" panose="020B0400000000000000" pitchFamily="50" charset="-128"/>
                        </a:rPr>
                        <a:t>社団法人</a:t>
                      </a:r>
                      <a:endParaRPr kumimoji="1" lang="en-US" altLang="ja-JP" sz="140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400" dirty="0">
                          <a:latin typeface="BIZ UDPゴシック" panose="020B0400000000000000" pitchFamily="50" charset="-128"/>
                          <a:ea typeface="BIZ UDPゴシック" panose="020B0400000000000000" pitchFamily="50" charset="-128"/>
                        </a:rPr>
                        <a:t>財団法人</a:t>
                      </a:r>
                    </a:p>
                  </a:txBody>
                  <a:tcPr anchor="ctr"/>
                </a:tc>
                <a:extLst>
                  <a:ext uri="{0D108BD9-81ED-4DB2-BD59-A6C34878D82A}">
                    <a16:rowId xmlns:a16="http://schemas.microsoft.com/office/drawing/2014/main" val="3933673389"/>
                  </a:ext>
                </a:extLst>
              </a:tr>
              <a:tr h="3960000">
                <a:tc>
                  <a:txBody>
                    <a:bodyPr/>
                    <a:lstStyle/>
                    <a:p>
                      <a:r>
                        <a:rPr kumimoji="1" lang="ja-JP" altLang="en-US" sz="1400" b="0" dirty="0">
                          <a:solidFill>
                            <a:schemeClr val="tx1"/>
                          </a:solidFill>
                          <a:latin typeface="BIZ UDPゴシック" panose="020B0400000000000000" pitchFamily="50" charset="-128"/>
                          <a:ea typeface="BIZ UDPゴシック" panose="020B0400000000000000" pitchFamily="50" charset="-128"/>
                        </a:rPr>
                        <a:t>基本性格：人の集まり　（公益目的のために</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事業を展開</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設立要件：社員２人以上、理事１人以上（理事会を置く場合は３人）</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　</a:t>
                      </a:r>
                      <a:r>
                        <a:rPr kumimoji="1" lang="en-US" altLang="ja-JP" sz="1400" b="0" dirty="0">
                          <a:solidFill>
                            <a:schemeClr val="tx1"/>
                          </a:solidFill>
                          <a:latin typeface="BIZ UDPゴシック" panose="020B0400000000000000" pitchFamily="50" charset="-128"/>
                          <a:ea typeface="BIZ UDPゴシック" panose="020B0400000000000000" pitchFamily="50" charset="-128"/>
                        </a:rPr>
                        <a:t>※</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社員を大阪府等の法人とし、その法人職員が理事を兼ねることも可</a:t>
                      </a: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解散要件：定款で定めた期間・事由の達成や社員総会の決議</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意思決定：典型的な意思決定のプロセスの違いはなし</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kumimoji="1" lang="ja-JP" altLang="en-US" sz="1400" b="0" dirty="0">
                          <a:solidFill>
                            <a:schemeClr val="tx1"/>
                          </a:solidFill>
                          <a:latin typeface="BIZ UDPゴシック" panose="020B0400000000000000" pitchFamily="50" charset="-128"/>
                          <a:ea typeface="BIZ UDPゴシック" panose="020B0400000000000000" pitchFamily="50" charset="-128"/>
                        </a:rPr>
                        <a:t>基本性格：財産（資金）の集まり　（公益目的のために</a:t>
                      </a:r>
                      <a:r>
                        <a:rPr kumimoji="1" lang="ja-JP" altLang="en-US" sz="1400" b="1" u="sng" dirty="0">
                          <a:solidFill>
                            <a:schemeClr val="tx1"/>
                          </a:solidFill>
                          <a:latin typeface="BIZ UDPゴシック" panose="020B0400000000000000" pitchFamily="50" charset="-128"/>
                          <a:ea typeface="BIZ UDPゴシック" panose="020B0400000000000000" pitchFamily="50" charset="-128"/>
                        </a:rPr>
                        <a:t>財産を管理・運用</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設立要件：評議員・理事がそれぞれ３名以上、かつ</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u="none" dirty="0">
                          <a:solidFill>
                            <a:schemeClr val="tx1"/>
                          </a:solidFill>
                          <a:latin typeface="BIZ UDPゴシック" panose="020B0400000000000000" pitchFamily="50" charset="-128"/>
                          <a:ea typeface="BIZ UDPゴシック" panose="020B0400000000000000" pitchFamily="50" charset="-128"/>
                        </a:rPr>
                        <a:t>　　　　　　　３００万円以上の財産の拠出が必要</a:t>
                      </a:r>
                      <a:endParaRPr kumimoji="1" lang="en-US" altLang="ja-JP" sz="1400" b="0" u="none"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u="none" dirty="0">
                          <a:solidFill>
                            <a:schemeClr val="tx1"/>
                          </a:solidFill>
                          <a:latin typeface="BIZ UDPゴシック" panose="020B0400000000000000" pitchFamily="50" charset="-128"/>
                          <a:ea typeface="BIZ UDPゴシック" panose="020B0400000000000000" pitchFamily="50" charset="-128"/>
                        </a:rPr>
                        <a:t>解散要件：</a:t>
                      </a:r>
                      <a:r>
                        <a:rPr kumimoji="1" lang="ja-JP" altLang="en-US" sz="1400" b="0" dirty="0">
                          <a:solidFill>
                            <a:schemeClr val="tx1"/>
                          </a:solidFill>
                          <a:latin typeface="BIZ UDPゴシック" panose="020B0400000000000000" pitchFamily="50" charset="-128"/>
                          <a:ea typeface="BIZ UDPゴシック" panose="020B0400000000000000" pitchFamily="50" charset="-128"/>
                        </a:rPr>
                        <a:t>定款で定めた期間・事由の達成、基本財産の滅失</a:t>
                      </a:r>
                      <a:endParaRPr kumimoji="1" lang="en-US" altLang="ja-JP" sz="1400" b="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　　　　　　（＝成功の不能）</a:t>
                      </a:r>
                      <a:endParaRPr kumimoji="1" lang="ja-JP" altLang="en-US" sz="1400" b="0" u="none" dirty="0">
                        <a:solidFill>
                          <a:schemeClr val="tx1"/>
                        </a:solidFill>
                        <a:latin typeface="BIZ UDPゴシック" panose="020B0400000000000000" pitchFamily="50" charset="-128"/>
                        <a:ea typeface="BIZ UDPゴシック" panose="020B0400000000000000" pitchFamily="50" charset="-128"/>
                      </a:endParaRPr>
                    </a:p>
                    <a:p>
                      <a:r>
                        <a:rPr kumimoji="1" lang="ja-JP" altLang="en-US" sz="1400" b="0" dirty="0">
                          <a:solidFill>
                            <a:schemeClr val="tx1"/>
                          </a:solidFill>
                          <a:latin typeface="BIZ UDPゴシック" panose="020B0400000000000000" pitchFamily="50" charset="-128"/>
                          <a:ea typeface="BIZ UDPゴシック" panose="020B0400000000000000" pitchFamily="50" charset="-128"/>
                        </a:rPr>
                        <a:t>意思決定：典型的な意思決定のプロセスの違いはなし</a:t>
                      </a:r>
                    </a:p>
                  </a:txBody>
                  <a:tcPr/>
                </a:tc>
                <a:extLst>
                  <a:ext uri="{0D108BD9-81ED-4DB2-BD59-A6C34878D82A}">
                    <a16:rowId xmlns:a16="http://schemas.microsoft.com/office/drawing/2014/main" val="3589226199"/>
                  </a:ext>
                </a:extLst>
              </a:tr>
            </a:tbl>
          </a:graphicData>
        </a:graphic>
      </p:graphicFrame>
      <p:grpSp>
        <p:nvGrpSpPr>
          <p:cNvPr id="11" name="グループ化 10">
            <a:extLst>
              <a:ext uri="{FF2B5EF4-FFF2-40B4-BE49-F238E27FC236}">
                <a16:creationId xmlns:a16="http://schemas.microsoft.com/office/drawing/2014/main" id="{812756B4-4C80-4A9C-12BD-ED5DFAACD9BF}"/>
              </a:ext>
            </a:extLst>
          </p:cNvPr>
          <p:cNvGrpSpPr/>
          <p:nvPr/>
        </p:nvGrpSpPr>
        <p:grpSpPr>
          <a:xfrm>
            <a:off x="725548" y="3579371"/>
            <a:ext cx="4558846" cy="1716429"/>
            <a:chOff x="1114097" y="2944877"/>
            <a:chExt cx="4558846" cy="1436705"/>
          </a:xfrm>
        </p:grpSpPr>
        <p:sp>
          <p:nvSpPr>
            <p:cNvPr id="12" name="矢印: 下 11">
              <a:extLst>
                <a:ext uri="{FF2B5EF4-FFF2-40B4-BE49-F238E27FC236}">
                  <a16:creationId xmlns:a16="http://schemas.microsoft.com/office/drawing/2014/main" id="{158FB9C6-A532-56FE-47C0-D777A33D6436}"/>
                </a:ext>
              </a:extLst>
            </p:cNvPr>
            <p:cNvSpPr/>
            <p:nvPr/>
          </p:nvSpPr>
          <p:spPr>
            <a:xfrm>
              <a:off x="3216166" y="3232048"/>
              <a:ext cx="315310" cy="859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06F584FC-4C13-A1FD-9B96-CA354F6E97EC}"/>
                </a:ext>
              </a:extLst>
            </p:cNvPr>
            <p:cNvSpPr/>
            <p:nvPr/>
          </p:nvSpPr>
          <p:spPr>
            <a:xfrm>
              <a:off x="1114098" y="2944877"/>
              <a:ext cx="4558845" cy="30058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事務局において事業案等を作成</a:t>
              </a:r>
            </a:p>
          </p:txBody>
        </p:sp>
        <p:sp>
          <p:nvSpPr>
            <p:cNvPr id="14" name="正方形/長方形 13">
              <a:extLst>
                <a:ext uri="{FF2B5EF4-FFF2-40B4-BE49-F238E27FC236}">
                  <a16:creationId xmlns:a16="http://schemas.microsoft.com/office/drawing/2014/main" id="{57F1E242-2DFB-FCEE-AE60-A0E382860E58}"/>
                </a:ext>
              </a:extLst>
            </p:cNvPr>
            <p:cNvSpPr/>
            <p:nvPr/>
          </p:nvSpPr>
          <p:spPr>
            <a:xfrm>
              <a:off x="1114097" y="3482662"/>
              <a:ext cx="4558845" cy="33998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理事会において審議・決定</a:t>
              </a:r>
            </a:p>
          </p:txBody>
        </p:sp>
        <p:sp>
          <p:nvSpPr>
            <p:cNvPr id="15" name="正方形/長方形 14">
              <a:extLst>
                <a:ext uri="{FF2B5EF4-FFF2-40B4-BE49-F238E27FC236}">
                  <a16:creationId xmlns:a16="http://schemas.microsoft.com/office/drawing/2014/main" id="{1B947D6A-749E-DA56-B554-ED79820D288D}"/>
                </a:ext>
              </a:extLst>
            </p:cNvPr>
            <p:cNvSpPr/>
            <p:nvPr/>
          </p:nvSpPr>
          <p:spPr>
            <a:xfrm>
              <a:off x="1114097" y="4091940"/>
              <a:ext cx="4558845" cy="28964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社員総会での承認（重要な事業、定款、予算・決算等）</a:t>
              </a:r>
            </a:p>
          </p:txBody>
        </p:sp>
      </p:grpSp>
      <p:grpSp>
        <p:nvGrpSpPr>
          <p:cNvPr id="16" name="グループ化 15">
            <a:extLst>
              <a:ext uri="{FF2B5EF4-FFF2-40B4-BE49-F238E27FC236}">
                <a16:creationId xmlns:a16="http://schemas.microsoft.com/office/drawing/2014/main" id="{15991401-F0A4-7B6B-9D43-AA4B9163BF97}"/>
              </a:ext>
            </a:extLst>
          </p:cNvPr>
          <p:cNvGrpSpPr/>
          <p:nvPr/>
        </p:nvGrpSpPr>
        <p:grpSpPr>
          <a:xfrm>
            <a:off x="6679614" y="3585230"/>
            <a:ext cx="4824265" cy="1710570"/>
            <a:chOff x="6202053" y="2962385"/>
            <a:chExt cx="4824265" cy="1421501"/>
          </a:xfrm>
        </p:grpSpPr>
        <p:sp>
          <p:nvSpPr>
            <p:cNvPr id="17" name="矢印: 下 16">
              <a:extLst>
                <a:ext uri="{FF2B5EF4-FFF2-40B4-BE49-F238E27FC236}">
                  <a16:creationId xmlns:a16="http://schemas.microsoft.com/office/drawing/2014/main" id="{84D29D23-439C-109A-05CB-1E9822802B4B}"/>
                </a:ext>
              </a:extLst>
            </p:cNvPr>
            <p:cNvSpPr/>
            <p:nvPr/>
          </p:nvSpPr>
          <p:spPr>
            <a:xfrm>
              <a:off x="8426459" y="3235814"/>
              <a:ext cx="315310" cy="8598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C220A8B-5BD5-2A70-5222-07A179674687}"/>
                </a:ext>
              </a:extLst>
            </p:cNvPr>
            <p:cNvSpPr/>
            <p:nvPr/>
          </p:nvSpPr>
          <p:spPr>
            <a:xfrm>
              <a:off x="6295279" y="2962385"/>
              <a:ext cx="4627581" cy="2511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事務局において事業案等を作成</a:t>
              </a:r>
            </a:p>
          </p:txBody>
        </p:sp>
        <p:sp>
          <p:nvSpPr>
            <p:cNvPr id="19" name="正方形/長方形 18">
              <a:extLst>
                <a:ext uri="{FF2B5EF4-FFF2-40B4-BE49-F238E27FC236}">
                  <a16:creationId xmlns:a16="http://schemas.microsoft.com/office/drawing/2014/main" id="{07BB93A6-06F4-9C81-3349-1E13F949ECA3}"/>
                </a:ext>
              </a:extLst>
            </p:cNvPr>
            <p:cNvSpPr/>
            <p:nvPr/>
          </p:nvSpPr>
          <p:spPr>
            <a:xfrm>
              <a:off x="6270324" y="3523994"/>
              <a:ext cx="4627581" cy="2511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理事会において審議・決定</a:t>
              </a:r>
            </a:p>
          </p:txBody>
        </p:sp>
        <p:sp>
          <p:nvSpPr>
            <p:cNvPr id="20" name="正方形/長方形 19">
              <a:extLst>
                <a:ext uri="{FF2B5EF4-FFF2-40B4-BE49-F238E27FC236}">
                  <a16:creationId xmlns:a16="http://schemas.microsoft.com/office/drawing/2014/main" id="{C0B2AC4E-B69B-F8F3-C0B4-8F64FADE3DC0}"/>
                </a:ext>
              </a:extLst>
            </p:cNvPr>
            <p:cNvSpPr/>
            <p:nvPr/>
          </p:nvSpPr>
          <p:spPr>
            <a:xfrm>
              <a:off x="6202053" y="4091941"/>
              <a:ext cx="4824265" cy="2919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評議員会での承認（重要な事業、定款、予算・決算等）</a:t>
              </a:r>
            </a:p>
          </p:txBody>
        </p:sp>
      </p:grpSp>
      <p:sp>
        <p:nvSpPr>
          <p:cNvPr id="22" name="テキスト ボックス 21">
            <a:extLst>
              <a:ext uri="{FF2B5EF4-FFF2-40B4-BE49-F238E27FC236}">
                <a16:creationId xmlns:a16="http://schemas.microsoft.com/office/drawing/2014/main" id="{431C6915-7AA4-5375-CE4B-88878481C8DC}"/>
              </a:ext>
            </a:extLst>
          </p:cNvPr>
          <p:cNvSpPr txBox="1"/>
          <p:nvPr/>
        </p:nvSpPr>
        <p:spPr>
          <a:xfrm>
            <a:off x="646544" y="3197520"/>
            <a:ext cx="2096655" cy="307777"/>
          </a:xfrm>
          <a:prstGeom prst="rect">
            <a:avLst/>
          </a:prstGeom>
          <a:noFill/>
          <a:ln>
            <a:noFill/>
          </a:ln>
        </p:spPr>
        <p:txBody>
          <a:bodyPr wrap="square">
            <a:spAutoFit/>
          </a:bodyPr>
          <a:lstStyle/>
          <a:p>
            <a:pPr algn="just" fontAlgn="base"/>
            <a:r>
              <a:rPr lang="ja-JP" altLang="en-US" sz="1400" dirty="0">
                <a:latin typeface="BIZ UDPゴシック" panose="020B0400000000000000" pitchFamily="50" charset="-128"/>
                <a:ea typeface="BIZ UDPゴシック" panose="020B0400000000000000" pitchFamily="50" charset="-128"/>
              </a:rPr>
              <a:t>＜意思決定プロセス＞</a:t>
            </a:r>
            <a:endParaRPr lang="en-US" altLang="ja-JP" sz="1400" dirty="0">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077A3CC0-BEC0-2083-ADB8-7E2913809DF7}"/>
              </a:ext>
            </a:extLst>
          </p:cNvPr>
          <p:cNvSpPr txBox="1"/>
          <p:nvPr/>
        </p:nvSpPr>
        <p:spPr>
          <a:xfrm>
            <a:off x="6322290" y="3195112"/>
            <a:ext cx="2096655" cy="307777"/>
          </a:xfrm>
          <a:prstGeom prst="rect">
            <a:avLst/>
          </a:prstGeom>
          <a:noFill/>
          <a:ln>
            <a:noFill/>
          </a:ln>
        </p:spPr>
        <p:txBody>
          <a:bodyPr wrap="square">
            <a:spAutoFit/>
          </a:bodyPr>
          <a:lstStyle/>
          <a:p>
            <a:pPr algn="just" fontAlgn="base"/>
            <a:r>
              <a:rPr lang="ja-JP" altLang="en-US" sz="1400" dirty="0">
                <a:latin typeface="BIZ UDPゴシック" panose="020B0400000000000000" pitchFamily="50" charset="-128"/>
                <a:ea typeface="BIZ UDPゴシック" panose="020B0400000000000000" pitchFamily="50" charset="-128"/>
              </a:rPr>
              <a:t>＜意思決定プロセス＞</a:t>
            </a:r>
            <a:endParaRPr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10903866"/>
      </p:ext>
    </p:extLst>
  </p:cSld>
  <p:clrMapOvr>
    <a:masterClrMapping/>
  </p:clrMapOvr>
</p:sld>
</file>

<file path=ppt/theme/theme1.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5">
      <a:majorFont>
        <a:latin typeface="A P-OTF A1ゴシック Std L"/>
        <a:ea typeface="游ゴシック bold"/>
        <a:cs typeface=""/>
      </a:majorFont>
      <a:minorFont>
        <a:latin typeface="Noto Sans CJK JP Light"/>
        <a:ea typeface="游ゴシック Medium"/>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1829</Words>
  <Application>Microsoft Office PowerPoint</Application>
  <PresentationFormat>ワイド画面</PresentationFormat>
  <Paragraphs>144</Paragraphs>
  <Slides>6</Slides>
  <Notes>6</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6</vt:i4>
      </vt:variant>
    </vt:vector>
  </HeadingPairs>
  <TitlesOfParts>
    <vt:vector size="16" baseType="lpstr">
      <vt:lpstr>BIZ UDPゴシック</vt:lpstr>
      <vt:lpstr>Meiryo UI</vt:lpstr>
      <vt:lpstr>Noto Sans CJK JP Light</vt:lpstr>
      <vt:lpstr>游ゴシック</vt:lpstr>
      <vt:lpstr>游ゴシック Medium</vt:lpstr>
      <vt:lpstr>arial</vt:lpstr>
      <vt:lpstr>arial</vt:lpstr>
      <vt:lpstr>Calibri</vt:lpstr>
      <vt:lpstr>Wingdings</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2026-08-21T02:44:07Z</dcterms:modified>
</cp:coreProperties>
</file>