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721" r:id="rId1"/>
  </p:sldMasterIdLst>
  <p:notesMasterIdLst>
    <p:notesMasterId r:id="rId8"/>
  </p:notesMasterIdLst>
  <p:sldIdLst>
    <p:sldId id="2147472574" r:id="rId2"/>
    <p:sldId id="141169783" r:id="rId3"/>
    <p:sldId id="141169792" r:id="rId4"/>
    <p:sldId id="141169787" r:id="rId5"/>
    <p:sldId id="141169793" r:id="rId6"/>
    <p:sldId id="141169794" r:id="rId7"/>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6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B4"/>
    <a:srgbClr val="4472C4"/>
    <a:srgbClr val="CCFFFF"/>
    <a:srgbClr val="CCECFF"/>
    <a:srgbClr val="AFCAFF"/>
    <a:srgbClr val="E9F1F5"/>
    <a:srgbClr val="D0E3EA"/>
    <a:srgbClr val="ECE2E2"/>
    <a:srgbClr val="EB6E19"/>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DA0416-126F-4585-9CDE-3A1CB61A87A5}" v="15" dt="2026-06-01T07:15:39.54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432" y="60"/>
      </p:cViewPr>
      <p:guideLst>
        <p:guide orient="horz" pos="2137"/>
        <p:guide pos="386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1F963D6-106B-4687-99C6-8E82B63E4B49}" type="datetimeFigureOut">
              <a:rPr kumimoji="1" lang="ja-JP" altLang="en-US" smtClean="0"/>
              <a:t>2026/6/5</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9560B144-0FED-4400-8E78-4E2BFE01BECC}" type="slidenum">
              <a:rPr kumimoji="1" lang="ja-JP" altLang="en-US" smtClean="0"/>
              <a:t>‹#›</a:t>
            </a:fld>
            <a:endParaRPr kumimoji="1" lang="ja-JP" altLang="en-US"/>
          </a:p>
        </p:txBody>
      </p:sp>
    </p:spTree>
    <p:extLst>
      <p:ext uri="{BB962C8B-B14F-4D97-AF65-F5344CB8AC3E}">
        <p14:creationId xmlns:p14="http://schemas.microsoft.com/office/powerpoint/2010/main" val="19880968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36563" y="1252538"/>
            <a:ext cx="6007100" cy="33782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defTabSz="461178">
              <a:defRPr/>
            </a:pPr>
            <a:fld id="{9560B144-0FED-4400-8E78-4E2BFE01BECC}" type="slidenum">
              <a:rPr lang="ja-JP" altLang="en-US">
                <a:solidFill>
                  <a:prstClr val="black"/>
                </a:solidFill>
                <a:latin typeface="游ゴシック" panose="020F0502020204030204"/>
                <a:ea typeface="游ゴシック" panose="020B0400000000000000" pitchFamily="50" charset="-128"/>
              </a:rPr>
              <a:pPr defTabSz="461178">
                <a:defRPr/>
              </a:pPr>
              <a:t>0</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4139291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EF4D7-C920-6062-2983-B56E418E2F8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E8F4198-3413-0514-C6B9-86E6FA71D2B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D5047E3-EC19-EA51-5538-8176019651E3}"/>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32AD53E-87BF-1F16-D545-6BE6889641C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60B144-0FED-4400-8E78-4E2BFE01BEC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37360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EF4D7-C920-6062-2983-B56E418E2F8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E8F4198-3413-0514-C6B9-86E6FA71D2B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D5047E3-EC19-EA51-5538-8176019651E3}"/>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32AD53E-87BF-1F16-D545-6BE6889641C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60B144-0FED-4400-8E78-4E2BFE01BEC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70585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EF4D7-C920-6062-2983-B56E418E2F8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E8F4198-3413-0514-C6B9-86E6FA71D2B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D5047E3-EC19-EA51-5538-8176019651E3}"/>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32AD53E-87BF-1F16-D545-6BE6889641C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60B144-0FED-4400-8E78-4E2BFE01BEC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47229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4E449-0323-68EF-7FE8-2D2479BCA4A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00E2FCC-CD7E-AD5B-728E-367C01F3225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0409E3B-AA8B-046F-9AF0-297A75C7F7DD}"/>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C98847E-8A2A-1640-7EEA-6F79E062801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60B144-0FED-4400-8E78-4E2BFE01BEC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278490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13" name="サブタイトル 2"/>
          <p:cNvSpPr>
            <a:spLocks noGrp="1"/>
          </p:cNvSpPr>
          <p:nvPr>
            <p:ph type="subTitle" idx="1" hasCustomPrompt="1"/>
          </p:nvPr>
        </p:nvSpPr>
        <p:spPr>
          <a:xfrm>
            <a:off x="2255574" y="2780928"/>
            <a:ext cx="7653269" cy="576064"/>
          </a:xfrm>
        </p:spPr>
        <p:txBody>
          <a:bodyPr>
            <a:normAutofit/>
          </a:bodyPr>
          <a:lstStyle>
            <a:lvl1pPr marL="0" indent="0" algn="ctr">
              <a:buNone/>
              <a:defRPr sz="3000" b="1">
                <a:solidFill>
                  <a:schemeClr val="tx1"/>
                </a:solidFill>
                <a:latin typeface="+mj-ea"/>
                <a:ea typeface="+mj-e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4" name="タイトル 1"/>
          <p:cNvSpPr>
            <a:spLocks noGrp="1"/>
          </p:cNvSpPr>
          <p:nvPr>
            <p:ph type="ctrTitle" hasCustomPrompt="1"/>
          </p:nvPr>
        </p:nvSpPr>
        <p:spPr>
          <a:xfrm>
            <a:off x="2255574" y="3645025"/>
            <a:ext cx="7680853" cy="402182"/>
          </a:xfrm>
        </p:spPr>
        <p:txBody>
          <a:bodyPr>
            <a:normAutofit/>
          </a:bodyPr>
          <a:lstStyle>
            <a:lvl1pPr algn="ctr">
              <a:defRPr sz="1600" b="1">
                <a:solidFill>
                  <a:schemeClr val="tx1"/>
                </a:solidFill>
                <a:latin typeface="arial" panose="020B0604020202020204" pitchFamily="34" charset="0"/>
                <a:cs typeface="arial" panose="020B0604020202020204" pitchFamily="34" charset="0"/>
              </a:defRPr>
            </a:lvl1pPr>
          </a:lstStyle>
          <a:p>
            <a:r>
              <a:rPr kumimoji="1" lang="en-US" altLang="ja-JP"/>
              <a:t>Title</a:t>
            </a:r>
            <a:endParaRPr kumimoji="1" lang="ja-JP" altLang="en-US"/>
          </a:p>
        </p:txBody>
      </p:sp>
      <p:sp>
        <p:nvSpPr>
          <p:cNvPr id="20" name="スライド番号プレースホルダ 5">
            <a:extLst>
              <a:ext uri="{FF2B5EF4-FFF2-40B4-BE49-F238E27FC236}">
                <a16:creationId xmlns:a16="http://schemas.microsoft.com/office/drawing/2014/main" id="{40672AA9-3596-416F-BF20-F82B457AFD94}"/>
              </a:ext>
            </a:extLst>
          </p:cNvPr>
          <p:cNvSpPr>
            <a:spLocks noGrp="1"/>
          </p:cNvSpPr>
          <p:nvPr>
            <p:ph type="sldNum" sz="quarter" idx="12"/>
          </p:nvPr>
        </p:nvSpPr>
        <p:spPr>
          <a:xfrm>
            <a:off x="9227864" y="6525344"/>
            <a:ext cx="2844800" cy="216024"/>
          </a:xfrm>
        </p:spPr>
        <p:txBody>
          <a:bodyPr/>
          <a:lstStyle>
            <a:lvl1pPr>
              <a:defRPr>
                <a:solidFill>
                  <a:schemeClr val="tx1">
                    <a:lumMod val="85000"/>
                    <a:lumOff val="15000"/>
                  </a:schemeClr>
                </a:solidFill>
              </a:defRPr>
            </a:lvl1pPr>
          </a:lstStyle>
          <a:p>
            <a:fld id="{441896B1-EEF4-4E14-A673-71CB558AAAB0}" type="slidenum">
              <a:rPr lang="ja-JP" altLang="en-US" smtClean="0"/>
              <a:pPr/>
              <a:t>‹#›</a:t>
            </a:fld>
            <a:endParaRPr lang="ja-JP" altLang="en-US"/>
          </a:p>
        </p:txBody>
      </p:sp>
    </p:spTree>
    <p:extLst>
      <p:ext uri="{BB962C8B-B14F-4D97-AF65-F5344CB8AC3E}">
        <p14:creationId xmlns:p14="http://schemas.microsoft.com/office/powerpoint/2010/main" val="286940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609600" y="6356351"/>
            <a:ext cx="2844800" cy="365125"/>
          </a:xfrm>
          <a:prstGeom prst="rect">
            <a:avLst/>
          </a:prstGeom>
        </p:spPr>
        <p:txBody>
          <a:bodyPr/>
          <a:lstStyle/>
          <a:p>
            <a:fld id="{1A3B663D-7EE5-474F-B42C-BCAEBD36A856}" type="datetime1">
              <a:rPr kumimoji="1" lang="ja-JP" altLang="en-US" smtClean="0"/>
              <a:pPr/>
              <a:t>2026/6/5</a:t>
            </a:fld>
            <a:endParaRPr kumimoji="1" lang="ja-JP" altLang="en-US"/>
          </a:p>
        </p:txBody>
      </p:sp>
      <p:sp>
        <p:nvSpPr>
          <p:cNvPr id="5" name="フッター プレースホルダ 4"/>
          <p:cNvSpPr>
            <a:spLocks noGrp="1"/>
          </p:cNvSpPr>
          <p:nvPr>
            <p:ph type="ftr" sz="quarter" idx="11"/>
          </p:nvPr>
        </p:nvSpPr>
        <p:spPr>
          <a:xfrm>
            <a:off x="4165600" y="6356351"/>
            <a:ext cx="3860800" cy="365125"/>
          </a:xfrm>
          <a:prstGeom prst="rect">
            <a:avLst/>
          </a:prstGeom>
        </p:spPr>
        <p:txBody>
          <a:bodyPr/>
          <a:lstStyle/>
          <a:p>
            <a:r>
              <a:rPr kumimoji="1" lang="en-US" altLang="ja-JP"/>
              <a:t>Copyright (c) </a:t>
            </a:r>
            <a:r>
              <a:rPr kumimoji="1" lang="en-US" altLang="ja-JP" err="1"/>
              <a:t>freesale</a:t>
            </a:r>
            <a:r>
              <a:rPr kumimoji="1" lang="en-US" altLang="ja-JP"/>
              <a:t> All Rights Reserved. </a:t>
            </a:r>
            <a:endParaRPr kumimoji="1" lang="ja-JP" altLang="en-US"/>
          </a:p>
        </p:txBody>
      </p:sp>
      <p:sp>
        <p:nvSpPr>
          <p:cNvPr id="6" name="スライド番号プレースホルダ 5"/>
          <p:cNvSpPr>
            <a:spLocks noGrp="1"/>
          </p:cNvSpPr>
          <p:nvPr>
            <p:ph type="sldNum" sz="quarter" idx="12"/>
          </p:nvPr>
        </p:nvSpPr>
        <p:spPr/>
        <p:txBody>
          <a:bodyPr/>
          <a:lstStyle/>
          <a:p>
            <a:fld id="{441896B1-EEF4-4E14-A673-71CB558AAAB0}" type="slidenum">
              <a:rPr kumimoji="1" lang="ja-JP" altLang="en-US" smtClean="0"/>
              <a:pPr/>
              <a:t>‹#›</a:t>
            </a:fld>
            <a:endParaRPr kumimoji="1" lang="ja-JP" altLang="en-US"/>
          </a:p>
        </p:txBody>
      </p:sp>
    </p:spTree>
    <p:extLst>
      <p:ext uri="{BB962C8B-B14F-4D97-AF65-F5344CB8AC3E}">
        <p14:creationId xmlns:p14="http://schemas.microsoft.com/office/powerpoint/2010/main" val="854783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609600" y="6356351"/>
            <a:ext cx="2844800" cy="365125"/>
          </a:xfrm>
          <a:prstGeom prst="rect">
            <a:avLst/>
          </a:prstGeom>
        </p:spPr>
        <p:txBody>
          <a:bodyPr/>
          <a:lstStyle/>
          <a:p>
            <a:fld id="{A06FA8C1-BD2C-4623-BE0F-3FA695B38243}" type="datetime1">
              <a:rPr kumimoji="1" lang="ja-JP" altLang="en-US" smtClean="0"/>
              <a:pPr/>
              <a:t>2026/6/5</a:t>
            </a:fld>
            <a:endParaRPr kumimoji="1" lang="ja-JP" altLang="en-US"/>
          </a:p>
        </p:txBody>
      </p:sp>
      <p:sp>
        <p:nvSpPr>
          <p:cNvPr id="5" name="フッター プレースホルダ 4"/>
          <p:cNvSpPr>
            <a:spLocks noGrp="1"/>
          </p:cNvSpPr>
          <p:nvPr>
            <p:ph type="ftr" sz="quarter" idx="11"/>
          </p:nvPr>
        </p:nvSpPr>
        <p:spPr>
          <a:xfrm>
            <a:off x="4165600" y="6356351"/>
            <a:ext cx="3860800" cy="365125"/>
          </a:xfrm>
          <a:prstGeom prst="rect">
            <a:avLst/>
          </a:prstGeom>
        </p:spPr>
        <p:txBody>
          <a:bodyPr/>
          <a:lstStyle/>
          <a:p>
            <a:r>
              <a:rPr kumimoji="1" lang="en-US" altLang="ja-JP"/>
              <a:t>Copyright (c) </a:t>
            </a:r>
            <a:r>
              <a:rPr kumimoji="1" lang="en-US" altLang="ja-JP" err="1"/>
              <a:t>freesale</a:t>
            </a:r>
            <a:r>
              <a:rPr kumimoji="1" lang="en-US" altLang="ja-JP"/>
              <a:t> All Rights Reserved. </a:t>
            </a:r>
            <a:endParaRPr kumimoji="1" lang="ja-JP" altLang="en-US"/>
          </a:p>
        </p:txBody>
      </p:sp>
      <p:sp>
        <p:nvSpPr>
          <p:cNvPr id="6" name="スライド番号プレースホルダ 5"/>
          <p:cNvSpPr>
            <a:spLocks noGrp="1"/>
          </p:cNvSpPr>
          <p:nvPr>
            <p:ph type="sldNum" sz="quarter" idx="12"/>
          </p:nvPr>
        </p:nvSpPr>
        <p:spPr/>
        <p:txBody>
          <a:bodyPr/>
          <a:lstStyle/>
          <a:p>
            <a:fld id="{441896B1-EEF4-4E14-A673-71CB558AAAB0}" type="slidenum">
              <a:rPr kumimoji="1" lang="ja-JP" altLang="en-US" smtClean="0"/>
              <a:pPr/>
              <a:t>‹#›</a:t>
            </a:fld>
            <a:endParaRPr kumimoji="1" lang="ja-JP" altLang="en-US"/>
          </a:p>
        </p:txBody>
      </p:sp>
    </p:spTree>
    <p:extLst>
      <p:ext uri="{BB962C8B-B14F-4D97-AF65-F5344CB8AC3E}">
        <p14:creationId xmlns:p14="http://schemas.microsoft.com/office/powerpoint/2010/main" val="34478413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スライド番号プレースホルダー 1">
            <a:extLst>
              <a:ext uri="{FF2B5EF4-FFF2-40B4-BE49-F238E27FC236}">
                <a16:creationId xmlns:a16="http://schemas.microsoft.com/office/drawing/2014/main" id="{BFDBBF91-F340-4F53-975C-6CC99EF79DB0}"/>
              </a:ext>
            </a:extLst>
          </p:cNvPr>
          <p:cNvSpPr txBox="1">
            <a:spLocks/>
          </p:cNvSpPr>
          <p:nvPr userDrawn="1"/>
        </p:nvSpPr>
        <p:spPr>
          <a:xfrm>
            <a:off x="9963150" y="6492875"/>
            <a:ext cx="222885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DDF82107-93BA-490C-9453-044014AF67CD}" type="slidenum">
              <a:rPr kumimoji="1" lang="ja-JP" altLang="en-US" sz="1400" b="0" i="0" u="none" strike="noStrike" kern="1200" cap="none" spc="0" normalizeH="0" baseline="0" noProof="0" smtClean="0">
                <a:ln>
                  <a:noFill/>
                </a:ln>
                <a:solidFill>
                  <a:prstClr val="black">
                    <a:tint val="75000"/>
                  </a:prstClr>
                </a:solidFill>
                <a:effectLst/>
                <a:uLnTx/>
                <a:uFillTx/>
                <a:latin typeface="BIZ UDPゴシック" panose="020B0400000000000000" pitchFamily="50" charset="-128"/>
                <a:ea typeface="BIZ UDP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1400" b="0" i="0" u="none" strike="noStrike" kern="1200" cap="none" spc="0" normalizeH="0" baseline="0" noProof="0">
              <a:ln>
                <a:noFill/>
              </a:ln>
              <a:solidFill>
                <a:prstClr val="black">
                  <a:tint val="75000"/>
                </a:prstClr>
              </a:solidFill>
              <a:effectLst/>
              <a:uLnTx/>
              <a:uFillTx/>
              <a:latin typeface="BIZ UDPゴシック" panose="020B0400000000000000" pitchFamily="50" charset="-128"/>
              <a:ea typeface="BIZ UDPゴシック" panose="020B0400000000000000" pitchFamily="50" charset="-128"/>
              <a:cs typeface="+mn-cs"/>
            </a:endParaRPr>
          </a:p>
        </p:txBody>
      </p:sp>
      <p:sp>
        <p:nvSpPr>
          <p:cNvPr id="12" name="Shape 10">
            <a:extLst>
              <a:ext uri="{FF2B5EF4-FFF2-40B4-BE49-F238E27FC236}">
                <a16:creationId xmlns:a16="http://schemas.microsoft.com/office/drawing/2014/main" id="{01807C22-935E-4635-9598-918FE7DCFC86}"/>
              </a:ext>
            </a:extLst>
          </p:cNvPr>
          <p:cNvSpPr/>
          <p:nvPr userDrawn="1"/>
        </p:nvSpPr>
        <p:spPr>
          <a:xfrm>
            <a:off x="363180" y="595223"/>
            <a:ext cx="9180000" cy="65455"/>
          </a:xfrm>
          <a:prstGeom prst="rect">
            <a:avLst/>
          </a:prstGeom>
          <a:solidFill>
            <a:srgbClr val="003CB4"/>
          </a:solidFill>
          <a:ln/>
          <a:effectLst>
            <a:outerShdw blurRad="50800" dist="38100" dir="5400000" algn="t" rotWithShape="0">
              <a:prstClr val="black">
                <a:alpha val="40000"/>
              </a:prstClr>
            </a:outerShdw>
          </a:effec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Shape 12">
            <a:extLst>
              <a:ext uri="{FF2B5EF4-FFF2-40B4-BE49-F238E27FC236}">
                <a16:creationId xmlns:a16="http://schemas.microsoft.com/office/drawing/2014/main" id="{1BBFE69D-DF4D-4945-B029-ADD3FFA7F417}"/>
              </a:ext>
            </a:extLst>
          </p:cNvPr>
          <p:cNvSpPr/>
          <p:nvPr userDrawn="1"/>
        </p:nvSpPr>
        <p:spPr>
          <a:xfrm>
            <a:off x="8798617" y="637018"/>
            <a:ext cx="3060000" cy="36000"/>
          </a:xfrm>
          <a:prstGeom prst="rect">
            <a:avLst/>
          </a:prstGeom>
          <a:solidFill>
            <a:srgbClr val="00AC4E"/>
          </a:solidFill>
          <a:ln/>
          <a:effectLst>
            <a:outerShdw blurRad="50800" dist="38100" dir="5400000" algn="t" rotWithShape="0">
              <a:prstClr val="black">
                <a:alpha val="40000"/>
              </a:prstClr>
            </a:outerShdw>
          </a:effec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655797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5850593-1D12-49F8-908F-1A6BCCBFF2DD}" type="datetime1">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1C4663-FFC0-42B0-ADF0-352F248C0059}" type="slidenum">
              <a:rPr kumimoji="1" lang="ja-JP" altLang="en-US" smtClean="0"/>
              <a:t>‹#›</a:t>
            </a:fld>
            <a:endParaRPr kumimoji="1" lang="ja-JP" altLang="en-US"/>
          </a:p>
        </p:txBody>
      </p:sp>
    </p:spTree>
    <p:extLst>
      <p:ext uri="{BB962C8B-B14F-4D97-AF65-F5344CB8AC3E}">
        <p14:creationId xmlns:p14="http://schemas.microsoft.com/office/powerpoint/2010/main" val="1044508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スライド番号プレースホルダー 1">
            <a:extLst>
              <a:ext uri="{FF2B5EF4-FFF2-40B4-BE49-F238E27FC236}">
                <a16:creationId xmlns:a16="http://schemas.microsoft.com/office/drawing/2014/main" id="{BFDBBF91-F340-4F53-975C-6CC99EF79DB0}"/>
              </a:ext>
            </a:extLst>
          </p:cNvPr>
          <p:cNvSpPr txBox="1">
            <a:spLocks/>
          </p:cNvSpPr>
          <p:nvPr userDrawn="1"/>
        </p:nvSpPr>
        <p:spPr>
          <a:xfrm>
            <a:off x="9963150" y="6492875"/>
            <a:ext cx="222885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DDF82107-93BA-490C-9453-044014AF67CD}" type="slidenum">
              <a:rPr kumimoji="1" lang="ja-JP" altLang="en-US" sz="1400" b="0" i="0" u="none" strike="noStrike" kern="1200" cap="none" spc="0" normalizeH="0" baseline="0" noProof="0" smtClean="0">
                <a:ln>
                  <a:noFill/>
                </a:ln>
                <a:solidFill>
                  <a:prstClr val="black">
                    <a:tint val="75000"/>
                  </a:prstClr>
                </a:solidFill>
                <a:effectLst/>
                <a:uLnTx/>
                <a:uFillTx/>
                <a:latin typeface="BIZ UDPゴシック" panose="020B0400000000000000" pitchFamily="50" charset="-128"/>
                <a:ea typeface="BIZ UDP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1400" b="0" i="0" u="none" strike="noStrike" kern="1200" cap="none" spc="0" normalizeH="0" baseline="0" noProof="0">
              <a:ln>
                <a:noFill/>
              </a:ln>
              <a:solidFill>
                <a:prstClr val="black">
                  <a:tint val="75000"/>
                </a:prstClr>
              </a:solidFill>
              <a:effectLst/>
              <a:uLnTx/>
              <a:uFillTx/>
              <a:latin typeface="BIZ UDPゴシック" panose="020B0400000000000000" pitchFamily="50" charset="-128"/>
              <a:ea typeface="BIZ UDPゴシック" panose="020B0400000000000000" pitchFamily="50" charset="-128"/>
              <a:cs typeface="+mn-cs"/>
            </a:endParaRPr>
          </a:p>
        </p:txBody>
      </p:sp>
      <p:sp>
        <p:nvSpPr>
          <p:cNvPr id="12" name="Shape 10">
            <a:extLst>
              <a:ext uri="{FF2B5EF4-FFF2-40B4-BE49-F238E27FC236}">
                <a16:creationId xmlns:a16="http://schemas.microsoft.com/office/drawing/2014/main" id="{01807C22-935E-4635-9598-918FE7DCFC86}"/>
              </a:ext>
            </a:extLst>
          </p:cNvPr>
          <p:cNvSpPr/>
          <p:nvPr userDrawn="1"/>
        </p:nvSpPr>
        <p:spPr>
          <a:xfrm>
            <a:off x="363180" y="595223"/>
            <a:ext cx="9180000" cy="65455"/>
          </a:xfrm>
          <a:prstGeom prst="rect">
            <a:avLst/>
          </a:prstGeom>
          <a:solidFill>
            <a:srgbClr val="003CB4"/>
          </a:solidFill>
          <a:ln/>
          <a:effectLst>
            <a:outerShdw blurRad="50800" dist="38100" dir="5400000" algn="t" rotWithShape="0">
              <a:prstClr val="black">
                <a:alpha val="40000"/>
              </a:prstClr>
            </a:outerShdw>
          </a:effec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Shape 12">
            <a:extLst>
              <a:ext uri="{FF2B5EF4-FFF2-40B4-BE49-F238E27FC236}">
                <a16:creationId xmlns:a16="http://schemas.microsoft.com/office/drawing/2014/main" id="{1BBFE69D-DF4D-4945-B029-ADD3FFA7F417}"/>
              </a:ext>
            </a:extLst>
          </p:cNvPr>
          <p:cNvSpPr/>
          <p:nvPr userDrawn="1"/>
        </p:nvSpPr>
        <p:spPr>
          <a:xfrm>
            <a:off x="8798617" y="637018"/>
            <a:ext cx="3060000" cy="36000"/>
          </a:xfrm>
          <a:prstGeom prst="rect">
            <a:avLst/>
          </a:prstGeom>
          <a:solidFill>
            <a:srgbClr val="00AC4E"/>
          </a:solidFill>
          <a:ln/>
          <a:effectLst>
            <a:outerShdw blurRad="50800" dist="38100" dir="5400000" algn="t" rotWithShape="0">
              <a:prstClr val="black">
                <a:alpha val="40000"/>
              </a:prstClr>
            </a:outerShdw>
          </a:effec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000749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263352" y="764704"/>
            <a:ext cx="10972800" cy="422530"/>
          </a:xfrm>
          <a:noFill/>
        </p:spPr>
        <p:txBody>
          <a:bodyPr>
            <a:normAutofit/>
          </a:bodyPr>
          <a:lstStyle>
            <a:lvl1pPr algn="l">
              <a:defRPr sz="1800" b="1">
                <a:solidFill>
                  <a:srgbClr val="404040"/>
                </a:solidFill>
                <a:latin typeface="游ゴシック" panose="020B0400000000000000" pitchFamily="50" charset="-128"/>
                <a:ea typeface="游ゴシック" panose="020B0400000000000000" pitchFamily="50" charset="-128"/>
              </a:defRPr>
            </a:lvl1pPr>
          </a:lstStyle>
          <a:p>
            <a:r>
              <a:rPr kumimoji="1" lang="ja-JP" altLang="en-US"/>
              <a:t>マスタ タイトルの書式設定</a:t>
            </a:r>
          </a:p>
        </p:txBody>
      </p:sp>
      <p:sp>
        <p:nvSpPr>
          <p:cNvPr id="6" name="スライド番号プレースホルダ 5"/>
          <p:cNvSpPr>
            <a:spLocks noGrp="1"/>
          </p:cNvSpPr>
          <p:nvPr>
            <p:ph type="sldNum" sz="quarter" idx="12"/>
          </p:nvPr>
        </p:nvSpPr>
        <p:spPr>
          <a:xfrm>
            <a:off x="9227864" y="6525344"/>
            <a:ext cx="2844800" cy="216024"/>
          </a:xfrm>
          <a:noFill/>
        </p:spPr>
        <p:txBody>
          <a:bodyPr/>
          <a:lstStyle>
            <a:lvl1pPr>
              <a:defRPr>
                <a:solidFill>
                  <a:schemeClr val="tx1">
                    <a:lumMod val="85000"/>
                    <a:lumOff val="15000"/>
                  </a:schemeClr>
                </a:solidFill>
              </a:defRPr>
            </a:lvl1pPr>
          </a:lstStyle>
          <a:p>
            <a:fld id="{441896B1-EEF4-4E14-A673-71CB558AAAB0}" type="slidenum">
              <a:rPr lang="ja-JP" altLang="en-US" smtClean="0"/>
              <a:pPr/>
              <a:t>‹#›</a:t>
            </a:fld>
            <a:endParaRPr lang="ja-JP" altLang="en-US"/>
          </a:p>
        </p:txBody>
      </p:sp>
    </p:spTree>
    <p:extLst>
      <p:ext uri="{BB962C8B-B14F-4D97-AF65-F5344CB8AC3E}">
        <p14:creationId xmlns:p14="http://schemas.microsoft.com/office/powerpoint/2010/main" val="3242896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6" name="スライド番号プレースホルダ 5"/>
          <p:cNvSpPr>
            <a:spLocks noGrp="1"/>
          </p:cNvSpPr>
          <p:nvPr>
            <p:ph type="sldNum" sz="quarter" idx="12"/>
          </p:nvPr>
        </p:nvSpPr>
        <p:spPr/>
        <p:txBody>
          <a:bodyPr/>
          <a:lstStyle/>
          <a:p>
            <a:fld id="{441896B1-EEF4-4E14-A673-71CB558AAAB0}" type="slidenum">
              <a:rPr kumimoji="1" lang="ja-JP" altLang="en-US" smtClean="0"/>
              <a:pPr/>
              <a:t>‹#›</a:t>
            </a:fld>
            <a:endParaRPr kumimoji="1" lang="ja-JP" altLang="en-US"/>
          </a:p>
        </p:txBody>
      </p:sp>
    </p:spTree>
    <p:extLst>
      <p:ext uri="{BB962C8B-B14F-4D97-AF65-F5344CB8AC3E}">
        <p14:creationId xmlns:p14="http://schemas.microsoft.com/office/powerpoint/2010/main" val="2932640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11"/>
          </p:nvPr>
        </p:nvSpPr>
        <p:spPr>
          <a:xfrm>
            <a:off x="1775520" y="6537307"/>
            <a:ext cx="3860800" cy="216024"/>
          </a:xfrm>
          <a:prstGeom prst="rect">
            <a:avLst/>
          </a:prstGeom>
        </p:spPr>
        <p:txBody>
          <a:bodyPr/>
          <a:lstStyle>
            <a:lvl1pPr>
              <a:defRPr sz="900">
                <a:solidFill>
                  <a:schemeClr val="bg1">
                    <a:lumMod val="75000"/>
                  </a:schemeClr>
                </a:solidFill>
              </a:defRPr>
            </a:lvl1pPr>
          </a:lstStyle>
          <a:p>
            <a:r>
              <a:rPr lang="en-US" altLang="ja-JP"/>
              <a:t>Copyright (c) </a:t>
            </a:r>
            <a:r>
              <a:rPr lang="en-US" altLang="ja-JP" err="1"/>
              <a:t>freesale</a:t>
            </a:r>
            <a:r>
              <a:rPr lang="en-US" altLang="ja-JP"/>
              <a:t> All Rights Reserved. </a:t>
            </a:r>
            <a:endParaRPr lang="ja-JP" altLang="en-US"/>
          </a:p>
        </p:txBody>
      </p:sp>
      <p:sp>
        <p:nvSpPr>
          <p:cNvPr id="7" name="スライド番号プレースホルダ 6"/>
          <p:cNvSpPr>
            <a:spLocks noGrp="1"/>
          </p:cNvSpPr>
          <p:nvPr>
            <p:ph type="sldNum" sz="quarter" idx="12"/>
          </p:nvPr>
        </p:nvSpPr>
        <p:spPr/>
        <p:txBody>
          <a:bodyPr/>
          <a:lstStyle/>
          <a:p>
            <a:fld id="{441896B1-EEF4-4E14-A673-71CB558AAAB0}" type="slidenum">
              <a:rPr kumimoji="1" lang="ja-JP" altLang="en-US" smtClean="0"/>
              <a:pPr/>
              <a:t>‹#›</a:t>
            </a:fld>
            <a:endParaRPr kumimoji="1" lang="ja-JP" altLang="en-US"/>
          </a:p>
        </p:txBody>
      </p:sp>
    </p:spTree>
    <p:extLst>
      <p:ext uri="{BB962C8B-B14F-4D97-AF65-F5344CB8AC3E}">
        <p14:creationId xmlns:p14="http://schemas.microsoft.com/office/powerpoint/2010/main" val="968704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スライド番号プレースホルダー 9"/>
          <p:cNvSpPr>
            <a:spLocks noGrp="1"/>
          </p:cNvSpPr>
          <p:nvPr>
            <p:ph type="sldNum" sz="quarter" idx="10"/>
          </p:nvPr>
        </p:nvSpPr>
        <p:spPr/>
        <p:txBody>
          <a:bodyPr/>
          <a:lstStyle/>
          <a:p>
            <a:fld id="{441896B1-EEF4-4E14-A673-71CB558AAAB0}" type="slidenum">
              <a:rPr kumimoji="1" lang="ja-JP" altLang="en-US" smtClean="0"/>
              <a:pPr/>
              <a:t>‹#›</a:t>
            </a:fld>
            <a:endParaRPr kumimoji="1" lang="ja-JP" altLang="en-US"/>
          </a:p>
        </p:txBody>
      </p:sp>
    </p:spTree>
    <p:extLst>
      <p:ext uri="{BB962C8B-B14F-4D97-AF65-F5344CB8AC3E}">
        <p14:creationId xmlns:p14="http://schemas.microsoft.com/office/powerpoint/2010/main" val="1463577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a:xfrm>
            <a:off x="609600" y="6356351"/>
            <a:ext cx="2844800" cy="365125"/>
          </a:xfrm>
          <a:prstGeom prst="rect">
            <a:avLst/>
          </a:prstGeom>
        </p:spPr>
        <p:txBody>
          <a:bodyPr/>
          <a:lstStyle/>
          <a:p>
            <a:fld id="{3319D9C7-EAA5-4BDA-AC4B-7B6EFB39FD76}" type="datetime1">
              <a:rPr kumimoji="1" lang="ja-JP" altLang="en-US" smtClean="0"/>
              <a:pPr/>
              <a:t>2026/6/5</a:t>
            </a:fld>
            <a:endParaRPr kumimoji="1" lang="ja-JP" altLang="en-US"/>
          </a:p>
        </p:txBody>
      </p:sp>
      <p:sp>
        <p:nvSpPr>
          <p:cNvPr id="4" name="フッター プレースホルダ 3"/>
          <p:cNvSpPr>
            <a:spLocks noGrp="1"/>
          </p:cNvSpPr>
          <p:nvPr>
            <p:ph type="ftr" sz="quarter" idx="11"/>
          </p:nvPr>
        </p:nvSpPr>
        <p:spPr>
          <a:xfrm>
            <a:off x="4165600" y="6356351"/>
            <a:ext cx="3860800" cy="365125"/>
          </a:xfrm>
          <a:prstGeom prst="rect">
            <a:avLst/>
          </a:prstGeom>
        </p:spPr>
        <p:txBody>
          <a:bodyPr/>
          <a:lstStyle/>
          <a:p>
            <a:r>
              <a:rPr kumimoji="1" lang="en-US" altLang="ja-JP"/>
              <a:t>Copyright (c) </a:t>
            </a:r>
            <a:r>
              <a:rPr kumimoji="1" lang="en-US" altLang="ja-JP" err="1"/>
              <a:t>freesale</a:t>
            </a:r>
            <a:r>
              <a:rPr kumimoji="1" lang="en-US" altLang="ja-JP"/>
              <a:t> All Rights Reserved. </a:t>
            </a:r>
            <a:endParaRPr kumimoji="1" lang="ja-JP" altLang="en-US"/>
          </a:p>
        </p:txBody>
      </p:sp>
      <p:sp>
        <p:nvSpPr>
          <p:cNvPr id="5" name="スライド番号プレースホルダ 4"/>
          <p:cNvSpPr>
            <a:spLocks noGrp="1"/>
          </p:cNvSpPr>
          <p:nvPr>
            <p:ph type="sldNum" sz="quarter" idx="12"/>
          </p:nvPr>
        </p:nvSpPr>
        <p:spPr/>
        <p:txBody>
          <a:bodyPr/>
          <a:lstStyle/>
          <a:p>
            <a:fld id="{441896B1-EEF4-4E14-A673-71CB558AAAB0}" type="slidenum">
              <a:rPr kumimoji="1" lang="ja-JP" altLang="en-US" smtClean="0"/>
              <a:pPr/>
              <a:t>‹#›</a:t>
            </a:fld>
            <a:endParaRPr kumimoji="1" lang="ja-JP" altLang="en-US"/>
          </a:p>
        </p:txBody>
      </p:sp>
    </p:spTree>
    <p:extLst>
      <p:ext uri="{BB962C8B-B14F-4D97-AF65-F5344CB8AC3E}">
        <p14:creationId xmlns:p14="http://schemas.microsoft.com/office/powerpoint/2010/main" val="3688151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609600" y="6356351"/>
            <a:ext cx="2844800" cy="365125"/>
          </a:xfrm>
          <a:prstGeom prst="rect">
            <a:avLst/>
          </a:prstGeom>
        </p:spPr>
        <p:txBody>
          <a:bodyPr/>
          <a:lstStyle/>
          <a:p>
            <a:fld id="{9AD50A73-F8A2-4CFE-9F97-2CD1B670ABFC}" type="datetime1">
              <a:rPr kumimoji="1" lang="ja-JP" altLang="en-US" smtClean="0"/>
              <a:pPr/>
              <a:t>2026/6/5</a:t>
            </a:fld>
            <a:endParaRPr kumimoji="1" lang="ja-JP" altLang="en-US"/>
          </a:p>
        </p:txBody>
      </p:sp>
      <p:sp>
        <p:nvSpPr>
          <p:cNvPr id="3" name="フッター プレースホルダ 2"/>
          <p:cNvSpPr>
            <a:spLocks noGrp="1"/>
          </p:cNvSpPr>
          <p:nvPr>
            <p:ph type="ftr" sz="quarter" idx="11"/>
          </p:nvPr>
        </p:nvSpPr>
        <p:spPr>
          <a:xfrm>
            <a:off x="4165600" y="6356351"/>
            <a:ext cx="3860800" cy="365125"/>
          </a:xfrm>
          <a:prstGeom prst="rect">
            <a:avLst/>
          </a:prstGeom>
        </p:spPr>
        <p:txBody>
          <a:bodyPr/>
          <a:lstStyle/>
          <a:p>
            <a:r>
              <a:rPr kumimoji="1" lang="en-US" altLang="ja-JP"/>
              <a:t>Copyright (c) </a:t>
            </a:r>
            <a:r>
              <a:rPr kumimoji="1" lang="en-US" altLang="ja-JP" err="1"/>
              <a:t>freesale</a:t>
            </a:r>
            <a:r>
              <a:rPr kumimoji="1" lang="en-US" altLang="ja-JP"/>
              <a:t> All Rights Reserved. </a:t>
            </a:r>
            <a:endParaRPr kumimoji="1" lang="ja-JP" altLang="en-US"/>
          </a:p>
        </p:txBody>
      </p:sp>
      <p:sp>
        <p:nvSpPr>
          <p:cNvPr id="4" name="スライド番号プレースホルダ 3"/>
          <p:cNvSpPr>
            <a:spLocks noGrp="1"/>
          </p:cNvSpPr>
          <p:nvPr>
            <p:ph type="sldNum" sz="quarter" idx="12"/>
          </p:nvPr>
        </p:nvSpPr>
        <p:spPr/>
        <p:txBody>
          <a:bodyPr/>
          <a:lstStyle/>
          <a:p>
            <a:fld id="{441896B1-EEF4-4E14-A673-71CB558AAAB0}" type="slidenum">
              <a:rPr kumimoji="1" lang="ja-JP" altLang="en-US" smtClean="0"/>
              <a:pPr/>
              <a:t>‹#›</a:t>
            </a:fld>
            <a:endParaRPr kumimoji="1" lang="ja-JP" altLang="en-US"/>
          </a:p>
        </p:txBody>
      </p:sp>
    </p:spTree>
    <p:extLst>
      <p:ext uri="{BB962C8B-B14F-4D97-AF65-F5344CB8AC3E}">
        <p14:creationId xmlns:p14="http://schemas.microsoft.com/office/powerpoint/2010/main" val="188106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609600" y="6356351"/>
            <a:ext cx="2844800" cy="365125"/>
          </a:xfrm>
          <a:prstGeom prst="rect">
            <a:avLst/>
          </a:prstGeom>
        </p:spPr>
        <p:txBody>
          <a:bodyPr/>
          <a:lstStyle/>
          <a:p>
            <a:fld id="{0B392486-75A5-48A6-887D-F7DCC4179B1D}" type="datetime1">
              <a:rPr kumimoji="1" lang="ja-JP" altLang="en-US" smtClean="0"/>
              <a:pPr/>
              <a:t>2026/6/5</a:t>
            </a:fld>
            <a:endParaRPr kumimoji="1" lang="ja-JP" altLang="en-US"/>
          </a:p>
        </p:txBody>
      </p:sp>
      <p:sp>
        <p:nvSpPr>
          <p:cNvPr id="6" name="フッター プレースホルダ 5"/>
          <p:cNvSpPr>
            <a:spLocks noGrp="1"/>
          </p:cNvSpPr>
          <p:nvPr>
            <p:ph type="ftr" sz="quarter" idx="11"/>
          </p:nvPr>
        </p:nvSpPr>
        <p:spPr>
          <a:xfrm>
            <a:off x="4165600" y="6356351"/>
            <a:ext cx="3860800" cy="365125"/>
          </a:xfrm>
          <a:prstGeom prst="rect">
            <a:avLst/>
          </a:prstGeom>
        </p:spPr>
        <p:txBody>
          <a:bodyPr/>
          <a:lstStyle/>
          <a:p>
            <a:r>
              <a:rPr kumimoji="1" lang="en-US" altLang="ja-JP"/>
              <a:t>Copyright (c) </a:t>
            </a:r>
            <a:r>
              <a:rPr kumimoji="1" lang="en-US" altLang="ja-JP" err="1"/>
              <a:t>freesale</a:t>
            </a:r>
            <a:r>
              <a:rPr kumimoji="1" lang="en-US" altLang="ja-JP"/>
              <a:t> All Rights Reserved. </a:t>
            </a:r>
            <a:endParaRPr kumimoji="1" lang="ja-JP" altLang="en-US"/>
          </a:p>
        </p:txBody>
      </p:sp>
      <p:sp>
        <p:nvSpPr>
          <p:cNvPr id="7" name="スライド番号プレースホルダ 6"/>
          <p:cNvSpPr>
            <a:spLocks noGrp="1"/>
          </p:cNvSpPr>
          <p:nvPr>
            <p:ph type="sldNum" sz="quarter" idx="12"/>
          </p:nvPr>
        </p:nvSpPr>
        <p:spPr/>
        <p:txBody>
          <a:bodyPr/>
          <a:lstStyle/>
          <a:p>
            <a:fld id="{441896B1-EEF4-4E14-A673-71CB558AAAB0}" type="slidenum">
              <a:rPr kumimoji="1" lang="ja-JP" altLang="en-US" smtClean="0"/>
              <a:pPr/>
              <a:t>‹#›</a:t>
            </a:fld>
            <a:endParaRPr kumimoji="1" lang="ja-JP" altLang="en-US"/>
          </a:p>
        </p:txBody>
      </p:sp>
    </p:spTree>
    <p:extLst>
      <p:ext uri="{BB962C8B-B14F-4D97-AF65-F5344CB8AC3E}">
        <p14:creationId xmlns:p14="http://schemas.microsoft.com/office/powerpoint/2010/main" val="4205570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609600" y="6356351"/>
            <a:ext cx="2844800" cy="365125"/>
          </a:xfrm>
          <a:prstGeom prst="rect">
            <a:avLst/>
          </a:prstGeom>
        </p:spPr>
        <p:txBody>
          <a:bodyPr/>
          <a:lstStyle/>
          <a:p>
            <a:fld id="{29FC8A2D-DC99-4C70-B63D-3D54155959F1}" type="datetime1">
              <a:rPr kumimoji="1" lang="ja-JP" altLang="en-US" smtClean="0"/>
              <a:pPr/>
              <a:t>2026/6/5</a:t>
            </a:fld>
            <a:endParaRPr kumimoji="1" lang="ja-JP" altLang="en-US"/>
          </a:p>
        </p:txBody>
      </p:sp>
      <p:sp>
        <p:nvSpPr>
          <p:cNvPr id="6" name="フッター プレースホルダ 5"/>
          <p:cNvSpPr>
            <a:spLocks noGrp="1"/>
          </p:cNvSpPr>
          <p:nvPr>
            <p:ph type="ftr" sz="quarter" idx="11"/>
          </p:nvPr>
        </p:nvSpPr>
        <p:spPr>
          <a:xfrm>
            <a:off x="4165600" y="6356351"/>
            <a:ext cx="3860800" cy="365125"/>
          </a:xfrm>
          <a:prstGeom prst="rect">
            <a:avLst/>
          </a:prstGeom>
        </p:spPr>
        <p:txBody>
          <a:bodyPr/>
          <a:lstStyle/>
          <a:p>
            <a:r>
              <a:rPr kumimoji="1" lang="en-US" altLang="ja-JP"/>
              <a:t>Copyright (c) </a:t>
            </a:r>
            <a:r>
              <a:rPr kumimoji="1" lang="en-US" altLang="ja-JP" err="1"/>
              <a:t>freesale</a:t>
            </a:r>
            <a:r>
              <a:rPr kumimoji="1" lang="en-US" altLang="ja-JP"/>
              <a:t> All Rights Reserved. </a:t>
            </a:r>
            <a:endParaRPr kumimoji="1" lang="ja-JP" altLang="en-US"/>
          </a:p>
        </p:txBody>
      </p:sp>
      <p:sp>
        <p:nvSpPr>
          <p:cNvPr id="7" name="スライド番号プレースホルダ 6"/>
          <p:cNvSpPr>
            <a:spLocks noGrp="1"/>
          </p:cNvSpPr>
          <p:nvPr>
            <p:ph type="sldNum" sz="quarter" idx="12"/>
          </p:nvPr>
        </p:nvSpPr>
        <p:spPr/>
        <p:txBody>
          <a:bodyPr/>
          <a:lstStyle/>
          <a:p>
            <a:fld id="{441896B1-EEF4-4E14-A673-71CB558AAAB0}" type="slidenum">
              <a:rPr kumimoji="1" lang="ja-JP" altLang="en-US" smtClean="0"/>
              <a:pPr/>
              <a:t>‹#›</a:t>
            </a:fld>
            <a:endParaRPr kumimoji="1" lang="ja-JP" altLang="en-US"/>
          </a:p>
        </p:txBody>
      </p:sp>
    </p:spTree>
    <p:extLst>
      <p:ext uri="{BB962C8B-B14F-4D97-AF65-F5344CB8AC3E}">
        <p14:creationId xmlns:p14="http://schemas.microsoft.com/office/powerpoint/2010/main" val="1250604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ECFF">
            <a:alpha val="0"/>
          </a:srgbClr>
        </a:solidFill>
        <a:effectLst/>
      </p:bgPr>
    </p:bg>
    <p:spTree>
      <p:nvGrpSpPr>
        <p:cNvPr id="1" name=""/>
        <p:cNvGrpSpPr/>
        <p:nvPr/>
      </p:nvGrpSpPr>
      <p:grpSpPr>
        <a:xfrm>
          <a:off x="0" y="0"/>
          <a:ext cx="0" cy="0"/>
          <a:chOff x="0" y="0"/>
          <a:chExt cx="0" cy="0"/>
        </a:xfrm>
      </p:grpSpPr>
      <p:sp>
        <p:nvSpPr>
          <p:cNvPr id="4" name="正方形/長方形 3"/>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 5"/>
          <p:cNvSpPr>
            <a:spLocks noGrp="1"/>
          </p:cNvSpPr>
          <p:nvPr>
            <p:ph type="sldNum" sz="quarter" idx="4"/>
          </p:nvPr>
        </p:nvSpPr>
        <p:spPr>
          <a:xfrm>
            <a:off x="9168341" y="6525344"/>
            <a:ext cx="2844800" cy="216024"/>
          </a:xfrm>
          <a:prstGeom prst="rect">
            <a:avLst/>
          </a:prstGeom>
        </p:spPr>
        <p:txBody>
          <a:bodyPr vert="horz" lIns="91440" tIns="45720" rIns="91440" bIns="45720" rtlCol="0" anchor="ctr"/>
          <a:lstStyle>
            <a:lvl1pPr algn="r">
              <a:defRPr sz="1000">
                <a:solidFill>
                  <a:schemeClr val="tx1">
                    <a:tint val="75000"/>
                  </a:schemeClr>
                </a:solidFill>
              </a:defRPr>
            </a:lvl1pPr>
          </a:lstStyle>
          <a:p>
            <a:fld id="{441896B1-EEF4-4E14-A673-71CB558AAAB0}" type="slidenum">
              <a:rPr lang="ja-JP" altLang="en-US" smtClean="0"/>
              <a:pPr/>
              <a:t>‹#›</a:t>
            </a:fld>
            <a:endParaRPr lang="ja-JP" altLang="en-US"/>
          </a:p>
        </p:txBody>
      </p:sp>
    </p:spTree>
    <p:extLst>
      <p:ext uri="{BB962C8B-B14F-4D97-AF65-F5344CB8AC3E}">
        <p14:creationId xmlns:p14="http://schemas.microsoft.com/office/powerpoint/2010/main" val="1367421632"/>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46" r:id="rId12"/>
    <p:sldLayoutId id="2147483747" r:id="rId13"/>
    <p:sldLayoutId id="2147483748" r:id="rId14"/>
  </p:sldLayoutIdLst>
  <p:hf hdr="0" ftr="0" dt="0"/>
  <p:txStyles>
    <p:titleStyle>
      <a:lvl1pPr algn="ctr" defTabSz="914400" rtl="0" eaLnBrk="1" latinLnBrk="0" hangingPunct="1">
        <a:spcBef>
          <a:spcPct val="0"/>
        </a:spcBef>
        <a:buNone/>
        <a:defRPr kumimoji="1" sz="3800" kern="1200">
          <a:solidFill>
            <a:schemeClr val="tx1"/>
          </a:solidFill>
          <a:latin typeface="游ゴシック Medium" panose="020B0500000000000000" pitchFamily="50" charset="-128"/>
          <a:ea typeface="游ゴシック Medium" panose="020B0500000000000000" pitchFamily="50" charset="-128"/>
          <a:cs typeface="游ゴシック Medium" panose="020B0500000000000000" pitchFamily="50" charset="-128"/>
        </a:defRPr>
      </a:lvl1pPr>
    </p:titleStyle>
    <p:bodyStyle>
      <a:lvl1pPr marL="342900" indent="-342900" algn="l" defTabSz="914400" rtl="0" eaLnBrk="1" latinLnBrk="0" hangingPunct="1">
        <a:spcBef>
          <a:spcPct val="20000"/>
        </a:spcBef>
        <a:buFont typeface="Arial" pitchFamily="34" charset="0"/>
        <a:buNone/>
        <a:defRPr kumimoji="1" sz="2800" kern="1200">
          <a:solidFill>
            <a:schemeClr val="tx1"/>
          </a:solidFill>
          <a:latin typeface="游ゴシック Medium" panose="020B0500000000000000" pitchFamily="50" charset="-128"/>
          <a:ea typeface="游ゴシック Medium" panose="020B0500000000000000" pitchFamily="50" charset="-128"/>
          <a:cs typeface="游ゴシック Medium" panose="020B0500000000000000" pitchFamily="50" charset="-128"/>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游ゴシック Medium" panose="020B0500000000000000" pitchFamily="50" charset="-128"/>
          <a:ea typeface="游ゴシック Medium" panose="020B0500000000000000" pitchFamily="50" charset="-128"/>
          <a:cs typeface="游ゴシック Medium" panose="020B0500000000000000"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游ゴシック Medium" panose="020B0500000000000000" pitchFamily="50" charset="-128"/>
          <a:ea typeface="游ゴシック Medium" panose="020B0500000000000000" pitchFamily="50" charset="-128"/>
          <a:cs typeface="游ゴシック Medium" panose="020B0500000000000000"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游ゴシック Medium" panose="020B0500000000000000" pitchFamily="50" charset="-128"/>
          <a:ea typeface="游ゴシック Medium" panose="020B0500000000000000" pitchFamily="50" charset="-128"/>
          <a:cs typeface="游ゴシック Medium" panose="020B0500000000000000"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游ゴシック Medium" panose="020B0500000000000000" pitchFamily="50" charset="-128"/>
          <a:ea typeface="游ゴシック Medium" panose="020B0500000000000000" pitchFamily="50" charset="-128"/>
          <a:cs typeface="游ゴシック Medium" panose="020B0500000000000000"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DC30D57F-03E6-436D-9CBF-36E5F25DECB7}"/>
              </a:ext>
            </a:extLst>
          </p:cNvPr>
          <p:cNvSpPr txBox="1"/>
          <p:nvPr/>
        </p:nvSpPr>
        <p:spPr>
          <a:xfrm>
            <a:off x="236902" y="2560396"/>
            <a:ext cx="11718196" cy="1737207"/>
          </a:xfrm>
          <a:prstGeom prst="rect">
            <a:avLst/>
          </a:prstGeom>
          <a:noFill/>
        </p:spPr>
        <p:txBody>
          <a:bodyPr wrap="square" rtlCol="0">
            <a:spAutoFit/>
          </a:bodyPr>
          <a:lstStyle/>
          <a:p>
            <a:pPr marL="0" marR="0" lvl="0" indent="0" algn="ctr" defTabSz="914400" rtl="0" eaLnBrk="1" fontAlgn="auto" latinLnBrk="0" hangingPunct="1">
              <a:lnSpc>
                <a:spcPts val="7000"/>
              </a:lnSpc>
              <a:spcBef>
                <a:spcPts val="0"/>
              </a:spcBef>
              <a:spcAft>
                <a:spcPts val="0"/>
              </a:spcAft>
              <a:buClrTx/>
              <a:buSzTx/>
              <a:buFontTx/>
              <a:buNone/>
              <a:tabLst/>
              <a:defRPr/>
            </a:pPr>
            <a:r>
              <a:rPr kumimoji="1" lang="ja-JP" altLang="en-US" sz="4000" b="1" i="0" u="none" strike="noStrike" kern="1200" cap="none" spc="10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未来創造会議を運営する</a:t>
            </a:r>
          </a:p>
          <a:p>
            <a:pPr marL="0" marR="0" lvl="0" indent="0" algn="ctr" defTabSz="914400" rtl="0" eaLnBrk="1" fontAlgn="auto" latinLnBrk="0" hangingPunct="1">
              <a:lnSpc>
                <a:spcPts val="7000"/>
              </a:lnSpc>
              <a:spcBef>
                <a:spcPts val="0"/>
              </a:spcBef>
              <a:spcAft>
                <a:spcPts val="0"/>
              </a:spcAft>
              <a:buClrTx/>
              <a:buSzTx/>
              <a:buFontTx/>
              <a:buNone/>
              <a:tabLst/>
              <a:defRPr/>
            </a:pPr>
            <a:r>
              <a:rPr kumimoji="1" lang="ja-JP" altLang="en-US" sz="4000" b="1" i="0" u="none" strike="noStrike" kern="1200" cap="none" spc="10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新たな法人について</a:t>
            </a:r>
          </a:p>
        </p:txBody>
      </p:sp>
      <p:sp>
        <p:nvSpPr>
          <p:cNvPr id="59" name="Shape 10">
            <a:extLst>
              <a:ext uri="{FF2B5EF4-FFF2-40B4-BE49-F238E27FC236}">
                <a16:creationId xmlns:a16="http://schemas.microsoft.com/office/drawing/2014/main" id="{BC14760A-2EE8-4D0D-8F8F-140519548575}"/>
              </a:ext>
            </a:extLst>
          </p:cNvPr>
          <p:cNvSpPr/>
          <p:nvPr/>
        </p:nvSpPr>
        <p:spPr>
          <a:xfrm>
            <a:off x="276231" y="5179160"/>
            <a:ext cx="9180000" cy="65455"/>
          </a:xfrm>
          <a:prstGeom prst="rect">
            <a:avLst/>
          </a:prstGeom>
          <a:solidFill>
            <a:srgbClr val="003CB4"/>
          </a:solidFill>
          <a:ln/>
          <a:effectLst>
            <a:outerShdw blurRad="50800" dist="38100" dir="5400000" algn="t" rotWithShape="0">
              <a:prstClr val="black">
                <a:alpha val="40000"/>
              </a:prstClr>
            </a:outer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60" name="Shape 12">
            <a:extLst>
              <a:ext uri="{FF2B5EF4-FFF2-40B4-BE49-F238E27FC236}">
                <a16:creationId xmlns:a16="http://schemas.microsoft.com/office/drawing/2014/main" id="{DC83E0A6-38AD-4A65-AA35-167B41E988A0}"/>
              </a:ext>
            </a:extLst>
          </p:cNvPr>
          <p:cNvSpPr/>
          <p:nvPr/>
        </p:nvSpPr>
        <p:spPr>
          <a:xfrm>
            <a:off x="8895098" y="5248776"/>
            <a:ext cx="3060000" cy="36000"/>
          </a:xfrm>
          <a:prstGeom prst="rect">
            <a:avLst/>
          </a:prstGeom>
          <a:solidFill>
            <a:srgbClr val="00AC4E"/>
          </a:solidFill>
          <a:ln/>
          <a:effectLst>
            <a:outerShdw blurRad="50800" dist="38100" dir="5400000" algn="t" rotWithShape="0">
              <a:prstClr val="black">
                <a:alpha val="40000"/>
              </a:prstClr>
            </a:outer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 name="正方形/長方形 10">
            <a:extLst>
              <a:ext uri="{FF2B5EF4-FFF2-40B4-BE49-F238E27FC236}">
                <a16:creationId xmlns:a16="http://schemas.microsoft.com/office/drawing/2014/main" id="{9E874F00-5FF3-4B0A-A95C-41634B7F96A7}"/>
              </a:ext>
            </a:extLst>
          </p:cNvPr>
          <p:cNvSpPr/>
          <p:nvPr/>
        </p:nvSpPr>
        <p:spPr>
          <a:xfrm>
            <a:off x="0" y="0"/>
            <a:ext cx="12192000" cy="272878"/>
          </a:xfrm>
          <a:prstGeom prst="rect">
            <a:avLst/>
          </a:prstGeom>
          <a:gradFill flip="none" rotWithShape="1">
            <a:gsLst>
              <a:gs pos="42000">
                <a:srgbClr val="003CB4"/>
              </a:gs>
              <a:gs pos="100000">
                <a:srgbClr val="00B050"/>
              </a:gs>
            </a:gsLst>
            <a:lin ang="0" scaled="1"/>
            <a:tileRect/>
          </a:gradFill>
          <a:ln w="254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780BAF62-1628-44DD-8D8E-E0DF338239C8}"/>
              </a:ext>
            </a:extLst>
          </p:cNvPr>
          <p:cNvSpPr txBox="1"/>
          <p:nvPr/>
        </p:nvSpPr>
        <p:spPr>
          <a:xfrm>
            <a:off x="10300446" y="321470"/>
            <a:ext cx="1407669" cy="461665"/>
          </a:xfrm>
          <a:prstGeom prst="rect">
            <a:avLst/>
          </a:prstGeom>
          <a:solidFill>
            <a:schemeClr val="bg1"/>
          </a:solidFill>
          <a:ln w="22225">
            <a:solidFill>
              <a:schemeClr val="tx1"/>
            </a:solid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1" i="0" u="none" strike="noStrike" kern="1200" cap="none" spc="100" normalizeH="0" noProof="0" dirty="0">
                <a:ln>
                  <a:noFill/>
                </a:ln>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資料３</a:t>
            </a:r>
            <a:endParaRPr kumimoji="0" lang="en-US" altLang="ja-JP" sz="2400" b="1" i="0" u="none" strike="noStrike" kern="1200" cap="none" spc="100" normalizeH="0" noProof="0" dirty="0">
              <a:ln>
                <a:noFill/>
              </a:ln>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Tree>
    <p:extLst>
      <p:ext uri="{BB962C8B-B14F-4D97-AF65-F5344CB8AC3E}">
        <p14:creationId xmlns:p14="http://schemas.microsoft.com/office/powerpoint/2010/main" val="4197363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07187-9F3C-54A5-0FD6-3C7C5166C819}"/>
            </a:ext>
          </a:extLst>
        </p:cNvPr>
        <p:cNvGrpSpPr/>
        <p:nvPr/>
      </p:nvGrpSpPr>
      <p:grpSpPr>
        <a:xfrm>
          <a:off x="0" y="0"/>
          <a:ext cx="0" cy="0"/>
          <a:chOff x="0" y="0"/>
          <a:chExt cx="0" cy="0"/>
        </a:xfrm>
      </p:grpSpPr>
      <p:sp>
        <p:nvSpPr>
          <p:cNvPr id="61" name="テキスト ボックス 60">
            <a:extLst>
              <a:ext uri="{FF2B5EF4-FFF2-40B4-BE49-F238E27FC236}">
                <a16:creationId xmlns:a16="http://schemas.microsoft.com/office/drawing/2014/main" id="{EB7E5644-E673-B3DF-FE66-01BD078617C5}"/>
              </a:ext>
            </a:extLst>
          </p:cNvPr>
          <p:cNvSpPr txBox="1"/>
          <p:nvPr/>
        </p:nvSpPr>
        <p:spPr>
          <a:xfrm>
            <a:off x="353642" y="-197821"/>
            <a:ext cx="11718196" cy="690702"/>
          </a:xfrm>
          <a:prstGeom prst="rect">
            <a:avLst/>
          </a:prstGeom>
          <a:noFill/>
        </p:spPr>
        <p:txBody>
          <a:bodyPr wrap="square" rtlCol="0" anchor="ctr" anchorCtr="0">
            <a:spAutoFit/>
          </a:bodyPr>
          <a:lstStyle/>
          <a:p>
            <a:pPr marL="0" marR="0" lvl="0" indent="0" algn="l" defTabSz="457200" rtl="0" eaLnBrk="1" fontAlgn="auto" latinLnBrk="0" hangingPunct="1">
              <a:lnSpc>
                <a:spcPct val="200000"/>
              </a:lnSpc>
              <a:spcBef>
                <a:spcPts val="0"/>
              </a:spcBef>
              <a:spcAft>
                <a:spcPts val="0"/>
              </a:spcAft>
              <a:buClrTx/>
              <a:buSzTx/>
              <a:buFontTx/>
              <a:buNone/>
              <a:tabLst/>
              <a:defRPr/>
            </a:pPr>
            <a:r>
              <a:rPr lang="ja-JP" altLang="en-US" sz="2400" b="1" spc="100">
                <a:latin typeface="BIZ UDPゴシック" panose="020B0400000000000000" pitchFamily="50" charset="-128"/>
                <a:ea typeface="BIZ UDPゴシック" panose="020B0400000000000000" pitchFamily="50" charset="-128"/>
              </a:rPr>
              <a:t>未来創造会議を運営する新たな法人の設立について</a:t>
            </a:r>
            <a:r>
              <a:rPr kumimoji="0" lang="zh-CN" altLang="en-US" sz="2400" b="1" i="0" u="none" strike="noStrike" kern="1200" cap="none" spc="100" normalizeH="0" baseline="0" noProof="0">
                <a:ln>
                  <a:noFill/>
                </a:ln>
                <a:effectLst/>
                <a:uLnTx/>
                <a:uFillTx/>
                <a:latin typeface="BIZ UDPゴシック" panose="020B0400000000000000" pitchFamily="50" charset="-128"/>
                <a:ea typeface="BIZ UDPゴシック" panose="020B0400000000000000" pitchFamily="50" charset="-128"/>
              </a:rPr>
              <a:t> </a:t>
            </a:r>
            <a:endParaRPr kumimoji="0" lang="en-US" altLang="ja-JP" sz="2400" b="1" i="0" u="none" strike="noStrike" kern="1200" cap="none" spc="100" normalizeH="0" baseline="0" noProof="0">
              <a:ln>
                <a:noFill/>
              </a:ln>
              <a:effectLst/>
              <a:uLnTx/>
              <a:uFillTx/>
              <a:latin typeface="BIZ UDPゴシック" panose="020B0400000000000000" pitchFamily="50" charset="-128"/>
              <a:ea typeface="BIZ UDPゴシック" panose="020B0400000000000000" pitchFamily="50" charset="-128"/>
            </a:endParaRPr>
          </a:p>
        </p:txBody>
      </p:sp>
      <p:sp>
        <p:nvSpPr>
          <p:cNvPr id="38" name="正方形/長方形 37">
            <a:extLst>
              <a:ext uri="{FF2B5EF4-FFF2-40B4-BE49-F238E27FC236}">
                <a16:creationId xmlns:a16="http://schemas.microsoft.com/office/drawing/2014/main" id="{7C54CA57-CB6E-4109-9E73-88A722F48710}"/>
              </a:ext>
            </a:extLst>
          </p:cNvPr>
          <p:cNvSpPr/>
          <p:nvPr/>
        </p:nvSpPr>
        <p:spPr>
          <a:xfrm>
            <a:off x="360484" y="1177059"/>
            <a:ext cx="11501315" cy="4640811"/>
          </a:xfrm>
          <a:prstGeom prst="rect">
            <a:avLst/>
          </a:prstGeom>
          <a:noFill/>
          <a:ln w="6350" cap="flat" cmpd="sng" algn="ctr">
            <a:solidFill>
              <a:srgbClr val="4472C4"/>
            </a:solidFill>
            <a:prstDash val="solid"/>
            <a:miter lim="800000"/>
          </a:ln>
          <a:effectLst/>
        </p:spPr>
        <p:txBody>
          <a:bodyPr tIns="144000" rtlCol="0" anchor="t"/>
          <a:lstStyle/>
          <a:p>
            <a:pPr marL="0" marR="0" lvl="0" indent="0" defTabSz="457200" eaLnBrk="1" fontAlgn="auto" latinLnBrk="0" hangingPunct="1">
              <a:lnSpc>
                <a:spcPct val="120000"/>
              </a:lnSpc>
              <a:spcBef>
                <a:spcPts val="0"/>
              </a:spcBef>
              <a:spcAft>
                <a:spcPts val="0"/>
              </a:spcAft>
              <a:buClrTx/>
              <a:buSzTx/>
              <a:buFontTx/>
              <a:buNone/>
              <a:tabLst/>
              <a:defRPr/>
            </a:pPr>
            <a:endParaRPr kumimoji="0" lang="en-US" altLang="ja-JP" sz="1200" b="1" i="0" u="sng" strike="noStrike" kern="0" cap="none" spc="0" normalizeH="0" baseline="0" noProof="0">
              <a:ln>
                <a:noFill/>
              </a:ln>
              <a:solidFill>
                <a:prstClr val="black"/>
              </a:solidFill>
              <a:effectLst/>
              <a:highlight>
                <a:srgbClr val="FFFF00"/>
              </a:highlight>
              <a:uLnTx/>
              <a:uFillTx/>
              <a:latin typeface="BIZ UDPゴシック" panose="020B0400000000000000" pitchFamily="50" charset="-128"/>
              <a:ea typeface="BIZ UDPゴシック" panose="020B0400000000000000" pitchFamily="50" charset="-128"/>
              <a:cs typeface="+mn-cs"/>
            </a:endParaRPr>
          </a:p>
        </p:txBody>
      </p:sp>
      <p:sp>
        <p:nvSpPr>
          <p:cNvPr id="39" name="テキスト ボックス 38">
            <a:extLst>
              <a:ext uri="{FF2B5EF4-FFF2-40B4-BE49-F238E27FC236}">
                <a16:creationId xmlns:a16="http://schemas.microsoft.com/office/drawing/2014/main" id="{FC01CF76-1999-4133-95E5-47E12F71F815}"/>
              </a:ext>
            </a:extLst>
          </p:cNvPr>
          <p:cNvSpPr txBox="1"/>
          <p:nvPr/>
        </p:nvSpPr>
        <p:spPr>
          <a:xfrm>
            <a:off x="432333" y="955020"/>
            <a:ext cx="4334976" cy="432000"/>
          </a:xfrm>
          <a:prstGeom prst="rect">
            <a:avLst/>
          </a:prstGeom>
          <a:solidFill>
            <a:srgbClr val="4472C4"/>
          </a:solidFill>
          <a:ln w="19050" cap="flat" cmpd="sng" algn="ctr">
            <a:solidFill>
              <a:sysClr val="window" lastClr="FFFFFF"/>
            </a:solidFill>
            <a:prstDash val="solid"/>
            <a:miter lim="800000"/>
          </a:ln>
          <a:effectLst/>
        </p:spPr>
        <p:txBody>
          <a:bodyPr wrap="square" lIns="36000" rIns="36000" rtlCol="0" anchor="ctr" anchorCtr="0">
            <a:noAutofit/>
          </a:bodyPr>
          <a:lstStyle>
            <a:defPPr>
              <a:defRPr lang="en-US"/>
            </a:defPPr>
            <a:lvl1pPr algn="ctr">
              <a:defRPr kumimoji="1" sz="1300">
                <a:ln w="0"/>
                <a:solidFill>
                  <a:schemeClr val="bg1"/>
                </a:solidFill>
                <a:effectLst>
                  <a:outerShdw blurRad="38100" dist="25400" dir="5400000" algn="ctr" rotWithShape="0">
                    <a:srgbClr val="6E747A">
                      <a:alpha val="43000"/>
                    </a:srgbClr>
                  </a:outerShdw>
                </a:effectLst>
                <a:latin typeface="BIZ UDPゴシック" panose="020B0400000000000000" pitchFamily="50" charset="-128"/>
                <a:ea typeface="BIZ UDPゴシック" panose="020B0400000000000000" pitchFamily="50" charset="-128"/>
              </a:defRPr>
            </a:lvl1pPr>
          </a:lstStyle>
          <a:p>
            <a:pPr marL="0" marR="0" lvl="0" indent="0" algn="ctr" defTabSz="457200" eaLnBrk="1" fontAlgn="auto" latinLnBrk="0" hangingPunct="1">
              <a:lnSpc>
                <a:spcPct val="100000"/>
              </a:lnSpc>
              <a:spcBef>
                <a:spcPts val="0"/>
              </a:spcBef>
              <a:spcAft>
                <a:spcPts val="0"/>
              </a:spcAft>
              <a:buClrTx/>
              <a:buSzTx/>
              <a:buFontTx/>
              <a:buNone/>
              <a:tabLst/>
              <a:defRPr/>
            </a:pPr>
            <a:r>
              <a:rPr lang="ja-JP" altLang="en-US" sz="1800" b="1" kern="0">
                <a:solidFill>
                  <a:prstClr val="white"/>
                </a:solidFill>
                <a:effectLst/>
              </a:rPr>
              <a:t>新たな法人について</a:t>
            </a:r>
            <a:endParaRPr kumimoji="1" lang="en-US" altLang="ja-JP" sz="1800" b="1" i="0" u="none" strike="noStrike" kern="0" cap="none" spc="0" normalizeH="0" baseline="0" noProof="0">
              <a:ln w="0"/>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40" name="正方形/長方形 39">
            <a:extLst>
              <a:ext uri="{FF2B5EF4-FFF2-40B4-BE49-F238E27FC236}">
                <a16:creationId xmlns:a16="http://schemas.microsoft.com/office/drawing/2014/main" id="{AEE8C4F1-01B1-4889-B2C0-1051CA419CA3}"/>
              </a:ext>
            </a:extLst>
          </p:cNvPr>
          <p:cNvSpPr/>
          <p:nvPr/>
        </p:nvSpPr>
        <p:spPr>
          <a:xfrm>
            <a:off x="603013" y="1533422"/>
            <a:ext cx="11016256" cy="418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lvl="0" defTabSz="914400">
              <a:lnSpc>
                <a:spcPct val="150000"/>
              </a:lnSpc>
              <a:defRPr/>
            </a:pPr>
            <a:r>
              <a:rPr kumimoji="1" lang="ja-JP" altLang="en-US" sz="1700" spc="100">
                <a:solidFill>
                  <a:prstClr val="black"/>
                </a:solidFill>
                <a:latin typeface="BIZ UDPゴシック" panose="020B0400000000000000" pitchFamily="50" charset="-128"/>
                <a:ea typeface="BIZ UDPゴシック" panose="020B0400000000000000" pitchFamily="50" charset="-128"/>
              </a:rPr>
              <a:t>　</a:t>
            </a:r>
            <a:endParaRPr kumimoji="1" lang="ja-JP" altLang="en-US" sz="1700" i="0" u="none" strike="noStrike" kern="1200" cap="none" spc="100" normalizeH="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7" name="正方形/長方形 6">
            <a:extLst>
              <a:ext uri="{FF2B5EF4-FFF2-40B4-BE49-F238E27FC236}">
                <a16:creationId xmlns:a16="http://schemas.microsoft.com/office/drawing/2014/main" id="{A87D196C-0782-486E-9B23-633D6A4B40F1}"/>
              </a:ext>
            </a:extLst>
          </p:cNvPr>
          <p:cNvSpPr/>
          <p:nvPr/>
        </p:nvSpPr>
        <p:spPr>
          <a:xfrm>
            <a:off x="603013" y="1689040"/>
            <a:ext cx="11016256" cy="34650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lvl="0" defTabSz="914400">
              <a:lnSpc>
                <a:spcPct val="150000"/>
              </a:lnSpc>
              <a:defRPr/>
            </a:pPr>
            <a:r>
              <a:rPr kumimoji="1" lang="ja-JP" altLang="en-US" sz="1700" spc="100" dirty="0">
                <a:solidFill>
                  <a:schemeClr val="tx1"/>
                </a:solidFill>
                <a:latin typeface="BIZ UDPゴシック" panose="020B0400000000000000" pitchFamily="50" charset="-128"/>
                <a:ea typeface="BIZ UDPゴシック" panose="020B0400000000000000" pitchFamily="50" charset="-128"/>
              </a:rPr>
              <a:t>〇　未来創造会議の目的である、「持続的な成長・発展」と、「世界が直面する課題解決への貢献」、</a:t>
            </a:r>
            <a:endParaRPr kumimoji="1" lang="en-US" altLang="ja-JP" sz="1700" spc="100" dirty="0">
              <a:solidFill>
                <a:schemeClr val="tx1"/>
              </a:solidFill>
              <a:latin typeface="BIZ UDPゴシック" panose="020B0400000000000000" pitchFamily="50" charset="-128"/>
              <a:ea typeface="BIZ UDPゴシック" panose="020B0400000000000000" pitchFamily="50" charset="-128"/>
            </a:endParaRPr>
          </a:p>
          <a:p>
            <a:pPr lvl="0" defTabSz="914400">
              <a:lnSpc>
                <a:spcPct val="150000"/>
              </a:lnSpc>
              <a:defRPr/>
            </a:pPr>
            <a:r>
              <a:rPr kumimoji="1" lang="ja-JP" altLang="en-US" sz="1700" spc="100" dirty="0">
                <a:solidFill>
                  <a:schemeClr val="tx1"/>
                </a:solidFill>
                <a:latin typeface="BIZ UDPゴシック" panose="020B0400000000000000" pitchFamily="50" charset="-128"/>
                <a:ea typeface="BIZ UDPゴシック" panose="020B0400000000000000" pitchFamily="50" charset="-128"/>
              </a:rPr>
              <a:t>　　「大阪・関西のプレゼンスの向上」を実現していくことを目的とした法人</a:t>
            </a:r>
            <a:endParaRPr kumimoji="1" lang="en-US" altLang="ja-JP" sz="1700" spc="100" dirty="0">
              <a:solidFill>
                <a:schemeClr val="tx1"/>
              </a:solidFill>
              <a:latin typeface="BIZ UDPゴシック" panose="020B0400000000000000" pitchFamily="50" charset="-128"/>
              <a:ea typeface="BIZ UDPゴシック" panose="020B0400000000000000" pitchFamily="50" charset="-128"/>
            </a:endParaRPr>
          </a:p>
          <a:p>
            <a:pPr lvl="0" defTabSz="914400">
              <a:lnSpc>
                <a:spcPct val="150000"/>
              </a:lnSpc>
              <a:defRPr/>
            </a:pPr>
            <a:endParaRPr kumimoji="1" lang="en-US" altLang="ja-JP" sz="1000" spc="100" dirty="0">
              <a:solidFill>
                <a:schemeClr val="tx1"/>
              </a:solidFill>
              <a:latin typeface="BIZ UDPゴシック" panose="020B0400000000000000" pitchFamily="50" charset="-128"/>
              <a:ea typeface="BIZ UDPゴシック" panose="020B0400000000000000" pitchFamily="50" charset="-128"/>
            </a:endParaRPr>
          </a:p>
          <a:p>
            <a:pPr lvl="0" defTabSz="914400">
              <a:lnSpc>
                <a:spcPct val="150000"/>
              </a:lnSpc>
              <a:defRPr/>
            </a:pPr>
            <a:r>
              <a:rPr kumimoji="1" lang="ja-JP" altLang="en-US" sz="1700" spc="100" dirty="0">
                <a:solidFill>
                  <a:schemeClr val="tx1"/>
                </a:solidFill>
                <a:latin typeface="BIZ UDPゴシック" panose="020B0400000000000000" pitchFamily="50" charset="-128"/>
                <a:ea typeface="BIZ UDPゴシック" panose="020B0400000000000000" pitchFamily="50" charset="-128"/>
              </a:rPr>
              <a:t>〇　まずは、万博の剰余金をまとめて承継し、未来創造会議で決定する万博レガシーとして取り組むべき</a:t>
            </a:r>
            <a:endParaRPr kumimoji="1" lang="en-US" altLang="ja-JP" sz="1700" spc="100" dirty="0">
              <a:solidFill>
                <a:schemeClr val="tx1"/>
              </a:solidFill>
              <a:latin typeface="BIZ UDPゴシック" panose="020B0400000000000000" pitchFamily="50" charset="-128"/>
              <a:ea typeface="BIZ UDPゴシック" panose="020B0400000000000000" pitchFamily="50" charset="-128"/>
            </a:endParaRPr>
          </a:p>
          <a:p>
            <a:pPr lvl="0" defTabSz="914400">
              <a:lnSpc>
                <a:spcPct val="150000"/>
              </a:lnSpc>
              <a:defRPr/>
            </a:pPr>
            <a:r>
              <a:rPr kumimoji="1" lang="ja-JP" altLang="en-US" sz="1700" spc="100" dirty="0">
                <a:solidFill>
                  <a:schemeClr val="tx1"/>
                </a:solidFill>
                <a:latin typeface="BIZ UDPゴシック" panose="020B0400000000000000" pitchFamily="50" charset="-128"/>
                <a:ea typeface="BIZ UDPゴシック" panose="020B0400000000000000" pitchFamily="50" charset="-128"/>
              </a:rPr>
              <a:t>　　事項等を推進</a:t>
            </a:r>
            <a:endParaRPr kumimoji="1" lang="en-US" altLang="ja-JP" sz="1700" spc="100" dirty="0">
              <a:solidFill>
                <a:schemeClr val="tx1"/>
              </a:solidFill>
              <a:latin typeface="BIZ UDPゴシック" panose="020B0400000000000000" pitchFamily="50" charset="-128"/>
              <a:ea typeface="BIZ UDPゴシック" panose="020B0400000000000000" pitchFamily="50" charset="-128"/>
            </a:endParaRPr>
          </a:p>
          <a:p>
            <a:pPr lvl="0" defTabSz="914400">
              <a:lnSpc>
                <a:spcPct val="150000"/>
              </a:lnSpc>
              <a:defRPr/>
            </a:pPr>
            <a:endParaRPr kumimoji="1" lang="en-US" altLang="ja-JP" sz="1000" spc="100" dirty="0">
              <a:solidFill>
                <a:schemeClr val="tx1"/>
              </a:solidFill>
              <a:latin typeface="BIZ UDPゴシック" panose="020B0400000000000000" pitchFamily="50" charset="-128"/>
              <a:ea typeface="BIZ UDPゴシック" panose="020B0400000000000000" pitchFamily="50" charset="-128"/>
            </a:endParaRPr>
          </a:p>
          <a:p>
            <a:pPr lvl="0" defTabSz="914400">
              <a:lnSpc>
                <a:spcPct val="150000"/>
              </a:lnSpc>
              <a:defRPr/>
            </a:pPr>
            <a:r>
              <a:rPr kumimoji="1" lang="ja-JP" altLang="en-US" sz="1700" spc="100" dirty="0">
                <a:solidFill>
                  <a:schemeClr val="tx1"/>
                </a:solidFill>
                <a:latin typeface="BIZ UDPゴシック" panose="020B0400000000000000" pitchFamily="50" charset="-128"/>
                <a:ea typeface="BIZ UDPゴシック" panose="020B0400000000000000" pitchFamily="50" charset="-128"/>
              </a:rPr>
              <a:t>〇　新たな法人は公益法人として、基金運用ではなく事業実施を主とした法人とし、大阪・関西の万博後の</a:t>
            </a:r>
            <a:endParaRPr kumimoji="1" lang="en-US" altLang="ja-JP" sz="1700" spc="100" dirty="0">
              <a:solidFill>
                <a:schemeClr val="tx1"/>
              </a:solidFill>
              <a:latin typeface="BIZ UDPゴシック" panose="020B0400000000000000" pitchFamily="50" charset="-128"/>
              <a:ea typeface="BIZ UDPゴシック" panose="020B0400000000000000" pitchFamily="50" charset="-128"/>
            </a:endParaRPr>
          </a:p>
          <a:p>
            <a:pPr lvl="0" defTabSz="914400">
              <a:lnSpc>
                <a:spcPct val="150000"/>
              </a:lnSpc>
              <a:defRPr/>
            </a:pPr>
            <a:r>
              <a:rPr kumimoji="1" lang="ja-JP" altLang="en-US" sz="1700" spc="100" dirty="0">
                <a:solidFill>
                  <a:schemeClr val="tx1"/>
                </a:solidFill>
                <a:latin typeface="BIZ UDPゴシック" panose="020B0400000000000000" pitchFamily="50" charset="-128"/>
                <a:ea typeface="BIZ UDPゴシック" panose="020B0400000000000000" pitchFamily="50" charset="-128"/>
              </a:rPr>
              <a:t>　　あるべき未来像の達成に向け、収入確保の取組や新規事業も含めた万博レガシーの取組を展開</a:t>
            </a:r>
            <a:endParaRPr kumimoji="1" lang="en-US" altLang="ja-JP" sz="1700" spc="100" dirty="0">
              <a:solidFill>
                <a:schemeClr val="tx1"/>
              </a:solidFill>
              <a:latin typeface="BIZ UDPゴシック" panose="020B0400000000000000" pitchFamily="50" charset="-128"/>
              <a:ea typeface="BIZ UDPゴシック" panose="020B0400000000000000" pitchFamily="50" charset="-128"/>
            </a:endParaRPr>
          </a:p>
          <a:p>
            <a:pPr lvl="0" defTabSz="914400">
              <a:lnSpc>
                <a:spcPct val="150000"/>
              </a:lnSpc>
              <a:defRPr/>
            </a:pPr>
            <a:endParaRPr kumimoji="1" lang="en-US" altLang="ja-JP" sz="1000" spc="100" dirty="0">
              <a:solidFill>
                <a:schemeClr val="tx1"/>
              </a:solidFill>
              <a:latin typeface="BIZ UDPゴシック" panose="020B0400000000000000" pitchFamily="50" charset="-128"/>
              <a:ea typeface="BIZ UDPゴシック" panose="020B0400000000000000" pitchFamily="50" charset="-128"/>
            </a:endParaRPr>
          </a:p>
          <a:p>
            <a:pPr lvl="0" defTabSz="914400">
              <a:lnSpc>
                <a:spcPct val="150000"/>
              </a:lnSpc>
              <a:defRPr/>
            </a:pPr>
            <a:r>
              <a:rPr kumimoji="1" lang="ja-JP" altLang="en-US" sz="1700" spc="100" dirty="0">
                <a:solidFill>
                  <a:schemeClr val="tx1"/>
                </a:solidFill>
                <a:latin typeface="BIZ UDPゴシック" panose="020B0400000000000000" pitchFamily="50" charset="-128"/>
                <a:ea typeface="BIZ UDPゴシック" panose="020B0400000000000000" pitchFamily="50" charset="-128"/>
              </a:rPr>
              <a:t>〇　法人の事務局については、推進する事業を踏まえて、必要な運営体制を構築</a:t>
            </a:r>
            <a:endParaRPr kumimoji="1" lang="en-US" altLang="ja-JP" sz="1700" spc="1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20251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07187-9F3C-54A5-0FD6-3C7C5166C819}"/>
            </a:ext>
          </a:extLst>
        </p:cNvPr>
        <p:cNvGrpSpPr/>
        <p:nvPr/>
      </p:nvGrpSpPr>
      <p:grpSpPr>
        <a:xfrm>
          <a:off x="0" y="0"/>
          <a:ext cx="0" cy="0"/>
          <a:chOff x="0" y="0"/>
          <a:chExt cx="0" cy="0"/>
        </a:xfrm>
      </p:grpSpPr>
      <p:sp>
        <p:nvSpPr>
          <p:cNvPr id="24" name="四角形: 角を丸くする 23">
            <a:extLst>
              <a:ext uri="{FF2B5EF4-FFF2-40B4-BE49-F238E27FC236}">
                <a16:creationId xmlns:a16="http://schemas.microsoft.com/office/drawing/2014/main" id="{87AA80ED-45A0-DAA7-05BE-D8E3EF739F61}"/>
              </a:ext>
            </a:extLst>
          </p:cNvPr>
          <p:cNvSpPr/>
          <p:nvPr/>
        </p:nvSpPr>
        <p:spPr>
          <a:xfrm>
            <a:off x="2068496" y="3004277"/>
            <a:ext cx="8291745" cy="915451"/>
          </a:xfrm>
          <a:prstGeom prst="roundRect">
            <a:avLst>
              <a:gd name="adj" fmla="val 17488"/>
            </a:avLst>
          </a:prstGeom>
          <a:solidFill>
            <a:srgbClr val="CCFFFF">
              <a:alpha val="41000"/>
            </a:srgbClr>
          </a:solidFill>
          <a:ln w="19050">
            <a:noFill/>
          </a:ln>
        </p:spPr>
        <p:txBody>
          <a:bodyPr wrap="square" tIns="0" bIns="0" rtlCol="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en-US" altLang="ja-JP" sz="2400" b="1" i="0" u="none" strike="noStrike" kern="0" cap="none" spc="0" normalizeH="0" baseline="0" noProof="0">
              <a:ln>
                <a:noFill/>
              </a:ln>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61" name="テキスト ボックス 60">
            <a:extLst>
              <a:ext uri="{FF2B5EF4-FFF2-40B4-BE49-F238E27FC236}">
                <a16:creationId xmlns:a16="http://schemas.microsoft.com/office/drawing/2014/main" id="{EB7E5644-E673-B3DF-FE66-01BD078617C5}"/>
              </a:ext>
            </a:extLst>
          </p:cNvPr>
          <p:cNvSpPr txBox="1"/>
          <p:nvPr/>
        </p:nvSpPr>
        <p:spPr>
          <a:xfrm>
            <a:off x="353642" y="-197821"/>
            <a:ext cx="11718196" cy="690702"/>
          </a:xfrm>
          <a:prstGeom prst="rect">
            <a:avLst/>
          </a:prstGeom>
          <a:noFill/>
        </p:spPr>
        <p:txBody>
          <a:bodyPr wrap="square" rtlCol="0" anchor="ctr" anchorCtr="0">
            <a:spAutoFit/>
          </a:bodyPr>
          <a:lstStyle/>
          <a:p>
            <a:pPr marL="0" marR="0" lvl="0" indent="0" algn="l" defTabSz="457200" rtl="0" eaLnBrk="1" fontAlgn="auto" latinLnBrk="0" hangingPunct="1">
              <a:lnSpc>
                <a:spcPct val="200000"/>
              </a:lnSpc>
              <a:spcBef>
                <a:spcPts val="0"/>
              </a:spcBef>
              <a:spcAft>
                <a:spcPts val="0"/>
              </a:spcAft>
              <a:buClrTx/>
              <a:buSzTx/>
              <a:buFontTx/>
              <a:buNone/>
              <a:tabLst/>
              <a:defRPr/>
            </a:pPr>
            <a:r>
              <a:rPr kumimoji="0" lang="ja-JP" altLang="en-US" sz="2400" b="1" i="0" u="none" strike="noStrike" kern="1200" cap="none" spc="100" normalizeH="0" baseline="0" noProof="0">
                <a:ln>
                  <a:noFill/>
                </a:ln>
                <a:effectLst/>
                <a:uLnTx/>
                <a:uFillTx/>
                <a:latin typeface="BIZ UDPゴシック" panose="020B0400000000000000" pitchFamily="50" charset="-128"/>
                <a:ea typeface="BIZ UDPゴシック" panose="020B0400000000000000" pitchFamily="50" charset="-128"/>
              </a:rPr>
              <a:t>新たな法人が推進する事業</a:t>
            </a:r>
          </a:p>
        </p:txBody>
      </p:sp>
      <p:sp>
        <p:nvSpPr>
          <p:cNvPr id="18" name="テキスト ボックス 17">
            <a:extLst>
              <a:ext uri="{FF2B5EF4-FFF2-40B4-BE49-F238E27FC236}">
                <a16:creationId xmlns:a16="http://schemas.microsoft.com/office/drawing/2014/main" id="{8A252CD9-90B2-CE9B-29A2-439F17B989CA}"/>
              </a:ext>
            </a:extLst>
          </p:cNvPr>
          <p:cNvSpPr txBox="1"/>
          <p:nvPr/>
        </p:nvSpPr>
        <p:spPr>
          <a:xfrm>
            <a:off x="268164" y="4750250"/>
            <a:ext cx="7525450" cy="338554"/>
          </a:xfrm>
          <a:prstGeom prst="rect">
            <a:avLst/>
          </a:prstGeom>
          <a:noFill/>
          <a:ln>
            <a:noFill/>
          </a:ln>
        </p:spPr>
        <p:txBody>
          <a:bodyPr wrap="square">
            <a:spAutoFit/>
          </a:bodyPr>
          <a:lstStyle/>
          <a:p>
            <a:pPr algn="just" fontAlgn="base"/>
            <a:r>
              <a:rPr lang="ja-JP" altLang="en-US" sz="1600" b="1">
                <a:solidFill>
                  <a:srgbClr val="000000"/>
                </a:solidFill>
                <a:latin typeface="BIZ UDPゴシック" panose="020B0400000000000000" pitchFamily="50" charset="-128"/>
                <a:ea typeface="BIZ UDPゴシック" panose="020B0400000000000000" pitchFamily="50" charset="-128"/>
              </a:rPr>
              <a:t>■　未来創造会議の法人が推進する事業</a:t>
            </a:r>
            <a:endParaRPr lang="en-US" altLang="ja-JP" sz="1600" b="1">
              <a:solidFill>
                <a:srgbClr val="FF0000"/>
              </a:solidFill>
              <a:latin typeface="BIZ UDPゴシック" panose="020B0400000000000000" pitchFamily="50" charset="-128"/>
              <a:ea typeface="BIZ UDPゴシック" panose="020B0400000000000000" pitchFamily="50" charset="-128"/>
            </a:endParaRPr>
          </a:p>
        </p:txBody>
      </p:sp>
      <p:sp>
        <p:nvSpPr>
          <p:cNvPr id="34" name="正方形/長方形 33">
            <a:extLst>
              <a:ext uri="{FF2B5EF4-FFF2-40B4-BE49-F238E27FC236}">
                <a16:creationId xmlns:a16="http://schemas.microsoft.com/office/drawing/2014/main" id="{9D61C8AF-8C76-4D78-8C5B-3B207F8EF31C}"/>
              </a:ext>
            </a:extLst>
          </p:cNvPr>
          <p:cNvSpPr/>
          <p:nvPr/>
        </p:nvSpPr>
        <p:spPr>
          <a:xfrm>
            <a:off x="534708" y="5528956"/>
            <a:ext cx="11201571" cy="10451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23">
              <a:spcBef>
                <a:spcPts val="601"/>
              </a:spcBef>
              <a:defRPr/>
            </a:pPr>
            <a:r>
              <a:rPr lang="ja-JP" altLang="en-US" sz="1600" dirty="0">
                <a:solidFill>
                  <a:schemeClr val="tx1"/>
                </a:solidFill>
                <a:latin typeface="BIZ UDPゴシック" panose="020B0400000000000000" pitchFamily="50" charset="-128"/>
                <a:ea typeface="BIZ UDPゴシック" panose="020B0400000000000000" pitchFamily="50" charset="-128"/>
              </a:rPr>
              <a:t>　〇　</a:t>
            </a:r>
            <a:r>
              <a:rPr lang="ja-JP" altLang="en-US" sz="1600" dirty="0">
                <a:solidFill>
                  <a:srgbClr val="000000"/>
                </a:solidFill>
                <a:latin typeface="BIZ UDPゴシック" panose="020B0400000000000000" pitchFamily="50" charset="-128"/>
                <a:ea typeface="BIZ UDPゴシック" panose="020B0400000000000000" pitchFamily="50" charset="-128"/>
              </a:rPr>
              <a:t>成果検証委員会の報告を踏まえた</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defTabSz="914423">
              <a:spcBef>
                <a:spcPts val="601"/>
              </a:spcBef>
              <a:defRPr/>
            </a:pPr>
            <a:r>
              <a:rPr lang="ja-JP" altLang="en-US" sz="1600" dirty="0">
                <a:solidFill>
                  <a:srgbClr val="000000"/>
                </a:solidFill>
                <a:latin typeface="BIZ UDPゴシック" panose="020B0400000000000000" pitchFamily="50" charset="-128"/>
                <a:ea typeface="BIZ UDPゴシック" panose="020B0400000000000000" pitchFamily="50" charset="-128"/>
              </a:rPr>
              <a:t>　　　　</a:t>
            </a:r>
            <a:r>
              <a:rPr lang="ja-JP" altLang="en-US" sz="1600" b="1" dirty="0">
                <a:solidFill>
                  <a:srgbClr val="000000"/>
                </a:solidFill>
                <a:latin typeface="BIZ UDPゴシック" panose="020B0400000000000000" pitchFamily="50" charset="-128"/>
                <a:ea typeface="BIZ UDPゴシック" panose="020B0400000000000000" pitchFamily="50" charset="-128"/>
              </a:rPr>
              <a:t>大阪・関西万博のレガシー展開に関する事業</a:t>
            </a:r>
            <a:endParaRPr lang="en-US" altLang="ja-JP" sz="1600" b="1" dirty="0">
              <a:solidFill>
                <a:srgbClr val="000000"/>
              </a:solidFill>
              <a:latin typeface="BIZ UDPゴシック" panose="020B0400000000000000" pitchFamily="50" charset="-128"/>
              <a:ea typeface="BIZ UDPゴシック" panose="020B0400000000000000" pitchFamily="50" charset="-128"/>
            </a:endParaRPr>
          </a:p>
          <a:p>
            <a:pPr defTabSz="914423">
              <a:spcBef>
                <a:spcPts val="601"/>
              </a:spcBef>
              <a:defRPr/>
            </a:pPr>
            <a:r>
              <a:rPr lang="ja-JP" altLang="en-US" sz="1600" b="1" dirty="0">
                <a:solidFill>
                  <a:srgbClr val="000000"/>
                </a:solidFill>
                <a:latin typeface="BIZ UDPゴシック" panose="020B0400000000000000" pitchFamily="50" charset="-128"/>
                <a:ea typeface="BIZ UDPゴシック" panose="020B0400000000000000" pitchFamily="50" charset="-128"/>
              </a:rPr>
              <a:t>　　　　博覧会協会の活動を継承する事業</a:t>
            </a:r>
            <a:endParaRPr lang="en-US" altLang="ja-JP" sz="1600" b="1" dirty="0">
              <a:solidFill>
                <a:srgbClr val="000000"/>
              </a:solidFill>
              <a:latin typeface="BIZ UDPゴシック" panose="020B0400000000000000" pitchFamily="50" charset="-128"/>
              <a:ea typeface="BIZ UDPゴシック" panose="020B0400000000000000" pitchFamily="50" charset="-128"/>
            </a:endParaRPr>
          </a:p>
          <a:p>
            <a:pPr defTabSz="914423">
              <a:spcBef>
                <a:spcPts val="601"/>
              </a:spcBef>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　〇　未来創造会議の目的を達成するために必要な事業やそれらを支える収入確保につながる事業</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914423">
              <a:spcBef>
                <a:spcPts val="601"/>
              </a:spcBef>
              <a:defRPr/>
            </a:pPr>
            <a:r>
              <a:rPr lang="ja-JP" altLang="en-US" sz="1600" dirty="0">
                <a:solidFill>
                  <a:schemeClr val="tx1"/>
                </a:solidFill>
                <a:latin typeface="BIZ UDPゴシック" panose="020B0400000000000000" pitchFamily="50" charset="-128"/>
                <a:ea typeface="BIZ UDPゴシック" panose="020B0400000000000000" pitchFamily="50" charset="-128"/>
              </a:rPr>
              <a:t>　　　（目的達成のために意識する視点や</a:t>
            </a:r>
            <a:r>
              <a:rPr lang="ja-JP" altLang="en-US" sz="1600" dirty="0">
                <a:solidFill>
                  <a:srgbClr val="000000"/>
                </a:solidFill>
                <a:latin typeface="BIZ UDPゴシック" panose="020B0400000000000000" pitchFamily="50" charset="-128"/>
                <a:ea typeface="BIZ UDPゴシック" panose="020B0400000000000000" pitchFamily="50" charset="-128"/>
              </a:rPr>
              <a:t>有識者ヒアリング等を踏まえ、新たな法人の検討の中で整理）</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pPr defTabSz="914423">
              <a:lnSpc>
                <a:spcPct val="130000"/>
              </a:lnSpc>
              <a:spcBef>
                <a:spcPts val="601"/>
              </a:spcBef>
              <a:defRPr/>
            </a:pPr>
            <a:endParaRPr lang="en-US" altLang="ja-JP" sz="1600" b="1" u="sng" dirty="0">
              <a:solidFill>
                <a:srgbClr val="000000"/>
              </a:solidFill>
              <a:highlight>
                <a:srgbClr val="FFFF00"/>
              </a:highlight>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91554FA5-1861-4649-B43C-87FD988DC4C4}"/>
              </a:ext>
            </a:extLst>
          </p:cNvPr>
          <p:cNvSpPr/>
          <p:nvPr/>
        </p:nvSpPr>
        <p:spPr>
          <a:xfrm>
            <a:off x="969689" y="1281352"/>
            <a:ext cx="10267950" cy="1666024"/>
          </a:xfrm>
          <a:prstGeom prst="roundRect">
            <a:avLst>
              <a:gd name="adj" fmla="val 17488"/>
            </a:avLst>
          </a:prstGeom>
          <a:solidFill>
            <a:schemeClr val="bg1">
              <a:lumMod val="85000"/>
              <a:alpha val="41000"/>
            </a:schemeClr>
          </a:solidFill>
          <a:ln w="19050">
            <a:noFill/>
          </a:ln>
        </p:spPr>
        <p:txBody>
          <a:bodyPr wrap="square" tIns="0" bIns="0" rtlCol="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en-US" altLang="ja-JP"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grpSp>
        <p:nvGrpSpPr>
          <p:cNvPr id="8" name="グループ化 7">
            <a:extLst>
              <a:ext uri="{FF2B5EF4-FFF2-40B4-BE49-F238E27FC236}">
                <a16:creationId xmlns:a16="http://schemas.microsoft.com/office/drawing/2014/main" id="{04B8B498-C54C-446E-ACD5-81894CF92C40}"/>
              </a:ext>
            </a:extLst>
          </p:cNvPr>
          <p:cNvGrpSpPr/>
          <p:nvPr/>
        </p:nvGrpSpPr>
        <p:grpSpPr>
          <a:xfrm>
            <a:off x="4413715" y="1360599"/>
            <a:ext cx="3379899" cy="1524662"/>
            <a:chOff x="4413089" y="1562992"/>
            <a:chExt cx="3379899" cy="1524662"/>
          </a:xfrm>
        </p:grpSpPr>
        <p:sp>
          <p:nvSpPr>
            <p:cNvPr id="9" name="四角形: 角を丸くする 8">
              <a:extLst>
                <a:ext uri="{FF2B5EF4-FFF2-40B4-BE49-F238E27FC236}">
                  <a16:creationId xmlns:a16="http://schemas.microsoft.com/office/drawing/2014/main" id="{6F45CC7F-80BE-46E6-A747-3351AD179BE6}"/>
                </a:ext>
              </a:extLst>
            </p:cNvPr>
            <p:cNvSpPr/>
            <p:nvPr/>
          </p:nvSpPr>
          <p:spPr>
            <a:xfrm>
              <a:off x="4702438" y="1665076"/>
              <a:ext cx="2772000" cy="1332000"/>
            </a:xfrm>
            <a:prstGeom prst="roundRect">
              <a:avLst>
                <a:gd name="adj" fmla="val 50000"/>
              </a:avLst>
            </a:prstGeom>
            <a:solidFill>
              <a:srgbClr val="ED7D31">
                <a:alpha val="44000"/>
              </a:srgbClr>
            </a:solidFill>
            <a:ln w="19050">
              <a:noFill/>
            </a:ln>
          </p:spPr>
          <p:txBody>
            <a:bodyPr wrap="square" tIns="0" bIns="0" rtlCol="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en-US" altLang="ja-JP" sz="2400" b="1" i="0" u="none" strike="noStrike" kern="0" cap="none" spc="0" normalizeH="0" baseline="0" noProof="0">
                <a:ln>
                  <a:noFill/>
                </a:ln>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0" name="楕円 9">
              <a:extLst>
                <a:ext uri="{FF2B5EF4-FFF2-40B4-BE49-F238E27FC236}">
                  <a16:creationId xmlns:a16="http://schemas.microsoft.com/office/drawing/2014/main" id="{1DF6A989-A9A1-47CF-9B70-1616B4635C0D}"/>
                </a:ext>
              </a:extLst>
            </p:cNvPr>
            <p:cNvSpPr/>
            <p:nvPr/>
          </p:nvSpPr>
          <p:spPr>
            <a:xfrm>
              <a:off x="4413089" y="1562992"/>
              <a:ext cx="3379899" cy="1524662"/>
            </a:xfrm>
            <a:prstGeom prst="ellipse">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kumimoji="1" lang="ja-JP" altLang="en-US" b="1" spc="100">
                  <a:solidFill>
                    <a:schemeClr val="tx1"/>
                  </a:solidFill>
                  <a:latin typeface="BIZ UDPゴシック" panose="020B0400000000000000" pitchFamily="50" charset="-128"/>
                  <a:ea typeface="BIZ UDPゴシック" panose="020B0400000000000000" pitchFamily="50" charset="-128"/>
                </a:rPr>
                <a:t>世界が直面する</a:t>
              </a:r>
              <a:endParaRPr kumimoji="1" lang="en-US" altLang="ja-JP" b="1" spc="100">
                <a:solidFill>
                  <a:schemeClr val="tx1"/>
                </a:solidFill>
                <a:latin typeface="BIZ UDPゴシック" panose="020B0400000000000000" pitchFamily="50" charset="-128"/>
                <a:ea typeface="BIZ UDPゴシック" panose="020B0400000000000000" pitchFamily="50" charset="-128"/>
              </a:endParaRPr>
            </a:p>
            <a:p>
              <a:pPr algn="ctr">
                <a:lnSpc>
                  <a:spcPct val="150000"/>
                </a:lnSpc>
              </a:pPr>
              <a:r>
                <a:rPr kumimoji="1" lang="ja-JP" altLang="en-US" sz="2000" b="1" spc="100">
                  <a:solidFill>
                    <a:schemeClr val="tx1"/>
                  </a:solidFill>
                  <a:latin typeface="BIZ UDPゴシック" panose="020B0400000000000000" pitchFamily="50" charset="-128"/>
                  <a:ea typeface="BIZ UDPゴシック" panose="020B0400000000000000" pitchFamily="50" charset="-128"/>
                </a:rPr>
                <a:t>課題解決への貢献</a:t>
              </a:r>
            </a:p>
          </p:txBody>
        </p:sp>
      </p:grpSp>
      <p:grpSp>
        <p:nvGrpSpPr>
          <p:cNvPr id="11" name="グループ化 10">
            <a:extLst>
              <a:ext uri="{FF2B5EF4-FFF2-40B4-BE49-F238E27FC236}">
                <a16:creationId xmlns:a16="http://schemas.microsoft.com/office/drawing/2014/main" id="{6D0CFC6B-3D90-4DD9-AAB4-B428E4711C13}"/>
              </a:ext>
            </a:extLst>
          </p:cNvPr>
          <p:cNvGrpSpPr/>
          <p:nvPr/>
        </p:nvGrpSpPr>
        <p:grpSpPr>
          <a:xfrm>
            <a:off x="7779537" y="1342752"/>
            <a:ext cx="3145979" cy="1524662"/>
            <a:chOff x="7763787" y="1545210"/>
            <a:chExt cx="3145979" cy="1524662"/>
          </a:xfrm>
        </p:grpSpPr>
        <p:sp>
          <p:nvSpPr>
            <p:cNvPr id="12" name="四角形: 角を丸くする 11">
              <a:extLst>
                <a:ext uri="{FF2B5EF4-FFF2-40B4-BE49-F238E27FC236}">
                  <a16:creationId xmlns:a16="http://schemas.microsoft.com/office/drawing/2014/main" id="{5DA8BC41-24D7-49C6-93EB-401165E88597}"/>
                </a:ext>
              </a:extLst>
            </p:cNvPr>
            <p:cNvSpPr/>
            <p:nvPr/>
          </p:nvSpPr>
          <p:spPr>
            <a:xfrm>
              <a:off x="7950777" y="1659323"/>
              <a:ext cx="2772000" cy="1332000"/>
            </a:xfrm>
            <a:prstGeom prst="roundRect">
              <a:avLst>
                <a:gd name="adj" fmla="val 50000"/>
              </a:avLst>
            </a:prstGeom>
            <a:solidFill>
              <a:srgbClr val="00B050">
                <a:alpha val="35000"/>
              </a:srgbClr>
            </a:solidFill>
            <a:ln w="19050">
              <a:noFill/>
            </a:ln>
          </p:spPr>
          <p:txBody>
            <a:bodyPr wrap="square" tIns="0" bIns="0"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a:ln>
                  <a:noFill/>
                </a:ln>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1600" b="1" i="0" u="none" strike="noStrike" kern="1200" cap="none" spc="0" normalizeH="0" baseline="0" noProof="0">
                <a:ln>
                  <a:noFill/>
                </a:ln>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2000" b="1">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3" name="楕円 12">
              <a:extLst>
                <a:ext uri="{FF2B5EF4-FFF2-40B4-BE49-F238E27FC236}">
                  <a16:creationId xmlns:a16="http://schemas.microsoft.com/office/drawing/2014/main" id="{68AC9629-79E2-4C25-B954-D40B86222F21}"/>
                </a:ext>
              </a:extLst>
            </p:cNvPr>
            <p:cNvSpPr/>
            <p:nvPr/>
          </p:nvSpPr>
          <p:spPr>
            <a:xfrm>
              <a:off x="7763787" y="1545210"/>
              <a:ext cx="3145979" cy="1524662"/>
            </a:xfrm>
            <a:prstGeom prst="ellipse">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kumimoji="1" lang="ja-JP" altLang="en-US" b="1">
                  <a:solidFill>
                    <a:schemeClr val="tx1"/>
                  </a:solidFill>
                  <a:latin typeface="BIZ UDPゴシック" panose="020B0400000000000000" pitchFamily="50" charset="-128"/>
                  <a:ea typeface="BIZ UDPゴシック" panose="020B0400000000000000" pitchFamily="50" charset="-128"/>
                </a:rPr>
                <a:t>大阪・関西の</a:t>
              </a:r>
              <a:endParaRPr kumimoji="1" lang="en-US" altLang="ja-JP" b="1">
                <a:solidFill>
                  <a:schemeClr val="tx1"/>
                </a:solidFill>
                <a:latin typeface="BIZ UDPゴシック" panose="020B0400000000000000" pitchFamily="50" charset="-128"/>
                <a:ea typeface="BIZ UDPゴシック" panose="020B0400000000000000" pitchFamily="50" charset="-128"/>
              </a:endParaRPr>
            </a:p>
            <a:p>
              <a:pPr algn="ctr">
                <a:lnSpc>
                  <a:spcPct val="150000"/>
                </a:lnSpc>
              </a:pPr>
              <a:r>
                <a:rPr kumimoji="1" lang="ja-JP" altLang="en-US" sz="2000" b="1">
                  <a:solidFill>
                    <a:schemeClr val="tx1"/>
                  </a:solidFill>
                  <a:latin typeface="BIZ UDPゴシック" panose="020B0400000000000000" pitchFamily="50" charset="-128"/>
                  <a:ea typeface="BIZ UDPゴシック" panose="020B0400000000000000" pitchFamily="50" charset="-128"/>
                </a:rPr>
                <a:t>プレゼンスの向上</a:t>
              </a:r>
            </a:p>
          </p:txBody>
        </p:sp>
      </p:grpSp>
      <p:grpSp>
        <p:nvGrpSpPr>
          <p:cNvPr id="14" name="グループ化 13">
            <a:extLst>
              <a:ext uri="{FF2B5EF4-FFF2-40B4-BE49-F238E27FC236}">
                <a16:creationId xmlns:a16="http://schemas.microsoft.com/office/drawing/2014/main" id="{7B77B313-07E7-4D55-9255-355BBD8B77CA}"/>
              </a:ext>
            </a:extLst>
          </p:cNvPr>
          <p:cNvGrpSpPr/>
          <p:nvPr/>
        </p:nvGrpSpPr>
        <p:grpSpPr>
          <a:xfrm>
            <a:off x="1267736" y="1348560"/>
            <a:ext cx="3145979" cy="1524662"/>
            <a:chOff x="1177928" y="1550345"/>
            <a:chExt cx="3145979" cy="1524662"/>
          </a:xfrm>
        </p:grpSpPr>
        <p:sp>
          <p:nvSpPr>
            <p:cNvPr id="15" name="四角形: 角を丸くする 14">
              <a:extLst>
                <a:ext uri="{FF2B5EF4-FFF2-40B4-BE49-F238E27FC236}">
                  <a16:creationId xmlns:a16="http://schemas.microsoft.com/office/drawing/2014/main" id="{620542D7-2C88-4472-85AF-75BF67476B8B}"/>
                </a:ext>
              </a:extLst>
            </p:cNvPr>
            <p:cNvSpPr/>
            <p:nvPr/>
          </p:nvSpPr>
          <p:spPr>
            <a:xfrm>
              <a:off x="1321517" y="1687769"/>
              <a:ext cx="2772000" cy="1332000"/>
            </a:xfrm>
            <a:prstGeom prst="roundRect">
              <a:avLst>
                <a:gd name="adj" fmla="val 50000"/>
              </a:avLst>
            </a:prstGeom>
            <a:solidFill>
              <a:srgbClr val="BDD7EE">
                <a:alpha val="97000"/>
              </a:srgbClr>
            </a:solidFill>
            <a:ln w="19050">
              <a:noFill/>
            </a:ln>
          </p:spPr>
          <p:txBody>
            <a:bodyPr wrap="square" tIns="0" bIns="0" rtlCol="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en-US" altLang="ja-JP" sz="2400" b="1" i="0" u="none" strike="noStrike" kern="0" cap="none" spc="0" normalizeH="0" baseline="0" noProof="0">
                <a:ln>
                  <a:noFill/>
                </a:ln>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6" name="楕円 15">
              <a:extLst>
                <a:ext uri="{FF2B5EF4-FFF2-40B4-BE49-F238E27FC236}">
                  <a16:creationId xmlns:a16="http://schemas.microsoft.com/office/drawing/2014/main" id="{EB14E2CC-9E49-49FD-B48D-BCDFA417452A}"/>
                </a:ext>
              </a:extLst>
            </p:cNvPr>
            <p:cNvSpPr/>
            <p:nvPr/>
          </p:nvSpPr>
          <p:spPr>
            <a:xfrm>
              <a:off x="1177928" y="1550345"/>
              <a:ext cx="3145979" cy="1524662"/>
            </a:xfrm>
            <a:prstGeom prst="ellipse">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kumimoji="1" lang="ja-JP" altLang="en-US" b="1" spc="100">
                  <a:solidFill>
                    <a:schemeClr val="tx1"/>
                  </a:solidFill>
                  <a:latin typeface="BIZ UDPゴシック" panose="020B0400000000000000" pitchFamily="50" charset="-128"/>
                  <a:ea typeface="BIZ UDPゴシック" panose="020B0400000000000000" pitchFamily="50" charset="-128"/>
                </a:rPr>
                <a:t>持続的な</a:t>
              </a:r>
              <a:endParaRPr kumimoji="1" lang="en-US" altLang="ja-JP" b="1" spc="100">
                <a:solidFill>
                  <a:schemeClr val="tx1"/>
                </a:solidFill>
                <a:latin typeface="BIZ UDPゴシック" panose="020B0400000000000000" pitchFamily="50" charset="-128"/>
                <a:ea typeface="BIZ UDPゴシック" panose="020B0400000000000000" pitchFamily="50" charset="-128"/>
              </a:endParaRPr>
            </a:p>
            <a:p>
              <a:pPr algn="ctr">
                <a:lnSpc>
                  <a:spcPct val="150000"/>
                </a:lnSpc>
              </a:pPr>
              <a:r>
                <a:rPr kumimoji="1" lang="ja-JP" altLang="en-US" sz="2000" b="1" spc="100">
                  <a:solidFill>
                    <a:schemeClr val="tx1"/>
                  </a:solidFill>
                  <a:latin typeface="BIZ UDPゴシック" panose="020B0400000000000000" pitchFamily="50" charset="-128"/>
                  <a:ea typeface="BIZ UDPゴシック" panose="020B0400000000000000" pitchFamily="50" charset="-128"/>
                </a:rPr>
                <a:t>成長・発展の実現</a:t>
              </a:r>
              <a:endParaRPr kumimoji="1" lang="en-US" altLang="ja-JP" b="1" spc="100">
                <a:solidFill>
                  <a:schemeClr val="tx1"/>
                </a:solidFill>
                <a:latin typeface="BIZ UDPゴシック" panose="020B0400000000000000" pitchFamily="50" charset="-128"/>
                <a:ea typeface="BIZ UDPゴシック" panose="020B0400000000000000" pitchFamily="50" charset="-128"/>
              </a:endParaRPr>
            </a:p>
          </p:txBody>
        </p:sp>
      </p:grpSp>
      <p:sp>
        <p:nvSpPr>
          <p:cNvPr id="17" name="正方形/長方形 16">
            <a:extLst>
              <a:ext uri="{FF2B5EF4-FFF2-40B4-BE49-F238E27FC236}">
                <a16:creationId xmlns:a16="http://schemas.microsoft.com/office/drawing/2014/main" id="{A2606DEB-870E-4F4F-A24F-C047143B1A57}"/>
              </a:ext>
            </a:extLst>
          </p:cNvPr>
          <p:cNvSpPr/>
          <p:nvPr/>
        </p:nvSpPr>
        <p:spPr>
          <a:xfrm>
            <a:off x="227464" y="3958012"/>
            <a:ext cx="11723199" cy="6671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R="0" lvl="0" algn="ctr" defTabSz="914400" rtl="0" eaLnBrk="1" fontAlgn="auto" latinLnBrk="0" hangingPunct="1">
              <a:lnSpc>
                <a:spcPct val="150000"/>
              </a:lnSpc>
              <a:spcBef>
                <a:spcPts val="0"/>
              </a:spcBef>
              <a:spcAft>
                <a:spcPts val="0"/>
              </a:spcAft>
              <a:buClrTx/>
              <a:buSzTx/>
              <a:tabLst/>
              <a:defRPr/>
            </a:pPr>
            <a:r>
              <a:rPr kumimoji="1" lang="ja-JP" altLang="en-US" sz="3000" b="1" i="0" u="none" strike="noStrike" kern="1200" cap="none" normalizeH="0" noProof="0" dirty="0">
                <a:ln>
                  <a:noFill/>
                </a:ln>
                <a:solidFill>
                  <a:srgbClr val="FF0000"/>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rPr>
              <a:t>万博のレガシーを継承・発展</a:t>
            </a:r>
            <a:r>
              <a:rPr kumimoji="1" lang="ja-JP" altLang="en-US" sz="2400" b="1" i="0" u="none" strike="noStrike" kern="1200" cap="none" normalizeH="0" noProof="0" dirty="0">
                <a:ln>
                  <a:noFill/>
                </a:ln>
                <a:solidFill>
                  <a:schemeClr val="tx1"/>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rPr>
              <a:t>させ、</a:t>
            </a:r>
            <a:r>
              <a:rPr kumimoji="1" lang="ja-JP" altLang="en-US" sz="3000" b="1" i="0" u="none" strike="noStrike" kern="1200" cap="none" normalizeH="0" noProof="0" dirty="0">
                <a:ln>
                  <a:noFill/>
                </a:ln>
                <a:solidFill>
                  <a:srgbClr val="003DB8"/>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rPr>
              <a:t>大阪・関西のあるべき未来像</a:t>
            </a:r>
            <a:r>
              <a:rPr kumimoji="1" lang="ja-JP" altLang="en-US" sz="24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を実現</a:t>
            </a:r>
            <a:endParaRPr kumimoji="1" lang="ja-JP" altLang="en-US" sz="2400" b="1" i="0" u="none" strike="noStrike" kern="1200" cap="none" normalizeH="0" noProof="0" dirty="0">
              <a:ln>
                <a:noFill/>
              </a:ln>
              <a:solidFill>
                <a:schemeClr val="tx1"/>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F0D8C180-3E3C-444E-8F3E-DCD1577A295F}"/>
              </a:ext>
            </a:extLst>
          </p:cNvPr>
          <p:cNvSpPr txBox="1"/>
          <p:nvPr/>
        </p:nvSpPr>
        <p:spPr>
          <a:xfrm>
            <a:off x="2191601" y="956858"/>
            <a:ext cx="7808797" cy="548714"/>
          </a:xfrm>
          <a:prstGeom prst="roundRect">
            <a:avLst>
              <a:gd name="adj" fmla="val 43135"/>
            </a:avLst>
          </a:prstGeom>
          <a:noFill/>
        </p:spPr>
        <p:txBody>
          <a:bodyPr wrap="square" rtlCol="0">
            <a:spAutoFit/>
          </a:bodyPr>
          <a:lstStyle/>
          <a:p>
            <a:pPr>
              <a:lnSpc>
                <a:spcPts val="2500"/>
              </a:lnSpc>
            </a:pPr>
            <a:r>
              <a:rPr lang="ja-JP" altLang="en-US" sz="2000" b="1" kern="100" spc="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400" b="1" kern="100" spc="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いのち</a:t>
            </a:r>
            <a:r>
              <a:rPr lang="ja-JP" altLang="en-US" sz="2000" b="1" kern="100" spc="100">
                <a:latin typeface="BIZ UDPゴシック" panose="020B0400000000000000" pitchFamily="50" charset="-128"/>
                <a:ea typeface="BIZ UDPゴシック" panose="020B0400000000000000" pitchFamily="50" charset="-128"/>
                <a:cs typeface="Times New Roman" panose="02020603050405020304" pitchFamily="18" charset="0"/>
              </a:rPr>
              <a:t>」をテーマとする万博を通じてめざしてきた姿 ≫</a:t>
            </a:r>
            <a:endParaRPr lang="en-US" altLang="ja-JP" sz="2000" b="1" kern="100" spc="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1" name="テキスト ボックス 20">
            <a:extLst>
              <a:ext uri="{FF2B5EF4-FFF2-40B4-BE49-F238E27FC236}">
                <a16:creationId xmlns:a16="http://schemas.microsoft.com/office/drawing/2014/main" id="{11170493-4787-4870-9E7C-C4F505EFA8B0}"/>
              </a:ext>
            </a:extLst>
          </p:cNvPr>
          <p:cNvSpPr txBox="1"/>
          <p:nvPr/>
        </p:nvSpPr>
        <p:spPr>
          <a:xfrm>
            <a:off x="253461" y="703978"/>
            <a:ext cx="7525450" cy="338554"/>
          </a:xfrm>
          <a:prstGeom prst="rect">
            <a:avLst/>
          </a:prstGeom>
          <a:noFill/>
          <a:ln>
            <a:noFill/>
          </a:ln>
        </p:spPr>
        <p:txBody>
          <a:bodyPr wrap="square">
            <a:spAutoFit/>
          </a:bodyPr>
          <a:lstStyle/>
          <a:p>
            <a:pPr algn="just" fontAlgn="base"/>
            <a:r>
              <a:rPr lang="ja-JP" altLang="en-US" sz="1600" b="1" dirty="0">
                <a:solidFill>
                  <a:srgbClr val="000000"/>
                </a:solidFill>
                <a:latin typeface="BIZ UDPゴシック" panose="020B0400000000000000" pitchFamily="50" charset="-128"/>
                <a:ea typeface="BIZ UDPゴシック" panose="020B0400000000000000" pitchFamily="50" charset="-128"/>
              </a:rPr>
              <a:t>■　未来創造会議の</a:t>
            </a:r>
            <a:r>
              <a:rPr lang="ja-JP" altLang="en-US" sz="1600" b="1" dirty="0">
                <a:latin typeface="BIZ UDPゴシック" panose="020B0400000000000000" pitchFamily="50" charset="-128"/>
                <a:ea typeface="BIZ UDPゴシック" panose="020B0400000000000000" pitchFamily="50" charset="-128"/>
              </a:rPr>
              <a:t>目的と視点</a:t>
            </a:r>
            <a:endParaRPr lang="en-US" altLang="ja-JP" sz="1600"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4248B47B-8732-EA75-A094-108507F07D1B}"/>
              </a:ext>
            </a:extLst>
          </p:cNvPr>
          <p:cNvSpPr txBox="1"/>
          <p:nvPr/>
        </p:nvSpPr>
        <p:spPr>
          <a:xfrm>
            <a:off x="523518" y="1877221"/>
            <a:ext cx="879490" cy="491287"/>
          </a:xfrm>
          <a:prstGeom prst="roundRect">
            <a:avLst>
              <a:gd name="adj" fmla="val 43135"/>
            </a:avLst>
          </a:prstGeom>
          <a:noFill/>
        </p:spPr>
        <p:txBody>
          <a:bodyPr wrap="square" rtlCol="0">
            <a:spAutoFit/>
          </a:bodyPr>
          <a:lstStyle/>
          <a:p>
            <a:pPr>
              <a:lnSpc>
                <a:spcPts val="2500"/>
              </a:lnSpc>
            </a:pPr>
            <a:r>
              <a:rPr lang="ja-JP" altLang="en-US" sz="2000" b="1" kern="100" spc="100" dirty="0">
                <a:solidFill>
                  <a:srgbClr val="003CB4"/>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rPr>
              <a:t>目的</a:t>
            </a:r>
            <a:endParaRPr lang="en-US" altLang="ja-JP" sz="2000" b="1" kern="100" spc="100" dirty="0">
              <a:solidFill>
                <a:srgbClr val="003CB4"/>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 name="テキスト ボックス 4">
            <a:extLst>
              <a:ext uri="{FF2B5EF4-FFF2-40B4-BE49-F238E27FC236}">
                <a16:creationId xmlns:a16="http://schemas.microsoft.com/office/drawing/2014/main" id="{2BCFCCF2-C414-D517-721A-82A382B62116}"/>
              </a:ext>
            </a:extLst>
          </p:cNvPr>
          <p:cNvSpPr txBox="1"/>
          <p:nvPr/>
        </p:nvSpPr>
        <p:spPr>
          <a:xfrm>
            <a:off x="1158474" y="3176703"/>
            <a:ext cx="1695755" cy="584775"/>
          </a:xfrm>
          <a:prstGeom prst="roundRect">
            <a:avLst>
              <a:gd name="adj" fmla="val 0"/>
            </a:avLst>
          </a:prstGeom>
          <a:noFill/>
        </p:spPr>
        <p:txBody>
          <a:bodyPr wrap="square" rtlCol="0">
            <a:spAutoFit/>
          </a:bodyPr>
          <a:lstStyle/>
          <a:p>
            <a:pPr algn="ctr"/>
            <a:r>
              <a:rPr lang="ja-JP" altLang="en-US" sz="1200" b="1" kern="100" spc="100" dirty="0">
                <a:latin typeface="BIZ UDPゴシック" panose="020B0400000000000000" pitchFamily="50" charset="-128"/>
                <a:ea typeface="BIZ UDPゴシック" panose="020B0400000000000000" pitchFamily="50" charset="-128"/>
                <a:cs typeface="Times New Roman" panose="02020603050405020304" pitchFamily="18" charset="0"/>
              </a:rPr>
              <a:t>目的達成のために</a:t>
            </a:r>
            <a:endParaRPr lang="en-US" altLang="ja-JP" sz="1200" b="1" kern="100" spc="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altLang="en-US" sz="1200" b="1" kern="100" spc="100" dirty="0">
                <a:latin typeface="BIZ UDPゴシック" panose="020B0400000000000000" pitchFamily="50" charset="-128"/>
                <a:ea typeface="BIZ UDPゴシック" panose="020B0400000000000000" pitchFamily="50" charset="-128"/>
                <a:cs typeface="Times New Roman" panose="02020603050405020304" pitchFamily="18" charset="0"/>
              </a:rPr>
              <a:t>意識する</a:t>
            </a:r>
            <a:r>
              <a:rPr lang="ja-JP" altLang="en-US" sz="2000" b="1" kern="100" spc="100" dirty="0">
                <a:solidFill>
                  <a:srgbClr val="FF00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rPr>
              <a:t>視点</a:t>
            </a:r>
            <a:endParaRPr lang="en-US" altLang="ja-JP" sz="1200" b="1" kern="100" spc="100" dirty="0">
              <a:solidFill>
                <a:srgbClr val="FF00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5" name="楕円 24">
            <a:extLst>
              <a:ext uri="{FF2B5EF4-FFF2-40B4-BE49-F238E27FC236}">
                <a16:creationId xmlns:a16="http://schemas.microsoft.com/office/drawing/2014/main" id="{117C0841-786D-97B9-FEA9-6D8D55FECF56}"/>
              </a:ext>
            </a:extLst>
          </p:cNvPr>
          <p:cNvSpPr/>
          <p:nvPr/>
        </p:nvSpPr>
        <p:spPr>
          <a:xfrm>
            <a:off x="3508745" y="2940430"/>
            <a:ext cx="1025237" cy="1009146"/>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楕円 26">
            <a:extLst>
              <a:ext uri="{FF2B5EF4-FFF2-40B4-BE49-F238E27FC236}">
                <a16:creationId xmlns:a16="http://schemas.microsoft.com/office/drawing/2014/main" id="{98D6FC05-A866-DE27-CAE2-651D5D916FBD}"/>
              </a:ext>
            </a:extLst>
          </p:cNvPr>
          <p:cNvSpPr/>
          <p:nvPr/>
        </p:nvSpPr>
        <p:spPr>
          <a:xfrm>
            <a:off x="5622874" y="2947376"/>
            <a:ext cx="1025237" cy="1009146"/>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8" name="楕円 27">
            <a:extLst>
              <a:ext uri="{FF2B5EF4-FFF2-40B4-BE49-F238E27FC236}">
                <a16:creationId xmlns:a16="http://schemas.microsoft.com/office/drawing/2014/main" id="{B9566A4B-955E-0AA8-4B7E-6D5EF3E123F2}"/>
              </a:ext>
            </a:extLst>
          </p:cNvPr>
          <p:cNvSpPr/>
          <p:nvPr/>
        </p:nvSpPr>
        <p:spPr>
          <a:xfrm>
            <a:off x="7732277" y="2949636"/>
            <a:ext cx="1025237" cy="1009146"/>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 name="テキスト ボックス 5">
            <a:extLst>
              <a:ext uri="{FF2B5EF4-FFF2-40B4-BE49-F238E27FC236}">
                <a16:creationId xmlns:a16="http://schemas.microsoft.com/office/drawing/2014/main" id="{06D0C21F-D242-ADC8-28F1-B3950B6A5397}"/>
              </a:ext>
            </a:extLst>
          </p:cNvPr>
          <p:cNvSpPr txBox="1"/>
          <p:nvPr/>
        </p:nvSpPr>
        <p:spPr>
          <a:xfrm>
            <a:off x="6701894" y="3015079"/>
            <a:ext cx="3167046" cy="917307"/>
          </a:xfrm>
          <a:prstGeom prst="roundRect">
            <a:avLst>
              <a:gd name="adj" fmla="val 43135"/>
            </a:avLst>
          </a:prstGeom>
          <a:noFill/>
        </p:spPr>
        <p:txBody>
          <a:bodyPr wrap="square" rtlCol="0">
            <a:spAutoFit/>
          </a:bodyPr>
          <a:lstStyle/>
          <a:p>
            <a:pPr algn="ctr">
              <a:lnSpc>
                <a:spcPts val="2500"/>
              </a:lnSpc>
            </a:pPr>
            <a:r>
              <a:rPr lang="ja-JP" altLang="en-US" sz="2000" b="1" kern="100" spc="100" dirty="0">
                <a:latin typeface="BIZ UDPゴシック" panose="020B0400000000000000" pitchFamily="50" charset="-128"/>
                <a:ea typeface="BIZ UDPゴシック" panose="020B0400000000000000" pitchFamily="50" charset="-128"/>
                <a:cs typeface="Times New Roman" panose="02020603050405020304" pitchFamily="18" charset="0"/>
              </a:rPr>
              <a:t>関西全域での</a:t>
            </a:r>
            <a:endParaRPr lang="en-US" altLang="ja-JP" sz="2000" b="1" kern="100" spc="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ts val="2500"/>
              </a:lnSpc>
            </a:pPr>
            <a:r>
              <a:rPr lang="ja-JP" altLang="en-US" sz="2000" b="1" kern="100" spc="100" dirty="0">
                <a:latin typeface="BIZ UDPゴシック" panose="020B0400000000000000" pitchFamily="50" charset="-128"/>
                <a:ea typeface="BIZ UDPゴシック" panose="020B0400000000000000" pitchFamily="50" charset="-128"/>
                <a:cs typeface="Times New Roman" panose="02020603050405020304" pitchFamily="18" charset="0"/>
              </a:rPr>
              <a:t>プロジェクト組成</a:t>
            </a:r>
            <a:endParaRPr lang="en-US" altLang="ja-JP" sz="2000" b="1" kern="100" spc="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2" name="テキスト ボックス 21">
            <a:extLst>
              <a:ext uri="{FF2B5EF4-FFF2-40B4-BE49-F238E27FC236}">
                <a16:creationId xmlns:a16="http://schemas.microsoft.com/office/drawing/2014/main" id="{9C2F2F2A-600C-427D-EA1D-5AEF22C31686}"/>
              </a:ext>
            </a:extLst>
          </p:cNvPr>
          <p:cNvSpPr txBox="1"/>
          <p:nvPr/>
        </p:nvSpPr>
        <p:spPr>
          <a:xfrm>
            <a:off x="4968359" y="2991619"/>
            <a:ext cx="2334268" cy="917307"/>
          </a:xfrm>
          <a:prstGeom prst="roundRect">
            <a:avLst>
              <a:gd name="adj" fmla="val 43135"/>
            </a:avLst>
          </a:prstGeom>
          <a:noFill/>
        </p:spPr>
        <p:txBody>
          <a:bodyPr wrap="square" rtlCol="0">
            <a:spAutoFit/>
          </a:bodyPr>
          <a:lstStyle/>
          <a:p>
            <a:pPr algn="ctr">
              <a:lnSpc>
                <a:spcPts val="2500"/>
              </a:lnSpc>
            </a:pPr>
            <a:r>
              <a:rPr lang="ja-JP" altLang="en-US" sz="2000" b="1" kern="100" spc="100" dirty="0">
                <a:latin typeface="BIZ UDPゴシック" panose="020B0400000000000000" pitchFamily="50" charset="-128"/>
                <a:ea typeface="BIZ UDPゴシック" panose="020B0400000000000000" pitchFamily="50" charset="-128"/>
                <a:cs typeface="Times New Roman" panose="02020603050405020304" pitchFamily="18" charset="0"/>
              </a:rPr>
              <a:t>海外との</a:t>
            </a:r>
            <a:endParaRPr lang="en-US" altLang="ja-JP" sz="2000" b="1" kern="100" spc="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ts val="2500"/>
              </a:lnSpc>
            </a:pPr>
            <a:r>
              <a:rPr lang="ja-JP" altLang="en-US" sz="2000" b="1" kern="100" spc="100" dirty="0">
                <a:latin typeface="BIZ UDPゴシック" panose="020B0400000000000000" pitchFamily="50" charset="-128"/>
                <a:ea typeface="BIZ UDPゴシック" panose="020B0400000000000000" pitchFamily="50" charset="-128"/>
                <a:cs typeface="Times New Roman" panose="02020603050405020304" pitchFamily="18" charset="0"/>
              </a:rPr>
              <a:t>つながり・連携</a:t>
            </a:r>
            <a:endParaRPr lang="en-US" altLang="ja-JP" sz="2000" b="1" kern="100" spc="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3" name="テキスト ボックス 22">
            <a:extLst>
              <a:ext uri="{FF2B5EF4-FFF2-40B4-BE49-F238E27FC236}">
                <a16:creationId xmlns:a16="http://schemas.microsoft.com/office/drawing/2014/main" id="{2782F9CC-E9B3-1DDC-994E-2745D6A2A51C}"/>
              </a:ext>
            </a:extLst>
          </p:cNvPr>
          <p:cNvSpPr txBox="1"/>
          <p:nvPr/>
        </p:nvSpPr>
        <p:spPr>
          <a:xfrm>
            <a:off x="2617592" y="2990966"/>
            <a:ext cx="2788094" cy="917307"/>
          </a:xfrm>
          <a:prstGeom prst="roundRect">
            <a:avLst>
              <a:gd name="adj" fmla="val 43135"/>
            </a:avLst>
          </a:prstGeom>
          <a:noFill/>
        </p:spPr>
        <p:txBody>
          <a:bodyPr wrap="square" rtlCol="0">
            <a:spAutoFit/>
          </a:bodyPr>
          <a:lstStyle/>
          <a:p>
            <a:pPr algn="ctr">
              <a:lnSpc>
                <a:spcPts val="2500"/>
              </a:lnSpc>
            </a:pPr>
            <a:r>
              <a:rPr lang="ja-JP" altLang="en-US" sz="2000" b="1" kern="100" spc="100" dirty="0">
                <a:latin typeface="BIZ UDPゴシック" panose="020B0400000000000000" pitchFamily="50" charset="-128"/>
                <a:ea typeface="BIZ UDPゴシック" panose="020B0400000000000000" pitchFamily="50" charset="-128"/>
                <a:cs typeface="Times New Roman" panose="02020603050405020304" pitchFamily="18" charset="0"/>
              </a:rPr>
              <a:t>将来を担う</a:t>
            </a:r>
            <a:endParaRPr lang="en-US" altLang="ja-JP" sz="2000" b="1" kern="100" spc="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ts val="2500"/>
              </a:lnSpc>
            </a:pPr>
            <a:r>
              <a:rPr lang="ja-JP" altLang="en-US" sz="2000" b="1" kern="100" spc="100" dirty="0">
                <a:latin typeface="BIZ UDPゴシック" panose="020B0400000000000000" pitchFamily="50" charset="-128"/>
                <a:ea typeface="BIZ UDPゴシック" panose="020B0400000000000000" pitchFamily="50" charset="-128"/>
                <a:cs typeface="Times New Roman" panose="02020603050405020304" pitchFamily="18" charset="0"/>
              </a:rPr>
              <a:t>次世代への発信</a:t>
            </a:r>
            <a:endParaRPr lang="en-US" altLang="ja-JP" sz="2000" b="1" kern="100" spc="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366660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07187-9F3C-54A5-0FD6-3C7C5166C819}"/>
            </a:ext>
          </a:extLst>
        </p:cNvPr>
        <p:cNvGrpSpPr/>
        <p:nvPr/>
      </p:nvGrpSpPr>
      <p:grpSpPr>
        <a:xfrm>
          <a:off x="0" y="0"/>
          <a:ext cx="0" cy="0"/>
          <a:chOff x="0" y="0"/>
          <a:chExt cx="0" cy="0"/>
        </a:xfrm>
      </p:grpSpPr>
      <p:sp>
        <p:nvSpPr>
          <p:cNvPr id="68" name="正方形/長方形 67">
            <a:extLst>
              <a:ext uri="{FF2B5EF4-FFF2-40B4-BE49-F238E27FC236}">
                <a16:creationId xmlns:a16="http://schemas.microsoft.com/office/drawing/2014/main" id="{28F7A510-FD1C-431B-99C5-F68E991E7560}"/>
              </a:ext>
            </a:extLst>
          </p:cNvPr>
          <p:cNvSpPr/>
          <p:nvPr/>
        </p:nvSpPr>
        <p:spPr>
          <a:xfrm>
            <a:off x="7819117" y="3435183"/>
            <a:ext cx="965215" cy="3485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a:solidFill>
                  <a:schemeClr val="tx1"/>
                </a:solidFill>
                <a:latin typeface="BIZ UDPゴシック" panose="020B0400000000000000" pitchFamily="50" charset="-128"/>
                <a:ea typeface="BIZ UDPゴシック" panose="020B0400000000000000" pitchFamily="50" charset="-128"/>
              </a:rPr>
              <a:t>2035</a:t>
            </a:r>
            <a:r>
              <a:rPr kumimoji="1" lang="ja-JP" altLang="en-US" sz="1200" b="1">
                <a:solidFill>
                  <a:schemeClr val="tx1"/>
                </a:solidFill>
                <a:latin typeface="BIZ UDPゴシック" panose="020B0400000000000000" pitchFamily="50" charset="-128"/>
                <a:ea typeface="BIZ UDPゴシック" panose="020B0400000000000000" pitchFamily="50" charset="-128"/>
              </a:rPr>
              <a:t>年</a:t>
            </a:r>
          </a:p>
        </p:txBody>
      </p:sp>
      <p:sp>
        <p:nvSpPr>
          <p:cNvPr id="61" name="テキスト ボックス 60">
            <a:extLst>
              <a:ext uri="{FF2B5EF4-FFF2-40B4-BE49-F238E27FC236}">
                <a16:creationId xmlns:a16="http://schemas.microsoft.com/office/drawing/2014/main" id="{EB7E5644-E673-B3DF-FE66-01BD078617C5}"/>
              </a:ext>
            </a:extLst>
          </p:cNvPr>
          <p:cNvSpPr txBox="1"/>
          <p:nvPr/>
        </p:nvSpPr>
        <p:spPr>
          <a:xfrm>
            <a:off x="353642" y="-197821"/>
            <a:ext cx="11718196" cy="690702"/>
          </a:xfrm>
          <a:prstGeom prst="rect">
            <a:avLst/>
          </a:prstGeom>
          <a:noFill/>
        </p:spPr>
        <p:txBody>
          <a:bodyPr wrap="square" rtlCol="0" anchor="ctr" anchorCtr="0">
            <a:spAutoFit/>
          </a:bodyPr>
          <a:lstStyle/>
          <a:p>
            <a:pPr marL="0" marR="0" lvl="0" indent="0" algn="l" defTabSz="457200" rtl="0" eaLnBrk="1" fontAlgn="auto" latinLnBrk="0" hangingPunct="1">
              <a:lnSpc>
                <a:spcPct val="200000"/>
              </a:lnSpc>
              <a:spcBef>
                <a:spcPts val="0"/>
              </a:spcBef>
              <a:spcAft>
                <a:spcPts val="0"/>
              </a:spcAft>
              <a:buClrTx/>
              <a:buSzTx/>
              <a:buFontTx/>
              <a:buNone/>
              <a:tabLst/>
              <a:defRPr/>
            </a:pPr>
            <a:r>
              <a:rPr kumimoji="0" lang="ja-JP" altLang="en-US" sz="2400" b="1" i="0" u="none" strike="noStrike" kern="1200" cap="none" spc="100" normalizeH="0" baseline="0" noProof="0">
                <a:ln>
                  <a:noFill/>
                </a:ln>
                <a:effectLst/>
                <a:uLnTx/>
                <a:uFillTx/>
                <a:latin typeface="BIZ UDPゴシック" panose="020B0400000000000000" pitchFamily="50" charset="-128"/>
                <a:ea typeface="BIZ UDPゴシック" panose="020B0400000000000000" pitchFamily="50" charset="-128"/>
              </a:rPr>
              <a:t>新たな法人における事業展開について</a:t>
            </a:r>
            <a:endParaRPr kumimoji="0" lang="en-US" altLang="ja-JP" sz="2400" b="1" i="0" u="none" strike="noStrike" kern="1200" cap="none" spc="100" normalizeH="0" baseline="0" noProof="0">
              <a:ln>
                <a:noFill/>
              </a:ln>
              <a:effectLst/>
              <a:uLnTx/>
              <a:uFillTx/>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D7C09A5B-B5FA-58C1-A25B-BEE6D3B26E9D}"/>
              </a:ext>
            </a:extLst>
          </p:cNvPr>
          <p:cNvSpPr/>
          <p:nvPr/>
        </p:nvSpPr>
        <p:spPr>
          <a:xfrm>
            <a:off x="435970" y="1032701"/>
            <a:ext cx="11348146" cy="15850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23">
              <a:lnSpc>
                <a:spcPct val="130000"/>
              </a:lnSpc>
              <a:spcBef>
                <a:spcPts val="601"/>
              </a:spcBef>
              <a:defRPr/>
            </a:pPr>
            <a:r>
              <a:rPr lang="ja-JP" altLang="en-US" sz="1600">
                <a:solidFill>
                  <a:schemeClr val="tx1"/>
                </a:solidFill>
                <a:latin typeface="BIZ UDPゴシック" panose="020B0400000000000000" pitchFamily="50" charset="-128"/>
                <a:ea typeface="BIZ UDPゴシック" panose="020B0400000000000000" pitchFamily="50" charset="-128"/>
              </a:rPr>
              <a:t>・</a:t>
            </a:r>
            <a:r>
              <a:rPr lang="ja-JP" altLang="en-US" sz="1600" b="1" u="sng">
                <a:solidFill>
                  <a:schemeClr val="tx1"/>
                </a:solidFill>
                <a:latin typeface="BIZ UDPゴシック" panose="020B0400000000000000" pitchFamily="50" charset="-128"/>
                <a:ea typeface="BIZ UDPゴシック" panose="020B0400000000000000" pitchFamily="50" charset="-128"/>
              </a:rPr>
              <a:t>まずは、最先端技術等の実装化・産業化に軸足をおきつつ、現在、各主体が実施しているスタートアップや国際会議、広域観光等を推進。</a:t>
            </a:r>
            <a:endParaRPr lang="en-US" altLang="ja-JP" sz="1600" b="1" u="sng">
              <a:solidFill>
                <a:schemeClr val="tx1"/>
              </a:solidFill>
              <a:latin typeface="BIZ UDPゴシック" panose="020B0400000000000000" pitchFamily="50" charset="-128"/>
              <a:ea typeface="BIZ UDPゴシック" panose="020B0400000000000000" pitchFamily="50" charset="-128"/>
            </a:endParaRPr>
          </a:p>
          <a:p>
            <a:pPr algn="just">
              <a:lnSpc>
                <a:spcPct val="125000"/>
              </a:lnSpc>
            </a:pPr>
            <a:r>
              <a:rPr lang="ja-JP" altLang="en-US" sz="1600">
                <a:solidFill>
                  <a:schemeClr val="tx1"/>
                </a:solidFill>
                <a:latin typeface="BIZ UDPゴシック" panose="020B0400000000000000" pitchFamily="50" charset="-128"/>
                <a:ea typeface="BIZ UDPゴシック" panose="020B0400000000000000" pitchFamily="50" charset="-128"/>
              </a:rPr>
              <a:t>・記念公園ゾーンオープン後は</a:t>
            </a:r>
            <a:r>
              <a:rPr lang="ja-JP" altLang="en-US" sz="1600" b="1" u="sng">
                <a:solidFill>
                  <a:schemeClr val="tx1"/>
                </a:solidFill>
                <a:latin typeface="BIZ UDPゴシック" panose="020B0400000000000000" pitchFamily="50" charset="-128"/>
                <a:ea typeface="BIZ UDPゴシック" panose="020B0400000000000000" pitchFamily="50" charset="-128"/>
              </a:rPr>
              <a:t>、「場の記憶」の継承・展開として、夢洲でのイベントをはじめ、大屋根リング・記念館を活用した万博のレガシー発信等の</a:t>
            </a:r>
            <a:r>
              <a:rPr lang="ja-JP" altLang="en-US" sz="1600" b="1" u="sng"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事業を推進</a:t>
            </a:r>
            <a:endParaRPr lang="en-US" altLang="ja-JP" sz="1600" b="1" u="sng"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ct val="125000"/>
              </a:lnSpc>
            </a:pPr>
            <a:r>
              <a:rPr lang="ja-JP" altLang="en-US" sz="1600"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・あわせて、博覧会協会から継承する事業</a:t>
            </a:r>
            <a:r>
              <a:rPr lang="ja-JP" altLang="en-US" sz="1600">
                <a:solidFill>
                  <a:schemeClr val="tx1"/>
                </a:solidFill>
                <a:latin typeface="BIZ UDPゴシック" panose="020B0400000000000000" pitchFamily="50" charset="-128"/>
                <a:ea typeface="BIZ UDPゴシック" panose="020B0400000000000000" pitchFamily="50" charset="-128"/>
              </a:rPr>
              <a:t>を推進</a:t>
            </a:r>
            <a:endParaRPr lang="en-US" altLang="ja-JP" sz="1600">
              <a:solidFill>
                <a:schemeClr val="tx1"/>
              </a:solidFill>
              <a:latin typeface="BIZ UDPゴシック" panose="020B0400000000000000" pitchFamily="50" charset="-128"/>
              <a:ea typeface="BIZ UDPゴシック" panose="020B0400000000000000" pitchFamily="50" charset="-128"/>
            </a:endParaRPr>
          </a:p>
        </p:txBody>
      </p:sp>
      <p:sp>
        <p:nvSpPr>
          <p:cNvPr id="40" name="テキスト ボックス 39">
            <a:extLst>
              <a:ext uri="{FF2B5EF4-FFF2-40B4-BE49-F238E27FC236}">
                <a16:creationId xmlns:a16="http://schemas.microsoft.com/office/drawing/2014/main" id="{1B29E92C-6E62-4E85-ADED-3D124CCB4566}"/>
              </a:ext>
            </a:extLst>
          </p:cNvPr>
          <p:cNvSpPr txBox="1"/>
          <p:nvPr/>
        </p:nvSpPr>
        <p:spPr>
          <a:xfrm>
            <a:off x="353642" y="2722671"/>
            <a:ext cx="2500216" cy="307777"/>
          </a:xfrm>
          <a:prstGeom prst="rect">
            <a:avLst/>
          </a:prstGeom>
          <a:noFill/>
          <a:ln>
            <a:noFill/>
          </a:ln>
        </p:spPr>
        <p:txBody>
          <a:bodyPr wrap="square">
            <a:spAutoFit/>
          </a:bodyPr>
          <a:lstStyle/>
          <a:p>
            <a:pPr algn="just" fontAlgn="base"/>
            <a:r>
              <a:rPr lang="ja-JP" altLang="en-US" sz="1400">
                <a:solidFill>
                  <a:srgbClr val="000000"/>
                </a:solidFill>
                <a:latin typeface="BIZ UDPゴシック" panose="020B0400000000000000" pitchFamily="50" charset="-128"/>
                <a:ea typeface="BIZ UDPゴシック" panose="020B0400000000000000" pitchFamily="50" charset="-128"/>
              </a:rPr>
              <a:t>＜当面の事業展開イメージ＞</a:t>
            </a:r>
            <a:endParaRPr lang="en-US" altLang="ja-JP" sz="1400">
              <a:solidFill>
                <a:srgbClr val="FF0000"/>
              </a:solidFill>
              <a:latin typeface="BIZ UDPゴシック" panose="020B0400000000000000" pitchFamily="50" charset="-128"/>
              <a:ea typeface="BIZ UDPゴシック" panose="020B0400000000000000" pitchFamily="50" charset="-128"/>
            </a:endParaRPr>
          </a:p>
        </p:txBody>
      </p:sp>
      <p:sp>
        <p:nvSpPr>
          <p:cNvPr id="47" name="正方形/長方形 46">
            <a:extLst>
              <a:ext uri="{FF2B5EF4-FFF2-40B4-BE49-F238E27FC236}">
                <a16:creationId xmlns:a16="http://schemas.microsoft.com/office/drawing/2014/main" id="{72EC983B-AEC7-4803-B333-80758741512F}"/>
              </a:ext>
            </a:extLst>
          </p:cNvPr>
          <p:cNvSpPr/>
          <p:nvPr/>
        </p:nvSpPr>
        <p:spPr>
          <a:xfrm>
            <a:off x="1036665" y="3351497"/>
            <a:ext cx="965215" cy="3485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a:solidFill>
                  <a:schemeClr val="tx1"/>
                </a:solidFill>
                <a:latin typeface="BIZ UDPゴシック" panose="020B0400000000000000" pitchFamily="50" charset="-128"/>
                <a:ea typeface="BIZ UDPゴシック" panose="020B0400000000000000" pitchFamily="50" charset="-128"/>
              </a:rPr>
              <a:t>2026</a:t>
            </a:r>
            <a:r>
              <a:rPr kumimoji="1" lang="ja-JP" altLang="en-US" sz="1200" b="1">
                <a:solidFill>
                  <a:schemeClr val="tx1"/>
                </a:solidFill>
                <a:latin typeface="BIZ UDPゴシック" panose="020B0400000000000000" pitchFamily="50" charset="-128"/>
                <a:ea typeface="BIZ UDPゴシック" panose="020B0400000000000000" pitchFamily="50" charset="-128"/>
              </a:rPr>
              <a:t>年</a:t>
            </a:r>
          </a:p>
        </p:txBody>
      </p:sp>
      <p:sp>
        <p:nvSpPr>
          <p:cNvPr id="49" name="正方形/長方形 48">
            <a:extLst>
              <a:ext uri="{FF2B5EF4-FFF2-40B4-BE49-F238E27FC236}">
                <a16:creationId xmlns:a16="http://schemas.microsoft.com/office/drawing/2014/main" id="{7225DD1E-20A4-4366-9E34-DF628B3E5661}"/>
              </a:ext>
            </a:extLst>
          </p:cNvPr>
          <p:cNvSpPr/>
          <p:nvPr/>
        </p:nvSpPr>
        <p:spPr>
          <a:xfrm>
            <a:off x="4516925" y="3415770"/>
            <a:ext cx="965215" cy="3485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a:solidFill>
                  <a:schemeClr val="tx1"/>
                </a:solidFill>
                <a:latin typeface="BIZ UDPゴシック" panose="020B0400000000000000" pitchFamily="50" charset="-128"/>
                <a:ea typeface="BIZ UDPゴシック" panose="020B0400000000000000" pitchFamily="50" charset="-128"/>
              </a:rPr>
              <a:t>2030</a:t>
            </a:r>
            <a:r>
              <a:rPr kumimoji="1" lang="ja-JP" altLang="en-US" sz="1200" b="1">
                <a:solidFill>
                  <a:schemeClr val="tx1"/>
                </a:solidFill>
                <a:latin typeface="BIZ UDPゴシック" panose="020B0400000000000000" pitchFamily="50" charset="-128"/>
                <a:ea typeface="BIZ UDPゴシック" panose="020B0400000000000000" pitchFamily="50" charset="-128"/>
              </a:rPr>
              <a:t>年</a:t>
            </a:r>
          </a:p>
        </p:txBody>
      </p:sp>
      <p:sp>
        <p:nvSpPr>
          <p:cNvPr id="51" name="正方形/長方形 50">
            <a:extLst>
              <a:ext uri="{FF2B5EF4-FFF2-40B4-BE49-F238E27FC236}">
                <a16:creationId xmlns:a16="http://schemas.microsoft.com/office/drawing/2014/main" id="{A5A078D6-3104-4FA3-B820-6B5A65A7D6CC}"/>
              </a:ext>
            </a:extLst>
          </p:cNvPr>
          <p:cNvSpPr/>
          <p:nvPr/>
        </p:nvSpPr>
        <p:spPr>
          <a:xfrm>
            <a:off x="9937570" y="3438974"/>
            <a:ext cx="965215" cy="3485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a:solidFill>
                  <a:schemeClr val="tx1"/>
                </a:solidFill>
                <a:latin typeface="BIZ UDPゴシック" panose="020B0400000000000000" pitchFamily="50" charset="-128"/>
                <a:ea typeface="BIZ UDPゴシック" panose="020B0400000000000000" pitchFamily="50" charset="-128"/>
              </a:rPr>
              <a:t>2040</a:t>
            </a:r>
            <a:r>
              <a:rPr kumimoji="1" lang="ja-JP" altLang="en-US" sz="1200" b="1">
                <a:solidFill>
                  <a:schemeClr val="tx1"/>
                </a:solidFill>
                <a:latin typeface="BIZ UDPゴシック" panose="020B0400000000000000" pitchFamily="50" charset="-128"/>
                <a:ea typeface="BIZ UDPゴシック" panose="020B0400000000000000" pitchFamily="50" charset="-128"/>
              </a:rPr>
              <a:t>年</a:t>
            </a:r>
          </a:p>
        </p:txBody>
      </p:sp>
      <p:sp>
        <p:nvSpPr>
          <p:cNvPr id="55" name="正方形/長方形 54">
            <a:extLst>
              <a:ext uri="{FF2B5EF4-FFF2-40B4-BE49-F238E27FC236}">
                <a16:creationId xmlns:a16="http://schemas.microsoft.com/office/drawing/2014/main" id="{AE9CCFC1-14D6-467A-8CBE-FC9889EBA6BC}"/>
              </a:ext>
            </a:extLst>
          </p:cNvPr>
          <p:cNvSpPr/>
          <p:nvPr/>
        </p:nvSpPr>
        <p:spPr>
          <a:xfrm>
            <a:off x="2424587" y="3375657"/>
            <a:ext cx="965215" cy="3485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a:solidFill>
                  <a:schemeClr val="tx1"/>
                </a:solidFill>
                <a:latin typeface="BIZ UDPゴシック" panose="020B0400000000000000" pitchFamily="50" charset="-128"/>
                <a:ea typeface="BIZ UDPゴシック" panose="020B0400000000000000" pitchFamily="50" charset="-128"/>
              </a:rPr>
              <a:t>2028</a:t>
            </a:r>
            <a:r>
              <a:rPr kumimoji="1" lang="ja-JP" altLang="en-US" sz="1200" b="1">
                <a:solidFill>
                  <a:schemeClr val="tx1"/>
                </a:solidFill>
                <a:latin typeface="BIZ UDPゴシック" panose="020B0400000000000000" pitchFamily="50" charset="-128"/>
                <a:ea typeface="BIZ UDPゴシック" panose="020B0400000000000000" pitchFamily="50" charset="-128"/>
              </a:rPr>
              <a:t>年</a:t>
            </a:r>
          </a:p>
        </p:txBody>
      </p:sp>
      <p:sp>
        <p:nvSpPr>
          <p:cNvPr id="57" name="正方形/長方形 56">
            <a:extLst>
              <a:ext uri="{FF2B5EF4-FFF2-40B4-BE49-F238E27FC236}">
                <a16:creationId xmlns:a16="http://schemas.microsoft.com/office/drawing/2014/main" id="{00FF6928-6B81-4D00-A802-FAC283D0938D}"/>
              </a:ext>
            </a:extLst>
          </p:cNvPr>
          <p:cNvSpPr/>
          <p:nvPr/>
        </p:nvSpPr>
        <p:spPr>
          <a:xfrm>
            <a:off x="3506377" y="7035123"/>
            <a:ext cx="4795348" cy="878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重点取組</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夢洲でのレガシー発信</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広域観光促進</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会議の理念・目的を達成するために必要な事業</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法人の持続可能な運営に向けた収入確保につながる事業</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69" name="正方形/長方形 68">
            <a:extLst>
              <a:ext uri="{FF2B5EF4-FFF2-40B4-BE49-F238E27FC236}">
                <a16:creationId xmlns:a16="http://schemas.microsoft.com/office/drawing/2014/main" id="{17A91B4C-D3DA-462E-8813-63F2540BAD88}"/>
              </a:ext>
            </a:extLst>
          </p:cNvPr>
          <p:cNvSpPr/>
          <p:nvPr/>
        </p:nvSpPr>
        <p:spPr>
          <a:xfrm>
            <a:off x="8586737" y="3480998"/>
            <a:ext cx="1180676" cy="2311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a:solidFill>
                  <a:schemeClr val="tx1"/>
                </a:solidFill>
                <a:latin typeface="BIZ UDPゴシック" panose="020B0400000000000000" pitchFamily="50" charset="-128"/>
                <a:ea typeface="BIZ UDPゴシック" panose="020B0400000000000000" pitchFamily="50" charset="-128"/>
              </a:rPr>
              <a:t>〇 万博</a:t>
            </a:r>
            <a:r>
              <a:rPr kumimoji="1" lang="en-US" altLang="ja-JP" sz="900">
                <a:solidFill>
                  <a:schemeClr val="tx1"/>
                </a:solidFill>
                <a:latin typeface="BIZ UDPゴシック" panose="020B0400000000000000" pitchFamily="50" charset="-128"/>
                <a:ea typeface="BIZ UDPゴシック" panose="020B0400000000000000" pitchFamily="50" charset="-128"/>
              </a:rPr>
              <a:t>10</a:t>
            </a:r>
            <a:r>
              <a:rPr kumimoji="1" lang="ja-JP" altLang="en-US" sz="900">
                <a:solidFill>
                  <a:schemeClr val="tx1"/>
                </a:solidFill>
                <a:latin typeface="BIZ UDPゴシック" panose="020B0400000000000000" pitchFamily="50" charset="-128"/>
                <a:ea typeface="BIZ UDPゴシック" panose="020B0400000000000000" pitchFamily="50" charset="-128"/>
              </a:rPr>
              <a:t>周年</a:t>
            </a:r>
          </a:p>
        </p:txBody>
      </p:sp>
      <p:sp>
        <p:nvSpPr>
          <p:cNvPr id="70" name="正方形/長方形 69">
            <a:extLst>
              <a:ext uri="{FF2B5EF4-FFF2-40B4-BE49-F238E27FC236}">
                <a16:creationId xmlns:a16="http://schemas.microsoft.com/office/drawing/2014/main" id="{0578AF9A-7980-44E4-948A-1FEF0720AAB6}"/>
              </a:ext>
            </a:extLst>
          </p:cNvPr>
          <p:cNvSpPr/>
          <p:nvPr/>
        </p:nvSpPr>
        <p:spPr>
          <a:xfrm>
            <a:off x="5242186" y="3449936"/>
            <a:ext cx="1421499" cy="2311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a:solidFill>
                  <a:schemeClr val="tx1"/>
                </a:solidFill>
                <a:latin typeface="BIZ UDPゴシック" panose="020B0400000000000000" pitchFamily="50" charset="-128"/>
                <a:ea typeface="BIZ UDPゴシック" panose="020B0400000000000000" pitchFamily="50" charset="-128"/>
              </a:rPr>
              <a:t>〇 万博</a:t>
            </a:r>
            <a:r>
              <a:rPr kumimoji="1" lang="en-US" altLang="ja-JP" sz="900">
                <a:solidFill>
                  <a:schemeClr val="tx1"/>
                </a:solidFill>
                <a:latin typeface="BIZ UDPゴシック" panose="020B0400000000000000" pitchFamily="50" charset="-128"/>
                <a:ea typeface="BIZ UDPゴシック" panose="020B0400000000000000" pitchFamily="50" charset="-128"/>
              </a:rPr>
              <a:t>5</a:t>
            </a:r>
            <a:r>
              <a:rPr kumimoji="1" lang="ja-JP" altLang="en-US" sz="900">
                <a:solidFill>
                  <a:schemeClr val="tx1"/>
                </a:solidFill>
                <a:latin typeface="BIZ UDPゴシック" panose="020B0400000000000000" pitchFamily="50" charset="-128"/>
                <a:ea typeface="BIZ UDPゴシック" panose="020B0400000000000000" pitchFamily="50" charset="-128"/>
              </a:rPr>
              <a:t>周年</a:t>
            </a:r>
          </a:p>
        </p:txBody>
      </p:sp>
      <p:sp>
        <p:nvSpPr>
          <p:cNvPr id="71" name="正方形/長方形 70">
            <a:extLst>
              <a:ext uri="{FF2B5EF4-FFF2-40B4-BE49-F238E27FC236}">
                <a16:creationId xmlns:a16="http://schemas.microsoft.com/office/drawing/2014/main" id="{8D3F46E9-945E-4554-BE2D-6171C4F35E17}"/>
              </a:ext>
            </a:extLst>
          </p:cNvPr>
          <p:cNvSpPr/>
          <p:nvPr/>
        </p:nvSpPr>
        <p:spPr>
          <a:xfrm>
            <a:off x="10683919" y="3521597"/>
            <a:ext cx="1180676" cy="2311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a:solidFill>
                  <a:schemeClr val="tx1"/>
                </a:solidFill>
                <a:latin typeface="BIZ UDPゴシック" panose="020B0400000000000000" pitchFamily="50" charset="-128"/>
                <a:ea typeface="BIZ UDPゴシック" panose="020B0400000000000000" pitchFamily="50" charset="-128"/>
              </a:rPr>
              <a:t>〇 万博</a:t>
            </a:r>
            <a:r>
              <a:rPr kumimoji="1" lang="en-US" altLang="ja-JP" sz="900">
                <a:solidFill>
                  <a:schemeClr val="tx1"/>
                </a:solidFill>
                <a:latin typeface="BIZ UDPゴシック" panose="020B0400000000000000" pitchFamily="50" charset="-128"/>
                <a:ea typeface="BIZ UDPゴシック" panose="020B0400000000000000" pitchFamily="50" charset="-128"/>
              </a:rPr>
              <a:t>15</a:t>
            </a:r>
            <a:r>
              <a:rPr kumimoji="1" lang="ja-JP" altLang="en-US" sz="900">
                <a:solidFill>
                  <a:schemeClr val="tx1"/>
                </a:solidFill>
                <a:latin typeface="BIZ UDPゴシック" panose="020B0400000000000000" pitchFamily="50" charset="-128"/>
                <a:ea typeface="BIZ UDPゴシック" panose="020B0400000000000000" pitchFamily="50" charset="-128"/>
              </a:rPr>
              <a:t>周年</a:t>
            </a:r>
          </a:p>
        </p:txBody>
      </p:sp>
      <p:sp>
        <p:nvSpPr>
          <p:cNvPr id="29" name="テキスト ボックス 28">
            <a:extLst>
              <a:ext uri="{FF2B5EF4-FFF2-40B4-BE49-F238E27FC236}">
                <a16:creationId xmlns:a16="http://schemas.microsoft.com/office/drawing/2014/main" id="{3BF9FB3A-F1A1-4AF2-94CA-7F215C531E08}"/>
              </a:ext>
            </a:extLst>
          </p:cNvPr>
          <p:cNvSpPr txBox="1"/>
          <p:nvPr/>
        </p:nvSpPr>
        <p:spPr>
          <a:xfrm>
            <a:off x="353642" y="686491"/>
            <a:ext cx="8439984" cy="338554"/>
          </a:xfrm>
          <a:prstGeom prst="rect">
            <a:avLst/>
          </a:prstGeom>
          <a:noFill/>
          <a:ln>
            <a:noFill/>
          </a:ln>
        </p:spPr>
        <p:txBody>
          <a:bodyPr wrap="square">
            <a:spAutoFit/>
          </a:bodyPr>
          <a:lstStyle/>
          <a:p>
            <a:pPr algn="just" fontAlgn="base"/>
            <a:r>
              <a:rPr lang="ja-JP" altLang="en-US" sz="1600" b="1">
                <a:solidFill>
                  <a:srgbClr val="000000"/>
                </a:solidFill>
                <a:latin typeface="BIZ UDPゴシック" panose="020B0400000000000000" pitchFamily="50" charset="-128"/>
                <a:ea typeface="BIZ UDPゴシック" panose="020B0400000000000000" pitchFamily="50" charset="-128"/>
              </a:rPr>
              <a:t>■　当面の事業展開のイメージ</a:t>
            </a:r>
            <a:endParaRPr lang="en-US" altLang="ja-JP" sz="1600" b="1">
              <a:solidFill>
                <a:srgbClr val="FF0000"/>
              </a:solidFill>
              <a:latin typeface="BIZ UDPゴシック" panose="020B0400000000000000" pitchFamily="50" charset="-128"/>
              <a:ea typeface="BIZ UDPゴシック" panose="020B0400000000000000" pitchFamily="50" charset="-128"/>
            </a:endParaRPr>
          </a:p>
        </p:txBody>
      </p:sp>
      <p:sp>
        <p:nvSpPr>
          <p:cNvPr id="7" name="正方形/長方形 6">
            <a:extLst>
              <a:ext uri="{FF2B5EF4-FFF2-40B4-BE49-F238E27FC236}">
                <a16:creationId xmlns:a16="http://schemas.microsoft.com/office/drawing/2014/main" id="{71C37975-5203-4B66-87C5-71A18326D779}"/>
              </a:ext>
            </a:extLst>
          </p:cNvPr>
          <p:cNvSpPr/>
          <p:nvPr/>
        </p:nvSpPr>
        <p:spPr>
          <a:xfrm>
            <a:off x="1443116" y="3081631"/>
            <a:ext cx="3635370" cy="312381"/>
          </a:xfrm>
          <a:prstGeom prst="rect">
            <a:avLst/>
          </a:prstGeom>
          <a:solidFill>
            <a:srgbClr val="AFCAFF"/>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a:latin typeface="BIZ UDPゴシック" panose="020B0400000000000000" pitchFamily="50" charset="-128"/>
                <a:ea typeface="BIZ UDPゴシック" panose="020B0400000000000000" pitchFamily="50" charset="-128"/>
              </a:rPr>
              <a:t>フェーズ１</a:t>
            </a:r>
          </a:p>
        </p:txBody>
      </p:sp>
      <p:sp>
        <p:nvSpPr>
          <p:cNvPr id="34" name="正方形/長方形 33">
            <a:extLst>
              <a:ext uri="{FF2B5EF4-FFF2-40B4-BE49-F238E27FC236}">
                <a16:creationId xmlns:a16="http://schemas.microsoft.com/office/drawing/2014/main" id="{38914D3D-55B0-4225-B4F1-A9BC6B7CF8A8}"/>
              </a:ext>
            </a:extLst>
          </p:cNvPr>
          <p:cNvSpPr/>
          <p:nvPr/>
        </p:nvSpPr>
        <p:spPr>
          <a:xfrm>
            <a:off x="5138464" y="3081901"/>
            <a:ext cx="5281713" cy="303956"/>
          </a:xfrm>
          <a:prstGeom prst="rect">
            <a:avLst/>
          </a:prstGeom>
          <a:solidFill>
            <a:schemeClr val="bg2">
              <a:lumMod val="75000"/>
            </a:schemeClr>
          </a:solid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a:latin typeface="BIZ UDPゴシック" panose="020B0400000000000000" pitchFamily="50" charset="-128"/>
                <a:ea typeface="BIZ UDPゴシック" panose="020B0400000000000000" pitchFamily="50" charset="-128"/>
              </a:rPr>
              <a:t>フェーズ２</a:t>
            </a:r>
          </a:p>
        </p:txBody>
      </p:sp>
      <p:sp>
        <p:nvSpPr>
          <p:cNvPr id="3" name="矢印: 山形 2">
            <a:extLst>
              <a:ext uri="{FF2B5EF4-FFF2-40B4-BE49-F238E27FC236}">
                <a16:creationId xmlns:a16="http://schemas.microsoft.com/office/drawing/2014/main" id="{2155F9F4-AA29-41A8-848E-3451C8EF6893}"/>
              </a:ext>
            </a:extLst>
          </p:cNvPr>
          <p:cNvSpPr/>
          <p:nvPr/>
        </p:nvSpPr>
        <p:spPr>
          <a:xfrm>
            <a:off x="9614318" y="4130664"/>
            <a:ext cx="265886" cy="290076"/>
          </a:xfrm>
          <a:prstGeom prst="chevron">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 name="矢印: 五方向 3">
            <a:extLst>
              <a:ext uri="{FF2B5EF4-FFF2-40B4-BE49-F238E27FC236}">
                <a16:creationId xmlns:a16="http://schemas.microsoft.com/office/drawing/2014/main" id="{D45E9CF2-3B55-4887-B866-B59A5A78E3A8}"/>
              </a:ext>
            </a:extLst>
          </p:cNvPr>
          <p:cNvSpPr/>
          <p:nvPr/>
        </p:nvSpPr>
        <p:spPr>
          <a:xfrm>
            <a:off x="1565826" y="4131564"/>
            <a:ext cx="7020911" cy="321399"/>
          </a:xfrm>
          <a:prstGeom prst="homePlat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BIZ UDPゴシック" panose="020B0400000000000000" pitchFamily="50" charset="-128"/>
                <a:ea typeface="BIZ UDPゴシック" panose="020B0400000000000000" pitchFamily="50" charset="-128"/>
              </a:rPr>
              <a:t>最先端技術の実装化・産業化</a:t>
            </a:r>
            <a:endParaRPr kumimoji="1" lang="ja-JP" altLang="en-US" sz="1400"/>
          </a:p>
        </p:txBody>
      </p:sp>
      <p:sp>
        <p:nvSpPr>
          <p:cNvPr id="33" name="矢印: 山形 32">
            <a:extLst>
              <a:ext uri="{FF2B5EF4-FFF2-40B4-BE49-F238E27FC236}">
                <a16:creationId xmlns:a16="http://schemas.microsoft.com/office/drawing/2014/main" id="{E9FA399E-38E2-443F-872B-D6AC8D932804}"/>
              </a:ext>
            </a:extLst>
          </p:cNvPr>
          <p:cNvSpPr/>
          <p:nvPr/>
        </p:nvSpPr>
        <p:spPr>
          <a:xfrm>
            <a:off x="9835725" y="4130664"/>
            <a:ext cx="265886" cy="290076"/>
          </a:xfrm>
          <a:prstGeom prst="chevron">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矢印: 山形 34">
            <a:extLst>
              <a:ext uri="{FF2B5EF4-FFF2-40B4-BE49-F238E27FC236}">
                <a16:creationId xmlns:a16="http://schemas.microsoft.com/office/drawing/2014/main" id="{20574091-A809-411C-B4ED-6D1504D6AE55}"/>
              </a:ext>
            </a:extLst>
          </p:cNvPr>
          <p:cNvSpPr/>
          <p:nvPr/>
        </p:nvSpPr>
        <p:spPr>
          <a:xfrm>
            <a:off x="10081145" y="4131957"/>
            <a:ext cx="265886" cy="290076"/>
          </a:xfrm>
          <a:prstGeom prst="chevron">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矢印: 五方向 40">
            <a:extLst>
              <a:ext uri="{FF2B5EF4-FFF2-40B4-BE49-F238E27FC236}">
                <a16:creationId xmlns:a16="http://schemas.microsoft.com/office/drawing/2014/main" id="{5E6AF520-B1DB-44E5-8D1F-01EAEAC1E168}"/>
              </a:ext>
            </a:extLst>
          </p:cNvPr>
          <p:cNvSpPr/>
          <p:nvPr/>
        </p:nvSpPr>
        <p:spPr>
          <a:xfrm>
            <a:off x="1565826" y="4684767"/>
            <a:ext cx="8854351" cy="297731"/>
          </a:xfrm>
          <a:prstGeom prst="homePlat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BIZ UDPゴシック" panose="020B0400000000000000" pitchFamily="50" charset="-128"/>
                <a:ea typeface="BIZ UDPゴシック" panose="020B0400000000000000" pitchFamily="50" charset="-128"/>
              </a:rPr>
              <a:t>スタートアップ・国際会議・広域観光等の推進</a:t>
            </a:r>
            <a:endParaRPr kumimoji="1" lang="ja-JP" altLang="en-US" sz="1400">
              <a:solidFill>
                <a:schemeClr val="tx1"/>
              </a:solidFill>
            </a:endParaRPr>
          </a:p>
        </p:txBody>
      </p:sp>
      <p:sp>
        <p:nvSpPr>
          <p:cNvPr id="43" name="矢印: 五方向 42">
            <a:extLst>
              <a:ext uri="{FF2B5EF4-FFF2-40B4-BE49-F238E27FC236}">
                <a16:creationId xmlns:a16="http://schemas.microsoft.com/office/drawing/2014/main" id="{AB65C30D-0545-411C-A03A-B7A118003B9D}"/>
              </a:ext>
            </a:extLst>
          </p:cNvPr>
          <p:cNvSpPr/>
          <p:nvPr/>
        </p:nvSpPr>
        <p:spPr>
          <a:xfrm>
            <a:off x="2853859" y="5207997"/>
            <a:ext cx="7548066" cy="292225"/>
          </a:xfrm>
          <a:prstGeom prst="homePlate">
            <a:avLst/>
          </a:prstGeom>
          <a:solidFill>
            <a:schemeClr val="accent6">
              <a:lumMod val="40000"/>
              <a:lumOff val="60000"/>
            </a:schemeClr>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BIZ UDPゴシック" panose="020B0400000000000000" pitchFamily="50" charset="-128"/>
                <a:ea typeface="BIZ UDPゴシック" panose="020B0400000000000000" pitchFamily="50" charset="-128"/>
              </a:rPr>
              <a:t>記念公園ゾーン整備後、レガシー発信　（記念館、記念公園での文化・芸術イベント等）</a:t>
            </a:r>
          </a:p>
        </p:txBody>
      </p:sp>
      <p:sp>
        <p:nvSpPr>
          <p:cNvPr id="45" name="矢印: 五方向 44">
            <a:extLst>
              <a:ext uri="{FF2B5EF4-FFF2-40B4-BE49-F238E27FC236}">
                <a16:creationId xmlns:a16="http://schemas.microsoft.com/office/drawing/2014/main" id="{BA83FDC2-83C7-4CBF-A275-E3065F64ABF7}"/>
              </a:ext>
            </a:extLst>
          </p:cNvPr>
          <p:cNvSpPr/>
          <p:nvPr/>
        </p:nvSpPr>
        <p:spPr>
          <a:xfrm>
            <a:off x="2853858" y="5733623"/>
            <a:ext cx="7580958" cy="292226"/>
          </a:xfrm>
          <a:prstGeom prst="homePlat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BIZ UDPゴシック" panose="020B0400000000000000" pitchFamily="50" charset="-128"/>
                <a:ea typeface="BIZ UDPゴシック" panose="020B0400000000000000" pitchFamily="50" charset="-128"/>
              </a:rPr>
              <a:t>博覧会協会の活動を継承する事業</a:t>
            </a:r>
            <a:endParaRPr kumimoji="1" lang="ja-JP" altLang="en-US" sz="1400"/>
          </a:p>
        </p:txBody>
      </p:sp>
      <p:sp>
        <p:nvSpPr>
          <p:cNvPr id="30" name="矢印: 山形 29">
            <a:extLst>
              <a:ext uri="{FF2B5EF4-FFF2-40B4-BE49-F238E27FC236}">
                <a16:creationId xmlns:a16="http://schemas.microsoft.com/office/drawing/2014/main" id="{F8A2BEF4-48E6-473E-9A1A-2E0743219B99}"/>
              </a:ext>
            </a:extLst>
          </p:cNvPr>
          <p:cNvSpPr/>
          <p:nvPr/>
        </p:nvSpPr>
        <p:spPr>
          <a:xfrm>
            <a:off x="8558851" y="4139118"/>
            <a:ext cx="265886" cy="290076"/>
          </a:xfrm>
          <a:prstGeom prst="chevron">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1" name="矢印: 山形 30">
            <a:extLst>
              <a:ext uri="{FF2B5EF4-FFF2-40B4-BE49-F238E27FC236}">
                <a16:creationId xmlns:a16="http://schemas.microsoft.com/office/drawing/2014/main" id="{CB4B2D26-59CA-4102-BC88-DA8E60D7615E}"/>
              </a:ext>
            </a:extLst>
          </p:cNvPr>
          <p:cNvSpPr/>
          <p:nvPr/>
        </p:nvSpPr>
        <p:spPr>
          <a:xfrm>
            <a:off x="8824737" y="4137604"/>
            <a:ext cx="265886" cy="290076"/>
          </a:xfrm>
          <a:prstGeom prst="chevron">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2" name="矢印: 山形 31">
            <a:extLst>
              <a:ext uri="{FF2B5EF4-FFF2-40B4-BE49-F238E27FC236}">
                <a16:creationId xmlns:a16="http://schemas.microsoft.com/office/drawing/2014/main" id="{6ABB1AEC-A1CC-41FB-9242-97B0B3462A63}"/>
              </a:ext>
            </a:extLst>
          </p:cNvPr>
          <p:cNvSpPr/>
          <p:nvPr/>
        </p:nvSpPr>
        <p:spPr>
          <a:xfrm>
            <a:off x="9103012" y="4137604"/>
            <a:ext cx="265886" cy="290076"/>
          </a:xfrm>
          <a:prstGeom prst="chevron">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矢印: 山形 36">
            <a:extLst>
              <a:ext uri="{FF2B5EF4-FFF2-40B4-BE49-F238E27FC236}">
                <a16:creationId xmlns:a16="http://schemas.microsoft.com/office/drawing/2014/main" id="{B3ACAFB5-D2E1-4B1F-8770-8FDC63C88DD3}"/>
              </a:ext>
            </a:extLst>
          </p:cNvPr>
          <p:cNvSpPr/>
          <p:nvPr/>
        </p:nvSpPr>
        <p:spPr>
          <a:xfrm>
            <a:off x="9350187" y="4140319"/>
            <a:ext cx="265886" cy="290076"/>
          </a:xfrm>
          <a:prstGeom prst="chevron">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 name="正方形/長方形 4">
            <a:extLst>
              <a:ext uri="{FF2B5EF4-FFF2-40B4-BE49-F238E27FC236}">
                <a16:creationId xmlns:a16="http://schemas.microsoft.com/office/drawing/2014/main" id="{3BE11F1E-668D-4F7E-9AFA-50DD9569A570}"/>
              </a:ext>
            </a:extLst>
          </p:cNvPr>
          <p:cNvSpPr/>
          <p:nvPr/>
        </p:nvSpPr>
        <p:spPr>
          <a:xfrm>
            <a:off x="2321958" y="6217515"/>
            <a:ext cx="6635722" cy="410689"/>
          </a:xfrm>
          <a:prstGeom prst="rect">
            <a:avLst/>
          </a:prstGeom>
          <a:ln w="19050">
            <a:solidFill>
              <a:schemeClr val="tx1"/>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500" dirty="0">
                <a:solidFill>
                  <a:schemeClr val="tx1"/>
                </a:solidFill>
                <a:latin typeface="BIZ UDPゴシック" panose="020B0400000000000000" pitchFamily="50" charset="-128"/>
                <a:ea typeface="BIZ UDPゴシック" panose="020B0400000000000000" pitchFamily="50" charset="-128"/>
              </a:rPr>
              <a:t>※</a:t>
            </a:r>
            <a:r>
              <a:rPr kumimoji="1" lang="ja-JP" altLang="en-US" sz="1500" dirty="0">
                <a:solidFill>
                  <a:schemeClr val="tx1"/>
                </a:solidFill>
                <a:latin typeface="BIZ UDPゴシック" panose="020B0400000000000000" pitchFamily="50" charset="-128"/>
                <a:ea typeface="BIZ UDPゴシック" panose="020B0400000000000000" pitchFamily="50" charset="-128"/>
              </a:rPr>
              <a:t>各取組の実施状況は</a:t>
            </a:r>
            <a:r>
              <a:rPr kumimoji="1" lang="en-US" altLang="ja-JP" sz="1500" dirty="0">
                <a:solidFill>
                  <a:srgbClr val="FF0000"/>
                </a:solidFill>
                <a:latin typeface="BIZ UDPゴシック" panose="020B0400000000000000" pitchFamily="50" charset="-128"/>
                <a:ea typeface="BIZ UDPゴシック" panose="020B0400000000000000" pitchFamily="50" charset="-128"/>
              </a:rPr>
              <a:t>PDCA</a:t>
            </a:r>
            <a:r>
              <a:rPr kumimoji="1" lang="ja-JP" altLang="en-US" sz="1500" dirty="0">
                <a:solidFill>
                  <a:schemeClr val="tx1"/>
                </a:solidFill>
                <a:latin typeface="BIZ UDPゴシック" panose="020B0400000000000000" pitchFamily="50" charset="-128"/>
                <a:ea typeface="BIZ UDPゴシック" panose="020B0400000000000000" pitchFamily="50" charset="-128"/>
              </a:rPr>
              <a:t>サイクルでチェックし、適宜、会議に報告</a:t>
            </a:r>
          </a:p>
        </p:txBody>
      </p:sp>
      <p:sp>
        <p:nvSpPr>
          <p:cNvPr id="6" name="正方形/長方形 5">
            <a:extLst>
              <a:ext uri="{FF2B5EF4-FFF2-40B4-BE49-F238E27FC236}">
                <a16:creationId xmlns:a16="http://schemas.microsoft.com/office/drawing/2014/main" id="{3C82429B-059F-9042-1019-FA8DCC04FA82}"/>
              </a:ext>
            </a:extLst>
          </p:cNvPr>
          <p:cNvSpPr/>
          <p:nvPr/>
        </p:nvSpPr>
        <p:spPr>
          <a:xfrm>
            <a:off x="2139528" y="3734946"/>
            <a:ext cx="1116000" cy="252000"/>
          </a:xfrm>
          <a:prstGeom prst="rect">
            <a:avLst/>
          </a:prstGeom>
          <a:no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rgbClr val="FF0000"/>
                </a:solidFill>
                <a:latin typeface="BIZ UDPゴシック" panose="020B0400000000000000" pitchFamily="50" charset="-128"/>
                <a:ea typeface="BIZ UDPゴシック" panose="020B0400000000000000" pitchFamily="50" charset="-128"/>
              </a:rPr>
              <a:t>法人活動開始</a:t>
            </a:r>
            <a:endParaRPr kumimoji="1" lang="en-US" altLang="ja-JP" sz="1000" dirty="0">
              <a:solidFill>
                <a:srgbClr val="FF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510301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A524F-C60B-17A2-D2AA-226192F45402}"/>
            </a:ext>
          </a:extLst>
        </p:cNvPr>
        <p:cNvGrpSpPr/>
        <p:nvPr/>
      </p:nvGrpSpPr>
      <p:grpSpPr>
        <a:xfrm>
          <a:off x="0" y="0"/>
          <a:ext cx="0" cy="0"/>
          <a:chOff x="0" y="0"/>
          <a:chExt cx="0" cy="0"/>
        </a:xfrm>
      </p:grpSpPr>
      <p:sp>
        <p:nvSpPr>
          <p:cNvPr id="50" name="正方形/長方形 49">
            <a:extLst>
              <a:ext uri="{FF2B5EF4-FFF2-40B4-BE49-F238E27FC236}">
                <a16:creationId xmlns:a16="http://schemas.microsoft.com/office/drawing/2014/main" id="{D34F760B-74D9-C61B-2F85-9D94FE8CD296}"/>
              </a:ext>
            </a:extLst>
          </p:cNvPr>
          <p:cNvSpPr/>
          <p:nvPr/>
        </p:nvSpPr>
        <p:spPr>
          <a:xfrm>
            <a:off x="2128219" y="782017"/>
            <a:ext cx="3576256" cy="494680"/>
          </a:xfrm>
          <a:prstGeom prst="rect">
            <a:avLst/>
          </a:prstGeom>
          <a:noFill/>
          <a:ln w="12700">
            <a:noFill/>
            <a:prstDash val="sysDash"/>
          </a:ln>
        </p:spPr>
        <p:style>
          <a:lnRef idx="2">
            <a:schemeClr val="accent6"/>
          </a:lnRef>
          <a:fillRef idx="1">
            <a:schemeClr val="lt1"/>
          </a:fillRef>
          <a:effectRef idx="0">
            <a:schemeClr val="accent6"/>
          </a:effectRef>
          <a:fontRef idx="minor">
            <a:schemeClr val="dk1"/>
          </a:fontRef>
        </p:style>
        <p:txBody>
          <a:bodyPr lIns="0" tIns="0" rIns="0" bIns="0" rtlCol="0" anchor="t" anchorCtr="0"/>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61" name="テキスト ボックス 60">
            <a:extLst>
              <a:ext uri="{FF2B5EF4-FFF2-40B4-BE49-F238E27FC236}">
                <a16:creationId xmlns:a16="http://schemas.microsoft.com/office/drawing/2014/main" id="{5873BCA5-ACF9-AD14-4137-BEB19F087BBE}"/>
              </a:ext>
            </a:extLst>
          </p:cNvPr>
          <p:cNvSpPr txBox="1"/>
          <p:nvPr/>
        </p:nvSpPr>
        <p:spPr>
          <a:xfrm>
            <a:off x="353642" y="-158004"/>
            <a:ext cx="11718196" cy="690702"/>
          </a:xfrm>
          <a:prstGeom prst="rect">
            <a:avLst/>
          </a:prstGeom>
          <a:noFill/>
        </p:spPr>
        <p:txBody>
          <a:bodyPr wrap="square" rtlCol="0" anchor="ctr" anchorCtr="0">
            <a:spAutoFit/>
          </a:bodyPr>
          <a:lstStyle/>
          <a:p>
            <a:pPr marL="0" marR="0" lvl="0" indent="0" algn="l" defTabSz="457200" rtl="0" eaLnBrk="1" fontAlgn="auto" latinLnBrk="0" hangingPunct="1">
              <a:lnSpc>
                <a:spcPct val="200000"/>
              </a:lnSpc>
              <a:spcBef>
                <a:spcPts val="0"/>
              </a:spcBef>
              <a:spcAft>
                <a:spcPts val="0"/>
              </a:spcAft>
              <a:buClrTx/>
              <a:buSzTx/>
              <a:buFontTx/>
              <a:buNone/>
              <a:tabLst/>
              <a:defRPr/>
            </a:pPr>
            <a:r>
              <a:rPr lang="ja-JP" altLang="en-US" sz="2400" b="1" spc="100">
                <a:solidFill>
                  <a:prstClr val="black"/>
                </a:solidFill>
                <a:latin typeface="BIZ UDPゴシック" panose="020B0400000000000000" pitchFamily="50" charset="-128"/>
                <a:ea typeface="BIZ UDPゴシック" panose="020B0400000000000000" pitchFamily="50" charset="-128"/>
              </a:rPr>
              <a:t>設立する法人について</a:t>
            </a:r>
            <a:endParaRPr kumimoji="0" lang="en-US" altLang="ja-JP" sz="2400" b="1" i="0" u="none" strike="noStrike" kern="1200" cap="none" spc="10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pic>
        <p:nvPicPr>
          <p:cNvPr id="87" name="グラフィックス 86" descr="会議 単色塗りつぶし">
            <a:extLst>
              <a:ext uri="{FF2B5EF4-FFF2-40B4-BE49-F238E27FC236}">
                <a16:creationId xmlns:a16="http://schemas.microsoft.com/office/drawing/2014/main" id="{2143BECA-20F1-2A94-7A00-6B64215ECCD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05750" y="3373235"/>
            <a:ext cx="344571" cy="266625"/>
          </a:xfrm>
          <a:prstGeom prst="rect">
            <a:avLst/>
          </a:prstGeom>
        </p:spPr>
      </p:pic>
      <p:sp>
        <p:nvSpPr>
          <p:cNvPr id="10" name="正方形/長方形 9">
            <a:extLst>
              <a:ext uri="{FF2B5EF4-FFF2-40B4-BE49-F238E27FC236}">
                <a16:creationId xmlns:a16="http://schemas.microsoft.com/office/drawing/2014/main" id="{C00A4225-0D19-FA09-2048-AF8D44FA27D9}"/>
              </a:ext>
            </a:extLst>
          </p:cNvPr>
          <p:cNvSpPr/>
          <p:nvPr/>
        </p:nvSpPr>
        <p:spPr>
          <a:xfrm>
            <a:off x="2128219" y="782017"/>
            <a:ext cx="3576256" cy="494680"/>
          </a:xfrm>
          <a:prstGeom prst="rect">
            <a:avLst/>
          </a:prstGeom>
          <a:noFill/>
          <a:ln w="12700">
            <a:noFill/>
            <a:prstDash val="sysDash"/>
          </a:ln>
        </p:spPr>
        <p:style>
          <a:lnRef idx="2">
            <a:schemeClr val="accent6"/>
          </a:lnRef>
          <a:fillRef idx="1">
            <a:schemeClr val="lt1"/>
          </a:fillRef>
          <a:effectRef idx="0">
            <a:schemeClr val="accent6"/>
          </a:effectRef>
          <a:fontRef idx="minor">
            <a:schemeClr val="dk1"/>
          </a:fontRef>
        </p:style>
        <p:txBody>
          <a:bodyPr lIns="0" tIns="0" rIns="0" bIns="0" rtlCol="0" anchor="t" anchorCtr="0"/>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5" name="正方形/長方形 4">
            <a:extLst>
              <a:ext uri="{FF2B5EF4-FFF2-40B4-BE49-F238E27FC236}">
                <a16:creationId xmlns:a16="http://schemas.microsoft.com/office/drawing/2014/main" id="{E67181DE-A0E5-DA33-B435-34B50B9AF115}"/>
              </a:ext>
            </a:extLst>
          </p:cNvPr>
          <p:cNvSpPr/>
          <p:nvPr/>
        </p:nvSpPr>
        <p:spPr>
          <a:xfrm>
            <a:off x="677008" y="1223448"/>
            <a:ext cx="10890426" cy="725547"/>
          </a:xfrm>
          <a:prstGeom prst="rect">
            <a:avLst/>
          </a:pr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23">
              <a:defRPr/>
            </a:pPr>
            <a:r>
              <a:rPr kumimoji="1" lang="ja-JP" altLang="en-US" sz="1600">
                <a:solidFill>
                  <a:schemeClr val="tx1"/>
                </a:solidFill>
                <a:latin typeface="BIZ UDPゴシック" panose="020B0400000000000000" pitchFamily="50" charset="-128"/>
                <a:ea typeface="BIZ UDPゴシック" panose="020B0400000000000000" pitchFamily="50" charset="-128"/>
              </a:rPr>
              <a:t>博覧会協会の定款の規定により、残余財産（剰余金を含む）の帰属先は、</a:t>
            </a:r>
            <a:r>
              <a:rPr lang="ja-JP" altLang="en-US" sz="1600">
                <a:solidFill>
                  <a:schemeClr val="tx1"/>
                </a:solidFill>
                <a:latin typeface="BIZ UDPゴシック" panose="020B0400000000000000" pitchFamily="50" charset="-128"/>
                <a:ea typeface="BIZ UDPゴシック" panose="020B0400000000000000" pitchFamily="50" charset="-128"/>
              </a:rPr>
              <a:t>国や自治体のほか</a:t>
            </a:r>
            <a:r>
              <a:rPr kumimoji="1" lang="ja-JP" altLang="en-US" sz="1600">
                <a:solidFill>
                  <a:schemeClr val="tx1"/>
                </a:solidFill>
                <a:latin typeface="BIZ UDPゴシック" panose="020B0400000000000000" pitchFamily="50" charset="-128"/>
                <a:ea typeface="BIZ UDPゴシック" panose="020B0400000000000000" pitchFamily="50" charset="-128"/>
              </a:rPr>
              <a:t>公益法人等に限られることから、</a:t>
            </a:r>
            <a:endParaRPr kumimoji="1" lang="en-US" altLang="ja-JP" sz="1600">
              <a:solidFill>
                <a:schemeClr val="tx1"/>
              </a:solidFill>
              <a:latin typeface="BIZ UDPゴシック" panose="020B0400000000000000" pitchFamily="50" charset="-128"/>
              <a:ea typeface="BIZ UDPゴシック" panose="020B0400000000000000" pitchFamily="50" charset="-128"/>
            </a:endParaRPr>
          </a:p>
          <a:p>
            <a:pPr defTabSz="914423">
              <a:defRPr/>
            </a:pPr>
            <a:r>
              <a:rPr kumimoji="1" lang="ja-JP" altLang="en-US" sz="1600">
                <a:solidFill>
                  <a:schemeClr val="tx1"/>
                </a:solidFill>
                <a:latin typeface="BIZ UDPゴシック" panose="020B0400000000000000" pitchFamily="50" charset="-128"/>
                <a:ea typeface="BIZ UDPゴシック" panose="020B0400000000000000" pitchFamily="50" charset="-128"/>
              </a:rPr>
              <a:t>公益法人を想定  　</a:t>
            </a:r>
            <a:endParaRPr kumimoji="1" lang="en-US" altLang="ja-JP" sz="160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14" name="表 13">
            <a:extLst>
              <a:ext uri="{FF2B5EF4-FFF2-40B4-BE49-F238E27FC236}">
                <a16:creationId xmlns:a16="http://schemas.microsoft.com/office/drawing/2014/main" id="{F536D630-C67C-F8A4-6001-B67374203953}"/>
              </a:ext>
            </a:extLst>
          </p:cNvPr>
          <p:cNvGraphicFramePr>
            <a:graphicFrameLocks noGrp="1"/>
          </p:cNvGraphicFramePr>
          <p:nvPr>
            <p:extLst>
              <p:ext uri="{D42A27DB-BD31-4B8C-83A1-F6EECF244321}">
                <p14:modId xmlns:p14="http://schemas.microsoft.com/office/powerpoint/2010/main" val="1423373970"/>
              </p:ext>
            </p:extLst>
          </p:nvPr>
        </p:nvGraphicFramePr>
        <p:xfrm>
          <a:off x="743189" y="2240653"/>
          <a:ext cx="9025963" cy="1866261"/>
        </p:xfrm>
        <a:graphic>
          <a:graphicData uri="http://schemas.openxmlformats.org/drawingml/2006/table">
            <a:tbl>
              <a:tblPr firstRow="1" bandRow="1">
                <a:tableStyleId>{7DF18680-E054-41AD-8BC1-D1AEF772440D}</a:tableStyleId>
              </a:tblPr>
              <a:tblGrid>
                <a:gridCol w="2958777">
                  <a:extLst>
                    <a:ext uri="{9D8B030D-6E8A-4147-A177-3AD203B41FA5}">
                      <a16:colId xmlns:a16="http://schemas.microsoft.com/office/drawing/2014/main" val="627385689"/>
                    </a:ext>
                  </a:extLst>
                </a:gridCol>
                <a:gridCol w="6067186">
                  <a:extLst>
                    <a:ext uri="{9D8B030D-6E8A-4147-A177-3AD203B41FA5}">
                      <a16:colId xmlns:a16="http://schemas.microsoft.com/office/drawing/2014/main" val="552499031"/>
                    </a:ext>
                  </a:extLst>
                </a:gridCol>
              </a:tblGrid>
              <a:tr h="430625">
                <a:tc>
                  <a:txBody>
                    <a:bodyPr/>
                    <a:lstStyle/>
                    <a:p>
                      <a:pPr algn="ctr"/>
                      <a:r>
                        <a:rPr kumimoji="1" lang="ja-JP" altLang="en-US" sz="1400">
                          <a:latin typeface="BIZ UDPゴシック" panose="020B0400000000000000" pitchFamily="50" charset="-128"/>
                          <a:ea typeface="BIZ UDPゴシック" panose="020B0400000000000000" pitchFamily="50" charset="-128"/>
                        </a:rPr>
                        <a:t>法人種類</a:t>
                      </a:r>
                    </a:p>
                  </a:txBody>
                  <a:tcPr anchor="ctr"/>
                </a:tc>
                <a:tc>
                  <a:txBody>
                    <a:bodyPr/>
                    <a:lstStyle/>
                    <a:p>
                      <a:pPr algn="ctr"/>
                      <a:r>
                        <a:rPr kumimoji="1" lang="ja-JP" altLang="en-US" sz="1400">
                          <a:latin typeface="BIZ UDPゴシック" panose="020B0400000000000000" pitchFamily="50" charset="-128"/>
                          <a:ea typeface="BIZ UDPゴシック" panose="020B0400000000000000" pitchFamily="50" charset="-128"/>
                        </a:rPr>
                        <a:t>備考</a:t>
                      </a:r>
                    </a:p>
                  </a:txBody>
                  <a:tcPr anchor="ctr"/>
                </a:tc>
                <a:extLst>
                  <a:ext uri="{0D108BD9-81ED-4DB2-BD59-A6C34878D82A}">
                    <a16:rowId xmlns:a16="http://schemas.microsoft.com/office/drawing/2014/main" val="3933673389"/>
                  </a:ext>
                </a:extLst>
              </a:tr>
              <a:tr h="719546">
                <a:tc>
                  <a:txBody>
                    <a:bodyPr/>
                    <a:lstStyle/>
                    <a:p>
                      <a:r>
                        <a:rPr kumimoji="1" lang="ja-JP" altLang="en-US" sz="1400" b="1">
                          <a:latin typeface="BIZ UDPゴシック" panose="020B0400000000000000" pitchFamily="50" charset="-128"/>
                          <a:ea typeface="BIZ UDPゴシック" panose="020B0400000000000000" pitchFamily="50" charset="-128"/>
                        </a:rPr>
                        <a:t>公益社団法人</a:t>
                      </a:r>
                    </a:p>
                  </a:txBody>
                  <a:tcPr anchor="ctr"/>
                </a:tc>
                <a:tc rowSpan="2">
                  <a:txBody>
                    <a:bodyPr/>
                    <a:lstStyle/>
                    <a:p>
                      <a:r>
                        <a:rPr kumimoji="1" lang="ja-JP" altLang="en-US" sz="1400">
                          <a:solidFill>
                            <a:schemeClr val="tx1"/>
                          </a:solidFill>
                          <a:latin typeface="BIZ UDPゴシック" panose="020B0400000000000000" pitchFamily="50" charset="-128"/>
                          <a:ea typeface="BIZ UDPゴシック" panose="020B0400000000000000" pitchFamily="50" charset="-128"/>
                        </a:rPr>
                        <a:t>●構成員の差異</a:t>
                      </a:r>
                      <a:endParaRPr kumimoji="1" lang="en-US" altLang="ja-JP" sz="1400">
                        <a:solidFill>
                          <a:schemeClr val="tx1"/>
                        </a:solidFill>
                        <a:latin typeface="BIZ UDPゴシック" panose="020B0400000000000000" pitchFamily="50" charset="-128"/>
                        <a:ea typeface="BIZ UDPゴシック" panose="020B0400000000000000" pitchFamily="50" charset="-128"/>
                      </a:endParaRPr>
                    </a:p>
                    <a:p>
                      <a:r>
                        <a:rPr kumimoji="1" lang="ja-JP" altLang="en-US" sz="1400">
                          <a:solidFill>
                            <a:schemeClr val="tx1"/>
                          </a:solidFill>
                          <a:latin typeface="BIZ UDPゴシック" panose="020B0400000000000000" pitchFamily="50" charset="-128"/>
                          <a:ea typeface="BIZ UDPゴシック" panose="020B0400000000000000" pitchFamily="50" charset="-128"/>
                        </a:rPr>
                        <a:t>　　社団は社員、財団は評議員が必要</a:t>
                      </a:r>
                      <a:endParaRPr kumimoji="1" lang="en-US" altLang="ja-JP" sz="800">
                        <a:solidFill>
                          <a:schemeClr val="tx1"/>
                        </a:solidFill>
                        <a:latin typeface="BIZ UDPゴシック" panose="020B0400000000000000" pitchFamily="50" charset="-128"/>
                        <a:ea typeface="BIZ UDPゴシック" panose="020B0400000000000000" pitchFamily="50" charset="-128"/>
                      </a:endParaRPr>
                    </a:p>
                    <a:p>
                      <a:r>
                        <a:rPr kumimoji="1" lang="ja-JP" altLang="en-US" sz="1400">
                          <a:solidFill>
                            <a:schemeClr val="tx1"/>
                          </a:solidFill>
                          <a:latin typeface="BIZ UDPゴシック" panose="020B0400000000000000" pitchFamily="50" charset="-128"/>
                          <a:ea typeface="BIZ UDPゴシック" panose="020B0400000000000000" pitchFamily="50" charset="-128"/>
                        </a:rPr>
                        <a:t>●財産拠出要否の差異</a:t>
                      </a:r>
                      <a:endParaRPr kumimoji="1" lang="en-US" altLang="ja-JP" sz="1400">
                        <a:solidFill>
                          <a:schemeClr val="tx1"/>
                        </a:solidFill>
                        <a:latin typeface="BIZ UDPゴシック" panose="020B0400000000000000" pitchFamily="50" charset="-128"/>
                        <a:ea typeface="BIZ UDPゴシック" panose="020B0400000000000000" pitchFamily="50" charset="-128"/>
                      </a:endParaRPr>
                    </a:p>
                    <a:p>
                      <a:r>
                        <a:rPr kumimoji="1" lang="ja-JP" altLang="en-US" sz="1400">
                          <a:solidFill>
                            <a:schemeClr val="tx1"/>
                          </a:solidFill>
                          <a:latin typeface="BIZ UDPゴシック" panose="020B0400000000000000" pitchFamily="50" charset="-128"/>
                          <a:ea typeface="BIZ UDPゴシック" panose="020B0400000000000000" pitchFamily="50" charset="-128"/>
                        </a:rPr>
                        <a:t>　　財団は、３００万円以上の拠出金が必要</a:t>
                      </a:r>
                      <a:endParaRPr kumimoji="1" lang="en-US" altLang="ja-JP" sz="800">
                        <a:solidFill>
                          <a:schemeClr val="tx1"/>
                        </a:solidFill>
                        <a:latin typeface="BIZ UDPゴシック" panose="020B0400000000000000" pitchFamily="50" charset="-128"/>
                        <a:ea typeface="BIZ UDPゴシック" panose="020B0400000000000000" pitchFamily="50" charset="-128"/>
                      </a:endParaRPr>
                    </a:p>
                    <a:p>
                      <a:r>
                        <a:rPr kumimoji="1" lang="ja-JP" altLang="en-US" sz="1400">
                          <a:solidFill>
                            <a:schemeClr val="tx1"/>
                          </a:solidFill>
                          <a:latin typeface="BIZ UDPゴシック" panose="020B0400000000000000" pitchFamily="50" charset="-128"/>
                          <a:ea typeface="BIZ UDPゴシック" panose="020B0400000000000000" pitchFamily="50" charset="-128"/>
                        </a:rPr>
                        <a:t>●税制優遇措置</a:t>
                      </a:r>
                      <a:endParaRPr kumimoji="1" lang="en-US" altLang="ja-JP" sz="1400">
                        <a:solidFill>
                          <a:schemeClr val="tx1"/>
                        </a:solidFill>
                        <a:latin typeface="BIZ UDPゴシック" panose="020B0400000000000000" pitchFamily="50" charset="-128"/>
                        <a:ea typeface="BIZ UDPゴシック" panose="020B0400000000000000" pitchFamily="50" charset="-128"/>
                      </a:endParaRPr>
                    </a:p>
                    <a:p>
                      <a:r>
                        <a:rPr kumimoji="1" lang="ja-JP" altLang="en-US" sz="1400">
                          <a:solidFill>
                            <a:schemeClr val="tx1"/>
                          </a:solidFill>
                          <a:latin typeface="BIZ UDPゴシック" panose="020B0400000000000000" pitchFamily="50" charset="-128"/>
                          <a:ea typeface="BIZ UDPゴシック" panose="020B0400000000000000" pitchFamily="50" charset="-128"/>
                        </a:rPr>
                        <a:t>　社団・財団ともに税制優遇措置あり（優遇措置の差異はなし）</a:t>
                      </a:r>
                      <a:endParaRPr kumimoji="1" lang="en-US" altLang="ja-JP" sz="140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589226199"/>
                  </a:ext>
                </a:extLst>
              </a:tr>
              <a:tr h="716090">
                <a:tc>
                  <a:txBody>
                    <a:bodyPr/>
                    <a:lstStyle/>
                    <a:p>
                      <a:r>
                        <a:rPr kumimoji="1" lang="ja-JP" altLang="en-US" sz="1400" b="1" dirty="0">
                          <a:latin typeface="BIZ UDPゴシック" panose="020B0400000000000000" pitchFamily="50" charset="-128"/>
                          <a:ea typeface="BIZ UDPゴシック" panose="020B0400000000000000" pitchFamily="50" charset="-128"/>
                        </a:rPr>
                        <a:t>公益財団法人</a:t>
                      </a:r>
                    </a:p>
                  </a:txBody>
                  <a:tcPr anchor="ctr">
                    <a:solidFill>
                      <a:srgbClr val="D0E3EA"/>
                    </a:solidFill>
                  </a:tcPr>
                </a:tc>
                <a:tc vMerge="1">
                  <a:txBody>
                    <a:bodyPr/>
                    <a:lstStyle/>
                    <a:p>
                      <a:endParaRPr kumimoji="1" lang="ja-JP" altLang="en-US"/>
                    </a:p>
                  </a:txBody>
                  <a:tcPr/>
                </a:tc>
                <a:extLst>
                  <a:ext uri="{0D108BD9-81ED-4DB2-BD59-A6C34878D82A}">
                    <a16:rowId xmlns:a16="http://schemas.microsoft.com/office/drawing/2014/main" val="3978598755"/>
                  </a:ext>
                </a:extLst>
              </a:tr>
            </a:tbl>
          </a:graphicData>
        </a:graphic>
      </p:graphicFrame>
      <p:sp>
        <p:nvSpPr>
          <p:cNvPr id="11" name="テキスト ボックス 34">
            <a:extLst>
              <a:ext uri="{FF2B5EF4-FFF2-40B4-BE49-F238E27FC236}">
                <a16:creationId xmlns:a16="http://schemas.microsoft.com/office/drawing/2014/main" id="{16A407FC-BADD-4B8B-91A1-AA50A1D33792}"/>
              </a:ext>
            </a:extLst>
          </p:cNvPr>
          <p:cNvSpPr txBox="1"/>
          <p:nvPr/>
        </p:nvSpPr>
        <p:spPr>
          <a:xfrm>
            <a:off x="1480713" y="7412401"/>
            <a:ext cx="3413479" cy="338554"/>
          </a:xfrm>
          <a:prstGeom prst="rect">
            <a:avLst/>
          </a:prstGeom>
          <a:noFill/>
          <a:ln>
            <a:noFill/>
          </a:ln>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r>
              <a:rPr lang="ja-JP" altLang="en-US" sz="1600" b="1" spc="100">
                <a:solidFill>
                  <a:srgbClr val="000000"/>
                </a:solidFill>
                <a:latin typeface="BIZ UDPゴシック" panose="020B0400000000000000" pitchFamily="50" charset="-128"/>
                <a:ea typeface="BIZ UDPゴシック" panose="020B0400000000000000" pitchFamily="50" charset="-128"/>
              </a:rPr>
              <a:t>≪手続きの流れ≫</a:t>
            </a:r>
            <a:endParaRPr lang="en-US" altLang="ja-JP" sz="1600" b="1" spc="100">
              <a:solidFill>
                <a:srgbClr val="000000"/>
              </a:solidFill>
              <a:latin typeface="BIZ UDPゴシック" panose="020B0400000000000000" pitchFamily="50" charset="-128"/>
              <a:ea typeface="BIZ UDPゴシック" panose="020B0400000000000000" pitchFamily="50" charset="-128"/>
            </a:endParaRPr>
          </a:p>
        </p:txBody>
      </p:sp>
      <p:sp>
        <p:nvSpPr>
          <p:cNvPr id="22" name="矢印: 五方向 21">
            <a:extLst>
              <a:ext uri="{FF2B5EF4-FFF2-40B4-BE49-F238E27FC236}">
                <a16:creationId xmlns:a16="http://schemas.microsoft.com/office/drawing/2014/main" id="{8A523E5A-64DC-4293-AB3D-A9EFB0741EB4}"/>
              </a:ext>
            </a:extLst>
          </p:cNvPr>
          <p:cNvSpPr/>
          <p:nvPr/>
        </p:nvSpPr>
        <p:spPr>
          <a:xfrm>
            <a:off x="3394218" y="7242414"/>
            <a:ext cx="306720" cy="1477077"/>
          </a:xfrm>
          <a:prstGeom prst="homePlat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矢印: 五方向 27">
            <a:extLst>
              <a:ext uri="{FF2B5EF4-FFF2-40B4-BE49-F238E27FC236}">
                <a16:creationId xmlns:a16="http://schemas.microsoft.com/office/drawing/2014/main" id="{B6FEF556-DAC5-4AE2-85A0-AC57F220184D}"/>
              </a:ext>
            </a:extLst>
          </p:cNvPr>
          <p:cNvSpPr/>
          <p:nvPr/>
        </p:nvSpPr>
        <p:spPr>
          <a:xfrm>
            <a:off x="9517359" y="7489206"/>
            <a:ext cx="306720" cy="1477077"/>
          </a:xfrm>
          <a:prstGeom prst="homePlat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26980400-3ED2-4470-9E8A-0CFBFCAD30F6}"/>
              </a:ext>
            </a:extLst>
          </p:cNvPr>
          <p:cNvGrpSpPr/>
          <p:nvPr/>
        </p:nvGrpSpPr>
        <p:grpSpPr>
          <a:xfrm>
            <a:off x="3950818" y="7141965"/>
            <a:ext cx="3550746" cy="1871926"/>
            <a:chOff x="502868" y="4730189"/>
            <a:chExt cx="3550746" cy="1871926"/>
          </a:xfrm>
        </p:grpSpPr>
        <p:sp>
          <p:nvSpPr>
            <p:cNvPr id="16" name="正方形/長方形 15">
              <a:extLst>
                <a:ext uri="{FF2B5EF4-FFF2-40B4-BE49-F238E27FC236}">
                  <a16:creationId xmlns:a16="http://schemas.microsoft.com/office/drawing/2014/main" id="{E305E3E7-8537-4B1F-ACAC-A167608BB502}"/>
                </a:ext>
              </a:extLst>
            </p:cNvPr>
            <p:cNvSpPr/>
            <p:nvPr/>
          </p:nvSpPr>
          <p:spPr>
            <a:xfrm>
              <a:off x="517832" y="4730189"/>
              <a:ext cx="3488034" cy="187192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3999CBEA-6E7E-4ECF-A881-6B3975FA997F}"/>
                </a:ext>
              </a:extLst>
            </p:cNvPr>
            <p:cNvSpPr txBox="1"/>
            <p:nvPr/>
          </p:nvSpPr>
          <p:spPr>
            <a:xfrm>
              <a:off x="517832" y="5195229"/>
              <a:ext cx="3439470" cy="523220"/>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（新規に法人を設立する場合）</a:t>
              </a:r>
              <a:endParaRPr kumimoji="1" lang="en-US" altLang="ja-JP" sz="1400">
                <a:latin typeface="BIZ UDPゴシック" panose="020B0400000000000000" pitchFamily="50" charset="-128"/>
                <a:ea typeface="BIZ UDPゴシック" panose="020B0400000000000000" pitchFamily="50" charset="-128"/>
              </a:endParaRPr>
            </a:p>
            <a:p>
              <a:r>
                <a:rPr kumimoji="1" lang="ja-JP" altLang="en-US" sz="1400">
                  <a:latin typeface="BIZ UDPゴシック" panose="020B0400000000000000" pitchFamily="50" charset="-128"/>
                  <a:ea typeface="BIZ UDPゴシック" panose="020B0400000000000000" pitchFamily="50" charset="-128"/>
                </a:rPr>
                <a:t>●一般社団法人又は一般財団法人を設立</a:t>
              </a:r>
            </a:p>
          </p:txBody>
        </p:sp>
        <p:sp>
          <p:nvSpPr>
            <p:cNvPr id="23" name="テキスト ボックス 22">
              <a:extLst>
                <a:ext uri="{FF2B5EF4-FFF2-40B4-BE49-F238E27FC236}">
                  <a16:creationId xmlns:a16="http://schemas.microsoft.com/office/drawing/2014/main" id="{43F5C9AB-99FB-4A42-88B6-34AF11F0A699}"/>
                </a:ext>
              </a:extLst>
            </p:cNvPr>
            <p:cNvSpPr txBox="1"/>
            <p:nvPr/>
          </p:nvSpPr>
          <p:spPr>
            <a:xfrm>
              <a:off x="502868" y="5879029"/>
              <a:ext cx="3550746" cy="523220"/>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（博覧会協会の後継法人の場合）</a:t>
              </a:r>
              <a:endParaRPr kumimoji="1" lang="en-US" altLang="ja-JP" sz="1400">
                <a:latin typeface="BIZ UDPゴシック" panose="020B0400000000000000" pitchFamily="50" charset="-128"/>
                <a:ea typeface="BIZ UDPゴシック" panose="020B0400000000000000" pitchFamily="50" charset="-128"/>
              </a:endParaRPr>
            </a:p>
            <a:p>
              <a:r>
                <a:rPr kumimoji="1" lang="ja-JP" altLang="en-US" sz="1400">
                  <a:latin typeface="BIZ UDPゴシック" panose="020B0400000000000000" pitchFamily="50" charset="-128"/>
                  <a:ea typeface="BIZ UDPゴシック" panose="020B0400000000000000" pitchFamily="50" charset="-128"/>
                </a:rPr>
                <a:t>○既存定款や事業目的等の変更案調整</a:t>
              </a:r>
            </a:p>
          </p:txBody>
        </p:sp>
        <p:sp>
          <p:nvSpPr>
            <p:cNvPr id="30" name="テキスト ボックス 29">
              <a:extLst>
                <a:ext uri="{FF2B5EF4-FFF2-40B4-BE49-F238E27FC236}">
                  <a16:creationId xmlns:a16="http://schemas.microsoft.com/office/drawing/2014/main" id="{9F75A83A-570A-4CB9-B9AD-0F35B2506463}"/>
                </a:ext>
              </a:extLst>
            </p:cNvPr>
            <p:cNvSpPr txBox="1"/>
            <p:nvPr/>
          </p:nvSpPr>
          <p:spPr>
            <a:xfrm>
              <a:off x="1734107" y="4856493"/>
              <a:ext cx="1088267" cy="338554"/>
            </a:xfrm>
            <a:prstGeom prst="rect">
              <a:avLst/>
            </a:prstGeom>
            <a:solidFill>
              <a:schemeClr val="bg1"/>
            </a:solidFill>
          </p:spPr>
          <p:txBody>
            <a:bodyPr wrap="square" rtlCol="0">
              <a:spAutoFit/>
            </a:bodyPr>
            <a:lstStyle/>
            <a:p>
              <a:r>
                <a:rPr kumimoji="1" lang="ja-JP" altLang="en-US" sz="1600">
                  <a:latin typeface="BIZ UDPゴシック" panose="020B0400000000000000" pitchFamily="50" charset="-128"/>
                  <a:ea typeface="BIZ UDPゴシック" panose="020B0400000000000000" pitchFamily="50" charset="-128"/>
                </a:rPr>
                <a:t>事前対応</a:t>
              </a:r>
            </a:p>
          </p:txBody>
        </p:sp>
        <p:cxnSp>
          <p:nvCxnSpPr>
            <p:cNvPr id="15" name="直線コネクタ 14">
              <a:extLst>
                <a:ext uri="{FF2B5EF4-FFF2-40B4-BE49-F238E27FC236}">
                  <a16:creationId xmlns:a16="http://schemas.microsoft.com/office/drawing/2014/main" id="{4EBE327E-20A9-4C50-80BF-E0FF485CDED6}"/>
                </a:ext>
              </a:extLst>
            </p:cNvPr>
            <p:cNvCxnSpPr/>
            <p:nvPr/>
          </p:nvCxnSpPr>
          <p:spPr>
            <a:xfrm>
              <a:off x="517832" y="5815969"/>
              <a:ext cx="3488034"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6" name="グループ化 5">
            <a:extLst>
              <a:ext uri="{FF2B5EF4-FFF2-40B4-BE49-F238E27FC236}">
                <a16:creationId xmlns:a16="http://schemas.microsoft.com/office/drawing/2014/main" id="{2DF98CD2-64AF-4D50-BA61-69DDC6622D6A}"/>
              </a:ext>
            </a:extLst>
          </p:cNvPr>
          <p:cNvGrpSpPr/>
          <p:nvPr/>
        </p:nvGrpSpPr>
        <p:grpSpPr>
          <a:xfrm>
            <a:off x="6591567" y="7156938"/>
            <a:ext cx="3488034" cy="1871926"/>
            <a:chOff x="4555098" y="4730190"/>
            <a:chExt cx="3488034" cy="1871926"/>
          </a:xfrm>
        </p:grpSpPr>
        <p:sp>
          <p:nvSpPr>
            <p:cNvPr id="4" name="正方形/長方形 3">
              <a:extLst>
                <a:ext uri="{FF2B5EF4-FFF2-40B4-BE49-F238E27FC236}">
                  <a16:creationId xmlns:a16="http://schemas.microsoft.com/office/drawing/2014/main" id="{ABF5F5B6-7D03-42DB-ABE1-395BB7397F10}"/>
                </a:ext>
              </a:extLst>
            </p:cNvPr>
            <p:cNvSpPr/>
            <p:nvPr/>
          </p:nvSpPr>
          <p:spPr>
            <a:xfrm>
              <a:off x="4555098" y="4730190"/>
              <a:ext cx="3488034" cy="187192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17018262-4A34-4D77-9BF1-4EA87C0A913A}"/>
                </a:ext>
              </a:extLst>
            </p:cNvPr>
            <p:cNvSpPr txBox="1"/>
            <p:nvPr/>
          </p:nvSpPr>
          <p:spPr>
            <a:xfrm>
              <a:off x="4681018" y="5285836"/>
              <a:ext cx="3299914"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●内閣府へ公益認定を申請</a:t>
              </a:r>
              <a:endParaRPr kumimoji="1" lang="en-US" altLang="ja-JP" sz="1400">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7EB2B0D3-E686-4E52-885B-5703D150A8FE}"/>
                </a:ext>
              </a:extLst>
            </p:cNvPr>
            <p:cNvSpPr txBox="1"/>
            <p:nvPr/>
          </p:nvSpPr>
          <p:spPr>
            <a:xfrm>
              <a:off x="4660638" y="5994812"/>
              <a:ext cx="3299914"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○内閣府へ変更認定を申請</a:t>
              </a:r>
            </a:p>
          </p:txBody>
        </p:sp>
        <p:sp>
          <p:nvSpPr>
            <p:cNvPr id="8" name="テキスト ボックス 7">
              <a:extLst>
                <a:ext uri="{FF2B5EF4-FFF2-40B4-BE49-F238E27FC236}">
                  <a16:creationId xmlns:a16="http://schemas.microsoft.com/office/drawing/2014/main" id="{B4C7082D-ED4A-4A07-AC45-C47E60482BF2}"/>
                </a:ext>
              </a:extLst>
            </p:cNvPr>
            <p:cNvSpPr txBox="1"/>
            <p:nvPr/>
          </p:nvSpPr>
          <p:spPr>
            <a:xfrm>
              <a:off x="5584640" y="4836869"/>
              <a:ext cx="1205043" cy="338554"/>
            </a:xfrm>
            <a:prstGeom prst="rect">
              <a:avLst/>
            </a:prstGeom>
            <a:solidFill>
              <a:schemeClr val="bg1"/>
            </a:solidFill>
          </p:spPr>
          <p:txBody>
            <a:bodyPr wrap="square" rtlCol="0">
              <a:spAutoFit/>
            </a:bodyPr>
            <a:lstStyle/>
            <a:p>
              <a:r>
                <a:rPr kumimoji="1" lang="ja-JP" altLang="en-US" sz="1600">
                  <a:latin typeface="BIZ UDPゴシック" panose="020B0400000000000000" pitchFamily="50" charset="-128"/>
                  <a:ea typeface="BIZ UDPゴシック" panose="020B0400000000000000" pitchFamily="50" charset="-128"/>
                </a:rPr>
                <a:t>国への申請</a:t>
              </a:r>
            </a:p>
          </p:txBody>
        </p:sp>
        <p:cxnSp>
          <p:nvCxnSpPr>
            <p:cNvPr id="33" name="直線コネクタ 32">
              <a:extLst>
                <a:ext uri="{FF2B5EF4-FFF2-40B4-BE49-F238E27FC236}">
                  <a16:creationId xmlns:a16="http://schemas.microsoft.com/office/drawing/2014/main" id="{DB6F2D79-80A8-4F0A-B5AD-9B9B40600C66}"/>
                </a:ext>
              </a:extLst>
            </p:cNvPr>
            <p:cNvCxnSpPr/>
            <p:nvPr/>
          </p:nvCxnSpPr>
          <p:spPr>
            <a:xfrm>
              <a:off x="4555098" y="5835481"/>
              <a:ext cx="3488034"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7" name="グループ化 6">
            <a:extLst>
              <a:ext uri="{FF2B5EF4-FFF2-40B4-BE49-F238E27FC236}">
                <a16:creationId xmlns:a16="http://schemas.microsoft.com/office/drawing/2014/main" id="{6FC90375-E2C9-489C-B6DE-F89DA209B1CC}"/>
              </a:ext>
            </a:extLst>
          </p:cNvPr>
          <p:cNvGrpSpPr/>
          <p:nvPr/>
        </p:nvGrpSpPr>
        <p:grpSpPr>
          <a:xfrm>
            <a:off x="8896109" y="7241761"/>
            <a:ext cx="3488034" cy="1871925"/>
            <a:chOff x="8615325" y="4730189"/>
            <a:chExt cx="3488034" cy="1871925"/>
          </a:xfrm>
        </p:grpSpPr>
        <p:sp>
          <p:nvSpPr>
            <p:cNvPr id="27" name="正方形/長方形 26">
              <a:extLst>
                <a:ext uri="{FF2B5EF4-FFF2-40B4-BE49-F238E27FC236}">
                  <a16:creationId xmlns:a16="http://schemas.microsoft.com/office/drawing/2014/main" id="{077C9804-A93D-4CD7-83B6-148A382AE1FC}"/>
                </a:ext>
              </a:extLst>
            </p:cNvPr>
            <p:cNvSpPr/>
            <p:nvPr/>
          </p:nvSpPr>
          <p:spPr>
            <a:xfrm>
              <a:off x="8615325" y="4730189"/>
              <a:ext cx="3124391" cy="18719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7A3226AA-ACAA-4E38-9A0F-39EACEE6B930}"/>
                </a:ext>
              </a:extLst>
            </p:cNvPr>
            <p:cNvSpPr txBox="1"/>
            <p:nvPr/>
          </p:nvSpPr>
          <p:spPr>
            <a:xfrm>
              <a:off x="8775886" y="5331232"/>
              <a:ext cx="2948866"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●新規の公益法人として活動開始</a:t>
              </a:r>
              <a:endParaRPr kumimoji="1" lang="en-US" altLang="ja-JP" sz="1400">
                <a:latin typeface="BIZ UDPゴシック" panose="020B0400000000000000" pitchFamily="50" charset="-128"/>
                <a:ea typeface="BIZ UDPゴシック" panose="020B0400000000000000" pitchFamily="50" charset="-128"/>
              </a:endParaRPr>
            </a:p>
          </p:txBody>
        </p:sp>
        <p:sp>
          <p:nvSpPr>
            <p:cNvPr id="29" name="テキスト ボックス 28">
              <a:extLst>
                <a:ext uri="{FF2B5EF4-FFF2-40B4-BE49-F238E27FC236}">
                  <a16:creationId xmlns:a16="http://schemas.microsoft.com/office/drawing/2014/main" id="{B2CECCA4-E73A-4EA9-8E3C-EEF66D9EFDF7}"/>
                </a:ext>
              </a:extLst>
            </p:cNvPr>
            <p:cNvSpPr txBox="1"/>
            <p:nvPr/>
          </p:nvSpPr>
          <p:spPr>
            <a:xfrm>
              <a:off x="8775886" y="6044453"/>
              <a:ext cx="2948866"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○変更後公益法人として活動開始</a:t>
              </a:r>
              <a:endParaRPr kumimoji="1" lang="en-US" altLang="ja-JP" sz="1400">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2A59F0B1-7C59-46A7-B8AF-FFA0CEED2A8F}"/>
                </a:ext>
              </a:extLst>
            </p:cNvPr>
            <p:cNvSpPr txBox="1"/>
            <p:nvPr/>
          </p:nvSpPr>
          <p:spPr>
            <a:xfrm>
              <a:off x="9670719" y="4836869"/>
              <a:ext cx="1295322" cy="338554"/>
            </a:xfrm>
            <a:prstGeom prst="rect">
              <a:avLst/>
            </a:prstGeom>
            <a:solidFill>
              <a:schemeClr val="bg1"/>
            </a:solidFill>
          </p:spPr>
          <p:txBody>
            <a:bodyPr wrap="square" rtlCol="0">
              <a:spAutoFit/>
            </a:bodyPr>
            <a:lstStyle/>
            <a:p>
              <a:r>
                <a:rPr kumimoji="1" lang="ja-JP" altLang="en-US" sz="1600">
                  <a:latin typeface="BIZ UDPゴシック" panose="020B0400000000000000" pitchFamily="50" charset="-128"/>
                  <a:ea typeface="BIZ UDPゴシック" panose="020B0400000000000000" pitchFamily="50" charset="-128"/>
                </a:rPr>
                <a:t>国の認定後</a:t>
              </a:r>
            </a:p>
          </p:txBody>
        </p:sp>
        <p:cxnSp>
          <p:nvCxnSpPr>
            <p:cNvPr id="35" name="直線コネクタ 34">
              <a:extLst>
                <a:ext uri="{FF2B5EF4-FFF2-40B4-BE49-F238E27FC236}">
                  <a16:creationId xmlns:a16="http://schemas.microsoft.com/office/drawing/2014/main" id="{7747E807-31C6-4A1B-9462-99DA3CF00910}"/>
                </a:ext>
              </a:extLst>
            </p:cNvPr>
            <p:cNvCxnSpPr/>
            <p:nvPr/>
          </p:nvCxnSpPr>
          <p:spPr>
            <a:xfrm>
              <a:off x="8615325" y="5809056"/>
              <a:ext cx="3488034"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5C675D67-1ECA-D3C3-E1AB-7DA81AB54711}"/>
              </a:ext>
            </a:extLst>
          </p:cNvPr>
          <p:cNvSpPr txBox="1"/>
          <p:nvPr/>
        </p:nvSpPr>
        <p:spPr>
          <a:xfrm>
            <a:off x="467248" y="807566"/>
            <a:ext cx="4426944" cy="338554"/>
          </a:xfrm>
          <a:prstGeom prst="rect">
            <a:avLst/>
          </a:prstGeom>
          <a:noFill/>
          <a:ln>
            <a:noFill/>
          </a:ln>
        </p:spPr>
        <p:txBody>
          <a:bodyPr wrap="square">
            <a:spAutoFit/>
          </a:bodyPr>
          <a:lstStyle/>
          <a:p>
            <a:pPr algn="just" fontAlgn="base"/>
            <a:r>
              <a:rPr lang="ja-JP" altLang="en-US" sz="1600" b="1">
                <a:solidFill>
                  <a:srgbClr val="000000"/>
                </a:solidFill>
                <a:latin typeface="BIZ UDPゴシック" panose="020B0400000000000000" pitchFamily="50" charset="-128"/>
                <a:ea typeface="BIZ UDPゴシック" panose="020B0400000000000000" pitchFamily="50" charset="-128"/>
              </a:rPr>
              <a:t>■　想定する法人種別</a:t>
            </a:r>
            <a:endParaRPr lang="en-US" altLang="ja-JP" sz="1600" b="1">
              <a:solidFill>
                <a:srgbClr val="FF0000"/>
              </a:solidFill>
              <a:latin typeface="BIZ UDPゴシック" panose="020B0400000000000000" pitchFamily="50" charset="-128"/>
              <a:ea typeface="BIZ UDPゴシック" panose="020B0400000000000000" pitchFamily="50" charset="-128"/>
            </a:endParaRPr>
          </a:p>
        </p:txBody>
      </p:sp>
      <p:sp>
        <p:nvSpPr>
          <p:cNvPr id="31" name="テキスト ボックス 30">
            <a:extLst>
              <a:ext uri="{FF2B5EF4-FFF2-40B4-BE49-F238E27FC236}">
                <a16:creationId xmlns:a16="http://schemas.microsoft.com/office/drawing/2014/main" id="{7EA257F0-5194-43D5-A557-4166F48E3532}"/>
              </a:ext>
            </a:extLst>
          </p:cNvPr>
          <p:cNvSpPr txBox="1"/>
          <p:nvPr/>
        </p:nvSpPr>
        <p:spPr>
          <a:xfrm>
            <a:off x="458456" y="4352744"/>
            <a:ext cx="4426944" cy="338554"/>
          </a:xfrm>
          <a:prstGeom prst="rect">
            <a:avLst/>
          </a:prstGeom>
          <a:noFill/>
          <a:ln>
            <a:noFill/>
          </a:ln>
        </p:spPr>
        <p:txBody>
          <a:bodyPr wrap="square">
            <a:spAutoFit/>
          </a:bodyPr>
          <a:lstStyle/>
          <a:p>
            <a:pPr algn="just" fontAlgn="base"/>
            <a:r>
              <a:rPr lang="ja-JP" altLang="en-US" sz="1600" b="1">
                <a:latin typeface="BIZ UDPゴシック" panose="020B0400000000000000" pitchFamily="50" charset="-128"/>
                <a:ea typeface="BIZ UDPゴシック" panose="020B0400000000000000" pitchFamily="50" charset="-128"/>
              </a:rPr>
              <a:t>■　博覧会協会の事業承継の検討</a:t>
            </a:r>
            <a:r>
              <a:rPr lang="en-US" altLang="ja-JP" sz="1600" b="1">
                <a:latin typeface="BIZ UDPゴシック" panose="020B0400000000000000" pitchFamily="50" charset="-128"/>
                <a:ea typeface="BIZ UDPゴシック" panose="020B0400000000000000" pitchFamily="50" charset="-128"/>
              </a:rPr>
              <a:t>	</a:t>
            </a:r>
          </a:p>
        </p:txBody>
      </p:sp>
      <p:sp>
        <p:nvSpPr>
          <p:cNvPr id="37" name="正方形/長方形 36">
            <a:extLst>
              <a:ext uri="{FF2B5EF4-FFF2-40B4-BE49-F238E27FC236}">
                <a16:creationId xmlns:a16="http://schemas.microsoft.com/office/drawing/2014/main" id="{D9CA28C2-73DC-45A9-8DA6-5390EA05264C}"/>
              </a:ext>
            </a:extLst>
          </p:cNvPr>
          <p:cNvSpPr/>
          <p:nvPr/>
        </p:nvSpPr>
        <p:spPr>
          <a:xfrm>
            <a:off x="743189" y="4914676"/>
            <a:ext cx="10824245" cy="8554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23">
              <a:defRPr/>
            </a:pPr>
            <a:r>
              <a:rPr kumimoji="1" lang="ja-JP" altLang="en-US" sz="1600">
                <a:solidFill>
                  <a:schemeClr val="tx1"/>
                </a:solidFill>
                <a:latin typeface="BIZ UDPゴシック" panose="020B0400000000000000" pitchFamily="50" charset="-128"/>
                <a:ea typeface="BIZ UDPゴシック" panose="020B0400000000000000" pitchFamily="50" charset="-128"/>
              </a:rPr>
              <a:t>博覧会協会の事業承継にあたっては、今後、設立する法人の在り方検討の中で、対象とする事業やその承継手法について</a:t>
            </a:r>
            <a:endParaRPr kumimoji="1" lang="en-US" altLang="ja-JP" sz="1600">
              <a:solidFill>
                <a:schemeClr val="tx1"/>
              </a:solidFill>
              <a:latin typeface="BIZ UDPゴシック" panose="020B0400000000000000" pitchFamily="50" charset="-128"/>
              <a:ea typeface="BIZ UDPゴシック" panose="020B0400000000000000" pitchFamily="50" charset="-128"/>
            </a:endParaRPr>
          </a:p>
          <a:p>
            <a:pPr defTabSz="914423">
              <a:defRPr/>
            </a:pPr>
            <a:r>
              <a:rPr kumimoji="1" lang="ja-JP" altLang="en-US" sz="1600">
                <a:solidFill>
                  <a:schemeClr val="tx1"/>
                </a:solidFill>
                <a:latin typeface="BIZ UDPゴシック" panose="020B0400000000000000" pitchFamily="50" charset="-128"/>
                <a:ea typeface="BIZ UDPゴシック" panose="020B0400000000000000" pitchFamily="50" charset="-128"/>
              </a:rPr>
              <a:t>経済産業省、博覧会協会と協議・検討。</a:t>
            </a:r>
            <a:endParaRPr kumimoji="1" lang="en-US" altLang="ja-JP" sz="1600" b="1" u="sng">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693431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テキスト ボックス 29">
            <a:extLst>
              <a:ext uri="{FF2B5EF4-FFF2-40B4-BE49-F238E27FC236}">
                <a16:creationId xmlns:a16="http://schemas.microsoft.com/office/drawing/2014/main" id="{E3E0B50A-3BE4-4219-B03D-06707C9D0264}"/>
              </a:ext>
            </a:extLst>
          </p:cNvPr>
          <p:cNvSpPr txBox="1"/>
          <p:nvPr/>
        </p:nvSpPr>
        <p:spPr>
          <a:xfrm>
            <a:off x="322111" y="520147"/>
            <a:ext cx="11718196" cy="541046"/>
          </a:xfrm>
          <a:prstGeom prst="rect">
            <a:avLst/>
          </a:prstGeom>
          <a:noFill/>
        </p:spPr>
        <p:txBody>
          <a:bodyPr wrap="square" rtlCol="0">
            <a:spAutoFit/>
          </a:bodyPr>
          <a:lstStyle/>
          <a:p>
            <a:pPr marL="0" marR="0" lvl="0" indent="0" algn="l" defTabSz="457200" rtl="0" eaLnBrk="1" fontAlgn="auto" latinLnBrk="0" hangingPunct="1">
              <a:lnSpc>
                <a:spcPct val="200000"/>
              </a:lnSpc>
              <a:spcBef>
                <a:spcPts val="0"/>
              </a:spcBef>
              <a:spcAft>
                <a:spcPts val="0"/>
              </a:spcAft>
              <a:buClrTx/>
              <a:buSzTx/>
              <a:buFontTx/>
              <a:buNone/>
              <a:tabLst/>
              <a:defRPr/>
            </a:pPr>
            <a:endParaRPr kumimoji="0" lang="en-US" altLang="ja-JP" b="1" i="0" u="none" strike="noStrike" kern="1200" cap="none" spc="10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830BF35C-3C3D-4EFF-BEB7-5B7C82FF905D}"/>
              </a:ext>
            </a:extLst>
          </p:cNvPr>
          <p:cNvSpPr txBox="1"/>
          <p:nvPr/>
        </p:nvSpPr>
        <p:spPr>
          <a:xfrm>
            <a:off x="353642" y="-207889"/>
            <a:ext cx="11718196" cy="790473"/>
          </a:xfrm>
          <a:prstGeom prst="rect">
            <a:avLst/>
          </a:prstGeom>
          <a:noFill/>
        </p:spPr>
        <p:txBody>
          <a:bodyPr wrap="square" rtlCol="0">
            <a:spAutoFit/>
          </a:bodyPr>
          <a:lstStyle/>
          <a:p>
            <a:pPr marL="0" marR="0" lvl="0" indent="0" algn="l" defTabSz="457200" rtl="0" eaLnBrk="1" fontAlgn="auto" latinLnBrk="0" hangingPunct="1">
              <a:lnSpc>
                <a:spcPct val="200000"/>
              </a:lnSpc>
              <a:spcBef>
                <a:spcPts val="0"/>
              </a:spcBef>
              <a:spcAft>
                <a:spcPts val="0"/>
              </a:spcAft>
              <a:buClrTx/>
              <a:buSzTx/>
              <a:buFontTx/>
              <a:buNone/>
              <a:tabLst/>
              <a:defRPr/>
            </a:pPr>
            <a:r>
              <a:rPr lang="ja-JP" altLang="en-US" sz="2800" b="1" spc="100">
                <a:solidFill>
                  <a:prstClr val="black"/>
                </a:solidFill>
                <a:latin typeface="BIZ UDPゴシック" panose="020B0400000000000000" pitchFamily="50" charset="-128"/>
                <a:ea typeface="BIZ UDPゴシック" panose="020B0400000000000000" pitchFamily="50" charset="-128"/>
              </a:rPr>
              <a:t>今後のスケジュール</a:t>
            </a:r>
            <a:endParaRPr kumimoji="0" lang="en-US" altLang="ja-JP" sz="2400" b="1" i="0" u="none" strike="noStrike" kern="1200" cap="none" spc="10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graphicFrame>
        <p:nvGraphicFramePr>
          <p:cNvPr id="6" name="表 2">
            <a:extLst>
              <a:ext uri="{FF2B5EF4-FFF2-40B4-BE49-F238E27FC236}">
                <a16:creationId xmlns:a16="http://schemas.microsoft.com/office/drawing/2014/main" id="{B272458A-EF5B-4A12-8786-E019F7C2C065}"/>
              </a:ext>
            </a:extLst>
          </p:cNvPr>
          <p:cNvGraphicFramePr>
            <a:graphicFrameLocks noGrp="1"/>
          </p:cNvGraphicFramePr>
          <p:nvPr>
            <p:extLst>
              <p:ext uri="{D42A27DB-BD31-4B8C-83A1-F6EECF244321}">
                <p14:modId xmlns:p14="http://schemas.microsoft.com/office/powerpoint/2010/main" val="1927594197"/>
              </p:ext>
            </p:extLst>
          </p:nvPr>
        </p:nvGraphicFramePr>
        <p:xfrm>
          <a:off x="353642" y="1310620"/>
          <a:ext cx="11473173" cy="4276923"/>
        </p:xfrm>
        <a:graphic>
          <a:graphicData uri="http://schemas.openxmlformats.org/drawingml/2006/table">
            <a:tbl>
              <a:tblPr firstRow="1" bandRow="1">
                <a:tableStyleId>{7DF18680-E054-41AD-8BC1-D1AEF772440D}</a:tableStyleId>
              </a:tblPr>
              <a:tblGrid>
                <a:gridCol w="3459176">
                  <a:extLst>
                    <a:ext uri="{9D8B030D-6E8A-4147-A177-3AD203B41FA5}">
                      <a16:colId xmlns:a16="http://schemas.microsoft.com/office/drawing/2014/main" val="1674754050"/>
                    </a:ext>
                  </a:extLst>
                </a:gridCol>
                <a:gridCol w="8013997">
                  <a:extLst>
                    <a:ext uri="{9D8B030D-6E8A-4147-A177-3AD203B41FA5}">
                      <a16:colId xmlns:a16="http://schemas.microsoft.com/office/drawing/2014/main" val="917254194"/>
                    </a:ext>
                  </a:extLst>
                </a:gridCol>
              </a:tblGrid>
              <a:tr h="466439">
                <a:tc>
                  <a:txBody>
                    <a:bodyPr/>
                    <a:lstStyle/>
                    <a:p>
                      <a:pPr algn="ctr"/>
                      <a:r>
                        <a:rPr kumimoji="1" lang="ja-JP" altLang="en-US" sz="1600" dirty="0">
                          <a:latin typeface="BIZ UDPゴシック" panose="020B0400000000000000" pitchFamily="50" charset="-128"/>
                          <a:ea typeface="BIZ UDPゴシック" panose="020B0400000000000000" pitchFamily="50" charset="-128"/>
                        </a:rPr>
                        <a:t>会議開催時期</a:t>
                      </a:r>
                    </a:p>
                  </a:txBody>
                  <a:tcPr anchor="ctr"/>
                </a:tc>
                <a:tc>
                  <a:txBody>
                    <a:bodyPr/>
                    <a:lstStyle/>
                    <a:p>
                      <a:pPr algn="ctr"/>
                      <a:r>
                        <a:rPr kumimoji="1" lang="ja-JP" altLang="en-US" sz="1600">
                          <a:latin typeface="BIZ UDPゴシック" panose="020B0400000000000000" pitchFamily="50" charset="-128"/>
                          <a:ea typeface="BIZ UDPゴシック" panose="020B0400000000000000" pitchFamily="50" charset="-128"/>
                        </a:rPr>
                        <a:t>会議への報告及び決定いただく事項等</a:t>
                      </a:r>
                    </a:p>
                  </a:txBody>
                  <a:tcPr anchor="ctr"/>
                </a:tc>
                <a:extLst>
                  <a:ext uri="{0D108BD9-81ED-4DB2-BD59-A6C34878D82A}">
                    <a16:rowId xmlns:a16="http://schemas.microsoft.com/office/drawing/2014/main" val="2289032451"/>
                  </a:ext>
                </a:extLst>
              </a:tr>
              <a:tr h="965563">
                <a:tc>
                  <a:txBody>
                    <a:bodyPr/>
                    <a:lstStyle/>
                    <a:p>
                      <a:r>
                        <a:rPr kumimoji="1" lang="ja-JP" altLang="en-US" sz="1600" dirty="0">
                          <a:latin typeface="BIZ UDPゴシック" panose="020B0400000000000000" pitchFamily="50" charset="-128"/>
                          <a:ea typeface="BIZ UDPゴシック" panose="020B0400000000000000" pitchFamily="50" charset="-128"/>
                        </a:rPr>
                        <a:t>令和８年６月頃</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第２回　未来創造会議</a:t>
                      </a:r>
                    </a:p>
                  </a:txBody>
                  <a:tcPr anchor="ctr"/>
                </a:tc>
                <a:tc>
                  <a:txBody>
                    <a:bodyPr/>
                    <a:lstStyle/>
                    <a:p>
                      <a:pPr algn="l" defTabSz="742950">
                        <a:defRPr/>
                      </a:pPr>
                      <a:r>
                        <a:rPr kumimoji="1" lang="ja-JP" altLang="en-US" sz="1600" dirty="0">
                          <a:solidFill>
                            <a:schemeClr val="tx1"/>
                          </a:solidFill>
                          <a:latin typeface="BIZ UDPゴシック" panose="020B0400000000000000" pitchFamily="50" charset="-128"/>
                          <a:ea typeface="BIZ UDPゴシック" panose="020B0400000000000000" pitchFamily="50" charset="-128"/>
                        </a:rPr>
                        <a:t>●　設立する法人の種類及び想定スケジュールを報告</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166369263"/>
                  </a:ext>
                </a:extLst>
              </a:tr>
              <a:tr h="965563">
                <a:tc>
                  <a:txBody>
                    <a:bodyPr/>
                    <a:lstStyle/>
                    <a:p>
                      <a:r>
                        <a:rPr kumimoji="1" lang="ja-JP" altLang="en-US" sz="1600">
                          <a:latin typeface="BIZ UDPゴシック" panose="020B0400000000000000" pitchFamily="50" charset="-128"/>
                          <a:ea typeface="BIZ UDPゴシック" panose="020B0400000000000000" pitchFamily="50" charset="-128"/>
                        </a:rPr>
                        <a:t>令和８年８月頃</a:t>
                      </a:r>
                      <a:endParaRPr kumimoji="1" lang="en-US" altLang="ja-JP" sz="160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a:latin typeface="BIZ UDPゴシック" panose="020B0400000000000000" pitchFamily="50" charset="-128"/>
                          <a:ea typeface="BIZ UDPゴシック" panose="020B0400000000000000" pitchFamily="50" charset="-128"/>
                        </a:rPr>
                        <a:t>第３回　未来創造会議</a:t>
                      </a:r>
                    </a:p>
                  </a:txBody>
                  <a:tcPr anchor="ctr"/>
                </a:tc>
                <a:tc>
                  <a:txBody>
                    <a:bodyPr/>
                    <a:lstStyle/>
                    <a:p>
                      <a:pPr algn="l"/>
                      <a:r>
                        <a:rPr kumimoji="1" lang="ja-JP" altLang="en-US" sz="1600">
                          <a:solidFill>
                            <a:schemeClr val="tx1"/>
                          </a:solidFill>
                          <a:latin typeface="BIZ UDPゴシック" panose="020B0400000000000000" pitchFamily="50" charset="-128"/>
                          <a:ea typeface="BIZ UDPゴシック" panose="020B0400000000000000" pitchFamily="50" charset="-128"/>
                        </a:rPr>
                        <a:t>●　新たな法人の在り方について報告　</a:t>
                      </a:r>
                      <a:endParaRPr kumimoji="1" lang="en-US" altLang="ja-JP" sz="160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600">
                          <a:solidFill>
                            <a:schemeClr val="tx1"/>
                          </a:solidFill>
                          <a:latin typeface="BIZ UDPゴシック" panose="020B0400000000000000" pitchFamily="50" charset="-128"/>
                          <a:ea typeface="BIZ UDPゴシック" panose="020B0400000000000000" pitchFamily="50" charset="-128"/>
                        </a:rPr>
                        <a:t>　　　（社団又は財団等）</a:t>
                      </a:r>
                      <a:endParaRPr kumimoji="1" lang="en-US" altLang="ja-JP" sz="160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80411591"/>
                  </a:ext>
                </a:extLst>
              </a:tr>
              <a:tr h="913795">
                <a:tc>
                  <a:txBody>
                    <a:bodyPr/>
                    <a:lstStyle/>
                    <a:p>
                      <a:r>
                        <a:rPr kumimoji="1" lang="ja-JP" altLang="en-US" sz="1600">
                          <a:latin typeface="BIZ UDPゴシック" panose="020B0400000000000000" pitchFamily="50" charset="-128"/>
                          <a:ea typeface="BIZ UDPゴシック" panose="020B0400000000000000" pitchFamily="50" charset="-128"/>
                        </a:rPr>
                        <a:t>令和９年１月頃</a:t>
                      </a:r>
                      <a:endParaRPr kumimoji="1" lang="en-US" altLang="ja-JP" sz="160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a:latin typeface="BIZ UDPゴシック" panose="020B0400000000000000" pitchFamily="50" charset="-128"/>
                          <a:ea typeface="BIZ UDPゴシック" panose="020B0400000000000000" pitchFamily="50" charset="-128"/>
                        </a:rPr>
                        <a:t>第４回　未来創造会議</a:t>
                      </a:r>
                    </a:p>
                  </a:txBody>
                  <a:tcPr anchor="ctr"/>
                </a:tc>
                <a:tc>
                  <a:txBody>
                    <a:bodyPr/>
                    <a:lstStyle/>
                    <a:p>
                      <a:pPr algn="l"/>
                      <a:r>
                        <a:rPr kumimoji="1" lang="ja-JP" altLang="en-US" sz="1600">
                          <a:latin typeface="BIZ UDPゴシック" panose="020B0400000000000000" pitchFamily="50" charset="-128"/>
                          <a:ea typeface="BIZ UDPゴシック" panose="020B0400000000000000" pitchFamily="50" charset="-128"/>
                        </a:rPr>
                        <a:t>●　</a:t>
                      </a:r>
                      <a:r>
                        <a:rPr kumimoji="1" lang="ja-JP" altLang="en-US" sz="1600" b="1">
                          <a:latin typeface="BIZ UDPゴシック" panose="020B0400000000000000" pitchFamily="50" charset="-128"/>
                          <a:ea typeface="BIZ UDPゴシック" panose="020B0400000000000000" pitchFamily="50" charset="-128"/>
                        </a:rPr>
                        <a:t>新たな法人の設立趣意書について会議で決定　</a:t>
                      </a:r>
                      <a:endParaRPr kumimoji="1" lang="ja-JP" altLang="en-US" sz="160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417881326"/>
                  </a:ext>
                </a:extLst>
              </a:tr>
              <a:tr h="9655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a:latin typeface="BIZ UDPゴシック" panose="020B0400000000000000" pitchFamily="50" charset="-128"/>
                          <a:ea typeface="BIZ UDPゴシック" panose="020B0400000000000000" pitchFamily="50" charset="-128"/>
                        </a:rPr>
                        <a:t>第５回以降　未来創造会議</a:t>
                      </a:r>
                      <a:endParaRPr kumimoji="1" lang="en-US" altLang="ja-JP" sz="1600">
                        <a:latin typeface="BIZ UDPゴシック" panose="020B0400000000000000" pitchFamily="50" charset="-128"/>
                        <a:ea typeface="BIZ UDPゴシック" panose="020B0400000000000000" pitchFamily="50" charset="-128"/>
                      </a:endParaRPr>
                    </a:p>
                  </a:txBody>
                  <a:tcPr anchor="ctr"/>
                </a:tc>
                <a:tc>
                  <a:txBody>
                    <a:bodyPr/>
                    <a:lstStyle/>
                    <a:p>
                      <a:pPr algn="l"/>
                      <a:r>
                        <a:rPr kumimoji="1" lang="ja-JP" altLang="en-US" sz="1600" dirty="0">
                          <a:latin typeface="BIZ UDPゴシック" panose="020B0400000000000000" pitchFamily="50" charset="-128"/>
                          <a:ea typeface="BIZ UDPゴシック" panose="020B0400000000000000" pitchFamily="50" charset="-128"/>
                        </a:rPr>
                        <a:t>●　進捗状況等を随時報告</a:t>
                      </a:r>
                    </a:p>
                  </a:txBody>
                  <a:tcPr anchor="ctr"/>
                </a:tc>
                <a:extLst>
                  <a:ext uri="{0D108BD9-81ED-4DB2-BD59-A6C34878D82A}">
                    <a16:rowId xmlns:a16="http://schemas.microsoft.com/office/drawing/2014/main" val="1947214496"/>
                  </a:ext>
                </a:extLst>
              </a:tr>
            </a:tbl>
          </a:graphicData>
        </a:graphic>
      </p:graphicFrame>
    </p:spTree>
    <p:extLst>
      <p:ext uri="{BB962C8B-B14F-4D97-AF65-F5344CB8AC3E}">
        <p14:creationId xmlns:p14="http://schemas.microsoft.com/office/powerpoint/2010/main" val="3810903866"/>
      </p:ext>
    </p:extLst>
  </p:cSld>
  <p:clrMapOvr>
    <a:masterClrMapping/>
  </p:clrMapOvr>
</p:sld>
</file>

<file path=ppt/theme/theme1.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5">
      <a:majorFont>
        <a:latin typeface="A P-OTF A1ゴシック Std L"/>
        <a:ea typeface="游ゴシック bold"/>
        <a:cs typeface=""/>
      </a:majorFont>
      <a:minorFont>
        <a:latin typeface="Noto Sans CJK JP Light"/>
        <a:ea typeface="游ゴシック Medium"/>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979</Words>
  <Application>Microsoft Office PowerPoint</Application>
  <PresentationFormat>ワイド画面</PresentationFormat>
  <Paragraphs>118</Paragraphs>
  <Slides>6</Slides>
  <Notes>5</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6</vt:i4>
      </vt:variant>
    </vt:vector>
  </HeadingPairs>
  <TitlesOfParts>
    <vt:vector size="15" baseType="lpstr">
      <vt:lpstr>BIZ UDPゴシック</vt:lpstr>
      <vt:lpstr>Noto Sans CJK JP Light</vt:lpstr>
      <vt:lpstr>游ゴシック</vt:lpstr>
      <vt:lpstr>游ゴシック bold</vt:lpstr>
      <vt:lpstr>游ゴシック Medium</vt:lpstr>
      <vt:lpstr>Arial</vt:lpstr>
      <vt:lpstr>Arial</vt:lpstr>
      <vt:lpstr>Calibri</vt:lpstr>
      <vt:lpstr>3_Office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2026-06-05T09:00:06Z</dcterms:created>
  <dcterms:modified xsi:type="dcterms:W3CDTF">2026-06-05T09:00:19Z</dcterms:modified>
</cp:coreProperties>
</file>