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49" r:id="rId1"/>
  </p:sldMasterIdLst>
  <p:notesMasterIdLst>
    <p:notesMasterId r:id="rId21"/>
  </p:notesMasterIdLst>
  <p:sldIdLst>
    <p:sldId id="2147472574" r:id="rId2"/>
    <p:sldId id="2147472614" r:id="rId3"/>
    <p:sldId id="2147472615" r:id="rId4"/>
    <p:sldId id="2147472626" r:id="rId5"/>
    <p:sldId id="2147472618" r:id="rId6"/>
    <p:sldId id="2147472639" r:id="rId7"/>
    <p:sldId id="2147472640" r:id="rId8"/>
    <p:sldId id="2147472637" r:id="rId9"/>
    <p:sldId id="2147472638" r:id="rId10"/>
    <p:sldId id="2147472619" r:id="rId11"/>
    <p:sldId id="2147472471" r:id="rId12"/>
    <p:sldId id="2147472473" r:id="rId13"/>
    <p:sldId id="2147472620" r:id="rId14"/>
    <p:sldId id="2147472603" r:id="rId15"/>
    <p:sldId id="2147472604" r:id="rId16"/>
    <p:sldId id="2147472621" r:id="rId17"/>
    <p:sldId id="2147472594" r:id="rId18"/>
    <p:sldId id="2147472596" r:id="rId19"/>
    <p:sldId id="2147472570" r:id="rId20"/>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作成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E9DB"/>
    <a:srgbClr val="BFD2B8"/>
    <a:srgbClr val="D7E4D4"/>
    <a:srgbClr val="F1F8EC"/>
    <a:srgbClr val="F9FCF6"/>
    <a:srgbClr val="DCDBDA"/>
    <a:srgbClr val="E6E6E6"/>
    <a:srgbClr val="E3ECE0"/>
    <a:srgbClr val="FDFEFC"/>
    <a:srgbClr val="E2E2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14" autoAdjust="0"/>
    <p:restoredTop sz="96101" autoAdjust="0"/>
  </p:normalViewPr>
  <p:slideViewPr>
    <p:cSldViewPr snapToGrid="0">
      <p:cViewPr varScale="1">
        <p:scale>
          <a:sx n="74" d="100"/>
          <a:sy n="74" d="100"/>
        </p:scale>
        <p:origin x="448" y="56"/>
      </p:cViewPr>
      <p:guideLst>
        <p:guide orient="horz" pos="2137"/>
        <p:guide pos="38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91F963D6-106B-4687-99C6-8E82B63E4B49}" type="datetimeFigureOut">
              <a:rPr kumimoji="1" lang="ja-JP" altLang="en-US" smtClean="0"/>
              <a:t>2026/8/21</a:t>
            </a:fld>
            <a:endParaRPr kumimoji="1" lang="ja-JP" altLang="en-US"/>
          </a:p>
        </p:txBody>
      </p:sp>
      <p:sp>
        <p:nvSpPr>
          <p:cNvPr id="4" name="スライド イメージ プレースホルダー 3"/>
          <p:cNvSpPr>
            <a:spLocks noGrp="1" noRot="1" noChangeAspect="1"/>
          </p:cNvSpPr>
          <p:nvPr>
            <p:ph type="sldImg" idx="2"/>
          </p:nvPr>
        </p:nvSpPr>
        <p:spPr>
          <a:xfrm>
            <a:off x="407988" y="1233488"/>
            <a:ext cx="591978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9560B144-0FED-4400-8E78-4E2BFE01BECC}" type="slidenum">
              <a:rPr kumimoji="1" lang="ja-JP" altLang="en-US" smtClean="0"/>
              <a:t>‹#›</a:t>
            </a:fld>
            <a:endParaRPr kumimoji="1" lang="ja-JP" altLang="en-US"/>
          </a:p>
        </p:txBody>
      </p:sp>
    </p:spTree>
    <p:extLst>
      <p:ext uri="{BB962C8B-B14F-4D97-AF65-F5344CB8AC3E}">
        <p14:creationId xmlns:p14="http://schemas.microsoft.com/office/powerpoint/2010/main" val="198809689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36563" y="1252538"/>
            <a:ext cx="6007100" cy="33782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defTabSz="461178">
              <a:defRPr/>
            </a:pPr>
            <a:fld id="{9560B144-0FED-4400-8E78-4E2BFE01BECC}" type="slidenum">
              <a:rPr lang="ja-JP" altLang="en-US">
                <a:solidFill>
                  <a:prstClr val="black"/>
                </a:solidFill>
                <a:latin typeface="游ゴシック" panose="020F0502020204030204"/>
                <a:ea typeface="游ゴシック" panose="020B0400000000000000" pitchFamily="50" charset="-128"/>
              </a:rPr>
              <a:pPr defTabSz="461178">
                <a:defRPr/>
              </a:pPr>
              <a:t>0</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41392912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a:p>
        </p:txBody>
      </p:sp>
      <p:sp>
        <p:nvSpPr>
          <p:cNvPr id="4" name="スライド番号プレースホルダー 3"/>
          <p:cNvSpPr>
            <a:spLocks noGrp="1"/>
          </p:cNvSpPr>
          <p:nvPr>
            <p:ph type="sldNum" sz="quarter" idx="5"/>
          </p:nvPr>
        </p:nvSpPr>
        <p:spPr/>
        <p:txBody>
          <a:bodyPr/>
          <a:lstStyle/>
          <a:p>
            <a:fld id="{9560B144-0FED-4400-8E78-4E2BFE01BECC}" type="slidenum">
              <a:rPr kumimoji="1" lang="ja-JP" altLang="en-US" smtClean="0"/>
              <a:t>13</a:t>
            </a:fld>
            <a:endParaRPr kumimoji="1" lang="ja-JP" altLang="en-US"/>
          </a:p>
        </p:txBody>
      </p:sp>
    </p:spTree>
    <p:extLst>
      <p:ext uri="{BB962C8B-B14F-4D97-AF65-F5344CB8AC3E}">
        <p14:creationId xmlns:p14="http://schemas.microsoft.com/office/powerpoint/2010/main" val="667574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31" fontAlgn="t">
              <a:defRPr/>
            </a:pPr>
            <a:endParaRPr lang="ja-JP" altLang="en-US" b="0" i="0">
              <a:effectLst/>
              <a:latin typeface="Segoe UI" panose="020B0502040204020203" pitchFamily="34" charset="0"/>
            </a:endParaRPr>
          </a:p>
        </p:txBody>
      </p:sp>
      <p:sp>
        <p:nvSpPr>
          <p:cNvPr id="4" name="スライド番号プレースホルダー 3"/>
          <p:cNvSpPr>
            <a:spLocks noGrp="1"/>
          </p:cNvSpPr>
          <p:nvPr>
            <p:ph type="sldNum" sz="quarter" idx="5"/>
          </p:nvPr>
        </p:nvSpPr>
        <p:spPr/>
        <p:txBody>
          <a:bodyPr/>
          <a:lstStyle/>
          <a:p>
            <a:fld id="{9560B144-0FED-4400-8E78-4E2BFE01BECC}" type="slidenum">
              <a:rPr kumimoji="1" lang="ja-JP" altLang="en-US" smtClean="0"/>
              <a:t>14</a:t>
            </a:fld>
            <a:endParaRPr kumimoji="1" lang="ja-JP" altLang="en-US"/>
          </a:p>
        </p:txBody>
      </p:sp>
    </p:spTree>
    <p:extLst>
      <p:ext uri="{BB962C8B-B14F-4D97-AF65-F5344CB8AC3E}">
        <p14:creationId xmlns:p14="http://schemas.microsoft.com/office/powerpoint/2010/main" val="4117572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9560B144-0FED-4400-8E78-4E2BFE01BECC}" type="slidenum">
              <a:rPr kumimoji="1" lang="ja-JP" altLang="en-US" smtClean="0"/>
              <a:t>16</a:t>
            </a:fld>
            <a:endParaRPr kumimoji="1" lang="ja-JP" altLang="en-US"/>
          </a:p>
        </p:txBody>
      </p:sp>
    </p:spTree>
    <p:extLst>
      <p:ext uri="{BB962C8B-B14F-4D97-AF65-F5344CB8AC3E}">
        <p14:creationId xmlns:p14="http://schemas.microsoft.com/office/powerpoint/2010/main" val="6675749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05C6F-E852-5A9B-DDE5-5E623444377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70BFBA5-5CD9-05D9-953E-D4956534377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C444526-6D50-F59A-27D7-60322E48146A}"/>
              </a:ext>
            </a:extLst>
          </p:cNvPr>
          <p:cNvSpPr>
            <a:spLocks noGrp="1"/>
          </p:cNvSpPr>
          <p:nvPr>
            <p:ph type="body" idx="1"/>
          </p:nvPr>
        </p:nvSpPr>
        <p:spPr/>
        <p:txBody>
          <a:bodyPr/>
          <a:lstStyle/>
          <a:p>
            <a:pPr defTabSz="906445" fontAlgn="t">
              <a:defRPr/>
            </a:pPr>
            <a:endParaRPr lang="ja-JP" altLang="en-US" b="0" i="0">
              <a:effectLst/>
              <a:latin typeface="Segoe UI" panose="020B0502040204020203" pitchFamily="34" charset="0"/>
            </a:endParaRPr>
          </a:p>
        </p:txBody>
      </p:sp>
      <p:sp>
        <p:nvSpPr>
          <p:cNvPr id="4" name="スライド番号プレースホルダー 3">
            <a:extLst>
              <a:ext uri="{FF2B5EF4-FFF2-40B4-BE49-F238E27FC236}">
                <a16:creationId xmlns:a16="http://schemas.microsoft.com/office/drawing/2014/main" id="{424AF3CA-9199-EAA8-502A-6912E275CBC6}"/>
              </a:ext>
            </a:extLst>
          </p:cNvPr>
          <p:cNvSpPr>
            <a:spLocks noGrp="1"/>
          </p:cNvSpPr>
          <p:nvPr>
            <p:ph type="sldNum" sz="quarter" idx="5"/>
          </p:nvPr>
        </p:nvSpPr>
        <p:spPr/>
        <p:txBody>
          <a:bodyPr/>
          <a:lstStyle/>
          <a:p>
            <a:fld id="{9560B144-0FED-4400-8E78-4E2BFE01BECC}" type="slidenum">
              <a:rPr kumimoji="1" lang="ja-JP" altLang="en-US" smtClean="0"/>
              <a:t>17</a:t>
            </a:fld>
            <a:endParaRPr kumimoji="1" lang="ja-JP" altLang="en-US"/>
          </a:p>
        </p:txBody>
      </p:sp>
    </p:spTree>
    <p:extLst>
      <p:ext uri="{BB962C8B-B14F-4D97-AF65-F5344CB8AC3E}">
        <p14:creationId xmlns:p14="http://schemas.microsoft.com/office/powerpoint/2010/main" val="33129677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6C757-59A5-6E38-C03F-EFFA14C3B54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0520005-5534-C613-68AA-01120C8E985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D05F041-54EC-B128-3C57-15E4749509FF}"/>
              </a:ext>
            </a:extLst>
          </p:cNvPr>
          <p:cNvSpPr>
            <a:spLocks noGrp="1"/>
          </p:cNvSpPr>
          <p:nvPr>
            <p:ph type="body" idx="1"/>
          </p:nvPr>
        </p:nvSpPr>
        <p:spPr/>
        <p:txBody>
          <a:bodyPr/>
          <a:lstStyle/>
          <a:p>
            <a:endParaRPr kumimoji="1" lang="en-US" altLang="ja-JP"/>
          </a:p>
        </p:txBody>
      </p:sp>
      <p:sp>
        <p:nvSpPr>
          <p:cNvPr id="4" name="スライド番号プレースホルダー 3">
            <a:extLst>
              <a:ext uri="{FF2B5EF4-FFF2-40B4-BE49-F238E27FC236}">
                <a16:creationId xmlns:a16="http://schemas.microsoft.com/office/drawing/2014/main" id="{9EDE4C86-9E1F-6BDB-3120-CE3AA47E9645}"/>
              </a:ext>
            </a:extLst>
          </p:cNvPr>
          <p:cNvSpPr>
            <a:spLocks noGrp="1"/>
          </p:cNvSpPr>
          <p:nvPr>
            <p:ph type="sldNum" sz="quarter" idx="5"/>
          </p:nvPr>
        </p:nvSpPr>
        <p:spPr/>
        <p:txBody>
          <a:bodyPr/>
          <a:lstStyle/>
          <a:p>
            <a:pPr defTabSz="457165">
              <a:defRPr/>
            </a:pPr>
            <a:fld id="{9560B144-0FED-4400-8E78-4E2BFE01BECC}" type="slidenum">
              <a:rPr lang="ja-JP" altLang="en-US">
                <a:solidFill>
                  <a:prstClr val="black"/>
                </a:solidFill>
                <a:latin typeface="游ゴシック" panose="020F0502020204030204"/>
                <a:ea typeface="游ゴシック" panose="020B0400000000000000" pitchFamily="50" charset="-128"/>
              </a:rPr>
              <a:pPr defTabSz="457165">
                <a:defRPr/>
              </a:pPr>
              <a:t>18</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596092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26DEA-8A33-91DF-2758-B0D43E87438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1F510F5-F848-1687-6661-38BDA246D8B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2E3806E-1E63-38F8-821E-DB3CE393EF7D}"/>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3C7469EF-81C8-60C6-BAF4-46E7E8CE7264}"/>
              </a:ext>
            </a:extLst>
          </p:cNvPr>
          <p:cNvSpPr>
            <a:spLocks noGrp="1"/>
          </p:cNvSpPr>
          <p:nvPr>
            <p:ph type="sldNum" sz="quarter" idx="5"/>
          </p:nvPr>
        </p:nvSpPr>
        <p:spPr/>
        <p:txBody>
          <a:bodyPr/>
          <a:lstStyle/>
          <a:p>
            <a:pPr defTabSz="457166">
              <a:defRPr/>
            </a:pPr>
            <a:fld id="{9560B144-0FED-4400-8E78-4E2BFE01BECC}" type="slidenum">
              <a:rPr lang="ja-JP" altLang="en-US">
                <a:solidFill>
                  <a:prstClr val="black"/>
                </a:solidFill>
                <a:latin typeface="游ゴシック" panose="020F0502020204030204"/>
                <a:ea typeface="游ゴシック" panose="020B0400000000000000" pitchFamily="50" charset="-128"/>
              </a:rPr>
              <a:pPr defTabSz="457166">
                <a:defRPr/>
              </a:pPr>
              <a:t>1</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4225959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A56FA-CAB0-D7DC-EC73-B6B8460F8CB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A42F397-DC15-27F5-4993-CF8D60BC4BB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585B155-962B-33FF-38D0-EC7525848ADE}"/>
              </a:ext>
            </a:extLst>
          </p:cNvPr>
          <p:cNvSpPr>
            <a:spLocks noGrp="1"/>
          </p:cNvSpPr>
          <p:nvPr>
            <p:ph type="body" idx="1"/>
          </p:nvPr>
        </p:nvSpPr>
        <p:spPr/>
        <p:txBody>
          <a:bodyPr/>
          <a:lstStyle/>
          <a:p>
            <a:endParaRPr kumimoji="1" lang="en-US" altLang="ja-JP"/>
          </a:p>
        </p:txBody>
      </p:sp>
      <p:sp>
        <p:nvSpPr>
          <p:cNvPr id="4" name="スライド番号プレースホルダー 3">
            <a:extLst>
              <a:ext uri="{FF2B5EF4-FFF2-40B4-BE49-F238E27FC236}">
                <a16:creationId xmlns:a16="http://schemas.microsoft.com/office/drawing/2014/main" id="{F2A8FFEA-A745-5660-EE1E-86A2603A907C}"/>
              </a:ext>
            </a:extLst>
          </p:cNvPr>
          <p:cNvSpPr>
            <a:spLocks noGrp="1"/>
          </p:cNvSpPr>
          <p:nvPr>
            <p:ph type="sldNum" sz="quarter" idx="5"/>
          </p:nvPr>
        </p:nvSpPr>
        <p:spPr/>
        <p:txBody>
          <a:bodyPr/>
          <a:lstStyle/>
          <a:p>
            <a:fld id="{9560B144-0FED-4400-8E78-4E2BFE01BECC}" type="slidenum">
              <a:rPr kumimoji="1" lang="ja-JP" altLang="en-US" smtClean="0"/>
              <a:t>2</a:t>
            </a:fld>
            <a:endParaRPr kumimoji="1" lang="ja-JP" altLang="en-US"/>
          </a:p>
        </p:txBody>
      </p:sp>
    </p:spTree>
    <p:extLst>
      <p:ext uri="{BB962C8B-B14F-4D97-AF65-F5344CB8AC3E}">
        <p14:creationId xmlns:p14="http://schemas.microsoft.com/office/powerpoint/2010/main" val="1340569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DCFB0-F30B-AB43-962E-DEAF199031C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63A26D3-A50C-6F0E-C50B-4C164DE2C9C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76CE5F2-D9EE-E637-34E0-4A47196CFC3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A9259684-4C99-E67D-7799-7BCFFBBA5938}"/>
              </a:ext>
            </a:extLst>
          </p:cNvPr>
          <p:cNvSpPr>
            <a:spLocks noGrp="1"/>
          </p:cNvSpPr>
          <p:nvPr>
            <p:ph type="sldNum" sz="quarter" idx="5"/>
          </p:nvPr>
        </p:nvSpPr>
        <p:spPr/>
        <p:txBody>
          <a:bodyPr/>
          <a:lstStyle/>
          <a:p>
            <a:pPr defTabSz="457165">
              <a:defRPr/>
            </a:pPr>
            <a:fld id="{9560B144-0FED-4400-8E78-4E2BFE01BECC}" type="slidenum">
              <a:rPr lang="ja-JP" altLang="en-US">
                <a:solidFill>
                  <a:prstClr val="black"/>
                </a:solidFill>
                <a:latin typeface="游ゴシック" panose="020F0502020204030204"/>
                <a:ea typeface="游ゴシック" panose="020B0400000000000000" pitchFamily="50" charset="-128"/>
              </a:rPr>
              <a:pPr defTabSz="457165">
                <a:defRPr/>
              </a:pPr>
              <a:t>3</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2133420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en-US" altLang="ja-JP"/>
          </a:p>
        </p:txBody>
      </p:sp>
      <p:sp>
        <p:nvSpPr>
          <p:cNvPr id="4" name="スライド番号プレースホルダー 3"/>
          <p:cNvSpPr>
            <a:spLocks noGrp="1"/>
          </p:cNvSpPr>
          <p:nvPr>
            <p:ph type="sldNum" sz="quarter" idx="5"/>
          </p:nvPr>
        </p:nvSpPr>
        <p:spPr/>
        <p:txBody>
          <a:bodyPr/>
          <a:lstStyle/>
          <a:p>
            <a:fld id="{9560B144-0FED-4400-8E78-4E2BFE01BECC}" type="slidenum">
              <a:rPr kumimoji="1" lang="ja-JP" altLang="en-US" smtClean="0"/>
              <a:t>5</a:t>
            </a:fld>
            <a:endParaRPr kumimoji="1" lang="ja-JP" altLang="en-US"/>
          </a:p>
        </p:txBody>
      </p:sp>
    </p:spTree>
    <p:extLst>
      <p:ext uri="{BB962C8B-B14F-4D97-AF65-F5344CB8AC3E}">
        <p14:creationId xmlns:p14="http://schemas.microsoft.com/office/powerpoint/2010/main" val="667574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0B144-0FED-4400-8E78-4E2BFE01BECC}"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1221308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06445" fontAlgn="t">
              <a:defRPr/>
            </a:pPr>
            <a:endParaRPr lang="ja-JP" altLang="en-US" b="0" i="0">
              <a:effectLst/>
              <a:latin typeface="Segoe UI" panose="020B0502040204020203" pitchFamily="34" charset="0"/>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0B144-0FED-4400-8E78-4E2BFE01BECC}"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626317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F4BADDF-9921-4CF3-8B0F-912FF95C9A80}"/>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074DD0A0-955A-403C-96E6-05950F45F7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22268A15-78E9-4F16-889B-C9CC5A5E0BB6}"/>
              </a:ext>
            </a:extLst>
          </p:cNvPr>
          <p:cNvSpPr>
            <a:spLocks noGrp="1"/>
          </p:cNvSpPr>
          <p:nvPr>
            <p:ph type="dt" sz="half" idx="10"/>
          </p:nvPr>
        </p:nvSpPr>
        <p:spPr/>
        <p:txBody>
          <a:bodyPr/>
          <a:lstStyle/>
          <a:p>
            <a:fld id="{9AE35F8A-44DE-4FDC-9E3A-797FCD02C5C5}" type="datetimeFigureOut">
              <a:rPr kumimoji="1" lang="ja-JP" altLang="en-US" smtClean="0"/>
              <a:t>2026/8/21</a:t>
            </a:fld>
            <a:endParaRPr kumimoji="1" lang="ja-JP" altLang="en-US"/>
          </a:p>
        </p:txBody>
      </p:sp>
      <p:sp>
        <p:nvSpPr>
          <p:cNvPr id="5" name="フッター プレースホルダー 4">
            <a:extLst>
              <a:ext uri="{FF2B5EF4-FFF2-40B4-BE49-F238E27FC236}">
                <a16:creationId xmlns:a16="http://schemas.microsoft.com/office/drawing/2014/main" id="{D551D28E-5524-4762-B2A2-B89AD901B66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02EDB90-76F8-41DB-9149-E9B6016BE332}"/>
              </a:ext>
            </a:extLst>
          </p:cNvPr>
          <p:cNvSpPr>
            <a:spLocks noGrp="1"/>
          </p:cNvSpPr>
          <p:nvPr>
            <p:ph type="sldNum" sz="quarter" idx="12"/>
          </p:nvPr>
        </p:nvSpPr>
        <p:spPr/>
        <p:txBody>
          <a:bodyPr/>
          <a:lstStyle/>
          <a:p>
            <a:fld id="{441896B1-EEF4-4E14-A673-71CB558AAAB0}" type="slidenum">
              <a:rPr lang="ja-JP" altLang="en-US" smtClean="0"/>
              <a:pPr/>
              <a:t>‹#›</a:t>
            </a:fld>
            <a:endParaRPr lang="ja-JP" altLang="en-US"/>
          </a:p>
        </p:txBody>
      </p:sp>
    </p:spTree>
    <p:extLst>
      <p:ext uri="{BB962C8B-B14F-4D97-AF65-F5344CB8AC3E}">
        <p14:creationId xmlns:p14="http://schemas.microsoft.com/office/powerpoint/2010/main" val="1117228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32044BC-6EDB-4902-9AFB-2628F245ECB1}"/>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61331F6-55AC-429D-853C-B40DFCA797B6}"/>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5762BA3-3C63-4EA5-BA0A-D2A5CD5BBDA2}"/>
              </a:ext>
            </a:extLst>
          </p:cNvPr>
          <p:cNvSpPr>
            <a:spLocks noGrp="1"/>
          </p:cNvSpPr>
          <p:nvPr>
            <p:ph type="dt" sz="half" idx="10"/>
          </p:nvPr>
        </p:nvSpPr>
        <p:spPr/>
        <p:txBody>
          <a:bodyPr/>
          <a:lstStyle/>
          <a:p>
            <a:fld id="{1A3B663D-7EE5-474F-B42C-BCAEBD36A856}" type="datetime1">
              <a:rPr kumimoji="1" lang="ja-JP" altLang="en-US" smtClean="0"/>
              <a:pPr/>
              <a:t>2026/8/21</a:t>
            </a:fld>
            <a:endParaRPr kumimoji="1" lang="ja-JP" altLang="en-US"/>
          </a:p>
        </p:txBody>
      </p:sp>
      <p:sp>
        <p:nvSpPr>
          <p:cNvPr id="5" name="フッター プレースホルダー 4">
            <a:extLst>
              <a:ext uri="{FF2B5EF4-FFF2-40B4-BE49-F238E27FC236}">
                <a16:creationId xmlns:a16="http://schemas.microsoft.com/office/drawing/2014/main" id="{FDDC2E66-1004-44B6-8032-07971C4A402F}"/>
              </a:ext>
            </a:extLst>
          </p:cNvPr>
          <p:cNvSpPr>
            <a:spLocks noGrp="1"/>
          </p:cNvSpPr>
          <p:nvPr>
            <p:ph type="ftr" sz="quarter" idx="11"/>
          </p:nvPr>
        </p:nvSpPr>
        <p:spPr/>
        <p:txBody>
          <a:bodyPr/>
          <a:lstStyle/>
          <a:p>
            <a:r>
              <a:rPr kumimoji="1" lang="en-US" altLang="ja-JP"/>
              <a:t>Copyright (c) freesale All Rights Reserved. </a:t>
            </a:r>
            <a:endParaRPr kumimoji="1" lang="ja-JP" altLang="en-US"/>
          </a:p>
        </p:txBody>
      </p:sp>
      <p:sp>
        <p:nvSpPr>
          <p:cNvPr id="6" name="スライド番号プレースホルダー 5">
            <a:extLst>
              <a:ext uri="{FF2B5EF4-FFF2-40B4-BE49-F238E27FC236}">
                <a16:creationId xmlns:a16="http://schemas.microsoft.com/office/drawing/2014/main" id="{D57E5DDC-27EC-4666-8205-7B7369C3795B}"/>
              </a:ext>
            </a:extLst>
          </p:cNvPr>
          <p:cNvSpPr>
            <a:spLocks noGrp="1"/>
          </p:cNvSpPr>
          <p:nvPr>
            <p:ph type="sldNum" sz="quarter" idx="12"/>
          </p:nvPr>
        </p:nvSpPr>
        <p:spPr/>
        <p:txBody>
          <a:bodyPr/>
          <a:lstStyle/>
          <a:p>
            <a:fld id="{441896B1-EEF4-4E14-A673-71CB558AAAB0}" type="slidenum">
              <a:rPr kumimoji="1" lang="ja-JP" altLang="en-US" smtClean="0"/>
              <a:pPr/>
              <a:t>‹#›</a:t>
            </a:fld>
            <a:endParaRPr kumimoji="1" lang="ja-JP" altLang="en-US"/>
          </a:p>
        </p:txBody>
      </p:sp>
    </p:spTree>
    <p:extLst>
      <p:ext uri="{BB962C8B-B14F-4D97-AF65-F5344CB8AC3E}">
        <p14:creationId xmlns:p14="http://schemas.microsoft.com/office/powerpoint/2010/main" val="1580668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CF568AF-9E98-4C49-8DD6-CA6FB1447D72}"/>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3E39E0A-411E-4DF3-B4E9-5CFB6FCCD781}"/>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DE88741-C80B-4ED6-850E-51ACB8DEC64C}"/>
              </a:ext>
            </a:extLst>
          </p:cNvPr>
          <p:cNvSpPr>
            <a:spLocks noGrp="1"/>
          </p:cNvSpPr>
          <p:nvPr>
            <p:ph type="dt" sz="half" idx="10"/>
          </p:nvPr>
        </p:nvSpPr>
        <p:spPr/>
        <p:txBody>
          <a:bodyPr/>
          <a:lstStyle/>
          <a:p>
            <a:fld id="{9AE35F8A-44DE-4FDC-9E3A-797FCD02C5C5}" type="datetimeFigureOut">
              <a:rPr kumimoji="1" lang="ja-JP" altLang="en-US" smtClean="0"/>
              <a:t>2026/8/21</a:t>
            </a:fld>
            <a:endParaRPr kumimoji="1" lang="ja-JP" altLang="en-US"/>
          </a:p>
        </p:txBody>
      </p:sp>
      <p:sp>
        <p:nvSpPr>
          <p:cNvPr id="5" name="フッター プレースホルダー 4">
            <a:extLst>
              <a:ext uri="{FF2B5EF4-FFF2-40B4-BE49-F238E27FC236}">
                <a16:creationId xmlns:a16="http://schemas.microsoft.com/office/drawing/2014/main" id="{232A3E3A-33F5-417B-B449-71DEAC3D638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984EE0B-6152-480D-9818-C2D96ECB3ACF}"/>
              </a:ext>
            </a:extLst>
          </p:cNvPr>
          <p:cNvSpPr>
            <a:spLocks noGrp="1"/>
          </p:cNvSpPr>
          <p:nvPr>
            <p:ph type="sldNum" sz="quarter" idx="12"/>
          </p:nvPr>
        </p:nvSpPr>
        <p:spPr/>
        <p:txBody>
          <a:bodyPr/>
          <a:lstStyle/>
          <a:p>
            <a:fld id="{441896B1-EEF4-4E14-A673-71CB558AAAB0}" type="slidenum">
              <a:rPr lang="ja-JP" altLang="en-US" smtClean="0"/>
              <a:pPr/>
              <a:t>‹#›</a:t>
            </a:fld>
            <a:endParaRPr lang="ja-JP" altLang="en-US"/>
          </a:p>
        </p:txBody>
      </p:sp>
    </p:spTree>
    <p:extLst>
      <p:ext uri="{BB962C8B-B14F-4D97-AF65-F5344CB8AC3E}">
        <p14:creationId xmlns:p14="http://schemas.microsoft.com/office/powerpoint/2010/main" val="472197222"/>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タイトル スライド">
    <p:spTree>
      <p:nvGrpSpPr>
        <p:cNvPr id="1" name=""/>
        <p:cNvGrpSpPr/>
        <p:nvPr/>
      </p:nvGrpSpPr>
      <p:grpSpPr>
        <a:xfrm>
          <a:off x="0" y="0"/>
          <a:ext cx="0" cy="0"/>
          <a:chOff x="0" y="0"/>
          <a:chExt cx="0" cy="0"/>
        </a:xfrm>
      </p:grpSpPr>
      <p:sp>
        <p:nvSpPr>
          <p:cNvPr id="13" name="サブタイトル 2"/>
          <p:cNvSpPr>
            <a:spLocks noGrp="1"/>
          </p:cNvSpPr>
          <p:nvPr>
            <p:ph type="subTitle" idx="1" hasCustomPrompt="1"/>
          </p:nvPr>
        </p:nvSpPr>
        <p:spPr>
          <a:xfrm>
            <a:off x="2255574" y="2780928"/>
            <a:ext cx="7653269" cy="576064"/>
          </a:xfrm>
        </p:spPr>
        <p:txBody>
          <a:bodyPr>
            <a:normAutofit/>
          </a:bodyPr>
          <a:lstStyle>
            <a:lvl1pPr marL="0" indent="0" algn="ctr">
              <a:buNone/>
              <a:defRPr sz="3000" b="1">
                <a:solidFill>
                  <a:schemeClr val="tx1"/>
                </a:solidFill>
                <a:latin typeface="+mj-ea"/>
                <a:ea typeface="+mj-e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14" name="タイトル 1"/>
          <p:cNvSpPr>
            <a:spLocks noGrp="1"/>
          </p:cNvSpPr>
          <p:nvPr>
            <p:ph type="ctrTitle" hasCustomPrompt="1"/>
          </p:nvPr>
        </p:nvSpPr>
        <p:spPr>
          <a:xfrm>
            <a:off x="2255574" y="3645025"/>
            <a:ext cx="7680853" cy="402182"/>
          </a:xfrm>
        </p:spPr>
        <p:txBody>
          <a:bodyPr>
            <a:normAutofit/>
          </a:bodyPr>
          <a:lstStyle>
            <a:lvl1pPr algn="ctr">
              <a:defRPr sz="1600" b="1">
                <a:solidFill>
                  <a:schemeClr val="tx1"/>
                </a:solidFill>
                <a:latin typeface="arial" panose="020B0604020202020204" pitchFamily="34" charset="0"/>
                <a:cs typeface="arial" panose="020B0604020202020204" pitchFamily="34" charset="0"/>
              </a:defRPr>
            </a:lvl1pPr>
          </a:lstStyle>
          <a:p>
            <a:r>
              <a:rPr kumimoji="1" lang="en-US" altLang="ja-JP"/>
              <a:t>Title</a:t>
            </a:r>
            <a:endParaRPr kumimoji="1" lang="ja-JP" altLang="en-US"/>
          </a:p>
        </p:txBody>
      </p:sp>
      <p:sp>
        <p:nvSpPr>
          <p:cNvPr id="20" name="スライド番号プレースホルダ 5">
            <a:extLst>
              <a:ext uri="{FF2B5EF4-FFF2-40B4-BE49-F238E27FC236}">
                <a16:creationId xmlns:a16="http://schemas.microsoft.com/office/drawing/2014/main" id="{40672AA9-3596-416F-BF20-F82B457AFD94}"/>
              </a:ext>
            </a:extLst>
          </p:cNvPr>
          <p:cNvSpPr>
            <a:spLocks noGrp="1"/>
          </p:cNvSpPr>
          <p:nvPr>
            <p:ph type="sldNum" sz="quarter" idx="12"/>
          </p:nvPr>
        </p:nvSpPr>
        <p:spPr>
          <a:xfrm>
            <a:off x="9227864" y="6525344"/>
            <a:ext cx="2844800" cy="216024"/>
          </a:xfrm>
        </p:spPr>
        <p:txBody>
          <a:bodyPr/>
          <a:lstStyle>
            <a:lvl1pPr>
              <a:defRPr>
                <a:solidFill>
                  <a:schemeClr val="tx1">
                    <a:lumMod val="85000"/>
                    <a:lumOff val="15000"/>
                  </a:schemeClr>
                </a:solidFill>
              </a:defRPr>
            </a:lvl1pPr>
          </a:lstStyle>
          <a:p>
            <a:fld id="{441896B1-EEF4-4E14-A673-71CB558AAAB0}" type="slidenum">
              <a:rPr lang="ja-JP" altLang="en-US" smtClean="0"/>
              <a:pPr/>
              <a:t>‹#›</a:t>
            </a:fld>
            <a:endParaRPr lang="ja-JP" altLang="en-US"/>
          </a:p>
        </p:txBody>
      </p:sp>
    </p:spTree>
    <p:extLst>
      <p:ext uri="{BB962C8B-B14F-4D97-AF65-F5344CB8AC3E}">
        <p14:creationId xmlns:p14="http://schemas.microsoft.com/office/powerpoint/2010/main" val="286940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スライド番号プレースホルダー 1">
            <a:extLst>
              <a:ext uri="{FF2B5EF4-FFF2-40B4-BE49-F238E27FC236}">
                <a16:creationId xmlns:a16="http://schemas.microsoft.com/office/drawing/2014/main" id="{BFDBBF91-F340-4F53-975C-6CC99EF79DB0}"/>
              </a:ext>
            </a:extLst>
          </p:cNvPr>
          <p:cNvSpPr txBox="1">
            <a:spLocks/>
          </p:cNvSpPr>
          <p:nvPr userDrawn="1"/>
        </p:nvSpPr>
        <p:spPr>
          <a:xfrm>
            <a:off x="9963150" y="6492875"/>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ja-JP" altLang="en-US" sz="1400" b="0" i="0" u="none" strike="noStrike" kern="1200" cap="none" spc="0" normalizeH="0" baseline="0" noProof="0" smtClean="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1" lang="ja-JP" altLang="en-US" sz="1400" b="0" i="0" u="none" strike="noStrike" kern="1200" cap="none" spc="0" normalizeH="0" baseline="0" noProof="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endParaRPr>
          </a:p>
        </p:txBody>
      </p:sp>
      <p:sp>
        <p:nvSpPr>
          <p:cNvPr id="12" name="Shape 10">
            <a:extLst>
              <a:ext uri="{FF2B5EF4-FFF2-40B4-BE49-F238E27FC236}">
                <a16:creationId xmlns:a16="http://schemas.microsoft.com/office/drawing/2014/main" id="{01807C22-935E-4635-9598-918FE7DCFC86}"/>
              </a:ext>
            </a:extLst>
          </p:cNvPr>
          <p:cNvSpPr/>
          <p:nvPr userDrawn="1"/>
        </p:nvSpPr>
        <p:spPr>
          <a:xfrm>
            <a:off x="363180" y="595223"/>
            <a:ext cx="9180000" cy="65455"/>
          </a:xfrm>
          <a:prstGeom prst="rect">
            <a:avLst/>
          </a:prstGeom>
          <a:solidFill>
            <a:srgbClr val="003CB4"/>
          </a:solidFill>
          <a:ln/>
          <a:effectLst>
            <a:outerShdw blurRad="50800" dist="38100" dir="5400000" algn="t" rotWithShape="0">
              <a:prstClr val="black">
                <a:alpha val="40000"/>
              </a:prstClr>
            </a:outerShdw>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3" name="Shape 12">
            <a:extLst>
              <a:ext uri="{FF2B5EF4-FFF2-40B4-BE49-F238E27FC236}">
                <a16:creationId xmlns:a16="http://schemas.microsoft.com/office/drawing/2014/main" id="{1BBFE69D-DF4D-4945-B029-ADD3FFA7F417}"/>
              </a:ext>
            </a:extLst>
          </p:cNvPr>
          <p:cNvSpPr/>
          <p:nvPr userDrawn="1"/>
        </p:nvSpPr>
        <p:spPr>
          <a:xfrm>
            <a:off x="8798617" y="637018"/>
            <a:ext cx="3060000" cy="36000"/>
          </a:xfrm>
          <a:prstGeom prst="rect">
            <a:avLst/>
          </a:prstGeom>
          <a:solidFill>
            <a:srgbClr val="00AC4E"/>
          </a:solidFill>
          <a:ln/>
          <a:effectLst>
            <a:outerShdw blurRad="50800" dist="38100" dir="5400000" algn="t" rotWithShape="0">
              <a:prstClr val="black">
                <a:alpha val="40000"/>
              </a:prstClr>
            </a:outerShdw>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771815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8162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A56D328-B876-447F-8940-EA72D377E46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2FF0C08-FD51-4301-8873-E79EB85FA3A0}"/>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39E4C30-3158-491F-ACB3-5EA81FDF20CA}"/>
              </a:ext>
            </a:extLst>
          </p:cNvPr>
          <p:cNvSpPr>
            <a:spLocks noGrp="1"/>
          </p:cNvSpPr>
          <p:nvPr>
            <p:ph type="dt" sz="half" idx="10"/>
          </p:nvPr>
        </p:nvSpPr>
        <p:spPr/>
        <p:txBody>
          <a:bodyPr/>
          <a:lstStyle/>
          <a:p>
            <a:fld id="{9AE35F8A-44DE-4FDC-9E3A-797FCD02C5C5}" type="datetimeFigureOut">
              <a:rPr kumimoji="1" lang="ja-JP" altLang="en-US" smtClean="0"/>
              <a:t>2026/8/21</a:t>
            </a:fld>
            <a:endParaRPr kumimoji="1" lang="ja-JP" altLang="en-US"/>
          </a:p>
        </p:txBody>
      </p:sp>
      <p:sp>
        <p:nvSpPr>
          <p:cNvPr id="5" name="フッター プレースホルダー 4">
            <a:extLst>
              <a:ext uri="{FF2B5EF4-FFF2-40B4-BE49-F238E27FC236}">
                <a16:creationId xmlns:a16="http://schemas.microsoft.com/office/drawing/2014/main" id="{365DC6BC-3D68-428F-A374-3C481DC9A0F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980DE25-B9F6-44EC-BCAA-12A46E932806}"/>
              </a:ext>
            </a:extLst>
          </p:cNvPr>
          <p:cNvSpPr>
            <a:spLocks noGrp="1"/>
          </p:cNvSpPr>
          <p:nvPr>
            <p:ph type="sldNum" sz="quarter" idx="12"/>
          </p:nvPr>
        </p:nvSpPr>
        <p:spPr/>
        <p:txBody>
          <a:bodyPr/>
          <a:lstStyle/>
          <a:p>
            <a:fld id="{441896B1-EEF4-4E14-A673-71CB558AAAB0}" type="slidenum">
              <a:rPr lang="ja-JP" altLang="en-US" smtClean="0"/>
              <a:pPr/>
              <a:t>‹#›</a:t>
            </a:fld>
            <a:endParaRPr lang="ja-JP" altLang="en-US"/>
          </a:p>
        </p:txBody>
      </p:sp>
    </p:spTree>
    <p:extLst>
      <p:ext uri="{BB962C8B-B14F-4D97-AF65-F5344CB8AC3E}">
        <p14:creationId xmlns:p14="http://schemas.microsoft.com/office/powerpoint/2010/main" val="3008181684"/>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17F2D0C-4730-4CBF-92AC-88E7748B9046}"/>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65DDA03-FB23-4B8E-8E55-455882E161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A4A57D2B-811E-41BF-BFBC-9BC93F41DF53}"/>
              </a:ext>
            </a:extLst>
          </p:cNvPr>
          <p:cNvSpPr>
            <a:spLocks noGrp="1"/>
          </p:cNvSpPr>
          <p:nvPr>
            <p:ph type="dt" sz="half" idx="10"/>
          </p:nvPr>
        </p:nvSpPr>
        <p:spPr/>
        <p:txBody>
          <a:bodyPr/>
          <a:lstStyle/>
          <a:p>
            <a:fld id="{9AE35F8A-44DE-4FDC-9E3A-797FCD02C5C5}" type="datetimeFigureOut">
              <a:rPr kumimoji="1" lang="ja-JP" altLang="en-US" smtClean="0"/>
              <a:t>2026/8/21</a:t>
            </a:fld>
            <a:endParaRPr kumimoji="1" lang="ja-JP" altLang="en-US"/>
          </a:p>
        </p:txBody>
      </p:sp>
      <p:sp>
        <p:nvSpPr>
          <p:cNvPr id="5" name="フッター プレースホルダー 4">
            <a:extLst>
              <a:ext uri="{FF2B5EF4-FFF2-40B4-BE49-F238E27FC236}">
                <a16:creationId xmlns:a16="http://schemas.microsoft.com/office/drawing/2014/main" id="{C1D2D89E-AE6A-4DC4-8FE9-498FF9DE158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411D0A2-5542-41A7-851E-5A95DEDBDCE4}"/>
              </a:ext>
            </a:extLst>
          </p:cNvPr>
          <p:cNvSpPr>
            <a:spLocks noGrp="1"/>
          </p:cNvSpPr>
          <p:nvPr>
            <p:ph type="sldNum" sz="quarter" idx="12"/>
          </p:nvPr>
        </p:nvSpPr>
        <p:spPr/>
        <p:txBody>
          <a:bodyPr/>
          <a:lstStyle/>
          <a:p>
            <a:fld id="{441896B1-EEF4-4E14-A673-71CB558AAAB0}" type="slidenum">
              <a:rPr kumimoji="1" lang="ja-JP" altLang="en-US" smtClean="0"/>
              <a:pPr/>
              <a:t>‹#›</a:t>
            </a:fld>
            <a:endParaRPr kumimoji="1" lang="ja-JP" altLang="en-US"/>
          </a:p>
        </p:txBody>
      </p:sp>
    </p:spTree>
    <p:extLst>
      <p:ext uri="{BB962C8B-B14F-4D97-AF65-F5344CB8AC3E}">
        <p14:creationId xmlns:p14="http://schemas.microsoft.com/office/powerpoint/2010/main" val="2121526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13681EA-A045-4455-9145-50C2B060B09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9695CF9-0C06-46AA-BBA5-02AEA72046CD}"/>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B59A31ED-7293-4FC5-BA5E-659F07559A6B}"/>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DD615B8E-FA45-4FA5-A773-F9C72F064A1F}"/>
              </a:ext>
            </a:extLst>
          </p:cNvPr>
          <p:cNvSpPr>
            <a:spLocks noGrp="1"/>
          </p:cNvSpPr>
          <p:nvPr>
            <p:ph type="dt" sz="half" idx="10"/>
          </p:nvPr>
        </p:nvSpPr>
        <p:spPr/>
        <p:txBody>
          <a:bodyPr/>
          <a:lstStyle/>
          <a:p>
            <a:fld id="{9AE35F8A-44DE-4FDC-9E3A-797FCD02C5C5}" type="datetimeFigureOut">
              <a:rPr kumimoji="1" lang="ja-JP" altLang="en-US" smtClean="0"/>
              <a:t>2026/8/21</a:t>
            </a:fld>
            <a:endParaRPr kumimoji="1" lang="ja-JP" altLang="en-US"/>
          </a:p>
        </p:txBody>
      </p:sp>
      <p:sp>
        <p:nvSpPr>
          <p:cNvPr id="6" name="フッター プレースホルダー 5">
            <a:extLst>
              <a:ext uri="{FF2B5EF4-FFF2-40B4-BE49-F238E27FC236}">
                <a16:creationId xmlns:a16="http://schemas.microsoft.com/office/drawing/2014/main" id="{9DFBF4C1-8713-4FCC-BE52-1B32B7190037}"/>
              </a:ext>
            </a:extLst>
          </p:cNvPr>
          <p:cNvSpPr>
            <a:spLocks noGrp="1"/>
          </p:cNvSpPr>
          <p:nvPr>
            <p:ph type="ftr" sz="quarter" idx="11"/>
          </p:nvPr>
        </p:nvSpPr>
        <p:spPr/>
        <p:txBody>
          <a:bodyPr/>
          <a:lstStyle/>
          <a:p>
            <a:r>
              <a:rPr lang="en-US" altLang="ja-JP"/>
              <a:t>Copyright (c) freesale All Rights Reserved. </a:t>
            </a:r>
            <a:endParaRPr lang="ja-JP" altLang="en-US"/>
          </a:p>
        </p:txBody>
      </p:sp>
      <p:sp>
        <p:nvSpPr>
          <p:cNvPr id="7" name="スライド番号プレースホルダー 6">
            <a:extLst>
              <a:ext uri="{FF2B5EF4-FFF2-40B4-BE49-F238E27FC236}">
                <a16:creationId xmlns:a16="http://schemas.microsoft.com/office/drawing/2014/main" id="{E0A3A523-FEDB-4E0B-AF63-51CA5C255925}"/>
              </a:ext>
            </a:extLst>
          </p:cNvPr>
          <p:cNvSpPr>
            <a:spLocks noGrp="1"/>
          </p:cNvSpPr>
          <p:nvPr>
            <p:ph type="sldNum" sz="quarter" idx="12"/>
          </p:nvPr>
        </p:nvSpPr>
        <p:spPr/>
        <p:txBody>
          <a:bodyPr/>
          <a:lstStyle/>
          <a:p>
            <a:fld id="{441896B1-EEF4-4E14-A673-71CB558AAAB0}" type="slidenum">
              <a:rPr kumimoji="1" lang="ja-JP" altLang="en-US" smtClean="0"/>
              <a:pPr/>
              <a:t>‹#›</a:t>
            </a:fld>
            <a:endParaRPr kumimoji="1" lang="ja-JP" altLang="en-US"/>
          </a:p>
        </p:txBody>
      </p:sp>
    </p:spTree>
    <p:extLst>
      <p:ext uri="{BB962C8B-B14F-4D97-AF65-F5344CB8AC3E}">
        <p14:creationId xmlns:p14="http://schemas.microsoft.com/office/powerpoint/2010/main" val="3401132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C2CB50-F096-40E2-9E71-FE702A7E2A7D}"/>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957CDC9-2497-4AB3-9854-DB72557B9B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3D80FFBC-07D4-490B-92BA-EEEA3DFDF3DD}"/>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9A6BD6B8-BDC0-4905-A05F-208481B923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5837F822-8095-4CD0-97F8-759B9EBFCC46}"/>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E2B3076A-9F47-4562-8449-2B01814B217E}"/>
              </a:ext>
            </a:extLst>
          </p:cNvPr>
          <p:cNvSpPr>
            <a:spLocks noGrp="1"/>
          </p:cNvSpPr>
          <p:nvPr>
            <p:ph type="dt" sz="half" idx="10"/>
          </p:nvPr>
        </p:nvSpPr>
        <p:spPr/>
        <p:txBody>
          <a:bodyPr/>
          <a:lstStyle/>
          <a:p>
            <a:fld id="{9AE35F8A-44DE-4FDC-9E3A-797FCD02C5C5}" type="datetimeFigureOut">
              <a:rPr kumimoji="1" lang="ja-JP" altLang="en-US" smtClean="0"/>
              <a:t>2026/8/21</a:t>
            </a:fld>
            <a:endParaRPr kumimoji="1" lang="ja-JP" altLang="en-US"/>
          </a:p>
        </p:txBody>
      </p:sp>
      <p:sp>
        <p:nvSpPr>
          <p:cNvPr id="8" name="フッター プレースホルダー 7">
            <a:extLst>
              <a:ext uri="{FF2B5EF4-FFF2-40B4-BE49-F238E27FC236}">
                <a16:creationId xmlns:a16="http://schemas.microsoft.com/office/drawing/2014/main" id="{389EBF2E-1704-4EC8-8970-E9253D6057C7}"/>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57164B21-186C-4827-8D06-FBDC34AC3313}"/>
              </a:ext>
            </a:extLst>
          </p:cNvPr>
          <p:cNvSpPr>
            <a:spLocks noGrp="1"/>
          </p:cNvSpPr>
          <p:nvPr>
            <p:ph type="sldNum" sz="quarter" idx="12"/>
          </p:nvPr>
        </p:nvSpPr>
        <p:spPr/>
        <p:txBody>
          <a:bodyPr/>
          <a:lstStyle/>
          <a:p>
            <a:fld id="{441896B1-EEF4-4E14-A673-71CB558AAAB0}" type="slidenum">
              <a:rPr kumimoji="1" lang="ja-JP" altLang="en-US" smtClean="0"/>
              <a:pPr/>
              <a:t>‹#›</a:t>
            </a:fld>
            <a:endParaRPr kumimoji="1" lang="ja-JP" altLang="en-US"/>
          </a:p>
        </p:txBody>
      </p:sp>
    </p:spTree>
    <p:extLst>
      <p:ext uri="{BB962C8B-B14F-4D97-AF65-F5344CB8AC3E}">
        <p14:creationId xmlns:p14="http://schemas.microsoft.com/office/powerpoint/2010/main" val="2892833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86F5B90-3E78-4E3D-9B6D-083C4AF39097}"/>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86A35F1E-EC35-45EB-8E2C-A46CD21F261E}"/>
              </a:ext>
            </a:extLst>
          </p:cNvPr>
          <p:cNvSpPr>
            <a:spLocks noGrp="1"/>
          </p:cNvSpPr>
          <p:nvPr>
            <p:ph type="dt" sz="half" idx="10"/>
          </p:nvPr>
        </p:nvSpPr>
        <p:spPr/>
        <p:txBody>
          <a:bodyPr/>
          <a:lstStyle/>
          <a:p>
            <a:fld id="{3319D9C7-EAA5-4BDA-AC4B-7B6EFB39FD76}" type="datetime1">
              <a:rPr kumimoji="1" lang="ja-JP" altLang="en-US" smtClean="0"/>
              <a:pPr/>
              <a:t>2026/8/21</a:t>
            </a:fld>
            <a:endParaRPr kumimoji="1" lang="ja-JP" altLang="en-US"/>
          </a:p>
        </p:txBody>
      </p:sp>
      <p:sp>
        <p:nvSpPr>
          <p:cNvPr id="4" name="フッター プレースホルダー 3">
            <a:extLst>
              <a:ext uri="{FF2B5EF4-FFF2-40B4-BE49-F238E27FC236}">
                <a16:creationId xmlns:a16="http://schemas.microsoft.com/office/drawing/2014/main" id="{144727A1-A7B5-4000-9C4E-09F6BF521678}"/>
              </a:ext>
            </a:extLst>
          </p:cNvPr>
          <p:cNvSpPr>
            <a:spLocks noGrp="1"/>
          </p:cNvSpPr>
          <p:nvPr>
            <p:ph type="ftr" sz="quarter" idx="11"/>
          </p:nvPr>
        </p:nvSpPr>
        <p:spPr/>
        <p:txBody>
          <a:bodyPr/>
          <a:lstStyle/>
          <a:p>
            <a:r>
              <a:rPr kumimoji="1" lang="en-US" altLang="ja-JP"/>
              <a:t>Copyright (c) freesale All Rights Reserved. </a:t>
            </a:r>
            <a:endParaRPr kumimoji="1" lang="ja-JP" altLang="en-US"/>
          </a:p>
        </p:txBody>
      </p:sp>
      <p:sp>
        <p:nvSpPr>
          <p:cNvPr id="5" name="スライド番号プレースホルダー 4">
            <a:extLst>
              <a:ext uri="{FF2B5EF4-FFF2-40B4-BE49-F238E27FC236}">
                <a16:creationId xmlns:a16="http://schemas.microsoft.com/office/drawing/2014/main" id="{48159A8F-BE55-43CC-BF10-6A554DBAD134}"/>
              </a:ext>
            </a:extLst>
          </p:cNvPr>
          <p:cNvSpPr>
            <a:spLocks noGrp="1"/>
          </p:cNvSpPr>
          <p:nvPr>
            <p:ph type="sldNum" sz="quarter" idx="12"/>
          </p:nvPr>
        </p:nvSpPr>
        <p:spPr/>
        <p:txBody>
          <a:bodyPr/>
          <a:lstStyle/>
          <a:p>
            <a:fld id="{441896B1-EEF4-4E14-A673-71CB558AAAB0}" type="slidenum">
              <a:rPr kumimoji="1" lang="ja-JP" altLang="en-US" smtClean="0"/>
              <a:pPr/>
              <a:t>‹#›</a:t>
            </a:fld>
            <a:endParaRPr kumimoji="1" lang="ja-JP" altLang="en-US"/>
          </a:p>
        </p:txBody>
      </p:sp>
    </p:spTree>
    <p:extLst>
      <p:ext uri="{BB962C8B-B14F-4D97-AF65-F5344CB8AC3E}">
        <p14:creationId xmlns:p14="http://schemas.microsoft.com/office/powerpoint/2010/main" val="1329369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FC8CBBFD-6585-4DB5-A208-73AB68A5DC01}"/>
              </a:ext>
            </a:extLst>
          </p:cNvPr>
          <p:cNvSpPr>
            <a:spLocks noGrp="1"/>
          </p:cNvSpPr>
          <p:nvPr>
            <p:ph type="dt" sz="half" idx="10"/>
          </p:nvPr>
        </p:nvSpPr>
        <p:spPr/>
        <p:txBody>
          <a:bodyPr/>
          <a:lstStyle/>
          <a:p>
            <a:fld id="{9AD50A73-F8A2-4CFE-9F97-2CD1B670ABFC}" type="datetime1">
              <a:rPr kumimoji="1" lang="ja-JP" altLang="en-US" smtClean="0"/>
              <a:pPr/>
              <a:t>2026/8/21</a:t>
            </a:fld>
            <a:endParaRPr kumimoji="1" lang="ja-JP" altLang="en-US"/>
          </a:p>
        </p:txBody>
      </p:sp>
      <p:sp>
        <p:nvSpPr>
          <p:cNvPr id="3" name="フッター プレースホルダー 2">
            <a:extLst>
              <a:ext uri="{FF2B5EF4-FFF2-40B4-BE49-F238E27FC236}">
                <a16:creationId xmlns:a16="http://schemas.microsoft.com/office/drawing/2014/main" id="{C1D70F83-CF03-4CC7-BACA-9B169BD0DCAD}"/>
              </a:ext>
            </a:extLst>
          </p:cNvPr>
          <p:cNvSpPr>
            <a:spLocks noGrp="1"/>
          </p:cNvSpPr>
          <p:nvPr>
            <p:ph type="ftr" sz="quarter" idx="11"/>
          </p:nvPr>
        </p:nvSpPr>
        <p:spPr/>
        <p:txBody>
          <a:bodyPr/>
          <a:lstStyle/>
          <a:p>
            <a:r>
              <a:rPr kumimoji="1" lang="en-US" altLang="ja-JP"/>
              <a:t>Copyright (c) freesale All Rights Reserved. </a:t>
            </a:r>
            <a:endParaRPr kumimoji="1" lang="ja-JP" altLang="en-US"/>
          </a:p>
        </p:txBody>
      </p:sp>
      <p:sp>
        <p:nvSpPr>
          <p:cNvPr id="4" name="スライド番号プレースホルダー 3">
            <a:extLst>
              <a:ext uri="{FF2B5EF4-FFF2-40B4-BE49-F238E27FC236}">
                <a16:creationId xmlns:a16="http://schemas.microsoft.com/office/drawing/2014/main" id="{EFE47B3D-4B2D-489A-8767-CA2E4F7418AE}"/>
              </a:ext>
            </a:extLst>
          </p:cNvPr>
          <p:cNvSpPr>
            <a:spLocks noGrp="1"/>
          </p:cNvSpPr>
          <p:nvPr>
            <p:ph type="sldNum" sz="quarter" idx="12"/>
          </p:nvPr>
        </p:nvSpPr>
        <p:spPr/>
        <p:txBody>
          <a:bodyPr/>
          <a:lstStyle/>
          <a:p>
            <a:fld id="{441896B1-EEF4-4E14-A673-71CB558AAAB0}" type="slidenum">
              <a:rPr kumimoji="1" lang="ja-JP" altLang="en-US" smtClean="0"/>
              <a:pPr/>
              <a:t>‹#›</a:t>
            </a:fld>
            <a:endParaRPr kumimoji="1" lang="ja-JP" altLang="en-US"/>
          </a:p>
        </p:txBody>
      </p:sp>
    </p:spTree>
    <p:extLst>
      <p:ext uri="{BB962C8B-B14F-4D97-AF65-F5344CB8AC3E}">
        <p14:creationId xmlns:p14="http://schemas.microsoft.com/office/powerpoint/2010/main" val="1032400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C2A718-7C27-4523-BF49-2E454116E0F4}"/>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0E71A42-E4F7-4F18-A57E-409DFF9CB8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50644D68-6523-4F61-9D8C-9B02C760C8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567E004-893E-4CAA-879D-8AB09A772362}"/>
              </a:ext>
            </a:extLst>
          </p:cNvPr>
          <p:cNvSpPr>
            <a:spLocks noGrp="1"/>
          </p:cNvSpPr>
          <p:nvPr>
            <p:ph type="dt" sz="half" idx="10"/>
          </p:nvPr>
        </p:nvSpPr>
        <p:spPr/>
        <p:txBody>
          <a:bodyPr/>
          <a:lstStyle/>
          <a:p>
            <a:fld id="{0B392486-75A5-48A6-887D-F7DCC4179B1D}" type="datetime1">
              <a:rPr kumimoji="1" lang="ja-JP" altLang="en-US" smtClean="0"/>
              <a:pPr/>
              <a:t>2026/8/21</a:t>
            </a:fld>
            <a:endParaRPr kumimoji="1" lang="ja-JP" altLang="en-US"/>
          </a:p>
        </p:txBody>
      </p:sp>
      <p:sp>
        <p:nvSpPr>
          <p:cNvPr id="6" name="フッター プレースホルダー 5">
            <a:extLst>
              <a:ext uri="{FF2B5EF4-FFF2-40B4-BE49-F238E27FC236}">
                <a16:creationId xmlns:a16="http://schemas.microsoft.com/office/drawing/2014/main" id="{9D11240C-4A59-406D-8D33-B40E4EA55F01}"/>
              </a:ext>
            </a:extLst>
          </p:cNvPr>
          <p:cNvSpPr>
            <a:spLocks noGrp="1"/>
          </p:cNvSpPr>
          <p:nvPr>
            <p:ph type="ftr" sz="quarter" idx="11"/>
          </p:nvPr>
        </p:nvSpPr>
        <p:spPr/>
        <p:txBody>
          <a:bodyPr/>
          <a:lstStyle/>
          <a:p>
            <a:r>
              <a:rPr kumimoji="1" lang="en-US" altLang="ja-JP"/>
              <a:t>Copyright (c) freesale All Rights Reserved. </a:t>
            </a:r>
            <a:endParaRPr kumimoji="1" lang="ja-JP" altLang="en-US"/>
          </a:p>
        </p:txBody>
      </p:sp>
      <p:sp>
        <p:nvSpPr>
          <p:cNvPr id="7" name="スライド番号プレースホルダー 6">
            <a:extLst>
              <a:ext uri="{FF2B5EF4-FFF2-40B4-BE49-F238E27FC236}">
                <a16:creationId xmlns:a16="http://schemas.microsoft.com/office/drawing/2014/main" id="{DD599CDC-D666-4DAA-86EE-FC874CA0AB91}"/>
              </a:ext>
            </a:extLst>
          </p:cNvPr>
          <p:cNvSpPr>
            <a:spLocks noGrp="1"/>
          </p:cNvSpPr>
          <p:nvPr>
            <p:ph type="sldNum" sz="quarter" idx="12"/>
          </p:nvPr>
        </p:nvSpPr>
        <p:spPr/>
        <p:txBody>
          <a:bodyPr/>
          <a:lstStyle/>
          <a:p>
            <a:fld id="{441896B1-EEF4-4E14-A673-71CB558AAAB0}" type="slidenum">
              <a:rPr kumimoji="1" lang="ja-JP" altLang="en-US" smtClean="0"/>
              <a:pPr/>
              <a:t>‹#›</a:t>
            </a:fld>
            <a:endParaRPr kumimoji="1" lang="ja-JP" altLang="en-US"/>
          </a:p>
        </p:txBody>
      </p:sp>
    </p:spTree>
    <p:extLst>
      <p:ext uri="{BB962C8B-B14F-4D97-AF65-F5344CB8AC3E}">
        <p14:creationId xmlns:p14="http://schemas.microsoft.com/office/powerpoint/2010/main" val="3276307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471E1C2-FDC0-42C1-92E7-5F350271FC64}"/>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4A730F13-9398-4B7D-BB0F-21282C10A3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65D17AD7-EB10-409A-A7CF-BD7DBADA1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DA2804B-12F3-4739-A13F-AD8C7704BF15}"/>
              </a:ext>
            </a:extLst>
          </p:cNvPr>
          <p:cNvSpPr>
            <a:spLocks noGrp="1"/>
          </p:cNvSpPr>
          <p:nvPr>
            <p:ph type="dt" sz="half" idx="10"/>
          </p:nvPr>
        </p:nvSpPr>
        <p:spPr/>
        <p:txBody>
          <a:bodyPr/>
          <a:lstStyle/>
          <a:p>
            <a:fld id="{29FC8A2D-DC99-4C70-B63D-3D54155959F1}" type="datetime1">
              <a:rPr kumimoji="1" lang="ja-JP" altLang="en-US" smtClean="0"/>
              <a:pPr/>
              <a:t>2026/8/21</a:t>
            </a:fld>
            <a:endParaRPr kumimoji="1" lang="ja-JP" altLang="en-US"/>
          </a:p>
        </p:txBody>
      </p:sp>
      <p:sp>
        <p:nvSpPr>
          <p:cNvPr id="6" name="フッター プレースホルダー 5">
            <a:extLst>
              <a:ext uri="{FF2B5EF4-FFF2-40B4-BE49-F238E27FC236}">
                <a16:creationId xmlns:a16="http://schemas.microsoft.com/office/drawing/2014/main" id="{BD62E5B3-3FA7-4EB4-B282-DA1E7088EB06}"/>
              </a:ext>
            </a:extLst>
          </p:cNvPr>
          <p:cNvSpPr>
            <a:spLocks noGrp="1"/>
          </p:cNvSpPr>
          <p:nvPr>
            <p:ph type="ftr" sz="quarter" idx="11"/>
          </p:nvPr>
        </p:nvSpPr>
        <p:spPr/>
        <p:txBody>
          <a:bodyPr/>
          <a:lstStyle/>
          <a:p>
            <a:r>
              <a:rPr kumimoji="1" lang="en-US" altLang="ja-JP"/>
              <a:t>Copyright (c) freesale All Rights Reserved. </a:t>
            </a:r>
            <a:endParaRPr kumimoji="1" lang="ja-JP" altLang="en-US"/>
          </a:p>
        </p:txBody>
      </p:sp>
      <p:sp>
        <p:nvSpPr>
          <p:cNvPr id="7" name="スライド番号プレースホルダー 6">
            <a:extLst>
              <a:ext uri="{FF2B5EF4-FFF2-40B4-BE49-F238E27FC236}">
                <a16:creationId xmlns:a16="http://schemas.microsoft.com/office/drawing/2014/main" id="{D5428371-6E14-4309-AA94-386CE80BCA82}"/>
              </a:ext>
            </a:extLst>
          </p:cNvPr>
          <p:cNvSpPr>
            <a:spLocks noGrp="1"/>
          </p:cNvSpPr>
          <p:nvPr>
            <p:ph type="sldNum" sz="quarter" idx="12"/>
          </p:nvPr>
        </p:nvSpPr>
        <p:spPr/>
        <p:txBody>
          <a:bodyPr/>
          <a:lstStyle/>
          <a:p>
            <a:fld id="{441896B1-EEF4-4E14-A673-71CB558AAAB0}" type="slidenum">
              <a:rPr kumimoji="1" lang="ja-JP" altLang="en-US" smtClean="0"/>
              <a:pPr/>
              <a:t>‹#›</a:t>
            </a:fld>
            <a:endParaRPr kumimoji="1" lang="ja-JP" altLang="en-US"/>
          </a:p>
        </p:txBody>
      </p:sp>
    </p:spTree>
    <p:extLst>
      <p:ext uri="{BB962C8B-B14F-4D97-AF65-F5344CB8AC3E}">
        <p14:creationId xmlns:p14="http://schemas.microsoft.com/office/powerpoint/2010/main" val="1274426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6AAF1C69-71C6-4080-9970-E288707BD8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E0D87E2-F718-463D-80E9-2413E49B95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5499EB0-FF82-4704-BD0B-9F447B761D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E35F8A-44DE-4FDC-9E3A-797FCD02C5C5}" type="datetimeFigureOut">
              <a:rPr kumimoji="1" lang="ja-JP" altLang="en-US" smtClean="0"/>
              <a:t>2026/8/21</a:t>
            </a:fld>
            <a:endParaRPr kumimoji="1" lang="ja-JP" altLang="en-US"/>
          </a:p>
        </p:txBody>
      </p:sp>
      <p:sp>
        <p:nvSpPr>
          <p:cNvPr id="5" name="フッター プレースホルダー 4">
            <a:extLst>
              <a:ext uri="{FF2B5EF4-FFF2-40B4-BE49-F238E27FC236}">
                <a16:creationId xmlns:a16="http://schemas.microsoft.com/office/drawing/2014/main" id="{2472B7C1-6913-4540-A7EB-5FF2DBD8B9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92201C1F-523B-4975-B42D-3BE2FA5251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1896B1-EEF4-4E14-A673-71CB558AAAB0}" type="slidenum">
              <a:rPr lang="ja-JP" altLang="en-US" smtClean="0"/>
              <a:pPr/>
              <a:t>‹#›</a:t>
            </a:fld>
            <a:endParaRPr lang="ja-JP" altLang="en-US"/>
          </a:p>
        </p:txBody>
      </p:sp>
      <p:sp>
        <p:nvSpPr>
          <p:cNvPr id="7" name="正方形/長方形 6">
            <a:extLst>
              <a:ext uri="{FF2B5EF4-FFF2-40B4-BE49-F238E27FC236}">
                <a16:creationId xmlns:a16="http://schemas.microsoft.com/office/drawing/2014/main" id="{F504C77F-37BC-4DEF-87AB-6098B1D13FDD}"/>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Tree>
    <p:extLst>
      <p:ext uri="{BB962C8B-B14F-4D97-AF65-F5344CB8AC3E}">
        <p14:creationId xmlns:p14="http://schemas.microsoft.com/office/powerpoint/2010/main" val="1622310616"/>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22" r:id="rId12"/>
    <p:sldLayoutId id="2147483761" r:id="rId13"/>
    <p:sldLayoutId id="2147483762" r:id="rId14"/>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DC30D57F-03E6-436D-9CBF-36E5F25DECB7}"/>
              </a:ext>
            </a:extLst>
          </p:cNvPr>
          <p:cNvSpPr txBox="1"/>
          <p:nvPr/>
        </p:nvSpPr>
        <p:spPr>
          <a:xfrm>
            <a:off x="236902" y="2111556"/>
            <a:ext cx="11718196" cy="2620141"/>
          </a:xfrm>
          <a:prstGeom prst="rect">
            <a:avLst/>
          </a:prstGeom>
          <a:noFill/>
        </p:spPr>
        <p:txBody>
          <a:bodyPr wrap="square" rtlCol="0">
            <a:spAutoFit/>
          </a:bodyPr>
          <a:lstStyle/>
          <a:p>
            <a:pPr marL="0" marR="0" lvl="0" indent="0" algn="ctr" defTabSz="914400" rtl="0" eaLnBrk="1" fontAlgn="auto" latinLnBrk="0" hangingPunct="1">
              <a:lnSpc>
                <a:spcPts val="7000"/>
              </a:lnSpc>
              <a:spcBef>
                <a:spcPts val="0"/>
              </a:spcBef>
              <a:spcAft>
                <a:spcPts val="0"/>
              </a:spcAft>
              <a:buClrTx/>
              <a:buSzTx/>
              <a:buFontTx/>
              <a:buNone/>
              <a:tabLst/>
              <a:defRPr/>
            </a:pPr>
            <a:r>
              <a:rPr kumimoji="1" lang="ja-JP" altLang="en-US" sz="4000" b="1" i="0" u="none" strike="noStrike" kern="1200" cap="none" spc="10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rPr>
              <a:t>万博で披露された最先端技術等の</a:t>
            </a:r>
            <a:endParaRPr kumimoji="1" lang="en-US" altLang="ja-JP" sz="4000" b="1" i="0" u="none" strike="noStrike" kern="1200" cap="none" spc="10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ctr" defTabSz="914400" rtl="0" eaLnBrk="1" fontAlgn="auto" latinLnBrk="0" hangingPunct="1">
              <a:lnSpc>
                <a:spcPts val="7000"/>
              </a:lnSpc>
              <a:spcBef>
                <a:spcPts val="0"/>
              </a:spcBef>
              <a:spcAft>
                <a:spcPts val="0"/>
              </a:spcAft>
              <a:buClrTx/>
              <a:buSzTx/>
              <a:buFontTx/>
              <a:buNone/>
              <a:tabLst/>
              <a:defRPr/>
            </a:pPr>
            <a:r>
              <a:rPr kumimoji="1" lang="ja-JP" altLang="en-US" sz="4800" b="1" i="0" u="none" strike="noStrike" kern="1200" cap="none" spc="100" normalizeH="0" baseline="0" noProof="0">
                <a:ln>
                  <a:noFill/>
                </a:ln>
                <a:solidFill>
                  <a:srgbClr val="003CB4"/>
                </a:solidFill>
                <a:effectLst/>
                <a:uLnTx/>
                <a:uFillTx/>
                <a:latin typeface="BIZ UDPゴシック" panose="020B0400000000000000" pitchFamily="50" charset="-128"/>
                <a:ea typeface="BIZ UDPゴシック" panose="020B0400000000000000" pitchFamily="50" charset="-128"/>
              </a:rPr>
              <a:t>実装化</a:t>
            </a:r>
            <a:r>
              <a:rPr kumimoji="1" lang="ja-JP" altLang="en-US" sz="4000" b="1" i="0" u="none" strike="noStrike" kern="1200" cap="none" spc="10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rPr>
              <a:t>・</a:t>
            </a:r>
            <a:r>
              <a:rPr kumimoji="1" lang="ja-JP" altLang="en-US" sz="4800" b="1" i="0" u="none" strike="noStrike" kern="1200" cap="none" spc="100" normalizeH="0" baseline="0" noProof="0">
                <a:ln>
                  <a:noFill/>
                </a:ln>
                <a:solidFill>
                  <a:srgbClr val="00B050"/>
                </a:solidFill>
                <a:effectLst/>
                <a:uLnTx/>
                <a:uFillTx/>
                <a:latin typeface="BIZ UDPゴシック" panose="020B0400000000000000" pitchFamily="50" charset="-128"/>
                <a:ea typeface="BIZ UDPゴシック" panose="020B0400000000000000" pitchFamily="50" charset="-128"/>
              </a:rPr>
              <a:t>産業化 </a:t>
            </a:r>
            <a:r>
              <a:rPr kumimoji="1" lang="ja-JP" altLang="en-US" sz="4000" b="1" i="0" u="none" strike="noStrike" kern="1200" cap="none" spc="10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rPr>
              <a:t>に向けて</a:t>
            </a:r>
            <a:endParaRPr kumimoji="1" lang="en-US" altLang="ja-JP" sz="4000" b="1" i="0" u="none" strike="noStrike" kern="1200" cap="none" spc="10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ctr" defTabSz="914400" rtl="0" eaLnBrk="1" fontAlgn="auto" latinLnBrk="0" hangingPunct="1">
              <a:lnSpc>
                <a:spcPts val="7000"/>
              </a:lnSpc>
              <a:spcBef>
                <a:spcPts val="0"/>
              </a:spcBef>
              <a:spcAft>
                <a:spcPts val="0"/>
              </a:spcAft>
              <a:buClrTx/>
              <a:buSzTx/>
              <a:buFontTx/>
              <a:buNone/>
              <a:tabLst/>
              <a:defRPr/>
            </a:pPr>
            <a:r>
              <a:rPr lang="ja-JP" altLang="en-US" sz="3200" b="1" spc="100">
                <a:latin typeface="BIZ UDPゴシック" panose="020B0400000000000000" pitchFamily="50" charset="-128"/>
                <a:ea typeface="BIZ UDPゴシック" panose="020B0400000000000000" pitchFamily="50" charset="-128"/>
              </a:rPr>
              <a:t>（カーボンニュートラル分野のプロジェクト選定等について）</a:t>
            </a:r>
            <a:endParaRPr kumimoji="1" lang="en-US" altLang="ja-JP" sz="2800" b="1" i="0" u="none" strike="noStrike" kern="1200" cap="none" spc="100" normalizeH="0" baseline="0" noProof="0">
              <a:ln>
                <a:noFill/>
              </a:ln>
              <a:effectLst/>
              <a:uLnTx/>
              <a:uFillTx/>
              <a:latin typeface="BIZ UDPゴシック" panose="020B0400000000000000" pitchFamily="50" charset="-128"/>
              <a:ea typeface="BIZ UDPゴシック" panose="020B0400000000000000" pitchFamily="50" charset="-128"/>
            </a:endParaRPr>
          </a:p>
        </p:txBody>
      </p:sp>
      <p:sp>
        <p:nvSpPr>
          <p:cNvPr id="59" name="Shape 10">
            <a:extLst>
              <a:ext uri="{FF2B5EF4-FFF2-40B4-BE49-F238E27FC236}">
                <a16:creationId xmlns:a16="http://schemas.microsoft.com/office/drawing/2014/main" id="{BC14760A-2EE8-4D0D-8F8F-140519548575}"/>
              </a:ext>
            </a:extLst>
          </p:cNvPr>
          <p:cNvSpPr/>
          <p:nvPr/>
        </p:nvSpPr>
        <p:spPr>
          <a:xfrm>
            <a:off x="276231" y="5179160"/>
            <a:ext cx="9180000" cy="65455"/>
          </a:xfrm>
          <a:prstGeom prst="rect">
            <a:avLst/>
          </a:prstGeom>
          <a:solidFill>
            <a:srgbClr val="003CB4"/>
          </a:solidFill>
          <a:ln/>
          <a:effectLst>
            <a:outerShdw blurRad="50800" dist="38100" dir="5400000" algn="t" rotWithShape="0">
              <a:prstClr val="black">
                <a:alpha val="40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60" name="Shape 12">
            <a:extLst>
              <a:ext uri="{FF2B5EF4-FFF2-40B4-BE49-F238E27FC236}">
                <a16:creationId xmlns:a16="http://schemas.microsoft.com/office/drawing/2014/main" id="{DC83E0A6-38AD-4A65-AA35-167B41E988A0}"/>
              </a:ext>
            </a:extLst>
          </p:cNvPr>
          <p:cNvSpPr/>
          <p:nvPr/>
        </p:nvSpPr>
        <p:spPr>
          <a:xfrm>
            <a:off x="8895098" y="5248776"/>
            <a:ext cx="3060000" cy="36000"/>
          </a:xfrm>
          <a:prstGeom prst="rect">
            <a:avLst/>
          </a:prstGeom>
          <a:solidFill>
            <a:srgbClr val="00AC4E"/>
          </a:solidFill>
          <a:ln/>
          <a:effectLst>
            <a:outerShdw blurRad="50800" dist="38100" dir="5400000" algn="t" rotWithShape="0">
              <a:prstClr val="black">
                <a:alpha val="40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1" name="正方形/長方形 10">
            <a:extLst>
              <a:ext uri="{FF2B5EF4-FFF2-40B4-BE49-F238E27FC236}">
                <a16:creationId xmlns:a16="http://schemas.microsoft.com/office/drawing/2014/main" id="{9E874F00-5FF3-4B0A-A95C-41634B7F96A7}"/>
              </a:ext>
            </a:extLst>
          </p:cNvPr>
          <p:cNvSpPr/>
          <p:nvPr/>
        </p:nvSpPr>
        <p:spPr>
          <a:xfrm>
            <a:off x="0" y="0"/>
            <a:ext cx="12192000" cy="272878"/>
          </a:xfrm>
          <a:prstGeom prst="rect">
            <a:avLst/>
          </a:prstGeom>
          <a:gradFill flip="none" rotWithShape="1">
            <a:gsLst>
              <a:gs pos="42000">
                <a:srgbClr val="003CB4"/>
              </a:gs>
              <a:gs pos="100000">
                <a:srgbClr val="00B050"/>
              </a:gs>
            </a:gsLst>
            <a:lin ang="0" scaled="1"/>
            <a:tileRect/>
          </a:gradFill>
          <a:ln w="254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7" name="テキスト ボックス 6">
            <a:extLst>
              <a:ext uri="{FF2B5EF4-FFF2-40B4-BE49-F238E27FC236}">
                <a16:creationId xmlns:a16="http://schemas.microsoft.com/office/drawing/2014/main" id="{FCA5D8C9-145B-40C8-B076-4AB48B010D4A}"/>
              </a:ext>
            </a:extLst>
          </p:cNvPr>
          <p:cNvSpPr txBox="1"/>
          <p:nvPr/>
        </p:nvSpPr>
        <p:spPr>
          <a:xfrm>
            <a:off x="9707418" y="321470"/>
            <a:ext cx="2000697" cy="461665"/>
          </a:xfrm>
          <a:prstGeom prst="rect">
            <a:avLst/>
          </a:prstGeom>
          <a:solidFill>
            <a:schemeClr val="bg1"/>
          </a:solidFill>
          <a:ln w="22225">
            <a:solidFill>
              <a:schemeClr val="tx1"/>
            </a:solid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400" b="1" i="0" u="none" strike="noStrike" kern="1200" cap="none" spc="100" normalizeH="0" noProof="0" dirty="0">
                <a:ln>
                  <a:noFill/>
                </a:ln>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資料２</a:t>
            </a:r>
            <a:endParaRPr kumimoji="0" lang="en-US" altLang="ja-JP" sz="2400" b="1" i="0" u="none" strike="noStrike" kern="1200" cap="none" spc="100" normalizeH="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p:txBody>
      </p:sp>
    </p:spTree>
    <p:extLst>
      <p:ext uri="{BB962C8B-B14F-4D97-AF65-F5344CB8AC3E}">
        <p14:creationId xmlns:p14="http://schemas.microsoft.com/office/powerpoint/2010/main" val="4197363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99EC4-B19E-64F5-20A7-3CB34D0F6CE3}"/>
            </a:ext>
          </a:extLst>
        </p:cNvPr>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CEDE2294-6C3B-9793-0CA7-0C0872FAA81C}"/>
              </a:ext>
            </a:extLst>
          </p:cNvPr>
          <p:cNvSpPr>
            <a:spLocks noGrp="1"/>
          </p:cNvSpPr>
          <p:nvPr>
            <p:ph idx="1"/>
          </p:nvPr>
        </p:nvSpPr>
        <p:spPr>
          <a:xfrm>
            <a:off x="1424850" y="1702017"/>
            <a:ext cx="10411908" cy="4351338"/>
          </a:xfrm>
        </p:spPr>
        <p:txBody>
          <a:bodyPr anchor="ctr">
            <a:normAutofit/>
          </a:bodyPr>
          <a:lstStyle/>
          <a:p>
            <a:pPr marL="0" indent="0" algn="ctr">
              <a:buNone/>
            </a:pPr>
            <a:r>
              <a:rPr kumimoji="1" lang="ja-JP" altLang="en-US" sz="4800">
                <a:latin typeface="BIZ UDPゴシック" panose="020B0400000000000000" pitchFamily="50" charset="-128"/>
                <a:ea typeface="BIZ UDPゴシック" panose="020B0400000000000000" pitchFamily="50" charset="-128"/>
              </a:rPr>
              <a:t>関西を起点とした水素等の</a:t>
            </a:r>
            <a:endParaRPr kumimoji="1" lang="en-US" altLang="ja-JP" sz="4800">
              <a:latin typeface="BIZ UDPゴシック" panose="020B0400000000000000" pitchFamily="50" charset="-128"/>
              <a:ea typeface="BIZ UDPゴシック" panose="020B0400000000000000" pitchFamily="50" charset="-128"/>
            </a:endParaRPr>
          </a:p>
          <a:p>
            <a:pPr marL="0" indent="0" algn="ctr">
              <a:buNone/>
            </a:pPr>
            <a:r>
              <a:rPr kumimoji="1" lang="ja-JP" altLang="en-US" sz="4800">
                <a:latin typeface="BIZ UDPゴシック" panose="020B0400000000000000" pitchFamily="50" charset="-128"/>
                <a:ea typeface="BIZ UDPゴシック" panose="020B0400000000000000" pitchFamily="50" charset="-128"/>
              </a:rPr>
              <a:t>社会実装と需要創出に向けた取組</a:t>
            </a:r>
          </a:p>
        </p:txBody>
      </p:sp>
      <p:sp>
        <p:nvSpPr>
          <p:cNvPr id="6" name="テキスト ボックス 5">
            <a:extLst>
              <a:ext uri="{FF2B5EF4-FFF2-40B4-BE49-F238E27FC236}">
                <a16:creationId xmlns:a16="http://schemas.microsoft.com/office/drawing/2014/main" id="{6AD1457D-F175-645C-1226-13B8784305CB}"/>
              </a:ext>
            </a:extLst>
          </p:cNvPr>
          <p:cNvSpPr txBox="1"/>
          <p:nvPr/>
        </p:nvSpPr>
        <p:spPr>
          <a:xfrm>
            <a:off x="353642" y="-207889"/>
            <a:ext cx="11718196" cy="790473"/>
          </a:xfrm>
          <a:prstGeom prst="rect">
            <a:avLst/>
          </a:prstGeom>
          <a:noFill/>
        </p:spPr>
        <p:txBody>
          <a:bodyPr wrap="square" rtlCol="0" anchor="ctr" anchorCtr="0">
            <a:spAutoFit/>
          </a:bodyPr>
          <a:lstStyle/>
          <a:p>
            <a:pPr marL="0" marR="0" lvl="0" indent="0" algn="l" defTabSz="457200" rtl="0" eaLnBrk="1" fontAlgn="auto" latinLnBrk="0" hangingPunct="1">
              <a:lnSpc>
                <a:spcPct val="200000"/>
              </a:lnSpc>
              <a:spcBef>
                <a:spcPts val="0"/>
              </a:spcBef>
              <a:spcAft>
                <a:spcPts val="0"/>
              </a:spcAft>
              <a:buClrTx/>
              <a:buSzTx/>
              <a:buFontTx/>
              <a:buNone/>
              <a:tabLst/>
              <a:defRPr/>
            </a:pPr>
            <a:r>
              <a:rPr lang="ja-JP" altLang="en-US" sz="2800" b="1" spc="100">
                <a:latin typeface="BIZ UDPゴシック" panose="020B0400000000000000" pitchFamily="50" charset="-128"/>
                <a:ea typeface="BIZ UDPゴシック" panose="020B0400000000000000" pitchFamily="50" charset="-128"/>
              </a:rPr>
              <a:t>カーボンニュートラル分野 各プロジェクトの提案</a:t>
            </a:r>
            <a:endParaRPr kumimoji="0" lang="en-US" altLang="ja-JP" sz="2800" b="1" i="0" u="none" strike="noStrike" kern="1200" cap="none" spc="100" normalizeH="0" baseline="0" noProof="0">
              <a:ln>
                <a:noFill/>
              </a:ln>
              <a:effectLst/>
              <a:uLnTx/>
              <a:uFillTx/>
              <a:latin typeface="BIZ UDPゴシック" panose="020B0400000000000000" pitchFamily="50" charset="-128"/>
              <a:ea typeface="BIZ UDPゴシック" panose="020B0400000000000000" pitchFamily="50" charset="-128"/>
            </a:endParaRPr>
          </a:p>
        </p:txBody>
      </p:sp>
      <p:sp>
        <p:nvSpPr>
          <p:cNvPr id="7" name="コンテンツ プレースホルダー 1">
            <a:extLst>
              <a:ext uri="{FF2B5EF4-FFF2-40B4-BE49-F238E27FC236}">
                <a16:creationId xmlns:a16="http://schemas.microsoft.com/office/drawing/2014/main" id="{652D9B2A-2A01-3C36-67CF-0229D2E8B8B9}"/>
              </a:ext>
            </a:extLst>
          </p:cNvPr>
          <p:cNvSpPr txBox="1">
            <a:spLocks/>
          </p:cNvSpPr>
          <p:nvPr/>
        </p:nvSpPr>
        <p:spPr>
          <a:xfrm>
            <a:off x="1321158" y="1374217"/>
            <a:ext cx="10515600" cy="104108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a:latin typeface="BIZ UDPゴシック" panose="020B0400000000000000" pitchFamily="50" charset="-128"/>
                <a:ea typeface="BIZ UDPゴシック" panose="020B0400000000000000" pitchFamily="50" charset="-128"/>
              </a:rPr>
              <a:t>　</a:t>
            </a:r>
            <a:r>
              <a:rPr lang="ja-JP" altLang="en-US" b="1" u="sng">
                <a:solidFill>
                  <a:schemeClr val="accent6">
                    <a:lumMod val="50000"/>
                  </a:schemeClr>
                </a:solidFill>
                <a:latin typeface="BIZ UDPゴシック" panose="020B0400000000000000" pitchFamily="50" charset="-128"/>
                <a:ea typeface="BIZ UDPゴシック" panose="020B0400000000000000" pitchFamily="50" charset="-128"/>
              </a:rPr>
              <a:t>プロジェクト名</a:t>
            </a:r>
            <a:endParaRPr lang="ja-JP" altLang="en-US" sz="4000" b="1" u="sng">
              <a:solidFill>
                <a:schemeClr val="accent6">
                  <a:lumMod val="50000"/>
                </a:schemeClr>
              </a:solidFill>
              <a:latin typeface="BIZ UDPゴシック" panose="020B0400000000000000" pitchFamily="50" charset="-128"/>
              <a:ea typeface="BIZ UDPゴシック" panose="020B0400000000000000" pitchFamily="50" charset="-128"/>
            </a:endParaRPr>
          </a:p>
        </p:txBody>
      </p:sp>
      <p:sp>
        <p:nvSpPr>
          <p:cNvPr id="4" name="四角形: 上の 2 つの角を丸める 3">
            <a:extLst>
              <a:ext uri="{FF2B5EF4-FFF2-40B4-BE49-F238E27FC236}">
                <a16:creationId xmlns:a16="http://schemas.microsoft.com/office/drawing/2014/main" id="{561A6DA6-C1C4-C9B0-7D9D-7BF709B91BAB}"/>
              </a:ext>
            </a:extLst>
          </p:cNvPr>
          <p:cNvSpPr/>
          <p:nvPr/>
        </p:nvSpPr>
        <p:spPr>
          <a:xfrm rot="16200000">
            <a:off x="-1951082" y="3583281"/>
            <a:ext cx="5526523" cy="588810"/>
          </a:xfrm>
          <a:prstGeom prst="round2SameRect">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418DD862-21DD-E0FC-17A6-93C1D7B0C210}"/>
              </a:ext>
            </a:extLst>
          </p:cNvPr>
          <p:cNvSpPr txBox="1"/>
          <p:nvPr/>
        </p:nvSpPr>
        <p:spPr>
          <a:xfrm>
            <a:off x="517669" y="2844310"/>
            <a:ext cx="553998" cy="2946401"/>
          </a:xfrm>
          <a:prstGeom prst="rect">
            <a:avLst/>
          </a:prstGeom>
          <a:noFill/>
        </p:spPr>
        <p:txBody>
          <a:bodyPr vert="eaVert" wrap="square" rtlCol="0">
            <a:spAutoFit/>
          </a:bodyPr>
          <a:lstStyle/>
          <a:p>
            <a:r>
              <a:rPr lang="ja-JP" altLang="en-US" sz="2400" b="1">
                <a:solidFill>
                  <a:schemeClr val="bg1"/>
                </a:solidFill>
              </a:rPr>
              <a:t>プロジェクト</a:t>
            </a:r>
            <a:endParaRPr kumimoji="1" lang="ja-JP" altLang="en-US" sz="2400" b="1">
              <a:solidFill>
                <a:schemeClr val="bg1"/>
              </a:solidFill>
            </a:endParaRPr>
          </a:p>
        </p:txBody>
      </p:sp>
    </p:spTree>
    <p:extLst>
      <p:ext uri="{BB962C8B-B14F-4D97-AF65-F5344CB8AC3E}">
        <p14:creationId xmlns:p14="http://schemas.microsoft.com/office/powerpoint/2010/main" val="2045177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楕円 10">
            <a:extLst>
              <a:ext uri="{FF2B5EF4-FFF2-40B4-BE49-F238E27FC236}">
                <a16:creationId xmlns:a16="http://schemas.microsoft.com/office/drawing/2014/main" id="{7EA4A857-31FC-13CF-BA76-839C717A6A30}"/>
              </a:ext>
            </a:extLst>
          </p:cNvPr>
          <p:cNvSpPr/>
          <p:nvPr/>
        </p:nvSpPr>
        <p:spPr>
          <a:xfrm>
            <a:off x="348814" y="897080"/>
            <a:ext cx="3067613" cy="3067613"/>
          </a:xfrm>
          <a:prstGeom prst="ellipse">
            <a:avLst/>
          </a:prstGeom>
          <a:solidFill>
            <a:srgbClr val="548235">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2" name="テキスト ボックス 11">
            <a:extLst>
              <a:ext uri="{FF2B5EF4-FFF2-40B4-BE49-F238E27FC236}">
                <a16:creationId xmlns:a16="http://schemas.microsoft.com/office/drawing/2014/main" id="{714ED55D-6BEB-41EF-9803-DB45E13CC7CE}"/>
              </a:ext>
            </a:extLst>
          </p:cNvPr>
          <p:cNvSpPr txBox="1"/>
          <p:nvPr/>
        </p:nvSpPr>
        <p:spPr>
          <a:xfrm>
            <a:off x="353642" y="-209675"/>
            <a:ext cx="11718196" cy="790473"/>
          </a:xfrm>
          <a:prstGeom prst="rect">
            <a:avLst/>
          </a:prstGeom>
          <a:noFill/>
        </p:spPr>
        <p:txBody>
          <a:bodyPr wrap="square" rtlCol="0" anchor="ctr" anchorCtr="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1" lang="ja-JP" altLang="en-US" sz="2800" b="1" i="0" u="none" strike="noStrike" kern="1200" cap="none" spc="10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カーボンニュートラル（</a:t>
            </a:r>
            <a:r>
              <a:rPr lang="ja-JP" altLang="en-US" sz="2800" b="1" spc="100" dirty="0">
                <a:solidFill>
                  <a:prstClr val="black"/>
                </a:solidFill>
                <a:latin typeface="BIZ UDPゴシック" panose="020B0400000000000000" pitchFamily="50" charset="-128"/>
                <a:ea typeface="BIZ UDPゴシック" panose="020B0400000000000000" pitchFamily="50" charset="-128"/>
              </a:rPr>
              <a:t>水素等</a:t>
            </a:r>
            <a:r>
              <a:rPr kumimoji="1" lang="ja-JP" altLang="en-US" sz="2800" b="1" i="0" u="none" strike="noStrike" kern="1200" cap="none" spc="10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endParaRPr kumimoji="1" lang="en-US" altLang="ja-JP" sz="2800" b="1" i="0" u="none" strike="noStrike" kern="1200" cap="none" spc="10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6" name="フリーフォーム: 図形 5">
            <a:extLst>
              <a:ext uri="{FF2B5EF4-FFF2-40B4-BE49-F238E27FC236}">
                <a16:creationId xmlns:a16="http://schemas.microsoft.com/office/drawing/2014/main" id="{7AE080E4-30BB-7B5C-4FBF-3A4A232298BB}"/>
              </a:ext>
            </a:extLst>
          </p:cNvPr>
          <p:cNvSpPr/>
          <p:nvPr/>
        </p:nvSpPr>
        <p:spPr>
          <a:xfrm>
            <a:off x="5320128" y="896468"/>
            <a:ext cx="6540885" cy="5501938"/>
          </a:xfrm>
          <a:custGeom>
            <a:avLst/>
            <a:gdLst>
              <a:gd name="csX0" fmla="*/ 0 w 6540885"/>
              <a:gd name="csY0" fmla="*/ 0 h 5501938"/>
              <a:gd name="csX1" fmla="*/ 4531899 w 6540885"/>
              <a:gd name="csY1" fmla="*/ 0 h 5501938"/>
              <a:gd name="csX2" fmla="*/ 4531899 w 6540885"/>
              <a:gd name="csY2" fmla="*/ 1590762 h 5501938"/>
              <a:gd name="csX3" fmla="*/ 6540885 w 6540885"/>
              <a:gd name="csY3" fmla="*/ 1590762 h 5501938"/>
              <a:gd name="csX4" fmla="*/ 6540885 w 6540885"/>
              <a:gd name="csY4" fmla="*/ 5501938 h 5501938"/>
              <a:gd name="csX5" fmla="*/ 2008986 w 6540885"/>
              <a:gd name="csY5" fmla="*/ 5501938 h 5501938"/>
              <a:gd name="csX6" fmla="*/ 2008986 w 6540885"/>
              <a:gd name="csY6" fmla="*/ 3911176 h 5501938"/>
              <a:gd name="csX7" fmla="*/ 0 w 6540885"/>
              <a:gd name="csY7" fmla="*/ 3911176 h 55019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540885" h="5501938">
                <a:moveTo>
                  <a:pt x="0" y="0"/>
                </a:moveTo>
                <a:lnTo>
                  <a:pt x="4531899" y="0"/>
                </a:lnTo>
                <a:lnTo>
                  <a:pt x="4531899" y="1590762"/>
                </a:lnTo>
                <a:lnTo>
                  <a:pt x="6540885" y="1590762"/>
                </a:lnTo>
                <a:lnTo>
                  <a:pt x="6540885" y="5501938"/>
                </a:lnTo>
                <a:lnTo>
                  <a:pt x="2008986" y="5501938"/>
                </a:lnTo>
                <a:lnTo>
                  <a:pt x="2008986" y="3911176"/>
                </a:lnTo>
                <a:lnTo>
                  <a:pt x="0" y="3911176"/>
                </a:lnTo>
                <a:close/>
              </a:path>
            </a:pathLst>
          </a:custGeom>
          <a:solidFill>
            <a:srgbClr val="548235">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endParaRPr>
          </a:p>
        </p:txBody>
      </p:sp>
      <p:sp>
        <p:nvSpPr>
          <p:cNvPr id="7" name="テキスト ボックス 6">
            <a:extLst>
              <a:ext uri="{FF2B5EF4-FFF2-40B4-BE49-F238E27FC236}">
                <a16:creationId xmlns:a16="http://schemas.microsoft.com/office/drawing/2014/main" id="{30C149C5-5EAE-8210-9B40-B4F986622E6B}"/>
              </a:ext>
            </a:extLst>
          </p:cNvPr>
          <p:cNvSpPr txBox="1"/>
          <p:nvPr/>
        </p:nvSpPr>
        <p:spPr>
          <a:xfrm>
            <a:off x="5291023" y="751128"/>
            <a:ext cx="6617348" cy="137287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10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プロジェクト</a:t>
            </a:r>
            <a:endParaRPr kumimoji="1" lang="en-US" altLang="ja-JP" sz="2000" b="1" i="0" u="none" strike="noStrike" kern="1200" cap="none" spc="10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ts val="2500"/>
              </a:lnSpc>
              <a:spcBef>
                <a:spcPts val="0"/>
              </a:spcBef>
              <a:spcAft>
                <a:spcPts val="0"/>
              </a:spcAft>
              <a:buClrTx/>
              <a:buSzTx/>
              <a:buFontTx/>
              <a:buNone/>
              <a:tabLst/>
              <a:defRPr/>
            </a:pPr>
            <a:r>
              <a:rPr kumimoji="1" lang="ja-JP" altLang="en-US" sz="1800" b="0" i="0" u="none" strike="noStrike" kern="1200" cap="none" spc="10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　</a:t>
            </a:r>
            <a:r>
              <a:rPr kumimoji="1" lang="ja-JP" altLang="en-US" sz="1600" b="1" i="0" u="sng" strike="noStrike" kern="1200" cap="none" spc="100" normalizeH="0" baseline="0" noProof="0" dirty="0">
                <a:ln>
                  <a:noFill/>
                </a:ln>
                <a:solidFill>
                  <a:srgbClr val="70AD47">
                    <a:lumMod val="75000"/>
                  </a:srgbClr>
                </a:solidFill>
                <a:effectLst/>
                <a:uLnTx/>
                <a:uFill>
                  <a:solidFill>
                    <a:srgbClr val="7030A0"/>
                  </a:solidFill>
                </a:uFill>
                <a:latin typeface="BIZ UDPゴシック" panose="020B0400000000000000" pitchFamily="50" charset="-128"/>
                <a:ea typeface="BIZ UDPゴシック" panose="020B0400000000000000" pitchFamily="50" charset="-128"/>
                <a:cs typeface="+mn-cs"/>
              </a:rPr>
              <a:t>関西を起点とした水素等の社会実装と需要創出に向けた取組</a:t>
            </a:r>
            <a:endParaRPr kumimoji="1" lang="en-US" altLang="ja-JP" sz="1600" b="1" i="0" u="sng" strike="noStrike" kern="1200" cap="none" spc="100" normalizeH="0" baseline="0" noProof="0" dirty="0">
              <a:ln>
                <a:noFill/>
              </a:ln>
              <a:solidFill>
                <a:srgbClr val="FF0000"/>
              </a:solidFill>
              <a:effectLst/>
              <a:uLnTx/>
              <a:uFill>
                <a:solidFill>
                  <a:srgbClr val="7030A0"/>
                </a:solidFill>
              </a:uFill>
              <a:latin typeface="BIZ UDPゴシック" panose="020B0400000000000000" pitchFamily="50" charset="-128"/>
              <a:ea typeface="BIZ UDPゴシック" panose="020B0400000000000000" pitchFamily="50" charset="-128"/>
              <a:cs typeface="+mn-cs"/>
            </a:endParaRPr>
          </a:p>
          <a:p>
            <a:pPr marL="88900" marR="0" lvl="0" indent="-88900" algn="l" defTabSz="914400" rtl="0" eaLnBrk="1" fontAlgn="auto" latinLnBrk="0" hangingPunct="1">
              <a:lnSpc>
                <a:spcPts val="2500"/>
              </a:lnSpc>
              <a:spcBef>
                <a:spcPts val="0"/>
              </a:spcBef>
              <a:spcAft>
                <a:spcPts val="0"/>
              </a:spcAft>
              <a:buClrTx/>
              <a:buSzTx/>
              <a:buFontTx/>
              <a:buNone/>
              <a:tabLst/>
              <a:defRPr/>
            </a:pPr>
            <a:r>
              <a:rPr lang="ja-JP" altLang="en-US" sz="1600" b="1" dirty="0">
                <a:solidFill>
                  <a:srgbClr val="7030A0"/>
                </a:solidFill>
                <a:uFill>
                  <a:solidFill>
                    <a:srgbClr val="7030A0"/>
                  </a:solidFill>
                </a:uFill>
                <a:latin typeface="BIZ UDPゴシック" panose="020B0400000000000000" pitchFamily="50" charset="-128"/>
                <a:ea typeface="BIZ UDPゴシック" panose="020B0400000000000000" pitchFamily="50" charset="-128"/>
              </a:rPr>
              <a:t>　</a:t>
            </a:r>
            <a:r>
              <a:rPr kumimoji="1" lang="ja-JP" altLang="en-US" sz="1600" i="0" u="none" strike="noStrike" kern="1200" cap="none" normalizeH="0" baseline="0" noProof="0" dirty="0">
                <a:ln>
                  <a:noFill/>
                </a:ln>
                <a:solidFill>
                  <a:sysClr val="windowText" lastClr="000000"/>
                </a:solidFill>
                <a:effectLst/>
                <a:uLnTx/>
                <a:uFill>
                  <a:solidFill>
                    <a:srgbClr val="7030A0"/>
                  </a:solidFill>
                </a:uFill>
                <a:latin typeface="BIZ UDPゴシック" panose="020B0400000000000000" pitchFamily="50" charset="-128"/>
                <a:ea typeface="BIZ UDPゴシック" panose="020B0400000000000000" pitchFamily="50" charset="-128"/>
                <a:cs typeface="+mn-cs"/>
              </a:rPr>
              <a:t>水素等の“つくる”、“はこぶ・ためる”、“つかう”を</a:t>
            </a:r>
            <a:r>
              <a:rPr kumimoji="1" lang="ja-JP" altLang="en-US" sz="1600" i="0" u="none" strike="noStrike" kern="1200" cap="none" normalizeH="0" baseline="0" noProof="0" dirty="0">
                <a:ln>
                  <a:noFill/>
                </a:ln>
                <a:effectLst/>
                <a:uLnTx/>
                <a:uFill>
                  <a:solidFill>
                    <a:srgbClr val="7030A0"/>
                  </a:solidFill>
                </a:uFill>
                <a:latin typeface="BIZ UDPゴシック" panose="020B0400000000000000" pitchFamily="50" charset="-128"/>
                <a:ea typeface="BIZ UDPゴシック" panose="020B0400000000000000" pitchFamily="50" charset="-128"/>
                <a:cs typeface="+mn-cs"/>
              </a:rPr>
              <a:t>関西から</a:t>
            </a:r>
            <a:r>
              <a:rPr kumimoji="1" lang="ja-JP" altLang="en-US" sz="1600" i="0" u="none" strike="noStrike" kern="1200" cap="none" normalizeH="0" baseline="0" noProof="0" dirty="0">
                <a:ln>
                  <a:noFill/>
                </a:ln>
                <a:solidFill>
                  <a:sysClr val="windowText" lastClr="000000"/>
                </a:solidFill>
                <a:effectLst/>
                <a:uLnTx/>
                <a:uFill>
                  <a:solidFill>
                    <a:srgbClr val="7030A0"/>
                  </a:solidFill>
                </a:uFill>
                <a:latin typeface="BIZ UDPゴシック" panose="020B0400000000000000" pitchFamily="50" charset="-128"/>
                <a:ea typeface="BIZ UDPゴシック" panose="020B0400000000000000" pitchFamily="50" charset="-128"/>
                <a:cs typeface="+mn-cs"/>
              </a:rPr>
              <a:t>実現する</a:t>
            </a:r>
            <a:endParaRPr lang="en-US" altLang="ja-JP" sz="1600" dirty="0">
              <a:solidFill>
                <a:sysClr val="windowText" lastClr="000000"/>
              </a:solidFill>
              <a:uFill>
                <a:solidFill>
                  <a:srgbClr val="7030A0"/>
                </a:solidFill>
              </a:uFill>
              <a:latin typeface="BIZ UDPゴシック" panose="020B0400000000000000" pitchFamily="50" charset="-128"/>
              <a:ea typeface="BIZ UDPゴシック" panose="020B0400000000000000" pitchFamily="50" charset="-128"/>
            </a:endParaRPr>
          </a:p>
          <a:p>
            <a:pPr marL="88900" marR="0" lvl="0" indent="-88900" algn="l" defTabSz="914400" rtl="0" eaLnBrk="1" fontAlgn="auto" latinLnBrk="0" hangingPunct="1">
              <a:lnSpc>
                <a:spcPts val="2500"/>
              </a:lnSpc>
              <a:spcBef>
                <a:spcPts val="0"/>
              </a:spcBef>
              <a:spcAft>
                <a:spcPts val="0"/>
              </a:spcAft>
              <a:buClrTx/>
              <a:buSzTx/>
              <a:buFontTx/>
              <a:buNone/>
              <a:tabLst/>
              <a:defRPr/>
            </a:pPr>
            <a:r>
              <a:rPr kumimoji="1" lang="ja-JP" altLang="en-US" sz="1600" i="0" u="none" strike="noStrike" kern="1200" cap="none" normalizeH="0" baseline="0" noProof="0">
                <a:ln>
                  <a:noFill/>
                </a:ln>
                <a:solidFill>
                  <a:sysClr val="windowText" lastClr="000000"/>
                </a:solidFill>
                <a:effectLst/>
                <a:uLnTx/>
                <a:uFill>
                  <a:solidFill>
                    <a:srgbClr val="7030A0"/>
                  </a:solidFill>
                </a:uFill>
                <a:latin typeface="BIZ UDPゴシック" panose="020B0400000000000000" pitchFamily="50" charset="-128"/>
                <a:ea typeface="BIZ UDPゴシック" panose="020B0400000000000000" pitchFamily="50" charset="-128"/>
                <a:cs typeface="+mn-cs"/>
              </a:rPr>
              <a:t>　ため</a:t>
            </a:r>
            <a:r>
              <a:rPr kumimoji="1" lang="ja-JP" altLang="en-US" sz="1600" i="0" u="none" strike="noStrike" kern="1200" cap="none" normalizeH="0" baseline="0" noProof="0" dirty="0">
                <a:ln>
                  <a:noFill/>
                </a:ln>
                <a:solidFill>
                  <a:sysClr val="windowText" lastClr="000000"/>
                </a:solidFill>
                <a:effectLst/>
                <a:uLnTx/>
                <a:uFill>
                  <a:solidFill>
                    <a:srgbClr val="7030A0"/>
                  </a:solidFill>
                </a:uFill>
                <a:latin typeface="BIZ UDPゴシック" panose="020B0400000000000000" pitchFamily="50" charset="-128"/>
                <a:ea typeface="BIZ UDPゴシック" panose="020B0400000000000000" pitchFamily="50" charset="-128"/>
                <a:cs typeface="+mn-cs"/>
              </a:rPr>
              <a:t>の利活用促進と</a:t>
            </a:r>
            <a:r>
              <a:rPr kumimoji="1" lang="ja-JP" altLang="en-US" sz="1600" i="0" u="none" strike="noStrike" kern="1200" cap="none"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サプライチェーンの構築</a:t>
            </a:r>
          </a:p>
        </p:txBody>
      </p:sp>
      <p:sp>
        <p:nvSpPr>
          <p:cNvPr id="16" name="テキスト ボックス 15">
            <a:extLst>
              <a:ext uri="{FF2B5EF4-FFF2-40B4-BE49-F238E27FC236}">
                <a16:creationId xmlns:a16="http://schemas.microsoft.com/office/drawing/2014/main" id="{85B748BF-661C-6DC4-6669-D328A9FC3B69}"/>
              </a:ext>
            </a:extLst>
          </p:cNvPr>
          <p:cNvSpPr txBox="1"/>
          <p:nvPr/>
        </p:nvSpPr>
        <p:spPr>
          <a:xfrm>
            <a:off x="5291023" y="2359825"/>
            <a:ext cx="6540884" cy="2539862"/>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選定理由</a:t>
            </a:r>
          </a:p>
          <a:p>
            <a:pPr marL="447675" marR="0" lvl="0" indent="-285750" algn="l" defTabSz="914400" rtl="0" eaLnBrk="1" fontAlgn="auto" latinLnBrk="0" hangingPunct="1">
              <a:lnSpc>
                <a:spcPts val="2100"/>
              </a:lnSpc>
              <a:spcBef>
                <a:spcPts val="600"/>
              </a:spcBef>
              <a:spcAft>
                <a:spcPts val="0"/>
              </a:spcAft>
              <a:buClrTx/>
              <a:buSzTx/>
              <a:buFont typeface="Arial" panose="020B0604020202020204" pitchFamily="34" charset="0"/>
              <a:buChar char="•"/>
              <a:tabLst/>
              <a:defRPr/>
            </a:pPr>
            <a:r>
              <a:rPr kumimoji="1" lang="en-US" altLang="ja-JP"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2050</a:t>
            </a:r>
            <a:r>
              <a:rPr kumimoji="1" lang="ja-JP" altLang="en-US"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年カーボンニュートラル実現に向けて、水素等は温室効果ガス排出削減に寄与する次世代エネルギーの一つとして期待される。</a:t>
            </a:r>
          </a:p>
          <a:p>
            <a:pPr marL="447675" marR="0" lvl="0" indent="-285750" algn="l" defTabSz="914400" rtl="0" eaLnBrk="1" fontAlgn="auto" latinLnBrk="0" hangingPunct="1">
              <a:lnSpc>
                <a:spcPts val="2100"/>
              </a:lnSpc>
              <a:spcBef>
                <a:spcPts val="600"/>
              </a:spcBef>
              <a:spcAft>
                <a:spcPts val="0"/>
              </a:spcAft>
              <a:buClrTx/>
              <a:buSzTx/>
              <a:buFont typeface="Arial" panose="020B0604020202020204" pitchFamily="34" charset="0"/>
              <a:buChar char="•"/>
              <a:tabLst/>
              <a:defRPr/>
            </a:pPr>
            <a:r>
              <a:rPr kumimoji="1" lang="ja-JP" altLang="en-US"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世界的に不透明なエネルギー情勢を受け、エネルギーの安定供給、安全保障上においても、水素等の重要性は一層高まっている。</a:t>
            </a:r>
            <a:endParaRPr kumimoji="1" lang="en-US" altLang="ja-JP"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447675" lvl="0" indent="-285750">
              <a:lnSpc>
                <a:spcPts val="2100"/>
              </a:lnSpc>
              <a:spcBef>
                <a:spcPts val="600"/>
              </a:spcBef>
              <a:buFont typeface="Arial" panose="020B0604020202020204" pitchFamily="34" charset="0"/>
              <a:buChar char="•"/>
              <a:defRPr/>
            </a:pPr>
            <a:r>
              <a:rPr lang="ja-JP" altLang="en-US" sz="1600" dirty="0">
                <a:solidFill>
                  <a:prstClr val="black"/>
                </a:solidFill>
                <a:latin typeface="BIZ UDPゴシック" panose="020B0400000000000000" pitchFamily="50" charset="-128"/>
                <a:ea typeface="BIZ UDPゴシック" panose="020B0400000000000000" pitchFamily="50" charset="-128"/>
              </a:rPr>
              <a:t>水素等の製造・供給・利活用に取組む企業が集積する関西において、大阪・関西万博を契機に世界に発信した技術の結集を実装することで、日本をリードする必要がある。</a:t>
            </a:r>
            <a:endParaRPr kumimoji="1" lang="ja-JP" altLang="en-US"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449377C1-4358-D5F6-3197-29AC370E53DB}"/>
              </a:ext>
            </a:extLst>
          </p:cNvPr>
          <p:cNvSpPr txBox="1"/>
          <p:nvPr/>
        </p:nvSpPr>
        <p:spPr>
          <a:xfrm>
            <a:off x="5291022" y="5122168"/>
            <a:ext cx="6707454" cy="157806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支援方針</a:t>
            </a:r>
          </a:p>
          <a:p>
            <a:pPr marL="447675" marR="0" lvl="0" indent="-285750" algn="l" defTabSz="914400" rtl="0" eaLnBrk="1" fontAlgn="auto" latinLnBrk="0" hangingPunct="1">
              <a:lnSpc>
                <a:spcPts val="2100"/>
              </a:lnSpc>
              <a:spcBef>
                <a:spcPts val="600"/>
              </a:spcBef>
              <a:spcAft>
                <a:spcPts val="0"/>
              </a:spcAft>
              <a:buClrTx/>
              <a:buSzTx/>
              <a:buFont typeface="Arial" panose="020B0604020202020204" pitchFamily="34" charset="0"/>
              <a:buChar char="•"/>
              <a:tabLst/>
              <a:defRPr/>
            </a:pPr>
            <a:r>
              <a:rPr kumimoji="1" lang="en-US" altLang="ja-JP"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2030</a:t>
            </a:r>
            <a:r>
              <a:rPr kumimoji="1" lang="ja-JP" altLang="en-US"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年代予定の海外からの大量供給を見据え、オール関西で水素等需要のポテンシャルを束ね、「大きな水素等の需要地としての関西」を発信する。</a:t>
            </a:r>
            <a:r>
              <a:rPr lang="ja-JP" altLang="en-US" sz="1600" dirty="0">
                <a:solidFill>
                  <a:prstClr val="black"/>
                </a:solidFill>
                <a:latin typeface="BIZ UDPゴシック" panose="020B0400000000000000" pitchFamily="50" charset="-128"/>
                <a:ea typeface="BIZ UDPゴシック" panose="020B0400000000000000" pitchFamily="50" charset="-128"/>
              </a:rPr>
              <a:t>そのために</a:t>
            </a:r>
            <a:r>
              <a:rPr kumimoji="1" lang="ja-JP" altLang="en-US"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、水素等の活用用途や需要家を増やし、サプライチェーン構築、インフラ整備を進める。</a:t>
            </a:r>
          </a:p>
        </p:txBody>
      </p:sp>
      <p:sp>
        <p:nvSpPr>
          <p:cNvPr id="5" name="テキスト ボックス 4">
            <a:extLst>
              <a:ext uri="{FF2B5EF4-FFF2-40B4-BE49-F238E27FC236}">
                <a16:creationId xmlns:a16="http://schemas.microsoft.com/office/drawing/2014/main" id="{5DFE345B-B5D8-2442-4316-C996FD4E139A}"/>
              </a:ext>
            </a:extLst>
          </p:cNvPr>
          <p:cNvSpPr txBox="1"/>
          <p:nvPr/>
        </p:nvSpPr>
        <p:spPr>
          <a:xfrm>
            <a:off x="389178" y="750672"/>
            <a:ext cx="455998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2400" b="1" dirty="0">
                <a:solidFill>
                  <a:prstClr val="black"/>
                </a:solidFill>
                <a:latin typeface="BIZ UDPゴシック" panose="020B0400000000000000" pitchFamily="50" charset="-128"/>
                <a:ea typeface="BIZ UDPゴシック" panose="020B0400000000000000" pitchFamily="50" charset="-128"/>
              </a:rPr>
              <a:t>プロジェクトリーダー</a:t>
            </a:r>
            <a:endParaRPr kumimoji="1" lang="ja-JP" altLang="en-US" sz="20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22" name="正方形/長方形 21">
            <a:extLst>
              <a:ext uri="{FF2B5EF4-FFF2-40B4-BE49-F238E27FC236}">
                <a16:creationId xmlns:a16="http://schemas.microsoft.com/office/drawing/2014/main" id="{E841330C-7795-467A-2AF1-60D62FE675BA}"/>
              </a:ext>
            </a:extLst>
          </p:cNvPr>
          <p:cNvSpPr/>
          <p:nvPr/>
        </p:nvSpPr>
        <p:spPr>
          <a:xfrm>
            <a:off x="6382077" y="203987"/>
            <a:ext cx="5675455" cy="390032"/>
          </a:xfrm>
          <a:prstGeom prst="rect">
            <a:avLst/>
          </a:prstGeom>
          <a:noFill/>
          <a:ln>
            <a:noFill/>
          </a:ln>
          <a:effectLst/>
        </p:spPr>
        <p:txBody>
          <a:bodyPr rtlCol="0" anchor="t"/>
          <a:lstStyle/>
          <a:p>
            <a:pPr fontAlgn="ctr">
              <a:defRPr/>
            </a:pPr>
            <a:r>
              <a:rPr kumimoji="0" lang="en-US" altLang="ja-JP" sz="1600" kern="0" dirty="0">
                <a:solidFill>
                  <a:srgbClr val="333333"/>
                </a:solidFill>
                <a:latin typeface="BIZ UDPゴシック" panose="020B0400000000000000" pitchFamily="50" charset="-128"/>
                <a:ea typeface="BIZ UDPゴシック" panose="020B0400000000000000" pitchFamily="50" charset="-128"/>
              </a:rPr>
              <a:t>※</a:t>
            </a:r>
            <a:r>
              <a:rPr kumimoji="0" lang="ja-JP" altLang="en-US" sz="1600" kern="0" dirty="0">
                <a:solidFill>
                  <a:srgbClr val="333333"/>
                </a:solidFill>
                <a:latin typeface="BIZ UDPゴシック" panose="020B0400000000000000" pitchFamily="50" charset="-128"/>
                <a:ea typeface="BIZ UDPゴシック" panose="020B0400000000000000" pitchFamily="50" charset="-128"/>
              </a:rPr>
              <a:t>水素等：水素、アンモニア、合成燃料及び合成メタンの総称</a:t>
            </a:r>
            <a:endParaRPr kumimoji="0" lang="en-US" altLang="ja-JP" sz="1600" kern="0" dirty="0">
              <a:solidFill>
                <a:srgbClr val="333333"/>
              </a:solidFill>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FD73CA70-172A-7F24-45B0-32D89DC28A36}"/>
              </a:ext>
            </a:extLst>
          </p:cNvPr>
          <p:cNvSpPr txBox="1"/>
          <p:nvPr/>
        </p:nvSpPr>
        <p:spPr>
          <a:xfrm>
            <a:off x="532070" y="2810762"/>
            <a:ext cx="4274197" cy="1446550"/>
          </a:xfrm>
          <a:prstGeom prst="rect">
            <a:avLst/>
          </a:prstGeom>
          <a:noFill/>
        </p:spPr>
        <p:txBody>
          <a:bodyPr wrap="square">
            <a:spAutoFit/>
          </a:bodyPr>
          <a:lstStyle/>
          <a:p>
            <a:pPr marL="171450" indent="-171450">
              <a:buFont typeface="Arial" panose="020B0604020202020204" pitchFamily="34" charset="0"/>
              <a:buChar char="•"/>
            </a:pPr>
            <a:r>
              <a:rPr lang="ja-JP" altLang="en-US" sz="1100" dirty="0">
                <a:latin typeface="BIZ UDPゴシック" panose="020B0400000000000000" pitchFamily="50" charset="-128"/>
                <a:ea typeface="BIZ UDPゴシック" panose="020B0400000000000000" pitchFamily="50" charset="-128"/>
              </a:rPr>
              <a:t>公益財団法人地球環境産業技術研究機構（</a:t>
            </a:r>
            <a:r>
              <a:rPr lang="en-US" altLang="ja-JP" sz="1100" dirty="0">
                <a:latin typeface="BIZ UDPゴシック" panose="020B0400000000000000" pitchFamily="50" charset="-128"/>
                <a:ea typeface="BIZ UDPゴシック" panose="020B0400000000000000" pitchFamily="50" charset="-128"/>
              </a:rPr>
              <a:t>RITE</a:t>
            </a:r>
            <a:r>
              <a:rPr lang="ja-JP" altLang="en-US" sz="1100" dirty="0">
                <a:latin typeface="BIZ UDPゴシック" panose="020B0400000000000000" pitchFamily="50" charset="-128"/>
                <a:ea typeface="BIZ UDPゴシック" panose="020B0400000000000000" pitchFamily="50" charset="-128"/>
              </a:rPr>
              <a:t>）</a:t>
            </a:r>
            <a:br>
              <a:rPr lang="en-US" altLang="ja-JP" sz="1100" dirty="0">
                <a:latin typeface="BIZ UDPゴシック" panose="020B0400000000000000" pitchFamily="50" charset="-128"/>
                <a:ea typeface="BIZ UDPゴシック" panose="020B0400000000000000" pitchFamily="50" charset="-128"/>
              </a:rPr>
            </a:br>
            <a:r>
              <a:rPr lang="ja-JP" altLang="en-US" sz="1100" dirty="0">
                <a:latin typeface="BIZ UDPゴシック" panose="020B0400000000000000" pitchFamily="50" charset="-128"/>
                <a:ea typeface="BIZ UDPゴシック" panose="020B0400000000000000" pitchFamily="50" charset="-128"/>
              </a:rPr>
              <a:t>システム研究グループ　グループリーダー・主席研究員</a:t>
            </a:r>
            <a:endParaRPr lang="en-US" altLang="ja-JP" sz="1100" dirty="0">
              <a:latin typeface="BIZ UDPゴシック" panose="020B0400000000000000" pitchFamily="50" charset="-128"/>
              <a:ea typeface="BIZ UDPゴシック" panose="020B0400000000000000" pitchFamily="50" charset="-128"/>
            </a:endParaRPr>
          </a:p>
          <a:p>
            <a:pPr marL="171450" indent="-171450">
              <a:buFont typeface="Arial" panose="020B0604020202020204" pitchFamily="34" charset="0"/>
              <a:buChar char="•"/>
            </a:pPr>
            <a:r>
              <a:rPr lang="ja-JP" altLang="en-US" sz="1100" dirty="0">
                <a:latin typeface="BIZ UDPゴシック" panose="020B0400000000000000" pitchFamily="50" charset="-128"/>
                <a:ea typeface="BIZ UDPゴシック" panose="020B0400000000000000" pitchFamily="50" charset="-128"/>
              </a:rPr>
              <a:t>総合資源エネルギー調査会　省エネルギー・新エネルギー分科会　水素・アンモニア政策小委員会　委員</a:t>
            </a:r>
            <a:endParaRPr lang="en-US" altLang="ja-JP" sz="1100" dirty="0">
              <a:latin typeface="BIZ UDPゴシック" panose="020B0400000000000000" pitchFamily="50" charset="-128"/>
              <a:ea typeface="BIZ UDPゴシック" panose="020B0400000000000000" pitchFamily="50" charset="-128"/>
            </a:endParaRPr>
          </a:p>
          <a:p>
            <a:pPr marL="171450" indent="-171450">
              <a:buFont typeface="Arial" panose="020B0604020202020204" pitchFamily="34" charset="0"/>
              <a:buChar char="•"/>
            </a:pPr>
            <a:r>
              <a:rPr lang="ja-JP" altLang="en-US" sz="1100" dirty="0">
                <a:latin typeface="BIZ UDPゴシック" panose="020B0400000000000000" pitchFamily="50" charset="-128"/>
                <a:ea typeface="BIZ UDPゴシック" panose="020B0400000000000000" pitchFamily="50" charset="-128"/>
              </a:rPr>
              <a:t>産業構造審議会　イノベーション・環境分科会　地球環境小委員会　中長期地球温暖化対策検討</a:t>
            </a:r>
            <a:r>
              <a:rPr lang="en-US" altLang="ja-JP" sz="1100" dirty="0">
                <a:latin typeface="BIZ UDPゴシック" panose="020B0400000000000000" pitchFamily="50" charset="-128"/>
                <a:ea typeface="BIZ UDPゴシック" panose="020B0400000000000000" pitchFamily="50" charset="-128"/>
              </a:rPr>
              <a:t>WG</a:t>
            </a:r>
            <a:r>
              <a:rPr lang="ja-JP" altLang="en-US" sz="1100" dirty="0">
                <a:latin typeface="BIZ UDPゴシック" panose="020B0400000000000000" pitchFamily="50" charset="-128"/>
                <a:ea typeface="BIZ UDPゴシック" panose="020B0400000000000000" pitchFamily="50" charset="-128"/>
              </a:rPr>
              <a:t>　委員</a:t>
            </a:r>
            <a:endParaRPr lang="en-US" altLang="ja-JP" sz="1100" dirty="0">
              <a:latin typeface="BIZ UDPゴシック" panose="020B0400000000000000" pitchFamily="50" charset="-128"/>
              <a:ea typeface="BIZ UDPゴシック" panose="020B0400000000000000" pitchFamily="50" charset="-128"/>
            </a:endParaRPr>
          </a:p>
          <a:p>
            <a:pPr marL="171450" indent="-171450">
              <a:buFont typeface="Arial" panose="020B0604020202020204" pitchFamily="34" charset="0"/>
              <a:buChar char="•"/>
            </a:pPr>
            <a:r>
              <a:rPr lang="ja-JP" altLang="en-US" sz="1100" dirty="0">
                <a:latin typeface="BIZ UDPゴシック" panose="020B0400000000000000" pitchFamily="50" charset="-128"/>
                <a:ea typeface="BIZ UDPゴシック" panose="020B0400000000000000" pitchFamily="50" charset="-128"/>
              </a:rPr>
              <a:t>経済産業省　メタネーション推進官民協議会　委員</a:t>
            </a:r>
            <a:endParaRPr lang="en-US" altLang="ja-JP" sz="1100" dirty="0">
              <a:latin typeface="BIZ UDPゴシック" panose="020B0400000000000000" pitchFamily="50" charset="-128"/>
              <a:ea typeface="BIZ UDPゴシック" panose="020B0400000000000000" pitchFamily="50" charset="-128"/>
            </a:endParaRPr>
          </a:p>
          <a:p>
            <a:pPr marL="171450" indent="-171450">
              <a:buFont typeface="Arial" panose="020B0604020202020204" pitchFamily="34" charset="0"/>
              <a:buChar char="•"/>
            </a:pPr>
            <a:r>
              <a:rPr lang="ja-JP" altLang="en-US" sz="1100" dirty="0">
                <a:latin typeface="BIZ UDPゴシック" panose="020B0400000000000000" pitchFamily="50" charset="-128"/>
                <a:ea typeface="BIZ UDPゴシック" panose="020B0400000000000000" pitchFamily="50" charset="-128"/>
              </a:rPr>
              <a:t>大阪府・大阪市・堺市　</a:t>
            </a:r>
            <a:r>
              <a:rPr lang="en-US" altLang="ja-JP" sz="1100" dirty="0">
                <a:latin typeface="BIZ UDPゴシック" panose="020B0400000000000000" pitchFamily="50" charset="-128"/>
                <a:ea typeface="BIZ UDPゴシック" panose="020B0400000000000000" pitchFamily="50" charset="-128"/>
              </a:rPr>
              <a:t>H</a:t>
            </a:r>
            <a:r>
              <a:rPr lang="en-US" altLang="ja-JP" sz="1100" baseline="-25000" dirty="0">
                <a:latin typeface="BIZ UDPゴシック" panose="020B0400000000000000" pitchFamily="50" charset="-128"/>
                <a:ea typeface="BIZ UDPゴシック" panose="020B0400000000000000" pitchFamily="50" charset="-128"/>
              </a:rPr>
              <a:t>2</a:t>
            </a:r>
            <a:r>
              <a:rPr lang="en-US" altLang="ja-JP" sz="1100" dirty="0">
                <a:latin typeface="BIZ UDPゴシック" panose="020B0400000000000000" pitchFamily="50" charset="-128"/>
                <a:ea typeface="BIZ UDPゴシック" panose="020B0400000000000000" pitchFamily="50" charset="-128"/>
              </a:rPr>
              <a:t>Osaka</a:t>
            </a:r>
            <a:r>
              <a:rPr lang="ja-JP" altLang="en-US" sz="1100" dirty="0">
                <a:latin typeface="BIZ UDPゴシック" panose="020B0400000000000000" pitchFamily="50" charset="-128"/>
                <a:ea typeface="BIZ UDPゴシック" panose="020B0400000000000000" pitchFamily="50" charset="-128"/>
              </a:rPr>
              <a:t>ビジョン推進会議　会長</a:t>
            </a:r>
            <a:endParaRPr lang="en-US" altLang="ja-JP" sz="1100" dirty="0">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839BF35C-B2A4-171D-DFC6-61E14029F533}"/>
              </a:ext>
            </a:extLst>
          </p:cNvPr>
          <p:cNvSpPr txBox="1"/>
          <p:nvPr/>
        </p:nvSpPr>
        <p:spPr>
          <a:xfrm>
            <a:off x="193524" y="4324317"/>
            <a:ext cx="5037079" cy="2477601"/>
          </a:xfrm>
          <a:prstGeom prst="rect">
            <a:avLst/>
          </a:prstGeom>
          <a:noFill/>
          <a:ln>
            <a:noFill/>
          </a:ln>
        </p:spPr>
        <p:txBody>
          <a:bodyPr wrap="square" rtlCol="0">
            <a:spAutoFit/>
          </a:bodyPr>
          <a:lstStyle/>
          <a:p>
            <a:pPr marL="285750" indent="-285750">
              <a:spcBef>
                <a:spcPts val="600"/>
              </a:spcBef>
              <a:buFont typeface="Wingdings" panose="05000000000000000000" pitchFamily="2" charset="2"/>
              <a:buChar char="p"/>
            </a:pPr>
            <a:r>
              <a:rPr kumimoji="1" lang="ja-JP" altLang="en-US" sz="1400" dirty="0">
                <a:latin typeface="BIZ UDPゴシック" panose="020B0400000000000000" pitchFamily="50" charset="-128"/>
                <a:ea typeface="BIZ UDPゴシック" panose="020B0400000000000000" pitchFamily="50" charset="-128"/>
              </a:rPr>
              <a:t>地球環境産業技術研究機構で</a:t>
            </a:r>
            <a:r>
              <a:rPr lang="ja-JP" altLang="en-US" sz="1400" dirty="0">
                <a:latin typeface="BIZ UDPゴシック" panose="020B0400000000000000" pitchFamily="50" charset="-128"/>
                <a:ea typeface="BIZ UDPゴシック" panose="020B0400000000000000" pitchFamily="50" charset="-128"/>
              </a:rPr>
              <a:t>、</a:t>
            </a:r>
            <a:r>
              <a:rPr lang="ja-JP" altLang="en-US" sz="1400" b="1" u="sng" dirty="0">
                <a:latin typeface="BIZ UDPゴシック" panose="020B0400000000000000" pitchFamily="50" charset="-128"/>
                <a:ea typeface="BIZ UDPゴシック" panose="020B0400000000000000" pitchFamily="50" charset="-128"/>
              </a:rPr>
              <a:t>エネルギー供給、輸送、貯蔵、利用などのエネルギーシステム全体の分析・評価</a:t>
            </a:r>
            <a:r>
              <a:rPr lang="ja-JP" altLang="en-US" sz="1400" dirty="0">
                <a:latin typeface="BIZ UDPゴシック" panose="020B0400000000000000" pitchFamily="50" charset="-128"/>
                <a:ea typeface="BIZ UDPゴシック" panose="020B0400000000000000" pitchFamily="50" charset="-128"/>
              </a:rPr>
              <a:t>を行う。</a:t>
            </a:r>
            <a:endParaRPr kumimoji="1" lang="en-US" altLang="ja-JP" sz="1400" dirty="0">
              <a:latin typeface="BIZ UDPゴシック" panose="020B0400000000000000" pitchFamily="50" charset="-128"/>
              <a:ea typeface="BIZ UDPゴシック" panose="020B0400000000000000" pitchFamily="50" charset="-128"/>
            </a:endParaRPr>
          </a:p>
          <a:p>
            <a:pPr marL="285750" indent="-285750">
              <a:spcBef>
                <a:spcPts val="600"/>
              </a:spcBef>
              <a:buFont typeface="Wingdings" panose="05000000000000000000" pitchFamily="2" charset="2"/>
              <a:buChar char="p"/>
            </a:pPr>
            <a:r>
              <a:rPr lang="ja-JP" altLang="en-US" sz="1400" dirty="0">
                <a:latin typeface="BIZ UDPゴシック" panose="020B0400000000000000" pitchFamily="50" charset="-128"/>
                <a:ea typeface="BIZ UDPゴシック" panose="020B0400000000000000" pitchFamily="50" charset="-128"/>
              </a:rPr>
              <a:t>総合資源エネルギー調査会、産業構造審議会など政府の</a:t>
            </a:r>
            <a:br>
              <a:rPr lang="en-US" altLang="ja-JP" sz="1400" dirty="0">
                <a:latin typeface="BIZ UDPゴシック" panose="020B0400000000000000" pitchFamily="50" charset="-128"/>
                <a:ea typeface="BIZ UDPゴシック" panose="020B0400000000000000" pitchFamily="50" charset="-128"/>
              </a:rPr>
            </a:br>
            <a:r>
              <a:rPr lang="ja-JP" altLang="en-US" sz="1400" dirty="0">
                <a:latin typeface="BIZ UDPゴシック" panose="020B0400000000000000" pitchFamily="50" charset="-128"/>
                <a:ea typeface="BIZ UDPゴシック" panose="020B0400000000000000" pitchFamily="50" charset="-128"/>
              </a:rPr>
              <a:t>有識者会議や委員会で委員を数多く務め、</a:t>
            </a:r>
            <a:r>
              <a:rPr lang="ja-JP" altLang="en-US" sz="1400" b="1" u="sng" dirty="0">
                <a:latin typeface="BIZ UDPゴシック" panose="020B0400000000000000" pitchFamily="50" charset="-128"/>
                <a:ea typeface="BIZ UDPゴシック" panose="020B0400000000000000" pitchFamily="50" charset="-128"/>
              </a:rPr>
              <a:t>エネルギー・</a:t>
            </a:r>
            <a:br>
              <a:rPr lang="en-US" altLang="ja-JP" sz="1400" b="1" u="sng" dirty="0">
                <a:latin typeface="BIZ UDPゴシック" panose="020B0400000000000000" pitchFamily="50" charset="-128"/>
                <a:ea typeface="BIZ UDPゴシック" panose="020B0400000000000000" pitchFamily="50" charset="-128"/>
              </a:rPr>
            </a:br>
            <a:r>
              <a:rPr lang="ja-JP" altLang="en-US" sz="1400" b="1" u="sng" dirty="0">
                <a:latin typeface="BIZ UDPゴシック" panose="020B0400000000000000" pitchFamily="50" charset="-128"/>
                <a:ea typeface="BIZ UDPゴシック" panose="020B0400000000000000" pitchFamily="50" charset="-128"/>
              </a:rPr>
              <a:t>環境分野の研究・政策提言</a:t>
            </a:r>
            <a:r>
              <a:rPr lang="ja-JP" altLang="en-US" sz="1400" dirty="0">
                <a:latin typeface="BIZ UDPゴシック" panose="020B0400000000000000" pitchFamily="50" charset="-128"/>
                <a:ea typeface="BIZ UDPゴシック" panose="020B0400000000000000" pitchFamily="50" charset="-128"/>
              </a:rPr>
              <a:t>に取り組む。</a:t>
            </a:r>
            <a:endParaRPr lang="en-US" altLang="ja-JP" sz="1400" dirty="0">
              <a:latin typeface="BIZ UDPゴシック" panose="020B0400000000000000" pitchFamily="50" charset="-128"/>
              <a:ea typeface="BIZ UDPゴシック" panose="020B0400000000000000" pitchFamily="50" charset="-128"/>
            </a:endParaRPr>
          </a:p>
          <a:p>
            <a:pPr marL="285750" indent="-285750">
              <a:spcBef>
                <a:spcPts val="600"/>
              </a:spcBef>
              <a:buFont typeface="Wingdings" panose="05000000000000000000" pitchFamily="2" charset="2"/>
              <a:buChar char="p"/>
            </a:pPr>
            <a:r>
              <a:rPr kumimoji="1" lang="ja-JP" altLang="en-US" sz="1400" b="1" u="sng" dirty="0">
                <a:latin typeface="BIZ UDPゴシック" panose="020B0400000000000000" pitchFamily="50" charset="-128"/>
                <a:ea typeface="BIZ UDPゴシック" panose="020B0400000000000000" pitchFamily="50" charset="-128"/>
              </a:rPr>
              <a:t>水素、メタネーション、発電など水素等分野に幅広く精通</a:t>
            </a:r>
            <a:r>
              <a:rPr kumimoji="1" lang="ja-JP" altLang="en-US" sz="1400" dirty="0">
                <a:latin typeface="BIZ UDPゴシック" panose="020B0400000000000000" pitchFamily="50" charset="-128"/>
                <a:ea typeface="BIZ UDPゴシック" panose="020B0400000000000000" pitchFamily="50" charset="-128"/>
              </a:rPr>
              <a:t>し、カーボンニュートラル社会の実現に貢献。</a:t>
            </a:r>
            <a:endParaRPr kumimoji="1" lang="en-US" altLang="ja-JP" sz="1400" dirty="0">
              <a:latin typeface="BIZ UDPゴシック" panose="020B0400000000000000" pitchFamily="50" charset="-128"/>
              <a:ea typeface="BIZ UDPゴシック" panose="020B0400000000000000" pitchFamily="50" charset="-128"/>
            </a:endParaRPr>
          </a:p>
          <a:p>
            <a:pPr marL="285750" indent="-285750">
              <a:spcBef>
                <a:spcPts val="600"/>
              </a:spcBef>
              <a:buFont typeface="Wingdings" panose="05000000000000000000" pitchFamily="2" charset="2"/>
              <a:buChar char="p"/>
            </a:pPr>
            <a:r>
              <a:rPr lang="ja-JP" altLang="en-US" sz="1400" dirty="0">
                <a:latin typeface="BIZ UDPゴシック" panose="020B0400000000000000" pitchFamily="50" charset="-128"/>
                <a:ea typeface="BIZ UDPゴシック" panose="020B0400000000000000" pitchFamily="50" charset="-128"/>
              </a:rPr>
              <a:t>「未来社会における環境エネルギー検討委員会」、「脱炭素ワーキンググループ」委員として、</a:t>
            </a:r>
            <a:r>
              <a:rPr lang="ja-JP" altLang="en-US" sz="1400" b="1" u="sng" dirty="0">
                <a:latin typeface="BIZ UDPゴシック" panose="020B0400000000000000" pitchFamily="50" charset="-128"/>
                <a:ea typeface="BIZ UDPゴシック" panose="020B0400000000000000" pitchFamily="50" charset="-128"/>
              </a:rPr>
              <a:t>大阪・関西万博でのカーボンニュートラルに向けた実証の取組にも貢献</a:t>
            </a:r>
            <a:r>
              <a:rPr lang="ja-JP" altLang="en-US" sz="1400" dirty="0">
                <a:latin typeface="BIZ UDPゴシック" panose="020B0400000000000000" pitchFamily="50" charset="-128"/>
                <a:ea typeface="BIZ UDPゴシック" panose="020B0400000000000000" pitchFamily="50" charset="-128"/>
              </a:rPr>
              <a:t>。</a:t>
            </a:r>
            <a:endParaRPr kumimoji="1" lang="en-US" altLang="ja-JP" sz="1400" dirty="0">
              <a:latin typeface="BIZ UDPゴシック" panose="020B0400000000000000" pitchFamily="50" charset="-128"/>
              <a:ea typeface="BIZ UDPゴシック" panose="020B0400000000000000" pitchFamily="50" charset="-128"/>
            </a:endParaRPr>
          </a:p>
        </p:txBody>
      </p:sp>
      <p:pic>
        <p:nvPicPr>
          <p:cNvPr id="9" name="図 8">
            <a:extLst>
              <a:ext uri="{FF2B5EF4-FFF2-40B4-BE49-F238E27FC236}">
                <a16:creationId xmlns:a16="http://schemas.microsoft.com/office/drawing/2014/main" id="{20ABB2AC-BBCA-F409-D9A5-8121C37B52D8}"/>
              </a:ext>
            </a:extLst>
          </p:cNvPr>
          <p:cNvPicPr>
            <a:picLocks noChangeAspect="1"/>
          </p:cNvPicPr>
          <p:nvPr/>
        </p:nvPicPr>
        <p:blipFill>
          <a:blip r:embed="rId3"/>
          <a:stretch>
            <a:fillRect/>
          </a:stretch>
        </p:blipFill>
        <p:spPr>
          <a:xfrm>
            <a:off x="679397" y="1258262"/>
            <a:ext cx="1140469" cy="1548375"/>
          </a:xfrm>
          <a:prstGeom prst="rect">
            <a:avLst/>
          </a:prstGeom>
          <a:ln w="38100">
            <a:solidFill>
              <a:schemeClr val="bg1"/>
            </a:solidFill>
          </a:ln>
        </p:spPr>
      </p:pic>
      <p:sp>
        <p:nvSpPr>
          <p:cNvPr id="8" name="テキスト ボックス 7">
            <a:extLst>
              <a:ext uri="{FF2B5EF4-FFF2-40B4-BE49-F238E27FC236}">
                <a16:creationId xmlns:a16="http://schemas.microsoft.com/office/drawing/2014/main" id="{9273A87E-D311-D8D7-40E8-56324F973E5D}"/>
              </a:ext>
            </a:extLst>
          </p:cNvPr>
          <p:cNvSpPr txBox="1"/>
          <p:nvPr/>
        </p:nvSpPr>
        <p:spPr>
          <a:xfrm>
            <a:off x="1652958" y="2465988"/>
            <a:ext cx="1936522" cy="338554"/>
          </a:xfrm>
          <a:prstGeom prst="rect">
            <a:avLst/>
          </a:prstGeom>
          <a:solidFill>
            <a:schemeClr val="bg1"/>
          </a:solidFill>
          <a:effectLst>
            <a:softEdge rad="63500"/>
          </a:effectLst>
        </p:spPr>
        <p:txBody>
          <a:bodyPr wrap="square">
            <a:spAutoFit/>
          </a:bodyPr>
          <a:lstStyle/>
          <a:p>
            <a:pPr marL="0" marR="0" lvl="0" indent="0" algn="ctr" defTabSz="1733550" rtl="0" eaLnBrk="1" fontAlgn="auto" latinLnBrk="0" hangingPunct="1">
              <a:lnSpc>
                <a:spcPct val="80000"/>
              </a:lnSpc>
              <a:spcBef>
                <a:spcPct val="0"/>
              </a:spcBef>
              <a:spcAft>
                <a:spcPct val="35000"/>
              </a:spcAft>
              <a:buClrTx/>
              <a:buSzTx/>
              <a:buFontTx/>
              <a:buNone/>
              <a:tabLst/>
              <a:defRPr/>
            </a:pPr>
            <a:r>
              <a:rPr lang="ja-JP" altLang="en-US" sz="2000" b="1" dirty="0">
                <a:solidFill>
                  <a:prstClr val="black"/>
                </a:solidFill>
                <a:latin typeface="BIZ UDPゴシック" panose="020B0400000000000000" pitchFamily="50" charset="-128"/>
                <a:ea typeface="BIZ UDPゴシック" panose="020B0400000000000000" pitchFamily="50" charset="-128"/>
              </a:rPr>
              <a:t>秋元　圭吾 氏</a:t>
            </a:r>
            <a:endParaRPr kumimoji="1" lang="en-US" altLang="ja-JP" sz="20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Tree>
    <p:extLst>
      <p:ext uri="{BB962C8B-B14F-4D97-AF65-F5344CB8AC3E}">
        <p14:creationId xmlns:p14="http://schemas.microsoft.com/office/powerpoint/2010/main" val="1561192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A094D-0A6C-E1C6-C326-DE5408F20B10}"/>
            </a:ext>
          </a:extLst>
        </p:cNvPr>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7DBE3E78-D50F-E9C7-2F0C-1CE1C25B23EA}"/>
              </a:ext>
            </a:extLst>
          </p:cNvPr>
          <p:cNvSpPr/>
          <p:nvPr/>
        </p:nvSpPr>
        <p:spPr>
          <a:xfrm>
            <a:off x="36856" y="65400"/>
            <a:ext cx="12034982" cy="6744703"/>
          </a:xfrm>
          <a:prstGeom prst="rect">
            <a:avLst/>
          </a:prstGeom>
          <a:solidFill>
            <a:srgbClr val="F9FCF6"/>
          </a:solidFill>
          <a:ln>
            <a:solidFill>
              <a:srgbClr val="F9FC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四角形: 角を丸くする 18">
            <a:extLst>
              <a:ext uri="{FF2B5EF4-FFF2-40B4-BE49-F238E27FC236}">
                <a16:creationId xmlns:a16="http://schemas.microsoft.com/office/drawing/2014/main" id="{F4BFA9CC-445C-D1B7-7F58-3F07B9B80D1F}"/>
              </a:ext>
            </a:extLst>
          </p:cNvPr>
          <p:cNvSpPr/>
          <p:nvPr/>
        </p:nvSpPr>
        <p:spPr>
          <a:xfrm>
            <a:off x="228599" y="756457"/>
            <a:ext cx="11718196" cy="2385754"/>
          </a:xfrm>
          <a:prstGeom prst="roundRect">
            <a:avLst>
              <a:gd name="adj" fmla="val 4140"/>
            </a:avLst>
          </a:prstGeom>
          <a:solidFill>
            <a:schemeClr val="bg1"/>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50" charset="-128"/>
              <a:cs typeface="+mn-cs"/>
            </a:endParaRPr>
          </a:p>
        </p:txBody>
      </p:sp>
      <p:sp>
        <p:nvSpPr>
          <p:cNvPr id="26" name="Shape 2">
            <a:extLst>
              <a:ext uri="{FF2B5EF4-FFF2-40B4-BE49-F238E27FC236}">
                <a16:creationId xmlns:a16="http://schemas.microsoft.com/office/drawing/2014/main" id="{C0560B4C-E691-EF78-0500-4E3578C03B63}"/>
              </a:ext>
            </a:extLst>
          </p:cNvPr>
          <p:cNvSpPr/>
          <p:nvPr/>
        </p:nvSpPr>
        <p:spPr>
          <a:xfrm>
            <a:off x="256032" y="621792"/>
            <a:ext cx="7726680" cy="0"/>
          </a:xfrm>
          <a:prstGeom prst="line">
            <a:avLst/>
          </a:prstGeom>
          <a:noFill/>
          <a:ln w="27940">
            <a:solidFill>
              <a:srgbClr val="0070C0"/>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28" name="Shape 3">
            <a:extLst>
              <a:ext uri="{FF2B5EF4-FFF2-40B4-BE49-F238E27FC236}">
                <a16:creationId xmlns:a16="http://schemas.microsoft.com/office/drawing/2014/main" id="{2161D37E-DC6D-8D93-F075-E0CCB4D38E6A}"/>
              </a:ext>
            </a:extLst>
          </p:cNvPr>
          <p:cNvSpPr/>
          <p:nvPr/>
        </p:nvSpPr>
        <p:spPr>
          <a:xfrm>
            <a:off x="7982712" y="621792"/>
            <a:ext cx="3520440" cy="0"/>
          </a:xfrm>
          <a:prstGeom prst="line">
            <a:avLst/>
          </a:prstGeom>
          <a:noFill/>
          <a:ln w="19050">
            <a:solidFill>
              <a:srgbClr val="70AD47"/>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6" name="テキスト ボックス 5">
            <a:extLst>
              <a:ext uri="{FF2B5EF4-FFF2-40B4-BE49-F238E27FC236}">
                <a16:creationId xmlns:a16="http://schemas.microsoft.com/office/drawing/2014/main" id="{6986584B-F316-22A9-A568-2FC096458B86}"/>
              </a:ext>
            </a:extLst>
          </p:cNvPr>
          <p:cNvSpPr txBox="1"/>
          <p:nvPr/>
        </p:nvSpPr>
        <p:spPr>
          <a:xfrm>
            <a:off x="353642" y="-209675"/>
            <a:ext cx="11718196" cy="790473"/>
          </a:xfrm>
          <a:prstGeom prst="rect">
            <a:avLst/>
          </a:prstGeom>
          <a:noFill/>
        </p:spPr>
        <p:txBody>
          <a:bodyPr wrap="square" rtlCol="0" anchor="ctr" anchorCtr="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1" lang="ja-JP" altLang="en-US" sz="2800" b="1" i="0" u="none" strike="noStrike" kern="1200" cap="none" spc="10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カーボンニュートラル（水素等・ロードマップ）</a:t>
            </a:r>
            <a:endParaRPr kumimoji="1" lang="en-US" altLang="ja-JP" sz="2800" b="1" i="0" u="none" strike="noStrike" kern="1200" cap="none" spc="10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graphicFrame>
        <p:nvGraphicFramePr>
          <p:cNvPr id="21" name="表 20">
            <a:extLst>
              <a:ext uri="{FF2B5EF4-FFF2-40B4-BE49-F238E27FC236}">
                <a16:creationId xmlns:a16="http://schemas.microsoft.com/office/drawing/2014/main" id="{4DEA3CDB-D4B8-AC02-FA74-F31DCD6043F8}"/>
              </a:ext>
            </a:extLst>
          </p:cNvPr>
          <p:cNvGraphicFramePr>
            <a:graphicFrameLocks noGrp="1"/>
          </p:cNvGraphicFramePr>
          <p:nvPr/>
        </p:nvGraphicFramePr>
        <p:xfrm>
          <a:off x="228600" y="3531541"/>
          <a:ext cx="11620598" cy="3269309"/>
        </p:xfrm>
        <a:graphic>
          <a:graphicData uri="http://schemas.openxmlformats.org/drawingml/2006/table">
            <a:tbl>
              <a:tblPr firstRow="1" bandRow="1"/>
              <a:tblGrid>
                <a:gridCol w="1587481">
                  <a:extLst>
                    <a:ext uri="{9D8B030D-6E8A-4147-A177-3AD203B41FA5}">
                      <a16:colId xmlns:a16="http://schemas.microsoft.com/office/drawing/2014/main" val="3932980095"/>
                    </a:ext>
                  </a:extLst>
                </a:gridCol>
                <a:gridCol w="1444624">
                  <a:extLst>
                    <a:ext uri="{9D8B030D-6E8A-4147-A177-3AD203B41FA5}">
                      <a16:colId xmlns:a16="http://schemas.microsoft.com/office/drawing/2014/main" val="1913985883"/>
                    </a:ext>
                  </a:extLst>
                </a:gridCol>
                <a:gridCol w="1444624">
                  <a:extLst>
                    <a:ext uri="{9D8B030D-6E8A-4147-A177-3AD203B41FA5}">
                      <a16:colId xmlns:a16="http://schemas.microsoft.com/office/drawing/2014/main" val="1745104925"/>
                    </a:ext>
                  </a:extLst>
                </a:gridCol>
                <a:gridCol w="1444624">
                  <a:extLst>
                    <a:ext uri="{9D8B030D-6E8A-4147-A177-3AD203B41FA5}">
                      <a16:colId xmlns:a16="http://schemas.microsoft.com/office/drawing/2014/main" val="3636703420"/>
                    </a:ext>
                  </a:extLst>
                </a:gridCol>
                <a:gridCol w="1444624">
                  <a:extLst>
                    <a:ext uri="{9D8B030D-6E8A-4147-A177-3AD203B41FA5}">
                      <a16:colId xmlns:a16="http://schemas.microsoft.com/office/drawing/2014/main" val="1230391340"/>
                    </a:ext>
                  </a:extLst>
                </a:gridCol>
                <a:gridCol w="1444624">
                  <a:extLst>
                    <a:ext uri="{9D8B030D-6E8A-4147-A177-3AD203B41FA5}">
                      <a16:colId xmlns:a16="http://schemas.microsoft.com/office/drawing/2014/main" val="712720133"/>
                    </a:ext>
                  </a:extLst>
                </a:gridCol>
                <a:gridCol w="1405289">
                  <a:extLst>
                    <a:ext uri="{9D8B030D-6E8A-4147-A177-3AD203B41FA5}">
                      <a16:colId xmlns:a16="http://schemas.microsoft.com/office/drawing/2014/main" val="3377098205"/>
                    </a:ext>
                  </a:extLst>
                </a:gridCol>
                <a:gridCol w="1404708">
                  <a:extLst>
                    <a:ext uri="{9D8B030D-6E8A-4147-A177-3AD203B41FA5}">
                      <a16:colId xmlns:a16="http://schemas.microsoft.com/office/drawing/2014/main" val="2121630807"/>
                    </a:ext>
                  </a:extLst>
                </a:gridCol>
              </a:tblGrid>
              <a:tr h="415619">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endParaRPr kumimoji="1" lang="ja-JP" altLang="en-US" dirty="0"/>
                    </a:p>
                  </a:txBody>
                  <a:tcPr anchor="ctr">
                    <a:lnL w="12700" cmpd="sng">
                      <a:solidFill>
                        <a:srgbClr val="FEFFFF"/>
                      </a:solidFill>
                    </a:lnL>
                    <a:lnR w="12700" cmpd="sng">
                      <a:solidFill>
                        <a:srgbClr val="FEFFFF"/>
                      </a:solidFill>
                    </a:lnR>
                    <a:lnT w="12700" cmpd="sng">
                      <a:solidFill>
                        <a:srgbClr val="FEFFFF"/>
                      </a:solidFill>
                    </a:lnT>
                    <a:lnB w="38100" cmpd="sng">
                      <a:solidFill>
                        <a:srgbClr val="FEFFFF"/>
                      </a:solid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r>
                        <a:rPr kumimoji="1" lang="en-US" altLang="ja-JP" sz="1200" b="1" dirty="0">
                          <a:solidFill>
                            <a:schemeClr val="bg1"/>
                          </a:solidFill>
                          <a:latin typeface="BIZ UDPゴシック" panose="020B0400000000000000" pitchFamily="50" charset="-128"/>
                          <a:ea typeface="BIZ UDPゴシック" panose="020B0400000000000000" pitchFamily="50" charset="-128"/>
                        </a:rPr>
                        <a:t>2026</a:t>
                      </a:r>
                      <a:r>
                        <a:rPr kumimoji="1" lang="ja-JP" altLang="en-US" sz="1200" b="1" dirty="0">
                          <a:solidFill>
                            <a:schemeClr val="bg1"/>
                          </a:solidFill>
                          <a:latin typeface="BIZ UDPゴシック" panose="020B0400000000000000" pitchFamily="50" charset="-128"/>
                          <a:ea typeface="BIZ UDPゴシック" panose="020B0400000000000000" pitchFamily="50" charset="-128"/>
                        </a:rPr>
                        <a:t>年</a:t>
                      </a:r>
                    </a:p>
                  </a:txBody>
                  <a:tcPr anchor="ctr">
                    <a:lnL w="12700" cmpd="sng">
                      <a:solidFill>
                        <a:srgbClr val="FEFFFF"/>
                      </a:solidFill>
                    </a:lnL>
                    <a:lnR w="12700" cap="flat" cmpd="sng" algn="ctr">
                      <a:solidFill>
                        <a:srgbClr val="FEFFFF"/>
                      </a:solidFill>
                      <a:prstDash val="solid"/>
                      <a:round/>
                      <a:headEnd type="none" w="med" len="med"/>
                      <a:tailEnd type="none" w="med" len="med"/>
                    </a:lnR>
                    <a:lnT w="12700" cmpd="sng">
                      <a:solidFill>
                        <a:srgbClr val="FEFFFF"/>
                      </a:solidFill>
                    </a:lnT>
                    <a:lnB w="38100" cmpd="sng">
                      <a:solidFill>
                        <a:srgbClr val="FEFFFF"/>
                      </a:solidFill>
                    </a:lnB>
                    <a:lnTlToBr w="12700" cmpd="sng">
                      <a:noFill/>
                      <a:prstDash val="solid"/>
                    </a:lnTlToBr>
                    <a:lnBlToTr w="12700" cmpd="sng">
                      <a:noFill/>
                      <a:prstDash val="solid"/>
                    </a:lnBlToTr>
                    <a:solidFill>
                      <a:schemeClr val="bg2">
                        <a:lumMod val="50000"/>
                      </a:schemeClr>
                    </a:solidFill>
                  </a:tcPr>
                </a:tc>
                <a:tc>
                  <a:txBody>
                    <a:bodyPr/>
                    <a:lstStyle/>
                    <a:p>
                      <a:pPr algn="ctr"/>
                      <a:r>
                        <a:rPr kumimoji="1" lang="en-US" altLang="ja-JP" sz="1200" b="1" dirty="0">
                          <a:solidFill>
                            <a:schemeClr val="bg1"/>
                          </a:solidFill>
                          <a:latin typeface="BIZ UDPゴシック" panose="020B0400000000000000" pitchFamily="50" charset="-128"/>
                          <a:ea typeface="BIZ UDPゴシック" panose="020B0400000000000000" pitchFamily="50" charset="-128"/>
                        </a:rPr>
                        <a:t>2027</a:t>
                      </a:r>
                      <a:r>
                        <a:rPr kumimoji="1" lang="ja-JP" altLang="en-US" sz="1200" b="1" dirty="0">
                          <a:solidFill>
                            <a:schemeClr val="bg1"/>
                          </a:solidFill>
                          <a:latin typeface="BIZ UDPゴシック" panose="020B0400000000000000" pitchFamily="50" charset="-128"/>
                          <a:ea typeface="BIZ UDPゴシック" panose="020B0400000000000000" pitchFamily="50" charset="-128"/>
                        </a:rPr>
                        <a:t>年</a:t>
                      </a:r>
                    </a:p>
                  </a:txBody>
                  <a:tcPr anchor="ctr">
                    <a:lnL w="12700" cap="flat" cmpd="sng" algn="ctr">
                      <a:solidFill>
                        <a:srgbClr val="FEFFFF"/>
                      </a:solidFill>
                      <a:prstDash val="solid"/>
                      <a:round/>
                      <a:headEnd type="none" w="med" len="med"/>
                      <a:tailEnd type="none" w="med" len="med"/>
                    </a:lnL>
                    <a:lnR w="12700" cap="flat" cmpd="sng" algn="ctr">
                      <a:solidFill>
                        <a:srgbClr val="FEFFFF"/>
                      </a:solidFill>
                      <a:prstDash val="solid"/>
                      <a:round/>
                      <a:headEnd type="none" w="med" len="med"/>
                      <a:tailEnd type="none" w="med" len="med"/>
                    </a:lnR>
                    <a:lnT w="12700" cap="flat" cmpd="sng" algn="ctr">
                      <a:solidFill>
                        <a:srgbClr val="FEFFFF"/>
                      </a:solidFill>
                      <a:prstDash val="solid"/>
                      <a:round/>
                      <a:headEnd type="none" w="med" len="med"/>
                      <a:tailEnd type="none" w="med" len="med"/>
                    </a:lnT>
                    <a:lnB w="38100" cap="flat" cmpd="sng" algn="ctr">
                      <a:solidFill>
                        <a:srgbClr val="FEFFFF"/>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algn="ctr"/>
                      <a:r>
                        <a:rPr kumimoji="1" lang="en-US" altLang="ja-JP" sz="1200" b="1" dirty="0">
                          <a:solidFill>
                            <a:schemeClr val="bg1"/>
                          </a:solidFill>
                          <a:latin typeface="BIZ UDPゴシック" panose="020B0400000000000000" pitchFamily="50" charset="-128"/>
                          <a:ea typeface="BIZ UDPゴシック" panose="020B0400000000000000" pitchFamily="50" charset="-128"/>
                        </a:rPr>
                        <a:t>2028</a:t>
                      </a:r>
                      <a:r>
                        <a:rPr kumimoji="1" lang="ja-JP" altLang="en-US" sz="1200" b="1" dirty="0">
                          <a:solidFill>
                            <a:schemeClr val="bg1"/>
                          </a:solidFill>
                          <a:latin typeface="BIZ UDPゴシック" panose="020B0400000000000000" pitchFamily="50" charset="-128"/>
                          <a:ea typeface="BIZ UDPゴシック" panose="020B0400000000000000" pitchFamily="50" charset="-128"/>
                        </a:rPr>
                        <a:t>年</a:t>
                      </a:r>
                    </a:p>
                  </a:txBody>
                  <a:tcPr anchor="ctr">
                    <a:lnL w="12700" cap="flat" cmpd="sng" algn="ctr">
                      <a:solidFill>
                        <a:srgbClr val="FEFFFF"/>
                      </a:solidFill>
                      <a:prstDash val="solid"/>
                      <a:round/>
                      <a:headEnd type="none" w="med" len="med"/>
                      <a:tailEnd type="none" w="med" len="med"/>
                    </a:lnL>
                    <a:lnR w="12700" cap="flat" cmpd="sng" algn="ctr">
                      <a:solidFill>
                        <a:srgbClr val="FEFFFF"/>
                      </a:solidFill>
                      <a:prstDash val="solid"/>
                      <a:round/>
                      <a:headEnd type="none" w="med" len="med"/>
                      <a:tailEnd type="none" w="med" len="med"/>
                    </a:lnR>
                    <a:lnT w="12700" cap="flat" cmpd="sng" algn="ctr">
                      <a:solidFill>
                        <a:srgbClr val="FEFFFF"/>
                      </a:solidFill>
                      <a:prstDash val="solid"/>
                      <a:round/>
                      <a:headEnd type="none" w="med" len="med"/>
                      <a:tailEnd type="none" w="med" len="med"/>
                    </a:lnT>
                    <a:lnB w="38100" cap="flat" cmpd="sng" algn="ctr">
                      <a:solidFill>
                        <a:srgbClr val="FEFFFF"/>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algn="ctr"/>
                      <a:r>
                        <a:rPr kumimoji="1" lang="en-US" altLang="ja-JP" sz="1200" b="1" dirty="0">
                          <a:solidFill>
                            <a:schemeClr val="bg1"/>
                          </a:solidFill>
                          <a:latin typeface="BIZ UDPゴシック" panose="020B0400000000000000" pitchFamily="50" charset="-128"/>
                          <a:ea typeface="BIZ UDPゴシック" panose="020B0400000000000000" pitchFamily="50" charset="-128"/>
                        </a:rPr>
                        <a:t>2029</a:t>
                      </a:r>
                      <a:r>
                        <a:rPr kumimoji="1" lang="ja-JP" altLang="en-US" sz="1200" b="1" dirty="0">
                          <a:solidFill>
                            <a:schemeClr val="bg1"/>
                          </a:solidFill>
                          <a:latin typeface="BIZ UDPゴシック" panose="020B0400000000000000" pitchFamily="50" charset="-128"/>
                          <a:ea typeface="BIZ UDPゴシック" panose="020B0400000000000000" pitchFamily="50" charset="-128"/>
                        </a:rPr>
                        <a:t>年</a:t>
                      </a:r>
                    </a:p>
                  </a:txBody>
                  <a:tcPr anchor="ctr">
                    <a:lnL w="12700" cap="flat" cmpd="sng" algn="ctr">
                      <a:solidFill>
                        <a:srgbClr val="FEFFFF"/>
                      </a:solidFill>
                      <a:prstDash val="solid"/>
                      <a:round/>
                      <a:headEnd type="none" w="med" len="med"/>
                      <a:tailEnd type="none" w="med" len="med"/>
                    </a:lnL>
                    <a:lnR w="12700" cap="flat" cmpd="sng" algn="ctr">
                      <a:solidFill>
                        <a:srgbClr val="FEFFFF"/>
                      </a:solidFill>
                      <a:prstDash val="solid"/>
                      <a:round/>
                      <a:headEnd type="none" w="med" len="med"/>
                      <a:tailEnd type="none" w="med" len="med"/>
                    </a:lnR>
                    <a:lnT w="12700" cap="flat" cmpd="sng" algn="ctr">
                      <a:solidFill>
                        <a:srgbClr val="FEFFFF"/>
                      </a:solidFill>
                      <a:prstDash val="solid"/>
                      <a:round/>
                      <a:headEnd type="none" w="med" len="med"/>
                      <a:tailEnd type="none" w="med" len="med"/>
                    </a:lnT>
                    <a:lnB w="38100" cap="flat" cmpd="sng" algn="ctr">
                      <a:solidFill>
                        <a:srgbClr val="FEFFFF"/>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algn="ctr"/>
                      <a:r>
                        <a:rPr kumimoji="1" lang="en-US" altLang="ja-JP" sz="1200" b="1" dirty="0">
                          <a:solidFill>
                            <a:schemeClr val="bg1"/>
                          </a:solidFill>
                          <a:latin typeface="BIZ UDPゴシック" panose="020B0400000000000000" pitchFamily="50" charset="-128"/>
                          <a:ea typeface="BIZ UDPゴシック" panose="020B0400000000000000" pitchFamily="50" charset="-128"/>
                        </a:rPr>
                        <a:t>2030</a:t>
                      </a:r>
                      <a:r>
                        <a:rPr kumimoji="1" lang="ja-JP" altLang="en-US" sz="1200" b="1" dirty="0">
                          <a:solidFill>
                            <a:schemeClr val="bg1"/>
                          </a:solidFill>
                          <a:latin typeface="BIZ UDPゴシック" panose="020B0400000000000000" pitchFamily="50" charset="-128"/>
                          <a:ea typeface="BIZ UDPゴシック" panose="020B0400000000000000" pitchFamily="50" charset="-128"/>
                        </a:rPr>
                        <a:t>年</a:t>
                      </a:r>
                    </a:p>
                  </a:txBody>
                  <a:tcPr anchor="ctr">
                    <a:lnL w="12700" cap="flat" cmpd="sng" algn="ctr">
                      <a:solidFill>
                        <a:srgbClr val="FEFFFF"/>
                      </a:solidFill>
                      <a:prstDash val="solid"/>
                      <a:round/>
                      <a:headEnd type="none" w="med" len="med"/>
                      <a:tailEnd type="none" w="med" len="med"/>
                    </a:lnL>
                    <a:lnR w="12700" cmpd="sng">
                      <a:solidFill>
                        <a:srgbClr val="FEFFFF"/>
                      </a:solidFill>
                    </a:lnR>
                    <a:lnT w="12700" cap="flat" cmpd="sng" algn="ctr">
                      <a:solidFill>
                        <a:srgbClr val="FEFFFF"/>
                      </a:solidFill>
                      <a:prstDash val="solid"/>
                      <a:round/>
                      <a:headEnd type="none" w="med" len="med"/>
                      <a:tailEnd type="none" w="med" len="med"/>
                    </a:lnT>
                    <a:lnB w="38100" cap="flat" cmpd="sng" algn="ctr">
                      <a:solidFill>
                        <a:srgbClr val="FEFFFF"/>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endParaRPr kumimoji="1" lang="ja-JP" altLang="en-US" dirty="0"/>
                    </a:p>
                  </a:txBody>
                  <a:tcPr anchor="ctr">
                    <a:lnL w="12700" cmpd="sng">
                      <a:solidFill>
                        <a:srgbClr val="FEFFFF"/>
                      </a:solidFill>
                    </a:lnL>
                    <a:lnR w="12700" cmpd="sng">
                      <a:solidFill>
                        <a:srgbClr val="FEFFFF"/>
                      </a:solidFill>
                    </a:lnR>
                    <a:lnT w="12700" cmpd="sng">
                      <a:solidFill>
                        <a:srgbClr val="FEFFFF"/>
                      </a:solidFill>
                    </a:lnT>
                    <a:lnB w="38100" cmpd="sng">
                      <a:solidFill>
                        <a:srgbClr val="FEFFFF"/>
                      </a:solid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endParaRPr kumimoji="1" lang="ja-JP" altLang="en-US"/>
                    </a:p>
                  </a:txBody>
                  <a:tcPr anchor="ctr">
                    <a:lnL w="12700" cmpd="sng">
                      <a:solidFill>
                        <a:srgbClr val="FEFFFF"/>
                      </a:solidFill>
                    </a:lnL>
                    <a:lnR w="12700" cmpd="sng">
                      <a:solidFill>
                        <a:srgbClr val="FEFFFF"/>
                      </a:solidFill>
                    </a:lnR>
                    <a:lnT w="12700" cmpd="sng">
                      <a:solidFill>
                        <a:srgbClr val="FEFFFF"/>
                      </a:solidFill>
                    </a:lnT>
                    <a:lnB w="38100" cmpd="sng">
                      <a:solidFill>
                        <a:srgbClr val="FEFFFF"/>
                      </a:solidFill>
                    </a:lnB>
                    <a:lnTlToBr w="12700" cmpd="sng">
                      <a:noFill/>
                      <a:prstDash val="solid"/>
                    </a:lnTlToBr>
                    <a:lnBlToTr w="12700" cmpd="sng">
                      <a:noFill/>
                      <a:prstDash val="solid"/>
                    </a:lnBlToTr>
                    <a:noFill/>
                  </a:tcPr>
                </a:tc>
                <a:extLst>
                  <a:ext uri="{0D108BD9-81ED-4DB2-BD59-A6C34878D82A}">
                    <a16:rowId xmlns:a16="http://schemas.microsoft.com/office/drawing/2014/main" val="2670669448"/>
                  </a:ext>
                </a:extLst>
              </a:tr>
              <a:tr h="1737360">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ja-JP"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需要創出</a:t>
                      </a:r>
                      <a:r>
                        <a:rPr kumimoji="1" lang="en-US" altLang="ja-JP" sz="1600" b="1" dirty="0">
                          <a:latin typeface="BIZ UDPゴシック" panose="020B0400000000000000" pitchFamily="50" charset="-128"/>
                          <a:ea typeface="BIZ UDPゴシック" panose="020B0400000000000000" pitchFamily="50" charset="-128"/>
                        </a:rPr>
                        <a:t>】</a:t>
                      </a:r>
                    </a:p>
                    <a:p>
                      <a:pPr algn="l"/>
                      <a:r>
                        <a:rPr kumimoji="1" lang="ja-JP" altLang="en-US" sz="1400" dirty="0">
                          <a:latin typeface="BIZ UDPゴシック" panose="020B0400000000000000" pitchFamily="50" charset="-128"/>
                          <a:ea typeface="BIZ UDPゴシック" panose="020B0400000000000000" pitchFamily="50" charset="-128"/>
                        </a:rPr>
                        <a:t>・普及啓発</a:t>
                      </a:r>
                      <a:endParaRPr kumimoji="1" lang="en-US" altLang="ja-JP" sz="1400" dirty="0">
                        <a:latin typeface="BIZ UDPゴシック" panose="020B0400000000000000" pitchFamily="50" charset="-128"/>
                        <a:ea typeface="BIZ UDPゴシック" panose="020B0400000000000000" pitchFamily="50" charset="-128"/>
                      </a:endParaRPr>
                    </a:p>
                    <a:p>
                      <a:pPr algn="l"/>
                      <a:r>
                        <a:rPr kumimoji="1" lang="ja-JP" altLang="en-US" sz="1400" dirty="0">
                          <a:latin typeface="BIZ UDPゴシック" panose="020B0400000000000000" pitchFamily="50" charset="-128"/>
                          <a:ea typeface="BIZ UDPゴシック" panose="020B0400000000000000" pitchFamily="50" charset="-128"/>
                        </a:rPr>
                        <a:t>・広報活動</a:t>
                      </a:r>
                      <a:endParaRPr kumimoji="1" lang="en-US" altLang="ja-JP" sz="1400" dirty="0">
                        <a:latin typeface="BIZ UDPゴシック" panose="020B0400000000000000" pitchFamily="50" charset="-128"/>
                        <a:ea typeface="BIZ UDPゴシック" panose="020B0400000000000000" pitchFamily="50" charset="-128"/>
                      </a:endParaRPr>
                    </a:p>
                  </a:txBody>
                  <a:tcPr anchor="ctr">
                    <a:lnL w="12700" cmpd="sng">
                      <a:solidFill>
                        <a:srgbClr val="FEFFFF"/>
                      </a:solidFill>
                    </a:lnL>
                    <a:lnR w="12700" cmpd="sng">
                      <a:solidFill>
                        <a:srgbClr val="FEFFFF"/>
                      </a:solidFill>
                    </a:lnR>
                    <a:lnT w="38100" cmpd="sng">
                      <a:solidFill>
                        <a:srgbClr val="FEFFFF"/>
                      </a:solidFill>
                    </a:lnT>
                    <a:lnB w="12700" cmpd="sng">
                      <a:solidFill>
                        <a:srgbClr val="FEFFFF"/>
                      </a:solidFill>
                    </a:lnB>
                    <a:lnTlToBr w="12700" cmpd="sng">
                      <a:noFill/>
                      <a:prstDash val="solid"/>
                    </a:lnTlToBr>
                    <a:lnBlToTr w="12700" cmpd="sng">
                      <a:noFill/>
                      <a:prstDash val="solid"/>
                    </a:lnBlToTr>
                    <a:solidFill>
                      <a:srgbClr val="DBDDDD"/>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endParaRPr kumimoji="1" lang="ja-JP" altLang="en-US" dirty="0"/>
                    </a:p>
                  </a:txBody>
                  <a:tcPr anchor="ctr">
                    <a:lnL w="12700" cmpd="sng">
                      <a:solidFill>
                        <a:srgbClr val="FEFFFF"/>
                      </a:solidFill>
                    </a:lnL>
                    <a:lnR w="12700" cap="flat" cmpd="sng" algn="ctr">
                      <a:solidFill>
                        <a:srgbClr val="FEFFFF"/>
                      </a:solidFill>
                      <a:prstDash val="solid"/>
                      <a:round/>
                      <a:headEnd type="none" w="med" len="med"/>
                      <a:tailEnd type="none" w="med" len="med"/>
                    </a:lnR>
                    <a:lnT w="38100" cmpd="sng">
                      <a:solidFill>
                        <a:srgbClr val="FEFFFF"/>
                      </a:solidFill>
                    </a:lnT>
                    <a:lnB w="12700" cmpd="sng">
                      <a:solidFill>
                        <a:srgbClr val="FEFFFF"/>
                      </a:solidFill>
                    </a:lnB>
                    <a:lnTlToBr w="12700" cmpd="sng">
                      <a:noFill/>
                      <a:prstDash val="solid"/>
                    </a:lnTlToBr>
                    <a:lnBlToTr w="12700" cmpd="sng">
                      <a:noFill/>
                      <a:prstDash val="solid"/>
                    </a:lnBlToTr>
                    <a:solidFill>
                      <a:srgbClr val="F6F9F7">
                        <a:lumMod val="75000"/>
                      </a:srgbClr>
                    </a:solidFill>
                  </a:tcPr>
                </a:tc>
                <a:tc>
                  <a:txBody>
                    <a:bodyPr/>
                    <a:lstStyle/>
                    <a:p>
                      <a:pPr algn="ctr"/>
                      <a:endParaRPr kumimoji="1" lang="ja-JP" altLang="en-US"/>
                    </a:p>
                  </a:txBody>
                  <a:tcPr anchor="ctr">
                    <a:lnL w="12700" cap="flat" cmpd="sng" algn="ctr">
                      <a:solidFill>
                        <a:srgbClr val="FEFFFF"/>
                      </a:solidFill>
                      <a:prstDash val="solid"/>
                      <a:round/>
                      <a:headEnd type="none" w="med" len="med"/>
                      <a:tailEnd type="none" w="med" len="med"/>
                    </a:lnL>
                    <a:lnR w="12700" cap="flat" cmpd="sng" algn="ctr">
                      <a:solidFill>
                        <a:srgbClr val="FEFFFF"/>
                      </a:solidFill>
                      <a:prstDash val="solid"/>
                      <a:round/>
                      <a:headEnd type="none" w="med" len="med"/>
                      <a:tailEnd type="none" w="med" len="med"/>
                    </a:lnR>
                    <a:lnT w="38100" cap="flat" cmpd="sng" algn="ctr">
                      <a:solidFill>
                        <a:srgbClr val="FEFFFF"/>
                      </a:solidFill>
                      <a:prstDash val="solid"/>
                      <a:round/>
                      <a:headEnd type="none" w="med" len="med"/>
                      <a:tailEnd type="none" w="med" len="med"/>
                    </a:lnT>
                    <a:lnB w="12700" cap="flat" cmpd="sng" algn="ctr">
                      <a:solidFill>
                        <a:srgbClr val="FEFFFF"/>
                      </a:solidFill>
                      <a:prstDash val="solid"/>
                      <a:round/>
                      <a:headEnd type="none" w="med" len="med"/>
                      <a:tailEnd type="none" w="med" len="med"/>
                    </a:lnB>
                    <a:lnTlToBr w="12700" cmpd="sng">
                      <a:noFill/>
                      <a:prstDash val="solid"/>
                    </a:lnTlToBr>
                    <a:lnBlToTr w="12700" cmpd="sng">
                      <a:noFill/>
                      <a:prstDash val="solid"/>
                    </a:lnBlToTr>
                    <a:solidFill>
                      <a:srgbClr val="F6F9F7">
                        <a:lumMod val="75000"/>
                      </a:srgbClr>
                    </a:solidFill>
                  </a:tcPr>
                </a:tc>
                <a:tc>
                  <a:txBody>
                    <a:bodyPr/>
                    <a:lstStyle/>
                    <a:p>
                      <a:pPr algn="ctr"/>
                      <a:endParaRPr kumimoji="1" lang="ja-JP" altLang="en-US" dirty="0"/>
                    </a:p>
                  </a:txBody>
                  <a:tcPr anchor="ctr">
                    <a:lnL w="12700" cap="flat" cmpd="sng" algn="ctr">
                      <a:solidFill>
                        <a:srgbClr val="FEFFFF"/>
                      </a:solidFill>
                      <a:prstDash val="solid"/>
                      <a:round/>
                      <a:headEnd type="none" w="med" len="med"/>
                      <a:tailEnd type="none" w="med" len="med"/>
                    </a:lnL>
                    <a:lnR w="12700" cap="flat" cmpd="sng" algn="ctr">
                      <a:solidFill>
                        <a:srgbClr val="FEFFFF"/>
                      </a:solidFill>
                      <a:prstDash val="solid"/>
                      <a:round/>
                      <a:headEnd type="none" w="med" len="med"/>
                      <a:tailEnd type="none" w="med" len="med"/>
                    </a:lnR>
                    <a:lnT w="38100" cap="flat" cmpd="sng" algn="ctr">
                      <a:solidFill>
                        <a:srgbClr val="FEFFFF"/>
                      </a:solidFill>
                      <a:prstDash val="solid"/>
                      <a:round/>
                      <a:headEnd type="none" w="med" len="med"/>
                      <a:tailEnd type="none" w="med" len="med"/>
                    </a:lnT>
                    <a:lnB w="12700" cap="flat" cmpd="sng" algn="ctr">
                      <a:solidFill>
                        <a:srgbClr val="FEFFFF"/>
                      </a:solidFill>
                      <a:prstDash val="solid"/>
                      <a:round/>
                      <a:headEnd type="none" w="med" len="med"/>
                      <a:tailEnd type="none" w="med" len="med"/>
                    </a:lnB>
                    <a:lnTlToBr w="12700" cmpd="sng">
                      <a:noFill/>
                      <a:prstDash val="solid"/>
                    </a:lnTlToBr>
                    <a:lnBlToTr w="12700" cmpd="sng">
                      <a:noFill/>
                      <a:prstDash val="solid"/>
                    </a:lnBlToTr>
                    <a:solidFill>
                      <a:srgbClr val="F6F9F7">
                        <a:lumMod val="75000"/>
                      </a:srgbClr>
                    </a:solidFill>
                  </a:tcPr>
                </a:tc>
                <a:tc>
                  <a:txBody>
                    <a:bodyPr/>
                    <a:lstStyle/>
                    <a:p>
                      <a:pPr algn="ctr"/>
                      <a:endParaRPr kumimoji="1" lang="ja-JP" altLang="en-US" dirty="0"/>
                    </a:p>
                  </a:txBody>
                  <a:tcPr anchor="ctr">
                    <a:lnL w="12700" cap="flat" cmpd="sng" algn="ctr">
                      <a:solidFill>
                        <a:srgbClr val="FEFFFF"/>
                      </a:solidFill>
                      <a:prstDash val="solid"/>
                      <a:round/>
                      <a:headEnd type="none" w="med" len="med"/>
                      <a:tailEnd type="none" w="med" len="med"/>
                    </a:lnL>
                    <a:lnR w="12700" cap="flat" cmpd="sng" algn="ctr">
                      <a:solidFill>
                        <a:srgbClr val="FEFFFF"/>
                      </a:solidFill>
                      <a:prstDash val="solid"/>
                      <a:round/>
                      <a:headEnd type="none" w="med" len="med"/>
                      <a:tailEnd type="none" w="med" len="med"/>
                    </a:lnR>
                    <a:lnT w="38100" cap="flat" cmpd="sng" algn="ctr">
                      <a:solidFill>
                        <a:srgbClr val="FEFFFF"/>
                      </a:solidFill>
                      <a:prstDash val="solid"/>
                      <a:round/>
                      <a:headEnd type="none" w="med" len="med"/>
                      <a:tailEnd type="none" w="med" len="med"/>
                    </a:lnT>
                    <a:lnB w="12700" cap="flat" cmpd="sng" algn="ctr">
                      <a:solidFill>
                        <a:srgbClr val="FEFFFF"/>
                      </a:solidFill>
                      <a:prstDash val="solid"/>
                      <a:round/>
                      <a:headEnd type="none" w="med" len="med"/>
                      <a:tailEnd type="none" w="med" len="med"/>
                    </a:lnB>
                    <a:lnTlToBr w="12700" cmpd="sng">
                      <a:noFill/>
                      <a:prstDash val="solid"/>
                    </a:lnTlToBr>
                    <a:lnBlToTr w="12700" cmpd="sng">
                      <a:noFill/>
                      <a:prstDash val="solid"/>
                    </a:lnBlToTr>
                    <a:solidFill>
                      <a:srgbClr val="F6F9F7">
                        <a:lumMod val="75000"/>
                      </a:srgbClr>
                    </a:solidFill>
                  </a:tcPr>
                </a:tc>
                <a:tc>
                  <a:txBody>
                    <a:bodyPr/>
                    <a:lstStyle/>
                    <a:p>
                      <a:pPr algn="ctr"/>
                      <a:endParaRPr kumimoji="1" lang="ja-JP" altLang="en-US"/>
                    </a:p>
                  </a:txBody>
                  <a:tcPr anchor="ctr">
                    <a:lnL w="12700" cap="flat" cmpd="sng" algn="ctr">
                      <a:solidFill>
                        <a:srgbClr val="FEFFFF"/>
                      </a:solidFill>
                      <a:prstDash val="solid"/>
                      <a:round/>
                      <a:headEnd type="none" w="med" len="med"/>
                      <a:tailEnd type="none" w="med" len="med"/>
                    </a:lnL>
                    <a:lnR w="12700" cmpd="sng">
                      <a:solidFill>
                        <a:srgbClr val="FEFFFF"/>
                      </a:solidFill>
                    </a:lnR>
                    <a:lnT w="38100" cap="flat" cmpd="sng" algn="ctr">
                      <a:solidFill>
                        <a:srgbClr val="FEFFFF"/>
                      </a:solidFill>
                      <a:prstDash val="solid"/>
                      <a:round/>
                      <a:headEnd type="none" w="med" len="med"/>
                      <a:tailEnd type="none" w="med" len="med"/>
                    </a:lnT>
                    <a:lnB w="12700" cap="flat" cmpd="sng" algn="ctr">
                      <a:solidFill>
                        <a:srgbClr val="FEFFFF"/>
                      </a:solidFill>
                      <a:prstDash val="solid"/>
                      <a:round/>
                      <a:headEnd type="none" w="med" len="med"/>
                      <a:tailEnd type="none" w="med" len="med"/>
                    </a:lnB>
                    <a:lnTlToBr w="12700" cmpd="sng">
                      <a:noFill/>
                      <a:prstDash val="solid"/>
                    </a:lnTlToBr>
                    <a:lnBlToTr w="12700" cmpd="sng">
                      <a:noFill/>
                      <a:prstDash val="solid"/>
                    </a:lnBlToTr>
                    <a:solidFill>
                      <a:srgbClr val="F6F9F7">
                        <a:lumMod val="75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endParaRPr kumimoji="1" lang="ja-JP" altLang="en-US"/>
                    </a:p>
                  </a:txBody>
                  <a:tcPr anchor="ctr">
                    <a:lnL w="12700" cmpd="sng">
                      <a:solidFill>
                        <a:srgbClr val="FEFFFF"/>
                      </a:solidFill>
                    </a:lnL>
                    <a:lnR w="12700" cmpd="sng">
                      <a:solidFill>
                        <a:srgbClr val="FEFFFF"/>
                      </a:solidFill>
                    </a:lnR>
                    <a:lnT w="38100" cmpd="sng">
                      <a:solidFill>
                        <a:srgbClr val="FEFFFF"/>
                      </a:solidFill>
                    </a:lnT>
                    <a:lnB w="12700" cmpd="sng">
                      <a:solidFill>
                        <a:srgbClr val="FEFFFF"/>
                      </a:solidFill>
                    </a:lnB>
                    <a:lnTlToBr w="12700" cmpd="sng">
                      <a:noFill/>
                      <a:prstDash val="solid"/>
                    </a:lnTlToBr>
                    <a:lnBlToTr w="12700" cmpd="sng">
                      <a:noFill/>
                      <a:prstDash val="solid"/>
                    </a:lnBlToTr>
                    <a:solidFill>
                      <a:srgbClr val="F6F9F7">
                        <a:lumMod val="75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endParaRPr kumimoji="1" lang="ja-JP" altLang="en-US"/>
                    </a:p>
                  </a:txBody>
                  <a:tcPr anchor="ctr">
                    <a:lnL w="12700" cmpd="sng">
                      <a:solidFill>
                        <a:srgbClr val="FEFFFF"/>
                      </a:solidFill>
                    </a:lnL>
                    <a:lnR w="12700" cmpd="sng">
                      <a:solidFill>
                        <a:srgbClr val="FEFFFF"/>
                      </a:solidFill>
                    </a:lnR>
                    <a:lnT w="38100" cmpd="sng">
                      <a:solidFill>
                        <a:srgbClr val="FEFFFF"/>
                      </a:solidFill>
                    </a:lnT>
                    <a:lnB w="12700" cmpd="sng">
                      <a:solidFill>
                        <a:srgbClr val="FEFFFF"/>
                      </a:solidFill>
                    </a:lnB>
                    <a:lnTlToBr w="12700" cmpd="sng">
                      <a:noFill/>
                      <a:prstDash val="solid"/>
                    </a:lnTlToBr>
                    <a:lnBlToTr w="12700" cmpd="sng">
                      <a:noFill/>
                      <a:prstDash val="solid"/>
                    </a:lnBlToTr>
                    <a:solidFill>
                      <a:srgbClr val="F6F9F7">
                        <a:lumMod val="75000"/>
                      </a:srgbClr>
                    </a:solidFill>
                  </a:tcPr>
                </a:tc>
                <a:extLst>
                  <a:ext uri="{0D108BD9-81ED-4DB2-BD59-A6C34878D82A}">
                    <a16:rowId xmlns:a16="http://schemas.microsoft.com/office/drawing/2014/main" val="1117529656"/>
                  </a:ext>
                </a:extLst>
              </a:tr>
              <a:tr h="1116330">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ja-JP"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供給確保</a:t>
                      </a:r>
                      <a:r>
                        <a:rPr kumimoji="1" lang="en-US" altLang="ja-JP" sz="1600" b="1" dirty="0">
                          <a:latin typeface="BIZ UDPゴシック" panose="020B0400000000000000" pitchFamily="50" charset="-128"/>
                          <a:ea typeface="BIZ UDPゴシック" panose="020B0400000000000000" pitchFamily="50" charset="-128"/>
                        </a:rPr>
                        <a:t>】</a:t>
                      </a:r>
                    </a:p>
                    <a:p>
                      <a:pPr marL="85725" indent="-85725" algn="l"/>
                      <a:r>
                        <a:rPr kumimoji="1" lang="ja-JP" altLang="en-US" sz="1400" dirty="0">
                          <a:latin typeface="BIZ UDPゴシック" panose="020B0400000000000000" pitchFamily="50" charset="-128"/>
                          <a:ea typeface="BIZ UDPゴシック" panose="020B0400000000000000" pitchFamily="50" charset="-128"/>
                        </a:rPr>
                        <a:t>・サプライチェーン構築</a:t>
                      </a:r>
                      <a:endParaRPr kumimoji="1" lang="en-US" altLang="ja-JP" sz="1400" dirty="0">
                        <a:latin typeface="BIZ UDPゴシック" panose="020B0400000000000000" pitchFamily="50" charset="-128"/>
                        <a:ea typeface="BIZ UDPゴシック" panose="020B0400000000000000" pitchFamily="50" charset="-128"/>
                      </a:endParaRPr>
                    </a:p>
                    <a:p>
                      <a:pPr algn="l"/>
                      <a:r>
                        <a:rPr kumimoji="1" lang="ja-JP" altLang="en-US" sz="1400" dirty="0">
                          <a:latin typeface="BIZ UDPゴシック" panose="020B0400000000000000" pitchFamily="50" charset="-128"/>
                          <a:ea typeface="BIZ UDPゴシック" panose="020B0400000000000000" pitchFamily="50" charset="-128"/>
                        </a:rPr>
                        <a:t>・インフラ整備</a:t>
                      </a:r>
                    </a:p>
                  </a:txBody>
                  <a:tcPr anchor="ctr">
                    <a:lnL w="12700" cmpd="sng">
                      <a:solidFill>
                        <a:srgbClr val="FEFFFF"/>
                      </a:solidFill>
                    </a:lnL>
                    <a:lnR w="12700" cap="flat" cmpd="sng" algn="ctr">
                      <a:solidFill>
                        <a:srgbClr val="FEFFFF"/>
                      </a:solidFill>
                      <a:prstDash val="solid"/>
                      <a:round/>
                      <a:headEnd type="none" w="med" len="med"/>
                      <a:tailEnd type="none" w="med" len="med"/>
                    </a:lnR>
                    <a:lnT w="12700" cap="flat" cmpd="sng" algn="ctr">
                      <a:solidFill>
                        <a:srgbClr val="FEFFFF"/>
                      </a:solidFill>
                      <a:prstDash val="solid"/>
                      <a:round/>
                      <a:headEnd type="none" w="med" len="med"/>
                      <a:tailEnd type="none" w="med" len="med"/>
                    </a:lnT>
                    <a:lnB w="12700" cap="flat" cmpd="sng" algn="ctr">
                      <a:solidFill>
                        <a:srgbClr val="FEFFFF"/>
                      </a:solidFill>
                      <a:prstDash val="solid"/>
                      <a:round/>
                      <a:headEnd type="none" w="med" len="med"/>
                      <a:tailEnd type="none" w="med" len="med"/>
                    </a:lnB>
                    <a:lnTlToBr w="12700" cmpd="sng">
                      <a:noFill/>
                      <a:prstDash val="solid"/>
                    </a:lnTlToBr>
                    <a:lnBlToTr w="12700" cmpd="sng">
                      <a:noFill/>
                      <a:prstDash val="solid"/>
                    </a:lnBlToTr>
                    <a:solidFill>
                      <a:srgbClr val="DBDDDD"/>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endParaRPr kumimoji="1" lang="ja-JP" altLang="en-US" dirty="0"/>
                    </a:p>
                  </a:txBody>
                  <a:tcPr anchor="ctr">
                    <a:lnL w="12700" cap="flat" cmpd="sng" algn="ctr">
                      <a:solidFill>
                        <a:srgbClr val="FEFFFF"/>
                      </a:solidFill>
                      <a:prstDash val="solid"/>
                      <a:round/>
                      <a:headEnd type="none" w="med" len="med"/>
                      <a:tailEnd type="none" w="med" len="med"/>
                    </a:lnL>
                    <a:lnR w="12700" cap="flat" cmpd="sng" algn="ctr">
                      <a:solidFill>
                        <a:srgbClr val="FEFFFF"/>
                      </a:solidFill>
                      <a:prstDash val="solid"/>
                      <a:round/>
                      <a:headEnd type="none" w="med" len="med"/>
                      <a:tailEnd type="none" w="med" len="med"/>
                    </a:lnR>
                    <a:lnT w="12700" cap="flat" cmpd="sng" algn="ctr">
                      <a:solidFill>
                        <a:srgbClr val="FEFFFF"/>
                      </a:solidFill>
                      <a:prstDash val="solid"/>
                      <a:round/>
                      <a:headEnd type="none" w="med" len="med"/>
                      <a:tailEnd type="none" w="med" len="med"/>
                    </a:lnT>
                    <a:lnB w="12700" cap="flat" cmpd="sng" algn="ctr">
                      <a:solidFill>
                        <a:srgbClr val="FEFFFF"/>
                      </a:solidFill>
                      <a:prstDash val="solid"/>
                      <a:round/>
                      <a:headEnd type="none" w="med" len="med"/>
                      <a:tailEnd type="none" w="med" len="med"/>
                    </a:lnB>
                    <a:lnTlToBr w="12700" cmpd="sng">
                      <a:noFill/>
                      <a:prstDash val="solid"/>
                    </a:lnTlToBr>
                    <a:lnBlToTr w="12700" cmpd="sng">
                      <a:noFill/>
                      <a:prstDash val="solid"/>
                    </a:lnBlToTr>
                    <a:solidFill>
                      <a:srgbClr val="D8E5DD"/>
                    </a:solidFill>
                  </a:tcPr>
                </a:tc>
                <a:tc>
                  <a:txBody>
                    <a:bodyPr/>
                    <a:lstStyle/>
                    <a:p>
                      <a:pPr algn="ctr"/>
                      <a:endParaRPr kumimoji="1" lang="ja-JP" altLang="en-US" dirty="0"/>
                    </a:p>
                  </a:txBody>
                  <a:tcPr anchor="ctr">
                    <a:lnL w="12700" cap="flat" cmpd="sng" algn="ctr">
                      <a:solidFill>
                        <a:srgbClr val="FEFFFF"/>
                      </a:solidFill>
                      <a:prstDash val="solid"/>
                      <a:round/>
                      <a:headEnd type="none" w="med" len="med"/>
                      <a:tailEnd type="none" w="med" len="med"/>
                    </a:lnL>
                    <a:lnR w="12700" cap="flat" cmpd="sng" algn="ctr">
                      <a:solidFill>
                        <a:srgbClr val="FEFFFF"/>
                      </a:solidFill>
                      <a:prstDash val="solid"/>
                      <a:round/>
                      <a:headEnd type="none" w="med" len="med"/>
                      <a:tailEnd type="none" w="med" len="med"/>
                    </a:lnR>
                    <a:lnT w="12700" cap="flat" cmpd="sng" algn="ctr">
                      <a:solidFill>
                        <a:srgbClr val="FEFFFF"/>
                      </a:solidFill>
                      <a:prstDash val="solid"/>
                      <a:round/>
                      <a:headEnd type="none" w="med" len="med"/>
                      <a:tailEnd type="none" w="med" len="med"/>
                    </a:lnT>
                    <a:lnB w="12700" cap="flat" cmpd="sng" algn="ctr">
                      <a:solidFill>
                        <a:srgbClr val="FEFFFF"/>
                      </a:solidFill>
                      <a:prstDash val="solid"/>
                      <a:round/>
                      <a:headEnd type="none" w="med" len="med"/>
                      <a:tailEnd type="none" w="med" len="med"/>
                    </a:lnB>
                    <a:lnTlToBr w="12700" cmpd="sng">
                      <a:noFill/>
                      <a:prstDash val="solid"/>
                    </a:lnTlToBr>
                    <a:lnBlToTr w="12700" cmpd="sng">
                      <a:noFill/>
                      <a:prstDash val="solid"/>
                    </a:lnBlToTr>
                    <a:solidFill>
                      <a:srgbClr val="D8E5DD"/>
                    </a:solidFill>
                  </a:tcPr>
                </a:tc>
                <a:tc>
                  <a:txBody>
                    <a:bodyPr/>
                    <a:lstStyle/>
                    <a:p>
                      <a:pPr algn="ctr"/>
                      <a:endParaRPr kumimoji="1" lang="ja-JP" altLang="en-US" dirty="0"/>
                    </a:p>
                  </a:txBody>
                  <a:tcPr anchor="ctr">
                    <a:lnL w="12700" cap="flat" cmpd="sng" algn="ctr">
                      <a:solidFill>
                        <a:srgbClr val="FEFFFF"/>
                      </a:solidFill>
                      <a:prstDash val="solid"/>
                      <a:round/>
                      <a:headEnd type="none" w="med" len="med"/>
                      <a:tailEnd type="none" w="med" len="med"/>
                    </a:lnL>
                    <a:lnR w="12700" cap="flat" cmpd="sng" algn="ctr">
                      <a:solidFill>
                        <a:srgbClr val="FEFFFF"/>
                      </a:solidFill>
                      <a:prstDash val="solid"/>
                      <a:round/>
                      <a:headEnd type="none" w="med" len="med"/>
                      <a:tailEnd type="none" w="med" len="med"/>
                    </a:lnR>
                    <a:lnT w="12700" cap="flat" cmpd="sng" algn="ctr">
                      <a:solidFill>
                        <a:srgbClr val="FEFFFF"/>
                      </a:solidFill>
                      <a:prstDash val="solid"/>
                      <a:round/>
                      <a:headEnd type="none" w="med" len="med"/>
                      <a:tailEnd type="none" w="med" len="med"/>
                    </a:lnT>
                    <a:lnB w="12700" cap="flat" cmpd="sng" algn="ctr">
                      <a:solidFill>
                        <a:srgbClr val="FEFFFF"/>
                      </a:solidFill>
                      <a:prstDash val="solid"/>
                      <a:round/>
                      <a:headEnd type="none" w="med" len="med"/>
                      <a:tailEnd type="none" w="med" len="med"/>
                    </a:lnB>
                    <a:lnTlToBr w="12700" cmpd="sng">
                      <a:noFill/>
                      <a:prstDash val="solid"/>
                    </a:lnTlToBr>
                    <a:lnBlToTr w="12700" cmpd="sng">
                      <a:noFill/>
                      <a:prstDash val="solid"/>
                    </a:lnBlToTr>
                    <a:solidFill>
                      <a:srgbClr val="D8E5DD"/>
                    </a:solidFill>
                  </a:tcPr>
                </a:tc>
                <a:tc>
                  <a:txBody>
                    <a:bodyPr/>
                    <a:lstStyle/>
                    <a:p>
                      <a:pPr algn="ctr"/>
                      <a:endParaRPr kumimoji="1" lang="ja-JP" altLang="en-US" dirty="0"/>
                    </a:p>
                  </a:txBody>
                  <a:tcPr anchor="ctr">
                    <a:lnL w="12700" cap="flat" cmpd="sng" algn="ctr">
                      <a:solidFill>
                        <a:srgbClr val="FEFFFF"/>
                      </a:solidFill>
                      <a:prstDash val="solid"/>
                      <a:round/>
                      <a:headEnd type="none" w="med" len="med"/>
                      <a:tailEnd type="none" w="med" len="med"/>
                    </a:lnL>
                    <a:lnR w="12700" cap="flat" cmpd="sng" algn="ctr">
                      <a:solidFill>
                        <a:srgbClr val="FEFFFF"/>
                      </a:solidFill>
                      <a:prstDash val="solid"/>
                      <a:round/>
                      <a:headEnd type="none" w="med" len="med"/>
                      <a:tailEnd type="none" w="med" len="med"/>
                    </a:lnR>
                    <a:lnT w="12700" cap="flat" cmpd="sng" algn="ctr">
                      <a:solidFill>
                        <a:srgbClr val="FEFFFF"/>
                      </a:solidFill>
                      <a:prstDash val="solid"/>
                      <a:round/>
                      <a:headEnd type="none" w="med" len="med"/>
                      <a:tailEnd type="none" w="med" len="med"/>
                    </a:lnT>
                    <a:lnB w="12700" cap="flat" cmpd="sng" algn="ctr">
                      <a:solidFill>
                        <a:srgbClr val="FEFFFF"/>
                      </a:solidFill>
                      <a:prstDash val="solid"/>
                      <a:round/>
                      <a:headEnd type="none" w="med" len="med"/>
                      <a:tailEnd type="none" w="med" len="med"/>
                    </a:lnB>
                    <a:lnTlToBr w="12700" cmpd="sng">
                      <a:noFill/>
                      <a:prstDash val="solid"/>
                    </a:lnTlToBr>
                    <a:lnBlToTr w="12700" cmpd="sng">
                      <a:noFill/>
                      <a:prstDash val="solid"/>
                    </a:lnBlToTr>
                    <a:solidFill>
                      <a:srgbClr val="D8E5DD"/>
                    </a:solidFill>
                  </a:tcPr>
                </a:tc>
                <a:tc>
                  <a:txBody>
                    <a:bodyPr/>
                    <a:lstStyle/>
                    <a:p>
                      <a:pPr algn="ctr"/>
                      <a:endParaRPr kumimoji="1" lang="ja-JP" altLang="en-US" dirty="0"/>
                    </a:p>
                  </a:txBody>
                  <a:tcPr anchor="ctr">
                    <a:lnL w="12700" cap="flat" cmpd="sng" algn="ctr">
                      <a:solidFill>
                        <a:srgbClr val="FEFFFF"/>
                      </a:solidFill>
                      <a:prstDash val="solid"/>
                      <a:round/>
                      <a:headEnd type="none" w="med" len="med"/>
                      <a:tailEnd type="none" w="med" len="med"/>
                    </a:lnL>
                    <a:lnR w="12700" cap="flat" cmpd="sng" algn="ctr">
                      <a:solidFill>
                        <a:srgbClr val="FEFFFF"/>
                      </a:solidFill>
                      <a:prstDash val="solid"/>
                      <a:round/>
                      <a:headEnd type="none" w="med" len="med"/>
                      <a:tailEnd type="none" w="med" len="med"/>
                    </a:lnR>
                    <a:lnT w="12700" cap="flat" cmpd="sng" algn="ctr">
                      <a:solidFill>
                        <a:srgbClr val="FEFFFF"/>
                      </a:solidFill>
                      <a:prstDash val="solid"/>
                      <a:round/>
                      <a:headEnd type="none" w="med" len="med"/>
                      <a:tailEnd type="none" w="med" len="med"/>
                    </a:lnT>
                    <a:lnB w="12700" cap="flat" cmpd="sng" algn="ctr">
                      <a:solidFill>
                        <a:srgbClr val="FEFFFF"/>
                      </a:solidFill>
                      <a:prstDash val="solid"/>
                      <a:round/>
                      <a:headEnd type="none" w="med" len="med"/>
                      <a:tailEnd type="none" w="med" len="med"/>
                    </a:lnB>
                    <a:lnTlToBr w="12700" cmpd="sng">
                      <a:noFill/>
                      <a:prstDash val="solid"/>
                    </a:lnTlToBr>
                    <a:lnBlToTr w="12700" cmpd="sng">
                      <a:noFill/>
                      <a:prstDash val="solid"/>
                    </a:lnBlToTr>
                    <a:solidFill>
                      <a:srgbClr val="D8E5DD"/>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endParaRPr kumimoji="1" lang="ja-JP" altLang="en-US"/>
                    </a:p>
                  </a:txBody>
                  <a:tcPr anchor="ctr">
                    <a:lnL w="12700" cap="flat" cmpd="sng" algn="ctr">
                      <a:solidFill>
                        <a:srgbClr val="FEFFFF"/>
                      </a:solidFill>
                      <a:prstDash val="solid"/>
                      <a:round/>
                      <a:headEnd type="none" w="med" len="med"/>
                      <a:tailEnd type="none" w="med" len="med"/>
                    </a:lnL>
                    <a:lnR w="12700" cap="flat" cmpd="sng" algn="ctr">
                      <a:solidFill>
                        <a:srgbClr val="FEFFFF"/>
                      </a:solidFill>
                      <a:prstDash val="solid"/>
                      <a:round/>
                      <a:headEnd type="none" w="med" len="med"/>
                      <a:tailEnd type="none" w="med" len="med"/>
                    </a:lnR>
                    <a:lnT w="12700" cap="flat" cmpd="sng" algn="ctr">
                      <a:solidFill>
                        <a:srgbClr val="FEFFFF"/>
                      </a:solidFill>
                      <a:prstDash val="solid"/>
                      <a:round/>
                      <a:headEnd type="none" w="med" len="med"/>
                      <a:tailEnd type="none" w="med" len="med"/>
                    </a:lnT>
                    <a:lnB w="12700" cap="flat" cmpd="sng" algn="ctr">
                      <a:solidFill>
                        <a:srgbClr val="FEFFFF"/>
                      </a:solidFill>
                      <a:prstDash val="solid"/>
                      <a:round/>
                      <a:headEnd type="none" w="med" len="med"/>
                      <a:tailEnd type="none" w="med" len="med"/>
                    </a:lnB>
                    <a:lnTlToBr w="12700" cmpd="sng">
                      <a:noFill/>
                      <a:prstDash val="solid"/>
                    </a:lnTlToBr>
                    <a:lnBlToTr w="12700" cmpd="sng">
                      <a:noFill/>
                      <a:prstDash val="solid"/>
                    </a:lnBlToTr>
                    <a:solidFill>
                      <a:srgbClr val="D8E5DD"/>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endParaRPr kumimoji="1" lang="ja-JP" altLang="en-US" dirty="0"/>
                    </a:p>
                  </a:txBody>
                  <a:tcPr anchor="ctr">
                    <a:lnL w="12700" cap="flat" cmpd="sng" algn="ctr">
                      <a:solidFill>
                        <a:srgbClr val="FEFFFF"/>
                      </a:solidFill>
                      <a:prstDash val="solid"/>
                      <a:round/>
                      <a:headEnd type="none" w="med" len="med"/>
                      <a:tailEnd type="none" w="med" len="med"/>
                    </a:lnL>
                    <a:lnR w="12700" cap="flat" cmpd="sng" algn="ctr">
                      <a:solidFill>
                        <a:srgbClr val="FEFFFF"/>
                      </a:solidFill>
                      <a:prstDash val="solid"/>
                      <a:round/>
                      <a:headEnd type="none" w="med" len="med"/>
                      <a:tailEnd type="none" w="med" len="med"/>
                    </a:lnR>
                    <a:lnT w="12700" cap="flat" cmpd="sng" algn="ctr">
                      <a:solidFill>
                        <a:srgbClr val="FEFFFF"/>
                      </a:solidFill>
                      <a:prstDash val="solid"/>
                      <a:round/>
                      <a:headEnd type="none" w="med" len="med"/>
                      <a:tailEnd type="none" w="med" len="med"/>
                    </a:lnT>
                    <a:lnB w="12700" cap="flat" cmpd="sng" algn="ctr">
                      <a:solidFill>
                        <a:srgbClr val="FEFFFF"/>
                      </a:solidFill>
                      <a:prstDash val="solid"/>
                      <a:round/>
                      <a:headEnd type="none" w="med" len="med"/>
                      <a:tailEnd type="none" w="med" len="med"/>
                    </a:lnB>
                    <a:lnTlToBr w="12700" cmpd="sng">
                      <a:noFill/>
                      <a:prstDash val="solid"/>
                    </a:lnTlToBr>
                    <a:lnBlToTr w="12700" cmpd="sng">
                      <a:noFill/>
                      <a:prstDash val="solid"/>
                    </a:lnBlToTr>
                    <a:solidFill>
                      <a:srgbClr val="D8E5DD"/>
                    </a:solidFill>
                  </a:tcPr>
                </a:tc>
                <a:extLst>
                  <a:ext uri="{0D108BD9-81ED-4DB2-BD59-A6C34878D82A}">
                    <a16:rowId xmlns:a16="http://schemas.microsoft.com/office/drawing/2014/main" val="453214918"/>
                  </a:ext>
                </a:extLst>
              </a:tr>
            </a:tbl>
          </a:graphicData>
        </a:graphic>
      </p:graphicFrame>
      <p:sp>
        <p:nvSpPr>
          <p:cNvPr id="23" name="矢印: 五方向 22">
            <a:extLst>
              <a:ext uri="{FF2B5EF4-FFF2-40B4-BE49-F238E27FC236}">
                <a16:creationId xmlns:a16="http://schemas.microsoft.com/office/drawing/2014/main" id="{1AEBDDC0-3BB9-51D0-A188-FB061B1081B2}"/>
              </a:ext>
            </a:extLst>
          </p:cNvPr>
          <p:cNvSpPr/>
          <p:nvPr/>
        </p:nvSpPr>
        <p:spPr bwMode="auto">
          <a:xfrm>
            <a:off x="9056872" y="3206182"/>
            <a:ext cx="1386539" cy="716433"/>
          </a:xfrm>
          <a:prstGeom prst="homePlate">
            <a:avLst>
              <a:gd name="adj" fmla="val 43038"/>
            </a:avLst>
          </a:prstGeom>
          <a:solidFill>
            <a:srgbClr val="727070"/>
          </a:solidFill>
          <a:ln w="9525">
            <a:solidFill>
              <a:srgbClr val="B2B2B2"/>
            </a:solidFill>
            <a:miter lim="800000"/>
            <a:headEnd/>
            <a:tailEnd/>
          </a:ln>
          <a:effectLst/>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300" b="1" i="0" u="none" strike="noStrike" kern="0" cap="none" spc="0" normalizeH="0" baseline="0" noProof="0" dirty="0">
                <a:ln>
                  <a:noFill/>
                </a:ln>
                <a:solidFill>
                  <a:srgbClr val="FEFFFF"/>
                </a:solidFill>
                <a:effectLst/>
                <a:uLnTx/>
                <a:uFillTx/>
                <a:latin typeface="BIZ UDPゴシック" panose="020B0400000000000000" pitchFamily="50" charset="-128"/>
                <a:ea typeface="BIZ UDPゴシック" panose="020B0400000000000000" pitchFamily="50" charset="-128"/>
                <a:cs typeface="+mn-cs"/>
              </a:rPr>
              <a:t>初期商用化</a:t>
            </a:r>
            <a:endParaRPr kumimoji="0" lang="en-US" altLang="ja-JP" sz="1300" b="1" i="0" u="none" strike="noStrike" kern="0" cap="none" spc="0" normalizeH="0" baseline="0" noProof="0" dirty="0">
              <a:ln>
                <a:noFill/>
              </a:ln>
              <a:solidFill>
                <a:srgbClr val="FEFFFF"/>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dirty="0">
                <a:ln>
                  <a:noFill/>
                </a:ln>
                <a:solidFill>
                  <a:srgbClr val="FEFFFF"/>
                </a:solidFill>
                <a:effectLst/>
                <a:uLnTx/>
                <a:uFillTx/>
                <a:latin typeface="BIZ UDPゴシック" panose="020B0400000000000000" pitchFamily="50" charset="-128"/>
                <a:ea typeface="BIZ UDPゴシック" panose="020B0400000000000000" pitchFamily="50" charset="-128"/>
                <a:cs typeface="+mn-cs"/>
              </a:rPr>
              <a:t>（～</a:t>
            </a:r>
            <a:r>
              <a:rPr kumimoji="0" lang="en-US" altLang="ja-JP" sz="1200" b="1" i="0" u="none" strike="noStrike" kern="0" cap="none" spc="0" normalizeH="0" baseline="0" noProof="0" dirty="0">
                <a:ln>
                  <a:noFill/>
                </a:ln>
                <a:solidFill>
                  <a:srgbClr val="FEFFFF"/>
                </a:solidFill>
                <a:effectLst/>
                <a:uLnTx/>
                <a:uFillTx/>
                <a:latin typeface="BIZ UDPゴシック" panose="020B0400000000000000" pitchFamily="50" charset="-128"/>
                <a:ea typeface="BIZ UDPゴシック" panose="020B0400000000000000" pitchFamily="50" charset="-128"/>
                <a:cs typeface="+mn-cs"/>
              </a:rPr>
              <a:t>2035</a:t>
            </a:r>
            <a:r>
              <a:rPr kumimoji="0" lang="ja-JP" altLang="en-US" sz="1200" b="1" i="0" u="none" strike="noStrike" kern="0" cap="none" spc="0" normalizeH="0" baseline="0" noProof="0" dirty="0">
                <a:ln>
                  <a:noFill/>
                </a:ln>
                <a:solidFill>
                  <a:srgbClr val="FEFFFF"/>
                </a:solidFill>
                <a:effectLst/>
                <a:uLnTx/>
                <a:uFillTx/>
                <a:latin typeface="BIZ UDPゴシック" panose="020B0400000000000000" pitchFamily="50" charset="-128"/>
                <a:ea typeface="BIZ UDPゴシック" panose="020B0400000000000000" pitchFamily="50" charset="-128"/>
                <a:cs typeface="+mn-cs"/>
              </a:rPr>
              <a:t>年）</a:t>
            </a:r>
          </a:p>
        </p:txBody>
      </p:sp>
      <p:sp>
        <p:nvSpPr>
          <p:cNvPr id="24" name="矢印: 五方向 23">
            <a:extLst>
              <a:ext uri="{FF2B5EF4-FFF2-40B4-BE49-F238E27FC236}">
                <a16:creationId xmlns:a16="http://schemas.microsoft.com/office/drawing/2014/main" id="{81920787-4C26-C748-43F1-8E44808F3670}"/>
              </a:ext>
            </a:extLst>
          </p:cNvPr>
          <p:cNvSpPr/>
          <p:nvPr/>
        </p:nvSpPr>
        <p:spPr bwMode="auto">
          <a:xfrm>
            <a:off x="1818776" y="3227106"/>
            <a:ext cx="7190573" cy="279485"/>
          </a:xfrm>
          <a:prstGeom prst="homePlate">
            <a:avLst/>
          </a:prstGeom>
          <a:solidFill>
            <a:srgbClr val="727070"/>
          </a:solidFill>
          <a:ln w="9525">
            <a:solidFill>
              <a:srgbClr val="B2B2B2"/>
            </a:solidFill>
            <a:miter lim="800000"/>
            <a:headEnd/>
            <a:tailEnd/>
          </a:ln>
          <a:effectLst/>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300" b="1" i="0" u="none" strike="noStrike" kern="0" cap="none" spc="0" normalizeH="0" baseline="0" noProof="0" dirty="0">
                <a:ln>
                  <a:noFill/>
                </a:ln>
                <a:solidFill>
                  <a:srgbClr val="FEFFFF"/>
                </a:solidFill>
                <a:effectLst/>
                <a:uLnTx/>
                <a:uFillTx/>
                <a:latin typeface="BIZ UDPゴシック" panose="020B0400000000000000" pitchFamily="50" charset="-128"/>
                <a:ea typeface="BIZ UDPゴシック" panose="020B0400000000000000" pitchFamily="50" charset="-128"/>
                <a:cs typeface="+mn-cs"/>
              </a:rPr>
              <a:t>社会実装に向けた実証・機運醸成・参入促進（～</a:t>
            </a:r>
            <a:r>
              <a:rPr kumimoji="0" lang="en-US" altLang="ja-JP" sz="1300" b="1" i="0" u="none" strike="noStrike" kern="0" cap="none" spc="0" normalizeH="0" baseline="0" noProof="0" dirty="0">
                <a:ln>
                  <a:noFill/>
                </a:ln>
                <a:solidFill>
                  <a:srgbClr val="FEFFFF"/>
                </a:solidFill>
                <a:effectLst/>
                <a:uLnTx/>
                <a:uFillTx/>
                <a:latin typeface="BIZ UDPゴシック" panose="020B0400000000000000" pitchFamily="50" charset="-128"/>
                <a:ea typeface="BIZ UDPゴシック" panose="020B0400000000000000" pitchFamily="50" charset="-128"/>
                <a:cs typeface="+mn-cs"/>
              </a:rPr>
              <a:t>2030</a:t>
            </a:r>
            <a:r>
              <a:rPr kumimoji="0" lang="ja-JP" altLang="en-US" sz="1300" b="1" i="0" u="none" strike="noStrike" kern="0" cap="none" spc="0" normalizeH="0" baseline="0" noProof="0" dirty="0">
                <a:ln>
                  <a:noFill/>
                </a:ln>
                <a:solidFill>
                  <a:srgbClr val="FEFFFF"/>
                </a:solidFill>
                <a:effectLst/>
                <a:uLnTx/>
                <a:uFillTx/>
                <a:latin typeface="BIZ UDPゴシック" panose="020B0400000000000000" pitchFamily="50" charset="-128"/>
                <a:ea typeface="BIZ UDPゴシック" panose="020B0400000000000000" pitchFamily="50" charset="-128"/>
                <a:cs typeface="+mn-cs"/>
              </a:rPr>
              <a:t>年）</a:t>
            </a:r>
          </a:p>
        </p:txBody>
      </p:sp>
      <p:sp>
        <p:nvSpPr>
          <p:cNvPr id="25" name="矢印: 五方向 24">
            <a:extLst>
              <a:ext uri="{FF2B5EF4-FFF2-40B4-BE49-F238E27FC236}">
                <a16:creationId xmlns:a16="http://schemas.microsoft.com/office/drawing/2014/main" id="{687C092C-9136-E5A9-E4CA-D45A786DBA4F}"/>
              </a:ext>
            </a:extLst>
          </p:cNvPr>
          <p:cNvSpPr/>
          <p:nvPr/>
        </p:nvSpPr>
        <p:spPr bwMode="auto">
          <a:xfrm>
            <a:off x="10453035" y="3196114"/>
            <a:ext cx="1386539" cy="726502"/>
          </a:xfrm>
          <a:prstGeom prst="homePlate">
            <a:avLst>
              <a:gd name="adj" fmla="val 44279"/>
            </a:avLst>
          </a:prstGeom>
          <a:solidFill>
            <a:srgbClr val="727070"/>
          </a:solidFill>
          <a:ln w="9525">
            <a:solidFill>
              <a:srgbClr val="B2B2B2"/>
            </a:solidFill>
            <a:miter lim="800000"/>
            <a:headEnd/>
            <a:tailEnd/>
          </a:ln>
          <a:effectLst/>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300" b="1" i="0" u="none" strike="noStrike" kern="0" cap="none" spc="0" normalizeH="0" baseline="0" noProof="0" dirty="0">
                <a:ln>
                  <a:noFill/>
                </a:ln>
                <a:solidFill>
                  <a:srgbClr val="FEFFFF"/>
                </a:solidFill>
                <a:effectLst/>
                <a:uLnTx/>
                <a:uFillTx/>
                <a:latin typeface="BIZ UDPゴシック" panose="020B0400000000000000" pitchFamily="50" charset="-128"/>
                <a:ea typeface="BIZ UDPゴシック" panose="020B0400000000000000" pitchFamily="50" charset="-128"/>
                <a:cs typeface="+mn-cs"/>
              </a:rPr>
              <a:t>社会実装</a:t>
            </a:r>
            <a:endParaRPr kumimoji="0" lang="en-US" altLang="ja-JP" sz="1300" b="1" i="0" u="none" strike="noStrike" kern="0" cap="none" spc="0" normalizeH="0" baseline="0" noProof="0" dirty="0">
              <a:ln>
                <a:noFill/>
              </a:ln>
              <a:solidFill>
                <a:srgbClr val="FEFFFF"/>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dirty="0">
                <a:ln>
                  <a:noFill/>
                </a:ln>
                <a:solidFill>
                  <a:srgbClr val="FEFFFF"/>
                </a:solidFill>
                <a:effectLst/>
                <a:uLnTx/>
                <a:uFillTx/>
                <a:latin typeface="BIZ UDPゴシック" panose="020B0400000000000000" pitchFamily="50" charset="-128"/>
                <a:ea typeface="BIZ UDPゴシック" panose="020B0400000000000000" pitchFamily="50" charset="-128"/>
                <a:cs typeface="+mn-cs"/>
              </a:rPr>
              <a:t>（～</a:t>
            </a:r>
            <a:r>
              <a:rPr kumimoji="0" lang="en-US" altLang="ja-JP" sz="1200" b="1" i="0" u="none" strike="noStrike" kern="0" cap="none" spc="0" normalizeH="0" baseline="0" noProof="0" dirty="0">
                <a:ln>
                  <a:noFill/>
                </a:ln>
                <a:solidFill>
                  <a:srgbClr val="FEFFFF"/>
                </a:solidFill>
                <a:effectLst/>
                <a:uLnTx/>
                <a:uFillTx/>
                <a:latin typeface="BIZ UDPゴシック" panose="020B0400000000000000" pitchFamily="50" charset="-128"/>
                <a:ea typeface="BIZ UDPゴシック" panose="020B0400000000000000" pitchFamily="50" charset="-128"/>
                <a:cs typeface="+mn-cs"/>
              </a:rPr>
              <a:t>2040</a:t>
            </a:r>
            <a:r>
              <a:rPr kumimoji="0" lang="ja-JP" altLang="en-US" sz="1200" b="1" i="0" u="none" strike="noStrike" kern="0" cap="none" spc="0" normalizeH="0" baseline="0" noProof="0" dirty="0">
                <a:ln>
                  <a:noFill/>
                </a:ln>
                <a:solidFill>
                  <a:srgbClr val="FEFFFF"/>
                </a:solidFill>
                <a:effectLst/>
                <a:uLnTx/>
                <a:uFillTx/>
                <a:latin typeface="BIZ UDPゴシック" panose="020B0400000000000000" pitchFamily="50" charset="-128"/>
                <a:ea typeface="BIZ UDPゴシック" panose="020B0400000000000000" pitchFamily="50" charset="-128"/>
                <a:cs typeface="+mn-cs"/>
              </a:rPr>
              <a:t>年）</a:t>
            </a:r>
          </a:p>
        </p:txBody>
      </p:sp>
      <p:sp>
        <p:nvSpPr>
          <p:cNvPr id="37" name="矢印: 五方向 36">
            <a:extLst>
              <a:ext uri="{FF2B5EF4-FFF2-40B4-BE49-F238E27FC236}">
                <a16:creationId xmlns:a16="http://schemas.microsoft.com/office/drawing/2014/main" id="{EAD13EAD-A498-F725-D772-1A78EC4DB3A6}"/>
              </a:ext>
            </a:extLst>
          </p:cNvPr>
          <p:cNvSpPr/>
          <p:nvPr/>
        </p:nvSpPr>
        <p:spPr bwMode="auto">
          <a:xfrm>
            <a:off x="1828301" y="6263110"/>
            <a:ext cx="9307202" cy="244711"/>
          </a:xfrm>
          <a:prstGeom prst="homePlate">
            <a:avLst/>
          </a:prstGeom>
          <a:solidFill>
            <a:srgbClr val="F6F9F7">
              <a:lumMod val="50000"/>
            </a:srgbClr>
          </a:solidFill>
          <a:ln w="9525">
            <a:solidFill>
              <a:srgbClr val="B2B2B2"/>
            </a:solidFill>
            <a:miter lim="800000"/>
            <a:headEnd/>
            <a:tailEnd/>
          </a:ln>
          <a:effectLst/>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cs typeface="+mn-cs"/>
              </a:rPr>
              <a:t>発電分野</a:t>
            </a:r>
            <a:r>
              <a:rPr kumimoji="0" lang="ja-JP" altLang="en-US" sz="1050" kern="0" dirty="0">
                <a:solidFill>
                  <a:schemeClr val="bg1"/>
                </a:solidFill>
                <a:latin typeface="BIZ UDPゴシック" panose="020B0400000000000000" pitchFamily="50" charset="-128"/>
                <a:ea typeface="BIZ UDPゴシック" panose="020B0400000000000000" pitchFamily="50" charset="-128"/>
              </a:rPr>
              <a:t>や産業</a:t>
            </a:r>
            <a:r>
              <a:rPr kumimoji="0" lang="ja-JP" altLang="en-US" sz="1050" b="0" i="0" u="none" strike="noStrike" kern="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cs typeface="+mn-cs"/>
              </a:rPr>
              <a:t>分野における社会</a:t>
            </a:r>
            <a:r>
              <a:rPr kumimoji="0" lang="ja-JP" altLang="en-US" sz="1050" b="0" i="0" u="none" strike="noStrike" kern="0" cap="none" spc="0" normalizeH="0" baseline="0" noProof="0" dirty="0">
                <a:ln>
                  <a:noFill/>
                </a:ln>
                <a:solidFill>
                  <a:srgbClr val="FEFFFF"/>
                </a:solidFill>
                <a:effectLst/>
                <a:uLnTx/>
                <a:uFillTx/>
                <a:latin typeface="BIZ UDPゴシック" panose="020B0400000000000000" pitchFamily="50" charset="-128"/>
                <a:ea typeface="BIZ UDPゴシック" panose="020B0400000000000000" pitchFamily="50" charset="-128"/>
                <a:cs typeface="+mn-cs"/>
              </a:rPr>
              <a:t>実装の実現に向けた実証事業、商用利用に向けた設備投資の事業性評価・検討・実施</a:t>
            </a:r>
          </a:p>
        </p:txBody>
      </p:sp>
      <p:sp>
        <p:nvSpPr>
          <p:cNvPr id="3" name="正方形/長方形 2">
            <a:extLst>
              <a:ext uri="{FF2B5EF4-FFF2-40B4-BE49-F238E27FC236}">
                <a16:creationId xmlns:a16="http://schemas.microsoft.com/office/drawing/2014/main" id="{073C1955-F914-167B-C8DF-BF76BB821F5E}"/>
              </a:ext>
            </a:extLst>
          </p:cNvPr>
          <p:cNvSpPr/>
          <p:nvPr/>
        </p:nvSpPr>
        <p:spPr>
          <a:xfrm>
            <a:off x="1828301" y="5718574"/>
            <a:ext cx="10001150" cy="294866"/>
          </a:xfrm>
          <a:prstGeom prst="rect">
            <a:avLst/>
          </a:prstGeom>
          <a:solidFill>
            <a:srgbClr val="92D050"/>
          </a:solidFill>
          <a:ln>
            <a:solidFill>
              <a:srgbClr val="639573"/>
            </a:solid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水素等の大規模商用利用に向けたサプライチェーン構築・強化、インフラ整備</a:t>
            </a:r>
          </a:p>
        </p:txBody>
      </p:sp>
      <p:sp>
        <p:nvSpPr>
          <p:cNvPr id="4" name="正方形/長方形 3">
            <a:extLst>
              <a:ext uri="{FF2B5EF4-FFF2-40B4-BE49-F238E27FC236}">
                <a16:creationId xmlns:a16="http://schemas.microsoft.com/office/drawing/2014/main" id="{30EA3DAF-1E96-B7C6-9767-B68F9C1BB8F6}"/>
              </a:ext>
            </a:extLst>
          </p:cNvPr>
          <p:cNvSpPr/>
          <p:nvPr/>
        </p:nvSpPr>
        <p:spPr>
          <a:xfrm>
            <a:off x="1828301" y="3988691"/>
            <a:ext cx="10001150" cy="286130"/>
          </a:xfrm>
          <a:prstGeom prst="rect">
            <a:avLst/>
          </a:prstGeom>
          <a:solidFill>
            <a:srgbClr val="92D050"/>
          </a:solidFill>
          <a:ln>
            <a:solidFill>
              <a:srgbClr val="639573"/>
            </a:solid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水素等の活用用途や需要家を増やすための新規需要開拓、企業間交流の促進</a:t>
            </a:r>
          </a:p>
        </p:txBody>
      </p:sp>
      <p:sp>
        <p:nvSpPr>
          <p:cNvPr id="5" name="正方形/長方形 4">
            <a:extLst>
              <a:ext uri="{FF2B5EF4-FFF2-40B4-BE49-F238E27FC236}">
                <a16:creationId xmlns:a16="http://schemas.microsoft.com/office/drawing/2014/main" id="{B9F9398B-D051-EAC6-F913-C19E01CD0A2F}"/>
              </a:ext>
            </a:extLst>
          </p:cNvPr>
          <p:cNvSpPr/>
          <p:nvPr/>
        </p:nvSpPr>
        <p:spPr>
          <a:xfrm>
            <a:off x="1828898" y="5090089"/>
            <a:ext cx="10001149" cy="294866"/>
          </a:xfrm>
          <a:prstGeom prst="rect">
            <a:avLst/>
          </a:prstGeom>
          <a:solidFill>
            <a:srgbClr val="92D050"/>
          </a:solidFill>
          <a:ln>
            <a:solidFill>
              <a:srgbClr val="639573"/>
            </a:solid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水素等の認知を高めるための企業・消費者への普及啓発</a:t>
            </a:r>
          </a:p>
        </p:txBody>
      </p:sp>
      <p:sp>
        <p:nvSpPr>
          <p:cNvPr id="8" name="矢印: 五方向 7">
            <a:extLst>
              <a:ext uri="{FF2B5EF4-FFF2-40B4-BE49-F238E27FC236}">
                <a16:creationId xmlns:a16="http://schemas.microsoft.com/office/drawing/2014/main" id="{D49E1965-CC52-6F7C-B871-827BAEBADCF5}"/>
              </a:ext>
            </a:extLst>
          </p:cNvPr>
          <p:cNvSpPr/>
          <p:nvPr/>
        </p:nvSpPr>
        <p:spPr bwMode="auto">
          <a:xfrm>
            <a:off x="1828301" y="6526104"/>
            <a:ext cx="7729089" cy="231736"/>
          </a:xfrm>
          <a:prstGeom prst="homePlate">
            <a:avLst/>
          </a:prstGeom>
          <a:solidFill>
            <a:srgbClr val="F6F9F7">
              <a:lumMod val="50000"/>
            </a:srgbClr>
          </a:solidFill>
          <a:ln w="9525">
            <a:solidFill>
              <a:srgbClr val="B2B2B2"/>
            </a:solidFill>
            <a:miter lim="800000"/>
            <a:headEnd/>
            <a:tailEnd/>
          </a:ln>
          <a:effectLst/>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srgbClr val="FEFFFF"/>
                </a:solidFill>
                <a:effectLst/>
                <a:uLnTx/>
                <a:uFillTx/>
                <a:latin typeface="BIZ UDPゴシック" panose="020B0400000000000000" pitchFamily="50" charset="-128"/>
                <a:ea typeface="BIZ UDPゴシック" panose="020B0400000000000000" pitchFamily="50" charset="-128"/>
                <a:cs typeface="+mn-cs"/>
              </a:rPr>
              <a:t>技術開発、商用生産拡大に向けた大手企業と中小企業とのニーズ・シーズマッチングの実施</a:t>
            </a:r>
          </a:p>
        </p:txBody>
      </p:sp>
      <p:sp>
        <p:nvSpPr>
          <p:cNvPr id="9" name="矢印: 五方向 8">
            <a:extLst>
              <a:ext uri="{FF2B5EF4-FFF2-40B4-BE49-F238E27FC236}">
                <a16:creationId xmlns:a16="http://schemas.microsoft.com/office/drawing/2014/main" id="{E06DEE3F-4875-B3A8-8376-7835B2BEB2A5}"/>
              </a:ext>
            </a:extLst>
          </p:cNvPr>
          <p:cNvSpPr/>
          <p:nvPr/>
        </p:nvSpPr>
        <p:spPr bwMode="auto">
          <a:xfrm>
            <a:off x="1828301" y="6031902"/>
            <a:ext cx="8604408" cy="207742"/>
          </a:xfrm>
          <a:prstGeom prst="homePlate">
            <a:avLst/>
          </a:prstGeom>
          <a:solidFill>
            <a:srgbClr val="F6F9F7">
              <a:lumMod val="50000"/>
            </a:srgbClr>
          </a:solidFill>
          <a:ln w="9525">
            <a:solidFill>
              <a:srgbClr val="B2B2B2"/>
            </a:solidFill>
            <a:miter lim="800000"/>
            <a:headEnd/>
            <a:tailEnd/>
          </a:ln>
          <a:effectLst/>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srgbClr val="FEFFFF"/>
                </a:solidFill>
                <a:effectLst/>
                <a:uLnTx/>
                <a:uFillTx/>
                <a:latin typeface="BIZ UDPゴシック" panose="020B0400000000000000" pitchFamily="50" charset="-128"/>
                <a:ea typeface="BIZ UDPゴシック" panose="020B0400000000000000" pitchFamily="50" charset="-128"/>
                <a:cs typeface="+mn-cs"/>
              </a:rPr>
              <a:t>モビリティ分野における水素ステーションなどのインフラ整備の検討・環境整備・実施</a:t>
            </a:r>
          </a:p>
        </p:txBody>
      </p:sp>
      <p:sp>
        <p:nvSpPr>
          <p:cNvPr id="12" name="矢印: 五方向 11">
            <a:extLst>
              <a:ext uri="{FF2B5EF4-FFF2-40B4-BE49-F238E27FC236}">
                <a16:creationId xmlns:a16="http://schemas.microsoft.com/office/drawing/2014/main" id="{2122EEA4-3CD5-B201-3785-C0C842F29D81}"/>
              </a:ext>
            </a:extLst>
          </p:cNvPr>
          <p:cNvSpPr/>
          <p:nvPr/>
        </p:nvSpPr>
        <p:spPr bwMode="auto">
          <a:xfrm>
            <a:off x="1828898" y="4549391"/>
            <a:ext cx="7729089" cy="253449"/>
          </a:xfrm>
          <a:prstGeom prst="homePlate">
            <a:avLst/>
          </a:prstGeom>
          <a:solidFill>
            <a:srgbClr val="F6F9F7">
              <a:lumMod val="50000"/>
            </a:srgbClr>
          </a:solidFill>
          <a:ln w="9525">
            <a:solidFill>
              <a:srgbClr val="B2B2B2"/>
            </a:solidFill>
            <a:miter lim="800000"/>
            <a:headEnd/>
            <a:tailEnd/>
          </a:ln>
          <a:effectLst/>
        </p:spPr>
        <p:txBody>
          <a:bodyPr wrap="square"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srgbClr val="FEFFFF"/>
                </a:solidFill>
                <a:effectLst/>
                <a:uLnTx/>
                <a:uFillTx/>
                <a:latin typeface="BIZ UDPゴシック" panose="020B0400000000000000" pitchFamily="50" charset="-128"/>
                <a:ea typeface="BIZ UDPゴシック" panose="020B0400000000000000" pitchFamily="50" charset="-128"/>
                <a:cs typeface="+mn-cs"/>
              </a:rPr>
              <a:t>情報提供・企業間交流を行うセミナーの開催、展示会等イベントでの情報発信</a:t>
            </a:r>
          </a:p>
        </p:txBody>
      </p:sp>
      <p:sp>
        <p:nvSpPr>
          <p:cNvPr id="13" name="矢印: 五方向 12">
            <a:extLst>
              <a:ext uri="{FF2B5EF4-FFF2-40B4-BE49-F238E27FC236}">
                <a16:creationId xmlns:a16="http://schemas.microsoft.com/office/drawing/2014/main" id="{3129873F-A682-6FEF-4D1C-FB37D6220D5F}"/>
              </a:ext>
            </a:extLst>
          </p:cNvPr>
          <p:cNvSpPr/>
          <p:nvPr/>
        </p:nvSpPr>
        <p:spPr bwMode="auto">
          <a:xfrm>
            <a:off x="1828301" y="5405875"/>
            <a:ext cx="8605584" cy="238666"/>
          </a:xfrm>
          <a:prstGeom prst="homePlate">
            <a:avLst/>
          </a:prstGeom>
          <a:solidFill>
            <a:srgbClr val="F6F9F7">
              <a:lumMod val="50000"/>
            </a:srgbClr>
          </a:solidFill>
          <a:ln w="9525">
            <a:solidFill>
              <a:srgbClr val="B2B2B2"/>
            </a:solidFill>
            <a:miter lim="800000"/>
            <a:headEnd/>
            <a:tailEnd/>
          </a:ln>
          <a:effectLst/>
        </p:spPr>
        <p:txBody>
          <a:bodyPr wrap="square"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srgbClr val="FEFFFF"/>
                </a:solidFill>
                <a:effectLst/>
                <a:uLnTx/>
                <a:uFillTx/>
                <a:latin typeface="BIZ UDPゴシック" panose="020B0400000000000000" pitchFamily="50" charset="-128"/>
                <a:ea typeface="BIZ UDPゴシック" panose="020B0400000000000000" pitchFamily="50" charset="-128"/>
                <a:cs typeface="+mn-cs"/>
              </a:rPr>
              <a:t>生活・企業活動に身近な水素等を知ってもらう普及啓発イベントの開催</a:t>
            </a:r>
          </a:p>
        </p:txBody>
      </p:sp>
      <p:sp>
        <p:nvSpPr>
          <p:cNvPr id="16" name="矢印: 五方向 15">
            <a:extLst>
              <a:ext uri="{FF2B5EF4-FFF2-40B4-BE49-F238E27FC236}">
                <a16:creationId xmlns:a16="http://schemas.microsoft.com/office/drawing/2014/main" id="{EC8D7359-8F29-7DDD-CABB-5E4A5F6236D4}"/>
              </a:ext>
            </a:extLst>
          </p:cNvPr>
          <p:cNvSpPr/>
          <p:nvPr/>
        </p:nvSpPr>
        <p:spPr bwMode="auto">
          <a:xfrm>
            <a:off x="1828898" y="4812131"/>
            <a:ext cx="10010196" cy="238666"/>
          </a:xfrm>
          <a:prstGeom prst="homePlate">
            <a:avLst/>
          </a:prstGeom>
          <a:solidFill>
            <a:srgbClr val="F6F9F7">
              <a:lumMod val="50000"/>
            </a:srgbClr>
          </a:solidFill>
          <a:ln w="9525">
            <a:solidFill>
              <a:srgbClr val="B2B2B2"/>
            </a:solidFill>
            <a:miter lim="800000"/>
            <a:headEnd/>
            <a:tailEnd/>
          </a:ln>
          <a:effectLst/>
        </p:spPr>
        <p:txBody>
          <a:bodyPr wrap="square"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kern="0">
                <a:solidFill>
                  <a:srgbClr val="FEFFFF"/>
                </a:solidFill>
                <a:latin typeface="BIZ UDPゴシック" panose="020B0400000000000000" pitchFamily="50" charset="-128"/>
                <a:ea typeface="BIZ UDPゴシック" panose="020B0400000000000000" pitchFamily="50" charset="-128"/>
              </a:rPr>
              <a:t>自治体</a:t>
            </a:r>
            <a:r>
              <a:rPr kumimoji="0" lang="ja-JP" altLang="en-US" sz="1050" b="0" i="0" u="none" strike="noStrike" kern="0" cap="none" spc="0" normalizeH="0" baseline="0" noProof="0">
                <a:ln>
                  <a:noFill/>
                </a:ln>
                <a:solidFill>
                  <a:srgbClr val="FEFFFF"/>
                </a:solidFill>
                <a:effectLst/>
                <a:uLnTx/>
                <a:uFillTx/>
                <a:latin typeface="BIZ UDPゴシック" panose="020B0400000000000000" pitchFamily="50" charset="-128"/>
                <a:ea typeface="BIZ UDPゴシック" panose="020B0400000000000000" pitchFamily="50" charset="-128"/>
                <a:cs typeface="+mn-cs"/>
              </a:rPr>
              <a:t>が</a:t>
            </a:r>
            <a:r>
              <a:rPr kumimoji="0" lang="ja-JP" altLang="en-US" sz="1050" b="0" i="0" u="none" strike="noStrike" kern="0" cap="none" spc="0" normalizeH="0" baseline="0" noProof="0" dirty="0">
                <a:ln>
                  <a:noFill/>
                </a:ln>
                <a:solidFill>
                  <a:srgbClr val="FEFFFF"/>
                </a:solidFill>
                <a:effectLst/>
                <a:uLnTx/>
                <a:uFillTx/>
                <a:latin typeface="BIZ UDPゴシック" panose="020B0400000000000000" pitchFamily="50" charset="-128"/>
                <a:ea typeface="BIZ UDPゴシック" panose="020B0400000000000000" pitchFamily="50" charset="-128"/>
                <a:cs typeface="+mn-cs"/>
              </a:rPr>
              <a:t>主導する水素等利活用促進に向けた協議会組織での情報共有、関係構築</a:t>
            </a:r>
          </a:p>
        </p:txBody>
      </p:sp>
      <p:sp>
        <p:nvSpPr>
          <p:cNvPr id="40" name="二等辺三角形 39">
            <a:extLst>
              <a:ext uri="{FF2B5EF4-FFF2-40B4-BE49-F238E27FC236}">
                <a16:creationId xmlns:a16="http://schemas.microsoft.com/office/drawing/2014/main" id="{9324330B-84A5-E704-1D48-47E5986EC217}"/>
              </a:ext>
            </a:extLst>
          </p:cNvPr>
          <p:cNvSpPr/>
          <p:nvPr/>
        </p:nvSpPr>
        <p:spPr bwMode="auto">
          <a:xfrm rot="5400000">
            <a:off x="3281419" y="1876882"/>
            <a:ext cx="771852" cy="284096"/>
          </a:xfrm>
          <a:prstGeom prst="triangle">
            <a:avLst/>
          </a:prstGeom>
          <a:solidFill>
            <a:srgbClr val="DBDDDD">
              <a:lumMod val="90000"/>
            </a:srgbClr>
          </a:solidFill>
          <a:ln w="9525">
            <a:solidFill>
              <a:srgbClr val="B2B2B2"/>
            </a:solidFill>
            <a:miter lim="800000"/>
            <a:headEnd/>
            <a:tailEnd/>
          </a:ln>
          <a:effectLst/>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42" name="正方形/長方形 41">
            <a:extLst>
              <a:ext uri="{FF2B5EF4-FFF2-40B4-BE49-F238E27FC236}">
                <a16:creationId xmlns:a16="http://schemas.microsoft.com/office/drawing/2014/main" id="{63F5473C-E7D6-DDAC-8D02-945B5530C193}"/>
              </a:ext>
            </a:extLst>
          </p:cNvPr>
          <p:cNvSpPr/>
          <p:nvPr/>
        </p:nvSpPr>
        <p:spPr>
          <a:xfrm>
            <a:off x="9223374" y="1106812"/>
            <a:ext cx="2628301" cy="1955265"/>
          </a:xfrm>
          <a:prstGeom prst="rect">
            <a:avLst/>
          </a:prstGeom>
          <a:noFill/>
          <a:ln w="28575">
            <a:solidFill>
              <a:srgbClr val="92D050"/>
            </a:solidFill>
          </a:ln>
          <a:effectLst/>
        </p:spPr>
        <p:txBody>
          <a:bodyPr lIns="144000" rIns="144000" rtlCol="0" anchor="ctr"/>
          <a:lstStyle/>
          <a:p>
            <a:pPr marL="0" marR="0" lvl="0" indent="0" algn="l" defTabSz="914400" rtl="0" eaLnBrk="1" fontAlgn="ctr" latinLnBrk="0" hangingPunct="1">
              <a:lnSpc>
                <a:spcPts val="1900"/>
              </a:lnSpc>
              <a:spcBef>
                <a:spcPts val="600"/>
              </a:spcBef>
              <a:spcAft>
                <a:spcPts val="600"/>
              </a:spcAft>
              <a:buClrTx/>
              <a:buSzTx/>
              <a:buFontTx/>
              <a:buNone/>
              <a:tabLst/>
              <a:defRPr/>
            </a:pPr>
            <a:r>
              <a:rPr kumimoji="0" lang="ja-JP" altLang="en-US" sz="1400" b="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rPr>
              <a:t>多くの人・企業が利用可能な供給体制を整備し、身近な</a:t>
            </a:r>
            <a:br>
              <a:rPr kumimoji="0" lang="en-US" altLang="ja-JP" sz="1400" b="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rPr>
            </a:br>
            <a:r>
              <a:rPr kumimoji="0" lang="ja-JP" altLang="en-US" sz="1400" b="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rPr>
              <a:t>エネルギーとして活用される水素社会を関西がリードする。</a:t>
            </a:r>
            <a:endParaRPr kumimoji="0" lang="en-US" altLang="ja-JP" sz="1400" b="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endParaRPr>
          </a:p>
        </p:txBody>
      </p:sp>
      <p:sp>
        <p:nvSpPr>
          <p:cNvPr id="43" name="正方形/長方形 42">
            <a:extLst>
              <a:ext uri="{FF2B5EF4-FFF2-40B4-BE49-F238E27FC236}">
                <a16:creationId xmlns:a16="http://schemas.microsoft.com/office/drawing/2014/main" id="{25C54488-0EDD-DAA1-921A-72F1A8259ACD}"/>
              </a:ext>
            </a:extLst>
          </p:cNvPr>
          <p:cNvSpPr/>
          <p:nvPr/>
        </p:nvSpPr>
        <p:spPr>
          <a:xfrm>
            <a:off x="422348" y="1174577"/>
            <a:ext cx="2981968" cy="754775"/>
          </a:xfrm>
          <a:prstGeom prst="rect">
            <a:avLst/>
          </a:prstGeom>
          <a:noFill/>
          <a:ln>
            <a:noFill/>
          </a:ln>
          <a:effectLst/>
        </p:spPr>
        <p:txBody>
          <a:bodyPr rtlCol="0" anchor="ctr"/>
          <a:lstStyle/>
          <a:p>
            <a:pPr marL="0" marR="0" lvl="0" indent="0" algn="l" defTabSz="914400" rtl="0" eaLnBrk="1" fontAlgn="ctr" latinLnBrk="0" hangingPunct="1">
              <a:lnSpc>
                <a:spcPts val="1500"/>
              </a:lnSpc>
              <a:spcBef>
                <a:spcPts val="0"/>
              </a:spcBef>
              <a:spcAft>
                <a:spcPts val="0"/>
              </a:spcAft>
              <a:buClrTx/>
              <a:buSzTx/>
              <a:buFontTx/>
              <a:buNone/>
              <a:tabLst/>
              <a:defRPr/>
            </a:pPr>
            <a:r>
              <a:rPr kumimoji="0" lang="en-US" altLang="ja-JP" sz="1200" b="1"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rPr>
              <a:t>【</a:t>
            </a:r>
            <a:r>
              <a:rPr kumimoji="0" lang="ja-JP" altLang="en-US" sz="1200" b="1"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rPr>
              <a:t>課題</a:t>
            </a:r>
            <a:r>
              <a:rPr kumimoji="0" lang="en-US" altLang="ja-JP" sz="1200" b="1"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rPr>
              <a:t>】</a:t>
            </a:r>
          </a:p>
          <a:p>
            <a:pPr marL="266700" marR="0" lvl="0" indent="-180975" algn="l" defTabSz="914400" rtl="0" eaLnBrk="1" fontAlgn="ctr" latinLnBrk="0" hangingPunct="1">
              <a:lnSpc>
                <a:spcPts val="1500"/>
              </a:lnSpc>
              <a:spcBef>
                <a:spcPts val="0"/>
              </a:spcBef>
              <a:spcAft>
                <a:spcPts val="0"/>
              </a:spcAft>
              <a:buClrTx/>
              <a:buSzTx/>
              <a:buFont typeface="Wingdings" panose="05000000000000000000" pitchFamily="2" charset="2"/>
              <a:buChar char="p"/>
              <a:tabLst/>
              <a:defRPr/>
            </a:pPr>
            <a:r>
              <a:rPr kumimoji="0" lang="ja-JP" altLang="en-US" sz="1200" b="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rPr>
              <a:t>既存燃料との価格差、コスト低減</a:t>
            </a:r>
            <a:endParaRPr kumimoji="0" lang="en-US" altLang="ja-JP" sz="1200" b="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endParaRPr>
          </a:p>
          <a:p>
            <a:pPr marL="266700" marR="0" lvl="0" indent="-180975" algn="l" defTabSz="914400" rtl="0" eaLnBrk="1" fontAlgn="ctr" latinLnBrk="0" hangingPunct="1">
              <a:lnSpc>
                <a:spcPts val="1500"/>
              </a:lnSpc>
              <a:spcBef>
                <a:spcPts val="0"/>
              </a:spcBef>
              <a:spcAft>
                <a:spcPts val="0"/>
              </a:spcAft>
              <a:buClrTx/>
              <a:buSzTx/>
              <a:buFont typeface="Wingdings" panose="05000000000000000000" pitchFamily="2" charset="2"/>
              <a:buChar char="p"/>
              <a:tabLst/>
              <a:defRPr/>
            </a:pPr>
            <a:r>
              <a:rPr kumimoji="0" lang="ja-JP" altLang="en-US" sz="1200" b="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rPr>
              <a:t>供給量の確保、調達リスク</a:t>
            </a:r>
            <a:endParaRPr kumimoji="0" lang="en-US" altLang="ja-JP" sz="1200" b="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endParaRPr>
          </a:p>
          <a:p>
            <a:pPr marL="266700" marR="0" lvl="0" indent="-180975" algn="l" defTabSz="914400" rtl="0" eaLnBrk="1" fontAlgn="ctr" latinLnBrk="0" hangingPunct="1">
              <a:lnSpc>
                <a:spcPts val="1500"/>
              </a:lnSpc>
              <a:spcBef>
                <a:spcPts val="0"/>
              </a:spcBef>
              <a:spcAft>
                <a:spcPts val="0"/>
              </a:spcAft>
              <a:buClrTx/>
              <a:buSzTx/>
              <a:buFont typeface="Wingdings" panose="05000000000000000000" pitchFamily="2" charset="2"/>
              <a:buChar char="p"/>
              <a:tabLst/>
              <a:defRPr/>
            </a:pPr>
            <a:r>
              <a:rPr kumimoji="0" lang="ja-JP" altLang="en-US" sz="1200" b="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rPr>
              <a:t>府県をまたぐ広域での協業</a:t>
            </a:r>
            <a:endParaRPr kumimoji="0" lang="en-US" altLang="ja-JP" sz="1200" b="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endParaRPr>
          </a:p>
        </p:txBody>
      </p:sp>
      <p:sp>
        <p:nvSpPr>
          <p:cNvPr id="53" name="正方形/長方形 52">
            <a:extLst>
              <a:ext uri="{FF2B5EF4-FFF2-40B4-BE49-F238E27FC236}">
                <a16:creationId xmlns:a16="http://schemas.microsoft.com/office/drawing/2014/main" id="{28F0C832-F490-1288-B88A-9F01F07B1EE1}"/>
              </a:ext>
            </a:extLst>
          </p:cNvPr>
          <p:cNvSpPr/>
          <p:nvPr/>
        </p:nvSpPr>
        <p:spPr>
          <a:xfrm>
            <a:off x="3804047" y="795089"/>
            <a:ext cx="1731555" cy="318411"/>
          </a:xfrm>
          <a:prstGeom prst="rect">
            <a:avLst/>
          </a:prstGeom>
          <a:noFill/>
          <a:ln>
            <a:noFill/>
          </a:ln>
          <a:effectLst/>
        </p:spPr>
        <p:txBody>
          <a:bodyPr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rPr>
              <a:t>取組の方向性</a:t>
            </a:r>
            <a:endParaRPr kumimoji="0" lang="en-US" altLang="ja-JP" sz="1600" b="1"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endParaRPr>
          </a:p>
        </p:txBody>
      </p:sp>
      <p:sp>
        <p:nvSpPr>
          <p:cNvPr id="54" name="正方形/長方形 53">
            <a:extLst>
              <a:ext uri="{FF2B5EF4-FFF2-40B4-BE49-F238E27FC236}">
                <a16:creationId xmlns:a16="http://schemas.microsoft.com/office/drawing/2014/main" id="{240A986B-07C3-A1D4-FCDE-DFE6CAD485BC}"/>
              </a:ext>
            </a:extLst>
          </p:cNvPr>
          <p:cNvSpPr/>
          <p:nvPr/>
        </p:nvSpPr>
        <p:spPr>
          <a:xfrm>
            <a:off x="9009407" y="795114"/>
            <a:ext cx="1232934" cy="318411"/>
          </a:xfrm>
          <a:prstGeom prst="rect">
            <a:avLst/>
          </a:prstGeom>
          <a:noFill/>
          <a:ln>
            <a:noFill/>
          </a:ln>
          <a:effectLst/>
        </p:spPr>
        <p:txBody>
          <a:bodyPr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rPr>
              <a:t>目指す姿</a:t>
            </a:r>
            <a:endParaRPr kumimoji="0" lang="en-US" altLang="ja-JP" sz="1600" b="1"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endParaRPr>
          </a:p>
        </p:txBody>
      </p:sp>
      <p:sp>
        <p:nvSpPr>
          <p:cNvPr id="2" name="二等辺三角形 1">
            <a:extLst>
              <a:ext uri="{FF2B5EF4-FFF2-40B4-BE49-F238E27FC236}">
                <a16:creationId xmlns:a16="http://schemas.microsoft.com/office/drawing/2014/main" id="{2805762F-AA35-5851-E7C1-6FA10AA6886E}"/>
              </a:ext>
            </a:extLst>
          </p:cNvPr>
          <p:cNvSpPr/>
          <p:nvPr/>
        </p:nvSpPr>
        <p:spPr bwMode="auto">
          <a:xfrm rot="5400000">
            <a:off x="8628629" y="1884599"/>
            <a:ext cx="771852" cy="284096"/>
          </a:xfrm>
          <a:prstGeom prst="triangle">
            <a:avLst/>
          </a:prstGeom>
          <a:solidFill>
            <a:srgbClr val="DBDDDD">
              <a:lumMod val="90000"/>
            </a:srgbClr>
          </a:solidFill>
          <a:ln w="9525">
            <a:solidFill>
              <a:srgbClr val="B2B2B2"/>
            </a:solidFill>
            <a:miter lim="800000"/>
            <a:headEnd/>
            <a:tailEnd/>
          </a:ln>
          <a:effectLst/>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17" name="矢印: 五方向 16">
            <a:extLst>
              <a:ext uri="{FF2B5EF4-FFF2-40B4-BE49-F238E27FC236}">
                <a16:creationId xmlns:a16="http://schemas.microsoft.com/office/drawing/2014/main" id="{A9E3D745-1C71-14A9-D24D-F40B4DEF10D1}"/>
              </a:ext>
            </a:extLst>
          </p:cNvPr>
          <p:cNvSpPr/>
          <p:nvPr/>
        </p:nvSpPr>
        <p:spPr bwMode="auto">
          <a:xfrm>
            <a:off x="1828898" y="4300929"/>
            <a:ext cx="8604408" cy="232971"/>
          </a:xfrm>
          <a:prstGeom prst="homePlate">
            <a:avLst/>
          </a:prstGeom>
          <a:solidFill>
            <a:srgbClr val="F6F9F7">
              <a:lumMod val="50000"/>
            </a:srgbClr>
          </a:solidFill>
          <a:ln w="9525">
            <a:solidFill>
              <a:srgbClr val="B2B2B2"/>
            </a:solidFill>
            <a:miter lim="800000"/>
            <a:headEnd/>
            <a:tailEnd/>
          </a:ln>
          <a:effectLst/>
        </p:spPr>
        <p:txBody>
          <a:bodyPr wrap="square"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srgbClr val="FEFFFF"/>
                </a:solidFill>
                <a:effectLst/>
                <a:uLnTx/>
                <a:uFillTx/>
                <a:latin typeface="BIZ UDPゴシック" panose="020B0400000000000000" pitchFamily="50" charset="-128"/>
                <a:ea typeface="BIZ UDPゴシック" panose="020B0400000000000000" pitchFamily="50" charset="-128"/>
                <a:cs typeface="+mn-cs"/>
              </a:rPr>
              <a:t>モビリティ分野における需要喚起・需要創出のための事業の実施</a:t>
            </a:r>
          </a:p>
        </p:txBody>
      </p:sp>
      <p:sp>
        <p:nvSpPr>
          <p:cNvPr id="52" name="正方形/長方形 51">
            <a:extLst>
              <a:ext uri="{FF2B5EF4-FFF2-40B4-BE49-F238E27FC236}">
                <a16:creationId xmlns:a16="http://schemas.microsoft.com/office/drawing/2014/main" id="{426332A8-BCDC-4956-EB50-B583B5949BD8}"/>
              </a:ext>
            </a:extLst>
          </p:cNvPr>
          <p:cNvSpPr/>
          <p:nvPr/>
        </p:nvSpPr>
        <p:spPr>
          <a:xfrm>
            <a:off x="245411" y="790091"/>
            <a:ext cx="1783062" cy="318411"/>
          </a:xfrm>
          <a:prstGeom prst="rect">
            <a:avLst/>
          </a:prstGeom>
          <a:noFill/>
          <a:ln>
            <a:noFill/>
          </a:ln>
          <a:effectLst/>
        </p:spPr>
        <p:txBody>
          <a:bodyPr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rPr>
              <a:t>課題と勝ち筋</a:t>
            </a:r>
            <a:endParaRPr kumimoji="0" lang="en-US" altLang="ja-JP" sz="1600" b="1"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endParaRPr>
          </a:p>
        </p:txBody>
      </p:sp>
      <p:sp>
        <p:nvSpPr>
          <p:cNvPr id="10" name="正方形/長方形 9">
            <a:extLst>
              <a:ext uri="{FF2B5EF4-FFF2-40B4-BE49-F238E27FC236}">
                <a16:creationId xmlns:a16="http://schemas.microsoft.com/office/drawing/2014/main" id="{3E6FAD98-A8E5-09C2-089C-661B3BCF06FE}"/>
              </a:ext>
            </a:extLst>
          </p:cNvPr>
          <p:cNvSpPr/>
          <p:nvPr/>
        </p:nvSpPr>
        <p:spPr>
          <a:xfrm>
            <a:off x="386080" y="1106813"/>
            <a:ext cx="3053492" cy="1955265"/>
          </a:xfrm>
          <a:prstGeom prst="rect">
            <a:avLst/>
          </a:prstGeom>
          <a:noFill/>
          <a:ln w="28575">
            <a:solidFill>
              <a:srgbClr val="92D050"/>
            </a:solidFill>
          </a:ln>
          <a:effectLst/>
        </p:spPr>
        <p:txBody>
          <a:bodyPr rtlCol="0" anchor="ctr"/>
          <a:lstStyle/>
          <a:p>
            <a:pPr marL="0" marR="0" lvl="0" indent="0" algn="l" defTabSz="914400" rtl="0" eaLnBrk="1" fontAlgn="ctr" latinLnBrk="0" hangingPunct="1">
              <a:lnSpc>
                <a:spcPts val="1900"/>
              </a:lnSpc>
              <a:spcBef>
                <a:spcPts val="600"/>
              </a:spcBef>
              <a:spcAft>
                <a:spcPts val="600"/>
              </a:spcAft>
              <a:buClrTx/>
              <a:buSzTx/>
              <a:buFontTx/>
              <a:buNone/>
              <a:tabLst/>
              <a:defRPr/>
            </a:pPr>
            <a:endParaRPr kumimoji="0" lang="en-US" altLang="ja-JP" sz="1400" b="0" i="0" u="none" strike="noStrike" kern="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endParaRPr>
          </a:p>
        </p:txBody>
      </p:sp>
      <p:sp>
        <p:nvSpPr>
          <p:cNvPr id="11" name="テキスト ボックス 10">
            <a:extLst>
              <a:ext uri="{FF2B5EF4-FFF2-40B4-BE49-F238E27FC236}">
                <a16:creationId xmlns:a16="http://schemas.microsoft.com/office/drawing/2014/main" id="{4D7DDB94-1834-60D8-E1B4-11C7C03EDF51}"/>
              </a:ext>
            </a:extLst>
          </p:cNvPr>
          <p:cNvSpPr txBox="1"/>
          <p:nvPr/>
        </p:nvSpPr>
        <p:spPr>
          <a:xfrm>
            <a:off x="3942081" y="1138830"/>
            <a:ext cx="4925222" cy="1907125"/>
          </a:xfrm>
          <a:prstGeom prst="rect">
            <a:avLst/>
          </a:prstGeom>
          <a:noFill/>
        </p:spPr>
        <p:txBody>
          <a:bodyPr wrap="square" rtlCol="0">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2030</a:t>
            </a: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年代予定の海外からの大量供給を見据え、</a:t>
            </a:r>
            <a:br>
              <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br>
            <a:r>
              <a:rPr kumimoji="1" lang="ja-JP" altLang="en-US" sz="1400" b="1" i="0" u="sng"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オール関西で水素等需要のポテンシャルを束ね、</a:t>
            </a:r>
            <a:br>
              <a:rPr kumimoji="1" lang="en-US" altLang="ja-JP" sz="1400" b="1" i="0" u="sng"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br>
            <a:r>
              <a:rPr kumimoji="1" lang="ja-JP" altLang="en-US" sz="1400" b="1" i="0" u="sng"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「大きな水素等の需要地としての関西」を</a:t>
            </a:r>
            <a:r>
              <a:rPr lang="ja-JP" altLang="en-US" sz="1400" b="1" u="sng" dirty="0">
                <a:solidFill>
                  <a:prstClr val="black"/>
                </a:solidFill>
                <a:latin typeface="BIZ UDPゴシック" panose="020B0400000000000000" pitchFamily="50" charset="-128"/>
                <a:ea typeface="BIZ UDPゴシック" panose="020B0400000000000000" pitchFamily="50" charset="-128"/>
              </a:rPr>
              <a:t>発信</a:t>
            </a:r>
            <a:r>
              <a:rPr kumimoji="1" lang="ja-JP" altLang="en-US" sz="1400" b="1" i="0" u="sng"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する</a:t>
            </a:r>
            <a:r>
              <a:rPr kumimoji="1" lang="ja-JP" altLang="en-US" sz="14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endParaRPr kumimoji="1" lang="en-US" altLang="ja-JP" sz="14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a:t>
            </a:r>
            <a:r>
              <a:rPr kumimoji="1" lang="en-US" altLang="ja-JP" sz="14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1" lang="ja-JP" altLang="en-US" sz="14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①水素等の活用用途や需要家を増やす。</a:t>
            </a:r>
            <a:endParaRPr kumimoji="1" lang="en-US" altLang="ja-JP" sz="14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a:t>
            </a:r>
            <a:r>
              <a:rPr kumimoji="1" lang="en-US" altLang="ja-JP" sz="14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1" lang="ja-JP" altLang="en-US" sz="14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②サプライチェーン構築、インフラ整備を進める。</a:t>
            </a:r>
            <a:endParaRPr kumimoji="1" lang="en-US" altLang="ja-JP" sz="14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endParaRPr kumimoji="1" lang="en-US" altLang="ja-JP" sz="5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足元で技術が確立し需要創出が期待される</a:t>
            </a:r>
            <a:r>
              <a:rPr kumimoji="1" lang="ja-JP" altLang="en-US" sz="1400" b="1" i="0" u="sng"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「モビリティ</a:t>
            </a:r>
            <a:r>
              <a:rPr kumimoji="1" lang="ja-JP" altLang="en-US" sz="1400" b="1" i="0" u="sng"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分野」</a:t>
            </a: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を起点に、発電・産業分野への社会実装につなげる。</a:t>
            </a:r>
            <a:endPar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18" name="正方形/長方形 17">
            <a:extLst>
              <a:ext uri="{FF2B5EF4-FFF2-40B4-BE49-F238E27FC236}">
                <a16:creationId xmlns:a16="http://schemas.microsoft.com/office/drawing/2014/main" id="{0DC032AD-ECEE-E5E0-FC11-A767BF0E90CC}"/>
              </a:ext>
            </a:extLst>
          </p:cNvPr>
          <p:cNvSpPr/>
          <p:nvPr/>
        </p:nvSpPr>
        <p:spPr>
          <a:xfrm>
            <a:off x="3883789" y="1105476"/>
            <a:ext cx="4914771" cy="1956602"/>
          </a:xfrm>
          <a:prstGeom prst="rect">
            <a:avLst/>
          </a:prstGeom>
          <a:noFill/>
          <a:ln w="28575">
            <a:solidFill>
              <a:srgbClr val="92D050"/>
            </a:solidFill>
          </a:ln>
          <a:effectLst/>
        </p:spPr>
        <p:txBody>
          <a:bodyPr rtlCol="0" anchor="ctr"/>
          <a:lstStyle/>
          <a:p>
            <a:pPr marL="0" marR="0" lvl="0" indent="0" algn="l" defTabSz="914400" rtl="0" eaLnBrk="1" fontAlgn="ctr" latinLnBrk="0" hangingPunct="1">
              <a:lnSpc>
                <a:spcPts val="1900"/>
              </a:lnSpc>
              <a:spcBef>
                <a:spcPts val="600"/>
              </a:spcBef>
              <a:spcAft>
                <a:spcPts val="600"/>
              </a:spcAft>
              <a:buClrTx/>
              <a:buSzTx/>
              <a:buFontTx/>
              <a:buNone/>
              <a:tabLst/>
              <a:defRPr/>
            </a:pPr>
            <a:endParaRPr kumimoji="0" lang="en-US" altLang="ja-JP" sz="1400" b="0" i="0" u="none" strike="noStrike" kern="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endParaRPr>
          </a:p>
        </p:txBody>
      </p:sp>
      <p:sp>
        <p:nvSpPr>
          <p:cNvPr id="14" name="正方形/長方形 13">
            <a:extLst>
              <a:ext uri="{FF2B5EF4-FFF2-40B4-BE49-F238E27FC236}">
                <a16:creationId xmlns:a16="http://schemas.microsoft.com/office/drawing/2014/main" id="{94642796-145B-8CCD-87B0-9DE6197CDDC3}"/>
              </a:ext>
            </a:extLst>
          </p:cNvPr>
          <p:cNvSpPr/>
          <p:nvPr/>
        </p:nvSpPr>
        <p:spPr>
          <a:xfrm>
            <a:off x="241372" y="3228811"/>
            <a:ext cx="1386539" cy="318411"/>
          </a:xfrm>
          <a:prstGeom prst="rect">
            <a:avLst/>
          </a:prstGeom>
          <a:noFill/>
          <a:ln>
            <a:noFill/>
          </a:ln>
          <a:effectLst/>
        </p:spPr>
        <p:txBody>
          <a:bodyPr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rPr>
              <a:t>ロードマップ</a:t>
            </a:r>
            <a:endParaRPr kumimoji="0" lang="en-US" altLang="ja-JP" sz="1600" b="1"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endParaRPr>
          </a:p>
        </p:txBody>
      </p:sp>
      <p:sp>
        <p:nvSpPr>
          <p:cNvPr id="22" name="正方形/長方形 21">
            <a:extLst>
              <a:ext uri="{FF2B5EF4-FFF2-40B4-BE49-F238E27FC236}">
                <a16:creationId xmlns:a16="http://schemas.microsoft.com/office/drawing/2014/main" id="{70C45790-C070-6101-630C-BB79D65903DD}"/>
              </a:ext>
            </a:extLst>
          </p:cNvPr>
          <p:cNvSpPr/>
          <p:nvPr/>
        </p:nvSpPr>
        <p:spPr>
          <a:xfrm>
            <a:off x="422348" y="2055026"/>
            <a:ext cx="2981968" cy="956378"/>
          </a:xfrm>
          <a:prstGeom prst="rect">
            <a:avLst/>
          </a:prstGeom>
          <a:noFill/>
          <a:ln>
            <a:noFill/>
          </a:ln>
          <a:effectLst/>
        </p:spPr>
        <p:txBody>
          <a:bodyPr rtlCol="0" anchor="ctr"/>
          <a:lstStyle/>
          <a:p>
            <a:pPr marL="0" marR="0" lvl="0" indent="0" algn="l" defTabSz="914400" rtl="0" eaLnBrk="1" fontAlgn="ctr" latinLnBrk="0" hangingPunct="1">
              <a:lnSpc>
                <a:spcPts val="1500"/>
              </a:lnSpc>
              <a:spcBef>
                <a:spcPts val="0"/>
              </a:spcBef>
              <a:spcAft>
                <a:spcPts val="0"/>
              </a:spcAft>
              <a:buClrTx/>
              <a:buSzTx/>
              <a:buFontTx/>
              <a:buNone/>
              <a:tabLst/>
              <a:defRPr/>
            </a:pPr>
            <a:r>
              <a:rPr kumimoji="0" lang="en-US" altLang="ja-JP" sz="1200" b="1"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rPr>
              <a:t>【</a:t>
            </a:r>
            <a:r>
              <a:rPr kumimoji="0" lang="ja-JP" altLang="en-US" sz="1200" b="1"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rPr>
              <a:t>勝ち筋（官民投資ロードマップより）</a:t>
            </a:r>
            <a:r>
              <a:rPr kumimoji="0" lang="en-US" altLang="ja-JP" sz="1200" b="1"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rPr>
              <a:t>】</a:t>
            </a:r>
          </a:p>
          <a:p>
            <a:pPr marL="85725" marR="0" lvl="0" indent="0" algn="l" defTabSz="914400" rtl="0" eaLnBrk="1" fontAlgn="ctr" latinLnBrk="0" hangingPunct="1">
              <a:lnSpc>
                <a:spcPts val="15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rPr>
              <a:t>需要創出と価格低減に向け、官民一体となって水素等の社会実装を進める</a:t>
            </a:r>
            <a:br>
              <a:rPr kumimoji="0" lang="en-US" altLang="ja-JP" sz="1200" b="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rPr>
            </a:br>
            <a:r>
              <a:rPr kumimoji="0" lang="ja-JP" altLang="en-US" sz="1200" b="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rPr>
              <a:t>水素大動脈構想の実現を核とする重点取組を推進。</a:t>
            </a:r>
            <a:endParaRPr kumimoji="0" lang="en-US" altLang="ja-JP" sz="1200" b="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cs typeface="+mn-cs"/>
            </a:endParaRPr>
          </a:p>
        </p:txBody>
      </p:sp>
      <p:sp>
        <p:nvSpPr>
          <p:cNvPr id="29" name="テキスト ボックス 28">
            <a:extLst>
              <a:ext uri="{FF2B5EF4-FFF2-40B4-BE49-F238E27FC236}">
                <a16:creationId xmlns:a16="http://schemas.microsoft.com/office/drawing/2014/main" id="{0232E425-71EA-E922-98C8-F95DFCA9384B}"/>
              </a:ext>
            </a:extLst>
          </p:cNvPr>
          <p:cNvSpPr txBox="1"/>
          <p:nvPr/>
        </p:nvSpPr>
        <p:spPr>
          <a:xfrm>
            <a:off x="11773760" y="6525069"/>
            <a:ext cx="434234" cy="307777"/>
          </a:xfrm>
          <a:prstGeom prst="rect">
            <a:avLst/>
          </a:prstGeom>
          <a:noFill/>
        </p:spPr>
        <p:txBody>
          <a:bodyPr wrap="square" rtlCol="0">
            <a:spAutoFit/>
          </a:bodyPr>
          <a:lstStyle/>
          <a:p>
            <a:r>
              <a:rPr kumimoji="1" lang="ja-JP" altLang="en-US" sz="1400" dirty="0">
                <a:solidFill>
                  <a:schemeClr val="bg1">
                    <a:lumMod val="50000"/>
                  </a:schemeClr>
                </a:solidFill>
                <a:latin typeface="BIZ UDPゴシック" panose="020B0400000000000000" pitchFamily="50" charset="-128"/>
                <a:ea typeface="BIZ UDPゴシック" panose="020B0400000000000000" pitchFamily="50" charset="-128"/>
              </a:rPr>
              <a:t>１</a:t>
            </a:r>
            <a:r>
              <a:rPr lang="ja-JP" altLang="en-US" sz="1400" dirty="0">
                <a:solidFill>
                  <a:schemeClr val="bg1">
                    <a:lumMod val="50000"/>
                  </a:schemeClr>
                </a:solidFill>
                <a:latin typeface="BIZ UDPゴシック" panose="020B0400000000000000" pitchFamily="50" charset="-128"/>
                <a:ea typeface="BIZ UDPゴシック" panose="020B0400000000000000" pitchFamily="50" charset="-128"/>
              </a:rPr>
              <a:t>１</a:t>
            </a:r>
            <a:endParaRPr kumimoji="1" lang="ja-JP" altLang="en-US" sz="1400" dirty="0">
              <a:solidFill>
                <a:schemeClr val="bg1">
                  <a:lumMod val="50000"/>
                </a:schemeClr>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0410172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99EC4-B19E-64F5-20A7-3CB34D0F6CE3}"/>
            </a:ext>
          </a:extLst>
        </p:cNvPr>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CEDE2294-6C3B-9793-0CA7-0C0872FAA81C}"/>
              </a:ext>
            </a:extLst>
          </p:cNvPr>
          <p:cNvSpPr>
            <a:spLocks noGrp="1"/>
          </p:cNvSpPr>
          <p:nvPr>
            <p:ph idx="1"/>
          </p:nvPr>
        </p:nvSpPr>
        <p:spPr>
          <a:xfrm>
            <a:off x="1424850" y="1702017"/>
            <a:ext cx="10411908" cy="4351338"/>
          </a:xfrm>
        </p:spPr>
        <p:txBody>
          <a:bodyPr anchor="ctr">
            <a:normAutofit/>
          </a:bodyPr>
          <a:lstStyle/>
          <a:p>
            <a:pPr marL="0" indent="0" algn="ctr">
              <a:buNone/>
            </a:pPr>
            <a:r>
              <a:rPr kumimoji="1" lang="ja-JP" altLang="en-US" sz="4800">
                <a:latin typeface="BIZ UDPゴシック" panose="020B0400000000000000" pitchFamily="50" charset="-128"/>
                <a:ea typeface="BIZ UDPゴシック" panose="020B0400000000000000" pitchFamily="50" charset="-128"/>
              </a:rPr>
              <a:t>人工光合成技術による炭素循環型</a:t>
            </a:r>
            <a:endParaRPr kumimoji="1" lang="en-US" altLang="ja-JP" sz="4800">
              <a:latin typeface="BIZ UDPゴシック" panose="020B0400000000000000" pitchFamily="50" charset="-128"/>
              <a:ea typeface="BIZ UDPゴシック" panose="020B0400000000000000" pitchFamily="50" charset="-128"/>
            </a:endParaRPr>
          </a:p>
          <a:p>
            <a:pPr marL="0" indent="0" algn="ctr">
              <a:buNone/>
            </a:pPr>
            <a:r>
              <a:rPr kumimoji="1" lang="ja-JP" altLang="en-US" sz="4800">
                <a:latin typeface="BIZ UDPゴシック" panose="020B0400000000000000" pitchFamily="50" charset="-128"/>
                <a:ea typeface="BIZ UDPゴシック" panose="020B0400000000000000" pitchFamily="50" charset="-128"/>
              </a:rPr>
              <a:t>エネルギーシステムの社会実装</a:t>
            </a:r>
          </a:p>
        </p:txBody>
      </p:sp>
      <p:sp>
        <p:nvSpPr>
          <p:cNvPr id="6" name="テキスト ボックス 5">
            <a:extLst>
              <a:ext uri="{FF2B5EF4-FFF2-40B4-BE49-F238E27FC236}">
                <a16:creationId xmlns:a16="http://schemas.microsoft.com/office/drawing/2014/main" id="{6AD1457D-F175-645C-1226-13B8784305CB}"/>
              </a:ext>
            </a:extLst>
          </p:cNvPr>
          <p:cNvSpPr txBox="1"/>
          <p:nvPr/>
        </p:nvSpPr>
        <p:spPr>
          <a:xfrm>
            <a:off x="353642" y="-207889"/>
            <a:ext cx="11718196" cy="790473"/>
          </a:xfrm>
          <a:prstGeom prst="rect">
            <a:avLst/>
          </a:prstGeom>
          <a:noFill/>
        </p:spPr>
        <p:txBody>
          <a:bodyPr wrap="square" rtlCol="0" anchor="ctr" anchorCtr="0">
            <a:spAutoFit/>
          </a:bodyPr>
          <a:lstStyle/>
          <a:p>
            <a:pPr marL="0" marR="0" lvl="0" indent="0" algn="l" defTabSz="457200" rtl="0" eaLnBrk="1" fontAlgn="auto" latinLnBrk="0" hangingPunct="1">
              <a:lnSpc>
                <a:spcPct val="200000"/>
              </a:lnSpc>
              <a:spcBef>
                <a:spcPts val="0"/>
              </a:spcBef>
              <a:spcAft>
                <a:spcPts val="0"/>
              </a:spcAft>
              <a:buClrTx/>
              <a:buSzTx/>
              <a:buFontTx/>
              <a:buNone/>
              <a:tabLst/>
              <a:defRPr/>
            </a:pPr>
            <a:r>
              <a:rPr lang="ja-JP" altLang="en-US" sz="2800" b="1" spc="100">
                <a:latin typeface="BIZ UDPゴシック" panose="020B0400000000000000" pitchFamily="50" charset="-128"/>
                <a:ea typeface="BIZ UDPゴシック" panose="020B0400000000000000" pitchFamily="50" charset="-128"/>
              </a:rPr>
              <a:t>カーボンニュートラル分野 各プロジェクトの提案</a:t>
            </a:r>
            <a:endParaRPr kumimoji="0" lang="en-US" altLang="ja-JP" sz="2800" b="1" i="0" u="none" strike="noStrike" kern="1200" cap="none" spc="100" normalizeH="0" baseline="0" noProof="0">
              <a:ln>
                <a:noFill/>
              </a:ln>
              <a:effectLst/>
              <a:uLnTx/>
              <a:uFillTx/>
              <a:latin typeface="BIZ UDPゴシック" panose="020B0400000000000000" pitchFamily="50" charset="-128"/>
              <a:ea typeface="BIZ UDPゴシック" panose="020B0400000000000000" pitchFamily="50" charset="-128"/>
            </a:endParaRPr>
          </a:p>
        </p:txBody>
      </p:sp>
      <p:sp>
        <p:nvSpPr>
          <p:cNvPr id="7" name="コンテンツ プレースホルダー 1">
            <a:extLst>
              <a:ext uri="{FF2B5EF4-FFF2-40B4-BE49-F238E27FC236}">
                <a16:creationId xmlns:a16="http://schemas.microsoft.com/office/drawing/2014/main" id="{652D9B2A-2A01-3C36-67CF-0229D2E8B8B9}"/>
              </a:ext>
            </a:extLst>
          </p:cNvPr>
          <p:cNvSpPr txBox="1">
            <a:spLocks/>
          </p:cNvSpPr>
          <p:nvPr/>
        </p:nvSpPr>
        <p:spPr>
          <a:xfrm>
            <a:off x="1321158" y="1374217"/>
            <a:ext cx="10515600" cy="104108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a:latin typeface="BIZ UDPゴシック" panose="020B0400000000000000" pitchFamily="50" charset="-128"/>
                <a:ea typeface="BIZ UDPゴシック" panose="020B0400000000000000" pitchFamily="50" charset="-128"/>
              </a:rPr>
              <a:t>　</a:t>
            </a:r>
            <a:r>
              <a:rPr lang="ja-JP" altLang="en-US" b="1" u="sng">
                <a:solidFill>
                  <a:schemeClr val="accent6">
                    <a:lumMod val="50000"/>
                  </a:schemeClr>
                </a:solidFill>
                <a:latin typeface="BIZ UDPゴシック" panose="020B0400000000000000" pitchFamily="50" charset="-128"/>
                <a:ea typeface="BIZ UDPゴシック" panose="020B0400000000000000" pitchFamily="50" charset="-128"/>
              </a:rPr>
              <a:t>プロジェクト名</a:t>
            </a:r>
            <a:endParaRPr lang="ja-JP" altLang="en-US" sz="4000" b="1" u="sng">
              <a:solidFill>
                <a:schemeClr val="accent6">
                  <a:lumMod val="50000"/>
                </a:schemeClr>
              </a:solidFill>
              <a:latin typeface="BIZ UDPゴシック" panose="020B0400000000000000" pitchFamily="50" charset="-128"/>
              <a:ea typeface="BIZ UDPゴシック" panose="020B0400000000000000" pitchFamily="50" charset="-128"/>
            </a:endParaRPr>
          </a:p>
        </p:txBody>
      </p:sp>
      <p:sp>
        <p:nvSpPr>
          <p:cNvPr id="4" name="四角形: 上の 2 つの角を丸める 3">
            <a:extLst>
              <a:ext uri="{FF2B5EF4-FFF2-40B4-BE49-F238E27FC236}">
                <a16:creationId xmlns:a16="http://schemas.microsoft.com/office/drawing/2014/main" id="{3ED2B940-EAA3-0FA2-27E4-B9863E4F63B5}"/>
              </a:ext>
            </a:extLst>
          </p:cNvPr>
          <p:cNvSpPr/>
          <p:nvPr/>
        </p:nvSpPr>
        <p:spPr>
          <a:xfrm rot="16200000">
            <a:off x="-1951082" y="3583281"/>
            <a:ext cx="5526523" cy="588810"/>
          </a:xfrm>
          <a:prstGeom prst="round2SameRect">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98B703D2-9E32-05EE-B659-A5EB96C579AB}"/>
              </a:ext>
            </a:extLst>
          </p:cNvPr>
          <p:cNvSpPr txBox="1"/>
          <p:nvPr/>
        </p:nvSpPr>
        <p:spPr>
          <a:xfrm>
            <a:off x="517669" y="2844310"/>
            <a:ext cx="553998" cy="2946401"/>
          </a:xfrm>
          <a:prstGeom prst="rect">
            <a:avLst/>
          </a:prstGeom>
          <a:noFill/>
        </p:spPr>
        <p:txBody>
          <a:bodyPr vert="eaVert" wrap="square" rtlCol="0">
            <a:spAutoFit/>
          </a:bodyPr>
          <a:lstStyle/>
          <a:p>
            <a:r>
              <a:rPr lang="ja-JP" altLang="en-US" sz="2400" b="1">
                <a:solidFill>
                  <a:schemeClr val="bg1"/>
                </a:solidFill>
              </a:rPr>
              <a:t>プロジェクト</a:t>
            </a:r>
            <a:endParaRPr kumimoji="1" lang="ja-JP" altLang="en-US" sz="2400" b="1">
              <a:solidFill>
                <a:schemeClr val="bg1"/>
              </a:solidFill>
            </a:endParaRPr>
          </a:p>
        </p:txBody>
      </p:sp>
    </p:spTree>
    <p:extLst>
      <p:ext uri="{BB962C8B-B14F-4D97-AF65-F5344CB8AC3E}">
        <p14:creationId xmlns:p14="http://schemas.microsoft.com/office/powerpoint/2010/main" val="40257778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楕円 7">
            <a:extLst>
              <a:ext uri="{FF2B5EF4-FFF2-40B4-BE49-F238E27FC236}">
                <a16:creationId xmlns:a16="http://schemas.microsoft.com/office/drawing/2014/main" id="{534BACE2-C0A3-D30B-3809-FD5ACCB55330}"/>
              </a:ext>
            </a:extLst>
          </p:cNvPr>
          <p:cNvSpPr/>
          <p:nvPr/>
        </p:nvSpPr>
        <p:spPr>
          <a:xfrm>
            <a:off x="348814" y="897080"/>
            <a:ext cx="3067613" cy="3067613"/>
          </a:xfrm>
          <a:prstGeom prst="ellipse">
            <a:avLst/>
          </a:prstGeom>
          <a:solidFill>
            <a:srgbClr val="548235">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1" name="テキスト ボックス 10">
            <a:extLst>
              <a:ext uri="{FF2B5EF4-FFF2-40B4-BE49-F238E27FC236}">
                <a16:creationId xmlns:a16="http://schemas.microsoft.com/office/drawing/2014/main" id="{8A8785F0-A12E-C3ED-A6E2-2684FF77D90E}"/>
              </a:ext>
            </a:extLst>
          </p:cNvPr>
          <p:cNvSpPr txBox="1"/>
          <p:nvPr/>
        </p:nvSpPr>
        <p:spPr>
          <a:xfrm>
            <a:off x="389178" y="750672"/>
            <a:ext cx="455998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2400" b="1" dirty="0">
                <a:latin typeface="BIZ UDPゴシック" panose="020B0400000000000000" pitchFamily="50" charset="-128"/>
                <a:ea typeface="BIZ UDPゴシック" panose="020B0400000000000000" pitchFamily="50" charset="-128"/>
              </a:rPr>
              <a:t>プロジェクトリーダー</a:t>
            </a:r>
            <a:endParaRPr kumimoji="1" lang="ja-JP" altLang="en-US" sz="20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p:txBody>
      </p:sp>
      <p:sp>
        <p:nvSpPr>
          <p:cNvPr id="12" name="テキスト ボックス 11">
            <a:extLst>
              <a:ext uri="{FF2B5EF4-FFF2-40B4-BE49-F238E27FC236}">
                <a16:creationId xmlns:a16="http://schemas.microsoft.com/office/drawing/2014/main" id="{714ED55D-6BEB-41EF-9803-DB45E13CC7CE}"/>
              </a:ext>
            </a:extLst>
          </p:cNvPr>
          <p:cNvSpPr txBox="1"/>
          <p:nvPr/>
        </p:nvSpPr>
        <p:spPr>
          <a:xfrm>
            <a:off x="353642" y="-209675"/>
            <a:ext cx="11718196" cy="790473"/>
          </a:xfrm>
          <a:prstGeom prst="rect">
            <a:avLst/>
          </a:prstGeom>
          <a:noFill/>
        </p:spPr>
        <p:txBody>
          <a:bodyPr wrap="square" rtlCol="0" anchor="ctr" anchorCtr="0">
            <a:spAutoFit/>
          </a:bodyPr>
          <a:lstStyle/>
          <a:p>
            <a:pPr>
              <a:lnSpc>
                <a:spcPct val="200000"/>
              </a:lnSpc>
              <a:defRPr/>
            </a:pPr>
            <a:r>
              <a:rPr lang="ja-JP" altLang="en-US" sz="2800" b="1" spc="100">
                <a:latin typeface="BIZ UDPゴシック" panose="020B0400000000000000" pitchFamily="50" charset="-128"/>
                <a:ea typeface="BIZ UDPゴシック" panose="020B0400000000000000" pitchFamily="50" charset="-128"/>
              </a:rPr>
              <a:t>カーボンニュートラル（人工光合成）</a:t>
            </a:r>
            <a:endParaRPr lang="en-US" altLang="ja-JP" sz="2800" b="1" spc="100">
              <a:latin typeface="BIZ UDPゴシック" panose="020B0400000000000000" pitchFamily="50" charset="-128"/>
              <a:ea typeface="BIZ UDPゴシック" panose="020B0400000000000000" pitchFamily="50" charset="-128"/>
            </a:endParaRPr>
          </a:p>
        </p:txBody>
      </p:sp>
      <p:sp>
        <p:nvSpPr>
          <p:cNvPr id="6" name="フリーフォーム: 図形 5">
            <a:extLst>
              <a:ext uri="{FF2B5EF4-FFF2-40B4-BE49-F238E27FC236}">
                <a16:creationId xmlns:a16="http://schemas.microsoft.com/office/drawing/2014/main" id="{7AE080E4-30BB-7B5C-4FBF-3A4A232298BB}"/>
              </a:ext>
            </a:extLst>
          </p:cNvPr>
          <p:cNvSpPr/>
          <p:nvPr/>
        </p:nvSpPr>
        <p:spPr>
          <a:xfrm>
            <a:off x="5261937" y="827319"/>
            <a:ext cx="6540885" cy="5501938"/>
          </a:xfrm>
          <a:custGeom>
            <a:avLst/>
            <a:gdLst>
              <a:gd name="csX0" fmla="*/ 0 w 6540885"/>
              <a:gd name="csY0" fmla="*/ 0 h 5501938"/>
              <a:gd name="csX1" fmla="*/ 4531899 w 6540885"/>
              <a:gd name="csY1" fmla="*/ 0 h 5501938"/>
              <a:gd name="csX2" fmla="*/ 4531899 w 6540885"/>
              <a:gd name="csY2" fmla="*/ 1590762 h 5501938"/>
              <a:gd name="csX3" fmla="*/ 6540885 w 6540885"/>
              <a:gd name="csY3" fmla="*/ 1590762 h 5501938"/>
              <a:gd name="csX4" fmla="*/ 6540885 w 6540885"/>
              <a:gd name="csY4" fmla="*/ 5501938 h 5501938"/>
              <a:gd name="csX5" fmla="*/ 2008986 w 6540885"/>
              <a:gd name="csY5" fmla="*/ 5501938 h 5501938"/>
              <a:gd name="csX6" fmla="*/ 2008986 w 6540885"/>
              <a:gd name="csY6" fmla="*/ 3911176 h 5501938"/>
              <a:gd name="csX7" fmla="*/ 0 w 6540885"/>
              <a:gd name="csY7" fmla="*/ 3911176 h 55019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540885" h="5501938">
                <a:moveTo>
                  <a:pt x="0" y="0"/>
                </a:moveTo>
                <a:lnTo>
                  <a:pt x="4531899" y="0"/>
                </a:lnTo>
                <a:lnTo>
                  <a:pt x="4531899" y="1590762"/>
                </a:lnTo>
                <a:lnTo>
                  <a:pt x="6540885" y="1590762"/>
                </a:lnTo>
                <a:lnTo>
                  <a:pt x="6540885" y="5501938"/>
                </a:lnTo>
                <a:lnTo>
                  <a:pt x="2008986" y="5501938"/>
                </a:lnTo>
                <a:lnTo>
                  <a:pt x="2008986" y="3911176"/>
                </a:lnTo>
                <a:lnTo>
                  <a:pt x="0" y="3911176"/>
                </a:lnTo>
                <a:close/>
              </a:path>
            </a:pathLst>
          </a:custGeom>
          <a:solidFill>
            <a:srgbClr val="548235">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30C149C5-5EAE-8210-9B40-B4F986622E6B}"/>
              </a:ext>
            </a:extLst>
          </p:cNvPr>
          <p:cNvSpPr txBox="1"/>
          <p:nvPr/>
        </p:nvSpPr>
        <p:spPr>
          <a:xfrm>
            <a:off x="5232832" y="782772"/>
            <a:ext cx="6617348" cy="1372876"/>
          </a:xfrm>
          <a:prstGeom prst="rect">
            <a:avLst/>
          </a:prstGeom>
          <a:noFill/>
        </p:spPr>
        <p:txBody>
          <a:bodyPr wrap="square">
            <a:spAutoFit/>
          </a:bodyPr>
          <a:lstStyle/>
          <a:p>
            <a:r>
              <a:rPr lang="ja-JP" altLang="en-US" sz="2400" b="1" spc="100">
                <a:solidFill>
                  <a:srgbClr val="000000"/>
                </a:solidFill>
                <a:latin typeface="BIZ UDPゴシック" panose="020B0400000000000000" pitchFamily="50" charset="-128"/>
                <a:ea typeface="BIZ UDPゴシック" panose="020B0400000000000000" pitchFamily="50" charset="-128"/>
              </a:rPr>
              <a:t>プロジェクト</a:t>
            </a:r>
            <a:endParaRPr lang="en-US" altLang="ja-JP" sz="2000" b="1" spc="100">
              <a:solidFill>
                <a:srgbClr val="000000"/>
              </a:solidFill>
              <a:latin typeface="BIZ UDPゴシック" panose="020B0400000000000000" pitchFamily="50" charset="-128"/>
              <a:ea typeface="BIZ UDPゴシック" panose="020B0400000000000000" pitchFamily="50" charset="-128"/>
            </a:endParaRPr>
          </a:p>
          <a:p>
            <a:pPr>
              <a:lnSpc>
                <a:spcPts val="2500"/>
              </a:lnSpc>
            </a:pPr>
            <a:r>
              <a:rPr lang="ja-JP" altLang="en-US" sz="1800" spc="100">
                <a:solidFill>
                  <a:srgbClr val="000000"/>
                </a:solidFill>
                <a:latin typeface="BIZ UDPゴシック" panose="020B0400000000000000" pitchFamily="50" charset="-128"/>
                <a:ea typeface="BIZ UDPゴシック" panose="020B0400000000000000" pitchFamily="50" charset="-128"/>
              </a:rPr>
              <a:t>　</a:t>
            </a:r>
            <a:r>
              <a:rPr lang="ja-JP" altLang="en-US" sz="1600" b="1" u="heavy">
                <a:solidFill>
                  <a:schemeClr val="accent6">
                    <a:lumMod val="75000"/>
                  </a:schemeClr>
                </a:solidFill>
                <a:uFill>
                  <a:solidFill>
                    <a:schemeClr val="accent6">
                      <a:lumMod val="75000"/>
                    </a:schemeClr>
                  </a:solidFill>
                </a:uFill>
                <a:latin typeface="BIZ UDPゴシック" panose="020B0400000000000000" pitchFamily="50" charset="-128"/>
                <a:ea typeface="BIZ UDPゴシック" panose="020B0400000000000000" pitchFamily="50" charset="-128"/>
              </a:rPr>
              <a:t>人工光合成技術による炭素循環型エネルギーシステムの社会実装</a:t>
            </a:r>
            <a:endParaRPr lang="en-US" altLang="ja-JP" sz="1600" b="1" u="heavy">
              <a:solidFill>
                <a:schemeClr val="accent6">
                  <a:lumMod val="75000"/>
                </a:schemeClr>
              </a:solidFill>
              <a:uFill>
                <a:solidFill>
                  <a:schemeClr val="accent6">
                    <a:lumMod val="75000"/>
                  </a:schemeClr>
                </a:solidFill>
              </a:uFill>
              <a:latin typeface="BIZ UDPゴシック" panose="020B0400000000000000" pitchFamily="50" charset="-128"/>
              <a:ea typeface="BIZ UDPゴシック" panose="020B0400000000000000" pitchFamily="50" charset="-128"/>
            </a:endParaRPr>
          </a:p>
          <a:p>
            <a:pPr>
              <a:lnSpc>
                <a:spcPts val="2500"/>
              </a:lnSpc>
            </a:pPr>
            <a:r>
              <a:rPr lang="ja-JP" altLang="en-US" sz="1600" b="1" spc="100">
                <a:solidFill>
                  <a:srgbClr val="7030A0"/>
                </a:solidFill>
                <a:uFill>
                  <a:solidFill>
                    <a:srgbClr val="7030A0"/>
                  </a:solidFill>
                </a:uFill>
                <a:latin typeface="BIZ UDPゴシック" panose="020B0400000000000000" pitchFamily="50" charset="-128"/>
                <a:ea typeface="BIZ UDPゴシック" panose="020B0400000000000000" pitchFamily="50" charset="-128"/>
              </a:rPr>
              <a:t>　 </a:t>
            </a:r>
            <a:r>
              <a:rPr lang="ja-JP" altLang="en-US" sz="1600">
                <a:latin typeface="BIZ UDPゴシック" panose="020B0400000000000000" pitchFamily="50" charset="-128"/>
                <a:ea typeface="BIZ UDPゴシック" panose="020B0400000000000000" pitchFamily="50" charset="-128"/>
              </a:rPr>
              <a:t>大阪公立大学を核に、産学官連携のもと、</a:t>
            </a:r>
            <a:r>
              <a:rPr lang="en-US" altLang="ja-JP" sz="1600">
                <a:latin typeface="BIZ UDPゴシック" panose="020B0400000000000000" pitchFamily="50" charset="-128"/>
                <a:ea typeface="BIZ UDPゴシック" panose="020B0400000000000000" pitchFamily="50" charset="-128"/>
              </a:rPr>
              <a:t>CO₂</a:t>
            </a:r>
            <a:r>
              <a:rPr lang="ja-JP" altLang="en-US" sz="1600">
                <a:latin typeface="BIZ UDPゴシック" panose="020B0400000000000000" pitchFamily="50" charset="-128"/>
                <a:ea typeface="BIZ UDPゴシック" panose="020B0400000000000000" pitchFamily="50" charset="-128"/>
              </a:rPr>
              <a:t>を資源として循環利用　</a:t>
            </a:r>
            <a:endParaRPr lang="en-US" altLang="ja-JP" sz="1600">
              <a:latin typeface="BIZ UDPゴシック" panose="020B0400000000000000" pitchFamily="50" charset="-128"/>
              <a:ea typeface="BIZ UDPゴシック" panose="020B0400000000000000" pitchFamily="50" charset="-128"/>
            </a:endParaRPr>
          </a:p>
          <a:p>
            <a:pPr>
              <a:lnSpc>
                <a:spcPts val="2500"/>
              </a:lnSpc>
            </a:pPr>
            <a:r>
              <a:rPr lang="ja-JP" altLang="en-US" sz="1600">
                <a:latin typeface="BIZ UDPゴシック" panose="020B0400000000000000" pitchFamily="50" charset="-128"/>
                <a:ea typeface="BIZ UDPゴシック" panose="020B0400000000000000" pitchFamily="50" charset="-128"/>
              </a:rPr>
              <a:t>　</a:t>
            </a:r>
            <a:r>
              <a:rPr lang="en-US" altLang="ja-JP" sz="1600">
                <a:latin typeface="BIZ UDPゴシック" panose="020B0400000000000000" pitchFamily="50" charset="-128"/>
                <a:ea typeface="BIZ UDPゴシック" panose="020B0400000000000000" pitchFamily="50" charset="-128"/>
              </a:rPr>
              <a:t> </a:t>
            </a:r>
            <a:r>
              <a:rPr lang="ja-JP" altLang="en-US" sz="1600">
                <a:latin typeface="BIZ UDPゴシック" panose="020B0400000000000000" pitchFamily="50" charset="-128"/>
                <a:ea typeface="BIZ UDPゴシック" panose="020B0400000000000000" pitchFamily="50" charset="-128"/>
              </a:rPr>
              <a:t>する住宅・まちづくりモデルの実現を目指す</a:t>
            </a:r>
            <a:endParaRPr lang="en-US" altLang="ja-JP" sz="1600">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85B748BF-661C-6DC4-6669-D328A9FC3B69}"/>
              </a:ext>
            </a:extLst>
          </p:cNvPr>
          <p:cNvSpPr txBox="1"/>
          <p:nvPr/>
        </p:nvSpPr>
        <p:spPr>
          <a:xfrm>
            <a:off x="5232832" y="2305782"/>
            <a:ext cx="6839006" cy="2975879"/>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選定理由</a:t>
            </a:r>
          </a:p>
          <a:p>
            <a:pPr marL="447675" indent="-285750">
              <a:lnSpc>
                <a:spcPts val="2500"/>
              </a:lnSpc>
              <a:buFont typeface="Arial" panose="020B0604020202020204" pitchFamily="34" charset="0"/>
              <a:buChar char="•"/>
            </a:pPr>
            <a:r>
              <a:rPr lang="ja-JP" altLang="en-US" sz="1600">
                <a:latin typeface="BIZ UDPゴシック" panose="020B0400000000000000" pitchFamily="50" charset="-128"/>
                <a:ea typeface="BIZ UDPゴシック" panose="020B0400000000000000" pitchFamily="50" charset="-128"/>
              </a:rPr>
              <a:t>万博では、「飯田グループ</a:t>
            </a:r>
            <a:r>
              <a:rPr lang="en-US" altLang="ja-JP" sz="1600">
                <a:latin typeface="BIZ UDPゴシック" panose="020B0400000000000000" pitchFamily="50" charset="-128"/>
                <a:ea typeface="BIZ UDPゴシック" panose="020B0400000000000000" pitchFamily="50" charset="-128"/>
              </a:rPr>
              <a:t>×</a:t>
            </a:r>
            <a:r>
              <a:rPr lang="ja-JP" altLang="en-US" sz="1600">
                <a:latin typeface="BIZ UDPゴシック" panose="020B0400000000000000" pitchFamily="50" charset="-128"/>
                <a:ea typeface="BIZ UDPゴシック" panose="020B0400000000000000" pitchFamily="50" charset="-128"/>
              </a:rPr>
              <a:t>大阪公立大学共同出展館」を出展し、約</a:t>
            </a:r>
            <a:r>
              <a:rPr lang="en-US" altLang="ja-JP" sz="1600">
                <a:latin typeface="BIZ UDPゴシック" panose="020B0400000000000000" pitchFamily="50" charset="-128"/>
                <a:ea typeface="BIZ UDPゴシック" panose="020B0400000000000000" pitchFamily="50" charset="-128"/>
              </a:rPr>
              <a:t>10</a:t>
            </a:r>
            <a:r>
              <a:rPr lang="ja-JP" altLang="en-US" sz="1600">
                <a:latin typeface="BIZ UDPゴシック" panose="020B0400000000000000" pitchFamily="50" charset="-128"/>
                <a:ea typeface="BIZ UDPゴシック" panose="020B0400000000000000" pitchFamily="50" charset="-128"/>
              </a:rPr>
              <a:t>年にわたり研究開発を進めてきた人工光合成技術を活用した住宅向けエネルギー貯蔵・供給システムの最新成果を国内外に示した。</a:t>
            </a:r>
            <a:endParaRPr lang="en-US" altLang="ja-JP" sz="1600">
              <a:latin typeface="BIZ UDPゴシック" panose="020B0400000000000000" pitchFamily="50" charset="-128"/>
              <a:ea typeface="BIZ UDPゴシック" panose="020B0400000000000000" pitchFamily="50" charset="-128"/>
            </a:endParaRPr>
          </a:p>
          <a:p>
            <a:pPr marL="447675" indent="-285750">
              <a:lnSpc>
                <a:spcPts val="2500"/>
              </a:lnSpc>
              <a:buFont typeface="Arial" panose="020B0604020202020204" pitchFamily="34" charset="0"/>
              <a:buChar char="•"/>
            </a:pPr>
            <a:r>
              <a:rPr lang="ja-JP" altLang="en-US" sz="1600">
                <a:latin typeface="BIZ UDPゴシック" panose="020B0400000000000000" pitchFamily="50" charset="-128"/>
                <a:ea typeface="BIZ UDPゴシック" panose="020B0400000000000000" pitchFamily="50" charset="-128"/>
              </a:rPr>
              <a:t>さらに、パビリオン内では、人工光合成によるエネルギーの生成・貯蔵・供給までを一体化した世界初のシステムの実証に成功し、カーボンニュートラル社会の実現に向けた大きな一歩を示した。</a:t>
            </a:r>
            <a:endParaRPr lang="en-US" altLang="ja-JP" sz="1600">
              <a:latin typeface="BIZ UDPゴシック" panose="020B0400000000000000" pitchFamily="50" charset="-128"/>
              <a:ea typeface="BIZ UDPゴシック" panose="020B0400000000000000" pitchFamily="50" charset="-128"/>
            </a:endParaRPr>
          </a:p>
          <a:p>
            <a:pPr marL="447675" indent="-285750">
              <a:lnSpc>
                <a:spcPts val="2500"/>
              </a:lnSpc>
              <a:buFont typeface="Arial" panose="020B0604020202020204" pitchFamily="34" charset="0"/>
              <a:buChar char="•"/>
            </a:pPr>
            <a:r>
              <a:rPr lang="ja-JP" altLang="en-US" sz="1600">
                <a:latin typeface="BIZ UDPゴシック" panose="020B0400000000000000" pitchFamily="50" charset="-128"/>
                <a:ea typeface="BIZ UDPゴシック" panose="020B0400000000000000" pitchFamily="50" charset="-128"/>
              </a:rPr>
              <a:t>住宅を起点とした</a:t>
            </a:r>
            <a:r>
              <a:rPr lang="en-US" altLang="ja-JP" sz="1600">
                <a:latin typeface="BIZ UDPゴシック" panose="020B0400000000000000" pitchFamily="50" charset="-128"/>
                <a:ea typeface="BIZ UDPゴシック" panose="020B0400000000000000" pitchFamily="50" charset="-128"/>
              </a:rPr>
              <a:t>CO₂</a:t>
            </a:r>
            <a:r>
              <a:rPr lang="ja-JP" altLang="en-US" sz="1600">
                <a:latin typeface="BIZ UDPゴシック" panose="020B0400000000000000" pitchFamily="50" charset="-128"/>
                <a:ea typeface="BIZ UDPゴシック" panose="020B0400000000000000" pitchFamily="50" charset="-128"/>
              </a:rPr>
              <a:t>循環型のまちづくりモデルの構築を通じて、大阪発の</a:t>
            </a:r>
            <a:r>
              <a:rPr lang="en-US" altLang="ja-JP" sz="1600">
                <a:latin typeface="BIZ UDPゴシック" panose="020B0400000000000000" pitchFamily="50" charset="-128"/>
                <a:ea typeface="BIZ UDPゴシック" panose="020B0400000000000000" pitchFamily="50" charset="-128"/>
              </a:rPr>
              <a:t>GX</a:t>
            </a:r>
            <a:r>
              <a:rPr lang="ja-JP" altLang="en-US" sz="1600">
                <a:latin typeface="BIZ UDPゴシック" panose="020B0400000000000000" pitchFamily="50" charset="-128"/>
                <a:ea typeface="BIZ UDPゴシック" panose="020B0400000000000000" pitchFamily="50" charset="-128"/>
              </a:rPr>
              <a:t>・新産業創出が期待される。</a:t>
            </a:r>
            <a:endParaRPr lang="en-US" altLang="ja-JP" sz="1600">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23CCD627-DE0A-423A-85BF-948D65BCAEC7}"/>
              </a:ext>
            </a:extLst>
          </p:cNvPr>
          <p:cNvSpPr txBox="1"/>
          <p:nvPr/>
        </p:nvSpPr>
        <p:spPr>
          <a:xfrm>
            <a:off x="259043" y="4102957"/>
            <a:ext cx="4820250" cy="2646878"/>
          </a:xfrm>
          <a:prstGeom prst="rect">
            <a:avLst/>
          </a:prstGeom>
          <a:noFill/>
          <a:ln>
            <a:noFill/>
          </a:ln>
        </p:spPr>
        <p:txBody>
          <a:bodyPr wrap="square" rtlCol="0">
            <a:spAutoFit/>
          </a:bodyPr>
          <a:lstStyle/>
          <a:p>
            <a:pPr marL="285750" indent="-285750">
              <a:buFont typeface="Wingdings" panose="05000000000000000000" pitchFamily="2" charset="2"/>
              <a:buChar char="p"/>
            </a:pPr>
            <a:r>
              <a:rPr lang="ja-JP" altLang="en-US" sz="1600">
                <a:latin typeface="BIZ UDPゴシック" panose="020B0400000000000000" pitchFamily="50" charset="-128"/>
                <a:ea typeface="BIZ UDPゴシック" panose="020B0400000000000000" pitchFamily="50" charset="-128"/>
              </a:rPr>
              <a:t>大阪公立大学</a:t>
            </a:r>
            <a:r>
              <a:rPr kumimoji="1" lang="ja-JP" altLang="en-US" sz="1600">
                <a:latin typeface="BIZ UDPゴシック" panose="020B0400000000000000" pitchFamily="50" charset="-128"/>
                <a:ea typeface="BIZ UDPゴシック" panose="020B0400000000000000" pitchFamily="50" charset="-128"/>
              </a:rPr>
              <a:t>人工光合成研究センター所長と</a:t>
            </a:r>
            <a:r>
              <a:rPr lang="ja-JP" altLang="en-US" sz="1600">
                <a:latin typeface="BIZ UDPゴシック" panose="020B0400000000000000" pitchFamily="50" charset="-128"/>
                <a:ea typeface="BIZ UDPゴシック" panose="020B0400000000000000" pitchFamily="50" charset="-128"/>
              </a:rPr>
              <a:t>して、</a:t>
            </a:r>
            <a:r>
              <a:rPr lang="en-US" altLang="ja-JP" sz="1600">
                <a:latin typeface="BIZ UDPゴシック" panose="020B0400000000000000" pitchFamily="50" charset="-128"/>
                <a:ea typeface="BIZ UDPゴシック" panose="020B0400000000000000" pitchFamily="50" charset="-128"/>
              </a:rPr>
              <a:t>CO₂</a:t>
            </a:r>
            <a:r>
              <a:rPr lang="ja-JP" altLang="en-US" sz="1600">
                <a:latin typeface="BIZ UDPゴシック" panose="020B0400000000000000" pitchFamily="50" charset="-128"/>
                <a:ea typeface="BIZ UDPゴシック" panose="020B0400000000000000" pitchFamily="50" charset="-128"/>
              </a:rPr>
              <a:t>を資源として循環利用する人工光合成技術の研究開発を牽引。</a:t>
            </a:r>
            <a:endParaRPr kumimoji="1" lang="en-US" altLang="ja-JP" sz="160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p"/>
            </a:pPr>
            <a:r>
              <a:rPr kumimoji="1" lang="ja-JP" altLang="en-US" sz="1600">
                <a:latin typeface="BIZ UDPゴシック" panose="020B0400000000000000" pitchFamily="50" charset="-128"/>
                <a:ea typeface="BIZ UDPゴシック" panose="020B0400000000000000" pitchFamily="50" charset="-128"/>
              </a:rPr>
              <a:t>基礎研究に加え、企業との共同研究・実証研究を推進し、世界初となる住宅向け炭素循環型エネルギーシステムの実証など、社会実装につながる</a:t>
            </a:r>
            <a:r>
              <a:rPr lang="ja-JP" altLang="en-US" sz="1600">
                <a:latin typeface="BIZ UDPゴシック" panose="020B0400000000000000" pitchFamily="50" charset="-128"/>
                <a:ea typeface="BIZ UDPゴシック" panose="020B0400000000000000" pitchFamily="50" charset="-128"/>
              </a:rPr>
              <a:t>成果を創出。</a:t>
            </a:r>
            <a:endParaRPr lang="en-US" altLang="ja-JP" sz="160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p"/>
            </a:pPr>
            <a:r>
              <a:rPr lang="en-US" altLang="ja-JP" sz="1600">
                <a:latin typeface="BIZ UDPゴシック" panose="020B0400000000000000" pitchFamily="50" charset="-128"/>
                <a:ea typeface="BIZ UDPゴシック" panose="020B0400000000000000" pitchFamily="50" charset="-128"/>
              </a:rPr>
              <a:t>CO₂</a:t>
            </a:r>
            <a:r>
              <a:rPr lang="ja-JP" altLang="en-US" sz="1600">
                <a:latin typeface="BIZ UDPゴシック" panose="020B0400000000000000" pitchFamily="50" charset="-128"/>
                <a:ea typeface="BIZ UDPゴシック" panose="020B0400000000000000" pitchFamily="50" charset="-128"/>
              </a:rPr>
              <a:t>利用分野で国際的に高い評価を受け、海外研究機関とのネットワークを活かした国際共同研究を推進。</a:t>
            </a:r>
            <a:endParaRPr kumimoji="1" lang="en-US" altLang="ja-JP" sz="1600">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A8D6DAF3-38D4-4CEC-B01B-76D34537E5B5}"/>
              </a:ext>
            </a:extLst>
          </p:cNvPr>
          <p:cNvSpPr txBox="1"/>
          <p:nvPr/>
        </p:nvSpPr>
        <p:spPr>
          <a:xfrm>
            <a:off x="565630" y="2661125"/>
            <a:ext cx="4383529" cy="1384995"/>
          </a:xfrm>
          <a:prstGeom prst="rect">
            <a:avLst/>
          </a:prstGeom>
          <a:noFill/>
        </p:spPr>
        <p:txBody>
          <a:bodyPr wrap="square">
            <a:spAutoFit/>
          </a:bodyPr>
          <a:lstStyle/>
          <a:p>
            <a:endParaRPr lang="en-US" altLang="ja-JP" sz="1400">
              <a:latin typeface="BIZ UDPゴシック" panose="020B0400000000000000" pitchFamily="50" charset="-128"/>
              <a:ea typeface="BIZ UDPゴシック" panose="020B0400000000000000" pitchFamily="50" charset="-128"/>
            </a:endParaRPr>
          </a:p>
          <a:p>
            <a:r>
              <a:rPr lang="ja-JP" altLang="en-US" sz="1400">
                <a:latin typeface="BIZ UDPゴシック" panose="020B0400000000000000" pitchFamily="50" charset="-128"/>
                <a:ea typeface="BIZ UDPゴシック" panose="020B0400000000000000" pitchFamily="50" charset="-128"/>
              </a:rPr>
              <a:t>・大阪公立大学人工光合成研究センター所長</a:t>
            </a:r>
            <a:endParaRPr lang="en-US" altLang="ja-JP" sz="1400">
              <a:latin typeface="BIZ UDPゴシック" panose="020B0400000000000000" pitchFamily="50" charset="-128"/>
              <a:ea typeface="BIZ UDPゴシック" panose="020B0400000000000000" pitchFamily="50" charset="-128"/>
            </a:endParaRPr>
          </a:p>
          <a:p>
            <a:r>
              <a:rPr lang="ja-JP" altLang="en-US" sz="1400">
                <a:latin typeface="BIZ UDPゴシック" panose="020B0400000000000000" pitchFamily="50" charset="-128"/>
                <a:ea typeface="BIZ UDPゴシック" panose="020B0400000000000000" pitchFamily="50" charset="-128"/>
              </a:rPr>
              <a:t>・大阪公立大学研究推進機構 教授</a:t>
            </a:r>
            <a:endParaRPr lang="en-US" altLang="ja-JP" sz="1400">
              <a:latin typeface="BIZ UDPゴシック" panose="020B0400000000000000" pitchFamily="50" charset="-128"/>
              <a:ea typeface="BIZ UDPゴシック" panose="020B0400000000000000" pitchFamily="50" charset="-128"/>
            </a:endParaRPr>
          </a:p>
          <a:p>
            <a:r>
              <a:rPr lang="ja-JP" altLang="en-US" sz="1400">
                <a:latin typeface="BIZ UDPゴシック" panose="020B0400000000000000" pitchFamily="50" charset="-128"/>
                <a:ea typeface="BIZ UDPゴシック" panose="020B0400000000000000" pitchFamily="50" charset="-128"/>
              </a:rPr>
              <a:t>・</a:t>
            </a:r>
            <a:r>
              <a:rPr lang="en-US" altLang="ja-JP" sz="1400">
                <a:latin typeface="BIZ UDPゴシック" panose="020B0400000000000000" pitchFamily="50" charset="-128"/>
                <a:ea typeface="BIZ UDPゴシック" panose="020B0400000000000000" pitchFamily="50" charset="-128"/>
              </a:rPr>
              <a:t>Fellow of FRSC</a:t>
            </a:r>
            <a:r>
              <a:rPr lang="ja-JP" altLang="en-US" sz="1400">
                <a:latin typeface="BIZ UDPゴシック" panose="020B0400000000000000" pitchFamily="50" charset="-128"/>
                <a:ea typeface="BIZ UDPゴシック" panose="020B0400000000000000" pitchFamily="50" charset="-128"/>
              </a:rPr>
              <a:t>（英国王立化学会フェロー）</a:t>
            </a:r>
            <a:endParaRPr lang="en-US" altLang="ja-JP" sz="1400">
              <a:latin typeface="BIZ UDPゴシック" panose="020B0400000000000000" pitchFamily="50" charset="-128"/>
              <a:ea typeface="BIZ UDPゴシック" panose="020B0400000000000000" pitchFamily="50" charset="-128"/>
            </a:endParaRPr>
          </a:p>
          <a:p>
            <a:r>
              <a:rPr lang="ja-JP" altLang="en-US" sz="1400">
                <a:latin typeface="BIZ UDPゴシック" panose="020B0400000000000000" pitchFamily="50" charset="-128"/>
                <a:ea typeface="BIZ UDPゴシック" panose="020B0400000000000000" pitchFamily="50" charset="-128"/>
              </a:rPr>
              <a:t>・</a:t>
            </a:r>
            <a:r>
              <a:rPr lang="en-US" altLang="ja-JP" sz="1400">
                <a:latin typeface="BIZ UDPゴシック" panose="020B0400000000000000" pitchFamily="50" charset="-128"/>
                <a:ea typeface="BIZ UDPゴシック" panose="020B0400000000000000" pitchFamily="50" charset="-128"/>
              </a:rPr>
              <a:t>ICCDU 2027 Conference Chair</a:t>
            </a:r>
            <a:br>
              <a:rPr lang="en-US" altLang="ja-JP" sz="1400">
                <a:latin typeface="BIZ UDPゴシック" panose="020B0400000000000000" pitchFamily="50" charset="-128"/>
                <a:ea typeface="BIZ UDPゴシック" panose="020B0400000000000000" pitchFamily="50" charset="-128"/>
              </a:rPr>
            </a:br>
            <a:r>
              <a:rPr lang="ja-JP" altLang="en-US" sz="1400">
                <a:latin typeface="BIZ UDPゴシック" panose="020B0400000000000000" pitchFamily="50" charset="-128"/>
                <a:ea typeface="BIZ UDPゴシック" panose="020B0400000000000000" pitchFamily="50" charset="-128"/>
              </a:rPr>
              <a:t> （</a:t>
            </a:r>
            <a:r>
              <a:rPr lang="en-US" altLang="ja-JP" sz="1400">
                <a:latin typeface="BIZ UDPゴシック" panose="020B0400000000000000" pitchFamily="50" charset="-128"/>
                <a:ea typeface="BIZ UDPゴシック" panose="020B0400000000000000" pitchFamily="50" charset="-128"/>
              </a:rPr>
              <a:t>CO₂</a:t>
            </a:r>
            <a:r>
              <a:rPr lang="ja-JP" altLang="en-US" sz="1400">
                <a:latin typeface="BIZ UDPゴシック" panose="020B0400000000000000" pitchFamily="50" charset="-128"/>
                <a:ea typeface="BIZ UDPゴシック" panose="020B0400000000000000" pitchFamily="50" charset="-128"/>
              </a:rPr>
              <a:t>利用国際会議</a:t>
            </a:r>
            <a:r>
              <a:rPr lang="en-US" altLang="ja-JP" sz="1400">
                <a:latin typeface="BIZ UDPゴシック" panose="020B0400000000000000" pitchFamily="50" charset="-128"/>
                <a:ea typeface="BIZ UDPゴシック" panose="020B0400000000000000" pitchFamily="50" charset="-128"/>
              </a:rPr>
              <a:t>2027</a:t>
            </a:r>
            <a:r>
              <a:rPr lang="ja-JP" altLang="en-US" sz="1400">
                <a:latin typeface="BIZ UDPゴシック" panose="020B0400000000000000" pitchFamily="50" charset="-128"/>
                <a:ea typeface="BIZ UDPゴシック" panose="020B0400000000000000" pitchFamily="50" charset="-128"/>
              </a:rPr>
              <a:t>大会長）</a:t>
            </a:r>
            <a:endParaRPr lang="en-US" altLang="ja-JP" sz="1400">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289F4E4B-54F7-1DD6-57A8-77DD03ABE574}"/>
              </a:ext>
            </a:extLst>
          </p:cNvPr>
          <p:cNvSpPr txBox="1"/>
          <p:nvPr/>
        </p:nvSpPr>
        <p:spPr>
          <a:xfrm>
            <a:off x="5232832" y="5422227"/>
            <a:ext cx="6692796" cy="1372876"/>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支援方針</a:t>
            </a:r>
          </a:p>
          <a:p>
            <a:pPr marL="447675" indent="-285750">
              <a:lnSpc>
                <a:spcPts val="2500"/>
              </a:lnSpc>
              <a:buFont typeface="Arial" panose="020B0604020202020204" pitchFamily="34" charset="0"/>
              <a:buChar char="•"/>
            </a:pPr>
            <a:r>
              <a:rPr lang="ja-JP" altLang="en-US" sz="1600">
                <a:latin typeface="BIZ UDPゴシック" panose="020B0400000000000000" pitchFamily="50" charset="-128"/>
                <a:ea typeface="BIZ UDPゴシック" panose="020B0400000000000000" pitchFamily="50" charset="-128"/>
              </a:rPr>
              <a:t>産学官連携のもと、人工光合成技術・水素利用技術・二酸化炭素回収技術の確立から、住宅へのシステム搭載までの支援を実施</a:t>
            </a:r>
            <a:endParaRPr lang="en-US" altLang="ja-JP" sz="1600">
              <a:latin typeface="BIZ UDPゴシック" panose="020B0400000000000000" pitchFamily="50" charset="-128"/>
              <a:ea typeface="BIZ UDPゴシック" panose="020B0400000000000000" pitchFamily="50" charset="-128"/>
            </a:endParaRPr>
          </a:p>
          <a:p>
            <a:pPr marL="447675" indent="-285750">
              <a:lnSpc>
                <a:spcPts val="2500"/>
              </a:lnSpc>
              <a:buFont typeface="Arial" panose="020B0604020202020204" pitchFamily="34" charset="0"/>
              <a:buChar char="•"/>
            </a:pPr>
            <a:endParaRPr lang="en-US" altLang="ja-JP" sz="1600">
              <a:latin typeface="BIZ UDPゴシック" panose="020B0400000000000000" pitchFamily="50" charset="-128"/>
              <a:ea typeface="BIZ UDPゴシック" panose="020B0400000000000000" pitchFamily="50" charset="-128"/>
            </a:endParaRPr>
          </a:p>
        </p:txBody>
      </p:sp>
      <p:pic>
        <p:nvPicPr>
          <p:cNvPr id="14" name="図 13">
            <a:extLst>
              <a:ext uri="{FF2B5EF4-FFF2-40B4-BE49-F238E27FC236}">
                <a16:creationId xmlns:a16="http://schemas.microsoft.com/office/drawing/2014/main" id="{FC3FA7FB-CBC2-5A67-2CDF-012F64C5EA8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71508" y="1417457"/>
            <a:ext cx="1080654" cy="1394494"/>
          </a:xfrm>
          <a:prstGeom prst="rect">
            <a:avLst/>
          </a:prstGeom>
          <a:ln w="38100">
            <a:solidFill>
              <a:schemeClr val="bg1"/>
            </a:solidFill>
          </a:ln>
        </p:spPr>
      </p:pic>
      <p:sp>
        <p:nvSpPr>
          <p:cNvPr id="5" name="テキスト ボックス 4">
            <a:extLst>
              <a:ext uri="{FF2B5EF4-FFF2-40B4-BE49-F238E27FC236}">
                <a16:creationId xmlns:a16="http://schemas.microsoft.com/office/drawing/2014/main" id="{E08F6615-E9A3-9B44-9F19-1946DBCC3A24}"/>
              </a:ext>
            </a:extLst>
          </p:cNvPr>
          <p:cNvSpPr txBox="1"/>
          <p:nvPr/>
        </p:nvSpPr>
        <p:spPr>
          <a:xfrm>
            <a:off x="1612931" y="2446683"/>
            <a:ext cx="1395141" cy="338554"/>
          </a:xfrm>
          <a:prstGeom prst="rect">
            <a:avLst/>
          </a:prstGeom>
          <a:solidFill>
            <a:schemeClr val="bg1"/>
          </a:solidFill>
          <a:effectLst>
            <a:softEdge rad="31750"/>
          </a:effectLst>
        </p:spPr>
        <p:txBody>
          <a:bodyPr wrap="square">
            <a:spAutoFit/>
          </a:bodyPr>
          <a:lstStyle/>
          <a:p>
            <a:pPr algn="ctr" defTabSz="1733550">
              <a:lnSpc>
                <a:spcPct val="80000"/>
              </a:lnSpc>
              <a:spcBef>
                <a:spcPct val="0"/>
              </a:spcBef>
              <a:spcAft>
                <a:spcPct val="35000"/>
              </a:spcAft>
              <a:defRPr/>
            </a:pPr>
            <a:r>
              <a:rPr lang="ja-JP" altLang="en-US" sz="2000" b="1">
                <a:latin typeface="BIZ UDPゴシック" panose="020B0400000000000000" pitchFamily="50" charset="-128"/>
                <a:ea typeface="BIZ UDPゴシック" panose="020B0400000000000000" pitchFamily="50" charset="-128"/>
              </a:rPr>
              <a:t>天尾 豊 氏</a:t>
            </a:r>
            <a:endParaRPr lang="en-US" altLang="ja-JP" sz="2000" b="1">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1016693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A094D-0A6C-E1C6-C326-DE5408F20B10}"/>
            </a:ext>
          </a:extLst>
        </p:cNvPr>
        <p:cNvGrpSpPr/>
        <p:nvPr/>
      </p:nvGrpSpPr>
      <p:grpSpPr>
        <a:xfrm>
          <a:off x="0" y="0"/>
          <a:ext cx="0" cy="0"/>
          <a:chOff x="0" y="0"/>
          <a:chExt cx="0" cy="0"/>
        </a:xfrm>
      </p:grpSpPr>
      <p:sp>
        <p:nvSpPr>
          <p:cNvPr id="7" name="正方形/長方形 6">
            <a:extLst>
              <a:ext uri="{FF2B5EF4-FFF2-40B4-BE49-F238E27FC236}">
                <a16:creationId xmlns:a16="http://schemas.microsoft.com/office/drawing/2014/main" id="{F3DE4398-A322-A3DF-96C5-11BFE0C6D46C}"/>
              </a:ext>
            </a:extLst>
          </p:cNvPr>
          <p:cNvSpPr/>
          <p:nvPr/>
        </p:nvSpPr>
        <p:spPr>
          <a:xfrm>
            <a:off x="73892" y="64655"/>
            <a:ext cx="12034982" cy="6724072"/>
          </a:xfrm>
          <a:prstGeom prst="rect">
            <a:avLst/>
          </a:prstGeom>
          <a:solidFill>
            <a:srgbClr val="F9FCF6"/>
          </a:solidFill>
          <a:ln>
            <a:solidFill>
              <a:srgbClr val="F9FC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四角形: 角を丸くする 7">
            <a:extLst>
              <a:ext uri="{FF2B5EF4-FFF2-40B4-BE49-F238E27FC236}">
                <a16:creationId xmlns:a16="http://schemas.microsoft.com/office/drawing/2014/main" id="{66AEFEE2-6D5E-A1B5-5166-D38D9638DAF5}"/>
              </a:ext>
            </a:extLst>
          </p:cNvPr>
          <p:cNvSpPr/>
          <p:nvPr/>
        </p:nvSpPr>
        <p:spPr>
          <a:xfrm>
            <a:off x="280201" y="710612"/>
            <a:ext cx="11514635" cy="2125640"/>
          </a:xfrm>
          <a:prstGeom prst="roundRect">
            <a:avLst>
              <a:gd name="adj" fmla="val 2549"/>
            </a:avLst>
          </a:prstGeom>
          <a:solidFill>
            <a:schemeClr val="bg1"/>
          </a:solidFill>
          <a:ln w="19050">
            <a:solidFill>
              <a:srgbClr val="E6E6E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43" name="表 42">
            <a:extLst>
              <a:ext uri="{FF2B5EF4-FFF2-40B4-BE49-F238E27FC236}">
                <a16:creationId xmlns:a16="http://schemas.microsoft.com/office/drawing/2014/main" id="{34D4BE7D-C302-DCC1-DE51-63E2F0AB292F}"/>
              </a:ext>
            </a:extLst>
          </p:cNvPr>
          <p:cNvGraphicFramePr>
            <a:graphicFrameLocks noGrp="1"/>
          </p:cNvGraphicFramePr>
          <p:nvPr>
            <p:extLst>
              <p:ext uri="{D42A27DB-BD31-4B8C-83A1-F6EECF244321}">
                <p14:modId xmlns:p14="http://schemas.microsoft.com/office/powerpoint/2010/main" val="47709252"/>
              </p:ext>
            </p:extLst>
          </p:nvPr>
        </p:nvGraphicFramePr>
        <p:xfrm>
          <a:off x="495675" y="3218665"/>
          <a:ext cx="11225736" cy="3493660"/>
        </p:xfrm>
        <a:graphic>
          <a:graphicData uri="http://schemas.openxmlformats.org/drawingml/2006/table">
            <a:tbl>
              <a:tblPr firstRow="1" bandRow="1">
                <a:tableStyleId>{5C22544A-7EE6-4342-B048-85BDC9FD1C3A}</a:tableStyleId>
              </a:tblPr>
              <a:tblGrid>
                <a:gridCol w="2636364">
                  <a:extLst>
                    <a:ext uri="{9D8B030D-6E8A-4147-A177-3AD203B41FA5}">
                      <a16:colId xmlns:a16="http://schemas.microsoft.com/office/drawing/2014/main" val="2335238934"/>
                    </a:ext>
                  </a:extLst>
                </a:gridCol>
                <a:gridCol w="1431562">
                  <a:extLst>
                    <a:ext uri="{9D8B030D-6E8A-4147-A177-3AD203B41FA5}">
                      <a16:colId xmlns:a16="http://schemas.microsoft.com/office/drawing/2014/main" val="2144911665"/>
                    </a:ext>
                  </a:extLst>
                </a:gridCol>
                <a:gridCol w="1431562">
                  <a:extLst>
                    <a:ext uri="{9D8B030D-6E8A-4147-A177-3AD203B41FA5}">
                      <a16:colId xmlns:a16="http://schemas.microsoft.com/office/drawing/2014/main" val="3692108129"/>
                    </a:ext>
                  </a:extLst>
                </a:gridCol>
                <a:gridCol w="1431562">
                  <a:extLst>
                    <a:ext uri="{9D8B030D-6E8A-4147-A177-3AD203B41FA5}">
                      <a16:colId xmlns:a16="http://schemas.microsoft.com/office/drawing/2014/main" val="385384842"/>
                    </a:ext>
                  </a:extLst>
                </a:gridCol>
                <a:gridCol w="1431562">
                  <a:extLst>
                    <a:ext uri="{9D8B030D-6E8A-4147-A177-3AD203B41FA5}">
                      <a16:colId xmlns:a16="http://schemas.microsoft.com/office/drawing/2014/main" val="3835875788"/>
                    </a:ext>
                  </a:extLst>
                </a:gridCol>
                <a:gridCol w="1431562">
                  <a:extLst>
                    <a:ext uri="{9D8B030D-6E8A-4147-A177-3AD203B41FA5}">
                      <a16:colId xmlns:a16="http://schemas.microsoft.com/office/drawing/2014/main" val="1708959834"/>
                    </a:ext>
                  </a:extLst>
                </a:gridCol>
                <a:gridCol w="1431562">
                  <a:extLst>
                    <a:ext uri="{9D8B030D-6E8A-4147-A177-3AD203B41FA5}">
                      <a16:colId xmlns:a16="http://schemas.microsoft.com/office/drawing/2014/main" val="2194949486"/>
                    </a:ext>
                  </a:extLst>
                </a:gridCol>
              </a:tblGrid>
              <a:tr h="345337">
                <a:tc>
                  <a:txBody>
                    <a:bodyPr/>
                    <a:lstStyle/>
                    <a:p>
                      <a:endParaRPr kumimoji="1" lang="ja-JP" altLang="en-US"/>
                    </a:p>
                  </a:txBody>
                  <a:tcPr anchor="ctr"/>
                </a:tc>
                <a:tc>
                  <a:txBody>
                    <a:bodyPr/>
                    <a:lstStyle/>
                    <a:p>
                      <a:pPr algn="ctr"/>
                      <a:r>
                        <a:rPr kumimoji="1" lang="en-US" altLang="ja-JP" sz="1600">
                          <a:latin typeface="BIZ UDPゴシック" panose="020B0400000000000000" pitchFamily="50" charset="-128"/>
                          <a:ea typeface="BIZ UDPゴシック" panose="020B0400000000000000" pitchFamily="50" charset="-128"/>
                        </a:rPr>
                        <a:t>2026</a:t>
                      </a:r>
                      <a:endParaRPr kumimoji="1" lang="ja-JP" altLang="en-US" sz="160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600">
                          <a:latin typeface="BIZ UDPゴシック" panose="020B0400000000000000" pitchFamily="50" charset="-128"/>
                          <a:ea typeface="BIZ UDPゴシック" panose="020B0400000000000000" pitchFamily="50" charset="-128"/>
                        </a:rPr>
                        <a:t>2027</a:t>
                      </a:r>
                      <a:endParaRPr kumimoji="1" lang="ja-JP" altLang="en-US" sz="160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600">
                          <a:latin typeface="BIZ UDPゴシック" panose="020B0400000000000000" pitchFamily="50" charset="-128"/>
                          <a:ea typeface="BIZ UDPゴシック" panose="020B0400000000000000" pitchFamily="50" charset="-128"/>
                        </a:rPr>
                        <a:t>2028</a:t>
                      </a:r>
                      <a:endParaRPr kumimoji="1" lang="ja-JP" altLang="en-US" sz="160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600">
                          <a:latin typeface="BIZ UDPゴシック" panose="020B0400000000000000" pitchFamily="50" charset="-128"/>
                          <a:ea typeface="BIZ UDPゴシック" panose="020B0400000000000000" pitchFamily="50" charset="-128"/>
                        </a:rPr>
                        <a:t>2029</a:t>
                      </a:r>
                      <a:endParaRPr kumimoji="1" lang="ja-JP" altLang="en-US" sz="160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600">
                          <a:latin typeface="BIZ UDPゴシック" panose="020B0400000000000000" pitchFamily="50" charset="-128"/>
                          <a:ea typeface="BIZ UDPゴシック" panose="020B0400000000000000" pitchFamily="50" charset="-128"/>
                        </a:rPr>
                        <a:t>2030</a:t>
                      </a:r>
                      <a:endParaRPr kumimoji="1" lang="ja-JP" altLang="en-US" sz="160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600">
                          <a:latin typeface="BIZ UDPゴシック" panose="020B0400000000000000" pitchFamily="50" charset="-128"/>
                          <a:ea typeface="BIZ UDPゴシック" panose="020B0400000000000000" pitchFamily="50" charset="-128"/>
                        </a:rPr>
                        <a:t>2031</a:t>
                      </a:r>
                      <a:r>
                        <a:rPr kumimoji="1" lang="ja-JP" altLang="en-US" sz="1600">
                          <a:latin typeface="BIZ UDPゴシック" panose="020B0400000000000000" pitchFamily="50" charset="-128"/>
                          <a:ea typeface="BIZ UDPゴシック" panose="020B0400000000000000" pitchFamily="50" charset="-128"/>
                        </a:rPr>
                        <a:t>～</a:t>
                      </a:r>
                    </a:p>
                  </a:txBody>
                  <a:tcPr anchor="ctr"/>
                </a:tc>
                <a:extLst>
                  <a:ext uri="{0D108BD9-81ED-4DB2-BD59-A6C34878D82A}">
                    <a16:rowId xmlns:a16="http://schemas.microsoft.com/office/drawing/2014/main" val="3197919897"/>
                  </a:ext>
                </a:extLst>
              </a:tr>
              <a:tr h="1169813">
                <a:tc>
                  <a:txBody>
                    <a:bodyPr/>
                    <a:lstStyle/>
                    <a:p>
                      <a:pPr algn="ctr"/>
                      <a:r>
                        <a:rPr kumimoji="1" lang="ja-JP" altLang="en-US" sz="1400" b="1" u="sng">
                          <a:solidFill>
                            <a:schemeClr val="tx1"/>
                          </a:solidFill>
                          <a:latin typeface="BIZ UDPゴシック" panose="020B0400000000000000" pitchFamily="50" charset="-128"/>
                          <a:ea typeface="BIZ UDPゴシック" panose="020B0400000000000000" pitchFamily="50" charset="-128"/>
                        </a:rPr>
                        <a:t>人工光合成技術</a:t>
                      </a:r>
                      <a:endParaRPr kumimoji="1" lang="en-US" altLang="ja-JP" sz="1400" b="1" u="sng">
                        <a:solidFill>
                          <a:schemeClr val="tx1"/>
                        </a:solidFill>
                        <a:latin typeface="BIZ UDPゴシック" panose="020B0400000000000000" pitchFamily="50" charset="-128"/>
                        <a:ea typeface="BIZ UDPゴシック" panose="020B0400000000000000" pitchFamily="50" charset="-128"/>
                      </a:endParaRPr>
                    </a:p>
                    <a:p>
                      <a:pPr algn="just"/>
                      <a:r>
                        <a:rPr kumimoji="1" lang="ja-JP" altLang="en-US" sz="1400">
                          <a:latin typeface="BIZ UDPゴシック" panose="020B0400000000000000" pitchFamily="50" charset="-128"/>
                          <a:ea typeface="BIZ UDPゴシック" panose="020B0400000000000000" pitchFamily="50" charset="-128"/>
                        </a:rPr>
                        <a:t>太陽光パネルと電解セルで構成される二酸化炭素から蟻酸を生成</a:t>
                      </a:r>
                    </a:p>
                  </a:txBody>
                  <a:tcPr anchor="ctr"/>
                </a:tc>
                <a:tc>
                  <a:txBody>
                    <a:bodyPr/>
                    <a:lstStyle/>
                    <a:p>
                      <a:endParaRPr kumimoji="1" lang="ja-JP" altLang="en-US"/>
                    </a:p>
                  </a:txBody>
                  <a:tcPr anchor="ctr"/>
                </a:tc>
                <a:tc>
                  <a:txBody>
                    <a:bodyPr/>
                    <a:lstStyle/>
                    <a:p>
                      <a:endParaRPr kumimoji="1" lang="ja-JP" altLang="en-US"/>
                    </a:p>
                  </a:txBody>
                  <a:tcPr anchor="ctr"/>
                </a:tc>
                <a:tc>
                  <a:txBody>
                    <a:bodyPr/>
                    <a:lstStyle/>
                    <a:p>
                      <a:endParaRPr kumimoji="1" lang="ja-JP" altLang="en-US"/>
                    </a:p>
                  </a:txBody>
                  <a:tcPr anchor="ctr"/>
                </a:tc>
                <a:tc>
                  <a:txBody>
                    <a:bodyPr/>
                    <a:lstStyle/>
                    <a:p>
                      <a:endParaRPr kumimoji="1" lang="ja-JP" altLang="en-US"/>
                    </a:p>
                  </a:txBody>
                  <a:tcPr anchor="ctr"/>
                </a:tc>
                <a:tc>
                  <a:txBody>
                    <a:bodyPr/>
                    <a:lstStyle/>
                    <a:p>
                      <a:endParaRPr kumimoji="1" lang="ja-JP" altLang="en-US"/>
                    </a:p>
                  </a:txBody>
                  <a:tcPr anchor="ctr"/>
                </a:tc>
                <a:tc>
                  <a:txBody>
                    <a:bodyPr/>
                    <a:lstStyle/>
                    <a:p>
                      <a:endParaRPr kumimoji="1" lang="ja-JP" altLang="en-US"/>
                    </a:p>
                  </a:txBody>
                  <a:tcPr anchor="ctr"/>
                </a:tc>
                <a:extLst>
                  <a:ext uri="{0D108BD9-81ED-4DB2-BD59-A6C34878D82A}">
                    <a16:rowId xmlns:a16="http://schemas.microsoft.com/office/drawing/2014/main" val="2818544563"/>
                  </a:ext>
                </a:extLst>
              </a:tr>
              <a:tr h="1012232">
                <a:tc>
                  <a:txBody>
                    <a:bodyPr/>
                    <a:lstStyle/>
                    <a:p>
                      <a:pPr algn="ctr"/>
                      <a:r>
                        <a:rPr kumimoji="1" lang="ja-JP" altLang="en-US" sz="1400" b="1" u="sng">
                          <a:solidFill>
                            <a:schemeClr val="tx1"/>
                          </a:solidFill>
                          <a:latin typeface="BIZ UDPゴシック" panose="020B0400000000000000" pitchFamily="50" charset="-128"/>
                          <a:ea typeface="BIZ UDPゴシック" panose="020B0400000000000000" pitchFamily="50" charset="-128"/>
                        </a:rPr>
                        <a:t>水素利用技術</a:t>
                      </a:r>
                      <a:endParaRPr kumimoji="1" lang="en-US" altLang="ja-JP" sz="1400" b="1" u="sng">
                        <a:solidFill>
                          <a:schemeClr val="tx1"/>
                        </a:solidFill>
                        <a:latin typeface="BIZ UDPゴシック" panose="020B0400000000000000" pitchFamily="50" charset="-128"/>
                        <a:ea typeface="BIZ UDPゴシック" panose="020B0400000000000000" pitchFamily="50" charset="-128"/>
                      </a:endParaRPr>
                    </a:p>
                    <a:p>
                      <a:pPr algn="just"/>
                      <a:r>
                        <a:rPr kumimoji="1" lang="ja-JP" altLang="en-US" sz="1400">
                          <a:latin typeface="BIZ UDPゴシック" panose="020B0400000000000000" pitchFamily="50" charset="-128"/>
                          <a:ea typeface="BIZ UDPゴシック" panose="020B0400000000000000" pitchFamily="50" charset="-128"/>
                        </a:rPr>
                        <a:t>人工光合成で生成した蟻酸から水素を取り出しエネルギーとして利用</a:t>
                      </a:r>
                    </a:p>
                  </a:txBody>
                  <a:tcPr anchor="ctr"/>
                </a:tc>
                <a:tc>
                  <a:txBody>
                    <a:bodyPr/>
                    <a:lstStyle/>
                    <a:p>
                      <a:endParaRPr kumimoji="1" lang="ja-JP" altLang="en-US"/>
                    </a:p>
                  </a:txBody>
                  <a:tcPr anchor="ctr"/>
                </a:tc>
                <a:tc>
                  <a:txBody>
                    <a:bodyPr/>
                    <a:lstStyle/>
                    <a:p>
                      <a:endParaRPr kumimoji="1" lang="ja-JP" altLang="en-US"/>
                    </a:p>
                  </a:txBody>
                  <a:tcPr anchor="ctr"/>
                </a:tc>
                <a:tc>
                  <a:txBody>
                    <a:bodyPr/>
                    <a:lstStyle/>
                    <a:p>
                      <a:endParaRPr kumimoji="1" lang="ja-JP" altLang="en-US"/>
                    </a:p>
                  </a:txBody>
                  <a:tcPr anchor="ctr"/>
                </a:tc>
                <a:tc>
                  <a:txBody>
                    <a:bodyPr/>
                    <a:lstStyle/>
                    <a:p>
                      <a:endParaRPr kumimoji="1" lang="ja-JP" altLang="en-US"/>
                    </a:p>
                  </a:txBody>
                  <a:tcPr anchor="ctr"/>
                </a:tc>
                <a:tc>
                  <a:txBody>
                    <a:bodyPr/>
                    <a:lstStyle/>
                    <a:p>
                      <a:endParaRPr kumimoji="1" lang="ja-JP" altLang="en-US"/>
                    </a:p>
                  </a:txBody>
                  <a:tcPr anchor="ctr"/>
                </a:tc>
                <a:tc>
                  <a:txBody>
                    <a:bodyPr/>
                    <a:lstStyle/>
                    <a:p>
                      <a:endParaRPr kumimoji="1" lang="ja-JP" altLang="en-US"/>
                    </a:p>
                  </a:txBody>
                  <a:tcPr anchor="ctr"/>
                </a:tc>
                <a:extLst>
                  <a:ext uri="{0D108BD9-81ED-4DB2-BD59-A6C34878D82A}">
                    <a16:rowId xmlns:a16="http://schemas.microsoft.com/office/drawing/2014/main" val="38259185"/>
                  </a:ext>
                </a:extLst>
              </a:tr>
              <a:tr h="945855">
                <a:tc>
                  <a:txBody>
                    <a:bodyPr/>
                    <a:lstStyle/>
                    <a:p>
                      <a:pPr algn="ctr"/>
                      <a:r>
                        <a:rPr kumimoji="1" lang="ja-JP" altLang="en-US" sz="1400" b="1" u="sng">
                          <a:solidFill>
                            <a:schemeClr val="tx1"/>
                          </a:solidFill>
                          <a:latin typeface="BIZ UDPゴシック" panose="020B0400000000000000" pitchFamily="50" charset="-128"/>
                          <a:ea typeface="BIZ UDPゴシック" panose="020B0400000000000000" pitchFamily="50" charset="-128"/>
                        </a:rPr>
                        <a:t>二酸化炭素回収技術</a:t>
                      </a:r>
                      <a:endParaRPr kumimoji="1" lang="en-US" altLang="ja-JP" sz="1400" b="1" u="sng">
                        <a:solidFill>
                          <a:schemeClr val="tx1"/>
                        </a:solidFill>
                        <a:latin typeface="BIZ UDPゴシック" panose="020B0400000000000000" pitchFamily="50" charset="-128"/>
                        <a:ea typeface="BIZ UDPゴシック" panose="020B0400000000000000" pitchFamily="50" charset="-128"/>
                      </a:endParaRPr>
                    </a:p>
                    <a:p>
                      <a:pPr algn="just"/>
                      <a:r>
                        <a:rPr kumimoji="1" lang="ja-JP" altLang="en-US" sz="1400" b="0">
                          <a:solidFill>
                            <a:schemeClr val="tx1"/>
                          </a:solidFill>
                          <a:latin typeface="BIZ UDPゴシック" panose="020B0400000000000000" pitchFamily="50" charset="-128"/>
                          <a:ea typeface="BIZ UDPゴシック" panose="020B0400000000000000" pitchFamily="50" charset="-128"/>
                        </a:rPr>
                        <a:t>蟻酸分解や発電に伴い発生する二酸化炭素を回収</a:t>
                      </a:r>
                    </a:p>
                  </a:txBody>
                  <a:tcPr anchor="ctr"/>
                </a:tc>
                <a:tc>
                  <a:txBody>
                    <a:bodyPr/>
                    <a:lstStyle/>
                    <a:p>
                      <a:endParaRPr kumimoji="1" lang="ja-JP" altLang="en-US"/>
                    </a:p>
                  </a:txBody>
                  <a:tcPr anchor="ctr"/>
                </a:tc>
                <a:tc>
                  <a:txBody>
                    <a:bodyPr/>
                    <a:lstStyle/>
                    <a:p>
                      <a:endParaRPr kumimoji="1" lang="ja-JP" altLang="en-US"/>
                    </a:p>
                  </a:txBody>
                  <a:tcPr anchor="ctr"/>
                </a:tc>
                <a:tc>
                  <a:txBody>
                    <a:bodyPr/>
                    <a:lstStyle/>
                    <a:p>
                      <a:endParaRPr kumimoji="1" lang="ja-JP" altLang="en-US"/>
                    </a:p>
                  </a:txBody>
                  <a:tcPr anchor="ctr"/>
                </a:tc>
                <a:tc>
                  <a:txBody>
                    <a:bodyPr/>
                    <a:lstStyle/>
                    <a:p>
                      <a:endParaRPr kumimoji="1" lang="ja-JP" altLang="en-US"/>
                    </a:p>
                  </a:txBody>
                  <a:tcPr anchor="ctr"/>
                </a:tc>
                <a:tc>
                  <a:txBody>
                    <a:bodyPr/>
                    <a:lstStyle/>
                    <a:p>
                      <a:endParaRPr kumimoji="1" lang="ja-JP" altLang="en-US"/>
                    </a:p>
                  </a:txBody>
                  <a:tcPr anchor="ctr"/>
                </a:tc>
                <a:tc>
                  <a:txBody>
                    <a:bodyPr/>
                    <a:lstStyle/>
                    <a:p>
                      <a:endParaRPr kumimoji="1" lang="ja-JP" altLang="en-US" dirty="0"/>
                    </a:p>
                  </a:txBody>
                  <a:tcPr anchor="ctr"/>
                </a:tc>
                <a:extLst>
                  <a:ext uri="{0D108BD9-81ED-4DB2-BD59-A6C34878D82A}">
                    <a16:rowId xmlns:a16="http://schemas.microsoft.com/office/drawing/2014/main" val="2097622515"/>
                  </a:ext>
                </a:extLst>
              </a:tr>
            </a:tbl>
          </a:graphicData>
        </a:graphic>
      </p:graphicFrame>
      <p:sp>
        <p:nvSpPr>
          <p:cNvPr id="63" name="矢印: 五方向 62">
            <a:extLst>
              <a:ext uri="{FF2B5EF4-FFF2-40B4-BE49-F238E27FC236}">
                <a16:creationId xmlns:a16="http://schemas.microsoft.com/office/drawing/2014/main" id="{4ADCDD82-A117-95EF-A085-02B9CBCE491D}"/>
              </a:ext>
            </a:extLst>
          </p:cNvPr>
          <p:cNvSpPr/>
          <p:nvPr/>
        </p:nvSpPr>
        <p:spPr>
          <a:xfrm>
            <a:off x="8968488" y="3795748"/>
            <a:ext cx="1261554" cy="2761397"/>
          </a:xfrm>
          <a:prstGeom prst="homePlate">
            <a:avLst>
              <a:gd name="adj" fmla="val 13182"/>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latin typeface="BIZ UDPゴシック" panose="020B0400000000000000" pitchFamily="50" charset="-128"/>
                <a:ea typeface="BIZ UDPゴシック" panose="020B0400000000000000" pitchFamily="50" charset="-128"/>
              </a:rPr>
              <a:t>住宅向け炭素循環型エネルギーシステムの実用化</a:t>
            </a:r>
            <a:endParaRPr lang="en-US" altLang="ja-JP" sz="1200">
              <a:latin typeface="BIZ UDPゴシック" panose="020B0400000000000000" pitchFamily="50" charset="-128"/>
              <a:ea typeface="BIZ UDPゴシック" panose="020B0400000000000000" pitchFamily="50" charset="-128"/>
            </a:endParaRPr>
          </a:p>
          <a:p>
            <a:pPr algn="ctr"/>
            <a:endParaRPr lang="en-US" altLang="ja-JP" sz="1200" b="1">
              <a:solidFill>
                <a:srgbClr val="FF0000"/>
              </a:solidFill>
              <a:latin typeface="BIZ UDPゴシック" panose="020B0400000000000000" pitchFamily="50" charset="-128"/>
              <a:ea typeface="BIZ UDPゴシック" panose="020B0400000000000000" pitchFamily="50" charset="-128"/>
            </a:endParaRPr>
          </a:p>
          <a:p>
            <a:pPr algn="ctr"/>
            <a:r>
              <a:rPr lang="ja-JP" altLang="en-US" sz="1200" b="1">
                <a:solidFill>
                  <a:srgbClr val="FF0000"/>
                </a:solidFill>
                <a:latin typeface="BIZ UDPゴシック" panose="020B0400000000000000" pitchFamily="50" charset="-128"/>
                <a:ea typeface="BIZ UDPゴシック" panose="020B0400000000000000" pitchFamily="50" charset="-128"/>
              </a:rPr>
              <a:t>二酸化炭素回収も含めたシステム構築と住宅への搭載</a:t>
            </a:r>
            <a:endParaRPr lang="en-US" altLang="ja-JP" sz="1200" b="1">
              <a:solidFill>
                <a:srgbClr val="FF0000"/>
              </a:solidFill>
              <a:latin typeface="BIZ UDPゴシック" panose="020B0400000000000000" pitchFamily="50" charset="-128"/>
              <a:ea typeface="BIZ UDPゴシック" panose="020B0400000000000000" pitchFamily="50" charset="-128"/>
            </a:endParaRPr>
          </a:p>
        </p:txBody>
      </p:sp>
      <p:sp>
        <p:nvSpPr>
          <p:cNvPr id="2" name="四角形: 角を丸くする 1">
            <a:extLst>
              <a:ext uri="{FF2B5EF4-FFF2-40B4-BE49-F238E27FC236}">
                <a16:creationId xmlns:a16="http://schemas.microsoft.com/office/drawing/2014/main" id="{DCF920B8-6324-A8D7-1FE0-5A3BE06A5B1D}"/>
              </a:ext>
            </a:extLst>
          </p:cNvPr>
          <p:cNvSpPr/>
          <p:nvPr/>
        </p:nvSpPr>
        <p:spPr>
          <a:xfrm>
            <a:off x="9032334" y="5199297"/>
            <a:ext cx="1044539" cy="884602"/>
          </a:xfrm>
          <a:prstGeom prst="roundRect">
            <a:avLst>
              <a:gd name="adj" fmla="val 7255"/>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6986584B-F316-22A9-A568-2FC096458B86}"/>
              </a:ext>
            </a:extLst>
          </p:cNvPr>
          <p:cNvSpPr txBox="1"/>
          <p:nvPr/>
        </p:nvSpPr>
        <p:spPr>
          <a:xfrm>
            <a:off x="353642" y="-209675"/>
            <a:ext cx="11718196" cy="790473"/>
          </a:xfrm>
          <a:prstGeom prst="rect">
            <a:avLst/>
          </a:prstGeom>
          <a:noFill/>
        </p:spPr>
        <p:txBody>
          <a:bodyPr wrap="square" lIns="91440" tIns="45720" rIns="91440" bIns="45720" rtlCol="0" anchor="ctr" anchorCtr="0">
            <a:spAutoFit/>
          </a:bodyPr>
          <a:lstStyle/>
          <a:p>
            <a:pPr>
              <a:lnSpc>
                <a:spcPct val="200000"/>
              </a:lnSpc>
              <a:defRPr/>
            </a:pPr>
            <a:r>
              <a:rPr lang="ja-JP" altLang="en-US" sz="2800" b="1" spc="100">
                <a:latin typeface="BIZ UDPゴシック" panose="020B0400000000000000" pitchFamily="50" charset="-128"/>
                <a:ea typeface="BIZ UDPゴシック"/>
              </a:rPr>
              <a:t>カーボンニュートラル（人工光合成・ロードマップ）</a:t>
            </a:r>
            <a:endParaRPr lang="en-US" altLang="ja-JP" sz="2800" b="1" spc="100">
              <a:latin typeface="BIZ UDPゴシック" panose="020B0400000000000000" pitchFamily="50" charset="-128"/>
              <a:ea typeface="BIZ UDPゴシック"/>
            </a:endParaRPr>
          </a:p>
        </p:txBody>
      </p:sp>
      <p:sp>
        <p:nvSpPr>
          <p:cNvPr id="45" name="矢印: 五方向 44">
            <a:extLst>
              <a:ext uri="{FF2B5EF4-FFF2-40B4-BE49-F238E27FC236}">
                <a16:creationId xmlns:a16="http://schemas.microsoft.com/office/drawing/2014/main" id="{166F7B44-59C8-9592-1FEA-A76D5FD02C3A}"/>
              </a:ext>
            </a:extLst>
          </p:cNvPr>
          <p:cNvSpPr/>
          <p:nvPr/>
        </p:nvSpPr>
        <p:spPr>
          <a:xfrm>
            <a:off x="3171729" y="3669028"/>
            <a:ext cx="2814811" cy="363941"/>
          </a:xfrm>
          <a:prstGeom prst="homePlat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latin typeface="BIZ UDPゴシック" panose="020B0400000000000000" pitchFamily="50" charset="-128"/>
                <a:ea typeface="BIZ UDPゴシック" panose="020B0400000000000000" pitchFamily="50" charset="-128"/>
              </a:rPr>
              <a:t>太陽光パネル・電解セルの効率化</a:t>
            </a:r>
            <a:endParaRPr kumimoji="1" lang="ja-JP" altLang="en-US" sz="1200">
              <a:latin typeface="BIZ UDPゴシック" panose="020B0400000000000000" pitchFamily="50" charset="-128"/>
              <a:ea typeface="BIZ UDPゴシック" panose="020B0400000000000000" pitchFamily="50" charset="-128"/>
            </a:endParaRPr>
          </a:p>
        </p:txBody>
      </p:sp>
      <p:sp>
        <p:nvSpPr>
          <p:cNvPr id="47" name="矢印: 五方向 46">
            <a:extLst>
              <a:ext uri="{FF2B5EF4-FFF2-40B4-BE49-F238E27FC236}">
                <a16:creationId xmlns:a16="http://schemas.microsoft.com/office/drawing/2014/main" id="{FEA5324E-36FC-F6EB-1590-FA4140EBB5E6}"/>
              </a:ext>
            </a:extLst>
          </p:cNvPr>
          <p:cNvSpPr/>
          <p:nvPr/>
        </p:nvSpPr>
        <p:spPr>
          <a:xfrm>
            <a:off x="3175106" y="4834871"/>
            <a:ext cx="2811434" cy="724470"/>
          </a:xfrm>
          <a:prstGeom prst="homePlat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latin typeface="BIZ UDPゴシック" panose="020B0400000000000000" pitchFamily="50" charset="-128"/>
                <a:ea typeface="BIZ UDPゴシック" panose="020B0400000000000000" pitchFamily="50" charset="-128"/>
              </a:rPr>
              <a:t>蟻酸由来水素の効率的生産・</a:t>
            </a:r>
            <a:endParaRPr lang="en-US" altLang="ja-JP" sz="1200">
              <a:latin typeface="BIZ UDPゴシック" panose="020B0400000000000000" pitchFamily="50" charset="-128"/>
              <a:ea typeface="BIZ UDPゴシック" panose="020B0400000000000000" pitchFamily="50" charset="-128"/>
            </a:endParaRPr>
          </a:p>
          <a:p>
            <a:pPr algn="ctr"/>
            <a:r>
              <a:rPr lang="ja-JP" altLang="en-US" sz="1200">
                <a:latin typeface="BIZ UDPゴシック" panose="020B0400000000000000" pitchFamily="50" charset="-128"/>
                <a:ea typeface="BIZ UDPゴシック" panose="020B0400000000000000" pitchFamily="50" charset="-128"/>
              </a:rPr>
              <a:t>水素を利用した発電</a:t>
            </a:r>
            <a:endParaRPr lang="en-US" altLang="ja-JP" sz="1200">
              <a:latin typeface="BIZ UDPゴシック" panose="020B0400000000000000" pitchFamily="50" charset="-128"/>
              <a:ea typeface="BIZ UDPゴシック" panose="020B0400000000000000" pitchFamily="50" charset="-128"/>
            </a:endParaRPr>
          </a:p>
        </p:txBody>
      </p:sp>
      <p:sp>
        <p:nvSpPr>
          <p:cNvPr id="49" name="矢印: 上下 48">
            <a:extLst>
              <a:ext uri="{FF2B5EF4-FFF2-40B4-BE49-F238E27FC236}">
                <a16:creationId xmlns:a16="http://schemas.microsoft.com/office/drawing/2014/main" id="{8A2AAD26-87BC-4300-7032-157CF5936C98}"/>
              </a:ext>
            </a:extLst>
          </p:cNvPr>
          <p:cNvSpPr/>
          <p:nvPr/>
        </p:nvSpPr>
        <p:spPr>
          <a:xfrm>
            <a:off x="4054300" y="4057243"/>
            <a:ext cx="464024" cy="801805"/>
          </a:xfrm>
          <a:prstGeom prst="upDownArrow">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テキスト ボックス 50">
            <a:extLst>
              <a:ext uri="{FF2B5EF4-FFF2-40B4-BE49-F238E27FC236}">
                <a16:creationId xmlns:a16="http://schemas.microsoft.com/office/drawing/2014/main" id="{52A34055-4DBA-565C-371E-7218CDCF75CA}"/>
              </a:ext>
            </a:extLst>
          </p:cNvPr>
          <p:cNvSpPr txBox="1"/>
          <p:nvPr/>
        </p:nvSpPr>
        <p:spPr>
          <a:xfrm>
            <a:off x="4351954" y="4141296"/>
            <a:ext cx="1350050" cy="523220"/>
          </a:xfrm>
          <a:prstGeom prst="rect">
            <a:avLst/>
          </a:prstGeom>
          <a:noFill/>
        </p:spPr>
        <p:txBody>
          <a:bodyPr wrap="none" rtlCol="0">
            <a:spAutoFit/>
          </a:bodyPr>
          <a:lstStyle/>
          <a:p>
            <a:pPr algn="ctr"/>
            <a:r>
              <a:rPr kumimoji="1" lang="ja-JP" altLang="en-US" sz="1400">
                <a:latin typeface="BIZ UDPゴシック" panose="020B0400000000000000" pitchFamily="50" charset="-128"/>
                <a:ea typeface="BIZ UDPゴシック" panose="020B0400000000000000" pitchFamily="50" charset="-128"/>
              </a:rPr>
              <a:t>システム統合</a:t>
            </a:r>
            <a:endParaRPr kumimoji="1" lang="en-US" altLang="ja-JP" sz="1400">
              <a:latin typeface="BIZ UDPゴシック" panose="020B0400000000000000" pitchFamily="50" charset="-128"/>
              <a:ea typeface="BIZ UDPゴシック" panose="020B0400000000000000" pitchFamily="50" charset="-128"/>
            </a:endParaRPr>
          </a:p>
          <a:p>
            <a:pPr algn="ctr"/>
            <a:r>
              <a:rPr kumimoji="1" lang="en-US" altLang="ja-JP" sz="1400">
                <a:latin typeface="BIZ UDPゴシック" panose="020B0400000000000000" pitchFamily="50" charset="-128"/>
                <a:ea typeface="BIZ UDPゴシック" panose="020B0400000000000000" pitchFamily="50" charset="-128"/>
              </a:rPr>
              <a:t>(</a:t>
            </a:r>
            <a:r>
              <a:rPr kumimoji="1" lang="ja-JP" altLang="en-US" sz="1400">
                <a:latin typeface="BIZ UDPゴシック" panose="020B0400000000000000" pitchFamily="50" charset="-128"/>
                <a:ea typeface="BIZ UDPゴシック" panose="020B0400000000000000" pitchFamily="50" charset="-128"/>
              </a:rPr>
              <a:t>接続・</a:t>
            </a:r>
            <a:r>
              <a:rPr lang="ja-JP" altLang="en-US" sz="1400">
                <a:latin typeface="BIZ UDPゴシック" panose="020B0400000000000000" pitchFamily="50" charset="-128"/>
                <a:ea typeface="BIZ UDPゴシック" panose="020B0400000000000000" pitchFamily="50" charset="-128"/>
              </a:rPr>
              <a:t>自動化</a:t>
            </a:r>
            <a:r>
              <a:rPr lang="en-US" altLang="ja-JP" sz="1400">
                <a:latin typeface="BIZ UDPゴシック" panose="020B0400000000000000" pitchFamily="50" charset="-128"/>
                <a:ea typeface="BIZ UDPゴシック" panose="020B0400000000000000" pitchFamily="50" charset="-128"/>
              </a:rPr>
              <a:t>)</a:t>
            </a:r>
            <a:endParaRPr kumimoji="1" lang="ja-JP" altLang="en-US" sz="1400">
              <a:latin typeface="BIZ UDPゴシック" panose="020B0400000000000000" pitchFamily="50" charset="-128"/>
              <a:ea typeface="BIZ UDPゴシック" panose="020B0400000000000000" pitchFamily="50" charset="-128"/>
            </a:endParaRPr>
          </a:p>
        </p:txBody>
      </p:sp>
      <p:sp>
        <p:nvSpPr>
          <p:cNvPr id="53" name="矢印: 五方向 52">
            <a:extLst>
              <a:ext uri="{FF2B5EF4-FFF2-40B4-BE49-F238E27FC236}">
                <a16:creationId xmlns:a16="http://schemas.microsoft.com/office/drawing/2014/main" id="{2ADC5885-6522-CA1B-223C-4692CA0A5405}"/>
              </a:ext>
            </a:extLst>
          </p:cNvPr>
          <p:cNvSpPr/>
          <p:nvPr/>
        </p:nvSpPr>
        <p:spPr>
          <a:xfrm>
            <a:off x="3175105" y="6300857"/>
            <a:ext cx="5674341" cy="363941"/>
          </a:xfrm>
          <a:prstGeom prst="homePlat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a:latin typeface="BIZ UDPゴシック" panose="020B0400000000000000" pitchFamily="50" charset="-128"/>
                <a:ea typeface="BIZ UDPゴシック" panose="020B0400000000000000" pitchFamily="50" charset="-128"/>
              </a:rPr>
              <a:t>発電等に伴う排ガスに含まれる二酸化炭素の効率的回収</a:t>
            </a:r>
          </a:p>
        </p:txBody>
      </p:sp>
      <p:sp>
        <p:nvSpPr>
          <p:cNvPr id="55" name="テキスト ボックス 54">
            <a:extLst>
              <a:ext uri="{FF2B5EF4-FFF2-40B4-BE49-F238E27FC236}">
                <a16:creationId xmlns:a16="http://schemas.microsoft.com/office/drawing/2014/main" id="{4C9964DF-AE3F-1B53-1C5F-CFBC8CAF2F47}"/>
              </a:ext>
            </a:extLst>
          </p:cNvPr>
          <p:cNvSpPr txBox="1"/>
          <p:nvPr/>
        </p:nvSpPr>
        <p:spPr>
          <a:xfrm>
            <a:off x="6533124" y="5355029"/>
            <a:ext cx="1260144" cy="461665"/>
          </a:xfrm>
          <a:prstGeom prst="rect">
            <a:avLst/>
          </a:prstGeom>
          <a:noFill/>
        </p:spPr>
        <p:txBody>
          <a:bodyPr wrap="square" rtlCol="0">
            <a:spAutoFit/>
          </a:bodyPr>
          <a:lstStyle/>
          <a:p>
            <a:pPr algn="ctr"/>
            <a:r>
              <a:rPr lang="ja-JP" altLang="en-US" sz="1200">
                <a:latin typeface="BIZ UDPゴシック" panose="020B0400000000000000" pitchFamily="50" charset="-128"/>
                <a:ea typeface="BIZ UDPゴシック" panose="020B0400000000000000" pitchFamily="50" charset="-128"/>
              </a:rPr>
              <a:t>回収した二酸化炭素の再利用</a:t>
            </a:r>
            <a:endParaRPr kumimoji="1" lang="ja-JP" altLang="en-US" sz="1200">
              <a:latin typeface="BIZ UDPゴシック" panose="020B0400000000000000" pitchFamily="50" charset="-128"/>
              <a:ea typeface="BIZ UDPゴシック" panose="020B0400000000000000" pitchFamily="50" charset="-128"/>
            </a:endParaRPr>
          </a:p>
        </p:txBody>
      </p:sp>
      <p:sp>
        <p:nvSpPr>
          <p:cNvPr id="57" name="矢印: 五方向 56">
            <a:extLst>
              <a:ext uri="{FF2B5EF4-FFF2-40B4-BE49-F238E27FC236}">
                <a16:creationId xmlns:a16="http://schemas.microsoft.com/office/drawing/2014/main" id="{FDB2C97B-A7C5-47B7-CAD7-432D1FF2A5EB}"/>
              </a:ext>
            </a:extLst>
          </p:cNvPr>
          <p:cNvSpPr/>
          <p:nvPr/>
        </p:nvSpPr>
        <p:spPr>
          <a:xfrm>
            <a:off x="5991561" y="4124492"/>
            <a:ext cx="2857885" cy="724470"/>
          </a:xfrm>
          <a:prstGeom prst="homePlate">
            <a:avLst>
              <a:gd name="adj" fmla="val 29278"/>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latin typeface="BIZ UDPゴシック" panose="020B0400000000000000" pitchFamily="50" charset="-128"/>
                <a:ea typeface="BIZ UDPゴシック" panose="020B0400000000000000" pitchFamily="50" charset="-128"/>
              </a:rPr>
              <a:t>人工光合成・水素利用技術を連結したエネルギー供給システムの自動化</a:t>
            </a:r>
            <a:endParaRPr lang="en-US" altLang="ja-JP" sz="1200">
              <a:latin typeface="BIZ UDPゴシック" panose="020B0400000000000000" pitchFamily="50" charset="-128"/>
              <a:ea typeface="BIZ UDPゴシック" panose="020B0400000000000000" pitchFamily="50" charset="-128"/>
            </a:endParaRPr>
          </a:p>
        </p:txBody>
      </p:sp>
      <p:sp>
        <p:nvSpPr>
          <p:cNvPr id="59" name="矢印: 三方向 58">
            <a:extLst>
              <a:ext uri="{FF2B5EF4-FFF2-40B4-BE49-F238E27FC236}">
                <a16:creationId xmlns:a16="http://schemas.microsoft.com/office/drawing/2014/main" id="{1538A03B-EC51-FE4C-4262-271391869C6B}"/>
              </a:ext>
            </a:extLst>
          </p:cNvPr>
          <p:cNvSpPr/>
          <p:nvPr/>
        </p:nvSpPr>
        <p:spPr>
          <a:xfrm rot="5400000">
            <a:off x="5197701" y="4266466"/>
            <a:ext cx="1169264" cy="463607"/>
          </a:xfrm>
          <a:prstGeom prst="leftRightUpArrow">
            <a:avLst>
              <a:gd name="adj1" fmla="val 25001"/>
              <a:gd name="adj2" fmla="val 25000"/>
              <a:gd name="adj3" fmla="val 25000"/>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矢印: ストライプ 60">
            <a:extLst>
              <a:ext uri="{FF2B5EF4-FFF2-40B4-BE49-F238E27FC236}">
                <a16:creationId xmlns:a16="http://schemas.microsoft.com/office/drawing/2014/main" id="{1A283BB8-346B-0455-7F19-D9DF148D9437}"/>
              </a:ext>
            </a:extLst>
          </p:cNvPr>
          <p:cNvSpPr/>
          <p:nvPr/>
        </p:nvSpPr>
        <p:spPr>
          <a:xfrm rot="16200000">
            <a:off x="7185134" y="5269369"/>
            <a:ext cx="1457555" cy="605421"/>
          </a:xfrm>
          <a:prstGeom prst="stripedRightArrow">
            <a:avLst>
              <a:gd name="adj1" fmla="val 46994"/>
              <a:gd name="adj2" fmla="val 51503"/>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矢印: 三方向 64">
            <a:extLst>
              <a:ext uri="{FF2B5EF4-FFF2-40B4-BE49-F238E27FC236}">
                <a16:creationId xmlns:a16="http://schemas.microsoft.com/office/drawing/2014/main" id="{0AF9467C-40A8-45C9-8ACD-4F2303479DFD}"/>
              </a:ext>
            </a:extLst>
          </p:cNvPr>
          <p:cNvSpPr/>
          <p:nvPr/>
        </p:nvSpPr>
        <p:spPr>
          <a:xfrm rot="5400000">
            <a:off x="7771091" y="5315612"/>
            <a:ext cx="1835847" cy="503753"/>
          </a:xfrm>
          <a:prstGeom prst="leftRightUpArrow">
            <a:avLst>
              <a:gd name="adj1" fmla="val 25001"/>
              <a:gd name="adj2" fmla="val 25000"/>
              <a:gd name="adj3" fmla="val 25000"/>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矢印: 五方向 66">
            <a:extLst>
              <a:ext uri="{FF2B5EF4-FFF2-40B4-BE49-F238E27FC236}">
                <a16:creationId xmlns:a16="http://schemas.microsoft.com/office/drawing/2014/main" id="{383EFF5F-CB26-26E2-AB73-DBBC912FC77A}"/>
              </a:ext>
            </a:extLst>
          </p:cNvPr>
          <p:cNvSpPr/>
          <p:nvPr/>
        </p:nvSpPr>
        <p:spPr>
          <a:xfrm>
            <a:off x="10349083" y="3809939"/>
            <a:ext cx="1305635" cy="2747748"/>
          </a:xfrm>
          <a:prstGeom prst="homePlate">
            <a:avLst>
              <a:gd name="adj" fmla="val 15540"/>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a:latin typeface="BIZ UDPゴシック" panose="020B0400000000000000" pitchFamily="50" charset="-128"/>
                <a:ea typeface="BIZ UDPゴシック" panose="020B0400000000000000" pitchFamily="50" charset="-128"/>
              </a:rPr>
              <a:t>住宅で確立した人工光合成技術の産業・社会インフラへの展開</a:t>
            </a:r>
            <a:endParaRPr lang="en-US" altLang="ja-JP" sz="1050">
              <a:latin typeface="BIZ UDPゴシック" panose="020B0400000000000000" pitchFamily="50" charset="-128"/>
              <a:ea typeface="BIZ UDPゴシック" panose="020B0400000000000000" pitchFamily="50" charset="-128"/>
            </a:endParaRPr>
          </a:p>
          <a:p>
            <a:pPr algn="ctr"/>
            <a:endParaRPr lang="en-US" altLang="ja-JP" sz="1050">
              <a:latin typeface="BIZ UDPゴシック" panose="020B0400000000000000" pitchFamily="50" charset="-128"/>
              <a:ea typeface="BIZ UDPゴシック" panose="020B0400000000000000" pitchFamily="50" charset="-128"/>
            </a:endParaRPr>
          </a:p>
          <a:p>
            <a:pPr algn="just"/>
            <a:r>
              <a:rPr lang="ja-JP" altLang="en-US" sz="1050">
                <a:solidFill>
                  <a:schemeClr val="tx1"/>
                </a:solidFill>
                <a:latin typeface="BIZ UDPゴシック" panose="020B0400000000000000" pitchFamily="50" charset="-128"/>
                <a:ea typeface="BIZ UDPゴシック" panose="020B0400000000000000" pitchFamily="50" charset="-128"/>
              </a:rPr>
              <a:t>・石炭火力発電所や製鉄工場での二酸化炭素利用技術へ利用拡大</a:t>
            </a:r>
            <a:endParaRPr lang="en-US" altLang="ja-JP" sz="1050">
              <a:solidFill>
                <a:schemeClr val="tx1"/>
              </a:solidFill>
              <a:latin typeface="BIZ UDPゴシック" panose="020B0400000000000000" pitchFamily="50" charset="-128"/>
              <a:ea typeface="BIZ UDPゴシック" panose="020B0400000000000000" pitchFamily="50" charset="-128"/>
            </a:endParaRPr>
          </a:p>
          <a:p>
            <a:pPr algn="just"/>
            <a:r>
              <a:rPr lang="ja-JP" altLang="en-US" sz="1050">
                <a:solidFill>
                  <a:schemeClr val="tx1"/>
                </a:solidFill>
                <a:latin typeface="BIZ UDPゴシック" panose="020B0400000000000000" pitchFamily="50" charset="-128"/>
                <a:ea typeface="BIZ UDPゴシック" panose="020B0400000000000000" pitchFamily="50" charset="-128"/>
              </a:rPr>
              <a:t>・事業所での二酸化炭素の地産地消技術へ展開</a:t>
            </a:r>
            <a:endParaRPr lang="en-US" altLang="ja-JP" sz="1050">
              <a:solidFill>
                <a:schemeClr val="tx1"/>
              </a:solidFill>
              <a:latin typeface="BIZ UDPゴシック" panose="020B0400000000000000" pitchFamily="50" charset="-128"/>
              <a:ea typeface="BIZ UDPゴシック" panose="020B0400000000000000" pitchFamily="50" charset="-128"/>
            </a:endParaRPr>
          </a:p>
          <a:p>
            <a:pPr algn="just"/>
            <a:r>
              <a:rPr lang="ja-JP" altLang="en-US" sz="1050">
                <a:solidFill>
                  <a:schemeClr val="tx1"/>
                </a:solidFill>
                <a:latin typeface="BIZ UDPゴシック" panose="020B0400000000000000" pitchFamily="50" charset="-128"/>
                <a:ea typeface="BIZ UDPゴシック" panose="020B0400000000000000" pitchFamily="50" charset="-128"/>
              </a:rPr>
              <a:t>・燃料・エネルギー以外の付加価値物質生産へ利用拡大</a:t>
            </a:r>
            <a:endParaRPr lang="en-US" altLang="ja-JP" sz="1050">
              <a:solidFill>
                <a:schemeClr val="tx1"/>
              </a:solidFill>
              <a:latin typeface="BIZ UDPゴシック" panose="020B0400000000000000" pitchFamily="50" charset="-128"/>
              <a:ea typeface="BIZ UDPゴシック" panose="020B0400000000000000" pitchFamily="50" charset="-128"/>
            </a:endParaRPr>
          </a:p>
        </p:txBody>
      </p:sp>
      <p:sp>
        <p:nvSpPr>
          <p:cNvPr id="24" name="テキスト ボックス 23">
            <a:extLst>
              <a:ext uri="{FF2B5EF4-FFF2-40B4-BE49-F238E27FC236}">
                <a16:creationId xmlns:a16="http://schemas.microsoft.com/office/drawing/2014/main" id="{B1C4EE5A-A290-44D5-A2FF-3A813E9AACE0}"/>
              </a:ext>
            </a:extLst>
          </p:cNvPr>
          <p:cNvSpPr txBox="1"/>
          <p:nvPr/>
        </p:nvSpPr>
        <p:spPr>
          <a:xfrm>
            <a:off x="280201" y="777193"/>
            <a:ext cx="5663730" cy="400110"/>
          </a:xfrm>
          <a:prstGeom prst="rect">
            <a:avLst/>
          </a:prstGeom>
          <a:noFill/>
        </p:spPr>
        <p:txBody>
          <a:bodyPr wrap="none" rtlCol="0">
            <a:spAutoFit/>
          </a:bodyPr>
          <a:lstStyle/>
          <a:p>
            <a:r>
              <a:rPr kumimoji="1" lang="ja-JP" altLang="en-US" sz="2000" b="1">
                <a:latin typeface="BIZ UDPゴシック" panose="020B0400000000000000" pitchFamily="50" charset="-128"/>
                <a:ea typeface="BIZ UDPゴシック" panose="020B0400000000000000" pitchFamily="50" charset="-128"/>
                <a:cs typeface="Leelawadee" panose="020B0502040204020203" pitchFamily="34" charset="-34"/>
              </a:rPr>
              <a:t>＜社会実装に向け</a:t>
            </a:r>
            <a:r>
              <a:rPr lang="ja-JP" altLang="en-US" sz="2000" b="1">
                <a:latin typeface="BIZ UDPゴシック" panose="020B0400000000000000" pitchFamily="50" charset="-128"/>
                <a:ea typeface="BIZ UDPゴシック" panose="020B0400000000000000" pitchFamily="50" charset="-128"/>
                <a:cs typeface="Leelawadee" panose="020B0502040204020203" pitchFamily="34" charset="-34"/>
              </a:rPr>
              <a:t>て必要なステップ</a:t>
            </a:r>
            <a:r>
              <a:rPr kumimoji="1" lang="ja-JP" altLang="en-US" sz="2000" b="1">
                <a:latin typeface="BIZ UDPゴシック" panose="020B0400000000000000" pitchFamily="50" charset="-128"/>
                <a:ea typeface="BIZ UDPゴシック" panose="020B0400000000000000" pitchFamily="50" charset="-128"/>
                <a:cs typeface="Leelawadee" panose="020B0502040204020203" pitchFamily="34" charset="-34"/>
              </a:rPr>
              <a:t>のイメージ＞</a:t>
            </a:r>
          </a:p>
        </p:txBody>
      </p:sp>
      <p:sp>
        <p:nvSpPr>
          <p:cNvPr id="41" name="テキスト ボックス 40">
            <a:extLst>
              <a:ext uri="{FF2B5EF4-FFF2-40B4-BE49-F238E27FC236}">
                <a16:creationId xmlns:a16="http://schemas.microsoft.com/office/drawing/2014/main" id="{8284BD15-576A-16EA-8930-B1B9879C019E}"/>
              </a:ext>
            </a:extLst>
          </p:cNvPr>
          <p:cNvSpPr txBox="1"/>
          <p:nvPr/>
        </p:nvSpPr>
        <p:spPr>
          <a:xfrm>
            <a:off x="147782" y="2827770"/>
            <a:ext cx="2336686" cy="400110"/>
          </a:xfrm>
          <a:prstGeom prst="rect">
            <a:avLst/>
          </a:prstGeom>
          <a:noFill/>
        </p:spPr>
        <p:txBody>
          <a:bodyPr wrap="square">
            <a:spAutoFit/>
          </a:bodyPr>
          <a:lstStyle/>
          <a:p>
            <a:pPr indent="133350">
              <a:buNone/>
            </a:pPr>
            <a:r>
              <a:rPr lang="ja-JP" altLang="en-US" sz="2000" b="1" kern="100">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ja-JP" sz="2000" b="1" kern="100">
                <a:effectLst/>
                <a:latin typeface="BIZ UDPゴシック" panose="020B0400000000000000" pitchFamily="50" charset="-128"/>
                <a:ea typeface="BIZ UDPゴシック" panose="020B0400000000000000" pitchFamily="50" charset="-128"/>
                <a:cs typeface="Times New Roman" panose="02020603050405020304" pitchFamily="18" charset="0"/>
              </a:rPr>
              <a:t>ロードマップ</a:t>
            </a:r>
            <a:r>
              <a:rPr lang="ja-JP" altLang="en-US" sz="2000" b="1" kern="100">
                <a:effectLst/>
                <a:latin typeface="BIZ UDPゴシック" panose="020B0400000000000000" pitchFamily="50" charset="-128"/>
                <a:ea typeface="BIZ UDPゴシック" panose="020B0400000000000000" pitchFamily="50" charset="-128"/>
                <a:cs typeface="Times New Roman" panose="02020603050405020304" pitchFamily="18" charset="0"/>
              </a:rPr>
              <a:t>＞</a:t>
            </a:r>
            <a:endParaRPr lang="ja-JP" altLang="ja-JP" sz="2000" b="1"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pic>
        <p:nvPicPr>
          <p:cNvPr id="3" name="図 2">
            <a:extLst>
              <a:ext uri="{FF2B5EF4-FFF2-40B4-BE49-F238E27FC236}">
                <a16:creationId xmlns:a16="http://schemas.microsoft.com/office/drawing/2014/main" id="{5591077B-77A7-DC9D-8E18-2899B528019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653355" y="825296"/>
            <a:ext cx="2968551" cy="1910661"/>
          </a:xfrm>
          <a:prstGeom prst="rect">
            <a:avLst/>
          </a:prstGeom>
        </p:spPr>
      </p:pic>
      <p:grpSp>
        <p:nvGrpSpPr>
          <p:cNvPr id="34" name="グループ化 33">
            <a:extLst>
              <a:ext uri="{FF2B5EF4-FFF2-40B4-BE49-F238E27FC236}">
                <a16:creationId xmlns:a16="http://schemas.microsoft.com/office/drawing/2014/main" id="{4BD7F13D-B20C-22F5-7BBE-3124C3AFC628}"/>
              </a:ext>
            </a:extLst>
          </p:cNvPr>
          <p:cNvGrpSpPr/>
          <p:nvPr/>
        </p:nvGrpSpPr>
        <p:grpSpPr>
          <a:xfrm>
            <a:off x="509222" y="1258291"/>
            <a:ext cx="1983924" cy="1327849"/>
            <a:chOff x="573874" y="1212111"/>
            <a:chExt cx="1983924" cy="1327849"/>
          </a:xfrm>
        </p:grpSpPr>
        <p:sp>
          <p:nvSpPr>
            <p:cNvPr id="9" name="矢印: 五方向 8">
              <a:extLst>
                <a:ext uri="{FF2B5EF4-FFF2-40B4-BE49-F238E27FC236}">
                  <a16:creationId xmlns:a16="http://schemas.microsoft.com/office/drawing/2014/main" id="{AEB2C2D8-DA29-BD91-82B2-1167657A3F3E}"/>
                </a:ext>
              </a:extLst>
            </p:cNvPr>
            <p:cNvSpPr/>
            <p:nvPr/>
          </p:nvSpPr>
          <p:spPr>
            <a:xfrm>
              <a:off x="573874" y="1212111"/>
              <a:ext cx="1983924" cy="1327849"/>
            </a:xfrm>
            <a:prstGeom prst="homePlate">
              <a:avLst/>
            </a:prstGeom>
            <a:solidFill>
              <a:srgbClr val="5482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F421F14B-D968-D5AE-F914-D782F3C7D14D}"/>
                </a:ext>
              </a:extLst>
            </p:cNvPr>
            <p:cNvSpPr txBox="1"/>
            <p:nvPr/>
          </p:nvSpPr>
          <p:spPr>
            <a:xfrm>
              <a:off x="589172" y="1346187"/>
              <a:ext cx="1762812" cy="1015663"/>
            </a:xfrm>
            <a:prstGeom prst="rect">
              <a:avLst/>
            </a:prstGeom>
            <a:noFill/>
          </p:spPr>
          <p:txBody>
            <a:bodyPr wrap="square" rtlCol="0">
              <a:spAutoFit/>
            </a:bodyPr>
            <a:lstStyle/>
            <a:p>
              <a:r>
                <a:rPr kumimoji="1" lang="ja-JP" altLang="en-US" sz="1200" b="1">
                  <a:solidFill>
                    <a:schemeClr val="bg1"/>
                  </a:solidFill>
                  <a:latin typeface="BIZ UDPゴシック" panose="020B0400000000000000" pitchFamily="50" charset="-128"/>
                  <a:ea typeface="BIZ UDPゴシック" panose="020B0400000000000000" pitchFamily="50" charset="-128"/>
                </a:rPr>
                <a:t>研究開発段階</a:t>
              </a:r>
              <a:endParaRPr kumimoji="1" lang="en-US" altLang="ja-JP" sz="1200" b="1">
                <a:solidFill>
                  <a:schemeClr val="bg1"/>
                </a:solidFill>
                <a:latin typeface="BIZ UDPゴシック" panose="020B0400000000000000" pitchFamily="50" charset="-128"/>
                <a:ea typeface="BIZ UDPゴシック" panose="020B0400000000000000" pitchFamily="50" charset="-128"/>
              </a:endParaRPr>
            </a:p>
            <a:p>
              <a:r>
                <a:rPr kumimoji="1" lang="ja-JP" altLang="en-US" sz="1200" b="1">
                  <a:solidFill>
                    <a:schemeClr val="bg1"/>
                  </a:solidFill>
                  <a:latin typeface="BIZ UDPゴシック" panose="020B0400000000000000" pitchFamily="50" charset="-128"/>
                  <a:ea typeface="BIZ UDPゴシック" panose="020B0400000000000000" pitchFamily="50" charset="-128"/>
                </a:rPr>
                <a:t>人工光合成技術、</a:t>
              </a:r>
              <a:endParaRPr lang="en-US" altLang="ja-JP" sz="1200" b="1">
                <a:solidFill>
                  <a:schemeClr val="bg1"/>
                </a:solidFill>
                <a:latin typeface="BIZ UDPゴシック" panose="020B0400000000000000" pitchFamily="50" charset="-128"/>
                <a:ea typeface="BIZ UDPゴシック" panose="020B0400000000000000" pitchFamily="50" charset="-128"/>
              </a:endParaRPr>
            </a:p>
            <a:p>
              <a:r>
                <a:rPr kumimoji="1" lang="ja-JP" altLang="en-US" sz="1200" b="1">
                  <a:solidFill>
                    <a:schemeClr val="bg1"/>
                  </a:solidFill>
                  <a:latin typeface="BIZ UDPゴシック" panose="020B0400000000000000" pitchFamily="50" charset="-128"/>
                  <a:ea typeface="BIZ UDPゴシック" panose="020B0400000000000000" pitchFamily="50" charset="-128"/>
                </a:rPr>
                <a:t>水素利用技術、</a:t>
              </a:r>
              <a:endParaRPr kumimoji="1" lang="en-US" altLang="ja-JP" sz="1200" b="1">
                <a:solidFill>
                  <a:schemeClr val="bg1"/>
                </a:solidFill>
                <a:latin typeface="BIZ UDPゴシック" panose="020B0400000000000000" pitchFamily="50" charset="-128"/>
                <a:ea typeface="BIZ UDPゴシック" panose="020B0400000000000000" pitchFamily="50" charset="-128"/>
              </a:endParaRPr>
            </a:p>
            <a:p>
              <a:r>
                <a:rPr kumimoji="1" lang="ja-JP" altLang="en-US" sz="1200" b="1">
                  <a:solidFill>
                    <a:schemeClr val="bg1"/>
                  </a:solidFill>
                  <a:latin typeface="BIZ UDPゴシック" panose="020B0400000000000000" pitchFamily="50" charset="-128"/>
                  <a:ea typeface="BIZ UDPゴシック" panose="020B0400000000000000" pitchFamily="50" charset="-128"/>
                </a:rPr>
                <a:t>二酸化炭素回収技術</a:t>
              </a:r>
              <a:endParaRPr kumimoji="1" lang="en-US" altLang="ja-JP" sz="1200" b="1">
                <a:solidFill>
                  <a:schemeClr val="bg1"/>
                </a:solidFill>
                <a:latin typeface="BIZ UDPゴシック" panose="020B0400000000000000" pitchFamily="50" charset="-128"/>
                <a:ea typeface="BIZ UDPゴシック" panose="020B0400000000000000" pitchFamily="50" charset="-128"/>
              </a:endParaRPr>
            </a:p>
            <a:p>
              <a:r>
                <a:rPr lang="ja-JP" altLang="en-US" sz="1200" b="1">
                  <a:solidFill>
                    <a:schemeClr val="bg1"/>
                  </a:solidFill>
                  <a:latin typeface="BIZ UDPゴシック" panose="020B0400000000000000" pitchFamily="50" charset="-128"/>
                  <a:ea typeface="BIZ UDPゴシック" panose="020B0400000000000000" pitchFamily="50" charset="-128"/>
                </a:rPr>
                <a:t>の確立</a:t>
              </a:r>
              <a:endParaRPr kumimoji="1" lang="ja-JP" altLang="en-US" sz="1200" b="1">
                <a:solidFill>
                  <a:schemeClr val="bg1"/>
                </a:solidFill>
                <a:latin typeface="BIZ UDPゴシック" panose="020B0400000000000000" pitchFamily="50" charset="-128"/>
                <a:ea typeface="BIZ UDPゴシック" panose="020B0400000000000000" pitchFamily="50" charset="-128"/>
              </a:endParaRPr>
            </a:p>
          </p:txBody>
        </p:sp>
      </p:grpSp>
      <p:grpSp>
        <p:nvGrpSpPr>
          <p:cNvPr id="35" name="グループ化 34">
            <a:extLst>
              <a:ext uri="{FF2B5EF4-FFF2-40B4-BE49-F238E27FC236}">
                <a16:creationId xmlns:a16="http://schemas.microsoft.com/office/drawing/2014/main" id="{D1760D1B-0C19-1E86-E982-195A1D3C0FE2}"/>
              </a:ext>
            </a:extLst>
          </p:cNvPr>
          <p:cNvGrpSpPr/>
          <p:nvPr/>
        </p:nvGrpSpPr>
        <p:grpSpPr>
          <a:xfrm>
            <a:off x="2037167" y="1265137"/>
            <a:ext cx="2529088" cy="1320664"/>
            <a:chOff x="2283829" y="1221148"/>
            <a:chExt cx="2529088" cy="1320664"/>
          </a:xfrm>
        </p:grpSpPr>
        <p:sp>
          <p:nvSpPr>
            <p:cNvPr id="14" name="矢印: 山形 13">
              <a:extLst>
                <a:ext uri="{FF2B5EF4-FFF2-40B4-BE49-F238E27FC236}">
                  <a16:creationId xmlns:a16="http://schemas.microsoft.com/office/drawing/2014/main" id="{DDDF3EBA-9CC3-224B-7443-7AF0D023C743}"/>
                </a:ext>
              </a:extLst>
            </p:cNvPr>
            <p:cNvSpPr/>
            <p:nvPr/>
          </p:nvSpPr>
          <p:spPr>
            <a:xfrm>
              <a:off x="2283829" y="1221148"/>
              <a:ext cx="2529088" cy="1320664"/>
            </a:xfrm>
            <a:prstGeom prst="chevron">
              <a:avLst/>
            </a:prstGeom>
            <a:solidFill>
              <a:srgbClr val="5482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8" name="テキスト ボックス 17">
              <a:extLst>
                <a:ext uri="{FF2B5EF4-FFF2-40B4-BE49-F238E27FC236}">
                  <a16:creationId xmlns:a16="http://schemas.microsoft.com/office/drawing/2014/main" id="{3D90A2B5-A9E1-94A2-596A-8C9CC23CA558}"/>
                </a:ext>
              </a:extLst>
            </p:cNvPr>
            <p:cNvSpPr txBox="1"/>
            <p:nvPr/>
          </p:nvSpPr>
          <p:spPr>
            <a:xfrm>
              <a:off x="2931196" y="1460536"/>
              <a:ext cx="1762812" cy="830997"/>
            </a:xfrm>
            <a:prstGeom prst="rect">
              <a:avLst/>
            </a:prstGeom>
            <a:noFill/>
          </p:spPr>
          <p:txBody>
            <a:bodyPr wrap="square" rtlCol="0">
              <a:spAutoFit/>
            </a:bodyPr>
            <a:lstStyle/>
            <a:p>
              <a:r>
                <a:rPr kumimoji="1" lang="ja-JP" altLang="en-US" sz="1200" b="1">
                  <a:solidFill>
                    <a:schemeClr val="bg1"/>
                  </a:solidFill>
                  <a:latin typeface="BIZ UDPゴシック" panose="020B0400000000000000" pitchFamily="50" charset="-128"/>
                  <a:ea typeface="BIZ UDPゴシック" panose="020B0400000000000000" pitchFamily="50" charset="-128"/>
                </a:rPr>
                <a:t>システム統合段階</a:t>
              </a:r>
              <a:endParaRPr kumimoji="1" lang="en-US" altLang="ja-JP" sz="1200" b="1">
                <a:solidFill>
                  <a:schemeClr val="bg1"/>
                </a:solidFill>
                <a:latin typeface="BIZ UDPゴシック" panose="020B0400000000000000" pitchFamily="50" charset="-128"/>
                <a:ea typeface="BIZ UDPゴシック" panose="020B0400000000000000" pitchFamily="50" charset="-128"/>
              </a:endParaRPr>
            </a:p>
            <a:p>
              <a:r>
                <a:rPr kumimoji="1" lang="ja-JP" altLang="en-US" sz="1200" b="1">
                  <a:solidFill>
                    <a:schemeClr val="bg1"/>
                  </a:solidFill>
                  <a:latin typeface="BIZ UDPゴシック" panose="020B0400000000000000" pitchFamily="50" charset="-128"/>
                  <a:ea typeface="BIZ UDPゴシック" panose="020B0400000000000000" pitchFamily="50" charset="-128"/>
                </a:rPr>
                <a:t>・各技術の接続・自動化</a:t>
              </a:r>
              <a:endParaRPr kumimoji="1" lang="en-US" altLang="ja-JP" sz="1200" b="1">
                <a:solidFill>
                  <a:schemeClr val="bg1"/>
                </a:solidFill>
                <a:latin typeface="BIZ UDPゴシック" panose="020B0400000000000000" pitchFamily="50" charset="-128"/>
                <a:ea typeface="BIZ UDPゴシック" panose="020B0400000000000000" pitchFamily="50" charset="-128"/>
              </a:endParaRPr>
            </a:p>
            <a:p>
              <a:r>
                <a:rPr kumimoji="1" lang="ja-JP" altLang="en-US" sz="1200" b="1">
                  <a:solidFill>
                    <a:schemeClr val="bg1"/>
                  </a:solidFill>
                  <a:latin typeface="BIZ UDPゴシック" panose="020B0400000000000000" pitchFamily="50" charset="-128"/>
                  <a:ea typeface="BIZ UDPゴシック" panose="020B0400000000000000" pitchFamily="50" charset="-128"/>
                </a:rPr>
                <a:t>・プロトタイプの開発</a:t>
              </a:r>
              <a:endParaRPr kumimoji="1" lang="en-US" altLang="ja-JP" sz="1200" b="1">
                <a:solidFill>
                  <a:schemeClr val="bg1"/>
                </a:solidFill>
                <a:latin typeface="BIZ UDPゴシック" panose="020B0400000000000000" pitchFamily="50" charset="-128"/>
                <a:ea typeface="BIZ UDPゴシック" panose="020B0400000000000000" pitchFamily="50" charset="-128"/>
              </a:endParaRPr>
            </a:p>
            <a:p>
              <a:r>
                <a:rPr lang="ja-JP" altLang="en-US" sz="1200" b="1">
                  <a:solidFill>
                    <a:schemeClr val="bg1"/>
                  </a:solidFill>
                  <a:latin typeface="BIZ UDPゴシック" panose="020B0400000000000000" pitchFamily="50" charset="-128"/>
                  <a:ea typeface="BIZ UDPゴシック" panose="020B0400000000000000" pitchFamily="50" charset="-128"/>
                </a:rPr>
                <a:t>・システムの検証</a:t>
              </a:r>
              <a:endParaRPr kumimoji="1" lang="ja-JP" altLang="en-US" sz="1200" b="1">
                <a:solidFill>
                  <a:schemeClr val="bg1"/>
                </a:solidFill>
                <a:latin typeface="BIZ UDPゴシック" panose="020B0400000000000000" pitchFamily="50" charset="-128"/>
                <a:ea typeface="BIZ UDPゴシック" panose="020B0400000000000000" pitchFamily="50" charset="-128"/>
              </a:endParaRPr>
            </a:p>
          </p:txBody>
        </p:sp>
      </p:grpSp>
      <p:grpSp>
        <p:nvGrpSpPr>
          <p:cNvPr id="36" name="グループ化 35">
            <a:extLst>
              <a:ext uri="{FF2B5EF4-FFF2-40B4-BE49-F238E27FC236}">
                <a16:creationId xmlns:a16="http://schemas.microsoft.com/office/drawing/2014/main" id="{00040BAB-CFD1-0C0E-026E-080088F261D4}"/>
              </a:ext>
            </a:extLst>
          </p:cNvPr>
          <p:cNvGrpSpPr/>
          <p:nvPr/>
        </p:nvGrpSpPr>
        <p:grpSpPr>
          <a:xfrm>
            <a:off x="4136385" y="1265137"/>
            <a:ext cx="3163487" cy="1320664"/>
            <a:chOff x="4578127" y="1218957"/>
            <a:chExt cx="3163487" cy="1320664"/>
          </a:xfrm>
        </p:grpSpPr>
        <p:sp>
          <p:nvSpPr>
            <p:cNvPr id="20" name="矢印: 山形 19">
              <a:extLst>
                <a:ext uri="{FF2B5EF4-FFF2-40B4-BE49-F238E27FC236}">
                  <a16:creationId xmlns:a16="http://schemas.microsoft.com/office/drawing/2014/main" id="{311F358A-A83E-7F4A-A607-3258787E13DA}"/>
                </a:ext>
              </a:extLst>
            </p:cNvPr>
            <p:cNvSpPr/>
            <p:nvPr/>
          </p:nvSpPr>
          <p:spPr>
            <a:xfrm>
              <a:off x="4578127" y="1218957"/>
              <a:ext cx="3163487" cy="1320664"/>
            </a:xfrm>
            <a:prstGeom prst="chevron">
              <a:avLst/>
            </a:prstGeom>
            <a:solidFill>
              <a:srgbClr val="5482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5" name="テキスト ボックス 24">
              <a:extLst>
                <a:ext uri="{FF2B5EF4-FFF2-40B4-BE49-F238E27FC236}">
                  <a16:creationId xmlns:a16="http://schemas.microsoft.com/office/drawing/2014/main" id="{81FC75C7-8E92-D1F6-9973-9895C2F37D64}"/>
                </a:ext>
              </a:extLst>
            </p:cNvPr>
            <p:cNvSpPr txBox="1"/>
            <p:nvPr/>
          </p:nvSpPr>
          <p:spPr>
            <a:xfrm>
              <a:off x="5232714" y="1460536"/>
              <a:ext cx="2310829" cy="830997"/>
            </a:xfrm>
            <a:prstGeom prst="rect">
              <a:avLst/>
            </a:prstGeom>
            <a:noFill/>
          </p:spPr>
          <p:txBody>
            <a:bodyPr wrap="square" rtlCol="0">
              <a:spAutoFit/>
            </a:bodyPr>
            <a:lstStyle/>
            <a:p>
              <a:r>
                <a:rPr kumimoji="1" lang="ja-JP" altLang="en-US" sz="1200" b="1">
                  <a:solidFill>
                    <a:schemeClr val="bg1"/>
                  </a:solidFill>
                  <a:latin typeface="BIZ UDPゴシック" panose="020B0400000000000000" pitchFamily="50" charset="-128"/>
                  <a:ea typeface="BIZ UDPゴシック" panose="020B0400000000000000" pitchFamily="50" charset="-128"/>
                </a:rPr>
                <a:t>受託実証・住宅実装化段階</a:t>
              </a:r>
              <a:endParaRPr kumimoji="1" lang="en-US" altLang="ja-JP" sz="1200" b="1">
                <a:solidFill>
                  <a:schemeClr val="bg1"/>
                </a:solidFill>
                <a:latin typeface="BIZ UDPゴシック" panose="020B0400000000000000" pitchFamily="50" charset="-128"/>
                <a:ea typeface="BIZ UDPゴシック" panose="020B0400000000000000" pitchFamily="50" charset="-128"/>
              </a:endParaRPr>
            </a:p>
            <a:p>
              <a:r>
                <a:rPr kumimoji="1" lang="ja-JP" altLang="en-US" sz="1200" b="1">
                  <a:solidFill>
                    <a:schemeClr val="bg1"/>
                  </a:solidFill>
                  <a:latin typeface="BIZ UDPゴシック" panose="020B0400000000000000" pitchFamily="50" charset="-128"/>
                  <a:ea typeface="BIZ UDPゴシック" panose="020B0400000000000000" pitchFamily="50" charset="-128"/>
                </a:rPr>
                <a:t>・必要設備、環境条件整備</a:t>
              </a:r>
              <a:endParaRPr kumimoji="1" lang="en-US" altLang="ja-JP" sz="1200" b="1">
                <a:solidFill>
                  <a:schemeClr val="bg1"/>
                </a:solidFill>
                <a:latin typeface="BIZ UDPゴシック" panose="020B0400000000000000" pitchFamily="50" charset="-128"/>
                <a:ea typeface="BIZ UDPゴシック" panose="020B0400000000000000" pitchFamily="50" charset="-128"/>
              </a:endParaRPr>
            </a:p>
            <a:p>
              <a:r>
                <a:rPr lang="ja-JP" altLang="en-US" sz="1200" b="1">
                  <a:solidFill>
                    <a:schemeClr val="bg1"/>
                  </a:solidFill>
                  <a:latin typeface="BIZ UDPゴシック" panose="020B0400000000000000" pitchFamily="50" charset="-128"/>
                  <a:ea typeface="BIZ UDPゴシック" panose="020B0400000000000000" pitchFamily="50" charset="-128"/>
                </a:rPr>
                <a:t>・住宅でのシステムの試験運用</a:t>
              </a:r>
              <a:endParaRPr lang="en-US" altLang="ja-JP" sz="1200" b="1">
                <a:solidFill>
                  <a:schemeClr val="bg1"/>
                </a:solidFill>
                <a:latin typeface="BIZ UDPゴシック" panose="020B0400000000000000" pitchFamily="50" charset="-128"/>
                <a:ea typeface="BIZ UDPゴシック" panose="020B0400000000000000" pitchFamily="50" charset="-128"/>
              </a:endParaRPr>
            </a:p>
            <a:p>
              <a:r>
                <a:rPr lang="ja-JP" altLang="en-US" sz="1200" b="1">
                  <a:solidFill>
                    <a:schemeClr val="bg1"/>
                  </a:solidFill>
                  <a:latin typeface="BIZ UDPゴシック" panose="020B0400000000000000" pitchFamily="50" charset="-128"/>
                  <a:ea typeface="BIZ UDPゴシック" panose="020B0400000000000000" pitchFamily="50" charset="-128"/>
                </a:rPr>
                <a:t>・販路構築、製造企業との連携</a:t>
              </a:r>
              <a:endParaRPr lang="en-US" altLang="ja-JP" sz="1200" b="1">
                <a:solidFill>
                  <a:schemeClr val="bg1"/>
                </a:solidFill>
                <a:latin typeface="BIZ UDPゴシック" panose="020B0400000000000000" pitchFamily="50" charset="-128"/>
                <a:ea typeface="BIZ UDPゴシック" panose="020B0400000000000000" pitchFamily="50" charset="-128"/>
              </a:endParaRPr>
            </a:p>
          </p:txBody>
        </p:sp>
      </p:grpSp>
      <p:grpSp>
        <p:nvGrpSpPr>
          <p:cNvPr id="37" name="グループ化 36">
            <a:extLst>
              <a:ext uri="{FF2B5EF4-FFF2-40B4-BE49-F238E27FC236}">
                <a16:creationId xmlns:a16="http://schemas.microsoft.com/office/drawing/2014/main" id="{7A48F1E1-C903-02AC-8ECA-93F19A097AA2}"/>
              </a:ext>
            </a:extLst>
          </p:cNvPr>
          <p:cNvGrpSpPr/>
          <p:nvPr/>
        </p:nvGrpSpPr>
        <p:grpSpPr>
          <a:xfrm>
            <a:off x="6864417" y="1278206"/>
            <a:ext cx="1863123" cy="1320664"/>
            <a:chOff x="7525422" y="1212111"/>
            <a:chExt cx="1863123" cy="1320664"/>
          </a:xfrm>
        </p:grpSpPr>
        <p:sp>
          <p:nvSpPr>
            <p:cNvPr id="32" name="矢印: 山形 31">
              <a:extLst>
                <a:ext uri="{FF2B5EF4-FFF2-40B4-BE49-F238E27FC236}">
                  <a16:creationId xmlns:a16="http://schemas.microsoft.com/office/drawing/2014/main" id="{E4549CEF-ADB2-3B9C-AA60-4638FC537D8A}"/>
                </a:ext>
              </a:extLst>
            </p:cNvPr>
            <p:cNvSpPr/>
            <p:nvPr/>
          </p:nvSpPr>
          <p:spPr>
            <a:xfrm>
              <a:off x="7525422" y="1212111"/>
              <a:ext cx="1694272" cy="1320664"/>
            </a:xfrm>
            <a:prstGeom prst="chevron">
              <a:avLst/>
            </a:prstGeom>
            <a:solidFill>
              <a:srgbClr val="5482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8" name="テキスト ボックス 67">
              <a:extLst>
                <a:ext uri="{FF2B5EF4-FFF2-40B4-BE49-F238E27FC236}">
                  <a16:creationId xmlns:a16="http://schemas.microsoft.com/office/drawing/2014/main" id="{1F57BA52-A91E-4E58-AD73-361191B79ED9}"/>
                </a:ext>
              </a:extLst>
            </p:cNvPr>
            <p:cNvSpPr txBox="1"/>
            <p:nvPr/>
          </p:nvSpPr>
          <p:spPr>
            <a:xfrm>
              <a:off x="7876545" y="1718896"/>
              <a:ext cx="1512000" cy="276999"/>
            </a:xfrm>
            <a:prstGeom prst="rect">
              <a:avLst/>
            </a:prstGeom>
            <a:noFill/>
          </p:spPr>
          <p:txBody>
            <a:bodyPr wrap="square" rtlCol="0">
              <a:spAutoFit/>
            </a:bodyPr>
            <a:lstStyle/>
            <a:p>
              <a:pPr algn="ctr"/>
              <a:r>
                <a:rPr kumimoji="1" lang="ja-JP" altLang="en-US" sz="1200" b="1">
                  <a:solidFill>
                    <a:schemeClr val="bg1"/>
                  </a:solidFill>
                  <a:latin typeface="BIZ UDPゴシック" panose="020B0400000000000000" pitchFamily="50" charset="-128"/>
                  <a:ea typeface="BIZ UDPゴシック" panose="020B0400000000000000" pitchFamily="50" charset="-128"/>
                </a:rPr>
                <a:t>社会実装</a:t>
              </a:r>
            </a:p>
          </p:txBody>
        </p:sp>
      </p:grpSp>
      <p:sp>
        <p:nvSpPr>
          <p:cNvPr id="4" name="テキスト ボックス 3">
            <a:extLst>
              <a:ext uri="{FF2B5EF4-FFF2-40B4-BE49-F238E27FC236}">
                <a16:creationId xmlns:a16="http://schemas.microsoft.com/office/drawing/2014/main" id="{C4F08603-7696-55EE-2B87-A12AA685B2E3}"/>
              </a:ext>
            </a:extLst>
          </p:cNvPr>
          <p:cNvSpPr txBox="1"/>
          <p:nvPr/>
        </p:nvSpPr>
        <p:spPr>
          <a:xfrm>
            <a:off x="8995631" y="5226099"/>
            <a:ext cx="1117943" cy="830997"/>
          </a:xfrm>
          <a:prstGeom prst="rect">
            <a:avLst/>
          </a:prstGeom>
          <a:noFill/>
        </p:spPr>
        <p:txBody>
          <a:bodyPr wrap="square" rtlCol="0">
            <a:spAutoFit/>
          </a:bodyPr>
          <a:lstStyle/>
          <a:p>
            <a:r>
              <a:rPr lang="ja-JP" altLang="en-US" sz="1200" b="1">
                <a:solidFill>
                  <a:srgbClr val="FF0000"/>
                </a:solidFill>
                <a:latin typeface="BIZ UDPゴシック" panose="020B0400000000000000" pitchFamily="50" charset="-128"/>
                <a:ea typeface="BIZ UDPゴシック" panose="020B0400000000000000" pitchFamily="50" charset="-128"/>
              </a:rPr>
              <a:t>二酸化炭素回収も含めたシステム構築と住宅への搭載</a:t>
            </a:r>
            <a:endParaRPr lang="en-US" altLang="ja-JP" sz="1200" b="1">
              <a:solidFill>
                <a:srgbClr val="FF0000"/>
              </a:solidFill>
              <a:latin typeface="BIZ UDPゴシック" panose="020B0400000000000000" pitchFamily="50" charset="-128"/>
              <a:ea typeface="BIZ UDPゴシック" panose="020B0400000000000000" pitchFamily="50" charset="-128"/>
            </a:endParaRPr>
          </a:p>
        </p:txBody>
      </p:sp>
      <p:sp>
        <p:nvSpPr>
          <p:cNvPr id="10" name="Shape 1">
            <a:extLst>
              <a:ext uri="{FF2B5EF4-FFF2-40B4-BE49-F238E27FC236}">
                <a16:creationId xmlns:a16="http://schemas.microsoft.com/office/drawing/2014/main" id="{77017915-8E14-A17C-4AC3-A773568419C7}"/>
              </a:ext>
            </a:extLst>
          </p:cNvPr>
          <p:cNvSpPr/>
          <p:nvPr/>
        </p:nvSpPr>
        <p:spPr>
          <a:xfrm>
            <a:off x="256032" y="585216"/>
            <a:ext cx="11247120" cy="0"/>
          </a:xfrm>
          <a:prstGeom prst="line">
            <a:avLst/>
          </a:prstGeom>
          <a:noFill/>
          <a:ln w="8890">
            <a:solidFill>
              <a:srgbClr val="000000"/>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13" name="Shape 2">
            <a:extLst>
              <a:ext uri="{FF2B5EF4-FFF2-40B4-BE49-F238E27FC236}">
                <a16:creationId xmlns:a16="http://schemas.microsoft.com/office/drawing/2014/main" id="{C0960965-B1C3-3693-F170-CFD38A6FAA28}"/>
              </a:ext>
            </a:extLst>
          </p:cNvPr>
          <p:cNvSpPr/>
          <p:nvPr/>
        </p:nvSpPr>
        <p:spPr>
          <a:xfrm>
            <a:off x="256032" y="621792"/>
            <a:ext cx="7726680" cy="0"/>
          </a:xfrm>
          <a:prstGeom prst="line">
            <a:avLst/>
          </a:prstGeom>
          <a:noFill/>
          <a:ln w="27940">
            <a:solidFill>
              <a:srgbClr val="0070C0"/>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16" name="Shape 3">
            <a:extLst>
              <a:ext uri="{FF2B5EF4-FFF2-40B4-BE49-F238E27FC236}">
                <a16:creationId xmlns:a16="http://schemas.microsoft.com/office/drawing/2014/main" id="{A552D29D-6AE3-7E71-4CFF-23E8589DDCD7}"/>
              </a:ext>
            </a:extLst>
          </p:cNvPr>
          <p:cNvSpPr/>
          <p:nvPr/>
        </p:nvSpPr>
        <p:spPr>
          <a:xfrm>
            <a:off x="7982712" y="621792"/>
            <a:ext cx="3520440" cy="0"/>
          </a:xfrm>
          <a:prstGeom prst="line">
            <a:avLst/>
          </a:prstGeom>
          <a:noFill/>
          <a:ln w="19050">
            <a:solidFill>
              <a:srgbClr val="70AD47"/>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15" name="テキスト ボックス 14">
            <a:extLst>
              <a:ext uri="{FF2B5EF4-FFF2-40B4-BE49-F238E27FC236}">
                <a16:creationId xmlns:a16="http://schemas.microsoft.com/office/drawing/2014/main" id="{B37DAC10-AF8E-AA10-C638-0FD6551DCDAA}"/>
              </a:ext>
            </a:extLst>
          </p:cNvPr>
          <p:cNvSpPr txBox="1"/>
          <p:nvPr/>
        </p:nvSpPr>
        <p:spPr>
          <a:xfrm>
            <a:off x="11773760" y="6525069"/>
            <a:ext cx="434234" cy="307777"/>
          </a:xfrm>
          <a:prstGeom prst="rect">
            <a:avLst/>
          </a:prstGeom>
          <a:noFill/>
        </p:spPr>
        <p:txBody>
          <a:bodyPr wrap="square" rtlCol="0">
            <a:spAutoFit/>
          </a:bodyPr>
          <a:lstStyle/>
          <a:p>
            <a:r>
              <a:rPr kumimoji="1" lang="ja-JP" altLang="en-US" sz="1400" dirty="0">
                <a:solidFill>
                  <a:schemeClr val="bg1">
                    <a:lumMod val="50000"/>
                  </a:schemeClr>
                </a:solidFill>
                <a:latin typeface="BIZ UDPゴシック" panose="020B0400000000000000" pitchFamily="50" charset="-128"/>
                <a:ea typeface="BIZ UDPゴシック" panose="020B0400000000000000" pitchFamily="50" charset="-128"/>
              </a:rPr>
              <a:t>１４</a:t>
            </a:r>
          </a:p>
        </p:txBody>
      </p:sp>
    </p:spTree>
    <p:extLst>
      <p:ext uri="{BB962C8B-B14F-4D97-AF65-F5344CB8AC3E}">
        <p14:creationId xmlns:p14="http://schemas.microsoft.com/office/powerpoint/2010/main" val="2708445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99EC4-B19E-64F5-20A7-3CB34D0F6CE3}"/>
            </a:ext>
          </a:extLst>
        </p:cNvPr>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CEDE2294-6C3B-9793-0CA7-0C0872FAA81C}"/>
              </a:ext>
            </a:extLst>
          </p:cNvPr>
          <p:cNvSpPr>
            <a:spLocks noGrp="1"/>
          </p:cNvSpPr>
          <p:nvPr>
            <p:ph idx="1"/>
          </p:nvPr>
        </p:nvSpPr>
        <p:spPr>
          <a:xfrm>
            <a:off x="1424850" y="1702017"/>
            <a:ext cx="10411908" cy="4351338"/>
          </a:xfrm>
        </p:spPr>
        <p:txBody>
          <a:bodyPr anchor="ctr">
            <a:normAutofit/>
          </a:bodyPr>
          <a:lstStyle/>
          <a:p>
            <a:pPr marL="0" indent="0" algn="ctr">
              <a:buNone/>
            </a:pPr>
            <a:r>
              <a:rPr kumimoji="1" lang="ja-JP" altLang="en-US" sz="4800" dirty="0">
                <a:latin typeface="BIZ UDPゴシック" panose="020B0400000000000000" pitchFamily="50" charset="-128"/>
                <a:ea typeface="BIZ UDPゴシック" panose="020B0400000000000000" pitchFamily="50" charset="-128"/>
              </a:rPr>
              <a:t>帯水層蓄熱システムの新たな技術</a:t>
            </a:r>
            <a:endParaRPr kumimoji="1" lang="en-US" altLang="ja-JP" sz="4800" dirty="0">
              <a:latin typeface="BIZ UDPゴシック" panose="020B0400000000000000" pitchFamily="50" charset="-128"/>
              <a:ea typeface="BIZ UDPゴシック" panose="020B0400000000000000" pitchFamily="50" charset="-128"/>
            </a:endParaRPr>
          </a:p>
          <a:p>
            <a:pPr marL="0" indent="0" algn="ctr">
              <a:buNone/>
            </a:pPr>
            <a:r>
              <a:rPr kumimoji="1" lang="ja-JP" altLang="en-US" sz="4800" dirty="0">
                <a:latin typeface="BIZ UDPゴシック" panose="020B0400000000000000" pitchFamily="50" charset="-128"/>
                <a:ea typeface="BIZ UDPゴシック" panose="020B0400000000000000" pitchFamily="50" charset="-128"/>
              </a:rPr>
              <a:t>開発による幅広い社会実装の実現</a:t>
            </a:r>
          </a:p>
        </p:txBody>
      </p:sp>
      <p:sp>
        <p:nvSpPr>
          <p:cNvPr id="6" name="テキスト ボックス 5">
            <a:extLst>
              <a:ext uri="{FF2B5EF4-FFF2-40B4-BE49-F238E27FC236}">
                <a16:creationId xmlns:a16="http://schemas.microsoft.com/office/drawing/2014/main" id="{6AD1457D-F175-645C-1226-13B8784305CB}"/>
              </a:ext>
            </a:extLst>
          </p:cNvPr>
          <p:cNvSpPr txBox="1"/>
          <p:nvPr/>
        </p:nvSpPr>
        <p:spPr>
          <a:xfrm>
            <a:off x="353642" y="-207889"/>
            <a:ext cx="11718196" cy="790473"/>
          </a:xfrm>
          <a:prstGeom prst="rect">
            <a:avLst/>
          </a:prstGeom>
          <a:noFill/>
        </p:spPr>
        <p:txBody>
          <a:bodyPr wrap="square" rtlCol="0" anchor="ctr" anchorCtr="0">
            <a:spAutoFit/>
          </a:bodyPr>
          <a:lstStyle/>
          <a:p>
            <a:pPr marL="0" marR="0" lvl="0" indent="0" algn="l" defTabSz="457200" rtl="0" eaLnBrk="1" fontAlgn="auto" latinLnBrk="0" hangingPunct="1">
              <a:lnSpc>
                <a:spcPct val="200000"/>
              </a:lnSpc>
              <a:spcBef>
                <a:spcPts val="0"/>
              </a:spcBef>
              <a:spcAft>
                <a:spcPts val="0"/>
              </a:spcAft>
              <a:buClrTx/>
              <a:buSzTx/>
              <a:buFontTx/>
              <a:buNone/>
              <a:tabLst/>
              <a:defRPr/>
            </a:pPr>
            <a:r>
              <a:rPr lang="ja-JP" altLang="en-US" sz="2800" b="1" spc="100">
                <a:latin typeface="BIZ UDPゴシック" panose="020B0400000000000000" pitchFamily="50" charset="-128"/>
                <a:ea typeface="BIZ UDPゴシック" panose="020B0400000000000000" pitchFamily="50" charset="-128"/>
              </a:rPr>
              <a:t>カーボンニュートラル分野 各プロジェクトの提案</a:t>
            </a:r>
            <a:endParaRPr kumimoji="0" lang="en-US" altLang="ja-JP" sz="2800" b="1" i="0" u="none" strike="noStrike" kern="1200" cap="none" spc="100" normalizeH="0" baseline="0" noProof="0">
              <a:ln>
                <a:noFill/>
              </a:ln>
              <a:effectLst/>
              <a:uLnTx/>
              <a:uFillTx/>
              <a:latin typeface="BIZ UDPゴシック" panose="020B0400000000000000" pitchFamily="50" charset="-128"/>
              <a:ea typeface="BIZ UDPゴシック" panose="020B0400000000000000" pitchFamily="50" charset="-128"/>
            </a:endParaRPr>
          </a:p>
        </p:txBody>
      </p:sp>
      <p:sp>
        <p:nvSpPr>
          <p:cNvPr id="7" name="コンテンツ プレースホルダー 1">
            <a:extLst>
              <a:ext uri="{FF2B5EF4-FFF2-40B4-BE49-F238E27FC236}">
                <a16:creationId xmlns:a16="http://schemas.microsoft.com/office/drawing/2014/main" id="{652D9B2A-2A01-3C36-67CF-0229D2E8B8B9}"/>
              </a:ext>
            </a:extLst>
          </p:cNvPr>
          <p:cNvSpPr txBox="1">
            <a:spLocks/>
          </p:cNvSpPr>
          <p:nvPr/>
        </p:nvSpPr>
        <p:spPr>
          <a:xfrm>
            <a:off x="1321158" y="1374217"/>
            <a:ext cx="10515600" cy="104108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a:latin typeface="BIZ UDPゴシック" panose="020B0400000000000000" pitchFamily="50" charset="-128"/>
                <a:ea typeface="BIZ UDPゴシック" panose="020B0400000000000000" pitchFamily="50" charset="-128"/>
              </a:rPr>
              <a:t>　</a:t>
            </a:r>
            <a:r>
              <a:rPr lang="ja-JP" altLang="en-US" b="1" u="sng">
                <a:solidFill>
                  <a:schemeClr val="accent6">
                    <a:lumMod val="50000"/>
                  </a:schemeClr>
                </a:solidFill>
                <a:latin typeface="BIZ UDPゴシック" panose="020B0400000000000000" pitchFamily="50" charset="-128"/>
                <a:ea typeface="BIZ UDPゴシック" panose="020B0400000000000000" pitchFamily="50" charset="-128"/>
              </a:rPr>
              <a:t>プロジェクト名</a:t>
            </a:r>
            <a:endParaRPr lang="ja-JP" altLang="en-US" sz="4000" b="1" u="sng">
              <a:solidFill>
                <a:schemeClr val="accent6">
                  <a:lumMod val="50000"/>
                </a:schemeClr>
              </a:solidFill>
              <a:latin typeface="BIZ UDPゴシック" panose="020B0400000000000000" pitchFamily="50" charset="-128"/>
              <a:ea typeface="BIZ UDPゴシック" panose="020B0400000000000000" pitchFamily="50" charset="-128"/>
            </a:endParaRPr>
          </a:p>
        </p:txBody>
      </p:sp>
      <p:sp>
        <p:nvSpPr>
          <p:cNvPr id="4" name="四角形: 上の 2 つの角を丸める 3">
            <a:extLst>
              <a:ext uri="{FF2B5EF4-FFF2-40B4-BE49-F238E27FC236}">
                <a16:creationId xmlns:a16="http://schemas.microsoft.com/office/drawing/2014/main" id="{508A1D72-2952-6C3F-C42A-51C4FA86755C}"/>
              </a:ext>
            </a:extLst>
          </p:cNvPr>
          <p:cNvSpPr/>
          <p:nvPr/>
        </p:nvSpPr>
        <p:spPr>
          <a:xfrm rot="16200000">
            <a:off x="-1951082" y="3583281"/>
            <a:ext cx="5526523" cy="588810"/>
          </a:xfrm>
          <a:prstGeom prst="round2SameRect">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511E360B-D3BD-7AFC-6D6C-D22150E294AF}"/>
              </a:ext>
            </a:extLst>
          </p:cNvPr>
          <p:cNvSpPr txBox="1"/>
          <p:nvPr/>
        </p:nvSpPr>
        <p:spPr>
          <a:xfrm>
            <a:off x="517669" y="2844310"/>
            <a:ext cx="553998" cy="2946401"/>
          </a:xfrm>
          <a:prstGeom prst="rect">
            <a:avLst/>
          </a:prstGeom>
          <a:noFill/>
        </p:spPr>
        <p:txBody>
          <a:bodyPr vert="eaVert" wrap="square" rtlCol="0">
            <a:spAutoFit/>
          </a:bodyPr>
          <a:lstStyle/>
          <a:p>
            <a:r>
              <a:rPr lang="ja-JP" altLang="en-US" sz="2400" b="1">
                <a:solidFill>
                  <a:schemeClr val="bg1"/>
                </a:solidFill>
              </a:rPr>
              <a:t>プロジェクト</a:t>
            </a:r>
            <a:endParaRPr kumimoji="1" lang="ja-JP" altLang="en-US" sz="2400" b="1">
              <a:solidFill>
                <a:schemeClr val="bg1"/>
              </a:solidFill>
            </a:endParaRPr>
          </a:p>
        </p:txBody>
      </p:sp>
    </p:spTree>
    <p:extLst>
      <p:ext uri="{BB962C8B-B14F-4D97-AF65-F5344CB8AC3E}">
        <p14:creationId xmlns:p14="http://schemas.microsoft.com/office/powerpoint/2010/main" val="34121385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楕円 21">
            <a:extLst>
              <a:ext uri="{FF2B5EF4-FFF2-40B4-BE49-F238E27FC236}">
                <a16:creationId xmlns:a16="http://schemas.microsoft.com/office/drawing/2014/main" id="{31F0514B-0F53-5D9C-3F5A-C4127A305275}"/>
              </a:ext>
            </a:extLst>
          </p:cNvPr>
          <p:cNvSpPr/>
          <p:nvPr/>
        </p:nvSpPr>
        <p:spPr>
          <a:xfrm>
            <a:off x="348814" y="897080"/>
            <a:ext cx="3067613" cy="3067613"/>
          </a:xfrm>
          <a:prstGeom prst="ellipse">
            <a:avLst/>
          </a:prstGeom>
          <a:solidFill>
            <a:srgbClr val="548235">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4" name="テキスト ボックス 23">
            <a:extLst>
              <a:ext uri="{FF2B5EF4-FFF2-40B4-BE49-F238E27FC236}">
                <a16:creationId xmlns:a16="http://schemas.microsoft.com/office/drawing/2014/main" id="{E1A5DD0E-C004-B3A5-2310-2A0A2E3A19C4}"/>
              </a:ext>
            </a:extLst>
          </p:cNvPr>
          <p:cNvSpPr txBox="1"/>
          <p:nvPr/>
        </p:nvSpPr>
        <p:spPr>
          <a:xfrm>
            <a:off x="389178" y="750672"/>
            <a:ext cx="455998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2400" b="1" dirty="0">
                <a:latin typeface="BIZ UDPゴシック" panose="020B0400000000000000" pitchFamily="50" charset="-128"/>
                <a:ea typeface="BIZ UDPゴシック" panose="020B0400000000000000" pitchFamily="50" charset="-128"/>
              </a:rPr>
              <a:t>プロジェクトリーダー</a:t>
            </a:r>
            <a:endParaRPr kumimoji="1" lang="ja-JP" altLang="en-US" sz="20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p:txBody>
      </p:sp>
      <p:sp>
        <p:nvSpPr>
          <p:cNvPr id="12" name="テキスト ボックス 11">
            <a:extLst>
              <a:ext uri="{FF2B5EF4-FFF2-40B4-BE49-F238E27FC236}">
                <a16:creationId xmlns:a16="http://schemas.microsoft.com/office/drawing/2014/main" id="{714ED55D-6BEB-41EF-9803-DB45E13CC7CE}"/>
              </a:ext>
            </a:extLst>
          </p:cNvPr>
          <p:cNvSpPr txBox="1"/>
          <p:nvPr/>
        </p:nvSpPr>
        <p:spPr>
          <a:xfrm>
            <a:off x="353642" y="-209675"/>
            <a:ext cx="11718196" cy="790473"/>
          </a:xfrm>
          <a:prstGeom prst="rect">
            <a:avLst/>
          </a:prstGeom>
          <a:noFill/>
        </p:spPr>
        <p:txBody>
          <a:bodyPr wrap="square" rtlCol="0" anchor="ctr" anchorCtr="0">
            <a:spAutoFit/>
          </a:bodyPr>
          <a:lstStyle/>
          <a:p>
            <a:pPr>
              <a:lnSpc>
                <a:spcPct val="200000"/>
              </a:lnSpc>
              <a:defRPr/>
            </a:pPr>
            <a:r>
              <a:rPr lang="ja-JP" altLang="en-US" sz="2800" b="1" spc="100" dirty="0">
                <a:latin typeface="BIZ UDPゴシック" panose="020B0400000000000000" pitchFamily="50" charset="-128"/>
                <a:ea typeface="BIZ UDPゴシック" panose="020B0400000000000000" pitchFamily="50" charset="-128"/>
              </a:rPr>
              <a:t>カーボンニュートラル</a:t>
            </a:r>
            <a:r>
              <a:rPr lang="ja-JP" altLang="en-US" sz="2800" b="1" spc="100">
                <a:latin typeface="BIZ UDPゴシック" panose="020B0400000000000000" pitchFamily="50" charset="-128"/>
                <a:ea typeface="BIZ UDPゴシック" panose="020B0400000000000000" pitchFamily="50" charset="-128"/>
              </a:rPr>
              <a:t>（帯水層蓄熱システム）</a:t>
            </a:r>
            <a:endParaRPr lang="en-US" altLang="ja-JP" sz="2800" b="1" spc="100" dirty="0">
              <a:latin typeface="BIZ UDPゴシック" panose="020B0400000000000000" pitchFamily="50" charset="-128"/>
              <a:ea typeface="BIZ UDPゴシック" panose="020B0400000000000000" pitchFamily="50" charset="-128"/>
            </a:endParaRPr>
          </a:p>
        </p:txBody>
      </p:sp>
      <p:sp>
        <p:nvSpPr>
          <p:cNvPr id="6" name="フリーフォーム: 図形 5">
            <a:extLst>
              <a:ext uri="{FF2B5EF4-FFF2-40B4-BE49-F238E27FC236}">
                <a16:creationId xmlns:a16="http://schemas.microsoft.com/office/drawing/2014/main" id="{7AE080E4-30BB-7B5C-4FBF-3A4A232298BB}"/>
              </a:ext>
            </a:extLst>
          </p:cNvPr>
          <p:cNvSpPr/>
          <p:nvPr/>
        </p:nvSpPr>
        <p:spPr>
          <a:xfrm>
            <a:off x="5261937" y="929720"/>
            <a:ext cx="6540885" cy="5501938"/>
          </a:xfrm>
          <a:custGeom>
            <a:avLst/>
            <a:gdLst>
              <a:gd name="csX0" fmla="*/ 0 w 6540885"/>
              <a:gd name="csY0" fmla="*/ 0 h 5501938"/>
              <a:gd name="csX1" fmla="*/ 4531899 w 6540885"/>
              <a:gd name="csY1" fmla="*/ 0 h 5501938"/>
              <a:gd name="csX2" fmla="*/ 4531899 w 6540885"/>
              <a:gd name="csY2" fmla="*/ 1590762 h 5501938"/>
              <a:gd name="csX3" fmla="*/ 6540885 w 6540885"/>
              <a:gd name="csY3" fmla="*/ 1590762 h 5501938"/>
              <a:gd name="csX4" fmla="*/ 6540885 w 6540885"/>
              <a:gd name="csY4" fmla="*/ 5501938 h 5501938"/>
              <a:gd name="csX5" fmla="*/ 2008986 w 6540885"/>
              <a:gd name="csY5" fmla="*/ 5501938 h 5501938"/>
              <a:gd name="csX6" fmla="*/ 2008986 w 6540885"/>
              <a:gd name="csY6" fmla="*/ 3911176 h 5501938"/>
              <a:gd name="csX7" fmla="*/ 0 w 6540885"/>
              <a:gd name="csY7" fmla="*/ 3911176 h 55019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540885" h="5501938">
                <a:moveTo>
                  <a:pt x="0" y="0"/>
                </a:moveTo>
                <a:lnTo>
                  <a:pt x="4531899" y="0"/>
                </a:lnTo>
                <a:lnTo>
                  <a:pt x="4531899" y="1590762"/>
                </a:lnTo>
                <a:lnTo>
                  <a:pt x="6540885" y="1590762"/>
                </a:lnTo>
                <a:lnTo>
                  <a:pt x="6540885" y="5501938"/>
                </a:lnTo>
                <a:lnTo>
                  <a:pt x="2008986" y="5501938"/>
                </a:lnTo>
                <a:lnTo>
                  <a:pt x="2008986" y="3911176"/>
                </a:lnTo>
                <a:lnTo>
                  <a:pt x="0" y="3911176"/>
                </a:lnTo>
                <a:close/>
              </a:path>
            </a:pathLst>
          </a:custGeom>
          <a:solidFill>
            <a:srgbClr val="548235">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30C149C5-5EAE-8210-9B40-B4F986622E6B}"/>
              </a:ext>
            </a:extLst>
          </p:cNvPr>
          <p:cNvSpPr txBox="1"/>
          <p:nvPr/>
        </p:nvSpPr>
        <p:spPr>
          <a:xfrm>
            <a:off x="5232832" y="755064"/>
            <a:ext cx="6839006" cy="1052276"/>
          </a:xfrm>
          <a:prstGeom prst="rect">
            <a:avLst/>
          </a:prstGeom>
          <a:noFill/>
        </p:spPr>
        <p:txBody>
          <a:bodyPr wrap="square">
            <a:spAutoFit/>
          </a:bodyPr>
          <a:lstStyle/>
          <a:p>
            <a:r>
              <a:rPr lang="ja-JP" altLang="en-US" sz="2400" b="1" spc="100" dirty="0">
                <a:solidFill>
                  <a:srgbClr val="000000"/>
                </a:solidFill>
                <a:latin typeface="BIZ UDPゴシック" panose="020B0400000000000000" pitchFamily="50" charset="-128"/>
                <a:ea typeface="BIZ UDPゴシック" panose="020B0400000000000000" pitchFamily="50" charset="-128"/>
              </a:rPr>
              <a:t>プロジェクト</a:t>
            </a:r>
            <a:endParaRPr lang="en-US" altLang="ja-JP" sz="2000" b="1" spc="100" dirty="0">
              <a:solidFill>
                <a:srgbClr val="000000"/>
              </a:solidFill>
              <a:latin typeface="BIZ UDPゴシック" panose="020B0400000000000000" pitchFamily="50" charset="-128"/>
              <a:ea typeface="BIZ UDPゴシック" panose="020B0400000000000000" pitchFamily="50" charset="-128"/>
            </a:endParaRPr>
          </a:p>
          <a:p>
            <a:pPr>
              <a:lnSpc>
                <a:spcPts val="2500"/>
              </a:lnSpc>
            </a:pPr>
            <a:r>
              <a:rPr lang="ja-JP" altLang="en-US" sz="1800" spc="100" dirty="0">
                <a:solidFill>
                  <a:srgbClr val="000000"/>
                </a:solidFill>
                <a:latin typeface="BIZ UDPゴシック" panose="020B0400000000000000" pitchFamily="50" charset="-128"/>
                <a:ea typeface="BIZ UDPゴシック" panose="020B0400000000000000" pitchFamily="50" charset="-128"/>
              </a:rPr>
              <a:t>　</a:t>
            </a:r>
            <a:r>
              <a:rPr lang="ja-JP" altLang="en-US" sz="1600" b="1" u="heavy" spc="100" dirty="0">
                <a:solidFill>
                  <a:schemeClr val="accent6">
                    <a:lumMod val="75000"/>
                  </a:schemeClr>
                </a:solidFill>
                <a:uFill>
                  <a:solidFill>
                    <a:schemeClr val="accent6">
                      <a:lumMod val="75000"/>
                    </a:schemeClr>
                  </a:solidFill>
                </a:uFill>
                <a:latin typeface="BIZ UDPゴシック" panose="020B0400000000000000" pitchFamily="50" charset="-128"/>
                <a:ea typeface="BIZ UDPゴシック" panose="020B0400000000000000" pitchFamily="50" charset="-128"/>
              </a:rPr>
              <a:t>帯水層蓄熱システムの新たな技術開発による幅広い社会実装の実現</a:t>
            </a:r>
            <a:endParaRPr lang="en-US" altLang="ja-JP" sz="1600" b="1" u="heavy" spc="100" dirty="0">
              <a:solidFill>
                <a:schemeClr val="accent6">
                  <a:lumMod val="75000"/>
                </a:schemeClr>
              </a:solidFill>
              <a:uFill>
                <a:solidFill>
                  <a:schemeClr val="accent6">
                    <a:lumMod val="75000"/>
                  </a:schemeClr>
                </a:solidFill>
              </a:uFill>
              <a:latin typeface="BIZ UDPゴシック" panose="020B0400000000000000" pitchFamily="50" charset="-128"/>
              <a:ea typeface="BIZ UDPゴシック" panose="020B0400000000000000" pitchFamily="50" charset="-128"/>
            </a:endParaRPr>
          </a:p>
          <a:p>
            <a:pPr marL="363538" indent="-363538">
              <a:lnSpc>
                <a:spcPts val="2500"/>
              </a:lnSpc>
            </a:pPr>
            <a:r>
              <a:rPr lang="ja-JP" altLang="en-US" sz="1600" dirty="0">
                <a:solidFill>
                  <a:srgbClr val="FF0000"/>
                </a:solidFill>
                <a:latin typeface="BIZ UDPゴシック" panose="020B0400000000000000" pitchFamily="50" charset="-128"/>
                <a:ea typeface="BIZ UDPゴシック" panose="020B0400000000000000" pitchFamily="50" charset="-128"/>
              </a:rPr>
              <a:t>　　　</a:t>
            </a:r>
            <a:r>
              <a:rPr lang="ja-JP" altLang="en-US" sz="1600" dirty="0">
                <a:latin typeface="BIZ UDPゴシック" panose="020B0400000000000000" pitchFamily="50" charset="-128"/>
                <a:ea typeface="BIZ UDPゴシック" panose="020B0400000000000000" pitchFamily="50" charset="-128"/>
              </a:rPr>
              <a:t>産官学連携による技術開発を加速することで、都市の脱炭素化を推進</a:t>
            </a:r>
          </a:p>
        </p:txBody>
      </p:sp>
      <p:sp>
        <p:nvSpPr>
          <p:cNvPr id="16" name="テキスト ボックス 15">
            <a:extLst>
              <a:ext uri="{FF2B5EF4-FFF2-40B4-BE49-F238E27FC236}">
                <a16:creationId xmlns:a16="http://schemas.microsoft.com/office/drawing/2014/main" id="{85B748BF-661C-6DC4-6669-D328A9FC3B69}"/>
              </a:ext>
            </a:extLst>
          </p:cNvPr>
          <p:cNvSpPr txBox="1"/>
          <p:nvPr/>
        </p:nvSpPr>
        <p:spPr>
          <a:xfrm>
            <a:off x="5232831" y="1807340"/>
            <a:ext cx="6707454" cy="3590791"/>
          </a:xfrm>
          <a:prstGeom prst="rect">
            <a:avLst/>
          </a:prstGeom>
          <a:noFill/>
        </p:spPr>
        <p:txBody>
          <a:bodyPr wrap="square">
            <a:spAutoFit/>
          </a:bodyPr>
          <a:lstStyle/>
          <a:p>
            <a:pPr>
              <a:lnSpc>
                <a:spcPts val="2200"/>
              </a:lnSpc>
              <a:spcAft>
                <a:spcPts val="300"/>
              </a:spcAft>
            </a:pPr>
            <a:r>
              <a:rPr lang="ja-JP" altLang="en-US" sz="2400" b="1" dirty="0">
                <a:latin typeface="BIZ UDPゴシック" panose="020B0400000000000000" pitchFamily="50" charset="-128"/>
                <a:ea typeface="BIZ UDPゴシック" panose="020B0400000000000000" pitchFamily="50" charset="-128"/>
              </a:rPr>
              <a:t>選定理由</a:t>
            </a:r>
          </a:p>
          <a:p>
            <a:pPr marL="447675" indent="-285750">
              <a:lnSpc>
                <a:spcPts val="2200"/>
              </a:lnSpc>
              <a:spcAft>
                <a:spcPts val="300"/>
              </a:spcAft>
              <a:buFont typeface="Arial" panose="020B0604020202020204" pitchFamily="34" charset="0"/>
              <a:buChar char="•"/>
            </a:pPr>
            <a:r>
              <a:rPr lang="ja-JP" altLang="en-US" sz="1600" dirty="0">
                <a:latin typeface="BIZ UDPゴシック" panose="020B0400000000000000" pitchFamily="50" charset="-128"/>
                <a:ea typeface="BIZ UDPゴシック" panose="020B0400000000000000" pitchFamily="50" charset="-128"/>
              </a:rPr>
              <a:t>季節間の熱融通や大規模建築物への適用が可能な帯水層蓄熱システム（</a:t>
            </a:r>
            <a:r>
              <a:rPr lang="en-US" altLang="ja-JP" sz="1600" dirty="0">
                <a:latin typeface="BIZ UDPゴシック" panose="020B0400000000000000" pitchFamily="50" charset="-128"/>
                <a:ea typeface="BIZ UDPゴシック" panose="020B0400000000000000" pitchFamily="50" charset="-128"/>
              </a:rPr>
              <a:t>ATES</a:t>
            </a:r>
            <a:r>
              <a:rPr lang="ja-JP" altLang="en-US" sz="1600" dirty="0">
                <a:latin typeface="BIZ UDPゴシック" panose="020B0400000000000000" pitchFamily="50" charset="-128"/>
                <a:ea typeface="BIZ UDPゴシック" panose="020B0400000000000000" pitchFamily="50" charset="-128"/>
              </a:rPr>
              <a:t>）は、都市部で豊富に賦存するにも関わらず、これまで十分に活用されてこなかった地下水熱を大規模に活用し、都市のエネルギー利用に新たな可能性をもたらす最先端の脱炭素技術。</a:t>
            </a:r>
            <a:endParaRPr lang="en-US" altLang="ja-JP" sz="1600" dirty="0">
              <a:latin typeface="BIZ UDPゴシック" panose="020B0400000000000000" pitchFamily="50" charset="-128"/>
              <a:ea typeface="BIZ UDPゴシック" panose="020B0400000000000000" pitchFamily="50" charset="-128"/>
            </a:endParaRPr>
          </a:p>
          <a:p>
            <a:pPr marL="447675" indent="-285750">
              <a:lnSpc>
                <a:spcPts val="2200"/>
              </a:lnSpc>
              <a:spcAft>
                <a:spcPts val="300"/>
              </a:spcAft>
              <a:buFont typeface="Arial" panose="020B0604020202020204" pitchFamily="34" charset="0"/>
              <a:buChar char="•"/>
            </a:pPr>
            <a:r>
              <a:rPr lang="ja-JP" altLang="en-US" sz="1600" dirty="0">
                <a:latin typeface="BIZ UDPゴシック" panose="020B0400000000000000" pitchFamily="50" charset="-128"/>
                <a:ea typeface="BIZ UDPゴシック" panose="020B0400000000000000" pitchFamily="50" charset="-128"/>
              </a:rPr>
              <a:t>大阪の産学官が全国に先駆けて開発・実証に取り組むなど、大阪が強みを有する技術であり、大阪・関西万博の会場にも導入。</a:t>
            </a:r>
            <a:endParaRPr lang="en-US" altLang="ja-JP" sz="1600" dirty="0">
              <a:latin typeface="BIZ UDPゴシック" panose="020B0400000000000000" pitchFamily="50" charset="-128"/>
              <a:ea typeface="BIZ UDPゴシック" panose="020B0400000000000000" pitchFamily="50" charset="-128"/>
            </a:endParaRPr>
          </a:p>
          <a:p>
            <a:pPr marL="447675" indent="-285750">
              <a:lnSpc>
                <a:spcPts val="2200"/>
              </a:lnSpc>
              <a:spcAft>
                <a:spcPts val="300"/>
              </a:spcAft>
              <a:buFont typeface="Arial" panose="020B0604020202020204" pitchFamily="34" charset="0"/>
              <a:buChar char="•"/>
            </a:pPr>
            <a:r>
              <a:rPr lang="ja-JP" altLang="en-US" sz="1600" dirty="0">
                <a:latin typeface="BIZ UDPゴシック" panose="020B0400000000000000" pitchFamily="50" charset="-128"/>
                <a:ea typeface="BIZ UDPゴシック" panose="020B0400000000000000" pitchFamily="50" charset="-128"/>
              </a:rPr>
              <a:t>この取組を契機として地下水汲み上げに関する法規制が見直されるなど、全国の都市部への展開が期待される。</a:t>
            </a:r>
            <a:endParaRPr lang="en-US" altLang="ja-JP" sz="1600" dirty="0">
              <a:latin typeface="BIZ UDPゴシック" panose="020B0400000000000000" pitchFamily="50" charset="-128"/>
              <a:ea typeface="BIZ UDPゴシック" panose="020B0400000000000000" pitchFamily="50" charset="-128"/>
            </a:endParaRPr>
          </a:p>
          <a:p>
            <a:pPr marL="447675" indent="-285750">
              <a:lnSpc>
                <a:spcPts val="2200"/>
              </a:lnSpc>
              <a:spcAft>
                <a:spcPts val="300"/>
              </a:spcAft>
              <a:buFont typeface="Arial" panose="020B0604020202020204" pitchFamily="34" charset="0"/>
              <a:buChar char="•"/>
            </a:pPr>
            <a:r>
              <a:rPr lang="ja-JP" altLang="en-US" sz="1600" dirty="0">
                <a:latin typeface="BIZ UDPゴシック" panose="020B0400000000000000" pitchFamily="50" charset="-128"/>
                <a:ea typeface="BIZ UDPゴシック" panose="020B0400000000000000" pitchFamily="50" charset="-128"/>
              </a:rPr>
              <a:t>今後さらなる市場拡大が見込まれる脱炭素分野であり、技術開発や社会実装等を加速することで、大阪の関連産業の発展やクラスター・エコシステムの形成につながる。</a:t>
            </a:r>
            <a:endParaRPr lang="en-US" altLang="ja-JP" sz="1600" dirty="0">
              <a:latin typeface="BIZ UDPゴシック" panose="020B0400000000000000" pitchFamily="50" charset="-128"/>
              <a:ea typeface="BIZ UDPゴシック" panose="020B0400000000000000" pitchFamily="50" charset="-128"/>
            </a:endParaRPr>
          </a:p>
        </p:txBody>
      </p:sp>
      <p:sp>
        <p:nvSpPr>
          <p:cNvPr id="18" name="テキスト ボックス 17">
            <a:extLst>
              <a:ext uri="{FF2B5EF4-FFF2-40B4-BE49-F238E27FC236}">
                <a16:creationId xmlns:a16="http://schemas.microsoft.com/office/drawing/2014/main" id="{449377C1-4358-D5F6-3197-29AC370E53DB}"/>
              </a:ext>
            </a:extLst>
          </p:cNvPr>
          <p:cNvSpPr txBox="1"/>
          <p:nvPr/>
        </p:nvSpPr>
        <p:spPr>
          <a:xfrm>
            <a:off x="5232831" y="5371934"/>
            <a:ext cx="6707454" cy="1462003"/>
          </a:xfrm>
          <a:prstGeom prst="rect">
            <a:avLst/>
          </a:prstGeom>
          <a:noFill/>
        </p:spPr>
        <p:txBody>
          <a:bodyPr wrap="square">
            <a:spAutoFit/>
          </a:bodyPr>
          <a:lstStyle/>
          <a:p>
            <a:pPr>
              <a:lnSpc>
                <a:spcPts val="2200"/>
              </a:lnSpc>
            </a:pPr>
            <a:r>
              <a:rPr lang="ja-JP" altLang="en-US" sz="2400" b="1" dirty="0">
                <a:latin typeface="BIZ UDPゴシック" panose="020B0400000000000000" pitchFamily="50" charset="-128"/>
                <a:ea typeface="BIZ UDPゴシック" panose="020B0400000000000000" pitchFamily="50" charset="-128"/>
              </a:rPr>
              <a:t>支援方針</a:t>
            </a:r>
          </a:p>
          <a:p>
            <a:pPr marL="447675" indent="-285750">
              <a:lnSpc>
                <a:spcPts val="2200"/>
              </a:lnSpc>
              <a:buFont typeface="Arial" panose="020B0604020202020204" pitchFamily="34" charset="0"/>
              <a:buChar char="•"/>
            </a:pPr>
            <a:r>
              <a:rPr lang="ja-JP" altLang="en-US" sz="1600" dirty="0">
                <a:latin typeface="BIZ UDPゴシック" panose="020B0400000000000000" pitchFamily="50" charset="-128"/>
                <a:ea typeface="BIZ UDPゴシック" panose="020B0400000000000000" pitchFamily="50" charset="-128"/>
              </a:rPr>
              <a:t>技術の高度化に向けた開発・実証支援</a:t>
            </a:r>
            <a:endParaRPr lang="en-US" altLang="ja-JP" sz="1600" dirty="0">
              <a:latin typeface="BIZ UDPゴシック" panose="020B0400000000000000" pitchFamily="50" charset="-128"/>
              <a:ea typeface="BIZ UDPゴシック" panose="020B0400000000000000" pitchFamily="50" charset="-128"/>
            </a:endParaRPr>
          </a:p>
          <a:p>
            <a:pPr marL="447675" indent="-285750">
              <a:lnSpc>
                <a:spcPts val="2200"/>
              </a:lnSpc>
              <a:buFont typeface="Arial" panose="020B0604020202020204" pitchFamily="34" charset="0"/>
              <a:buChar char="•"/>
            </a:pPr>
            <a:r>
              <a:rPr lang="ja-JP" altLang="en-US" sz="1600" dirty="0">
                <a:latin typeface="BIZ UDPゴシック" panose="020B0400000000000000" pitchFamily="50" charset="-128"/>
                <a:ea typeface="BIZ UDPゴシック" panose="020B0400000000000000" pitchFamily="50" charset="-128"/>
              </a:rPr>
              <a:t>技術の標準化及び横展開の促進</a:t>
            </a:r>
            <a:endParaRPr lang="en-US" altLang="ja-JP" sz="1600" dirty="0">
              <a:latin typeface="BIZ UDPゴシック" panose="020B0400000000000000" pitchFamily="50" charset="-128"/>
              <a:ea typeface="BIZ UDPゴシック" panose="020B0400000000000000" pitchFamily="50" charset="-128"/>
            </a:endParaRPr>
          </a:p>
          <a:p>
            <a:pPr marL="447675" indent="-285750">
              <a:lnSpc>
                <a:spcPts val="2200"/>
              </a:lnSpc>
              <a:buFont typeface="Arial" panose="020B0604020202020204" pitchFamily="34" charset="0"/>
              <a:buChar char="•"/>
            </a:pPr>
            <a:r>
              <a:rPr lang="ja-JP" altLang="en-US" sz="1600" dirty="0">
                <a:latin typeface="BIZ UDPゴシック" panose="020B0400000000000000" pitchFamily="50" charset="-128"/>
                <a:ea typeface="BIZ UDPゴシック" panose="020B0400000000000000" pitchFamily="50" charset="-128"/>
              </a:rPr>
              <a:t>社会実装の加速及び全国展開の支援</a:t>
            </a:r>
            <a:endParaRPr lang="en-US" altLang="ja-JP" sz="1600" dirty="0">
              <a:latin typeface="BIZ UDPゴシック" panose="020B0400000000000000" pitchFamily="50" charset="-128"/>
              <a:ea typeface="BIZ UDPゴシック" panose="020B0400000000000000" pitchFamily="50" charset="-128"/>
            </a:endParaRPr>
          </a:p>
          <a:p>
            <a:pPr marL="447675" indent="-285750">
              <a:lnSpc>
                <a:spcPts val="2200"/>
              </a:lnSpc>
              <a:buFont typeface="Arial" panose="020B0604020202020204" pitchFamily="34" charset="0"/>
              <a:buChar char="•"/>
            </a:pPr>
            <a:r>
              <a:rPr lang="ja-JP" altLang="en-US" sz="1600" dirty="0">
                <a:latin typeface="BIZ UDPゴシック" panose="020B0400000000000000" pitchFamily="50" charset="-128"/>
                <a:ea typeface="BIZ UDPゴシック" panose="020B0400000000000000" pitchFamily="50" charset="-128"/>
              </a:rPr>
              <a:t>制度改革に向けた国への働きかけ</a:t>
            </a:r>
          </a:p>
        </p:txBody>
      </p:sp>
      <p:sp>
        <p:nvSpPr>
          <p:cNvPr id="2" name="テキスト ボックス 1">
            <a:extLst>
              <a:ext uri="{FF2B5EF4-FFF2-40B4-BE49-F238E27FC236}">
                <a16:creationId xmlns:a16="http://schemas.microsoft.com/office/drawing/2014/main" id="{23CCD627-DE0A-423A-85BF-948D65BCAEC7}"/>
              </a:ext>
            </a:extLst>
          </p:cNvPr>
          <p:cNvSpPr txBox="1"/>
          <p:nvPr/>
        </p:nvSpPr>
        <p:spPr>
          <a:xfrm>
            <a:off x="182776" y="4683051"/>
            <a:ext cx="5014596" cy="1969770"/>
          </a:xfrm>
          <a:prstGeom prst="rect">
            <a:avLst/>
          </a:prstGeom>
          <a:noFill/>
          <a:ln>
            <a:noFill/>
          </a:ln>
        </p:spPr>
        <p:txBody>
          <a:bodyPr wrap="square" rtlCol="0">
            <a:spAutoFit/>
          </a:bodyPr>
          <a:lstStyle/>
          <a:p>
            <a:pPr marL="285750" indent="-285750">
              <a:spcAft>
                <a:spcPts val="600"/>
              </a:spcAft>
              <a:buFont typeface="Wingdings" panose="05000000000000000000" pitchFamily="2" charset="2"/>
              <a:buChar char="p"/>
            </a:pPr>
            <a:r>
              <a:rPr kumimoji="1" lang="ja-JP" altLang="en-US" sz="1600" dirty="0">
                <a:latin typeface="BIZ UDPゴシック" panose="020B0400000000000000" pitchFamily="50" charset="-128"/>
                <a:ea typeface="BIZ UDPゴシック" panose="020B0400000000000000" pitchFamily="50" charset="-128"/>
              </a:rPr>
              <a:t>帯水層蓄熱システムの研究開発を長年牽引してきた第一人者であり、豊富な知見と実績を有する。</a:t>
            </a:r>
            <a:endParaRPr kumimoji="1" lang="en-US" altLang="ja-JP" sz="1600" dirty="0">
              <a:latin typeface="BIZ UDPゴシック" panose="020B0400000000000000" pitchFamily="50" charset="-128"/>
              <a:ea typeface="BIZ UDPゴシック" panose="020B0400000000000000" pitchFamily="50" charset="-128"/>
            </a:endParaRPr>
          </a:p>
          <a:p>
            <a:pPr marL="285750" indent="-285750">
              <a:spcAft>
                <a:spcPts val="600"/>
              </a:spcAft>
              <a:buFont typeface="Wingdings" panose="05000000000000000000" pitchFamily="2" charset="2"/>
              <a:buChar char="p"/>
            </a:pPr>
            <a:r>
              <a:rPr kumimoji="1" lang="ja-JP" altLang="en-US" sz="1600" dirty="0">
                <a:latin typeface="BIZ UDPゴシック" panose="020B0400000000000000" pitchFamily="50" charset="-128"/>
                <a:ea typeface="BIZ UDPゴシック" panose="020B0400000000000000" pitchFamily="50" charset="-128"/>
              </a:rPr>
              <a:t>実用化・社会実装を見据えた研究開発を推進し、本プロジェクトの技術実装及び産業化を牽引できる。</a:t>
            </a:r>
            <a:endParaRPr kumimoji="1" lang="en-US" altLang="ja-JP" sz="1600" dirty="0">
              <a:latin typeface="BIZ UDPゴシック" panose="020B0400000000000000" pitchFamily="50" charset="-128"/>
              <a:ea typeface="BIZ UDPゴシック" panose="020B0400000000000000" pitchFamily="50" charset="-128"/>
            </a:endParaRPr>
          </a:p>
          <a:p>
            <a:pPr marL="285750" indent="-285750">
              <a:spcAft>
                <a:spcPts val="600"/>
              </a:spcAft>
              <a:buFont typeface="Wingdings" panose="05000000000000000000" pitchFamily="2" charset="2"/>
              <a:buChar char="p"/>
            </a:pPr>
            <a:r>
              <a:rPr kumimoji="1" lang="ja-JP" altLang="en-US" sz="1600" dirty="0">
                <a:latin typeface="BIZ UDPゴシック" panose="020B0400000000000000" pitchFamily="50" charset="-128"/>
                <a:ea typeface="BIZ UDPゴシック" panose="020B0400000000000000" pitchFamily="50" charset="-128"/>
              </a:rPr>
              <a:t>産学官連携を通じて培った調整力と求心力を有し、関係機関を束ね、大阪・関西から全国への展開を推進できる。</a:t>
            </a:r>
          </a:p>
        </p:txBody>
      </p:sp>
      <p:sp>
        <p:nvSpPr>
          <p:cNvPr id="13" name="テキスト ボックス 12">
            <a:extLst>
              <a:ext uri="{FF2B5EF4-FFF2-40B4-BE49-F238E27FC236}">
                <a16:creationId xmlns:a16="http://schemas.microsoft.com/office/drawing/2014/main" id="{A8D6DAF3-38D4-4CEC-B01B-76D34537E5B5}"/>
              </a:ext>
            </a:extLst>
          </p:cNvPr>
          <p:cNvSpPr txBox="1"/>
          <p:nvPr/>
        </p:nvSpPr>
        <p:spPr>
          <a:xfrm>
            <a:off x="171922" y="2973451"/>
            <a:ext cx="5031802" cy="1569660"/>
          </a:xfrm>
          <a:prstGeom prst="rect">
            <a:avLst/>
          </a:prstGeom>
          <a:noFill/>
        </p:spPr>
        <p:txBody>
          <a:bodyPr wrap="square">
            <a:spAutoFit/>
          </a:bodyPr>
          <a:lstStyle/>
          <a:p>
            <a:pPr marL="90488" indent="-90488"/>
            <a:r>
              <a:rPr lang="ja-JP" altLang="en-US" sz="1200" dirty="0">
                <a:latin typeface="BIZ UDPゴシック" panose="020B0400000000000000" pitchFamily="50" charset="-128"/>
                <a:ea typeface="BIZ UDPゴシック" panose="020B0400000000000000" pitchFamily="50" charset="-128"/>
              </a:rPr>
              <a:t>・大阪公立大学都市科学・防災研究センター　特任教授</a:t>
            </a:r>
            <a:endParaRPr lang="en-US" altLang="ja-JP" sz="1200" dirty="0">
              <a:latin typeface="BIZ UDPゴシック" panose="020B0400000000000000" pitchFamily="50" charset="-128"/>
              <a:ea typeface="BIZ UDPゴシック" panose="020B0400000000000000" pitchFamily="50" charset="-128"/>
            </a:endParaRPr>
          </a:p>
          <a:p>
            <a:pPr marL="90488" indent="-90488"/>
            <a:r>
              <a:rPr lang="ja-JP" altLang="en-US" sz="1200" dirty="0">
                <a:latin typeface="BIZ UDPゴシック" panose="020B0400000000000000" pitchFamily="50" charset="-128"/>
                <a:ea typeface="BIZ UDPゴシック" panose="020B0400000000000000" pitchFamily="50" charset="-128"/>
              </a:rPr>
              <a:t>　（大阪市立大学名誉教授）</a:t>
            </a:r>
            <a:endParaRPr lang="en-US" altLang="ja-JP" sz="1200" dirty="0">
              <a:latin typeface="BIZ UDPゴシック" panose="020B0400000000000000" pitchFamily="50" charset="-128"/>
              <a:ea typeface="BIZ UDPゴシック" panose="020B0400000000000000" pitchFamily="50" charset="-128"/>
            </a:endParaRPr>
          </a:p>
          <a:p>
            <a:pPr marL="90488" indent="-90488"/>
            <a:r>
              <a:rPr lang="ja-JP" altLang="en-US" sz="1200" dirty="0">
                <a:latin typeface="BIZ UDPゴシック" panose="020B0400000000000000" pitchFamily="50" charset="-128"/>
                <a:ea typeface="BIZ UDPゴシック" panose="020B0400000000000000" pitchFamily="50" charset="-128"/>
              </a:rPr>
              <a:t>・</a:t>
            </a:r>
            <a:r>
              <a:rPr lang="zh-CN" altLang="en-US" sz="1200" dirty="0">
                <a:latin typeface="BIZ UDPゴシック" panose="020B0400000000000000" pitchFamily="50" charset="-128"/>
                <a:ea typeface="BIZ UDPゴシック" panose="020B0400000000000000" pitchFamily="50" charset="-128"/>
              </a:rPr>
              <a:t>学位：博士（工学）、東京大学、</a:t>
            </a:r>
            <a:r>
              <a:rPr lang="en-US" altLang="zh-CN" sz="1200" dirty="0">
                <a:latin typeface="BIZ UDPゴシック" panose="020B0400000000000000" pitchFamily="50" charset="-128"/>
                <a:ea typeface="BIZ UDPゴシック" panose="020B0400000000000000" pitchFamily="50" charset="-128"/>
              </a:rPr>
              <a:t>1995</a:t>
            </a:r>
            <a:r>
              <a:rPr lang="zh-CN" altLang="en-US" sz="1200" dirty="0">
                <a:latin typeface="BIZ UDPゴシック" panose="020B0400000000000000" pitchFamily="50" charset="-128"/>
                <a:ea typeface="BIZ UDPゴシック" panose="020B0400000000000000" pitchFamily="50" charset="-128"/>
              </a:rPr>
              <a:t>年</a:t>
            </a:r>
            <a:endParaRPr lang="en-US" altLang="zh-CN" sz="1200" dirty="0">
              <a:latin typeface="BIZ UDPゴシック" panose="020B0400000000000000" pitchFamily="50" charset="-128"/>
              <a:ea typeface="BIZ UDPゴシック" panose="020B0400000000000000" pitchFamily="50" charset="-128"/>
            </a:endParaRPr>
          </a:p>
          <a:p>
            <a:pPr marL="90488" indent="-90488"/>
            <a:r>
              <a:rPr lang="ja-JP" altLang="en-US" sz="1200" dirty="0">
                <a:latin typeface="BIZ UDPゴシック" panose="020B0400000000000000" pitchFamily="50" charset="-128"/>
                <a:ea typeface="BIZ UDPゴシック" panose="020B0400000000000000" pitchFamily="50" charset="-128"/>
              </a:rPr>
              <a:t>・日本電信電話公社、民間企業を経て</a:t>
            </a:r>
            <a:r>
              <a:rPr lang="en-US" altLang="ja-JP" sz="1200" dirty="0">
                <a:latin typeface="BIZ UDPゴシック" panose="020B0400000000000000" pitchFamily="50" charset="-128"/>
                <a:ea typeface="BIZ UDPゴシック" panose="020B0400000000000000" pitchFamily="50" charset="-128"/>
              </a:rPr>
              <a:t>2004</a:t>
            </a:r>
            <a:r>
              <a:rPr lang="ja-JP" altLang="en-US" sz="1200" dirty="0">
                <a:latin typeface="BIZ UDPゴシック" panose="020B0400000000000000" pitchFamily="50" charset="-128"/>
                <a:ea typeface="BIZ UDPゴシック" panose="020B0400000000000000" pitchFamily="50" charset="-128"/>
              </a:rPr>
              <a:t>年から大阪市立大学大学院工学研究科都市系専攻教授</a:t>
            </a:r>
            <a:endParaRPr lang="en-US" altLang="ja-JP" sz="1200" dirty="0">
              <a:latin typeface="BIZ UDPゴシック" panose="020B0400000000000000" pitchFamily="50" charset="-128"/>
              <a:ea typeface="BIZ UDPゴシック" panose="020B0400000000000000" pitchFamily="50" charset="-128"/>
            </a:endParaRPr>
          </a:p>
          <a:p>
            <a:pPr marL="90488" indent="-90488"/>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2013</a:t>
            </a:r>
            <a:r>
              <a:rPr lang="ja-JP" altLang="en-US" sz="1200" dirty="0">
                <a:latin typeface="BIZ UDPゴシック" panose="020B0400000000000000" pitchFamily="50" charset="-128"/>
                <a:ea typeface="BIZ UDPゴシック" panose="020B0400000000000000" pitchFamily="50" charset="-128"/>
              </a:rPr>
              <a:t>年から同特任教授</a:t>
            </a:r>
            <a:endParaRPr lang="en-US" altLang="ja-JP" sz="1200" dirty="0">
              <a:latin typeface="BIZ UDPゴシック" panose="020B0400000000000000" pitchFamily="50" charset="-128"/>
              <a:ea typeface="BIZ UDPゴシック" panose="020B0400000000000000" pitchFamily="50" charset="-128"/>
            </a:endParaRPr>
          </a:p>
          <a:p>
            <a:pPr marL="90488" indent="-90488"/>
            <a:r>
              <a:rPr lang="ja-JP" altLang="en-US" sz="1200" dirty="0">
                <a:latin typeface="BIZ UDPゴシック" panose="020B0400000000000000" pitchFamily="50" charset="-128"/>
                <a:ea typeface="BIZ UDPゴシック" panose="020B0400000000000000" pitchFamily="50" charset="-128"/>
              </a:rPr>
              <a:t>・元日本ヒートアイランド学会会長</a:t>
            </a:r>
            <a:endParaRPr lang="en-US" altLang="ja-JP" sz="1200" dirty="0">
              <a:latin typeface="BIZ UDPゴシック" panose="020B0400000000000000" pitchFamily="50" charset="-128"/>
              <a:ea typeface="BIZ UDPゴシック" panose="020B0400000000000000" pitchFamily="50" charset="-128"/>
            </a:endParaRPr>
          </a:p>
          <a:p>
            <a:pPr marL="90488" indent="-90488"/>
            <a:r>
              <a:rPr lang="ja-JP" altLang="en-US" sz="1200" dirty="0">
                <a:latin typeface="BIZ UDPゴシック" panose="020B0400000000000000" pitchFamily="50" charset="-128"/>
                <a:ea typeface="BIZ UDPゴシック" panose="020B0400000000000000" pitchFamily="50" charset="-128"/>
              </a:rPr>
              <a:t>・空気調和・衛生工学会論文賞、日本冷凍空調学会学術賞の受賞など多数</a:t>
            </a:r>
            <a:endParaRPr lang="en-US" altLang="ja-JP" sz="1200" dirty="0">
              <a:latin typeface="BIZ UDPゴシック" panose="020B0400000000000000" pitchFamily="50" charset="-128"/>
              <a:ea typeface="BIZ UDPゴシック" panose="020B0400000000000000" pitchFamily="50" charset="-128"/>
            </a:endParaRPr>
          </a:p>
        </p:txBody>
      </p:sp>
      <p:pic>
        <p:nvPicPr>
          <p:cNvPr id="14" name="図 13">
            <a:extLst>
              <a:ext uri="{FF2B5EF4-FFF2-40B4-BE49-F238E27FC236}">
                <a16:creationId xmlns:a16="http://schemas.microsoft.com/office/drawing/2014/main" id="{2B64E7D5-405A-E227-BD10-A2EF5EE7A0B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66889" y="1401540"/>
            <a:ext cx="1089891" cy="1410012"/>
          </a:xfrm>
          <a:prstGeom prst="rect">
            <a:avLst/>
          </a:prstGeom>
          <a:ln w="38100">
            <a:solidFill>
              <a:schemeClr val="bg1"/>
            </a:solidFill>
          </a:ln>
        </p:spPr>
      </p:pic>
      <p:sp>
        <p:nvSpPr>
          <p:cNvPr id="17" name="テキスト ボックス 16">
            <a:extLst>
              <a:ext uri="{FF2B5EF4-FFF2-40B4-BE49-F238E27FC236}">
                <a16:creationId xmlns:a16="http://schemas.microsoft.com/office/drawing/2014/main" id="{05FC1DCB-2503-C27B-7C93-40070B5CFE0B}"/>
              </a:ext>
            </a:extLst>
          </p:cNvPr>
          <p:cNvSpPr txBox="1"/>
          <p:nvPr/>
        </p:nvSpPr>
        <p:spPr>
          <a:xfrm>
            <a:off x="1612931" y="2446683"/>
            <a:ext cx="1803496" cy="338554"/>
          </a:xfrm>
          <a:prstGeom prst="rect">
            <a:avLst/>
          </a:prstGeom>
          <a:solidFill>
            <a:schemeClr val="bg1"/>
          </a:solidFill>
          <a:effectLst>
            <a:softEdge rad="31750"/>
          </a:effectLst>
        </p:spPr>
        <p:txBody>
          <a:bodyPr wrap="square">
            <a:spAutoFit/>
          </a:bodyPr>
          <a:lstStyle/>
          <a:p>
            <a:pPr algn="ctr" defTabSz="1733550">
              <a:lnSpc>
                <a:spcPct val="80000"/>
              </a:lnSpc>
              <a:spcBef>
                <a:spcPct val="0"/>
              </a:spcBef>
              <a:spcAft>
                <a:spcPct val="35000"/>
              </a:spcAft>
              <a:defRPr/>
            </a:pPr>
            <a:r>
              <a:rPr lang="ja-JP" altLang="en-US" sz="2000" b="1">
                <a:latin typeface="BIZ UDPゴシック" panose="020B0400000000000000" pitchFamily="50" charset="-128"/>
                <a:ea typeface="BIZ UDPゴシック" panose="020B0400000000000000" pitchFamily="50" charset="-128"/>
              </a:rPr>
              <a:t>中尾 正喜 氏</a:t>
            </a:r>
            <a:endParaRPr lang="en-US" altLang="ja-JP" sz="2000" b="1">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379975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6D5A7-5973-8555-50F9-ACA3CEF0F335}"/>
            </a:ext>
          </a:extLst>
        </p:cNvPr>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0AC0BECA-8BAF-0F1F-2282-A7A543C60C68}"/>
              </a:ext>
            </a:extLst>
          </p:cNvPr>
          <p:cNvSpPr/>
          <p:nvPr/>
        </p:nvSpPr>
        <p:spPr>
          <a:xfrm>
            <a:off x="73892" y="64655"/>
            <a:ext cx="12034982" cy="6770254"/>
          </a:xfrm>
          <a:prstGeom prst="rect">
            <a:avLst/>
          </a:prstGeom>
          <a:solidFill>
            <a:srgbClr val="F9FCF6"/>
          </a:solidFill>
          <a:ln>
            <a:solidFill>
              <a:srgbClr val="F9FC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Shape 2">
            <a:extLst>
              <a:ext uri="{FF2B5EF4-FFF2-40B4-BE49-F238E27FC236}">
                <a16:creationId xmlns:a16="http://schemas.microsoft.com/office/drawing/2014/main" id="{203C4F3E-029C-2590-7C53-C336E921FD3B}"/>
              </a:ext>
            </a:extLst>
          </p:cNvPr>
          <p:cNvSpPr/>
          <p:nvPr/>
        </p:nvSpPr>
        <p:spPr>
          <a:xfrm>
            <a:off x="256032" y="621792"/>
            <a:ext cx="7726680" cy="0"/>
          </a:xfrm>
          <a:prstGeom prst="line">
            <a:avLst/>
          </a:prstGeom>
          <a:noFill/>
          <a:ln w="27940">
            <a:solidFill>
              <a:srgbClr val="0070C0"/>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27" name="Shape 1">
            <a:extLst>
              <a:ext uri="{FF2B5EF4-FFF2-40B4-BE49-F238E27FC236}">
                <a16:creationId xmlns:a16="http://schemas.microsoft.com/office/drawing/2014/main" id="{B2504524-A25B-61D7-F104-8E5F84573B76}"/>
              </a:ext>
            </a:extLst>
          </p:cNvPr>
          <p:cNvSpPr/>
          <p:nvPr/>
        </p:nvSpPr>
        <p:spPr>
          <a:xfrm>
            <a:off x="256032" y="585216"/>
            <a:ext cx="11247120" cy="0"/>
          </a:xfrm>
          <a:prstGeom prst="line">
            <a:avLst/>
          </a:prstGeom>
          <a:noFill/>
          <a:ln w="8890">
            <a:solidFill>
              <a:srgbClr val="000000"/>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8" name="正方形/長方形 7">
            <a:extLst>
              <a:ext uri="{FF2B5EF4-FFF2-40B4-BE49-F238E27FC236}">
                <a16:creationId xmlns:a16="http://schemas.microsoft.com/office/drawing/2014/main" id="{F2D72719-0287-B764-CFC5-25D034413EEB}"/>
              </a:ext>
            </a:extLst>
          </p:cNvPr>
          <p:cNvSpPr/>
          <p:nvPr/>
        </p:nvSpPr>
        <p:spPr>
          <a:xfrm>
            <a:off x="284480" y="748944"/>
            <a:ext cx="11470382" cy="2831154"/>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楕円 56">
            <a:extLst>
              <a:ext uri="{FF2B5EF4-FFF2-40B4-BE49-F238E27FC236}">
                <a16:creationId xmlns:a16="http://schemas.microsoft.com/office/drawing/2014/main" id="{D335D0F3-0D50-1ACB-540A-2154B767D9BE}"/>
              </a:ext>
            </a:extLst>
          </p:cNvPr>
          <p:cNvSpPr/>
          <p:nvPr/>
        </p:nvSpPr>
        <p:spPr>
          <a:xfrm>
            <a:off x="3858536" y="1110061"/>
            <a:ext cx="3103841" cy="1452336"/>
          </a:xfrm>
          <a:prstGeom prst="ellipse">
            <a:avLst/>
          </a:prstGeom>
          <a:noFill/>
          <a:ln w="34925">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2" name="表 1">
            <a:extLst>
              <a:ext uri="{FF2B5EF4-FFF2-40B4-BE49-F238E27FC236}">
                <a16:creationId xmlns:a16="http://schemas.microsoft.com/office/drawing/2014/main" id="{3D615325-3B22-51FC-DBC9-4738DAA37069}"/>
              </a:ext>
            </a:extLst>
          </p:cNvPr>
          <p:cNvGraphicFramePr>
            <a:graphicFrameLocks noGrp="1"/>
          </p:cNvGraphicFramePr>
          <p:nvPr>
            <p:extLst>
              <p:ext uri="{D42A27DB-BD31-4B8C-83A1-F6EECF244321}">
                <p14:modId xmlns:p14="http://schemas.microsoft.com/office/powerpoint/2010/main" val="418641454"/>
              </p:ext>
            </p:extLst>
          </p:nvPr>
        </p:nvGraphicFramePr>
        <p:xfrm>
          <a:off x="284480" y="3821921"/>
          <a:ext cx="11602720" cy="3015617"/>
        </p:xfrm>
        <a:graphic>
          <a:graphicData uri="http://schemas.openxmlformats.org/drawingml/2006/table">
            <a:tbl>
              <a:tblPr firstRow="1" bandRow="1">
                <a:tableStyleId>{93296810-A885-4BE3-A3E7-6D5BEEA58F35}</a:tableStyleId>
              </a:tblPr>
              <a:tblGrid>
                <a:gridCol w="2316712">
                  <a:extLst>
                    <a:ext uri="{9D8B030D-6E8A-4147-A177-3AD203B41FA5}">
                      <a16:colId xmlns:a16="http://schemas.microsoft.com/office/drawing/2014/main" val="2403628242"/>
                    </a:ext>
                  </a:extLst>
                </a:gridCol>
                <a:gridCol w="1574568">
                  <a:extLst>
                    <a:ext uri="{9D8B030D-6E8A-4147-A177-3AD203B41FA5}">
                      <a16:colId xmlns:a16="http://schemas.microsoft.com/office/drawing/2014/main" val="1040723021"/>
                    </a:ext>
                  </a:extLst>
                </a:gridCol>
                <a:gridCol w="1483360">
                  <a:extLst>
                    <a:ext uri="{9D8B030D-6E8A-4147-A177-3AD203B41FA5}">
                      <a16:colId xmlns:a16="http://schemas.microsoft.com/office/drawing/2014/main" val="3774027953"/>
                    </a:ext>
                  </a:extLst>
                </a:gridCol>
                <a:gridCol w="1584960">
                  <a:extLst>
                    <a:ext uri="{9D8B030D-6E8A-4147-A177-3AD203B41FA5}">
                      <a16:colId xmlns:a16="http://schemas.microsoft.com/office/drawing/2014/main" val="785461358"/>
                    </a:ext>
                  </a:extLst>
                </a:gridCol>
                <a:gridCol w="1595120">
                  <a:extLst>
                    <a:ext uri="{9D8B030D-6E8A-4147-A177-3AD203B41FA5}">
                      <a16:colId xmlns:a16="http://schemas.microsoft.com/office/drawing/2014/main" val="2268090579"/>
                    </a:ext>
                  </a:extLst>
                </a:gridCol>
                <a:gridCol w="1524000">
                  <a:extLst>
                    <a:ext uri="{9D8B030D-6E8A-4147-A177-3AD203B41FA5}">
                      <a16:colId xmlns:a16="http://schemas.microsoft.com/office/drawing/2014/main" val="170123188"/>
                    </a:ext>
                  </a:extLst>
                </a:gridCol>
                <a:gridCol w="1524000">
                  <a:extLst>
                    <a:ext uri="{9D8B030D-6E8A-4147-A177-3AD203B41FA5}">
                      <a16:colId xmlns:a16="http://schemas.microsoft.com/office/drawing/2014/main" val="2069593246"/>
                    </a:ext>
                  </a:extLst>
                </a:gridCol>
              </a:tblGrid>
              <a:tr h="277861">
                <a:tc>
                  <a:txBody>
                    <a:bodyPr/>
                    <a:lstStyle/>
                    <a:p>
                      <a:endParaRPr kumimoji="1" lang="ja-JP" altLang="en-US" dirty="0">
                        <a:solidFill>
                          <a:schemeClr val="tx1"/>
                        </a:solidFill>
                      </a:endParaRPr>
                    </a:p>
                  </a:txBody>
                  <a:tcPr/>
                </a:tc>
                <a:tc>
                  <a:txBody>
                    <a:bodyPr/>
                    <a:lstStyle/>
                    <a:p>
                      <a:pPr algn="ctr"/>
                      <a:r>
                        <a:rPr kumimoji="1" lang="en-US" altLang="ja-JP" dirty="0">
                          <a:solidFill>
                            <a:schemeClr val="tx1"/>
                          </a:solidFill>
                        </a:rPr>
                        <a:t>2026</a:t>
                      </a:r>
                      <a:r>
                        <a:rPr kumimoji="1" lang="ja-JP" altLang="en-US" dirty="0">
                          <a:solidFill>
                            <a:schemeClr val="tx1"/>
                          </a:solidFill>
                        </a:rPr>
                        <a:t>年</a:t>
                      </a:r>
                    </a:p>
                  </a:txBody>
                  <a:tcPr/>
                </a:tc>
                <a:tc>
                  <a:txBody>
                    <a:bodyPr/>
                    <a:lstStyle/>
                    <a:p>
                      <a:pPr algn="ctr"/>
                      <a:r>
                        <a:rPr kumimoji="1" lang="en-US" altLang="ja-JP" dirty="0">
                          <a:solidFill>
                            <a:schemeClr val="tx1"/>
                          </a:solidFill>
                        </a:rPr>
                        <a:t>2027</a:t>
                      </a:r>
                      <a:r>
                        <a:rPr kumimoji="1" lang="ja-JP" altLang="en-US" dirty="0">
                          <a:solidFill>
                            <a:schemeClr val="tx1"/>
                          </a:solidFill>
                        </a:rPr>
                        <a:t>年</a:t>
                      </a:r>
                    </a:p>
                  </a:txBody>
                  <a:tcPr/>
                </a:tc>
                <a:tc>
                  <a:txBody>
                    <a:bodyPr/>
                    <a:lstStyle/>
                    <a:p>
                      <a:pPr algn="ctr"/>
                      <a:r>
                        <a:rPr kumimoji="1" lang="en-US" altLang="ja-JP" dirty="0">
                          <a:solidFill>
                            <a:schemeClr val="tx1"/>
                          </a:solidFill>
                        </a:rPr>
                        <a:t>2028</a:t>
                      </a:r>
                      <a:r>
                        <a:rPr kumimoji="1" lang="ja-JP" altLang="en-US" dirty="0">
                          <a:solidFill>
                            <a:schemeClr val="tx1"/>
                          </a:solidFill>
                        </a:rPr>
                        <a:t>年</a:t>
                      </a:r>
                    </a:p>
                  </a:txBody>
                  <a:tcPr/>
                </a:tc>
                <a:tc>
                  <a:txBody>
                    <a:bodyPr/>
                    <a:lstStyle/>
                    <a:p>
                      <a:pPr algn="ctr"/>
                      <a:r>
                        <a:rPr kumimoji="1" lang="en-US" altLang="ja-JP" dirty="0">
                          <a:solidFill>
                            <a:schemeClr val="tx1"/>
                          </a:solidFill>
                        </a:rPr>
                        <a:t>2029</a:t>
                      </a:r>
                      <a:r>
                        <a:rPr kumimoji="1" lang="ja-JP" altLang="en-US" dirty="0">
                          <a:solidFill>
                            <a:schemeClr val="tx1"/>
                          </a:solidFill>
                        </a:rPr>
                        <a:t>年</a:t>
                      </a:r>
                    </a:p>
                  </a:txBody>
                  <a:tcPr/>
                </a:tc>
                <a:tc>
                  <a:txBody>
                    <a:bodyPr/>
                    <a:lstStyle/>
                    <a:p>
                      <a:pPr algn="ctr"/>
                      <a:r>
                        <a:rPr kumimoji="1" lang="en-US" altLang="ja-JP" dirty="0">
                          <a:solidFill>
                            <a:schemeClr val="tx1"/>
                          </a:solidFill>
                        </a:rPr>
                        <a:t>2030</a:t>
                      </a:r>
                      <a:r>
                        <a:rPr kumimoji="1" lang="ja-JP" altLang="en-US" dirty="0">
                          <a:solidFill>
                            <a:schemeClr val="tx1"/>
                          </a:solidFill>
                        </a:rPr>
                        <a:t>年</a:t>
                      </a:r>
                    </a:p>
                  </a:txBody>
                  <a:tcPr/>
                </a:tc>
                <a:tc>
                  <a:txBody>
                    <a:bodyPr/>
                    <a:lstStyle/>
                    <a:p>
                      <a:pPr algn="ctr"/>
                      <a:r>
                        <a:rPr kumimoji="1" lang="en-US" altLang="ja-JP" dirty="0">
                          <a:solidFill>
                            <a:schemeClr val="tx1"/>
                          </a:solidFill>
                        </a:rPr>
                        <a:t>2031</a:t>
                      </a:r>
                      <a:r>
                        <a:rPr kumimoji="1" lang="ja-JP" altLang="en-US" dirty="0">
                          <a:solidFill>
                            <a:schemeClr val="tx1"/>
                          </a:solidFill>
                        </a:rPr>
                        <a:t>年～</a:t>
                      </a:r>
                    </a:p>
                  </a:txBody>
                  <a:tcPr/>
                </a:tc>
                <a:extLst>
                  <a:ext uri="{0D108BD9-81ED-4DB2-BD59-A6C34878D82A}">
                    <a16:rowId xmlns:a16="http://schemas.microsoft.com/office/drawing/2014/main" val="1532895108"/>
                  </a:ext>
                </a:extLst>
              </a:tr>
              <a:tr h="729543">
                <a:tc>
                  <a:txBody>
                    <a:bodyPr/>
                    <a:lstStyle/>
                    <a:p>
                      <a:pPr algn="l"/>
                      <a:r>
                        <a:rPr kumimoji="1" lang="ja-JP" altLang="en-US" sz="1600" dirty="0">
                          <a:solidFill>
                            <a:schemeClr val="tx1"/>
                          </a:solidFill>
                          <a:latin typeface="BIZ UDPゴシック" panose="020B0400000000000000" pitchFamily="50" charset="-128"/>
                          <a:ea typeface="BIZ UDPゴシック" panose="020B0400000000000000" pitchFamily="50" charset="-128"/>
                        </a:rPr>
                        <a:t>技術の高度化に向けた開発・実証支援</a:t>
                      </a:r>
                    </a:p>
                  </a:txBody>
                  <a:tcPr anchor="ctr"/>
                </a:tc>
                <a:tc>
                  <a:txBody>
                    <a:bodyPr/>
                    <a:lstStyle/>
                    <a:p>
                      <a:endParaRPr kumimoji="1" lang="ja-JP" altLang="en-US" dirty="0">
                        <a:solidFill>
                          <a:schemeClr val="tx1"/>
                        </a:solidFill>
                      </a:endParaRPr>
                    </a:p>
                  </a:txBody>
                  <a:tcPr/>
                </a:tc>
                <a:tc>
                  <a:txBody>
                    <a:bodyPr/>
                    <a:lstStyle/>
                    <a:p>
                      <a:endParaRPr kumimoji="1" lang="ja-JP" altLang="en-US" dirty="0">
                        <a:solidFill>
                          <a:schemeClr val="tx1"/>
                        </a:solidFill>
                      </a:endParaRPr>
                    </a:p>
                  </a:txBody>
                  <a:tcPr/>
                </a:tc>
                <a:tc>
                  <a:txBody>
                    <a:bodyPr/>
                    <a:lstStyle/>
                    <a:p>
                      <a:endParaRPr kumimoji="1" lang="ja-JP" altLang="en-US" dirty="0">
                        <a:solidFill>
                          <a:schemeClr val="tx1"/>
                        </a:solidFill>
                      </a:endParaRPr>
                    </a:p>
                  </a:txBody>
                  <a:tcPr/>
                </a:tc>
                <a:tc>
                  <a:txBody>
                    <a:bodyPr/>
                    <a:lstStyle/>
                    <a:p>
                      <a:endParaRPr kumimoji="1" lang="ja-JP" altLang="en-US" dirty="0">
                        <a:solidFill>
                          <a:schemeClr val="tx1"/>
                        </a:solidFill>
                      </a:endParaRPr>
                    </a:p>
                  </a:txBody>
                  <a:tcPr/>
                </a:tc>
                <a:tc>
                  <a:txBody>
                    <a:bodyPr/>
                    <a:lstStyle/>
                    <a:p>
                      <a:endParaRPr kumimoji="1" lang="ja-JP" altLang="en-US" dirty="0">
                        <a:solidFill>
                          <a:schemeClr val="tx1"/>
                        </a:solidFill>
                      </a:endParaRPr>
                    </a:p>
                  </a:txBody>
                  <a:tcPr/>
                </a:tc>
                <a:tc>
                  <a:txBody>
                    <a:bodyPr/>
                    <a:lstStyle/>
                    <a:p>
                      <a:endParaRPr kumimoji="1" lang="ja-JP" altLang="en-US" dirty="0">
                        <a:solidFill>
                          <a:schemeClr val="tx1"/>
                        </a:solidFill>
                      </a:endParaRPr>
                    </a:p>
                  </a:txBody>
                  <a:tcPr/>
                </a:tc>
                <a:extLst>
                  <a:ext uri="{0D108BD9-81ED-4DB2-BD59-A6C34878D82A}">
                    <a16:rowId xmlns:a16="http://schemas.microsoft.com/office/drawing/2014/main" val="1054614204"/>
                  </a:ext>
                </a:extLst>
              </a:tr>
              <a:tr h="650240">
                <a:tc>
                  <a:txBody>
                    <a:bodyPr/>
                    <a:lstStyle/>
                    <a:p>
                      <a:pPr algn="l"/>
                      <a:r>
                        <a:rPr kumimoji="1" lang="ja-JP" altLang="en-US" sz="1600" dirty="0">
                          <a:solidFill>
                            <a:schemeClr val="tx1"/>
                          </a:solidFill>
                          <a:latin typeface="BIZ UDPゴシック" panose="020B0400000000000000" pitchFamily="50" charset="-128"/>
                          <a:ea typeface="BIZ UDPゴシック" panose="020B0400000000000000" pitchFamily="50" charset="-128"/>
                        </a:rPr>
                        <a:t>技術の標準化及び横展開の促進</a:t>
                      </a:r>
                    </a:p>
                  </a:txBody>
                  <a:tcPr anchor="ctr"/>
                </a:tc>
                <a:tc>
                  <a:txBody>
                    <a:bodyPr/>
                    <a:lstStyle/>
                    <a:p>
                      <a:endParaRPr kumimoji="1" lang="ja-JP" altLang="en-US" dirty="0">
                        <a:solidFill>
                          <a:schemeClr val="tx1"/>
                        </a:solidFill>
                      </a:endParaRPr>
                    </a:p>
                  </a:txBody>
                  <a:tcPr/>
                </a:tc>
                <a:tc>
                  <a:txBody>
                    <a:bodyPr/>
                    <a:lstStyle/>
                    <a:p>
                      <a:endParaRPr kumimoji="1" lang="ja-JP" altLang="en-US" dirty="0">
                        <a:solidFill>
                          <a:schemeClr val="tx1"/>
                        </a:solidFill>
                      </a:endParaRPr>
                    </a:p>
                  </a:txBody>
                  <a:tcPr/>
                </a:tc>
                <a:tc>
                  <a:txBody>
                    <a:bodyPr/>
                    <a:lstStyle/>
                    <a:p>
                      <a:endParaRPr kumimoji="1" lang="ja-JP" altLang="en-US" dirty="0">
                        <a:solidFill>
                          <a:schemeClr val="tx1"/>
                        </a:solidFill>
                      </a:endParaRPr>
                    </a:p>
                  </a:txBody>
                  <a:tcPr/>
                </a:tc>
                <a:tc>
                  <a:txBody>
                    <a:bodyPr/>
                    <a:lstStyle/>
                    <a:p>
                      <a:endParaRPr kumimoji="1" lang="ja-JP" altLang="en-US" dirty="0">
                        <a:solidFill>
                          <a:schemeClr val="tx1"/>
                        </a:solidFill>
                      </a:endParaRPr>
                    </a:p>
                  </a:txBody>
                  <a:tcPr/>
                </a:tc>
                <a:tc>
                  <a:txBody>
                    <a:bodyPr/>
                    <a:lstStyle/>
                    <a:p>
                      <a:endParaRPr kumimoji="1" lang="ja-JP" altLang="en-US" dirty="0">
                        <a:solidFill>
                          <a:schemeClr val="tx1"/>
                        </a:solidFill>
                      </a:endParaRPr>
                    </a:p>
                  </a:txBody>
                  <a:tcPr/>
                </a:tc>
                <a:tc>
                  <a:txBody>
                    <a:bodyPr/>
                    <a:lstStyle/>
                    <a:p>
                      <a:endParaRPr kumimoji="1" lang="ja-JP" altLang="en-US" dirty="0">
                        <a:solidFill>
                          <a:schemeClr val="tx1"/>
                        </a:solidFill>
                      </a:endParaRPr>
                    </a:p>
                  </a:txBody>
                  <a:tcPr/>
                </a:tc>
                <a:extLst>
                  <a:ext uri="{0D108BD9-81ED-4DB2-BD59-A6C34878D82A}">
                    <a16:rowId xmlns:a16="http://schemas.microsoft.com/office/drawing/2014/main" val="3790120592"/>
                  </a:ext>
                </a:extLst>
              </a:tr>
              <a:tr h="690954">
                <a:tc>
                  <a:txBody>
                    <a:bodyPr/>
                    <a:lstStyle/>
                    <a:p>
                      <a:pPr algn="l"/>
                      <a:r>
                        <a:rPr kumimoji="1" lang="ja-JP" altLang="en-US" sz="1600" kern="1200" dirty="0">
                          <a:solidFill>
                            <a:schemeClr val="tx1"/>
                          </a:solidFill>
                          <a:effectLst/>
                          <a:latin typeface="BIZ UDPゴシック" panose="020B0400000000000000" pitchFamily="50" charset="-128"/>
                          <a:ea typeface="BIZ UDPゴシック" panose="020B0400000000000000" pitchFamily="50" charset="-128"/>
                          <a:cs typeface="+mn-cs"/>
                        </a:rPr>
                        <a:t>社会</a:t>
                      </a:r>
                      <a:r>
                        <a:rPr kumimoji="1" lang="ja-JP" altLang="ja-JP" sz="1600" kern="1200" dirty="0">
                          <a:solidFill>
                            <a:schemeClr val="tx1"/>
                          </a:solidFill>
                          <a:effectLst/>
                          <a:latin typeface="BIZ UDPゴシック" panose="020B0400000000000000" pitchFamily="50" charset="-128"/>
                          <a:ea typeface="BIZ UDPゴシック" panose="020B0400000000000000" pitchFamily="50" charset="-128"/>
                          <a:cs typeface="+mn-cs"/>
                        </a:rPr>
                        <a:t>実装</a:t>
                      </a:r>
                      <a:r>
                        <a:rPr kumimoji="1" lang="ja-JP" altLang="en-US" sz="1600" kern="1200" dirty="0">
                          <a:solidFill>
                            <a:schemeClr val="tx1"/>
                          </a:solidFill>
                          <a:effectLst/>
                          <a:latin typeface="BIZ UDPゴシック" panose="020B0400000000000000" pitchFamily="50" charset="-128"/>
                          <a:ea typeface="BIZ UDPゴシック" panose="020B0400000000000000" pitchFamily="50" charset="-128"/>
                          <a:cs typeface="+mn-cs"/>
                        </a:rPr>
                        <a:t>の加速及び全国展開の</a:t>
                      </a:r>
                      <a:r>
                        <a:rPr kumimoji="1" lang="ja-JP" altLang="ja-JP" sz="1600" kern="1200" dirty="0">
                          <a:solidFill>
                            <a:schemeClr val="tx1"/>
                          </a:solidFill>
                          <a:effectLst/>
                          <a:latin typeface="BIZ UDPゴシック" panose="020B0400000000000000" pitchFamily="50" charset="-128"/>
                          <a:ea typeface="BIZ UDPゴシック" panose="020B0400000000000000" pitchFamily="50" charset="-128"/>
                          <a:cs typeface="+mn-cs"/>
                        </a:rPr>
                        <a:t>支援</a:t>
                      </a:r>
                      <a:endParaRPr kumimoji="1" lang="ja-JP" altLang="en-US" sz="1600" dirty="0">
                        <a:solidFill>
                          <a:schemeClr val="tx1"/>
                        </a:solidFill>
                        <a:latin typeface="BIZ UDPゴシック" panose="020B0400000000000000" pitchFamily="50" charset="-128"/>
                        <a:ea typeface="BIZ UDPゴシック" panose="020B0400000000000000" pitchFamily="50" charset="-128"/>
                      </a:endParaRPr>
                    </a:p>
                  </a:txBody>
                  <a:tcPr anchor="ctr"/>
                </a:tc>
                <a:tc>
                  <a:txBody>
                    <a:bodyPr/>
                    <a:lstStyle/>
                    <a:p>
                      <a:endParaRPr kumimoji="1" lang="ja-JP" altLang="en-US" dirty="0">
                        <a:solidFill>
                          <a:schemeClr val="tx1"/>
                        </a:solidFill>
                      </a:endParaRPr>
                    </a:p>
                  </a:txBody>
                  <a:tcPr/>
                </a:tc>
                <a:tc>
                  <a:txBody>
                    <a:bodyPr/>
                    <a:lstStyle/>
                    <a:p>
                      <a:endParaRPr kumimoji="1" lang="ja-JP" altLang="en-US" dirty="0">
                        <a:solidFill>
                          <a:schemeClr val="tx1"/>
                        </a:solidFill>
                      </a:endParaRPr>
                    </a:p>
                  </a:txBody>
                  <a:tcPr/>
                </a:tc>
                <a:tc>
                  <a:txBody>
                    <a:bodyPr/>
                    <a:lstStyle/>
                    <a:p>
                      <a:endParaRPr kumimoji="1" lang="ja-JP" altLang="en-US" dirty="0">
                        <a:solidFill>
                          <a:schemeClr val="tx1"/>
                        </a:solidFill>
                      </a:endParaRPr>
                    </a:p>
                  </a:txBody>
                  <a:tcPr/>
                </a:tc>
                <a:tc>
                  <a:txBody>
                    <a:bodyPr/>
                    <a:lstStyle/>
                    <a:p>
                      <a:endParaRPr kumimoji="1" lang="ja-JP" altLang="en-US" dirty="0">
                        <a:solidFill>
                          <a:schemeClr val="tx1"/>
                        </a:solidFill>
                      </a:endParaRPr>
                    </a:p>
                  </a:txBody>
                  <a:tcPr/>
                </a:tc>
                <a:tc>
                  <a:txBody>
                    <a:bodyPr/>
                    <a:lstStyle/>
                    <a:p>
                      <a:endParaRPr kumimoji="1" lang="ja-JP" altLang="en-US" dirty="0">
                        <a:solidFill>
                          <a:schemeClr val="tx1"/>
                        </a:solidFill>
                      </a:endParaRPr>
                    </a:p>
                  </a:txBody>
                  <a:tcPr/>
                </a:tc>
                <a:tc>
                  <a:txBody>
                    <a:bodyPr/>
                    <a:lstStyle/>
                    <a:p>
                      <a:endParaRPr kumimoji="1" lang="ja-JP" altLang="en-US" dirty="0">
                        <a:solidFill>
                          <a:schemeClr val="tx1"/>
                        </a:solidFill>
                      </a:endParaRPr>
                    </a:p>
                  </a:txBody>
                  <a:tcPr/>
                </a:tc>
                <a:extLst>
                  <a:ext uri="{0D108BD9-81ED-4DB2-BD59-A6C34878D82A}">
                    <a16:rowId xmlns:a16="http://schemas.microsoft.com/office/drawing/2014/main" val="4113054005"/>
                  </a:ext>
                </a:extLst>
              </a:tr>
              <a:tr h="500925">
                <a:tc>
                  <a:txBody>
                    <a:bodyPr/>
                    <a:lstStyle/>
                    <a:p>
                      <a:pPr algn="l"/>
                      <a:r>
                        <a:rPr kumimoji="1" lang="ja-JP" altLang="en-US" sz="1600" dirty="0">
                          <a:solidFill>
                            <a:schemeClr val="tx1"/>
                          </a:solidFill>
                          <a:latin typeface="BIZ UDPゴシック" panose="020B0400000000000000" pitchFamily="50" charset="-128"/>
                          <a:ea typeface="BIZ UDPゴシック" panose="020B0400000000000000" pitchFamily="50" charset="-128"/>
                        </a:rPr>
                        <a:t>制度改革</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pPr algn="l"/>
                      <a:r>
                        <a:rPr kumimoji="1" lang="ja-JP" altLang="en-US" sz="1600" dirty="0">
                          <a:solidFill>
                            <a:schemeClr val="tx1"/>
                          </a:solidFill>
                          <a:latin typeface="BIZ UDPゴシック" panose="020B0400000000000000" pitchFamily="50" charset="-128"/>
                          <a:ea typeface="BIZ UDPゴシック" panose="020B0400000000000000" pitchFamily="50" charset="-128"/>
                        </a:rPr>
                        <a:t>（地下水汲み上げ）</a:t>
                      </a:r>
                    </a:p>
                  </a:txBody>
                  <a:tcPr anchor="ctr"/>
                </a:tc>
                <a:tc>
                  <a:txBody>
                    <a:bodyPr/>
                    <a:lstStyle/>
                    <a:p>
                      <a:endParaRPr kumimoji="1" lang="ja-JP" altLang="en-US" dirty="0">
                        <a:solidFill>
                          <a:schemeClr val="tx1"/>
                        </a:solidFill>
                      </a:endParaRPr>
                    </a:p>
                  </a:txBody>
                  <a:tcPr/>
                </a:tc>
                <a:tc>
                  <a:txBody>
                    <a:bodyPr/>
                    <a:lstStyle/>
                    <a:p>
                      <a:endParaRPr kumimoji="1" lang="ja-JP" altLang="en-US" dirty="0">
                        <a:solidFill>
                          <a:schemeClr val="tx1"/>
                        </a:solidFill>
                      </a:endParaRPr>
                    </a:p>
                  </a:txBody>
                  <a:tcPr/>
                </a:tc>
                <a:tc>
                  <a:txBody>
                    <a:bodyPr/>
                    <a:lstStyle/>
                    <a:p>
                      <a:endParaRPr kumimoji="1" lang="ja-JP" altLang="en-US" dirty="0">
                        <a:solidFill>
                          <a:schemeClr val="tx1"/>
                        </a:solidFill>
                      </a:endParaRPr>
                    </a:p>
                  </a:txBody>
                  <a:tcPr/>
                </a:tc>
                <a:tc>
                  <a:txBody>
                    <a:bodyPr/>
                    <a:lstStyle/>
                    <a:p>
                      <a:endParaRPr kumimoji="1" lang="ja-JP" altLang="en-US" dirty="0">
                        <a:solidFill>
                          <a:schemeClr val="tx1"/>
                        </a:solidFill>
                      </a:endParaRPr>
                    </a:p>
                  </a:txBody>
                  <a:tcPr/>
                </a:tc>
                <a:tc>
                  <a:txBody>
                    <a:bodyPr/>
                    <a:lstStyle/>
                    <a:p>
                      <a:endParaRPr kumimoji="1" lang="ja-JP" altLang="en-US" dirty="0">
                        <a:solidFill>
                          <a:schemeClr val="tx1"/>
                        </a:solidFill>
                      </a:endParaRPr>
                    </a:p>
                  </a:txBody>
                  <a:tcPr/>
                </a:tc>
                <a:tc>
                  <a:txBody>
                    <a:bodyPr/>
                    <a:lstStyle/>
                    <a:p>
                      <a:endParaRPr kumimoji="1" lang="ja-JP" altLang="en-US" dirty="0">
                        <a:solidFill>
                          <a:schemeClr val="tx1"/>
                        </a:solidFill>
                      </a:endParaRPr>
                    </a:p>
                  </a:txBody>
                  <a:tcPr/>
                </a:tc>
                <a:extLst>
                  <a:ext uri="{0D108BD9-81ED-4DB2-BD59-A6C34878D82A}">
                    <a16:rowId xmlns:a16="http://schemas.microsoft.com/office/drawing/2014/main" val="3221056941"/>
                  </a:ext>
                </a:extLst>
              </a:tr>
            </a:tbl>
          </a:graphicData>
        </a:graphic>
      </p:graphicFrame>
      <p:sp>
        <p:nvSpPr>
          <p:cNvPr id="4" name="テキスト ボックス 3">
            <a:extLst>
              <a:ext uri="{FF2B5EF4-FFF2-40B4-BE49-F238E27FC236}">
                <a16:creationId xmlns:a16="http://schemas.microsoft.com/office/drawing/2014/main" id="{473E4FF1-1A0C-6025-7210-A6694C12B572}"/>
              </a:ext>
            </a:extLst>
          </p:cNvPr>
          <p:cNvSpPr txBox="1"/>
          <p:nvPr/>
        </p:nvSpPr>
        <p:spPr>
          <a:xfrm>
            <a:off x="284480" y="3498517"/>
            <a:ext cx="4231702" cy="369332"/>
          </a:xfrm>
          <a:prstGeom prst="rect">
            <a:avLst/>
          </a:prstGeom>
          <a:noFill/>
        </p:spPr>
        <p:txBody>
          <a:bodyPr wrap="square">
            <a:spAutoFit/>
          </a:bodyPr>
          <a:lstStyle/>
          <a:p>
            <a:r>
              <a:rPr lang="ja-JP" altLang="en-US" dirty="0">
                <a:latin typeface="BIZ UDPゴシック" panose="020B0400000000000000" pitchFamily="50" charset="-128"/>
                <a:ea typeface="BIZ UDPゴシック" panose="020B0400000000000000" pitchFamily="50" charset="-128"/>
              </a:rPr>
              <a:t>＜スケジュール＞</a:t>
            </a:r>
          </a:p>
        </p:txBody>
      </p:sp>
      <p:sp>
        <p:nvSpPr>
          <p:cNvPr id="17" name="矢印: 五方向 16">
            <a:extLst>
              <a:ext uri="{FF2B5EF4-FFF2-40B4-BE49-F238E27FC236}">
                <a16:creationId xmlns:a16="http://schemas.microsoft.com/office/drawing/2014/main" id="{B8A52B09-254A-8A68-CE79-34EF0D41535C}"/>
              </a:ext>
            </a:extLst>
          </p:cNvPr>
          <p:cNvSpPr/>
          <p:nvPr/>
        </p:nvSpPr>
        <p:spPr>
          <a:xfrm>
            <a:off x="2646047" y="4236827"/>
            <a:ext cx="3009347" cy="612711"/>
          </a:xfrm>
          <a:prstGeom prst="homePlate">
            <a:avLst/>
          </a:prstGeom>
          <a:solidFill>
            <a:schemeClr val="accent6">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bg1"/>
                </a:solidFill>
                <a:latin typeface="BIZ UDPゴシック" panose="020B0400000000000000" pitchFamily="50" charset="-128"/>
                <a:ea typeface="BIZ UDPゴシック" panose="020B0400000000000000" pitchFamily="50" charset="-128"/>
              </a:rPr>
              <a:t>新たな熱源井掘削工法や多様な空調システムへの適用等技術の高度化に向けた課題抽出・開発体制構築</a:t>
            </a:r>
          </a:p>
        </p:txBody>
      </p:sp>
      <p:sp>
        <p:nvSpPr>
          <p:cNvPr id="18" name="矢印: 五方向 17">
            <a:extLst>
              <a:ext uri="{FF2B5EF4-FFF2-40B4-BE49-F238E27FC236}">
                <a16:creationId xmlns:a16="http://schemas.microsoft.com/office/drawing/2014/main" id="{5EF9BA71-3CF4-F0D9-B684-7160EE88324A}"/>
              </a:ext>
            </a:extLst>
          </p:cNvPr>
          <p:cNvSpPr/>
          <p:nvPr/>
        </p:nvSpPr>
        <p:spPr>
          <a:xfrm>
            <a:off x="5688098" y="4246494"/>
            <a:ext cx="3122581" cy="612711"/>
          </a:xfrm>
          <a:prstGeom prst="homePlate">
            <a:avLst/>
          </a:prstGeom>
          <a:solidFill>
            <a:schemeClr val="accent6">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bg1"/>
                </a:solidFill>
                <a:latin typeface="BIZ UDPゴシック" panose="020B0400000000000000" pitchFamily="50" charset="-128"/>
                <a:ea typeface="BIZ UDPゴシック" panose="020B0400000000000000" pitchFamily="50" charset="-128"/>
              </a:rPr>
              <a:t>開発・実証（性能・コスト評価等）</a:t>
            </a:r>
          </a:p>
        </p:txBody>
      </p:sp>
      <p:sp>
        <p:nvSpPr>
          <p:cNvPr id="19" name="矢印: 五方向 18">
            <a:extLst>
              <a:ext uri="{FF2B5EF4-FFF2-40B4-BE49-F238E27FC236}">
                <a16:creationId xmlns:a16="http://schemas.microsoft.com/office/drawing/2014/main" id="{CCA91C74-38A1-1520-060D-E5A86E92BB92}"/>
              </a:ext>
            </a:extLst>
          </p:cNvPr>
          <p:cNvSpPr/>
          <p:nvPr/>
        </p:nvSpPr>
        <p:spPr>
          <a:xfrm>
            <a:off x="8859521" y="4226783"/>
            <a:ext cx="3009348" cy="612711"/>
          </a:xfrm>
          <a:prstGeom prst="homePlate">
            <a:avLst/>
          </a:prstGeom>
          <a:solidFill>
            <a:schemeClr val="accent6">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latin typeface="BIZ UDPゴシック" panose="020B0400000000000000" pitchFamily="50" charset="-128"/>
                <a:ea typeface="BIZ UDPゴシック" panose="020B0400000000000000" pitchFamily="50" charset="-128"/>
              </a:rPr>
              <a:t>新技術の実用化</a:t>
            </a:r>
            <a:endParaRPr lang="ja-JP" altLang="en-US" sz="1200" dirty="0">
              <a:solidFill>
                <a:srgbClr val="FF0000"/>
              </a:solidFill>
              <a:highlight>
                <a:srgbClr val="FFFF00"/>
              </a:highlight>
              <a:latin typeface="BIZ UDPゴシック" panose="020B0400000000000000" pitchFamily="50" charset="-128"/>
              <a:ea typeface="BIZ UDPゴシック" panose="020B0400000000000000" pitchFamily="50" charset="-128"/>
            </a:endParaRPr>
          </a:p>
        </p:txBody>
      </p:sp>
      <p:sp>
        <p:nvSpPr>
          <p:cNvPr id="20" name="矢印: 五方向 19">
            <a:extLst>
              <a:ext uri="{FF2B5EF4-FFF2-40B4-BE49-F238E27FC236}">
                <a16:creationId xmlns:a16="http://schemas.microsoft.com/office/drawing/2014/main" id="{B13DEE8E-A2D3-62D5-0DB9-F1D242555E80}"/>
              </a:ext>
            </a:extLst>
          </p:cNvPr>
          <p:cNvSpPr/>
          <p:nvPr/>
        </p:nvSpPr>
        <p:spPr>
          <a:xfrm>
            <a:off x="2637215" y="4917629"/>
            <a:ext cx="3009347" cy="612711"/>
          </a:xfrm>
          <a:prstGeom prst="homePlate">
            <a:avLst/>
          </a:prstGeom>
          <a:solidFill>
            <a:schemeClr val="accent6">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bg1"/>
                </a:solidFill>
                <a:latin typeface="BIZ UDPゴシック" panose="020B0400000000000000" pitchFamily="50" charset="-128"/>
                <a:ea typeface="BIZ UDPゴシック" panose="020B0400000000000000" pitchFamily="50" charset="-128"/>
              </a:rPr>
              <a:t>設計・施工・運用手法の体系化</a:t>
            </a:r>
            <a:endParaRPr lang="en-US" altLang="ja-JP" sz="1200" dirty="0">
              <a:solidFill>
                <a:schemeClr val="bg1"/>
              </a:solidFill>
              <a:latin typeface="BIZ UDPゴシック" panose="020B0400000000000000" pitchFamily="50" charset="-128"/>
              <a:ea typeface="BIZ UDPゴシック" panose="020B0400000000000000" pitchFamily="50" charset="-128"/>
            </a:endParaRPr>
          </a:p>
          <a:p>
            <a:r>
              <a:rPr lang="ja-JP" altLang="en-US" sz="1200" dirty="0">
                <a:solidFill>
                  <a:schemeClr val="bg1"/>
                </a:solidFill>
                <a:latin typeface="BIZ UDPゴシック" panose="020B0400000000000000" pitchFamily="50" charset="-128"/>
                <a:ea typeface="BIZ UDPゴシック" panose="020B0400000000000000" pitchFamily="50" charset="-128"/>
              </a:rPr>
              <a:t>低コスト化に資する手法の整理</a:t>
            </a:r>
          </a:p>
        </p:txBody>
      </p:sp>
      <p:sp>
        <p:nvSpPr>
          <p:cNvPr id="22" name="矢印: 五方向 21">
            <a:extLst>
              <a:ext uri="{FF2B5EF4-FFF2-40B4-BE49-F238E27FC236}">
                <a16:creationId xmlns:a16="http://schemas.microsoft.com/office/drawing/2014/main" id="{77347BD1-84A5-F352-781D-B61A309478D2}"/>
              </a:ext>
            </a:extLst>
          </p:cNvPr>
          <p:cNvSpPr/>
          <p:nvPr/>
        </p:nvSpPr>
        <p:spPr>
          <a:xfrm>
            <a:off x="5677399" y="4927873"/>
            <a:ext cx="4681075" cy="399156"/>
          </a:xfrm>
          <a:prstGeom prst="homePlate">
            <a:avLst/>
          </a:prstGeom>
          <a:solidFill>
            <a:schemeClr val="accent6">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latin typeface="BIZ UDPゴシック" panose="020B0400000000000000" pitchFamily="50" charset="-128"/>
                <a:ea typeface="BIZ UDPゴシック" panose="020B0400000000000000" pitchFamily="50" charset="-128"/>
              </a:rPr>
              <a:t>標準的な設計・施工・運用手法の確立</a:t>
            </a:r>
            <a:endParaRPr lang="en-US" altLang="ja-JP" sz="1200" dirty="0">
              <a:latin typeface="BIZ UDPゴシック" panose="020B0400000000000000" pitchFamily="50" charset="-128"/>
              <a:ea typeface="BIZ UDPゴシック" panose="020B0400000000000000" pitchFamily="50" charset="-128"/>
            </a:endParaRPr>
          </a:p>
        </p:txBody>
      </p:sp>
      <p:sp>
        <p:nvSpPr>
          <p:cNvPr id="23" name="矢印: 五方向 22">
            <a:extLst>
              <a:ext uri="{FF2B5EF4-FFF2-40B4-BE49-F238E27FC236}">
                <a16:creationId xmlns:a16="http://schemas.microsoft.com/office/drawing/2014/main" id="{394806CA-6638-AA11-22AA-1BB0D9203C5E}"/>
              </a:ext>
            </a:extLst>
          </p:cNvPr>
          <p:cNvSpPr/>
          <p:nvPr/>
        </p:nvSpPr>
        <p:spPr>
          <a:xfrm>
            <a:off x="7235952" y="5244356"/>
            <a:ext cx="4615092" cy="285911"/>
          </a:xfrm>
          <a:prstGeom prst="homePlate">
            <a:avLst/>
          </a:prstGeom>
          <a:solidFill>
            <a:schemeClr val="accent6">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bg1"/>
                </a:solidFill>
                <a:latin typeface="BIZ UDPゴシック" panose="020B0400000000000000" pitchFamily="50" charset="-128"/>
                <a:ea typeface="BIZ UDPゴシック" panose="020B0400000000000000" pitchFamily="50" charset="-128"/>
              </a:rPr>
              <a:t>事業者ネットワークの構築</a:t>
            </a:r>
          </a:p>
        </p:txBody>
      </p:sp>
      <p:sp>
        <p:nvSpPr>
          <p:cNvPr id="24" name="矢印: 五方向 23">
            <a:extLst>
              <a:ext uri="{FF2B5EF4-FFF2-40B4-BE49-F238E27FC236}">
                <a16:creationId xmlns:a16="http://schemas.microsoft.com/office/drawing/2014/main" id="{C87D9733-CBA0-4B4F-5D61-C50CD077F20A}"/>
              </a:ext>
            </a:extLst>
          </p:cNvPr>
          <p:cNvSpPr/>
          <p:nvPr/>
        </p:nvSpPr>
        <p:spPr>
          <a:xfrm>
            <a:off x="4175760" y="5613806"/>
            <a:ext cx="6182714" cy="399156"/>
          </a:xfrm>
          <a:prstGeom prst="homePlate">
            <a:avLst/>
          </a:prstGeom>
          <a:solidFill>
            <a:schemeClr val="accent6">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bg1"/>
                </a:solidFill>
                <a:latin typeface="BIZ UDPゴシック" panose="020B0400000000000000" pitchFamily="50" charset="-128"/>
                <a:ea typeface="BIZ UDPゴシック" panose="020B0400000000000000" pitchFamily="50" charset="-128"/>
              </a:rPr>
              <a:t>多様な用途の建築物等における先導事例創出、導入効果の検証・情報発信</a:t>
            </a:r>
          </a:p>
        </p:txBody>
      </p:sp>
      <p:sp>
        <p:nvSpPr>
          <p:cNvPr id="26" name="矢印: 五方向 25">
            <a:extLst>
              <a:ext uri="{FF2B5EF4-FFF2-40B4-BE49-F238E27FC236}">
                <a16:creationId xmlns:a16="http://schemas.microsoft.com/office/drawing/2014/main" id="{98CE8463-E40E-2ABD-1F2C-E98BF75A49EB}"/>
              </a:ext>
            </a:extLst>
          </p:cNvPr>
          <p:cNvSpPr/>
          <p:nvPr/>
        </p:nvSpPr>
        <p:spPr>
          <a:xfrm>
            <a:off x="8859520" y="5909828"/>
            <a:ext cx="2991524" cy="285911"/>
          </a:xfrm>
          <a:prstGeom prst="homePlate">
            <a:avLst/>
          </a:prstGeom>
          <a:solidFill>
            <a:schemeClr val="accent6">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latin typeface="BIZ UDPゴシック" panose="020B0400000000000000" pitchFamily="50" charset="-128"/>
                <a:ea typeface="BIZ UDPゴシック" panose="020B0400000000000000" pitchFamily="50" charset="-128"/>
              </a:rPr>
              <a:t>全国展開に向けた支援</a:t>
            </a:r>
          </a:p>
        </p:txBody>
      </p:sp>
      <p:sp>
        <p:nvSpPr>
          <p:cNvPr id="29" name="矢印: 五方向 28">
            <a:extLst>
              <a:ext uri="{FF2B5EF4-FFF2-40B4-BE49-F238E27FC236}">
                <a16:creationId xmlns:a16="http://schemas.microsoft.com/office/drawing/2014/main" id="{77ECBB20-BD6F-9EEE-52E7-D49DBCB0D554}"/>
              </a:ext>
            </a:extLst>
          </p:cNvPr>
          <p:cNvSpPr/>
          <p:nvPr/>
        </p:nvSpPr>
        <p:spPr>
          <a:xfrm>
            <a:off x="2637215" y="6294607"/>
            <a:ext cx="2361506" cy="443169"/>
          </a:xfrm>
          <a:prstGeom prst="homePlate">
            <a:avLst/>
          </a:prstGeom>
          <a:solidFill>
            <a:schemeClr val="accent6">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latin typeface="BIZ UDPゴシック" panose="020B0400000000000000" pitchFamily="50" charset="-128"/>
                <a:ea typeface="BIZ UDPゴシック" panose="020B0400000000000000" pitchFamily="50" charset="-128"/>
              </a:rPr>
              <a:t>ビル用水法の規制緩和</a:t>
            </a:r>
            <a:endParaRPr lang="ja-JP" altLang="en-US" sz="1200" dirty="0">
              <a:solidFill>
                <a:srgbClr val="FF0000"/>
              </a:solidFill>
              <a:highlight>
                <a:srgbClr val="FFFF00"/>
              </a:highlight>
              <a:latin typeface="BIZ UDPゴシック" panose="020B0400000000000000" pitchFamily="50" charset="-128"/>
              <a:ea typeface="BIZ UDPゴシック" panose="020B0400000000000000" pitchFamily="50" charset="-128"/>
            </a:endParaRPr>
          </a:p>
        </p:txBody>
      </p:sp>
      <p:sp>
        <p:nvSpPr>
          <p:cNvPr id="30" name="矢印: 五方向 29">
            <a:extLst>
              <a:ext uri="{FF2B5EF4-FFF2-40B4-BE49-F238E27FC236}">
                <a16:creationId xmlns:a16="http://schemas.microsoft.com/office/drawing/2014/main" id="{0EA58A1E-65BD-213C-F3E1-D78AB9F11EF4}"/>
              </a:ext>
            </a:extLst>
          </p:cNvPr>
          <p:cNvSpPr/>
          <p:nvPr/>
        </p:nvSpPr>
        <p:spPr>
          <a:xfrm>
            <a:off x="4989949" y="6304408"/>
            <a:ext cx="3820729" cy="443169"/>
          </a:xfrm>
          <a:prstGeom prst="homePlate">
            <a:avLst/>
          </a:prstGeom>
          <a:solidFill>
            <a:schemeClr val="accent6">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latin typeface="BIZ UDPゴシック" panose="020B0400000000000000" pitchFamily="50" charset="-128"/>
                <a:ea typeface="BIZ UDPゴシック" panose="020B0400000000000000" pitchFamily="50" charset="-128"/>
              </a:rPr>
              <a:t>工業用水法の規制緩和</a:t>
            </a:r>
            <a:endParaRPr lang="ja-JP" altLang="en-US" sz="1200" dirty="0">
              <a:solidFill>
                <a:srgbClr val="FF0000"/>
              </a:solidFill>
              <a:highlight>
                <a:srgbClr val="FFFF00"/>
              </a:highlight>
              <a:latin typeface="BIZ UDPゴシック" panose="020B0400000000000000" pitchFamily="50" charset="-128"/>
              <a:ea typeface="BIZ UDPゴシック" panose="020B0400000000000000" pitchFamily="50" charset="-128"/>
            </a:endParaRPr>
          </a:p>
        </p:txBody>
      </p:sp>
      <p:sp>
        <p:nvSpPr>
          <p:cNvPr id="38" name="矢印: 右 37">
            <a:extLst>
              <a:ext uri="{FF2B5EF4-FFF2-40B4-BE49-F238E27FC236}">
                <a16:creationId xmlns:a16="http://schemas.microsoft.com/office/drawing/2014/main" id="{D95EA34B-2E4C-F086-3767-7C355F90B3B2}"/>
              </a:ext>
            </a:extLst>
          </p:cNvPr>
          <p:cNvSpPr/>
          <p:nvPr/>
        </p:nvSpPr>
        <p:spPr>
          <a:xfrm>
            <a:off x="2355322" y="1577488"/>
            <a:ext cx="1497551" cy="1293391"/>
          </a:xfrm>
          <a:prstGeom prst="rightArrow">
            <a:avLst>
              <a:gd name="adj1" fmla="val 62592"/>
              <a:gd name="adj2" fmla="val 28608"/>
            </a:avLst>
          </a:prstGeom>
          <a:gradFill flip="none" rotWithShape="1">
            <a:gsLst>
              <a:gs pos="20000">
                <a:schemeClr val="accent1">
                  <a:lumMod val="5000"/>
                  <a:lumOff val="95000"/>
                </a:schemeClr>
              </a:gs>
              <a:gs pos="66000">
                <a:srgbClr val="00206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楕円 41">
            <a:extLst>
              <a:ext uri="{FF2B5EF4-FFF2-40B4-BE49-F238E27FC236}">
                <a16:creationId xmlns:a16="http://schemas.microsoft.com/office/drawing/2014/main" id="{58A28CD2-C1F2-0294-EA49-008669CCA1F6}"/>
              </a:ext>
            </a:extLst>
          </p:cNvPr>
          <p:cNvSpPr/>
          <p:nvPr/>
        </p:nvSpPr>
        <p:spPr>
          <a:xfrm>
            <a:off x="4008552" y="960864"/>
            <a:ext cx="774276" cy="774276"/>
          </a:xfrm>
          <a:prstGeom prst="ellipse">
            <a:avLst/>
          </a:prstGeom>
          <a:solidFill>
            <a:schemeClr val="accent1">
              <a:lumMod val="75000"/>
            </a:schemeClr>
          </a:solidFill>
          <a:ln>
            <a:noFill/>
          </a:ln>
          <a:effectLst>
            <a:glow rad="101600">
              <a:schemeClr val="accent4">
                <a:lumMod val="60000"/>
                <a:lumOff val="4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050" b="1" dirty="0">
                <a:latin typeface="BIZ UDPゴシック" panose="020B0400000000000000" pitchFamily="50" charset="-128"/>
                <a:ea typeface="BIZ UDPゴシック" panose="020B0400000000000000" pitchFamily="50" charset="-128"/>
              </a:rPr>
              <a:t>空調</a:t>
            </a:r>
            <a:endParaRPr kumimoji="1" lang="en-US" altLang="ja-JP" sz="1050" b="1" dirty="0">
              <a:latin typeface="BIZ UDPゴシック" panose="020B0400000000000000" pitchFamily="50" charset="-128"/>
              <a:ea typeface="BIZ UDPゴシック" panose="020B0400000000000000" pitchFamily="50" charset="-128"/>
            </a:endParaRPr>
          </a:p>
          <a:p>
            <a:pPr algn="ctr"/>
            <a:r>
              <a:rPr kumimoji="1" lang="ja-JP" altLang="en-US" sz="1050" b="1" dirty="0">
                <a:latin typeface="BIZ UDPゴシック" panose="020B0400000000000000" pitchFamily="50" charset="-128"/>
                <a:ea typeface="BIZ UDPゴシック" panose="020B0400000000000000" pitchFamily="50" charset="-128"/>
              </a:rPr>
              <a:t>メーカー</a:t>
            </a:r>
          </a:p>
        </p:txBody>
      </p:sp>
      <p:sp>
        <p:nvSpPr>
          <p:cNvPr id="43" name="楕円 42">
            <a:extLst>
              <a:ext uri="{FF2B5EF4-FFF2-40B4-BE49-F238E27FC236}">
                <a16:creationId xmlns:a16="http://schemas.microsoft.com/office/drawing/2014/main" id="{B224DAE4-F0DC-1D1C-A8B0-280850EC0638}"/>
              </a:ext>
            </a:extLst>
          </p:cNvPr>
          <p:cNvSpPr/>
          <p:nvPr/>
        </p:nvSpPr>
        <p:spPr>
          <a:xfrm>
            <a:off x="5053024" y="791912"/>
            <a:ext cx="774276" cy="774276"/>
          </a:xfrm>
          <a:prstGeom prst="ellipse">
            <a:avLst/>
          </a:prstGeom>
          <a:solidFill>
            <a:schemeClr val="accent1">
              <a:lumMod val="75000"/>
            </a:schemeClr>
          </a:solidFill>
          <a:ln>
            <a:noFill/>
          </a:ln>
          <a:effectLst>
            <a:glow rad="101600">
              <a:schemeClr val="accent4">
                <a:lumMod val="60000"/>
                <a:lumOff val="4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050" b="1">
                <a:latin typeface="BIZ UDPゴシック" panose="020B0400000000000000" pitchFamily="50" charset="-128"/>
                <a:ea typeface="BIZ UDPゴシック" panose="020B0400000000000000" pitchFamily="50" charset="-128"/>
              </a:rPr>
              <a:t>鑿井</a:t>
            </a:r>
            <a:endParaRPr kumimoji="1" lang="en-US" altLang="ja-JP" sz="1050" b="1" dirty="0">
              <a:latin typeface="BIZ UDPゴシック" panose="020B0400000000000000" pitchFamily="50" charset="-128"/>
              <a:ea typeface="BIZ UDPゴシック" panose="020B0400000000000000" pitchFamily="50" charset="-128"/>
            </a:endParaRPr>
          </a:p>
          <a:p>
            <a:pPr algn="ctr"/>
            <a:r>
              <a:rPr kumimoji="1" lang="ja-JP" altLang="en-US" sz="1050" b="1" dirty="0">
                <a:latin typeface="BIZ UDPゴシック" panose="020B0400000000000000" pitchFamily="50" charset="-128"/>
                <a:ea typeface="BIZ UDPゴシック" panose="020B0400000000000000" pitchFamily="50" charset="-128"/>
              </a:rPr>
              <a:t>事業者</a:t>
            </a:r>
          </a:p>
        </p:txBody>
      </p:sp>
      <p:sp>
        <p:nvSpPr>
          <p:cNvPr id="46" name="楕円 45">
            <a:extLst>
              <a:ext uri="{FF2B5EF4-FFF2-40B4-BE49-F238E27FC236}">
                <a16:creationId xmlns:a16="http://schemas.microsoft.com/office/drawing/2014/main" id="{A57CADAE-D8F5-E3AC-714C-04F10D6D4B48}"/>
              </a:ext>
            </a:extLst>
          </p:cNvPr>
          <p:cNvSpPr/>
          <p:nvPr/>
        </p:nvSpPr>
        <p:spPr>
          <a:xfrm>
            <a:off x="6097497" y="960807"/>
            <a:ext cx="774276" cy="774276"/>
          </a:xfrm>
          <a:prstGeom prst="ellipse">
            <a:avLst/>
          </a:prstGeom>
          <a:solidFill>
            <a:schemeClr val="accent1">
              <a:lumMod val="75000"/>
            </a:schemeClr>
          </a:solidFill>
          <a:ln>
            <a:noFill/>
          </a:ln>
          <a:effectLst>
            <a:glow rad="101600">
              <a:schemeClr val="accent4">
                <a:lumMod val="60000"/>
                <a:lumOff val="4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050" b="1" dirty="0">
                <a:latin typeface="BIZ UDPゴシック" panose="020B0400000000000000" pitchFamily="50" charset="-128"/>
                <a:ea typeface="BIZ UDPゴシック" panose="020B0400000000000000" pitchFamily="50" charset="-128"/>
              </a:rPr>
              <a:t>エネルギー供給事業者</a:t>
            </a:r>
          </a:p>
        </p:txBody>
      </p:sp>
      <p:sp>
        <p:nvSpPr>
          <p:cNvPr id="49" name="楕円 48">
            <a:extLst>
              <a:ext uri="{FF2B5EF4-FFF2-40B4-BE49-F238E27FC236}">
                <a16:creationId xmlns:a16="http://schemas.microsoft.com/office/drawing/2014/main" id="{CC20F1AD-5219-4BB3-7349-FA7838871E2F}"/>
              </a:ext>
            </a:extLst>
          </p:cNvPr>
          <p:cNvSpPr/>
          <p:nvPr/>
        </p:nvSpPr>
        <p:spPr>
          <a:xfrm>
            <a:off x="4011507" y="1898499"/>
            <a:ext cx="774276" cy="774276"/>
          </a:xfrm>
          <a:prstGeom prst="ellipse">
            <a:avLst/>
          </a:prstGeom>
          <a:solidFill>
            <a:schemeClr val="accent1">
              <a:lumMod val="75000"/>
            </a:schemeClr>
          </a:solidFill>
          <a:ln>
            <a:noFill/>
          </a:ln>
          <a:effectLst>
            <a:glow rad="101600">
              <a:schemeClr val="accent4">
                <a:lumMod val="60000"/>
                <a:lumOff val="4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050" b="1" dirty="0">
                <a:latin typeface="BIZ UDPゴシック" panose="020B0400000000000000" pitchFamily="50" charset="-128"/>
                <a:ea typeface="BIZ UDPゴシック" panose="020B0400000000000000" pitchFamily="50" charset="-128"/>
              </a:rPr>
              <a:t>ゼネコン</a:t>
            </a:r>
          </a:p>
        </p:txBody>
      </p:sp>
      <p:sp>
        <p:nvSpPr>
          <p:cNvPr id="5" name="テキスト ボックス 4">
            <a:extLst>
              <a:ext uri="{FF2B5EF4-FFF2-40B4-BE49-F238E27FC236}">
                <a16:creationId xmlns:a16="http://schemas.microsoft.com/office/drawing/2014/main" id="{E618057F-199F-299E-F2D3-1947FEAB0903}"/>
              </a:ext>
            </a:extLst>
          </p:cNvPr>
          <p:cNvSpPr txBox="1"/>
          <p:nvPr/>
        </p:nvSpPr>
        <p:spPr>
          <a:xfrm>
            <a:off x="380349" y="815302"/>
            <a:ext cx="3424335" cy="553998"/>
          </a:xfrm>
          <a:prstGeom prst="rect">
            <a:avLst/>
          </a:prstGeom>
          <a:solidFill>
            <a:schemeClr val="bg1"/>
          </a:solidFill>
        </p:spPr>
        <p:txBody>
          <a:bodyPr wrap="none" rtlCol="0">
            <a:spAutoFit/>
          </a:bodyPr>
          <a:lstStyle/>
          <a:p>
            <a:r>
              <a:rPr kumimoji="1" lang="ja-JP" altLang="en-US" sz="1600" b="1" dirty="0">
                <a:latin typeface="BIZ UDPゴシック" panose="020B0400000000000000" pitchFamily="50" charset="-128"/>
                <a:ea typeface="BIZ UDPゴシック" panose="020B0400000000000000" pitchFamily="50" charset="-128"/>
              </a:rPr>
              <a:t>■技術基盤の構築</a:t>
            </a:r>
            <a:endParaRPr kumimoji="1" lang="en-US" altLang="ja-JP" sz="1600" b="1"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技術開発・標準化を進め、技術基盤を構築</a:t>
            </a:r>
          </a:p>
        </p:txBody>
      </p:sp>
      <p:sp>
        <p:nvSpPr>
          <p:cNvPr id="7" name="テキスト ボックス 6">
            <a:extLst>
              <a:ext uri="{FF2B5EF4-FFF2-40B4-BE49-F238E27FC236}">
                <a16:creationId xmlns:a16="http://schemas.microsoft.com/office/drawing/2014/main" id="{BC47D3D9-710F-A7F2-5570-245F6A3FE83A}"/>
              </a:ext>
            </a:extLst>
          </p:cNvPr>
          <p:cNvSpPr txBox="1"/>
          <p:nvPr/>
        </p:nvSpPr>
        <p:spPr>
          <a:xfrm>
            <a:off x="7040908" y="819663"/>
            <a:ext cx="4565673" cy="553998"/>
          </a:xfrm>
          <a:prstGeom prst="rect">
            <a:avLst/>
          </a:prstGeom>
          <a:solidFill>
            <a:schemeClr val="bg1"/>
          </a:solidFill>
        </p:spPr>
        <p:txBody>
          <a:bodyPr wrap="none" rtlCol="0">
            <a:spAutoFit/>
          </a:bodyPr>
          <a:lstStyle/>
          <a:p>
            <a:r>
              <a:rPr kumimoji="1" lang="ja-JP" altLang="en-US" sz="1600" b="1" dirty="0">
                <a:latin typeface="BIZ UDPゴシック" panose="020B0400000000000000" pitchFamily="50" charset="-128"/>
                <a:ea typeface="BIZ UDPゴシック" panose="020B0400000000000000" pitchFamily="50" charset="-128"/>
              </a:rPr>
              <a:t>■社会実装・市場形成</a:t>
            </a:r>
            <a:endParaRPr kumimoji="1" lang="en-US" altLang="ja-JP" sz="1600" b="1"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導入支援と制度整備により、社会実装と市場形成を加速</a:t>
            </a:r>
          </a:p>
        </p:txBody>
      </p:sp>
      <p:sp>
        <p:nvSpPr>
          <p:cNvPr id="31" name="四角形: 角を丸くする 30">
            <a:extLst>
              <a:ext uri="{FF2B5EF4-FFF2-40B4-BE49-F238E27FC236}">
                <a16:creationId xmlns:a16="http://schemas.microsoft.com/office/drawing/2014/main" id="{7D7A6019-E884-3DF5-F2F8-5EC8AE1521BA}"/>
              </a:ext>
            </a:extLst>
          </p:cNvPr>
          <p:cNvSpPr/>
          <p:nvPr/>
        </p:nvSpPr>
        <p:spPr>
          <a:xfrm>
            <a:off x="420770" y="1454449"/>
            <a:ext cx="2830169" cy="703560"/>
          </a:xfrm>
          <a:prstGeom prst="round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kumimoji="1" lang="ja-JP" altLang="en-US" sz="1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技術開発支援</a:t>
            </a:r>
            <a:endParaRPr kumimoji="1" lang="en-US" altLang="ja-JP" sz="1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p>
            <a:pPr algn="ctr"/>
            <a:r>
              <a:rPr lang="ja-JP" altLang="en-US" sz="1200" dirty="0">
                <a:latin typeface="BIZ UDPゴシック" panose="020B0400000000000000" pitchFamily="50" charset="-128"/>
                <a:ea typeface="BIZ UDPゴシック" panose="020B0400000000000000" pitchFamily="50" charset="-128"/>
              </a:rPr>
              <a:t>新たな工法やシステムの開発による</a:t>
            </a:r>
            <a:endParaRPr lang="en-US" altLang="ja-JP" sz="1200" dirty="0">
              <a:latin typeface="BIZ UDPゴシック" panose="020B0400000000000000" pitchFamily="50" charset="-128"/>
              <a:ea typeface="BIZ UDPゴシック" panose="020B0400000000000000" pitchFamily="50" charset="-128"/>
            </a:endParaRPr>
          </a:p>
          <a:p>
            <a:pPr algn="ctr"/>
            <a:r>
              <a:rPr lang="ja-JP" altLang="en-US" sz="1200" dirty="0">
                <a:latin typeface="BIZ UDPゴシック" panose="020B0400000000000000" pitchFamily="50" charset="-128"/>
                <a:ea typeface="BIZ UDPゴシック" panose="020B0400000000000000" pitchFamily="50" charset="-128"/>
              </a:rPr>
              <a:t>技術適用範囲の</a:t>
            </a:r>
            <a:r>
              <a:rPr kumimoji="1" lang="ja-JP" altLang="en-US" sz="1200" dirty="0">
                <a:latin typeface="BIZ UDPゴシック" panose="020B0400000000000000" pitchFamily="50" charset="-128"/>
                <a:ea typeface="BIZ UDPゴシック" panose="020B0400000000000000" pitchFamily="50" charset="-128"/>
              </a:rPr>
              <a:t>拡大</a:t>
            </a:r>
          </a:p>
        </p:txBody>
      </p:sp>
      <p:sp>
        <p:nvSpPr>
          <p:cNvPr id="32" name="四角形: 角を丸くする 31">
            <a:extLst>
              <a:ext uri="{FF2B5EF4-FFF2-40B4-BE49-F238E27FC236}">
                <a16:creationId xmlns:a16="http://schemas.microsoft.com/office/drawing/2014/main" id="{50F75BA3-71C6-00A2-518D-8EB127600E0B}"/>
              </a:ext>
            </a:extLst>
          </p:cNvPr>
          <p:cNvSpPr/>
          <p:nvPr/>
        </p:nvSpPr>
        <p:spPr>
          <a:xfrm>
            <a:off x="437138" y="2191419"/>
            <a:ext cx="2830169" cy="733737"/>
          </a:xfrm>
          <a:prstGeom prst="round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kumimoji="1" lang="ja-JP" altLang="en-US" sz="1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横展開の促進</a:t>
            </a:r>
            <a:endParaRPr kumimoji="1" lang="en-US" altLang="ja-JP" sz="1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p>
            <a:pPr algn="ctr"/>
            <a:r>
              <a:rPr lang="ja-JP" altLang="en-US" sz="1200" dirty="0">
                <a:latin typeface="BIZ UDPゴシック" panose="020B0400000000000000" pitchFamily="50" charset="-128"/>
                <a:ea typeface="BIZ UDPゴシック" panose="020B0400000000000000" pitchFamily="50" charset="-128"/>
              </a:rPr>
              <a:t>技術の標準化・事業者ネットワーク構築</a:t>
            </a:r>
            <a:endParaRPr lang="en-US" altLang="ja-JP" sz="1200" dirty="0">
              <a:latin typeface="BIZ UDPゴシック" panose="020B0400000000000000" pitchFamily="50" charset="-128"/>
              <a:ea typeface="BIZ UDPゴシック" panose="020B0400000000000000" pitchFamily="50" charset="-128"/>
            </a:endParaRPr>
          </a:p>
        </p:txBody>
      </p:sp>
      <p:sp>
        <p:nvSpPr>
          <p:cNvPr id="9" name="矢印: 右 8">
            <a:extLst>
              <a:ext uri="{FF2B5EF4-FFF2-40B4-BE49-F238E27FC236}">
                <a16:creationId xmlns:a16="http://schemas.microsoft.com/office/drawing/2014/main" id="{D9417886-3A01-4E0C-F6C2-3D2B361BF49C}"/>
              </a:ext>
            </a:extLst>
          </p:cNvPr>
          <p:cNvSpPr/>
          <p:nvPr/>
        </p:nvSpPr>
        <p:spPr>
          <a:xfrm flipH="1">
            <a:off x="7031639" y="1478638"/>
            <a:ext cx="1497551" cy="1293391"/>
          </a:xfrm>
          <a:prstGeom prst="rightArrow">
            <a:avLst>
              <a:gd name="adj1" fmla="val 62592"/>
              <a:gd name="adj2" fmla="val 28607"/>
            </a:avLst>
          </a:prstGeom>
          <a:gradFill flip="none" rotWithShape="1">
            <a:gsLst>
              <a:gs pos="20000">
                <a:schemeClr val="accent1">
                  <a:lumMod val="5000"/>
                  <a:lumOff val="95000"/>
                </a:schemeClr>
              </a:gs>
              <a:gs pos="66000">
                <a:srgbClr val="00206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四角形: 角を丸くする 32">
            <a:extLst>
              <a:ext uri="{FF2B5EF4-FFF2-40B4-BE49-F238E27FC236}">
                <a16:creationId xmlns:a16="http://schemas.microsoft.com/office/drawing/2014/main" id="{EAD89E39-FA14-5BA0-5E22-CC2DA5993951}"/>
              </a:ext>
            </a:extLst>
          </p:cNvPr>
          <p:cNvSpPr/>
          <p:nvPr/>
        </p:nvSpPr>
        <p:spPr>
          <a:xfrm>
            <a:off x="7643481" y="1451694"/>
            <a:ext cx="3643377" cy="697541"/>
          </a:xfrm>
          <a:prstGeom prst="round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kumimoji="1" lang="ja-JP" altLang="en-US" sz="1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社会実装支援</a:t>
            </a:r>
            <a:endParaRPr kumimoji="1" lang="en-US" altLang="ja-JP" sz="1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p>
            <a:pPr marL="88900" indent="-88900" algn="ctr">
              <a:spcAft>
                <a:spcPts val="600"/>
              </a:spcAft>
            </a:pPr>
            <a:r>
              <a:rPr lang="ja-JP" altLang="en-US" sz="1200" dirty="0">
                <a:latin typeface="BIZ UDPゴシック" panose="020B0400000000000000" pitchFamily="50" charset="-128"/>
                <a:ea typeface="BIZ UDPゴシック" panose="020B0400000000000000" pitchFamily="50" charset="-128"/>
              </a:rPr>
              <a:t>多様な用途の建築物等における先導事例の創出</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34" name="四角形: 角を丸くする 33">
            <a:extLst>
              <a:ext uri="{FF2B5EF4-FFF2-40B4-BE49-F238E27FC236}">
                <a16:creationId xmlns:a16="http://schemas.microsoft.com/office/drawing/2014/main" id="{10ACC373-3CFA-090D-39C8-67DCF2683CEE}"/>
              </a:ext>
            </a:extLst>
          </p:cNvPr>
          <p:cNvSpPr/>
          <p:nvPr/>
        </p:nvSpPr>
        <p:spPr>
          <a:xfrm>
            <a:off x="7643482" y="2212531"/>
            <a:ext cx="3643378" cy="743640"/>
          </a:xfrm>
          <a:prstGeom prst="round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kumimoji="1" lang="ja-JP" altLang="en-US" sz="1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制度改革</a:t>
            </a:r>
            <a:endParaRPr lang="en-US" altLang="ja-JP" sz="1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p>
            <a:pPr algn="ctr">
              <a:spcAft>
                <a:spcPts val="600"/>
              </a:spcAft>
            </a:pPr>
            <a:r>
              <a:rPr lang="ja-JP" altLang="en-US" sz="1200" dirty="0">
                <a:latin typeface="BIZ UDPゴシック" panose="020B0400000000000000" pitchFamily="50" charset="-128"/>
                <a:ea typeface="BIZ UDPゴシック" panose="020B0400000000000000" pitchFamily="50" charset="-128"/>
              </a:rPr>
              <a:t>地盤環境に配慮した地下水汲み上げ規制の合理化</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0" name="楕円 9">
            <a:extLst>
              <a:ext uri="{FF2B5EF4-FFF2-40B4-BE49-F238E27FC236}">
                <a16:creationId xmlns:a16="http://schemas.microsoft.com/office/drawing/2014/main" id="{70B578FC-03AF-8E5F-3F34-849539C9F326}"/>
              </a:ext>
            </a:extLst>
          </p:cNvPr>
          <p:cNvSpPr/>
          <p:nvPr/>
        </p:nvSpPr>
        <p:spPr>
          <a:xfrm>
            <a:off x="6092814" y="1902417"/>
            <a:ext cx="774276" cy="774276"/>
          </a:xfrm>
          <a:prstGeom prst="ellipse">
            <a:avLst/>
          </a:prstGeom>
          <a:solidFill>
            <a:schemeClr val="accent1">
              <a:lumMod val="75000"/>
            </a:schemeClr>
          </a:solidFill>
          <a:ln>
            <a:noFill/>
          </a:ln>
          <a:effectLst>
            <a:glow rad="101600">
              <a:schemeClr val="accent4">
                <a:lumMod val="60000"/>
                <a:lumOff val="4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050" b="1" dirty="0">
                <a:latin typeface="BIZ UDPゴシック" panose="020B0400000000000000" pitchFamily="50" charset="-128"/>
                <a:ea typeface="BIZ UDPゴシック" panose="020B0400000000000000" pitchFamily="50" charset="-128"/>
              </a:rPr>
              <a:t>地盤調査</a:t>
            </a:r>
            <a:endParaRPr kumimoji="1" lang="en-US" altLang="ja-JP" sz="1050" b="1" dirty="0">
              <a:latin typeface="BIZ UDPゴシック" panose="020B0400000000000000" pitchFamily="50" charset="-128"/>
              <a:ea typeface="BIZ UDPゴシック" panose="020B0400000000000000" pitchFamily="50" charset="-128"/>
            </a:endParaRPr>
          </a:p>
          <a:p>
            <a:pPr algn="ctr"/>
            <a:r>
              <a:rPr kumimoji="1" lang="ja-JP" altLang="en-US" sz="1050" b="1" dirty="0">
                <a:latin typeface="BIZ UDPゴシック" panose="020B0400000000000000" pitchFamily="50" charset="-128"/>
                <a:ea typeface="BIZ UDPゴシック" panose="020B0400000000000000" pitchFamily="50" charset="-128"/>
              </a:rPr>
              <a:t>事業者</a:t>
            </a:r>
          </a:p>
        </p:txBody>
      </p:sp>
      <p:sp>
        <p:nvSpPr>
          <p:cNvPr id="11" name="テキスト ボックス 10">
            <a:extLst>
              <a:ext uri="{FF2B5EF4-FFF2-40B4-BE49-F238E27FC236}">
                <a16:creationId xmlns:a16="http://schemas.microsoft.com/office/drawing/2014/main" id="{BD43FDE3-CE2C-8715-B0FB-82F8EB25CEB5}"/>
              </a:ext>
            </a:extLst>
          </p:cNvPr>
          <p:cNvSpPr txBox="1"/>
          <p:nvPr/>
        </p:nvSpPr>
        <p:spPr>
          <a:xfrm>
            <a:off x="1808483" y="3088972"/>
            <a:ext cx="3615951" cy="338554"/>
          </a:xfrm>
          <a:prstGeom prst="rect">
            <a:avLst/>
          </a:prstGeom>
          <a:solidFill>
            <a:schemeClr val="bg1"/>
          </a:solidFill>
          <a:effectLst>
            <a:glow rad="228600">
              <a:schemeClr val="accent4">
                <a:satMod val="175000"/>
                <a:alpha val="40000"/>
              </a:schemeClr>
            </a:glow>
          </a:effectLst>
        </p:spPr>
        <p:txBody>
          <a:bodyPr wrap="square" rtlCol="0">
            <a:spAutoFit/>
          </a:bodyPr>
          <a:lstStyle/>
          <a:p>
            <a:pPr algn="ctr"/>
            <a:r>
              <a:rPr kumimoji="1" lang="ja-JP" altLang="en-US" sz="1600" b="1" dirty="0">
                <a:latin typeface="BIZ UDPゴシック" panose="020B0400000000000000" pitchFamily="50" charset="-128"/>
                <a:ea typeface="BIZ UDPゴシック" panose="020B0400000000000000" pitchFamily="50" charset="-128"/>
              </a:rPr>
              <a:t>大阪・関西の関連産業の振興</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12" name="二等辺三角形 11">
            <a:extLst>
              <a:ext uri="{FF2B5EF4-FFF2-40B4-BE49-F238E27FC236}">
                <a16:creationId xmlns:a16="http://schemas.microsoft.com/office/drawing/2014/main" id="{8FCA0DA6-02E8-8FA3-78D5-3CDB8442D85F}"/>
              </a:ext>
            </a:extLst>
          </p:cNvPr>
          <p:cNvSpPr/>
          <p:nvPr/>
        </p:nvSpPr>
        <p:spPr>
          <a:xfrm flipV="1">
            <a:off x="4349857" y="2756240"/>
            <a:ext cx="2231703" cy="288997"/>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FCC61BF3-7616-A30F-8A28-784BE307F33E}"/>
              </a:ext>
            </a:extLst>
          </p:cNvPr>
          <p:cNvSpPr txBox="1"/>
          <p:nvPr/>
        </p:nvSpPr>
        <p:spPr>
          <a:xfrm>
            <a:off x="5472281" y="3086244"/>
            <a:ext cx="4144083" cy="338554"/>
          </a:xfrm>
          <a:prstGeom prst="rect">
            <a:avLst/>
          </a:prstGeom>
          <a:solidFill>
            <a:schemeClr val="bg1"/>
          </a:solidFill>
          <a:effectLst>
            <a:glow rad="228600">
              <a:schemeClr val="accent4">
                <a:satMod val="175000"/>
                <a:alpha val="40000"/>
              </a:schemeClr>
            </a:glow>
          </a:effectLst>
        </p:spPr>
        <p:txBody>
          <a:bodyPr wrap="none" rtlCol="0">
            <a:spAutoFit/>
          </a:bodyPr>
          <a:lstStyle/>
          <a:p>
            <a:r>
              <a:rPr kumimoji="1" lang="ja-JP" altLang="en-US" sz="1600" b="1" dirty="0">
                <a:latin typeface="BIZ UDPゴシック" panose="020B0400000000000000" pitchFamily="50" charset="-128"/>
                <a:ea typeface="BIZ UDPゴシック" panose="020B0400000000000000" pitchFamily="50" charset="-128"/>
              </a:rPr>
              <a:t>都市部のカーボンニュートラル実現への寄与</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96E81385-97C0-690A-C229-BD641D4BD4B3}"/>
              </a:ext>
            </a:extLst>
          </p:cNvPr>
          <p:cNvSpPr txBox="1"/>
          <p:nvPr/>
        </p:nvSpPr>
        <p:spPr>
          <a:xfrm>
            <a:off x="4650720" y="2712729"/>
            <a:ext cx="1584218" cy="276999"/>
          </a:xfrm>
          <a:prstGeom prst="rect">
            <a:avLst/>
          </a:prstGeom>
          <a:noFill/>
          <a:effectLst/>
        </p:spPr>
        <p:txBody>
          <a:bodyPr wrap="square" rtlCol="0">
            <a:spAutoFit/>
          </a:bodyPr>
          <a:lstStyle/>
          <a:p>
            <a:pPr algn="ctr"/>
            <a:r>
              <a:rPr kumimoji="1" lang="ja-JP" altLang="en-US" sz="120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全国展開</a:t>
            </a:r>
            <a:endParaRPr kumimoji="1" lang="ja-JP" altLang="en-US" sz="1200"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50" name="楕円 49">
            <a:extLst>
              <a:ext uri="{FF2B5EF4-FFF2-40B4-BE49-F238E27FC236}">
                <a16:creationId xmlns:a16="http://schemas.microsoft.com/office/drawing/2014/main" id="{12822DC8-B712-C7B2-1B6B-D9F7124E384C}"/>
              </a:ext>
            </a:extLst>
          </p:cNvPr>
          <p:cNvSpPr/>
          <p:nvPr/>
        </p:nvSpPr>
        <p:spPr>
          <a:xfrm>
            <a:off x="5048343" y="1998925"/>
            <a:ext cx="774276" cy="774276"/>
          </a:xfrm>
          <a:prstGeom prst="ellipse">
            <a:avLst/>
          </a:prstGeom>
          <a:solidFill>
            <a:schemeClr val="accent1">
              <a:lumMod val="75000"/>
            </a:schemeClr>
          </a:solidFill>
          <a:ln>
            <a:noFill/>
          </a:ln>
          <a:effectLst>
            <a:glow rad="101600">
              <a:schemeClr val="accent4">
                <a:lumMod val="60000"/>
                <a:lumOff val="4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050" b="1" dirty="0">
                <a:latin typeface="BIZ UDPゴシック" panose="020B0400000000000000" pitchFamily="50" charset="-128"/>
                <a:ea typeface="BIZ UDPゴシック" panose="020B0400000000000000" pitchFamily="50" charset="-128"/>
              </a:rPr>
              <a:t>制御</a:t>
            </a:r>
            <a:endParaRPr kumimoji="1" lang="en-US" altLang="ja-JP" sz="1050" b="1" dirty="0">
              <a:latin typeface="BIZ UDPゴシック" panose="020B0400000000000000" pitchFamily="50" charset="-128"/>
              <a:ea typeface="BIZ UDPゴシック" panose="020B0400000000000000" pitchFamily="50" charset="-128"/>
            </a:endParaRPr>
          </a:p>
          <a:p>
            <a:pPr algn="ctr"/>
            <a:r>
              <a:rPr kumimoji="1" lang="ja-JP" altLang="en-US" sz="1050" b="1" dirty="0">
                <a:latin typeface="BIZ UDPゴシック" panose="020B0400000000000000" pitchFamily="50" charset="-128"/>
                <a:ea typeface="BIZ UDPゴシック" panose="020B0400000000000000" pitchFamily="50" charset="-128"/>
              </a:rPr>
              <a:t>システム</a:t>
            </a:r>
            <a:endParaRPr kumimoji="1" lang="en-US" altLang="ja-JP" sz="1050" b="1" dirty="0">
              <a:latin typeface="BIZ UDPゴシック" panose="020B0400000000000000" pitchFamily="50" charset="-128"/>
              <a:ea typeface="BIZ UDPゴシック" panose="020B0400000000000000" pitchFamily="50" charset="-128"/>
            </a:endParaRPr>
          </a:p>
          <a:p>
            <a:pPr algn="ctr"/>
            <a:r>
              <a:rPr kumimoji="1" lang="ja-JP" altLang="en-US" sz="1050" b="1" dirty="0">
                <a:latin typeface="BIZ UDPゴシック" panose="020B0400000000000000" pitchFamily="50" charset="-128"/>
                <a:ea typeface="BIZ UDPゴシック" panose="020B0400000000000000" pitchFamily="50" charset="-128"/>
              </a:rPr>
              <a:t>事業者</a:t>
            </a:r>
          </a:p>
        </p:txBody>
      </p:sp>
      <p:sp>
        <p:nvSpPr>
          <p:cNvPr id="56" name="楕円 55">
            <a:extLst>
              <a:ext uri="{FF2B5EF4-FFF2-40B4-BE49-F238E27FC236}">
                <a16:creationId xmlns:a16="http://schemas.microsoft.com/office/drawing/2014/main" id="{0EB86A94-4F0E-787B-F183-AF36F1CE7873}"/>
              </a:ext>
            </a:extLst>
          </p:cNvPr>
          <p:cNvSpPr/>
          <p:nvPr/>
        </p:nvSpPr>
        <p:spPr>
          <a:xfrm>
            <a:off x="4104221" y="1449909"/>
            <a:ext cx="2687444" cy="662242"/>
          </a:xfrm>
          <a:prstGeom prst="ellipse">
            <a:avLst/>
          </a:prstGeom>
          <a:solidFill>
            <a:srgbClr val="99D6EC"/>
          </a:solidFill>
          <a:ln>
            <a:noFill/>
          </a:ln>
          <a:effectLst>
            <a:softEdge rad="127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latin typeface="BIZ UDPゴシック" panose="020B0400000000000000" pitchFamily="50" charset="-128"/>
                <a:ea typeface="BIZ UDPゴシック" panose="020B0400000000000000" pitchFamily="50" charset="-128"/>
              </a:rPr>
              <a:t>大阪・関西の企業の</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200" b="1" dirty="0">
                <a:solidFill>
                  <a:schemeClr val="tx1"/>
                </a:solidFill>
                <a:latin typeface="BIZ UDPゴシック" panose="020B0400000000000000" pitchFamily="50" charset="-128"/>
                <a:ea typeface="BIZ UDPゴシック" panose="020B0400000000000000" pitchFamily="50" charset="-128"/>
              </a:rPr>
              <a:t>新規参入・連携を促進</a:t>
            </a:r>
          </a:p>
        </p:txBody>
      </p:sp>
      <p:sp>
        <p:nvSpPr>
          <p:cNvPr id="35" name="テキスト ボックス 34">
            <a:extLst>
              <a:ext uri="{FF2B5EF4-FFF2-40B4-BE49-F238E27FC236}">
                <a16:creationId xmlns:a16="http://schemas.microsoft.com/office/drawing/2014/main" id="{4FD8BBE8-B912-A006-EC14-C897CD522C69}"/>
              </a:ext>
            </a:extLst>
          </p:cNvPr>
          <p:cNvSpPr txBox="1"/>
          <p:nvPr/>
        </p:nvSpPr>
        <p:spPr>
          <a:xfrm>
            <a:off x="353642" y="-209675"/>
            <a:ext cx="11718196" cy="790473"/>
          </a:xfrm>
          <a:prstGeom prst="rect">
            <a:avLst/>
          </a:prstGeom>
          <a:noFill/>
        </p:spPr>
        <p:txBody>
          <a:bodyPr wrap="square" rtlCol="0" anchor="ctr" anchorCtr="0">
            <a:spAutoFit/>
          </a:bodyPr>
          <a:lstStyle/>
          <a:p>
            <a:pPr>
              <a:lnSpc>
                <a:spcPct val="200000"/>
              </a:lnSpc>
              <a:defRPr/>
            </a:pPr>
            <a:r>
              <a:rPr lang="ja-JP" altLang="en-US" sz="2800" b="1" spc="100" dirty="0">
                <a:latin typeface="BIZ UDPゴシック" panose="020B0400000000000000" pitchFamily="50" charset="-128"/>
                <a:ea typeface="BIZ UDPゴシック" panose="020B0400000000000000" pitchFamily="50" charset="-128"/>
              </a:rPr>
              <a:t>カーボンニュートラル（帯水層蓄熱システム・ロードマップ）</a:t>
            </a:r>
            <a:endParaRPr lang="en-US" altLang="ja-JP" sz="2800" b="1" spc="100" dirty="0">
              <a:latin typeface="BIZ UDPゴシック" panose="020B0400000000000000" pitchFamily="50" charset="-128"/>
              <a:ea typeface="BIZ UDPゴシック" panose="020B0400000000000000" pitchFamily="50" charset="-128"/>
            </a:endParaRPr>
          </a:p>
        </p:txBody>
      </p:sp>
      <p:sp>
        <p:nvSpPr>
          <p:cNvPr id="37" name="テキスト ボックス 36">
            <a:extLst>
              <a:ext uri="{FF2B5EF4-FFF2-40B4-BE49-F238E27FC236}">
                <a16:creationId xmlns:a16="http://schemas.microsoft.com/office/drawing/2014/main" id="{9A47C8E1-A418-451B-C9F4-7F0F1A84CAA4}"/>
              </a:ext>
            </a:extLst>
          </p:cNvPr>
          <p:cNvSpPr txBox="1"/>
          <p:nvPr/>
        </p:nvSpPr>
        <p:spPr>
          <a:xfrm>
            <a:off x="11773760" y="6525069"/>
            <a:ext cx="434234" cy="307777"/>
          </a:xfrm>
          <a:prstGeom prst="rect">
            <a:avLst/>
          </a:prstGeom>
          <a:noFill/>
        </p:spPr>
        <p:txBody>
          <a:bodyPr wrap="square" rtlCol="0">
            <a:spAutoFit/>
          </a:bodyPr>
          <a:lstStyle/>
          <a:p>
            <a:r>
              <a:rPr kumimoji="1" lang="ja-JP" altLang="en-US" sz="1400">
                <a:solidFill>
                  <a:schemeClr val="bg1">
                    <a:lumMod val="50000"/>
                  </a:schemeClr>
                </a:solidFill>
                <a:latin typeface="BIZ UDPゴシック" panose="020B0400000000000000" pitchFamily="50" charset="-128"/>
                <a:ea typeface="BIZ UDPゴシック" panose="020B0400000000000000" pitchFamily="50" charset="-128"/>
              </a:rPr>
              <a:t>１７</a:t>
            </a:r>
            <a:endParaRPr kumimoji="1" lang="ja-JP" altLang="en-US" sz="1400" dirty="0">
              <a:solidFill>
                <a:schemeClr val="bg1">
                  <a:lumMod val="50000"/>
                </a:schemeClr>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2047211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63859-849D-07D8-7E5E-104AB27FBB3B}"/>
            </a:ext>
          </a:extLst>
        </p:cNvPr>
        <p:cNvGrpSpPr/>
        <p:nvPr/>
      </p:nvGrpSpPr>
      <p:grpSpPr>
        <a:xfrm>
          <a:off x="0" y="0"/>
          <a:ext cx="0" cy="0"/>
          <a:chOff x="0" y="0"/>
          <a:chExt cx="0" cy="0"/>
        </a:xfrm>
      </p:grpSpPr>
      <p:sp>
        <p:nvSpPr>
          <p:cNvPr id="61" name="テキスト ボックス 60">
            <a:extLst>
              <a:ext uri="{FF2B5EF4-FFF2-40B4-BE49-F238E27FC236}">
                <a16:creationId xmlns:a16="http://schemas.microsoft.com/office/drawing/2014/main" id="{67D186A8-0673-2EAC-BBE7-DDFFF69D30F0}"/>
              </a:ext>
            </a:extLst>
          </p:cNvPr>
          <p:cNvSpPr txBox="1"/>
          <p:nvPr/>
        </p:nvSpPr>
        <p:spPr>
          <a:xfrm>
            <a:off x="353641" y="-207889"/>
            <a:ext cx="12143159" cy="790473"/>
          </a:xfrm>
          <a:prstGeom prst="rect">
            <a:avLst/>
          </a:prstGeom>
          <a:noFill/>
        </p:spPr>
        <p:txBody>
          <a:bodyPr wrap="square" rtlCol="0" anchor="ctr" anchorCtr="0">
            <a:spAutoFit/>
          </a:bodyPr>
          <a:lstStyle/>
          <a:p>
            <a:pPr marL="0" marR="0" lvl="0" indent="0" algn="l" defTabSz="457200" rtl="0" eaLnBrk="1" fontAlgn="auto" latinLnBrk="0" hangingPunct="1">
              <a:lnSpc>
                <a:spcPct val="200000"/>
              </a:lnSpc>
              <a:spcBef>
                <a:spcPts val="0"/>
              </a:spcBef>
              <a:spcAft>
                <a:spcPts val="0"/>
              </a:spcAft>
              <a:buClrTx/>
              <a:buSzTx/>
              <a:buFontTx/>
              <a:buNone/>
              <a:tabLst/>
              <a:defRPr/>
            </a:pPr>
            <a:r>
              <a:rPr lang="ja-JP" altLang="en-US" sz="2800" b="1" spc="100">
                <a:latin typeface="BIZ UDPゴシック" panose="020B0400000000000000" pitchFamily="50" charset="-128"/>
                <a:ea typeface="BIZ UDPゴシック" panose="020B0400000000000000" pitchFamily="50" charset="-128"/>
              </a:rPr>
              <a:t>今後の検討事項  </a:t>
            </a:r>
            <a:r>
              <a:rPr lang="ja-JP" altLang="en-US" sz="2000" b="1" spc="100">
                <a:latin typeface="BIZ UDPゴシック" panose="020B0400000000000000" pitchFamily="50" charset="-128"/>
                <a:ea typeface="BIZ UDPゴシック" panose="020B0400000000000000" pitchFamily="50" charset="-128"/>
              </a:rPr>
              <a:t>≪追加プロジェクト等の選定、先行プロジェクトの進捗報告≫</a:t>
            </a:r>
            <a:endParaRPr kumimoji="0" lang="en-US" altLang="ja-JP" sz="2400" b="1" i="0" u="none" strike="noStrike" kern="1200" cap="none" spc="100" normalizeH="0" baseline="0" noProof="0">
              <a:ln>
                <a:noFill/>
              </a:ln>
              <a:effectLst/>
              <a:uLnTx/>
              <a:uFillTx/>
              <a:latin typeface="BIZ UDPゴシック" panose="020B0400000000000000" pitchFamily="50" charset="-128"/>
              <a:ea typeface="BIZ UDPゴシック" panose="020B0400000000000000" pitchFamily="50" charset="-128"/>
            </a:endParaRPr>
          </a:p>
        </p:txBody>
      </p:sp>
      <p:grpSp>
        <p:nvGrpSpPr>
          <p:cNvPr id="10" name="グループ化 9">
            <a:extLst>
              <a:ext uri="{FF2B5EF4-FFF2-40B4-BE49-F238E27FC236}">
                <a16:creationId xmlns:a16="http://schemas.microsoft.com/office/drawing/2014/main" id="{86B0F739-40BD-4F82-2C85-632723D4E355}"/>
              </a:ext>
            </a:extLst>
          </p:cNvPr>
          <p:cNvGrpSpPr/>
          <p:nvPr/>
        </p:nvGrpSpPr>
        <p:grpSpPr>
          <a:xfrm>
            <a:off x="439006" y="2961636"/>
            <a:ext cx="11387549" cy="3286640"/>
            <a:chOff x="559702" y="3249184"/>
            <a:chExt cx="11387549" cy="3286640"/>
          </a:xfrm>
        </p:grpSpPr>
        <p:sp>
          <p:nvSpPr>
            <p:cNvPr id="12" name="四角形: 角を丸くする 11">
              <a:extLst>
                <a:ext uri="{FF2B5EF4-FFF2-40B4-BE49-F238E27FC236}">
                  <a16:creationId xmlns:a16="http://schemas.microsoft.com/office/drawing/2014/main" id="{4D15BE24-C9BA-8E68-5E97-A199E117AEDE}"/>
                </a:ext>
              </a:extLst>
            </p:cNvPr>
            <p:cNvSpPr/>
            <p:nvPr/>
          </p:nvSpPr>
          <p:spPr>
            <a:xfrm>
              <a:off x="991187" y="4096266"/>
              <a:ext cx="540000" cy="1584000"/>
            </a:xfrm>
            <a:prstGeom prst="roundRect">
              <a:avLst/>
            </a:prstGeom>
            <a:solidFill>
              <a:srgbClr val="4472C4"/>
            </a:solidFill>
            <a:ln w="25400" cmpd="dbl">
              <a:noFill/>
            </a:ln>
            <a:effectLst/>
          </p:spPr>
          <p:style>
            <a:lnRef idx="2">
              <a:schemeClr val="accent1">
                <a:shade val="15000"/>
              </a:schemeClr>
            </a:lnRef>
            <a:fillRef idx="1">
              <a:schemeClr val="accent1"/>
            </a:fillRef>
            <a:effectRef idx="0">
              <a:schemeClr val="accent1"/>
            </a:effectRef>
            <a:fontRef idx="minor">
              <a:schemeClr val="lt1"/>
            </a:fontRef>
          </p:style>
          <p:txBody>
            <a:bodyPr vert="wordArtVertRtl"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rPr>
                <a:t>第２回会議</a:t>
              </a:r>
              <a:endParaRPr kumimoji="1" lang="ja-JP" altLang="en-US" sz="12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endParaRPr>
            </a:p>
          </p:txBody>
        </p:sp>
        <p:sp>
          <p:nvSpPr>
            <p:cNvPr id="13" name="四角形: 角を丸くする 12">
              <a:extLst>
                <a:ext uri="{FF2B5EF4-FFF2-40B4-BE49-F238E27FC236}">
                  <a16:creationId xmlns:a16="http://schemas.microsoft.com/office/drawing/2014/main" id="{13BE4B39-D5A7-9DB0-E2D1-C5401D89D613}"/>
                </a:ext>
              </a:extLst>
            </p:cNvPr>
            <p:cNvSpPr/>
            <p:nvPr/>
          </p:nvSpPr>
          <p:spPr>
            <a:xfrm>
              <a:off x="3151276" y="4107746"/>
              <a:ext cx="540000" cy="1584000"/>
            </a:xfrm>
            <a:prstGeom prst="roundRect">
              <a:avLst/>
            </a:prstGeom>
            <a:solidFill>
              <a:schemeClr val="accent2">
                <a:lumMod val="75000"/>
              </a:schemeClr>
            </a:solidFill>
            <a:ln w="25400" cmpd="dbl">
              <a:noFill/>
            </a:ln>
            <a:effectLst/>
          </p:spPr>
          <p:style>
            <a:lnRef idx="2">
              <a:schemeClr val="accent1">
                <a:shade val="15000"/>
              </a:schemeClr>
            </a:lnRef>
            <a:fillRef idx="1">
              <a:schemeClr val="accent1"/>
            </a:fillRef>
            <a:effectRef idx="0">
              <a:schemeClr val="accent1"/>
            </a:effectRef>
            <a:fontRef idx="minor">
              <a:schemeClr val="lt1"/>
            </a:fontRef>
          </p:style>
          <p:txBody>
            <a:bodyPr vert="wordArtVertRtl"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rPr>
                <a:t>関係団体等</a:t>
              </a:r>
              <a:endParaRPr kumimoji="1" lang="en-US" altLang="ja-JP" sz="14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rPr>
                <a:t>ヒアリング</a:t>
              </a:r>
              <a:endParaRPr kumimoji="1" lang="ja-JP" altLang="en-US" sz="11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endParaRPr>
            </a:p>
          </p:txBody>
        </p:sp>
        <p:sp>
          <p:nvSpPr>
            <p:cNvPr id="17" name="四角形: 角を丸くする 16">
              <a:extLst>
                <a:ext uri="{FF2B5EF4-FFF2-40B4-BE49-F238E27FC236}">
                  <a16:creationId xmlns:a16="http://schemas.microsoft.com/office/drawing/2014/main" id="{011EDCC2-75E5-B3CA-5707-70A414EFF39F}"/>
                </a:ext>
              </a:extLst>
            </p:cNvPr>
            <p:cNvSpPr/>
            <p:nvPr/>
          </p:nvSpPr>
          <p:spPr>
            <a:xfrm>
              <a:off x="5435858" y="4098449"/>
              <a:ext cx="540000" cy="1584000"/>
            </a:xfrm>
            <a:prstGeom prst="roundRect">
              <a:avLst/>
            </a:prstGeom>
            <a:solidFill>
              <a:srgbClr val="4472C4"/>
            </a:solidFill>
            <a:ln w="25400" cmpd="dbl">
              <a:noFill/>
            </a:ln>
            <a:effectLst/>
          </p:spPr>
          <p:style>
            <a:lnRef idx="2">
              <a:schemeClr val="accent1">
                <a:shade val="15000"/>
              </a:schemeClr>
            </a:lnRef>
            <a:fillRef idx="1">
              <a:schemeClr val="accent1"/>
            </a:fillRef>
            <a:effectRef idx="0">
              <a:schemeClr val="accent1"/>
            </a:effectRef>
            <a:fontRef idx="minor">
              <a:schemeClr val="lt1"/>
            </a:fontRef>
          </p:style>
          <p:txBody>
            <a:bodyPr vert="wordArtVertRtl"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rPr>
                <a:t>第３回会議</a:t>
              </a:r>
              <a:endParaRPr kumimoji="1" lang="ja-JP" altLang="en-US" sz="12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endParaRPr>
            </a:p>
          </p:txBody>
        </p:sp>
        <p:sp>
          <p:nvSpPr>
            <p:cNvPr id="18" name="二等辺三角形 17">
              <a:extLst>
                <a:ext uri="{FF2B5EF4-FFF2-40B4-BE49-F238E27FC236}">
                  <a16:creationId xmlns:a16="http://schemas.microsoft.com/office/drawing/2014/main" id="{C446872D-3DF0-BEEE-0CEE-C67CF4CCA5AB}"/>
                </a:ext>
              </a:extLst>
            </p:cNvPr>
            <p:cNvSpPr/>
            <p:nvPr/>
          </p:nvSpPr>
          <p:spPr>
            <a:xfrm rot="5400000">
              <a:off x="2029545" y="4725831"/>
              <a:ext cx="711207" cy="282752"/>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0" name="二等辺三角形 19">
              <a:extLst>
                <a:ext uri="{FF2B5EF4-FFF2-40B4-BE49-F238E27FC236}">
                  <a16:creationId xmlns:a16="http://schemas.microsoft.com/office/drawing/2014/main" id="{5ED701B4-B897-6793-579C-75A12C000DDD}"/>
                </a:ext>
              </a:extLst>
            </p:cNvPr>
            <p:cNvSpPr/>
            <p:nvPr/>
          </p:nvSpPr>
          <p:spPr>
            <a:xfrm rot="5400000">
              <a:off x="6615841" y="4725833"/>
              <a:ext cx="711207" cy="282752"/>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5" name="二等辺三角形 24">
              <a:extLst>
                <a:ext uri="{FF2B5EF4-FFF2-40B4-BE49-F238E27FC236}">
                  <a16:creationId xmlns:a16="http://schemas.microsoft.com/office/drawing/2014/main" id="{DB36F2A8-F686-36BD-E7A7-D7B801D82101}"/>
                </a:ext>
              </a:extLst>
            </p:cNvPr>
            <p:cNvSpPr/>
            <p:nvPr/>
          </p:nvSpPr>
          <p:spPr>
            <a:xfrm rot="5400000">
              <a:off x="4218152" y="4734885"/>
              <a:ext cx="711207" cy="282752"/>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6" name="テキスト ボックス 25">
              <a:extLst>
                <a:ext uri="{FF2B5EF4-FFF2-40B4-BE49-F238E27FC236}">
                  <a16:creationId xmlns:a16="http://schemas.microsoft.com/office/drawing/2014/main" id="{35A1C18B-4F3E-BBF1-4451-3BC85030FA02}"/>
                </a:ext>
              </a:extLst>
            </p:cNvPr>
            <p:cNvSpPr txBox="1"/>
            <p:nvPr/>
          </p:nvSpPr>
          <p:spPr>
            <a:xfrm>
              <a:off x="4518221" y="5797160"/>
              <a:ext cx="2375274" cy="738664"/>
            </a:xfrm>
            <a:prstGeom prst="rect">
              <a:avLst/>
            </a:prstGeom>
            <a:noFill/>
            <a:ln>
              <a:noFill/>
            </a:ln>
          </p:spPr>
          <p:txBody>
            <a:bodyPr wrap="square">
              <a:spAutoFit/>
            </a:bodyPr>
            <a:lstStyle/>
            <a:p>
              <a:pPr algn="just" fontAlgn="base"/>
              <a:r>
                <a:rPr lang="ja-JP" altLang="en-US" sz="1400" spc="-100">
                  <a:solidFill>
                    <a:srgbClr val="000000"/>
                  </a:solidFill>
                  <a:latin typeface="BIZ UDPゴシック" panose="020B0400000000000000" pitchFamily="50" charset="-128"/>
                  <a:ea typeface="BIZ UDPゴシック" panose="020B0400000000000000" pitchFamily="50" charset="-128"/>
                </a:rPr>
                <a:t>カーボンニュートラル分野及び新たなプロジェクト、支援方針の決定</a:t>
              </a:r>
              <a:endParaRPr lang="en-US" altLang="ja-JP" sz="1400" spc="-100">
                <a:solidFill>
                  <a:srgbClr val="000000"/>
                </a:solidFill>
                <a:latin typeface="BIZ UDPゴシック" panose="020B0400000000000000" pitchFamily="50" charset="-128"/>
                <a:ea typeface="BIZ UDPゴシック" panose="020B0400000000000000" pitchFamily="50" charset="-128"/>
              </a:endParaRPr>
            </a:p>
          </p:txBody>
        </p:sp>
        <p:sp>
          <p:nvSpPr>
            <p:cNvPr id="27" name="テキスト ボックス 26">
              <a:extLst>
                <a:ext uri="{FF2B5EF4-FFF2-40B4-BE49-F238E27FC236}">
                  <a16:creationId xmlns:a16="http://schemas.microsoft.com/office/drawing/2014/main" id="{ED9F87E0-4131-1A5E-031C-0C6307038567}"/>
                </a:ext>
              </a:extLst>
            </p:cNvPr>
            <p:cNvSpPr txBox="1"/>
            <p:nvPr/>
          </p:nvSpPr>
          <p:spPr>
            <a:xfrm>
              <a:off x="2357626" y="5812536"/>
              <a:ext cx="2310512" cy="523220"/>
            </a:xfrm>
            <a:prstGeom prst="rect">
              <a:avLst/>
            </a:prstGeom>
            <a:noFill/>
            <a:ln>
              <a:noFill/>
            </a:ln>
          </p:spPr>
          <p:txBody>
            <a:bodyPr wrap="square">
              <a:spAutoFit/>
            </a:bodyPr>
            <a:lstStyle/>
            <a:p>
              <a:pPr algn="just" fontAlgn="base"/>
              <a:r>
                <a:rPr lang="ja-JP" altLang="en-US" sz="1400" spc="-100">
                  <a:solidFill>
                    <a:srgbClr val="000000"/>
                  </a:solidFill>
                  <a:latin typeface="BIZ UDPゴシック" panose="020B0400000000000000" pitchFamily="50" charset="-128"/>
                  <a:ea typeface="BIZ UDPゴシック" panose="020B0400000000000000" pitchFamily="50" charset="-128"/>
                </a:rPr>
                <a:t>新たなプロジェクトの選定、</a:t>
              </a:r>
              <a:endParaRPr lang="en-US" altLang="ja-JP" sz="1400" spc="-100">
                <a:solidFill>
                  <a:srgbClr val="000000"/>
                </a:solidFill>
                <a:latin typeface="BIZ UDPゴシック" panose="020B0400000000000000" pitchFamily="50" charset="-128"/>
                <a:ea typeface="BIZ UDPゴシック" panose="020B0400000000000000" pitchFamily="50" charset="-128"/>
              </a:endParaRPr>
            </a:p>
            <a:p>
              <a:pPr algn="just" fontAlgn="base"/>
              <a:r>
                <a:rPr lang="ja-JP" altLang="en-US" sz="1400" spc="-100">
                  <a:solidFill>
                    <a:srgbClr val="000000"/>
                  </a:solidFill>
                  <a:latin typeface="BIZ UDPゴシック" panose="020B0400000000000000" pitchFamily="50" charset="-128"/>
                  <a:ea typeface="BIZ UDPゴシック" panose="020B0400000000000000" pitchFamily="50" charset="-128"/>
                </a:rPr>
                <a:t>支援方針案の作成</a:t>
              </a:r>
              <a:endParaRPr lang="en-US" altLang="ja-JP" sz="1400" spc="-100">
                <a:solidFill>
                  <a:srgbClr val="000000"/>
                </a:solidFill>
                <a:latin typeface="BIZ UDPゴシック" panose="020B0400000000000000" pitchFamily="50" charset="-128"/>
                <a:ea typeface="BIZ UDPゴシック" panose="020B0400000000000000" pitchFamily="50" charset="-128"/>
              </a:endParaRPr>
            </a:p>
          </p:txBody>
        </p:sp>
        <p:sp>
          <p:nvSpPr>
            <p:cNvPr id="30" name="テキスト ボックス 29">
              <a:extLst>
                <a:ext uri="{FF2B5EF4-FFF2-40B4-BE49-F238E27FC236}">
                  <a16:creationId xmlns:a16="http://schemas.microsoft.com/office/drawing/2014/main" id="{4747A841-B9FD-EF15-914F-AFE5922CB053}"/>
                </a:ext>
              </a:extLst>
            </p:cNvPr>
            <p:cNvSpPr txBox="1"/>
            <p:nvPr/>
          </p:nvSpPr>
          <p:spPr>
            <a:xfrm>
              <a:off x="4715132" y="3582930"/>
              <a:ext cx="1863524" cy="338554"/>
            </a:xfrm>
            <a:prstGeom prst="rect">
              <a:avLst/>
            </a:prstGeom>
            <a:noFill/>
            <a:ln>
              <a:noFill/>
            </a:ln>
          </p:spPr>
          <p:txBody>
            <a:bodyPr wrap="square">
              <a:spAutoFit/>
            </a:bodyPr>
            <a:lstStyle/>
            <a:p>
              <a:pPr algn="ctr" fontAlgn="base"/>
              <a:r>
                <a:rPr lang="en-US" altLang="ja-JP" sz="1600" b="1">
                  <a:solidFill>
                    <a:srgbClr val="000000"/>
                  </a:solidFill>
                  <a:latin typeface="BIZ UDPゴシック" panose="020B0400000000000000" pitchFamily="50" charset="-128"/>
                  <a:ea typeface="BIZ UDPゴシック" panose="020B0400000000000000" pitchFamily="50" charset="-128"/>
                </a:rPr>
                <a:t>R8.</a:t>
              </a:r>
              <a:r>
                <a:rPr lang="ja-JP" altLang="en-US" sz="1600" b="1">
                  <a:solidFill>
                    <a:srgbClr val="000000"/>
                  </a:solidFill>
                  <a:latin typeface="BIZ UDPゴシック" panose="020B0400000000000000" pitchFamily="50" charset="-128"/>
                  <a:ea typeface="BIZ UDPゴシック" panose="020B0400000000000000" pitchFamily="50" charset="-128"/>
                </a:rPr>
                <a:t>８月２４日</a:t>
              </a:r>
              <a:endParaRPr lang="en-US" altLang="ja-JP" sz="1600" b="1">
                <a:solidFill>
                  <a:srgbClr val="000000"/>
                </a:solidFill>
                <a:latin typeface="BIZ UDPゴシック" panose="020B0400000000000000" pitchFamily="50" charset="-128"/>
                <a:ea typeface="BIZ UDPゴシック" panose="020B0400000000000000" pitchFamily="50" charset="-128"/>
              </a:endParaRPr>
            </a:p>
          </p:txBody>
        </p:sp>
        <p:sp>
          <p:nvSpPr>
            <p:cNvPr id="31" name="二等辺三角形 30">
              <a:extLst>
                <a:ext uri="{FF2B5EF4-FFF2-40B4-BE49-F238E27FC236}">
                  <a16:creationId xmlns:a16="http://schemas.microsoft.com/office/drawing/2014/main" id="{9FEC156D-8988-A346-8A3F-30C6F52FEB7F}"/>
                </a:ext>
              </a:extLst>
            </p:cNvPr>
            <p:cNvSpPr/>
            <p:nvPr/>
          </p:nvSpPr>
          <p:spPr>
            <a:xfrm rot="5400000">
              <a:off x="9144239" y="4758372"/>
              <a:ext cx="711207" cy="282752"/>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2" name="テキスト ボックス 31">
              <a:extLst>
                <a:ext uri="{FF2B5EF4-FFF2-40B4-BE49-F238E27FC236}">
                  <a16:creationId xmlns:a16="http://schemas.microsoft.com/office/drawing/2014/main" id="{3A7C5E8C-A893-977B-F497-42CA146CE503}"/>
                </a:ext>
              </a:extLst>
            </p:cNvPr>
            <p:cNvSpPr txBox="1"/>
            <p:nvPr/>
          </p:nvSpPr>
          <p:spPr>
            <a:xfrm>
              <a:off x="10142915" y="4250132"/>
              <a:ext cx="1804336" cy="1137556"/>
            </a:xfrm>
            <a:prstGeom prst="rect">
              <a:avLst/>
            </a:prstGeom>
            <a:noFill/>
            <a:ln>
              <a:noFill/>
            </a:ln>
          </p:spPr>
          <p:txBody>
            <a:bodyPr wrap="square">
              <a:spAutoFit/>
            </a:bodyPr>
            <a:lstStyle/>
            <a:p>
              <a:pPr algn="just" fontAlgn="base">
                <a:lnSpc>
                  <a:spcPct val="150000"/>
                </a:lnSpc>
              </a:pPr>
              <a:r>
                <a:rPr kumimoji="1" lang="ja-JP" altLang="en-US" sz="1600" b="1">
                  <a:latin typeface="BIZ UDPゴシック" panose="020B0400000000000000" pitchFamily="50" charset="-128"/>
                  <a:ea typeface="BIZ UDPゴシック" panose="020B0400000000000000" pitchFamily="50" charset="-128"/>
                </a:rPr>
                <a:t>プロジェクトの</a:t>
              </a:r>
              <a:endParaRPr kumimoji="1" lang="en-US" altLang="ja-JP" sz="1600" b="1">
                <a:latin typeface="BIZ UDPゴシック" panose="020B0400000000000000" pitchFamily="50" charset="-128"/>
                <a:ea typeface="BIZ UDPゴシック" panose="020B0400000000000000" pitchFamily="50" charset="-128"/>
              </a:endParaRPr>
            </a:p>
            <a:p>
              <a:pPr algn="just" fontAlgn="base">
                <a:lnSpc>
                  <a:spcPct val="150000"/>
                </a:lnSpc>
              </a:pPr>
              <a:r>
                <a:rPr kumimoji="1" lang="ja-JP" altLang="en-US" sz="1600" b="1">
                  <a:latin typeface="BIZ UDPゴシック" panose="020B0400000000000000" pitchFamily="50" charset="-128"/>
                  <a:ea typeface="BIZ UDPゴシック" panose="020B0400000000000000" pitchFamily="50" charset="-128"/>
                </a:rPr>
                <a:t>進捗状況等は</a:t>
              </a:r>
              <a:endParaRPr kumimoji="1" lang="en-US" altLang="ja-JP" sz="1600" b="1">
                <a:latin typeface="BIZ UDPゴシック" panose="020B0400000000000000" pitchFamily="50" charset="-128"/>
                <a:ea typeface="BIZ UDPゴシック" panose="020B0400000000000000" pitchFamily="50" charset="-128"/>
              </a:endParaRPr>
            </a:p>
            <a:p>
              <a:pPr algn="just" fontAlgn="base">
                <a:lnSpc>
                  <a:spcPct val="150000"/>
                </a:lnSpc>
              </a:pPr>
              <a:r>
                <a:rPr kumimoji="1" lang="ja-JP" altLang="en-US" sz="1600" b="1">
                  <a:latin typeface="BIZ UDPゴシック" panose="020B0400000000000000" pitchFamily="50" charset="-128"/>
                  <a:ea typeface="BIZ UDPゴシック" panose="020B0400000000000000" pitchFamily="50" charset="-128"/>
                </a:rPr>
                <a:t>適宜、会議に報告</a:t>
              </a:r>
              <a:endParaRPr kumimoji="1" lang="en-US" altLang="ja-JP" sz="1600" b="1">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658974A4-50B8-4EAB-EAAA-972DD322B8E0}"/>
                </a:ext>
              </a:extLst>
            </p:cNvPr>
            <p:cNvSpPr txBox="1"/>
            <p:nvPr/>
          </p:nvSpPr>
          <p:spPr>
            <a:xfrm>
              <a:off x="559702" y="3249184"/>
              <a:ext cx="2463811" cy="396000"/>
            </a:xfrm>
            <a:prstGeom prst="rect">
              <a:avLst/>
            </a:prstGeom>
            <a:solidFill>
              <a:schemeClr val="bg1">
                <a:lumMod val="50000"/>
              </a:schemeClr>
            </a:solidFill>
            <a:ln w="19050" cap="flat" cmpd="sng" algn="ctr">
              <a:solidFill>
                <a:sysClr val="window" lastClr="FFFFFF"/>
              </a:solidFill>
              <a:prstDash val="solid"/>
              <a:miter lim="800000"/>
            </a:ln>
            <a:effectLst/>
          </p:spPr>
          <p:txBody>
            <a:bodyPr wrap="square" lIns="36000" rIns="36000" rtlCol="0" anchor="ctr" anchorCtr="0">
              <a:noAutofit/>
            </a:bodyPr>
            <a:lstStyle>
              <a:defPPr>
                <a:defRPr lang="en-US"/>
              </a:defPPr>
              <a:lvl1pPr algn="ctr">
                <a:defRPr kumimoji="1" sz="1300">
                  <a:ln w="0"/>
                  <a:solidFill>
                    <a:schemeClr val="bg1"/>
                  </a:solidFill>
                  <a:effectLst>
                    <a:outerShdw blurRad="38100" dist="25400" dir="5400000" algn="ctr" rotWithShape="0">
                      <a:srgbClr val="6E747A">
                        <a:alpha val="43000"/>
                      </a:srgbClr>
                    </a:outerShdw>
                  </a:effectLst>
                  <a:latin typeface="BIZ UDPゴシック" panose="020B0400000000000000" pitchFamily="50" charset="-128"/>
                  <a:ea typeface="BIZ UDPゴシック" panose="020B0400000000000000" pitchFamily="50" charset="-128"/>
                </a:defRPr>
              </a:lvl1pP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ja-JP" altLang="en-US" sz="1600" b="1" i="0" u="none" strike="noStrike" kern="0" cap="none" spc="100" normalizeH="0" noProof="0">
                  <a:ln w="0"/>
                  <a:solidFill>
                    <a:prstClr val="white"/>
                  </a:solidFill>
                  <a:effectLst/>
                  <a:uLnTx/>
                  <a:uFillTx/>
                  <a:latin typeface="BIZ UDPゴシック" panose="020B0400000000000000" pitchFamily="50" charset="-128"/>
                  <a:ea typeface="BIZ UDPゴシック" panose="020B0400000000000000" pitchFamily="50" charset="-128"/>
                  <a:cs typeface="+mn-cs"/>
                </a:rPr>
                <a:t>今後の取組イメージ</a:t>
              </a:r>
              <a:endParaRPr kumimoji="1" lang="en-US" altLang="ja-JP" sz="1600" b="1" i="0" u="none" strike="noStrike" kern="0" cap="none" spc="100" normalizeH="0" noProof="0">
                <a:ln w="0"/>
                <a:solidFill>
                  <a:prstClr val="white"/>
                </a:solidFill>
                <a:effectLst/>
                <a:uLnTx/>
                <a:uFillTx/>
                <a:latin typeface="BIZ UDPゴシック" panose="020B0400000000000000" pitchFamily="50" charset="-128"/>
                <a:ea typeface="BIZ UDPゴシック" panose="020B0400000000000000" pitchFamily="50" charset="-128"/>
                <a:cs typeface="+mn-cs"/>
              </a:endParaRPr>
            </a:p>
          </p:txBody>
        </p:sp>
      </p:grpSp>
      <p:sp>
        <p:nvSpPr>
          <p:cNvPr id="29" name="正方形/長方形 28">
            <a:extLst>
              <a:ext uri="{FF2B5EF4-FFF2-40B4-BE49-F238E27FC236}">
                <a16:creationId xmlns:a16="http://schemas.microsoft.com/office/drawing/2014/main" id="{7AA4B6C2-79F2-5103-BFF3-423F6092ECA1}"/>
              </a:ext>
            </a:extLst>
          </p:cNvPr>
          <p:cNvSpPr/>
          <p:nvPr/>
        </p:nvSpPr>
        <p:spPr>
          <a:xfrm>
            <a:off x="365444" y="803181"/>
            <a:ext cx="11461111" cy="18337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23">
              <a:lnSpc>
                <a:spcPct val="130000"/>
              </a:lnSpc>
              <a:spcBef>
                <a:spcPts val="601"/>
              </a:spcBef>
              <a:defRPr/>
            </a:pPr>
            <a:r>
              <a:rPr lang="ja-JP" altLang="en-US" sz="1600" b="1">
                <a:solidFill>
                  <a:schemeClr val="tx1"/>
                </a:solidFill>
                <a:latin typeface="BIZ UDPゴシック" panose="020B0400000000000000" pitchFamily="50" charset="-128"/>
                <a:ea typeface="BIZ UDPゴシック" panose="020B0400000000000000" pitchFamily="50" charset="-128"/>
              </a:rPr>
              <a:t>・</a:t>
            </a:r>
            <a:r>
              <a:rPr lang="ja-JP" altLang="en-US" sz="1600" b="1" spc="-100">
                <a:solidFill>
                  <a:schemeClr val="tx1"/>
                </a:solidFill>
                <a:latin typeface="BIZ UDPゴシック" panose="020B0400000000000000" pitchFamily="50" charset="-128"/>
                <a:ea typeface="BIZ UDPゴシック" panose="020B0400000000000000" pitchFamily="50" charset="-128"/>
              </a:rPr>
              <a:t>第</a:t>
            </a:r>
            <a:r>
              <a:rPr lang="en-US" altLang="ja-JP" sz="1600" b="1" spc="-100">
                <a:solidFill>
                  <a:schemeClr val="tx1"/>
                </a:solidFill>
                <a:latin typeface="BIZ UDPゴシック" panose="020B0400000000000000" pitchFamily="50" charset="-128"/>
                <a:ea typeface="BIZ UDPゴシック" panose="020B0400000000000000" pitchFamily="50" charset="-128"/>
              </a:rPr>
              <a:t>4</a:t>
            </a:r>
            <a:r>
              <a:rPr lang="ja-JP" altLang="en-US" sz="1600" b="1" spc="-100">
                <a:solidFill>
                  <a:schemeClr val="tx1"/>
                </a:solidFill>
                <a:latin typeface="BIZ UDPゴシック" panose="020B0400000000000000" pitchFamily="50" charset="-128"/>
                <a:ea typeface="BIZ UDPゴシック" panose="020B0400000000000000" pitchFamily="50" charset="-128"/>
              </a:rPr>
              <a:t>回会議</a:t>
            </a:r>
            <a:r>
              <a:rPr lang="ja-JP" altLang="en-US" sz="1400" b="1" spc="-100">
                <a:solidFill>
                  <a:schemeClr val="tx1"/>
                </a:solidFill>
                <a:latin typeface="BIZ UDPゴシック" panose="020B0400000000000000" pitchFamily="50" charset="-128"/>
                <a:ea typeface="BIZ UDPゴシック" panose="020B0400000000000000" pitchFamily="50" charset="-128"/>
              </a:rPr>
              <a:t>（</a:t>
            </a:r>
            <a:r>
              <a:rPr lang="en-US" altLang="ja-JP" sz="1400" b="1" spc="-100">
                <a:solidFill>
                  <a:schemeClr val="tx1"/>
                </a:solidFill>
                <a:latin typeface="BIZ UDPゴシック" panose="020B0400000000000000" pitchFamily="50" charset="-128"/>
                <a:ea typeface="BIZ UDPゴシック" panose="020B0400000000000000" pitchFamily="50" charset="-128"/>
              </a:rPr>
              <a:t>R9</a:t>
            </a:r>
            <a:r>
              <a:rPr lang="ja-JP" altLang="en-US" sz="1400" b="1" spc="-100">
                <a:solidFill>
                  <a:schemeClr val="tx1"/>
                </a:solidFill>
                <a:latin typeface="BIZ UDPゴシック" panose="020B0400000000000000" pitchFamily="50" charset="-128"/>
                <a:ea typeface="BIZ UDPゴシック" panose="020B0400000000000000" pitchFamily="50" charset="-128"/>
              </a:rPr>
              <a:t>年</a:t>
            </a:r>
            <a:r>
              <a:rPr lang="en-US" altLang="ja-JP" sz="1400" b="1" spc="-100">
                <a:solidFill>
                  <a:schemeClr val="tx1"/>
                </a:solidFill>
                <a:latin typeface="BIZ UDPゴシック" panose="020B0400000000000000" pitchFamily="50" charset="-128"/>
                <a:ea typeface="BIZ UDPゴシック" panose="020B0400000000000000" pitchFamily="50" charset="-128"/>
              </a:rPr>
              <a:t>1</a:t>
            </a:r>
            <a:r>
              <a:rPr lang="ja-JP" altLang="en-US" sz="1400" b="1" spc="-100">
                <a:solidFill>
                  <a:schemeClr val="tx1"/>
                </a:solidFill>
                <a:latin typeface="BIZ UDPゴシック" panose="020B0400000000000000" pitchFamily="50" charset="-128"/>
                <a:ea typeface="BIZ UDPゴシック" panose="020B0400000000000000" pitchFamily="50" charset="-128"/>
              </a:rPr>
              <a:t>月予定～）</a:t>
            </a:r>
            <a:endParaRPr lang="en-US" altLang="ja-JP" sz="1400" b="1" spc="-100">
              <a:solidFill>
                <a:schemeClr val="tx1"/>
              </a:solidFill>
              <a:latin typeface="BIZ UDPゴシック" panose="020B0400000000000000" pitchFamily="50" charset="-128"/>
              <a:ea typeface="BIZ UDPゴシック" panose="020B0400000000000000" pitchFamily="50" charset="-128"/>
            </a:endParaRPr>
          </a:p>
          <a:p>
            <a:pPr defTabSz="914423">
              <a:lnSpc>
                <a:spcPct val="130000"/>
              </a:lnSpc>
              <a:spcBef>
                <a:spcPts val="601"/>
              </a:spcBef>
              <a:defRPr/>
            </a:pPr>
            <a:r>
              <a:rPr lang="ja-JP" altLang="en-US" sz="1400" b="1" spc="-100">
                <a:solidFill>
                  <a:schemeClr val="tx1"/>
                </a:solidFill>
                <a:latin typeface="BIZ UDPゴシック" panose="020B0400000000000000" pitchFamily="50" charset="-128"/>
                <a:ea typeface="BIZ UDPゴシック" panose="020B0400000000000000" pitchFamily="50" charset="-128"/>
              </a:rPr>
              <a:t>　</a:t>
            </a:r>
            <a:r>
              <a:rPr lang="ja-JP" altLang="en-US" sz="1600" spc="-100">
                <a:solidFill>
                  <a:schemeClr val="tx1"/>
                </a:solidFill>
                <a:latin typeface="BIZ UDPゴシック" panose="020B0400000000000000" pitchFamily="50" charset="-128"/>
                <a:ea typeface="BIZ UDPゴシック" panose="020B0400000000000000" pitchFamily="50" charset="-128"/>
              </a:rPr>
              <a:t>カーボンニュートラル（</a:t>
            </a:r>
            <a:r>
              <a:rPr lang="en-US" altLang="ja-JP" sz="1600" spc="-100">
                <a:solidFill>
                  <a:schemeClr val="tx1"/>
                </a:solidFill>
                <a:latin typeface="BIZ UDPゴシック" panose="020B0400000000000000" pitchFamily="50" charset="-128"/>
                <a:ea typeface="BIZ UDPゴシック" panose="020B0400000000000000" pitchFamily="50" charset="-128"/>
              </a:rPr>
              <a:t>CN</a:t>
            </a:r>
            <a:r>
              <a:rPr lang="ja-JP" altLang="en-US" sz="1600" spc="-100">
                <a:solidFill>
                  <a:schemeClr val="tx1"/>
                </a:solidFill>
                <a:latin typeface="BIZ UDPゴシック" panose="020B0400000000000000" pitchFamily="50" charset="-128"/>
                <a:ea typeface="BIZ UDPゴシック" panose="020B0400000000000000" pitchFamily="50" charset="-128"/>
              </a:rPr>
              <a:t>）分野の追加プロジェクトの選定、支援方針の決定</a:t>
            </a:r>
            <a:endParaRPr lang="en-US" altLang="ja-JP" sz="1600" b="1" spc="-100">
              <a:solidFill>
                <a:schemeClr val="tx1"/>
              </a:solidFill>
              <a:latin typeface="BIZ UDPゴシック" panose="020B0400000000000000" pitchFamily="50" charset="-128"/>
              <a:ea typeface="BIZ UDPゴシック" panose="020B0400000000000000" pitchFamily="50" charset="-128"/>
            </a:endParaRPr>
          </a:p>
          <a:p>
            <a:pPr defTabSz="914423">
              <a:lnSpc>
                <a:spcPct val="130000"/>
              </a:lnSpc>
              <a:spcBef>
                <a:spcPts val="601"/>
              </a:spcBef>
              <a:defRPr/>
            </a:pPr>
            <a:r>
              <a:rPr lang="ja-JP" altLang="en-US" sz="1600" spc="-100">
                <a:solidFill>
                  <a:schemeClr val="tx1"/>
                </a:solidFill>
                <a:latin typeface="BIZ UDPゴシック" panose="020B0400000000000000" pitchFamily="50" charset="-128"/>
                <a:ea typeface="BIZ UDPゴシック" panose="020B0400000000000000" pitchFamily="50" charset="-128"/>
              </a:rPr>
              <a:t>　第</a:t>
            </a:r>
            <a:r>
              <a:rPr lang="en-US" altLang="ja-JP" sz="1600" spc="-100">
                <a:solidFill>
                  <a:schemeClr val="tx1"/>
                </a:solidFill>
                <a:latin typeface="BIZ UDPゴシック" panose="020B0400000000000000" pitchFamily="50" charset="-128"/>
                <a:ea typeface="BIZ UDPゴシック" panose="020B0400000000000000" pitchFamily="50" charset="-128"/>
              </a:rPr>
              <a:t>2</a:t>
            </a:r>
            <a:r>
              <a:rPr lang="ja-JP" altLang="en-US" sz="1600" spc="-100">
                <a:solidFill>
                  <a:schemeClr val="tx1"/>
                </a:solidFill>
                <a:latin typeface="BIZ UDPゴシック" panose="020B0400000000000000" pitchFamily="50" charset="-128"/>
                <a:ea typeface="BIZ UDPゴシック" panose="020B0400000000000000" pitchFamily="50" charset="-128"/>
              </a:rPr>
              <a:t>回・第３回会議で決定した先行プロジェクトについて、推進組織又はプロジェクトリーダーにおいて作成する実装化に向けたロード　</a:t>
            </a:r>
            <a:br>
              <a:rPr lang="en-US" altLang="ja-JP" sz="1600" spc="-100">
                <a:solidFill>
                  <a:schemeClr val="tx1"/>
                </a:solidFill>
                <a:latin typeface="BIZ UDPゴシック" panose="020B0400000000000000" pitchFamily="50" charset="-128"/>
                <a:ea typeface="BIZ UDPゴシック" panose="020B0400000000000000" pitchFamily="50" charset="-128"/>
              </a:rPr>
            </a:br>
            <a:r>
              <a:rPr lang="ja-JP" altLang="en-US" sz="1600" spc="-100">
                <a:solidFill>
                  <a:schemeClr val="tx1"/>
                </a:solidFill>
                <a:latin typeface="BIZ UDPゴシック" panose="020B0400000000000000" pitchFamily="50" charset="-128"/>
                <a:ea typeface="BIZ UDPゴシック" panose="020B0400000000000000" pitchFamily="50" charset="-128"/>
              </a:rPr>
              <a:t>　マップに基づき、各分野の実装化を統括・進捗管理を行い、第</a:t>
            </a:r>
            <a:r>
              <a:rPr lang="en-US" altLang="ja-JP" sz="1600" spc="-100">
                <a:solidFill>
                  <a:schemeClr val="tx1"/>
                </a:solidFill>
                <a:latin typeface="BIZ UDPゴシック" panose="020B0400000000000000" pitchFamily="50" charset="-128"/>
                <a:ea typeface="BIZ UDPゴシック" panose="020B0400000000000000" pitchFamily="50" charset="-128"/>
              </a:rPr>
              <a:t>4</a:t>
            </a:r>
            <a:r>
              <a:rPr lang="ja-JP" altLang="en-US" sz="1600" spc="-100">
                <a:solidFill>
                  <a:schemeClr val="tx1"/>
                </a:solidFill>
                <a:latin typeface="BIZ UDPゴシック" panose="020B0400000000000000" pitchFamily="50" charset="-128"/>
                <a:ea typeface="BIZ UDPゴシック" panose="020B0400000000000000" pitchFamily="50" charset="-128"/>
              </a:rPr>
              <a:t>回会議で進捗状況を報告。</a:t>
            </a:r>
            <a:r>
              <a:rPr lang="ja-JP" altLang="en-US" sz="1600" spc="-100">
                <a:solidFill>
                  <a:schemeClr val="tx1"/>
                </a:solidFill>
                <a:highlight>
                  <a:srgbClr val="FFFF00"/>
                </a:highlight>
                <a:latin typeface="BIZ UDPゴシック" panose="020B0400000000000000" pitchFamily="50" charset="-128"/>
                <a:ea typeface="BIZ UDPゴシック" panose="020B0400000000000000" pitchFamily="50" charset="-128"/>
              </a:rPr>
              <a:t>　　　　　　　　　　　　　　　　　</a:t>
            </a:r>
          </a:p>
        </p:txBody>
      </p:sp>
      <p:sp>
        <p:nvSpPr>
          <p:cNvPr id="36" name="四角形: 角を丸くする 35">
            <a:extLst>
              <a:ext uri="{FF2B5EF4-FFF2-40B4-BE49-F238E27FC236}">
                <a16:creationId xmlns:a16="http://schemas.microsoft.com/office/drawing/2014/main" id="{43DC87A2-4D8F-B036-931E-6782221DDCFE}"/>
              </a:ext>
            </a:extLst>
          </p:cNvPr>
          <p:cNvSpPr/>
          <p:nvPr/>
        </p:nvSpPr>
        <p:spPr>
          <a:xfrm>
            <a:off x="7897507" y="3812956"/>
            <a:ext cx="540000" cy="1584000"/>
          </a:xfrm>
          <a:prstGeom prst="roundRect">
            <a:avLst/>
          </a:prstGeom>
          <a:solidFill>
            <a:srgbClr val="4472C4"/>
          </a:solidFill>
          <a:ln w="25400" cmpd="dbl">
            <a:noFill/>
          </a:ln>
          <a:effectLst/>
        </p:spPr>
        <p:style>
          <a:lnRef idx="2">
            <a:schemeClr val="accent1">
              <a:shade val="15000"/>
            </a:schemeClr>
          </a:lnRef>
          <a:fillRef idx="1">
            <a:schemeClr val="accent1"/>
          </a:fillRef>
          <a:effectRef idx="0">
            <a:schemeClr val="accent1"/>
          </a:effectRef>
          <a:fontRef idx="minor">
            <a:schemeClr val="lt1"/>
          </a:fontRef>
        </p:style>
        <p:txBody>
          <a:bodyPr vert="wordArtVertRtl"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rPr>
              <a:t>第４回会議</a:t>
            </a:r>
            <a:endParaRPr kumimoji="1" lang="ja-JP" altLang="en-US" sz="12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endParaRPr>
          </a:p>
        </p:txBody>
      </p:sp>
      <p:sp>
        <p:nvSpPr>
          <p:cNvPr id="37" name="テキスト ボックス 36">
            <a:extLst>
              <a:ext uri="{FF2B5EF4-FFF2-40B4-BE49-F238E27FC236}">
                <a16:creationId xmlns:a16="http://schemas.microsoft.com/office/drawing/2014/main" id="{D47F5663-9A90-23EA-D511-4B4C60EDDDDB}"/>
              </a:ext>
            </a:extLst>
          </p:cNvPr>
          <p:cNvSpPr txBox="1"/>
          <p:nvPr/>
        </p:nvSpPr>
        <p:spPr>
          <a:xfrm>
            <a:off x="6974152" y="5513850"/>
            <a:ext cx="2597444" cy="738664"/>
          </a:xfrm>
          <a:prstGeom prst="rect">
            <a:avLst/>
          </a:prstGeom>
          <a:noFill/>
          <a:ln>
            <a:noFill/>
          </a:ln>
        </p:spPr>
        <p:txBody>
          <a:bodyPr wrap="square">
            <a:spAutoFit/>
          </a:bodyPr>
          <a:lstStyle/>
          <a:p>
            <a:pPr algn="just" fontAlgn="base"/>
            <a:r>
              <a:rPr lang="ja-JP" altLang="en-US" sz="1400" spc="-100">
                <a:solidFill>
                  <a:srgbClr val="000000"/>
                </a:solidFill>
                <a:latin typeface="BIZ UDPゴシック" panose="020B0400000000000000" pitchFamily="50" charset="-128"/>
                <a:ea typeface="BIZ UDPゴシック" panose="020B0400000000000000" pitchFamily="50" charset="-128"/>
              </a:rPr>
              <a:t>カーボンニュートラル分野等追加プロジェクトの選定、先行プロジェクトの進捗状況等の報告</a:t>
            </a:r>
            <a:endParaRPr lang="en-US" altLang="ja-JP" sz="1400" spc="-100">
              <a:solidFill>
                <a:srgbClr val="000000"/>
              </a:solidFill>
              <a:latin typeface="BIZ UDPゴシック" panose="020B0400000000000000" pitchFamily="50" charset="-128"/>
              <a:ea typeface="BIZ UDPゴシック" panose="020B0400000000000000" pitchFamily="50" charset="-128"/>
            </a:endParaRPr>
          </a:p>
        </p:txBody>
      </p:sp>
      <p:sp>
        <p:nvSpPr>
          <p:cNvPr id="38" name="テキスト ボックス 37">
            <a:extLst>
              <a:ext uri="{FF2B5EF4-FFF2-40B4-BE49-F238E27FC236}">
                <a16:creationId xmlns:a16="http://schemas.microsoft.com/office/drawing/2014/main" id="{CAB7F168-9228-6B8C-DBB7-CF1E2671B930}"/>
              </a:ext>
            </a:extLst>
          </p:cNvPr>
          <p:cNvSpPr txBox="1"/>
          <p:nvPr/>
        </p:nvSpPr>
        <p:spPr>
          <a:xfrm>
            <a:off x="7274495" y="3310384"/>
            <a:ext cx="1863524" cy="338554"/>
          </a:xfrm>
          <a:prstGeom prst="rect">
            <a:avLst/>
          </a:prstGeom>
          <a:noFill/>
          <a:ln>
            <a:noFill/>
          </a:ln>
        </p:spPr>
        <p:txBody>
          <a:bodyPr wrap="square">
            <a:spAutoFit/>
          </a:bodyPr>
          <a:lstStyle/>
          <a:p>
            <a:pPr algn="ctr" fontAlgn="base"/>
            <a:r>
              <a:rPr lang="en-US" altLang="ja-JP" sz="1600" b="1">
                <a:solidFill>
                  <a:srgbClr val="000000"/>
                </a:solidFill>
                <a:latin typeface="BIZ UDPゴシック" panose="020B0400000000000000" pitchFamily="50" charset="-128"/>
                <a:ea typeface="BIZ UDPゴシック" panose="020B0400000000000000" pitchFamily="50" charset="-128"/>
              </a:rPr>
              <a:t>R</a:t>
            </a:r>
            <a:r>
              <a:rPr lang="ja-JP" altLang="en-US" sz="1600" b="1">
                <a:solidFill>
                  <a:srgbClr val="000000"/>
                </a:solidFill>
                <a:latin typeface="BIZ UDPゴシック" panose="020B0400000000000000" pitchFamily="50" charset="-128"/>
                <a:ea typeface="BIZ UDPゴシック" panose="020B0400000000000000" pitchFamily="50" charset="-128"/>
              </a:rPr>
              <a:t>９</a:t>
            </a:r>
            <a:r>
              <a:rPr lang="en-US" altLang="ja-JP" sz="1600" b="1">
                <a:solidFill>
                  <a:srgbClr val="000000"/>
                </a:solidFill>
                <a:latin typeface="BIZ UDPゴシック" panose="020B0400000000000000" pitchFamily="50" charset="-128"/>
                <a:ea typeface="BIZ UDPゴシック" panose="020B0400000000000000" pitchFamily="50" charset="-128"/>
              </a:rPr>
              <a:t>.</a:t>
            </a:r>
            <a:r>
              <a:rPr lang="ja-JP" altLang="en-US" sz="1600" b="1">
                <a:solidFill>
                  <a:srgbClr val="000000"/>
                </a:solidFill>
                <a:latin typeface="BIZ UDPゴシック" panose="020B0400000000000000" pitchFamily="50" charset="-128"/>
                <a:ea typeface="BIZ UDPゴシック" panose="020B0400000000000000" pitchFamily="50" charset="-128"/>
              </a:rPr>
              <a:t>１～２月頃</a:t>
            </a:r>
            <a:endParaRPr lang="en-US" altLang="ja-JP" sz="1600" b="1">
              <a:solidFill>
                <a:srgbClr val="000000"/>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903623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88373-DB9B-AF6E-0D7E-00CD27B50E27}"/>
            </a:ext>
          </a:extLst>
        </p:cNvPr>
        <p:cNvGrpSpPr/>
        <p:nvPr/>
      </p:nvGrpSpPr>
      <p:grpSpPr>
        <a:xfrm>
          <a:off x="0" y="0"/>
          <a:ext cx="0" cy="0"/>
          <a:chOff x="0" y="0"/>
          <a:chExt cx="0" cy="0"/>
        </a:xfrm>
      </p:grpSpPr>
      <p:sp>
        <p:nvSpPr>
          <p:cNvPr id="61" name="テキスト ボックス 60">
            <a:extLst>
              <a:ext uri="{FF2B5EF4-FFF2-40B4-BE49-F238E27FC236}">
                <a16:creationId xmlns:a16="http://schemas.microsoft.com/office/drawing/2014/main" id="{DDF5D337-931E-BB35-13EB-192A6BDEE212}"/>
              </a:ext>
            </a:extLst>
          </p:cNvPr>
          <p:cNvSpPr txBox="1"/>
          <p:nvPr/>
        </p:nvSpPr>
        <p:spPr>
          <a:xfrm>
            <a:off x="353642" y="-207889"/>
            <a:ext cx="11718196" cy="790473"/>
          </a:xfrm>
          <a:prstGeom prst="rect">
            <a:avLst/>
          </a:prstGeom>
          <a:noFill/>
        </p:spPr>
        <p:txBody>
          <a:bodyPr wrap="square" rtlCol="0" anchor="ctr" anchorCtr="0">
            <a:spAutoFit/>
          </a:bodyPr>
          <a:lstStyle/>
          <a:p>
            <a:pPr marL="0" marR="0" lvl="0" indent="0" algn="l" defTabSz="457200" rtl="0" eaLnBrk="1" fontAlgn="auto" latinLnBrk="0" hangingPunct="1">
              <a:lnSpc>
                <a:spcPct val="200000"/>
              </a:lnSpc>
              <a:spcBef>
                <a:spcPts val="0"/>
              </a:spcBef>
              <a:spcAft>
                <a:spcPts val="0"/>
              </a:spcAft>
              <a:buClrTx/>
              <a:buSzTx/>
              <a:buFontTx/>
              <a:buNone/>
              <a:tabLst/>
              <a:defRPr/>
            </a:pPr>
            <a:r>
              <a:rPr lang="en-US" altLang="ja-JP" sz="2800" b="1" spc="100">
                <a:latin typeface="BIZ UDPゴシック" panose="020B0400000000000000" pitchFamily="50" charset="-128"/>
                <a:ea typeface="BIZ UDPゴシック" panose="020B0400000000000000" pitchFamily="50" charset="-128"/>
              </a:rPr>
              <a:t>【</a:t>
            </a:r>
            <a:r>
              <a:rPr lang="ja-JP" altLang="en-US" sz="2800" b="1" spc="100">
                <a:latin typeface="BIZ UDPゴシック" panose="020B0400000000000000" pitchFamily="50" charset="-128"/>
                <a:ea typeface="BIZ UDPゴシック" panose="020B0400000000000000" pitchFamily="50" charset="-128"/>
              </a:rPr>
              <a:t>再掲</a:t>
            </a:r>
            <a:r>
              <a:rPr lang="en-US" altLang="ja-JP" sz="2800" b="1" spc="100">
                <a:latin typeface="BIZ UDPゴシック" panose="020B0400000000000000" pitchFamily="50" charset="-128"/>
                <a:ea typeface="BIZ UDPゴシック" panose="020B0400000000000000" pitchFamily="50" charset="-128"/>
              </a:rPr>
              <a:t>】</a:t>
            </a:r>
            <a:r>
              <a:rPr lang="ja-JP" altLang="en-US" sz="2800" b="1" spc="100">
                <a:latin typeface="BIZ UDPゴシック" panose="020B0400000000000000" pitchFamily="50" charset="-128"/>
                <a:ea typeface="BIZ UDPゴシック" panose="020B0400000000000000" pitchFamily="50" charset="-128"/>
              </a:rPr>
              <a:t>実装化に取り組む分野等の選定基準</a:t>
            </a:r>
            <a:endParaRPr kumimoji="0" lang="en-US" altLang="ja-JP" sz="2800" b="1" i="0" u="none" strike="noStrike" kern="1200" cap="none" spc="100" normalizeH="0" baseline="0" noProof="0">
              <a:ln>
                <a:noFill/>
              </a:ln>
              <a:effectLst/>
              <a:uLnTx/>
              <a:uFillTx/>
              <a:latin typeface="BIZ UDPゴシック" panose="020B0400000000000000" pitchFamily="50" charset="-128"/>
              <a:ea typeface="BIZ UDPゴシック" panose="020B0400000000000000" pitchFamily="50" charset="-128"/>
            </a:endParaRPr>
          </a:p>
        </p:txBody>
      </p:sp>
      <p:sp>
        <p:nvSpPr>
          <p:cNvPr id="41" name="テキスト ボックス 40">
            <a:extLst>
              <a:ext uri="{FF2B5EF4-FFF2-40B4-BE49-F238E27FC236}">
                <a16:creationId xmlns:a16="http://schemas.microsoft.com/office/drawing/2014/main" id="{8D13DA18-E558-B2E5-1A91-6E4EA57DCF71}"/>
              </a:ext>
            </a:extLst>
          </p:cNvPr>
          <p:cNvSpPr txBox="1"/>
          <p:nvPr/>
        </p:nvSpPr>
        <p:spPr>
          <a:xfrm>
            <a:off x="442521" y="3484184"/>
            <a:ext cx="4426944" cy="338554"/>
          </a:xfrm>
          <a:prstGeom prst="rect">
            <a:avLst/>
          </a:prstGeom>
          <a:noFill/>
          <a:ln>
            <a:noFill/>
          </a:ln>
        </p:spPr>
        <p:txBody>
          <a:bodyPr wrap="square">
            <a:spAutoFit/>
          </a:bodyPr>
          <a:lstStyle/>
          <a:p>
            <a:pPr algn="just" fontAlgn="base"/>
            <a:r>
              <a:rPr lang="ja-JP" altLang="en-US" sz="1600" b="1">
                <a:solidFill>
                  <a:srgbClr val="000000"/>
                </a:solidFill>
                <a:latin typeface="BIZ UDPゴシック" panose="020B0400000000000000" pitchFamily="50" charset="-128"/>
                <a:ea typeface="BIZ UDPゴシック" panose="020B0400000000000000" pitchFamily="50" charset="-128"/>
              </a:rPr>
              <a:t>（２）プロジェクトリーダーの選定基準</a:t>
            </a:r>
            <a:endParaRPr lang="en-US" altLang="ja-JP" sz="1600" b="1" strike="sngStrike">
              <a:solidFill>
                <a:srgbClr val="FF0000"/>
              </a:solidFill>
              <a:highlight>
                <a:srgbClr val="FFFF00"/>
              </a:highlight>
              <a:latin typeface="BIZ UDPゴシック" panose="020B0400000000000000" pitchFamily="50" charset="-128"/>
              <a:ea typeface="BIZ UDPゴシック" panose="020B0400000000000000" pitchFamily="50" charset="-128"/>
            </a:endParaRPr>
          </a:p>
        </p:txBody>
      </p:sp>
      <p:sp>
        <p:nvSpPr>
          <p:cNvPr id="46" name="テキスト ボックス 45">
            <a:extLst>
              <a:ext uri="{FF2B5EF4-FFF2-40B4-BE49-F238E27FC236}">
                <a16:creationId xmlns:a16="http://schemas.microsoft.com/office/drawing/2014/main" id="{BC61A863-9190-3D1A-2088-D33E13CDF129}"/>
              </a:ext>
            </a:extLst>
          </p:cNvPr>
          <p:cNvSpPr txBox="1"/>
          <p:nvPr/>
        </p:nvSpPr>
        <p:spPr>
          <a:xfrm>
            <a:off x="6460764" y="3842344"/>
            <a:ext cx="4843272" cy="2474588"/>
          </a:xfrm>
          <a:prstGeom prst="rect">
            <a:avLst/>
          </a:prstGeom>
          <a:noFill/>
          <a:ln w="12700">
            <a:solidFill>
              <a:schemeClr val="tx2"/>
            </a:solidFill>
          </a:ln>
        </p:spPr>
        <p:txBody>
          <a:bodyPr wrap="square">
            <a:spAutoFit/>
          </a:bodyPr>
          <a:lstStyle/>
          <a:p>
            <a:pPr algn="just" fontAlgn="base">
              <a:lnSpc>
                <a:spcPct val="125000"/>
              </a:lnSpc>
            </a:pPr>
            <a:r>
              <a:rPr lang="en-US" altLang="ja-JP" sz="1400">
                <a:solidFill>
                  <a:srgbClr val="000000"/>
                </a:solidFill>
                <a:latin typeface="BIZ UDPゴシック" panose="020B0400000000000000" pitchFamily="50" charset="-128"/>
                <a:ea typeface="BIZ UDPゴシック" panose="020B0400000000000000" pitchFamily="50" charset="-128"/>
              </a:rPr>
              <a:t>【</a:t>
            </a:r>
            <a:r>
              <a:rPr lang="ja-JP" altLang="en-US" sz="1400">
                <a:solidFill>
                  <a:srgbClr val="000000"/>
                </a:solidFill>
                <a:latin typeface="BIZ UDPゴシック" panose="020B0400000000000000" pitchFamily="50" charset="-128"/>
                <a:ea typeface="BIZ UDPゴシック" panose="020B0400000000000000" pitchFamily="50" charset="-128"/>
              </a:rPr>
              <a:t>軸と</a:t>
            </a:r>
            <a:r>
              <a:rPr lang="ja-JP" altLang="en-US" sz="1400">
                <a:latin typeface="BIZ UDPゴシック" panose="020B0400000000000000" pitchFamily="50" charset="-128"/>
                <a:ea typeface="BIZ UDPゴシック" panose="020B0400000000000000" pitchFamily="50" charset="-128"/>
              </a:rPr>
              <a:t>なる選定基準</a:t>
            </a:r>
            <a:r>
              <a:rPr lang="en-US" altLang="ja-JP" sz="1400">
                <a:latin typeface="BIZ UDPゴシック" panose="020B0400000000000000" pitchFamily="50" charset="-128"/>
                <a:ea typeface="BIZ UDPゴシック" panose="020B0400000000000000" pitchFamily="50" charset="-128"/>
              </a:rPr>
              <a:t>】</a:t>
            </a:r>
          </a:p>
          <a:p>
            <a:pPr algn="just" fontAlgn="base">
              <a:lnSpc>
                <a:spcPct val="125000"/>
              </a:lnSpc>
            </a:pPr>
            <a:r>
              <a:rPr lang="ja-JP" altLang="en-US" sz="1400">
                <a:solidFill>
                  <a:srgbClr val="000000"/>
                </a:solidFill>
                <a:latin typeface="BIZ UDPゴシック" panose="020B0400000000000000" pitchFamily="50" charset="-128"/>
                <a:ea typeface="BIZ UDPゴシック" panose="020B0400000000000000" pitchFamily="50" charset="-128"/>
              </a:rPr>
              <a:t>　　①</a:t>
            </a:r>
            <a:r>
              <a:rPr lang="ja-JP" altLang="en-US" sz="1400">
                <a:latin typeface="BIZ UDPゴシック" panose="020B0400000000000000" pitchFamily="50" charset="-128"/>
                <a:ea typeface="BIZ UDPゴシック" panose="020B0400000000000000" pitchFamily="50" charset="-128"/>
              </a:rPr>
              <a:t>万博の理念に沿った最先端技術等であること</a:t>
            </a:r>
            <a:endParaRPr lang="en-US" altLang="ja-JP" sz="1400">
              <a:latin typeface="BIZ UDPゴシック" panose="020B0400000000000000" pitchFamily="50" charset="-128"/>
              <a:ea typeface="BIZ UDPゴシック" panose="020B0400000000000000" pitchFamily="50" charset="-128"/>
            </a:endParaRPr>
          </a:p>
          <a:p>
            <a:pPr algn="just" fontAlgn="base">
              <a:lnSpc>
                <a:spcPct val="125000"/>
              </a:lnSpc>
            </a:pPr>
            <a:r>
              <a:rPr lang="ja-JP" altLang="en-US" sz="1400">
                <a:latin typeface="BIZ UDPゴシック" panose="020B0400000000000000" pitchFamily="50" charset="-128"/>
                <a:ea typeface="BIZ UDPゴシック" panose="020B0400000000000000" pitchFamily="50" charset="-128"/>
              </a:rPr>
              <a:t>　　②日本を牽引し世界に伍する強みを有すること</a:t>
            </a:r>
            <a:endParaRPr lang="en-US" altLang="ja-JP" sz="1400">
              <a:latin typeface="BIZ UDPゴシック" panose="020B0400000000000000" pitchFamily="50" charset="-128"/>
              <a:ea typeface="BIZ UDPゴシック" panose="020B0400000000000000" pitchFamily="50" charset="-128"/>
            </a:endParaRPr>
          </a:p>
          <a:p>
            <a:pPr algn="just" fontAlgn="base">
              <a:lnSpc>
                <a:spcPct val="125000"/>
              </a:lnSpc>
            </a:pPr>
            <a:r>
              <a:rPr lang="ja-JP" altLang="en-US" sz="1400">
                <a:latin typeface="BIZ UDPゴシック" panose="020B0400000000000000" pitchFamily="50" charset="-128"/>
                <a:ea typeface="BIZ UDPゴシック" panose="020B0400000000000000" pitchFamily="50" charset="-128"/>
              </a:rPr>
              <a:t>　　③概ね５年程度で社会実装が見込まれるもの</a:t>
            </a:r>
            <a:endParaRPr lang="en-US" altLang="ja-JP" sz="1400">
              <a:latin typeface="BIZ UDPゴシック" panose="020B0400000000000000" pitchFamily="50" charset="-128"/>
              <a:ea typeface="BIZ UDPゴシック" panose="020B0400000000000000" pitchFamily="50" charset="-128"/>
            </a:endParaRPr>
          </a:p>
          <a:p>
            <a:pPr algn="just" fontAlgn="base">
              <a:lnSpc>
                <a:spcPct val="125000"/>
              </a:lnSpc>
            </a:pPr>
            <a:r>
              <a:rPr lang="ja-JP" altLang="en-US" sz="1400">
                <a:latin typeface="BIZ UDPゴシック" panose="020B0400000000000000" pitchFamily="50" charset="-128"/>
                <a:ea typeface="BIZ UDPゴシック" panose="020B0400000000000000" pitchFamily="50" charset="-128"/>
              </a:rPr>
              <a:t>　</a:t>
            </a:r>
            <a:endParaRPr lang="en-US" altLang="ja-JP" sz="1400">
              <a:latin typeface="BIZ UDPゴシック" panose="020B0400000000000000" pitchFamily="50" charset="-128"/>
              <a:ea typeface="BIZ UDPゴシック" panose="020B0400000000000000" pitchFamily="50" charset="-128"/>
            </a:endParaRPr>
          </a:p>
          <a:p>
            <a:pPr algn="just" fontAlgn="base">
              <a:lnSpc>
                <a:spcPct val="125000"/>
              </a:lnSpc>
            </a:pPr>
            <a:r>
              <a:rPr lang="en-US" altLang="ja-JP" sz="1400">
                <a:latin typeface="BIZ UDPゴシック" panose="020B0400000000000000" pitchFamily="50" charset="-128"/>
                <a:ea typeface="BIZ UDPゴシック" panose="020B0400000000000000" pitchFamily="50" charset="-128"/>
              </a:rPr>
              <a:t>【</a:t>
            </a:r>
            <a:r>
              <a:rPr lang="ja-JP" altLang="en-US" sz="1400">
                <a:latin typeface="BIZ UDPゴシック" panose="020B0400000000000000" pitchFamily="50" charset="-128"/>
                <a:ea typeface="BIZ UDPゴシック" panose="020B0400000000000000" pitchFamily="50" charset="-128"/>
              </a:rPr>
              <a:t>上記以外に加味する基準</a:t>
            </a:r>
            <a:r>
              <a:rPr lang="en-US" altLang="ja-JP" sz="1400">
                <a:latin typeface="BIZ UDPゴシック" panose="020B0400000000000000" pitchFamily="50" charset="-128"/>
                <a:ea typeface="BIZ UDPゴシック" panose="020B0400000000000000" pitchFamily="50" charset="-128"/>
              </a:rPr>
              <a:t>】</a:t>
            </a:r>
          </a:p>
          <a:p>
            <a:pPr algn="just" fontAlgn="base">
              <a:lnSpc>
                <a:spcPct val="125000"/>
              </a:lnSpc>
            </a:pPr>
            <a:r>
              <a:rPr lang="ja-JP" altLang="en-US" sz="1400">
                <a:solidFill>
                  <a:srgbClr val="000000"/>
                </a:solidFill>
                <a:latin typeface="BIZ UDPゴシック" panose="020B0400000000000000" pitchFamily="50" charset="-128"/>
                <a:ea typeface="BIZ UDPゴシック" panose="020B0400000000000000" pitchFamily="50" charset="-128"/>
              </a:rPr>
              <a:t>　　</a:t>
            </a:r>
            <a:r>
              <a:rPr lang="ja-JP" altLang="en-US" sz="1400">
                <a:latin typeface="BIZ UDPゴシック" panose="020B0400000000000000" pitchFamily="50" charset="-128"/>
                <a:ea typeface="BIZ UDPゴシック" panose="020B0400000000000000" pitchFamily="50" charset="-128"/>
              </a:rPr>
              <a:t>・社会課題の解決につながる（寄与する）もの</a:t>
            </a:r>
            <a:endParaRPr lang="en-US" altLang="ja-JP" sz="1400">
              <a:latin typeface="BIZ UDPゴシック" panose="020B0400000000000000" pitchFamily="50" charset="-128"/>
              <a:ea typeface="BIZ UDPゴシック" panose="020B0400000000000000" pitchFamily="50" charset="-128"/>
            </a:endParaRPr>
          </a:p>
          <a:p>
            <a:pPr algn="just" fontAlgn="base">
              <a:lnSpc>
                <a:spcPct val="125000"/>
              </a:lnSpc>
            </a:pPr>
            <a:r>
              <a:rPr lang="ja-JP" altLang="en-US" sz="1400">
                <a:latin typeface="BIZ UDPゴシック" panose="020B0400000000000000" pitchFamily="50" charset="-128"/>
                <a:ea typeface="BIZ UDPゴシック" panose="020B0400000000000000" pitchFamily="50" charset="-128"/>
              </a:rPr>
              <a:t>　　・経済効果が期待できるもの</a:t>
            </a:r>
            <a:endParaRPr lang="en-US" altLang="ja-JP" sz="1400">
              <a:latin typeface="BIZ UDPゴシック" panose="020B0400000000000000" pitchFamily="50" charset="-128"/>
              <a:ea typeface="BIZ UDPゴシック" panose="020B0400000000000000" pitchFamily="50" charset="-128"/>
            </a:endParaRPr>
          </a:p>
          <a:p>
            <a:pPr algn="just" fontAlgn="base">
              <a:lnSpc>
                <a:spcPct val="125000"/>
              </a:lnSpc>
            </a:pPr>
            <a:r>
              <a:rPr lang="ja-JP" altLang="en-US" sz="1400">
                <a:latin typeface="BIZ UDPゴシック" panose="020B0400000000000000" pitchFamily="50" charset="-128"/>
                <a:ea typeface="BIZ UDPゴシック" panose="020B0400000000000000" pitchFamily="50" charset="-128"/>
              </a:rPr>
              <a:t>　　・ク</a:t>
            </a:r>
            <a:r>
              <a:rPr lang="ja-JP" altLang="en-US" sz="1400">
                <a:solidFill>
                  <a:srgbClr val="000000"/>
                </a:solidFill>
                <a:latin typeface="BIZ UDPゴシック" panose="020B0400000000000000" pitchFamily="50" charset="-128"/>
                <a:ea typeface="BIZ UDPゴシック" panose="020B0400000000000000" pitchFamily="50" charset="-128"/>
              </a:rPr>
              <a:t>ラスター、エコシステムの形成に寄与するもの</a:t>
            </a:r>
            <a:endParaRPr lang="en-US" altLang="ja-JP" sz="1400">
              <a:solidFill>
                <a:srgbClr val="000000"/>
              </a:solidFill>
              <a:latin typeface="BIZ UDPゴシック" panose="020B0400000000000000" pitchFamily="50" charset="-128"/>
              <a:ea typeface="BIZ UDPゴシック" panose="020B0400000000000000" pitchFamily="50" charset="-128"/>
            </a:endParaRPr>
          </a:p>
        </p:txBody>
      </p:sp>
      <p:sp>
        <p:nvSpPr>
          <p:cNvPr id="45" name="テキスト ボックス 44">
            <a:extLst>
              <a:ext uri="{FF2B5EF4-FFF2-40B4-BE49-F238E27FC236}">
                <a16:creationId xmlns:a16="http://schemas.microsoft.com/office/drawing/2014/main" id="{3D3BF195-1204-30CE-A082-B6AA3F45E2E2}"/>
              </a:ext>
            </a:extLst>
          </p:cNvPr>
          <p:cNvSpPr txBox="1"/>
          <p:nvPr/>
        </p:nvSpPr>
        <p:spPr>
          <a:xfrm>
            <a:off x="551876" y="3822738"/>
            <a:ext cx="5760291" cy="2514984"/>
          </a:xfrm>
          <a:prstGeom prst="rect">
            <a:avLst/>
          </a:prstGeom>
          <a:noFill/>
          <a:ln w="12700">
            <a:solidFill>
              <a:schemeClr val="tx2"/>
            </a:solidFill>
          </a:ln>
        </p:spPr>
        <p:txBody>
          <a:bodyPr wrap="square">
            <a:spAutoFit/>
          </a:bodyPr>
          <a:lstStyle/>
          <a:p>
            <a:pPr algn="just" fontAlgn="base"/>
            <a:r>
              <a:rPr lang="ja-JP" altLang="en-US" sz="1400">
                <a:latin typeface="BIZ UDPゴシック" panose="020B0400000000000000" pitchFamily="50" charset="-128"/>
                <a:ea typeface="BIZ UDPゴシック" panose="020B0400000000000000" pitchFamily="50" charset="-128"/>
              </a:rPr>
              <a:t>①当該分野に精通し、実装化に向けた取組を主導した実績を有すること</a:t>
            </a:r>
            <a:endParaRPr lang="en-US" altLang="ja-JP" sz="1400">
              <a:latin typeface="BIZ UDPゴシック" panose="020B0400000000000000" pitchFamily="50" charset="-128"/>
              <a:ea typeface="BIZ UDPゴシック" panose="020B0400000000000000" pitchFamily="50" charset="-128"/>
            </a:endParaRPr>
          </a:p>
          <a:p>
            <a:pPr algn="just" fontAlgn="base"/>
            <a:r>
              <a:rPr lang="ja-JP" altLang="en-US" sz="1400">
                <a:latin typeface="BIZ UDPゴシック" panose="020B0400000000000000" pitchFamily="50" charset="-128"/>
                <a:ea typeface="BIZ UDPゴシック" panose="020B0400000000000000" pitchFamily="50" charset="-128"/>
              </a:rPr>
              <a:t>②国内外の強力なネットワークを有すること</a:t>
            </a:r>
            <a:endParaRPr lang="en-US" altLang="ja-JP" sz="1400">
              <a:latin typeface="BIZ UDPゴシック" panose="020B0400000000000000" pitchFamily="50" charset="-128"/>
              <a:ea typeface="BIZ UDPゴシック" panose="020B0400000000000000" pitchFamily="50" charset="-128"/>
            </a:endParaRPr>
          </a:p>
          <a:p>
            <a:pPr algn="just" fontAlgn="base"/>
            <a:r>
              <a:rPr lang="ja-JP" altLang="en-US" sz="1400">
                <a:latin typeface="BIZ UDPゴシック" panose="020B0400000000000000" pitchFamily="50" charset="-128"/>
                <a:ea typeface="BIZ UDPゴシック" panose="020B0400000000000000" pitchFamily="50" charset="-128"/>
              </a:rPr>
              <a:t>③産業化・社会実装化に向け高いリーダーシップを有すること</a:t>
            </a:r>
            <a:endParaRPr lang="en-US" altLang="ja-JP" sz="1400">
              <a:latin typeface="BIZ UDPゴシック" panose="020B0400000000000000" pitchFamily="50" charset="-128"/>
              <a:ea typeface="BIZ UDPゴシック" panose="020B0400000000000000" pitchFamily="50" charset="-128"/>
            </a:endParaRPr>
          </a:p>
          <a:p>
            <a:pPr algn="just" fontAlgn="base"/>
            <a:r>
              <a:rPr lang="ja-JP" altLang="en-US" sz="1400">
                <a:latin typeface="BIZ UDPゴシック" panose="020B0400000000000000" pitchFamily="50" charset="-128"/>
                <a:ea typeface="BIZ UDPゴシック" panose="020B0400000000000000" pitchFamily="50" charset="-128"/>
              </a:rPr>
              <a:t>④戦略実行と成果への</a:t>
            </a:r>
            <a:r>
              <a:rPr lang="ja-JP" altLang="en-US" sz="1400">
                <a:solidFill>
                  <a:srgbClr val="000000"/>
                </a:solidFill>
                <a:latin typeface="BIZ UDPゴシック" panose="020B0400000000000000" pitchFamily="50" charset="-128"/>
                <a:ea typeface="BIZ UDPゴシック" panose="020B0400000000000000" pitchFamily="50" charset="-128"/>
              </a:rPr>
              <a:t>責任感を有すること</a:t>
            </a:r>
            <a:endParaRPr lang="en-US" altLang="ja-JP" sz="1400">
              <a:solidFill>
                <a:srgbClr val="000000"/>
              </a:solidFill>
              <a:latin typeface="BIZ UDPゴシック" panose="020B0400000000000000" pitchFamily="50" charset="-128"/>
              <a:ea typeface="BIZ UDPゴシック" panose="020B0400000000000000" pitchFamily="50" charset="-128"/>
            </a:endParaRPr>
          </a:p>
          <a:p>
            <a:pPr algn="just" fontAlgn="base">
              <a:lnSpc>
                <a:spcPct val="150000"/>
              </a:lnSpc>
            </a:pPr>
            <a:endParaRPr lang="en-US" altLang="ja-JP" sz="1400">
              <a:solidFill>
                <a:srgbClr val="000000"/>
              </a:solidFill>
              <a:latin typeface="BIZ UDゴシック" panose="020B0400000000000000" pitchFamily="49" charset="-128"/>
              <a:ea typeface="BIZ UDゴシック" panose="020B0400000000000000" pitchFamily="49" charset="-128"/>
            </a:endParaRPr>
          </a:p>
          <a:p>
            <a:pPr algn="just" fontAlgn="base">
              <a:lnSpc>
                <a:spcPct val="150000"/>
              </a:lnSpc>
            </a:pPr>
            <a:endParaRPr lang="en-US" altLang="ja-JP" sz="1400">
              <a:solidFill>
                <a:srgbClr val="000000"/>
              </a:solidFill>
              <a:latin typeface="BIZ UDゴシック" panose="020B0400000000000000" pitchFamily="49" charset="-128"/>
              <a:ea typeface="BIZ UDゴシック" panose="020B0400000000000000" pitchFamily="49" charset="-128"/>
            </a:endParaRPr>
          </a:p>
          <a:p>
            <a:pPr algn="just" fontAlgn="base">
              <a:lnSpc>
                <a:spcPct val="150000"/>
              </a:lnSpc>
            </a:pPr>
            <a:endParaRPr lang="en-US" altLang="ja-JP" sz="1400">
              <a:solidFill>
                <a:srgbClr val="000000"/>
              </a:solidFill>
              <a:latin typeface="BIZ UDゴシック" panose="020B0400000000000000" pitchFamily="49" charset="-128"/>
              <a:ea typeface="BIZ UDゴシック" panose="020B0400000000000000" pitchFamily="49" charset="-128"/>
            </a:endParaRPr>
          </a:p>
          <a:p>
            <a:pPr algn="just" fontAlgn="base">
              <a:lnSpc>
                <a:spcPct val="150000"/>
              </a:lnSpc>
            </a:pPr>
            <a:endParaRPr lang="en-US" altLang="ja-JP" sz="1400">
              <a:solidFill>
                <a:srgbClr val="000000"/>
              </a:solidFill>
              <a:latin typeface="BIZ UDゴシック" panose="020B0400000000000000" pitchFamily="49" charset="-128"/>
              <a:ea typeface="BIZ UDゴシック" panose="020B0400000000000000" pitchFamily="49" charset="-128"/>
            </a:endParaRPr>
          </a:p>
          <a:p>
            <a:pPr algn="just" fontAlgn="base">
              <a:lnSpc>
                <a:spcPct val="150000"/>
              </a:lnSpc>
            </a:pPr>
            <a:endParaRPr lang="en-US" altLang="ja-JP" sz="1400">
              <a:solidFill>
                <a:srgbClr val="000000"/>
              </a:solidFill>
              <a:latin typeface="BIZ UDゴシック" panose="020B0400000000000000" pitchFamily="49" charset="-128"/>
              <a:ea typeface="BIZ UDゴシック" panose="020B0400000000000000" pitchFamily="49" charset="-128"/>
            </a:endParaRPr>
          </a:p>
        </p:txBody>
      </p:sp>
      <p:sp>
        <p:nvSpPr>
          <p:cNvPr id="28" name="テキスト ボックス 27">
            <a:extLst>
              <a:ext uri="{FF2B5EF4-FFF2-40B4-BE49-F238E27FC236}">
                <a16:creationId xmlns:a16="http://schemas.microsoft.com/office/drawing/2014/main" id="{7AC96F3B-1258-7634-676B-B70A61910AF2}"/>
              </a:ext>
            </a:extLst>
          </p:cNvPr>
          <p:cNvSpPr txBox="1"/>
          <p:nvPr/>
        </p:nvSpPr>
        <p:spPr>
          <a:xfrm>
            <a:off x="6312167" y="3484184"/>
            <a:ext cx="4426944" cy="338554"/>
          </a:xfrm>
          <a:prstGeom prst="rect">
            <a:avLst/>
          </a:prstGeom>
          <a:noFill/>
          <a:ln>
            <a:noFill/>
          </a:ln>
        </p:spPr>
        <p:txBody>
          <a:bodyPr wrap="square">
            <a:spAutoFit/>
          </a:bodyPr>
          <a:lstStyle/>
          <a:p>
            <a:pPr algn="just" fontAlgn="base"/>
            <a:r>
              <a:rPr lang="ja-JP" altLang="en-US" sz="1600" b="1">
                <a:solidFill>
                  <a:srgbClr val="000000"/>
                </a:solidFill>
                <a:latin typeface="BIZ UDPゴシック" panose="020B0400000000000000" pitchFamily="50" charset="-128"/>
                <a:ea typeface="BIZ UDPゴシック" panose="020B0400000000000000" pitchFamily="50" charset="-128"/>
              </a:rPr>
              <a:t>（３）プロジェクトの選定基準</a:t>
            </a:r>
            <a:endParaRPr lang="en-US" altLang="ja-JP" sz="1600" b="1">
              <a:solidFill>
                <a:srgbClr val="000000"/>
              </a:solidFill>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0B6E81FB-557F-9DC3-FE42-E3D402CD8F25}"/>
              </a:ext>
            </a:extLst>
          </p:cNvPr>
          <p:cNvSpPr txBox="1"/>
          <p:nvPr/>
        </p:nvSpPr>
        <p:spPr>
          <a:xfrm>
            <a:off x="442521" y="1947183"/>
            <a:ext cx="4426944" cy="338554"/>
          </a:xfrm>
          <a:prstGeom prst="rect">
            <a:avLst/>
          </a:prstGeom>
          <a:noFill/>
          <a:ln>
            <a:noFill/>
          </a:ln>
        </p:spPr>
        <p:txBody>
          <a:bodyPr wrap="square">
            <a:spAutoFit/>
          </a:bodyPr>
          <a:lstStyle/>
          <a:p>
            <a:pPr algn="just" fontAlgn="base"/>
            <a:r>
              <a:rPr lang="ja-JP" altLang="en-US" sz="1600" b="1">
                <a:solidFill>
                  <a:srgbClr val="000000"/>
                </a:solidFill>
                <a:latin typeface="BIZ UDPゴシック" panose="020B0400000000000000" pitchFamily="50" charset="-128"/>
                <a:ea typeface="BIZ UDPゴシック" panose="020B0400000000000000" pitchFamily="50" charset="-128"/>
              </a:rPr>
              <a:t>（１）実装化に取り組む分野の選定基準</a:t>
            </a:r>
            <a:endParaRPr lang="en-US" altLang="ja-JP" sz="1600" b="1" strike="sngStrike">
              <a:solidFill>
                <a:srgbClr val="FF0000"/>
              </a:solidFill>
              <a:highlight>
                <a:srgbClr val="FFFF00"/>
              </a:highlight>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AF99E1F4-AF75-2CD4-895C-39D21D2B1F28}"/>
              </a:ext>
            </a:extLst>
          </p:cNvPr>
          <p:cNvSpPr txBox="1"/>
          <p:nvPr/>
        </p:nvSpPr>
        <p:spPr>
          <a:xfrm>
            <a:off x="551876" y="2365693"/>
            <a:ext cx="10752160" cy="1006879"/>
          </a:xfrm>
          <a:prstGeom prst="rect">
            <a:avLst/>
          </a:prstGeom>
          <a:noFill/>
          <a:ln w="12700">
            <a:solidFill>
              <a:schemeClr val="tx2"/>
            </a:solidFill>
          </a:ln>
        </p:spPr>
        <p:txBody>
          <a:bodyPr wrap="square">
            <a:spAutoFit/>
          </a:bodyPr>
          <a:lstStyle/>
          <a:p>
            <a:pPr algn="just" fontAlgn="base">
              <a:lnSpc>
                <a:spcPct val="150000"/>
              </a:lnSpc>
            </a:pPr>
            <a:r>
              <a:rPr lang="ja-JP" altLang="en-US" sz="1400">
                <a:solidFill>
                  <a:srgbClr val="000000"/>
                </a:solidFill>
                <a:latin typeface="BIZ UDPゴシック" panose="020B0400000000000000" pitchFamily="50" charset="-128"/>
                <a:ea typeface="BIZ UDPゴシック" panose="020B0400000000000000" pitchFamily="50" charset="-128"/>
              </a:rPr>
              <a:t>①</a:t>
            </a:r>
            <a:r>
              <a:rPr lang="en-US" altLang="ja-JP" sz="1400">
                <a:solidFill>
                  <a:srgbClr val="000000"/>
                </a:solidFill>
                <a:latin typeface="BIZ UDPゴシック" panose="020B0400000000000000" pitchFamily="50" charset="-128"/>
                <a:ea typeface="BIZ UDPゴシック" panose="020B0400000000000000" pitchFamily="50" charset="-128"/>
              </a:rPr>
              <a:t>R7</a:t>
            </a:r>
            <a:r>
              <a:rPr lang="ja-JP" altLang="en-US" sz="1400">
                <a:solidFill>
                  <a:srgbClr val="000000"/>
                </a:solidFill>
                <a:latin typeface="BIZ UDPゴシック" panose="020B0400000000000000" pitchFamily="50" charset="-128"/>
                <a:ea typeface="BIZ UDPゴシック" panose="020B0400000000000000" pitchFamily="50" charset="-128"/>
              </a:rPr>
              <a:t>年</a:t>
            </a:r>
            <a:r>
              <a:rPr lang="en-US" altLang="ja-JP" sz="1400">
                <a:solidFill>
                  <a:srgbClr val="000000"/>
                </a:solidFill>
                <a:latin typeface="BIZ UDPゴシック" panose="020B0400000000000000" pitchFamily="50" charset="-128"/>
                <a:ea typeface="BIZ UDPゴシック" panose="020B0400000000000000" pitchFamily="50" charset="-128"/>
              </a:rPr>
              <a:t>11</a:t>
            </a:r>
            <a:r>
              <a:rPr lang="ja-JP" altLang="en-US" sz="1400">
                <a:solidFill>
                  <a:srgbClr val="000000"/>
                </a:solidFill>
                <a:latin typeface="BIZ UDPゴシック" panose="020B0400000000000000" pitchFamily="50" charset="-128"/>
                <a:ea typeface="BIZ UDPゴシック" panose="020B0400000000000000" pitchFamily="50" charset="-128"/>
              </a:rPr>
              <a:t>月に国が策定した「１７の重点投資分野で挙げられた分類・項目」</a:t>
            </a:r>
            <a:endParaRPr lang="en-US" altLang="ja-JP" sz="1400">
              <a:solidFill>
                <a:srgbClr val="000000"/>
              </a:solidFill>
              <a:latin typeface="BIZ UDPゴシック" panose="020B0400000000000000" pitchFamily="50" charset="-128"/>
              <a:ea typeface="BIZ UDPゴシック" panose="020B0400000000000000" pitchFamily="50" charset="-128"/>
            </a:endParaRPr>
          </a:p>
          <a:p>
            <a:pPr algn="just" fontAlgn="base">
              <a:lnSpc>
                <a:spcPct val="150000"/>
              </a:lnSpc>
            </a:pPr>
            <a:r>
              <a:rPr lang="ja-JP" altLang="en-US" sz="1400">
                <a:solidFill>
                  <a:srgbClr val="000000"/>
                </a:solidFill>
                <a:latin typeface="BIZ UDPゴシック" panose="020B0400000000000000" pitchFamily="50" charset="-128"/>
                <a:ea typeface="BIZ UDPゴシック" panose="020B0400000000000000" pitchFamily="50" charset="-128"/>
              </a:rPr>
              <a:t>②</a:t>
            </a:r>
            <a:r>
              <a:rPr lang="en-US" altLang="ja-JP" sz="1400">
                <a:solidFill>
                  <a:srgbClr val="000000"/>
                </a:solidFill>
                <a:latin typeface="BIZ UDPゴシック" panose="020B0400000000000000" pitchFamily="50" charset="-128"/>
                <a:ea typeface="BIZ UDPゴシック" panose="020B0400000000000000" pitchFamily="50" charset="-128"/>
              </a:rPr>
              <a:t>R7</a:t>
            </a:r>
            <a:r>
              <a:rPr lang="ja-JP" altLang="en-US" sz="1400">
                <a:solidFill>
                  <a:srgbClr val="000000"/>
                </a:solidFill>
                <a:latin typeface="BIZ UDPゴシック" panose="020B0400000000000000" pitchFamily="50" charset="-128"/>
                <a:ea typeface="BIZ UDPゴシック" panose="020B0400000000000000" pitchFamily="50" charset="-128"/>
              </a:rPr>
              <a:t>年</a:t>
            </a:r>
            <a:r>
              <a:rPr lang="en-US" altLang="ja-JP" sz="1400">
                <a:solidFill>
                  <a:srgbClr val="000000"/>
                </a:solidFill>
                <a:latin typeface="BIZ UDPゴシック" panose="020B0400000000000000" pitchFamily="50" charset="-128"/>
                <a:ea typeface="BIZ UDPゴシック" panose="020B0400000000000000" pitchFamily="50" charset="-128"/>
              </a:rPr>
              <a:t>6</a:t>
            </a:r>
            <a:r>
              <a:rPr lang="ja-JP" altLang="en-US" sz="1400">
                <a:solidFill>
                  <a:srgbClr val="000000"/>
                </a:solidFill>
                <a:latin typeface="BIZ UDPゴシック" panose="020B0400000000000000" pitchFamily="50" charset="-128"/>
                <a:ea typeface="BIZ UDPゴシック" panose="020B0400000000000000" pitchFamily="50" charset="-128"/>
              </a:rPr>
              <a:t>月に近畿経済産業局が作成した「関西における成長分野ポテンシャルマップ」　のうち、万博を契機に会場内外で披露され、</a:t>
            </a:r>
            <a:endParaRPr lang="en-US" altLang="ja-JP" sz="1400">
              <a:solidFill>
                <a:srgbClr val="000000"/>
              </a:solidFill>
              <a:latin typeface="BIZ UDPゴシック" panose="020B0400000000000000" pitchFamily="50" charset="-128"/>
              <a:ea typeface="BIZ UDPゴシック" panose="020B0400000000000000" pitchFamily="50" charset="-128"/>
            </a:endParaRPr>
          </a:p>
          <a:p>
            <a:pPr algn="just" fontAlgn="base">
              <a:lnSpc>
                <a:spcPct val="150000"/>
              </a:lnSpc>
            </a:pPr>
            <a:r>
              <a:rPr lang="ja-JP" altLang="en-US" sz="1400">
                <a:solidFill>
                  <a:srgbClr val="000000"/>
                </a:solidFill>
                <a:latin typeface="BIZ UDPゴシック" panose="020B0400000000000000" pitchFamily="50" charset="-128"/>
                <a:ea typeface="BIZ UDPゴシック" panose="020B0400000000000000" pitchFamily="50" charset="-128"/>
              </a:rPr>
              <a:t>　 関西が強みを有する分野</a:t>
            </a:r>
            <a:endParaRPr lang="en-US" altLang="ja-JP" sz="1400">
              <a:solidFill>
                <a:srgbClr val="000000"/>
              </a:solidFill>
              <a:latin typeface="BIZ UDPゴシック" panose="020B0400000000000000" pitchFamily="50" charset="-128"/>
              <a:ea typeface="BIZ UDPゴシック" panose="020B0400000000000000" pitchFamily="50" charset="-128"/>
            </a:endParaRPr>
          </a:p>
        </p:txBody>
      </p:sp>
      <p:sp>
        <p:nvSpPr>
          <p:cNvPr id="10" name="正方形/長方形 9">
            <a:extLst>
              <a:ext uri="{FF2B5EF4-FFF2-40B4-BE49-F238E27FC236}">
                <a16:creationId xmlns:a16="http://schemas.microsoft.com/office/drawing/2014/main" id="{6FCABEF7-FE7E-8EB9-942A-F7CF1846DFEE}"/>
              </a:ext>
            </a:extLst>
          </p:cNvPr>
          <p:cNvSpPr/>
          <p:nvPr/>
        </p:nvSpPr>
        <p:spPr>
          <a:xfrm>
            <a:off x="365443" y="757084"/>
            <a:ext cx="11461111" cy="11097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7" indent="-285757" defTabSz="914423">
              <a:spcBef>
                <a:spcPts val="601"/>
              </a:spcBef>
              <a:buFont typeface="Arial" panose="020B0604020202020204" pitchFamily="34" charset="0"/>
              <a:buChar char="•"/>
              <a:defRPr/>
            </a:pPr>
            <a:r>
              <a:rPr lang="ja-JP" altLang="en-US" sz="1600" spc="-150">
                <a:solidFill>
                  <a:schemeClr val="tx1"/>
                </a:solidFill>
                <a:latin typeface="BIZ UDPゴシック" panose="020B0400000000000000" pitchFamily="50" charset="-128"/>
                <a:ea typeface="BIZ UDPゴシック" panose="020B0400000000000000" pitchFamily="50" charset="-128"/>
              </a:rPr>
              <a:t>実装化に取り組む分野については、国の成長戦略の重点分野、関西の強み、有識者の意見等をふまえ（１）を基準とする</a:t>
            </a:r>
            <a:endParaRPr lang="en-US" altLang="ja-JP" sz="1600" strike="sngStrike" spc="-150">
              <a:solidFill>
                <a:srgbClr val="FF0000"/>
              </a:solidFill>
              <a:highlight>
                <a:srgbClr val="FFFF00"/>
              </a:highlight>
              <a:latin typeface="BIZ UDPゴシック" panose="020B0400000000000000" pitchFamily="50" charset="-128"/>
              <a:ea typeface="BIZ UDPゴシック" panose="020B0400000000000000" pitchFamily="50" charset="-128"/>
            </a:endParaRPr>
          </a:p>
          <a:p>
            <a:pPr marL="285757" indent="-285757" defTabSz="914423">
              <a:spcBef>
                <a:spcPts val="601"/>
              </a:spcBef>
              <a:buFont typeface="Arial" panose="020B0604020202020204" pitchFamily="34" charset="0"/>
              <a:buChar char="•"/>
              <a:defRPr/>
            </a:pPr>
            <a:r>
              <a:rPr lang="ja-JP" altLang="en-US" sz="1600">
                <a:solidFill>
                  <a:schemeClr val="tx1"/>
                </a:solidFill>
                <a:latin typeface="BIZ UDPゴシック" panose="020B0400000000000000" pitchFamily="50" charset="-128"/>
                <a:ea typeface="BIZ UDPゴシック" panose="020B0400000000000000" pitchFamily="50" charset="-128"/>
              </a:rPr>
              <a:t>加えて、各分野を強力に牽引するプロジェクトリーダーと万博で披露された世界に伍する先端技術等の実装化プロジェクトの選定については、（２）（３）を基準とする。</a:t>
            </a:r>
          </a:p>
        </p:txBody>
      </p:sp>
      <p:grpSp>
        <p:nvGrpSpPr>
          <p:cNvPr id="2" name="グループ化 1">
            <a:extLst>
              <a:ext uri="{FF2B5EF4-FFF2-40B4-BE49-F238E27FC236}">
                <a16:creationId xmlns:a16="http://schemas.microsoft.com/office/drawing/2014/main" id="{7DD27738-8E78-8929-E8FA-B07DE08FCD94}"/>
              </a:ext>
            </a:extLst>
          </p:cNvPr>
          <p:cNvGrpSpPr/>
          <p:nvPr/>
        </p:nvGrpSpPr>
        <p:grpSpPr>
          <a:xfrm>
            <a:off x="954816" y="4912451"/>
            <a:ext cx="4556365" cy="1265527"/>
            <a:chOff x="954816" y="4912451"/>
            <a:chExt cx="4556365" cy="1265527"/>
          </a:xfrm>
        </p:grpSpPr>
        <p:grpSp>
          <p:nvGrpSpPr>
            <p:cNvPr id="12" name="グループ化 11">
              <a:extLst>
                <a:ext uri="{FF2B5EF4-FFF2-40B4-BE49-F238E27FC236}">
                  <a16:creationId xmlns:a16="http://schemas.microsoft.com/office/drawing/2014/main" id="{0B2550E8-9F45-8A77-AC12-8D77A410FE0E}"/>
                </a:ext>
              </a:extLst>
            </p:cNvPr>
            <p:cNvGrpSpPr/>
            <p:nvPr/>
          </p:nvGrpSpPr>
          <p:grpSpPr>
            <a:xfrm>
              <a:off x="954816" y="4912451"/>
              <a:ext cx="1780263" cy="1265527"/>
              <a:chOff x="6135328" y="1467260"/>
              <a:chExt cx="2725764" cy="2456548"/>
            </a:xfrm>
          </p:grpSpPr>
          <p:grpSp>
            <p:nvGrpSpPr>
              <p:cNvPr id="13" name="グループ化 12">
                <a:extLst>
                  <a:ext uri="{FF2B5EF4-FFF2-40B4-BE49-F238E27FC236}">
                    <a16:creationId xmlns:a16="http://schemas.microsoft.com/office/drawing/2014/main" id="{85E858AC-007E-C455-7CDA-9D1A4BB3C9FE}"/>
                  </a:ext>
                </a:extLst>
              </p:cNvPr>
              <p:cNvGrpSpPr/>
              <p:nvPr/>
            </p:nvGrpSpPr>
            <p:grpSpPr>
              <a:xfrm>
                <a:off x="6135328" y="1467260"/>
                <a:ext cx="2725764" cy="2456548"/>
                <a:chOff x="6303903" y="3826544"/>
                <a:chExt cx="2725764" cy="2456548"/>
              </a:xfrm>
            </p:grpSpPr>
            <p:grpSp>
              <p:nvGrpSpPr>
                <p:cNvPr id="15" name="グループ化 14">
                  <a:extLst>
                    <a:ext uri="{FF2B5EF4-FFF2-40B4-BE49-F238E27FC236}">
                      <a16:creationId xmlns:a16="http://schemas.microsoft.com/office/drawing/2014/main" id="{465F46C4-8BB5-7F1A-AE1E-916CBC10E4AD}"/>
                    </a:ext>
                  </a:extLst>
                </p:cNvPr>
                <p:cNvGrpSpPr/>
                <p:nvPr/>
              </p:nvGrpSpPr>
              <p:grpSpPr>
                <a:xfrm>
                  <a:off x="6303903" y="3826544"/>
                  <a:ext cx="2725764" cy="2456548"/>
                  <a:chOff x="6303903" y="3826544"/>
                  <a:chExt cx="2725764" cy="2456548"/>
                </a:xfrm>
              </p:grpSpPr>
              <p:sp>
                <p:nvSpPr>
                  <p:cNvPr id="19" name="楕円 18">
                    <a:extLst>
                      <a:ext uri="{FF2B5EF4-FFF2-40B4-BE49-F238E27FC236}">
                        <a16:creationId xmlns:a16="http://schemas.microsoft.com/office/drawing/2014/main" id="{87901EEF-4985-08EB-16EA-D20A9620FB09}"/>
                      </a:ext>
                    </a:extLst>
                  </p:cNvPr>
                  <p:cNvSpPr/>
                  <p:nvPr/>
                </p:nvSpPr>
                <p:spPr>
                  <a:xfrm>
                    <a:off x="6898758" y="3826544"/>
                    <a:ext cx="1548000" cy="1548000"/>
                  </a:xfrm>
                  <a:prstGeom prst="ellipse">
                    <a:avLst/>
                  </a:prstGeom>
                  <a:solidFill>
                    <a:srgbClr val="0A2DFE">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楕円 19">
                    <a:extLst>
                      <a:ext uri="{FF2B5EF4-FFF2-40B4-BE49-F238E27FC236}">
                        <a16:creationId xmlns:a16="http://schemas.microsoft.com/office/drawing/2014/main" id="{7B7F724E-0E55-BBE1-F01F-374A179D7BA6}"/>
                      </a:ext>
                    </a:extLst>
                  </p:cNvPr>
                  <p:cNvSpPr/>
                  <p:nvPr/>
                </p:nvSpPr>
                <p:spPr>
                  <a:xfrm>
                    <a:off x="6303903" y="4735092"/>
                    <a:ext cx="1548000" cy="1548000"/>
                  </a:xfrm>
                  <a:prstGeom prst="ellipse">
                    <a:avLst/>
                  </a:prstGeom>
                  <a:solidFill>
                    <a:srgbClr val="10E26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楕円 20">
                    <a:extLst>
                      <a:ext uri="{FF2B5EF4-FFF2-40B4-BE49-F238E27FC236}">
                        <a16:creationId xmlns:a16="http://schemas.microsoft.com/office/drawing/2014/main" id="{C432BCA5-37E2-3636-E07C-9D68924DB90B}"/>
                      </a:ext>
                    </a:extLst>
                  </p:cNvPr>
                  <p:cNvSpPr/>
                  <p:nvPr/>
                </p:nvSpPr>
                <p:spPr>
                  <a:xfrm>
                    <a:off x="7481667" y="4734310"/>
                    <a:ext cx="1548000" cy="1548000"/>
                  </a:xfrm>
                  <a:prstGeom prst="ellipse">
                    <a:avLst/>
                  </a:prstGeom>
                  <a:solidFill>
                    <a:srgbClr val="F03EE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テキスト ボックス 15">
                  <a:extLst>
                    <a:ext uri="{FF2B5EF4-FFF2-40B4-BE49-F238E27FC236}">
                      <a16:creationId xmlns:a16="http://schemas.microsoft.com/office/drawing/2014/main" id="{3EB8D81D-EC0C-CE39-9B0B-CB1D2895379F}"/>
                    </a:ext>
                  </a:extLst>
                </p:cNvPr>
                <p:cNvSpPr txBox="1"/>
                <p:nvPr/>
              </p:nvSpPr>
              <p:spPr>
                <a:xfrm>
                  <a:off x="6961176" y="4201388"/>
                  <a:ext cx="1423163" cy="519447"/>
                </a:xfrm>
                <a:prstGeom prst="rect">
                  <a:avLst/>
                </a:prstGeom>
                <a:noFill/>
              </p:spPr>
              <p:txBody>
                <a:bodyPr wrap="square">
                  <a:spAutoFit/>
                </a:bodyPr>
                <a:lstStyle/>
                <a:p>
                  <a:pPr algn="ctr" defTabSz="1733550">
                    <a:lnSpc>
                      <a:spcPct val="80000"/>
                    </a:lnSpc>
                    <a:spcBef>
                      <a:spcPct val="0"/>
                    </a:spcBef>
                    <a:spcAft>
                      <a:spcPct val="35000"/>
                    </a:spcAft>
                    <a:defRPr/>
                  </a:pPr>
                  <a:r>
                    <a:rPr kumimoji="1" lang="ja-JP" altLang="en-US" sz="1200">
                      <a:solidFill>
                        <a:schemeClr val="tx1"/>
                      </a:solidFill>
                      <a:latin typeface="BIZ UDPゴシック" panose="020B0400000000000000" pitchFamily="50" charset="-128"/>
                      <a:ea typeface="BIZ UDPゴシック" panose="020B0400000000000000" pitchFamily="50" charset="-128"/>
                    </a:rPr>
                    <a:t>知見</a:t>
                  </a:r>
                  <a:endParaRPr kumimoji="1" lang="en-US" altLang="ja-JP" sz="1200">
                    <a:solidFill>
                      <a:schemeClr val="tx1"/>
                    </a:solidFill>
                    <a:latin typeface="BIZ UDPゴシック" panose="020B0400000000000000" pitchFamily="50" charset="-128"/>
                    <a:ea typeface="BIZ UDPゴシック" panose="020B0400000000000000" pitchFamily="50" charset="-128"/>
                  </a:endParaRPr>
                </a:p>
                <a:p>
                  <a:pPr algn="ctr" defTabSz="1733550">
                    <a:lnSpc>
                      <a:spcPct val="80000"/>
                    </a:lnSpc>
                    <a:spcBef>
                      <a:spcPct val="0"/>
                    </a:spcBef>
                    <a:spcAft>
                      <a:spcPct val="35000"/>
                    </a:spcAft>
                    <a:defRPr/>
                  </a:pPr>
                  <a:r>
                    <a:rPr kumimoji="1" lang="ja-JP" altLang="en-US" sz="1200">
                      <a:solidFill>
                        <a:schemeClr val="tx1"/>
                      </a:solidFill>
                      <a:latin typeface="BIZ UDPゴシック" panose="020B0400000000000000" pitchFamily="50" charset="-128"/>
                      <a:ea typeface="BIZ UDPゴシック" panose="020B0400000000000000" pitchFamily="50" charset="-128"/>
                    </a:rPr>
                    <a:t>実績</a:t>
                  </a:r>
                  <a:endParaRPr kumimoji="1" lang="en-US" altLang="ja-JP" sz="1200">
                    <a:solidFill>
                      <a:schemeClr val="tx1"/>
                    </a:solidFill>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CD74DEE3-AB05-CAC5-DC72-D9E9A19550A2}"/>
                    </a:ext>
                  </a:extLst>
                </p:cNvPr>
                <p:cNvSpPr txBox="1"/>
                <p:nvPr/>
              </p:nvSpPr>
              <p:spPr>
                <a:xfrm>
                  <a:off x="6343328" y="5357580"/>
                  <a:ext cx="1423163" cy="275625"/>
                </a:xfrm>
                <a:prstGeom prst="rect">
                  <a:avLst/>
                </a:prstGeom>
                <a:noFill/>
              </p:spPr>
              <p:txBody>
                <a:bodyPr wrap="square">
                  <a:spAutoFit/>
                </a:bodyPr>
                <a:lstStyle/>
                <a:p>
                  <a:pPr algn="ctr" defTabSz="1733550">
                    <a:lnSpc>
                      <a:spcPct val="80000"/>
                    </a:lnSpc>
                    <a:spcBef>
                      <a:spcPct val="0"/>
                    </a:spcBef>
                    <a:spcAft>
                      <a:spcPct val="35000"/>
                    </a:spcAft>
                    <a:defRPr/>
                  </a:pPr>
                  <a:r>
                    <a:rPr lang="ja-JP" altLang="en-US" sz="1200">
                      <a:latin typeface="BIZ UDPゴシック" panose="020B0400000000000000" pitchFamily="50" charset="-128"/>
                      <a:ea typeface="BIZ UDPゴシック" panose="020B0400000000000000" pitchFamily="50" charset="-128"/>
                    </a:rPr>
                    <a:t>主導力</a:t>
                  </a:r>
                  <a:endParaRPr kumimoji="1" lang="en-US" altLang="ja-JP" sz="1200">
                    <a:solidFill>
                      <a:schemeClr val="tx1"/>
                    </a:solidFill>
                    <a:latin typeface="BIZ UDPゴシック" panose="020B0400000000000000" pitchFamily="50" charset="-128"/>
                    <a:ea typeface="BIZ UDPゴシック" panose="020B0400000000000000" pitchFamily="50" charset="-128"/>
                  </a:endParaRPr>
                </a:p>
              </p:txBody>
            </p:sp>
            <p:sp>
              <p:nvSpPr>
                <p:cNvPr id="18" name="テキスト ボックス 17">
                  <a:extLst>
                    <a:ext uri="{FF2B5EF4-FFF2-40B4-BE49-F238E27FC236}">
                      <a16:creationId xmlns:a16="http://schemas.microsoft.com/office/drawing/2014/main" id="{9E6E1DA5-BACC-73A1-9EDE-54F2D8E970EA}"/>
                    </a:ext>
                  </a:extLst>
                </p:cNvPr>
                <p:cNvSpPr txBox="1"/>
                <p:nvPr/>
              </p:nvSpPr>
              <p:spPr>
                <a:xfrm>
                  <a:off x="7579024" y="5357971"/>
                  <a:ext cx="1423163" cy="275625"/>
                </a:xfrm>
                <a:prstGeom prst="rect">
                  <a:avLst/>
                </a:prstGeom>
                <a:noFill/>
              </p:spPr>
              <p:txBody>
                <a:bodyPr wrap="square">
                  <a:spAutoFit/>
                </a:bodyPr>
                <a:lstStyle/>
                <a:p>
                  <a:pPr algn="ctr" defTabSz="1733550">
                    <a:lnSpc>
                      <a:spcPct val="80000"/>
                    </a:lnSpc>
                    <a:spcBef>
                      <a:spcPct val="0"/>
                    </a:spcBef>
                    <a:spcAft>
                      <a:spcPct val="35000"/>
                    </a:spcAft>
                    <a:defRPr/>
                  </a:pPr>
                  <a:r>
                    <a:rPr lang="ja-JP" altLang="en-US" sz="1200">
                      <a:latin typeface="BIZ UDPゴシック" panose="020B0400000000000000" pitchFamily="50" charset="-128"/>
                      <a:ea typeface="BIZ UDPゴシック" panose="020B0400000000000000" pitchFamily="50" charset="-128"/>
                    </a:rPr>
                    <a:t>人脈</a:t>
                  </a:r>
                  <a:endParaRPr kumimoji="1" lang="en-US" altLang="ja-JP" sz="1200">
                    <a:solidFill>
                      <a:schemeClr val="tx1"/>
                    </a:solidFill>
                    <a:latin typeface="BIZ UDPゴシック" panose="020B0400000000000000" pitchFamily="50" charset="-128"/>
                    <a:ea typeface="BIZ UDPゴシック" panose="020B0400000000000000" pitchFamily="50" charset="-128"/>
                  </a:endParaRPr>
                </a:p>
              </p:txBody>
            </p:sp>
          </p:grpSp>
          <p:sp>
            <p:nvSpPr>
              <p:cNvPr id="14" name="フリーフォーム: 図形 13">
                <a:extLst>
                  <a:ext uri="{FF2B5EF4-FFF2-40B4-BE49-F238E27FC236}">
                    <a16:creationId xmlns:a16="http://schemas.microsoft.com/office/drawing/2014/main" id="{4D8180BC-E1C7-7BC2-36C3-0B0ADF4EE053}"/>
                  </a:ext>
                </a:extLst>
              </p:cNvPr>
              <p:cNvSpPr/>
              <p:nvPr/>
            </p:nvSpPr>
            <p:spPr>
              <a:xfrm>
                <a:off x="7311237" y="2680626"/>
                <a:ext cx="339218" cy="364952"/>
              </a:xfrm>
              <a:custGeom>
                <a:avLst/>
                <a:gdLst>
                  <a:gd name="connsiteX0" fmla="*/ 170826 w 339218"/>
                  <a:gd name="connsiteY0" fmla="*/ 0 h 364952"/>
                  <a:gd name="connsiteX1" fmla="*/ 242392 w 339218"/>
                  <a:gd name="connsiteY1" fmla="*/ 98153 h 364952"/>
                  <a:gd name="connsiteX2" fmla="*/ 338721 w 339218"/>
                  <a:gd name="connsiteY2" fmla="*/ 343512 h 364952"/>
                  <a:gd name="connsiteX3" fmla="*/ 339218 w 339218"/>
                  <a:gd name="connsiteY3" fmla="*/ 346766 h 364952"/>
                  <a:gd name="connsiteX4" fmla="*/ 331289 w 339218"/>
                  <a:gd name="connsiteY4" fmla="*/ 349227 h 364952"/>
                  <a:gd name="connsiteX5" fmla="*/ 175301 w 339218"/>
                  <a:gd name="connsiteY5" fmla="*/ 364952 h 364952"/>
                  <a:gd name="connsiteX6" fmla="*/ 38291 w 339218"/>
                  <a:gd name="connsiteY6" fmla="*/ 352863 h 364952"/>
                  <a:gd name="connsiteX7" fmla="*/ 0 w 339218"/>
                  <a:gd name="connsiteY7" fmla="*/ 342520 h 364952"/>
                  <a:gd name="connsiteX8" fmla="*/ 45035 w 339218"/>
                  <a:gd name="connsiteY8" fmla="*/ 197443 h 364952"/>
                  <a:gd name="connsiteX9" fmla="*/ 116397 w 339218"/>
                  <a:gd name="connsiteY9" fmla="*/ 65968 h 364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218" h="364952">
                    <a:moveTo>
                      <a:pt x="170826" y="0"/>
                    </a:moveTo>
                    <a:lnTo>
                      <a:pt x="242392" y="98153"/>
                    </a:lnTo>
                    <a:cubicBezTo>
                      <a:pt x="287642" y="172625"/>
                      <a:pt x="320678" y="255338"/>
                      <a:pt x="338721" y="343512"/>
                    </a:cubicBezTo>
                    <a:lnTo>
                      <a:pt x="339218" y="346766"/>
                    </a:lnTo>
                    <a:lnTo>
                      <a:pt x="331289" y="349227"/>
                    </a:lnTo>
                    <a:cubicBezTo>
                      <a:pt x="280904" y="359538"/>
                      <a:pt x="228735" y="364952"/>
                      <a:pt x="175301" y="364952"/>
                    </a:cubicBezTo>
                    <a:cubicBezTo>
                      <a:pt x="128547" y="364952"/>
                      <a:pt x="82761" y="360807"/>
                      <a:pt x="38291" y="352863"/>
                    </a:cubicBezTo>
                    <a:lnTo>
                      <a:pt x="0" y="342520"/>
                    </a:lnTo>
                    <a:lnTo>
                      <a:pt x="45035" y="197443"/>
                    </a:lnTo>
                    <a:cubicBezTo>
                      <a:pt x="64618" y="151143"/>
                      <a:pt x="88579" y="107145"/>
                      <a:pt x="116397" y="65968"/>
                    </a:cubicBezTo>
                    <a:close/>
                  </a:path>
                </a:pathLst>
              </a:custGeom>
              <a:pattFill prst="wdUpDiag">
                <a:fgClr>
                  <a:schemeClr val="tx1">
                    <a:lumMod val="65000"/>
                    <a:lumOff val="35000"/>
                  </a:schemeClr>
                </a:fgClr>
                <a:bgClr>
                  <a:schemeClr val="bg1"/>
                </a:bgClr>
              </a:patt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grpSp>
        <p:sp>
          <p:nvSpPr>
            <p:cNvPr id="22" name="下矢印 1">
              <a:extLst>
                <a:ext uri="{FF2B5EF4-FFF2-40B4-BE49-F238E27FC236}">
                  <a16:creationId xmlns:a16="http://schemas.microsoft.com/office/drawing/2014/main" id="{20F6D55E-7A91-9538-EFA0-A3C0E446CE98}"/>
                </a:ext>
              </a:extLst>
            </p:cNvPr>
            <p:cNvSpPr/>
            <p:nvPr/>
          </p:nvSpPr>
          <p:spPr>
            <a:xfrm rot="16200000">
              <a:off x="2898869" y="5389871"/>
              <a:ext cx="1048060" cy="310690"/>
            </a:xfrm>
            <a:prstGeom prst="downArrow">
              <a:avLst>
                <a:gd name="adj1" fmla="val 50000"/>
                <a:gd name="adj2" fmla="val 100000"/>
              </a:avLst>
            </a:prstGeom>
            <a:solidFill>
              <a:schemeClr val="bg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3" name="四角形: 角を丸くする 22">
              <a:extLst>
                <a:ext uri="{FF2B5EF4-FFF2-40B4-BE49-F238E27FC236}">
                  <a16:creationId xmlns:a16="http://schemas.microsoft.com/office/drawing/2014/main" id="{C7452C3F-D568-70BC-E56D-1E007E71FA67}"/>
                </a:ext>
              </a:extLst>
            </p:cNvPr>
            <p:cNvSpPr/>
            <p:nvPr/>
          </p:nvSpPr>
          <p:spPr>
            <a:xfrm>
              <a:off x="3983546" y="5021185"/>
              <a:ext cx="1527635" cy="1048061"/>
            </a:xfrm>
            <a:prstGeom prst="roundRect">
              <a:avLst/>
            </a:prstGeom>
            <a:solidFill>
              <a:srgbClr val="256EFF"/>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100"/>
                </a:lnSpc>
              </a:pPr>
              <a:r>
                <a:rPr lang="ja-JP" altLang="en-US" sz="1400" b="1">
                  <a:solidFill>
                    <a:schemeClr val="bg1"/>
                  </a:solidFill>
                  <a:latin typeface="BIZ UDPゴシック" panose="020B0400000000000000" pitchFamily="50" charset="-128"/>
                  <a:ea typeface="BIZ UDPゴシック" panose="020B0400000000000000" pitchFamily="50" charset="-128"/>
                </a:rPr>
                <a:t>実装化に向け</a:t>
              </a:r>
              <a:endParaRPr lang="en-US" altLang="ja-JP" sz="1400" b="1">
                <a:solidFill>
                  <a:schemeClr val="bg1"/>
                </a:solidFill>
                <a:latin typeface="BIZ UDPゴシック" panose="020B0400000000000000" pitchFamily="50" charset="-128"/>
                <a:ea typeface="BIZ UDPゴシック" panose="020B0400000000000000" pitchFamily="50" charset="-128"/>
              </a:endParaRPr>
            </a:p>
            <a:p>
              <a:pPr algn="ctr">
                <a:lnSpc>
                  <a:spcPts val="2100"/>
                </a:lnSpc>
              </a:pPr>
              <a:r>
                <a:rPr lang="ja-JP" altLang="en-US" sz="1400" b="1">
                  <a:solidFill>
                    <a:schemeClr val="bg1"/>
                  </a:solidFill>
                  <a:latin typeface="BIZ UDPゴシック" panose="020B0400000000000000" pitchFamily="50" charset="-128"/>
                  <a:ea typeface="BIZ UDPゴシック" panose="020B0400000000000000" pitchFamily="50" charset="-128"/>
                </a:rPr>
                <a:t>より高い</a:t>
              </a:r>
              <a:endParaRPr lang="en-US" altLang="ja-JP" sz="1400" b="1">
                <a:solidFill>
                  <a:schemeClr val="bg1"/>
                </a:solidFill>
                <a:latin typeface="BIZ UDPゴシック" panose="020B0400000000000000" pitchFamily="50" charset="-128"/>
                <a:ea typeface="BIZ UDPゴシック" panose="020B0400000000000000" pitchFamily="50" charset="-128"/>
              </a:endParaRPr>
            </a:p>
            <a:p>
              <a:pPr algn="ctr">
                <a:lnSpc>
                  <a:spcPts val="2100"/>
                </a:lnSpc>
              </a:pPr>
              <a:r>
                <a:rPr lang="ja-JP" altLang="en-US" sz="1400" b="1">
                  <a:solidFill>
                    <a:schemeClr val="bg1"/>
                  </a:solidFill>
                  <a:latin typeface="BIZ UDPゴシック" panose="020B0400000000000000" pitchFamily="50" charset="-128"/>
                  <a:ea typeface="BIZ UDPゴシック" panose="020B0400000000000000" pitchFamily="50" charset="-128"/>
                </a:rPr>
                <a:t>推進力を発揮</a:t>
              </a:r>
              <a:endParaRPr lang="en-US" altLang="ja-JP" sz="1400" b="1">
                <a:solidFill>
                  <a:schemeClr val="bg1"/>
                </a:solidFill>
                <a:latin typeface="BIZ UDPゴシック" panose="020B0400000000000000" pitchFamily="50" charset="-128"/>
                <a:ea typeface="BIZ UDPゴシック" panose="020B0400000000000000" pitchFamily="50" charset="-128"/>
              </a:endParaRPr>
            </a:p>
          </p:txBody>
        </p:sp>
      </p:grpSp>
    </p:spTree>
    <p:extLst>
      <p:ext uri="{BB962C8B-B14F-4D97-AF65-F5344CB8AC3E}">
        <p14:creationId xmlns:p14="http://schemas.microsoft.com/office/powerpoint/2010/main" val="750022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49A41-6A59-4216-1DDA-A35809496208}"/>
            </a:ext>
          </a:extLst>
        </p:cNvPr>
        <p:cNvGrpSpPr/>
        <p:nvPr/>
      </p:nvGrpSpPr>
      <p:grpSpPr>
        <a:xfrm>
          <a:off x="0" y="0"/>
          <a:ext cx="0" cy="0"/>
          <a:chOff x="0" y="0"/>
          <a:chExt cx="0" cy="0"/>
        </a:xfrm>
      </p:grpSpPr>
      <p:sp>
        <p:nvSpPr>
          <p:cNvPr id="26" name="テキスト ボックス 25">
            <a:extLst>
              <a:ext uri="{FF2B5EF4-FFF2-40B4-BE49-F238E27FC236}">
                <a16:creationId xmlns:a16="http://schemas.microsoft.com/office/drawing/2014/main" id="{BCE88DEA-43F4-EED6-83D0-F764D4E0B656}"/>
              </a:ext>
            </a:extLst>
          </p:cNvPr>
          <p:cNvSpPr txBox="1"/>
          <p:nvPr/>
        </p:nvSpPr>
        <p:spPr>
          <a:xfrm>
            <a:off x="353642" y="-209675"/>
            <a:ext cx="11718196" cy="790473"/>
          </a:xfrm>
          <a:prstGeom prst="rect">
            <a:avLst/>
          </a:prstGeom>
          <a:noFill/>
        </p:spPr>
        <p:txBody>
          <a:bodyPr wrap="square" lIns="91440" tIns="45720" rIns="91440" bIns="45720" rtlCol="0" anchor="ctr" anchorCtr="0">
            <a:spAutoFit/>
          </a:bodyPr>
          <a:lstStyle/>
          <a:p>
            <a:pPr>
              <a:lnSpc>
                <a:spcPct val="200000"/>
              </a:lnSpc>
              <a:defRPr/>
            </a:pPr>
            <a:r>
              <a:rPr lang="en-US" altLang="ja-JP" sz="2800" b="1" spc="100">
                <a:latin typeface="BIZ UDPゴシック" panose="020B0400000000000000" pitchFamily="50" charset="-128"/>
                <a:ea typeface="BIZ UDPゴシック"/>
              </a:rPr>
              <a:t>【</a:t>
            </a:r>
            <a:r>
              <a:rPr lang="en-US" altLang="ja-JP" sz="2800" b="1" spc="100" err="1">
                <a:latin typeface="BIZ UDPゴシック" panose="020B0400000000000000" pitchFamily="50" charset="-128"/>
                <a:ea typeface="BIZ UDPゴシック"/>
              </a:rPr>
              <a:t>再掲</a:t>
            </a:r>
            <a:r>
              <a:rPr lang="en-US" altLang="ja-JP" sz="2800" b="1" spc="100">
                <a:latin typeface="BIZ UDPゴシック" panose="020B0400000000000000" pitchFamily="50" charset="-128"/>
                <a:ea typeface="BIZ UDPゴシック"/>
              </a:rPr>
              <a:t>】</a:t>
            </a:r>
            <a:r>
              <a:rPr lang="ja-JP" altLang="en-US" sz="2800" b="1" spc="100">
                <a:latin typeface="BIZ UDPゴシック" panose="020B0400000000000000" pitchFamily="50" charset="-128"/>
                <a:ea typeface="BIZ UDPゴシック"/>
              </a:rPr>
              <a:t>実装化に取り組む分野</a:t>
            </a:r>
            <a:endParaRPr lang="en-US" altLang="ja-JP" sz="2800" b="1" spc="100">
              <a:latin typeface="BIZ UDPゴシック" panose="020B0400000000000000" pitchFamily="50" charset="-128"/>
              <a:ea typeface="BIZ UDPゴシック"/>
            </a:endParaRPr>
          </a:p>
        </p:txBody>
      </p:sp>
      <p:sp>
        <p:nvSpPr>
          <p:cNvPr id="6" name="テキスト ボックス 5">
            <a:extLst>
              <a:ext uri="{FF2B5EF4-FFF2-40B4-BE49-F238E27FC236}">
                <a16:creationId xmlns:a16="http://schemas.microsoft.com/office/drawing/2014/main" id="{D6E2B6B1-F735-BD5E-F429-6BDA86AABAEF}"/>
              </a:ext>
            </a:extLst>
          </p:cNvPr>
          <p:cNvSpPr txBox="1"/>
          <p:nvPr/>
        </p:nvSpPr>
        <p:spPr>
          <a:xfrm>
            <a:off x="190402" y="886820"/>
            <a:ext cx="11581685" cy="338554"/>
          </a:xfrm>
          <a:prstGeom prst="rect">
            <a:avLst/>
          </a:prstGeom>
          <a:noFill/>
          <a:ln>
            <a:noFill/>
          </a:ln>
        </p:spPr>
        <p:txBody>
          <a:bodyPr wrap="square">
            <a:spAutoFit/>
          </a:bodyPr>
          <a:lstStyle/>
          <a:p>
            <a:pPr algn="just" fontAlgn="base"/>
            <a:r>
              <a:rPr lang="ja-JP" altLang="en-US" sz="1600" b="1">
                <a:solidFill>
                  <a:srgbClr val="000000"/>
                </a:solidFill>
                <a:latin typeface="BIZ UDPゴシック" panose="020B0400000000000000" pitchFamily="50" charset="-128"/>
                <a:ea typeface="BIZ UDPゴシック" panose="020B0400000000000000" pitchFamily="50" charset="-128"/>
              </a:rPr>
              <a:t>　以下①、②に該当するもののうち、</a:t>
            </a:r>
            <a:r>
              <a:rPr lang="ja-JP" altLang="en-US" sz="1600" b="1">
                <a:latin typeface="BIZ UDPゴシック" panose="020B0400000000000000" pitchFamily="50" charset="-128"/>
                <a:ea typeface="BIZ UDPゴシック" panose="020B0400000000000000" pitchFamily="50" charset="-128"/>
              </a:rPr>
              <a:t>推進体制による支援により早期の実装化が期待される分野を選定</a:t>
            </a:r>
            <a:endParaRPr lang="en-US" altLang="ja-JP" sz="1600" b="1">
              <a:latin typeface="BIZ UDPゴシック" panose="020B0400000000000000" pitchFamily="50" charset="-128"/>
              <a:ea typeface="BIZ UDPゴシック" panose="020B0400000000000000" pitchFamily="50" charset="-128"/>
            </a:endParaRPr>
          </a:p>
        </p:txBody>
      </p:sp>
      <p:sp>
        <p:nvSpPr>
          <p:cNvPr id="40" name="テキスト ボックス 39">
            <a:extLst>
              <a:ext uri="{FF2B5EF4-FFF2-40B4-BE49-F238E27FC236}">
                <a16:creationId xmlns:a16="http://schemas.microsoft.com/office/drawing/2014/main" id="{6030FFC4-740A-805E-0F9E-5B54DA06DA9D}"/>
              </a:ext>
            </a:extLst>
          </p:cNvPr>
          <p:cNvSpPr txBox="1"/>
          <p:nvPr/>
        </p:nvSpPr>
        <p:spPr>
          <a:xfrm>
            <a:off x="402056" y="1394772"/>
            <a:ext cx="11435127" cy="768224"/>
          </a:xfrm>
          <a:prstGeom prst="rect">
            <a:avLst/>
          </a:prstGeom>
          <a:noFill/>
          <a:ln w="12700">
            <a:solidFill>
              <a:schemeClr val="tx2"/>
            </a:solidFill>
          </a:ln>
        </p:spPr>
        <p:txBody>
          <a:bodyPr wrap="square">
            <a:spAutoFit/>
          </a:bodyPr>
          <a:lstStyle/>
          <a:p>
            <a:pPr algn="just" fontAlgn="base">
              <a:lnSpc>
                <a:spcPct val="150000"/>
              </a:lnSpc>
            </a:pPr>
            <a:r>
              <a:rPr lang="ja-JP" altLang="en-US" sz="1600">
                <a:solidFill>
                  <a:srgbClr val="000000"/>
                </a:solidFill>
                <a:latin typeface="BIZ UDPゴシック" panose="020B0400000000000000" pitchFamily="50" charset="-128"/>
                <a:ea typeface="BIZ UDPゴシック" panose="020B0400000000000000" pitchFamily="50" charset="-128"/>
              </a:rPr>
              <a:t>　①国が策定した「１７の重点投資分野で挙げられた分類・項目」</a:t>
            </a:r>
          </a:p>
          <a:p>
            <a:pPr algn="just" fontAlgn="base">
              <a:lnSpc>
                <a:spcPct val="150000"/>
              </a:lnSpc>
            </a:pPr>
            <a:r>
              <a:rPr lang="ja-JP" altLang="en-US" sz="1600">
                <a:solidFill>
                  <a:srgbClr val="000000"/>
                </a:solidFill>
                <a:latin typeface="BIZ UDPゴシック" panose="020B0400000000000000" pitchFamily="50" charset="-128"/>
                <a:ea typeface="BIZ UDPゴシック" panose="020B0400000000000000" pitchFamily="50" charset="-128"/>
              </a:rPr>
              <a:t>　②近畿経済産業局が作成した「関西における成長分野ポテンシャルマップ」のうち、万博を契機に会場内外で披露された分野</a:t>
            </a:r>
            <a:endParaRPr lang="en-US" altLang="ja-JP" sz="1600">
              <a:solidFill>
                <a:srgbClr val="000000"/>
              </a:solidFill>
              <a:latin typeface="BIZ UDPゴシック" panose="020B0400000000000000" pitchFamily="50" charset="-128"/>
              <a:ea typeface="BIZ UDPゴシック" panose="020B0400000000000000" pitchFamily="50" charset="-128"/>
            </a:endParaRPr>
          </a:p>
        </p:txBody>
      </p:sp>
      <p:grpSp>
        <p:nvGrpSpPr>
          <p:cNvPr id="65" name="グループ化 64">
            <a:extLst>
              <a:ext uri="{FF2B5EF4-FFF2-40B4-BE49-F238E27FC236}">
                <a16:creationId xmlns:a16="http://schemas.microsoft.com/office/drawing/2014/main" id="{4E55B677-ADA3-F667-DD04-6B087B9FD3C1}"/>
              </a:ext>
            </a:extLst>
          </p:cNvPr>
          <p:cNvGrpSpPr/>
          <p:nvPr/>
        </p:nvGrpSpPr>
        <p:grpSpPr>
          <a:xfrm>
            <a:off x="425959" y="4724894"/>
            <a:ext cx="7485975" cy="1787097"/>
            <a:chOff x="5740401" y="4364228"/>
            <a:chExt cx="7485975" cy="1787097"/>
          </a:xfrm>
        </p:grpSpPr>
        <p:sp>
          <p:nvSpPr>
            <p:cNvPr id="66" name="四角形: 角を丸くする 65">
              <a:extLst>
                <a:ext uri="{FF2B5EF4-FFF2-40B4-BE49-F238E27FC236}">
                  <a16:creationId xmlns:a16="http://schemas.microsoft.com/office/drawing/2014/main" id="{267F7025-F37B-915C-6011-55BA5BEB569B}"/>
                </a:ext>
              </a:extLst>
            </p:cNvPr>
            <p:cNvSpPr/>
            <p:nvPr/>
          </p:nvSpPr>
          <p:spPr>
            <a:xfrm>
              <a:off x="5740401" y="4589870"/>
              <a:ext cx="7485975" cy="1561455"/>
            </a:xfrm>
            <a:prstGeom prst="roundRect">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7" name="四角形: 角を丸くする 66">
              <a:extLst>
                <a:ext uri="{FF2B5EF4-FFF2-40B4-BE49-F238E27FC236}">
                  <a16:creationId xmlns:a16="http://schemas.microsoft.com/office/drawing/2014/main" id="{15AB3F70-A7E1-8419-58DF-04BAF79AEDFD}"/>
                </a:ext>
              </a:extLst>
            </p:cNvPr>
            <p:cNvSpPr/>
            <p:nvPr/>
          </p:nvSpPr>
          <p:spPr>
            <a:xfrm>
              <a:off x="5741321" y="4364228"/>
              <a:ext cx="5858461" cy="393053"/>
            </a:xfrm>
            <a:prstGeom prst="roundRect">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spc="100">
                  <a:solidFill>
                    <a:schemeClr val="tx1"/>
                  </a:solidFill>
                  <a:latin typeface="BIZ UDPゴシック" panose="020B0400000000000000" pitchFamily="50" charset="-128"/>
                  <a:ea typeface="BIZ UDPゴシック" panose="020B0400000000000000" pitchFamily="50" charset="-128"/>
                </a:rPr>
                <a:t>関西における成長分野ポテンシャルマップ</a:t>
              </a:r>
              <a:endParaRPr kumimoji="1" lang="ja-JP" altLang="en-US" sz="1600" b="1" spc="100">
                <a:solidFill>
                  <a:schemeClr val="tx1"/>
                </a:solidFill>
                <a:latin typeface="BIZ UDPゴシック" panose="020B0400000000000000" pitchFamily="50" charset="-128"/>
                <a:ea typeface="BIZ UDPゴシック" panose="020B0400000000000000" pitchFamily="50" charset="-128"/>
              </a:endParaRPr>
            </a:p>
          </p:txBody>
        </p:sp>
        <p:sp>
          <p:nvSpPr>
            <p:cNvPr id="68" name="テキスト ボックス 67">
              <a:extLst>
                <a:ext uri="{FF2B5EF4-FFF2-40B4-BE49-F238E27FC236}">
                  <a16:creationId xmlns:a16="http://schemas.microsoft.com/office/drawing/2014/main" id="{DC0F2904-3232-61F7-4E5B-8E84FF9E8F5F}"/>
                </a:ext>
              </a:extLst>
            </p:cNvPr>
            <p:cNvSpPr txBox="1"/>
            <p:nvPr/>
          </p:nvSpPr>
          <p:spPr>
            <a:xfrm>
              <a:off x="5940424" y="4848199"/>
              <a:ext cx="2109875" cy="1255728"/>
            </a:xfrm>
            <a:prstGeom prst="rect">
              <a:avLst/>
            </a:prstGeom>
            <a:noFill/>
          </p:spPr>
          <p:txBody>
            <a:bodyPr wrap="square">
              <a:spAutoFit/>
            </a:bodyPr>
            <a:lstStyle/>
            <a:p>
              <a:pPr defTabSz="1733550">
                <a:lnSpc>
                  <a:spcPct val="80000"/>
                </a:lnSpc>
                <a:spcBef>
                  <a:spcPct val="0"/>
                </a:spcBef>
                <a:spcAft>
                  <a:spcPct val="35000"/>
                </a:spcAft>
                <a:defRPr/>
              </a:pPr>
              <a:r>
                <a:rPr kumimoji="1" lang="ja-JP" altLang="en-US" sz="1400">
                  <a:solidFill>
                    <a:schemeClr val="tx1"/>
                  </a:solidFill>
                  <a:latin typeface="BIZ UDPゴシック" panose="020B0400000000000000" pitchFamily="50" charset="-128"/>
                  <a:ea typeface="BIZ UDPゴシック" panose="020B0400000000000000" pitchFamily="50" charset="-128"/>
                </a:rPr>
                <a:t>スタートアップ</a:t>
              </a:r>
              <a:endParaRPr kumimoji="1" lang="en-US" altLang="ja-JP" sz="1400">
                <a:solidFill>
                  <a:schemeClr val="tx1"/>
                </a:solidFill>
                <a:latin typeface="BIZ UDPゴシック" panose="020B0400000000000000" pitchFamily="50" charset="-128"/>
                <a:ea typeface="BIZ UDPゴシック" panose="020B0400000000000000" pitchFamily="50" charset="-128"/>
              </a:endParaRPr>
            </a:p>
            <a:p>
              <a:pPr defTabSz="1733550">
                <a:lnSpc>
                  <a:spcPct val="80000"/>
                </a:lnSpc>
                <a:spcBef>
                  <a:spcPct val="0"/>
                </a:spcBef>
                <a:spcAft>
                  <a:spcPct val="35000"/>
                </a:spcAft>
                <a:defRPr/>
              </a:pPr>
              <a:r>
                <a:rPr kumimoji="1" lang="ja-JP" altLang="en-US" sz="1400">
                  <a:latin typeface="BIZ UDPゴシック" panose="020B0400000000000000" pitchFamily="50" charset="-128"/>
                  <a:ea typeface="BIZ UDPゴシック" panose="020B0400000000000000" pitchFamily="50" charset="-128"/>
                </a:rPr>
                <a:t>空モビリティ</a:t>
              </a:r>
              <a:endParaRPr kumimoji="1" lang="en-US" altLang="ja-JP" sz="1400">
                <a:latin typeface="BIZ UDPゴシック" panose="020B0400000000000000" pitchFamily="50" charset="-128"/>
                <a:ea typeface="BIZ UDPゴシック" panose="020B0400000000000000" pitchFamily="50" charset="-128"/>
              </a:endParaRPr>
            </a:p>
            <a:p>
              <a:pPr defTabSz="1733550">
                <a:lnSpc>
                  <a:spcPct val="80000"/>
                </a:lnSpc>
                <a:spcBef>
                  <a:spcPct val="0"/>
                </a:spcBef>
                <a:spcAft>
                  <a:spcPct val="35000"/>
                </a:spcAft>
                <a:defRPr/>
              </a:pPr>
              <a:r>
                <a:rPr kumimoji="1" lang="ja-JP" altLang="en-US" sz="1400">
                  <a:solidFill>
                    <a:schemeClr val="tx1"/>
                  </a:solidFill>
                  <a:latin typeface="BIZ UDPゴシック" panose="020B0400000000000000" pitchFamily="50" charset="-128"/>
                  <a:ea typeface="BIZ UDPゴシック" panose="020B0400000000000000" pitchFamily="50" charset="-128"/>
                </a:rPr>
                <a:t>水素・アンモニア</a:t>
              </a:r>
              <a:endParaRPr kumimoji="1" lang="en-US" altLang="ja-JP" sz="1400">
                <a:solidFill>
                  <a:schemeClr val="tx1"/>
                </a:solidFill>
                <a:latin typeface="BIZ UDPゴシック" panose="020B0400000000000000" pitchFamily="50" charset="-128"/>
                <a:ea typeface="BIZ UDPゴシック" panose="020B0400000000000000" pitchFamily="50" charset="-128"/>
              </a:endParaRPr>
            </a:p>
            <a:p>
              <a:pPr defTabSz="1733550">
                <a:lnSpc>
                  <a:spcPct val="80000"/>
                </a:lnSpc>
                <a:spcBef>
                  <a:spcPct val="0"/>
                </a:spcBef>
                <a:spcAft>
                  <a:spcPct val="35000"/>
                </a:spcAft>
                <a:defRPr/>
              </a:pPr>
              <a:r>
                <a:rPr kumimoji="1" lang="ja-JP" altLang="en-US" sz="1400">
                  <a:solidFill>
                    <a:schemeClr val="tx1"/>
                  </a:solidFill>
                  <a:latin typeface="BIZ UDPゴシック" panose="020B0400000000000000" pitchFamily="50" charset="-128"/>
                  <a:ea typeface="BIZ UDPゴシック" panose="020B0400000000000000" pitchFamily="50" charset="-128"/>
                </a:rPr>
                <a:t>次世代太陽電池</a:t>
              </a:r>
              <a:endParaRPr kumimoji="1" lang="en-US" altLang="ja-JP" sz="1400">
                <a:solidFill>
                  <a:schemeClr val="tx1"/>
                </a:solidFill>
                <a:latin typeface="BIZ UDPゴシック" panose="020B0400000000000000" pitchFamily="50" charset="-128"/>
                <a:ea typeface="BIZ UDPゴシック" panose="020B0400000000000000" pitchFamily="50" charset="-128"/>
              </a:endParaRPr>
            </a:p>
            <a:p>
              <a:pPr defTabSz="1733550">
                <a:lnSpc>
                  <a:spcPct val="80000"/>
                </a:lnSpc>
                <a:spcBef>
                  <a:spcPct val="0"/>
                </a:spcBef>
                <a:spcAft>
                  <a:spcPct val="35000"/>
                </a:spcAft>
                <a:defRPr/>
              </a:pPr>
              <a:r>
                <a:rPr kumimoji="1" lang="en-US" altLang="ja-JP" sz="1400">
                  <a:solidFill>
                    <a:schemeClr val="tx1"/>
                  </a:solidFill>
                  <a:latin typeface="BIZ UDPゴシック" panose="020B0400000000000000" pitchFamily="50" charset="-128"/>
                  <a:ea typeface="BIZ UDPゴシック" panose="020B0400000000000000" pitchFamily="50" charset="-128"/>
                </a:rPr>
                <a:t>SAF</a:t>
              </a:r>
              <a:r>
                <a:rPr kumimoji="1" lang="ja-JP" altLang="en-US" sz="1400">
                  <a:solidFill>
                    <a:schemeClr val="tx1"/>
                  </a:solidFill>
                  <a:latin typeface="BIZ UDPゴシック" panose="020B0400000000000000" pitchFamily="50" charset="-128"/>
                  <a:ea typeface="BIZ UDPゴシック" panose="020B0400000000000000" pitchFamily="50" charset="-128"/>
                </a:rPr>
                <a:t>・</a:t>
              </a:r>
              <a:r>
                <a:rPr kumimoji="1" lang="en-US" altLang="ja-JP" sz="1400">
                  <a:solidFill>
                    <a:schemeClr val="tx1"/>
                  </a:solidFill>
                  <a:latin typeface="BIZ UDPゴシック" panose="020B0400000000000000" pitchFamily="50" charset="-128"/>
                  <a:ea typeface="BIZ UDPゴシック" panose="020B0400000000000000" pitchFamily="50" charset="-128"/>
                </a:rPr>
                <a:t>CO2</a:t>
              </a:r>
              <a:r>
                <a:rPr kumimoji="1" lang="ja-JP" altLang="en-US" sz="1400">
                  <a:solidFill>
                    <a:schemeClr val="tx1"/>
                  </a:solidFill>
                  <a:latin typeface="BIZ UDPゴシック" panose="020B0400000000000000" pitchFamily="50" charset="-128"/>
                  <a:ea typeface="BIZ UDPゴシック" panose="020B0400000000000000" pitchFamily="50" charset="-128"/>
                </a:rPr>
                <a:t>分離回収</a:t>
              </a:r>
              <a:endParaRPr kumimoji="1" lang="en-US" altLang="ja-JP" sz="1400">
                <a:solidFill>
                  <a:schemeClr val="tx1"/>
                </a:solidFill>
                <a:latin typeface="BIZ UDPゴシック" panose="020B0400000000000000" pitchFamily="50" charset="-128"/>
                <a:ea typeface="BIZ UDPゴシック" panose="020B0400000000000000" pitchFamily="50" charset="-128"/>
              </a:endParaRPr>
            </a:p>
          </p:txBody>
        </p:sp>
        <p:sp>
          <p:nvSpPr>
            <p:cNvPr id="69" name="テキスト ボックス 68">
              <a:extLst>
                <a:ext uri="{FF2B5EF4-FFF2-40B4-BE49-F238E27FC236}">
                  <a16:creationId xmlns:a16="http://schemas.microsoft.com/office/drawing/2014/main" id="{B1C557E6-C7C4-B81C-8B99-BC9022AC1503}"/>
                </a:ext>
              </a:extLst>
            </p:cNvPr>
            <p:cNvSpPr txBox="1"/>
            <p:nvPr/>
          </p:nvSpPr>
          <p:spPr>
            <a:xfrm>
              <a:off x="7947346" y="4844562"/>
              <a:ext cx="2790470" cy="1255728"/>
            </a:xfrm>
            <a:prstGeom prst="rect">
              <a:avLst/>
            </a:prstGeom>
            <a:noFill/>
          </p:spPr>
          <p:txBody>
            <a:bodyPr wrap="square">
              <a:spAutoFit/>
            </a:bodyPr>
            <a:lstStyle/>
            <a:p>
              <a:pPr defTabSz="1733550">
                <a:lnSpc>
                  <a:spcPct val="80000"/>
                </a:lnSpc>
                <a:spcBef>
                  <a:spcPct val="0"/>
                </a:spcBef>
                <a:spcAft>
                  <a:spcPct val="35000"/>
                </a:spcAft>
                <a:defRPr/>
              </a:pPr>
              <a:r>
                <a:rPr kumimoji="1" lang="ja-JP" altLang="en-US" sz="1400">
                  <a:solidFill>
                    <a:schemeClr val="tx1"/>
                  </a:solidFill>
                  <a:latin typeface="BIZ UDPゴシック" panose="020B0400000000000000" pitchFamily="50" charset="-128"/>
                  <a:ea typeface="BIZ UDPゴシック" panose="020B0400000000000000" pitchFamily="50" charset="-128"/>
                </a:rPr>
                <a:t>蓄電池</a:t>
              </a:r>
              <a:endParaRPr kumimoji="1" lang="en-US" altLang="ja-JP" sz="1400">
                <a:solidFill>
                  <a:schemeClr val="tx1"/>
                </a:solidFill>
                <a:latin typeface="BIZ UDPゴシック" panose="020B0400000000000000" pitchFamily="50" charset="-128"/>
                <a:ea typeface="BIZ UDPゴシック" panose="020B0400000000000000" pitchFamily="50" charset="-128"/>
              </a:endParaRPr>
            </a:p>
            <a:p>
              <a:pPr defTabSz="1733550">
                <a:lnSpc>
                  <a:spcPct val="80000"/>
                </a:lnSpc>
                <a:spcBef>
                  <a:spcPct val="0"/>
                </a:spcBef>
                <a:spcAft>
                  <a:spcPct val="35000"/>
                </a:spcAft>
                <a:defRPr/>
              </a:pPr>
              <a:r>
                <a:rPr kumimoji="1" lang="ja-JP" altLang="en-US" sz="1400">
                  <a:solidFill>
                    <a:schemeClr val="tx1"/>
                  </a:solidFill>
                  <a:latin typeface="BIZ UDPゴシック" panose="020B0400000000000000" pitchFamily="50" charset="-128"/>
                  <a:ea typeface="BIZ UDPゴシック" panose="020B0400000000000000" pitchFamily="50" charset="-128"/>
                </a:rPr>
                <a:t>半導体</a:t>
              </a:r>
              <a:endParaRPr kumimoji="1" lang="en-US" altLang="ja-JP" sz="1400">
                <a:latin typeface="BIZ UDPゴシック" panose="020B0400000000000000" pitchFamily="50" charset="-128"/>
                <a:ea typeface="BIZ UDPゴシック" panose="020B0400000000000000" pitchFamily="50" charset="-128"/>
              </a:endParaRPr>
            </a:p>
            <a:p>
              <a:pPr defTabSz="1733550">
                <a:lnSpc>
                  <a:spcPct val="80000"/>
                </a:lnSpc>
                <a:spcBef>
                  <a:spcPct val="0"/>
                </a:spcBef>
                <a:spcAft>
                  <a:spcPct val="35000"/>
                </a:spcAft>
                <a:defRPr/>
              </a:pPr>
              <a:r>
                <a:rPr kumimoji="1" lang="ja-JP" altLang="en-US" sz="1400">
                  <a:solidFill>
                    <a:schemeClr val="tx1"/>
                  </a:solidFill>
                  <a:latin typeface="BIZ UDPゴシック" panose="020B0400000000000000" pitchFamily="50" charset="-128"/>
                  <a:ea typeface="BIZ UDPゴシック" panose="020B0400000000000000" pitchFamily="50" charset="-128"/>
                </a:rPr>
                <a:t>バイオものづくり</a:t>
              </a:r>
              <a:endParaRPr kumimoji="1" lang="en-US" altLang="ja-JP" sz="1400">
                <a:latin typeface="BIZ UDPゴシック" panose="020B0400000000000000" pitchFamily="50" charset="-128"/>
                <a:ea typeface="BIZ UDPゴシック" panose="020B0400000000000000" pitchFamily="50" charset="-128"/>
              </a:endParaRPr>
            </a:p>
            <a:p>
              <a:pPr defTabSz="1733550">
                <a:lnSpc>
                  <a:spcPct val="80000"/>
                </a:lnSpc>
                <a:spcBef>
                  <a:spcPct val="0"/>
                </a:spcBef>
                <a:spcAft>
                  <a:spcPct val="35000"/>
                </a:spcAft>
                <a:defRPr/>
              </a:pPr>
              <a:r>
                <a:rPr kumimoji="1" lang="ja-JP" altLang="en-US" sz="1400">
                  <a:latin typeface="BIZ UDPゴシック" panose="020B0400000000000000" pitchFamily="50" charset="-128"/>
                  <a:ea typeface="BIZ UDPゴシック" panose="020B0400000000000000" pitchFamily="50" charset="-128"/>
                </a:rPr>
                <a:t>再生医療</a:t>
              </a:r>
              <a:endParaRPr kumimoji="1" lang="en-US" altLang="ja-JP" sz="1400">
                <a:latin typeface="BIZ UDPゴシック" panose="020B0400000000000000" pitchFamily="50" charset="-128"/>
                <a:ea typeface="BIZ UDPゴシック" panose="020B0400000000000000" pitchFamily="50" charset="-128"/>
              </a:endParaRPr>
            </a:p>
            <a:p>
              <a:pPr defTabSz="1733550">
                <a:lnSpc>
                  <a:spcPct val="80000"/>
                </a:lnSpc>
                <a:spcBef>
                  <a:spcPct val="0"/>
                </a:spcBef>
                <a:spcAft>
                  <a:spcPct val="35000"/>
                </a:spcAft>
                <a:defRPr/>
              </a:pPr>
              <a:r>
                <a:rPr kumimoji="1" lang="ja-JP" altLang="en-US" sz="1400">
                  <a:solidFill>
                    <a:schemeClr val="tx1"/>
                  </a:solidFill>
                  <a:latin typeface="BIZ UDPゴシック" panose="020B0400000000000000" pitchFamily="50" charset="-128"/>
                  <a:ea typeface="BIZ UDPゴシック" panose="020B0400000000000000" pitchFamily="50" charset="-128"/>
                </a:rPr>
                <a:t>メドテック・ヘルステック</a:t>
              </a:r>
              <a:endParaRPr kumimoji="1" lang="ja-JP" altLang="en-US" sz="1100">
                <a:solidFill>
                  <a:schemeClr val="tx1"/>
                </a:solidFill>
                <a:latin typeface="BIZ UDPゴシック" panose="020B0400000000000000" pitchFamily="50" charset="-128"/>
                <a:ea typeface="BIZ UDPゴシック" panose="020B0400000000000000" pitchFamily="50" charset="-128"/>
              </a:endParaRPr>
            </a:p>
          </p:txBody>
        </p:sp>
        <p:sp>
          <p:nvSpPr>
            <p:cNvPr id="70" name="テキスト ボックス 69">
              <a:extLst>
                <a:ext uri="{FF2B5EF4-FFF2-40B4-BE49-F238E27FC236}">
                  <a16:creationId xmlns:a16="http://schemas.microsoft.com/office/drawing/2014/main" id="{E59FE532-561A-7C9E-8AC3-6B0905E687CA}"/>
                </a:ext>
              </a:extLst>
            </p:cNvPr>
            <p:cNvSpPr txBox="1"/>
            <p:nvPr/>
          </p:nvSpPr>
          <p:spPr>
            <a:xfrm>
              <a:off x="9848484" y="4852811"/>
              <a:ext cx="2790470" cy="971035"/>
            </a:xfrm>
            <a:prstGeom prst="rect">
              <a:avLst/>
            </a:prstGeom>
            <a:noFill/>
          </p:spPr>
          <p:txBody>
            <a:bodyPr wrap="square">
              <a:spAutoFit/>
            </a:bodyPr>
            <a:lstStyle/>
            <a:p>
              <a:pPr defTabSz="1733550">
                <a:lnSpc>
                  <a:spcPct val="80000"/>
                </a:lnSpc>
                <a:spcBef>
                  <a:spcPct val="0"/>
                </a:spcBef>
                <a:spcAft>
                  <a:spcPct val="35000"/>
                </a:spcAft>
                <a:defRPr/>
              </a:pPr>
              <a:r>
                <a:rPr kumimoji="1" lang="ja-JP" altLang="en-US" sz="1400">
                  <a:solidFill>
                    <a:schemeClr val="tx1"/>
                  </a:solidFill>
                  <a:latin typeface="BIZ UDPゴシック" panose="020B0400000000000000" pitchFamily="50" charset="-128"/>
                  <a:ea typeface="BIZ UDPゴシック" panose="020B0400000000000000" pitchFamily="50" charset="-128"/>
                </a:rPr>
                <a:t>自動運転・</a:t>
              </a:r>
              <a:r>
                <a:rPr kumimoji="1" lang="en-US" altLang="ja-JP" sz="1400" err="1">
                  <a:solidFill>
                    <a:schemeClr val="tx1"/>
                  </a:solidFill>
                  <a:latin typeface="BIZ UDPゴシック" panose="020B0400000000000000" pitchFamily="50" charset="-128"/>
                  <a:ea typeface="BIZ UDPゴシック" panose="020B0400000000000000" pitchFamily="50" charset="-128"/>
                </a:rPr>
                <a:t>MaaS</a:t>
              </a:r>
              <a:endParaRPr kumimoji="1" lang="en-US" altLang="ja-JP" sz="1400">
                <a:solidFill>
                  <a:schemeClr val="tx1"/>
                </a:solidFill>
                <a:latin typeface="BIZ UDPゴシック" panose="020B0400000000000000" pitchFamily="50" charset="-128"/>
                <a:ea typeface="BIZ UDPゴシック" panose="020B0400000000000000" pitchFamily="50" charset="-128"/>
              </a:endParaRPr>
            </a:p>
            <a:p>
              <a:pPr defTabSz="1733550">
                <a:lnSpc>
                  <a:spcPct val="80000"/>
                </a:lnSpc>
                <a:spcBef>
                  <a:spcPct val="0"/>
                </a:spcBef>
                <a:spcAft>
                  <a:spcPct val="35000"/>
                </a:spcAft>
                <a:defRPr/>
              </a:pPr>
              <a:r>
                <a:rPr kumimoji="1" lang="ja-JP" altLang="en-US" sz="1400">
                  <a:solidFill>
                    <a:schemeClr val="tx1"/>
                  </a:solidFill>
                  <a:latin typeface="BIZ UDPゴシック" panose="020B0400000000000000" pitchFamily="50" charset="-128"/>
                  <a:ea typeface="BIZ UDPゴシック" panose="020B0400000000000000" pitchFamily="50" charset="-128"/>
                </a:rPr>
                <a:t>ロボット・</a:t>
              </a:r>
              <a:r>
                <a:rPr kumimoji="1" lang="en-US" altLang="ja-JP" sz="1400">
                  <a:solidFill>
                    <a:schemeClr val="tx1"/>
                  </a:solidFill>
                  <a:latin typeface="BIZ UDPゴシック" panose="020B0400000000000000" pitchFamily="50" charset="-128"/>
                  <a:ea typeface="BIZ UDPゴシック" panose="020B0400000000000000" pitchFamily="50" charset="-128"/>
                </a:rPr>
                <a:t>AI</a:t>
              </a:r>
            </a:p>
            <a:p>
              <a:pPr defTabSz="1733550">
                <a:lnSpc>
                  <a:spcPct val="80000"/>
                </a:lnSpc>
                <a:spcBef>
                  <a:spcPct val="0"/>
                </a:spcBef>
                <a:spcAft>
                  <a:spcPct val="35000"/>
                </a:spcAft>
                <a:defRPr/>
              </a:pPr>
              <a:r>
                <a:rPr kumimoji="1" lang="ja-JP" altLang="en-US" sz="1400">
                  <a:solidFill>
                    <a:schemeClr val="tx1"/>
                  </a:solidFill>
                  <a:latin typeface="BIZ UDPゴシック" panose="020B0400000000000000" pitchFamily="50" charset="-128"/>
                  <a:ea typeface="BIZ UDPゴシック" panose="020B0400000000000000" pitchFamily="50" charset="-128"/>
                </a:rPr>
                <a:t>産学官連携イノベーション基盤</a:t>
              </a:r>
              <a:endParaRPr kumimoji="1" lang="en-US" altLang="ja-JP" sz="1400">
                <a:solidFill>
                  <a:schemeClr val="tx1"/>
                </a:solidFill>
                <a:latin typeface="BIZ UDPゴシック" panose="020B0400000000000000" pitchFamily="50" charset="-128"/>
                <a:ea typeface="BIZ UDPゴシック" panose="020B0400000000000000" pitchFamily="50" charset="-128"/>
              </a:endParaRPr>
            </a:p>
            <a:p>
              <a:pPr defTabSz="1733550">
                <a:lnSpc>
                  <a:spcPct val="80000"/>
                </a:lnSpc>
                <a:spcBef>
                  <a:spcPct val="0"/>
                </a:spcBef>
                <a:spcAft>
                  <a:spcPct val="35000"/>
                </a:spcAft>
                <a:defRPr/>
              </a:pPr>
              <a:endParaRPr kumimoji="1" lang="ja-JP" altLang="en-US" sz="1100">
                <a:solidFill>
                  <a:schemeClr val="tx1"/>
                </a:solidFill>
                <a:latin typeface="BIZ UDPゴシック" panose="020B0400000000000000" pitchFamily="50" charset="-128"/>
                <a:ea typeface="BIZ UDPゴシック" panose="020B0400000000000000" pitchFamily="50" charset="-128"/>
              </a:endParaRPr>
            </a:p>
          </p:txBody>
        </p:sp>
      </p:grpSp>
      <p:grpSp>
        <p:nvGrpSpPr>
          <p:cNvPr id="72" name="グループ化 71">
            <a:extLst>
              <a:ext uri="{FF2B5EF4-FFF2-40B4-BE49-F238E27FC236}">
                <a16:creationId xmlns:a16="http://schemas.microsoft.com/office/drawing/2014/main" id="{27BA5B25-6E50-C6D3-9E01-62E034C2D444}"/>
              </a:ext>
            </a:extLst>
          </p:cNvPr>
          <p:cNvGrpSpPr/>
          <p:nvPr/>
        </p:nvGrpSpPr>
        <p:grpSpPr>
          <a:xfrm>
            <a:off x="9004378" y="2677368"/>
            <a:ext cx="2925838" cy="3621085"/>
            <a:chOff x="12867499" y="2861048"/>
            <a:chExt cx="3174801" cy="3794760"/>
          </a:xfrm>
        </p:grpSpPr>
        <p:sp>
          <p:nvSpPr>
            <p:cNvPr id="73" name="四角形: 角を丸くする 72">
              <a:extLst>
                <a:ext uri="{FF2B5EF4-FFF2-40B4-BE49-F238E27FC236}">
                  <a16:creationId xmlns:a16="http://schemas.microsoft.com/office/drawing/2014/main" id="{357FE48D-9BA5-60BA-422B-4EDB8BBC3DB8}"/>
                </a:ext>
              </a:extLst>
            </p:cNvPr>
            <p:cNvSpPr/>
            <p:nvPr/>
          </p:nvSpPr>
          <p:spPr>
            <a:xfrm>
              <a:off x="12867499" y="3139764"/>
              <a:ext cx="3174801" cy="3516044"/>
            </a:xfrm>
            <a:prstGeom prst="roundRect">
              <a:avLst>
                <a:gd name="adj" fmla="val 4235"/>
              </a:avLst>
            </a:prstGeom>
            <a:noFill/>
            <a:ln>
              <a:solidFill>
                <a:srgbClr val="003C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4" name="フリーフォーム: 図形 73">
              <a:extLst>
                <a:ext uri="{FF2B5EF4-FFF2-40B4-BE49-F238E27FC236}">
                  <a16:creationId xmlns:a16="http://schemas.microsoft.com/office/drawing/2014/main" id="{555F74D3-22F4-2EAD-E9F3-642AA5D5651F}"/>
                </a:ext>
              </a:extLst>
            </p:cNvPr>
            <p:cNvSpPr/>
            <p:nvPr/>
          </p:nvSpPr>
          <p:spPr>
            <a:xfrm>
              <a:off x="13348862" y="3681684"/>
              <a:ext cx="2212073" cy="616029"/>
            </a:xfrm>
            <a:custGeom>
              <a:avLst/>
              <a:gdLst>
                <a:gd name="connsiteX0" fmla="*/ 0 w 2743742"/>
                <a:gd name="connsiteY0" fmla="*/ 0 h 836506"/>
                <a:gd name="connsiteX1" fmla="*/ 2743742 w 2743742"/>
                <a:gd name="connsiteY1" fmla="*/ 0 h 836506"/>
                <a:gd name="connsiteX2" fmla="*/ 2743742 w 2743742"/>
                <a:gd name="connsiteY2" fmla="*/ 836506 h 836506"/>
                <a:gd name="connsiteX3" fmla="*/ 0 w 2743742"/>
                <a:gd name="connsiteY3" fmla="*/ 836506 h 836506"/>
                <a:gd name="connsiteX4" fmla="*/ 0 w 2743742"/>
                <a:gd name="connsiteY4" fmla="*/ 0 h 836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3742" h="836506">
                  <a:moveTo>
                    <a:pt x="0" y="0"/>
                  </a:moveTo>
                  <a:lnTo>
                    <a:pt x="2743742" y="0"/>
                  </a:lnTo>
                  <a:lnTo>
                    <a:pt x="2743742" y="836506"/>
                  </a:lnTo>
                  <a:lnTo>
                    <a:pt x="0" y="836506"/>
                  </a:lnTo>
                  <a:lnTo>
                    <a:pt x="0" y="0"/>
                  </a:lnTo>
                  <a:close/>
                </a:path>
              </a:pathLst>
            </a:custGeom>
            <a:solidFill>
              <a:srgbClr val="BDD7EE"/>
            </a:solidFill>
            <a:ln w="9525">
              <a:noFill/>
            </a:ln>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65" tIns="24765" rIns="24765" bIns="24765" numCol="1" spcCol="1270" anchor="ctr" anchorCtr="0">
              <a:noAutofit/>
            </a:bodyPr>
            <a:lstStyle/>
            <a:p>
              <a:pPr algn="ctr" defTabSz="1733550">
                <a:lnSpc>
                  <a:spcPct val="90000"/>
                </a:lnSpc>
                <a:spcBef>
                  <a:spcPct val="0"/>
                </a:spcBef>
                <a:spcAft>
                  <a:spcPct val="35000"/>
                </a:spcAft>
                <a:defRPr/>
              </a:pPr>
              <a:r>
                <a:rPr kumimoji="1" lang="ja-JP" altLang="en-US" sz="1600" b="1">
                  <a:solidFill>
                    <a:schemeClr val="tx1"/>
                  </a:solidFill>
                  <a:latin typeface="BIZ UDPゴシック" panose="020B0400000000000000" pitchFamily="50" charset="-128"/>
                  <a:ea typeface="BIZ UDPゴシック" panose="020B0400000000000000" pitchFamily="50" charset="-128"/>
                </a:rPr>
                <a:t>次世代モビリティ</a:t>
              </a:r>
            </a:p>
          </p:txBody>
        </p:sp>
        <p:sp>
          <p:nvSpPr>
            <p:cNvPr id="75" name="フリーフォーム: 図形 74">
              <a:extLst>
                <a:ext uri="{FF2B5EF4-FFF2-40B4-BE49-F238E27FC236}">
                  <a16:creationId xmlns:a16="http://schemas.microsoft.com/office/drawing/2014/main" id="{EF15A48F-7437-455C-26A3-CADD7B0DD973}"/>
                </a:ext>
              </a:extLst>
            </p:cNvPr>
            <p:cNvSpPr/>
            <p:nvPr/>
          </p:nvSpPr>
          <p:spPr>
            <a:xfrm>
              <a:off x="13348862" y="4431505"/>
              <a:ext cx="2212073" cy="616029"/>
            </a:xfrm>
            <a:custGeom>
              <a:avLst/>
              <a:gdLst>
                <a:gd name="connsiteX0" fmla="*/ 0 w 2743742"/>
                <a:gd name="connsiteY0" fmla="*/ 0 h 836506"/>
                <a:gd name="connsiteX1" fmla="*/ 2743742 w 2743742"/>
                <a:gd name="connsiteY1" fmla="*/ 0 h 836506"/>
                <a:gd name="connsiteX2" fmla="*/ 2743742 w 2743742"/>
                <a:gd name="connsiteY2" fmla="*/ 836506 h 836506"/>
                <a:gd name="connsiteX3" fmla="*/ 0 w 2743742"/>
                <a:gd name="connsiteY3" fmla="*/ 836506 h 836506"/>
                <a:gd name="connsiteX4" fmla="*/ 0 w 2743742"/>
                <a:gd name="connsiteY4" fmla="*/ 0 h 836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3742" h="836506">
                  <a:moveTo>
                    <a:pt x="0" y="0"/>
                  </a:moveTo>
                  <a:lnTo>
                    <a:pt x="2743742" y="0"/>
                  </a:lnTo>
                  <a:lnTo>
                    <a:pt x="2743742" y="836506"/>
                  </a:lnTo>
                  <a:lnTo>
                    <a:pt x="0" y="836506"/>
                  </a:lnTo>
                  <a:lnTo>
                    <a:pt x="0" y="0"/>
                  </a:lnTo>
                  <a:close/>
                </a:path>
              </a:pathLst>
            </a:custGeom>
            <a:solidFill>
              <a:srgbClr val="BDD7EE"/>
            </a:solidFill>
            <a:ln w="9525">
              <a:noFill/>
            </a:ln>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65" tIns="24765" rIns="24765" bIns="24765" numCol="1" spcCol="1270" anchor="ctr" anchorCtr="0">
              <a:noAutofit/>
            </a:bodyPr>
            <a:lstStyle/>
            <a:p>
              <a:pPr algn="ctr" defTabSz="1733550">
                <a:lnSpc>
                  <a:spcPct val="90000"/>
                </a:lnSpc>
                <a:spcBef>
                  <a:spcPct val="0"/>
                </a:spcBef>
                <a:spcAft>
                  <a:spcPct val="35000"/>
                </a:spcAft>
                <a:defRPr/>
              </a:pPr>
              <a:r>
                <a:rPr kumimoji="1" lang="ja-JP" altLang="en-US" sz="1600" b="1">
                  <a:solidFill>
                    <a:schemeClr val="tx1"/>
                  </a:solidFill>
                  <a:latin typeface="BIZ UDPゴシック" panose="020B0400000000000000" pitchFamily="50" charset="-128"/>
                  <a:ea typeface="BIZ UDPゴシック" panose="020B0400000000000000" pitchFamily="50" charset="-128"/>
                </a:rPr>
                <a:t>再生医療等</a:t>
              </a:r>
              <a:endParaRPr kumimoji="1" lang="en-US" altLang="ja-JP" sz="1600" b="1">
                <a:solidFill>
                  <a:schemeClr val="tx1"/>
                </a:solidFill>
                <a:latin typeface="BIZ UDPゴシック" panose="020B0400000000000000" pitchFamily="50" charset="-128"/>
                <a:ea typeface="BIZ UDPゴシック" panose="020B0400000000000000" pitchFamily="50" charset="-128"/>
              </a:endParaRPr>
            </a:p>
          </p:txBody>
        </p:sp>
        <p:sp>
          <p:nvSpPr>
            <p:cNvPr id="76" name="フリーフォーム: 図形 75">
              <a:extLst>
                <a:ext uri="{FF2B5EF4-FFF2-40B4-BE49-F238E27FC236}">
                  <a16:creationId xmlns:a16="http://schemas.microsoft.com/office/drawing/2014/main" id="{7DE47284-CC44-E22D-9E65-A1D52A2AE961}"/>
                </a:ext>
              </a:extLst>
            </p:cNvPr>
            <p:cNvSpPr/>
            <p:nvPr/>
          </p:nvSpPr>
          <p:spPr>
            <a:xfrm>
              <a:off x="13348862" y="5172964"/>
              <a:ext cx="2212073" cy="616029"/>
            </a:xfrm>
            <a:custGeom>
              <a:avLst/>
              <a:gdLst>
                <a:gd name="connsiteX0" fmla="*/ 0 w 2743742"/>
                <a:gd name="connsiteY0" fmla="*/ 0 h 836506"/>
                <a:gd name="connsiteX1" fmla="*/ 2743742 w 2743742"/>
                <a:gd name="connsiteY1" fmla="*/ 0 h 836506"/>
                <a:gd name="connsiteX2" fmla="*/ 2743742 w 2743742"/>
                <a:gd name="connsiteY2" fmla="*/ 836506 h 836506"/>
                <a:gd name="connsiteX3" fmla="*/ 0 w 2743742"/>
                <a:gd name="connsiteY3" fmla="*/ 836506 h 836506"/>
                <a:gd name="connsiteX4" fmla="*/ 0 w 2743742"/>
                <a:gd name="connsiteY4" fmla="*/ 0 h 836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3742" h="836506">
                  <a:moveTo>
                    <a:pt x="0" y="0"/>
                  </a:moveTo>
                  <a:lnTo>
                    <a:pt x="2743742" y="0"/>
                  </a:lnTo>
                  <a:lnTo>
                    <a:pt x="2743742" y="836506"/>
                  </a:lnTo>
                  <a:lnTo>
                    <a:pt x="0" y="836506"/>
                  </a:lnTo>
                  <a:lnTo>
                    <a:pt x="0" y="0"/>
                  </a:lnTo>
                  <a:close/>
                </a:path>
              </a:pathLst>
            </a:custGeom>
            <a:solidFill>
              <a:srgbClr val="BDD7EE"/>
            </a:solidFill>
            <a:ln w="9525">
              <a:noFill/>
            </a:ln>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65" tIns="24765" rIns="24765" bIns="24765" numCol="1" spcCol="1270" anchor="ctr" anchorCtr="0">
              <a:noAutofit/>
            </a:bodyPr>
            <a:lstStyle/>
            <a:p>
              <a:pPr algn="ctr" defTabSz="1733550">
                <a:lnSpc>
                  <a:spcPct val="90000"/>
                </a:lnSpc>
                <a:spcBef>
                  <a:spcPct val="0"/>
                </a:spcBef>
                <a:spcAft>
                  <a:spcPct val="35000"/>
                </a:spcAft>
                <a:defRPr/>
              </a:pPr>
              <a:r>
                <a:rPr kumimoji="1" lang="ja-JP" altLang="en-US" sz="1600" b="1">
                  <a:solidFill>
                    <a:schemeClr val="tx1"/>
                  </a:solidFill>
                  <a:latin typeface="BIZ UDPゴシック" panose="020B0400000000000000" pitchFamily="50" charset="-128"/>
                  <a:ea typeface="BIZ UDPゴシック" panose="020B0400000000000000" pitchFamily="50" charset="-128"/>
                </a:rPr>
                <a:t>カーボン</a:t>
              </a:r>
              <a:endParaRPr kumimoji="1" lang="en-US" altLang="ja-JP" sz="1600" b="1">
                <a:solidFill>
                  <a:schemeClr val="tx1"/>
                </a:solidFill>
                <a:latin typeface="BIZ UDPゴシック" panose="020B0400000000000000" pitchFamily="50" charset="-128"/>
                <a:ea typeface="BIZ UDPゴシック" panose="020B0400000000000000" pitchFamily="50" charset="-128"/>
              </a:endParaRPr>
            </a:p>
            <a:p>
              <a:pPr algn="ctr" defTabSz="1733550">
                <a:lnSpc>
                  <a:spcPct val="90000"/>
                </a:lnSpc>
                <a:spcBef>
                  <a:spcPct val="0"/>
                </a:spcBef>
                <a:spcAft>
                  <a:spcPct val="35000"/>
                </a:spcAft>
                <a:defRPr/>
              </a:pPr>
              <a:r>
                <a:rPr kumimoji="1" lang="ja-JP" altLang="en-US" sz="1600" b="1">
                  <a:solidFill>
                    <a:schemeClr val="tx1"/>
                  </a:solidFill>
                  <a:latin typeface="BIZ UDPゴシック" panose="020B0400000000000000" pitchFamily="50" charset="-128"/>
                  <a:ea typeface="BIZ UDPゴシック" panose="020B0400000000000000" pitchFamily="50" charset="-128"/>
                </a:rPr>
                <a:t>ニュートラル</a:t>
              </a:r>
              <a:endParaRPr kumimoji="1" lang="en-US" altLang="ja-JP" sz="1600" b="1">
                <a:solidFill>
                  <a:schemeClr val="tx1"/>
                </a:solidFill>
                <a:latin typeface="BIZ UDPゴシック" panose="020B0400000000000000" pitchFamily="50" charset="-128"/>
                <a:ea typeface="BIZ UDPゴシック" panose="020B0400000000000000" pitchFamily="50" charset="-128"/>
              </a:endParaRPr>
            </a:p>
          </p:txBody>
        </p:sp>
        <p:sp>
          <p:nvSpPr>
            <p:cNvPr id="77" name="フリーフォーム: 図形 76">
              <a:extLst>
                <a:ext uri="{FF2B5EF4-FFF2-40B4-BE49-F238E27FC236}">
                  <a16:creationId xmlns:a16="http://schemas.microsoft.com/office/drawing/2014/main" id="{CC367F4A-9424-47D0-2480-D515A23D20C3}"/>
                </a:ext>
              </a:extLst>
            </p:cNvPr>
            <p:cNvSpPr/>
            <p:nvPr/>
          </p:nvSpPr>
          <p:spPr>
            <a:xfrm>
              <a:off x="13348862" y="5930371"/>
              <a:ext cx="2212073" cy="616029"/>
            </a:xfrm>
            <a:custGeom>
              <a:avLst/>
              <a:gdLst>
                <a:gd name="connsiteX0" fmla="*/ 0 w 2743742"/>
                <a:gd name="connsiteY0" fmla="*/ 0 h 836506"/>
                <a:gd name="connsiteX1" fmla="*/ 2743742 w 2743742"/>
                <a:gd name="connsiteY1" fmla="*/ 0 h 836506"/>
                <a:gd name="connsiteX2" fmla="*/ 2743742 w 2743742"/>
                <a:gd name="connsiteY2" fmla="*/ 836506 h 836506"/>
                <a:gd name="connsiteX3" fmla="*/ 0 w 2743742"/>
                <a:gd name="connsiteY3" fmla="*/ 836506 h 836506"/>
                <a:gd name="connsiteX4" fmla="*/ 0 w 2743742"/>
                <a:gd name="connsiteY4" fmla="*/ 0 h 836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3742" h="836506">
                  <a:moveTo>
                    <a:pt x="0" y="0"/>
                  </a:moveTo>
                  <a:lnTo>
                    <a:pt x="2743742" y="0"/>
                  </a:lnTo>
                  <a:lnTo>
                    <a:pt x="2743742" y="836506"/>
                  </a:lnTo>
                  <a:lnTo>
                    <a:pt x="0" y="836506"/>
                  </a:lnTo>
                  <a:lnTo>
                    <a:pt x="0" y="0"/>
                  </a:lnTo>
                  <a:close/>
                </a:path>
              </a:pathLst>
            </a:custGeom>
            <a:solidFill>
              <a:srgbClr val="BDD7EE"/>
            </a:solidFill>
            <a:ln w="9525">
              <a:noFill/>
            </a:ln>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65" tIns="24765" rIns="24765" bIns="24765" numCol="1" spcCol="1270" anchor="ctr" anchorCtr="0">
              <a:noAutofit/>
            </a:bodyPr>
            <a:lstStyle/>
            <a:p>
              <a:pPr algn="ctr" defTabSz="1733550">
                <a:lnSpc>
                  <a:spcPct val="90000"/>
                </a:lnSpc>
                <a:spcBef>
                  <a:spcPct val="0"/>
                </a:spcBef>
                <a:spcAft>
                  <a:spcPct val="35000"/>
                </a:spcAft>
                <a:defRPr/>
              </a:pPr>
              <a:r>
                <a:rPr kumimoji="1" lang="ja-JP" altLang="en-US" sz="1600" b="1">
                  <a:solidFill>
                    <a:schemeClr val="tx1"/>
                  </a:solidFill>
                  <a:latin typeface="BIZ UDPゴシック" panose="020B0400000000000000" pitchFamily="50" charset="-128"/>
                  <a:ea typeface="BIZ UDPゴシック" panose="020B0400000000000000" pitchFamily="50" charset="-128"/>
                </a:rPr>
                <a:t>スタートアップ</a:t>
              </a:r>
              <a:endParaRPr kumimoji="1" lang="en-US" altLang="ja-JP" sz="1600" b="1">
                <a:solidFill>
                  <a:schemeClr val="tx1"/>
                </a:solidFill>
                <a:latin typeface="BIZ UDPゴシック" panose="020B0400000000000000" pitchFamily="50" charset="-128"/>
                <a:ea typeface="BIZ UDPゴシック" panose="020B0400000000000000" pitchFamily="50" charset="-128"/>
              </a:endParaRPr>
            </a:p>
          </p:txBody>
        </p:sp>
        <p:sp>
          <p:nvSpPr>
            <p:cNvPr id="78" name="四角形: 角を丸くする 77">
              <a:extLst>
                <a:ext uri="{FF2B5EF4-FFF2-40B4-BE49-F238E27FC236}">
                  <a16:creationId xmlns:a16="http://schemas.microsoft.com/office/drawing/2014/main" id="{C4826AC5-D124-8DDC-E4CE-B599BEF2146C}"/>
                </a:ext>
              </a:extLst>
            </p:cNvPr>
            <p:cNvSpPr/>
            <p:nvPr/>
          </p:nvSpPr>
          <p:spPr>
            <a:xfrm>
              <a:off x="12971250" y="2861048"/>
              <a:ext cx="2944864" cy="643113"/>
            </a:xfrm>
            <a:prstGeom prst="roundRect">
              <a:avLst/>
            </a:prstGeom>
            <a:solidFill>
              <a:srgbClr val="003CB4"/>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100"/>
                </a:lnSpc>
              </a:pPr>
              <a:r>
                <a:rPr lang="ja-JP" altLang="en-US" sz="1600" b="1">
                  <a:solidFill>
                    <a:schemeClr val="bg1"/>
                  </a:solidFill>
                  <a:latin typeface="BIZ UDPゴシック" panose="020B0400000000000000" pitchFamily="50" charset="-128"/>
                  <a:ea typeface="BIZ UDPゴシック" panose="020B0400000000000000" pitchFamily="50" charset="-128"/>
                </a:rPr>
                <a:t>実装化に取り組む分野</a:t>
              </a:r>
              <a:endParaRPr lang="en-US" altLang="ja-JP" sz="1600" b="1">
                <a:solidFill>
                  <a:schemeClr val="bg1"/>
                </a:solidFill>
                <a:latin typeface="BIZ UDPゴシック" panose="020B0400000000000000" pitchFamily="50" charset="-128"/>
                <a:ea typeface="BIZ UDPゴシック" panose="020B0400000000000000" pitchFamily="50" charset="-128"/>
              </a:endParaRPr>
            </a:p>
          </p:txBody>
        </p:sp>
      </p:grpSp>
      <p:sp>
        <p:nvSpPr>
          <p:cNvPr id="79" name="下矢印 1">
            <a:extLst>
              <a:ext uri="{FF2B5EF4-FFF2-40B4-BE49-F238E27FC236}">
                <a16:creationId xmlns:a16="http://schemas.microsoft.com/office/drawing/2014/main" id="{E537A874-41CC-3624-0E4F-92159128F629}"/>
              </a:ext>
            </a:extLst>
          </p:cNvPr>
          <p:cNvSpPr/>
          <p:nvPr/>
        </p:nvSpPr>
        <p:spPr>
          <a:xfrm rot="16200000">
            <a:off x="6913673" y="4309000"/>
            <a:ext cx="3088966" cy="889939"/>
          </a:xfrm>
          <a:prstGeom prst="downArrow">
            <a:avLst>
              <a:gd name="adj1" fmla="val 50000"/>
              <a:gd name="adj2" fmla="val 100000"/>
            </a:avLst>
          </a:prstGeom>
          <a:solidFill>
            <a:srgbClr val="C9C9C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80" name="グループ化 79">
            <a:extLst>
              <a:ext uri="{FF2B5EF4-FFF2-40B4-BE49-F238E27FC236}">
                <a16:creationId xmlns:a16="http://schemas.microsoft.com/office/drawing/2014/main" id="{B3FD3D86-B48E-1089-572F-CF693DFFCF66}"/>
              </a:ext>
            </a:extLst>
          </p:cNvPr>
          <p:cNvGrpSpPr/>
          <p:nvPr/>
        </p:nvGrpSpPr>
        <p:grpSpPr>
          <a:xfrm>
            <a:off x="402056" y="2596954"/>
            <a:ext cx="7892978" cy="2011415"/>
            <a:chOff x="365444" y="4648323"/>
            <a:chExt cx="7892978" cy="2011415"/>
          </a:xfrm>
        </p:grpSpPr>
        <p:sp>
          <p:nvSpPr>
            <p:cNvPr id="81" name="四角形: 角を丸くする 80">
              <a:extLst>
                <a:ext uri="{FF2B5EF4-FFF2-40B4-BE49-F238E27FC236}">
                  <a16:creationId xmlns:a16="http://schemas.microsoft.com/office/drawing/2014/main" id="{C4DB87F0-6A63-B4F5-9F2A-9283050A3404}"/>
                </a:ext>
              </a:extLst>
            </p:cNvPr>
            <p:cNvSpPr/>
            <p:nvPr/>
          </p:nvSpPr>
          <p:spPr>
            <a:xfrm>
              <a:off x="365444" y="4879770"/>
              <a:ext cx="7485975" cy="1776038"/>
            </a:xfrm>
            <a:prstGeom prst="roundRect">
              <a:avLst/>
            </a:prstGeom>
            <a:solidFill>
              <a:srgbClr val="FCE9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82" name="テキスト ボックス 81">
              <a:extLst>
                <a:ext uri="{FF2B5EF4-FFF2-40B4-BE49-F238E27FC236}">
                  <a16:creationId xmlns:a16="http://schemas.microsoft.com/office/drawing/2014/main" id="{AFCC48E2-B64F-E909-11D3-92C00E4C1053}"/>
                </a:ext>
              </a:extLst>
            </p:cNvPr>
            <p:cNvSpPr txBox="1"/>
            <p:nvPr/>
          </p:nvSpPr>
          <p:spPr>
            <a:xfrm>
              <a:off x="589370" y="5155212"/>
              <a:ext cx="2006922" cy="1503489"/>
            </a:xfrm>
            <a:prstGeom prst="rect">
              <a:avLst/>
            </a:prstGeom>
            <a:noFill/>
          </p:spPr>
          <p:txBody>
            <a:bodyPr wrap="square">
              <a:spAutoFit/>
            </a:bodyPr>
            <a:lstStyle/>
            <a:p>
              <a:pPr defTabSz="1733550">
                <a:lnSpc>
                  <a:spcPct val="80000"/>
                </a:lnSpc>
                <a:spcBef>
                  <a:spcPct val="0"/>
                </a:spcBef>
                <a:spcAft>
                  <a:spcPct val="35000"/>
                </a:spcAft>
                <a:defRPr/>
              </a:pPr>
              <a:r>
                <a:rPr kumimoji="1" lang="en-US" altLang="ja-JP" sz="1400">
                  <a:latin typeface="BIZ UDPゴシック" panose="020B0400000000000000" pitchFamily="50" charset="-128"/>
                  <a:ea typeface="BIZ UDPゴシック" panose="020B0400000000000000" pitchFamily="50" charset="-128"/>
                </a:rPr>
                <a:t>AI</a:t>
              </a:r>
              <a:r>
                <a:rPr kumimoji="1" lang="ja-JP" altLang="en-US" sz="1400">
                  <a:latin typeface="BIZ UDPゴシック" panose="020B0400000000000000" pitchFamily="50" charset="-128"/>
                  <a:ea typeface="BIZ UDPゴシック" panose="020B0400000000000000" pitchFamily="50" charset="-128"/>
                </a:rPr>
                <a:t>・半導体　</a:t>
              </a:r>
              <a:endParaRPr kumimoji="1" lang="en-US" altLang="ja-JP" sz="1400">
                <a:latin typeface="BIZ UDPゴシック" panose="020B0400000000000000" pitchFamily="50" charset="-128"/>
                <a:ea typeface="BIZ UDPゴシック" panose="020B0400000000000000" pitchFamily="50" charset="-128"/>
              </a:endParaRPr>
            </a:p>
            <a:p>
              <a:pPr defTabSz="1733550">
                <a:lnSpc>
                  <a:spcPct val="80000"/>
                </a:lnSpc>
                <a:spcBef>
                  <a:spcPct val="0"/>
                </a:spcBef>
                <a:spcAft>
                  <a:spcPct val="35000"/>
                </a:spcAft>
                <a:defRPr/>
              </a:pPr>
              <a:r>
                <a:rPr kumimoji="1" lang="ja-JP" altLang="en-US" sz="1400">
                  <a:latin typeface="BIZ UDPゴシック" panose="020B0400000000000000" pitchFamily="50" charset="-128"/>
                  <a:ea typeface="BIZ UDPゴシック" panose="020B0400000000000000" pitchFamily="50" charset="-128"/>
                </a:rPr>
                <a:t>造船</a:t>
              </a:r>
              <a:endParaRPr kumimoji="1" lang="en-US" altLang="ja-JP" sz="1400">
                <a:latin typeface="BIZ UDPゴシック" panose="020B0400000000000000" pitchFamily="50" charset="-128"/>
                <a:ea typeface="BIZ UDPゴシック" panose="020B0400000000000000" pitchFamily="50" charset="-128"/>
              </a:endParaRPr>
            </a:p>
            <a:p>
              <a:pPr defTabSz="1733550">
                <a:lnSpc>
                  <a:spcPct val="80000"/>
                </a:lnSpc>
                <a:spcBef>
                  <a:spcPct val="0"/>
                </a:spcBef>
                <a:spcAft>
                  <a:spcPct val="35000"/>
                </a:spcAft>
                <a:defRPr/>
              </a:pPr>
              <a:r>
                <a:rPr kumimoji="1" lang="ja-JP" altLang="en-US" sz="1400">
                  <a:solidFill>
                    <a:schemeClr val="tx1"/>
                  </a:solidFill>
                  <a:latin typeface="BIZ UDPゴシック" panose="020B0400000000000000" pitchFamily="50" charset="-128"/>
                  <a:ea typeface="BIZ UDPゴシック" panose="020B0400000000000000" pitchFamily="50" charset="-128"/>
                </a:rPr>
                <a:t>量子</a:t>
              </a:r>
              <a:endParaRPr kumimoji="1" lang="en-US" altLang="ja-JP" sz="1400">
                <a:solidFill>
                  <a:schemeClr val="tx1"/>
                </a:solidFill>
                <a:latin typeface="BIZ UDPゴシック" panose="020B0400000000000000" pitchFamily="50" charset="-128"/>
                <a:ea typeface="BIZ UDPゴシック" panose="020B0400000000000000" pitchFamily="50" charset="-128"/>
              </a:endParaRPr>
            </a:p>
            <a:p>
              <a:pPr defTabSz="1733550">
                <a:lnSpc>
                  <a:spcPct val="80000"/>
                </a:lnSpc>
                <a:spcBef>
                  <a:spcPct val="0"/>
                </a:spcBef>
                <a:spcAft>
                  <a:spcPct val="35000"/>
                </a:spcAft>
                <a:defRPr/>
              </a:pPr>
              <a:r>
                <a:rPr kumimoji="1" lang="ja-JP" altLang="en-US" sz="1400">
                  <a:solidFill>
                    <a:schemeClr val="tx1"/>
                  </a:solidFill>
                  <a:latin typeface="BIZ UDPゴシック" panose="020B0400000000000000" pitchFamily="50" charset="-128"/>
                  <a:ea typeface="BIZ UDPゴシック" panose="020B0400000000000000" pitchFamily="50" charset="-128"/>
                </a:rPr>
                <a:t>合成生物学・バイオ</a:t>
              </a:r>
              <a:endParaRPr kumimoji="1" lang="en-US" altLang="ja-JP" sz="1400">
                <a:solidFill>
                  <a:schemeClr val="tx1"/>
                </a:solidFill>
                <a:latin typeface="BIZ UDPゴシック" panose="020B0400000000000000" pitchFamily="50" charset="-128"/>
                <a:ea typeface="BIZ UDPゴシック" panose="020B0400000000000000" pitchFamily="50" charset="-128"/>
              </a:endParaRPr>
            </a:p>
            <a:p>
              <a:pPr defTabSz="1733550">
                <a:lnSpc>
                  <a:spcPct val="80000"/>
                </a:lnSpc>
                <a:spcBef>
                  <a:spcPct val="0"/>
                </a:spcBef>
                <a:spcAft>
                  <a:spcPct val="35000"/>
                </a:spcAft>
                <a:defRPr/>
              </a:pPr>
              <a:r>
                <a:rPr kumimoji="1" lang="ja-JP" altLang="en-US" sz="1400">
                  <a:latin typeface="BIZ UDPゴシック" panose="020B0400000000000000" pitchFamily="50" charset="-128"/>
                  <a:ea typeface="BIZ UDPゴシック" panose="020B0400000000000000" pitchFamily="50" charset="-128"/>
                </a:rPr>
                <a:t>航空・宇宙</a:t>
              </a:r>
              <a:endParaRPr kumimoji="1" lang="en-US" altLang="ja-JP" sz="1400">
                <a:latin typeface="BIZ UDPゴシック" panose="020B0400000000000000" pitchFamily="50" charset="-128"/>
                <a:ea typeface="BIZ UDPゴシック" panose="020B0400000000000000" pitchFamily="50" charset="-128"/>
              </a:endParaRPr>
            </a:p>
            <a:p>
              <a:pPr defTabSz="1733550">
                <a:lnSpc>
                  <a:spcPct val="80000"/>
                </a:lnSpc>
                <a:spcBef>
                  <a:spcPct val="0"/>
                </a:spcBef>
                <a:spcAft>
                  <a:spcPct val="35000"/>
                </a:spcAft>
                <a:defRPr/>
              </a:pPr>
              <a:r>
                <a:rPr kumimoji="1" lang="ja-JP" altLang="en-US" sz="1400">
                  <a:latin typeface="BIZ UDPゴシック" panose="020B0400000000000000" pitchFamily="50" charset="-128"/>
                  <a:ea typeface="BIZ UDPゴシック" panose="020B0400000000000000" pitchFamily="50" charset="-128"/>
                </a:rPr>
                <a:t>コンテンツ</a:t>
              </a:r>
              <a:endParaRPr kumimoji="1" lang="en-US" altLang="ja-JP" sz="1400">
                <a:solidFill>
                  <a:schemeClr val="tx1"/>
                </a:solidFill>
                <a:latin typeface="BIZ UDPゴシック" panose="020B0400000000000000" pitchFamily="50" charset="-128"/>
                <a:ea typeface="BIZ UDPゴシック" panose="020B0400000000000000" pitchFamily="50" charset="-128"/>
              </a:endParaRPr>
            </a:p>
          </p:txBody>
        </p:sp>
        <p:sp>
          <p:nvSpPr>
            <p:cNvPr id="83" name="テキスト ボックス 82">
              <a:extLst>
                <a:ext uri="{FF2B5EF4-FFF2-40B4-BE49-F238E27FC236}">
                  <a16:creationId xmlns:a16="http://schemas.microsoft.com/office/drawing/2014/main" id="{E0A74A8B-2F49-3A9D-4A33-A7440DFF8170}"/>
                </a:ext>
              </a:extLst>
            </p:cNvPr>
            <p:cNvSpPr txBox="1"/>
            <p:nvPr/>
          </p:nvSpPr>
          <p:spPr>
            <a:xfrm>
              <a:off x="5082670" y="5153736"/>
              <a:ext cx="3175752" cy="1255728"/>
            </a:xfrm>
            <a:prstGeom prst="rect">
              <a:avLst/>
            </a:prstGeom>
            <a:noFill/>
          </p:spPr>
          <p:txBody>
            <a:bodyPr wrap="square">
              <a:spAutoFit/>
            </a:bodyPr>
            <a:lstStyle/>
            <a:p>
              <a:pPr defTabSz="1733550">
                <a:lnSpc>
                  <a:spcPct val="80000"/>
                </a:lnSpc>
                <a:spcBef>
                  <a:spcPct val="0"/>
                </a:spcBef>
                <a:spcAft>
                  <a:spcPct val="35000"/>
                </a:spcAft>
                <a:defRPr/>
              </a:pPr>
              <a:r>
                <a:rPr kumimoji="1" lang="ja-JP" altLang="en-US" sz="1400" spc="100">
                  <a:latin typeface="BIZ UDPゴシック" panose="020B0400000000000000" pitchFamily="50" charset="-128"/>
                  <a:ea typeface="BIZ UDPゴシック" panose="020B0400000000000000" pitchFamily="50" charset="-128"/>
                </a:rPr>
                <a:t>マテリアル（重要鉱物・部素材）</a:t>
              </a:r>
              <a:endParaRPr kumimoji="1" lang="en-US" altLang="ja-JP" sz="1400" spc="100">
                <a:latin typeface="BIZ UDPゴシック" panose="020B0400000000000000" pitchFamily="50" charset="-128"/>
                <a:ea typeface="BIZ UDPゴシック" panose="020B0400000000000000" pitchFamily="50" charset="-128"/>
              </a:endParaRPr>
            </a:p>
            <a:p>
              <a:pPr defTabSz="1733550">
                <a:lnSpc>
                  <a:spcPct val="80000"/>
                </a:lnSpc>
                <a:spcBef>
                  <a:spcPct val="0"/>
                </a:spcBef>
                <a:spcAft>
                  <a:spcPct val="35000"/>
                </a:spcAft>
                <a:defRPr/>
              </a:pPr>
              <a:r>
                <a:rPr kumimoji="1" lang="ja-JP" altLang="en-US" sz="1400" spc="100">
                  <a:solidFill>
                    <a:schemeClr val="tx1"/>
                  </a:solidFill>
                  <a:latin typeface="BIZ UDPゴシック" panose="020B0400000000000000" pitchFamily="50" charset="-128"/>
                  <a:ea typeface="BIZ UDPゴシック" panose="020B0400000000000000" pitchFamily="50" charset="-128"/>
                </a:rPr>
                <a:t>港湾ロジスティクス</a:t>
              </a:r>
              <a:endParaRPr kumimoji="1" lang="en-US" altLang="ja-JP" sz="1400" spc="100">
                <a:solidFill>
                  <a:schemeClr val="tx1"/>
                </a:solidFill>
                <a:latin typeface="BIZ UDPゴシック" panose="020B0400000000000000" pitchFamily="50" charset="-128"/>
                <a:ea typeface="BIZ UDPゴシック" panose="020B0400000000000000" pitchFamily="50" charset="-128"/>
              </a:endParaRPr>
            </a:p>
            <a:p>
              <a:pPr defTabSz="1733550">
                <a:lnSpc>
                  <a:spcPct val="80000"/>
                </a:lnSpc>
                <a:spcBef>
                  <a:spcPct val="0"/>
                </a:spcBef>
                <a:spcAft>
                  <a:spcPct val="35000"/>
                </a:spcAft>
                <a:defRPr/>
              </a:pPr>
              <a:r>
                <a:rPr kumimoji="1" lang="ja-JP" altLang="en-US" sz="1400" spc="100">
                  <a:latin typeface="BIZ UDPゴシック" panose="020B0400000000000000" pitchFamily="50" charset="-128"/>
                  <a:ea typeface="BIZ UDPゴシック" panose="020B0400000000000000" pitchFamily="50" charset="-128"/>
                </a:rPr>
                <a:t>防衛産業</a:t>
              </a:r>
              <a:endParaRPr kumimoji="1" lang="en-US" altLang="ja-JP" sz="1400" spc="100">
                <a:latin typeface="BIZ UDPゴシック" panose="020B0400000000000000" pitchFamily="50" charset="-128"/>
                <a:ea typeface="BIZ UDPゴシック" panose="020B0400000000000000" pitchFamily="50" charset="-128"/>
              </a:endParaRPr>
            </a:p>
            <a:p>
              <a:pPr defTabSz="1733550">
                <a:lnSpc>
                  <a:spcPct val="80000"/>
                </a:lnSpc>
                <a:spcBef>
                  <a:spcPct val="0"/>
                </a:spcBef>
                <a:spcAft>
                  <a:spcPct val="35000"/>
                </a:spcAft>
                <a:defRPr/>
              </a:pPr>
              <a:r>
                <a:rPr kumimoji="1" lang="ja-JP" altLang="en-US" sz="1400" spc="100">
                  <a:solidFill>
                    <a:schemeClr val="tx1"/>
                  </a:solidFill>
                  <a:latin typeface="BIZ UDPゴシック" panose="020B0400000000000000" pitchFamily="50" charset="-128"/>
                  <a:ea typeface="BIZ UDPゴシック" panose="020B0400000000000000" pitchFamily="50" charset="-128"/>
                </a:rPr>
                <a:t>情報通信</a:t>
              </a:r>
              <a:endParaRPr kumimoji="1" lang="en-US" altLang="ja-JP" sz="1400" spc="100">
                <a:solidFill>
                  <a:schemeClr val="tx1"/>
                </a:solidFill>
                <a:latin typeface="BIZ UDPゴシック" panose="020B0400000000000000" pitchFamily="50" charset="-128"/>
                <a:ea typeface="BIZ UDPゴシック" panose="020B0400000000000000" pitchFamily="50" charset="-128"/>
              </a:endParaRPr>
            </a:p>
            <a:p>
              <a:pPr defTabSz="1733550">
                <a:lnSpc>
                  <a:spcPct val="80000"/>
                </a:lnSpc>
                <a:spcBef>
                  <a:spcPct val="0"/>
                </a:spcBef>
                <a:spcAft>
                  <a:spcPct val="35000"/>
                </a:spcAft>
                <a:defRPr/>
              </a:pPr>
              <a:r>
                <a:rPr kumimoji="1" lang="ja-JP" altLang="en-US" sz="1400" spc="100">
                  <a:latin typeface="BIZ UDPゴシック" panose="020B0400000000000000" pitchFamily="50" charset="-128"/>
                  <a:ea typeface="BIZ UDPゴシック" panose="020B0400000000000000" pitchFamily="50" charset="-128"/>
                </a:rPr>
                <a:t>海洋</a:t>
              </a:r>
              <a:endParaRPr kumimoji="1" lang="ja-JP" altLang="en-US" sz="1400" spc="100">
                <a:solidFill>
                  <a:schemeClr val="tx1"/>
                </a:solidFill>
                <a:latin typeface="BIZ UDPゴシック" panose="020B0400000000000000" pitchFamily="50" charset="-128"/>
                <a:ea typeface="BIZ UDPゴシック" panose="020B0400000000000000" pitchFamily="50" charset="-128"/>
              </a:endParaRPr>
            </a:p>
          </p:txBody>
        </p:sp>
        <p:sp>
          <p:nvSpPr>
            <p:cNvPr id="84" name="四角形: 角を丸くする 83">
              <a:extLst>
                <a:ext uri="{FF2B5EF4-FFF2-40B4-BE49-F238E27FC236}">
                  <a16:creationId xmlns:a16="http://schemas.microsoft.com/office/drawing/2014/main" id="{35A50B75-A637-E0D4-A984-39F51CE42052}"/>
                </a:ext>
              </a:extLst>
            </p:cNvPr>
            <p:cNvSpPr/>
            <p:nvPr/>
          </p:nvSpPr>
          <p:spPr>
            <a:xfrm>
              <a:off x="390264" y="4648323"/>
              <a:ext cx="5858464" cy="393053"/>
            </a:xfrm>
            <a:prstGeom prst="roundRect">
              <a:avLst/>
            </a:prstGeom>
            <a:solidFill>
              <a:schemeClr val="bg1"/>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spc="100">
                  <a:solidFill>
                    <a:srgbClr val="000000"/>
                  </a:solidFill>
                  <a:latin typeface="BIZ UDPゴシック" panose="020B0400000000000000" pitchFamily="50" charset="-128"/>
                  <a:ea typeface="BIZ UDPゴシック" panose="020B0400000000000000" pitchFamily="50" charset="-128"/>
                </a:rPr>
                <a:t>国が策定した１７の重点投資分野</a:t>
              </a:r>
            </a:p>
          </p:txBody>
        </p:sp>
        <p:sp>
          <p:nvSpPr>
            <p:cNvPr id="85" name="テキスト ボックス 84">
              <a:extLst>
                <a:ext uri="{FF2B5EF4-FFF2-40B4-BE49-F238E27FC236}">
                  <a16:creationId xmlns:a16="http://schemas.microsoft.com/office/drawing/2014/main" id="{B48E3E95-4A99-95BD-EF0A-3F6F3156323D}"/>
                </a:ext>
              </a:extLst>
            </p:cNvPr>
            <p:cNvSpPr txBox="1"/>
            <p:nvPr/>
          </p:nvSpPr>
          <p:spPr>
            <a:xfrm>
              <a:off x="2420155" y="5156249"/>
              <a:ext cx="3007021" cy="1503489"/>
            </a:xfrm>
            <a:prstGeom prst="rect">
              <a:avLst/>
            </a:prstGeom>
            <a:noFill/>
          </p:spPr>
          <p:txBody>
            <a:bodyPr wrap="square">
              <a:spAutoFit/>
            </a:bodyPr>
            <a:lstStyle/>
            <a:p>
              <a:pPr defTabSz="1733550">
                <a:lnSpc>
                  <a:spcPct val="80000"/>
                </a:lnSpc>
                <a:spcBef>
                  <a:spcPct val="0"/>
                </a:spcBef>
                <a:spcAft>
                  <a:spcPct val="35000"/>
                </a:spcAft>
                <a:defRPr/>
              </a:pPr>
              <a:r>
                <a:rPr kumimoji="1" lang="ja-JP" altLang="en-US" sz="1400">
                  <a:solidFill>
                    <a:schemeClr val="tx1"/>
                  </a:solidFill>
                  <a:latin typeface="BIZ UDPゴシック" panose="020B0400000000000000" pitchFamily="50" charset="-128"/>
                  <a:ea typeface="BIZ UDPゴシック" panose="020B0400000000000000" pitchFamily="50" charset="-128"/>
                </a:rPr>
                <a:t>フードテック</a:t>
              </a:r>
              <a:endParaRPr kumimoji="1" lang="en-US" altLang="ja-JP" sz="1400">
                <a:latin typeface="BIZ UDPゴシック" panose="020B0400000000000000" pitchFamily="50" charset="-128"/>
                <a:ea typeface="BIZ UDPゴシック" panose="020B0400000000000000" pitchFamily="50" charset="-128"/>
              </a:endParaRPr>
            </a:p>
            <a:p>
              <a:pPr defTabSz="1733550">
                <a:lnSpc>
                  <a:spcPct val="80000"/>
                </a:lnSpc>
                <a:spcBef>
                  <a:spcPct val="0"/>
                </a:spcBef>
                <a:spcAft>
                  <a:spcPct val="35000"/>
                </a:spcAft>
                <a:defRPr/>
              </a:pPr>
              <a:r>
                <a:rPr kumimoji="1" lang="ja-JP" altLang="en-US" sz="1400">
                  <a:latin typeface="BIZ UDPゴシック" panose="020B0400000000000000" pitchFamily="50" charset="-128"/>
                  <a:ea typeface="BIZ UDPゴシック" panose="020B0400000000000000" pitchFamily="50" charset="-128"/>
                </a:rPr>
                <a:t>資源・エネルギー安全保障・</a:t>
              </a:r>
              <a:r>
                <a:rPr kumimoji="1" lang="en-US" altLang="ja-JP" sz="1400">
                  <a:latin typeface="BIZ UDPゴシック" panose="020B0400000000000000" pitchFamily="50" charset="-128"/>
                  <a:ea typeface="BIZ UDPゴシック" panose="020B0400000000000000" pitchFamily="50" charset="-128"/>
                </a:rPr>
                <a:t>GX</a:t>
              </a:r>
            </a:p>
            <a:p>
              <a:pPr defTabSz="1733550">
                <a:lnSpc>
                  <a:spcPct val="80000"/>
                </a:lnSpc>
                <a:spcBef>
                  <a:spcPct val="0"/>
                </a:spcBef>
                <a:spcAft>
                  <a:spcPct val="35000"/>
                </a:spcAft>
                <a:defRPr/>
              </a:pPr>
              <a:r>
                <a:rPr kumimoji="1" lang="ja-JP" altLang="en-US" sz="1400">
                  <a:solidFill>
                    <a:schemeClr val="tx1"/>
                  </a:solidFill>
                  <a:latin typeface="BIZ UDPゴシック" panose="020B0400000000000000" pitchFamily="50" charset="-128"/>
                  <a:ea typeface="BIZ UDPゴシック" panose="020B0400000000000000" pitchFamily="50" charset="-128"/>
                </a:rPr>
                <a:t>防災・国土強靭化</a:t>
              </a:r>
              <a:endParaRPr kumimoji="1" lang="en-US" altLang="ja-JP" sz="1400">
                <a:solidFill>
                  <a:schemeClr val="tx1"/>
                </a:solidFill>
                <a:latin typeface="BIZ UDPゴシック" panose="020B0400000000000000" pitchFamily="50" charset="-128"/>
                <a:ea typeface="BIZ UDPゴシック" panose="020B0400000000000000" pitchFamily="50" charset="-128"/>
              </a:endParaRPr>
            </a:p>
            <a:p>
              <a:pPr defTabSz="1733550">
                <a:lnSpc>
                  <a:spcPct val="80000"/>
                </a:lnSpc>
                <a:spcBef>
                  <a:spcPct val="0"/>
                </a:spcBef>
                <a:spcAft>
                  <a:spcPct val="35000"/>
                </a:spcAft>
                <a:defRPr/>
              </a:pPr>
              <a:r>
                <a:rPr kumimoji="1" lang="ja-JP" altLang="en-US" sz="1400">
                  <a:latin typeface="BIZ UDPゴシック" panose="020B0400000000000000" pitchFamily="50" charset="-128"/>
                  <a:ea typeface="BIZ UDPゴシック" panose="020B0400000000000000" pitchFamily="50" charset="-128"/>
                </a:rPr>
                <a:t>創薬・先端医療</a:t>
              </a:r>
              <a:endParaRPr kumimoji="1" lang="en-US" altLang="ja-JP" sz="1400">
                <a:solidFill>
                  <a:schemeClr val="tx1"/>
                </a:solidFill>
                <a:latin typeface="BIZ UDPゴシック" panose="020B0400000000000000" pitchFamily="50" charset="-128"/>
                <a:ea typeface="BIZ UDPゴシック" panose="020B0400000000000000" pitchFamily="50" charset="-128"/>
              </a:endParaRPr>
            </a:p>
            <a:p>
              <a:pPr defTabSz="1733550">
                <a:lnSpc>
                  <a:spcPct val="80000"/>
                </a:lnSpc>
                <a:spcBef>
                  <a:spcPct val="0"/>
                </a:spcBef>
                <a:spcAft>
                  <a:spcPct val="35000"/>
                </a:spcAft>
                <a:defRPr/>
              </a:pPr>
              <a:r>
                <a:rPr kumimoji="1" lang="ja-JP" altLang="en-US" sz="1400">
                  <a:solidFill>
                    <a:schemeClr val="tx1"/>
                  </a:solidFill>
                  <a:latin typeface="BIZ UDPゴシック" panose="020B0400000000000000" pitchFamily="50" charset="-128"/>
                  <a:ea typeface="BIZ UDPゴシック" panose="020B0400000000000000" pitchFamily="50" charset="-128"/>
                </a:rPr>
                <a:t>フュージョンエネルギー</a:t>
              </a:r>
              <a:endParaRPr kumimoji="1" lang="en-US" altLang="ja-JP" sz="1400">
                <a:latin typeface="BIZ UDPゴシック" panose="020B0400000000000000" pitchFamily="50" charset="-128"/>
                <a:ea typeface="BIZ UDPゴシック" panose="020B0400000000000000" pitchFamily="50" charset="-128"/>
              </a:endParaRPr>
            </a:p>
            <a:p>
              <a:pPr defTabSz="1733550">
                <a:lnSpc>
                  <a:spcPct val="80000"/>
                </a:lnSpc>
                <a:spcBef>
                  <a:spcPct val="0"/>
                </a:spcBef>
                <a:spcAft>
                  <a:spcPct val="35000"/>
                </a:spcAft>
                <a:defRPr/>
              </a:pPr>
              <a:r>
                <a:rPr kumimoji="1" lang="ja-JP" altLang="en-US" sz="1400">
                  <a:solidFill>
                    <a:schemeClr val="tx1"/>
                  </a:solidFill>
                  <a:latin typeface="BIZ UDPゴシック" panose="020B0400000000000000" pitchFamily="50" charset="-128"/>
                  <a:ea typeface="BIZ UDPゴシック" panose="020B0400000000000000" pitchFamily="50" charset="-128"/>
                </a:rPr>
                <a:t>デジタル・サイバーセキュリティ</a:t>
              </a:r>
              <a:endParaRPr kumimoji="1" lang="en-US" altLang="ja-JP" sz="1400">
                <a:solidFill>
                  <a:schemeClr val="tx1"/>
                </a:solidFill>
                <a:latin typeface="BIZ UDPゴシック" panose="020B0400000000000000" pitchFamily="50" charset="-128"/>
                <a:ea typeface="BIZ UDPゴシック" panose="020B0400000000000000" pitchFamily="50" charset="-128"/>
              </a:endParaRPr>
            </a:p>
          </p:txBody>
        </p:sp>
      </p:grpSp>
    </p:spTree>
    <p:extLst>
      <p:ext uri="{BB962C8B-B14F-4D97-AF65-F5344CB8AC3E}">
        <p14:creationId xmlns:p14="http://schemas.microsoft.com/office/powerpoint/2010/main" val="4057028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790A5-5094-B33B-653F-D5B40608D6FB}"/>
            </a:ext>
          </a:extLst>
        </p:cNvPr>
        <p:cNvGrpSpPr/>
        <p:nvPr/>
      </p:nvGrpSpPr>
      <p:grpSpPr>
        <a:xfrm>
          <a:off x="0" y="0"/>
          <a:ext cx="0" cy="0"/>
          <a:chOff x="0" y="0"/>
          <a:chExt cx="0" cy="0"/>
        </a:xfrm>
      </p:grpSpPr>
      <p:sp>
        <p:nvSpPr>
          <p:cNvPr id="28" name="四角形: 角を丸くする 27">
            <a:extLst>
              <a:ext uri="{FF2B5EF4-FFF2-40B4-BE49-F238E27FC236}">
                <a16:creationId xmlns:a16="http://schemas.microsoft.com/office/drawing/2014/main" id="{9DB7ADF2-4AE9-FB88-AAD9-2C87EE356F8D}"/>
              </a:ext>
            </a:extLst>
          </p:cNvPr>
          <p:cNvSpPr/>
          <p:nvPr/>
        </p:nvSpPr>
        <p:spPr>
          <a:xfrm>
            <a:off x="196627" y="5728855"/>
            <a:ext cx="7829727" cy="981363"/>
          </a:xfrm>
          <a:prstGeom prst="roundRect">
            <a:avLst>
              <a:gd name="adj" fmla="val 10318"/>
            </a:avLst>
          </a:prstGeom>
          <a:solidFill>
            <a:schemeClr val="bg1">
              <a:lumMod val="9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2000" b="1">
              <a:solidFill>
                <a:schemeClr val="tx1"/>
              </a:solidFill>
              <a:latin typeface="BIZ UDPゴシック" panose="020B0400000000000000" pitchFamily="50" charset="-128"/>
              <a:ea typeface="BIZ UDPゴシック" panose="020B0400000000000000" pitchFamily="50" charset="-128"/>
            </a:endParaRPr>
          </a:p>
        </p:txBody>
      </p:sp>
      <p:sp>
        <p:nvSpPr>
          <p:cNvPr id="61" name="テキスト ボックス 60">
            <a:extLst>
              <a:ext uri="{FF2B5EF4-FFF2-40B4-BE49-F238E27FC236}">
                <a16:creationId xmlns:a16="http://schemas.microsoft.com/office/drawing/2014/main" id="{3040DCAD-4F55-457E-D30F-BF906385F689}"/>
              </a:ext>
            </a:extLst>
          </p:cNvPr>
          <p:cNvSpPr txBox="1"/>
          <p:nvPr/>
        </p:nvSpPr>
        <p:spPr>
          <a:xfrm>
            <a:off x="353642" y="-213838"/>
            <a:ext cx="11718196" cy="790473"/>
          </a:xfrm>
          <a:prstGeom prst="rect">
            <a:avLst/>
          </a:prstGeom>
          <a:noFill/>
        </p:spPr>
        <p:txBody>
          <a:bodyPr wrap="square" rtlCol="0" anchor="ctr" anchorCtr="0">
            <a:spAutoFit/>
          </a:bodyPr>
          <a:lstStyle/>
          <a:p>
            <a:pPr lvl="0" defTabSz="457200">
              <a:lnSpc>
                <a:spcPct val="200000"/>
              </a:lnSpc>
              <a:defRPr/>
            </a:pPr>
            <a:r>
              <a:rPr kumimoji="0" lang="ja-JP" altLang="en-US" sz="2800" b="1" i="0" u="none" strike="noStrike" kern="1200" cap="none" spc="100" normalizeH="0" baseline="0" noProof="0">
                <a:ln>
                  <a:noFill/>
                </a:ln>
                <a:effectLst/>
                <a:uLnTx/>
                <a:uFillTx/>
                <a:latin typeface="BIZ UDPゴシック" panose="020B0400000000000000" pitchFamily="50" charset="-128"/>
                <a:ea typeface="BIZ UDPゴシック" panose="020B0400000000000000" pitchFamily="50" charset="-128"/>
              </a:rPr>
              <a:t>ご審議いただきたい事項 </a:t>
            </a:r>
            <a:r>
              <a:rPr lang="ja-JP" altLang="en-US" sz="2000" b="1" spc="100">
                <a:latin typeface="BIZ UDPゴシック" panose="020B0400000000000000" pitchFamily="50" charset="-128"/>
                <a:ea typeface="BIZ UDPゴシック" panose="020B0400000000000000" pitchFamily="50" charset="-128"/>
              </a:rPr>
              <a:t>≪</a:t>
            </a:r>
            <a:r>
              <a:rPr kumimoji="0" lang="ja-JP" altLang="en-US" sz="2000" b="1" i="0" u="none" strike="noStrike" kern="1200" cap="none" spc="100" normalizeH="0" baseline="0" noProof="0">
                <a:ln>
                  <a:noFill/>
                </a:ln>
                <a:effectLst/>
                <a:uLnTx/>
                <a:uFillTx/>
                <a:latin typeface="BIZ UDPゴシック" panose="020B0400000000000000" pitchFamily="50" charset="-128"/>
                <a:ea typeface="BIZ UDPゴシック" panose="020B0400000000000000" pitchFamily="50" charset="-128"/>
              </a:rPr>
              <a:t>カーボンニュートラル分野のプロジェクト選定等について≫</a:t>
            </a:r>
            <a:endParaRPr kumimoji="0" lang="en-US" altLang="ja-JP" sz="2800" b="1" i="0" u="none" strike="noStrike" kern="1200" cap="none" spc="100" normalizeH="0" baseline="0" noProof="0">
              <a:ln>
                <a:noFill/>
              </a:ln>
              <a:effectLst/>
              <a:uLnTx/>
              <a:uFillTx/>
              <a:latin typeface="BIZ UDPゴシック" panose="020B0400000000000000" pitchFamily="50" charset="-128"/>
              <a:ea typeface="BIZ UDPゴシック" panose="020B0400000000000000" pitchFamily="50" charset="-128"/>
            </a:endParaRPr>
          </a:p>
        </p:txBody>
      </p:sp>
      <p:sp>
        <p:nvSpPr>
          <p:cNvPr id="7" name="四角形: 角を丸くする 6">
            <a:extLst>
              <a:ext uri="{FF2B5EF4-FFF2-40B4-BE49-F238E27FC236}">
                <a16:creationId xmlns:a16="http://schemas.microsoft.com/office/drawing/2014/main" id="{F7670341-41C4-621C-15A9-754B9D55C763}"/>
              </a:ext>
            </a:extLst>
          </p:cNvPr>
          <p:cNvSpPr/>
          <p:nvPr/>
        </p:nvSpPr>
        <p:spPr>
          <a:xfrm>
            <a:off x="278469" y="705566"/>
            <a:ext cx="11765659" cy="632882"/>
          </a:xfrm>
          <a:prstGeom prst="round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2000" b="1" dirty="0">
                <a:solidFill>
                  <a:schemeClr val="tx1"/>
                </a:solidFill>
                <a:latin typeface="BIZ UDPゴシック" panose="020B0400000000000000" pitchFamily="50" charset="-128"/>
                <a:ea typeface="BIZ UDPゴシック" panose="020B0400000000000000" pitchFamily="50" charset="-128"/>
              </a:rPr>
              <a:t>▼ カーボンニュートラル分野におけるプロジェクトリーダーの設置とプロジェクトの選定について</a:t>
            </a:r>
            <a:endParaRPr kumimoji="1" lang="ja-JP" altLang="en-US" sz="2000" b="1" dirty="0">
              <a:solidFill>
                <a:schemeClr val="tx1"/>
              </a:solidFill>
              <a:latin typeface="BIZ UDPゴシック" panose="020B0400000000000000" pitchFamily="50" charset="-128"/>
              <a:ea typeface="BIZ UDPゴシック" panose="020B0400000000000000" pitchFamily="50" charset="-128"/>
            </a:endParaRPr>
          </a:p>
        </p:txBody>
      </p:sp>
      <p:sp>
        <p:nvSpPr>
          <p:cNvPr id="9" name="四角形: 角を丸くする 8">
            <a:extLst>
              <a:ext uri="{FF2B5EF4-FFF2-40B4-BE49-F238E27FC236}">
                <a16:creationId xmlns:a16="http://schemas.microsoft.com/office/drawing/2014/main" id="{231B29F5-BB73-35CF-A79D-67DEAE6AAD02}"/>
              </a:ext>
            </a:extLst>
          </p:cNvPr>
          <p:cNvSpPr/>
          <p:nvPr/>
        </p:nvSpPr>
        <p:spPr>
          <a:xfrm>
            <a:off x="196629" y="1529456"/>
            <a:ext cx="3811954" cy="3981905"/>
          </a:xfrm>
          <a:prstGeom prst="roundRect">
            <a:avLst>
              <a:gd name="adj" fmla="val 4873"/>
            </a:avLst>
          </a:prstGeom>
          <a:solidFill>
            <a:srgbClr val="F1F8EC"/>
          </a:solidFill>
          <a:ln w="28575">
            <a:solidFill>
              <a:srgbClr val="00A87C"/>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kumimoji="1" lang="en-US" altLang="ja-JP" sz="1400" dirty="0"/>
          </a:p>
          <a:p>
            <a:endParaRPr lang="en-US" altLang="ja-JP" sz="1400" dirty="0"/>
          </a:p>
          <a:p>
            <a:pPr marL="285750" indent="-285750">
              <a:buFont typeface="Arial" panose="020B0604020202020204" pitchFamily="34" charset="0"/>
              <a:buChar char="•"/>
            </a:pPr>
            <a:r>
              <a:rPr lang="ja-JP" altLang="en-US" sz="1600" spc="100" dirty="0">
                <a:solidFill>
                  <a:prstClr val="black"/>
                </a:solidFill>
                <a:ea typeface="BIZ UDPゴシック" panose="020B0400000000000000" pitchFamily="50" charset="-128"/>
              </a:rPr>
              <a:t>カーボンニュートラル分野は、対象領域が広範であり、分野全体を横断して専門的知見を</a:t>
            </a:r>
            <a:r>
              <a:rPr lang="ja-JP" altLang="en-US" sz="1600" spc="100" dirty="0">
                <a:solidFill>
                  <a:schemeClr val="tx1"/>
                </a:solidFill>
                <a:ea typeface="BIZ UDPゴシック" panose="020B0400000000000000" pitchFamily="50" charset="-128"/>
              </a:rPr>
              <a:t>有する人材の確保が困難であることから、</a:t>
            </a:r>
            <a:r>
              <a:rPr lang="ja-JP" altLang="en-US" sz="1600" u="sng" spc="100" dirty="0">
                <a:solidFill>
                  <a:schemeClr val="tx1"/>
                </a:solidFill>
                <a:ea typeface="BIZ UDPゴシック" panose="020B0400000000000000" pitchFamily="50" charset="-128"/>
              </a:rPr>
              <a:t>分野全体を統括する</a:t>
            </a:r>
            <a:r>
              <a:rPr lang="ja-JP" altLang="en-US" sz="1600" b="1" u="sng" spc="100" dirty="0">
                <a:solidFill>
                  <a:schemeClr val="tx1"/>
                </a:solidFill>
                <a:ea typeface="BIZ UDPゴシック" panose="020B0400000000000000" pitchFamily="50" charset="-128"/>
              </a:rPr>
              <a:t>プロジェクトリーダー（ＰＬ）は配置しない</a:t>
            </a:r>
            <a:r>
              <a:rPr lang="ja-JP" altLang="en-US" sz="1600" spc="100" dirty="0">
                <a:solidFill>
                  <a:schemeClr val="tx1"/>
                </a:solidFill>
                <a:ea typeface="BIZ UDPゴシック" panose="020B0400000000000000" pitchFamily="50" charset="-128"/>
              </a:rPr>
              <a:t>。</a:t>
            </a:r>
            <a:endParaRPr lang="en-US" altLang="ja-JP" sz="1600" spc="100" dirty="0">
              <a:solidFill>
                <a:schemeClr val="tx1"/>
              </a:solidFill>
              <a:ea typeface="BIZ UDPゴシック" panose="020B0400000000000000" pitchFamily="50" charset="-128"/>
            </a:endParaRPr>
          </a:p>
          <a:p>
            <a:endParaRPr lang="en-US" altLang="ja-JP" sz="1600" spc="100" dirty="0">
              <a:solidFill>
                <a:schemeClr val="tx1"/>
              </a:solidFill>
              <a:ea typeface="BIZ UDPゴシック" panose="020B0400000000000000" pitchFamily="50" charset="-128"/>
            </a:endParaRPr>
          </a:p>
          <a:p>
            <a:pPr marL="285750" indent="-285750">
              <a:buFont typeface="Arial" panose="020B0604020202020204" pitchFamily="34" charset="0"/>
              <a:buChar char="•"/>
            </a:pPr>
            <a:r>
              <a:rPr lang="ja-JP" altLang="en-US" sz="1600" spc="100" dirty="0">
                <a:solidFill>
                  <a:schemeClr val="tx1"/>
                </a:solidFill>
                <a:ea typeface="BIZ UDPゴシック" panose="020B0400000000000000" pitchFamily="50" charset="-128"/>
              </a:rPr>
              <a:t>一方、プロジェクトごとに統括・牽引を行い、実装に向けた成果創出に責任を持つ</a:t>
            </a:r>
            <a:r>
              <a:rPr lang="ja-JP" altLang="en-US" sz="1600" b="1" u="sng" spc="100" dirty="0">
                <a:solidFill>
                  <a:schemeClr val="tx1"/>
                </a:solidFill>
                <a:ea typeface="BIZ UDPゴシック" panose="020B0400000000000000" pitchFamily="50" charset="-128"/>
              </a:rPr>
              <a:t>プロジェクトリーダー（Ｐ</a:t>
            </a:r>
            <a:r>
              <a:rPr lang="en-US" altLang="ja-JP" sz="1600" b="1" u="sng" spc="100" dirty="0">
                <a:solidFill>
                  <a:schemeClr val="tx1"/>
                </a:solidFill>
                <a:ea typeface="BIZ UDPゴシック" panose="020B0400000000000000" pitchFamily="50" charset="-128"/>
              </a:rPr>
              <a:t>L</a:t>
            </a:r>
            <a:r>
              <a:rPr lang="ja-JP" altLang="en-US" sz="1600" b="1" u="sng" spc="100" dirty="0">
                <a:solidFill>
                  <a:schemeClr val="tx1"/>
                </a:solidFill>
                <a:ea typeface="BIZ UDPゴシック" panose="020B0400000000000000" pitchFamily="50" charset="-128"/>
              </a:rPr>
              <a:t>）を選定・配置する</a:t>
            </a:r>
            <a:r>
              <a:rPr lang="ja-JP" altLang="en-US" sz="1600" spc="100" dirty="0">
                <a:solidFill>
                  <a:schemeClr val="tx1"/>
                </a:solidFill>
                <a:ea typeface="BIZ UDPゴシック" panose="020B0400000000000000" pitchFamily="50" charset="-128"/>
              </a:rPr>
              <a:t>。</a:t>
            </a:r>
            <a:br>
              <a:rPr lang="en-US" altLang="ja-JP" sz="1400" spc="100" dirty="0">
                <a:solidFill>
                  <a:schemeClr val="tx1"/>
                </a:solidFill>
                <a:ea typeface="BIZ UDPゴシック" panose="020B0400000000000000" pitchFamily="50" charset="-128"/>
              </a:rPr>
            </a:br>
            <a:endParaRPr lang="en-US" altLang="ja-JP" sz="1400" spc="100" dirty="0">
              <a:solidFill>
                <a:schemeClr val="tx1"/>
              </a:solidFill>
              <a:ea typeface="BIZ UDPゴシック" panose="020B0400000000000000" pitchFamily="50" charset="-128"/>
            </a:endParaRPr>
          </a:p>
        </p:txBody>
      </p:sp>
      <p:sp>
        <p:nvSpPr>
          <p:cNvPr id="14" name="四角形: 上の 2 つの角を丸める 13">
            <a:extLst>
              <a:ext uri="{FF2B5EF4-FFF2-40B4-BE49-F238E27FC236}">
                <a16:creationId xmlns:a16="http://schemas.microsoft.com/office/drawing/2014/main" id="{E127A0EA-252F-FC9D-66DC-E42DA9F4654B}"/>
              </a:ext>
            </a:extLst>
          </p:cNvPr>
          <p:cNvSpPr/>
          <p:nvPr/>
        </p:nvSpPr>
        <p:spPr>
          <a:xfrm>
            <a:off x="196628" y="1353519"/>
            <a:ext cx="3811954" cy="544945"/>
          </a:xfrm>
          <a:prstGeom prst="round2SameRect">
            <a:avLst>
              <a:gd name="adj1" fmla="val 39830"/>
              <a:gd name="adj2" fmla="val 0"/>
            </a:avLst>
          </a:prstGeom>
          <a:solidFill>
            <a:srgbClr val="00A87C"/>
          </a:solidFill>
          <a:ln w="28575">
            <a:solidFill>
              <a:srgbClr val="00A87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b="1" dirty="0">
                <a:latin typeface="BIZ UDPゴシック" panose="020B0400000000000000" pitchFamily="50" charset="-128"/>
                <a:ea typeface="BIZ UDPゴシック" panose="020B0400000000000000" pitchFamily="50" charset="-128"/>
              </a:rPr>
              <a:t>１．プロジェクト</a:t>
            </a:r>
            <a:r>
              <a:rPr kumimoji="1" lang="ja-JP" altLang="en-US" b="1" dirty="0">
                <a:solidFill>
                  <a:schemeClr val="bg1"/>
                </a:solidFill>
                <a:latin typeface="BIZ UDPゴシック" panose="020B0400000000000000" pitchFamily="50" charset="-128"/>
                <a:ea typeface="BIZ UDPゴシック" panose="020B0400000000000000" pitchFamily="50" charset="-128"/>
              </a:rPr>
              <a:t>リーダー</a:t>
            </a:r>
            <a:r>
              <a:rPr kumimoji="1" lang="ja-JP" altLang="en-US" b="1" dirty="0">
                <a:latin typeface="BIZ UDPゴシック" panose="020B0400000000000000" pitchFamily="50" charset="-128"/>
                <a:ea typeface="BIZ UDPゴシック" panose="020B0400000000000000" pitchFamily="50" charset="-128"/>
              </a:rPr>
              <a:t>の設置</a:t>
            </a:r>
          </a:p>
        </p:txBody>
      </p:sp>
      <p:sp>
        <p:nvSpPr>
          <p:cNvPr id="23" name="四角形: 角を丸くする 22">
            <a:extLst>
              <a:ext uri="{FF2B5EF4-FFF2-40B4-BE49-F238E27FC236}">
                <a16:creationId xmlns:a16="http://schemas.microsoft.com/office/drawing/2014/main" id="{E34DD72E-32AA-66A6-38FA-6D6C8166D19A}"/>
              </a:ext>
            </a:extLst>
          </p:cNvPr>
          <p:cNvSpPr/>
          <p:nvPr/>
        </p:nvSpPr>
        <p:spPr>
          <a:xfrm>
            <a:off x="4214401" y="1529456"/>
            <a:ext cx="3811954" cy="3981905"/>
          </a:xfrm>
          <a:prstGeom prst="roundRect">
            <a:avLst>
              <a:gd name="adj" fmla="val 6811"/>
            </a:avLst>
          </a:prstGeom>
          <a:noFill/>
          <a:ln w="28575">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kumimoji="1" lang="en-US" altLang="ja-JP" sz="1400">
              <a:solidFill>
                <a:schemeClr val="tx1"/>
              </a:solidFill>
              <a:latin typeface="BIZ UDPゴシック" panose="020B0400000000000000" pitchFamily="50" charset="-128"/>
              <a:ea typeface="BIZ UDPゴシック" panose="020B0400000000000000" pitchFamily="50" charset="-128"/>
            </a:endParaRPr>
          </a:p>
          <a:p>
            <a:endParaRPr lang="en-US" altLang="ja-JP" sz="1400">
              <a:solidFill>
                <a:schemeClr val="tx1"/>
              </a:solidFill>
              <a:latin typeface="BIZ UDPゴシック" panose="020B0400000000000000" pitchFamily="50" charset="-128"/>
              <a:ea typeface="BIZ UDPゴシック" panose="020B0400000000000000" pitchFamily="50" charset="-128"/>
            </a:endParaRPr>
          </a:p>
        </p:txBody>
      </p:sp>
      <p:sp>
        <p:nvSpPr>
          <p:cNvPr id="24" name="四角形: 上の 2 つの角を丸める 23">
            <a:extLst>
              <a:ext uri="{FF2B5EF4-FFF2-40B4-BE49-F238E27FC236}">
                <a16:creationId xmlns:a16="http://schemas.microsoft.com/office/drawing/2014/main" id="{CA551E75-2360-2227-8C6F-71C009F9BFC5}"/>
              </a:ext>
            </a:extLst>
          </p:cNvPr>
          <p:cNvSpPr/>
          <p:nvPr/>
        </p:nvSpPr>
        <p:spPr>
          <a:xfrm>
            <a:off x="4214400" y="1353519"/>
            <a:ext cx="3811954" cy="544945"/>
          </a:xfrm>
          <a:prstGeom prst="round2SameRect">
            <a:avLst>
              <a:gd name="adj1" fmla="val 39830"/>
              <a:gd name="adj2" fmla="val 0"/>
            </a:avLst>
          </a:prstGeom>
          <a:solidFill>
            <a:schemeClr val="accent5">
              <a:lumMod val="50000"/>
            </a:schemeClr>
          </a:solidFill>
          <a:ln w="28575">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b="1">
                <a:latin typeface="BIZ UDPゴシック" panose="020B0400000000000000" pitchFamily="50" charset="-128"/>
                <a:ea typeface="BIZ UDPゴシック" panose="020B0400000000000000" pitchFamily="50" charset="-128"/>
              </a:rPr>
              <a:t>２．設置イメージ</a:t>
            </a:r>
            <a:endParaRPr kumimoji="1" lang="ja-JP" altLang="en-US" b="1">
              <a:latin typeface="BIZ UDPゴシック" panose="020B0400000000000000" pitchFamily="50" charset="-128"/>
              <a:ea typeface="BIZ UDPゴシック" panose="020B0400000000000000" pitchFamily="50" charset="-128"/>
            </a:endParaRPr>
          </a:p>
        </p:txBody>
      </p:sp>
      <p:sp>
        <p:nvSpPr>
          <p:cNvPr id="25" name="四角形: 角を丸くする 24">
            <a:extLst>
              <a:ext uri="{FF2B5EF4-FFF2-40B4-BE49-F238E27FC236}">
                <a16:creationId xmlns:a16="http://schemas.microsoft.com/office/drawing/2014/main" id="{CA07377A-F2FF-DA75-B866-D93BD5868807}"/>
              </a:ext>
            </a:extLst>
          </p:cNvPr>
          <p:cNvSpPr/>
          <p:nvPr/>
        </p:nvSpPr>
        <p:spPr>
          <a:xfrm>
            <a:off x="8166762" y="1529456"/>
            <a:ext cx="3905076" cy="5143818"/>
          </a:xfrm>
          <a:prstGeom prst="roundRect">
            <a:avLst>
              <a:gd name="adj" fmla="val 6811"/>
            </a:avLst>
          </a:prstGeom>
          <a:solidFill>
            <a:srgbClr val="F1F8EC"/>
          </a:solidFill>
          <a:ln w="28575">
            <a:solidFill>
              <a:srgbClr val="00A87C"/>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nSpc>
                <a:spcPts val="2400"/>
              </a:lnSpc>
              <a:spcAft>
                <a:spcPts val="900"/>
              </a:spcAft>
            </a:pPr>
            <a:endParaRPr lang="en-US" altLang="ja-JP" sz="1600" b="1" dirty="0">
              <a:solidFill>
                <a:schemeClr val="tx1"/>
              </a:solidFill>
              <a:latin typeface="BIZ UDPゴシック" panose="020B0400000000000000" pitchFamily="50" charset="-128"/>
              <a:ea typeface="BIZ UDPゴシック" panose="020B0400000000000000" pitchFamily="50" charset="-128"/>
            </a:endParaRPr>
          </a:p>
        </p:txBody>
      </p:sp>
      <p:sp>
        <p:nvSpPr>
          <p:cNvPr id="26" name="四角形: 上の 2 つの角を丸める 25">
            <a:extLst>
              <a:ext uri="{FF2B5EF4-FFF2-40B4-BE49-F238E27FC236}">
                <a16:creationId xmlns:a16="http://schemas.microsoft.com/office/drawing/2014/main" id="{22F2F82D-9BE9-4507-090D-62EFD6E9FA96}"/>
              </a:ext>
            </a:extLst>
          </p:cNvPr>
          <p:cNvSpPr/>
          <p:nvPr/>
        </p:nvSpPr>
        <p:spPr>
          <a:xfrm>
            <a:off x="8176092" y="1336327"/>
            <a:ext cx="3907909" cy="544945"/>
          </a:xfrm>
          <a:prstGeom prst="round2SameRect">
            <a:avLst>
              <a:gd name="adj1" fmla="val 39830"/>
              <a:gd name="adj2" fmla="val 0"/>
            </a:avLst>
          </a:prstGeom>
          <a:solidFill>
            <a:srgbClr val="00A87C"/>
          </a:solidFill>
          <a:ln w="28575">
            <a:solidFill>
              <a:srgbClr val="00A87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b="1">
                <a:latin typeface="BIZ UDPゴシック" panose="020B0400000000000000" pitchFamily="50" charset="-128"/>
                <a:ea typeface="BIZ UDPゴシック" panose="020B0400000000000000" pitchFamily="50" charset="-128"/>
              </a:rPr>
              <a:t>３．提案プロジェクト</a:t>
            </a:r>
            <a:endParaRPr kumimoji="1" lang="ja-JP" altLang="en-US" b="1">
              <a:latin typeface="BIZ UDPゴシック" panose="020B0400000000000000" pitchFamily="50" charset="-128"/>
              <a:ea typeface="BIZ UDPゴシック" panose="020B0400000000000000" pitchFamily="50" charset="-128"/>
            </a:endParaRPr>
          </a:p>
        </p:txBody>
      </p:sp>
      <p:sp>
        <p:nvSpPr>
          <p:cNvPr id="29" name="テキスト ボックス 28">
            <a:extLst>
              <a:ext uri="{FF2B5EF4-FFF2-40B4-BE49-F238E27FC236}">
                <a16:creationId xmlns:a16="http://schemas.microsoft.com/office/drawing/2014/main" id="{2D05FF7E-CF11-86C9-BECF-9D6B56FBA23D}"/>
              </a:ext>
            </a:extLst>
          </p:cNvPr>
          <p:cNvSpPr txBox="1"/>
          <p:nvPr/>
        </p:nvSpPr>
        <p:spPr>
          <a:xfrm>
            <a:off x="120132" y="5819849"/>
            <a:ext cx="2917318" cy="500137"/>
          </a:xfrm>
          <a:prstGeom prst="rect">
            <a:avLst/>
          </a:prstGeom>
          <a:noFill/>
        </p:spPr>
        <p:txBody>
          <a:bodyPr wrap="square" rtlCol="0">
            <a:spAutoFit/>
          </a:bodyPr>
          <a:lstStyle/>
          <a:p>
            <a:pPr>
              <a:spcAft>
                <a:spcPts val="300"/>
              </a:spcAft>
            </a:pPr>
            <a:r>
              <a:rPr lang="en-US" altLang="ja-JP" sz="1200" b="1" dirty="0"/>
              <a:t>【</a:t>
            </a:r>
            <a:r>
              <a:rPr lang="ja-JP" altLang="en-US" sz="1200" b="1" dirty="0"/>
              <a:t>参考</a:t>
            </a:r>
            <a:r>
              <a:rPr lang="en-US" altLang="ja-JP" sz="1200" b="1" dirty="0"/>
              <a:t>】</a:t>
            </a:r>
          </a:p>
          <a:p>
            <a:pPr algn="ctr">
              <a:spcAft>
                <a:spcPts val="300"/>
              </a:spcAft>
            </a:pPr>
            <a:r>
              <a:rPr lang="ja-JP" altLang="en-US" sz="1200" b="1" dirty="0"/>
              <a:t>プロジェクトリーダー</a:t>
            </a:r>
            <a:r>
              <a:rPr kumimoji="1" lang="ja-JP" altLang="en-US" sz="1200" b="1" dirty="0"/>
              <a:t>選定基準</a:t>
            </a:r>
            <a:endParaRPr kumimoji="1" lang="en-US" altLang="ja-JP" sz="1200" b="1" dirty="0"/>
          </a:p>
        </p:txBody>
      </p:sp>
      <p:sp>
        <p:nvSpPr>
          <p:cNvPr id="30" name="正方形/長方形 29">
            <a:extLst>
              <a:ext uri="{FF2B5EF4-FFF2-40B4-BE49-F238E27FC236}">
                <a16:creationId xmlns:a16="http://schemas.microsoft.com/office/drawing/2014/main" id="{FA236C0A-4B55-F4BC-28EE-0E2C4C583BB4}"/>
              </a:ext>
            </a:extLst>
          </p:cNvPr>
          <p:cNvSpPr/>
          <p:nvPr/>
        </p:nvSpPr>
        <p:spPr>
          <a:xfrm>
            <a:off x="2997899" y="5795942"/>
            <a:ext cx="4917665" cy="8265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just" fontAlgn="base"/>
            <a:r>
              <a:rPr lang="ja-JP" altLang="en-US" sz="1200">
                <a:solidFill>
                  <a:schemeClr val="tx1"/>
                </a:solidFill>
                <a:latin typeface="BIZ UDPゴシック" panose="020B0400000000000000" pitchFamily="50" charset="-128"/>
                <a:ea typeface="BIZ UDPゴシック" panose="020B0400000000000000" pitchFamily="50" charset="-128"/>
              </a:rPr>
              <a:t>①当該分野に精通し、実装化に向けた取組を主導した実績を有すること</a:t>
            </a:r>
            <a:endParaRPr lang="en-US" altLang="ja-JP" sz="1200">
              <a:solidFill>
                <a:schemeClr val="tx1"/>
              </a:solidFill>
              <a:latin typeface="BIZ UDPゴシック" panose="020B0400000000000000" pitchFamily="50" charset="-128"/>
              <a:ea typeface="BIZ UDPゴシック" panose="020B0400000000000000" pitchFamily="50" charset="-128"/>
            </a:endParaRPr>
          </a:p>
          <a:p>
            <a:pPr algn="just" fontAlgn="base"/>
            <a:r>
              <a:rPr lang="ja-JP" altLang="en-US" sz="1200">
                <a:solidFill>
                  <a:schemeClr val="tx1"/>
                </a:solidFill>
                <a:latin typeface="BIZ UDPゴシック" panose="020B0400000000000000" pitchFamily="50" charset="-128"/>
                <a:ea typeface="BIZ UDPゴシック" panose="020B0400000000000000" pitchFamily="50" charset="-128"/>
              </a:rPr>
              <a:t>②国内外の強力なネットワークを有すること</a:t>
            </a:r>
            <a:endParaRPr lang="en-US" altLang="ja-JP" sz="1200">
              <a:solidFill>
                <a:schemeClr val="tx1"/>
              </a:solidFill>
              <a:latin typeface="BIZ UDPゴシック" panose="020B0400000000000000" pitchFamily="50" charset="-128"/>
              <a:ea typeface="BIZ UDPゴシック" panose="020B0400000000000000" pitchFamily="50" charset="-128"/>
            </a:endParaRPr>
          </a:p>
          <a:p>
            <a:pPr algn="just" fontAlgn="base"/>
            <a:r>
              <a:rPr lang="ja-JP" altLang="en-US" sz="1200">
                <a:solidFill>
                  <a:schemeClr val="tx1"/>
                </a:solidFill>
                <a:latin typeface="BIZ UDPゴシック" panose="020B0400000000000000" pitchFamily="50" charset="-128"/>
                <a:ea typeface="BIZ UDPゴシック" panose="020B0400000000000000" pitchFamily="50" charset="-128"/>
              </a:rPr>
              <a:t>③産業化・社会実装化に向け高いリーダーシップを有すること</a:t>
            </a:r>
            <a:endParaRPr lang="en-US" altLang="ja-JP" sz="1200">
              <a:solidFill>
                <a:schemeClr val="tx1"/>
              </a:solidFill>
              <a:latin typeface="BIZ UDPゴシック" panose="020B0400000000000000" pitchFamily="50" charset="-128"/>
              <a:ea typeface="BIZ UDPゴシック" panose="020B0400000000000000" pitchFamily="50" charset="-128"/>
            </a:endParaRPr>
          </a:p>
          <a:p>
            <a:pPr algn="just" fontAlgn="base"/>
            <a:r>
              <a:rPr lang="ja-JP" altLang="en-US" sz="1200">
                <a:solidFill>
                  <a:schemeClr val="tx1"/>
                </a:solidFill>
                <a:latin typeface="BIZ UDPゴシック" panose="020B0400000000000000" pitchFamily="50" charset="-128"/>
                <a:ea typeface="BIZ UDPゴシック" panose="020B0400000000000000" pitchFamily="50" charset="-128"/>
              </a:rPr>
              <a:t>④戦略実行と成果への責任感を有すること</a:t>
            </a:r>
            <a:endParaRPr lang="en-US" altLang="ja-JP" sz="1200">
              <a:solidFill>
                <a:schemeClr val="tx1"/>
              </a:solidFill>
              <a:latin typeface="BIZ UDPゴシック" panose="020B0400000000000000" pitchFamily="50" charset="-128"/>
              <a:ea typeface="BIZ UDPゴシック" panose="020B0400000000000000" pitchFamily="50" charset="-128"/>
            </a:endParaRPr>
          </a:p>
        </p:txBody>
      </p:sp>
      <p:sp>
        <p:nvSpPr>
          <p:cNvPr id="49" name="四角形: 角を丸くする 48">
            <a:extLst>
              <a:ext uri="{FF2B5EF4-FFF2-40B4-BE49-F238E27FC236}">
                <a16:creationId xmlns:a16="http://schemas.microsoft.com/office/drawing/2014/main" id="{88D6543B-5C93-8AD7-694E-F2AEFDC4056C}"/>
              </a:ext>
            </a:extLst>
          </p:cNvPr>
          <p:cNvSpPr/>
          <p:nvPr/>
        </p:nvSpPr>
        <p:spPr>
          <a:xfrm>
            <a:off x="4322618" y="2782853"/>
            <a:ext cx="3592946" cy="2584469"/>
          </a:xfrm>
          <a:prstGeom prst="roundRect">
            <a:avLst>
              <a:gd name="adj" fmla="val 10257"/>
            </a:avLst>
          </a:prstGeom>
          <a:solidFill>
            <a:schemeClr val="accent5">
              <a:lumMod val="20000"/>
              <a:lumOff val="80000"/>
            </a:schemeClr>
          </a:solidFill>
          <a:ln w="190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矢印: 下 80">
            <a:extLst>
              <a:ext uri="{FF2B5EF4-FFF2-40B4-BE49-F238E27FC236}">
                <a16:creationId xmlns:a16="http://schemas.microsoft.com/office/drawing/2014/main" id="{3475FA02-CDDA-055D-9D1F-EDE78340403A}"/>
              </a:ext>
            </a:extLst>
          </p:cNvPr>
          <p:cNvSpPr/>
          <p:nvPr/>
        </p:nvSpPr>
        <p:spPr>
          <a:xfrm>
            <a:off x="4786822" y="4354848"/>
            <a:ext cx="320886" cy="524710"/>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4" name="グループ化 63">
            <a:extLst>
              <a:ext uri="{FF2B5EF4-FFF2-40B4-BE49-F238E27FC236}">
                <a16:creationId xmlns:a16="http://schemas.microsoft.com/office/drawing/2014/main" id="{250F827B-74C5-5B78-EED9-05F5BBC87386}"/>
              </a:ext>
            </a:extLst>
          </p:cNvPr>
          <p:cNvGrpSpPr/>
          <p:nvPr/>
        </p:nvGrpSpPr>
        <p:grpSpPr>
          <a:xfrm>
            <a:off x="4529242" y="3668004"/>
            <a:ext cx="810341" cy="686844"/>
            <a:chOff x="4559034" y="4391823"/>
            <a:chExt cx="552707" cy="468473"/>
          </a:xfrm>
        </p:grpSpPr>
        <p:sp>
          <p:nvSpPr>
            <p:cNvPr id="60" name="楕円 59">
              <a:extLst>
                <a:ext uri="{FF2B5EF4-FFF2-40B4-BE49-F238E27FC236}">
                  <a16:creationId xmlns:a16="http://schemas.microsoft.com/office/drawing/2014/main" id="{8772B17D-7887-9A94-1528-0005CB047F78}"/>
                </a:ext>
              </a:extLst>
            </p:cNvPr>
            <p:cNvSpPr/>
            <p:nvPr/>
          </p:nvSpPr>
          <p:spPr>
            <a:xfrm>
              <a:off x="4599709" y="4391823"/>
              <a:ext cx="468473" cy="468473"/>
            </a:xfrm>
            <a:prstGeom prst="ellipse">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テキスト ボックス 62">
              <a:extLst>
                <a:ext uri="{FF2B5EF4-FFF2-40B4-BE49-F238E27FC236}">
                  <a16:creationId xmlns:a16="http://schemas.microsoft.com/office/drawing/2014/main" id="{F17BF68D-94DB-4513-253E-3FB5334ABBF5}"/>
                </a:ext>
              </a:extLst>
            </p:cNvPr>
            <p:cNvSpPr txBox="1"/>
            <p:nvPr/>
          </p:nvSpPr>
          <p:spPr>
            <a:xfrm>
              <a:off x="4559034" y="4479029"/>
              <a:ext cx="552707" cy="272901"/>
            </a:xfrm>
            <a:prstGeom prst="rect">
              <a:avLst/>
            </a:prstGeom>
            <a:noFill/>
          </p:spPr>
          <p:txBody>
            <a:bodyPr wrap="square" rtlCol="0">
              <a:spAutoFit/>
            </a:bodyPr>
            <a:lstStyle/>
            <a:p>
              <a:pPr algn="ctr"/>
              <a:r>
                <a:rPr kumimoji="1" lang="en-US" altLang="ja-JP" sz="2000" dirty="0">
                  <a:solidFill>
                    <a:schemeClr val="accent5">
                      <a:lumMod val="75000"/>
                    </a:schemeClr>
                  </a:solidFill>
                  <a:latin typeface="BIZ UDPゴシック" panose="020B0400000000000000" pitchFamily="50" charset="-128"/>
                  <a:ea typeface="BIZ UDPゴシック" panose="020B0400000000000000" pitchFamily="50" charset="-128"/>
                </a:rPr>
                <a:t>PL</a:t>
              </a:r>
              <a:endParaRPr kumimoji="1" lang="ja-JP" altLang="en-US" sz="2000" dirty="0">
                <a:solidFill>
                  <a:schemeClr val="accent5">
                    <a:lumMod val="75000"/>
                  </a:schemeClr>
                </a:solidFill>
                <a:latin typeface="BIZ UDPゴシック" panose="020B0400000000000000" pitchFamily="50" charset="-128"/>
                <a:ea typeface="BIZ UDPゴシック" panose="020B0400000000000000" pitchFamily="50" charset="-128"/>
              </a:endParaRPr>
            </a:p>
          </p:txBody>
        </p:sp>
      </p:grpSp>
      <p:sp>
        <p:nvSpPr>
          <p:cNvPr id="4" name="テキスト ボックス 3">
            <a:extLst>
              <a:ext uri="{FF2B5EF4-FFF2-40B4-BE49-F238E27FC236}">
                <a16:creationId xmlns:a16="http://schemas.microsoft.com/office/drawing/2014/main" id="{5BA1FF71-7461-6990-83D2-928666D74BF5}"/>
              </a:ext>
            </a:extLst>
          </p:cNvPr>
          <p:cNvSpPr txBox="1"/>
          <p:nvPr/>
        </p:nvSpPr>
        <p:spPr>
          <a:xfrm>
            <a:off x="4366180" y="2366239"/>
            <a:ext cx="3538148" cy="307777"/>
          </a:xfrm>
          <a:prstGeom prst="rect">
            <a:avLst/>
          </a:prstGeom>
          <a:noFill/>
        </p:spPr>
        <p:txBody>
          <a:bodyPr wrap="none" rtlCol="0">
            <a:spAutoFit/>
          </a:bodyPr>
          <a:lstStyle/>
          <a:p>
            <a:r>
              <a:rPr kumimoji="1" lang="ja-JP" altLang="en-US" sz="1400" b="1" dirty="0">
                <a:solidFill>
                  <a:schemeClr val="accent5">
                    <a:lumMod val="50000"/>
                  </a:schemeClr>
                </a:solidFill>
                <a:latin typeface="BIZ UDPゴシック" panose="020B0400000000000000" pitchFamily="50" charset="-128"/>
                <a:ea typeface="BIZ UDPゴシック" panose="020B0400000000000000" pitchFamily="50" charset="-128"/>
              </a:rPr>
              <a:t>各プロジェクトの専門性に</a:t>
            </a:r>
            <a:r>
              <a:rPr kumimoji="1" lang="ja-JP" altLang="en-US" sz="1400" b="1" dirty="0">
                <a:solidFill>
                  <a:schemeClr val="accent5">
                    <a:lumMod val="75000"/>
                  </a:schemeClr>
                </a:solidFill>
                <a:latin typeface="BIZ UDPゴシック" panose="020B0400000000000000" pitchFamily="50" charset="-128"/>
                <a:ea typeface="BIZ UDPゴシック" panose="020B0400000000000000" pitchFamily="50" charset="-128"/>
              </a:rPr>
              <a:t>応じた</a:t>
            </a:r>
            <a:r>
              <a:rPr lang="ja-JP" altLang="en-US" sz="1400" b="1" dirty="0">
                <a:solidFill>
                  <a:schemeClr val="accent5">
                    <a:lumMod val="75000"/>
                  </a:schemeClr>
                </a:solidFill>
                <a:latin typeface="BIZ UDPゴシック" panose="020B0400000000000000" pitchFamily="50" charset="-128"/>
                <a:ea typeface="BIZ UDPゴシック" panose="020B0400000000000000" pitchFamily="50" charset="-128"/>
              </a:rPr>
              <a:t>Ｐ</a:t>
            </a:r>
            <a:r>
              <a:rPr lang="en-US" altLang="ja-JP" sz="1400" b="1" dirty="0">
                <a:solidFill>
                  <a:schemeClr val="accent5">
                    <a:lumMod val="75000"/>
                  </a:schemeClr>
                </a:solidFill>
                <a:latin typeface="BIZ UDPゴシック" panose="020B0400000000000000" pitchFamily="50" charset="-128"/>
                <a:ea typeface="BIZ UDPゴシック" panose="020B0400000000000000" pitchFamily="50" charset="-128"/>
              </a:rPr>
              <a:t>L</a:t>
            </a:r>
            <a:r>
              <a:rPr lang="ja-JP" altLang="en-US" sz="1400" b="1" dirty="0">
                <a:solidFill>
                  <a:schemeClr val="accent5">
                    <a:lumMod val="75000"/>
                  </a:schemeClr>
                </a:solidFill>
                <a:latin typeface="BIZ UDPゴシック" panose="020B0400000000000000" pitchFamily="50" charset="-128"/>
                <a:ea typeface="BIZ UDPゴシック" panose="020B0400000000000000" pitchFamily="50" charset="-128"/>
              </a:rPr>
              <a:t>を</a:t>
            </a:r>
            <a:r>
              <a:rPr lang="ja-JP" altLang="en-US" sz="1400" b="1" dirty="0">
                <a:solidFill>
                  <a:schemeClr val="accent5">
                    <a:lumMod val="50000"/>
                  </a:schemeClr>
                </a:solidFill>
                <a:latin typeface="BIZ UDPゴシック" panose="020B0400000000000000" pitchFamily="50" charset="-128"/>
                <a:ea typeface="BIZ UDPゴシック" panose="020B0400000000000000" pitchFamily="50" charset="-128"/>
              </a:rPr>
              <a:t>配置</a:t>
            </a:r>
            <a:endParaRPr kumimoji="1" lang="ja-JP" altLang="en-US" sz="1400" b="1" dirty="0">
              <a:solidFill>
                <a:schemeClr val="accent5">
                  <a:lumMod val="50000"/>
                </a:schemeClr>
              </a:solidFill>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2A68C23C-6D43-B417-CB7C-8D3C9CCBCE46}"/>
              </a:ext>
            </a:extLst>
          </p:cNvPr>
          <p:cNvSpPr txBox="1"/>
          <p:nvPr/>
        </p:nvSpPr>
        <p:spPr>
          <a:xfrm>
            <a:off x="4338472" y="2081176"/>
            <a:ext cx="3544560" cy="261610"/>
          </a:xfrm>
          <a:prstGeom prst="rect">
            <a:avLst/>
          </a:prstGeom>
          <a:noFill/>
        </p:spPr>
        <p:txBody>
          <a:bodyPr wrap="none" rtlCol="0">
            <a:spAutoFit/>
          </a:bodyPr>
          <a:lstStyle/>
          <a:p>
            <a:r>
              <a:rPr kumimoji="1" lang="en-US" altLang="ja-JP" sz="1100">
                <a:solidFill>
                  <a:schemeClr val="accent5">
                    <a:lumMod val="50000"/>
                  </a:schemeClr>
                </a:solidFill>
                <a:latin typeface="BIZ UDPゴシック" panose="020B0400000000000000" pitchFamily="50" charset="-128"/>
                <a:ea typeface="BIZ UDPゴシック" panose="020B0400000000000000" pitchFamily="50" charset="-128"/>
              </a:rPr>
              <a:t>CN</a:t>
            </a:r>
            <a:r>
              <a:rPr kumimoji="1" lang="ja-JP" altLang="en-US" sz="1100">
                <a:solidFill>
                  <a:schemeClr val="accent5">
                    <a:lumMod val="50000"/>
                  </a:schemeClr>
                </a:solidFill>
                <a:latin typeface="BIZ UDPゴシック" panose="020B0400000000000000" pitchFamily="50" charset="-128"/>
                <a:ea typeface="BIZ UDPゴシック" panose="020B0400000000000000" pitchFamily="50" charset="-128"/>
              </a:rPr>
              <a:t>分野では、分野全体に一律の</a:t>
            </a:r>
            <a:r>
              <a:rPr kumimoji="1" lang="en-US" altLang="ja-JP" sz="1100">
                <a:solidFill>
                  <a:schemeClr val="accent5">
                    <a:lumMod val="50000"/>
                  </a:schemeClr>
                </a:solidFill>
                <a:latin typeface="BIZ UDPゴシック" panose="020B0400000000000000" pitchFamily="50" charset="-128"/>
                <a:ea typeface="BIZ UDPゴシック" panose="020B0400000000000000" pitchFamily="50" charset="-128"/>
              </a:rPr>
              <a:t>PL</a:t>
            </a:r>
            <a:r>
              <a:rPr kumimoji="1" lang="ja-JP" altLang="en-US" sz="1100">
                <a:solidFill>
                  <a:schemeClr val="accent5">
                    <a:lumMod val="50000"/>
                  </a:schemeClr>
                </a:solidFill>
                <a:latin typeface="BIZ UDPゴシック" panose="020B0400000000000000" pitchFamily="50" charset="-128"/>
                <a:ea typeface="BIZ UDPゴシック" panose="020B0400000000000000" pitchFamily="50" charset="-128"/>
              </a:rPr>
              <a:t>を置くのではなく</a:t>
            </a:r>
          </a:p>
        </p:txBody>
      </p:sp>
      <p:sp>
        <p:nvSpPr>
          <p:cNvPr id="6" name="四角形: 角を丸くする 5">
            <a:extLst>
              <a:ext uri="{FF2B5EF4-FFF2-40B4-BE49-F238E27FC236}">
                <a16:creationId xmlns:a16="http://schemas.microsoft.com/office/drawing/2014/main" id="{7CC85196-9876-1E02-C0B7-536D624756D2}"/>
              </a:ext>
            </a:extLst>
          </p:cNvPr>
          <p:cNvSpPr/>
          <p:nvPr/>
        </p:nvSpPr>
        <p:spPr>
          <a:xfrm>
            <a:off x="4636921" y="2905303"/>
            <a:ext cx="3016581" cy="307777"/>
          </a:xfrm>
          <a:prstGeom prst="roundRect">
            <a:avLst>
              <a:gd name="adj" fmla="val 50000"/>
            </a:avLst>
          </a:prstGeom>
          <a:solidFill>
            <a:schemeClr val="bg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a:solidFill>
                  <a:schemeClr val="accent5">
                    <a:lumMod val="50000"/>
                  </a:schemeClr>
                </a:solidFill>
                <a:latin typeface="BIZ UDPゴシック" panose="020B0400000000000000" pitchFamily="50" charset="-128"/>
                <a:ea typeface="BIZ UDPゴシック" panose="020B0400000000000000" pitchFamily="50" charset="-128"/>
              </a:rPr>
              <a:t>カーボンニュートラル分野</a:t>
            </a:r>
            <a:endParaRPr kumimoji="1" lang="en-US" altLang="ja-JP" sz="700">
              <a:solidFill>
                <a:schemeClr val="accent5">
                  <a:lumMod val="50000"/>
                </a:schemeClr>
              </a:solidFill>
              <a:latin typeface="BIZ UDPゴシック" panose="020B0400000000000000" pitchFamily="50" charset="-128"/>
              <a:ea typeface="BIZ UDPゴシック" panose="020B0400000000000000" pitchFamily="50" charset="-128"/>
            </a:endParaRPr>
          </a:p>
        </p:txBody>
      </p:sp>
      <p:grpSp>
        <p:nvGrpSpPr>
          <p:cNvPr id="10" name="グループ化 9">
            <a:extLst>
              <a:ext uri="{FF2B5EF4-FFF2-40B4-BE49-F238E27FC236}">
                <a16:creationId xmlns:a16="http://schemas.microsoft.com/office/drawing/2014/main" id="{AC15E717-6520-2BAF-49CC-ED3D6785E41E}"/>
              </a:ext>
            </a:extLst>
          </p:cNvPr>
          <p:cNvGrpSpPr/>
          <p:nvPr/>
        </p:nvGrpSpPr>
        <p:grpSpPr>
          <a:xfrm>
            <a:off x="4439298" y="4879558"/>
            <a:ext cx="1023800" cy="307777"/>
            <a:chOff x="4476242" y="4722539"/>
            <a:chExt cx="1023800" cy="307777"/>
          </a:xfrm>
        </p:grpSpPr>
        <p:sp>
          <p:nvSpPr>
            <p:cNvPr id="72" name="四角形: 角を丸くする 71">
              <a:extLst>
                <a:ext uri="{FF2B5EF4-FFF2-40B4-BE49-F238E27FC236}">
                  <a16:creationId xmlns:a16="http://schemas.microsoft.com/office/drawing/2014/main" id="{E1DD6524-C523-73EB-EF26-23E0EB8364B0}"/>
                </a:ext>
              </a:extLst>
            </p:cNvPr>
            <p:cNvSpPr/>
            <p:nvPr/>
          </p:nvSpPr>
          <p:spPr>
            <a:xfrm>
              <a:off x="4565980" y="4722539"/>
              <a:ext cx="833700" cy="307777"/>
            </a:xfrm>
            <a:prstGeom prst="roundRect">
              <a:avLst>
                <a:gd name="adj" fmla="val 6411"/>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800" b="1">
                <a:solidFill>
                  <a:schemeClr val="accent5">
                    <a:lumMod val="50000"/>
                  </a:schemeClr>
                </a:solidFill>
              </a:endParaRPr>
            </a:p>
          </p:txBody>
        </p:sp>
        <p:sp>
          <p:nvSpPr>
            <p:cNvPr id="8" name="テキスト ボックス 7">
              <a:extLst>
                <a:ext uri="{FF2B5EF4-FFF2-40B4-BE49-F238E27FC236}">
                  <a16:creationId xmlns:a16="http://schemas.microsoft.com/office/drawing/2014/main" id="{FCBEA044-935B-DEC9-1AB2-111FF2A04215}"/>
                </a:ext>
              </a:extLst>
            </p:cNvPr>
            <p:cNvSpPr txBox="1"/>
            <p:nvPr/>
          </p:nvSpPr>
          <p:spPr>
            <a:xfrm>
              <a:off x="4476242" y="4744080"/>
              <a:ext cx="1023800" cy="246221"/>
            </a:xfrm>
            <a:prstGeom prst="rect">
              <a:avLst/>
            </a:prstGeom>
            <a:noFill/>
          </p:spPr>
          <p:txBody>
            <a:bodyPr wrap="square" rtlCol="0">
              <a:spAutoFit/>
            </a:bodyPr>
            <a:lstStyle/>
            <a:p>
              <a:pPr algn="ctr"/>
              <a:r>
                <a:rPr kumimoji="1" lang="ja-JP" altLang="en-US" sz="1000" b="1">
                  <a:solidFill>
                    <a:schemeClr val="accent1"/>
                  </a:solidFill>
                  <a:latin typeface="BIZ UDPゴシック" panose="020B0400000000000000" pitchFamily="50" charset="-128"/>
                  <a:ea typeface="BIZ UDPゴシック" panose="020B0400000000000000" pitchFamily="50" charset="-128"/>
                </a:rPr>
                <a:t>プロジェクト</a:t>
              </a:r>
            </a:p>
          </p:txBody>
        </p:sp>
      </p:grpSp>
      <p:sp>
        <p:nvSpPr>
          <p:cNvPr id="16" name="矢印: 下 15">
            <a:extLst>
              <a:ext uri="{FF2B5EF4-FFF2-40B4-BE49-F238E27FC236}">
                <a16:creationId xmlns:a16="http://schemas.microsoft.com/office/drawing/2014/main" id="{5A563DB9-834A-5F65-F165-C939A1FCA69E}"/>
              </a:ext>
            </a:extLst>
          </p:cNvPr>
          <p:cNvSpPr/>
          <p:nvPr/>
        </p:nvSpPr>
        <p:spPr>
          <a:xfrm>
            <a:off x="5999736" y="4354848"/>
            <a:ext cx="320886" cy="524710"/>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7" name="グループ化 16">
            <a:extLst>
              <a:ext uri="{FF2B5EF4-FFF2-40B4-BE49-F238E27FC236}">
                <a16:creationId xmlns:a16="http://schemas.microsoft.com/office/drawing/2014/main" id="{69302A14-02B3-FAC0-A5A7-A8F3E975B00F}"/>
              </a:ext>
            </a:extLst>
          </p:cNvPr>
          <p:cNvGrpSpPr/>
          <p:nvPr/>
        </p:nvGrpSpPr>
        <p:grpSpPr>
          <a:xfrm>
            <a:off x="5742156" y="3668004"/>
            <a:ext cx="810341" cy="686844"/>
            <a:chOff x="4559034" y="4391823"/>
            <a:chExt cx="552707" cy="468473"/>
          </a:xfrm>
        </p:grpSpPr>
        <p:sp>
          <p:nvSpPr>
            <p:cNvPr id="18" name="楕円 17">
              <a:extLst>
                <a:ext uri="{FF2B5EF4-FFF2-40B4-BE49-F238E27FC236}">
                  <a16:creationId xmlns:a16="http://schemas.microsoft.com/office/drawing/2014/main" id="{56524834-4B00-D574-6B63-6F54268774EC}"/>
                </a:ext>
              </a:extLst>
            </p:cNvPr>
            <p:cNvSpPr/>
            <p:nvPr/>
          </p:nvSpPr>
          <p:spPr>
            <a:xfrm>
              <a:off x="4599709" y="4391823"/>
              <a:ext cx="468473" cy="468473"/>
            </a:xfrm>
            <a:prstGeom prst="ellipse">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5">
                    <a:lumMod val="75000"/>
                  </a:schemeClr>
                </a:solidFill>
              </a:endParaRPr>
            </a:p>
          </p:txBody>
        </p:sp>
        <p:sp>
          <p:nvSpPr>
            <p:cNvPr id="19" name="テキスト ボックス 18">
              <a:extLst>
                <a:ext uri="{FF2B5EF4-FFF2-40B4-BE49-F238E27FC236}">
                  <a16:creationId xmlns:a16="http://schemas.microsoft.com/office/drawing/2014/main" id="{294EF458-4DF3-9CCD-9FA7-667CAE2C4168}"/>
                </a:ext>
              </a:extLst>
            </p:cNvPr>
            <p:cNvSpPr txBox="1"/>
            <p:nvPr/>
          </p:nvSpPr>
          <p:spPr>
            <a:xfrm>
              <a:off x="4559034" y="4479029"/>
              <a:ext cx="552707" cy="272901"/>
            </a:xfrm>
            <a:prstGeom prst="rect">
              <a:avLst/>
            </a:prstGeom>
            <a:noFill/>
          </p:spPr>
          <p:txBody>
            <a:bodyPr wrap="square" rtlCol="0">
              <a:spAutoFit/>
            </a:bodyPr>
            <a:lstStyle/>
            <a:p>
              <a:pPr algn="ctr"/>
              <a:r>
                <a:rPr kumimoji="1" lang="en-US" altLang="ja-JP" sz="2000" dirty="0">
                  <a:solidFill>
                    <a:schemeClr val="accent5">
                      <a:lumMod val="75000"/>
                    </a:schemeClr>
                  </a:solidFill>
                  <a:latin typeface="BIZ UDPゴシック" panose="020B0400000000000000" pitchFamily="50" charset="-128"/>
                  <a:ea typeface="BIZ UDPゴシック" panose="020B0400000000000000" pitchFamily="50" charset="-128"/>
                </a:rPr>
                <a:t>PL</a:t>
              </a:r>
              <a:endParaRPr kumimoji="1" lang="ja-JP" altLang="en-US" sz="2000" dirty="0">
                <a:solidFill>
                  <a:schemeClr val="accent5">
                    <a:lumMod val="75000"/>
                  </a:schemeClr>
                </a:solidFill>
                <a:latin typeface="BIZ UDPゴシック" panose="020B0400000000000000" pitchFamily="50" charset="-128"/>
                <a:ea typeface="BIZ UDPゴシック" panose="020B0400000000000000" pitchFamily="50" charset="-128"/>
              </a:endParaRPr>
            </a:p>
          </p:txBody>
        </p:sp>
      </p:grpSp>
      <p:grpSp>
        <p:nvGrpSpPr>
          <p:cNvPr id="20" name="グループ化 19">
            <a:extLst>
              <a:ext uri="{FF2B5EF4-FFF2-40B4-BE49-F238E27FC236}">
                <a16:creationId xmlns:a16="http://schemas.microsoft.com/office/drawing/2014/main" id="{91EB5E74-7989-910F-4677-8F02378EF73E}"/>
              </a:ext>
            </a:extLst>
          </p:cNvPr>
          <p:cNvGrpSpPr/>
          <p:nvPr/>
        </p:nvGrpSpPr>
        <p:grpSpPr>
          <a:xfrm>
            <a:off x="5652212" y="4879558"/>
            <a:ext cx="1023800" cy="307777"/>
            <a:chOff x="4476242" y="4722539"/>
            <a:chExt cx="1023800" cy="307777"/>
          </a:xfrm>
        </p:grpSpPr>
        <p:sp>
          <p:nvSpPr>
            <p:cNvPr id="21" name="四角形: 角を丸くする 20">
              <a:extLst>
                <a:ext uri="{FF2B5EF4-FFF2-40B4-BE49-F238E27FC236}">
                  <a16:creationId xmlns:a16="http://schemas.microsoft.com/office/drawing/2014/main" id="{54850438-829E-DAE9-E66B-9044C1EBA121}"/>
                </a:ext>
              </a:extLst>
            </p:cNvPr>
            <p:cNvSpPr/>
            <p:nvPr/>
          </p:nvSpPr>
          <p:spPr>
            <a:xfrm>
              <a:off x="4565980" y="4722539"/>
              <a:ext cx="833700" cy="307777"/>
            </a:xfrm>
            <a:prstGeom prst="roundRect">
              <a:avLst>
                <a:gd name="adj" fmla="val 6411"/>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800" b="1">
                <a:solidFill>
                  <a:schemeClr val="accent5">
                    <a:lumMod val="50000"/>
                  </a:schemeClr>
                </a:solidFill>
              </a:endParaRPr>
            </a:p>
          </p:txBody>
        </p:sp>
        <p:sp>
          <p:nvSpPr>
            <p:cNvPr id="22" name="テキスト ボックス 21">
              <a:extLst>
                <a:ext uri="{FF2B5EF4-FFF2-40B4-BE49-F238E27FC236}">
                  <a16:creationId xmlns:a16="http://schemas.microsoft.com/office/drawing/2014/main" id="{B6C9B8F3-1CF4-9010-2700-089CE214E77E}"/>
                </a:ext>
              </a:extLst>
            </p:cNvPr>
            <p:cNvSpPr txBox="1"/>
            <p:nvPr/>
          </p:nvSpPr>
          <p:spPr>
            <a:xfrm>
              <a:off x="4476242" y="4744080"/>
              <a:ext cx="1023800" cy="246221"/>
            </a:xfrm>
            <a:prstGeom prst="rect">
              <a:avLst/>
            </a:prstGeom>
            <a:noFill/>
          </p:spPr>
          <p:txBody>
            <a:bodyPr wrap="square" rtlCol="0">
              <a:spAutoFit/>
            </a:bodyPr>
            <a:lstStyle/>
            <a:p>
              <a:pPr algn="ctr"/>
              <a:r>
                <a:rPr kumimoji="1" lang="ja-JP" altLang="en-US" sz="1000" b="1">
                  <a:solidFill>
                    <a:schemeClr val="accent1"/>
                  </a:solidFill>
                  <a:latin typeface="BIZ UDPゴシック" panose="020B0400000000000000" pitchFamily="50" charset="-128"/>
                  <a:ea typeface="BIZ UDPゴシック" panose="020B0400000000000000" pitchFamily="50" charset="-128"/>
                </a:rPr>
                <a:t>プロジェクト</a:t>
              </a:r>
            </a:p>
          </p:txBody>
        </p:sp>
      </p:grpSp>
      <p:sp>
        <p:nvSpPr>
          <p:cNvPr id="27" name="矢印: 下 26">
            <a:extLst>
              <a:ext uri="{FF2B5EF4-FFF2-40B4-BE49-F238E27FC236}">
                <a16:creationId xmlns:a16="http://schemas.microsoft.com/office/drawing/2014/main" id="{924507A7-3C90-299C-5E2B-F7D221B4D0A1}"/>
              </a:ext>
            </a:extLst>
          </p:cNvPr>
          <p:cNvSpPr/>
          <p:nvPr/>
        </p:nvSpPr>
        <p:spPr>
          <a:xfrm>
            <a:off x="7176020" y="4354848"/>
            <a:ext cx="320886" cy="524710"/>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1" name="グループ化 30">
            <a:extLst>
              <a:ext uri="{FF2B5EF4-FFF2-40B4-BE49-F238E27FC236}">
                <a16:creationId xmlns:a16="http://schemas.microsoft.com/office/drawing/2014/main" id="{60B3B35A-185D-9CB1-19F6-7D115CE7D483}"/>
              </a:ext>
            </a:extLst>
          </p:cNvPr>
          <p:cNvGrpSpPr/>
          <p:nvPr/>
        </p:nvGrpSpPr>
        <p:grpSpPr>
          <a:xfrm>
            <a:off x="6918440" y="3668004"/>
            <a:ext cx="810341" cy="686844"/>
            <a:chOff x="4559034" y="4391823"/>
            <a:chExt cx="552707" cy="468473"/>
          </a:xfrm>
        </p:grpSpPr>
        <p:sp>
          <p:nvSpPr>
            <p:cNvPr id="32" name="楕円 31">
              <a:extLst>
                <a:ext uri="{FF2B5EF4-FFF2-40B4-BE49-F238E27FC236}">
                  <a16:creationId xmlns:a16="http://schemas.microsoft.com/office/drawing/2014/main" id="{4D0F9EFC-BDB2-75B8-0144-65181C14EF07}"/>
                </a:ext>
              </a:extLst>
            </p:cNvPr>
            <p:cNvSpPr/>
            <p:nvPr/>
          </p:nvSpPr>
          <p:spPr>
            <a:xfrm>
              <a:off x="4599709" y="4391823"/>
              <a:ext cx="468473" cy="468473"/>
            </a:xfrm>
            <a:prstGeom prst="ellipse">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5">
                    <a:lumMod val="75000"/>
                  </a:schemeClr>
                </a:solidFill>
              </a:endParaRPr>
            </a:p>
          </p:txBody>
        </p:sp>
        <p:sp>
          <p:nvSpPr>
            <p:cNvPr id="33" name="テキスト ボックス 32">
              <a:extLst>
                <a:ext uri="{FF2B5EF4-FFF2-40B4-BE49-F238E27FC236}">
                  <a16:creationId xmlns:a16="http://schemas.microsoft.com/office/drawing/2014/main" id="{77C437C5-8573-16DC-602D-DC6C5BA47EB4}"/>
                </a:ext>
              </a:extLst>
            </p:cNvPr>
            <p:cNvSpPr txBox="1"/>
            <p:nvPr/>
          </p:nvSpPr>
          <p:spPr>
            <a:xfrm>
              <a:off x="4559034" y="4479029"/>
              <a:ext cx="552707" cy="272901"/>
            </a:xfrm>
            <a:prstGeom prst="rect">
              <a:avLst/>
            </a:prstGeom>
            <a:noFill/>
          </p:spPr>
          <p:txBody>
            <a:bodyPr wrap="square" rtlCol="0">
              <a:spAutoFit/>
            </a:bodyPr>
            <a:lstStyle/>
            <a:p>
              <a:pPr algn="ctr"/>
              <a:r>
                <a:rPr kumimoji="1" lang="en-US" altLang="ja-JP" sz="2000" dirty="0">
                  <a:solidFill>
                    <a:schemeClr val="accent5">
                      <a:lumMod val="75000"/>
                    </a:schemeClr>
                  </a:solidFill>
                  <a:latin typeface="BIZ UDPゴシック" panose="020B0400000000000000" pitchFamily="50" charset="-128"/>
                  <a:ea typeface="BIZ UDPゴシック" panose="020B0400000000000000" pitchFamily="50" charset="-128"/>
                </a:rPr>
                <a:t>PL</a:t>
              </a:r>
              <a:endParaRPr kumimoji="1" lang="ja-JP" altLang="en-US" sz="2000" dirty="0">
                <a:solidFill>
                  <a:schemeClr val="accent5">
                    <a:lumMod val="75000"/>
                  </a:schemeClr>
                </a:solidFill>
                <a:latin typeface="BIZ UDPゴシック" panose="020B0400000000000000" pitchFamily="50" charset="-128"/>
                <a:ea typeface="BIZ UDPゴシック" panose="020B0400000000000000" pitchFamily="50" charset="-128"/>
              </a:endParaRPr>
            </a:p>
          </p:txBody>
        </p:sp>
      </p:grpSp>
      <p:grpSp>
        <p:nvGrpSpPr>
          <p:cNvPr id="34" name="グループ化 33">
            <a:extLst>
              <a:ext uri="{FF2B5EF4-FFF2-40B4-BE49-F238E27FC236}">
                <a16:creationId xmlns:a16="http://schemas.microsoft.com/office/drawing/2014/main" id="{717E66E4-E803-8C7C-17EB-9EB704B2ECBA}"/>
              </a:ext>
            </a:extLst>
          </p:cNvPr>
          <p:cNvGrpSpPr/>
          <p:nvPr/>
        </p:nvGrpSpPr>
        <p:grpSpPr>
          <a:xfrm>
            <a:off x="6828496" y="4879558"/>
            <a:ext cx="1023800" cy="307777"/>
            <a:chOff x="4476242" y="4722539"/>
            <a:chExt cx="1023800" cy="307777"/>
          </a:xfrm>
        </p:grpSpPr>
        <p:sp>
          <p:nvSpPr>
            <p:cNvPr id="35" name="四角形: 角を丸くする 34">
              <a:extLst>
                <a:ext uri="{FF2B5EF4-FFF2-40B4-BE49-F238E27FC236}">
                  <a16:creationId xmlns:a16="http://schemas.microsoft.com/office/drawing/2014/main" id="{F9929B37-5D5F-195E-3BDB-B90633631CF5}"/>
                </a:ext>
              </a:extLst>
            </p:cNvPr>
            <p:cNvSpPr/>
            <p:nvPr/>
          </p:nvSpPr>
          <p:spPr>
            <a:xfrm>
              <a:off x="4565980" y="4722539"/>
              <a:ext cx="833700" cy="307777"/>
            </a:xfrm>
            <a:prstGeom prst="roundRect">
              <a:avLst>
                <a:gd name="adj" fmla="val 6411"/>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800" b="1">
                <a:solidFill>
                  <a:schemeClr val="accent5">
                    <a:lumMod val="50000"/>
                  </a:schemeClr>
                </a:solidFill>
              </a:endParaRPr>
            </a:p>
          </p:txBody>
        </p:sp>
        <p:sp>
          <p:nvSpPr>
            <p:cNvPr id="36" name="テキスト ボックス 35">
              <a:extLst>
                <a:ext uri="{FF2B5EF4-FFF2-40B4-BE49-F238E27FC236}">
                  <a16:creationId xmlns:a16="http://schemas.microsoft.com/office/drawing/2014/main" id="{83120C40-E5BE-952C-F849-C9311C286182}"/>
                </a:ext>
              </a:extLst>
            </p:cNvPr>
            <p:cNvSpPr txBox="1"/>
            <p:nvPr/>
          </p:nvSpPr>
          <p:spPr>
            <a:xfrm>
              <a:off x="4476242" y="4744080"/>
              <a:ext cx="1023800" cy="246221"/>
            </a:xfrm>
            <a:prstGeom prst="rect">
              <a:avLst/>
            </a:prstGeom>
            <a:noFill/>
          </p:spPr>
          <p:txBody>
            <a:bodyPr wrap="square" rtlCol="0">
              <a:spAutoFit/>
            </a:bodyPr>
            <a:lstStyle/>
            <a:p>
              <a:pPr algn="ctr"/>
              <a:r>
                <a:rPr kumimoji="1" lang="ja-JP" altLang="en-US" sz="1000" b="1">
                  <a:solidFill>
                    <a:schemeClr val="accent1"/>
                  </a:solidFill>
                  <a:latin typeface="BIZ UDPゴシック" panose="020B0400000000000000" pitchFamily="50" charset="-128"/>
                  <a:ea typeface="BIZ UDPゴシック" panose="020B0400000000000000" pitchFamily="50" charset="-128"/>
                </a:rPr>
                <a:t>プロジェクト</a:t>
              </a:r>
            </a:p>
          </p:txBody>
        </p:sp>
      </p:grpSp>
      <p:cxnSp>
        <p:nvCxnSpPr>
          <p:cNvPr id="45" name="直線コネクタ 44">
            <a:extLst>
              <a:ext uri="{FF2B5EF4-FFF2-40B4-BE49-F238E27FC236}">
                <a16:creationId xmlns:a16="http://schemas.microsoft.com/office/drawing/2014/main" id="{077A6ED0-A09F-1722-EDDC-59A30B32F8DC}"/>
              </a:ext>
            </a:extLst>
          </p:cNvPr>
          <p:cNvCxnSpPr>
            <a:cxnSpLocks/>
            <a:stCxn id="6" idx="2"/>
          </p:cNvCxnSpPr>
          <p:nvPr/>
        </p:nvCxnSpPr>
        <p:spPr>
          <a:xfrm flipH="1">
            <a:off x="4932300" y="3213080"/>
            <a:ext cx="1212912" cy="38226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56FA0FF5-2196-169D-2223-ED97FF63D5C4}"/>
              </a:ext>
            </a:extLst>
          </p:cNvPr>
          <p:cNvCxnSpPr>
            <a:cxnSpLocks/>
            <a:stCxn id="6" idx="2"/>
          </p:cNvCxnSpPr>
          <p:nvPr/>
        </p:nvCxnSpPr>
        <p:spPr>
          <a:xfrm>
            <a:off x="6145212" y="3213080"/>
            <a:ext cx="0" cy="38226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267E6001-D4E5-E399-802F-FCD5733DC1A6}"/>
              </a:ext>
            </a:extLst>
          </p:cNvPr>
          <p:cNvCxnSpPr>
            <a:cxnSpLocks/>
            <a:stCxn id="6" idx="2"/>
          </p:cNvCxnSpPr>
          <p:nvPr/>
        </p:nvCxnSpPr>
        <p:spPr>
          <a:xfrm>
            <a:off x="6145212" y="3213080"/>
            <a:ext cx="1176284" cy="38226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 name="四角形: 角を丸くする 2">
            <a:extLst>
              <a:ext uri="{FF2B5EF4-FFF2-40B4-BE49-F238E27FC236}">
                <a16:creationId xmlns:a16="http://schemas.microsoft.com/office/drawing/2014/main" id="{9B4C412C-566E-584C-8137-1EE253F6291A}"/>
              </a:ext>
            </a:extLst>
          </p:cNvPr>
          <p:cNvSpPr/>
          <p:nvPr/>
        </p:nvSpPr>
        <p:spPr>
          <a:xfrm>
            <a:off x="8156476" y="4825461"/>
            <a:ext cx="3969065" cy="1797013"/>
          </a:xfrm>
          <a:prstGeom prst="roundRect">
            <a:avLst>
              <a:gd name="adj" fmla="val 6811"/>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nSpc>
                <a:spcPts val="2100"/>
              </a:lnSpc>
              <a:spcAft>
                <a:spcPts val="900"/>
              </a:spcAft>
            </a:pPr>
            <a:r>
              <a:rPr lang="ja-JP" altLang="en-US" sz="1500" dirty="0">
                <a:solidFill>
                  <a:schemeClr val="tx1"/>
                </a:solidFill>
                <a:latin typeface="BIZ UDPゴシック" panose="020B0400000000000000" pitchFamily="50" charset="-128"/>
                <a:ea typeface="BIZ UDPゴシック" panose="020B0400000000000000" pitchFamily="50" charset="-128"/>
              </a:rPr>
              <a:t>［▼以下、引き続き検討を行う］</a:t>
            </a:r>
            <a:endParaRPr lang="en-US" altLang="ja-JP" sz="1500" dirty="0">
              <a:solidFill>
                <a:schemeClr val="tx1"/>
              </a:solidFill>
              <a:latin typeface="BIZ UDPゴシック" panose="020B0400000000000000" pitchFamily="50" charset="-128"/>
              <a:ea typeface="BIZ UDPゴシック" panose="020B0400000000000000" pitchFamily="50" charset="-128"/>
            </a:endParaRPr>
          </a:p>
          <a:p>
            <a:pPr marL="342900" indent="-252000">
              <a:lnSpc>
                <a:spcPts val="2100"/>
              </a:lnSpc>
              <a:spcAft>
                <a:spcPts val="600"/>
              </a:spcAft>
              <a:buFont typeface="Arial" panose="020B0604020202020204" pitchFamily="34" charset="0"/>
              <a:buChar char="•"/>
            </a:pPr>
            <a:r>
              <a:rPr lang="ja-JP" altLang="en-US" sz="1500" b="1" dirty="0">
                <a:solidFill>
                  <a:schemeClr val="tx1"/>
                </a:solidFill>
                <a:latin typeface="BIZ UDPゴシック" panose="020B0400000000000000" pitchFamily="50" charset="-128"/>
                <a:ea typeface="BIZ UDPゴシック" panose="020B0400000000000000" pitchFamily="50" charset="-128"/>
              </a:rPr>
              <a:t>ペロブスカイト太陽電池の社会実装促進に資する環境整備</a:t>
            </a:r>
            <a:endParaRPr lang="en-US" altLang="ja-JP" sz="1500" b="1" dirty="0">
              <a:solidFill>
                <a:schemeClr val="tx1"/>
              </a:solidFill>
              <a:latin typeface="BIZ UDPゴシック" panose="020B0400000000000000" pitchFamily="50" charset="-128"/>
              <a:ea typeface="BIZ UDPゴシック" panose="020B0400000000000000" pitchFamily="50" charset="-128"/>
            </a:endParaRPr>
          </a:p>
          <a:p>
            <a:pPr marL="342900" indent="-252000">
              <a:lnSpc>
                <a:spcPts val="2100"/>
              </a:lnSpc>
              <a:spcAft>
                <a:spcPts val="600"/>
              </a:spcAft>
              <a:buFont typeface="Arial" panose="020B0604020202020204" pitchFamily="34" charset="0"/>
              <a:buChar char="•"/>
            </a:pPr>
            <a:r>
              <a:rPr lang="ja-JP" altLang="en-US" sz="1500" b="1" dirty="0">
                <a:solidFill>
                  <a:schemeClr val="tx1"/>
                </a:solidFill>
                <a:latin typeface="BIZ UDPゴシック" panose="020B0400000000000000" pitchFamily="50" charset="-128"/>
                <a:ea typeface="BIZ UDPゴシック" panose="020B0400000000000000" pitchFamily="50" charset="-128"/>
              </a:rPr>
              <a:t>全固体電池の社会実装</a:t>
            </a:r>
            <a:endParaRPr lang="en-US" altLang="ja-JP" sz="1500" b="1" dirty="0">
              <a:solidFill>
                <a:schemeClr val="tx1"/>
              </a:solidFill>
              <a:latin typeface="BIZ UDPゴシック" panose="020B0400000000000000" pitchFamily="50" charset="-128"/>
              <a:ea typeface="BIZ UDPゴシック" panose="020B0400000000000000" pitchFamily="50" charset="-128"/>
            </a:endParaRPr>
          </a:p>
          <a:p>
            <a:pPr marL="342900" indent="-252000">
              <a:lnSpc>
                <a:spcPts val="2100"/>
              </a:lnSpc>
              <a:spcAft>
                <a:spcPts val="600"/>
              </a:spcAft>
              <a:buFont typeface="Arial" panose="020B0604020202020204" pitchFamily="34" charset="0"/>
              <a:buChar char="•"/>
            </a:pPr>
            <a:r>
              <a:rPr lang="ja-JP" altLang="en-US" sz="1500" b="1" dirty="0">
                <a:solidFill>
                  <a:schemeClr val="tx1"/>
                </a:solidFill>
                <a:latin typeface="BIZ UDPゴシック" panose="020B0400000000000000" pitchFamily="50" charset="-128"/>
                <a:ea typeface="BIZ UDPゴシック" panose="020B0400000000000000" pitchFamily="50" charset="-128"/>
              </a:rPr>
              <a:t>フュージョンエネルギーの社会実装</a:t>
            </a:r>
            <a:endParaRPr lang="en-US" altLang="ja-JP" sz="1500" b="1" dirty="0">
              <a:solidFill>
                <a:schemeClr val="tx1"/>
              </a:solidFill>
              <a:latin typeface="BIZ UDPゴシック" panose="020B0400000000000000" pitchFamily="50" charset="-128"/>
              <a:ea typeface="BIZ UDPゴシック" panose="020B0400000000000000" pitchFamily="50" charset="-128"/>
            </a:endParaRPr>
          </a:p>
        </p:txBody>
      </p:sp>
      <p:sp>
        <p:nvSpPr>
          <p:cNvPr id="12" name="四角形: 角を丸くする 11">
            <a:extLst>
              <a:ext uri="{FF2B5EF4-FFF2-40B4-BE49-F238E27FC236}">
                <a16:creationId xmlns:a16="http://schemas.microsoft.com/office/drawing/2014/main" id="{EDF3C663-47E3-BD42-C86A-7B32D949FB6C}"/>
              </a:ext>
            </a:extLst>
          </p:cNvPr>
          <p:cNvSpPr/>
          <p:nvPr/>
        </p:nvSpPr>
        <p:spPr>
          <a:xfrm>
            <a:off x="8178926" y="1898464"/>
            <a:ext cx="4005607" cy="2798799"/>
          </a:xfrm>
          <a:prstGeom prst="roundRect">
            <a:avLst>
              <a:gd name="adj" fmla="val 6811"/>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342900" indent="-342900">
              <a:lnSpc>
                <a:spcPts val="2600"/>
              </a:lnSpc>
              <a:spcAft>
                <a:spcPts val="900"/>
              </a:spcAft>
              <a:buFont typeface="Wingdings" panose="05000000000000000000" pitchFamily="2" charset="2"/>
              <a:buChar char="l"/>
            </a:pPr>
            <a:r>
              <a:rPr lang="ja-JP" altLang="en-US" sz="1600" b="1" dirty="0">
                <a:solidFill>
                  <a:schemeClr val="tx1"/>
                </a:solidFill>
                <a:latin typeface="BIZ UDPゴシック" panose="020B0400000000000000" pitchFamily="50" charset="-128"/>
                <a:ea typeface="BIZ UDPゴシック" panose="020B0400000000000000" pitchFamily="50" charset="-128"/>
              </a:rPr>
              <a:t>バイオものづくりの社会実装</a:t>
            </a:r>
            <a:endParaRPr lang="en-US" altLang="ja-JP" sz="1600" b="1" dirty="0">
              <a:solidFill>
                <a:schemeClr val="tx1"/>
              </a:solidFill>
              <a:latin typeface="BIZ UDPゴシック" panose="020B0400000000000000" pitchFamily="50" charset="-128"/>
              <a:ea typeface="BIZ UDPゴシック" panose="020B0400000000000000" pitchFamily="50" charset="-128"/>
            </a:endParaRPr>
          </a:p>
          <a:p>
            <a:pPr marL="342900" indent="-342900">
              <a:lnSpc>
                <a:spcPts val="2600"/>
              </a:lnSpc>
              <a:spcAft>
                <a:spcPts val="900"/>
              </a:spcAft>
              <a:buFont typeface="Wingdings" panose="05000000000000000000" pitchFamily="2" charset="2"/>
              <a:buChar char="l"/>
            </a:pPr>
            <a:r>
              <a:rPr lang="ja-JP" altLang="en-US" sz="1600" b="1" dirty="0">
                <a:solidFill>
                  <a:schemeClr val="tx1"/>
                </a:solidFill>
                <a:latin typeface="BIZ UDPゴシック" panose="020B0400000000000000" pitchFamily="50" charset="-128"/>
                <a:ea typeface="BIZ UDPゴシック" panose="020B0400000000000000" pitchFamily="50" charset="-128"/>
              </a:rPr>
              <a:t>関西を起点とした水素等の社会実装と需要創出に向けた取組</a:t>
            </a:r>
            <a:endParaRPr lang="en-US" altLang="ja-JP" sz="1600" b="1" dirty="0">
              <a:solidFill>
                <a:schemeClr val="tx1"/>
              </a:solidFill>
              <a:latin typeface="BIZ UDPゴシック" panose="020B0400000000000000" pitchFamily="50" charset="-128"/>
              <a:ea typeface="BIZ UDPゴシック" panose="020B0400000000000000" pitchFamily="50" charset="-128"/>
            </a:endParaRPr>
          </a:p>
          <a:p>
            <a:pPr marL="342900" indent="-342900">
              <a:lnSpc>
                <a:spcPts val="2600"/>
              </a:lnSpc>
              <a:spcAft>
                <a:spcPts val="900"/>
              </a:spcAft>
              <a:buFont typeface="Wingdings" panose="05000000000000000000" pitchFamily="2" charset="2"/>
              <a:buChar char="l"/>
            </a:pPr>
            <a:r>
              <a:rPr lang="ja-JP" altLang="en-US" sz="1600" b="1" dirty="0">
                <a:solidFill>
                  <a:schemeClr val="tx1"/>
                </a:solidFill>
                <a:latin typeface="BIZ UDPゴシック" panose="020B0400000000000000" pitchFamily="50" charset="-128"/>
                <a:ea typeface="BIZ UDPゴシック" panose="020B0400000000000000" pitchFamily="50" charset="-128"/>
              </a:rPr>
              <a:t>人工光合成技術による炭素循環型エネルギーシステムの社会実装</a:t>
            </a:r>
            <a:endParaRPr lang="en-US" altLang="ja-JP" sz="1600" b="1" dirty="0">
              <a:solidFill>
                <a:schemeClr val="tx1"/>
              </a:solidFill>
              <a:latin typeface="BIZ UDPゴシック" panose="020B0400000000000000" pitchFamily="50" charset="-128"/>
              <a:ea typeface="BIZ UDPゴシック" panose="020B0400000000000000" pitchFamily="50" charset="-128"/>
            </a:endParaRPr>
          </a:p>
          <a:p>
            <a:pPr marL="342900" indent="-342900">
              <a:lnSpc>
                <a:spcPts val="2600"/>
              </a:lnSpc>
              <a:spcAft>
                <a:spcPts val="900"/>
              </a:spcAft>
              <a:buFont typeface="Wingdings" panose="05000000000000000000" pitchFamily="2" charset="2"/>
              <a:buChar char="l"/>
            </a:pPr>
            <a:r>
              <a:rPr lang="ja-JP" altLang="en-US" sz="1600" b="1" dirty="0">
                <a:solidFill>
                  <a:schemeClr val="tx1"/>
                </a:solidFill>
                <a:latin typeface="BIZ UDPゴシック" panose="020B0400000000000000" pitchFamily="50" charset="-128"/>
                <a:ea typeface="BIZ UDPゴシック" panose="020B0400000000000000" pitchFamily="50" charset="-128"/>
              </a:rPr>
              <a:t>帯水層蓄熱システムの新たな技術開発による幅広い社会実装の実現</a:t>
            </a:r>
            <a:endParaRPr lang="en-US" altLang="ja-JP" sz="1600" b="1"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515972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7058180D-53EE-74C6-22A6-A35F64B020AB}"/>
              </a:ext>
            </a:extLst>
          </p:cNvPr>
          <p:cNvSpPr>
            <a:spLocks noGrp="1"/>
          </p:cNvSpPr>
          <p:nvPr>
            <p:ph idx="1"/>
          </p:nvPr>
        </p:nvSpPr>
        <p:spPr>
          <a:xfrm>
            <a:off x="1590746" y="1702017"/>
            <a:ext cx="9976423" cy="4351338"/>
          </a:xfrm>
        </p:spPr>
        <p:txBody>
          <a:bodyPr anchor="ctr">
            <a:normAutofit/>
          </a:bodyPr>
          <a:lstStyle/>
          <a:p>
            <a:pPr marL="0" indent="0" algn="ctr">
              <a:buNone/>
            </a:pPr>
            <a:r>
              <a:rPr kumimoji="1" lang="ja-JP" altLang="en-US" sz="4800">
                <a:latin typeface="BIZ UDPゴシック" panose="020B0400000000000000" pitchFamily="50" charset="-128"/>
                <a:ea typeface="BIZ UDPゴシック" panose="020B0400000000000000" pitchFamily="50" charset="-128"/>
              </a:rPr>
              <a:t>バイオものづくりの社会実装</a:t>
            </a:r>
          </a:p>
        </p:txBody>
      </p:sp>
      <p:sp>
        <p:nvSpPr>
          <p:cNvPr id="6" name="テキスト ボックス 5">
            <a:extLst>
              <a:ext uri="{FF2B5EF4-FFF2-40B4-BE49-F238E27FC236}">
                <a16:creationId xmlns:a16="http://schemas.microsoft.com/office/drawing/2014/main" id="{25F55E8C-0C81-8223-A976-911FA57A07B9}"/>
              </a:ext>
            </a:extLst>
          </p:cNvPr>
          <p:cNvSpPr txBox="1"/>
          <p:nvPr/>
        </p:nvSpPr>
        <p:spPr>
          <a:xfrm>
            <a:off x="353642" y="-207889"/>
            <a:ext cx="11718196" cy="790473"/>
          </a:xfrm>
          <a:prstGeom prst="rect">
            <a:avLst/>
          </a:prstGeom>
          <a:noFill/>
        </p:spPr>
        <p:txBody>
          <a:bodyPr wrap="square" rtlCol="0" anchor="ctr" anchorCtr="0">
            <a:spAutoFit/>
          </a:bodyPr>
          <a:lstStyle/>
          <a:p>
            <a:pPr marL="0" marR="0" lvl="0" indent="0" algn="l" defTabSz="457200" rtl="0" eaLnBrk="1" fontAlgn="auto" latinLnBrk="0" hangingPunct="1">
              <a:lnSpc>
                <a:spcPct val="200000"/>
              </a:lnSpc>
              <a:spcBef>
                <a:spcPts val="0"/>
              </a:spcBef>
              <a:spcAft>
                <a:spcPts val="0"/>
              </a:spcAft>
              <a:buClrTx/>
              <a:buSzTx/>
              <a:buFontTx/>
              <a:buNone/>
              <a:tabLst/>
              <a:defRPr/>
            </a:pPr>
            <a:r>
              <a:rPr lang="ja-JP" altLang="en-US" sz="2800" b="1" spc="100">
                <a:latin typeface="BIZ UDPゴシック" panose="020B0400000000000000" pitchFamily="50" charset="-128"/>
                <a:ea typeface="BIZ UDPゴシック" panose="020B0400000000000000" pitchFamily="50" charset="-128"/>
              </a:rPr>
              <a:t>カーボンニュートラル分野 各プロジェクトの提案</a:t>
            </a:r>
            <a:endParaRPr kumimoji="0" lang="en-US" altLang="ja-JP" sz="2800" b="1" i="0" u="none" strike="noStrike" kern="1200" cap="none" spc="100" normalizeH="0" baseline="0" noProof="0">
              <a:ln>
                <a:noFill/>
              </a:ln>
              <a:effectLst/>
              <a:uLnTx/>
              <a:uFillTx/>
              <a:latin typeface="BIZ UDPゴシック" panose="020B0400000000000000" pitchFamily="50" charset="-128"/>
              <a:ea typeface="BIZ UDPゴシック" panose="020B0400000000000000" pitchFamily="50" charset="-128"/>
            </a:endParaRPr>
          </a:p>
        </p:txBody>
      </p:sp>
      <p:sp>
        <p:nvSpPr>
          <p:cNvPr id="7" name="コンテンツ プレースホルダー 1">
            <a:extLst>
              <a:ext uri="{FF2B5EF4-FFF2-40B4-BE49-F238E27FC236}">
                <a16:creationId xmlns:a16="http://schemas.microsoft.com/office/drawing/2014/main" id="{1926F522-3875-6633-D314-9FF424319F94}"/>
              </a:ext>
            </a:extLst>
          </p:cNvPr>
          <p:cNvSpPr txBox="1">
            <a:spLocks/>
          </p:cNvSpPr>
          <p:nvPr/>
        </p:nvSpPr>
        <p:spPr>
          <a:xfrm>
            <a:off x="1321158" y="1374217"/>
            <a:ext cx="10515600" cy="104108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a:latin typeface="BIZ UDPゴシック" panose="020B0400000000000000" pitchFamily="50" charset="-128"/>
                <a:ea typeface="BIZ UDPゴシック" panose="020B0400000000000000" pitchFamily="50" charset="-128"/>
              </a:rPr>
              <a:t>　</a:t>
            </a:r>
            <a:r>
              <a:rPr lang="ja-JP" altLang="en-US" b="1" u="sng">
                <a:solidFill>
                  <a:schemeClr val="accent6">
                    <a:lumMod val="50000"/>
                  </a:schemeClr>
                </a:solidFill>
                <a:latin typeface="BIZ UDPゴシック" panose="020B0400000000000000" pitchFamily="50" charset="-128"/>
                <a:ea typeface="BIZ UDPゴシック" panose="020B0400000000000000" pitchFamily="50" charset="-128"/>
              </a:rPr>
              <a:t>プロジェクト名</a:t>
            </a:r>
            <a:endParaRPr lang="ja-JP" altLang="en-US" sz="4000" b="1" u="sng">
              <a:solidFill>
                <a:schemeClr val="accent6">
                  <a:lumMod val="50000"/>
                </a:schemeClr>
              </a:solidFill>
              <a:latin typeface="BIZ UDPゴシック" panose="020B0400000000000000" pitchFamily="50" charset="-128"/>
              <a:ea typeface="BIZ UDPゴシック" panose="020B0400000000000000" pitchFamily="50" charset="-128"/>
            </a:endParaRPr>
          </a:p>
        </p:txBody>
      </p:sp>
      <p:sp>
        <p:nvSpPr>
          <p:cNvPr id="9" name="四角形: 上の 2 つの角を丸める 8">
            <a:extLst>
              <a:ext uri="{FF2B5EF4-FFF2-40B4-BE49-F238E27FC236}">
                <a16:creationId xmlns:a16="http://schemas.microsoft.com/office/drawing/2014/main" id="{4C7DBEEE-DC69-A518-3211-56B1A1EF76C2}"/>
              </a:ext>
            </a:extLst>
          </p:cNvPr>
          <p:cNvSpPr/>
          <p:nvPr/>
        </p:nvSpPr>
        <p:spPr>
          <a:xfrm rot="16200000">
            <a:off x="-1951082" y="3583281"/>
            <a:ext cx="5526523" cy="588810"/>
          </a:xfrm>
          <a:prstGeom prst="round2SameRect">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B8A6F228-0195-B2DE-15F6-B9D6326E43A9}"/>
              </a:ext>
            </a:extLst>
          </p:cNvPr>
          <p:cNvSpPr txBox="1"/>
          <p:nvPr/>
        </p:nvSpPr>
        <p:spPr>
          <a:xfrm>
            <a:off x="517669" y="2844310"/>
            <a:ext cx="553998" cy="2946401"/>
          </a:xfrm>
          <a:prstGeom prst="rect">
            <a:avLst/>
          </a:prstGeom>
          <a:noFill/>
        </p:spPr>
        <p:txBody>
          <a:bodyPr vert="eaVert" wrap="square" rtlCol="0">
            <a:spAutoFit/>
          </a:bodyPr>
          <a:lstStyle/>
          <a:p>
            <a:r>
              <a:rPr lang="ja-JP" altLang="en-US" sz="2400" b="1">
                <a:solidFill>
                  <a:schemeClr val="bg1"/>
                </a:solidFill>
              </a:rPr>
              <a:t>プロジェクト</a:t>
            </a:r>
            <a:endParaRPr kumimoji="1" lang="ja-JP" altLang="en-US" sz="2400" b="1">
              <a:solidFill>
                <a:schemeClr val="bg1"/>
              </a:solidFill>
            </a:endParaRPr>
          </a:p>
        </p:txBody>
      </p:sp>
    </p:spTree>
    <p:extLst>
      <p:ext uri="{BB962C8B-B14F-4D97-AF65-F5344CB8AC3E}">
        <p14:creationId xmlns:p14="http://schemas.microsoft.com/office/powerpoint/2010/main" val="3437999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楕円 9">
            <a:extLst>
              <a:ext uri="{FF2B5EF4-FFF2-40B4-BE49-F238E27FC236}">
                <a16:creationId xmlns:a16="http://schemas.microsoft.com/office/drawing/2014/main" id="{02967F86-BC5D-8C23-8D5B-949142DFFBB8}"/>
              </a:ext>
            </a:extLst>
          </p:cNvPr>
          <p:cNvSpPr/>
          <p:nvPr/>
        </p:nvSpPr>
        <p:spPr>
          <a:xfrm>
            <a:off x="348814" y="897080"/>
            <a:ext cx="3067613" cy="3067613"/>
          </a:xfrm>
          <a:prstGeom prst="ellipse">
            <a:avLst/>
          </a:prstGeom>
          <a:solidFill>
            <a:srgbClr val="548235">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2" name="テキスト ボックス 11">
            <a:extLst>
              <a:ext uri="{FF2B5EF4-FFF2-40B4-BE49-F238E27FC236}">
                <a16:creationId xmlns:a16="http://schemas.microsoft.com/office/drawing/2014/main" id="{714ED55D-6BEB-41EF-9803-DB45E13CC7CE}"/>
              </a:ext>
            </a:extLst>
          </p:cNvPr>
          <p:cNvSpPr txBox="1"/>
          <p:nvPr/>
        </p:nvSpPr>
        <p:spPr>
          <a:xfrm>
            <a:off x="353642" y="-209675"/>
            <a:ext cx="11718196" cy="790473"/>
          </a:xfrm>
          <a:prstGeom prst="rect">
            <a:avLst/>
          </a:prstGeom>
          <a:noFill/>
        </p:spPr>
        <p:txBody>
          <a:bodyPr wrap="square" rtlCol="0" anchor="ctr" anchorCtr="0">
            <a:spAutoFit/>
          </a:bodyPr>
          <a:lstStyle/>
          <a:p>
            <a:pPr>
              <a:lnSpc>
                <a:spcPct val="200000"/>
              </a:lnSpc>
              <a:defRPr/>
            </a:pPr>
            <a:r>
              <a:rPr lang="ja-JP" altLang="en-US" sz="2800" b="1" spc="100">
                <a:latin typeface="BIZ UDPゴシック" panose="020B0400000000000000" pitchFamily="50" charset="-128"/>
                <a:ea typeface="BIZ UDPゴシック" panose="020B0400000000000000" pitchFamily="50" charset="-128"/>
              </a:rPr>
              <a:t>カーボンニュートラル（バイオものづくり）</a:t>
            </a:r>
            <a:endParaRPr lang="en-US" altLang="ja-JP" sz="2800" b="1" spc="100">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A8D6DAF3-38D4-4CEC-B01B-76D34537E5B5}"/>
              </a:ext>
            </a:extLst>
          </p:cNvPr>
          <p:cNvSpPr txBox="1"/>
          <p:nvPr/>
        </p:nvSpPr>
        <p:spPr>
          <a:xfrm>
            <a:off x="593078" y="2705914"/>
            <a:ext cx="4531396" cy="938719"/>
          </a:xfrm>
          <a:prstGeom prst="rect">
            <a:avLst/>
          </a:prstGeom>
          <a:noFill/>
        </p:spPr>
        <p:txBody>
          <a:bodyPr wrap="square">
            <a:spAutoFit/>
          </a:bodyPr>
          <a:lstStyle/>
          <a:p>
            <a:pPr marL="171450" indent="-171450">
              <a:buFont typeface="Arial" panose="020B0604020202020204" pitchFamily="34" charset="0"/>
              <a:buChar char="•"/>
            </a:pPr>
            <a:r>
              <a:rPr lang="ja-JP" altLang="en-US" sz="1100" dirty="0">
                <a:latin typeface="BIZ UDPゴシック" panose="020B0400000000000000" pitchFamily="50" charset="-128"/>
                <a:ea typeface="BIZ UDPゴシック" panose="020B0400000000000000" pitchFamily="50" charset="-128"/>
              </a:rPr>
              <a:t>大阪工業大学 工学部生命工学科 教授</a:t>
            </a:r>
            <a:br>
              <a:rPr lang="en-US" altLang="ja-JP" sz="1100" dirty="0">
                <a:latin typeface="BIZ UDPゴシック" panose="020B0400000000000000" pitchFamily="50" charset="-128"/>
                <a:ea typeface="BIZ UDPゴシック" panose="020B0400000000000000" pitchFamily="50" charset="-128"/>
              </a:rPr>
            </a:br>
            <a:r>
              <a:rPr lang="ja-JP" altLang="en-US" sz="1100" dirty="0">
                <a:latin typeface="BIZ UDPゴシック" panose="020B0400000000000000" pitchFamily="50" charset="-128"/>
                <a:ea typeface="BIZ UDPゴシック" panose="020B0400000000000000" pitchFamily="50" charset="-128"/>
              </a:rPr>
              <a:t>（バイオものづくりセンター長）</a:t>
            </a:r>
            <a:endParaRPr lang="en-US" altLang="ja-JP" sz="1100" dirty="0">
              <a:latin typeface="BIZ UDPゴシック" panose="020B0400000000000000" pitchFamily="50" charset="-128"/>
              <a:ea typeface="BIZ UDPゴシック" panose="020B0400000000000000" pitchFamily="50" charset="-128"/>
            </a:endParaRPr>
          </a:p>
          <a:p>
            <a:pPr marL="171450" indent="-171450">
              <a:buFont typeface="Arial" panose="020B0604020202020204" pitchFamily="34" charset="0"/>
              <a:buChar char="•"/>
            </a:pPr>
            <a:r>
              <a:rPr lang="ja-JP" altLang="en-US" sz="1100" dirty="0">
                <a:latin typeface="BIZ UDPゴシック" panose="020B0400000000000000" pitchFamily="50" charset="-128"/>
                <a:ea typeface="BIZ UDPゴシック" panose="020B0400000000000000" pitchFamily="50" charset="-128"/>
              </a:rPr>
              <a:t>日本生物工学会 代議員</a:t>
            </a:r>
            <a:endParaRPr lang="en-US" altLang="ja-JP" sz="1100" dirty="0">
              <a:latin typeface="BIZ UDPゴシック" panose="020B0400000000000000" pitchFamily="50" charset="-128"/>
              <a:ea typeface="BIZ UDPゴシック" panose="020B0400000000000000" pitchFamily="50" charset="-128"/>
            </a:endParaRPr>
          </a:p>
          <a:p>
            <a:pPr marL="171450" indent="-171450">
              <a:buFont typeface="Arial" panose="020B0604020202020204" pitchFamily="34" charset="0"/>
              <a:buChar char="•"/>
            </a:pPr>
            <a:r>
              <a:rPr lang="ja-JP" altLang="en-US" sz="1100" dirty="0">
                <a:latin typeface="BIZ UDPゴシック" panose="020B0400000000000000" pitchFamily="50" charset="-128"/>
                <a:ea typeface="BIZ UDPゴシック" panose="020B0400000000000000" pitchFamily="50" charset="-128"/>
              </a:rPr>
              <a:t>化学工学会　代議員</a:t>
            </a:r>
            <a:endParaRPr lang="en-US" altLang="ja-JP" sz="1100" dirty="0">
              <a:latin typeface="BIZ UDPゴシック" panose="020B0400000000000000" pitchFamily="50" charset="-128"/>
              <a:ea typeface="BIZ UDPゴシック" panose="020B0400000000000000" pitchFamily="50" charset="-128"/>
            </a:endParaRPr>
          </a:p>
          <a:p>
            <a:pPr marL="171450" indent="-171450">
              <a:buFont typeface="Arial" panose="020B0604020202020204" pitchFamily="34" charset="0"/>
              <a:buChar char="•"/>
            </a:pPr>
            <a:r>
              <a:rPr lang="ja-JP" altLang="en-US" sz="1100" dirty="0">
                <a:latin typeface="BIZ UDPゴシック" panose="020B0400000000000000" pitchFamily="50" charset="-128"/>
                <a:ea typeface="BIZ UDPゴシック" panose="020B0400000000000000" pitchFamily="50" charset="-128"/>
              </a:rPr>
              <a:t>バイオインダストリー協会バイオエンジニアリング研究会 副会長</a:t>
            </a:r>
            <a:endParaRPr lang="en-US" altLang="ja-JP" sz="1100" dirty="0">
              <a:latin typeface="BIZ UDPゴシック" panose="020B0400000000000000" pitchFamily="50" charset="-128"/>
              <a:ea typeface="BIZ UDPゴシック" panose="020B0400000000000000" pitchFamily="50" charset="-128"/>
            </a:endParaRPr>
          </a:p>
        </p:txBody>
      </p:sp>
      <p:pic>
        <p:nvPicPr>
          <p:cNvPr id="4" name="図 3" descr="長森 英二 講師（プロフィール） | アイアール技術者教育研究所">
            <a:extLst>
              <a:ext uri="{FF2B5EF4-FFF2-40B4-BE49-F238E27FC236}">
                <a16:creationId xmlns:a16="http://schemas.microsoft.com/office/drawing/2014/main" id="{6692B9C4-450E-3A34-4A60-E4BF890BAC20}"/>
              </a:ext>
            </a:extLst>
          </p:cNvPr>
          <p:cNvPicPr>
            <a:picLocks noChangeAspect="1"/>
          </p:cNvPicPr>
          <p:nvPr/>
        </p:nvPicPr>
        <p:blipFill>
          <a:blip r:embed="rId3"/>
          <a:srcRect b="5976"/>
          <a:stretch>
            <a:fillRect/>
          </a:stretch>
        </p:blipFill>
        <p:spPr>
          <a:xfrm>
            <a:off x="690504" y="1254269"/>
            <a:ext cx="1061658" cy="1330943"/>
          </a:xfrm>
          <a:prstGeom prst="rect">
            <a:avLst/>
          </a:prstGeom>
          <a:solidFill>
            <a:srgbClr val="FFFFFF">
              <a:shade val="85000"/>
            </a:srgbClr>
          </a:solidFill>
          <a:ln w="38100" cap="sq">
            <a:solidFill>
              <a:srgbClr val="FFFFFF"/>
            </a:solidFill>
            <a:miter lim="800000"/>
          </a:ln>
          <a:effectLst/>
        </p:spPr>
      </p:pic>
      <p:sp>
        <p:nvSpPr>
          <p:cNvPr id="21" name="テキスト ボックス 20">
            <a:extLst>
              <a:ext uri="{FF2B5EF4-FFF2-40B4-BE49-F238E27FC236}">
                <a16:creationId xmlns:a16="http://schemas.microsoft.com/office/drawing/2014/main" id="{86260B76-38FB-F1C1-062B-C628DB94DDD6}"/>
              </a:ext>
            </a:extLst>
          </p:cNvPr>
          <p:cNvSpPr txBox="1"/>
          <p:nvPr/>
        </p:nvSpPr>
        <p:spPr>
          <a:xfrm>
            <a:off x="201162" y="3657392"/>
            <a:ext cx="4923312" cy="3149195"/>
          </a:xfrm>
          <a:prstGeom prst="rect">
            <a:avLst/>
          </a:prstGeom>
          <a:noFill/>
        </p:spPr>
        <p:txBody>
          <a:bodyPr wrap="square">
            <a:spAutoFit/>
          </a:bodyPr>
          <a:lstStyle/>
          <a:p>
            <a:pPr marL="285750" indent="-285750">
              <a:lnSpc>
                <a:spcPts val="2200"/>
              </a:lnSpc>
              <a:buFont typeface="Wingdings" panose="05000000000000000000" pitchFamily="2" charset="2"/>
              <a:buChar char="p"/>
            </a:pPr>
            <a:r>
              <a:rPr lang="en-US" altLang="ja-JP" sz="1300" dirty="0">
                <a:latin typeface="BIZ UDPゴシック" panose="020B0400000000000000" pitchFamily="50" charset="-128"/>
                <a:ea typeface="BIZ UDPゴシック" panose="020B0400000000000000" pitchFamily="50" charset="-128"/>
              </a:rPr>
              <a:t>NEDO</a:t>
            </a:r>
            <a:r>
              <a:rPr lang="ja-JP" altLang="en-US" sz="1300" dirty="0">
                <a:latin typeface="BIZ UDPゴシック" panose="020B0400000000000000" pitchFamily="50" charset="-128"/>
                <a:ea typeface="BIZ UDPゴシック" panose="020B0400000000000000" pitchFamily="50" charset="-128"/>
              </a:rPr>
              <a:t>バイオものづくりプロジェクトに参画。</a:t>
            </a:r>
            <a:r>
              <a:rPr lang="ja-JP" altLang="en-US" sz="1300" b="1" u="sng" dirty="0">
                <a:latin typeface="BIZ UDPゴシック" panose="020B0400000000000000" pitchFamily="50" charset="-128"/>
                <a:ea typeface="BIZ UDPゴシック" panose="020B0400000000000000" pitchFamily="50" charset="-128"/>
              </a:rPr>
              <a:t>２０２６年には「バイオものづくりセンター」が開設され、センター長に就任。</a:t>
            </a:r>
          </a:p>
          <a:p>
            <a:pPr marL="285750" indent="-285750">
              <a:lnSpc>
                <a:spcPts val="2200"/>
              </a:lnSpc>
              <a:buFont typeface="Wingdings" panose="05000000000000000000" pitchFamily="2" charset="2"/>
              <a:buChar char="p"/>
            </a:pPr>
            <a:r>
              <a:rPr lang="ja-JP" altLang="en-US" sz="1300" b="1" u="sng" dirty="0">
                <a:latin typeface="BIZ UDPゴシック" panose="020B0400000000000000" pitchFamily="50" charset="-128"/>
                <a:ea typeface="BIZ UDPゴシック" panose="020B0400000000000000" pitchFamily="50" charset="-128"/>
              </a:rPr>
              <a:t>多数の企業との共同研究や人材育成の実績あり。</a:t>
            </a:r>
            <a:r>
              <a:rPr lang="ja-JP" altLang="en-US" sz="1300" dirty="0">
                <a:latin typeface="BIZ UDPゴシック" panose="020B0400000000000000" pitchFamily="50" charset="-128"/>
                <a:ea typeface="BIZ UDPゴシック" panose="020B0400000000000000" pitchFamily="50" charset="-128"/>
              </a:rPr>
              <a:t>民間機関（豊田中央研究所）出身で、大阪産業技術研究所・大阪商工会議所との連携「</a:t>
            </a:r>
            <a:r>
              <a:rPr lang="en-US" altLang="ja-JP" sz="1300" dirty="0">
                <a:latin typeface="BIZ UDPゴシック" panose="020B0400000000000000" pitchFamily="50" charset="-128"/>
                <a:ea typeface="BIZ UDPゴシック" panose="020B0400000000000000" pitchFamily="50" charset="-128"/>
              </a:rPr>
              <a:t>OIT-P</a:t>
            </a:r>
            <a:r>
              <a:rPr lang="ja-JP" altLang="en-US" sz="1300" dirty="0">
                <a:latin typeface="BIZ UDPゴシック" panose="020B0400000000000000" pitchFamily="50" charset="-128"/>
                <a:ea typeface="BIZ UDPゴシック" panose="020B0400000000000000" pitchFamily="50" charset="-128"/>
              </a:rPr>
              <a:t>」に参画するなど</a:t>
            </a:r>
            <a:r>
              <a:rPr lang="ja-JP" altLang="en-US" sz="1300" b="1" u="sng" dirty="0">
                <a:latin typeface="BIZ UDPゴシック" panose="020B0400000000000000" pitchFamily="50" charset="-128"/>
                <a:ea typeface="BIZ UDPゴシック" panose="020B0400000000000000" pitchFamily="50" charset="-128"/>
              </a:rPr>
              <a:t>産官学を通じ幅広いネットワークを持つ。</a:t>
            </a:r>
            <a:endParaRPr lang="en-US" altLang="ja-JP" sz="1300" b="1" u="sng" dirty="0">
              <a:latin typeface="BIZ UDPゴシック" panose="020B0400000000000000" pitchFamily="50" charset="-128"/>
              <a:ea typeface="BIZ UDPゴシック" panose="020B0400000000000000" pitchFamily="50" charset="-128"/>
            </a:endParaRPr>
          </a:p>
          <a:p>
            <a:pPr marL="285750" indent="-285750">
              <a:lnSpc>
                <a:spcPts val="2200"/>
              </a:lnSpc>
              <a:buFont typeface="Wingdings" panose="05000000000000000000" pitchFamily="2" charset="2"/>
              <a:buChar char="p"/>
            </a:pPr>
            <a:r>
              <a:rPr lang="ja-JP" altLang="en-US" sz="1300" dirty="0">
                <a:latin typeface="BIZ UDPゴシック" panose="020B0400000000000000" pitchFamily="50" charset="-128"/>
                <a:ea typeface="BIZ UDPゴシック" panose="020B0400000000000000" pitchFamily="50" charset="-128"/>
              </a:rPr>
              <a:t>本分野で実験室レベルから生産実証まで一気通貫で導く支援体制（ファウンドリ機能）を</a:t>
            </a:r>
            <a:r>
              <a:rPr lang="en-US" altLang="ja-JP" sz="1300" dirty="0">
                <a:latin typeface="BIZ UDPゴシック" panose="020B0400000000000000" pitchFamily="50" charset="-128"/>
                <a:ea typeface="BIZ UDPゴシック" panose="020B0400000000000000" pitchFamily="50" charset="-128"/>
              </a:rPr>
              <a:t>2020</a:t>
            </a:r>
            <a:r>
              <a:rPr lang="ja-JP" altLang="en-US" sz="1300" dirty="0">
                <a:latin typeface="BIZ UDPゴシック" panose="020B0400000000000000" pitchFamily="50" charset="-128"/>
                <a:ea typeface="BIZ UDPゴシック" panose="020B0400000000000000" pitchFamily="50" charset="-128"/>
              </a:rPr>
              <a:t>年から構築・運営しており、</a:t>
            </a:r>
            <a:r>
              <a:rPr lang="ja-JP" altLang="en-US" sz="1300" b="1" u="sng" dirty="0">
                <a:latin typeface="BIZ UDPゴシック" panose="020B0400000000000000" pitchFamily="50" charset="-128"/>
                <a:ea typeface="BIZ UDPゴシック" panose="020B0400000000000000" pitchFamily="50" charset="-128"/>
              </a:rPr>
              <a:t>国内でも他に類の無い拠点として業界からの信頼も篤い</a:t>
            </a:r>
            <a:r>
              <a:rPr lang="ja-JP" altLang="en-US" sz="1300" dirty="0">
                <a:latin typeface="BIZ UDPゴシック" panose="020B0400000000000000" pitchFamily="50" charset="-128"/>
                <a:ea typeface="BIZ UDPゴシック" panose="020B0400000000000000" pitchFamily="50" charset="-128"/>
              </a:rPr>
              <a:t>。</a:t>
            </a:r>
            <a:endParaRPr lang="en-US" altLang="ja-JP" sz="1300" dirty="0">
              <a:latin typeface="BIZ UDPゴシック" panose="020B0400000000000000" pitchFamily="50" charset="-128"/>
              <a:ea typeface="BIZ UDPゴシック" panose="020B0400000000000000" pitchFamily="50" charset="-128"/>
            </a:endParaRPr>
          </a:p>
          <a:p>
            <a:pPr marL="285750" indent="-285750">
              <a:lnSpc>
                <a:spcPts val="2200"/>
              </a:lnSpc>
              <a:buFont typeface="Wingdings" panose="05000000000000000000" pitchFamily="2" charset="2"/>
              <a:buChar char="p"/>
            </a:pPr>
            <a:r>
              <a:rPr lang="ja-JP" altLang="en-US" sz="1300" dirty="0">
                <a:latin typeface="BIZ UDPゴシック" panose="020B0400000000000000" pitchFamily="50" charset="-128"/>
                <a:ea typeface="BIZ UDPゴシック" panose="020B0400000000000000" pitchFamily="50" charset="-128"/>
              </a:rPr>
              <a:t>バイオコミュニティ関西バイオものづくりステアリングコミッティ等と連携しつつ、プロジェクトに取り組む。</a:t>
            </a:r>
          </a:p>
        </p:txBody>
      </p:sp>
      <p:sp>
        <p:nvSpPr>
          <p:cNvPr id="6" name="フリーフォーム: 図形 5">
            <a:extLst>
              <a:ext uri="{FF2B5EF4-FFF2-40B4-BE49-F238E27FC236}">
                <a16:creationId xmlns:a16="http://schemas.microsoft.com/office/drawing/2014/main" id="{B828A6DE-1810-C796-30CF-976B53F0931B}"/>
              </a:ext>
            </a:extLst>
          </p:cNvPr>
          <p:cNvSpPr/>
          <p:nvPr/>
        </p:nvSpPr>
        <p:spPr>
          <a:xfrm>
            <a:off x="5261937" y="827319"/>
            <a:ext cx="6540885" cy="5501938"/>
          </a:xfrm>
          <a:custGeom>
            <a:avLst/>
            <a:gdLst>
              <a:gd name="csX0" fmla="*/ 0 w 6540885"/>
              <a:gd name="csY0" fmla="*/ 0 h 5501938"/>
              <a:gd name="csX1" fmla="*/ 4531899 w 6540885"/>
              <a:gd name="csY1" fmla="*/ 0 h 5501938"/>
              <a:gd name="csX2" fmla="*/ 4531899 w 6540885"/>
              <a:gd name="csY2" fmla="*/ 1590762 h 5501938"/>
              <a:gd name="csX3" fmla="*/ 6540885 w 6540885"/>
              <a:gd name="csY3" fmla="*/ 1590762 h 5501938"/>
              <a:gd name="csX4" fmla="*/ 6540885 w 6540885"/>
              <a:gd name="csY4" fmla="*/ 5501938 h 5501938"/>
              <a:gd name="csX5" fmla="*/ 2008986 w 6540885"/>
              <a:gd name="csY5" fmla="*/ 5501938 h 5501938"/>
              <a:gd name="csX6" fmla="*/ 2008986 w 6540885"/>
              <a:gd name="csY6" fmla="*/ 3911176 h 5501938"/>
              <a:gd name="csX7" fmla="*/ 0 w 6540885"/>
              <a:gd name="csY7" fmla="*/ 3911176 h 55019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540885" h="5501938">
                <a:moveTo>
                  <a:pt x="0" y="0"/>
                </a:moveTo>
                <a:lnTo>
                  <a:pt x="4531899" y="0"/>
                </a:lnTo>
                <a:lnTo>
                  <a:pt x="4531899" y="1590762"/>
                </a:lnTo>
                <a:lnTo>
                  <a:pt x="6540885" y="1590762"/>
                </a:lnTo>
                <a:lnTo>
                  <a:pt x="6540885" y="5501938"/>
                </a:lnTo>
                <a:lnTo>
                  <a:pt x="2008986" y="5501938"/>
                </a:lnTo>
                <a:lnTo>
                  <a:pt x="2008986" y="3911176"/>
                </a:lnTo>
                <a:lnTo>
                  <a:pt x="0" y="3911176"/>
                </a:lnTo>
                <a:close/>
              </a:path>
            </a:pathLst>
          </a:custGeom>
          <a:solidFill>
            <a:srgbClr val="548235">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0" name="テキスト ボックス 19">
            <a:extLst>
              <a:ext uri="{FF2B5EF4-FFF2-40B4-BE49-F238E27FC236}">
                <a16:creationId xmlns:a16="http://schemas.microsoft.com/office/drawing/2014/main" id="{DF1EA221-FD8F-693C-2473-19AE3FCC2477}"/>
              </a:ext>
            </a:extLst>
          </p:cNvPr>
          <p:cNvSpPr txBox="1"/>
          <p:nvPr/>
        </p:nvSpPr>
        <p:spPr>
          <a:xfrm>
            <a:off x="1565108" y="2246658"/>
            <a:ext cx="1694301" cy="338554"/>
          </a:xfrm>
          <a:prstGeom prst="rect">
            <a:avLst/>
          </a:prstGeom>
          <a:solidFill>
            <a:schemeClr val="bg1"/>
          </a:solidFill>
          <a:effectLst>
            <a:softEdge rad="50800"/>
          </a:effectLst>
        </p:spPr>
        <p:txBody>
          <a:bodyPr wrap="square">
            <a:spAutoFit/>
          </a:bodyPr>
          <a:lstStyle/>
          <a:p>
            <a:pPr algn="ctr" defTabSz="1733550">
              <a:lnSpc>
                <a:spcPct val="80000"/>
              </a:lnSpc>
              <a:spcBef>
                <a:spcPct val="0"/>
              </a:spcBef>
              <a:spcAft>
                <a:spcPct val="35000"/>
              </a:spcAft>
              <a:defRPr/>
            </a:pPr>
            <a:r>
              <a:rPr lang="ja-JP" altLang="en-US" sz="2000" b="1" dirty="0">
                <a:latin typeface="BIZ UDPゴシック" panose="020B0400000000000000" pitchFamily="50" charset="-128"/>
                <a:ea typeface="BIZ UDPゴシック" panose="020B0400000000000000" pitchFamily="50" charset="-128"/>
              </a:rPr>
              <a:t>長森 英二 氏</a:t>
            </a:r>
            <a:endParaRPr lang="en-US" altLang="ja-JP" sz="2000" b="1" dirty="0">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132D8502-F311-88A1-6FFA-6198A7CA1932}"/>
              </a:ext>
            </a:extLst>
          </p:cNvPr>
          <p:cNvSpPr txBox="1"/>
          <p:nvPr/>
        </p:nvSpPr>
        <p:spPr>
          <a:xfrm>
            <a:off x="5223595" y="4586600"/>
            <a:ext cx="6646602" cy="2242345"/>
          </a:xfrm>
          <a:prstGeom prst="rect">
            <a:avLst/>
          </a:prstGeom>
          <a:noFill/>
        </p:spPr>
        <p:txBody>
          <a:bodyPr wrap="square" rtlCol="0">
            <a:spAutoFit/>
          </a:bodyPr>
          <a:lstStyle/>
          <a:p>
            <a:r>
              <a:rPr lang="ja-JP" altLang="en-US" b="1">
                <a:latin typeface="BIZ UDPゴシック" panose="020B0400000000000000" pitchFamily="50" charset="-128"/>
                <a:ea typeface="BIZ UDPゴシック" panose="020B0400000000000000" pitchFamily="50" charset="-128"/>
              </a:rPr>
              <a:t>支援方針</a:t>
            </a:r>
            <a:endParaRPr lang="ja-JP" altLang="en-US" sz="2000" b="1">
              <a:latin typeface="BIZ UDPゴシック" panose="020B0400000000000000" pitchFamily="50" charset="-128"/>
              <a:ea typeface="BIZ UDPゴシック" panose="020B0400000000000000" pitchFamily="50" charset="-128"/>
            </a:endParaRPr>
          </a:p>
          <a:p>
            <a:pPr marL="447675" indent="-285750">
              <a:lnSpc>
                <a:spcPts val="2500"/>
              </a:lnSpc>
              <a:buFont typeface="Arial" panose="020B0604020202020204" pitchFamily="34" charset="0"/>
              <a:buChar char="•"/>
            </a:pPr>
            <a:r>
              <a:rPr lang="ja-JP" altLang="en-US" sz="1600">
                <a:latin typeface="BIZ UDPゴシック" panose="020B0400000000000000" pitchFamily="50" charset="-128"/>
                <a:ea typeface="BIZ UDPゴシック" panose="020B0400000000000000" pitchFamily="50" charset="-128"/>
              </a:rPr>
              <a:t>関西の研究機関やバイオものづくりによって工業材料等を生産する原料メーカー、原料を利用する最終製品メーカーの協業を促し、新たな製品や用途の</a:t>
            </a:r>
            <a:r>
              <a:rPr lang="ja-JP" altLang="en-US" sz="1600" b="1" u="sng">
                <a:latin typeface="BIZ UDPゴシック" panose="020B0400000000000000" pitchFamily="50" charset="-128"/>
                <a:ea typeface="BIZ UDPゴシック" panose="020B0400000000000000" pitchFamily="50" charset="-128"/>
              </a:rPr>
              <a:t>開発プロジェクトを創発するエコシステムを形成</a:t>
            </a:r>
            <a:endParaRPr lang="en-US" altLang="ja-JP" sz="1600">
              <a:latin typeface="BIZ UDPゴシック" panose="020B0400000000000000" pitchFamily="50" charset="-128"/>
              <a:ea typeface="BIZ UDPゴシック" panose="020B0400000000000000" pitchFamily="50" charset="-128"/>
            </a:endParaRPr>
          </a:p>
          <a:p>
            <a:pPr marL="447675" indent="-285750">
              <a:lnSpc>
                <a:spcPts val="2500"/>
              </a:lnSpc>
              <a:buFont typeface="Arial" panose="020B0604020202020204" pitchFamily="34" charset="0"/>
              <a:buChar char="•"/>
            </a:pPr>
            <a:r>
              <a:rPr lang="en-US" altLang="ja-JP" sz="1600">
                <a:latin typeface="BIZ UDPゴシック" panose="020B0400000000000000" pitchFamily="50" charset="-128"/>
                <a:ea typeface="BIZ UDPゴシック" panose="020B0400000000000000" pitchFamily="50" charset="-128"/>
              </a:rPr>
              <a:t>2030</a:t>
            </a:r>
            <a:r>
              <a:rPr lang="ja-JP" altLang="en-US" sz="1600">
                <a:latin typeface="BIZ UDPゴシック" panose="020B0400000000000000" pitchFamily="50" charset="-128"/>
                <a:ea typeface="BIZ UDPゴシック" panose="020B0400000000000000" pitchFamily="50" charset="-128"/>
              </a:rPr>
              <a:t>年以降に上市等が見込まれるバイオものづくり製品の円滑な社会実装に向け、</a:t>
            </a:r>
            <a:r>
              <a:rPr lang="ja-JP" altLang="en-US" sz="1600" b="1" u="sng">
                <a:latin typeface="BIZ UDPゴシック" panose="020B0400000000000000" pitchFamily="50" charset="-128"/>
                <a:ea typeface="BIZ UDPゴシック" panose="020B0400000000000000" pitchFamily="50" charset="-128"/>
              </a:rPr>
              <a:t>初期需要創出や社会受容性向上</a:t>
            </a:r>
            <a:r>
              <a:rPr lang="ja-JP" altLang="en-US" sz="1600">
                <a:latin typeface="BIZ UDPゴシック" panose="020B0400000000000000" pitchFamily="50" charset="-128"/>
                <a:ea typeface="BIZ UDPゴシック" panose="020B0400000000000000" pitchFamily="50" charset="-128"/>
              </a:rPr>
              <a:t>のための教育等の取組を実施</a:t>
            </a:r>
          </a:p>
        </p:txBody>
      </p:sp>
      <p:sp>
        <p:nvSpPr>
          <p:cNvPr id="5" name="テキスト ボックス 4">
            <a:extLst>
              <a:ext uri="{FF2B5EF4-FFF2-40B4-BE49-F238E27FC236}">
                <a16:creationId xmlns:a16="http://schemas.microsoft.com/office/drawing/2014/main" id="{6EB75EFE-AEED-355E-FA4E-8AA6B1871259}"/>
              </a:ext>
            </a:extLst>
          </p:cNvPr>
          <p:cNvSpPr txBox="1"/>
          <p:nvPr/>
        </p:nvSpPr>
        <p:spPr>
          <a:xfrm>
            <a:off x="5232831" y="2374475"/>
            <a:ext cx="6904290" cy="2276777"/>
          </a:xfrm>
          <a:prstGeom prst="rect">
            <a:avLst/>
          </a:prstGeom>
          <a:noFill/>
        </p:spPr>
        <p:txBody>
          <a:bodyPr wrap="square" rtlCol="0">
            <a:spAutoFit/>
          </a:bodyPr>
          <a:lstStyle/>
          <a:p>
            <a:r>
              <a:rPr lang="ja-JP" altLang="en-US" b="1" dirty="0">
                <a:latin typeface="BIZ UDPゴシック" panose="020B0400000000000000" pitchFamily="50" charset="-128"/>
                <a:ea typeface="BIZ UDPゴシック" panose="020B0400000000000000" pitchFamily="50" charset="-128"/>
              </a:rPr>
              <a:t>選定理由</a:t>
            </a:r>
            <a:endParaRPr lang="ja-JP" altLang="en-US" sz="1400" b="1" dirty="0">
              <a:latin typeface="BIZ UDPゴシック" panose="020B0400000000000000" pitchFamily="50" charset="-128"/>
              <a:ea typeface="BIZ UDPゴシック" panose="020B0400000000000000" pitchFamily="50" charset="-128"/>
            </a:endParaRPr>
          </a:p>
          <a:p>
            <a:pPr marL="447675" indent="-285750">
              <a:lnSpc>
                <a:spcPts val="2500"/>
              </a:lnSpc>
              <a:buFont typeface="Arial" panose="020B0604020202020204" pitchFamily="34" charset="0"/>
              <a:buChar char="•"/>
            </a:pPr>
            <a:r>
              <a:rPr lang="ja-JP" altLang="en-US" sz="1600" dirty="0">
                <a:latin typeface="BIZ UDPゴシック" panose="020B0400000000000000" pitchFamily="50" charset="-128"/>
                <a:ea typeface="BIZ UDPゴシック" panose="020B0400000000000000" pitchFamily="50" charset="-128"/>
              </a:rPr>
              <a:t>大阪・関西万博での微生物が作る海洋生分解性プラスチックや細胞性食品（培養肉）等の</a:t>
            </a:r>
            <a:r>
              <a:rPr lang="ja-JP" altLang="en-US" sz="1600" b="1" u="sng" dirty="0">
                <a:latin typeface="BIZ UDPゴシック" panose="020B0400000000000000" pitchFamily="50" charset="-128"/>
                <a:ea typeface="BIZ UDPゴシック" panose="020B0400000000000000" pitchFamily="50" charset="-128"/>
              </a:rPr>
              <a:t>展示等を通じた認知度向上</a:t>
            </a:r>
            <a:r>
              <a:rPr lang="ja-JP" altLang="en-US" sz="1600" dirty="0">
                <a:latin typeface="BIZ UDPゴシック" panose="020B0400000000000000" pitchFamily="50" charset="-128"/>
                <a:ea typeface="BIZ UDPゴシック" panose="020B0400000000000000" pitchFamily="50" charset="-128"/>
              </a:rPr>
              <a:t>。</a:t>
            </a:r>
          </a:p>
          <a:p>
            <a:pPr marL="447675" indent="-285750">
              <a:lnSpc>
                <a:spcPts val="2500"/>
              </a:lnSpc>
              <a:buFont typeface="Arial" panose="020B0604020202020204" pitchFamily="34" charset="0"/>
              <a:buChar char="•"/>
            </a:pPr>
            <a:r>
              <a:rPr lang="ja-JP" altLang="en-US" sz="1600" dirty="0">
                <a:latin typeface="BIZ UDPゴシック" panose="020B0400000000000000" pitchFamily="50" charset="-128"/>
                <a:ea typeface="BIZ UDPゴシック" panose="020B0400000000000000" pitchFamily="50" charset="-128"/>
              </a:rPr>
              <a:t>「バイオものづくり」は</a:t>
            </a:r>
            <a:r>
              <a:rPr lang="ja-JP" altLang="en-US" sz="1600" b="1" u="sng" dirty="0">
                <a:latin typeface="BIZ UDPゴシック" panose="020B0400000000000000" pitchFamily="50" charset="-128"/>
                <a:ea typeface="BIZ UDPゴシック" panose="020B0400000000000000" pitchFamily="50" charset="-128"/>
              </a:rPr>
              <a:t>日本成長戦略戦略</a:t>
            </a:r>
            <a:r>
              <a:rPr lang="en-US" altLang="ja-JP" sz="1600" b="1" u="sng" dirty="0">
                <a:latin typeface="BIZ UDPゴシック" panose="020B0400000000000000" pitchFamily="50" charset="-128"/>
                <a:ea typeface="BIZ UDPゴシック" panose="020B0400000000000000" pitchFamily="50" charset="-128"/>
              </a:rPr>
              <a:t>17</a:t>
            </a:r>
            <a:r>
              <a:rPr lang="ja-JP" altLang="en-US" sz="1600" b="1" u="sng" dirty="0">
                <a:latin typeface="BIZ UDPゴシック" panose="020B0400000000000000" pitchFamily="50" charset="-128"/>
                <a:ea typeface="BIZ UDPゴシック" panose="020B0400000000000000" pitchFamily="50" charset="-128"/>
              </a:rPr>
              <a:t>分野の主要な製品・技術等</a:t>
            </a:r>
            <a:r>
              <a:rPr lang="ja-JP" altLang="en-US" sz="1600" dirty="0">
                <a:latin typeface="BIZ UDPゴシック" panose="020B0400000000000000" pitchFamily="50" charset="-128"/>
                <a:ea typeface="BIZ UDPゴシック" panose="020B0400000000000000" pitchFamily="50" charset="-128"/>
              </a:rPr>
              <a:t>官民投資の経済波及効果が</a:t>
            </a:r>
            <a:r>
              <a:rPr lang="en-US" altLang="ja-JP" sz="1600" dirty="0">
                <a:latin typeface="BIZ UDPゴシック" panose="020B0400000000000000" pitchFamily="50" charset="-128"/>
                <a:ea typeface="BIZ UDPゴシック" panose="020B0400000000000000" pitchFamily="50" charset="-128"/>
              </a:rPr>
              <a:t>2040</a:t>
            </a:r>
            <a:r>
              <a:rPr lang="ja-JP" altLang="en-US" sz="1600" dirty="0">
                <a:latin typeface="BIZ UDPゴシック" panose="020B0400000000000000" pitchFamily="50" charset="-128"/>
                <a:ea typeface="BIZ UDPゴシック" panose="020B0400000000000000" pitchFamily="50" charset="-128"/>
              </a:rPr>
              <a:t>年度までで</a:t>
            </a:r>
            <a:r>
              <a:rPr lang="en-US" altLang="ja-JP" sz="1600" dirty="0">
                <a:latin typeface="BIZ UDPゴシック" panose="020B0400000000000000" pitchFamily="50" charset="-128"/>
                <a:ea typeface="BIZ UDPゴシック" panose="020B0400000000000000" pitchFamily="50" charset="-128"/>
              </a:rPr>
              <a:t>66.7</a:t>
            </a:r>
            <a:r>
              <a:rPr lang="ja-JP" altLang="en-US" sz="1600" dirty="0">
                <a:latin typeface="BIZ UDPゴシック" panose="020B0400000000000000" pitchFamily="50" charset="-128"/>
                <a:ea typeface="BIZ UDPゴシック" panose="020B0400000000000000" pitchFamily="50" charset="-128"/>
              </a:rPr>
              <a:t>兆円と想定される。</a:t>
            </a:r>
            <a:endParaRPr lang="en-US" altLang="ja-JP" sz="1600" dirty="0">
              <a:latin typeface="BIZ UDPゴシック" panose="020B0400000000000000" pitchFamily="50" charset="-128"/>
              <a:ea typeface="BIZ UDPゴシック" panose="020B0400000000000000" pitchFamily="50" charset="-128"/>
            </a:endParaRPr>
          </a:p>
          <a:p>
            <a:pPr marL="447675" indent="-285750">
              <a:lnSpc>
                <a:spcPts val="2500"/>
              </a:lnSpc>
              <a:buFont typeface="Arial" panose="020B0604020202020204" pitchFamily="34" charset="0"/>
              <a:buChar char="•"/>
            </a:pPr>
            <a:r>
              <a:rPr lang="ja-JP" altLang="en-US" sz="1600" b="1" u="sng" dirty="0">
                <a:latin typeface="BIZ UDPゴシック" panose="020B0400000000000000" pitchFamily="50" charset="-128"/>
                <a:ea typeface="BIZ UDPゴシック" panose="020B0400000000000000" pitchFamily="50" charset="-128"/>
              </a:rPr>
              <a:t>化石資源からバイオマス資源への原料転換</a:t>
            </a:r>
            <a:r>
              <a:rPr lang="ja-JP" altLang="en-US" sz="1600" dirty="0">
                <a:latin typeface="BIZ UDPゴシック" panose="020B0400000000000000" pitchFamily="50" charset="-128"/>
                <a:ea typeface="BIZ UDPゴシック" panose="020B0400000000000000" pitchFamily="50" charset="-128"/>
              </a:rPr>
              <a:t>等を通じ、幅広い産業分野における将来のカーボンニュートラル実現に寄与。</a:t>
            </a:r>
            <a:endParaRPr lang="en-US" altLang="ja-JP" sz="1600" dirty="0">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15685582-9170-8F09-0BE9-88407AB8A870}"/>
              </a:ext>
            </a:extLst>
          </p:cNvPr>
          <p:cNvSpPr txBox="1"/>
          <p:nvPr/>
        </p:nvSpPr>
        <p:spPr>
          <a:xfrm>
            <a:off x="5223595" y="744195"/>
            <a:ext cx="6968405" cy="1928733"/>
          </a:xfrm>
          <a:prstGeom prst="rect">
            <a:avLst/>
          </a:prstGeom>
          <a:noFill/>
        </p:spPr>
        <p:txBody>
          <a:bodyPr wrap="square" rtlCol="0">
            <a:spAutoFit/>
          </a:bodyPr>
          <a:lstStyle/>
          <a:p>
            <a:r>
              <a:rPr lang="ja-JP" altLang="en-US" sz="2000" b="1" spc="100">
                <a:solidFill>
                  <a:srgbClr val="000000"/>
                </a:solidFill>
                <a:latin typeface="BIZ UDPゴシック" panose="020B0400000000000000" pitchFamily="50" charset="-128"/>
                <a:ea typeface="BIZ UDPゴシック" panose="020B0400000000000000" pitchFamily="50" charset="-128"/>
              </a:rPr>
              <a:t>プロジェクト</a:t>
            </a:r>
            <a:endParaRPr lang="en-US" altLang="ja-JP" sz="1600" b="1" spc="100">
              <a:solidFill>
                <a:srgbClr val="000000"/>
              </a:solidFill>
              <a:latin typeface="BIZ UDPゴシック" panose="020B0400000000000000" pitchFamily="50" charset="-128"/>
              <a:ea typeface="BIZ UDPゴシック" panose="020B0400000000000000" pitchFamily="50" charset="-128"/>
            </a:endParaRPr>
          </a:p>
          <a:p>
            <a:pPr>
              <a:lnSpc>
                <a:spcPts val="2500"/>
              </a:lnSpc>
            </a:pPr>
            <a:r>
              <a:rPr lang="ja-JP" altLang="en-US" spc="100">
                <a:solidFill>
                  <a:srgbClr val="000000"/>
                </a:solidFill>
                <a:latin typeface="BIZ UDPゴシック" panose="020B0400000000000000" pitchFamily="50" charset="-128"/>
                <a:ea typeface="BIZ UDPゴシック" panose="020B0400000000000000" pitchFamily="50" charset="-128"/>
              </a:rPr>
              <a:t>　</a:t>
            </a:r>
            <a:r>
              <a:rPr lang="ja-JP" altLang="en-US" sz="1600" b="1" u="heavy" spc="100">
                <a:solidFill>
                  <a:schemeClr val="accent6">
                    <a:lumMod val="75000"/>
                  </a:schemeClr>
                </a:solidFill>
                <a:uFill>
                  <a:solidFill>
                    <a:schemeClr val="accent6">
                      <a:lumMod val="75000"/>
                    </a:schemeClr>
                  </a:solidFill>
                </a:uFill>
                <a:latin typeface="BIZ UDPゴシック" panose="020B0400000000000000" pitchFamily="50" charset="-128"/>
                <a:ea typeface="BIZ UDPゴシック" panose="020B0400000000000000" pitchFamily="50" charset="-128"/>
              </a:rPr>
              <a:t>バイオものづくりの社会実装</a:t>
            </a:r>
            <a:endParaRPr lang="en-US" altLang="ja-JP" sz="1600" b="1" u="heavy" spc="100">
              <a:solidFill>
                <a:srgbClr val="FF0000"/>
              </a:solidFill>
              <a:highlight>
                <a:srgbClr val="FFFF00"/>
              </a:highlight>
              <a:uFill>
                <a:solidFill>
                  <a:schemeClr val="accent6">
                    <a:lumMod val="75000"/>
                  </a:schemeClr>
                </a:solidFill>
              </a:uFill>
              <a:latin typeface="BIZ UDPゴシック" panose="020B0400000000000000" pitchFamily="50" charset="-128"/>
              <a:ea typeface="BIZ UDPゴシック" panose="020B0400000000000000" pitchFamily="50" charset="-128"/>
            </a:endParaRPr>
          </a:p>
          <a:p>
            <a:pPr>
              <a:lnSpc>
                <a:spcPts val="2500"/>
              </a:lnSpc>
            </a:pPr>
            <a:r>
              <a:rPr lang="ja-JP" altLang="en-US" sz="1600" b="1" spc="100">
                <a:solidFill>
                  <a:schemeClr val="accent6">
                    <a:lumMod val="75000"/>
                  </a:schemeClr>
                </a:solidFill>
                <a:uFill>
                  <a:solidFill>
                    <a:srgbClr val="7030A0"/>
                  </a:solidFill>
                </a:uFill>
                <a:latin typeface="BIZ UDPゴシック" panose="020B0400000000000000" pitchFamily="50" charset="-128"/>
                <a:ea typeface="BIZ UDPゴシック" panose="020B0400000000000000" pitchFamily="50" charset="-128"/>
              </a:rPr>
              <a:t>　 </a:t>
            </a:r>
            <a:r>
              <a:rPr lang="ja-JP" altLang="en-US" sz="1600">
                <a:latin typeface="BIZ UDPゴシック" panose="020B0400000000000000" pitchFamily="50" charset="-128"/>
                <a:ea typeface="BIZ UDPゴシック" panose="020B0400000000000000" pitchFamily="50" charset="-128"/>
              </a:rPr>
              <a:t>「バイオものづくりセンター」を核に、産官学連携による参入支援・開発・</a:t>
            </a:r>
            <a:endParaRPr lang="en-US" altLang="ja-JP" sz="1600">
              <a:latin typeface="BIZ UDPゴシック" panose="020B0400000000000000" pitchFamily="50" charset="-128"/>
              <a:ea typeface="BIZ UDPゴシック" panose="020B0400000000000000" pitchFamily="50" charset="-128"/>
            </a:endParaRPr>
          </a:p>
          <a:p>
            <a:pPr>
              <a:lnSpc>
                <a:spcPts val="2500"/>
              </a:lnSpc>
            </a:pPr>
            <a:r>
              <a:rPr lang="ja-JP" altLang="en-US" sz="1600">
                <a:latin typeface="BIZ UDPゴシック" panose="020B0400000000000000" pitchFamily="50" charset="-128"/>
                <a:ea typeface="BIZ UDPゴシック" panose="020B0400000000000000" pitchFamily="50" charset="-128"/>
              </a:rPr>
              <a:t>　 スケールアップ体制の構築（</a:t>
            </a:r>
            <a:r>
              <a:rPr lang="en-US" altLang="ja-JP" sz="1600">
                <a:latin typeface="BIZ UDPゴシック" panose="020B0400000000000000" pitchFamily="50" charset="-128"/>
                <a:ea typeface="BIZ UDPゴシック" panose="020B0400000000000000" pitchFamily="50" charset="-128"/>
              </a:rPr>
              <a:t>AI</a:t>
            </a:r>
            <a:r>
              <a:rPr lang="ja-JP" altLang="en-US" sz="1600">
                <a:latin typeface="BIZ UDPゴシック" panose="020B0400000000000000" pitchFamily="50" charset="-128"/>
                <a:ea typeface="BIZ UDPゴシック" panose="020B0400000000000000" pitchFamily="50" charset="-128"/>
              </a:rPr>
              <a:t>等を活用したデータ駆動プロセス開発・自動</a:t>
            </a:r>
            <a:endParaRPr lang="en-US" altLang="ja-JP" sz="1600">
              <a:latin typeface="BIZ UDPゴシック" panose="020B0400000000000000" pitchFamily="50" charset="-128"/>
              <a:ea typeface="BIZ UDPゴシック" panose="020B0400000000000000" pitchFamily="50" charset="-128"/>
            </a:endParaRPr>
          </a:p>
          <a:p>
            <a:pPr>
              <a:lnSpc>
                <a:spcPts val="2500"/>
              </a:lnSpc>
            </a:pPr>
            <a:r>
              <a:rPr lang="ja-JP" altLang="en-US" sz="1600">
                <a:latin typeface="BIZ UDPゴシック" panose="020B0400000000000000" pitchFamily="50" charset="-128"/>
                <a:ea typeface="BIZ UDPゴシック" panose="020B0400000000000000" pitchFamily="50" charset="-128"/>
              </a:rPr>
              <a:t>　 化等を含む）、及び社会実装を見据えた社会受容性向上・需要喚起の取組</a:t>
            </a:r>
          </a:p>
          <a:p>
            <a:endParaRPr kumimoji="1" lang="ja-JP" altLang="en-US" sz="1600"/>
          </a:p>
        </p:txBody>
      </p:sp>
      <p:sp>
        <p:nvSpPr>
          <p:cNvPr id="7" name="テキスト ボックス 6">
            <a:extLst>
              <a:ext uri="{FF2B5EF4-FFF2-40B4-BE49-F238E27FC236}">
                <a16:creationId xmlns:a16="http://schemas.microsoft.com/office/drawing/2014/main" id="{E390BADF-E1DA-1BB4-4F3D-2EAD6AD718C4}"/>
              </a:ext>
            </a:extLst>
          </p:cNvPr>
          <p:cNvSpPr txBox="1"/>
          <p:nvPr/>
        </p:nvSpPr>
        <p:spPr>
          <a:xfrm>
            <a:off x="389178" y="750672"/>
            <a:ext cx="455998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2400" b="1" dirty="0">
                <a:latin typeface="BIZ UDPゴシック" panose="020B0400000000000000" pitchFamily="50" charset="-128"/>
                <a:ea typeface="BIZ UDPゴシック" panose="020B0400000000000000" pitchFamily="50" charset="-128"/>
              </a:rPr>
              <a:t>プロジェクトリーダー</a:t>
            </a:r>
            <a:endParaRPr kumimoji="1" lang="ja-JP" altLang="en-US" sz="20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p:txBody>
      </p:sp>
    </p:spTree>
    <p:extLst>
      <p:ext uri="{BB962C8B-B14F-4D97-AF65-F5344CB8AC3E}">
        <p14:creationId xmlns:p14="http://schemas.microsoft.com/office/powerpoint/2010/main" val="82355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F4C19DCB-214D-0485-8858-B6A095517817}"/>
              </a:ext>
            </a:extLst>
          </p:cNvPr>
          <p:cNvSpPr/>
          <p:nvPr/>
        </p:nvSpPr>
        <p:spPr>
          <a:xfrm>
            <a:off x="73892" y="64655"/>
            <a:ext cx="12034982" cy="6719456"/>
          </a:xfrm>
          <a:prstGeom prst="rect">
            <a:avLst/>
          </a:prstGeom>
          <a:solidFill>
            <a:srgbClr val="F9FCF6"/>
          </a:solidFill>
          <a:ln>
            <a:solidFill>
              <a:srgbClr val="F9FC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四角形: 角を丸くする 7">
            <a:extLst>
              <a:ext uri="{FF2B5EF4-FFF2-40B4-BE49-F238E27FC236}">
                <a16:creationId xmlns:a16="http://schemas.microsoft.com/office/drawing/2014/main" id="{CD4959F2-8B90-0D44-9FB5-D1169C2E1EAB}"/>
              </a:ext>
            </a:extLst>
          </p:cNvPr>
          <p:cNvSpPr/>
          <p:nvPr/>
        </p:nvSpPr>
        <p:spPr>
          <a:xfrm>
            <a:off x="210127" y="210312"/>
            <a:ext cx="11771746" cy="6483096"/>
          </a:xfrm>
          <a:prstGeom prst="roundRect">
            <a:avLst>
              <a:gd name="adj" fmla="val 3857"/>
            </a:avLst>
          </a:prstGeom>
          <a:solidFill>
            <a:srgbClr val="E9F0E7"/>
          </a:solidFill>
          <a:ln>
            <a:solidFill>
              <a:srgbClr val="D7E4D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AD097AF8-F3D9-D0A7-14A6-92FC4E17DBE2}"/>
              </a:ext>
            </a:extLst>
          </p:cNvPr>
          <p:cNvSpPr>
            <a:spLocks noGrp="1"/>
          </p:cNvSpPr>
          <p:nvPr>
            <p:ph type="title"/>
          </p:nvPr>
        </p:nvSpPr>
        <p:spPr>
          <a:xfrm>
            <a:off x="691550" y="954167"/>
            <a:ext cx="10515600" cy="1325563"/>
          </a:xfrm>
        </p:spPr>
        <p:txBody>
          <a:bodyPr>
            <a:normAutofit/>
          </a:bodyPr>
          <a:lstStyle/>
          <a:p>
            <a:r>
              <a:rPr lang="ja-JP" altLang="en-US" sz="2800" dirty="0">
                <a:latin typeface="BIZ UDゴシック" panose="020B0400000000000000" pitchFamily="49" charset="-128"/>
                <a:ea typeface="BIZ UDゴシック" panose="020B0400000000000000" pitchFamily="49" charset="-128"/>
              </a:rPr>
              <a:t>バイオコミュニティ関西　</a:t>
            </a:r>
            <a:br>
              <a:rPr lang="en-US" altLang="ja-JP" sz="2800" dirty="0">
                <a:latin typeface="BIZ UDゴシック" panose="020B0400000000000000" pitchFamily="49" charset="-128"/>
                <a:ea typeface="BIZ UDゴシック" panose="020B0400000000000000" pitchFamily="49" charset="-128"/>
              </a:rPr>
            </a:br>
            <a:r>
              <a:rPr kumimoji="1" lang="ja-JP" altLang="en-US" sz="2800" dirty="0">
                <a:latin typeface="BIZ UDゴシック" panose="020B0400000000000000" pitchFamily="49" charset="-128"/>
                <a:ea typeface="BIZ UDゴシック" panose="020B0400000000000000" pitchFamily="49" charset="-128"/>
              </a:rPr>
              <a:t>関西バイオものづくりステアリングコミッティ委員一覧</a:t>
            </a:r>
          </a:p>
        </p:txBody>
      </p:sp>
      <p:sp>
        <p:nvSpPr>
          <p:cNvPr id="5" name="コンテンツ プレースホルダー 4">
            <a:extLst>
              <a:ext uri="{FF2B5EF4-FFF2-40B4-BE49-F238E27FC236}">
                <a16:creationId xmlns:a16="http://schemas.microsoft.com/office/drawing/2014/main" id="{701AA0EC-3D10-AE40-3DDA-379F1A63B5BA}"/>
              </a:ext>
            </a:extLst>
          </p:cNvPr>
          <p:cNvSpPr>
            <a:spLocks noGrp="1"/>
          </p:cNvSpPr>
          <p:nvPr>
            <p:ph idx="1"/>
          </p:nvPr>
        </p:nvSpPr>
        <p:spPr>
          <a:xfrm>
            <a:off x="838200" y="2419224"/>
            <a:ext cx="10812074" cy="3895745"/>
          </a:xfrm>
        </p:spPr>
        <p:txBody>
          <a:bodyPr>
            <a:normAutofit/>
          </a:bodyPr>
          <a:lstStyle/>
          <a:p>
            <a:pPr marL="0" indent="0">
              <a:buNone/>
            </a:pPr>
            <a:r>
              <a:rPr lang="ja-JP" altLang="en-US" sz="1900" dirty="0">
                <a:latin typeface="BIZ UDゴシック" panose="020B0400000000000000" pitchFamily="49" charset="-128"/>
                <a:ea typeface="BIZ UDゴシック" panose="020B0400000000000000" pitchFamily="49" charset="-128"/>
              </a:rPr>
              <a:t>リーダー　　澤田 拓子氏　</a:t>
            </a:r>
            <a:r>
              <a:rPr lang="en-US" altLang="ja-JP" sz="1900" dirty="0" err="1">
                <a:latin typeface="BIZ UDゴシック" panose="020B0400000000000000" pitchFamily="49" charset="-128"/>
                <a:ea typeface="BIZ UDゴシック" panose="020B0400000000000000" pitchFamily="49" charset="-128"/>
              </a:rPr>
              <a:t>BiocK</a:t>
            </a:r>
            <a:r>
              <a:rPr lang="ja-JP" altLang="en-US" sz="1900" dirty="0">
                <a:latin typeface="BIZ UDゴシック" panose="020B0400000000000000" pitchFamily="49" charset="-128"/>
                <a:ea typeface="BIZ UDゴシック" panose="020B0400000000000000" pitchFamily="49" charset="-128"/>
              </a:rPr>
              <a:t>委員長、塩野義製薬株式会社 副会長</a:t>
            </a:r>
          </a:p>
          <a:p>
            <a:pPr marL="0" indent="0">
              <a:buNone/>
            </a:pPr>
            <a:r>
              <a:rPr lang="ja-JP" altLang="en-US" sz="1900" dirty="0">
                <a:latin typeface="BIZ UDゴシック" panose="020B0400000000000000" pitchFamily="49" charset="-128"/>
                <a:ea typeface="BIZ UDゴシック" panose="020B0400000000000000" pitchFamily="49" charset="-128"/>
              </a:rPr>
              <a:t>メンバー　　坂田 恒昭氏　</a:t>
            </a:r>
            <a:r>
              <a:rPr lang="en-US" altLang="ja-JP" sz="1900" dirty="0" err="1">
                <a:latin typeface="BIZ UDゴシック" panose="020B0400000000000000" pitchFamily="49" charset="-128"/>
                <a:ea typeface="BIZ UDゴシック" panose="020B0400000000000000" pitchFamily="49" charset="-128"/>
              </a:rPr>
              <a:t>BiocK</a:t>
            </a:r>
            <a:r>
              <a:rPr lang="ja-JP" altLang="en-US" sz="1900" dirty="0">
                <a:latin typeface="BIZ UDゴシック" panose="020B0400000000000000" pitchFamily="49" charset="-128"/>
                <a:ea typeface="BIZ UDゴシック" panose="020B0400000000000000" pitchFamily="49" charset="-128"/>
              </a:rPr>
              <a:t>副委員長兼総括コーディネーター、大阪大学共創機構 特任教授</a:t>
            </a:r>
          </a:p>
          <a:p>
            <a:pPr marL="0" indent="0">
              <a:buNone/>
            </a:pPr>
            <a:r>
              <a:rPr lang="ja-JP" altLang="en-US" sz="1900" dirty="0">
                <a:latin typeface="BIZ UDゴシック" panose="020B0400000000000000" pitchFamily="49" charset="-128"/>
                <a:ea typeface="BIZ UDゴシック" panose="020B0400000000000000" pitchFamily="49" charset="-128"/>
              </a:rPr>
              <a:t>メンバー　　近藤 昭彦氏　株式会社バッカス・バイオイノベーション 代表取締役社長兼</a:t>
            </a:r>
            <a:r>
              <a:rPr lang="en-US" altLang="ja-JP" sz="1900" dirty="0">
                <a:latin typeface="BIZ UDゴシック" panose="020B0400000000000000" pitchFamily="49" charset="-128"/>
                <a:ea typeface="BIZ UDゴシック" panose="020B0400000000000000" pitchFamily="49" charset="-128"/>
              </a:rPr>
              <a:t>CEO</a:t>
            </a:r>
          </a:p>
          <a:p>
            <a:pPr marL="0" indent="0">
              <a:buNone/>
            </a:pPr>
            <a:r>
              <a:rPr lang="ja-JP" altLang="en-US" sz="1900" dirty="0">
                <a:latin typeface="BIZ UDゴシック" panose="020B0400000000000000" pitchFamily="49" charset="-128"/>
                <a:ea typeface="BIZ UDゴシック" panose="020B0400000000000000" pitchFamily="49" charset="-128"/>
              </a:rPr>
              <a:t>メンバー　　大政 健史氏　大阪大学大学院工学研究科 教授</a:t>
            </a:r>
          </a:p>
          <a:p>
            <a:pPr marL="0" indent="0">
              <a:buNone/>
            </a:pPr>
            <a:r>
              <a:rPr lang="ja-JP" altLang="en-US" sz="1900" dirty="0">
                <a:latin typeface="BIZ UDゴシック" panose="020B0400000000000000" pitchFamily="49" charset="-128"/>
                <a:ea typeface="BIZ UDゴシック" panose="020B0400000000000000" pitchFamily="49" charset="-128"/>
              </a:rPr>
              <a:t>メンバー　　藤本 利夫氏　アイパークインスティテュート株式会社 代表取締役社長</a:t>
            </a:r>
          </a:p>
          <a:p>
            <a:pPr marL="0" indent="0">
              <a:buNone/>
            </a:pPr>
            <a:r>
              <a:rPr lang="ja-JP" altLang="en-US" sz="1900" dirty="0">
                <a:latin typeface="BIZ UDゴシック" panose="020B0400000000000000" pitchFamily="49" charset="-128"/>
                <a:ea typeface="BIZ UDゴシック" panose="020B0400000000000000" pitchFamily="49" charset="-128"/>
              </a:rPr>
              <a:t>メンバー　　佐藤 俊輔氏　株式会社カネカ </a:t>
            </a:r>
            <a:r>
              <a:rPr lang="en-US" altLang="ja-JP" sz="1900" dirty="0">
                <a:latin typeface="BIZ UDゴシック" panose="020B0400000000000000" pitchFamily="49" charset="-128"/>
                <a:ea typeface="BIZ UDゴシック" panose="020B0400000000000000" pitchFamily="49" charset="-128"/>
              </a:rPr>
              <a:t>CO2 Innovation Laboratory </a:t>
            </a:r>
            <a:r>
              <a:rPr lang="ja-JP" altLang="en-US" sz="1900" dirty="0">
                <a:latin typeface="BIZ UDゴシック" panose="020B0400000000000000" pitchFamily="49" charset="-128"/>
                <a:ea typeface="BIZ UDゴシック" panose="020B0400000000000000" pitchFamily="49" charset="-128"/>
              </a:rPr>
              <a:t>所長</a:t>
            </a:r>
          </a:p>
          <a:p>
            <a:pPr marL="0" indent="0">
              <a:buNone/>
            </a:pPr>
            <a:r>
              <a:rPr lang="ja-JP" altLang="en-US" sz="1900" dirty="0">
                <a:latin typeface="BIZ UDゴシック" panose="020B0400000000000000" pitchFamily="49" charset="-128"/>
                <a:ea typeface="BIZ UDゴシック" panose="020B0400000000000000" pitchFamily="49" charset="-128"/>
              </a:rPr>
              <a:t>メンバー　　平田 善彦氏　サラヤ株式会社 サラヤ総合研究所 所長</a:t>
            </a:r>
            <a:endParaRPr lang="en-US" altLang="ja-JP" sz="1900" dirty="0">
              <a:latin typeface="BIZ UDゴシック" panose="020B0400000000000000" pitchFamily="49" charset="-128"/>
              <a:ea typeface="BIZ UDゴシック" panose="020B0400000000000000" pitchFamily="49" charset="-128"/>
            </a:endParaRPr>
          </a:p>
          <a:p>
            <a:pPr marL="0" indent="0">
              <a:buNone/>
            </a:pPr>
            <a:endParaRPr lang="en-US" altLang="ja-JP" sz="1800" dirty="0">
              <a:latin typeface="BIZ UDゴシック" panose="020B0400000000000000" pitchFamily="49" charset="-128"/>
              <a:ea typeface="BIZ UDゴシック" panose="020B0400000000000000" pitchFamily="49" charset="-128"/>
            </a:endParaRPr>
          </a:p>
          <a:p>
            <a:pPr marL="0" indent="0">
              <a:buNone/>
            </a:pPr>
            <a:r>
              <a:rPr lang="en-US" altLang="ja-JP" sz="1800" dirty="0">
                <a:latin typeface="BIZ UDゴシック" panose="020B0400000000000000" pitchFamily="49" charset="-128"/>
                <a:ea typeface="BIZ UDゴシック" panose="020B0400000000000000" pitchFamily="49" charset="-128"/>
              </a:rPr>
              <a:t>※</a:t>
            </a:r>
            <a:r>
              <a:rPr lang="ja-JP" altLang="en-US" sz="1800" dirty="0">
                <a:latin typeface="BIZ UDゴシック" panose="020B0400000000000000" pitchFamily="49" charset="-128"/>
                <a:ea typeface="BIZ UDゴシック" panose="020B0400000000000000" pitchFamily="49" charset="-128"/>
              </a:rPr>
              <a:t>近畿経済産業局が協力</a:t>
            </a:r>
          </a:p>
        </p:txBody>
      </p:sp>
      <p:sp>
        <p:nvSpPr>
          <p:cNvPr id="3" name="テキスト ボックス 2">
            <a:extLst>
              <a:ext uri="{FF2B5EF4-FFF2-40B4-BE49-F238E27FC236}">
                <a16:creationId xmlns:a16="http://schemas.microsoft.com/office/drawing/2014/main" id="{55A47852-3071-FAC0-A31E-CC30D1227A32}"/>
              </a:ext>
            </a:extLst>
          </p:cNvPr>
          <p:cNvSpPr txBox="1"/>
          <p:nvPr/>
        </p:nvSpPr>
        <p:spPr>
          <a:xfrm>
            <a:off x="356431" y="554057"/>
            <a:ext cx="1256146" cy="400110"/>
          </a:xfrm>
          <a:prstGeom prst="rect">
            <a:avLst/>
          </a:prstGeom>
          <a:noFill/>
        </p:spPr>
        <p:txBody>
          <a:bodyPr wrap="square" rtlCol="0">
            <a:spAutoFit/>
          </a:bodyPr>
          <a:lstStyle/>
          <a:p>
            <a:r>
              <a:rPr kumimoji="1" lang="ja-JP" altLang="en-US" sz="2000" b="1"/>
              <a:t>（参考）</a:t>
            </a:r>
          </a:p>
        </p:txBody>
      </p:sp>
      <p:sp>
        <p:nvSpPr>
          <p:cNvPr id="7" name="テキスト ボックス 6">
            <a:extLst>
              <a:ext uri="{FF2B5EF4-FFF2-40B4-BE49-F238E27FC236}">
                <a16:creationId xmlns:a16="http://schemas.microsoft.com/office/drawing/2014/main" id="{40E8A48E-24A7-9139-CFC7-3FF644939712}"/>
              </a:ext>
            </a:extLst>
          </p:cNvPr>
          <p:cNvSpPr txBox="1"/>
          <p:nvPr/>
        </p:nvSpPr>
        <p:spPr>
          <a:xfrm>
            <a:off x="11875484" y="6525069"/>
            <a:ext cx="332509" cy="307777"/>
          </a:xfrm>
          <a:prstGeom prst="rect">
            <a:avLst/>
          </a:prstGeom>
          <a:noFill/>
        </p:spPr>
        <p:txBody>
          <a:bodyPr wrap="square" rtlCol="0">
            <a:spAutoFit/>
          </a:bodyPr>
          <a:lstStyle/>
          <a:p>
            <a:r>
              <a:rPr lang="ja-JP" altLang="en-US" sz="1400" dirty="0">
                <a:solidFill>
                  <a:schemeClr val="bg1">
                    <a:lumMod val="50000"/>
                  </a:schemeClr>
                </a:solidFill>
                <a:latin typeface="BIZ UDPゴシック" panose="020B0400000000000000" pitchFamily="50" charset="-128"/>
                <a:ea typeface="BIZ UDPゴシック" panose="020B0400000000000000" pitchFamily="50" charset="-128"/>
              </a:rPr>
              <a:t>６</a:t>
            </a:r>
            <a:endParaRPr kumimoji="1" lang="ja-JP" altLang="en-US" sz="1400" dirty="0">
              <a:solidFill>
                <a:schemeClr val="bg1">
                  <a:lumMod val="50000"/>
                </a:schemeClr>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257092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正方形/長方形 30">
            <a:extLst>
              <a:ext uri="{FF2B5EF4-FFF2-40B4-BE49-F238E27FC236}">
                <a16:creationId xmlns:a16="http://schemas.microsoft.com/office/drawing/2014/main" id="{1939A297-9DDF-7F9B-224F-2084CF7EB030}"/>
              </a:ext>
            </a:extLst>
          </p:cNvPr>
          <p:cNvSpPr/>
          <p:nvPr/>
        </p:nvSpPr>
        <p:spPr>
          <a:xfrm>
            <a:off x="73892" y="64655"/>
            <a:ext cx="12034982" cy="6719456"/>
          </a:xfrm>
          <a:prstGeom prst="rect">
            <a:avLst/>
          </a:prstGeom>
          <a:solidFill>
            <a:srgbClr val="F9FCF6"/>
          </a:solidFill>
          <a:ln>
            <a:solidFill>
              <a:srgbClr val="F9FC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ext 0"/>
          <p:cNvSpPr/>
          <p:nvPr/>
        </p:nvSpPr>
        <p:spPr>
          <a:xfrm>
            <a:off x="256032" y="164592"/>
            <a:ext cx="9966960" cy="320040"/>
          </a:xfrm>
          <a:prstGeom prst="rect">
            <a:avLst/>
          </a:prstGeom>
          <a:noFill/>
          <a:ln/>
        </p:spPr>
        <p:txBody>
          <a:bodyPr wrap="square" lIns="0" tIns="0" rIns="0" bIns="0" rtlCol="0" anchor="ctr"/>
          <a:lstStyle/>
          <a:p>
            <a:pPr marL="0" indent="0">
              <a:buNone/>
            </a:pPr>
            <a:r>
              <a:rPr lang="ja-JP" altLang="en-US" sz="2800" b="1">
                <a:solidFill>
                  <a:srgbClr val="000000"/>
                </a:solidFill>
                <a:latin typeface="BIZ UDゴシック"/>
                <a:ea typeface="BIZ UDゴシック"/>
                <a:cs typeface="Yu Gothic" pitchFamily="34" charset="-120"/>
              </a:rPr>
              <a:t>カーボンニュートラル（バイオものづくり・</a:t>
            </a:r>
            <a:r>
              <a:rPr lang="en-US" sz="2800" b="1" err="1">
                <a:solidFill>
                  <a:srgbClr val="000000"/>
                </a:solidFill>
                <a:latin typeface="BIZ UDゴシック"/>
                <a:ea typeface="BIZ UDゴシック"/>
                <a:cs typeface="Yu Gothic" pitchFamily="34" charset="-120"/>
              </a:rPr>
              <a:t>全体像</a:t>
            </a:r>
            <a:r>
              <a:rPr lang="en-US" sz="2800" b="1">
                <a:solidFill>
                  <a:srgbClr val="000000"/>
                </a:solidFill>
                <a:latin typeface="BIZ UDゴシック"/>
                <a:ea typeface="BIZ UDゴシック"/>
                <a:cs typeface="Yu Gothic" pitchFamily="34" charset="-120"/>
              </a:rPr>
              <a:t>）</a:t>
            </a:r>
            <a:endParaRPr lang="en-US" sz="2800">
              <a:latin typeface="BIZ UDゴシック"/>
              <a:ea typeface="BIZ UDゴシック"/>
            </a:endParaRPr>
          </a:p>
        </p:txBody>
      </p:sp>
      <p:sp>
        <p:nvSpPr>
          <p:cNvPr id="3" name="Shape 1"/>
          <p:cNvSpPr/>
          <p:nvPr/>
        </p:nvSpPr>
        <p:spPr>
          <a:xfrm>
            <a:off x="256032" y="585216"/>
            <a:ext cx="11247120" cy="0"/>
          </a:xfrm>
          <a:prstGeom prst="line">
            <a:avLst/>
          </a:prstGeom>
          <a:noFill/>
          <a:ln w="8890">
            <a:solidFill>
              <a:srgbClr val="000000"/>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4" name="Shape 2"/>
          <p:cNvSpPr/>
          <p:nvPr/>
        </p:nvSpPr>
        <p:spPr>
          <a:xfrm>
            <a:off x="256032" y="621792"/>
            <a:ext cx="7726680" cy="0"/>
          </a:xfrm>
          <a:prstGeom prst="line">
            <a:avLst/>
          </a:prstGeom>
          <a:noFill/>
          <a:ln w="27940">
            <a:solidFill>
              <a:srgbClr val="0070C0"/>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5" name="Shape 3"/>
          <p:cNvSpPr/>
          <p:nvPr/>
        </p:nvSpPr>
        <p:spPr>
          <a:xfrm>
            <a:off x="7982712" y="621792"/>
            <a:ext cx="3520440" cy="0"/>
          </a:xfrm>
          <a:prstGeom prst="line">
            <a:avLst/>
          </a:prstGeom>
          <a:noFill/>
          <a:ln w="19050">
            <a:solidFill>
              <a:srgbClr val="70AD47"/>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13" name="テキスト ボックス 12">
            <a:extLst>
              <a:ext uri="{FF2B5EF4-FFF2-40B4-BE49-F238E27FC236}">
                <a16:creationId xmlns:a16="http://schemas.microsoft.com/office/drawing/2014/main" id="{96B4FB74-4380-65D8-51CE-078363A10712}"/>
              </a:ext>
            </a:extLst>
          </p:cNvPr>
          <p:cNvSpPr txBox="1"/>
          <p:nvPr/>
        </p:nvSpPr>
        <p:spPr>
          <a:xfrm>
            <a:off x="11875484" y="6525069"/>
            <a:ext cx="332509" cy="307777"/>
          </a:xfrm>
          <a:prstGeom prst="rect">
            <a:avLst/>
          </a:prstGeom>
          <a:noFill/>
        </p:spPr>
        <p:txBody>
          <a:bodyPr wrap="square" rtlCol="0">
            <a:spAutoFit/>
          </a:bodyPr>
          <a:lstStyle/>
          <a:p>
            <a:r>
              <a:rPr kumimoji="1" lang="ja-JP" altLang="en-US" sz="1400" dirty="0">
                <a:solidFill>
                  <a:schemeClr val="bg1">
                    <a:lumMod val="50000"/>
                  </a:schemeClr>
                </a:solidFill>
                <a:latin typeface="BIZ UDPゴシック" panose="020B0400000000000000" pitchFamily="50" charset="-128"/>
                <a:ea typeface="BIZ UDPゴシック" panose="020B0400000000000000" pitchFamily="50" charset="-128"/>
              </a:rPr>
              <a:t>７</a:t>
            </a:r>
          </a:p>
        </p:txBody>
      </p:sp>
      <p:sp>
        <p:nvSpPr>
          <p:cNvPr id="6" name="四角形: 角を丸くする 5">
            <a:extLst>
              <a:ext uri="{FF2B5EF4-FFF2-40B4-BE49-F238E27FC236}">
                <a16:creationId xmlns:a16="http://schemas.microsoft.com/office/drawing/2014/main" id="{5FC5C26B-41C2-9E06-BF35-2C460D98BFA3}"/>
              </a:ext>
            </a:extLst>
          </p:cNvPr>
          <p:cNvSpPr/>
          <p:nvPr/>
        </p:nvSpPr>
        <p:spPr>
          <a:xfrm>
            <a:off x="8683569" y="719993"/>
            <a:ext cx="3318349" cy="5577439"/>
          </a:xfrm>
          <a:prstGeom prst="roundRect">
            <a:avLst>
              <a:gd name="adj" fmla="val 3857"/>
            </a:avLst>
          </a:prstGeom>
          <a:solidFill>
            <a:srgbClr val="E9F0E7"/>
          </a:solidFill>
          <a:ln>
            <a:solidFill>
              <a:srgbClr val="D7E4D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Shape 5">
            <a:extLst>
              <a:ext uri="{FF2B5EF4-FFF2-40B4-BE49-F238E27FC236}">
                <a16:creationId xmlns:a16="http://schemas.microsoft.com/office/drawing/2014/main" id="{0A953520-A425-4AD6-6282-84532A60A875}"/>
              </a:ext>
            </a:extLst>
          </p:cNvPr>
          <p:cNvSpPr/>
          <p:nvPr/>
        </p:nvSpPr>
        <p:spPr>
          <a:xfrm>
            <a:off x="8802330" y="836981"/>
            <a:ext cx="3080827" cy="5347422"/>
          </a:xfrm>
          <a:prstGeom prst="rect">
            <a:avLst/>
          </a:prstGeom>
          <a:solidFill>
            <a:srgbClr val="D7E4D4"/>
          </a:solidFill>
          <a:ln w="12700">
            <a:solidFill>
              <a:srgbClr val="E9F0E7"/>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20" name="Text 10">
            <a:extLst>
              <a:ext uri="{FF2B5EF4-FFF2-40B4-BE49-F238E27FC236}">
                <a16:creationId xmlns:a16="http://schemas.microsoft.com/office/drawing/2014/main" id="{D2857EA0-CF51-FD6D-3479-00E9252ED598}"/>
              </a:ext>
            </a:extLst>
          </p:cNvPr>
          <p:cNvSpPr/>
          <p:nvPr/>
        </p:nvSpPr>
        <p:spPr>
          <a:xfrm>
            <a:off x="8887903" y="1261943"/>
            <a:ext cx="3004490" cy="4925068"/>
          </a:xfrm>
          <a:prstGeom prst="rect">
            <a:avLst/>
          </a:prstGeom>
          <a:noFill/>
          <a:ln/>
        </p:spPr>
        <p:txBody>
          <a:bodyPr wrap="square" lIns="381" tIns="381" rIns="381" bIns="381" rtlCol="0" anchor="t">
            <a:noAutofit/>
          </a:bodyPr>
          <a:lstStyle/>
          <a:p>
            <a:pPr marL="171450" indent="-171450">
              <a:lnSpc>
                <a:spcPct val="112000"/>
              </a:lnSpc>
              <a:spcAft>
                <a:spcPts val="600"/>
              </a:spcAft>
              <a:buFont typeface="Arial" panose="020B0604020202020204" pitchFamily="34" charset="0"/>
              <a:buChar char="•"/>
            </a:pPr>
            <a:r>
              <a:rPr lang="ja-JP" altLang="en-US" sz="1400">
                <a:solidFill>
                  <a:srgbClr val="000000"/>
                </a:solidFill>
                <a:latin typeface="BIZ UDゴシック" panose="020B0400000000000000" pitchFamily="49" charset="-128"/>
                <a:ea typeface="BIZ UDゴシック" panose="020B0400000000000000" pitchFamily="49" charset="-128"/>
                <a:cs typeface="Yu Gothic" pitchFamily="34" charset="-120"/>
              </a:rPr>
              <a:t>関西の発酵・化学・医薬、アカデミア、スタートアップ、製造業の集積を活かし、成功事例を創出し、生まれた事例が更なる投資等を呼び込む</a:t>
            </a:r>
            <a:endParaRPr lang="en-US" altLang="ja-JP" sz="1400">
              <a:solidFill>
                <a:srgbClr val="000000"/>
              </a:solidFill>
              <a:latin typeface="BIZ UDゴシック" panose="020B0400000000000000" pitchFamily="49" charset="-128"/>
              <a:ea typeface="BIZ UDゴシック" panose="020B0400000000000000" pitchFamily="49" charset="-128"/>
              <a:cs typeface="Yu Gothic" pitchFamily="34" charset="-120"/>
            </a:endParaRPr>
          </a:p>
          <a:p>
            <a:pPr marL="171450" indent="-171450">
              <a:lnSpc>
                <a:spcPct val="112000"/>
              </a:lnSpc>
              <a:spcAft>
                <a:spcPts val="600"/>
              </a:spcAft>
              <a:buFont typeface="Arial" panose="020B0604020202020204" pitchFamily="34" charset="0"/>
              <a:buChar char="•"/>
            </a:pPr>
            <a:r>
              <a:rPr lang="ja-JP" altLang="en-US" sz="1400" b="1" u="sng">
                <a:solidFill>
                  <a:srgbClr val="000000"/>
                </a:solidFill>
                <a:latin typeface="BIZ UDゴシック" panose="020B0400000000000000" pitchFamily="49" charset="-128"/>
                <a:ea typeface="BIZ UDゴシック" panose="020B0400000000000000" pitchFamily="49" charset="-128"/>
                <a:cs typeface="Yu Gothic" pitchFamily="34" charset="-120"/>
              </a:rPr>
              <a:t>研究開発から実証、量産、需要創出までをつなぐクラスター</a:t>
            </a:r>
            <a:r>
              <a:rPr lang="ja-JP" altLang="en-US" sz="1400">
                <a:solidFill>
                  <a:srgbClr val="000000"/>
                </a:solidFill>
                <a:latin typeface="BIZ UDゴシック" panose="020B0400000000000000" pitchFamily="49" charset="-128"/>
                <a:ea typeface="BIZ UDゴシック" panose="020B0400000000000000" pitchFamily="49" charset="-128"/>
                <a:cs typeface="Yu Gothic" pitchFamily="34" charset="-120"/>
              </a:rPr>
              <a:t>を形成する</a:t>
            </a:r>
          </a:p>
          <a:p>
            <a:pPr marL="171450" indent="-171450">
              <a:lnSpc>
                <a:spcPct val="112000"/>
              </a:lnSpc>
              <a:spcAft>
                <a:spcPts val="600"/>
              </a:spcAft>
              <a:buFont typeface="Arial" panose="020B0604020202020204" pitchFamily="34" charset="0"/>
              <a:buChar char="•"/>
            </a:pPr>
            <a:r>
              <a:rPr lang="ja-JP" altLang="en-US" sz="1400">
                <a:solidFill>
                  <a:srgbClr val="000000"/>
                </a:solidFill>
                <a:latin typeface="BIZ UDゴシック" panose="020B0400000000000000" pitchFamily="49" charset="-128"/>
                <a:ea typeface="BIZ UDゴシック" panose="020B0400000000000000" pitchFamily="49" charset="-128"/>
                <a:cs typeface="Yu Gothic" pitchFamily="34" charset="-120"/>
              </a:rPr>
              <a:t>バイオ由来素材、食品・農業、ヘルスケア、バイオ医薬・再生医療等の周辺領域とも連携し、地域発の製品・サービスを国内外市場へ展開する</a:t>
            </a:r>
            <a:endParaRPr lang="en-US" altLang="ja-JP" sz="1400">
              <a:solidFill>
                <a:srgbClr val="000000"/>
              </a:solidFill>
              <a:latin typeface="BIZ UDゴシック" panose="020B0400000000000000" pitchFamily="49" charset="-128"/>
              <a:ea typeface="BIZ UDゴシック" panose="020B0400000000000000" pitchFamily="49" charset="-128"/>
              <a:cs typeface="Yu Gothic" pitchFamily="34" charset="-120"/>
            </a:endParaRPr>
          </a:p>
          <a:p>
            <a:pPr marL="171450" indent="-171450">
              <a:lnSpc>
                <a:spcPct val="112000"/>
              </a:lnSpc>
              <a:spcAft>
                <a:spcPts val="600"/>
              </a:spcAft>
              <a:buFont typeface="Arial" panose="020B0604020202020204" pitchFamily="34" charset="0"/>
              <a:buChar char="•"/>
            </a:pPr>
            <a:r>
              <a:rPr lang="ja-JP" altLang="en-US" sz="1400">
                <a:latin typeface="BIZ UDゴシック" panose="020B0400000000000000" pitchFamily="49" charset="-128"/>
                <a:ea typeface="BIZ UDゴシック" panose="020B0400000000000000" pitchFamily="49" charset="-128"/>
                <a:cs typeface="Yu Gothic" pitchFamily="34" charset="-120"/>
              </a:rPr>
              <a:t>２０３０年頃にバイオものづくり製品が５製品程度、上市又は予定がされている状態を目指す</a:t>
            </a:r>
          </a:p>
          <a:p>
            <a:pPr marL="171450" indent="-171450">
              <a:lnSpc>
                <a:spcPct val="112000"/>
              </a:lnSpc>
              <a:spcAft>
                <a:spcPts val="600"/>
              </a:spcAft>
              <a:buFont typeface="Arial" panose="020B0604020202020204" pitchFamily="34" charset="0"/>
              <a:buChar char="•"/>
            </a:pPr>
            <a:r>
              <a:rPr lang="ja-JP" altLang="en-US" sz="1400">
                <a:solidFill>
                  <a:srgbClr val="000000"/>
                </a:solidFill>
                <a:latin typeface="BIZ UDゴシック" panose="020B0400000000000000" pitchFamily="49" charset="-128"/>
                <a:ea typeface="BIZ UDゴシック" panose="020B0400000000000000" pitchFamily="49" charset="-128"/>
                <a:cs typeface="Yu Gothic" pitchFamily="34" charset="-120"/>
              </a:rPr>
              <a:t>関西に本社・主たる機能を置く企業の</a:t>
            </a:r>
            <a:r>
              <a:rPr lang="ja-JP" altLang="en-US" sz="1400" b="1" u="sng">
                <a:solidFill>
                  <a:srgbClr val="000000"/>
                </a:solidFill>
                <a:latin typeface="BIZ UDゴシック" panose="020B0400000000000000" pitchFamily="49" charset="-128"/>
                <a:ea typeface="BIZ UDゴシック" panose="020B0400000000000000" pitchFamily="49" charset="-128"/>
                <a:cs typeface="Yu Gothic" pitchFamily="34" charset="-120"/>
              </a:rPr>
              <a:t>バイオものづくり製品からの売上を２０４０年に１兆円</a:t>
            </a:r>
            <a:r>
              <a:rPr lang="ja-JP" altLang="en-US" sz="1400">
                <a:solidFill>
                  <a:srgbClr val="000000"/>
                </a:solidFill>
                <a:latin typeface="BIZ UDゴシック" panose="020B0400000000000000" pitchFamily="49" charset="-128"/>
                <a:ea typeface="BIZ UDゴシック" panose="020B0400000000000000" pitchFamily="49" charset="-128"/>
                <a:cs typeface="Yu Gothic" pitchFamily="34" charset="-120"/>
              </a:rPr>
              <a:t>とする</a:t>
            </a:r>
            <a:endParaRPr lang="en-US" altLang="ja-JP" sz="1400">
              <a:solidFill>
                <a:srgbClr val="000000"/>
              </a:solidFill>
              <a:latin typeface="BIZ UDゴシック" panose="020B0400000000000000" pitchFamily="49" charset="-128"/>
              <a:ea typeface="BIZ UDゴシック" panose="020B0400000000000000" pitchFamily="49" charset="-128"/>
              <a:cs typeface="Yu Gothic" pitchFamily="34" charset="-120"/>
            </a:endParaRPr>
          </a:p>
        </p:txBody>
      </p:sp>
      <p:grpSp>
        <p:nvGrpSpPr>
          <p:cNvPr id="22" name="グループ化 21">
            <a:extLst>
              <a:ext uri="{FF2B5EF4-FFF2-40B4-BE49-F238E27FC236}">
                <a16:creationId xmlns:a16="http://schemas.microsoft.com/office/drawing/2014/main" id="{21CCBD6D-5041-F639-DA87-074FC711E888}"/>
              </a:ext>
            </a:extLst>
          </p:cNvPr>
          <p:cNvGrpSpPr/>
          <p:nvPr/>
        </p:nvGrpSpPr>
        <p:grpSpPr>
          <a:xfrm>
            <a:off x="3670801" y="726239"/>
            <a:ext cx="4833314" cy="5571193"/>
            <a:chOff x="3954989" y="817679"/>
            <a:chExt cx="3496386" cy="5427425"/>
          </a:xfrm>
        </p:grpSpPr>
        <p:sp>
          <p:nvSpPr>
            <p:cNvPr id="26" name="四角形: 角を丸くする 25">
              <a:extLst>
                <a:ext uri="{FF2B5EF4-FFF2-40B4-BE49-F238E27FC236}">
                  <a16:creationId xmlns:a16="http://schemas.microsoft.com/office/drawing/2014/main" id="{3196B69E-86F3-DDF1-7EDC-9A38FEF9B639}"/>
                </a:ext>
              </a:extLst>
            </p:cNvPr>
            <p:cNvSpPr/>
            <p:nvPr/>
          </p:nvSpPr>
          <p:spPr>
            <a:xfrm>
              <a:off x="3954989" y="817679"/>
              <a:ext cx="3496386" cy="5427425"/>
            </a:xfrm>
            <a:prstGeom prst="roundRect">
              <a:avLst>
                <a:gd name="adj" fmla="val 3857"/>
              </a:avLst>
            </a:prstGeom>
            <a:solidFill>
              <a:schemeClr val="accent4">
                <a:lumMod val="20000"/>
                <a:lumOff val="80000"/>
              </a:schemeClr>
            </a:solidFill>
            <a:ln>
              <a:solidFill>
                <a:srgbClr val="D7E4D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Shape 5">
              <a:extLst>
                <a:ext uri="{FF2B5EF4-FFF2-40B4-BE49-F238E27FC236}">
                  <a16:creationId xmlns:a16="http://schemas.microsoft.com/office/drawing/2014/main" id="{ED4AF6F3-6D0F-797D-F051-AAB34FF9BA34}"/>
                </a:ext>
              </a:extLst>
            </p:cNvPr>
            <p:cNvSpPr/>
            <p:nvPr/>
          </p:nvSpPr>
          <p:spPr>
            <a:xfrm>
              <a:off x="4035166" y="934668"/>
              <a:ext cx="3354124" cy="5200576"/>
            </a:xfrm>
            <a:prstGeom prst="rect">
              <a:avLst/>
            </a:prstGeom>
            <a:solidFill>
              <a:schemeClr val="bg1"/>
            </a:solidFill>
            <a:ln w="12700">
              <a:no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33" name="二等辺三角形 32">
              <a:extLst>
                <a:ext uri="{FF2B5EF4-FFF2-40B4-BE49-F238E27FC236}">
                  <a16:creationId xmlns:a16="http://schemas.microsoft.com/office/drawing/2014/main" id="{2C8BAF7A-8ABD-0EC5-7E90-E474F3F9A669}"/>
                </a:ext>
              </a:extLst>
            </p:cNvPr>
            <p:cNvSpPr/>
            <p:nvPr/>
          </p:nvSpPr>
          <p:spPr>
            <a:xfrm rot="5400000">
              <a:off x="3615603" y="3043533"/>
              <a:ext cx="4251036" cy="1376437"/>
            </a:xfrm>
            <a:prstGeom prst="triangle">
              <a:avLst/>
            </a:prstGeom>
            <a:solidFill>
              <a:srgbClr val="E6E6E6"/>
            </a:solidFill>
            <a:ln>
              <a:solidFill>
                <a:srgbClr val="E2E2D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4" name="Text 13">
            <a:extLst>
              <a:ext uri="{FF2B5EF4-FFF2-40B4-BE49-F238E27FC236}">
                <a16:creationId xmlns:a16="http://schemas.microsoft.com/office/drawing/2014/main" id="{2E452CDC-6BF5-ADD5-E1C7-5FB4043DDA3E}"/>
              </a:ext>
            </a:extLst>
          </p:cNvPr>
          <p:cNvSpPr/>
          <p:nvPr/>
        </p:nvSpPr>
        <p:spPr>
          <a:xfrm>
            <a:off x="3880666" y="1258020"/>
            <a:ext cx="4450469" cy="4669047"/>
          </a:xfrm>
          <a:prstGeom prst="rect">
            <a:avLst/>
          </a:prstGeom>
          <a:solidFill>
            <a:srgbClr val="FFFFFF">
              <a:alpha val="10196"/>
            </a:srgbClr>
          </a:solidFill>
          <a:ln/>
        </p:spPr>
        <p:txBody>
          <a:bodyPr wrap="square" lIns="381" tIns="381" rIns="381" bIns="381" rtlCol="0" anchor="t">
            <a:noAutofit/>
          </a:bodyPr>
          <a:lstStyle/>
          <a:p>
            <a:pPr>
              <a:lnSpc>
                <a:spcPct val="112000"/>
              </a:lnSpc>
              <a:spcAft>
                <a:spcPts val="600"/>
              </a:spcAft>
            </a:pPr>
            <a:r>
              <a:rPr lang="ja-JP" altLang="en-US" sz="1500" kern="100">
                <a:effectLst/>
                <a:latin typeface="BIZ UDゴシック" panose="020B0400000000000000" pitchFamily="49" charset="-128"/>
                <a:ea typeface="BIZ UDゴシック" panose="020B0400000000000000" pitchFamily="49" charset="-128"/>
                <a:cs typeface="Arial" panose="020B0604020202020204" pitchFamily="34" charset="0"/>
              </a:rPr>
              <a:t>〇</a:t>
            </a:r>
            <a:r>
              <a:rPr lang="ja-JP" altLang="ja-JP" sz="1500" kern="100">
                <a:effectLst/>
                <a:latin typeface="BIZ UDゴシック" panose="020B0400000000000000" pitchFamily="49" charset="-128"/>
                <a:ea typeface="BIZ UDゴシック" panose="020B0400000000000000" pitchFamily="49" charset="-128"/>
                <a:cs typeface="Arial" panose="020B0604020202020204" pitchFamily="34" charset="0"/>
              </a:rPr>
              <a:t>社会実装化に向けた</a:t>
            </a:r>
            <a:r>
              <a:rPr lang="ja-JP" altLang="ja-JP" sz="1500" b="1" u="sng" kern="100">
                <a:effectLst/>
                <a:latin typeface="BIZ UDゴシック" panose="020B0400000000000000" pitchFamily="49" charset="-128"/>
                <a:ea typeface="BIZ UDゴシック" panose="020B0400000000000000" pitchFamily="49" charset="-128"/>
                <a:cs typeface="Arial" panose="020B0604020202020204" pitchFamily="34" charset="0"/>
              </a:rPr>
              <a:t>研究・開発体制の整備</a:t>
            </a:r>
            <a:r>
              <a:rPr lang="ja-JP" altLang="en-US" sz="1500" kern="100">
                <a:effectLst/>
                <a:latin typeface="BIZ UDゴシック" panose="020B0400000000000000" pitchFamily="49" charset="-128"/>
                <a:ea typeface="BIZ UDゴシック" panose="020B0400000000000000" pitchFamily="49" charset="-128"/>
                <a:cs typeface="Arial" panose="020B0604020202020204" pitchFamily="34" charset="0"/>
              </a:rPr>
              <a:t>と</a:t>
            </a:r>
            <a:r>
              <a:rPr lang="ja-JP" altLang="ja-JP" sz="1500" kern="100">
                <a:effectLst/>
                <a:latin typeface="BIZ UDゴシック" panose="020B0400000000000000" pitchFamily="49" charset="-128"/>
                <a:ea typeface="BIZ UDゴシック" panose="020B0400000000000000" pitchFamily="49" charset="-128"/>
                <a:cs typeface="Arial" panose="020B0604020202020204" pitchFamily="34" charset="0"/>
              </a:rPr>
              <a:t>支援</a:t>
            </a:r>
            <a:endParaRPr lang="en-US" altLang="ja-JP" sz="1500">
              <a:latin typeface="BIZ UDゴシック" panose="020B0400000000000000" pitchFamily="49" charset="-128"/>
              <a:ea typeface="BIZ UDゴシック" panose="020B0400000000000000" pitchFamily="49" charset="-128"/>
              <a:cs typeface="Arial" panose="020B0604020202020204" pitchFamily="34" charset="0"/>
            </a:endParaRPr>
          </a:p>
          <a:p>
            <a:pPr marL="537750" indent="-285750">
              <a:lnSpc>
                <a:spcPct val="112000"/>
              </a:lnSpc>
              <a:spcAft>
                <a:spcPts val="600"/>
              </a:spcAft>
              <a:buFont typeface="Arial" panose="020B0604020202020204" pitchFamily="34" charset="0"/>
              <a:buChar char="•"/>
            </a:pPr>
            <a:r>
              <a:rPr lang="en-US" altLang="ja-JP" sz="1500" kern="100">
                <a:effectLst/>
                <a:latin typeface="BIZ UDゴシック" panose="020B0400000000000000" pitchFamily="49" charset="-128"/>
                <a:ea typeface="BIZ UDゴシック" panose="020B0400000000000000" pitchFamily="49" charset="-128"/>
                <a:cs typeface="Arial" panose="020B0604020202020204" pitchFamily="34" charset="0"/>
              </a:rPr>
              <a:t>NEDO</a:t>
            </a:r>
            <a:r>
              <a:rPr lang="ja-JP" altLang="ja-JP" sz="1500" kern="100">
                <a:effectLst/>
                <a:latin typeface="BIZ UDゴシック" panose="020B0400000000000000" pitchFamily="49" charset="-128"/>
                <a:ea typeface="BIZ UDゴシック" panose="020B0400000000000000" pitchFamily="49" charset="-128"/>
                <a:cs typeface="Arial" panose="020B0604020202020204" pitchFamily="34" charset="0"/>
              </a:rPr>
              <a:t>プロジェクトにより形成さ</a:t>
            </a:r>
            <a:r>
              <a:rPr lang="ja-JP" altLang="en-US" sz="1500" kern="100">
                <a:effectLst/>
                <a:latin typeface="BIZ UDゴシック" panose="020B0400000000000000" pitchFamily="49" charset="-128"/>
                <a:ea typeface="BIZ UDゴシック" panose="020B0400000000000000" pitchFamily="49" charset="-128"/>
                <a:cs typeface="Arial" panose="020B0604020202020204" pitchFamily="34" charset="0"/>
              </a:rPr>
              <a:t>れ</a:t>
            </a:r>
            <a:r>
              <a:rPr lang="ja-JP" altLang="ja-JP" sz="1500" kern="100">
                <a:effectLst/>
                <a:latin typeface="BIZ UDゴシック" panose="020B0400000000000000" pitchFamily="49" charset="-128"/>
                <a:ea typeface="BIZ UDゴシック" panose="020B0400000000000000" pitchFamily="49" charset="-128"/>
                <a:cs typeface="Arial" panose="020B0604020202020204" pitchFamily="34" charset="0"/>
              </a:rPr>
              <a:t>たバイオファウンドリ拠点を活用し、大阪産業技術研究所等の公設試験研究機関等とも連携し、菌体開発</a:t>
            </a:r>
            <a:r>
              <a:rPr lang="ja-JP" altLang="ja-JP" sz="1500">
                <a:effectLst/>
                <a:latin typeface="BIZ UDゴシック" panose="020B0400000000000000" pitchFamily="49" charset="-128"/>
                <a:ea typeface="BIZ UDゴシック" panose="020B0400000000000000" pitchFamily="49" charset="-128"/>
                <a:cs typeface="Arial" panose="020B0604020202020204" pitchFamily="34" charset="0"/>
              </a:rPr>
              <a:t>、スケールアップ、試作・実証、品質評価、販路開拓までの企業への支援</a:t>
            </a:r>
            <a:r>
              <a:rPr lang="ja-JP" altLang="ja-JP" sz="1500" kern="100">
                <a:effectLst/>
                <a:latin typeface="BIZ UDゴシック" panose="020B0400000000000000" pitchFamily="49" charset="-128"/>
                <a:ea typeface="BIZ UDゴシック" panose="020B0400000000000000" pitchFamily="49" charset="-128"/>
                <a:cs typeface="Arial" panose="020B0604020202020204" pitchFamily="34" charset="0"/>
              </a:rPr>
              <a:t>体制を整備</a:t>
            </a:r>
            <a:r>
              <a:rPr lang="ja-JP" altLang="en-US" sz="1500" kern="100">
                <a:effectLst/>
                <a:latin typeface="BIZ UDゴシック" panose="020B0400000000000000" pitchFamily="49" charset="-128"/>
                <a:ea typeface="BIZ UDゴシック" panose="020B0400000000000000" pitchFamily="49" charset="-128"/>
                <a:cs typeface="Arial" panose="020B0604020202020204" pitchFamily="34" charset="0"/>
              </a:rPr>
              <a:t>・</a:t>
            </a:r>
            <a:r>
              <a:rPr lang="ja-JP" altLang="ja-JP" sz="1500" kern="100">
                <a:effectLst/>
                <a:latin typeface="BIZ UDゴシック" panose="020B0400000000000000" pitchFamily="49" charset="-128"/>
                <a:ea typeface="BIZ UDゴシック" panose="020B0400000000000000" pitchFamily="49" charset="-128"/>
                <a:cs typeface="Arial" panose="020B0604020202020204" pitchFamily="34" charset="0"/>
              </a:rPr>
              <a:t>支援</a:t>
            </a:r>
            <a:endParaRPr lang="en-US" altLang="ja-JP" sz="1500" kern="100">
              <a:latin typeface="BIZ UDゴシック" panose="020B0400000000000000" pitchFamily="49" charset="-128"/>
              <a:ea typeface="BIZ UDゴシック" panose="020B0400000000000000" pitchFamily="49" charset="-128"/>
              <a:cs typeface="Arial" panose="020B0604020202020204" pitchFamily="34" charset="0"/>
            </a:endParaRPr>
          </a:p>
          <a:p>
            <a:pPr>
              <a:lnSpc>
                <a:spcPct val="112000"/>
              </a:lnSpc>
              <a:spcAft>
                <a:spcPts val="600"/>
              </a:spcAft>
            </a:pPr>
            <a:r>
              <a:rPr lang="ja-JP" altLang="en-US" sz="1500">
                <a:latin typeface="BIZ UDゴシック" panose="020B0400000000000000" pitchFamily="49" charset="-128"/>
                <a:ea typeface="BIZ UDゴシック" panose="020B0400000000000000" pitchFamily="49" charset="-128"/>
                <a:cs typeface="Yu Gothic" pitchFamily="34" charset="-120"/>
              </a:rPr>
              <a:t>〇参入事業者・</a:t>
            </a:r>
            <a:r>
              <a:rPr lang="ja-JP" altLang="en-US" sz="1500" b="1" u="sng">
                <a:latin typeface="BIZ UDゴシック" panose="020B0400000000000000" pitchFamily="49" charset="-128"/>
                <a:ea typeface="BIZ UDゴシック" panose="020B0400000000000000" pitchFamily="49" charset="-128"/>
                <a:cs typeface="Yu Gothic" pitchFamily="34" charset="-120"/>
              </a:rPr>
              <a:t>川上川下連携機会の拡大</a:t>
            </a:r>
            <a:endParaRPr lang="en-US" altLang="ja-JP" sz="1500" b="1" u="sng">
              <a:latin typeface="BIZ UDゴシック" panose="020B0400000000000000" pitchFamily="49" charset="-128"/>
              <a:ea typeface="BIZ UDゴシック" panose="020B0400000000000000" pitchFamily="49" charset="-128"/>
              <a:cs typeface="Yu Gothic" pitchFamily="34" charset="-120"/>
            </a:endParaRPr>
          </a:p>
          <a:p>
            <a:pPr marL="537750" indent="-285750">
              <a:lnSpc>
                <a:spcPct val="112000"/>
              </a:lnSpc>
              <a:spcAft>
                <a:spcPts val="600"/>
              </a:spcAft>
              <a:buFont typeface="Arial" panose="020B0604020202020204" pitchFamily="34" charset="0"/>
              <a:buChar char="•"/>
            </a:pPr>
            <a:r>
              <a:rPr lang="ja-JP" altLang="en-US" sz="1500" kern="100">
                <a:latin typeface="BIZ UDゴシック" panose="020B0400000000000000" pitchFamily="49" charset="-128"/>
                <a:ea typeface="BIZ UDゴシック" panose="020B0400000000000000" pitchFamily="49" charset="-128"/>
                <a:cs typeface="Arial" panose="020B0604020202020204" pitchFamily="34" charset="0"/>
              </a:rPr>
              <a:t>化学、食品、繊維等の異分野企業の参入を促進。川上川下企業間連携の増加を図る。まずは高付加価値領域から事業者マッチング策を展開</a:t>
            </a:r>
            <a:endParaRPr lang="en-US" altLang="ja-JP" sz="1500" kern="100">
              <a:latin typeface="BIZ UDゴシック" panose="020B0400000000000000" pitchFamily="49" charset="-128"/>
              <a:ea typeface="BIZ UDゴシック" panose="020B0400000000000000" pitchFamily="49" charset="-128"/>
              <a:cs typeface="Arial" panose="020B0604020202020204" pitchFamily="34" charset="0"/>
            </a:endParaRPr>
          </a:p>
          <a:p>
            <a:pPr>
              <a:lnSpc>
                <a:spcPct val="112000"/>
              </a:lnSpc>
              <a:spcAft>
                <a:spcPts val="600"/>
              </a:spcAft>
            </a:pPr>
            <a:r>
              <a:rPr lang="ja-JP" altLang="en-US" sz="1500">
                <a:solidFill>
                  <a:srgbClr val="000000"/>
                </a:solidFill>
                <a:latin typeface="BIZ UDゴシック" panose="020B0400000000000000" pitchFamily="49" charset="-128"/>
                <a:ea typeface="BIZ UDゴシック" panose="020B0400000000000000" pitchFamily="49" charset="-128"/>
                <a:cs typeface="Yu Gothic" pitchFamily="34" charset="-120"/>
              </a:rPr>
              <a:t>〇</a:t>
            </a:r>
            <a:r>
              <a:rPr lang="ja-JP" altLang="en-US" sz="1500" b="1" u="sng">
                <a:solidFill>
                  <a:srgbClr val="000000"/>
                </a:solidFill>
                <a:latin typeface="BIZ UDゴシック" panose="020B0400000000000000" pitchFamily="49" charset="-128"/>
                <a:ea typeface="BIZ UDゴシック" panose="020B0400000000000000" pitchFamily="49" charset="-128"/>
                <a:cs typeface="Yu Gothic" pitchFamily="34" charset="-120"/>
              </a:rPr>
              <a:t>需要喚起・機運醸成</a:t>
            </a:r>
            <a:endParaRPr lang="en-US" altLang="ja-JP" sz="1500" b="1" u="sng">
              <a:solidFill>
                <a:srgbClr val="000000"/>
              </a:solidFill>
              <a:latin typeface="BIZ UDゴシック" panose="020B0400000000000000" pitchFamily="49" charset="-128"/>
              <a:ea typeface="BIZ UDゴシック" panose="020B0400000000000000" pitchFamily="49" charset="-128"/>
              <a:cs typeface="Yu Gothic" pitchFamily="34" charset="-120"/>
            </a:endParaRPr>
          </a:p>
          <a:p>
            <a:pPr marL="537750" indent="-285750">
              <a:lnSpc>
                <a:spcPct val="112000"/>
              </a:lnSpc>
              <a:spcAft>
                <a:spcPts val="600"/>
              </a:spcAft>
              <a:buFont typeface="Arial" panose="020B0604020202020204" pitchFamily="34" charset="0"/>
              <a:buChar char="•"/>
            </a:pPr>
            <a:r>
              <a:rPr lang="ja-JP" altLang="en-US" sz="1500" kern="100">
                <a:latin typeface="BIZ UDゴシック" panose="020B0400000000000000" pitchFamily="49" charset="-128"/>
                <a:ea typeface="BIZ UDゴシック" panose="020B0400000000000000" pitchFamily="49" charset="-128"/>
                <a:cs typeface="Arial" panose="020B0604020202020204" pitchFamily="34" charset="0"/>
              </a:rPr>
              <a:t>初期需要創出として、自治体による率先導入、民間導入を促す仕組みづくり、万博後の認知を活かしたプロモーションを進め、安定需要や社会受容性の形成につなげる</a:t>
            </a:r>
          </a:p>
        </p:txBody>
      </p:sp>
      <p:sp>
        <p:nvSpPr>
          <p:cNvPr id="35" name="Text 9">
            <a:extLst>
              <a:ext uri="{FF2B5EF4-FFF2-40B4-BE49-F238E27FC236}">
                <a16:creationId xmlns:a16="http://schemas.microsoft.com/office/drawing/2014/main" id="{83A4CDB1-948D-6AD3-9815-F6CA36EFBF03}"/>
              </a:ext>
            </a:extLst>
          </p:cNvPr>
          <p:cNvSpPr/>
          <p:nvPr/>
        </p:nvSpPr>
        <p:spPr>
          <a:xfrm>
            <a:off x="8869220" y="884957"/>
            <a:ext cx="2468880" cy="292608"/>
          </a:xfrm>
          <a:prstGeom prst="rect">
            <a:avLst/>
          </a:prstGeom>
          <a:noFill/>
          <a:ln/>
        </p:spPr>
        <p:txBody>
          <a:bodyPr wrap="square" lIns="0" tIns="0" rIns="0" bIns="0" rtlCol="0" anchor="ctr">
            <a:normAutofit lnSpcReduction="10000"/>
          </a:bodyPr>
          <a:lstStyle/>
          <a:p>
            <a:pPr marL="0" indent="0">
              <a:buNone/>
            </a:pPr>
            <a:r>
              <a:rPr lang="en-US" sz="2000" b="1" err="1">
                <a:solidFill>
                  <a:srgbClr val="000000"/>
                </a:solidFill>
                <a:latin typeface="BIZ UDゴシック" panose="020B0400000000000000" pitchFamily="49" charset="-128"/>
                <a:ea typeface="BIZ UDゴシック" panose="020B0400000000000000" pitchFamily="49" charset="-128"/>
                <a:cs typeface="Yu Gothic" pitchFamily="34" charset="-120"/>
              </a:rPr>
              <a:t>将来の理想像</a:t>
            </a:r>
            <a:endParaRPr lang="en-US" sz="2000">
              <a:latin typeface="BIZ UDゴシック" panose="020B0400000000000000" pitchFamily="49" charset="-128"/>
              <a:ea typeface="BIZ UDゴシック" panose="020B0400000000000000" pitchFamily="49" charset="-128"/>
            </a:endParaRPr>
          </a:p>
        </p:txBody>
      </p:sp>
      <p:sp>
        <p:nvSpPr>
          <p:cNvPr id="36" name="Text 12">
            <a:extLst>
              <a:ext uri="{FF2B5EF4-FFF2-40B4-BE49-F238E27FC236}">
                <a16:creationId xmlns:a16="http://schemas.microsoft.com/office/drawing/2014/main" id="{EB5B5BC4-7C3F-3590-84BF-9984E11A435E}"/>
              </a:ext>
            </a:extLst>
          </p:cNvPr>
          <p:cNvSpPr/>
          <p:nvPr/>
        </p:nvSpPr>
        <p:spPr>
          <a:xfrm>
            <a:off x="3928110" y="873578"/>
            <a:ext cx="2468880" cy="292608"/>
          </a:xfrm>
          <a:prstGeom prst="rect">
            <a:avLst/>
          </a:prstGeom>
          <a:noFill/>
          <a:ln/>
        </p:spPr>
        <p:txBody>
          <a:bodyPr wrap="square" lIns="0" tIns="0" rIns="0" bIns="0" rtlCol="0" anchor="ctr">
            <a:normAutofit lnSpcReduction="10000"/>
          </a:bodyPr>
          <a:lstStyle/>
          <a:p>
            <a:pPr marL="0" indent="0">
              <a:buNone/>
            </a:pPr>
            <a:r>
              <a:rPr lang="en-US" sz="2000" b="1" err="1">
                <a:solidFill>
                  <a:srgbClr val="000000"/>
                </a:solidFill>
                <a:latin typeface="BIZ UDゴシック" panose="020B0400000000000000" pitchFamily="49" charset="-128"/>
                <a:ea typeface="BIZ UDゴシック" panose="020B0400000000000000" pitchFamily="49" charset="-128"/>
                <a:cs typeface="Yu Gothic" pitchFamily="34" charset="-120"/>
              </a:rPr>
              <a:t>必要な取組</a:t>
            </a:r>
            <a:endParaRPr lang="en-US" sz="2000">
              <a:latin typeface="BIZ UDゴシック" panose="020B0400000000000000" pitchFamily="49" charset="-128"/>
              <a:ea typeface="BIZ UDゴシック" panose="020B0400000000000000" pitchFamily="49" charset="-128"/>
            </a:endParaRPr>
          </a:p>
        </p:txBody>
      </p:sp>
      <p:grpSp>
        <p:nvGrpSpPr>
          <p:cNvPr id="37" name="グループ化 36">
            <a:extLst>
              <a:ext uri="{FF2B5EF4-FFF2-40B4-BE49-F238E27FC236}">
                <a16:creationId xmlns:a16="http://schemas.microsoft.com/office/drawing/2014/main" id="{DBB7D154-5C83-2A1B-9B2D-1A5C87611397}"/>
              </a:ext>
            </a:extLst>
          </p:cNvPr>
          <p:cNvGrpSpPr/>
          <p:nvPr/>
        </p:nvGrpSpPr>
        <p:grpSpPr>
          <a:xfrm>
            <a:off x="172998" y="724872"/>
            <a:ext cx="3318349" cy="5577441"/>
            <a:chOff x="113240" y="1030677"/>
            <a:chExt cx="3496386" cy="5143676"/>
          </a:xfrm>
        </p:grpSpPr>
        <p:sp>
          <p:nvSpPr>
            <p:cNvPr id="38" name="四角形: 角を丸くする 37">
              <a:extLst>
                <a:ext uri="{FF2B5EF4-FFF2-40B4-BE49-F238E27FC236}">
                  <a16:creationId xmlns:a16="http://schemas.microsoft.com/office/drawing/2014/main" id="{76EB8C43-295B-4881-EFD7-74CFD3DCA705}"/>
                </a:ext>
              </a:extLst>
            </p:cNvPr>
            <p:cNvSpPr/>
            <p:nvPr/>
          </p:nvSpPr>
          <p:spPr>
            <a:xfrm>
              <a:off x="113240" y="1030677"/>
              <a:ext cx="3496386" cy="5143676"/>
            </a:xfrm>
            <a:prstGeom prst="roundRect">
              <a:avLst>
                <a:gd name="adj" fmla="val 3857"/>
              </a:avLst>
            </a:prstGeom>
            <a:solidFill>
              <a:srgbClr val="E9F0E7"/>
            </a:solidFill>
            <a:ln>
              <a:solidFill>
                <a:srgbClr val="D7E4D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9" name="グループ化 38">
              <a:extLst>
                <a:ext uri="{FF2B5EF4-FFF2-40B4-BE49-F238E27FC236}">
                  <a16:creationId xmlns:a16="http://schemas.microsoft.com/office/drawing/2014/main" id="{5B51B7EA-DF57-9FB3-6DE0-4904122378FD}"/>
                </a:ext>
              </a:extLst>
            </p:cNvPr>
            <p:cNvGrpSpPr/>
            <p:nvPr/>
          </p:nvGrpSpPr>
          <p:grpSpPr>
            <a:xfrm>
              <a:off x="238373" y="1141550"/>
              <a:ext cx="3246120" cy="4924063"/>
              <a:chOff x="277256" y="1124407"/>
              <a:chExt cx="3246120" cy="4924063"/>
            </a:xfrm>
          </p:grpSpPr>
          <p:sp>
            <p:nvSpPr>
              <p:cNvPr id="41" name="Shape 5">
                <a:extLst>
                  <a:ext uri="{FF2B5EF4-FFF2-40B4-BE49-F238E27FC236}">
                    <a16:creationId xmlns:a16="http://schemas.microsoft.com/office/drawing/2014/main" id="{9B40CB02-A994-7DBD-CA40-4BA5D4B9A705}"/>
                  </a:ext>
                </a:extLst>
              </p:cNvPr>
              <p:cNvSpPr/>
              <p:nvPr/>
            </p:nvSpPr>
            <p:spPr>
              <a:xfrm>
                <a:off x="277256" y="1124407"/>
                <a:ext cx="3246120" cy="4924063"/>
              </a:xfrm>
              <a:prstGeom prst="rect">
                <a:avLst/>
              </a:prstGeom>
              <a:solidFill>
                <a:srgbClr val="D7E4D4"/>
              </a:solidFill>
              <a:ln w="12700">
                <a:solidFill>
                  <a:srgbClr val="E9F0E7"/>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42" name="Text 7">
                <a:extLst>
                  <a:ext uri="{FF2B5EF4-FFF2-40B4-BE49-F238E27FC236}">
                    <a16:creationId xmlns:a16="http://schemas.microsoft.com/office/drawing/2014/main" id="{D147787A-DD7A-2EC0-CAFE-ADDD8A8A4834}"/>
                  </a:ext>
                </a:extLst>
              </p:cNvPr>
              <p:cNvSpPr/>
              <p:nvPr/>
            </p:nvSpPr>
            <p:spPr>
              <a:xfrm>
                <a:off x="370121" y="1548142"/>
                <a:ext cx="3079940" cy="4395614"/>
              </a:xfrm>
              <a:prstGeom prst="rect">
                <a:avLst/>
              </a:prstGeom>
              <a:noFill/>
              <a:ln/>
            </p:spPr>
            <p:txBody>
              <a:bodyPr wrap="square" lIns="381" tIns="381" rIns="381" bIns="381" rtlCol="0" anchor="t">
                <a:noAutofit/>
              </a:bodyPr>
              <a:lstStyle/>
              <a:p>
                <a:pPr marL="171450" indent="-171450">
                  <a:lnSpc>
                    <a:spcPct val="112000"/>
                  </a:lnSpc>
                  <a:spcAft>
                    <a:spcPts val="600"/>
                  </a:spcAft>
                  <a:buFont typeface="Arial" panose="020B0604020202020204" pitchFamily="34" charset="0"/>
                  <a:buChar char="•"/>
                </a:pPr>
                <a:r>
                  <a:rPr lang="ja-JP" altLang="en-US" sz="1500">
                    <a:solidFill>
                      <a:srgbClr val="000000"/>
                    </a:solidFill>
                    <a:latin typeface="BIZ UDゴシック" panose="020B0400000000000000" pitchFamily="49" charset="-128"/>
                    <a:ea typeface="BIZ UDゴシック" panose="020B0400000000000000" pitchFamily="49" charset="-128"/>
                    <a:cs typeface="Yu Gothic" pitchFamily="34" charset="-120"/>
                  </a:rPr>
                  <a:t>技術・サプライチェーンは成長途上であり、既存製品と比べて生産コストが高いことや研究・開発期間が長期になること等、</a:t>
                </a:r>
                <a:r>
                  <a:rPr lang="ja-JP" altLang="en-US" sz="1500" b="1" u="sng">
                    <a:solidFill>
                      <a:srgbClr val="000000"/>
                    </a:solidFill>
                    <a:latin typeface="BIZ UDゴシック" panose="020B0400000000000000" pitchFamily="49" charset="-128"/>
                    <a:ea typeface="BIZ UDゴシック" panose="020B0400000000000000" pitchFamily="49" charset="-128"/>
                    <a:cs typeface="Yu Gothic" pitchFamily="34" charset="-120"/>
                  </a:rPr>
                  <a:t>新規参入企業の参入障壁</a:t>
                </a:r>
                <a:r>
                  <a:rPr lang="ja-JP" altLang="en-US" sz="1500">
                    <a:solidFill>
                      <a:srgbClr val="000000"/>
                    </a:solidFill>
                    <a:latin typeface="BIZ UDゴシック" panose="020B0400000000000000" pitchFamily="49" charset="-128"/>
                    <a:ea typeface="BIZ UDゴシック" panose="020B0400000000000000" pitchFamily="49" charset="-128"/>
                    <a:cs typeface="Yu Gothic" pitchFamily="34" charset="-120"/>
                  </a:rPr>
                  <a:t>となっている</a:t>
                </a:r>
                <a:endParaRPr lang="en-US" altLang="ja-JP" sz="1500">
                  <a:solidFill>
                    <a:srgbClr val="000000"/>
                  </a:solidFill>
                  <a:latin typeface="BIZ UDゴシック" panose="020B0400000000000000" pitchFamily="49" charset="-128"/>
                  <a:ea typeface="BIZ UDゴシック" panose="020B0400000000000000" pitchFamily="49" charset="-128"/>
                  <a:cs typeface="Yu Gothic" pitchFamily="34" charset="-120"/>
                </a:endParaRPr>
              </a:p>
              <a:p>
                <a:pPr marL="171450" indent="-171450">
                  <a:lnSpc>
                    <a:spcPct val="112000"/>
                  </a:lnSpc>
                  <a:spcAft>
                    <a:spcPts val="600"/>
                  </a:spcAft>
                  <a:buFont typeface="Arial" panose="020B0604020202020204" pitchFamily="34" charset="0"/>
                  <a:buChar char="•"/>
                </a:pPr>
                <a:r>
                  <a:rPr lang="ja-JP" altLang="en-US" sz="1500">
                    <a:solidFill>
                      <a:srgbClr val="000000"/>
                    </a:solidFill>
                    <a:latin typeface="BIZ UDゴシック" panose="020B0400000000000000" pitchFamily="49" charset="-128"/>
                    <a:ea typeface="BIZ UDゴシック" panose="020B0400000000000000" pitchFamily="49" charset="-128"/>
                    <a:cs typeface="Yu Gothic" pitchFamily="34" charset="-120"/>
                  </a:rPr>
                  <a:t>産業の黎明期であり、</a:t>
                </a:r>
                <a:r>
                  <a:rPr lang="ja-JP" altLang="en-US" sz="1500" b="1" u="sng">
                    <a:solidFill>
                      <a:srgbClr val="000000"/>
                    </a:solidFill>
                    <a:latin typeface="BIZ UDゴシック" panose="020B0400000000000000" pitchFamily="49" charset="-128"/>
                    <a:ea typeface="BIZ UDゴシック" panose="020B0400000000000000" pitchFamily="49" charset="-128"/>
                    <a:cs typeface="Yu Gothic" pitchFamily="34" charset="-120"/>
                  </a:rPr>
                  <a:t>バリューチェーンの繋がりが希薄</a:t>
                </a:r>
                <a:r>
                  <a:rPr lang="ja-JP" altLang="en-US" sz="1500">
                    <a:solidFill>
                      <a:srgbClr val="000000"/>
                    </a:solidFill>
                    <a:latin typeface="BIZ UDゴシック" panose="020B0400000000000000" pitchFamily="49" charset="-128"/>
                    <a:ea typeface="BIZ UDゴシック" panose="020B0400000000000000" pitchFamily="49" charset="-128"/>
                    <a:cs typeface="Yu Gothic" pitchFamily="34" charset="-120"/>
                  </a:rPr>
                  <a:t>。バイオものづくり製品製造事業者と最終製品製造事業者の繋がりの形成が必要</a:t>
                </a:r>
                <a:endParaRPr lang="en-US" altLang="ja-JP" sz="1500">
                  <a:solidFill>
                    <a:srgbClr val="000000"/>
                  </a:solidFill>
                  <a:latin typeface="BIZ UDゴシック" panose="020B0400000000000000" pitchFamily="49" charset="-128"/>
                  <a:ea typeface="BIZ UDゴシック" panose="020B0400000000000000" pitchFamily="49" charset="-128"/>
                  <a:cs typeface="Yu Gothic" pitchFamily="34" charset="-120"/>
                </a:endParaRPr>
              </a:p>
              <a:p>
                <a:pPr marL="171450" indent="-171450">
                  <a:lnSpc>
                    <a:spcPct val="112000"/>
                  </a:lnSpc>
                  <a:spcAft>
                    <a:spcPts val="600"/>
                  </a:spcAft>
                  <a:buFont typeface="Arial" panose="020B0604020202020204" pitchFamily="34" charset="0"/>
                  <a:buChar char="•"/>
                </a:pPr>
                <a:r>
                  <a:rPr lang="ja-JP" altLang="en-US" sz="1500">
                    <a:solidFill>
                      <a:srgbClr val="000000"/>
                    </a:solidFill>
                    <a:latin typeface="BIZ UDゴシック" panose="020B0400000000000000" pitchFamily="49" charset="-128"/>
                    <a:ea typeface="BIZ UDゴシック" panose="020B0400000000000000" pitchFamily="49" charset="-128"/>
                    <a:cs typeface="Yu Gothic" pitchFamily="34" charset="-120"/>
                  </a:rPr>
                  <a:t>既存製品との価格競争が厳しく、投資判断に必要な</a:t>
                </a:r>
                <a:r>
                  <a:rPr lang="ja-JP" altLang="en-US" sz="1500" b="1" u="sng">
                    <a:solidFill>
                      <a:srgbClr val="000000"/>
                    </a:solidFill>
                    <a:latin typeface="BIZ UDゴシック" panose="020B0400000000000000" pitchFamily="49" charset="-128"/>
                    <a:ea typeface="BIZ UDゴシック" panose="020B0400000000000000" pitchFamily="49" charset="-128"/>
                    <a:cs typeface="Yu Gothic" pitchFamily="34" charset="-120"/>
                  </a:rPr>
                  <a:t>需要見通しが立ちにくい</a:t>
                </a:r>
                <a:endParaRPr lang="en-US" altLang="ja-JP" sz="1500" b="1" u="sng">
                  <a:solidFill>
                    <a:srgbClr val="000000"/>
                  </a:solidFill>
                  <a:latin typeface="BIZ UDゴシック" panose="020B0400000000000000" pitchFamily="49" charset="-128"/>
                  <a:ea typeface="BIZ UDゴシック" panose="020B0400000000000000" pitchFamily="49" charset="-128"/>
                  <a:cs typeface="Yu Gothic" pitchFamily="34" charset="-120"/>
                </a:endParaRPr>
              </a:p>
              <a:p>
                <a:pPr marL="171450" indent="-171450">
                  <a:lnSpc>
                    <a:spcPct val="112000"/>
                  </a:lnSpc>
                  <a:spcAft>
                    <a:spcPts val="600"/>
                  </a:spcAft>
                  <a:buFont typeface="Arial" panose="020B0604020202020204" pitchFamily="34" charset="0"/>
                  <a:buChar char="•"/>
                </a:pPr>
                <a:r>
                  <a:rPr lang="ja-JP" altLang="en-US" sz="1500">
                    <a:solidFill>
                      <a:srgbClr val="000000"/>
                    </a:solidFill>
                    <a:latin typeface="BIZ UDゴシック" panose="020B0400000000000000" pitchFamily="49" charset="-128"/>
                    <a:ea typeface="BIZ UDゴシック" panose="020B0400000000000000" pitchFamily="49" charset="-128"/>
                    <a:cs typeface="Yu Gothic" pitchFamily="34" charset="-120"/>
                  </a:rPr>
                  <a:t>加えて、海外ではバイオ製造技術プラットフォームの高度化や市場形成が進んでいる</a:t>
                </a:r>
                <a:endParaRPr lang="en-US" altLang="ja-JP" sz="1500">
                  <a:solidFill>
                    <a:srgbClr val="000000"/>
                  </a:solidFill>
                  <a:latin typeface="BIZ UDゴシック" panose="020B0400000000000000" pitchFamily="49" charset="-128"/>
                  <a:ea typeface="BIZ UDゴシック" panose="020B0400000000000000" pitchFamily="49" charset="-128"/>
                  <a:cs typeface="Yu Gothic" pitchFamily="34" charset="-120"/>
                </a:endParaRPr>
              </a:p>
              <a:p>
                <a:pPr>
                  <a:lnSpc>
                    <a:spcPct val="112000"/>
                  </a:lnSpc>
                  <a:spcAft>
                    <a:spcPts val="600"/>
                  </a:spcAft>
                </a:pPr>
                <a:endParaRPr lang="ja-JP" altLang="en-US" sz="1500">
                  <a:solidFill>
                    <a:srgbClr val="000000"/>
                  </a:solidFill>
                  <a:latin typeface="BIZ UDゴシック" panose="020B0400000000000000" pitchFamily="49" charset="-128"/>
                  <a:ea typeface="BIZ UDゴシック" panose="020B0400000000000000" pitchFamily="49" charset="-128"/>
                  <a:cs typeface="Yu Gothic" pitchFamily="34" charset="-120"/>
                </a:endParaRPr>
              </a:p>
            </p:txBody>
          </p:sp>
        </p:grpSp>
        <p:sp>
          <p:nvSpPr>
            <p:cNvPr id="40" name="Text 6">
              <a:extLst>
                <a:ext uri="{FF2B5EF4-FFF2-40B4-BE49-F238E27FC236}">
                  <a16:creationId xmlns:a16="http://schemas.microsoft.com/office/drawing/2014/main" id="{909F7BD5-2DA9-C874-1170-230BE7E51EAF}"/>
                </a:ext>
              </a:extLst>
            </p:cNvPr>
            <p:cNvSpPr/>
            <p:nvPr/>
          </p:nvSpPr>
          <p:spPr>
            <a:xfrm>
              <a:off x="374701" y="1159946"/>
              <a:ext cx="2468880" cy="292608"/>
            </a:xfrm>
            <a:prstGeom prst="rect">
              <a:avLst/>
            </a:prstGeom>
            <a:noFill/>
            <a:ln/>
          </p:spPr>
          <p:txBody>
            <a:bodyPr wrap="square" lIns="0" tIns="0" rIns="0" bIns="0" rtlCol="0" anchor="ctr">
              <a:normAutofit/>
            </a:bodyPr>
            <a:lstStyle/>
            <a:p>
              <a:pPr marL="0" indent="0">
                <a:buNone/>
              </a:pPr>
              <a:r>
                <a:rPr lang="en-US" sz="2000" b="1" err="1">
                  <a:solidFill>
                    <a:srgbClr val="000000"/>
                  </a:solidFill>
                  <a:latin typeface="BIZ UDゴシック" panose="020B0400000000000000" pitchFamily="49" charset="-128"/>
                  <a:ea typeface="BIZ UDゴシック" panose="020B0400000000000000" pitchFamily="49" charset="-128"/>
                  <a:cs typeface="Yu Gothic" pitchFamily="34" charset="-120"/>
                </a:rPr>
                <a:t>現状の課題</a:t>
              </a:r>
              <a:endParaRPr lang="en-US" sz="2000">
                <a:latin typeface="BIZ UDゴシック" panose="020B0400000000000000" pitchFamily="49" charset="-128"/>
                <a:ea typeface="BIZ UDゴシック" panose="020B0400000000000000" pitchFamily="49" charset="-128"/>
              </a:endParaRPr>
            </a:p>
          </p:txBody>
        </p:sp>
      </p:grpSp>
      <p:grpSp>
        <p:nvGrpSpPr>
          <p:cNvPr id="43" name="グループ化 42">
            <a:extLst>
              <a:ext uri="{FF2B5EF4-FFF2-40B4-BE49-F238E27FC236}">
                <a16:creationId xmlns:a16="http://schemas.microsoft.com/office/drawing/2014/main" id="{AB600CED-5E76-42B3-7839-F9CDC3A086D1}"/>
              </a:ext>
            </a:extLst>
          </p:cNvPr>
          <p:cNvGrpSpPr/>
          <p:nvPr/>
        </p:nvGrpSpPr>
        <p:grpSpPr>
          <a:xfrm>
            <a:off x="609601" y="6391194"/>
            <a:ext cx="10737735" cy="357875"/>
            <a:chOff x="609601" y="6354618"/>
            <a:chExt cx="10737735" cy="357875"/>
          </a:xfrm>
        </p:grpSpPr>
        <p:sp>
          <p:nvSpPr>
            <p:cNvPr id="44" name="四角形: 角を丸くする 43">
              <a:extLst>
                <a:ext uri="{FF2B5EF4-FFF2-40B4-BE49-F238E27FC236}">
                  <a16:creationId xmlns:a16="http://schemas.microsoft.com/office/drawing/2014/main" id="{BDA6A669-339A-0371-FDD3-805D779BF411}"/>
                </a:ext>
              </a:extLst>
            </p:cNvPr>
            <p:cNvSpPr/>
            <p:nvPr/>
          </p:nvSpPr>
          <p:spPr>
            <a:xfrm>
              <a:off x="609601" y="6354618"/>
              <a:ext cx="10737735" cy="357875"/>
            </a:xfrm>
            <a:prstGeom prst="roundRect">
              <a:avLst/>
            </a:prstGeom>
            <a:solidFill>
              <a:schemeClr val="bg1"/>
            </a:solidFill>
            <a:ln w="19050">
              <a:solidFill>
                <a:srgbClr val="E6E6E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テキスト ボックス 44">
              <a:extLst>
                <a:ext uri="{FF2B5EF4-FFF2-40B4-BE49-F238E27FC236}">
                  <a16:creationId xmlns:a16="http://schemas.microsoft.com/office/drawing/2014/main" id="{FBCC141D-FFDA-8D12-4DAA-7BAF8456DE40}"/>
                </a:ext>
              </a:extLst>
            </p:cNvPr>
            <p:cNvSpPr txBox="1"/>
            <p:nvPr/>
          </p:nvSpPr>
          <p:spPr>
            <a:xfrm>
              <a:off x="852268" y="6393754"/>
              <a:ext cx="10487465" cy="276999"/>
            </a:xfrm>
            <a:prstGeom prst="rect">
              <a:avLst/>
            </a:prstGeom>
            <a:noFill/>
          </p:spPr>
          <p:txBody>
            <a:bodyPr wrap="square" rtlCol="0">
              <a:spAutoFit/>
            </a:bodyPr>
            <a:lstStyle/>
            <a:p>
              <a:r>
                <a:rPr kumimoji="1" lang="en-US" altLang="ja-JP" sz="1200">
                  <a:latin typeface="BIZ UDゴシック" panose="020B0400000000000000" pitchFamily="49" charset="-128"/>
                  <a:ea typeface="BIZ UDゴシック" panose="020B0400000000000000" pitchFamily="49" charset="-128"/>
                </a:rPr>
                <a:t>※</a:t>
              </a:r>
              <a:r>
                <a:rPr kumimoji="1" lang="ja-JP" altLang="en-US" sz="1200">
                  <a:latin typeface="BIZ UDゴシック" panose="020B0400000000000000" pitchFamily="49" charset="-128"/>
                  <a:ea typeface="BIZ UDゴシック" panose="020B0400000000000000" pitchFamily="49" charset="-128"/>
                </a:rPr>
                <a:t>今後、要すれば</a:t>
              </a:r>
              <a:r>
                <a:rPr lang="ja-JP" altLang="en-US" sz="1200">
                  <a:latin typeface="BIZ UDゴシック" panose="020B0400000000000000" pitchFamily="49" charset="-128"/>
                  <a:ea typeface="BIZ UDゴシック" panose="020B0400000000000000" pitchFamily="49" charset="-128"/>
                </a:rPr>
                <a:t>分野別、プラットフォーム、重要なパイプライン等に応じてゴール、取組、ロードマップの精緻化を図り柔軟に見直しを行う。</a:t>
              </a:r>
              <a:endParaRPr kumimoji="1" lang="ja-JP" altLang="en-US" sz="1200">
                <a:latin typeface="BIZ UDゴシック" panose="020B0400000000000000" pitchFamily="49" charset="-128"/>
                <a:ea typeface="BIZ UDゴシック" panose="020B0400000000000000" pitchFamily="49" charset="-128"/>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正方形/長方形 69">
            <a:extLst>
              <a:ext uri="{FF2B5EF4-FFF2-40B4-BE49-F238E27FC236}">
                <a16:creationId xmlns:a16="http://schemas.microsoft.com/office/drawing/2014/main" id="{9F884EDA-5B0C-01C9-96CF-75049F448D8E}"/>
              </a:ext>
            </a:extLst>
          </p:cNvPr>
          <p:cNvSpPr/>
          <p:nvPr/>
        </p:nvSpPr>
        <p:spPr>
          <a:xfrm>
            <a:off x="73892" y="64655"/>
            <a:ext cx="12034982" cy="6719456"/>
          </a:xfrm>
          <a:prstGeom prst="rect">
            <a:avLst/>
          </a:prstGeom>
          <a:solidFill>
            <a:srgbClr val="F9FCF6"/>
          </a:solidFill>
          <a:ln>
            <a:solidFill>
              <a:srgbClr val="F9FC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 name="四角形: 角を丸くする 71">
            <a:extLst>
              <a:ext uri="{FF2B5EF4-FFF2-40B4-BE49-F238E27FC236}">
                <a16:creationId xmlns:a16="http://schemas.microsoft.com/office/drawing/2014/main" id="{4640F4C0-645D-85C5-80A5-4D3C6D80EB6A}"/>
              </a:ext>
            </a:extLst>
          </p:cNvPr>
          <p:cNvSpPr/>
          <p:nvPr/>
        </p:nvSpPr>
        <p:spPr>
          <a:xfrm>
            <a:off x="280416" y="756515"/>
            <a:ext cx="11631168" cy="4876057"/>
          </a:xfrm>
          <a:prstGeom prst="roundRect">
            <a:avLst>
              <a:gd name="adj" fmla="val 2549"/>
            </a:avLst>
          </a:prstGeom>
          <a:solidFill>
            <a:schemeClr val="bg1"/>
          </a:solidFill>
          <a:ln w="19050">
            <a:solidFill>
              <a:srgbClr val="E6E6E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8" name="グループ化 77">
            <a:extLst>
              <a:ext uri="{FF2B5EF4-FFF2-40B4-BE49-F238E27FC236}">
                <a16:creationId xmlns:a16="http://schemas.microsoft.com/office/drawing/2014/main" id="{F302F1FD-BBF8-AC46-04BB-441E05ECA8C3}"/>
              </a:ext>
            </a:extLst>
          </p:cNvPr>
          <p:cNvGrpSpPr/>
          <p:nvPr/>
        </p:nvGrpSpPr>
        <p:grpSpPr>
          <a:xfrm>
            <a:off x="472440" y="1228434"/>
            <a:ext cx="11278062" cy="4259108"/>
            <a:chOff x="472440" y="1032900"/>
            <a:chExt cx="11278062" cy="4205263"/>
          </a:xfrm>
        </p:grpSpPr>
        <p:sp>
          <p:nvSpPr>
            <p:cNvPr id="74" name="正方形/長方形 73">
              <a:extLst>
                <a:ext uri="{FF2B5EF4-FFF2-40B4-BE49-F238E27FC236}">
                  <a16:creationId xmlns:a16="http://schemas.microsoft.com/office/drawing/2014/main" id="{69D604CA-ED60-B6E1-AEAA-697BFD9669B4}"/>
                </a:ext>
              </a:extLst>
            </p:cNvPr>
            <p:cNvSpPr/>
            <p:nvPr/>
          </p:nvSpPr>
          <p:spPr>
            <a:xfrm>
              <a:off x="472440" y="1032900"/>
              <a:ext cx="11247120" cy="4205263"/>
            </a:xfrm>
            <a:prstGeom prst="rect">
              <a:avLst/>
            </a:prstGeom>
            <a:solidFill>
              <a:srgbClr val="F1F8EC"/>
            </a:solidFill>
            <a:ln>
              <a:solidFill>
                <a:srgbClr val="F9FC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 name="正方形/長方形 75">
              <a:extLst>
                <a:ext uri="{FF2B5EF4-FFF2-40B4-BE49-F238E27FC236}">
                  <a16:creationId xmlns:a16="http://schemas.microsoft.com/office/drawing/2014/main" id="{A6A5835D-D133-48A7-5E0C-11A924083E41}"/>
                </a:ext>
              </a:extLst>
            </p:cNvPr>
            <p:cNvSpPr/>
            <p:nvPr/>
          </p:nvSpPr>
          <p:spPr>
            <a:xfrm>
              <a:off x="11630659" y="1032900"/>
              <a:ext cx="119843" cy="4205262"/>
            </a:xfrm>
            <a:prstGeom prst="rect">
              <a:avLst/>
            </a:prstGeom>
            <a:solidFill>
              <a:srgbClr val="D7E4D4"/>
            </a:solidFill>
            <a:ln>
              <a:solidFill>
                <a:srgbClr val="D7E4D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正方形/長方形 76">
              <a:extLst>
                <a:ext uri="{FF2B5EF4-FFF2-40B4-BE49-F238E27FC236}">
                  <a16:creationId xmlns:a16="http://schemas.microsoft.com/office/drawing/2014/main" id="{A136CD4C-E738-F0F7-9230-B0BD00E8DE1F}"/>
                </a:ext>
              </a:extLst>
            </p:cNvPr>
            <p:cNvSpPr/>
            <p:nvPr/>
          </p:nvSpPr>
          <p:spPr>
            <a:xfrm>
              <a:off x="472716" y="1032900"/>
              <a:ext cx="119843" cy="4205262"/>
            </a:xfrm>
            <a:prstGeom prst="rect">
              <a:avLst/>
            </a:prstGeom>
            <a:solidFill>
              <a:srgbClr val="D7E4D4"/>
            </a:solidFill>
            <a:ln>
              <a:solidFill>
                <a:srgbClr val="D7E4D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 name="Text 0"/>
          <p:cNvSpPr/>
          <p:nvPr/>
        </p:nvSpPr>
        <p:spPr>
          <a:xfrm>
            <a:off x="256032" y="164592"/>
            <a:ext cx="9966960" cy="320040"/>
          </a:xfrm>
          <a:prstGeom prst="rect">
            <a:avLst/>
          </a:prstGeom>
          <a:noFill/>
          <a:ln/>
        </p:spPr>
        <p:txBody>
          <a:bodyPr wrap="square" lIns="0" tIns="0" rIns="0" bIns="0" rtlCol="0" anchor="ctr"/>
          <a:lstStyle/>
          <a:p>
            <a:r>
              <a:rPr lang="en-US" sz="2800" b="1">
                <a:solidFill>
                  <a:srgbClr val="000000"/>
                </a:solidFill>
                <a:latin typeface="BIZ UDゴシック" panose="020B0400000000000000" pitchFamily="49" charset="-128"/>
                <a:ea typeface="BIZ UDゴシック"/>
                <a:cs typeface="Yu Gothic" pitchFamily="34" charset="-120"/>
              </a:rPr>
              <a:t>カーボンニュートラル（</a:t>
            </a:r>
            <a:r>
              <a:rPr lang="ja-JP" altLang="en-US" sz="2800" b="1">
                <a:solidFill>
                  <a:srgbClr val="000000"/>
                </a:solidFill>
                <a:latin typeface="BIZ UDゴシック" panose="020B0400000000000000" pitchFamily="49" charset="-128"/>
                <a:ea typeface="BIZ UDゴシック"/>
                <a:cs typeface="Yu Gothic" pitchFamily="34" charset="-120"/>
              </a:rPr>
              <a:t>バイオものづくり・ロードマップ</a:t>
            </a:r>
            <a:r>
              <a:rPr lang="en-US" sz="2800" b="1">
                <a:solidFill>
                  <a:srgbClr val="000000"/>
                </a:solidFill>
                <a:latin typeface="BIZ UDゴシック" panose="020B0400000000000000" pitchFamily="49" charset="-128"/>
                <a:ea typeface="BIZ UDゴシック"/>
                <a:cs typeface="Yu Gothic" pitchFamily="34" charset="-120"/>
              </a:rPr>
              <a:t>）</a:t>
            </a:r>
            <a:endParaRPr lang="en-US" sz="2800">
              <a:latin typeface="BIZ UDゴシック" panose="020B0400000000000000" pitchFamily="49" charset="-128"/>
              <a:ea typeface="BIZ UDゴシック"/>
            </a:endParaRPr>
          </a:p>
        </p:txBody>
      </p:sp>
      <p:sp>
        <p:nvSpPr>
          <p:cNvPr id="3" name="Shape 1"/>
          <p:cNvSpPr/>
          <p:nvPr/>
        </p:nvSpPr>
        <p:spPr>
          <a:xfrm>
            <a:off x="256032" y="585216"/>
            <a:ext cx="11247120" cy="0"/>
          </a:xfrm>
          <a:prstGeom prst="line">
            <a:avLst/>
          </a:prstGeom>
          <a:noFill/>
          <a:ln w="8890">
            <a:solidFill>
              <a:srgbClr val="000000"/>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4" name="Shape 2"/>
          <p:cNvSpPr/>
          <p:nvPr/>
        </p:nvSpPr>
        <p:spPr>
          <a:xfrm>
            <a:off x="256032" y="621792"/>
            <a:ext cx="7726680" cy="0"/>
          </a:xfrm>
          <a:prstGeom prst="line">
            <a:avLst/>
          </a:prstGeom>
          <a:noFill/>
          <a:ln w="27940">
            <a:solidFill>
              <a:srgbClr val="0070C0"/>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5" name="Shape 3"/>
          <p:cNvSpPr/>
          <p:nvPr/>
        </p:nvSpPr>
        <p:spPr>
          <a:xfrm>
            <a:off x="7982712" y="621792"/>
            <a:ext cx="3520440" cy="0"/>
          </a:xfrm>
          <a:prstGeom prst="line">
            <a:avLst/>
          </a:prstGeom>
          <a:noFill/>
          <a:ln w="19050">
            <a:solidFill>
              <a:srgbClr val="70AD47"/>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8" name="Shape 8"/>
          <p:cNvSpPr/>
          <p:nvPr/>
        </p:nvSpPr>
        <p:spPr>
          <a:xfrm>
            <a:off x="706951" y="1319395"/>
            <a:ext cx="1429789" cy="329184"/>
          </a:xfrm>
          <a:prstGeom prst="rect">
            <a:avLst/>
          </a:prstGeom>
          <a:solidFill>
            <a:srgbClr val="BFD2B8"/>
          </a:solidFill>
          <a:ln w="12700">
            <a:solidFill>
              <a:schemeClr val="bg1"/>
            </a:solidFill>
            <a:prstDash val="solid"/>
          </a:ln>
        </p:spPr>
        <p:txBody>
          <a:bodyPr/>
          <a:lstStyle/>
          <a:p>
            <a:endParaRPr lang="ja-JP" altLang="en-US" sz="1200">
              <a:solidFill>
                <a:schemeClr val="tx1">
                  <a:lumMod val="75000"/>
                  <a:lumOff val="25000"/>
                </a:schemeClr>
              </a:solidFill>
              <a:latin typeface="BIZ UDゴシック" panose="020B0400000000000000" pitchFamily="49" charset="-128"/>
              <a:ea typeface="BIZ UDゴシック" panose="020B0400000000000000" pitchFamily="49" charset="-128"/>
              <a:cs typeface="Yu Gothic" pitchFamily="34" charset="-120"/>
            </a:endParaRPr>
          </a:p>
        </p:txBody>
      </p:sp>
      <p:sp>
        <p:nvSpPr>
          <p:cNvPr id="9" name="Text 9"/>
          <p:cNvSpPr/>
          <p:nvPr/>
        </p:nvSpPr>
        <p:spPr>
          <a:xfrm>
            <a:off x="710184" y="1392547"/>
            <a:ext cx="1417320" cy="137160"/>
          </a:xfrm>
          <a:prstGeom prst="rect">
            <a:avLst/>
          </a:prstGeom>
          <a:noFill/>
          <a:ln/>
        </p:spPr>
        <p:txBody>
          <a:bodyPr wrap="square" lIns="127" tIns="127" rIns="127" bIns="127" rtlCol="0" anchor="ctr"/>
          <a:lstStyle/>
          <a:p>
            <a:pPr marL="0" indent="0" algn="ctr">
              <a:buNone/>
            </a:pPr>
            <a:r>
              <a:rPr lang="ja-JP" altLang="en-US" sz="1200" b="1">
                <a:solidFill>
                  <a:schemeClr val="tx1">
                    <a:lumMod val="75000"/>
                    <a:lumOff val="25000"/>
                  </a:schemeClr>
                </a:solidFill>
                <a:latin typeface="BIZ UDゴシック" panose="020B0400000000000000" pitchFamily="49" charset="-128"/>
                <a:ea typeface="BIZ UDゴシック" panose="020B0400000000000000" pitchFamily="49" charset="-128"/>
                <a:cs typeface="Yu Gothic" pitchFamily="34" charset="-120"/>
              </a:rPr>
              <a:t>取組</a:t>
            </a:r>
          </a:p>
        </p:txBody>
      </p:sp>
      <p:sp>
        <p:nvSpPr>
          <p:cNvPr id="10" name="Shape 10"/>
          <p:cNvSpPr/>
          <p:nvPr/>
        </p:nvSpPr>
        <p:spPr>
          <a:xfrm>
            <a:off x="2127504" y="1319395"/>
            <a:ext cx="1417320" cy="329184"/>
          </a:xfrm>
          <a:prstGeom prst="rect">
            <a:avLst/>
          </a:prstGeom>
          <a:solidFill>
            <a:srgbClr val="E0E9DB"/>
          </a:solidFill>
          <a:ln w="12700">
            <a:solidFill>
              <a:schemeClr val="bg1"/>
            </a:solidFill>
            <a:prstDash val="solid"/>
          </a:ln>
        </p:spPr>
        <p:txBody>
          <a:bodyPr/>
          <a:lstStyle/>
          <a:p>
            <a:endParaRPr lang="ja-JP" altLang="en-US" sz="1200">
              <a:solidFill>
                <a:schemeClr val="tx1">
                  <a:lumMod val="75000"/>
                  <a:lumOff val="25000"/>
                </a:schemeClr>
              </a:solidFill>
              <a:latin typeface="BIZ UDゴシック" panose="020B0400000000000000" pitchFamily="49" charset="-128"/>
              <a:ea typeface="BIZ UDゴシック" panose="020B0400000000000000" pitchFamily="49" charset="-128"/>
              <a:cs typeface="Yu Gothic" pitchFamily="34" charset="-120"/>
            </a:endParaRPr>
          </a:p>
        </p:txBody>
      </p:sp>
      <p:sp>
        <p:nvSpPr>
          <p:cNvPr id="11" name="Text 11"/>
          <p:cNvSpPr/>
          <p:nvPr/>
        </p:nvSpPr>
        <p:spPr>
          <a:xfrm>
            <a:off x="2127504" y="1392547"/>
            <a:ext cx="1417320" cy="137160"/>
          </a:xfrm>
          <a:prstGeom prst="rect">
            <a:avLst/>
          </a:prstGeom>
          <a:noFill/>
          <a:ln/>
        </p:spPr>
        <p:txBody>
          <a:bodyPr wrap="square" lIns="127" tIns="127" rIns="127" bIns="127" rtlCol="0" anchor="ctr"/>
          <a:lstStyle/>
          <a:p>
            <a:pPr marL="0" indent="0" algn="ctr">
              <a:buNone/>
            </a:pPr>
            <a:r>
              <a:rPr lang="ja-JP" altLang="en-US" sz="1200" b="1">
                <a:solidFill>
                  <a:schemeClr val="tx1">
                    <a:lumMod val="75000"/>
                    <a:lumOff val="25000"/>
                  </a:schemeClr>
                </a:solidFill>
                <a:latin typeface="BIZ UDゴシック" panose="020B0400000000000000" pitchFamily="49" charset="-128"/>
                <a:ea typeface="BIZ UDゴシック" panose="020B0400000000000000" pitchFamily="49" charset="-128"/>
                <a:cs typeface="Yu Gothic" pitchFamily="34" charset="-120"/>
              </a:rPr>
              <a:t>2027</a:t>
            </a:r>
          </a:p>
        </p:txBody>
      </p:sp>
      <p:sp>
        <p:nvSpPr>
          <p:cNvPr id="12" name="Shape 12"/>
          <p:cNvSpPr/>
          <p:nvPr/>
        </p:nvSpPr>
        <p:spPr>
          <a:xfrm>
            <a:off x="3544824" y="1319395"/>
            <a:ext cx="1417320" cy="329184"/>
          </a:xfrm>
          <a:prstGeom prst="rect">
            <a:avLst/>
          </a:prstGeom>
          <a:solidFill>
            <a:srgbClr val="E0E9DB"/>
          </a:solidFill>
          <a:ln w="12700">
            <a:solidFill>
              <a:schemeClr val="bg1"/>
            </a:solidFill>
            <a:prstDash val="solid"/>
          </a:ln>
        </p:spPr>
        <p:txBody>
          <a:bodyPr/>
          <a:lstStyle/>
          <a:p>
            <a:endParaRPr lang="ja-JP" altLang="en-US" sz="1200">
              <a:solidFill>
                <a:schemeClr val="tx1">
                  <a:lumMod val="75000"/>
                  <a:lumOff val="25000"/>
                </a:schemeClr>
              </a:solidFill>
              <a:latin typeface="BIZ UDゴシック" panose="020B0400000000000000" pitchFamily="49" charset="-128"/>
              <a:ea typeface="BIZ UDゴシック" panose="020B0400000000000000" pitchFamily="49" charset="-128"/>
              <a:cs typeface="Yu Gothic" pitchFamily="34" charset="-120"/>
            </a:endParaRPr>
          </a:p>
        </p:txBody>
      </p:sp>
      <p:sp>
        <p:nvSpPr>
          <p:cNvPr id="13" name="Text 13"/>
          <p:cNvSpPr/>
          <p:nvPr/>
        </p:nvSpPr>
        <p:spPr>
          <a:xfrm>
            <a:off x="3544824" y="1392547"/>
            <a:ext cx="1417320" cy="137160"/>
          </a:xfrm>
          <a:prstGeom prst="rect">
            <a:avLst/>
          </a:prstGeom>
          <a:noFill/>
          <a:ln/>
        </p:spPr>
        <p:txBody>
          <a:bodyPr wrap="square" lIns="127" tIns="127" rIns="127" bIns="127" rtlCol="0" anchor="ctr"/>
          <a:lstStyle/>
          <a:p>
            <a:pPr marL="0" indent="0" algn="ctr">
              <a:buNone/>
            </a:pPr>
            <a:r>
              <a:rPr lang="ja-JP" altLang="en-US" sz="1200" b="1">
                <a:solidFill>
                  <a:schemeClr val="tx1">
                    <a:lumMod val="75000"/>
                    <a:lumOff val="25000"/>
                  </a:schemeClr>
                </a:solidFill>
                <a:latin typeface="BIZ UDゴシック" panose="020B0400000000000000" pitchFamily="49" charset="-128"/>
                <a:ea typeface="BIZ UDゴシック" panose="020B0400000000000000" pitchFamily="49" charset="-128"/>
                <a:cs typeface="Yu Gothic" pitchFamily="34" charset="-120"/>
              </a:rPr>
              <a:t>2028</a:t>
            </a:r>
          </a:p>
        </p:txBody>
      </p:sp>
      <p:sp>
        <p:nvSpPr>
          <p:cNvPr id="14" name="Shape 14"/>
          <p:cNvSpPr/>
          <p:nvPr/>
        </p:nvSpPr>
        <p:spPr>
          <a:xfrm>
            <a:off x="4962144" y="1319395"/>
            <a:ext cx="1417320" cy="329184"/>
          </a:xfrm>
          <a:prstGeom prst="rect">
            <a:avLst/>
          </a:prstGeom>
          <a:solidFill>
            <a:srgbClr val="E0E9DB"/>
          </a:solidFill>
          <a:ln w="12700">
            <a:solidFill>
              <a:schemeClr val="bg1"/>
            </a:solidFill>
            <a:prstDash val="solid"/>
          </a:ln>
        </p:spPr>
        <p:txBody>
          <a:bodyPr/>
          <a:lstStyle/>
          <a:p>
            <a:endParaRPr lang="ja-JP" altLang="en-US" sz="1200">
              <a:solidFill>
                <a:schemeClr val="tx1">
                  <a:lumMod val="75000"/>
                  <a:lumOff val="25000"/>
                </a:schemeClr>
              </a:solidFill>
              <a:latin typeface="BIZ UDゴシック" panose="020B0400000000000000" pitchFamily="49" charset="-128"/>
              <a:ea typeface="BIZ UDゴシック" panose="020B0400000000000000" pitchFamily="49" charset="-128"/>
              <a:cs typeface="Yu Gothic" pitchFamily="34" charset="-120"/>
            </a:endParaRPr>
          </a:p>
        </p:txBody>
      </p:sp>
      <p:sp>
        <p:nvSpPr>
          <p:cNvPr id="15" name="Text 15"/>
          <p:cNvSpPr/>
          <p:nvPr/>
        </p:nvSpPr>
        <p:spPr>
          <a:xfrm>
            <a:off x="4962144" y="1392547"/>
            <a:ext cx="1417320" cy="137160"/>
          </a:xfrm>
          <a:prstGeom prst="rect">
            <a:avLst/>
          </a:prstGeom>
          <a:noFill/>
          <a:ln/>
        </p:spPr>
        <p:txBody>
          <a:bodyPr wrap="square" lIns="127" tIns="127" rIns="127" bIns="127" rtlCol="0" anchor="ctr"/>
          <a:lstStyle/>
          <a:p>
            <a:pPr marL="0" indent="0" algn="ctr">
              <a:buNone/>
            </a:pPr>
            <a:r>
              <a:rPr lang="ja-JP" altLang="en-US" sz="1200" b="1">
                <a:solidFill>
                  <a:schemeClr val="tx1">
                    <a:lumMod val="75000"/>
                    <a:lumOff val="25000"/>
                  </a:schemeClr>
                </a:solidFill>
                <a:latin typeface="BIZ UDゴシック" panose="020B0400000000000000" pitchFamily="49" charset="-128"/>
                <a:ea typeface="BIZ UDゴシック" panose="020B0400000000000000" pitchFamily="49" charset="-128"/>
                <a:cs typeface="Yu Gothic" pitchFamily="34" charset="-120"/>
              </a:rPr>
              <a:t>2029</a:t>
            </a:r>
          </a:p>
        </p:txBody>
      </p:sp>
      <p:sp>
        <p:nvSpPr>
          <p:cNvPr id="16" name="Shape 16"/>
          <p:cNvSpPr/>
          <p:nvPr/>
        </p:nvSpPr>
        <p:spPr>
          <a:xfrm>
            <a:off x="6379464" y="1319395"/>
            <a:ext cx="1417320" cy="329184"/>
          </a:xfrm>
          <a:prstGeom prst="rect">
            <a:avLst/>
          </a:prstGeom>
          <a:solidFill>
            <a:srgbClr val="E0E9DB"/>
          </a:solidFill>
          <a:ln w="12700">
            <a:solidFill>
              <a:schemeClr val="bg1"/>
            </a:solidFill>
            <a:prstDash val="solid"/>
          </a:ln>
        </p:spPr>
        <p:txBody>
          <a:bodyPr/>
          <a:lstStyle/>
          <a:p>
            <a:endParaRPr lang="ja-JP" altLang="en-US" sz="1200">
              <a:solidFill>
                <a:schemeClr val="tx1">
                  <a:lumMod val="75000"/>
                  <a:lumOff val="25000"/>
                </a:schemeClr>
              </a:solidFill>
              <a:latin typeface="BIZ UDゴシック" panose="020B0400000000000000" pitchFamily="49" charset="-128"/>
              <a:ea typeface="BIZ UDゴシック" panose="020B0400000000000000" pitchFamily="49" charset="-128"/>
              <a:cs typeface="Yu Gothic" pitchFamily="34" charset="-120"/>
            </a:endParaRPr>
          </a:p>
        </p:txBody>
      </p:sp>
      <p:sp>
        <p:nvSpPr>
          <p:cNvPr id="17" name="Text 17"/>
          <p:cNvSpPr/>
          <p:nvPr/>
        </p:nvSpPr>
        <p:spPr>
          <a:xfrm>
            <a:off x="6379464" y="1392547"/>
            <a:ext cx="1417320" cy="137160"/>
          </a:xfrm>
          <a:prstGeom prst="rect">
            <a:avLst/>
          </a:prstGeom>
          <a:noFill/>
          <a:ln/>
        </p:spPr>
        <p:txBody>
          <a:bodyPr wrap="square" lIns="127" tIns="127" rIns="127" bIns="127" rtlCol="0" anchor="ctr"/>
          <a:lstStyle/>
          <a:p>
            <a:pPr marL="0" indent="0" algn="ctr">
              <a:buNone/>
            </a:pPr>
            <a:r>
              <a:rPr lang="ja-JP" altLang="en-US" sz="1200" b="1">
                <a:solidFill>
                  <a:schemeClr val="tx1">
                    <a:lumMod val="75000"/>
                    <a:lumOff val="25000"/>
                  </a:schemeClr>
                </a:solidFill>
                <a:latin typeface="BIZ UDゴシック" panose="020B0400000000000000" pitchFamily="49" charset="-128"/>
                <a:ea typeface="BIZ UDゴシック" panose="020B0400000000000000" pitchFamily="49" charset="-128"/>
                <a:cs typeface="Yu Gothic" pitchFamily="34" charset="-120"/>
              </a:rPr>
              <a:t>2030</a:t>
            </a:r>
          </a:p>
        </p:txBody>
      </p:sp>
      <p:sp>
        <p:nvSpPr>
          <p:cNvPr id="18" name="Shape 18"/>
          <p:cNvSpPr/>
          <p:nvPr/>
        </p:nvSpPr>
        <p:spPr>
          <a:xfrm>
            <a:off x="7796784" y="1319395"/>
            <a:ext cx="1842516" cy="329184"/>
          </a:xfrm>
          <a:prstGeom prst="rect">
            <a:avLst/>
          </a:prstGeom>
          <a:solidFill>
            <a:srgbClr val="E0E9DB"/>
          </a:solidFill>
          <a:ln w="12700">
            <a:solidFill>
              <a:schemeClr val="bg1"/>
            </a:solidFill>
            <a:prstDash val="solid"/>
          </a:ln>
        </p:spPr>
        <p:txBody>
          <a:bodyPr/>
          <a:lstStyle/>
          <a:p>
            <a:endParaRPr lang="ja-JP" altLang="en-US" sz="1200">
              <a:solidFill>
                <a:schemeClr val="tx1">
                  <a:lumMod val="75000"/>
                  <a:lumOff val="25000"/>
                </a:schemeClr>
              </a:solidFill>
              <a:latin typeface="BIZ UDゴシック" panose="020B0400000000000000" pitchFamily="49" charset="-128"/>
              <a:ea typeface="BIZ UDゴシック" panose="020B0400000000000000" pitchFamily="49" charset="-128"/>
              <a:cs typeface="Yu Gothic" pitchFamily="34" charset="-120"/>
            </a:endParaRPr>
          </a:p>
        </p:txBody>
      </p:sp>
      <p:sp>
        <p:nvSpPr>
          <p:cNvPr id="19" name="Text 19"/>
          <p:cNvSpPr/>
          <p:nvPr/>
        </p:nvSpPr>
        <p:spPr>
          <a:xfrm>
            <a:off x="7796784" y="1392547"/>
            <a:ext cx="1842516" cy="137160"/>
          </a:xfrm>
          <a:prstGeom prst="rect">
            <a:avLst/>
          </a:prstGeom>
          <a:noFill/>
          <a:ln/>
        </p:spPr>
        <p:txBody>
          <a:bodyPr wrap="square" lIns="127" tIns="127" rIns="127" bIns="127" rtlCol="0" anchor="ctr"/>
          <a:lstStyle/>
          <a:p>
            <a:pPr marL="0" indent="0" algn="ctr">
              <a:buNone/>
            </a:pPr>
            <a:r>
              <a:rPr lang="ja-JP" altLang="en-US" sz="1200" b="1">
                <a:solidFill>
                  <a:schemeClr val="tx1">
                    <a:lumMod val="75000"/>
                    <a:lumOff val="25000"/>
                  </a:schemeClr>
                </a:solidFill>
                <a:latin typeface="BIZ UDゴシック" panose="020B0400000000000000" pitchFamily="49" charset="-128"/>
                <a:ea typeface="BIZ UDゴシック" panose="020B0400000000000000" pitchFamily="49" charset="-128"/>
                <a:cs typeface="Yu Gothic" pitchFamily="34" charset="-120"/>
              </a:rPr>
              <a:t>2035</a:t>
            </a:r>
          </a:p>
        </p:txBody>
      </p:sp>
      <p:sp>
        <p:nvSpPr>
          <p:cNvPr id="20" name="Shape 20"/>
          <p:cNvSpPr/>
          <p:nvPr/>
        </p:nvSpPr>
        <p:spPr>
          <a:xfrm>
            <a:off x="9639300" y="1319395"/>
            <a:ext cx="1842516" cy="329184"/>
          </a:xfrm>
          <a:prstGeom prst="rect">
            <a:avLst/>
          </a:prstGeom>
          <a:solidFill>
            <a:srgbClr val="E0E9DB"/>
          </a:solidFill>
          <a:ln w="12700">
            <a:solidFill>
              <a:schemeClr val="bg1"/>
            </a:solidFill>
            <a:prstDash val="solid"/>
          </a:ln>
        </p:spPr>
        <p:txBody>
          <a:bodyPr/>
          <a:lstStyle/>
          <a:p>
            <a:endParaRPr lang="ja-JP" altLang="en-US" sz="1200">
              <a:solidFill>
                <a:schemeClr val="tx1">
                  <a:lumMod val="75000"/>
                  <a:lumOff val="25000"/>
                </a:schemeClr>
              </a:solidFill>
              <a:latin typeface="BIZ UDゴシック" panose="020B0400000000000000" pitchFamily="49" charset="-128"/>
              <a:ea typeface="BIZ UDゴシック" panose="020B0400000000000000" pitchFamily="49" charset="-128"/>
              <a:cs typeface="Yu Gothic" pitchFamily="34" charset="-120"/>
            </a:endParaRPr>
          </a:p>
        </p:txBody>
      </p:sp>
      <p:sp>
        <p:nvSpPr>
          <p:cNvPr id="21" name="Text 21"/>
          <p:cNvSpPr/>
          <p:nvPr/>
        </p:nvSpPr>
        <p:spPr>
          <a:xfrm>
            <a:off x="9639300" y="1392547"/>
            <a:ext cx="1842516" cy="137160"/>
          </a:xfrm>
          <a:prstGeom prst="rect">
            <a:avLst/>
          </a:prstGeom>
          <a:noFill/>
          <a:ln/>
        </p:spPr>
        <p:txBody>
          <a:bodyPr wrap="square" lIns="127" tIns="127" rIns="127" bIns="127" rtlCol="0" anchor="ctr"/>
          <a:lstStyle/>
          <a:p>
            <a:pPr marL="0" indent="0" algn="ctr">
              <a:buNone/>
            </a:pPr>
            <a:r>
              <a:rPr lang="ja-JP" altLang="en-US" sz="1200" b="1">
                <a:solidFill>
                  <a:schemeClr val="tx1">
                    <a:lumMod val="75000"/>
                    <a:lumOff val="25000"/>
                  </a:schemeClr>
                </a:solidFill>
                <a:latin typeface="BIZ UDゴシック" panose="020B0400000000000000" pitchFamily="49" charset="-128"/>
                <a:ea typeface="BIZ UDゴシック" panose="020B0400000000000000" pitchFamily="49" charset="-128"/>
                <a:cs typeface="Yu Gothic" pitchFamily="34" charset="-120"/>
              </a:rPr>
              <a:t>2040</a:t>
            </a:r>
          </a:p>
        </p:txBody>
      </p:sp>
      <p:sp>
        <p:nvSpPr>
          <p:cNvPr id="22" name="Shape 22"/>
          <p:cNvSpPr/>
          <p:nvPr/>
        </p:nvSpPr>
        <p:spPr>
          <a:xfrm>
            <a:off x="710184" y="1648579"/>
            <a:ext cx="1417320" cy="1200000"/>
          </a:xfrm>
          <a:prstGeom prst="rect">
            <a:avLst/>
          </a:prstGeom>
          <a:solidFill>
            <a:srgbClr val="E0E9DB"/>
          </a:solidFill>
          <a:ln w="12700">
            <a:solidFill>
              <a:schemeClr val="bg1"/>
            </a:solidFill>
            <a:prstDash val="solid"/>
          </a:ln>
        </p:spPr>
        <p:txBody>
          <a:bodyPr/>
          <a:lstStyle/>
          <a:p>
            <a:endParaRPr lang="ja-JP" altLang="en-US" sz="1200">
              <a:solidFill>
                <a:schemeClr val="tx1">
                  <a:lumMod val="75000"/>
                  <a:lumOff val="25000"/>
                </a:schemeClr>
              </a:solidFill>
              <a:latin typeface="BIZ UDゴシック" panose="020B0400000000000000" pitchFamily="49" charset="-128"/>
              <a:ea typeface="BIZ UDゴシック" panose="020B0400000000000000" pitchFamily="49" charset="-128"/>
              <a:cs typeface="Yu Gothic" pitchFamily="34" charset="-120"/>
            </a:endParaRPr>
          </a:p>
        </p:txBody>
      </p:sp>
      <p:sp>
        <p:nvSpPr>
          <p:cNvPr id="23" name="Text 23"/>
          <p:cNvSpPr/>
          <p:nvPr/>
        </p:nvSpPr>
        <p:spPr>
          <a:xfrm>
            <a:off x="710184" y="2134279"/>
            <a:ext cx="1417320" cy="228600"/>
          </a:xfrm>
          <a:prstGeom prst="rect">
            <a:avLst/>
          </a:prstGeom>
          <a:noFill/>
          <a:ln/>
        </p:spPr>
        <p:txBody>
          <a:bodyPr wrap="square" lIns="127" tIns="127" rIns="127" bIns="127" rtlCol="0" anchor="ctr"/>
          <a:lstStyle/>
          <a:p>
            <a:pPr marL="0" indent="0" algn="ctr">
              <a:buNone/>
            </a:pPr>
            <a:r>
              <a:rPr lang="ja-JP" altLang="en-US" sz="1200" b="1">
                <a:solidFill>
                  <a:schemeClr val="tx1">
                    <a:lumMod val="75000"/>
                    <a:lumOff val="25000"/>
                  </a:schemeClr>
                </a:solidFill>
                <a:latin typeface="BIZ UDゴシック" panose="020B0400000000000000" pitchFamily="49" charset="-128"/>
                <a:ea typeface="BIZ UDゴシック" panose="020B0400000000000000" pitchFamily="49" charset="-128"/>
                <a:cs typeface="Yu Gothic" pitchFamily="34" charset="-120"/>
              </a:rPr>
              <a:t>支援体制整備</a:t>
            </a:r>
          </a:p>
        </p:txBody>
      </p:sp>
      <p:sp>
        <p:nvSpPr>
          <p:cNvPr id="24" name="Shape 24"/>
          <p:cNvSpPr/>
          <p:nvPr/>
        </p:nvSpPr>
        <p:spPr>
          <a:xfrm>
            <a:off x="2127504" y="1648579"/>
            <a:ext cx="1417320" cy="1200000"/>
          </a:xfrm>
          <a:prstGeom prst="rect">
            <a:avLst/>
          </a:prstGeom>
          <a:solidFill>
            <a:srgbClr val="FFFFFF"/>
          </a:solidFill>
          <a:ln w="12700">
            <a:solidFill>
              <a:srgbClr val="D9E2D3"/>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25" name="Shape 25"/>
          <p:cNvSpPr/>
          <p:nvPr/>
        </p:nvSpPr>
        <p:spPr>
          <a:xfrm>
            <a:off x="3544824" y="1648579"/>
            <a:ext cx="1417320" cy="1200000"/>
          </a:xfrm>
          <a:prstGeom prst="rect">
            <a:avLst/>
          </a:prstGeom>
          <a:solidFill>
            <a:srgbClr val="FFFFFF"/>
          </a:solidFill>
          <a:ln w="12700">
            <a:solidFill>
              <a:srgbClr val="D9E2D3"/>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26" name="Shape 26"/>
          <p:cNvSpPr/>
          <p:nvPr/>
        </p:nvSpPr>
        <p:spPr>
          <a:xfrm>
            <a:off x="4962144" y="1648579"/>
            <a:ext cx="1417320" cy="1200000"/>
          </a:xfrm>
          <a:prstGeom prst="rect">
            <a:avLst/>
          </a:prstGeom>
          <a:solidFill>
            <a:srgbClr val="FFFFFF"/>
          </a:solidFill>
          <a:ln w="12700">
            <a:solidFill>
              <a:srgbClr val="D9E2D3"/>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27" name="Shape 27"/>
          <p:cNvSpPr/>
          <p:nvPr/>
        </p:nvSpPr>
        <p:spPr>
          <a:xfrm>
            <a:off x="6379464" y="1648579"/>
            <a:ext cx="1417320" cy="1200000"/>
          </a:xfrm>
          <a:prstGeom prst="rect">
            <a:avLst/>
          </a:prstGeom>
          <a:solidFill>
            <a:srgbClr val="FFFFFF"/>
          </a:solidFill>
          <a:ln w="12700">
            <a:solidFill>
              <a:srgbClr val="D9E2D3"/>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28" name="Shape 28"/>
          <p:cNvSpPr/>
          <p:nvPr/>
        </p:nvSpPr>
        <p:spPr>
          <a:xfrm>
            <a:off x="7796784" y="1648579"/>
            <a:ext cx="1842516" cy="1200000"/>
          </a:xfrm>
          <a:prstGeom prst="rect">
            <a:avLst/>
          </a:prstGeom>
          <a:solidFill>
            <a:srgbClr val="FFFFFF"/>
          </a:solidFill>
          <a:ln w="12700">
            <a:solidFill>
              <a:srgbClr val="D9E2D3"/>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29" name="Shape 29"/>
          <p:cNvSpPr/>
          <p:nvPr/>
        </p:nvSpPr>
        <p:spPr>
          <a:xfrm>
            <a:off x="9639300" y="1648579"/>
            <a:ext cx="1842516" cy="1200000"/>
          </a:xfrm>
          <a:prstGeom prst="rect">
            <a:avLst/>
          </a:prstGeom>
          <a:solidFill>
            <a:srgbClr val="FFFFFF"/>
          </a:solidFill>
          <a:ln w="12700">
            <a:solidFill>
              <a:srgbClr val="D9E2D3"/>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30" name="Shape 30"/>
          <p:cNvSpPr/>
          <p:nvPr/>
        </p:nvSpPr>
        <p:spPr>
          <a:xfrm>
            <a:off x="710184" y="2848579"/>
            <a:ext cx="1417320" cy="900000"/>
          </a:xfrm>
          <a:prstGeom prst="rect">
            <a:avLst/>
          </a:prstGeom>
          <a:solidFill>
            <a:srgbClr val="E0E9DB"/>
          </a:solidFill>
          <a:ln w="12700">
            <a:solidFill>
              <a:schemeClr val="bg1"/>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31" name="Text 31"/>
          <p:cNvSpPr/>
          <p:nvPr/>
        </p:nvSpPr>
        <p:spPr>
          <a:xfrm>
            <a:off x="710184" y="3184279"/>
            <a:ext cx="1417320" cy="228600"/>
          </a:xfrm>
          <a:prstGeom prst="rect">
            <a:avLst/>
          </a:prstGeom>
          <a:noFill/>
          <a:ln/>
        </p:spPr>
        <p:txBody>
          <a:bodyPr wrap="square" lIns="127" tIns="127" rIns="127" bIns="127" rtlCol="0" anchor="ctr"/>
          <a:lstStyle/>
          <a:p>
            <a:pPr marL="0" indent="0" algn="ctr">
              <a:buNone/>
            </a:pPr>
            <a:r>
              <a:rPr lang="ja-JP" altLang="en-US" sz="1200" b="1">
                <a:solidFill>
                  <a:schemeClr val="tx1">
                    <a:lumMod val="75000"/>
                    <a:lumOff val="25000"/>
                  </a:schemeClr>
                </a:solidFill>
                <a:latin typeface="BIZ UDゴシック" panose="020B0400000000000000" pitchFamily="49" charset="-128"/>
                <a:ea typeface="BIZ UDゴシック" panose="020B0400000000000000" pitchFamily="49" charset="-128"/>
                <a:cs typeface="Yu Gothic" pitchFamily="34" charset="-120"/>
              </a:rPr>
              <a:t>参入拡大</a:t>
            </a:r>
          </a:p>
        </p:txBody>
      </p:sp>
      <p:sp>
        <p:nvSpPr>
          <p:cNvPr id="32" name="Shape 32"/>
          <p:cNvSpPr/>
          <p:nvPr/>
        </p:nvSpPr>
        <p:spPr>
          <a:xfrm>
            <a:off x="2127504" y="2848579"/>
            <a:ext cx="1417320" cy="900000"/>
          </a:xfrm>
          <a:prstGeom prst="rect">
            <a:avLst/>
          </a:prstGeom>
          <a:solidFill>
            <a:srgbClr val="FFFFFF"/>
          </a:solidFill>
          <a:ln w="12700">
            <a:solidFill>
              <a:srgbClr val="D9E2D3"/>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33" name="Shape 33"/>
          <p:cNvSpPr/>
          <p:nvPr/>
        </p:nvSpPr>
        <p:spPr>
          <a:xfrm>
            <a:off x="3544824" y="2848579"/>
            <a:ext cx="1417320" cy="900000"/>
          </a:xfrm>
          <a:prstGeom prst="rect">
            <a:avLst/>
          </a:prstGeom>
          <a:solidFill>
            <a:srgbClr val="FFFFFF"/>
          </a:solidFill>
          <a:ln w="12700">
            <a:solidFill>
              <a:srgbClr val="D9E2D3"/>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34" name="Shape 34"/>
          <p:cNvSpPr/>
          <p:nvPr/>
        </p:nvSpPr>
        <p:spPr>
          <a:xfrm>
            <a:off x="4962144" y="2848579"/>
            <a:ext cx="1417320" cy="900000"/>
          </a:xfrm>
          <a:prstGeom prst="rect">
            <a:avLst/>
          </a:prstGeom>
          <a:solidFill>
            <a:srgbClr val="FFFFFF"/>
          </a:solidFill>
          <a:ln w="12700">
            <a:solidFill>
              <a:srgbClr val="D9E2D3"/>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35" name="Shape 35"/>
          <p:cNvSpPr/>
          <p:nvPr/>
        </p:nvSpPr>
        <p:spPr>
          <a:xfrm>
            <a:off x="6379464" y="2848579"/>
            <a:ext cx="1417320" cy="900000"/>
          </a:xfrm>
          <a:prstGeom prst="rect">
            <a:avLst/>
          </a:prstGeom>
          <a:solidFill>
            <a:srgbClr val="FFFFFF"/>
          </a:solidFill>
          <a:ln w="12700">
            <a:solidFill>
              <a:srgbClr val="D9E2D3"/>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36" name="Shape 36"/>
          <p:cNvSpPr/>
          <p:nvPr/>
        </p:nvSpPr>
        <p:spPr>
          <a:xfrm>
            <a:off x="7796784" y="2848579"/>
            <a:ext cx="1842516" cy="900000"/>
          </a:xfrm>
          <a:prstGeom prst="rect">
            <a:avLst/>
          </a:prstGeom>
          <a:solidFill>
            <a:srgbClr val="FFFFFF"/>
          </a:solidFill>
          <a:ln w="12700">
            <a:solidFill>
              <a:srgbClr val="D9E2D3"/>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37" name="Shape 37"/>
          <p:cNvSpPr/>
          <p:nvPr/>
        </p:nvSpPr>
        <p:spPr>
          <a:xfrm>
            <a:off x="9639300" y="2848579"/>
            <a:ext cx="1842516" cy="900000"/>
          </a:xfrm>
          <a:prstGeom prst="rect">
            <a:avLst/>
          </a:prstGeom>
          <a:solidFill>
            <a:srgbClr val="FFFFFF"/>
          </a:solidFill>
          <a:ln w="12700">
            <a:solidFill>
              <a:srgbClr val="D9E2D3"/>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38" name="Shape 38"/>
          <p:cNvSpPr/>
          <p:nvPr/>
        </p:nvSpPr>
        <p:spPr>
          <a:xfrm>
            <a:off x="710184" y="3748579"/>
            <a:ext cx="1417320" cy="720000"/>
          </a:xfrm>
          <a:prstGeom prst="rect">
            <a:avLst/>
          </a:prstGeom>
          <a:solidFill>
            <a:srgbClr val="E0E9DB"/>
          </a:solidFill>
          <a:ln w="12700">
            <a:solidFill>
              <a:schemeClr val="bg1"/>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39" name="Text 39"/>
          <p:cNvSpPr/>
          <p:nvPr/>
        </p:nvSpPr>
        <p:spPr>
          <a:xfrm>
            <a:off x="710184" y="3994279"/>
            <a:ext cx="1417320" cy="228600"/>
          </a:xfrm>
          <a:prstGeom prst="rect">
            <a:avLst/>
          </a:prstGeom>
          <a:noFill/>
          <a:ln/>
        </p:spPr>
        <p:txBody>
          <a:bodyPr wrap="square" lIns="127" tIns="127" rIns="127" bIns="127" rtlCol="0" anchor="ctr"/>
          <a:lstStyle/>
          <a:p>
            <a:pPr marL="0" indent="0" algn="ctr">
              <a:buNone/>
            </a:pPr>
            <a:r>
              <a:rPr lang="ja-JP" altLang="en-US" sz="1200" b="1">
                <a:solidFill>
                  <a:schemeClr val="tx1">
                    <a:lumMod val="75000"/>
                    <a:lumOff val="25000"/>
                  </a:schemeClr>
                </a:solidFill>
                <a:latin typeface="BIZ UDゴシック" panose="020B0400000000000000" pitchFamily="49" charset="-128"/>
                <a:ea typeface="BIZ UDゴシック" panose="020B0400000000000000" pitchFamily="49" charset="-128"/>
                <a:cs typeface="Yu Gothic" pitchFamily="34" charset="-120"/>
              </a:rPr>
              <a:t>機運醸成</a:t>
            </a:r>
          </a:p>
        </p:txBody>
      </p:sp>
      <p:sp>
        <p:nvSpPr>
          <p:cNvPr id="40" name="Shape 40"/>
          <p:cNvSpPr/>
          <p:nvPr/>
        </p:nvSpPr>
        <p:spPr>
          <a:xfrm>
            <a:off x="2127504" y="3748579"/>
            <a:ext cx="1417320" cy="720000"/>
          </a:xfrm>
          <a:prstGeom prst="rect">
            <a:avLst/>
          </a:prstGeom>
          <a:solidFill>
            <a:srgbClr val="FFFFFF"/>
          </a:solidFill>
          <a:ln w="12700">
            <a:solidFill>
              <a:srgbClr val="D9E2D3"/>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41" name="Shape 41"/>
          <p:cNvSpPr/>
          <p:nvPr/>
        </p:nvSpPr>
        <p:spPr>
          <a:xfrm>
            <a:off x="3544824" y="3748579"/>
            <a:ext cx="1417320" cy="720000"/>
          </a:xfrm>
          <a:prstGeom prst="rect">
            <a:avLst/>
          </a:prstGeom>
          <a:solidFill>
            <a:srgbClr val="FFFFFF"/>
          </a:solidFill>
          <a:ln w="12700">
            <a:solidFill>
              <a:srgbClr val="D9E2D3"/>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42" name="Shape 42"/>
          <p:cNvSpPr/>
          <p:nvPr/>
        </p:nvSpPr>
        <p:spPr>
          <a:xfrm>
            <a:off x="4962144" y="3748579"/>
            <a:ext cx="1417320" cy="720000"/>
          </a:xfrm>
          <a:prstGeom prst="rect">
            <a:avLst/>
          </a:prstGeom>
          <a:solidFill>
            <a:srgbClr val="FFFFFF"/>
          </a:solidFill>
          <a:ln w="12700">
            <a:solidFill>
              <a:srgbClr val="D9E2D3"/>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43" name="Shape 43"/>
          <p:cNvSpPr/>
          <p:nvPr/>
        </p:nvSpPr>
        <p:spPr>
          <a:xfrm>
            <a:off x="6379464" y="3748579"/>
            <a:ext cx="1417320" cy="720000"/>
          </a:xfrm>
          <a:prstGeom prst="rect">
            <a:avLst/>
          </a:prstGeom>
          <a:solidFill>
            <a:srgbClr val="FFFFFF"/>
          </a:solidFill>
          <a:ln w="12700">
            <a:solidFill>
              <a:srgbClr val="D9E2D3"/>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44" name="Shape 44"/>
          <p:cNvSpPr/>
          <p:nvPr/>
        </p:nvSpPr>
        <p:spPr>
          <a:xfrm>
            <a:off x="7796784" y="3748579"/>
            <a:ext cx="1842516" cy="720000"/>
          </a:xfrm>
          <a:prstGeom prst="rect">
            <a:avLst/>
          </a:prstGeom>
          <a:solidFill>
            <a:srgbClr val="FFFFFF"/>
          </a:solidFill>
          <a:ln w="12700">
            <a:solidFill>
              <a:srgbClr val="D9E2D3"/>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45" name="Shape 45"/>
          <p:cNvSpPr/>
          <p:nvPr/>
        </p:nvSpPr>
        <p:spPr>
          <a:xfrm>
            <a:off x="9639300" y="3748579"/>
            <a:ext cx="1842516" cy="720000"/>
          </a:xfrm>
          <a:prstGeom prst="rect">
            <a:avLst/>
          </a:prstGeom>
          <a:solidFill>
            <a:srgbClr val="FFFFFF"/>
          </a:solidFill>
          <a:ln w="12700">
            <a:solidFill>
              <a:srgbClr val="D9E2D3"/>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46" name="Shape 46"/>
          <p:cNvSpPr/>
          <p:nvPr/>
        </p:nvSpPr>
        <p:spPr>
          <a:xfrm>
            <a:off x="710184" y="4468579"/>
            <a:ext cx="1417320" cy="920000"/>
          </a:xfrm>
          <a:prstGeom prst="rect">
            <a:avLst/>
          </a:prstGeom>
          <a:solidFill>
            <a:srgbClr val="E0E9DB"/>
          </a:solidFill>
          <a:ln w="12700">
            <a:solidFill>
              <a:schemeClr val="bg1"/>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47" name="Text 47"/>
          <p:cNvSpPr/>
          <p:nvPr/>
        </p:nvSpPr>
        <p:spPr>
          <a:xfrm>
            <a:off x="710184" y="4814279"/>
            <a:ext cx="1417320" cy="228600"/>
          </a:xfrm>
          <a:prstGeom prst="rect">
            <a:avLst/>
          </a:prstGeom>
          <a:noFill/>
          <a:ln/>
        </p:spPr>
        <p:txBody>
          <a:bodyPr wrap="square" lIns="127" tIns="127" rIns="127" bIns="127" rtlCol="0" anchor="ctr"/>
          <a:lstStyle/>
          <a:p>
            <a:pPr marL="0" indent="0" algn="ctr">
              <a:buNone/>
            </a:pPr>
            <a:r>
              <a:rPr lang="ja-JP" altLang="en-US" sz="1200" b="1">
                <a:solidFill>
                  <a:schemeClr val="tx1">
                    <a:lumMod val="75000"/>
                    <a:lumOff val="25000"/>
                  </a:schemeClr>
                </a:solidFill>
                <a:latin typeface="BIZ UDゴシック" panose="020B0400000000000000" pitchFamily="49" charset="-128"/>
                <a:ea typeface="BIZ UDゴシック" panose="020B0400000000000000" pitchFamily="49" charset="-128"/>
                <a:cs typeface="Yu Gothic" pitchFamily="34" charset="-120"/>
              </a:rPr>
              <a:t>需要喚起</a:t>
            </a:r>
          </a:p>
        </p:txBody>
      </p:sp>
      <p:sp>
        <p:nvSpPr>
          <p:cNvPr id="48" name="Shape 48"/>
          <p:cNvSpPr/>
          <p:nvPr/>
        </p:nvSpPr>
        <p:spPr>
          <a:xfrm>
            <a:off x="2127504" y="4468579"/>
            <a:ext cx="1417320" cy="920000"/>
          </a:xfrm>
          <a:prstGeom prst="rect">
            <a:avLst/>
          </a:prstGeom>
          <a:solidFill>
            <a:srgbClr val="FFFFFF"/>
          </a:solidFill>
          <a:ln w="12700">
            <a:solidFill>
              <a:srgbClr val="D9E2D3"/>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49" name="Shape 49"/>
          <p:cNvSpPr/>
          <p:nvPr/>
        </p:nvSpPr>
        <p:spPr>
          <a:xfrm>
            <a:off x="3544824" y="4468579"/>
            <a:ext cx="1417320" cy="920000"/>
          </a:xfrm>
          <a:prstGeom prst="rect">
            <a:avLst/>
          </a:prstGeom>
          <a:solidFill>
            <a:srgbClr val="FFFFFF"/>
          </a:solidFill>
          <a:ln w="12700">
            <a:solidFill>
              <a:srgbClr val="D9E2D3"/>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50" name="Shape 50"/>
          <p:cNvSpPr/>
          <p:nvPr/>
        </p:nvSpPr>
        <p:spPr>
          <a:xfrm>
            <a:off x="4962144" y="4468579"/>
            <a:ext cx="1417320" cy="920000"/>
          </a:xfrm>
          <a:prstGeom prst="rect">
            <a:avLst/>
          </a:prstGeom>
          <a:solidFill>
            <a:srgbClr val="FFFFFF"/>
          </a:solidFill>
          <a:ln w="12700">
            <a:solidFill>
              <a:srgbClr val="D9E2D3"/>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51" name="Shape 51"/>
          <p:cNvSpPr/>
          <p:nvPr/>
        </p:nvSpPr>
        <p:spPr>
          <a:xfrm>
            <a:off x="6379464" y="4468579"/>
            <a:ext cx="1417320" cy="920000"/>
          </a:xfrm>
          <a:prstGeom prst="rect">
            <a:avLst/>
          </a:prstGeom>
          <a:solidFill>
            <a:srgbClr val="FFFFFF"/>
          </a:solidFill>
          <a:ln w="12700">
            <a:solidFill>
              <a:srgbClr val="D9E2D3"/>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52" name="Shape 52"/>
          <p:cNvSpPr/>
          <p:nvPr/>
        </p:nvSpPr>
        <p:spPr>
          <a:xfrm>
            <a:off x="7796784" y="4468579"/>
            <a:ext cx="3625596" cy="920000"/>
          </a:xfrm>
          <a:prstGeom prst="rect">
            <a:avLst/>
          </a:prstGeom>
          <a:solidFill>
            <a:srgbClr val="FFFFFF"/>
          </a:solidFill>
          <a:ln w="12700">
            <a:solidFill>
              <a:srgbClr val="D9E2D3"/>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53" name="Shape 53"/>
          <p:cNvSpPr/>
          <p:nvPr/>
        </p:nvSpPr>
        <p:spPr>
          <a:xfrm>
            <a:off x="9639300" y="4468579"/>
            <a:ext cx="1842516" cy="920000"/>
          </a:xfrm>
          <a:prstGeom prst="rect">
            <a:avLst/>
          </a:prstGeom>
          <a:solidFill>
            <a:srgbClr val="FFFFFF"/>
          </a:solidFill>
          <a:ln w="12700">
            <a:solidFill>
              <a:srgbClr val="D9E2D3"/>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54" name="Shape 54"/>
          <p:cNvSpPr/>
          <p:nvPr/>
        </p:nvSpPr>
        <p:spPr>
          <a:xfrm>
            <a:off x="2173224" y="1718579"/>
            <a:ext cx="9249156" cy="1060000"/>
          </a:xfrm>
          <a:prstGeom prst="roundRect">
            <a:avLst>
              <a:gd name="adj" fmla="val 6818"/>
            </a:avLst>
          </a:prstGeom>
          <a:solidFill>
            <a:srgbClr val="DEEBF7"/>
          </a:solidFill>
          <a:ln w="12700">
            <a:solidFill>
              <a:srgbClr val="DEEB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56" name="Text 56"/>
          <p:cNvSpPr/>
          <p:nvPr/>
        </p:nvSpPr>
        <p:spPr>
          <a:xfrm>
            <a:off x="2218944" y="1718579"/>
            <a:ext cx="9144000" cy="1060000"/>
          </a:xfrm>
          <a:prstGeom prst="rect">
            <a:avLst/>
          </a:prstGeom>
          <a:noFill/>
          <a:ln/>
        </p:spPr>
        <p:txBody>
          <a:bodyPr wrap="square" lIns="127" tIns="127" rIns="127" bIns="127" rtlCol="0" anchor="ctr">
            <a:normAutofit/>
          </a:bodyPr>
          <a:lstStyle/>
          <a:p>
            <a:pPr marL="0" indent="0" algn="ctr">
              <a:buNone/>
            </a:pPr>
            <a:r>
              <a:rPr lang="ja-JP" altLang="en-US" sz="1400" b="1">
                <a:latin typeface="BIZ UDゴシック" panose="020B0400000000000000" pitchFamily="49" charset="-128"/>
                <a:ea typeface="BIZ UDゴシック" panose="020B0400000000000000" pitchFamily="49" charset="-128"/>
                <a:cs typeface="Yu Gothic" pitchFamily="34" charset="-120"/>
              </a:rPr>
              <a:t>バイオファウンドリ拠点を活用し、公設試験研究機関等とも連携しながら</a:t>
            </a:r>
            <a:endParaRPr lang="en-US" altLang="ja-JP" sz="1400" b="1">
              <a:latin typeface="BIZ UDゴシック" panose="020B0400000000000000" pitchFamily="49" charset="-128"/>
              <a:ea typeface="BIZ UDゴシック" panose="020B0400000000000000" pitchFamily="49" charset="-128"/>
              <a:cs typeface="Yu Gothic" pitchFamily="34" charset="-120"/>
            </a:endParaRPr>
          </a:p>
          <a:p>
            <a:pPr marL="0" indent="0" algn="ctr">
              <a:buNone/>
            </a:pPr>
            <a:r>
              <a:rPr lang="ja-JP" altLang="en-US" sz="1400" b="1">
                <a:latin typeface="BIZ UDゴシック" panose="020B0400000000000000" pitchFamily="49" charset="-128"/>
                <a:ea typeface="BIZ UDゴシック" panose="020B0400000000000000" pitchFamily="49" charset="-128"/>
                <a:cs typeface="Yu Gothic" pitchFamily="34" charset="-120"/>
              </a:rPr>
              <a:t>菌体開発・スケールアップ・試作・実証・品質評価、販路開拓に至る各フェーズでの企業支援体制を整備、</a:t>
            </a:r>
          </a:p>
          <a:p>
            <a:pPr marL="0" indent="0" algn="ctr">
              <a:buNone/>
            </a:pPr>
            <a:r>
              <a:rPr lang="ja-JP" altLang="en-US" sz="1400" b="1">
                <a:latin typeface="BIZ UDゴシック" panose="020B0400000000000000" pitchFamily="49" charset="-128"/>
                <a:ea typeface="BIZ UDゴシック" panose="020B0400000000000000" pitchFamily="49" charset="-128"/>
                <a:cs typeface="Yu Gothic" pitchFamily="34" charset="-120"/>
              </a:rPr>
              <a:t>NEDOプロジェクト参画機関、大阪産業技術研究所等の公設試験研究機関、関連事業者等による</a:t>
            </a:r>
            <a:endParaRPr lang="en-US" altLang="ja-JP" sz="1400" b="1">
              <a:latin typeface="BIZ UDゴシック" panose="020B0400000000000000" pitchFamily="49" charset="-128"/>
              <a:ea typeface="BIZ UDゴシック" panose="020B0400000000000000" pitchFamily="49" charset="-128"/>
              <a:cs typeface="Yu Gothic" pitchFamily="34" charset="-120"/>
            </a:endParaRPr>
          </a:p>
          <a:p>
            <a:pPr marL="0" indent="0" algn="ctr">
              <a:buNone/>
            </a:pPr>
            <a:r>
              <a:rPr lang="ja-JP" altLang="en-US" sz="1400" b="1">
                <a:latin typeface="BIZ UDゴシック" panose="020B0400000000000000" pitchFamily="49" charset="-128"/>
                <a:ea typeface="BIZ UDゴシック" panose="020B0400000000000000" pitchFamily="49" charset="-128"/>
                <a:cs typeface="Yu Gothic" pitchFamily="34" charset="-120"/>
              </a:rPr>
              <a:t>参入企業への支援の実施</a:t>
            </a:r>
          </a:p>
        </p:txBody>
      </p:sp>
      <p:sp>
        <p:nvSpPr>
          <p:cNvPr id="57" name="Shape 57"/>
          <p:cNvSpPr/>
          <p:nvPr/>
        </p:nvSpPr>
        <p:spPr>
          <a:xfrm>
            <a:off x="2173224" y="2918579"/>
            <a:ext cx="2743200" cy="760000"/>
          </a:xfrm>
          <a:prstGeom prst="roundRect">
            <a:avLst>
              <a:gd name="adj" fmla="val 6818"/>
            </a:avLst>
          </a:prstGeom>
          <a:solidFill>
            <a:srgbClr val="DEEBF7"/>
          </a:solidFill>
          <a:ln w="12700">
            <a:solidFill>
              <a:srgbClr val="DEEBF7"/>
            </a:solidFill>
            <a:prstDash val="solid"/>
          </a:ln>
        </p:spPr>
        <p:txBody>
          <a:bodyPr/>
          <a:lstStyle/>
          <a:p>
            <a:endParaRPr lang="ja-JP" altLang="en-US" sz="1400">
              <a:latin typeface="BIZ UDゴシック" panose="020B0400000000000000" pitchFamily="49" charset="-128"/>
              <a:ea typeface="BIZ UDゴシック" panose="020B0400000000000000" pitchFamily="49" charset="-128"/>
              <a:cs typeface="Yu Gothic" pitchFamily="34" charset="-120"/>
            </a:endParaRPr>
          </a:p>
        </p:txBody>
      </p:sp>
      <p:sp>
        <p:nvSpPr>
          <p:cNvPr id="58" name="Text 58"/>
          <p:cNvSpPr/>
          <p:nvPr/>
        </p:nvSpPr>
        <p:spPr>
          <a:xfrm>
            <a:off x="2218944" y="2918579"/>
            <a:ext cx="2651760" cy="760000"/>
          </a:xfrm>
          <a:prstGeom prst="rect">
            <a:avLst/>
          </a:prstGeom>
          <a:noFill/>
          <a:ln/>
        </p:spPr>
        <p:txBody>
          <a:bodyPr wrap="square" lIns="127" tIns="127" rIns="127" bIns="127" rtlCol="0" anchor="ctr">
            <a:normAutofit/>
          </a:bodyPr>
          <a:lstStyle/>
          <a:p>
            <a:pPr marL="0" indent="0" algn="ctr">
              <a:buNone/>
            </a:pPr>
            <a:r>
              <a:rPr lang="ja-JP" altLang="en-US" sz="1200" b="1">
                <a:latin typeface="BIZ UDゴシック" panose="020B0400000000000000" pitchFamily="49" charset="-128"/>
                <a:ea typeface="BIZ UDゴシック" panose="020B0400000000000000" pitchFamily="49" charset="-128"/>
                <a:cs typeface="Yu Gothic" pitchFamily="34" charset="-120"/>
              </a:rPr>
              <a:t>バイオものづくり製品製造事業者と</a:t>
            </a:r>
            <a:endParaRPr lang="en-US" altLang="ja-JP" sz="1200" b="1">
              <a:latin typeface="BIZ UDゴシック" panose="020B0400000000000000" pitchFamily="49" charset="-128"/>
              <a:ea typeface="BIZ UDゴシック" panose="020B0400000000000000" pitchFamily="49" charset="-128"/>
              <a:cs typeface="Yu Gothic" pitchFamily="34" charset="-120"/>
            </a:endParaRPr>
          </a:p>
          <a:p>
            <a:pPr marL="0" indent="0" algn="ctr">
              <a:buNone/>
            </a:pPr>
            <a:r>
              <a:rPr lang="ja-JP" altLang="en-US" sz="1200" b="1">
                <a:latin typeface="BIZ UDゴシック" panose="020B0400000000000000" pitchFamily="49" charset="-128"/>
                <a:ea typeface="BIZ UDゴシック" panose="020B0400000000000000" pitchFamily="49" charset="-128"/>
                <a:cs typeface="Yu Gothic" pitchFamily="34" charset="-120"/>
              </a:rPr>
              <a:t>最終製品製造事業者等の</a:t>
            </a:r>
          </a:p>
          <a:p>
            <a:pPr marL="0" indent="0" algn="ctr">
              <a:buNone/>
            </a:pPr>
            <a:r>
              <a:rPr lang="ja-JP" altLang="en-US" sz="1200" b="1">
                <a:latin typeface="BIZ UDゴシック" panose="020B0400000000000000" pitchFamily="49" charset="-128"/>
                <a:ea typeface="BIZ UDゴシック" panose="020B0400000000000000" pitchFamily="49" charset="-128"/>
                <a:cs typeface="Yu Gothic" pitchFamily="34" charset="-120"/>
              </a:rPr>
              <a:t>マッチング方策検討・試行</a:t>
            </a:r>
          </a:p>
        </p:txBody>
      </p:sp>
      <p:sp>
        <p:nvSpPr>
          <p:cNvPr id="59" name="Shape 59"/>
          <p:cNvSpPr/>
          <p:nvPr/>
        </p:nvSpPr>
        <p:spPr>
          <a:xfrm>
            <a:off x="5007864" y="2918579"/>
            <a:ext cx="6414516" cy="760000"/>
          </a:xfrm>
          <a:prstGeom prst="roundRect">
            <a:avLst>
              <a:gd name="adj" fmla="val 6818"/>
            </a:avLst>
          </a:prstGeom>
          <a:solidFill>
            <a:srgbClr val="DEEBF7"/>
          </a:solidFill>
          <a:ln w="12700">
            <a:solidFill>
              <a:srgbClr val="DEEB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60" name="Text 60"/>
          <p:cNvSpPr/>
          <p:nvPr/>
        </p:nvSpPr>
        <p:spPr>
          <a:xfrm>
            <a:off x="5053584" y="2918579"/>
            <a:ext cx="6309360" cy="760000"/>
          </a:xfrm>
          <a:prstGeom prst="rect">
            <a:avLst/>
          </a:prstGeom>
          <a:noFill/>
          <a:ln/>
        </p:spPr>
        <p:txBody>
          <a:bodyPr wrap="square" lIns="127" tIns="127" rIns="127" bIns="127" rtlCol="0" anchor="ctr">
            <a:normAutofit/>
          </a:bodyPr>
          <a:lstStyle/>
          <a:p>
            <a:pPr marL="0" indent="0" algn="ctr">
              <a:buNone/>
            </a:pPr>
            <a:r>
              <a:rPr lang="ja-JP" altLang="en-US" sz="1400" b="1" dirty="0">
                <a:latin typeface="BIZ UDゴシック" panose="020B0400000000000000" pitchFamily="49" charset="-128"/>
                <a:ea typeface="BIZ UDゴシック" panose="020B0400000000000000" pitchFamily="49" charset="-128"/>
                <a:cs typeface="Yu Gothic" pitchFamily="34" charset="-120"/>
              </a:rPr>
              <a:t>関係都道府県・市町村でのマッチング方策展開</a:t>
            </a:r>
          </a:p>
          <a:p>
            <a:pPr marL="0" indent="0" algn="ctr">
              <a:buNone/>
            </a:pPr>
            <a:r>
              <a:rPr lang="ja-JP" altLang="en-US" sz="1400" b="1" dirty="0">
                <a:latin typeface="BIZ UDゴシック" panose="020B0400000000000000" pitchFamily="49" charset="-128"/>
                <a:ea typeface="BIZ UDゴシック" panose="020B0400000000000000" pitchFamily="49" charset="-128"/>
                <a:cs typeface="Yu Gothic" pitchFamily="34" charset="-120"/>
              </a:rPr>
              <a:t>順次見直し、全国展開へ</a:t>
            </a:r>
          </a:p>
        </p:txBody>
      </p:sp>
      <p:sp>
        <p:nvSpPr>
          <p:cNvPr id="61" name="Shape 61"/>
          <p:cNvSpPr/>
          <p:nvPr/>
        </p:nvSpPr>
        <p:spPr>
          <a:xfrm>
            <a:off x="2173224" y="3818579"/>
            <a:ext cx="9249156" cy="580000"/>
          </a:xfrm>
          <a:prstGeom prst="roundRect">
            <a:avLst>
              <a:gd name="adj" fmla="val 6818"/>
            </a:avLst>
          </a:prstGeom>
          <a:solidFill>
            <a:srgbClr val="DEEBF7"/>
          </a:solidFill>
          <a:ln w="12700">
            <a:solidFill>
              <a:srgbClr val="DEEBF7"/>
            </a:solidFill>
            <a:prstDash val="solid"/>
          </a:ln>
        </p:spPr>
        <p:txBody>
          <a:bodyPr/>
          <a:lstStyle/>
          <a:p>
            <a:endParaRPr lang="ja-JP" altLang="en-US" sz="1400">
              <a:latin typeface="BIZ UDゴシック" panose="020B0400000000000000" pitchFamily="49" charset="-128"/>
              <a:ea typeface="BIZ UDゴシック" panose="020B0400000000000000" pitchFamily="49" charset="-128"/>
              <a:cs typeface="Yu Gothic" pitchFamily="34" charset="-120"/>
            </a:endParaRPr>
          </a:p>
        </p:txBody>
      </p:sp>
      <p:sp>
        <p:nvSpPr>
          <p:cNvPr id="62" name="Text 62"/>
          <p:cNvSpPr/>
          <p:nvPr/>
        </p:nvSpPr>
        <p:spPr>
          <a:xfrm>
            <a:off x="2218944" y="3818579"/>
            <a:ext cx="9144000" cy="580000"/>
          </a:xfrm>
          <a:prstGeom prst="rect">
            <a:avLst/>
          </a:prstGeom>
          <a:noFill/>
          <a:ln/>
        </p:spPr>
        <p:txBody>
          <a:bodyPr wrap="square" lIns="127" tIns="127" rIns="127" bIns="127" rtlCol="0" anchor="ctr">
            <a:normAutofit/>
          </a:bodyPr>
          <a:lstStyle/>
          <a:p>
            <a:pPr marL="0" indent="0" algn="ctr">
              <a:buNone/>
            </a:pPr>
            <a:r>
              <a:rPr lang="ja-JP" altLang="en-US" sz="1400" b="1">
                <a:latin typeface="BIZ UDゴシック" panose="020B0400000000000000" pitchFamily="49" charset="-128"/>
                <a:ea typeface="BIZ UDゴシック" panose="020B0400000000000000" pitchFamily="49" charset="-128"/>
                <a:cs typeface="Yu Gothic" pitchFamily="34" charset="-120"/>
              </a:rPr>
              <a:t>バイオものづくりに関するイベントの実施</a:t>
            </a:r>
          </a:p>
        </p:txBody>
      </p:sp>
      <p:sp>
        <p:nvSpPr>
          <p:cNvPr id="63" name="Shape 63"/>
          <p:cNvSpPr/>
          <p:nvPr/>
        </p:nvSpPr>
        <p:spPr>
          <a:xfrm>
            <a:off x="2173224" y="4538579"/>
            <a:ext cx="2743200" cy="780000"/>
          </a:xfrm>
          <a:prstGeom prst="roundRect">
            <a:avLst>
              <a:gd name="adj" fmla="val 6818"/>
            </a:avLst>
          </a:prstGeom>
          <a:solidFill>
            <a:srgbClr val="DEEBF7"/>
          </a:solidFill>
          <a:ln w="12700">
            <a:solidFill>
              <a:srgbClr val="DEEB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cs typeface="Yu Gothic" pitchFamily="34" charset="-120"/>
            </a:endParaRPr>
          </a:p>
        </p:txBody>
      </p:sp>
      <p:sp>
        <p:nvSpPr>
          <p:cNvPr id="64" name="Text 64"/>
          <p:cNvSpPr/>
          <p:nvPr/>
        </p:nvSpPr>
        <p:spPr>
          <a:xfrm>
            <a:off x="2218944" y="4538579"/>
            <a:ext cx="2651760" cy="780000"/>
          </a:xfrm>
          <a:prstGeom prst="rect">
            <a:avLst/>
          </a:prstGeom>
          <a:noFill/>
          <a:ln/>
        </p:spPr>
        <p:txBody>
          <a:bodyPr wrap="square" lIns="127" tIns="127" rIns="127" bIns="127" rtlCol="0" anchor="ctr">
            <a:noAutofit/>
          </a:bodyPr>
          <a:lstStyle/>
          <a:p>
            <a:pPr marL="0" indent="0" algn="ctr">
              <a:buNone/>
            </a:pPr>
            <a:r>
              <a:rPr lang="ja-JP" altLang="en-US" sz="1200" b="1">
                <a:latin typeface="BIZ UDゴシック" panose="020B0400000000000000" pitchFamily="49" charset="-128"/>
                <a:ea typeface="BIZ UDゴシック" panose="020B0400000000000000" pitchFamily="49" charset="-128"/>
                <a:cs typeface="Yu Gothic" pitchFamily="34" charset="-120"/>
              </a:rPr>
              <a:t>公共調達を活用した需要創出</a:t>
            </a:r>
          </a:p>
          <a:p>
            <a:pPr marL="0" indent="0" algn="ctr">
              <a:buNone/>
            </a:pPr>
            <a:r>
              <a:rPr lang="ja-JP" altLang="en-US" sz="1200" b="1">
                <a:latin typeface="BIZ UDゴシック" panose="020B0400000000000000" pitchFamily="49" charset="-128"/>
                <a:ea typeface="BIZ UDゴシック" panose="020B0400000000000000" pitchFamily="49" charset="-128"/>
                <a:cs typeface="Yu Gothic" pitchFamily="34" charset="-120"/>
              </a:rPr>
              <a:t>購入事業者へのインセンティブ付与、グリーン調達方針への盛込等の検討・導入</a:t>
            </a:r>
          </a:p>
        </p:txBody>
      </p:sp>
      <p:sp>
        <p:nvSpPr>
          <p:cNvPr id="65" name="Shape 65"/>
          <p:cNvSpPr/>
          <p:nvPr/>
        </p:nvSpPr>
        <p:spPr>
          <a:xfrm>
            <a:off x="5007864" y="4538579"/>
            <a:ext cx="2743200" cy="780000"/>
          </a:xfrm>
          <a:prstGeom prst="roundRect">
            <a:avLst>
              <a:gd name="adj" fmla="val 6818"/>
            </a:avLst>
          </a:prstGeom>
          <a:solidFill>
            <a:srgbClr val="DEEBF7"/>
          </a:solidFill>
          <a:ln w="12700">
            <a:solidFill>
              <a:srgbClr val="DEEB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66" name="Text 66"/>
          <p:cNvSpPr/>
          <p:nvPr/>
        </p:nvSpPr>
        <p:spPr>
          <a:xfrm>
            <a:off x="5053584" y="4538579"/>
            <a:ext cx="2651760" cy="780000"/>
          </a:xfrm>
          <a:prstGeom prst="rect">
            <a:avLst/>
          </a:prstGeom>
          <a:noFill/>
          <a:ln/>
        </p:spPr>
        <p:txBody>
          <a:bodyPr wrap="square" lIns="127" tIns="127" rIns="127" bIns="127" rtlCol="0" anchor="ctr">
            <a:normAutofit/>
          </a:bodyPr>
          <a:lstStyle/>
          <a:p>
            <a:pPr marL="0" indent="0" algn="ctr">
              <a:buNone/>
            </a:pPr>
            <a:r>
              <a:rPr lang="ja-JP" altLang="en-US" sz="1400" b="1" dirty="0">
                <a:latin typeface="BIZ UDゴシック" panose="020B0400000000000000" pitchFamily="49" charset="-128"/>
                <a:ea typeface="BIZ UDゴシック" panose="020B0400000000000000" pitchFamily="49" charset="-128"/>
                <a:cs typeface="Yu Gothic" pitchFamily="34" charset="-120"/>
              </a:rPr>
              <a:t>関西圏自治体へ展開</a:t>
            </a:r>
          </a:p>
        </p:txBody>
      </p:sp>
      <p:sp>
        <p:nvSpPr>
          <p:cNvPr id="68" name="Text 68"/>
          <p:cNvSpPr/>
          <p:nvPr/>
        </p:nvSpPr>
        <p:spPr>
          <a:xfrm>
            <a:off x="7869936" y="4546335"/>
            <a:ext cx="3552444" cy="780000"/>
          </a:xfrm>
          <a:prstGeom prst="roundRect">
            <a:avLst/>
          </a:prstGeom>
          <a:solidFill>
            <a:srgbClr val="DEEBF7"/>
          </a:solidFill>
          <a:ln w="12700">
            <a:solidFill>
              <a:srgbClr val="DEEBF7"/>
            </a:solidFill>
            <a:prstDash val="solid"/>
          </a:ln>
        </p:spPr>
        <p:txBody>
          <a:bodyPr anchor="ctr"/>
          <a:lstStyle/>
          <a:p>
            <a:pPr algn="ctr"/>
            <a:r>
              <a:rPr lang="ja-JP" altLang="en-US" sz="1400" b="1">
                <a:latin typeface="BIZ UDゴシック" panose="020B0400000000000000" pitchFamily="49" charset="-128"/>
                <a:ea typeface="BIZ UDゴシック" panose="020B0400000000000000" pitchFamily="49" charset="-128"/>
              </a:rPr>
              <a:t>全国自治体へ展開</a:t>
            </a:r>
          </a:p>
        </p:txBody>
      </p:sp>
      <p:grpSp>
        <p:nvGrpSpPr>
          <p:cNvPr id="73" name="グループ化 72">
            <a:extLst>
              <a:ext uri="{FF2B5EF4-FFF2-40B4-BE49-F238E27FC236}">
                <a16:creationId xmlns:a16="http://schemas.microsoft.com/office/drawing/2014/main" id="{FE188521-4BA1-634F-804D-9809C8F634B7}"/>
              </a:ext>
            </a:extLst>
          </p:cNvPr>
          <p:cNvGrpSpPr/>
          <p:nvPr/>
        </p:nvGrpSpPr>
        <p:grpSpPr>
          <a:xfrm>
            <a:off x="280416" y="5797700"/>
            <a:ext cx="11631168" cy="899998"/>
            <a:chOff x="554182" y="5619395"/>
            <a:chExt cx="11058698" cy="899998"/>
          </a:xfrm>
        </p:grpSpPr>
        <p:sp>
          <p:nvSpPr>
            <p:cNvPr id="71" name="四角形: 角を丸くする 70">
              <a:extLst>
                <a:ext uri="{FF2B5EF4-FFF2-40B4-BE49-F238E27FC236}">
                  <a16:creationId xmlns:a16="http://schemas.microsoft.com/office/drawing/2014/main" id="{BB0A8F21-743D-6649-B8E5-F742CB06AD96}"/>
                </a:ext>
              </a:extLst>
            </p:cNvPr>
            <p:cNvSpPr/>
            <p:nvPr/>
          </p:nvSpPr>
          <p:spPr>
            <a:xfrm>
              <a:off x="554182" y="5619395"/>
              <a:ext cx="11058698" cy="899998"/>
            </a:xfrm>
            <a:prstGeom prst="roundRect">
              <a:avLst/>
            </a:prstGeom>
            <a:solidFill>
              <a:schemeClr val="bg1"/>
            </a:solidFill>
            <a:ln>
              <a:solidFill>
                <a:srgbClr val="E6E6E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テキスト ボックス 59">
              <a:extLst>
                <a:ext uri="{FF2B5EF4-FFF2-40B4-BE49-F238E27FC236}">
                  <a16:creationId xmlns:a16="http://schemas.microsoft.com/office/drawing/2014/main" id="{FF568210-F2DD-9F9C-2D88-9A9E298AFABB}"/>
                </a:ext>
              </a:extLst>
            </p:cNvPr>
            <p:cNvSpPr txBox="1"/>
            <p:nvPr/>
          </p:nvSpPr>
          <p:spPr>
            <a:xfrm>
              <a:off x="870258" y="5754117"/>
              <a:ext cx="10417766" cy="646331"/>
            </a:xfrm>
            <a:prstGeom prst="rect">
              <a:avLst/>
            </a:prstGeom>
            <a:noFill/>
          </p:spPr>
          <p:txBody>
            <a:bodyPr wrap="square">
              <a:spAutoFit/>
            </a:bodyPr>
            <a:lstStyle/>
            <a:p>
              <a:pPr marL="171450" indent="-171450">
                <a:buFont typeface="BIZ UDゴシック" panose="020B0400000000000000" pitchFamily="49" charset="-128"/>
                <a:buChar char="※"/>
              </a:pPr>
              <a:r>
                <a:rPr lang="en-US" altLang="ja-JP" sz="1200" dirty="0" err="1">
                  <a:latin typeface="BIZ UDゴシック" panose="020B0400000000000000" pitchFamily="49" charset="-128"/>
                  <a:ea typeface="BIZ UDゴシック" panose="020B0400000000000000" pitchFamily="49" charset="-128"/>
                  <a:cs typeface="Yu Gothic" pitchFamily="34" charset="-120"/>
                </a:rPr>
                <a:t>戦略産業クラスター計画</a:t>
              </a:r>
              <a:r>
                <a:rPr lang="ja-JP" altLang="en-US" sz="1200" dirty="0">
                  <a:latin typeface="BIZ UDゴシック" panose="020B0400000000000000" pitchFamily="49" charset="-128"/>
                  <a:ea typeface="BIZ UDゴシック" panose="020B0400000000000000" pitchFamily="49" charset="-128"/>
                  <a:cs typeface="Yu Gothic" pitchFamily="34" charset="-120"/>
                </a:rPr>
                <a:t>（兵庫県神戸市）</a:t>
              </a:r>
              <a:r>
                <a:rPr lang="en-US" altLang="ja-JP" sz="1200" dirty="0">
                  <a:latin typeface="BIZ UDゴシック" panose="020B0400000000000000" pitchFamily="49" charset="-128"/>
                  <a:ea typeface="BIZ UDゴシック" panose="020B0400000000000000" pitchFamily="49" charset="-128"/>
                  <a:cs typeface="Yu Gothic" pitchFamily="34" charset="-120"/>
                </a:rPr>
                <a:t>、</a:t>
              </a:r>
              <a:r>
                <a:rPr lang="en-US" altLang="ja-JP" sz="1200" dirty="0" err="1">
                  <a:latin typeface="BIZ UDゴシック" panose="020B0400000000000000" pitchFamily="49" charset="-128"/>
                  <a:ea typeface="BIZ UDゴシック" panose="020B0400000000000000" pitchFamily="49" charset="-128"/>
                  <a:cs typeface="Yu Gothic" pitchFamily="34" charset="-120"/>
                </a:rPr>
                <a:t>輝くいのちのものづくり推進宣言自治体</a:t>
              </a:r>
              <a:r>
                <a:rPr lang="ja-JP" altLang="en-US" sz="1200" dirty="0">
                  <a:latin typeface="BIZ UDゴシック" panose="020B0400000000000000" pitchFamily="49" charset="-128"/>
                  <a:ea typeface="BIZ UDゴシック" panose="020B0400000000000000" pitchFamily="49" charset="-128"/>
                  <a:cs typeface="Yu Gothic" pitchFamily="34" charset="-120"/>
                </a:rPr>
                <a:t>（奈良県田原本町、滋賀県長浜市）</a:t>
              </a:r>
              <a:r>
                <a:rPr lang="en-US" altLang="ja-JP" sz="1200" dirty="0">
                  <a:latin typeface="BIZ UDゴシック" panose="020B0400000000000000" pitchFamily="49" charset="-128"/>
                  <a:ea typeface="BIZ UDゴシック" panose="020B0400000000000000" pitchFamily="49" charset="-128"/>
                  <a:cs typeface="Yu Gothic" pitchFamily="34" charset="-120"/>
                </a:rPr>
                <a:t>、</a:t>
              </a:r>
              <a:r>
                <a:rPr lang="ja-JP" altLang="en-US" sz="1200" dirty="0">
                  <a:latin typeface="BIZ UDゴシック" panose="020B0400000000000000" pitchFamily="49" charset="-128"/>
                  <a:ea typeface="BIZ UDゴシック" panose="020B0400000000000000" pitchFamily="49" charset="-128"/>
                  <a:cs typeface="Yu Gothic" pitchFamily="34" charset="-120"/>
                </a:rPr>
                <a:t>バイオコミュニティ関西バイオものづくりステアリングコミッティ等関係する取り組みを行っている主体と連携して取り組む。</a:t>
              </a:r>
              <a:br>
                <a:rPr lang="en-US" altLang="ja-JP" sz="1200" dirty="0">
                  <a:latin typeface="BIZ UDゴシック" panose="020B0400000000000000" pitchFamily="49" charset="-128"/>
                  <a:ea typeface="BIZ UDゴシック" panose="020B0400000000000000" pitchFamily="49" charset="-128"/>
                  <a:cs typeface="Yu Gothic" pitchFamily="34" charset="-120"/>
                </a:rPr>
              </a:br>
              <a:r>
                <a:rPr lang="ja-JP" altLang="en-US" sz="1200" dirty="0">
                  <a:latin typeface="BIZ UDゴシック" panose="020B0400000000000000" pitchFamily="49" charset="-128"/>
                  <a:ea typeface="BIZ UDゴシック" panose="020B0400000000000000" pitchFamily="49" charset="-128"/>
                </a:rPr>
                <a:t>注）自治体名は</a:t>
              </a:r>
              <a:r>
                <a:rPr lang="en-US" altLang="ja-JP" sz="1200" dirty="0">
                  <a:latin typeface="BIZ UDゴシック" panose="020B0400000000000000" pitchFamily="49" charset="-128"/>
                  <a:ea typeface="BIZ UDゴシック" panose="020B0400000000000000" pitchFamily="49" charset="-128"/>
                </a:rPr>
                <a:t>2026</a:t>
              </a:r>
              <a:r>
                <a:rPr lang="ja-JP" altLang="en-US" sz="1200" dirty="0">
                  <a:latin typeface="BIZ UDゴシック" panose="020B0400000000000000" pitchFamily="49" charset="-128"/>
                  <a:ea typeface="BIZ UDゴシック" panose="020B0400000000000000" pitchFamily="49" charset="-128"/>
                </a:rPr>
                <a:t>年</a:t>
              </a:r>
              <a:r>
                <a:rPr lang="en-US" altLang="ja-JP" sz="1200" dirty="0">
                  <a:latin typeface="BIZ UDゴシック" panose="020B0400000000000000" pitchFamily="49" charset="-128"/>
                  <a:ea typeface="BIZ UDゴシック" panose="020B0400000000000000" pitchFamily="49" charset="-128"/>
                </a:rPr>
                <a:t>7</a:t>
              </a:r>
              <a:r>
                <a:rPr lang="ja-JP" altLang="en-US" sz="1200" dirty="0">
                  <a:latin typeface="BIZ UDゴシック" panose="020B0400000000000000" pitchFamily="49" charset="-128"/>
                  <a:ea typeface="BIZ UDゴシック" panose="020B0400000000000000" pitchFamily="49" charset="-128"/>
                </a:rPr>
                <a:t>月時点</a:t>
              </a:r>
            </a:p>
          </p:txBody>
        </p:sp>
      </p:grpSp>
      <p:sp>
        <p:nvSpPr>
          <p:cNvPr id="82" name="テキスト ボックス 81">
            <a:extLst>
              <a:ext uri="{FF2B5EF4-FFF2-40B4-BE49-F238E27FC236}">
                <a16:creationId xmlns:a16="http://schemas.microsoft.com/office/drawing/2014/main" id="{002785CC-AD2E-D9E6-9985-FEDA6866AD6B}"/>
              </a:ext>
            </a:extLst>
          </p:cNvPr>
          <p:cNvSpPr txBox="1"/>
          <p:nvPr/>
        </p:nvSpPr>
        <p:spPr>
          <a:xfrm>
            <a:off x="339905" y="808671"/>
            <a:ext cx="4231702" cy="369332"/>
          </a:xfrm>
          <a:prstGeom prst="rect">
            <a:avLst/>
          </a:prstGeom>
          <a:noFill/>
        </p:spPr>
        <p:txBody>
          <a:bodyPr wrap="square">
            <a:spAutoFit/>
          </a:bodyPr>
          <a:lstStyle/>
          <a:p>
            <a:r>
              <a:rPr lang="ja-JP" altLang="en-US">
                <a:latin typeface="BIZ UDPゴシック" panose="020B0400000000000000" pitchFamily="50" charset="-128"/>
                <a:ea typeface="BIZ UDPゴシック" panose="020B0400000000000000" pitchFamily="50" charset="-128"/>
              </a:rPr>
              <a:t>＜ロードマップ＞</a:t>
            </a:r>
          </a:p>
        </p:txBody>
      </p:sp>
      <p:sp>
        <p:nvSpPr>
          <p:cNvPr id="7" name="テキスト ボックス 6">
            <a:extLst>
              <a:ext uri="{FF2B5EF4-FFF2-40B4-BE49-F238E27FC236}">
                <a16:creationId xmlns:a16="http://schemas.microsoft.com/office/drawing/2014/main" id="{CB0ADB04-B2DB-6A9E-467E-A257B749AD64}"/>
              </a:ext>
            </a:extLst>
          </p:cNvPr>
          <p:cNvSpPr txBox="1"/>
          <p:nvPr/>
        </p:nvSpPr>
        <p:spPr>
          <a:xfrm>
            <a:off x="11875484" y="6525069"/>
            <a:ext cx="332509" cy="307777"/>
          </a:xfrm>
          <a:prstGeom prst="rect">
            <a:avLst/>
          </a:prstGeom>
          <a:noFill/>
        </p:spPr>
        <p:txBody>
          <a:bodyPr wrap="square" rtlCol="0">
            <a:spAutoFit/>
          </a:bodyPr>
          <a:lstStyle/>
          <a:p>
            <a:r>
              <a:rPr kumimoji="1" lang="ja-JP" altLang="en-US" sz="1400" dirty="0">
                <a:solidFill>
                  <a:schemeClr val="bg1">
                    <a:lumMod val="50000"/>
                  </a:schemeClr>
                </a:solidFill>
                <a:latin typeface="BIZ UDPゴシック" panose="020B0400000000000000" pitchFamily="50" charset="-128"/>
                <a:ea typeface="BIZ UDPゴシック" panose="020B0400000000000000" pitchFamily="50" charset="-128"/>
              </a:rPr>
              <a:t>８</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4421</Words>
  <Application>Microsoft Office PowerPoint</Application>
  <PresentationFormat>ワイド画面</PresentationFormat>
  <Paragraphs>463</Paragraphs>
  <Slides>19</Slides>
  <Notes>14</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19</vt:i4>
      </vt:variant>
    </vt:vector>
  </HeadingPairs>
  <TitlesOfParts>
    <vt:vector size="30" baseType="lpstr">
      <vt:lpstr>BIZ UDPゴシック</vt:lpstr>
      <vt:lpstr>BIZ UDゴシック</vt:lpstr>
      <vt:lpstr>メイリオ</vt:lpstr>
      <vt:lpstr>游ゴシック</vt:lpstr>
      <vt:lpstr>游ゴシック Light</vt:lpstr>
      <vt:lpstr>arial</vt:lpstr>
      <vt:lpstr>arial</vt:lpstr>
      <vt:lpstr>Calibri</vt:lpstr>
      <vt:lpstr>Segoe UI</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バイオコミュニティ関西　 関西バイオものづくりステアリングコミッティ委員一覧</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2026-08-21T02:43:38Z</dcterms:modified>
</cp:coreProperties>
</file>