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49" r:id="rId1"/>
  </p:sldMasterIdLst>
  <p:notesMasterIdLst>
    <p:notesMasterId r:id="rId13"/>
  </p:notesMasterIdLst>
  <p:sldIdLst>
    <p:sldId id="2147472613" r:id="rId2"/>
    <p:sldId id="2147472614" r:id="rId3"/>
    <p:sldId id="2147472615" r:id="rId4"/>
    <p:sldId id="2147472616" r:id="rId5"/>
    <p:sldId id="2147472617" r:id="rId6"/>
    <p:sldId id="2147472618" r:id="rId7"/>
    <p:sldId id="2147472619" r:id="rId8"/>
    <p:sldId id="2147472637" r:id="rId9"/>
    <p:sldId id="2147472621" r:id="rId10"/>
    <p:sldId id="2147472622" r:id="rId11"/>
    <p:sldId id="2147472623"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4D6AFD"/>
    <a:srgbClr val="C55A11"/>
    <a:srgbClr val="DE6522"/>
    <a:srgbClr val="A6A6A6"/>
    <a:srgbClr val="7F7F7F"/>
    <a:srgbClr val="EE462A"/>
    <a:srgbClr val="ED8137"/>
    <a:srgbClr val="FC1075"/>
    <a:srgbClr val="FF8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DD941C-E81C-42DE-A9F9-F0B45D9F91F3}" v="1" dt="2026-06-03T06:23:18.44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32" y="60"/>
      </p:cViewPr>
      <p:guideLst>
        <p:guide orient="horz" pos="2137"/>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621" cy="494813"/>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3" y="1"/>
            <a:ext cx="2918621" cy="494813"/>
          </a:xfrm>
          <a:prstGeom prst="rect">
            <a:avLst/>
          </a:prstGeom>
        </p:spPr>
        <p:txBody>
          <a:bodyPr vert="horz" lIns="90638" tIns="45318" rIns="90638" bIns="45318" rtlCol="0"/>
          <a:lstStyle>
            <a:lvl1pPr algn="r">
              <a:defRPr sz="1200"/>
            </a:lvl1pPr>
          </a:lstStyle>
          <a:p>
            <a:fld id="{91F963D6-106B-4687-99C6-8E82B63E4B49}" type="datetimeFigureOut">
              <a:rPr kumimoji="1" lang="ja-JP" altLang="en-US" smtClean="0"/>
              <a:t>2026/6/5</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673891" y="4747997"/>
            <a:ext cx="5387982" cy="3884437"/>
          </a:xfrm>
          <a:prstGeom prst="rect">
            <a:avLst/>
          </a:prstGeom>
        </p:spPr>
        <p:txBody>
          <a:bodyPr vert="horz" lIns="90638" tIns="45318" rIns="90638" bIns="45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502"/>
            <a:ext cx="2918621" cy="494813"/>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3" y="9371502"/>
            <a:ext cx="2918621" cy="494813"/>
          </a:xfrm>
          <a:prstGeom prst="rect">
            <a:avLst/>
          </a:prstGeom>
        </p:spPr>
        <p:txBody>
          <a:bodyPr vert="horz" lIns="90638" tIns="45318" rIns="90638" bIns="45318" rtlCol="0" anchor="b"/>
          <a:lstStyle>
            <a:lvl1pPr algn="r">
              <a:defRPr sz="1200"/>
            </a:lvl1pPr>
          </a:lstStyle>
          <a:p>
            <a:fld id="{9560B144-0FED-4400-8E78-4E2BFE01BECC}" type="slidenum">
              <a:rPr kumimoji="1" lang="ja-JP" altLang="en-US" smtClean="0"/>
              <a:t>‹#›</a:t>
            </a:fld>
            <a:endParaRPr kumimoji="1" lang="ja-JP" altLang="en-US"/>
          </a:p>
        </p:txBody>
      </p:sp>
    </p:spTree>
    <p:extLst>
      <p:ext uri="{BB962C8B-B14F-4D97-AF65-F5344CB8AC3E}">
        <p14:creationId xmlns:p14="http://schemas.microsoft.com/office/powerpoint/2010/main" val="19880968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B56D-6283-A7A8-D123-511A0CE578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B5C6AAB-F373-1914-08F9-DBC52BAE72A7}"/>
              </a:ext>
            </a:extLst>
          </p:cNvPr>
          <p:cNvSpPr>
            <a:spLocks noGrp="1" noRot="1" noChangeAspect="1"/>
          </p:cNvSpPr>
          <p:nvPr>
            <p:ph type="sldImg"/>
          </p:nvPr>
        </p:nvSpPr>
        <p:spPr>
          <a:xfrm>
            <a:off x="422275" y="1243013"/>
            <a:ext cx="5962650" cy="3354387"/>
          </a:xfrm>
        </p:spPr>
      </p:sp>
      <p:sp>
        <p:nvSpPr>
          <p:cNvPr id="3" name="ノート プレースホルダー 2">
            <a:extLst>
              <a:ext uri="{FF2B5EF4-FFF2-40B4-BE49-F238E27FC236}">
                <a16:creationId xmlns:a16="http://schemas.microsoft.com/office/drawing/2014/main" id="{264E0985-8068-F369-8AF2-B58B9C14033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B9CE393-83BA-E5FA-E6F5-7DBC3B70E2DE}"/>
              </a:ext>
            </a:extLst>
          </p:cNvPr>
          <p:cNvSpPr>
            <a:spLocks noGrp="1"/>
          </p:cNvSpPr>
          <p:nvPr>
            <p:ph type="sldNum" sz="quarter" idx="5"/>
          </p:nvPr>
        </p:nvSpPr>
        <p:spPr/>
        <p:txBody>
          <a:bodyPr/>
          <a:lstStyle/>
          <a:p>
            <a:pPr defTabSz="457166">
              <a:defRPr/>
            </a:pPr>
            <a:fld id="{9560B144-0FED-4400-8E78-4E2BFE01BECC}" type="slidenum">
              <a:rPr lang="ja-JP" altLang="en-US">
                <a:solidFill>
                  <a:prstClr val="black"/>
                </a:solidFill>
                <a:latin typeface="游ゴシック" panose="020F0502020204030204"/>
                <a:ea typeface="游ゴシック" panose="020B0400000000000000" pitchFamily="50" charset="-128"/>
              </a:rPr>
              <a:pPr defTabSz="457166">
                <a:defRPr/>
              </a:pPr>
              <a:t>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2901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F3666-E1C6-FC3D-8465-FA559801CE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ECABC3-3857-46A1-2657-DB88E71FB1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299C35A-9174-6C27-65B0-1E389626360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E482695-7DED-F8E1-8D7E-4817638C204D}"/>
              </a:ext>
            </a:extLst>
          </p:cNvPr>
          <p:cNvSpPr>
            <a:spLocks noGrp="1"/>
          </p:cNvSpPr>
          <p:nvPr>
            <p:ph type="sldNum" sz="quarter" idx="5"/>
          </p:nvPr>
        </p:nvSpPr>
        <p:spPr/>
        <p:txBody>
          <a:bodyPr/>
          <a:lstStyle/>
          <a:p>
            <a:fld id="{9560B144-0FED-4400-8E78-4E2BFE01BECC}" type="slidenum">
              <a:rPr kumimoji="1" lang="ja-JP" altLang="en-US" smtClean="0"/>
              <a:t>9</a:t>
            </a:fld>
            <a:endParaRPr kumimoji="1" lang="ja-JP" altLang="en-US"/>
          </a:p>
        </p:txBody>
      </p:sp>
    </p:spTree>
    <p:extLst>
      <p:ext uri="{BB962C8B-B14F-4D97-AF65-F5344CB8AC3E}">
        <p14:creationId xmlns:p14="http://schemas.microsoft.com/office/powerpoint/2010/main" val="3173400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0BF63-197B-0673-F33A-357CBC71306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E4830B-8718-B95F-9220-0E0543EA55E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E957B0-5094-95E2-808C-350EEE5AF28E}"/>
              </a:ext>
            </a:extLst>
          </p:cNvPr>
          <p:cNvSpPr>
            <a:spLocks noGrp="1"/>
          </p:cNvSpPr>
          <p:nvPr>
            <p:ph type="body" idx="1"/>
          </p:nvPr>
        </p:nvSpPr>
        <p:spPr/>
        <p:txBody>
          <a:bodyPr/>
          <a:lstStyle/>
          <a:p>
            <a:endParaRPr kumimoji="1" lang="en-US" altLang="ja-JP"/>
          </a:p>
        </p:txBody>
      </p:sp>
      <p:sp>
        <p:nvSpPr>
          <p:cNvPr id="4" name="スライド番号プレースホルダー 3">
            <a:extLst>
              <a:ext uri="{FF2B5EF4-FFF2-40B4-BE49-F238E27FC236}">
                <a16:creationId xmlns:a16="http://schemas.microsoft.com/office/drawing/2014/main" id="{12E1D871-A847-5A2D-6D00-B3CD73EF3677}"/>
              </a:ext>
            </a:extLst>
          </p:cNvPr>
          <p:cNvSpPr>
            <a:spLocks noGrp="1"/>
          </p:cNvSpPr>
          <p:nvPr>
            <p:ph type="sldNum" sz="quarter" idx="5"/>
          </p:nvPr>
        </p:nvSpPr>
        <p:spPr/>
        <p:txBody>
          <a:bodyPr/>
          <a:lstStyle/>
          <a:p>
            <a:pPr defTabSz="453188">
              <a:defRPr/>
            </a:pPr>
            <a:fld id="{9560B144-0FED-4400-8E78-4E2BFE01BECC}" type="slidenum">
              <a:rPr lang="ja-JP" altLang="en-US">
                <a:solidFill>
                  <a:prstClr val="black"/>
                </a:solidFill>
                <a:latin typeface="游ゴシック" panose="020F0502020204030204"/>
                <a:ea typeface="游ゴシック" panose="020B0400000000000000" pitchFamily="50" charset="-128"/>
              </a:rPr>
              <a:pPr defTabSz="453188">
                <a:defRPr/>
              </a:pPr>
              <a:t>10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6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26DEA-8A33-91DF-2758-B0D43E8743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F510F5-F848-1687-6661-38BDA246D8B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2E3806E-1E63-38F8-821E-DB3CE393EF7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C7469EF-81C8-60C6-BAF4-46E7E8CE7264}"/>
              </a:ext>
            </a:extLst>
          </p:cNvPr>
          <p:cNvSpPr>
            <a:spLocks noGrp="1"/>
          </p:cNvSpPr>
          <p:nvPr>
            <p:ph type="sldNum" sz="quarter" idx="5"/>
          </p:nvPr>
        </p:nvSpPr>
        <p:spPr/>
        <p:txBody>
          <a:bodyPr/>
          <a:lstStyle/>
          <a:p>
            <a:pPr defTabSz="457166">
              <a:defRPr/>
            </a:pPr>
            <a:fld id="{9560B144-0FED-4400-8E78-4E2BFE01BECC}" type="slidenum">
              <a:rPr lang="ja-JP" altLang="en-US">
                <a:solidFill>
                  <a:prstClr val="black"/>
                </a:solidFill>
                <a:latin typeface="游ゴシック" panose="020F0502020204030204"/>
                <a:ea typeface="游ゴシック" panose="020B0400000000000000" pitchFamily="50" charset="-128"/>
              </a:rPr>
              <a:pPr defTabSz="457166">
                <a:defRPr/>
              </a:pPr>
              <a:t>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2595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A56FA-CAB0-D7DC-EC73-B6B8460F8CB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42F397-DC15-27F5-4993-CF8D60BC4B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85B155-962B-33FF-38D0-EC7525848ADE}"/>
              </a:ext>
            </a:extLst>
          </p:cNvPr>
          <p:cNvSpPr>
            <a:spLocks noGrp="1"/>
          </p:cNvSpPr>
          <p:nvPr>
            <p:ph type="body" idx="1"/>
          </p:nvPr>
        </p:nvSpPr>
        <p:spPr/>
        <p:txBody>
          <a:bodyPr/>
          <a:lstStyle/>
          <a:p>
            <a:endParaRPr kumimoji="1" lang="en-US" altLang="ja-JP"/>
          </a:p>
        </p:txBody>
      </p:sp>
      <p:sp>
        <p:nvSpPr>
          <p:cNvPr id="4" name="スライド番号プレースホルダー 3">
            <a:extLst>
              <a:ext uri="{FF2B5EF4-FFF2-40B4-BE49-F238E27FC236}">
                <a16:creationId xmlns:a16="http://schemas.microsoft.com/office/drawing/2014/main" id="{F2A8FFEA-A745-5660-EE1E-86A2603A907C}"/>
              </a:ext>
            </a:extLst>
          </p:cNvPr>
          <p:cNvSpPr>
            <a:spLocks noGrp="1"/>
          </p:cNvSpPr>
          <p:nvPr>
            <p:ph type="sldNum" sz="quarter" idx="5"/>
          </p:nvPr>
        </p:nvSpPr>
        <p:spPr/>
        <p:txBody>
          <a:bodyPr/>
          <a:lstStyle/>
          <a:p>
            <a:fld id="{9560B144-0FED-4400-8E78-4E2BFE01BECC}" type="slidenum">
              <a:rPr kumimoji="1" lang="ja-JP" altLang="en-US" smtClean="0"/>
              <a:t>2</a:t>
            </a:fld>
            <a:endParaRPr kumimoji="1" lang="ja-JP" altLang="en-US"/>
          </a:p>
        </p:txBody>
      </p:sp>
    </p:spTree>
    <p:extLst>
      <p:ext uri="{BB962C8B-B14F-4D97-AF65-F5344CB8AC3E}">
        <p14:creationId xmlns:p14="http://schemas.microsoft.com/office/powerpoint/2010/main" val="134056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99668-82AC-92A2-D81D-8876A52B8A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84CCDA-C9F2-0AC6-C27D-5FD5BD74767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3B2BD98-FE69-6142-FC47-DF0AFB77972A}"/>
              </a:ext>
            </a:extLst>
          </p:cNvPr>
          <p:cNvSpPr>
            <a:spLocks noGrp="1"/>
          </p:cNvSpPr>
          <p:nvPr>
            <p:ph type="body" idx="1"/>
          </p:nvPr>
        </p:nvSpPr>
        <p:spPr/>
        <p:txBody>
          <a:bodyPr/>
          <a:lstStyle/>
          <a:p>
            <a:endParaRPr kumimoji="1" lang="en-US" altLang="ja-JP"/>
          </a:p>
        </p:txBody>
      </p:sp>
      <p:sp>
        <p:nvSpPr>
          <p:cNvPr id="4" name="スライド番号プレースホルダー 3">
            <a:extLst>
              <a:ext uri="{FF2B5EF4-FFF2-40B4-BE49-F238E27FC236}">
                <a16:creationId xmlns:a16="http://schemas.microsoft.com/office/drawing/2014/main" id="{C900ED74-42EC-6819-BCBF-1DCB0A3D8BE0}"/>
              </a:ext>
            </a:extLst>
          </p:cNvPr>
          <p:cNvSpPr>
            <a:spLocks noGrp="1"/>
          </p:cNvSpPr>
          <p:nvPr>
            <p:ph type="sldNum" sz="quarter" idx="5"/>
          </p:nvPr>
        </p:nvSpPr>
        <p:spPr/>
        <p:txBody>
          <a:bodyPr/>
          <a:lstStyle/>
          <a:p>
            <a:fld id="{9560B144-0FED-4400-8E78-4E2BFE01BECC}" type="slidenum">
              <a:rPr kumimoji="1" lang="ja-JP" altLang="en-US" smtClean="0"/>
              <a:t>3</a:t>
            </a:fld>
            <a:endParaRPr kumimoji="1" lang="ja-JP" altLang="en-US"/>
          </a:p>
        </p:txBody>
      </p:sp>
    </p:spTree>
    <p:extLst>
      <p:ext uri="{BB962C8B-B14F-4D97-AF65-F5344CB8AC3E}">
        <p14:creationId xmlns:p14="http://schemas.microsoft.com/office/powerpoint/2010/main" val="421211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5F394-48F8-1A3E-9EA1-647A98E2FA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6EE44B-FF29-697B-2913-AFCC4AD52F8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280423C-FA56-6625-04BA-6B70E0C4DCF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801B321-4D67-93AE-CCBD-07C9C247EFA5}"/>
              </a:ext>
            </a:extLst>
          </p:cNvPr>
          <p:cNvSpPr>
            <a:spLocks noGrp="1"/>
          </p:cNvSpPr>
          <p:nvPr>
            <p:ph type="sldNum" sz="quarter" idx="5"/>
          </p:nvPr>
        </p:nvSpPr>
        <p:spPr/>
        <p:txBody>
          <a:bodyPr/>
          <a:lstStyle/>
          <a:p>
            <a:fld id="{9560B144-0FED-4400-8E78-4E2BFE01BECC}" type="slidenum">
              <a:rPr kumimoji="1" lang="ja-JP" altLang="en-US" smtClean="0"/>
              <a:t>4</a:t>
            </a:fld>
            <a:endParaRPr kumimoji="1" lang="ja-JP" altLang="en-US"/>
          </a:p>
        </p:txBody>
      </p:sp>
    </p:spTree>
    <p:extLst>
      <p:ext uri="{BB962C8B-B14F-4D97-AF65-F5344CB8AC3E}">
        <p14:creationId xmlns:p14="http://schemas.microsoft.com/office/powerpoint/2010/main" val="375245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68A31-0C90-A7A9-883E-9B91F8C0E0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FFDEB5-04D3-D045-89AB-85C724CFFC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9B7E76E-FE90-80AE-23D0-EB038FA0F8E8}"/>
              </a:ext>
            </a:extLst>
          </p:cNvPr>
          <p:cNvSpPr>
            <a:spLocks noGrp="1"/>
          </p:cNvSpPr>
          <p:nvPr>
            <p:ph type="body" idx="1"/>
          </p:nvPr>
        </p:nvSpPr>
        <p:spPr/>
        <p:txBody>
          <a:bodyPr/>
          <a:lstStyle/>
          <a:p>
            <a:endParaRPr kumimoji="1" lang="en-US" altLang="ja-JP"/>
          </a:p>
        </p:txBody>
      </p:sp>
      <p:sp>
        <p:nvSpPr>
          <p:cNvPr id="4" name="スライド番号プレースホルダー 3">
            <a:extLst>
              <a:ext uri="{FF2B5EF4-FFF2-40B4-BE49-F238E27FC236}">
                <a16:creationId xmlns:a16="http://schemas.microsoft.com/office/drawing/2014/main" id="{5CB00C57-3D1A-9E97-FDB2-1683BA801810}"/>
              </a:ext>
            </a:extLst>
          </p:cNvPr>
          <p:cNvSpPr>
            <a:spLocks noGrp="1"/>
          </p:cNvSpPr>
          <p:nvPr>
            <p:ph type="sldNum" sz="quarter" idx="5"/>
          </p:nvPr>
        </p:nvSpPr>
        <p:spPr/>
        <p:txBody>
          <a:bodyPr/>
          <a:lstStyle/>
          <a:p>
            <a:fld id="{9560B144-0FED-4400-8E78-4E2BFE01BECC}" type="slidenum">
              <a:rPr kumimoji="1" lang="ja-JP" altLang="en-US" smtClean="0"/>
              <a:t>5</a:t>
            </a:fld>
            <a:endParaRPr kumimoji="1" lang="ja-JP" altLang="en-US"/>
          </a:p>
        </p:txBody>
      </p:sp>
    </p:spTree>
    <p:extLst>
      <p:ext uri="{BB962C8B-B14F-4D97-AF65-F5344CB8AC3E}">
        <p14:creationId xmlns:p14="http://schemas.microsoft.com/office/powerpoint/2010/main" val="408296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7354-DA35-22E8-EF74-28B843936B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C6515C4-21B1-101C-3112-48A7C0F28C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117AE4-D5C6-8DAE-BF23-9D6DE83EF321}"/>
              </a:ext>
            </a:extLst>
          </p:cNvPr>
          <p:cNvSpPr>
            <a:spLocks noGrp="1"/>
          </p:cNvSpPr>
          <p:nvPr>
            <p:ph type="body" idx="1"/>
          </p:nvPr>
        </p:nvSpPr>
        <p:spPr/>
        <p:txBody>
          <a:bodyPr/>
          <a:lstStyle/>
          <a:p>
            <a:pPr defTabSz="906445" fontAlgn="t">
              <a:defRPr/>
            </a:pPr>
            <a:endParaRPr lang="ja-JP" altLang="en-US" b="0" i="0">
              <a:effectLst/>
              <a:latin typeface="Segoe UI" panose="020B0502040204020203" pitchFamily="34" charset="0"/>
            </a:endParaRPr>
          </a:p>
        </p:txBody>
      </p:sp>
      <p:sp>
        <p:nvSpPr>
          <p:cNvPr id="4" name="スライド番号プレースホルダー 3">
            <a:extLst>
              <a:ext uri="{FF2B5EF4-FFF2-40B4-BE49-F238E27FC236}">
                <a16:creationId xmlns:a16="http://schemas.microsoft.com/office/drawing/2014/main" id="{CE28E4FE-08B9-9D54-5C52-76BB970BB420}"/>
              </a:ext>
            </a:extLst>
          </p:cNvPr>
          <p:cNvSpPr>
            <a:spLocks noGrp="1"/>
          </p:cNvSpPr>
          <p:nvPr>
            <p:ph type="sldNum" sz="quarter" idx="5"/>
          </p:nvPr>
        </p:nvSpPr>
        <p:spPr/>
        <p:txBody>
          <a:bodyPr/>
          <a:lstStyle/>
          <a:p>
            <a:fld id="{9560B144-0FED-4400-8E78-4E2BFE01BECC}" type="slidenum">
              <a:rPr kumimoji="1" lang="ja-JP" altLang="en-US" smtClean="0"/>
              <a:t>6</a:t>
            </a:fld>
            <a:endParaRPr kumimoji="1" lang="ja-JP" altLang="en-US"/>
          </a:p>
        </p:txBody>
      </p:sp>
    </p:spTree>
    <p:extLst>
      <p:ext uri="{BB962C8B-B14F-4D97-AF65-F5344CB8AC3E}">
        <p14:creationId xmlns:p14="http://schemas.microsoft.com/office/powerpoint/2010/main" val="3268365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4A311-4AA2-89DC-8A03-7A0028834FE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D59570-8352-3DF3-9C14-1A61168CE54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762482-2E28-77C6-7BA4-F335CB5AC7EF}"/>
              </a:ext>
            </a:extLst>
          </p:cNvPr>
          <p:cNvSpPr>
            <a:spLocks noGrp="1"/>
          </p:cNvSpPr>
          <p:nvPr>
            <p:ph type="body" idx="1"/>
          </p:nvPr>
        </p:nvSpPr>
        <p:spPr/>
        <p:txBody>
          <a:bodyPr/>
          <a:lstStyle/>
          <a:p>
            <a:endParaRPr kumimoji="1" lang="en-US" altLang="ja-JP"/>
          </a:p>
        </p:txBody>
      </p:sp>
      <p:sp>
        <p:nvSpPr>
          <p:cNvPr id="4" name="スライド番号プレースホルダー 3">
            <a:extLst>
              <a:ext uri="{FF2B5EF4-FFF2-40B4-BE49-F238E27FC236}">
                <a16:creationId xmlns:a16="http://schemas.microsoft.com/office/drawing/2014/main" id="{E5C4CE9E-42AF-3269-FD5F-CEA887BA9883}"/>
              </a:ext>
            </a:extLst>
          </p:cNvPr>
          <p:cNvSpPr>
            <a:spLocks noGrp="1"/>
          </p:cNvSpPr>
          <p:nvPr>
            <p:ph type="sldNum" sz="quarter" idx="5"/>
          </p:nvPr>
        </p:nvSpPr>
        <p:spPr/>
        <p:txBody>
          <a:bodyPr/>
          <a:lstStyle/>
          <a:p>
            <a:fld id="{9560B144-0FED-4400-8E78-4E2BFE01BECC}" type="slidenum">
              <a:rPr kumimoji="1" lang="ja-JP" altLang="en-US" smtClean="0"/>
              <a:t>7</a:t>
            </a:fld>
            <a:endParaRPr kumimoji="1" lang="ja-JP" altLang="en-US"/>
          </a:p>
        </p:txBody>
      </p:sp>
    </p:spTree>
    <p:extLst>
      <p:ext uri="{BB962C8B-B14F-4D97-AF65-F5344CB8AC3E}">
        <p14:creationId xmlns:p14="http://schemas.microsoft.com/office/powerpoint/2010/main" val="157678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9E2DF-FFDC-601C-0FB3-F9F09EC75AC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B40007-5A1B-BE92-11FA-0202B6A405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1E46C59-C004-C83D-8800-B6E5B72CA2B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1E4CE80-6FAE-405A-E5AB-006A105AB4BF}"/>
              </a:ext>
            </a:extLst>
          </p:cNvPr>
          <p:cNvSpPr>
            <a:spLocks noGrp="1"/>
          </p:cNvSpPr>
          <p:nvPr>
            <p:ph type="sldNum" sz="quarter" idx="5"/>
          </p:nvPr>
        </p:nvSpPr>
        <p:spPr/>
        <p:txBody>
          <a:bodyPr/>
          <a:lstStyle/>
          <a:p>
            <a:fld id="{9560B144-0FED-4400-8E78-4E2BFE01BECC}" type="slidenum">
              <a:rPr kumimoji="1" lang="ja-JP" altLang="en-US" smtClean="0"/>
              <a:t>8</a:t>
            </a:fld>
            <a:endParaRPr kumimoji="1" lang="ja-JP" altLang="en-US"/>
          </a:p>
        </p:txBody>
      </p:sp>
    </p:spTree>
    <p:extLst>
      <p:ext uri="{BB962C8B-B14F-4D97-AF65-F5344CB8AC3E}">
        <p14:creationId xmlns:p14="http://schemas.microsoft.com/office/powerpoint/2010/main" val="3087437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4BADDF-9921-4CF3-8B0F-912FF95C9A8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74DD0A0-955A-403C-96E6-05950F45F7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2268A15-78E9-4F16-889B-C9CC5A5E0BB6}"/>
              </a:ext>
            </a:extLst>
          </p:cNvPr>
          <p:cNvSpPr>
            <a:spLocks noGrp="1"/>
          </p:cNvSpPr>
          <p:nvPr>
            <p:ph type="dt" sz="half" idx="10"/>
          </p:nvPr>
        </p:nvSpPr>
        <p:spPr/>
        <p:txBody>
          <a:bodyPr/>
          <a:lstStyle/>
          <a:p>
            <a:fld id="{9AE35F8A-44DE-4FDC-9E3A-797FCD02C5C5}" type="datetimeFigureOut">
              <a:rPr kumimoji="1" lang="ja-JP" altLang="en-US" smtClean="0"/>
              <a:t>2026/6/5</a:t>
            </a:fld>
            <a:endParaRPr kumimoji="1" lang="ja-JP" altLang="en-US"/>
          </a:p>
        </p:txBody>
      </p:sp>
      <p:sp>
        <p:nvSpPr>
          <p:cNvPr id="5" name="フッター プレースホルダー 4">
            <a:extLst>
              <a:ext uri="{FF2B5EF4-FFF2-40B4-BE49-F238E27FC236}">
                <a16:creationId xmlns:a16="http://schemas.microsoft.com/office/drawing/2014/main" id="{D551D28E-5524-4762-B2A2-B89AD901B6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2EDB90-76F8-41DB-9149-E9B6016BE332}"/>
              </a:ext>
            </a:extLst>
          </p:cNvPr>
          <p:cNvSpPr>
            <a:spLocks noGrp="1"/>
          </p:cNvSpPr>
          <p:nvPr>
            <p:ph type="sldNum" sz="quarter" idx="12"/>
          </p:nvPr>
        </p:nvSpPr>
        <p:spPr/>
        <p:txBody>
          <a:bodyPr/>
          <a:lstStyle/>
          <a:p>
            <a:fld id="{441896B1-EEF4-4E14-A673-71CB558AAAB0}" type="slidenum">
              <a:rPr lang="ja-JP" altLang="en-US" smtClean="0"/>
              <a:pPr/>
              <a:t>‹#›</a:t>
            </a:fld>
            <a:endParaRPr lang="ja-JP" altLang="en-US"/>
          </a:p>
        </p:txBody>
      </p:sp>
    </p:spTree>
    <p:extLst>
      <p:ext uri="{BB962C8B-B14F-4D97-AF65-F5344CB8AC3E}">
        <p14:creationId xmlns:p14="http://schemas.microsoft.com/office/powerpoint/2010/main" val="111722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2044BC-6EDB-4902-9AFB-2628F245ECB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61331F6-55AC-429D-853C-B40DFCA797B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762BA3-3C63-4EA5-BA0A-D2A5CD5BBDA2}"/>
              </a:ext>
            </a:extLst>
          </p:cNvPr>
          <p:cNvSpPr>
            <a:spLocks noGrp="1"/>
          </p:cNvSpPr>
          <p:nvPr>
            <p:ph type="dt" sz="half" idx="10"/>
          </p:nvPr>
        </p:nvSpPr>
        <p:spPr/>
        <p:txBody>
          <a:bodyPr/>
          <a:lstStyle/>
          <a:p>
            <a:fld id="{1A3B663D-7EE5-474F-B42C-BCAEBD36A856}" type="datetime1">
              <a:rPr kumimoji="1" lang="ja-JP" altLang="en-US" smtClean="0"/>
              <a:pPr/>
              <a:t>2026/6/5</a:t>
            </a:fld>
            <a:endParaRPr kumimoji="1" lang="ja-JP" altLang="en-US"/>
          </a:p>
        </p:txBody>
      </p:sp>
      <p:sp>
        <p:nvSpPr>
          <p:cNvPr id="5" name="フッター プレースホルダー 4">
            <a:extLst>
              <a:ext uri="{FF2B5EF4-FFF2-40B4-BE49-F238E27FC236}">
                <a16:creationId xmlns:a16="http://schemas.microsoft.com/office/drawing/2014/main" id="{FDDC2E66-1004-44B6-8032-07971C4A402F}"/>
              </a:ext>
            </a:extLst>
          </p:cNvPr>
          <p:cNvSpPr>
            <a:spLocks noGrp="1"/>
          </p:cNvSpPr>
          <p:nvPr>
            <p:ph type="ftr" sz="quarter" idx="11"/>
          </p:nvPr>
        </p:nvSpPr>
        <p:spPr/>
        <p:txBody>
          <a:bodyPr/>
          <a:lstStyle/>
          <a:p>
            <a:r>
              <a:rPr kumimoji="1" lang="en-US" altLang="ja-JP"/>
              <a:t>Copyright (c) freesale All Rights Reserved. </a:t>
            </a:r>
            <a:endParaRPr kumimoji="1" lang="ja-JP" altLang="en-US"/>
          </a:p>
        </p:txBody>
      </p:sp>
      <p:sp>
        <p:nvSpPr>
          <p:cNvPr id="6" name="スライド番号プレースホルダー 5">
            <a:extLst>
              <a:ext uri="{FF2B5EF4-FFF2-40B4-BE49-F238E27FC236}">
                <a16:creationId xmlns:a16="http://schemas.microsoft.com/office/drawing/2014/main" id="{D57E5DDC-27EC-4666-8205-7B7369C3795B}"/>
              </a:ext>
            </a:extLst>
          </p:cNvPr>
          <p:cNvSpPr>
            <a:spLocks noGrp="1"/>
          </p:cNvSpPr>
          <p:nvPr>
            <p:ph type="sldNum" sz="quarter" idx="12"/>
          </p:nvPr>
        </p:nvSpPr>
        <p:spPr/>
        <p:txBody>
          <a:bodyPr/>
          <a:lstStyle/>
          <a:p>
            <a:fld id="{441896B1-EEF4-4E14-A673-71CB558AAAB0}" type="slidenum">
              <a:rPr kumimoji="1" lang="ja-JP" altLang="en-US" smtClean="0"/>
              <a:pPr/>
              <a:t>‹#›</a:t>
            </a:fld>
            <a:endParaRPr kumimoji="1" lang="ja-JP" altLang="en-US"/>
          </a:p>
        </p:txBody>
      </p:sp>
    </p:spTree>
    <p:extLst>
      <p:ext uri="{BB962C8B-B14F-4D97-AF65-F5344CB8AC3E}">
        <p14:creationId xmlns:p14="http://schemas.microsoft.com/office/powerpoint/2010/main" val="158066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F568AF-9E98-4C49-8DD6-CA6FB1447D7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3E39E0A-411E-4DF3-B4E9-5CFB6FCCD78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E88741-C80B-4ED6-850E-51ACB8DEC64C}"/>
              </a:ext>
            </a:extLst>
          </p:cNvPr>
          <p:cNvSpPr>
            <a:spLocks noGrp="1"/>
          </p:cNvSpPr>
          <p:nvPr>
            <p:ph type="dt" sz="half" idx="10"/>
          </p:nvPr>
        </p:nvSpPr>
        <p:spPr/>
        <p:txBody>
          <a:bodyPr/>
          <a:lstStyle/>
          <a:p>
            <a:fld id="{9AE35F8A-44DE-4FDC-9E3A-797FCD02C5C5}" type="datetimeFigureOut">
              <a:rPr kumimoji="1" lang="ja-JP" altLang="en-US" smtClean="0"/>
              <a:t>2026/6/5</a:t>
            </a:fld>
            <a:endParaRPr kumimoji="1" lang="ja-JP" altLang="en-US"/>
          </a:p>
        </p:txBody>
      </p:sp>
      <p:sp>
        <p:nvSpPr>
          <p:cNvPr id="5" name="フッター プレースホルダー 4">
            <a:extLst>
              <a:ext uri="{FF2B5EF4-FFF2-40B4-BE49-F238E27FC236}">
                <a16:creationId xmlns:a16="http://schemas.microsoft.com/office/drawing/2014/main" id="{232A3E3A-33F5-417B-B449-71DEAC3D63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84EE0B-6152-480D-9818-C2D96ECB3ACF}"/>
              </a:ext>
            </a:extLst>
          </p:cNvPr>
          <p:cNvSpPr>
            <a:spLocks noGrp="1"/>
          </p:cNvSpPr>
          <p:nvPr>
            <p:ph type="sldNum" sz="quarter" idx="12"/>
          </p:nvPr>
        </p:nvSpPr>
        <p:spPr/>
        <p:txBody>
          <a:bodyPr/>
          <a:lstStyle/>
          <a:p>
            <a:fld id="{441896B1-EEF4-4E14-A673-71CB558AAAB0}" type="slidenum">
              <a:rPr lang="ja-JP" altLang="en-US" smtClean="0"/>
              <a:pPr/>
              <a:t>‹#›</a:t>
            </a:fld>
            <a:endParaRPr lang="ja-JP" altLang="en-US"/>
          </a:p>
        </p:txBody>
      </p:sp>
    </p:spTree>
    <p:extLst>
      <p:ext uri="{BB962C8B-B14F-4D97-AF65-F5344CB8AC3E}">
        <p14:creationId xmlns:p14="http://schemas.microsoft.com/office/powerpoint/2010/main" val="4721972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スライド番号プレースホルダー 1">
            <a:extLst>
              <a:ext uri="{FF2B5EF4-FFF2-40B4-BE49-F238E27FC236}">
                <a16:creationId xmlns:a16="http://schemas.microsoft.com/office/drawing/2014/main" id="{BFDBBF91-F340-4F53-975C-6CC99EF79DB0}"/>
              </a:ext>
            </a:extLst>
          </p:cNvPr>
          <p:cNvSpPr txBox="1">
            <a:spLocks/>
          </p:cNvSpPr>
          <p:nvPr userDrawn="1"/>
        </p:nvSpPr>
        <p:spPr>
          <a:xfrm>
            <a:off x="9963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4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Shape 10">
            <a:extLst>
              <a:ext uri="{FF2B5EF4-FFF2-40B4-BE49-F238E27FC236}">
                <a16:creationId xmlns:a16="http://schemas.microsoft.com/office/drawing/2014/main" id="{01807C22-935E-4635-9598-918FE7DCFC86}"/>
              </a:ext>
            </a:extLst>
          </p:cNvPr>
          <p:cNvSpPr/>
          <p:nvPr userDrawn="1"/>
        </p:nvSpPr>
        <p:spPr>
          <a:xfrm>
            <a:off x="363180" y="595223"/>
            <a:ext cx="9180000" cy="65455"/>
          </a:xfrm>
          <a:prstGeom prst="rect">
            <a:avLst/>
          </a:prstGeom>
          <a:solidFill>
            <a:srgbClr val="003CB4"/>
          </a:solidFill>
          <a:ln/>
          <a:effectLst>
            <a:outerShdw blurRad="50800" dist="38100" dir="5400000" algn="t" rotWithShape="0">
              <a:prstClr val="black">
                <a:alpha val="40000"/>
              </a:prst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 name="Shape 12">
            <a:extLst>
              <a:ext uri="{FF2B5EF4-FFF2-40B4-BE49-F238E27FC236}">
                <a16:creationId xmlns:a16="http://schemas.microsoft.com/office/drawing/2014/main" id="{1BBFE69D-DF4D-4945-B029-ADD3FFA7F417}"/>
              </a:ext>
            </a:extLst>
          </p:cNvPr>
          <p:cNvSpPr/>
          <p:nvPr userDrawn="1"/>
        </p:nvSpPr>
        <p:spPr>
          <a:xfrm>
            <a:off x="8798617" y="637018"/>
            <a:ext cx="3060000" cy="36000"/>
          </a:xfrm>
          <a:prstGeom prst="rect">
            <a:avLst/>
          </a:prstGeom>
          <a:solidFill>
            <a:srgbClr val="00AC4E"/>
          </a:solidFill>
          <a:ln/>
          <a:effectLst>
            <a:outerShdw blurRad="50800" dist="38100" dir="5400000" algn="t" rotWithShape="0">
              <a:prstClr val="black">
                <a:alpha val="40000"/>
              </a:prst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3690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13" name="サブタイトル 2"/>
          <p:cNvSpPr>
            <a:spLocks noGrp="1"/>
          </p:cNvSpPr>
          <p:nvPr>
            <p:ph type="subTitle" idx="1" hasCustomPrompt="1"/>
          </p:nvPr>
        </p:nvSpPr>
        <p:spPr>
          <a:xfrm>
            <a:off x="2255574" y="2780928"/>
            <a:ext cx="7653269" cy="576064"/>
          </a:xfrm>
        </p:spPr>
        <p:txBody>
          <a:bodyPr>
            <a:normAutofit/>
          </a:bodyPr>
          <a:lstStyle>
            <a:lvl1pPr marL="0" indent="0" algn="ctr">
              <a:buNone/>
              <a:defRPr sz="3000" b="1">
                <a:solidFill>
                  <a:schemeClr val="tx1"/>
                </a:solidFill>
                <a:latin typeface="+mj-ea"/>
                <a:ea typeface="+mj-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14" name="タイトル 1"/>
          <p:cNvSpPr>
            <a:spLocks noGrp="1"/>
          </p:cNvSpPr>
          <p:nvPr>
            <p:ph type="ctrTitle" hasCustomPrompt="1"/>
          </p:nvPr>
        </p:nvSpPr>
        <p:spPr>
          <a:xfrm>
            <a:off x="2255574" y="3645025"/>
            <a:ext cx="7680853" cy="402182"/>
          </a:xfrm>
        </p:spPr>
        <p:txBody>
          <a:bodyPr>
            <a:normAutofit/>
          </a:bodyPr>
          <a:lstStyle>
            <a:lvl1pPr algn="ctr">
              <a:defRPr sz="1600" b="1">
                <a:solidFill>
                  <a:schemeClr val="tx1"/>
                </a:solidFill>
                <a:latin typeface="arial" panose="020B0604020202020204" pitchFamily="34" charset="0"/>
                <a:cs typeface="arial" panose="020B0604020202020204" pitchFamily="34" charset="0"/>
              </a:defRPr>
            </a:lvl1pPr>
          </a:lstStyle>
          <a:p>
            <a:r>
              <a:rPr kumimoji="1" lang="en-US" altLang="ja-JP"/>
              <a:t>Title</a:t>
            </a:r>
            <a:endParaRPr kumimoji="1" lang="ja-JP" altLang="en-US"/>
          </a:p>
        </p:txBody>
      </p:sp>
      <p:sp>
        <p:nvSpPr>
          <p:cNvPr id="20" name="スライド番号プレースホルダ 5">
            <a:extLst>
              <a:ext uri="{FF2B5EF4-FFF2-40B4-BE49-F238E27FC236}">
                <a16:creationId xmlns:a16="http://schemas.microsoft.com/office/drawing/2014/main" id="{40672AA9-3596-416F-BF20-F82B457AFD94}"/>
              </a:ext>
            </a:extLst>
          </p:cNvPr>
          <p:cNvSpPr>
            <a:spLocks noGrp="1"/>
          </p:cNvSpPr>
          <p:nvPr>
            <p:ph type="sldNum" sz="quarter" idx="12"/>
          </p:nvPr>
        </p:nvSpPr>
        <p:spPr>
          <a:xfrm>
            <a:off x="9227864" y="6525344"/>
            <a:ext cx="2844800" cy="216024"/>
          </a:xfrm>
        </p:spPr>
        <p:txBody>
          <a:bodyPr/>
          <a:lstStyle>
            <a:lvl1pPr>
              <a:defRPr>
                <a:solidFill>
                  <a:schemeClr val="tx1">
                    <a:lumMod val="85000"/>
                    <a:lumOff val="15000"/>
                  </a:schemeClr>
                </a:solidFill>
              </a:defRPr>
            </a:lvl1pPr>
          </a:lstStyle>
          <a:p>
            <a:fld id="{441896B1-EEF4-4E14-A673-71CB558AAAB0}" type="slidenum">
              <a:rPr lang="ja-JP" altLang="en-US" smtClean="0"/>
              <a:pPr/>
              <a:t>‹#›</a:t>
            </a:fld>
            <a:endParaRPr lang="ja-JP" altLang="en-US"/>
          </a:p>
        </p:txBody>
      </p:sp>
    </p:spTree>
    <p:extLst>
      <p:ext uri="{BB962C8B-B14F-4D97-AF65-F5344CB8AC3E}">
        <p14:creationId xmlns:p14="http://schemas.microsoft.com/office/powerpoint/2010/main" val="28694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6D328-B876-447F-8940-EA72D377E46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FF0C08-FD51-4301-8873-E79EB85FA3A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9E4C30-3158-491F-ACB3-5EA81FDF20CA}"/>
              </a:ext>
            </a:extLst>
          </p:cNvPr>
          <p:cNvSpPr>
            <a:spLocks noGrp="1"/>
          </p:cNvSpPr>
          <p:nvPr>
            <p:ph type="dt" sz="half" idx="10"/>
          </p:nvPr>
        </p:nvSpPr>
        <p:spPr/>
        <p:txBody>
          <a:bodyPr/>
          <a:lstStyle/>
          <a:p>
            <a:fld id="{9AE35F8A-44DE-4FDC-9E3A-797FCD02C5C5}" type="datetimeFigureOut">
              <a:rPr kumimoji="1" lang="ja-JP" altLang="en-US" smtClean="0"/>
              <a:t>2026/6/5</a:t>
            </a:fld>
            <a:endParaRPr kumimoji="1" lang="ja-JP" altLang="en-US"/>
          </a:p>
        </p:txBody>
      </p:sp>
      <p:sp>
        <p:nvSpPr>
          <p:cNvPr id="5" name="フッター プレースホルダー 4">
            <a:extLst>
              <a:ext uri="{FF2B5EF4-FFF2-40B4-BE49-F238E27FC236}">
                <a16:creationId xmlns:a16="http://schemas.microsoft.com/office/drawing/2014/main" id="{365DC6BC-3D68-428F-A374-3C481DC9A0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80DE25-B9F6-44EC-BCAA-12A46E932806}"/>
              </a:ext>
            </a:extLst>
          </p:cNvPr>
          <p:cNvSpPr>
            <a:spLocks noGrp="1"/>
          </p:cNvSpPr>
          <p:nvPr>
            <p:ph type="sldNum" sz="quarter" idx="12"/>
          </p:nvPr>
        </p:nvSpPr>
        <p:spPr/>
        <p:txBody>
          <a:bodyPr/>
          <a:lstStyle/>
          <a:p>
            <a:fld id="{441896B1-EEF4-4E14-A673-71CB558AAAB0}" type="slidenum">
              <a:rPr lang="ja-JP" altLang="en-US" smtClean="0"/>
              <a:pPr/>
              <a:t>‹#›</a:t>
            </a:fld>
            <a:endParaRPr lang="ja-JP" altLang="en-US"/>
          </a:p>
        </p:txBody>
      </p:sp>
    </p:spTree>
    <p:extLst>
      <p:ext uri="{BB962C8B-B14F-4D97-AF65-F5344CB8AC3E}">
        <p14:creationId xmlns:p14="http://schemas.microsoft.com/office/powerpoint/2010/main" val="30081816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7F2D0C-4730-4CBF-92AC-88E7748B904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5DDA03-FB23-4B8E-8E55-455882E161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4A57D2B-811E-41BF-BFBC-9BC93F41DF53}"/>
              </a:ext>
            </a:extLst>
          </p:cNvPr>
          <p:cNvSpPr>
            <a:spLocks noGrp="1"/>
          </p:cNvSpPr>
          <p:nvPr>
            <p:ph type="dt" sz="half" idx="10"/>
          </p:nvPr>
        </p:nvSpPr>
        <p:spPr/>
        <p:txBody>
          <a:bodyPr/>
          <a:lstStyle/>
          <a:p>
            <a:fld id="{9AE35F8A-44DE-4FDC-9E3A-797FCD02C5C5}" type="datetimeFigureOut">
              <a:rPr kumimoji="1" lang="ja-JP" altLang="en-US" smtClean="0"/>
              <a:t>2026/6/5</a:t>
            </a:fld>
            <a:endParaRPr kumimoji="1" lang="ja-JP" altLang="en-US"/>
          </a:p>
        </p:txBody>
      </p:sp>
      <p:sp>
        <p:nvSpPr>
          <p:cNvPr id="5" name="フッター プレースホルダー 4">
            <a:extLst>
              <a:ext uri="{FF2B5EF4-FFF2-40B4-BE49-F238E27FC236}">
                <a16:creationId xmlns:a16="http://schemas.microsoft.com/office/drawing/2014/main" id="{C1D2D89E-AE6A-4DC4-8FE9-498FF9DE158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11D0A2-5542-41A7-851E-5A95DEDBDCE4}"/>
              </a:ext>
            </a:extLst>
          </p:cNvPr>
          <p:cNvSpPr>
            <a:spLocks noGrp="1"/>
          </p:cNvSpPr>
          <p:nvPr>
            <p:ph type="sldNum" sz="quarter" idx="12"/>
          </p:nvPr>
        </p:nvSpPr>
        <p:spPr/>
        <p:txBody>
          <a:bodyPr/>
          <a:lstStyle/>
          <a:p>
            <a:fld id="{441896B1-EEF4-4E14-A673-71CB558AAAB0}" type="slidenum">
              <a:rPr kumimoji="1" lang="ja-JP" altLang="en-US" smtClean="0"/>
              <a:pPr/>
              <a:t>‹#›</a:t>
            </a:fld>
            <a:endParaRPr kumimoji="1" lang="ja-JP" altLang="en-US"/>
          </a:p>
        </p:txBody>
      </p:sp>
    </p:spTree>
    <p:extLst>
      <p:ext uri="{BB962C8B-B14F-4D97-AF65-F5344CB8AC3E}">
        <p14:creationId xmlns:p14="http://schemas.microsoft.com/office/powerpoint/2010/main" val="212152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3681EA-A045-4455-9145-50C2B060B09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9695CF9-0C06-46AA-BBA5-02AEA72046C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59A31ED-7293-4FC5-BA5E-659F07559A6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D615B8E-FA45-4FA5-A773-F9C72F064A1F}"/>
              </a:ext>
            </a:extLst>
          </p:cNvPr>
          <p:cNvSpPr>
            <a:spLocks noGrp="1"/>
          </p:cNvSpPr>
          <p:nvPr>
            <p:ph type="dt" sz="half" idx="10"/>
          </p:nvPr>
        </p:nvSpPr>
        <p:spPr/>
        <p:txBody>
          <a:bodyPr/>
          <a:lstStyle/>
          <a:p>
            <a:fld id="{9AE35F8A-44DE-4FDC-9E3A-797FCD02C5C5}" type="datetimeFigureOut">
              <a:rPr kumimoji="1" lang="ja-JP" altLang="en-US" smtClean="0"/>
              <a:t>2026/6/5</a:t>
            </a:fld>
            <a:endParaRPr kumimoji="1" lang="ja-JP" altLang="en-US"/>
          </a:p>
        </p:txBody>
      </p:sp>
      <p:sp>
        <p:nvSpPr>
          <p:cNvPr id="6" name="フッター プレースホルダー 5">
            <a:extLst>
              <a:ext uri="{FF2B5EF4-FFF2-40B4-BE49-F238E27FC236}">
                <a16:creationId xmlns:a16="http://schemas.microsoft.com/office/drawing/2014/main" id="{9DFBF4C1-8713-4FCC-BE52-1B32B7190037}"/>
              </a:ext>
            </a:extLst>
          </p:cNvPr>
          <p:cNvSpPr>
            <a:spLocks noGrp="1"/>
          </p:cNvSpPr>
          <p:nvPr>
            <p:ph type="ftr" sz="quarter" idx="11"/>
          </p:nvPr>
        </p:nvSpPr>
        <p:spPr/>
        <p:txBody>
          <a:bodyPr/>
          <a:lstStyle/>
          <a:p>
            <a:r>
              <a:rPr lang="en-US" altLang="ja-JP"/>
              <a:t>Copyright (c) freesale All Rights Reserved. </a:t>
            </a:r>
            <a:endParaRPr lang="ja-JP" altLang="en-US"/>
          </a:p>
        </p:txBody>
      </p:sp>
      <p:sp>
        <p:nvSpPr>
          <p:cNvPr id="7" name="スライド番号プレースホルダー 6">
            <a:extLst>
              <a:ext uri="{FF2B5EF4-FFF2-40B4-BE49-F238E27FC236}">
                <a16:creationId xmlns:a16="http://schemas.microsoft.com/office/drawing/2014/main" id="{E0A3A523-FEDB-4E0B-AF63-51CA5C255925}"/>
              </a:ext>
            </a:extLst>
          </p:cNvPr>
          <p:cNvSpPr>
            <a:spLocks noGrp="1"/>
          </p:cNvSpPr>
          <p:nvPr>
            <p:ph type="sldNum" sz="quarter" idx="12"/>
          </p:nvPr>
        </p:nvSpPr>
        <p:spPr/>
        <p:txBody>
          <a:bodyPr/>
          <a:lstStyle/>
          <a:p>
            <a:fld id="{441896B1-EEF4-4E14-A673-71CB558AAAB0}" type="slidenum">
              <a:rPr kumimoji="1" lang="ja-JP" altLang="en-US" smtClean="0"/>
              <a:pPr/>
              <a:t>‹#›</a:t>
            </a:fld>
            <a:endParaRPr kumimoji="1" lang="ja-JP" altLang="en-US"/>
          </a:p>
        </p:txBody>
      </p:sp>
    </p:spTree>
    <p:extLst>
      <p:ext uri="{BB962C8B-B14F-4D97-AF65-F5344CB8AC3E}">
        <p14:creationId xmlns:p14="http://schemas.microsoft.com/office/powerpoint/2010/main" val="340113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C2CB50-F096-40E2-9E71-FE702A7E2A7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57CDC9-2497-4AB3-9854-DB72557B9B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D80FFBC-07D4-490B-92BA-EEEA3DFDF3D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A6BD6B8-BDC0-4905-A05F-208481B92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837F822-8095-4CD0-97F8-759B9EBFCC4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2B3076A-9F47-4562-8449-2B01814B217E}"/>
              </a:ext>
            </a:extLst>
          </p:cNvPr>
          <p:cNvSpPr>
            <a:spLocks noGrp="1"/>
          </p:cNvSpPr>
          <p:nvPr>
            <p:ph type="dt" sz="half" idx="10"/>
          </p:nvPr>
        </p:nvSpPr>
        <p:spPr/>
        <p:txBody>
          <a:bodyPr/>
          <a:lstStyle/>
          <a:p>
            <a:fld id="{9AE35F8A-44DE-4FDC-9E3A-797FCD02C5C5}" type="datetimeFigureOut">
              <a:rPr kumimoji="1" lang="ja-JP" altLang="en-US" smtClean="0"/>
              <a:t>2026/6/5</a:t>
            </a:fld>
            <a:endParaRPr kumimoji="1" lang="ja-JP" altLang="en-US"/>
          </a:p>
        </p:txBody>
      </p:sp>
      <p:sp>
        <p:nvSpPr>
          <p:cNvPr id="8" name="フッター プレースホルダー 7">
            <a:extLst>
              <a:ext uri="{FF2B5EF4-FFF2-40B4-BE49-F238E27FC236}">
                <a16:creationId xmlns:a16="http://schemas.microsoft.com/office/drawing/2014/main" id="{389EBF2E-1704-4EC8-8970-E9253D6057C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164B21-186C-4827-8D06-FBDC34AC3313}"/>
              </a:ext>
            </a:extLst>
          </p:cNvPr>
          <p:cNvSpPr>
            <a:spLocks noGrp="1"/>
          </p:cNvSpPr>
          <p:nvPr>
            <p:ph type="sldNum" sz="quarter" idx="12"/>
          </p:nvPr>
        </p:nvSpPr>
        <p:spPr/>
        <p:txBody>
          <a:bodyPr/>
          <a:lstStyle/>
          <a:p>
            <a:fld id="{441896B1-EEF4-4E14-A673-71CB558AAAB0}" type="slidenum">
              <a:rPr kumimoji="1" lang="ja-JP" altLang="en-US" smtClean="0"/>
              <a:pPr/>
              <a:t>‹#›</a:t>
            </a:fld>
            <a:endParaRPr kumimoji="1" lang="ja-JP" altLang="en-US"/>
          </a:p>
        </p:txBody>
      </p:sp>
    </p:spTree>
    <p:extLst>
      <p:ext uri="{BB962C8B-B14F-4D97-AF65-F5344CB8AC3E}">
        <p14:creationId xmlns:p14="http://schemas.microsoft.com/office/powerpoint/2010/main" val="289283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6F5B90-3E78-4E3D-9B6D-083C4AF3909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6A35F1E-EC35-45EB-8E2C-A46CD21F261E}"/>
              </a:ext>
            </a:extLst>
          </p:cNvPr>
          <p:cNvSpPr>
            <a:spLocks noGrp="1"/>
          </p:cNvSpPr>
          <p:nvPr>
            <p:ph type="dt" sz="half" idx="10"/>
          </p:nvPr>
        </p:nvSpPr>
        <p:spPr/>
        <p:txBody>
          <a:bodyPr/>
          <a:lstStyle/>
          <a:p>
            <a:fld id="{3319D9C7-EAA5-4BDA-AC4B-7B6EFB39FD76}" type="datetime1">
              <a:rPr kumimoji="1" lang="ja-JP" altLang="en-US" smtClean="0"/>
              <a:pPr/>
              <a:t>2026/6/5</a:t>
            </a:fld>
            <a:endParaRPr kumimoji="1" lang="ja-JP" altLang="en-US"/>
          </a:p>
        </p:txBody>
      </p:sp>
      <p:sp>
        <p:nvSpPr>
          <p:cNvPr id="4" name="フッター プレースホルダー 3">
            <a:extLst>
              <a:ext uri="{FF2B5EF4-FFF2-40B4-BE49-F238E27FC236}">
                <a16:creationId xmlns:a16="http://schemas.microsoft.com/office/drawing/2014/main" id="{144727A1-A7B5-4000-9C4E-09F6BF521678}"/>
              </a:ext>
            </a:extLst>
          </p:cNvPr>
          <p:cNvSpPr>
            <a:spLocks noGrp="1"/>
          </p:cNvSpPr>
          <p:nvPr>
            <p:ph type="ftr" sz="quarter" idx="11"/>
          </p:nvPr>
        </p:nvSpPr>
        <p:spPr/>
        <p:txBody>
          <a:bodyPr/>
          <a:lstStyle/>
          <a:p>
            <a:r>
              <a:rPr kumimoji="1" lang="en-US" altLang="ja-JP"/>
              <a:t>Copyright (c) freesale All Rights Reserved. </a:t>
            </a:r>
            <a:endParaRPr kumimoji="1" lang="ja-JP" altLang="en-US"/>
          </a:p>
        </p:txBody>
      </p:sp>
      <p:sp>
        <p:nvSpPr>
          <p:cNvPr id="5" name="スライド番号プレースホルダー 4">
            <a:extLst>
              <a:ext uri="{FF2B5EF4-FFF2-40B4-BE49-F238E27FC236}">
                <a16:creationId xmlns:a16="http://schemas.microsoft.com/office/drawing/2014/main" id="{48159A8F-BE55-43CC-BF10-6A554DBAD134}"/>
              </a:ext>
            </a:extLst>
          </p:cNvPr>
          <p:cNvSpPr>
            <a:spLocks noGrp="1"/>
          </p:cNvSpPr>
          <p:nvPr>
            <p:ph type="sldNum" sz="quarter" idx="12"/>
          </p:nvPr>
        </p:nvSpPr>
        <p:spPr/>
        <p:txBody>
          <a:bodyPr/>
          <a:lstStyle/>
          <a:p>
            <a:fld id="{441896B1-EEF4-4E14-A673-71CB558AAAB0}" type="slidenum">
              <a:rPr kumimoji="1" lang="ja-JP" altLang="en-US" smtClean="0"/>
              <a:pPr/>
              <a:t>‹#›</a:t>
            </a:fld>
            <a:endParaRPr kumimoji="1" lang="ja-JP" altLang="en-US"/>
          </a:p>
        </p:txBody>
      </p:sp>
    </p:spTree>
    <p:extLst>
      <p:ext uri="{BB962C8B-B14F-4D97-AF65-F5344CB8AC3E}">
        <p14:creationId xmlns:p14="http://schemas.microsoft.com/office/powerpoint/2010/main" val="1329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C8CBBFD-6585-4DB5-A208-73AB68A5DC01}"/>
              </a:ext>
            </a:extLst>
          </p:cNvPr>
          <p:cNvSpPr>
            <a:spLocks noGrp="1"/>
          </p:cNvSpPr>
          <p:nvPr>
            <p:ph type="dt" sz="half" idx="10"/>
          </p:nvPr>
        </p:nvSpPr>
        <p:spPr/>
        <p:txBody>
          <a:bodyPr/>
          <a:lstStyle/>
          <a:p>
            <a:fld id="{9AD50A73-F8A2-4CFE-9F97-2CD1B670ABFC}" type="datetime1">
              <a:rPr kumimoji="1" lang="ja-JP" altLang="en-US" smtClean="0"/>
              <a:pPr/>
              <a:t>2026/6/5</a:t>
            </a:fld>
            <a:endParaRPr kumimoji="1" lang="ja-JP" altLang="en-US"/>
          </a:p>
        </p:txBody>
      </p:sp>
      <p:sp>
        <p:nvSpPr>
          <p:cNvPr id="3" name="フッター プレースホルダー 2">
            <a:extLst>
              <a:ext uri="{FF2B5EF4-FFF2-40B4-BE49-F238E27FC236}">
                <a16:creationId xmlns:a16="http://schemas.microsoft.com/office/drawing/2014/main" id="{C1D70F83-CF03-4CC7-BACA-9B169BD0DCAD}"/>
              </a:ext>
            </a:extLst>
          </p:cNvPr>
          <p:cNvSpPr>
            <a:spLocks noGrp="1"/>
          </p:cNvSpPr>
          <p:nvPr>
            <p:ph type="ftr" sz="quarter" idx="11"/>
          </p:nvPr>
        </p:nvSpPr>
        <p:spPr/>
        <p:txBody>
          <a:bodyPr/>
          <a:lstStyle/>
          <a:p>
            <a:r>
              <a:rPr kumimoji="1" lang="en-US" altLang="ja-JP"/>
              <a:t>Copyright (c) freesale All Rights Reserved. </a:t>
            </a:r>
            <a:endParaRPr kumimoji="1" lang="ja-JP" altLang="en-US"/>
          </a:p>
        </p:txBody>
      </p:sp>
      <p:sp>
        <p:nvSpPr>
          <p:cNvPr id="4" name="スライド番号プレースホルダー 3">
            <a:extLst>
              <a:ext uri="{FF2B5EF4-FFF2-40B4-BE49-F238E27FC236}">
                <a16:creationId xmlns:a16="http://schemas.microsoft.com/office/drawing/2014/main" id="{EFE47B3D-4B2D-489A-8767-CA2E4F7418AE}"/>
              </a:ext>
            </a:extLst>
          </p:cNvPr>
          <p:cNvSpPr>
            <a:spLocks noGrp="1"/>
          </p:cNvSpPr>
          <p:nvPr>
            <p:ph type="sldNum" sz="quarter" idx="12"/>
          </p:nvPr>
        </p:nvSpPr>
        <p:spPr/>
        <p:txBody>
          <a:bodyPr/>
          <a:lstStyle/>
          <a:p>
            <a:fld id="{441896B1-EEF4-4E14-A673-71CB558AAAB0}" type="slidenum">
              <a:rPr kumimoji="1" lang="ja-JP" altLang="en-US" smtClean="0"/>
              <a:pPr/>
              <a:t>‹#›</a:t>
            </a:fld>
            <a:endParaRPr kumimoji="1" lang="ja-JP" altLang="en-US"/>
          </a:p>
        </p:txBody>
      </p:sp>
    </p:spTree>
    <p:extLst>
      <p:ext uri="{BB962C8B-B14F-4D97-AF65-F5344CB8AC3E}">
        <p14:creationId xmlns:p14="http://schemas.microsoft.com/office/powerpoint/2010/main" val="103240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C2A718-7C27-4523-BF49-2E454116E0F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E71A42-E4F7-4F18-A57E-409DFF9CB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0644D68-6523-4F61-9D8C-9B02C760C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567E004-893E-4CAA-879D-8AB09A772362}"/>
              </a:ext>
            </a:extLst>
          </p:cNvPr>
          <p:cNvSpPr>
            <a:spLocks noGrp="1"/>
          </p:cNvSpPr>
          <p:nvPr>
            <p:ph type="dt" sz="half" idx="10"/>
          </p:nvPr>
        </p:nvSpPr>
        <p:spPr/>
        <p:txBody>
          <a:bodyPr/>
          <a:lstStyle/>
          <a:p>
            <a:fld id="{0B392486-75A5-48A6-887D-F7DCC4179B1D}" type="datetime1">
              <a:rPr kumimoji="1" lang="ja-JP" altLang="en-US" smtClean="0"/>
              <a:pPr/>
              <a:t>2026/6/5</a:t>
            </a:fld>
            <a:endParaRPr kumimoji="1" lang="ja-JP" altLang="en-US"/>
          </a:p>
        </p:txBody>
      </p:sp>
      <p:sp>
        <p:nvSpPr>
          <p:cNvPr id="6" name="フッター プレースホルダー 5">
            <a:extLst>
              <a:ext uri="{FF2B5EF4-FFF2-40B4-BE49-F238E27FC236}">
                <a16:creationId xmlns:a16="http://schemas.microsoft.com/office/drawing/2014/main" id="{9D11240C-4A59-406D-8D33-B40E4EA55F01}"/>
              </a:ext>
            </a:extLst>
          </p:cNvPr>
          <p:cNvSpPr>
            <a:spLocks noGrp="1"/>
          </p:cNvSpPr>
          <p:nvPr>
            <p:ph type="ftr" sz="quarter" idx="11"/>
          </p:nvPr>
        </p:nvSpPr>
        <p:spPr/>
        <p:txBody>
          <a:bodyPr/>
          <a:lstStyle/>
          <a:p>
            <a:r>
              <a:rPr kumimoji="1" lang="en-US" altLang="ja-JP"/>
              <a:t>Copyright (c) freesale All Rights Reserved. </a:t>
            </a:r>
            <a:endParaRPr kumimoji="1" lang="ja-JP" altLang="en-US"/>
          </a:p>
        </p:txBody>
      </p:sp>
      <p:sp>
        <p:nvSpPr>
          <p:cNvPr id="7" name="スライド番号プレースホルダー 6">
            <a:extLst>
              <a:ext uri="{FF2B5EF4-FFF2-40B4-BE49-F238E27FC236}">
                <a16:creationId xmlns:a16="http://schemas.microsoft.com/office/drawing/2014/main" id="{DD599CDC-D666-4DAA-86EE-FC874CA0AB91}"/>
              </a:ext>
            </a:extLst>
          </p:cNvPr>
          <p:cNvSpPr>
            <a:spLocks noGrp="1"/>
          </p:cNvSpPr>
          <p:nvPr>
            <p:ph type="sldNum" sz="quarter" idx="12"/>
          </p:nvPr>
        </p:nvSpPr>
        <p:spPr/>
        <p:txBody>
          <a:bodyPr/>
          <a:lstStyle/>
          <a:p>
            <a:fld id="{441896B1-EEF4-4E14-A673-71CB558AAAB0}" type="slidenum">
              <a:rPr kumimoji="1" lang="ja-JP" altLang="en-US" smtClean="0"/>
              <a:pPr/>
              <a:t>‹#›</a:t>
            </a:fld>
            <a:endParaRPr kumimoji="1" lang="ja-JP" altLang="en-US"/>
          </a:p>
        </p:txBody>
      </p:sp>
    </p:spTree>
    <p:extLst>
      <p:ext uri="{BB962C8B-B14F-4D97-AF65-F5344CB8AC3E}">
        <p14:creationId xmlns:p14="http://schemas.microsoft.com/office/powerpoint/2010/main" val="327630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1E1C2-FDC0-42C1-92E7-5F350271FC6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A730F13-9398-4B7D-BB0F-21282C10A3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5D17AD7-EB10-409A-A7CF-BD7DBADA1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A2804B-12F3-4739-A13F-AD8C7704BF15}"/>
              </a:ext>
            </a:extLst>
          </p:cNvPr>
          <p:cNvSpPr>
            <a:spLocks noGrp="1"/>
          </p:cNvSpPr>
          <p:nvPr>
            <p:ph type="dt" sz="half" idx="10"/>
          </p:nvPr>
        </p:nvSpPr>
        <p:spPr/>
        <p:txBody>
          <a:bodyPr/>
          <a:lstStyle/>
          <a:p>
            <a:fld id="{29FC8A2D-DC99-4C70-B63D-3D54155959F1}" type="datetime1">
              <a:rPr kumimoji="1" lang="ja-JP" altLang="en-US" smtClean="0"/>
              <a:pPr/>
              <a:t>2026/6/5</a:t>
            </a:fld>
            <a:endParaRPr kumimoji="1" lang="ja-JP" altLang="en-US"/>
          </a:p>
        </p:txBody>
      </p:sp>
      <p:sp>
        <p:nvSpPr>
          <p:cNvPr id="6" name="フッター プレースホルダー 5">
            <a:extLst>
              <a:ext uri="{FF2B5EF4-FFF2-40B4-BE49-F238E27FC236}">
                <a16:creationId xmlns:a16="http://schemas.microsoft.com/office/drawing/2014/main" id="{BD62E5B3-3FA7-4EB4-B282-DA1E7088EB06}"/>
              </a:ext>
            </a:extLst>
          </p:cNvPr>
          <p:cNvSpPr>
            <a:spLocks noGrp="1"/>
          </p:cNvSpPr>
          <p:nvPr>
            <p:ph type="ftr" sz="quarter" idx="11"/>
          </p:nvPr>
        </p:nvSpPr>
        <p:spPr/>
        <p:txBody>
          <a:bodyPr/>
          <a:lstStyle/>
          <a:p>
            <a:r>
              <a:rPr kumimoji="1" lang="en-US" altLang="ja-JP"/>
              <a:t>Copyright (c) freesale All Rights Reserved. </a:t>
            </a:r>
            <a:endParaRPr kumimoji="1" lang="ja-JP" altLang="en-US"/>
          </a:p>
        </p:txBody>
      </p:sp>
      <p:sp>
        <p:nvSpPr>
          <p:cNvPr id="7" name="スライド番号プレースホルダー 6">
            <a:extLst>
              <a:ext uri="{FF2B5EF4-FFF2-40B4-BE49-F238E27FC236}">
                <a16:creationId xmlns:a16="http://schemas.microsoft.com/office/drawing/2014/main" id="{D5428371-6E14-4309-AA94-386CE80BCA82}"/>
              </a:ext>
            </a:extLst>
          </p:cNvPr>
          <p:cNvSpPr>
            <a:spLocks noGrp="1"/>
          </p:cNvSpPr>
          <p:nvPr>
            <p:ph type="sldNum" sz="quarter" idx="12"/>
          </p:nvPr>
        </p:nvSpPr>
        <p:spPr/>
        <p:txBody>
          <a:bodyPr/>
          <a:lstStyle/>
          <a:p>
            <a:fld id="{441896B1-EEF4-4E14-A673-71CB558AAAB0}" type="slidenum">
              <a:rPr kumimoji="1" lang="ja-JP" altLang="en-US" smtClean="0"/>
              <a:pPr/>
              <a:t>‹#›</a:t>
            </a:fld>
            <a:endParaRPr kumimoji="1" lang="ja-JP" altLang="en-US"/>
          </a:p>
        </p:txBody>
      </p:sp>
    </p:spTree>
    <p:extLst>
      <p:ext uri="{BB962C8B-B14F-4D97-AF65-F5344CB8AC3E}">
        <p14:creationId xmlns:p14="http://schemas.microsoft.com/office/powerpoint/2010/main" val="127442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AAF1C69-71C6-4080-9970-E288707BD8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0D87E2-F718-463D-80E9-2413E49B9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499EB0-FF82-4704-BD0B-9F447B761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35F8A-44DE-4FDC-9E3A-797FCD02C5C5}" type="datetimeFigureOut">
              <a:rPr kumimoji="1" lang="ja-JP" altLang="en-US" smtClean="0"/>
              <a:t>2026/6/5</a:t>
            </a:fld>
            <a:endParaRPr kumimoji="1" lang="ja-JP" altLang="en-US"/>
          </a:p>
        </p:txBody>
      </p:sp>
      <p:sp>
        <p:nvSpPr>
          <p:cNvPr id="5" name="フッター プレースホルダー 4">
            <a:extLst>
              <a:ext uri="{FF2B5EF4-FFF2-40B4-BE49-F238E27FC236}">
                <a16:creationId xmlns:a16="http://schemas.microsoft.com/office/drawing/2014/main" id="{2472B7C1-6913-4540-A7EB-5FF2DBD8B9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2201C1F-523B-4975-B42D-3BE2FA525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896B1-EEF4-4E14-A673-71CB558AAAB0}" type="slidenum">
              <a:rPr lang="ja-JP" altLang="en-US" smtClean="0"/>
              <a:pPr/>
              <a:t>‹#›</a:t>
            </a:fld>
            <a:endParaRPr lang="ja-JP" altLang="en-US"/>
          </a:p>
        </p:txBody>
      </p:sp>
      <p:sp>
        <p:nvSpPr>
          <p:cNvPr id="7" name="正方形/長方形 6">
            <a:extLst>
              <a:ext uri="{FF2B5EF4-FFF2-40B4-BE49-F238E27FC236}">
                <a16:creationId xmlns:a16="http://schemas.microsoft.com/office/drawing/2014/main" id="{F504C77F-37BC-4DEF-87AB-6098B1D13FD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62231061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22"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2030E-8DF9-2408-8265-498BE9831E23}"/>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9D64667-A361-25C6-A7D0-EAB4DFC0E127}"/>
              </a:ext>
            </a:extLst>
          </p:cNvPr>
          <p:cNvSpPr txBox="1"/>
          <p:nvPr/>
        </p:nvSpPr>
        <p:spPr>
          <a:xfrm>
            <a:off x="236902" y="2111556"/>
            <a:ext cx="11718196" cy="2634888"/>
          </a:xfrm>
          <a:prstGeom prst="rect">
            <a:avLst/>
          </a:prstGeom>
          <a:noFill/>
        </p:spPr>
        <p:txBody>
          <a:bodyPr wrap="square" rtlCol="0">
            <a:spAutoFit/>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1" lang="ja-JP" altLang="en-US" sz="4000" b="1"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万博で披露された最先端技術等の</a:t>
            </a:r>
            <a:endParaRPr kumimoji="1" lang="en-US" altLang="ja-JP" sz="4000" b="1"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ts val="7000"/>
              </a:lnSpc>
              <a:spcBef>
                <a:spcPts val="0"/>
              </a:spcBef>
              <a:spcAft>
                <a:spcPts val="0"/>
              </a:spcAft>
              <a:buClrTx/>
              <a:buSzTx/>
              <a:buFontTx/>
              <a:buNone/>
              <a:tabLst/>
              <a:defRPr/>
            </a:pPr>
            <a:r>
              <a:rPr kumimoji="1" lang="ja-JP" altLang="en-US" sz="4800" b="1" i="0" u="none" strike="noStrike" kern="1200" cap="none" spc="100" normalizeH="0" baseline="0" noProof="0" dirty="0">
                <a:ln>
                  <a:noFill/>
                </a:ln>
                <a:effectLst/>
                <a:uLnTx/>
                <a:uFillTx/>
                <a:latin typeface="BIZ UDPゴシック" panose="020B0400000000000000" pitchFamily="50" charset="-128"/>
                <a:ea typeface="BIZ UDPゴシック" panose="020B0400000000000000" pitchFamily="50" charset="-128"/>
              </a:rPr>
              <a:t>実装化</a:t>
            </a:r>
            <a:r>
              <a:rPr kumimoji="1" lang="ja-JP" altLang="en-US" sz="4000" b="1" i="0" u="none" strike="noStrike" kern="1200" cap="none" spc="10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4800" b="1" i="0" u="none" strike="noStrike" kern="1200" cap="none" spc="100" normalizeH="0" baseline="0" noProof="0" dirty="0">
                <a:ln>
                  <a:noFill/>
                </a:ln>
                <a:effectLst/>
                <a:uLnTx/>
                <a:uFillTx/>
                <a:latin typeface="BIZ UDPゴシック" panose="020B0400000000000000" pitchFamily="50" charset="-128"/>
                <a:ea typeface="BIZ UDPゴシック" panose="020B0400000000000000" pitchFamily="50" charset="-128"/>
              </a:rPr>
              <a:t>産業化 </a:t>
            </a:r>
            <a:r>
              <a:rPr kumimoji="1" lang="ja-JP" altLang="en-US" sz="4000" b="1"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に向けて</a:t>
            </a:r>
            <a:endParaRPr kumimoji="1" lang="en-US" altLang="ja-JP" sz="4000" b="1"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ts val="7000"/>
              </a:lnSpc>
              <a:spcBef>
                <a:spcPts val="0"/>
              </a:spcBef>
              <a:spcAft>
                <a:spcPts val="0"/>
              </a:spcAft>
              <a:buClrTx/>
              <a:buSzTx/>
              <a:buFontTx/>
              <a:buNone/>
              <a:tabLst/>
              <a:defRPr/>
            </a:pPr>
            <a:r>
              <a:rPr lang="ja-JP" altLang="en-US" sz="4000" b="1" spc="100" dirty="0">
                <a:latin typeface="BIZ UDPゴシック" panose="020B0400000000000000" pitchFamily="50" charset="-128"/>
                <a:ea typeface="BIZ UDPゴシック" panose="020B0400000000000000" pitchFamily="50" charset="-128"/>
              </a:rPr>
              <a:t>（取り組む分野等の選定について）</a:t>
            </a:r>
            <a:endParaRPr kumimoji="1" lang="en-US" altLang="ja-JP" sz="3600" b="1" i="0" u="none" strike="noStrike" kern="1200" cap="none" spc="10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59" name="Shape 10">
            <a:extLst>
              <a:ext uri="{FF2B5EF4-FFF2-40B4-BE49-F238E27FC236}">
                <a16:creationId xmlns:a16="http://schemas.microsoft.com/office/drawing/2014/main" id="{7C478035-4BA3-6C77-6BD4-F35C773D4FC8}"/>
              </a:ext>
            </a:extLst>
          </p:cNvPr>
          <p:cNvSpPr/>
          <p:nvPr/>
        </p:nvSpPr>
        <p:spPr>
          <a:xfrm>
            <a:off x="276231" y="5179160"/>
            <a:ext cx="9180000" cy="65455"/>
          </a:xfrm>
          <a:prstGeom prst="rect">
            <a:avLst/>
          </a:prstGeom>
          <a:solidFill>
            <a:srgbClr val="003CB4"/>
          </a:solidFill>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0" name="Shape 12">
            <a:extLst>
              <a:ext uri="{FF2B5EF4-FFF2-40B4-BE49-F238E27FC236}">
                <a16:creationId xmlns:a16="http://schemas.microsoft.com/office/drawing/2014/main" id="{15F9992D-6085-BB47-F026-3A897E4B24DB}"/>
              </a:ext>
            </a:extLst>
          </p:cNvPr>
          <p:cNvSpPr/>
          <p:nvPr/>
        </p:nvSpPr>
        <p:spPr>
          <a:xfrm>
            <a:off x="8895098" y="5248776"/>
            <a:ext cx="3060000" cy="36000"/>
          </a:xfrm>
          <a:prstGeom prst="rect">
            <a:avLst/>
          </a:prstGeom>
          <a:solidFill>
            <a:srgbClr val="00AC4E"/>
          </a:solidFill>
          <a:ln/>
          <a:effectLst>
            <a:outerShdw blurRad="50800" dist="38100" dir="5400000" algn="t"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C6903004-6A84-8A0C-82BA-A8882E106F7A}"/>
              </a:ext>
            </a:extLst>
          </p:cNvPr>
          <p:cNvSpPr/>
          <p:nvPr/>
        </p:nvSpPr>
        <p:spPr>
          <a:xfrm>
            <a:off x="0" y="0"/>
            <a:ext cx="12192000" cy="272878"/>
          </a:xfrm>
          <a:prstGeom prst="rect">
            <a:avLst/>
          </a:prstGeom>
          <a:gradFill flip="none" rotWithShape="1">
            <a:gsLst>
              <a:gs pos="42000">
                <a:srgbClr val="003CB4"/>
              </a:gs>
              <a:gs pos="100000">
                <a:srgbClr val="00B050"/>
              </a:gs>
            </a:gsLst>
            <a:lin ang="0" scaled="1"/>
            <a:tileRect/>
          </a:gra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11FB554E-7652-86E6-1503-83DC04DF97FC}"/>
              </a:ext>
            </a:extLst>
          </p:cNvPr>
          <p:cNvSpPr txBox="1"/>
          <p:nvPr/>
        </p:nvSpPr>
        <p:spPr>
          <a:xfrm>
            <a:off x="10551459" y="321470"/>
            <a:ext cx="1156656" cy="461665"/>
          </a:xfrm>
          <a:prstGeom prst="rect">
            <a:avLst/>
          </a:prstGeom>
          <a:solidFill>
            <a:schemeClr val="bg1"/>
          </a:solidFill>
          <a:ln w="22225">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100" normalizeH="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資料２</a:t>
            </a:r>
            <a:endParaRPr kumimoji="0" lang="en-US" altLang="ja-JP" sz="2400" b="1" i="0" u="none" strike="noStrike" kern="1200" cap="none" spc="100" normalizeH="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76381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B8F42-994F-9C86-554C-5F015D0EB4C6}"/>
            </a:ext>
          </a:extLst>
        </p:cNvPr>
        <p:cNvGrpSpPr/>
        <p:nvPr/>
      </p:nvGrpSpPr>
      <p:grpSpPr>
        <a:xfrm>
          <a:off x="0" y="0"/>
          <a:ext cx="0" cy="0"/>
          <a:chOff x="0" y="0"/>
          <a:chExt cx="0" cy="0"/>
        </a:xfrm>
      </p:grpSpPr>
      <p:sp>
        <p:nvSpPr>
          <p:cNvPr id="76" name="四角形: 角を丸くする 75">
            <a:extLst>
              <a:ext uri="{FF2B5EF4-FFF2-40B4-BE49-F238E27FC236}">
                <a16:creationId xmlns:a16="http://schemas.microsoft.com/office/drawing/2014/main" id="{0D640ECD-EC55-B88F-CE53-48DE2394519F}"/>
              </a:ext>
            </a:extLst>
          </p:cNvPr>
          <p:cNvSpPr/>
          <p:nvPr/>
        </p:nvSpPr>
        <p:spPr>
          <a:xfrm flipV="1">
            <a:off x="0" y="5067798"/>
            <a:ext cx="12192000" cy="1790202"/>
          </a:xfrm>
          <a:prstGeom prst="roundRect">
            <a:avLst>
              <a:gd name="adj" fmla="val 0"/>
            </a:avLst>
          </a:prstGeom>
          <a:solidFill>
            <a:srgbClr val="C55A11">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6" name="四角形: 角を丸くする 45">
            <a:extLst>
              <a:ext uri="{FF2B5EF4-FFF2-40B4-BE49-F238E27FC236}">
                <a16:creationId xmlns:a16="http://schemas.microsoft.com/office/drawing/2014/main" id="{CA7B5446-3F18-6ABF-A43C-6A66FCA8C3DF}"/>
              </a:ext>
            </a:extLst>
          </p:cNvPr>
          <p:cNvSpPr/>
          <p:nvPr/>
        </p:nvSpPr>
        <p:spPr>
          <a:xfrm>
            <a:off x="10147560" y="5468584"/>
            <a:ext cx="1655999" cy="129245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2029</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年度末時点）</a:t>
            </a: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ネクストユニコーン</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創出</a:t>
            </a: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・ポスト</a:t>
            </a:r>
            <a:r>
              <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GSE</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の定着</a:t>
            </a:r>
          </a:p>
          <a:p>
            <a:pPr marL="0" marR="0" lvl="0" indent="0" algn="ctr" defTabSz="914400" rtl="0" eaLnBrk="1" fontAlgn="auto" latinLnBrk="0" hangingPunct="1">
              <a:lnSpc>
                <a:spcPts val="15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zh-TW" altLang="en-US"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企業価値２００億円以上</a:t>
            </a:r>
            <a:endParaRPr kumimoji="1" lang="en-US" altLang="zh-TW"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矢印: 山形 29">
            <a:extLst>
              <a:ext uri="{FF2B5EF4-FFF2-40B4-BE49-F238E27FC236}">
                <a16:creationId xmlns:a16="http://schemas.microsoft.com/office/drawing/2014/main" id="{35760895-5A12-36C5-45A4-F60DF9228D70}"/>
              </a:ext>
            </a:extLst>
          </p:cNvPr>
          <p:cNvSpPr/>
          <p:nvPr/>
        </p:nvSpPr>
        <p:spPr>
          <a:xfrm>
            <a:off x="6113842" y="1059887"/>
            <a:ext cx="1877917" cy="390944"/>
          </a:xfrm>
          <a:prstGeom prst="chevron">
            <a:avLst/>
          </a:prstGeom>
          <a:solidFill>
            <a:srgbClr val="C55A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山形 30">
            <a:extLst>
              <a:ext uri="{FF2B5EF4-FFF2-40B4-BE49-F238E27FC236}">
                <a16:creationId xmlns:a16="http://schemas.microsoft.com/office/drawing/2014/main" id="{E4D9CCC5-9BC0-ADD3-1928-5693F3E5B736}"/>
              </a:ext>
            </a:extLst>
          </p:cNvPr>
          <p:cNvSpPr/>
          <p:nvPr/>
        </p:nvSpPr>
        <p:spPr>
          <a:xfrm>
            <a:off x="4216287" y="1059887"/>
            <a:ext cx="1877917" cy="390944"/>
          </a:xfrm>
          <a:prstGeom prst="chevron">
            <a:avLst/>
          </a:prstGeom>
          <a:solidFill>
            <a:srgbClr val="C55A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矢印: 山形 31">
            <a:extLst>
              <a:ext uri="{FF2B5EF4-FFF2-40B4-BE49-F238E27FC236}">
                <a16:creationId xmlns:a16="http://schemas.microsoft.com/office/drawing/2014/main" id="{B583DE59-64BF-2B74-B02B-94956EED376C}"/>
              </a:ext>
            </a:extLst>
          </p:cNvPr>
          <p:cNvSpPr/>
          <p:nvPr/>
        </p:nvSpPr>
        <p:spPr>
          <a:xfrm>
            <a:off x="2338370" y="1059887"/>
            <a:ext cx="1877917" cy="390944"/>
          </a:xfrm>
          <a:prstGeom prst="chevron">
            <a:avLst/>
          </a:prstGeom>
          <a:solidFill>
            <a:srgbClr val="C55A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3" name="表 2">
            <a:extLst>
              <a:ext uri="{FF2B5EF4-FFF2-40B4-BE49-F238E27FC236}">
                <a16:creationId xmlns:a16="http://schemas.microsoft.com/office/drawing/2014/main" id="{7940D928-9115-1EAF-F422-99BCF00879B9}"/>
              </a:ext>
            </a:extLst>
          </p:cNvPr>
          <p:cNvGraphicFramePr>
            <a:graphicFrameLocks noGrp="1"/>
          </p:cNvGraphicFramePr>
          <p:nvPr/>
        </p:nvGraphicFramePr>
        <p:xfrm>
          <a:off x="436144" y="2085529"/>
          <a:ext cx="11316120" cy="2913509"/>
        </p:xfrm>
        <a:graphic>
          <a:graphicData uri="http://schemas.openxmlformats.org/drawingml/2006/table">
            <a:tbl>
              <a:tblPr firstRow="1" bandRow="1">
                <a:tableStyleId>{5C22544A-7EE6-4342-B048-85BDC9FD1C3A}</a:tableStyleId>
              </a:tblPr>
              <a:tblGrid>
                <a:gridCol w="1886020">
                  <a:extLst>
                    <a:ext uri="{9D8B030D-6E8A-4147-A177-3AD203B41FA5}">
                      <a16:colId xmlns:a16="http://schemas.microsoft.com/office/drawing/2014/main" val="2237089824"/>
                    </a:ext>
                  </a:extLst>
                </a:gridCol>
                <a:gridCol w="1886020">
                  <a:extLst>
                    <a:ext uri="{9D8B030D-6E8A-4147-A177-3AD203B41FA5}">
                      <a16:colId xmlns:a16="http://schemas.microsoft.com/office/drawing/2014/main" val="3985404738"/>
                    </a:ext>
                  </a:extLst>
                </a:gridCol>
                <a:gridCol w="1886020">
                  <a:extLst>
                    <a:ext uri="{9D8B030D-6E8A-4147-A177-3AD203B41FA5}">
                      <a16:colId xmlns:a16="http://schemas.microsoft.com/office/drawing/2014/main" val="954588918"/>
                    </a:ext>
                  </a:extLst>
                </a:gridCol>
                <a:gridCol w="1886020">
                  <a:extLst>
                    <a:ext uri="{9D8B030D-6E8A-4147-A177-3AD203B41FA5}">
                      <a16:colId xmlns:a16="http://schemas.microsoft.com/office/drawing/2014/main" val="2138477282"/>
                    </a:ext>
                  </a:extLst>
                </a:gridCol>
                <a:gridCol w="1886020">
                  <a:extLst>
                    <a:ext uri="{9D8B030D-6E8A-4147-A177-3AD203B41FA5}">
                      <a16:colId xmlns:a16="http://schemas.microsoft.com/office/drawing/2014/main" val="404273892"/>
                    </a:ext>
                  </a:extLst>
                </a:gridCol>
                <a:gridCol w="1886020">
                  <a:extLst>
                    <a:ext uri="{9D8B030D-6E8A-4147-A177-3AD203B41FA5}">
                      <a16:colId xmlns:a16="http://schemas.microsoft.com/office/drawing/2014/main" val="3815397498"/>
                    </a:ext>
                  </a:extLst>
                </a:gridCol>
              </a:tblGrid>
              <a:tr h="3344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a:latin typeface="BIZ UDPゴシック" panose="020B0400000000000000" pitchFamily="50" charset="-128"/>
                          <a:ea typeface="BIZ UDPゴシック" panose="020B0400000000000000" pitchFamily="50" charset="-128"/>
                        </a:rPr>
                        <a:t>2026</a:t>
                      </a:r>
                      <a:r>
                        <a:rPr kumimoji="1" lang="ja-JP" altLang="en-US" sz="1400">
                          <a:latin typeface="BIZ UDPゴシック" panose="020B0400000000000000" pitchFamily="50" charset="-128"/>
                          <a:ea typeface="BIZ UDPゴシック" panose="020B0400000000000000" pitchFamily="50" charset="-128"/>
                        </a:rPr>
                        <a:t>年</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55A11"/>
                    </a:solidFill>
                  </a:tcPr>
                </a:tc>
                <a:tc>
                  <a:txBody>
                    <a:bodyPr/>
                    <a:lstStyle/>
                    <a:p>
                      <a:pPr algn="ctr"/>
                      <a:r>
                        <a:rPr kumimoji="1" lang="en-US" altLang="ja-JP" sz="1400">
                          <a:latin typeface="BIZ UDPゴシック" panose="020B0400000000000000" pitchFamily="50" charset="-128"/>
                          <a:ea typeface="BIZ UDPゴシック" panose="020B0400000000000000" pitchFamily="50" charset="-128"/>
                        </a:rPr>
                        <a:t>2027</a:t>
                      </a:r>
                      <a:r>
                        <a:rPr kumimoji="1" lang="ja-JP" altLang="en-US" sz="1400">
                          <a:latin typeface="BIZ UDPゴシック" panose="020B0400000000000000" pitchFamily="50" charset="-128"/>
                          <a:ea typeface="BIZ UDPゴシック" panose="020B0400000000000000" pitchFamily="50" charset="-128"/>
                        </a:rPr>
                        <a:t>年</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55A11"/>
                    </a:solidFill>
                  </a:tcPr>
                </a:tc>
                <a:tc>
                  <a:txBody>
                    <a:bodyPr/>
                    <a:lstStyle/>
                    <a:p>
                      <a:pPr algn="ctr"/>
                      <a:r>
                        <a:rPr kumimoji="1" lang="en-US" altLang="ja-JP" sz="1400">
                          <a:latin typeface="BIZ UDPゴシック" panose="020B0400000000000000" pitchFamily="50" charset="-128"/>
                          <a:ea typeface="BIZ UDPゴシック" panose="020B0400000000000000" pitchFamily="50" charset="-128"/>
                        </a:rPr>
                        <a:t>2028</a:t>
                      </a:r>
                      <a:r>
                        <a:rPr kumimoji="1" lang="ja-JP" altLang="en-US" sz="1400">
                          <a:latin typeface="BIZ UDPゴシック" panose="020B0400000000000000" pitchFamily="50" charset="-128"/>
                          <a:ea typeface="BIZ UDPゴシック" panose="020B0400000000000000" pitchFamily="50" charset="-128"/>
                        </a:rPr>
                        <a:t>年</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55A11"/>
                    </a:solidFill>
                  </a:tcPr>
                </a:tc>
                <a:tc>
                  <a:txBody>
                    <a:bodyPr/>
                    <a:lstStyle/>
                    <a:p>
                      <a:pPr algn="ctr"/>
                      <a:r>
                        <a:rPr kumimoji="1" lang="en-US" altLang="ja-JP" sz="1400">
                          <a:latin typeface="BIZ UDPゴシック" panose="020B0400000000000000" pitchFamily="50" charset="-128"/>
                          <a:ea typeface="BIZ UDPゴシック" panose="020B0400000000000000" pitchFamily="50" charset="-128"/>
                        </a:rPr>
                        <a:t>2029</a:t>
                      </a:r>
                      <a:r>
                        <a:rPr kumimoji="1" lang="ja-JP" altLang="en-US" sz="1400">
                          <a:latin typeface="BIZ UDPゴシック" panose="020B0400000000000000" pitchFamily="50" charset="-128"/>
                          <a:ea typeface="BIZ UDPゴシック" panose="020B0400000000000000" pitchFamily="50" charset="-128"/>
                        </a:rPr>
                        <a:t>年</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55A11"/>
                    </a:solidFill>
                  </a:tcPr>
                </a:tc>
                <a:tc>
                  <a:txBody>
                    <a:bodyPr/>
                    <a:lstStyle/>
                    <a:p>
                      <a:pPr algn="ctr"/>
                      <a:r>
                        <a:rPr kumimoji="1" lang="en-US" altLang="ja-JP" sz="1400">
                          <a:latin typeface="BIZ UDPゴシック" panose="020B0400000000000000" pitchFamily="50" charset="-128"/>
                          <a:ea typeface="BIZ UDPゴシック" panose="020B0400000000000000" pitchFamily="50" charset="-128"/>
                        </a:rPr>
                        <a:t>2030</a:t>
                      </a:r>
                      <a:r>
                        <a:rPr kumimoji="1" lang="ja-JP" altLang="en-US" sz="1400">
                          <a:latin typeface="BIZ UDPゴシック" panose="020B0400000000000000" pitchFamily="50" charset="-128"/>
                          <a:ea typeface="BIZ UDPゴシック" panose="020B0400000000000000" pitchFamily="50" charset="-128"/>
                        </a:rPr>
                        <a:t>年</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55A11"/>
                    </a:solidFill>
                  </a:tcPr>
                </a:tc>
                <a:tc>
                  <a:txBody>
                    <a:bodyPr/>
                    <a:lstStyle/>
                    <a:p>
                      <a:pPr algn="ctr"/>
                      <a:r>
                        <a:rPr kumimoji="1" lang="en-US" altLang="ja-JP" sz="1400">
                          <a:latin typeface="BIZ UDPゴシック" panose="020B0400000000000000" pitchFamily="50" charset="-128"/>
                          <a:ea typeface="BIZ UDPゴシック" panose="020B0400000000000000" pitchFamily="50" charset="-128"/>
                        </a:rPr>
                        <a:t>2031</a:t>
                      </a:r>
                      <a:r>
                        <a:rPr kumimoji="1" lang="ja-JP" altLang="en-US" sz="1400">
                          <a:latin typeface="BIZ UDPゴシック" panose="020B0400000000000000" pitchFamily="50" charset="-128"/>
                          <a:ea typeface="BIZ UDPゴシック" panose="020B0400000000000000" pitchFamily="50" charset="-128"/>
                        </a:rPr>
                        <a:t>年</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55A11"/>
                    </a:solidFill>
                  </a:tcPr>
                </a:tc>
                <a:extLst>
                  <a:ext uri="{0D108BD9-81ED-4DB2-BD59-A6C34878D82A}">
                    <a16:rowId xmlns:a16="http://schemas.microsoft.com/office/drawing/2014/main" val="765287471"/>
                  </a:ext>
                </a:extLst>
              </a:tr>
              <a:tr h="424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BIZ UDPゴシック" panose="020B0400000000000000" pitchFamily="50" charset="-128"/>
                          <a:ea typeface="BIZ UDPゴシック" panose="020B0400000000000000" pitchFamily="50" charset="-128"/>
                        </a:rPr>
                        <a:t>相談窓口の設置</a:t>
                      </a:r>
                      <a:endParaRPr kumimoji="1" lang="en-US" altLang="ja-JP" sz="110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lumMod val="65000"/>
                        <a:alpha val="34902"/>
                      </a:schemeClr>
                    </a:solidFill>
                  </a:tcPr>
                </a:tc>
                <a:tc>
                  <a:txBody>
                    <a:bodyPr/>
                    <a:lstStyle/>
                    <a:p>
                      <a:pPr algn="ctr"/>
                      <a:endParaRPr kumimoji="1" lang="ja-JP" altLang="en-US" sz="1200"/>
                    </a:p>
                  </a:txBody>
                  <a:tcPr anchor="ctr">
                    <a:lnT w="12700" cap="flat" cmpd="sng" algn="ctr">
                      <a:noFill/>
                      <a:prstDash val="solid"/>
                      <a:round/>
                      <a:headEnd type="none" w="med" len="med"/>
                      <a:tailEnd type="none" w="med" len="med"/>
                    </a:lnT>
                    <a:solidFill>
                      <a:schemeClr val="bg1">
                        <a:lumMod val="65000"/>
                        <a:alpha val="34902"/>
                      </a:schemeClr>
                    </a:solidFill>
                  </a:tcPr>
                </a:tc>
                <a:tc>
                  <a:txBody>
                    <a:bodyPr/>
                    <a:lstStyle/>
                    <a:p>
                      <a:pPr algn="ctr"/>
                      <a:endParaRPr kumimoji="1" lang="ja-JP" altLang="en-US" sz="1200"/>
                    </a:p>
                  </a:txBody>
                  <a:tcPr anchor="ctr">
                    <a:lnT w="12700" cap="flat" cmpd="sng" algn="ctr">
                      <a:noFill/>
                      <a:prstDash val="solid"/>
                      <a:round/>
                      <a:headEnd type="none" w="med" len="med"/>
                      <a:tailEnd type="none" w="med" len="med"/>
                    </a:lnT>
                    <a:solidFill>
                      <a:schemeClr val="bg1">
                        <a:lumMod val="65000"/>
                        <a:alpha val="34902"/>
                      </a:schemeClr>
                    </a:solidFill>
                  </a:tcPr>
                </a:tc>
                <a:tc>
                  <a:txBody>
                    <a:bodyPr/>
                    <a:lstStyle/>
                    <a:p>
                      <a:pPr algn="ctr"/>
                      <a:endParaRPr kumimoji="1" lang="ja-JP" altLang="en-US" sz="1200"/>
                    </a:p>
                  </a:txBody>
                  <a:tcPr anchor="ctr">
                    <a:lnT w="12700" cap="flat" cmpd="sng" algn="ctr">
                      <a:noFill/>
                      <a:prstDash val="solid"/>
                      <a:round/>
                      <a:headEnd type="none" w="med" len="med"/>
                      <a:tailEnd type="none" w="med" len="med"/>
                    </a:lnT>
                    <a:solidFill>
                      <a:schemeClr val="bg1">
                        <a:lumMod val="65000"/>
                        <a:alpha val="34902"/>
                      </a:schemeClr>
                    </a:solidFill>
                  </a:tcPr>
                </a:tc>
                <a:tc>
                  <a:txBody>
                    <a:bodyPr/>
                    <a:lstStyle/>
                    <a:p>
                      <a:pPr algn="ctr"/>
                      <a:endParaRPr kumimoji="1" lang="ja-JP" altLang="en-US" sz="1200"/>
                    </a:p>
                  </a:txBody>
                  <a:tcPr anchor="ctr">
                    <a:lnT w="12700" cap="flat" cmpd="sng" algn="ctr">
                      <a:noFill/>
                      <a:prstDash val="solid"/>
                      <a:round/>
                      <a:headEnd type="none" w="med" len="med"/>
                      <a:tailEnd type="none" w="med" len="med"/>
                    </a:lnT>
                    <a:solidFill>
                      <a:schemeClr val="bg1">
                        <a:lumMod val="65000"/>
                        <a:alpha val="34902"/>
                      </a:schemeClr>
                    </a:solidFill>
                  </a:tcPr>
                </a:tc>
                <a:tc>
                  <a:txBody>
                    <a:bodyPr/>
                    <a:lstStyle/>
                    <a:p>
                      <a:pPr algn="ctr"/>
                      <a:endParaRPr kumimoji="1" lang="en-US" altLang="ja-JP" sz="1200"/>
                    </a:p>
                  </a:txBody>
                  <a:tcPr anchor="ctr">
                    <a:lnT w="12700" cap="flat" cmpd="sng" algn="ctr">
                      <a:noFill/>
                      <a:prstDash val="solid"/>
                      <a:round/>
                      <a:headEnd type="none" w="med" len="med"/>
                      <a:tailEnd type="none" w="med" len="med"/>
                    </a:lnT>
                    <a:solidFill>
                      <a:schemeClr val="bg1">
                        <a:lumMod val="65000"/>
                        <a:alpha val="34902"/>
                      </a:schemeClr>
                    </a:solidFill>
                  </a:tcPr>
                </a:tc>
                <a:extLst>
                  <a:ext uri="{0D108BD9-81ED-4DB2-BD59-A6C34878D82A}">
                    <a16:rowId xmlns:a16="http://schemas.microsoft.com/office/drawing/2014/main" val="51247683"/>
                  </a:ext>
                </a:extLst>
              </a:tr>
              <a:tr h="559318">
                <a:tc>
                  <a:txBody>
                    <a:bodyPr/>
                    <a:lstStyle/>
                    <a:p>
                      <a:r>
                        <a:rPr kumimoji="1" lang="ja-JP" altLang="en-US" sz="1100">
                          <a:latin typeface="BIZ UDPゴシック" panose="020B0400000000000000" pitchFamily="50" charset="-128"/>
                          <a:ea typeface="BIZ UDPゴシック" panose="020B0400000000000000" pitchFamily="50" charset="-128"/>
                        </a:rPr>
                        <a:t>アクセラレーション</a:t>
                      </a:r>
                      <a:endParaRPr kumimoji="1" lang="en-US" altLang="ja-JP" sz="1100">
                        <a:latin typeface="BIZ UDPゴシック" panose="020B0400000000000000" pitchFamily="50" charset="-128"/>
                        <a:ea typeface="BIZ UDPゴシック" panose="020B0400000000000000" pitchFamily="50" charset="-128"/>
                      </a:endParaRPr>
                    </a:p>
                    <a:p>
                      <a:r>
                        <a:rPr kumimoji="1" lang="ja-JP" altLang="en-US" sz="1100">
                          <a:latin typeface="BIZ UDPゴシック" panose="020B0400000000000000" pitchFamily="50" charset="-128"/>
                          <a:ea typeface="BIZ UDPゴシック" panose="020B0400000000000000" pitchFamily="50" charset="-128"/>
                        </a:rPr>
                        <a:t>プログラムの実施</a:t>
                      </a:r>
                      <a:endParaRPr kumimoji="1" lang="en-US" altLang="ja-JP" sz="110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solidFill>
                      <a:schemeClr val="bg1">
                        <a:lumMod val="75000"/>
                        <a:alpha val="10196"/>
                      </a:schemeClr>
                    </a:solidFill>
                  </a:tcPr>
                </a:tc>
                <a:tc>
                  <a:txBody>
                    <a:bodyPr/>
                    <a:lstStyle/>
                    <a:p>
                      <a:endParaRPr kumimoji="1" lang="ja-JP" altLang="en-US" sz="1200"/>
                    </a:p>
                  </a:txBody>
                  <a:tcPr>
                    <a:solidFill>
                      <a:schemeClr val="bg1">
                        <a:lumMod val="75000"/>
                        <a:alpha val="10196"/>
                      </a:schemeClr>
                    </a:solidFill>
                  </a:tcPr>
                </a:tc>
                <a:tc>
                  <a:txBody>
                    <a:bodyPr/>
                    <a:lstStyle/>
                    <a:p>
                      <a:endParaRPr kumimoji="1" lang="en-US" altLang="ja-JP" sz="1200"/>
                    </a:p>
                  </a:txBody>
                  <a:tcPr>
                    <a:solidFill>
                      <a:schemeClr val="bg1">
                        <a:lumMod val="75000"/>
                        <a:alpha val="10196"/>
                      </a:schemeClr>
                    </a:solidFill>
                  </a:tcPr>
                </a:tc>
                <a:tc>
                  <a:txBody>
                    <a:bodyPr/>
                    <a:lstStyle/>
                    <a:p>
                      <a:endParaRPr kumimoji="1" lang="ja-JP" altLang="en-US" sz="1200"/>
                    </a:p>
                  </a:txBody>
                  <a:tcPr>
                    <a:solidFill>
                      <a:schemeClr val="bg1">
                        <a:lumMod val="75000"/>
                        <a:alpha val="10196"/>
                      </a:schemeClr>
                    </a:solidFill>
                  </a:tcPr>
                </a:tc>
                <a:tc>
                  <a:txBody>
                    <a:bodyPr/>
                    <a:lstStyle/>
                    <a:p>
                      <a:endParaRPr kumimoji="1" lang="ja-JP" altLang="en-US" sz="1200"/>
                    </a:p>
                  </a:txBody>
                  <a:tcPr>
                    <a:solidFill>
                      <a:schemeClr val="bg1">
                        <a:lumMod val="75000"/>
                        <a:alpha val="10196"/>
                      </a:schemeClr>
                    </a:solidFill>
                  </a:tcPr>
                </a:tc>
                <a:tc>
                  <a:txBody>
                    <a:bodyPr/>
                    <a:lstStyle/>
                    <a:p>
                      <a:endParaRPr kumimoji="1" lang="ja-JP" altLang="en-US" sz="1200"/>
                    </a:p>
                  </a:txBody>
                  <a:tcPr>
                    <a:solidFill>
                      <a:schemeClr val="bg1">
                        <a:lumMod val="75000"/>
                        <a:alpha val="10196"/>
                      </a:schemeClr>
                    </a:solidFill>
                  </a:tcPr>
                </a:tc>
                <a:extLst>
                  <a:ext uri="{0D108BD9-81ED-4DB2-BD59-A6C34878D82A}">
                    <a16:rowId xmlns:a16="http://schemas.microsoft.com/office/drawing/2014/main" val="484349738"/>
                  </a:ext>
                </a:extLst>
              </a:tr>
              <a:tr h="601663">
                <a:tc>
                  <a:txBody>
                    <a:bodyPr/>
                    <a:lstStyle/>
                    <a:p>
                      <a:r>
                        <a:rPr kumimoji="1" lang="ja-JP" altLang="en-US" sz="1100">
                          <a:latin typeface="BIZ UDPゴシック" panose="020B0400000000000000" pitchFamily="50" charset="-128"/>
                          <a:ea typeface="BIZ UDPゴシック" panose="020B0400000000000000" pitchFamily="50" charset="-128"/>
                        </a:rPr>
                        <a:t>ファームコミュニティ</a:t>
                      </a:r>
                      <a:endParaRPr kumimoji="1" lang="en-US" altLang="ja-JP" sz="1100">
                        <a:latin typeface="BIZ UDPゴシック" panose="020B0400000000000000" pitchFamily="50" charset="-128"/>
                        <a:ea typeface="BIZ UDPゴシック" panose="020B0400000000000000" pitchFamily="50" charset="-128"/>
                      </a:endParaRPr>
                    </a:p>
                    <a:p>
                      <a:r>
                        <a:rPr kumimoji="1" lang="ja-JP" altLang="en-US" sz="1100">
                          <a:latin typeface="BIZ UDPゴシック" panose="020B0400000000000000" pitchFamily="50" charset="-128"/>
                          <a:ea typeface="BIZ UDPゴシック" panose="020B0400000000000000" pitchFamily="50" charset="-128"/>
                        </a:rPr>
                        <a:t>交流会の開催</a:t>
                      </a:r>
                    </a:p>
                  </a:txBody>
                  <a:tcPr>
                    <a:lnL w="12700" cap="flat" cmpd="sng" algn="ctr">
                      <a:noFill/>
                      <a:prstDash val="solid"/>
                      <a:round/>
                      <a:headEnd type="none" w="med" len="med"/>
                      <a:tailEnd type="none" w="med" len="med"/>
                    </a:lnL>
                    <a:solidFill>
                      <a:schemeClr val="bg1">
                        <a:lumMod val="65000"/>
                        <a:alpha val="34902"/>
                      </a:schemeClr>
                    </a:solidFill>
                  </a:tcPr>
                </a:tc>
                <a:tc>
                  <a:txBody>
                    <a:bodyPr/>
                    <a:lstStyle/>
                    <a:p>
                      <a:pPr algn="ctr"/>
                      <a:endParaRPr kumimoji="1" lang="ja-JP" altLang="en-US" sz="1200"/>
                    </a:p>
                  </a:txBody>
                  <a:tcPr anchor="ctr">
                    <a:solidFill>
                      <a:schemeClr val="bg1">
                        <a:lumMod val="65000"/>
                        <a:alpha val="34902"/>
                      </a:schemeClr>
                    </a:solidFill>
                  </a:tcPr>
                </a:tc>
                <a:tc>
                  <a:txBody>
                    <a:bodyPr/>
                    <a:lstStyle/>
                    <a:p>
                      <a:pPr algn="ctr"/>
                      <a:endParaRPr kumimoji="1" lang="ja-JP" altLang="en-US" sz="1200"/>
                    </a:p>
                  </a:txBody>
                  <a:tcPr anchor="ctr">
                    <a:solidFill>
                      <a:schemeClr val="bg1">
                        <a:lumMod val="65000"/>
                        <a:alpha val="34902"/>
                      </a:schemeClr>
                    </a:solidFill>
                  </a:tcPr>
                </a:tc>
                <a:tc>
                  <a:txBody>
                    <a:bodyPr/>
                    <a:lstStyle/>
                    <a:p>
                      <a:pPr algn="ctr"/>
                      <a:endParaRPr kumimoji="1" lang="ja-JP" altLang="en-US" sz="1200"/>
                    </a:p>
                  </a:txBody>
                  <a:tcPr anchor="ctr">
                    <a:solidFill>
                      <a:schemeClr val="bg1">
                        <a:lumMod val="65000"/>
                        <a:alpha val="34902"/>
                      </a:schemeClr>
                    </a:solidFill>
                  </a:tcPr>
                </a:tc>
                <a:tc>
                  <a:txBody>
                    <a:bodyPr/>
                    <a:lstStyle/>
                    <a:p>
                      <a:pPr algn="ctr"/>
                      <a:endParaRPr kumimoji="1" lang="ja-JP" altLang="en-US" sz="1200"/>
                    </a:p>
                  </a:txBody>
                  <a:tcPr anchor="ctr">
                    <a:solidFill>
                      <a:schemeClr val="bg1">
                        <a:lumMod val="65000"/>
                        <a:alpha val="34902"/>
                      </a:schemeClr>
                    </a:solidFill>
                  </a:tcPr>
                </a:tc>
                <a:tc>
                  <a:txBody>
                    <a:bodyPr/>
                    <a:lstStyle/>
                    <a:p>
                      <a:pPr algn="ctr"/>
                      <a:endParaRPr kumimoji="1" lang="ja-JP" altLang="en-US" sz="1200"/>
                    </a:p>
                  </a:txBody>
                  <a:tcPr anchor="ctr">
                    <a:solidFill>
                      <a:schemeClr val="bg1">
                        <a:lumMod val="65000"/>
                        <a:alpha val="34902"/>
                      </a:schemeClr>
                    </a:solidFill>
                  </a:tcPr>
                </a:tc>
                <a:extLst>
                  <a:ext uri="{0D108BD9-81ED-4DB2-BD59-A6C34878D82A}">
                    <a16:rowId xmlns:a16="http://schemas.microsoft.com/office/drawing/2014/main" val="1874909368"/>
                  </a:ext>
                </a:extLst>
              </a:tr>
              <a:tr h="417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BIZ UDPゴシック" panose="020B0400000000000000" pitchFamily="50" charset="-128"/>
                          <a:ea typeface="BIZ UDPゴシック" panose="020B0400000000000000" pitchFamily="50" charset="-128"/>
                        </a:rPr>
                        <a:t>成果発表・市場検証</a:t>
                      </a:r>
                    </a:p>
                  </a:txBody>
                  <a:tcPr>
                    <a:lnL w="12700" cap="flat" cmpd="sng" algn="ctr">
                      <a:noFill/>
                      <a:prstDash val="solid"/>
                      <a:round/>
                      <a:headEnd type="none" w="med" len="med"/>
                      <a:tailEnd type="none" w="med" len="med"/>
                    </a:lnL>
                    <a:solidFill>
                      <a:schemeClr val="bg1">
                        <a:lumMod val="75000"/>
                        <a:alpha val="10196"/>
                      </a:schemeClr>
                    </a:solidFill>
                  </a:tcPr>
                </a:tc>
                <a:tc>
                  <a:txBody>
                    <a:bodyPr/>
                    <a:lstStyle/>
                    <a:p>
                      <a:pPr algn="ctr"/>
                      <a:endParaRPr kumimoji="1" lang="ja-JP" altLang="en-US" sz="1200"/>
                    </a:p>
                  </a:txBody>
                  <a:tcPr anchor="ctr">
                    <a:solidFill>
                      <a:schemeClr val="bg1">
                        <a:lumMod val="75000"/>
                        <a:alpha val="10196"/>
                      </a:schemeClr>
                    </a:solidFill>
                  </a:tcPr>
                </a:tc>
                <a:tc>
                  <a:txBody>
                    <a:bodyPr/>
                    <a:lstStyle/>
                    <a:p>
                      <a:pPr algn="ctr"/>
                      <a:endParaRPr kumimoji="1" lang="ja-JP" altLang="en-US" sz="1200"/>
                    </a:p>
                  </a:txBody>
                  <a:tcPr anchor="ctr">
                    <a:solidFill>
                      <a:schemeClr val="bg1">
                        <a:lumMod val="75000"/>
                        <a:alpha val="10196"/>
                      </a:schemeClr>
                    </a:solidFill>
                  </a:tcPr>
                </a:tc>
                <a:tc>
                  <a:txBody>
                    <a:bodyPr/>
                    <a:lstStyle/>
                    <a:p>
                      <a:pPr algn="ctr"/>
                      <a:endParaRPr kumimoji="1" lang="ja-JP" altLang="en-US" sz="1200"/>
                    </a:p>
                  </a:txBody>
                  <a:tcPr anchor="ctr">
                    <a:solidFill>
                      <a:schemeClr val="bg1">
                        <a:lumMod val="75000"/>
                        <a:alpha val="10196"/>
                      </a:schemeClr>
                    </a:solidFill>
                  </a:tcPr>
                </a:tc>
                <a:tc>
                  <a:txBody>
                    <a:bodyPr/>
                    <a:lstStyle/>
                    <a:p>
                      <a:pPr algn="ctr"/>
                      <a:endParaRPr kumimoji="1" lang="ja-JP" altLang="en-US" sz="1200"/>
                    </a:p>
                  </a:txBody>
                  <a:tcPr anchor="ctr">
                    <a:solidFill>
                      <a:schemeClr val="bg1">
                        <a:lumMod val="75000"/>
                        <a:alpha val="10196"/>
                      </a:schemeClr>
                    </a:solidFill>
                  </a:tcPr>
                </a:tc>
                <a:tc>
                  <a:txBody>
                    <a:bodyPr/>
                    <a:lstStyle/>
                    <a:p>
                      <a:pPr algn="ctr"/>
                      <a:endParaRPr kumimoji="1" lang="ja-JP" altLang="en-US" sz="1200"/>
                    </a:p>
                  </a:txBody>
                  <a:tcPr anchor="ctr">
                    <a:solidFill>
                      <a:schemeClr val="bg1">
                        <a:lumMod val="75000"/>
                        <a:alpha val="10196"/>
                      </a:schemeClr>
                    </a:solidFill>
                  </a:tcPr>
                </a:tc>
                <a:extLst>
                  <a:ext uri="{0D108BD9-81ED-4DB2-BD59-A6C34878D82A}">
                    <a16:rowId xmlns:a16="http://schemas.microsoft.com/office/drawing/2014/main" val="4246050282"/>
                  </a:ext>
                </a:extLst>
              </a:tr>
              <a:tr h="576262">
                <a:tc>
                  <a:txBody>
                    <a:bodyPr/>
                    <a:lstStyle/>
                    <a:p>
                      <a:r>
                        <a:rPr lang="ja-JP" altLang="en-US" sz="1100">
                          <a:latin typeface="BIZ UDPゴシック" panose="020B0400000000000000" pitchFamily="50" charset="-128"/>
                          <a:ea typeface="BIZ UDPゴシック" panose="020B0400000000000000" pitchFamily="50" charset="-128"/>
                        </a:rPr>
                        <a:t>協業促進メニュー／</a:t>
                      </a:r>
                      <a:endParaRPr lang="en-US" altLang="ja-JP" sz="1100">
                        <a:latin typeface="BIZ UDPゴシック" panose="020B0400000000000000" pitchFamily="50" charset="-128"/>
                        <a:ea typeface="BIZ UDPゴシック" panose="020B0400000000000000" pitchFamily="50" charset="-128"/>
                      </a:endParaRPr>
                    </a:p>
                    <a:p>
                      <a:r>
                        <a:rPr lang="ja-JP" altLang="en-US" sz="1100">
                          <a:latin typeface="BIZ UDPゴシック" panose="020B0400000000000000" pitchFamily="50" charset="-128"/>
                          <a:ea typeface="BIZ UDPゴシック" panose="020B0400000000000000" pitchFamily="50" charset="-128"/>
                        </a:rPr>
                        <a:t>関係機関等への橋渡し</a:t>
                      </a:r>
                    </a:p>
                  </a:txBody>
                  <a:tcPr>
                    <a:lnL w="12700" cap="flat" cmpd="sng" algn="ctr">
                      <a:noFill/>
                      <a:prstDash val="solid"/>
                      <a:round/>
                      <a:headEnd type="none" w="med" len="med"/>
                      <a:tailEnd type="none" w="med" len="med"/>
                    </a:lnL>
                    <a:solidFill>
                      <a:schemeClr val="bg1">
                        <a:lumMod val="65000"/>
                        <a:alpha val="34902"/>
                      </a:schemeClr>
                    </a:solidFill>
                  </a:tcPr>
                </a:tc>
                <a:tc>
                  <a:txBody>
                    <a:bodyPr/>
                    <a:lstStyle/>
                    <a:p>
                      <a:pPr algn="ctr"/>
                      <a:endParaRPr kumimoji="1" lang="ja-JP" altLang="en-US" sz="1200"/>
                    </a:p>
                  </a:txBody>
                  <a:tcPr anchor="ctr">
                    <a:solidFill>
                      <a:schemeClr val="bg1">
                        <a:lumMod val="65000"/>
                        <a:alpha val="34902"/>
                      </a:schemeClr>
                    </a:solidFill>
                  </a:tcPr>
                </a:tc>
                <a:tc>
                  <a:txBody>
                    <a:bodyPr/>
                    <a:lstStyle/>
                    <a:p>
                      <a:pPr algn="ctr"/>
                      <a:endParaRPr kumimoji="1" lang="ja-JP" altLang="en-US" sz="1200"/>
                    </a:p>
                  </a:txBody>
                  <a:tcPr anchor="ctr">
                    <a:solidFill>
                      <a:schemeClr val="bg1">
                        <a:lumMod val="65000"/>
                        <a:alpha val="34902"/>
                      </a:schemeClr>
                    </a:solidFill>
                  </a:tcPr>
                </a:tc>
                <a:tc>
                  <a:txBody>
                    <a:bodyPr/>
                    <a:lstStyle/>
                    <a:p>
                      <a:pPr algn="ctr"/>
                      <a:endParaRPr kumimoji="1" lang="ja-JP" altLang="en-US" sz="1200"/>
                    </a:p>
                  </a:txBody>
                  <a:tcPr anchor="ctr">
                    <a:solidFill>
                      <a:schemeClr val="bg1">
                        <a:lumMod val="65000"/>
                        <a:alpha val="34902"/>
                      </a:schemeClr>
                    </a:solidFill>
                  </a:tcPr>
                </a:tc>
                <a:tc>
                  <a:txBody>
                    <a:bodyPr/>
                    <a:lstStyle/>
                    <a:p>
                      <a:pPr algn="ctr"/>
                      <a:endParaRPr kumimoji="1" lang="ja-JP" altLang="en-US" sz="1200"/>
                    </a:p>
                  </a:txBody>
                  <a:tcPr anchor="ctr">
                    <a:solidFill>
                      <a:schemeClr val="bg1">
                        <a:lumMod val="65000"/>
                        <a:alpha val="34902"/>
                      </a:schemeClr>
                    </a:solidFill>
                  </a:tcPr>
                </a:tc>
                <a:tc>
                  <a:txBody>
                    <a:bodyPr/>
                    <a:lstStyle/>
                    <a:p>
                      <a:pPr algn="ctr"/>
                      <a:endParaRPr kumimoji="1" lang="ja-JP" altLang="en-US" sz="1200" dirty="0"/>
                    </a:p>
                  </a:txBody>
                  <a:tcPr anchor="ctr">
                    <a:solidFill>
                      <a:schemeClr val="bg1">
                        <a:lumMod val="65000"/>
                        <a:alpha val="34902"/>
                      </a:schemeClr>
                    </a:solidFill>
                  </a:tcPr>
                </a:tc>
                <a:extLst>
                  <a:ext uri="{0D108BD9-81ED-4DB2-BD59-A6C34878D82A}">
                    <a16:rowId xmlns:a16="http://schemas.microsoft.com/office/drawing/2014/main" val="912475697"/>
                  </a:ext>
                </a:extLst>
              </a:tr>
            </a:tbl>
          </a:graphicData>
        </a:graphic>
      </p:graphicFrame>
      <p:graphicFrame>
        <p:nvGraphicFramePr>
          <p:cNvPr id="4" name="表 3">
            <a:extLst>
              <a:ext uri="{FF2B5EF4-FFF2-40B4-BE49-F238E27FC236}">
                <a16:creationId xmlns:a16="http://schemas.microsoft.com/office/drawing/2014/main" id="{F085D087-3FCC-5975-9527-FEC7AE1F0167}"/>
              </a:ext>
            </a:extLst>
          </p:cNvPr>
          <p:cNvGraphicFramePr>
            <a:graphicFrameLocks noGrp="1"/>
          </p:cNvGraphicFramePr>
          <p:nvPr/>
        </p:nvGraphicFramePr>
        <p:xfrm>
          <a:off x="436144" y="1494737"/>
          <a:ext cx="11316120" cy="571500"/>
        </p:xfrm>
        <a:graphic>
          <a:graphicData uri="http://schemas.openxmlformats.org/drawingml/2006/table">
            <a:tbl>
              <a:tblPr firstRow="1" bandRow="1">
                <a:tableStyleId>{5C22544A-7EE6-4342-B048-85BDC9FD1C3A}</a:tableStyleId>
              </a:tblPr>
              <a:tblGrid>
                <a:gridCol w="1886020">
                  <a:extLst>
                    <a:ext uri="{9D8B030D-6E8A-4147-A177-3AD203B41FA5}">
                      <a16:colId xmlns:a16="http://schemas.microsoft.com/office/drawing/2014/main" val="606874007"/>
                    </a:ext>
                  </a:extLst>
                </a:gridCol>
                <a:gridCol w="1886020">
                  <a:extLst>
                    <a:ext uri="{9D8B030D-6E8A-4147-A177-3AD203B41FA5}">
                      <a16:colId xmlns:a16="http://schemas.microsoft.com/office/drawing/2014/main" val="1048538090"/>
                    </a:ext>
                  </a:extLst>
                </a:gridCol>
                <a:gridCol w="1886020">
                  <a:extLst>
                    <a:ext uri="{9D8B030D-6E8A-4147-A177-3AD203B41FA5}">
                      <a16:colId xmlns:a16="http://schemas.microsoft.com/office/drawing/2014/main" val="3447666057"/>
                    </a:ext>
                  </a:extLst>
                </a:gridCol>
                <a:gridCol w="1886020">
                  <a:extLst>
                    <a:ext uri="{9D8B030D-6E8A-4147-A177-3AD203B41FA5}">
                      <a16:colId xmlns:a16="http://schemas.microsoft.com/office/drawing/2014/main" val="124893901"/>
                    </a:ext>
                  </a:extLst>
                </a:gridCol>
                <a:gridCol w="1886020">
                  <a:extLst>
                    <a:ext uri="{9D8B030D-6E8A-4147-A177-3AD203B41FA5}">
                      <a16:colId xmlns:a16="http://schemas.microsoft.com/office/drawing/2014/main" val="1493881878"/>
                    </a:ext>
                  </a:extLst>
                </a:gridCol>
                <a:gridCol w="1886020">
                  <a:extLst>
                    <a:ext uri="{9D8B030D-6E8A-4147-A177-3AD203B41FA5}">
                      <a16:colId xmlns:a16="http://schemas.microsoft.com/office/drawing/2014/main" val="1039471215"/>
                    </a:ext>
                  </a:extLst>
                </a:gridCol>
              </a:tblGrid>
              <a:tr h="453185">
                <a:tc>
                  <a:txBody>
                    <a:bodyPr/>
                    <a:lstStyle/>
                    <a:p>
                      <a:r>
                        <a:rPr kumimoji="1" lang="ja-JP" altLang="en-US" sz="1050" b="0">
                          <a:solidFill>
                            <a:schemeClr val="tx1"/>
                          </a:solidFill>
                          <a:latin typeface="BIZ UDPゴシック" panose="020B0400000000000000" pitchFamily="50" charset="-128"/>
                          <a:ea typeface="BIZ UDPゴシック" panose="020B0400000000000000" pitchFamily="50" charset="-128"/>
                        </a:rPr>
                        <a:t>体制構築・ルール整備</a:t>
                      </a:r>
                    </a:p>
                  </a:txBody>
                  <a:tcPr>
                    <a:solidFill>
                      <a:srgbClr val="A6A6A6">
                        <a:alpha val="34902"/>
                      </a:srgbClr>
                    </a:solidFill>
                  </a:tcPr>
                </a:tc>
                <a:tc>
                  <a:txBody>
                    <a:bodyPr/>
                    <a:lstStyle/>
                    <a:p>
                      <a:r>
                        <a:rPr kumimoji="1" lang="ja-JP" altLang="en-US" sz="1050" b="0">
                          <a:solidFill>
                            <a:schemeClr val="tx1"/>
                          </a:solidFill>
                          <a:latin typeface="BIZ UDPゴシック" panose="020B0400000000000000" pitchFamily="50" charset="-128"/>
                          <a:ea typeface="BIZ UDPゴシック" panose="020B0400000000000000" pitchFamily="50" charset="-128"/>
                        </a:rPr>
                        <a:t>事業構想確立</a:t>
                      </a:r>
                      <a:endParaRPr kumimoji="1" lang="en-US" altLang="ja-JP" sz="1050" b="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a:solidFill>
                            <a:schemeClr val="tx1"/>
                          </a:solidFill>
                          <a:latin typeface="BIZ UDPゴシック" panose="020B0400000000000000" pitchFamily="50" charset="-128"/>
                          <a:ea typeface="BIZ UDPゴシック" panose="020B0400000000000000" pitchFamily="50" charset="-128"/>
                        </a:rPr>
                        <a:t>技術確認</a:t>
                      </a:r>
                    </a:p>
                  </a:txBody>
                  <a:tcPr>
                    <a:solidFill>
                      <a:srgbClr val="A6A6A6">
                        <a:alpha val="34902"/>
                      </a:srgbClr>
                    </a:solidFill>
                  </a:tcPr>
                </a:tc>
                <a:tc>
                  <a:txBody>
                    <a:bodyPr/>
                    <a:lstStyle/>
                    <a:p>
                      <a:r>
                        <a:rPr kumimoji="1" lang="ja-JP" altLang="en-US" sz="1050" b="0">
                          <a:solidFill>
                            <a:schemeClr val="tx1"/>
                          </a:solidFill>
                          <a:latin typeface="BIZ UDPゴシック" panose="020B0400000000000000" pitchFamily="50" charset="-128"/>
                          <a:ea typeface="BIZ UDPゴシック" panose="020B0400000000000000" pitchFamily="50" charset="-128"/>
                        </a:rPr>
                        <a:t>開発段階</a:t>
                      </a:r>
                      <a:endParaRPr kumimoji="1" lang="en-US" altLang="ja-JP" sz="1050" b="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a:solidFill>
                            <a:schemeClr val="tx1"/>
                          </a:solidFill>
                          <a:latin typeface="BIZ UDPゴシック" panose="020B0400000000000000" pitchFamily="50" charset="-128"/>
                          <a:ea typeface="BIZ UDPゴシック" panose="020B0400000000000000" pitchFamily="50" charset="-128"/>
                        </a:rPr>
                        <a:t>製品開発加速</a:t>
                      </a:r>
                      <a:endParaRPr kumimoji="1" lang="en-US" altLang="ja-JP" sz="1050" b="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a:solidFill>
                            <a:schemeClr val="tx1"/>
                          </a:solidFill>
                          <a:latin typeface="BIZ UDPゴシック" panose="020B0400000000000000" pitchFamily="50" charset="-128"/>
                          <a:ea typeface="BIZ UDPゴシック" panose="020B0400000000000000" pitchFamily="50" charset="-128"/>
                        </a:rPr>
                        <a:t>パートナー協業</a:t>
                      </a:r>
                    </a:p>
                  </a:txBody>
                  <a:tcPr>
                    <a:solidFill>
                      <a:srgbClr val="A6A6A6">
                        <a:alpha val="34902"/>
                      </a:srgbClr>
                    </a:solidFill>
                  </a:tcPr>
                </a:tc>
                <a:tc>
                  <a:txBody>
                    <a:bodyPr/>
                    <a:lstStyle/>
                    <a:p>
                      <a:r>
                        <a:rPr kumimoji="1" lang="ja-JP" altLang="en-US" sz="1050" b="0">
                          <a:solidFill>
                            <a:schemeClr val="tx1"/>
                          </a:solidFill>
                          <a:latin typeface="BIZ UDPゴシック" panose="020B0400000000000000" pitchFamily="50" charset="-128"/>
                          <a:ea typeface="BIZ UDPゴシック" panose="020B0400000000000000" pitchFamily="50" charset="-128"/>
                        </a:rPr>
                        <a:t>実証段階</a:t>
                      </a:r>
                      <a:endParaRPr kumimoji="1" lang="en-US" altLang="ja-JP" sz="1050" b="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a:solidFill>
                            <a:schemeClr val="tx1"/>
                          </a:solidFill>
                          <a:latin typeface="BIZ UDPゴシック" panose="020B0400000000000000" pitchFamily="50" charset="-128"/>
                          <a:ea typeface="BIZ UDPゴシック" panose="020B0400000000000000" pitchFamily="50" charset="-128"/>
                        </a:rPr>
                        <a:t>市場検証</a:t>
                      </a:r>
                      <a:endParaRPr kumimoji="1" lang="en-US" altLang="ja-JP" sz="1050" b="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a:solidFill>
                            <a:schemeClr val="tx1"/>
                          </a:solidFill>
                          <a:latin typeface="BIZ UDPゴシック" panose="020B0400000000000000" pitchFamily="50" charset="-128"/>
                          <a:ea typeface="BIZ UDPゴシック" panose="020B0400000000000000" pitchFamily="50" charset="-128"/>
                        </a:rPr>
                        <a:t>テスト販売</a:t>
                      </a:r>
                    </a:p>
                  </a:txBody>
                  <a:tcPr>
                    <a:solidFill>
                      <a:srgbClr val="A6A6A6">
                        <a:alpha val="34902"/>
                      </a:srgbClr>
                    </a:solidFill>
                  </a:tcPr>
                </a:tc>
                <a:tc>
                  <a:txBody>
                    <a:bodyPr/>
                    <a:lstStyle/>
                    <a:p>
                      <a:r>
                        <a:rPr kumimoji="1" lang="ja-JP" altLang="en-US" sz="1050" b="0">
                          <a:solidFill>
                            <a:schemeClr val="tx1"/>
                          </a:solidFill>
                          <a:latin typeface="BIZ UDPゴシック" panose="020B0400000000000000" pitchFamily="50" charset="-128"/>
                          <a:ea typeface="BIZ UDPゴシック" panose="020B0400000000000000" pitchFamily="50" charset="-128"/>
                        </a:rPr>
                        <a:t>事業化段階</a:t>
                      </a:r>
                      <a:endParaRPr kumimoji="1" lang="en-US" altLang="ja-JP" sz="1050" b="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a:solidFill>
                            <a:schemeClr val="tx1"/>
                          </a:solidFill>
                          <a:latin typeface="BIZ UDPゴシック" panose="020B0400000000000000" pitchFamily="50" charset="-128"/>
                          <a:ea typeface="BIZ UDPゴシック" panose="020B0400000000000000" pitchFamily="50" charset="-128"/>
                        </a:rPr>
                        <a:t>販路構築</a:t>
                      </a:r>
                      <a:endParaRPr kumimoji="1" lang="en-US" altLang="ja-JP" sz="1050" b="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a:solidFill>
                            <a:schemeClr val="tx1"/>
                          </a:solidFill>
                          <a:latin typeface="BIZ UDPゴシック" panose="020B0400000000000000" pitchFamily="50" charset="-128"/>
                          <a:ea typeface="BIZ UDPゴシック" panose="020B0400000000000000" pitchFamily="50" charset="-128"/>
                        </a:rPr>
                        <a:t>大企業連携加速</a:t>
                      </a:r>
                    </a:p>
                  </a:txBody>
                  <a:tcPr>
                    <a:solidFill>
                      <a:srgbClr val="A6A6A6">
                        <a:alpha val="34902"/>
                      </a:srgbClr>
                    </a:solidFill>
                  </a:tcPr>
                </a:tc>
                <a:tc>
                  <a:txBody>
                    <a:bodyPr/>
                    <a:lstStyle/>
                    <a:p>
                      <a:r>
                        <a:rPr kumimoji="1" lang="ja-JP" altLang="en-US" sz="1050" b="0" dirty="0">
                          <a:solidFill>
                            <a:schemeClr val="tx1"/>
                          </a:solidFill>
                          <a:latin typeface="BIZ UDPゴシック" panose="020B0400000000000000" pitchFamily="50" charset="-128"/>
                          <a:ea typeface="BIZ UDPゴシック" panose="020B0400000000000000" pitchFamily="50" charset="-128"/>
                        </a:rPr>
                        <a:t>社会実装（上市）</a:t>
                      </a:r>
                      <a:endParaRPr kumimoji="1" lang="en-US" altLang="ja-JP" sz="105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dirty="0">
                          <a:solidFill>
                            <a:schemeClr val="tx1"/>
                          </a:solidFill>
                          <a:latin typeface="BIZ UDPゴシック" panose="020B0400000000000000" pitchFamily="50" charset="-128"/>
                          <a:ea typeface="BIZ UDPゴシック" panose="020B0400000000000000" pitchFamily="50" charset="-128"/>
                        </a:rPr>
                        <a:t>事業拡大</a:t>
                      </a:r>
                      <a:endParaRPr kumimoji="1" lang="en-US" altLang="ja-JP" sz="105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dirty="0">
                          <a:solidFill>
                            <a:schemeClr val="tx1"/>
                          </a:solidFill>
                          <a:latin typeface="BIZ UDPゴシック" panose="020B0400000000000000" pitchFamily="50" charset="-128"/>
                          <a:ea typeface="BIZ UDPゴシック" panose="020B0400000000000000" pitchFamily="50" charset="-128"/>
                        </a:rPr>
                        <a:t>国際展開等</a:t>
                      </a:r>
                    </a:p>
                  </a:txBody>
                  <a:tcPr>
                    <a:solidFill>
                      <a:srgbClr val="A6A6A6">
                        <a:alpha val="34902"/>
                      </a:srgbClr>
                    </a:solidFill>
                  </a:tcPr>
                </a:tc>
                <a:extLst>
                  <a:ext uri="{0D108BD9-81ED-4DB2-BD59-A6C34878D82A}">
                    <a16:rowId xmlns:a16="http://schemas.microsoft.com/office/drawing/2014/main" val="2898209417"/>
                  </a:ext>
                </a:extLst>
              </a:tr>
            </a:tbl>
          </a:graphicData>
        </a:graphic>
      </p:graphicFrame>
      <p:sp>
        <p:nvSpPr>
          <p:cNvPr id="22" name="テキスト ボックス 21">
            <a:extLst>
              <a:ext uri="{FF2B5EF4-FFF2-40B4-BE49-F238E27FC236}">
                <a16:creationId xmlns:a16="http://schemas.microsoft.com/office/drawing/2014/main" id="{F228490E-7087-6946-1086-BF870B4AFD50}"/>
              </a:ext>
            </a:extLst>
          </p:cNvPr>
          <p:cNvSpPr txBox="1"/>
          <p:nvPr/>
        </p:nvSpPr>
        <p:spPr>
          <a:xfrm>
            <a:off x="2344912" y="1012146"/>
            <a:ext cx="2225908" cy="461665"/>
          </a:xfrm>
          <a:prstGeom prst="rect">
            <a:avLst/>
          </a:prstGeom>
          <a:noFill/>
        </p:spPr>
        <p:txBody>
          <a:bodyPr wrap="square" rtlCol="0">
            <a:spAutoFit/>
          </a:bodyPr>
          <a:lstStyle/>
          <a:p>
            <a:r>
              <a:rPr lang="ja-JP" altLang="en-US" sz="1100" b="1">
                <a:solidFill>
                  <a:schemeClr val="bg1"/>
                </a:solidFill>
                <a:latin typeface="Meiryo UI" panose="020B0604030504040204" pitchFamily="50" charset="-128"/>
                <a:ea typeface="Meiryo UI" panose="020B0604030504040204" pitchFamily="50" charset="-128"/>
              </a:rPr>
              <a:t>　　　　　</a:t>
            </a:r>
            <a:r>
              <a:rPr lang="ja-JP" altLang="en-US" sz="1200" b="1">
                <a:solidFill>
                  <a:schemeClr val="bg1"/>
                </a:solidFill>
                <a:latin typeface="BIZ UDPゴシック" panose="020B0400000000000000" pitchFamily="50" charset="-128"/>
                <a:ea typeface="BIZ UDPゴシック" panose="020B0400000000000000" pitchFamily="50" charset="-128"/>
              </a:rPr>
              <a:t>　初期段階</a:t>
            </a:r>
            <a:endParaRPr lang="en-US" altLang="ja-JP" sz="1200" b="1">
              <a:solidFill>
                <a:schemeClr val="bg1"/>
              </a:solidFill>
              <a:latin typeface="BIZ UDPゴシック" panose="020B0400000000000000" pitchFamily="50" charset="-128"/>
              <a:ea typeface="BIZ UDPゴシック" panose="020B0400000000000000" pitchFamily="50" charset="-128"/>
            </a:endParaRPr>
          </a:p>
          <a:p>
            <a:r>
              <a:rPr lang="ja-JP" altLang="en-US" sz="1200" b="1">
                <a:solidFill>
                  <a:schemeClr val="bg1"/>
                </a:solidFill>
                <a:latin typeface="BIZ UDPゴシック" panose="020B0400000000000000" pitchFamily="50" charset="-128"/>
                <a:ea typeface="BIZ UDPゴシック" panose="020B0400000000000000" pitchFamily="50" charset="-128"/>
              </a:rPr>
              <a:t>　　　   （フェーズ１）</a:t>
            </a:r>
            <a:endParaRPr kumimoji="1" lang="ja-JP" altLang="en-US" sz="1200" b="1">
              <a:solidFill>
                <a:schemeClr val="bg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23D09ADB-99A0-AF30-C351-E4D0B582549D}"/>
              </a:ext>
            </a:extLst>
          </p:cNvPr>
          <p:cNvSpPr txBox="1"/>
          <p:nvPr/>
        </p:nvSpPr>
        <p:spPr>
          <a:xfrm>
            <a:off x="4666009" y="1016194"/>
            <a:ext cx="1287611" cy="461665"/>
          </a:xfrm>
          <a:prstGeom prst="rect">
            <a:avLst/>
          </a:prstGeom>
          <a:noFill/>
        </p:spPr>
        <p:txBody>
          <a:bodyPr wrap="square" rtlCol="0">
            <a:spAutoFit/>
          </a:bodyPr>
          <a:lstStyle/>
          <a:p>
            <a:r>
              <a:rPr lang="ja-JP" altLang="en-US" sz="1200" b="1">
                <a:solidFill>
                  <a:schemeClr val="bg1"/>
                </a:solidFill>
                <a:latin typeface="Meiryo UI" panose="020B0604030504040204" pitchFamily="50" charset="-128"/>
                <a:ea typeface="Meiryo UI" panose="020B0604030504040204" pitchFamily="50" charset="-128"/>
              </a:rPr>
              <a:t>　</a:t>
            </a:r>
            <a:r>
              <a:rPr lang="ja-JP" altLang="en-US" sz="1200" b="1">
                <a:solidFill>
                  <a:schemeClr val="bg1"/>
                </a:solidFill>
                <a:latin typeface="BIZ UDPゴシック" panose="020B0400000000000000" pitchFamily="50" charset="-128"/>
                <a:ea typeface="BIZ UDPゴシック" panose="020B0400000000000000" pitchFamily="50" charset="-128"/>
              </a:rPr>
              <a:t>開発段階</a:t>
            </a:r>
            <a:endParaRPr lang="en-US" altLang="ja-JP" sz="1200" b="1">
              <a:solidFill>
                <a:schemeClr val="bg1"/>
              </a:solidFill>
              <a:latin typeface="BIZ UDPゴシック" panose="020B0400000000000000" pitchFamily="50" charset="-128"/>
              <a:ea typeface="BIZ UDPゴシック" panose="020B0400000000000000" pitchFamily="50" charset="-128"/>
            </a:endParaRPr>
          </a:p>
          <a:p>
            <a:r>
              <a:rPr lang="ja-JP" altLang="en-US" sz="1200" b="1">
                <a:solidFill>
                  <a:schemeClr val="bg1"/>
                </a:solidFill>
                <a:latin typeface="BIZ UDPゴシック" panose="020B0400000000000000" pitchFamily="50" charset="-128"/>
                <a:ea typeface="BIZ UDPゴシック" panose="020B0400000000000000" pitchFamily="50" charset="-128"/>
              </a:rPr>
              <a:t>（フェーズ２）</a:t>
            </a:r>
            <a:endParaRPr kumimoji="1" lang="ja-JP" altLang="en-US" sz="1200" b="1">
              <a:solidFill>
                <a:schemeClr val="bg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6D7CBFDA-DFD2-9603-9183-1B6C87344C5C}"/>
              </a:ext>
            </a:extLst>
          </p:cNvPr>
          <p:cNvSpPr txBox="1"/>
          <p:nvPr/>
        </p:nvSpPr>
        <p:spPr>
          <a:xfrm>
            <a:off x="6474616" y="1009044"/>
            <a:ext cx="1437032" cy="461665"/>
          </a:xfrm>
          <a:prstGeom prst="rect">
            <a:avLst/>
          </a:prstGeom>
          <a:noFill/>
        </p:spPr>
        <p:txBody>
          <a:bodyPr wrap="square" rtlCol="0">
            <a:spAutoFit/>
          </a:bodyPr>
          <a:lstStyle/>
          <a:p>
            <a:r>
              <a:rPr lang="ja-JP" altLang="en-US" sz="1200" b="1">
                <a:solidFill>
                  <a:schemeClr val="bg1"/>
                </a:solidFill>
                <a:latin typeface="Meiryo UI" panose="020B0604030504040204" pitchFamily="50" charset="-128"/>
                <a:ea typeface="Meiryo UI" panose="020B0604030504040204" pitchFamily="50" charset="-128"/>
              </a:rPr>
              <a:t>　　</a:t>
            </a:r>
            <a:r>
              <a:rPr lang="ja-JP" altLang="en-US" sz="1200" b="1">
                <a:solidFill>
                  <a:schemeClr val="bg1"/>
                </a:solidFill>
                <a:latin typeface="BIZ UDPゴシック" panose="020B0400000000000000" pitchFamily="50" charset="-128"/>
                <a:ea typeface="BIZ UDPゴシック" panose="020B0400000000000000" pitchFamily="50" charset="-128"/>
              </a:rPr>
              <a:t>実証段階</a:t>
            </a:r>
            <a:endParaRPr lang="en-US" altLang="ja-JP" sz="1200" b="1">
              <a:solidFill>
                <a:schemeClr val="bg1"/>
              </a:solidFill>
              <a:latin typeface="BIZ UDPゴシック" panose="020B0400000000000000" pitchFamily="50" charset="-128"/>
              <a:ea typeface="BIZ UDPゴシック" panose="020B0400000000000000" pitchFamily="50" charset="-128"/>
            </a:endParaRPr>
          </a:p>
          <a:p>
            <a:r>
              <a:rPr lang="ja-JP" altLang="en-US" sz="1200" b="1">
                <a:solidFill>
                  <a:schemeClr val="bg1"/>
                </a:solidFill>
                <a:latin typeface="BIZ UDPゴシック" panose="020B0400000000000000" pitchFamily="50" charset="-128"/>
                <a:ea typeface="BIZ UDPゴシック" panose="020B0400000000000000" pitchFamily="50" charset="-128"/>
              </a:rPr>
              <a:t>  （フェーズ３）</a:t>
            </a:r>
            <a:endParaRPr kumimoji="1" lang="ja-JP" altLang="en-US" sz="1200" b="1">
              <a:solidFill>
                <a:schemeClr val="bg1"/>
              </a:solidFill>
              <a:latin typeface="BIZ UDPゴシック" panose="020B0400000000000000" pitchFamily="50" charset="-128"/>
              <a:ea typeface="BIZ UDPゴシック" panose="020B0400000000000000" pitchFamily="50" charset="-128"/>
            </a:endParaRPr>
          </a:p>
        </p:txBody>
      </p:sp>
      <p:grpSp>
        <p:nvGrpSpPr>
          <p:cNvPr id="27" name="グループ化 26">
            <a:extLst>
              <a:ext uri="{FF2B5EF4-FFF2-40B4-BE49-F238E27FC236}">
                <a16:creationId xmlns:a16="http://schemas.microsoft.com/office/drawing/2014/main" id="{6FD93D8E-5307-ABBB-805E-4593890F8F05}"/>
              </a:ext>
            </a:extLst>
          </p:cNvPr>
          <p:cNvGrpSpPr/>
          <p:nvPr/>
        </p:nvGrpSpPr>
        <p:grpSpPr>
          <a:xfrm>
            <a:off x="9869676" y="1014847"/>
            <a:ext cx="1882588" cy="431343"/>
            <a:chOff x="9352410" y="1190128"/>
            <a:chExt cx="1860504" cy="519290"/>
          </a:xfrm>
        </p:grpSpPr>
        <p:sp>
          <p:nvSpPr>
            <p:cNvPr id="21" name="矢印: 山形 20">
              <a:extLst>
                <a:ext uri="{FF2B5EF4-FFF2-40B4-BE49-F238E27FC236}">
                  <a16:creationId xmlns:a16="http://schemas.microsoft.com/office/drawing/2014/main" id="{E90733B7-D3E5-6D79-B946-FDA3347EF107}"/>
                </a:ext>
              </a:extLst>
            </p:cNvPr>
            <p:cNvSpPr/>
            <p:nvPr/>
          </p:nvSpPr>
          <p:spPr>
            <a:xfrm>
              <a:off x="9352410" y="1244351"/>
              <a:ext cx="1860504" cy="465067"/>
            </a:xfrm>
            <a:prstGeom prst="chevron">
              <a:avLst/>
            </a:prstGeom>
            <a:solidFill>
              <a:srgbClr val="C55A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26" name="テキスト ボックス 25">
              <a:extLst>
                <a:ext uri="{FF2B5EF4-FFF2-40B4-BE49-F238E27FC236}">
                  <a16:creationId xmlns:a16="http://schemas.microsoft.com/office/drawing/2014/main" id="{3156E656-9774-5B21-9F86-D30A5566468D}"/>
                </a:ext>
              </a:extLst>
            </p:cNvPr>
            <p:cNvSpPr txBox="1"/>
            <p:nvPr/>
          </p:nvSpPr>
          <p:spPr>
            <a:xfrm>
              <a:off x="9533846" y="1190128"/>
              <a:ext cx="1497631" cy="461664"/>
            </a:xfrm>
            <a:prstGeom prst="rect">
              <a:avLst/>
            </a:prstGeom>
            <a:noFill/>
          </p:spPr>
          <p:txBody>
            <a:bodyPr wrap="square" rtlCol="0">
              <a:spAutoFit/>
            </a:bodyPr>
            <a:lstStyle/>
            <a:p>
              <a:pPr algn="ctr"/>
              <a:r>
                <a:rPr kumimoji="1" lang="ja-JP" altLang="en-US" sz="1200" b="1">
                  <a:solidFill>
                    <a:schemeClr val="bg1"/>
                  </a:solidFill>
                  <a:latin typeface="BIZ UDPゴシック" panose="020B0400000000000000" pitchFamily="50" charset="-128"/>
                  <a:ea typeface="BIZ UDPゴシック" panose="020B0400000000000000" pitchFamily="50" charset="-128"/>
                </a:rPr>
                <a:t>社会実装</a:t>
              </a:r>
              <a:endParaRPr kumimoji="1" lang="en-US" altLang="ja-JP" sz="1200" b="1">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a:solidFill>
                    <a:schemeClr val="bg1"/>
                  </a:solidFill>
                  <a:latin typeface="BIZ UDPゴシック" panose="020B0400000000000000" pitchFamily="50" charset="-128"/>
                  <a:ea typeface="BIZ UDPゴシック" panose="020B0400000000000000" pitchFamily="50" charset="-128"/>
                </a:rPr>
                <a:t>（フェーズ５）</a:t>
              </a:r>
              <a:endParaRPr kumimoji="1" lang="ja-JP" altLang="en-US" sz="1200" b="1">
                <a:solidFill>
                  <a:schemeClr val="bg1"/>
                </a:solidFill>
                <a:latin typeface="BIZ UDPゴシック" panose="020B0400000000000000" pitchFamily="50" charset="-128"/>
                <a:ea typeface="BIZ UDPゴシック" panose="020B0400000000000000" pitchFamily="50" charset="-128"/>
              </a:endParaRPr>
            </a:p>
          </p:txBody>
        </p:sp>
      </p:grpSp>
      <p:sp>
        <p:nvSpPr>
          <p:cNvPr id="29" name="矢印: 山形 28">
            <a:extLst>
              <a:ext uri="{FF2B5EF4-FFF2-40B4-BE49-F238E27FC236}">
                <a16:creationId xmlns:a16="http://schemas.microsoft.com/office/drawing/2014/main" id="{48F4B7C0-8B81-B818-15DF-AB3673C81F9F}"/>
              </a:ext>
            </a:extLst>
          </p:cNvPr>
          <p:cNvSpPr/>
          <p:nvPr/>
        </p:nvSpPr>
        <p:spPr>
          <a:xfrm>
            <a:off x="7991759" y="1059887"/>
            <a:ext cx="1877917" cy="390944"/>
          </a:xfrm>
          <a:prstGeom prst="chevron">
            <a:avLst/>
          </a:prstGeom>
          <a:solidFill>
            <a:srgbClr val="C55A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a:extLst>
              <a:ext uri="{FF2B5EF4-FFF2-40B4-BE49-F238E27FC236}">
                <a16:creationId xmlns:a16="http://schemas.microsoft.com/office/drawing/2014/main" id="{ACB04E26-2C2F-E3DE-C604-BC14B3D20847}"/>
              </a:ext>
            </a:extLst>
          </p:cNvPr>
          <p:cNvSpPr txBox="1"/>
          <p:nvPr/>
        </p:nvSpPr>
        <p:spPr>
          <a:xfrm>
            <a:off x="8197454" y="1024432"/>
            <a:ext cx="1512000" cy="461665"/>
          </a:xfrm>
          <a:prstGeom prst="rect">
            <a:avLst/>
          </a:prstGeom>
          <a:noFill/>
        </p:spPr>
        <p:txBody>
          <a:bodyPr wrap="square" rtlCol="0">
            <a:spAutoFit/>
          </a:bodyPr>
          <a:lstStyle/>
          <a:p>
            <a:pPr algn="ctr"/>
            <a:r>
              <a:rPr lang="ja-JP" altLang="en-US" sz="1200" b="1">
                <a:solidFill>
                  <a:schemeClr val="bg1"/>
                </a:solidFill>
                <a:latin typeface="BIZ UDPゴシック" panose="020B0400000000000000" pitchFamily="50" charset="-128"/>
                <a:ea typeface="BIZ UDPゴシック" panose="020B0400000000000000" pitchFamily="50" charset="-128"/>
              </a:rPr>
              <a:t>事業化段階</a:t>
            </a:r>
            <a:endParaRPr lang="en-US" altLang="ja-JP" sz="1200" b="1">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a:solidFill>
                  <a:schemeClr val="bg1"/>
                </a:solidFill>
                <a:latin typeface="BIZ UDPゴシック" panose="020B0400000000000000" pitchFamily="50" charset="-128"/>
                <a:ea typeface="BIZ UDPゴシック" panose="020B0400000000000000" pitchFamily="50" charset="-128"/>
              </a:rPr>
              <a:t>（フェーズ４）</a:t>
            </a:r>
            <a:endParaRPr kumimoji="1" lang="ja-JP" altLang="en-US" sz="1200" b="1">
              <a:solidFill>
                <a:schemeClr val="bg1"/>
              </a:solidFill>
              <a:latin typeface="BIZ UDPゴシック" panose="020B0400000000000000" pitchFamily="50" charset="-128"/>
              <a:ea typeface="BIZ UDPゴシック" panose="020B0400000000000000" pitchFamily="50" charset="-128"/>
            </a:endParaRPr>
          </a:p>
        </p:txBody>
      </p:sp>
      <p:sp>
        <p:nvSpPr>
          <p:cNvPr id="34" name="矢印: 五方向 33">
            <a:extLst>
              <a:ext uri="{FF2B5EF4-FFF2-40B4-BE49-F238E27FC236}">
                <a16:creationId xmlns:a16="http://schemas.microsoft.com/office/drawing/2014/main" id="{7BB442D0-70A4-8C17-28CA-709591E6A226}"/>
              </a:ext>
            </a:extLst>
          </p:cNvPr>
          <p:cNvSpPr/>
          <p:nvPr/>
        </p:nvSpPr>
        <p:spPr>
          <a:xfrm>
            <a:off x="442685" y="1059887"/>
            <a:ext cx="1902227" cy="390945"/>
          </a:xfrm>
          <a:prstGeom prst="homePlate">
            <a:avLst/>
          </a:prstGeom>
          <a:solidFill>
            <a:srgbClr val="C55A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t>　</a:t>
            </a:r>
            <a:r>
              <a:rPr kumimoji="1" lang="ja-JP" altLang="en-US" sz="1200" b="1">
                <a:latin typeface="BIZ UDPゴシック" panose="020B0400000000000000" pitchFamily="50" charset="-128"/>
                <a:ea typeface="BIZ UDPゴシック" panose="020B0400000000000000" pitchFamily="50" charset="-128"/>
              </a:rPr>
              <a:t>準備期</a:t>
            </a:r>
            <a:r>
              <a:rPr kumimoji="1" lang="en-US" altLang="ja-JP" sz="1200"/>
              <a:t>	</a:t>
            </a:r>
            <a:endParaRPr kumimoji="1" lang="ja-JP" altLang="en-US" sz="1200"/>
          </a:p>
        </p:txBody>
      </p:sp>
      <p:sp>
        <p:nvSpPr>
          <p:cNvPr id="36" name="テキスト ボックス 35">
            <a:extLst>
              <a:ext uri="{FF2B5EF4-FFF2-40B4-BE49-F238E27FC236}">
                <a16:creationId xmlns:a16="http://schemas.microsoft.com/office/drawing/2014/main" id="{2D9ADD44-55EB-E0C2-CABF-2C39C53B4315}"/>
              </a:ext>
            </a:extLst>
          </p:cNvPr>
          <p:cNvSpPr txBox="1"/>
          <p:nvPr/>
        </p:nvSpPr>
        <p:spPr>
          <a:xfrm>
            <a:off x="191717" y="692618"/>
            <a:ext cx="6104964" cy="369332"/>
          </a:xfrm>
          <a:prstGeom prst="rect">
            <a:avLst/>
          </a:prstGeom>
          <a:noFill/>
        </p:spPr>
        <p:txBody>
          <a:bodyPr wrap="square">
            <a:spAutoFit/>
          </a:bodyPr>
          <a:lstStyle/>
          <a:p>
            <a:r>
              <a:rPr lang="ja-JP" altLang="en-US" sz="1800" b="1" spc="100" dirty="0">
                <a:solidFill>
                  <a:srgbClr val="000000"/>
                </a:solidFill>
                <a:latin typeface="BIZ UDPゴシック" panose="020B0400000000000000" pitchFamily="50" charset="-128"/>
                <a:ea typeface="BIZ UDPゴシック" panose="020B0400000000000000" pitchFamily="50" charset="-128"/>
              </a:rPr>
              <a:t>①新事業共創ファームの運営</a:t>
            </a:r>
            <a:endParaRPr lang="ja-JP" altLang="en-US" dirty="0"/>
          </a:p>
        </p:txBody>
      </p:sp>
      <p:sp>
        <p:nvSpPr>
          <p:cNvPr id="37" name="テキスト ボックス 36">
            <a:extLst>
              <a:ext uri="{FF2B5EF4-FFF2-40B4-BE49-F238E27FC236}">
                <a16:creationId xmlns:a16="http://schemas.microsoft.com/office/drawing/2014/main" id="{6DF977E5-6EA0-174B-00A6-BADA7E8AD5F8}"/>
              </a:ext>
            </a:extLst>
          </p:cNvPr>
          <p:cNvSpPr txBox="1"/>
          <p:nvPr/>
        </p:nvSpPr>
        <p:spPr>
          <a:xfrm>
            <a:off x="353642" y="-209675"/>
            <a:ext cx="11718196" cy="790473"/>
          </a:xfrm>
          <a:prstGeom prst="rect">
            <a:avLst/>
          </a:prstGeom>
          <a:noFill/>
        </p:spPr>
        <p:txBody>
          <a:bodyPr wrap="square" rtlCol="0" anchor="ctr" anchorCtr="0">
            <a:spAutoFit/>
          </a:bodyPr>
          <a:lstStyle/>
          <a:p>
            <a:pPr>
              <a:lnSpc>
                <a:spcPct val="200000"/>
              </a:lnSpc>
              <a:defRPr/>
            </a:pPr>
            <a:r>
              <a:rPr lang="ja-JP" altLang="en-US" sz="2800" b="1" spc="100" dirty="0">
                <a:latin typeface="BIZ UDPゴシック" panose="020B0400000000000000" pitchFamily="50" charset="-128"/>
                <a:ea typeface="BIZ UDPゴシック" panose="020B0400000000000000" pitchFamily="50" charset="-128"/>
              </a:rPr>
              <a:t>スタートアップ（ロードマップ）</a:t>
            </a:r>
            <a:endParaRPr lang="en-US" altLang="ja-JP" sz="2800" b="1" spc="100" dirty="0">
              <a:latin typeface="BIZ UDPゴシック" panose="020B0400000000000000" pitchFamily="50" charset="-128"/>
              <a:ea typeface="BIZ UDPゴシック" panose="020B0400000000000000" pitchFamily="50" charset="-128"/>
            </a:endParaRPr>
          </a:p>
        </p:txBody>
      </p:sp>
      <p:sp>
        <p:nvSpPr>
          <p:cNvPr id="38" name="矢印: 五方向 37">
            <a:extLst>
              <a:ext uri="{FF2B5EF4-FFF2-40B4-BE49-F238E27FC236}">
                <a16:creationId xmlns:a16="http://schemas.microsoft.com/office/drawing/2014/main" id="{27A7A969-7C80-D112-26F2-5B43A50DCF50}"/>
              </a:ext>
            </a:extLst>
          </p:cNvPr>
          <p:cNvSpPr/>
          <p:nvPr/>
        </p:nvSpPr>
        <p:spPr>
          <a:xfrm>
            <a:off x="462060" y="5478669"/>
            <a:ext cx="9611881" cy="1292449"/>
          </a:xfrm>
          <a:prstGeom prst="homePlate">
            <a:avLst>
              <a:gd name="adj" fmla="val 3175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rtlCol="0" anchor="t" anchorCtr="0"/>
          <a:lstStyle/>
          <a:p>
            <a:pPr marL="285750" marR="0" lvl="0" indent="-285750" algn="l" defTabSz="914400" rtl="0" eaLnBrk="1" fontAlgn="auto" latinLnBrk="0" hangingPunct="1">
              <a:lnSpc>
                <a:spcPts val="1800"/>
              </a:lnSpc>
              <a:spcBef>
                <a:spcPts val="0"/>
              </a:spcBef>
              <a:spcAft>
                <a:spcPts val="0"/>
              </a:spcAft>
              <a:buClrTx/>
              <a:buSzTx/>
              <a:buFont typeface="Wingdings" panose="05000000000000000000" pitchFamily="2" charset="2"/>
              <a:buChar char="l"/>
              <a:tabLst/>
              <a:defRPr/>
            </a:pPr>
            <a:endPar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51" name="グループ化 50">
            <a:extLst>
              <a:ext uri="{FF2B5EF4-FFF2-40B4-BE49-F238E27FC236}">
                <a16:creationId xmlns:a16="http://schemas.microsoft.com/office/drawing/2014/main" id="{AF3AD853-C08D-DBE3-9E84-93F697C7AFF4}"/>
              </a:ext>
            </a:extLst>
          </p:cNvPr>
          <p:cNvGrpSpPr/>
          <p:nvPr/>
        </p:nvGrpSpPr>
        <p:grpSpPr>
          <a:xfrm>
            <a:off x="776808" y="6320355"/>
            <a:ext cx="8667954" cy="360000"/>
            <a:chOff x="1611202" y="6286734"/>
            <a:chExt cx="7999766" cy="360000"/>
          </a:xfrm>
        </p:grpSpPr>
        <p:sp>
          <p:nvSpPr>
            <p:cNvPr id="41" name="矢印: 五方向 40">
              <a:extLst>
                <a:ext uri="{FF2B5EF4-FFF2-40B4-BE49-F238E27FC236}">
                  <a16:creationId xmlns:a16="http://schemas.microsoft.com/office/drawing/2014/main" id="{27E88BCD-CAE8-1DD0-4190-B7B316B7419D}"/>
                </a:ext>
              </a:extLst>
            </p:cNvPr>
            <p:cNvSpPr/>
            <p:nvPr/>
          </p:nvSpPr>
          <p:spPr bwMode="gray">
            <a:xfrm>
              <a:off x="1611202" y="6286734"/>
              <a:ext cx="1656000" cy="360000"/>
            </a:xfrm>
            <a:prstGeom prst="homePlate">
              <a:avLst/>
            </a:prstGeom>
            <a:solidFill>
              <a:srgbClr val="FFAB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42" name="矢印: 山形 41">
              <a:extLst>
                <a:ext uri="{FF2B5EF4-FFF2-40B4-BE49-F238E27FC236}">
                  <a16:creationId xmlns:a16="http://schemas.microsoft.com/office/drawing/2014/main" id="{28BC0689-4C11-3DA6-C53B-4624A3016B5E}"/>
                </a:ext>
              </a:extLst>
            </p:cNvPr>
            <p:cNvSpPr/>
            <p:nvPr/>
          </p:nvSpPr>
          <p:spPr bwMode="gray">
            <a:xfrm>
              <a:off x="3201936" y="6286734"/>
              <a:ext cx="1656000" cy="360000"/>
            </a:xfrm>
            <a:prstGeom prst="chevron">
              <a:avLst/>
            </a:prstGeom>
            <a:solidFill>
              <a:srgbClr val="FF75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2026</a:t>
              </a: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43" name="矢印: 山形 42">
              <a:extLst>
                <a:ext uri="{FF2B5EF4-FFF2-40B4-BE49-F238E27FC236}">
                  <a16:creationId xmlns:a16="http://schemas.microsoft.com/office/drawing/2014/main" id="{D4903EBF-3FE4-33C9-45F6-714BB5E45473}"/>
                </a:ext>
              </a:extLst>
            </p:cNvPr>
            <p:cNvSpPr/>
            <p:nvPr/>
          </p:nvSpPr>
          <p:spPr bwMode="gray">
            <a:xfrm>
              <a:off x="4792670" y="6286734"/>
              <a:ext cx="1656000" cy="360000"/>
            </a:xfrm>
            <a:prstGeom prst="chevron">
              <a:avLst/>
            </a:prstGeom>
            <a:solidFill>
              <a:srgbClr val="FF37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2027</a:t>
              </a:r>
              <a:r>
                <a:rPr kumimoji="1" lang="ja-JP" altLang="en-US" sz="1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44" name="矢印: 山形 43">
              <a:extLst>
                <a:ext uri="{FF2B5EF4-FFF2-40B4-BE49-F238E27FC236}">
                  <a16:creationId xmlns:a16="http://schemas.microsoft.com/office/drawing/2014/main" id="{2BC9F0B0-09F8-9E96-2A7E-41717918FFB8}"/>
                </a:ext>
              </a:extLst>
            </p:cNvPr>
            <p:cNvSpPr/>
            <p:nvPr/>
          </p:nvSpPr>
          <p:spPr bwMode="gray">
            <a:xfrm>
              <a:off x="6364234" y="6286734"/>
              <a:ext cx="1656000" cy="360000"/>
            </a:xfrm>
            <a:prstGeom prst="chevron">
              <a:avLst/>
            </a:prstGeom>
            <a:solidFill>
              <a:srgbClr val="E6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2028</a:t>
              </a:r>
              <a:r>
                <a:rPr kumimoji="1" lang="ja-JP" altLang="en-US" sz="1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45" name="矢印: 山形 44">
              <a:extLst>
                <a:ext uri="{FF2B5EF4-FFF2-40B4-BE49-F238E27FC236}">
                  <a16:creationId xmlns:a16="http://schemas.microsoft.com/office/drawing/2014/main" id="{E98AC24E-81B9-9CB0-1F11-7979B76FB77D}"/>
                </a:ext>
              </a:extLst>
            </p:cNvPr>
            <p:cNvSpPr/>
            <p:nvPr/>
          </p:nvSpPr>
          <p:spPr bwMode="gray">
            <a:xfrm>
              <a:off x="7954968" y="6286734"/>
              <a:ext cx="1656000" cy="360000"/>
            </a:xfrm>
            <a:prstGeom prst="chevro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2029</a:t>
              </a: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p>
          </p:txBody>
        </p:sp>
      </p:grpSp>
      <p:sp>
        <p:nvSpPr>
          <p:cNvPr id="48" name="四角形: 角を丸くする 47">
            <a:extLst>
              <a:ext uri="{FF2B5EF4-FFF2-40B4-BE49-F238E27FC236}">
                <a16:creationId xmlns:a16="http://schemas.microsoft.com/office/drawing/2014/main" id="{325D7544-4EEF-DFA2-95D8-B0E4C5888872}"/>
              </a:ext>
            </a:extLst>
          </p:cNvPr>
          <p:cNvSpPr/>
          <p:nvPr/>
        </p:nvSpPr>
        <p:spPr>
          <a:xfrm>
            <a:off x="11185003" y="5589156"/>
            <a:ext cx="544937" cy="5017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en-US" altLang="ja-JP" sz="7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7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CA643218-953E-17B4-FCCB-D9216ACA190C}"/>
              </a:ext>
            </a:extLst>
          </p:cNvPr>
          <p:cNvSpPr txBox="1"/>
          <p:nvPr/>
        </p:nvSpPr>
        <p:spPr>
          <a:xfrm>
            <a:off x="462060" y="5514529"/>
            <a:ext cx="9162239" cy="749308"/>
          </a:xfrm>
          <a:prstGeom prst="rect">
            <a:avLst/>
          </a:prstGeom>
          <a:noFill/>
        </p:spPr>
        <p:txBody>
          <a:bodyPr wrap="square">
            <a:spAutoFit/>
          </a:bodyPr>
          <a:lstStyle/>
          <a:p>
            <a:pPr marL="180000" marR="0" lvl="0" indent="-180000" algn="l" defTabSz="914400" rtl="0" eaLnBrk="1" fontAlgn="auto" latinLnBrk="0" hangingPunct="1">
              <a:lnSpc>
                <a:spcPts val="1800"/>
              </a:lnSpc>
              <a:spcBef>
                <a:spcPts val="0"/>
              </a:spcBef>
              <a:spcAft>
                <a:spcPts val="0"/>
              </a:spcAft>
              <a:buClrTx/>
              <a:buSzTx/>
              <a:buFont typeface="Wingdings" panose="05000000000000000000" pitchFamily="2" charset="2"/>
              <a:buChar char="l"/>
              <a:tabLst/>
              <a:defRPr/>
            </a:pP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企業、投資家、大学・研究機関、行政等</a:t>
            </a:r>
            <a:r>
              <a:rPr kumimoji="1" lang="ja-JP" altLang="en-US" sz="12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の多様な主体が連携し、協業、資金供給、人材交流、技術向上、実証フィールド提供等を支援することによる、スタートアップの創出・成長・社会実装が自律的・持続的に生まれる環境の整備</a:t>
            </a:r>
            <a:endParaRPr kumimoji="1" lang="en-US" altLang="ja-JP" sz="12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endParaRPr>
          </a:p>
          <a:p>
            <a:pPr marL="180000" lvl="0" indent="-180000">
              <a:lnSpc>
                <a:spcPts val="1800"/>
              </a:lnSpc>
              <a:buFont typeface="Wingdings" panose="05000000000000000000" pitchFamily="2" charset="2"/>
              <a:buChar char="l"/>
              <a:defRPr/>
            </a:pPr>
            <a:r>
              <a:rPr lang="ja-JP" altLang="en-US" sz="1200" b="1" spc="100" dirty="0">
                <a:solidFill>
                  <a:schemeClr val="bg1"/>
                </a:solidFill>
                <a:latin typeface="BIZ UDPゴシック" panose="020B0400000000000000" pitchFamily="50" charset="-128"/>
                <a:ea typeface="BIZ UDPゴシック" panose="020B0400000000000000" pitchFamily="50" charset="-128"/>
              </a:rPr>
              <a:t>国際連携・情報発信を強化し、</a:t>
            </a:r>
            <a:r>
              <a:rPr kumimoji="1" lang="ja-JP" altLang="en-US" sz="12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実装化に向けた連携・協業を得るための世界を代表するディープテックイベント</a:t>
            </a: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1" lang="en-US" altLang="ja-JP"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GSE</a:t>
            </a:r>
            <a:r>
              <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」の継続開催</a:t>
            </a:r>
          </a:p>
        </p:txBody>
      </p:sp>
      <p:sp>
        <p:nvSpPr>
          <p:cNvPr id="56" name="矢印: 五方向 55">
            <a:extLst>
              <a:ext uri="{FF2B5EF4-FFF2-40B4-BE49-F238E27FC236}">
                <a16:creationId xmlns:a16="http://schemas.microsoft.com/office/drawing/2014/main" id="{29CA7DBB-0FEF-F154-D219-88A279A9E7D7}"/>
              </a:ext>
            </a:extLst>
          </p:cNvPr>
          <p:cNvSpPr/>
          <p:nvPr/>
        </p:nvSpPr>
        <p:spPr>
          <a:xfrm>
            <a:off x="627530" y="3239059"/>
            <a:ext cx="10860752" cy="138505"/>
          </a:xfrm>
          <a:prstGeom prst="homePlate">
            <a:avLst>
              <a:gd name="adj" fmla="val 104950"/>
            </a:avLst>
          </a:prstGeom>
          <a:solidFill>
            <a:srgbClr val="C55A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eiryo UI" panose="020B0604030504040204" pitchFamily="50" charset="-128"/>
              <a:ea typeface="Meiryo UI" panose="020B0604030504040204" pitchFamily="50" charset="-128"/>
            </a:endParaRPr>
          </a:p>
        </p:txBody>
      </p:sp>
      <p:sp>
        <p:nvSpPr>
          <p:cNvPr id="60" name="矢印: 五方向 59">
            <a:extLst>
              <a:ext uri="{FF2B5EF4-FFF2-40B4-BE49-F238E27FC236}">
                <a16:creationId xmlns:a16="http://schemas.microsoft.com/office/drawing/2014/main" id="{8B86314F-A261-F8DC-74F3-43026D96FEFB}"/>
              </a:ext>
            </a:extLst>
          </p:cNvPr>
          <p:cNvSpPr/>
          <p:nvPr/>
        </p:nvSpPr>
        <p:spPr>
          <a:xfrm>
            <a:off x="627530" y="2657614"/>
            <a:ext cx="10860752" cy="138505"/>
          </a:xfrm>
          <a:prstGeom prst="homePlate">
            <a:avLst>
              <a:gd name="adj" fmla="val 104950"/>
            </a:avLst>
          </a:prstGeom>
          <a:solidFill>
            <a:srgbClr val="C55A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eiryo UI" panose="020B0604030504040204" pitchFamily="50" charset="-128"/>
              <a:ea typeface="Meiryo UI" panose="020B0604030504040204" pitchFamily="50" charset="-128"/>
            </a:endParaRPr>
          </a:p>
        </p:txBody>
      </p:sp>
      <p:sp>
        <p:nvSpPr>
          <p:cNvPr id="61" name="矢印: 五方向 60">
            <a:extLst>
              <a:ext uri="{FF2B5EF4-FFF2-40B4-BE49-F238E27FC236}">
                <a16:creationId xmlns:a16="http://schemas.microsoft.com/office/drawing/2014/main" id="{66DB2305-53FA-89F1-965D-8AA1522C2193}"/>
              </a:ext>
            </a:extLst>
          </p:cNvPr>
          <p:cNvSpPr/>
          <p:nvPr/>
        </p:nvSpPr>
        <p:spPr>
          <a:xfrm>
            <a:off x="627530" y="3821735"/>
            <a:ext cx="10860752" cy="138505"/>
          </a:xfrm>
          <a:prstGeom prst="homePlate">
            <a:avLst>
              <a:gd name="adj" fmla="val 104950"/>
            </a:avLst>
          </a:prstGeom>
          <a:solidFill>
            <a:srgbClr val="C55A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eiryo UI" panose="020B0604030504040204" pitchFamily="50" charset="-128"/>
              <a:ea typeface="Meiryo UI" panose="020B0604030504040204" pitchFamily="50" charset="-128"/>
            </a:endParaRPr>
          </a:p>
        </p:txBody>
      </p:sp>
      <p:sp>
        <p:nvSpPr>
          <p:cNvPr id="62" name="矢印: 五方向 61">
            <a:extLst>
              <a:ext uri="{FF2B5EF4-FFF2-40B4-BE49-F238E27FC236}">
                <a16:creationId xmlns:a16="http://schemas.microsoft.com/office/drawing/2014/main" id="{7C934BF2-7030-C5B4-BA14-3BAAC1E8717D}"/>
              </a:ext>
            </a:extLst>
          </p:cNvPr>
          <p:cNvSpPr/>
          <p:nvPr/>
        </p:nvSpPr>
        <p:spPr>
          <a:xfrm>
            <a:off x="5229225" y="4255144"/>
            <a:ext cx="4602352" cy="138505"/>
          </a:xfrm>
          <a:prstGeom prst="homePlate">
            <a:avLst>
              <a:gd name="adj" fmla="val 104950"/>
            </a:avLst>
          </a:prstGeom>
          <a:solidFill>
            <a:srgbClr val="C55A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eiryo UI" panose="020B0604030504040204" pitchFamily="50" charset="-128"/>
              <a:ea typeface="Meiryo UI" panose="020B0604030504040204" pitchFamily="50" charset="-128"/>
            </a:endParaRPr>
          </a:p>
        </p:txBody>
      </p:sp>
      <p:sp>
        <p:nvSpPr>
          <p:cNvPr id="63" name="矢印: 五方向 62">
            <a:extLst>
              <a:ext uri="{FF2B5EF4-FFF2-40B4-BE49-F238E27FC236}">
                <a16:creationId xmlns:a16="http://schemas.microsoft.com/office/drawing/2014/main" id="{5C9F2B35-03EF-89E6-619A-7DAA0F634430}"/>
              </a:ext>
            </a:extLst>
          </p:cNvPr>
          <p:cNvSpPr/>
          <p:nvPr/>
        </p:nvSpPr>
        <p:spPr>
          <a:xfrm>
            <a:off x="627530" y="4819920"/>
            <a:ext cx="10860752" cy="138505"/>
          </a:xfrm>
          <a:prstGeom prst="homePlate">
            <a:avLst>
              <a:gd name="adj" fmla="val 104950"/>
            </a:avLst>
          </a:prstGeom>
          <a:solidFill>
            <a:srgbClr val="C55A1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9C4C2CC1-526B-75F4-F4AD-086578116076}"/>
              </a:ext>
            </a:extLst>
          </p:cNvPr>
          <p:cNvSpPr txBox="1"/>
          <p:nvPr/>
        </p:nvSpPr>
        <p:spPr>
          <a:xfrm>
            <a:off x="2743645" y="2510408"/>
            <a:ext cx="6701117" cy="276999"/>
          </a:xfrm>
          <a:prstGeom prst="rect">
            <a:avLst/>
          </a:prstGeom>
          <a:noFill/>
        </p:spPr>
        <p:txBody>
          <a:bodyPr wrap="square">
            <a:spAutoFit/>
          </a:bodyPr>
          <a:lstStyle/>
          <a:p>
            <a:pPr algn="ctr"/>
            <a:r>
              <a:rPr lang="ja-JP" altLang="en-US" sz="1200" b="1">
                <a:latin typeface="BIZ UDPゴシック" panose="020B0400000000000000" pitchFamily="50" charset="-128"/>
                <a:ea typeface="BIZ UDPゴシック" panose="020B0400000000000000" pitchFamily="50" charset="-128"/>
              </a:rPr>
              <a:t>事業説明・相談、各種支援メニューの紹介、企業等とのマッチ</a:t>
            </a:r>
            <a:r>
              <a:rPr lang="ja-JP" altLang="en-US" sz="1200" b="1">
                <a:latin typeface="Meiryo UI" panose="020B0604030504040204" pitchFamily="50" charset="-128"/>
                <a:ea typeface="Meiryo UI" panose="020B0604030504040204" pitchFamily="50" charset="-128"/>
              </a:rPr>
              <a:t>ング</a:t>
            </a:r>
            <a:endParaRPr kumimoji="1" lang="ja-JP" altLang="en-US" sz="1200" b="1">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3A77B4C8-1BAD-081F-A79C-92C94231DD1C}"/>
              </a:ext>
            </a:extLst>
          </p:cNvPr>
          <p:cNvSpPr txBox="1"/>
          <p:nvPr/>
        </p:nvSpPr>
        <p:spPr>
          <a:xfrm>
            <a:off x="2298484" y="3081820"/>
            <a:ext cx="8253412" cy="276999"/>
          </a:xfrm>
          <a:prstGeom prst="rect">
            <a:avLst/>
          </a:prstGeom>
          <a:noFill/>
        </p:spPr>
        <p:txBody>
          <a:bodyPr wrap="square">
            <a:spAutoFit/>
          </a:bodyPr>
          <a:lstStyle/>
          <a:p>
            <a:pPr algn="ctr"/>
            <a:r>
              <a:rPr lang="ja-JP" altLang="en-US" sz="1200" b="1" dirty="0">
                <a:latin typeface="BIZ UDPゴシック" panose="020B0400000000000000" pitchFamily="50" charset="-128"/>
                <a:ea typeface="BIZ UDPゴシック" panose="020B0400000000000000" pitchFamily="50" charset="-128"/>
              </a:rPr>
              <a:t>有望スタートアップ等の選定、メンター・専門家等によるメンタリング、パートナー企業の探索・マッチングなど、伴走支援</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FB9D5D49-E15E-0513-B7D0-C952A882F002}"/>
              </a:ext>
            </a:extLst>
          </p:cNvPr>
          <p:cNvSpPr txBox="1"/>
          <p:nvPr/>
        </p:nvSpPr>
        <p:spPr>
          <a:xfrm>
            <a:off x="2592023" y="3662623"/>
            <a:ext cx="7610411" cy="276999"/>
          </a:xfrm>
          <a:prstGeom prst="rect">
            <a:avLst/>
          </a:prstGeom>
          <a:noFill/>
        </p:spPr>
        <p:txBody>
          <a:bodyPr wrap="square">
            <a:spAutoFit/>
          </a:bodyPr>
          <a:lstStyle/>
          <a:p>
            <a:pPr algn="ctr"/>
            <a:r>
              <a:rPr kumimoji="1" lang="ja-JP" altLang="en-US" sz="1200" b="1">
                <a:latin typeface="BIZ UDPゴシック" panose="020B0400000000000000" pitchFamily="50" charset="-128"/>
                <a:ea typeface="BIZ UDPゴシック" panose="020B0400000000000000" pitchFamily="50" charset="-128"/>
              </a:rPr>
              <a:t>大企業・中堅企業とスタートアップ</a:t>
            </a:r>
            <a:r>
              <a:rPr lang="ja-JP" altLang="en-US" sz="1200" b="1">
                <a:latin typeface="BIZ UDPゴシック" panose="020B0400000000000000" pitchFamily="50" charset="-128"/>
                <a:ea typeface="BIZ UDPゴシック" panose="020B0400000000000000" pitchFamily="50" charset="-128"/>
              </a:rPr>
              <a:t>等の出会いの場の提供、有望スタートアップ等のピッチ開催、共創・協業の創出</a:t>
            </a:r>
            <a:endParaRPr kumimoji="1" lang="ja-JP" altLang="en-US" sz="1200" b="1">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3F5587C9-2C05-7CA8-F5A6-8AAD6FCD8060}"/>
              </a:ext>
            </a:extLst>
          </p:cNvPr>
          <p:cNvSpPr txBox="1"/>
          <p:nvPr/>
        </p:nvSpPr>
        <p:spPr>
          <a:xfrm>
            <a:off x="4503522" y="4080364"/>
            <a:ext cx="6105524" cy="276999"/>
          </a:xfrm>
          <a:prstGeom prst="rect">
            <a:avLst/>
          </a:prstGeom>
          <a:noFill/>
        </p:spPr>
        <p:txBody>
          <a:bodyPr wrap="square">
            <a:spAutoFit/>
          </a:bodyPr>
          <a:lstStyle/>
          <a:p>
            <a:pPr algn="ctr"/>
            <a:r>
              <a:rPr kumimoji="1" lang="ja-JP" altLang="en-US" sz="1200" b="1">
                <a:latin typeface="BIZ UDPゴシック" panose="020B0400000000000000" pitchFamily="50" charset="-128"/>
                <a:ea typeface="BIZ UDPゴシック" panose="020B0400000000000000" pitchFamily="50" charset="-128"/>
              </a:rPr>
              <a:t>試作品・テスト商品の展示等によるユーザーフィードバックの収集、市場検証</a:t>
            </a:r>
          </a:p>
        </p:txBody>
      </p:sp>
      <p:sp>
        <p:nvSpPr>
          <p:cNvPr id="71" name="テキスト ボックス 70">
            <a:extLst>
              <a:ext uri="{FF2B5EF4-FFF2-40B4-BE49-F238E27FC236}">
                <a16:creationId xmlns:a16="http://schemas.microsoft.com/office/drawing/2014/main" id="{FB0C5FFC-11A2-7067-1215-99127EBBEBF3}"/>
              </a:ext>
            </a:extLst>
          </p:cNvPr>
          <p:cNvSpPr txBox="1"/>
          <p:nvPr/>
        </p:nvSpPr>
        <p:spPr>
          <a:xfrm>
            <a:off x="2711545" y="4670675"/>
            <a:ext cx="7002390" cy="276999"/>
          </a:xfrm>
          <a:prstGeom prst="rect">
            <a:avLst/>
          </a:prstGeom>
          <a:noFill/>
        </p:spPr>
        <p:txBody>
          <a:bodyPr wrap="square">
            <a:spAutoFit/>
          </a:bodyPr>
          <a:lstStyle/>
          <a:p>
            <a:pPr algn="ctr"/>
            <a:r>
              <a:rPr kumimoji="1" lang="ja-JP" altLang="en-US" sz="1200" b="1">
                <a:latin typeface="BIZ UDPゴシック" panose="020B0400000000000000" pitchFamily="50" charset="-128"/>
                <a:ea typeface="BIZ UDPゴシック" panose="020B0400000000000000" pitchFamily="50" charset="-128"/>
              </a:rPr>
              <a:t>オープンイノベーション、実証、販路開拓、海外展開等、</a:t>
            </a:r>
            <a:r>
              <a:rPr kumimoji="1" lang="en-US" altLang="ja-JP" sz="1200" b="1">
                <a:latin typeface="BIZ UDPゴシック" panose="020B0400000000000000" pitchFamily="50" charset="-128"/>
                <a:ea typeface="BIZ UDPゴシック" panose="020B0400000000000000" pitchFamily="50" charset="-128"/>
              </a:rPr>
              <a:t>3</a:t>
            </a:r>
            <a:r>
              <a:rPr kumimoji="1" lang="ja-JP" altLang="en-US" sz="1200" b="1">
                <a:latin typeface="BIZ UDPゴシック" panose="020B0400000000000000" pitchFamily="50" charset="-128"/>
                <a:ea typeface="BIZ UDPゴシック" panose="020B0400000000000000" pitchFamily="50" charset="-128"/>
              </a:rPr>
              <a:t>商工会議所事業の活用や関係機関への橋渡し</a:t>
            </a:r>
          </a:p>
        </p:txBody>
      </p:sp>
      <p:sp>
        <p:nvSpPr>
          <p:cNvPr id="72" name="テキスト ボックス 71">
            <a:extLst>
              <a:ext uri="{FF2B5EF4-FFF2-40B4-BE49-F238E27FC236}">
                <a16:creationId xmlns:a16="http://schemas.microsoft.com/office/drawing/2014/main" id="{FCED3D61-A03E-C130-41BC-CA99BCF5FC3E}"/>
              </a:ext>
            </a:extLst>
          </p:cNvPr>
          <p:cNvSpPr txBox="1"/>
          <p:nvPr/>
        </p:nvSpPr>
        <p:spPr>
          <a:xfrm>
            <a:off x="191717" y="5099252"/>
            <a:ext cx="10993286" cy="369332"/>
          </a:xfrm>
          <a:prstGeom prst="rect">
            <a:avLst/>
          </a:prstGeom>
          <a:noFill/>
        </p:spPr>
        <p:txBody>
          <a:bodyPr wrap="square">
            <a:spAutoFit/>
          </a:bodyPr>
          <a:lstStyle/>
          <a:p>
            <a:r>
              <a:rPr lang="ja-JP" altLang="en-US" sz="1800" b="1" spc="100" dirty="0">
                <a:solidFill>
                  <a:srgbClr val="000000"/>
                </a:solidFill>
                <a:latin typeface="BIZ UDPゴシック" panose="020B0400000000000000" pitchFamily="50" charset="-128"/>
                <a:ea typeface="BIZ UDPゴシック" panose="020B0400000000000000" pitchFamily="50" charset="-128"/>
              </a:rPr>
              <a:t>②</a:t>
            </a:r>
            <a:r>
              <a:rPr lang="ja-JP" altLang="en-US" sz="1800" b="1" spc="100" dirty="0">
                <a:latin typeface="BIZ UDPゴシック" panose="020B0400000000000000" pitchFamily="50" charset="-128"/>
                <a:ea typeface="BIZ UDPゴシック" panose="020B0400000000000000" pitchFamily="50" charset="-128"/>
              </a:rPr>
              <a:t>ディープテック・エコシステム構築による最先端技術の実装推進</a:t>
            </a:r>
            <a:endParaRPr lang="ja-JP" altLang="en-US" dirty="0"/>
          </a:p>
        </p:txBody>
      </p:sp>
    </p:spTree>
    <p:extLst>
      <p:ext uri="{BB962C8B-B14F-4D97-AF65-F5344CB8AC3E}">
        <p14:creationId xmlns:p14="http://schemas.microsoft.com/office/powerpoint/2010/main" val="406797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EC1F-06EE-C5F9-4D6B-8182306B512B}"/>
            </a:ext>
          </a:extLst>
        </p:cNvPr>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C256D0BA-B352-FCA7-D934-C4A6DAF02C72}"/>
              </a:ext>
            </a:extLst>
          </p:cNvPr>
          <p:cNvSpPr txBox="1"/>
          <p:nvPr/>
        </p:nvSpPr>
        <p:spPr>
          <a:xfrm>
            <a:off x="504718" y="3074779"/>
            <a:ext cx="11321836" cy="682046"/>
          </a:xfrm>
          <a:prstGeom prst="rect">
            <a:avLst/>
          </a:prstGeom>
          <a:noFill/>
          <a:ln>
            <a:noFill/>
          </a:ln>
        </p:spPr>
        <p:txBody>
          <a:bodyPr wrap="square">
            <a:spAutoFit/>
          </a:bodyPr>
          <a:lstStyle/>
          <a:p>
            <a:pPr marL="342900" indent="-342900" algn="just" fontAlgn="base">
              <a:lnSpc>
                <a:spcPct val="130000"/>
              </a:lnSpc>
              <a:buFont typeface="+mj-lt"/>
              <a:buAutoNum type="arabicPeriod"/>
            </a:pPr>
            <a:r>
              <a:rPr lang="ja-JP" altLang="en-US" sz="1600" b="1" u="sng" spc="100">
                <a:latin typeface="BIZ UDPゴシック" panose="020B0400000000000000" pitchFamily="50" charset="-128"/>
                <a:ea typeface="BIZ UDPゴシック" panose="020B0400000000000000" pitchFamily="50" charset="-128"/>
              </a:rPr>
              <a:t>カーボンニュートラル分野</a:t>
            </a:r>
            <a:r>
              <a:rPr lang="ja-JP" altLang="en-US" sz="1600" b="1" spc="100">
                <a:solidFill>
                  <a:srgbClr val="000000"/>
                </a:solidFill>
                <a:latin typeface="BIZ UDPゴシック" panose="020B0400000000000000" pitchFamily="50" charset="-128"/>
                <a:ea typeface="BIZ UDPゴシック" panose="020B0400000000000000" pitchFamily="50" charset="-128"/>
              </a:rPr>
              <a:t>のプロジェクトリーダー・推進組織や支援方針を決定</a:t>
            </a:r>
          </a:p>
          <a:p>
            <a:pPr marL="342900" indent="-342900" algn="just" fontAlgn="base">
              <a:lnSpc>
                <a:spcPct val="130000"/>
              </a:lnSpc>
              <a:buFont typeface="+mj-lt"/>
              <a:buAutoNum type="arabicPeriod"/>
            </a:pPr>
            <a:r>
              <a:rPr lang="ja-JP" altLang="en-US" sz="1600" spc="100">
                <a:solidFill>
                  <a:srgbClr val="000000"/>
                </a:solidFill>
                <a:latin typeface="BIZ UDPゴシック" panose="020B0400000000000000" pitchFamily="50" charset="-128"/>
                <a:ea typeface="BIZ UDPゴシック" panose="020B0400000000000000" pitchFamily="50" charset="-128"/>
              </a:rPr>
              <a:t>関係団体等へのヒアリングを踏まえ、</a:t>
            </a:r>
            <a:r>
              <a:rPr lang="ja-JP" altLang="en-US" sz="1600" b="1" u="sng" spc="100">
                <a:solidFill>
                  <a:srgbClr val="000000"/>
                </a:solidFill>
                <a:latin typeface="BIZ UDPゴシック" panose="020B0400000000000000" pitchFamily="50" charset="-128"/>
                <a:ea typeface="BIZ UDPゴシック" panose="020B0400000000000000" pitchFamily="50" charset="-128"/>
              </a:rPr>
              <a:t>新たなプロジェクトや、新たなプロジェクトリーダー候補を選定</a:t>
            </a:r>
            <a:endParaRPr lang="en-US" altLang="ja-JP" sz="1600" b="1" u="sng" spc="100">
              <a:solidFill>
                <a:srgbClr val="000000"/>
              </a:solidFill>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B4C9B977-052A-AFA9-37C4-14077B0FB6C8}"/>
              </a:ext>
            </a:extLst>
          </p:cNvPr>
          <p:cNvSpPr txBox="1"/>
          <p:nvPr/>
        </p:nvSpPr>
        <p:spPr>
          <a:xfrm>
            <a:off x="353641" y="-207889"/>
            <a:ext cx="12143159" cy="790473"/>
          </a:xfrm>
          <a:prstGeom prst="rect">
            <a:avLst/>
          </a:prstGeom>
          <a:noFill/>
        </p:spPr>
        <p:txBody>
          <a:bodyPr wrap="square" rtlCol="0" anchor="ctr" anchorCtr="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lang="ja-JP" altLang="en-US" sz="2800" b="1" spc="100">
                <a:latin typeface="BIZ UDPゴシック" panose="020B0400000000000000" pitchFamily="50" charset="-128"/>
                <a:ea typeface="BIZ UDPゴシック" panose="020B0400000000000000" pitchFamily="50" charset="-128"/>
              </a:rPr>
              <a:t>今後の検討事項  </a:t>
            </a:r>
            <a:r>
              <a:rPr lang="ja-JP" altLang="en-US" sz="2000" b="1" spc="100">
                <a:latin typeface="BIZ UDPゴシック" panose="020B0400000000000000" pitchFamily="50" charset="-128"/>
                <a:ea typeface="BIZ UDPゴシック" panose="020B0400000000000000" pitchFamily="50" charset="-128"/>
              </a:rPr>
              <a:t>≪先行プロジェクトの支援方針案の作成、新たなプロジェクト等の選定≫</a:t>
            </a:r>
            <a:endParaRPr kumimoji="0" lang="en-US" altLang="ja-JP" sz="2400" b="1" i="0" u="none" strike="noStrike" kern="1200" cap="none" spc="10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57C5DA3-7AC2-9CCF-74C2-322B784C061F}"/>
              </a:ext>
            </a:extLst>
          </p:cNvPr>
          <p:cNvSpPr txBox="1"/>
          <p:nvPr/>
        </p:nvSpPr>
        <p:spPr>
          <a:xfrm>
            <a:off x="364059" y="2760959"/>
            <a:ext cx="5179874" cy="338554"/>
          </a:xfrm>
          <a:prstGeom prst="rect">
            <a:avLst/>
          </a:prstGeom>
          <a:noFill/>
          <a:ln>
            <a:noFill/>
          </a:ln>
        </p:spPr>
        <p:txBody>
          <a:bodyPr wrap="square">
            <a:spAutoFit/>
          </a:bodyPr>
          <a:lstStyle/>
          <a:p>
            <a:pPr algn="just" fontAlgn="base"/>
            <a:r>
              <a:rPr lang="ja-JP" altLang="en-US" sz="1600" b="1" spc="100">
                <a:solidFill>
                  <a:srgbClr val="000000"/>
                </a:solidFill>
                <a:latin typeface="BIZ UDPゴシック" panose="020B0400000000000000" pitchFamily="50" charset="-128"/>
                <a:ea typeface="BIZ UDPゴシック" panose="020B0400000000000000" pitchFamily="50" charset="-128"/>
              </a:rPr>
              <a:t>≪第３回会議に向けた取組事項等≫</a:t>
            </a:r>
            <a:endParaRPr lang="en-US" altLang="ja-JP" sz="1600" b="1" spc="100">
              <a:solidFill>
                <a:srgbClr val="000000"/>
              </a:solidFill>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47A90535-76C7-747B-B078-6B6B22065491}"/>
              </a:ext>
            </a:extLst>
          </p:cNvPr>
          <p:cNvGrpSpPr/>
          <p:nvPr/>
        </p:nvGrpSpPr>
        <p:grpSpPr>
          <a:xfrm>
            <a:off x="327518" y="3848779"/>
            <a:ext cx="11387548" cy="2944704"/>
            <a:chOff x="559703" y="3551321"/>
            <a:chExt cx="11387548" cy="2944704"/>
          </a:xfrm>
        </p:grpSpPr>
        <p:sp>
          <p:nvSpPr>
            <p:cNvPr id="12" name="四角形: 角を丸くする 11">
              <a:extLst>
                <a:ext uri="{FF2B5EF4-FFF2-40B4-BE49-F238E27FC236}">
                  <a16:creationId xmlns:a16="http://schemas.microsoft.com/office/drawing/2014/main" id="{ACFDE2C5-3CB3-845F-DC62-80BCDF4302C3}"/>
                </a:ext>
              </a:extLst>
            </p:cNvPr>
            <p:cNvSpPr/>
            <p:nvPr/>
          </p:nvSpPr>
          <p:spPr>
            <a:xfrm>
              <a:off x="1791608" y="4138610"/>
              <a:ext cx="540000" cy="1584000"/>
            </a:xfrm>
            <a:prstGeom prst="roundRect">
              <a:avLst/>
            </a:prstGeom>
            <a:solidFill>
              <a:srgbClr val="4472C4"/>
            </a:solidFill>
            <a:ln w="25400" cmpd="dbl">
              <a:noFill/>
            </a:ln>
            <a:effectLst/>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第２回会議</a:t>
              </a:r>
              <a:endParaRPr kumimoji="1" lang="ja-JP" altLang="en-US" sz="1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20FCB0C9-8537-7B26-90F4-1315A680530A}"/>
                </a:ext>
              </a:extLst>
            </p:cNvPr>
            <p:cNvSpPr/>
            <p:nvPr/>
          </p:nvSpPr>
          <p:spPr>
            <a:xfrm>
              <a:off x="3931962" y="4134164"/>
              <a:ext cx="540000" cy="1584000"/>
            </a:xfrm>
            <a:prstGeom prst="roundRect">
              <a:avLst/>
            </a:prstGeom>
            <a:solidFill>
              <a:schemeClr val="accent2">
                <a:lumMod val="75000"/>
              </a:schemeClr>
            </a:solidFill>
            <a:ln w="25400" cmpd="dbl">
              <a:noFill/>
            </a:ln>
            <a:effectLst/>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関係団体等</a:t>
              </a:r>
              <a:endPar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ヒアリング</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8A72513E-D617-6333-8649-9987B29AC018}"/>
                </a:ext>
              </a:extLst>
            </p:cNvPr>
            <p:cNvSpPr/>
            <p:nvPr/>
          </p:nvSpPr>
          <p:spPr>
            <a:xfrm>
              <a:off x="6461702" y="4107746"/>
              <a:ext cx="540000" cy="1584000"/>
            </a:xfrm>
            <a:prstGeom prst="roundRect">
              <a:avLst/>
            </a:prstGeom>
            <a:solidFill>
              <a:srgbClr val="4472C4"/>
            </a:solidFill>
            <a:ln w="25400" cmpd="dbl">
              <a:noFill/>
            </a:ln>
            <a:effectLst/>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第３回会議</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8" name="二等辺三角形 17">
              <a:extLst>
                <a:ext uri="{FF2B5EF4-FFF2-40B4-BE49-F238E27FC236}">
                  <a16:creationId xmlns:a16="http://schemas.microsoft.com/office/drawing/2014/main" id="{3821CAEF-2041-B852-7CF1-6BB8093C56B9}"/>
                </a:ext>
              </a:extLst>
            </p:cNvPr>
            <p:cNvSpPr/>
            <p:nvPr/>
          </p:nvSpPr>
          <p:spPr>
            <a:xfrm rot="5400000">
              <a:off x="2689201" y="4795544"/>
              <a:ext cx="711207" cy="28275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0" name="二等辺三角形 19">
              <a:extLst>
                <a:ext uri="{FF2B5EF4-FFF2-40B4-BE49-F238E27FC236}">
                  <a16:creationId xmlns:a16="http://schemas.microsoft.com/office/drawing/2014/main" id="{3B56AE37-2CD7-0AAE-1762-1B3F70D32CCE}"/>
                </a:ext>
              </a:extLst>
            </p:cNvPr>
            <p:cNvSpPr/>
            <p:nvPr/>
          </p:nvSpPr>
          <p:spPr>
            <a:xfrm rot="5400000">
              <a:off x="7533256" y="4839516"/>
              <a:ext cx="711207" cy="28275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二等辺三角形 24">
              <a:extLst>
                <a:ext uri="{FF2B5EF4-FFF2-40B4-BE49-F238E27FC236}">
                  <a16:creationId xmlns:a16="http://schemas.microsoft.com/office/drawing/2014/main" id="{3A35294D-84DC-9388-2E52-5DFF7E437D8D}"/>
                </a:ext>
              </a:extLst>
            </p:cNvPr>
            <p:cNvSpPr/>
            <p:nvPr/>
          </p:nvSpPr>
          <p:spPr>
            <a:xfrm rot="5400000">
              <a:off x="5174637" y="4833573"/>
              <a:ext cx="711207" cy="28275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69BCD423-6FDE-001D-2391-EE557966CCAD}"/>
                </a:ext>
              </a:extLst>
            </p:cNvPr>
            <p:cNvSpPr txBox="1"/>
            <p:nvPr/>
          </p:nvSpPr>
          <p:spPr>
            <a:xfrm>
              <a:off x="5776118" y="5757361"/>
              <a:ext cx="2375274" cy="738664"/>
            </a:xfrm>
            <a:prstGeom prst="rect">
              <a:avLst/>
            </a:prstGeom>
            <a:noFill/>
            <a:ln>
              <a:noFill/>
            </a:ln>
          </p:spPr>
          <p:txBody>
            <a:bodyPr wrap="square">
              <a:spAutoFit/>
            </a:bodyPr>
            <a:lstStyle/>
            <a:p>
              <a:pPr algn="just" fontAlgn="base"/>
              <a:r>
                <a:rPr lang="ja-JP" altLang="en-US" sz="1400" spc="-100">
                  <a:solidFill>
                    <a:srgbClr val="000000"/>
                  </a:solidFill>
                  <a:latin typeface="BIZ UDPゴシック" panose="020B0400000000000000" pitchFamily="50" charset="-128"/>
                  <a:ea typeface="BIZ UDPゴシック" panose="020B0400000000000000" pitchFamily="50" charset="-128"/>
                </a:rPr>
                <a:t>カーボンニュートラル分野及び新たなプロジェクト、</a:t>
              </a:r>
              <a:endParaRPr lang="en-US" altLang="ja-JP" sz="1400" spc="-100">
                <a:solidFill>
                  <a:srgbClr val="000000"/>
                </a:solidFill>
                <a:latin typeface="BIZ UDPゴシック" panose="020B0400000000000000" pitchFamily="50" charset="-128"/>
                <a:ea typeface="BIZ UDPゴシック" panose="020B0400000000000000" pitchFamily="50" charset="-128"/>
              </a:endParaRPr>
            </a:p>
            <a:p>
              <a:pPr algn="just" fontAlgn="base"/>
              <a:r>
                <a:rPr lang="ja-JP" altLang="en-US" sz="1400" spc="-100">
                  <a:solidFill>
                    <a:srgbClr val="000000"/>
                  </a:solidFill>
                  <a:latin typeface="BIZ UDPゴシック" panose="020B0400000000000000" pitchFamily="50" charset="-128"/>
                  <a:ea typeface="BIZ UDPゴシック" panose="020B0400000000000000" pitchFamily="50" charset="-128"/>
                </a:rPr>
                <a:t>支援方針の決定</a:t>
              </a:r>
              <a:endParaRPr lang="en-US" altLang="ja-JP" sz="1400" spc="-100">
                <a:solidFill>
                  <a:srgbClr val="000000"/>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4640A03-2012-043B-2297-7915AFBC170B}"/>
                </a:ext>
              </a:extLst>
            </p:cNvPr>
            <p:cNvSpPr txBox="1"/>
            <p:nvPr/>
          </p:nvSpPr>
          <p:spPr>
            <a:xfrm>
              <a:off x="3361105" y="5800293"/>
              <a:ext cx="2310512" cy="523220"/>
            </a:xfrm>
            <a:prstGeom prst="rect">
              <a:avLst/>
            </a:prstGeom>
            <a:noFill/>
            <a:ln>
              <a:noFill/>
            </a:ln>
          </p:spPr>
          <p:txBody>
            <a:bodyPr wrap="square">
              <a:spAutoFit/>
            </a:bodyPr>
            <a:lstStyle/>
            <a:p>
              <a:pPr algn="just" fontAlgn="base"/>
              <a:r>
                <a:rPr lang="ja-JP" altLang="en-US" sz="1400" spc="-100">
                  <a:solidFill>
                    <a:srgbClr val="000000"/>
                  </a:solidFill>
                  <a:latin typeface="BIZ UDPゴシック" panose="020B0400000000000000" pitchFamily="50" charset="-128"/>
                  <a:ea typeface="BIZ UDPゴシック" panose="020B0400000000000000" pitchFamily="50" charset="-128"/>
                </a:rPr>
                <a:t>新たなプロジェクトの選定、</a:t>
              </a:r>
              <a:endParaRPr lang="en-US" altLang="ja-JP" sz="1400" spc="-100">
                <a:solidFill>
                  <a:srgbClr val="000000"/>
                </a:solidFill>
                <a:latin typeface="BIZ UDPゴシック" panose="020B0400000000000000" pitchFamily="50" charset="-128"/>
                <a:ea typeface="BIZ UDPゴシック" panose="020B0400000000000000" pitchFamily="50" charset="-128"/>
              </a:endParaRPr>
            </a:p>
            <a:p>
              <a:pPr algn="just" fontAlgn="base"/>
              <a:r>
                <a:rPr lang="ja-JP" altLang="en-US" sz="1400" spc="-100">
                  <a:solidFill>
                    <a:srgbClr val="000000"/>
                  </a:solidFill>
                  <a:latin typeface="BIZ UDPゴシック" panose="020B0400000000000000" pitchFamily="50" charset="-128"/>
                  <a:ea typeface="BIZ UDPゴシック" panose="020B0400000000000000" pitchFamily="50" charset="-128"/>
                </a:rPr>
                <a:t>支援方針案の作成</a:t>
              </a:r>
              <a:endParaRPr lang="en-US" altLang="ja-JP" sz="1400" spc="-100">
                <a:solidFill>
                  <a:srgbClr val="000000"/>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90416B2A-F4C4-AF92-AFBC-0ED54F2CCE71}"/>
                </a:ext>
              </a:extLst>
            </p:cNvPr>
            <p:cNvSpPr txBox="1"/>
            <p:nvPr/>
          </p:nvSpPr>
          <p:spPr>
            <a:xfrm>
              <a:off x="5765701" y="3645184"/>
              <a:ext cx="1863524" cy="338554"/>
            </a:xfrm>
            <a:prstGeom prst="rect">
              <a:avLst/>
            </a:prstGeom>
            <a:noFill/>
            <a:ln>
              <a:noFill/>
            </a:ln>
          </p:spPr>
          <p:txBody>
            <a:bodyPr wrap="square">
              <a:spAutoFit/>
            </a:bodyPr>
            <a:lstStyle/>
            <a:p>
              <a:pPr algn="ctr" fontAlgn="base"/>
              <a:r>
                <a:rPr lang="en-US" altLang="ja-JP" sz="1600" b="1">
                  <a:solidFill>
                    <a:srgbClr val="000000"/>
                  </a:solidFill>
                  <a:latin typeface="BIZ UDPゴシック" panose="020B0400000000000000" pitchFamily="50" charset="-128"/>
                  <a:ea typeface="BIZ UDPゴシック" panose="020B0400000000000000" pitchFamily="50" charset="-128"/>
                </a:rPr>
                <a:t>R8.</a:t>
              </a:r>
              <a:r>
                <a:rPr lang="ja-JP" altLang="en-US" sz="1600" b="1">
                  <a:solidFill>
                    <a:srgbClr val="000000"/>
                  </a:solidFill>
                  <a:latin typeface="BIZ UDPゴシック" panose="020B0400000000000000" pitchFamily="50" charset="-128"/>
                  <a:ea typeface="BIZ UDPゴシック" panose="020B0400000000000000" pitchFamily="50" charset="-128"/>
                </a:rPr>
                <a:t>８月頃</a:t>
              </a:r>
              <a:endParaRPr lang="en-US" altLang="ja-JP" sz="1600" b="1">
                <a:solidFill>
                  <a:srgbClr val="000000"/>
                </a:solidFill>
                <a:latin typeface="BIZ UDPゴシック" panose="020B0400000000000000" pitchFamily="50" charset="-128"/>
                <a:ea typeface="BIZ UDPゴシック" panose="020B0400000000000000" pitchFamily="50" charset="-128"/>
              </a:endParaRPr>
            </a:p>
          </p:txBody>
        </p:sp>
        <p:sp>
          <p:nvSpPr>
            <p:cNvPr id="31" name="二等辺三角形 30">
              <a:extLst>
                <a:ext uri="{FF2B5EF4-FFF2-40B4-BE49-F238E27FC236}">
                  <a16:creationId xmlns:a16="http://schemas.microsoft.com/office/drawing/2014/main" id="{94DFD00A-1C24-ECBB-5325-F66E303B5F3C}"/>
                </a:ext>
              </a:extLst>
            </p:cNvPr>
            <p:cNvSpPr/>
            <p:nvPr/>
          </p:nvSpPr>
          <p:spPr>
            <a:xfrm rot="5400000">
              <a:off x="9313223" y="4795543"/>
              <a:ext cx="711207" cy="28275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3DD953BC-CAB4-4BA7-F0C7-7C26E08E8BEC}"/>
                </a:ext>
              </a:extLst>
            </p:cNvPr>
            <p:cNvSpPr txBox="1"/>
            <p:nvPr/>
          </p:nvSpPr>
          <p:spPr>
            <a:xfrm>
              <a:off x="10142915" y="4411804"/>
              <a:ext cx="1804336" cy="1137556"/>
            </a:xfrm>
            <a:prstGeom prst="rect">
              <a:avLst/>
            </a:prstGeom>
            <a:noFill/>
            <a:ln>
              <a:noFill/>
            </a:ln>
          </p:spPr>
          <p:txBody>
            <a:bodyPr wrap="square">
              <a:spAutoFit/>
            </a:bodyPr>
            <a:lstStyle/>
            <a:p>
              <a:pPr algn="just" fontAlgn="base">
                <a:lnSpc>
                  <a:spcPct val="150000"/>
                </a:lnSpc>
              </a:pPr>
              <a:r>
                <a:rPr kumimoji="1" lang="ja-JP" altLang="en-US" sz="1600" b="1">
                  <a:latin typeface="BIZ UDPゴシック" panose="020B0400000000000000" pitchFamily="50" charset="-128"/>
                  <a:ea typeface="BIZ UDPゴシック" panose="020B0400000000000000" pitchFamily="50" charset="-128"/>
                </a:rPr>
                <a:t>プロジェクトの</a:t>
              </a:r>
              <a:endParaRPr kumimoji="1" lang="en-US" altLang="ja-JP" sz="1600" b="1">
                <a:latin typeface="BIZ UDPゴシック" panose="020B0400000000000000" pitchFamily="50" charset="-128"/>
                <a:ea typeface="BIZ UDPゴシック" panose="020B0400000000000000" pitchFamily="50" charset="-128"/>
              </a:endParaRPr>
            </a:p>
            <a:p>
              <a:pPr algn="just" fontAlgn="base">
                <a:lnSpc>
                  <a:spcPct val="150000"/>
                </a:lnSpc>
              </a:pPr>
              <a:r>
                <a:rPr kumimoji="1" lang="ja-JP" altLang="en-US" sz="1600" b="1">
                  <a:latin typeface="BIZ UDPゴシック" panose="020B0400000000000000" pitchFamily="50" charset="-128"/>
                  <a:ea typeface="BIZ UDPゴシック" panose="020B0400000000000000" pitchFamily="50" charset="-128"/>
                </a:rPr>
                <a:t>進捗状況等は</a:t>
              </a:r>
              <a:endParaRPr kumimoji="1" lang="en-US" altLang="ja-JP" sz="1600" b="1">
                <a:latin typeface="BIZ UDPゴシック" panose="020B0400000000000000" pitchFamily="50" charset="-128"/>
                <a:ea typeface="BIZ UDPゴシック" panose="020B0400000000000000" pitchFamily="50" charset="-128"/>
              </a:endParaRPr>
            </a:p>
            <a:p>
              <a:pPr algn="just" fontAlgn="base">
                <a:lnSpc>
                  <a:spcPct val="150000"/>
                </a:lnSpc>
              </a:pPr>
              <a:r>
                <a:rPr kumimoji="1" lang="ja-JP" altLang="en-US" sz="1600" b="1">
                  <a:latin typeface="BIZ UDPゴシック" panose="020B0400000000000000" pitchFamily="50" charset="-128"/>
                  <a:ea typeface="BIZ UDPゴシック" panose="020B0400000000000000" pitchFamily="50" charset="-128"/>
                </a:rPr>
                <a:t>適宜、会議に報告</a:t>
              </a:r>
              <a:endParaRPr kumimoji="1" lang="en-US" altLang="ja-JP" sz="1600" b="1">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76866DDE-1EFB-4341-B4C8-E8F59039C7EA}"/>
                </a:ext>
              </a:extLst>
            </p:cNvPr>
            <p:cNvSpPr txBox="1"/>
            <p:nvPr/>
          </p:nvSpPr>
          <p:spPr>
            <a:xfrm>
              <a:off x="559703" y="3551321"/>
              <a:ext cx="2463811" cy="396000"/>
            </a:xfrm>
            <a:prstGeom prst="rect">
              <a:avLst/>
            </a:prstGeom>
            <a:solidFill>
              <a:schemeClr val="bg1">
                <a:lumMod val="50000"/>
              </a:schemeClr>
            </a:solidFill>
            <a:ln w="19050" cap="flat" cmpd="sng" algn="ctr">
              <a:solidFill>
                <a:sysClr val="window" lastClr="FFFFFF"/>
              </a:solidFill>
              <a:prstDash val="solid"/>
              <a:miter lim="800000"/>
            </a:ln>
            <a:effectLst/>
          </p:spPr>
          <p:txBody>
            <a:bodyPr wrap="square" lIns="36000" rIns="36000"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100" normalizeH="0" noProof="0">
                  <a:ln w="0"/>
                  <a:solidFill>
                    <a:prstClr val="white"/>
                  </a:solidFill>
                  <a:effectLst/>
                  <a:uLnTx/>
                  <a:uFillTx/>
                  <a:latin typeface="BIZ UDPゴシック" panose="020B0400000000000000" pitchFamily="50" charset="-128"/>
                  <a:ea typeface="BIZ UDPゴシック" panose="020B0400000000000000" pitchFamily="50" charset="-128"/>
                  <a:cs typeface="+mn-cs"/>
                </a:rPr>
                <a:t>今後の取組イメージ</a:t>
              </a:r>
              <a:endParaRPr kumimoji="1" lang="en-US" altLang="ja-JP" sz="1600" b="1" i="0" u="none" strike="noStrike" kern="0" cap="none" spc="100" normalizeH="0" noProof="0">
                <a:ln w="0"/>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9" name="正方形/長方形 28">
            <a:extLst>
              <a:ext uri="{FF2B5EF4-FFF2-40B4-BE49-F238E27FC236}">
                <a16:creationId xmlns:a16="http://schemas.microsoft.com/office/drawing/2014/main" id="{E0F91D29-6831-DDB8-F191-AD40ED4C5EE5}"/>
              </a:ext>
            </a:extLst>
          </p:cNvPr>
          <p:cNvSpPr/>
          <p:nvPr/>
        </p:nvSpPr>
        <p:spPr>
          <a:xfrm>
            <a:off x="365444" y="803181"/>
            <a:ext cx="11461111" cy="1833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23">
              <a:lnSpc>
                <a:spcPct val="130000"/>
              </a:lnSpc>
              <a:spcBef>
                <a:spcPts val="601"/>
              </a:spcBef>
              <a:defRPr/>
            </a:pPr>
            <a:endParaRPr lang="en-US" altLang="ja-JP" sz="1600" b="1" dirty="0">
              <a:solidFill>
                <a:srgbClr val="FF0000"/>
              </a:solidFill>
              <a:latin typeface="BIZ UDPゴシック" panose="020B0400000000000000" pitchFamily="50" charset="-128"/>
              <a:ea typeface="BIZ UDPゴシック" panose="020B0400000000000000" pitchFamily="50" charset="-128"/>
            </a:endParaRPr>
          </a:p>
          <a:p>
            <a:pPr defTabSz="914423">
              <a:lnSpc>
                <a:spcPct val="130000"/>
              </a:lnSpc>
              <a:spcBef>
                <a:spcPts val="601"/>
              </a:spcBef>
              <a:defRPr/>
            </a:pPr>
            <a:r>
              <a:rPr lang="ja-JP" altLang="en-US" sz="1600" b="1" dirty="0">
                <a:solidFill>
                  <a:schemeClr val="tx1"/>
                </a:solidFill>
                <a:latin typeface="BIZ UDPゴシック" panose="020B0400000000000000" pitchFamily="50" charset="-128"/>
                <a:ea typeface="BIZ UDPゴシック" panose="020B0400000000000000" pitchFamily="50" charset="-128"/>
              </a:rPr>
              <a:t>・第３回会議</a:t>
            </a: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lang="en-US" altLang="ja-JP" sz="1400" b="1" dirty="0">
                <a:solidFill>
                  <a:schemeClr val="tx1"/>
                </a:solidFill>
                <a:latin typeface="BIZ UDPゴシック" panose="020B0400000000000000" pitchFamily="50" charset="-128"/>
                <a:ea typeface="BIZ UDPゴシック" panose="020B0400000000000000" pitchFamily="50" charset="-128"/>
              </a:rPr>
              <a:t>R8</a:t>
            </a:r>
            <a:r>
              <a:rPr lang="ja-JP" altLang="en-US" sz="1400" b="1" dirty="0">
                <a:solidFill>
                  <a:schemeClr val="tx1"/>
                </a:solidFill>
                <a:latin typeface="BIZ UDPゴシック" panose="020B0400000000000000" pitchFamily="50" charset="-128"/>
                <a:ea typeface="BIZ UDPゴシック" panose="020B0400000000000000" pitchFamily="50" charset="-128"/>
              </a:rPr>
              <a:t>年８月予定～）</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defTabSz="914423">
              <a:lnSpc>
                <a:spcPct val="130000"/>
              </a:lnSpc>
              <a:spcBef>
                <a:spcPts val="601"/>
              </a:spcBef>
              <a:defRPr/>
            </a:pPr>
            <a:r>
              <a:rPr lang="ja-JP" altLang="en-US" sz="1600" spc="-100" dirty="0">
                <a:solidFill>
                  <a:schemeClr val="tx1"/>
                </a:solidFill>
                <a:latin typeface="BIZ UDPゴシック" panose="020B0400000000000000" pitchFamily="50" charset="-128"/>
                <a:ea typeface="BIZ UDPゴシック" panose="020B0400000000000000" pitchFamily="50" charset="-128"/>
              </a:rPr>
              <a:t>　カーボンニュートラル分野及び新たなプロジェクトの選定、支援方針の決定</a:t>
            </a:r>
            <a:endParaRPr lang="en-US" altLang="ja-JP" sz="1600" spc="-100" dirty="0">
              <a:solidFill>
                <a:schemeClr val="tx1"/>
              </a:solidFill>
              <a:latin typeface="BIZ UDPゴシック" panose="020B0400000000000000" pitchFamily="50" charset="-128"/>
              <a:ea typeface="BIZ UDPゴシック" panose="020B0400000000000000" pitchFamily="50" charset="-128"/>
            </a:endParaRPr>
          </a:p>
          <a:p>
            <a:pPr defTabSz="914423">
              <a:lnSpc>
                <a:spcPct val="130000"/>
              </a:lnSpc>
              <a:spcBef>
                <a:spcPts val="601"/>
              </a:spcBef>
              <a:defRPr/>
            </a:pPr>
            <a:r>
              <a:rPr lang="ja-JP" altLang="en-US" sz="1400" b="1" spc="-100" dirty="0">
                <a:solidFill>
                  <a:schemeClr val="tx1"/>
                </a:solidFill>
                <a:latin typeface="BIZ UDPゴシック" panose="020B0400000000000000" pitchFamily="50" charset="-128"/>
                <a:ea typeface="BIZ UDPゴシック" panose="020B0400000000000000" pitchFamily="50" charset="-128"/>
              </a:rPr>
              <a:t>・</a:t>
            </a:r>
            <a:r>
              <a:rPr lang="ja-JP" altLang="en-US" sz="1600" b="1" spc="-100" dirty="0">
                <a:solidFill>
                  <a:schemeClr val="tx1"/>
                </a:solidFill>
                <a:latin typeface="BIZ UDPゴシック" panose="020B0400000000000000" pitchFamily="50" charset="-128"/>
                <a:ea typeface="BIZ UDPゴシック" panose="020B0400000000000000" pitchFamily="50" charset="-128"/>
              </a:rPr>
              <a:t>第</a:t>
            </a:r>
            <a:r>
              <a:rPr lang="en-US" altLang="ja-JP" sz="1600" b="1" spc="-100" dirty="0">
                <a:solidFill>
                  <a:schemeClr val="tx1"/>
                </a:solidFill>
                <a:latin typeface="BIZ UDPゴシック" panose="020B0400000000000000" pitchFamily="50" charset="-128"/>
                <a:ea typeface="BIZ UDPゴシック" panose="020B0400000000000000" pitchFamily="50" charset="-128"/>
              </a:rPr>
              <a:t>4</a:t>
            </a:r>
            <a:r>
              <a:rPr lang="ja-JP" altLang="en-US" sz="1600" b="1" spc="-100" dirty="0">
                <a:solidFill>
                  <a:schemeClr val="tx1"/>
                </a:solidFill>
                <a:latin typeface="BIZ UDPゴシック" panose="020B0400000000000000" pitchFamily="50" charset="-128"/>
                <a:ea typeface="BIZ UDPゴシック" panose="020B0400000000000000" pitchFamily="50" charset="-128"/>
              </a:rPr>
              <a:t>回会議</a:t>
            </a:r>
            <a:r>
              <a:rPr lang="ja-JP" altLang="en-US" sz="1400" b="1" spc="-100" dirty="0">
                <a:solidFill>
                  <a:schemeClr val="tx1"/>
                </a:solidFill>
                <a:latin typeface="BIZ UDPゴシック" panose="020B0400000000000000" pitchFamily="50" charset="-128"/>
                <a:ea typeface="BIZ UDPゴシック" panose="020B0400000000000000" pitchFamily="50" charset="-128"/>
              </a:rPr>
              <a:t>（</a:t>
            </a:r>
            <a:r>
              <a:rPr lang="en-US" altLang="ja-JP" sz="1400" b="1" spc="-100" dirty="0">
                <a:solidFill>
                  <a:schemeClr val="tx1"/>
                </a:solidFill>
                <a:latin typeface="BIZ UDPゴシック" panose="020B0400000000000000" pitchFamily="50" charset="-128"/>
                <a:ea typeface="BIZ UDPゴシック" panose="020B0400000000000000" pitchFamily="50" charset="-128"/>
              </a:rPr>
              <a:t>R9</a:t>
            </a:r>
            <a:r>
              <a:rPr lang="ja-JP" altLang="en-US" sz="1400" b="1" spc="-100" dirty="0">
                <a:solidFill>
                  <a:schemeClr val="tx1"/>
                </a:solidFill>
                <a:latin typeface="BIZ UDPゴシック" panose="020B0400000000000000" pitchFamily="50" charset="-128"/>
                <a:ea typeface="BIZ UDPゴシック" panose="020B0400000000000000" pitchFamily="50" charset="-128"/>
              </a:rPr>
              <a:t>年</a:t>
            </a:r>
            <a:r>
              <a:rPr lang="en-US" altLang="ja-JP" sz="1400" b="1" spc="-100" dirty="0">
                <a:solidFill>
                  <a:schemeClr val="tx1"/>
                </a:solidFill>
                <a:latin typeface="BIZ UDPゴシック" panose="020B0400000000000000" pitchFamily="50" charset="-128"/>
                <a:ea typeface="BIZ UDPゴシック" panose="020B0400000000000000" pitchFamily="50" charset="-128"/>
              </a:rPr>
              <a:t>1</a:t>
            </a:r>
            <a:r>
              <a:rPr lang="ja-JP" altLang="en-US" sz="1400" b="1" spc="-100" dirty="0">
                <a:solidFill>
                  <a:schemeClr val="tx1"/>
                </a:solidFill>
                <a:latin typeface="BIZ UDPゴシック" panose="020B0400000000000000" pitchFamily="50" charset="-128"/>
                <a:ea typeface="BIZ UDPゴシック" panose="020B0400000000000000" pitchFamily="50" charset="-128"/>
              </a:rPr>
              <a:t>月予定～）</a:t>
            </a:r>
            <a:endParaRPr lang="en-US" altLang="ja-JP" sz="1400" b="1" spc="-100" dirty="0">
              <a:solidFill>
                <a:schemeClr val="tx1"/>
              </a:solidFill>
              <a:latin typeface="BIZ UDPゴシック" panose="020B0400000000000000" pitchFamily="50" charset="-128"/>
              <a:ea typeface="BIZ UDPゴシック" panose="020B0400000000000000" pitchFamily="50" charset="-128"/>
            </a:endParaRPr>
          </a:p>
          <a:p>
            <a:pPr defTabSz="914423">
              <a:lnSpc>
                <a:spcPct val="130000"/>
              </a:lnSpc>
              <a:spcBef>
                <a:spcPts val="601"/>
              </a:spcBef>
              <a:defRPr/>
            </a:pPr>
            <a:r>
              <a:rPr lang="ja-JP" altLang="en-US" sz="1600" spc="-100" dirty="0">
                <a:solidFill>
                  <a:schemeClr val="tx1"/>
                </a:solidFill>
                <a:latin typeface="BIZ UDPゴシック" panose="020B0400000000000000" pitchFamily="50" charset="-128"/>
                <a:ea typeface="BIZ UDPゴシック" panose="020B0400000000000000" pitchFamily="50" charset="-128"/>
              </a:rPr>
              <a:t>　第</a:t>
            </a:r>
            <a:r>
              <a:rPr lang="en-US" altLang="ja-JP" sz="1600" spc="-100" dirty="0">
                <a:solidFill>
                  <a:schemeClr val="tx1"/>
                </a:solidFill>
                <a:latin typeface="BIZ UDPゴシック" panose="020B0400000000000000" pitchFamily="50" charset="-128"/>
                <a:ea typeface="BIZ UDPゴシック" panose="020B0400000000000000" pitchFamily="50" charset="-128"/>
              </a:rPr>
              <a:t>2</a:t>
            </a:r>
            <a:r>
              <a:rPr lang="ja-JP" altLang="en-US" sz="1600" spc="-100" dirty="0">
                <a:solidFill>
                  <a:schemeClr val="tx1"/>
                </a:solidFill>
                <a:latin typeface="BIZ UDPゴシック" panose="020B0400000000000000" pitchFamily="50" charset="-128"/>
                <a:ea typeface="BIZ UDPゴシック" panose="020B0400000000000000" pitchFamily="50" charset="-128"/>
              </a:rPr>
              <a:t>回会議で決定した先行プロジェクトについては、推進組織又はプロジェクトリーダーにおいて作成する実装化に向けたロードマップに</a:t>
            </a:r>
            <a:br>
              <a:rPr lang="en-US" altLang="ja-JP" sz="1600" spc="-100" dirty="0">
                <a:solidFill>
                  <a:schemeClr val="tx1"/>
                </a:solidFill>
                <a:latin typeface="BIZ UDPゴシック" panose="020B0400000000000000" pitchFamily="50" charset="-128"/>
                <a:ea typeface="BIZ UDPゴシック" panose="020B0400000000000000" pitchFamily="50" charset="-128"/>
              </a:rPr>
            </a:br>
            <a:r>
              <a:rPr lang="ja-JP" altLang="en-US" sz="1600" spc="-100" dirty="0">
                <a:solidFill>
                  <a:schemeClr val="tx1"/>
                </a:solidFill>
                <a:latin typeface="BIZ UDPゴシック" panose="020B0400000000000000" pitchFamily="50" charset="-128"/>
                <a:ea typeface="BIZ UDPゴシック" panose="020B0400000000000000" pitchFamily="50" charset="-128"/>
              </a:rPr>
              <a:t>　基づき、各分野の実装化を統括・進捗管理を行い、第</a:t>
            </a:r>
            <a:r>
              <a:rPr lang="en-US" altLang="ja-JP" sz="1600" spc="-100" dirty="0">
                <a:solidFill>
                  <a:schemeClr val="tx1"/>
                </a:solidFill>
                <a:latin typeface="BIZ UDPゴシック" panose="020B0400000000000000" pitchFamily="50" charset="-128"/>
                <a:ea typeface="BIZ UDPゴシック" panose="020B0400000000000000" pitchFamily="50" charset="-128"/>
              </a:rPr>
              <a:t>4</a:t>
            </a:r>
            <a:r>
              <a:rPr lang="ja-JP" altLang="en-US" sz="1600" spc="-100" dirty="0">
                <a:solidFill>
                  <a:schemeClr val="tx1"/>
                </a:solidFill>
                <a:latin typeface="BIZ UDPゴシック" panose="020B0400000000000000" pitchFamily="50" charset="-128"/>
                <a:ea typeface="BIZ UDPゴシック" panose="020B0400000000000000" pitchFamily="50" charset="-128"/>
              </a:rPr>
              <a:t>回会議で進捗状況を報告。</a:t>
            </a:r>
            <a:r>
              <a:rPr lang="ja-JP" altLang="en-US" sz="1600" spc="-100" dirty="0">
                <a:solidFill>
                  <a:schemeClr val="tx1"/>
                </a:solidFill>
                <a:highlight>
                  <a:srgbClr val="FFFF00"/>
                </a:highlight>
                <a:latin typeface="BIZ UDPゴシック" panose="020B0400000000000000" pitchFamily="50" charset="-128"/>
                <a:ea typeface="BIZ UDPゴシック" panose="020B0400000000000000" pitchFamily="50" charset="-128"/>
              </a:rPr>
              <a:t>　　　　　　　　　　　　　　　　　</a:t>
            </a:r>
          </a:p>
          <a:p>
            <a:pPr marL="285757" indent="-285757" defTabSz="914423">
              <a:lnSpc>
                <a:spcPct val="130000"/>
              </a:lnSpc>
              <a:spcBef>
                <a:spcPts val="601"/>
              </a:spcBef>
              <a:buFont typeface="Arial" panose="020B0604020202020204" pitchFamily="34" charset="0"/>
              <a:buChar char="•"/>
              <a:defRPr/>
            </a:pPr>
            <a:endParaRPr lang="en-US" altLang="ja-JP" sz="1600" spc="-100" dirty="0">
              <a:solidFill>
                <a:schemeClr val="tx1"/>
              </a:solidFill>
              <a:highlight>
                <a:srgbClr val="FFFF00"/>
              </a:highlight>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F1D3E7B9-26B6-A3AC-1492-46EEC4439E18}"/>
              </a:ext>
            </a:extLst>
          </p:cNvPr>
          <p:cNvSpPr/>
          <p:nvPr/>
        </p:nvSpPr>
        <p:spPr>
          <a:xfrm>
            <a:off x="8266731" y="4405204"/>
            <a:ext cx="540000" cy="1584000"/>
          </a:xfrm>
          <a:prstGeom prst="roundRect">
            <a:avLst/>
          </a:prstGeom>
          <a:solidFill>
            <a:srgbClr val="4472C4"/>
          </a:solidFill>
          <a:ln w="25400" cmpd="dbl">
            <a:noFill/>
          </a:ln>
          <a:effectLst/>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第４回会議</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E461F77A-C094-69DA-D2CE-4DCA1C9B4F2E}"/>
              </a:ext>
            </a:extLst>
          </p:cNvPr>
          <p:cNvSpPr txBox="1"/>
          <p:nvPr/>
        </p:nvSpPr>
        <p:spPr>
          <a:xfrm>
            <a:off x="7996543" y="6205473"/>
            <a:ext cx="2597444" cy="523220"/>
          </a:xfrm>
          <a:prstGeom prst="rect">
            <a:avLst/>
          </a:prstGeom>
          <a:noFill/>
          <a:ln>
            <a:noFill/>
          </a:ln>
        </p:spPr>
        <p:txBody>
          <a:bodyPr wrap="square">
            <a:spAutoFit/>
          </a:bodyPr>
          <a:lstStyle/>
          <a:p>
            <a:pPr algn="just" fontAlgn="base"/>
            <a:r>
              <a:rPr lang="ja-JP" altLang="en-US" sz="1400" spc="-100">
                <a:solidFill>
                  <a:srgbClr val="000000"/>
                </a:solidFill>
                <a:latin typeface="BIZ UDPゴシック" panose="020B0400000000000000" pitchFamily="50" charset="-128"/>
                <a:ea typeface="BIZ UDPゴシック" panose="020B0400000000000000" pitchFamily="50" charset="-128"/>
              </a:rPr>
              <a:t>先行プロジェクトの</a:t>
            </a:r>
            <a:endParaRPr lang="en-US" altLang="ja-JP" sz="1400" spc="-100">
              <a:solidFill>
                <a:srgbClr val="000000"/>
              </a:solidFill>
              <a:latin typeface="BIZ UDPゴシック" panose="020B0400000000000000" pitchFamily="50" charset="-128"/>
              <a:ea typeface="BIZ UDPゴシック" panose="020B0400000000000000" pitchFamily="50" charset="-128"/>
            </a:endParaRPr>
          </a:p>
          <a:p>
            <a:pPr algn="just" fontAlgn="base"/>
            <a:r>
              <a:rPr lang="ja-JP" altLang="en-US" sz="1400" spc="-100">
                <a:solidFill>
                  <a:srgbClr val="000000"/>
                </a:solidFill>
                <a:latin typeface="BIZ UDPゴシック" panose="020B0400000000000000" pitchFamily="50" charset="-128"/>
                <a:ea typeface="BIZ UDPゴシック" panose="020B0400000000000000" pitchFamily="50" charset="-128"/>
              </a:rPr>
              <a:t>進捗状況等の報告</a:t>
            </a:r>
            <a:endParaRPr lang="en-US" altLang="ja-JP" sz="1400" spc="-100">
              <a:solidFill>
                <a:srgbClr val="000000"/>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C91A0155-0B77-BDC3-FAA8-A9A30750FCC6}"/>
              </a:ext>
            </a:extLst>
          </p:cNvPr>
          <p:cNvSpPr txBox="1"/>
          <p:nvPr/>
        </p:nvSpPr>
        <p:spPr>
          <a:xfrm>
            <a:off x="7604969" y="3943052"/>
            <a:ext cx="1863524" cy="338554"/>
          </a:xfrm>
          <a:prstGeom prst="rect">
            <a:avLst/>
          </a:prstGeom>
          <a:noFill/>
          <a:ln>
            <a:noFill/>
          </a:ln>
        </p:spPr>
        <p:txBody>
          <a:bodyPr wrap="square">
            <a:spAutoFit/>
          </a:bodyPr>
          <a:lstStyle/>
          <a:p>
            <a:pPr algn="ctr" fontAlgn="base"/>
            <a:r>
              <a:rPr lang="en-US" altLang="ja-JP" sz="1600" b="1">
                <a:solidFill>
                  <a:srgbClr val="000000"/>
                </a:solidFill>
                <a:latin typeface="BIZ UDPゴシック" panose="020B0400000000000000" pitchFamily="50" charset="-128"/>
                <a:ea typeface="BIZ UDPゴシック" panose="020B0400000000000000" pitchFamily="50" charset="-128"/>
              </a:rPr>
              <a:t>R</a:t>
            </a:r>
            <a:r>
              <a:rPr lang="ja-JP" altLang="en-US" sz="1600" b="1">
                <a:solidFill>
                  <a:srgbClr val="000000"/>
                </a:solidFill>
                <a:latin typeface="BIZ UDPゴシック" panose="020B0400000000000000" pitchFamily="50" charset="-128"/>
                <a:ea typeface="BIZ UDPゴシック" panose="020B0400000000000000" pitchFamily="50" charset="-128"/>
              </a:rPr>
              <a:t>９</a:t>
            </a:r>
            <a:r>
              <a:rPr lang="en-US" altLang="ja-JP" sz="1600" b="1">
                <a:solidFill>
                  <a:srgbClr val="000000"/>
                </a:solidFill>
                <a:latin typeface="BIZ UDPゴシック" panose="020B0400000000000000" pitchFamily="50" charset="-128"/>
                <a:ea typeface="BIZ UDPゴシック" panose="020B0400000000000000" pitchFamily="50" charset="-128"/>
              </a:rPr>
              <a:t>.</a:t>
            </a:r>
            <a:r>
              <a:rPr lang="ja-JP" altLang="en-US" sz="1600" b="1">
                <a:solidFill>
                  <a:srgbClr val="000000"/>
                </a:solidFill>
                <a:latin typeface="BIZ UDPゴシック" panose="020B0400000000000000" pitchFamily="50" charset="-128"/>
                <a:ea typeface="BIZ UDPゴシック" panose="020B0400000000000000" pitchFamily="50" charset="-128"/>
              </a:rPr>
              <a:t>１月頃</a:t>
            </a:r>
            <a:endParaRPr lang="en-US" altLang="ja-JP" sz="1600" b="1">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0304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8373-DB9B-AF6E-0D7E-00CD27B50E27}"/>
            </a:ext>
          </a:extLst>
        </p:cNvPr>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DDF5D337-931E-BB35-13EB-192A6BDEE212}"/>
              </a:ext>
            </a:extLst>
          </p:cNvPr>
          <p:cNvSpPr txBox="1"/>
          <p:nvPr/>
        </p:nvSpPr>
        <p:spPr>
          <a:xfrm>
            <a:off x="353642" y="-207889"/>
            <a:ext cx="11718196" cy="790473"/>
          </a:xfrm>
          <a:prstGeom prst="rect">
            <a:avLst/>
          </a:prstGeom>
          <a:noFill/>
        </p:spPr>
        <p:txBody>
          <a:bodyPr wrap="square" rtlCol="0" anchor="ctr" anchorCtr="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lang="ja-JP" altLang="en-US" sz="2800" b="1" spc="100">
                <a:latin typeface="BIZ UDPゴシック" panose="020B0400000000000000" pitchFamily="50" charset="-128"/>
                <a:ea typeface="BIZ UDPゴシック" panose="020B0400000000000000" pitchFamily="50" charset="-128"/>
              </a:rPr>
              <a:t>実装化に取り組む分野等の選定基準</a:t>
            </a:r>
            <a:endParaRPr kumimoji="0" lang="en-US" altLang="ja-JP" sz="2800" b="1" i="0" u="none" strike="noStrike" kern="1200" cap="none" spc="10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8D13DA18-E558-B2E5-1A91-6E4EA57DCF71}"/>
              </a:ext>
            </a:extLst>
          </p:cNvPr>
          <p:cNvSpPr txBox="1"/>
          <p:nvPr/>
        </p:nvSpPr>
        <p:spPr>
          <a:xfrm>
            <a:off x="442521" y="3484184"/>
            <a:ext cx="4426944" cy="338554"/>
          </a:xfrm>
          <a:prstGeom prst="rect">
            <a:avLst/>
          </a:prstGeom>
          <a:noFill/>
          <a:ln>
            <a:noFill/>
          </a:ln>
        </p:spPr>
        <p:txBody>
          <a:bodyPr wrap="square">
            <a:spAutoFit/>
          </a:bodyPr>
          <a:lstStyle/>
          <a:p>
            <a:pPr algn="just" fontAlgn="base"/>
            <a:r>
              <a:rPr lang="ja-JP" altLang="en-US" sz="1600" b="1">
                <a:solidFill>
                  <a:srgbClr val="000000"/>
                </a:solidFill>
                <a:latin typeface="BIZ UDPゴシック" panose="020B0400000000000000" pitchFamily="50" charset="-128"/>
                <a:ea typeface="BIZ UDPゴシック" panose="020B0400000000000000" pitchFamily="50" charset="-128"/>
              </a:rPr>
              <a:t>（２）プロジェクトリーダーの選定基準</a:t>
            </a:r>
            <a:endParaRPr lang="en-US" altLang="ja-JP" sz="1600" b="1" strike="sngStrike">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BC61A863-9190-3D1A-2088-D33E13CDF129}"/>
              </a:ext>
            </a:extLst>
          </p:cNvPr>
          <p:cNvSpPr txBox="1"/>
          <p:nvPr/>
        </p:nvSpPr>
        <p:spPr>
          <a:xfrm>
            <a:off x="6460764" y="3842344"/>
            <a:ext cx="4843272" cy="2474588"/>
          </a:xfrm>
          <a:prstGeom prst="rect">
            <a:avLst/>
          </a:prstGeom>
          <a:noFill/>
          <a:ln w="12700">
            <a:solidFill>
              <a:schemeClr val="tx2"/>
            </a:solidFill>
          </a:ln>
        </p:spPr>
        <p:txBody>
          <a:bodyPr wrap="square">
            <a:spAutoFit/>
          </a:bodyPr>
          <a:lstStyle/>
          <a:p>
            <a:pPr algn="just" fontAlgn="base">
              <a:lnSpc>
                <a:spcPct val="125000"/>
              </a:lnSpc>
            </a:pPr>
            <a:r>
              <a:rPr lang="en-US" altLang="ja-JP" sz="1400">
                <a:solidFill>
                  <a:srgbClr val="000000"/>
                </a:solidFill>
                <a:latin typeface="BIZ UDPゴシック" panose="020B0400000000000000" pitchFamily="50" charset="-128"/>
                <a:ea typeface="BIZ UDPゴシック" panose="020B0400000000000000" pitchFamily="50" charset="-128"/>
              </a:rPr>
              <a:t>【</a:t>
            </a:r>
            <a:r>
              <a:rPr lang="ja-JP" altLang="en-US" sz="1400">
                <a:solidFill>
                  <a:srgbClr val="000000"/>
                </a:solidFill>
                <a:latin typeface="BIZ UDPゴシック" panose="020B0400000000000000" pitchFamily="50" charset="-128"/>
                <a:ea typeface="BIZ UDPゴシック" panose="020B0400000000000000" pitchFamily="50" charset="-128"/>
              </a:rPr>
              <a:t>軸と</a:t>
            </a:r>
            <a:r>
              <a:rPr lang="ja-JP" altLang="en-US" sz="1400">
                <a:latin typeface="BIZ UDPゴシック" panose="020B0400000000000000" pitchFamily="50" charset="-128"/>
                <a:ea typeface="BIZ UDPゴシック" panose="020B0400000000000000" pitchFamily="50" charset="-128"/>
              </a:rPr>
              <a:t>なる選定基準</a:t>
            </a:r>
            <a:r>
              <a:rPr lang="en-US" altLang="ja-JP" sz="1400">
                <a:latin typeface="BIZ UDPゴシック" panose="020B0400000000000000" pitchFamily="50" charset="-128"/>
                <a:ea typeface="BIZ UDPゴシック" panose="020B0400000000000000" pitchFamily="50" charset="-128"/>
              </a:rPr>
              <a:t>】</a:t>
            </a:r>
          </a:p>
          <a:p>
            <a:pPr algn="just" fontAlgn="base">
              <a:lnSpc>
                <a:spcPct val="125000"/>
              </a:lnSpc>
            </a:pPr>
            <a:r>
              <a:rPr lang="ja-JP" altLang="en-US" sz="1400">
                <a:solidFill>
                  <a:srgbClr val="000000"/>
                </a:solidFill>
                <a:latin typeface="BIZ UDPゴシック" panose="020B0400000000000000" pitchFamily="50" charset="-128"/>
                <a:ea typeface="BIZ UDPゴシック" panose="020B0400000000000000" pitchFamily="50" charset="-128"/>
              </a:rPr>
              <a:t>　　①</a:t>
            </a:r>
            <a:r>
              <a:rPr lang="ja-JP" altLang="en-US" sz="1400">
                <a:latin typeface="BIZ UDPゴシック" panose="020B0400000000000000" pitchFamily="50" charset="-128"/>
                <a:ea typeface="BIZ UDPゴシック" panose="020B0400000000000000" pitchFamily="50" charset="-128"/>
              </a:rPr>
              <a:t>万博の理念に沿った最先端技術等であること</a:t>
            </a:r>
            <a:endParaRPr lang="en-US" altLang="ja-JP" sz="1400">
              <a:latin typeface="BIZ UDPゴシック" panose="020B0400000000000000" pitchFamily="50" charset="-128"/>
              <a:ea typeface="BIZ UDPゴシック" panose="020B0400000000000000" pitchFamily="50" charset="-128"/>
            </a:endParaRPr>
          </a:p>
          <a:p>
            <a:pPr algn="just" fontAlgn="base">
              <a:lnSpc>
                <a:spcPct val="125000"/>
              </a:lnSpc>
            </a:pPr>
            <a:r>
              <a:rPr lang="ja-JP" altLang="en-US" sz="1400">
                <a:latin typeface="BIZ UDPゴシック" panose="020B0400000000000000" pitchFamily="50" charset="-128"/>
                <a:ea typeface="BIZ UDPゴシック" panose="020B0400000000000000" pitchFamily="50" charset="-128"/>
              </a:rPr>
              <a:t>　　②日本を牽引し世界に伍する強みを有すること</a:t>
            </a:r>
            <a:endParaRPr lang="en-US" altLang="ja-JP" sz="1400">
              <a:latin typeface="BIZ UDPゴシック" panose="020B0400000000000000" pitchFamily="50" charset="-128"/>
              <a:ea typeface="BIZ UDPゴシック" panose="020B0400000000000000" pitchFamily="50" charset="-128"/>
            </a:endParaRPr>
          </a:p>
          <a:p>
            <a:pPr algn="just" fontAlgn="base">
              <a:lnSpc>
                <a:spcPct val="125000"/>
              </a:lnSpc>
            </a:pPr>
            <a:r>
              <a:rPr lang="ja-JP" altLang="en-US" sz="1400">
                <a:latin typeface="BIZ UDPゴシック" panose="020B0400000000000000" pitchFamily="50" charset="-128"/>
                <a:ea typeface="BIZ UDPゴシック" panose="020B0400000000000000" pitchFamily="50" charset="-128"/>
              </a:rPr>
              <a:t>　　③概ね５年程度で社会実装が見込まれるもの</a:t>
            </a:r>
            <a:endParaRPr lang="en-US" altLang="ja-JP" sz="1400">
              <a:latin typeface="BIZ UDPゴシック" panose="020B0400000000000000" pitchFamily="50" charset="-128"/>
              <a:ea typeface="BIZ UDPゴシック" panose="020B0400000000000000" pitchFamily="50" charset="-128"/>
            </a:endParaRPr>
          </a:p>
          <a:p>
            <a:pPr algn="just" fontAlgn="base">
              <a:lnSpc>
                <a:spcPct val="125000"/>
              </a:lnSpc>
            </a:pPr>
            <a:r>
              <a:rPr lang="ja-JP" altLang="en-US" sz="1400">
                <a:latin typeface="BIZ UDPゴシック" panose="020B0400000000000000" pitchFamily="50" charset="-128"/>
                <a:ea typeface="BIZ UDPゴシック" panose="020B0400000000000000" pitchFamily="50" charset="-128"/>
              </a:rPr>
              <a:t>　</a:t>
            </a:r>
            <a:endParaRPr lang="en-US" altLang="ja-JP" sz="1400">
              <a:latin typeface="BIZ UDPゴシック" panose="020B0400000000000000" pitchFamily="50" charset="-128"/>
              <a:ea typeface="BIZ UDPゴシック" panose="020B0400000000000000" pitchFamily="50" charset="-128"/>
            </a:endParaRPr>
          </a:p>
          <a:p>
            <a:pPr algn="just" fontAlgn="base">
              <a:lnSpc>
                <a:spcPct val="125000"/>
              </a:lnSpc>
            </a:pP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上記以外に加味する基準</a:t>
            </a:r>
            <a:r>
              <a:rPr lang="en-US" altLang="ja-JP" sz="1400">
                <a:latin typeface="BIZ UDPゴシック" panose="020B0400000000000000" pitchFamily="50" charset="-128"/>
                <a:ea typeface="BIZ UDPゴシック" panose="020B0400000000000000" pitchFamily="50" charset="-128"/>
              </a:rPr>
              <a:t>】</a:t>
            </a:r>
          </a:p>
          <a:p>
            <a:pPr algn="just" fontAlgn="base">
              <a:lnSpc>
                <a:spcPct val="125000"/>
              </a:lnSpc>
            </a:pPr>
            <a:r>
              <a:rPr lang="ja-JP" altLang="en-US" sz="1400">
                <a:solidFill>
                  <a:srgbClr val="000000"/>
                </a:solidFill>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・社会課題の解決につながる（寄与する）もの</a:t>
            </a:r>
            <a:endParaRPr lang="en-US" altLang="ja-JP" sz="1400">
              <a:latin typeface="BIZ UDPゴシック" panose="020B0400000000000000" pitchFamily="50" charset="-128"/>
              <a:ea typeface="BIZ UDPゴシック" panose="020B0400000000000000" pitchFamily="50" charset="-128"/>
            </a:endParaRPr>
          </a:p>
          <a:p>
            <a:pPr algn="just" fontAlgn="base">
              <a:lnSpc>
                <a:spcPct val="125000"/>
              </a:lnSpc>
            </a:pPr>
            <a:r>
              <a:rPr lang="ja-JP" altLang="en-US" sz="1400">
                <a:latin typeface="BIZ UDPゴシック" panose="020B0400000000000000" pitchFamily="50" charset="-128"/>
                <a:ea typeface="BIZ UDPゴシック" panose="020B0400000000000000" pitchFamily="50" charset="-128"/>
              </a:rPr>
              <a:t>　　・経済効果が期待できるもの</a:t>
            </a:r>
            <a:endParaRPr lang="en-US" altLang="ja-JP" sz="1400">
              <a:latin typeface="BIZ UDPゴシック" panose="020B0400000000000000" pitchFamily="50" charset="-128"/>
              <a:ea typeface="BIZ UDPゴシック" panose="020B0400000000000000" pitchFamily="50" charset="-128"/>
            </a:endParaRPr>
          </a:p>
          <a:p>
            <a:pPr algn="just" fontAlgn="base">
              <a:lnSpc>
                <a:spcPct val="125000"/>
              </a:lnSpc>
            </a:pPr>
            <a:r>
              <a:rPr lang="ja-JP" altLang="en-US" sz="1400">
                <a:latin typeface="BIZ UDPゴシック" panose="020B0400000000000000" pitchFamily="50" charset="-128"/>
                <a:ea typeface="BIZ UDPゴシック" panose="020B0400000000000000" pitchFamily="50" charset="-128"/>
              </a:rPr>
              <a:t>　　・ク</a:t>
            </a:r>
            <a:r>
              <a:rPr lang="ja-JP" altLang="en-US" sz="1400">
                <a:solidFill>
                  <a:srgbClr val="000000"/>
                </a:solidFill>
                <a:latin typeface="BIZ UDPゴシック" panose="020B0400000000000000" pitchFamily="50" charset="-128"/>
                <a:ea typeface="BIZ UDPゴシック" panose="020B0400000000000000" pitchFamily="50" charset="-128"/>
              </a:rPr>
              <a:t>ラスター、エコシステムの形成に寄与するもの</a:t>
            </a:r>
            <a:endParaRPr lang="en-US" altLang="ja-JP" sz="1400">
              <a:solidFill>
                <a:srgbClr val="000000"/>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3D3BF195-1204-30CE-A082-B6AA3F45E2E2}"/>
              </a:ext>
            </a:extLst>
          </p:cNvPr>
          <p:cNvSpPr txBox="1"/>
          <p:nvPr/>
        </p:nvSpPr>
        <p:spPr>
          <a:xfrm>
            <a:off x="551876" y="3822738"/>
            <a:ext cx="5760291" cy="2514984"/>
          </a:xfrm>
          <a:prstGeom prst="rect">
            <a:avLst/>
          </a:prstGeom>
          <a:noFill/>
          <a:ln w="12700">
            <a:solidFill>
              <a:schemeClr val="tx2"/>
            </a:solidFill>
          </a:ln>
        </p:spPr>
        <p:txBody>
          <a:bodyPr wrap="square">
            <a:spAutoFit/>
          </a:bodyPr>
          <a:lstStyle/>
          <a:p>
            <a:pPr algn="just" fontAlgn="base"/>
            <a:r>
              <a:rPr lang="ja-JP" altLang="en-US" sz="1400">
                <a:latin typeface="BIZ UDPゴシック" panose="020B0400000000000000" pitchFamily="50" charset="-128"/>
                <a:ea typeface="BIZ UDPゴシック" panose="020B0400000000000000" pitchFamily="50" charset="-128"/>
              </a:rPr>
              <a:t>①当該分野に精通し、実装化に向けた取組を主導した実績を有すること</a:t>
            </a:r>
            <a:endParaRPr lang="en-US" altLang="ja-JP" sz="1400">
              <a:latin typeface="BIZ UDPゴシック" panose="020B0400000000000000" pitchFamily="50" charset="-128"/>
              <a:ea typeface="BIZ UDPゴシック" panose="020B0400000000000000" pitchFamily="50" charset="-128"/>
            </a:endParaRPr>
          </a:p>
          <a:p>
            <a:pPr algn="just" fontAlgn="base"/>
            <a:r>
              <a:rPr lang="ja-JP" altLang="en-US" sz="1400">
                <a:latin typeface="BIZ UDPゴシック" panose="020B0400000000000000" pitchFamily="50" charset="-128"/>
                <a:ea typeface="BIZ UDPゴシック" panose="020B0400000000000000" pitchFamily="50" charset="-128"/>
              </a:rPr>
              <a:t>②国内外の強力なネットワークを有すること</a:t>
            </a:r>
            <a:endParaRPr lang="en-US" altLang="ja-JP" sz="1400">
              <a:latin typeface="BIZ UDPゴシック" panose="020B0400000000000000" pitchFamily="50" charset="-128"/>
              <a:ea typeface="BIZ UDPゴシック" panose="020B0400000000000000" pitchFamily="50" charset="-128"/>
            </a:endParaRPr>
          </a:p>
          <a:p>
            <a:pPr algn="just" fontAlgn="base"/>
            <a:r>
              <a:rPr lang="ja-JP" altLang="en-US" sz="1400">
                <a:latin typeface="BIZ UDPゴシック" panose="020B0400000000000000" pitchFamily="50" charset="-128"/>
                <a:ea typeface="BIZ UDPゴシック" panose="020B0400000000000000" pitchFamily="50" charset="-128"/>
              </a:rPr>
              <a:t>③産業化・社会実装化に向け高いリーダーシップを有すること</a:t>
            </a:r>
            <a:endParaRPr lang="en-US" altLang="ja-JP" sz="1400">
              <a:latin typeface="BIZ UDPゴシック" panose="020B0400000000000000" pitchFamily="50" charset="-128"/>
              <a:ea typeface="BIZ UDPゴシック" panose="020B0400000000000000" pitchFamily="50" charset="-128"/>
            </a:endParaRPr>
          </a:p>
          <a:p>
            <a:pPr algn="just" fontAlgn="base"/>
            <a:r>
              <a:rPr lang="ja-JP" altLang="en-US" sz="1400">
                <a:latin typeface="BIZ UDPゴシック" panose="020B0400000000000000" pitchFamily="50" charset="-128"/>
                <a:ea typeface="BIZ UDPゴシック" panose="020B0400000000000000" pitchFamily="50" charset="-128"/>
              </a:rPr>
              <a:t>④戦略実行と成果への</a:t>
            </a:r>
            <a:r>
              <a:rPr lang="ja-JP" altLang="en-US" sz="1400">
                <a:solidFill>
                  <a:srgbClr val="000000"/>
                </a:solidFill>
                <a:latin typeface="BIZ UDPゴシック" panose="020B0400000000000000" pitchFamily="50" charset="-128"/>
                <a:ea typeface="BIZ UDPゴシック" panose="020B0400000000000000" pitchFamily="50" charset="-128"/>
              </a:rPr>
              <a:t>責任感を有すること</a:t>
            </a:r>
            <a:endParaRPr lang="en-US" altLang="ja-JP" sz="1400">
              <a:solidFill>
                <a:srgbClr val="000000"/>
              </a:solidFill>
              <a:latin typeface="BIZ UDPゴシック" panose="020B0400000000000000" pitchFamily="50" charset="-128"/>
              <a:ea typeface="BIZ UDPゴシック" panose="020B0400000000000000" pitchFamily="50" charset="-128"/>
            </a:endParaRPr>
          </a:p>
          <a:p>
            <a:pPr algn="just" fontAlgn="base">
              <a:lnSpc>
                <a:spcPct val="150000"/>
              </a:lnSpc>
            </a:pPr>
            <a:endParaRPr lang="en-US" altLang="ja-JP" sz="1400">
              <a:solidFill>
                <a:srgbClr val="000000"/>
              </a:solidFill>
              <a:latin typeface="BIZ UDゴシック" panose="020B0400000000000000" pitchFamily="49" charset="-128"/>
              <a:ea typeface="BIZ UDゴシック" panose="020B0400000000000000" pitchFamily="49" charset="-128"/>
            </a:endParaRPr>
          </a:p>
          <a:p>
            <a:pPr algn="just" fontAlgn="base">
              <a:lnSpc>
                <a:spcPct val="150000"/>
              </a:lnSpc>
            </a:pPr>
            <a:endParaRPr lang="en-US" altLang="ja-JP" sz="1400">
              <a:solidFill>
                <a:srgbClr val="000000"/>
              </a:solidFill>
              <a:latin typeface="BIZ UDゴシック" panose="020B0400000000000000" pitchFamily="49" charset="-128"/>
              <a:ea typeface="BIZ UDゴシック" panose="020B0400000000000000" pitchFamily="49" charset="-128"/>
            </a:endParaRPr>
          </a:p>
          <a:p>
            <a:pPr algn="just" fontAlgn="base">
              <a:lnSpc>
                <a:spcPct val="150000"/>
              </a:lnSpc>
            </a:pPr>
            <a:endParaRPr lang="en-US" altLang="ja-JP" sz="1400">
              <a:solidFill>
                <a:srgbClr val="000000"/>
              </a:solidFill>
              <a:latin typeface="BIZ UDゴシック" panose="020B0400000000000000" pitchFamily="49" charset="-128"/>
              <a:ea typeface="BIZ UDゴシック" panose="020B0400000000000000" pitchFamily="49" charset="-128"/>
            </a:endParaRPr>
          </a:p>
          <a:p>
            <a:pPr algn="just" fontAlgn="base">
              <a:lnSpc>
                <a:spcPct val="150000"/>
              </a:lnSpc>
            </a:pPr>
            <a:endParaRPr lang="en-US" altLang="ja-JP" sz="1400">
              <a:solidFill>
                <a:srgbClr val="000000"/>
              </a:solidFill>
              <a:latin typeface="BIZ UDゴシック" panose="020B0400000000000000" pitchFamily="49" charset="-128"/>
              <a:ea typeface="BIZ UDゴシック" panose="020B0400000000000000" pitchFamily="49" charset="-128"/>
            </a:endParaRPr>
          </a:p>
          <a:p>
            <a:pPr algn="just" fontAlgn="base">
              <a:lnSpc>
                <a:spcPct val="150000"/>
              </a:lnSpc>
            </a:pPr>
            <a:endParaRPr lang="en-US" altLang="ja-JP" sz="1400">
              <a:solidFill>
                <a:srgbClr val="000000"/>
              </a:solidFill>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7AC96F3B-1258-7634-676B-B70A61910AF2}"/>
              </a:ext>
            </a:extLst>
          </p:cNvPr>
          <p:cNvSpPr txBox="1"/>
          <p:nvPr/>
        </p:nvSpPr>
        <p:spPr>
          <a:xfrm>
            <a:off x="6312167" y="3484184"/>
            <a:ext cx="4426944" cy="338554"/>
          </a:xfrm>
          <a:prstGeom prst="rect">
            <a:avLst/>
          </a:prstGeom>
          <a:noFill/>
          <a:ln>
            <a:noFill/>
          </a:ln>
        </p:spPr>
        <p:txBody>
          <a:bodyPr wrap="square">
            <a:spAutoFit/>
          </a:bodyPr>
          <a:lstStyle/>
          <a:p>
            <a:pPr algn="just" fontAlgn="base"/>
            <a:r>
              <a:rPr lang="ja-JP" altLang="en-US" sz="1600" b="1">
                <a:solidFill>
                  <a:srgbClr val="000000"/>
                </a:solidFill>
                <a:latin typeface="BIZ UDPゴシック" panose="020B0400000000000000" pitchFamily="50" charset="-128"/>
                <a:ea typeface="BIZ UDPゴシック" panose="020B0400000000000000" pitchFamily="50" charset="-128"/>
              </a:rPr>
              <a:t>（３）プロジェクトの選定基準</a:t>
            </a:r>
            <a:endParaRPr lang="en-US" altLang="ja-JP" sz="1600" b="1">
              <a:solidFill>
                <a:srgbClr val="00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B6E81FB-557F-9DC3-FE42-E3D402CD8F25}"/>
              </a:ext>
            </a:extLst>
          </p:cNvPr>
          <p:cNvSpPr txBox="1"/>
          <p:nvPr/>
        </p:nvSpPr>
        <p:spPr>
          <a:xfrm>
            <a:off x="442521" y="1947183"/>
            <a:ext cx="4426944" cy="338554"/>
          </a:xfrm>
          <a:prstGeom prst="rect">
            <a:avLst/>
          </a:prstGeom>
          <a:noFill/>
          <a:ln>
            <a:noFill/>
          </a:ln>
        </p:spPr>
        <p:txBody>
          <a:bodyPr wrap="square">
            <a:spAutoFit/>
          </a:bodyPr>
          <a:lstStyle/>
          <a:p>
            <a:pPr algn="just" fontAlgn="base"/>
            <a:r>
              <a:rPr lang="ja-JP" altLang="en-US" sz="1600" b="1">
                <a:solidFill>
                  <a:srgbClr val="000000"/>
                </a:solidFill>
                <a:latin typeface="BIZ UDPゴシック" panose="020B0400000000000000" pitchFamily="50" charset="-128"/>
                <a:ea typeface="BIZ UDPゴシック" panose="020B0400000000000000" pitchFamily="50" charset="-128"/>
              </a:rPr>
              <a:t>（１）実装化に取り組む分野の選定基準</a:t>
            </a:r>
            <a:endParaRPr lang="en-US" altLang="ja-JP" sz="1600" b="1" strike="sngStrike">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AF99E1F4-AF75-2CD4-895C-39D21D2B1F28}"/>
              </a:ext>
            </a:extLst>
          </p:cNvPr>
          <p:cNvSpPr txBox="1"/>
          <p:nvPr/>
        </p:nvSpPr>
        <p:spPr>
          <a:xfrm>
            <a:off x="551876" y="2365693"/>
            <a:ext cx="10752160" cy="1006879"/>
          </a:xfrm>
          <a:prstGeom prst="rect">
            <a:avLst/>
          </a:prstGeom>
          <a:noFill/>
          <a:ln w="12700">
            <a:solidFill>
              <a:schemeClr val="tx2"/>
            </a:solidFill>
          </a:ln>
        </p:spPr>
        <p:txBody>
          <a:bodyPr wrap="square">
            <a:spAutoFit/>
          </a:bodyPr>
          <a:lstStyle/>
          <a:p>
            <a:pPr algn="just" fontAlgn="base">
              <a:lnSpc>
                <a:spcPct val="150000"/>
              </a:lnSpc>
            </a:pPr>
            <a:r>
              <a:rPr lang="ja-JP" altLang="en-US" sz="1400">
                <a:solidFill>
                  <a:srgbClr val="000000"/>
                </a:solidFill>
                <a:latin typeface="BIZ UDPゴシック" panose="020B0400000000000000" pitchFamily="50" charset="-128"/>
                <a:ea typeface="BIZ UDPゴシック" panose="020B0400000000000000" pitchFamily="50" charset="-128"/>
              </a:rPr>
              <a:t>①</a:t>
            </a:r>
            <a:r>
              <a:rPr lang="en-US" altLang="ja-JP" sz="1400">
                <a:solidFill>
                  <a:srgbClr val="000000"/>
                </a:solidFill>
                <a:latin typeface="BIZ UDPゴシック" panose="020B0400000000000000" pitchFamily="50" charset="-128"/>
                <a:ea typeface="BIZ UDPゴシック" panose="020B0400000000000000" pitchFamily="50" charset="-128"/>
              </a:rPr>
              <a:t>R7</a:t>
            </a:r>
            <a:r>
              <a:rPr lang="ja-JP" altLang="en-US" sz="1400">
                <a:solidFill>
                  <a:srgbClr val="000000"/>
                </a:solidFill>
                <a:latin typeface="BIZ UDPゴシック" panose="020B0400000000000000" pitchFamily="50" charset="-128"/>
                <a:ea typeface="BIZ UDPゴシック" panose="020B0400000000000000" pitchFamily="50" charset="-128"/>
              </a:rPr>
              <a:t>年</a:t>
            </a:r>
            <a:r>
              <a:rPr lang="en-US" altLang="ja-JP" sz="1400">
                <a:solidFill>
                  <a:srgbClr val="000000"/>
                </a:solidFill>
                <a:latin typeface="BIZ UDPゴシック" panose="020B0400000000000000" pitchFamily="50" charset="-128"/>
                <a:ea typeface="BIZ UDPゴシック" panose="020B0400000000000000" pitchFamily="50" charset="-128"/>
              </a:rPr>
              <a:t>11</a:t>
            </a:r>
            <a:r>
              <a:rPr lang="ja-JP" altLang="en-US" sz="1400">
                <a:solidFill>
                  <a:srgbClr val="000000"/>
                </a:solidFill>
                <a:latin typeface="BIZ UDPゴシック" panose="020B0400000000000000" pitchFamily="50" charset="-128"/>
                <a:ea typeface="BIZ UDPゴシック" panose="020B0400000000000000" pitchFamily="50" charset="-128"/>
              </a:rPr>
              <a:t>月に国が策定した「１７の重点投資分野で挙げられた分類・項目」</a:t>
            </a:r>
            <a:endParaRPr lang="en-US" altLang="ja-JP" sz="1400">
              <a:solidFill>
                <a:srgbClr val="000000"/>
              </a:solidFill>
              <a:latin typeface="BIZ UDPゴシック" panose="020B0400000000000000" pitchFamily="50" charset="-128"/>
              <a:ea typeface="BIZ UDPゴシック" panose="020B0400000000000000" pitchFamily="50" charset="-128"/>
            </a:endParaRPr>
          </a:p>
          <a:p>
            <a:pPr algn="just" fontAlgn="base">
              <a:lnSpc>
                <a:spcPct val="150000"/>
              </a:lnSpc>
            </a:pPr>
            <a:r>
              <a:rPr lang="ja-JP" altLang="en-US" sz="1400">
                <a:solidFill>
                  <a:srgbClr val="000000"/>
                </a:solidFill>
                <a:latin typeface="BIZ UDPゴシック" panose="020B0400000000000000" pitchFamily="50" charset="-128"/>
                <a:ea typeface="BIZ UDPゴシック" panose="020B0400000000000000" pitchFamily="50" charset="-128"/>
              </a:rPr>
              <a:t>②</a:t>
            </a:r>
            <a:r>
              <a:rPr lang="en-US" altLang="ja-JP" sz="1400">
                <a:solidFill>
                  <a:srgbClr val="000000"/>
                </a:solidFill>
                <a:latin typeface="BIZ UDPゴシック" panose="020B0400000000000000" pitchFamily="50" charset="-128"/>
                <a:ea typeface="BIZ UDPゴシック" panose="020B0400000000000000" pitchFamily="50" charset="-128"/>
              </a:rPr>
              <a:t>R7</a:t>
            </a:r>
            <a:r>
              <a:rPr lang="ja-JP" altLang="en-US" sz="1400">
                <a:solidFill>
                  <a:srgbClr val="000000"/>
                </a:solidFill>
                <a:latin typeface="BIZ UDPゴシック" panose="020B0400000000000000" pitchFamily="50" charset="-128"/>
                <a:ea typeface="BIZ UDPゴシック" panose="020B0400000000000000" pitchFamily="50" charset="-128"/>
              </a:rPr>
              <a:t>年</a:t>
            </a:r>
            <a:r>
              <a:rPr lang="en-US" altLang="ja-JP" sz="1400">
                <a:solidFill>
                  <a:srgbClr val="000000"/>
                </a:solidFill>
                <a:latin typeface="BIZ UDPゴシック" panose="020B0400000000000000" pitchFamily="50" charset="-128"/>
                <a:ea typeface="BIZ UDPゴシック" panose="020B0400000000000000" pitchFamily="50" charset="-128"/>
              </a:rPr>
              <a:t>6</a:t>
            </a:r>
            <a:r>
              <a:rPr lang="ja-JP" altLang="en-US" sz="1400">
                <a:solidFill>
                  <a:srgbClr val="000000"/>
                </a:solidFill>
                <a:latin typeface="BIZ UDPゴシック" panose="020B0400000000000000" pitchFamily="50" charset="-128"/>
                <a:ea typeface="BIZ UDPゴシック" panose="020B0400000000000000" pitchFamily="50" charset="-128"/>
              </a:rPr>
              <a:t>月に近畿経済産業局が作成した「関西における成長分野ポテンシャルマップ」　のうち、万博を契機に会場内外で披露され、</a:t>
            </a:r>
            <a:endParaRPr lang="en-US" altLang="ja-JP" sz="1400">
              <a:solidFill>
                <a:srgbClr val="000000"/>
              </a:solidFill>
              <a:latin typeface="BIZ UDPゴシック" panose="020B0400000000000000" pitchFamily="50" charset="-128"/>
              <a:ea typeface="BIZ UDPゴシック" panose="020B0400000000000000" pitchFamily="50" charset="-128"/>
            </a:endParaRPr>
          </a:p>
          <a:p>
            <a:pPr algn="just" fontAlgn="base">
              <a:lnSpc>
                <a:spcPct val="150000"/>
              </a:lnSpc>
            </a:pPr>
            <a:r>
              <a:rPr lang="ja-JP" altLang="en-US" sz="1400">
                <a:solidFill>
                  <a:srgbClr val="000000"/>
                </a:solidFill>
                <a:latin typeface="BIZ UDPゴシック" panose="020B0400000000000000" pitchFamily="50" charset="-128"/>
                <a:ea typeface="BIZ UDPゴシック" panose="020B0400000000000000" pitchFamily="50" charset="-128"/>
              </a:rPr>
              <a:t>　 関西が強みを有する分野</a:t>
            </a:r>
            <a:endParaRPr lang="en-US" altLang="ja-JP" sz="1400">
              <a:solidFill>
                <a:srgbClr val="000000"/>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6FCABEF7-FE7E-8EB9-942A-F7CF1846DFEE}"/>
              </a:ext>
            </a:extLst>
          </p:cNvPr>
          <p:cNvSpPr/>
          <p:nvPr/>
        </p:nvSpPr>
        <p:spPr>
          <a:xfrm>
            <a:off x="365443" y="757084"/>
            <a:ext cx="11461111" cy="1109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7" indent="-285757" defTabSz="914423">
              <a:spcBef>
                <a:spcPts val="601"/>
              </a:spcBef>
              <a:buFont typeface="Arial" panose="020B0604020202020204" pitchFamily="34" charset="0"/>
              <a:buChar char="•"/>
              <a:defRPr/>
            </a:pPr>
            <a:r>
              <a:rPr lang="ja-JP" altLang="en-US" sz="1600" spc="-150">
                <a:solidFill>
                  <a:schemeClr val="tx1"/>
                </a:solidFill>
                <a:latin typeface="BIZ UDPゴシック" panose="020B0400000000000000" pitchFamily="50" charset="-128"/>
                <a:ea typeface="BIZ UDPゴシック" panose="020B0400000000000000" pitchFamily="50" charset="-128"/>
              </a:rPr>
              <a:t>実装化に取り組む分野については、国の成長戦略の重点分野、関西の強み、有識者の意見等をふまえ（１）を基準とする</a:t>
            </a:r>
            <a:endParaRPr lang="en-US" altLang="ja-JP" sz="1600" strike="sngStrike" spc="-150">
              <a:solidFill>
                <a:srgbClr val="FF0000"/>
              </a:solidFill>
              <a:highlight>
                <a:srgbClr val="FFFF00"/>
              </a:highlight>
              <a:latin typeface="BIZ UDPゴシック" panose="020B0400000000000000" pitchFamily="50" charset="-128"/>
              <a:ea typeface="BIZ UDPゴシック" panose="020B0400000000000000" pitchFamily="50" charset="-128"/>
            </a:endParaRPr>
          </a:p>
          <a:p>
            <a:pPr marL="285757" indent="-285757" defTabSz="914423">
              <a:spcBef>
                <a:spcPts val="601"/>
              </a:spcBef>
              <a:buFont typeface="Arial" panose="020B0604020202020204" pitchFamily="34" charset="0"/>
              <a:buChar char="•"/>
              <a:defRPr/>
            </a:pPr>
            <a:r>
              <a:rPr lang="ja-JP" altLang="en-US" sz="1600">
                <a:solidFill>
                  <a:schemeClr val="tx1"/>
                </a:solidFill>
                <a:latin typeface="BIZ UDPゴシック" panose="020B0400000000000000" pitchFamily="50" charset="-128"/>
                <a:ea typeface="BIZ UDPゴシック" panose="020B0400000000000000" pitchFamily="50" charset="-128"/>
              </a:rPr>
              <a:t>加えて、各分野を強力に牽引するプロジェクトリーダーと万博で披露された世界に伍する先端技術等の実装化プロジェクトの選定については、（２）（３）を基準とする。</a:t>
            </a:r>
          </a:p>
        </p:txBody>
      </p:sp>
      <p:grpSp>
        <p:nvGrpSpPr>
          <p:cNvPr id="12" name="グループ化 11">
            <a:extLst>
              <a:ext uri="{FF2B5EF4-FFF2-40B4-BE49-F238E27FC236}">
                <a16:creationId xmlns:a16="http://schemas.microsoft.com/office/drawing/2014/main" id="{0B2550E8-9F45-8A77-AC12-8D77A410FE0E}"/>
              </a:ext>
            </a:extLst>
          </p:cNvPr>
          <p:cNvGrpSpPr/>
          <p:nvPr/>
        </p:nvGrpSpPr>
        <p:grpSpPr>
          <a:xfrm>
            <a:off x="954816" y="4912451"/>
            <a:ext cx="1780263" cy="1265527"/>
            <a:chOff x="6135328" y="1467260"/>
            <a:chExt cx="2725764" cy="2456548"/>
          </a:xfrm>
        </p:grpSpPr>
        <p:grpSp>
          <p:nvGrpSpPr>
            <p:cNvPr id="13" name="グループ化 12">
              <a:extLst>
                <a:ext uri="{FF2B5EF4-FFF2-40B4-BE49-F238E27FC236}">
                  <a16:creationId xmlns:a16="http://schemas.microsoft.com/office/drawing/2014/main" id="{85E858AC-007E-C455-7CDA-9D1A4BB3C9FE}"/>
                </a:ext>
              </a:extLst>
            </p:cNvPr>
            <p:cNvGrpSpPr/>
            <p:nvPr/>
          </p:nvGrpSpPr>
          <p:grpSpPr>
            <a:xfrm>
              <a:off x="6135328" y="1467260"/>
              <a:ext cx="2725764" cy="2456548"/>
              <a:chOff x="6303903" y="3826544"/>
              <a:chExt cx="2725764" cy="2456548"/>
            </a:xfrm>
          </p:grpSpPr>
          <p:grpSp>
            <p:nvGrpSpPr>
              <p:cNvPr id="15" name="グループ化 14">
                <a:extLst>
                  <a:ext uri="{FF2B5EF4-FFF2-40B4-BE49-F238E27FC236}">
                    <a16:creationId xmlns:a16="http://schemas.microsoft.com/office/drawing/2014/main" id="{465F46C4-8BB5-7F1A-AE1E-916CBC10E4AD}"/>
                  </a:ext>
                </a:extLst>
              </p:cNvPr>
              <p:cNvGrpSpPr/>
              <p:nvPr/>
            </p:nvGrpSpPr>
            <p:grpSpPr>
              <a:xfrm>
                <a:off x="6303903" y="3826544"/>
                <a:ext cx="2725764" cy="2456548"/>
                <a:chOff x="6303903" y="3826544"/>
                <a:chExt cx="2725764" cy="2456548"/>
              </a:xfrm>
            </p:grpSpPr>
            <p:sp>
              <p:nvSpPr>
                <p:cNvPr id="19" name="楕円 18">
                  <a:extLst>
                    <a:ext uri="{FF2B5EF4-FFF2-40B4-BE49-F238E27FC236}">
                      <a16:creationId xmlns:a16="http://schemas.microsoft.com/office/drawing/2014/main" id="{87901EEF-4985-08EB-16EA-D20A9620FB09}"/>
                    </a:ext>
                  </a:extLst>
                </p:cNvPr>
                <p:cNvSpPr/>
                <p:nvPr/>
              </p:nvSpPr>
              <p:spPr>
                <a:xfrm>
                  <a:off x="6898758" y="3826544"/>
                  <a:ext cx="1548000" cy="1548000"/>
                </a:xfrm>
                <a:prstGeom prst="ellipse">
                  <a:avLst/>
                </a:prstGeom>
                <a:solidFill>
                  <a:srgbClr val="0A2DF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7B7F724E-0E55-BBE1-F01F-374A179D7BA6}"/>
                    </a:ext>
                  </a:extLst>
                </p:cNvPr>
                <p:cNvSpPr/>
                <p:nvPr/>
              </p:nvSpPr>
              <p:spPr>
                <a:xfrm>
                  <a:off x="6303903" y="4735092"/>
                  <a:ext cx="1548000" cy="1548000"/>
                </a:xfrm>
                <a:prstGeom prst="ellipse">
                  <a:avLst/>
                </a:prstGeom>
                <a:solidFill>
                  <a:srgbClr val="10E26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C432BCA5-37E2-3636-E07C-9D68924DB90B}"/>
                    </a:ext>
                  </a:extLst>
                </p:cNvPr>
                <p:cNvSpPr/>
                <p:nvPr/>
              </p:nvSpPr>
              <p:spPr>
                <a:xfrm>
                  <a:off x="7481667" y="4734310"/>
                  <a:ext cx="1548000" cy="1548000"/>
                </a:xfrm>
                <a:prstGeom prst="ellipse">
                  <a:avLst/>
                </a:prstGeom>
                <a:solidFill>
                  <a:srgbClr val="F03EE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a:extLst>
                  <a:ext uri="{FF2B5EF4-FFF2-40B4-BE49-F238E27FC236}">
                    <a16:creationId xmlns:a16="http://schemas.microsoft.com/office/drawing/2014/main" id="{3EB8D81D-EC0C-CE39-9B0B-CB1D2895379F}"/>
                  </a:ext>
                </a:extLst>
              </p:cNvPr>
              <p:cNvSpPr txBox="1"/>
              <p:nvPr/>
            </p:nvSpPr>
            <p:spPr>
              <a:xfrm>
                <a:off x="6961176" y="4201388"/>
                <a:ext cx="1423163" cy="519447"/>
              </a:xfrm>
              <a:prstGeom prst="rect">
                <a:avLst/>
              </a:prstGeom>
              <a:noFill/>
            </p:spPr>
            <p:txBody>
              <a:bodyPr wrap="square">
                <a:spAutoFit/>
              </a:bodyPr>
              <a:lstStyle/>
              <a:p>
                <a:pPr algn="ctr" defTabSz="1733550">
                  <a:lnSpc>
                    <a:spcPct val="80000"/>
                  </a:lnSpc>
                  <a:spcBef>
                    <a:spcPct val="0"/>
                  </a:spcBef>
                  <a:spcAft>
                    <a:spcPct val="35000"/>
                  </a:spcAft>
                  <a:defRPr/>
                </a:pPr>
                <a:r>
                  <a:rPr kumimoji="1" lang="ja-JP" altLang="en-US" sz="1200">
                    <a:solidFill>
                      <a:schemeClr val="tx1"/>
                    </a:solidFill>
                    <a:latin typeface="BIZ UDPゴシック" panose="020B0400000000000000" pitchFamily="50" charset="-128"/>
                    <a:ea typeface="BIZ UDPゴシック" panose="020B0400000000000000" pitchFamily="50" charset="-128"/>
                  </a:rPr>
                  <a:t>知見</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pPr algn="ctr" defTabSz="1733550">
                  <a:lnSpc>
                    <a:spcPct val="80000"/>
                  </a:lnSpc>
                  <a:spcBef>
                    <a:spcPct val="0"/>
                  </a:spcBef>
                  <a:spcAft>
                    <a:spcPct val="35000"/>
                  </a:spcAft>
                  <a:defRPr/>
                </a:pPr>
                <a:r>
                  <a:rPr kumimoji="1" lang="ja-JP" altLang="en-US" sz="1200">
                    <a:solidFill>
                      <a:schemeClr val="tx1"/>
                    </a:solidFill>
                    <a:latin typeface="BIZ UDPゴシック" panose="020B0400000000000000" pitchFamily="50" charset="-128"/>
                    <a:ea typeface="BIZ UDPゴシック" panose="020B0400000000000000" pitchFamily="50" charset="-128"/>
                  </a:rPr>
                  <a:t>実績</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CD74DEE3-AB05-CAC5-DC72-D9E9A19550A2}"/>
                  </a:ext>
                </a:extLst>
              </p:cNvPr>
              <p:cNvSpPr txBox="1"/>
              <p:nvPr/>
            </p:nvSpPr>
            <p:spPr>
              <a:xfrm>
                <a:off x="6343328" y="5357580"/>
                <a:ext cx="1423163" cy="275625"/>
              </a:xfrm>
              <a:prstGeom prst="rect">
                <a:avLst/>
              </a:prstGeom>
              <a:noFill/>
            </p:spPr>
            <p:txBody>
              <a:bodyPr wrap="square">
                <a:spAutoFit/>
              </a:bodyPr>
              <a:lstStyle/>
              <a:p>
                <a:pPr algn="ctr" defTabSz="1733550">
                  <a:lnSpc>
                    <a:spcPct val="80000"/>
                  </a:lnSpc>
                  <a:spcBef>
                    <a:spcPct val="0"/>
                  </a:spcBef>
                  <a:spcAft>
                    <a:spcPct val="35000"/>
                  </a:spcAft>
                  <a:defRPr/>
                </a:pPr>
                <a:r>
                  <a:rPr lang="ja-JP" altLang="en-US" sz="1200">
                    <a:latin typeface="BIZ UDPゴシック" panose="020B0400000000000000" pitchFamily="50" charset="-128"/>
                    <a:ea typeface="BIZ UDPゴシック" panose="020B0400000000000000" pitchFamily="50" charset="-128"/>
                  </a:rPr>
                  <a:t>主導力</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9E6E1DA5-BACC-73A1-9EDE-54F2D8E970EA}"/>
                  </a:ext>
                </a:extLst>
              </p:cNvPr>
              <p:cNvSpPr txBox="1"/>
              <p:nvPr/>
            </p:nvSpPr>
            <p:spPr>
              <a:xfrm>
                <a:off x="7579024" y="5357971"/>
                <a:ext cx="1423163" cy="275625"/>
              </a:xfrm>
              <a:prstGeom prst="rect">
                <a:avLst/>
              </a:prstGeom>
              <a:noFill/>
            </p:spPr>
            <p:txBody>
              <a:bodyPr wrap="square">
                <a:spAutoFit/>
              </a:bodyPr>
              <a:lstStyle/>
              <a:p>
                <a:pPr algn="ctr" defTabSz="1733550">
                  <a:lnSpc>
                    <a:spcPct val="80000"/>
                  </a:lnSpc>
                  <a:spcBef>
                    <a:spcPct val="0"/>
                  </a:spcBef>
                  <a:spcAft>
                    <a:spcPct val="35000"/>
                  </a:spcAft>
                  <a:defRPr/>
                </a:pPr>
                <a:r>
                  <a:rPr lang="ja-JP" altLang="en-US" sz="1200">
                    <a:latin typeface="BIZ UDPゴシック" panose="020B0400000000000000" pitchFamily="50" charset="-128"/>
                    <a:ea typeface="BIZ UDPゴシック" panose="020B0400000000000000" pitchFamily="50" charset="-128"/>
                  </a:rPr>
                  <a:t>人脈</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grpSp>
        <p:sp>
          <p:nvSpPr>
            <p:cNvPr id="14" name="フリーフォーム: 図形 13">
              <a:extLst>
                <a:ext uri="{FF2B5EF4-FFF2-40B4-BE49-F238E27FC236}">
                  <a16:creationId xmlns:a16="http://schemas.microsoft.com/office/drawing/2014/main" id="{4D8180BC-E1C7-7BC2-36C3-0B0ADF4EE053}"/>
                </a:ext>
              </a:extLst>
            </p:cNvPr>
            <p:cNvSpPr/>
            <p:nvPr/>
          </p:nvSpPr>
          <p:spPr>
            <a:xfrm>
              <a:off x="7311237" y="2680626"/>
              <a:ext cx="339218" cy="364952"/>
            </a:xfrm>
            <a:custGeom>
              <a:avLst/>
              <a:gdLst>
                <a:gd name="connsiteX0" fmla="*/ 170826 w 339218"/>
                <a:gd name="connsiteY0" fmla="*/ 0 h 364952"/>
                <a:gd name="connsiteX1" fmla="*/ 242392 w 339218"/>
                <a:gd name="connsiteY1" fmla="*/ 98153 h 364952"/>
                <a:gd name="connsiteX2" fmla="*/ 338721 w 339218"/>
                <a:gd name="connsiteY2" fmla="*/ 343512 h 364952"/>
                <a:gd name="connsiteX3" fmla="*/ 339218 w 339218"/>
                <a:gd name="connsiteY3" fmla="*/ 346766 h 364952"/>
                <a:gd name="connsiteX4" fmla="*/ 331289 w 339218"/>
                <a:gd name="connsiteY4" fmla="*/ 349227 h 364952"/>
                <a:gd name="connsiteX5" fmla="*/ 175301 w 339218"/>
                <a:gd name="connsiteY5" fmla="*/ 364952 h 364952"/>
                <a:gd name="connsiteX6" fmla="*/ 38291 w 339218"/>
                <a:gd name="connsiteY6" fmla="*/ 352863 h 364952"/>
                <a:gd name="connsiteX7" fmla="*/ 0 w 339218"/>
                <a:gd name="connsiteY7" fmla="*/ 342520 h 364952"/>
                <a:gd name="connsiteX8" fmla="*/ 45035 w 339218"/>
                <a:gd name="connsiteY8" fmla="*/ 197443 h 364952"/>
                <a:gd name="connsiteX9" fmla="*/ 116397 w 339218"/>
                <a:gd name="connsiteY9" fmla="*/ 65968 h 36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218" h="364952">
                  <a:moveTo>
                    <a:pt x="170826" y="0"/>
                  </a:moveTo>
                  <a:lnTo>
                    <a:pt x="242392" y="98153"/>
                  </a:lnTo>
                  <a:cubicBezTo>
                    <a:pt x="287642" y="172625"/>
                    <a:pt x="320678" y="255338"/>
                    <a:pt x="338721" y="343512"/>
                  </a:cubicBezTo>
                  <a:lnTo>
                    <a:pt x="339218" y="346766"/>
                  </a:lnTo>
                  <a:lnTo>
                    <a:pt x="331289" y="349227"/>
                  </a:lnTo>
                  <a:cubicBezTo>
                    <a:pt x="280904" y="359538"/>
                    <a:pt x="228735" y="364952"/>
                    <a:pt x="175301" y="364952"/>
                  </a:cubicBezTo>
                  <a:cubicBezTo>
                    <a:pt x="128547" y="364952"/>
                    <a:pt x="82761" y="360807"/>
                    <a:pt x="38291" y="352863"/>
                  </a:cubicBezTo>
                  <a:lnTo>
                    <a:pt x="0" y="342520"/>
                  </a:lnTo>
                  <a:lnTo>
                    <a:pt x="45035" y="197443"/>
                  </a:lnTo>
                  <a:cubicBezTo>
                    <a:pt x="64618" y="151143"/>
                    <a:pt x="88579" y="107145"/>
                    <a:pt x="116397" y="65968"/>
                  </a:cubicBezTo>
                  <a:close/>
                </a:path>
              </a:pathLst>
            </a:custGeom>
            <a:pattFill prst="wdUpDiag">
              <a:fgClr>
                <a:schemeClr val="tx1">
                  <a:lumMod val="65000"/>
                  <a:lumOff val="35000"/>
                </a:schemeClr>
              </a:fgClr>
              <a:bgClr>
                <a:schemeClr val="bg1"/>
              </a:bgClr>
            </a:patt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22" name="下矢印 1">
            <a:extLst>
              <a:ext uri="{FF2B5EF4-FFF2-40B4-BE49-F238E27FC236}">
                <a16:creationId xmlns:a16="http://schemas.microsoft.com/office/drawing/2014/main" id="{20F6D55E-7A91-9538-EFA0-A3C0E446CE98}"/>
              </a:ext>
            </a:extLst>
          </p:cNvPr>
          <p:cNvSpPr/>
          <p:nvPr/>
        </p:nvSpPr>
        <p:spPr>
          <a:xfrm rot="16200000">
            <a:off x="2898869" y="5389871"/>
            <a:ext cx="1048060" cy="310690"/>
          </a:xfrm>
          <a:prstGeom prst="downArrow">
            <a:avLst>
              <a:gd name="adj1" fmla="val 50000"/>
              <a:gd name="adj2" fmla="val 100000"/>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C7452C3F-D568-70BC-E56D-1E007E71FA67}"/>
              </a:ext>
            </a:extLst>
          </p:cNvPr>
          <p:cNvSpPr/>
          <p:nvPr/>
        </p:nvSpPr>
        <p:spPr>
          <a:xfrm>
            <a:off x="3983546" y="5021185"/>
            <a:ext cx="1527635" cy="1048061"/>
          </a:xfrm>
          <a:prstGeom prst="roundRect">
            <a:avLst/>
          </a:prstGeom>
          <a:solidFill>
            <a:srgbClr val="256EFF"/>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ja-JP" altLang="en-US" sz="1400" b="1">
                <a:solidFill>
                  <a:schemeClr val="bg1"/>
                </a:solidFill>
                <a:latin typeface="BIZ UDPゴシック" panose="020B0400000000000000" pitchFamily="50" charset="-128"/>
                <a:ea typeface="BIZ UDPゴシック" panose="020B0400000000000000" pitchFamily="50" charset="-128"/>
              </a:rPr>
              <a:t>実装化に向け</a:t>
            </a:r>
            <a:endParaRPr lang="en-US" altLang="ja-JP" sz="1400" b="1">
              <a:solidFill>
                <a:schemeClr val="bg1"/>
              </a:solidFill>
              <a:latin typeface="BIZ UDPゴシック" panose="020B0400000000000000" pitchFamily="50" charset="-128"/>
              <a:ea typeface="BIZ UDPゴシック" panose="020B0400000000000000" pitchFamily="50" charset="-128"/>
            </a:endParaRPr>
          </a:p>
          <a:p>
            <a:pPr algn="ctr">
              <a:lnSpc>
                <a:spcPts val="2100"/>
              </a:lnSpc>
            </a:pPr>
            <a:r>
              <a:rPr lang="ja-JP" altLang="en-US" sz="1400" b="1">
                <a:solidFill>
                  <a:schemeClr val="bg1"/>
                </a:solidFill>
                <a:latin typeface="BIZ UDPゴシック" panose="020B0400000000000000" pitchFamily="50" charset="-128"/>
                <a:ea typeface="BIZ UDPゴシック" panose="020B0400000000000000" pitchFamily="50" charset="-128"/>
              </a:rPr>
              <a:t>より高い</a:t>
            </a:r>
            <a:endParaRPr lang="en-US" altLang="ja-JP" sz="1400" b="1">
              <a:solidFill>
                <a:schemeClr val="bg1"/>
              </a:solidFill>
              <a:latin typeface="BIZ UDPゴシック" panose="020B0400000000000000" pitchFamily="50" charset="-128"/>
              <a:ea typeface="BIZ UDPゴシック" panose="020B0400000000000000" pitchFamily="50" charset="-128"/>
            </a:endParaRPr>
          </a:p>
          <a:p>
            <a:pPr algn="ctr">
              <a:lnSpc>
                <a:spcPts val="2100"/>
              </a:lnSpc>
            </a:pPr>
            <a:r>
              <a:rPr lang="ja-JP" altLang="en-US" sz="1400" b="1">
                <a:solidFill>
                  <a:schemeClr val="bg1"/>
                </a:solidFill>
                <a:latin typeface="BIZ UDPゴシック" panose="020B0400000000000000" pitchFamily="50" charset="-128"/>
                <a:ea typeface="BIZ UDPゴシック" panose="020B0400000000000000" pitchFamily="50" charset="-128"/>
              </a:rPr>
              <a:t>推進力を発揮</a:t>
            </a:r>
            <a:endParaRPr lang="en-US" altLang="ja-JP" sz="14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0022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49A41-6A59-4216-1DDA-A35809496208}"/>
            </a:ext>
          </a:extLst>
        </p:cNvPr>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BCE88DEA-43F4-EED6-83D0-F764D4E0B656}"/>
              </a:ext>
            </a:extLst>
          </p:cNvPr>
          <p:cNvSpPr txBox="1"/>
          <p:nvPr/>
        </p:nvSpPr>
        <p:spPr>
          <a:xfrm>
            <a:off x="353642" y="-209675"/>
            <a:ext cx="11718196" cy="790473"/>
          </a:xfrm>
          <a:prstGeom prst="rect">
            <a:avLst/>
          </a:prstGeom>
          <a:noFill/>
        </p:spPr>
        <p:txBody>
          <a:bodyPr wrap="square" rtlCol="0" anchor="ctr" anchorCtr="0">
            <a:spAutoFit/>
          </a:bodyPr>
          <a:lstStyle/>
          <a:p>
            <a:pPr>
              <a:lnSpc>
                <a:spcPct val="200000"/>
              </a:lnSpc>
              <a:defRPr/>
            </a:pPr>
            <a:r>
              <a:rPr lang="ja-JP" altLang="en-US" sz="2800" b="1" spc="100">
                <a:latin typeface="BIZ UDPゴシック" panose="020B0400000000000000" pitchFamily="50" charset="-128"/>
                <a:ea typeface="BIZ UDPゴシック" panose="020B0400000000000000" pitchFamily="50" charset="-128"/>
              </a:rPr>
              <a:t>実装化に取り組む分野</a:t>
            </a:r>
            <a:endParaRPr lang="en-US" altLang="ja-JP" sz="2800" b="1" spc="10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6E2B6B1-F735-BD5E-F429-6BDA86AABAEF}"/>
              </a:ext>
            </a:extLst>
          </p:cNvPr>
          <p:cNvSpPr txBox="1"/>
          <p:nvPr/>
        </p:nvSpPr>
        <p:spPr>
          <a:xfrm>
            <a:off x="190402" y="886820"/>
            <a:ext cx="11581685" cy="338554"/>
          </a:xfrm>
          <a:prstGeom prst="rect">
            <a:avLst/>
          </a:prstGeom>
          <a:noFill/>
          <a:ln>
            <a:noFill/>
          </a:ln>
        </p:spPr>
        <p:txBody>
          <a:bodyPr wrap="square">
            <a:spAutoFit/>
          </a:bodyPr>
          <a:lstStyle/>
          <a:p>
            <a:pPr algn="just" fontAlgn="base"/>
            <a:r>
              <a:rPr lang="ja-JP" altLang="en-US" sz="1600" b="1">
                <a:solidFill>
                  <a:srgbClr val="000000"/>
                </a:solidFill>
                <a:latin typeface="BIZ UDPゴシック" panose="020B0400000000000000" pitchFamily="50" charset="-128"/>
                <a:ea typeface="BIZ UDPゴシック" panose="020B0400000000000000" pitchFamily="50" charset="-128"/>
              </a:rPr>
              <a:t>　以下①、②に該当するもののうち、</a:t>
            </a:r>
            <a:r>
              <a:rPr lang="ja-JP" altLang="en-US" sz="1600" b="1">
                <a:latin typeface="BIZ UDPゴシック" panose="020B0400000000000000" pitchFamily="50" charset="-128"/>
                <a:ea typeface="BIZ UDPゴシック" panose="020B0400000000000000" pitchFamily="50" charset="-128"/>
              </a:rPr>
              <a:t>推進体制による支援により早期の実装化が期待される分野を選定</a:t>
            </a:r>
            <a:endParaRPr lang="en-US" altLang="ja-JP" sz="1600" b="1">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6030FFC4-740A-805E-0F9E-5B54DA06DA9D}"/>
              </a:ext>
            </a:extLst>
          </p:cNvPr>
          <p:cNvSpPr txBox="1"/>
          <p:nvPr/>
        </p:nvSpPr>
        <p:spPr>
          <a:xfrm>
            <a:off x="402056" y="1394772"/>
            <a:ext cx="11435127" cy="768224"/>
          </a:xfrm>
          <a:prstGeom prst="rect">
            <a:avLst/>
          </a:prstGeom>
          <a:noFill/>
          <a:ln w="12700">
            <a:solidFill>
              <a:schemeClr val="tx2"/>
            </a:solidFill>
          </a:ln>
        </p:spPr>
        <p:txBody>
          <a:bodyPr wrap="square">
            <a:spAutoFit/>
          </a:bodyPr>
          <a:lstStyle/>
          <a:p>
            <a:pPr algn="just" fontAlgn="base">
              <a:lnSpc>
                <a:spcPct val="150000"/>
              </a:lnSpc>
            </a:pPr>
            <a:r>
              <a:rPr lang="ja-JP" altLang="en-US" sz="1600">
                <a:solidFill>
                  <a:srgbClr val="000000"/>
                </a:solidFill>
                <a:latin typeface="BIZ UDPゴシック" panose="020B0400000000000000" pitchFamily="50" charset="-128"/>
                <a:ea typeface="BIZ UDPゴシック" panose="020B0400000000000000" pitchFamily="50" charset="-128"/>
              </a:rPr>
              <a:t>　①国が策定した「１７の重点投資分野で挙げられた分類・項目」</a:t>
            </a:r>
          </a:p>
          <a:p>
            <a:pPr algn="just" fontAlgn="base">
              <a:lnSpc>
                <a:spcPct val="150000"/>
              </a:lnSpc>
            </a:pPr>
            <a:r>
              <a:rPr lang="ja-JP" altLang="en-US" sz="1600">
                <a:solidFill>
                  <a:srgbClr val="000000"/>
                </a:solidFill>
                <a:latin typeface="BIZ UDPゴシック" panose="020B0400000000000000" pitchFamily="50" charset="-128"/>
                <a:ea typeface="BIZ UDPゴシック" panose="020B0400000000000000" pitchFamily="50" charset="-128"/>
              </a:rPr>
              <a:t>　②近畿経済産業局が作成した「関西における成長分野ポテンシャルマップ」のうち、万博を契機に会場内外で披露された分野</a:t>
            </a:r>
            <a:endParaRPr lang="en-US" altLang="ja-JP" sz="1600">
              <a:solidFill>
                <a:srgbClr val="000000"/>
              </a:solidFill>
              <a:latin typeface="BIZ UDPゴシック" panose="020B0400000000000000" pitchFamily="50" charset="-128"/>
              <a:ea typeface="BIZ UDPゴシック" panose="020B0400000000000000" pitchFamily="50" charset="-128"/>
            </a:endParaRPr>
          </a:p>
        </p:txBody>
      </p:sp>
      <p:grpSp>
        <p:nvGrpSpPr>
          <p:cNvPr id="65" name="グループ化 64">
            <a:extLst>
              <a:ext uri="{FF2B5EF4-FFF2-40B4-BE49-F238E27FC236}">
                <a16:creationId xmlns:a16="http://schemas.microsoft.com/office/drawing/2014/main" id="{4E55B677-ADA3-F667-DD04-6B087B9FD3C1}"/>
              </a:ext>
            </a:extLst>
          </p:cNvPr>
          <p:cNvGrpSpPr/>
          <p:nvPr/>
        </p:nvGrpSpPr>
        <p:grpSpPr>
          <a:xfrm>
            <a:off x="425959" y="4724894"/>
            <a:ext cx="7485975" cy="1787097"/>
            <a:chOff x="5740401" y="4364228"/>
            <a:chExt cx="7485975" cy="1787097"/>
          </a:xfrm>
        </p:grpSpPr>
        <p:sp>
          <p:nvSpPr>
            <p:cNvPr id="66" name="四角形: 角を丸くする 65">
              <a:extLst>
                <a:ext uri="{FF2B5EF4-FFF2-40B4-BE49-F238E27FC236}">
                  <a16:creationId xmlns:a16="http://schemas.microsoft.com/office/drawing/2014/main" id="{267F7025-F37B-915C-6011-55BA5BEB569B}"/>
                </a:ext>
              </a:extLst>
            </p:cNvPr>
            <p:cNvSpPr/>
            <p:nvPr/>
          </p:nvSpPr>
          <p:spPr>
            <a:xfrm>
              <a:off x="5740401" y="4589870"/>
              <a:ext cx="7485975" cy="1561455"/>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7" name="四角形: 角を丸くする 66">
              <a:extLst>
                <a:ext uri="{FF2B5EF4-FFF2-40B4-BE49-F238E27FC236}">
                  <a16:creationId xmlns:a16="http://schemas.microsoft.com/office/drawing/2014/main" id="{15AB3F70-A7E1-8419-58DF-04BAF79AEDFD}"/>
                </a:ext>
              </a:extLst>
            </p:cNvPr>
            <p:cNvSpPr/>
            <p:nvPr/>
          </p:nvSpPr>
          <p:spPr>
            <a:xfrm>
              <a:off x="5741321" y="4364228"/>
              <a:ext cx="5858461" cy="393053"/>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100">
                  <a:solidFill>
                    <a:schemeClr val="tx1"/>
                  </a:solidFill>
                  <a:latin typeface="BIZ UDPゴシック" panose="020B0400000000000000" pitchFamily="50" charset="-128"/>
                  <a:ea typeface="BIZ UDPゴシック" panose="020B0400000000000000" pitchFamily="50" charset="-128"/>
                </a:rPr>
                <a:t>関西における成長分野ポテンシャルマップ</a:t>
              </a:r>
              <a:endParaRPr kumimoji="1" lang="ja-JP" altLang="en-US" sz="1600" b="1" spc="100">
                <a:solidFill>
                  <a:schemeClr val="tx1"/>
                </a:solidFill>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DC0F2904-3232-61F7-4E5B-8E84FF9E8F5F}"/>
                </a:ext>
              </a:extLst>
            </p:cNvPr>
            <p:cNvSpPr txBox="1"/>
            <p:nvPr/>
          </p:nvSpPr>
          <p:spPr>
            <a:xfrm>
              <a:off x="5940424" y="4848199"/>
              <a:ext cx="2109875" cy="1255728"/>
            </a:xfrm>
            <a:prstGeom prst="rect">
              <a:avLst/>
            </a:prstGeom>
            <a:noFill/>
          </p:spPr>
          <p:txBody>
            <a:bodyPr wrap="square">
              <a:spAutoFit/>
            </a:bodyPr>
            <a:lstStyle/>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スタートアップ</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latin typeface="BIZ UDPゴシック" panose="020B0400000000000000" pitchFamily="50" charset="-128"/>
                  <a:ea typeface="BIZ UDPゴシック" panose="020B0400000000000000" pitchFamily="50" charset="-128"/>
                </a:rPr>
                <a:t>空モビリティ</a:t>
              </a:r>
              <a:endParaRPr kumimoji="1" lang="en-US" altLang="ja-JP" sz="1400">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水素・アンモニア</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次世代太陽電池</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en-US" altLang="ja-JP" sz="1400">
                  <a:solidFill>
                    <a:schemeClr val="tx1"/>
                  </a:solidFill>
                  <a:latin typeface="BIZ UDPゴシック" panose="020B0400000000000000" pitchFamily="50" charset="-128"/>
                  <a:ea typeface="BIZ UDPゴシック" panose="020B0400000000000000" pitchFamily="50" charset="-128"/>
                </a:rPr>
                <a:t>SAF</a:t>
              </a:r>
              <a:r>
                <a:rPr kumimoji="1" lang="ja-JP" altLang="en-US" sz="1400">
                  <a:solidFill>
                    <a:schemeClr val="tx1"/>
                  </a:solidFill>
                  <a:latin typeface="BIZ UDPゴシック" panose="020B0400000000000000" pitchFamily="50" charset="-128"/>
                  <a:ea typeface="BIZ UDPゴシック" panose="020B0400000000000000" pitchFamily="50" charset="-128"/>
                </a:rPr>
                <a:t>・</a:t>
              </a:r>
              <a:r>
                <a:rPr kumimoji="1" lang="en-US" altLang="ja-JP" sz="1400">
                  <a:solidFill>
                    <a:schemeClr val="tx1"/>
                  </a:solidFill>
                  <a:latin typeface="BIZ UDPゴシック" panose="020B0400000000000000" pitchFamily="50" charset="-128"/>
                  <a:ea typeface="BIZ UDPゴシック" panose="020B0400000000000000" pitchFamily="50" charset="-128"/>
                </a:rPr>
                <a:t>CO2</a:t>
              </a:r>
              <a:r>
                <a:rPr kumimoji="1" lang="ja-JP" altLang="en-US" sz="1400">
                  <a:solidFill>
                    <a:schemeClr val="tx1"/>
                  </a:solidFill>
                  <a:latin typeface="BIZ UDPゴシック" panose="020B0400000000000000" pitchFamily="50" charset="-128"/>
                  <a:ea typeface="BIZ UDPゴシック" panose="020B0400000000000000" pitchFamily="50" charset="-128"/>
                </a:rPr>
                <a:t>分離回収</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B1C557E6-C7C4-B81C-8B99-BC9022AC1503}"/>
                </a:ext>
              </a:extLst>
            </p:cNvPr>
            <p:cNvSpPr txBox="1"/>
            <p:nvPr/>
          </p:nvSpPr>
          <p:spPr>
            <a:xfrm>
              <a:off x="7947346" y="4844562"/>
              <a:ext cx="2790470" cy="1255728"/>
            </a:xfrm>
            <a:prstGeom prst="rect">
              <a:avLst/>
            </a:prstGeom>
            <a:noFill/>
          </p:spPr>
          <p:txBody>
            <a:bodyPr wrap="square">
              <a:spAutoFit/>
            </a:bodyPr>
            <a:lstStyle/>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蓄電池</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半導体</a:t>
              </a:r>
              <a:endParaRPr kumimoji="1" lang="en-US" altLang="ja-JP" sz="1400">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バイオものづくり</a:t>
              </a:r>
              <a:endParaRPr kumimoji="1" lang="en-US" altLang="ja-JP" sz="1400">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latin typeface="BIZ UDPゴシック" panose="020B0400000000000000" pitchFamily="50" charset="-128"/>
                  <a:ea typeface="BIZ UDPゴシック" panose="020B0400000000000000" pitchFamily="50" charset="-128"/>
                </a:rPr>
                <a:t>再生医療</a:t>
              </a:r>
              <a:endParaRPr kumimoji="1" lang="en-US" altLang="ja-JP" sz="1400">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メドテック・ヘルステック</a:t>
              </a:r>
              <a:endParaRPr kumimoji="1" lang="ja-JP" altLang="en-US" sz="1100">
                <a:solidFill>
                  <a:schemeClr val="tx1"/>
                </a:solidFill>
                <a:latin typeface="BIZ UDPゴシック" panose="020B0400000000000000" pitchFamily="50" charset="-128"/>
                <a:ea typeface="BIZ UDPゴシック" panose="020B0400000000000000" pitchFamily="50" charset="-128"/>
              </a:endParaRPr>
            </a:p>
          </p:txBody>
        </p:sp>
        <p:sp>
          <p:nvSpPr>
            <p:cNvPr id="70" name="テキスト ボックス 69">
              <a:extLst>
                <a:ext uri="{FF2B5EF4-FFF2-40B4-BE49-F238E27FC236}">
                  <a16:creationId xmlns:a16="http://schemas.microsoft.com/office/drawing/2014/main" id="{E59FE532-561A-7C9E-8AC3-6B0905E687CA}"/>
                </a:ext>
              </a:extLst>
            </p:cNvPr>
            <p:cNvSpPr txBox="1"/>
            <p:nvPr/>
          </p:nvSpPr>
          <p:spPr>
            <a:xfrm>
              <a:off x="9848484" y="4852811"/>
              <a:ext cx="2790470" cy="971035"/>
            </a:xfrm>
            <a:prstGeom prst="rect">
              <a:avLst/>
            </a:prstGeom>
            <a:noFill/>
          </p:spPr>
          <p:txBody>
            <a:bodyPr wrap="square">
              <a:spAutoFit/>
            </a:bodyPr>
            <a:lstStyle/>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自動運転・</a:t>
              </a:r>
              <a:r>
                <a:rPr kumimoji="1" lang="en-US" altLang="ja-JP" sz="1400" err="1">
                  <a:solidFill>
                    <a:schemeClr val="tx1"/>
                  </a:solidFill>
                  <a:latin typeface="BIZ UDPゴシック" panose="020B0400000000000000" pitchFamily="50" charset="-128"/>
                  <a:ea typeface="BIZ UDPゴシック" panose="020B0400000000000000" pitchFamily="50" charset="-128"/>
                </a:rPr>
                <a:t>MaaS</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ロボット・</a:t>
              </a:r>
              <a:r>
                <a:rPr kumimoji="1" lang="en-US" altLang="ja-JP" sz="1400">
                  <a:solidFill>
                    <a:schemeClr val="tx1"/>
                  </a:solidFill>
                  <a:latin typeface="BIZ UDPゴシック" panose="020B0400000000000000" pitchFamily="50" charset="-128"/>
                  <a:ea typeface="BIZ UDPゴシック" panose="020B0400000000000000" pitchFamily="50" charset="-128"/>
                </a:rPr>
                <a:t>AI</a:t>
              </a:r>
            </a:p>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産学官連携イノベーション基盤</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endParaRPr kumimoji="1" lang="ja-JP" altLang="en-US" sz="1100">
                <a:solidFill>
                  <a:schemeClr val="tx1"/>
                </a:solidFill>
                <a:latin typeface="BIZ UDPゴシック" panose="020B0400000000000000" pitchFamily="50" charset="-128"/>
                <a:ea typeface="BIZ UDPゴシック" panose="020B0400000000000000" pitchFamily="50" charset="-128"/>
              </a:endParaRPr>
            </a:p>
          </p:txBody>
        </p:sp>
      </p:grpSp>
      <p:grpSp>
        <p:nvGrpSpPr>
          <p:cNvPr id="72" name="グループ化 71">
            <a:extLst>
              <a:ext uri="{FF2B5EF4-FFF2-40B4-BE49-F238E27FC236}">
                <a16:creationId xmlns:a16="http://schemas.microsoft.com/office/drawing/2014/main" id="{27BA5B25-6E50-C6D3-9E01-62E034C2D444}"/>
              </a:ext>
            </a:extLst>
          </p:cNvPr>
          <p:cNvGrpSpPr/>
          <p:nvPr/>
        </p:nvGrpSpPr>
        <p:grpSpPr>
          <a:xfrm>
            <a:off x="9004378" y="2677368"/>
            <a:ext cx="2925838" cy="3621085"/>
            <a:chOff x="12867499" y="2861048"/>
            <a:chExt cx="3174801" cy="3794760"/>
          </a:xfrm>
        </p:grpSpPr>
        <p:sp>
          <p:nvSpPr>
            <p:cNvPr id="73" name="四角形: 角を丸くする 72">
              <a:extLst>
                <a:ext uri="{FF2B5EF4-FFF2-40B4-BE49-F238E27FC236}">
                  <a16:creationId xmlns:a16="http://schemas.microsoft.com/office/drawing/2014/main" id="{357FE48D-9BA5-60BA-422B-4EDB8BBC3DB8}"/>
                </a:ext>
              </a:extLst>
            </p:cNvPr>
            <p:cNvSpPr/>
            <p:nvPr/>
          </p:nvSpPr>
          <p:spPr>
            <a:xfrm>
              <a:off x="12867499" y="3139764"/>
              <a:ext cx="3174801" cy="3516044"/>
            </a:xfrm>
            <a:prstGeom prst="roundRect">
              <a:avLst>
                <a:gd name="adj" fmla="val 4235"/>
              </a:avLst>
            </a:prstGeom>
            <a:noFill/>
            <a:ln>
              <a:solidFill>
                <a:srgbClr val="003C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4" name="フリーフォーム: 図形 73">
              <a:extLst>
                <a:ext uri="{FF2B5EF4-FFF2-40B4-BE49-F238E27FC236}">
                  <a16:creationId xmlns:a16="http://schemas.microsoft.com/office/drawing/2014/main" id="{555F74D3-22F4-2EAD-E9F3-642AA5D5651F}"/>
                </a:ext>
              </a:extLst>
            </p:cNvPr>
            <p:cNvSpPr/>
            <p:nvPr/>
          </p:nvSpPr>
          <p:spPr>
            <a:xfrm>
              <a:off x="13348862" y="3681684"/>
              <a:ext cx="2212073" cy="616029"/>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solidFill>
              <a:srgbClr val="BDD7EE"/>
            </a:solidFill>
            <a:ln w="9525">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algn="ctr" defTabSz="1733550">
                <a:lnSpc>
                  <a:spcPct val="90000"/>
                </a:lnSpc>
                <a:spcBef>
                  <a:spcPct val="0"/>
                </a:spcBef>
                <a:spcAft>
                  <a:spcPct val="35000"/>
                </a:spcAft>
                <a:defRPr/>
              </a:pPr>
              <a:r>
                <a:rPr kumimoji="1" lang="ja-JP" altLang="en-US" sz="1600" b="1">
                  <a:solidFill>
                    <a:schemeClr val="tx1"/>
                  </a:solidFill>
                  <a:latin typeface="BIZ UDPゴシック" panose="020B0400000000000000" pitchFamily="50" charset="-128"/>
                  <a:ea typeface="BIZ UDPゴシック" panose="020B0400000000000000" pitchFamily="50" charset="-128"/>
                </a:rPr>
                <a:t>次世代モビリティ</a:t>
              </a:r>
            </a:p>
          </p:txBody>
        </p:sp>
        <p:sp>
          <p:nvSpPr>
            <p:cNvPr id="75" name="フリーフォーム: 図形 74">
              <a:extLst>
                <a:ext uri="{FF2B5EF4-FFF2-40B4-BE49-F238E27FC236}">
                  <a16:creationId xmlns:a16="http://schemas.microsoft.com/office/drawing/2014/main" id="{EF15A48F-7437-455C-26A3-CADD7B0DD973}"/>
                </a:ext>
              </a:extLst>
            </p:cNvPr>
            <p:cNvSpPr/>
            <p:nvPr/>
          </p:nvSpPr>
          <p:spPr>
            <a:xfrm>
              <a:off x="13348862" y="4431505"/>
              <a:ext cx="2212073" cy="616029"/>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solidFill>
              <a:srgbClr val="BDD7EE"/>
            </a:solidFill>
            <a:ln w="9525">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algn="ctr" defTabSz="1733550">
                <a:lnSpc>
                  <a:spcPct val="90000"/>
                </a:lnSpc>
                <a:spcBef>
                  <a:spcPct val="0"/>
                </a:spcBef>
                <a:spcAft>
                  <a:spcPct val="35000"/>
                </a:spcAft>
                <a:defRPr/>
              </a:pPr>
              <a:r>
                <a:rPr kumimoji="1" lang="ja-JP" altLang="en-US" sz="1600" b="1">
                  <a:solidFill>
                    <a:schemeClr val="tx1"/>
                  </a:solidFill>
                  <a:latin typeface="BIZ UDPゴシック" panose="020B0400000000000000" pitchFamily="50" charset="-128"/>
                  <a:ea typeface="BIZ UDPゴシック" panose="020B0400000000000000" pitchFamily="50" charset="-128"/>
                </a:rPr>
                <a:t>再生医療等</a:t>
              </a:r>
              <a:endParaRPr kumimoji="1" lang="en-US" altLang="ja-JP" sz="1600" b="1">
                <a:solidFill>
                  <a:schemeClr val="tx1"/>
                </a:solidFill>
                <a:latin typeface="BIZ UDPゴシック" panose="020B0400000000000000" pitchFamily="50" charset="-128"/>
                <a:ea typeface="BIZ UDPゴシック" panose="020B0400000000000000" pitchFamily="50" charset="-128"/>
              </a:endParaRPr>
            </a:p>
          </p:txBody>
        </p:sp>
        <p:sp>
          <p:nvSpPr>
            <p:cNvPr id="76" name="フリーフォーム: 図形 75">
              <a:extLst>
                <a:ext uri="{FF2B5EF4-FFF2-40B4-BE49-F238E27FC236}">
                  <a16:creationId xmlns:a16="http://schemas.microsoft.com/office/drawing/2014/main" id="{7DE47284-CC44-E22D-9E65-A1D52A2AE961}"/>
                </a:ext>
              </a:extLst>
            </p:cNvPr>
            <p:cNvSpPr/>
            <p:nvPr/>
          </p:nvSpPr>
          <p:spPr>
            <a:xfrm>
              <a:off x="13348862" y="5172964"/>
              <a:ext cx="2212073" cy="616029"/>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solidFill>
              <a:srgbClr val="BDD7EE"/>
            </a:solidFill>
            <a:ln w="9525">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algn="ctr" defTabSz="1733550">
                <a:lnSpc>
                  <a:spcPct val="90000"/>
                </a:lnSpc>
                <a:spcBef>
                  <a:spcPct val="0"/>
                </a:spcBef>
                <a:spcAft>
                  <a:spcPct val="35000"/>
                </a:spcAft>
                <a:defRPr/>
              </a:pPr>
              <a:r>
                <a:rPr kumimoji="1" lang="ja-JP" altLang="en-US" sz="1600" b="1">
                  <a:solidFill>
                    <a:schemeClr val="tx1"/>
                  </a:solidFill>
                  <a:latin typeface="BIZ UDPゴシック" panose="020B0400000000000000" pitchFamily="50" charset="-128"/>
                  <a:ea typeface="BIZ UDPゴシック" panose="020B0400000000000000" pitchFamily="50" charset="-128"/>
                </a:rPr>
                <a:t>カーボン</a:t>
              </a:r>
              <a:endParaRPr kumimoji="1" lang="en-US" altLang="ja-JP" sz="1600" b="1">
                <a:solidFill>
                  <a:schemeClr val="tx1"/>
                </a:solidFill>
                <a:latin typeface="BIZ UDPゴシック" panose="020B0400000000000000" pitchFamily="50" charset="-128"/>
                <a:ea typeface="BIZ UDPゴシック" panose="020B0400000000000000" pitchFamily="50" charset="-128"/>
              </a:endParaRPr>
            </a:p>
            <a:p>
              <a:pPr algn="ctr" defTabSz="1733550">
                <a:lnSpc>
                  <a:spcPct val="90000"/>
                </a:lnSpc>
                <a:spcBef>
                  <a:spcPct val="0"/>
                </a:spcBef>
                <a:spcAft>
                  <a:spcPct val="35000"/>
                </a:spcAft>
                <a:defRPr/>
              </a:pPr>
              <a:r>
                <a:rPr kumimoji="1" lang="ja-JP" altLang="en-US" sz="1600" b="1">
                  <a:solidFill>
                    <a:schemeClr val="tx1"/>
                  </a:solidFill>
                  <a:latin typeface="BIZ UDPゴシック" panose="020B0400000000000000" pitchFamily="50" charset="-128"/>
                  <a:ea typeface="BIZ UDPゴシック" panose="020B0400000000000000" pitchFamily="50" charset="-128"/>
                </a:rPr>
                <a:t>ニュートラル</a:t>
              </a:r>
              <a:endParaRPr kumimoji="1" lang="en-US" altLang="ja-JP" sz="1600" b="1">
                <a:solidFill>
                  <a:schemeClr val="tx1"/>
                </a:solidFill>
                <a:latin typeface="BIZ UDPゴシック" panose="020B0400000000000000" pitchFamily="50" charset="-128"/>
                <a:ea typeface="BIZ UDPゴシック" panose="020B0400000000000000" pitchFamily="50" charset="-128"/>
              </a:endParaRPr>
            </a:p>
          </p:txBody>
        </p:sp>
        <p:sp>
          <p:nvSpPr>
            <p:cNvPr id="77" name="フリーフォーム: 図形 76">
              <a:extLst>
                <a:ext uri="{FF2B5EF4-FFF2-40B4-BE49-F238E27FC236}">
                  <a16:creationId xmlns:a16="http://schemas.microsoft.com/office/drawing/2014/main" id="{CC367F4A-9424-47D0-2480-D515A23D20C3}"/>
                </a:ext>
              </a:extLst>
            </p:cNvPr>
            <p:cNvSpPr/>
            <p:nvPr/>
          </p:nvSpPr>
          <p:spPr>
            <a:xfrm>
              <a:off x="13348862" y="5930371"/>
              <a:ext cx="2212073" cy="616029"/>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solidFill>
              <a:srgbClr val="BDD7EE"/>
            </a:solidFill>
            <a:ln w="9525">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algn="ctr" defTabSz="1733550">
                <a:lnSpc>
                  <a:spcPct val="90000"/>
                </a:lnSpc>
                <a:spcBef>
                  <a:spcPct val="0"/>
                </a:spcBef>
                <a:spcAft>
                  <a:spcPct val="35000"/>
                </a:spcAft>
                <a:defRPr/>
              </a:pPr>
              <a:r>
                <a:rPr kumimoji="1" lang="ja-JP" altLang="en-US" sz="1600" b="1">
                  <a:solidFill>
                    <a:schemeClr val="tx1"/>
                  </a:solidFill>
                  <a:latin typeface="BIZ UDPゴシック" panose="020B0400000000000000" pitchFamily="50" charset="-128"/>
                  <a:ea typeface="BIZ UDPゴシック" panose="020B0400000000000000" pitchFamily="50" charset="-128"/>
                </a:rPr>
                <a:t>スタートアップ</a:t>
              </a:r>
              <a:endParaRPr kumimoji="1" lang="en-US" altLang="ja-JP" sz="1600" b="1">
                <a:solidFill>
                  <a:schemeClr val="tx1"/>
                </a:solidFill>
                <a:latin typeface="BIZ UDPゴシック" panose="020B0400000000000000" pitchFamily="50" charset="-128"/>
                <a:ea typeface="BIZ UDPゴシック" panose="020B0400000000000000" pitchFamily="50" charset="-128"/>
              </a:endParaRPr>
            </a:p>
          </p:txBody>
        </p:sp>
        <p:sp>
          <p:nvSpPr>
            <p:cNvPr id="78" name="四角形: 角を丸くする 77">
              <a:extLst>
                <a:ext uri="{FF2B5EF4-FFF2-40B4-BE49-F238E27FC236}">
                  <a16:creationId xmlns:a16="http://schemas.microsoft.com/office/drawing/2014/main" id="{C4826AC5-D124-8DDC-E4CE-B599BEF2146C}"/>
                </a:ext>
              </a:extLst>
            </p:cNvPr>
            <p:cNvSpPr/>
            <p:nvPr/>
          </p:nvSpPr>
          <p:spPr>
            <a:xfrm>
              <a:off x="12971250" y="2861048"/>
              <a:ext cx="2944864" cy="643113"/>
            </a:xfrm>
            <a:prstGeom prst="roundRect">
              <a:avLst/>
            </a:prstGeom>
            <a:solidFill>
              <a:srgbClr val="003CB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ja-JP" altLang="en-US" sz="1600" b="1">
                  <a:solidFill>
                    <a:schemeClr val="bg1"/>
                  </a:solidFill>
                  <a:latin typeface="BIZ UDPゴシック" panose="020B0400000000000000" pitchFamily="50" charset="-128"/>
                  <a:ea typeface="BIZ UDPゴシック" panose="020B0400000000000000" pitchFamily="50" charset="-128"/>
                </a:rPr>
                <a:t>実装化に取り組む分野</a:t>
              </a:r>
              <a:endParaRPr lang="en-US" altLang="ja-JP" sz="1600" b="1">
                <a:solidFill>
                  <a:schemeClr val="bg1"/>
                </a:solidFill>
                <a:latin typeface="BIZ UDPゴシック" panose="020B0400000000000000" pitchFamily="50" charset="-128"/>
                <a:ea typeface="BIZ UDPゴシック" panose="020B0400000000000000" pitchFamily="50" charset="-128"/>
              </a:endParaRPr>
            </a:p>
          </p:txBody>
        </p:sp>
      </p:grpSp>
      <p:sp>
        <p:nvSpPr>
          <p:cNvPr id="79" name="下矢印 1">
            <a:extLst>
              <a:ext uri="{FF2B5EF4-FFF2-40B4-BE49-F238E27FC236}">
                <a16:creationId xmlns:a16="http://schemas.microsoft.com/office/drawing/2014/main" id="{E537A874-41CC-3624-0E4F-92159128F629}"/>
              </a:ext>
            </a:extLst>
          </p:cNvPr>
          <p:cNvSpPr/>
          <p:nvPr/>
        </p:nvSpPr>
        <p:spPr>
          <a:xfrm rot="16200000">
            <a:off x="6913673" y="4309000"/>
            <a:ext cx="3088966" cy="889939"/>
          </a:xfrm>
          <a:prstGeom prst="downArrow">
            <a:avLst>
              <a:gd name="adj1" fmla="val 50000"/>
              <a:gd name="adj2" fmla="val 100000"/>
            </a:avLst>
          </a:prstGeom>
          <a:solidFill>
            <a:srgbClr val="C9C9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80" name="グループ化 79">
            <a:extLst>
              <a:ext uri="{FF2B5EF4-FFF2-40B4-BE49-F238E27FC236}">
                <a16:creationId xmlns:a16="http://schemas.microsoft.com/office/drawing/2014/main" id="{B3FD3D86-B48E-1089-572F-CF693DFFCF66}"/>
              </a:ext>
            </a:extLst>
          </p:cNvPr>
          <p:cNvGrpSpPr/>
          <p:nvPr/>
        </p:nvGrpSpPr>
        <p:grpSpPr>
          <a:xfrm>
            <a:off x="402056" y="2596954"/>
            <a:ext cx="7892978" cy="2011415"/>
            <a:chOff x="365444" y="4648323"/>
            <a:chExt cx="7892978" cy="2011415"/>
          </a:xfrm>
        </p:grpSpPr>
        <p:sp>
          <p:nvSpPr>
            <p:cNvPr id="81" name="四角形: 角を丸くする 80">
              <a:extLst>
                <a:ext uri="{FF2B5EF4-FFF2-40B4-BE49-F238E27FC236}">
                  <a16:creationId xmlns:a16="http://schemas.microsoft.com/office/drawing/2014/main" id="{C4DB87F0-6A63-B4F5-9F2A-9283050A3404}"/>
                </a:ext>
              </a:extLst>
            </p:cNvPr>
            <p:cNvSpPr/>
            <p:nvPr/>
          </p:nvSpPr>
          <p:spPr>
            <a:xfrm>
              <a:off x="365444" y="4879770"/>
              <a:ext cx="7485975" cy="1776038"/>
            </a:xfrm>
            <a:prstGeom prst="roundRect">
              <a:avLst/>
            </a:prstGeom>
            <a:solidFill>
              <a:srgbClr val="FCE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2" name="テキスト ボックス 81">
              <a:extLst>
                <a:ext uri="{FF2B5EF4-FFF2-40B4-BE49-F238E27FC236}">
                  <a16:creationId xmlns:a16="http://schemas.microsoft.com/office/drawing/2014/main" id="{AFCC48E2-B64F-E909-11D3-92C00E4C1053}"/>
                </a:ext>
              </a:extLst>
            </p:cNvPr>
            <p:cNvSpPr txBox="1"/>
            <p:nvPr/>
          </p:nvSpPr>
          <p:spPr>
            <a:xfrm>
              <a:off x="589370" y="5155212"/>
              <a:ext cx="2006922" cy="1503489"/>
            </a:xfrm>
            <a:prstGeom prst="rect">
              <a:avLst/>
            </a:prstGeom>
            <a:noFill/>
          </p:spPr>
          <p:txBody>
            <a:bodyPr wrap="square">
              <a:spAutoFit/>
            </a:bodyPr>
            <a:lstStyle/>
            <a:p>
              <a:pPr defTabSz="1733550">
                <a:lnSpc>
                  <a:spcPct val="80000"/>
                </a:lnSpc>
                <a:spcBef>
                  <a:spcPct val="0"/>
                </a:spcBef>
                <a:spcAft>
                  <a:spcPct val="35000"/>
                </a:spcAft>
                <a:defRPr/>
              </a:pPr>
              <a:r>
                <a:rPr kumimoji="1" lang="en-US" altLang="ja-JP" sz="1400">
                  <a:latin typeface="BIZ UDPゴシック" panose="020B0400000000000000" pitchFamily="50" charset="-128"/>
                  <a:ea typeface="BIZ UDPゴシック" panose="020B0400000000000000" pitchFamily="50" charset="-128"/>
                </a:rPr>
                <a:t>AI</a:t>
              </a:r>
              <a:r>
                <a:rPr kumimoji="1" lang="ja-JP" altLang="en-US" sz="1400">
                  <a:latin typeface="BIZ UDPゴシック" panose="020B0400000000000000" pitchFamily="50" charset="-128"/>
                  <a:ea typeface="BIZ UDPゴシック" panose="020B0400000000000000" pitchFamily="50" charset="-128"/>
                </a:rPr>
                <a:t>・半導体　</a:t>
              </a:r>
              <a:endParaRPr kumimoji="1" lang="en-US" altLang="ja-JP" sz="1400">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latin typeface="BIZ UDPゴシック" panose="020B0400000000000000" pitchFamily="50" charset="-128"/>
                  <a:ea typeface="BIZ UDPゴシック" panose="020B0400000000000000" pitchFamily="50" charset="-128"/>
                </a:rPr>
                <a:t>造船</a:t>
              </a:r>
              <a:endParaRPr kumimoji="1" lang="en-US" altLang="ja-JP" sz="1400">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量子</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合成生物学・バイオ</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latin typeface="BIZ UDPゴシック" panose="020B0400000000000000" pitchFamily="50" charset="-128"/>
                  <a:ea typeface="BIZ UDPゴシック" panose="020B0400000000000000" pitchFamily="50" charset="-128"/>
                </a:rPr>
                <a:t>航空・宇宙</a:t>
              </a:r>
              <a:endParaRPr kumimoji="1" lang="en-US" altLang="ja-JP" sz="1400">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latin typeface="BIZ UDPゴシック" panose="020B0400000000000000" pitchFamily="50" charset="-128"/>
                  <a:ea typeface="BIZ UDPゴシック" panose="020B0400000000000000" pitchFamily="50" charset="-128"/>
                </a:rPr>
                <a:t>コンテンツ</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E0A74A8B-2F49-3A9D-4A33-A7440DFF8170}"/>
                </a:ext>
              </a:extLst>
            </p:cNvPr>
            <p:cNvSpPr txBox="1"/>
            <p:nvPr/>
          </p:nvSpPr>
          <p:spPr>
            <a:xfrm>
              <a:off x="5082670" y="5153736"/>
              <a:ext cx="3175752" cy="1255728"/>
            </a:xfrm>
            <a:prstGeom prst="rect">
              <a:avLst/>
            </a:prstGeom>
            <a:noFill/>
          </p:spPr>
          <p:txBody>
            <a:bodyPr wrap="square">
              <a:spAutoFit/>
            </a:bodyPr>
            <a:lstStyle/>
            <a:p>
              <a:pPr defTabSz="1733550">
                <a:lnSpc>
                  <a:spcPct val="80000"/>
                </a:lnSpc>
                <a:spcBef>
                  <a:spcPct val="0"/>
                </a:spcBef>
                <a:spcAft>
                  <a:spcPct val="35000"/>
                </a:spcAft>
                <a:defRPr/>
              </a:pPr>
              <a:r>
                <a:rPr kumimoji="1" lang="ja-JP" altLang="en-US" sz="1400" spc="100">
                  <a:latin typeface="BIZ UDPゴシック" panose="020B0400000000000000" pitchFamily="50" charset="-128"/>
                  <a:ea typeface="BIZ UDPゴシック" panose="020B0400000000000000" pitchFamily="50" charset="-128"/>
                </a:rPr>
                <a:t>マテリアル（重要鉱物・部素材）</a:t>
              </a:r>
              <a:endParaRPr kumimoji="1" lang="en-US" altLang="ja-JP" sz="1400" spc="100">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spc="100">
                  <a:solidFill>
                    <a:schemeClr val="tx1"/>
                  </a:solidFill>
                  <a:latin typeface="BIZ UDPゴシック" panose="020B0400000000000000" pitchFamily="50" charset="-128"/>
                  <a:ea typeface="BIZ UDPゴシック" panose="020B0400000000000000" pitchFamily="50" charset="-128"/>
                </a:rPr>
                <a:t>港湾ロジスティクス</a:t>
              </a:r>
              <a:endParaRPr kumimoji="1" lang="en-US" altLang="ja-JP" sz="1400" spc="100">
                <a:solidFill>
                  <a:schemeClr val="tx1"/>
                </a:solidFill>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spc="100">
                  <a:latin typeface="BIZ UDPゴシック" panose="020B0400000000000000" pitchFamily="50" charset="-128"/>
                  <a:ea typeface="BIZ UDPゴシック" panose="020B0400000000000000" pitchFamily="50" charset="-128"/>
                </a:rPr>
                <a:t>防衛産業</a:t>
              </a:r>
              <a:endParaRPr kumimoji="1" lang="en-US" altLang="ja-JP" sz="1400" spc="100">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spc="100">
                  <a:solidFill>
                    <a:schemeClr val="tx1"/>
                  </a:solidFill>
                  <a:latin typeface="BIZ UDPゴシック" panose="020B0400000000000000" pitchFamily="50" charset="-128"/>
                  <a:ea typeface="BIZ UDPゴシック" panose="020B0400000000000000" pitchFamily="50" charset="-128"/>
                </a:rPr>
                <a:t>情報通信</a:t>
              </a:r>
              <a:endParaRPr kumimoji="1" lang="en-US" altLang="ja-JP" sz="1400" spc="100">
                <a:solidFill>
                  <a:schemeClr val="tx1"/>
                </a:solidFill>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spc="100">
                  <a:latin typeface="BIZ UDPゴシック" panose="020B0400000000000000" pitchFamily="50" charset="-128"/>
                  <a:ea typeface="BIZ UDPゴシック" panose="020B0400000000000000" pitchFamily="50" charset="-128"/>
                </a:rPr>
                <a:t>海洋</a:t>
              </a:r>
              <a:endParaRPr kumimoji="1" lang="ja-JP" altLang="en-US" sz="1400" spc="100">
                <a:solidFill>
                  <a:schemeClr val="tx1"/>
                </a:solidFill>
                <a:latin typeface="BIZ UDPゴシック" panose="020B0400000000000000" pitchFamily="50" charset="-128"/>
                <a:ea typeface="BIZ UDPゴシック" panose="020B0400000000000000" pitchFamily="50" charset="-128"/>
              </a:endParaRPr>
            </a:p>
          </p:txBody>
        </p:sp>
        <p:sp>
          <p:nvSpPr>
            <p:cNvPr id="84" name="四角形: 角を丸くする 83">
              <a:extLst>
                <a:ext uri="{FF2B5EF4-FFF2-40B4-BE49-F238E27FC236}">
                  <a16:creationId xmlns:a16="http://schemas.microsoft.com/office/drawing/2014/main" id="{35A50B75-A637-E0D4-A984-39F51CE42052}"/>
                </a:ext>
              </a:extLst>
            </p:cNvPr>
            <p:cNvSpPr/>
            <p:nvPr/>
          </p:nvSpPr>
          <p:spPr>
            <a:xfrm>
              <a:off x="390264" y="4648323"/>
              <a:ext cx="5858464" cy="393053"/>
            </a:xfrm>
            <a:prstGeom prst="round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pc="100">
                  <a:solidFill>
                    <a:srgbClr val="000000"/>
                  </a:solidFill>
                  <a:latin typeface="BIZ UDPゴシック" panose="020B0400000000000000" pitchFamily="50" charset="-128"/>
                  <a:ea typeface="BIZ UDPゴシック" panose="020B0400000000000000" pitchFamily="50" charset="-128"/>
                </a:rPr>
                <a:t>国が策定した１７の重点投資分野</a:t>
              </a:r>
            </a:p>
          </p:txBody>
        </p:sp>
        <p:sp>
          <p:nvSpPr>
            <p:cNvPr id="85" name="テキスト ボックス 84">
              <a:extLst>
                <a:ext uri="{FF2B5EF4-FFF2-40B4-BE49-F238E27FC236}">
                  <a16:creationId xmlns:a16="http://schemas.microsoft.com/office/drawing/2014/main" id="{B48E3E95-4A99-95BD-EF0A-3F6F3156323D}"/>
                </a:ext>
              </a:extLst>
            </p:cNvPr>
            <p:cNvSpPr txBox="1"/>
            <p:nvPr/>
          </p:nvSpPr>
          <p:spPr>
            <a:xfrm>
              <a:off x="2420155" y="5156249"/>
              <a:ext cx="3007021" cy="1503489"/>
            </a:xfrm>
            <a:prstGeom prst="rect">
              <a:avLst/>
            </a:prstGeom>
            <a:noFill/>
          </p:spPr>
          <p:txBody>
            <a:bodyPr wrap="square">
              <a:spAutoFit/>
            </a:bodyPr>
            <a:lstStyle/>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フードテック</a:t>
              </a:r>
              <a:endParaRPr kumimoji="1" lang="en-US" altLang="ja-JP" sz="1400">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latin typeface="BIZ UDPゴシック" panose="020B0400000000000000" pitchFamily="50" charset="-128"/>
                  <a:ea typeface="BIZ UDPゴシック" panose="020B0400000000000000" pitchFamily="50" charset="-128"/>
                </a:rPr>
                <a:t>資源・エネルギー安全保障・</a:t>
              </a:r>
              <a:r>
                <a:rPr kumimoji="1" lang="en-US" altLang="ja-JP" sz="1400">
                  <a:latin typeface="BIZ UDPゴシック" panose="020B0400000000000000" pitchFamily="50" charset="-128"/>
                  <a:ea typeface="BIZ UDPゴシック" panose="020B0400000000000000" pitchFamily="50" charset="-128"/>
                </a:rPr>
                <a:t>GX</a:t>
              </a:r>
            </a:p>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防災・国土強靭化</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latin typeface="BIZ UDPゴシック" panose="020B0400000000000000" pitchFamily="50" charset="-128"/>
                  <a:ea typeface="BIZ UDPゴシック" panose="020B0400000000000000" pitchFamily="50" charset="-128"/>
                </a:rPr>
                <a:t>創薬・先端医療</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フュージョンエネルギー</a:t>
              </a:r>
              <a:endParaRPr kumimoji="1" lang="en-US" altLang="ja-JP" sz="1400">
                <a:latin typeface="BIZ UDPゴシック" panose="020B0400000000000000" pitchFamily="50" charset="-128"/>
                <a:ea typeface="BIZ UDPゴシック" panose="020B0400000000000000" pitchFamily="50" charset="-128"/>
              </a:endParaRPr>
            </a:p>
            <a:p>
              <a:pPr defTabSz="1733550">
                <a:lnSpc>
                  <a:spcPct val="80000"/>
                </a:lnSpc>
                <a:spcBef>
                  <a:spcPct val="0"/>
                </a:spcBef>
                <a:spcAft>
                  <a:spcPct val="35000"/>
                </a:spcAft>
                <a:defRPr/>
              </a:pPr>
              <a:r>
                <a:rPr kumimoji="1" lang="ja-JP" altLang="en-US" sz="1400">
                  <a:solidFill>
                    <a:schemeClr val="tx1"/>
                  </a:solidFill>
                  <a:latin typeface="BIZ UDPゴシック" panose="020B0400000000000000" pitchFamily="50" charset="-128"/>
                  <a:ea typeface="BIZ UDPゴシック" panose="020B0400000000000000" pitchFamily="50" charset="-128"/>
                </a:rPr>
                <a:t>デジタル・サイバーセキュリティ</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05702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D3AEC-DD07-A8A0-C8C0-913A7D3CB060}"/>
            </a:ext>
          </a:extLst>
        </p:cNvPr>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302AA60-01F8-9328-B576-0DACBA275B7B}"/>
              </a:ext>
            </a:extLst>
          </p:cNvPr>
          <p:cNvSpPr txBox="1"/>
          <p:nvPr/>
        </p:nvSpPr>
        <p:spPr>
          <a:xfrm>
            <a:off x="353642" y="-209675"/>
            <a:ext cx="11718196" cy="790473"/>
          </a:xfrm>
          <a:prstGeom prst="rect">
            <a:avLst/>
          </a:prstGeom>
          <a:noFill/>
        </p:spPr>
        <p:txBody>
          <a:bodyPr wrap="square" rtlCol="0" anchor="ctr" anchorCtr="0">
            <a:spAutoFit/>
          </a:bodyPr>
          <a:lstStyle/>
          <a:p>
            <a:pPr>
              <a:lnSpc>
                <a:spcPct val="200000"/>
              </a:lnSpc>
              <a:defRPr/>
            </a:pPr>
            <a:r>
              <a:rPr lang="ja-JP" altLang="en-US" sz="2800" b="1" spc="100">
                <a:latin typeface="BIZ UDPゴシック" panose="020B0400000000000000" pitchFamily="50" charset="-128"/>
                <a:ea typeface="BIZ UDPゴシック" panose="020B0400000000000000" pitchFamily="50" charset="-128"/>
              </a:rPr>
              <a:t>次世代モビリティ（プロジェクト）</a:t>
            </a:r>
            <a:endParaRPr lang="en-US" altLang="ja-JP" sz="2800" b="1" spc="100">
              <a:latin typeface="BIZ UDPゴシック" panose="020B0400000000000000" pitchFamily="50" charset="-128"/>
              <a:ea typeface="BIZ UDPゴシック" panose="020B0400000000000000" pitchFamily="50" charset="-128"/>
            </a:endParaRPr>
          </a:p>
        </p:txBody>
      </p:sp>
      <p:sp>
        <p:nvSpPr>
          <p:cNvPr id="9" name="楕円 8">
            <a:extLst>
              <a:ext uri="{FF2B5EF4-FFF2-40B4-BE49-F238E27FC236}">
                <a16:creationId xmlns:a16="http://schemas.microsoft.com/office/drawing/2014/main" id="{740D6CB3-0D9D-B84F-97F6-589C560BFF31}"/>
              </a:ext>
            </a:extLst>
          </p:cNvPr>
          <p:cNvSpPr/>
          <p:nvPr/>
        </p:nvSpPr>
        <p:spPr>
          <a:xfrm>
            <a:off x="409501" y="967234"/>
            <a:ext cx="3067613" cy="3067613"/>
          </a:xfrm>
          <a:prstGeom prst="ellipse">
            <a:avLst/>
          </a:prstGeom>
          <a:solidFill>
            <a:srgbClr val="5B9BD5">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698E6A8E-79F3-5B76-DA3F-CDBA6FB22612}"/>
              </a:ext>
            </a:extLst>
          </p:cNvPr>
          <p:cNvSpPr/>
          <p:nvPr/>
        </p:nvSpPr>
        <p:spPr>
          <a:xfrm>
            <a:off x="5223265" y="967234"/>
            <a:ext cx="6540885" cy="5501938"/>
          </a:xfrm>
          <a:custGeom>
            <a:avLst/>
            <a:gdLst>
              <a:gd name="csX0" fmla="*/ 0 w 6540885"/>
              <a:gd name="csY0" fmla="*/ 0 h 5501938"/>
              <a:gd name="csX1" fmla="*/ 4531899 w 6540885"/>
              <a:gd name="csY1" fmla="*/ 0 h 5501938"/>
              <a:gd name="csX2" fmla="*/ 4531899 w 6540885"/>
              <a:gd name="csY2" fmla="*/ 1590762 h 5501938"/>
              <a:gd name="csX3" fmla="*/ 6540885 w 6540885"/>
              <a:gd name="csY3" fmla="*/ 1590762 h 5501938"/>
              <a:gd name="csX4" fmla="*/ 6540885 w 6540885"/>
              <a:gd name="csY4" fmla="*/ 5501938 h 5501938"/>
              <a:gd name="csX5" fmla="*/ 2008986 w 6540885"/>
              <a:gd name="csY5" fmla="*/ 5501938 h 5501938"/>
              <a:gd name="csX6" fmla="*/ 2008986 w 6540885"/>
              <a:gd name="csY6" fmla="*/ 3911176 h 5501938"/>
              <a:gd name="csX7" fmla="*/ 0 w 6540885"/>
              <a:gd name="csY7" fmla="*/ 3911176 h 55019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6540885" h="5501938">
                <a:moveTo>
                  <a:pt x="0" y="0"/>
                </a:moveTo>
                <a:lnTo>
                  <a:pt x="4531899" y="0"/>
                </a:lnTo>
                <a:lnTo>
                  <a:pt x="4531899" y="1590762"/>
                </a:lnTo>
                <a:lnTo>
                  <a:pt x="6540885" y="1590762"/>
                </a:lnTo>
                <a:lnTo>
                  <a:pt x="6540885" y="5501938"/>
                </a:lnTo>
                <a:lnTo>
                  <a:pt x="2008986" y="5501938"/>
                </a:lnTo>
                <a:lnTo>
                  <a:pt x="2008986" y="3911176"/>
                </a:lnTo>
                <a:lnTo>
                  <a:pt x="0" y="3911176"/>
                </a:lnTo>
                <a:close/>
              </a:path>
            </a:pathLst>
          </a:custGeom>
          <a:solidFill>
            <a:srgbClr val="5B9BD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05DCEC5-71BA-EE49-7E6B-54DE2F3C9F16}"/>
              </a:ext>
            </a:extLst>
          </p:cNvPr>
          <p:cNvSpPr txBox="1"/>
          <p:nvPr/>
        </p:nvSpPr>
        <p:spPr>
          <a:xfrm>
            <a:off x="389178" y="925597"/>
            <a:ext cx="2986884" cy="461665"/>
          </a:xfrm>
          <a:prstGeom prst="rect">
            <a:avLst/>
          </a:prstGeom>
          <a:noFill/>
        </p:spPr>
        <p:txBody>
          <a:bodyPr wrap="square" rtlCol="0">
            <a:spAutoFit/>
          </a:bodyPr>
          <a:lstStyle/>
          <a:p>
            <a:r>
              <a:rPr kumimoji="1" lang="ja-JP" altLang="en-US" sz="2400" b="1">
                <a:latin typeface="BIZ UDPゴシック" panose="020B0400000000000000" pitchFamily="50" charset="-128"/>
                <a:ea typeface="BIZ UDPゴシック" panose="020B0400000000000000" pitchFamily="50" charset="-128"/>
              </a:rPr>
              <a:t>プロジェクトリーダー</a:t>
            </a:r>
            <a:endParaRPr kumimoji="1" lang="ja-JP" altLang="en-US" sz="2000" b="1">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6988167-27BD-5D41-8BA6-EB519395DDED}"/>
              </a:ext>
            </a:extLst>
          </p:cNvPr>
          <p:cNvSpPr txBox="1"/>
          <p:nvPr/>
        </p:nvSpPr>
        <p:spPr>
          <a:xfrm>
            <a:off x="483897" y="2255253"/>
            <a:ext cx="2906314" cy="584775"/>
          </a:xfrm>
          <a:prstGeom prst="rect">
            <a:avLst/>
          </a:prstGeom>
          <a:solidFill>
            <a:schemeClr val="bg1"/>
          </a:solidFill>
          <a:effectLst>
            <a:softEdge rad="63500"/>
          </a:effectLst>
        </p:spPr>
        <p:txBody>
          <a:bodyPr wrap="square">
            <a:spAutoFit/>
          </a:bodyPr>
          <a:lstStyle/>
          <a:p>
            <a:pPr algn="ctr" defTabSz="1733550">
              <a:lnSpc>
                <a:spcPct val="80000"/>
              </a:lnSpc>
              <a:spcBef>
                <a:spcPct val="0"/>
              </a:spcBef>
              <a:spcAft>
                <a:spcPct val="35000"/>
              </a:spcAft>
              <a:defRPr/>
            </a:pPr>
            <a:r>
              <a:rPr kumimoji="1" lang="ja-JP" altLang="en-US" sz="2000" b="1" dirty="0">
                <a:solidFill>
                  <a:schemeClr val="tx1"/>
                </a:solidFill>
                <a:latin typeface="BIZ UDPゴシック" panose="020B0400000000000000" pitchFamily="50" charset="-128"/>
                <a:ea typeface="BIZ UDPゴシック" panose="020B0400000000000000" pitchFamily="50" charset="-128"/>
              </a:rPr>
              <a:t>プロジェクトリーダーは配置しない</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9276C05-0E89-264E-3184-2680BF22B7ED}"/>
              </a:ext>
            </a:extLst>
          </p:cNvPr>
          <p:cNvSpPr txBox="1"/>
          <p:nvPr/>
        </p:nvSpPr>
        <p:spPr>
          <a:xfrm>
            <a:off x="358322" y="4102208"/>
            <a:ext cx="4456929" cy="2614883"/>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ja-JP" altLang="en-US" sz="1600" dirty="0">
                <a:latin typeface="BIZ UDPゴシック" panose="020B0400000000000000" pitchFamily="50" charset="-128"/>
                <a:ea typeface="BIZ UDPゴシック" panose="020B0400000000000000" pitchFamily="50" charset="-128"/>
              </a:rPr>
              <a:t>次世代モビリティ分野では、官民協議体であるラウンドテーブルによりロードマップと将来ビジョンを共有済。</a:t>
            </a:r>
            <a:endParaRPr lang="en-US" altLang="ja-JP" sz="1600" dirty="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p"/>
            </a:pPr>
            <a:r>
              <a:rPr lang="ja-JP" altLang="en-US" sz="1600" dirty="0">
                <a:latin typeface="BIZ UDPゴシック" panose="020B0400000000000000" pitchFamily="50" charset="-128"/>
                <a:ea typeface="BIZ UDPゴシック" panose="020B0400000000000000" pitchFamily="50" charset="-128"/>
              </a:rPr>
              <a:t>民間主導で事業化・実装の動きが進展しているため、現時点では</a:t>
            </a:r>
            <a:r>
              <a:rPr lang="ja-JP" altLang="en-US" sz="1600" b="1" u="sng" dirty="0">
                <a:latin typeface="BIZ UDPゴシック" panose="020B0400000000000000" pitchFamily="50" charset="-128"/>
                <a:ea typeface="BIZ UDPゴシック" panose="020B0400000000000000" pitchFamily="50" charset="-128"/>
              </a:rPr>
              <a:t>プロジェクトリーダーは設置せず</a:t>
            </a:r>
            <a:r>
              <a:rPr lang="ja-JP" altLang="en-US" sz="1600" dirty="0">
                <a:latin typeface="BIZ UDPゴシック" panose="020B0400000000000000" pitchFamily="50" charset="-128"/>
                <a:ea typeface="BIZ UDPゴシック" panose="020B0400000000000000" pitchFamily="50" charset="-128"/>
              </a:rPr>
              <a:t>、民間主導の動きが着実に実装されるよう支援していく。</a:t>
            </a:r>
          </a:p>
        </p:txBody>
      </p:sp>
      <p:sp>
        <p:nvSpPr>
          <p:cNvPr id="20" name="テキスト ボックス 19">
            <a:extLst>
              <a:ext uri="{FF2B5EF4-FFF2-40B4-BE49-F238E27FC236}">
                <a16:creationId xmlns:a16="http://schemas.microsoft.com/office/drawing/2014/main" id="{86BD1F34-2E16-453B-572D-4C0B2C50CE28}"/>
              </a:ext>
            </a:extLst>
          </p:cNvPr>
          <p:cNvSpPr txBox="1"/>
          <p:nvPr/>
        </p:nvSpPr>
        <p:spPr>
          <a:xfrm>
            <a:off x="5143182" y="749522"/>
            <a:ext cx="6617348" cy="1183722"/>
          </a:xfrm>
          <a:prstGeom prst="rect">
            <a:avLst/>
          </a:prstGeom>
          <a:noFill/>
        </p:spPr>
        <p:txBody>
          <a:bodyPr wrap="square">
            <a:spAutoFit/>
          </a:bodyPr>
          <a:lstStyle/>
          <a:p>
            <a:r>
              <a:rPr lang="ja-JP" altLang="en-US" sz="2400" b="1" spc="100" dirty="0">
                <a:solidFill>
                  <a:srgbClr val="000000"/>
                </a:solidFill>
                <a:latin typeface="BIZ UDPゴシック" panose="020B0400000000000000" pitchFamily="50" charset="-128"/>
                <a:ea typeface="BIZ UDPゴシック" panose="020B0400000000000000" pitchFamily="50" charset="-128"/>
              </a:rPr>
              <a:t>プロジェクト</a:t>
            </a:r>
            <a:endParaRPr lang="en-US" altLang="ja-JP" sz="2000" b="1" spc="100" dirty="0">
              <a:solidFill>
                <a:srgbClr val="0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800" spc="100" dirty="0">
                <a:solidFill>
                  <a:srgbClr val="000000"/>
                </a:solidFill>
                <a:latin typeface="BIZ UDPゴシック" panose="020B0400000000000000" pitchFamily="50" charset="-128"/>
                <a:ea typeface="BIZ UDPゴシック" panose="020B0400000000000000" pitchFamily="50" charset="-128"/>
              </a:rPr>
              <a:t>　</a:t>
            </a:r>
            <a:r>
              <a:rPr lang="ja-JP" altLang="en-US" sz="1600" b="1" u="heavy" spc="100" dirty="0">
                <a:solidFill>
                  <a:srgbClr val="0070C0"/>
                </a:solidFill>
                <a:uFill>
                  <a:solidFill>
                    <a:srgbClr val="0070C0"/>
                  </a:solidFill>
                </a:uFill>
                <a:latin typeface="BIZ UDPゴシック" panose="020B0400000000000000" pitchFamily="50" charset="-128"/>
                <a:ea typeface="BIZ UDPゴシック" panose="020B0400000000000000" pitchFamily="50" charset="-128"/>
              </a:rPr>
              <a:t>空飛ぶクルマの商用運航に向けた取組</a:t>
            </a:r>
            <a:endParaRPr lang="en-US" altLang="ja-JP" sz="1600" b="1" u="heavy" spc="100" dirty="0">
              <a:solidFill>
                <a:srgbClr val="0070C0"/>
              </a:solidFill>
              <a:uFill>
                <a:solidFill>
                  <a:srgbClr val="0070C0"/>
                </a:solidFill>
              </a:uFill>
              <a:latin typeface="BIZ UDPゴシック" panose="020B0400000000000000" pitchFamily="50" charset="-128"/>
              <a:ea typeface="BIZ UDPゴシック" panose="020B0400000000000000" pitchFamily="50" charset="-128"/>
            </a:endParaRPr>
          </a:p>
          <a:p>
            <a:pPr marL="161925">
              <a:lnSpc>
                <a:spcPct val="150000"/>
              </a:lnSpc>
            </a:pPr>
            <a:r>
              <a:rPr lang="ja-JP" altLang="en-US" sz="1600" dirty="0">
                <a:latin typeface="BIZ UDPゴシック" panose="020B0400000000000000" pitchFamily="50" charset="-128"/>
                <a:ea typeface="BIZ UDPゴシック" panose="020B0400000000000000" pitchFamily="50" charset="-128"/>
              </a:rPr>
              <a:t> 運航や離着陸場の運営にかかる事業の安定と成長に資する取組</a:t>
            </a:r>
            <a:endParaRPr lang="ja-JP" altLang="en-US" sz="1600" strike="sngStrike" dirty="0">
              <a:solidFill>
                <a:srgbClr val="FF0000"/>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76BEE6E4-01F3-76B8-8A04-BF5C6C7119DE}"/>
              </a:ext>
            </a:extLst>
          </p:cNvPr>
          <p:cNvSpPr txBox="1"/>
          <p:nvPr/>
        </p:nvSpPr>
        <p:spPr>
          <a:xfrm>
            <a:off x="5143182" y="2120416"/>
            <a:ext cx="6434996" cy="2334678"/>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選定理由</a:t>
            </a:r>
            <a:endParaRPr lang="en-US" altLang="ja-JP" sz="2000" b="1" dirty="0">
              <a:latin typeface="BIZ UDPゴシック" panose="020B0400000000000000" pitchFamily="50" charset="-128"/>
              <a:ea typeface="BIZ UDPゴシック" panose="020B0400000000000000" pitchFamily="50" charset="-128"/>
            </a:endParaRPr>
          </a:p>
          <a:p>
            <a:pPr marL="447675" indent="-285750">
              <a:lnSpc>
                <a:spcPts val="25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大阪・関西万博で国内初となる複数機対応のバーティポート設置に加え、世界初の複数機によるデモフライトを実施し、運用ノウハウと社会受容性が向上。</a:t>
            </a:r>
            <a:endParaRPr lang="en-US" altLang="ja-JP" sz="1600" dirty="0">
              <a:latin typeface="BIZ UDPゴシック" panose="020B0400000000000000" pitchFamily="50" charset="-128"/>
              <a:ea typeface="BIZ UDPゴシック" panose="020B0400000000000000" pitchFamily="50" charset="-128"/>
            </a:endParaRPr>
          </a:p>
          <a:p>
            <a:pPr marL="447675" indent="-285750">
              <a:lnSpc>
                <a:spcPts val="25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その成果を活かし、関西における社会実装・普及を推進したい。</a:t>
            </a:r>
            <a:endParaRPr lang="en-US" altLang="ja-JP" sz="1600" dirty="0">
              <a:latin typeface="BIZ UDPゴシック" panose="020B0400000000000000" pitchFamily="50" charset="-128"/>
              <a:ea typeface="BIZ UDPゴシック" panose="020B0400000000000000" pitchFamily="50" charset="-128"/>
            </a:endParaRPr>
          </a:p>
          <a:p>
            <a:pPr marL="447675" indent="-285750">
              <a:lnSpc>
                <a:spcPts val="25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万博後も実装・普及に向け、積極的な取り組みを示すことで、企業参入や投資を呼び込み、産業発展につなげる。</a:t>
            </a:r>
          </a:p>
        </p:txBody>
      </p:sp>
      <p:sp>
        <p:nvSpPr>
          <p:cNvPr id="22" name="テキスト ボックス 21">
            <a:extLst>
              <a:ext uri="{FF2B5EF4-FFF2-40B4-BE49-F238E27FC236}">
                <a16:creationId xmlns:a16="http://schemas.microsoft.com/office/drawing/2014/main" id="{A9441F85-49F3-7C6B-7353-C4C3EF75050C}"/>
              </a:ext>
            </a:extLst>
          </p:cNvPr>
          <p:cNvSpPr txBox="1"/>
          <p:nvPr/>
        </p:nvSpPr>
        <p:spPr>
          <a:xfrm>
            <a:off x="5143181" y="4623879"/>
            <a:ext cx="6434997" cy="2014078"/>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支援方針</a:t>
            </a:r>
            <a:endParaRPr lang="en-US" altLang="ja-JP" sz="2400" b="1" dirty="0">
              <a:latin typeface="BIZ UDPゴシック" panose="020B0400000000000000" pitchFamily="50" charset="-128"/>
              <a:ea typeface="BIZ UDPゴシック" panose="020B0400000000000000" pitchFamily="50" charset="-128"/>
            </a:endParaRPr>
          </a:p>
          <a:p>
            <a:pPr marL="285750" indent="-285750">
              <a:lnSpc>
                <a:spcPts val="25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次世代モビリティ実務者会合</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関経連</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を母体に、事業者、行政等が参加する推進体制を新たに構築。</a:t>
            </a:r>
            <a:endParaRPr lang="en-US" altLang="ja-JP" sz="1600" dirty="0">
              <a:latin typeface="BIZ UDPゴシック" panose="020B0400000000000000" pitchFamily="50" charset="-128"/>
              <a:ea typeface="BIZ UDPゴシック" panose="020B0400000000000000" pitchFamily="50" charset="-128"/>
            </a:endParaRPr>
          </a:p>
          <a:p>
            <a:pPr marL="285750" indent="-285750">
              <a:lnSpc>
                <a:spcPts val="25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それぞれのプロジェクトの進捗を踏まえ、プロジェクトを推進する上での課題等を「未来創造会議」にて集約し、政府要望等につなげていくとともに、社会受容性の向上等に関西が一体となって取り組む。</a:t>
            </a:r>
          </a:p>
        </p:txBody>
      </p:sp>
    </p:spTree>
    <p:extLst>
      <p:ext uri="{BB962C8B-B14F-4D97-AF65-F5344CB8AC3E}">
        <p14:creationId xmlns:p14="http://schemas.microsoft.com/office/powerpoint/2010/main" val="215912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A614E-D9A1-9456-68F1-9FC1C5531F2E}"/>
            </a:ext>
          </a:extLst>
        </p:cNvPr>
        <p:cNvGrpSpPr/>
        <p:nvPr/>
      </p:nvGrpSpPr>
      <p:grpSpPr>
        <a:xfrm>
          <a:off x="0" y="0"/>
          <a:ext cx="0" cy="0"/>
          <a:chOff x="0" y="0"/>
          <a:chExt cx="0" cy="0"/>
        </a:xfrm>
      </p:grpSpPr>
      <p:sp>
        <p:nvSpPr>
          <p:cNvPr id="79" name="四角形: 角を丸くする 78">
            <a:extLst>
              <a:ext uri="{FF2B5EF4-FFF2-40B4-BE49-F238E27FC236}">
                <a16:creationId xmlns:a16="http://schemas.microsoft.com/office/drawing/2014/main" id="{95D2CD42-58DC-B847-6CF8-1E50EEC3C68E}"/>
              </a:ext>
            </a:extLst>
          </p:cNvPr>
          <p:cNvSpPr/>
          <p:nvPr/>
        </p:nvSpPr>
        <p:spPr>
          <a:xfrm>
            <a:off x="-6660" y="3681021"/>
            <a:ext cx="12192000" cy="3176981"/>
          </a:xfrm>
          <a:prstGeom prst="roundRect">
            <a:avLst>
              <a:gd name="adj" fmla="val 0"/>
            </a:avLst>
          </a:prstGeom>
          <a:solidFill>
            <a:srgbClr val="5B9BD5">
              <a:alpha val="10196"/>
            </a:srgbClr>
          </a:solidFill>
          <a:ln>
            <a:solidFill>
              <a:srgbClr val="70AD47">
                <a:alpha val="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7" name="矢印: 二方向 76">
            <a:extLst>
              <a:ext uri="{FF2B5EF4-FFF2-40B4-BE49-F238E27FC236}">
                <a16:creationId xmlns:a16="http://schemas.microsoft.com/office/drawing/2014/main" id="{5035BC3C-8D9C-7617-7C04-2112052EB574}"/>
              </a:ext>
            </a:extLst>
          </p:cNvPr>
          <p:cNvSpPr/>
          <p:nvPr/>
        </p:nvSpPr>
        <p:spPr>
          <a:xfrm>
            <a:off x="10570929" y="2554017"/>
            <a:ext cx="808632" cy="754471"/>
          </a:xfrm>
          <a:prstGeom prst="leftUpArrow">
            <a:avLst>
              <a:gd name="adj1" fmla="val 25000"/>
              <a:gd name="adj2" fmla="val 25000"/>
              <a:gd name="adj3" fmla="val 17173"/>
            </a:avLst>
          </a:prstGeom>
          <a:solidFill>
            <a:srgbClr val="5B9BD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矢印: 下 52">
            <a:extLst>
              <a:ext uri="{FF2B5EF4-FFF2-40B4-BE49-F238E27FC236}">
                <a16:creationId xmlns:a16="http://schemas.microsoft.com/office/drawing/2014/main" id="{1EBF717C-A66A-4C39-CCE7-30EDD01AE819}"/>
              </a:ext>
            </a:extLst>
          </p:cNvPr>
          <p:cNvSpPr/>
          <p:nvPr/>
        </p:nvSpPr>
        <p:spPr>
          <a:xfrm>
            <a:off x="1035225" y="2367885"/>
            <a:ext cx="527135" cy="838941"/>
          </a:xfrm>
          <a:prstGeom prst="downArrow">
            <a:avLst>
              <a:gd name="adj1" fmla="val 50000"/>
              <a:gd name="adj2" fmla="val 29592"/>
            </a:avLst>
          </a:prstGeom>
          <a:solidFill>
            <a:srgbClr val="F6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aphicFrame>
        <p:nvGraphicFramePr>
          <p:cNvPr id="2" name="表 5">
            <a:extLst>
              <a:ext uri="{FF2B5EF4-FFF2-40B4-BE49-F238E27FC236}">
                <a16:creationId xmlns:a16="http://schemas.microsoft.com/office/drawing/2014/main" id="{1702BD85-1A2E-F002-2662-8631B64B6C6A}"/>
              </a:ext>
            </a:extLst>
          </p:cNvPr>
          <p:cNvGraphicFramePr>
            <a:graphicFrameLocks noGrp="1"/>
          </p:cNvGraphicFramePr>
          <p:nvPr>
            <p:extLst>
              <p:ext uri="{D42A27DB-BD31-4B8C-83A1-F6EECF244321}">
                <p14:modId xmlns:p14="http://schemas.microsoft.com/office/powerpoint/2010/main" val="177863151"/>
              </p:ext>
            </p:extLst>
          </p:nvPr>
        </p:nvGraphicFramePr>
        <p:xfrm>
          <a:off x="566272" y="4151318"/>
          <a:ext cx="11296600" cy="2468471"/>
        </p:xfrm>
        <a:graphic>
          <a:graphicData uri="http://schemas.openxmlformats.org/drawingml/2006/table">
            <a:tbl>
              <a:tblPr firstRow="1" bandRow="1">
                <a:tableStyleId>{5940675A-B579-460E-94D1-54222C63F5DA}</a:tableStyleId>
              </a:tblPr>
              <a:tblGrid>
                <a:gridCol w="804768">
                  <a:extLst>
                    <a:ext uri="{9D8B030D-6E8A-4147-A177-3AD203B41FA5}">
                      <a16:colId xmlns:a16="http://schemas.microsoft.com/office/drawing/2014/main" val="3447954223"/>
                    </a:ext>
                  </a:extLst>
                </a:gridCol>
                <a:gridCol w="4286810">
                  <a:extLst>
                    <a:ext uri="{9D8B030D-6E8A-4147-A177-3AD203B41FA5}">
                      <a16:colId xmlns:a16="http://schemas.microsoft.com/office/drawing/2014/main" val="3604138036"/>
                    </a:ext>
                  </a:extLst>
                </a:gridCol>
                <a:gridCol w="2181250">
                  <a:extLst>
                    <a:ext uri="{9D8B030D-6E8A-4147-A177-3AD203B41FA5}">
                      <a16:colId xmlns:a16="http://schemas.microsoft.com/office/drawing/2014/main" val="896318251"/>
                    </a:ext>
                  </a:extLst>
                </a:gridCol>
                <a:gridCol w="4023772">
                  <a:extLst>
                    <a:ext uri="{9D8B030D-6E8A-4147-A177-3AD203B41FA5}">
                      <a16:colId xmlns:a16="http://schemas.microsoft.com/office/drawing/2014/main" val="1670765050"/>
                    </a:ext>
                  </a:extLst>
                </a:gridCol>
              </a:tblGrid>
              <a:tr h="586445">
                <a:tc>
                  <a:txBody>
                    <a:bodyPr/>
                    <a:lstStyle/>
                    <a:p>
                      <a:endParaRPr kumimoji="1" lang="ja-JP" altLang="en-US"/>
                    </a:p>
                  </a:txBody>
                  <a:tcPr>
                    <a:noFill/>
                  </a:tcPr>
                </a:tc>
                <a:tc>
                  <a:txBody>
                    <a:bodyPr/>
                    <a:lstStyle/>
                    <a:p>
                      <a:endParaRPr kumimoji="1" lang="ja-JP" altLang="en-US"/>
                    </a:p>
                  </a:txBody>
                  <a:tcPr>
                    <a:lnR w="12700" cap="flat" cmpd="sng" algn="ctr">
                      <a:solidFill>
                        <a:schemeClr val="tx1"/>
                      </a:solidFill>
                      <a:prstDash val="sysDot"/>
                      <a:round/>
                      <a:headEnd type="none" w="med" len="med"/>
                      <a:tailEnd type="none" w="med" len="med"/>
                    </a:lnR>
                    <a:noFill/>
                  </a:tcPr>
                </a:tc>
                <a:tc>
                  <a:txBody>
                    <a:bodyPr/>
                    <a:lstStyle/>
                    <a:p>
                      <a:endParaRPr kumimoji="1" lang="ja-JP" alt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noFill/>
                  </a:tcPr>
                </a:tc>
                <a:tc>
                  <a:txBody>
                    <a:bodyPr/>
                    <a:lstStyle/>
                    <a:p>
                      <a:endParaRPr kumimoji="1" lang="ja-JP" altLang="en-US"/>
                    </a:p>
                  </a:txBody>
                  <a:tcPr>
                    <a:lnL w="12700" cap="flat" cmpd="sng" algn="ctr">
                      <a:solidFill>
                        <a:schemeClr val="tx1"/>
                      </a:solidFill>
                      <a:prstDash val="sysDot"/>
                      <a:round/>
                      <a:headEnd type="none" w="med" len="med"/>
                      <a:tailEnd type="none" w="med" len="med"/>
                    </a:lnL>
                    <a:noFill/>
                  </a:tcPr>
                </a:tc>
                <a:extLst>
                  <a:ext uri="{0D108BD9-81ED-4DB2-BD59-A6C34878D82A}">
                    <a16:rowId xmlns:a16="http://schemas.microsoft.com/office/drawing/2014/main" val="1992635549"/>
                  </a:ext>
                </a:extLst>
              </a:tr>
              <a:tr h="699771">
                <a:tc>
                  <a:txBody>
                    <a:bodyPr/>
                    <a:lstStyle/>
                    <a:p>
                      <a:endParaRPr kumimoji="1" lang="ja-JP" altLang="en-US"/>
                    </a:p>
                  </a:txBody>
                  <a:tcPr>
                    <a:lnB w="12700" cap="flat" cmpd="sng" algn="ctr">
                      <a:solidFill>
                        <a:schemeClr val="tx1"/>
                      </a:solidFill>
                      <a:prstDash val="sysDot"/>
                      <a:round/>
                      <a:headEnd type="none" w="med" len="med"/>
                      <a:tailEnd type="none" w="med" len="med"/>
                    </a:lnB>
                    <a:noFill/>
                  </a:tcPr>
                </a:tc>
                <a:tc>
                  <a:txBody>
                    <a:bodyPr/>
                    <a:lstStyle/>
                    <a:p>
                      <a:endParaRPr kumimoji="1" lang="ja-JP" altLang="en-US"/>
                    </a:p>
                  </a:txBody>
                  <a:tcP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endParaRPr kumimoji="1" lang="ja-JP" alt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endParaRPr kumimoji="1" lang="ja-JP" altLang="en-US"/>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648652758"/>
                  </a:ext>
                </a:extLst>
              </a:tr>
              <a:tr h="526473">
                <a:tc>
                  <a:txBody>
                    <a:bodyPr/>
                    <a:lstStyle/>
                    <a:p>
                      <a:endParaRPr kumimoji="1" lang="ja-JP" alt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kumimoji="1" lang="ja-JP" altLang="en-US"/>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569946442"/>
                  </a:ext>
                </a:extLst>
              </a:tr>
              <a:tr h="655782">
                <a:tc>
                  <a:txBody>
                    <a:bodyPr/>
                    <a:lstStyle/>
                    <a:p>
                      <a:endParaRPr kumimoji="1" lang="ja-JP" altLang="en-US"/>
                    </a:p>
                  </a:txBody>
                  <a:tcPr>
                    <a:lnT w="12700" cap="flat" cmpd="sng" algn="ctr">
                      <a:solidFill>
                        <a:schemeClr val="tx1"/>
                      </a:solidFill>
                      <a:prstDash val="sysDot"/>
                      <a:round/>
                      <a:headEnd type="none" w="med" len="med"/>
                      <a:tailEnd type="none" w="med" len="med"/>
                    </a:lnT>
                    <a:noFill/>
                  </a:tcPr>
                </a:tc>
                <a:tc>
                  <a:txBody>
                    <a:bodyPr/>
                    <a:lstStyle/>
                    <a:p>
                      <a:endParaRPr kumimoji="1" lang="ja-JP" altLang="en-US" dirty="0"/>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endParaRPr kumimoji="1" lang="ja-JP" alt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endParaRPr kumimoji="1" lang="ja-JP" altLang="en-US" dirty="0"/>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3221563622"/>
                  </a:ext>
                </a:extLst>
              </a:tr>
            </a:tbl>
          </a:graphicData>
        </a:graphic>
      </p:graphicFrame>
      <p:sp>
        <p:nvSpPr>
          <p:cNvPr id="26" name="テキスト ボックス 25">
            <a:extLst>
              <a:ext uri="{FF2B5EF4-FFF2-40B4-BE49-F238E27FC236}">
                <a16:creationId xmlns:a16="http://schemas.microsoft.com/office/drawing/2014/main" id="{71E6112C-A5B1-1238-828E-713983566BEB}"/>
              </a:ext>
            </a:extLst>
          </p:cNvPr>
          <p:cNvSpPr txBox="1"/>
          <p:nvPr/>
        </p:nvSpPr>
        <p:spPr>
          <a:xfrm>
            <a:off x="353642" y="-209675"/>
            <a:ext cx="11718196" cy="790473"/>
          </a:xfrm>
          <a:prstGeom prst="rect">
            <a:avLst/>
          </a:prstGeom>
          <a:noFill/>
        </p:spPr>
        <p:txBody>
          <a:bodyPr wrap="square" rtlCol="0" anchor="ctr" anchorCtr="0">
            <a:spAutoFit/>
          </a:bodyPr>
          <a:lstStyle/>
          <a:p>
            <a:pPr>
              <a:lnSpc>
                <a:spcPct val="200000"/>
              </a:lnSpc>
              <a:defRPr/>
            </a:pPr>
            <a:r>
              <a:rPr lang="ja-JP" altLang="en-US" sz="2800" b="1" spc="100">
                <a:latin typeface="BIZ UDPゴシック" panose="020B0400000000000000" pitchFamily="50" charset="-128"/>
                <a:ea typeface="BIZ UDPゴシック" panose="020B0400000000000000" pitchFamily="50" charset="-128"/>
              </a:rPr>
              <a:t>次世代モビリティ（ロードマップ）</a:t>
            </a:r>
            <a:endParaRPr lang="en-US" altLang="ja-JP" sz="2800" b="1" spc="100">
              <a:latin typeface="BIZ UDPゴシック" panose="020B0400000000000000" pitchFamily="50" charset="-128"/>
              <a:ea typeface="BIZ UDPゴシック" panose="020B0400000000000000" pitchFamily="50" charset="-128"/>
            </a:endParaRPr>
          </a:p>
        </p:txBody>
      </p:sp>
      <p:sp>
        <p:nvSpPr>
          <p:cNvPr id="32" name="Rectangle 1">
            <a:extLst>
              <a:ext uri="{FF2B5EF4-FFF2-40B4-BE49-F238E27FC236}">
                <a16:creationId xmlns:a16="http://schemas.microsoft.com/office/drawing/2014/main" id="{258D1A5F-214F-E0E5-D012-FD49168F731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grpSp>
        <p:nvGrpSpPr>
          <p:cNvPr id="5" name="グループ化 4">
            <a:extLst>
              <a:ext uri="{FF2B5EF4-FFF2-40B4-BE49-F238E27FC236}">
                <a16:creationId xmlns:a16="http://schemas.microsoft.com/office/drawing/2014/main" id="{B4452410-53AC-04B5-B612-2C77242F5FE2}"/>
              </a:ext>
            </a:extLst>
          </p:cNvPr>
          <p:cNvGrpSpPr/>
          <p:nvPr/>
        </p:nvGrpSpPr>
        <p:grpSpPr>
          <a:xfrm>
            <a:off x="1389510" y="4165861"/>
            <a:ext cx="10428708" cy="279330"/>
            <a:chOff x="957052" y="3548345"/>
            <a:chExt cx="7725008" cy="362456"/>
          </a:xfrm>
        </p:grpSpPr>
        <p:sp>
          <p:nvSpPr>
            <p:cNvPr id="7" name="フリーフォーム: 図形 6">
              <a:extLst>
                <a:ext uri="{FF2B5EF4-FFF2-40B4-BE49-F238E27FC236}">
                  <a16:creationId xmlns:a16="http://schemas.microsoft.com/office/drawing/2014/main" id="{B637BFE4-D6BC-D41D-09E4-EDD140E0011C}"/>
                </a:ext>
              </a:extLst>
            </p:cNvPr>
            <p:cNvSpPr/>
            <p:nvPr/>
          </p:nvSpPr>
          <p:spPr>
            <a:xfrm>
              <a:off x="957052" y="3548345"/>
              <a:ext cx="3319302" cy="362453"/>
            </a:xfrm>
            <a:custGeom>
              <a:avLst/>
              <a:gdLst>
                <a:gd name="csX0" fmla="*/ 0 w 3327540"/>
                <a:gd name="csY0" fmla="*/ 0 h 373145"/>
                <a:gd name="csX1" fmla="*/ 3140968 w 3327540"/>
                <a:gd name="csY1" fmla="*/ 0 h 373145"/>
                <a:gd name="csX2" fmla="*/ 3327540 w 3327540"/>
                <a:gd name="csY2" fmla="*/ 186573 h 373145"/>
                <a:gd name="csX3" fmla="*/ 3140968 w 3327540"/>
                <a:gd name="csY3" fmla="*/ 373145 h 373145"/>
                <a:gd name="csX4" fmla="*/ 0 w 3327540"/>
                <a:gd name="csY4" fmla="*/ 373145 h 373145"/>
                <a:gd name="csX5" fmla="*/ 0 w 3327540"/>
                <a:gd name="csY5" fmla="*/ 0 h 373145"/>
              </a:gdLst>
              <a:ahLst/>
              <a:cxnLst>
                <a:cxn ang="0">
                  <a:pos x="csX0" y="csY0"/>
                </a:cxn>
                <a:cxn ang="0">
                  <a:pos x="csX1" y="csY1"/>
                </a:cxn>
                <a:cxn ang="0">
                  <a:pos x="csX2" y="csY2"/>
                </a:cxn>
                <a:cxn ang="0">
                  <a:pos x="csX3" y="csY3"/>
                </a:cxn>
                <a:cxn ang="0">
                  <a:pos x="csX4" y="csY4"/>
                </a:cxn>
                <a:cxn ang="0">
                  <a:pos x="csX5" y="csY5"/>
                </a:cxn>
              </a:cxnLst>
              <a:rect l="l" t="t" r="r" b="b"/>
              <a:pathLst>
                <a:path w="3327540" h="373145">
                  <a:moveTo>
                    <a:pt x="0" y="0"/>
                  </a:moveTo>
                  <a:lnTo>
                    <a:pt x="3140968" y="0"/>
                  </a:lnTo>
                  <a:lnTo>
                    <a:pt x="3327540" y="186573"/>
                  </a:lnTo>
                  <a:lnTo>
                    <a:pt x="3140968" y="373145"/>
                  </a:lnTo>
                  <a:lnTo>
                    <a:pt x="0" y="373145"/>
                  </a:lnTo>
                  <a:lnTo>
                    <a:pt x="0" y="0"/>
                  </a:lnTo>
                  <a:close/>
                </a:path>
              </a:pathLst>
            </a:custGeom>
            <a:solidFill>
              <a:schemeClr val="accent5">
                <a:lumMod val="60000"/>
                <a:lumOff val="40000"/>
              </a:schemeClr>
            </a:solidFill>
            <a:ln>
              <a:solidFill>
                <a:schemeClr val="bg1"/>
              </a:solidFill>
            </a:ln>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74676" tIns="37338" rIns="111955" bIns="37338" numCol="1" spcCol="1270" anchor="ctr" anchorCtr="0">
              <a:noAutofit/>
            </a:bodyPr>
            <a:lstStyle/>
            <a:p>
              <a:pPr algn="ctr" defTabSz="622300">
                <a:lnSpc>
                  <a:spcPts val="1300"/>
                </a:lnSpc>
                <a:spcBef>
                  <a:spcPct val="0"/>
                </a:spcBef>
              </a:pPr>
              <a:r>
                <a:rPr lang="ja-JP" altLang="en-US" sz="1200" b="1" dirty="0">
                  <a:solidFill>
                    <a:schemeClr val="bg1"/>
                  </a:solidFill>
                  <a:latin typeface="BIZ UDPゴシック" panose="020B0400000000000000" pitchFamily="50" charset="-128"/>
                  <a:ea typeface="BIZ UDPゴシック" panose="020B0400000000000000" pitchFamily="50" charset="-128"/>
                </a:rPr>
                <a:t>商用運航開始に向けた準備期間</a:t>
              </a:r>
              <a:r>
                <a:rPr lang="en-US" altLang="ja-JP" sz="1200" dirty="0">
                  <a:solidFill>
                    <a:schemeClr val="bg1"/>
                  </a:solidFill>
                  <a:latin typeface="BIZ UDPゴシック" panose="020B0400000000000000" pitchFamily="50" charset="-128"/>
                  <a:ea typeface="BIZ UDPゴシック" panose="020B0400000000000000" pitchFamily="50" charset="-128"/>
                </a:rPr>
                <a:t>(</a:t>
              </a:r>
              <a:r>
                <a:rPr lang="ja-JP" altLang="en-US" sz="1200" dirty="0">
                  <a:solidFill>
                    <a:schemeClr val="bg1"/>
                  </a:solidFill>
                  <a:latin typeface="BIZ UDPゴシック" panose="020B0400000000000000" pitchFamily="50" charset="-128"/>
                  <a:ea typeface="BIZ UDPゴシック" panose="020B0400000000000000" pitchFamily="50" charset="-128"/>
                </a:rPr>
                <a:t>～</a:t>
              </a:r>
              <a:r>
                <a:rPr lang="en-US" altLang="ja-JP" sz="1200" dirty="0">
                  <a:solidFill>
                    <a:schemeClr val="bg1"/>
                  </a:solidFill>
                  <a:latin typeface="BIZ UDPゴシック" panose="020B0400000000000000" pitchFamily="50" charset="-128"/>
                  <a:ea typeface="BIZ UDPゴシック" panose="020B0400000000000000" pitchFamily="50" charset="-128"/>
                </a:rPr>
                <a:t>2027</a:t>
              </a:r>
              <a:r>
                <a:rPr lang="ja-JP" altLang="en-US" sz="1200" dirty="0">
                  <a:solidFill>
                    <a:schemeClr val="bg1"/>
                  </a:solidFill>
                  <a:latin typeface="BIZ UDPゴシック" panose="020B0400000000000000" pitchFamily="50" charset="-128"/>
                  <a:ea typeface="BIZ UDPゴシック" panose="020B0400000000000000" pitchFamily="50" charset="-128"/>
                </a:rPr>
                <a:t>年）</a:t>
              </a:r>
            </a:p>
          </p:txBody>
        </p:sp>
        <p:sp>
          <p:nvSpPr>
            <p:cNvPr id="8" name="フリーフォーム: 図形 7">
              <a:extLst>
                <a:ext uri="{FF2B5EF4-FFF2-40B4-BE49-F238E27FC236}">
                  <a16:creationId xmlns:a16="http://schemas.microsoft.com/office/drawing/2014/main" id="{CC659A65-E560-EC1C-AB69-2F7B169B0D2F}"/>
                </a:ext>
              </a:extLst>
            </p:cNvPr>
            <p:cNvSpPr/>
            <p:nvPr/>
          </p:nvSpPr>
          <p:spPr>
            <a:xfrm>
              <a:off x="4041189" y="3548348"/>
              <a:ext cx="2245233" cy="362453"/>
            </a:xfrm>
            <a:custGeom>
              <a:avLst/>
              <a:gdLst>
                <a:gd name="csX0" fmla="*/ 0 w 3327540"/>
                <a:gd name="csY0" fmla="*/ 0 h 373145"/>
                <a:gd name="csX1" fmla="*/ 3140968 w 3327540"/>
                <a:gd name="csY1" fmla="*/ 0 h 373145"/>
                <a:gd name="csX2" fmla="*/ 3327540 w 3327540"/>
                <a:gd name="csY2" fmla="*/ 186573 h 373145"/>
                <a:gd name="csX3" fmla="*/ 3140968 w 3327540"/>
                <a:gd name="csY3" fmla="*/ 373145 h 373145"/>
                <a:gd name="csX4" fmla="*/ 0 w 3327540"/>
                <a:gd name="csY4" fmla="*/ 373145 h 373145"/>
                <a:gd name="csX5" fmla="*/ 186573 w 3327540"/>
                <a:gd name="csY5" fmla="*/ 186573 h 373145"/>
                <a:gd name="csX6" fmla="*/ 0 w 3327540"/>
                <a:gd name="csY6" fmla="*/ 0 h 37314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327540" h="373145">
                  <a:moveTo>
                    <a:pt x="0" y="0"/>
                  </a:moveTo>
                  <a:lnTo>
                    <a:pt x="3140968" y="0"/>
                  </a:lnTo>
                  <a:lnTo>
                    <a:pt x="3327540" y="186573"/>
                  </a:lnTo>
                  <a:lnTo>
                    <a:pt x="3140968" y="373145"/>
                  </a:lnTo>
                  <a:lnTo>
                    <a:pt x="0" y="373145"/>
                  </a:lnTo>
                  <a:lnTo>
                    <a:pt x="186573" y="186573"/>
                  </a:lnTo>
                  <a:lnTo>
                    <a:pt x="0" y="0"/>
                  </a:lnTo>
                  <a:close/>
                </a:path>
              </a:pathLst>
            </a:custGeom>
            <a:solidFill>
              <a:schemeClr val="accent5">
                <a:lumMod val="75000"/>
              </a:schemeClr>
            </a:solidFill>
            <a:ln>
              <a:solidFill>
                <a:schemeClr val="bg1"/>
              </a:solidFill>
            </a:ln>
          </p:spPr>
          <p:style>
            <a:lnRef idx="2">
              <a:schemeClr val="lt1">
                <a:hueOff val="0"/>
                <a:satOff val="0"/>
                <a:lumOff val="0"/>
                <a:alphaOff val="0"/>
              </a:schemeClr>
            </a:lnRef>
            <a:fillRef idx="1">
              <a:schemeClr val="accent1">
                <a:alpha val="90000"/>
                <a:hueOff val="0"/>
                <a:satOff val="0"/>
                <a:lumOff val="0"/>
                <a:alphaOff val="-13333"/>
              </a:schemeClr>
            </a:fillRef>
            <a:effectRef idx="0">
              <a:schemeClr val="accent1">
                <a:alpha val="90000"/>
                <a:hueOff val="0"/>
                <a:satOff val="0"/>
                <a:lumOff val="0"/>
                <a:alphaOff val="-13333"/>
              </a:schemeClr>
            </a:effectRef>
            <a:fontRef idx="minor">
              <a:schemeClr val="lt1"/>
            </a:fontRef>
          </p:style>
          <p:txBody>
            <a:bodyPr spcFirstLastPara="0" vert="horz" wrap="square" lIns="242580" tIns="37338" rIns="205241" bIns="37338" numCol="1" spcCol="1270" anchor="ctr" anchorCtr="0">
              <a:noAutofit/>
            </a:bodyPr>
            <a:lstStyle/>
            <a:p>
              <a:pPr marL="0" lvl="0" indent="0" algn="ctr" defTabSz="622300">
                <a:lnSpc>
                  <a:spcPct val="90000"/>
                </a:lnSpc>
                <a:spcBef>
                  <a:spcPct val="0"/>
                </a:spcBef>
                <a:spcAft>
                  <a:spcPct val="35000"/>
                </a:spcAft>
                <a:buNone/>
              </a:pPr>
              <a:r>
                <a:rPr lang="ja-JP" altLang="en-US" sz="1200" b="1" dirty="0">
                  <a:latin typeface="BIZ UDPゴシック" panose="020B0400000000000000" pitchFamily="50" charset="-128"/>
                  <a:ea typeface="BIZ UDPゴシック" panose="020B0400000000000000" pitchFamily="50" charset="-128"/>
                </a:rPr>
                <a:t>商用運航開始</a:t>
              </a:r>
              <a:r>
                <a:rPr kumimoji="1" lang="en-US" altLang="ja-JP" sz="1200" kern="1200" dirty="0">
                  <a:latin typeface="BIZ UDPゴシック" panose="020B0400000000000000" pitchFamily="50" charset="-128"/>
                  <a:ea typeface="BIZ UDPゴシック" panose="020B0400000000000000" pitchFamily="50" charset="-128"/>
                </a:rPr>
                <a:t>(</a:t>
              </a:r>
              <a:r>
                <a:rPr kumimoji="1" lang="ja-JP" altLang="en-US" sz="1200" kern="1200" dirty="0">
                  <a:latin typeface="BIZ UDPゴシック" panose="020B0400000000000000" pitchFamily="50" charset="-128"/>
                  <a:ea typeface="BIZ UDPゴシック" panose="020B0400000000000000" pitchFamily="50" charset="-128"/>
                </a:rPr>
                <a:t>～</a:t>
              </a:r>
              <a:r>
                <a:rPr kumimoji="1" lang="en-US" altLang="ja-JP" sz="1200" kern="1200" dirty="0">
                  <a:latin typeface="BIZ UDPゴシック" panose="020B0400000000000000" pitchFamily="50" charset="-128"/>
                  <a:ea typeface="BIZ UDPゴシック" panose="020B0400000000000000" pitchFamily="50" charset="-128"/>
                </a:rPr>
                <a:t>2030</a:t>
              </a:r>
              <a:r>
                <a:rPr kumimoji="1" lang="ja-JP" altLang="en-US" sz="1200" kern="1200" dirty="0">
                  <a:latin typeface="BIZ UDPゴシック" panose="020B0400000000000000" pitchFamily="50" charset="-128"/>
                  <a:ea typeface="BIZ UDPゴシック" panose="020B0400000000000000" pitchFamily="50" charset="-128"/>
                </a:rPr>
                <a:t>年）</a:t>
              </a:r>
            </a:p>
          </p:txBody>
        </p:sp>
        <p:sp>
          <p:nvSpPr>
            <p:cNvPr id="9" name="フリーフォーム: 図形 8">
              <a:extLst>
                <a:ext uri="{FF2B5EF4-FFF2-40B4-BE49-F238E27FC236}">
                  <a16:creationId xmlns:a16="http://schemas.microsoft.com/office/drawing/2014/main" id="{0C654633-1C8E-2FA8-4844-DE40E5AD217C}"/>
                </a:ext>
              </a:extLst>
            </p:cNvPr>
            <p:cNvSpPr/>
            <p:nvPr/>
          </p:nvSpPr>
          <p:spPr>
            <a:xfrm>
              <a:off x="6133749" y="3548347"/>
              <a:ext cx="2548311" cy="362453"/>
            </a:xfrm>
            <a:custGeom>
              <a:avLst/>
              <a:gdLst>
                <a:gd name="csX0" fmla="*/ 0 w 3327540"/>
                <a:gd name="csY0" fmla="*/ 0 h 373145"/>
                <a:gd name="csX1" fmla="*/ 3140968 w 3327540"/>
                <a:gd name="csY1" fmla="*/ 0 h 373145"/>
                <a:gd name="csX2" fmla="*/ 3327540 w 3327540"/>
                <a:gd name="csY2" fmla="*/ 186573 h 373145"/>
                <a:gd name="csX3" fmla="*/ 3140968 w 3327540"/>
                <a:gd name="csY3" fmla="*/ 373145 h 373145"/>
                <a:gd name="csX4" fmla="*/ 0 w 3327540"/>
                <a:gd name="csY4" fmla="*/ 373145 h 373145"/>
                <a:gd name="csX5" fmla="*/ 186573 w 3327540"/>
                <a:gd name="csY5" fmla="*/ 186573 h 373145"/>
                <a:gd name="csX6" fmla="*/ 0 w 3327540"/>
                <a:gd name="csY6" fmla="*/ 0 h 37314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327540" h="373145">
                  <a:moveTo>
                    <a:pt x="0" y="0"/>
                  </a:moveTo>
                  <a:lnTo>
                    <a:pt x="3140968" y="0"/>
                  </a:lnTo>
                  <a:lnTo>
                    <a:pt x="3327540" y="186573"/>
                  </a:lnTo>
                  <a:lnTo>
                    <a:pt x="3140968" y="373145"/>
                  </a:lnTo>
                  <a:lnTo>
                    <a:pt x="0" y="373145"/>
                  </a:lnTo>
                  <a:lnTo>
                    <a:pt x="186573" y="186573"/>
                  </a:lnTo>
                  <a:lnTo>
                    <a:pt x="0" y="0"/>
                  </a:lnTo>
                  <a:close/>
                </a:path>
              </a:pathLst>
            </a:custGeom>
            <a:solidFill>
              <a:schemeClr val="accent5">
                <a:lumMod val="50000"/>
              </a:schemeClr>
            </a:solidFill>
            <a:ln>
              <a:solidFill>
                <a:schemeClr val="bg1"/>
              </a:solidFill>
            </a:ln>
          </p:spPr>
          <p:style>
            <a:lnRef idx="2">
              <a:schemeClr val="lt1">
                <a:hueOff val="0"/>
                <a:satOff val="0"/>
                <a:lumOff val="0"/>
                <a:alphaOff val="0"/>
              </a:schemeClr>
            </a:lnRef>
            <a:fillRef idx="1">
              <a:schemeClr val="accent1">
                <a:alpha val="90000"/>
                <a:hueOff val="0"/>
                <a:satOff val="0"/>
                <a:lumOff val="0"/>
                <a:alphaOff val="-26667"/>
              </a:schemeClr>
            </a:fillRef>
            <a:effectRef idx="0">
              <a:schemeClr val="accent1">
                <a:alpha val="90000"/>
                <a:hueOff val="0"/>
                <a:satOff val="0"/>
                <a:lumOff val="0"/>
                <a:alphaOff val="-26667"/>
              </a:schemeClr>
            </a:effectRef>
            <a:fontRef idx="minor">
              <a:schemeClr val="lt1"/>
            </a:fontRef>
          </p:style>
          <p:txBody>
            <a:bodyPr spcFirstLastPara="0" vert="horz" wrap="square" lIns="242580" tIns="37338" rIns="205241" bIns="37338" numCol="1" spcCol="1270" anchor="ctr" anchorCtr="0">
              <a:noAutofit/>
            </a:bodyPr>
            <a:lstStyle/>
            <a:p>
              <a:pPr marL="0" lvl="0" indent="0" algn="ctr" defTabSz="622300">
                <a:lnSpc>
                  <a:spcPct val="90000"/>
                </a:lnSpc>
                <a:spcBef>
                  <a:spcPct val="0"/>
                </a:spcBef>
                <a:spcAft>
                  <a:spcPct val="35000"/>
                </a:spcAft>
                <a:buNone/>
              </a:pPr>
              <a:r>
                <a:rPr kumimoji="1" lang="ja-JP" altLang="en-US" sz="1200" b="1" kern="1200">
                  <a:latin typeface="BIZ UDPゴシック" panose="020B0400000000000000" pitchFamily="50" charset="-128"/>
                  <a:ea typeface="BIZ UDPゴシック" panose="020B0400000000000000" pitchFamily="50" charset="-128"/>
                </a:rPr>
                <a:t>導入地域の段階的拡大</a:t>
              </a:r>
              <a:r>
                <a:rPr kumimoji="1" lang="en-US" altLang="ja-JP" sz="1200" kern="1200">
                  <a:latin typeface="BIZ UDPゴシック" panose="020B0400000000000000" pitchFamily="50" charset="-128"/>
                  <a:ea typeface="BIZ UDPゴシック" panose="020B0400000000000000" pitchFamily="50" charset="-128"/>
                </a:rPr>
                <a:t>(</a:t>
              </a:r>
              <a:r>
                <a:rPr kumimoji="1" lang="ja-JP" altLang="en-US" sz="1200" kern="1200">
                  <a:latin typeface="BIZ UDPゴシック" panose="020B0400000000000000" pitchFamily="50" charset="-128"/>
                  <a:ea typeface="BIZ UDPゴシック" panose="020B0400000000000000" pitchFamily="50" charset="-128"/>
                </a:rPr>
                <a:t>～</a:t>
              </a:r>
              <a:r>
                <a:rPr kumimoji="1" lang="en-US" altLang="ja-JP" sz="1200" kern="1200">
                  <a:latin typeface="BIZ UDPゴシック" panose="020B0400000000000000" pitchFamily="50" charset="-128"/>
                  <a:ea typeface="BIZ UDPゴシック" panose="020B0400000000000000" pitchFamily="50" charset="-128"/>
                </a:rPr>
                <a:t>2035</a:t>
              </a:r>
              <a:r>
                <a:rPr kumimoji="1" lang="ja-JP" altLang="en-US" sz="1200" kern="1200">
                  <a:latin typeface="BIZ UDPゴシック" panose="020B0400000000000000" pitchFamily="50" charset="-128"/>
                  <a:ea typeface="BIZ UDPゴシック" panose="020B0400000000000000" pitchFamily="50" charset="-128"/>
                </a:rPr>
                <a:t>年</a:t>
              </a:r>
              <a:r>
                <a:rPr kumimoji="1" lang="en-US" altLang="ja-JP" sz="1200" kern="1200">
                  <a:latin typeface="BIZ UDPゴシック" panose="020B0400000000000000" pitchFamily="50" charset="-128"/>
                  <a:ea typeface="BIZ UDPゴシック" panose="020B0400000000000000" pitchFamily="50" charset="-128"/>
                </a:rPr>
                <a:t>)</a:t>
              </a:r>
              <a:endParaRPr kumimoji="1" lang="ja-JP" altLang="en-US" sz="1200" kern="1200">
                <a:latin typeface="BIZ UDPゴシック" panose="020B0400000000000000" pitchFamily="50" charset="-128"/>
                <a:ea typeface="BIZ UDPゴシック" panose="020B0400000000000000" pitchFamily="50" charset="-128"/>
              </a:endParaRPr>
            </a:p>
          </p:txBody>
        </p:sp>
      </p:grpSp>
      <p:sp>
        <p:nvSpPr>
          <p:cNvPr id="46" name="テキスト ボックス 45">
            <a:extLst>
              <a:ext uri="{FF2B5EF4-FFF2-40B4-BE49-F238E27FC236}">
                <a16:creationId xmlns:a16="http://schemas.microsoft.com/office/drawing/2014/main" id="{299E5042-8FD9-5231-8AEA-A371EF8FCF10}"/>
              </a:ext>
            </a:extLst>
          </p:cNvPr>
          <p:cNvSpPr txBox="1"/>
          <p:nvPr/>
        </p:nvSpPr>
        <p:spPr>
          <a:xfrm>
            <a:off x="1389511" y="5483646"/>
            <a:ext cx="3692667" cy="430887"/>
          </a:xfrm>
          <a:prstGeom prst="rect">
            <a:avLst/>
          </a:prstGeom>
          <a:noFill/>
        </p:spPr>
        <p:txBody>
          <a:bodyPr wrap="square" rtlCol="0">
            <a:spAutoFit/>
          </a:bodyPr>
          <a:lstStyle/>
          <a:p>
            <a:pPr marL="72000" indent="-72000">
              <a:buFont typeface="Arial" panose="020B0604020202020204" pitchFamily="34" charset="0"/>
              <a:buChar char="•"/>
            </a:pPr>
            <a:r>
              <a:rPr lang="ja-JP" altLang="en-US" sz="1050">
                <a:latin typeface="BIZ UDPゴシック" panose="020B0400000000000000" pitchFamily="50" charset="-128"/>
                <a:ea typeface="BIZ UDPゴシック" panose="020B0400000000000000" pitchFamily="50" charset="-128"/>
              </a:rPr>
              <a:t>導入地域での社会受容性の向上</a:t>
            </a:r>
            <a:endParaRPr lang="en-US" altLang="ja-JP" sz="1050">
              <a:latin typeface="BIZ UDPゴシック" panose="020B0400000000000000" pitchFamily="50" charset="-128"/>
              <a:ea typeface="BIZ UDPゴシック" panose="020B0400000000000000" pitchFamily="50" charset="-128"/>
            </a:endParaRPr>
          </a:p>
          <a:p>
            <a:pPr marL="72000" indent="-72000">
              <a:buFont typeface="Arial" panose="020B0604020202020204" pitchFamily="34" charset="0"/>
              <a:buChar char="•"/>
            </a:pPr>
            <a:r>
              <a:rPr lang="ja-JP" altLang="en-US" sz="1050">
                <a:latin typeface="BIZ UDPゴシック" panose="020B0400000000000000" pitchFamily="50" charset="-128"/>
                <a:ea typeface="BIZ UDPゴシック" panose="020B0400000000000000" pitchFamily="50" charset="-128"/>
              </a:rPr>
              <a:t>国内外に向けた関西エリアの取組の情報発信</a:t>
            </a:r>
            <a:endParaRPr lang="en-US" altLang="ja-JP" sz="1050">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BE468260-DFDF-2156-B008-6BC5BB6AC7F0}"/>
              </a:ext>
            </a:extLst>
          </p:cNvPr>
          <p:cNvSpPr txBox="1"/>
          <p:nvPr/>
        </p:nvSpPr>
        <p:spPr>
          <a:xfrm>
            <a:off x="7858323" y="6016479"/>
            <a:ext cx="3353725" cy="577081"/>
          </a:xfrm>
          <a:prstGeom prst="rect">
            <a:avLst/>
          </a:prstGeom>
          <a:noFill/>
        </p:spPr>
        <p:txBody>
          <a:bodyPr wrap="square" rtlCol="0">
            <a:spAutoFit/>
          </a:bodyPr>
          <a:lstStyle/>
          <a:p>
            <a:r>
              <a:rPr lang="ja-JP" altLang="en-US" sz="1050">
                <a:latin typeface="BIZ UDPゴシック" panose="020B0400000000000000" pitchFamily="50" charset="-128"/>
                <a:ea typeface="BIZ UDPゴシック" panose="020B0400000000000000" pitchFamily="50" charset="-128"/>
              </a:rPr>
              <a:t>・多様な運航形態・ユースケースの実現</a:t>
            </a:r>
            <a:endParaRPr lang="en-US" altLang="ja-JP" sz="1050">
              <a:latin typeface="BIZ UDPゴシック" panose="020B0400000000000000" pitchFamily="50" charset="-128"/>
              <a:ea typeface="BIZ UDPゴシック" panose="020B0400000000000000" pitchFamily="50" charset="-128"/>
            </a:endParaRPr>
          </a:p>
          <a:p>
            <a:r>
              <a:rPr lang="ja-JP" altLang="en-US" sz="1050">
                <a:latin typeface="BIZ UDPゴシック" panose="020B0400000000000000" pitchFamily="50" charset="-128"/>
                <a:ea typeface="BIZ UDPゴシック" panose="020B0400000000000000" pitchFamily="50" charset="-128"/>
              </a:rPr>
              <a:t>・サプライチェーン等の形成による産業発展</a:t>
            </a:r>
            <a:endParaRPr lang="en-US" altLang="ja-JP" sz="1050">
              <a:latin typeface="BIZ UDPゴシック" panose="020B0400000000000000" pitchFamily="50" charset="-128"/>
              <a:ea typeface="BIZ UDPゴシック" panose="020B0400000000000000" pitchFamily="50" charset="-128"/>
            </a:endParaRPr>
          </a:p>
          <a:p>
            <a:r>
              <a:rPr lang="ja-JP" altLang="en-US" sz="1050">
                <a:latin typeface="BIZ UDPゴシック" panose="020B0400000000000000" pitchFamily="50" charset="-128"/>
                <a:ea typeface="BIZ UDPゴシック" panose="020B0400000000000000" pitchFamily="50" charset="-128"/>
              </a:rPr>
              <a:t>・広域運営を持続的に支える</a:t>
            </a:r>
            <a:r>
              <a:rPr lang="en-US" altLang="ja-JP" sz="1050">
                <a:latin typeface="BIZ UDPゴシック" panose="020B0400000000000000" pitchFamily="50" charset="-128"/>
                <a:ea typeface="BIZ UDPゴシック" panose="020B0400000000000000" pitchFamily="50" charset="-128"/>
              </a:rPr>
              <a:t>MRO</a:t>
            </a:r>
            <a:r>
              <a:rPr lang="ja-JP" altLang="en-US" sz="1050">
                <a:latin typeface="BIZ UDPゴシック" panose="020B0400000000000000" pitchFamily="50" charset="-128"/>
                <a:ea typeface="BIZ UDPゴシック" panose="020B0400000000000000" pitchFamily="50" charset="-128"/>
              </a:rPr>
              <a:t>拠点の形成</a:t>
            </a:r>
            <a:endParaRPr lang="en-US" altLang="ja-JP" sz="1050">
              <a:latin typeface="BIZ UDPゴシック" panose="020B0400000000000000" pitchFamily="50" charset="-128"/>
              <a:ea typeface="BIZ UDPゴシック" panose="020B0400000000000000" pitchFamily="50" charset="-128"/>
            </a:endParaRPr>
          </a:p>
        </p:txBody>
      </p:sp>
      <p:sp>
        <p:nvSpPr>
          <p:cNvPr id="64" name="四角形: 角を丸くする 63">
            <a:extLst>
              <a:ext uri="{FF2B5EF4-FFF2-40B4-BE49-F238E27FC236}">
                <a16:creationId xmlns:a16="http://schemas.microsoft.com/office/drawing/2014/main" id="{2951FF61-7977-E773-A883-D84A46E4A39D}"/>
              </a:ext>
            </a:extLst>
          </p:cNvPr>
          <p:cNvSpPr/>
          <p:nvPr/>
        </p:nvSpPr>
        <p:spPr>
          <a:xfrm>
            <a:off x="5724251" y="5475870"/>
            <a:ext cx="2038973" cy="1097688"/>
          </a:xfrm>
          <a:prstGeom prst="roundRect">
            <a:avLst>
              <a:gd name="adj" fmla="val 961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tx1"/>
                </a:solidFill>
                <a:latin typeface="BIZ UDPゴシック" panose="020B0400000000000000" pitchFamily="50" charset="-128"/>
                <a:ea typeface="BIZ UDPゴシック" panose="020B0400000000000000" pitchFamily="50" charset="-128"/>
              </a:rPr>
              <a:t>2030</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年あるべき姿</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p>
          <a:p>
            <a:pPr marL="72000" indent="-72000">
              <a:buFont typeface="Arial" panose="020B0604020202020204" pitchFamily="34" charset="0"/>
              <a:buChar char="•"/>
              <a:tabLst>
                <a:tab pos="0" algn="l"/>
              </a:tabLst>
            </a:pPr>
            <a:r>
              <a:rPr kumimoji="1" lang="ja-JP" altLang="en-US" sz="8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遊覧を含む</a:t>
            </a:r>
            <a:r>
              <a:rPr kumimoji="1" lang="ja-JP" altLang="en-US" sz="800" b="1" i="0" u="sng"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観光などの用途で複数のルートでの運航</a:t>
            </a:r>
            <a:r>
              <a:rPr kumimoji="1" lang="ja-JP" altLang="en-US" sz="8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が日常化</a:t>
            </a:r>
            <a:endParaRPr lang="en-US" altLang="ja-JP" sz="800" spc="-100" noProof="0" dirty="0">
              <a:solidFill>
                <a:schemeClr val="tx1"/>
              </a:solidFill>
              <a:latin typeface="BIZ UDPゴシック" panose="020B0400000000000000" pitchFamily="50" charset="-128"/>
              <a:ea typeface="BIZ UDPゴシック" panose="020B0400000000000000" pitchFamily="50" charset="-128"/>
            </a:endParaRPr>
          </a:p>
          <a:p>
            <a:pPr marL="72000" indent="-72000">
              <a:buFont typeface="Arial" panose="020B0604020202020204" pitchFamily="34" charset="0"/>
              <a:buChar char="•"/>
              <a:tabLst>
                <a:tab pos="0" algn="l"/>
              </a:tabLst>
            </a:pPr>
            <a:r>
              <a:rPr kumimoji="1" lang="ja-JP" altLang="en-US" sz="8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都市内で</a:t>
            </a:r>
            <a:r>
              <a:rPr kumimoji="1" lang="ja-JP" altLang="en-US" sz="800" b="1" i="0" u="sng"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十分な運航実績</a:t>
            </a:r>
            <a:r>
              <a:rPr kumimoji="1" lang="ja-JP" altLang="en-US" sz="8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を保有</a:t>
            </a:r>
            <a:endParaRPr lang="en-US" altLang="ja-JP" sz="800" spc="-100" noProof="0" dirty="0">
              <a:solidFill>
                <a:schemeClr val="tx1"/>
              </a:solidFill>
              <a:latin typeface="BIZ UDPゴシック" panose="020B0400000000000000" pitchFamily="50" charset="-128"/>
              <a:ea typeface="BIZ UDPゴシック" panose="020B0400000000000000" pitchFamily="50" charset="-128"/>
            </a:endParaRPr>
          </a:p>
          <a:p>
            <a:pPr marL="72000" indent="-72000">
              <a:buFont typeface="Arial" panose="020B0604020202020204" pitchFamily="34" charset="0"/>
              <a:buChar char="•"/>
              <a:tabLst>
                <a:tab pos="0" algn="l"/>
              </a:tabLst>
            </a:pPr>
            <a:r>
              <a:rPr kumimoji="1" lang="ja-JP" altLang="en-US" sz="8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安全で便利、低騒音な移動手段として運航</a:t>
            </a:r>
            <a:r>
              <a:rPr kumimoji="1" lang="ja-JP" altLang="en-US" sz="800" b="1" i="0" u="sng"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地域が受容</a:t>
            </a:r>
            <a:endParaRPr lang="en-US" altLang="ja-JP" sz="800" b="1" u="sng" spc="-100" dirty="0">
              <a:solidFill>
                <a:schemeClr val="tx1"/>
              </a:solidFill>
              <a:latin typeface="BIZ UDPゴシック" panose="020B0400000000000000" pitchFamily="50" charset="-128"/>
              <a:ea typeface="BIZ UDPゴシック" panose="020B0400000000000000" pitchFamily="50" charset="-128"/>
            </a:endParaRPr>
          </a:p>
          <a:p>
            <a:pPr marL="72000" indent="-72000">
              <a:buFont typeface="Arial" panose="020B0604020202020204" pitchFamily="34" charset="0"/>
              <a:buChar char="•"/>
              <a:tabLst>
                <a:tab pos="0" algn="l"/>
              </a:tabLst>
            </a:pPr>
            <a:r>
              <a:rPr lang="en-US" altLang="ja-JP" sz="800" b="1" u="sng" spc="-100" dirty="0">
                <a:solidFill>
                  <a:schemeClr val="tx1"/>
                </a:solidFill>
                <a:latin typeface="BIZ UDPゴシック" panose="020B0400000000000000" pitchFamily="50" charset="-128"/>
                <a:ea typeface="BIZ UDPゴシック" panose="020B0400000000000000" pitchFamily="50" charset="-128"/>
              </a:rPr>
              <a:t>MRO</a:t>
            </a:r>
            <a:r>
              <a:rPr lang="ja-JP" altLang="en-US" sz="800" b="1" u="sng" spc="-100" dirty="0">
                <a:solidFill>
                  <a:schemeClr val="tx1"/>
                </a:solidFill>
                <a:latin typeface="BIZ UDPゴシック" panose="020B0400000000000000" pitchFamily="50" charset="-128"/>
                <a:ea typeface="BIZ UDPゴシック" panose="020B0400000000000000" pitchFamily="50" charset="-128"/>
              </a:rPr>
              <a:t>拠点の整備</a:t>
            </a:r>
            <a:endParaRPr lang="en-US" altLang="ja-JP" sz="800" b="1" u="sng" spc="-100" dirty="0">
              <a:solidFill>
                <a:schemeClr val="tx1"/>
              </a:solidFill>
              <a:latin typeface="BIZ UDPゴシック" panose="020B0400000000000000" pitchFamily="50" charset="-128"/>
              <a:ea typeface="BIZ UDPゴシック" panose="020B0400000000000000" pitchFamily="50" charset="-128"/>
            </a:endParaRPr>
          </a:p>
          <a:p>
            <a:pPr marL="72000" indent="-72000">
              <a:buFont typeface="Arial" panose="020B0604020202020204" pitchFamily="34" charset="0"/>
              <a:buChar char="•"/>
              <a:tabLst>
                <a:tab pos="0" algn="l"/>
              </a:tabLst>
            </a:pPr>
            <a:r>
              <a:rPr kumimoji="1" lang="ja-JP" altLang="en-US" sz="800" b="1" u="sng" spc="-100" dirty="0">
                <a:solidFill>
                  <a:schemeClr val="tx1"/>
                </a:solidFill>
                <a:latin typeface="BIZ UDPゴシック" panose="020B0400000000000000" pitchFamily="50" charset="-128"/>
                <a:ea typeface="BIZ UDPゴシック" panose="020B0400000000000000" pitchFamily="50" charset="-128"/>
              </a:rPr>
              <a:t>新たな観光の形の提案</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1BD3BB4F-1E0F-10A8-C65A-BE76C056A98B}"/>
              </a:ext>
            </a:extLst>
          </p:cNvPr>
          <p:cNvSpPr/>
          <p:nvPr/>
        </p:nvSpPr>
        <p:spPr>
          <a:xfrm>
            <a:off x="588450" y="4832195"/>
            <a:ext cx="762764" cy="47288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a:solidFill>
                  <a:schemeClr val="bg1"/>
                </a:solidFill>
                <a:latin typeface="BIZ UDPゴシック" panose="020B0400000000000000" pitchFamily="50" charset="-128"/>
                <a:ea typeface="BIZ UDPゴシック" panose="020B0400000000000000" pitchFamily="50" charset="-128"/>
              </a:rPr>
              <a:t>運航</a:t>
            </a:r>
            <a:r>
              <a:rPr lang="ja-JP" altLang="en-US" sz="1100" b="1">
                <a:solidFill>
                  <a:schemeClr val="bg1"/>
                </a:solidFill>
                <a:latin typeface="BIZ UDPゴシック" panose="020B0400000000000000" pitchFamily="50" charset="-128"/>
                <a:ea typeface="BIZ UDPゴシック" panose="020B0400000000000000" pitchFamily="50" charset="-128"/>
              </a:rPr>
              <a:t>基盤</a:t>
            </a:r>
            <a:endParaRPr kumimoji="1" lang="ja-JP" altLang="en-US" sz="1100" b="1">
              <a:solidFill>
                <a:schemeClr val="bg1"/>
              </a:solidFill>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91D4A1A6-8D42-B8B1-DC4A-11E00219408D}"/>
              </a:ext>
            </a:extLst>
          </p:cNvPr>
          <p:cNvSpPr/>
          <p:nvPr/>
        </p:nvSpPr>
        <p:spPr>
          <a:xfrm>
            <a:off x="588450" y="5482037"/>
            <a:ext cx="762763" cy="430887"/>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chemeClr val="bg1"/>
                </a:solidFill>
                <a:latin typeface="BIZ UDPゴシック" panose="020B0400000000000000" pitchFamily="50" charset="-128"/>
                <a:ea typeface="BIZ UDPゴシック" panose="020B0400000000000000" pitchFamily="50" charset="-128"/>
              </a:rPr>
              <a:t>環境整備</a:t>
            </a:r>
            <a:endParaRPr lang="en-US" altLang="ja-JP" sz="1100" b="1">
              <a:solidFill>
                <a:schemeClr val="bg1"/>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1E3722F0-3A9E-A5C1-4237-5477A437C632}"/>
              </a:ext>
            </a:extLst>
          </p:cNvPr>
          <p:cNvSpPr/>
          <p:nvPr/>
        </p:nvSpPr>
        <p:spPr>
          <a:xfrm>
            <a:off x="588449" y="6029999"/>
            <a:ext cx="762764" cy="52707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a:solidFill>
                  <a:schemeClr val="bg1"/>
                </a:solidFill>
                <a:latin typeface="BIZ UDPゴシック" panose="020B0400000000000000" pitchFamily="50" charset="-128"/>
                <a:ea typeface="BIZ UDPゴシック" panose="020B0400000000000000" pitchFamily="50" charset="-128"/>
              </a:rPr>
              <a:t>事業・</a:t>
            </a:r>
            <a:endParaRPr lang="en-US" altLang="ja-JP" sz="1050" b="1">
              <a:solidFill>
                <a:schemeClr val="bg1"/>
              </a:solidFill>
              <a:latin typeface="BIZ UDPゴシック" panose="020B0400000000000000" pitchFamily="50" charset="-128"/>
              <a:ea typeface="BIZ UDPゴシック" panose="020B0400000000000000" pitchFamily="50" charset="-128"/>
            </a:endParaRPr>
          </a:p>
          <a:p>
            <a:pPr algn="ctr"/>
            <a:r>
              <a:rPr lang="ja-JP" altLang="en-US" sz="1050" b="1">
                <a:solidFill>
                  <a:schemeClr val="bg1"/>
                </a:solidFill>
                <a:latin typeface="BIZ UDPゴシック" panose="020B0400000000000000" pitchFamily="50" charset="-128"/>
                <a:ea typeface="BIZ UDPゴシック" panose="020B0400000000000000" pitchFamily="50" charset="-128"/>
              </a:rPr>
              <a:t>産業形成</a:t>
            </a:r>
            <a:endParaRPr kumimoji="1" lang="ja-JP" altLang="en-US" sz="1050" b="1">
              <a:solidFill>
                <a:schemeClr val="bg1"/>
              </a:solidFill>
              <a:latin typeface="BIZ UDPゴシック" panose="020B0400000000000000" pitchFamily="50" charset="-128"/>
              <a:ea typeface="BIZ UDPゴシック" panose="020B0400000000000000" pitchFamily="50" charset="-128"/>
            </a:endParaRPr>
          </a:p>
        </p:txBody>
      </p:sp>
      <p:sp>
        <p:nvSpPr>
          <p:cNvPr id="85" name="矢印: 五方向 84">
            <a:extLst>
              <a:ext uri="{FF2B5EF4-FFF2-40B4-BE49-F238E27FC236}">
                <a16:creationId xmlns:a16="http://schemas.microsoft.com/office/drawing/2014/main" id="{B46C087D-77DB-79AA-65B4-E1424F2EA25F}"/>
              </a:ext>
            </a:extLst>
          </p:cNvPr>
          <p:cNvSpPr/>
          <p:nvPr/>
        </p:nvSpPr>
        <p:spPr>
          <a:xfrm>
            <a:off x="1389511" y="4470995"/>
            <a:ext cx="10433795" cy="235044"/>
          </a:xfrm>
          <a:prstGeom prst="homePlate">
            <a:avLst>
              <a:gd name="adj" fmla="val 91955"/>
            </a:avLst>
          </a:prstGeom>
          <a:solidFill>
            <a:srgbClr val="FF8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6223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試験飛行・実証飛行　　　　　　　　　　　　　　　　　　　  </a:t>
            </a:r>
            <a:r>
              <a:rPr lang="ja-JP" altLang="en-US" sz="1200" dirty="0">
                <a:solidFill>
                  <a:schemeClr val="tx1"/>
                </a:solidFill>
                <a:latin typeface="BIZ UDPゴシック" panose="020B0400000000000000" pitchFamily="50" charset="-128"/>
                <a:ea typeface="BIZ UDPゴシック" panose="020B0400000000000000" pitchFamily="50" charset="-128"/>
              </a:rPr>
              <a:t>遊覧運航 ⇒ </a:t>
            </a:r>
            <a:r>
              <a:rPr lang="en-US" altLang="ja-JP" sz="1200" b="1" u="sng" dirty="0">
                <a:solidFill>
                  <a:schemeClr val="tx1"/>
                </a:solidFill>
                <a:latin typeface="BIZ UDPゴシック" panose="020B0400000000000000" pitchFamily="50" charset="-128"/>
                <a:ea typeface="BIZ UDPゴシック" panose="020B0400000000000000" pitchFamily="50" charset="-128"/>
              </a:rPr>
              <a:t>2</a:t>
            </a:r>
            <a:r>
              <a:rPr lang="ja-JP" altLang="en-US" sz="1200" b="1" u="sng" dirty="0">
                <a:solidFill>
                  <a:schemeClr val="tx1"/>
                </a:solidFill>
                <a:latin typeface="BIZ UDPゴシック" panose="020B0400000000000000" pitchFamily="50" charset="-128"/>
                <a:ea typeface="BIZ UDPゴシック" panose="020B0400000000000000" pitchFamily="50" charset="-128"/>
              </a:rPr>
              <a:t>地点間運航</a:t>
            </a:r>
            <a:r>
              <a:rPr lang="ja-JP" altLang="en-US" sz="1200" b="1"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運航ネットワークの拡大</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87" name="テキスト ボックス 86">
            <a:extLst>
              <a:ext uri="{FF2B5EF4-FFF2-40B4-BE49-F238E27FC236}">
                <a16:creationId xmlns:a16="http://schemas.microsoft.com/office/drawing/2014/main" id="{7BFA07B8-6074-D0C4-7C94-0EF7B074EE17}"/>
              </a:ext>
            </a:extLst>
          </p:cNvPr>
          <p:cNvSpPr txBox="1"/>
          <p:nvPr/>
        </p:nvSpPr>
        <p:spPr>
          <a:xfrm>
            <a:off x="1369035" y="5998849"/>
            <a:ext cx="4909068" cy="577081"/>
          </a:xfrm>
          <a:prstGeom prst="rect">
            <a:avLst/>
          </a:prstGeom>
          <a:noFill/>
        </p:spPr>
        <p:txBody>
          <a:bodyPr wrap="square" rtlCol="0">
            <a:spAutoFit/>
          </a:bodyPr>
          <a:lstStyle/>
          <a:p>
            <a:pPr marL="72000" indent="-72000">
              <a:buFont typeface="Arial" panose="020B0604020202020204" pitchFamily="34" charset="0"/>
              <a:buChar char="•"/>
            </a:pPr>
            <a:r>
              <a:rPr lang="en-US" altLang="ja-JP" sz="1050" dirty="0">
                <a:latin typeface="BIZ UDPゴシック" panose="020B0400000000000000" pitchFamily="50" charset="-128"/>
                <a:ea typeface="BIZ UDPゴシック" panose="020B0400000000000000" pitchFamily="50" charset="-128"/>
              </a:rPr>
              <a:t>MRO</a:t>
            </a:r>
            <a:r>
              <a:rPr lang="ja-JP" altLang="en-US" sz="1050" dirty="0">
                <a:latin typeface="BIZ UDPゴシック" panose="020B0400000000000000" pitchFamily="50" charset="-128"/>
                <a:ea typeface="BIZ UDPゴシック" panose="020B0400000000000000" pitchFamily="50" charset="-128"/>
              </a:rPr>
              <a:t>（整備・修理・分解・点検等）拠点の整備、パイロット・整備士等の</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人材育成、サプライチェーンの構築等に向けた検討</a:t>
            </a:r>
            <a:endParaRPr lang="en-US" altLang="ja-JP" sz="1050" dirty="0">
              <a:latin typeface="BIZ UDPゴシック" panose="020B0400000000000000" pitchFamily="50" charset="-128"/>
              <a:ea typeface="BIZ UDPゴシック" panose="020B0400000000000000" pitchFamily="50" charset="-128"/>
            </a:endParaRPr>
          </a:p>
          <a:p>
            <a:pPr marL="72000" indent="-72000">
              <a:buFont typeface="Arial" panose="020B0604020202020204" pitchFamily="34" charset="0"/>
              <a:buChar char="•"/>
            </a:pPr>
            <a:r>
              <a:rPr kumimoji="1" lang="ja-JP" altLang="en-US" sz="1050" b="0" i="0" u="none" kern="1200" cap="none" spc="0" normalizeH="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広域観光の可能性の検討</a:t>
            </a:r>
            <a:endParaRPr lang="ja-JP" altLang="en-US" sz="105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3C36641-D549-9630-6FBD-4CD009DE5E4F}"/>
              </a:ext>
            </a:extLst>
          </p:cNvPr>
          <p:cNvSpPr txBox="1"/>
          <p:nvPr/>
        </p:nvSpPr>
        <p:spPr>
          <a:xfrm>
            <a:off x="7854012" y="4714734"/>
            <a:ext cx="2078851" cy="738664"/>
          </a:xfrm>
          <a:prstGeom prst="rect">
            <a:avLst/>
          </a:prstGeom>
          <a:noFill/>
        </p:spPr>
        <p:txBody>
          <a:bodyPr wrap="square" rtlCol="0">
            <a:spAutoFit/>
          </a:bodyPr>
          <a:lstStyle/>
          <a:p>
            <a:r>
              <a:rPr lang="ja-JP" altLang="en-US" sz="1050">
                <a:latin typeface="BIZ UDPゴシック" panose="020B0400000000000000" pitchFamily="50" charset="-128"/>
                <a:ea typeface="BIZ UDPゴシック" panose="020B0400000000000000" pitchFamily="50" charset="-128"/>
              </a:rPr>
              <a:t>・運航路線数の増加</a:t>
            </a:r>
            <a:endParaRPr lang="en-US" altLang="ja-JP" sz="1050">
              <a:latin typeface="BIZ UDPゴシック" panose="020B0400000000000000" pitchFamily="50" charset="-128"/>
              <a:ea typeface="BIZ UDPゴシック" panose="020B0400000000000000" pitchFamily="50" charset="-128"/>
            </a:endParaRPr>
          </a:p>
          <a:p>
            <a:r>
              <a:rPr lang="ja-JP" altLang="en-US" sz="1050">
                <a:latin typeface="BIZ UDPゴシック" panose="020B0400000000000000" pitchFamily="50" charset="-128"/>
                <a:ea typeface="BIZ UDPゴシック" panose="020B0400000000000000" pitchFamily="50" charset="-128"/>
              </a:rPr>
              <a:t>・空港アクセスの段階的導入</a:t>
            </a:r>
            <a:endParaRPr lang="en-US" altLang="ja-JP" sz="1050">
              <a:latin typeface="BIZ UDPゴシック" panose="020B0400000000000000" pitchFamily="50" charset="-128"/>
              <a:ea typeface="BIZ UDPゴシック" panose="020B0400000000000000" pitchFamily="50" charset="-128"/>
            </a:endParaRPr>
          </a:p>
          <a:p>
            <a:r>
              <a:rPr lang="ja-JP" altLang="en-US" sz="1050">
                <a:latin typeface="BIZ UDPゴシック" panose="020B0400000000000000" pitchFamily="50" charset="-128"/>
                <a:ea typeface="BIZ UDPゴシック" panose="020B0400000000000000" pitchFamily="50" charset="-128"/>
              </a:rPr>
              <a:t>・観光地、離島を含む</a:t>
            </a:r>
            <a:endParaRPr lang="en-US" altLang="ja-JP" sz="1050">
              <a:latin typeface="BIZ UDPゴシック" panose="020B0400000000000000" pitchFamily="50" charset="-128"/>
              <a:ea typeface="BIZ UDPゴシック" panose="020B0400000000000000" pitchFamily="50" charset="-128"/>
            </a:endParaRPr>
          </a:p>
          <a:p>
            <a:r>
              <a:rPr lang="ja-JP" altLang="en-US" sz="1050">
                <a:latin typeface="BIZ UDPゴシック" panose="020B0400000000000000" pitchFamily="50" charset="-128"/>
                <a:ea typeface="BIZ UDPゴシック" panose="020B0400000000000000" pitchFamily="50" charset="-128"/>
              </a:rPr>
              <a:t>　離着陸場の拡大</a:t>
            </a:r>
            <a:endParaRPr lang="en-US" altLang="ja-JP" sz="1050" strike="sngStrike">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4592D93-CD44-B31F-7216-9856DA073E00}"/>
              </a:ext>
            </a:extLst>
          </p:cNvPr>
          <p:cNvSpPr txBox="1"/>
          <p:nvPr/>
        </p:nvSpPr>
        <p:spPr>
          <a:xfrm>
            <a:off x="6144068" y="4860007"/>
            <a:ext cx="1667361" cy="430887"/>
          </a:xfrm>
          <a:prstGeom prst="rect">
            <a:avLst/>
          </a:prstGeom>
          <a:noFill/>
        </p:spPr>
        <p:txBody>
          <a:bodyPr wrap="square" rtlCol="0">
            <a:spAutoFit/>
          </a:bodyPr>
          <a:lstStyle/>
          <a:p>
            <a:r>
              <a:rPr lang="ja-JP" altLang="en-US" sz="1050">
                <a:latin typeface="BIZ UDPゴシック" panose="020B0400000000000000" pitchFamily="50" charset="-128"/>
                <a:ea typeface="BIZ UDPゴシック" panose="020B0400000000000000" pitchFamily="50" charset="-128"/>
              </a:rPr>
              <a:t>・空港アクセスの運用検証、</a:t>
            </a:r>
            <a:endParaRPr lang="en-US" altLang="ja-JP" sz="1050">
              <a:latin typeface="BIZ UDPゴシック" panose="020B0400000000000000" pitchFamily="50" charset="-128"/>
              <a:ea typeface="BIZ UDPゴシック" panose="020B0400000000000000" pitchFamily="50" charset="-128"/>
            </a:endParaRPr>
          </a:p>
          <a:p>
            <a:r>
              <a:rPr lang="ja-JP" altLang="en-US" sz="1050">
                <a:latin typeface="BIZ UDPゴシック" panose="020B0400000000000000" pitchFamily="50" charset="-128"/>
                <a:ea typeface="BIZ UDPゴシック" panose="020B0400000000000000" pitchFamily="50" charset="-128"/>
              </a:rPr>
              <a:t>　一部先行的な運航開始</a:t>
            </a:r>
            <a:endParaRPr lang="en-US" altLang="ja-JP" sz="1050">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754B0B1F-E239-BFE1-9206-BB3A04EEF7FB}"/>
              </a:ext>
            </a:extLst>
          </p:cNvPr>
          <p:cNvSpPr txBox="1"/>
          <p:nvPr/>
        </p:nvSpPr>
        <p:spPr>
          <a:xfrm>
            <a:off x="1376101" y="4708659"/>
            <a:ext cx="4909067" cy="738664"/>
          </a:xfrm>
          <a:prstGeom prst="rect">
            <a:avLst/>
          </a:prstGeom>
          <a:noFill/>
        </p:spPr>
        <p:txBody>
          <a:bodyPr wrap="square" rtlCol="0">
            <a:spAutoFit/>
          </a:bodyPr>
          <a:lstStyle/>
          <a:p>
            <a:pPr marL="72000" indent="-72000">
              <a:buFont typeface="Arial" panose="020B0604020202020204" pitchFamily="34" charset="0"/>
              <a:buChar char="•"/>
            </a:pPr>
            <a:r>
              <a:rPr lang="ja-JP" altLang="en-US" sz="1050">
                <a:latin typeface="BIZ UDPゴシック" panose="020B0400000000000000" pitchFamily="50" charset="-128"/>
                <a:ea typeface="BIZ UDPゴシック" panose="020B0400000000000000" pitchFamily="50" charset="-128"/>
              </a:rPr>
              <a:t>運航事業者の参入促進</a:t>
            </a:r>
            <a:endParaRPr lang="en-US" altLang="ja-JP" sz="1050">
              <a:latin typeface="BIZ UDPゴシック" panose="020B0400000000000000" pitchFamily="50" charset="-128"/>
              <a:ea typeface="BIZ UDPゴシック" panose="020B0400000000000000" pitchFamily="50" charset="-128"/>
            </a:endParaRPr>
          </a:p>
          <a:p>
            <a:pPr marL="72000" indent="-72000">
              <a:buFont typeface="Arial" panose="020B0604020202020204" pitchFamily="34" charset="0"/>
              <a:buChar char="•"/>
            </a:pPr>
            <a:r>
              <a:rPr lang="ja-JP" altLang="en-US" sz="1050">
                <a:latin typeface="BIZ UDPゴシック" panose="020B0400000000000000" pitchFamily="50" charset="-128"/>
                <a:ea typeface="BIZ UDPゴシック" panose="020B0400000000000000" pitchFamily="50" charset="-128"/>
              </a:rPr>
              <a:t>ベイエリアや都市部を中心とした離着陸場整備に向けた調整</a:t>
            </a:r>
            <a:endParaRPr lang="en-US" altLang="ja-JP" sz="1050">
              <a:latin typeface="BIZ UDPゴシック" panose="020B0400000000000000" pitchFamily="50" charset="-128"/>
              <a:ea typeface="BIZ UDPゴシック" panose="020B0400000000000000" pitchFamily="50" charset="-128"/>
            </a:endParaRPr>
          </a:p>
          <a:p>
            <a:pPr marL="72000" indent="-72000">
              <a:buFont typeface="Arial" panose="020B0604020202020204" pitchFamily="34" charset="0"/>
              <a:buChar char="•"/>
            </a:pPr>
            <a:r>
              <a:rPr lang="ja-JP" altLang="en-US" sz="1050">
                <a:latin typeface="BIZ UDPゴシック" panose="020B0400000000000000" pitchFamily="50" charset="-128"/>
                <a:ea typeface="BIZ UDPゴシック" panose="020B0400000000000000" pitchFamily="50" charset="-128"/>
              </a:rPr>
              <a:t>既存インフラ</a:t>
            </a:r>
            <a:r>
              <a:rPr lang="en-US" altLang="ja-JP" sz="1050">
                <a:latin typeface="BIZ UDPゴシック" panose="020B0400000000000000" pitchFamily="50" charset="-128"/>
                <a:ea typeface="BIZ UDPゴシック" panose="020B0400000000000000" pitchFamily="50" charset="-128"/>
              </a:rPr>
              <a:t>(</a:t>
            </a:r>
            <a:r>
              <a:rPr lang="ja-JP" altLang="en-US" sz="1050">
                <a:latin typeface="BIZ UDPゴシック" panose="020B0400000000000000" pitchFamily="50" charset="-128"/>
                <a:ea typeface="BIZ UDPゴシック" panose="020B0400000000000000" pitchFamily="50" charset="-128"/>
              </a:rPr>
              <a:t>空港・ヘリポート</a:t>
            </a:r>
            <a:r>
              <a:rPr lang="en-US" altLang="ja-JP" sz="1050">
                <a:latin typeface="BIZ UDPゴシック" panose="020B0400000000000000" pitchFamily="50" charset="-128"/>
                <a:ea typeface="BIZ UDPゴシック" panose="020B0400000000000000" pitchFamily="50" charset="-128"/>
              </a:rPr>
              <a:t>(</a:t>
            </a:r>
            <a:r>
              <a:rPr lang="ja-JP" altLang="en-US" sz="1050">
                <a:latin typeface="BIZ UDPゴシック" panose="020B0400000000000000" pitchFamily="50" charset="-128"/>
                <a:ea typeface="BIZ UDPゴシック" panose="020B0400000000000000" pitchFamily="50" charset="-128"/>
              </a:rPr>
              <a:t>ビル屋上含む</a:t>
            </a:r>
            <a:r>
              <a:rPr lang="en-US" altLang="ja-JP" sz="1050">
                <a:latin typeface="BIZ UDPゴシック" panose="020B0400000000000000" pitchFamily="50" charset="-128"/>
                <a:ea typeface="BIZ UDPゴシック" panose="020B0400000000000000" pitchFamily="50" charset="-128"/>
              </a:rPr>
              <a:t>)</a:t>
            </a:r>
            <a:r>
              <a:rPr lang="ja-JP" altLang="en-US" sz="1050">
                <a:latin typeface="BIZ UDPゴシック" panose="020B0400000000000000" pitchFamily="50" charset="-128"/>
                <a:ea typeface="BIZ UDPゴシック" panose="020B0400000000000000" pitchFamily="50" charset="-128"/>
              </a:rPr>
              <a:t>等</a:t>
            </a:r>
            <a:r>
              <a:rPr lang="en-US" altLang="ja-JP" sz="1050">
                <a:latin typeface="BIZ UDPゴシック" panose="020B0400000000000000" pitchFamily="50" charset="-128"/>
                <a:ea typeface="BIZ UDPゴシック" panose="020B0400000000000000" pitchFamily="50" charset="-128"/>
              </a:rPr>
              <a:t>)</a:t>
            </a:r>
            <a:r>
              <a:rPr lang="ja-JP" altLang="en-US" sz="1050">
                <a:latin typeface="BIZ UDPゴシック" panose="020B0400000000000000" pitchFamily="50" charset="-128"/>
                <a:ea typeface="BIZ UDPゴシック" panose="020B0400000000000000" pitchFamily="50" charset="-128"/>
              </a:rPr>
              <a:t>の円滑な</a:t>
            </a:r>
            <a:br>
              <a:rPr lang="en-US" altLang="ja-JP" sz="1050">
                <a:latin typeface="BIZ UDPゴシック" panose="020B0400000000000000" pitchFamily="50" charset="-128"/>
                <a:ea typeface="BIZ UDPゴシック" panose="020B0400000000000000" pitchFamily="50" charset="-128"/>
              </a:rPr>
            </a:br>
            <a:r>
              <a:rPr lang="ja-JP" altLang="en-US" sz="1050">
                <a:latin typeface="BIZ UDPゴシック" panose="020B0400000000000000" pitchFamily="50" charset="-128"/>
                <a:ea typeface="BIZ UDPゴシック" panose="020B0400000000000000" pitchFamily="50" charset="-128"/>
              </a:rPr>
              <a:t>利用に向けた協議</a:t>
            </a:r>
            <a:endParaRPr lang="en-US" altLang="ja-JP" sz="1050">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C50F46FB-F9EB-44B4-376D-F216E8786978}"/>
              </a:ext>
            </a:extLst>
          </p:cNvPr>
          <p:cNvGrpSpPr/>
          <p:nvPr/>
        </p:nvGrpSpPr>
        <p:grpSpPr>
          <a:xfrm>
            <a:off x="5062434" y="4906473"/>
            <a:ext cx="1204912" cy="462636"/>
            <a:chOff x="5470381" y="4942006"/>
            <a:chExt cx="1204912" cy="462636"/>
          </a:xfrm>
        </p:grpSpPr>
        <p:sp>
          <p:nvSpPr>
            <p:cNvPr id="62" name="楕円 61">
              <a:extLst>
                <a:ext uri="{FF2B5EF4-FFF2-40B4-BE49-F238E27FC236}">
                  <a16:creationId xmlns:a16="http://schemas.microsoft.com/office/drawing/2014/main" id="{80B0152D-8A06-3AB4-1C3A-CE2A9E4B69EC}"/>
                </a:ext>
              </a:extLst>
            </p:cNvPr>
            <p:cNvSpPr/>
            <p:nvPr/>
          </p:nvSpPr>
          <p:spPr>
            <a:xfrm>
              <a:off x="5524860" y="4942006"/>
              <a:ext cx="1076904" cy="461666"/>
            </a:xfrm>
            <a:prstGeom prst="ellipse">
              <a:avLst/>
            </a:prstGeom>
            <a:solidFill>
              <a:srgbClr val="FF8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7E5AEFB-FCB6-2811-A66A-C6887B15087A}"/>
                </a:ext>
              </a:extLst>
            </p:cNvPr>
            <p:cNvSpPr txBox="1"/>
            <p:nvPr/>
          </p:nvSpPr>
          <p:spPr>
            <a:xfrm>
              <a:off x="5470381" y="4973755"/>
              <a:ext cx="1204912" cy="430887"/>
            </a:xfrm>
            <a:prstGeom prst="rect">
              <a:avLst/>
            </a:prstGeom>
            <a:noFill/>
          </p:spPr>
          <p:txBody>
            <a:bodyPr wrap="square">
              <a:spAutoFit/>
            </a:bodyPr>
            <a:lstStyle/>
            <a:p>
              <a:pPr algn="ctr"/>
              <a:r>
                <a:rPr kumimoji="1" lang="ja-JP" altLang="en-US" sz="1200" b="1">
                  <a:solidFill>
                    <a:schemeClr val="tx1"/>
                  </a:solidFill>
                  <a:latin typeface="BIZ UDPゴシック" panose="020B0400000000000000" pitchFamily="50" charset="-128"/>
                  <a:ea typeface="BIZ UDPゴシック" panose="020B0400000000000000" pitchFamily="50" charset="-128"/>
                </a:rPr>
                <a:t>商用運航開始</a:t>
              </a:r>
              <a:endParaRPr kumimoji="1" lang="en-US" altLang="ja-JP" sz="1200" b="1">
                <a:solidFill>
                  <a:schemeClr val="tx1"/>
                </a:solidFill>
                <a:latin typeface="BIZ UDPゴシック" panose="020B0400000000000000" pitchFamily="50" charset="-128"/>
                <a:ea typeface="BIZ UDPゴシック" panose="020B0400000000000000" pitchFamily="50" charset="-128"/>
              </a:endParaRPr>
            </a:p>
            <a:p>
              <a:pPr algn="ctr"/>
              <a:r>
                <a:rPr lang="en-US" altLang="ja-JP" sz="900">
                  <a:solidFill>
                    <a:schemeClr val="tx1"/>
                  </a:solidFill>
                  <a:latin typeface="BIZ UDPゴシック" panose="020B0400000000000000" pitchFamily="50" charset="-128"/>
                  <a:ea typeface="BIZ UDPゴシック" panose="020B0400000000000000" pitchFamily="50" charset="-128"/>
                </a:rPr>
                <a:t>2027</a:t>
              </a:r>
              <a:r>
                <a:rPr lang="ja-JP" altLang="en-US" sz="900">
                  <a:solidFill>
                    <a:schemeClr val="tx1"/>
                  </a:solidFill>
                  <a:latin typeface="BIZ UDPゴシック" panose="020B0400000000000000" pitchFamily="50" charset="-128"/>
                  <a:ea typeface="BIZ UDPゴシック" panose="020B0400000000000000" pitchFamily="50" charset="-128"/>
                </a:rPr>
                <a:t>・</a:t>
              </a:r>
              <a:r>
                <a:rPr lang="en-US" altLang="ja-JP" sz="900">
                  <a:solidFill>
                    <a:schemeClr val="tx1"/>
                  </a:solidFill>
                  <a:latin typeface="BIZ UDPゴシック" panose="020B0400000000000000" pitchFamily="50" charset="-128"/>
                  <a:ea typeface="BIZ UDPゴシック" panose="020B0400000000000000" pitchFamily="50" charset="-128"/>
                </a:rPr>
                <a:t>28</a:t>
              </a:r>
              <a:r>
                <a:rPr lang="ja-JP" altLang="en-US" sz="900">
                  <a:solidFill>
                    <a:schemeClr val="tx1"/>
                  </a:solidFill>
                  <a:latin typeface="BIZ UDPゴシック" panose="020B0400000000000000" pitchFamily="50" charset="-128"/>
                  <a:ea typeface="BIZ UDPゴシック" panose="020B0400000000000000" pitchFamily="50" charset="-128"/>
                </a:rPr>
                <a:t>年</a:t>
              </a:r>
              <a:endParaRPr kumimoji="1" lang="ja-JP" altLang="en-US" sz="900">
                <a:solidFill>
                  <a:schemeClr val="tx1"/>
                </a:solidFill>
                <a:latin typeface="BIZ UDPゴシック" panose="020B0400000000000000" pitchFamily="50" charset="-128"/>
                <a:ea typeface="BIZ UDPゴシック" panose="020B0400000000000000" pitchFamily="50" charset="-128"/>
              </a:endParaRPr>
            </a:p>
          </p:txBody>
        </p:sp>
      </p:grpSp>
      <p:sp>
        <p:nvSpPr>
          <p:cNvPr id="43" name="四角形: 角を丸くする 42">
            <a:extLst>
              <a:ext uri="{FF2B5EF4-FFF2-40B4-BE49-F238E27FC236}">
                <a16:creationId xmlns:a16="http://schemas.microsoft.com/office/drawing/2014/main" id="{2F405A7E-CBDB-D028-34DD-DA31B1632562}"/>
              </a:ext>
            </a:extLst>
          </p:cNvPr>
          <p:cNvSpPr/>
          <p:nvPr/>
        </p:nvSpPr>
        <p:spPr>
          <a:xfrm>
            <a:off x="9607593" y="4844334"/>
            <a:ext cx="2167267" cy="1031930"/>
          </a:xfrm>
          <a:prstGeom prst="roundRect">
            <a:avLst>
              <a:gd name="adj" fmla="val 635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1000" b="1" dirty="0">
                <a:solidFill>
                  <a:schemeClr val="tx1"/>
                </a:solidFill>
                <a:latin typeface="BIZ UDPゴシック" panose="020B0400000000000000" pitchFamily="50" charset="-128"/>
                <a:ea typeface="BIZ UDPゴシック" panose="020B0400000000000000" pitchFamily="50" charset="-128"/>
              </a:rPr>
              <a:t>2035</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年ありたい姿</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p>
          <a:p>
            <a:pPr marL="72000" indent="-72000">
              <a:lnSpc>
                <a:spcPct val="120000"/>
              </a:lnSpc>
              <a:buFont typeface="Arial" panose="020B0604020202020204" pitchFamily="34" charset="0"/>
              <a:buChar char="•"/>
              <a:defRPr/>
            </a:pPr>
            <a:r>
              <a:rPr kumimoji="1" lang="ja-JP" altLang="en-US" sz="8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都市内で運航量が拡大し、</a:t>
            </a:r>
            <a:r>
              <a:rPr kumimoji="1" lang="ja-JP" altLang="en-US" sz="800" b="1" i="0" u="sng"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多くの人が利用可能な都市内交通手段の１つに成長</a:t>
            </a:r>
            <a:endParaRPr lang="en-US" altLang="ja-JP" sz="800" b="1" u="sng" spc="-100" dirty="0">
              <a:solidFill>
                <a:schemeClr val="tx1"/>
              </a:solidFill>
              <a:latin typeface="BIZ UDPゴシック" panose="020B0400000000000000" pitchFamily="50" charset="-128"/>
              <a:ea typeface="BIZ UDPゴシック" panose="020B0400000000000000" pitchFamily="50" charset="-128"/>
            </a:endParaRPr>
          </a:p>
          <a:p>
            <a:pPr marL="72000" indent="-72000">
              <a:lnSpc>
                <a:spcPct val="120000"/>
              </a:lnSpc>
              <a:buFont typeface="Arial" panose="020B0604020202020204" pitchFamily="34" charset="0"/>
              <a:buChar char="•"/>
              <a:defRPr/>
            </a:pPr>
            <a:r>
              <a:rPr kumimoji="1" lang="ja-JP" altLang="en-US" sz="8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短い移動時間と美しい景観が大き魅力となり、</a:t>
            </a:r>
            <a:r>
              <a:rPr kumimoji="1" lang="ja-JP" altLang="en-US" sz="800" b="1" i="0" u="sng"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新たな観光需要を喚起。</a:t>
            </a:r>
            <a:r>
              <a:rPr kumimoji="1" lang="ja-JP" altLang="en-US" sz="8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800" b="1" i="0" u="sng"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観光地との連携が進展</a:t>
            </a:r>
            <a:endParaRPr lang="en-US" altLang="ja-JP" sz="800" spc="-100" dirty="0">
              <a:solidFill>
                <a:schemeClr val="tx1"/>
              </a:solidFill>
              <a:latin typeface="BIZ UDPゴシック" panose="020B0400000000000000" pitchFamily="50" charset="-128"/>
              <a:ea typeface="BIZ UDPゴシック" panose="020B0400000000000000" pitchFamily="50" charset="-128"/>
            </a:endParaRPr>
          </a:p>
          <a:p>
            <a:pPr marL="72000" indent="-72000">
              <a:lnSpc>
                <a:spcPct val="120000"/>
              </a:lnSpc>
              <a:buFont typeface="Arial" panose="020B0604020202020204" pitchFamily="34" charset="0"/>
              <a:buChar char="•"/>
              <a:defRPr/>
            </a:pPr>
            <a:r>
              <a:rPr kumimoji="1" lang="ja-JP" altLang="en-US" sz="8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離島部や山間部の移動手段としての活用が開始</a:t>
            </a:r>
          </a:p>
        </p:txBody>
      </p:sp>
      <p:sp>
        <p:nvSpPr>
          <p:cNvPr id="14" name="テキスト ボックス 13">
            <a:extLst>
              <a:ext uri="{FF2B5EF4-FFF2-40B4-BE49-F238E27FC236}">
                <a16:creationId xmlns:a16="http://schemas.microsoft.com/office/drawing/2014/main" id="{13756F18-4D28-2C8C-FD9F-08E4CDE6F019}"/>
              </a:ext>
            </a:extLst>
          </p:cNvPr>
          <p:cNvSpPr txBox="1"/>
          <p:nvPr/>
        </p:nvSpPr>
        <p:spPr>
          <a:xfrm>
            <a:off x="10745660" y="2889919"/>
            <a:ext cx="618089" cy="307777"/>
          </a:xfrm>
          <a:prstGeom prst="rect">
            <a:avLst/>
          </a:prstGeom>
          <a:noFill/>
        </p:spPr>
        <p:txBody>
          <a:bodyPr wrap="square" rtlCol="0">
            <a:spAutoFit/>
          </a:bodyPr>
          <a:lstStyle/>
          <a:p>
            <a:pPr algn="ctr"/>
            <a:r>
              <a:rPr kumimoji="1" lang="ja-JP" altLang="en-US" sz="1400" b="1" dirty="0"/>
              <a:t>連携</a:t>
            </a:r>
          </a:p>
        </p:txBody>
      </p:sp>
      <p:sp>
        <p:nvSpPr>
          <p:cNvPr id="15" name="フリーフォーム: 図形 14">
            <a:extLst>
              <a:ext uri="{FF2B5EF4-FFF2-40B4-BE49-F238E27FC236}">
                <a16:creationId xmlns:a16="http://schemas.microsoft.com/office/drawing/2014/main" id="{C43636DD-ECD9-C617-D6D3-B11205703135}"/>
              </a:ext>
            </a:extLst>
          </p:cNvPr>
          <p:cNvSpPr/>
          <p:nvPr/>
        </p:nvSpPr>
        <p:spPr>
          <a:xfrm>
            <a:off x="10376009" y="1000466"/>
            <a:ext cx="1729706" cy="1375388"/>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t" anchorCtr="0">
            <a:noAutofit/>
          </a:bodyPr>
          <a:lstStyle/>
          <a:p>
            <a:pPr defTabSz="1733550">
              <a:lnSpc>
                <a:spcPct val="120000"/>
              </a:lnSpc>
              <a:spcBef>
                <a:spcPct val="0"/>
              </a:spcBef>
              <a:spcAft>
                <a:spcPts val="300"/>
              </a:spcAft>
              <a:defRPr/>
            </a:pPr>
            <a:r>
              <a:rPr kumimoji="1" lang="ja-JP" altLang="en-US" sz="1000" b="1">
                <a:solidFill>
                  <a:srgbClr val="0070C0"/>
                </a:solidFill>
                <a:latin typeface="BIZ UDPゴシック" panose="020B0400000000000000" pitchFamily="50" charset="-128"/>
                <a:ea typeface="BIZ UDPゴシック" panose="020B0400000000000000" pitchFamily="50" charset="-128"/>
              </a:rPr>
              <a:t>　</a:t>
            </a:r>
            <a:r>
              <a:rPr kumimoji="1" lang="ja-JP" altLang="en-US" sz="1000" b="1" u="sng">
                <a:solidFill>
                  <a:schemeClr val="tx1"/>
                </a:solidFill>
                <a:latin typeface="BIZ UDPゴシック" panose="020B0400000000000000" pitchFamily="50" charset="-128"/>
                <a:ea typeface="BIZ UDPゴシック" panose="020B0400000000000000" pitchFamily="50" charset="-128"/>
              </a:rPr>
              <a:t>国等</a:t>
            </a:r>
            <a:r>
              <a:rPr kumimoji="1" lang="en-US" altLang="ja-JP" sz="1000" b="1" u="sng">
                <a:solidFill>
                  <a:schemeClr val="tx1"/>
                </a:solidFill>
                <a:latin typeface="BIZ UDPゴシック" panose="020B0400000000000000" pitchFamily="50" charset="-128"/>
                <a:ea typeface="BIZ UDPゴシック" panose="020B0400000000000000" pitchFamily="50" charset="-128"/>
              </a:rPr>
              <a:t>(</a:t>
            </a:r>
            <a:r>
              <a:rPr kumimoji="1" lang="ja-JP" altLang="en-US" sz="1000" b="1" u="sng">
                <a:solidFill>
                  <a:schemeClr val="tx1"/>
                </a:solidFill>
                <a:latin typeface="BIZ UDPゴシック" panose="020B0400000000000000" pitchFamily="50" charset="-128"/>
                <a:ea typeface="BIZ UDPゴシック" panose="020B0400000000000000" pitchFamily="50" charset="-128"/>
              </a:rPr>
              <a:t>管轄省庁</a:t>
            </a:r>
            <a:r>
              <a:rPr kumimoji="1" lang="en-US" altLang="ja-JP" sz="1000" b="1" u="sng">
                <a:solidFill>
                  <a:schemeClr val="tx1"/>
                </a:solidFill>
                <a:latin typeface="BIZ UDPゴシック" panose="020B0400000000000000" pitchFamily="50" charset="-128"/>
                <a:ea typeface="BIZ UDPゴシック" panose="020B0400000000000000" pitchFamily="50" charset="-128"/>
              </a:rPr>
              <a:t>)</a:t>
            </a:r>
          </a:p>
          <a:p>
            <a:pPr defTabSz="1733550">
              <a:lnSpc>
                <a:spcPct val="120000"/>
              </a:lnSpc>
              <a:spcBef>
                <a:spcPct val="0"/>
              </a:spcBef>
              <a:spcAft>
                <a:spcPts val="300"/>
              </a:spcAft>
              <a:defRPr/>
            </a:pPr>
            <a:r>
              <a:rPr lang="ja-JP" altLang="en-US" sz="1000">
                <a:solidFill>
                  <a:schemeClr val="tx1"/>
                </a:solidFill>
                <a:latin typeface="BIZ UDPゴシック" panose="020B0400000000000000" pitchFamily="50" charset="-128"/>
                <a:ea typeface="BIZ UDPゴシック" panose="020B0400000000000000" pitchFamily="50" charset="-128"/>
              </a:rPr>
              <a:t>　 ・経済産業省</a:t>
            </a:r>
            <a:endParaRPr lang="en-US" altLang="ja-JP" sz="1000">
              <a:solidFill>
                <a:schemeClr val="tx1"/>
              </a:solidFill>
              <a:latin typeface="BIZ UDPゴシック" panose="020B0400000000000000" pitchFamily="50" charset="-128"/>
              <a:ea typeface="BIZ UDPゴシック" panose="020B0400000000000000" pitchFamily="50" charset="-128"/>
            </a:endParaRPr>
          </a:p>
          <a:p>
            <a:pPr defTabSz="1733550">
              <a:lnSpc>
                <a:spcPct val="120000"/>
              </a:lnSpc>
              <a:spcBef>
                <a:spcPct val="0"/>
              </a:spcBef>
              <a:spcAft>
                <a:spcPts val="300"/>
              </a:spcAft>
              <a:defRPr/>
            </a:pPr>
            <a:r>
              <a:rPr lang="ja-JP" altLang="en-US" sz="1000">
                <a:solidFill>
                  <a:schemeClr val="tx1"/>
                </a:solidFill>
                <a:latin typeface="BIZ UDPゴシック" panose="020B0400000000000000" pitchFamily="50" charset="-128"/>
                <a:ea typeface="BIZ UDPゴシック" panose="020B0400000000000000" pitchFamily="50" charset="-128"/>
              </a:rPr>
              <a:t>　 　次世代空モビリティ政策室</a:t>
            </a:r>
            <a:endParaRPr lang="en-US" altLang="ja-JP" sz="1000">
              <a:solidFill>
                <a:schemeClr val="tx1"/>
              </a:solidFill>
              <a:latin typeface="BIZ UDPゴシック" panose="020B0400000000000000" pitchFamily="50" charset="-128"/>
              <a:ea typeface="BIZ UDPゴシック" panose="020B0400000000000000" pitchFamily="50" charset="-128"/>
            </a:endParaRPr>
          </a:p>
          <a:p>
            <a:pPr defTabSz="1733550">
              <a:lnSpc>
                <a:spcPct val="120000"/>
              </a:lnSpc>
              <a:spcBef>
                <a:spcPct val="0"/>
              </a:spcBef>
              <a:spcAft>
                <a:spcPts val="300"/>
              </a:spcAft>
              <a:defRPr/>
            </a:pPr>
            <a:r>
              <a:rPr lang="ja-JP" altLang="en-US" sz="1000">
                <a:solidFill>
                  <a:schemeClr val="tx1"/>
                </a:solidFill>
                <a:latin typeface="BIZ UDPゴシック" panose="020B0400000000000000" pitchFamily="50" charset="-128"/>
                <a:ea typeface="BIZ UDPゴシック" panose="020B0400000000000000" pitchFamily="50" charset="-128"/>
              </a:rPr>
              <a:t>　 ・国土交通省航空局</a:t>
            </a:r>
            <a:endParaRPr lang="en-US" altLang="ja-JP" sz="1000">
              <a:solidFill>
                <a:schemeClr val="tx1"/>
              </a:solidFill>
              <a:latin typeface="BIZ UDPゴシック" panose="020B0400000000000000" pitchFamily="50" charset="-128"/>
              <a:ea typeface="BIZ UDPゴシック" panose="020B0400000000000000" pitchFamily="50" charset="-128"/>
            </a:endParaRPr>
          </a:p>
          <a:p>
            <a:pPr defTabSz="1733550">
              <a:lnSpc>
                <a:spcPct val="120000"/>
              </a:lnSpc>
              <a:spcBef>
                <a:spcPct val="0"/>
              </a:spcBef>
              <a:spcAft>
                <a:spcPts val="300"/>
              </a:spcAft>
              <a:defRPr/>
            </a:pPr>
            <a:r>
              <a:rPr lang="ja-JP" altLang="en-US" sz="1000" b="1">
                <a:solidFill>
                  <a:srgbClr val="0070C0"/>
                </a:solidFill>
                <a:latin typeface="BIZ UDPゴシック" panose="020B0400000000000000" pitchFamily="50" charset="-128"/>
                <a:ea typeface="BIZ UDPゴシック" panose="020B0400000000000000" pitchFamily="50" charset="-128"/>
              </a:rPr>
              <a:t>　</a:t>
            </a:r>
            <a:r>
              <a:rPr lang="ja-JP" altLang="en-US" sz="1000" b="1" u="sng">
                <a:solidFill>
                  <a:schemeClr val="tx1"/>
                </a:solidFill>
                <a:latin typeface="BIZ UDPゴシック" panose="020B0400000000000000" pitchFamily="50" charset="-128"/>
                <a:ea typeface="BIZ UDPゴシック" panose="020B0400000000000000" pitchFamily="50" charset="-128"/>
              </a:rPr>
              <a:t>関西観光本部</a:t>
            </a:r>
            <a:r>
              <a:rPr lang="ja-JP" altLang="en-US" sz="1000" u="sng">
                <a:solidFill>
                  <a:schemeClr val="tx1"/>
                </a:solidFill>
                <a:latin typeface="BIZ UDPゴシック" panose="020B0400000000000000" pitchFamily="50" charset="-128"/>
                <a:ea typeface="BIZ UDPゴシック" panose="020B0400000000000000" pitchFamily="50" charset="-128"/>
              </a:rPr>
              <a:t>等</a:t>
            </a:r>
            <a:endParaRPr lang="en-US" altLang="ja-JP" sz="1000" u="sng">
              <a:solidFill>
                <a:schemeClr val="tx1"/>
              </a:solidFill>
              <a:latin typeface="BIZ UDPゴシック" panose="020B0400000000000000" pitchFamily="50" charset="-128"/>
              <a:ea typeface="BIZ UDPゴシック" panose="020B0400000000000000" pitchFamily="50" charset="-128"/>
            </a:endParaRPr>
          </a:p>
          <a:p>
            <a:pPr defTabSz="1733550">
              <a:lnSpc>
                <a:spcPct val="120000"/>
              </a:lnSpc>
              <a:spcBef>
                <a:spcPct val="0"/>
              </a:spcBef>
              <a:spcAft>
                <a:spcPts val="300"/>
              </a:spcAft>
              <a:defRPr/>
            </a:pPr>
            <a:r>
              <a:rPr lang="ja-JP" altLang="en-US" sz="1000">
                <a:solidFill>
                  <a:schemeClr val="tx1"/>
                </a:solidFill>
                <a:latin typeface="BIZ UDPゴシック" panose="020B0400000000000000" pitchFamily="50" charset="-128"/>
                <a:ea typeface="BIZ UDPゴシック" panose="020B0400000000000000" pitchFamily="50" charset="-128"/>
              </a:rPr>
              <a:t>　 ・観光振興団体</a:t>
            </a:r>
            <a:endParaRPr kumimoji="1" lang="en-US" altLang="ja-JP" sz="1000">
              <a:solidFill>
                <a:schemeClr val="tx1"/>
              </a:solidFill>
              <a:latin typeface="BIZ UDPゴシック" panose="020B0400000000000000" pitchFamily="50" charset="-128"/>
              <a:ea typeface="BIZ UDPゴシック" panose="020B0400000000000000" pitchFamily="50" charset="-128"/>
            </a:endParaRPr>
          </a:p>
        </p:txBody>
      </p:sp>
      <p:sp>
        <p:nvSpPr>
          <p:cNvPr id="17" name="フリーフォーム: 図形 16">
            <a:extLst>
              <a:ext uri="{FF2B5EF4-FFF2-40B4-BE49-F238E27FC236}">
                <a16:creationId xmlns:a16="http://schemas.microsoft.com/office/drawing/2014/main" id="{9A14C9F6-FC8C-82EC-CE6F-719B797BE7C6}"/>
              </a:ext>
            </a:extLst>
          </p:cNvPr>
          <p:cNvSpPr/>
          <p:nvPr/>
        </p:nvSpPr>
        <p:spPr>
          <a:xfrm>
            <a:off x="757410" y="805689"/>
            <a:ext cx="1995315" cy="348121"/>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defTabSz="1733550">
              <a:lnSpc>
                <a:spcPct val="90000"/>
              </a:lnSpc>
              <a:spcBef>
                <a:spcPct val="0"/>
              </a:spcBef>
              <a:spcAft>
                <a:spcPts val="300"/>
              </a:spcAft>
              <a:defRPr/>
            </a:pPr>
            <a:r>
              <a:rPr lang="ja-JP" altLang="en-US" sz="1400" b="1" dirty="0">
                <a:solidFill>
                  <a:schemeClr val="tx1"/>
                </a:solidFill>
                <a:latin typeface="BIZ UDPゴシック" panose="020B0400000000000000" pitchFamily="50" charset="-128"/>
                <a:ea typeface="BIZ UDPゴシック" panose="020B0400000000000000" pitchFamily="50" charset="-128"/>
              </a:rPr>
              <a:t>個別プロジェクトの支援</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0F4DE7A1-DB72-F1D6-294E-B7CF2AC79ABF}"/>
              </a:ext>
            </a:extLst>
          </p:cNvPr>
          <p:cNvSpPr/>
          <p:nvPr/>
        </p:nvSpPr>
        <p:spPr>
          <a:xfrm>
            <a:off x="844807" y="1129511"/>
            <a:ext cx="6944868" cy="1222514"/>
          </a:xfrm>
          <a:prstGeom prst="roundRect">
            <a:avLst>
              <a:gd name="adj" fmla="val 8940"/>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0" marR="0" lvl="0" indent="0" algn="l" defTabSz="1733550" rtl="0" eaLnBrk="1" fontAlgn="auto" latinLnBrk="0" hangingPunct="1">
              <a:lnSpc>
                <a:spcPct val="90000"/>
              </a:lnSpc>
              <a:spcBef>
                <a:spcPct val="0"/>
              </a:spcBef>
              <a:spcAft>
                <a:spcPct val="35000"/>
              </a:spcAft>
              <a:buClrTx/>
              <a:buSzTx/>
              <a:buFontTx/>
              <a:buNone/>
              <a:tabLst/>
              <a:defRPr/>
            </a:pPr>
            <a:endPar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08867AF6-319F-BD42-9930-CC18848F3B41}"/>
              </a:ext>
            </a:extLst>
          </p:cNvPr>
          <p:cNvSpPr txBox="1"/>
          <p:nvPr/>
        </p:nvSpPr>
        <p:spPr>
          <a:xfrm>
            <a:off x="927966" y="1148964"/>
            <a:ext cx="6294422" cy="1222514"/>
          </a:xfrm>
          <a:prstGeom prst="rect">
            <a:avLst/>
          </a:prstGeom>
          <a:noFill/>
        </p:spPr>
        <p:txBody>
          <a:bodyPr wrap="square" rtlCol="0">
            <a:spAutoFit/>
          </a:bodyPr>
          <a:lstStyle/>
          <a:p>
            <a:pPr>
              <a:lnSpc>
                <a:spcPct val="120000"/>
              </a:lnSpc>
            </a:pPr>
            <a:r>
              <a:rPr lang="ja-JP" altLang="en-US" sz="1200" dirty="0">
                <a:latin typeface="BIZ UDPゴシック" panose="020B0400000000000000" pitchFamily="50" charset="-128"/>
                <a:ea typeface="BIZ UDPゴシック" panose="020B0400000000000000" pitchFamily="50" charset="-128"/>
              </a:rPr>
              <a:t>個別具体的な事案ごとに、関係する事業者、自治体、支援機関、国等で構成するチームを組成。</a:t>
            </a:r>
            <a:endParaRPr lang="en-US" altLang="ja-JP" sz="1200" dirty="0">
              <a:latin typeface="BIZ UDPゴシック" panose="020B0400000000000000" pitchFamily="50" charset="-128"/>
              <a:ea typeface="BIZ UDPゴシック" panose="020B0400000000000000" pitchFamily="50" charset="-128"/>
            </a:endParaRPr>
          </a:p>
          <a:p>
            <a:pPr>
              <a:lnSpc>
                <a:spcPct val="30000"/>
              </a:lnSpc>
            </a:pPr>
            <a:r>
              <a:rPr lang="ja-JP" altLang="en-US" sz="1200" b="1" dirty="0">
                <a:latin typeface="BIZ UDPゴシック" panose="020B0400000000000000" pitchFamily="50" charset="-128"/>
                <a:ea typeface="BIZ UDPゴシック" panose="020B0400000000000000" pitchFamily="50" charset="-128"/>
              </a:rPr>
              <a:t>　</a:t>
            </a:r>
            <a:endParaRPr lang="en-US" altLang="ja-JP" sz="1200" b="1" dirty="0">
              <a:latin typeface="BIZ UDPゴシック" panose="020B0400000000000000" pitchFamily="50" charset="-128"/>
              <a:ea typeface="BIZ UDPゴシック" panose="020B0400000000000000" pitchFamily="50" charset="-128"/>
            </a:endParaRPr>
          </a:p>
          <a:p>
            <a:pPr>
              <a:lnSpc>
                <a:spcPct val="120000"/>
              </a:lnSpc>
            </a:pPr>
            <a:r>
              <a:rPr lang="ja-JP" altLang="en-US" sz="1200" b="1" dirty="0">
                <a:latin typeface="BIZ UDPゴシック" panose="020B0400000000000000" pitchFamily="50" charset="-128"/>
                <a:ea typeface="BIZ UDPゴシック" panose="020B0400000000000000" pitchFamily="50" charset="-128"/>
              </a:rPr>
              <a:t>　（想定する個別プロジェクト例）</a:t>
            </a:r>
            <a:endParaRPr lang="en-US" altLang="ja-JP" sz="1200" b="1" dirty="0">
              <a:latin typeface="BIZ UDPゴシック" panose="020B0400000000000000" pitchFamily="50" charset="-128"/>
              <a:ea typeface="BIZ UDPゴシック" panose="020B0400000000000000" pitchFamily="50" charset="-128"/>
            </a:endParaRPr>
          </a:p>
          <a:p>
            <a:pPr>
              <a:lnSpc>
                <a:spcPct val="120000"/>
              </a:lnSpc>
            </a:pPr>
            <a:r>
              <a:rPr lang="ja-JP" altLang="en-US" sz="1200" dirty="0">
                <a:latin typeface="BIZ UDPゴシック" panose="020B0400000000000000" pitchFamily="50" charset="-128"/>
                <a:ea typeface="BIZ UDPゴシック" panose="020B0400000000000000" pitchFamily="50" charset="-128"/>
              </a:rPr>
              <a:t>　　①</a:t>
            </a:r>
            <a:r>
              <a:rPr lang="en-US" altLang="ja-JP" sz="12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地点間の運航ルートの検討・調整</a:t>
            </a:r>
            <a:endParaRPr lang="en-US" altLang="ja-JP" sz="1200" dirty="0">
              <a:latin typeface="BIZ UDPゴシック" panose="020B0400000000000000" pitchFamily="50" charset="-128"/>
              <a:ea typeface="BIZ UDPゴシック" panose="020B0400000000000000" pitchFamily="50" charset="-128"/>
            </a:endParaRPr>
          </a:p>
          <a:p>
            <a:pPr>
              <a:lnSpc>
                <a:spcPct val="120000"/>
              </a:lnSpc>
            </a:pPr>
            <a:r>
              <a:rPr lang="ja-JP" altLang="en-US" sz="1200" dirty="0">
                <a:latin typeface="BIZ UDPゴシック" panose="020B0400000000000000" pitchFamily="50" charset="-128"/>
                <a:ea typeface="BIZ UDPゴシック" panose="020B0400000000000000" pitchFamily="50" charset="-128"/>
              </a:rPr>
              <a:t>　　②バーティポート</a:t>
            </a:r>
            <a:r>
              <a:rPr lang="en-US" altLang="ja-JP" sz="1200" dirty="0">
                <a:latin typeface="BIZ UDPゴシック" panose="020B0400000000000000" pitchFamily="50" charset="-128"/>
                <a:ea typeface="BIZ UDPゴシック" panose="020B0400000000000000" pitchFamily="50" charset="-128"/>
              </a:rPr>
              <a:t>(VP)</a:t>
            </a:r>
            <a:r>
              <a:rPr lang="ja-JP" altLang="en-US" sz="1200" dirty="0">
                <a:latin typeface="BIZ UDPゴシック" panose="020B0400000000000000" pitchFamily="50" charset="-128"/>
                <a:ea typeface="BIZ UDPゴシック" panose="020B0400000000000000" pitchFamily="50" charset="-128"/>
              </a:rPr>
              <a:t>の整備・利活用</a:t>
            </a:r>
            <a:endParaRPr lang="en-US" altLang="ja-JP" sz="1200" dirty="0">
              <a:latin typeface="BIZ UDPゴシック" panose="020B0400000000000000" pitchFamily="50" charset="-128"/>
              <a:ea typeface="BIZ UDPゴシック" panose="020B0400000000000000" pitchFamily="50" charset="-128"/>
            </a:endParaRPr>
          </a:p>
          <a:p>
            <a:pPr>
              <a:lnSpc>
                <a:spcPct val="120000"/>
              </a:lnSpc>
            </a:pPr>
            <a:r>
              <a:rPr lang="ja-JP" altLang="en-US" sz="1200" dirty="0">
                <a:latin typeface="BIZ UDPゴシック" panose="020B0400000000000000" pitchFamily="50" charset="-128"/>
                <a:ea typeface="BIZ UDPゴシック" panose="020B0400000000000000" pitchFamily="50" charset="-128"/>
              </a:rPr>
              <a:t>　　③空飛ぶクルマ関連産業の参入可能性等に関する精査 等</a:t>
            </a:r>
            <a:endParaRPr lang="en-US" altLang="ja-JP" sz="1200" dirty="0">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BBF7BE7B-067D-178D-92E9-EF5054DC656C}"/>
              </a:ext>
            </a:extLst>
          </p:cNvPr>
          <p:cNvSpPr/>
          <p:nvPr/>
        </p:nvSpPr>
        <p:spPr>
          <a:xfrm>
            <a:off x="8085991" y="1153810"/>
            <a:ext cx="1908124" cy="527445"/>
          </a:xfrm>
          <a:prstGeom prst="roundRect">
            <a:avLst>
              <a:gd name="adj" fmla="val 8940"/>
            </a:avLst>
          </a:prstGeom>
          <a:solidFill>
            <a:schemeClr val="accent5">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0" marR="0" lvl="0" indent="0" algn="l" defTabSz="1733550" rtl="0" eaLnBrk="1" fontAlgn="auto" latinLnBrk="0" hangingPunct="1">
              <a:lnSpc>
                <a:spcPct val="90000"/>
              </a:lnSpc>
              <a:spcBef>
                <a:spcPct val="0"/>
              </a:spcBef>
              <a:spcAft>
                <a:spcPct val="35000"/>
              </a:spcAft>
              <a:buClrTx/>
              <a:buSzTx/>
              <a:buFontTx/>
              <a:buNone/>
              <a:tabLst/>
              <a:defRPr/>
            </a:pPr>
            <a:endPar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id="{AC34650F-11BB-F950-3C7E-0803C382415E}"/>
              </a:ext>
            </a:extLst>
          </p:cNvPr>
          <p:cNvSpPr/>
          <p:nvPr/>
        </p:nvSpPr>
        <p:spPr>
          <a:xfrm>
            <a:off x="8074136" y="1715317"/>
            <a:ext cx="1919979" cy="660181"/>
          </a:xfrm>
          <a:prstGeom prst="roundRect">
            <a:avLst>
              <a:gd name="adj" fmla="val 8940"/>
            </a:avLst>
          </a:prstGeom>
          <a:solidFill>
            <a:schemeClr val="accent5">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0" marR="0" lvl="0" indent="0" algn="l" defTabSz="1733550" rtl="0" eaLnBrk="1" fontAlgn="auto" latinLnBrk="0" hangingPunct="1">
              <a:lnSpc>
                <a:spcPct val="90000"/>
              </a:lnSpc>
              <a:spcBef>
                <a:spcPct val="0"/>
              </a:spcBef>
              <a:spcAft>
                <a:spcPct val="35000"/>
              </a:spcAft>
              <a:buClrTx/>
              <a:buSzTx/>
              <a:buFontTx/>
              <a:buNone/>
              <a:tabLst/>
              <a:defRPr/>
            </a:pPr>
            <a:endPar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7" name="フリーフォーム: 図形 36">
            <a:extLst>
              <a:ext uri="{FF2B5EF4-FFF2-40B4-BE49-F238E27FC236}">
                <a16:creationId xmlns:a16="http://schemas.microsoft.com/office/drawing/2014/main" id="{90D64FF9-5C1D-C8C4-C25B-8A5E9A094A62}"/>
              </a:ext>
            </a:extLst>
          </p:cNvPr>
          <p:cNvSpPr/>
          <p:nvPr/>
        </p:nvSpPr>
        <p:spPr>
          <a:xfrm>
            <a:off x="8041210" y="1186131"/>
            <a:ext cx="1997685" cy="346968"/>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t" anchorCtr="0">
            <a:noAutofit/>
          </a:bodyPr>
          <a:lstStyle/>
          <a:p>
            <a:pPr algn="ctr" defTabSz="1733550">
              <a:lnSpc>
                <a:spcPct val="120000"/>
              </a:lnSpc>
              <a:spcBef>
                <a:spcPct val="0"/>
              </a:spcBef>
              <a:spcAft>
                <a:spcPts val="300"/>
              </a:spcAf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導入地域での</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algn="ctr" defTabSz="1733550">
              <a:lnSpc>
                <a:spcPct val="120000"/>
              </a:lnSpc>
              <a:spcBef>
                <a:spcPct val="0"/>
              </a:spcBef>
              <a:spcAft>
                <a:spcPts val="300"/>
              </a:spcAft>
              <a:defRPr/>
            </a:pPr>
            <a:r>
              <a:rPr lang="ja-JP" altLang="en-US" sz="1050" b="1" dirty="0">
                <a:solidFill>
                  <a:prstClr val="black"/>
                </a:solidFill>
                <a:latin typeface="BIZ UDPゴシック" panose="020B0400000000000000" pitchFamily="50" charset="-128"/>
                <a:ea typeface="BIZ UDPゴシック" panose="020B0400000000000000" pitchFamily="50" charset="-128"/>
              </a:rPr>
              <a:t>社会受容性の向上</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フリーフォーム: 図形 37">
            <a:extLst>
              <a:ext uri="{FF2B5EF4-FFF2-40B4-BE49-F238E27FC236}">
                <a16:creationId xmlns:a16="http://schemas.microsoft.com/office/drawing/2014/main" id="{9D2D88E5-24A0-46EB-C635-FA511025F6F7}"/>
              </a:ext>
            </a:extLst>
          </p:cNvPr>
          <p:cNvSpPr/>
          <p:nvPr/>
        </p:nvSpPr>
        <p:spPr>
          <a:xfrm>
            <a:off x="8159442" y="1806374"/>
            <a:ext cx="1768189" cy="489274"/>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t" anchorCtr="0">
            <a:noAutofit/>
          </a:bodyPr>
          <a:lstStyle/>
          <a:p>
            <a:pPr algn="ctr" defTabSz="1733550">
              <a:lnSpc>
                <a:spcPct val="120000"/>
              </a:lnSpc>
              <a:spcBef>
                <a:spcPct val="0"/>
              </a:spcBef>
              <a:spcAft>
                <a:spcPts val="300"/>
              </a:spcAf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国内外に向けた</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algn="ctr" defTabSz="1733550">
              <a:lnSpc>
                <a:spcPct val="120000"/>
              </a:lnSpc>
              <a:spcBef>
                <a:spcPct val="0"/>
              </a:spcBef>
              <a:spcAft>
                <a:spcPts val="300"/>
              </a:spcAf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関西の取組の情報発信</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9" name="矢印: 下 38">
            <a:extLst>
              <a:ext uri="{FF2B5EF4-FFF2-40B4-BE49-F238E27FC236}">
                <a16:creationId xmlns:a16="http://schemas.microsoft.com/office/drawing/2014/main" id="{9DF12BFA-3B33-636D-9EE3-44C94838E680}"/>
              </a:ext>
            </a:extLst>
          </p:cNvPr>
          <p:cNvSpPr/>
          <p:nvPr/>
        </p:nvSpPr>
        <p:spPr>
          <a:xfrm rot="10800000">
            <a:off x="2543491" y="2382495"/>
            <a:ext cx="527135" cy="499966"/>
          </a:xfrm>
          <a:prstGeom prst="downArrow">
            <a:avLst>
              <a:gd name="adj1" fmla="val 50000"/>
              <a:gd name="adj2" fmla="val 213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0" name="テキスト ボックス 39">
            <a:extLst>
              <a:ext uri="{FF2B5EF4-FFF2-40B4-BE49-F238E27FC236}">
                <a16:creationId xmlns:a16="http://schemas.microsoft.com/office/drawing/2014/main" id="{3EBE451A-F9B2-1C10-B6F1-FD6B1F775C7E}"/>
              </a:ext>
            </a:extLst>
          </p:cNvPr>
          <p:cNvSpPr txBox="1"/>
          <p:nvPr/>
        </p:nvSpPr>
        <p:spPr>
          <a:xfrm>
            <a:off x="5647087" y="2915141"/>
            <a:ext cx="2431344" cy="276614"/>
          </a:xfrm>
          <a:prstGeom prst="rect">
            <a:avLst/>
          </a:prstGeom>
          <a:noFill/>
          <a:ln w="28575">
            <a:noFill/>
          </a:ln>
        </p:spPr>
        <p:txBody>
          <a:bodyPr wrap="square" rtlCol="0">
            <a:spAutoFit/>
          </a:bodyPr>
          <a:lstStyle/>
          <a:p>
            <a:pPr marL="0" marR="0" lvl="0" indent="0" algn="ctr" defTabSz="1733550" rtl="0" eaLnBrk="1" fontAlgn="auto" latinLnBrk="0" hangingPunct="1">
              <a:lnSpc>
                <a:spcPct val="130000"/>
              </a:lnSpc>
              <a:spcBef>
                <a:spcPct val="0"/>
              </a:spcBef>
              <a:buClrTx/>
              <a:buSzTx/>
              <a:buFontTx/>
              <a:buNone/>
              <a:tabLst/>
              <a:defRPr/>
            </a:pPr>
            <a:r>
              <a:rPr kumimoji="1" lang="ja-JP" altLang="en-US" sz="105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地元広域行政</a:t>
            </a:r>
            <a:endParaRPr kumimoji="1" lang="en-US" altLang="ja-JP" sz="105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869A7AD8-315E-E990-93B5-4AF3D8467C44}"/>
              </a:ext>
            </a:extLst>
          </p:cNvPr>
          <p:cNvSpPr txBox="1"/>
          <p:nvPr/>
        </p:nvSpPr>
        <p:spPr>
          <a:xfrm>
            <a:off x="1459975" y="2904298"/>
            <a:ext cx="2722480" cy="276614"/>
          </a:xfrm>
          <a:prstGeom prst="rect">
            <a:avLst/>
          </a:prstGeom>
          <a:noFill/>
        </p:spPr>
        <p:txBody>
          <a:bodyPr wrap="square" rtlCol="0">
            <a:spAutoFit/>
          </a:bodyPr>
          <a:lstStyle/>
          <a:p>
            <a:pPr marL="0" marR="0" lvl="0" indent="0" algn="ctr" defTabSz="1733550" rtl="0" eaLnBrk="1" fontAlgn="auto" latinLnBrk="0" hangingPunct="1">
              <a:lnSpc>
                <a:spcPct val="130000"/>
              </a:lnSpc>
              <a:spcBef>
                <a:spcPct val="0"/>
              </a:spcBef>
              <a:buClrTx/>
              <a:buSzTx/>
              <a:buFontTx/>
              <a:buNone/>
              <a:tabLst/>
              <a:defRPr/>
            </a:pPr>
            <a:r>
              <a:rPr kumimoji="1" lang="ja-JP" altLang="en-US" sz="105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地元自治体</a:t>
            </a:r>
            <a:endParaRPr kumimoji="1" lang="en-US" altLang="ja-JP" sz="105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03828C95-9AFA-B45B-2A50-77D9FEF270E9}"/>
              </a:ext>
            </a:extLst>
          </p:cNvPr>
          <p:cNvSpPr txBox="1"/>
          <p:nvPr/>
        </p:nvSpPr>
        <p:spPr>
          <a:xfrm>
            <a:off x="3813436" y="2905616"/>
            <a:ext cx="2057110" cy="276614"/>
          </a:xfrm>
          <a:prstGeom prst="rect">
            <a:avLst/>
          </a:prstGeom>
          <a:noFill/>
        </p:spPr>
        <p:txBody>
          <a:bodyPr wrap="square" rtlCol="0">
            <a:spAutoFit/>
          </a:bodyPr>
          <a:lstStyle/>
          <a:p>
            <a:pPr lvl="0" algn="ctr" defTabSz="1733550">
              <a:lnSpc>
                <a:spcPct val="130000"/>
              </a:lnSpc>
              <a:spcBef>
                <a:spcPct val="0"/>
              </a:spcBef>
              <a:defRPr/>
            </a:pPr>
            <a:r>
              <a:rPr kumimoji="1" lang="ja-JP" altLang="en-US" sz="105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地元経済界</a:t>
            </a:r>
            <a:endParaRPr kumimoji="1" lang="en-US" altLang="ja-JP" sz="105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44" name="フリーフォーム: 図形 43">
            <a:extLst>
              <a:ext uri="{FF2B5EF4-FFF2-40B4-BE49-F238E27FC236}">
                <a16:creationId xmlns:a16="http://schemas.microsoft.com/office/drawing/2014/main" id="{EDE48D4F-C46F-63C8-0712-2F7A5E43B531}"/>
              </a:ext>
            </a:extLst>
          </p:cNvPr>
          <p:cNvSpPr/>
          <p:nvPr/>
        </p:nvSpPr>
        <p:spPr>
          <a:xfrm>
            <a:off x="2003210" y="2486529"/>
            <a:ext cx="1636010" cy="386594"/>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algn="ctr" defTabSz="1733550">
              <a:lnSpc>
                <a:spcPct val="90000"/>
              </a:lnSpc>
              <a:spcBef>
                <a:spcPct val="0"/>
              </a:spcBef>
              <a:spcAft>
                <a:spcPts val="300"/>
              </a:spcAf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事業環境整備</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algn="ctr" defTabSz="1733550">
              <a:lnSpc>
                <a:spcPct val="90000"/>
              </a:lnSpc>
              <a:spcBef>
                <a:spcPct val="0"/>
              </a:spcBef>
              <a:spcAft>
                <a:spcPts val="300"/>
              </a:spcAf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自治体による支援</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5" name="矢印: 下 44">
            <a:extLst>
              <a:ext uri="{FF2B5EF4-FFF2-40B4-BE49-F238E27FC236}">
                <a16:creationId xmlns:a16="http://schemas.microsoft.com/office/drawing/2014/main" id="{4B98165F-79C8-EFA4-182A-CD4810F4D920}"/>
              </a:ext>
            </a:extLst>
          </p:cNvPr>
          <p:cNvSpPr/>
          <p:nvPr/>
        </p:nvSpPr>
        <p:spPr>
          <a:xfrm rot="10800000">
            <a:off x="4579103" y="2373839"/>
            <a:ext cx="527135" cy="517432"/>
          </a:xfrm>
          <a:prstGeom prst="downArrow">
            <a:avLst>
              <a:gd name="adj1" fmla="val 50000"/>
              <a:gd name="adj2" fmla="val 230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矢印: 下 46">
            <a:extLst>
              <a:ext uri="{FF2B5EF4-FFF2-40B4-BE49-F238E27FC236}">
                <a16:creationId xmlns:a16="http://schemas.microsoft.com/office/drawing/2014/main" id="{9C64A8EF-EDFB-AA01-B44B-DF4BFC3AB471}"/>
              </a:ext>
            </a:extLst>
          </p:cNvPr>
          <p:cNvSpPr/>
          <p:nvPr/>
        </p:nvSpPr>
        <p:spPr>
          <a:xfrm rot="10800000">
            <a:off x="6612928" y="2367885"/>
            <a:ext cx="527135" cy="519025"/>
          </a:xfrm>
          <a:prstGeom prst="downArrow">
            <a:avLst>
              <a:gd name="adj1" fmla="val 50000"/>
              <a:gd name="adj2" fmla="val 204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8" name="フリーフォーム: 図形 47">
            <a:extLst>
              <a:ext uri="{FF2B5EF4-FFF2-40B4-BE49-F238E27FC236}">
                <a16:creationId xmlns:a16="http://schemas.microsoft.com/office/drawing/2014/main" id="{4CDD2A4B-AE0C-2ACE-9D3A-A0DE13DDD411}"/>
              </a:ext>
            </a:extLst>
          </p:cNvPr>
          <p:cNvSpPr/>
          <p:nvPr/>
        </p:nvSpPr>
        <p:spPr>
          <a:xfrm>
            <a:off x="3552808" y="2460553"/>
            <a:ext cx="2566610" cy="438206"/>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algn="ctr" defTabSz="1733550">
              <a:lnSpc>
                <a:spcPct val="90000"/>
              </a:lnSpc>
              <a:spcBef>
                <a:spcPct val="0"/>
              </a:spcBef>
              <a:spcAft>
                <a:spcPts val="300"/>
              </a:spcAf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マッチング機会提供・参入拡大</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algn="ctr" defTabSz="1733550">
              <a:lnSpc>
                <a:spcPct val="90000"/>
              </a:lnSpc>
              <a:spcBef>
                <a:spcPct val="0"/>
              </a:spcBef>
              <a:spcAft>
                <a:spcPts val="300"/>
              </a:spcAft>
              <a:defRPr/>
            </a:pPr>
            <a:r>
              <a:rPr lang="ja-JP" altLang="en-US" sz="1000">
                <a:solidFill>
                  <a:prstClr val="black"/>
                </a:solidFill>
                <a:latin typeface="BIZ UDPゴシック" panose="020B0400000000000000" pitchFamily="50" charset="-128"/>
                <a:ea typeface="BIZ UDPゴシック" panose="020B0400000000000000" pitchFamily="50" charset="-128"/>
              </a:rPr>
              <a:t>事業者間調整、需要掘り起こし</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9" name="フリーフォーム: 図形 48">
            <a:extLst>
              <a:ext uri="{FF2B5EF4-FFF2-40B4-BE49-F238E27FC236}">
                <a16:creationId xmlns:a16="http://schemas.microsoft.com/office/drawing/2014/main" id="{AF096889-0EC2-58A6-644B-B0F1F783E2AC}"/>
              </a:ext>
            </a:extLst>
          </p:cNvPr>
          <p:cNvSpPr/>
          <p:nvPr/>
        </p:nvSpPr>
        <p:spPr>
          <a:xfrm>
            <a:off x="5474516" y="2459349"/>
            <a:ext cx="2808000" cy="389554"/>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algn="ctr" defTabSz="1733550">
              <a:lnSpc>
                <a:spcPct val="90000"/>
              </a:lnSpc>
              <a:spcBef>
                <a:spcPct val="0"/>
              </a:spcBef>
              <a:spcAft>
                <a:spcPts val="300"/>
              </a:spcAf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ポテンシャル調査</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algn="ctr" defTabSz="1733550">
              <a:lnSpc>
                <a:spcPct val="90000"/>
              </a:lnSpc>
              <a:spcBef>
                <a:spcPct val="0"/>
              </a:spcBef>
              <a:spcAft>
                <a:spcPts val="300"/>
              </a:spcAf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自治体の機運醸成</a:t>
            </a:r>
            <a:endPar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0" name="矢印: 下 49">
            <a:extLst>
              <a:ext uri="{FF2B5EF4-FFF2-40B4-BE49-F238E27FC236}">
                <a16:creationId xmlns:a16="http://schemas.microsoft.com/office/drawing/2014/main" id="{FA5D1F16-2973-5042-E484-AF763CE67EE5}"/>
              </a:ext>
            </a:extLst>
          </p:cNvPr>
          <p:cNvSpPr/>
          <p:nvPr/>
        </p:nvSpPr>
        <p:spPr>
          <a:xfrm rot="10800000">
            <a:off x="8771536" y="2379747"/>
            <a:ext cx="527135" cy="888568"/>
          </a:xfrm>
          <a:prstGeom prst="downArrow">
            <a:avLst>
              <a:gd name="adj1" fmla="val 50000"/>
              <a:gd name="adj2" fmla="val 213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1" name="フリーフォーム: 図形 50">
            <a:extLst>
              <a:ext uri="{FF2B5EF4-FFF2-40B4-BE49-F238E27FC236}">
                <a16:creationId xmlns:a16="http://schemas.microsoft.com/office/drawing/2014/main" id="{AA3DA31F-4658-EC8E-7352-D97970362E32}"/>
              </a:ext>
            </a:extLst>
          </p:cNvPr>
          <p:cNvSpPr/>
          <p:nvPr/>
        </p:nvSpPr>
        <p:spPr>
          <a:xfrm>
            <a:off x="8217101" y="2697884"/>
            <a:ext cx="1636010" cy="261611"/>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algn="ctr" defTabSz="1733550">
              <a:lnSpc>
                <a:spcPct val="90000"/>
              </a:lnSpc>
              <a:spcBef>
                <a:spcPct val="0"/>
              </a:spcBef>
              <a:spcAft>
                <a:spcPts val="300"/>
              </a:spcAft>
              <a:defRPr/>
            </a:pPr>
            <a:r>
              <a:rPr kumimoji="1" lang="ja-JP" altLang="en-US"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共同での発信</a:t>
            </a:r>
            <a:endParaRPr kumimoji="1" lang="en-US" altLang="ja-JP"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A7EBEFD3-F99E-4523-8D56-E4D9DCCF988F}"/>
              </a:ext>
            </a:extLst>
          </p:cNvPr>
          <p:cNvSpPr/>
          <p:nvPr/>
        </p:nvSpPr>
        <p:spPr>
          <a:xfrm>
            <a:off x="693524" y="2495642"/>
            <a:ext cx="1292326" cy="450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00000"/>
              </a:lnSpc>
              <a:spcBef>
                <a:spcPts val="0"/>
              </a:spcBef>
              <a:spcAft>
                <a:spcPts val="0"/>
              </a:spcAft>
              <a:buClrTx/>
              <a:buSzTx/>
              <a:buFontTx/>
              <a:buNone/>
              <a:tabLst/>
              <a:defRPr/>
            </a:pPr>
            <a:r>
              <a:rPr lang="ja-JP" altLang="en-US" sz="900">
                <a:solidFill>
                  <a:schemeClr val="tx1"/>
                </a:solidFill>
                <a:latin typeface="BIZ UDPゴシック" panose="020B0400000000000000" pitchFamily="50" charset="-128"/>
                <a:ea typeface="BIZ UDPゴシック" panose="020B0400000000000000" pitchFamily="50" charset="-128"/>
              </a:rPr>
              <a:t>情報、具体的な支援ニーズの提示</a:t>
            </a:r>
            <a:endParaRPr kumimoji="1" lang="en-US" altLang="ja-JP" sz="90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56" name="楕円 55">
            <a:extLst>
              <a:ext uri="{FF2B5EF4-FFF2-40B4-BE49-F238E27FC236}">
                <a16:creationId xmlns:a16="http://schemas.microsoft.com/office/drawing/2014/main" id="{20E58B15-59F3-07B3-C483-99D25A5426E6}"/>
              </a:ext>
            </a:extLst>
          </p:cNvPr>
          <p:cNvSpPr/>
          <p:nvPr/>
        </p:nvSpPr>
        <p:spPr>
          <a:xfrm>
            <a:off x="5931923" y="2882463"/>
            <a:ext cx="1874095" cy="557486"/>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FEBDF091-FF83-BC0E-1162-448D94C731EE}"/>
              </a:ext>
            </a:extLst>
          </p:cNvPr>
          <p:cNvSpPr/>
          <p:nvPr/>
        </p:nvSpPr>
        <p:spPr>
          <a:xfrm>
            <a:off x="3896974" y="2882463"/>
            <a:ext cx="1874095" cy="557486"/>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69F2D25D-F4A8-4206-D05C-75ED8A8F05E7}"/>
              </a:ext>
            </a:extLst>
          </p:cNvPr>
          <p:cNvSpPr/>
          <p:nvPr/>
        </p:nvSpPr>
        <p:spPr>
          <a:xfrm>
            <a:off x="1886347" y="2882463"/>
            <a:ext cx="1874095" cy="557486"/>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E4A3A548-6222-3809-D84C-1B122D3CB152}"/>
              </a:ext>
            </a:extLst>
          </p:cNvPr>
          <p:cNvSpPr/>
          <p:nvPr/>
        </p:nvSpPr>
        <p:spPr>
          <a:xfrm>
            <a:off x="844807" y="3207616"/>
            <a:ext cx="9149308" cy="232333"/>
          </a:xfrm>
          <a:prstGeom prst="roundRect">
            <a:avLst>
              <a:gd name="adj" fmla="val 9450"/>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0" marR="0" lvl="0" indent="0" algn="l" defTabSz="1733550" rtl="0" eaLnBrk="1" fontAlgn="auto" latinLnBrk="0" hangingPunct="1">
              <a:lnSpc>
                <a:spcPct val="90000"/>
              </a:lnSpc>
              <a:spcBef>
                <a:spcPct val="0"/>
              </a:spcBef>
              <a:spcAft>
                <a:spcPct val="35000"/>
              </a:spcAft>
              <a:buClrTx/>
              <a:buSzTx/>
              <a:buFontTx/>
              <a:buNone/>
              <a:tabLst/>
              <a:defRPr/>
            </a:pPr>
            <a:endPar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0" name="フリーフォーム: 図形 59">
            <a:extLst>
              <a:ext uri="{FF2B5EF4-FFF2-40B4-BE49-F238E27FC236}">
                <a16:creationId xmlns:a16="http://schemas.microsoft.com/office/drawing/2014/main" id="{62E8DA7A-B5F7-8502-6DA1-3521F2C85257}"/>
              </a:ext>
            </a:extLst>
          </p:cNvPr>
          <p:cNvSpPr/>
          <p:nvPr/>
        </p:nvSpPr>
        <p:spPr>
          <a:xfrm>
            <a:off x="1650346" y="3173313"/>
            <a:ext cx="7838730" cy="250348"/>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t" anchorCtr="0">
            <a:noAutofit/>
          </a:bodyPr>
          <a:lstStyle/>
          <a:p>
            <a:pPr algn="ctr" defTabSz="1733550">
              <a:lnSpc>
                <a:spcPct val="150000"/>
              </a:lnSpc>
              <a:spcBef>
                <a:spcPct val="0"/>
              </a:spcBef>
              <a:spcAft>
                <a:spcPts val="300"/>
              </a:spcAft>
              <a:defRPr/>
            </a:pPr>
            <a:r>
              <a:rPr kumimoji="1" lang="ja-JP" altLang="en-US" sz="1100" b="1" i="0" u="none" strike="noStrike" kern="1200" cap="none" spc="0" normalizeH="0" baseline="0" noProof="0" dirty="0">
                <a:ln>
                  <a:noFill/>
                </a:ln>
                <a:solidFill>
                  <a:srgbClr val="0E5DFA"/>
                </a:solidFill>
                <a:effectLst/>
                <a:uLnTx/>
                <a:uFillTx/>
                <a:latin typeface="BIZ UDPゴシック" panose="020B0400000000000000" pitchFamily="50" charset="-128"/>
                <a:ea typeface="BIZ UDPゴシック" panose="020B0400000000000000" pitchFamily="50" charset="-128"/>
              </a:rPr>
              <a:t>関西広域での空飛ぶクルマの社会実装に向けた推進体制（未来創造会議運営委員会内）</a:t>
            </a:r>
            <a:endParaRPr kumimoji="1" lang="en-US" altLang="ja-JP" sz="1100" b="0" i="0" u="none" strike="noStrike" kern="1200" cap="none" spc="0" normalizeH="0" baseline="0" noProof="0" dirty="0">
              <a:ln>
                <a:noFill/>
              </a:ln>
              <a:solidFill>
                <a:srgbClr val="0E5DFA"/>
              </a:solidFill>
              <a:effectLst/>
              <a:uLnTx/>
              <a:uFillTx/>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ABED6537-7345-0980-1695-CB42F2DA5C2C}"/>
              </a:ext>
            </a:extLst>
          </p:cNvPr>
          <p:cNvSpPr txBox="1"/>
          <p:nvPr/>
        </p:nvSpPr>
        <p:spPr>
          <a:xfrm>
            <a:off x="26068" y="4528318"/>
            <a:ext cx="492443" cy="1693464"/>
          </a:xfrm>
          <a:prstGeom prst="rect">
            <a:avLst/>
          </a:prstGeom>
          <a:noFill/>
        </p:spPr>
        <p:txBody>
          <a:bodyPr vert="eaVert" wrap="square" rtlCol="0">
            <a:spAutoFit/>
          </a:bodyPr>
          <a:lstStyle/>
          <a:p>
            <a:pPr algn="ctr"/>
            <a:r>
              <a:rPr kumimoji="1" lang="ja-JP" altLang="en-US" sz="2000" b="1">
                <a:latin typeface="BIZ UDPゴシック" panose="020B0400000000000000" pitchFamily="50" charset="-128"/>
                <a:ea typeface="BIZ UDPゴシック" panose="020B0400000000000000" pitchFamily="50" charset="-128"/>
              </a:rPr>
              <a:t>ロードマップ</a:t>
            </a:r>
          </a:p>
        </p:txBody>
      </p:sp>
      <p:sp>
        <p:nvSpPr>
          <p:cNvPr id="73" name="テキスト ボックス 72">
            <a:extLst>
              <a:ext uri="{FF2B5EF4-FFF2-40B4-BE49-F238E27FC236}">
                <a16:creationId xmlns:a16="http://schemas.microsoft.com/office/drawing/2014/main" id="{0819946C-AC27-C5ED-E4DC-17093E60EA5C}"/>
              </a:ext>
            </a:extLst>
          </p:cNvPr>
          <p:cNvSpPr txBox="1"/>
          <p:nvPr/>
        </p:nvSpPr>
        <p:spPr>
          <a:xfrm>
            <a:off x="19341" y="1233069"/>
            <a:ext cx="492443" cy="1517563"/>
          </a:xfrm>
          <a:prstGeom prst="rect">
            <a:avLst/>
          </a:prstGeom>
          <a:noFill/>
        </p:spPr>
        <p:txBody>
          <a:bodyPr vert="eaVert"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支援枠組み</a:t>
            </a:r>
          </a:p>
        </p:txBody>
      </p:sp>
      <p:sp>
        <p:nvSpPr>
          <p:cNvPr id="75" name="右大かっこ 74">
            <a:extLst>
              <a:ext uri="{FF2B5EF4-FFF2-40B4-BE49-F238E27FC236}">
                <a16:creationId xmlns:a16="http://schemas.microsoft.com/office/drawing/2014/main" id="{D9525BD8-0D73-A053-D7E4-3C0D7BC6093A}"/>
              </a:ext>
            </a:extLst>
          </p:cNvPr>
          <p:cNvSpPr/>
          <p:nvPr/>
        </p:nvSpPr>
        <p:spPr>
          <a:xfrm>
            <a:off x="10150876" y="843789"/>
            <a:ext cx="147096" cy="2714079"/>
          </a:xfrm>
          <a:prstGeom prst="rightBracket">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右大かっこ 75">
            <a:extLst>
              <a:ext uri="{FF2B5EF4-FFF2-40B4-BE49-F238E27FC236}">
                <a16:creationId xmlns:a16="http://schemas.microsoft.com/office/drawing/2014/main" id="{CA44BC6B-79C5-D424-C9BC-AB00790B7D29}"/>
              </a:ext>
            </a:extLst>
          </p:cNvPr>
          <p:cNvSpPr/>
          <p:nvPr/>
        </p:nvSpPr>
        <p:spPr>
          <a:xfrm flipH="1">
            <a:off x="563052" y="843789"/>
            <a:ext cx="147096" cy="2714079"/>
          </a:xfrm>
          <a:prstGeom prst="rightBracket">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55698BA-5686-9041-9228-A1316011ABFB}"/>
              </a:ext>
            </a:extLst>
          </p:cNvPr>
          <p:cNvSpPr txBox="1"/>
          <p:nvPr/>
        </p:nvSpPr>
        <p:spPr>
          <a:xfrm>
            <a:off x="7212609" y="3691263"/>
            <a:ext cx="5032780" cy="246221"/>
          </a:xfrm>
          <a:prstGeom prst="rect">
            <a:avLst/>
          </a:prstGeom>
          <a:noFill/>
        </p:spPr>
        <p:txBody>
          <a:bodyPr wrap="square">
            <a:spAutoFit/>
          </a:bodyPr>
          <a:lstStyle/>
          <a:p>
            <a:pPr algn="ct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関経連</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関西における空飛ぶクルマの将来ビジョン</a:t>
            </a:r>
            <a:r>
              <a:rPr lang="en-US" altLang="ja-JP" sz="1000" dirty="0">
                <a:latin typeface="BIZ UDPゴシック" panose="020B0400000000000000" pitchFamily="50" charset="-128"/>
                <a:ea typeface="BIZ UDPゴシック" panose="020B0400000000000000" pitchFamily="50" charset="-128"/>
              </a:rPr>
              <a:t>』(2026.3</a:t>
            </a:r>
            <a:r>
              <a:rPr lang="ja-JP" altLang="en-US" sz="1000" dirty="0">
                <a:latin typeface="BIZ UDPゴシック" panose="020B0400000000000000" pitchFamily="50" charset="-128"/>
                <a:ea typeface="BIZ UDPゴシック" panose="020B0400000000000000" pitchFamily="50" charset="-128"/>
              </a:rPr>
              <a:t>月公表</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で掲げた目標</a:t>
            </a:r>
          </a:p>
        </p:txBody>
      </p:sp>
      <p:sp>
        <p:nvSpPr>
          <p:cNvPr id="10" name="フリーフォーム: 図形 9">
            <a:extLst>
              <a:ext uri="{FF2B5EF4-FFF2-40B4-BE49-F238E27FC236}">
                <a16:creationId xmlns:a16="http://schemas.microsoft.com/office/drawing/2014/main" id="{30E29130-F885-E94A-8A46-CD1657AC98E7}"/>
              </a:ext>
            </a:extLst>
          </p:cNvPr>
          <p:cNvSpPr/>
          <p:nvPr/>
        </p:nvSpPr>
        <p:spPr>
          <a:xfrm>
            <a:off x="2323278" y="3852264"/>
            <a:ext cx="8052731" cy="348121"/>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algn="ctr" defTabSz="1733550">
              <a:lnSpc>
                <a:spcPct val="90000"/>
              </a:lnSpc>
              <a:spcBef>
                <a:spcPct val="0"/>
              </a:spcBef>
              <a:spcAft>
                <a:spcPts val="30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想定する次世代モビリティの社会実装・・・都市部や空港など複数事業者による</a:t>
            </a:r>
            <a:r>
              <a:rPr lang="en-US" altLang="ja-JP" sz="1100" b="1" u="sng" dirty="0">
                <a:solidFill>
                  <a:schemeClr val="tx1"/>
                </a:solidFill>
                <a:latin typeface="BIZ UDPゴシック" panose="020B0400000000000000" pitchFamily="50" charset="-128"/>
                <a:ea typeface="BIZ UDPゴシック" panose="020B0400000000000000" pitchFamily="50" charset="-128"/>
              </a:rPr>
              <a:t>2</a:t>
            </a:r>
            <a:r>
              <a:rPr lang="ja-JP" altLang="en-US" sz="1100" b="1" u="sng" dirty="0">
                <a:solidFill>
                  <a:schemeClr val="tx1"/>
                </a:solidFill>
                <a:latin typeface="BIZ UDPゴシック" panose="020B0400000000000000" pitchFamily="50" charset="-128"/>
                <a:ea typeface="BIZ UDPゴシック" panose="020B0400000000000000" pitchFamily="50" charset="-128"/>
              </a:rPr>
              <a:t>地点間運航</a:t>
            </a:r>
            <a:r>
              <a:rPr lang="ja-JP" altLang="en-US" sz="1100" dirty="0">
                <a:solidFill>
                  <a:schemeClr val="tx1"/>
                </a:solidFill>
                <a:latin typeface="BIZ UDPゴシック" panose="020B0400000000000000" pitchFamily="50" charset="-128"/>
                <a:ea typeface="BIZ UDPゴシック" panose="020B0400000000000000" pitchFamily="50" charset="-128"/>
              </a:rPr>
              <a:t>が行われている状態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A11B3AAD-8F24-E43C-C72D-7962FD6F00D0}"/>
              </a:ext>
            </a:extLst>
          </p:cNvPr>
          <p:cNvSpPr/>
          <p:nvPr/>
        </p:nvSpPr>
        <p:spPr>
          <a:xfrm>
            <a:off x="2760808" y="830201"/>
            <a:ext cx="792000" cy="25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運航</a:t>
            </a:r>
            <a:r>
              <a:rPr lang="ja-JP" altLang="en-US" sz="1100" b="1" dirty="0">
                <a:solidFill>
                  <a:schemeClr val="bg1"/>
                </a:solidFill>
                <a:latin typeface="BIZ UDPゴシック" panose="020B0400000000000000" pitchFamily="50" charset="-128"/>
                <a:ea typeface="BIZ UDPゴシック" panose="020B0400000000000000" pitchFamily="50" charset="-128"/>
              </a:rPr>
              <a:t>基盤</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F85A8A4E-7E23-C31B-8AA3-1C3355AF6162}"/>
              </a:ext>
            </a:extLst>
          </p:cNvPr>
          <p:cNvSpPr/>
          <p:nvPr/>
        </p:nvSpPr>
        <p:spPr>
          <a:xfrm>
            <a:off x="8638125" y="827655"/>
            <a:ext cx="792000" cy="25200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環境整備</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p:txBody>
      </p:sp>
      <p:sp>
        <p:nvSpPr>
          <p:cNvPr id="78" name="正方形/長方形 77">
            <a:extLst>
              <a:ext uri="{FF2B5EF4-FFF2-40B4-BE49-F238E27FC236}">
                <a16:creationId xmlns:a16="http://schemas.microsoft.com/office/drawing/2014/main" id="{E2ED2DC0-17CC-EBEA-AC9B-BAA6950EC762}"/>
              </a:ext>
            </a:extLst>
          </p:cNvPr>
          <p:cNvSpPr/>
          <p:nvPr/>
        </p:nvSpPr>
        <p:spPr>
          <a:xfrm>
            <a:off x="3639220" y="828875"/>
            <a:ext cx="1281531" cy="252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事業・産業形成</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81" name="フリーフォーム: 図形 80">
            <a:extLst>
              <a:ext uri="{FF2B5EF4-FFF2-40B4-BE49-F238E27FC236}">
                <a16:creationId xmlns:a16="http://schemas.microsoft.com/office/drawing/2014/main" id="{E1A3016C-61DE-EE77-9730-43D0827C2D5A}"/>
              </a:ext>
            </a:extLst>
          </p:cNvPr>
          <p:cNvSpPr/>
          <p:nvPr/>
        </p:nvSpPr>
        <p:spPr>
          <a:xfrm>
            <a:off x="6990657" y="6570977"/>
            <a:ext cx="5034140" cy="318394"/>
          </a:xfrm>
          <a:custGeom>
            <a:avLst/>
            <a:gdLst>
              <a:gd name="connsiteX0" fmla="*/ 0 w 2743742"/>
              <a:gd name="connsiteY0" fmla="*/ 0 h 836506"/>
              <a:gd name="connsiteX1" fmla="*/ 2743742 w 2743742"/>
              <a:gd name="connsiteY1" fmla="*/ 0 h 836506"/>
              <a:gd name="connsiteX2" fmla="*/ 2743742 w 2743742"/>
              <a:gd name="connsiteY2" fmla="*/ 836506 h 836506"/>
              <a:gd name="connsiteX3" fmla="*/ 0 w 2743742"/>
              <a:gd name="connsiteY3" fmla="*/ 836506 h 836506"/>
              <a:gd name="connsiteX4" fmla="*/ 0 w 2743742"/>
              <a:gd name="connsiteY4" fmla="*/ 0 h 83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742" h="836506">
                <a:moveTo>
                  <a:pt x="0" y="0"/>
                </a:moveTo>
                <a:lnTo>
                  <a:pt x="2743742" y="0"/>
                </a:lnTo>
                <a:lnTo>
                  <a:pt x="2743742" y="836506"/>
                </a:lnTo>
                <a:lnTo>
                  <a:pt x="0" y="836506"/>
                </a:lnTo>
                <a:lnTo>
                  <a:pt x="0" y="0"/>
                </a:lnTo>
                <a:close/>
              </a:path>
            </a:pathLst>
          </a:custGeom>
          <a:noFill/>
          <a:ln>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defTabSz="1733550">
              <a:lnSpc>
                <a:spcPct val="90000"/>
              </a:lnSpc>
              <a:spcBef>
                <a:spcPct val="0"/>
              </a:spcBef>
              <a:spcAft>
                <a:spcPts val="300"/>
              </a:spcAft>
              <a:defRPr/>
            </a:pPr>
            <a:r>
              <a:rPr lang="ja-JP" altLang="en-US" sz="900" dirty="0">
                <a:solidFill>
                  <a:schemeClr val="tx1"/>
                </a:solidFill>
                <a:latin typeface="BIZ UDPゴシック" panose="020B0400000000000000" pitchFamily="50" charset="-128"/>
                <a:ea typeface="BIZ UDPゴシック" panose="020B0400000000000000" pitchFamily="50" charset="-128"/>
              </a:rPr>
              <a:t>*ロードマップについては、今後の機体開発や型式証明の取得状況等により変動する可能性がある</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0911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FD36-5D4C-C2B1-092E-6C4271CFE95F}"/>
            </a:ext>
          </a:extLst>
        </p:cNvPr>
        <p:cNvGrpSpPr/>
        <p:nvPr/>
      </p:nvGrpSpPr>
      <p:grpSpPr>
        <a:xfrm>
          <a:off x="0" y="0"/>
          <a:ext cx="0" cy="0"/>
          <a:chOff x="0" y="0"/>
          <a:chExt cx="0" cy="0"/>
        </a:xfrm>
      </p:grpSpPr>
      <p:sp>
        <p:nvSpPr>
          <p:cNvPr id="4" name="楕円 3">
            <a:extLst>
              <a:ext uri="{FF2B5EF4-FFF2-40B4-BE49-F238E27FC236}">
                <a16:creationId xmlns:a16="http://schemas.microsoft.com/office/drawing/2014/main" id="{B06A81BA-7B26-3253-9052-FDA24FCE80F6}"/>
              </a:ext>
            </a:extLst>
          </p:cNvPr>
          <p:cNvSpPr/>
          <p:nvPr/>
        </p:nvSpPr>
        <p:spPr>
          <a:xfrm>
            <a:off x="348814" y="1005149"/>
            <a:ext cx="3067613" cy="3067613"/>
          </a:xfrm>
          <a:prstGeom prst="ellipse">
            <a:avLst/>
          </a:prstGeom>
          <a:solidFill>
            <a:srgbClr val="780DC9">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A271F9B5-F939-F314-7D07-1B19D7D507B0}"/>
              </a:ext>
            </a:extLst>
          </p:cNvPr>
          <p:cNvPicPr>
            <a:picLocks noChangeAspect="1"/>
          </p:cNvPicPr>
          <p:nvPr/>
        </p:nvPicPr>
        <p:blipFill>
          <a:blip r:embed="rId3"/>
          <a:stretch>
            <a:fillRect/>
          </a:stretch>
        </p:blipFill>
        <p:spPr>
          <a:xfrm>
            <a:off x="693928" y="1441502"/>
            <a:ext cx="1266443" cy="1266443"/>
          </a:xfrm>
          <a:prstGeom prst="rect">
            <a:avLst/>
          </a:prstGeom>
          <a:ln w="38100">
            <a:solidFill>
              <a:schemeClr val="bg1"/>
            </a:solidFill>
          </a:ln>
        </p:spPr>
      </p:pic>
      <p:sp>
        <p:nvSpPr>
          <p:cNvPr id="36" name="正方形/長方形 35">
            <a:extLst>
              <a:ext uri="{FF2B5EF4-FFF2-40B4-BE49-F238E27FC236}">
                <a16:creationId xmlns:a16="http://schemas.microsoft.com/office/drawing/2014/main" id="{B2ED3BD8-7D5A-2504-FDA9-D63D5F4BCE0B}"/>
              </a:ext>
            </a:extLst>
          </p:cNvPr>
          <p:cNvSpPr/>
          <p:nvPr/>
        </p:nvSpPr>
        <p:spPr>
          <a:xfrm>
            <a:off x="586542" y="2730983"/>
            <a:ext cx="4209576" cy="1077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latin typeface="BIZ UDPゴシック" panose="020B0400000000000000" pitchFamily="50" charset="-128"/>
                <a:ea typeface="BIZ UDPゴシック" panose="020B0400000000000000" pitchFamily="50" charset="-128"/>
              </a:rPr>
              <a:t>大阪大学大学院医学系研究科名誉教授</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050" dirty="0">
                <a:solidFill>
                  <a:schemeClr val="tx1"/>
                </a:solidFill>
                <a:latin typeface="BIZ UDPゴシック" panose="020B0400000000000000" pitchFamily="50" charset="-128"/>
                <a:ea typeface="BIZ UDPゴシック" panose="020B0400000000000000" pitchFamily="50" charset="-128"/>
              </a:rPr>
              <a:t>大阪大学大学院医学系研究科保健学科未来医療学寄附講座教授</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050" dirty="0">
                <a:solidFill>
                  <a:schemeClr val="tx1"/>
                </a:solidFill>
                <a:latin typeface="BIZ UDPゴシック" panose="020B0400000000000000" pitchFamily="50" charset="-128"/>
                <a:ea typeface="BIZ UDPゴシック" panose="020B0400000000000000" pitchFamily="50" charset="-128"/>
              </a:rPr>
              <a:t>大阪</a:t>
            </a:r>
            <a:r>
              <a:rPr lang="ja-JP" altLang="en-US" sz="1050" dirty="0">
                <a:solidFill>
                  <a:schemeClr val="tx1"/>
                </a:solidFill>
                <a:latin typeface="BIZ UDPゴシック" panose="020B0400000000000000" pitchFamily="50" charset="-128"/>
                <a:ea typeface="BIZ UDPゴシック" panose="020B0400000000000000" pitchFamily="50" charset="-128"/>
              </a:rPr>
              <a:t>けいさつ</a:t>
            </a:r>
            <a:r>
              <a:rPr kumimoji="1" lang="ja-JP" altLang="en-US" sz="1050" dirty="0">
                <a:solidFill>
                  <a:schemeClr val="tx1"/>
                </a:solidFill>
                <a:latin typeface="BIZ UDPゴシック" panose="020B0400000000000000" pitchFamily="50" charset="-128"/>
                <a:ea typeface="BIZ UDPゴシック" panose="020B0400000000000000" pitchFamily="50" charset="-128"/>
              </a:rPr>
              <a:t>病院総長</a:t>
            </a:r>
            <a:endParaRPr lang="en-US" altLang="ja-JP" sz="1050" strike="sngStrike" dirty="0">
              <a:solidFill>
                <a:srgbClr val="FF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050" dirty="0">
                <a:solidFill>
                  <a:schemeClr val="tx1"/>
                </a:solidFill>
                <a:latin typeface="BIZ UDPゴシック" panose="020B0400000000000000" pitchFamily="50" charset="-128"/>
                <a:ea typeface="BIZ UDPゴシック" panose="020B0400000000000000" pitchFamily="50" charset="-128"/>
              </a:rPr>
              <a:t>（一財）未来医療推進機構 理事長</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050" dirty="0">
                <a:solidFill>
                  <a:schemeClr val="tx1"/>
                </a:solidFill>
                <a:latin typeface="BIZ UDPゴシック" panose="020B0400000000000000" pitchFamily="50" charset="-128"/>
                <a:ea typeface="BIZ UDPゴシック" panose="020B0400000000000000" pitchFamily="50" charset="-128"/>
              </a:rPr>
              <a:t>第</a:t>
            </a:r>
            <a:r>
              <a:rPr kumimoji="1" lang="en-US" altLang="zh-CN" sz="1050" dirty="0">
                <a:solidFill>
                  <a:schemeClr val="tx1"/>
                </a:solidFill>
                <a:latin typeface="BIZ UDPゴシック" panose="020B0400000000000000" pitchFamily="50" charset="-128"/>
                <a:ea typeface="BIZ UDPゴシック" panose="020B0400000000000000" pitchFamily="50" charset="-128"/>
              </a:rPr>
              <a:t>32</a:t>
            </a:r>
            <a:r>
              <a:rPr kumimoji="1" lang="zh-CN" altLang="en-US" sz="1050" dirty="0">
                <a:solidFill>
                  <a:schemeClr val="tx1"/>
                </a:solidFill>
                <a:latin typeface="BIZ UDPゴシック" panose="020B0400000000000000" pitchFamily="50" charset="-128"/>
                <a:ea typeface="BIZ UDPゴシック" panose="020B0400000000000000" pitchFamily="50" charset="-128"/>
              </a:rPr>
              <a:t>回日本医学会総会</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kumimoji="1" lang="zh-CN" altLang="en-US" sz="1050" dirty="0">
                <a:solidFill>
                  <a:schemeClr val="tx1"/>
                </a:solidFill>
                <a:latin typeface="BIZ UDPゴシック" panose="020B0400000000000000" pitchFamily="50" charset="-128"/>
                <a:ea typeface="BIZ UDPゴシック" panose="020B0400000000000000" pitchFamily="50" charset="-128"/>
              </a:rPr>
              <a:t>会頭</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D1A0B96-B490-5402-FDFF-2697B83FDEA8}"/>
              </a:ext>
            </a:extLst>
          </p:cNvPr>
          <p:cNvSpPr txBox="1"/>
          <p:nvPr/>
        </p:nvSpPr>
        <p:spPr>
          <a:xfrm>
            <a:off x="353642" y="-209675"/>
            <a:ext cx="11718196" cy="790473"/>
          </a:xfrm>
          <a:prstGeom prst="rect">
            <a:avLst/>
          </a:prstGeom>
          <a:noFill/>
        </p:spPr>
        <p:txBody>
          <a:bodyPr wrap="square" rtlCol="0" anchor="ctr" anchorCtr="0">
            <a:spAutoFit/>
          </a:bodyPr>
          <a:lstStyle/>
          <a:p>
            <a:pPr>
              <a:lnSpc>
                <a:spcPct val="200000"/>
              </a:lnSpc>
              <a:defRPr/>
            </a:pPr>
            <a:r>
              <a:rPr lang="ja-JP" altLang="en-US" sz="2800" b="1" spc="100" dirty="0">
                <a:latin typeface="BIZ UDPゴシック" panose="020B0400000000000000" pitchFamily="50" charset="-128"/>
                <a:ea typeface="BIZ UDPゴシック" panose="020B0400000000000000" pitchFamily="50" charset="-128"/>
              </a:rPr>
              <a:t>再生医療等（プロジェクト）</a:t>
            </a:r>
            <a:endParaRPr lang="en-US" altLang="ja-JP" sz="2800" b="1" spc="1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43F7858-4803-6AE7-0544-8FFA7638B6F1}"/>
              </a:ext>
            </a:extLst>
          </p:cNvPr>
          <p:cNvSpPr txBox="1"/>
          <p:nvPr/>
        </p:nvSpPr>
        <p:spPr>
          <a:xfrm>
            <a:off x="389178" y="925597"/>
            <a:ext cx="2986884"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プロジェクトリーダー</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973BBA00-62B5-27FD-2B5D-4E1E8A8260C5}"/>
              </a:ext>
            </a:extLst>
          </p:cNvPr>
          <p:cNvSpPr txBox="1"/>
          <p:nvPr/>
        </p:nvSpPr>
        <p:spPr>
          <a:xfrm>
            <a:off x="1696745" y="2362030"/>
            <a:ext cx="1475080" cy="338554"/>
          </a:xfrm>
          <a:prstGeom prst="rect">
            <a:avLst/>
          </a:prstGeom>
          <a:solidFill>
            <a:schemeClr val="bg1"/>
          </a:solidFill>
          <a:effectLst>
            <a:softEdge rad="63500"/>
          </a:effectLst>
        </p:spPr>
        <p:txBody>
          <a:bodyPr wrap="square">
            <a:spAutoFit/>
          </a:bodyPr>
          <a:lstStyle/>
          <a:p>
            <a:pPr algn="ctr" defTabSz="1733550">
              <a:lnSpc>
                <a:spcPct val="80000"/>
              </a:lnSpc>
              <a:spcBef>
                <a:spcPct val="0"/>
              </a:spcBef>
              <a:spcAft>
                <a:spcPct val="35000"/>
              </a:spcAft>
              <a:defRPr/>
            </a:pPr>
            <a:r>
              <a:rPr kumimoji="1" lang="ja-JP" altLang="en-US" sz="2000" b="1" dirty="0">
                <a:solidFill>
                  <a:schemeClr val="tx1"/>
                </a:solidFill>
                <a:latin typeface="BIZ UDPゴシック" panose="020B0400000000000000" pitchFamily="50" charset="-128"/>
                <a:ea typeface="BIZ UDPゴシック" panose="020B0400000000000000" pitchFamily="50" charset="-128"/>
              </a:rPr>
              <a:t>澤</a:t>
            </a:r>
            <a:r>
              <a:rPr lang="ja-JP" altLang="en-US" sz="2000" b="1" dirty="0">
                <a:latin typeface="BIZ UDPゴシック" panose="020B0400000000000000" pitchFamily="50" charset="-128"/>
                <a:ea typeface="BIZ UDPゴシック" panose="020B0400000000000000"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芳樹</a:t>
            </a:r>
            <a:r>
              <a:rPr lang="ja-JP" altLang="en-US"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氏</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6" name="フリーフォーム: 図形 5">
            <a:extLst>
              <a:ext uri="{FF2B5EF4-FFF2-40B4-BE49-F238E27FC236}">
                <a16:creationId xmlns:a16="http://schemas.microsoft.com/office/drawing/2014/main" id="{D8442673-C3DF-C74C-473A-E2125BC97D18}"/>
              </a:ext>
            </a:extLst>
          </p:cNvPr>
          <p:cNvSpPr/>
          <p:nvPr/>
        </p:nvSpPr>
        <p:spPr>
          <a:xfrm>
            <a:off x="5223265" y="967234"/>
            <a:ext cx="6540885" cy="5501938"/>
          </a:xfrm>
          <a:custGeom>
            <a:avLst/>
            <a:gdLst>
              <a:gd name="csX0" fmla="*/ 0 w 6540885"/>
              <a:gd name="csY0" fmla="*/ 0 h 5501938"/>
              <a:gd name="csX1" fmla="*/ 4531899 w 6540885"/>
              <a:gd name="csY1" fmla="*/ 0 h 5501938"/>
              <a:gd name="csX2" fmla="*/ 4531899 w 6540885"/>
              <a:gd name="csY2" fmla="*/ 1590762 h 5501938"/>
              <a:gd name="csX3" fmla="*/ 6540885 w 6540885"/>
              <a:gd name="csY3" fmla="*/ 1590762 h 5501938"/>
              <a:gd name="csX4" fmla="*/ 6540885 w 6540885"/>
              <a:gd name="csY4" fmla="*/ 5501938 h 5501938"/>
              <a:gd name="csX5" fmla="*/ 2008986 w 6540885"/>
              <a:gd name="csY5" fmla="*/ 5501938 h 5501938"/>
              <a:gd name="csX6" fmla="*/ 2008986 w 6540885"/>
              <a:gd name="csY6" fmla="*/ 3911176 h 5501938"/>
              <a:gd name="csX7" fmla="*/ 0 w 6540885"/>
              <a:gd name="csY7" fmla="*/ 3911176 h 55019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6540885" h="5501938">
                <a:moveTo>
                  <a:pt x="0" y="0"/>
                </a:moveTo>
                <a:lnTo>
                  <a:pt x="4531899" y="0"/>
                </a:lnTo>
                <a:lnTo>
                  <a:pt x="4531899" y="1590762"/>
                </a:lnTo>
                <a:lnTo>
                  <a:pt x="6540885" y="1590762"/>
                </a:lnTo>
                <a:lnTo>
                  <a:pt x="6540885" y="5501938"/>
                </a:lnTo>
                <a:lnTo>
                  <a:pt x="2008986" y="5501938"/>
                </a:lnTo>
                <a:lnTo>
                  <a:pt x="2008986" y="3911176"/>
                </a:lnTo>
                <a:lnTo>
                  <a:pt x="0" y="3911176"/>
                </a:lnTo>
                <a:close/>
              </a:path>
            </a:pathLst>
          </a:custGeom>
          <a:solidFill>
            <a:srgbClr val="780D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C612E4F-960B-D2D0-2F81-F13C023CF101}"/>
              </a:ext>
            </a:extLst>
          </p:cNvPr>
          <p:cNvSpPr txBox="1"/>
          <p:nvPr/>
        </p:nvSpPr>
        <p:spPr>
          <a:xfrm>
            <a:off x="5194732" y="736014"/>
            <a:ext cx="6617348" cy="1372876"/>
          </a:xfrm>
          <a:prstGeom prst="rect">
            <a:avLst/>
          </a:prstGeom>
          <a:noFill/>
        </p:spPr>
        <p:txBody>
          <a:bodyPr wrap="square">
            <a:spAutoFit/>
          </a:bodyPr>
          <a:lstStyle/>
          <a:p>
            <a:r>
              <a:rPr lang="ja-JP" altLang="en-US" sz="2400" b="1" spc="100" dirty="0">
                <a:solidFill>
                  <a:srgbClr val="000000"/>
                </a:solidFill>
                <a:latin typeface="BIZ UDPゴシック" panose="020B0400000000000000" pitchFamily="50" charset="-128"/>
                <a:ea typeface="BIZ UDPゴシック" panose="020B0400000000000000" pitchFamily="50" charset="-128"/>
              </a:rPr>
              <a:t>プロジェクト</a:t>
            </a:r>
            <a:endParaRPr lang="en-US" altLang="ja-JP" sz="2000" b="1" spc="100" dirty="0">
              <a:solidFill>
                <a:srgbClr val="000000"/>
              </a:solidFill>
              <a:latin typeface="BIZ UDPゴシック" panose="020B0400000000000000" pitchFamily="50" charset="-128"/>
              <a:ea typeface="BIZ UDPゴシック" panose="020B0400000000000000" pitchFamily="50" charset="-128"/>
            </a:endParaRPr>
          </a:p>
          <a:p>
            <a:pPr>
              <a:lnSpc>
                <a:spcPts val="2500"/>
              </a:lnSpc>
            </a:pPr>
            <a:r>
              <a:rPr lang="ja-JP" altLang="en-US" sz="1800" spc="100" dirty="0">
                <a:solidFill>
                  <a:srgbClr val="000000"/>
                </a:solidFill>
                <a:latin typeface="BIZ UDPゴシック" panose="020B0400000000000000" pitchFamily="50" charset="-128"/>
                <a:ea typeface="BIZ UDPゴシック" panose="020B0400000000000000" pitchFamily="50" charset="-128"/>
              </a:rPr>
              <a:t>　</a:t>
            </a:r>
            <a:r>
              <a:rPr lang="en-US" altLang="ja-JP" sz="1600" b="1" u="heavy" spc="-130" dirty="0">
                <a:solidFill>
                  <a:srgbClr val="7030A0"/>
                </a:solidFill>
                <a:uFill>
                  <a:solidFill>
                    <a:srgbClr val="7030A0"/>
                  </a:solidFill>
                </a:uFill>
                <a:latin typeface="BIZ UDPゴシック" panose="020B0400000000000000" pitchFamily="50" charset="-128"/>
                <a:ea typeface="BIZ UDPゴシック" panose="020B0400000000000000" pitchFamily="50" charset="-128"/>
              </a:rPr>
              <a:t>iPS</a:t>
            </a:r>
            <a:r>
              <a:rPr lang="ja-JP" altLang="en-US" sz="1600" b="1" u="heavy" spc="-130" dirty="0">
                <a:solidFill>
                  <a:srgbClr val="7030A0"/>
                </a:solidFill>
                <a:uFill>
                  <a:solidFill>
                    <a:srgbClr val="7030A0"/>
                  </a:solidFill>
                </a:uFill>
                <a:latin typeface="BIZ UDPゴシック" panose="020B0400000000000000" pitchFamily="50" charset="-128"/>
                <a:ea typeface="BIZ UDPゴシック" panose="020B0400000000000000" pitchFamily="50" charset="-128"/>
              </a:rPr>
              <a:t>細胞を活用した再生医療をはじめとした未来医療の実装化に向けた取組</a:t>
            </a:r>
            <a:endParaRPr lang="en-US" altLang="ja-JP" sz="1600" b="1" u="heavy" spc="100" dirty="0">
              <a:solidFill>
                <a:srgbClr val="7030A0"/>
              </a:solidFill>
              <a:uFill>
                <a:solidFill>
                  <a:srgbClr val="7030A0"/>
                </a:solidFill>
              </a:uFill>
              <a:latin typeface="BIZ UDPゴシック" panose="020B0400000000000000" pitchFamily="50" charset="-128"/>
              <a:ea typeface="BIZ UDPゴシック" panose="020B0400000000000000" pitchFamily="50" charset="-128"/>
            </a:endParaRPr>
          </a:p>
          <a:p>
            <a:pPr marL="161925">
              <a:lnSpc>
                <a:spcPts val="2500"/>
              </a:lnSpc>
            </a:pPr>
            <a:r>
              <a:rPr lang="ja-JP" altLang="en-US" sz="1600" dirty="0">
                <a:latin typeface="BIZ UDPゴシック" panose="020B0400000000000000" pitchFamily="50" charset="-128"/>
                <a:ea typeface="BIZ UDPゴシック" panose="020B0400000000000000" pitchFamily="50" charset="-128"/>
              </a:rPr>
              <a:t> 中之島クロスを核に、オール関西で優れたシーズの事業化を一気通貫</a:t>
            </a:r>
            <a:br>
              <a:rPr lang="en-US" altLang="ja-JP" sz="1600" dirty="0">
                <a:latin typeface="BIZ UDPゴシック" panose="020B0400000000000000" pitchFamily="50" charset="-128"/>
                <a:ea typeface="BIZ UDPゴシック" panose="020B0400000000000000" pitchFamily="50" charset="-128"/>
              </a:rPr>
            </a:b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で伴走支援することでエコシステムを構築</a:t>
            </a:r>
          </a:p>
        </p:txBody>
      </p:sp>
      <p:sp>
        <p:nvSpPr>
          <p:cNvPr id="10" name="テキスト ボックス 9">
            <a:extLst>
              <a:ext uri="{FF2B5EF4-FFF2-40B4-BE49-F238E27FC236}">
                <a16:creationId xmlns:a16="http://schemas.microsoft.com/office/drawing/2014/main" id="{ED99B8D1-0267-56D8-B0A7-AAB327FE12E4}"/>
              </a:ext>
            </a:extLst>
          </p:cNvPr>
          <p:cNvSpPr txBox="1"/>
          <p:nvPr/>
        </p:nvSpPr>
        <p:spPr>
          <a:xfrm>
            <a:off x="282122" y="3853562"/>
            <a:ext cx="4612608" cy="2927148"/>
          </a:xfrm>
          <a:prstGeom prst="rect">
            <a:avLst/>
          </a:prstGeom>
          <a:noFill/>
        </p:spPr>
        <p:txBody>
          <a:bodyPr wrap="square">
            <a:spAutoFit/>
          </a:bodyPr>
          <a:lstStyle/>
          <a:p>
            <a:pPr marL="285750" indent="-285750">
              <a:lnSpc>
                <a:spcPts val="2500"/>
              </a:lnSpc>
              <a:buFont typeface="Wingdings" panose="05000000000000000000" pitchFamily="2" charset="2"/>
              <a:buChar char="p"/>
            </a:pPr>
            <a:r>
              <a:rPr lang="ja-JP" altLang="en-US" sz="1600" dirty="0">
                <a:latin typeface="BIZ UDPゴシック" panose="020B0400000000000000" pitchFamily="50" charset="-128"/>
                <a:ea typeface="BIZ UDPゴシック" panose="020B0400000000000000" pitchFamily="50" charset="-128"/>
              </a:rPr>
              <a:t>大阪大学医学系の要職を歴任し、</a:t>
            </a:r>
            <a:r>
              <a:rPr lang="ja-JP" altLang="en-US" sz="1600" b="1" u="sng" dirty="0">
                <a:latin typeface="BIZ UDPゴシック" panose="020B0400000000000000" pitchFamily="50" charset="-128"/>
                <a:ea typeface="BIZ UDPゴシック" panose="020B0400000000000000" pitchFamily="50" charset="-128"/>
              </a:rPr>
              <a:t>研究面の業績・診療実績</a:t>
            </a:r>
            <a:r>
              <a:rPr lang="ja-JP" altLang="en-US" sz="1600" dirty="0">
                <a:latin typeface="BIZ UDPゴシック" panose="020B0400000000000000" pitchFamily="50" charset="-128"/>
                <a:ea typeface="BIZ UDPゴシック" panose="020B0400000000000000" pitchFamily="50" charset="-128"/>
              </a:rPr>
              <a:t>に加え、</a:t>
            </a:r>
            <a:r>
              <a:rPr lang="ja-JP" altLang="en-US" sz="1600" b="1" u="sng" dirty="0">
                <a:latin typeface="BIZ UDPゴシック" panose="020B0400000000000000" pitchFamily="50" charset="-128"/>
                <a:ea typeface="BIZ UDPゴシック" panose="020B0400000000000000" pitchFamily="50" charset="-128"/>
              </a:rPr>
              <a:t>人材育成でも顕著な貢献</a:t>
            </a:r>
            <a:r>
              <a:rPr lang="ja-JP" altLang="en-US" sz="1600" b="1" dirty="0">
                <a:latin typeface="BIZ UDPゴシック" panose="020B0400000000000000" pitchFamily="50" charset="-128"/>
                <a:ea typeface="BIZ UDPゴシック" panose="020B0400000000000000" pitchFamily="50" charset="-128"/>
              </a:rPr>
              <a:t>。</a:t>
            </a:r>
            <a:endParaRPr lang="en-US" altLang="ja-JP" sz="1600" b="1" dirty="0">
              <a:latin typeface="BIZ UDPゴシック" panose="020B0400000000000000" pitchFamily="50" charset="-128"/>
              <a:ea typeface="BIZ UDPゴシック" panose="020B0400000000000000" pitchFamily="50" charset="-128"/>
            </a:endParaRPr>
          </a:p>
          <a:p>
            <a:pPr marL="285750" indent="-285750">
              <a:lnSpc>
                <a:spcPts val="2500"/>
              </a:lnSpc>
              <a:buFont typeface="Wingdings" panose="05000000000000000000" pitchFamily="2" charset="2"/>
              <a:buChar char="p"/>
            </a:pPr>
            <a:r>
              <a:rPr lang="ja-JP" altLang="en-US" sz="1600" dirty="0">
                <a:latin typeface="BIZ UDPゴシック" panose="020B0400000000000000" pitchFamily="50" charset="-128"/>
                <a:ea typeface="BIZ UDPゴシック" panose="020B0400000000000000" pitchFamily="50" charset="-128"/>
              </a:rPr>
              <a:t>また、</a:t>
            </a:r>
            <a:r>
              <a:rPr lang="ja-JP" altLang="en-US" sz="1600" b="1" u="sng" dirty="0">
                <a:latin typeface="BIZ UDPゴシック" panose="020B0400000000000000" pitchFamily="50" charset="-128"/>
                <a:ea typeface="BIZ UDPゴシック" panose="020B0400000000000000" pitchFamily="50" charset="-128"/>
              </a:rPr>
              <a:t>クオリプス社の設立を通じ、世界初承認</a:t>
            </a:r>
            <a:r>
              <a:rPr lang="en-US" altLang="ja-JP" sz="1600" b="1" u="sng" dirty="0">
                <a:latin typeface="BIZ UDPゴシック" panose="020B0400000000000000" pitchFamily="50" charset="-128"/>
                <a:ea typeface="BIZ UDPゴシック" panose="020B0400000000000000" pitchFamily="50" charset="-128"/>
              </a:rPr>
              <a:t>(</a:t>
            </a:r>
            <a:r>
              <a:rPr lang="ja-JP" altLang="en-US" sz="1600" b="1" u="sng" dirty="0">
                <a:latin typeface="BIZ UDPゴシック" panose="020B0400000000000000" pitchFamily="50" charset="-128"/>
                <a:ea typeface="BIZ UDPゴシック" panose="020B0400000000000000" pitchFamily="50" charset="-128"/>
              </a:rPr>
              <a:t>条件・期限付き）を得た</a:t>
            </a:r>
            <a:r>
              <a:rPr lang="en-US" altLang="ja-JP" sz="1600" b="1" u="sng" dirty="0">
                <a:latin typeface="BIZ UDPゴシック" panose="020B0400000000000000" pitchFamily="50" charset="-128"/>
                <a:ea typeface="BIZ UDPゴシック" panose="020B0400000000000000" pitchFamily="50" charset="-128"/>
              </a:rPr>
              <a:t>iPS</a:t>
            </a:r>
            <a:r>
              <a:rPr lang="ja-JP" altLang="en-US" sz="1600" b="1" u="sng" dirty="0">
                <a:latin typeface="BIZ UDPゴシック" panose="020B0400000000000000" pitchFamily="50" charset="-128"/>
                <a:ea typeface="BIZ UDPゴシック" panose="020B0400000000000000" pitchFamily="50" charset="-128"/>
              </a:rPr>
              <a:t>細胞由来の再生医療等製品（心筋シート）の開発・社会実装を主導</a:t>
            </a:r>
            <a:r>
              <a:rPr lang="ja-JP" altLang="en-US" sz="1600" dirty="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a:p>
            <a:pPr marL="285750" indent="-285750">
              <a:lnSpc>
                <a:spcPts val="2500"/>
              </a:lnSpc>
              <a:buFont typeface="Wingdings" panose="05000000000000000000" pitchFamily="2" charset="2"/>
              <a:buChar char="p"/>
            </a:pPr>
            <a:r>
              <a:rPr lang="ja-JP" altLang="en-US" sz="1600" dirty="0">
                <a:latin typeface="BIZ UDPゴシック" panose="020B0400000000000000" pitchFamily="50" charset="-128"/>
                <a:ea typeface="BIZ UDPゴシック" panose="020B0400000000000000" pitchFamily="50" charset="-128"/>
              </a:rPr>
              <a:t>日本再生医療学会理事長として</a:t>
            </a:r>
            <a:r>
              <a:rPr lang="ja-JP" altLang="en-US" sz="1600" b="1" u="sng" dirty="0">
                <a:latin typeface="BIZ UDPゴシック" panose="020B0400000000000000" pitchFamily="50" charset="-128"/>
                <a:ea typeface="BIZ UDPゴシック" panose="020B0400000000000000" pitchFamily="50" charset="-128"/>
              </a:rPr>
              <a:t>再生医療の普遍化（産業化）に貢献したほか</a:t>
            </a:r>
            <a:r>
              <a:rPr lang="ja-JP" altLang="en-US" sz="1600" dirty="0">
                <a:latin typeface="BIZ UDPゴシック" panose="020B0400000000000000" pitchFamily="50" charset="-128"/>
                <a:ea typeface="BIZ UDPゴシック" panose="020B0400000000000000" pitchFamily="50" charset="-128"/>
              </a:rPr>
              <a:t>、現在も</a:t>
            </a:r>
            <a:r>
              <a:rPr lang="ja-JP" altLang="en-US" sz="1600" b="1" u="sng" dirty="0">
                <a:latin typeface="BIZ UDPゴシック" panose="020B0400000000000000" pitchFamily="50" charset="-128"/>
                <a:ea typeface="BIZ UDPゴシック" panose="020B0400000000000000" pitchFamily="50" charset="-128"/>
              </a:rPr>
              <a:t>再生医療等の社会実装に向け</a:t>
            </a:r>
            <a:r>
              <a:rPr lang="ja-JP" altLang="en-US" sz="1600" dirty="0">
                <a:latin typeface="BIZ UDPゴシック" panose="020B0400000000000000" pitchFamily="50" charset="-128"/>
                <a:ea typeface="BIZ UDPゴシック" panose="020B0400000000000000" pitchFamily="50" charset="-128"/>
              </a:rPr>
              <a:t>、中之島クロスを拠点に</a:t>
            </a:r>
            <a:r>
              <a:rPr lang="ja-JP" altLang="en-US" sz="1600" b="1" u="sng" dirty="0">
                <a:latin typeface="BIZ UDPゴシック" panose="020B0400000000000000" pitchFamily="50" charset="-128"/>
                <a:ea typeface="BIZ UDPゴシック" panose="020B0400000000000000" pitchFamily="50" charset="-128"/>
              </a:rPr>
              <a:t>スタートアップの創出・育成支援</a:t>
            </a:r>
            <a:r>
              <a:rPr lang="ja-JP" altLang="en-US" sz="1600" dirty="0">
                <a:latin typeface="BIZ UDPゴシック" panose="020B0400000000000000" pitchFamily="50" charset="-128"/>
                <a:ea typeface="BIZ UDPゴシック" panose="020B0400000000000000" pitchFamily="50" charset="-128"/>
              </a:rPr>
              <a:t>に取り組む。</a:t>
            </a:r>
          </a:p>
        </p:txBody>
      </p:sp>
      <p:sp>
        <p:nvSpPr>
          <p:cNvPr id="16" name="テキスト ボックス 15">
            <a:extLst>
              <a:ext uri="{FF2B5EF4-FFF2-40B4-BE49-F238E27FC236}">
                <a16:creationId xmlns:a16="http://schemas.microsoft.com/office/drawing/2014/main" id="{1E3ACFC5-87FD-E787-580F-217A2DD9B72A}"/>
              </a:ext>
            </a:extLst>
          </p:cNvPr>
          <p:cNvSpPr txBox="1"/>
          <p:nvPr/>
        </p:nvSpPr>
        <p:spPr>
          <a:xfrm>
            <a:off x="5194732" y="2239294"/>
            <a:ext cx="6540884" cy="2655279"/>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選定理由</a:t>
            </a:r>
            <a:endParaRPr lang="en-US" altLang="ja-JP" sz="2000" b="1" dirty="0">
              <a:latin typeface="BIZ UDPゴシック" panose="020B0400000000000000" pitchFamily="50" charset="-128"/>
              <a:ea typeface="BIZ UDPゴシック" panose="020B0400000000000000" pitchFamily="50" charset="-128"/>
            </a:endParaRPr>
          </a:p>
          <a:p>
            <a:pPr marL="447675" indent="-285750">
              <a:lnSpc>
                <a:spcPts val="25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日本発の技術である</a:t>
            </a:r>
            <a:r>
              <a:rPr lang="en-US" altLang="ja-JP" sz="1600" dirty="0">
                <a:latin typeface="BIZ UDPゴシック" panose="020B0400000000000000" pitchFamily="50" charset="-128"/>
                <a:ea typeface="BIZ UDPゴシック" panose="020B0400000000000000" pitchFamily="50" charset="-128"/>
              </a:rPr>
              <a:t>iPS</a:t>
            </a:r>
            <a:r>
              <a:rPr lang="ja-JP" altLang="en-US" sz="1600" dirty="0">
                <a:latin typeface="BIZ UDPゴシック" panose="020B0400000000000000" pitchFamily="50" charset="-128"/>
                <a:ea typeface="BIZ UDPゴシック" panose="020B0400000000000000" pitchFamily="50" charset="-128"/>
              </a:rPr>
              <a:t>細胞は、再生医療等への活用も含め、万博でも注目された最先端技術である。</a:t>
            </a:r>
            <a:endParaRPr lang="en-US" altLang="ja-JP" sz="1600" dirty="0">
              <a:latin typeface="BIZ UDPゴシック" panose="020B0400000000000000" pitchFamily="50" charset="-128"/>
              <a:ea typeface="BIZ UDPゴシック" panose="020B0400000000000000" pitchFamily="50" charset="-128"/>
            </a:endParaRPr>
          </a:p>
          <a:p>
            <a:pPr marL="447675" indent="-285750">
              <a:lnSpc>
                <a:spcPts val="25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国内企業による世界に先行した条件付き承認の取得と関西発の強力な研究・開発基盤により、</a:t>
            </a:r>
            <a:r>
              <a:rPr lang="en-US" altLang="ja-JP" sz="1600" dirty="0">
                <a:latin typeface="BIZ UDPゴシック" panose="020B0400000000000000" pitchFamily="50" charset="-128"/>
                <a:ea typeface="BIZ UDPゴシック" panose="020B0400000000000000" pitchFamily="50" charset="-128"/>
              </a:rPr>
              <a:t>iPS</a:t>
            </a:r>
            <a:r>
              <a:rPr lang="ja-JP" altLang="en-US" sz="1600" dirty="0">
                <a:latin typeface="BIZ UDPゴシック" panose="020B0400000000000000" pitchFamily="50" charset="-128"/>
                <a:ea typeface="BIZ UDPゴシック" panose="020B0400000000000000" pitchFamily="50" charset="-128"/>
              </a:rPr>
              <a:t>細胞を活用した再生医療は、今後も社会実装が進展すると見込まれる国際競争力の高い技術。</a:t>
            </a:r>
            <a:endParaRPr lang="en-US" altLang="ja-JP" sz="1600" dirty="0">
              <a:latin typeface="BIZ UDPゴシック" panose="020B0400000000000000" pitchFamily="50" charset="-128"/>
              <a:ea typeface="BIZ UDPゴシック" panose="020B0400000000000000" pitchFamily="50" charset="-128"/>
            </a:endParaRPr>
          </a:p>
          <a:p>
            <a:pPr marL="447675" indent="-285750">
              <a:lnSpc>
                <a:spcPts val="25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再生医療は市場拡大が見込まれる中、日本が優位性を持つ今こそ社会実装を加速し、世界をリードすべき分野。</a:t>
            </a:r>
          </a:p>
        </p:txBody>
      </p:sp>
      <p:sp>
        <p:nvSpPr>
          <p:cNvPr id="18" name="テキスト ボックス 17">
            <a:extLst>
              <a:ext uri="{FF2B5EF4-FFF2-40B4-BE49-F238E27FC236}">
                <a16:creationId xmlns:a16="http://schemas.microsoft.com/office/drawing/2014/main" id="{7BD34149-D67A-8BB0-3355-665B6C982410}"/>
              </a:ext>
            </a:extLst>
          </p:cNvPr>
          <p:cNvSpPr txBox="1"/>
          <p:nvPr/>
        </p:nvSpPr>
        <p:spPr>
          <a:xfrm>
            <a:off x="5194731" y="5024977"/>
            <a:ext cx="6707454" cy="1693477"/>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支援方針</a:t>
            </a:r>
            <a:endParaRPr lang="en-US" altLang="ja-JP" sz="2400" b="1" dirty="0">
              <a:latin typeface="BIZ UDPゴシック" panose="020B0400000000000000" pitchFamily="50" charset="-128"/>
              <a:ea typeface="BIZ UDPゴシック" panose="020B0400000000000000" pitchFamily="50" charset="-128"/>
            </a:endParaRPr>
          </a:p>
          <a:p>
            <a:pPr marL="447675" indent="-285750">
              <a:lnSpc>
                <a:spcPts val="25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関西のアカデミアと連携し、シーズ発掘から事業化までの支援を実施。</a:t>
            </a:r>
            <a:endParaRPr lang="en-US" altLang="ja-JP" sz="1600" dirty="0">
              <a:latin typeface="BIZ UDPゴシック" panose="020B0400000000000000" pitchFamily="50" charset="-128"/>
              <a:ea typeface="BIZ UDPゴシック" panose="020B0400000000000000" pitchFamily="50" charset="-128"/>
            </a:endParaRPr>
          </a:p>
          <a:p>
            <a:pPr marL="447675" indent="-285750">
              <a:lnSpc>
                <a:spcPts val="25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有望シーズの発掘・育成、スタートアップの資金調達支援を実施。</a:t>
            </a:r>
            <a:endParaRPr lang="en-US" altLang="ja-JP" sz="1600" dirty="0">
              <a:latin typeface="BIZ UDPゴシック" panose="020B0400000000000000" pitchFamily="50" charset="-128"/>
              <a:ea typeface="BIZ UDPゴシック" panose="020B0400000000000000" pitchFamily="50" charset="-128"/>
            </a:endParaRPr>
          </a:p>
          <a:p>
            <a:pPr marL="447675" indent="-285750">
              <a:lnSpc>
                <a:spcPts val="25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中小企業・製薬企業等をつなぐサプライチェーンを構築。</a:t>
            </a:r>
            <a:endParaRPr lang="en-US" altLang="ja-JP" sz="1600" dirty="0">
              <a:latin typeface="BIZ UDPゴシック" panose="020B0400000000000000" pitchFamily="50" charset="-128"/>
              <a:ea typeface="BIZ UDPゴシック" panose="020B0400000000000000" pitchFamily="50" charset="-128"/>
            </a:endParaRPr>
          </a:p>
          <a:p>
            <a:pPr marL="447675" indent="-285750">
              <a:lnSpc>
                <a:spcPts val="25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治験・市販後調査を行える医療機関とのネットワークを整備。</a:t>
            </a:r>
          </a:p>
        </p:txBody>
      </p:sp>
    </p:spTree>
    <p:extLst>
      <p:ext uri="{BB962C8B-B14F-4D97-AF65-F5344CB8AC3E}">
        <p14:creationId xmlns:p14="http://schemas.microsoft.com/office/powerpoint/2010/main" val="183540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44A62-5DD8-95A8-EF32-D84BF4943DEC}"/>
            </a:ext>
          </a:extLst>
        </p:cNvPr>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7AD14846-A43D-BE6E-916E-0BEA8AC733FE}"/>
              </a:ext>
            </a:extLst>
          </p:cNvPr>
          <p:cNvSpPr/>
          <p:nvPr/>
        </p:nvSpPr>
        <p:spPr>
          <a:xfrm>
            <a:off x="0" y="3161544"/>
            <a:ext cx="12192000" cy="3696456"/>
          </a:xfrm>
          <a:prstGeom prst="roundRect">
            <a:avLst>
              <a:gd name="adj" fmla="val 0"/>
            </a:avLst>
          </a:prstGeom>
          <a:solidFill>
            <a:srgbClr val="7030A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7" name="矢印: 右 96">
            <a:extLst>
              <a:ext uri="{FF2B5EF4-FFF2-40B4-BE49-F238E27FC236}">
                <a16:creationId xmlns:a16="http://schemas.microsoft.com/office/drawing/2014/main" id="{F916DD7C-B35E-485C-F13A-63A1969DDB40}"/>
              </a:ext>
            </a:extLst>
          </p:cNvPr>
          <p:cNvSpPr/>
          <p:nvPr/>
        </p:nvSpPr>
        <p:spPr>
          <a:xfrm rot="5400000">
            <a:off x="8710062" y="1807918"/>
            <a:ext cx="360003" cy="648000"/>
          </a:xfrm>
          <a:prstGeom prst="rightArrow">
            <a:avLst>
              <a:gd name="adj1" fmla="val 50000"/>
              <a:gd name="adj2" fmla="val 400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11FF9192-8A60-E9D8-F32C-3A32717BAC72}"/>
              </a:ext>
            </a:extLst>
          </p:cNvPr>
          <p:cNvSpPr/>
          <p:nvPr/>
        </p:nvSpPr>
        <p:spPr>
          <a:xfrm>
            <a:off x="5302299" y="748900"/>
            <a:ext cx="1698646" cy="360551"/>
          </a:xfrm>
          <a:prstGeom prst="rect">
            <a:avLst/>
          </a:prstGeom>
          <a:solidFill>
            <a:srgbClr val="780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rPr>
              <a:t>プロジェクトリーダー</a:t>
            </a:r>
            <a:endParaRPr kumimoji="1" lang="en-US" altLang="ja-JP" sz="1200" b="1"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endParaRPr>
          </a:p>
        </p:txBody>
      </p:sp>
      <p:pic>
        <p:nvPicPr>
          <p:cNvPr id="59" name="Picture 10" descr="リーダー – SILHOUETTE DESIGN">
            <a:extLst>
              <a:ext uri="{FF2B5EF4-FFF2-40B4-BE49-F238E27FC236}">
                <a16:creationId xmlns:a16="http://schemas.microsoft.com/office/drawing/2014/main" id="{173634D7-F5F7-508F-4FBF-5712D5ACA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642" y="695252"/>
            <a:ext cx="522785" cy="4012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 2">
            <a:extLst>
              <a:ext uri="{FF2B5EF4-FFF2-40B4-BE49-F238E27FC236}">
                <a16:creationId xmlns:a16="http://schemas.microsoft.com/office/drawing/2014/main" id="{0E806D6B-0407-5813-4307-F2EFD2B49EF9}"/>
              </a:ext>
            </a:extLst>
          </p:cNvPr>
          <p:cNvGraphicFramePr>
            <a:graphicFrameLocks noGrp="1"/>
          </p:cNvGraphicFramePr>
          <p:nvPr/>
        </p:nvGraphicFramePr>
        <p:xfrm>
          <a:off x="284244" y="3481066"/>
          <a:ext cx="11544702" cy="3298320"/>
        </p:xfrm>
        <a:graphic>
          <a:graphicData uri="http://schemas.openxmlformats.org/drawingml/2006/table">
            <a:tbl>
              <a:tblPr firstRow="1" bandRow="1">
                <a:tableStyleId>{5C22544A-7EE6-4342-B048-85BDC9FD1C3A}</a:tableStyleId>
              </a:tblPr>
              <a:tblGrid>
                <a:gridCol w="1764000">
                  <a:extLst>
                    <a:ext uri="{9D8B030D-6E8A-4147-A177-3AD203B41FA5}">
                      <a16:colId xmlns:a16="http://schemas.microsoft.com/office/drawing/2014/main" val="237581477"/>
                    </a:ext>
                  </a:extLst>
                </a:gridCol>
                <a:gridCol w="1630117">
                  <a:extLst>
                    <a:ext uri="{9D8B030D-6E8A-4147-A177-3AD203B41FA5}">
                      <a16:colId xmlns:a16="http://schemas.microsoft.com/office/drawing/2014/main" val="2454011599"/>
                    </a:ext>
                  </a:extLst>
                </a:gridCol>
                <a:gridCol w="1630117">
                  <a:extLst>
                    <a:ext uri="{9D8B030D-6E8A-4147-A177-3AD203B41FA5}">
                      <a16:colId xmlns:a16="http://schemas.microsoft.com/office/drawing/2014/main" val="3985404738"/>
                    </a:ext>
                  </a:extLst>
                </a:gridCol>
                <a:gridCol w="1630117">
                  <a:extLst>
                    <a:ext uri="{9D8B030D-6E8A-4147-A177-3AD203B41FA5}">
                      <a16:colId xmlns:a16="http://schemas.microsoft.com/office/drawing/2014/main" val="954588918"/>
                    </a:ext>
                  </a:extLst>
                </a:gridCol>
                <a:gridCol w="1630117">
                  <a:extLst>
                    <a:ext uri="{9D8B030D-6E8A-4147-A177-3AD203B41FA5}">
                      <a16:colId xmlns:a16="http://schemas.microsoft.com/office/drawing/2014/main" val="2138477282"/>
                    </a:ext>
                  </a:extLst>
                </a:gridCol>
                <a:gridCol w="1630117">
                  <a:extLst>
                    <a:ext uri="{9D8B030D-6E8A-4147-A177-3AD203B41FA5}">
                      <a16:colId xmlns:a16="http://schemas.microsoft.com/office/drawing/2014/main" val="404273892"/>
                    </a:ext>
                  </a:extLst>
                </a:gridCol>
                <a:gridCol w="1630117">
                  <a:extLst>
                    <a:ext uri="{9D8B030D-6E8A-4147-A177-3AD203B41FA5}">
                      <a16:colId xmlns:a16="http://schemas.microsoft.com/office/drawing/2014/main" val="3815397498"/>
                    </a:ext>
                  </a:extLst>
                </a:gridCol>
              </a:tblGrid>
              <a:tr h="0">
                <a:tc>
                  <a:txBody>
                    <a:bodyPr/>
                    <a:lstStyle/>
                    <a:p>
                      <a:pPr algn="ctr"/>
                      <a:endParaRPr kumimoji="1" lang="ja-JP" altLang="en-US" sz="1200">
                        <a:latin typeface="Meiryo UI" panose="020B0604030504040204" pitchFamily="50" charset="-128"/>
                        <a:ea typeface="Meiryo UI" panose="020B0604030504040204" pitchFamily="50" charset="-128"/>
                      </a:endParaRPr>
                    </a:p>
                  </a:txBody>
                  <a:tcPr>
                    <a:solidFill>
                      <a:schemeClr val="accent3">
                        <a:lumMod val="75000"/>
                      </a:schemeClr>
                    </a:solidFill>
                  </a:tcPr>
                </a:tc>
                <a:tc>
                  <a:txBody>
                    <a:bodyPr/>
                    <a:lstStyle/>
                    <a:p>
                      <a:pPr algn="ctr"/>
                      <a:r>
                        <a:rPr kumimoji="1" lang="en-US" altLang="ja-JP" sz="1200">
                          <a:latin typeface="BIZ UDPゴシック" panose="020B0400000000000000" pitchFamily="50" charset="-128"/>
                          <a:ea typeface="BIZ UDPゴシック" panose="020B0400000000000000" pitchFamily="50" charset="-128"/>
                        </a:rPr>
                        <a:t>2026</a:t>
                      </a:r>
                      <a:r>
                        <a:rPr kumimoji="1" lang="ja-JP" altLang="en-US" sz="1200">
                          <a:latin typeface="BIZ UDPゴシック" panose="020B0400000000000000" pitchFamily="50" charset="-128"/>
                          <a:ea typeface="BIZ UDPゴシック" panose="020B0400000000000000" pitchFamily="50" charset="-128"/>
                        </a:rPr>
                        <a:t>年</a:t>
                      </a:r>
                    </a:p>
                  </a:txBody>
                  <a:tcPr anchor="ctr">
                    <a:solidFill>
                      <a:schemeClr val="accent3">
                        <a:lumMod val="75000"/>
                      </a:schemeClr>
                    </a:solidFill>
                  </a:tcPr>
                </a:tc>
                <a:tc>
                  <a:txBody>
                    <a:bodyPr/>
                    <a:lstStyle/>
                    <a:p>
                      <a:pPr algn="ctr"/>
                      <a:r>
                        <a:rPr kumimoji="1" lang="en-US" altLang="ja-JP" sz="1200">
                          <a:latin typeface="BIZ UDPゴシック" panose="020B0400000000000000" pitchFamily="50" charset="-128"/>
                          <a:ea typeface="BIZ UDPゴシック" panose="020B0400000000000000" pitchFamily="50" charset="-128"/>
                        </a:rPr>
                        <a:t>2027</a:t>
                      </a:r>
                      <a:r>
                        <a:rPr kumimoji="1" lang="ja-JP" altLang="en-US" sz="1200">
                          <a:latin typeface="BIZ UDPゴシック" panose="020B0400000000000000" pitchFamily="50" charset="-128"/>
                          <a:ea typeface="BIZ UDPゴシック" panose="020B0400000000000000" pitchFamily="50" charset="-128"/>
                        </a:rPr>
                        <a:t>年</a:t>
                      </a:r>
                    </a:p>
                  </a:txBody>
                  <a:tcPr anchor="ctr">
                    <a:solidFill>
                      <a:schemeClr val="accent3">
                        <a:lumMod val="75000"/>
                      </a:schemeClr>
                    </a:solidFill>
                  </a:tcPr>
                </a:tc>
                <a:tc>
                  <a:txBody>
                    <a:bodyPr/>
                    <a:lstStyle/>
                    <a:p>
                      <a:pPr algn="ctr"/>
                      <a:r>
                        <a:rPr kumimoji="1" lang="en-US" altLang="ja-JP" sz="1200">
                          <a:latin typeface="BIZ UDPゴシック" panose="020B0400000000000000" pitchFamily="50" charset="-128"/>
                          <a:ea typeface="BIZ UDPゴシック" panose="020B0400000000000000" pitchFamily="50" charset="-128"/>
                        </a:rPr>
                        <a:t>2028</a:t>
                      </a:r>
                      <a:r>
                        <a:rPr kumimoji="1" lang="ja-JP" altLang="en-US" sz="1200">
                          <a:latin typeface="BIZ UDPゴシック" panose="020B0400000000000000" pitchFamily="50" charset="-128"/>
                          <a:ea typeface="BIZ UDPゴシック" panose="020B0400000000000000" pitchFamily="50" charset="-128"/>
                        </a:rPr>
                        <a:t>年</a:t>
                      </a:r>
                    </a:p>
                  </a:txBody>
                  <a:tcPr anchor="ctr">
                    <a:solidFill>
                      <a:schemeClr val="accent3">
                        <a:lumMod val="75000"/>
                      </a:schemeClr>
                    </a:solidFill>
                  </a:tcPr>
                </a:tc>
                <a:tc>
                  <a:txBody>
                    <a:bodyPr/>
                    <a:lstStyle/>
                    <a:p>
                      <a:pPr algn="ctr"/>
                      <a:r>
                        <a:rPr kumimoji="1" lang="en-US" altLang="ja-JP" sz="1200">
                          <a:latin typeface="BIZ UDPゴシック" panose="020B0400000000000000" pitchFamily="50" charset="-128"/>
                          <a:ea typeface="BIZ UDPゴシック" panose="020B0400000000000000" pitchFamily="50" charset="-128"/>
                        </a:rPr>
                        <a:t>2029</a:t>
                      </a:r>
                      <a:r>
                        <a:rPr kumimoji="1" lang="ja-JP" altLang="en-US" sz="1200">
                          <a:latin typeface="BIZ UDPゴシック" panose="020B0400000000000000" pitchFamily="50" charset="-128"/>
                          <a:ea typeface="BIZ UDPゴシック" panose="020B0400000000000000" pitchFamily="50" charset="-128"/>
                        </a:rPr>
                        <a:t>年</a:t>
                      </a:r>
                    </a:p>
                  </a:txBody>
                  <a:tcPr anchor="ctr">
                    <a:solidFill>
                      <a:schemeClr val="accent3">
                        <a:lumMod val="75000"/>
                      </a:schemeClr>
                    </a:solidFill>
                  </a:tcPr>
                </a:tc>
                <a:tc>
                  <a:txBody>
                    <a:bodyPr/>
                    <a:lstStyle/>
                    <a:p>
                      <a:pPr algn="ctr"/>
                      <a:r>
                        <a:rPr kumimoji="1" lang="en-US" altLang="ja-JP" sz="1200">
                          <a:latin typeface="BIZ UDPゴシック" panose="020B0400000000000000" pitchFamily="50" charset="-128"/>
                          <a:ea typeface="BIZ UDPゴシック" panose="020B0400000000000000" pitchFamily="50" charset="-128"/>
                        </a:rPr>
                        <a:t>2030</a:t>
                      </a:r>
                      <a:r>
                        <a:rPr kumimoji="1" lang="ja-JP" altLang="en-US" sz="1200">
                          <a:latin typeface="BIZ UDPゴシック" panose="020B0400000000000000" pitchFamily="50" charset="-128"/>
                          <a:ea typeface="BIZ UDPゴシック" panose="020B0400000000000000" pitchFamily="50" charset="-128"/>
                        </a:rPr>
                        <a:t>年</a:t>
                      </a:r>
                    </a:p>
                  </a:txBody>
                  <a:tcPr anchor="ctr">
                    <a:solidFill>
                      <a:schemeClr val="accent3">
                        <a:lumMod val="75000"/>
                      </a:schemeClr>
                    </a:solidFill>
                  </a:tcPr>
                </a:tc>
                <a:tc>
                  <a:txBody>
                    <a:bodyPr/>
                    <a:lstStyle/>
                    <a:p>
                      <a:pPr algn="ctr"/>
                      <a:r>
                        <a:rPr kumimoji="1" lang="en-US" altLang="ja-JP" sz="1200">
                          <a:latin typeface="BIZ UDPゴシック" panose="020B0400000000000000" pitchFamily="50" charset="-128"/>
                          <a:ea typeface="BIZ UDPゴシック" panose="020B0400000000000000" pitchFamily="50" charset="-128"/>
                        </a:rPr>
                        <a:t>2031</a:t>
                      </a:r>
                      <a:r>
                        <a:rPr kumimoji="1" lang="ja-JP" altLang="en-US" sz="1200">
                          <a:latin typeface="BIZ UDPゴシック" panose="020B0400000000000000" pitchFamily="50" charset="-128"/>
                          <a:ea typeface="BIZ UDPゴシック" panose="020B0400000000000000" pitchFamily="50" charset="-128"/>
                        </a:rPr>
                        <a:t>年～</a:t>
                      </a:r>
                    </a:p>
                  </a:txBody>
                  <a:tcPr anchor="ctr">
                    <a:solidFill>
                      <a:schemeClr val="accent3">
                        <a:lumMod val="75000"/>
                      </a:schemeClr>
                    </a:solidFill>
                  </a:tcPr>
                </a:tc>
                <a:extLst>
                  <a:ext uri="{0D108BD9-81ED-4DB2-BD59-A6C34878D82A}">
                    <a16:rowId xmlns:a16="http://schemas.microsoft.com/office/drawing/2014/main" val="765287471"/>
                  </a:ext>
                </a:extLst>
              </a:tr>
              <a:tr h="756000">
                <a:tc>
                  <a:txBody>
                    <a:bodyPr/>
                    <a:lstStyle/>
                    <a:p>
                      <a:r>
                        <a:rPr kumimoji="1" lang="ja-JP" altLang="en-US" sz="1200">
                          <a:solidFill>
                            <a:schemeClr val="tx1"/>
                          </a:solidFill>
                          <a:latin typeface="BIZ UDPゴシック" panose="020B0400000000000000" pitchFamily="50" charset="-128"/>
                          <a:ea typeface="BIZ UDPゴシック" panose="020B0400000000000000" pitchFamily="50" charset="-128"/>
                        </a:rPr>
                        <a:t>有望なシーズの発掘・</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r>
                        <a:rPr kumimoji="1" lang="ja-JP" altLang="en-US" sz="1200">
                          <a:solidFill>
                            <a:schemeClr val="tx1"/>
                          </a:solidFill>
                          <a:latin typeface="BIZ UDPゴシック" panose="020B0400000000000000" pitchFamily="50" charset="-128"/>
                          <a:ea typeface="BIZ UDPゴシック" panose="020B0400000000000000" pitchFamily="50" charset="-128"/>
                        </a:rPr>
                        <a:t>事業化</a:t>
                      </a:r>
                    </a:p>
                  </a:txBody>
                  <a:tcPr anchor="ctr">
                    <a:solidFill>
                      <a:schemeClr val="bg1">
                        <a:lumMod val="85000"/>
                      </a:scheme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endParaRPr kumimoji="1" lang="ja-JP" altLang="en-US" sz="1200" kern="1200">
                        <a:solidFill>
                          <a:schemeClr val="dk1"/>
                        </a:solidFill>
                        <a:latin typeface="Meiryo UI" panose="020B0604030504040204" pitchFamily="50" charset="-128"/>
                        <a:ea typeface="Meiryo UI" panose="020B0604030504040204" pitchFamily="50" charset="-128"/>
                        <a:cs typeface="+mn-cs"/>
                      </a:endParaRPr>
                    </a:p>
                  </a:txBody>
                  <a:tcPr>
                    <a:solidFill>
                      <a:srgbClr val="780DC9">
                        <a:alpha val="10196"/>
                      </a:srgbClr>
                    </a:solidFill>
                  </a:tcPr>
                </a:tc>
                <a:extLst>
                  <a:ext uri="{0D108BD9-81ED-4DB2-BD59-A6C34878D82A}">
                    <a16:rowId xmlns:a16="http://schemas.microsoft.com/office/drawing/2014/main" val="51247683"/>
                  </a:ext>
                </a:extLst>
              </a:tr>
              <a:tr h="756000">
                <a:tc>
                  <a:txBody>
                    <a:bodyPr/>
                    <a:lstStyle/>
                    <a:p>
                      <a:r>
                        <a:rPr kumimoji="1" lang="ja-JP" altLang="en-US" sz="1200">
                          <a:solidFill>
                            <a:schemeClr val="tx1"/>
                          </a:solidFill>
                          <a:latin typeface="BIZ UDPゴシック" panose="020B0400000000000000" pitchFamily="50" charset="-128"/>
                          <a:ea typeface="BIZ UDPゴシック" panose="020B0400000000000000" pitchFamily="50" charset="-128"/>
                        </a:rPr>
                        <a:t>事業成長、商用生産・治験のための資金調達</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txBody>
                  <a:tcPr anchor="ctr">
                    <a:solidFill>
                      <a:schemeClr val="bg1">
                        <a:lumMod val="85000"/>
                      </a:scheme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a:latin typeface="Meiryo UI" panose="020B0604030504040204" pitchFamily="50" charset="-128"/>
                        <a:ea typeface="Meiryo UI" panose="020B0604030504040204" pitchFamily="50" charset="-128"/>
                      </a:endParaRPr>
                    </a:p>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extLst>
                  <a:ext uri="{0D108BD9-81ED-4DB2-BD59-A6C34878D82A}">
                    <a16:rowId xmlns:a16="http://schemas.microsoft.com/office/drawing/2014/main" val="484349738"/>
                  </a:ext>
                </a:extLst>
              </a:tr>
              <a:tr h="75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BIZ UDPゴシック" panose="020B0400000000000000" pitchFamily="50" charset="-128"/>
                          <a:ea typeface="BIZ UDPゴシック" panose="020B0400000000000000" pitchFamily="50" charset="-128"/>
                        </a:rPr>
                        <a:t>商用生産に向けたサプライチェーン構築・治験</a:t>
                      </a:r>
                    </a:p>
                  </a:txBody>
                  <a:tcPr anchor="ctr">
                    <a:solidFill>
                      <a:schemeClr val="bg1">
                        <a:lumMod val="85000"/>
                      </a:scheme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780DC9">
                        <a:alpha val="10196"/>
                      </a:srgb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F3A671"/>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F3A67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a:latin typeface="Meiryo UI" panose="020B0604030504040204" pitchFamily="50" charset="-128"/>
                        <a:ea typeface="Meiryo UI" panose="020B0604030504040204" pitchFamily="50" charset="-128"/>
                      </a:endParaRPr>
                    </a:p>
                  </a:txBody>
                  <a:tcPr>
                    <a:solidFill>
                      <a:srgbClr val="F3A671"/>
                    </a:solidFill>
                  </a:tcPr>
                </a:tc>
                <a:extLst>
                  <a:ext uri="{0D108BD9-81ED-4DB2-BD59-A6C34878D82A}">
                    <a16:rowId xmlns:a16="http://schemas.microsoft.com/office/drawing/2014/main" val="1718055053"/>
                  </a:ext>
                </a:extLst>
              </a:tr>
              <a:tr h="756000">
                <a:tc>
                  <a:txBody>
                    <a:bodyPr/>
                    <a:lstStyle/>
                    <a:p>
                      <a:r>
                        <a:rPr kumimoji="1" lang="ja-JP" altLang="en-US" sz="1200">
                          <a:solidFill>
                            <a:schemeClr val="tx1"/>
                          </a:solidFill>
                          <a:latin typeface="BIZ UDPゴシック" panose="020B0400000000000000" pitchFamily="50" charset="-128"/>
                          <a:ea typeface="BIZ UDPゴシック" panose="020B0400000000000000" pitchFamily="50" charset="-128"/>
                        </a:rPr>
                        <a:t>条件付き承認を受けた</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r>
                        <a:rPr kumimoji="1" lang="ja-JP" altLang="en-US" sz="1200">
                          <a:solidFill>
                            <a:schemeClr val="tx1"/>
                          </a:solidFill>
                          <a:latin typeface="BIZ UDPゴシック" panose="020B0400000000000000" pitchFamily="50" charset="-128"/>
                          <a:ea typeface="BIZ UDPゴシック" panose="020B0400000000000000" pitchFamily="50" charset="-128"/>
                        </a:rPr>
                        <a:t>製品の本承認取得に</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r>
                        <a:rPr kumimoji="1" lang="ja-JP" altLang="en-US" sz="1200">
                          <a:solidFill>
                            <a:schemeClr val="tx1"/>
                          </a:solidFill>
                          <a:latin typeface="BIZ UDPゴシック" panose="020B0400000000000000" pitchFamily="50" charset="-128"/>
                          <a:ea typeface="BIZ UDPゴシック" panose="020B0400000000000000" pitchFamily="50" charset="-128"/>
                        </a:rPr>
                        <a:t>向けた市販後調査</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txBody>
                  <a:tcPr anchor="ctr">
                    <a:solidFill>
                      <a:schemeClr val="bg1">
                        <a:lumMod val="85000"/>
                      </a:schemeClr>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F3A671"/>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F3A671"/>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F3A671"/>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F3A671"/>
                    </a:solidFill>
                  </a:tcPr>
                </a:tc>
                <a:tc>
                  <a:txBody>
                    <a:bodyPr/>
                    <a:lstStyle/>
                    <a:p>
                      <a:endParaRPr kumimoji="1" lang="ja-JP" altLang="en-US" sz="1200">
                        <a:latin typeface="Meiryo UI" panose="020B0604030504040204" pitchFamily="50" charset="-128"/>
                        <a:ea typeface="Meiryo UI" panose="020B0604030504040204" pitchFamily="50" charset="-128"/>
                      </a:endParaRPr>
                    </a:p>
                  </a:txBody>
                  <a:tcPr>
                    <a:solidFill>
                      <a:srgbClr val="F3A671"/>
                    </a:solidFill>
                  </a:tcPr>
                </a:tc>
                <a:tc>
                  <a:txBody>
                    <a:bodyPr/>
                    <a:lstStyle/>
                    <a:p>
                      <a:endParaRPr kumimoji="1" lang="ja-JP" altLang="en-US" sz="1200" kern="1200" dirty="0">
                        <a:solidFill>
                          <a:schemeClr val="dk1"/>
                        </a:solidFill>
                        <a:latin typeface="Meiryo UI" panose="020B0604030504040204" pitchFamily="50" charset="-128"/>
                        <a:ea typeface="Meiryo UI" panose="020B0604030504040204" pitchFamily="50" charset="-128"/>
                        <a:cs typeface="+mn-cs"/>
                      </a:endParaRPr>
                    </a:p>
                  </a:txBody>
                  <a:tcPr>
                    <a:solidFill>
                      <a:srgbClr val="F3A671"/>
                    </a:solidFill>
                  </a:tcPr>
                </a:tc>
                <a:extLst>
                  <a:ext uri="{0D108BD9-81ED-4DB2-BD59-A6C34878D82A}">
                    <a16:rowId xmlns:a16="http://schemas.microsoft.com/office/drawing/2014/main" val="3505291818"/>
                  </a:ext>
                </a:extLst>
              </a:tr>
            </a:tbl>
          </a:graphicData>
        </a:graphic>
      </p:graphicFrame>
      <p:sp>
        <p:nvSpPr>
          <p:cNvPr id="3" name="矢印: 五方向 2">
            <a:extLst>
              <a:ext uri="{FF2B5EF4-FFF2-40B4-BE49-F238E27FC236}">
                <a16:creationId xmlns:a16="http://schemas.microsoft.com/office/drawing/2014/main" id="{C2F03EB8-2E94-968D-5FCE-DE0A151A998C}"/>
              </a:ext>
            </a:extLst>
          </p:cNvPr>
          <p:cNvSpPr/>
          <p:nvPr/>
        </p:nvSpPr>
        <p:spPr>
          <a:xfrm>
            <a:off x="2181196" y="6442989"/>
            <a:ext cx="9540000" cy="288000"/>
          </a:xfrm>
          <a:prstGeom prst="homePlate">
            <a:avLst/>
          </a:prstGeom>
          <a:solidFill>
            <a:srgbClr val="780DC9"/>
          </a:solidFill>
          <a:ln>
            <a:solidFill>
              <a:srgbClr val="780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BIZ UDPゴシック" panose="020B0400000000000000" pitchFamily="50" charset="-128"/>
                <a:ea typeface="BIZ UDPゴシック" panose="020B0400000000000000" pitchFamily="50" charset="-128"/>
              </a:rPr>
              <a:t>市販後調査の推進・医療機関ネットワーク構築による治療データの蓄積</a:t>
            </a:r>
          </a:p>
        </p:txBody>
      </p:sp>
      <p:sp>
        <p:nvSpPr>
          <p:cNvPr id="47" name="矢印: 五方向 46">
            <a:extLst>
              <a:ext uri="{FF2B5EF4-FFF2-40B4-BE49-F238E27FC236}">
                <a16:creationId xmlns:a16="http://schemas.microsoft.com/office/drawing/2014/main" id="{E76F20DC-CCA3-B7AF-D046-3FCA2CDF9A99}"/>
              </a:ext>
            </a:extLst>
          </p:cNvPr>
          <p:cNvSpPr/>
          <p:nvPr/>
        </p:nvSpPr>
        <p:spPr>
          <a:xfrm>
            <a:off x="6982254" y="5686851"/>
            <a:ext cx="4737066" cy="288000"/>
          </a:xfrm>
          <a:prstGeom prst="homePlate">
            <a:avLst/>
          </a:prstGeom>
          <a:solidFill>
            <a:srgbClr val="780DC9"/>
          </a:solidFill>
          <a:ln>
            <a:solidFill>
              <a:srgbClr val="780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BIZ UDPゴシック" panose="020B0400000000000000" pitchFamily="50" charset="-128"/>
                <a:ea typeface="BIZ UDPゴシック" panose="020B0400000000000000" pitchFamily="50" charset="-128"/>
              </a:rPr>
              <a:t>医療機関ネットワーク構築による治験の推進</a:t>
            </a:r>
          </a:p>
        </p:txBody>
      </p:sp>
      <p:sp>
        <p:nvSpPr>
          <p:cNvPr id="50" name="矢印: 五方向 49">
            <a:extLst>
              <a:ext uri="{FF2B5EF4-FFF2-40B4-BE49-F238E27FC236}">
                <a16:creationId xmlns:a16="http://schemas.microsoft.com/office/drawing/2014/main" id="{0568AD31-E863-A289-5829-A29529B246C6}"/>
              </a:ext>
            </a:extLst>
          </p:cNvPr>
          <p:cNvSpPr/>
          <p:nvPr/>
        </p:nvSpPr>
        <p:spPr>
          <a:xfrm>
            <a:off x="2181196" y="5686851"/>
            <a:ext cx="4680000" cy="288000"/>
          </a:xfrm>
          <a:prstGeom prst="homePlate">
            <a:avLst/>
          </a:prstGeom>
          <a:solidFill>
            <a:srgbClr val="780DC9"/>
          </a:solidFill>
          <a:ln>
            <a:solidFill>
              <a:srgbClr val="780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BIZ UDPゴシック" panose="020B0400000000000000" pitchFamily="50" charset="-128"/>
                <a:ea typeface="BIZ UDPゴシック" panose="020B0400000000000000" pitchFamily="50" charset="-128"/>
              </a:rPr>
              <a:t>企業マッチングによるサプライチェーン構築の推進</a:t>
            </a:r>
          </a:p>
        </p:txBody>
      </p:sp>
      <p:sp>
        <p:nvSpPr>
          <p:cNvPr id="51" name="矢印: 五方向 50">
            <a:extLst>
              <a:ext uri="{FF2B5EF4-FFF2-40B4-BE49-F238E27FC236}">
                <a16:creationId xmlns:a16="http://schemas.microsoft.com/office/drawing/2014/main" id="{47AE07CE-B1F5-7722-F064-E931DD511EE8}"/>
              </a:ext>
            </a:extLst>
          </p:cNvPr>
          <p:cNvSpPr/>
          <p:nvPr/>
        </p:nvSpPr>
        <p:spPr>
          <a:xfrm>
            <a:off x="2181196" y="4924546"/>
            <a:ext cx="4680000" cy="288000"/>
          </a:xfrm>
          <a:prstGeom prst="homePlate">
            <a:avLst/>
          </a:prstGeom>
          <a:solidFill>
            <a:srgbClr val="780DC9"/>
          </a:solidFill>
          <a:ln>
            <a:solidFill>
              <a:srgbClr val="780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a:solidFill>
                  <a:schemeClr val="bg1"/>
                </a:solidFill>
                <a:latin typeface="BIZ UDPゴシック" panose="020B0400000000000000" pitchFamily="50" charset="-128"/>
                <a:ea typeface="BIZ UDPゴシック" panose="020B0400000000000000" pitchFamily="50" charset="-128"/>
              </a:rPr>
              <a:t>SU</a:t>
            </a:r>
            <a:r>
              <a:rPr lang="ja-JP" altLang="en-US" sz="1200" b="1">
                <a:solidFill>
                  <a:schemeClr val="bg1"/>
                </a:solidFill>
                <a:latin typeface="BIZ UDPゴシック" panose="020B0400000000000000" pitchFamily="50" charset="-128"/>
                <a:ea typeface="BIZ UDPゴシック" panose="020B0400000000000000" pitchFamily="50" charset="-128"/>
              </a:rPr>
              <a:t>の育成や資金調達の支援</a:t>
            </a:r>
            <a:endParaRPr kumimoji="1" lang="ja-JP" altLang="en-US" sz="1200" b="1">
              <a:solidFill>
                <a:schemeClr val="bg1"/>
              </a:solidFill>
              <a:latin typeface="BIZ UDPゴシック" panose="020B0400000000000000" pitchFamily="50" charset="-128"/>
              <a:ea typeface="BIZ UDPゴシック" panose="020B0400000000000000" pitchFamily="50" charset="-128"/>
            </a:endParaRPr>
          </a:p>
        </p:txBody>
      </p:sp>
      <p:sp>
        <p:nvSpPr>
          <p:cNvPr id="52" name="矢印: 五方向 51">
            <a:extLst>
              <a:ext uri="{FF2B5EF4-FFF2-40B4-BE49-F238E27FC236}">
                <a16:creationId xmlns:a16="http://schemas.microsoft.com/office/drawing/2014/main" id="{55F78986-61AE-3E8B-AEF4-41F17FE8E95D}"/>
              </a:ext>
            </a:extLst>
          </p:cNvPr>
          <p:cNvSpPr/>
          <p:nvPr/>
        </p:nvSpPr>
        <p:spPr>
          <a:xfrm>
            <a:off x="2181196" y="4178872"/>
            <a:ext cx="9538124" cy="288000"/>
          </a:xfrm>
          <a:prstGeom prst="homePlate">
            <a:avLst/>
          </a:prstGeom>
          <a:solidFill>
            <a:srgbClr val="780DC9"/>
          </a:solidFill>
          <a:ln>
            <a:solidFill>
              <a:srgbClr val="780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latin typeface="Meiryo UI" panose="020B0604030504040204" pitchFamily="50" charset="-128"/>
                <a:ea typeface="Meiryo UI" panose="020B0604030504040204" pitchFamily="50" charset="-128"/>
              </a:rPr>
              <a:t>有望なシーズの発掘・事業化</a:t>
            </a:r>
            <a:endParaRPr kumimoji="1" lang="ja-JP" altLang="en-US" sz="1200" b="1">
              <a:latin typeface="Meiryo UI" panose="020B0604030504040204" pitchFamily="50" charset="-128"/>
              <a:ea typeface="Meiryo UI" panose="020B0604030504040204" pitchFamily="50" charset="-128"/>
            </a:endParaRPr>
          </a:p>
        </p:txBody>
      </p:sp>
      <p:sp>
        <p:nvSpPr>
          <p:cNvPr id="53" name="楕円 52">
            <a:extLst>
              <a:ext uri="{FF2B5EF4-FFF2-40B4-BE49-F238E27FC236}">
                <a16:creationId xmlns:a16="http://schemas.microsoft.com/office/drawing/2014/main" id="{3BAD1C10-310C-941C-8FFF-656953D19E13}"/>
              </a:ext>
            </a:extLst>
          </p:cNvPr>
          <p:cNvSpPr/>
          <p:nvPr/>
        </p:nvSpPr>
        <p:spPr>
          <a:xfrm>
            <a:off x="7998223" y="1480180"/>
            <a:ext cx="1728000" cy="39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latin typeface="BIZ UDPゴシック" panose="020B0400000000000000" pitchFamily="50" charset="-128"/>
                <a:ea typeface="BIZ UDPゴシック" panose="020B0400000000000000" pitchFamily="50" charset="-128"/>
              </a:rPr>
              <a:t>医療機関</a:t>
            </a:r>
          </a:p>
        </p:txBody>
      </p:sp>
      <p:sp>
        <p:nvSpPr>
          <p:cNvPr id="58" name="楕円 57">
            <a:extLst>
              <a:ext uri="{FF2B5EF4-FFF2-40B4-BE49-F238E27FC236}">
                <a16:creationId xmlns:a16="http://schemas.microsoft.com/office/drawing/2014/main" id="{EC6195E6-A3BE-D825-A4CF-CB74F85D8735}"/>
              </a:ext>
            </a:extLst>
          </p:cNvPr>
          <p:cNvSpPr/>
          <p:nvPr/>
        </p:nvSpPr>
        <p:spPr>
          <a:xfrm>
            <a:off x="4247540" y="1480180"/>
            <a:ext cx="1728000" cy="39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a:solidFill>
                  <a:schemeClr val="tx1"/>
                </a:solidFill>
                <a:latin typeface="BIZ UDPゴシック" panose="020B0400000000000000" pitchFamily="50" charset="-128"/>
                <a:ea typeface="BIZ UDPゴシック" panose="020B0400000000000000" pitchFamily="50" charset="-128"/>
              </a:rPr>
              <a:t>VC</a:t>
            </a:r>
          </a:p>
          <a:p>
            <a:pPr algn="ctr"/>
            <a:r>
              <a:rPr kumimoji="1" lang="ja-JP" altLang="en-US" sz="1050" b="1">
                <a:solidFill>
                  <a:schemeClr val="tx1"/>
                </a:solidFill>
                <a:latin typeface="BIZ UDPゴシック" panose="020B0400000000000000" pitchFamily="50" charset="-128"/>
                <a:ea typeface="BIZ UDPゴシック" panose="020B0400000000000000" pitchFamily="50" charset="-128"/>
              </a:rPr>
              <a:t>事業会社</a:t>
            </a:r>
          </a:p>
        </p:txBody>
      </p:sp>
      <p:sp>
        <p:nvSpPr>
          <p:cNvPr id="61" name="楕円 60">
            <a:extLst>
              <a:ext uri="{FF2B5EF4-FFF2-40B4-BE49-F238E27FC236}">
                <a16:creationId xmlns:a16="http://schemas.microsoft.com/office/drawing/2014/main" id="{36DF1EE6-DA32-B74A-0564-502D5F1845F9}"/>
              </a:ext>
            </a:extLst>
          </p:cNvPr>
          <p:cNvSpPr/>
          <p:nvPr/>
        </p:nvSpPr>
        <p:spPr>
          <a:xfrm>
            <a:off x="6076630" y="1480180"/>
            <a:ext cx="1728000" cy="39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p:txBody>
      </p:sp>
      <p:sp>
        <p:nvSpPr>
          <p:cNvPr id="62" name="楕円 61">
            <a:extLst>
              <a:ext uri="{FF2B5EF4-FFF2-40B4-BE49-F238E27FC236}">
                <a16:creationId xmlns:a16="http://schemas.microsoft.com/office/drawing/2014/main" id="{A76848B6-4F96-0F50-17BA-24EBFECE7E87}"/>
              </a:ext>
            </a:extLst>
          </p:cNvPr>
          <p:cNvSpPr/>
          <p:nvPr/>
        </p:nvSpPr>
        <p:spPr>
          <a:xfrm>
            <a:off x="2248334" y="1491263"/>
            <a:ext cx="1728000" cy="39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b="1">
                <a:solidFill>
                  <a:schemeClr val="tx1"/>
                </a:solidFill>
                <a:latin typeface="BIZ UDPゴシック" panose="020B0400000000000000" pitchFamily="50" charset="-128"/>
                <a:ea typeface="BIZ UDPゴシック" panose="020B0400000000000000" pitchFamily="50" charset="-128"/>
              </a:rPr>
              <a:t>大学内産学連携組織</a:t>
            </a:r>
            <a:endParaRPr kumimoji="1" lang="en-US" altLang="ja-JP" sz="1050" b="1">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b="1">
                <a:solidFill>
                  <a:schemeClr val="tx1"/>
                </a:solidFill>
                <a:latin typeface="BIZ UDPゴシック" panose="020B0400000000000000" pitchFamily="50" charset="-128"/>
                <a:ea typeface="BIZ UDPゴシック" panose="020B0400000000000000" pitchFamily="50" charset="-128"/>
              </a:rPr>
              <a:t>KSAC</a:t>
            </a:r>
          </a:p>
        </p:txBody>
      </p:sp>
      <p:sp>
        <p:nvSpPr>
          <p:cNvPr id="65" name="矢印: 五方向 64">
            <a:extLst>
              <a:ext uri="{FF2B5EF4-FFF2-40B4-BE49-F238E27FC236}">
                <a16:creationId xmlns:a16="http://schemas.microsoft.com/office/drawing/2014/main" id="{64C3C678-3C7C-5595-22A4-A72F73F16069}"/>
              </a:ext>
            </a:extLst>
          </p:cNvPr>
          <p:cNvSpPr/>
          <p:nvPr/>
        </p:nvSpPr>
        <p:spPr>
          <a:xfrm>
            <a:off x="1178939" y="2367377"/>
            <a:ext cx="1296000" cy="633648"/>
          </a:xfrm>
          <a:prstGeom prst="homePlate">
            <a:avLst>
              <a:gd name="adj" fmla="val 0"/>
            </a:avLst>
          </a:prstGeom>
          <a:solidFill>
            <a:srgbClr val="780DC9">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矢印: 山形 65">
            <a:extLst>
              <a:ext uri="{FF2B5EF4-FFF2-40B4-BE49-F238E27FC236}">
                <a16:creationId xmlns:a16="http://schemas.microsoft.com/office/drawing/2014/main" id="{28B6A885-F9F3-03A4-0358-182084779C02}"/>
              </a:ext>
            </a:extLst>
          </p:cNvPr>
          <p:cNvSpPr/>
          <p:nvPr/>
        </p:nvSpPr>
        <p:spPr>
          <a:xfrm>
            <a:off x="2534439" y="2367377"/>
            <a:ext cx="1960596" cy="634144"/>
          </a:xfrm>
          <a:prstGeom prst="chevron">
            <a:avLst>
              <a:gd name="adj" fmla="val 0"/>
            </a:avLst>
          </a:prstGeom>
          <a:solidFill>
            <a:srgbClr val="780DC9">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矢印: 山形 66">
            <a:extLst>
              <a:ext uri="{FF2B5EF4-FFF2-40B4-BE49-F238E27FC236}">
                <a16:creationId xmlns:a16="http://schemas.microsoft.com/office/drawing/2014/main" id="{246F8E4A-C32F-1542-1B4D-325D474FBF3B}"/>
              </a:ext>
            </a:extLst>
          </p:cNvPr>
          <p:cNvSpPr/>
          <p:nvPr/>
        </p:nvSpPr>
        <p:spPr>
          <a:xfrm>
            <a:off x="4553782" y="2367376"/>
            <a:ext cx="1928598" cy="634143"/>
          </a:xfrm>
          <a:prstGeom prst="chevron">
            <a:avLst>
              <a:gd name="adj" fmla="val 0"/>
            </a:avLst>
          </a:prstGeom>
          <a:solidFill>
            <a:srgbClr val="780DC9">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8" name="矢印: 山形 67">
            <a:extLst>
              <a:ext uri="{FF2B5EF4-FFF2-40B4-BE49-F238E27FC236}">
                <a16:creationId xmlns:a16="http://schemas.microsoft.com/office/drawing/2014/main" id="{5A11102B-BE6F-03E2-B7A7-9AEC6AA31489}"/>
              </a:ext>
            </a:extLst>
          </p:cNvPr>
          <p:cNvSpPr/>
          <p:nvPr/>
        </p:nvSpPr>
        <p:spPr>
          <a:xfrm>
            <a:off x="6555948" y="2367377"/>
            <a:ext cx="2837479" cy="317592"/>
          </a:xfrm>
          <a:prstGeom prst="chevron">
            <a:avLst>
              <a:gd name="adj" fmla="val 0"/>
            </a:avLst>
          </a:prstGeom>
          <a:solidFill>
            <a:srgbClr val="780DC9">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9" name="矢印: 山形 68">
            <a:extLst>
              <a:ext uri="{FF2B5EF4-FFF2-40B4-BE49-F238E27FC236}">
                <a16:creationId xmlns:a16="http://schemas.microsoft.com/office/drawing/2014/main" id="{8F8FC7BC-7A01-0C92-1398-05CAAB6F48D1}"/>
              </a:ext>
            </a:extLst>
          </p:cNvPr>
          <p:cNvSpPr/>
          <p:nvPr/>
        </p:nvSpPr>
        <p:spPr>
          <a:xfrm>
            <a:off x="6555948" y="2711478"/>
            <a:ext cx="2837479" cy="289547"/>
          </a:xfrm>
          <a:prstGeom prst="chevron">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 name="テキスト ボックス 70">
            <a:extLst>
              <a:ext uri="{FF2B5EF4-FFF2-40B4-BE49-F238E27FC236}">
                <a16:creationId xmlns:a16="http://schemas.microsoft.com/office/drawing/2014/main" id="{64CD2D61-DBAF-F4AC-72AE-5330EB294F56}"/>
              </a:ext>
            </a:extLst>
          </p:cNvPr>
          <p:cNvSpPr txBox="1"/>
          <p:nvPr/>
        </p:nvSpPr>
        <p:spPr>
          <a:xfrm>
            <a:off x="1420131" y="2526173"/>
            <a:ext cx="800219" cy="276999"/>
          </a:xfrm>
          <a:prstGeom prst="rect">
            <a:avLst/>
          </a:prstGeom>
          <a:noFill/>
        </p:spPr>
        <p:txBody>
          <a:bodyPr wrap="none" rtlCol="0">
            <a:spAutoFit/>
          </a:bodyPr>
          <a:lstStyle/>
          <a:p>
            <a:r>
              <a:rPr kumimoji="1" lang="ja-JP" altLang="en-US" sz="1200" b="1">
                <a:solidFill>
                  <a:schemeClr val="bg1"/>
                </a:solidFill>
                <a:latin typeface="BIZ UDPゴシック" panose="020B0400000000000000" pitchFamily="50" charset="-128"/>
                <a:ea typeface="BIZ UDPゴシック" panose="020B0400000000000000" pitchFamily="50" charset="-128"/>
              </a:rPr>
              <a:t>基礎研究</a:t>
            </a:r>
          </a:p>
        </p:txBody>
      </p:sp>
      <p:sp>
        <p:nvSpPr>
          <p:cNvPr id="72" name="テキスト ボックス 71">
            <a:extLst>
              <a:ext uri="{FF2B5EF4-FFF2-40B4-BE49-F238E27FC236}">
                <a16:creationId xmlns:a16="http://schemas.microsoft.com/office/drawing/2014/main" id="{0D4E3F5F-E889-E911-324C-1DA608302A08}"/>
              </a:ext>
            </a:extLst>
          </p:cNvPr>
          <p:cNvSpPr txBox="1"/>
          <p:nvPr/>
        </p:nvSpPr>
        <p:spPr>
          <a:xfrm>
            <a:off x="2541449" y="2498437"/>
            <a:ext cx="1925527" cy="400110"/>
          </a:xfrm>
          <a:prstGeom prst="rect">
            <a:avLst/>
          </a:prstGeom>
          <a:noFill/>
        </p:spPr>
        <p:txBody>
          <a:bodyPr wrap="none" rtlCol="0">
            <a:spAutoFit/>
          </a:bodyPr>
          <a:lstStyle/>
          <a:p>
            <a:pPr algn="ctr"/>
            <a:r>
              <a:rPr kumimoji="1" lang="ja-JP" altLang="en-US" sz="1100" b="1">
                <a:solidFill>
                  <a:schemeClr val="bg1"/>
                </a:solidFill>
                <a:latin typeface="BIZ UDPゴシック" panose="020B0400000000000000" pitchFamily="50" charset="-128"/>
                <a:ea typeface="BIZ UDPゴシック" panose="020B0400000000000000" pitchFamily="50" charset="-128"/>
              </a:rPr>
              <a:t>有望なシーズの発掘・事業化</a:t>
            </a:r>
            <a:endParaRPr kumimoji="1" lang="en-US" altLang="ja-JP" sz="1100" b="1">
              <a:solidFill>
                <a:schemeClr val="bg1"/>
              </a:solidFill>
              <a:latin typeface="BIZ UDPゴシック" panose="020B0400000000000000" pitchFamily="50" charset="-128"/>
              <a:ea typeface="BIZ UDPゴシック" panose="020B0400000000000000" pitchFamily="50" charset="-128"/>
            </a:endParaRPr>
          </a:p>
          <a:p>
            <a:pPr algn="ctr"/>
            <a:r>
              <a:rPr lang="ja-JP" altLang="en-US" sz="900" b="1">
                <a:solidFill>
                  <a:schemeClr val="bg1"/>
                </a:solidFill>
                <a:latin typeface="BIZ UDPゴシック" panose="020B0400000000000000" pitchFamily="50" charset="-128"/>
                <a:ea typeface="BIZ UDPゴシック" panose="020B0400000000000000" pitchFamily="50" charset="-128"/>
              </a:rPr>
              <a:t>（</a:t>
            </a:r>
            <a:r>
              <a:rPr lang="en-US" altLang="ja-JP" sz="900" b="1">
                <a:solidFill>
                  <a:schemeClr val="bg1"/>
                </a:solidFill>
                <a:latin typeface="BIZ UDPゴシック" panose="020B0400000000000000" pitchFamily="50" charset="-128"/>
                <a:ea typeface="BIZ UDPゴシック" panose="020B0400000000000000" pitchFamily="50" charset="-128"/>
              </a:rPr>
              <a:t>SU</a:t>
            </a:r>
            <a:r>
              <a:rPr lang="ja-JP" altLang="en-US" sz="900" b="1">
                <a:solidFill>
                  <a:schemeClr val="bg1"/>
                </a:solidFill>
                <a:latin typeface="BIZ UDPゴシック" panose="020B0400000000000000" pitchFamily="50" charset="-128"/>
                <a:ea typeface="BIZ UDPゴシック" panose="020B0400000000000000" pitchFamily="50" charset="-128"/>
              </a:rPr>
              <a:t>創出　</a:t>
            </a:r>
            <a:r>
              <a:rPr lang="en-US" altLang="ja-JP" sz="900" b="1">
                <a:solidFill>
                  <a:schemeClr val="bg1"/>
                </a:solidFill>
                <a:latin typeface="BIZ UDPゴシック" panose="020B0400000000000000" pitchFamily="50" charset="-128"/>
                <a:ea typeface="BIZ UDPゴシック" panose="020B0400000000000000" pitchFamily="50" charset="-128"/>
              </a:rPr>
              <a:t>0</a:t>
            </a:r>
            <a:r>
              <a:rPr lang="ja-JP" altLang="en-US" sz="900" b="1">
                <a:solidFill>
                  <a:schemeClr val="bg1"/>
                </a:solidFill>
                <a:latin typeface="BIZ UDPゴシック" panose="020B0400000000000000" pitchFamily="50" charset="-128"/>
                <a:ea typeface="BIZ UDPゴシック" panose="020B0400000000000000" pitchFamily="50" charset="-128"/>
              </a:rPr>
              <a:t>⇒１）</a:t>
            </a:r>
            <a:endParaRPr kumimoji="1" lang="ja-JP" altLang="en-US" sz="900" b="1">
              <a:solidFill>
                <a:schemeClr val="bg1"/>
              </a:solidFill>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8BE19EBA-A8CB-3D7B-E4FE-97B37A7F970B}"/>
              </a:ext>
            </a:extLst>
          </p:cNvPr>
          <p:cNvSpPr txBox="1"/>
          <p:nvPr/>
        </p:nvSpPr>
        <p:spPr>
          <a:xfrm>
            <a:off x="4577225" y="2484392"/>
            <a:ext cx="1867819" cy="400110"/>
          </a:xfrm>
          <a:prstGeom prst="rect">
            <a:avLst/>
          </a:prstGeom>
          <a:noFill/>
        </p:spPr>
        <p:txBody>
          <a:bodyPr wrap="square" rtlCol="0">
            <a:spAutoFit/>
          </a:bodyPr>
          <a:lstStyle/>
          <a:p>
            <a:pPr algn="ctr"/>
            <a:r>
              <a:rPr kumimoji="1" lang="ja-JP" altLang="en-US" sz="1100" b="1">
                <a:solidFill>
                  <a:schemeClr val="bg1"/>
                </a:solidFill>
                <a:latin typeface="BIZ UDPゴシック" panose="020B0400000000000000" pitchFamily="50" charset="-128"/>
                <a:ea typeface="BIZ UDPゴシック" panose="020B0400000000000000" pitchFamily="50" charset="-128"/>
              </a:rPr>
              <a:t>事業成長・資金調達</a:t>
            </a:r>
            <a:endParaRPr kumimoji="1" lang="en-US" altLang="ja-JP" sz="1100" b="1">
              <a:solidFill>
                <a:schemeClr val="bg1"/>
              </a:solidFill>
              <a:latin typeface="BIZ UDPゴシック" panose="020B0400000000000000" pitchFamily="50" charset="-128"/>
              <a:ea typeface="BIZ UDPゴシック" panose="020B0400000000000000" pitchFamily="50" charset="-128"/>
            </a:endParaRPr>
          </a:p>
          <a:p>
            <a:pPr algn="ctr"/>
            <a:r>
              <a:rPr lang="ja-JP" altLang="en-US" sz="900" b="1">
                <a:solidFill>
                  <a:schemeClr val="bg1"/>
                </a:solidFill>
                <a:latin typeface="BIZ UDPゴシック" panose="020B0400000000000000" pitchFamily="50" charset="-128"/>
                <a:ea typeface="BIZ UDPゴシック" panose="020B0400000000000000" pitchFamily="50" charset="-128"/>
              </a:rPr>
              <a:t>（</a:t>
            </a:r>
            <a:r>
              <a:rPr lang="en-US" altLang="ja-JP" sz="900" b="1">
                <a:solidFill>
                  <a:schemeClr val="bg1"/>
                </a:solidFill>
                <a:latin typeface="BIZ UDPゴシック" panose="020B0400000000000000" pitchFamily="50" charset="-128"/>
                <a:ea typeface="BIZ UDPゴシック" panose="020B0400000000000000" pitchFamily="50" charset="-128"/>
              </a:rPr>
              <a:t>SU</a:t>
            </a:r>
            <a:r>
              <a:rPr lang="ja-JP" altLang="en-US" sz="900" b="1">
                <a:solidFill>
                  <a:schemeClr val="bg1"/>
                </a:solidFill>
                <a:latin typeface="BIZ UDPゴシック" panose="020B0400000000000000" pitchFamily="50" charset="-128"/>
                <a:ea typeface="BIZ UDPゴシック" panose="020B0400000000000000" pitchFamily="50" charset="-128"/>
              </a:rPr>
              <a:t>育成　</a:t>
            </a:r>
            <a:r>
              <a:rPr lang="en-US" altLang="ja-JP" sz="900" b="1">
                <a:solidFill>
                  <a:schemeClr val="bg1"/>
                </a:solidFill>
                <a:latin typeface="BIZ UDPゴシック" panose="020B0400000000000000" pitchFamily="50" charset="-128"/>
                <a:ea typeface="BIZ UDPゴシック" panose="020B0400000000000000" pitchFamily="50" charset="-128"/>
              </a:rPr>
              <a:t>1</a:t>
            </a:r>
            <a:r>
              <a:rPr lang="ja-JP" altLang="en-US" sz="900" b="1">
                <a:solidFill>
                  <a:schemeClr val="bg1"/>
                </a:solidFill>
                <a:latin typeface="BIZ UDPゴシック" panose="020B0400000000000000" pitchFamily="50" charset="-128"/>
                <a:ea typeface="BIZ UDPゴシック" panose="020B0400000000000000" pitchFamily="50" charset="-128"/>
              </a:rPr>
              <a:t>⇒１</a:t>
            </a:r>
            <a:r>
              <a:rPr lang="en-US" altLang="ja-JP" sz="900" b="1">
                <a:solidFill>
                  <a:schemeClr val="bg1"/>
                </a:solidFill>
                <a:latin typeface="BIZ UDPゴシック" panose="020B0400000000000000" pitchFamily="50" charset="-128"/>
                <a:ea typeface="BIZ UDPゴシック" panose="020B0400000000000000" pitchFamily="50" charset="-128"/>
              </a:rPr>
              <a:t>0</a:t>
            </a:r>
            <a:r>
              <a:rPr lang="ja-JP" altLang="en-US" sz="900" b="1">
                <a:solidFill>
                  <a:schemeClr val="bg1"/>
                </a:solidFill>
                <a:latin typeface="BIZ UDPゴシック" panose="020B0400000000000000" pitchFamily="50" charset="-128"/>
                <a:ea typeface="BIZ UDPゴシック" panose="020B0400000000000000" pitchFamily="50" charset="-128"/>
              </a:rPr>
              <a:t>）</a:t>
            </a:r>
            <a:endParaRPr kumimoji="1" lang="ja-JP" altLang="en-US" sz="900" b="1">
              <a:solidFill>
                <a:schemeClr val="bg1"/>
              </a:solidFill>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B3DAC050-4A13-A74B-CC28-2BEE3EEE4F36}"/>
              </a:ext>
            </a:extLst>
          </p:cNvPr>
          <p:cNvSpPr txBox="1"/>
          <p:nvPr/>
        </p:nvSpPr>
        <p:spPr>
          <a:xfrm>
            <a:off x="7235207" y="2367317"/>
            <a:ext cx="1837121" cy="276999"/>
          </a:xfrm>
          <a:prstGeom prst="rect">
            <a:avLst/>
          </a:prstGeom>
          <a:noFill/>
        </p:spPr>
        <p:txBody>
          <a:bodyPr wrap="square" rtlCol="0">
            <a:spAutoFit/>
          </a:bodyPr>
          <a:lstStyle/>
          <a:p>
            <a:r>
              <a:rPr kumimoji="1" lang="ja-JP" altLang="en-US" sz="1200" b="1">
                <a:solidFill>
                  <a:schemeClr val="bg1"/>
                </a:solidFill>
                <a:latin typeface="BIZ UDPゴシック" panose="020B0400000000000000" pitchFamily="50" charset="-128"/>
                <a:ea typeface="BIZ UDPゴシック" panose="020B0400000000000000" pitchFamily="50" charset="-128"/>
              </a:rPr>
              <a:t>サプライチェーン構築</a:t>
            </a:r>
          </a:p>
        </p:txBody>
      </p:sp>
      <p:sp>
        <p:nvSpPr>
          <p:cNvPr id="75" name="テキスト ボックス 74">
            <a:extLst>
              <a:ext uri="{FF2B5EF4-FFF2-40B4-BE49-F238E27FC236}">
                <a16:creationId xmlns:a16="http://schemas.microsoft.com/office/drawing/2014/main" id="{5586A43E-5478-EA3F-8887-335261156AE4}"/>
              </a:ext>
            </a:extLst>
          </p:cNvPr>
          <p:cNvSpPr txBox="1"/>
          <p:nvPr/>
        </p:nvSpPr>
        <p:spPr>
          <a:xfrm>
            <a:off x="7226578" y="2720560"/>
            <a:ext cx="1512000" cy="276999"/>
          </a:xfrm>
          <a:prstGeom prst="rect">
            <a:avLst/>
          </a:prstGeom>
          <a:noFill/>
        </p:spPr>
        <p:txBody>
          <a:bodyPr wrap="square" rtlCol="0">
            <a:spAutoFit/>
          </a:bodyPr>
          <a:lstStyle/>
          <a:p>
            <a:pPr algn="ctr"/>
            <a:r>
              <a:rPr kumimoji="1" lang="ja-JP" altLang="en-US" sz="1200" b="1">
                <a:solidFill>
                  <a:schemeClr val="bg1"/>
                </a:solidFill>
                <a:latin typeface="BIZ UDPゴシック" panose="020B0400000000000000" pitchFamily="50" charset="-128"/>
                <a:ea typeface="BIZ UDPゴシック" panose="020B0400000000000000" pitchFamily="50" charset="-128"/>
              </a:rPr>
              <a:t>治験・市販後調査</a:t>
            </a:r>
          </a:p>
        </p:txBody>
      </p:sp>
      <p:sp>
        <p:nvSpPr>
          <p:cNvPr id="77" name="矢印: 右 76">
            <a:extLst>
              <a:ext uri="{FF2B5EF4-FFF2-40B4-BE49-F238E27FC236}">
                <a16:creationId xmlns:a16="http://schemas.microsoft.com/office/drawing/2014/main" id="{4A5FD489-DA46-3581-7DC8-D75BE6148A25}"/>
              </a:ext>
            </a:extLst>
          </p:cNvPr>
          <p:cNvSpPr/>
          <p:nvPr/>
        </p:nvSpPr>
        <p:spPr>
          <a:xfrm rot="5400000">
            <a:off x="2874588" y="1817994"/>
            <a:ext cx="360003" cy="648000"/>
          </a:xfrm>
          <a:prstGeom prst="rightArrow">
            <a:avLst>
              <a:gd name="adj1" fmla="val 50000"/>
              <a:gd name="adj2" fmla="val 400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矢印: 右 77">
            <a:extLst>
              <a:ext uri="{FF2B5EF4-FFF2-40B4-BE49-F238E27FC236}">
                <a16:creationId xmlns:a16="http://schemas.microsoft.com/office/drawing/2014/main" id="{0CC6D35B-C930-3703-31BC-7253404F29DD}"/>
              </a:ext>
            </a:extLst>
          </p:cNvPr>
          <p:cNvSpPr/>
          <p:nvPr/>
        </p:nvSpPr>
        <p:spPr>
          <a:xfrm rot="5400000">
            <a:off x="4872315" y="1817993"/>
            <a:ext cx="360003" cy="648000"/>
          </a:xfrm>
          <a:prstGeom prst="rightArrow">
            <a:avLst>
              <a:gd name="adj1" fmla="val 50000"/>
              <a:gd name="adj2" fmla="val 400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矢印: 右 78">
            <a:extLst>
              <a:ext uri="{FF2B5EF4-FFF2-40B4-BE49-F238E27FC236}">
                <a16:creationId xmlns:a16="http://schemas.microsoft.com/office/drawing/2014/main" id="{FB64E417-52EA-736A-E3A7-026FB8B94F12}"/>
              </a:ext>
            </a:extLst>
          </p:cNvPr>
          <p:cNvSpPr/>
          <p:nvPr/>
        </p:nvSpPr>
        <p:spPr>
          <a:xfrm rot="5400000">
            <a:off x="6803536" y="1817993"/>
            <a:ext cx="360003" cy="648000"/>
          </a:xfrm>
          <a:prstGeom prst="rightArrow">
            <a:avLst>
              <a:gd name="adj1" fmla="val 50000"/>
              <a:gd name="adj2" fmla="val 375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3D5C11C8-E72C-7212-35BD-0DD2304CEAB7}"/>
              </a:ext>
            </a:extLst>
          </p:cNvPr>
          <p:cNvSpPr txBox="1"/>
          <p:nvPr/>
        </p:nvSpPr>
        <p:spPr>
          <a:xfrm>
            <a:off x="4661810" y="1909817"/>
            <a:ext cx="800219" cy="276999"/>
          </a:xfrm>
          <a:prstGeom prst="rect">
            <a:avLst/>
          </a:prstGeom>
          <a:noFill/>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資金投入</a:t>
            </a:r>
          </a:p>
        </p:txBody>
      </p:sp>
      <p:sp>
        <p:nvSpPr>
          <p:cNvPr id="83" name="テキスト ボックス 82">
            <a:extLst>
              <a:ext uri="{FF2B5EF4-FFF2-40B4-BE49-F238E27FC236}">
                <a16:creationId xmlns:a16="http://schemas.microsoft.com/office/drawing/2014/main" id="{EC9C5460-CF27-7E39-3679-6E4DFD8B31A9}"/>
              </a:ext>
            </a:extLst>
          </p:cNvPr>
          <p:cNvSpPr txBox="1"/>
          <p:nvPr/>
        </p:nvSpPr>
        <p:spPr>
          <a:xfrm>
            <a:off x="2583060" y="1909817"/>
            <a:ext cx="930063" cy="276999"/>
          </a:xfrm>
          <a:prstGeom prst="rect">
            <a:avLst/>
          </a:prstGeom>
          <a:noFill/>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シーズ探索</a:t>
            </a:r>
          </a:p>
        </p:txBody>
      </p:sp>
      <p:sp>
        <p:nvSpPr>
          <p:cNvPr id="84" name="テキスト ボックス 83">
            <a:extLst>
              <a:ext uri="{FF2B5EF4-FFF2-40B4-BE49-F238E27FC236}">
                <a16:creationId xmlns:a16="http://schemas.microsoft.com/office/drawing/2014/main" id="{BAF7B0EF-29A7-73A3-64F3-02CC15CE45D6}"/>
              </a:ext>
            </a:extLst>
          </p:cNvPr>
          <p:cNvSpPr txBox="1"/>
          <p:nvPr/>
        </p:nvSpPr>
        <p:spPr>
          <a:xfrm>
            <a:off x="6424512" y="1909817"/>
            <a:ext cx="1107996" cy="276999"/>
          </a:xfrm>
          <a:prstGeom prst="rect">
            <a:avLst/>
          </a:prstGeom>
          <a:noFill/>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市場参入促</a:t>
            </a:r>
            <a:r>
              <a:rPr kumimoji="1" lang="ja-JP" altLang="en-US" sz="1200" b="1">
                <a:latin typeface="Meiryo UI" panose="020B0604030504040204" pitchFamily="50" charset="-128"/>
                <a:ea typeface="Meiryo UI" panose="020B0604030504040204" pitchFamily="50" charset="-128"/>
              </a:rPr>
              <a:t>進</a:t>
            </a:r>
          </a:p>
        </p:txBody>
      </p:sp>
      <p:pic>
        <p:nvPicPr>
          <p:cNvPr id="85" name="図 84">
            <a:extLst>
              <a:ext uri="{FF2B5EF4-FFF2-40B4-BE49-F238E27FC236}">
                <a16:creationId xmlns:a16="http://schemas.microsoft.com/office/drawing/2014/main" id="{7D8CA3CA-E2E3-7EC5-7CD3-BD490E16CF8C}"/>
              </a:ext>
            </a:extLst>
          </p:cNvPr>
          <p:cNvPicPr>
            <a:picLocks noChangeAspect="1"/>
          </p:cNvPicPr>
          <p:nvPr/>
        </p:nvPicPr>
        <p:blipFill>
          <a:blip r:embed="rId4"/>
          <a:stretch>
            <a:fillRect/>
          </a:stretch>
        </p:blipFill>
        <p:spPr>
          <a:xfrm>
            <a:off x="1968718" y="1419272"/>
            <a:ext cx="466430" cy="230300"/>
          </a:xfrm>
          <a:prstGeom prst="rect">
            <a:avLst/>
          </a:prstGeom>
        </p:spPr>
      </p:pic>
      <p:cxnSp>
        <p:nvCxnSpPr>
          <p:cNvPr id="88" name="直線コネクタ 87">
            <a:extLst>
              <a:ext uri="{FF2B5EF4-FFF2-40B4-BE49-F238E27FC236}">
                <a16:creationId xmlns:a16="http://schemas.microsoft.com/office/drawing/2014/main" id="{DC96FEC2-50DA-DF5C-A9AC-43A818BCAD8B}"/>
              </a:ext>
            </a:extLst>
          </p:cNvPr>
          <p:cNvCxnSpPr>
            <a:cxnSpLocks/>
            <a:endCxn id="62" idx="0"/>
          </p:cNvCxnSpPr>
          <p:nvPr/>
        </p:nvCxnSpPr>
        <p:spPr>
          <a:xfrm flipH="1">
            <a:off x="3112334" y="1109451"/>
            <a:ext cx="2921804" cy="3818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2CD62C65-348C-B3C9-86E7-5960323CDD99}"/>
              </a:ext>
            </a:extLst>
          </p:cNvPr>
          <p:cNvCxnSpPr>
            <a:cxnSpLocks/>
            <a:stCxn id="53" idx="0"/>
            <a:endCxn id="60" idx="2"/>
          </p:cNvCxnSpPr>
          <p:nvPr/>
        </p:nvCxnSpPr>
        <p:spPr>
          <a:xfrm flipH="1" flipV="1">
            <a:off x="6151622" y="1109451"/>
            <a:ext cx="2710601" cy="3707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E6F0D4B4-90C9-E83C-5B9B-12C7450012BE}"/>
              </a:ext>
            </a:extLst>
          </p:cNvPr>
          <p:cNvCxnSpPr>
            <a:cxnSpLocks/>
            <a:stCxn id="61" idx="0"/>
            <a:endCxn id="60" idx="2"/>
          </p:cNvCxnSpPr>
          <p:nvPr/>
        </p:nvCxnSpPr>
        <p:spPr>
          <a:xfrm flipH="1" flipV="1">
            <a:off x="6151622" y="1109451"/>
            <a:ext cx="789008" cy="3707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11BA036-937B-FE3D-A648-B17918B77B69}"/>
              </a:ext>
            </a:extLst>
          </p:cNvPr>
          <p:cNvCxnSpPr>
            <a:cxnSpLocks/>
            <a:stCxn id="58" idx="0"/>
            <a:endCxn id="60" idx="2"/>
          </p:cNvCxnSpPr>
          <p:nvPr/>
        </p:nvCxnSpPr>
        <p:spPr>
          <a:xfrm flipV="1">
            <a:off x="5111540" y="1109451"/>
            <a:ext cx="1040082" cy="3707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B05E1088-FC7F-EC26-245F-6B128A1D4387}"/>
              </a:ext>
            </a:extLst>
          </p:cNvPr>
          <p:cNvSpPr txBox="1"/>
          <p:nvPr/>
        </p:nvSpPr>
        <p:spPr>
          <a:xfrm>
            <a:off x="2113312" y="6062877"/>
            <a:ext cx="1107996" cy="276999"/>
          </a:xfrm>
          <a:prstGeom prst="rect">
            <a:avLst/>
          </a:prstGeom>
          <a:noFill/>
          <a:ln>
            <a:noFill/>
          </a:ln>
        </p:spPr>
        <p:txBody>
          <a:bodyPr wrap="none" rtlCol="0">
            <a:spAutoFit/>
          </a:bodyPr>
          <a:lstStyle/>
          <a:p>
            <a:r>
              <a:rPr lang="ja-JP" altLang="en-US" sz="1200" b="1">
                <a:latin typeface="BIZ UDPゴシック" panose="020B0400000000000000" pitchFamily="50" charset="-128"/>
                <a:ea typeface="BIZ UDPゴシック" panose="020B0400000000000000" pitchFamily="50" charset="-128"/>
              </a:rPr>
              <a:t>条件付き承認</a:t>
            </a:r>
            <a:endParaRPr kumimoji="1" lang="ja-JP" altLang="en-US" sz="1200" b="1">
              <a:latin typeface="BIZ UDPゴシック" panose="020B0400000000000000" pitchFamily="50" charset="-128"/>
              <a:ea typeface="BIZ UDPゴシック" panose="020B0400000000000000" pitchFamily="50" charset="-128"/>
            </a:endParaRPr>
          </a:p>
        </p:txBody>
      </p:sp>
      <p:sp>
        <p:nvSpPr>
          <p:cNvPr id="104" name="テキスト ボックス 103">
            <a:extLst>
              <a:ext uri="{FF2B5EF4-FFF2-40B4-BE49-F238E27FC236}">
                <a16:creationId xmlns:a16="http://schemas.microsoft.com/office/drawing/2014/main" id="{3143BB5D-FBE4-F52B-8566-6ED92A840887}"/>
              </a:ext>
            </a:extLst>
          </p:cNvPr>
          <p:cNvSpPr txBox="1"/>
          <p:nvPr/>
        </p:nvSpPr>
        <p:spPr>
          <a:xfrm>
            <a:off x="3313770" y="6062877"/>
            <a:ext cx="800219" cy="276999"/>
          </a:xfrm>
          <a:prstGeom prst="rect">
            <a:avLst/>
          </a:prstGeom>
          <a:noFill/>
          <a:ln>
            <a:noFill/>
          </a:ln>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保険収載</a:t>
            </a:r>
          </a:p>
        </p:txBody>
      </p:sp>
      <p:sp>
        <p:nvSpPr>
          <p:cNvPr id="105" name="テキスト ボックス 104">
            <a:extLst>
              <a:ext uri="{FF2B5EF4-FFF2-40B4-BE49-F238E27FC236}">
                <a16:creationId xmlns:a16="http://schemas.microsoft.com/office/drawing/2014/main" id="{9E6EB9D3-1072-B0CC-641E-AA4FE8055BF9}"/>
              </a:ext>
            </a:extLst>
          </p:cNvPr>
          <p:cNvSpPr txBox="1"/>
          <p:nvPr/>
        </p:nvSpPr>
        <p:spPr>
          <a:xfrm>
            <a:off x="6727259" y="6062877"/>
            <a:ext cx="954107" cy="276999"/>
          </a:xfrm>
          <a:prstGeom prst="rect">
            <a:avLst/>
          </a:prstGeom>
          <a:noFill/>
        </p:spPr>
        <p:txBody>
          <a:bodyPr wrap="none" rtlCol="0">
            <a:spAutoFit/>
          </a:bodyPr>
          <a:lstStyle/>
          <a:p>
            <a:r>
              <a:rPr lang="ja-JP" altLang="en-US" sz="1200" b="1">
                <a:latin typeface="BIZ UDPゴシック" panose="020B0400000000000000" pitchFamily="50" charset="-128"/>
                <a:ea typeface="BIZ UDPゴシック" panose="020B0400000000000000" pitchFamily="50" charset="-128"/>
              </a:rPr>
              <a:t>市販後調査</a:t>
            </a:r>
            <a:endParaRPr kumimoji="1" lang="ja-JP" altLang="en-US" sz="1200" b="1">
              <a:latin typeface="BIZ UDPゴシック" panose="020B0400000000000000" pitchFamily="50" charset="-128"/>
              <a:ea typeface="BIZ UDPゴシック" panose="020B0400000000000000" pitchFamily="50" charset="-128"/>
            </a:endParaRPr>
          </a:p>
        </p:txBody>
      </p:sp>
      <p:sp>
        <p:nvSpPr>
          <p:cNvPr id="106" name="テキスト ボックス 105">
            <a:extLst>
              <a:ext uri="{FF2B5EF4-FFF2-40B4-BE49-F238E27FC236}">
                <a16:creationId xmlns:a16="http://schemas.microsoft.com/office/drawing/2014/main" id="{B25D36D0-C03E-FAF3-E169-71ACDC7E5AC5}"/>
              </a:ext>
            </a:extLst>
          </p:cNvPr>
          <p:cNvSpPr txBox="1"/>
          <p:nvPr/>
        </p:nvSpPr>
        <p:spPr>
          <a:xfrm>
            <a:off x="10896376" y="6062877"/>
            <a:ext cx="646331" cy="276999"/>
          </a:xfrm>
          <a:prstGeom prst="rect">
            <a:avLst/>
          </a:prstGeom>
          <a:noFill/>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本承認</a:t>
            </a:r>
          </a:p>
        </p:txBody>
      </p:sp>
      <p:sp>
        <p:nvSpPr>
          <p:cNvPr id="4" name="矢印: 右 3">
            <a:extLst>
              <a:ext uri="{FF2B5EF4-FFF2-40B4-BE49-F238E27FC236}">
                <a16:creationId xmlns:a16="http://schemas.microsoft.com/office/drawing/2014/main" id="{01BF5E62-CA7D-B6BA-725A-3AFAFEF5296F}"/>
              </a:ext>
            </a:extLst>
          </p:cNvPr>
          <p:cNvSpPr/>
          <p:nvPr/>
        </p:nvSpPr>
        <p:spPr>
          <a:xfrm>
            <a:off x="9471021" y="2181973"/>
            <a:ext cx="1476000" cy="1008000"/>
          </a:xfrm>
          <a:prstGeom prst="rightArrow">
            <a:avLst>
              <a:gd name="adj1" fmla="val 62546"/>
              <a:gd name="adj2" fmla="val 5250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282698E0-9640-CC2B-B47E-C0A5AFAECFD7}"/>
              </a:ext>
            </a:extLst>
          </p:cNvPr>
          <p:cNvCxnSpPr>
            <a:cxnSpLocks/>
          </p:cNvCxnSpPr>
          <p:nvPr/>
        </p:nvCxnSpPr>
        <p:spPr>
          <a:xfrm>
            <a:off x="2127530" y="6346674"/>
            <a:ext cx="1008000" cy="0"/>
          </a:xfrm>
          <a:prstGeom prst="straightConnector1">
            <a:avLst/>
          </a:prstGeom>
          <a:ln w="1905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70124E50-0185-EA60-C90E-518919561226}"/>
              </a:ext>
            </a:extLst>
          </p:cNvPr>
          <p:cNvCxnSpPr/>
          <p:nvPr/>
        </p:nvCxnSpPr>
        <p:spPr>
          <a:xfrm>
            <a:off x="3164894" y="6346786"/>
            <a:ext cx="972000" cy="0"/>
          </a:xfrm>
          <a:prstGeom prst="straightConnector1">
            <a:avLst/>
          </a:prstGeom>
          <a:ln w="1905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9AB341A5-CEBB-883E-C604-C8B49E2DE70C}"/>
              </a:ext>
            </a:extLst>
          </p:cNvPr>
          <p:cNvCxnSpPr/>
          <p:nvPr/>
        </p:nvCxnSpPr>
        <p:spPr>
          <a:xfrm>
            <a:off x="4167334" y="6346674"/>
            <a:ext cx="6372000" cy="0"/>
          </a:xfrm>
          <a:prstGeom prst="straightConnector1">
            <a:avLst/>
          </a:prstGeom>
          <a:ln w="1905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E89B9C25-A6BD-58C3-77E8-BF75360AF51C}"/>
              </a:ext>
            </a:extLst>
          </p:cNvPr>
          <p:cNvCxnSpPr/>
          <p:nvPr/>
        </p:nvCxnSpPr>
        <p:spPr>
          <a:xfrm>
            <a:off x="10591997" y="6346674"/>
            <a:ext cx="1188000" cy="0"/>
          </a:xfrm>
          <a:prstGeom prst="straightConnector1">
            <a:avLst/>
          </a:prstGeom>
          <a:ln w="1905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1056F0A2-542C-D59B-B9B5-84A5B1269B87}"/>
              </a:ext>
            </a:extLst>
          </p:cNvPr>
          <p:cNvCxnSpPr>
            <a:cxnSpLocks/>
          </p:cNvCxnSpPr>
          <p:nvPr/>
        </p:nvCxnSpPr>
        <p:spPr>
          <a:xfrm>
            <a:off x="7039320" y="4805539"/>
            <a:ext cx="4680000" cy="0"/>
          </a:xfrm>
          <a:prstGeom prst="straightConnector1">
            <a:avLst/>
          </a:prstGeom>
          <a:ln w="1905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E8AED54-7A98-755F-F19C-C59689BA3417}"/>
              </a:ext>
            </a:extLst>
          </p:cNvPr>
          <p:cNvCxnSpPr>
            <a:cxnSpLocks/>
          </p:cNvCxnSpPr>
          <p:nvPr/>
        </p:nvCxnSpPr>
        <p:spPr>
          <a:xfrm>
            <a:off x="2127530" y="5538894"/>
            <a:ext cx="4680000" cy="0"/>
          </a:xfrm>
          <a:prstGeom prst="straightConnector1">
            <a:avLst/>
          </a:prstGeom>
          <a:ln w="1905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179E3705-16CB-527E-D588-8EA3AC53128E}"/>
              </a:ext>
            </a:extLst>
          </p:cNvPr>
          <p:cNvCxnSpPr>
            <a:cxnSpLocks/>
          </p:cNvCxnSpPr>
          <p:nvPr/>
        </p:nvCxnSpPr>
        <p:spPr>
          <a:xfrm>
            <a:off x="7039320" y="5538894"/>
            <a:ext cx="3500014" cy="0"/>
          </a:xfrm>
          <a:prstGeom prst="straightConnector1">
            <a:avLst/>
          </a:prstGeom>
          <a:ln w="1905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4CDEF30-C59F-61E6-2459-C3EA75E85A28}"/>
              </a:ext>
            </a:extLst>
          </p:cNvPr>
          <p:cNvSpPr txBox="1"/>
          <p:nvPr/>
        </p:nvSpPr>
        <p:spPr>
          <a:xfrm>
            <a:off x="7891401" y="4523811"/>
            <a:ext cx="3180679" cy="276999"/>
          </a:xfrm>
          <a:prstGeom prst="rect">
            <a:avLst/>
          </a:prstGeom>
          <a:noFill/>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商用生産・治験の実施に向けた連携先の確保</a:t>
            </a:r>
          </a:p>
        </p:txBody>
      </p:sp>
      <p:sp>
        <p:nvSpPr>
          <p:cNvPr id="19" name="テキスト ボックス 18">
            <a:extLst>
              <a:ext uri="{FF2B5EF4-FFF2-40B4-BE49-F238E27FC236}">
                <a16:creationId xmlns:a16="http://schemas.microsoft.com/office/drawing/2014/main" id="{3F2D6BC9-8394-91FB-90F7-4B5E9B2262E7}"/>
              </a:ext>
            </a:extLst>
          </p:cNvPr>
          <p:cNvSpPr txBox="1"/>
          <p:nvPr/>
        </p:nvSpPr>
        <p:spPr>
          <a:xfrm>
            <a:off x="3005870" y="5274068"/>
            <a:ext cx="2860078" cy="276999"/>
          </a:xfrm>
          <a:prstGeom prst="rect">
            <a:avLst/>
          </a:prstGeom>
          <a:noFill/>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商用生産に向けたサプライチェーン構築</a:t>
            </a:r>
          </a:p>
        </p:txBody>
      </p:sp>
      <p:sp>
        <p:nvSpPr>
          <p:cNvPr id="20" name="テキスト ボックス 19">
            <a:extLst>
              <a:ext uri="{FF2B5EF4-FFF2-40B4-BE49-F238E27FC236}">
                <a16:creationId xmlns:a16="http://schemas.microsoft.com/office/drawing/2014/main" id="{E2D6EAB8-96BD-1F14-BCA8-A9C6467DC65C}"/>
              </a:ext>
            </a:extLst>
          </p:cNvPr>
          <p:cNvSpPr txBox="1"/>
          <p:nvPr/>
        </p:nvSpPr>
        <p:spPr>
          <a:xfrm>
            <a:off x="8056357" y="5267382"/>
            <a:ext cx="1188146" cy="276999"/>
          </a:xfrm>
          <a:prstGeom prst="rect">
            <a:avLst/>
          </a:prstGeom>
          <a:noFill/>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臨床試験・治験</a:t>
            </a:r>
          </a:p>
        </p:txBody>
      </p:sp>
      <p:cxnSp>
        <p:nvCxnSpPr>
          <p:cNvPr id="21" name="直線矢印コネクタ 20">
            <a:extLst>
              <a:ext uri="{FF2B5EF4-FFF2-40B4-BE49-F238E27FC236}">
                <a16:creationId xmlns:a16="http://schemas.microsoft.com/office/drawing/2014/main" id="{008BC54D-FE10-409C-F245-170DE8CF7DEB}"/>
              </a:ext>
            </a:extLst>
          </p:cNvPr>
          <p:cNvCxnSpPr>
            <a:cxnSpLocks/>
          </p:cNvCxnSpPr>
          <p:nvPr/>
        </p:nvCxnSpPr>
        <p:spPr>
          <a:xfrm>
            <a:off x="2127530" y="4057416"/>
            <a:ext cx="3166315" cy="0"/>
          </a:xfrm>
          <a:prstGeom prst="straightConnector1">
            <a:avLst/>
          </a:prstGeom>
          <a:ln w="1905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012549C-066F-71A6-986A-561CE59554D5}"/>
              </a:ext>
            </a:extLst>
          </p:cNvPr>
          <p:cNvCxnSpPr>
            <a:cxnSpLocks/>
          </p:cNvCxnSpPr>
          <p:nvPr/>
        </p:nvCxnSpPr>
        <p:spPr>
          <a:xfrm>
            <a:off x="5377087" y="4057416"/>
            <a:ext cx="3166315" cy="0"/>
          </a:xfrm>
          <a:prstGeom prst="straightConnector1">
            <a:avLst/>
          </a:prstGeom>
          <a:ln w="1905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DCE0DBC4-A09C-087D-4CCF-88E3D5116392}"/>
              </a:ext>
            </a:extLst>
          </p:cNvPr>
          <p:cNvCxnSpPr>
            <a:cxnSpLocks/>
          </p:cNvCxnSpPr>
          <p:nvPr/>
        </p:nvCxnSpPr>
        <p:spPr>
          <a:xfrm>
            <a:off x="8650430" y="4057416"/>
            <a:ext cx="3166315" cy="0"/>
          </a:xfrm>
          <a:prstGeom prst="straightConnector1">
            <a:avLst/>
          </a:prstGeom>
          <a:ln w="1905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3FDCFAA-274E-BCAF-D6E4-A6F525837D81}"/>
              </a:ext>
            </a:extLst>
          </p:cNvPr>
          <p:cNvSpPr txBox="1"/>
          <p:nvPr/>
        </p:nvSpPr>
        <p:spPr>
          <a:xfrm>
            <a:off x="2971173" y="3781957"/>
            <a:ext cx="1545616" cy="276999"/>
          </a:xfrm>
          <a:prstGeom prst="rect">
            <a:avLst/>
          </a:prstGeom>
          <a:noFill/>
        </p:spPr>
        <p:txBody>
          <a:bodyPr wrap="none" rtlCol="0">
            <a:spAutoFit/>
          </a:bodyPr>
          <a:lstStyle/>
          <a:p>
            <a:pPr algn="ctr"/>
            <a:r>
              <a:rPr lang="ja-JP" altLang="en-US" sz="1200" b="1">
                <a:latin typeface="BIZ UDPゴシック" panose="020B0400000000000000" pitchFamily="50" charset="-128"/>
                <a:ea typeface="BIZ UDPゴシック" panose="020B0400000000000000" pitchFamily="50" charset="-128"/>
              </a:rPr>
              <a:t>有望なシーズの発掘</a:t>
            </a:r>
          </a:p>
        </p:txBody>
      </p:sp>
      <p:sp>
        <p:nvSpPr>
          <p:cNvPr id="25" name="テキスト ボックス 24">
            <a:extLst>
              <a:ext uri="{FF2B5EF4-FFF2-40B4-BE49-F238E27FC236}">
                <a16:creationId xmlns:a16="http://schemas.microsoft.com/office/drawing/2014/main" id="{311393BE-3F4E-0214-E892-DC11E8041728}"/>
              </a:ext>
            </a:extLst>
          </p:cNvPr>
          <p:cNvSpPr txBox="1"/>
          <p:nvPr/>
        </p:nvSpPr>
        <p:spPr>
          <a:xfrm>
            <a:off x="6588596" y="3783675"/>
            <a:ext cx="646331" cy="276999"/>
          </a:xfrm>
          <a:prstGeom prst="rect">
            <a:avLst/>
          </a:prstGeom>
          <a:noFill/>
        </p:spPr>
        <p:txBody>
          <a:bodyPr wrap="none" rtlCol="0">
            <a:spAutoFit/>
          </a:bodyPr>
          <a:lstStyle/>
          <a:p>
            <a:pPr algn="ctr"/>
            <a:r>
              <a:rPr lang="ja-JP" altLang="en-US" sz="1200" b="1">
                <a:latin typeface="BIZ UDPゴシック" panose="020B0400000000000000" pitchFamily="50" charset="-128"/>
                <a:ea typeface="BIZ UDPゴシック" panose="020B0400000000000000" pitchFamily="50" charset="-128"/>
              </a:rPr>
              <a:t>事業化</a:t>
            </a:r>
          </a:p>
        </p:txBody>
      </p:sp>
      <p:sp>
        <p:nvSpPr>
          <p:cNvPr id="28" name="テキスト ボックス 27">
            <a:extLst>
              <a:ext uri="{FF2B5EF4-FFF2-40B4-BE49-F238E27FC236}">
                <a16:creationId xmlns:a16="http://schemas.microsoft.com/office/drawing/2014/main" id="{CD131E6E-EC3E-E2D2-0EF7-C24170829698}"/>
              </a:ext>
            </a:extLst>
          </p:cNvPr>
          <p:cNvSpPr txBox="1"/>
          <p:nvPr/>
        </p:nvSpPr>
        <p:spPr>
          <a:xfrm>
            <a:off x="9863034" y="3775688"/>
            <a:ext cx="800219" cy="276999"/>
          </a:xfrm>
          <a:prstGeom prst="rect">
            <a:avLst/>
          </a:prstGeom>
          <a:noFill/>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事業成長</a:t>
            </a:r>
          </a:p>
        </p:txBody>
      </p:sp>
      <p:cxnSp>
        <p:nvCxnSpPr>
          <p:cNvPr id="92" name="直線矢印コネクタ 91">
            <a:extLst>
              <a:ext uri="{FF2B5EF4-FFF2-40B4-BE49-F238E27FC236}">
                <a16:creationId xmlns:a16="http://schemas.microsoft.com/office/drawing/2014/main" id="{E36B1760-4CEA-274B-E064-5EB6C7396C9C}"/>
              </a:ext>
            </a:extLst>
          </p:cNvPr>
          <p:cNvCxnSpPr>
            <a:cxnSpLocks/>
          </p:cNvCxnSpPr>
          <p:nvPr/>
        </p:nvCxnSpPr>
        <p:spPr>
          <a:xfrm>
            <a:off x="2127530" y="4805539"/>
            <a:ext cx="4680000" cy="0"/>
          </a:xfrm>
          <a:prstGeom prst="straightConnector1">
            <a:avLst/>
          </a:prstGeom>
          <a:ln w="1905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3" name="テキスト ボックス 92">
            <a:extLst>
              <a:ext uri="{FF2B5EF4-FFF2-40B4-BE49-F238E27FC236}">
                <a16:creationId xmlns:a16="http://schemas.microsoft.com/office/drawing/2014/main" id="{FD062438-55A7-06E3-22B0-1C046AEA5ECB}"/>
              </a:ext>
            </a:extLst>
          </p:cNvPr>
          <p:cNvSpPr txBox="1"/>
          <p:nvPr/>
        </p:nvSpPr>
        <p:spPr>
          <a:xfrm>
            <a:off x="2987293" y="4523811"/>
            <a:ext cx="3172663" cy="276999"/>
          </a:xfrm>
          <a:prstGeom prst="rect">
            <a:avLst/>
          </a:prstGeom>
          <a:noFill/>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事業成長、商用生産・治験のための資金調達</a:t>
            </a:r>
          </a:p>
        </p:txBody>
      </p:sp>
      <p:sp>
        <p:nvSpPr>
          <p:cNvPr id="94" name="矢印: 五方向 93">
            <a:extLst>
              <a:ext uri="{FF2B5EF4-FFF2-40B4-BE49-F238E27FC236}">
                <a16:creationId xmlns:a16="http://schemas.microsoft.com/office/drawing/2014/main" id="{2AFC9722-CAC7-6FF7-52B7-EA0A8591B916}"/>
              </a:ext>
            </a:extLst>
          </p:cNvPr>
          <p:cNvSpPr/>
          <p:nvPr/>
        </p:nvSpPr>
        <p:spPr>
          <a:xfrm>
            <a:off x="6982254" y="4938130"/>
            <a:ext cx="4737066" cy="288000"/>
          </a:xfrm>
          <a:prstGeom prst="homePlate">
            <a:avLst/>
          </a:prstGeom>
          <a:solidFill>
            <a:srgbClr val="780DC9"/>
          </a:solidFill>
          <a:ln>
            <a:solidFill>
              <a:srgbClr val="780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BIZ UDPゴシック" panose="020B0400000000000000" pitchFamily="50" charset="-128"/>
                <a:ea typeface="BIZ UDPゴシック" panose="020B0400000000000000" pitchFamily="50" charset="-128"/>
              </a:rPr>
              <a:t>企業・医療機関等とのマッチング機会の提供</a:t>
            </a:r>
          </a:p>
        </p:txBody>
      </p:sp>
      <p:sp>
        <p:nvSpPr>
          <p:cNvPr id="95" name="テキスト ボックス 94">
            <a:extLst>
              <a:ext uri="{FF2B5EF4-FFF2-40B4-BE49-F238E27FC236}">
                <a16:creationId xmlns:a16="http://schemas.microsoft.com/office/drawing/2014/main" id="{31218C0A-DFEF-D9ED-7243-E8E7DC8BA779}"/>
              </a:ext>
            </a:extLst>
          </p:cNvPr>
          <p:cNvSpPr txBox="1"/>
          <p:nvPr/>
        </p:nvSpPr>
        <p:spPr>
          <a:xfrm>
            <a:off x="10166934" y="5262190"/>
            <a:ext cx="1649811" cy="276999"/>
          </a:xfrm>
          <a:prstGeom prst="rect">
            <a:avLst/>
          </a:prstGeom>
          <a:noFill/>
        </p:spPr>
        <p:txBody>
          <a:bodyPr wrap="none" rtlCol="0">
            <a:spAutoFit/>
          </a:bodyPr>
          <a:lstStyle/>
          <a:p>
            <a:r>
              <a:rPr kumimoji="1" lang="ja-JP" altLang="en-US" sz="1200" b="1">
                <a:latin typeface="BIZ UDPゴシック" panose="020B0400000000000000" pitchFamily="50" charset="-128"/>
                <a:ea typeface="BIZ UDPゴシック" panose="020B0400000000000000" pitchFamily="50" charset="-128"/>
              </a:rPr>
              <a:t>承認申請・条件付承認</a:t>
            </a:r>
          </a:p>
        </p:txBody>
      </p:sp>
      <p:cxnSp>
        <p:nvCxnSpPr>
          <p:cNvPr id="96" name="直線矢印コネクタ 95">
            <a:extLst>
              <a:ext uri="{FF2B5EF4-FFF2-40B4-BE49-F238E27FC236}">
                <a16:creationId xmlns:a16="http://schemas.microsoft.com/office/drawing/2014/main" id="{A7A86AB3-7302-0541-0ACE-AEEC8F2CCA20}"/>
              </a:ext>
            </a:extLst>
          </p:cNvPr>
          <p:cNvCxnSpPr/>
          <p:nvPr/>
        </p:nvCxnSpPr>
        <p:spPr>
          <a:xfrm>
            <a:off x="10562692" y="5547122"/>
            <a:ext cx="1188000" cy="0"/>
          </a:xfrm>
          <a:prstGeom prst="straightConnector1">
            <a:avLst/>
          </a:prstGeom>
          <a:ln w="19050">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74329002-4A7C-30DE-98F1-94CAB8C2B318}"/>
              </a:ext>
            </a:extLst>
          </p:cNvPr>
          <p:cNvSpPr txBox="1"/>
          <p:nvPr/>
        </p:nvSpPr>
        <p:spPr>
          <a:xfrm>
            <a:off x="154981" y="773204"/>
            <a:ext cx="4020652" cy="307777"/>
          </a:xfrm>
          <a:prstGeom prst="rect">
            <a:avLst/>
          </a:prstGeom>
          <a:noFill/>
        </p:spPr>
        <p:txBody>
          <a:bodyPr wrap="none" rtlCol="0">
            <a:spAutoFit/>
          </a:bodyPr>
          <a:lstStyle/>
          <a:p>
            <a:r>
              <a:rPr kumimoji="1" lang="ja-JP" altLang="en-US" sz="1400" b="1">
                <a:latin typeface="BIZ UDPゴシック" panose="020B0400000000000000" pitchFamily="50" charset="-128"/>
                <a:ea typeface="BIZ UDPゴシック" panose="020B0400000000000000" pitchFamily="50" charset="-128"/>
                <a:cs typeface="Leelawadee" panose="020B0502040204020203" pitchFamily="34" charset="-34"/>
              </a:rPr>
              <a:t>＜社会実装に向け</a:t>
            </a:r>
            <a:r>
              <a:rPr lang="ja-JP" altLang="en-US" sz="1400" b="1">
                <a:latin typeface="BIZ UDPゴシック" panose="020B0400000000000000" pitchFamily="50" charset="-128"/>
                <a:ea typeface="BIZ UDPゴシック" panose="020B0400000000000000" pitchFamily="50" charset="-128"/>
                <a:cs typeface="Leelawadee" panose="020B0502040204020203" pitchFamily="34" charset="-34"/>
              </a:rPr>
              <a:t>て必要なステップ</a:t>
            </a:r>
            <a:r>
              <a:rPr kumimoji="1" lang="ja-JP" altLang="en-US" sz="1400" b="1">
                <a:latin typeface="BIZ UDPゴシック" panose="020B0400000000000000" pitchFamily="50" charset="-128"/>
                <a:ea typeface="BIZ UDPゴシック" panose="020B0400000000000000" pitchFamily="50" charset="-128"/>
                <a:cs typeface="Leelawadee" panose="020B0502040204020203" pitchFamily="34" charset="-34"/>
              </a:rPr>
              <a:t>のイメージ＞</a:t>
            </a:r>
          </a:p>
        </p:txBody>
      </p:sp>
      <p:sp>
        <p:nvSpPr>
          <p:cNvPr id="98" name="テキスト ボックス 97">
            <a:extLst>
              <a:ext uri="{FF2B5EF4-FFF2-40B4-BE49-F238E27FC236}">
                <a16:creationId xmlns:a16="http://schemas.microsoft.com/office/drawing/2014/main" id="{BDAD029A-4230-299E-AE28-D74F8EBD5AA3}"/>
              </a:ext>
            </a:extLst>
          </p:cNvPr>
          <p:cNvSpPr txBox="1"/>
          <p:nvPr/>
        </p:nvSpPr>
        <p:spPr>
          <a:xfrm>
            <a:off x="154981" y="3171759"/>
            <a:ext cx="4294765" cy="307777"/>
          </a:xfrm>
          <a:prstGeom prst="rect">
            <a:avLst/>
          </a:prstGeom>
          <a:noFill/>
        </p:spPr>
        <p:txBody>
          <a:bodyPr wrap="none" rtlCol="0">
            <a:spAutoFit/>
          </a:bodyPr>
          <a:lstStyle/>
          <a:p>
            <a:r>
              <a:rPr kumimoji="1" lang="ja-JP" altLang="en-US" sz="1400" b="1">
                <a:latin typeface="BIZ UDPゴシック" panose="020B0400000000000000" pitchFamily="50" charset="-128"/>
                <a:ea typeface="BIZ UDPゴシック" panose="020B0400000000000000" pitchFamily="50" charset="-128"/>
              </a:rPr>
              <a:t>＜各</a:t>
            </a:r>
            <a:r>
              <a:rPr lang="ja-JP" altLang="en-US" sz="1400" b="1">
                <a:latin typeface="BIZ UDPゴシック" panose="020B0400000000000000" pitchFamily="50" charset="-128"/>
                <a:ea typeface="BIZ UDPゴシック" panose="020B0400000000000000" pitchFamily="50" charset="-128"/>
              </a:rPr>
              <a:t>ステップにおける</a:t>
            </a:r>
            <a:r>
              <a:rPr kumimoji="1" lang="ja-JP" altLang="en-US" sz="1400" b="1">
                <a:latin typeface="BIZ UDPゴシック" panose="020B0400000000000000" pitchFamily="50" charset="-128"/>
                <a:ea typeface="BIZ UDPゴシック" panose="020B0400000000000000" pitchFamily="50" charset="-128"/>
              </a:rPr>
              <a:t>支援ロードマップのイメージ＞</a:t>
            </a:r>
          </a:p>
        </p:txBody>
      </p:sp>
      <p:sp>
        <p:nvSpPr>
          <p:cNvPr id="76" name="テキスト ボックス 75">
            <a:extLst>
              <a:ext uri="{FF2B5EF4-FFF2-40B4-BE49-F238E27FC236}">
                <a16:creationId xmlns:a16="http://schemas.microsoft.com/office/drawing/2014/main" id="{B0E3A66C-E82E-44A4-FF79-B98B576C7D92}"/>
              </a:ext>
            </a:extLst>
          </p:cNvPr>
          <p:cNvSpPr txBox="1"/>
          <p:nvPr/>
        </p:nvSpPr>
        <p:spPr>
          <a:xfrm>
            <a:off x="9310465" y="2546469"/>
            <a:ext cx="1512000" cy="276999"/>
          </a:xfrm>
          <a:prstGeom prst="rect">
            <a:avLst/>
          </a:prstGeom>
          <a:noFill/>
        </p:spPr>
        <p:txBody>
          <a:bodyPr wrap="square" rtlCol="0">
            <a:spAutoFit/>
          </a:bodyPr>
          <a:lstStyle/>
          <a:p>
            <a:pPr algn="ctr"/>
            <a:r>
              <a:rPr kumimoji="1" lang="ja-JP" altLang="en-US" sz="1200" b="1">
                <a:solidFill>
                  <a:schemeClr val="bg1"/>
                </a:solidFill>
                <a:latin typeface="BIZ UDPゴシック" panose="020B0400000000000000" pitchFamily="50" charset="-128"/>
                <a:ea typeface="BIZ UDPゴシック" panose="020B0400000000000000" pitchFamily="50" charset="-128"/>
              </a:rPr>
              <a:t>社会実装</a:t>
            </a:r>
          </a:p>
        </p:txBody>
      </p:sp>
      <p:sp>
        <p:nvSpPr>
          <p:cNvPr id="82" name="テキスト ボックス 81">
            <a:extLst>
              <a:ext uri="{FF2B5EF4-FFF2-40B4-BE49-F238E27FC236}">
                <a16:creationId xmlns:a16="http://schemas.microsoft.com/office/drawing/2014/main" id="{4D0B2F61-BA2F-0A18-A808-3598757EEA0E}"/>
              </a:ext>
            </a:extLst>
          </p:cNvPr>
          <p:cNvSpPr txBox="1"/>
          <p:nvPr/>
        </p:nvSpPr>
        <p:spPr>
          <a:xfrm>
            <a:off x="7815625" y="1898784"/>
            <a:ext cx="2148876" cy="276999"/>
          </a:xfrm>
          <a:prstGeom prst="rect">
            <a:avLst/>
          </a:prstGeom>
          <a:noFill/>
        </p:spPr>
        <p:txBody>
          <a:bodyPr wrap="square" rtlCol="0">
            <a:spAutoFit/>
          </a:bodyPr>
          <a:lstStyle/>
          <a:p>
            <a:r>
              <a:rPr kumimoji="1" lang="ja-JP" altLang="en-US" sz="1200" b="1">
                <a:latin typeface="BIZ UDPゴシック" panose="020B0400000000000000" pitchFamily="50" charset="-128"/>
                <a:ea typeface="BIZ UDPゴシック" panose="020B0400000000000000" pitchFamily="50" charset="-128"/>
              </a:rPr>
              <a:t>医療機関ネットワークの構築</a:t>
            </a:r>
            <a:endParaRPr kumimoji="1" lang="en-US" altLang="ja-JP" sz="1200" b="1">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FBC939C-BD67-EA13-B0D1-A57CB69EC8E1}"/>
              </a:ext>
            </a:extLst>
          </p:cNvPr>
          <p:cNvSpPr txBox="1"/>
          <p:nvPr/>
        </p:nvSpPr>
        <p:spPr>
          <a:xfrm>
            <a:off x="353642" y="-209675"/>
            <a:ext cx="11718196" cy="790473"/>
          </a:xfrm>
          <a:prstGeom prst="rect">
            <a:avLst/>
          </a:prstGeom>
          <a:noFill/>
        </p:spPr>
        <p:txBody>
          <a:bodyPr wrap="square" rtlCol="0" anchor="ctr" anchorCtr="0">
            <a:spAutoFit/>
          </a:bodyPr>
          <a:lstStyle/>
          <a:p>
            <a:pPr>
              <a:lnSpc>
                <a:spcPct val="200000"/>
              </a:lnSpc>
              <a:defRPr/>
            </a:pPr>
            <a:r>
              <a:rPr lang="ja-JP" altLang="en-US" sz="2800" b="1" spc="100" dirty="0">
                <a:latin typeface="BIZ UDPゴシック" panose="020B0400000000000000" pitchFamily="50" charset="-128"/>
                <a:ea typeface="BIZ UDPゴシック" panose="020B0400000000000000" pitchFamily="50" charset="-128"/>
              </a:rPr>
              <a:t>再生医療等（ロードマップ）</a:t>
            </a:r>
            <a:endParaRPr lang="en-US" altLang="ja-JP" sz="2800" b="1" spc="100"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7205EDD6-59E1-F8C8-5470-5EFB89108BCD}"/>
              </a:ext>
            </a:extLst>
          </p:cNvPr>
          <p:cNvPicPr>
            <a:picLocks noChangeAspect="1"/>
          </p:cNvPicPr>
          <p:nvPr/>
        </p:nvPicPr>
        <p:blipFill>
          <a:blip r:embed="rId5"/>
          <a:stretch>
            <a:fillRect/>
          </a:stretch>
        </p:blipFill>
        <p:spPr>
          <a:xfrm>
            <a:off x="7659107" y="1385369"/>
            <a:ext cx="319148" cy="291223"/>
          </a:xfrm>
          <a:prstGeom prst="rect">
            <a:avLst/>
          </a:prstGeom>
        </p:spPr>
      </p:pic>
      <p:pic>
        <p:nvPicPr>
          <p:cNvPr id="13" name="図 12">
            <a:extLst>
              <a:ext uri="{FF2B5EF4-FFF2-40B4-BE49-F238E27FC236}">
                <a16:creationId xmlns:a16="http://schemas.microsoft.com/office/drawing/2014/main" id="{5B3109EC-3B6A-22ED-580C-9865C17399AB}"/>
              </a:ext>
            </a:extLst>
          </p:cNvPr>
          <p:cNvPicPr>
            <a:picLocks noChangeAspect="1"/>
          </p:cNvPicPr>
          <p:nvPr/>
        </p:nvPicPr>
        <p:blipFill>
          <a:blip r:embed="rId6"/>
          <a:stretch>
            <a:fillRect/>
          </a:stretch>
        </p:blipFill>
        <p:spPr>
          <a:xfrm>
            <a:off x="7580634" y="1699655"/>
            <a:ext cx="476094" cy="139248"/>
          </a:xfrm>
          <a:prstGeom prst="rect">
            <a:avLst/>
          </a:prstGeom>
        </p:spPr>
      </p:pic>
      <p:sp>
        <p:nvSpPr>
          <p:cNvPr id="15" name="テキスト ボックス 14">
            <a:extLst>
              <a:ext uri="{FF2B5EF4-FFF2-40B4-BE49-F238E27FC236}">
                <a16:creationId xmlns:a16="http://schemas.microsoft.com/office/drawing/2014/main" id="{8C3D637C-0B2D-9DAD-E48A-40A6BBE115FB}"/>
              </a:ext>
            </a:extLst>
          </p:cNvPr>
          <p:cNvSpPr txBox="1"/>
          <p:nvPr/>
        </p:nvSpPr>
        <p:spPr>
          <a:xfrm>
            <a:off x="6220316" y="1480561"/>
            <a:ext cx="1495922" cy="415498"/>
          </a:xfrm>
          <a:prstGeom prst="rect">
            <a:avLst/>
          </a:prstGeom>
          <a:noFill/>
        </p:spPr>
        <p:txBody>
          <a:bodyPr wrap="non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製造業をはじめとした</a:t>
            </a:r>
            <a:endParaRPr kumimoji="1" lang="en-US" altLang="ja-JP" sz="1050" b="1" dirty="0">
              <a:latin typeface="BIZ UDPゴシック" panose="020B0400000000000000" pitchFamily="50" charset="-128"/>
              <a:ea typeface="BIZ UDPゴシック" panose="020B0400000000000000" pitchFamily="50" charset="-128"/>
            </a:endParaRPr>
          </a:p>
          <a:p>
            <a:pPr algn="ctr"/>
            <a:r>
              <a:rPr kumimoji="1" lang="en-US" altLang="ja-JP" sz="1050" b="1" dirty="0">
                <a:latin typeface="BIZ UDPゴシック" panose="020B0400000000000000" pitchFamily="50" charset="-128"/>
                <a:ea typeface="BIZ UDPゴシック" panose="020B0400000000000000" pitchFamily="50" charset="-128"/>
              </a:rPr>
              <a:t>SU</a:t>
            </a:r>
            <a:r>
              <a:rPr kumimoji="1" lang="ja-JP" altLang="en-US" sz="1050" b="1" dirty="0">
                <a:latin typeface="BIZ UDPゴシック" panose="020B0400000000000000" pitchFamily="50" charset="-128"/>
                <a:ea typeface="BIZ UDPゴシック" panose="020B0400000000000000" pitchFamily="50" charset="-128"/>
              </a:rPr>
              <a:t>・中小企業等</a:t>
            </a:r>
          </a:p>
        </p:txBody>
      </p:sp>
    </p:spTree>
    <p:extLst>
      <p:ext uri="{BB962C8B-B14F-4D97-AF65-F5344CB8AC3E}">
        <p14:creationId xmlns:p14="http://schemas.microsoft.com/office/powerpoint/2010/main" val="313504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C8FC0-8571-355F-0F77-2F77FD2CB3AF}"/>
            </a:ext>
          </a:extLst>
        </p:cNvPr>
        <p:cNvGrpSpPr/>
        <p:nvPr/>
      </p:nvGrpSpPr>
      <p:grpSpPr>
        <a:xfrm>
          <a:off x="0" y="0"/>
          <a:ext cx="0" cy="0"/>
          <a:chOff x="0" y="0"/>
          <a:chExt cx="0" cy="0"/>
        </a:xfrm>
      </p:grpSpPr>
      <p:sp>
        <p:nvSpPr>
          <p:cNvPr id="3" name="楕円 2">
            <a:extLst>
              <a:ext uri="{FF2B5EF4-FFF2-40B4-BE49-F238E27FC236}">
                <a16:creationId xmlns:a16="http://schemas.microsoft.com/office/drawing/2014/main" id="{AA6070AE-A8C3-E91D-6E9E-9E4B892C8817}"/>
              </a:ext>
            </a:extLst>
          </p:cNvPr>
          <p:cNvSpPr/>
          <p:nvPr/>
        </p:nvSpPr>
        <p:spPr>
          <a:xfrm>
            <a:off x="355711" y="1001752"/>
            <a:ext cx="3067613" cy="3067613"/>
          </a:xfrm>
          <a:prstGeom prst="ellipse">
            <a:avLst/>
          </a:prstGeom>
          <a:solidFill>
            <a:srgbClr val="C55A11">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ACC6514C-F4A4-627B-A02D-0A383741B524}"/>
              </a:ext>
            </a:extLst>
          </p:cNvPr>
          <p:cNvSpPr/>
          <p:nvPr/>
        </p:nvSpPr>
        <p:spPr>
          <a:xfrm>
            <a:off x="5223265" y="967234"/>
            <a:ext cx="6540885" cy="5501938"/>
          </a:xfrm>
          <a:custGeom>
            <a:avLst/>
            <a:gdLst>
              <a:gd name="csX0" fmla="*/ 0 w 6540885"/>
              <a:gd name="csY0" fmla="*/ 0 h 5501938"/>
              <a:gd name="csX1" fmla="*/ 4531899 w 6540885"/>
              <a:gd name="csY1" fmla="*/ 0 h 5501938"/>
              <a:gd name="csX2" fmla="*/ 4531899 w 6540885"/>
              <a:gd name="csY2" fmla="*/ 1590762 h 5501938"/>
              <a:gd name="csX3" fmla="*/ 6540885 w 6540885"/>
              <a:gd name="csY3" fmla="*/ 1590762 h 5501938"/>
              <a:gd name="csX4" fmla="*/ 6540885 w 6540885"/>
              <a:gd name="csY4" fmla="*/ 5501938 h 5501938"/>
              <a:gd name="csX5" fmla="*/ 2008986 w 6540885"/>
              <a:gd name="csY5" fmla="*/ 5501938 h 5501938"/>
              <a:gd name="csX6" fmla="*/ 2008986 w 6540885"/>
              <a:gd name="csY6" fmla="*/ 3911176 h 5501938"/>
              <a:gd name="csX7" fmla="*/ 0 w 6540885"/>
              <a:gd name="csY7" fmla="*/ 3911176 h 55019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6540885" h="5501938">
                <a:moveTo>
                  <a:pt x="0" y="0"/>
                </a:moveTo>
                <a:lnTo>
                  <a:pt x="4531899" y="0"/>
                </a:lnTo>
                <a:lnTo>
                  <a:pt x="4531899" y="1590762"/>
                </a:lnTo>
                <a:lnTo>
                  <a:pt x="6540885" y="1590762"/>
                </a:lnTo>
                <a:lnTo>
                  <a:pt x="6540885" y="5501938"/>
                </a:lnTo>
                <a:lnTo>
                  <a:pt x="2008986" y="5501938"/>
                </a:lnTo>
                <a:lnTo>
                  <a:pt x="2008986" y="3911176"/>
                </a:lnTo>
                <a:lnTo>
                  <a:pt x="0" y="3911176"/>
                </a:lnTo>
                <a:close/>
              </a:path>
            </a:pathLst>
          </a:custGeom>
          <a:solidFill>
            <a:srgbClr val="C55A11">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CFAE3BA4-EFAE-C20A-4E5D-0E4112CDB008}"/>
              </a:ext>
            </a:extLst>
          </p:cNvPr>
          <p:cNvSpPr/>
          <p:nvPr/>
        </p:nvSpPr>
        <p:spPr>
          <a:xfrm>
            <a:off x="586542" y="2763289"/>
            <a:ext cx="4639296" cy="1428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950" dirty="0">
                <a:solidFill>
                  <a:schemeClr val="tx1"/>
                </a:solidFill>
                <a:latin typeface="BIZ UDPゴシック" panose="020B0400000000000000" pitchFamily="50" charset="-128"/>
                <a:ea typeface="BIZ UDPゴシック" panose="020B0400000000000000" pitchFamily="50" charset="-128"/>
              </a:rPr>
              <a:t>さくらインターネット代表取締役社長</a:t>
            </a:r>
            <a:endParaRPr kumimoji="1" lang="en-US" altLang="ja-JP" sz="950" strike="sngStrike" dirty="0">
              <a:solidFill>
                <a:srgbClr val="FF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950" dirty="0">
                <a:solidFill>
                  <a:schemeClr val="tx1"/>
                </a:solidFill>
                <a:latin typeface="BIZ UDPゴシック" panose="020B0400000000000000" pitchFamily="50" charset="-128"/>
                <a:ea typeface="BIZ UDPゴシック" panose="020B0400000000000000" pitchFamily="50" charset="-128"/>
              </a:rPr>
              <a:t>関西経済同友会常任幹事（グローバル･ベンチャーエコシステム委員長）</a:t>
            </a:r>
            <a:endParaRPr kumimoji="1" lang="en-US" altLang="ja-JP" sz="95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950" dirty="0">
                <a:solidFill>
                  <a:schemeClr val="tx1"/>
                </a:solidFill>
                <a:latin typeface="BIZ UDPゴシック" panose="020B0400000000000000" pitchFamily="50" charset="-128"/>
                <a:ea typeface="BIZ UDPゴシック" panose="020B0400000000000000" pitchFamily="50" charset="-128"/>
              </a:rPr>
              <a:t>内閣府：</a:t>
            </a:r>
            <a:r>
              <a:rPr kumimoji="1" lang="en-US" altLang="ja-JP" sz="950" dirty="0">
                <a:solidFill>
                  <a:schemeClr val="tx1"/>
                </a:solidFill>
                <a:latin typeface="BIZ UDPゴシック" panose="020B0400000000000000" pitchFamily="50" charset="-128"/>
                <a:ea typeface="BIZ UDPゴシック" panose="020B0400000000000000" pitchFamily="50" charset="-128"/>
              </a:rPr>
              <a:t>AI</a:t>
            </a:r>
            <a:r>
              <a:rPr kumimoji="1" lang="ja-JP" altLang="en-US" sz="950" dirty="0">
                <a:solidFill>
                  <a:schemeClr val="tx1"/>
                </a:solidFill>
                <a:latin typeface="BIZ UDPゴシック" panose="020B0400000000000000" pitchFamily="50" charset="-128"/>
                <a:ea typeface="BIZ UDPゴシック" panose="020B0400000000000000" pitchFamily="50" charset="-128"/>
              </a:rPr>
              <a:t>戦略会議・戦略専門調査会構成員</a:t>
            </a:r>
            <a:endParaRPr kumimoji="1" lang="en-US" altLang="ja-JP" sz="950" strike="sngStrike"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950" dirty="0">
                <a:solidFill>
                  <a:schemeClr val="tx1"/>
                </a:solidFill>
                <a:latin typeface="BIZ UDPゴシック" panose="020B0400000000000000" pitchFamily="50" charset="-128"/>
                <a:ea typeface="BIZ UDPゴシック" panose="020B0400000000000000" pitchFamily="50" charset="-128"/>
              </a:rPr>
              <a:t>経済産業省：</a:t>
            </a:r>
            <a:r>
              <a:rPr kumimoji="1" lang="en-US" altLang="ja-JP" sz="950">
                <a:solidFill>
                  <a:schemeClr val="tx1"/>
                </a:solidFill>
                <a:latin typeface="BIZ UDPゴシック" panose="020B0400000000000000" pitchFamily="50" charset="-128"/>
                <a:ea typeface="BIZ UDPゴシック" panose="020B0400000000000000" pitchFamily="50" charset="-128"/>
              </a:rPr>
              <a:t>J-startup </a:t>
            </a:r>
            <a:r>
              <a:rPr kumimoji="1" lang="en-US" altLang="ja-JP" sz="950" dirty="0">
                <a:solidFill>
                  <a:schemeClr val="tx1"/>
                </a:solidFill>
                <a:latin typeface="BIZ UDPゴシック" panose="020B0400000000000000" pitchFamily="50" charset="-128"/>
                <a:ea typeface="BIZ UDPゴシック" panose="020B0400000000000000" pitchFamily="50" charset="-128"/>
              </a:rPr>
              <a:t>KANSAI</a:t>
            </a:r>
            <a:r>
              <a:rPr kumimoji="1" lang="ja-JP" altLang="en-US" sz="950" dirty="0">
                <a:solidFill>
                  <a:schemeClr val="tx1"/>
                </a:solidFill>
                <a:latin typeface="BIZ UDPゴシック" panose="020B0400000000000000" pitchFamily="50" charset="-128"/>
                <a:ea typeface="BIZ UDPゴシック" panose="020B0400000000000000" pitchFamily="50" charset="-128"/>
              </a:rPr>
              <a:t>、</a:t>
            </a:r>
            <a:r>
              <a:rPr kumimoji="1" lang="en-US" altLang="ja-JP" sz="950" dirty="0">
                <a:solidFill>
                  <a:schemeClr val="tx1"/>
                </a:solidFill>
                <a:latin typeface="BIZ UDPゴシック" panose="020B0400000000000000" pitchFamily="50" charset="-128"/>
                <a:ea typeface="BIZ UDPゴシック" panose="020B0400000000000000" pitchFamily="50" charset="-128"/>
              </a:rPr>
              <a:t>KYUSYU</a:t>
            </a:r>
            <a:r>
              <a:rPr kumimoji="1" lang="ja-JP" altLang="en-US" sz="950" dirty="0">
                <a:solidFill>
                  <a:schemeClr val="tx1"/>
                </a:solidFill>
                <a:latin typeface="BIZ UDPゴシック" panose="020B0400000000000000" pitchFamily="50" charset="-128"/>
                <a:ea typeface="BIZ UDPゴシック" panose="020B0400000000000000" pitchFamily="50" charset="-128"/>
              </a:rPr>
              <a:t>、</a:t>
            </a:r>
            <a:r>
              <a:rPr kumimoji="1" lang="en-US" altLang="ja-JP" sz="950" dirty="0">
                <a:solidFill>
                  <a:schemeClr val="tx1"/>
                </a:solidFill>
                <a:latin typeface="BIZ UDPゴシック" panose="020B0400000000000000" pitchFamily="50" charset="-128"/>
                <a:ea typeface="BIZ UDPゴシック" panose="020B0400000000000000" pitchFamily="50" charset="-128"/>
              </a:rPr>
              <a:t>OKINAWA</a:t>
            </a:r>
            <a:r>
              <a:rPr kumimoji="1" lang="ja-JP" altLang="en-US" sz="950" dirty="0">
                <a:solidFill>
                  <a:schemeClr val="tx1"/>
                </a:solidFill>
                <a:latin typeface="BIZ UDPゴシック" panose="020B0400000000000000" pitchFamily="50" charset="-128"/>
                <a:ea typeface="BIZ UDPゴシック" panose="020B0400000000000000" pitchFamily="50" charset="-128"/>
              </a:rPr>
              <a:t>推薦委員</a:t>
            </a:r>
            <a:endParaRPr kumimoji="1" lang="en-US" altLang="ja-JP" sz="95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950" dirty="0">
                <a:solidFill>
                  <a:schemeClr val="tx1"/>
                </a:solidFill>
                <a:latin typeface="BIZ UDPゴシック" panose="020B0400000000000000" pitchFamily="50" charset="-128"/>
                <a:ea typeface="BIZ UDPゴシック" panose="020B0400000000000000" pitchFamily="50" charset="-128"/>
              </a:rPr>
              <a:t>日本成長戦略会議：内閣官房日本成長戦略会議構成員、スタートアップ政策推進分科会構成員</a:t>
            </a:r>
            <a:endParaRPr kumimoji="1" lang="en-US" altLang="ja-JP" sz="95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950" dirty="0">
                <a:solidFill>
                  <a:schemeClr val="tx1"/>
                </a:solidFill>
                <a:latin typeface="BIZ UDPゴシック" panose="020B0400000000000000" pitchFamily="50" charset="-128"/>
                <a:ea typeface="BIZ UDPゴシック" panose="020B0400000000000000" pitchFamily="50" charset="-128"/>
              </a:rPr>
              <a:t>特定非営利活動法人日本データセンター協会理事長</a:t>
            </a:r>
            <a:endParaRPr kumimoji="1" lang="en-US" altLang="ja-JP" sz="950" strike="sngStrike" dirty="0">
              <a:solidFill>
                <a:srgbClr val="FF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950" dirty="0">
                <a:solidFill>
                  <a:schemeClr val="tx1"/>
                </a:solidFill>
                <a:latin typeface="BIZ UDPゴシック" panose="020B0400000000000000" pitchFamily="50" charset="-128"/>
                <a:ea typeface="BIZ UDPゴシック" panose="020B0400000000000000" pitchFamily="50" charset="-128"/>
              </a:rPr>
              <a:t>一般社団法人ソフトウェア協会会長</a:t>
            </a:r>
            <a:endParaRPr kumimoji="1" lang="ja-JP" altLang="en-US" sz="950" strike="sngStrike" dirty="0">
              <a:solidFill>
                <a:srgbClr val="FF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950" dirty="0">
                <a:solidFill>
                  <a:schemeClr val="tx1"/>
                </a:solidFill>
                <a:latin typeface="BIZ UDPゴシック" panose="020B0400000000000000" pitchFamily="50" charset="-128"/>
                <a:ea typeface="BIZ UDPゴシック" panose="020B0400000000000000" pitchFamily="50" charset="-128"/>
              </a:rPr>
              <a:t>一般社団法人ブロックチェーン推進協会副代表理事</a:t>
            </a:r>
            <a:endParaRPr kumimoji="1" lang="en-US" altLang="ja-JP" sz="950" strike="sngStrike" dirty="0">
              <a:solidFill>
                <a:srgbClr val="FF0000"/>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950" dirty="0">
                <a:solidFill>
                  <a:schemeClr val="tx1"/>
                </a:solidFill>
                <a:latin typeface="BIZ UDPゴシック" panose="020B0400000000000000" pitchFamily="50" charset="-128"/>
                <a:ea typeface="BIZ UDPゴシック" panose="020B0400000000000000" pitchFamily="50" charset="-128"/>
              </a:rPr>
              <a:t>情報処理推進機構：未踏ソフトウェア創造事業プロジェクトマネジャー</a:t>
            </a:r>
          </a:p>
        </p:txBody>
      </p:sp>
      <p:sp>
        <p:nvSpPr>
          <p:cNvPr id="12" name="テキスト ボックス 11">
            <a:extLst>
              <a:ext uri="{FF2B5EF4-FFF2-40B4-BE49-F238E27FC236}">
                <a16:creationId xmlns:a16="http://schemas.microsoft.com/office/drawing/2014/main" id="{86BE7A9D-C234-9A09-601C-2CE3389FF07F}"/>
              </a:ext>
            </a:extLst>
          </p:cNvPr>
          <p:cNvSpPr txBox="1"/>
          <p:nvPr/>
        </p:nvSpPr>
        <p:spPr>
          <a:xfrm>
            <a:off x="353642" y="-209675"/>
            <a:ext cx="11718196" cy="790473"/>
          </a:xfrm>
          <a:prstGeom prst="rect">
            <a:avLst/>
          </a:prstGeom>
          <a:noFill/>
        </p:spPr>
        <p:txBody>
          <a:bodyPr wrap="square" rtlCol="0" anchor="ctr" anchorCtr="0">
            <a:spAutoFit/>
          </a:bodyPr>
          <a:lstStyle/>
          <a:p>
            <a:pPr>
              <a:lnSpc>
                <a:spcPct val="200000"/>
              </a:lnSpc>
              <a:defRPr/>
            </a:pPr>
            <a:r>
              <a:rPr lang="ja-JP" altLang="en-US" sz="2800" b="1" spc="100">
                <a:latin typeface="BIZ UDPゴシック" panose="020B0400000000000000" pitchFamily="50" charset="-128"/>
                <a:ea typeface="BIZ UDPゴシック" panose="020B0400000000000000" pitchFamily="50" charset="-128"/>
              </a:rPr>
              <a:t>スタートアップ（プロジェクト）</a:t>
            </a:r>
            <a:endParaRPr lang="en-US" altLang="ja-JP" sz="2800" b="1" spc="10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3285B9D6-4C2F-D44A-7CD0-7527E852BBD5}"/>
              </a:ext>
            </a:extLst>
          </p:cNvPr>
          <p:cNvSpPr txBox="1"/>
          <p:nvPr/>
        </p:nvSpPr>
        <p:spPr>
          <a:xfrm>
            <a:off x="389178" y="925597"/>
            <a:ext cx="2986884" cy="461665"/>
          </a:xfrm>
          <a:prstGeom prst="rect">
            <a:avLst/>
          </a:prstGeom>
          <a:noFill/>
        </p:spPr>
        <p:txBody>
          <a:bodyPr wrap="square" rtlCol="0">
            <a:spAutoFit/>
          </a:bodyPr>
          <a:lstStyle/>
          <a:p>
            <a:r>
              <a:rPr kumimoji="1" lang="ja-JP" altLang="en-US" sz="2400" b="1">
                <a:latin typeface="BIZ UDPゴシック" panose="020B0400000000000000" pitchFamily="50" charset="-128"/>
                <a:ea typeface="BIZ UDPゴシック" panose="020B0400000000000000" pitchFamily="50" charset="-128"/>
              </a:rPr>
              <a:t>プロジェクトリーダー</a:t>
            </a:r>
            <a:endParaRPr kumimoji="1" lang="ja-JP" altLang="en-US" sz="2000" b="1">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DF981DF-4665-8A2E-9CD9-6674DBD270DB}"/>
              </a:ext>
            </a:extLst>
          </p:cNvPr>
          <p:cNvSpPr txBox="1"/>
          <p:nvPr/>
        </p:nvSpPr>
        <p:spPr>
          <a:xfrm>
            <a:off x="5175681" y="678039"/>
            <a:ext cx="6839007" cy="2431435"/>
          </a:xfrm>
          <a:prstGeom prst="rect">
            <a:avLst/>
          </a:prstGeom>
          <a:noFill/>
        </p:spPr>
        <p:txBody>
          <a:bodyPr wrap="square">
            <a:spAutoFit/>
          </a:bodyPr>
          <a:lstStyle/>
          <a:p>
            <a:r>
              <a:rPr lang="ja-JP" altLang="en-US" sz="2400" b="1" spc="100" dirty="0">
                <a:solidFill>
                  <a:srgbClr val="000000"/>
                </a:solidFill>
                <a:latin typeface="BIZ UDPゴシック" panose="020B0400000000000000" pitchFamily="50" charset="-128"/>
                <a:ea typeface="BIZ UDPゴシック" panose="020B0400000000000000" pitchFamily="50" charset="-128"/>
              </a:rPr>
              <a:t>プロジェクト</a:t>
            </a:r>
            <a:endParaRPr lang="en-US" altLang="ja-JP" sz="2000" b="1" spc="100" dirty="0">
              <a:solidFill>
                <a:srgbClr val="000000"/>
              </a:solidFill>
              <a:latin typeface="BIZ UDPゴシック" panose="020B0400000000000000" pitchFamily="50" charset="-128"/>
              <a:ea typeface="BIZ UDPゴシック" panose="020B0400000000000000" pitchFamily="50" charset="-128"/>
            </a:endParaRPr>
          </a:p>
          <a:p>
            <a:pPr marL="538163" indent="-342900">
              <a:buFont typeface="+mj-ea"/>
              <a:buAutoNum type="circleNumDbPlain"/>
            </a:pPr>
            <a:r>
              <a:rPr lang="ja-JP" altLang="en-US" sz="1600" b="1" u="heavy" spc="100" dirty="0">
                <a:solidFill>
                  <a:srgbClr val="C00000"/>
                </a:solidFill>
                <a:uFill>
                  <a:solidFill>
                    <a:srgbClr val="C00000"/>
                  </a:solidFill>
                </a:uFill>
                <a:latin typeface="BIZ UDPゴシック" panose="020B0400000000000000" pitchFamily="50" charset="-128"/>
                <a:ea typeface="BIZ UDPゴシック" panose="020B0400000000000000" pitchFamily="50" charset="-128"/>
              </a:rPr>
              <a:t>新事業共創ファームの運営</a:t>
            </a:r>
            <a:br>
              <a:rPr lang="en-US" altLang="ja-JP" sz="1600" b="1" spc="100" dirty="0">
                <a:solidFill>
                  <a:srgbClr val="000000"/>
                </a:solidFill>
                <a:latin typeface="BIZ UDPゴシック" panose="020B0400000000000000" pitchFamily="50" charset="-128"/>
                <a:ea typeface="BIZ UDPゴシック" panose="020B0400000000000000" pitchFamily="50" charset="-128"/>
              </a:rPr>
            </a:br>
            <a:r>
              <a:rPr lang="ja-JP" altLang="en-US" sz="1600" spc="100" dirty="0">
                <a:latin typeface="BIZ UDPゴシック" panose="020B0400000000000000" pitchFamily="50" charset="-128"/>
                <a:ea typeface="BIZ UDPゴシック" panose="020B0400000000000000" pitchFamily="50" charset="-128"/>
              </a:rPr>
              <a:t>３商工会議所（大阪・京都・神戸）が国内外ネットワークを活用し、開発から実証・販路開拓まで</a:t>
            </a:r>
            <a:r>
              <a:rPr lang="ja-JP" altLang="en-US" sz="1600" spc="100" dirty="0">
                <a:solidFill>
                  <a:srgbClr val="000000"/>
                </a:solidFill>
                <a:latin typeface="BIZ UDPゴシック" panose="020B0400000000000000" pitchFamily="50" charset="-128"/>
                <a:ea typeface="BIZ UDPゴシック" panose="020B0400000000000000" pitchFamily="50" charset="-128"/>
              </a:rPr>
              <a:t>スタートアップの事業成長を一体的に支援</a:t>
            </a:r>
            <a:endParaRPr lang="en-US" altLang="ja-JP" sz="1600" spc="100" dirty="0">
              <a:solidFill>
                <a:srgbClr val="000000"/>
              </a:solidFill>
              <a:latin typeface="BIZ UDPゴシック" panose="020B0400000000000000" pitchFamily="50" charset="-128"/>
              <a:ea typeface="BIZ UDPゴシック" panose="020B0400000000000000" pitchFamily="50" charset="-128"/>
            </a:endParaRPr>
          </a:p>
          <a:p>
            <a:pPr marL="538163" indent="-342900">
              <a:buFont typeface="+mj-ea"/>
              <a:buAutoNum type="circleNumDbPlain"/>
            </a:pPr>
            <a:r>
              <a:rPr lang="ja-JP" altLang="en-US" sz="1600" b="1" u="heavy" spc="100" dirty="0">
                <a:solidFill>
                  <a:srgbClr val="C00000"/>
                </a:solidFill>
                <a:uFill>
                  <a:solidFill>
                    <a:srgbClr val="C00000"/>
                  </a:solidFill>
                </a:uFill>
                <a:latin typeface="BIZ UDPゴシック" panose="020B0400000000000000" pitchFamily="50" charset="-128"/>
                <a:ea typeface="BIZ UDPゴシック" panose="020B0400000000000000" pitchFamily="50" charset="-128"/>
              </a:rPr>
              <a:t>ディープテック・エコシステム構築による最先端技術の実装推進</a:t>
            </a:r>
            <a:br>
              <a:rPr lang="en-US" altLang="ja-JP" sz="1600" b="1" u="sng" spc="100" dirty="0">
                <a:solidFill>
                  <a:srgbClr val="000000"/>
                </a:solidFill>
                <a:latin typeface="BIZ UDPゴシック" panose="020B0400000000000000" pitchFamily="50" charset="-128"/>
                <a:ea typeface="BIZ UDPゴシック" panose="020B0400000000000000" pitchFamily="50" charset="-128"/>
              </a:rPr>
            </a:br>
            <a:r>
              <a:rPr lang="ja-JP" altLang="en-US" sz="1600" spc="100" dirty="0">
                <a:solidFill>
                  <a:srgbClr val="000000"/>
                </a:solidFill>
                <a:latin typeface="BIZ UDPゴシック" panose="020B0400000000000000" pitchFamily="50" charset="-128"/>
                <a:ea typeface="BIZ UDPゴシック" panose="020B0400000000000000" pitchFamily="50" charset="-128"/>
              </a:rPr>
              <a:t>大阪・関西でディープテックの社会実装を持続的に生み出す体制構築</a:t>
            </a:r>
            <a:r>
              <a:rPr lang="ja-JP" altLang="en-US" sz="1600" spc="100" dirty="0">
                <a:latin typeface="BIZ UDPゴシック" panose="020B0400000000000000" pitchFamily="50" charset="-128"/>
                <a:ea typeface="BIZ UDPゴシック" panose="020B0400000000000000" pitchFamily="50" charset="-128"/>
              </a:rPr>
              <a:t>に向け、不足機能を補完しつつ、特に喫緊の課題である国際連携や情報発信のために</a:t>
            </a:r>
            <a:r>
              <a:rPr lang="en-US" altLang="ja-JP" sz="1600" spc="100" dirty="0">
                <a:latin typeface="BIZ UDPゴシック" panose="020B0400000000000000" pitchFamily="50" charset="-128"/>
                <a:ea typeface="BIZ UDPゴシック" panose="020B0400000000000000" pitchFamily="50" charset="-128"/>
              </a:rPr>
              <a:t>GSE</a:t>
            </a:r>
            <a:r>
              <a:rPr lang="ja-JP" altLang="en-US" sz="1600" spc="100" dirty="0">
                <a:latin typeface="BIZ UDPゴシック" panose="020B0400000000000000" pitchFamily="50" charset="-128"/>
                <a:ea typeface="BIZ UDPゴシック" panose="020B0400000000000000" pitchFamily="50" charset="-128"/>
              </a:rPr>
              <a:t>の定着が必要</a:t>
            </a:r>
            <a:endParaRPr lang="en-US" altLang="ja-JP" sz="1600" spc="1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E5AB9212-5F82-D902-0761-65D4EC4DE49B}"/>
              </a:ext>
            </a:extLst>
          </p:cNvPr>
          <p:cNvSpPr txBox="1"/>
          <p:nvPr/>
        </p:nvSpPr>
        <p:spPr>
          <a:xfrm>
            <a:off x="5175682" y="3028073"/>
            <a:ext cx="6839006" cy="2431435"/>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選定理由</a:t>
            </a:r>
            <a:endParaRPr lang="en-US" altLang="ja-JP" sz="2000" b="1" dirty="0">
              <a:latin typeface="BIZ UDPゴシック" panose="020B0400000000000000" pitchFamily="50" charset="-128"/>
              <a:ea typeface="BIZ UDPゴシック" panose="020B0400000000000000" pitchFamily="50" charset="-128"/>
            </a:endParaRPr>
          </a:p>
          <a:p>
            <a:pPr marL="538163" indent="-342900">
              <a:buFont typeface="+mj-ea"/>
              <a:buAutoNum type="circleNumDbPlain"/>
            </a:pPr>
            <a:r>
              <a:rPr lang="ja-JP" altLang="en-US" sz="1600" dirty="0">
                <a:latin typeface="BIZ UDPゴシック" panose="020B0400000000000000" pitchFamily="50" charset="-128"/>
                <a:ea typeface="BIZ UDPゴシック" panose="020B0400000000000000" pitchFamily="50" charset="-128"/>
              </a:rPr>
              <a:t>万博で披露された革新的技術に対し、大企業等から共同開発・製品化ニーズが高く、大学発ディープテック等の事業化ポテンシャルが顕在化。３商工会議所約</a:t>
            </a:r>
            <a:r>
              <a:rPr lang="en-US" altLang="ja-JP" sz="1600" dirty="0">
                <a:latin typeface="BIZ UDPゴシック" panose="020B0400000000000000" pitchFamily="50" charset="-128"/>
                <a:ea typeface="BIZ UDPゴシック" panose="020B0400000000000000" pitchFamily="50" charset="-128"/>
              </a:rPr>
              <a:t>5.5</a:t>
            </a:r>
            <a:r>
              <a:rPr lang="ja-JP" altLang="en-US" sz="1600" dirty="0">
                <a:latin typeface="BIZ UDPゴシック" panose="020B0400000000000000" pitchFamily="50" charset="-128"/>
                <a:ea typeface="BIZ UDPゴシック" panose="020B0400000000000000" pitchFamily="50" charset="-128"/>
              </a:rPr>
              <a:t>万会員との共創協業を伴走支援することで、最先端技術等の早期の社会実装が可能。</a:t>
            </a:r>
            <a:endParaRPr lang="en-US" altLang="ja-JP" sz="1600" dirty="0">
              <a:latin typeface="BIZ UDPゴシック" panose="020B0400000000000000" pitchFamily="50" charset="-128"/>
              <a:ea typeface="BIZ UDPゴシック" panose="020B0400000000000000" pitchFamily="50" charset="-128"/>
            </a:endParaRPr>
          </a:p>
          <a:p>
            <a:pPr marL="538163" indent="-342900">
              <a:buFont typeface="+mj-ea"/>
              <a:buAutoNum type="circleNumDbPlain"/>
            </a:pPr>
            <a:r>
              <a:rPr lang="ja-JP" altLang="en-US" sz="1600" dirty="0">
                <a:latin typeface="BIZ UDPゴシック" panose="020B0400000000000000" pitchFamily="50" charset="-128"/>
                <a:ea typeface="BIZ UDPゴシック" panose="020B0400000000000000" pitchFamily="50" charset="-128"/>
              </a:rPr>
              <a:t>万博で注目されたディープテック等の最先端技術の事業化・社会実装を推進し、世界的な社会課題の解決を目指す。また、エコシステム形成を通じて新産業創出・クラスター形成の可能性が広がり、関西の産業発展への寄与が期待される。</a:t>
            </a:r>
          </a:p>
        </p:txBody>
      </p:sp>
      <p:sp>
        <p:nvSpPr>
          <p:cNvPr id="19" name="テキスト ボックス 18">
            <a:extLst>
              <a:ext uri="{FF2B5EF4-FFF2-40B4-BE49-F238E27FC236}">
                <a16:creationId xmlns:a16="http://schemas.microsoft.com/office/drawing/2014/main" id="{8E204093-8F87-C638-6FC0-20D382B65FD3}"/>
              </a:ext>
            </a:extLst>
          </p:cNvPr>
          <p:cNvSpPr txBox="1"/>
          <p:nvPr/>
        </p:nvSpPr>
        <p:spPr>
          <a:xfrm>
            <a:off x="5175680" y="5395466"/>
            <a:ext cx="6839008" cy="1446550"/>
          </a:xfrm>
          <a:prstGeom prst="rect">
            <a:avLst/>
          </a:prstGeom>
          <a:noFill/>
        </p:spPr>
        <p:txBody>
          <a:bodyPr wrap="square">
            <a:spAutoFit/>
          </a:bodyPr>
          <a:lstStyle/>
          <a:p>
            <a:r>
              <a:rPr lang="ja-JP" altLang="en-US" sz="2400" b="1" dirty="0">
                <a:latin typeface="BIZ UDPゴシック" panose="020B0400000000000000" pitchFamily="50" charset="-128"/>
                <a:ea typeface="BIZ UDPゴシック" panose="020B0400000000000000" pitchFamily="50" charset="-128"/>
              </a:rPr>
              <a:t>支援方針</a:t>
            </a:r>
            <a:endParaRPr lang="en-US" altLang="ja-JP" sz="2400" b="1" dirty="0">
              <a:latin typeface="BIZ UDPゴシック" panose="020B0400000000000000" pitchFamily="50" charset="-128"/>
              <a:ea typeface="BIZ UDPゴシック" panose="020B0400000000000000" pitchFamily="50" charset="-128"/>
            </a:endParaRPr>
          </a:p>
          <a:p>
            <a:pPr marL="542925" indent="-342900">
              <a:buFont typeface="+mj-ea"/>
              <a:buAutoNum type="circleNumDbPlain"/>
            </a:pPr>
            <a:r>
              <a:rPr lang="ja-JP" altLang="en-US" sz="1600" dirty="0">
                <a:latin typeface="BIZ UDPゴシック" panose="020B0400000000000000" pitchFamily="50" charset="-128"/>
                <a:ea typeface="BIZ UDPゴシック" panose="020B0400000000000000" pitchFamily="50" charset="-128"/>
              </a:rPr>
              <a:t>多様な主体との共創・協業により開発から販路開拓まで一貫支援し、未来創造会議の下で産官学連携による早期の社会実装を実現。</a:t>
            </a:r>
            <a:endParaRPr lang="en-US" altLang="ja-JP" sz="1600" dirty="0">
              <a:latin typeface="BIZ UDPゴシック" panose="020B0400000000000000" pitchFamily="50" charset="-128"/>
              <a:ea typeface="BIZ UDPゴシック" panose="020B0400000000000000" pitchFamily="50" charset="-128"/>
            </a:endParaRPr>
          </a:p>
          <a:p>
            <a:pPr marL="542925" indent="-342900">
              <a:buFont typeface="+mj-ea"/>
              <a:buAutoNum type="circleNumDbPlain"/>
            </a:pPr>
            <a:r>
              <a:rPr lang="ja-JP" altLang="en-US" sz="1600" dirty="0">
                <a:latin typeface="BIZ UDPゴシック" panose="020B0400000000000000" pitchFamily="50" charset="-128"/>
                <a:ea typeface="BIZ UDPゴシック" panose="020B0400000000000000" pitchFamily="50" charset="-128"/>
              </a:rPr>
              <a:t>多様な主体の連携によりスタートアップの創出・成長・社会実装を支える環境を整備し、</a:t>
            </a:r>
            <a:r>
              <a:rPr lang="en-US" altLang="ja-JP" sz="1600" dirty="0">
                <a:latin typeface="BIZ UDPゴシック" panose="020B0400000000000000" pitchFamily="50" charset="-128"/>
                <a:ea typeface="BIZ UDPゴシック" panose="020B0400000000000000" pitchFamily="50" charset="-128"/>
              </a:rPr>
              <a:t>GSE</a:t>
            </a:r>
            <a:r>
              <a:rPr lang="ja-JP" altLang="en-US" sz="1600" dirty="0">
                <a:latin typeface="BIZ UDPゴシック" panose="020B0400000000000000" pitchFamily="50" charset="-128"/>
                <a:ea typeface="BIZ UDPゴシック" panose="020B0400000000000000" pitchFamily="50" charset="-128"/>
              </a:rPr>
              <a:t>の継続開催により国際連携・情報発信を強化。</a:t>
            </a:r>
          </a:p>
        </p:txBody>
      </p:sp>
      <p:sp>
        <p:nvSpPr>
          <p:cNvPr id="22" name="テキスト ボックス 21">
            <a:extLst>
              <a:ext uri="{FF2B5EF4-FFF2-40B4-BE49-F238E27FC236}">
                <a16:creationId xmlns:a16="http://schemas.microsoft.com/office/drawing/2014/main" id="{45B41D22-5CAF-829B-3E2E-DBA65B8F3C73}"/>
              </a:ext>
            </a:extLst>
          </p:cNvPr>
          <p:cNvSpPr txBox="1"/>
          <p:nvPr/>
        </p:nvSpPr>
        <p:spPr>
          <a:xfrm>
            <a:off x="215448" y="4224283"/>
            <a:ext cx="4880427" cy="2590517"/>
          </a:xfrm>
          <a:prstGeom prst="rect">
            <a:avLst/>
          </a:prstGeom>
          <a:noFill/>
        </p:spPr>
        <p:txBody>
          <a:bodyPr wrap="square">
            <a:spAutoFit/>
          </a:bodyPr>
          <a:lstStyle/>
          <a:p>
            <a:pPr marL="285750" indent="-285750">
              <a:lnSpc>
                <a:spcPts val="2200"/>
              </a:lnSpc>
              <a:buFont typeface="Wingdings" panose="05000000000000000000" pitchFamily="2" charset="2"/>
              <a:buChar char="p"/>
            </a:pPr>
            <a:r>
              <a:rPr lang="ja-JP" altLang="en-US" sz="1600" b="1" u="sng" dirty="0">
                <a:latin typeface="BIZ UDPゴシック" panose="020B0400000000000000" pitchFamily="50" charset="-128"/>
                <a:ea typeface="BIZ UDPゴシック" panose="020B0400000000000000" pitchFamily="50" charset="-128"/>
              </a:rPr>
              <a:t>大阪関西スタートアップ・エコシステムの中核人材</a:t>
            </a:r>
            <a:r>
              <a:rPr lang="ja-JP" altLang="en-US" sz="1600" dirty="0">
                <a:latin typeface="BIZ UDPゴシック" panose="020B0400000000000000" pitchFamily="50" charset="-128"/>
                <a:ea typeface="BIZ UDPゴシック" panose="020B0400000000000000" pitchFamily="50" charset="-128"/>
              </a:rPr>
              <a:t>であり、国の重点投資分野にも高い知見を有する。</a:t>
            </a:r>
            <a:endParaRPr lang="en-US" altLang="ja-JP" sz="1600" dirty="0">
              <a:latin typeface="BIZ UDPゴシック" panose="020B0400000000000000" pitchFamily="50" charset="-128"/>
              <a:ea typeface="BIZ UDPゴシック" panose="020B0400000000000000" pitchFamily="50" charset="-128"/>
            </a:endParaRPr>
          </a:p>
          <a:p>
            <a:pPr marL="285750" indent="-285750">
              <a:lnSpc>
                <a:spcPts val="2200"/>
              </a:lnSpc>
              <a:buFont typeface="Wingdings" panose="05000000000000000000" pitchFamily="2" charset="2"/>
              <a:buChar char="p"/>
            </a:pPr>
            <a:r>
              <a:rPr lang="ja-JP" altLang="en-US" sz="1600" b="1" u="sng" dirty="0">
                <a:latin typeface="BIZ UDPゴシック" panose="020B0400000000000000" pitchFamily="50" charset="-128"/>
                <a:ea typeface="BIZ UDPゴシック" panose="020B0400000000000000" pitchFamily="50" charset="-128"/>
              </a:rPr>
              <a:t>政府クラウド事業への参入</a:t>
            </a:r>
            <a:r>
              <a:rPr lang="ja-JP" altLang="en-US" sz="1600" dirty="0">
                <a:latin typeface="BIZ UDPゴシック" panose="020B0400000000000000" pitchFamily="50" charset="-128"/>
                <a:ea typeface="BIZ UDPゴシック" panose="020B0400000000000000" pitchFamily="50" charset="-128"/>
              </a:rPr>
              <a:t>など、</a:t>
            </a:r>
            <a:r>
              <a:rPr lang="en-US" altLang="ja-JP" sz="1600" dirty="0">
                <a:latin typeface="BIZ UDPゴシック" panose="020B0400000000000000" pitchFamily="50" charset="-128"/>
                <a:ea typeface="BIZ UDPゴシック" panose="020B0400000000000000" pitchFamily="50" charset="-128"/>
              </a:rPr>
              <a:t>AI</a:t>
            </a:r>
            <a:r>
              <a:rPr lang="ja-JP" altLang="en-US" sz="1600" dirty="0">
                <a:latin typeface="BIZ UDPゴシック" panose="020B0400000000000000" pitchFamily="50" charset="-128"/>
                <a:ea typeface="BIZ UDPゴシック" panose="020B0400000000000000" pitchFamily="50" charset="-128"/>
              </a:rPr>
              <a:t>・半導体等の</a:t>
            </a:r>
            <a:r>
              <a:rPr lang="ja-JP" altLang="en-US" sz="1600" b="1" u="sng" dirty="0">
                <a:latin typeface="BIZ UDPゴシック" panose="020B0400000000000000" pitchFamily="50" charset="-128"/>
                <a:ea typeface="BIZ UDPゴシック" panose="020B0400000000000000" pitchFamily="50" charset="-128"/>
              </a:rPr>
              <a:t>ディープテック分野で顕著な実績</a:t>
            </a:r>
            <a:r>
              <a:rPr lang="ja-JP" altLang="en-US" sz="1600" dirty="0">
                <a:latin typeface="BIZ UDPゴシック" panose="020B0400000000000000" pitchFamily="50" charset="-128"/>
                <a:ea typeface="BIZ UDPゴシック" panose="020B0400000000000000" pitchFamily="50" charset="-128"/>
              </a:rPr>
              <a:t>をもつ。</a:t>
            </a:r>
            <a:endParaRPr lang="en-US" altLang="ja-JP" sz="1600" dirty="0">
              <a:latin typeface="BIZ UDPゴシック" panose="020B0400000000000000" pitchFamily="50" charset="-128"/>
              <a:ea typeface="BIZ UDPゴシック" panose="020B0400000000000000" pitchFamily="50" charset="-128"/>
            </a:endParaRPr>
          </a:p>
          <a:p>
            <a:pPr marL="285750" indent="-285750">
              <a:lnSpc>
                <a:spcPts val="2200"/>
              </a:lnSpc>
              <a:buFont typeface="Wingdings" panose="05000000000000000000" pitchFamily="2" charset="2"/>
              <a:buChar char="p"/>
            </a:pPr>
            <a:r>
              <a:rPr lang="ja-JP" altLang="en-US" sz="1600" b="1" u="sng" dirty="0">
                <a:latin typeface="BIZ UDPゴシック" panose="020B0400000000000000" pitchFamily="50" charset="-128"/>
                <a:ea typeface="BIZ UDPゴシック" panose="020B0400000000000000" pitchFamily="50" charset="-128"/>
              </a:rPr>
              <a:t>政府・産業界（</a:t>
            </a:r>
            <a:r>
              <a:rPr lang="en-US" altLang="ja-JP" sz="1600" b="1" u="sng" dirty="0">
                <a:latin typeface="BIZ UDPゴシック" panose="020B0400000000000000" pitchFamily="50" charset="-128"/>
                <a:ea typeface="BIZ UDPゴシック" panose="020B0400000000000000" pitchFamily="50" charset="-128"/>
              </a:rPr>
              <a:t>IT</a:t>
            </a:r>
            <a:r>
              <a:rPr lang="ja-JP" altLang="en-US" sz="1600" b="1" u="sng" dirty="0">
                <a:latin typeface="BIZ UDPゴシック" panose="020B0400000000000000" pitchFamily="50" charset="-128"/>
                <a:ea typeface="BIZ UDPゴシック" panose="020B0400000000000000" pitchFamily="50" charset="-128"/>
              </a:rPr>
              <a:t>やインフラ）・地域経済</a:t>
            </a:r>
            <a:r>
              <a:rPr lang="ja-JP" altLang="en-US" sz="1600" dirty="0">
                <a:latin typeface="BIZ UDPゴシック" panose="020B0400000000000000" pitchFamily="50" charset="-128"/>
                <a:ea typeface="BIZ UDPゴシック" panose="020B0400000000000000" pitchFamily="50" charset="-128"/>
              </a:rPr>
              <a:t>にまたがる強固かつ広範な</a:t>
            </a:r>
            <a:r>
              <a:rPr lang="ja-JP" altLang="en-US" sz="1600" b="1" u="sng" dirty="0">
                <a:latin typeface="BIZ UDPゴシック" panose="020B0400000000000000" pitchFamily="50" charset="-128"/>
                <a:ea typeface="BIZ UDPゴシック" panose="020B0400000000000000" pitchFamily="50" charset="-128"/>
              </a:rPr>
              <a:t>ネットワーク</a:t>
            </a:r>
            <a:r>
              <a:rPr lang="ja-JP" altLang="en-US" sz="1600" dirty="0">
                <a:latin typeface="BIZ UDPゴシック" panose="020B0400000000000000" pitchFamily="50" charset="-128"/>
                <a:ea typeface="BIZ UDPゴシック" panose="020B0400000000000000" pitchFamily="50" charset="-128"/>
              </a:rPr>
              <a:t>を保有。</a:t>
            </a:r>
            <a:endParaRPr lang="en-US" altLang="ja-JP" sz="1600" dirty="0">
              <a:latin typeface="BIZ UDPゴシック" panose="020B0400000000000000" pitchFamily="50" charset="-128"/>
              <a:ea typeface="BIZ UDPゴシック" panose="020B0400000000000000" pitchFamily="50" charset="-128"/>
            </a:endParaRPr>
          </a:p>
          <a:p>
            <a:pPr marL="285750" indent="-285750">
              <a:lnSpc>
                <a:spcPts val="2200"/>
              </a:lnSpc>
              <a:buFont typeface="Wingdings" panose="05000000000000000000" pitchFamily="2" charset="2"/>
              <a:buChar char="p"/>
            </a:pPr>
            <a:r>
              <a:rPr lang="ja-JP" altLang="en-US" sz="1600" dirty="0">
                <a:latin typeface="BIZ UDPゴシック" panose="020B0400000000000000" pitchFamily="50" charset="-128"/>
                <a:ea typeface="BIZ UDPゴシック" panose="020B0400000000000000" pitchFamily="50" charset="-128"/>
              </a:rPr>
              <a:t>うめきた拠点を基盤に、</a:t>
            </a:r>
            <a:r>
              <a:rPr lang="ja-JP" altLang="en-US" sz="1600" b="1" u="sng" dirty="0">
                <a:latin typeface="BIZ UDPゴシック" panose="020B0400000000000000" pitchFamily="50" charset="-128"/>
                <a:ea typeface="BIZ UDPゴシック" panose="020B0400000000000000" pitchFamily="50" charset="-128"/>
              </a:rPr>
              <a:t>スタートアップ支援</a:t>
            </a:r>
            <a:r>
              <a:rPr lang="ja-JP" altLang="en-US" sz="1600" dirty="0">
                <a:latin typeface="BIZ UDPゴシック" panose="020B0400000000000000" pitchFamily="50" charset="-128"/>
                <a:ea typeface="BIZ UDPゴシック" panose="020B0400000000000000" pitchFamily="50" charset="-128"/>
              </a:rPr>
              <a:t>や</a:t>
            </a:r>
            <a:r>
              <a:rPr lang="ja-JP" altLang="en-US" sz="1600" b="1" u="sng" dirty="0">
                <a:latin typeface="BIZ UDPゴシック" panose="020B0400000000000000" pitchFamily="50" charset="-128"/>
                <a:ea typeface="BIZ UDPゴシック" panose="020B0400000000000000" pitchFamily="50" charset="-128"/>
              </a:rPr>
              <a:t>大企業連携</a:t>
            </a:r>
            <a:r>
              <a:rPr lang="ja-JP" altLang="en-US" sz="1600" dirty="0">
                <a:latin typeface="BIZ UDPゴシック" panose="020B0400000000000000" pitchFamily="50" charset="-128"/>
                <a:ea typeface="BIZ UDPゴシック" panose="020B0400000000000000" pitchFamily="50" charset="-128"/>
              </a:rPr>
              <a:t>、エンジェル投資等を通じて関西のイノベーション創出に幅広く貢献。</a:t>
            </a:r>
            <a:endParaRPr lang="ja-JP" altLang="en-US" sz="1600" strike="sngStrike" dirty="0">
              <a:solidFill>
                <a:srgbClr val="FF0000"/>
              </a:solidFill>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B3C5664B-440A-4A3A-9F82-6E4EB08C7F06}"/>
              </a:ext>
            </a:extLst>
          </p:cNvPr>
          <p:cNvPicPr>
            <a:picLocks noChangeAspect="1"/>
          </p:cNvPicPr>
          <p:nvPr/>
        </p:nvPicPr>
        <p:blipFill rotWithShape="1">
          <a:blip r:embed="rId3">
            <a:extLst>
              <a:ext uri="{28A0092B-C50C-407E-A947-70E740481C1C}">
                <a14:useLocalDpi xmlns:a14="http://schemas.microsoft.com/office/drawing/2010/main" val="0"/>
              </a:ext>
            </a:extLst>
          </a:blip>
          <a:srcRect r="-1028"/>
          <a:stretch/>
        </p:blipFill>
        <p:spPr>
          <a:xfrm>
            <a:off x="718976" y="1419750"/>
            <a:ext cx="1266443" cy="1259082"/>
          </a:xfrm>
          <a:prstGeom prst="rect">
            <a:avLst/>
          </a:prstGeom>
          <a:ln w="31750">
            <a:solidFill>
              <a:schemeClr val="bg1"/>
            </a:solidFill>
          </a:ln>
        </p:spPr>
      </p:pic>
      <p:sp>
        <p:nvSpPr>
          <p:cNvPr id="29" name="テキスト ボックス 28">
            <a:extLst>
              <a:ext uri="{FF2B5EF4-FFF2-40B4-BE49-F238E27FC236}">
                <a16:creationId xmlns:a16="http://schemas.microsoft.com/office/drawing/2014/main" id="{71DE807D-2DEB-DBFF-6215-E030404498DB}"/>
              </a:ext>
            </a:extLst>
          </p:cNvPr>
          <p:cNvSpPr txBox="1"/>
          <p:nvPr/>
        </p:nvSpPr>
        <p:spPr>
          <a:xfrm>
            <a:off x="1708674" y="2373587"/>
            <a:ext cx="1741911" cy="338554"/>
          </a:xfrm>
          <a:prstGeom prst="rect">
            <a:avLst/>
          </a:prstGeom>
          <a:solidFill>
            <a:schemeClr val="bg1"/>
          </a:solidFill>
          <a:effectLst>
            <a:softEdge rad="63500"/>
          </a:effectLst>
        </p:spPr>
        <p:txBody>
          <a:bodyPr wrap="square">
            <a:spAutoFit/>
          </a:bodyPr>
          <a:lstStyle/>
          <a:p>
            <a:pPr algn="ctr" defTabSz="1733550">
              <a:lnSpc>
                <a:spcPct val="80000"/>
              </a:lnSpc>
              <a:spcBef>
                <a:spcPct val="0"/>
              </a:spcBef>
              <a:spcAft>
                <a:spcPct val="35000"/>
              </a:spcAft>
              <a:defRPr/>
            </a:pPr>
            <a:r>
              <a:rPr lang="ja-JP" altLang="en-US" sz="2000" b="1" dirty="0">
                <a:latin typeface="BIZ UDPゴシック" panose="020B0400000000000000" pitchFamily="50" charset="-128"/>
                <a:ea typeface="BIZ UDPゴシック" panose="020B0400000000000000" pitchFamily="50" charset="-128"/>
              </a:rPr>
              <a:t>田中 邦裕 氏</a:t>
            </a:r>
            <a:endParaRPr lang="en-US" altLang="ja-JP" sz="20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660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F7CB6-6E68-3DC4-45EF-52C16588A148}"/>
            </a:ext>
          </a:extLst>
        </p:cNvPr>
        <p:cNvGrpSpPr/>
        <p:nvPr/>
      </p:nvGrpSpPr>
      <p:grpSpPr>
        <a:xfrm>
          <a:off x="0" y="0"/>
          <a:ext cx="0" cy="0"/>
          <a:chOff x="0" y="0"/>
          <a:chExt cx="0" cy="0"/>
        </a:xfrm>
      </p:grpSpPr>
      <p:sp>
        <p:nvSpPr>
          <p:cNvPr id="84" name="矢印: 上向き折線 83">
            <a:extLst>
              <a:ext uri="{FF2B5EF4-FFF2-40B4-BE49-F238E27FC236}">
                <a16:creationId xmlns:a16="http://schemas.microsoft.com/office/drawing/2014/main" id="{0D9AA0C4-9F2C-539E-45CB-E66ABB4FD1BC}"/>
              </a:ext>
            </a:extLst>
          </p:cNvPr>
          <p:cNvSpPr/>
          <p:nvPr/>
        </p:nvSpPr>
        <p:spPr>
          <a:xfrm rot="10800000" flipH="1">
            <a:off x="9755320" y="1123468"/>
            <a:ext cx="1232188" cy="4198812"/>
          </a:xfrm>
          <a:prstGeom prst="bentUpArrow">
            <a:avLst>
              <a:gd name="adj1" fmla="val 25000"/>
              <a:gd name="adj2" fmla="val 25000"/>
              <a:gd name="adj3" fmla="val 25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矢印: 上向き折線 4">
            <a:extLst>
              <a:ext uri="{FF2B5EF4-FFF2-40B4-BE49-F238E27FC236}">
                <a16:creationId xmlns:a16="http://schemas.microsoft.com/office/drawing/2014/main" id="{1F14DCBF-33B0-5C3C-BEBF-400A321B7EBC}"/>
              </a:ext>
            </a:extLst>
          </p:cNvPr>
          <p:cNvSpPr/>
          <p:nvPr/>
        </p:nvSpPr>
        <p:spPr>
          <a:xfrm rot="10800000">
            <a:off x="2636843" y="1123468"/>
            <a:ext cx="1316871" cy="4206708"/>
          </a:xfrm>
          <a:prstGeom prst="bentUp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2" name="正方形/長方形 71">
            <a:extLst>
              <a:ext uri="{FF2B5EF4-FFF2-40B4-BE49-F238E27FC236}">
                <a16:creationId xmlns:a16="http://schemas.microsoft.com/office/drawing/2014/main" id="{22052D28-3C1D-0942-CE56-7F487108211D}"/>
              </a:ext>
            </a:extLst>
          </p:cNvPr>
          <p:cNvSpPr/>
          <p:nvPr/>
        </p:nvSpPr>
        <p:spPr>
          <a:xfrm>
            <a:off x="2691887" y="5353560"/>
            <a:ext cx="8259857" cy="1188000"/>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ctr"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4" name="楕円 23">
            <a:extLst>
              <a:ext uri="{FF2B5EF4-FFF2-40B4-BE49-F238E27FC236}">
                <a16:creationId xmlns:a16="http://schemas.microsoft.com/office/drawing/2014/main" id="{C36DF596-7BCB-14D2-3669-D31C9B983752}"/>
              </a:ext>
            </a:extLst>
          </p:cNvPr>
          <p:cNvSpPr/>
          <p:nvPr/>
        </p:nvSpPr>
        <p:spPr>
          <a:xfrm>
            <a:off x="2889290" y="5708757"/>
            <a:ext cx="1249680" cy="682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起業家</a:t>
            </a:r>
            <a:endPar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2" name="矢印: 右 41">
            <a:extLst>
              <a:ext uri="{FF2B5EF4-FFF2-40B4-BE49-F238E27FC236}">
                <a16:creationId xmlns:a16="http://schemas.microsoft.com/office/drawing/2014/main" id="{BDC88708-D014-1786-7FC0-BA64F9B63621}"/>
              </a:ext>
            </a:extLst>
          </p:cNvPr>
          <p:cNvSpPr/>
          <p:nvPr/>
        </p:nvSpPr>
        <p:spPr>
          <a:xfrm rot="5400000">
            <a:off x="4206640" y="1569041"/>
            <a:ext cx="738727" cy="1073383"/>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8" name="テキスト ボックス 47">
            <a:extLst>
              <a:ext uri="{FF2B5EF4-FFF2-40B4-BE49-F238E27FC236}">
                <a16:creationId xmlns:a16="http://schemas.microsoft.com/office/drawing/2014/main" id="{CB570813-5275-12B7-D692-3D50E88FCB29}"/>
              </a:ext>
            </a:extLst>
          </p:cNvPr>
          <p:cNvSpPr txBox="1"/>
          <p:nvPr/>
        </p:nvSpPr>
        <p:spPr>
          <a:xfrm>
            <a:off x="4323862" y="1762213"/>
            <a:ext cx="8434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指導</a:t>
            </a:r>
            <a:endPar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助言</a:t>
            </a:r>
          </a:p>
        </p:txBody>
      </p:sp>
      <p:sp>
        <p:nvSpPr>
          <p:cNvPr id="60" name="正方形/長方形 59">
            <a:extLst>
              <a:ext uri="{FF2B5EF4-FFF2-40B4-BE49-F238E27FC236}">
                <a16:creationId xmlns:a16="http://schemas.microsoft.com/office/drawing/2014/main" id="{C0F46403-627B-E437-1B40-900A360571B8}"/>
              </a:ext>
            </a:extLst>
          </p:cNvPr>
          <p:cNvSpPr/>
          <p:nvPr/>
        </p:nvSpPr>
        <p:spPr>
          <a:xfrm>
            <a:off x="3946705" y="820865"/>
            <a:ext cx="5830364" cy="902609"/>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ctr"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14A14635-6D48-65D1-83D6-CF34DDF732D9}"/>
              </a:ext>
            </a:extLst>
          </p:cNvPr>
          <p:cNvSpPr txBox="1"/>
          <p:nvPr/>
        </p:nvSpPr>
        <p:spPr>
          <a:xfrm>
            <a:off x="5851632" y="900676"/>
            <a:ext cx="2152443" cy="711639"/>
          </a:xfrm>
          <a:prstGeom prst="rect">
            <a:avLst/>
          </a:prstGeom>
          <a:solidFill>
            <a:schemeClr val="bg1"/>
          </a:solidFill>
        </p:spPr>
        <p:txBody>
          <a:bodyPr wrap="square" rtlCol="0" anchor="t" anchorCtr="0">
            <a:noAutofit/>
          </a:bodyPr>
          <a:lstStyle/>
          <a:p>
            <a:pPr marL="0" marR="0" lvl="0" indent="0" algn="ctr" defTabSz="457200" rtl="0" eaLnBrk="1" fontAlgn="auto" latinLnBrk="0" hangingPunct="1">
              <a:lnSpc>
                <a:spcPts val="1600"/>
              </a:lnSpc>
              <a:spcBef>
                <a:spcPts val="0"/>
              </a:spcBef>
              <a:spcAft>
                <a:spcPts val="60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プロジェクトリーダー</a:t>
            </a:r>
            <a:endParaRPr kumimoji="1" lang="en-US" altLang="ja-JP"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BB52B6F8-0754-CB45-799B-92286BA39969}"/>
              </a:ext>
            </a:extLst>
          </p:cNvPr>
          <p:cNvSpPr txBox="1"/>
          <p:nvPr/>
        </p:nvSpPr>
        <p:spPr>
          <a:xfrm>
            <a:off x="8128781" y="1300150"/>
            <a:ext cx="1528926" cy="307777"/>
          </a:xfrm>
          <a:prstGeom prst="rect">
            <a:avLst/>
          </a:prstGeom>
          <a:solidFill>
            <a:schemeClr val="bg1"/>
          </a:solidFill>
        </p:spPr>
        <p:txBody>
          <a:bodyPr wrap="square" rtlCol="0" anchor="ctr" anchorCtr="0">
            <a:noAutofit/>
          </a:bodyPr>
          <a:lstStyle/>
          <a:p>
            <a:pPr marL="0" marR="0" lvl="0" indent="0" algn="ctr" defTabSz="457200" rtl="0" eaLnBrk="1" fontAlgn="auto" latinLnBrk="0" hangingPunct="1">
              <a:lnSpc>
                <a:spcPts val="1300"/>
              </a:lnSpc>
              <a:spcBef>
                <a:spcPts val="0"/>
              </a:spcBef>
              <a:spcAft>
                <a:spcPts val="60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コーディネーター</a:t>
            </a:r>
            <a:endParaRPr kumimoji="1"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F704E7EB-0177-8E22-F09B-7EA43B082E6F}"/>
              </a:ext>
            </a:extLst>
          </p:cNvPr>
          <p:cNvSpPr txBox="1"/>
          <p:nvPr/>
        </p:nvSpPr>
        <p:spPr>
          <a:xfrm>
            <a:off x="4212973" y="1298027"/>
            <a:ext cx="1528926" cy="314288"/>
          </a:xfrm>
          <a:prstGeom prst="rect">
            <a:avLst/>
          </a:prstGeom>
          <a:solidFill>
            <a:schemeClr val="bg1"/>
          </a:solidFill>
        </p:spPr>
        <p:txBody>
          <a:bodyPr wrap="square" rtlCol="0" anchor="ctr" anchorCtr="0">
            <a:noAutofit/>
          </a:bodyPr>
          <a:lstStyle/>
          <a:p>
            <a:pPr marL="0" marR="0" lvl="0" indent="0" algn="ctr" defTabSz="457200" rtl="0" eaLnBrk="1" fontAlgn="auto" latinLnBrk="0" hangingPunct="1">
              <a:lnSpc>
                <a:spcPts val="1300"/>
              </a:lnSpc>
              <a:spcBef>
                <a:spcPts val="0"/>
              </a:spcBef>
              <a:spcAft>
                <a:spcPts val="60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コーディネーター</a:t>
            </a:r>
            <a:endParaRPr kumimoji="1"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5D26E2B7-FA2D-E7CF-736F-AE435227F658}"/>
              </a:ext>
            </a:extLst>
          </p:cNvPr>
          <p:cNvSpPr txBox="1"/>
          <p:nvPr/>
        </p:nvSpPr>
        <p:spPr>
          <a:xfrm>
            <a:off x="3186185" y="2816379"/>
            <a:ext cx="2465869" cy="1797405"/>
          </a:xfrm>
          <a:prstGeom prst="rect">
            <a:avLst/>
          </a:prstGeom>
          <a:solidFill>
            <a:schemeClr val="bg1"/>
          </a:solidFill>
          <a:ln>
            <a:solidFill>
              <a:schemeClr val="accent1">
                <a:shade val="50000"/>
              </a:schemeClr>
            </a:solidFill>
          </a:ln>
        </p:spPr>
        <p:txBody>
          <a:bodyPr wrap="square" tIns="36000" rIns="72000" rtlCol="0" anchor="t">
            <a:noAutofit/>
          </a:bodyPr>
          <a:lstStyle/>
          <a:p>
            <a:pPr marL="0" marR="0" lvl="0" indent="0" algn="ctr" defTabSz="457200" rtl="0" eaLnBrk="1" fontAlgn="auto" latinLnBrk="0" hangingPunct="1">
              <a:lnSpc>
                <a:spcPts val="1500"/>
              </a:lnSpc>
              <a:spcBef>
                <a:spcPts val="0"/>
              </a:spcBef>
              <a:spcAft>
                <a:spcPts val="600"/>
              </a:spcAft>
              <a:buClrTx/>
              <a:buSzTx/>
              <a:buFontTx/>
              <a:buNone/>
              <a:tabLst/>
              <a:defRPr/>
            </a:pPr>
            <a:r>
              <a:rPr lang="ja-JP" altLang="en-US" sz="1300" b="1">
                <a:latin typeface="BIZ UDPゴシック" panose="020B0400000000000000" pitchFamily="50" charset="-128"/>
                <a:ea typeface="BIZ UDPゴシック" panose="020B0400000000000000" pitchFamily="50" charset="-128"/>
              </a:rPr>
              <a:t>最先端技術等</a:t>
            </a:r>
            <a:r>
              <a:rPr kumimoji="1" lang="ja-JP" altLang="en-US"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の実装化に向けた新事業共創ファームの運営等</a:t>
            </a:r>
            <a:endParaRPr kumimoji="1" lang="en-US" altLang="ja-JP" sz="13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1500"/>
              </a:lnSpc>
              <a:spcBef>
                <a:spcPts val="0"/>
              </a:spcBef>
              <a:spcAft>
                <a:spcPts val="600"/>
              </a:spcAft>
              <a:buClrTx/>
              <a:buSzTx/>
              <a:buFontTx/>
              <a:buNone/>
              <a:tabLst/>
              <a:defRPr/>
            </a:pPr>
            <a:endParaRPr kumimoji="1"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244DF6A9-7593-1E95-2138-275EF1AD628D}"/>
              </a:ext>
            </a:extLst>
          </p:cNvPr>
          <p:cNvSpPr txBox="1"/>
          <p:nvPr/>
        </p:nvSpPr>
        <p:spPr>
          <a:xfrm>
            <a:off x="6088051" y="2817006"/>
            <a:ext cx="4331215" cy="1797405"/>
          </a:xfrm>
          <a:prstGeom prst="rect">
            <a:avLst/>
          </a:prstGeom>
          <a:solidFill>
            <a:schemeClr val="bg1"/>
          </a:solidFill>
          <a:ln>
            <a:solidFill>
              <a:schemeClr val="accent1">
                <a:shade val="50000"/>
              </a:schemeClr>
            </a:solidFill>
          </a:ln>
        </p:spPr>
        <p:txBody>
          <a:bodyPr wrap="square" rtlCol="0" anchor="t">
            <a:noAutofit/>
          </a:bodyPr>
          <a:lstStyle/>
          <a:p>
            <a:pPr marL="0" marR="0" lvl="0" indent="0" algn="ctr" defTabSz="457200" rtl="0" eaLnBrk="1" fontAlgn="auto" latinLnBrk="0" hangingPunct="1">
              <a:lnSpc>
                <a:spcPts val="1500"/>
              </a:lnSpc>
              <a:spcBef>
                <a:spcPts val="0"/>
              </a:spcBef>
              <a:spcAft>
                <a:spcPts val="600"/>
              </a:spcAft>
              <a:buClrTx/>
              <a:buSzTx/>
              <a:buFontTx/>
              <a:buNone/>
              <a:tabLst/>
              <a:defRPr/>
            </a:pPr>
            <a:r>
              <a:rPr kumimoji="1"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ディープテック・エコシステム構築による</a:t>
            </a:r>
            <a:br>
              <a:rPr lang="en-US" altLang="ja-JP" sz="1300" b="1" dirty="0">
                <a:latin typeface="BIZ UDPゴシック" panose="020B0400000000000000" pitchFamily="50" charset="-128"/>
                <a:ea typeface="BIZ UDPゴシック" panose="020B0400000000000000" pitchFamily="50" charset="-128"/>
              </a:rPr>
            </a:br>
            <a:r>
              <a:rPr kumimoji="1"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最先端技術</a:t>
            </a:r>
            <a:r>
              <a:rPr kumimoji="1" lang="ja-JP" altLang="en-US" sz="1300" b="1"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の</a:t>
            </a:r>
            <a:r>
              <a:rPr kumimoji="1"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実装推進</a:t>
            </a:r>
            <a:endParaRPr kumimoji="1"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ts val="1500"/>
              </a:lnSpc>
              <a:spcBef>
                <a:spcPts val="0"/>
              </a:spcBef>
              <a:spcAft>
                <a:spcPts val="60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スタートアップの持続的な創業・成長・社会実装の環境整備</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500"/>
              </a:lnSpc>
              <a:spcBef>
                <a:spcPts val="0"/>
              </a:spcBef>
              <a:spcAft>
                <a:spcPts val="60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A538AFC5-0AA9-F14A-BB11-3D7263A31329}"/>
              </a:ext>
            </a:extLst>
          </p:cNvPr>
          <p:cNvSpPr txBox="1"/>
          <p:nvPr/>
        </p:nvSpPr>
        <p:spPr>
          <a:xfrm>
            <a:off x="3332917" y="4153023"/>
            <a:ext cx="7015531" cy="396549"/>
          </a:xfrm>
          <a:prstGeom prst="rect">
            <a:avLst/>
          </a:prstGeom>
          <a:solidFill>
            <a:schemeClr val="bg1"/>
          </a:solidFill>
          <a:ln w="28575">
            <a:solidFill>
              <a:schemeClr val="tx1"/>
            </a:solidFill>
            <a:prstDash val="dash"/>
          </a:ln>
        </p:spPr>
        <p:txBody>
          <a:bodyPr wrap="square" rtlCol="0" anchor="ctr">
            <a:noAutofit/>
          </a:bodyPr>
          <a:lstStyle/>
          <a:p>
            <a:pPr defTabSz="457200">
              <a:lnSpc>
                <a:spcPts val="1500"/>
              </a:lnSpc>
              <a:spcAft>
                <a:spcPts val="600"/>
              </a:spcAft>
              <a:defRPr/>
            </a:pPr>
            <a:r>
              <a:rPr kumimoji="1" lang="ja-JP" altLang="en-US"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cs typeface="+mn-cs"/>
              </a:rPr>
              <a:t>　　ポスト</a:t>
            </a:r>
            <a:r>
              <a:rPr kumimoji="1" lang="en-US" altLang="ja-JP"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cs typeface="+mn-cs"/>
              </a:rPr>
              <a:t>GSE</a:t>
            </a:r>
            <a:r>
              <a:rPr kumimoji="1" lang="ja-JP" altLang="en-US"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cs typeface="+mn-cs"/>
              </a:rPr>
              <a:t>の開催</a:t>
            </a:r>
            <a:endParaRPr kumimoji="1" lang="ja-JP" altLang="en-US" sz="12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 name="矢印: 右 2">
            <a:extLst>
              <a:ext uri="{FF2B5EF4-FFF2-40B4-BE49-F238E27FC236}">
                <a16:creationId xmlns:a16="http://schemas.microsoft.com/office/drawing/2014/main" id="{51F8DE9B-CC2C-B2CF-E3CC-99EB3AEAEDFC}"/>
              </a:ext>
            </a:extLst>
          </p:cNvPr>
          <p:cNvSpPr/>
          <p:nvPr/>
        </p:nvSpPr>
        <p:spPr>
          <a:xfrm>
            <a:off x="5702743" y="2872727"/>
            <a:ext cx="396000" cy="447938"/>
          </a:xfrm>
          <a:prstGeom prst="rightArrow">
            <a:avLst>
              <a:gd name="adj1" fmla="val 50000"/>
              <a:gd name="adj2" fmla="val 5961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EB9FD04A-BB90-EA12-ECA2-6658726ACD58}"/>
              </a:ext>
            </a:extLst>
          </p:cNvPr>
          <p:cNvSpPr/>
          <p:nvPr/>
        </p:nvSpPr>
        <p:spPr>
          <a:xfrm>
            <a:off x="3186185" y="2487991"/>
            <a:ext cx="2475157" cy="345776"/>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プロジェクト①</a:t>
            </a:r>
            <a:endPar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68" name="楕円 67">
            <a:extLst>
              <a:ext uri="{FF2B5EF4-FFF2-40B4-BE49-F238E27FC236}">
                <a16:creationId xmlns:a16="http://schemas.microsoft.com/office/drawing/2014/main" id="{083D7339-76BC-85C4-035F-49453EB1EC36}"/>
              </a:ext>
            </a:extLst>
          </p:cNvPr>
          <p:cNvSpPr/>
          <p:nvPr/>
        </p:nvSpPr>
        <p:spPr>
          <a:xfrm>
            <a:off x="4567950" y="5726884"/>
            <a:ext cx="1249680" cy="682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企業</a:t>
            </a:r>
            <a:endPar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9" name="楕円 68">
            <a:extLst>
              <a:ext uri="{FF2B5EF4-FFF2-40B4-BE49-F238E27FC236}">
                <a16:creationId xmlns:a16="http://schemas.microsoft.com/office/drawing/2014/main" id="{63B57C3F-353F-1E79-92E3-78086E4B4A64}"/>
              </a:ext>
            </a:extLst>
          </p:cNvPr>
          <p:cNvSpPr/>
          <p:nvPr/>
        </p:nvSpPr>
        <p:spPr>
          <a:xfrm>
            <a:off x="6213880" y="5736309"/>
            <a:ext cx="1249680" cy="682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投資家</a:t>
            </a:r>
            <a:endPar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0" name="楕円 69">
            <a:extLst>
              <a:ext uri="{FF2B5EF4-FFF2-40B4-BE49-F238E27FC236}">
                <a16:creationId xmlns:a16="http://schemas.microsoft.com/office/drawing/2014/main" id="{71E20E69-EBF6-FAD0-D754-FB33C41786F7}"/>
              </a:ext>
            </a:extLst>
          </p:cNvPr>
          <p:cNvSpPr/>
          <p:nvPr/>
        </p:nvSpPr>
        <p:spPr>
          <a:xfrm>
            <a:off x="7859810" y="5726884"/>
            <a:ext cx="1249680" cy="682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大学</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研究機関</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1" name="楕円 70">
            <a:extLst>
              <a:ext uri="{FF2B5EF4-FFF2-40B4-BE49-F238E27FC236}">
                <a16:creationId xmlns:a16="http://schemas.microsoft.com/office/drawing/2014/main" id="{5D8A6CB1-6EF7-1D28-40A5-8E8952C7E4AE}"/>
              </a:ext>
            </a:extLst>
          </p:cNvPr>
          <p:cNvSpPr/>
          <p:nvPr/>
        </p:nvSpPr>
        <p:spPr>
          <a:xfrm>
            <a:off x="9471411" y="5736309"/>
            <a:ext cx="1249680" cy="682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行政</a:t>
            </a:r>
            <a:endPar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74" name="Picture 10" descr="リーダー – SILHOUETTE DESIGN">
            <a:extLst>
              <a:ext uri="{FF2B5EF4-FFF2-40B4-BE49-F238E27FC236}">
                <a16:creationId xmlns:a16="http://schemas.microsoft.com/office/drawing/2014/main" id="{96050356-BAD1-E6D4-5C4A-A63D5DAF6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007" y="1161568"/>
            <a:ext cx="522785" cy="401251"/>
          </a:xfrm>
          <a:prstGeom prst="rect">
            <a:avLst/>
          </a:prstGeom>
          <a:noFill/>
          <a:extLst>
            <a:ext uri="{909E8E84-426E-40DD-AFC4-6F175D3DCCD1}">
              <a14:hiddenFill xmlns:a14="http://schemas.microsoft.com/office/drawing/2010/main">
                <a:solidFill>
                  <a:srgbClr val="FFFFFF"/>
                </a:solidFill>
              </a14:hiddenFill>
            </a:ext>
          </a:extLst>
        </p:spPr>
      </p:pic>
      <p:sp>
        <p:nvSpPr>
          <p:cNvPr id="81" name="矢印: 右 80">
            <a:extLst>
              <a:ext uri="{FF2B5EF4-FFF2-40B4-BE49-F238E27FC236}">
                <a16:creationId xmlns:a16="http://schemas.microsoft.com/office/drawing/2014/main" id="{588CB4AF-D5F0-9FBF-4FB6-3C033C1BFBA9}"/>
              </a:ext>
            </a:extLst>
          </p:cNvPr>
          <p:cNvSpPr/>
          <p:nvPr/>
        </p:nvSpPr>
        <p:spPr>
          <a:xfrm rot="5400000">
            <a:off x="8058630" y="1559887"/>
            <a:ext cx="738727" cy="1073383"/>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2" name="テキスト ボックス 81">
            <a:extLst>
              <a:ext uri="{FF2B5EF4-FFF2-40B4-BE49-F238E27FC236}">
                <a16:creationId xmlns:a16="http://schemas.microsoft.com/office/drawing/2014/main" id="{617300D4-030F-E657-7847-66475FBEE813}"/>
              </a:ext>
            </a:extLst>
          </p:cNvPr>
          <p:cNvSpPr txBox="1"/>
          <p:nvPr/>
        </p:nvSpPr>
        <p:spPr>
          <a:xfrm>
            <a:off x="8172068" y="1759437"/>
            <a:ext cx="8434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指導</a:t>
            </a:r>
            <a:endPar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助言</a:t>
            </a:r>
          </a:p>
        </p:txBody>
      </p:sp>
      <p:sp>
        <p:nvSpPr>
          <p:cNvPr id="67" name="正方形/長方形 66">
            <a:extLst>
              <a:ext uri="{FF2B5EF4-FFF2-40B4-BE49-F238E27FC236}">
                <a16:creationId xmlns:a16="http://schemas.microsoft.com/office/drawing/2014/main" id="{26C278E6-465C-16E8-1541-E2E07662B4D4}"/>
              </a:ext>
            </a:extLst>
          </p:cNvPr>
          <p:cNvSpPr/>
          <p:nvPr/>
        </p:nvSpPr>
        <p:spPr>
          <a:xfrm>
            <a:off x="6091127" y="2479581"/>
            <a:ext cx="4339189" cy="355935"/>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marR="0" lvl="0" indent="-176213"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プロジェクト②</a:t>
            </a:r>
            <a:endParaRPr kumimoji="1" lang="en-US" altLang="ja-JP"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5713A75E-6038-1615-E6B5-28D2A9B73590}"/>
              </a:ext>
            </a:extLst>
          </p:cNvPr>
          <p:cNvSpPr txBox="1"/>
          <p:nvPr/>
        </p:nvSpPr>
        <p:spPr>
          <a:xfrm>
            <a:off x="2757877" y="1723474"/>
            <a:ext cx="400110" cy="302673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参加・連携の働きかけ、指導、助言</a:t>
            </a:r>
            <a:endParaRPr kumimoji="1"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7" name="矢印: 右 86">
            <a:extLst>
              <a:ext uri="{FF2B5EF4-FFF2-40B4-BE49-F238E27FC236}">
                <a16:creationId xmlns:a16="http://schemas.microsoft.com/office/drawing/2014/main" id="{E87973F2-C027-9876-2118-463D62296498}"/>
              </a:ext>
            </a:extLst>
          </p:cNvPr>
          <p:cNvSpPr/>
          <p:nvPr/>
        </p:nvSpPr>
        <p:spPr>
          <a:xfrm rot="16200000">
            <a:off x="7875473" y="4349995"/>
            <a:ext cx="653886" cy="1230255"/>
          </a:xfrm>
          <a:prstGeom prst="rightArrow">
            <a:avLst>
              <a:gd name="adj1" fmla="val 50000"/>
              <a:gd name="adj2"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8" name="矢印: 右 87">
            <a:extLst>
              <a:ext uri="{FF2B5EF4-FFF2-40B4-BE49-F238E27FC236}">
                <a16:creationId xmlns:a16="http://schemas.microsoft.com/office/drawing/2014/main" id="{5C53D084-4429-3D90-E79E-0C3AF086083B}"/>
              </a:ext>
            </a:extLst>
          </p:cNvPr>
          <p:cNvSpPr/>
          <p:nvPr/>
        </p:nvSpPr>
        <p:spPr>
          <a:xfrm rot="16200000">
            <a:off x="4077488" y="4343228"/>
            <a:ext cx="653888" cy="1230255"/>
          </a:xfrm>
          <a:prstGeom prst="rightArrow">
            <a:avLst>
              <a:gd name="adj1" fmla="val 50000"/>
              <a:gd name="adj2"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BBEFED3E-7E6B-1ECF-F878-935E9F718B2F}"/>
              </a:ext>
            </a:extLst>
          </p:cNvPr>
          <p:cNvSpPr txBox="1"/>
          <p:nvPr/>
        </p:nvSpPr>
        <p:spPr>
          <a:xfrm>
            <a:off x="4138050" y="4767241"/>
            <a:ext cx="8434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参加</a:t>
            </a:r>
            <a:endParaRPr kumimoji="1" lang="en-US" altLang="ja-JP"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連携</a:t>
            </a:r>
            <a:endParaRPr kumimoji="1" lang="en-US" altLang="ja-JP"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C227F8D6-FDBD-1F8C-8365-256821B450F9}"/>
              </a:ext>
            </a:extLst>
          </p:cNvPr>
          <p:cNvSpPr txBox="1"/>
          <p:nvPr/>
        </p:nvSpPr>
        <p:spPr>
          <a:xfrm>
            <a:off x="7940836" y="4763349"/>
            <a:ext cx="8434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参加</a:t>
            </a:r>
            <a:endParaRPr kumimoji="1" lang="en-US" altLang="ja-JP"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連携</a:t>
            </a:r>
            <a:endParaRPr kumimoji="1" lang="en-US" altLang="ja-JP"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89" name="テキスト ボックス 88">
            <a:extLst>
              <a:ext uri="{FF2B5EF4-FFF2-40B4-BE49-F238E27FC236}">
                <a16:creationId xmlns:a16="http://schemas.microsoft.com/office/drawing/2014/main" id="{01CE1CCC-784F-499A-2BB5-D4D2CF14849B}"/>
              </a:ext>
            </a:extLst>
          </p:cNvPr>
          <p:cNvSpPr txBox="1"/>
          <p:nvPr/>
        </p:nvSpPr>
        <p:spPr>
          <a:xfrm>
            <a:off x="3205754" y="5416120"/>
            <a:ext cx="6931473" cy="305377"/>
          </a:xfrm>
          <a:prstGeom prst="rect">
            <a:avLst/>
          </a:prstGeom>
          <a:noFill/>
        </p:spPr>
        <p:txBody>
          <a:bodyPr wrap="square" rtlCol="0" anchor="ctr" anchorCtr="0">
            <a:noAutofit/>
          </a:bodyPr>
          <a:lstStyle/>
          <a:p>
            <a:pPr marL="0" marR="0" lvl="0" indent="0" algn="ctr" defTabSz="457200" rtl="0" eaLnBrk="1" fontAlgn="auto" latinLnBrk="0" hangingPunct="1">
              <a:lnSpc>
                <a:spcPts val="1300"/>
              </a:lnSpc>
              <a:spcBef>
                <a:spcPts val="0"/>
              </a:spcBef>
              <a:spcAft>
                <a:spcPts val="60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エコシステムのプレーヤー</a:t>
            </a:r>
            <a:endParaRPr kumimoji="1"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矢印: 右 53">
            <a:extLst>
              <a:ext uri="{FF2B5EF4-FFF2-40B4-BE49-F238E27FC236}">
                <a16:creationId xmlns:a16="http://schemas.microsoft.com/office/drawing/2014/main" id="{913362C9-EFA2-E5C7-14C3-1C20A196D6C0}"/>
              </a:ext>
            </a:extLst>
          </p:cNvPr>
          <p:cNvSpPr/>
          <p:nvPr/>
        </p:nvSpPr>
        <p:spPr>
          <a:xfrm flipH="1">
            <a:off x="5661342" y="3440918"/>
            <a:ext cx="396000" cy="447938"/>
          </a:xfrm>
          <a:prstGeom prst="rightArrow">
            <a:avLst>
              <a:gd name="adj1" fmla="val 50000"/>
              <a:gd name="adj2" fmla="val 5517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正方形/長方形 37">
            <a:extLst>
              <a:ext uri="{FF2B5EF4-FFF2-40B4-BE49-F238E27FC236}">
                <a16:creationId xmlns:a16="http://schemas.microsoft.com/office/drawing/2014/main" id="{5E9B7E5E-4AE5-CD57-20EF-784452DCA61C}"/>
              </a:ext>
            </a:extLst>
          </p:cNvPr>
          <p:cNvSpPr/>
          <p:nvPr/>
        </p:nvSpPr>
        <p:spPr>
          <a:xfrm>
            <a:off x="11428487" y="957310"/>
            <a:ext cx="686804" cy="5584249"/>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176213" marR="0" lvl="0" indent="-176213"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万博で披露・発信された最先端技術等をはじめディープテックの継続的な実装化</a:t>
            </a:r>
          </a:p>
        </p:txBody>
      </p:sp>
      <p:sp>
        <p:nvSpPr>
          <p:cNvPr id="43" name="正方形/長方形 42">
            <a:extLst>
              <a:ext uri="{FF2B5EF4-FFF2-40B4-BE49-F238E27FC236}">
                <a16:creationId xmlns:a16="http://schemas.microsoft.com/office/drawing/2014/main" id="{503A0BB5-6C3D-EDDD-3FB5-307B68E44F40}"/>
              </a:ext>
            </a:extLst>
          </p:cNvPr>
          <p:cNvSpPr/>
          <p:nvPr/>
        </p:nvSpPr>
        <p:spPr>
          <a:xfrm>
            <a:off x="100668" y="825744"/>
            <a:ext cx="2221212" cy="5697891"/>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R="0" lvl="0"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ディープテックエコシステムの形成に向けた課題</a:t>
            </a:r>
            <a:endPar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176213" marR="0" lvl="0" indent="-176213" defTabSz="457200" rtl="0" eaLnBrk="1" fontAlgn="auto" latinLnBrk="0" hangingPunct="1">
              <a:lnSpc>
                <a:spcPct val="100000"/>
              </a:lnSpc>
              <a:spcBef>
                <a:spcPts val="0"/>
              </a:spcBef>
              <a:spcAft>
                <a:spcPts val="0"/>
              </a:spcAft>
              <a:buClrTx/>
              <a:buSzTx/>
              <a:buFontTx/>
              <a:buNone/>
              <a:tabLst/>
              <a:defRPr/>
            </a:pPr>
            <a:endParaRPr lang="en-US" altLang="ja-JP" sz="1600" b="1" dirty="0">
              <a:solidFill>
                <a:prstClr val="white"/>
              </a:solidFill>
              <a:latin typeface="BIZ UDPゴシック" panose="020B0400000000000000" pitchFamily="50" charset="-128"/>
              <a:ea typeface="BIZ UDPゴシック" panose="020B0400000000000000" pitchFamily="50" charset="-128"/>
            </a:endParaRPr>
          </a:p>
          <a:p>
            <a:pPr marL="176213" marR="0" lvl="0" indent="-176213"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600" b="1" dirty="0">
                <a:solidFill>
                  <a:prstClr val="white"/>
                </a:solidFill>
                <a:latin typeface="BIZ UDPゴシック" panose="020B0400000000000000" pitchFamily="50" charset="-128"/>
                <a:ea typeface="BIZ UDPゴシック" panose="020B0400000000000000" pitchFamily="50" charset="-128"/>
              </a:rPr>
              <a:t>有望なディープテックシーズの発掘</a:t>
            </a:r>
            <a:endParaRPr lang="en-US" altLang="ja-JP" sz="1600" b="1" dirty="0">
              <a:solidFill>
                <a:prstClr val="white"/>
              </a:solidFill>
              <a:latin typeface="BIZ UDPゴシック" panose="020B0400000000000000" pitchFamily="50" charset="-128"/>
              <a:ea typeface="BIZ UDPゴシック" panose="020B0400000000000000" pitchFamily="50" charset="-128"/>
            </a:endParaRPr>
          </a:p>
          <a:p>
            <a:pPr marL="176213" marR="0" lvl="0" indent="-176213"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大企業・中堅企業など多様な主体との共創・協業、グローバルな連携・協業</a:t>
            </a:r>
            <a:endPar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176213" marR="0" lvl="0" indent="-176213"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600" b="1" dirty="0">
                <a:solidFill>
                  <a:prstClr val="white"/>
                </a:solidFill>
                <a:latin typeface="BIZ UDPゴシック" panose="020B0400000000000000" pitchFamily="50" charset="-128"/>
                <a:ea typeface="BIZ UDPゴシック" panose="020B0400000000000000" pitchFamily="50" charset="-128"/>
              </a:rPr>
              <a:t>大阪関西におけるディープテックの魅力・ポテンシャル発信</a:t>
            </a:r>
            <a:endParaRPr lang="en-US" altLang="ja-JP" sz="1600" b="1" dirty="0">
              <a:solidFill>
                <a:prstClr val="white"/>
              </a:solidFill>
              <a:latin typeface="BIZ UDPゴシック" panose="020B0400000000000000" pitchFamily="50" charset="-128"/>
              <a:ea typeface="BIZ UDPゴシック" panose="020B0400000000000000" pitchFamily="50" charset="-128"/>
            </a:endParaRPr>
          </a:p>
          <a:p>
            <a:pPr marL="176213" marR="0" lvl="0" indent="-176213"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600" b="1" dirty="0">
                <a:solidFill>
                  <a:prstClr val="white"/>
                </a:solidFill>
                <a:latin typeface="BIZ UDPゴシック" panose="020B0400000000000000" pitchFamily="50" charset="-128"/>
                <a:ea typeface="BIZ UDPゴシック" panose="020B0400000000000000" pitchFamily="50" charset="-128"/>
              </a:rPr>
              <a:t>実証の場の整備</a:t>
            </a:r>
            <a:endParaRPr lang="en-US" altLang="ja-JP" sz="1600" b="1" dirty="0">
              <a:solidFill>
                <a:prstClr val="white"/>
              </a:solidFill>
              <a:latin typeface="BIZ UDPゴシック" panose="020B0400000000000000" pitchFamily="50" charset="-128"/>
              <a:ea typeface="BIZ UDPゴシック" panose="020B0400000000000000" pitchFamily="50" charset="-128"/>
            </a:endParaRPr>
          </a:p>
          <a:p>
            <a:pPr marL="176213" marR="0" lvl="0" indent="-176213"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600" b="1" dirty="0">
                <a:solidFill>
                  <a:prstClr val="white"/>
                </a:solidFill>
                <a:latin typeface="BIZ UDPゴシック" panose="020B0400000000000000" pitchFamily="50" charset="-128"/>
                <a:ea typeface="BIZ UDPゴシック" panose="020B0400000000000000" pitchFamily="50" charset="-128"/>
              </a:rPr>
              <a:t>経営人材の不足解消</a:t>
            </a:r>
            <a:endParaRPr lang="en-US" altLang="ja-JP" sz="1600" b="1" dirty="0">
              <a:solidFill>
                <a:prstClr val="white"/>
              </a:solidFill>
              <a:latin typeface="BIZ UDPゴシック" panose="020B0400000000000000" pitchFamily="50" charset="-128"/>
              <a:ea typeface="BIZ UDPゴシック" panose="020B0400000000000000" pitchFamily="50" charset="-128"/>
            </a:endParaRPr>
          </a:p>
          <a:p>
            <a:pPr marL="176213" marR="0" lvl="0" indent="-176213"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176213" marR="0" lvl="0" indent="-176213" defTabSz="4572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BIZ UDPゴシック" panose="020B0400000000000000" pitchFamily="50" charset="-128"/>
                <a:ea typeface="BIZ UDPゴシック" panose="020B0400000000000000" pitchFamily="50" charset="-128"/>
              </a:rPr>
              <a:t>（中長期課題）</a:t>
            </a:r>
            <a:endParaRPr lang="en-US" altLang="ja-JP" sz="1600" b="1" dirty="0">
              <a:solidFill>
                <a:prstClr val="white"/>
              </a:solidFill>
              <a:latin typeface="BIZ UDPゴシック" panose="020B0400000000000000" pitchFamily="50" charset="-128"/>
              <a:ea typeface="BIZ UDPゴシック" panose="020B0400000000000000" pitchFamily="50" charset="-128"/>
            </a:endParaRPr>
          </a:p>
          <a:p>
            <a:pPr marL="176213" marR="0" lvl="0" indent="-176213"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600" b="1" dirty="0">
                <a:solidFill>
                  <a:prstClr val="white"/>
                </a:solidFill>
                <a:latin typeface="BIZ UDPゴシック" panose="020B0400000000000000" pitchFamily="50" charset="-128"/>
                <a:ea typeface="BIZ UDPゴシック" panose="020B0400000000000000" pitchFamily="50" charset="-128"/>
              </a:rPr>
              <a:t>超長期的資金の調達</a:t>
            </a:r>
            <a:endParaRPr lang="en-US" altLang="ja-JP" sz="1600" b="1" dirty="0">
              <a:solidFill>
                <a:prstClr val="white"/>
              </a:solidFill>
              <a:latin typeface="BIZ UDPゴシック" panose="020B0400000000000000" pitchFamily="50" charset="-128"/>
              <a:ea typeface="BIZ UDPゴシック" panose="020B0400000000000000" pitchFamily="50" charset="-128"/>
            </a:endParaRPr>
          </a:p>
          <a:p>
            <a:pPr marL="176213" marR="0" lvl="0" indent="-176213"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600" b="1" dirty="0">
                <a:solidFill>
                  <a:prstClr val="white"/>
                </a:solidFill>
                <a:latin typeface="BIZ UDPゴシック" panose="020B0400000000000000" pitchFamily="50" charset="-128"/>
                <a:ea typeface="BIZ UDPゴシック" panose="020B0400000000000000" pitchFamily="50" charset="-128"/>
              </a:rPr>
              <a:t>モデルとなる起業家の不足解消</a:t>
            </a:r>
            <a:endParaRPr lang="en-US" altLang="ja-JP" sz="1600" b="1" dirty="0">
              <a:solidFill>
                <a:prstClr val="white"/>
              </a:solidFill>
              <a:latin typeface="BIZ UDPゴシック" panose="020B0400000000000000" pitchFamily="50" charset="-128"/>
              <a:ea typeface="BIZ UDPゴシック" panose="020B0400000000000000" pitchFamily="50" charset="-128"/>
            </a:endParaRPr>
          </a:p>
        </p:txBody>
      </p:sp>
      <p:sp>
        <p:nvSpPr>
          <p:cNvPr id="2" name="二等辺三角形 1">
            <a:extLst>
              <a:ext uri="{FF2B5EF4-FFF2-40B4-BE49-F238E27FC236}">
                <a16:creationId xmlns:a16="http://schemas.microsoft.com/office/drawing/2014/main" id="{54A9FD1D-8683-7057-FC70-29C7644643D2}"/>
              </a:ext>
            </a:extLst>
          </p:cNvPr>
          <p:cNvSpPr/>
          <p:nvPr/>
        </p:nvSpPr>
        <p:spPr>
          <a:xfrm rot="5400000">
            <a:off x="9978140" y="3651746"/>
            <a:ext cx="2428475" cy="23142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a:extLst>
              <a:ext uri="{FF2B5EF4-FFF2-40B4-BE49-F238E27FC236}">
                <a16:creationId xmlns:a16="http://schemas.microsoft.com/office/drawing/2014/main" id="{E0E83DB6-AA5F-F895-C3A3-BFEC46F69445}"/>
              </a:ext>
            </a:extLst>
          </p:cNvPr>
          <p:cNvSpPr/>
          <p:nvPr/>
        </p:nvSpPr>
        <p:spPr>
          <a:xfrm rot="5400000">
            <a:off x="1361938" y="3599369"/>
            <a:ext cx="2428475" cy="23142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9D2DF1DC-8D8D-9C0A-AAA6-D5DB58A2812D}"/>
              </a:ext>
            </a:extLst>
          </p:cNvPr>
          <p:cNvSpPr/>
          <p:nvPr/>
        </p:nvSpPr>
        <p:spPr>
          <a:xfrm>
            <a:off x="3820258" y="3803034"/>
            <a:ext cx="1332065" cy="288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ysClr val="windowText" lastClr="000000"/>
                </a:solidFill>
                <a:latin typeface="BIZ UDPゴシック" panose="020B0400000000000000" pitchFamily="50" charset="-128"/>
                <a:ea typeface="BIZ UDPゴシック" panose="020B0400000000000000" pitchFamily="50" charset="-128"/>
              </a:rPr>
              <a:t>実証の場の整備</a:t>
            </a:r>
          </a:p>
        </p:txBody>
      </p:sp>
      <p:sp>
        <p:nvSpPr>
          <p:cNvPr id="45" name="四角形: 角を丸くする 44">
            <a:extLst>
              <a:ext uri="{FF2B5EF4-FFF2-40B4-BE49-F238E27FC236}">
                <a16:creationId xmlns:a16="http://schemas.microsoft.com/office/drawing/2014/main" id="{6D58647B-A8B7-8387-91A1-CFDF20A4A51C}"/>
              </a:ext>
            </a:extLst>
          </p:cNvPr>
          <p:cNvSpPr/>
          <p:nvPr/>
        </p:nvSpPr>
        <p:spPr>
          <a:xfrm>
            <a:off x="6554742" y="3720826"/>
            <a:ext cx="1132127" cy="288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ysClr val="windowText" lastClr="000000"/>
                </a:solidFill>
                <a:latin typeface="BIZ UDPゴシック" panose="020B0400000000000000" pitchFamily="50" charset="-128"/>
                <a:ea typeface="BIZ UDPゴシック" panose="020B0400000000000000" pitchFamily="50" charset="-128"/>
              </a:rPr>
              <a:t>シーズの発掘</a:t>
            </a:r>
          </a:p>
        </p:txBody>
      </p:sp>
      <p:sp>
        <p:nvSpPr>
          <p:cNvPr id="46" name="四角形: 角を丸くする 45">
            <a:extLst>
              <a:ext uri="{FF2B5EF4-FFF2-40B4-BE49-F238E27FC236}">
                <a16:creationId xmlns:a16="http://schemas.microsoft.com/office/drawing/2014/main" id="{3988BDE1-EE7C-05C0-C8C2-C43FE1D38865}"/>
              </a:ext>
            </a:extLst>
          </p:cNvPr>
          <p:cNvSpPr/>
          <p:nvPr/>
        </p:nvSpPr>
        <p:spPr>
          <a:xfrm>
            <a:off x="8257633" y="3738543"/>
            <a:ext cx="1819897" cy="288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ysClr val="windowText" lastClr="000000"/>
                </a:solidFill>
                <a:latin typeface="BIZ UDPゴシック" panose="020B0400000000000000" pitchFamily="50" charset="-128"/>
                <a:ea typeface="BIZ UDPゴシック" panose="020B0400000000000000" pitchFamily="50" charset="-128"/>
              </a:rPr>
              <a:t>経営人材の不足解消</a:t>
            </a:r>
          </a:p>
        </p:txBody>
      </p:sp>
      <p:sp>
        <p:nvSpPr>
          <p:cNvPr id="49" name="四角形: 角を丸くする 48">
            <a:extLst>
              <a:ext uri="{FF2B5EF4-FFF2-40B4-BE49-F238E27FC236}">
                <a16:creationId xmlns:a16="http://schemas.microsoft.com/office/drawing/2014/main" id="{1F4EDDCA-31CC-2334-E86F-93FA3830604C}"/>
              </a:ext>
            </a:extLst>
          </p:cNvPr>
          <p:cNvSpPr/>
          <p:nvPr/>
        </p:nvSpPr>
        <p:spPr>
          <a:xfrm>
            <a:off x="5228823" y="4198290"/>
            <a:ext cx="1845541" cy="288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ysClr val="windowText" lastClr="000000"/>
                </a:solidFill>
                <a:latin typeface="BIZ UDPゴシック" panose="020B0400000000000000" pitchFamily="50" charset="-128"/>
                <a:ea typeface="BIZ UDPゴシック" panose="020B0400000000000000" pitchFamily="50" charset="-128"/>
              </a:rPr>
              <a:t>グローバルな連携・協業</a:t>
            </a:r>
          </a:p>
        </p:txBody>
      </p:sp>
      <p:sp>
        <p:nvSpPr>
          <p:cNvPr id="51" name="四角形: 角を丸くする 50">
            <a:extLst>
              <a:ext uri="{FF2B5EF4-FFF2-40B4-BE49-F238E27FC236}">
                <a16:creationId xmlns:a16="http://schemas.microsoft.com/office/drawing/2014/main" id="{AA7E1AE3-4DB1-516A-F738-EAE40AE06E74}"/>
              </a:ext>
            </a:extLst>
          </p:cNvPr>
          <p:cNvSpPr/>
          <p:nvPr/>
        </p:nvSpPr>
        <p:spPr>
          <a:xfrm>
            <a:off x="7222045" y="4203486"/>
            <a:ext cx="2915182" cy="288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ディープテックの魅力・ポテンシャル発信</a:t>
            </a:r>
          </a:p>
        </p:txBody>
      </p:sp>
      <p:sp>
        <p:nvSpPr>
          <p:cNvPr id="55" name="四角形: 角を丸くする 54">
            <a:extLst>
              <a:ext uri="{FF2B5EF4-FFF2-40B4-BE49-F238E27FC236}">
                <a16:creationId xmlns:a16="http://schemas.microsoft.com/office/drawing/2014/main" id="{6C3BF9BD-A3B8-C2A1-D391-5B95FE945530}"/>
              </a:ext>
            </a:extLst>
          </p:cNvPr>
          <p:cNvSpPr/>
          <p:nvPr/>
        </p:nvSpPr>
        <p:spPr>
          <a:xfrm>
            <a:off x="3470342" y="3479458"/>
            <a:ext cx="2016378" cy="288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ysClr val="windowText" lastClr="000000"/>
                </a:solidFill>
                <a:latin typeface="BIZ UDPゴシック" panose="020B0400000000000000" pitchFamily="50" charset="-128"/>
                <a:ea typeface="BIZ UDPゴシック" panose="020B0400000000000000" pitchFamily="50" charset="-128"/>
              </a:rPr>
              <a:t>多様な主体との共創・協業</a:t>
            </a:r>
          </a:p>
        </p:txBody>
      </p:sp>
      <p:sp>
        <p:nvSpPr>
          <p:cNvPr id="56" name="テキスト ボックス 55">
            <a:extLst>
              <a:ext uri="{FF2B5EF4-FFF2-40B4-BE49-F238E27FC236}">
                <a16:creationId xmlns:a16="http://schemas.microsoft.com/office/drawing/2014/main" id="{BD1DFDDB-0FA1-FBBF-0A9D-F8B955A31BBA}"/>
              </a:ext>
            </a:extLst>
          </p:cNvPr>
          <p:cNvSpPr txBox="1"/>
          <p:nvPr/>
        </p:nvSpPr>
        <p:spPr>
          <a:xfrm>
            <a:off x="10488948" y="1719224"/>
            <a:ext cx="400110" cy="302673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参加・連携の働きかけ、指導、助言</a:t>
            </a:r>
            <a:endParaRPr kumimoji="1" lang="en-US" altLang="ja-JP"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E3D84DB-6883-0AC3-113A-AEEA29B06FC1}"/>
              </a:ext>
            </a:extLst>
          </p:cNvPr>
          <p:cNvSpPr txBox="1"/>
          <p:nvPr/>
        </p:nvSpPr>
        <p:spPr>
          <a:xfrm>
            <a:off x="353642" y="-209675"/>
            <a:ext cx="11718196" cy="790473"/>
          </a:xfrm>
          <a:prstGeom prst="rect">
            <a:avLst/>
          </a:prstGeom>
          <a:noFill/>
        </p:spPr>
        <p:txBody>
          <a:bodyPr wrap="square" rtlCol="0" anchor="ctr" anchorCtr="0">
            <a:spAutoFit/>
          </a:bodyPr>
          <a:lstStyle/>
          <a:p>
            <a:pPr>
              <a:lnSpc>
                <a:spcPct val="200000"/>
              </a:lnSpc>
              <a:defRPr/>
            </a:pPr>
            <a:r>
              <a:rPr lang="ja-JP" altLang="en-US" sz="2800" b="1" spc="100" dirty="0">
                <a:latin typeface="BIZ UDPゴシック" panose="020B0400000000000000" pitchFamily="50" charset="-128"/>
                <a:ea typeface="BIZ UDPゴシック" panose="020B0400000000000000" pitchFamily="50" charset="-128"/>
              </a:rPr>
              <a:t>スタートアップ（全体像）</a:t>
            </a:r>
            <a:endParaRPr lang="en-US" altLang="ja-JP" sz="2800" b="1" spc="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7696053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3338</Words>
  <Application>Microsoft Office PowerPoint</Application>
  <PresentationFormat>ワイド画面</PresentationFormat>
  <Paragraphs>413</Paragraphs>
  <Slides>11</Slides>
  <Notes>11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11</vt:i4>
      </vt:variant>
    </vt:vector>
  </HeadingPairs>
  <TitlesOfParts>
    <vt:vector size="22" baseType="lpstr">
      <vt:lpstr>BIZ UDPゴシック</vt:lpstr>
      <vt:lpstr>BIZ UDゴシック</vt:lpstr>
      <vt:lpstr>Meiryo UI</vt:lpstr>
      <vt:lpstr>游ゴシック</vt:lpstr>
      <vt:lpstr>游ゴシック Light</vt:lpstr>
      <vt:lpstr>Arial</vt:lpstr>
      <vt:lpstr>Arial</vt:lpstr>
      <vt:lpstr>Calibri</vt:lpstr>
      <vt:lpstr>Segoe UI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2026-06-05T08:57:19Z</dcterms:modified>
</cp:coreProperties>
</file>