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7" r:id="rId1"/>
  </p:sldMasterIdLst>
  <p:notesMasterIdLst>
    <p:notesMasterId r:id="rId30"/>
  </p:notesMasterIdLst>
  <p:sldIdLst>
    <p:sldId id="277" r:id="rId2"/>
    <p:sldId id="280" r:id="rId3"/>
    <p:sldId id="301" r:id="rId4"/>
    <p:sldId id="300" r:id="rId5"/>
    <p:sldId id="290" r:id="rId6"/>
    <p:sldId id="279" r:id="rId7"/>
    <p:sldId id="282" r:id="rId8"/>
    <p:sldId id="283" r:id="rId9"/>
    <p:sldId id="284" r:id="rId10"/>
    <p:sldId id="286" r:id="rId11"/>
    <p:sldId id="287" r:id="rId12"/>
    <p:sldId id="288" r:id="rId13"/>
    <p:sldId id="291" r:id="rId14"/>
    <p:sldId id="292" r:id="rId15"/>
    <p:sldId id="293" r:id="rId16"/>
    <p:sldId id="294" r:id="rId17"/>
    <p:sldId id="295" r:id="rId18"/>
    <p:sldId id="296" r:id="rId19"/>
    <p:sldId id="297" r:id="rId20"/>
    <p:sldId id="306" r:id="rId21"/>
    <p:sldId id="307" r:id="rId22"/>
    <p:sldId id="298" r:id="rId23"/>
    <p:sldId id="304" r:id="rId24"/>
    <p:sldId id="308" r:id="rId25"/>
    <p:sldId id="305" r:id="rId26"/>
    <p:sldId id="309" r:id="rId27"/>
    <p:sldId id="302" r:id="rId28"/>
    <p:sldId id="303" r:id="rId29"/>
  </p:sldIdLst>
  <p:sldSz cx="9906000" cy="6858000" type="A4"/>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6AE9FDBE-A1B4-4D86-A9C8-C66F71F6DDAE}">
          <p14:sldIdLst>
            <p14:sldId id="277"/>
            <p14:sldId id="280"/>
            <p14:sldId id="301"/>
            <p14:sldId id="300"/>
            <p14:sldId id="290"/>
            <p14:sldId id="279"/>
            <p14:sldId id="282"/>
            <p14:sldId id="283"/>
            <p14:sldId id="284"/>
            <p14:sldId id="286"/>
            <p14:sldId id="287"/>
            <p14:sldId id="288"/>
            <p14:sldId id="291"/>
            <p14:sldId id="292"/>
            <p14:sldId id="293"/>
            <p14:sldId id="294"/>
            <p14:sldId id="295"/>
            <p14:sldId id="296"/>
            <p14:sldId id="297"/>
            <p14:sldId id="306"/>
            <p14:sldId id="307"/>
            <p14:sldId id="298"/>
            <p14:sldId id="304"/>
            <p14:sldId id="308"/>
            <p14:sldId id="305"/>
            <p14:sldId id="309"/>
            <p14:sldId id="302"/>
            <p14:sldId id="303"/>
          </p14:sldIdLst>
        </p14:section>
      </p14:sectionLst>
    </p:ex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DB0910D-08A4-F308-E81E-F05FCF52C787}" name="佐々　慎悟" initials="慎佐" userId="S::SasaSi@lan.pref.osaka.jp::0e601494-4cd5-4fa4-9bbf-c4b22fa5c5b1" providerId="AD"/>
  <p188:author id="{70749876-5B98-57AD-D49B-C4FDC9C1D870}" name="博紀 野中" initials="博野" userId="5e6f96e928d5535c" providerId="Windows Live"/>
  <p188:author id="{7D037ECA-570E-1BF0-55DB-491ACD4741F0}" name="野中　博紀" initials="博野" userId="S::NonakaH@lan.pref.osaka.jp::cba0a129-8c45-4852-9bc7-a222e7e8c1c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1C4"/>
    <a:srgbClr val="FFCE3C"/>
    <a:srgbClr val="CFAFE7"/>
    <a:srgbClr val="1261A0"/>
    <a:srgbClr val="E87812"/>
    <a:srgbClr val="EC5602"/>
    <a:srgbClr val="A94F00"/>
    <a:srgbClr val="ED0000"/>
    <a:srgbClr val="EDE7F6"/>
    <a:srgbClr val="B482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B49E3A8-F44D-4A5D-A054-3280B4531FD1}" v="1" dt="2026-08-28T00:54:16.4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4" autoAdjust="0"/>
    <p:restoredTop sz="94683" autoAdjust="0"/>
  </p:normalViewPr>
  <p:slideViewPr>
    <p:cSldViewPr snapToGrid="0" showGuides="1">
      <p:cViewPr varScale="1">
        <p:scale>
          <a:sx n="90" d="100"/>
          <a:sy n="90" d="100"/>
        </p:scale>
        <p:origin x="1003" y="67"/>
      </p:cViewPr>
      <p:guideLst>
        <p:guide orient="horz" pos="2160"/>
        <p:guide pos="312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410170B7-4AA3-45A6-B4FE-D1C97B94CACC}" type="datetimeFigureOut">
              <a:rPr kumimoji="1" lang="ja-JP" altLang="en-US" smtClean="0"/>
              <a:t>2026/9/1</a:t>
            </a:fld>
            <a:endParaRPr kumimoji="1" lang="ja-JP" altLang="en-US"/>
          </a:p>
        </p:txBody>
      </p:sp>
      <p:sp>
        <p:nvSpPr>
          <p:cNvPr id="4" name="スライド イメージ プレースホルダー 3"/>
          <p:cNvSpPr>
            <a:spLocks noGrp="1" noRot="1" noChangeAspect="1"/>
          </p:cNvSpPr>
          <p:nvPr>
            <p:ph type="sldImg" idx="2"/>
          </p:nvPr>
        </p:nvSpPr>
        <p:spPr>
          <a:xfrm>
            <a:off x="981075" y="1243013"/>
            <a:ext cx="484505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992D58A6-140B-443F-8F73-A55314529442}" type="slidenum">
              <a:rPr kumimoji="1" lang="ja-JP" altLang="en-US" smtClean="0"/>
              <a:t>‹#›</a:t>
            </a:fld>
            <a:endParaRPr kumimoji="1" lang="ja-JP" altLang="en-US"/>
          </a:p>
        </p:txBody>
      </p:sp>
    </p:spTree>
    <p:extLst>
      <p:ext uri="{BB962C8B-B14F-4D97-AF65-F5344CB8AC3E}">
        <p14:creationId xmlns:p14="http://schemas.microsoft.com/office/powerpoint/2010/main" val="6812893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92D58A6-140B-443F-8F73-A55314529442}" type="slidenum">
              <a:rPr kumimoji="1" lang="ja-JP" altLang="en-US" sz="1200" b="0" i="0" u="none" strike="noStrike" kern="1200" cap="none" spc="0" normalizeH="0" baseline="0" noProof="0" smtClean="0">
                <a:ln>
                  <a:noFill/>
                </a:ln>
                <a:solidFill>
                  <a:prstClr val="black"/>
                </a:solidFill>
                <a:effectLst/>
                <a:uLnTx/>
                <a:uFillTx/>
                <a:latin typeface="游ゴシック" panose="0211000402020202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endParaRPr>
          </a:p>
        </p:txBody>
      </p:sp>
    </p:spTree>
    <p:extLst>
      <p:ext uri="{BB962C8B-B14F-4D97-AF65-F5344CB8AC3E}">
        <p14:creationId xmlns:p14="http://schemas.microsoft.com/office/powerpoint/2010/main" val="33955965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96D549-E6CE-73C0-CA5F-DE9470329DC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CB423C0-36F3-1277-6E25-A59A3EF320FA}"/>
              </a:ext>
            </a:extLst>
          </p:cNvPr>
          <p:cNvSpPr>
            <a:spLocks noGrp="1" noRot="1" noChangeAspect="1"/>
          </p:cNvSpPr>
          <p:nvPr>
            <p:ph type="sldImg"/>
          </p:nvPr>
        </p:nvSpPr>
        <p:spPr/>
        <p:txBody>
          <a:bodyPr/>
          <a:lstStyle/>
          <a:p>
            <a:endParaRPr lang="ja-JP" altLang="en-US"/>
          </a:p>
        </p:txBody>
      </p:sp>
      <p:sp>
        <p:nvSpPr>
          <p:cNvPr id="3" name="ノート プレースホルダー 2">
            <a:extLst>
              <a:ext uri="{FF2B5EF4-FFF2-40B4-BE49-F238E27FC236}">
                <a16:creationId xmlns:a16="http://schemas.microsoft.com/office/drawing/2014/main" id="{E6F08F6D-45AF-BC16-38E7-2F395BD15303}"/>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D3454802-419E-31E1-7D82-7D925051D59C}"/>
              </a:ext>
            </a:extLst>
          </p:cNvPr>
          <p:cNvSpPr>
            <a:spLocks noGrp="1"/>
          </p:cNvSpPr>
          <p:nvPr>
            <p:ph type="sldNum" sz="quarter" idx="5"/>
          </p:nvPr>
        </p:nvSpPr>
        <p:spPr/>
        <p:txBody>
          <a:bodyPr/>
          <a:lstStyle/>
          <a:p>
            <a:fld id="{992D58A6-140B-443F-8F73-A55314529442}" type="slidenum">
              <a:rPr kumimoji="1" lang="ja-JP" altLang="en-US" smtClean="0"/>
              <a:t>4</a:t>
            </a:fld>
            <a:endParaRPr kumimoji="1" lang="ja-JP" altLang="en-US"/>
          </a:p>
        </p:txBody>
      </p:sp>
    </p:spTree>
    <p:extLst>
      <p:ext uri="{BB962C8B-B14F-4D97-AF65-F5344CB8AC3E}">
        <p14:creationId xmlns:p14="http://schemas.microsoft.com/office/powerpoint/2010/main" val="40590720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92D58A6-140B-443F-8F73-A55314529442}" type="slidenum">
              <a:rPr kumimoji="1" lang="ja-JP" altLang="en-US" smtClean="0"/>
              <a:t>6</a:t>
            </a:fld>
            <a:endParaRPr kumimoji="1" lang="ja-JP" altLang="en-US"/>
          </a:p>
        </p:txBody>
      </p:sp>
    </p:spTree>
    <p:extLst>
      <p:ext uri="{BB962C8B-B14F-4D97-AF65-F5344CB8AC3E}">
        <p14:creationId xmlns:p14="http://schemas.microsoft.com/office/powerpoint/2010/main" val="36531763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92D58A6-140B-443F-8F73-A55314529442}" type="slidenum">
              <a:rPr kumimoji="1" lang="ja-JP" altLang="en-US" smtClean="0"/>
              <a:t>7</a:t>
            </a:fld>
            <a:endParaRPr kumimoji="1" lang="ja-JP" altLang="en-US"/>
          </a:p>
        </p:txBody>
      </p:sp>
    </p:spTree>
    <p:extLst>
      <p:ext uri="{BB962C8B-B14F-4D97-AF65-F5344CB8AC3E}">
        <p14:creationId xmlns:p14="http://schemas.microsoft.com/office/powerpoint/2010/main" val="34339480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92D58A6-140B-443F-8F73-A55314529442}" type="slidenum">
              <a:rPr kumimoji="1" lang="ja-JP" altLang="en-US" smtClean="0"/>
              <a:t>9</a:t>
            </a:fld>
            <a:endParaRPr kumimoji="1" lang="ja-JP" altLang="en-US"/>
          </a:p>
        </p:txBody>
      </p:sp>
    </p:spTree>
    <p:extLst>
      <p:ext uri="{BB962C8B-B14F-4D97-AF65-F5344CB8AC3E}">
        <p14:creationId xmlns:p14="http://schemas.microsoft.com/office/powerpoint/2010/main" val="29253866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43A3421F-A1A5-4686-817E-2F89F0D02B41}" type="datetimeFigureOut">
              <a:rPr kumimoji="1" lang="ja-JP" altLang="en-US" smtClean="0"/>
              <a:t>2026/9/1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3CA9E7D-7359-4022-AC9B-0B6BAD2D909D}" type="slidenum">
              <a:rPr kumimoji="1" lang="ja-JP" altLang="en-US" smtClean="0"/>
              <a:t>‹#›</a:t>
            </a:fld>
            <a:endParaRPr kumimoji="1" lang="ja-JP" altLang="en-US"/>
          </a:p>
        </p:txBody>
      </p:sp>
    </p:spTree>
    <p:extLst>
      <p:ext uri="{BB962C8B-B14F-4D97-AF65-F5344CB8AC3E}">
        <p14:creationId xmlns:p14="http://schemas.microsoft.com/office/powerpoint/2010/main" val="34471358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3A3421F-A1A5-4686-817E-2F89F0D02B41}" type="datetimeFigureOut">
              <a:rPr kumimoji="1" lang="ja-JP" altLang="en-US" smtClean="0"/>
              <a:t>2026/9/1</a:t>
            </a:fld>
            <a:endParaRPr kumimoji="1" lang="ja-JP" alt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CA9E7D-7359-4022-AC9B-0B6BAD2D909D}" type="slidenum">
              <a:rPr kumimoji="1" lang="ja-JP" altLang="en-US" smtClean="0"/>
              <a:t>‹#›</a:t>
            </a:fld>
            <a:endParaRPr kumimoji="1" lang="ja-JP" altLang="en-US"/>
          </a:p>
        </p:txBody>
      </p:sp>
    </p:spTree>
    <p:extLst>
      <p:ext uri="{BB962C8B-B14F-4D97-AF65-F5344CB8AC3E}">
        <p14:creationId xmlns:p14="http://schemas.microsoft.com/office/powerpoint/2010/main" val="1371002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3A3421F-A1A5-4686-817E-2F89F0D02B41}" type="datetimeFigureOut">
              <a:rPr kumimoji="1" lang="ja-JP" altLang="en-US" smtClean="0"/>
              <a:t>2026/9/1</a:t>
            </a:fld>
            <a:endParaRPr kumimoji="1" lang="ja-JP" alt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CA9E7D-7359-4022-AC9B-0B6BAD2D909D}" type="slidenum">
              <a:rPr kumimoji="1" lang="ja-JP" altLang="en-US" smtClean="0"/>
              <a:t>‹#›</a:t>
            </a:fld>
            <a:endParaRPr kumimoji="1" lang="ja-JP" altLang="en-US"/>
          </a:p>
        </p:txBody>
      </p:sp>
    </p:spTree>
    <p:extLst>
      <p:ext uri="{BB962C8B-B14F-4D97-AF65-F5344CB8AC3E}">
        <p14:creationId xmlns:p14="http://schemas.microsoft.com/office/powerpoint/2010/main" val="1998650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3A3421F-A1A5-4686-817E-2F89F0D02B41}" type="datetimeFigureOut">
              <a:rPr kumimoji="1" lang="ja-JP" altLang="en-US" smtClean="0"/>
              <a:t>2026/9/1</a:t>
            </a:fld>
            <a:endParaRPr kumimoji="1" lang="ja-JP" alt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CA9E7D-7359-4022-AC9B-0B6BAD2D909D}" type="slidenum">
              <a:rPr kumimoji="1" lang="ja-JP" altLang="en-US" smtClean="0"/>
              <a:t>‹#›</a:t>
            </a:fld>
            <a:endParaRPr kumimoji="1" lang="ja-JP" altLang="en-US"/>
          </a:p>
        </p:txBody>
      </p:sp>
    </p:spTree>
    <p:extLst>
      <p:ext uri="{BB962C8B-B14F-4D97-AF65-F5344CB8AC3E}">
        <p14:creationId xmlns:p14="http://schemas.microsoft.com/office/powerpoint/2010/main" val="34323309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3A3421F-A1A5-4686-817E-2F89F0D02B41}" type="datetimeFigureOut">
              <a:rPr kumimoji="1" lang="ja-JP" altLang="en-US" smtClean="0"/>
              <a:t>2026/9/1</a:t>
            </a:fld>
            <a:endParaRPr kumimoji="1" lang="ja-JP" alt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CA9E7D-7359-4022-AC9B-0B6BAD2D909D}" type="slidenum">
              <a:rPr kumimoji="1" lang="ja-JP" altLang="en-US" smtClean="0"/>
              <a:t>‹#›</a:t>
            </a:fld>
            <a:endParaRPr kumimoji="1" lang="ja-JP" altLang="en-US"/>
          </a:p>
        </p:txBody>
      </p:sp>
    </p:spTree>
    <p:extLst>
      <p:ext uri="{BB962C8B-B14F-4D97-AF65-F5344CB8AC3E}">
        <p14:creationId xmlns:p14="http://schemas.microsoft.com/office/powerpoint/2010/main" val="1219006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43A3421F-A1A5-4686-817E-2F89F0D02B41}" type="datetimeFigureOut">
              <a:rPr kumimoji="1" lang="ja-JP" altLang="en-US" smtClean="0"/>
              <a:t>2026/9/1</a:t>
            </a:fld>
            <a:endParaRPr kumimoji="1" lang="ja-JP" alt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3CA9E7D-7359-4022-AC9B-0B6BAD2D909D}" type="slidenum">
              <a:rPr kumimoji="1" lang="ja-JP" altLang="en-US" smtClean="0"/>
              <a:t>‹#›</a:t>
            </a:fld>
            <a:endParaRPr kumimoji="1" lang="ja-JP" altLang="en-US"/>
          </a:p>
        </p:txBody>
      </p:sp>
    </p:spTree>
    <p:extLst>
      <p:ext uri="{BB962C8B-B14F-4D97-AF65-F5344CB8AC3E}">
        <p14:creationId xmlns:p14="http://schemas.microsoft.com/office/powerpoint/2010/main" val="795429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43A3421F-A1A5-4686-817E-2F89F0D02B41}" type="datetimeFigureOut">
              <a:rPr kumimoji="1" lang="ja-JP" altLang="en-US" smtClean="0"/>
              <a:t>2026/9/1</a:t>
            </a:fld>
            <a:endParaRPr kumimoji="1" lang="ja-JP" alt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3CA9E7D-7359-4022-AC9B-0B6BAD2D909D}" type="slidenum">
              <a:rPr kumimoji="1" lang="ja-JP" altLang="en-US" smtClean="0"/>
              <a:t>‹#›</a:t>
            </a:fld>
            <a:endParaRPr kumimoji="1" lang="ja-JP" altLang="en-US"/>
          </a:p>
        </p:txBody>
      </p:sp>
    </p:spTree>
    <p:extLst>
      <p:ext uri="{BB962C8B-B14F-4D97-AF65-F5344CB8AC3E}">
        <p14:creationId xmlns:p14="http://schemas.microsoft.com/office/powerpoint/2010/main" val="962617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43A3421F-A1A5-4686-817E-2F89F0D02B41}" type="datetimeFigureOut">
              <a:rPr kumimoji="1" lang="ja-JP" altLang="en-US" smtClean="0"/>
              <a:t>2026/9/1</a:t>
            </a:fld>
            <a:endParaRPr kumimoji="1" lang="ja-JP" alt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3CA9E7D-7359-4022-AC9B-0B6BAD2D909D}" type="slidenum">
              <a:rPr kumimoji="1" lang="ja-JP" altLang="en-US" smtClean="0"/>
              <a:t>‹#›</a:t>
            </a:fld>
            <a:endParaRPr kumimoji="1" lang="ja-JP" altLang="en-US"/>
          </a:p>
        </p:txBody>
      </p:sp>
    </p:spTree>
    <p:extLst>
      <p:ext uri="{BB962C8B-B14F-4D97-AF65-F5344CB8AC3E}">
        <p14:creationId xmlns:p14="http://schemas.microsoft.com/office/powerpoint/2010/main" val="1096267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A3421F-A1A5-4686-817E-2F89F0D02B41}" type="datetimeFigureOut">
              <a:rPr kumimoji="1" lang="ja-JP" altLang="en-US" smtClean="0"/>
              <a:t>2026/9/1</a:t>
            </a:fld>
            <a:endParaRPr kumimoji="1" lang="ja-JP" altLang="en-US"/>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3CA9E7D-7359-4022-AC9B-0B6BAD2D909D}" type="slidenum">
              <a:rPr kumimoji="1" lang="ja-JP" altLang="en-US" smtClean="0"/>
              <a:t>‹#›</a:t>
            </a:fld>
            <a:endParaRPr kumimoji="1" lang="ja-JP" altLang="en-US"/>
          </a:p>
        </p:txBody>
      </p:sp>
    </p:spTree>
    <p:extLst>
      <p:ext uri="{BB962C8B-B14F-4D97-AF65-F5344CB8AC3E}">
        <p14:creationId xmlns:p14="http://schemas.microsoft.com/office/powerpoint/2010/main" val="1922234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3A3421F-A1A5-4686-817E-2F89F0D02B41}" type="datetimeFigureOut">
              <a:rPr kumimoji="1" lang="ja-JP" altLang="en-US" smtClean="0"/>
              <a:t>2026/9/1</a:t>
            </a:fld>
            <a:endParaRPr kumimoji="1" lang="ja-JP" alt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3CA9E7D-7359-4022-AC9B-0B6BAD2D909D}" type="slidenum">
              <a:rPr kumimoji="1" lang="ja-JP" altLang="en-US" smtClean="0"/>
              <a:t>‹#›</a:t>
            </a:fld>
            <a:endParaRPr kumimoji="1" lang="ja-JP" altLang="en-US"/>
          </a:p>
        </p:txBody>
      </p:sp>
    </p:spTree>
    <p:extLst>
      <p:ext uri="{BB962C8B-B14F-4D97-AF65-F5344CB8AC3E}">
        <p14:creationId xmlns:p14="http://schemas.microsoft.com/office/powerpoint/2010/main" val="4105264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3A3421F-A1A5-4686-817E-2F89F0D02B41}" type="datetimeFigureOut">
              <a:rPr kumimoji="1" lang="ja-JP" altLang="en-US" smtClean="0"/>
              <a:t>2026/9/1</a:t>
            </a:fld>
            <a:endParaRPr kumimoji="1" lang="ja-JP" alt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3CA9E7D-7359-4022-AC9B-0B6BAD2D909D}" type="slidenum">
              <a:rPr kumimoji="1" lang="ja-JP" altLang="en-US" smtClean="0"/>
              <a:t>‹#›</a:t>
            </a:fld>
            <a:endParaRPr kumimoji="1" lang="ja-JP" altLang="en-US"/>
          </a:p>
        </p:txBody>
      </p:sp>
    </p:spTree>
    <p:extLst>
      <p:ext uri="{BB962C8B-B14F-4D97-AF65-F5344CB8AC3E}">
        <p14:creationId xmlns:p14="http://schemas.microsoft.com/office/powerpoint/2010/main" val="3130670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3A3421F-A1A5-4686-817E-2F89F0D02B41}" type="datetimeFigureOut">
              <a:rPr kumimoji="1" lang="ja-JP" altLang="en-US" smtClean="0"/>
              <a:t>2026/9/1</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3CA9E7D-7359-4022-AC9B-0B6BAD2D909D}" type="slidenum">
              <a:rPr kumimoji="1" lang="ja-JP" altLang="en-US" smtClean="0"/>
              <a:t>‹#›</a:t>
            </a:fld>
            <a:endParaRPr kumimoji="1" lang="ja-JP" altLang="en-US"/>
          </a:p>
        </p:txBody>
      </p:sp>
    </p:spTree>
    <p:extLst>
      <p:ext uri="{BB962C8B-B14F-4D97-AF65-F5344CB8AC3E}">
        <p14:creationId xmlns:p14="http://schemas.microsoft.com/office/powerpoint/2010/main" val="3509799771"/>
      </p:ext>
    </p:extLst>
  </p:cSld>
  <p:clrMap bg1="lt1" tx1="dk1" bg2="lt2" tx2="dk2" accent1="accent1" accent2="accent2" accent3="accent3" accent4="accent4" accent5="accent5" accent6="accent6" hlink="hlink" folHlink="folHlink"/>
  <p:sldLayoutIdLst>
    <p:sldLayoutId id="2147483988" r:id="rId1"/>
    <p:sldLayoutId id="2147483989" r:id="rId2"/>
    <p:sldLayoutId id="2147483990" r:id="rId3"/>
    <p:sldLayoutId id="2147483991" r:id="rId4"/>
    <p:sldLayoutId id="2147483992" r:id="rId5"/>
    <p:sldLayoutId id="2147483993" r:id="rId6"/>
    <p:sldLayoutId id="2147483994" r:id="rId7"/>
    <p:sldLayoutId id="2147483995" r:id="rId8"/>
    <p:sldLayoutId id="2147483996" r:id="rId9"/>
    <p:sldLayoutId id="2147483997" r:id="rId10"/>
    <p:sldLayoutId id="2147483998"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hyperlink" Target="https://lgpos.task-asp.net/cu/270008/ea/residents/procedures/apply/9daed262-c27f-46f4-bb71-2e3849447f86/start" TargetMode="External"/><Relationship Id="rId5" Type="http://schemas.openxmlformats.org/officeDocument/2006/relationships/hyperlink" Target="https://lgpos.task-asp.net/cu/270008/ea/residents/manual/02-StartUsing/03-RegisterUserInformation" TargetMode="Externa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 Id="rId5" Type="http://schemas.openxmlformats.org/officeDocument/2006/relationships/slide" Target="slide28.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emf"/></Relationships>
</file>

<file path=ppt/slides/_rels/slide5.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slide" Target="slide27.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hyperlink" Target="https://lgpos.task-asp.net/cu/270008/ea/residents/procedures/apply/346d2caf-a3d1-4885-9fdf-2af16d082cd1/start" TargetMode="External"/></Relationships>
</file>

<file path=ppt/slides/_rels/slide7.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hyperlink" Target="https://www.mhlw.go.jp/content/11200000/001693381.pdf" TargetMode="External"/><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slide" Target="slide28.xml"/><Relationship Id="rId5" Type="http://schemas.openxmlformats.org/officeDocument/2006/relationships/image" Target="../media/image12.emf"/><Relationship Id="rId4" Type="http://schemas.openxmlformats.org/officeDocument/2006/relationships/slide" Target="slide4.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9E02DB27-C22A-94BE-53C9-5BA0FF8CCF23}"/>
            </a:ext>
          </a:extLst>
        </p:cNvPr>
        <p:cNvGrpSpPr/>
        <p:nvPr/>
      </p:nvGrpSpPr>
      <p:grpSpPr>
        <a:xfrm>
          <a:off x="0" y="0"/>
          <a:ext cx="0" cy="0"/>
          <a:chOff x="0" y="0"/>
          <a:chExt cx="0" cy="0"/>
        </a:xfrm>
      </p:grpSpPr>
      <p:sp useBgFill="1">
        <p:nvSpPr>
          <p:cNvPr id="62" name="Rectangle 61">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ight Triangle 63">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68585" y="3335867"/>
            <a:ext cx="267462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Rectangle 65">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1441" y="623275"/>
            <a:ext cx="8860355"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a:extLst>
              <a:ext uri="{FF2B5EF4-FFF2-40B4-BE49-F238E27FC236}">
                <a16:creationId xmlns:a16="http://schemas.microsoft.com/office/drawing/2014/main" id="{4CB62ECE-43FD-5125-6F90-C60CDD3D3B32}"/>
              </a:ext>
            </a:extLst>
          </p:cNvPr>
          <p:cNvSpPr>
            <a:spLocks noGrp="1"/>
          </p:cNvSpPr>
          <p:nvPr>
            <p:ph type="title" idx="4294967295"/>
          </p:nvPr>
        </p:nvSpPr>
        <p:spPr>
          <a:xfrm>
            <a:off x="805375" y="1266092"/>
            <a:ext cx="7500520" cy="1122038"/>
          </a:xfrm>
          <a:prstGeom prst="rect">
            <a:avLst/>
          </a:prstGeom>
          <a:no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fontScale="90000"/>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1" lang="ja-JP" altLang="en-US" sz="2800" b="1" i="0" u="none" strike="noStrike" kern="1200" cap="none" spc="0" normalizeH="0" baseline="0" noProof="0" dirty="0">
                <a:ln>
                  <a:noFill/>
                </a:ln>
                <a:solidFill>
                  <a:srgbClr val="002060"/>
                </a:solidFill>
                <a:effectLst/>
                <a:uLnTx/>
                <a:uFillTx/>
                <a:latin typeface="Meiryo UI" panose="020B0604030504040204" pitchFamily="50" charset="-128"/>
                <a:ea typeface="Meiryo UI" panose="020B0604030504040204" pitchFamily="50" charset="-128"/>
                <a:cs typeface="+mj-cs"/>
              </a:rPr>
              <a:t>大阪府業務改善・賃上げ促進補助金</a:t>
            </a:r>
            <a:endParaRPr kumimoji="1" lang="en-US" altLang="ja-JP" sz="2800" b="1" i="0" u="none" strike="noStrike" kern="1200" cap="none" spc="0" normalizeH="0" baseline="0" noProof="0" dirty="0">
              <a:ln>
                <a:noFill/>
              </a:ln>
              <a:solidFill>
                <a:srgbClr val="002060"/>
              </a:solidFill>
              <a:effectLst/>
              <a:uLnTx/>
              <a:uFillTx/>
              <a:latin typeface="Meiryo UI" panose="020B0604030504040204" pitchFamily="50" charset="-128"/>
              <a:ea typeface="Meiryo UI" panose="020B0604030504040204" pitchFamily="50" charset="-128"/>
              <a:cs typeface="+mj-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1" lang="ja-JP" altLang="en-US" sz="4200" b="1" i="0" u="none" strike="noStrike" kern="1200" cap="none" spc="0" normalizeH="0" baseline="0" noProof="0" dirty="0">
                <a:ln>
                  <a:noFill/>
                </a:ln>
                <a:solidFill>
                  <a:srgbClr val="002060"/>
                </a:solidFill>
                <a:effectLst/>
                <a:uLnTx/>
                <a:uFillTx/>
                <a:latin typeface="Meiryo UI" panose="020B0604030504040204" pitchFamily="50" charset="-128"/>
                <a:ea typeface="Meiryo UI" panose="020B0604030504040204" pitchFamily="50" charset="-128"/>
                <a:cs typeface="+mj-cs"/>
              </a:rPr>
              <a:t>事前登録申請ガイド</a:t>
            </a:r>
          </a:p>
        </p:txBody>
      </p:sp>
      <p:sp>
        <p:nvSpPr>
          <p:cNvPr id="5" name="タイトル 1">
            <a:extLst>
              <a:ext uri="{FF2B5EF4-FFF2-40B4-BE49-F238E27FC236}">
                <a16:creationId xmlns:a16="http://schemas.microsoft.com/office/drawing/2014/main" id="{28D372BE-5CF8-A5AC-5E22-4995FD02BBDA}"/>
              </a:ext>
            </a:extLst>
          </p:cNvPr>
          <p:cNvSpPr txBox="1">
            <a:spLocks/>
          </p:cNvSpPr>
          <p:nvPr/>
        </p:nvSpPr>
        <p:spPr>
          <a:xfrm>
            <a:off x="805375" y="2608418"/>
            <a:ext cx="7500520" cy="507160"/>
          </a:xfrm>
          <a:prstGeom prst="rect">
            <a:avLst/>
          </a:prstGeom>
          <a:no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fontScale="97500"/>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spcAft>
                <a:spcPts val="600"/>
              </a:spcAft>
              <a:defRPr/>
            </a:pPr>
            <a:r>
              <a:rPr lang="ja-JP" altLang="en-US" sz="2400" b="1" dirty="0">
                <a:solidFill>
                  <a:srgbClr val="002060"/>
                </a:solidFill>
                <a:latin typeface="Meiryo UI" panose="020B0604030504040204" pitchFamily="50" charset="-128"/>
                <a:ea typeface="Meiryo UI" panose="020B0604030504040204" pitchFamily="50" charset="-128"/>
                <a:cs typeface="+mj-cs"/>
              </a:rPr>
              <a:t>～申請前に</a:t>
            </a:r>
            <a:r>
              <a:rPr lang="ja-JP" altLang="en-US" sz="2400" b="1" dirty="0">
                <a:solidFill>
                  <a:srgbClr val="FF0000"/>
                </a:solidFill>
                <a:latin typeface="Meiryo UI" panose="020B0604030504040204" pitchFamily="50" charset="-128"/>
                <a:ea typeface="Meiryo UI" panose="020B0604030504040204" pitchFamily="50" charset="-128"/>
                <a:cs typeface="+mj-cs"/>
              </a:rPr>
              <a:t>必ず確認！</a:t>
            </a:r>
            <a:r>
              <a:rPr lang="ja-JP" altLang="en-US" sz="2400" b="1" dirty="0">
                <a:solidFill>
                  <a:srgbClr val="002060"/>
                </a:solidFill>
                <a:latin typeface="Meiryo UI" panose="020B0604030504040204" pitchFamily="50" charset="-128"/>
                <a:ea typeface="Meiryo UI" panose="020B0604030504040204" pitchFamily="50" charset="-128"/>
                <a:cs typeface="+mj-cs"/>
              </a:rPr>
              <a:t>制度のポイントから入力・提出まで～</a:t>
            </a:r>
            <a:endParaRPr lang="ja-JP" altLang="en-US" sz="4000" b="1" dirty="0">
              <a:solidFill>
                <a:srgbClr val="002060"/>
              </a:solidFill>
              <a:latin typeface="Meiryo UI" panose="020B0604030504040204" pitchFamily="50" charset="-128"/>
              <a:ea typeface="Meiryo UI" panose="020B0604030504040204" pitchFamily="50" charset="-128"/>
              <a:cs typeface="+mj-cs"/>
            </a:endParaRPr>
          </a:p>
        </p:txBody>
      </p:sp>
    </p:spTree>
    <p:extLst>
      <p:ext uri="{BB962C8B-B14F-4D97-AF65-F5344CB8AC3E}">
        <p14:creationId xmlns:p14="http://schemas.microsoft.com/office/powerpoint/2010/main" val="3919969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23E4B41-A5D9-3109-EF72-34E4D396712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1EC692E9-8736-5123-EC38-F1648111AD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23A5108C-B4AC-78CF-A943-161B3CE5F2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91DF2E4-7B0C-FBC1-90AC-BA069C6218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7BC9D4B-0B92-EAE1-18BC-83585D5CBC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4C9C5D5E-C853-E0DE-772F-58F8D65EC7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CAD5D374-8982-B752-EF1F-31C0A47821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91FBE0A1-0861-4797-D282-322889AE33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図 2">
            <a:extLst>
              <a:ext uri="{FF2B5EF4-FFF2-40B4-BE49-F238E27FC236}">
                <a16:creationId xmlns:a16="http://schemas.microsoft.com/office/drawing/2014/main" id="{E476856F-8639-2AED-57FC-0A4F5CBBA3FE}"/>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253440" y="652582"/>
            <a:ext cx="7095392" cy="4114800"/>
          </a:xfrm>
          <a:prstGeom prst="rect">
            <a:avLst/>
          </a:prstGeom>
          <a:ln>
            <a:solidFill>
              <a:schemeClr val="tx1"/>
            </a:solidFill>
          </a:ln>
        </p:spPr>
      </p:pic>
      <p:sp>
        <p:nvSpPr>
          <p:cNvPr id="6" name="説明ボックス 20">
            <a:extLst>
              <a:ext uri="{FF2B5EF4-FFF2-40B4-BE49-F238E27FC236}">
                <a16:creationId xmlns:a16="http://schemas.microsoft.com/office/drawing/2014/main" id="{F7A4CC26-AA50-C72B-CDD0-CE43536BB645}"/>
              </a:ext>
            </a:extLst>
          </p:cNvPr>
          <p:cNvSpPr/>
          <p:nvPr/>
        </p:nvSpPr>
        <p:spPr>
          <a:xfrm>
            <a:off x="253440" y="5056526"/>
            <a:ext cx="8143214" cy="1555289"/>
          </a:xfrm>
          <a:prstGeom prst="roundRect">
            <a:avLst>
              <a:gd name="adj" fmla="val 6000"/>
            </a:avLst>
          </a:prstGeom>
          <a:solidFill>
            <a:srgbClr val="EBF1FA"/>
          </a:solidFill>
          <a:ln w="15875">
            <a:solidFill>
              <a:srgbClr val="2E5C99"/>
            </a:solidFill>
          </a:ln>
        </p:spPr>
        <p:txBody>
          <a:bodyPr wrap="square" lIns="0" tIns="0" rIns="0" bIns="0" anchor="t">
            <a:normAutofit/>
          </a:bodyPr>
          <a:lstStyle/>
          <a:p>
            <a:r>
              <a:rPr lang="ja-JP" sz="1400" b="1" dirty="0">
                <a:latin typeface="BIZ UDPゴシック" panose="020B0400000000000000" pitchFamily="50" charset="-128"/>
                <a:ea typeface="BIZ UDPゴシック" panose="020B0400000000000000" pitchFamily="50" charset="-128"/>
              </a:rPr>
              <a:t>💡 ポイント（</a:t>
            </a:r>
            <a:r>
              <a:rPr lang="ja-JP" altLang="en-US" sz="1400" b="1" dirty="0">
                <a:latin typeface="BIZ UDPゴシック" panose="020B0400000000000000" pitchFamily="50" charset="-128"/>
                <a:ea typeface="BIZ UDPゴシック" panose="020B0400000000000000" pitchFamily="50" charset="-128"/>
              </a:rPr>
              <a:t>交付申請</a:t>
            </a:r>
            <a:r>
              <a:rPr lang="ja-JP" sz="1400" b="1" dirty="0">
                <a:latin typeface="BIZ UDPゴシック" panose="020B0400000000000000" pitchFamily="50" charset="-128"/>
                <a:ea typeface="BIZ UDPゴシック" panose="020B0400000000000000" pitchFamily="50" charset="-128"/>
              </a:rPr>
              <a:t>）</a:t>
            </a:r>
            <a:endParaRPr lang="en-US" altLang="ja-JP" sz="1400" b="1" dirty="0">
              <a:latin typeface="BIZ UDPゴシック" panose="020B0400000000000000" pitchFamily="50" charset="-128"/>
              <a:ea typeface="BIZ UDPゴシック" panose="020B0400000000000000" pitchFamily="50" charset="-128"/>
            </a:endParaRPr>
          </a:p>
          <a:p>
            <a:endParaRPr lang="ja-JP" sz="800" b="1"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a:t>
            </a:r>
            <a:r>
              <a:rPr lang="ja-JP" altLang="en-US" sz="1400" dirty="0">
                <a:latin typeface="BIZ UDPゴシック" panose="020B0400000000000000" pitchFamily="50" charset="-128"/>
                <a:ea typeface="BIZ UDPゴシック" panose="020B0400000000000000" pitchFamily="50" charset="-128"/>
              </a:rPr>
              <a:t>補助金の交付を受けるためには、事前登録（今回の手続）後、別途交付申請が必要です。</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　</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　国の「業務改善助成金」の事業完了後、大阪労働局に速やかに実績報告をしていただき、</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　大阪労働局長から令和</a:t>
            </a:r>
            <a:r>
              <a:rPr lang="en-US" altLang="ja-JP" sz="1400" dirty="0">
                <a:latin typeface="BIZ UDPゴシック" panose="020B0400000000000000" pitchFamily="50" charset="-128"/>
                <a:ea typeface="BIZ UDPゴシック" panose="020B0400000000000000" pitchFamily="50" charset="-128"/>
              </a:rPr>
              <a:t>9</a:t>
            </a:r>
            <a:r>
              <a:rPr lang="ja-JP" altLang="en-US" sz="1400" dirty="0">
                <a:latin typeface="BIZ UDPゴシック" panose="020B0400000000000000" pitchFamily="50" charset="-128"/>
                <a:ea typeface="BIZ UDPゴシック" panose="020B0400000000000000" pitchFamily="50" charset="-128"/>
              </a:rPr>
              <a:t>年</a:t>
            </a:r>
            <a:r>
              <a:rPr lang="en-US" altLang="ja-JP" sz="1400" dirty="0">
                <a:latin typeface="BIZ UDPゴシック" panose="020B0400000000000000" pitchFamily="50" charset="-128"/>
                <a:ea typeface="BIZ UDPゴシック" panose="020B0400000000000000" pitchFamily="50" charset="-128"/>
              </a:rPr>
              <a:t>3</a:t>
            </a:r>
            <a:r>
              <a:rPr lang="ja-JP" altLang="en-US" sz="1400" dirty="0">
                <a:latin typeface="BIZ UDPゴシック" panose="020B0400000000000000" pitchFamily="50" charset="-128"/>
                <a:ea typeface="BIZ UDPゴシック" panose="020B0400000000000000" pitchFamily="50" charset="-128"/>
              </a:rPr>
              <a:t>月</a:t>
            </a:r>
            <a:r>
              <a:rPr lang="en-US" altLang="ja-JP" sz="1400" dirty="0">
                <a:latin typeface="BIZ UDPゴシック" panose="020B0400000000000000" pitchFamily="50" charset="-128"/>
                <a:ea typeface="BIZ UDPゴシック" panose="020B0400000000000000" pitchFamily="50" charset="-128"/>
              </a:rPr>
              <a:t>5</a:t>
            </a:r>
            <a:r>
              <a:rPr lang="ja-JP" altLang="en-US" sz="1400" dirty="0">
                <a:latin typeface="BIZ UDPゴシック" panose="020B0400000000000000" pitchFamily="50" charset="-128"/>
                <a:ea typeface="BIZ UDPゴシック" panose="020B0400000000000000" pitchFamily="50" charset="-128"/>
              </a:rPr>
              <a:t>日までの日付の「交付額確定及び支給決定通知書」を受けてください。</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　そのうえで、令和</a:t>
            </a:r>
            <a:r>
              <a:rPr lang="en-US" altLang="ja-JP" sz="1400" dirty="0">
                <a:latin typeface="BIZ UDPゴシック" panose="020B0400000000000000" pitchFamily="50" charset="-128"/>
                <a:ea typeface="BIZ UDPゴシック" panose="020B0400000000000000" pitchFamily="50" charset="-128"/>
              </a:rPr>
              <a:t>9</a:t>
            </a:r>
            <a:r>
              <a:rPr lang="ja-JP" altLang="en-US" sz="1400" dirty="0">
                <a:latin typeface="BIZ UDPゴシック" panose="020B0400000000000000" pitchFamily="50" charset="-128"/>
                <a:ea typeface="BIZ UDPゴシック" panose="020B0400000000000000" pitchFamily="50" charset="-128"/>
              </a:rPr>
              <a:t>年</a:t>
            </a:r>
            <a:r>
              <a:rPr lang="en-US" altLang="ja-JP" sz="1400" dirty="0">
                <a:latin typeface="BIZ UDPゴシック" panose="020B0400000000000000" pitchFamily="50" charset="-128"/>
                <a:ea typeface="BIZ UDPゴシック" panose="020B0400000000000000" pitchFamily="50" charset="-128"/>
              </a:rPr>
              <a:t>3</a:t>
            </a:r>
            <a:r>
              <a:rPr lang="ja-JP" altLang="en-US" sz="1400" dirty="0">
                <a:latin typeface="BIZ UDPゴシック" panose="020B0400000000000000" pitchFamily="50" charset="-128"/>
                <a:ea typeface="BIZ UDPゴシック" panose="020B0400000000000000" pitchFamily="50" charset="-128"/>
              </a:rPr>
              <a:t>月</a:t>
            </a:r>
            <a:r>
              <a:rPr lang="en-US" altLang="ja-JP" sz="1400" dirty="0">
                <a:latin typeface="BIZ UDPゴシック" panose="020B0400000000000000" pitchFamily="50" charset="-128"/>
                <a:ea typeface="BIZ UDPゴシック" panose="020B0400000000000000" pitchFamily="50" charset="-128"/>
              </a:rPr>
              <a:t>10</a:t>
            </a:r>
            <a:r>
              <a:rPr lang="ja-JP" altLang="en-US" sz="1400" dirty="0">
                <a:latin typeface="BIZ UDPゴシック" panose="020B0400000000000000" pitchFamily="50" charset="-128"/>
                <a:ea typeface="BIZ UDPゴシック" panose="020B0400000000000000" pitchFamily="50" charset="-128"/>
              </a:rPr>
              <a:t>日までに大阪府へ交付申請を行っていただく必要があります。</a:t>
            </a:r>
            <a:endParaRPr lang="ja-JP" sz="1400" strike="sngStrike" dirty="0">
              <a:latin typeface="BIZ UDPゴシック" panose="020B0400000000000000" pitchFamily="50" charset="-128"/>
              <a:ea typeface="BIZ UDPゴシック" panose="020B0400000000000000" pitchFamily="50" charset="-128"/>
            </a:endParaRPr>
          </a:p>
        </p:txBody>
      </p:sp>
      <p:sp>
        <p:nvSpPr>
          <p:cNvPr id="8" name="正方形/長方形 7">
            <a:extLst>
              <a:ext uri="{FF2B5EF4-FFF2-40B4-BE49-F238E27FC236}">
                <a16:creationId xmlns:a16="http://schemas.microsoft.com/office/drawing/2014/main" id="{98F88B18-6BCB-313D-B762-ECBEFC8A5F29}"/>
              </a:ext>
            </a:extLst>
          </p:cNvPr>
          <p:cNvSpPr/>
          <p:nvPr/>
        </p:nvSpPr>
        <p:spPr>
          <a:xfrm>
            <a:off x="0" y="0"/>
            <a:ext cx="9906000" cy="5169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002060"/>
                </a:solidFill>
                <a:effectLst/>
                <a:uLnTx/>
                <a:uFillTx/>
                <a:latin typeface="BIZ UDゴシック" panose="020B0400000000000000" pitchFamily="49" charset="-128"/>
                <a:ea typeface="BIZ UDゴシック" panose="020B0400000000000000" pitchFamily="49" charset="-128"/>
              </a:rPr>
              <a:t>事前登録後の交付申請の必要性</a:t>
            </a:r>
          </a:p>
        </p:txBody>
      </p:sp>
    </p:spTree>
    <p:extLst>
      <p:ext uri="{BB962C8B-B14F-4D97-AF65-F5344CB8AC3E}">
        <p14:creationId xmlns:p14="http://schemas.microsoft.com/office/powerpoint/2010/main" val="40474936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1A5260D-94C0-D1E4-FEA8-B2D98402EA16}"/>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888BF96A-94E0-1C9C-5398-1595FB115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69606976-3298-2A38-D99A-D3731DBB3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1B975615-D202-FBF3-24CF-00A89F67E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54122BFA-E9A7-B969-98CA-EB5E485804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D9BF206B-47A2-C0C8-5A2C-45030FDE0F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265B6CAB-CC34-1972-1310-EB9F22D42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B72152F3-4427-1D41-125B-3A32C10E56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2" name="グループ化 1">
            <a:extLst>
              <a:ext uri="{FF2B5EF4-FFF2-40B4-BE49-F238E27FC236}">
                <a16:creationId xmlns:a16="http://schemas.microsoft.com/office/drawing/2014/main" id="{E87BEE2D-3F4A-030E-120C-EE134AF1F607}"/>
              </a:ext>
            </a:extLst>
          </p:cNvPr>
          <p:cNvGrpSpPr>
            <a:grpSpLocks noChangeAspect="1"/>
          </p:cNvGrpSpPr>
          <p:nvPr/>
        </p:nvGrpSpPr>
        <p:grpSpPr>
          <a:xfrm>
            <a:off x="259964" y="548631"/>
            <a:ext cx="7233193" cy="5029078"/>
            <a:chOff x="314802" y="61524"/>
            <a:chExt cx="8784429" cy="6107617"/>
          </a:xfrm>
        </p:grpSpPr>
        <p:pic>
          <p:nvPicPr>
            <p:cNvPr id="4" name="図 3">
              <a:extLst>
                <a:ext uri="{FF2B5EF4-FFF2-40B4-BE49-F238E27FC236}">
                  <a16:creationId xmlns:a16="http://schemas.microsoft.com/office/drawing/2014/main" id="{84C4B3FA-71F0-CC3C-784D-E041FD683EF5}"/>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314802" y="61524"/>
              <a:ext cx="8468713" cy="5212860"/>
            </a:xfrm>
            <a:prstGeom prst="rect">
              <a:avLst/>
            </a:prstGeom>
          </p:spPr>
        </p:pic>
        <p:pic>
          <p:nvPicPr>
            <p:cNvPr id="7" name="図 6">
              <a:extLst>
                <a:ext uri="{FF2B5EF4-FFF2-40B4-BE49-F238E27FC236}">
                  <a16:creationId xmlns:a16="http://schemas.microsoft.com/office/drawing/2014/main" id="{7F1C42DD-C75B-C1F0-3D52-9D789606AA52}"/>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455762" y="4743555"/>
              <a:ext cx="8643469" cy="1425586"/>
            </a:xfrm>
            <a:prstGeom prst="rect">
              <a:avLst/>
            </a:prstGeom>
          </p:spPr>
        </p:pic>
      </p:grpSp>
      <p:sp>
        <p:nvSpPr>
          <p:cNvPr id="9" name="正方形/長方形 8">
            <a:extLst>
              <a:ext uri="{FF2B5EF4-FFF2-40B4-BE49-F238E27FC236}">
                <a16:creationId xmlns:a16="http://schemas.microsoft.com/office/drawing/2014/main" id="{B8D5773F-E8EF-7B2B-4557-ACF04E666146}"/>
              </a:ext>
            </a:extLst>
          </p:cNvPr>
          <p:cNvSpPr/>
          <p:nvPr/>
        </p:nvSpPr>
        <p:spPr>
          <a:xfrm>
            <a:off x="0" y="0"/>
            <a:ext cx="9906000" cy="5169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002060"/>
                </a:solidFill>
                <a:effectLst/>
                <a:uLnTx/>
                <a:uFillTx/>
                <a:latin typeface="BIZ UDゴシック" panose="020B0400000000000000" pitchFamily="49" charset="-128"/>
                <a:ea typeface="BIZ UDゴシック" panose="020B0400000000000000" pitchFamily="49" charset="-128"/>
              </a:rPr>
              <a:t>府補助金の要件確認完了</a:t>
            </a:r>
          </a:p>
        </p:txBody>
      </p:sp>
      <p:sp>
        <p:nvSpPr>
          <p:cNvPr id="21" name="四角形: 角を丸くする 20">
            <a:extLst>
              <a:ext uri="{FF2B5EF4-FFF2-40B4-BE49-F238E27FC236}">
                <a16:creationId xmlns:a16="http://schemas.microsoft.com/office/drawing/2014/main" id="{33B1E3D6-9E69-3BB4-406F-88DF5023BDDA}"/>
              </a:ext>
            </a:extLst>
          </p:cNvPr>
          <p:cNvSpPr/>
          <p:nvPr/>
        </p:nvSpPr>
        <p:spPr>
          <a:xfrm>
            <a:off x="3081161" y="4526961"/>
            <a:ext cx="1871839" cy="313995"/>
          </a:xfrm>
          <a:prstGeom prst="roundRect">
            <a:avLst>
              <a:gd name="adj" fmla="val 50000"/>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Aptos" panose="02110004020202020204"/>
              <a:ea typeface="游ゴシック" panose="020B0400000000000000" pitchFamily="50" charset="-128"/>
              <a:cs typeface="+mn-cs"/>
            </a:endParaRPr>
          </a:p>
        </p:txBody>
      </p:sp>
      <p:sp>
        <p:nvSpPr>
          <p:cNvPr id="28" name="四角形: 角を丸くする 27">
            <a:extLst>
              <a:ext uri="{FF2B5EF4-FFF2-40B4-BE49-F238E27FC236}">
                <a16:creationId xmlns:a16="http://schemas.microsoft.com/office/drawing/2014/main" id="{BE2F0372-7545-F855-ABA6-EF481FC0BCA3}"/>
              </a:ext>
            </a:extLst>
          </p:cNvPr>
          <p:cNvSpPr/>
          <p:nvPr/>
        </p:nvSpPr>
        <p:spPr>
          <a:xfrm>
            <a:off x="1083560" y="3866074"/>
            <a:ext cx="1261062" cy="201691"/>
          </a:xfrm>
          <a:prstGeom prst="roundRect">
            <a:avLst>
              <a:gd name="adj" fmla="val 50000"/>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Aptos" panose="02110004020202020204"/>
              <a:ea typeface="游ゴシック" panose="020B0400000000000000" pitchFamily="50" charset="-128"/>
              <a:cs typeface="+mn-cs"/>
            </a:endParaRPr>
          </a:p>
        </p:txBody>
      </p:sp>
      <p:sp>
        <p:nvSpPr>
          <p:cNvPr id="3" name="正方形/長方形 2">
            <a:extLst>
              <a:ext uri="{FF2B5EF4-FFF2-40B4-BE49-F238E27FC236}">
                <a16:creationId xmlns:a16="http://schemas.microsoft.com/office/drawing/2014/main" id="{2F0CBA8E-94BB-A469-C027-986B94A99E2E}"/>
              </a:ext>
            </a:extLst>
          </p:cNvPr>
          <p:cNvSpPr/>
          <p:nvPr/>
        </p:nvSpPr>
        <p:spPr>
          <a:xfrm>
            <a:off x="254372" y="548631"/>
            <a:ext cx="6973229" cy="5024904"/>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C5B59909-15EE-B3B9-251F-FCCC9E4DA9E1}"/>
              </a:ext>
            </a:extLst>
          </p:cNvPr>
          <p:cNvSpPr/>
          <p:nvPr/>
        </p:nvSpPr>
        <p:spPr>
          <a:xfrm>
            <a:off x="5624425" y="4536246"/>
            <a:ext cx="3955694" cy="1524087"/>
          </a:xfrm>
          <a:prstGeom prst="rect">
            <a:avLst/>
          </a:prstGeom>
        </p:spPr>
        <p:style>
          <a:lnRef idx="2">
            <a:schemeClr val="accent6"/>
          </a:lnRef>
          <a:fillRef idx="1">
            <a:schemeClr val="lt1"/>
          </a:fillRef>
          <a:effectRef idx="0">
            <a:schemeClr val="accent6"/>
          </a:effectRef>
          <a:fontRef idx="minor">
            <a:schemeClr val="dk1"/>
          </a:fontRef>
        </p:style>
        <p:txBody>
          <a:bodyPr lIns="0" tIns="0" rIns="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prstClr val="black"/>
                </a:solidFill>
                <a:latin typeface="BIZ UDPゴシック" panose="020B0400000000000000" pitchFamily="50" charset="-128"/>
                <a:ea typeface="BIZ UDPゴシック" panose="020B0400000000000000" pitchFamily="50" charset="-128"/>
              </a:rPr>
              <a:t>　このまま事前登録に進まれる場合は</a:t>
            </a:r>
            <a:endParaRPr kumimoji="1" lang="en-US" altLang="ja-JP" sz="1200" dirty="0">
              <a:solidFill>
                <a:prstClr val="black"/>
              </a:solidFill>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「事前登録手続に進む」を選択して次へお進みください。</a:t>
            </a:r>
            <a:endParaRPr kumimoji="1" lang="en-US" altLang="ja-JP"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prstClr val="black"/>
                </a:solidFill>
                <a:latin typeface="BIZ UDPゴシック" panose="020B0400000000000000" pitchFamily="50" charset="-128"/>
                <a:ea typeface="BIZ UDPゴシック" panose="020B0400000000000000" pitchFamily="50" charset="-128"/>
              </a:rPr>
              <a:t>　</a:t>
            </a:r>
            <a:endParaRPr kumimoji="1" lang="en-US" altLang="ja-JP" sz="1200" dirty="0">
              <a:solidFill>
                <a:prstClr val="black"/>
              </a:solidFill>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prstClr val="black"/>
                </a:solidFill>
                <a:latin typeface="BIZ UDPゴシック" panose="020B0400000000000000" pitchFamily="50" charset="-128"/>
                <a:ea typeface="BIZ UDPゴシック" panose="020B0400000000000000" pitchFamily="50" charset="-128"/>
              </a:rPr>
              <a:t>　要件の確認のみの場合は、</a:t>
            </a:r>
            <a:endParaRPr kumimoji="1" lang="en-US" altLang="ja-JP" sz="1200" dirty="0">
              <a:solidFill>
                <a:prstClr val="black"/>
              </a:solidFill>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prstClr val="black"/>
                </a:solidFill>
                <a:latin typeface="BIZ UDPゴシック" panose="020B0400000000000000" pitchFamily="50" charset="-128"/>
                <a:ea typeface="BIZ UDPゴシック" panose="020B0400000000000000" pitchFamily="50" charset="-128"/>
              </a:rPr>
              <a:t>　こ</a:t>
            </a: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のまま画面を閉じてください。</a:t>
            </a:r>
            <a:endParaRPr kumimoji="1" lang="en-US" altLang="ja-JP"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200" dirty="0">
              <a:solidFill>
                <a:prstClr val="black"/>
              </a:solidFill>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なお、事前登録の受付は令和</a:t>
            </a:r>
            <a:r>
              <a:rPr kumimoji="1" lang="en-US" altLang="ja-JP"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8</a:t>
            </a: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年９月１日からとなります。</a:t>
            </a:r>
          </a:p>
        </p:txBody>
      </p:sp>
    </p:spTree>
    <p:extLst>
      <p:ext uri="{BB962C8B-B14F-4D97-AF65-F5344CB8AC3E}">
        <p14:creationId xmlns:p14="http://schemas.microsoft.com/office/powerpoint/2010/main" val="22229665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D0814E5-F72F-AF24-48F0-98DC04FD0989}"/>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1E90C3D7-6AAB-FD8A-186E-F9C334EE0B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E88695E0-DFB1-0154-8AFA-F3B589344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288D066C-53A3-5FFD-422C-FE59F15B0C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66AAF915-0D16-337D-EFFD-63D9461D19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F11B0625-8D79-6C32-1DB2-1E89BC837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FC775449-F8FC-C9DE-E4B9-E72A373B9E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F9CC3337-64A5-9E74-89EF-8BBB2E9E95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図 5">
            <a:extLst>
              <a:ext uri="{FF2B5EF4-FFF2-40B4-BE49-F238E27FC236}">
                <a16:creationId xmlns:a16="http://schemas.microsoft.com/office/drawing/2014/main" id="{EA5E20EC-659A-C28C-2F58-795CD8AF92C4}"/>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118909" y="683491"/>
            <a:ext cx="5914150" cy="3468846"/>
          </a:xfrm>
          <a:prstGeom prst="rect">
            <a:avLst/>
          </a:prstGeom>
          <a:ln>
            <a:solidFill>
              <a:schemeClr val="tx1"/>
            </a:solidFill>
          </a:ln>
        </p:spPr>
      </p:pic>
      <p:sp>
        <p:nvSpPr>
          <p:cNvPr id="19" name="正方形/長方形 18">
            <a:extLst>
              <a:ext uri="{FF2B5EF4-FFF2-40B4-BE49-F238E27FC236}">
                <a16:creationId xmlns:a16="http://schemas.microsoft.com/office/drawing/2014/main" id="{DE1C1013-F741-76C4-0413-AC334C25A111}"/>
              </a:ext>
            </a:extLst>
          </p:cNvPr>
          <p:cNvSpPr/>
          <p:nvPr/>
        </p:nvSpPr>
        <p:spPr>
          <a:xfrm>
            <a:off x="0" y="0"/>
            <a:ext cx="9906000" cy="5169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002060"/>
                </a:solidFill>
                <a:effectLst/>
                <a:uLnTx/>
                <a:uFillTx/>
                <a:latin typeface="BIZ UDPゴシック" panose="020B0400000000000000" pitchFamily="50" charset="-128"/>
                <a:ea typeface="BIZ UDPゴシック" panose="020B0400000000000000" pitchFamily="50" charset="-128"/>
                <a:cs typeface="+mn-cs"/>
              </a:rPr>
              <a:t>事前登録確認フォーム</a:t>
            </a:r>
            <a:endParaRPr kumimoji="1" lang="ja-JP" altLang="en-US" sz="1800" b="0" i="0" u="none" strike="noStrike" kern="1200" cap="none" spc="0" normalizeH="0" baseline="0" noProof="0" dirty="0">
              <a:ln>
                <a:noFill/>
              </a:ln>
              <a:solidFill>
                <a:srgbClr val="002060"/>
              </a:solidFill>
              <a:effectLst/>
              <a:uLnTx/>
              <a:uFillTx/>
              <a:latin typeface="Aptos" panose="02110004020202020204"/>
              <a:ea typeface="游ゴシック" panose="020B0400000000000000" pitchFamily="50" charset="-128"/>
              <a:cs typeface="+mn-cs"/>
            </a:endParaRPr>
          </a:p>
        </p:txBody>
      </p:sp>
      <p:sp>
        <p:nvSpPr>
          <p:cNvPr id="28" name="正方形/長方形 27">
            <a:extLst>
              <a:ext uri="{FF2B5EF4-FFF2-40B4-BE49-F238E27FC236}">
                <a16:creationId xmlns:a16="http://schemas.microsoft.com/office/drawing/2014/main" id="{12A043A2-A061-3134-2334-E32DB1020CCA}"/>
              </a:ext>
            </a:extLst>
          </p:cNvPr>
          <p:cNvSpPr/>
          <p:nvPr/>
        </p:nvSpPr>
        <p:spPr>
          <a:xfrm>
            <a:off x="729763" y="2225588"/>
            <a:ext cx="2567352" cy="45845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矢印: 折線 29">
            <a:extLst>
              <a:ext uri="{FF2B5EF4-FFF2-40B4-BE49-F238E27FC236}">
                <a16:creationId xmlns:a16="http://schemas.microsoft.com/office/drawing/2014/main" id="{B4B392AD-F8E3-5EDC-83F4-5196372A8AE3}"/>
              </a:ext>
            </a:extLst>
          </p:cNvPr>
          <p:cNvSpPr/>
          <p:nvPr/>
        </p:nvSpPr>
        <p:spPr>
          <a:xfrm flipV="1">
            <a:off x="1767255" y="2684043"/>
            <a:ext cx="2336490" cy="458455"/>
          </a:xfrm>
          <a:prstGeom prst="bentArrow">
            <a:avLst>
              <a:gd name="adj1" fmla="val 28836"/>
              <a:gd name="adj2" fmla="val 37466"/>
              <a:gd name="adj3" fmla="val 50000"/>
              <a:gd name="adj4" fmla="val 43750"/>
            </a:avLst>
          </a:prstGeom>
          <a:solidFill>
            <a:srgbClr val="00B0F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ptos" panose="02110004020202020204"/>
              <a:ea typeface="游ゴシック" panose="020B0400000000000000" pitchFamily="50" charset="-128"/>
              <a:cs typeface="+mn-cs"/>
            </a:endParaRPr>
          </a:p>
        </p:txBody>
      </p:sp>
      <p:grpSp>
        <p:nvGrpSpPr>
          <p:cNvPr id="2" name="グループ化 1">
            <a:extLst>
              <a:ext uri="{FF2B5EF4-FFF2-40B4-BE49-F238E27FC236}">
                <a16:creationId xmlns:a16="http://schemas.microsoft.com/office/drawing/2014/main" id="{F9F4450B-3265-D109-4476-A6C224EDB3DD}"/>
              </a:ext>
            </a:extLst>
          </p:cNvPr>
          <p:cNvGrpSpPr/>
          <p:nvPr/>
        </p:nvGrpSpPr>
        <p:grpSpPr>
          <a:xfrm>
            <a:off x="4201136" y="1129066"/>
            <a:ext cx="5593160" cy="4420513"/>
            <a:chOff x="4220345" y="2284646"/>
            <a:chExt cx="5564437" cy="4383351"/>
          </a:xfrm>
        </p:grpSpPr>
        <p:grpSp>
          <p:nvGrpSpPr>
            <p:cNvPr id="9" name="グループ化 8">
              <a:extLst>
                <a:ext uri="{FF2B5EF4-FFF2-40B4-BE49-F238E27FC236}">
                  <a16:creationId xmlns:a16="http://schemas.microsoft.com/office/drawing/2014/main" id="{A56E31F4-B295-AB4F-2763-93452EC8EC8E}"/>
                </a:ext>
              </a:extLst>
            </p:cNvPr>
            <p:cNvGrpSpPr>
              <a:grpSpLocks noChangeAspect="1"/>
            </p:cNvGrpSpPr>
            <p:nvPr/>
          </p:nvGrpSpPr>
          <p:grpSpPr>
            <a:xfrm>
              <a:off x="4220346" y="2284646"/>
              <a:ext cx="5564436" cy="4383351"/>
              <a:chOff x="0" y="318479"/>
              <a:chExt cx="9906000" cy="7803392"/>
            </a:xfrm>
          </p:grpSpPr>
          <p:pic>
            <p:nvPicPr>
              <p:cNvPr id="4" name="図 3">
                <a:extLst>
                  <a:ext uri="{FF2B5EF4-FFF2-40B4-BE49-F238E27FC236}">
                    <a16:creationId xmlns:a16="http://schemas.microsoft.com/office/drawing/2014/main" id="{8951C6AB-AAE3-4FE0-A8DB-C3578608EC3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318479"/>
                <a:ext cx="9906000" cy="6221041"/>
              </a:xfrm>
              <a:prstGeom prst="rect">
                <a:avLst/>
              </a:prstGeom>
            </p:spPr>
          </p:pic>
          <p:pic>
            <p:nvPicPr>
              <p:cNvPr id="7" name="図 6">
                <a:extLst>
                  <a:ext uri="{FF2B5EF4-FFF2-40B4-BE49-F238E27FC236}">
                    <a16:creationId xmlns:a16="http://schemas.microsoft.com/office/drawing/2014/main" id="{1C2F0A0C-6B6B-F00A-0DE4-2CAE4F62F40A}"/>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0" y="6514994"/>
                <a:ext cx="9906000" cy="1606877"/>
              </a:xfrm>
              <a:prstGeom prst="rect">
                <a:avLst/>
              </a:prstGeom>
            </p:spPr>
          </p:pic>
        </p:grpSp>
        <p:sp>
          <p:nvSpPr>
            <p:cNvPr id="3" name="正方形/長方形 2">
              <a:extLst>
                <a:ext uri="{FF2B5EF4-FFF2-40B4-BE49-F238E27FC236}">
                  <a16:creationId xmlns:a16="http://schemas.microsoft.com/office/drawing/2014/main" id="{F4557FEB-4E65-7EBA-3E93-BFD9367B59B0}"/>
                </a:ext>
              </a:extLst>
            </p:cNvPr>
            <p:cNvSpPr/>
            <p:nvPr/>
          </p:nvSpPr>
          <p:spPr>
            <a:xfrm>
              <a:off x="4220345" y="2284646"/>
              <a:ext cx="5564437" cy="4378736"/>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31BEE5B9-A0B3-9291-7F7C-C164819D3F9F}"/>
                </a:ext>
              </a:extLst>
            </p:cNvPr>
            <p:cNvSpPr/>
            <p:nvPr/>
          </p:nvSpPr>
          <p:spPr>
            <a:xfrm>
              <a:off x="7218788" y="2411598"/>
              <a:ext cx="2450870" cy="62637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事前登録申請フォーム</a:t>
              </a:r>
              <a:endParaRPr kumimoji="1" lang="en-US" altLang="ja-JP" sz="1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表紙</a:t>
              </a:r>
            </a:p>
          </p:txBody>
        </p:sp>
      </p:grpSp>
      <p:sp>
        <p:nvSpPr>
          <p:cNvPr id="8" name="四角形: 角を丸くする 7">
            <a:extLst>
              <a:ext uri="{FF2B5EF4-FFF2-40B4-BE49-F238E27FC236}">
                <a16:creationId xmlns:a16="http://schemas.microsoft.com/office/drawing/2014/main" id="{17879904-BDBD-EEE0-A0CF-BD296B11CF54}"/>
              </a:ext>
            </a:extLst>
          </p:cNvPr>
          <p:cNvSpPr/>
          <p:nvPr/>
        </p:nvSpPr>
        <p:spPr>
          <a:xfrm>
            <a:off x="6365630" y="4764489"/>
            <a:ext cx="1508360" cy="295603"/>
          </a:xfrm>
          <a:prstGeom prst="roundRect">
            <a:avLst>
              <a:gd name="adj" fmla="val 50000"/>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Aptos" panose="02110004020202020204"/>
              <a:ea typeface="游ゴシック" panose="020B0400000000000000" pitchFamily="50" charset="-128"/>
              <a:cs typeface="+mn-cs"/>
            </a:endParaRPr>
          </a:p>
        </p:txBody>
      </p:sp>
      <p:sp>
        <p:nvSpPr>
          <p:cNvPr id="13" name="矢印: 折線 12">
            <a:extLst>
              <a:ext uri="{FF2B5EF4-FFF2-40B4-BE49-F238E27FC236}">
                <a16:creationId xmlns:a16="http://schemas.microsoft.com/office/drawing/2014/main" id="{7A328029-05E5-8C48-6551-0353E257382B}"/>
              </a:ext>
            </a:extLst>
          </p:cNvPr>
          <p:cNvSpPr/>
          <p:nvPr/>
        </p:nvSpPr>
        <p:spPr>
          <a:xfrm rot="5400000" flipV="1">
            <a:off x="5658599" y="5062818"/>
            <a:ext cx="910274" cy="458455"/>
          </a:xfrm>
          <a:prstGeom prst="bentArrow">
            <a:avLst>
              <a:gd name="adj1" fmla="val 28836"/>
              <a:gd name="adj2" fmla="val 37466"/>
              <a:gd name="adj3" fmla="val 50000"/>
              <a:gd name="adj4" fmla="val 43750"/>
            </a:avLst>
          </a:prstGeom>
          <a:solidFill>
            <a:srgbClr val="00B0F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ptos" panose="02110004020202020204"/>
              <a:ea typeface="游ゴシック" panose="020B0400000000000000" pitchFamily="50" charset="-128"/>
              <a:cs typeface="+mn-cs"/>
            </a:endParaRPr>
          </a:p>
        </p:txBody>
      </p:sp>
      <p:sp>
        <p:nvSpPr>
          <p:cNvPr id="15" name="四角形: 角を丸くする 14">
            <a:hlinkClick r:id="rId5"/>
            <a:extLst>
              <a:ext uri="{FF2B5EF4-FFF2-40B4-BE49-F238E27FC236}">
                <a16:creationId xmlns:a16="http://schemas.microsoft.com/office/drawing/2014/main" id="{F7913BE2-7FF5-CFC1-C1D2-692F4C493F56}"/>
              </a:ext>
            </a:extLst>
          </p:cNvPr>
          <p:cNvSpPr/>
          <p:nvPr/>
        </p:nvSpPr>
        <p:spPr>
          <a:xfrm>
            <a:off x="4201138" y="5827678"/>
            <a:ext cx="5593158" cy="91027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1200" dirty="0">
                <a:latin typeface="BIZ UDゴシック" panose="020B0400000000000000" pitchFamily="49" charset="-128"/>
                <a:ea typeface="BIZ UDゴシック" panose="020B0400000000000000" pitchFamily="49" charset="-128"/>
              </a:rPr>
              <a:t>事前登録の申請のためには大阪府行政オンラインシステムに事業者登録をしていただく必要があります。</a:t>
            </a:r>
            <a:endParaRPr kumimoji="1" lang="en-US" altLang="ja-JP" sz="1200" dirty="0">
              <a:latin typeface="BIZ UDゴシック" panose="020B0400000000000000" pitchFamily="49" charset="-128"/>
              <a:ea typeface="BIZ UDゴシック" panose="020B0400000000000000" pitchFamily="49" charset="-128"/>
            </a:endParaRPr>
          </a:p>
          <a:p>
            <a:r>
              <a:rPr kumimoji="1" lang="ja-JP" altLang="en-US" sz="1200" dirty="0">
                <a:latin typeface="BIZ UDゴシック" panose="020B0400000000000000" pitchFamily="49" charset="-128"/>
                <a:ea typeface="BIZ UDゴシック" panose="020B0400000000000000" pitchFamily="49" charset="-128"/>
              </a:rPr>
              <a:t>登録後、ログインしてから次の画面へお進みください。</a:t>
            </a:r>
            <a:endParaRPr kumimoji="1" lang="en-US" altLang="ja-JP" sz="1200" dirty="0">
              <a:latin typeface="BIZ UDゴシック" panose="020B0400000000000000" pitchFamily="49" charset="-128"/>
              <a:ea typeface="BIZ UDゴシック" panose="020B0400000000000000" pitchFamily="49" charset="-128"/>
            </a:endParaRPr>
          </a:p>
          <a:p>
            <a:r>
              <a:rPr kumimoji="1" lang="ja-JP" altLang="en-US" sz="1200" u="sng" dirty="0">
                <a:solidFill>
                  <a:srgbClr val="0041C4"/>
                </a:solidFill>
                <a:latin typeface="BIZ UDゴシック" panose="020B0400000000000000" pitchFamily="49" charset="-128"/>
                <a:ea typeface="BIZ UDゴシック" panose="020B0400000000000000" pitchFamily="49" charset="-128"/>
              </a:rPr>
              <a:t>会員登録方法を確認する　</a:t>
            </a:r>
            <a:r>
              <a:rPr kumimoji="1" lang="ja-JP" altLang="en-US" sz="1200" dirty="0">
                <a:latin typeface="BIZ UDゴシック" panose="020B0400000000000000" pitchFamily="49" charset="-128"/>
                <a:ea typeface="BIZ UDゴシック" panose="020B0400000000000000" pitchFamily="49" charset="-128"/>
              </a:rPr>
              <a:t>🔗（</a:t>
            </a:r>
            <a:r>
              <a:rPr kumimoji="1" lang="en-US" altLang="ja-JP" sz="1200" dirty="0">
                <a:latin typeface="BIZ UDゴシック" panose="020B0400000000000000" pitchFamily="49" charset="-128"/>
                <a:ea typeface="BIZ UDゴシック" panose="020B0400000000000000" pitchFamily="49" charset="-128"/>
              </a:rPr>
              <a:t>Ctrl</a:t>
            </a:r>
            <a:r>
              <a:rPr kumimoji="1" lang="ja-JP" altLang="en-US" sz="1200" dirty="0">
                <a:latin typeface="BIZ UDゴシック" panose="020B0400000000000000" pitchFamily="49" charset="-128"/>
                <a:ea typeface="BIZ UDゴシック" panose="020B0400000000000000" pitchFamily="49" charset="-128"/>
              </a:rPr>
              <a:t>＋クリック）</a:t>
            </a:r>
          </a:p>
        </p:txBody>
      </p:sp>
      <p:grpSp>
        <p:nvGrpSpPr>
          <p:cNvPr id="5" name="グループ化 4">
            <a:extLst>
              <a:ext uri="{FF2B5EF4-FFF2-40B4-BE49-F238E27FC236}">
                <a16:creationId xmlns:a16="http://schemas.microsoft.com/office/drawing/2014/main" id="{63CFFD8E-0820-C0EC-E735-DEACB7E1039E}"/>
              </a:ext>
            </a:extLst>
          </p:cNvPr>
          <p:cNvGrpSpPr/>
          <p:nvPr/>
        </p:nvGrpSpPr>
        <p:grpSpPr>
          <a:xfrm>
            <a:off x="78048" y="5947247"/>
            <a:ext cx="4025697" cy="837879"/>
            <a:chOff x="4894212" y="4861343"/>
            <a:chExt cx="4770434" cy="837879"/>
          </a:xfrm>
        </p:grpSpPr>
        <p:sp>
          <p:nvSpPr>
            <p:cNvPr id="11" name="Shape 56">
              <a:hlinkClick r:id="rId6"/>
              <a:extLst>
                <a:ext uri="{FF2B5EF4-FFF2-40B4-BE49-F238E27FC236}">
                  <a16:creationId xmlns:a16="http://schemas.microsoft.com/office/drawing/2014/main" id="{A7354668-3D19-BB90-0A20-B7B5231DB62C}"/>
                </a:ext>
              </a:extLst>
            </p:cNvPr>
            <p:cNvSpPr/>
            <p:nvPr/>
          </p:nvSpPr>
          <p:spPr>
            <a:xfrm>
              <a:off x="4894212" y="4861343"/>
              <a:ext cx="4770434" cy="837879"/>
            </a:xfrm>
            <a:prstGeom prst="homePlate">
              <a:avLst/>
            </a:prstGeom>
            <a:solidFill>
              <a:srgbClr val="EAF4FB"/>
            </a:solidFill>
            <a:ln w="12700">
              <a:solidFill>
                <a:srgbClr val="0070A8"/>
              </a:solidFill>
              <a:prstDash val="solid"/>
            </a:ln>
          </p:spPr>
          <p:txBody>
            <a:bodyPr/>
            <a:lstStyle/>
            <a:p>
              <a:endParaRPr lang="ja-JP" altLang="en-US" sz="3200">
                <a:latin typeface="BIZ UDゴシック" panose="020B0400000000000000" pitchFamily="49" charset="-128"/>
                <a:ea typeface="BIZ UDゴシック" panose="020B0400000000000000" pitchFamily="49" charset="-128"/>
              </a:endParaRPr>
            </a:p>
          </p:txBody>
        </p:sp>
        <p:sp>
          <p:nvSpPr>
            <p:cNvPr id="17" name="Text 57">
              <a:extLst>
                <a:ext uri="{FF2B5EF4-FFF2-40B4-BE49-F238E27FC236}">
                  <a16:creationId xmlns:a16="http://schemas.microsoft.com/office/drawing/2014/main" id="{9E61B311-A6B6-7DB2-58F3-0C576B5F2C6E}"/>
                </a:ext>
              </a:extLst>
            </p:cNvPr>
            <p:cNvSpPr/>
            <p:nvPr/>
          </p:nvSpPr>
          <p:spPr>
            <a:xfrm>
              <a:off x="5808421" y="4945632"/>
              <a:ext cx="3538623" cy="273090"/>
            </a:xfrm>
            <a:prstGeom prst="rect">
              <a:avLst/>
            </a:prstGeom>
            <a:noFill/>
            <a:ln/>
          </p:spPr>
          <p:txBody>
            <a:bodyPr wrap="square" lIns="508" tIns="508" rIns="508" bIns="508" rtlCol="0" anchor="ctr">
              <a:noAutofit/>
            </a:bodyPr>
            <a:lstStyle/>
            <a:p>
              <a:pPr marL="0" indent="0" algn="ctr">
                <a:buNone/>
              </a:pPr>
              <a:r>
                <a:rPr lang="en-US" sz="1600" b="1" dirty="0" err="1">
                  <a:solidFill>
                    <a:srgbClr val="0B2B62"/>
                  </a:solidFill>
                  <a:latin typeface="BIZ UDゴシック" panose="020B0400000000000000" pitchFamily="49" charset="-128"/>
                  <a:ea typeface="BIZ UDゴシック" panose="020B0400000000000000" pitchFamily="49" charset="-128"/>
                  <a:cs typeface="Yu Gothic" pitchFamily="34" charset="-120"/>
                </a:rPr>
                <a:t>事前登録</a:t>
              </a:r>
              <a:r>
                <a:rPr lang="ja-JP" altLang="en-US" sz="1600" b="1" dirty="0">
                  <a:solidFill>
                    <a:srgbClr val="0B2B62"/>
                  </a:solidFill>
                  <a:latin typeface="BIZ UDゴシック" panose="020B0400000000000000" pitchFamily="49" charset="-128"/>
                  <a:ea typeface="BIZ UDゴシック" panose="020B0400000000000000" pitchFamily="49" charset="-128"/>
                  <a:cs typeface="Yu Gothic" pitchFamily="34" charset="-120"/>
                </a:rPr>
                <a:t>申請</a:t>
              </a:r>
              <a:r>
                <a:rPr lang="en-US" sz="1600" b="1" dirty="0">
                  <a:solidFill>
                    <a:srgbClr val="0B2B62"/>
                  </a:solidFill>
                  <a:latin typeface="BIZ UDゴシック" panose="020B0400000000000000" pitchFamily="49" charset="-128"/>
                  <a:ea typeface="BIZ UDゴシック" panose="020B0400000000000000" pitchFamily="49" charset="-128"/>
                  <a:cs typeface="Yu Gothic" pitchFamily="34" charset="-120"/>
                </a:rPr>
                <a:t>へ</a:t>
              </a:r>
              <a:endParaRPr lang="en-US" sz="1600" dirty="0">
                <a:latin typeface="BIZ UDゴシック" panose="020B0400000000000000" pitchFamily="49" charset="-128"/>
                <a:ea typeface="BIZ UDゴシック" panose="020B0400000000000000" pitchFamily="49" charset="-128"/>
              </a:endParaRPr>
            </a:p>
          </p:txBody>
        </p:sp>
        <p:sp>
          <p:nvSpPr>
            <p:cNvPr id="21" name="Text 58">
              <a:extLst>
                <a:ext uri="{FF2B5EF4-FFF2-40B4-BE49-F238E27FC236}">
                  <a16:creationId xmlns:a16="http://schemas.microsoft.com/office/drawing/2014/main" id="{C9F555E4-87FB-ABF8-F328-A171CB3A8823}"/>
                </a:ext>
              </a:extLst>
            </p:cNvPr>
            <p:cNvSpPr/>
            <p:nvPr/>
          </p:nvSpPr>
          <p:spPr>
            <a:xfrm>
              <a:off x="6025872" y="5218722"/>
              <a:ext cx="3236753" cy="433324"/>
            </a:xfrm>
            <a:prstGeom prst="rect">
              <a:avLst/>
            </a:prstGeom>
            <a:noFill/>
            <a:ln/>
          </p:spPr>
          <p:txBody>
            <a:bodyPr wrap="square" lIns="508" tIns="508" rIns="508" bIns="508" rtlCol="0" anchor="ctr">
              <a:normAutofit/>
            </a:bodyPr>
            <a:lstStyle/>
            <a:p>
              <a:pPr marL="0" indent="0" algn="ctr">
                <a:buNone/>
              </a:pPr>
              <a:r>
                <a:rPr lang="en-US" sz="1100" b="1" dirty="0" err="1">
                  <a:solidFill>
                    <a:srgbClr val="0070A8"/>
                  </a:solidFill>
                  <a:latin typeface="BIZ UDゴシック" panose="020B0400000000000000" pitchFamily="49" charset="-128"/>
                  <a:ea typeface="BIZ UDゴシック" panose="020B0400000000000000" pitchFamily="49" charset="-128"/>
                  <a:cs typeface="Yu Gothic" pitchFamily="34" charset="-120"/>
                </a:rPr>
                <a:t>事前登録</a:t>
              </a:r>
              <a:r>
                <a:rPr lang="ja-JP" altLang="en-US" sz="1100" b="1" dirty="0">
                  <a:solidFill>
                    <a:srgbClr val="0070A8"/>
                  </a:solidFill>
                  <a:latin typeface="BIZ UDゴシック" panose="020B0400000000000000" pitchFamily="49" charset="-128"/>
                  <a:ea typeface="BIZ UDゴシック" panose="020B0400000000000000" pitchFamily="49" charset="-128"/>
                  <a:cs typeface="Yu Gothic" pitchFamily="34" charset="-120"/>
                </a:rPr>
                <a:t>申請フォーム</a:t>
              </a:r>
              <a:r>
                <a:rPr lang="en-US" sz="1100" b="1" dirty="0" err="1">
                  <a:solidFill>
                    <a:srgbClr val="0070A8"/>
                  </a:solidFill>
                  <a:latin typeface="BIZ UDゴシック" panose="020B0400000000000000" pitchFamily="49" charset="-128"/>
                  <a:ea typeface="BIZ UDゴシック" panose="020B0400000000000000" pitchFamily="49" charset="-128"/>
                  <a:cs typeface="Yu Gothic" pitchFamily="34" charset="-120"/>
                </a:rPr>
                <a:t>はこちら</a:t>
              </a:r>
              <a:endParaRPr lang="en-US" sz="1100" b="1" dirty="0">
                <a:solidFill>
                  <a:srgbClr val="0070A8"/>
                </a:solidFill>
                <a:latin typeface="BIZ UDゴシック" panose="020B0400000000000000" pitchFamily="49" charset="-128"/>
                <a:ea typeface="BIZ UDゴシック" panose="020B0400000000000000" pitchFamily="49" charset="-128"/>
                <a:cs typeface="Yu Gothic" pitchFamily="34" charset="-120"/>
              </a:endParaRPr>
            </a:p>
            <a:p>
              <a:pPr marL="0" indent="0" algn="ctr">
                <a:buNone/>
              </a:pPr>
              <a:r>
                <a:rPr lang="ja-JP" altLang="en-US" sz="1100" b="1" dirty="0">
                  <a:solidFill>
                    <a:srgbClr val="0070A8"/>
                  </a:solidFill>
                  <a:latin typeface="BIZ UDゴシック" panose="020B0400000000000000" pitchFamily="49" charset="-128"/>
                  <a:ea typeface="BIZ UDゴシック" panose="020B0400000000000000" pitchFamily="49" charset="-128"/>
                  <a:cs typeface="Yu Gothic" pitchFamily="34" charset="-120"/>
                </a:rPr>
                <a:t>（</a:t>
              </a:r>
              <a:r>
                <a:rPr lang="en-US" altLang="ja-JP" sz="1100" b="1" dirty="0">
                  <a:solidFill>
                    <a:srgbClr val="0070A8"/>
                  </a:solidFill>
                  <a:latin typeface="BIZ UDゴシック" panose="020B0400000000000000" pitchFamily="49" charset="-128"/>
                  <a:ea typeface="BIZ UDゴシック" panose="020B0400000000000000" pitchFamily="49" charset="-128"/>
                  <a:cs typeface="Yu Gothic" pitchFamily="34" charset="-120"/>
                </a:rPr>
                <a:t>Ctrl</a:t>
              </a:r>
              <a:r>
                <a:rPr lang="ja-JP" altLang="en-US" sz="1100" b="1" dirty="0">
                  <a:solidFill>
                    <a:srgbClr val="0070A8"/>
                  </a:solidFill>
                  <a:latin typeface="BIZ UDゴシック" panose="020B0400000000000000" pitchFamily="49" charset="-128"/>
                  <a:ea typeface="BIZ UDゴシック" panose="020B0400000000000000" pitchFamily="49" charset="-128"/>
                  <a:cs typeface="Yu Gothic" pitchFamily="34" charset="-120"/>
                </a:rPr>
                <a:t>＋クリック）</a:t>
              </a:r>
              <a:endParaRPr lang="en-US" sz="1100" dirty="0">
                <a:latin typeface="BIZ UDゴシック" panose="020B0400000000000000" pitchFamily="49" charset="-128"/>
                <a:ea typeface="BIZ UDゴシック" panose="020B0400000000000000" pitchFamily="49" charset="-128"/>
              </a:endParaRPr>
            </a:p>
          </p:txBody>
        </p:sp>
      </p:grpSp>
      <p:pic>
        <p:nvPicPr>
          <p:cNvPr id="25" name="図 24">
            <a:extLst>
              <a:ext uri="{FF2B5EF4-FFF2-40B4-BE49-F238E27FC236}">
                <a16:creationId xmlns:a16="http://schemas.microsoft.com/office/drawing/2014/main" id="{76259EF1-60FD-E6FE-0196-3412A0D30A9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6056" y="6035481"/>
            <a:ext cx="752166" cy="752166"/>
          </a:xfrm>
          <a:prstGeom prst="rect">
            <a:avLst/>
          </a:prstGeom>
        </p:spPr>
      </p:pic>
    </p:spTree>
    <p:extLst>
      <p:ext uri="{BB962C8B-B14F-4D97-AF65-F5344CB8AC3E}">
        <p14:creationId xmlns:p14="http://schemas.microsoft.com/office/powerpoint/2010/main" val="10924920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180BC1B-1FB6-8A92-89BB-F4DC3E61A3ED}"/>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8757073D-FCEA-FD07-D5A8-0EC832864E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1DA98680-18B7-9720-ECD0-D74311DF75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72DD118B-C9C3-CAB7-9239-3B13BE6DE2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F39B24F0-3BD9-BC72-49A6-33E50D3952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DF6F4B90-15D0-AA48-15B4-B8B97C9899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51C3D421-2AFE-78CF-A284-64F043D0A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6397D083-1F8D-919B-B379-C431D47007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図 2">
            <a:extLst>
              <a:ext uri="{FF2B5EF4-FFF2-40B4-BE49-F238E27FC236}">
                <a16:creationId xmlns:a16="http://schemas.microsoft.com/office/drawing/2014/main" id="{5128CDBF-962A-DFD7-7C30-F2FC00FA097D}"/>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250260" y="645963"/>
            <a:ext cx="6646267" cy="4296700"/>
          </a:xfrm>
          <a:prstGeom prst="rect">
            <a:avLst/>
          </a:prstGeom>
          <a:ln>
            <a:solidFill>
              <a:schemeClr val="tx1"/>
            </a:solidFill>
          </a:ln>
        </p:spPr>
      </p:pic>
      <p:sp>
        <p:nvSpPr>
          <p:cNvPr id="15" name="正方形/長方形 14">
            <a:extLst>
              <a:ext uri="{FF2B5EF4-FFF2-40B4-BE49-F238E27FC236}">
                <a16:creationId xmlns:a16="http://schemas.microsoft.com/office/drawing/2014/main" id="{D88E40C5-B920-69F8-75FC-8C4CB650D1EF}"/>
              </a:ext>
            </a:extLst>
          </p:cNvPr>
          <p:cNvSpPr/>
          <p:nvPr/>
        </p:nvSpPr>
        <p:spPr>
          <a:xfrm>
            <a:off x="0" y="0"/>
            <a:ext cx="9906000" cy="5169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dirty="0">
                <a:solidFill>
                  <a:srgbClr val="002060"/>
                </a:solidFill>
                <a:latin typeface="BIZ UDPゴシック" panose="020B0400000000000000" pitchFamily="50" charset="-128"/>
                <a:ea typeface="BIZ UDPゴシック" panose="020B0400000000000000" pitchFamily="50" charset="-128"/>
              </a:rPr>
              <a:t>申請者についての確認</a:t>
            </a:r>
            <a:endParaRPr kumimoji="1" lang="ja-JP" altLang="en-US" sz="1800" b="0" i="0" u="none" strike="noStrike" kern="1200" cap="none" spc="0" normalizeH="0" baseline="0" noProof="0" dirty="0">
              <a:ln>
                <a:noFill/>
              </a:ln>
              <a:solidFill>
                <a:srgbClr val="002060"/>
              </a:solidFill>
              <a:effectLst/>
              <a:uLnTx/>
              <a:uFillTx/>
              <a:latin typeface="Aptos" panose="02110004020202020204"/>
              <a:ea typeface="游ゴシック" panose="020B0400000000000000" pitchFamily="50" charset="-128"/>
              <a:cs typeface="+mn-cs"/>
            </a:endParaRPr>
          </a:p>
        </p:txBody>
      </p:sp>
      <p:pic>
        <p:nvPicPr>
          <p:cNvPr id="21" name="図 20">
            <a:extLst>
              <a:ext uri="{FF2B5EF4-FFF2-40B4-BE49-F238E27FC236}">
                <a16:creationId xmlns:a16="http://schemas.microsoft.com/office/drawing/2014/main" id="{B89B635D-232C-592A-85E4-EE5031E1A72E}"/>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4800602" y="3366918"/>
            <a:ext cx="5011613" cy="1906068"/>
          </a:xfrm>
          <a:prstGeom prst="rect">
            <a:avLst/>
          </a:prstGeom>
          <a:ln>
            <a:solidFill>
              <a:schemeClr val="tx1"/>
            </a:solidFill>
          </a:ln>
        </p:spPr>
      </p:pic>
      <p:sp>
        <p:nvSpPr>
          <p:cNvPr id="24" name="説明ボックス 20">
            <a:extLst>
              <a:ext uri="{FF2B5EF4-FFF2-40B4-BE49-F238E27FC236}">
                <a16:creationId xmlns:a16="http://schemas.microsoft.com/office/drawing/2014/main" id="{037B3E0E-0FFE-7A2B-944B-4141E038EA0D}"/>
              </a:ext>
            </a:extLst>
          </p:cNvPr>
          <p:cNvSpPr/>
          <p:nvPr/>
        </p:nvSpPr>
        <p:spPr>
          <a:xfrm>
            <a:off x="167060" y="5519689"/>
            <a:ext cx="9267085" cy="1202128"/>
          </a:xfrm>
          <a:prstGeom prst="roundRect">
            <a:avLst>
              <a:gd name="adj" fmla="val 6000"/>
            </a:avLst>
          </a:prstGeom>
          <a:solidFill>
            <a:srgbClr val="EBF1FA"/>
          </a:solidFill>
          <a:ln w="15875">
            <a:solidFill>
              <a:srgbClr val="2E5C99"/>
            </a:solidFill>
          </a:ln>
        </p:spPr>
        <p:txBody>
          <a:bodyPr wrap="square" lIns="0" tIns="0" rIns="0" bIns="0" anchor="t">
            <a:normAutofit/>
          </a:bodyPr>
          <a:lstStyle/>
          <a:p>
            <a:r>
              <a:rPr lang="ja-JP" sz="1400" b="1" dirty="0">
                <a:solidFill>
                  <a:srgbClr val="2E5C99"/>
                </a:solidFill>
                <a:latin typeface="BIZ UDPゴシック" panose="020B0400000000000000" pitchFamily="50" charset="-128"/>
                <a:ea typeface="BIZ UDPゴシック" panose="020B0400000000000000" pitchFamily="50" charset="-128"/>
              </a:rPr>
              <a:t>💡 ポイント（</a:t>
            </a:r>
            <a:r>
              <a:rPr lang="ja-JP" altLang="en-US" sz="1400" b="1" dirty="0">
                <a:solidFill>
                  <a:srgbClr val="2E5C99"/>
                </a:solidFill>
                <a:latin typeface="BIZ UDPゴシック" panose="020B0400000000000000" pitchFamily="50" charset="-128"/>
                <a:ea typeface="BIZ UDPゴシック" panose="020B0400000000000000" pitchFamily="50" charset="-128"/>
              </a:rPr>
              <a:t>代理申請</a:t>
            </a:r>
            <a:r>
              <a:rPr lang="ja-JP" sz="1400" b="1" dirty="0">
                <a:solidFill>
                  <a:srgbClr val="2E5C99"/>
                </a:solidFill>
                <a:latin typeface="BIZ UDPゴシック" panose="020B0400000000000000" pitchFamily="50" charset="-128"/>
                <a:ea typeface="BIZ UDPゴシック" panose="020B0400000000000000" pitchFamily="50" charset="-128"/>
              </a:rPr>
              <a:t>）</a:t>
            </a:r>
            <a:endParaRPr lang="en-US" altLang="ja-JP" sz="1400" b="1" dirty="0">
              <a:solidFill>
                <a:srgbClr val="2E5C99"/>
              </a:solidFill>
              <a:latin typeface="BIZ UDPゴシック" panose="020B0400000000000000" pitchFamily="50" charset="-128"/>
              <a:ea typeface="BIZ UDPゴシック" panose="020B0400000000000000" pitchFamily="50" charset="-128"/>
            </a:endParaRPr>
          </a:p>
          <a:p>
            <a:endParaRPr lang="ja-JP" sz="800" b="1" dirty="0">
              <a:solidFill>
                <a:srgbClr val="2E5C99"/>
              </a:solidFill>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代理申請をする場合、</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申請者からの委任状を添付していただきます。</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なお、代理人は国助成金の交付要領第</a:t>
            </a:r>
            <a:r>
              <a:rPr lang="en-US" altLang="ja-JP" sz="1200" dirty="0">
                <a:latin typeface="BIZ UDPゴシック" panose="020B0400000000000000" pitchFamily="50" charset="-128"/>
                <a:ea typeface="BIZ UDPゴシック" panose="020B0400000000000000" pitchFamily="50" charset="-128"/>
              </a:rPr>
              <a:t>14</a:t>
            </a:r>
            <a:r>
              <a:rPr lang="ja-JP" altLang="en-US" sz="1200" dirty="0">
                <a:latin typeface="BIZ UDPゴシック" panose="020B0400000000000000" pitchFamily="50" charset="-128"/>
                <a:ea typeface="BIZ UDPゴシック" panose="020B0400000000000000" pitchFamily="50" charset="-128"/>
              </a:rPr>
              <a:t>に定める代理人のみとなります。</a:t>
            </a:r>
            <a:endParaRPr lang="ja-JP" sz="1200" dirty="0">
              <a:latin typeface="BIZ UDPゴシック" panose="020B0400000000000000" pitchFamily="50" charset="-128"/>
              <a:ea typeface="BIZ UDPゴシック" panose="020B0400000000000000" pitchFamily="50" charset="-128"/>
            </a:endParaRPr>
          </a:p>
        </p:txBody>
      </p:sp>
      <p:sp>
        <p:nvSpPr>
          <p:cNvPr id="26" name="正方形/長方形 25">
            <a:extLst>
              <a:ext uri="{FF2B5EF4-FFF2-40B4-BE49-F238E27FC236}">
                <a16:creationId xmlns:a16="http://schemas.microsoft.com/office/drawing/2014/main" id="{6B1A7B66-C4EF-FD9D-0425-A3BE66F251A1}"/>
              </a:ext>
            </a:extLst>
          </p:cNvPr>
          <p:cNvSpPr/>
          <p:nvPr/>
        </p:nvSpPr>
        <p:spPr>
          <a:xfrm>
            <a:off x="5428571" y="1510027"/>
            <a:ext cx="4310368" cy="1315437"/>
          </a:xfrm>
          <a:prstGeom prst="rect">
            <a:avLst/>
          </a:prstGeom>
        </p:spPr>
        <p:style>
          <a:lnRef idx="2">
            <a:schemeClr val="accent6"/>
          </a:lnRef>
          <a:fillRef idx="1">
            <a:schemeClr val="lt1"/>
          </a:fillRef>
          <a:effectRef idx="0">
            <a:schemeClr val="accent6"/>
          </a:effectRef>
          <a:fontRef idx="minor">
            <a:schemeClr val="dk1"/>
          </a:fontRef>
        </p:style>
        <p:txBody>
          <a:bodyPr lIns="0" tIns="0" rIns="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prstClr val="black"/>
                </a:solidFill>
                <a:latin typeface="BIZ UDPゴシック" panose="020B0400000000000000" pitchFamily="50" charset="-128"/>
                <a:ea typeface="BIZ UDPゴシック" panose="020B0400000000000000" pitchFamily="50" charset="-128"/>
              </a:rPr>
              <a:t>　申請する事業者の代表、従業員が手続きを行う場合は、</a:t>
            </a:r>
            <a:endParaRPr kumimoji="1" lang="en-US" altLang="ja-JP" sz="1200" dirty="0">
              <a:solidFill>
                <a:prstClr val="black"/>
              </a:solidFill>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「私は申請者本人です。」を選択してください。</a:t>
            </a:r>
            <a:endParaRPr kumimoji="1" lang="en-US" altLang="ja-JP"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200" dirty="0">
              <a:solidFill>
                <a:prstClr val="black"/>
              </a:solidFill>
              <a:latin typeface="BIZ UDPゴシック" panose="020B0400000000000000" pitchFamily="50" charset="-128"/>
              <a:ea typeface="BIZ UDPゴシック" panose="020B0400000000000000" pitchFamily="50" charset="-128"/>
            </a:endParaRPr>
          </a:p>
          <a:p>
            <a:pPr lvl="0">
              <a:defRPr/>
            </a:pP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代理申請（「私は申請者から正式な委任を受けた代理人です。」</a:t>
            </a:r>
            <a:endParaRPr kumimoji="1" lang="en-US" altLang="ja-JP"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lvl="0">
              <a:defRPr/>
            </a:pPr>
            <a:r>
              <a:rPr kumimoji="1" lang="ja-JP" altLang="en-US" sz="1200" dirty="0">
                <a:solidFill>
                  <a:prstClr val="black"/>
                </a:solidFill>
                <a:latin typeface="BIZ UDPゴシック" panose="020B0400000000000000" pitchFamily="50" charset="-128"/>
                <a:ea typeface="BIZ UDPゴシック" panose="020B0400000000000000" pitchFamily="50" charset="-128"/>
              </a:rPr>
              <a:t>　</a:t>
            </a: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を選択）</a:t>
            </a:r>
            <a:r>
              <a:rPr kumimoji="1" lang="ja-JP" altLang="en-US" sz="1200" dirty="0">
                <a:solidFill>
                  <a:prstClr val="black"/>
                </a:solidFill>
                <a:latin typeface="BIZ UDPゴシック" panose="020B0400000000000000" pitchFamily="50" charset="-128"/>
                <a:ea typeface="BIZ UDPゴシック" panose="020B0400000000000000" pitchFamily="50" charset="-128"/>
              </a:rPr>
              <a:t>の場合</a:t>
            </a: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は、</a:t>
            </a:r>
            <a:r>
              <a:rPr kumimoji="1" lang="ja-JP" altLang="en-US" sz="1200" dirty="0">
                <a:solidFill>
                  <a:prstClr val="black"/>
                </a:solidFill>
                <a:latin typeface="BIZ UDPゴシック" panose="020B0400000000000000" pitchFamily="50" charset="-128"/>
                <a:ea typeface="BIZ UDPゴシック" panose="020B0400000000000000" pitchFamily="50" charset="-128"/>
              </a:rPr>
              <a:t>委任状の添付画面が現れますので、</a:t>
            </a:r>
            <a:endParaRPr kumimoji="1" lang="en-US" altLang="ja-JP" sz="1200" dirty="0">
              <a:solidFill>
                <a:prstClr val="black"/>
              </a:solidFill>
              <a:latin typeface="BIZ UDPゴシック" panose="020B0400000000000000" pitchFamily="50" charset="-128"/>
              <a:ea typeface="BIZ UDPゴシック" panose="020B0400000000000000" pitchFamily="50" charset="-128"/>
            </a:endParaRPr>
          </a:p>
          <a:p>
            <a:pPr lvl="0">
              <a:defRPr/>
            </a:pP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事業者からの委任状を</a:t>
            </a:r>
            <a:r>
              <a:rPr kumimoji="1" lang="en-US" altLang="ja-JP"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PDF</a:t>
            </a: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で添付してください。</a:t>
            </a:r>
          </a:p>
        </p:txBody>
      </p:sp>
      <p:sp>
        <p:nvSpPr>
          <p:cNvPr id="27" name="楕円 26">
            <a:extLst>
              <a:ext uri="{FF2B5EF4-FFF2-40B4-BE49-F238E27FC236}">
                <a16:creationId xmlns:a16="http://schemas.microsoft.com/office/drawing/2014/main" id="{0AC3640F-05C0-54C0-6E28-EFC49249B369}"/>
              </a:ext>
            </a:extLst>
          </p:cNvPr>
          <p:cNvSpPr/>
          <p:nvPr/>
        </p:nvSpPr>
        <p:spPr>
          <a:xfrm>
            <a:off x="1023710" y="3611902"/>
            <a:ext cx="180000" cy="18000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矢印: 折線 30">
            <a:extLst>
              <a:ext uri="{FF2B5EF4-FFF2-40B4-BE49-F238E27FC236}">
                <a16:creationId xmlns:a16="http://schemas.microsoft.com/office/drawing/2014/main" id="{01C159E5-CE9A-8D40-8FA9-984C11B7D3D3}"/>
              </a:ext>
            </a:extLst>
          </p:cNvPr>
          <p:cNvSpPr/>
          <p:nvPr/>
        </p:nvSpPr>
        <p:spPr>
          <a:xfrm flipV="1">
            <a:off x="1090246" y="3803122"/>
            <a:ext cx="3710356" cy="317409"/>
          </a:xfrm>
          <a:prstGeom prst="bentArrow">
            <a:avLst>
              <a:gd name="adj1" fmla="val 28836"/>
              <a:gd name="adj2" fmla="val 37466"/>
              <a:gd name="adj3" fmla="val 50000"/>
              <a:gd name="adj4" fmla="val 43750"/>
            </a:avLst>
          </a:prstGeom>
          <a:solidFill>
            <a:srgbClr val="00B0F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ptos" panose="02110004020202020204"/>
              <a:ea typeface="游ゴシック" panose="020B0400000000000000" pitchFamily="50" charset="-128"/>
              <a:cs typeface="+mn-cs"/>
            </a:endParaRPr>
          </a:p>
        </p:txBody>
      </p:sp>
      <p:pic>
        <p:nvPicPr>
          <p:cNvPr id="34" name="図 33">
            <a:extLst>
              <a:ext uri="{FF2B5EF4-FFF2-40B4-BE49-F238E27FC236}">
                <a16:creationId xmlns:a16="http://schemas.microsoft.com/office/drawing/2014/main" id="{21AB1E02-D738-FD25-79DD-CBD808363E07}"/>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320921" y="5564770"/>
            <a:ext cx="4060945" cy="1101462"/>
          </a:xfrm>
          <a:prstGeom prst="rect">
            <a:avLst/>
          </a:prstGeom>
        </p:spPr>
      </p:pic>
      <p:sp>
        <p:nvSpPr>
          <p:cNvPr id="36" name="正方形/長方形 35">
            <a:extLst>
              <a:ext uri="{FF2B5EF4-FFF2-40B4-BE49-F238E27FC236}">
                <a16:creationId xmlns:a16="http://schemas.microsoft.com/office/drawing/2014/main" id="{C07F5EA8-1C4A-C1A6-2AD0-8842CB1DF9C9}"/>
              </a:ext>
            </a:extLst>
          </p:cNvPr>
          <p:cNvSpPr/>
          <p:nvPr/>
        </p:nvSpPr>
        <p:spPr>
          <a:xfrm>
            <a:off x="7930435" y="6531063"/>
            <a:ext cx="1317044" cy="124508"/>
          </a:xfrm>
          <a:prstGeom prst="rect">
            <a:avLst/>
          </a:prstGeom>
          <a:ln>
            <a:noFill/>
          </a:ln>
        </p:spPr>
        <p:style>
          <a:lnRef idx="2">
            <a:schemeClr val="accent6"/>
          </a:lnRef>
          <a:fillRef idx="1">
            <a:schemeClr val="lt1"/>
          </a:fillRef>
          <a:effectRef idx="0">
            <a:schemeClr val="accent6"/>
          </a:effectRef>
          <a:fontRef idx="minor">
            <a:schemeClr val="dk1"/>
          </a:fontRef>
        </p:style>
        <p:txBody>
          <a:bodyPr lIns="0" tIns="0" rIns="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900" dirty="0">
                <a:solidFill>
                  <a:prstClr val="black"/>
                </a:solidFill>
                <a:latin typeface="BIZ UDPゴシック" panose="020B0400000000000000" pitchFamily="50" charset="-128"/>
                <a:ea typeface="BIZ UDPゴシック" panose="020B0400000000000000" pitchFamily="50" charset="-128"/>
              </a:rPr>
              <a:t>　国助成金　交付要領抜粋</a:t>
            </a:r>
            <a:endParaRPr kumimoji="1" lang="ja-JP" altLang="en-US" sz="9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4" name="正方形/長方形 3">
            <a:hlinkClick r:id="rId5" action="ppaction://hlinksldjump"/>
            <a:extLst>
              <a:ext uri="{FF2B5EF4-FFF2-40B4-BE49-F238E27FC236}">
                <a16:creationId xmlns:a16="http://schemas.microsoft.com/office/drawing/2014/main" id="{B30F2590-BB29-643A-FFA7-463C7717452C}"/>
              </a:ext>
            </a:extLst>
          </p:cNvPr>
          <p:cNvSpPr/>
          <p:nvPr/>
        </p:nvSpPr>
        <p:spPr>
          <a:xfrm>
            <a:off x="188300" y="5084872"/>
            <a:ext cx="3135191" cy="292608"/>
          </a:xfrm>
          <a:prstGeom prst="rect">
            <a:avLst/>
          </a:prstGeom>
          <a:ln>
            <a:solidFill>
              <a:srgbClr val="0041C4"/>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sz="1400" u="sng" dirty="0">
                <a:solidFill>
                  <a:srgbClr val="0041C4"/>
                </a:solidFill>
                <a:latin typeface="HGｺﾞｼｯｸE" panose="020B0909000000000000" pitchFamily="49" charset="-128"/>
                <a:ea typeface="HGｺﾞｼｯｸE" panose="020B0909000000000000" pitchFamily="49" charset="-128"/>
              </a:rPr>
              <a:t>委任状について⇒よくある質問Ｑ９</a:t>
            </a:r>
          </a:p>
        </p:txBody>
      </p:sp>
      <p:sp>
        <p:nvSpPr>
          <p:cNvPr id="9" name="楕円 8">
            <a:extLst>
              <a:ext uri="{FF2B5EF4-FFF2-40B4-BE49-F238E27FC236}">
                <a16:creationId xmlns:a16="http://schemas.microsoft.com/office/drawing/2014/main" id="{01ACCD4F-6D9D-BBC5-68FB-DDB953064A99}"/>
              </a:ext>
            </a:extLst>
          </p:cNvPr>
          <p:cNvSpPr/>
          <p:nvPr/>
        </p:nvSpPr>
        <p:spPr>
          <a:xfrm>
            <a:off x="1104571" y="3687502"/>
            <a:ext cx="28800" cy="288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 name="直線コネクタ 12">
            <a:extLst>
              <a:ext uri="{FF2B5EF4-FFF2-40B4-BE49-F238E27FC236}">
                <a16:creationId xmlns:a16="http://schemas.microsoft.com/office/drawing/2014/main" id="{96A0B60B-3AA6-5B7B-A863-1DAE81243919}"/>
              </a:ext>
            </a:extLst>
          </p:cNvPr>
          <p:cNvCxnSpPr>
            <a:cxnSpLocks/>
          </p:cNvCxnSpPr>
          <p:nvPr/>
        </p:nvCxnSpPr>
        <p:spPr>
          <a:xfrm>
            <a:off x="4953000" y="4299439"/>
            <a:ext cx="1298331" cy="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sp>
        <p:nvSpPr>
          <p:cNvPr id="19" name="吹き出し: 線 18">
            <a:extLst>
              <a:ext uri="{FF2B5EF4-FFF2-40B4-BE49-F238E27FC236}">
                <a16:creationId xmlns:a16="http://schemas.microsoft.com/office/drawing/2014/main" id="{0E552B60-C9F6-8CE7-91B6-66DFCA196F06}"/>
              </a:ext>
            </a:extLst>
          </p:cNvPr>
          <p:cNvSpPr/>
          <p:nvPr/>
        </p:nvSpPr>
        <p:spPr>
          <a:xfrm>
            <a:off x="6673361" y="4120531"/>
            <a:ext cx="2497015" cy="285501"/>
          </a:xfrm>
          <a:prstGeom prst="borderCallout1">
            <a:avLst>
              <a:gd name="adj1" fmla="val 55895"/>
              <a:gd name="adj2" fmla="val -2235"/>
              <a:gd name="adj3" fmla="val 67270"/>
              <a:gd name="adj4" fmla="val -14428"/>
            </a:avLst>
          </a:prstGeom>
          <a:ln/>
        </p:spPr>
        <p:style>
          <a:lnRef idx="2">
            <a:schemeClr val="accent2"/>
          </a:lnRef>
          <a:fillRef idx="1">
            <a:schemeClr val="lt1"/>
          </a:fillRef>
          <a:effectRef idx="0">
            <a:schemeClr val="accent2"/>
          </a:effectRef>
          <a:fontRef idx="minor">
            <a:schemeClr val="dk1"/>
          </a:fontRef>
        </p:style>
        <p:txBody>
          <a:bodyPr lIns="36000" tIns="0" rIns="36000" bIns="0" rtlCol="0" anchor="ctr"/>
          <a:lstStyle/>
          <a:p>
            <a:r>
              <a:rPr kumimoji="1" lang="ja-JP" altLang="en-US" sz="900" dirty="0">
                <a:solidFill>
                  <a:schemeClr val="accent2">
                    <a:lumMod val="75000"/>
                  </a:schemeClr>
                </a:solidFill>
                <a:latin typeface="BIZ UDゴシック" panose="020B0400000000000000" pitchFamily="49" charset="-128"/>
                <a:ea typeface="BIZ UDゴシック" panose="020B0400000000000000" pitchFamily="49" charset="-128"/>
              </a:rPr>
              <a:t>添付が完了すると添付ファイルが表示されます</a:t>
            </a:r>
          </a:p>
        </p:txBody>
      </p:sp>
    </p:spTree>
    <p:extLst>
      <p:ext uri="{BB962C8B-B14F-4D97-AF65-F5344CB8AC3E}">
        <p14:creationId xmlns:p14="http://schemas.microsoft.com/office/powerpoint/2010/main" val="1353377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6901F94-A0DF-299B-B1F5-E1F26C35A2F3}"/>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DAD2A50C-EBAD-5BE7-049E-8C28463B4B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51B7B664-0757-0C8E-A3A4-76FCAA441A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92F9603-6600-F837-2388-36E62964AB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25E1A2AF-781E-480D-3469-09C6FE4DC4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41D9E94B-14D4-889C-F84A-45A4B50E4E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11D0677E-F6FE-DF05-1494-5E8E99DDC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61F2CC92-EDAF-8BC3-7C46-7FD07B630D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正方形/長方形 14">
            <a:extLst>
              <a:ext uri="{FF2B5EF4-FFF2-40B4-BE49-F238E27FC236}">
                <a16:creationId xmlns:a16="http://schemas.microsoft.com/office/drawing/2014/main" id="{F6065A38-3DD4-ABA6-B34C-CFD319213901}"/>
              </a:ext>
            </a:extLst>
          </p:cNvPr>
          <p:cNvSpPr/>
          <p:nvPr/>
        </p:nvSpPr>
        <p:spPr>
          <a:xfrm>
            <a:off x="0" y="0"/>
            <a:ext cx="9906000" cy="5169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002060"/>
                </a:solidFill>
                <a:effectLst/>
                <a:uLnTx/>
                <a:uFillTx/>
                <a:latin typeface="BIZ UDPゴシック" panose="020B0400000000000000" pitchFamily="50" charset="-128"/>
                <a:ea typeface="BIZ UDPゴシック" panose="020B0400000000000000" pitchFamily="50" charset="-128"/>
                <a:cs typeface="+mn-cs"/>
              </a:rPr>
              <a:t>基礎情報の入力（</a:t>
            </a:r>
            <a:r>
              <a:rPr kumimoji="1" lang="en-US" altLang="ja-JP" sz="1800" b="0" i="0" u="none" strike="noStrike" kern="1200" cap="none" spc="0" normalizeH="0" baseline="0" noProof="0" dirty="0">
                <a:ln>
                  <a:noFill/>
                </a:ln>
                <a:solidFill>
                  <a:srgbClr val="002060"/>
                </a:solidFill>
                <a:effectLst/>
                <a:uLnTx/>
                <a:uFillTx/>
                <a:latin typeface="BIZ UDPゴシック" panose="020B0400000000000000" pitchFamily="50" charset="-128"/>
                <a:ea typeface="BIZ UDPゴシック" panose="020B0400000000000000" pitchFamily="50" charset="-128"/>
                <a:cs typeface="+mn-cs"/>
              </a:rPr>
              <a:t>1/3</a:t>
            </a:r>
            <a:r>
              <a:rPr kumimoji="1" lang="ja-JP" altLang="en-US" sz="1800" b="0" i="0" u="none" strike="noStrike" kern="1200" cap="none" spc="0" normalizeH="0" baseline="0" noProof="0" dirty="0">
                <a:ln>
                  <a:noFill/>
                </a:ln>
                <a:solidFill>
                  <a:srgbClr val="002060"/>
                </a:solidFill>
                <a:effectLst/>
                <a:uLnTx/>
                <a:uFillTx/>
                <a:latin typeface="BIZ UDPゴシック" panose="020B0400000000000000" pitchFamily="50" charset="-128"/>
                <a:ea typeface="BIZ UDPゴシック" panose="020B0400000000000000" pitchFamily="50" charset="-128"/>
                <a:cs typeface="+mn-cs"/>
              </a:rPr>
              <a:t>）</a:t>
            </a:r>
            <a:endParaRPr kumimoji="1" lang="ja-JP" altLang="en-US" sz="1800" b="0" i="0" u="none" strike="noStrike" kern="1200" cap="none" spc="0" normalizeH="0" baseline="0" noProof="0" dirty="0">
              <a:ln>
                <a:noFill/>
              </a:ln>
              <a:solidFill>
                <a:srgbClr val="002060"/>
              </a:solidFill>
              <a:effectLst/>
              <a:uLnTx/>
              <a:uFillTx/>
              <a:latin typeface="Aptos" panose="02110004020202020204"/>
              <a:ea typeface="游ゴシック" panose="020B0400000000000000" pitchFamily="50" charset="-128"/>
              <a:cs typeface="+mn-cs"/>
            </a:endParaRPr>
          </a:p>
        </p:txBody>
      </p:sp>
      <p:pic>
        <p:nvPicPr>
          <p:cNvPr id="4" name="図 3">
            <a:extLst>
              <a:ext uri="{FF2B5EF4-FFF2-40B4-BE49-F238E27FC236}">
                <a16:creationId xmlns:a16="http://schemas.microsoft.com/office/drawing/2014/main" id="{1726E548-BD29-5658-450E-909D08CDD1D4}"/>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270621" y="586680"/>
            <a:ext cx="6702608" cy="4316574"/>
          </a:xfrm>
          <a:prstGeom prst="rect">
            <a:avLst/>
          </a:prstGeom>
          <a:ln>
            <a:solidFill>
              <a:schemeClr val="tx1"/>
            </a:solidFill>
          </a:ln>
        </p:spPr>
      </p:pic>
      <p:graphicFrame>
        <p:nvGraphicFramePr>
          <p:cNvPr id="8" name="Table 0">
            <a:extLst>
              <a:ext uri="{FF2B5EF4-FFF2-40B4-BE49-F238E27FC236}">
                <a16:creationId xmlns:a16="http://schemas.microsoft.com/office/drawing/2014/main" id="{2E67B44E-2985-96E1-F784-E8FDBD6B8762}"/>
              </a:ext>
            </a:extLst>
          </p:cNvPr>
          <p:cNvGraphicFramePr>
            <a:graphicFrameLocks noGrp="1"/>
          </p:cNvGraphicFramePr>
          <p:nvPr>
            <p:extLst>
              <p:ext uri="{D42A27DB-BD31-4B8C-83A1-F6EECF244321}">
                <p14:modId xmlns:p14="http://schemas.microsoft.com/office/powerpoint/2010/main" val="3869057880"/>
              </p:ext>
            </p:extLst>
          </p:nvPr>
        </p:nvGraphicFramePr>
        <p:xfrm>
          <a:off x="4884371" y="2989308"/>
          <a:ext cx="4718957" cy="1530137"/>
        </p:xfrm>
        <a:graphic>
          <a:graphicData uri="http://schemas.openxmlformats.org/drawingml/2006/table">
            <a:tbl>
              <a:tblPr/>
              <a:tblGrid>
                <a:gridCol w="290856">
                  <a:extLst>
                    <a:ext uri="{9D8B030D-6E8A-4147-A177-3AD203B41FA5}">
                      <a16:colId xmlns:a16="http://schemas.microsoft.com/office/drawing/2014/main" val="20000"/>
                    </a:ext>
                  </a:extLst>
                </a:gridCol>
                <a:gridCol w="1195045">
                  <a:extLst>
                    <a:ext uri="{9D8B030D-6E8A-4147-A177-3AD203B41FA5}">
                      <a16:colId xmlns:a16="http://schemas.microsoft.com/office/drawing/2014/main" val="20001"/>
                    </a:ext>
                  </a:extLst>
                </a:gridCol>
                <a:gridCol w="3233056">
                  <a:extLst>
                    <a:ext uri="{9D8B030D-6E8A-4147-A177-3AD203B41FA5}">
                      <a16:colId xmlns:a16="http://schemas.microsoft.com/office/drawing/2014/main" val="20002"/>
                    </a:ext>
                  </a:extLst>
                </a:gridCol>
              </a:tblGrid>
              <a:tr h="0">
                <a:tc>
                  <a:txBody>
                    <a:bodyPr/>
                    <a:lstStyle/>
                    <a:p>
                      <a:pPr marL="0" indent="0" algn="ctr">
                        <a:buNone/>
                      </a:pPr>
                      <a:endParaRPr lang="en-US" sz="1000" dirty="0">
                        <a:latin typeface="Meiryo UI" panose="020B0604030504040204" pitchFamily="50" charset="-128"/>
                        <a:ea typeface="Meiryo UI" panose="020B0604030504040204" pitchFamily="50" charset="-128"/>
                      </a:endParaRPr>
                    </a:p>
                  </a:txBody>
                  <a:tcPr marL="82550" marR="82550" marT="41275" marB="41275" anchor="ctr">
                    <a:lnL w="12700" cap="flat" cmpd="sng" algn="ctr">
                      <a:solidFill>
                        <a:schemeClr val="tx1"/>
                      </a:solidFill>
                      <a:prstDash val="solid"/>
                      <a:round/>
                      <a:headEnd type="none" w="med" len="med"/>
                      <a:tailEnd type="none" w="med" len="med"/>
                    </a:lnL>
                    <a:lnR w="9525" cap="flat" cmpd="sng" algn="ctr">
                      <a:solidFill>
                        <a:srgbClr val="D9E2EA"/>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1B3A6B"/>
                    </a:solidFill>
                  </a:tcPr>
                </a:tc>
                <a:tc>
                  <a:txBody>
                    <a:bodyPr/>
                    <a:lstStyle/>
                    <a:p>
                      <a:pPr marL="0" indent="0" algn="ctr">
                        <a:buNone/>
                      </a:pPr>
                      <a:r>
                        <a:rPr lang="en-US" sz="1000" b="1" dirty="0">
                          <a:solidFill>
                            <a:srgbClr val="FFFFFF"/>
                          </a:solidFill>
                          <a:latin typeface="Meiryo UI" panose="020B0604030504040204" pitchFamily="50" charset="-128"/>
                          <a:ea typeface="Meiryo UI" panose="020B0604030504040204" pitchFamily="50" charset="-128"/>
                          <a:cs typeface="Yu Gothic" pitchFamily="34" charset="-120"/>
                        </a:rPr>
                        <a:t>項目</a:t>
                      </a:r>
                      <a:endParaRPr lang="en-US" sz="10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9525" cap="flat" cmpd="sng" algn="ctr">
                      <a:solidFill>
                        <a:srgbClr val="D9E2EA"/>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1B3A6B"/>
                    </a:solidFill>
                  </a:tcPr>
                </a:tc>
                <a:tc>
                  <a:txBody>
                    <a:bodyPr/>
                    <a:lstStyle/>
                    <a:p>
                      <a:pPr marL="0" indent="0" algn="ctr">
                        <a:buNone/>
                      </a:pPr>
                      <a:r>
                        <a:rPr lang="en-US" sz="1000" b="1" dirty="0">
                          <a:solidFill>
                            <a:srgbClr val="FFFFFF"/>
                          </a:solidFill>
                          <a:latin typeface="Meiryo UI" panose="020B0604030504040204" pitchFamily="50" charset="-128"/>
                          <a:ea typeface="Meiryo UI" panose="020B0604030504040204" pitchFamily="50" charset="-128"/>
                          <a:cs typeface="Yu Gothic" pitchFamily="34" charset="-120"/>
                        </a:rPr>
                        <a:t>入力内容</a:t>
                      </a:r>
                      <a:endParaRPr lang="en-US" sz="10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1B3A6B"/>
                    </a:solidFill>
                  </a:tcPr>
                </a:tc>
                <a:extLst>
                  <a:ext uri="{0D108BD9-81ED-4DB2-BD59-A6C34878D82A}">
                    <a16:rowId xmlns:a16="http://schemas.microsoft.com/office/drawing/2014/main" val="10000"/>
                  </a:ext>
                </a:extLst>
              </a:tr>
              <a:tr h="542077">
                <a:tc>
                  <a:txBody>
                    <a:bodyPr/>
                    <a:lstStyle/>
                    <a:p>
                      <a:pPr marL="0" indent="0" algn="ctr">
                        <a:buNone/>
                      </a:pPr>
                      <a:r>
                        <a:rPr lang="ja-JP" altLang="en-US" sz="1100" b="1" dirty="0">
                          <a:solidFill>
                            <a:srgbClr val="1B3A6B"/>
                          </a:solidFill>
                          <a:latin typeface="Meiryo UI" panose="020B0604030504040204" pitchFamily="50" charset="-128"/>
                          <a:ea typeface="Meiryo UI" panose="020B0604030504040204" pitchFamily="50" charset="-128"/>
                          <a:cs typeface="Yu Gothic" charset="0"/>
                        </a:rPr>
                        <a:t>①</a:t>
                      </a:r>
                      <a:endParaRPr lang="en-US" sz="1100" dirty="0">
                        <a:latin typeface="Meiryo UI" panose="020B0604030504040204" pitchFamily="50" charset="-128"/>
                        <a:ea typeface="Meiryo UI" panose="020B0604030504040204" pitchFamily="50" charset="-128"/>
                        <a:cs typeface="Yu Gothic" charset="0"/>
                      </a:endParaRPr>
                    </a:p>
                  </a:txBody>
                  <a:tcPr marL="82550" marR="82550" marT="41275" marB="41275" anchor="ctr">
                    <a:lnL w="12700" cap="flat" cmpd="sng" algn="ctr">
                      <a:solidFill>
                        <a:schemeClr val="tx1"/>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FFFFFF"/>
                    </a:solidFill>
                  </a:tcPr>
                </a:tc>
                <a:tc>
                  <a:txBody>
                    <a:bodyPr/>
                    <a:lstStyle/>
                    <a:p>
                      <a:pPr marL="0" indent="0">
                        <a:buNone/>
                      </a:pPr>
                      <a:r>
                        <a:rPr lang="ja-JP" altLang="en-US" sz="1100" b="1" dirty="0">
                          <a:solidFill>
                            <a:srgbClr val="1B3A6B"/>
                          </a:solidFill>
                          <a:latin typeface="Meiryo UI" panose="020B0604030504040204" pitchFamily="50" charset="-128"/>
                          <a:ea typeface="Meiryo UI" panose="020B0604030504040204" pitchFamily="50" charset="-128"/>
                          <a:cs typeface="Yu Gothic" charset="0"/>
                        </a:rPr>
                        <a:t>申請者区分</a:t>
                      </a:r>
                      <a:endParaRPr lang="en-US" sz="11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FFFFFF"/>
                    </a:solidFill>
                  </a:tcPr>
                </a:tc>
                <a:tc>
                  <a:txBody>
                    <a:bodyPr/>
                    <a:lstStyle/>
                    <a:p>
                      <a:pPr marL="0" indent="0">
                        <a:buNone/>
                      </a:pPr>
                      <a:r>
                        <a:rPr lang="ja-JP" altLang="en-US" sz="1100" dirty="0">
                          <a:solidFill>
                            <a:srgbClr val="3D4759"/>
                          </a:solidFill>
                          <a:latin typeface="Meiryo UI" panose="020B0604030504040204" pitchFamily="50" charset="-128"/>
                          <a:ea typeface="Meiryo UI" panose="020B0604030504040204" pitchFamily="50" charset="-128"/>
                          <a:cs typeface="Yu Gothic" charset="0"/>
                        </a:rPr>
                        <a:t>法人か個人事業主か選択してください。</a:t>
                      </a:r>
                      <a:endParaRPr lang="en-US" sz="11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D9E2EA"/>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609076">
                <a:tc>
                  <a:txBody>
                    <a:bodyPr/>
                    <a:lstStyle/>
                    <a:p>
                      <a:pPr marL="0" indent="0" algn="ctr">
                        <a:buNone/>
                      </a:pPr>
                      <a:r>
                        <a:rPr lang="ja-JP" altLang="en-US" sz="1100" b="1" dirty="0">
                          <a:solidFill>
                            <a:srgbClr val="1B3A6B"/>
                          </a:solidFill>
                          <a:latin typeface="Meiryo UI" panose="020B0604030504040204" pitchFamily="50" charset="-128"/>
                          <a:ea typeface="Meiryo UI" panose="020B0604030504040204" pitchFamily="50" charset="-128"/>
                          <a:cs typeface="Yu Gothic" charset="0"/>
                        </a:rPr>
                        <a:t>②</a:t>
                      </a:r>
                      <a:endParaRPr lang="en-US" sz="1100" dirty="0">
                        <a:latin typeface="Meiryo UI" panose="020B0604030504040204" pitchFamily="50" charset="-128"/>
                        <a:ea typeface="Meiryo UI" panose="020B0604030504040204" pitchFamily="50" charset="-128"/>
                        <a:cs typeface="Yu Gothic" charset="0"/>
                      </a:endParaRPr>
                    </a:p>
                  </a:txBody>
                  <a:tcPr marL="82550" marR="82550" marT="41275" marB="41275" anchor="ctr">
                    <a:lnL w="12700" cap="flat" cmpd="sng" algn="ctr">
                      <a:solidFill>
                        <a:schemeClr val="tx1"/>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FAFC"/>
                    </a:solidFill>
                  </a:tcPr>
                </a:tc>
                <a:tc>
                  <a:txBody>
                    <a:bodyPr/>
                    <a:lstStyle/>
                    <a:p>
                      <a:pPr marL="0" indent="0">
                        <a:buNone/>
                      </a:pPr>
                      <a:r>
                        <a:rPr lang="ja-JP" altLang="en-US" sz="1100" b="1" dirty="0">
                          <a:solidFill>
                            <a:srgbClr val="1B3A6B"/>
                          </a:solidFill>
                          <a:latin typeface="Meiryo UI" panose="020B0604030504040204" pitchFamily="50" charset="-128"/>
                          <a:ea typeface="Meiryo UI" panose="020B0604030504040204" pitchFamily="50" charset="-128"/>
                          <a:cs typeface="Yu Gothic" charset="0"/>
                        </a:rPr>
                        <a:t>申請事業者名</a:t>
                      </a:r>
                      <a:endParaRPr lang="en-US" sz="11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FAFC"/>
                    </a:solidFill>
                  </a:tcPr>
                </a:tc>
                <a:tc>
                  <a:txBody>
                    <a:bodyPr/>
                    <a:lstStyle/>
                    <a:p>
                      <a:pPr marL="0" indent="0">
                        <a:buNone/>
                      </a:pPr>
                      <a:r>
                        <a:rPr lang="ja-JP" altLang="en-US" sz="1100" dirty="0">
                          <a:solidFill>
                            <a:srgbClr val="3D4759"/>
                          </a:solidFill>
                          <a:latin typeface="Meiryo UI" panose="020B0604030504040204" pitchFamily="50" charset="-128"/>
                          <a:ea typeface="Meiryo UI" panose="020B0604030504040204" pitchFamily="50" charset="-128"/>
                          <a:cs typeface="Yu Gothic" pitchFamily="34" charset="-120"/>
                        </a:rPr>
                        <a:t>事業者名を入力してください。</a:t>
                      </a:r>
                      <a:endParaRPr lang="en-US" altLang="ja-JP" sz="1100" dirty="0">
                        <a:solidFill>
                          <a:srgbClr val="3D4759"/>
                        </a:solidFill>
                        <a:latin typeface="Meiryo UI" panose="020B0604030504040204" pitchFamily="50" charset="-128"/>
                        <a:ea typeface="Meiryo UI" panose="020B0604030504040204" pitchFamily="50" charset="-128"/>
                        <a:cs typeface="Yu Gothic" pitchFamily="34" charset="-120"/>
                      </a:endParaRPr>
                    </a:p>
                    <a:p>
                      <a:pPr marL="0" indent="0">
                        <a:buNone/>
                      </a:pPr>
                      <a:r>
                        <a:rPr lang="ja-JP" altLang="en-US" sz="1100" dirty="0">
                          <a:solidFill>
                            <a:srgbClr val="3D4759"/>
                          </a:solidFill>
                          <a:latin typeface="Meiryo UI" panose="020B0604030504040204" pitchFamily="50" charset="-128"/>
                          <a:ea typeface="Meiryo UI" panose="020B0604030504040204" pitchFamily="50" charset="-128"/>
                          <a:cs typeface="Yu Gothic" pitchFamily="34" charset="-120"/>
                        </a:rPr>
                        <a:t>法人の場合は、株式会社や有限会社などの会社の種類も入力してください。</a:t>
                      </a:r>
                      <a:endParaRPr lang="en-US" altLang="ja-JP" sz="1100" dirty="0">
                        <a:solidFill>
                          <a:srgbClr val="3D4759"/>
                        </a:solidFill>
                        <a:latin typeface="Meiryo UI" panose="020B0604030504040204" pitchFamily="50" charset="-128"/>
                        <a:ea typeface="Meiryo UI" panose="020B0604030504040204" pitchFamily="50" charset="-128"/>
                        <a:cs typeface="Yu Gothic" pitchFamily="34" charset="-120"/>
                      </a:endParaRPr>
                    </a:p>
                    <a:p>
                      <a:pPr marL="0" indent="0">
                        <a:buNone/>
                      </a:pPr>
                      <a:r>
                        <a:rPr lang="ja-JP" altLang="en-US" sz="1100" dirty="0">
                          <a:solidFill>
                            <a:srgbClr val="3D4759"/>
                          </a:solidFill>
                          <a:latin typeface="Meiryo UI" panose="020B0604030504040204" pitchFamily="50" charset="-128"/>
                          <a:ea typeface="Meiryo UI" panose="020B0604030504040204" pitchFamily="50" charset="-128"/>
                          <a:cs typeface="Yu Gothic" pitchFamily="34" charset="-120"/>
                        </a:rPr>
                        <a:t>個人事業主の場合は、屋号を入れてください。</a:t>
                      </a:r>
                      <a:endParaRPr lang="en-US" altLang="ja-JP" sz="1100" dirty="0">
                        <a:solidFill>
                          <a:srgbClr val="3D4759"/>
                        </a:solidFill>
                        <a:latin typeface="Meiryo UI" panose="020B0604030504040204" pitchFamily="50" charset="-128"/>
                        <a:ea typeface="Meiryo UI" panose="020B0604030504040204" pitchFamily="50" charset="-128"/>
                        <a:cs typeface="Yu Gothic" pitchFamily="34" charset="-120"/>
                      </a:endParaRPr>
                    </a:p>
                  </a:txBody>
                  <a:tcPr marL="82550" marR="82550" marT="41275" marB="41275" anchor="ctr">
                    <a:lnL w="9525" cap="flat" cmpd="sng" algn="ctr">
                      <a:solidFill>
                        <a:srgbClr val="D9E2EA"/>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D9E2EA"/>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FAFC"/>
                    </a:solidFill>
                  </a:tcPr>
                </a:tc>
                <a:extLst>
                  <a:ext uri="{0D108BD9-81ED-4DB2-BD59-A6C34878D82A}">
                    <a16:rowId xmlns:a16="http://schemas.microsoft.com/office/drawing/2014/main" val="10002"/>
                  </a:ext>
                </a:extLst>
              </a:tr>
            </a:tbl>
          </a:graphicData>
        </a:graphic>
      </p:graphicFrame>
      <p:sp>
        <p:nvSpPr>
          <p:cNvPr id="9" name="楕円 8">
            <a:extLst>
              <a:ext uri="{FF2B5EF4-FFF2-40B4-BE49-F238E27FC236}">
                <a16:creationId xmlns:a16="http://schemas.microsoft.com/office/drawing/2014/main" id="{2F20AD1D-F8C9-91D0-DED0-84A79EEC8106}"/>
              </a:ext>
            </a:extLst>
          </p:cNvPr>
          <p:cNvSpPr/>
          <p:nvPr/>
        </p:nvSpPr>
        <p:spPr>
          <a:xfrm>
            <a:off x="436851" y="3081207"/>
            <a:ext cx="360484" cy="360000"/>
          </a:xfrm>
          <a:prstGeom prst="ellips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BIZ UDゴシック" panose="020B0400000000000000" pitchFamily="49" charset="-128"/>
                <a:ea typeface="BIZ UDゴシック" panose="020B0400000000000000" pitchFamily="49" charset="-128"/>
              </a:rPr>
              <a:t>①</a:t>
            </a:r>
          </a:p>
        </p:txBody>
      </p:sp>
      <p:sp>
        <p:nvSpPr>
          <p:cNvPr id="13" name="楕円 12">
            <a:extLst>
              <a:ext uri="{FF2B5EF4-FFF2-40B4-BE49-F238E27FC236}">
                <a16:creationId xmlns:a16="http://schemas.microsoft.com/office/drawing/2014/main" id="{84D95484-C3EC-B4C7-1AF5-97D3DCE36286}"/>
              </a:ext>
            </a:extLst>
          </p:cNvPr>
          <p:cNvSpPr/>
          <p:nvPr/>
        </p:nvSpPr>
        <p:spPr>
          <a:xfrm>
            <a:off x="436851" y="4379760"/>
            <a:ext cx="360484" cy="360000"/>
          </a:xfrm>
          <a:prstGeom prst="ellips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BIZ UDゴシック" panose="020B0400000000000000" pitchFamily="49" charset="-128"/>
                <a:ea typeface="BIZ UDゴシック" panose="020B0400000000000000" pitchFamily="49" charset="-128"/>
              </a:rPr>
              <a:t>②</a:t>
            </a:r>
          </a:p>
        </p:txBody>
      </p:sp>
    </p:spTree>
    <p:extLst>
      <p:ext uri="{BB962C8B-B14F-4D97-AF65-F5344CB8AC3E}">
        <p14:creationId xmlns:p14="http://schemas.microsoft.com/office/powerpoint/2010/main" val="42351050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E92198E-0D4A-67F6-16F3-57DE223E92B8}"/>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83D02132-D17B-A38B-70BE-6FC68C813F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E46A2509-5267-0B85-2B7F-EF13A6308D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7D08065-A4A6-9538-EF79-0C8BC3F54B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3B408306-C730-A259-2DDB-0FD9329753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AC510F71-46BB-DE2C-C2C6-C22D0DCA49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7AB7717B-3389-38C3-2010-0BF3FC83C5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89195FAE-0EA8-1FA9-E47D-D377352B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正方形/長方形 14">
            <a:extLst>
              <a:ext uri="{FF2B5EF4-FFF2-40B4-BE49-F238E27FC236}">
                <a16:creationId xmlns:a16="http://schemas.microsoft.com/office/drawing/2014/main" id="{F259195E-E218-4373-13C4-4333365E42ED}"/>
              </a:ext>
            </a:extLst>
          </p:cNvPr>
          <p:cNvSpPr/>
          <p:nvPr/>
        </p:nvSpPr>
        <p:spPr>
          <a:xfrm>
            <a:off x="0" y="0"/>
            <a:ext cx="9906000" cy="5169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002060"/>
                </a:solidFill>
                <a:effectLst/>
                <a:uLnTx/>
                <a:uFillTx/>
                <a:latin typeface="BIZ UDPゴシック" panose="020B0400000000000000" pitchFamily="50" charset="-128"/>
                <a:ea typeface="BIZ UDPゴシック" panose="020B0400000000000000" pitchFamily="50" charset="-128"/>
                <a:cs typeface="+mn-cs"/>
              </a:rPr>
              <a:t>基礎情報の入力（</a:t>
            </a:r>
            <a:r>
              <a:rPr kumimoji="1" lang="en-US" altLang="ja-JP" sz="1800" b="0" i="0" u="none" strike="noStrike" kern="1200" cap="none" spc="0" normalizeH="0" baseline="0" noProof="0" dirty="0">
                <a:ln>
                  <a:noFill/>
                </a:ln>
                <a:solidFill>
                  <a:srgbClr val="002060"/>
                </a:solidFill>
                <a:effectLst/>
                <a:uLnTx/>
                <a:uFillTx/>
                <a:latin typeface="BIZ UDPゴシック" panose="020B0400000000000000" pitchFamily="50" charset="-128"/>
                <a:ea typeface="BIZ UDPゴシック" panose="020B0400000000000000" pitchFamily="50" charset="-128"/>
                <a:cs typeface="+mn-cs"/>
              </a:rPr>
              <a:t>2/3</a:t>
            </a:r>
            <a:r>
              <a:rPr kumimoji="1" lang="ja-JP" altLang="en-US" sz="1800" b="0" i="0" u="none" strike="noStrike" kern="1200" cap="none" spc="0" normalizeH="0" baseline="0" noProof="0" dirty="0">
                <a:ln>
                  <a:noFill/>
                </a:ln>
                <a:solidFill>
                  <a:srgbClr val="002060"/>
                </a:solidFill>
                <a:effectLst/>
                <a:uLnTx/>
                <a:uFillTx/>
                <a:latin typeface="BIZ UDPゴシック" panose="020B0400000000000000" pitchFamily="50" charset="-128"/>
                <a:ea typeface="BIZ UDPゴシック" panose="020B0400000000000000" pitchFamily="50" charset="-128"/>
                <a:cs typeface="+mn-cs"/>
              </a:rPr>
              <a:t>）</a:t>
            </a:r>
            <a:endParaRPr kumimoji="1" lang="ja-JP" altLang="en-US" sz="1800" b="0" i="0" u="none" strike="noStrike" kern="1200" cap="none" spc="0" normalizeH="0" baseline="0" noProof="0" dirty="0">
              <a:ln>
                <a:noFill/>
              </a:ln>
              <a:solidFill>
                <a:srgbClr val="002060"/>
              </a:solidFill>
              <a:effectLst/>
              <a:uLnTx/>
              <a:uFillTx/>
              <a:latin typeface="Aptos" panose="02110004020202020204"/>
              <a:ea typeface="游ゴシック" panose="020B0400000000000000" pitchFamily="50" charset="-128"/>
              <a:cs typeface="+mn-cs"/>
            </a:endParaRPr>
          </a:p>
        </p:txBody>
      </p:sp>
      <p:grpSp>
        <p:nvGrpSpPr>
          <p:cNvPr id="7" name="グループ化 6">
            <a:extLst>
              <a:ext uri="{FF2B5EF4-FFF2-40B4-BE49-F238E27FC236}">
                <a16:creationId xmlns:a16="http://schemas.microsoft.com/office/drawing/2014/main" id="{26CD6BDB-59AB-EB40-8AE0-276D8FD75927}"/>
              </a:ext>
            </a:extLst>
          </p:cNvPr>
          <p:cNvGrpSpPr/>
          <p:nvPr/>
        </p:nvGrpSpPr>
        <p:grpSpPr>
          <a:xfrm>
            <a:off x="173161" y="479552"/>
            <a:ext cx="6016631" cy="5676924"/>
            <a:chOff x="835269" y="542778"/>
            <a:chExt cx="6016631" cy="5676924"/>
          </a:xfrm>
        </p:grpSpPr>
        <p:pic>
          <p:nvPicPr>
            <p:cNvPr id="3" name="図 2">
              <a:extLst>
                <a:ext uri="{FF2B5EF4-FFF2-40B4-BE49-F238E27FC236}">
                  <a16:creationId xmlns:a16="http://schemas.microsoft.com/office/drawing/2014/main" id="{4117194E-DEF7-F00F-3B56-DD0455B3520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46746" y="542778"/>
              <a:ext cx="6005154" cy="3698976"/>
            </a:xfrm>
            <a:prstGeom prst="rect">
              <a:avLst/>
            </a:prstGeom>
          </p:spPr>
        </p:pic>
        <p:pic>
          <p:nvPicPr>
            <p:cNvPr id="6" name="図 5">
              <a:extLst>
                <a:ext uri="{FF2B5EF4-FFF2-40B4-BE49-F238E27FC236}">
                  <a16:creationId xmlns:a16="http://schemas.microsoft.com/office/drawing/2014/main" id="{D1C05FD4-A913-7BD2-3947-5695CC7BB40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35269" y="4227568"/>
              <a:ext cx="6005154" cy="1992134"/>
            </a:xfrm>
            <a:prstGeom prst="rect">
              <a:avLst/>
            </a:prstGeom>
          </p:spPr>
        </p:pic>
      </p:grpSp>
      <p:sp>
        <p:nvSpPr>
          <p:cNvPr id="13" name="楕円 12">
            <a:extLst>
              <a:ext uri="{FF2B5EF4-FFF2-40B4-BE49-F238E27FC236}">
                <a16:creationId xmlns:a16="http://schemas.microsoft.com/office/drawing/2014/main" id="{7316371E-FBF7-CAF3-1184-A579CBC94D21}"/>
              </a:ext>
            </a:extLst>
          </p:cNvPr>
          <p:cNvSpPr/>
          <p:nvPr/>
        </p:nvSpPr>
        <p:spPr>
          <a:xfrm>
            <a:off x="262661" y="1138776"/>
            <a:ext cx="360484" cy="360000"/>
          </a:xfrm>
          <a:prstGeom prst="ellips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BIZ UDゴシック" panose="020B0400000000000000" pitchFamily="49" charset="-128"/>
                <a:ea typeface="BIZ UDゴシック" panose="020B0400000000000000" pitchFamily="49" charset="-128"/>
              </a:rPr>
              <a:t>③</a:t>
            </a:r>
          </a:p>
        </p:txBody>
      </p:sp>
      <p:sp>
        <p:nvSpPr>
          <p:cNvPr id="19" name="楕円 18">
            <a:extLst>
              <a:ext uri="{FF2B5EF4-FFF2-40B4-BE49-F238E27FC236}">
                <a16:creationId xmlns:a16="http://schemas.microsoft.com/office/drawing/2014/main" id="{5D6C86F6-DAF0-DFA6-D0B9-94EEAF99457E}"/>
              </a:ext>
            </a:extLst>
          </p:cNvPr>
          <p:cNvSpPr/>
          <p:nvPr/>
        </p:nvSpPr>
        <p:spPr>
          <a:xfrm>
            <a:off x="281822" y="4792763"/>
            <a:ext cx="360484" cy="360000"/>
          </a:xfrm>
          <a:prstGeom prst="ellips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BIZ UDゴシック" panose="020B0400000000000000" pitchFamily="49" charset="-128"/>
                <a:ea typeface="BIZ UDゴシック" panose="020B0400000000000000" pitchFamily="49" charset="-128"/>
              </a:rPr>
              <a:t>④</a:t>
            </a:r>
          </a:p>
        </p:txBody>
      </p:sp>
      <p:sp>
        <p:nvSpPr>
          <p:cNvPr id="23" name="楕円 22">
            <a:extLst>
              <a:ext uri="{FF2B5EF4-FFF2-40B4-BE49-F238E27FC236}">
                <a16:creationId xmlns:a16="http://schemas.microsoft.com/office/drawing/2014/main" id="{0FB159FB-1F68-46BA-6B07-DC841D186155}"/>
              </a:ext>
            </a:extLst>
          </p:cNvPr>
          <p:cNvSpPr/>
          <p:nvPr/>
        </p:nvSpPr>
        <p:spPr>
          <a:xfrm>
            <a:off x="281822" y="5719224"/>
            <a:ext cx="360484" cy="360000"/>
          </a:xfrm>
          <a:prstGeom prst="ellips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BIZ UDゴシック" panose="020B0400000000000000" pitchFamily="49" charset="-128"/>
                <a:ea typeface="BIZ UDゴシック" panose="020B0400000000000000" pitchFamily="49" charset="-128"/>
              </a:rPr>
              <a:t>⑤</a:t>
            </a:r>
          </a:p>
        </p:txBody>
      </p:sp>
      <p:sp>
        <p:nvSpPr>
          <p:cNvPr id="2" name="正方形/長方形 1">
            <a:extLst>
              <a:ext uri="{FF2B5EF4-FFF2-40B4-BE49-F238E27FC236}">
                <a16:creationId xmlns:a16="http://schemas.microsoft.com/office/drawing/2014/main" id="{C5AAF1D8-5FD5-D0ED-60F3-C7618B9983C9}"/>
              </a:ext>
            </a:extLst>
          </p:cNvPr>
          <p:cNvSpPr/>
          <p:nvPr/>
        </p:nvSpPr>
        <p:spPr>
          <a:xfrm>
            <a:off x="184638" y="479552"/>
            <a:ext cx="5993677" cy="5789363"/>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9" name="Table 0">
            <a:extLst>
              <a:ext uri="{FF2B5EF4-FFF2-40B4-BE49-F238E27FC236}">
                <a16:creationId xmlns:a16="http://schemas.microsoft.com/office/drawing/2014/main" id="{C8F98065-CB01-FB76-7336-0138B006B45C}"/>
              </a:ext>
            </a:extLst>
          </p:cNvPr>
          <p:cNvGraphicFramePr>
            <a:graphicFrameLocks noGrp="1"/>
          </p:cNvGraphicFramePr>
          <p:nvPr>
            <p:extLst>
              <p:ext uri="{D42A27DB-BD31-4B8C-83A1-F6EECF244321}">
                <p14:modId xmlns:p14="http://schemas.microsoft.com/office/powerpoint/2010/main" val="3996356597"/>
              </p:ext>
            </p:extLst>
          </p:nvPr>
        </p:nvGraphicFramePr>
        <p:xfrm>
          <a:off x="5125504" y="1777061"/>
          <a:ext cx="4718957" cy="2171503"/>
        </p:xfrm>
        <a:graphic>
          <a:graphicData uri="http://schemas.openxmlformats.org/drawingml/2006/table">
            <a:tbl>
              <a:tblPr/>
              <a:tblGrid>
                <a:gridCol w="290856">
                  <a:extLst>
                    <a:ext uri="{9D8B030D-6E8A-4147-A177-3AD203B41FA5}">
                      <a16:colId xmlns:a16="http://schemas.microsoft.com/office/drawing/2014/main" val="20000"/>
                    </a:ext>
                  </a:extLst>
                </a:gridCol>
                <a:gridCol w="1195045">
                  <a:extLst>
                    <a:ext uri="{9D8B030D-6E8A-4147-A177-3AD203B41FA5}">
                      <a16:colId xmlns:a16="http://schemas.microsoft.com/office/drawing/2014/main" val="20001"/>
                    </a:ext>
                  </a:extLst>
                </a:gridCol>
                <a:gridCol w="3233056">
                  <a:extLst>
                    <a:ext uri="{9D8B030D-6E8A-4147-A177-3AD203B41FA5}">
                      <a16:colId xmlns:a16="http://schemas.microsoft.com/office/drawing/2014/main" val="20002"/>
                    </a:ext>
                  </a:extLst>
                </a:gridCol>
              </a:tblGrid>
              <a:tr h="367881">
                <a:tc>
                  <a:txBody>
                    <a:bodyPr/>
                    <a:lstStyle/>
                    <a:p>
                      <a:pPr marL="0" indent="0" algn="ctr">
                        <a:buNone/>
                      </a:pPr>
                      <a:endParaRPr lang="en-US" sz="1000" dirty="0">
                        <a:latin typeface="Meiryo UI" panose="020B0604030504040204" pitchFamily="50" charset="-128"/>
                        <a:ea typeface="Meiryo UI" panose="020B0604030504040204" pitchFamily="50" charset="-128"/>
                      </a:endParaRPr>
                    </a:p>
                  </a:txBody>
                  <a:tcPr marL="82550" marR="82550" marT="41275" marB="41275" anchor="ctr">
                    <a:lnL w="12700" cap="flat" cmpd="sng" algn="ctr">
                      <a:solidFill>
                        <a:schemeClr val="tx1"/>
                      </a:solidFill>
                      <a:prstDash val="solid"/>
                      <a:round/>
                      <a:headEnd type="none" w="med" len="med"/>
                      <a:tailEnd type="none" w="med" len="med"/>
                    </a:lnL>
                    <a:lnR w="9525" cap="flat" cmpd="sng" algn="ctr">
                      <a:solidFill>
                        <a:srgbClr val="D9E2EA"/>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1B3A6B"/>
                    </a:solidFill>
                  </a:tcPr>
                </a:tc>
                <a:tc>
                  <a:txBody>
                    <a:bodyPr/>
                    <a:lstStyle/>
                    <a:p>
                      <a:pPr marL="0" indent="0" algn="ctr">
                        <a:buNone/>
                      </a:pPr>
                      <a:r>
                        <a:rPr lang="en-US" sz="1000" b="1" dirty="0">
                          <a:solidFill>
                            <a:srgbClr val="FFFFFF"/>
                          </a:solidFill>
                          <a:latin typeface="Meiryo UI" panose="020B0604030504040204" pitchFamily="50" charset="-128"/>
                          <a:ea typeface="Meiryo UI" panose="020B0604030504040204" pitchFamily="50" charset="-128"/>
                          <a:cs typeface="Yu Gothic" pitchFamily="34" charset="-120"/>
                        </a:rPr>
                        <a:t>項目</a:t>
                      </a:r>
                      <a:endParaRPr lang="en-US" sz="10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9525" cap="flat" cmpd="sng" algn="ctr">
                      <a:solidFill>
                        <a:srgbClr val="D9E2EA"/>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1B3A6B"/>
                    </a:solidFill>
                  </a:tcPr>
                </a:tc>
                <a:tc>
                  <a:txBody>
                    <a:bodyPr/>
                    <a:lstStyle/>
                    <a:p>
                      <a:pPr marL="0" indent="0" algn="ctr">
                        <a:buNone/>
                      </a:pPr>
                      <a:r>
                        <a:rPr lang="en-US" sz="1000" b="1" dirty="0">
                          <a:solidFill>
                            <a:srgbClr val="FFFFFF"/>
                          </a:solidFill>
                          <a:latin typeface="Meiryo UI" panose="020B0604030504040204" pitchFamily="50" charset="-128"/>
                          <a:ea typeface="Meiryo UI" panose="020B0604030504040204" pitchFamily="50" charset="-128"/>
                          <a:cs typeface="Yu Gothic" pitchFamily="34" charset="-120"/>
                        </a:rPr>
                        <a:t>入力内容</a:t>
                      </a:r>
                      <a:endParaRPr lang="en-US" sz="10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1B3A6B"/>
                    </a:solidFill>
                  </a:tcPr>
                </a:tc>
                <a:extLst>
                  <a:ext uri="{0D108BD9-81ED-4DB2-BD59-A6C34878D82A}">
                    <a16:rowId xmlns:a16="http://schemas.microsoft.com/office/drawing/2014/main" val="10000"/>
                  </a:ext>
                </a:extLst>
              </a:tr>
              <a:tr h="542077">
                <a:tc>
                  <a:txBody>
                    <a:bodyPr/>
                    <a:lstStyle/>
                    <a:p>
                      <a:pPr marL="0" indent="0" algn="ctr">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③</a:t>
                      </a:r>
                      <a:endParaRPr lang="en-US" sz="1100"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12700" cap="flat" cmpd="sng" algn="ctr">
                      <a:solidFill>
                        <a:schemeClr val="tx1"/>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FFFFFF"/>
                    </a:solidFill>
                  </a:tcPr>
                </a:tc>
                <a:tc>
                  <a:txBody>
                    <a:bodyPr/>
                    <a:lstStyle/>
                    <a:p>
                      <a:pPr marL="0" indent="0">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本社住所</a:t>
                      </a:r>
                      <a:endParaRPr lang="en-US" sz="1100"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FFFFFF"/>
                    </a:solidFill>
                  </a:tcPr>
                </a:tc>
                <a:tc>
                  <a:txBody>
                    <a:bodyPr/>
                    <a:lstStyle/>
                    <a:p>
                      <a:pPr marL="0" indent="0">
                        <a:buNone/>
                      </a:pPr>
                      <a:r>
                        <a:rPr lang="ja-JP" altLang="en-US" sz="1100" dirty="0">
                          <a:solidFill>
                            <a:srgbClr val="3D4759"/>
                          </a:solidFill>
                          <a:latin typeface="Meiryo UI" panose="020B0604030504040204" pitchFamily="50" charset="-128"/>
                          <a:ea typeface="Meiryo UI" panose="020B0604030504040204" pitchFamily="50" charset="-128"/>
                          <a:cs typeface="Yu Gothic" charset="0"/>
                        </a:rPr>
                        <a:t>事業所の住所を入力してください。</a:t>
                      </a:r>
                      <a:br>
                        <a:rPr lang="en-US" altLang="ja-JP" sz="1100" dirty="0">
                          <a:solidFill>
                            <a:srgbClr val="3D4759"/>
                          </a:solidFill>
                          <a:latin typeface="Meiryo UI" panose="020B0604030504040204" pitchFamily="50" charset="-128"/>
                          <a:ea typeface="Meiryo UI" panose="020B0604030504040204" pitchFamily="50" charset="-128"/>
                          <a:cs typeface="Yu Gothic" charset="0"/>
                        </a:rPr>
                      </a:br>
                      <a:r>
                        <a:rPr lang="ja-JP" altLang="en-US" sz="1100" dirty="0">
                          <a:solidFill>
                            <a:srgbClr val="3D4759"/>
                          </a:solidFill>
                          <a:latin typeface="Meiryo UI" panose="020B0604030504040204" pitchFamily="50" charset="-128"/>
                          <a:ea typeface="Meiryo UI" panose="020B0604030504040204" pitchFamily="50" charset="-128"/>
                          <a:cs typeface="Yu Gothic" charset="0"/>
                        </a:rPr>
                        <a:t>郵便番号を入れて検索すると丁目まで入力されます。</a:t>
                      </a:r>
                      <a:endParaRPr lang="en-US" altLang="ja-JP" sz="1100" dirty="0">
                        <a:solidFill>
                          <a:srgbClr val="3D4759"/>
                        </a:solidFill>
                        <a:latin typeface="Meiryo UI" panose="020B0604030504040204" pitchFamily="50" charset="-128"/>
                        <a:ea typeface="Meiryo UI" panose="020B0604030504040204" pitchFamily="50" charset="-128"/>
                        <a:cs typeface="Yu Gothic" charset="0"/>
                      </a:endParaRPr>
                    </a:p>
                    <a:p>
                      <a:pPr marL="0" indent="0">
                        <a:buNone/>
                      </a:pPr>
                      <a:r>
                        <a:rPr lang="ja-JP" altLang="en-US" sz="1100" dirty="0">
                          <a:solidFill>
                            <a:srgbClr val="3D4759"/>
                          </a:solidFill>
                          <a:latin typeface="Meiryo UI" panose="020B0604030504040204" pitchFamily="50" charset="-128"/>
                          <a:ea typeface="Meiryo UI" panose="020B0604030504040204" pitchFamily="50" charset="-128"/>
                          <a:cs typeface="Yu Gothic" charset="0"/>
                        </a:rPr>
                        <a:t>番地、建物名を全角で入力してください。</a:t>
                      </a:r>
                      <a:endParaRPr lang="en-US" sz="11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D9E2EA"/>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609076">
                <a:tc>
                  <a:txBody>
                    <a:bodyPr/>
                    <a:lstStyle/>
                    <a:p>
                      <a:pPr marL="0" indent="0" algn="ctr">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④</a:t>
                      </a:r>
                      <a:endParaRPr lang="en-US" sz="1100"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12700" cap="flat" cmpd="sng" algn="ctr">
                      <a:solidFill>
                        <a:schemeClr val="tx1"/>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F7FAFC"/>
                    </a:solidFill>
                  </a:tcPr>
                </a:tc>
                <a:tc>
                  <a:txBody>
                    <a:bodyPr/>
                    <a:lstStyle/>
                    <a:p>
                      <a:pPr marL="0" indent="0">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代表者役職</a:t>
                      </a:r>
                      <a:endParaRPr lang="en-US" sz="1100"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F7FAFC"/>
                    </a:solidFill>
                  </a:tcPr>
                </a:tc>
                <a:tc>
                  <a:txBody>
                    <a:bodyPr/>
                    <a:lstStyle/>
                    <a:p>
                      <a:pPr marL="0" indent="0">
                        <a:buNone/>
                      </a:pPr>
                      <a:r>
                        <a:rPr lang="ja-JP" altLang="en-US" sz="1100" dirty="0">
                          <a:solidFill>
                            <a:srgbClr val="3D4759"/>
                          </a:solidFill>
                          <a:latin typeface="Meiryo UI" panose="020B0604030504040204" pitchFamily="50" charset="-128"/>
                          <a:ea typeface="Meiryo UI" panose="020B0604030504040204" pitchFamily="50" charset="-128"/>
                          <a:cs typeface="Yu Gothic" pitchFamily="34" charset="-120"/>
                        </a:rPr>
                        <a:t>代表者の役職を入力してください。</a:t>
                      </a:r>
                      <a:br>
                        <a:rPr lang="en-US" altLang="ja-JP" sz="1100" dirty="0">
                          <a:solidFill>
                            <a:srgbClr val="3D4759"/>
                          </a:solidFill>
                          <a:latin typeface="Meiryo UI" panose="020B0604030504040204" pitchFamily="50" charset="-128"/>
                          <a:ea typeface="Meiryo UI" panose="020B0604030504040204" pitchFamily="50" charset="-128"/>
                          <a:cs typeface="Yu Gothic" pitchFamily="34" charset="-120"/>
                        </a:rPr>
                      </a:br>
                      <a:r>
                        <a:rPr lang="ja-JP" altLang="en-US" sz="1100" dirty="0">
                          <a:solidFill>
                            <a:srgbClr val="3D4759"/>
                          </a:solidFill>
                          <a:latin typeface="Meiryo UI" panose="020B0604030504040204" pitchFamily="50" charset="-128"/>
                          <a:ea typeface="Meiryo UI" panose="020B0604030504040204" pitchFamily="50" charset="-128"/>
                          <a:cs typeface="Yu Gothic" pitchFamily="34" charset="-120"/>
                        </a:rPr>
                        <a:t>個人事業主の場合は、「個人事業主」と入力してください。</a:t>
                      </a:r>
                      <a:endParaRPr lang="en-US" altLang="ja-JP" sz="1100" dirty="0">
                        <a:solidFill>
                          <a:srgbClr val="3D4759"/>
                        </a:solidFill>
                        <a:latin typeface="Meiryo UI" panose="020B0604030504040204" pitchFamily="50" charset="-128"/>
                        <a:ea typeface="Meiryo UI" panose="020B0604030504040204" pitchFamily="50" charset="-128"/>
                        <a:cs typeface="Yu Gothic" pitchFamily="34" charset="-120"/>
                      </a:endParaRPr>
                    </a:p>
                  </a:txBody>
                  <a:tcPr marL="82550" marR="82550" marT="41275" marB="41275" anchor="ctr">
                    <a:lnL w="9525" cap="flat" cmpd="sng" algn="ctr">
                      <a:solidFill>
                        <a:srgbClr val="D9E2EA"/>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D9E2EA"/>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F7FAFC"/>
                    </a:solidFill>
                  </a:tcPr>
                </a:tc>
                <a:extLst>
                  <a:ext uri="{0D108BD9-81ED-4DB2-BD59-A6C34878D82A}">
                    <a16:rowId xmlns:a16="http://schemas.microsoft.com/office/drawing/2014/main" val="10002"/>
                  </a:ext>
                </a:extLst>
              </a:tr>
              <a:tr h="609076">
                <a:tc>
                  <a:txBody>
                    <a:bodyPr/>
                    <a:lstStyle/>
                    <a:p>
                      <a:pPr marL="0" indent="0" algn="ctr">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⑤</a:t>
                      </a:r>
                      <a:endParaRPr lang="en-US" sz="1100" b="1"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12700" cap="flat" cmpd="sng" algn="ctr">
                      <a:solidFill>
                        <a:schemeClr val="tx1"/>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FAFC"/>
                    </a:solidFill>
                  </a:tcPr>
                </a:tc>
                <a:tc>
                  <a:txBody>
                    <a:bodyPr/>
                    <a:lstStyle/>
                    <a:p>
                      <a:pPr marL="0" indent="0">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代表者氏名</a:t>
                      </a:r>
                      <a:endParaRPr lang="en-US" sz="1100" b="1"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FAFC"/>
                    </a:solidFill>
                  </a:tcPr>
                </a:tc>
                <a:tc>
                  <a:txBody>
                    <a:bodyPr/>
                    <a:lstStyle/>
                    <a:p>
                      <a:pPr marL="0" indent="0">
                        <a:buNone/>
                      </a:pPr>
                      <a:r>
                        <a:rPr lang="ja-JP" altLang="en-US" sz="1100" dirty="0">
                          <a:solidFill>
                            <a:srgbClr val="3D4759"/>
                          </a:solidFill>
                          <a:latin typeface="Meiryo UI" panose="020B0604030504040204" pitchFamily="50" charset="-128"/>
                          <a:ea typeface="Meiryo UI" panose="020B0604030504040204" pitchFamily="50" charset="-128"/>
                          <a:cs typeface="Yu Gothic" pitchFamily="34" charset="-120"/>
                        </a:rPr>
                        <a:t>代表者の氏名を入力してください。</a:t>
                      </a:r>
                      <a:endParaRPr lang="en-US" altLang="ja-JP" sz="1100" dirty="0">
                        <a:solidFill>
                          <a:srgbClr val="3D4759"/>
                        </a:solidFill>
                        <a:latin typeface="Meiryo UI" panose="020B0604030504040204" pitchFamily="50" charset="-128"/>
                        <a:ea typeface="Meiryo UI" panose="020B0604030504040204" pitchFamily="50" charset="-128"/>
                        <a:cs typeface="Yu Gothic" pitchFamily="34" charset="-120"/>
                      </a:endParaRPr>
                    </a:p>
                  </a:txBody>
                  <a:tcPr marL="82550" marR="82550" marT="41275" marB="41275" anchor="ctr">
                    <a:lnL w="9525" cap="flat" cmpd="sng" algn="ctr">
                      <a:solidFill>
                        <a:srgbClr val="D9E2EA"/>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D9E2EA"/>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FAFC"/>
                    </a:solidFill>
                  </a:tcPr>
                </a:tc>
                <a:extLst>
                  <a:ext uri="{0D108BD9-81ED-4DB2-BD59-A6C34878D82A}">
                    <a16:rowId xmlns:a16="http://schemas.microsoft.com/office/drawing/2014/main" val="780228194"/>
                  </a:ext>
                </a:extLst>
              </a:tr>
            </a:tbl>
          </a:graphicData>
        </a:graphic>
      </p:graphicFrame>
    </p:spTree>
    <p:extLst>
      <p:ext uri="{BB962C8B-B14F-4D97-AF65-F5344CB8AC3E}">
        <p14:creationId xmlns:p14="http://schemas.microsoft.com/office/powerpoint/2010/main" val="19204690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2A69957-1C2B-567C-112D-5D9FD6DCEE75}"/>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6E18BCB-926D-60F2-7EC4-3E371331BD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E79B2ACA-F27E-24B1-6C53-31E38329A6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6EEF4331-6CBF-605A-C085-CD88FBD7FD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39CBC127-28F8-884F-591E-6DBB99D24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0A7F7A69-D209-341C-A187-390E29A2BC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D477ECB6-BACA-95DA-254A-EB4E79C589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54DCE213-0F1E-A586-EA94-71FD17A028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正方形/長方形 14">
            <a:extLst>
              <a:ext uri="{FF2B5EF4-FFF2-40B4-BE49-F238E27FC236}">
                <a16:creationId xmlns:a16="http://schemas.microsoft.com/office/drawing/2014/main" id="{56BFA6D8-ABCD-9862-9384-DC91E8BC2A3A}"/>
              </a:ext>
            </a:extLst>
          </p:cNvPr>
          <p:cNvSpPr/>
          <p:nvPr/>
        </p:nvSpPr>
        <p:spPr>
          <a:xfrm>
            <a:off x="0" y="0"/>
            <a:ext cx="9906000" cy="5169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002060"/>
                </a:solidFill>
                <a:effectLst/>
                <a:uLnTx/>
                <a:uFillTx/>
                <a:latin typeface="BIZ UDPゴシック" panose="020B0400000000000000" pitchFamily="50" charset="-128"/>
                <a:ea typeface="BIZ UDPゴシック" panose="020B0400000000000000" pitchFamily="50" charset="-128"/>
                <a:cs typeface="+mn-cs"/>
              </a:rPr>
              <a:t>基礎情報の入力（３</a:t>
            </a:r>
            <a:r>
              <a:rPr kumimoji="1" lang="en-US" altLang="ja-JP" sz="1800" b="0" i="0" u="none" strike="noStrike" kern="1200" cap="none" spc="0" normalizeH="0" baseline="0" noProof="0" dirty="0">
                <a:ln>
                  <a:noFill/>
                </a:ln>
                <a:solidFill>
                  <a:srgbClr val="002060"/>
                </a:solidFill>
                <a:effectLst/>
                <a:uLnTx/>
                <a:uFillTx/>
                <a:latin typeface="BIZ UDPゴシック" panose="020B0400000000000000" pitchFamily="50" charset="-128"/>
                <a:ea typeface="BIZ UDPゴシック" panose="020B0400000000000000" pitchFamily="50" charset="-128"/>
                <a:cs typeface="+mn-cs"/>
              </a:rPr>
              <a:t>/3</a:t>
            </a:r>
            <a:r>
              <a:rPr kumimoji="1" lang="ja-JP" altLang="en-US" sz="1800" b="0" i="0" u="none" strike="noStrike" kern="1200" cap="none" spc="0" normalizeH="0" baseline="0" noProof="0" dirty="0">
                <a:ln>
                  <a:noFill/>
                </a:ln>
                <a:solidFill>
                  <a:srgbClr val="002060"/>
                </a:solidFill>
                <a:effectLst/>
                <a:uLnTx/>
                <a:uFillTx/>
                <a:latin typeface="BIZ UDPゴシック" panose="020B0400000000000000" pitchFamily="50" charset="-128"/>
                <a:ea typeface="BIZ UDPゴシック" panose="020B0400000000000000" pitchFamily="50" charset="-128"/>
                <a:cs typeface="+mn-cs"/>
              </a:rPr>
              <a:t>）</a:t>
            </a:r>
            <a:endParaRPr kumimoji="1" lang="ja-JP" altLang="en-US" sz="1800" b="0" i="0" u="none" strike="noStrike" kern="1200" cap="none" spc="0" normalizeH="0" baseline="0" noProof="0" dirty="0">
              <a:ln>
                <a:noFill/>
              </a:ln>
              <a:solidFill>
                <a:srgbClr val="002060"/>
              </a:solidFill>
              <a:effectLst/>
              <a:uLnTx/>
              <a:uFillTx/>
              <a:latin typeface="Aptos" panose="02110004020202020204"/>
              <a:ea typeface="游ゴシック" panose="020B0400000000000000" pitchFamily="50" charset="-128"/>
              <a:cs typeface="+mn-cs"/>
            </a:endParaRPr>
          </a:p>
        </p:txBody>
      </p:sp>
      <p:pic>
        <p:nvPicPr>
          <p:cNvPr id="4" name="図 3">
            <a:extLst>
              <a:ext uri="{FF2B5EF4-FFF2-40B4-BE49-F238E27FC236}">
                <a16:creationId xmlns:a16="http://schemas.microsoft.com/office/drawing/2014/main" id="{2883B6A0-A1EF-4151-8ECC-9D906B64B2A3}"/>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167060" y="558333"/>
            <a:ext cx="6057908" cy="4339165"/>
          </a:xfrm>
          <a:prstGeom prst="rect">
            <a:avLst/>
          </a:prstGeom>
          <a:ln>
            <a:solidFill>
              <a:schemeClr val="tx1"/>
            </a:solidFill>
          </a:ln>
        </p:spPr>
      </p:pic>
      <p:sp>
        <p:nvSpPr>
          <p:cNvPr id="8" name="楕円 7">
            <a:extLst>
              <a:ext uri="{FF2B5EF4-FFF2-40B4-BE49-F238E27FC236}">
                <a16:creationId xmlns:a16="http://schemas.microsoft.com/office/drawing/2014/main" id="{3BEAC6FF-A4AA-4E74-73C7-3C3E5CCE2197}"/>
              </a:ext>
            </a:extLst>
          </p:cNvPr>
          <p:cNvSpPr/>
          <p:nvPr/>
        </p:nvSpPr>
        <p:spPr>
          <a:xfrm>
            <a:off x="347318" y="1292699"/>
            <a:ext cx="360484" cy="360000"/>
          </a:xfrm>
          <a:prstGeom prst="ellips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BIZ UDゴシック" panose="020B0400000000000000" pitchFamily="49" charset="-128"/>
                <a:ea typeface="BIZ UDゴシック" panose="020B0400000000000000" pitchFamily="49" charset="-128"/>
              </a:rPr>
              <a:t>⑥</a:t>
            </a:r>
            <a:endParaRPr kumimoji="1" lang="en-US" altLang="ja-JP" dirty="0">
              <a:latin typeface="BIZ UDゴシック" panose="020B0400000000000000" pitchFamily="49" charset="-128"/>
              <a:ea typeface="BIZ UDゴシック" panose="020B0400000000000000" pitchFamily="49" charset="-128"/>
            </a:endParaRPr>
          </a:p>
        </p:txBody>
      </p:sp>
      <p:graphicFrame>
        <p:nvGraphicFramePr>
          <p:cNvPr id="11" name="Table 0">
            <a:extLst>
              <a:ext uri="{FF2B5EF4-FFF2-40B4-BE49-F238E27FC236}">
                <a16:creationId xmlns:a16="http://schemas.microsoft.com/office/drawing/2014/main" id="{12208A08-C654-C04D-49C9-1FF651F45BF2}"/>
              </a:ext>
            </a:extLst>
          </p:cNvPr>
          <p:cNvGraphicFramePr>
            <a:graphicFrameLocks noGrp="1"/>
          </p:cNvGraphicFramePr>
          <p:nvPr>
            <p:extLst>
              <p:ext uri="{D42A27DB-BD31-4B8C-83A1-F6EECF244321}">
                <p14:modId xmlns:p14="http://schemas.microsoft.com/office/powerpoint/2010/main" val="1374048220"/>
              </p:ext>
            </p:extLst>
          </p:nvPr>
        </p:nvGraphicFramePr>
        <p:xfrm>
          <a:off x="5019967" y="2270478"/>
          <a:ext cx="4718957" cy="2459571"/>
        </p:xfrm>
        <a:graphic>
          <a:graphicData uri="http://schemas.openxmlformats.org/drawingml/2006/table">
            <a:tbl>
              <a:tblPr/>
              <a:tblGrid>
                <a:gridCol w="290856">
                  <a:extLst>
                    <a:ext uri="{9D8B030D-6E8A-4147-A177-3AD203B41FA5}">
                      <a16:colId xmlns:a16="http://schemas.microsoft.com/office/drawing/2014/main" val="20000"/>
                    </a:ext>
                  </a:extLst>
                </a:gridCol>
                <a:gridCol w="1195045">
                  <a:extLst>
                    <a:ext uri="{9D8B030D-6E8A-4147-A177-3AD203B41FA5}">
                      <a16:colId xmlns:a16="http://schemas.microsoft.com/office/drawing/2014/main" val="20001"/>
                    </a:ext>
                  </a:extLst>
                </a:gridCol>
                <a:gridCol w="3233056">
                  <a:extLst>
                    <a:ext uri="{9D8B030D-6E8A-4147-A177-3AD203B41FA5}">
                      <a16:colId xmlns:a16="http://schemas.microsoft.com/office/drawing/2014/main" val="20002"/>
                    </a:ext>
                  </a:extLst>
                </a:gridCol>
              </a:tblGrid>
              <a:tr h="367881">
                <a:tc>
                  <a:txBody>
                    <a:bodyPr/>
                    <a:lstStyle/>
                    <a:p>
                      <a:pPr marL="0" indent="0" algn="ctr">
                        <a:buNone/>
                      </a:pPr>
                      <a:endParaRPr lang="en-US" sz="1000" dirty="0">
                        <a:latin typeface="Meiryo UI" panose="020B0604030504040204" pitchFamily="50" charset="-128"/>
                        <a:ea typeface="Meiryo UI" panose="020B0604030504040204" pitchFamily="50" charset="-128"/>
                      </a:endParaRPr>
                    </a:p>
                  </a:txBody>
                  <a:tcPr marL="82550" marR="82550" marT="41275" marB="41275" anchor="ctr">
                    <a:lnL w="12700" cap="flat" cmpd="sng" algn="ctr">
                      <a:solidFill>
                        <a:schemeClr val="tx1"/>
                      </a:solidFill>
                      <a:prstDash val="solid"/>
                      <a:round/>
                      <a:headEnd type="none" w="med" len="med"/>
                      <a:tailEnd type="none" w="med" len="med"/>
                    </a:lnL>
                    <a:lnR w="9525" cap="flat" cmpd="sng" algn="ctr">
                      <a:solidFill>
                        <a:srgbClr val="D9E2EA"/>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1B3A6B"/>
                    </a:solidFill>
                  </a:tcPr>
                </a:tc>
                <a:tc>
                  <a:txBody>
                    <a:bodyPr/>
                    <a:lstStyle/>
                    <a:p>
                      <a:pPr marL="0" indent="0" algn="ctr">
                        <a:buNone/>
                      </a:pPr>
                      <a:r>
                        <a:rPr lang="en-US" sz="1000" b="1" dirty="0">
                          <a:solidFill>
                            <a:srgbClr val="FFFFFF"/>
                          </a:solidFill>
                          <a:latin typeface="Meiryo UI" panose="020B0604030504040204" pitchFamily="50" charset="-128"/>
                          <a:ea typeface="Meiryo UI" panose="020B0604030504040204" pitchFamily="50" charset="-128"/>
                          <a:cs typeface="Yu Gothic" pitchFamily="34" charset="-120"/>
                        </a:rPr>
                        <a:t>項目</a:t>
                      </a:r>
                      <a:endParaRPr lang="en-US" sz="10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9525" cap="flat" cmpd="sng" algn="ctr">
                      <a:solidFill>
                        <a:srgbClr val="D9E2EA"/>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1B3A6B"/>
                    </a:solidFill>
                  </a:tcPr>
                </a:tc>
                <a:tc>
                  <a:txBody>
                    <a:bodyPr/>
                    <a:lstStyle/>
                    <a:p>
                      <a:pPr marL="0" indent="0" algn="ctr">
                        <a:buNone/>
                      </a:pPr>
                      <a:r>
                        <a:rPr lang="en-US" sz="1000" b="1" dirty="0">
                          <a:solidFill>
                            <a:srgbClr val="FFFFFF"/>
                          </a:solidFill>
                          <a:latin typeface="Meiryo UI" panose="020B0604030504040204" pitchFamily="50" charset="-128"/>
                          <a:ea typeface="Meiryo UI" panose="020B0604030504040204" pitchFamily="50" charset="-128"/>
                          <a:cs typeface="Yu Gothic" pitchFamily="34" charset="-120"/>
                        </a:rPr>
                        <a:t>入力内容</a:t>
                      </a:r>
                      <a:endParaRPr lang="en-US" sz="10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1B3A6B"/>
                    </a:solidFill>
                  </a:tcPr>
                </a:tc>
                <a:extLst>
                  <a:ext uri="{0D108BD9-81ED-4DB2-BD59-A6C34878D82A}">
                    <a16:rowId xmlns:a16="http://schemas.microsoft.com/office/drawing/2014/main" val="10000"/>
                  </a:ext>
                </a:extLst>
              </a:tr>
              <a:tr h="542077">
                <a:tc>
                  <a:txBody>
                    <a:bodyPr/>
                    <a:lstStyle/>
                    <a:p>
                      <a:pPr marL="0" indent="0" algn="ctr">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⑥</a:t>
                      </a:r>
                      <a:endParaRPr lang="en-US" sz="1100"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12700" cap="flat" cmpd="sng" algn="ctr">
                      <a:solidFill>
                        <a:schemeClr val="tx1"/>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FFFFFF"/>
                    </a:solidFill>
                  </a:tcPr>
                </a:tc>
                <a:tc>
                  <a:txBody>
                    <a:bodyPr/>
                    <a:lstStyle/>
                    <a:p>
                      <a:pPr marL="0" indent="0">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担当者名</a:t>
                      </a:r>
                      <a:endParaRPr lang="en-US" sz="1100"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FFFFFF"/>
                    </a:solidFill>
                  </a:tcPr>
                </a:tc>
                <a:tc>
                  <a:txBody>
                    <a:bodyPr/>
                    <a:lstStyle/>
                    <a:p>
                      <a:pPr marL="0" indent="0">
                        <a:buNone/>
                      </a:pPr>
                      <a:r>
                        <a:rPr lang="ja-JP" altLang="en-US" sz="1100" dirty="0">
                          <a:solidFill>
                            <a:srgbClr val="3D4759"/>
                          </a:solidFill>
                          <a:latin typeface="Meiryo UI" panose="020B0604030504040204" pitchFamily="50" charset="-128"/>
                          <a:ea typeface="Meiryo UI" panose="020B0604030504040204" pitchFamily="50" charset="-128"/>
                          <a:cs typeface="Yu Gothic" charset="0"/>
                        </a:rPr>
                        <a:t>この申請データを入力している方の氏名を入力してください。</a:t>
                      </a:r>
                      <a:endParaRPr lang="en-US" altLang="ja-JP" sz="1100" dirty="0">
                        <a:solidFill>
                          <a:srgbClr val="3D4759"/>
                        </a:solidFill>
                        <a:latin typeface="Meiryo UI" panose="020B0604030504040204" pitchFamily="50" charset="-128"/>
                        <a:ea typeface="Meiryo UI" panose="020B0604030504040204" pitchFamily="50" charset="-128"/>
                        <a:cs typeface="Yu Gothic" charset="0"/>
                      </a:endParaRPr>
                    </a:p>
                    <a:p>
                      <a:pPr marL="0" indent="0">
                        <a:buNone/>
                      </a:pPr>
                      <a:r>
                        <a:rPr lang="ja-JP" altLang="en-US" sz="1100" dirty="0">
                          <a:solidFill>
                            <a:srgbClr val="3D4759"/>
                          </a:solidFill>
                          <a:latin typeface="Meiryo UI" panose="020B0604030504040204" pitchFamily="50" charset="-128"/>
                          <a:ea typeface="Meiryo UI" panose="020B0604030504040204" pitchFamily="50" charset="-128"/>
                          <a:cs typeface="Yu Gothic" charset="0"/>
                        </a:rPr>
                        <a:t>代理申請の場合は、代理人の氏名を入力してください。</a:t>
                      </a:r>
                      <a:endParaRPr lang="en-US" sz="11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D9E2EA"/>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609076">
                <a:tc>
                  <a:txBody>
                    <a:bodyPr/>
                    <a:lstStyle/>
                    <a:p>
                      <a:pPr marL="0" indent="0" algn="ctr">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⑦</a:t>
                      </a:r>
                      <a:endParaRPr lang="en-US" sz="1100"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12700" cap="flat" cmpd="sng" algn="ctr">
                      <a:solidFill>
                        <a:schemeClr val="tx1"/>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F7FAFC"/>
                    </a:solidFill>
                  </a:tcPr>
                </a:tc>
                <a:tc>
                  <a:txBody>
                    <a:bodyPr/>
                    <a:lstStyle/>
                    <a:p>
                      <a:pPr marL="0" indent="0">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担当者電話番号</a:t>
                      </a:r>
                      <a:endParaRPr lang="en-US" sz="1100"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F7FAFC"/>
                    </a:solidFill>
                  </a:tcPr>
                </a:tc>
                <a:tc>
                  <a:txBody>
                    <a:bodyPr/>
                    <a:lstStyle/>
                    <a:p>
                      <a:pPr marL="0" indent="0">
                        <a:buNone/>
                      </a:pPr>
                      <a:r>
                        <a:rPr lang="ja-JP" altLang="en-US" sz="1100" dirty="0">
                          <a:solidFill>
                            <a:srgbClr val="3D4759"/>
                          </a:solidFill>
                          <a:latin typeface="Meiryo UI" panose="020B0604030504040204" pitchFamily="50" charset="-128"/>
                          <a:ea typeface="Meiryo UI" panose="020B0604030504040204" pitchFamily="50" charset="-128"/>
                          <a:cs typeface="Yu Gothic" charset="0"/>
                        </a:rPr>
                        <a:t>この申請データを入力している方の電話番号を入力してください。</a:t>
                      </a:r>
                      <a:endParaRPr lang="en-US" altLang="ja-JP" sz="1100" dirty="0">
                        <a:solidFill>
                          <a:srgbClr val="3D4759"/>
                        </a:solidFill>
                        <a:latin typeface="Meiryo UI" panose="020B0604030504040204" pitchFamily="50" charset="-128"/>
                        <a:ea typeface="Meiryo UI" panose="020B0604030504040204" pitchFamily="50" charset="-128"/>
                        <a:cs typeface="Yu Gothic" charset="0"/>
                      </a:endParaRPr>
                    </a:p>
                    <a:p>
                      <a:pPr marL="0" indent="0">
                        <a:buNone/>
                      </a:pPr>
                      <a:r>
                        <a:rPr lang="ja-JP" altLang="en-US" sz="1100" dirty="0">
                          <a:solidFill>
                            <a:srgbClr val="3D4759"/>
                          </a:solidFill>
                          <a:latin typeface="Meiryo UI" panose="020B0604030504040204" pitchFamily="50" charset="-128"/>
                          <a:ea typeface="Meiryo UI" panose="020B0604030504040204" pitchFamily="50" charset="-128"/>
                          <a:cs typeface="Yu Gothic" charset="0"/>
                        </a:rPr>
                        <a:t>代理申請の場合は、代理人の電話番号を入力してください。</a:t>
                      </a:r>
                      <a:endParaRPr lang="en-US" altLang="ja-JP" sz="11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D9E2EA"/>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F7FAFC"/>
                    </a:solidFill>
                  </a:tcPr>
                </a:tc>
                <a:extLst>
                  <a:ext uri="{0D108BD9-81ED-4DB2-BD59-A6C34878D82A}">
                    <a16:rowId xmlns:a16="http://schemas.microsoft.com/office/drawing/2014/main" val="10002"/>
                  </a:ext>
                </a:extLst>
              </a:tr>
              <a:tr h="609076">
                <a:tc>
                  <a:txBody>
                    <a:bodyPr/>
                    <a:lstStyle/>
                    <a:p>
                      <a:pPr marL="0" indent="0" algn="ctr">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⑧</a:t>
                      </a:r>
                      <a:endParaRPr lang="en-US" sz="1100" b="1"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12700" cap="flat" cmpd="sng" algn="ctr">
                      <a:solidFill>
                        <a:schemeClr val="tx1"/>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FAFC"/>
                    </a:solidFill>
                  </a:tcPr>
                </a:tc>
                <a:tc>
                  <a:txBody>
                    <a:bodyPr/>
                    <a:lstStyle/>
                    <a:p>
                      <a:pPr marL="0" indent="0">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担当者</a:t>
                      </a:r>
                      <a:endParaRPr lang="en-US" altLang="ja-JP" sz="1100" b="1" dirty="0">
                        <a:solidFill>
                          <a:srgbClr val="002060"/>
                        </a:solidFill>
                        <a:latin typeface="Meiryo UI" panose="020B0604030504040204" pitchFamily="50" charset="-128"/>
                        <a:ea typeface="Meiryo UI" panose="020B0604030504040204" pitchFamily="50" charset="-128"/>
                        <a:cs typeface="Yu Gothic" charset="0"/>
                      </a:endParaRPr>
                    </a:p>
                    <a:p>
                      <a:pPr marL="0" indent="0">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メールアドレス</a:t>
                      </a:r>
                      <a:endParaRPr lang="en-US" sz="1100" b="1"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FAFC"/>
                    </a:solidFill>
                  </a:tcPr>
                </a:tc>
                <a:tc>
                  <a:txBody>
                    <a:bodyPr/>
                    <a:lstStyle/>
                    <a:p>
                      <a:pPr marL="0" indent="0">
                        <a:buNone/>
                      </a:pPr>
                      <a:r>
                        <a:rPr lang="ja-JP" altLang="en-US" sz="1100" dirty="0">
                          <a:solidFill>
                            <a:srgbClr val="3D4759"/>
                          </a:solidFill>
                          <a:latin typeface="Meiryo UI" panose="020B0604030504040204" pitchFamily="50" charset="-128"/>
                          <a:ea typeface="Meiryo UI" panose="020B0604030504040204" pitchFamily="50" charset="-128"/>
                          <a:cs typeface="Yu Gothic" charset="0"/>
                        </a:rPr>
                        <a:t>この申請データを入力している方のメールアドレスを入力してください。</a:t>
                      </a:r>
                      <a:endParaRPr lang="en-US" altLang="ja-JP" sz="1100" dirty="0">
                        <a:solidFill>
                          <a:srgbClr val="3D4759"/>
                        </a:solidFill>
                        <a:latin typeface="Meiryo UI" panose="020B0604030504040204" pitchFamily="50" charset="-128"/>
                        <a:ea typeface="Meiryo UI" panose="020B0604030504040204" pitchFamily="50" charset="-128"/>
                        <a:cs typeface="Yu Gothic" charset="0"/>
                      </a:endParaRPr>
                    </a:p>
                    <a:p>
                      <a:pPr marL="0" indent="0">
                        <a:buNone/>
                      </a:pPr>
                      <a:r>
                        <a:rPr lang="ja-JP" altLang="en-US" sz="1100" dirty="0">
                          <a:solidFill>
                            <a:srgbClr val="3D4759"/>
                          </a:solidFill>
                          <a:latin typeface="Meiryo UI" panose="020B0604030504040204" pitchFamily="50" charset="-128"/>
                          <a:ea typeface="Meiryo UI" panose="020B0604030504040204" pitchFamily="50" charset="-128"/>
                          <a:cs typeface="Yu Gothic" charset="0"/>
                        </a:rPr>
                        <a:t>代理申請の場合は、代理人のメールアドレスを入力してください。</a:t>
                      </a:r>
                      <a:endParaRPr lang="en-US" altLang="ja-JP" sz="11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D9E2EA"/>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FAFC"/>
                    </a:solidFill>
                  </a:tcPr>
                </a:tc>
                <a:extLst>
                  <a:ext uri="{0D108BD9-81ED-4DB2-BD59-A6C34878D82A}">
                    <a16:rowId xmlns:a16="http://schemas.microsoft.com/office/drawing/2014/main" val="780228194"/>
                  </a:ext>
                </a:extLst>
              </a:tr>
            </a:tbl>
          </a:graphicData>
        </a:graphic>
      </p:graphicFrame>
      <p:sp>
        <p:nvSpPr>
          <p:cNvPr id="13" name="正方形/長方形 12">
            <a:extLst>
              <a:ext uri="{FF2B5EF4-FFF2-40B4-BE49-F238E27FC236}">
                <a16:creationId xmlns:a16="http://schemas.microsoft.com/office/drawing/2014/main" id="{2E8CBDD7-9250-D598-E04D-973108C4D026}"/>
              </a:ext>
            </a:extLst>
          </p:cNvPr>
          <p:cNvSpPr/>
          <p:nvPr/>
        </p:nvSpPr>
        <p:spPr>
          <a:xfrm>
            <a:off x="5020422" y="1918390"/>
            <a:ext cx="2048594" cy="369277"/>
          </a:xfrm>
          <a:prstGeom prst="rect">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1"/>
                </a:solidFill>
                <a:latin typeface="BIZ UDゴシック" panose="020B0400000000000000" pitchFamily="49" charset="-128"/>
                <a:ea typeface="BIZ UDゴシック" panose="020B0400000000000000" pitchFamily="49" charset="-128"/>
              </a:rPr>
              <a:t>入力方法に注意！</a:t>
            </a:r>
          </a:p>
        </p:txBody>
      </p:sp>
      <p:sp>
        <p:nvSpPr>
          <p:cNvPr id="19" name="楕円 18">
            <a:extLst>
              <a:ext uri="{FF2B5EF4-FFF2-40B4-BE49-F238E27FC236}">
                <a16:creationId xmlns:a16="http://schemas.microsoft.com/office/drawing/2014/main" id="{D7CD5B7A-03E0-43D6-A169-A7D7ED3471A7}"/>
              </a:ext>
            </a:extLst>
          </p:cNvPr>
          <p:cNvSpPr/>
          <p:nvPr/>
        </p:nvSpPr>
        <p:spPr>
          <a:xfrm>
            <a:off x="347318" y="2132019"/>
            <a:ext cx="360484" cy="360000"/>
          </a:xfrm>
          <a:prstGeom prst="ellips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BIZ UDゴシック" panose="020B0400000000000000" pitchFamily="49" charset="-128"/>
                <a:ea typeface="BIZ UDゴシック" panose="020B0400000000000000" pitchFamily="49" charset="-128"/>
              </a:rPr>
              <a:t>⑦</a:t>
            </a:r>
            <a:endParaRPr kumimoji="1" lang="en-US" altLang="ja-JP" dirty="0">
              <a:latin typeface="BIZ UDゴシック" panose="020B0400000000000000" pitchFamily="49" charset="-128"/>
              <a:ea typeface="BIZ UDゴシック" panose="020B0400000000000000" pitchFamily="49" charset="-128"/>
            </a:endParaRPr>
          </a:p>
        </p:txBody>
      </p:sp>
      <p:sp>
        <p:nvSpPr>
          <p:cNvPr id="23" name="楕円 22">
            <a:extLst>
              <a:ext uri="{FF2B5EF4-FFF2-40B4-BE49-F238E27FC236}">
                <a16:creationId xmlns:a16="http://schemas.microsoft.com/office/drawing/2014/main" id="{F265966C-B9D5-0F6B-8991-B280C7117DF0}"/>
              </a:ext>
            </a:extLst>
          </p:cNvPr>
          <p:cNvSpPr/>
          <p:nvPr/>
        </p:nvSpPr>
        <p:spPr>
          <a:xfrm>
            <a:off x="347318" y="3069000"/>
            <a:ext cx="360484" cy="360000"/>
          </a:xfrm>
          <a:prstGeom prst="ellips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BIZ UDゴシック" panose="020B0400000000000000" pitchFamily="49" charset="-128"/>
                <a:ea typeface="BIZ UDゴシック" panose="020B0400000000000000" pitchFamily="49" charset="-128"/>
              </a:rPr>
              <a:t>⑧</a:t>
            </a:r>
            <a:endParaRPr kumimoji="1" lang="en-US" altLang="ja-JP" dirty="0">
              <a:latin typeface="BIZ UDゴシック" panose="020B0400000000000000" pitchFamily="49" charset="-128"/>
              <a:ea typeface="BIZ UDゴシック" panose="020B0400000000000000" pitchFamily="49" charset="-128"/>
            </a:endParaRPr>
          </a:p>
        </p:txBody>
      </p:sp>
      <p:sp>
        <p:nvSpPr>
          <p:cNvPr id="27" name="説明ボックス 20">
            <a:extLst>
              <a:ext uri="{FF2B5EF4-FFF2-40B4-BE49-F238E27FC236}">
                <a16:creationId xmlns:a16="http://schemas.microsoft.com/office/drawing/2014/main" id="{6A1D35C9-2A91-3705-EEB1-CF9E72BEFD7D}"/>
              </a:ext>
            </a:extLst>
          </p:cNvPr>
          <p:cNvSpPr/>
          <p:nvPr/>
        </p:nvSpPr>
        <p:spPr>
          <a:xfrm>
            <a:off x="167060" y="5519689"/>
            <a:ext cx="9267085" cy="1007043"/>
          </a:xfrm>
          <a:prstGeom prst="roundRect">
            <a:avLst>
              <a:gd name="adj" fmla="val 6000"/>
            </a:avLst>
          </a:prstGeom>
          <a:solidFill>
            <a:srgbClr val="EBF1FA"/>
          </a:solidFill>
          <a:ln w="15875">
            <a:solidFill>
              <a:srgbClr val="2E5C99"/>
            </a:solidFill>
          </a:ln>
        </p:spPr>
        <p:txBody>
          <a:bodyPr wrap="square" lIns="0" tIns="0" rIns="0" bIns="0" anchor="t">
            <a:normAutofit/>
          </a:bodyPr>
          <a:lstStyle/>
          <a:p>
            <a:r>
              <a:rPr lang="ja-JP" sz="1400" b="1" dirty="0">
                <a:solidFill>
                  <a:srgbClr val="2E5C99"/>
                </a:solidFill>
                <a:latin typeface="BIZ UDPゴシック" panose="020B0400000000000000" pitchFamily="50" charset="-128"/>
                <a:ea typeface="BIZ UDPゴシック" panose="020B0400000000000000" pitchFamily="50" charset="-128"/>
              </a:rPr>
              <a:t>💡 ポイント（</a:t>
            </a:r>
            <a:r>
              <a:rPr lang="ja-JP" altLang="en-US" sz="1400" b="1" dirty="0">
                <a:solidFill>
                  <a:srgbClr val="2E5C99"/>
                </a:solidFill>
                <a:latin typeface="BIZ UDPゴシック" panose="020B0400000000000000" pitchFamily="50" charset="-128"/>
                <a:ea typeface="BIZ UDPゴシック" panose="020B0400000000000000" pitchFamily="50" charset="-128"/>
              </a:rPr>
              <a:t>担当者について</a:t>
            </a:r>
            <a:r>
              <a:rPr lang="ja-JP" sz="1400" b="1" dirty="0">
                <a:solidFill>
                  <a:srgbClr val="2E5C99"/>
                </a:solidFill>
                <a:latin typeface="BIZ UDPゴシック" panose="020B0400000000000000" pitchFamily="50" charset="-128"/>
                <a:ea typeface="BIZ UDPゴシック" panose="020B0400000000000000" pitchFamily="50" charset="-128"/>
              </a:rPr>
              <a:t>）</a:t>
            </a:r>
            <a:endParaRPr lang="en-US" altLang="ja-JP" sz="1400" b="1" dirty="0">
              <a:solidFill>
                <a:srgbClr val="2E5C99"/>
              </a:solidFill>
              <a:latin typeface="BIZ UDPゴシック" panose="020B0400000000000000" pitchFamily="50" charset="-128"/>
              <a:ea typeface="BIZ UDPゴシック" panose="020B0400000000000000" pitchFamily="50" charset="-128"/>
            </a:endParaRPr>
          </a:p>
          <a:p>
            <a:endParaRPr lang="ja-JP" sz="800" b="1" dirty="0">
              <a:solidFill>
                <a:srgbClr val="2E5C99"/>
              </a:solidFill>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a:t>
            </a:r>
            <a:r>
              <a:rPr lang="ja-JP" altLang="en-US" sz="1200" b="1" dirty="0">
                <a:solidFill>
                  <a:srgbClr val="FF0000"/>
                </a:solidFill>
                <a:latin typeface="BIZ UDPゴシック" panose="020B0400000000000000" pitchFamily="50" charset="-128"/>
                <a:ea typeface="BIZ UDPゴシック" panose="020B0400000000000000" pitchFamily="50" charset="-128"/>
              </a:rPr>
              <a:t>担当者に問い合わせさせていただくことがありますので、申請内容などに詳しい方を担当者としてください。</a:t>
            </a:r>
            <a:endParaRPr lang="en-US" altLang="ja-JP" sz="1200" b="1" dirty="0">
              <a:solidFill>
                <a:srgbClr val="FF0000"/>
              </a:solidFill>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事前登録に関して不備や審査結果などの連絡は、原則、ここに記載された電話番号やメールアドレスにさせていただきます。</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必ず連絡のつく電話番号やメールアドレスを入力してください。</a:t>
            </a:r>
            <a:endParaRPr lang="en-US" altLang="ja-JP" sz="12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7569429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7401885-20E6-1C78-158E-23F2F9190AA2}"/>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4E030209-F5BA-D38A-5839-A7E10E669A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3C0E3A02-E994-58C7-BDC1-A9F492500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0C3782FF-42D8-728F-EA1C-137694E61E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7696DB64-F251-9A08-BF98-7BFB6098D7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D0A1C8A7-CBDC-1728-0336-D89E0EA7C2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CD45CCFB-4ADA-8EAE-89B8-7A34236E0B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6D0F6DF1-022F-2BAC-29BB-0307E8A3EB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正方形/長方形 14">
            <a:extLst>
              <a:ext uri="{FF2B5EF4-FFF2-40B4-BE49-F238E27FC236}">
                <a16:creationId xmlns:a16="http://schemas.microsoft.com/office/drawing/2014/main" id="{53B1C7D7-D0EA-E663-45DB-D78DC441BA35}"/>
              </a:ext>
            </a:extLst>
          </p:cNvPr>
          <p:cNvSpPr/>
          <p:nvPr/>
        </p:nvSpPr>
        <p:spPr>
          <a:xfrm>
            <a:off x="0" y="0"/>
            <a:ext cx="9906000" cy="5169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dirty="0">
                <a:solidFill>
                  <a:srgbClr val="002060"/>
                </a:solidFill>
                <a:latin typeface="BIZ UDPゴシック" panose="020B0400000000000000" pitchFamily="50" charset="-128"/>
                <a:ea typeface="BIZ UDPゴシック" panose="020B0400000000000000" pitchFamily="50" charset="-128"/>
              </a:rPr>
              <a:t>申請事業場</a:t>
            </a:r>
            <a:r>
              <a:rPr kumimoji="1" lang="ja-JP" altLang="en-US" sz="1800" b="0" i="0" u="none" strike="noStrike" kern="1200" cap="none" spc="0" normalizeH="0" baseline="0" noProof="0" dirty="0">
                <a:ln>
                  <a:noFill/>
                </a:ln>
                <a:solidFill>
                  <a:srgbClr val="002060"/>
                </a:solidFill>
                <a:effectLst/>
                <a:uLnTx/>
                <a:uFillTx/>
                <a:latin typeface="BIZ UDPゴシック" panose="020B0400000000000000" pitchFamily="50" charset="-128"/>
                <a:ea typeface="BIZ UDPゴシック" panose="020B0400000000000000" pitchFamily="50" charset="-128"/>
                <a:cs typeface="+mn-cs"/>
              </a:rPr>
              <a:t>の入力</a:t>
            </a:r>
            <a:endParaRPr kumimoji="1" lang="ja-JP" altLang="en-US" sz="1800" b="0" i="0" u="none" strike="noStrike" kern="1200" cap="none" spc="0" normalizeH="0" baseline="0" noProof="0" dirty="0">
              <a:ln>
                <a:noFill/>
              </a:ln>
              <a:solidFill>
                <a:srgbClr val="002060"/>
              </a:solidFill>
              <a:effectLst/>
              <a:uLnTx/>
              <a:uFillTx/>
              <a:latin typeface="Aptos" panose="02110004020202020204"/>
              <a:ea typeface="游ゴシック" panose="020B0400000000000000" pitchFamily="50" charset="-128"/>
              <a:cs typeface="+mn-cs"/>
            </a:endParaRPr>
          </a:p>
        </p:txBody>
      </p:sp>
      <p:grpSp>
        <p:nvGrpSpPr>
          <p:cNvPr id="9" name="グループ化 8">
            <a:extLst>
              <a:ext uri="{FF2B5EF4-FFF2-40B4-BE49-F238E27FC236}">
                <a16:creationId xmlns:a16="http://schemas.microsoft.com/office/drawing/2014/main" id="{6523C74C-22B4-1C42-CEBB-14BAAB342DB2}"/>
              </a:ext>
            </a:extLst>
          </p:cNvPr>
          <p:cNvGrpSpPr>
            <a:grpSpLocks noChangeAspect="1"/>
          </p:cNvGrpSpPr>
          <p:nvPr/>
        </p:nvGrpSpPr>
        <p:grpSpPr>
          <a:xfrm>
            <a:off x="166125" y="669645"/>
            <a:ext cx="6700668" cy="4853607"/>
            <a:chOff x="349773" y="-64022"/>
            <a:chExt cx="9556227" cy="6922021"/>
          </a:xfrm>
        </p:grpSpPr>
        <p:pic>
          <p:nvPicPr>
            <p:cNvPr id="3" name="図 2">
              <a:extLst>
                <a:ext uri="{FF2B5EF4-FFF2-40B4-BE49-F238E27FC236}">
                  <a16:creationId xmlns:a16="http://schemas.microsoft.com/office/drawing/2014/main" id="{FF114EC4-1820-386E-CD3A-A779F56391E0}"/>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349773" y="-64022"/>
              <a:ext cx="9554901" cy="5619064"/>
            </a:xfrm>
            <a:prstGeom prst="rect">
              <a:avLst/>
            </a:prstGeom>
          </p:spPr>
        </p:pic>
        <p:pic>
          <p:nvPicPr>
            <p:cNvPr id="6" name="図 5">
              <a:extLst>
                <a:ext uri="{FF2B5EF4-FFF2-40B4-BE49-F238E27FC236}">
                  <a16:creationId xmlns:a16="http://schemas.microsoft.com/office/drawing/2014/main" id="{739FD5FC-00C7-600A-55FB-A4C5111E6DB2}"/>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351099" y="5388312"/>
              <a:ext cx="9554901" cy="1469687"/>
            </a:xfrm>
            <a:prstGeom prst="rect">
              <a:avLst/>
            </a:prstGeom>
          </p:spPr>
        </p:pic>
      </p:grpSp>
      <p:sp>
        <p:nvSpPr>
          <p:cNvPr id="25" name="楕円 24">
            <a:extLst>
              <a:ext uri="{FF2B5EF4-FFF2-40B4-BE49-F238E27FC236}">
                <a16:creationId xmlns:a16="http://schemas.microsoft.com/office/drawing/2014/main" id="{573810AA-3550-78C0-36FC-E0FB3C7E4D04}"/>
              </a:ext>
            </a:extLst>
          </p:cNvPr>
          <p:cNvSpPr/>
          <p:nvPr/>
        </p:nvSpPr>
        <p:spPr>
          <a:xfrm>
            <a:off x="626154" y="2497121"/>
            <a:ext cx="360484" cy="360000"/>
          </a:xfrm>
          <a:prstGeom prst="ellips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BIZ UDゴシック" panose="020B0400000000000000" pitchFamily="49" charset="-128"/>
                <a:ea typeface="BIZ UDゴシック" panose="020B0400000000000000" pitchFamily="49" charset="-128"/>
              </a:rPr>
              <a:t>⑨</a:t>
            </a:r>
            <a:endParaRPr kumimoji="1" lang="en-US" altLang="ja-JP" dirty="0">
              <a:latin typeface="BIZ UDゴシック" panose="020B0400000000000000" pitchFamily="49" charset="-128"/>
              <a:ea typeface="BIZ UDゴシック" panose="020B0400000000000000" pitchFamily="49" charset="-128"/>
            </a:endParaRPr>
          </a:p>
        </p:txBody>
      </p:sp>
      <p:sp>
        <p:nvSpPr>
          <p:cNvPr id="26" name="楕円 25">
            <a:extLst>
              <a:ext uri="{FF2B5EF4-FFF2-40B4-BE49-F238E27FC236}">
                <a16:creationId xmlns:a16="http://schemas.microsoft.com/office/drawing/2014/main" id="{50B11C82-2661-E7A4-F103-BBD1A4D858DB}"/>
              </a:ext>
            </a:extLst>
          </p:cNvPr>
          <p:cNvSpPr/>
          <p:nvPr/>
        </p:nvSpPr>
        <p:spPr>
          <a:xfrm>
            <a:off x="626154" y="4075236"/>
            <a:ext cx="360484" cy="360000"/>
          </a:xfrm>
          <a:prstGeom prst="ellips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BIZ UDゴシック" panose="020B0400000000000000" pitchFamily="49" charset="-128"/>
                <a:ea typeface="BIZ UDゴシック" panose="020B0400000000000000" pitchFamily="49" charset="-128"/>
              </a:rPr>
              <a:t>⑩</a:t>
            </a:r>
            <a:endParaRPr kumimoji="1" lang="en-US" altLang="ja-JP" dirty="0">
              <a:latin typeface="BIZ UDゴシック" panose="020B0400000000000000" pitchFamily="49" charset="-128"/>
              <a:ea typeface="BIZ UDゴシック" panose="020B0400000000000000" pitchFamily="49" charset="-128"/>
            </a:endParaRPr>
          </a:p>
        </p:txBody>
      </p:sp>
      <p:sp>
        <p:nvSpPr>
          <p:cNvPr id="4" name="正方形/長方形 3">
            <a:extLst>
              <a:ext uri="{FF2B5EF4-FFF2-40B4-BE49-F238E27FC236}">
                <a16:creationId xmlns:a16="http://schemas.microsoft.com/office/drawing/2014/main" id="{EC924A8A-4A2E-B2A1-F114-117ABB1E1F96}"/>
              </a:ext>
            </a:extLst>
          </p:cNvPr>
          <p:cNvSpPr/>
          <p:nvPr/>
        </p:nvSpPr>
        <p:spPr>
          <a:xfrm>
            <a:off x="166124" y="659923"/>
            <a:ext cx="6699739" cy="510082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24" name="Table 0">
            <a:extLst>
              <a:ext uri="{FF2B5EF4-FFF2-40B4-BE49-F238E27FC236}">
                <a16:creationId xmlns:a16="http://schemas.microsoft.com/office/drawing/2014/main" id="{898333AC-3F14-84CA-4825-5A829BD28DFE}"/>
              </a:ext>
            </a:extLst>
          </p:cNvPr>
          <p:cNvGraphicFramePr>
            <a:graphicFrameLocks noGrp="1"/>
          </p:cNvGraphicFramePr>
          <p:nvPr>
            <p:extLst>
              <p:ext uri="{D42A27DB-BD31-4B8C-83A1-F6EECF244321}">
                <p14:modId xmlns:p14="http://schemas.microsoft.com/office/powerpoint/2010/main" val="4291858436"/>
              </p:ext>
            </p:extLst>
          </p:nvPr>
        </p:nvGraphicFramePr>
        <p:xfrm>
          <a:off x="5125504" y="1777061"/>
          <a:ext cx="4718957" cy="2041741"/>
        </p:xfrm>
        <a:graphic>
          <a:graphicData uri="http://schemas.openxmlformats.org/drawingml/2006/table">
            <a:tbl>
              <a:tblPr/>
              <a:tblGrid>
                <a:gridCol w="290856">
                  <a:extLst>
                    <a:ext uri="{9D8B030D-6E8A-4147-A177-3AD203B41FA5}">
                      <a16:colId xmlns:a16="http://schemas.microsoft.com/office/drawing/2014/main" val="20000"/>
                    </a:ext>
                  </a:extLst>
                </a:gridCol>
                <a:gridCol w="1195045">
                  <a:extLst>
                    <a:ext uri="{9D8B030D-6E8A-4147-A177-3AD203B41FA5}">
                      <a16:colId xmlns:a16="http://schemas.microsoft.com/office/drawing/2014/main" val="20001"/>
                    </a:ext>
                  </a:extLst>
                </a:gridCol>
                <a:gridCol w="3233056">
                  <a:extLst>
                    <a:ext uri="{9D8B030D-6E8A-4147-A177-3AD203B41FA5}">
                      <a16:colId xmlns:a16="http://schemas.microsoft.com/office/drawing/2014/main" val="20002"/>
                    </a:ext>
                  </a:extLst>
                </a:gridCol>
              </a:tblGrid>
              <a:tr h="367881">
                <a:tc>
                  <a:txBody>
                    <a:bodyPr/>
                    <a:lstStyle/>
                    <a:p>
                      <a:pPr marL="0" indent="0" algn="ctr">
                        <a:buNone/>
                      </a:pPr>
                      <a:endParaRPr lang="en-US" sz="1000" dirty="0">
                        <a:latin typeface="Meiryo UI" panose="020B0604030504040204" pitchFamily="50" charset="-128"/>
                        <a:ea typeface="Meiryo UI" panose="020B0604030504040204" pitchFamily="50" charset="-128"/>
                      </a:endParaRPr>
                    </a:p>
                  </a:txBody>
                  <a:tcPr marL="82550" marR="82550" marT="41275" marB="41275" anchor="ctr">
                    <a:lnL w="12700" cap="flat" cmpd="sng" algn="ctr">
                      <a:solidFill>
                        <a:schemeClr val="tx1"/>
                      </a:solidFill>
                      <a:prstDash val="solid"/>
                      <a:round/>
                      <a:headEnd type="none" w="med" len="med"/>
                      <a:tailEnd type="none" w="med" len="med"/>
                    </a:lnL>
                    <a:lnR w="9525" cap="flat" cmpd="sng" algn="ctr">
                      <a:solidFill>
                        <a:srgbClr val="D9E2EA"/>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1B3A6B"/>
                    </a:solidFill>
                  </a:tcPr>
                </a:tc>
                <a:tc>
                  <a:txBody>
                    <a:bodyPr/>
                    <a:lstStyle/>
                    <a:p>
                      <a:pPr marL="0" indent="0" algn="ctr">
                        <a:buNone/>
                      </a:pPr>
                      <a:r>
                        <a:rPr lang="en-US" sz="1000" b="1" dirty="0">
                          <a:solidFill>
                            <a:srgbClr val="FFFFFF"/>
                          </a:solidFill>
                          <a:latin typeface="Meiryo UI" panose="020B0604030504040204" pitchFamily="50" charset="-128"/>
                          <a:ea typeface="Meiryo UI" panose="020B0604030504040204" pitchFamily="50" charset="-128"/>
                          <a:cs typeface="Yu Gothic" pitchFamily="34" charset="-120"/>
                        </a:rPr>
                        <a:t>項目</a:t>
                      </a:r>
                      <a:endParaRPr lang="en-US" sz="10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9525" cap="flat" cmpd="sng" algn="ctr">
                      <a:solidFill>
                        <a:srgbClr val="D9E2EA"/>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1B3A6B"/>
                    </a:solidFill>
                  </a:tcPr>
                </a:tc>
                <a:tc>
                  <a:txBody>
                    <a:bodyPr/>
                    <a:lstStyle/>
                    <a:p>
                      <a:pPr marL="0" indent="0" algn="ctr">
                        <a:buNone/>
                      </a:pPr>
                      <a:r>
                        <a:rPr lang="en-US" sz="1000" b="1" dirty="0">
                          <a:solidFill>
                            <a:srgbClr val="FFFFFF"/>
                          </a:solidFill>
                          <a:latin typeface="Meiryo UI" panose="020B0604030504040204" pitchFamily="50" charset="-128"/>
                          <a:ea typeface="Meiryo UI" panose="020B0604030504040204" pitchFamily="50" charset="-128"/>
                          <a:cs typeface="Yu Gothic" pitchFamily="34" charset="-120"/>
                        </a:rPr>
                        <a:t>入力内容</a:t>
                      </a:r>
                      <a:endParaRPr lang="en-US" sz="10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1B3A6B"/>
                    </a:solidFill>
                  </a:tcPr>
                </a:tc>
                <a:extLst>
                  <a:ext uri="{0D108BD9-81ED-4DB2-BD59-A6C34878D82A}">
                    <a16:rowId xmlns:a16="http://schemas.microsoft.com/office/drawing/2014/main" val="10000"/>
                  </a:ext>
                </a:extLst>
              </a:tr>
              <a:tr h="542077">
                <a:tc>
                  <a:txBody>
                    <a:bodyPr/>
                    <a:lstStyle/>
                    <a:p>
                      <a:pPr marL="0" indent="0" algn="ctr">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⑨</a:t>
                      </a:r>
                      <a:endParaRPr lang="en-US" sz="1100"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12700" cap="flat" cmpd="sng" algn="ctr">
                      <a:solidFill>
                        <a:schemeClr val="tx1"/>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FFFFFF"/>
                    </a:solidFill>
                  </a:tcPr>
                </a:tc>
                <a:tc>
                  <a:txBody>
                    <a:bodyPr/>
                    <a:lstStyle/>
                    <a:p>
                      <a:pPr marL="0" indent="0">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申請事業場数</a:t>
                      </a:r>
                      <a:endParaRPr lang="en-US" sz="1100"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FFFFFF"/>
                    </a:solidFill>
                  </a:tcPr>
                </a:tc>
                <a:tc>
                  <a:txBody>
                    <a:bodyPr/>
                    <a:lstStyle/>
                    <a:p>
                      <a:pPr marL="0" indent="0">
                        <a:buNone/>
                      </a:pPr>
                      <a:r>
                        <a:rPr lang="ja-JP" altLang="en-US" sz="1100" dirty="0">
                          <a:solidFill>
                            <a:srgbClr val="3D4759"/>
                          </a:solidFill>
                          <a:latin typeface="Meiryo UI" panose="020B0604030504040204" pitchFamily="50" charset="-128"/>
                          <a:ea typeface="Meiryo UI" panose="020B0604030504040204" pitchFamily="50" charset="-128"/>
                          <a:cs typeface="Yu Gothic" charset="0"/>
                        </a:rPr>
                        <a:t>補助金を申請しようと考えている事業場数を選択してください。</a:t>
                      </a:r>
                      <a:endParaRPr lang="en-US" altLang="ja-JP" sz="1100" dirty="0">
                        <a:solidFill>
                          <a:srgbClr val="3D4759"/>
                        </a:solidFill>
                        <a:latin typeface="Meiryo UI" panose="020B0604030504040204" pitchFamily="50" charset="-128"/>
                        <a:ea typeface="Meiryo UI" panose="020B0604030504040204" pitchFamily="50" charset="-128"/>
                        <a:cs typeface="Yu Gothic" charset="0"/>
                      </a:endParaRPr>
                    </a:p>
                    <a:p>
                      <a:pPr marL="0" indent="0">
                        <a:buNone/>
                      </a:pPr>
                      <a:r>
                        <a:rPr lang="en-US" altLang="ja-JP" sz="1100" dirty="0">
                          <a:solidFill>
                            <a:srgbClr val="3D4759"/>
                          </a:solidFill>
                          <a:latin typeface="Meiryo UI" panose="020B0604030504040204" pitchFamily="50" charset="-128"/>
                          <a:ea typeface="Meiryo UI" panose="020B0604030504040204" pitchFamily="50" charset="-128"/>
                          <a:cs typeface="Yu Gothic" charset="0"/>
                        </a:rPr>
                        <a:t>11</a:t>
                      </a:r>
                      <a:r>
                        <a:rPr lang="ja-JP" altLang="en-US" sz="1100" dirty="0">
                          <a:solidFill>
                            <a:srgbClr val="3D4759"/>
                          </a:solidFill>
                          <a:latin typeface="Meiryo UI" panose="020B0604030504040204" pitchFamily="50" charset="-128"/>
                          <a:ea typeface="Meiryo UI" panose="020B0604030504040204" pitchFamily="50" charset="-128"/>
                          <a:cs typeface="Yu Gothic" charset="0"/>
                        </a:rPr>
                        <a:t>か所以上ある場合は、労働環境課までお問い合わせください。</a:t>
                      </a:r>
                      <a:endParaRPr lang="en-US" sz="11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D9E2EA"/>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609076">
                <a:tc>
                  <a:txBody>
                    <a:bodyPr/>
                    <a:lstStyle/>
                    <a:p>
                      <a:pPr marL="0" indent="0" algn="ctr">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⑩</a:t>
                      </a:r>
                      <a:endParaRPr lang="en-US" sz="1100"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12700" cap="flat" cmpd="sng" algn="ctr">
                      <a:solidFill>
                        <a:schemeClr val="tx1"/>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FAFC"/>
                    </a:solidFill>
                  </a:tcPr>
                </a:tc>
                <a:tc>
                  <a:txBody>
                    <a:bodyPr/>
                    <a:lstStyle/>
                    <a:p>
                      <a:pPr marL="0" indent="0">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事業場名称</a:t>
                      </a:r>
                      <a:endParaRPr lang="en-US" sz="1100"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FAFC"/>
                    </a:solidFill>
                  </a:tcPr>
                </a:tc>
                <a:tc>
                  <a:txBody>
                    <a:bodyPr/>
                    <a:lstStyle/>
                    <a:p>
                      <a:pPr marL="0" indent="0">
                        <a:buNone/>
                      </a:pPr>
                      <a:r>
                        <a:rPr lang="ja-JP" altLang="en-US" sz="1100" dirty="0">
                          <a:solidFill>
                            <a:srgbClr val="3D4759"/>
                          </a:solidFill>
                          <a:latin typeface="Meiryo UI" panose="020B0604030504040204" pitchFamily="50" charset="-128"/>
                          <a:ea typeface="Meiryo UI" panose="020B0604030504040204" pitchFamily="50" charset="-128"/>
                          <a:cs typeface="Yu Gothic" pitchFamily="34" charset="-120"/>
                        </a:rPr>
                        <a:t>申請しようとしている事業場の名称を入力してください。</a:t>
                      </a:r>
                      <a:endParaRPr lang="en-US" altLang="ja-JP" sz="1100" dirty="0">
                        <a:solidFill>
                          <a:srgbClr val="3D4759"/>
                        </a:solidFill>
                        <a:latin typeface="Meiryo UI" panose="020B0604030504040204" pitchFamily="50" charset="-128"/>
                        <a:ea typeface="Meiryo UI" panose="020B0604030504040204" pitchFamily="50" charset="-128"/>
                        <a:cs typeface="Yu Gothic" pitchFamily="34" charset="-120"/>
                      </a:endParaRPr>
                    </a:p>
                    <a:p>
                      <a:pPr marL="0" indent="0">
                        <a:buNone/>
                      </a:pPr>
                      <a:r>
                        <a:rPr lang="ja-JP" altLang="en-US" sz="1100" dirty="0">
                          <a:solidFill>
                            <a:srgbClr val="3D4759"/>
                          </a:solidFill>
                          <a:latin typeface="Meiryo UI" panose="020B0604030504040204" pitchFamily="50" charset="-128"/>
                          <a:ea typeface="Meiryo UI" panose="020B0604030504040204" pitchFamily="50" charset="-128"/>
                          <a:cs typeface="Yu Gothic" pitchFamily="34" charset="-120"/>
                        </a:rPr>
                        <a:t>⑨で複数事業場を選択した場合は、入力する画面が追加されますので、申請事業場すべての名称を入力してください。</a:t>
                      </a:r>
                      <a:endParaRPr lang="en-US" altLang="ja-JP" sz="1100" dirty="0">
                        <a:solidFill>
                          <a:srgbClr val="3D4759"/>
                        </a:solidFill>
                        <a:latin typeface="Meiryo UI" panose="020B0604030504040204" pitchFamily="50" charset="-128"/>
                        <a:ea typeface="Meiryo UI" panose="020B0604030504040204" pitchFamily="50" charset="-128"/>
                        <a:cs typeface="Yu Gothic" pitchFamily="34" charset="-120"/>
                      </a:endParaRPr>
                    </a:p>
                    <a:p>
                      <a:pPr marL="0" indent="0">
                        <a:buNone/>
                      </a:pPr>
                      <a:r>
                        <a:rPr lang="ja-JP" altLang="en-US" sz="1100" dirty="0">
                          <a:solidFill>
                            <a:srgbClr val="3D4759"/>
                          </a:solidFill>
                          <a:latin typeface="Meiryo UI" panose="020B0604030504040204" pitchFamily="50" charset="-128"/>
                          <a:ea typeface="Meiryo UI" panose="020B0604030504040204" pitchFamily="50" charset="-128"/>
                          <a:cs typeface="Yu Gothic" pitchFamily="34" charset="-120"/>
                        </a:rPr>
                        <a:t>入力例：本社、〇〇支店、○○店など</a:t>
                      </a:r>
                      <a:endParaRPr lang="en-US" altLang="ja-JP" sz="1100" dirty="0">
                        <a:solidFill>
                          <a:srgbClr val="3D4759"/>
                        </a:solidFill>
                        <a:latin typeface="Meiryo UI" panose="020B0604030504040204" pitchFamily="50" charset="-128"/>
                        <a:ea typeface="Meiryo UI" panose="020B0604030504040204" pitchFamily="50" charset="-128"/>
                        <a:cs typeface="Yu Gothic" pitchFamily="34" charset="-120"/>
                      </a:endParaRPr>
                    </a:p>
                  </a:txBody>
                  <a:tcPr marL="82550" marR="82550" marT="41275" marB="41275" anchor="ctr">
                    <a:lnL w="9525" cap="flat" cmpd="sng" algn="ctr">
                      <a:solidFill>
                        <a:srgbClr val="D9E2EA"/>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D9E2EA"/>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FAFC"/>
                    </a:solidFill>
                  </a:tcPr>
                </a:tc>
                <a:extLst>
                  <a:ext uri="{0D108BD9-81ED-4DB2-BD59-A6C34878D82A}">
                    <a16:rowId xmlns:a16="http://schemas.microsoft.com/office/drawing/2014/main" val="10002"/>
                  </a:ext>
                </a:extLst>
              </a:tr>
            </a:tbl>
          </a:graphicData>
        </a:graphic>
      </p:graphicFrame>
      <p:grpSp>
        <p:nvGrpSpPr>
          <p:cNvPr id="2" name="グループ化 1">
            <a:extLst>
              <a:ext uri="{FF2B5EF4-FFF2-40B4-BE49-F238E27FC236}">
                <a16:creationId xmlns:a16="http://schemas.microsoft.com/office/drawing/2014/main" id="{E8D17981-A6E8-BCF7-0025-715B5F99A216}"/>
              </a:ext>
            </a:extLst>
          </p:cNvPr>
          <p:cNvGrpSpPr>
            <a:grpSpLocks noChangeAspect="1"/>
          </p:cNvGrpSpPr>
          <p:nvPr/>
        </p:nvGrpSpPr>
        <p:grpSpPr>
          <a:xfrm>
            <a:off x="5099339" y="3899321"/>
            <a:ext cx="4683045" cy="2850684"/>
            <a:chOff x="6053328" y="4512784"/>
            <a:chExt cx="3852672" cy="2345216"/>
          </a:xfrm>
        </p:grpSpPr>
        <p:pic>
          <p:nvPicPr>
            <p:cNvPr id="5" name="図 4">
              <a:extLst>
                <a:ext uri="{FF2B5EF4-FFF2-40B4-BE49-F238E27FC236}">
                  <a16:creationId xmlns:a16="http://schemas.microsoft.com/office/drawing/2014/main" id="{D5E6A356-5573-8939-65DA-56B4748D434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053328" y="4512785"/>
              <a:ext cx="3852672" cy="2345215"/>
            </a:xfrm>
            <a:prstGeom prst="rect">
              <a:avLst/>
            </a:prstGeom>
          </p:spPr>
        </p:pic>
        <p:sp>
          <p:nvSpPr>
            <p:cNvPr id="7" name="四角形: 角を丸くする 6">
              <a:extLst>
                <a:ext uri="{FF2B5EF4-FFF2-40B4-BE49-F238E27FC236}">
                  <a16:creationId xmlns:a16="http://schemas.microsoft.com/office/drawing/2014/main" id="{6C817683-236A-0525-3DEB-A392EC9CF94D}"/>
                </a:ext>
              </a:extLst>
            </p:cNvPr>
            <p:cNvSpPr/>
            <p:nvPr/>
          </p:nvSpPr>
          <p:spPr>
            <a:xfrm>
              <a:off x="7506621" y="5804970"/>
              <a:ext cx="2240521" cy="804566"/>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400" dirty="0">
                  <a:latin typeface="Meiryo UI" panose="020B0604030504040204" pitchFamily="50" charset="-128"/>
                  <a:ea typeface="Meiryo UI" panose="020B0604030504040204" pitchFamily="50" charset="-128"/>
                </a:rPr>
                <a:t>選んだ事業場数に応じて</a:t>
              </a:r>
              <a:endParaRPr kumimoji="1"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事業場入力画面が追加されます</a:t>
              </a:r>
            </a:p>
          </p:txBody>
        </p:sp>
        <p:cxnSp>
          <p:nvCxnSpPr>
            <p:cNvPr id="17" name="直線矢印コネクタ 16">
              <a:extLst>
                <a:ext uri="{FF2B5EF4-FFF2-40B4-BE49-F238E27FC236}">
                  <a16:creationId xmlns:a16="http://schemas.microsoft.com/office/drawing/2014/main" id="{A9D11C15-5F65-6542-F84C-647DE3AB99D0}"/>
                </a:ext>
              </a:extLst>
            </p:cNvPr>
            <p:cNvCxnSpPr>
              <a:cxnSpLocks/>
            </p:cNvCxnSpPr>
            <p:nvPr/>
          </p:nvCxnSpPr>
          <p:spPr>
            <a:xfrm flipH="1">
              <a:off x="6574636" y="6164642"/>
              <a:ext cx="99353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直線矢印コネクタ 20">
              <a:extLst>
                <a:ext uri="{FF2B5EF4-FFF2-40B4-BE49-F238E27FC236}">
                  <a16:creationId xmlns:a16="http://schemas.microsoft.com/office/drawing/2014/main" id="{F7410B97-CE0A-E193-D841-15CBF9B8DFAD}"/>
                </a:ext>
              </a:extLst>
            </p:cNvPr>
            <p:cNvCxnSpPr>
              <a:cxnSpLocks/>
            </p:cNvCxnSpPr>
            <p:nvPr/>
          </p:nvCxnSpPr>
          <p:spPr>
            <a:xfrm flipH="1">
              <a:off x="6636182" y="6164642"/>
              <a:ext cx="883629" cy="51033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8" name="正方形/長方形 27">
              <a:extLst>
                <a:ext uri="{FF2B5EF4-FFF2-40B4-BE49-F238E27FC236}">
                  <a16:creationId xmlns:a16="http://schemas.microsoft.com/office/drawing/2014/main" id="{8C0B56E7-51D3-5BC5-BC4E-747DB576ADBA}"/>
                </a:ext>
              </a:extLst>
            </p:cNvPr>
            <p:cNvSpPr/>
            <p:nvPr/>
          </p:nvSpPr>
          <p:spPr>
            <a:xfrm>
              <a:off x="6053328" y="4512784"/>
              <a:ext cx="3852672" cy="234521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3" name="正方形/長方形 12">
            <a:extLst>
              <a:ext uri="{FF2B5EF4-FFF2-40B4-BE49-F238E27FC236}">
                <a16:creationId xmlns:a16="http://schemas.microsoft.com/office/drawing/2014/main" id="{6B0381BA-07B7-75D1-3835-C9AA59107F38}"/>
              </a:ext>
            </a:extLst>
          </p:cNvPr>
          <p:cNvSpPr/>
          <p:nvPr/>
        </p:nvSpPr>
        <p:spPr>
          <a:xfrm>
            <a:off x="5319346" y="4609640"/>
            <a:ext cx="413659" cy="208545"/>
          </a:xfrm>
          <a:prstGeom prst="rect">
            <a:avLst/>
          </a:prstGeom>
          <a:noFill/>
          <a:ln w="57150">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矢印: 右 18">
            <a:extLst>
              <a:ext uri="{FF2B5EF4-FFF2-40B4-BE49-F238E27FC236}">
                <a16:creationId xmlns:a16="http://schemas.microsoft.com/office/drawing/2014/main" id="{D30240F8-4E00-EC65-6D50-D2A92410D847}"/>
              </a:ext>
            </a:extLst>
          </p:cNvPr>
          <p:cNvSpPr/>
          <p:nvPr/>
        </p:nvSpPr>
        <p:spPr>
          <a:xfrm rot="5400000">
            <a:off x="4953116" y="5086254"/>
            <a:ext cx="791228" cy="34317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5067495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340E2F2-8481-9EC9-ED5A-B57AAE0D8F06}"/>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9BA35545-2E81-3FFD-876C-600C285ABC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922E3C6B-B6B7-49C8-FF5C-671701266E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41A73653-AA40-A249-B1DB-CBADAFFB40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2A0EEB10-B76B-98B7-26ED-658BBADFCC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799B8492-750C-74A2-A8AF-98EB8D9F6C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484BF824-DA2F-418A-C18D-78A0BCD78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2295DD55-1415-F771-9AD2-FD55E4424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正方形/長方形 14">
            <a:extLst>
              <a:ext uri="{FF2B5EF4-FFF2-40B4-BE49-F238E27FC236}">
                <a16:creationId xmlns:a16="http://schemas.microsoft.com/office/drawing/2014/main" id="{8C2AEFE8-36F5-3B92-B4B7-D1BCA0D6C0FB}"/>
              </a:ext>
            </a:extLst>
          </p:cNvPr>
          <p:cNvSpPr/>
          <p:nvPr/>
        </p:nvSpPr>
        <p:spPr>
          <a:xfrm>
            <a:off x="0" y="0"/>
            <a:ext cx="9906000" cy="5169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dirty="0">
                <a:solidFill>
                  <a:srgbClr val="002060"/>
                </a:solidFill>
                <a:latin typeface="BIZ UDPゴシック" panose="020B0400000000000000" pitchFamily="50" charset="-128"/>
                <a:ea typeface="BIZ UDPゴシック" panose="020B0400000000000000" pitchFamily="50" charset="-128"/>
              </a:rPr>
              <a:t>申請事業場</a:t>
            </a:r>
            <a:r>
              <a:rPr kumimoji="1" lang="ja-JP" altLang="en-US" sz="1800" b="0" i="0" u="none" strike="noStrike" kern="1200" cap="none" spc="0" normalizeH="0" baseline="0" noProof="0" dirty="0">
                <a:ln>
                  <a:noFill/>
                </a:ln>
                <a:solidFill>
                  <a:srgbClr val="002060"/>
                </a:solidFill>
                <a:effectLst/>
                <a:uLnTx/>
                <a:uFillTx/>
                <a:latin typeface="BIZ UDPゴシック" panose="020B0400000000000000" pitchFamily="50" charset="-128"/>
                <a:ea typeface="BIZ UDPゴシック" panose="020B0400000000000000" pitchFamily="50" charset="-128"/>
                <a:cs typeface="+mn-cs"/>
              </a:rPr>
              <a:t>の入力</a:t>
            </a:r>
            <a:endParaRPr kumimoji="1" lang="ja-JP" altLang="en-US" sz="1800" b="0" i="0" u="none" strike="noStrike" kern="1200" cap="none" spc="0" normalizeH="0" baseline="0" noProof="0" dirty="0">
              <a:ln>
                <a:noFill/>
              </a:ln>
              <a:solidFill>
                <a:srgbClr val="002060"/>
              </a:solidFill>
              <a:effectLst/>
              <a:uLnTx/>
              <a:uFillTx/>
              <a:latin typeface="Aptos" panose="02110004020202020204"/>
              <a:ea typeface="游ゴシック" panose="020B0400000000000000" pitchFamily="50" charset="-128"/>
              <a:cs typeface="+mn-cs"/>
            </a:endParaRPr>
          </a:p>
        </p:txBody>
      </p:sp>
      <p:pic>
        <p:nvPicPr>
          <p:cNvPr id="8" name="図 7">
            <a:extLst>
              <a:ext uri="{FF2B5EF4-FFF2-40B4-BE49-F238E27FC236}">
                <a16:creationId xmlns:a16="http://schemas.microsoft.com/office/drawing/2014/main" id="{1C1261B0-3D54-4800-C2C3-2C4FC57CC2F0}"/>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337716" y="757027"/>
            <a:ext cx="6626704" cy="3272698"/>
          </a:xfrm>
          <a:prstGeom prst="rect">
            <a:avLst/>
          </a:prstGeom>
          <a:ln>
            <a:solidFill>
              <a:schemeClr val="tx1"/>
            </a:solidFill>
          </a:ln>
        </p:spPr>
      </p:pic>
      <p:sp>
        <p:nvSpPr>
          <p:cNvPr id="13" name="説明ボックス 20">
            <a:extLst>
              <a:ext uri="{FF2B5EF4-FFF2-40B4-BE49-F238E27FC236}">
                <a16:creationId xmlns:a16="http://schemas.microsoft.com/office/drawing/2014/main" id="{A2F360EF-FEB3-1244-F6DA-DA793FEF01EB}"/>
              </a:ext>
            </a:extLst>
          </p:cNvPr>
          <p:cNvSpPr/>
          <p:nvPr/>
        </p:nvSpPr>
        <p:spPr>
          <a:xfrm>
            <a:off x="267142" y="4720397"/>
            <a:ext cx="9267085" cy="1072658"/>
          </a:xfrm>
          <a:prstGeom prst="roundRect">
            <a:avLst>
              <a:gd name="adj" fmla="val 6000"/>
            </a:avLst>
          </a:prstGeom>
          <a:solidFill>
            <a:srgbClr val="EBF1FA"/>
          </a:solidFill>
          <a:ln w="15875">
            <a:solidFill>
              <a:srgbClr val="2E5C99"/>
            </a:solidFill>
          </a:ln>
        </p:spPr>
        <p:txBody>
          <a:bodyPr wrap="square" lIns="0" tIns="0" rIns="0" bIns="0" anchor="t">
            <a:normAutofit/>
          </a:bodyPr>
          <a:lstStyle/>
          <a:p>
            <a:r>
              <a:rPr lang="ja-JP" sz="1400" b="1" dirty="0">
                <a:solidFill>
                  <a:srgbClr val="2E5C99"/>
                </a:solidFill>
                <a:latin typeface="BIZ UDPゴシック" panose="020B0400000000000000" pitchFamily="50" charset="-128"/>
                <a:ea typeface="BIZ UDPゴシック" panose="020B0400000000000000" pitchFamily="50" charset="-128"/>
              </a:rPr>
              <a:t>💡 ポイント（</a:t>
            </a:r>
            <a:r>
              <a:rPr lang="ja-JP" altLang="en-US" sz="1400" b="1" dirty="0">
                <a:solidFill>
                  <a:srgbClr val="2E5C99"/>
                </a:solidFill>
                <a:latin typeface="BIZ UDPゴシック" panose="020B0400000000000000" pitchFamily="50" charset="-128"/>
                <a:ea typeface="BIZ UDPゴシック" panose="020B0400000000000000" pitchFamily="50" charset="-128"/>
              </a:rPr>
              <a:t>国の「業務改善助成金」の申請状況の確認</a:t>
            </a:r>
            <a:r>
              <a:rPr lang="ja-JP" sz="1400" b="1" dirty="0">
                <a:solidFill>
                  <a:srgbClr val="2E5C99"/>
                </a:solidFill>
                <a:latin typeface="BIZ UDPゴシック" panose="020B0400000000000000" pitchFamily="50" charset="-128"/>
                <a:ea typeface="BIZ UDPゴシック" panose="020B0400000000000000" pitchFamily="50" charset="-128"/>
              </a:rPr>
              <a:t>）</a:t>
            </a:r>
            <a:endParaRPr lang="en-US" altLang="ja-JP" sz="1400" b="1" dirty="0">
              <a:solidFill>
                <a:srgbClr val="2E5C99"/>
              </a:solidFill>
              <a:latin typeface="BIZ UDPゴシック" panose="020B0400000000000000" pitchFamily="50" charset="-128"/>
              <a:ea typeface="BIZ UDPゴシック" panose="020B0400000000000000" pitchFamily="50" charset="-128"/>
            </a:endParaRPr>
          </a:p>
          <a:p>
            <a:endParaRPr lang="ja-JP" sz="800" b="1" dirty="0">
              <a:solidFill>
                <a:srgbClr val="2E5C99"/>
              </a:solidFill>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大阪府の業務改善・賃上げ促進補助金は、国の「業務改善助成金」を活用する府内中小企業等に対し、大阪府が補助金を上乗せして交付</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するものです。</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府補助金の事前登録の前に、大阪労働局へ「業務改善助成金」の申請を行う必要があります。</a:t>
            </a:r>
          </a:p>
        </p:txBody>
      </p:sp>
    </p:spTree>
    <p:extLst>
      <p:ext uri="{BB962C8B-B14F-4D97-AF65-F5344CB8AC3E}">
        <p14:creationId xmlns:p14="http://schemas.microsoft.com/office/powerpoint/2010/main" val="38490703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15270ED-CF36-B295-4C24-B1F201ED6465}"/>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76DAB28B-A8CE-8948-D589-BD3DE832C3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CAFE01EA-48C5-6BF6-90E2-6EB250BD8D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820569F2-3E2A-280E-D582-42BE124B76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DD3BCBA5-7898-EBBE-4C17-9A5B6D23AF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F46582D0-4A83-5FDB-8625-B331C6A330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03D571BC-3C39-A15D-D72D-CB7FEFA17C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587E28E4-495F-9694-2C31-F782401D9C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正方形/長方形 14">
            <a:extLst>
              <a:ext uri="{FF2B5EF4-FFF2-40B4-BE49-F238E27FC236}">
                <a16:creationId xmlns:a16="http://schemas.microsoft.com/office/drawing/2014/main" id="{7F7198A5-CA74-F0CC-FEBE-3C77DB61D809}"/>
              </a:ext>
            </a:extLst>
          </p:cNvPr>
          <p:cNvSpPr/>
          <p:nvPr/>
        </p:nvSpPr>
        <p:spPr>
          <a:xfrm>
            <a:off x="0" y="0"/>
            <a:ext cx="9906000" cy="5169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dirty="0">
                <a:solidFill>
                  <a:srgbClr val="002060"/>
                </a:solidFill>
                <a:latin typeface="BIZ UDPゴシック" panose="020B0400000000000000" pitchFamily="50" charset="-128"/>
                <a:ea typeface="BIZ UDPゴシック" panose="020B0400000000000000" pitchFamily="50" charset="-128"/>
              </a:rPr>
              <a:t>各種様式のアップロード（</a:t>
            </a:r>
            <a:r>
              <a:rPr kumimoji="1" lang="en-US" altLang="ja-JP" dirty="0">
                <a:solidFill>
                  <a:srgbClr val="002060"/>
                </a:solidFill>
                <a:latin typeface="BIZ UDPゴシック" panose="020B0400000000000000" pitchFamily="50" charset="-128"/>
                <a:ea typeface="BIZ UDPゴシック" panose="020B0400000000000000" pitchFamily="50" charset="-128"/>
              </a:rPr>
              <a:t>1/3</a:t>
            </a:r>
            <a:r>
              <a:rPr kumimoji="1" lang="ja-JP" altLang="en-US" dirty="0">
                <a:solidFill>
                  <a:srgbClr val="002060"/>
                </a:solidFill>
                <a:latin typeface="BIZ UDPゴシック" panose="020B0400000000000000" pitchFamily="50" charset="-128"/>
                <a:ea typeface="BIZ UDPゴシック" panose="020B0400000000000000" pitchFamily="50" charset="-128"/>
              </a:rPr>
              <a:t>）</a:t>
            </a:r>
            <a:endParaRPr kumimoji="1" lang="ja-JP" altLang="en-US" sz="1800" b="0" i="0" u="none" strike="noStrike" kern="1200" cap="none" spc="0" normalizeH="0" baseline="0" noProof="0" dirty="0">
              <a:ln>
                <a:noFill/>
              </a:ln>
              <a:solidFill>
                <a:srgbClr val="002060"/>
              </a:solidFill>
              <a:effectLst/>
              <a:uLnTx/>
              <a:uFillTx/>
              <a:latin typeface="Aptos" panose="02110004020202020204"/>
              <a:ea typeface="游ゴシック" panose="020B0400000000000000" pitchFamily="50" charset="-128"/>
              <a:cs typeface="+mn-cs"/>
            </a:endParaRPr>
          </a:p>
        </p:txBody>
      </p:sp>
      <p:pic>
        <p:nvPicPr>
          <p:cNvPr id="4" name="図 3">
            <a:extLst>
              <a:ext uri="{FF2B5EF4-FFF2-40B4-BE49-F238E27FC236}">
                <a16:creationId xmlns:a16="http://schemas.microsoft.com/office/drawing/2014/main" id="{4C62A374-4A86-5062-09E2-27D4C7B3675A}"/>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103162" y="596651"/>
            <a:ext cx="7063103" cy="4555470"/>
          </a:xfrm>
          <a:prstGeom prst="rect">
            <a:avLst/>
          </a:prstGeom>
          <a:ln>
            <a:solidFill>
              <a:schemeClr val="accent4">
                <a:lumMod val="50000"/>
              </a:schemeClr>
            </a:solidFill>
          </a:ln>
        </p:spPr>
      </p:pic>
      <p:sp>
        <p:nvSpPr>
          <p:cNvPr id="26" name="楕円 25">
            <a:extLst>
              <a:ext uri="{FF2B5EF4-FFF2-40B4-BE49-F238E27FC236}">
                <a16:creationId xmlns:a16="http://schemas.microsoft.com/office/drawing/2014/main" id="{288560F0-FDD7-F9BD-FA5F-A09DFB51A8E7}"/>
              </a:ext>
            </a:extLst>
          </p:cNvPr>
          <p:cNvSpPr/>
          <p:nvPr/>
        </p:nvSpPr>
        <p:spPr>
          <a:xfrm>
            <a:off x="700470" y="4774997"/>
            <a:ext cx="360484" cy="360000"/>
          </a:xfrm>
          <a:prstGeom prst="ellips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BIZ UDゴシック" panose="020B0400000000000000" pitchFamily="49" charset="-128"/>
                <a:ea typeface="BIZ UDゴシック" panose="020B0400000000000000" pitchFamily="49" charset="-128"/>
              </a:rPr>
              <a:t>⑪</a:t>
            </a:r>
            <a:endParaRPr kumimoji="1" lang="en-US" altLang="ja-JP" dirty="0">
              <a:latin typeface="BIZ UDゴシック" panose="020B0400000000000000" pitchFamily="49" charset="-128"/>
              <a:ea typeface="BIZ UDゴシック" panose="020B0400000000000000" pitchFamily="49" charset="-128"/>
            </a:endParaRPr>
          </a:p>
        </p:txBody>
      </p:sp>
      <p:graphicFrame>
        <p:nvGraphicFramePr>
          <p:cNvPr id="30" name="Table 0">
            <a:extLst>
              <a:ext uri="{FF2B5EF4-FFF2-40B4-BE49-F238E27FC236}">
                <a16:creationId xmlns:a16="http://schemas.microsoft.com/office/drawing/2014/main" id="{22595F47-FF8A-0551-9B44-B81B4CD66632}"/>
              </a:ext>
            </a:extLst>
          </p:cNvPr>
          <p:cNvGraphicFramePr>
            <a:graphicFrameLocks noGrp="1"/>
          </p:cNvGraphicFramePr>
          <p:nvPr>
            <p:extLst>
              <p:ext uri="{D42A27DB-BD31-4B8C-83A1-F6EECF244321}">
                <p14:modId xmlns:p14="http://schemas.microsoft.com/office/powerpoint/2010/main" val="2639726561"/>
              </p:ext>
            </p:extLst>
          </p:nvPr>
        </p:nvGraphicFramePr>
        <p:xfrm>
          <a:off x="4521246" y="1185032"/>
          <a:ext cx="5290037" cy="2461599"/>
        </p:xfrm>
        <a:graphic>
          <a:graphicData uri="http://schemas.openxmlformats.org/drawingml/2006/table">
            <a:tbl>
              <a:tblPr/>
              <a:tblGrid>
                <a:gridCol w="326055">
                  <a:extLst>
                    <a:ext uri="{9D8B030D-6E8A-4147-A177-3AD203B41FA5}">
                      <a16:colId xmlns:a16="http://schemas.microsoft.com/office/drawing/2014/main" val="20000"/>
                    </a:ext>
                  </a:extLst>
                </a:gridCol>
                <a:gridCol w="1162768">
                  <a:extLst>
                    <a:ext uri="{9D8B030D-6E8A-4147-A177-3AD203B41FA5}">
                      <a16:colId xmlns:a16="http://schemas.microsoft.com/office/drawing/2014/main" val="20001"/>
                    </a:ext>
                  </a:extLst>
                </a:gridCol>
                <a:gridCol w="3801214">
                  <a:extLst>
                    <a:ext uri="{9D8B030D-6E8A-4147-A177-3AD203B41FA5}">
                      <a16:colId xmlns:a16="http://schemas.microsoft.com/office/drawing/2014/main" val="20002"/>
                    </a:ext>
                  </a:extLst>
                </a:gridCol>
              </a:tblGrid>
              <a:tr h="528064">
                <a:tc>
                  <a:txBody>
                    <a:bodyPr/>
                    <a:lstStyle/>
                    <a:p>
                      <a:pPr marL="0" indent="0" algn="ctr">
                        <a:buNone/>
                      </a:pPr>
                      <a:endParaRPr lang="en-US" sz="1000" dirty="0">
                        <a:latin typeface="Meiryo UI" panose="020B0604030504040204" pitchFamily="50" charset="-128"/>
                        <a:ea typeface="Meiryo UI" panose="020B0604030504040204" pitchFamily="50" charset="-128"/>
                      </a:endParaRPr>
                    </a:p>
                  </a:txBody>
                  <a:tcPr marL="82550" marR="82550" marT="41275" marB="41275" anchor="ctr">
                    <a:lnL w="12700" cap="flat" cmpd="sng" algn="ctr">
                      <a:solidFill>
                        <a:schemeClr val="tx1"/>
                      </a:solidFill>
                      <a:prstDash val="solid"/>
                      <a:round/>
                      <a:headEnd type="none" w="med" len="med"/>
                      <a:tailEnd type="none" w="med" len="med"/>
                    </a:lnL>
                    <a:lnR w="9525" cap="flat" cmpd="sng" algn="ctr">
                      <a:solidFill>
                        <a:srgbClr val="D9E2EA"/>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1B3A6B"/>
                    </a:solidFill>
                  </a:tcPr>
                </a:tc>
                <a:tc>
                  <a:txBody>
                    <a:bodyPr/>
                    <a:lstStyle/>
                    <a:p>
                      <a:pPr marL="0" indent="0" algn="ctr">
                        <a:buNone/>
                      </a:pPr>
                      <a:r>
                        <a:rPr lang="en-US" sz="1000" b="1" dirty="0">
                          <a:solidFill>
                            <a:srgbClr val="FFFFFF"/>
                          </a:solidFill>
                          <a:latin typeface="Meiryo UI" panose="020B0604030504040204" pitchFamily="50" charset="-128"/>
                          <a:ea typeface="Meiryo UI" panose="020B0604030504040204" pitchFamily="50" charset="-128"/>
                          <a:cs typeface="Yu Gothic" pitchFamily="34" charset="-120"/>
                        </a:rPr>
                        <a:t>項目</a:t>
                      </a:r>
                      <a:endParaRPr lang="en-US" sz="10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9525" cap="flat" cmpd="sng" algn="ctr">
                      <a:solidFill>
                        <a:srgbClr val="D9E2EA"/>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1B3A6B"/>
                    </a:solidFill>
                  </a:tcPr>
                </a:tc>
                <a:tc>
                  <a:txBody>
                    <a:bodyPr/>
                    <a:lstStyle/>
                    <a:p>
                      <a:pPr marL="0" indent="0" algn="ctr">
                        <a:buNone/>
                      </a:pPr>
                      <a:r>
                        <a:rPr lang="en-US" sz="1000" b="1" dirty="0">
                          <a:solidFill>
                            <a:srgbClr val="FFFFFF"/>
                          </a:solidFill>
                          <a:latin typeface="Meiryo UI" panose="020B0604030504040204" pitchFamily="50" charset="-128"/>
                          <a:ea typeface="Meiryo UI" panose="020B0604030504040204" pitchFamily="50" charset="-128"/>
                          <a:cs typeface="Yu Gothic" pitchFamily="34" charset="-120"/>
                        </a:rPr>
                        <a:t>入力内容</a:t>
                      </a:r>
                      <a:endParaRPr lang="en-US" sz="10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1B3A6B"/>
                    </a:solidFill>
                  </a:tcPr>
                </a:tc>
                <a:extLst>
                  <a:ext uri="{0D108BD9-81ED-4DB2-BD59-A6C34878D82A}">
                    <a16:rowId xmlns:a16="http://schemas.microsoft.com/office/drawing/2014/main" val="10000"/>
                  </a:ext>
                </a:extLst>
              </a:tr>
              <a:tr h="1933535">
                <a:tc>
                  <a:txBody>
                    <a:bodyPr/>
                    <a:lstStyle/>
                    <a:p>
                      <a:pPr marL="0" indent="0" algn="ctr">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⑪</a:t>
                      </a:r>
                      <a:endParaRPr lang="en-US" sz="1100"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12700" cap="flat" cmpd="sng" algn="ctr">
                      <a:solidFill>
                        <a:schemeClr val="tx1"/>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indent="0">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事前登録書</a:t>
                      </a:r>
                      <a:endParaRPr lang="en-US" altLang="ja-JP" sz="1100" b="1" dirty="0">
                        <a:solidFill>
                          <a:srgbClr val="002060"/>
                        </a:solidFill>
                        <a:latin typeface="Meiryo UI" panose="020B0604030504040204" pitchFamily="50" charset="-128"/>
                        <a:ea typeface="Meiryo UI" panose="020B0604030504040204" pitchFamily="50" charset="-128"/>
                        <a:cs typeface="Yu Gothic" charset="0"/>
                      </a:endParaRPr>
                    </a:p>
                    <a:p>
                      <a:pPr marL="0" indent="0">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（様式第</a:t>
                      </a:r>
                      <a:r>
                        <a:rPr lang="en-US" altLang="ja-JP" sz="1100" b="1" dirty="0">
                          <a:solidFill>
                            <a:srgbClr val="002060"/>
                          </a:solidFill>
                          <a:latin typeface="Meiryo UI" panose="020B0604030504040204" pitchFamily="50" charset="-128"/>
                          <a:ea typeface="Meiryo UI" panose="020B0604030504040204" pitchFamily="50" charset="-128"/>
                          <a:cs typeface="Yu Gothic" charset="0"/>
                        </a:rPr>
                        <a:t>1</a:t>
                      </a:r>
                      <a:r>
                        <a:rPr lang="ja-JP" altLang="en-US" sz="1100" b="1" dirty="0">
                          <a:solidFill>
                            <a:srgbClr val="002060"/>
                          </a:solidFill>
                          <a:latin typeface="Meiryo UI" panose="020B0604030504040204" pitchFamily="50" charset="-128"/>
                          <a:ea typeface="Meiryo UI" panose="020B0604030504040204" pitchFamily="50" charset="-128"/>
                          <a:cs typeface="Yu Gothic" charset="0"/>
                        </a:rPr>
                        <a:t>号）</a:t>
                      </a:r>
                      <a:endParaRPr lang="en-US" sz="1100"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indent="0">
                        <a:buNone/>
                      </a:pPr>
                      <a:r>
                        <a:rPr lang="ja-JP" altLang="en-US" sz="1200" dirty="0">
                          <a:latin typeface="Meiryo UI" panose="020B0604030504040204" pitchFamily="50" charset="-128"/>
                          <a:ea typeface="Meiryo UI" panose="020B0604030504040204" pitchFamily="50" charset="-128"/>
                          <a:cs typeface="Yu Gothic" charset="0"/>
                        </a:rPr>
                        <a:t>補助金の申請にあたり、要件を満たしているかを確認するための書類です。</a:t>
                      </a:r>
                      <a:endParaRPr lang="en-US" altLang="ja-JP" sz="1200" dirty="0">
                        <a:latin typeface="Meiryo UI" panose="020B0604030504040204" pitchFamily="50" charset="-128"/>
                        <a:ea typeface="Meiryo UI" panose="020B0604030504040204" pitchFamily="50" charset="-128"/>
                        <a:cs typeface="Yu Gothic" charset="0"/>
                      </a:endParaRPr>
                    </a:p>
                    <a:p>
                      <a:pPr marL="0" indent="0">
                        <a:buNone/>
                      </a:pPr>
                      <a:r>
                        <a:rPr lang="en-US" altLang="ja-JP" sz="1200" dirty="0">
                          <a:latin typeface="Meiryo UI" panose="020B0604030504040204" pitchFamily="50" charset="-128"/>
                          <a:ea typeface="Meiryo UI" panose="020B0604030504040204" pitchFamily="50" charset="-128"/>
                          <a:cs typeface="Yu Gothic" charset="0"/>
                        </a:rPr>
                        <a:t>HP</a:t>
                      </a:r>
                      <a:r>
                        <a:rPr lang="ja-JP" altLang="en-US" sz="1200" dirty="0">
                          <a:latin typeface="Meiryo UI" panose="020B0604030504040204" pitchFamily="50" charset="-128"/>
                          <a:ea typeface="Meiryo UI" panose="020B0604030504040204" pitchFamily="50" charset="-128"/>
                          <a:cs typeface="Yu Gothic" charset="0"/>
                        </a:rPr>
                        <a:t>に掲載されている様式第１号を作成し、</a:t>
                      </a:r>
                      <a:endParaRPr lang="en-US" altLang="ja-JP" sz="1200" dirty="0">
                        <a:latin typeface="Meiryo UI" panose="020B0604030504040204" pitchFamily="50" charset="-128"/>
                        <a:ea typeface="Meiryo UI" panose="020B0604030504040204" pitchFamily="50" charset="-128"/>
                        <a:cs typeface="Yu Gothic" charset="0"/>
                      </a:endParaRPr>
                    </a:p>
                    <a:p>
                      <a:pPr marL="0" indent="0">
                        <a:buNone/>
                      </a:pPr>
                      <a:r>
                        <a:rPr lang="en-US" altLang="ja-JP" sz="1200" dirty="0">
                          <a:latin typeface="Meiryo UI" panose="020B0604030504040204" pitchFamily="50" charset="-128"/>
                          <a:ea typeface="Meiryo UI" panose="020B0604030504040204" pitchFamily="50" charset="-128"/>
                          <a:cs typeface="Yu Gothic" charset="0"/>
                        </a:rPr>
                        <a:t>Excel</a:t>
                      </a:r>
                      <a:r>
                        <a:rPr lang="ja-JP" altLang="en-US" sz="1200" dirty="0">
                          <a:latin typeface="Meiryo UI" panose="020B0604030504040204" pitchFamily="50" charset="-128"/>
                          <a:ea typeface="Meiryo UI" panose="020B0604030504040204" pitchFamily="50" charset="-128"/>
                          <a:cs typeface="Yu Gothic" charset="0"/>
                        </a:rPr>
                        <a:t>のまま、アップロードしてください。</a:t>
                      </a:r>
                      <a:endParaRPr lang="en-US" altLang="ja-JP" sz="1200" dirty="0">
                        <a:latin typeface="Meiryo UI" panose="020B0604030504040204" pitchFamily="50" charset="-128"/>
                        <a:ea typeface="Meiryo UI" panose="020B0604030504040204" pitchFamily="50" charset="-128"/>
                        <a:cs typeface="Yu Gothic" charset="0"/>
                      </a:endParaRPr>
                    </a:p>
                    <a:p>
                      <a:pPr marL="0" indent="0">
                        <a:buNone/>
                      </a:pPr>
                      <a:r>
                        <a:rPr lang="ja-JP" altLang="en-US" sz="1200" dirty="0">
                          <a:latin typeface="Meiryo UI" panose="020B0604030504040204" pitchFamily="50" charset="-128"/>
                          <a:ea typeface="Meiryo UI" panose="020B0604030504040204" pitchFamily="50" charset="-128"/>
                          <a:cs typeface="Yu Gothic" charset="0"/>
                        </a:rPr>
                        <a:t>様式の作成方法は次ページを参照してください。</a:t>
                      </a:r>
                      <a:endParaRPr lang="en-US" altLang="ja-JP" sz="1200" dirty="0">
                        <a:latin typeface="Meiryo UI" panose="020B0604030504040204" pitchFamily="50" charset="-128"/>
                        <a:ea typeface="Meiryo UI" panose="020B0604030504040204" pitchFamily="50" charset="-128"/>
                        <a:cs typeface="Yu Gothic" charset="0"/>
                      </a:endParaRPr>
                    </a:p>
                    <a:p>
                      <a:pPr marL="0" indent="0">
                        <a:buNone/>
                      </a:pPr>
                      <a:endParaRPr lang="en-US" sz="1200" dirty="0">
                        <a:latin typeface="Meiryo UI" panose="020B0604030504040204" pitchFamily="50" charset="-128"/>
                        <a:ea typeface="Meiryo UI" panose="020B0604030504040204" pitchFamily="50" charset="-128"/>
                        <a:cs typeface="Yu Gothic" charset="0"/>
                      </a:endParaRPr>
                    </a:p>
                    <a:p>
                      <a:pPr marL="0" indent="0">
                        <a:buNone/>
                      </a:pPr>
                      <a:r>
                        <a:rPr lang="ja-JP" altLang="en-US" sz="1200" dirty="0">
                          <a:latin typeface="Meiryo UI" panose="020B0604030504040204" pitchFamily="50" charset="-128"/>
                          <a:ea typeface="Meiryo UI" panose="020B0604030504040204" pitchFamily="50" charset="-128"/>
                          <a:cs typeface="Yu Gothic" charset="0"/>
                        </a:rPr>
                        <a:t>なお、ファイルの名称は以下の形で統一してください。</a:t>
                      </a:r>
                      <a:endParaRPr lang="en-US" altLang="ja-JP" sz="1200" dirty="0">
                        <a:latin typeface="Meiryo UI" panose="020B0604030504040204" pitchFamily="50" charset="-128"/>
                        <a:ea typeface="Meiryo UI" panose="020B0604030504040204" pitchFamily="50" charset="-128"/>
                        <a:cs typeface="Yu Gothic" charset="0"/>
                      </a:endParaRPr>
                    </a:p>
                    <a:p>
                      <a:pPr marL="0" indent="0">
                        <a:buNone/>
                      </a:pPr>
                      <a:r>
                        <a:rPr lang="ja-JP" altLang="en-US" sz="1200" dirty="0">
                          <a:latin typeface="Meiryo UI" panose="020B0604030504040204" pitchFamily="50" charset="-128"/>
                          <a:ea typeface="Meiryo UI" panose="020B0604030504040204" pitchFamily="50" charset="-128"/>
                          <a:cs typeface="Yu Gothic" charset="0"/>
                        </a:rPr>
                        <a:t>「</a:t>
                      </a:r>
                      <a:r>
                        <a:rPr lang="ja-JP" altLang="en-US" sz="1200" b="1" dirty="0">
                          <a:latin typeface="Meiryo UI" panose="020B0604030504040204" pitchFamily="50" charset="-128"/>
                          <a:ea typeface="Meiryo UI" panose="020B0604030504040204" pitchFamily="50" charset="-128"/>
                          <a:cs typeface="Yu Gothic" charset="0"/>
                        </a:rPr>
                        <a:t>事業所名</a:t>
                      </a:r>
                      <a:r>
                        <a:rPr lang="ja-JP" altLang="en-US" sz="1200" dirty="0">
                          <a:latin typeface="Meiryo UI" panose="020B0604030504040204" pitchFamily="50" charset="-128"/>
                          <a:ea typeface="Meiryo UI" panose="020B0604030504040204" pitchFamily="50" charset="-128"/>
                          <a:cs typeface="Yu Gothic" charset="0"/>
                        </a:rPr>
                        <a:t>（企業名・屋号等）</a:t>
                      </a:r>
                      <a:r>
                        <a:rPr lang="en-US" altLang="ja-JP" sz="1200" b="1" dirty="0">
                          <a:latin typeface="Meiryo UI" panose="020B0604030504040204" pitchFamily="50" charset="-128"/>
                          <a:ea typeface="Meiryo UI" panose="020B0604030504040204" pitchFamily="50" charset="-128"/>
                          <a:cs typeface="Yu Gothic" charset="0"/>
                        </a:rPr>
                        <a:t>_</a:t>
                      </a:r>
                      <a:r>
                        <a:rPr lang="ja-JP" altLang="en-US" sz="1200" b="1" dirty="0">
                          <a:latin typeface="Meiryo UI" panose="020B0604030504040204" pitchFamily="50" charset="-128"/>
                          <a:ea typeface="Meiryo UI" panose="020B0604030504040204" pitchFamily="50" charset="-128"/>
                          <a:cs typeface="Yu Gothic" charset="0"/>
                        </a:rPr>
                        <a:t>事業場</a:t>
                      </a:r>
                      <a:r>
                        <a:rPr lang="en-US" altLang="ja-JP" sz="1200" b="1" dirty="0">
                          <a:latin typeface="Meiryo UI" panose="020B0604030504040204" pitchFamily="50" charset="-128"/>
                          <a:ea typeface="Meiryo UI" panose="020B0604030504040204" pitchFamily="50" charset="-128"/>
                          <a:cs typeface="Yu Gothic" charset="0"/>
                        </a:rPr>
                        <a:t>_</a:t>
                      </a:r>
                      <a:r>
                        <a:rPr lang="ja-JP" altLang="en-US" sz="1200" b="1" dirty="0">
                          <a:latin typeface="Meiryo UI" panose="020B0604030504040204" pitchFamily="50" charset="-128"/>
                          <a:ea typeface="Meiryo UI" panose="020B0604030504040204" pitchFamily="50" charset="-128"/>
                          <a:cs typeface="Yu Gothic" charset="0"/>
                        </a:rPr>
                        <a:t>事前登録様式</a:t>
                      </a:r>
                      <a:r>
                        <a:rPr lang="ja-JP" altLang="en-US" sz="1200" dirty="0">
                          <a:latin typeface="Meiryo UI" panose="020B0604030504040204" pitchFamily="50" charset="-128"/>
                          <a:ea typeface="Meiryo UI" panose="020B0604030504040204" pitchFamily="50" charset="-128"/>
                          <a:cs typeface="Yu Gothic" charset="0"/>
                        </a:rPr>
                        <a:t>」</a:t>
                      </a:r>
                      <a:endParaRPr lang="en-US" altLang="ja-JP" sz="1200" dirty="0">
                        <a:latin typeface="Meiryo UI" panose="020B0604030504040204" pitchFamily="50" charset="-128"/>
                        <a:ea typeface="Meiryo UI" panose="020B0604030504040204" pitchFamily="50" charset="-128"/>
                        <a:cs typeface="Yu Gothic" charset="0"/>
                      </a:endParaRPr>
                    </a:p>
                    <a:p>
                      <a:pPr marL="0" indent="0">
                        <a:buNone/>
                      </a:pPr>
                      <a:endParaRPr lang="en-US" altLang="ja-JP" sz="500" dirty="0">
                        <a:latin typeface="Meiryo UI" panose="020B0604030504040204" pitchFamily="50" charset="-128"/>
                        <a:ea typeface="Meiryo UI" panose="020B0604030504040204" pitchFamily="50" charset="-128"/>
                        <a:cs typeface="Yu Gothic" charset="0"/>
                      </a:endParaRPr>
                    </a:p>
                    <a:p>
                      <a:pPr marL="0" indent="0">
                        <a:buNone/>
                      </a:pPr>
                      <a:r>
                        <a:rPr lang="ja-JP" altLang="en-US" sz="1200" dirty="0">
                          <a:latin typeface="Meiryo UI" panose="020B0604030504040204" pitchFamily="50" charset="-128"/>
                          <a:ea typeface="Meiryo UI" panose="020B0604030504040204" pitchFamily="50" charset="-128"/>
                          <a:cs typeface="Yu Gothic" charset="0"/>
                        </a:rPr>
                        <a:t>　例）（株）労環</a:t>
                      </a:r>
                      <a:r>
                        <a:rPr lang="en-US" altLang="ja-JP" sz="1200" dirty="0">
                          <a:latin typeface="Meiryo UI" panose="020B0604030504040204" pitchFamily="50" charset="-128"/>
                          <a:ea typeface="Meiryo UI" panose="020B0604030504040204" pitchFamily="50" charset="-128"/>
                          <a:cs typeface="Yu Gothic" charset="0"/>
                        </a:rPr>
                        <a:t>_</a:t>
                      </a:r>
                      <a:r>
                        <a:rPr lang="ja-JP" altLang="en-US" sz="1200" dirty="0">
                          <a:latin typeface="Meiryo UI" panose="020B0604030504040204" pitchFamily="50" charset="-128"/>
                          <a:ea typeface="Meiryo UI" panose="020B0604030504040204" pitchFamily="50" charset="-128"/>
                          <a:cs typeface="Yu Gothic" charset="0"/>
                        </a:rPr>
                        <a:t>北浜支店</a:t>
                      </a:r>
                      <a:r>
                        <a:rPr lang="en-US" altLang="ja-JP" sz="1200" dirty="0">
                          <a:latin typeface="Meiryo UI" panose="020B0604030504040204" pitchFamily="50" charset="-128"/>
                          <a:ea typeface="Meiryo UI" panose="020B0604030504040204" pitchFamily="50" charset="-128"/>
                          <a:cs typeface="Yu Gothic" charset="0"/>
                        </a:rPr>
                        <a:t>_</a:t>
                      </a:r>
                      <a:r>
                        <a:rPr lang="ja-JP" altLang="en-US" sz="1200" dirty="0">
                          <a:latin typeface="Meiryo UI" panose="020B0604030504040204" pitchFamily="50" charset="-128"/>
                          <a:ea typeface="Meiryo UI" panose="020B0604030504040204" pitchFamily="50" charset="-128"/>
                          <a:cs typeface="Yu Gothic" charset="0"/>
                        </a:rPr>
                        <a:t>事前登録様式</a:t>
                      </a:r>
                      <a:endParaRPr lang="en-US" altLang="ja-JP" sz="12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D9E2EA"/>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grpSp>
        <p:nvGrpSpPr>
          <p:cNvPr id="23" name="グループ化 22">
            <a:extLst>
              <a:ext uri="{FF2B5EF4-FFF2-40B4-BE49-F238E27FC236}">
                <a16:creationId xmlns:a16="http://schemas.microsoft.com/office/drawing/2014/main" id="{8E942732-7E7A-6F39-6B12-CE9A1D25EDBD}"/>
              </a:ext>
            </a:extLst>
          </p:cNvPr>
          <p:cNvGrpSpPr>
            <a:grpSpLocks noChangeAspect="1"/>
          </p:cNvGrpSpPr>
          <p:nvPr/>
        </p:nvGrpSpPr>
        <p:grpSpPr>
          <a:xfrm>
            <a:off x="4080994" y="3935144"/>
            <a:ext cx="5633921" cy="2926380"/>
            <a:chOff x="4868008" y="4180259"/>
            <a:chExt cx="5037992" cy="2616693"/>
          </a:xfrm>
        </p:grpSpPr>
        <p:grpSp>
          <p:nvGrpSpPr>
            <p:cNvPr id="3" name="グループ化 2">
              <a:extLst>
                <a:ext uri="{FF2B5EF4-FFF2-40B4-BE49-F238E27FC236}">
                  <a16:creationId xmlns:a16="http://schemas.microsoft.com/office/drawing/2014/main" id="{1AA97153-6BD7-7813-AE7A-27125569FF63}"/>
                </a:ext>
              </a:extLst>
            </p:cNvPr>
            <p:cNvGrpSpPr/>
            <p:nvPr/>
          </p:nvGrpSpPr>
          <p:grpSpPr>
            <a:xfrm>
              <a:off x="4868008" y="4180259"/>
              <a:ext cx="5037992" cy="2616693"/>
              <a:chOff x="4868008" y="4180259"/>
              <a:chExt cx="5037992" cy="2616693"/>
            </a:xfrm>
          </p:grpSpPr>
          <p:grpSp>
            <p:nvGrpSpPr>
              <p:cNvPr id="17" name="グループ化 16">
                <a:extLst>
                  <a:ext uri="{FF2B5EF4-FFF2-40B4-BE49-F238E27FC236}">
                    <a16:creationId xmlns:a16="http://schemas.microsoft.com/office/drawing/2014/main" id="{E6B50DB3-BB4A-9853-DF1C-003D246B12B7}"/>
                  </a:ext>
                </a:extLst>
              </p:cNvPr>
              <p:cNvGrpSpPr/>
              <p:nvPr/>
            </p:nvGrpSpPr>
            <p:grpSpPr>
              <a:xfrm>
                <a:off x="4868008" y="4289535"/>
                <a:ext cx="5037992" cy="2507417"/>
                <a:chOff x="4868008" y="4289535"/>
                <a:chExt cx="5037992" cy="2507417"/>
              </a:xfrm>
            </p:grpSpPr>
            <p:pic>
              <p:nvPicPr>
                <p:cNvPr id="21" name="図 20">
                  <a:extLst>
                    <a:ext uri="{FF2B5EF4-FFF2-40B4-BE49-F238E27FC236}">
                      <a16:creationId xmlns:a16="http://schemas.microsoft.com/office/drawing/2014/main" id="{72734464-90A9-A315-845A-53D4A16E651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868008" y="5423893"/>
                  <a:ext cx="5037992" cy="1373059"/>
                </a:xfrm>
                <a:prstGeom prst="rect">
                  <a:avLst/>
                </a:prstGeom>
              </p:spPr>
            </p:pic>
            <p:pic>
              <p:nvPicPr>
                <p:cNvPr id="24" name="図 23">
                  <a:extLst>
                    <a:ext uri="{FF2B5EF4-FFF2-40B4-BE49-F238E27FC236}">
                      <a16:creationId xmlns:a16="http://schemas.microsoft.com/office/drawing/2014/main" id="{896BF74B-7587-2E0B-9B9B-72E52DE12952}"/>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4952999" y="4289535"/>
                  <a:ext cx="4874533" cy="1205657"/>
                </a:xfrm>
                <a:prstGeom prst="rect">
                  <a:avLst/>
                </a:prstGeom>
                <a:ln>
                  <a:solidFill>
                    <a:schemeClr val="accent4">
                      <a:lumMod val="50000"/>
                    </a:schemeClr>
                  </a:solidFill>
                </a:ln>
              </p:spPr>
            </p:pic>
          </p:grpSp>
          <p:sp>
            <p:nvSpPr>
              <p:cNvPr id="19" name="正方形/長方形 18">
                <a:extLst>
                  <a:ext uri="{FF2B5EF4-FFF2-40B4-BE49-F238E27FC236}">
                    <a16:creationId xmlns:a16="http://schemas.microsoft.com/office/drawing/2014/main" id="{87B6ADA0-9D54-7E74-BED7-4AAFBBDA474B}"/>
                  </a:ext>
                </a:extLst>
              </p:cNvPr>
              <p:cNvSpPr/>
              <p:nvPr/>
            </p:nvSpPr>
            <p:spPr>
              <a:xfrm>
                <a:off x="4868008" y="4180259"/>
                <a:ext cx="5037992" cy="254278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5" name="矢印: 下 4">
              <a:extLst>
                <a:ext uri="{FF2B5EF4-FFF2-40B4-BE49-F238E27FC236}">
                  <a16:creationId xmlns:a16="http://schemas.microsoft.com/office/drawing/2014/main" id="{DD4FE792-E87F-E04A-6B20-1394637EBB91}"/>
                </a:ext>
              </a:extLst>
            </p:cNvPr>
            <p:cNvSpPr/>
            <p:nvPr/>
          </p:nvSpPr>
          <p:spPr>
            <a:xfrm>
              <a:off x="5205047" y="5232673"/>
              <a:ext cx="465992" cy="33133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四角形: 角を丸くする 6">
              <a:extLst>
                <a:ext uri="{FF2B5EF4-FFF2-40B4-BE49-F238E27FC236}">
                  <a16:creationId xmlns:a16="http://schemas.microsoft.com/office/drawing/2014/main" id="{83F6C9CE-FF6B-440D-D79C-EC64EC838A6E}"/>
                </a:ext>
              </a:extLst>
            </p:cNvPr>
            <p:cNvSpPr/>
            <p:nvPr/>
          </p:nvSpPr>
          <p:spPr>
            <a:xfrm>
              <a:off x="7535008" y="5495192"/>
              <a:ext cx="2240521" cy="804566"/>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400" dirty="0">
                  <a:latin typeface="Meiryo UI" panose="020B0604030504040204" pitchFamily="50" charset="-128"/>
                  <a:ea typeface="Meiryo UI" panose="020B0604030504040204" pitchFamily="50" charset="-128"/>
                </a:rPr>
                <a:t>事業場数選択画面で選んだ</a:t>
              </a:r>
              <a:endParaRPr kumimoji="1"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事業場数に応じて</a:t>
              </a:r>
              <a:endParaRPr kumimoji="1"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アップロード画面が追加されます</a:t>
              </a:r>
            </a:p>
          </p:txBody>
        </p:sp>
        <p:cxnSp>
          <p:nvCxnSpPr>
            <p:cNvPr id="9" name="直線矢印コネクタ 8">
              <a:extLst>
                <a:ext uri="{FF2B5EF4-FFF2-40B4-BE49-F238E27FC236}">
                  <a16:creationId xmlns:a16="http://schemas.microsoft.com/office/drawing/2014/main" id="{C7A30576-F2C6-BDF4-5113-625A75DA5EB2}"/>
                </a:ext>
              </a:extLst>
            </p:cNvPr>
            <p:cNvCxnSpPr/>
            <p:nvPr/>
          </p:nvCxnSpPr>
          <p:spPr>
            <a:xfrm flipH="1">
              <a:off x="6224954" y="5942787"/>
              <a:ext cx="1310054"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1" name="直線矢印コネクタ 10">
              <a:extLst>
                <a:ext uri="{FF2B5EF4-FFF2-40B4-BE49-F238E27FC236}">
                  <a16:creationId xmlns:a16="http://schemas.microsoft.com/office/drawing/2014/main" id="{83AC8E46-9891-90E0-BBC9-2302D57C279F}"/>
                </a:ext>
              </a:extLst>
            </p:cNvPr>
            <p:cNvCxnSpPr>
              <a:cxnSpLocks/>
            </p:cNvCxnSpPr>
            <p:nvPr/>
          </p:nvCxnSpPr>
          <p:spPr>
            <a:xfrm flipH="1">
              <a:off x="6224954" y="5942787"/>
              <a:ext cx="1310054" cy="64265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grpSp>
        <p:nvGrpSpPr>
          <p:cNvPr id="2" name="グループ化 1">
            <a:extLst>
              <a:ext uri="{FF2B5EF4-FFF2-40B4-BE49-F238E27FC236}">
                <a16:creationId xmlns:a16="http://schemas.microsoft.com/office/drawing/2014/main" id="{21B1E4C2-0080-BAD8-9ADF-7F7B16E8F249}"/>
              </a:ext>
            </a:extLst>
          </p:cNvPr>
          <p:cNvGrpSpPr/>
          <p:nvPr/>
        </p:nvGrpSpPr>
        <p:grpSpPr>
          <a:xfrm>
            <a:off x="103162" y="6184662"/>
            <a:ext cx="3744006" cy="604176"/>
            <a:chOff x="549771" y="5882117"/>
            <a:chExt cx="9103852" cy="438912"/>
          </a:xfrm>
        </p:grpSpPr>
        <p:sp>
          <p:nvSpPr>
            <p:cNvPr id="6" name="Shape 39">
              <a:extLst>
                <a:ext uri="{FF2B5EF4-FFF2-40B4-BE49-F238E27FC236}">
                  <a16:creationId xmlns:a16="http://schemas.microsoft.com/office/drawing/2014/main" id="{C75F7250-18EC-11AE-31AB-526CB0B71737}"/>
                </a:ext>
              </a:extLst>
            </p:cNvPr>
            <p:cNvSpPr/>
            <p:nvPr/>
          </p:nvSpPr>
          <p:spPr>
            <a:xfrm>
              <a:off x="549771" y="5882117"/>
              <a:ext cx="9103852" cy="438912"/>
            </a:xfrm>
            <a:prstGeom prst="roundRect">
              <a:avLst>
                <a:gd name="adj" fmla="val 16667"/>
              </a:avLst>
            </a:prstGeom>
            <a:solidFill>
              <a:srgbClr val="FFFFFF"/>
            </a:solidFill>
            <a:ln w="12700">
              <a:solidFill>
                <a:srgbClr val="0070A8"/>
              </a:solidFill>
              <a:prstDash val="solid"/>
            </a:ln>
          </p:spPr>
          <p:txBody>
            <a:bodyPr/>
            <a:lstStyle/>
            <a:p>
              <a:endParaRPr lang="ja-JP" altLang="en-US" sz="2800"/>
            </a:p>
          </p:txBody>
        </p:sp>
        <p:sp>
          <p:nvSpPr>
            <p:cNvPr id="8" name="Text 40">
              <a:extLst>
                <a:ext uri="{FF2B5EF4-FFF2-40B4-BE49-F238E27FC236}">
                  <a16:creationId xmlns:a16="http://schemas.microsoft.com/office/drawing/2014/main" id="{BB1A170E-0495-888D-5674-53AF79E16331}"/>
                </a:ext>
              </a:extLst>
            </p:cNvPr>
            <p:cNvSpPr/>
            <p:nvPr/>
          </p:nvSpPr>
          <p:spPr>
            <a:xfrm>
              <a:off x="864410" y="5974455"/>
              <a:ext cx="1415873" cy="256032"/>
            </a:xfrm>
            <a:prstGeom prst="rect">
              <a:avLst/>
            </a:prstGeom>
            <a:noFill/>
            <a:ln/>
          </p:spPr>
          <p:txBody>
            <a:bodyPr wrap="square" lIns="508" tIns="508" rIns="508" bIns="508" rtlCol="0" anchor="ctr">
              <a:normAutofit/>
            </a:bodyPr>
            <a:lstStyle/>
            <a:p>
              <a:pPr marL="0" indent="0" algn="ctr">
                <a:buNone/>
              </a:pPr>
              <a:r>
                <a:rPr lang="en-US" sz="1100" b="1" dirty="0">
                  <a:solidFill>
                    <a:srgbClr val="0070A8"/>
                  </a:solidFill>
                  <a:latin typeface="BIZ UDゴシック" panose="020B0400000000000000" pitchFamily="49" charset="-128"/>
                  <a:ea typeface="BIZ UDゴシック" panose="020B0400000000000000" pitchFamily="49" charset="-128"/>
                  <a:cs typeface="Yu Gothic" pitchFamily="34" charset="-120"/>
                </a:rPr>
                <a:t>次ページ</a:t>
              </a:r>
              <a:endParaRPr lang="en-US" sz="1100" dirty="0">
                <a:latin typeface="BIZ UDゴシック" panose="020B0400000000000000" pitchFamily="49" charset="-128"/>
                <a:ea typeface="BIZ UDゴシック" panose="020B0400000000000000" pitchFamily="49" charset="-128"/>
              </a:endParaRPr>
            </a:p>
          </p:txBody>
        </p:sp>
        <p:sp>
          <p:nvSpPr>
            <p:cNvPr id="13" name="Shape 41">
              <a:extLst>
                <a:ext uri="{FF2B5EF4-FFF2-40B4-BE49-F238E27FC236}">
                  <a16:creationId xmlns:a16="http://schemas.microsoft.com/office/drawing/2014/main" id="{B6E1DB98-898D-427F-3102-1FBFDD11CE4B}"/>
                </a:ext>
              </a:extLst>
            </p:cNvPr>
            <p:cNvSpPr/>
            <p:nvPr/>
          </p:nvSpPr>
          <p:spPr>
            <a:xfrm>
              <a:off x="2343280" y="6026859"/>
              <a:ext cx="412620" cy="171409"/>
            </a:xfrm>
            <a:prstGeom prst="chevron">
              <a:avLst/>
            </a:prstGeom>
            <a:solidFill>
              <a:srgbClr val="0070A8"/>
            </a:solidFill>
            <a:ln w="12700">
              <a:solidFill>
                <a:srgbClr val="0070A8"/>
              </a:solidFill>
              <a:prstDash val="solid"/>
            </a:ln>
          </p:spPr>
          <p:txBody>
            <a:bodyPr/>
            <a:lstStyle/>
            <a:p>
              <a:endParaRPr lang="ja-JP" altLang="en-US" sz="2800"/>
            </a:p>
          </p:txBody>
        </p:sp>
        <p:sp>
          <p:nvSpPr>
            <p:cNvPr id="25" name="Text 42">
              <a:extLst>
                <a:ext uri="{FF2B5EF4-FFF2-40B4-BE49-F238E27FC236}">
                  <a16:creationId xmlns:a16="http://schemas.microsoft.com/office/drawing/2014/main" id="{ADE6B097-3D22-A2B9-36B6-09BBD73786E5}"/>
                </a:ext>
              </a:extLst>
            </p:cNvPr>
            <p:cNvSpPr/>
            <p:nvPr/>
          </p:nvSpPr>
          <p:spPr>
            <a:xfrm>
              <a:off x="2675427" y="5983226"/>
              <a:ext cx="6466149" cy="238490"/>
            </a:xfrm>
            <a:prstGeom prst="rect">
              <a:avLst/>
            </a:prstGeom>
            <a:noFill/>
            <a:ln/>
          </p:spPr>
          <p:txBody>
            <a:bodyPr wrap="square" lIns="508" tIns="508" rIns="508" bIns="508" rtlCol="0" anchor="ctr">
              <a:normAutofit/>
            </a:bodyPr>
            <a:lstStyle/>
            <a:p>
              <a:pPr marL="0" indent="0" algn="ctr">
                <a:buNone/>
              </a:pPr>
              <a:r>
                <a:rPr lang="ja-JP" altLang="en-US" b="1" dirty="0">
                  <a:solidFill>
                    <a:srgbClr val="0070A8"/>
                  </a:solidFill>
                  <a:latin typeface="BIZ UDゴシック" panose="020B0400000000000000" pitchFamily="49" charset="-128"/>
                  <a:ea typeface="BIZ UDゴシック" panose="020B0400000000000000" pitchFamily="49" charset="-128"/>
                  <a:cs typeface="Yu Gothic" pitchFamily="34" charset="-120"/>
                </a:rPr>
                <a:t>様式第１号の作成方法</a:t>
              </a:r>
              <a:endParaRPr lang="en-US" dirty="0">
                <a:latin typeface="BIZ UDゴシック" panose="020B0400000000000000" pitchFamily="49" charset="-128"/>
                <a:ea typeface="BIZ UDゴシック" panose="020B0400000000000000" pitchFamily="49" charset="-128"/>
              </a:endParaRPr>
            </a:p>
          </p:txBody>
        </p:sp>
      </p:grpSp>
    </p:spTree>
    <p:extLst>
      <p:ext uri="{BB962C8B-B14F-4D97-AF65-F5344CB8AC3E}">
        <p14:creationId xmlns:p14="http://schemas.microsoft.com/office/powerpoint/2010/main" val="19489311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0329217-8C44-4322-B320-A88183C74C8A}"/>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BD1655EC-5CA1-5159-2892-2574F4DF9A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2DB34FF1-7B4F-3935-25D8-22A52660BD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FAEFD9B4-21A1-1E65-D9DC-9ABF0A2AC1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E3A40A0-35D8-F7A4-7D9F-85CE86F32B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9B50A682-168D-D876-8906-4BDF653DB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6C87345F-1A1D-C900-0F81-72B01FC68C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51ABCF61-521D-6EA7-45CF-E49BC44B2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245" name="グループ化 244">
            <a:extLst>
              <a:ext uri="{FF2B5EF4-FFF2-40B4-BE49-F238E27FC236}">
                <a16:creationId xmlns:a16="http://schemas.microsoft.com/office/drawing/2014/main" id="{90DD4079-DB7E-C40E-55D9-D06F8EC827B7}"/>
              </a:ext>
            </a:extLst>
          </p:cNvPr>
          <p:cNvGrpSpPr/>
          <p:nvPr/>
        </p:nvGrpSpPr>
        <p:grpSpPr>
          <a:xfrm>
            <a:off x="149439" y="674481"/>
            <a:ext cx="9598006" cy="1191053"/>
            <a:chOff x="-11832" y="878104"/>
            <a:chExt cx="9826115" cy="1263735"/>
          </a:xfrm>
        </p:grpSpPr>
        <p:sp>
          <p:nvSpPr>
            <p:cNvPr id="15" name="四角形: 角を丸くする 14">
              <a:extLst>
                <a:ext uri="{FF2B5EF4-FFF2-40B4-BE49-F238E27FC236}">
                  <a16:creationId xmlns:a16="http://schemas.microsoft.com/office/drawing/2014/main" id="{7675E383-88AA-89D3-4FDC-7104908F5782}"/>
                </a:ext>
                <a:ext uri="{C183D7F6-B498-43B3-948B-1728B52AA6E4}">
                  <adec:decorative xmlns:adec="http://schemas.microsoft.com/office/drawing/2017/decorative" val="1"/>
                </a:ext>
              </a:extLst>
            </p:cNvPr>
            <p:cNvSpPr/>
            <p:nvPr/>
          </p:nvSpPr>
          <p:spPr>
            <a:xfrm>
              <a:off x="-11832" y="878104"/>
              <a:ext cx="9826115" cy="1263735"/>
            </a:xfrm>
            <a:prstGeom prst="roundRect">
              <a:avLst/>
            </a:prstGeom>
            <a:solidFill>
              <a:schemeClr val="accent3">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Aptos" panose="02110004020202020204"/>
                <a:ea typeface="游ゴシック" panose="020B0400000000000000" pitchFamily="50" charset="-128"/>
                <a:cs typeface="+mn-cs"/>
              </a:endParaRPr>
            </a:p>
          </p:txBody>
        </p:sp>
        <p:sp>
          <p:nvSpPr>
            <p:cNvPr id="4" name="正方形/長方形 3">
              <a:extLst>
                <a:ext uri="{FF2B5EF4-FFF2-40B4-BE49-F238E27FC236}">
                  <a16:creationId xmlns:a16="http://schemas.microsoft.com/office/drawing/2014/main" id="{74AAE259-E921-2062-9329-2DD7E945E6BA}"/>
                </a:ext>
              </a:extLst>
            </p:cNvPr>
            <p:cNvSpPr/>
            <p:nvPr/>
          </p:nvSpPr>
          <p:spPr>
            <a:xfrm>
              <a:off x="229410" y="1035265"/>
              <a:ext cx="9271334" cy="881087"/>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lvl="0" algn="ctr">
                <a:defRPr/>
              </a:pPr>
              <a:r>
                <a:rPr kumimoji="0"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400" dirty="0">
                  <a:solidFill>
                    <a:prstClr val="black"/>
                  </a:solidFill>
                  <a:latin typeface="Meiryo UI" panose="020B0604030504040204" pitchFamily="50" charset="-128"/>
                  <a:ea typeface="Meiryo UI" panose="020B0604030504040204" pitchFamily="50" charset="-128"/>
                </a:rPr>
                <a:t>厚生労働省の中小企業最低賃金引上げ支援対策費補助金（業務改善助成金）</a:t>
              </a:r>
              <a:r>
                <a:rPr lang="ja-JP" altLang="ja-JP" sz="1400" dirty="0">
                  <a:solidFill>
                    <a:prstClr val="black"/>
                  </a:solidFill>
                  <a:latin typeface="Meiryo UI" panose="020B0604030504040204" pitchFamily="50" charset="-128"/>
                  <a:ea typeface="Meiryo UI" panose="020B0604030504040204" pitchFamily="50" charset="-128"/>
                </a:rPr>
                <a:t>を活用</a:t>
              </a:r>
              <a:r>
                <a:rPr lang="ja-JP" altLang="en-US" sz="1400" dirty="0">
                  <a:solidFill>
                    <a:prstClr val="black"/>
                  </a:solidFill>
                  <a:latin typeface="Meiryo UI" panose="020B0604030504040204" pitchFamily="50" charset="-128"/>
                  <a:ea typeface="Meiryo UI" panose="020B0604030504040204" pitchFamily="50" charset="-128"/>
                </a:rPr>
                <a:t>し、</a:t>
              </a:r>
              <a:endParaRPr lang="en-US" altLang="ja-JP" sz="1400" dirty="0">
                <a:solidFill>
                  <a:prstClr val="black"/>
                </a:solidFill>
                <a:latin typeface="Meiryo UI" panose="020B0604030504040204" pitchFamily="50" charset="-128"/>
                <a:ea typeface="Meiryo UI" panose="020B0604030504040204" pitchFamily="50" charset="-128"/>
              </a:endParaRPr>
            </a:p>
            <a:p>
              <a:pPr lvl="0" algn="ctr">
                <a:defRPr/>
              </a:pPr>
              <a:r>
                <a:rPr lang="ja-JP" altLang="ja-JP" sz="1400" dirty="0">
                  <a:solidFill>
                    <a:prstClr val="black"/>
                  </a:solidFill>
                  <a:latin typeface="Meiryo UI" panose="020B0604030504040204" pitchFamily="50" charset="-128"/>
                  <a:ea typeface="Meiryo UI" panose="020B0604030504040204" pitchFamily="50" charset="-128"/>
                </a:rPr>
                <a:t>生産性の向上及び労働能率の増進に資する設備投資等</a:t>
              </a:r>
              <a:r>
                <a:rPr lang="ja-JP" altLang="en-US" sz="1400" dirty="0">
                  <a:solidFill>
                    <a:prstClr val="black"/>
                  </a:solidFill>
                  <a:latin typeface="Meiryo UI" panose="020B0604030504040204" pitchFamily="50" charset="-128"/>
                  <a:ea typeface="Meiryo UI" panose="020B0604030504040204" pitchFamily="50" charset="-128"/>
                </a:rPr>
                <a:t>と賃上げに取り組む</a:t>
              </a:r>
              <a:endParaRPr lang="en-US" altLang="ja-JP" sz="1400" dirty="0">
                <a:solidFill>
                  <a:prstClr val="black"/>
                </a:solidFill>
                <a:latin typeface="Meiryo UI" panose="020B0604030504040204" pitchFamily="50" charset="-128"/>
                <a:ea typeface="Meiryo UI" panose="020B0604030504040204" pitchFamily="50" charset="-128"/>
              </a:endParaRPr>
            </a:p>
            <a:p>
              <a:pPr lvl="0" algn="ctr">
                <a:defRPr/>
              </a:pPr>
              <a:r>
                <a:rPr kumimoji="0" lang="ja-JP" altLang="ja-JP" sz="2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府内中小企業等に対し、</a:t>
              </a:r>
              <a:r>
                <a:rPr kumimoji="0" lang="ja-JP" altLang="en-US" sz="2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大阪府が補助金を上乗せして</a:t>
              </a:r>
              <a:r>
                <a:rPr kumimoji="0" lang="ja-JP" altLang="ja-JP" sz="2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交付します。</a:t>
              </a:r>
              <a:endParaRPr kumimoji="0" lang="ja-JP"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sp>
        <p:nvSpPr>
          <p:cNvPr id="71" name="四角形: 角を丸くする 70">
            <a:extLst>
              <a:ext uri="{FF2B5EF4-FFF2-40B4-BE49-F238E27FC236}">
                <a16:creationId xmlns:a16="http://schemas.microsoft.com/office/drawing/2014/main" id="{06CC8F15-88C1-4A27-6381-897E5B6E6D99}"/>
              </a:ext>
              <a:ext uri="{C183D7F6-B498-43B3-948B-1728B52AA6E4}">
                <adec:decorative xmlns:adec="http://schemas.microsoft.com/office/drawing/2017/decorative" val="1"/>
              </a:ext>
            </a:extLst>
          </p:cNvPr>
          <p:cNvSpPr/>
          <p:nvPr/>
        </p:nvSpPr>
        <p:spPr>
          <a:xfrm>
            <a:off x="158555" y="5320243"/>
            <a:ext cx="9598006" cy="478946"/>
          </a:xfrm>
          <a:prstGeom prst="roundRect">
            <a:avLst/>
          </a:prstGeom>
          <a:solidFill>
            <a:schemeClr val="accent3">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本マニュアル末尾に「よくある質問（</a:t>
            </a:r>
            <a:r>
              <a:rPr kumimoji="1" lang="en-US" altLang="ja-JP"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Q&amp;A</a:t>
            </a:r>
            <a:r>
              <a:rPr kumimoji="1"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）」を掲載しています。お問い合わせの前にご確認ください。</a:t>
            </a:r>
          </a:p>
        </p:txBody>
      </p:sp>
      <p:sp>
        <p:nvSpPr>
          <p:cNvPr id="40" name="テキスト ボックス 39">
            <a:extLst>
              <a:ext uri="{FF2B5EF4-FFF2-40B4-BE49-F238E27FC236}">
                <a16:creationId xmlns:a16="http://schemas.microsoft.com/office/drawing/2014/main" id="{19150BCF-CB0B-4684-DEED-6497CE94A6DD}"/>
              </a:ext>
            </a:extLst>
          </p:cNvPr>
          <p:cNvSpPr txBox="1"/>
          <p:nvPr/>
        </p:nvSpPr>
        <p:spPr>
          <a:xfrm>
            <a:off x="1148498" y="96214"/>
            <a:ext cx="6807725" cy="369332"/>
          </a:xfrm>
          <a:prstGeom prst="rect">
            <a:avLst/>
          </a:prstGeom>
          <a:noFill/>
        </p:spPr>
        <p:txBody>
          <a:bodyPr wrap="square">
            <a:sp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1" lang="ja-JP" altLang="en-US" sz="2000" b="1" i="0" u="none" strike="noStrike" kern="1200" cap="none" spc="0" normalizeH="0" baseline="0" noProof="0" dirty="0">
                <a:ln>
                  <a:noFill/>
                </a:ln>
                <a:solidFill>
                  <a:srgbClr val="002060"/>
                </a:solidFill>
                <a:effectLst/>
                <a:uLnTx/>
                <a:uFillTx/>
                <a:latin typeface="Meiryo UI" panose="020B0604030504040204" pitchFamily="50" charset="-128"/>
                <a:ea typeface="Meiryo UI" panose="020B0604030504040204" pitchFamily="50" charset="-128"/>
                <a:cs typeface="+mn-cs"/>
              </a:rPr>
              <a:t>大阪府業務改善・賃上げ促進補助金とは</a:t>
            </a:r>
            <a:endParaRPr kumimoji="1" lang="en-US" altLang="ja-JP" sz="2000" b="1" i="0" u="none" strike="noStrike" kern="1200" cap="none" spc="0" normalizeH="0" baseline="0" noProof="0" dirty="0">
              <a:ln>
                <a:noFill/>
              </a:ln>
              <a:solidFill>
                <a:srgbClr val="002060"/>
              </a:solidFill>
              <a:effectLst/>
              <a:uLnTx/>
              <a:uFillTx/>
              <a:latin typeface="Meiryo UI" panose="020B0604030504040204" pitchFamily="50" charset="-128"/>
              <a:ea typeface="Meiryo UI" panose="020B0604030504040204" pitchFamily="50" charset="-128"/>
              <a:cs typeface="+mn-cs"/>
            </a:endParaRPr>
          </a:p>
        </p:txBody>
      </p:sp>
      <p:grpSp>
        <p:nvGrpSpPr>
          <p:cNvPr id="59" name="グループ化 58">
            <a:extLst>
              <a:ext uri="{FF2B5EF4-FFF2-40B4-BE49-F238E27FC236}">
                <a16:creationId xmlns:a16="http://schemas.microsoft.com/office/drawing/2014/main" id="{6C61860B-EF8F-A426-A5FA-3DAD08461CE8}"/>
              </a:ext>
            </a:extLst>
          </p:cNvPr>
          <p:cNvGrpSpPr/>
          <p:nvPr/>
        </p:nvGrpSpPr>
        <p:grpSpPr>
          <a:xfrm>
            <a:off x="160946" y="132959"/>
            <a:ext cx="987552" cy="274320"/>
            <a:chOff x="283464" y="182880"/>
            <a:chExt cx="987552" cy="274320"/>
          </a:xfrm>
          <a:solidFill>
            <a:srgbClr val="002060"/>
          </a:solidFill>
        </p:grpSpPr>
        <p:sp>
          <p:nvSpPr>
            <p:cNvPr id="41" name="Shape 1"/>
            <p:cNvSpPr/>
            <p:nvPr/>
          </p:nvSpPr>
          <p:spPr>
            <a:xfrm>
              <a:off x="283464" y="182880"/>
              <a:ext cx="987552" cy="274320"/>
            </a:xfrm>
            <a:prstGeom prst="roundRect">
              <a:avLst>
                <a:gd name="adj" fmla="val 23333"/>
              </a:avLst>
            </a:prstGeom>
            <a:grpFill/>
            <a:ln w="12700">
              <a:solidFill>
                <a:srgbClr val="0070A8"/>
              </a:solidFill>
              <a:prstDash val="solid"/>
            </a:ln>
          </p:spPr>
          <p:txBody>
            <a:bodyPr/>
            <a:lstStyle/>
            <a:p>
              <a:endParaRPr lang="ja-JP" altLang="en-US" dirty="0">
                <a:latin typeface="BIZ UDゴシック" panose="020B0400000000000000" pitchFamily="49" charset="-128"/>
                <a:ea typeface="BIZ UDゴシック" panose="020B0400000000000000" pitchFamily="49" charset="-128"/>
              </a:endParaRPr>
            </a:p>
          </p:txBody>
        </p:sp>
        <p:sp>
          <p:nvSpPr>
            <p:cNvPr id="42" name="Text 2"/>
            <p:cNvSpPr/>
            <p:nvPr/>
          </p:nvSpPr>
          <p:spPr>
            <a:xfrm>
              <a:off x="283464" y="182880"/>
              <a:ext cx="987552" cy="274320"/>
            </a:xfrm>
            <a:prstGeom prst="rect">
              <a:avLst/>
            </a:prstGeom>
            <a:grpFill/>
            <a:ln/>
          </p:spPr>
          <p:txBody>
            <a:bodyPr wrap="square" lIns="508" tIns="508" rIns="508" bIns="508" rtlCol="0" anchor="ctr">
              <a:normAutofit/>
            </a:bodyPr>
            <a:lstStyle/>
            <a:p>
              <a:pPr marL="0" indent="0" algn="ctr">
                <a:buNone/>
              </a:pPr>
              <a:r>
                <a:rPr lang="en-US" sz="1000" b="1" dirty="0">
                  <a:solidFill>
                    <a:srgbClr val="FFFFFF"/>
                  </a:solidFill>
                  <a:latin typeface="BIZ UDゴシック" panose="020B0400000000000000" pitchFamily="49" charset="-128"/>
                  <a:ea typeface="BIZ UDゴシック" panose="020B0400000000000000" pitchFamily="49" charset="-128"/>
                  <a:cs typeface="Yu Gothic" pitchFamily="34" charset="-120"/>
                </a:rPr>
                <a:t>制度概要</a:t>
              </a:r>
              <a:endParaRPr lang="en-US" sz="1000" dirty="0">
                <a:latin typeface="BIZ UDゴシック" panose="020B0400000000000000" pitchFamily="49" charset="-128"/>
                <a:ea typeface="BIZ UDゴシック" panose="020B0400000000000000" pitchFamily="49" charset="-128"/>
              </a:endParaRPr>
            </a:p>
          </p:txBody>
        </p:sp>
      </p:grpSp>
      <p:grpSp>
        <p:nvGrpSpPr>
          <p:cNvPr id="3" name="グループ化 2">
            <a:extLst>
              <a:ext uri="{FF2B5EF4-FFF2-40B4-BE49-F238E27FC236}">
                <a16:creationId xmlns:a16="http://schemas.microsoft.com/office/drawing/2014/main" id="{DBE91424-A1B8-14E2-EC85-54B2092C24AB}"/>
              </a:ext>
            </a:extLst>
          </p:cNvPr>
          <p:cNvGrpSpPr/>
          <p:nvPr/>
        </p:nvGrpSpPr>
        <p:grpSpPr>
          <a:xfrm>
            <a:off x="158555" y="2139430"/>
            <a:ext cx="2953484" cy="2185583"/>
            <a:chOff x="149439" y="2138226"/>
            <a:chExt cx="2953484" cy="2185583"/>
          </a:xfrm>
        </p:grpSpPr>
        <p:grpSp>
          <p:nvGrpSpPr>
            <p:cNvPr id="89" name="グループ化 88">
              <a:extLst>
                <a:ext uri="{FF2B5EF4-FFF2-40B4-BE49-F238E27FC236}">
                  <a16:creationId xmlns:a16="http://schemas.microsoft.com/office/drawing/2014/main" id="{20728EAC-9897-2C5B-AEA3-B9037D35B1D7}"/>
                </a:ext>
              </a:extLst>
            </p:cNvPr>
            <p:cNvGrpSpPr/>
            <p:nvPr/>
          </p:nvGrpSpPr>
          <p:grpSpPr>
            <a:xfrm>
              <a:off x="158555" y="2194395"/>
              <a:ext cx="2944368" cy="2129414"/>
              <a:chOff x="158555" y="2288450"/>
              <a:chExt cx="2944368" cy="2129414"/>
            </a:xfrm>
          </p:grpSpPr>
          <p:sp>
            <p:nvSpPr>
              <p:cNvPr id="46" name="Shape 8">
                <a:extLst>
                  <a:ext uri="{FF2B5EF4-FFF2-40B4-BE49-F238E27FC236}">
                    <a16:creationId xmlns:a16="http://schemas.microsoft.com/office/drawing/2014/main" id="{46A917C8-B969-F639-6ABC-5BC0CC59D686}"/>
                  </a:ext>
                </a:extLst>
              </p:cNvPr>
              <p:cNvSpPr/>
              <p:nvPr/>
            </p:nvSpPr>
            <p:spPr>
              <a:xfrm>
                <a:off x="158555" y="2288450"/>
                <a:ext cx="2944368" cy="2129414"/>
              </a:xfrm>
              <a:prstGeom prst="roundRect">
                <a:avLst>
                  <a:gd name="adj" fmla="val 4430"/>
                </a:avLst>
              </a:prstGeom>
              <a:solidFill>
                <a:srgbClr val="EAF4FB"/>
              </a:solidFill>
              <a:ln w="12700">
                <a:solidFill>
                  <a:srgbClr val="1261A0"/>
                </a:solidFill>
                <a:prstDash val="solid"/>
              </a:ln>
              <a:effectLst>
                <a:outerShdw blurRad="15240" dist="4445" dir="2700000" algn="bl" rotWithShape="0">
                  <a:srgbClr val="000000">
                    <a:alpha val="10000"/>
                  </a:srgbClr>
                </a:outerShdw>
              </a:effectLst>
            </p:spPr>
            <p:txBody>
              <a:bodyPr/>
              <a:lstStyle/>
              <a:p>
                <a:endParaRPr lang="ja-JP" altLang="en-US">
                  <a:latin typeface="BIZ UDゴシック" panose="020B0400000000000000" pitchFamily="49" charset="-128"/>
                  <a:ea typeface="BIZ UDゴシック" panose="020B0400000000000000" pitchFamily="49" charset="-128"/>
                </a:endParaRPr>
              </a:p>
            </p:txBody>
          </p:sp>
          <p:sp>
            <p:nvSpPr>
              <p:cNvPr id="54" name="Text 11">
                <a:extLst>
                  <a:ext uri="{FF2B5EF4-FFF2-40B4-BE49-F238E27FC236}">
                    <a16:creationId xmlns:a16="http://schemas.microsoft.com/office/drawing/2014/main" id="{30141D21-CCE3-5487-3F53-C3D05101583C}"/>
                  </a:ext>
                </a:extLst>
              </p:cNvPr>
              <p:cNvSpPr/>
              <p:nvPr/>
            </p:nvSpPr>
            <p:spPr>
              <a:xfrm>
                <a:off x="918073" y="2527097"/>
                <a:ext cx="1947672" cy="329184"/>
              </a:xfrm>
              <a:prstGeom prst="rect">
                <a:avLst/>
              </a:prstGeom>
              <a:noFill/>
              <a:ln/>
            </p:spPr>
            <p:txBody>
              <a:bodyPr wrap="square" lIns="508" tIns="508" rIns="508" bIns="508" rtlCol="0" anchor="ctr">
                <a:normAutofit/>
              </a:bodyPr>
              <a:lstStyle/>
              <a:p>
                <a:pPr marL="0" indent="0" algn="l">
                  <a:buNone/>
                </a:pPr>
                <a:r>
                  <a:rPr lang="en-US" sz="1400" b="1" dirty="0">
                    <a:solidFill>
                      <a:srgbClr val="1261A0"/>
                    </a:solidFill>
                    <a:latin typeface="BIZ UDゴシック" panose="020B0400000000000000" pitchFamily="49" charset="-128"/>
                    <a:ea typeface="BIZ UDゴシック" panose="020B0400000000000000" pitchFamily="49" charset="-128"/>
                    <a:cs typeface="Yu Gothic" pitchFamily="34" charset="-120"/>
                  </a:rPr>
                  <a:t>対象となる事業者</a:t>
                </a:r>
                <a:endParaRPr lang="en-US" sz="1400" dirty="0">
                  <a:solidFill>
                    <a:srgbClr val="1261A0"/>
                  </a:solidFill>
                  <a:latin typeface="BIZ UDゴシック" panose="020B0400000000000000" pitchFamily="49" charset="-128"/>
                  <a:ea typeface="BIZ UDゴシック" panose="020B0400000000000000" pitchFamily="49" charset="-128"/>
                </a:endParaRPr>
              </a:p>
            </p:txBody>
          </p:sp>
          <p:sp>
            <p:nvSpPr>
              <p:cNvPr id="56" name="Text 12">
                <a:extLst>
                  <a:ext uri="{FF2B5EF4-FFF2-40B4-BE49-F238E27FC236}">
                    <a16:creationId xmlns:a16="http://schemas.microsoft.com/office/drawing/2014/main" id="{BBE89B7C-D40A-66D2-0FE4-DA241FA7AEA3}"/>
                  </a:ext>
                </a:extLst>
              </p:cNvPr>
              <p:cNvSpPr/>
              <p:nvPr/>
            </p:nvSpPr>
            <p:spPr>
              <a:xfrm>
                <a:off x="273992" y="3244121"/>
                <a:ext cx="2778290" cy="746474"/>
              </a:xfrm>
              <a:prstGeom prst="rect">
                <a:avLst/>
              </a:prstGeom>
              <a:noFill/>
              <a:ln/>
            </p:spPr>
            <p:txBody>
              <a:bodyPr wrap="square" lIns="508" tIns="508" rIns="508" bIns="508" rtlCol="0" anchor="ctr">
                <a:normAutofit fontScale="92500"/>
              </a:bodyPr>
              <a:lstStyle/>
              <a:p>
                <a:pPr marL="0" indent="0">
                  <a:buNone/>
                </a:pPr>
                <a:r>
                  <a:rPr lang="en-US" sz="1400" b="1" dirty="0" err="1">
                    <a:latin typeface="BIZ UDゴシック" panose="020B0400000000000000" pitchFamily="49" charset="-128"/>
                    <a:ea typeface="BIZ UDゴシック" panose="020B0400000000000000" pitchFamily="49" charset="-128"/>
                    <a:cs typeface="Yu Gothic" pitchFamily="34" charset="-120"/>
                  </a:rPr>
                  <a:t>国の</a:t>
                </a:r>
                <a:r>
                  <a:rPr lang="ja-JP" altLang="en-US" sz="1400" b="1" dirty="0">
                    <a:latin typeface="BIZ UDゴシック" panose="020B0400000000000000" pitchFamily="49" charset="-128"/>
                    <a:ea typeface="BIZ UDゴシック" panose="020B0400000000000000" pitchFamily="49" charset="-128"/>
                    <a:cs typeface="Yu Gothic" pitchFamily="34" charset="-120"/>
                  </a:rPr>
                  <a:t>「</a:t>
                </a:r>
                <a:r>
                  <a:rPr lang="en-US" sz="1400" b="1" dirty="0" err="1">
                    <a:latin typeface="BIZ UDゴシック" panose="020B0400000000000000" pitchFamily="49" charset="-128"/>
                    <a:ea typeface="BIZ UDゴシック" panose="020B0400000000000000" pitchFamily="49" charset="-128"/>
                    <a:cs typeface="Yu Gothic" pitchFamily="34" charset="-120"/>
                  </a:rPr>
                  <a:t>業務改善助成金</a:t>
                </a:r>
                <a:r>
                  <a:rPr lang="ja-JP" altLang="en-US" sz="1400" b="1" dirty="0">
                    <a:latin typeface="BIZ UDゴシック" panose="020B0400000000000000" pitchFamily="49" charset="-128"/>
                    <a:ea typeface="BIZ UDゴシック" panose="020B0400000000000000" pitchFamily="49" charset="-128"/>
                    <a:cs typeface="Yu Gothic" pitchFamily="34" charset="-120"/>
                  </a:rPr>
                  <a:t>」</a:t>
                </a:r>
                <a:r>
                  <a:rPr lang="en-US" sz="1400" b="1" dirty="0" err="1">
                    <a:latin typeface="BIZ UDゴシック" panose="020B0400000000000000" pitchFamily="49" charset="-128"/>
                    <a:ea typeface="BIZ UDゴシック" panose="020B0400000000000000" pitchFamily="49" charset="-128"/>
                    <a:cs typeface="Yu Gothic" pitchFamily="34" charset="-120"/>
                  </a:rPr>
                  <a:t>に申請し</a:t>
                </a:r>
                <a:r>
                  <a:rPr lang="en-US" sz="1400" b="1" dirty="0">
                    <a:latin typeface="BIZ UDゴシック" panose="020B0400000000000000" pitchFamily="49" charset="-128"/>
                    <a:ea typeface="BIZ UDゴシック" panose="020B0400000000000000" pitchFamily="49" charset="-128"/>
                    <a:cs typeface="Yu Gothic" pitchFamily="34" charset="-120"/>
                  </a:rPr>
                  <a:t>、</a:t>
                </a:r>
              </a:p>
              <a:p>
                <a:pPr marL="0" indent="0">
                  <a:buNone/>
                </a:pPr>
                <a:r>
                  <a:rPr lang="ja-JP" altLang="en-US" sz="1400" b="1" dirty="0">
                    <a:latin typeface="BIZ UDゴシック" panose="020B0400000000000000" pitchFamily="49" charset="-128"/>
                    <a:ea typeface="BIZ UDゴシック" panose="020B0400000000000000" pitchFamily="49" charset="-128"/>
                    <a:cs typeface="Yu Gothic" pitchFamily="34" charset="-120"/>
                  </a:rPr>
                  <a:t>大阪労働局長から</a:t>
                </a:r>
                <a:r>
                  <a:rPr lang="en-US" altLang="ja-JP" sz="1400" b="1" dirty="0">
                    <a:latin typeface="BIZ UDゴシック" panose="020B0400000000000000" pitchFamily="49" charset="-128"/>
                    <a:ea typeface="BIZ UDゴシック" panose="020B0400000000000000" pitchFamily="49" charset="-128"/>
                    <a:cs typeface="Yu Gothic" pitchFamily="34" charset="-120"/>
                  </a:rPr>
                  <a:t>『</a:t>
                </a:r>
                <a:r>
                  <a:rPr lang="ja-JP" altLang="en-US" sz="1400" b="1" dirty="0">
                    <a:latin typeface="BIZ UDゴシック" panose="020B0400000000000000" pitchFamily="49" charset="-128"/>
                    <a:ea typeface="BIZ UDゴシック" panose="020B0400000000000000" pitchFamily="49" charset="-128"/>
                    <a:cs typeface="Yu Gothic" pitchFamily="34" charset="-120"/>
                  </a:rPr>
                  <a:t>交付額確定及び</a:t>
                </a:r>
                <a:r>
                  <a:rPr lang="en-US" sz="1400" b="1" dirty="0" err="1">
                    <a:latin typeface="BIZ UDゴシック" panose="020B0400000000000000" pitchFamily="49" charset="-128"/>
                    <a:ea typeface="BIZ UDゴシック" panose="020B0400000000000000" pitchFamily="49" charset="-128"/>
                    <a:cs typeface="Yu Gothic" pitchFamily="34" charset="-120"/>
                  </a:rPr>
                  <a:t>支給決定</a:t>
                </a:r>
                <a:r>
                  <a:rPr lang="ja-JP" altLang="en-US" sz="1400" b="1" dirty="0">
                    <a:latin typeface="BIZ UDゴシック" panose="020B0400000000000000" pitchFamily="49" charset="-128"/>
                    <a:ea typeface="BIZ UDゴシック" panose="020B0400000000000000" pitchFamily="49" charset="-128"/>
                    <a:cs typeface="Yu Gothic" pitchFamily="34" charset="-120"/>
                  </a:rPr>
                  <a:t>通知書</a:t>
                </a:r>
                <a:r>
                  <a:rPr lang="en-US" altLang="ja-JP" sz="1400" b="1" dirty="0">
                    <a:latin typeface="BIZ UDゴシック" panose="020B0400000000000000" pitchFamily="49" charset="-128"/>
                    <a:ea typeface="BIZ UDゴシック" panose="020B0400000000000000" pitchFamily="49" charset="-128"/>
                    <a:cs typeface="Yu Gothic" pitchFamily="34" charset="-120"/>
                  </a:rPr>
                  <a:t>』</a:t>
                </a:r>
                <a:r>
                  <a:rPr lang="en-US" sz="1400" b="1" dirty="0" err="1">
                    <a:latin typeface="BIZ UDゴシック" panose="020B0400000000000000" pitchFamily="49" charset="-128"/>
                    <a:ea typeface="BIZ UDゴシック" panose="020B0400000000000000" pitchFamily="49" charset="-128"/>
                    <a:cs typeface="Yu Gothic" pitchFamily="34" charset="-120"/>
                  </a:rPr>
                  <a:t>を受けた事業者</a:t>
                </a:r>
                <a:endParaRPr lang="en-US" sz="1400" dirty="0">
                  <a:latin typeface="BIZ UDゴシック" panose="020B0400000000000000" pitchFamily="49" charset="-128"/>
                  <a:ea typeface="BIZ UDゴシック" panose="020B0400000000000000" pitchFamily="49" charset="-128"/>
                </a:endParaRPr>
              </a:p>
            </p:txBody>
          </p:sp>
          <p:grpSp>
            <p:nvGrpSpPr>
              <p:cNvPr id="87" name="グループ化 86">
                <a:extLst>
                  <a:ext uri="{FF2B5EF4-FFF2-40B4-BE49-F238E27FC236}">
                    <a16:creationId xmlns:a16="http://schemas.microsoft.com/office/drawing/2014/main" id="{E03B464A-EBC4-2560-E8C7-6AA6FDC13DB9}"/>
                  </a:ext>
                </a:extLst>
              </p:cNvPr>
              <p:cNvGrpSpPr/>
              <p:nvPr/>
            </p:nvGrpSpPr>
            <p:grpSpPr>
              <a:xfrm>
                <a:off x="241736" y="2466248"/>
                <a:ext cx="540000" cy="475488"/>
                <a:chOff x="241736" y="2466248"/>
                <a:chExt cx="540000" cy="475488"/>
              </a:xfrm>
            </p:grpSpPr>
            <p:sp>
              <p:nvSpPr>
                <p:cNvPr id="48" name="Shape 9">
                  <a:extLst>
                    <a:ext uri="{FF2B5EF4-FFF2-40B4-BE49-F238E27FC236}">
                      <a16:creationId xmlns:a16="http://schemas.microsoft.com/office/drawing/2014/main" id="{3A5B9720-483D-6E94-CFC4-8F32F8BC67EB}"/>
                    </a:ext>
                  </a:extLst>
                </p:cNvPr>
                <p:cNvSpPr/>
                <p:nvPr/>
              </p:nvSpPr>
              <p:spPr>
                <a:xfrm>
                  <a:off x="273992" y="2466248"/>
                  <a:ext cx="475488" cy="475488"/>
                </a:xfrm>
                <a:prstGeom prst="ellipse">
                  <a:avLst/>
                </a:prstGeom>
                <a:solidFill>
                  <a:srgbClr val="1261A0"/>
                </a:solidFill>
                <a:ln w="12700">
                  <a:solidFill>
                    <a:srgbClr val="1261A0"/>
                  </a:solidFill>
                  <a:prstDash val="solid"/>
                </a:ln>
              </p:spPr>
              <p:txBody>
                <a:bodyPr/>
                <a:lstStyle/>
                <a:p>
                  <a:endParaRPr lang="ja-JP" altLang="en-US">
                    <a:latin typeface="BIZ UDゴシック" panose="020B0400000000000000" pitchFamily="49" charset="-128"/>
                    <a:ea typeface="BIZ UDゴシック" panose="020B0400000000000000" pitchFamily="49" charset="-128"/>
                  </a:endParaRPr>
                </a:p>
              </p:txBody>
            </p:sp>
            <p:pic>
              <p:nvPicPr>
                <p:cNvPr id="13" name="図 12">
                  <a:extLst>
                    <a:ext uri="{FF2B5EF4-FFF2-40B4-BE49-F238E27FC236}">
                      <a16:creationId xmlns:a16="http://schemas.microsoft.com/office/drawing/2014/main" id="{7B444DC7-88C9-03C7-2937-411DADFD93E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41736" y="2527097"/>
                  <a:ext cx="540000" cy="391903"/>
                </a:xfrm>
                <a:prstGeom prst="rect">
                  <a:avLst/>
                </a:prstGeom>
              </p:spPr>
            </p:pic>
          </p:grpSp>
        </p:grpSp>
        <p:sp>
          <p:nvSpPr>
            <p:cNvPr id="98" name="Shape 9">
              <a:extLst>
                <a:ext uri="{FF2B5EF4-FFF2-40B4-BE49-F238E27FC236}">
                  <a16:creationId xmlns:a16="http://schemas.microsoft.com/office/drawing/2014/main" id="{84C89478-1E3B-9F9D-0A0E-FE8622589E91}"/>
                </a:ext>
              </a:extLst>
            </p:cNvPr>
            <p:cNvSpPr/>
            <p:nvPr/>
          </p:nvSpPr>
          <p:spPr>
            <a:xfrm>
              <a:off x="149439" y="2138226"/>
              <a:ext cx="2953483" cy="166703"/>
            </a:xfrm>
            <a:prstGeom prst="rect">
              <a:avLst/>
            </a:prstGeom>
            <a:solidFill>
              <a:srgbClr val="1261A0"/>
            </a:solidFill>
            <a:ln w="12700">
              <a:solidFill>
                <a:srgbClr val="1261A0"/>
              </a:solidFill>
              <a:prstDash val="solid"/>
            </a:ln>
          </p:spPr>
          <p:txBody>
            <a:bodyPr/>
            <a:lstStyle/>
            <a:p>
              <a:endParaRPr lang="ja-JP" altLang="en-US" dirty="0"/>
            </a:p>
          </p:txBody>
        </p:sp>
      </p:grpSp>
      <p:grpSp>
        <p:nvGrpSpPr>
          <p:cNvPr id="6" name="グループ化 5">
            <a:extLst>
              <a:ext uri="{FF2B5EF4-FFF2-40B4-BE49-F238E27FC236}">
                <a16:creationId xmlns:a16="http://schemas.microsoft.com/office/drawing/2014/main" id="{0DCC4D2B-67CF-C6F5-7439-DEE1826AADF0}"/>
              </a:ext>
            </a:extLst>
          </p:cNvPr>
          <p:cNvGrpSpPr/>
          <p:nvPr/>
        </p:nvGrpSpPr>
        <p:grpSpPr>
          <a:xfrm>
            <a:off x="3502169" y="2155319"/>
            <a:ext cx="2944370" cy="2176036"/>
            <a:chOff x="3477802" y="2147773"/>
            <a:chExt cx="2944370" cy="2176036"/>
          </a:xfrm>
        </p:grpSpPr>
        <p:grpSp>
          <p:nvGrpSpPr>
            <p:cNvPr id="93" name="グループ化 92">
              <a:extLst>
                <a:ext uri="{FF2B5EF4-FFF2-40B4-BE49-F238E27FC236}">
                  <a16:creationId xmlns:a16="http://schemas.microsoft.com/office/drawing/2014/main" id="{062D1F41-76F8-BC3B-C9D9-E5DDE8F1D97E}"/>
                </a:ext>
              </a:extLst>
            </p:cNvPr>
            <p:cNvGrpSpPr/>
            <p:nvPr/>
          </p:nvGrpSpPr>
          <p:grpSpPr>
            <a:xfrm>
              <a:off x="3477804" y="2149867"/>
              <a:ext cx="2944368" cy="2173942"/>
              <a:chOff x="3477804" y="2288450"/>
              <a:chExt cx="2944368" cy="2173942"/>
            </a:xfrm>
          </p:grpSpPr>
          <p:sp>
            <p:nvSpPr>
              <p:cNvPr id="58" name="Shape 13">
                <a:extLst>
                  <a:ext uri="{FF2B5EF4-FFF2-40B4-BE49-F238E27FC236}">
                    <a16:creationId xmlns:a16="http://schemas.microsoft.com/office/drawing/2014/main" id="{726DBE63-F423-4CA9-94F4-E86F7FDCBA29}"/>
                  </a:ext>
                </a:extLst>
              </p:cNvPr>
              <p:cNvSpPr/>
              <p:nvPr/>
            </p:nvSpPr>
            <p:spPr>
              <a:xfrm>
                <a:off x="3477804" y="2288450"/>
                <a:ext cx="2944368" cy="2173942"/>
              </a:xfrm>
              <a:prstGeom prst="roundRect">
                <a:avLst>
                  <a:gd name="adj" fmla="val 4430"/>
                </a:avLst>
              </a:prstGeom>
              <a:solidFill>
                <a:srgbClr val="FFF2DF"/>
              </a:solidFill>
              <a:ln w="12700">
                <a:solidFill>
                  <a:srgbClr val="E87812"/>
                </a:solidFill>
                <a:prstDash val="solid"/>
              </a:ln>
              <a:effectLst/>
            </p:spPr>
            <p:txBody>
              <a:bodyPr/>
              <a:lstStyle/>
              <a:p>
                <a:endParaRPr lang="ja-JP" altLang="en-US">
                  <a:latin typeface="BIZ UDゴシック" panose="020B0400000000000000" pitchFamily="49" charset="-128"/>
                  <a:ea typeface="BIZ UDゴシック" panose="020B0400000000000000" pitchFamily="49" charset="-128"/>
                </a:endParaRPr>
              </a:p>
            </p:txBody>
          </p:sp>
          <p:sp>
            <p:nvSpPr>
              <p:cNvPr id="73" name="Text 16">
                <a:extLst>
                  <a:ext uri="{FF2B5EF4-FFF2-40B4-BE49-F238E27FC236}">
                    <a16:creationId xmlns:a16="http://schemas.microsoft.com/office/drawing/2014/main" id="{890B8164-C2B9-CA3B-5D76-ACB3BF445091}"/>
                  </a:ext>
                </a:extLst>
              </p:cNvPr>
              <p:cNvSpPr/>
              <p:nvPr/>
            </p:nvSpPr>
            <p:spPr>
              <a:xfrm>
                <a:off x="4249119" y="2577085"/>
                <a:ext cx="1947672" cy="329184"/>
              </a:xfrm>
              <a:prstGeom prst="rect">
                <a:avLst/>
              </a:prstGeom>
              <a:noFill/>
              <a:ln/>
            </p:spPr>
            <p:txBody>
              <a:bodyPr wrap="square" lIns="508" tIns="508" rIns="508" bIns="508" rtlCol="0" anchor="ctr">
                <a:normAutofit/>
              </a:bodyPr>
              <a:lstStyle/>
              <a:p>
                <a:pPr marL="0" indent="0" algn="l">
                  <a:buNone/>
                </a:pPr>
                <a:r>
                  <a:rPr lang="en-US" sz="1400" b="1" dirty="0">
                    <a:solidFill>
                      <a:srgbClr val="E87812"/>
                    </a:solidFill>
                    <a:latin typeface="BIZ UDゴシック" panose="020B0400000000000000" pitchFamily="49" charset="-128"/>
                    <a:ea typeface="BIZ UDゴシック" panose="020B0400000000000000" pitchFamily="49" charset="-128"/>
                    <a:cs typeface="Yu Gothic" pitchFamily="34" charset="-120"/>
                  </a:rPr>
                  <a:t>府独自の確認</a:t>
                </a:r>
                <a:endParaRPr lang="en-US" sz="1400" dirty="0">
                  <a:solidFill>
                    <a:srgbClr val="E87812"/>
                  </a:solidFill>
                  <a:latin typeface="BIZ UDゴシック" panose="020B0400000000000000" pitchFamily="49" charset="-128"/>
                  <a:ea typeface="BIZ UDゴシック" panose="020B0400000000000000" pitchFamily="49" charset="-128"/>
                </a:endParaRPr>
              </a:p>
            </p:txBody>
          </p:sp>
          <p:sp>
            <p:nvSpPr>
              <p:cNvPr id="75" name="Text 17">
                <a:extLst>
                  <a:ext uri="{FF2B5EF4-FFF2-40B4-BE49-F238E27FC236}">
                    <a16:creationId xmlns:a16="http://schemas.microsoft.com/office/drawing/2014/main" id="{527BA1B6-4C2E-AA4D-6409-CC56E914F8B2}"/>
                  </a:ext>
                </a:extLst>
              </p:cNvPr>
              <p:cNvSpPr/>
              <p:nvPr/>
            </p:nvSpPr>
            <p:spPr>
              <a:xfrm>
                <a:off x="3627281" y="3395316"/>
                <a:ext cx="2738267" cy="486562"/>
              </a:xfrm>
              <a:prstGeom prst="rect">
                <a:avLst/>
              </a:prstGeom>
              <a:noFill/>
              <a:ln/>
            </p:spPr>
            <p:txBody>
              <a:bodyPr wrap="square" lIns="508" tIns="508" rIns="508" bIns="508" rtlCol="0" anchor="ctr">
                <a:normAutofit/>
              </a:bodyPr>
              <a:lstStyle/>
              <a:p>
                <a:pPr marL="0" indent="0">
                  <a:buNone/>
                </a:pPr>
                <a:r>
                  <a:rPr lang="en-US" sz="1400" b="1" dirty="0" err="1">
                    <a:latin typeface="BIZ UDゴシック" panose="020B0400000000000000" pitchFamily="49" charset="-128"/>
                    <a:ea typeface="BIZ UDゴシック" panose="020B0400000000000000" pitchFamily="49" charset="-128"/>
                    <a:cs typeface="Yu Gothic" pitchFamily="34" charset="-120"/>
                  </a:rPr>
                  <a:t>大阪府が定める</a:t>
                </a:r>
                <a:r>
                  <a:rPr lang="ja-JP" altLang="en-US" sz="1400" b="1" dirty="0">
                    <a:latin typeface="BIZ UDゴシック" panose="020B0400000000000000" pitchFamily="49" charset="-128"/>
                    <a:ea typeface="BIZ UDゴシック" panose="020B0400000000000000" pitchFamily="49" charset="-128"/>
                    <a:cs typeface="Yu Gothic" pitchFamily="34" charset="-120"/>
                  </a:rPr>
                  <a:t>２つの</a:t>
                </a:r>
                <a:r>
                  <a:rPr lang="en-US" sz="1400" b="1" dirty="0" err="1">
                    <a:latin typeface="BIZ UDゴシック" panose="020B0400000000000000" pitchFamily="49" charset="-128"/>
                    <a:ea typeface="BIZ UDゴシック" panose="020B0400000000000000" pitchFamily="49" charset="-128"/>
                    <a:cs typeface="Yu Gothic" pitchFamily="34" charset="-120"/>
                  </a:rPr>
                  <a:t>賃上げ要件を満たす必要があります</a:t>
                </a:r>
                <a:endParaRPr lang="en-US" sz="1050" dirty="0">
                  <a:latin typeface="BIZ UDゴシック" panose="020B0400000000000000" pitchFamily="49" charset="-128"/>
                  <a:ea typeface="BIZ UDゴシック" panose="020B0400000000000000" pitchFamily="49" charset="-128"/>
                </a:endParaRPr>
              </a:p>
            </p:txBody>
          </p:sp>
          <p:grpSp>
            <p:nvGrpSpPr>
              <p:cNvPr id="92" name="グループ化 91">
                <a:extLst>
                  <a:ext uri="{FF2B5EF4-FFF2-40B4-BE49-F238E27FC236}">
                    <a16:creationId xmlns:a16="http://schemas.microsoft.com/office/drawing/2014/main" id="{082C1AB9-3E28-E0DA-CD80-99F0CB2C4012}"/>
                  </a:ext>
                </a:extLst>
              </p:cNvPr>
              <p:cNvGrpSpPr/>
              <p:nvPr/>
            </p:nvGrpSpPr>
            <p:grpSpPr>
              <a:xfrm>
                <a:off x="3598083" y="2461259"/>
                <a:ext cx="511917" cy="529471"/>
                <a:chOff x="3703299" y="2313432"/>
                <a:chExt cx="511917" cy="529471"/>
              </a:xfrm>
            </p:grpSpPr>
            <p:sp>
              <p:nvSpPr>
                <p:cNvPr id="61" name="Shape 14">
                  <a:extLst>
                    <a:ext uri="{FF2B5EF4-FFF2-40B4-BE49-F238E27FC236}">
                      <a16:creationId xmlns:a16="http://schemas.microsoft.com/office/drawing/2014/main" id="{F8BE259E-2B8B-25D0-94DC-B23684136833}"/>
                    </a:ext>
                  </a:extLst>
                </p:cNvPr>
                <p:cNvSpPr/>
                <p:nvPr/>
              </p:nvSpPr>
              <p:spPr>
                <a:xfrm>
                  <a:off x="3703299" y="2367415"/>
                  <a:ext cx="475488" cy="475488"/>
                </a:xfrm>
                <a:prstGeom prst="ellipse">
                  <a:avLst/>
                </a:prstGeom>
                <a:solidFill>
                  <a:srgbClr val="E87812"/>
                </a:solidFill>
                <a:ln w="12700">
                  <a:solidFill>
                    <a:srgbClr val="E87812"/>
                  </a:solidFill>
                  <a:prstDash val="solid"/>
                </a:ln>
              </p:spPr>
              <p:txBody>
                <a:bodyPr/>
                <a:lstStyle/>
                <a:p>
                  <a:endParaRPr lang="ja-JP" altLang="en-US">
                    <a:latin typeface="BIZ UDゴシック" panose="020B0400000000000000" pitchFamily="49" charset="-128"/>
                    <a:ea typeface="BIZ UDゴシック" panose="020B0400000000000000" pitchFamily="49" charset="-128"/>
                  </a:endParaRPr>
                </a:p>
              </p:txBody>
            </p:sp>
            <p:sp>
              <p:nvSpPr>
                <p:cNvPr id="70" name="Text 15">
                  <a:extLst>
                    <a:ext uri="{FF2B5EF4-FFF2-40B4-BE49-F238E27FC236}">
                      <a16:creationId xmlns:a16="http://schemas.microsoft.com/office/drawing/2014/main" id="{3D2A7052-50BC-50F7-E337-760CF618AFFC}"/>
                    </a:ext>
                  </a:extLst>
                </p:cNvPr>
                <p:cNvSpPr/>
                <p:nvPr/>
              </p:nvSpPr>
              <p:spPr>
                <a:xfrm>
                  <a:off x="3721608" y="2313432"/>
                  <a:ext cx="475488" cy="475488"/>
                </a:xfrm>
                <a:prstGeom prst="rect">
                  <a:avLst/>
                </a:prstGeom>
                <a:noFill/>
                <a:ln/>
              </p:spPr>
              <p:txBody>
                <a:bodyPr wrap="square" lIns="0" tIns="0" rIns="0" bIns="0" rtlCol="0" anchor="ctr">
                  <a:normAutofit/>
                </a:bodyPr>
                <a:lstStyle/>
                <a:p>
                  <a:pPr marL="0" indent="0" algn="ctr">
                    <a:buNone/>
                  </a:pPr>
                  <a:endParaRPr lang="en-US" sz="1500" dirty="0">
                    <a:latin typeface="BIZ UDゴシック" panose="020B0400000000000000" pitchFamily="49" charset="-128"/>
                    <a:ea typeface="BIZ UDゴシック" panose="020B0400000000000000" pitchFamily="49" charset="-128"/>
                  </a:endParaRPr>
                </a:p>
              </p:txBody>
            </p:sp>
            <p:pic>
              <p:nvPicPr>
                <p:cNvPr id="91" name="図 90">
                  <a:extLst>
                    <a:ext uri="{FF2B5EF4-FFF2-40B4-BE49-F238E27FC236}">
                      <a16:creationId xmlns:a16="http://schemas.microsoft.com/office/drawing/2014/main" id="{F890E479-5949-FEDD-CEC9-4A347436D6A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710030" y="2404563"/>
                  <a:ext cx="505186" cy="378890"/>
                </a:xfrm>
                <a:prstGeom prst="rect">
                  <a:avLst/>
                </a:prstGeom>
              </p:spPr>
            </p:pic>
          </p:grpSp>
        </p:grpSp>
        <p:sp>
          <p:nvSpPr>
            <p:cNvPr id="100" name="Shape 18">
              <a:extLst>
                <a:ext uri="{FF2B5EF4-FFF2-40B4-BE49-F238E27FC236}">
                  <a16:creationId xmlns:a16="http://schemas.microsoft.com/office/drawing/2014/main" id="{83314675-E84C-7079-394B-A875653235F9}"/>
                </a:ext>
              </a:extLst>
            </p:cNvPr>
            <p:cNvSpPr/>
            <p:nvPr/>
          </p:nvSpPr>
          <p:spPr>
            <a:xfrm>
              <a:off x="3477802" y="2147773"/>
              <a:ext cx="2944367" cy="157778"/>
            </a:xfrm>
            <a:prstGeom prst="rect">
              <a:avLst/>
            </a:prstGeom>
            <a:solidFill>
              <a:srgbClr val="E87812"/>
            </a:solidFill>
            <a:ln w="12700">
              <a:solidFill>
                <a:srgbClr val="E87812"/>
              </a:solidFill>
              <a:prstDash val="solid"/>
            </a:ln>
          </p:spPr>
          <p:txBody>
            <a:bodyPr/>
            <a:lstStyle/>
            <a:p>
              <a:endParaRPr lang="ja-JP" altLang="en-US"/>
            </a:p>
          </p:txBody>
        </p:sp>
      </p:grpSp>
      <p:grpSp>
        <p:nvGrpSpPr>
          <p:cNvPr id="5" name="グループ化 4">
            <a:extLst>
              <a:ext uri="{FF2B5EF4-FFF2-40B4-BE49-F238E27FC236}">
                <a16:creationId xmlns:a16="http://schemas.microsoft.com/office/drawing/2014/main" id="{328334BF-987F-BA37-DDC9-C37070848DE5}"/>
              </a:ext>
            </a:extLst>
          </p:cNvPr>
          <p:cNvGrpSpPr/>
          <p:nvPr/>
        </p:nvGrpSpPr>
        <p:grpSpPr>
          <a:xfrm>
            <a:off x="6793961" y="2155319"/>
            <a:ext cx="2953484" cy="2174302"/>
            <a:chOff x="6803077" y="2146789"/>
            <a:chExt cx="2953484" cy="2174302"/>
          </a:xfrm>
        </p:grpSpPr>
        <p:sp>
          <p:nvSpPr>
            <p:cNvPr id="77" name="Shape 18">
              <a:extLst>
                <a:ext uri="{FF2B5EF4-FFF2-40B4-BE49-F238E27FC236}">
                  <a16:creationId xmlns:a16="http://schemas.microsoft.com/office/drawing/2014/main" id="{EC0BB954-C37F-BF38-7EF5-B5D6EB6F6632}"/>
                </a:ext>
              </a:extLst>
            </p:cNvPr>
            <p:cNvSpPr/>
            <p:nvPr/>
          </p:nvSpPr>
          <p:spPr>
            <a:xfrm>
              <a:off x="6803077" y="2147150"/>
              <a:ext cx="2944368" cy="2173941"/>
            </a:xfrm>
            <a:prstGeom prst="roundRect">
              <a:avLst>
                <a:gd name="adj" fmla="val 4430"/>
              </a:avLst>
            </a:prstGeom>
            <a:solidFill>
              <a:srgbClr val="EAF6ED"/>
            </a:solidFill>
            <a:ln w="12700">
              <a:solidFill>
                <a:srgbClr val="168447"/>
              </a:solidFill>
              <a:prstDash val="solid"/>
            </a:ln>
            <a:effectLst/>
          </p:spPr>
          <p:txBody>
            <a:bodyPr/>
            <a:lstStyle/>
            <a:p>
              <a:endParaRPr lang="ja-JP" altLang="en-US">
                <a:latin typeface="BIZ UDゴシック" panose="020B0400000000000000" pitchFamily="49" charset="-128"/>
                <a:ea typeface="BIZ UDゴシック" panose="020B0400000000000000" pitchFamily="49" charset="-128"/>
              </a:endParaRPr>
            </a:p>
          </p:txBody>
        </p:sp>
        <p:grpSp>
          <p:nvGrpSpPr>
            <p:cNvPr id="94" name="グループ化 93">
              <a:extLst>
                <a:ext uri="{FF2B5EF4-FFF2-40B4-BE49-F238E27FC236}">
                  <a16:creationId xmlns:a16="http://schemas.microsoft.com/office/drawing/2014/main" id="{3423F69F-3EF0-2DAD-6158-BB1197FBD7E6}"/>
                </a:ext>
              </a:extLst>
            </p:cNvPr>
            <p:cNvGrpSpPr/>
            <p:nvPr/>
          </p:nvGrpSpPr>
          <p:grpSpPr>
            <a:xfrm>
              <a:off x="6914747" y="2368624"/>
              <a:ext cx="475488" cy="482625"/>
              <a:chOff x="6931152" y="2313432"/>
              <a:chExt cx="475488" cy="482625"/>
            </a:xfrm>
          </p:grpSpPr>
          <p:sp>
            <p:nvSpPr>
              <p:cNvPr id="79" name="Shape 19">
                <a:extLst>
                  <a:ext uri="{FF2B5EF4-FFF2-40B4-BE49-F238E27FC236}">
                    <a16:creationId xmlns:a16="http://schemas.microsoft.com/office/drawing/2014/main" id="{DBF46DAF-B43D-CF7A-FDB9-5D2020225028}"/>
                  </a:ext>
                </a:extLst>
              </p:cNvPr>
              <p:cNvSpPr/>
              <p:nvPr/>
            </p:nvSpPr>
            <p:spPr>
              <a:xfrm>
                <a:off x="6931152" y="2313432"/>
                <a:ext cx="475488" cy="475488"/>
              </a:xfrm>
              <a:prstGeom prst="ellipse">
                <a:avLst/>
              </a:prstGeom>
              <a:solidFill>
                <a:srgbClr val="168447"/>
              </a:solidFill>
              <a:ln w="12700">
                <a:solidFill>
                  <a:srgbClr val="168447"/>
                </a:solidFill>
                <a:prstDash val="solid"/>
              </a:ln>
            </p:spPr>
            <p:txBody>
              <a:bodyPr/>
              <a:lstStyle/>
              <a:p>
                <a:endParaRPr lang="ja-JP" altLang="en-US">
                  <a:latin typeface="BIZ UDゴシック" panose="020B0400000000000000" pitchFamily="49" charset="-128"/>
                  <a:ea typeface="BIZ UDゴシック" panose="020B0400000000000000" pitchFamily="49" charset="-128"/>
                </a:endParaRPr>
              </a:p>
            </p:txBody>
          </p:sp>
          <p:sp>
            <p:nvSpPr>
              <p:cNvPr id="81" name="Text 20">
                <a:extLst>
                  <a:ext uri="{FF2B5EF4-FFF2-40B4-BE49-F238E27FC236}">
                    <a16:creationId xmlns:a16="http://schemas.microsoft.com/office/drawing/2014/main" id="{748D2B65-9B85-1DA7-FFD5-95A9829739DA}"/>
                  </a:ext>
                </a:extLst>
              </p:cNvPr>
              <p:cNvSpPr/>
              <p:nvPr/>
            </p:nvSpPr>
            <p:spPr>
              <a:xfrm>
                <a:off x="6967581" y="2313432"/>
                <a:ext cx="410164" cy="482625"/>
              </a:xfrm>
              <a:prstGeom prst="rect">
                <a:avLst/>
              </a:prstGeom>
              <a:noFill/>
              <a:ln/>
            </p:spPr>
            <p:txBody>
              <a:bodyPr wrap="square" lIns="0" tIns="0" rIns="0" bIns="0" rtlCol="0" anchor="ctr">
                <a:normAutofit/>
              </a:bodyPr>
              <a:lstStyle/>
              <a:p>
                <a:pPr marL="0" indent="0" algn="ctr">
                  <a:buNone/>
                </a:pPr>
                <a:r>
                  <a:rPr lang="en-US" b="1" dirty="0">
                    <a:solidFill>
                      <a:srgbClr val="FFFFFF"/>
                    </a:solidFill>
                    <a:latin typeface="BIZ UDゴシック" panose="020B0400000000000000" pitchFamily="49" charset="-128"/>
                    <a:ea typeface="BIZ UDゴシック" panose="020B0400000000000000" pitchFamily="49" charset="-128"/>
                    <a:cs typeface="Yu Gothic" pitchFamily="34" charset="-120"/>
                  </a:rPr>
                  <a:t>￥</a:t>
                </a:r>
                <a:endParaRPr lang="en-US" dirty="0">
                  <a:latin typeface="BIZ UDゴシック" panose="020B0400000000000000" pitchFamily="49" charset="-128"/>
                  <a:ea typeface="BIZ UDゴシック" panose="020B0400000000000000" pitchFamily="49" charset="-128"/>
                </a:endParaRPr>
              </a:p>
            </p:txBody>
          </p:sp>
        </p:grpSp>
        <p:sp>
          <p:nvSpPr>
            <p:cNvPr id="83" name="Text 21">
              <a:extLst>
                <a:ext uri="{FF2B5EF4-FFF2-40B4-BE49-F238E27FC236}">
                  <a16:creationId xmlns:a16="http://schemas.microsoft.com/office/drawing/2014/main" id="{2F119D2A-D347-A756-AAB8-EBCBEFA8D819}"/>
                </a:ext>
              </a:extLst>
            </p:cNvPr>
            <p:cNvSpPr/>
            <p:nvPr/>
          </p:nvSpPr>
          <p:spPr>
            <a:xfrm>
              <a:off x="7523575" y="2433042"/>
              <a:ext cx="1947672" cy="329184"/>
            </a:xfrm>
            <a:prstGeom prst="rect">
              <a:avLst/>
            </a:prstGeom>
            <a:noFill/>
            <a:ln/>
          </p:spPr>
          <p:txBody>
            <a:bodyPr wrap="square" lIns="508" tIns="508" rIns="508" bIns="508" rtlCol="0" anchor="ctr">
              <a:normAutofit/>
            </a:bodyPr>
            <a:lstStyle/>
            <a:p>
              <a:pPr marL="0" indent="0" algn="l">
                <a:buNone/>
              </a:pPr>
              <a:r>
                <a:rPr lang="en-US" sz="1400" b="1" dirty="0">
                  <a:solidFill>
                    <a:srgbClr val="168447"/>
                  </a:solidFill>
                  <a:latin typeface="BIZ UDゴシック" panose="020B0400000000000000" pitchFamily="49" charset="-128"/>
                  <a:ea typeface="BIZ UDゴシック" panose="020B0400000000000000" pitchFamily="49" charset="-128"/>
                  <a:cs typeface="Yu Gothic" pitchFamily="34" charset="-120"/>
                </a:rPr>
                <a:t>補助率・上限額</a:t>
              </a:r>
              <a:endParaRPr lang="en-US" sz="1400" dirty="0">
                <a:latin typeface="BIZ UDゴシック" panose="020B0400000000000000" pitchFamily="49" charset="-128"/>
                <a:ea typeface="BIZ UDゴシック" panose="020B0400000000000000" pitchFamily="49" charset="-128"/>
              </a:endParaRPr>
            </a:p>
          </p:txBody>
        </p:sp>
        <p:sp>
          <p:nvSpPr>
            <p:cNvPr id="85" name="Text 22">
              <a:extLst>
                <a:ext uri="{FF2B5EF4-FFF2-40B4-BE49-F238E27FC236}">
                  <a16:creationId xmlns:a16="http://schemas.microsoft.com/office/drawing/2014/main" id="{68932148-1CA2-3B50-C55D-9149C3DFBC76}"/>
                </a:ext>
              </a:extLst>
            </p:cNvPr>
            <p:cNvSpPr/>
            <p:nvPr/>
          </p:nvSpPr>
          <p:spPr>
            <a:xfrm>
              <a:off x="6951176" y="3150065"/>
              <a:ext cx="2774293" cy="1079033"/>
            </a:xfrm>
            <a:prstGeom prst="rect">
              <a:avLst/>
            </a:prstGeom>
            <a:noFill/>
            <a:ln/>
          </p:spPr>
          <p:txBody>
            <a:bodyPr wrap="square" lIns="508" tIns="508" rIns="508" bIns="508" rtlCol="0" anchor="ctr">
              <a:normAutofit/>
            </a:bodyPr>
            <a:lstStyle/>
            <a:p>
              <a:pPr marL="0" indent="0">
                <a:lnSpc>
                  <a:spcPct val="120000"/>
                </a:lnSpc>
                <a:buNone/>
              </a:pPr>
              <a:r>
                <a:rPr lang="en-US" sz="1400" b="1" dirty="0" err="1">
                  <a:latin typeface="BIZ UDゴシック" panose="020B0400000000000000" pitchFamily="49" charset="-128"/>
                  <a:ea typeface="BIZ UDゴシック" panose="020B0400000000000000" pitchFamily="49" charset="-128"/>
                  <a:cs typeface="Yu Gothic" pitchFamily="34" charset="-120"/>
                </a:rPr>
                <a:t>補助対象経費の</a:t>
              </a:r>
              <a:endParaRPr lang="en-US" sz="1400" b="1" dirty="0">
                <a:latin typeface="BIZ UDゴシック" panose="020B0400000000000000" pitchFamily="49" charset="-128"/>
                <a:ea typeface="BIZ UDゴシック" panose="020B0400000000000000" pitchFamily="49" charset="-128"/>
                <a:cs typeface="Yu Gothic" pitchFamily="34" charset="-120"/>
              </a:endParaRPr>
            </a:p>
            <a:p>
              <a:pPr marL="0" indent="0">
                <a:lnSpc>
                  <a:spcPct val="120000"/>
                </a:lnSpc>
                <a:buNone/>
              </a:pPr>
              <a:r>
                <a:rPr lang="en-US" sz="1400" b="1" dirty="0">
                  <a:latin typeface="BIZ UDゴシック" panose="020B0400000000000000" pitchFamily="49" charset="-128"/>
                  <a:ea typeface="BIZ UDゴシック" panose="020B0400000000000000" pitchFamily="49" charset="-128"/>
                  <a:cs typeface="Yu Gothic" pitchFamily="34" charset="-120"/>
                </a:rPr>
                <a:t>4分の1</a:t>
              </a:r>
              <a:r>
                <a:rPr lang="ja-JP" altLang="en-US" sz="1400" b="1" dirty="0">
                  <a:latin typeface="BIZ UDゴシック" panose="020B0400000000000000" pitchFamily="49" charset="-128"/>
                  <a:ea typeface="BIZ UDゴシック" panose="020B0400000000000000" pitchFamily="49" charset="-128"/>
                  <a:cs typeface="Yu Gothic" pitchFamily="34" charset="-120"/>
                </a:rPr>
                <a:t>（</a:t>
              </a:r>
              <a:r>
                <a:rPr lang="en-US" sz="1400" b="1" dirty="0">
                  <a:latin typeface="BIZ UDゴシック" panose="020B0400000000000000" pitchFamily="49" charset="-128"/>
                  <a:ea typeface="BIZ UDゴシック" panose="020B0400000000000000" pitchFamily="49" charset="-128"/>
                  <a:cs typeface="Yu Gothic" pitchFamily="34" charset="-120"/>
                </a:rPr>
                <a:t>上限：200万円</a:t>
              </a:r>
              <a:r>
                <a:rPr lang="ja-JP" altLang="en-US" sz="1400" b="1" dirty="0">
                  <a:latin typeface="BIZ UDゴシック" panose="020B0400000000000000" pitchFamily="49" charset="-128"/>
                  <a:ea typeface="BIZ UDゴシック" panose="020B0400000000000000" pitchFamily="49" charset="-128"/>
                  <a:cs typeface="Yu Gothic" pitchFamily="34" charset="-120"/>
                </a:rPr>
                <a:t>）と</a:t>
              </a:r>
              <a:endParaRPr lang="en-US" altLang="ja-JP" sz="1400" b="1" dirty="0">
                <a:latin typeface="BIZ UDゴシック" panose="020B0400000000000000" pitchFamily="49" charset="-128"/>
                <a:ea typeface="BIZ UDゴシック" panose="020B0400000000000000" pitchFamily="49" charset="-128"/>
                <a:cs typeface="Yu Gothic" pitchFamily="34" charset="-120"/>
              </a:endParaRPr>
            </a:p>
            <a:p>
              <a:pPr marL="0" indent="0">
                <a:lnSpc>
                  <a:spcPct val="120000"/>
                </a:lnSpc>
                <a:buNone/>
              </a:pPr>
              <a:r>
                <a:rPr lang="ja-JP" altLang="en-US" sz="1400" b="1" dirty="0">
                  <a:latin typeface="BIZ UDゴシック" panose="020B0400000000000000" pitchFamily="49" charset="-128"/>
                  <a:ea typeface="BIZ UDゴシック" panose="020B0400000000000000" pitchFamily="49" charset="-128"/>
                  <a:cs typeface="Yu Gothic" pitchFamily="34" charset="-120"/>
                </a:rPr>
                <a:t>交付要綱に定める補助上限額の</a:t>
              </a:r>
              <a:endParaRPr lang="en-US" altLang="ja-JP" sz="1400" b="1" dirty="0">
                <a:latin typeface="BIZ UDゴシック" panose="020B0400000000000000" pitchFamily="49" charset="-128"/>
                <a:ea typeface="BIZ UDゴシック" panose="020B0400000000000000" pitchFamily="49" charset="-128"/>
                <a:cs typeface="Yu Gothic" pitchFamily="34" charset="-120"/>
              </a:endParaRPr>
            </a:p>
            <a:p>
              <a:pPr marL="0" indent="0">
                <a:lnSpc>
                  <a:spcPct val="120000"/>
                </a:lnSpc>
                <a:buNone/>
              </a:pPr>
              <a:r>
                <a:rPr lang="ja-JP" altLang="en-US" sz="1400" b="1" dirty="0">
                  <a:latin typeface="BIZ UDゴシック" panose="020B0400000000000000" pitchFamily="49" charset="-128"/>
                  <a:ea typeface="BIZ UDゴシック" panose="020B0400000000000000" pitchFamily="49" charset="-128"/>
                  <a:cs typeface="Yu Gothic" pitchFamily="34" charset="-120"/>
                </a:rPr>
                <a:t>いずれか低い額</a:t>
              </a:r>
              <a:endParaRPr lang="en-US" sz="1400" dirty="0">
                <a:latin typeface="BIZ UDゴシック" panose="020B0400000000000000" pitchFamily="49" charset="-128"/>
                <a:ea typeface="BIZ UDゴシック" panose="020B0400000000000000" pitchFamily="49" charset="-128"/>
              </a:endParaRPr>
            </a:p>
          </p:txBody>
        </p:sp>
        <p:sp>
          <p:nvSpPr>
            <p:cNvPr id="102" name="Shape 27">
              <a:extLst>
                <a:ext uri="{FF2B5EF4-FFF2-40B4-BE49-F238E27FC236}">
                  <a16:creationId xmlns:a16="http://schemas.microsoft.com/office/drawing/2014/main" id="{C452C312-2EF3-766D-BED6-2A5CF6C2FB0B}"/>
                </a:ext>
              </a:extLst>
            </p:cNvPr>
            <p:cNvSpPr/>
            <p:nvPr/>
          </p:nvSpPr>
          <p:spPr>
            <a:xfrm>
              <a:off x="6805365" y="2146789"/>
              <a:ext cx="2951196" cy="157778"/>
            </a:xfrm>
            <a:prstGeom prst="rect">
              <a:avLst/>
            </a:prstGeom>
            <a:solidFill>
              <a:srgbClr val="168447"/>
            </a:solidFill>
            <a:ln w="12700">
              <a:solidFill>
                <a:srgbClr val="168447"/>
              </a:solidFill>
              <a:prstDash val="solid"/>
            </a:ln>
          </p:spPr>
          <p:txBody>
            <a:bodyPr/>
            <a:lstStyle/>
            <a:p>
              <a:endParaRPr lang="ja-JP" altLang="en-US" dirty="0"/>
            </a:p>
          </p:txBody>
        </p:sp>
      </p:grpSp>
      <p:grpSp>
        <p:nvGrpSpPr>
          <p:cNvPr id="244" name="グループ化 243">
            <a:extLst>
              <a:ext uri="{FF2B5EF4-FFF2-40B4-BE49-F238E27FC236}">
                <a16:creationId xmlns:a16="http://schemas.microsoft.com/office/drawing/2014/main" id="{E70D76B5-509A-6827-9445-9F16B1DA64CE}"/>
              </a:ext>
            </a:extLst>
          </p:cNvPr>
          <p:cNvGrpSpPr/>
          <p:nvPr/>
        </p:nvGrpSpPr>
        <p:grpSpPr>
          <a:xfrm>
            <a:off x="149439" y="4593169"/>
            <a:ext cx="9598006" cy="621792"/>
            <a:chOff x="158555" y="4701169"/>
            <a:chExt cx="9490915" cy="621792"/>
          </a:xfrm>
        </p:grpSpPr>
        <p:sp>
          <p:nvSpPr>
            <p:cNvPr id="229" name="Shape 35">
              <a:extLst>
                <a:ext uri="{FF2B5EF4-FFF2-40B4-BE49-F238E27FC236}">
                  <a16:creationId xmlns:a16="http://schemas.microsoft.com/office/drawing/2014/main" id="{4B124CF2-4FFC-2BB4-4208-08FC93726437}"/>
                </a:ext>
              </a:extLst>
            </p:cNvPr>
            <p:cNvSpPr/>
            <p:nvPr/>
          </p:nvSpPr>
          <p:spPr>
            <a:xfrm>
              <a:off x="158555" y="4701169"/>
              <a:ext cx="9490915" cy="621792"/>
            </a:xfrm>
            <a:prstGeom prst="roundRect">
              <a:avLst>
                <a:gd name="adj" fmla="val 11765"/>
              </a:avLst>
            </a:prstGeom>
            <a:solidFill>
              <a:srgbClr val="EEF1F5"/>
            </a:solidFill>
            <a:ln w="12700">
              <a:solidFill>
                <a:srgbClr val="C7D2E0"/>
              </a:solidFill>
              <a:prstDash val="solid"/>
            </a:ln>
          </p:spPr>
          <p:txBody>
            <a:bodyPr/>
            <a:lstStyle/>
            <a:p>
              <a:endParaRPr lang="ja-JP" altLang="en-US"/>
            </a:p>
          </p:txBody>
        </p:sp>
        <p:sp>
          <p:nvSpPr>
            <p:cNvPr id="231" name="Shape 36">
              <a:extLst>
                <a:ext uri="{FF2B5EF4-FFF2-40B4-BE49-F238E27FC236}">
                  <a16:creationId xmlns:a16="http://schemas.microsoft.com/office/drawing/2014/main" id="{6C4C3917-7435-7DDA-18F1-B516D02BFE10}"/>
                </a:ext>
              </a:extLst>
            </p:cNvPr>
            <p:cNvSpPr/>
            <p:nvPr/>
          </p:nvSpPr>
          <p:spPr>
            <a:xfrm>
              <a:off x="243613" y="4743773"/>
              <a:ext cx="1030232" cy="526084"/>
            </a:xfrm>
            <a:prstGeom prst="roundRect">
              <a:avLst>
                <a:gd name="adj" fmla="val 25806"/>
              </a:avLst>
            </a:prstGeom>
            <a:solidFill>
              <a:srgbClr val="E87812"/>
            </a:solidFill>
            <a:ln w="12700">
              <a:solidFill>
                <a:srgbClr val="E87812"/>
              </a:solidFill>
              <a:prstDash val="solid"/>
            </a:ln>
          </p:spPr>
          <p:txBody>
            <a:bodyPr/>
            <a:lstStyle/>
            <a:p>
              <a:endParaRPr lang="ja-JP" altLang="en-US" dirty="0">
                <a:latin typeface="BIZ UDゴシック" panose="020B0400000000000000" pitchFamily="49" charset="-128"/>
                <a:ea typeface="BIZ UDゴシック" panose="020B0400000000000000" pitchFamily="49" charset="-128"/>
              </a:endParaRPr>
            </a:p>
          </p:txBody>
        </p:sp>
        <p:sp>
          <p:nvSpPr>
            <p:cNvPr id="233" name="Text 37">
              <a:extLst>
                <a:ext uri="{FF2B5EF4-FFF2-40B4-BE49-F238E27FC236}">
                  <a16:creationId xmlns:a16="http://schemas.microsoft.com/office/drawing/2014/main" id="{BA16D525-A1D4-66FB-2B39-547DB05FC4C9}"/>
                </a:ext>
              </a:extLst>
            </p:cNvPr>
            <p:cNvSpPr/>
            <p:nvPr/>
          </p:nvSpPr>
          <p:spPr>
            <a:xfrm>
              <a:off x="460014" y="4775201"/>
              <a:ext cx="597428" cy="420624"/>
            </a:xfrm>
            <a:prstGeom prst="rect">
              <a:avLst/>
            </a:prstGeom>
            <a:noFill/>
            <a:ln/>
          </p:spPr>
          <p:txBody>
            <a:bodyPr wrap="square" lIns="508" tIns="508" rIns="508" bIns="508" rtlCol="0" anchor="ctr">
              <a:normAutofit/>
            </a:bodyPr>
            <a:lstStyle/>
            <a:p>
              <a:pPr marL="0" indent="0" algn="ctr">
                <a:buNone/>
              </a:pPr>
              <a:r>
                <a:rPr lang="en-US" b="1" dirty="0">
                  <a:solidFill>
                    <a:srgbClr val="FFFFFF"/>
                  </a:solidFill>
                  <a:latin typeface="BIZ UDゴシック" panose="020B0400000000000000" pitchFamily="49" charset="-128"/>
                  <a:ea typeface="BIZ UDゴシック" panose="020B0400000000000000" pitchFamily="49" charset="-128"/>
                  <a:cs typeface="Yu Gothic" pitchFamily="34" charset="-120"/>
                </a:rPr>
                <a:t>重要</a:t>
              </a:r>
              <a:endParaRPr lang="en-US" dirty="0">
                <a:latin typeface="BIZ UDゴシック" panose="020B0400000000000000" pitchFamily="49" charset="-128"/>
                <a:ea typeface="BIZ UDゴシック" panose="020B0400000000000000" pitchFamily="49" charset="-128"/>
              </a:endParaRPr>
            </a:p>
          </p:txBody>
        </p:sp>
        <p:sp>
          <p:nvSpPr>
            <p:cNvPr id="235" name="Text 38">
              <a:extLst>
                <a:ext uri="{FF2B5EF4-FFF2-40B4-BE49-F238E27FC236}">
                  <a16:creationId xmlns:a16="http://schemas.microsoft.com/office/drawing/2014/main" id="{BD128981-180A-0787-1F89-8FE1CF57F93A}"/>
                </a:ext>
              </a:extLst>
            </p:cNvPr>
            <p:cNvSpPr/>
            <p:nvPr/>
          </p:nvSpPr>
          <p:spPr>
            <a:xfrm>
              <a:off x="1476776" y="4775201"/>
              <a:ext cx="5675717" cy="420624"/>
            </a:xfrm>
            <a:prstGeom prst="rect">
              <a:avLst/>
            </a:prstGeom>
            <a:noFill/>
            <a:ln/>
          </p:spPr>
          <p:txBody>
            <a:bodyPr wrap="square" lIns="508" tIns="508" rIns="508" bIns="508" rtlCol="0" anchor="ctr">
              <a:normAutofit/>
            </a:bodyPr>
            <a:lstStyle/>
            <a:p>
              <a:pPr marL="0" indent="0" algn="ctr">
                <a:buNone/>
              </a:pPr>
              <a:r>
                <a:rPr lang="en-US" sz="1600" b="1" dirty="0">
                  <a:solidFill>
                    <a:srgbClr val="0B2B62"/>
                  </a:solidFill>
                  <a:latin typeface="BIZ UDゴシック" panose="020B0400000000000000" pitchFamily="49" charset="-128"/>
                  <a:ea typeface="BIZ UDゴシック" panose="020B0400000000000000" pitchFamily="49" charset="-128"/>
                  <a:cs typeface="Yu Gothic" pitchFamily="34" charset="-120"/>
                </a:rPr>
                <a:t>大阪府補助金の交付を希望する場合は、事前登録が必要です。</a:t>
              </a:r>
              <a:endParaRPr lang="en-US" sz="1600" dirty="0">
                <a:latin typeface="BIZ UDゴシック" panose="020B0400000000000000" pitchFamily="49" charset="-128"/>
                <a:ea typeface="BIZ UDゴシック" panose="020B0400000000000000" pitchFamily="49" charset="-128"/>
              </a:endParaRPr>
            </a:p>
          </p:txBody>
        </p:sp>
      </p:grpSp>
      <p:grpSp>
        <p:nvGrpSpPr>
          <p:cNvPr id="2" name="グループ化 1">
            <a:extLst>
              <a:ext uri="{FF2B5EF4-FFF2-40B4-BE49-F238E27FC236}">
                <a16:creationId xmlns:a16="http://schemas.microsoft.com/office/drawing/2014/main" id="{5D2DF7A7-7711-2992-1023-4D0AF2A20FD9}"/>
              </a:ext>
            </a:extLst>
          </p:cNvPr>
          <p:cNvGrpSpPr/>
          <p:nvPr/>
        </p:nvGrpSpPr>
        <p:grpSpPr>
          <a:xfrm>
            <a:off x="192148" y="5896045"/>
            <a:ext cx="9564413" cy="438912"/>
            <a:chOff x="192148" y="5896045"/>
            <a:chExt cx="9564413" cy="438912"/>
          </a:xfrm>
        </p:grpSpPr>
        <p:sp>
          <p:nvSpPr>
            <p:cNvPr id="237" name="Shape 39">
              <a:extLst>
                <a:ext uri="{FF2B5EF4-FFF2-40B4-BE49-F238E27FC236}">
                  <a16:creationId xmlns:a16="http://schemas.microsoft.com/office/drawing/2014/main" id="{C0C84676-60FA-4065-73A3-F48B34E4B8BF}"/>
                </a:ext>
              </a:extLst>
            </p:cNvPr>
            <p:cNvSpPr/>
            <p:nvPr/>
          </p:nvSpPr>
          <p:spPr>
            <a:xfrm>
              <a:off x="192148" y="5896045"/>
              <a:ext cx="9564413" cy="438912"/>
            </a:xfrm>
            <a:prstGeom prst="roundRect">
              <a:avLst>
                <a:gd name="adj" fmla="val 16667"/>
              </a:avLst>
            </a:prstGeom>
            <a:solidFill>
              <a:srgbClr val="FFFFFF"/>
            </a:solidFill>
            <a:ln w="12700">
              <a:solidFill>
                <a:srgbClr val="0070A8"/>
              </a:solidFill>
              <a:prstDash val="solid"/>
            </a:ln>
          </p:spPr>
          <p:txBody>
            <a:bodyPr/>
            <a:lstStyle/>
            <a:p>
              <a:endParaRPr lang="ja-JP" altLang="en-US" sz="2800"/>
            </a:p>
          </p:txBody>
        </p:sp>
        <p:sp>
          <p:nvSpPr>
            <p:cNvPr id="239" name="Text 40">
              <a:extLst>
                <a:ext uri="{FF2B5EF4-FFF2-40B4-BE49-F238E27FC236}">
                  <a16:creationId xmlns:a16="http://schemas.microsoft.com/office/drawing/2014/main" id="{49F2405B-FEAB-55EE-5693-6A1B101CA061}"/>
                </a:ext>
              </a:extLst>
            </p:cNvPr>
            <p:cNvSpPr/>
            <p:nvPr/>
          </p:nvSpPr>
          <p:spPr>
            <a:xfrm>
              <a:off x="300955" y="5969197"/>
              <a:ext cx="751651" cy="256032"/>
            </a:xfrm>
            <a:prstGeom prst="rect">
              <a:avLst/>
            </a:prstGeom>
            <a:noFill/>
            <a:ln/>
          </p:spPr>
          <p:txBody>
            <a:bodyPr wrap="square" lIns="508" tIns="508" rIns="508" bIns="508" rtlCol="0" anchor="ctr">
              <a:normAutofit/>
            </a:bodyPr>
            <a:lstStyle/>
            <a:p>
              <a:pPr marL="0" indent="0" algn="ctr">
                <a:buNone/>
              </a:pPr>
              <a:r>
                <a:rPr lang="en-US" sz="1100" b="1" dirty="0">
                  <a:solidFill>
                    <a:srgbClr val="0070A8"/>
                  </a:solidFill>
                  <a:latin typeface="BIZ UDゴシック" panose="020B0400000000000000" pitchFamily="49" charset="-128"/>
                  <a:ea typeface="BIZ UDゴシック" panose="020B0400000000000000" pitchFamily="49" charset="-128"/>
                  <a:cs typeface="Yu Gothic" pitchFamily="34" charset="-120"/>
                </a:rPr>
                <a:t>次ページ</a:t>
              </a:r>
              <a:endParaRPr lang="en-US" sz="1100" dirty="0">
                <a:latin typeface="BIZ UDゴシック" panose="020B0400000000000000" pitchFamily="49" charset="-128"/>
                <a:ea typeface="BIZ UDゴシック" panose="020B0400000000000000" pitchFamily="49" charset="-128"/>
              </a:endParaRPr>
            </a:p>
          </p:txBody>
        </p:sp>
        <p:sp>
          <p:nvSpPr>
            <p:cNvPr id="241" name="Shape 41">
              <a:extLst>
                <a:ext uri="{FF2B5EF4-FFF2-40B4-BE49-F238E27FC236}">
                  <a16:creationId xmlns:a16="http://schemas.microsoft.com/office/drawing/2014/main" id="{AA3B1D11-E9A2-B307-5869-496B4620D44F}"/>
                </a:ext>
              </a:extLst>
            </p:cNvPr>
            <p:cNvSpPr/>
            <p:nvPr/>
          </p:nvSpPr>
          <p:spPr>
            <a:xfrm>
              <a:off x="1161412" y="5969197"/>
              <a:ext cx="318006" cy="274320"/>
            </a:xfrm>
            <a:prstGeom prst="chevron">
              <a:avLst/>
            </a:prstGeom>
            <a:solidFill>
              <a:srgbClr val="0070A8"/>
            </a:solidFill>
            <a:ln w="12700">
              <a:solidFill>
                <a:srgbClr val="0070A8"/>
              </a:solidFill>
              <a:prstDash val="solid"/>
            </a:ln>
          </p:spPr>
          <p:txBody>
            <a:bodyPr/>
            <a:lstStyle/>
            <a:p>
              <a:endParaRPr lang="ja-JP" altLang="en-US" sz="2800"/>
            </a:p>
          </p:txBody>
        </p:sp>
        <p:sp>
          <p:nvSpPr>
            <p:cNvPr id="243" name="Text 42">
              <a:extLst>
                <a:ext uri="{FF2B5EF4-FFF2-40B4-BE49-F238E27FC236}">
                  <a16:creationId xmlns:a16="http://schemas.microsoft.com/office/drawing/2014/main" id="{8FCB6D20-47FF-7B51-F57D-9A492212FF9E}"/>
                </a:ext>
              </a:extLst>
            </p:cNvPr>
            <p:cNvSpPr/>
            <p:nvPr/>
          </p:nvSpPr>
          <p:spPr>
            <a:xfrm>
              <a:off x="1460600" y="5960547"/>
              <a:ext cx="7612876" cy="329184"/>
            </a:xfrm>
            <a:prstGeom prst="rect">
              <a:avLst/>
            </a:prstGeom>
            <a:noFill/>
            <a:ln/>
          </p:spPr>
          <p:txBody>
            <a:bodyPr wrap="square" lIns="508" tIns="508" rIns="508" bIns="508" rtlCol="0" anchor="ctr">
              <a:normAutofit/>
            </a:bodyPr>
            <a:lstStyle/>
            <a:p>
              <a:pPr marL="0" indent="0" algn="ctr">
                <a:buNone/>
              </a:pPr>
              <a:r>
                <a:rPr lang="en-US" b="1" dirty="0" err="1">
                  <a:solidFill>
                    <a:srgbClr val="0070A8"/>
                  </a:solidFill>
                  <a:latin typeface="BIZ UDゴシック" panose="020B0400000000000000" pitchFamily="49" charset="-128"/>
                  <a:ea typeface="BIZ UDゴシック" panose="020B0400000000000000" pitchFamily="49" charset="-128"/>
                  <a:cs typeface="Yu Gothic" pitchFamily="34" charset="-120"/>
                </a:rPr>
                <a:t>入力前に準備するもの</a:t>
              </a:r>
              <a:endParaRPr lang="en-US" dirty="0">
                <a:latin typeface="BIZ UDゴシック" panose="020B0400000000000000" pitchFamily="49" charset="-128"/>
                <a:ea typeface="BIZ UDゴシック" panose="020B0400000000000000" pitchFamily="49" charset="-128"/>
              </a:endParaRPr>
            </a:p>
          </p:txBody>
        </p:sp>
      </p:grpSp>
    </p:spTree>
    <p:extLst>
      <p:ext uri="{BB962C8B-B14F-4D97-AF65-F5344CB8AC3E}">
        <p14:creationId xmlns:p14="http://schemas.microsoft.com/office/powerpoint/2010/main" val="2491802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6D924EC-9A4F-F839-8F1B-CB07E9562702}"/>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10E1749C-E0B7-BC65-F287-E89647D0D5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77EB42C3-F121-F3E6-F0D0-B3F3D214D3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2BB63CC5-05FC-6371-B563-20BEFDF6A0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D2C9CA5E-C9B9-E171-2B1E-8E3F39F776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B39A8205-AA7C-D428-11FC-B4EB6D1A8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F7A80484-629B-DB05-6BD6-4B83E83B33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CD8DFAC9-B589-F449-32E0-BC73C2E795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59" name="グループ化 58">
            <a:extLst>
              <a:ext uri="{FF2B5EF4-FFF2-40B4-BE49-F238E27FC236}">
                <a16:creationId xmlns:a16="http://schemas.microsoft.com/office/drawing/2014/main" id="{7103BA09-13D3-79C7-1498-00D0A9C63647}"/>
              </a:ext>
            </a:extLst>
          </p:cNvPr>
          <p:cNvGrpSpPr>
            <a:grpSpLocks noChangeAspect="1"/>
          </p:cNvGrpSpPr>
          <p:nvPr/>
        </p:nvGrpSpPr>
        <p:grpSpPr>
          <a:xfrm>
            <a:off x="3751244" y="1364339"/>
            <a:ext cx="3069520" cy="4575824"/>
            <a:chOff x="1359858" y="3513"/>
            <a:chExt cx="3771503" cy="5622291"/>
          </a:xfrm>
        </p:grpSpPr>
        <p:pic>
          <p:nvPicPr>
            <p:cNvPr id="60" name="図 59">
              <a:extLst>
                <a:ext uri="{FF2B5EF4-FFF2-40B4-BE49-F238E27FC236}">
                  <a16:creationId xmlns:a16="http://schemas.microsoft.com/office/drawing/2014/main" id="{FEB1877A-AC0B-2C88-6D09-6E1C9541A77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359858" y="3513"/>
              <a:ext cx="3682659" cy="3510828"/>
            </a:xfrm>
            <a:prstGeom prst="rect">
              <a:avLst/>
            </a:prstGeom>
          </p:spPr>
        </p:pic>
        <p:pic>
          <p:nvPicPr>
            <p:cNvPr id="61" name="図 60">
              <a:extLst>
                <a:ext uri="{FF2B5EF4-FFF2-40B4-BE49-F238E27FC236}">
                  <a16:creationId xmlns:a16="http://schemas.microsoft.com/office/drawing/2014/main" id="{6C311D88-E252-75DD-BA4F-2F4EFC02B90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448702" y="2942439"/>
              <a:ext cx="3682659" cy="2683365"/>
            </a:xfrm>
            <a:prstGeom prst="rect">
              <a:avLst/>
            </a:prstGeom>
          </p:spPr>
        </p:pic>
      </p:grpSp>
      <p:sp>
        <p:nvSpPr>
          <p:cNvPr id="2" name="Shape 1"/>
          <p:cNvSpPr/>
          <p:nvPr/>
        </p:nvSpPr>
        <p:spPr>
          <a:xfrm>
            <a:off x="146868" y="216006"/>
            <a:ext cx="1062029" cy="279008"/>
          </a:xfrm>
          <a:prstGeom prst="roundRect">
            <a:avLst>
              <a:gd name="adj" fmla="val 25806"/>
            </a:avLst>
          </a:prstGeom>
          <a:solidFill>
            <a:srgbClr val="0070A8"/>
          </a:solidFill>
          <a:ln w="12700">
            <a:solidFill>
              <a:srgbClr val="0070A8"/>
            </a:solidFill>
            <a:prstDash val="solid"/>
          </a:ln>
        </p:spPr>
        <p:txBody>
          <a:bodyPr/>
          <a:lstStyle/>
          <a:p>
            <a:endParaRPr lang="ja-JP" altLang="en-US" sz="1772">
              <a:latin typeface="BIZ UDゴシック" panose="020B0400000000000000" pitchFamily="49" charset="-128"/>
              <a:ea typeface="BIZ UDゴシック" panose="020B0400000000000000" pitchFamily="49" charset="-128"/>
            </a:endParaRPr>
          </a:p>
        </p:txBody>
      </p:sp>
      <p:sp>
        <p:nvSpPr>
          <p:cNvPr id="6" name="Text 2"/>
          <p:cNvSpPr/>
          <p:nvPr/>
        </p:nvSpPr>
        <p:spPr>
          <a:xfrm>
            <a:off x="146868" y="216006"/>
            <a:ext cx="1062029" cy="279008"/>
          </a:xfrm>
          <a:prstGeom prst="rect">
            <a:avLst/>
          </a:prstGeom>
          <a:noFill/>
          <a:ln/>
        </p:spPr>
        <p:txBody>
          <a:bodyPr wrap="square" lIns="500" tIns="500" rIns="500" bIns="500" rtlCol="0" anchor="ctr">
            <a:normAutofit/>
          </a:bodyPr>
          <a:lstStyle/>
          <a:p>
            <a:pPr algn="ctr"/>
            <a:r>
              <a:rPr lang="en-US" sz="984" b="1" dirty="0">
                <a:solidFill>
                  <a:srgbClr val="FFFFFF"/>
                </a:solidFill>
                <a:latin typeface="BIZ UDゴシック" panose="020B0400000000000000" pitchFamily="49" charset="-128"/>
                <a:ea typeface="BIZ UDゴシック" panose="020B0400000000000000" pitchFamily="49" charset="-128"/>
                <a:cs typeface="Yu Gothic" pitchFamily="34" charset="-120"/>
              </a:rPr>
              <a:t>作成方法 1/2</a:t>
            </a:r>
            <a:endParaRPr lang="en-US" sz="984" dirty="0">
              <a:latin typeface="BIZ UDゴシック" panose="020B0400000000000000" pitchFamily="49" charset="-128"/>
              <a:ea typeface="BIZ UDゴシック" panose="020B0400000000000000" pitchFamily="49" charset="-128"/>
            </a:endParaRPr>
          </a:p>
        </p:txBody>
      </p:sp>
      <p:sp>
        <p:nvSpPr>
          <p:cNvPr id="8" name="Text 3"/>
          <p:cNvSpPr/>
          <p:nvPr/>
        </p:nvSpPr>
        <p:spPr>
          <a:xfrm>
            <a:off x="1496905" y="99002"/>
            <a:ext cx="6502165" cy="441012"/>
          </a:xfrm>
          <a:prstGeom prst="rect">
            <a:avLst/>
          </a:prstGeom>
          <a:noFill/>
          <a:ln/>
        </p:spPr>
        <p:txBody>
          <a:bodyPr wrap="square" lIns="500" tIns="500" rIns="500" bIns="500" rtlCol="0" anchor="ctr">
            <a:normAutofit/>
          </a:bodyPr>
          <a:lstStyle/>
          <a:p>
            <a:r>
              <a:rPr lang="en-US" sz="1969" b="1" dirty="0" err="1">
                <a:solidFill>
                  <a:srgbClr val="0B2B62"/>
                </a:solidFill>
                <a:latin typeface="BIZ UDゴシック" panose="020B0400000000000000" pitchFamily="49" charset="-128"/>
                <a:ea typeface="BIZ UDゴシック" panose="020B0400000000000000" pitchFamily="49" charset="-128"/>
                <a:cs typeface="Yu Gothic" pitchFamily="34" charset="-120"/>
              </a:rPr>
              <a:t>国の</a:t>
            </a:r>
            <a:r>
              <a:rPr lang="ja-JP" altLang="en-US" sz="1969" b="1" dirty="0">
                <a:solidFill>
                  <a:srgbClr val="0B2B62"/>
                </a:solidFill>
                <a:latin typeface="BIZ UDゴシック" panose="020B0400000000000000" pitchFamily="49" charset="-128"/>
                <a:ea typeface="BIZ UDゴシック" panose="020B0400000000000000" pitchFamily="49" charset="-128"/>
                <a:cs typeface="Yu Gothic" pitchFamily="34" charset="-120"/>
              </a:rPr>
              <a:t>「業務改善助成金」の</a:t>
            </a:r>
            <a:r>
              <a:rPr lang="en-US" sz="1969" b="1" dirty="0">
                <a:solidFill>
                  <a:srgbClr val="0B2B62"/>
                </a:solidFill>
                <a:latin typeface="BIZ UDゴシック" panose="020B0400000000000000" pitchFamily="49" charset="-128"/>
                <a:ea typeface="BIZ UDゴシック" panose="020B0400000000000000" pitchFamily="49" charset="-128"/>
                <a:cs typeface="Yu Gothic" pitchFamily="34" charset="-120"/>
              </a:rPr>
              <a:t>申請書類から様式1へ転記</a:t>
            </a:r>
            <a:endParaRPr lang="en-US" sz="1969" dirty="0">
              <a:latin typeface="BIZ UDゴシック" panose="020B0400000000000000" pitchFamily="49" charset="-128"/>
              <a:ea typeface="BIZ UDゴシック" panose="020B0400000000000000" pitchFamily="49" charset="-128"/>
            </a:endParaRPr>
          </a:p>
        </p:txBody>
      </p:sp>
      <p:grpSp>
        <p:nvGrpSpPr>
          <p:cNvPr id="56" name="グループ化 55">
            <a:extLst>
              <a:ext uri="{FF2B5EF4-FFF2-40B4-BE49-F238E27FC236}">
                <a16:creationId xmlns:a16="http://schemas.microsoft.com/office/drawing/2014/main" id="{FC0AF0AD-4AA2-FA64-C20A-D93B950A2670}"/>
              </a:ext>
            </a:extLst>
          </p:cNvPr>
          <p:cNvGrpSpPr/>
          <p:nvPr/>
        </p:nvGrpSpPr>
        <p:grpSpPr>
          <a:xfrm>
            <a:off x="146868" y="529183"/>
            <a:ext cx="9583615" cy="375191"/>
            <a:chOff x="114051" y="680180"/>
            <a:chExt cx="9583615" cy="375191"/>
          </a:xfrm>
        </p:grpSpPr>
        <p:sp>
          <p:nvSpPr>
            <p:cNvPr id="13" name="Shape 5"/>
            <p:cNvSpPr/>
            <p:nvPr/>
          </p:nvSpPr>
          <p:spPr>
            <a:xfrm>
              <a:off x="114051" y="680180"/>
              <a:ext cx="9583615" cy="375191"/>
            </a:xfrm>
            <a:prstGeom prst="roundRect">
              <a:avLst>
                <a:gd name="adj" fmla="val 14545"/>
              </a:avLst>
            </a:prstGeom>
            <a:solidFill>
              <a:srgbClr val="E3F2FD"/>
            </a:solidFill>
            <a:ln w="12700">
              <a:solidFill>
                <a:srgbClr val="1565C0"/>
              </a:solidFill>
              <a:prstDash val="solid"/>
            </a:ln>
          </p:spPr>
          <p:txBody>
            <a:bodyPr/>
            <a:lstStyle/>
            <a:p>
              <a:endParaRPr lang="ja-JP" altLang="en-US" sz="1772">
                <a:latin typeface="BIZ UDゴシック" panose="020B0400000000000000" pitchFamily="49" charset="-128"/>
                <a:ea typeface="BIZ UDゴシック" panose="020B0400000000000000" pitchFamily="49" charset="-128"/>
              </a:endParaRPr>
            </a:p>
          </p:txBody>
        </p:sp>
        <p:sp>
          <p:nvSpPr>
            <p:cNvPr id="25" name="Text 6"/>
            <p:cNvSpPr/>
            <p:nvPr/>
          </p:nvSpPr>
          <p:spPr>
            <a:xfrm>
              <a:off x="575113" y="690769"/>
              <a:ext cx="8640236" cy="306008"/>
            </a:xfrm>
            <a:prstGeom prst="rect">
              <a:avLst/>
            </a:prstGeom>
            <a:noFill/>
            <a:ln/>
          </p:spPr>
          <p:txBody>
            <a:bodyPr wrap="square" lIns="500" tIns="500" rIns="500" bIns="500" rtlCol="0" anchor="ctr">
              <a:normAutofit/>
            </a:bodyPr>
            <a:lstStyle/>
            <a:p>
              <a:pPr algn="ctr"/>
              <a:r>
                <a:rPr lang="en-US" altLang="ja-JP" sz="1400" b="1" dirty="0">
                  <a:solidFill>
                    <a:srgbClr val="0B2B62"/>
                  </a:solidFill>
                  <a:latin typeface="BIZ UDゴシック" panose="020B0400000000000000" pitchFamily="49" charset="-128"/>
                  <a:ea typeface="BIZ UDゴシック" panose="020B0400000000000000" pitchFamily="49" charset="-128"/>
                  <a:cs typeface="Yu Gothic" pitchFamily="34" charset="-120"/>
                </a:rPr>
                <a:t>青＝㋐　</a:t>
              </a:r>
              <a:r>
                <a:rPr lang="ja-JP" altLang="en-US" sz="1400" b="1" dirty="0">
                  <a:solidFill>
                    <a:srgbClr val="0B2B62"/>
                  </a:solidFill>
                  <a:latin typeface="BIZ UDゴシック" panose="020B0400000000000000" pitchFamily="49" charset="-128"/>
                  <a:ea typeface="BIZ UDゴシック" panose="020B0400000000000000" pitchFamily="49" charset="-128"/>
                  <a:cs typeface="Yu Gothic" pitchFamily="34" charset="-120"/>
                </a:rPr>
                <a:t>緑</a:t>
              </a:r>
              <a:r>
                <a:rPr lang="en-US" altLang="ja-JP" sz="1400" b="1" dirty="0">
                  <a:solidFill>
                    <a:srgbClr val="0B2B62"/>
                  </a:solidFill>
                  <a:latin typeface="BIZ UDゴシック" panose="020B0400000000000000" pitchFamily="49" charset="-128"/>
                  <a:ea typeface="BIZ UDゴシック" panose="020B0400000000000000" pitchFamily="49" charset="-128"/>
                  <a:cs typeface="Yu Gothic" pitchFamily="34" charset="-120"/>
                </a:rPr>
                <a:t>＝㋑　</a:t>
              </a:r>
              <a:r>
                <a:rPr lang="ja-JP" altLang="en-US" sz="1400" b="1" dirty="0">
                  <a:solidFill>
                    <a:srgbClr val="0B2B62"/>
                  </a:solidFill>
                  <a:latin typeface="BIZ UDゴシック" panose="020B0400000000000000" pitchFamily="49" charset="-128"/>
                  <a:ea typeface="BIZ UDゴシック" panose="020B0400000000000000" pitchFamily="49" charset="-128"/>
                  <a:cs typeface="Yu Gothic" pitchFamily="34" charset="-120"/>
                </a:rPr>
                <a:t>赤</a:t>
              </a:r>
              <a:r>
                <a:rPr lang="en-US" altLang="ja-JP" sz="1400" b="1" dirty="0">
                  <a:solidFill>
                    <a:srgbClr val="0B2B62"/>
                  </a:solidFill>
                  <a:latin typeface="BIZ UDゴシック" panose="020B0400000000000000" pitchFamily="49" charset="-128"/>
                  <a:ea typeface="BIZ UDゴシック" panose="020B0400000000000000" pitchFamily="49" charset="-128"/>
                  <a:cs typeface="Yu Gothic" pitchFamily="34" charset="-120"/>
                </a:rPr>
                <a:t>＝㋒</a:t>
              </a:r>
              <a:r>
                <a:rPr lang="ja-JP" altLang="en-US" sz="1400" b="1" dirty="0">
                  <a:solidFill>
                    <a:srgbClr val="0B2B62"/>
                  </a:solidFill>
                  <a:latin typeface="BIZ UDゴシック" panose="020B0400000000000000" pitchFamily="49" charset="-128"/>
                  <a:ea typeface="BIZ UDゴシック" panose="020B0400000000000000" pitchFamily="49" charset="-128"/>
                  <a:cs typeface="Yu Gothic" pitchFamily="34" charset="-120"/>
                </a:rPr>
                <a:t>など</a:t>
              </a:r>
              <a:r>
                <a:rPr lang="en-US" altLang="ja-JP" sz="1400" dirty="0" err="1">
                  <a:solidFill>
                    <a:srgbClr val="002060"/>
                  </a:solidFill>
                  <a:latin typeface="BIZ UDゴシック" panose="020B0400000000000000" pitchFamily="49" charset="-128"/>
                  <a:ea typeface="BIZ UDゴシック" panose="020B0400000000000000" pitchFamily="49" charset="-128"/>
                  <a:cs typeface="Yu Gothic" pitchFamily="34" charset="-120"/>
                </a:rPr>
                <a:t>色と記号の両方で確認できます</a:t>
              </a:r>
              <a:endParaRPr lang="en-US" altLang="ja-JP" sz="1400" dirty="0">
                <a:solidFill>
                  <a:srgbClr val="002060"/>
                </a:solidFill>
                <a:latin typeface="BIZ UDゴシック" panose="020B0400000000000000" pitchFamily="49" charset="-128"/>
                <a:ea typeface="BIZ UDゴシック" panose="020B0400000000000000" pitchFamily="49" charset="-128"/>
              </a:endParaRPr>
            </a:p>
          </p:txBody>
        </p:sp>
      </p:grpSp>
      <p:sp>
        <p:nvSpPr>
          <p:cNvPr id="27" name="Shape 20"/>
          <p:cNvSpPr/>
          <p:nvPr/>
        </p:nvSpPr>
        <p:spPr>
          <a:xfrm>
            <a:off x="3670443" y="970195"/>
            <a:ext cx="3335919" cy="5129018"/>
          </a:xfrm>
          <a:prstGeom prst="roundRect">
            <a:avLst>
              <a:gd name="adj" fmla="val 2606"/>
            </a:avLst>
          </a:prstGeom>
          <a:noFill/>
          <a:ln w="57150">
            <a:solidFill>
              <a:schemeClr val="tx1"/>
            </a:solidFill>
            <a:prstDash val="solid"/>
          </a:ln>
          <a:effectLst/>
        </p:spPr>
        <p:txBody>
          <a:bodyPr/>
          <a:lstStyle/>
          <a:p>
            <a:endParaRPr lang="ja-JP" altLang="en-US" sz="1772">
              <a:latin typeface="BIZ UDゴシック" panose="020B0400000000000000" pitchFamily="49" charset="-128"/>
              <a:ea typeface="BIZ UDゴシック" panose="020B0400000000000000" pitchFamily="49" charset="-128"/>
            </a:endParaRPr>
          </a:p>
        </p:txBody>
      </p:sp>
      <p:sp>
        <p:nvSpPr>
          <p:cNvPr id="28" name="Text 21"/>
          <p:cNvSpPr/>
          <p:nvPr/>
        </p:nvSpPr>
        <p:spPr>
          <a:xfrm>
            <a:off x="4098352" y="1000935"/>
            <a:ext cx="2619072" cy="225006"/>
          </a:xfrm>
          <a:prstGeom prst="rect">
            <a:avLst/>
          </a:prstGeom>
          <a:noFill/>
          <a:ln/>
        </p:spPr>
        <p:txBody>
          <a:bodyPr wrap="square" lIns="500" tIns="500" rIns="500" bIns="500" rtlCol="0" anchor="ctr">
            <a:normAutofit/>
          </a:bodyPr>
          <a:lstStyle/>
          <a:p>
            <a:pPr algn="ctr"/>
            <a:r>
              <a:rPr lang="en-US" sz="1400" b="1" dirty="0">
                <a:latin typeface="BIZ UDゴシック" panose="020B0400000000000000" pitchFamily="49" charset="-128"/>
                <a:ea typeface="BIZ UDゴシック" panose="020B0400000000000000" pitchFamily="49" charset="-128"/>
                <a:cs typeface="Yu Gothic" pitchFamily="34" charset="-120"/>
              </a:rPr>
              <a:t>大阪府：様式1（</a:t>
            </a:r>
            <a:r>
              <a:rPr lang="ja-JP" altLang="en-US" sz="1400" b="1" dirty="0">
                <a:latin typeface="BIZ UDゴシック" panose="020B0400000000000000" pitchFamily="49" charset="-128"/>
                <a:ea typeface="BIZ UDゴシック" panose="020B0400000000000000" pitchFamily="49" charset="-128"/>
                <a:cs typeface="Yu Gothic" pitchFamily="34" charset="-120"/>
              </a:rPr>
              <a:t>作成する書類</a:t>
            </a:r>
            <a:r>
              <a:rPr lang="en-US" sz="1400" b="1" dirty="0">
                <a:latin typeface="BIZ UDゴシック" panose="020B0400000000000000" pitchFamily="49" charset="-128"/>
                <a:ea typeface="BIZ UDゴシック" panose="020B0400000000000000" pitchFamily="49" charset="-128"/>
                <a:cs typeface="Yu Gothic" pitchFamily="34" charset="-120"/>
              </a:rPr>
              <a:t>）</a:t>
            </a:r>
            <a:endParaRPr lang="en-US" sz="1400" dirty="0">
              <a:latin typeface="BIZ UDゴシック" panose="020B0400000000000000" pitchFamily="49" charset="-128"/>
              <a:ea typeface="BIZ UDゴシック" panose="020B0400000000000000" pitchFamily="49" charset="-128"/>
            </a:endParaRPr>
          </a:p>
        </p:txBody>
      </p:sp>
      <p:grpSp>
        <p:nvGrpSpPr>
          <p:cNvPr id="72" name="グループ化 71">
            <a:extLst>
              <a:ext uri="{FF2B5EF4-FFF2-40B4-BE49-F238E27FC236}">
                <a16:creationId xmlns:a16="http://schemas.microsoft.com/office/drawing/2014/main" id="{5B0D032C-7DAE-1296-98D5-E00E5653B8BA}"/>
              </a:ext>
            </a:extLst>
          </p:cNvPr>
          <p:cNvGrpSpPr/>
          <p:nvPr/>
        </p:nvGrpSpPr>
        <p:grpSpPr>
          <a:xfrm>
            <a:off x="5110558" y="4294222"/>
            <a:ext cx="378010" cy="378010"/>
            <a:chOff x="4115977" y="1962054"/>
            <a:chExt cx="378010" cy="378010"/>
          </a:xfrm>
        </p:grpSpPr>
        <p:sp>
          <p:nvSpPr>
            <p:cNvPr id="29" name="Shape 22"/>
            <p:cNvSpPr/>
            <p:nvPr/>
          </p:nvSpPr>
          <p:spPr>
            <a:xfrm>
              <a:off x="4115977" y="1962054"/>
              <a:ext cx="378010" cy="378010"/>
            </a:xfrm>
            <a:prstGeom prst="ellipse">
              <a:avLst/>
            </a:prstGeom>
            <a:solidFill>
              <a:srgbClr val="1565C0"/>
            </a:solidFill>
            <a:ln w="12700">
              <a:solidFill>
                <a:srgbClr val="1261A0"/>
              </a:solidFill>
              <a:prstDash val="solid"/>
            </a:ln>
          </p:spPr>
          <p:txBody>
            <a:bodyPr/>
            <a:lstStyle/>
            <a:p>
              <a:endParaRPr lang="ja-JP" altLang="en-US" sz="1772">
                <a:latin typeface="BIZ UDゴシック" panose="020B0400000000000000" pitchFamily="49" charset="-128"/>
                <a:ea typeface="BIZ UDゴシック" panose="020B0400000000000000" pitchFamily="49" charset="-128"/>
              </a:endParaRPr>
            </a:p>
          </p:txBody>
        </p:sp>
        <p:sp>
          <p:nvSpPr>
            <p:cNvPr id="31" name="Text 23"/>
            <p:cNvSpPr/>
            <p:nvPr/>
          </p:nvSpPr>
          <p:spPr>
            <a:xfrm>
              <a:off x="4115977" y="1962054"/>
              <a:ext cx="378010" cy="378010"/>
            </a:xfrm>
            <a:prstGeom prst="rect">
              <a:avLst/>
            </a:prstGeom>
            <a:noFill/>
            <a:ln/>
          </p:spPr>
          <p:txBody>
            <a:bodyPr wrap="square" lIns="0" tIns="0" rIns="0" bIns="0" rtlCol="0" anchor="ctr">
              <a:normAutofit/>
            </a:bodyPr>
            <a:lstStyle/>
            <a:p>
              <a:pPr algn="ctr"/>
              <a:r>
                <a:rPr lang="en-US" sz="1181" b="1" dirty="0">
                  <a:solidFill>
                    <a:srgbClr val="FFFFFF"/>
                  </a:solidFill>
                  <a:latin typeface="BIZ UDゴシック" panose="020B0400000000000000" pitchFamily="49" charset="-128"/>
                  <a:ea typeface="BIZ UDゴシック" panose="020B0400000000000000" pitchFamily="49" charset="-128"/>
                  <a:cs typeface="Yu Gothic" pitchFamily="34" charset="-120"/>
                </a:rPr>
                <a:t>㋐</a:t>
              </a:r>
              <a:endParaRPr lang="en-US" sz="1181" dirty="0">
                <a:latin typeface="BIZ UDゴシック" panose="020B0400000000000000" pitchFamily="49" charset="-128"/>
                <a:ea typeface="BIZ UDゴシック" panose="020B0400000000000000" pitchFamily="49" charset="-128"/>
              </a:endParaRPr>
            </a:p>
          </p:txBody>
        </p:sp>
      </p:grpSp>
      <p:grpSp>
        <p:nvGrpSpPr>
          <p:cNvPr id="82" name="グループ化 81">
            <a:extLst>
              <a:ext uri="{FF2B5EF4-FFF2-40B4-BE49-F238E27FC236}">
                <a16:creationId xmlns:a16="http://schemas.microsoft.com/office/drawing/2014/main" id="{8C623172-023D-A5B6-3C5D-481E755E254C}"/>
              </a:ext>
            </a:extLst>
          </p:cNvPr>
          <p:cNvGrpSpPr/>
          <p:nvPr/>
        </p:nvGrpSpPr>
        <p:grpSpPr>
          <a:xfrm>
            <a:off x="4813550" y="3732169"/>
            <a:ext cx="378010" cy="378010"/>
            <a:chOff x="4115977" y="2772076"/>
            <a:chExt cx="378010" cy="378010"/>
          </a:xfrm>
        </p:grpSpPr>
        <p:sp>
          <p:nvSpPr>
            <p:cNvPr id="32" name="Shape 24"/>
            <p:cNvSpPr/>
            <p:nvPr/>
          </p:nvSpPr>
          <p:spPr>
            <a:xfrm>
              <a:off x="4115977" y="2772076"/>
              <a:ext cx="378010" cy="378010"/>
            </a:xfrm>
            <a:prstGeom prst="ellipse">
              <a:avLst/>
            </a:prstGeom>
            <a:solidFill>
              <a:schemeClr val="accent4">
                <a:lumMod val="75000"/>
              </a:schemeClr>
            </a:solidFill>
            <a:ln w="12700">
              <a:solidFill>
                <a:srgbClr val="00897B"/>
              </a:solidFill>
              <a:prstDash val="solid"/>
            </a:ln>
          </p:spPr>
          <p:txBody>
            <a:bodyPr/>
            <a:lstStyle/>
            <a:p>
              <a:endParaRPr lang="ja-JP" altLang="en-US" sz="1772">
                <a:latin typeface="BIZ UDゴシック" panose="020B0400000000000000" pitchFamily="49" charset="-128"/>
                <a:ea typeface="BIZ UDゴシック" panose="020B0400000000000000" pitchFamily="49" charset="-128"/>
              </a:endParaRPr>
            </a:p>
          </p:txBody>
        </p:sp>
        <p:sp>
          <p:nvSpPr>
            <p:cNvPr id="33" name="Text 25"/>
            <p:cNvSpPr/>
            <p:nvPr/>
          </p:nvSpPr>
          <p:spPr>
            <a:xfrm>
              <a:off x="4115977" y="2772076"/>
              <a:ext cx="378010" cy="378010"/>
            </a:xfrm>
            <a:prstGeom prst="rect">
              <a:avLst/>
            </a:prstGeom>
            <a:noFill/>
            <a:ln/>
          </p:spPr>
          <p:txBody>
            <a:bodyPr wrap="square" lIns="0" tIns="0" rIns="0" bIns="0" rtlCol="0" anchor="ctr">
              <a:normAutofit/>
            </a:bodyPr>
            <a:lstStyle/>
            <a:p>
              <a:pPr algn="ctr"/>
              <a:r>
                <a:rPr lang="en-US" sz="1181" b="1" dirty="0">
                  <a:solidFill>
                    <a:srgbClr val="FFFFFF"/>
                  </a:solidFill>
                  <a:latin typeface="BIZ UDゴシック" panose="020B0400000000000000" pitchFamily="49" charset="-128"/>
                  <a:ea typeface="BIZ UDゴシック" panose="020B0400000000000000" pitchFamily="49" charset="-128"/>
                  <a:cs typeface="Yu Gothic" pitchFamily="34" charset="-120"/>
                </a:rPr>
                <a:t>㋑</a:t>
              </a:r>
              <a:endParaRPr lang="en-US" sz="1181" dirty="0">
                <a:latin typeface="BIZ UDゴシック" panose="020B0400000000000000" pitchFamily="49" charset="-128"/>
                <a:ea typeface="BIZ UDゴシック" panose="020B0400000000000000" pitchFamily="49" charset="-128"/>
              </a:endParaRPr>
            </a:p>
          </p:txBody>
        </p:sp>
      </p:grpSp>
      <p:grpSp>
        <p:nvGrpSpPr>
          <p:cNvPr id="63" name="グループ化 62">
            <a:extLst>
              <a:ext uri="{FF2B5EF4-FFF2-40B4-BE49-F238E27FC236}">
                <a16:creationId xmlns:a16="http://schemas.microsoft.com/office/drawing/2014/main" id="{6A961368-88ED-ADEF-C2F1-DF7168D7C023}"/>
              </a:ext>
            </a:extLst>
          </p:cNvPr>
          <p:cNvGrpSpPr/>
          <p:nvPr/>
        </p:nvGrpSpPr>
        <p:grpSpPr>
          <a:xfrm>
            <a:off x="122334" y="3223321"/>
            <a:ext cx="3440106" cy="621028"/>
            <a:chOff x="6915054" y="1458039"/>
            <a:chExt cx="2644098" cy="1103447"/>
          </a:xfrm>
        </p:grpSpPr>
        <p:sp>
          <p:nvSpPr>
            <p:cNvPr id="34" name="Shape 28"/>
            <p:cNvSpPr/>
            <p:nvPr/>
          </p:nvSpPr>
          <p:spPr>
            <a:xfrm>
              <a:off x="6915054" y="1458039"/>
              <a:ext cx="2592071" cy="1080030"/>
            </a:xfrm>
            <a:prstGeom prst="roundRect">
              <a:avLst>
                <a:gd name="adj" fmla="val 6667"/>
              </a:avLst>
            </a:prstGeom>
            <a:solidFill>
              <a:srgbClr val="E3F2FD"/>
            </a:solidFill>
            <a:ln w="12700">
              <a:solidFill>
                <a:srgbClr val="1565C0"/>
              </a:solidFill>
              <a:prstDash val="solid"/>
            </a:ln>
          </p:spPr>
          <p:txBody>
            <a:bodyPr/>
            <a:lstStyle/>
            <a:p>
              <a:endParaRPr lang="ja-JP" altLang="en-US" sz="1772">
                <a:latin typeface="BIZ UDゴシック" panose="020B0400000000000000" pitchFamily="49" charset="-128"/>
                <a:ea typeface="BIZ UDゴシック" panose="020B0400000000000000" pitchFamily="49" charset="-128"/>
              </a:endParaRPr>
            </a:p>
          </p:txBody>
        </p:sp>
        <p:grpSp>
          <p:nvGrpSpPr>
            <p:cNvPr id="62" name="グループ化 61">
              <a:extLst>
                <a:ext uri="{FF2B5EF4-FFF2-40B4-BE49-F238E27FC236}">
                  <a16:creationId xmlns:a16="http://schemas.microsoft.com/office/drawing/2014/main" id="{745FC46A-F9B9-F5ED-6CAF-98433B2FDC9D}"/>
                </a:ext>
              </a:extLst>
            </p:cNvPr>
            <p:cNvGrpSpPr/>
            <p:nvPr/>
          </p:nvGrpSpPr>
          <p:grpSpPr>
            <a:xfrm>
              <a:off x="7346280" y="1549929"/>
              <a:ext cx="2212872" cy="1011557"/>
              <a:chOff x="7346280" y="1549929"/>
              <a:chExt cx="2212872" cy="1011557"/>
            </a:xfrm>
          </p:grpSpPr>
          <p:sp>
            <p:nvSpPr>
              <p:cNvPr id="36" name="Text 31"/>
              <p:cNvSpPr/>
              <p:nvPr/>
            </p:nvSpPr>
            <p:spPr>
              <a:xfrm>
                <a:off x="7409521" y="1549929"/>
                <a:ext cx="1818050" cy="343896"/>
              </a:xfrm>
              <a:prstGeom prst="rect">
                <a:avLst/>
              </a:prstGeom>
              <a:noFill/>
              <a:ln/>
            </p:spPr>
            <p:txBody>
              <a:bodyPr wrap="square" lIns="500" tIns="500" rIns="500" bIns="500" rtlCol="0" anchor="ctr">
                <a:normAutofit fontScale="92500" lnSpcReduction="10000"/>
              </a:bodyPr>
              <a:lstStyle/>
              <a:p>
                <a:r>
                  <a:rPr lang="en-US" sz="1500" b="1" dirty="0">
                    <a:solidFill>
                      <a:srgbClr val="1565C0"/>
                    </a:solidFill>
                    <a:latin typeface="BIZ UDゴシック" panose="020B0400000000000000" pitchFamily="49" charset="-128"/>
                    <a:ea typeface="BIZ UDゴシック" panose="020B0400000000000000" pitchFamily="49" charset="-128"/>
                    <a:cs typeface="Yu Gothic" pitchFamily="34" charset="-120"/>
                  </a:rPr>
                  <a:t>対象経費</a:t>
                </a:r>
                <a:endParaRPr lang="en-US" sz="1400" dirty="0">
                  <a:latin typeface="BIZ UDゴシック" panose="020B0400000000000000" pitchFamily="49" charset="-128"/>
                  <a:ea typeface="BIZ UDゴシック" panose="020B0400000000000000" pitchFamily="49" charset="-128"/>
                </a:endParaRPr>
              </a:p>
            </p:txBody>
          </p:sp>
          <p:sp>
            <p:nvSpPr>
              <p:cNvPr id="37" name="Text 32"/>
              <p:cNvSpPr/>
              <p:nvPr/>
            </p:nvSpPr>
            <p:spPr>
              <a:xfrm>
                <a:off x="7346280" y="1895470"/>
                <a:ext cx="2212872" cy="666016"/>
              </a:xfrm>
              <a:prstGeom prst="rect">
                <a:avLst/>
              </a:prstGeom>
              <a:noFill/>
              <a:ln/>
            </p:spPr>
            <p:txBody>
              <a:bodyPr wrap="square" lIns="500" tIns="500" rIns="500" bIns="500" rtlCol="0" anchor="ctr">
                <a:normAutofit/>
              </a:bodyPr>
              <a:lstStyle/>
              <a:p>
                <a:r>
                  <a:rPr lang="en-US" sz="1100" dirty="0">
                    <a:solidFill>
                      <a:srgbClr val="172033"/>
                    </a:solidFill>
                    <a:latin typeface="BIZ UDゴシック" panose="020B0400000000000000" pitchFamily="49" charset="-128"/>
                    <a:ea typeface="BIZ UDゴシック" panose="020B0400000000000000" pitchFamily="49" charset="-128"/>
                    <a:cs typeface="Yu Gothic" pitchFamily="34" charset="-120"/>
                  </a:rPr>
                  <a:t>別紙1の「設備投資等の対象経費支出予定額」を転記</a:t>
                </a:r>
                <a:endParaRPr lang="en-US" sz="1100" dirty="0">
                  <a:latin typeface="BIZ UDゴシック" panose="020B0400000000000000" pitchFamily="49" charset="-128"/>
                  <a:ea typeface="BIZ UDゴシック" panose="020B0400000000000000" pitchFamily="49" charset="-128"/>
                </a:endParaRPr>
              </a:p>
            </p:txBody>
          </p:sp>
        </p:grpSp>
      </p:grpSp>
      <p:grpSp>
        <p:nvGrpSpPr>
          <p:cNvPr id="64" name="グループ化 63">
            <a:extLst>
              <a:ext uri="{FF2B5EF4-FFF2-40B4-BE49-F238E27FC236}">
                <a16:creationId xmlns:a16="http://schemas.microsoft.com/office/drawing/2014/main" id="{5D80B36F-70D1-3075-D583-EBBA20BFDADA}"/>
              </a:ext>
            </a:extLst>
          </p:cNvPr>
          <p:cNvGrpSpPr/>
          <p:nvPr/>
        </p:nvGrpSpPr>
        <p:grpSpPr>
          <a:xfrm>
            <a:off x="120243" y="6253602"/>
            <a:ext cx="3344850" cy="517514"/>
            <a:chOff x="6915054" y="2718074"/>
            <a:chExt cx="2592071" cy="945026"/>
          </a:xfrm>
        </p:grpSpPr>
        <p:sp>
          <p:nvSpPr>
            <p:cNvPr id="38" name="Shape 33"/>
            <p:cNvSpPr/>
            <p:nvPr/>
          </p:nvSpPr>
          <p:spPr>
            <a:xfrm>
              <a:off x="6915054" y="2718074"/>
              <a:ext cx="2592071" cy="945026"/>
            </a:xfrm>
            <a:prstGeom prst="roundRect">
              <a:avLst>
                <a:gd name="adj" fmla="val 7619"/>
              </a:avLst>
            </a:prstGeom>
            <a:solidFill>
              <a:srgbClr val="E0F2F1"/>
            </a:solidFill>
            <a:ln w="12700">
              <a:solidFill>
                <a:srgbClr val="00897B"/>
              </a:solidFill>
              <a:prstDash val="solid"/>
            </a:ln>
          </p:spPr>
          <p:txBody>
            <a:bodyPr/>
            <a:lstStyle/>
            <a:p>
              <a:endParaRPr lang="ja-JP" altLang="en-US" sz="1772">
                <a:latin typeface="BIZ UDゴシック" panose="020B0400000000000000" pitchFamily="49" charset="-128"/>
                <a:ea typeface="BIZ UDゴシック" panose="020B0400000000000000" pitchFamily="49" charset="-128"/>
              </a:endParaRPr>
            </a:p>
          </p:txBody>
        </p:sp>
        <p:sp>
          <p:nvSpPr>
            <p:cNvPr id="41" name="Text 36"/>
            <p:cNvSpPr/>
            <p:nvPr/>
          </p:nvSpPr>
          <p:spPr>
            <a:xfrm>
              <a:off x="7375936" y="2775464"/>
              <a:ext cx="2131188" cy="510675"/>
            </a:xfrm>
            <a:prstGeom prst="rect">
              <a:avLst/>
            </a:prstGeom>
            <a:noFill/>
            <a:ln/>
          </p:spPr>
          <p:txBody>
            <a:bodyPr wrap="square" lIns="500" tIns="500" rIns="500" bIns="500" rtlCol="0" anchor="ctr">
              <a:normAutofit fontScale="85000" lnSpcReduction="10000"/>
            </a:bodyPr>
            <a:lstStyle/>
            <a:p>
              <a:r>
                <a:rPr lang="en-US" sz="1400" b="1" dirty="0" err="1">
                  <a:solidFill>
                    <a:srgbClr val="00897B"/>
                  </a:solidFill>
                  <a:latin typeface="BIZ UDゴシック" panose="020B0400000000000000" pitchFamily="49" charset="-128"/>
                  <a:ea typeface="BIZ UDゴシック" panose="020B0400000000000000" pitchFamily="49" charset="-128"/>
                  <a:cs typeface="Yu Gothic" pitchFamily="34" charset="-120"/>
                </a:rPr>
                <a:t>国の</a:t>
              </a:r>
              <a:r>
                <a:rPr lang="ja-JP" altLang="en-US" sz="1400" b="1" dirty="0">
                  <a:solidFill>
                    <a:srgbClr val="00897B"/>
                  </a:solidFill>
                  <a:latin typeface="BIZ UDゴシック" panose="020B0400000000000000" pitchFamily="49" charset="-128"/>
                  <a:ea typeface="BIZ UDゴシック" panose="020B0400000000000000" pitchFamily="49" charset="-128"/>
                  <a:cs typeface="Yu Gothic" pitchFamily="34" charset="-120"/>
                </a:rPr>
                <a:t>「業務改善助成金」の申請</a:t>
              </a:r>
              <a:r>
                <a:rPr lang="en-US" sz="1400" b="1" dirty="0" err="1">
                  <a:solidFill>
                    <a:srgbClr val="00897B"/>
                  </a:solidFill>
                  <a:latin typeface="BIZ UDゴシック" panose="020B0400000000000000" pitchFamily="49" charset="-128"/>
                  <a:ea typeface="BIZ UDゴシック" panose="020B0400000000000000" pitchFamily="49" charset="-128"/>
                  <a:cs typeface="Yu Gothic" pitchFamily="34" charset="-120"/>
                </a:rPr>
                <a:t>コース</a:t>
              </a:r>
              <a:endParaRPr lang="en-US" sz="1400" dirty="0">
                <a:latin typeface="BIZ UDゴシック" panose="020B0400000000000000" pitchFamily="49" charset="-128"/>
                <a:ea typeface="BIZ UDゴシック" panose="020B0400000000000000" pitchFamily="49" charset="-128"/>
              </a:endParaRPr>
            </a:p>
          </p:txBody>
        </p:sp>
        <p:sp>
          <p:nvSpPr>
            <p:cNvPr id="42" name="Text 37"/>
            <p:cNvSpPr/>
            <p:nvPr/>
          </p:nvSpPr>
          <p:spPr>
            <a:xfrm>
              <a:off x="7379870" y="3087866"/>
              <a:ext cx="1818050" cy="575234"/>
            </a:xfrm>
            <a:prstGeom prst="rect">
              <a:avLst/>
            </a:prstGeom>
            <a:noFill/>
            <a:ln/>
          </p:spPr>
          <p:txBody>
            <a:bodyPr wrap="square" lIns="500" tIns="500" rIns="500" bIns="500" rtlCol="0" anchor="ctr">
              <a:normAutofit/>
            </a:bodyPr>
            <a:lstStyle/>
            <a:p>
              <a:r>
                <a:rPr lang="en-US" sz="1100" dirty="0">
                  <a:solidFill>
                    <a:srgbClr val="172033"/>
                  </a:solidFill>
                  <a:latin typeface="BIZ UDゴシック" panose="020B0400000000000000" pitchFamily="49" charset="-128"/>
                  <a:ea typeface="BIZ UDゴシック" panose="020B0400000000000000" pitchFamily="49" charset="-128"/>
                  <a:cs typeface="Yu Gothic" pitchFamily="34" charset="-120"/>
                </a:rPr>
                <a:t>別紙2で選択したコースを選択</a:t>
              </a:r>
              <a:endParaRPr lang="en-US" sz="1100" dirty="0">
                <a:latin typeface="BIZ UDゴシック" panose="020B0400000000000000" pitchFamily="49" charset="-128"/>
                <a:ea typeface="BIZ UDゴシック" panose="020B0400000000000000" pitchFamily="49" charset="-128"/>
              </a:endParaRPr>
            </a:p>
          </p:txBody>
        </p:sp>
      </p:grpSp>
      <p:sp>
        <p:nvSpPr>
          <p:cNvPr id="43" name="Shape 38"/>
          <p:cNvSpPr/>
          <p:nvPr/>
        </p:nvSpPr>
        <p:spPr>
          <a:xfrm>
            <a:off x="7172703" y="3989116"/>
            <a:ext cx="2592071" cy="1082224"/>
          </a:xfrm>
          <a:prstGeom prst="roundRect">
            <a:avLst>
              <a:gd name="adj" fmla="val 5634"/>
            </a:avLst>
          </a:prstGeom>
          <a:solidFill>
            <a:srgbClr val="FFC6C6"/>
          </a:solidFill>
          <a:ln w="12700">
            <a:solidFill>
              <a:srgbClr val="C00000"/>
            </a:solidFill>
            <a:prstDash val="solid"/>
          </a:ln>
        </p:spPr>
        <p:txBody>
          <a:bodyPr/>
          <a:lstStyle/>
          <a:p>
            <a:endParaRPr lang="ja-JP" altLang="en-US" sz="1772" dirty="0">
              <a:latin typeface="BIZ UDゴシック" panose="020B0400000000000000" pitchFamily="49" charset="-128"/>
              <a:ea typeface="BIZ UDゴシック" panose="020B0400000000000000" pitchFamily="49" charset="-128"/>
            </a:endParaRPr>
          </a:p>
        </p:txBody>
      </p:sp>
      <p:grpSp>
        <p:nvGrpSpPr>
          <p:cNvPr id="83" name="グループ化 82">
            <a:extLst>
              <a:ext uri="{FF2B5EF4-FFF2-40B4-BE49-F238E27FC236}">
                <a16:creationId xmlns:a16="http://schemas.microsoft.com/office/drawing/2014/main" id="{0E020DFF-B3EC-5428-9140-2EE770ABAB57}"/>
              </a:ext>
            </a:extLst>
          </p:cNvPr>
          <p:cNvGrpSpPr/>
          <p:nvPr/>
        </p:nvGrpSpPr>
        <p:grpSpPr>
          <a:xfrm>
            <a:off x="120243" y="970437"/>
            <a:ext cx="3348092" cy="2187064"/>
            <a:chOff x="152530" y="1237530"/>
            <a:chExt cx="3348092" cy="2187064"/>
          </a:xfrm>
        </p:grpSpPr>
        <p:grpSp>
          <p:nvGrpSpPr>
            <p:cNvPr id="57" name="グループ化 56">
              <a:extLst>
                <a:ext uri="{FF2B5EF4-FFF2-40B4-BE49-F238E27FC236}">
                  <a16:creationId xmlns:a16="http://schemas.microsoft.com/office/drawing/2014/main" id="{F19CA1E5-6390-61F6-E7FE-B2D7273972CE}"/>
                </a:ext>
              </a:extLst>
            </p:cNvPr>
            <p:cNvGrpSpPr/>
            <p:nvPr/>
          </p:nvGrpSpPr>
          <p:grpSpPr>
            <a:xfrm>
              <a:off x="152530" y="1237530"/>
              <a:ext cx="3348092" cy="2187064"/>
              <a:chOff x="434876" y="1287034"/>
              <a:chExt cx="3348092" cy="2187064"/>
            </a:xfrm>
          </p:grpSpPr>
          <p:sp>
            <p:nvSpPr>
              <p:cNvPr id="40" name="Shape 7"/>
              <p:cNvSpPr/>
              <p:nvPr/>
            </p:nvSpPr>
            <p:spPr>
              <a:xfrm>
                <a:off x="434876" y="1287034"/>
                <a:ext cx="3348092" cy="2187064"/>
              </a:xfrm>
              <a:prstGeom prst="roundRect">
                <a:avLst>
                  <a:gd name="adj" fmla="val 3636"/>
                </a:avLst>
              </a:prstGeom>
              <a:solidFill>
                <a:srgbClr val="FFFFFF"/>
              </a:solidFill>
              <a:ln w="12700">
                <a:solidFill>
                  <a:srgbClr val="1565C0"/>
                </a:solidFill>
                <a:prstDash val="solid"/>
              </a:ln>
              <a:effectLst>
                <a:outerShdw blurRad="15240" dist="4445" dir="2700000" algn="bl" rotWithShape="0">
                  <a:srgbClr val="000000">
                    <a:alpha val="10000"/>
                  </a:srgbClr>
                </a:outerShdw>
              </a:effectLst>
            </p:spPr>
            <p:txBody>
              <a:bodyPr/>
              <a:lstStyle/>
              <a:p>
                <a:endParaRPr lang="ja-JP" altLang="en-US" sz="1772">
                  <a:latin typeface="BIZ UDゴシック" panose="020B0400000000000000" pitchFamily="49" charset="-128"/>
                  <a:ea typeface="BIZ UDゴシック" panose="020B0400000000000000" pitchFamily="49" charset="-128"/>
                </a:endParaRPr>
              </a:p>
            </p:txBody>
          </p:sp>
          <p:pic>
            <p:nvPicPr>
              <p:cNvPr id="55" name="図 54">
                <a:extLst>
                  <a:ext uri="{FF2B5EF4-FFF2-40B4-BE49-F238E27FC236}">
                    <a16:creationId xmlns:a16="http://schemas.microsoft.com/office/drawing/2014/main" id="{CCBF5687-F333-D3C5-E59E-198A520FCD72}"/>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67022" y="1488196"/>
                <a:ext cx="3227659" cy="1933562"/>
              </a:xfrm>
              <a:prstGeom prst="rect">
                <a:avLst/>
              </a:prstGeom>
            </p:spPr>
          </p:pic>
          <p:sp>
            <p:nvSpPr>
              <p:cNvPr id="44" name="Text 8"/>
              <p:cNvSpPr/>
              <p:nvPr/>
            </p:nvSpPr>
            <p:spPr>
              <a:xfrm>
                <a:off x="680944" y="1318868"/>
                <a:ext cx="2799813" cy="241199"/>
              </a:xfrm>
              <a:prstGeom prst="rect">
                <a:avLst/>
              </a:prstGeom>
              <a:noFill/>
              <a:ln/>
            </p:spPr>
            <p:txBody>
              <a:bodyPr wrap="square" lIns="500" tIns="500" rIns="500" bIns="500" rtlCol="0" anchor="ctr">
                <a:normAutofit/>
              </a:bodyPr>
              <a:lstStyle/>
              <a:p>
                <a:pPr algn="ctr"/>
                <a:r>
                  <a:rPr lang="en-US" sz="1400" b="1" dirty="0">
                    <a:solidFill>
                      <a:srgbClr val="1565C0"/>
                    </a:solidFill>
                    <a:latin typeface="BIZ UDゴシック" panose="020B0400000000000000" pitchFamily="49" charset="-128"/>
                    <a:ea typeface="BIZ UDゴシック" panose="020B0400000000000000" pitchFamily="49" charset="-128"/>
                    <a:cs typeface="Yu Gothic" pitchFamily="34" charset="-120"/>
                  </a:rPr>
                  <a:t>国：別紙1　</a:t>
                </a:r>
                <a:r>
                  <a:rPr lang="en-US" sz="1400" b="1" dirty="0" err="1">
                    <a:solidFill>
                      <a:srgbClr val="1565C0"/>
                    </a:solidFill>
                    <a:latin typeface="BIZ UDゴシック" panose="020B0400000000000000" pitchFamily="49" charset="-128"/>
                    <a:ea typeface="BIZ UDゴシック" panose="020B0400000000000000" pitchFamily="49" charset="-128"/>
                    <a:cs typeface="Yu Gothic" pitchFamily="34" charset="-120"/>
                  </a:rPr>
                  <a:t>国庫</a:t>
                </a:r>
                <a:r>
                  <a:rPr lang="ja-JP" altLang="en-US" sz="1400" b="1" dirty="0">
                    <a:solidFill>
                      <a:srgbClr val="1565C0"/>
                    </a:solidFill>
                    <a:latin typeface="BIZ UDゴシック" panose="020B0400000000000000" pitchFamily="49" charset="-128"/>
                    <a:ea typeface="BIZ UDゴシック" panose="020B0400000000000000" pitchFamily="49" charset="-128"/>
                    <a:cs typeface="Yu Gothic" pitchFamily="34" charset="-120"/>
                  </a:rPr>
                  <a:t>助成</a:t>
                </a:r>
                <a:r>
                  <a:rPr lang="en-US" sz="1400" b="1" dirty="0" err="1">
                    <a:solidFill>
                      <a:srgbClr val="1565C0"/>
                    </a:solidFill>
                    <a:latin typeface="BIZ UDゴシック" panose="020B0400000000000000" pitchFamily="49" charset="-128"/>
                    <a:ea typeface="BIZ UDゴシック" panose="020B0400000000000000" pitchFamily="49" charset="-128"/>
                    <a:cs typeface="Yu Gothic" pitchFamily="34" charset="-120"/>
                  </a:rPr>
                  <a:t>金所要額調書</a:t>
                </a:r>
                <a:endParaRPr lang="en-US" sz="1400" dirty="0">
                  <a:latin typeface="BIZ UDゴシック" panose="020B0400000000000000" pitchFamily="49" charset="-128"/>
                  <a:ea typeface="BIZ UDゴシック" panose="020B0400000000000000" pitchFamily="49" charset="-128"/>
                </a:endParaRPr>
              </a:p>
            </p:txBody>
          </p:sp>
        </p:grpSp>
        <p:grpSp>
          <p:nvGrpSpPr>
            <p:cNvPr id="53" name="グループ化 52">
              <a:extLst>
                <a:ext uri="{FF2B5EF4-FFF2-40B4-BE49-F238E27FC236}">
                  <a16:creationId xmlns:a16="http://schemas.microsoft.com/office/drawing/2014/main" id="{41957062-24DE-337F-B609-1DC2E02F018E}"/>
                </a:ext>
              </a:extLst>
            </p:cNvPr>
            <p:cNvGrpSpPr/>
            <p:nvPr/>
          </p:nvGrpSpPr>
          <p:grpSpPr>
            <a:xfrm>
              <a:off x="788932" y="1597636"/>
              <a:ext cx="378010" cy="378010"/>
              <a:chOff x="596881" y="1737047"/>
              <a:chExt cx="378010" cy="378010"/>
            </a:xfrm>
          </p:grpSpPr>
          <p:sp>
            <p:nvSpPr>
              <p:cNvPr id="35" name="Shape 9"/>
              <p:cNvSpPr/>
              <p:nvPr/>
            </p:nvSpPr>
            <p:spPr>
              <a:xfrm>
                <a:off x="596881" y="1737047"/>
                <a:ext cx="378010" cy="378010"/>
              </a:xfrm>
              <a:prstGeom prst="ellipse">
                <a:avLst/>
              </a:prstGeom>
              <a:solidFill>
                <a:srgbClr val="1565C0"/>
              </a:solidFill>
              <a:ln w="12700">
                <a:solidFill>
                  <a:srgbClr val="1565C0"/>
                </a:solidFill>
                <a:prstDash val="solid"/>
              </a:ln>
            </p:spPr>
            <p:txBody>
              <a:bodyPr/>
              <a:lstStyle/>
              <a:p>
                <a:endParaRPr lang="ja-JP" altLang="en-US" sz="1772">
                  <a:latin typeface="BIZ UDゴシック" panose="020B0400000000000000" pitchFamily="49" charset="-128"/>
                  <a:ea typeface="BIZ UDゴシック" panose="020B0400000000000000" pitchFamily="49" charset="-128"/>
                </a:endParaRPr>
              </a:p>
            </p:txBody>
          </p:sp>
          <p:sp>
            <p:nvSpPr>
              <p:cNvPr id="39" name="Text 10"/>
              <p:cNvSpPr/>
              <p:nvPr/>
            </p:nvSpPr>
            <p:spPr>
              <a:xfrm>
                <a:off x="596881" y="1737047"/>
                <a:ext cx="378010" cy="378010"/>
              </a:xfrm>
              <a:prstGeom prst="rect">
                <a:avLst/>
              </a:prstGeom>
              <a:noFill/>
              <a:ln/>
            </p:spPr>
            <p:txBody>
              <a:bodyPr wrap="square" lIns="0" tIns="0" rIns="0" bIns="0" rtlCol="0" anchor="ctr">
                <a:normAutofit/>
              </a:bodyPr>
              <a:lstStyle/>
              <a:p>
                <a:pPr algn="ctr"/>
                <a:r>
                  <a:rPr lang="en-US" sz="1181" b="1" dirty="0">
                    <a:solidFill>
                      <a:srgbClr val="FFFFFF"/>
                    </a:solidFill>
                    <a:latin typeface="BIZ UDゴシック" panose="020B0400000000000000" pitchFamily="49" charset="-128"/>
                    <a:ea typeface="BIZ UDゴシック" panose="020B0400000000000000" pitchFamily="49" charset="-128"/>
                    <a:cs typeface="Yu Gothic" pitchFamily="34" charset="-120"/>
                  </a:rPr>
                  <a:t>㋐</a:t>
                </a:r>
                <a:endParaRPr lang="en-US" sz="1181" dirty="0">
                  <a:latin typeface="BIZ UDゴシック" panose="020B0400000000000000" pitchFamily="49" charset="-128"/>
                  <a:ea typeface="BIZ UDゴシック" panose="020B0400000000000000" pitchFamily="49" charset="-128"/>
                </a:endParaRPr>
              </a:p>
            </p:txBody>
          </p:sp>
        </p:grpSp>
        <p:sp>
          <p:nvSpPr>
            <p:cNvPr id="58" name="正方形/長方形 57">
              <a:extLst>
                <a:ext uri="{FF2B5EF4-FFF2-40B4-BE49-F238E27FC236}">
                  <a16:creationId xmlns:a16="http://schemas.microsoft.com/office/drawing/2014/main" id="{3BFCA3CE-BBBB-C0C6-7C34-A482E9911B11}"/>
                </a:ext>
              </a:extLst>
            </p:cNvPr>
            <p:cNvSpPr/>
            <p:nvPr/>
          </p:nvSpPr>
          <p:spPr>
            <a:xfrm>
              <a:off x="1310946" y="1689798"/>
              <a:ext cx="378010" cy="1246833"/>
            </a:xfrm>
            <a:prstGeom prst="rect">
              <a:avLst/>
            </a:prstGeom>
            <a:noFill/>
            <a:ln w="57150">
              <a:solidFill>
                <a:srgbClr val="1261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71" name="正方形/長方形 70">
            <a:extLst>
              <a:ext uri="{FF2B5EF4-FFF2-40B4-BE49-F238E27FC236}">
                <a16:creationId xmlns:a16="http://schemas.microsoft.com/office/drawing/2014/main" id="{B1A44F1C-78D4-F9A4-A44B-42330F38A62D}"/>
              </a:ext>
            </a:extLst>
          </p:cNvPr>
          <p:cNvSpPr/>
          <p:nvPr/>
        </p:nvSpPr>
        <p:spPr>
          <a:xfrm>
            <a:off x="5560876" y="4245128"/>
            <a:ext cx="811645" cy="193705"/>
          </a:xfrm>
          <a:prstGeom prst="rect">
            <a:avLst/>
          </a:prstGeom>
          <a:noFill/>
          <a:ln w="57150">
            <a:solidFill>
              <a:srgbClr val="1261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1" name="正方形/長方形 80">
            <a:extLst>
              <a:ext uri="{FF2B5EF4-FFF2-40B4-BE49-F238E27FC236}">
                <a16:creationId xmlns:a16="http://schemas.microsoft.com/office/drawing/2014/main" id="{DC7EE5B4-86C9-450D-F570-133502E891E0}"/>
              </a:ext>
            </a:extLst>
          </p:cNvPr>
          <p:cNvSpPr/>
          <p:nvPr/>
        </p:nvSpPr>
        <p:spPr>
          <a:xfrm>
            <a:off x="5299563" y="4054703"/>
            <a:ext cx="1361861" cy="167000"/>
          </a:xfrm>
          <a:prstGeom prst="rect">
            <a:avLst/>
          </a:prstGeom>
          <a:noFill/>
          <a:ln w="57150">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89" name="グループ化 88">
            <a:extLst>
              <a:ext uri="{FF2B5EF4-FFF2-40B4-BE49-F238E27FC236}">
                <a16:creationId xmlns:a16="http://schemas.microsoft.com/office/drawing/2014/main" id="{185B49A8-A8AE-1D30-C360-F174EBA1518F}"/>
              </a:ext>
            </a:extLst>
          </p:cNvPr>
          <p:cNvGrpSpPr/>
          <p:nvPr/>
        </p:nvGrpSpPr>
        <p:grpSpPr>
          <a:xfrm>
            <a:off x="254510" y="3308291"/>
            <a:ext cx="378010" cy="378010"/>
            <a:chOff x="4115977" y="1962054"/>
            <a:chExt cx="378010" cy="378010"/>
          </a:xfrm>
        </p:grpSpPr>
        <p:sp>
          <p:nvSpPr>
            <p:cNvPr id="90" name="Shape 22">
              <a:extLst>
                <a:ext uri="{FF2B5EF4-FFF2-40B4-BE49-F238E27FC236}">
                  <a16:creationId xmlns:a16="http://schemas.microsoft.com/office/drawing/2014/main" id="{517BCCCD-F5FB-E56D-C952-E61BC6DD6CAF}"/>
                </a:ext>
              </a:extLst>
            </p:cNvPr>
            <p:cNvSpPr/>
            <p:nvPr/>
          </p:nvSpPr>
          <p:spPr>
            <a:xfrm>
              <a:off x="4115977" y="1962054"/>
              <a:ext cx="378010" cy="378010"/>
            </a:xfrm>
            <a:prstGeom prst="ellipse">
              <a:avLst/>
            </a:prstGeom>
            <a:solidFill>
              <a:srgbClr val="1565C0"/>
            </a:solidFill>
            <a:ln w="12700">
              <a:solidFill>
                <a:srgbClr val="1261A0"/>
              </a:solidFill>
              <a:prstDash val="solid"/>
            </a:ln>
          </p:spPr>
          <p:txBody>
            <a:bodyPr/>
            <a:lstStyle/>
            <a:p>
              <a:endParaRPr lang="ja-JP" altLang="en-US" sz="1772">
                <a:latin typeface="BIZ UDゴシック" panose="020B0400000000000000" pitchFamily="49" charset="-128"/>
                <a:ea typeface="BIZ UDゴシック" panose="020B0400000000000000" pitchFamily="49" charset="-128"/>
              </a:endParaRPr>
            </a:p>
          </p:txBody>
        </p:sp>
        <p:sp>
          <p:nvSpPr>
            <p:cNvPr id="91" name="Text 23">
              <a:extLst>
                <a:ext uri="{FF2B5EF4-FFF2-40B4-BE49-F238E27FC236}">
                  <a16:creationId xmlns:a16="http://schemas.microsoft.com/office/drawing/2014/main" id="{855B61AE-76C3-722C-F4B4-A2AA76DE3D8A}"/>
                </a:ext>
              </a:extLst>
            </p:cNvPr>
            <p:cNvSpPr/>
            <p:nvPr/>
          </p:nvSpPr>
          <p:spPr>
            <a:xfrm>
              <a:off x="4115977" y="1962054"/>
              <a:ext cx="378010" cy="378010"/>
            </a:xfrm>
            <a:prstGeom prst="rect">
              <a:avLst/>
            </a:prstGeom>
            <a:noFill/>
            <a:ln/>
          </p:spPr>
          <p:txBody>
            <a:bodyPr wrap="square" lIns="0" tIns="0" rIns="0" bIns="0" rtlCol="0" anchor="ctr">
              <a:normAutofit/>
            </a:bodyPr>
            <a:lstStyle/>
            <a:p>
              <a:pPr algn="ctr"/>
              <a:r>
                <a:rPr lang="en-US" sz="1181" b="1" dirty="0">
                  <a:solidFill>
                    <a:srgbClr val="FFFFFF"/>
                  </a:solidFill>
                  <a:latin typeface="BIZ UDゴシック" panose="020B0400000000000000" pitchFamily="49" charset="-128"/>
                  <a:ea typeface="BIZ UDゴシック" panose="020B0400000000000000" pitchFamily="49" charset="-128"/>
                  <a:cs typeface="Yu Gothic" pitchFamily="34" charset="-120"/>
                </a:rPr>
                <a:t>㋐</a:t>
              </a:r>
              <a:endParaRPr lang="en-US" sz="1181" dirty="0">
                <a:latin typeface="BIZ UDゴシック" panose="020B0400000000000000" pitchFamily="49" charset="-128"/>
                <a:ea typeface="BIZ UDゴシック" panose="020B0400000000000000" pitchFamily="49" charset="-128"/>
              </a:endParaRPr>
            </a:p>
          </p:txBody>
        </p:sp>
      </p:grpSp>
      <p:grpSp>
        <p:nvGrpSpPr>
          <p:cNvPr id="92" name="グループ化 91">
            <a:extLst>
              <a:ext uri="{FF2B5EF4-FFF2-40B4-BE49-F238E27FC236}">
                <a16:creationId xmlns:a16="http://schemas.microsoft.com/office/drawing/2014/main" id="{E8EEC122-61B9-DB15-75EF-1BF5AEEBC552}"/>
              </a:ext>
            </a:extLst>
          </p:cNvPr>
          <p:cNvGrpSpPr/>
          <p:nvPr/>
        </p:nvGrpSpPr>
        <p:grpSpPr>
          <a:xfrm>
            <a:off x="254510" y="6324257"/>
            <a:ext cx="378010" cy="378010"/>
            <a:chOff x="4115977" y="2772076"/>
            <a:chExt cx="378010" cy="378010"/>
          </a:xfrm>
        </p:grpSpPr>
        <p:sp>
          <p:nvSpPr>
            <p:cNvPr id="93" name="Shape 24">
              <a:extLst>
                <a:ext uri="{FF2B5EF4-FFF2-40B4-BE49-F238E27FC236}">
                  <a16:creationId xmlns:a16="http://schemas.microsoft.com/office/drawing/2014/main" id="{16741184-AFE6-6B45-2D7B-1F535E2C6EFA}"/>
                </a:ext>
              </a:extLst>
            </p:cNvPr>
            <p:cNvSpPr/>
            <p:nvPr/>
          </p:nvSpPr>
          <p:spPr>
            <a:xfrm>
              <a:off x="4115977" y="2772076"/>
              <a:ext cx="378010" cy="378010"/>
            </a:xfrm>
            <a:prstGeom prst="ellipse">
              <a:avLst/>
            </a:prstGeom>
            <a:solidFill>
              <a:schemeClr val="accent4">
                <a:lumMod val="75000"/>
              </a:schemeClr>
            </a:solidFill>
            <a:ln w="12700">
              <a:solidFill>
                <a:srgbClr val="00897B"/>
              </a:solidFill>
              <a:prstDash val="solid"/>
            </a:ln>
          </p:spPr>
          <p:txBody>
            <a:bodyPr/>
            <a:lstStyle/>
            <a:p>
              <a:endParaRPr lang="ja-JP" altLang="en-US" sz="1772">
                <a:latin typeface="BIZ UDゴシック" panose="020B0400000000000000" pitchFamily="49" charset="-128"/>
                <a:ea typeface="BIZ UDゴシック" panose="020B0400000000000000" pitchFamily="49" charset="-128"/>
              </a:endParaRPr>
            </a:p>
          </p:txBody>
        </p:sp>
        <p:sp>
          <p:nvSpPr>
            <p:cNvPr id="94" name="Text 25">
              <a:extLst>
                <a:ext uri="{FF2B5EF4-FFF2-40B4-BE49-F238E27FC236}">
                  <a16:creationId xmlns:a16="http://schemas.microsoft.com/office/drawing/2014/main" id="{AAF8F720-9964-94B8-D214-728BFAD2C5C3}"/>
                </a:ext>
              </a:extLst>
            </p:cNvPr>
            <p:cNvSpPr/>
            <p:nvPr/>
          </p:nvSpPr>
          <p:spPr>
            <a:xfrm>
              <a:off x="4115977" y="2772076"/>
              <a:ext cx="378010" cy="378010"/>
            </a:xfrm>
            <a:prstGeom prst="rect">
              <a:avLst/>
            </a:prstGeom>
            <a:noFill/>
            <a:ln/>
          </p:spPr>
          <p:txBody>
            <a:bodyPr wrap="square" lIns="0" tIns="0" rIns="0" bIns="0" rtlCol="0" anchor="ctr">
              <a:normAutofit/>
            </a:bodyPr>
            <a:lstStyle/>
            <a:p>
              <a:pPr algn="ctr"/>
              <a:r>
                <a:rPr lang="en-US" sz="1181" b="1" dirty="0">
                  <a:solidFill>
                    <a:srgbClr val="FFFFFF"/>
                  </a:solidFill>
                  <a:latin typeface="BIZ UDゴシック" panose="020B0400000000000000" pitchFamily="49" charset="-128"/>
                  <a:ea typeface="BIZ UDゴシック" panose="020B0400000000000000" pitchFamily="49" charset="-128"/>
                  <a:cs typeface="Yu Gothic" pitchFamily="34" charset="-120"/>
                </a:rPr>
                <a:t>㋑</a:t>
              </a:r>
              <a:endParaRPr lang="en-US" sz="1181" dirty="0">
                <a:latin typeface="BIZ UDゴシック" panose="020B0400000000000000" pitchFamily="49" charset="-128"/>
                <a:ea typeface="BIZ UDゴシック" panose="020B0400000000000000" pitchFamily="49" charset="-128"/>
              </a:endParaRPr>
            </a:p>
          </p:txBody>
        </p:sp>
      </p:grpSp>
      <p:grpSp>
        <p:nvGrpSpPr>
          <p:cNvPr id="95" name="グループ化 94">
            <a:extLst>
              <a:ext uri="{FF2B5EF4-FFF2-40B4-BE49-F238E27FC236}">
                <a16:creationId xmlns:a16="http://schemas.microsoft.com/office/drawing/2014/main" id="{95094DF0-D142-1525-CAA4-FAF29F940CFF}"/>
              </a:ext>
            </a:extLst>
          </p:cNvPr>
          <p:cNvGrpSpPr/>
          <p:nvPr/>
        </p:nvGrpSpPr>
        <p:grpSpPr>
          <a:xfrm>
            <a:off x="7210939" y="973194"/>
            <a:ext cx="2592071" cy="2857974"/>
            <a:chOff x="6656832" y="1481328"/>
            <a:chExt cx="2592071" cy="2857974"/>
          </a:xfrm>
        </p:grpSpPr>
        <p:sp>
          <p:nvSpPr>
            <p:cNvPr id="96" name="Shape 28">
              <a:extLst>
                <a:ext uri="{FF2B5EF4-FFF2-40B4-BE49-F238E27FC236}">
                  <a16:creationId xmlns:a16="http://schemas.microsoft.com/office/drawing/2014/main" id="{360BFA9C-4F1D-28D5-DFA3-9F0B170D24B8}"/>
                </a:ext>
              </a:extLst>
            </p:cNvPr>
            <p:cNvSpPr/>
            <p:nvPr/>
          </p:nvSpPr>
          <p:spPr>
            <a:xfrm>
              <a:off x="6656832" y="1481328"/>
              <a:ext cx="2592071" cy="2857974"/>
            </a:xfrm>
            <a:prstGeom prst="roundRect">
              <a:avLst>
                <a:gd name="adj" fmla="val 2424"/>
              </a:avLst>
            </a:prstGeom>
            <a:solidFill>
              <a:srgbClr val="FFFFFF"/>
            </a:solidFill>
            <a:ln w="12700">
              <a:solidFill>
                <a:srgbClr val="C00000"/>
              </a:solidFill>
              <a:prstDash val="solid"/>
            </a:ln>
            <a:effectLst/>
          </p:spPr>
          <p:txBody>
            <a:bodyPr/>
            <a:lstStyle/>
            <a:p>
              <a:endParaRPr lang="ja-JP" altLang="en-US"/>
            </a:p>
          </p:txBody>
        </p:sp>
        <p:sp>
          <p:nvSpPr>
            <p:cNvPr id="97" name="Text 29">
              <a:extLst>
                <a:ext uri="{FF2B5EF4-FFF2-40B4-BE49-F238E27FC236}">
                  <a16:creationId xmlns:a16="http://schemas.microsoft.com/office/drawing/2014/main" id="{6E41733B-15A8-FCA7-B2FB-09649E7DBEFA}"/>
                </a:ext>
              </a:extLst>
            </p:cNvPr>
            <p:cNvSpPr/>
            <p:nvPr/>
          </p:nvSpPr>
          <p:spPr>
            <a:xfrm>
              <a:off x="6677638" y="1509449"/>
              <a:ext cx="2521866" cy="252608"/>
            </a:xfrm>
            <a:prstGeom prst="rect">
              <a:avLst/>
            </a:prstGeom>
            <a:noFill/>
            <a:ln/>
          </p:spPr>
          <p:txBody>
            <a:bodyPr wrap="square" lIns="508" tIns="508" rIns="508" bIns="508" rtlCol="0" anchor="ctr">
              <a:normAutofit/>
            </a:bodyPr>
            <a:lstStyle/>
            <a:p>
              <a:pPr marL="0" indent="0" algn="ctr">
                <a:buNone/>
              </a:pPr>
              <a:r>
                <a:rPr lang="en-US" sz="1400" b="1" dirty="0">
                  <a:solidFill>
                    <a:srgbClr val="C00000"/>
                  </a:solidFill>
                  <a:latin typeface="BIZ UDゴシック" panose="020B0400000000000000" pitchFamily="49" charset="-128"/>
                  <a:ea typeface="BIZ UDゴシック" panose="020B0400000000000000" pitchFamily="49" charset="-128"/>
                  <a:cs typeface="Yu Gothic" pitchFamily="34" charset="-120"/>
                </a:rPr>
                <a:t>府：補助上限額表</a:t>
              </a:r>
              <a:endParaRPr lang="en-US" sz="1400" dirty="0">
                <a:solidFill>
                  <a:srgbClr val="C00000"/>
                </a:solidFill>
                <a:latin typeface="BIZ UDゴシック" panose="020B0400000000000000" pitchFamily="49" charset="-128"/>
                <a:ea typeface="BIZ UDゴシック" panose="020B0400000000000000" pitchFamily="49" charset="-128"/>
              </a:endParaRPr>
            </a:p>
          </p:txBody>
        </p:sp>
        <p:pic>
          <p:nvPicPr>
            <p:cNvPr id="98" name="Image 1" descr="/mnt/data/colorcoded_work/assets/33.png">
              <a:extLst>
                <a:ext uri="{FF2B5EF4-FFF2-40B4-BE49-F238E27FC236}">
                  <a16:creationId xmlns:a16="http://schemas.microsoft.com/office/drawing/2014/main" id="{2A7BEF36-814B-CE1A-4E5D-CCB45DEC6BDC}"/>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707694" y="1743208"/>
              <a:ext cx="2521866" cy="2553992"/>
            </a:xfrm>
            <a:prstGeom prst="rect">
              <a:avLst/>
            </a:prstGeom>
          </p:spPr>
        </p:pic>
        <p:sp>
          <p:nvSpPr>
            <p:cNvPr id="100" name="Text 31">
              <a:extLst>
                <a:ext uri="{FF2B5EF4-FFF2-40B4-BE49-F238E27FC236}">
                  <a16:creationId xmlns:a16="http://schemas.microsoft.com/office/drawing/2014/main" id="{F3EC83FB-7FB3-DB39-4635-586D0F35344C}"/>
                </a:ext>
              </a:extLst>
            </p:cNvPr>
            <p:cNvSpPr/>
            <p:nvPr/>
          </p:nvSpPr>
          <p:spPr>
            <a:xfrm>
              <a:off x="6894576" y="1874520"/>
              <a:ext cx="384048" cy="384048"/>
            </a:xfrm>
            <a:prstGeom prst="rect">
              <a:avLst/>
            </a:prstGeom>
            <a:noFill/>
            <a:ln/>
          </p:spPr>
          <p:txBody>
            <a:bodyPr wrap="square" lIns="0" tIns="0" rIns="0" bIns="0" rtlCol="0" anchor="ctr">
              <a:normAutofit/>
            </a:bodyPr>
            <a:lstStyle/>
            <a:p>
              <a:pPr marL="0" indent="0" algn="ctr">
                <a:buNone/>
              </a:pPr>
              <a:r>
                <a:rPr lang="en-US" sz="1200" b="1" dirty="0">
                  <a:solidFill>
                    <a:srgbClr val="FFFFFF"/>
                  </a:solidFill>
                  <a:latin typeface="Yu Gothic" pitchFamily="34" charset="0"/>
                  <a:ea typeface="Yu Gothic" pitchFamily="34" charset="-122"/>
                  <a:cs typeface="Yu Gothic" pitchFamily="34" charset="-120"/>
                </a:rPr>
                <a:t>㋕</a:t>
              </a:r>
              <a:endParaRPr lang="en-US" sz="1200" dirty="0"/>
            </a:p>
          </p:txBody>
        </p:sp>
      </p:grpSp>
      <p:grpSp>
        <p:nvGrpSpPr>
          <p:cNvPr id="101" name="グループ化 100">
            <a:extLst>
              <a:ext uri="{FF2B5EF4-FFF2-40B4-BE49-F238E27FC236}">
                <a16:creationId xmlns:a16="http://schemas.microsoft.com/office/drawing/2014/main" id="{720517A2-9185-B593-3299-E46C122B6C5F}"/>
              </a:ext>
            </a:extLst>
          </p:cNvPr>
          <p:cNvGrpSpPr/>
          <p:nvPr/>
        </p:nvGrpSpPr>
        <p:grpSpPr>
          <a:xfrm>
            <a:off x="7259678" y="946274"/>
            <a:ext cx="378010" cy="378010"/>
            <a:chOff x="4115977" y="3762103"/>
            <a:chExt cx="378010" cy="378010"/>
          </a:xfrm>
        </p:grpSpPr>
        <p:sp>
          <p:nvSpPr>
            <p:cNvPr id="102" name="Shape 26">
              <a:extLst>
                <a:ext uri="{FF2B5EF4-FFF2-40B4-BE49-F238E27FC236}">
                  <a16:creationId xmlns:a16="http://schemas.microsoft.com/office/drawing/2014/main" id="{56D90334-33C4-1782-84CE-09A08461DFCE}"/>
                </a:ext>
              </a:extLst>
            </p:cNvPr>
            <p:cNvSpPr/>
            <p:nvPr/>
          </p:nvSpPr>
          <p:spPr>
            <a:xfrm>
              <a:off x="4115977" y="3762103"/>
              <a:ext cx="378010" cy="378010"/>
            </a:xfrm>
            <a:prstGeom prst="ellipse">
              <a:avLst/>
            </a:prstGeom>
            <a:solidFill>
              <a:srgbClr val="FF0000"/>
            </a:solidFill>
            <a:ln w="12700">
              <a:solidFill>
                <a:srgbClr val="C00000"/>
              </a:solidFill>
              <a:prstDash val="solid"/>
            </a:ln>
          </p:spPr>
          <p:txBody>
            <a:bodyPr/>
            <a:lstStyle/>
            <a:p>
              <a:endParaRPr lang="ja-JP" altLang="en-US" sz="1772">
                <a:latin typeface="BIZ UDゴシック" panose="020B0400000000000000" pitchFamily="49" charset="-128"/>
                <a:ea typeface="BIZ UDゴシック" panose="020B0400000000000000" pitchFamily="49" charset="-128"/>
              </a:endParaRPr>
            </a:p>
          </p:txBody>
        </p:sp>
        <p:sp>
          <p:nvSpPr>
            <p:cNvPr id="103" name="Text 27">
              <a:extLst>
                <a:ext uri="{FF2B5EF4-FFF2-40B4-BE49-F238E27FC236}">
                  <a16:creationId xmlns:a16="http://schemas.microsoft.com/office/drawing/2014/main" id="{AF81515D-B2C2-D63C-6ACE-A5C6201DCD8E}"/>
                </a:ext>
              </a:extLst>
            </p:cNvPr>
            <p:cNvSpPr/>
            <p:nvPr/>
          </p:nvSpPr>
          <p:spPr>
            <a:xfrm>
              <a:off x="4115977" y="3762103"/>
              <a:ext cx="378010" cy="378010"/>
            </a:xfrm>
            <a:prstGeom prst="rect">
              <a:avLst/>
            </a:prstGeom>
            <a:noFill/>
            <a:ln/>
          </p:spPr>
          <p:txBody>
            <a:bodyPr wrap="square" lIns="0" tIns="0" rIns="0" bIns="0" rtlCol="0" anchor="ctr">
              <a:normAutofit/>
            </a:bodyPr>
            <a:lstStyle/>
            <a:p>
              <a:pPr algn="ctr"/>
              <a:r>
                <a:rPr lang="en-US" sz="1181" b="1" dirty="0">
                  <a:solidFill>
                    <a:srgbClr val="FFFFFF"/>
                  </a:solidFill>
                  <a:latin typeface="BIZ UDゴシック" panose="020B0400000000000000" pitchFamily="49" charset="-128"/>
                  <a:ea typeface="BIZ UDゴシック" panose="020B0400000000000000" pitchFamily="49" charset="-128"/>
                  <a:cs typeface="Yu Gothic" pitchFamily="34" charset="-120"/>
                </a:rPr>
                <a:t>㋒</a:t>
              </a:r>
              <a:endParaRPr lang="en-US" sz="1181" dirty="0">
                <a:latin typeface="BIZ UDゴシック" panose="020B0400000000000000" pitchFamily="49" charset="-128"/>
                <a:ea typeface="BIZ UDゴシック" panose="020B0400000000000000" pitchFamily="49" charset="-128"/>
              </a:endParaRPr>
            </a:p>
          </p:txBody>
        </p:sp>
      </p:grpSp>
      <p:sp>
        <p:nvSpPr>
          <p:cNvPr id="108" name="Shape 28">
            <a:extLst>
              <a:ext uri="{FF2B5EF4-FFF2-40B4-BE49-F238E27FC236}">
                <a16:creationId xmlns:a16="http://schemas.microsoft.com/office/drawing/2014/main" id="{2DFE15D5-779F-B37B-C9AD-D5D2248A6A1C}"/>
              </a:ext>
            </a:extLst>
          </p:cNvPr>
          <p:cNvSpPr/>
          <p:nvPr/>
        </p:nvSpPr>
        <p:spPr>
          <a:xfrm>
            <a:off x="5553009" y="5415067"/>
            <a:ext cx="811645" cy="203275"/>
          </a:xfrm>
          <a:prstGeom prst="rect">
            <a:avLst/>
          </a:prstGeom>
          <a:noFill/>
          <a:ln w="57150">
            <a:solidFill>
              <a:srgbClr val="C00000"/>
            </a:solidFill>
            <a:prstDash val="solid"/>
          </a:ln>
          <a:effectLst/>
        </p:spPr>
        <p:txBody>
          <a:bodyPr/>
          <a:lstStyle/>
          <a:p>
            <a:endParaRPr lang="ja-JP" altLang="en-US"/>
          </a:p>
        </p:txBody>
      </p:sp>
      <p:grpSp>
        <p:nvGrpSpPr>
          <p:cNvPr id="45" name="グループ化 44">
            <a:extLst>
              <a:ext uri="{FF2B5EF4-FFF2-40B4-BE49-F238E27FC236}">
                <a16:creationId xmlns:a16="http://schemas.microsoft.com/office/drawing/2014/main" id="{F0AA93B2-2B78-13B1-6447-4B1CC936FF53}"/>
              </a:ext>
            </a:extLst>
          </p:cNvPr>
          <p:cNvGrpSpPr/>
          <p:nvPr/>
        </p:nvGrpSpPr>
        <p:grpSpPr>
          <a:xfrm>
            <a:off x="123485" y="3896064"/>
            <a:ext cx="3344850" cy="2295989"/>
            <a:chOff x="123485" y="3896064"/>
            <a:chExt cx="3344850" cy="2295989"/>
          </a:xfrm>
        </p:grpSpPr>
        <p:grpSp>
          <p:nvGrpSpPr>
            <p:cNvPr id="85" name="グループ化 84">
              <a:extLst>
                <a:ext uri="{FF2B5EF4-FFF2-40B4-BE49-F238E27FC236}">
                  <a16:creationId xmlns:a16="http://schemas.microsoft.com/office/drawing/2014/main" id="{FF5FC660-2E0A-B61E-663F-E2E4C65CA532}"/>
                </a:ext>
              </a:extLst>
            </p:cNvPr>
            <p:cNvGrpSpPr/>
            <p:nvPr/>
          </p:nvGrpSpPr>
          <p:grpSpPr>
            <a:xfrm>
              <a:off x="123485" y="3896064"/>
              <a:ext cx="3344850" cy="2295989"/>
              <a:chOff x="149745" y="3523774"/>
              <a:chExt cx="3344850" cy="2295989"/>
            </a:xfrm>
          </p:grpSpPr>
          <p:sp>
            <p:nvSpPr>
              <p:cNvPr id="52" name="Shape 11"/>
              <p:cNvSpPr/>
              <p:nvPr/>
            </p:nvSpPr>
            <p:spPr>
              <a:xfrm>
                <a:off x="149745" y="3524700"/>
                <a:ext cx="3344850" cy="2295063"/>
              </a:xfrm>
              <a:prstGeom prst="roundRect">
                <a:avLst>
                  <a:gd name="adj" fmla="val 3137"/>
                </a:avLst>
              </a:prstGeom>
              <a:solidFill>
                <a:srgbClr val="FFFFFF"/>
              </a:solidFill>
              <a:ln w="12700">
                <a:solidFill>
                  <a:srgbClr val="00897B"/>
                </a:solidFill>
                <a:prstDash val="solid"/>
              </a:ln>
              <a:effectLst/>
            </p:spPr>
            <p:txBody>
              <a:bodyPr/>
              <a:lstStyle/>
              <a:p>
                <a:endParaRPr lang="ja-JP" altLang="en-US" sz="1772">
                  <a:latin typeface="BIZ UDゴシック" panose="020B0400000000000000" pitchFamily="49" charset="-128"/>
                  <a:ea typeface="BIZ UDゴシック" panose="020B0400000000000000" pitchFamily="49" charset="-128"/>
                </a:endParaRPr>
              </a:p>
            </p:txBody>
          </p:sp>
          <p:grpSp>
            <p:nvGrpSpPr>
              <p:cNvPr id="84" name="グループ化 83">
                <a:extLst>
                  <a:ext uri="{FF2B5EF4-FFF2-40B4-BE49-F238E27FC236}">
                    <a16:creationId xmlns:a16="http://schemas.microsoft.com/office/drawing/2014/main" id="{F57D9835-62BC-BAE9-CC39-E110A494E819}"/>
                  </a:ext>
                </a:extLst>
              </p:cNvPr>
              <p:cNvGrpSpPr/>
              <p:nvPr/>
            </p:nvGrpSpPr>
            <p:grpSpPr>
              <a:xfrm>
                <a:off x="162316" y="3523774"/>
                <a:ext cx="3078277" cy="2182535"/>
                <a:chOff x="162316" y="3523774"/>
                <a:chExt cx="3078277" cy="2182535"/>
              </a:xfrm>
            </p:grpSpPr>
            <p:pic>
              <p:nvPicPr>
                <p:cNvPr id="76" name="図 75">
                  <a:extLst>
                    <a:ext uri="{FF2B5EF4-FFF2-40B4-BE49-F238E27FC236}">
                      <a16:creationId xmlns:a16="http://schemas.microsoft.com/office/drawing/2014/main" id="{2BE5083B-EB3A-18B8-CFA5-22B5F500C0DC}"/>
                    </a:ext>
                  </a:extLst>
                </p:cNvPr>
                <p:cNvPicPr>
                  <a:picLocks noChangeAspect="1"/>
                </p:cNvPicPr>
                <p:nvPr/>
              </p:nvPicPr>
              <p:blipFill>
                <a:blip r:embed="rId6" cstate="print">
                  <a:extLst>
                    <a:ext uri="{28A0092B-C50C-407E-A947-70E740481C1C}">
                      <a14:useLocalDpi xmlns:a14="http://schemas.microsoft.com/office/drawing/2010/main"/>
                    </a:ext>
                  </a:extLst>
                </a:blip>
                <a:srcRect/>
                <a:stretch>
                  <a:fillRect/>
                </a:stretch>
              </p:blipFill>
              <p:spPr>
                <a:xfrm>
                  <a:off x="405322" y="3563465"/>
                  <a:ext cx="2835271" cy="2142844"/>
                </a:xfrm>
                <a:prstGeom prst="rect">
                  <a:avLst/>
                </a:prstGeom>
                <a:ln>
                  <a:solidFill>
                    <a:schemeClr val="tx1"/>
                  </a:solidFill>
                </a:ln>
              </p:spPr>
            </p:pic>
            <p:sp>
              <p:nvSpPr>
                <p:cNvPr id="54" name="Text 12"/>
                <p:cNvSpPr/>
                <p:nvPr/>
              </p:nvSpPr>
              <p:spPr>
                <a:xfrm>
                  <a:off x="534265" y="3523774"/>
                  <a:ext cx="2601071" cy="225006"/>
                </a:xfrm>
                <a:prstGeom prst="rect">
                  <a:avLst/>
                </a:prstGeom>
                <a:noFill/>
                <a:ln/>
              </p:spPr>
              <p:txBody>
                <a:bodyPr wrap="square" lIns="500" tIns="500" rIns="500" bIns="500" rtlCol="0" anchor="ctr">
                  <a:normAutofit/>
                </a:bodyPr>
                <a:lstStyle/>
                <a:p>
                  <a:pPr algn="ctr"/>
                  <a:r>
                    <a:rPr lang="en-US" sz="1400" b="1" dirty="0">
                      <a:solidFill>
                        <a:srgbClr val="00897B"/>
                      </a:solidFill>
                      <a:latin typeface="BIZ UDゴシック" panose="020B0400000000000000" pitchFamily="49" charset="-128"/>
                      <a:ea typeface="BIZ UDゴシック" panose="020B0400000000000000" pitchFamily="49" charset="-128"/>
                      <a:cs typeface="Yu Gothic" pitchFamily="34" charset="-120"/>
                    </a:rPr>
                    <a:t>国：別紙2　事業実施計画書</a:t>
                  </a:r>
                  <a:endParaRPr lang="en-US" sz="1400" dirty="0">
                    <a:latin typeface="BIZ UDゴシック" panose="020B0400000000000000" pitchFamily="49" charset="-128"/>
                    <a:ea typeface="BIZ UDゴシック" panose="020B0400000000000000" pitchFamily="49" charset="-128"/>
                  </a:endParaRPr>
                </a:p>
              </p:txBody>
            </p:sp>
            <p:sp>
              <p:nvSpPr>
                <p:cNvPr id="79" name="正方形/長方形 78">
                  <a:extLst>
                    <a:ext uri="{FF2B5EF4-FFF2-40B4-BE49-F238E27FC236}">
                      <a16:creationId xmlns:a16="http://schemas.microsoft.com/office/drawing/2014/main" id="{CBEA83C1-802B-73D2-9B8C-F361714CCBAF}"/>
                    </a:ext>
                  </a:extLst>
                </p:cNvPr>
                <p:cNvSpPr/>
                <p:nvPr/>
              </p:nvSpPr>
              <p:spPr>
                <a:xfrm>
                  <a:off x="458239" y="5277479"/>
                  <a:ext cx="2782353" cy="307303"/>
                </a:xfrm>
                <a:prstGeom prst="rect">
                  <a:avLst/>
                </a:prstGeom>
                <a:noFill/>
                <a:ln w="57150">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73" name="グループ化 72">
                  <a:extLst>
                    <a:ext uri="{FF2B5EF4-FFF2-40B4-BE49-F238E27FC236}">
                      <a16:creationId xmlns:a16="http://schemas.microsoft.com/office/drawing/2014/main" id="{46B7713B-F45A-35C5-AD21-51EF3A9E379C}"/>
                    </a:ext>
                  </a:extLst>
                </p:cNvPr>
                <p:cNvGrpSpPr/>
                <p:nvPr/>
              </p:nvGrpSpPr>
              <p:grpSpPr>
                <a:xfrm>
                  <a:off x="162316" y="4842710"/>
                  <a:ext cx="378010" cy="378010"/>
                  <a:chOff x="536016" y="3907775"/>
                  <a:chExt cx="378010" cy="378010"/>
                </a:xfrm>
              </p:grpSpPr>
              <p:sp>
                <p:nvSpPr>
                  <p:cNvPr id="65" name="Shape 13"/>
                  <p:cNvSpPr/>
                  <p:nvPr/>
                </p:nvSpPr>
                <p:spPr>
                  <a:xfrm>
                    <a:off x="536016" y="3907775"/>
                    <a:ext cx="378010" cy="378010"/>
                  </a:xfrm>
                  <a:prstGeom prst="ellipse">
                    <a:avLst/>
                  </a:prstGeom>
                  <a:solidFill>
                    <a:schemeClr val="accent4">
                      <a:lumMod val="75000"/>
                    </a:schemeClr>
                  </a:solidFill>
                  <a:ln w="12700">
                    <a:solidFill>
                      <a:srgbClr val="00897B"/>
                    </a:solidFill>
                    <a:prstDash val="solid"/>
                  </a:ln>
                </p:spPr>
                <p:txBody>
                  <a:bodyPr/>
                  <a:lstStyle/>
                  <a:p>
                    <a:endParaRPr lang="ja-JP" altLang="en-US" sz="1772">
                      <a:latin typeface="BIZ UDゴシック" panose="020B0400000000000000" pitchFamily="49" charset="-128"/>
                      <a:ea typeface="BIZ UDゴシック" panose="020B0400000000000000" pitchFamily="49" charset="-128"/>
                    </a:endParaRPr>
                  </a:p>
                </p:txBody>
              </p:sp>
              <p:sp>
                <p:nvSpPr>
                  <p:cNvPr id="68" name="Text 14"/>
                  <p:cNvSpPr/>
                  <p:nvPr/>
                </p:nvSpPr>
                <p:spPr>
                  <a:xfrm>
                    <a:off x="536016" y="3907775"/>
                    <a:ext cx="378010" cy="378010"/>
                  </a:xfrm>
                  <a:prstGeom prst="rect">
                    <a:avLst/>
                  </a:prstGeom>
                  <a:noFill/>
                  <a:ln/>
                </p:spPr>
                <p:txBody>
                  <a:bodyPr wrap="square" lIns="0" tIns="0" rIns="0" bIns="0" rtlCol="0" anchor="ctr">
                    <a:normAutofit/>
                  </a:bodyPr>
                  <a:lstStyle/>
                  <a:p>
                    <a:pPr algn="ctr"/>
                    <a:r>
                      <a:rPr lang="en-US" sz="1181" b="1" dirty="0">
                        <a:solidFill>
                          <a:srgbClr val="FFFFFF"/>
                        </a:solidFill>
                        <a:latin typeface="BIZ UDゴシック" panose="020B0400000000000000" pitchFamily="49" charset="-128"/>
                        <a:ea typeface="BIZ UDゴシック" panose="020B0400000000000000" pitchFamily="49" charset="-128"/>
                        <a:cs typeface="Yu Gothic" pitchFamily="34" charset="-120"/>
                      </a:rPr>
                      <a:t>㋑</a:t>
                    </a:r>
                    <a:endParaRPr lang="en-US" sz="1181" dirty="0">
                      <a:latin typeface="BIZ UDゴシック" panose="020B0400000000000000" pitchFamily="49" charset="-128"/>
                      <a:ea typeface="BIZ UDゴシック" panose="020B0400000000000000" pitchFamily="49" charset="-128"/>
                    </a:endParaRPr>
                  </a:p>
                </p:txBody>
              </p:sp>
            </p:grpSp>
          </p:grpSp>
        </p:grpSp>
        <p:grpSp>
          <p:nvGrpSpPr>
            <p:cNvPr id="46" name="グループ化 45">
              <a:extLst>
                <a:ext uri="{FF2B5EF4-FFF2-40B4-BE49-F238E27FC236}">
                  <a16:creationId xmlns:a16="http://schemas.microsoft.com/office/drawing/2014/main" id="{F9099EC9-CE7A-2D4A-BDF4-17A83A57FFBE}"/>
                </a:ext>
              </a:extLst>
            </p:cNvPr>
            <p:cNvGrpSpPr/>
            <p:nvPr/>
          </p:nvGrpSpPr>
          <p:grpSpPr>
            <a:xfrm>
              <a:off x="431980" y="5977687"/>
              <a:ext cx="2753120" cy="187215"/>
              <a:chOff x="0" y="0"/>
              <a:chExt cx="10271760" cy="868682"/>
            </a:xfrm>
          </p:grpSpPr>
          <p:sp>
            <p:nvSpPr>
              <p:cNvPr id="47" name="フリーフォーム: 図形 46">
                <a:extLst>
                  <a:ext uri="{FF2B5EF4-FFF2-40B4-BE49-F238E27FC236}">
                    <a16:creationId xmlns:a16="http://schemas.microsoft.com/office/drawing/2014/main" id="{14198D5C-82BF-14C7-991E-7C39D6E83F0B}"/>
                  </a:ext>
                </a:extLst>
              </p:cNvPr>
              <p:cNvSpPr/>
              <p:nvPr/>
            </p:nvSpPr>
            <p:spPr>
              <a:xfrm>
                <a:off x="0" y="0"/>
                <a:ext cx="10264140" cy="563882"/>
              </a:xfrm>
              <a:custGeom>
                <a:avLst/>
                <a:gdLst>
                  <a:gd name="connsiteX0" fmla="*/ 0 w 10241280"/>
                  <a:gd name="connsiteY0" fmla="*/ 541024 h 556264"/>
                  <a:gd name="connsiteX1" fmla="*/ 723900 w 10241280"/>
                  <a:gd name="connsiteY1" fmla="*/ 4 h 556264"/>
                  <a:gd name="connsiteX2" fmla="*/ 1478280 w 10241280"/>
                  <a:gd name="connsiteY2" fmla="*/ 548644 h 556264"/>
                  <a:gd name="connsiteX3" fmla="*/ 2186940 w 10241280"/>
                  <a:gd name="connsiteY3" fmla="*/ 15244 h 556264"/>
                  <a:gd name="connsiteX4" fmla="*/ 2948940 w 10241280"/>
                  <a:gd name="connsiteY4" fmla="*/ 548644 h 556264"/>
                  <a:gd name="connsiteX5" fmla="*/ 3657600 w 10241280"/>
                  <a:gd name="connsiteY5" fmla="*/ 30484 h 556264"/>
                  <a:gd name="connsiteX6" fmla="*/ 4381500 w 10241280"/>
                  <a:gd name="connsiteY6" fmla="*/ 548644 h 556264"/>
                  <a:gd name="connsiteX7" fmla="*/ 5120640 w 10241280"/>
                  <a:gd name="connsiteY7" fmla="*/ 7624 h 556264"/>
                  <a:gd name="connsiteX8" fmla="*/ 5844540 w 10241280"/>
                  <a:gd name="connsiteY8" fmla="*/ 556264 h 556264"/>
                  <a:gd name="connsiteX9" fmla="*/ 6576060 w 10241280"/>
                  <a:gd name="connsiteY9" fmla="*/ 762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78280 w 10241280"/>
                  <a:gd name="connsiteY2" fmla="*/ 548644 h 556264"/>
                  <a:gd name="connsiteX3" fmla="*/ 2186940 w 10241280"/>
                  <a:gd name="connsiteY3" fmla="*/ 15244 h 556264"/>
                  <a:gd name="connsiteX4" fmla="*/ 2948940 w 10241280"/>
                  <a:gd name="connsiteY4" fmla="*/ 548644 h 556264"/>
                  <a:gd name="connsiteX5" fmla="*/ 3657600 w 10241280"/>
                  <a:gd name="connsiteY5" fmla="*/ 30484 h 556264"/>
                  <a:gd name="connsiteX6" fmla="*/ 4381500 w 10241280"/>
                  <a:gd name="connsiteY6" fmla="*/ 548644 h 556264"/>
                  <a:gd name="connsiteX7" fmla="*/ 5120640 w 10241280"/>
                  <a:gd name="connsiteY7" fmla="*/ 7624 h 556264"/>
                  <a:gd name="connsiteX8" fmla="*/ 5844540 w 10241280"/>
                  <a:gd name="connsiteY8" fmla="*/ 556264 h 556264"/>
                  <a:gd name="connsiteX9" fmla="*/ 6576060 w 10241280"/>
                  <a:gd name="connsiteY9" fmla="*/ 762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55420 w 10241280"/>
                  <a:gd name="connsiteY2" fmla="*/ 548644 h 556264"/>
                  <a:gd name="connsiteX3" fmla="*/ 2186940 w 10241280"/>
                  <a:gd name="connsiteY3" fmla="*/ 15244 h 556264"/>
                  <a:gd name="connsiteX4" fmla="*/ 2948940 w 10241280"/>
                  <a:gd name="connsiteY4" fmla="*/ 548644 h 556264"/>
                  <a:gd name="connsiteX5" fmla="*/ 3657600 w 10241280"/>
                  <a:gd name="connsiteY5" fmla="*/ 30484 h 556264"/>
                  <a:gd name="connsiteX6" fmla="*/ 4381500 w 10241280"/>
                  <a:gd name="connsiteY6" fmla="*/ 548644 h 556264"/>
                  <a:gd name="connsiteX7" fmla="*/ 5120640 w 10241280"/>
                  <a:gd name="connsiteY7" fmla="*/ 7624 h 556264"/>
                  <a:gd name="connsiteX8" fmla="*/ 5844540 w 10241280"/>
                  <a:gd name="connsiteY8" fmla="*/ 556264 h 556264"/>
                  <a:gd name="connsiteX9" fmla="*/ 6576060 w 10241280"/>
                  <a:gd name="connsiteY9" fmla="*/ 762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55420 w 10241280"/>
                  <a:gd name="connsiteY2" fmla="*/ 548644 h 556264"/>
                  <a:gd name="connsiteX3" fmla="*/ 2209800 w 10241280"/>
                  <a:gd name="connsiteY3" fmla="*/ 15244 h 556264"/>
                  <a:gd name="connsiteX4" fmla="*/ 2948940 w 10241280"/>
                  <a:gd name="connsiteY4" fmla="*/ 548644 h 556264"/>
                  <a:gd name="connsiteX5" fmla="*/ 3657600 w 10241280"/>
                  <a:gd name="connsiteY5" fmla="*/ 30484 h 556264"/>
                  <a:gd name="connsiteX6" fmla="*/ 4381500 w 10241280"/>
                  <a:gd name="connsiteY6" fmla="*/ 548644 h 556264"/>
                  <a:gd name="connsiteX7" fmla="*/ 5120640 w 10241280"/>
                  <a:gd name="connsiteY7" fmla="*/ 7624 h 556264"/>
                  <a:gd name="connsiteX8" fmla="*/ 5844540 w 10241280"/>
                  <a:gd name="connsiteY8" fmla="*/ 556264 h 556264"/>
                  <a:gd name="connsiteX9" fmla="*/ 6576060 w 10241280"/>
                  <a:gd name="connsiteY9" fmla="*/ 762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55420 w 10241280"/>
                  <a:gd name="connsiteY2" fmla="*/ 548644 h 556264"/>
                  <a:gd name="connsiteX3" fmla="*/ 2209800 w 10241280"/>
                  <a:gd name="connsiteY3" fmla="*/ 15244 h 556264"/>
                  <a:gd name="connsiteX4" fmla="*/ 2918460 w 10241280"/>
                  <a:gd name="connsiteY4" fmla="*/ 548644 h 556264"/>
                  <a:gd name="connsiteX5" fmla="*/ 3657600 w 10241280"/>
                  <a:gd name="connsiteY5" fmla="*/ 30484 h 556264"/>
                  <a:gd name="connsiteX6" fmla="*/ 4381500 w 10241280"/>
                  <a:gd name="connsiteY6" fmla="*/ 548644 h 556264"/>
                  <a:gd name="connsiteX7" fmla="*/ 5120640 w 10241280"/>
                  <a:gd name="connsiteY7" fmla="*/ 7624 h 556264"/>
                  <a:gd name="connsiteX8" fmla="*/ 5844540 w 10241280"/>
                  <a:gd name="connsiteY8" fmla="*/ 556264 h 556264"/>
                  <a:gd name="connsiteX9" fmla="*/ 6576060 w 10241280"/>
                  <a:gd name="connsiteY9" fmla="*/ 762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55420 w 10241280"/>
                  <a:gd name="connsiteY2" fmla="*/ 548644 h 556264"/>
                  <a:gd name="connsiteX3" fmla="*/ 2209800 w 10241280"/>
                  <a:gd name="connsiteY3" fmla="*/ 15244 h 556264"/>
                  <a:gd name="connsiteX4" fmla="*/ 2918460 w 10241280"/>
                  <a:gd name="connsiteY4" fmla="*/ 548644 h 556264"/>
                  <a:gd name="connsiteX5" fmla="*/ 3680460 w 10241280"/>
                  <a:gd name="connsiteY5" fmla="*/ 30484 h 556264"/>
                  <a:gd name="connsiteX6" fmla="*/ 4381500 w 10241280"/>
                  <a:gd name="connsiteY6" fmla="*/ 548644 h 556264"/>
                  <a:gd name="connsiteX7" fmla="*/ 5120640 w 10241280"/>
                  <a:gd name="connsiteY7" fmla="*/ 7624 h 556264"/>
                  <a:gd name="connsiteX8" fmla="*/ 5844540 w 10241280"/>
                  <a:gd name="connsiteY8" fmla="*/ 556264 h 556264"/>
                  <a:gd name="connsiteX9" fmla="*/ 6576060 w 10241280"/>
                  <a:gd name="connsiteY9" fmla="*/ 762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55420 w 10241280"/>
                  <a:gd name="connsiteY2" fmla="*/ 548644 h 556264"/>
                  <a:gd name="connsiteX3" fmla="*/ 2209800 w 10241280"/>
                  <a:gd name="connsiteY3" fmla="*/ 15244 h 556264"/>
                  <a:gd name="connsiteX4" fmla="*/ 2918460 w 10241280"/>
                  <a:gd name="connsiteY4" fmla="*/ 548644 h 556264"/>
                  <a:gd name="connsiteX5" fmla="*/ 3680460 w 10241280"/>
                  <a:gd name="connsiteY5" fmla="*/ 30484 h 556264"/>
                  <a:gd name="connsiteX6" fmla="*/ 4404360 w 10241280"/>
                  <a:gd name="connsiteY6" fmla="*/ 548644 h 556264"/>
                  <a:gd name="connsiteX7" fmla="*/ 5120640 w 10241280"/>
                  <a:gd name="connsiteY7" fmla="*/ 7624 h 556264"/>
                  <a:gd name="connsiteX8" fmla="*/ 5844540 w 10241280"/>
                  <a:gd name="connsiteY8" fmla="*/ 556264 h 556264"/>
                  <a:gd name="connsiteX9" fmla="*/ 6576060 w 10241280"/>
                  <a:gd name="connsiteY9" fmla="*/ 762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55420 w 10241280"/>
                  <a:gd name="connsiteY2" fmla="*/ 548644 h 556264"/>
                  <a:gd name="connsiteX3" fmla="*/ 2209800 w 10241280"/>
                  <a:gd name="connsiteY3" fmla="*/ 15244 h 556264"/>
                  <a:gd name="connsiteX4" fmla="*/ 2918460 w 10241280"/>
                  <a:gd name="connsiteY4" fmla="*/ 548644 h 556264"/>
                  <a:gd name="connsiteX5" fmla="*/ 3680460 w 10241280"/>
                  <a:gd name="connsiteY5" fmla="*/ 30484 h 556264"/>
                  <a:gd name="connsiteX6" fmla="*/ 4404360 w 10241280"/>
                  <a:gd name="connsiteY6" fmla="*/ 548644 h 556264"/>
                  <a:gd name="connsiteX7" fmla="*/ 5143500 w 10241280"/>
                  <a:gd name="connsiteY7" fmla="*/ 7624 h 556264"/>
                  <a:gd name="connsiteX8" fmla="*/ 5844540 w 10241280"/>
                  <a:gd name="connsiteY8" fmla="*/ 556264 h 556264"/>
                  <a:gd name="connsiteX9" fmla="*/ 6576060 w 10241280"/>
                  <a:gd name="connsiteY9" fmla="*/ 762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55420 w 10241280"/>
                  <a:gd name="connsiteY2" fmla="*/ 548644 h 556264"/>
                  <a:gd name="connsiteX3" fmla="*/ 2209800 w 10241280"/>
                  <a:gd name="connsiteY3" fmla="*/ 15244 h 556264"/>
                  <a:gd name="connsiteX4" fmla="*/ 2918460 w 10241280"/>
                  <a:gd name="connsiteY4" fmla="*/ 548644 h 556264"/>
                  <a:gd name="connsiteX5" fmla="*/ 3680460 w 10241280"/>
                  <a:gd name="connsiteY5" fmla="*/ 30484 h 556264"/>
                  <a:gd name="connsiteX6" fmla="*/ 4404360 w 10241280"/>
                  <a:gd name="connsiteY6" fmla="*/ 548644 h 556264"/>
                  <a:gd name="connsiteX7" fmla="*/ 5120640 w 10241280"/>
                  <a:gd name="connsiteY7" fmla="*/ 7624 h 556264"/>
                  <a:gd name="connsiteX8" fmla="*/ 5844540 w 10241280"/>
                  <a:gd name="connsiteY8" fmla="*/ 556264 h 556264"/>
                  <a:gd name="connsiteX9" fmla="*/ 6576060 w 10241280"/>
                  <a:gd name="connsiteY9" fmla="*/ 762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55420 w 10241280"/>
                  <a:gd name="connsiteY2" fmla="*/ 548644 h 556264"/>
                  <a:gd name="connsiteX3" fmla="*/ 2209800 w 10241280"/>
                  <a:gd name="connsiteY3" fmla="*/ 15244 h 556264"/>
                  <a:gd name="connsiteX4" fmla="*/ 2918460 w 10241280"/>
                  <a:gd name="connsiteY4" fmla="*/ 548644 h 556264"/>
                  <a:gd name="connsiteX5" fmla="*/ 3680460 w 10241280"/>
                  <a:gd name="connsiteY5" fmla="*/ 30484 h 556264"/>
                  <a:gd name="connsiteX6" fmla="*/ 4404360 w 10241280"/>
                  <a:gd name="connsiteY6" fmla="*/ 548644 h 556264"/>
                  <a:gd name="connsiteX7" fmla="*/ 5120640 w 10241280"/>
                  <a:gd name="connsiteY7" fmla="*/ 7624 h 556264"/>
                  <a:gd name="connsiteX8" fmla="*/ 5859780 w 10241280"/>
                  <a:gd name="connsiteY8" fmla="*/ 548644 h 556264"/>
                  <a:gd name="connsiteX9" fmla="*/ 6576060 w 10241280"/>
                  <a:gd name="connsiteY9" fmla="*/ 762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55420 w 10241280"/>
                  <a:gd name="connsiteY2" fmla="*/ 548644 h 556264"/>
                  <a:gd name="connsiteX3" fmla="*/ 2209800 w 10241280"/>
                  <a:gd name="connsiteY3" fmla="*/ 15244 h 556264"/>
                  <a:gd name="connsiteX4" fmla="*/ 2918460 w 10241280"/>
                  <a:gd name="connsiteY4" fmla="*/ 548644 h 556264"/>
                  <a:gd name="connsiteX5" fmla="*/ 3680460 w 10241280"/>
                  <a:gd name="connsiteY5" fmla="*/ 30484 h 556264"/>
                  <a:gd name="connsiteX6" fmla="*/ 4404360 w 10241280"/>
                  <a:gd name="connsiteY6" fmla="*/ 548644 h 556264"/>
                  <a:gd name="connsiteX7" fmla="*/ 5120640 w 10241280"/>
                  <a:gd name="connsiteY7" fmla="*/ 7624 h 556264"/>
                  <a:gd name="connsiteX8" fmla="*/ 5859780 w 10241280"/>
                  <a:gd name="connsiteY8" fmla="*/ 548644 h 556264"/>
                  <a:gd name="connsiteX9" fmla="*/ 6598920 w 10241280"/>
                  <a:gd name="connsiteY9" fmla="*/ 1524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55420 w 10241280"/>
                  <a:gd name="connsiteY2" fmla="*/ 548644 h 556264"/>
                  <a:gd name="connsiteX3" fmla="*/ 2209800 w 10241280"/>
                  <a:gd name="connsiteY3" fmla="*/ 15244 h 556264"/>
                  <a:gd name="connsiteX4" fmla="*/ 2918460 w 10241280"/>
                  <a:gd name="connsiteY4" fmla="*/ 548644 h 556264"/>
                  <a:gd name="connsiteX5" fmla="*/ 3680460 w 10241280"/>
                  <a:gd name="connsiteY5" fmla="*/ 30484 h 556264"/>
                  <a:gd name="connsiteX6" fmla="*/ 4404360 w 10241280"/>
                  <a:gd name="connsiteY6" fmla="*/ 548644 h 556264"/>
                  <a:gd name="connsiteX7" fmla="*/ 5120640 w 10241280"/>
                  <a:gd name="connsiteY7" fmla="*/ 7624 h 556264"/>
                  <a:gd name="connsiteX8" fmla="*/ 5859780 w 10241280"/>
                  <a:gd name="connsiteY8" fmla="*/ 548644 h 556264"/>
                  <a:gd name="connsiteX9" fmla="*/ 6598920 w 10241280"/>
                  <a:gd name="connsiteY9" fmla="*/ 15244 h 556264"/>
                  <a:gd name="connsiteX10" fmla="*/ 7315200 w 10241280"/>
                  <a:gd name="connsiteY10" fmla="*/ 548644 h 556264"/>
                  <a:gd name="connsiteX11" fmla="*/ 8046720 w 10241280"/>
                  <a:gd name="connsiteY11" fmla="*/ 4 h 556264"/>
                  <a:gd name="connsiteX12" fmla="*/ 8793480 w 10241280"/>
                  <a:gd name="connsiteY12" fmla="*/ 548644 h 556264"/>
                  <a:gd name="connsiteX13" fmla="*/ 9509760 w 10241280"/>
                  <a:gd name="connsiteY13" fmla="*/ 7624 h 556264"/>
                  <a:gd name="connsiteX14" fmla="*/ 10241280 w 10241280"/>
                  <a:gd name="connsiteY14" fmla="*/ 556264 h 556264"/>
                  <a:gd name="connsiteX0" fmla="*/ 0 w 10264140"/>
                  <a:gd name="connsiteY0" fmla="*/ 541024 h 556264"/>
                  <a:gd name="connsiteX1" fmla="*/ 746760 w 10264140"/>
                  <a:gd name="connsiteY1" fmla="*/ 4 h 556264"/>
                  <a:gd name="connsiteX2" fmla="*/ 1455420 w 10264140"/>
                  <a:gd name="connsiteY2" fmla="*/ 548644 h 556264"/>
                  <a:gd name="connsiteX3" fmla="*/ 2209800 w 10264140"/>
                  <a:gd name="connsiteY3" fmla="*/ 15244 h 556264"/>
                  <a:gd name="connsiteX4" fmla="*/ 2918460 w 10264140"/>
                  <a:gd name="connsiteY4" fmla="*/ 548644 h 556264"/>
                  <a:gd name="connsiteX5" fmla="*/ 3680460 w 10264140"/>
                  <a:gd name="connsiteY5" fmla="*/ 30484 h 556264"/>
                  <a:gd name="connsiteX6" fmla="*/ 4404360 w 10264140"/>
                  <a:gd name="connsiteY6" fmla="*/ 548644 h 556264"/>
                  <a:gd name="connsiteX7" fmla="*/ 5120640 w 10264140"/>
                  <a:gd name="connsiteY7" fmla="*/ 7624 h 556264"/>
                  <a:gd name="connsiteX8" fmla="*/ 5859780 w 10264140"/>
                  <a:gd name="connsiteY8" fmla="*/ 548644 h 556264"/>
                  <a:gd name="connsiteX9" fmla="*/ 6598920 w 10264140"/>
                  <a:gd name="connsiteY9" fmla="*/ 15244 h 556264"/>
                  <a:gd name="connsiteX10" fmla="*/ 7315200 w 10264140"/>
                  <a:gd name="connsiteY10" fmla="*/ 548644 h 556264"/>
                  <a:gd name="connsiteX11" fmla="*/ 8046720 w 10264140"/>
                  <a:gd name="connsiteY11" fmla="*/ 4 h 556264"/>
                  <a:gd name="connsiteX12" fmla="*/ 8793480 w 10264140"/>
                  <a:gd name="connsiteY12" fmla="*/ 548644 h 556264"/>
                  <a:gd name="connsiteX13" fmla="*/ 9509760 w 10264140"/>
                  <a:gd name="connsiteY13" fmla="*/ 7624 h 556264"/>
                  <a:gd name="connsiteX14" fmla="*/ 10264140 w 10264140"/>
                  <a:gd name="connsiteY14" fmla="*/ 556264 h 556264"/>
                  <a:gd name="connsiteX0" fmla="*/ 0 w 10264140"/>
                  <a:gd name="connsiteY0" fmla="*/ 541024 h 556264"/>
                  <a:gd name="connsiteX1" fmla="*/ 723900 w 10264140"/>
                  <a:gd name="connsiteY1" fmla="*/ 4 h 556264"/>
                  <a:gd name="connsiteX2" fmla="*/ 1455420 w 10264140"/>
                  <a:gd name="connsiteY2" fmla="*/ 548644 h 556264"/>
                  <a:gd name="connsiteX3" fmla="*/ 2209800 w 10264140"/>
                  <a:gd name="connsiteY3" fmla="*/ 15244 h 556264"/>
                  <a:gd name="connsiteX4" fmla="*/ 2918460 w 10264140"/>
                  <a:gd name="connsiteY4" fmla="*/ 548644 h 556264"/>
                  <a:gd name="connsiteX5" fmla="*/ 3680460 w 10264140"/>
                  <a:gd name="connsiteY5" fmla="*/ 30484 h 556264"/>
                  <a:gd name="connsiteX6" fmla="*/ 4404360 w 10264140"/>
                  <a:gd name="connsiteY6" fmla="*/ 548644 h 556264"/>
                  <a:gd name="connsiteX7" fmla="*/ 5120640 w 10264140"/>
                  <a:gd name="connsiteY7" fmla="*/ 7624 h 556264"/>
                  <a:gd name="connsiteX8" fmla="*/ 5859780 w 10264140"/>
                  <a:gd name="connsiteY8" fmla="*/ 548644 h 556264"/>
                  <a:gd name="connsiteX9" fmla="*/ 6598920 w 10264140"/>
                  <a:gd name="connsiteY9" fmla="*/ 15244 h 556264"/>
                  <a:gd name="connsiteX10" fmla="*/ 7315200 w 10264140"/>
                  <a:gd name="connsiteY10" fmla="*/ 548644 h 556264"/>
                  <a:gd name="connsiteX11" fmla="*/ 8046720 w 10264140"/>
                  <a:gd name="connsiteY11" fmla="*/ 4 h 556264"/>
                  <a:gd name="connsiteX12" fmla="*/ 8793480 w 10264140"/>
                  <a:gd name="connsiteY12" fmla="*/ 548644 h 556264"/>
                  <a:gd name="connsiteX13" fmla="*/ 9509760 w 10264140"/>
                  <a:gd name="connsiteY13" fmla="*/ 7624 h 556264"/>
                  <a:gd name="connsiteX14" fmla="*/ 10264140 w 10264140"/>
                  <a:gd name="connsiteY14" fmla="*/ 556264 h 556264"/>
                  <a:gd name="connsiteX0" fmla="*/ 0 w 10264140"/>
                  <a:gd name="connsiteY0" fmla="*/ 541024 h 556264"/>
                  <a:gd name="connsiteX1" fmla="*/ 746760 w 10264140"/>
                  <a:gd name="connsiteY1" fmla="*/ 4 h 556264"/>
                  <a:gd name="connsiteX2" fmla="*/ 1455420 w 10264140"/>
                  <a:gd name="connsiteY2" fmla="*/ 548644 h 556264"/>
                  <a:gd name="connsiteX3" fmla="*/ 2209800 w 10264140"/>
                  <a:gd name="connsiteY3" fmla="*/ 15244 h 556264"/>
                  <a:gd name="connsiteX4" fmla="*/ 2918460 w 10264140"/>
                  <a:gd name="connsiteY4" fmla="*/ 548644 h 556264"/>
                  <a:gd name="connsiteX5" fmla="*/ 3680460 w 10264140"/>
                  <a:gd name="connsiteY5" fmla="*/ 30484 h 556264"/>
                  <a:gd name="connsiteX6" fmla="*/ 4404360 w 10264140"/>
                  <a:gd name="connsiteY6" fmla="*/ 548644 h 556264"/>
                  <a:gd name="connsiteX7" fmla="*/ 5120640 w 10264140"/>
                  <a:gd name="connsiteY7" fmla="*/ 7624 h 556264"/>
                  <a:gd name="connsiteX8" fmla="*/ 5859780 w 10264140"/>
                  <a:gd name="connsiteY8" fmla="*/ 548644 h 556264"/>
                  <a:gd name="connsiteX9" fmla="*/ 6598920 w 10264140"/>
                  <a:gd name="connsiteY9" fmla="*/ 15244 h 556264"/>
                  <a:gd name="connsiteX10" fmla="*/ 7315200 w 10264140"/>
                  <a:gd name="connsiteY10" fmla="*/ 548644 h 556264"/>
                  <a:gd name="connsiteX11" fmla="*/ 8046720 w 10264140"/>
                  <a:gd name="connsiteY11" fmla="*/ 4 h 556264"/>
                  <a:gd name="connsiteX12" fmla="*/ 8793480 w 10264140"/>
                  <a:gd name="connsiteY12" fmla="*/ 548644 h 556264"/>
                  <a:gd name="connsiteX13" fmla="*/ 9509760 w 10264140"/>
                  <a:gd name="connsiteY13" fmla="*/ 7624 h 556264"/>
                  <a:gd name="connsiteX14" fmla="*/ 10264140 w 10264140"/>
                  <a:gd name="connsiteY14" fmla="*/ 556264 h 556264"/>
                  <a:gd name="connsiteX0" fmla="*/ 0 w 10264140"/>
                  <a:gd name="connsiteY0" fmla="*/ 541024 h 556264"/>
                  <a:gd name="connsiteX1" fmla="*/ 723900 w 10264140"/>
                  <a:gd name="connsiteY1" fmla="*/ 4 h 556264"/>
                  <a:gd name="connsiteX2" fmla="*/ 1455420 w 10264140"/>
                  <a:gd name="connsiteY2" fmla="*/ 548644 h 556264"/>
                  <a:gd name="connsiteX3" fmla="*/ 2209800 w 10264140"/>
                  <a:gd name="connsiteY3" fmla="*/ 15244 h 556264"/>
                  <a:gd name="connsiteX4" fmla="*/ 2918460 w 10264140"/>
                  <a:gd name="connsiteY4" fmla="*/ 548644 h 556264"/>
                  <a:gd name="connsiteX5" fmla="*/ 3680460 w 10264140"/>
                  <a:gd name="connsiteY5" fmla="*/ 30484 h 556264"/>
                  <a:gd name="connsiteX6" fmla="*/ 4404360 w 10264140"/>
                  <a:gd name="connsiteY6" fmla="*/ 548644 h 556264"/>
                  <a:gd name="connsiteX7" fmla="*/ 5120640 w 10264140"/>
                  <a:gd name="connsiteY7" fmla="*/ 7624 h 556264"/>
                  <a:gd name="connsiteX8" fmla="*/ 5859780 w 10264140"/>
                  <a:gd name="connsiteY8" fmla="*/ 548644 h 556264"/>
                  <a:gd name="connsiteX9" fmla="*/ 6598920 w 10264140"/>
                  <a:gd name="connsiteY9" fmla="*/ 15244 h 556264"/>
                  <a:gd name="connsiteX10" fmla="*/ 7315200 w 10264140"/>
                  <a:gd name="connsiteY10" fmla="*/ 548644 h 556264"/>
                  <a:gd name="connsiteX11" fmla="*/ 8046720 w 10264140"/>
                  <a:gd name="connsiteY11" fmla="*/ 4 h 556264"/>
                  <a:gd name="connsiteX12" fmla="*/ 8793480 w 10264140"/>
                  <a:gd name="connsiteY12" fmla="*/ 548644 h 556264"/>
                  <a:gd name="connsiteX13" fmla="*/ 9509760 w 10264140"/>
                  <a:gd name="connsiteY13" fmla="*/ 7624 h 556264"/>
                  <a:gd name="connsiteX14" fmla="*/ 10264140 w 10264140"/>
                  <a:gd name="connsiteY14" fmla="*/ 556264 h 556264"/>
                  <a:gd name="connsiteX0" fmla="*/ 0 w 10264140"/>
                  <a:gd name="connsiteY0" fmla="*/ 541024 h 556264"/>
                  <a:gd name="connsiteX1" fmla="*/ 723900 w 10264140"/>
                  <a:gd name="connsiteY1" fmla="*/ 4 h 556264"/>
                  <a:gd name="connsiteX2" fmla="*/ 1478280 w 10264140"/>
                  <a:gd name="connsiteY2" fmla="*/ 548644 h 556264"/>
                  <a:gd name="connsiteX3" fmla="*/ 2209800 w 10264140"/>
                  <a:gd name="connsiteY3" fmla="*/ 15244 h 556264"/>
                  <a:gd name="connsiteX4" fmla="*/ 2918460 w 10264140"/>
                  <a:gd name="connsiteY4" fmla="*/ 548644 h 556264"/>
                  <a:gd name="connsiteX5" fmla="*/ 3680460 w 10264140"/>
                  <a:gd name="connsiteY5" fmla="*/ 30484 h 556264"/>
                  <a:gd name="connsiteX6" fmla="*/ 4404360 w 10264140"/>
                  <a:gd name="connsiteY6" fmla="*/ 548644 h 556264"/>
                  <a:gd name="connsiteX7" fmla="*/ 5120640 w 10264140"/>
                  <a:gd name="connsiteY7" fmla="*/ 7624 h 556264"/>
                  <a:gd name="connsiteX8" fmla="*/ 5859780 w 10264140"/>
                  <a:gd name="connsiteY8" fmla="*/ 548644 h 556264"/>
                  <a:gd name="connsiteX9" fmla="*/ 6598920 w 10264140"/>
                  <a:gd name="connsiteY9" fmla="*/ 15244 h 556264"/>
                  <a:gd name="connsiteX10" fmla="*/ 7315200 w 10264140"/>
                  <a:gd name="connsiteY10" fmla="*/ 548644 h 556264"/>
                  <a:gd name="connsiteX11" fmla="*/ 8046720 w 10264140"/>
                  <a:gd name="connsiteY11" fmla="*/ 4 h 556264"/>
                  <a:gd name="connsiteX12" fmla="*/ 8793480 w 10264140"/>
                  <a:gd name="connsiteY12" fmla="*/ 548644 h 556264"/>
                  <a:gd name="connsiteX13" fmla="*/ 9509760 w 10264140"/>
                  <a:gd name="connsiteY13" fmla="*/ 7624 h 556264"/>
                  <a:gd name="connsiteX14" fmla="*/ 10264140 w 10264140"/>
                  <a:gd name="connsiteY14" fmla="*/ 556264 h 556264"/>
                  <a:gd name="connsiteX0" fmla="*/ 0 w 10264140"/>
                  <a:gd name="connsiteY0" fmla="*/ 541024 h 556264"/>
                  <a:gd name="connsiteX1" fmla="*/ 723900 w 10264140"/>
                  <a:gd name="connsiteY1" fmla="*/ 4 h 556264"/>
                  <a:gd name="connsiteX2" fmla="*/ 1455420 w 10264140"/>
                  <a:gd name="connsiteY2" fmla="*/ 548644 h 556264"/>
                  <a:gd name="connsiteX3" fmla="*/ 2209800 w 10264140"/>
                  <a:gd name="connsiteY3" fmla="*/ 15244 h 556264"/>
                  <a:gd name="connsiteX4" fmla="*/ 2918460 w 10264140"/>
                  <a:gd name="connsiteY4" fmla="*/ 548644 h 556264"/>
                  <a:gd name="connsiteX5" fmla="*/ 3680460 w 10264140"/>
                  <a:gd name="connsiteY5" fmla="*/ 30484 h 556264"/>
                  <a:gd name="connsiteX6" fmla="*/ 4404360 w 10264140"/>
                  <a:gd name="connsiteY6" fmla="*/ 548644 h 556264"/>
                  <a:gd name="connsiteX7" fmla="*/ 5120640 w 10264140"/>
                  <a:gd name="connsiteY7" fmla="*/ 7624 h 556264"/>
                  <a:gd name="connsiteX8" fmla="*/ 5859780 w 10264140"/>
                  <a:gd name="connsiteY8" fmla="*/ 548644 h 556264"/>
                  <a:gd name="connsiteX9" fmla="*/ 6598920 w 10264140"/>
                  <a:gd name="connsiteY9" fmla="*/ 15244 h 556264"/>
                  <a:gd name="connsiteX10" fmla="*/ 7315200 w 10264140"/>
                  <a:gd name="connsiteY10" fmla="*/ 548644 h 556264"/>
                  <a:gd name="connsiteX11" fmla="*/ 8046720 w 10264140"/>
                  <a:gd name="connsiteY11" fmla="*/ 4 h 556264"/>
                  <a:gd name="connsiteX12" fmla="*/ 8793480 w 10264140"/>
                  <a:gd name="connsiteY12" fmla="*/ 548644 h 556264"/>
                  <a:gd name="connsiteX13" fmla="*/ 9509760 w 10264140"/>
                  <a:gd name="connsiteY13" fmla="*/ 7624 h 556264"/>
                  <a:gd name="connsiteX14" fmla="*/ 10264140 w 10264140"/>
                  <a:gd name="connsiteY14" fmla="*/ 556264 h 556264"/>
                  <a:gd name="connsiteX0" fmla="*/ 0 w 10264140"/>
                  <a:gd name="connsiteY0" fmla="*/ 541024 h 556264"/>
                  <a:gd name="connsiteX1" fmla="*/ 723900 w 10264140"/>
                  <a:gd name="connsiteY1" fmla="*/ 4 h 556264"/>
                  <a:gd name="connsiteX2" fmla="*/ 1470660 w 10264140"/>
                  <a:gd name="connsiteY2" fmla="*/ 548644 h 556264"/>
                  <a:gd name="connsiteX3" fmla="*/ 2209800 w 10264140"/>
                  <a:gd name="connsiteY3" fmla="*/ 15244 h 556264"/>
                  <a:gd name="connsiteX4" fmla="*/ 2918460 w 10264140"/>
                  <a:gd name="connsiteY4" fmla="*/ 548644 h 556264"/>
                  <a:gd name="connsiteX5" fmla="*/ 3680460 w 10264140"/>
                  <a:gd name="connsiteY5" fmla="*/ 30484 h 556264"/>
                  <a:gd name="connsiteX6" fmla="*/ 4404360 w 10264140"/>
                  <a:gd name="connsiteY6" fmla="*/ 548644 h 556264"/>
                  <a:gd name="connsiteX7" fmla="*/ 5120640 w 10264140"/>
                  <a:gd name="connsiteY7" fmla="*/ 7624 h 556264"/>
                  <a:gd name="connsiteX8" fmla="*/ 5859780 w 10264140"/>
                  <a:gd name="connsiteY8" fmla="*/ 548644 h 556264"/>
                  <a:gd name="connsiteX9" fmla="*/ 6598920 w 10264140"/>
                  <a:gd name="connsiteY9" fmla="*/ 15244 h 556264"/>
                  <a:gd name="connsiteX10" fmla="*/ 7315200 w 10264140"/>
                  <a:gd name="connsiteY10" fmla="*/ 548644 h 556264"/>
                  <a:gd name="connsiteX11" fmla="*/ 8046720 w 10264140"/>
                  <a:gd name="connsiteY11" fmla="*/ 4 h 556264"/>
                  <a:gd name="connsiteX12" fmla="*/ 8793480 w 10264140"/>
                  <a:gd name="connsiteY12" fmla="*/ 548644 h 556264"/>
                  <a:gd name="connsiteX13" fmla="*/ 9509760 w 10264140"/>
                  <a:gd name="connsiteY13" fmla="*/ 7624 h 556264"/>
                  <a:gd name="connsiteX14" fmla="*/ 10264140 w 10264140"/>
                  <a:gd name="connsiteY14" fmla="*/ 556264 h 556264"/>
                  <a:gd name="connsiteX0" fmla="*/ 0 w 10264140"/>
                  <a:gd name="connsiteY0" fmla="*/ 541024 h 556264"/>
                  <a:gd name="connsiteX1" fmla="*/ 723900 w 10264140"/>
                  <a:gd name="connsiteY1" fmla="*/ 4 h 556264"/>
                  <a:gd name="connsiteX2" fmla="*/ 1470660 w 10264140"/>
                  <a:gd name="connsiteY2" fmla="*/ 548644 h 556264"/>
                  <a:gd name="connsiteX3" fmla="*/ 2209800 w 10264140"/>
                  <a:gd name="connsiteY3" fmla="*/ 15244 h 556264"/>
                  <a:gd name="connsiteX4" fmla="*/ 2918460 w 10264140"/>
                  <a:gd name="connsiteY4" fmla="*/ 548644 h 556264"/>
                  <a:gd name="connsiteX5" fmla="*/ 3657600 w 10264140"/>
                  <a:gd name="connsiteY5" fmla="*/ 4 h 556264"/>
                  <a:gd name="connsiteX6" fmla="*/ 4404360 w 10264140"/>
                  <a:gd name="connsiteY6" fmla="*/ 548644 h 556264"/>
                  <a:gd name="connsiteX7" fmla="*/ 5120640 w 10264140"/>
                  <a:gd name="connsiteY7" fmla="*/ 7624 h 556264"/>
                  <a:gd name="connsiteX8" fmla="*/ 5859780 w 10264140"/>
                  <a:gd name="connsiteY8" fmla="*/ 548644 h 556264"/>
                  <a:gd name="connsiteX9" fmla="*/ 6598920 w 10264140"/>
                  <a:gd name="connsiteY9" fmla="*/ 15244 h 556264"/>
                  <a:gd name="connsiteX10" fmla="*/ 7315200 w 10264140"/>
                  <a:gd name="connsiteY10" fmla="*/ 548644 h 556264"/>
                  <a:gd name="connsiteX11" fmla="*/ 8046720 w 10264140"/>
                  <a:gd name="connsiteY11" fmla="*/ 4 h 556264"/>
                  <a:gd name="connsiteX12" fmla="*/ 8793480 w 10264140"/>
                  <a:gd name="connsiteY12" fmla="*/ 548644 h 556264"/>
                  <a:gd name="connsiteX13" fmla="*/ 9509760 w 10264140"/>
                  <a:gd name="connsiteY13" fmla="*/ 7624 h 556264"/>
                  <a:gd name="connsiteX14" fmla="*/ 10264140 w 10264140"/>
                  <a:gd name="connsiteY14" fmla="*/ 556264 h 556264"/>
                  <a:gd name="connsiteX0" fmla="*/ 0 w 10264140"/>
                  <a:gd name="connsiteY0" fmla="*/ 541024 h 556266"/>
                  <a:gd name="connsiteX1" fmla="*/ 723900 w 10264140"/>
                  <a:gd name="connsiteY1" fmla="*/ 4 h 556266"/>
                  <a:gd name="connsiteX2" fmla="*/ 1470660 w 10264140"/>
                  <a:gd name="connsiteY2" fmla="*/ 548644 h 556266"/>
                  <a:gd name="connsiteX3" fmla="*/ 2209800 w 10264140"/>
                  <a:gd name="connsiteY3" fmla="*/ 15244 h 556266"/>
                  <a:gd name="connsiteX4" fmla="*/ 2918460 w 10264140"/>
                  <a:gd name="connsiteY4" fmla="*/ 548644 h 556266"/>
                  <a:gd name="connsiteX5" fmla="*/ 3657600 w 10264140"/>
                  <a:gd name="connsiteY5" fmla="*/ 4 h 556266"/>
                  <a:gd name="connsiteX6" fmla="*/ 4404360 w 10264140"/>
                  <a:gd name="connsiteY6" fmla="*/ 556264 h 556266"/>
                  <a:gd name="connsiteX7" fmla="*/ 5120640 w 10264140"/>
                  <a:gd name="connsiteY7" fmla="*/ 7624 h 556266"/>
                  <a:gd name="connsiteX8" fmla="*/ 5859780 w 10264140"/>
                  <a:gd name="connsiteY8" fmla="*/ 548644 h 556266"/>
                  <a:gd name="connsiteX9" fmla="*/ 6598920 w 10264140"/>
                  <a:gd name="connsiteY9" fmla="*/ 15244 h 556266"/>
                  <a:gd name="connsiteX10" fmla="*/ 7315200 w 10264140"/>
                  <a:gd name="connsiteY10" fmla="*/ 548644 h 556266"/>
                  <a:gd name="connsiteX11" fmla="*/ 8046720 w 10264140"/>
                  <a:gd name="connsiteY11" fmla="*/ 4 h 556266"/>
                  <a:gd name="connsiteX12" fmla="*/ 8793480 w 10264140"/>
                  <a:gd name="connsiteY12" fmla="*/ 548644 h 556266"/>
                  <a:gd name="connsiteX13" fmla="*/ 9509760 w 10264140"/>
                  <a:gd name="connsiteY13" fmla="*/ 7624 h 556266"/>
                  <a:gd name="connsiteX14" fmla="*/ 10264140 w 10264140"/>
                  <a:gd name="connsiteY14" fmla="*/ 556264 h 556266"/>
                  <a:gd name="connsiteX0" fmla="*/ 0 w 10264140"/>
                  <a:gd name="connsiteY0" fmla="*/ 548640 h 563882"/>
                  <a:gd name="connsiteX1" fmla="*/ 723900 w 10264140"/>
                  <a:gd name="connsiteY1" fmla="*/ 7620 h 563882"/>
                  <a:gd name="connsiteX2" fmla="*/ 1470660 w 10264140"/>
                  <a:gd name="connsiteY2" fmla="*/ 556260 h 563882"/>
                  <a:gd name="connsiteX3" fmla="*/ 2202180 w 10264140"/>
                  <a:gd name="connsiteY3" fmla="*/ 0 h 563882"/>
                  <a:gd name="connsiteX4" fmla="*/ 2918460 w 10264140"/>
                  <a:gd name="connsiteY4" fmla="*/ 556260 h 563882"/>
                  <a:gd name="connsiteX5" fmla="*/ 3657600 w 10264140"/>
                  <a:gd name="connsiteY5" fmla="*/ 7620 h 563882"/>
                  <a:gd name="connsiteX6" fmla="*/ 4404360 w 10264140"/>
                  <a:gd name="connsiteY6" fmla="*/ 563880 h 563882"/>
                  <a:gd name="connsiteX7" fmla="*/ 5120640 w 10264140"/>
                  <a:gd name="connsiteY7" fmla="*/ 15240 h 563882"/>
                  <a:gd name="connsiteX8" fmla="*/ 5859780 w 10264140"/>
                  <a:gd name="connsiteY8" fmla="*/ 556260 h 563882"/>
                  <a:gd name="connsiteX9" fmla="*/ 6598920 w 10264140"/>
                  <a:gd name="connsiteY9" fmla="*/ 22860 h 563882"/>
                  <a:gd name="connsiteX10" fmla="*/ 7315200 w 10264140"/>
                  <a:gd name="connsiteY10" fmla="*/ 556260 h 563882"/>
                  <a:gd name="connsiteX11" fmla="*/ 8046720 w 10264140"/>
                  <a:gd name="connsiteY11" fmla="*/ 7620 h 563882"/>
                  <a:gd name="connsiteX12" fmla="*/ 8793480 w 10264140"/>
                  <a:gd name="connsiteY12" fmla="*/ 556260 h 563882"/>
                  <a:gd name="connsiteX13" fmla="*/ 9509760 w 10264140"/>
                  <a:gd name="connsiteY13" fmla="*/ 15240 h 563882"/>
                  <a:gd name="connsiteX14" fmla="*/ 10264140 w 10264140"/>
                  <a:gd name="connsiteY14" fmla="*/ 563880 h 563882"/>
                  <a:gd name="connsiteX0" fmla="*/ 0 w 10264140"/>
                  <a:gd name="connsiteY0" fmla="*/ 548640 h 563882"/>
                  <a:gd name="connsiteX1" fmla="*/ 723900 w 10264140"/>
                  <a:gd name="connsiteY1" fmla="*/ 7620 h 563882"/>
                  <a:gd name="connsiteX2" fmla="*/ 1478280 w 10264140"/>
                  <a:gd name="connsiteY2" fmla="*/ 556260 h 563882"/>
                  <a:gd name="connsiteX3" fmla="*/ 2202180 w 10264140"/>
                  <a:gd name="connsiteY3" fmla="*/ 0 h 563882"/>
                  <a:gd name="connsiteX4" fmla="*/ 2918460 w 10264140"/>
                  <a:gd name="connsiteY4" fmla="*/ 556260 h 563882"/>
                  <a:gd name="connsiteX5" fmla="*/ 3657600 w 10264140"/>
                  <a:gd name="connsiteY5" fmla="*/ 7620 h 563882"/>
                  <a:gd name="connsiteX6" fmla="*/ 4404360 w 10264140"/>
                  <a:gd name="connsiteY6" fmla="*/ 563880 h 563882"/>
                  <a:gd name="connsiteX7" fmla="*/ 5120640 w 10264140"/>
                  <a:gd name="connsiteY7" fmla="*/ 15240 h 563882"/>
                  <a:gd name="connsiteX8" fmla="*/ 5859780 w 10264140"/>
                  <a:gd name="connsiteY8" fmla="*/ 556260 h 563882"/>
                  <a:gd name="connsiteX9" fmla="*/ 6598920 w 10264140"/>
                  <a:gd name="connsiteY9" fmla="*/ 22860 h 563882"/>
                  <a:gd name="connsiteX10" fmla="*/ 7315200 w 10264140"/>
                  <a:gd name="connsiteY10" fmla="*/ 556260 h 563882"/>
                  <a:gd name="connsiteX11" fmla="*/ 8046720 w 10264140"/>
                  <a:gd name="connsiteY11" fmla="*/ 7620 h 563882"/>
                  <a:gd name="connsiteX12" fmla="*/ 8793480 w 10264140"/>
                  <a:gd name="connsiteY12" fmla="*/ 556260 h 563882"/>
                  <a:gd name="connsiteX13" fmla="*/ 9509760 w 10264140"/>
                  <a:gd name="connsiteY13" fmla="*/ 15240 h 563882"/>
                  <a:gd name="connsiteX14" fmla="*/ 10264140 w 10264140"/>
                  <a:gd name="connsiteY14" fmla="*/ 563880 h 563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264140" h="563882">
                    <a:moveTo>
                      <a:pt x="0" y="548640"/>
                    </a:moveTo>
                    <a:cubicBezTo>
                      <a:pt x="238760" y="277495"/>
                      <a:pt x="477520" y="6350"/>
                      <a:pt x="723900" y="7620"/>
                    </a:cubicBezTo>
                    <a:cubicBezTo>
                      <a:pt x="970280" y="8890"/>
                      <a:pt x="1231900" y="557530"/>
                      <a:pt x="1478280" y="556260"/>
                    </a:cubicBezTo>
                    <a:cubicBezTo>
                      <a:pt x="1724660" y="554990"/>
                      <a:pt x="1962150" y="0"/>
                      <a:pt x="2202180" y="0"/>
                    </a:cubicBezTo>
                    <a:cubicBezTo>
                      <a:pt x="2442210" y="0"/>
                      <a:pt x="2675890" y="554990"/>
                      <a:pt x="2918460" y="556260"/>
                    </a:cubicBezTo>
                    <a:cubicBezTo>
                      <a:pt x="3161030" y="557530"/>
                      <a:pt x="3409950" y="6350"/>
                      <a:pt x="3657600" y="7620"/>
                    </a:cubicBezTo>
                    <a:cubicBezTo>
                      <a:pt x="3905250" y="8890"/>
                      <a:pt x="4160520" y="562610"/>
                      <a:pt x="4404360" y="563880"/>
                    </a:cubicBezTo>
                    <a:cubicBezTo>
                      <a:pt x="4648200" y="565150"/>
                      <a:pt x="4878070" y="16510"/>
                      <a:pt x="5120640" y="15240"/>
                    </a:cubicBezTo>
                    <a:cubicBezTo>
                      <a:pt x="5363210" y="13970"/>
                      <a:pt x="5613400" y="554990"/>
                      <a:pt x="5859780" y="556260"/>
                    </a:cubicBezTo>
                    <a:cubicBezTo>
                      <a:pt x="6106160" y="557530"/>
                      <a:pt x="6356350" y="22860"/>
                      <a:pt x="6598920" y="22860"/>
                    </a:cubicBezTo>
                    <a:cubicBezTo>
                      <a:pt x="6841490" y="22860"/>
                      <a:pt x="7073900" y="558800"/>
                      <a:pt x="7315200" y="556260"/>
                    </a:cubicBezTo>
                    <a:cubicBezTo>
                      <a:pt x="7556500" y="553720"/>
                      <a:pt x="7800340" y="7620"/>
                      <a:pt x="8046720" y="7620"/>
                    </a:cubicBezTo>
                    <a:cubicBezTo>
                      <a:pt x="8293100" y="7620"/>
                      <a:pt x="8549640" y="554990"/>
                      <a:pt x="8793480" y="556260"/>
                    </a:cubicBezTo>
                    <a:cubicBezTo>
                      <a:pt x="9037320" y="557530"/>
                      <a:pt x="9264650" y="13970"/>
                      <a:pt x="9509760" y="15240"/>
                    </a:cubicBezTo>
                    <a:cubicBezTo>
                      <a:pt x="9754870" y="16510"/>
                      <a:pt x="10020935" y="290195"/>
                      <a:pt x="10264140" y="56388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sp>
            <p:nvSpPr>
              <p:cNvPr id="51" name="フリーフォーム: 図形 50">
                <a:extLst>
                  <a:ext uri="{FF2B5EF4-FFF2-40B4-BE49-F238E27FC236}">
                    <a16:creationId xmlns:a16="http://schemas.microsoft.com/office/drawing/2014/main" id="{E4F637A4-4839-B4EB-08F2-E512202FB1D9}"/>
                  </a:ext>
                </a:extLst>
              </p:cNvPr>
              <p:cNvSpPr/>
              <p:nvPr/>
            </p:nvSpPr>
            <p:spPr>
              <a:xfrm>
                <a:off x="7620" y="304800"/>
                <a:ext cx="10264140" cy="563882"/>
              </a:xfrm>
              <a:custGeom>
                <a:avLst/>
                <a:gdLst>
                  <a:gd name="connsiteX0" fmla="*/ 0 w 10241280"/>
                  <a:gd name="connsiteY0" fmla="*/ 541024 h 556264"/>
                  <a:gd name="connsiteX1" fmla="*/ 723900 w 10241280"/>
                  <a:gd name="connsiteY1" fmla="*/ 4 h 556264"/>
                  <a:gd name="connsiteX2" fmla="*/ 1478280 w 10241280"/>
                  <a:gd name="connsiteY2" fmla="*/ 548644 h 556264"/>
                  <a:gd name="connsiteX3" fmla="*/ 2186940 w 10241280"/>
                  <a:gd name="connsiteY3" fmla="*/ 15244 h 556264"/>
                  <a:gd name="connsiteX4" fmla="*/ 2948940 w 10241280"/>
                  <a:gd name="connsiteY4" fmla="*/ 548644 h 556264"/>
                  <a:gd name="connsiteX5" fmla="*/ 3657600 w 10241280"/>
                  <a:gd name="connsiteY5" fmla="*/ 30484 h 556264"/>
                  <a:gd name="connsiteX6" fmla="*/ 4381500 w 10241280"/>
                  <a:gd name="connsiteY6" fmla="*/ 548644 h 556264"/>
                  <a:gd name="connsiteX7" fmla="*/ 5120640 w 10241280"/>
                  <a:gd name="connsiteY7" fmla="*/ 7624 h 556264"/>
                  <a:gd name="connsiteX8" fmla="*/ 5844540 w 10241280"/>
                  <a:gd name="connsiteY8" fmla="*/ 556264 h 556264"/>
                  <a:gd name="connsiteX9" fmla="*/ 6576060 w 10241280"/>
                  <a:gd name="connsiteY9" fmla="*/ 762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78280 w 10241280"/>
                  <a:gd name="connsiteY2" fmla="*/ 548644 h 556264"/>
                  <a:gd name="connsiteX3" fmla="*/ 2186940 w 10241280"/>
                  <a:gd name="connsiteY3" fmla="*/ 15244 h 556264"/>
                  <a:gd name="connsiteX4" fmla="*/ 2948940 w 10241280"/>
                  <a:gd name="connsiteY4" fmla="*/ 548644 h 556264"/>
                  <a:gd name="connsiteX5" fmla="*/ 3657600 w 10241280"/>
                  <a:gd name="connsiteY5" fmla="*/ 30484 h 556264"/>
                  <a:gd name="connsiteX6" fmla="*/ 4381500 w 10241280"/>
                  <a:gd name="connsiteY6" fmla="*/ 548644 h 556264"/>
                  <a:gd name="connsiteX7" fmla="*/ 5120640 w 10241280"/>
                  <a:gd name="connsiteY7" fmla="*/ 7624 h 556264"/>
                  <a:gd name="connsiteX8" fmla="*/ 5844540 w 10241280"/>
                  <a:gd name="connsiteY8" fmla="*/ 556264 h 556264"/>
                  <a:gd name="connsiteX9" fmla="*/ 6576060 w 10241280"/>
                  <a:gd name="connsiteY9" fmla="*/ 762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55420 w 10241280"/>
                  <a:gd name="connsiteY2" fmla="*/ 548644 h 556264"/>
                  <a:gd name="connsiteX3" fmla="*/ 2186940 w 10241280"/>
                  <a:gd name="connsiteY3" fmla="*/ 15244 h 556264"/>
                  <a:gd name="connsiteX4" fmla="*/ 2948940 w 10241280"/>
                  <a:gd name="connsiteY4" fmla="*/ 548644 h 556264"/>
                  <a:gd name="connsiteX5" fmla="*/ 3657600 w 10241280"/>
                  <a:gd name="connsiteY5" fmla="*/ 30484 h 556264"/>
                  <a:gd name="connsiteX6" fmla="*/ 4381500 w 10241280"/>
                  <a:gd name="connsiteY6" fmla="*/ 548644 h 556264"/>
                  <a:gd name="connsiteX7" fmla="*/ 5120640 w 10241280"/>
                  <a:gd name="connsiteY7" fmla="*/ 7624 h 556264"/>
                  <a:gd name="connsiteX8" fmla="*/ 5844540 w 10241280"/>
                  <a:gd name="connsiteY8" fmla="*/ 556264 h 556264"/>
                  <a:gd name="connsiteX9" fmla="*/ 6576060 w 10241280"/>
                  <a:gd name="connsiteY9" fmla="*/ 762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55420 w 10241280"/>
                  <a:gd name="connsiteY2" fmla="*/ 548644 h 556264"/>
                  <a:gd name="connsiteX3" fmla="*/ 2209800 w 10241280"/>
                  <a:gd name="connsiteY3" fmla="*/ 15244 h 556264"/>
                  <a:gd name="connsiteX4" fmla="*/ 2948940 w 10241280"/>
                  <a:gd name="connsiteY4" fmla="*/ 548644 h 556264"/>
                  <a:gd name="connsiteX5" fmla="*/ 3657600 w 10241280"/>
                  <a:gd name="connsiteY5" fmla="*/ 30484 h 556264"/>
                  <a:gd name="connsiteX6" fmla="*/ 4381500 w 10241280"/>
                  <a:gd name="connsiteY6" fmla="*/ 548644 h 556264"/>
                  <a:gd name="connsiteX7" fmla="*/ 5120640 w 10241280"/>
                  <a:gd name="connsiteY7" fmla="*/ 7624 h 556264"/>
                  <a:gd name="connsiteX8" fmla="*/ 5844540 w 10241280"/>
                  <a:gd name="connsiteY8" fmla="*/ 556264 h 556264"/>
                  <a:gd name="connsiteX9" fmla="*/ 6576060 w 10241280"/>
                  <a:gd name="connsiteY9" fmla="*/ 762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55420 w 10241280"/>
                  <a:gd name="connsiteY2" fmla="*/ 548644 h 556264"/>
                  <a:gd name="connsiteX3" fmla="*/ 2209800 w 10241280"/>
                  <a:gd name="connsiteY3" fmla="*/ 15244 h 556264"/>
                  <a:gd name="connsiteX4" fmla="*/ 2918460 w 10241280"/>
                  <a:gd name="connsiteY4" fmla="*/ 548644 h 556264"/>
                  <a:gd name="connsiteX5" fmla="*/ 3657600 w 10241280"/>
                  <a:gd name="connsiteY5" fmla="*/ 30484 h 556264"/>
                  <a:gd name="connsiteX6" fmla="*/ 4381500 w 10241280"/>
                  <a:gd name="connsiteY6" fmla="*/ 548644 h 556264"/>
                  <a:gd name="connsiteX7" fmla="*/ 5120640 w 10241280"/>
                  <a:gd name="connsiteY7" fmla="*/ 7624 h 556264"/>
                  <a:gd name="connsiteX8" fmla="*/ 5844540 w 10241280"/>
                  <a:gd name="connsiteY8" fmla="*/ 556264 h 556264"/>
                  <a:gd name="connsiteX9" fmla="*/ 6576060 w 10241280"/>
                  <a:gd name="connsiteY9" fmla="*/ 762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55420 w 10241280"/>
                  <a:gd name="connsiteY2" fmla="*/ 548644 h 556264"/>
                  <a:gd name="connsiteX3" fmla="*/ 2209800 w 10241280"/>
                  <a:gd name="connsiteY3" fmla="*/ 15244 h 556264"/>
                  <a:gd name="connsiteX4" fmla="*/ 2918460 w 10241280"/>
                  <a:gd name="connsiteY4" fmla="*/ 548644 h 556264"/>
                  <a:gd name="connsiteX5" fmla="*/ 3680460 w 10241280"/>
                  <a:gd name="connsiteY5" fmla="*/ 30484 h 556264"/>
                  <a:gd name="connsiteX6" fmla="*/ 4381500 w 10241280"/>
                  <a:gd name="connsiteY6" fmla="*/ 548644 h 556264"/>
                  <a:gd name="connsiteX7" fmla="*/ 5120640 w 10241280"/>
                  <a:gd name="connsiteY7" fmla="*/ 7624 h 556264"/>
                  <a:gd name="connsiteX8" fmla="*/ 5844540 w 10241280"/>
                  <a:gd name="connsiteY8" fmla="*/ 556264 h 556264"/>
                  <a:gd name="connsiteX9" fmla="*/ 6576060 w 10241280"/>
                  <a:gd name="connsiteY9" fmla="*/ 762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55420 w 10241280"/>
                  <a:gd name="connsiteY2" fmla="*/ 548644 h 556264"/>
                  <a:gd name="connsiteX3" fmla="*/ 2209800 w 10241280"/>
                  <a:gd name="connsiteY3" fmla="*/ 15244 h 556264"/>
                  <a:gd name="connsiteX4" fmla="*/ 2918460 w 10241280"/>
                  <a:gd name="connsiteY4" fmla="*/ 548644 h 556264"/>
                  <a:gd name="connsiteX5" fmla="*/ 3680460 w 10241280"/>
                  <a:gd name="connsiteY5" fmla="*/ 30484 h 556264"/>
                  <a:gd name="connsiteX6" fmla="*/ 4404360 w 10241280"/>
                  <a:gd name="connsiteY6" fmla="*/ 548644 h 556264"/>
                  <a:gd name="connsiteX7" fmla="*/ 5120640 w 10241280"/>
                  <a:gd name="connsiteY7" fmla="*/ 7624 h 556264"/>
                  <a:gd name="connsiteX8" fmla="*/ 5844540 w 10241280"/>
                  <a:gd name="connsiteY8" fmla="*/ 556264 h 556264"/>
                  <a:gd name="connsiteX9" fmla="*/ 6576060 w 10241280"/>
                  <a:gd name="connsiteY9" fmla="*/ 762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55420 w 10241280"/>
                  <a:gd name="connsiteY2" fmla="*/ 548644 h 556264"/>
                  <a:gd name="connsiteX3" fmla="*/ 2209800 w 10241280"/>
                  <a:gd name="connsiteY3" fmla="*/ 15244 h 556264"/>
                  <a:gd name="connsiteX4" fmla="*/ 2918460 w 10241280"/>
                  <a:gd name="connsiteY4" fmla="*/ 548644 h 556264"/>
                  <a:gd name="connsiteX5" fmla="*/ 3680460 w 10241280"/>
                  <a:gd name="connsiteY5" fmla="*/ 30484 h 556264"/>
                  <a:gd name="connsiteX6" fmla="*/ 4404360 w 10241280"/>
                  <a:gd name="connsiteY6" fmla="*/ 548644 h 556264"/>
                  <a:gd name="connsiteX7" fmla="*/ 5143500 w 10241280"/>
                  <a:gd name="connsiteY7" fmla="*/ 7624 h 556264"/>
                  <a:gd name="connsiteX8" fmla="*/ 5844540 w 10241280"/>
                  <a:gd name="connsiteY8" fmla="*/ 556264 h 556264"/>
                  <a:gd name="connsiteX9" fmla="*/ 6576060 w 10241280"/>
                  <a:gd name="connsiteY9" fmla="*/ 762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55420 w 10241280"/>
                  <a:gd name="connsiteY2" fmla="*/ 548644 h 556264"/>
                  <a:gd name="connsiteX3" fmla="*/ 2209800 w 10241280"/>
                  <a:gd name="connsiteY3" fmla="*/ 15244 h 556264"/>
                  <a:gd name="connsiteX4" fmla="*/ 2918460 w 10241280"/>
                  <a:gd name="connsiteY4" fmla="*/ 548644 h 556264"/>
                  <a:gd name="connsiteX5" fmla="*/ 3680460 w 10241280"/>
                  <a:gd name="connsiteY5" fmla="*/ 30484 h 556264"/>
                  <a:gd name="connsiteX6" fmla="*/ 4404360 w 10241280"/>
                  <a:gd name="connsiteY6" fmla="*/ 548644 h 556264"/>
                  <a:gd name="connsiteX7" fmla="*/ 5120640 w 10241280"/>
                  <a:gd name="connsiteY7" fmla="*/ 7624 h 556264"/>
                  <a:gd name="connsiteX8" fmla="*/ 5844540 w 10241280"/>
                  <a:gd name="connsiteY8" fmla="*/ 556264 h 556264"/>
                  <a:gd name="connsiteX9" fmla="*/ 6576060 w 10241280"/>
                  <a:gd name="connsiteY9" fmla="*/ 762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55420 w 10241280"/>
                  <a:gd name="connsiteY2" fmla="*/ 548644 h 556264"/>
                  <a:gd name="connsiteX3" fmla="*/ 2209800 w 10241280"/>
                  <a:gd name="connsiteY3" fmla="*/ 15244 h 556264"/>
                  <a:gd name="connsiteX4" fmla="*/ 2918460 w 10241280"/>
                  <a:gd name="connsiteY4" fmla="*/ 548644 h 556264"/>
                  <a:gd name="connsiteX5" fmla="*/ 3680460 w 10241280"/>
                  <a:gd name="connsiteY5" fmla="*/ 30484 h 556264"/>
                  <a:gd name="connsiteX6" fmla="*/ 4404360 w 10241280"/>
                  <a:gd name="connsiteY6" fmla="*/ 548644 h 556264"/>
                  <a:gd name="connsiteX7" fmla="*/ 5120640 w 10241280"/>
                  <a:gd name="connsiteY7" fmla="*/ 7624 h 556264"/>
                  <a:gd name="connsiteX8" fmla="*/ 5859780 w 10241280"/>
                  <a:gd name="connsiteY8" fmla="*/ 548644 h 556264"/>
                  <a:gd name="connsiteX9" fmla="*/ 6576060 w 10241280"/>
                  <a:gd name="connsiteY9" fmla="*/ 762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55420 w 10241280"/>
                  <a:gd name="connsiteY2" fmla="*/ 548644 h 556264"/>
                  <a:gd name="connsiteX3" fmla="*/ 2209800 w 10241280"/>
                  <a:gd name="connsiteY3" fmla="*/ 15244 h 556264"/>
                  <a:gd name="connsiteX4" fmla="*/ 2918460 w 10241280"/>
                  <a:gd name="connsiteY4" fmla="*/ 548644 h 556264"/>
                  <a:gd name="connsiteX5" fmla="*/ 3680460 w 10241280"/>
                  <a:gd name="connsiteY5" fmla="*/ 30484 h 556264"/>
                  <a:gd name="connsiteX6" fmla="*/ 4404360 w 10241280"/>
                  <a:gd name="connsiteY6" fmla="*/ 548644 h 556264"/>
                  <a:gd name="connsiteX7" fmla="*/ 5120640 w 10241280"/>
                  <a:gd name="connsiteY7" fmla="*/ 7624 h 556264"/>
                  <a:gd name="connsiteX8" fmla="*/ 5859780 w 10241280"/>
                  <a:gd name="connsiteY8" fmla="*/ 548644 h 556264"/>
                  <a:gd name="connsiteX9" fmla="*/ 6598920 w 10241280"/>
                  <a:gd name="connsiteY9" fmla="*/ 15244 h 556264"/>
                  <a:gd name="connsiteX10" fmla="*/ 7315200 w 10241280"/>
                  <a:gd name="connsiteY10" fmla="*/ 548644 h 556264"/>
                  <a:gd name="connsiteX11" fmla="*/ 8046720 w 10241280"/>
                  <a:gd name="connsiteY11" fmla="*/ 4 h 556264"/>
                  <a:gd name="connsiteX12" fmla="*/ 8770620 w 10241280"/>
                  <a:gd name="connsiteY12" fmla="*/ 548644 h 556264"/>
                  <a:gd name="connsiteX13" fmla="*/ 9509760 w 10241280"/>
                  <a:gd name="connsiteY13" fmla="*/ 7624 h 556264"/>
                  <a:gd name="connsiteX14" fmla="*/ 10241280 w 10241280"/>
                  <a:gd name="connsiteY14" fmla="*/ 556264 h 556264"/>
                  <a:gd name="connsiteX0" fmla="*/ 0 w 10241280"/>
                  <a:gd name="connsiteY0" fmla="*/ 541024 h 556264"/>
                  <a:gd name="connsiteX1" fmla="*/ 746760 w 10241280"/>
                  <a:gd name="connsiteY1" fmla="*/ 4 h 556264"/>
                  <a:gd name="connsiteX2" fmla="*/ 1455420 w 10241280"/>
                  <a:gd name="connsiteY2" fmla="*/ 548644 h 556264"/>
                  <a:gd name="connsiteX3" fmla="*/ 2209800 w 10241280"/>
                  <a:gd name="connsiteY3" fmla="*/ 15244 h 556264"/>
                  <a:gd name="connsiteX4" fmla="*/ 2918460 w 10241280"/>
                  <a:gd name="connsiteY4" fmla="*/ 548644 h 556264"/>
                  <a:gd name="connsiteX5" fmla="*/ 3680460 w 10241280"/>
                  <a:gd name="connsiteY5" fmla="*/ 30484 h 556264"/>
                  <a:gd name="connsiteX6" fmla="*/ 4404360 w 10241280"/>
                  <a:gd name="connsiteY6" fmla="*/ 548644 h 556264"/>
                  <a:gd name="connsiteX7" fmla="*/ 5120640 w 10241280"/>
                  <a:gd name="connsiteY7" fmla="*/ 7624 h 556264"/>
                  <a:gd name="connsiteX8" fmla="*/ 5859780 w 10241280"/>
                  <a:gd name="connsiteY8" fmla="*/ 548644 h 556264"/>
                  <a:gd name="connsiteX9" fmla="*/ 6598920 w 10241280"/>
                  <a:gd name="connsiteY9" fmla="*/ 15244 h 556264"/>
                  <a:gd name="connsiteX10" fmla="*/ 7315200 w 10241280"/>
                  <a:gd name="connsiteY10" fmla="*/ 548644 h 556264"/>
                  <a:gd name="connsiteX11" fmla="*/ 8046720 w 10241280"/>
                  <a:gd name="connsiteY11" fmla="*/ 4 h 556264"/>
                  <a:gd name="connsiteX12" fmla="*/ 8793480 w 10241280"/>
                  <a:gd name="connsiteY12" fmla="*/ 548644 h 556264"/>
                  <a:gd name="connsiteX13" fmla="*/ 9509760 w 10241280"/>
                  <a:gd name="connsiteY13" fmla="*/ 7624 h 556264"/>
                  <a:gd name="connsiteX14" fmla="*/ 10241280 w 10241280"/>
                  <a:gd name="connsiteY14" fmla="*/ 556264 h 556264"/>
                  <a:gd name="connsiteX0" fmla="*/ 0 w 10264140"/>
                  <a:gd name="connsiteY0" fmla="*/ 541024 h 556264"/>
                  <a:gd name="connsiteX1" fmla="*/ 746760 w 10264140"/>
                  <a:gd name="connsiteY1" fmla="*/ 4 h 556264"/>
                  <a:gd name="connsiteX2" fmla="*/ 1455420 w 10264140"/>
                  <a:gd name="connsiteY2" fmla="*/ 548644 h 556264"/>
                  <a:gd name="connsiteX3" fmla="*/ 2209800 w 10264140"/>
                  <a:gd name="connsiteY3" fmla="*/ 15244 h 556264"/>
                  <a:gd name="connsiteX4" fmla="*/ 2918460 w 10264140"/>
                  <a:gd name="connsiteY4" fmla="*/ 548644 h 556264"/>
                  <a:gd name="connsiteX5" fmla="*/ 3680460 w 10264140"/>
                  <a:gd name="connsiteY5" fmla="*/ 30484 h 556264"/>
                  <a:gd name="connsiteX6" fmla="*/ 4404360 w 10264140"/>
                  <a:gd name="connsiteY6" fmla="*/ 548644 h 556264"/>
                  <a:gd name="connsiteX7" fmla="*/ 5120640 w 10264140"/>
                  <a:gd name="connsiteY7" fmla="*/ 7624 h 556264"/>
                  <a:gd name="connsiteX8" fmla="*/ 5859780 w 10264140"/>
                  <a:gd name="connsiteY8" fmla="*/ 548644 h 556264"/>
                  <a:gd name="connsiteX9" fmla="*/ 6598920 w 10264140"/>
                  <a:gd name="connsiteY9" fmla="*/ 15244 h 556264"/>
                  <a:gd name="connsiteX10" fmla="*/ 7315200 w 10264140"/>
                  <a:gd name="connsiteY10" fmla="*/ 548644 h 556264"/>
                  <a:gd name="connsiteX11" fmla="*/ 8046720 w 10264140"/>
                  <a:gd name="connsiteY11" fmla="*/ 4 h 556264"/>
                  <a:gd name="connsiteX12" fmla="*/ 8793480 w 10264140"/>
                  <a:gd name="connsiteY12" fmla="*/ 548644 h 556264"/>
                  <a:gd name="connsiteX13" fmla="*/ 9509760 w 10264140"/>
                  <a:gd name="connsiteY13" fmla="*/ 7624 h 556264"/>
                  <a:gd name="connsiteX14" fmla="*/ 10264140 w 10264140"/>
                  <a:gd name="connsiteY14" fmla="*/ 556264 h 556264"/>
                  <a:gd name="connsiteX0" fmla="*/ 0 w 10264140"/>
                  <a:gd name="connsiteY0" fmla="*/ 541024 h 556264"/>
                  <a:gd name="connsiteX1" fmla="*/ 723900 w 10264140"/>
                  <a:gd name="connsiteY1" fmla="*/ 4 h 556264"/>
                  <a:gd name="connsiteX2" fmla="*/ 1455420 w 10264140"/>
                  <a:gd name="connsiteY2" fmla="*/ 548644 h 556264"/>
                  <a:gd name="connsiteX3" fmla="*/ 2209800 w 10264140"/>
                  <a:gd name="connsiteY3" fmla="*/ 15244 h 556264"/>
                  <a:gd name="connsiteX4" fmla="*/ 2918460 w 10264140"/>
                  <a:gd name="connsiteY4" fmla="*/ 548644 h 556264"/>
                  <a:gd name="connsiteX5" fmla="*/ 3680460 w 10264140"/>
                  <a:gd name="connsiteY5" fmla="*/ 30484 h 556264"/>
                  <a:gd name="connsiteX6" fmla="*/ 4404360 w 10264140"/>
                  <a:gd name="connsiteY6" fmla="*/ 548644 h 556264"/>
                  <a:gd name="connsiteX7" fmla="*/ 5120640 w 10264140"/>
                  <a:gd name="connsiteY7" fmla="*/ 7624 h 556264"/>
                  <a:gd name="connsiteX8" fmla="*/ 5859780 w 10264140"/>
                  <a:gd name="connsiteY8" fmla="*/ 548644 h 556264"/>
                  <a:gd name="connsiteX9" fmla="*/ 6598920 w 10264140"/>
                  <a:gd name="connsiteY9" fmla="*/ 15244 h 556264"/>
                  <a:gd name="connsiteX10" fmla="*/ 7315200 w 10264140"/>
                  <a:gd name="connsiteY10" fmla="*/ 548644 h 556264"/>
                  <a:gd name="connsiteX11" fmla="*/ 8046720 w 10264140"/>
                  <a:gd name="connsiteY11" fmla="*/ 4 h 556264"/>
                  <a:gd name="connsiteX12" fmla="*/ 8793480 w 10264140"/>
                  <a:gd name="connsiteY12" fmla="*/ 548644 h 556264"/>
                  <a:gd name="connsiteX13" fmla="*/ 9509760 w 10264140"/>
                  <a:gd name="connsiteY13" fmla="*/ 7624 h 556264"/>
                  <a:gd name="connsiteX14" fmla="*/ 10264140 w 10264140"/>
                  <a:gd name="connsiteY14" fmla="*/ 556264 h 556264"/>
                  <a:gd name="connsiteX0" fmla="*/ 0 w 10264140"/>
                  <a:gd name="connsiteY0" fmla="*/ 541024 h 556264"/>
                  <a:gd name="connsiteX1" fmla="*/ 746760 w 10264140"/>
                  <a:gd name="connsiteY1" fmla="*/ 4 h 556264"/>
                  <a:gd name="connsiteX2" fmla="*/ 1455420 w 10264140"/>
                  <a:gd name="connsiteY2" fmla="*/ 548644 h 556264"/>
                  <a:gd name="connsiteX3" fmla="*/ 2209800 w 10264140"/>
                  <a:gd name="connsiteY3" fmla="*/ 15244 h 556264"/>
                  <a:gd name="connsiteX4" fmla="*/ 2918460 w 10264140"/>
                  <a:gd name="connsiteY4" fmla="*/ 548644 h 556264"/>
                  <a:gd name="connsiteX5" fmla="*/ 3680460 w 10264140"/>
                  <a:gd name="connsiteY5" fmla="*/ 30484 h 556264"/>
                  <a:gd name="connsiteX6" fmla="*/ 4404360 w 10264140"/>
                  <a:gd name="connsiteY6" fmla="*/ 548644 h 556264"/>
                  <a:gd name="connsiteX7" fmla="*/ 5120640 w 10264140"/>
                  <a:gd name="connsiteY7" fmla="*/ 7624 h 556264"/>
                  <a:gd name="connsiteX8" fmla="*/ 5859780 w 10264140"/>
                  <a:gd name="connsiteY8" fmla="*/ 548644 h 556264"/>
                  <a:gd name="connsiteX9" fmla="*/ 6598920 w 10264140"/>
                  <a:gd name="connsiteY9" fmla="*/ 15244 h 556264"/>
                  <a:gd name="connsiteX10" fmla="*/ 7315200 w 10264140"/>
                  <a:gd name="connsiteY10" fmla="*/ 548644 h 556264"/>
                  <a:gd name="connsiteX11" fmla="*/ 8046720 w 10264140"/>
                  <a:gd name="connsiteY11" fmla="*/ 4 h 556264"/>
                  <a:gd name="connsiteX12" fmla="*/ 8793480 w 10264140"/>
                  <a:gd name="connsiteY12" fmla="*/ 548644 h 556264"/>
                  <a:gd name="connsiteX13" fmla="*/ 9509760 w 10264140"/>
                  <a:gd name="connsiteY13" fmla="*/ 7624 h 556264"/>
                  <a:gd name="connsiteX14" fmla="*/ 10264140 w 10264140"/>
                  <a:gd name="connsiteY14" fmla="*/ 556264 h 556264"/>
                  <a:gd name="connsiteX0" fmla="*/ 0 w 10264140"/>
                  <a:gd name="connsiteY0" fmla="*/ 541024 h 556264"/>
                  <a:gd name="connsiteX1" fmla="*/ 723900 w 10264140"/>
                  <a:gd name="connsiteY1" fmla="*/ 4 h 556264"/>
                  <a:gd name="connsiteX2" fmla="*/ 1455420 w 10264140"/>
                  <a:gd name="connsiteY2" fmla="*/ 548644 h 556264"/>
                  <a:gd name="connsiteX3" fmla="*/ 2209800 w 10264140"/>
                  <a:gd name="connsiteY3" fmla="*/ 15244 h 556264"/>
                  <a:gd name="connsiteX4" fmla="*/ 2918460 w 10264140"/>
                  <a:gd name="connsiteY4" fmla="*/ 548644 h 556264"/>
                  <a:gd name="connsiteX5" fmla="*/ 3680460 w 10264140"/>
                  <a:gd name="connsiteY5" fmla="*/ 30484 h 556264"/>
                  <a:gd name="connsiteX6" fmla="*/ 4404360 w 10264140"/>
                  <a:gd name="connsiteY6" fmla="*/ 548644 h 556264"/>
                  <a:gd name="connsiteX7" fmla="*/ 5120640 w 10264140"/>
                  <a:gd name="connsiteY7" fmla="*/ 7624 h 556264"/>
                  <a:gd name="connsiteX8" fmla="*/ 5859780 w 10264140"/>
                  <a:gd name="connsiteY8" fmla="*/ 548644 h 556264"/>
                  <a:gd name="connsiteX9" fmla="*/ 6598920 w 10264140"/>
                  <a:gd name="connsiteY9" fmla="*/ 15244 h 556264"/>
                  <a:gd name="connsiteX10" fmla="*/ 7315200 w 10264140"/>
                  <a:gd name="connsiteY10" fmla="*/ 548644 h 556264"/>
                  <a:gd name="connsiteX11" fmla="*/ 8046720 w 10264140"/>
                  <a:gd name="connsiteY11" fmla="*/ 4 h 556264"/>
                  <a:gd name="connsiteX12" fmla="*/ 8793480 w 10264140"/>
                  <a:gd name="connsiteY12" fmla="*/ 548644 h 556264"/>
                  <a:gd name="connsiteX13" fmla="*/ 9509760 w 10264140"/>
                  <a:gd name="connsiteY13" fmla="*/ 7624 h 556264"/>
                  <a:gd name="connsiteX14" fmla="*/ 10264140 w 10264140"/>
                  <a:gd name="connsiteY14" fmla="*/ 556264 h 556264"/>
                  <a:gd name="connsiteX0" fmla="*/ 0 w 10264140"/>
                  <a:gd name="connsiteY0" fmla="*/ 541024 h 556264"/>
                  <a:gd name="connsiteX1" fmla="*/ 723900 w 10264140"/>
                  <a:gd name="connsiteY1" fmla="*/ 4 h 556264"/>
                  <a:gd name="connsiteX2" fmla="*/ 1478280 w 10264140"/>
                  <a:gd name="connsiteY2" fmla="*/ 548644 h 556264"/>
                  <a:gd name="connsiteX3" fmla="*/ 2209800 w 10264140"/>
                  <a:gd name="connsiteY3" fmla="*/ 15244 h 556264"/>
                  <a:gd name="connsiteX4" fmla="*/ 2918460 w 10264140"/>
                  <a:gd name="connsiteY4" fmla="*/ 548644 h 556264"/>
                  <a:gd name="connsiteX5" fmla="*/ 3680460 w 10264140"/>
                  <a:gd name="connsiteY5" fmla="*/ 30484 h 556264"/>
                  <a:gd name="connsiteX6" fmla="*/ 4404360 w 10264140"/>
                  <a:gd name="connsiteY6" fmla="*/ 548644 h 556264"/>
                  <a:gd name="connsiteX7" fmla="*/ 5120640 w 10264140"/>
                  <a:gd name="connsiteY7" fmla="*/ 7624 h 556264"/>
                  <a:gd name="connsiteX8" fmla="*/ 5859780 w 10264140"/>
                  <a:gd name="connsiteY8" fmla="*/ 548644 h 556264"/>
                  <a:gd name="connsiteX9" fmla="*/ 6598920 w 10264140"/>
                  <a:gd name="connsiteY9" fmla="*/ 15244 h 556264"/>
                  <a:gd name="connsiteX10" fmla="*/ 7315200 w 10264140"/>
                  <a:gd name="connsiteY10" fmla="*/ 548644 h 556264"/>
                  <a:gd name="connsiteX11" fmla="*/ 8046720 w 10264140"/>
                  <a:gd name="connsiteY11" fmla="*/ 4 h 556264"/>
                  <a:gd name="connsiteX12" fmla="*/ 8793480 w 10264140"/>
                  <a:gd name="connsiteY12" fmla="*/ 548644 h 556264"/>
                  <a:gd name="connsiteX13" fmla="*/ 9509760 w 10264140"/>
                  <a:gd name="connsiteY13" fmla="*/ 7624 h 556264"/>
                  <a:gd name="connsiteX14" fmla="*/ 10264140 w 10264140"/>
                  <a:gd name="connsiteY14" fmla="*/ 556264 h 556264"/>
                  <a:gd name="connsiteX0" fmla="*/ 0 w 10264140"/>
                  <a:gd name="connsiteY0" fmla="*/ 541024 h 556264"/>
                  <a:gd name="connsiteX1" fmla="*/ 723900 w 10264140"/>
                  <a:gd name="connsiteY1" fmla="*/ 4 h 556264"/>
                  <a:gd name="connsiteX2" fmla="*/ 1455420 w 10264140"/>
                  <a:gd name="connsiteY2" fmla="*/ 548644 h 556264"/>
                  <a:gd name="connsiteX3" fmla="*/ 2209800 w 10264140"/>
                  <a:gd name="connsiteY3" fmla="*/ 15244 h 556264"/>
                  <a:gd name="connsiteX4" fmla="*/ 2918460 w 10264140"/>
                  <a:gd name="connsiteY4" fmla="*/ 548644 h 556264"/>
                  <a:gd name="connsiteX5" fmla="*/ 3680460 w 10264140"/>
                  <a:gd name="connsiteY5" fmla="*/ 30484 h 556264"/>
                  <a:gd name="connsiteX6" fmla="*/ 4404360 w 10264140"/>
                  <a:gd name="connsiteY6" fmla="*/ 548644 h 556264"/>
                  <a:gd name="connsiteX7" fmla="*/ 5120640 w 10264140"/>
                  <a:gd name="connsiteY7" fmla="*/ 7624 h 556264"/>
                  <a:gd name="connsiteX8" fmla="*/ 5859780 w 10264140"/>
                  <a:gd name="connsiteY8" fmla="*/ 548644 h 556264"/>
                  <a:gd name="connsiteX9" fmla="*/ 6598920 w 10264140"/>
                  <a:gd name="connsiteY9" fmla="*/ 15244 h 556264"/>
                  <a:gd name="connsiteX10" fmla="*/ 7315200 w 10264140"/>
                  <a:gd name="connsiteY10" fmla="*/ 548644 h 556264"/>
                  <a:gd name="connsiteX11" fmla="*/ 8046720 w 10264140"/>
                  <a:gd name="connsiteY11" fmla="*/ 4 h 556264"/>
                  <a:gd name="connsiteX12" fmla="*/ 8793480 w 10264140"/>
                  <a:gd name="connsiteY12" fmla="*/ 548644 h 556264"/>
                  <a:gd name="connsiteX13" fmla="*/ 9509760 w 10264140"/>
                  <a:gd name="connsiteY13" fmla="*/ 7624 h 556264"/>
                  <a:gd name="connsiteX14" fmla="*/ 10264140 w 10264140"/>
                  <a:gd name="connsiteY14" fmla="*/ 556264 h 556264"/>
                  <a:gd name="connsiteX0" fmla="*/ 0 w 10264140"/>
                  <a:gd name="connsiteY0" fmla="*/ 541024 h 556264"/>
                  <a:gd name="connsiteX1" fmla="*/ 723900 w 10264140"/>
                  <a:gd name="connsiteY1" fmla="*/ 4 h 556264"/>
                  <a:gd name="connsiteX2" fmla="*/ 1470660 w 10264140"/>
                  <a:gd name="connsiteY2" fmla="*/ 548644 h 556264"/>
                  <a:gd name="connsiteX3" fmla="*/ 2209800 w 10264140"/>
                  <a:gd name="connsiteY3" fmla="*/ 15244 h 556264"/>
                  <a:gd name="connsiteX4" fmla="*/ 2918460 w 10264140"/>
                  <a:gd name="connsiteY4" fmla="*/ 548644 h 556264"/>
                  <a:gd name="connsiteX5" fmla="*/ 3680460 w 10264140"/>
                  <a:gd name="connsiteY5" fmla="*/ 30484 h 556264"/>
                  <a:gd name="connsiteX6" fmla="*/ 4404360 w 10264140"/>
                  <a:gd name="connsiteY6" fmla="*/ 548644 h 556264"/>
                  <a:gd name="connsiteX7" fmla="*/ 5120640 w 10264140"/>
                  <a:gd name="connsiteY7" fmla="*/ 7624 h 556264"/>
                  <a:gd name="connsiteX8" fmla="*/ 5859780 w 10264140"/>
                  <a:gd name="connsiteY8" fmla="*/ 548644 h 556264"/>
                  <a:gd name="connsiteX9" fmla="*/ 6598920 w 10264140"/>
                  <a:gd name="connsiteY9" fmla="*/ 15244 h 556264"/>
                  <a:gd name="connsiteX10" fmla="*/ 7315200 w 10264140"/>
                  <a:gd name="connsiteY10" fmla="*/ 548644 h 556264"/>
                  <a:gd name="connsiteX11" fmla="*/ 8046720 w 10264140"/>
                  <a:gd name="connsiteY11" fmla="*/ 4 h 556264"/>
                  <a:gd name="connsiteX12" fmla="*/ 8793480 w 10264140"/>
                  <a:gd name="connsiteY12" fmla="*/ 548644 h 556264"/>
                  <a:gd name="connsiteX13" fmla="*/ 9509760 w 10264140"/>
                  <a:gd name="connsiteY13" fmla="*/ 7624 h 556264"/>
                  <a:gd name="connsiteX14" fmla="*/ 10264140 w 10264140"/>
                  <a:gd name="connsiteY14" fmla="*/ 556264 h 556264"/>
                  <a:gd name="connsiteX0" fmla="*/ 0 w 10264140"/>
                  <a:gd name="connsiteY0" fmla="*/ 541024 h 556264"/>
                  <a:gd name="connsiteX1" fmla="*/ 723900 w 10264140"/>
                  <a:gd name="connsiteY1" fmla="*/ 4 h 556264"/>
                  <a:gd name="connsiteX2" fmla="*/ 1470660 w 10264140"/>
                  <a:gd name="connsiteY2" fmla="*/ 548644 h 556264"/>
                  <a:gd name="connsiteX3" fmla="*/ 2209800 w 10264140"/>
                  <a:gd name="connsiteY3" fmla="*/ 15244 h 556264"/>
                  <a:gd name="connsiteX4" fmla="*/ 2918460 w 10264140"/>
                  <a:gd name="connsiteY4" fmla="*/ 548644 h 556264"/>
                  <a:gd name="connsiteX5" fmla="*/ 3657600 w 10264140"/>
                  <a:gd name="connsiteY5" fmla="*/ 4 h 556264"/>
                  <a:gd name="connsiteX6" fmla="*/ 4404360 w 10264140"/>
                  <a:gd name="connsiteY6" fmla="*/ 548644 h 556264"/>
                  <a:gd name="connsiteX7" fmla="*/ 5120640 w 10264140"/>
                  <a:gd name="connsiteY7" fmla="*/ 7624 h 556264"/>
                  <a:gd name="connsiteX8" fmla="*/ 5859780 w 10264140"/>
                  <a:gd name="connsiteY8" fmla="*/ 548644 h 556264"/>
                  <a:gd name="connsiteX9" fmla="*/ 6598920 w 10264140"/>
                  <a:gd name="connsiteY9" fmla="*/ 15244 h 556264"/>
                  <a:gd name="connsiteX10" fmla="*/ 7315200 w 10264140"/>
                  <a:gd name="connsiteY10" fmla="*/ 548644 h 556264"/>
                  <a:gd name="connsiteX11" fmla="*/ 8046720 w 10264140"/>
                  <a:gd name="connsiteY11" fmla="*/ 4 h 556264"/>
                  <a:gd name="connsiteX12" fmla="*/ 8793480 w 10264140"/>
                  <a:gd name="connsiteY12" fmla="*/ 548644 h 556264"/>
                  <a:gd name="connsiteX13" fmla="*/ 9509760 w 10264140"/>
                  <a:gd name="connsiteY13" fmla="*/ 7624 h 556264"/>
                  <a:gd name="connsiteX14" fmla="*/ 10264140 w 10264140"/>
                  <a:gd name="connsiteY14" fmla="*/ 556264 h 556264"/>
                  <a:gd name="connsiteX0" fmla="*/ 0 w 10264140"/>
                  <a:gd name="connsiteY0" fmla="*/ 541024 h 556266"/>
                  <a:gd name="connsiteX1" fmla="*/ 723900 w 10264140"/>
                  <a:gd name="connsiteY1" fmla="*/ 4 h 556266"/>
                  <a:gd name="connsiteX2" fmla="*/ 1470660 w 10264140"/>
                  <a:gd name="connsiteY2" fmla="*/ 548644 h 556266"/>
                  <a:gd name="connsiteX3" fmla="*/ 2209800 w 10264140"/>
                  <a:gd name="connsiteY3" fmla="*/ 15244 h 556266"/>
                  <a:gd name="connsiteX4" fmla="*/ 2918460 w 10264140"/>
                  <a:gd name="connsiteY4" fmla="*/ 548644 h 556266"/>
                  <a:gd name="connsiteX5" fmla="*/ 3657600 w 10264140"/>
                  <a:gd name="connsiteY5" fmla="*/ 4 h 556266"/>
                  <a:gd name="connsiteX6" fmla="*/ 4404360 w 10264140"/>
                  <a:gd name="connsiteY6" fmla="*/ 556264 h 556266"/>
                  <a:gd name="connsiteX7" fmla="*/ 5120640 w 10264140"/>
                  <a:gd name="connsiteY7" fmla="*/ 7624 h 556266"/>
                  <a:gd name="connsiteX8" fmla="*/ 5859780 w 10264140"/>
                  <a:gd name="connsiteY8" fmla="*/ 548644 h 556266"/>
                  <a:gd name="connsiteX9" fmla="*/ 6598920 w 10264140"/>
                  <a:gd name="connsiteY9" fmla="*/ 15244 h 556266"/>
                  <a:gd name="connsiteX10" fmla="*/ 7315200 w 10264140"/>
                  <a:gd name="connsiteY10" fmla="*/ 548644 h 556266"/>
                  <a:gd name="connsiteX11" fmla="*/ 8046720 w 10264140"/>
                  <a:gd name="connsiteY11" fmla="*/ 4 h 556266"/>
                  <a:gd name="connsiteX12" fmla="*/ 8793480 w 10264140"/>
                  <a:gd name="connsiteY12" fmla="*/ 548644 h 556266"/>
                  <a:gd name="connsiteX13" fmla="*/ 9509760 w 10264140"/>
                  <a:gd name="connsiteY13" fmla="*/ 7624 h 556266"/>
                  <a:gd name="connsiteX14" fmla="*/ 10264140 w 10264140"/>
                  <a:gd name="connsiteY14" fmla="*/ 556264 h 556266"/>
                  <a:gd name="connsiteX0" fmla="*/ 0 w 10264140"/>
                  <a:gd name="connsiteY0" fmla="*/ 548640 h 563882"/>
                  <a:gd name="connsiteX1" fmla="*/ 723900 w 10264140"/>
                  <a:gd name="connsiteY1" fmla="*/ 7620 h 563882"/>
                  <a:gd name="connsiteX2" fmla="*/ 1470660 w 10264140"/>
                  <a:gd name="connsiteY2" fmla="*/ 556260 h 563882"/>
                  <a:gd name="connsiteX3" fmla="*/ 2202180 w 10264140"/>
                  <a:gd name="connsiteY3" fmla="*/ 0 h 563882"/>
                  <a:gd name="connsiteX4" fmla="*/ 2918460 w 10264140"/>
                  <a:gd name="connsiteY4" fmla="*/ 556260 h 563882"/>
                  <a:gd name="connsiteX5" fmla="*/ 3657600 w 10264140"/>
                  <a:gd name="connsiteY5" fmla="*/ 7620 h 563882"/>
                  <a:gd name="connsiteX6" fmla="*/ 4404360 w 10264140"/>
                  <a:gd name="connsiteY6" fmla="*/ 563880 h 563882"/>
                  <a:gd name="connsiteX7" fmla="*/ 5120640 w 10264140"/>
                  <a:gd name="connsiteY7" fmla="*/ 15240 h 563882"/>
                  <a:gd name="connsiteX8" fmla="*/ 5859780 w 10264140"/>
                  <a:gd name="connsiteY8" fmla="*/ 556260 h 563882"/>
                  <a:gd name="connsiteX9" fmla="*/ 6598920 w 10264140"/>
                  <a:gd name="connsiteY9" fmla="*/ 22860 h 563882"/>
                  <a:gd name="connsiteX10" fmla="*/ 7315200 w 10264140"/>
                  <a:gd name="connsiteY10" fmla="*/ 556260 h 563882"/>
                  <a:gd name="connsiteX11" fmla="*/ 8046720 w 10264140"/>
                  <a:gd name="connsiteY11" fmla="*/ 7620 h 563882"/>
                  <a:gd name="connsiteX12" fmla="*/ 8793480 w 10264140"/>
                  <a:gd name="connsiteY12" fmla="*/ 556260 h 563882"/>
                  <a:gd name="connsiteX13" fmla="*/ 9509760 w 10264140"/>
                  <a:gd name="connsiteY13" fmla="*/ 15240 h 563882"/>
                  <a:gd name="connsiteX14" fmla="*/ 10264140 w 10264140"/>
                  <a:gd name="connsiteY14" fmla="*/ 563880 h 563882"/>
                  <a:gd name="connsiteX0" fmla="*/ 0 w 10264140"/>
                  <a:gd name="connsiteY0" fmla="*/ 548640 h 563882"/>
                  <a:gd name="connsiteX1" fmla="*/ 723900 w 10264140"/>
                  <a:gd name="connsiteY1" fmla="*/ 7620 h 563882"/>
                  <a:gd name="connsiteX2" fmla="*/ 1478280 w 10264140"/>
                  <a:gd name="connsiteY2" fmla="*/ 556260 h 563882"/>
                  <a:gd name="connsiteX3" fmla="*/ 2202180 w 10264140"/>
                  <a:gd name="connsiteY3" fmla="*/ 0 h 563882"/>
                  <a:gd name="connsiteX4" fmla="*/ 2918460 w 10264140"/>
                  <a:gd name="connsiteY4" fmla="*/ 556260 h 563882"/>
                  <a:gd name="connsiteX5" fmla="*/ 3657600 w 10264140"/>
                  <a:gd name="connsiteY5" fmla="*/ 7620 h 563882"/>
                  <a:gd name="connsiteX6" fmla="*/ 4404360 w 10264140"/>
                  <a:gd name="connsiteY6" fmla="*/ 563880 h 563882"/>
                  <a:gd name="connsiteX7" fmla="*/ 5120640 w 10264140"/>
                  <a:gd name="connsiteY7" fmla="*/ 15240 h 563882"/>
                  <a:gd name="connsiteX8" fmla="*/ 5859780 w 10264140"/>
                  <a:gd name="connsiteY8" fmla="*/ 556260 h 563882"/>
                  <a:gd name="connsiteX9" fmla="*/ 6598920 w 10264140"/>
                  <a:gd name="connsiteY9" fmla="*/ 22860 h 563882"/>
                  <a:gd name="connsiteX10" fmla="*/ 7315200 w 10264140"/>
                  <a:gd name="connsiteY10" fmla="*/ 556260 h 563882"/>
                  <a:gd name="connsiteX11" fmla="*/ 8046720 w 10264140"/>
                  <a:gd name="connsiteY11" fmla="*/ 7620 h 563882"/>
                  <a:gd name="connsiteX12" fmla="*/ 8793480 w 10264140"/>
                  <a:gd name="connsiteY12" fmla="*/ 556260 h 563882"/>
                  <a:gd name="connsiteX13" fmla="*/ 9509760 w 10264140"/>
                  <a:gd name="connsiteY13" fmla="*/ 15240 h 563882"/>
                  <a:gd name="connsiteX14" fmla="*/ 10264140 w 10264140"/>
                  <a:gd name="connsiteY14" fmla="*/ 563880 h 563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264140" h="563882">
                    <a:moveTo>
                      <a:pt x="0" y="548640"/>
                    </a:moveTo>
                    <a:cubicBezTo>
                      <a:pt x="238760" y="277495"/>
                      <a:pt x="477520" y="6350"/>
                      <a:pt x="723900" y="7620"/>
                    </a:cubicBezTo>
                    <a:cubicBezTo>
                      <a:pt x="970280" y="8890"/>
                      <a:pt x="1231900" y="557530"/>
                      <a:pt x="1478280" y="556260"/>
                    </a:cubicBezTo>
                    <a:cubicBezTo>
                      <a:pt x="1724660" y="554990"/>
                      <a:pt x="1962150" y="0"/>
                      <a:pt x="2202180" y="0"/>
                    </a:cubicBezTo>
                    <a:cubicBezTo>
                      <a:pt x="2442210" y="0"/>
                      <a:pt x="2675890" y="554990"/>
                      <a:pt x="2918460" y="556260"/>
                    </a:cubicBezTo>
                    <a:cubicBezTo>
                      <a:pt x="3161030" y="557530"/>
                      <a:pt x="3409950" y="6350"/>
                      <a:pt x="3657600" y="7620"/>
                    </a:cubicBezTo>
                    <a:cubicBezTo>
                      <a:pt x="3905250" y="8890"/>
                      <a:pt x="4160520" y="562610"/>
                      <a:pt x="4404360" y="563880"/>
                    </a:cubicBezTo>
                    <a:cubicBezTo>
                      <a:pt x="4648200" y="565150"/>
                      <a:pt x="4878070" y="16510"/>
                      <a:pt x="5120640" y="15240"/>
                    </a:cubicBezTo>
                    <a:cubicBezTo>
                      <a:pt x="5363210" y="13970"/>
                      <a:pt x="5613400" y="554990"/>
                      <a:pt x="5859780" y="556260"/>
                    </a:cubicBezTo>
                    <a:cubicBezTo>
                      <a:pt x="6106160" y="557530"/>
                      <a:pt x="6356350" y="22860"/>
                      <a:pt x="6598920" y="22860"/>
                    </a:cubicBezTo>
                    <a:cubicBezTo>
                      <a:pt x="6841490" y="22860"/>
                      <a:pt x="7073900" y="558800"/>
                      <a:pt x="7315200" y="556260"/>
                    </a:cubicBezTo>
                    <a:cubicBezTo>
                      <a:pt x="7556500" y="553720"/>
                      <a:pt x="7800340" y="7620"/>
                      <a:pt x="8046720" y="7620"/>
                    </a:cubicBezTo>
                    <a:cubicBezTo>
                      <a:pt x="8293100" y="7620"/>
                      <a:pt x="8549640" y="554990"/>
                      <a:pt x="8793480" y="556260"/>
                    </a:cubicBezTo>
                    <a:cubicBezTo>
                      <a:pt x="9037320" y="557530"/>
                      <a:pt x="9264650" y="13970"/>
                      <a:pt x="9509760" y="15240"/>
                    </a:cubicBezTo>
                    <a:cubicBezTo>
                      <a:pt x="9754870" y="16510"/>
                      <a:pt x="10020935" y="290195"/>
                      <a:pt x="10264140" y="56388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dirty="0"/>
              </a:p>
            </p:txBody>
          </p:sp>
        </p:grpSp>
      </p:grpSp>
      <p:sp>
        <p:nvSpPr>
          <p:cNvPr id="69" name="正方形/長方形 68">
            <a:extLst>
              <a:ext uri="{FF2B5EF4-FFF2-40B4-BE49-F238E27FC236}">
                <a16:creationId xmlns:a16="http://schemas.microsoft.com/office/drawing/2014/main" id="{FD5994BE-B9E8-B64E-57B8-C5ECC2FE0241}"/>
              </a:ext>
            </a:extLst>
          </p:cNvPr>
          <p:cNvSpPr/>
          <p:nvPr/>
        </p:nvSpPr>
        <p:spPr>
          <a:xfrm>
            <a:off x="7379339" y="1361926"/>
            <a:ext cx="1659153" cy="2324375"/>
          </a:xfrm>
          <a:prstGeom prst="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0" name="グループ化 69">
            <a:extLst>
              <a:ext uri="{FF2B5EF4-FFF2-40B4-BE49-F238E27FC236}">
                <a16:creationId xmlns:a16="http://schemas.microsoft.com/office/drawing/2014/main" id="{5943F389-B685-258E-8A3E-26A6FDEE2135}"/>
              </a:ext>
            </a:extLst>
          </p:cNvPr>
          <p:cNvGrpSpPr/>
          <p:nvPr/>
        </p:nvGrpSpPr>
        <p:grpSpPr>
          <a:xfrm>
            <a:off x="7327324" y="4034563"/>
            <a:ext cx="378010" cy="378010"/>
            <a:chOff x="4115977" y="3762103"/>
            <a:chExt cx="378010" cy="378010"/>
          </a:xfrm>
        </p:grpSpPr>
        <p:sp>
          <p:nvSpPr>
            <p:cNvPr id="74" name="Shape 26">
              <a:extLst>
                <a:ext uri="{FF2B5EF4-FFF2-40B4-BE49-F238E27FC236}">
                  <a16:creationId xmlns:a16="http://schemas.microsoft.com/office/drawing/2014/main" id="{19BDDD8F-84A8-0326-3565-A7CC9215A8D9}"/>
                </a:ext>
              </a:extLst>
            </p:cNvPr>
            <p:cNvSpPr/>
            <p:nvPr/>
          </p:nvSpPr>
          <p:spPr>
            <a:xfrm>
              <a:off x="4115977" y="3762103"/>
              <a:ext cx="378010" cy="378010"/>
            </a:xfrm>
            <a:prstGeom prst="ellipse">
              <a:avLst/>
            </a:prstGeom>
            <a:solidFill>
              <a:srgbClr val="FF0000"/>
            </a:solidFill>
            <a:ln w="12700">
              <a:solidFill>
                <a:srgbClr val="C00000"/>
              </a:solidFill>
              <a:prstDash val="solid"/>
            </a:ln>
          </p:spPr>
          <p:txBody>
            <a:bodyPr/>
            <a:lstStyle/>
            <a:p>
              <a:endParaRPr lang="ja-JP" altLang="en-US" sz="1772">
                <a:latin typeface="BIZ UDゴシック" panose="020B0400000000000000" pitchFamily="49" charset="-128"/>
                <a:ea typeface="BIZ UDゴシック" panose="020B0400000000000000" pitchFamily="49" charset="-128"/>
              </a:endParaRPr>
            </a:p>
          </p:txBody>
        </p:sp>
        <p:sp>
          <p:nvSpPr>
            <p:cNvPr id="75" name="Text 27">
              <a:extLst>
                <a:ext uri="{FF2B5EF4-FFF2-40B4-BE49-F238E27FC236}">
                  <a16:creationId xmlns:a16="http://schemas.microsoft.com/office/drawing/2014/main" id="{1D4C77F0-0741-53C5-42D9-5FC525113A93}"/>
                </a:ext>
              </a:extLst>
            </p:cNvPr>
            <p:cNvSpPr/>
            <p:nvPr/>
          </p:nvSpPr>
          <p:spPr>
            <a:xfrm>
              <a:off x="4115977" y="3762103"/>
              <a:ext cx="378010" cy="378010"/>
            </a:xfrm>
            <a:prstGeom prst="rect">
              <a:avLst/>
            </a:prstGeom>
            <a:noFill/>
            <a:ln/>
          </p:spPr>
          <p:txBody>
            <a:bodyPr wrap="square" lIns="0" tIns="0" rIns="0" bIns="0" rtlCol="0" anchor="ctr">
              <a:normAutofit/>
            </a:bodyPr>
            <a:lstStyle/>
            <a:p>
              <a:pPr algn="ctr"/>
              <a:r>
                <a:rPr lang="en-US" sz="1181" b="1" dirty="0">
                  <a:solidFill>
                    <a:srgbClr val="FFFFFF"/>
                  </a:solidFill>
                  <a:latin typeface="BIZ UDゴシック" panose="020B0400000000000000" pitchFamily="49" charset="-128"/>
                  <a:ea typeface="BIZ UDゴシック" panose="020B0400000000000000" pitchFamily="49" charset="-128"/>
                  <a:cs typeface="Yu Gothic" pitchFamily="34" charset="-120"/>
                </a:rPr>
                <a:t>㋒</a:t>
              </a:r>
              <a:endParaRPr lang="en-US" sz="1181" dirty="0">
                <a:latin typeface="BIZ UDゴシック" panose="020B0400000000000000" pitchFamily="49" charset="-128"/>
                <a:ea typeface="BIZ UDゴシック" panose="020B0400000000000000" pitchFamily="49" charset="-128"/>
              </a:endParaRPr>
            </a:p>
          </p:txBody>
        </p:sp>
      </p:grpSp>
      <p:grpSp>
        <p:nvGrpSpPr>
          <p:cNvPr id="77" name="グループ化 76">
            <a:extLst>
              <a:ext uri="{FF2B5EF4-FFF2-40B4-BE49-F238E27FC236}">
                <a16:creationId xmlns:a16="http://schemas.microsoft.com/office/drawing/2014/main" id="{E133FE5C-0DCB-E8FF-ACA1-486ECE857F46}"/>
              </a:ext>
            </a:extLst>
          </p:cNvPr>
          <p:cNvGrpSpPr/>
          <p:nvPr/>
        </p:nvGrpSpPr>
        <p:grpSpPr>
          <a:xfrm>
            <a:off x="5050074" y="5341969"/>
            <a:ext cx="378010" cy="378010"/>
            <a:chOff x="4115977" y="3762103"/>
            <a:chExt cx="378010" cy="378010"/>
          </a:xfrm>
        </p:grpSpPr>
        <p:sp>
          <p:nvSpPr>
            <p:cNvPr id="78" name="Shape 26">
              <a:extLst>
                <a:ext uri="{FF2B5EF4-FFF2-40B4-BE49-F238E27FC236}">
                  <a16:creationId xmlns:a16="http://schemas.microsoft.com/office/drawing/2014/main" id="{1BDD6F15-4138-86D4-0D92-28F9576DED60}"/>
                </a:ext>
              </a:extLst>
            </p:cNvPr>
            <p:cNvSpPr/>
            <p:nvPr/>
          </p:nvSpPr>
          <p:spPr>
            <a:xfrm>
              <a:off x="4115977" y="3762103"/>
              <a:ext cx="378010" cy="378010"/>
            </a:xfrm>
            <a:prstGeom prst="ellipse">
              <a:avLst/>
            </a:prstGeom>
            <a:solidFill>
              <a:srgbClr val="FF0000"/>
            </a:solidFill>
            <a:ln w="12700">
              <a:solidFill>
                <a:srgbClr val="C00000"/>
              </a:solidFill>
              <a:prstDash val="solid"/>
            </a:ln>
          </p:spPr>
          <p:txBody>
            <a:bodyPr/>
            <a:lstStyle/>
            <a:p>
              <a:endParaRPr lang="ja-JP" altLang="en-US" sz="1772">
                <a:latin typeface="BIZ UDゴシック" panose="020B0400000000000000" pitchFamily="49" charset="-128"/>
                <a:ea typeface="BIZ UDゴシック" panose="020B0400000000000000" pitchFamily="49" charset="-128"/>
              </a:endParaRPr>
            </a:p>
          </p:txBody>
        </p:sp>
        <p:sp>
          <p:nvSpPr>
            <p:cNvPr id="80" name="Text 27">
              <a:extLst>
                <a:ext uri="{FF2B5EF4-FFF2-40B4-BE49-F238E27FC236}">
                  <a16:creationId xmlns:a16="http://schemas.microsoft.com/office/drawing/2014/main" id="{5BA4BE14-A292-604A-5719-A2A3DF644036}"/>
                </a:ext>
              </a:extLst>
            </p:cNvPr>
            <p:cNvSpPr/>
            <p:nvPr/>
          </p:nvSpPr>
          <p:spPr>
            <a:xfrm>
              <a:off x="4115977" y="3762103"/>
              <a:ext cx="378010" cy="378010"/>
            </a:xfrm>
            <a:prstGeom prst="rect">
              <a:avLst/>
            </a:prstGeom>
            <a:noFill/>
            <a:ln/>
          </p:spPr>
          <p:txBody>
            <a:bodyPr wrap="square" lIns="0" tIns="0" rIns="0" bIns="0" rtlCol="0" anchor="ctr">
              <a:normAutofit/>
            </a:bodyPr>
            <a:lstStyle/>
            <a:p>
              <a:pPr algn="ctr"/>
              <a:r>
                <a:rPr lang="en-US" sz="1181" b="1" dirty="0">
                  <a:solidFill>
                    <a:srgbClr val="FFFFFF"/>
                  </a:solidFill>
                  <a:latin typeface="BIZ UDゴシック" panose="020B0400000000000000" pitchFamily="49" charset="-128"/>
                  <a:ea typeface="BIZ UDゴシック" panose="020B0400000000000000" pitchFamily="49" charset="-128"/>
                  <a:cs typeface="Yu Gothic" pitchFamily="34" charset="-120"/>
                </a:rPr>
                <a:t>㋒</a:t>
              </a:r>
              <a:endParaRPr lang="en-US" sz="1181" dirty="0">
                <a:latin typeface="BIZ UDゴシック" panose="020B0400000000000000" pitchFamily="49" charset="-128"/>
                <a:ea typeface="BIZ UDゴシック" panose="020B0400000000000000" pitchFamily="49" charset="-128"/>
              </a:endParaRPr>
            </a:p>
          </p:txBody>
        </p:sp>
      </p:grpSp>
      <p:sp>
        <p:nvSpPr>
          <p:cNvPr id="86" name="Text 35">
            <a:extLst>
              <a:ext uri="{FF2B5EF4-FFF2-40B4-BE49-F238E27FC236}">
                <a16:creationId xmlns:a16="http://schemas.microsoft.com/office/drawing/2014/main" id="{90715B0F-3FD9-B3B8-62CE-6795354B2231}"/>
              </a:ext>
            </a:extLst>
          </p:cNvPr>
          <p:cNvSpPr/>
          <p:nvPr/>
        </p:nvSpPr>
        <p:spPr>
          <a:xfrm>
            <a:off x="7813576" y="4110179"/>
            <a:ext cx="1968939" cy="210381"/>
          </a:xfrm>
          <a:prstGeom prst="rect">
            <a:avLst/>
          </a:prstGeom>
          <a:noFill/>
          <a:ln/>
        </p:spPr>
        <p:txBody>
          <a:bodyPr wrap="square" lIns="500" tIns="500" rIns="500" bIns="500" rtlCol="0" anchor="ctr">
            <a:normAutofit lnSpcReduction="10000"/>
          </a:bodyPr>
          <a:lstStyle/>
          <a:p>
            <a:r>
              <a:rPr lang="en-US" sz="1400" b="1" dirty="0">
                <a:solidFill>
                  <a:srgbClr val="C00000"/>
                </a:solidFill>
                <a:latin typeface="BIZ UDゴシック" panose="020B0400000000000000" pitchFamily="49" charset="-128"/>
                <a:ea typeface="BIZ UDゴシック" panose="020B0400000000000000" pitchFamily="49" charset="-128"/>
                <a:cs typeface="Yu Gothic" pitchFamily="34" charset="-120"/>
              </a:rPr>
              <a:t>府の補助上限額</a:t>
            </a:r>
            <a:endParaRPr lang="en-US" sz="1400" dirty="0">
              <a:solidFill>
                <a:srgbClr val="C00000"/>
              </a:solidFill>
              <a:latin typeface="BIZ UDゴシック" panose="020B0400000000000000" pitchFamily="49" charset="-128"/>
              <a:ea typeface="BIZ UDゴシック" panose="020B0400000000000000" pitchFamily="49" charset="-128"/>
            </a:endParaRPr>
          </a:p>
        </p:txBody>
      </p:sp>
      <p:sp>
        <p:nvSpPr>
          <p:cNvPr id="87" name="Text 36">
            <a:extLst>
              <a:ext uri="{FF2B5EF4-FFF2-40B4-BE49-F238E27FC236}">
                <a16:creationId xmlns:a16="http://schemas.microsoft.com/office/drawing/2014/main" id="{91AFF330-8697-AAA0-4A28-A66916CFB671}"/>
              </a:ext>
            </a:extLst>
          </p:cNvPr>
          <p:cNvSpPr/>
          <p:nvPr/>
        </p:nvSpPr>
        <p:spPr>
          <a:xfrm>
            <a:off x="7806487" y="4353472"/>
            <a:ext cx="1968939" cy="519408"/>
          </a:xfrm>
          <a:prstGeom prst="rect">
            <a:avLst/>
          </a:prstGeom>
          <a:noFill/>
          <a:ln/>
        </p:spPr>
        <p:txBody>
          <a:bodyPr wrap="square" lIns="500" tIns="500" rIns="500" bIns="500" rtlCol="0" anchor="t" anchorCtr="0">
            <a:normAutofit/>
          </a:bodyPr>
          <a:lstStyle/>
          <a:p>
            <a:r>
              <a:rPr lang="en-US" sz="1100" dirty="0" err="1">
                <a:solidFill>
                  <a:srgbClr val="172033"/>
                </a:solidFill>
                <a:latin typeface="BIZ UDゴシック" panose="020B0400000000000000" pitchFamily="49" charset="-128"/>
                <a:ea typeface="BIZ UDゴシック" panose="020B0400000000000000" pitchFamily="49" charset="-128"/>
                <a:cs typeface="Yu Gothic" pitchFamily="34" charset="-120"/>
              </a:rPr>
              <a:t>国の</a:t>
            </a:r>
            <a:r>
              <a:rPr lang="ja-JP" altLang="en-US" sz="1100" dirty="0">
                <a:solidFill>
                  <a:srgbClr val="172033"/>
                </a:solidFill>
                <a:latin typeface="BIZ UDゴシック" panose="020B0400000000000000" pitchFamily="49" charset="-128"/>
                <a:ea typeface="BIZ UDゴシック" panose="020B0400000000000000" pitchFamily="49" charset="-128"/>
                <a:cs typeface="Yu Gothic" pitchFamily="34" charset="-120"/>
              </a:rPr>
              <a:t>申請</a:t>
            </a:r>
            <a:r>
              <a:rPr lang="en-US" sz="1100" dirty="0" err="1">
                <a:solidFill>
                  <a:srgbClr val="172033"/>
                </a:solidFill>
                <a:latin typeface="BIZ UDゴシック" panose="020B0400000000000000" pitchFamily="49" charset="-128"/>
                <a:ea typeface="BIZ UDゴシック" panose="020B0400000000000000" pitchFamily="49" charset="-128"/>
                <a:cs typeface="Yu Gothic" pitchFamily="34" charset="-120"/>
              </a:rPr>
              <a:t>コース、事業場規模</a:t>
            </a:r>
            <a:r>
              <a:rPr lang="en-US" sz="1100" dirty="0">
                <a:solidFill>
                  <a:srgbClr val="172033"/>
                </a:solidFill>
                <a:latin typeface="BIZ UDゴシック" panose="020B0400000000000000" pitchFamily="49" charset="-128"/>
                <a:ea typeface="BIZ UDゴシック" panose="020B0400000000000000" pitchFamily="49" charset="-128"/>
                <a:cs typeface="Yu Gothic" pitchFamily="34" charset="-120"/>
              </a:rPr>
              <a:t>、</a:t>
            </a:r>
          </a:p>
          <a:p>
            <a:r>
              <a:rPr lang="en-US" sz="1100" dirty="0" err="1">
                <a:solidFill>
                  <a:srgbClr val="172033"/>
                </a:solidFill>
                <a:latin typeface="BIZ UDゴシック" panose="020B0400000000000000" pitchFamily="49" charset="-128"/>
                <a:ea typeface="BIZ UDゴシック" panose="020B0400000000000000" pitchFamily="49" charset="-128"/>
                <a:cs typeface="Yu Gothic" pitchFamily="34" charset="-120"/>
              </a:rPr>
              <a:t>対象労働者数に対応する</a:t>
            </a:r>
            <a:r>
              <a:rPr lang="ja-JP" altLang="en-US" sz="1100" dirty="0">
                <a:solidFill>
                  <a:srgbClr val="172033"/>
                </a:solidFill>
                <a:latin typeface="BIZ UDゴシック" panose="020B0400000000000000" pitchFamily="49" charset="-128"/>
                <a:ea typeface="BIZ UDゴシック" panose="020B0400000000000000" pitchFamily="49" charset="-128"/>
                <a:cs typeface="Yu Gothic" pitchFamily="34" charset="-120"/>
              </a:rPr>
              <a:t>金</a:t>
            </a:r>
            <a:r>
              <a:rPr lang="en-US" sz="1100" dirty="0" err="1">
                <a:solidFill>
                  <a:srgbClr val="172033"/>
                </a:solidFill>
                <a:latin typeface="BIZ UDゴシック" panose="020B0400000000000000" pitchFamily="49" charset="-128"/>
                <a:ea typeface="BIZ UDゴシック" panose="020B0400000000000000" pitchFamily="49" charset="-128"/>
                <a:cs typeface="Yu Gothic" pitchFamily="34" charset="-120"/>
              </a:rPr>
              <a:t>額を</a:t>
            </a:r>
            <a:endParaRPr lang="en-US" sz="1100" dirty="0">
              <a:solidFill>
                <a:srgbClr val="172033"/>
              </a:solidFill>
              <a:latin typeface="BIZ UDゴシック" panose="020B0400000000000000" pitchFamily="49" charset="-128"/>
              <a:ea typeface="BIZ UDゴシック" panose="020B0400000000000000" pitchFamily="49" charset="-128"/>
              <a:cs typeface="Yu Gothic" pitchFamily="34" charset="-120"/>
            </a:endParaRPr>
          </a:p>
          <a:p>
            <a:r>
              <a:rPr lang="en-US" sz="1100" dirty="0" err="1">
                <a:solidFill>
                  <a:srgbClr val="172033"/>
                </a:solidFill>
                <a:latin typeface="BIZ UDゴシック" panose="020B0400000000000000" pitchFamily="49" charset="-128"/>
                <a:ea typeface="BIZ UDゴシック" panose="020B0400000000000000" pitchFamily="49" charset="-128"/>
                <a:cs typeface="Yu Gothic" pitchFamily="34" charset="-120"/>
              </a:rPr>
              <a:t>入力</a:t>
            </a:r>
            <a:endParaRPr lang="en-US" sz="1100" dirty="0">
              <a:latin typeface="BIZ UDゴシック" panose="020B0400000000000000" pitchFamily="49" charset="-128"/>
              <a:ea typeface="BIZ UDゴシック" panose="020B0400000000000000" pitchFamily="49" charset="-128"/>
            </a:endParaRPr>
          </a:p>
        </p:txBody>
      </p:sp>
      <p:sp>
        <p:nvSpPr>
          <p:cNvPr id="88" name="Text 38">
            <a:extLst>
              <a:ext uri="{FF2B5EF4-FFF2-40B4-BE49-F238E27FC236}">
                <a16:creationId xmlns:a16="http://schemas.microsoft.com/office/drawing/2014/main" id="{FB79CFDA-ECA4-6A51-C158-825BD8209BFF}"/>
              </a:ext>
            </a:extLst>
          </p:cNvPr>
          <p:cNvSpPr/>
          <p:nvPr/>
        </p:nvSpPr>
        <p:spPr>
          <a:xfrm>
            <a:off x="7624197" y="4892593"/>
            <a:ext cx="2065083" cy="178747"/>
          </a:xfrm>
          <a:prstGeom prst="rect">
            <a:avLst/>
          </a:prstGeom>
          <a:noFill/>
          <a:ln/>
        </p:spPr>
        <p:txBody>
          <a:bodyPr wrap="square" lIns="500" tIns="500" rIns="500" bIns="500" rtlCol="0" anchor="ctr">
            <a:normAutofit/>
          </a:bodyPr>
          <a:lstStyle/>
          <a:p>
            <a:pPr algn="ctr"/>
            <a:r>
              <a:rPr lang="ja-JP" altLang="en-US" sz="1000" dirty="0">
                <a:solidFill>
                  <a:srgbClr val="0B2B62"/>
                </a:solidFill>
                <a:latin typeface="BIZ UDゴシック" panose="020B0400000000000000" pitchFamily="49" charset="-128"/>
                <a:ea typeface="BIZ UDゴシック" panose="020B0400000000000000" pitchFamily="49" charset="-128"/>
                <a:cs typeface="Yu Gothic" pitchFamily="34" charset="-120"/>
              </a:rPr>
              <a:t>（</a:t>
            </a:r>
            <a:r>
              <a:rPr lang="en-US" sz="1000" dirty="0">
                <a:solidFill>
                  <a:srgbClr val="0B2B62"/>
                </a:solidFill>
                <a:latin typeface="BIZ UDゴシック" panose="020B0400000000000000" pitchFamily="49" charset="-128"/>
                <a:ea typeface="BIZ UDゴシック" panose="020B0400000000000000" pitchFamily="49" charset="-128"/>
                <a:cs typeface="Yu Gothic" pitchFamily="34" charset="-120"/>
              </a:rPr>
              <a:t>単位例：133千円 → 133,000円</a:t>
            </a:r>
            <a:r>
              <a:rPr lang="ja-JP" altLang="en-US" sz="1000" dirty="0">
                <a:solidFill>
                  <a:srgbClr val="0B2B62"/>
                </a:solidFill>
                <a:latin typeface="BIZ UDゴシック" panose="020B0400000000000000" pitchFamily="49" charset="-128"/>
                <a:ea typeface="BIZ UDゴシック" panose="020B0400000000000000" pitchFamily="49" charset="-128"/>
                <a:cs typeface="Yu Gothic" pitchFamily="34" charset="-120"/>
              </a:rPr>
              <a:t>）</a:t>
            </a:r>
            <a:endParaRPr lang="en-US" sz="1000"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35830886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3C4721B-74E0-AE40-D05D-AF19D221BB48}"/>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422EDD77-164F-F91F-05CC-37DF73EEB6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8E178288-6CBA-C19E-7D64-7C2DC50827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37400EA-11F2-93FD-F86E-BB7FC3AFF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80046E58-4F5E-BE8D-555F-243C75033A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97841123-BDFA-7045-D628-72FBF21376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291E7AB3-3C0F-4E73-2A58-5F43AA0EF5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5829B240-43D2-DDB2-3580-DF4DAFA55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50" name="グループ化 49">
            <a:extLst>
              <a:ext uri="{FF2B5EF4-FFF2-40B4-BE49-F238E27FC236}">
                <a16:creationId xmlns:a16="http://schemas.microsoft.com/office/drawing/2014/main" id="{22488586-2AC1-E27D-15DA-F7C97C406600}"/>
              </a:ext>
            </a:extLst>
          </p:cNvPr>
          <p:cNvGrpSpPr/>
          <p:nvPr/>
        </p:nvGrpSpPr>
        <p:grpSpPr>
          <a:xfrm>
            <a:off x="164870" y="188819"/>
            <a:ext cx="1062029" cy="279008"/>
            <a:chOff x="281872" y="180004"/>
            <a:chExt cx="1062029" cy="279008"/>
          </a:xfrm>
        </p:grpSpPr>
        <p:sp>
          <p:nvSpPr>
            <p:cNvPr id="2" name="Shape 1"/>
            <p:cNvSpPr/>
            <p:nvPr/>
          </p:nvSpPr>
          <p:spPr>
            <a:xfrm>
              <a:off x="281872" y="180004"/>
              <a:ext cx="1062029" cy="279008"/>
            </a:xfrm>
            <a:prstGeom prst="roundRect">
              <a:avLst>
                <a:gd name="adj" fmla="val 25806"/>
              </a:avLst>
            </a:prstGeom>
            <a:solidFill>
              <a:srgbClr val="0070A8"/>
            </a:solidFill>
            <a:ln w="12700">
              <a:solidFill>
                <a:srgbClr val="0070A8"/>
              </a:solidFill>
              <a:prstDash val="solid"/>
            </a:ln>
          </p:spPr>
          <p:txBody>
            <a:bodyPr/>
            <a:lstStyle/>
            <a:p>
              <a:endParaRPr lang="ja-JP" altLang="en-US" sz="1772"/>
            </a:p>
          </p:txBody>
        </p:sp>
        <p:sp>
          <p:nvSpPr>
            <p:cNvPr id="6" name="Text 2"/>
            <p:cNvSpPr/>
            <p:nvPr/>
          </p:nvSpPr>
          <p:spPr>
            <a:xfrm>
              <a:off x="281872" y="180004"/>
              <a:ext cx="1062029" cy="279008"/>
            </a:xfrm>
            <a:prstGeom prst="rect">
              <a:avLst/>
            </a:prstGeom>
            <a:noFill/>
            <a:ln/>
          </p:spPr>
          <p:txBody>
            <a:bodyPr wrap="square" lIns="500" tIns="500" rIns="500" bIns="500" rtlCol="0" anchor="ctr">
              <a:normAutofit/>
            </a:bodyPr>
            <a:lstStyle/>
            <a:p>
              <a:pPr algn="ctr"/>
              <a:r>
                <a:rPr lang="en-US" sz="984" b="1" dirty="0">
                  <a:solidFill>
                    <a:srgbClr val="FFFFFF"/>
                  </a:solidFill>
                  <a:latin typeface="Yu Gothic" pitchFamily="34" charset="0"/>
                  <a:ea typeface="Yu Gothic" pitchFamily="34" charset="-122"/>
                  <a:cs typeface="Yu Gothic" pitchFamily="34" charset="-120"/>
                </a:rPr>
                <a:t>作成方法 2/2</a:t>
              </a:r>
              <a:endParaRPr lang="en-US" sz="984" dirty="0"/>
            </a:p>
          </p:txBody>
        </p:sp>
      </p:grpSp>
      <p:sp>
        <p:nvSpPr>
          <p:cNvPr id="8" name="Text 3"/>
          <p:cNvSpPr/>
          <p:nvPr/>
        </p:nvSpPr>
        <p:spPr>
          <a:xfrm>
            <a:off x="1405217" y="108003"/>
            <a:ext cx="5940162" cy="441012"/>
          </a:xfrm>
          <a:prstGeom prst="rect">
            <a:avLst/>
          </a:prstGeom>
          <a:noFill/>
          <a:ln/>
        </p:spPr>
        <p:txBody>
          <a:bodyPr wrap="square" lIns="500" tIns="500" rIns="500" bIns="500" rtlCol="0" anchor="ctr">
            <a:normAutofit/>
          </a:bodyPr>
          <a:lstStyle/>
          <a:p>
            <a:r>
              <a:rPr lang="en-US" sz="1969" b="1" dirty="0">
                <a:solidFill>
                  <a:srgbClr val="0B2B62"/>
                </a:solidFill>
                <a:latin typeface="Yu Gothic" pitchFamily="34" charset="0"/>
                <a:ea typeface="Yu Gothic" pitchFamily="34" charset="-122"/>
                <a:cs typeface="Yu Gothic" pitchFamily="34" charset="-120"/>
              </a:rPr>
              <a:t>府の賃上げ要件を反映して様式1を完成</a:t>
            </a:r>
            <a:endParaRPr lang="en-US" sz="1969" dirty="0"/>
          </a:p>
        </p:txBody>
      </p:sp>
      <p:sp>
        <p:nvSpPr>
          <p:cNvPr id="13" name="Shape 13"/>
          <p:cNvSpPr/>
          <p:nvPr/>
        </p:nvSpPr>
        <p:spPr>
          <a:xfrm>
            <a:off x="167357" y="5372959"/>
            <a:ext cx="3020872" cy="906445"/>
          </a:xfrm>
          <a:prstGeom prst="roundRect">
            <a:avLst>
              <a:gd name="adj" fmla="val 6557"/>
            </a:avLst>
          </a:prstGeom>
          <a:solidFill>
            <a:srgbClr val="FFF3E0"/>
          </a:solidFill>
          <a:ln w="12700">
            <a:solidFill>
              <a:srgbClr val="EF6C00"/>
            </a:solidFill>
            <a:prstDash val="solid"/>
          </a:ln>
        </p:spPr>
        <p:txBody>
          <a:bodyPr/>
          <a:lstStyle/>
          <a:p>
            <a:endParaRPr lang="ja-JP" altLang="en-US" sz="1772"/>
          </a:p>
        </p:txBody>
      </p:sp>
      <p:sp>
        <p:nvSpPr>
          <p:cNvPr id="25" name="Shape 7"/>
          <p:cNvSpPr/>
          <p:nvPr/>
        </p:nvSpPr>
        <p:spPr>
          <a:xfrm>
            <a:off x="143658" y="728834"/>
            <a:ext cx="3042084" cy="4590125"/>
          </a:xfrm>
          <a:prstGeom prst="roundRect">
            <a:avLst>
              <a:gd name="adj" fmla="val 2500"/>
            </a:avLst>
          </a:prstGeom>
          <a:solidFill>
            <a:srgbClr val="FFFFFF"/>
          </a:solidFill>
          <a:ln w="12700">
            <a:solidFill>
              <a:srgbClr val="EF6C00"/>
            </a:solidFill>
            <a:prstDash val="solid"/>
          </a:ln>
          <a:effectLst/>
        </p:spPr>
        <p:txBody>
          <a:bodyPr/>
          <a:lstStyle/>
          <a:p>
            <a:endParaRPr lang="ja-JP" altLang="en-US" sz="1772"/>
          </a:p>
        </p:txBody>
      </p:sp>
      <p:pic>
        <p:nvPicPr>
          <p:cNvPr id="54" name="図 53">
            <a:extLst>
              <a:ext uri="{FF2B5EF4-FFF2-40B4-BE49-F238E27FC236}">
                <a16:creationId xmlns:a16="http://schemas.microsoft.com/office/drawing/2014/main" id="{70A63A7E-F4C8-075C-4AE8-9D01966F585D}"/>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228460" y="1049110"/>
            <a:ext cx="2886178" cy="4251017"/>
          </a:xfrm>
          <a:prstGeom prst="rect">
            <a:avLst/>
          </a:prstGeom>
          <a:ln>
            <a:solidFill>
              <a:schemeClr val="tx1"/>
            </a:solidFill>
          </a:ln>
        </p:spPr>
      </p:pic>
      <p:sp>
        <p:nvSpPr>
          <p:cNvPr id="32" name="正方形/長方形 31">
            <a:extLst>
              <a:ext uri="{FF2B5EF4-FFF2-40B4-BE49-F238E27FC236}">
                <a16:creationId xmlns:a16="http://schemas.microsoft.com/office/drawing/2014/main" id="{51BBDABA-D973-8330-A477-A6B63E8A2F84}"/>
              </a:ext>
            </a:extLst>
          </p:cNvPr>
          <p:cNvSpPr/>
          <p:nvPr/>
        </p:nvSpPr>
        <p:spPr>
          <a:xfrm>
            <a:off x="1019570" y="4643283"/>
            <a:ext cx="2095067" cy="603089"/>
          </a:xfrm>
          <a:prstGeom prst="rect">
            <a:avLst/>
          </a:prstGeom>
          <a:noFill/>
          <a:ln w="57150">
            <a:solidFill>
              <a:srgbClr val="E8781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EC5602"/>
              </a:solidFill>
            </a:endParaRPr>
          </a:p>
        </p:txBody>
      </p:sp>
      <p:grpSp>
        <p:nvGrpSpPr>
          <p:cNvPr id="45" name="グループ化 44">
            <a:extLst>
              <a:ext uri="{FF2B5EF4-FFF2-40B4-BE49-F238E27FC236}">
                <a16:creationId xmlns:a16="http://schemas.microsoft.com/office/drawing/2014/main" id="{07F402B0-0479-2102-F8A0-71B41721335C}"/>
              </a:ext>
            </a:extLst>
          </p:cNvPr>
          <p:cNvGrpSpPr/>
          <p:nvPr/>
        </p:nvGrpSpPr>
        <p:grpSpPr>
          <a:xfrm>
            <a:off x="476448" y="4742943"/>
            <a:ext cx="384869" cy="378010"/>
            <a:chOff x="650883" y="2700074"/>
            <a:chExt cx="384869" cy="378010"/>
          </a:xfrm>
        </p:grpSpPr>
        <p:sp>
          <p:nvSpPr>
            <p:cNvPr id="27" name="Shape 9"/>
            <p:cNvSpPr/>
            <p:nvPr/>
          </p:nvSpPr>
          <p:spPr>
            <a:xfrm>
              <a:off x="657742" y="2700074"/>
              <a:ext cx="378010" cy="378010"/>
            </a:xfrm>
            <a:prstGeom prst="ellipse">
              <a:avLst/>
            </a:prstGeom>
            <a:solidFill>
              <a:srgbClr val="EF6C00"/>
            </a:solidFill>
            <a:ln w="12700">
              <a:solidFill>
                <a:srgbClr val="EF6C00"/>
              </a:solidFill>
              <a:prstDash val="solid"/>
            </a:ln>
          </p:spPr>
          <p:txBody>
            <a:bodyPr/>
            <a:lstStyle/>
            <a:p>
              <a:endParaRPr lang="ja-JP" altLang="en-US" sz="1772"/>
            </a:p>
          </p:txBody>
        </p:sp>
        <p:sp>
          <p:nvSpPr>
            <p:cNvPr id="28" name="Text 10"/>
            <p:cNvSpPr/>
            <p:nvPr/>
          </p:nvSpPr>
          <p:spPr>
            <a:xfrm>
              <a:off x="650883" y="2700074"/>
              <a:ext cx="378010" cy="378010"/>
            </a:xfrm>
            <a:prstGeom prst="rect">
              <a:avLst/>
            </a:prstGeom>
            <a:noFill/>
            <a:ln/>
          </p:spPr>
          <p:txBody>
            <a:bodyPr wrap="square" lIns="0" tIns="0" rIns="0" bIns="0" rtlCol="0" anchor="ctr">
              <a:normAutofit/>
            </a:bodyPr>
            <a:lstStyle/>
            <a:p>
              <a:pPr algn="ctr"/>
              <a:r>
                <a:rPr lang="ja-JP" altLang="en-US" sz="1181" b="1" dirty="0">
                  <a:solidFill>
                    <a:srgbClr val="FFFFFF"/>
                  </a:solidFill>
                  <a:latin typeface="Yu Gothic" pitchFamily="34" charset="0"/>
                  <a:ea typeface="Yu Gothic" pitchFamily="34" charset="-122"/>
                </a:rPr>
                <a:t>㋔</a:t>
              </a:r>
              <a:endParaRPr lang="en-US" sz="1181" dirty="0"/>
            </a:p>
          </p:txBody>
        </p:sp>
      </p:grpSp>
      <p:grpSp>
        <p:nvGrpSpPr>
          <p:cNvPr id="56" name="グループ化 55">
            <a:extLst>
              <a:ext uri="{FF2B5EF4-FFF2-40B4-BE49-F238E27FC236}">
                <a16:creationId xmlns:a16="http://schemas.microsoft.com/office/drawing/2014/main" id="{76AB51E6-E2F7-5E0C-D02D-E9D790B0948B}"/>
              </a:ext>
            </a:extLst>
          </p:cNvPr>
          <p:cNvGrpSpPr/>
          <p:nvPr/>
        </p:nvGrpSpPr>
        <p:grpSpPr>
          <a:xfrm>
            <a:off x="290523" y="5408337"/>
            <a:ext cx="384869" cy="378010"/>
            <a:chOff x="650883" y="2700074"/>
            <a:chExt cx="384869" cy="378010"/>
          </a:xfrm>
        </p:grpSpPr>
        <p:sp>
          <p:nvSpPr>
            <p:cNvPr id="57" name="Shape 9">
              <a:extLst>
                <a:ext uri="{FF2B5EF4-FFF2-40B4-BE49-F238E27FC236}">
                  <a16:creationId xmlns:a16="http://schemas.microsoft.com/office/drawing/2014/main" id="{2B02A3D4-6C2D-5BF6-11D2-6CB475E5A624}"/>
                </a:ext>
              </a:extLst>
            </p:cNvPr>
            <p:cNvSpPr/>
            <p:nvPr/>
          </p:nvSpPr>
          <p:spPr>
            <a:xfrm>
              <a:off x="657742" y="2700074"/>
              <a:ext cx="378010" cy="378010"/>
            </a:xfrm>
            <a:prstGeom prst="ellipse">
              <a:avLst/>
            </a:prstGeom>
            <a:solidFill>
              <a:srgbClr val="EF6C00"/>
            </a:solidFill>
            <a:ln w="12700">
              <a:solidFill>
                <a:srgbClr val="EF6C00"/>
              </a:solidFill>
              <a:prstDash val="solid"/>
            </a:ln>
          </p:spPr>
          <p:txBody>
            <a:bodyPr/>
            <a:lstStyle/>
            <a:p>
              <a:endParaRPr lang="ja-JP" altLang="en-US" sz="1772" dirty="0"/>
            </a:p>
          </p:txBody>
        </p:sp>
        <p:sp>
          <p:nvSpPr>
            <p:cNvPr id="58" name="Text 10">
              <a:extLst>
                <a:ext uri="{FF2B5EF4-FFF2-40B4-BE49-F238E27FC236}">
                  <a16:creationId xmlns:a16="http://schemas.microsoft.com/office/drawing/2014/main" id="{E1CE2FCF-ABB1-B639-126C-34B09AA7C54D}"/>
                </a:ext>
              </a:extLst>
            </p:cNvPr>
            <p:cNvSpPr/>
            <p:nvPr/>
          </p:nvSpPr>
          <p:spPr>
            <a:xfrm>
              <a:off x="650883" y="2700074"/>
              <a:ext cx="378010" cy="378010"/>
            </a:xfrm>
            <a:prstGeom prst="rect">
              <a:avLst/>
            </a:prstGeom>
            <a:noFill/>
            <a:ln/>
          </p:spPr>
          <p:txBody>
            <a:bodyPr wrap="square" lIns="0" tIns="0" rIns="0" bIns="0" rtlCol="0" anchor="ctr">
              <a:normAutofit/>
            </a:bodyPr>
            <a:lstStyle/>
            <a:p>
              <a:pPr algn="ctr"/>
              <a:r>
                <a:rPr lang="ja-JP" altLang="en-US" sz="1181" b="1" dirty="0">
                  <a:solidFill>
                    <a:srgbClr val="FFFFFF"/>
                  </a:solidFill>
                  <a:latin typeface="Yu Gothic" pitchFamily="34" charset="0"/>
                  <a:ea typeface="Yu Gothic" pitchFamily="34" charset="-122"/>
                </a:rPr>
                <a:t>㋔</a:t>
              </a:r>
              <a:endParaRPr lang="en-US" sz="1181" dirty="0"/>
            </a:p>
          </p:txBody>
        </p:sp>
      </p:grpSp>
      <p:sp>
        <p:nvSpPr>
          <p:cNvPr id="60" name="Text 41">
            <a:extLst>
              <a:ext uri="{FF2B5EF4-FFF2-40B4-BE49-F238E27FC236}">
                <a16:creationId xmlns:a16="http://schemas.microsoft.com/office/drawing/2014/main" id="{1AA35B03-EA01-E86D-E7A7-7CAAB3A9135E}"/>
              </a:ext>
            </a:extLst>
          </p:cNvPr>
          <p:cNvSpPr/>
          <p:nvPr/>
        </p:nvSpPr>
        <p:spPr>
          <a:xfrm>
            <a:off x="876463" y="5406807"/>
            <a:ext cx="2290512" cy="283424"/>
          </a:xfrm>
          <a:prstGeom prst="rect">
            <a:avLst/>
          </a:prstGeom>
          <a:noFill/>
          <a:ln/>
        </p:spPr>
        <p:txBody>
          <a:bodyPr wrap="square" lIns="500" tIns="500" rIns="500" bIns="500" rtlCol="0" anchor="ctr">
            <a:normAutofit fontScale="92500"/>
          </a:bodyPr>
          <a:lstStyle/>
          <a:p>
            <a:r>
              <a:rPr lang="en-US" sz="1400" b="1" dirty="0" err="1">
                <a:solidFill>
                  <a:srgbClr val="E87812"/>
                </a:solidFill>
                <a:latin typeface="BIZ UDゴシック" panose="020B0400000000000000" pitchFamily="49" charset="-128"/>
                <a:ea typeface="BIZ UDゴシック" panose="020B0400000000000000" pitchFamily="49" charset="-128"/>
                <a:cs typeface="Yu Gothic" pitchFamily="34" charset="-120"/>
              </a:rPr>
              <a:t>氏名・国の</a:t>
            </a:r>
            <a:r>
              <a:rPr lang="ja-JP" altLang="en-US" sz="1400" b="1" dirty="0">
                <a:solidFill>
                  <a:srgbClr val="E87812"/>
                </a:solidFill>
                <a:latin typeface="BIZ UDゴシック" panose="020B0400000000000000" pitchFamily="49" charset="-128"/>
                <a:ea typeface="BIZ UDゴシック" panose="020B0400000000000000" pitchFamily="49" charset="-128"/>
                <a:cs typeface="Yu Gothic" pitchFamily="34" charset="-120"/>
              </a:rPr>
              <a:t>計画書の</a:t>
            </a:r>
            <a:r>
              <a:rPr lang="en-US" sz="1400" b="1" dirty="0" err="1">
                <a:solidFill>
                  <a:srgbClr val="E87812"/>
                </a:solidFill>
                <a:latin typeface="BIZ UDゴシック" panose="020B0400000000000000" pitchFamily="49" charset="-128"/>
                <a:ea typeface="BIZ UDゴシック" panose="020B0400000000000000" pitchFamily="49" charset="-128"/>
                <a:cs typeface="Yu Gothic" pitchFamily="34" charset="-120"/>
              </a:rPr>
              <a:t>引上げ額</a:t>
            </a:r>
            <a:endParaRPr lang="en-US" sz="1400" dirty="0">
              <a:solidFill>
                <a:srgbClr val="E87812"/>
              </a:solidFill>
              <a:latin typeface="BIZ UDゴシック" panose="020B0400000000000000" pitchFamily="49" charset="-128"/>
              <a:ea typeface="BIZ UDゴシック" panose="020B0400000000000000" pitchFamily="49" charset="-128"/>
            </a:endParaRPr>
          </a:p>
        </p:txBody>
      </p:sp>
      <p:sp>
        <p:nvSpPr>
          <p:cNvPr id="62" name="Text 42">
            <a:extLst>
              <a:ext uri="{FF2B5EF4-FFF2-40B4-BE49-F238E27FC236}">
                <a16:creationId xmlns:a16="http://schemas.microsoft.com/office/drawing/2014/main" id="{C4B625D1-F3EE-8D2E-46C6-92846BC31F56}"/>
              </a:ext>
            </a:extLst>
          </p:cNvPr>
          <p:cNvSpPr/>
          <p:nvPr/>
        </p:nvSpPr>
        <p:spPr>
          <a:xfrm>
            <a:off x="835890" y="5676315"/>
            <a:ext cx="2290513" cy="603089"/>
          </a:xfrm>
          <a:prstGeom prst="rect">
            <a:avLst/>
          </a:prstGeom>
          <a:noFill/>
          <a:ln/>
        </p:spPr>
        <p:txBody>
          <a:bodyPr wrap="square" lIns="500" tIns="500" rIns="500" bIns="500" rtlCol="0" anchor="ctr">
            <a:noAutofit/>
          </a:bodyPr>
          <a:lstStyle/>
          <a:p>
            <a:r>
              <a:rPr lang="en-US" sz="1100" dirty="0">
                <a:solidFill>
                  <a:srgbClr val="172033"/>
                </a:solidFill>
                <a:latin typeface="BIZ UDゴシック" panose="020B0400000000000000" pitchFamily="49" charset="-128"/>
                <a:ea typeface="BIZ UDゴシック" panose="020B0400000000000000" pitchFamily="49" charset="-128"/>
                <a:cs typeface="Yu Gothic" pitchFamily="34" charset="-120"/>
              </a:rPr>
              <a:t>別紙2に記載した労働者の氏名と</a:t>
            </a:r>
          </a:p>
          <a:p>
            <a:r>
              <a:rPr lang="en-US" sz="1100" dirty="0">
                <a:solidFill>
                  <a:srgbClr val="172033"/>
                </a:solidFill>
                <a:latin typeface="BIZ UDゴシック" panose="020B0400000000000000" pitchFamily="49" charset="-128"/>
                <a:ea typeface="BIZ UDゴシック" panose="020B0400000000000000" pitchFamily="49" charset="-128"/>
                <a:cs typeface="Yu Gothic" pitchFamily="34" charset="-120"/>
              </a:rPr>
              <a:t>「引上げ額」を転記</a:t>
            </a:r>
            <a:endParaRPr lang="en-US" sz="1100" dirty="0">
              <a:latin typeface="BIZ UDゴシック" panose="020B0400000000000000" pitchFamily="49" charset="-128"/>
              <a:ea typeface="BIZ UDゴシック" panose="020B0400000000000000" pitchFamily="49" charset="-128"/>
            </a:endParaRPr>
          </a:p>
          <a:p>
            <a:r>
              <a:rPr lang="en-US" sz="1100" dirty="0">
                <a:solidFill>
                  <a:srgbClr val="172033"/>
                </a:solidFill>
                <a:latin typeface="BIZ UDゴシック" panose="020B0400000000000000" pitchFamily="49" charset="-128"/>
                <a:ea typeface="BIZ UDゴシック" panose="020B0400000000000000" pitchFamily="49" charset="-128"/>
                <a:cs typeface="Yu Gothic" pitchFamily="34" charset="-120"/>
              </a:rPr>
              <a:t>※引上げ後の賃金額ではありません</a:t>
            </a:r>
            <a:endParaRPr lang="en-US" sz="1100" dirty="0">
              <a:latin typeface="BIZ UDゴシック" panose="020B0400000000000000" pitchFamily="49" charset="-128"/>
              <a:ea typeface="BIZ UDゴシック" panose="020B0400000000000000" pitchFamily="49" charset="-128"/>
            </a:endParaRPr>
          </a:p>
        </p:txBody>
      </p:sp>
      <p:sp>
        <p:nvSpPr>
          <p:cNvPr id="68" name="Text 12">
            <a:extLst>
              <a:ext uri="{FF2B5EF4-FFF2-40B4-BE49-F238E27FC236}">
                <a16:creationId xmlns:a16="http://schemas.microsoft.com/office/drawing/2014/main" id="{07F2F2C4-FFE0-FB99-CA97-846C7FE3AC8E}"/>
              </a:ext>
            </a:extLst>
          </p:cNvPr>
          <p:cNvSpPr/>
          <p:nvPr/>
        </p:nvSpPr>
        <p:spPr>
          <a:xfrm>
            <a:off x="377257" y="816682"/>
            <a:ext cx="2601071" cy="225006"/>
          </a:xfrm>
          <a:prstGeom prst="rect">
            <a:avLst/>
          </a:prstGeom>
          <a:noFill/>
          <a:ln/>
        </p:spPr>
        <p:txBody>
          <a:bodyPr wrap="square" lIns="500" tIns="500" rIns="500" bIns="500" rtlCol="0" anchor="ctr">
            <a:normAutofit/>
          </a:bodyPr>
          <a:lstStyle/>
          <a:p>
            <a:pPr algn="ctr"/>
            <a:r>
              <a:rPr lang="en-US" sz="1400" b="1" dirty="0">
                <a:solidFill>
                  <a:srgbClr val="E87812"/>
                </a:solidFill>
                <a:latin typeface="BIZ UDゴシック" panose="020B0400000000000000" pitchFamily="49" charset="-128"/>
                <a:ea typeface="BIZ UDゴシック" panose="020B0400000000000000" pitchFamily="49" charset="-128"/>
                <a:cs typeface="Yu Gothic" pitchFamily="34" charset="-120"/>
              </a:rPr>
              <a:t>国：別紙2　事業実施計画書</a:t>
            </a:r>
            <a:endParaRPr lang="en-US" sz="1400" dirty="0">
              <a:solidFill>
                <a:srgbClr val="E87812"/>
              </a:solidFill>
              <a:latin typeface="BIZ UDゴシック" panose="020B0400000000000000" pitchFamily="49" charset="-128"/>
              <a:ea typeface="BIZ UDゴシック" panose="020B0400000000000000" pitchFamily="49" charset="-128"/>
            </a:endParaRPr>
          </a:p>
        </p:txBody>
      </p:sp>
      <p:grpSp>
        <p:nvGrpSpPr>
          <p:cNvPr id="107" name="グループ化 106">
            <a:extLst>
              <a:ext uri="{FF2B5EF4-FFF2-40B4-BE49-F238E27FC236}">
                <a16:creationId xmlns:a16="http://schemas.microsoft.com/office/drawing/2014/main" id="{25D5CBD6-FF97-BC71-B23B-E4E7D67CD8AA}"/>
              </a:ext>
            </a:extLst>
          </p:cNvPr>
          <p:cNvGrpSpPr/>
          <p:nvPr/>
        </p:nvGrpSpPr>
        <p:grpSpPr>
          <a:xfrm>
            <a:off x="3346483" y="734679"/>
            <a:ext cx="4100901" cy="5076914"/>
            <a:chOff x="3439891" y="725845"/>
            <a:chExt cx="4100901" cy="5076914"/>
          </a:xfrm>
        </p:grpSpPr>
        <p:pic>
          <p:nvPicPr>
            <p:cNvPr id="34" name="図 33">
              <a:extLst>
                <a:ext uri="{FF2B5EF4-FFF2-40B4-BE49-F238E27FC236}">
                  <a16:creationId xmlns:a16="http://schemas.microsoft.com/office/drawing/2014/main" id="{C00A2DC6-E658-BB0A-6576-3DA6173F91D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439891" y="1227309"/>
              <a:ext cx="4094042" cy="4383169"/>
            </a:xfrm>
            <a:prstGeom prst="rect">
              <a:avLst/>
            </a:prstGeom>
          </p:spPr>
        </p:pic>
        <p:sp>
          <p:nvSpPr>
            <p:cNvPr id="43" name="正方形/長方形 42">
              <a:extLst>
                <a:ext uri="{FF2B5EF4-FFF2-40B4-BE49-F238E27FC236}">
                  <a16:creationId xmlns:a16="http://schemas.microsoft.com/office/drawing/2014/main" id="{4BB8D1CC-4D97-1306-C0C6-ED13777AC1CA}"/>
                </a:ext>
              </a:extLst>
            </p:cNvPr>
            <p:cNvSpPr/>
            <p:nvPr/>
          </p:nvSpPr>
          <p:spPr>
            <a:xfrm>
              <a:off x="3574894" y="3543301"/>
              <a:ext cx="1278460" cy="1091149"/>
            </a:xfrm>
            <a:prstGeom prst="rect">
              <a:avLst/>
            </a:prstGeom>
            <a:noFill/>
            <a:ln w="57150">
              <a:solidFill>
                <a:srgbClr val="E8781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EC5602"/>
                </a:solidFill>
              </a:endParaRPr>
            </a:p>
          </p:txBody>
        </p:sp>
        <p:sp>
          <p:nvSpPr>
            <p:cNvPr id="47" name="Text 21">
              <a:extLst>
                <a:ext uri="{FF2B5EF4-FFF2-40B4-BE49-F238E27FC236}">
                  <a16:creationId xmlns:a16="http://schemas.microsoft.com/office/drawing/2014/main" id="{5AF91E25-7089-6410-373C-1CB355F47C73}"/>
                </a:ext>
              </a:extLst>
            </p:cNvPr>
            <p:cNvSpPr/>
            <p:nvPr/>
          </p:nvSpPr>
          <p:spPr>
            <a:xfrm>
              <a:off x="3628444" y="774780"/>
              <a:ext cx="3716935" cy="308710"/>
            </a:xfrm>
            <a:prstGeom prst="rect">
              <a:avLst/>
            </a:prstGeom>
            <a:noFill/>
            <a:ln/>
          </p:spPr>
          <p:txBody>
            <a:bodyPr wrap="square" lIns="500" tIns="500" rIns="500" bIns="500" rtlCol="0" anchor="ctr">
              <a:normAutofit fontScale="92500"/>
            </a:bodyPr>
            <a:lstStyle/>
            <a:p>
              <a:pPr algn="ctr"/>
              <a:r>
                <a:rPr lang="en-US" sz="1400" b="1" dirty="0">
                  <a:latin typeface="BIZ UDゴシック" panose="020B0400000000000000" pitchFamily="49" charset="-128"/>
                  <a:ea typeface="BIZ UDゴシック" panose="020B0400000000000000" pitchFamily="49" charset="-128"/>
                  <a:cs typeface="Yu Gothic" pitchFamily="34" charset="-120"/>
                </a:rPr>
                <a:t>大阪府：様式1</a:t>
              </a:r>
              <a:r>
                <a:rPr lang="ja-JP" altLang="en-US" sz="1400" b="1" dirty="0">
                  <a:latin typeface="BIZ UDゴシック" panose="020B0400000000000000" pitchFamily="49" charset="-128"/>
                  <a:ea typeface="BIZ UDゴシック" panose="020B0400000000000000" pitchFamily="49" charset="-128"/>
                  <a:cs typeface="Yu Gothic" pitchFamily="34" charset="-120"/>
                </a:rPr>
                <a:t>チェックリスト</a:t>
              </a:r>
              <a:r>
                <a:rPr lang="en-US" sz="1400" b="1" dirty="0">
                  <a:latin typeface="BIZ UDゴシック" panose="020B0400000000000000" pitchFamily="49" charset="-128"/>
                  <a:ea typeface="BIZ UDゴシック" panose="020B0400000000000000" pitchFamily="49" charset="-128"/>
                  <a:cs typeface="Yu Gothic" pitchFamily="34" charset="-120"/>
                </a:rPr>
                <a:t>（</a:t>
              </a:r>
              <a:r>
                <a:rPr lang="ja-JP" altLang="en-US" sz="1400" b="1" dirty="0">
                  <a:latin typeface="BIZ UDゴシック" panose="020B0400000000000000" pitchFamily="49" charset="-128"/>
                  <a:ea typeface="BIZ UDゴシック" panose="020B0400000000000000" pitchFamily="49" charset="-128"/>
                  <a:cs typeface="Yu Gothic" pitchFamily="34" charset="-120"/>
                </a:rPr>
                <a:t>作成する書類</a:t>
              </a:r>
              <a:r>
                <a:rPr lang="en-US" sz="1400" b="1" dirty="0">
                  <a:latin typeface="BIZ UDゴシック" panose="020B0400000000000000" pitchFamily="49" charset="-128"/>
                  <a:ea typeface="BIZ UDゴシック" panose="020B0400000000000000" pitchFamily="49" charset="-128"/>
                  <a:cs typeface="Yu Gothic" pitchFamily="34" charset="-120"/>
                </a:rPr>
                <a:t>）</a:t>
              </a:r>
              <a:endParaRPr lang="en-US" sz="1400" dirty="0">
                <a:latin typeface="BIZ UDゴシック" panose="020B0400000000000000" pitchFamily="49" charset="-128"/>
                <a:ea typeface="BIZ UDゴシック" panose="020B0400000000000000" pitchFamily="49" charset="-128"/>
              </a:endParaRPr>
            </a:p>
          </p:txBody>
        </p:sp>
        <p:sp>
          <p:nvSpPr>
            <p:cNvPr id="49" name="Shape 7">
              <a:extLst>
                <a:ext uri="{FF2B5EF4-FFF2-40B4-BE49-F238E27FC236}">
                  <a16:creationId xmlns:a16="http://schemas.microsoft.com/office/drawing/2014/main" id="{95988440-8E15-623D-6682-6E7F0D951DC3}"/>
                </a:ext>
              </a:extLst>
            </p:cNvPr>
            <p:cNvSpPr/>
            <p:nvPr/>
          </p:nvSpPr>
          <p:spPr>
            <a:xfrm>
              <a:off x="3446750" y="725845"/>
              <a:ext cx="4094042" cy="5076914"/>
            </a:xfrm>
            <a:prstGeom prst="roundRect">
              <a:avLst>
                <a:gd name="adj" fmla="val 2500"/>
              </a:avLst>
            </a:prstGeom>
            <a:noFill/>
            <a:ln w="57150">
              <a:solidFill>
                <a:schemeClr val="tx1"/>
              </a:solidFill>
              <a:prstDash val="solid"/>
            </a:ln>
            <a:effectLst/>
          </p:spPr>
          <p:txBody>
            <a:bodyPr/>
            <a:lstStyle/>
            <a:p>
              <a:endParaRPr lang="ja-JP" altLang="en-US" sz="1772"/>
            </a:p>
          </p:txBody>
        </p:sp>
        <p:grpSp>
          <p:nvGrpSpPr>
            <p:cNvPr id="51" name="グループ化 50">
              <a:extLst>
                <a:ext uri="{FF2B5EF4-FFF2-40B4-BE49-F238E27FC236}">
                  <a16:creationId xmlns:a16="http://schemas.microsoft.com/office/drawing/2014/main" id="{9FA3A49D-909B-1295-B741-0FB87A7E9BDA}"/>
                </a:ext>
              </a:extLst>
            </p:cNvPr>
            <p:cNvGrpSpPr/>
            <p:nvPr/>
          </p:nvGrpSpPr>
          <p:grpSpPr>
            <a:xfrm>
              <a:off x="3649608" y="3899870"/>
              <a:ext cx="384869" cy="378010"/>
              <a:chOff x="650883" y="2700074"/>
              <a:chExt cx="384869" cy="378010"/>
            </a:xfrm>
          </p:grpSpPr>
          <p:sp>
            <p:nvSpPr>
              <p:cNvPr id="52" name="Shape 9">
                <a:extLst>
                  <a:ext uri="{FF2B5EF4-FFF2-40B4-BE49-F238E27FC236}">
                    <a16:creationId xmlns:a16="http://schemas.microsoft.com/office/drawing/2014/main" id="{25E1037D-BB12-43D5-9BDB-7DF7E837A38D}"/>
                  </a:ext>
                </a:extLst>
              </p:cNvPr>
              <p:cNvSpPr/>
              <p:nvPr/>
            </p:nvSpPr>
            <p:spPr>
              <a:xfrm>
                <a:off x="657742" y="2700074"/>
                <a:ext cx="378010" cy="378010"/>
              </a:xfrm>
              <a:prstGeom prst="ellipse">
                <a:avLst/>
              </a:prstGeom>
              <a:solidFill>
                <a:srgbClr val="EF6C00"/>
              </a:solidFill>
              <a:ln w="12700">
                <a:solidFill>
                  <a:srgbClr val="EF6C00"/>
                </a:solidFill>
                <a:prstDash val="solid"/>
              </a:ln>
            </p:spPr>
            <p:txBody>
              <a:bodyPr/>
              <a:lstStyle/>
              <a:p>
                <a:endParaRPr lang="ja-JP" altLang="en-US" sz="1772"/>
              </a:p>
            </p:txBody>
          </p:sp>
          <p:sp>
            <p:nvSpPr>
              <p:cNvPr id="53" name="Text 10">
                <a:extLst>
                  <a:ext uri="{FF2B5EF4-FFF2-40B4-BE49-F238E27FC236}">
                    <a16:creationId xmlns:a16="http://schemas.microsoft.com/office/drawing/2014/main" id="{BC4E872E-10F7-3F8B-4BB2-57182B9D42E8}"/>
                  </a:ext>
                </a:extLst>
              </p:cNvPr>
              <p:cNvSpPr/>
              <p:nvPr/>
            </p:nvSpPr>
            <p:spPr>
              <a:xfrm>
                <a:off x="650883" y="2700074"/>
                <a:ext cx="378010" cy="378010"/>
              </a:xfrm>
              <a:prstGeom prst="rect">
                <a:avLst/>
              </a:prstGeom>
              <a:noFill/>
              <a:ln/>
            </p:spPr>
            <p:txBody>
              <a:bodyPr wrap="square" lIns="0" tIns="0" rIns="0" bIns="0" rtlCol="0" anchor="ctr">
                <a:normAutofit/>
              </a:bodyPr>
              <a:lstStyle/>
              <a:p>
                <a:pPr algn="ctr"/>
                <a:r>
                  <a:rPr lang="ja-JP" altLang="en-US" sz="1181" b="1" dirty="0">
                    <a:solidFill>
                      <a:srgbClr val="FFFFFF"/>
                    </a:solidFill>
                    <a:latin typeface="Yu Gothic" pitchFamily="34" charset="0"/>
                    <a:ea typeface="Yu Gothic" pitchFamily="34" charset="-122"/>
                  </a:rPr>
                  <a:t>㋔</a:t>
                </a:r>
                <a:endParaRPr lang="en-US" sz="1181" dirty="0"/>
              </a:p>
            </p:txBody>
          </p:sp>
        </p:grpSp>
        <p:sp>
          <p:nvSpPr>
            <p:cNvPr id="70" name="正方形/長方形 69">
              <a:extLst>
                <a:ext uri="{FF2B5EF4-FFF2-40B4-BE49-F238E27FC236}">
                  <a16:creationId xmlns:a16="http://schemas.microsoft.com/office/drawing/2014/main" id="{AB900983-935E-C5AC-4D0C-AF2D9E0A0DDC}"/>
                </a:ext>
              </a:extLst>
            </p:cNvPr>
            <p:cNvSpPr/>
            <p:nvPr/>
          </p:nvSpPr>
          <p:spPr>
            <a:xfrm>
              <a:off x="4860213" y="3543301"/>
              <a:ext cx="810825" cy="1091148"/>
            </a:xfrm>
            <a:prstGeom prst="rect">
              <a:avLst/>
            </a:prstGeom>
            <a:noFill/>
            <a:ln w="571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EC5602"/>
                </a:solidFill>
              </a:endParaRPr>
            </a:p>
          </p:txBody>
        </p:sp>
        <p:grpSp>
          <p:nvGrpSpPr>
            <p:cNvPr id="74" name="グループ化 73">
              <a:extLst>
                <a:ext uri="{FF2B5EF4-FFF2-40B4-BE49-F238E27FC236}">
                  <a16:creationId xmlns:a16="http://schemas.microsoft.com/office/drawing/2014/main" id="{7C5BD191-8BAD-67FC-567B-5E71880381EE}"/>
                </a:ext>
              </a:extLst>
            </p:cNvPr>
            <p:cNvGrpSpPr/>
            <p:nvPr/>
          </p:nvGrpSpPr>
          <p:grpSpPr>
            <a:xfrm>
              <a:off x="5217786" y="3899870"/>
              <a:ext cx="378010" cy="378010"/>
              <a:chOff x="650883" y="3825105"/>
              <a:chExt cx="378010" cy="378010"/>
            </a:xfrm>
          </p:grpSpPr>
          <p:sp>
            <p:nvSpPr>
              <p:cNvPr id="75" name="Shape 11">
                <a:extLst>
                  <a:ext uri="{FF2B5EF4-FFF2-40B4-BE49-F238E27FC236}">
                    <a16:creationId xmlns:a16="http://schemas.microsoft.com/office/drawing/2014/main" id="{B04EC547-A159-0C1C-F843-E7FF06F04381}"/>
                  </a:ext>
                </a:extLst>
              </p:cNvPr>
              <p:cNvSpPr/>
              <p:nvPr/>
            </p:nvSpPr>
            <p:spPr>
              <a:xfrm>
                <a:off x="650883" y="3825105"/>
                <a:ext cx="378010" cy="378010"/>
              </a:xfrm>
              <a:prstGeom prst="ellipse">
                <a:avLst/>
              </a:prstGeom>
              <a:solidFill>
                <a:srgbClr val="B482DA"/>
              </a:solidFill>
              <a:ln w="12700">
                <a:solidFill>
                  <a:srgbClr val="7030A0"/>
                </a:solidFill>
                <a:prstDash val="solid"/>
              </a:ln>
            </p:spPr>
            <p:txBody>
              <a:bodyPr/>
              <a:lstStyle/>
              <a:p>
                <a:endParaRPr lang="ja-JP" altLang="en-US" sz="1772"/>
              </a:p>
            </p:txBody>
          </p:sp>
          <p:sp>
            <p:nvSpPr>
              <p:cNvPr id="76" name="Text 12">
                <a:extLst>
                  <a:ext uri="{FF2B5EF4-FFF2-40B4-BE49-F238E27FC236}">
                    <a16:creationId xmlns:a16="http://schemas.microsoft.com/office/drawing/2014/main" id="{F4DF931A-A26F-288C-1E05-73F40F3FC533}"/>
                  </a:ext>
                </a:extLst>
              </p:cNvPr>
              <p:cNvSpPr/>
              <p:nvPr/>
            </p:nvSpPr>
            <p:spPr>
              <a:xfrm>
                <a:off x="650883" y="3825105"/>
                <a:ext cx="378010" cy="378010"/>
              </a:xfrm>
              <a:prstGeom prst="rect">
                <a:avLst/>
              </a:prstGeom>
              <a:noFill/>
              <a:ln/>
            </p:spPr>
            <p:txBody>
              <a:bodyPr wrap="square" lIns="0" tIns="0" rIns="0" bIns="0" rtlCol="0" anchor="ctr">
                <a:normAutofit/>
              </a:bodyPr>
              <a:lstStyle/>
              <a:p>
                <a:pPr algn="ctr"/>
                <a:r>
                  <a:rPr lang="ja-JP" altLang="en-US" sz="1181" b="1" dirty="0">
                    <a:solidFill>
                      <a:srgbClr val="FFFFFF"/>
                    </a:solidFill>
                    <a:latin typeface="Yu Gothic" pitchFamily="34" charset="0"/>
                    <a:ea typeface="Yu Gothic" pitchFamily="34" charset="-122"/>
                  </a:rPr>
                  <a:t>㋕</a:t>
                </a:r>
                <a:endParaRPr lang="en-US" sz="1181" dirty="0"/>
              </a:p>
            </p:txBody>
          </p:sp>
        </p:grpSp>
      </p:grpSp>
      <p:sp>
        <p:nvSpPr>
          <p:cNvPr id="78" name="Shape 13">
            <a:extLst>
              <a:ext uri="{FF2B5EF4-FFF2-40B4-BE49-F238E27FC236}">
                <a16:creationId xmlns:a16="http://schemas.microsoft.com/office/drawing/2014/main" id="{5E474D85-D73E-4A05-CD42-3E5FED2AF12B}"/>
              </a:ext>
            </a:extLst>
          </p:cNvPr>
          <p:cNvSpPr/>
          <p:nvPr/>
        </p:nvSpPr>
        <p:spPr>
          <a:xfrm>
            <a:off x="7515711" y="2483165"/>
            <a:ext cx="2263269" cy="1316737"/>
          </a:xfrm>
          <a:prstGeom prst="roundRect">
            <a:avLst>
              <a:gd name="adj" fmla="val 6557"/>
            </a:avLst>
          </a:prstGeom>
          <a:solidFill>
            <a:srgbClr val="EDE7F6"/>
          </a:solidFill>
          <a:ln w="12700">
            <a:solidFill>
              <a:srgbClr val="7030A0"/>
            </a:solidFill>
            <a:prstDash val="solid"/>
          </a:ln>
        </p:spPr>
        <p:txBody>
          <a:bodyPr/>
          <a:lstStyle/>
          <a:p>
            <a:endParaRPr lang="ja-JP" altLang="en-US"/>
          </a:p>
        </p:txBody>
      </p:sp>
      <p:sp>
        <p:nvSpPr>
          <p:cNvPr id="84" name="Text 16">
            <a:extLst>
              <a:ext uri="{FF2B5EF4-FFF2-40B4-BE49-F238E27FC236}">
                <a16:creationId xmlns:a16="http://schemas.microsoft.com/office/drawing/2014/main" id="{85D36DDF-40BC-8A03-2696-11B0A9E964C9}"/>
              </a:ext>
            </a:extLst>
          </p:cNvPr>
          <p:cNvSpPr/>
          <p:nvPr/>
        </p:nvSpPr>
        <p:spPr>
          <a:xfrm>
            <a:off x="8115266" y="2601399"/>
            <a:ext cx="1275913" cy="292544"/>
          </a:xfrm>
          <a:prstGeom prst="rect">
            <a:avLst/>
          </a:prstGeom>
          <a:noFill/>
          <a:ln/>
        </p:spPr>
        <p:txBody>
          <a:bodyPr wrap="square" lIns="508" tIns="508" rIns="508" bIns="508" rtlCol="0" anchor="ctr">
            <a:normAutofit/>
          </a:bodyPr>
          <a:lstStyle/>
          <a:p>
            <a:pPr marL="0" indent="0" algn="l">
              <a:buNone/>
            </a:pPr>
            <a:r>
              <a:rPr lang="en-US" sz="1400" b="1" dirty="0">
                <a:solidFill>
                  <a:srgbClr val="7030A0"/>
                </a:solidFill>
                <a:latin typeface="BIZ UDゴシック" panose="020B0400000000000000" pitchFamily="49" charset="-128"/>
                <a:ea typeface="BIZ UDゴシック" panose="020B0400000000000000" pitchFamily="49" charset="-128"/>
                <a:cs typeface="Yu Gothic" pitchFamily="34" charset="-120"/>
              </a:rPr>
              <a:t>府の引上げ額</a:t>
            </a:r>
            <a:endParaRPr lang="en-US" sz="1400" dirty="0">
              <a:solidFill>
                <a:srgbClr val="7030A0"/>
              </a:solidFill>
              <a:latin typeface="BIZ UDゴシック" panose="020B0400000000000000" pitchFamily="49" charset="-128"/>
              <a:ea typeface="BIZ UDゴシック" panose="020B0400000000000000" pitchFamily="49" charset="-128"/>
            </a:endParaRPr>
          </a:p>
        </p:txBody>
      </p:sp>
      <p:sp>
        <p:nvSpPr>
          <p:cNvPr id="86" name="Text 17">
            <a:extLst>
              <a:ext uri="{FF2B5EF4-FFF2-40B4-BE49-F238E27FC236}">
                <a16:creationId xmlns:a16="http://schemas.microsoft.com/office/drawing/2014/main" id="{2481EC38-B13B-3D57-5088-415C178F572C}"/>
              </a:ext>
            </a:extLst>
          </p:cNvPr>
          <p:cNvSpPr/>
          <p:nvPr/>
        </p:nvSpPr>
        <p:spPr>
          <a:xfrm>
            <a:off x="8115267" y="2848926"/>
            <a:ext cx="1599040" cy="694944"/>
          </a:xfrm>
          <a:prstGeom prst="rect">
            <a:avLst/>
          </a:prstGeom>
          <a:noFill/>
          <a:ln/>
        </p:spPr>
        <p:txBody>
          <a:bodyPr wrap="square" lIns="508" tIns="508" rIns="508" bIns="508" rtlCol="0" anchor="ctr">
            <a:normAutofit/>
          </a:bodyPr>
          <a:lstStyle/>
          <a:p>
            <a:pPr marL="0" indent="0" algn="l">
              <a:buNone/>
            </a:pPr>
            <a:r>
              <a:rPr lang="ja-JP" altLang="en-US" sz="1100" dirty="0">
                <a:solidFill>
                  <a:srgbClr val="EC5602"/>
                </a:solidFill>
                <a:latin typeface="BIZ UDゴシック" panose="020B0400000000000000" pitchFamily="49" charset="-128"/>
                <a:ea typeface="BIZ UDゴシック" panose="020B0400000000000000" pitchFamily="49" charset="-128"/>
                <a:cs typeface="Yu Gothic" pitchFamily="34" charset="-120"/>
              </a:rPr>
              <a:t>㋔</a:t>
            </a:r>
            <a:r>
              <a:rPr lang="en-US" sz="1100" dirty="0" err="1">
                <a:solidFill>
                  <a:srgbClr val="172033"/>
                </a:solidFill>
                <a:latin typeface="BIZ UDゴシック" panose="020B0400000000000000" pitchFamily="49" charset="-128"/>
                <a:ea typeface="BIZ UDゴシック" panose="020B0400000000000000" pitchFamily="49" charset="-128"/>
                <a:cs typeface="Yu Gothic" pitchFamily="34" charset="-120"/>
              </a:rPr>
              <a:t>で転記した</a:t>
            </a:r>
            <a:endParaRPr lang="en-US" sz="1100" dirty="0">
              <a:solidFill>
                <a:srgbClr val="172033"/>
              </a:solidFill>
              <a:latin typeface="BIZ UDゴシック" panose="020B0400000000000000" pitchFamily="49" charset="-128"/>
              <a:ea typeface="BIZ UDゴシック" panose="020B0400000000000000" pitchFamily="49" charset="-128"/>
              <a:cs typeface="Yu Gothic" pitchFamily="34" charset="-120"/>
            </a:endParaRPr>
          </a:p>
          <a:p>
            <a:pPr marL="0" indent="0" algn="l">
              <a:buNone/>
            </a:pPr>
            <a:r>
              <a:rPr lang="en-US" sz="1100" dirty="0" err="1">
                <a:solidFill>
                  <a:srgbClr val="172033"/>
                </a:solidFill>
                <a:latin typeface="BIZ UDゴシック" panose="020B0400000000000000" pitchFamily="49" charset="-128"/>
                <a:ea typeface="BIZ UDゴシック" panose="020B0400000000000000" pitchFamily="49" charset="-128"/>
                <a:cs typeface="Yu Gothic" pitchFamily="34" charset="-120"/>
              </a:rPr>
              <a:t>国の引上げ額より</a:t>
            </a:r>
            <a:r>
              <a:rPr lang="en-US" sz="1100" dirty="0">
                <a:solidFill>
                  <a:srgbClr val="172033"/>
                </a:solidFill>
                <a:latin typeface="BIZ UDゴシック" panose="020B0400000000000000" pitchFamily="49" charset="-128"/>
                <a:ea typeface="BIZ UDゴシック" panose="020B0400000000000000" pitchFamily="49" charset="-128"/>
                <a:cs typeface="Yu Gothic" pitchFamily="34" charset="-120"/>
              </a:rPr>
              <a:t>、</a:t>
            </a:r>
          </a:p>
          <a:p>
            <a:pPr marL="0" indent="0" algn="l">
              <a:buNone/>
            </a:pPr>
            <a:r>
              <a:rPr lang="en-US" sz="1100" dirty="0">
                <a:solidFill>
                  <a:srgbClr val="172033"/>
                </a:solidFill>
                <a:latin typeface="BIZ UDゴシック" panose="020B0400000000000000" pitchFamily="49" charset="-128"/>
                <a:ea typeface="BIZ UDゴシック" panose="020B0400000000000000" pitchFamily="49" charset="-128"/>
                <a:cs typeface="Yu Gothic" pitchFamily="34" charset="-120"/>
              </a:rPr>
              <a:t>1円以上高い金額を入力</a:t>
            </a:r>
            <a:endParaRPr lang="en-US" sz="1100" dirty="0">
              <a:latin typeface="BIZ UDゴシック" panose="020B0400000000000000" pitchFamily="49" charset="-128"/>
              <a:ea typeface="BIZ UDゴシック" panose="020B0400000000000000" pitchFamily="49" charset="-128"/>
            </a:endParaRPr>
          </a:p>
        </p:txBody>
      </p:sp>
      <p:sp>
        <p:nvSpPr>
          <p:cNvPr id="92" name="Shape 20">
            <a:extLst>
              <a:ext uri="{FF2B5EF4-FFF2-40B4-BE49-F238E27FC236}">
                <a16:creationId xmlns:a16="http://schemas.microsoft.com/office/drawing/2014/main" id="{FF13B5B9-9D5E-1B62-4001-CA32E083D201}"/>
              </a:ext>
            </a:extLst>
          </p:cNvPr>
          <p:cNvSpPr/>
          <p:nvPr/>
        </p:nvSpPr>
        <p:spPr>
          <a:xfrm>
            <a:off x="8416476" y="3917112"/>
            <a:ext cx="457200" cy="438912"/>
          </a:xfrm>
          <a:prstGeom prst="downArrow">
            <a:avLst/>
          </a:prstGeom>
          <a:solidFill>
            <a:srgbClr val="A94F00"/>
          </a:solidFill>
          <a:ln w="12700">
            <a:solidFill>
              <a:srgbClr val="A94F00"/>
            </a:solidFill>
            <a:prstDash val="solid"/>
          </a:ln>
        </p:spPr>
        <p:txBody>
          <a:bodyPr/>
          <a:lstStyle/>
          <a:p>
            <a:endParaRPr lang="ja-JP" altLang="en-US"/>
          </a:p>
        </p:txBody>
      </p:sp>
      <p:sp>
        <p:nvSpPr>
          <p:cNvPr id="94" name="Shape 21">
            <a:extLst>
              <a:ext uri="{FF2B5EF4-FFF2-40B4-BE49-F238E27FC236}">
                <a16:creationId xmlns:a16="http://schemas.microsoft.com/office/drawing/2014/main" id="{CB347BBE-25D2-C91E-0E61-69C0558E6E70}"/>
              </a:ext>
            </a:extLst>
          </p:cNvPr>
          <p:cNvSpPr/>
          <p:nvPr/>
        </p:nvSpPr>
        <p:spPr>
          <a:xfrm>
            <a:off x="7515711" y="4397085"/>
            <a:ext cx="2267808" cy="1207008"/>
          </a:xfrm>
          <a:prstGeom prst="roundRect">
            <a:avLst>
              <a:gd name="adj" fmla="val 6061"/>
            </a:avLst>
          </a:prstGeom>
          <a:solidFill>
            <a:srgbClr val="FBE9DD"/>
          </a:solidFill>
          <a:ln w="12700">
            <a:solidFill>
              <a:srgbClr val="A94F00"/>
            </a:solidFill>
            <a:prstDash val="solid"/>
          </a:ln>
        </p:spPr>
        <p:txBody>
          <a:bodyPr/>
          <a:lstStyle/>
          <a:p>
            <a:endParaRPr lang="ja-JP" altLang="en-US"/>
          </a:p>
        </p:txBody>
      </p:sp>
      <p:grpSp>
        <p:nvGrpSpPr>
          <p:cNvPr id="29" name="グループ化 28">
            <a:extLst>
              <a:ext uri="{FF2B5EF4-FFF2-40B4-BE49-F238E27FC236}">
                <a16:creationId xmlns:a16="http://schemas.microsoft.com/office/drawing/2014/main" id="{80A0AA4A-469F-9742-00DC-6102756E9896}"/>
              </a:ext>
            </a:extLst>
          </p:cNvPr>
          <p:cNvGrpSpPr/>
          <p:nvPr/>
        </p:nvGrpSpPr>
        <p:grpSpPr>
          <a:xfrm>
            <a:off x="7650585" y="4476206"/>
            <a:ext cx="384048" cy="384048"/>
            <a:chOff x="7728435" y="3657600"/>
            <a:chExt cx="384048" cy="384048"/>
          </a:xfrm>
        </p:grpSpPr>
        <p:sp>
          <p:nvSpPr>
            <p:cNvPr id="96" name="Shape 22">
              <a:extLst>
                <a:ext uri="{FF2B5EF4-FFF2-40B4-BE49-F238E27FC236}">
                  <a16:creationId xmlns:a16="http://schemas.microsoft.com/office/drawing/2014/main" id="{9F02622D-5B6D-E1F6-9CCC-EE4B3D7B0BCF}"/>
                </a:ext>
              </a:extLst>
            </p:cNvPr>
            <p:cNvSpPr/>
            <p:nvPr/>
          </p:nvSpPr>
          <p:spPr>
            <a:xfrm>
              <a:off x="7728435" y="3657600"/>
              <a:ext cx="384048" cy="384048"/>
            </a:xfrm>
            <a:prstGeom prst="ellipse">
              <a:avLst/>
            </a:prstGeom>
            <a:solidFill>
              <a:srgbClr val="A94F00"/>
            </a:solidFill>
            <a:ln w="12700">
              <a:solidFill>
                <a:srgbClr val="A94F00"/>
              </a:solidFill>
              <a:prstDash val="solid"/>
            </a:ln>
          </p:spPr>
          <p:txBody>
            <a:bodyPr/>
            <a:lstStyle/>
            <a:p>
              <a:endParaRPr lang="ja-JP" altLang="en-US"/>
            </a:p>
          </p:txBody>
        </p:sp>
        <p:sp>
          <p:nvSpPr>
            <p:cNvPr id="98" name="Text 23">
              <a:extLst>
                <a:ext uri="{FF2B5EF4-FFF2-40B4-BE49-F238E27FC236}">
                  <a16:creationId xmlns:a16="http://schemas.microsoft.com/office/drawing/2014/main" id="{0DC4D778-6D67-71E4-05B5-405F3079A07B}"/>
                </a:ext>
              </a:extLst>
            </p:cNvPr>
            <p:cNvSpPr/>
            <p:nvPr/>
          </p:nvSpPr>
          <p:spPr>
            <a:xfrm>
              <a:off x="7728435" y="3657600"/>
              <a:ext cx="384048" cy="384048"/>
            </a:xfrm>
            <a:prstGeom prst="rect">
              <a:avLst/>
            </a:prstGeom>
            <a:noFill/>
            <a:ln/>
          </p:spPr>
          <p:txBody>
            <a:bodyPr wrap="square" lIns="0" tIns="0" rIns="0" bIns="0" rtlCol="0" anchor="ctr">
              <a:normAutofit/>
            </a:bodyPr>
            <a:lstStyle/>
            <a:p>
              <a:pPr marL="0" indent="0" algn="ctr">
                <a:buNone/>
              </a:pPr>
              <a:r>
                <a:rPr lang="ja-JP" altLang="en-US" sz="1200" b="1" dirty="0">
                  <a:solidFill>
                    <a:srgbClr val="FFFFFF"/>
                  </a:solidFill>
                  <a:latin typeface="Yu Gothic" pitchFamily="34" charset="0"/>
                  <a:ea typeface="Yu Gothic" pitchFamily="34" charset="-122"/>
                </a:rPr>
                <a:t>㋖</a:t>
              </a:r>
              <a:endParaRPr lang="en-US" sz="1200" dirty="0"/>
            </a:p>
          </p:txBody>
        </p:sp>
      </p:grpSp>
      <p:sp>
        <p:nvSpPr>
          <p:cNvPr id="100" name="Text 24">
            <a:extLst>
              <a:ext uri="{FF2B5EF4-FFF2-40B4-BE49-F238E27FC236}">
                <a16:creationId xmlns:a16="http://schemas.microsoft.com/office/drawing/2014/main" id="{70CE6DD8-61CF-4519-225D-28D439F34F00}"/>
              </a:ext>
            </a:extLst>
          </p:cNvPr>
          <p:cNvSpPr/>
          <p:nvPr/>
        </p:nvSpPr>
        <p:spPr>
          <a:xfrm>
            <a:off x="8115266" y="4539015"/>
            <a:ext cx="1540131" cy="255866"/>
          </a:xfrm>
          <a:prstGeom prst="rect">
            <a:avLst/>
          </a:prstGeom>
          <a:noFill/>
          <a:ln/>
        </p:spPr>
        <p:txBody>
          <a:bodyPr wrap="square" lIns="508" tIns="508" rIns="508" bIns="508" rtlCol="0" anchor="ctr">
            <a:normAutofit/>
          </a:bodyPr>
          <a:lstStyle/>
          <a:p>
            <a:pPr marL="0" indent="0" algn="l">
              <a:buNone/>
            </a:pPr>
            <a:r>
              <a:rPr lang="en-US" sz="1400" b="1" dirty="0">
                <a:solidFill>
                  <a:srgbClr val="A94F00"/>
                </a:solidFill>
                <a:latin typeface="BIZ UDゴシック" panose="020B0400000000000000" pitchFamily="49" charset="-128"/>
                <a:ea typeface="BIZ UDゴシック" panose="020B0400000000000000" pitchFamily="49" charset="-128"/>
                <a:cs typeface="Yu Gothic" pitchFamily="34" charset="-120"/>
              </a:rPr>
              <a:t>引上げ後の時間額</a:t>
            </a:r>
            <a:endParaRPr lang="en-US" sz="1400" dirty="0">
              <a:latin typeface="BIZ UDゴシック" panose="020B0400000000000000" pitchFamily="49" charset="-128"/>
              <a:ea typeface="BIZ UDゴシック" panose="020B0400000000000000" pitchFamily="49" charset="-128"/>
            </a:endParaRPr>
          </a:p>
        </p:txBody>
      </p:sp>
      <p:sp>
        <p:nvSpPr>
          <p:cNvPr id="102" name="Text 25">
            <a:extLst>
              <a:ext uri="{FF2B5EF4-FFF2-40B4-BE49-F238E27FC236}">
                <a16:creationId xmlns:a16="http://schemas.microsoft.com/office/drawing/2014/main" id="{C2D96922-1FA5-D092-DEF6-D7663C666B1C}"/>
              </a:ext>
            </a:extLst>
          </p:cNvPr>
          <p:cNvSpPr/>
          <p:nvPr/>
        </p:nvSpPr>
        <p:spPr>
          <a:xfrm>
            <a:off x="8023320" y="4773812"/>
            <a:ext cx="1855284" cy="649954"/>
          </a:xfrm>
          <a:prstGeom prst="rect">
            <a:avLst/>
          </a:prstGeom>
          <a:noFill/>
          <a:ln/>
        </p:spPr>
        <p:txBody>
          <a:bodyPr wrap="square" lIns="508" tIns="508" rIns="508" bIns="508" rtlCol="0" anchor="ctr">
            <a:normAutofit/>
          </a:bodyPr>
          <a:lstStyle/>
          <a:p>
            <a:pPr marL="0" indent="0" algn="l">
              <a:buNone/>
            </a:pPr>
            <a:r>
              <a:rPr lang="ja-JP" altLang="en-US" sz="1100" dirty="0">
                <a:latin typeface="BIZ UDゴシック" panose="020B0400000000000000" pitchFamily="49" charset="-128"/>
                <a:ea typeface="BIZ UDゴシック" panose="020B0400000000000000" pitchFamily="49" charset="-128"/>
              </a:rPr>
              <a:t>「時間額又は時間換算額」</a:t>
            </a:r>
            <a:endParaRPr lang="en-US" altLang="ja-JP" sz="1100" dirty="0">
              <a:latin typeface="BIZ UDゴシック" panose="020B0400000000000000" pitchFamily="49" charset="-128"/>
              <a:ea typeface="BIZ UDゴシック" panose="020B0400000000000000" pitchFamily="49" charset="-128"/>
            </a:endParaRPr>
          </a:p>
          <a:p>
            <a:pPr marL="0" indent="0" algn="l">
              <a:buNone/>
            </a:pPr>
            <a:r>
              <a:rPr lang="ja-JP" altLang="en-US" sz="1100" dirty="0">
                <a:latin typeface="BIZ UDゴシック" panose="020B0400000000000000" pitchFamily="49" charset="-128"/>
                <a:ea typeface="BIZ UDゴシック" panose="020B0400000000000000" pitchFamily="49" charset="-128"/>
              </a:rPr>
              <a:t>　＋　「賃金の引き上げ額」</a:t>
            </a:r>
            <a:endParaRPr lang="en-US" sz="1100" dirty="0">
              <a:latin typeface="BIZ UDゴシック" panose="020B0400000000000000" pitchFamily="49" charset="-128"/>
              <a:ea typeface="BIZ UDゴシック" panose="020B0400000000000000" pitchFamily="49" charset="-128"/>
            </a:endParaRPr>
          </a:p>
        </p:txBody>
      </p:sp>
      <p:sp>
        <p:nvSpPr>
          <p:cNvPr id="106" name="Text 27">
            <a:extLst>
              <a:ext uri="{FF2B5EF4-FFF2-40B4-BE49-F238E27FC236}">
                <a16:creationId xmlns:a16="http://schemas.microsoft.com/office/drawing/2014/main" id="{A28A204B-EA11-5551-96A7-C94607BF84DE}"/>
              </a:ext>
            </a:extLst>
          </p:cNvPr>
          <p:cNvSpPr/>
          <p:nvPr/>
        </p:nvSpPr>
        <p:spPr>
          <a:xfrm>
            <a:off x="7692518" y="5301700"/>
            <a:ext cx="2121408" cy="329184"/>
          </a:xfrm>
          <a:prstGeom prst="rect">
            <a:avLst/>
          </a:prstGeom>
          <a:noFill/>
          <a:ln/>
        </p:spPr>
        <p:txBody>
          <a:bodyPr wrap="square" lIns="508" tIns="508" rIns="508" bIns="508" rtlCol="0" anchor="ctr">
            <a:normAutofit/>
          </a:bodyPr>
          <a:lstStyle/>
          <a:p>
            <a:pPr marL="0" indent="0" algn="ctr">
              <a:buNone/>
            </a:pPr>
            <a:r>
              <a:rPr lang="ja-JP" altLang="en-US" sz="1200" b="1" dirty="0">
                <a:solidFill>
                  <a:srgbClr val="A94F00"/>
                </a:solidFill>
                <a:latin typeface="BIZ UDゴシック" panose="020B0400000000000000" pitchFamily="49" charset="-128"/>
                <a:ea typeface="BIZ UDゴシック" panose="020B0400000000000000" pitchFamily="49" charset="-128"/>
                <a:cs typeface="Yu Gothic" pitchFamily="34" charset="-120"/>
              </a:rPr>
              <a:t>㋖</a:t>
            </a:r>
            <a:r>
              <a:rPr lang="ja-JP" altLang="en-US" sz="1200" b="1" dirty="0">
                <a:solidFill>
                  <a:srgbClr val="0B2B62"/>
                </a:solidFill>
                <a:latin typeface="BIZ UDゴシック" panose="020B0400000000000000" pitchFamily="49" charset="-128"/>
                <a:ea typeface="BIZ UDゴシック" panose="020B0400000000000000" pitchFamily="49" charset="-128"/>
                <a:cs typeface="Yu Gothic" pitchFamily="34" charset="-120"/>
              </a:rPr>
              <a:t> ＝ </a:t>
            </a:r>
            <a:r>
              <a:rPr lang="ja-JP" altLang="en-US" sz="1200" b="1" dirty="0">
                <a:solidFill>
                  <a:srgbClr val="00B0F0"/>
                </a:solidFill>
                <a:latin typeface="BIZ UDゴシック" panose="020B0400000000000000" pitchFamily="49" charset="-128"/>
                <a:ea typeface="BIZ UDゴシック" panose="020B0400000000000000" pitchFamily="49" charset="-128"/>
                <a:cs typeface="Yu Gothic" pitchFamily="34" charset="-120"/>
              </a:rPr>
              <a:t>㋓</a:t>
            </a:r>
            <a:r>
              <a:rPr lang="ja-JP" altLang="en-US" sz="1200" b="1" dirty="0">
                <a:solidFill>
                  <a:srgbClr val="0B2B62"/>
                </a:solidFill>
                <a:latin typeface="BIZ UDゴシック" panose="020B0400000000000000" pitchFamily="49" charset="-128"/>
                <a:ea typeface="BIZ UDゴシック" panose="020B0400000000000000" pitchFamily="49" charset="-128"/>
                <a:cs typeface="Yu Gothic" pitchFamily="34" charset="-120"/>
              </a:rPr>
              <a:t> </a:t>
            </a:r>
            <a:r>
              <a:rPr lang="en-US" sz="1200" b="1" dirty="0">
                <a:solidFill>
                  <a:srgbClr val="0B2B62"/>
                </a:solidFill>
                <a:latin typeface="BIZ UDゴシック" panose="020B0400000000000000" pitchFamily="49" charset="-128"/>
                <a:ea typeface="BIZ UDゴシック" panose="020B0400000000000000" pitchFamily="49" charset="-128"/>
                <a:cs typeface="Yu Gothic" pitchFamily="34" charset="-120"/>
              </a:rPr>
              <a:t>＋ </a:t>
            </a:r>
            <a:r>
              <a:rPr lang="ja-JP" altLang="en-US" sz="1200" b="1" dirty="0">
                <a:solidFill>
                  <a:srgbClr val="7030A0"/>
                </a:solidFill>
                <a:latin typeface="BIZ UDゴシック" panose="020B0400000000000000" pitchFamily="49" charset="-128"/>
                <a:ea typeface="BIZ UDゴシック" panose="020B0400000000000000" pitchFamily="49" charset="-128"/>
                <a:cs typeface="Yu Gothic" pitchFamily="34" charset="-120"/>
              </a:rPr>
              <a:t>㋕</a:t>
            </a:r>
            <a:endParaRPr lang="en-US" sz="1200" dirty="0">
              <a:solidFill>
                <a:srgbClr val="7030A0"/>
              </a:solidFill>
              <a:latin typeface="BIZ UDゴシック" panose="020B0400000000000000" pitchFamily="49" charset="-128"/>
              <a:ea typeface="BIZ UDゴシック" panose="020B0400000000000000" pitchFamily="49" charset="-128"/>
            </a:endParaRPr>
          </a:p>
        </p:txBody>
      </p:sp>
      <p:grpSp>
        <p:nvGrpSpPr>
          <p:cNvPr id="71" name="グループ化 70">
            <a:extLst>
              <a:ext uri="{FF2B5EF4-FFF2-40B4-BE49-F238E27FC236}">
                <a16:creationId xmlns:a16="http://schemas.microsoft.com/office/drawing/2014/main" id="{40E7E2D3-0047-848F-F9B2-7213E6847E98}"/>
              </a:ext>
            </a:extLst>
          </p:cNvPr>
          <p:cNvGrpSpPr/>
          <p:nvPr/>
        </p:nvGrpSpPr>
        <p:grpSpPr>
          <a:xfrm>
            <a:off x="7656623" y="2558062"/>
            <a:ext cx="378010" cy="378010"/>
            <a:chOff x="650883" y="3825105"/>
            <a:chExt cx="378010" cy="378010"/>
          </a:xfrm>
        </p:grpSpPr>
        <p:sp>
          <p:nvSpPr>
            <p:cNvPr id="72" name="Shape 11">
              <a:extLst>
                <a:ext uri="{FF2B5EF4-FFF2-40B4-BE49-F238E27FC236}">
                  <a16:creationId xmlns:a16="http://schemas.microsoft.com/office/drawing/2014/main" id="{E142D30D-357E-A55A-92B4-CD33A9646723}"/>
                </a:ext>
              </a:extLst>
            </p:cNvPr>
            <p:cNvSpPr/>
            <p:nvPr/>
          </p:nvSpPr>
          <p:spPr>
            <a:xfrm>
              <a:off x="650883" y="3825105"/>
              <a:ext cx="378010" cy="378010"/>
            </a:xfrm>
            <a:prstGeom prst="ellipse">
              <a:avLst/>
            </a:prstGeom>
            <a:solidFill>
              <a:srgbClr val="B482DA"/>
            </a:solidFill>
            <a:ln w="12700">
              <a:solidFill>
                <a:srgbClr val="7030A0"/>
              </a:solidFill>
              <a:prstDash val="solid"/>
            </a:ln>
          </p:spPr>
          <p:txBody>
            <a:bodyPr/>
            <a:lstStyle/>
            <a:p>
              <a:endParaRPr lang="ja-JP" altLang="en-US" sz="1772"/>
            </a:p>
          </p:txBody>
        </p:sp>
        <p:sp>
          <p:nvSpPr>
            <p:cNvPr id="73" name="Text 12">
              <a:extLst>
                <a:ext uri="{FF2B5EF4-FFF2-40B4-BE49-F238E27FC236}">
                  <a16:creationId xmlns:a16="http://schemas.microsoft.com/office/drawing/2014/main" id="{7AB0E4BA-D80F-4FA3-A069-8B9C7D41133D}"/>
                </a:ext>
              </a:extLst>
            </p:cNvPr>
            <p:cNvSpPr/>
            <p:nvPr/>
          </p:nvSpPr>
          <p:spPr>
            <a:xfrm>
              <a:off x="650883" y="3825105"/>
              <a:ext cx="378010" cy="378010"/>
            </a:xfrm>
            <a:prstGeom prst="rect">
              <a:avLst/>
            </a:prstGeom>
            <a:noFill/>
            <a:ln/>
          </p:spPr>
          <p:txBody>
            <a:bodyPr wrap="square" lIns="0" tIns="0" rIns="0" bIns="0" rtlCol="0" anchor="ctr">
              <a:normAutofit/>
            </a:bodyPr>
            <a:lstStyle/>
            <a:p>
              <a:pPr algn="ctr"/>
              <a:r>
                <a:rPr lang="ja-JP" altLang="en-US" sz="1181" b="1" dirty="0">
                  <a:solidFill>
                    <a:srgbClr val="FFFFFF"/>
                  </a:solidFill>
                  <a:latin typeface="Yu Gothic" pitchFamily="34" charset="0"/>
                  <a:ea typeface="Yu Gothic" pitchFamily="34" charset="-122"/>
                </a:rPr>
                <a:t>㋕</a:t>
              </a:r>
              <a:endParaRPr lang="en-US" sz="1181" dirty="0"/>
            </a:p>
          </p:txBody>
        </p:sp>
      </p:grpSp>
      <p:sp>
        <p:nvSpPr>
          <p:cNvPr id="109" name="Text 19">
            <a:extLst>
              <a:ext uri="{FF2B5EF4-FFF2-40B4-BE49-F238E27FC236}">
                <a16:creationId xmlns:a16="http://schemas.microsoft.com/office/drawing/2014/main" id="{A7D46DA5-70D3-2C80-D213-A21AAA139BDB}"/>
              </a:ext>
            </a:extLst>
          </p:cNvPr>
          <p:cNvSpPr/>
          <p:nvPr/>
        </p:nvSpPr>
        <p:spPr>
          <a:xfrm>
            <a:off x="7918143" y="3489006"/>
            <a:ext cx="1797121" cy="310896"/>
          </a:xfrm>
          <a:prstGeom prst="rect">
            <a:avLst/>
          </a:prstGeom>
          <a:noFill/>
          <a:ln/>
        </p:spPr>
        <p:txBody>
          <a:bodyPr wrap="square" lIns="508" tIns="508" rIns="508" bIns="508" rtlCol="0" anchor="ctr">
            <a:normAutofit/>
          </a:bodyPr>
          <a:lstStyle/>
          <a:p>
            <a:pPr marL="0" indent="0" algn="ctr">
              <a:buNone/>
            </a:pPr>
            <a:r>
              <a:rPr lang="ja-JP" altLang="en-US" sz="1200" b="1" dirty="0">
                <a:solidFill>
                  <a:srgbClr val="7030A0"/>
                </a:solidFill>
                <a:latin typeface="BIZ UDゴシック" panose="020B0400000000000000" pitchFamily="49" charset="-128"/>
                <a:ea typeface="BIZ UDゴシック" panose="020B0400000000000000" pitchFamily="49" charset="-128"/>
                <a:cs typeface="Yu Gothic" pitchFamily="34" charset="-120"/>
              </a:rPr>
              <a:t>㋕</a:t>
            </a:r>
            <a:r>
              <a:rPr lang="en-US" sz="1200" b="1" dirty="0">
                <a:solidFill>
                  <a:srgbClr val="7030A0"/>
                </a:solidFill>
                <a:latin typeface="BIZ UDゴシック" panose="020B0400000000000000" pitchFamily="49" charset="-128"/>
                <a:ea typeface="BIZ UDゴシック" panose="020B0400000000000000" pitchFamily="49" charset="-128"/>
                <a:cs typeface="Yu Gothic" pitchFamily="34" charset="-120"/>
              </a:rPr>
              <a:t> ＝ </a:t>
            </a:r>
            <a:r>
              <a:rPr lang="ja-JP" altLang="en-US" sz="1200" b="1" dirty="0">
                <a:solidFill>
                  <a:srgbClr val="EC5602"/>
                </a:solidFill>
                <a:latin typeface="BIZ UDゴシック" panose="020B0400000000000000" pitchFamily="49" charset="-128"/>
                <a:ea typeface="BIZ UDゴシック" panose="020B0400000000000000" pitchFamily="49" charset="-128"/>
                <a:cs typeface="Yu Gothic" pitchFamily="34" charset="-120"/>
              </a:rPr>
              <a:t>㋔</a:t>
            </a:r>
            <a:r>
              <a:rPr lang="en-US" sz="1200" b="1" dirty="0">
                <a:solidFill>
                  <a:srgbClr val="7030A0"/>
                </a:solidFill>
                <a:latin typeface="BIZ UDゴシック" panose="020B0400000000000000" pitchFamily="49" charset="-128"/>
                <a:ea typeface="BIZ UDゴシック" panose="020B0400000000000000" pitchFamily="49" charset="-128"/>
                <a:cs typeface="Yu Gothic" pitchFamily="34" charset="-120"/>
              </a:rPr>
              <a:t> ＋ 1円以上</a:t>
            </a:r>
            <a:endParaRPr lang="en-US" sz="1200" dirty="0">
              <a:solidFill>
                <a:srgbClr val="7030A0"/>
              </a:solidFill>
              <a:latin typeface="BIZ UDゴシック" panose="020B0400000000000000" pitchFamily="49" charset="-128"/>
              <a:ea typeface="BIZ UDゴシック" panose="020B0400000000000000" pitchFamily="49" charset="-128"/>
            </a:endParaRPr>
          </a:p>
        </p:txBody>
      </p:sp>
      <p:sp>
        <p:nvSpPr>
          <p:cNvPr id="113" name="正方形/長方形 112">
            <a:extLst>
              <a:ext uri="{FF2B5EF4-FFF2-40B4-BE49-F238E27FC236}">
                <a16:creationId xmlns:a16="http://schemas.microsoft.com/office/drawing/2014/main" id="{FDCAF9B3-9234-ED0D-CAEF-90AB7EFBC92E}"/>
              </a:ext>
            </a:extLst>
          </p:cNvPr>
          <p:cNvSpPr/>
          <p:nvPr/>
        </p:nvSpPr>
        <p:spPr>
          <a:xfrm>
            <a:off x="5561310" y="3543301"/>
            <a:ext cx="810825" cy="1091148"/>
          </a:xfrm>
          <a:prstGeom prst="rect">
            <a:avLst/>
          </a:prstGeom>
          <a:noFill/>
          <a:ln w="57150">
            <a:solidFill>
              <a:srgbClr val="A94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EC5602"/>
              </a:solidFill>
            </a:endParaRPr>
          </a:p>
        </p:txBody>
      </p:sp>
      <p:grpSp>
        <p:nvGrpSpPr>
          <p:cNvPr id="31" name="グループ化 30">
            <a:extLst>
              <a:ext uri="{FF2B5EF4-FFF2-40B4-BE49-F238E27FC236}">
                <a16:creationId xmlns:a16="http://schemas.microsoft.com/office/drawing/2014/main" id="{97347783-C776-A482-5518-AFBE76DD2CF1}"/>
              </a:ext>
            </a:extLst>
          </p:cNvPr>
          <p:cNvGrpSpPr/>
          <p:nvPr/>
        </p:nvGrpSpPr>
        <p:grpSpPr>
          <a:xfrm>
            <a:off x="5886010" y="3896851"/>
            <a:ext cx="384048" cy="384048"/>
            <a:chOff x="7728435" y="3657600"/>
            <a:chExt cx="384048" cy="384048"/>
          </a:xfrm>
        </p:grpSpPr>
        <p:sp>
          <p:nvSpPr>
            <p:cNvPr id="33" name="Shape 22">
              <a:extLst>
                <a:ext uri="{FF2B5EF4-FFF2-40B4-BE49-F238E27FC236}">
                  <a16:creationId xmlns:a16="http://schemas.microsoft.com/office/drawing/2014/main" id="{97DDF8F8-AE64-1AA7-3003-431B3C8F5C55}"/>
                </a:ext>
              </a:extLst>
            </p:cNvPr>
            <p:cNvSpPr/>
            <p:nvPr/>
          </p:nvSpPr>
          <p:spPr>
            <a:xfrm>
              <a:off x="7728435" y="3657600"/>
              <a:ext cx="384048" cy="384048"/>
            </a:xfrm>
            <a:prstGeom prst="ellipse">
              <a:avLst/>
            </a:prstGeom>
            <a:solidFill>
              <a:srgbClr val="A94F00"/>
            </a:solidFill>
            <a:ln w="12700">
              <a:solidFill>
                <a:srgbClr val="A94F00"/>
              </a:solidFill>
              <a:prstDash val="solid"/>
            </a:ln>
          </p:spPr>
          <p:txBody>
            <a:bodyPr/>
            <a:lstStyle/>
            <a:p>
              <a:endParaRPr lang="ja-JP" altLang="en-US"/>
            </a:p>
          </p:txBody>
        </p:sp>
        <p:sp>
          <p:nvSpPr>
            <p:cNvPr id="35" name="Text 23">
              <a:extLst>
                <a:ext uri="{FF2B5EF4-FFF2-40B4-BE49-F238E27FC236}">
                  <a16:creationId xmlns:a16="http://schemas.microsoft.com/office/drawing/2014/main" id="{C6E903B8-9C67-F2DB-9012-EA9CFEAB8F82}"/>
                </a:ext>
              </a:extLst>
            </p:cNvPr>
            <p:cNvSpPr/>
            <p:nvPr/>
          </p:nvSpPr>
          <p:spPr>
            <a:xfrm>
              <a:off x="7728435" y="3657600"/>
              <a:ext cx="384048" cy="384048"/>
            </a:xfrm>
            <a:prstGeom prst="rect">
              <a:avLst/>
            </a:prstGeom>
            <a:noFill/>
            <a:ln/>
          </p:spPr>
          <p:txBody>
            <a:bodyPr wrap="square" lIns="0" tIns="0" rIns="0" bIns="0" rtlCol="0" anchor="ctr">
              <a:normAutofit/>
            </a:bodyPr>
            <a:lstStyle/>
            <a:p>
              <a:pPr marL="0" indent="0" algn="ctr">
                <a:buNone/>
              </a:pPr>
              <a:r>
                <a:rPr lang="ja-JP" altLang="en-US" sz="1200" b="1" dirty="0">
                  <a:solidFill>
                    <a:srgbClr val="FFFFFF"/>
                  </a:solidFill>
                  <a:latin typeface="Yu Gothic" pitchFamily="34" charset="0"/>
                  <a:ea typeface="Yu Gothic" pitchFamily="34" charset="-122"/>
                </a:rPr>
                <a:t>㋖</a:t>
              </a:r>
              <a:endParaRPr lang="en-US" sz="1200" dirty="0"/>
            </a:p>
          </p:txBody>
        </p:sp>
      </p:grpSp>
      <p:grpSp>
        <p:nvGrpSpPr>
          <p:cNvPr id="37" name="グループ化 36">
            <a:extLst>
              <a:ext uri="{FF2B5EF4-FFF2-40B4-BE49-F238E27FC236}">
                <a16:creationId xmlns:a16="http://schemas.microsoft.com/office/drawing/2014/main" id="{05A1511E-56EC-1BB8-11EB-6FC8C346DD56}"/>
              </a:ext>
            </a:extLst>
          </p:cNvPr>
          <p:cNvGrpSpPr/>
          <p:nvPr/>
        </p:nvGrpSpPr>
        <p:grpSpPr>
          <a:xfrm>
            <a:off x="7185632" y="6238700"/>
            <a:ext cx="2592071" cy="540015"/>
            <a:chOff x="6915054" y="5310145"/>
            <a:chExt cx="2592071" cy="540015"/>
          </a:xfrm>
        </p:grpSpPr>
        <p:sp>
          <p:nvSpPr>
            <p:cNvPr id="38" name="Shape 43">
              <a:extLst>
                <a:ext uri="{FF2B5EF4-FFF2-40B4-BE49-F238E27FC236}">
                  <a16:creationId xmlns:a16="http://schemas.microsoft.com/office/drawing/2014/main" id="{796CEB6F-EC19-8F6B-3DC1-523E8294E612}"/>
                </a:ext>
              </a:extLst>
            </p:cNvPr>
            <p:cNvSpPr/>
            <p:nvPr/>
          </p:nvSpPr>
          <p:spPr>
            <a:xfrm>
              <a:off x="6915054" y="5310145"/>
              <a:ext cx="2592071" cy="540015"/>
            </a:xfrm>
            <a:prstGeom prst="roundRect">
              <a:avLst>
                <a:gd name="adj" fmla="val 13333"/>
              </a:avLst>
            </a:prstGeom>
            <a:solidFill>
              <a:srgbClr val="FFF8E1"/>
            </a:solidFill>
            <a:ln w="12700">
              <a:solidFill>
                <a:srgbClr val="E2B842"/>
              </a:solidFill>
              <a:prstDash val="solid"/>
            </a:ln>
          </p:spPr>
          <p:txBody>
            <a:bodyPr/>
            <a:lstStyle/>
            <a:p>
              <a:endParaRPr lang="ja-JP" altLang="en-US" sz="2400">
                <a:latin typeface="BIZ UDゴシック" panose="020B0400000000000000" pitchFamily="49" charset="-128"/>
                <a:ea typeface="BIZ UDゴシック" panose="020B0400000000000000" pitchFamily="49" charset="-128"/>
              </a:endParaRPr>
            </a:p>
          </p:txBody>
        </p:sp>
        <p:grpSp>
          <p:nvGrpSpPr>
            <p:cNvPr id="39" name="グループ化 38">
              <a:extLst>
                <a:ext uri="{FF2B5EF4-FFF2-40B4-BE49-F238E27FC236}">
                  <a16:creationId xmlns:a16="http://schemas.microsoft.com/office/drawing/2014/main" id="{A90EEF8E-53C5-97AE-8E62-572CDD5596A0}"/>
                </a:ext>
              </a:extLst>
            </p:cNvPr>
            <p:cNvGrpSpPr/>
            <p:nvPr/>
          </p:nvGrpSpPr>
          <p:grpSpPr>
            <a:xfrm>
              <a:off x="6965073" y="5398046"/>
              <a:ext cx="2522363" cy="353111"/>
              <a:chOff x="6965073" y="5398046"/>
              <a:chExt cx="2522363" cy="353111"/>
            </a:xfrm>
          </p:grpSpPr>
          <p:sp>
            <p:nvSpPr>
              <p:cNvPr id="40" name="Text 44">
                <a:extLst>
                  <a:ext uri="{FF2B5EF4-FFF2-40B4-BE49-F238E27FC236}">
                    <a16:creationId xmlns:a16="http://schemas.microsoft.com/office/drawing/2014/main" id="{A8804B70-AA7B-3D21-F0B2-32B21D9D9556}"/>
                  </a:ext>
                </a:extLst>
              </p:cNvPr>
              <p:cNvSpPr/>
              <p:nvPr/>
            </p:nvSpPr>
            <p:spPr>
              <a:xfrm>
                <a:off x="6965073" y="5398046"/>
                <a:ext cx="2522363" cy="142441"/>
              </a:xfrm>
              <a:prstGeom prst="rect">
                <a:avLst/>
              </a:prstGeom>
              <a:noFill/>
              <a:ln/>
            </p:spPr>
            <p:txBody>
              <a:bodyPr wrap="square" lIns="500" tIns="500" rIns="500" bIns="500" rtlCol="0" anchor="ctr">
                <a:normAutofit fontScale="92500" lnSpcReduction="10000"/>
              </a:bodyPr>
              <a:lstStyle/>
              <a:p>
                <a:pPr algn="ctr"/>
                <a:r>
                  <a:rPr lang="ja-JP" altLang="en-US" sz="1050" b="1" dirty="0">
                    <a:solidFill>
                      <a:srgbClr val="0B2B62"/>
                    </a:solidFill>
                    <a:latin typeface="BIZ UDゴシック" panose="020B0400000000000000" pitchFamily="49" charset="-128"/>
                    <a:ea typeface="BIZ UDゴシック" panose="020B0400000000000000" pitchFamily="49" charset="-128"/>
                    <a:cs typeface="Yu Gothic" pitchFamily="34" charset="-120"/>
                  </a:rPr>
                  <a:t>水色＝㋓　オレンジ</a:t>
                </a:r>
                <a:r>
                  <a:rPr lang="en-US" sz="1050" b="1" dirty="0">
                    <a:solidFill>
                      <a:srgbClr val="0B2B62"/>
                    </a:solidFill>
                    <a:latin typeface="BIZ UDゴシック" panose="020B0400000000000000" pitchFamily="49" charset="-128"/>
                    <a:ea typeface="BIZ UDゴシック" panose="020B0400000000000000" pitchFamily="49" charset="-128"/>
                    <a:cs typeface="Yu Gothic" pitchFamily="34" charset="-120"/>
                  </a:rPr>
                  <a:t>＝</a:t>
                </a:r>
                <a:r>
                  <a:rPr lang="ja-JP" altLang="en-US" sz="1050" b="1" dirty="0">
                    <a:solidFill>
                      <a:srgbClr val="0B2B62"/>
                    </a:solidFill>
                    <a:latin typeface="BIZ UDゴシック" panose="020B0400000000000000" pitchFamily="49" charset="-128"/>
                    <a:ea typeface="BIZ UDゴシック" panose="020B0400000000000000" pitchFamily="49" charset="-128"/>
                    <a:cs typeface="Yu Gothic" pitchFamily="34" charset="-120"/>
                  </a:rPr>
                  <a:t>㋔</a:t>
                </a:r>
                <a:r>
                  <a:rPr lang="en-US" sz="1050" b="1" dirty="0">
                    <a:solidFill>
                      <a:srgbClr val="0B2B62"/>
                    </a:solidFill>
                    <a:latin typeface="BIZ UDゴシック" panose="020B0400000000000000" pitchFamily="49" charset="-128"/>
                    <a:ea typeface="BIZ UDゴシック" panose="020B0400000000000000" pitchFamily="49" charset="-128"/>
                    <a:cs typeface="Yu Gothic" pitchFamily="34" charset="-120"/>
                  </a:rPr>
                  <a:t>　</a:t>
                </a:r>
                <a:r>
                  <a:rPr lang="ja-JP" altLang="en-US" sz="1050" b="1" dirty="0">
                    <a:solidFill>
                      <a:srgbClr val="0B2B62"/>
                    </a:solidFill>
                    <a:latin typeface="BIZ UDゴシック" panose="020B0400000000000000" pitchFamily="49" charset="-128"/>
                    <a:ea typeface="BIZ UDゴシック" panose="020B0400000000000000" pitchFamily="49" charset="-128"/>
                    <a:cs typeface="Yu Gothic" pitchFamily="34" charset="-120"/>
                  </a:rPr>
                  <a:t>紫</a:t>
                </a:r>
                <a:r>
                  <a:rPr lang="en-US" sz="1050" b="1" dirty="0">
                    <a:solidFill>
                      <a:srgbClr val="0B2B62"/>
                    </a:solidFill>
                    <a:latin typeface="BIZ UDゴシック" panose="020B0400000000000000" pitchFamily="49" charset="-128"/>
                    <a:ea typeface="BIZ UDゴシック" panose="020B0400000000000000" pitchFamily="49" charset="-128"/>
                    <a:cs typeface="Yu Gothic" pitchFamily="34" charset="-120"/>
                  </a:rPr>
                  <a:t>＝</a:t>
                </a:r>
                <a:r>
                  <a:rPr lang="ja-JP" altLang="en-US" sz="1050" b="1" dirty="0">
                    <a:solidFill>
                      <a:srgbClr val="0B2B62"/>
                    </a:solidFill>
                    <a:latin typeface="BIZ UDゴシック" panose="020B0400000000000000" pitchFamily="49" charset="-128"/>
                    <a:ea typeface="BIZ UDゴシック" panose="020B0400000000000000" pitchFamily="49" charset="-128"/>
                    <a:cs typeface="Yu Gothic" pitchFamily="34" charset="-120"/>
                  </a:rPr>
                  <a:t>㋕</a:t>
                </a:r>
                <a:r>
                  <a:rPr lang="en-US" sz="1050" b="1" dirty="0">
                    <a:solidFill>
                      <a:srgbClr val="0B2B62"/>
                    </a:solidFill>
                    <a:latin typeface="BIZ UDゴシック" panose="020B0400000000000000" pitchFamily="49" charset="-128"/>
                    <a:ea typeface="BIZ UDゴシック" panose="020B0400000000000000" pitchFamily="49" charset="-128"/>
                    <a:cs typeface="Yu Gothic" pitchFamily="34" charset="-120"/>
                  </a:rPr>
                  <a:t>　</a:t>
                </a:r>
                <a:r>
                  <a:rPr lang="ja-JP" altLang="en-US" sz="1050" b="1" dirty="0">
                    <a:solidFill>
                      <a:srgbClr val="0B2B62"/>
                    </a:solidFill>
                    <a:latin typeface="BIZ UDゴシック" panose="020B0400000000000000" pitchFamily="49" charset="-128"/>
                    <a:ea typeface="BIZ UDゴシック" panose="020B0400000000000000" pitchFamily="49" charset="-128"/>
                    <a:cs typeface="Yu Gothic" pitchFamily="34" charset="-120"/>
                  </a:rPr>
                  <a:t>茶</a:t>
                </a:r>
                <a:r>
                  <a:rPr lang="en-US" sz="1050" b="1" dirty="0">
                    <a:solidFill>
                      <a:srgbClr val="0B2B62"/>
                    </a:solidFill>
                    <a:latin typeface="BIZ UDゴシック" panose="020B0400000000000000" pitchFamily="49" charset="-128"/>
                    <a:ea typeface="BIZ UDゴシック" panose="020B0400000000000000" pitchFamily="49" charset="-128"/>
                    <a:cs typeface="Yu Gothic" pitchFamily="34" charset="-120"/>
                  </a:rPr>
                  <a:t>＝</a:t>
                </a:r>
                <a:r>
                  <a:rPr lang="ja-JP" altLang="en-US" sz="1050" b="1" dirty="0">
                    <a:solidFill>
                      <a:srgbClr val="0B2B62"/>
                    </a:solidFill>
                    <a:latin typeface="BIZ UDゴシック" panose="020B0400000000000000" pitchFamily="49" charset="-128"/>
                    <a:ea typeface="BIZ UDゴシック" panose="020B0400000000000000" pitchFamily="49" charset="-128"/>
                    <a:cs typeface="Yu Gothic" pitchFamily="34" charset="-120"/>
                  </a:rPr>
                  <a:t>㋖</a:t>
                </a:r>
                <a:endParaRPr lang="en-US" sz="1050" dirty="0">
                  <a:latin typeface="BIZ UDゴシック" panose="020B0400000000000000" pitchFamily="49" charset="-128"/>
                  <a:ea typeface="BIZ UDゴシック" panose="020B0400000000000000" pitchFamily="49" charset="-128"/>
                </a:endParaRPr>
              </a:p>
            </p:txBody>
          </p:sp>
          <p:sp>
            <p:nvSpPr>
              <p:cNvPr id="41" name="Text 45">
                <a:extLst>
                  <a:ext uri="{FF2B5EF4-FFF2-40B4-BE49-F238E27FC236}">
                    <a16:creationId xmlns:a16="http://schemas.microsoft.com/office/drawing/2014/main" id="{2E92F700-275F-1E6E-5614-105926B61552}"/>
                  </a:ext>
                </a:extLst>
              </p:cNvPr>
              <p:cNvSpPr/>
              <p:nvPr/>
            </p:nvSpPr>
            <p:spPr>
              <a:xfrm>
                <a:off x="7113059" y="5589153"/>
                <a:ext cx="2196060" cy="162004"/>
              </a:xfrm>
              <a:prstGeom prst="rect">
                <a:avLst/>
              </a:prstGeom>
              <a:noFill/>
              <a:ln/>
            </p:spPr>
            <p:txBody>
              <a:bodyPr wrap="square" lIns="500" tIns="500" rIns="500" bIns="500" rtlCol="0" anchor="ctr">
                <a:normAutofit/>
              </a:bodyPr>
              <a:lstStyle/>
              <a:p>
                <a:pPr algn="ctr"/>
                <a:r>
                  <a:rPr lang="en-US" sz="1000" dirty="0">
                    <a:solidFill>
                      <a:srgbClr val="667085"/>
                    </a:solidFill>
                    <a:latin typeface="BIZ UDゴシック" panose="020B0400000000000000" pitchFamily="49" charset="-128"/>
                    <a:ea typeface="BIZ UDゴシック" panose="020B0400000000000000" pitchFamily="49" charset="-128"/>
                    <a:cs typeface="Yu Gothic" pitchFamily="34" charset="-120"/>
                  </a:rPr>
                  <a:t>色と記号の両方で確認できます</a:t>
                </a:r>
                <a:endParaRPr lang="en-US" sz="1000" dirty="0">
                  <a:latin typeface="BIZ UDゴシック" panose="020B0400000000000000" pitchFamily="49" charset="-128"/>
                  <a:ea typeface="BIZ UDゴシック" panose="020B0400000000000000" pitchFamily="49" charset="-128"/>
                </a:endParaRPr>
              </a:p>
            </p:txBody>
          </p:sp>
        </p:grpSp>
      </p:grpSp>
      <p:sp>
        <p:nvSpPr>
          <p:cNvPr id="4" name="正方形/長方形 3">
            <a:extLst>
              <a:ext uri="{FF2B5EF4-FFF2-40B4-BE49-F238E27FC236}">
                <a16:creationId xmlns:a16="http://schemas.microsoft.com/office/drawing/2014/main" id="{A2B6B7F9-A9CE-7343-34AE-97F6D93336EB}"/>
              </a:ext>
            </a:extLst>
          </p:cNvPr>
          <p:cNvSpPr/>
          <p:nvPr/>
        </p:nvSpPr>
        <p:spPr>
          <a:xfrm>
            <a:off x="2605081" y="2975961"/>
            <a:ext cx="496268" cy="1064193"/>
          </a:xfrm>
          <a:prstGeom prst="rect">
            <a:avLst/>
          </a:prstGeom>
          <a:noFill/>
          <a:ln w="5715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EC5602"/>
              </a:solidFill>
            </a:endParaRPr>
          </a:p>
        </p:txBody>
      </p:sp>
      <p:grpSp>
        <p:nvGrpSpPr>
          <p:cNvPr id="9" name="グループ化 8">
            <a:extLst>
              <a:ext uri="{FF2B5EF4-FFF2-40B4-BE49-F238E27FC236}">
                <a16:creationId xmlns:a16="http://schemas.microsoft.com/office/drawing/2014/main" id="{75D49B21-9D1F-A6FD-1DB8-3E98451745F5}"/>
              </a:ext>
            </a:extLst>
          </p:cNvPr>
          <p:cNvGrpSpPr/>
          <p:nvPr/>
        </p:nvGrpSpPr>
        <p:grpSpPr>
          <a:xfrm>
            <a:off x="2644460" y="3340746"/>
            <a:ext cx="384869" cy="378010"/>
            <a:chOff x="650883" y="2700074"/>
            <a:chExt cx="384869" cy="378010"/>
          </a:xfrm>
        </p:grpSpPr>
        <p:sp>
          <p:nvSpPr>
            <p:cNvPr id="11" name="Shape 9">
              <a:extLst>
                <a:ext uri="{FF2B5EF4-FFF2-40B4-BE49-F238E27FC236}">
                  <a16:creationId xmlns:a16="http://schemas.microsoft.com/office/drawing/2014/main" id="{4B038A60-4369-9CE8-3E3F-2701997C210D}"/>
                </a:ext>
              </a:extLst>
            </p:cNvPr>
            <p:cNvSpPr/>
            <p:nvPr/>
          </p:nvSpPr>
          <p:spPr>
            <a:xfrm>
              <a:off x="657742" y="2700074"/>
              <a:ext cx="378010" cy="378010"/>
            </a:xfrm>
            <a:prstGeom prst="ellipse">
              <a:avLst/>
            </a:prstGeom>
            <a:solidFill>
              <a:schemeClr val="accent6">
                <a:lumMod val="75000"/>
              </a:schemeClr>
            </a:solidFill>
            <a:ln w="12700">
              <a:solidFill>
                <a:srgbClr val="0041C4"/>
              </a:solidFill>
              <a:prstDash val="solid"/>
            </a:ln>
          </p:spPr>
          <p:txBody>
            <a:bodyPr/>
            <a:lstStyle/>
            <a:p>
              <a:endParaRPr lang="ja-JP" altLang="en-US" sz="1772"/>
            </a:p>
          </p:txBody>
        </p:sp>
        <p:sp>
          <p:nvSpPr>
            <p:cNvPr id="15" name="Text 10">
              <a:extLst>
                <a:ext uri="{FF2B5EF4-FFF2-40B4-BE49-F238E27FC236}">
                  <a16:creationId xmlns:a16="http://schemas.microsoft.com/office/drawing/2014/main" id="{5BC04576-685C-E929-E447-EF3C40C8F2BD}"/>
                </a:ext>
              </a:extLst>
            </p:cNvPr>
            <p:cNvSpPr/>
            <p:nvPr/>
          </p:nvSpPr>
          <p:spPr>
            <a:xfrm>
              <a:off x="650883" y="2700074"/>
              <a:ext cx="378010" cy="378010"/>
            </a:xfrm>
            <a:prstGeom prst="rect">
              <a:avLst/>
            </a:prstGeom>
            <a:noFill/>
            <a:ln/>
          </p:spPr>
          <p:txBody>
            <a:bodyPr wrap="square" lIns="0" tIns="0" rIns="0" bIns="0" rtlCol="0" anchor="ctr">
              <a:normAutofit/>
            </a:bodyPr>
            <a:lstStyle/>
            <a:p>
              <a:pPr algn="ctr"/>
              <a:r>
                <a:rPr lang="ja-JP" altLang="en-US" sz="1181" b="1" dirty="0">
                  <a:solidFill>
                    <a:srgbClr val="FFFFFF"/>
                  </a:solidFill>
                  <a:latin typeface="Yu Gothic" pitchFamily="34" charset="0"/>
                  <a:ea typeface="Yu Gothic" pitchFamily="34" charset="-122"/>
                </a:rPr>
                <a:t>㋓</a:t>
              </a:r>
              <a:endParaRPr lang="en-US" sz="1181" dirty="0"/>
            </a:p>
          </p:txBody>
        </p:sp>
      </p:grpSp>
      <p:grpSp>
        <p:nvGrpSpPr>
          <p:cNvPr id="48" name="グループ化 47">
            <a:extLst>
              <a:ext uri="{FF2B5EF4-FFF2-40B4-BE49-F238E27FC236}">
                <a16:creationId xmlns:a16="http://schemas.microsoft.com/office/drawing/2014/main" id="{942CB027-56A3-4ADB-7B06-8021AF526CED}"/>
              </a:ext>
            </a:extLst>
          </p:cNvPr>
          <p:cNvGrpSpPr/>
          <p:nvPr/>
        </p:nvGrpSpPr>
        <p:grpSpPr>
          <a:xfrm>
            <a:off x="28600" y="1954834"/>
            <a:ext cx="3361137" cy="968632"/>
            <a:chOff x="3375379" y="5859255"/>
            <a:chExt cx="3366510" cy="968632"/>
          </a:xfrm>
        </p:grpSpPr>
        <p:sp>
          <p:nvSpPr>
            <p:cNvPr id="19" name="Shape 13">
              <a:extLst>
                <a:ext uri="{FF2B5EF4-FFF2-40B4-BE49-F238E27FC236}">
                  <a16:creationId xmlns:a16="http://schemas.microsoft.com/office/drawing/2014/main" id="{C266ADFE-6F81-A505-E04B-0B12BBE712B8}"/>
                </a:ext>
              </a:extLst>
            </p:cNvPr>
            <p:cNvSpPr/>
            <p:nvPr/>
          </p:nvSpPr>
          <p:spPr>
            <a:xfrm>
              <a:off x="3375379" y="5859255"/>
              <a:ext cx="3366510" cy="961210"/>
            </a:xfrm>
            <a:prstGeom prst="roundRect">
              <a:avLst>
                <a:gd name="adj" fmla="val 6557"/>
              </a:avLst>
            </a:prstGeom>
            <a:solidFill>
              <a:schemeClr val="accent6">
                <a:lumMod val="20000"/>
                <a:lumOff val="80000"/>
              </a:schemeClr>
            </a:solidFill>
            <a:ln w="12700">
              <a:solidFill>
                <a:srgbClr val="0041C4"/>
              </a:solidFill>
              <a:prstDash val="solid"/>
            </a:ln>
          </p:spPr>
          <p:txBody>
            <a:bodyPr/>
            <a:lstStyle/>
            <a:p>
              <a:endParaRPr lang="ja-JP" altLang="en-US" sz="1772"/>
            </a:p>
          </p:txBody>
        </p:sp>
        <p:sp>
          <p:nvSpPr>
            <p:cNvPr id="23" name="Text 41">
              <a:extLst>
                <a:ext uri="{FF2B5EF4-FFF2-40B4-BE49-F238E27FC236}">
                  <a16:creationId xmlns:a16="http://schemas.microsoft.com/office/drawing/2014/main" id="{C07B42ED-FBEE-4866-8508-7A26F55064A8}"/>
                </a:ext>
              </a:extLst>
            </p:cNvPr>
            <p:cNvSpPr/>
            <p:nvPr/>
          </p:nvSpPr>
          <p:spPr>
            <a:xfrm>
              <a:off x="4007323" y="5970563"/>
              <a:ext cx="2297148" cy="241533"/>
            </a:xfrm>
            <a:prstGeom prst="rect">
              <a:avLst/>
            </a:prstGeom>
            <a:noFill/>
            <a:ln/>
          </p:spPr>
          <p:txBody>
            <a:bodyPr wrap="square" lIns="500" tIns="500" rIns="500" bIns="500" rtlCol="0" anchor="ctr">
              <a:normAutofit/>
            </a:bodyPr>
            <a:lstStyle/>
            <a:p>
              <a:r>
                <a:rPr lang="ja-JP" altLang="en-US" sz="1400" b="1" dirty="0">
                  <a:solidFill>
                    <a:schemeClr val="accent6">
                      <a:lumMod val="75000"/>
                    </a:schemeClr>
                  </a:solidFill>
                  <a:latin typeface="BIZ UDゴシック" panose="020B0400000000000000" pitchFamily="49" charset="-128"/>
                  <a:ea typeface="BIZ UDゴシック" panose="020B0400000000000000" pitchFamily="49" charset="-128"/>
                </a:rPr>
                <a:t>時間額又は時間換算額</a:t>
              </a:r>
              <a:endParaRPr lang="en-US" sz="1400" dirty="0">
                <a:solidFill>
                  <a:schemeClr val="accent6">
                    <a:lumMod val="75000"/>
                  </a:schemeClr>
                </a:solidFill>
                <a:latin typeface="BIZ UDゴシック" panose="020B0400000000000000" pitchFamily="49" charset="-128"/>
                <a:ea typeface="BIZ UDゴシック" panose="020B0400000000000000" pitchFamily="49" charset="-128"/>
              </a:endParaRPr>
            </a:p>
          </p:txBody>
        </p:sp>
        <p:grpSp>
          <p:nvGrpSpPr>
            <p:cNvPr id="24" name="グループ化 23">
              <a:extLst>
                <a:ext uri="{FF2B5EF4-FFF2-40B4-BE49-F238E27FC236}">
                  <a16:creationId xmlns:a16="http://schemas.microsoft.com/office/drawing/2014/main" id="{02488D63-11E7-34A8-CADA-81E05189B876}"/>
                </a:ext>
              </a:extLst>
            </p:cNvPr>
            <p:cNvGrpSpPr/>
            <p:nvPr/>
          </p:nvGrpSpPr>
          <p:grpSpPr>
            <a:xfrm>
              <a:off x="3474717" y="5902325"/>
              <a:ext cx="384869" cy="378010"/>
              <a:chOff x="650883" y="2700074"/>
              <a:chExt cx="384869" cy="378010"/>
            </a:xfrm>
          </p:grpSpPr>
          <p:sp>
            <p:nvSpPr>
              <p:cNvPr id="26" name="Shape 9">
                <a:extLst>
                  <a:ext uri="{FF2B5EF4-FFF2-40B4-BE49-F238E27FC236}">
                    <a16:creationId xmlns:a16="http://schemas.microsoft.com/office/drawing/2014/main" id="{DC78EFF7-4626-66AD-802F-EA3FA939227B}"/>
                  </a:ext>
                </a:extLst>
              </p:cNvPr>
              <p:cNvSpPr/>
              <p:nvPr/>
            </p:nvSpPr>
            <p:spPr>
              <a:xfrm>
                <a:off x="657742" y="2700074"/>
                <a:ext cx="378010" cy="378010"/>
              </a:xfrm>
              <a:prstGeom prst="ellipse">
                <a:avLst/>
              </a:prstGeom>
              <a:solidFill>
                <a:schemeClr val="accent6">
                  <a:lumMod val="75000"/>
                </a:schemeClr>
              </a:solidFill>
              <a:ln w="12700">
                <a:solidFill>
                  <a:srgbClr val="0041C4"/>
                </a:solidFill>
                <a:prstDash val="solid"/>
              </a:ln>
            </p:spPr>
            <p:txBody>
              <a:bodyPr/>
              <a:lstStyle/>
              <a:p>
                <a:endParaRPr lang="ja-JP" altLang="en-US" sz="1772"/>
              </a:p>
            </p:txBody>
          </p:sp>
          <p:sp>
            <p:nvSpPr>
              <p:cNvPr id="30" name="Text 10">
                <a:extLst>
                  <a:ext uri="{FF2B5EF4-FFF2-40B4-BE49-F238E27FC236}">
                    <a16:creationId xmlns:a16="http://schemas.microsoft.com/office/drawing/2014/main" id="{95CD5050-AF90-1F3E-730F-8ED5F1543568}"/>
                  </a:ext>
                </a:extLst>
              </p:cNvPr>
              <p:cNvSpPr/>
              <p:nvPr/>
            </p:nvSpPr>
            <p:spPr>
              <a:xfrm>
                <a:off x="650883" y="2700074"/>
                <a:ext cx="378010" cy="378010"/>
              </a:xfrm>
              <a:prstGeom prst="rect">
                <a:avLst/>
              </a:prstGeom>
              <a:noFill/>
              <a:ln/>
            </p:spPr>
            <p:txBody>
              <a:bodyPr wrap="square" lIns="0" tIns="0" rIns="0" bIns="0" rtlCol="0" anchor="ctr">
                <a:normAutofit/>
              </a:bodyPr>
              <a:lstStyle/>
              <a:p>
                <a:pPr algn="ctr"/>
                <a:r>
                  <a:rPr lang="ja-JP" altLang="en-US" sz="1181" b="1" dirty="0">
                    <a:solidFill>
                      <a:srgbClr val="FFFFFF"/>
                    </a:solidFill>
                    <a:latin typeface="Yu Gothic" pitchFamily="34" charset="0"/>
                    <a:ea typeface="Yu Gothic" pitchFamily="34" charset="-122"/>
                  </a:rPr>
                  <a:t>㋓</a:t>
                </a:r>
                <a:endParaRPr lang="en-US" sz="1181" dirty="0"/>
              </a:p>
            </p:txBody>
          </p:sp>
        </p:grpSp>
        <p:sp>
          <p:nvSpPr>
            <p:cNvPr id="46" name="Text 42">
              <a:extLst>
                <a:ext uri="{FF2B5EF4-FFF2-40B4-BE49-F238E27FC236}">
                  <a16:creationId xmlns:a16="http://schemas.microsoft.com/office/drawing/2014/main" id="{C533C34D-7007-BB0E-2F47-27687554B390}"/>
                </a:ext>
              </a:extLst>
            </p:cNvPr>
            <p:cNvSpPr/>
            <p:nvPr/>
          </p:nvSpPr>
          <p:spPr>
            <a:xfrm>
              <a:off x="3894727" y="6224798"/>
              <a:ext cx="2812272" cy="603089"/>
            </a:xfrm>
            <a:prstGeom prst="rect">
              <a:avLst/>
            </a:prstGeom>
            <a:noFill/>
            <a:ln/>
          </p:spPr>
          <p:txBody>
            <a:bodyPr wrap="square" lIns="500" tIns="500" rIns="500" bIns="500" rtlCol="0" anchor="ctr">
              <a:noAutofit/>
            </a:bodyPr>
            <a:lstStyle/>
            <a:p>
              <a:r>
                <a:rPr lang="ja-JP" altLang="en-US" sz="1100" dirty="0">
                  <a:solidFill>
                    <a:srgbClr val="172033"/>
                  </a:solidFill>
                  <a:latin typeface="BIZ UDゴシック" panose="020B0400000000000000" pitchFamily="49" charset="-128"/>
                  <a:ea typeface="BIZ UDゴシック" panose="020B0400000000000000" pitchFamily="49" charset="-128"/>
                  <a:cs typeface="Yu Gothic" pitchFamily="34" charset="-120"/>
                </a:rPr>
                <a:t>現在の事業場内で勤務している方の</a:t>
              </a:r>
              <a:endParaRPr lang="en-US" altLang="ja-JP" sz="1100" dirty="0">
                <a:solidFill>
                  <a:srgbClr val="172033"/>
                </a:solidFill>
                <a:latin typeface="BIZ UDゴシック" panose="020B0400000000000000" pitchFamily="49" charset="-128"/>
                <a:ea typeface="BIZ UDゴシック" panose="020B0400000000000000" pitchFamily="49" charset="-128"/>
                <a:cs typeface="Yu Gothic" pitchFamily="34" charset="-120"/>
              </a:endParaRPr>
            </a:p>
            <a:p>
              <a:r>
                <a:rPr lang="ja-JP" altLang="en-US" sz="1100" dirty="0">
                  <a:solidFill>
                    <a:srgbClr val="172033"/>
                  </a:solidFill>
                  <a:latin typeface="BIZ UDゴシック" panose="020B0400000000000000" pitchFamily="49" charset="-128"/>
                  <a:ea typeface="BIZ UDゴシック" panose="020B0400000000000000" pitchFamily="49" charset="-128"/>
                </a:rPr>
                <a:t>時間額または時間換算額が記載されています</a:t>
              </a:r>
              <a:endParaRPr lang="en-US" altLang="ja-JP" sz="1100" dirty="0">
                <a:solidFill>
                  <a:srgbClr val="172033"/>
                </a:solidFill>
                <a:latin typeface="BIZ UDゴシック" panose="020B0400000000000000" pitchFamily="49" charset="-128"/>
                <a:ea typeface="BIZ UDゴシック" panose="020B0400000000000000" pitchFamily="49" charset="-128"/>
              </a:endParaRPr>
            </a:p>
            <a:p>
              <a:r>
                <a:rPr lang="ja-JP" altLang="en-US" sz="1100" dirty="0">
                  <a:solidFill>
                    <a:srgbClr val="172033"/>
                  </a:solidFill>
                  <a:latin typeface="BIZ UDゴシック" panose="020B0400000000000000" pitchFamily="49" charset="-128"/>
                  <a:ea typeface="BIZ UDゴシック" panose="020B0400000000000000" pitchFamily="49" charset="-128"/>
                </a:rPr>
                <a:t>賃上げ前の金額です。</a:t>
              </a:r>
              <a:endParaRPr lang="en-US" sz="1100" dirty="0">
                <a:latin typeface="BIZ UDゴシック" panose="020B0400000000000000" pitchFamily="49" charset="-128"/>
                <a:ea typeface="BIZ UDゴシック" panose="020B0400000000000000" pitchFamily="49" charset="-128"/>
              </a:endParaRPr>
            </a:p>
          </p:txBody>
        </p:sp>
      </p:grpSp>
    </p:spTree>
    <p:extLst>
      <p:ext uri="{BB962C8B-B14F-4D97-AF65-F5344CB8AC3E}">
        <p14:creationId xmlns:p14="http://schemas.microsoft.com/office/powerpoint/2010/main" val="30358702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2BE242B-2BD1-B403-9C02-0FDA3888DDA3}"/>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655C2AF5-DF8C-C5A5-8145-C3742D3E96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1022F342-D3EA-7D67-4AD1-3D4402CEF1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18D78612-1D58-0684-0D92-0B187872D0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DAB85E7-642B-F622-794C-5397E7678F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45AD13B6-F4F6-CADC-19BF-D8FB7C86D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67E03A48-A814-03A2-166A-B0CC44FD71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20A6FEF0-CB47-3AEF-3A92-DED16A6E1C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正方形/長方形 14">
            <a:extLst>
              <a:ext uri="{FF2B5EF4-FFF2-40B4-BE49-F238E27FC236}">
                <a16:creationId xmlns:a16="http://schemas.microsoft.com/office/drawing/2014/main" id="{1551BC8C-6D65-A65D-E6DE-905DB8ABAE7C}"/>
              </a:ext>
            </a:extLst>
          </p:cNvPr>
          <p:cNvSpPr/>
          <p:nvPr/>
        </p:nvSpPr>
        <p:spPr>
          <a:xfrm>
            <a:off x="0" y="0"/>
            <a:ext cx="9906000" cy="5169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dirty="0">
                <a:solidFill>
                  <a:srgbClr val="002060"/>
                </a:solidFill>
                <a:latin typeface="BIZ UDPゴシック" panose="020B0400000000000000" pitchFamily="50" charset="-128"/>
                <a:ea typeface="BIZ UDPゴシック" panose="020B0400000000000000" pitchFamily="50" charset="-128"/>
              </a:rPr>
              <a:t>各種様式のアップロード</a:t>
            </a:r>
            <a:endParaRPr kumimoji="1" lang="ja-JP" altLang="en-US" sz="1800" b="0" i="0" u="none" strike="noStrike" kern="1200" cap="none" spc="0" normalizeH="0" baseline="0" noProof="0" dirty="0">
              <a:ln>
                <a:noFill/>
              </a:ln>
              <a:solidFill>
                <a:srgbClr val="002060"/>
              </a:solidFill>
              <a:effectLst/>
              <a:uLnTx/>
              <a:uFillTx/>
              <a:latin typeface="Aptos" panose="02110004020202020204"/>
              <a:ea typeface="游ゴシック" panose="020B0400000000000000" pitchFamily="50" charset="-128"/>
              <a:cs typeface="+mn-cs"/>
            </a:endParaRPr>
          </a:p>
        </p:txBody>
      </p:sp>
      <p:pic>
        <p:nvPicPr>
          <p:cNvPr id="13" name="図 12">
            <a:extLst>
              <a:ext uri="{FF2B5EF4-FFF2-40B4-BE49-F238E27FC236}">
                <a16:creationId xmlns:a16="http://schemas.microsoft.com/office/drawing/2014/main" id="{6D025EA6-FED6-80D6-DFC5-C67487EDA23C}"/>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171058" y="740419"/>
            <a:ext cx="6994673" cy="3882605"/>
          </a:xfrm>
          <a:prstGeom prst="rect">
            <a:avLst/>
          </a:prstGeom>
          <a:ln>
            <a:solidFill>
              <a:schemeClr val="accent4">
                <a:lumMod val="50000"/>
              </a:schemeClr>
            </a:solidFill>
          </a:ln>
        </p:spPr>
      </p:pic>
      <p:sp>
        <p:nvSpPr>
          <p:cNvPr id="27" name="説明ボックス 30">
            <a:extLst>
              <a:ext uri="{FF2B5EF4-FFF2-40B4-BE49-F238E27FC236}">
                <a16:creationId xmlns:a16="http://schemas.microsoft.com/office/drawing/2014/main" id="{50D97BDD-35E9-AA50-4509-9FD04392ACE2}"/>
              </a:ext>
            </a:extLst>
          </p:cNvPr>
          <p:cNvSpPr/>
          <p:nvPr/>
        </p:nvSpPr>
        <p:spPr>
          <a:xfrm>
            <a:off x="436851" y="5835274"/>
            <a:ext cx="8361485" cy="928785"/>
          </a:xfrm>
          <a:prstGeom prst="roundRect">
            <a:avLst>
              <a:gd name="adj" fmla="val 6000"/>
            </a:avLst>
          </a:prstGeom>
          <a:solidFill>
            <a:srgbClr val="EBF1FA"/>
          </a:solidFill>
          <a:ln w="15875">
            <a:solidFill>
              <a:srgbClr val="2E5C99"/>
            </a:solidFill>
          </a:ln>
        </p:spPr>
        <p:txBody>
          <a:bodyPr wrap="square" lIns="137160" tIns="91440" rIns="137160" bIns="91440" anchor="t">
            <a:normAutofit fontScale="92500"/>
          </a:bodyPr>
          <a:lstStyle/>
          <a:p>
            <a:r>
              <a:rPr lang="ja-JP" sz="1400" b="1" dirty="0">
                <a:solidFill>
                  <a:srgbClr val="2E5C99"/>
                </a:solidFill>
                <a:latin typeface="BIZ UDPゴシック" panose="020B0400000000000000" pitchFamily="50" charset="-128"/>
                <a:ea typeface="BIZ UDPゴシック" panose="020B0400000000000000" pitchFamily="50" charset="-128"/>
              </a:rPr>
              <a:t>💡 ポイント（</a:t>
            </a:r>
            <a:r>
              <a:rPr lang="ja-JP" altLang="en-US" sz="1400" b="1" dirty="0">
                <a:solidFill>
                  <a:srgbClr val="2E5C99"/>
                </a:solidFill>
                <a:latin typeface="BIZ UDPゴシック" panose="020B0400000000000000" pitchFamily="50" charset="-128"/>
                <a:ea typeface="BIZ UDPゴシック" panose="020B0400000000000000" pitchFamily="50" charset="-128"/>
              </a:rPr>
              <a:t>暴力団等審査情報（</a:t>
            </a:r>
            <a:r>
              <a:rPr lang="ja-JP" sz="1400" b="1" dirty="0">
                <a:solidFill>
                  <a:srgbClr val="2E5C99"/>
                </a:solidFill>
                <a:latin typeface="BIZ UDPゴシック" panose="020B0400000000000000" pitchFamily="50" charset="-128"/>
                <a:ea typeface="BIZ UDPゴシック" panose="020B0400000000000000" pitchFamily="50" charset="-128"/>
              </a:rPr>
              <a:t>様式3</a:t>
            </a:r>
            <a:r>
              <a:rPr lang="ja-JP" altLang="en-US" sz="1400" b="1" dirty="0">
                <a:solidFill>
                  <a:srgbClr val="2E5C99"/>
                </a:solidFill>
                <a:latin typeface="BIZ UDPゴシック" panose="020B0400000000000000" pitchFamily="50" charset="-128"/>
                <a:ea typeface="BIZ UDPゴシック" panose="020B0400000000000000" pitchFamily="50" charset="-128"/>
              </a:rPr>
              <a:t>）</a:t>
            </a:r>
            <a:r>
              <a:rPr lang="ja-JP" sz="1400" b="1" dirty="0">
                <a:solidFill>
                  <a:srgbClr val="2E5C99"/>
                </a:solidFill>
                <a:latin typeface="BIZ UDPゴシック" panose="020B0400000000000000" pitchFamily="50" charset="-128"/>
                <a:ea typeface="BIZ UDPゴシック" panose="020B0400000000000000" pitchFamily="50" charset="-128"/>
              </a:rPr>
              <a:t>）</a:t>
            </a:r>
          </a:p>
          <a:p>
            <a:r>
              <a:rPr lang="ja-JP" altLang="en-US" sz="1200" dirty="0">
                <a:latin typeface="BIZ UDPゴシック" panose="020B0400000000000000" pitchFamily="50" charset="-128"/>
                <a:ea typeface="BIZ UDPゴシック" panose="020B0400000000000000" pitchFamily="50" charset="-128"/>
              </a:rPr>
              <a:t>　</a:t>
            </a:r>
            <a:r>
              <a:rPr lang="ja-JP" sz="1200" dirty="0">
                <a:latin typeface="BIZ UDPゴシック" panose="020B0400000000000000" pitchFamily="50" charset="-128"/>
                <a:ea typeface="BIZ UDPゴシック" panose="020B0400000000000000" pitchFamily="50" charset="-128"/>
              </a:rPr>
              <a:t>様式3は、大阪府暴力団排除条例に基づき、大阪府の補助金・契約等を利用する事業者</a:t>
            </a:r>
            <a:r>
              <a:rPr lang="ja-JP" altLang="en-US" sz="1200" dirty="0">
                <a:latin typeface="BIZ UDPゴシック" panose="020B0400000000000000" pitchFamily="50" charset="-128"/>
                <a:ea typeface="BIZ UDPゴシック" panose="020B0400000000000000" pitchFamily="50" charset="-128"/>
              </a:rPr>
              <a:t>が暴力団等に該当しないことを審査するため、大阪府警察本部へ提供するものです。なお、役員の変更があった場合は、直ちに本様式をもって報告してください。</a:t>
            </a:r>
            <a:endParaRPr lang="ja-JP" sz="1200" dirty="0">
              <a:latin typeface="BIZ UDPゴシック" panose="020B0400000000000000" pitchFamily="50" charset="-128"/>
              <a:ea typeface="BIZ UDPゴシック" panose="020B0400000000000000" pitchFamily="50" charset="-128"/>
            </a:endParaRPr>
          </a:p>
          <a:p>
            <a:r>
              <a:rPr lang="ja-JP" sz="1200" dirty="0">
                <a:latin typeface="BIZ UDPゴシック" panose="020B0400000000000000" pitchFamily="50" charset="-128"/>
                <a:ea typeface="BIZ UDPゴシック" panose="020B0400000000000000" pitchFamily="50" charset="-128"/>
              </a:rPr>
              <a:t>暴力団</a:t>
            </a:r>
            <a:r>
              <a:rPr lang="ja-JP" altLang="en-US" sz="1200" dirty="0">
                <a:latin typeface="BIZ UDPゴシック" panose="020B0400000000000000" pitchFamily="50" charset="-128"/>
                <a:ea typeface="BIZ UDPゴシック" panose="020B0400000000000000" pitchFamily="50" charset="-128"/>
              </a:rPr>
              <a:t>等</a:t>
            </a:r>
            <a:r>
              <a:rPr lang="ja-JP" sz="1200" dirty="0">
                <a:latin typeface="BIZ UDPゴシック" panose="020B0400000000000000" pitchFamily="50" charset="-128"/>
                <a:ea typeface="BIZ UDPゴシック" panose="020B0400000000000000" pitchFamily="50" charset="-128"/>
              </a:rPr>
              <a:t>との関わりの有無にかかわらず、</a:t>
            </a:r>
            <a:r>
              <a:rPr lang="ja-JP" altLang="en-US" sz="1200" dirty="0">
                <a:latin typeface="BIZ UDPゴシック" panose="020B0400000000000000" pitchFamily="50" charset="-128"/>
                <a:ea typeface="BIZ UDPゴシック" panose="020B0400000000000000" pitchFamily="50" charset="-128"/>
              </a:rPr>
              <a:t>すべ</a:t>
            </a:r>
            <a:r>
              <a:rPr lang="ja-JP" sz="1200" dirty="0">
                <a:latin typeface="BIZ UDPゴシック" panose="020B0400000000000000" pitchFamily="50" charset="-128"/>
                <a:ea typeface="BIZ UDPゴシック" panose="020B0400000000000000" pitchFamily="50" charset="-128"/>
              </a:rPr>
              <a:t>ての申請者</a:t>
            </a:r>
            <a:r>
              <a:rPr lang="ja-JP" altLang="en-US" sz="1200" dirty="0">
                <a:latin typeface="BIZ UDPゴシック" panose="020B0400000000000000" pitchFamily="50" charset="-128"/>
                <a:ea typeface="BIZ UDPゴシック" panose="020B0400000000000000" pitchFamily="50" charset="-128"/>
              </a:rPr>
              <a:t>に</a:t>
            </a:r>
            <a:r>
              <a:rPr lang="ja-JP" sz="1200" dirty="0">
                <a:latin typeface="BIZ UDPゴシック" panose="020B0400000000000000" pitchFamily="50" charset="-128"/>
                <a:ea typeface="BIZ UDPゴシック" panose="020B0400000000000000" pitchFamily="50" charset="-128"/>
              </a:rPr>
              <a:t>提出が必要です。</a:t>
            </a:r>
          </a:p>
        </p:txBody>
      </p:sp>
      <p:graphicFrame>
        <p:nvGraphicFramePr>
          <p:cNvPr id="31" name="Table 0">
            <a:extLst>
              <a:ext uri="{FF2B5EF4-FFF2-40B4-BE49-F238E27FC236}">
                <a16:creationId xmlns:a16="http://schemas.microsoft.com/office/drawing/2014/main" id="{B473E637-D1A9-87E5-4DAC-D925E77C03BC}"/>
              </a:ext>
            </a:extLst>
          </p:cNvPr>
          <p:cNvGraphicFramePr>
            <a:graphicFrameLocks noGrp="1"/>
          </p:cNvGraphicFramePr>
          <p:nvPr>
            <p:extLst>
              <p:ext uri="{D42A27DB-BD31-4B8C-83A1-F6EECF244321}">
                <p14:modId xmlns:p14="http://schemas.microsoft.com/office/powerpoint/2010/main" val="2799656222"/>
              </p:ext>
            </p:extLst>
          </p:nvPr>
        </p:nvGraphicFramePr>
        <p:xfrm>
          <a:off x="4953000" y="3732944"/>
          <a:ext cx="4891462" cy="1874101"/>
        </p:xfrm>
        <a:graphic>
          <a:graphicData uri="http://schemas.openxmlformats.org/drawingml/2006/table">
            <a:tbl>
              <a:tblPr/>
              <a:tblGrid>
                <a:gridCol w="301489">
                  <a:extLst>
                    <a:ext uri="{9D8B030D-6E8A-4147-A177-3AD203B41FA5}">
                      <a16:colId xmlns:a16="http://schemas.microsoft.com/office/drawing/2014/main" val="20000"/>
                    </a:ext>
                  </a:extLst>
                </a:gridCol>
                <a:gridCol w="1339742">
                  <a:extLst>
                    <a:ext uri="{9D8B030D-6E8A-4147-A177-3AD203B41FA5}">
                      <a16:colId xmlns:a16="http://schemas.microsoft.com/office/drawing/2014/main" val="20001"/>
                    </a:ext>
                  </a:extLst>
                </a:gridCol>
                <a:gridCol w="3250231">
                  <a:extLst>
                    <a:ext uri="{9D8B030D-6E8A-4147-A177-3AD203B41FA5}">
                      <a16:colId xmlns:a16="http://schemas.microsoft.com/office/drawing/2014/main" val="20002"/>
                    </a:ext>
                  </a:extLst>
                </a:gridCol>
              </a:tblGrid>
              <a:tr h="367881">
                <a:tc>
                  <a:txBody>
                    <a:bodyPr/>
                    <a:lstStyle/>
                    <a:p>
                      <a:pPr marL="0" indent="0" algn="ctr">
                        <a:buNone/>
                      </a:pPr>
                      <a:endParaRPr lang="en-US" sz="1000" dirty="0">
                        <a:latin typeface="Meiryo UI" panose="020B0604030504040204" pitchFamily="50" charset="-128"/>
                        <a:ea typeface="Meiryo UI" panose="020B0604030504040204" pitchFamily="50" charset="-128"/>
                      </a:endParaRPr>
                    </a:p>
                  </a:txBody>
                  <a:tcPr marL="82550" marR="82550" marT="41275" marB="41275" anchor="ctr">
                    <a:lnL w="12700" cap="flat" cmpd="sng" algn="ctr">
                      <a:solidFill>
                        <a:schemeClr val="tx1"/>
                      </a:solidFill>
                      <a:prstDash val="solid"/>
                      <a:round/>
                      <a:headEnd type="none" w="med" len="med"/>
                      <a:tailEnd type="none" w="med" len="med"/>
                    </a:lnL>
                    <a:lnR w="9525" cap="flat" cmpd="sng" algn="ctr">
                      <a:solidFill>
                        <a:srgbClr val="D9E2EA"/>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1B3A6B"/>
                    </a:solidFill>
                  </a:tcPr>
                </a:tc>
                <a:tc>
                  <a:txBody>
                    <a:bodyPr/>
                    <a:lstStyle/>
                    <a:p>
                      <a:pPr marL="0" indent="0" algn="ctr">
                        <a:buNone/>
                      </a:pPr>
                      <a:r>
                        <a:rPr lang="en-US" sz="1000" b="1" dirty="0">
                          <a:solidFill>
                            <a:srgbClr val="FFFFFF"/>
                          </a:solidFill>
                          <a:latin typeface="Meiryo UI" panose="020B0604030504040204" pitchFamily="50" charset="-128"/>
                          <a:ea typeface="Meiryo UI" panose="020B0604030504040204" pitchFamily="50" charset="-128"/>
                          <a:cs typeface="Yu Gothic" pitchFamily="34" charset="-120"/>
                        </a:rPr>
                        <a:t>項目</a:t>
                      </a:r>
                      <a:endParaRPr lang="en-US" sz="10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9525" cap="flat" cmpd="sng" algn="ctr">
                      <a:solidFill>
                        <a:srgbClr val="D9E2EA"/>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1B3A6B"/>
                    </a:solidFill>
                  </a:tcPr>
                </a:tc>
                <a:tc>
                  <a:txBody>
                    <a:bodyPr/>
                    <a:lstStyle/>
                    <a:p>
                      <a:pPr marL="0" indent="0" algn="ctr">
                        <a:buNone/>
                      </a:pPr>
                      <a:r>
                        <a:rPr lang="en-US" sz="1000" b="1" dirty="0">
                          <a:solidFill>
                            <a:srgbClr val="FFFFFF"/>
                          </a:solidFill>
                          <a:latin typeface="Meiryo UI" panose="020B0604030504040204" pitchFamily="50" charset="-128"/>
                          <a:ea typeface="Meiryo UI" panose="020B0604030504040204" pitchFamily="50" charset="-128"/>
                          <a:cs typeface="Yu Gothic" pitchFamily="34" charset="-120"/>
                        </a:rPr>
                        <a:t>入力内容</a:t>
                      </a:r>
                      <a:endParaRPr lang="en-US" sz="10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1B3A6B"/>
                    </a:solidFill>
                  </a:tcPr>
                </a:tc>
                <a:extLst>
                  <a:ext uri="{0D108BD9-81ED-4DB2-BD59-A6C34878D82A}">
                    <a16:rowId xmlns:a16="http://schemas.microsoft.com/office/drawing/2014/main" val="10000"/>
                  </a:ext>
                </a:extLst>
              </a:tr>
              <a:tr h="542077">
                <a:tc>
                  <a:txBody>
                    <a:bodyPr/>
                    <a:lstStyle/>
                    <a:p>
                      <a:pPr marL="0" indent="0" algn="ctr">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⑫</a:t>
                      </a:r>
                      <a:endParaRPr lang="en-US" sz="1100"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12700" cap="flat" cmpd="sng" algn="ctr">
                      <a:solidFill>
                        <a:schemeClr val="tx1"/>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FFFFFF"/>
                    </a:solidFill>
                  </a:tcPr>
                </a:tc>
                <a:tc>
                  <a:txBody>
                    <a:bodyPr/>
                    <a:lstStyle/>
                    <a:p>
                      <a:pPr marL="0" indent="0">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要件確認申立書</a:t>
                      </a:r>
                      <a:endParaRPr lang="en-US" altLang="ja-JP" sz="1100" b="1" dirty="0">
                        <a:solidFill>
                          <a:srgbClr val="002060"/>
                        </a:solidFill>
                        <a:latin typeface="Meiryo UI" panose="020B0604030504040204" pitchFamily="50" charset="-128"/>
                        <a:ea typeface="Meiryo UI" panose="020B0604030504040204" pitchFamily="50" charset="-128"/>
                        <a:cs typeface="Yu Gothic" charset="0"/>
                      </a:endParaRPr>
                    </a:p>
                    <a:p>
                      <a:pPr marL="0" indent="0">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様式第</a:t>
                      </a:r>
                      <a:r>
                        <a:rPr lang="en-US" altLang="ja-JP" sz="1100" b="1" dirty="0">
                          <a:solidFill>
                            <a:srgbClr val="002060"/>
                          </a:solidFill>
                          <a:latin typeface="Meiryo UI" panose="020B0604030504040204" pitchFamily="50" charset="-128"/>
                          <a:ea typeface="Meiryo UI" panose="020B0604030504040204" pitchFamily="50" charset="-128"/>
                          <a:cs typeface="Yu Gothic" charset="0"/>
                        </a:rPr>
                        <a:t>2</a:t>
                      </a:r>
                      <a:r>
                        <a:rPr lang="ja-JP" altLang="en-US" sz="1100" b="1" dirty="0">
                          <a:solidFill>
                            <a:srgbClr val="002060"/>
                          </a:solidFill>
                          <a:latin typeface="Meiryo UI" panose="020B0604030504040204" pitchFamily="50" charset="-128"/>
                          <a:ea typeface="Meiryo UI" panose="020B0604030504040204" pitchFamily="50" charset="-128"/>
                          <a:cs typeface="Yu Gothic" charset="0"/>
                        </a:rPr>
                        <a:t>号</a:t>
                      </a:r>
                      <a:endParaRPr lang="en-US" sz="1100"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FFFFFF"/>
                    </a:solidFill>
                  </a:tcPr>
                </a:tc>
                <a:tc>
                  <a:txBody>
                    <a:bodyPr/>
                    <a:lstStyle/>
                    <a:p>
                      <a:pPr marL="0" indent="0">
                        <a:buNone/>
                      </a:pPr>
                      <a:r>
                        <a:rPr lang="ja-JP" altLang="en-US" sz="1100" dirty="0">
                          <a:latin typeface="Meiryo UI" panose="020B0604030504040204" pitchFamily="50" charset="-128"/>
                          <a:ea typeface="Meiryo UI" panose="020B0604030504040204" pitchFamily="50" charset="-128"/>
                          <a:cs typeface="Yu Gothic" charset="0"/>
                        </a:rPr>
                        <a:t>大阪府補助金交付規則に基づき、</a:t>
                      </a:r>
                      <a:endParaRPr lang="en-US" altLang="ja-JP" sz="1100" dirty="0">
                        <a:latin typeface="Meiryo UI" panose="020B0604030504040204" pitchFamily="50" charset="-128"/>
                        <a:ea typeface="Meiryo UI" panose="020B0604030504040204" pitchFamily="50" charset="-128"/>
                        <a:cs typeface="Yu Gothic" charset="0"/>
                      </a:endParaRPr>
                    </a:p>
                    <a:p>
                      <a:pPr marL="0" indent="0">
                        <a:buNone/>
                      </a:pPr>
                      <a:r>
                        <a:rPr lang="ja-JP" altLang="en-US" sz="1100" dirty="0">
                          <a:latin typeface="Meiryo UI" panose="020B0604030504040204" pitchFamily="50" charset="-128"/>
                          <a:ea typeface="Meiryo UI" panose="020B0604030504040204" pitchFamily="50" charset="-128"/>
                          <a:cs typeface="Yu Gothic" charset="0"/>
                        </a:rPr>
                        <a:t>交付要件の申し立てを行う書類です。</a:t>
                      </a:r>
                      <a:endParaRPr lang="en-US" altLang="ja-JP" sz="1100" dirty="0">
                        <a:latin typeface="Meiryo UI" panose="020B0604030504040204" pitchFamily="50" charset="-128"/>
                        <a:ea typeface="Meiryo UI" panose="020B0604030504040204" pitchFamily="50" charset="-128"/>
                        <a:cs typeface="Yu Gothic" charset="0"/>
                      </a:endParaRPr>
                    </a:p>
                    <a:p>
                      <a:pPr marL="0" indent="0">
                        <a:buNone/>
                      </a:pPr>
                      <a:r>
                        <a:rPr lang="ja-JP" altLang="en-US" sz="1100" dirty="0">
                          <a:latin typeface="Meiryo UI" panose="020B0604030504040204" pitchFamily="50" charset="-128"/>
                          <a:ea typeface="Meiryo UI" panose="020B0604030504040204" pitchFamily="50" charset="-128"/>
                          <a:cs typeface="Yu Gothic" charset="0"/>
                        </a:rPr>
                        <a:t>全て入力後、印刷をして代表者氏名を自署いただき</a:t>
                      </a:r>
                      <a:endParaRPr lang="en-US" altLang="ja-JP" sz="1100" dirty="0">
                        <a:latin typeface="Meiryo UI" panose="020B0604030504040204" pitchFamily="50" charset="-128"/>
                        <a:ea typeface="Meiryo UI" panose="020B0604030504040204" pitchFamily="50" charset="-128"/>
                        <a:cs typeface="Yu Gothic" charset="0"/>
                      </a:endParaRPr>
                    </a:p>
                    <a:p>
                      <a:pPr marL="0" indent="0">
                        <a:buNone/>
                      </a:pPr>
                      <a:r>
                        <a:rPr lang="en-US" altLang="ja-JP" sz="1100" b="1" u="sng" dirty="0">
                          <a:solidFill>
                            <a:srgbClr val="ED0000"/>
                          </a:solidFill>
                          <a:latin typeface="Meiryo UI" panose="020B0604030504040204" pitchFamily="50" charset="-128"/>
                          <a:ea typeface="Meiryo UI" panose="020B0604030504040204" pitchFamily="50" charset="-128"/>
                          <a:cs typeface="Yu Gothic" charset="0"/>
                        </a:rPr>
                        <a:t>PDF</a:t>
                      </a:r>
                      <a:r>
                        <a:rPr lang="ja-JP" altLang="en-US" sz="1100" dirty="0">
                          <a:latin typeface="Meiryo UI" panose="020B0604030504040204" pitchFamily="50" charset="-128"/>
                          <a:ea typeface="Meiryo UI" panose="020B0604030504040204" pitchFamily="50" charset="-128"/>
                          <a:cs typeface="Yu Gothic" charset="0"/>
                        </a:rPr>
                        <a:t>でアップロードしてください。</a:t>
                      </a:r>
                      <a:endParaRPr lang="en-US" altLang="ja-JP" sz="11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D9E2EA"/>
                      </a:solidFill>
                      <a:prstDash val="solid"/>
                      <a:round/>
                      <a:headEnd type="none" w="med" len="med"/>
                      <a:tailEnd type="none" w="med" len="med"/>
                    </a:lnT>
                    <a:lnB w="9525" cap="flat" cmpd="sng" algn="ctr">
                      <a:solidFill>
                        <a:srgbClr val="D9E2EA"/>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609076">
                <a:tc>
                  <a:txBody>
                    <a:bodyPr/>
                    <a:lstStyle/>
                    <a:p>
                      <a:pPr marL="0" indent="0" algn="ctr">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⑩</a:t>
                      </a:r>
                      <a:endParaRPr lang="en-US" sz="1100"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12700" cap="flat" cmpd="sng" algn="ctr">
                      <a:solidFill>
                        <a:schemeClr val="tx1"/>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FAFC"/>
                    </a:solidFill>
                  </a:tcPr>
                </a:tc>
                <a:tc>
                  <a:txBody>
                    <a:bodyPr/>
                    <a:lstStyle/>
                    <a:p>
                      <a:pPr marL="0" indent="0">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暴力団等審査情報</a:t>
                      </a:r>
                      <a:endParaRPr lang="en-US" altLang="ja-JP" sz="1100" b="1" dirty="0">
                        <a:solidFill>
                          <a:srgbClr val="002060"/>
                        </a:solidFill>
                        <a:latin typeface="Meiryo UI" panose="020B0604030504040204" pitchFamily="50" charset="-128"/>
                        <a:ea typeface="Meiryo UI" panose="020B0604030504040204" pitchFamily="50" charset="-128"/>
                        <a:cs typeface="Yu Gothic" charset="0"/>
                      </a:endParaRPr>
                    </a:p>
                    <a:p>
                      <a:pPr marL="0" indent="0">
                        <a:buNone/>
                      </a:pPr>
                      <a:r>
                        <a:rPr lang="ja-JP" altLang="en-US" sz="1100" b="1" dirty="0">
                          <a:solidFill>
                            <a:srgbClr val="002060"/>
                          </a:solidFill>
                          <a:latin typeface="Meiryo UI" panose="020B0604030504040204" pitchFamily="50" charset="-128"/>
                          <a:ea typeface="Meiryo UI" panose="020B0604030504040204" pitchFamily="50" charset="-128"/>
                          <a:cs typeface="Yu Gothic" charset="0"/>
                        </a:rPr>
                        <a:t>様式第３号</a:t>
                      </a:r>
                      <a:endParaRPr lang="en-US" sz="1100" dirty="0">
                        <a:solidFill>
                          <a:srgbClr val="002060"/>
                        </a:solidFill>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9525" cap="flat" cmpd="sng" algn="ctr">
                      <a:solidFill>
                        <a:srgbClr val="D9E2EA"/>
                      </a:solidFill>
                      <a:prstDash val="solid"/>
                      <a:round/>
                      <a:headEnd type="none" w="med" len="med"/>
                      <a:tailEnd type="none" w="med" len="med"/>
                    </a:lnR>
                    <a:lnT w="9525" cap="flat" cmpd="sng" algn="ctr">
                      <a:solidFill>
                        <a:srgbClr val="D9E2EA"/>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FAFC"/>
                    </a:solidFill>
                  </a:tcPr>
                </a:tc>
                <a:tc>
                  <a:txBody>
                    <a:bodyPr/>
                    <a:lstStyle/>
                    <a:p>
                      <a:pPr marL="0" indent="0">
                        <a:buNone/>
                      </a:pPr>
                      <a:r>
                        <a:rPr lang="ja-JP" altLang="en-US" sz="1100" dirty="0">
                          <a:latin typeface="Meiryo UI" panose="020B0604030504040204" pitchFamily="50" charset="-128"/>
                          <a:ea typeface="Meiryo UI" panose="020B0604030504040204" pitchFamily="50" charset="-128"/>
                          <a:cs typeface="Yu Gothic" charset="0"/>
                        </a:rPr>
                        <a:t>大阪府補助金交付規則に基づき、</a:t>
                      </a:r>
                      <a:endParaRPr lang="en-US" altLang="ja-JP" sz="1100" dirty="0">
                        <a:latin typeface="Meiryo UI" panose="020B0604030504040204" pitchFamily="50" charset="-128"/>
                        <a:ea typeface="Meiryo UI" panose="020B0604030504040204" pitchFamily="50" charset="-128"/>
                        <a:cs typeface="Yu Gothic" charset="0"/>
                      </a:endParaRPr>
                    </a:p>
                    <a:p>
                      <a:pPr marL="0" indent="0">
                        <a:buNone/>
                      </a:pPr>
                      <a:r>
                        <a:rPr lang="ja-JP" altLang="en-US" sz="1100" dirty="0">
                          <a:latin typeface="Meiryo UI" panose="020B0604030504040204" pitchFamily="50" charset="-128"/>
                          <a:ea typeface="Meiryo UI" panose="020B0604030504040204" pitchFamily="50" charset="-128"/>
                          <a:cs typeface="Yu Gothic" charset="0"/>
                        </a:rPr>
                        <a:t>規則第</a:t>
                      </a:r>
                      <a:r>
                        <a:rPr lang="en-US" altLang="ja-JP" sz="1100" dirty="0">
                          <a:latin typeface="Meiryo UI" panose="020B0604030504040204" pitchFamily="50" charset="-128"/>
                          <a:ea typeface="Meiryo UI" panose="020B0604030504040204" pitchFamily="50" charset="-128"/>
                          <a:cs typeface="Yu Gothic" charset="0"/>
                        </a:rPr>
                        <a:t>2</a:t>
                      </a:r>
                      <a:r>
                        <a:rPr lang="ja-JP" altLang="en-US" sz="1100" dirty="0">
                          <a:latin typeface="Meiryo UI" panose="020B0604030504040204" pitchFamily="50" charset="-128"/>
                          <a:ea typeface="Meiryo UI" panose="020B0604030504040204" pitchFamily="50" charset="-128"/>
                          <a:cs typeface="Yu Gothic" charset="0"/>
                        </a:rPr>
                        <a:t>条第</a:t>
                      </a:r>
                      <a:r>
                        <a:rPr lang="en-US" altLang="ja-JP" sz="1100" dirty="0">
                          <a:latin typeface="Meiryo UI" panose="020B0604030504040204" pitchFamily="50" charset="-128"/>
                          <a:ea typeface="Meiryo UI" panose="020B0604030504040204" pitchFamily="50" charset="-128"/>
                          <a:cs typeface="Yu Gothic" charset="0"/>
                        </a:rPr>
                        <a:t>2</a:t>
                      </a:r>
                      <a:r>
                        <a:rPr lang="ja-JP" altLang="en-US" sz="1100" dirty="0">
                          <a:latin typeface="Meiryo UI" panose="020B0604030504040204" pitchFamily="50" charset="-128"/>
                          <a:ea typeface="Meiryo UI" panose="020B0604030504040204" pitchFamily="50" charset="-128"/>
                          <a:cs typeface="Yu Gothic" charset="0"/>
                        </a:rPr>
                        <a:t>号イに該当しないことを審査するための書類です。</a:t>
                      </a:r>
                      <a:endParaRPr lang="en-US" altLang="ja-JP" sz="1100" dirty="0">
                        <a:latin typeface="Meiryo UI" panose="020B0604030504040204" pitchFamily="50" charset="-128"/>
                        <a:ea typeface="Meiryo UI" panose="020B0604030504040204" pitchFamily="50" charset="-128"/>
                        <a:cs typeface="Yu Gothic" charset="0"/>
                      </a:endParaRPr>
                    </a:p>
                    <a:p>
                      <a:pPr marL="0" indent="0">
                        <a:buNone/>
                      </a:pPr>
                      <a:r>
                        <a:rPr lang="en-US" altLang="ja-JP" sz="1100" b="1" u="sng" dirty="0">
                          <a:solidFill>
                            <a:srgbClr val="FF0000"/>
                          </a:solidFill>
                          <a:latin typeface="Meiryo UI" panose="020B0604030504040204" pitchFamily="50" charset="-128"/>
                          <a:ea typeface="Meiryo UI" panose="020B0604030504040204" pitchFamily="50" charset="-128"/>
                          <a:cs typeface="Yu Gothic" charset="0"/>
                        </a:rPr>
                        <a:t>Excel</a:t>
                      </a:r>
                      <a:r>
                        <a:rPr lang="ja-JP" altLang="en-US" sz="1100" b="1" u="sng" dirty="0">
                          <a:latin typeface="Meiryo UI" panose="020B0604030504040204" pitchFamily="50" charset="-128"/>
                          <a:ea typeface="Meiryo UI" panose="020B0604030504040204" pitchFamily="50" charset="-128"/>
                          <a:cs typeface="Yu Gothic" charset="0"/>
                        </a:rPr>
                        <a:t>のまま</a:t>
                      </a:r>
                      <a:r>
                        <a:rPr lang="ja-JP" altLang="en-US" sz="1100" dirty="0">
                          <a:latin typeface="Meiryo UI" panose="020B0604030504040204" pitchFamily="50" charset="-128"/>
                          <a:ea typeface="Meiryo UI" panose="020B0604030504040204" pitchFamily="50" charset="-128"/>
                          <a:cs typeface="Yu Gothic" charset="0"/>
                        </a:rPr>
                        <a:t>アップロードしてください。</a:t>
                      </a:r>
                      <a:endParaRPr lang="en-US" altLang="ja-JP" sz="1100" dirty="0">
                        <a:latin typeface="Meiryo UI" panose="020B0604030504040204" pitchFamily="50" charset="-128"/>
                        <a:ea typeface="Meiryo UI" panose="020B0604030504040204" pitchFamily="50" charset="-128"/>
                        <a:cs typeface="Yu Gothic" charset="0"/>
                      </a:endParaRPr>
                    </a:p>
                  </a:txBody>
                  <a:tcPr marL="82550" marR="82550" marT="41275" marB="41275" anchor="ctr">
                    <a:lnL w="9525" cap="flat" cmpd="sng" algn="ctr">
                      <a:solidFill>
                        <a:srgbClr val="D9E2EA"/>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D9E2EA"/>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FAFC"/>
                    </a:solidFill>
                  </a:tcPr>
                </a:tc>
                <a:extLst>
                  <a:ext uri="{0D108BD9-81ED-4DB2-BD59-A6C34878D82A}">
                    <a16:rowId xmlns:a16="http://schemas.microsoft.com/office/drawing/2014/main" val="10002"/>
                  </a:ext>
                </a:extLst>
              </a:tr>
            </a:tbl>
          </a:graphicData>
        </a:graphic>
      </p:graphicFrame>
      <p:sp>
        <p:nvSpPr>
          <p:cNvPr id="33" name="楕円 32">
            <a:extLst>
              <a:ext uri="{FF2B5EF4-FFF2-40B4-BE49-F238E27FC236}">
                <a16:creationId xmlns:a16="http://schemas.microsoft.com/office/drawing/2014/main" id="{1BC1DE01-3A11-73EA-33A9-EC4845AB5C76}"/>
              </a:ext>
            </a:extLst>
          </p:cNvPr>
          <p:cNvSpPr/>
          <p:nvPr/>
        </p:nvSpPr>
        <p:spPr>
          <a:xfrm>
            <a:off x="392651" y="2854849"/>
            <a:ext cx="360484" cy="360000"/>
          </a:xfrm>
          <a:prstGeom prst="ellips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BIZ UDゴシック" panose="020B0400000000000000" pitchFamily="49" charset="-128"/>
                <a:ea typeface="BIZ UDゴシック" panose="020B0400000000000000" pitchFamily="49" charset="-128"/>
              </a:rPr>
              <a:t>⑬</a:t>
            </a:r>
            <a:endParaRPr kumimoji="1" lang="en-US" altLang="ja-JP" dirty="0">
              <a:latin typeface="BIZ UDゴシック" panose="020B0400000000000000" pitchFamily="49" charset="-128"/>
              <a:ea typeface="BIZ UDゴシック" panose="020B0400000000000000" pitchFamily="49" charset="-128"/>
            </a:endParaRPr>
          </a:p>
        </p:txBody>
      </p:sp>
      <p:sp>
        <p:nvSpPr>
          <p:cNvPr id="35" name="楕円 34">
            <a:extLst>
              <a:ext uri="{FF2B5EF4-FFF2-40B4-BE49-F238E27FC236}">
                <a16:creationId xmlns:a16="http://schemas.microsoft.com/office/drawing/2014/main" id="{C6CC4388-1522-87FC-AD7E-8A5244F09DE6}"/>
              </a:ext>
            </a:extLst>
          </p:cNvPr>
          <p:cNvSpPr/>
          <p:nvPr/>
        </p:nvSpPr>
        <p:spPr>
          <a:xfrm>
            <a:off x="392651" y="1597061"/>
            <a:ext cx="360484" cy="360000"/>
          </a:xfrm>
          <a:prstGeom prst="ellips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BIZ UDゴシック" panose="020B0400000000000000" pitchFamily="49" charset="-128"/>
                <a:ea typeface="BIZ UDゴシック" panose="020B0400000000000000" pitchFamily="49" charset="-128"/>
              </a:rPr>
              <a:t>⑫</a:t>
            </a:r>
            <a:endParaRPr kumimoji="1" lang="en-US" altLang="ja-JP" dirty="0">
              <a:latin typeface="BIZ UDゴシック" panose="020B0400000000000000" pitchFamily="49" charset="-128"/>
              <a:ea typeface="BIZ UDゴシック" panose="020B0400000000000000" pitchFamily="49" charset="-128"/>
            </a:endParaRPr>
          </a:p>
        </p:txBody>
      </p:sp>
      <p:pic>
        <p:nvPicPr>
          <p:cNvPr id="5" name="図 4">
            <a:extLst>
              <a:ext uri="{FF2B5EF4-FFF2-40B4-BE49-F238E27FC236}">
                <a16:creationId xmlns:a16="http://schemas.microsoft.com/office/drawing/2014/main" id="{881AE564-EE31-6A39-BA22-DB2B25C8F87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916598" y="286263"/>
            <a:ext cx="4796350" cy="3369194"/>
          </a:xfrm>
          <a:prstGeom prst="rect">
            <a:avLst/>
          </a:prstGeom>
          <a:ln>
            <a:solidFill>
              <a:srgbClr val="00B050"/>
            </a:solidFill>
          </a:ln>
        </p:spPr>
      </p:pic>
      <p:sp>
        <p:nvSpPr>
          <p:cNvPr id="7" name="正方形/長方形 6">
            <a:extLst>
              <a:ext uri="{FF2B5EF4-FFF2-40B4-BE49-F238E27FC236}">
                <a16:creationId xmlns:a16="http://schemas.microsoft.com/office/drawing/2014/main" id="{D2EF4C32-96F1-11B5-95BB-81D9C3FFE989}"/>
              </a:ext>
            </a:extLst>
          </p:cNvPr>
          <p:cNvSpPr/>
          <p:nvPr/>
        </p:nvSpPr>
        <p:spPr>
          <a:xfrm>
            <a:off x="7999071" y="3031624"/>
            <a:ext cx="1735871" cy="15074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38F5A197-DC11-394B-569F-C54340F5ED06}"/>
              </a:ext>
            </a:extLst>
          </p:cNvPr>
          <p:cNvSpPr/>
          <p:nvPr/>
        </p:nvSpPr>
        <p:spPr>
          <a:xfrm>
            <a:off x="8012222" y="3259853"/>
            <a:ext cx="1735871" cy="263736"/>
          </a:xfrm>
          <a:prstGeom prst="rect">
            <a:avLst/>
          </a:prstGeom>
          <a:solidFill>
            <a:srgbClr val="FFFFFF"/>
          </a:solidFill>
          <a:ln>
            <a:solidFill>
              <a:schemeClr val="accent4">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100" dirty="0">
                <a:solidFill>
                  <a:srgbClr val="FF0000"/>
                </a:solidFill>
                <a:latin typeface="BIZ UDゴシック" panose="020B0400000000000000" pitchFamily="49" charset="-128"/>
                <a:ea typeface="BIZ UDゴシック" panose="020B0400000000000000" pitchFamily="49" charset="-128"/>
              </a:rPr>
              <a:t>自署または代表者印押印</a:t>
            </a:r>
          </a:p>
        </p:txBody>
      </p:sp>
      <p:sp>
        <p:nvSpPr>
          <p:cNvPr id="9" name="楕円 8">
            <a:extLst>
              <a:ext uri="{FF2B5EF4-FFF2-40B4-BE49-F238E27FC236}">
                <a16:creationId xmlns:a16="http://schemas.microsoft.com/office/drawing/2014/main" id="{69CBDCF6-34C5-8497-F2A4-D4DF423E7E4F}"/>
              </a:ext>
            </a:extLst>
          </p:cNvPr>
          <p:cNvSpPr/>
          <p:nvPr/>
        </p:nvSpPr>
        <p:spPr>
          <a:xfrm>
            <a:off x="7495572" y="2890994"/>
            <a:ext cx="432000" cy="432000"/>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bg1"/>
                </a:solidFill>
                <a:latin typeface="BIZ UDゴシック" panose="020B0400000000000000" pitchFamily="49" charset="-128"/>
                <a:ea typeface="BIZ UDゴシック" panose="020B0400000000000000" pitchFamily="49" charset="-128"/>
              </a:rPr>
              <a:t>注意</a:t>
            </a:r>
          </a:p>
        </p:txBody>
      </p:sp>
      <p:sp>
        <p:nvSpPr>
          <p:cNvPr id="2" name="正方形/長方形 1">
            <a:extLst>
              <a:ext uri="{FF2B5EF4-FFF2-40B4-BE49-F238E27FC236}">
                <a16:creationId xmlns:a16="http://schemas.microsoft.com/office/drawing/2014/main" id="{ED973367-3FBE-7964-4B6F-811481E00D41}"/>
              </a:ext>
            </a:extLst>
          </p:cNvPr>
          <p:cNvSpPr/>
          <p:nvPr/>
        </p:nvSpPr>
        <p:spPr>
          <a:xfrm>
            <a:off x="4899430" y="149301"/>
            <a:ext cx="2492622" cy="19671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1000" dirty="0">
                <a:latin typeface="BIZ UDゴシック" panose="020B0400000000000000" pitchFamily="49" charset="-128"/>
                <a:ea typeface="BIZ UDゴシック" panose="020B0400000000000000" pitchFamily="49" charset="-128"/>
              </a:rPr>
              <a:t>府補助金　様式第２号　要件確認申立書</a:t>
            </a:r>
          </a:p>
        </p:txBody>
      </p:sp>
    </p:spTree>
    <p:extLst>
      <p:ext uri="{BB962C8B-B14F-4D97-AF65-F5344CB8AC3E}">
        <p14:creationId xmlns:p14="http://schemas.microsoft.com/office/powerpoint/2010/main" val="1322861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36B49F2-8B3A-B778-E094-18AEEBC7F112}"/>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E53758C5-8C1E-8463-FE38-B2CB4C8701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8F0424B6-548F-E95B-6E8A-0852E1A55C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969788D3-A069-33DA-15F5-3FC7456F22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EE81BB4C-FB70-D6C4-8E48-F37B26CC6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CEEBCFC1-364B-3FCB-8384-A356F793E3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01C1024E-EEAE-767B-1452-07BC6950A5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3E7A8928-B908-6D90-C7ED-F82FDE0122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図 5">
            <a:extLst>
              <a:ext uri="{FF2B5EF4-FFF2-40B4-BE49-F238E27FC236}">
                <a16:creationId xmlns:a16="http://schemas.microsoft.com/office/drawing/2014/main" id="{1A02B7EE-F60C-5D6A-7789-966D27F97BCC}"/>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184639" y="666350"/>
            <a:ext cx="8176075" cy="4155381"/>
          </a:xfrm>
          <a:prstGeom prst="rect">
            <a:avLst/>
          </a:prstGeom>
          <a:ln>
            <a:solidFill>
              <a:schemeClr val="accent4">
                <a:lumMod val="50000"/>
              </a:schemeClr>
            </a:solidFill>
          </a:ln>
        </p:spPr>
      </p:pic>
      <p:sp>
        <p:nvSpPr>
          <p:cNvPr id="13" name="正方形/長方形 12">
            <a:extLst>
              <a:ext uri="{FF2B5EF4-FFF2-40B4-BE49-F238E27FC236}">
                <a16:creationId xmlns:a16="http://schemas.microsoft.com/office/drawing/2014/main" id="{197522ED-0980-BC54-2CD7-D6C1E63B80B1}"/>
              </a:ext>
            </a:extLst>
          </p:cNvPr>
          <p:cNvSpPr/>
          <p:nvPr/>
        </p:nvSpPr>
        <p:spPr>
          <a:xfrm>
            <a:off x="0" y="0"/>
            <a:ext cx="9906000" cy="5169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002060"/>
                </a:solidFill>
                <a:effectLst/>
                <a:uLnTx/>
                <a:uFillTx/>
                <a:latin typeface="BIZ UDPゴシック" panose="020B0400000000000000" pitchFamily="50" charset="-128"/>
                <a:ea typeface="BIZ UDPゴシック" panose="020B0400000000000000" pitchFamily="50" charset="-128"/>
                <a:cs typeface="+mn-cs"/>
              </a:rPr>
              <a:t>事前登録における確認事項</a:t>
            </a:r>
            <a:endParaRPr kumimoji="1" lang="ja-JP" altLang="en-US" sz="1800" b="0" i="0" u="none" strike="noStrike" kern="1200" cap="none" spc="0" normalizeH="0" baseline="0" noProof="0" dirty="0">
              <a:ln>
                <a:noFill/>
              </a:ln>
              <a:solidFill>
                <a:srgbClr val="002060"/>
              </a:solidFill>
              <a:effectLst/>
              <a:uLnTx/>
              <a:uFillTx/>
              <a:latin typeface="Aptos" panose="02110004020202020204"/>
              <a:ea typeface="游ゴシック" panose="020B0400000000000000" pitchFamily="50" charset="-128"/>
              <a:cs typeface="+mn-cs"/>
            </a:endParaRPr>
          </a:p>
        </p:txBody>
      </p:sp>
    </p:spTree>
    <p:extLst>
      <p:ext uri="{BB962C8B-B14F-4D97-AF65-F5344CB8AC3E}">
        <p14:creationId xmlns:p14="http://schemas.microsoft.com/office/powerpoint/2010/main" val="20183478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8AAD22A-4D22-199F-5F36-BAB52973CC8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50A74111-E25A-EED1-2B81-28DE9214D7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0CB429AA-0BEA-D13E-C6D7-851A596E33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6E92E57-784A-F7DD-965D-6DD7C635AD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EB26C913-EF6D-53F5-A1D0-8D7F293E8C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5E4DC617-C5AB-E9F6-84AC-E651F15FA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ADF8F2CB-0B51-0073-C777-4CBBFDE3D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64B23F1B-0A31-EFA7-ABB0-55E483229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正方形/長方形 12">
            <a:extLst>
              <a:ext uri="{FF2B5EF4-FFF2-40B4-BE49-F238E27FC236}">
                <a16:creationId xmlns:a16="http://schemas.microsoft.com/office/drawing/2014/main" id="{85B3BAB5-C51C-AB69-9431-7B9BA530C757}"/>
              </a:ext>
            </a:extLst>
          </p:cNvPr>
          <p:cNvSpPr/>
          <p:nvPr/>
        </p:nvSpPr>
        <p:spPr>
          <a:xfrm>
            <a:off x="0" y="0"/>
            <a:ext cx="9906000" cy="5169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dirty="0">
                <a:solidFill>
                  <a:srgbClr val="002060"/>
                </a:solidFill>
                <a:latin typeface="BIZ UDPゴシック" panose="020B0400000000000000" pitchFamily="50" charset="-128"/>
                <a:ea typeface="BIZ UDPゴシック" panose="020B0400000000000000" pitchFamily="50" charset="-128"/>
              </a:rPr>
              <a:t>個人情報等に関する</a:t>
            </a:r>
            <a:r>
              <a:rPr kumimoji="1" lang="ja-JP" altLang="en-US" sz="1800" b="0" i="0" u="none" strike="noStrike" kern="1200" cap="none" spc="0" normalizeH="0" baseline="0" noProof="0" dirty="0">
                <a:ln>
                  <a:noFill/>
                </a:ln>
                <a:solidFill>
                  <a:srgbClr val="002060"/>
                </a:solidFill>
                <a:effectLst/>
                <a:uLnTx/>
                <a:uFillTx/>
                <a:latin typeface="BIZ UDPゴシック" panose="020B0400000000000000" pitchFamily="50" charset="-128"/>
                <a:ea typeface="BIZ UDPゴシック" panose="020B0400000000000000" pitchFamily="50" charset="-128"/>
                <a:cs typeface="+mn-cs"/>
              </a:rPr>
              <a:t>確認事項</a:t>
            </a:r>
            <a:endParaRPr kumimoji="1" lang="ja-JP" altLang="en-US" sz="1800" b="0" i="0" u="none" strike="noStrike" kern="1200" cap="none" spc="0" normalizeH="0" baseline="0" noProof="0" dirty="0">
              <a:ln>
                <a:noFill/>
              </a:ln>
              <a:solidFill>
                <a:srgbClr val="002060"/>
              </a:solidFill>
              <a:effectLst/>
              <a:uLnTx/>
              <a:uFillTx/>
              <a:latin typeface="Aptos" panose="02110004020202020204"/>
              <a:ea typeface="游ゴシック" panose="020B0400000000000000" pitchFamily="50" charset="-128"/>
              <a:cs typeface="+mn-cs"/>
            </a:endParaRPr>
          </a:p>
        </p:txBody>
      </p:sp>
      <p:pic>
        <p:nvPicPr>
          <p:cNvPr id="3" name="図 2">
            <a:extLst>
              <a:ext uri="{FF2B5EF4-FFF2-40B4-BE49-F238E27FC236}">
                <a16:creationId xmlns:a16="http://schemas.microsoft.com/office/drawing/2014/main" id="{8C49A9C2-DB87-4CC8-001A-538F694EDC2E}"/>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36851" y="558333"/>
            <a:ext cx="8083986" cy="4989613"/>
          </a:xfrm>
          <a:prstGeom prst="rect">
            <a:avLst/>
          </a:prstGeom>
          <a:ln>
            <a:solidFill>
              <a:schemeClr val="accent4">
                <a:lumMod val="50000"/>
              </a:schemeClr>
            </a:solidFill>
          </a:ln>
        </p:spPr>
      </p:pic>
    </p:spTree>
    <p:extLst>
      <p:ext uri="{BB962C8B-B14F-4D97-AF65-F5344CB8AC3E}">
        <p14:creationId xmlns:p14="http://schemas.microsoft.com/office/powerpoint/2010/main" val="31900628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216EC4A-8645-095E-C0DC-A9AB960954B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E99783BC-9210-52AB-7DD4-13B7DCD4C9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B9DFD0C4-B3AA-4445-BC1E-1CA0F3C0F5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7C56EF40-0FFC-55CC-337C-3A48048E80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245F516C-8399-0A97-4200-BB0B9F6B0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400915E6-2187-A95E-2399-99718EDAAE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E2C20760-E141-A6E5-1FF7-55AC625A3E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9D626EFE-CFD3-380E-0710-B61CFEEBB8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正方形/長方形 12">
            <a:extLst>
              <a:ext uri="{FF2B5EF4-FFF2-40B4-BE49-F238E27FC236}">
                <a16:creationId xmlns:a16="http://schemas.microsoft.com/office/drawing/2014/main" id="{6F3F42DB-B060-7C42-980E-5205302998BF}"/>
              </a:ext>
            </a:extLst>
          </p:cNvPr>
          <p:cNvSpPr/>
          <p:nvPr/>
        </p:nvSpPr>
        <p:spPr>
          <a:xfrm>
            <a:off x="0" y="0"/>
            <a:ext cx="9906000" cy="38420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dirty="0">
                <a:solidFill>
                  <a:srgbClr val="002060"/>
                </a:solidFill>
                <a:latin typeface="BIZ UDゴシック" panose="020B0400000000000000" pitchFamily="49" charset="-128"/>
                <a:ea typeface="BIZ UDゴシック" panose="020B0400000000000000" pitchFamily="49" charset="-128"/>
              </a:rPr>
              <a:t>申請</a:t>
            </a:r>
            <a:r>
              <a:rPr kumimoji="1" lang="ja-JP" altLang="en-US" sz="1800" b="0" i="0" u="none" strike="noStrike" kern="1200" cap="none" spc="0" normalizeH="0" baseline="0" noProof="0" dirty="0">
                <a:ln>
                  <a:noFill/>
                </a:ln>
                <a:solidFill>
                  <a:srgbClr val="002060"/>
                </a:solidFill>
                <a:effectLst/>
                <a:uLnTx/>
                <a:uFillTx/>
                <a:latin typeface="BIZ UDゴシック" panose="020B0400000000000000" pitchFamily="49" charset="-128"/>
                <a:ea typeface="BIZ UDゴシック" panose="020B0400000000000000" pitchFamily="49" charset="-128"/>
              </a:rPr>
              <a:t>内容の確認</a:t>
            </a:r>
          </a:p>
        </p:txBody>
      </p:sp>
      <p:pic>
        <p:nvPicPr>
          <p:cNvPr id="4" name="図 3">
            <a:extLst>
              <a:ext uri="{FF2B5EF4-FFF2-40B4-BE49-F238E27FC236}">
                <a16:creationId xmlns:a16="http://schemas.microsoft.com/office/drawing/2014/main" id="{F0CD0BDA-DB4E-87E3-2442-490164701D2B}"/>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424445" y="1361517"/>
            <a:ext cx="3398759" cy="1158543"/>
          </a:xfrm>
          <a:prstGeom prst="rect">
            <a:avLst/>
          </a:prstGeom>
        </p:spPr>
      </p:pic>
      <p:grpSp>
        <p:nvGrpSpPr>
          <p:cNvPr id="7" name="グループ化 6">
            <a:extLst>
              <a:ext uri="{FF2B5EF4-FFF2-40B4-BE49-F238E27FC236}">
                <a16:creationId xmlns:a16="http://schemas.microsoft.com/office/drawing/2014/main" id="{ED8E4F76-5E48-547E-6632-F10CCABF753F}"/>
              </a:ext>
            </a:extLst>
          </p:cNvPr>
          <p:cNvGrpSpPr/>
          <p:nvPr/>
        </p:nvGrpSpPr>
        <p:grpSpPr>
          <a:xfrm>
            <a:off x="5046440" y="34516"/>
            <a:ext cx="4766120" cy="6032863"/>
            <a:chOff x="5178460" y="209950"/>
            <a:chExt cx="4766120" cy="6032863"/>
          </a:xfrm>
        </p:grpSpPr>
        <p:grpSp>
          <p:nvGrpSpPr>
            <p:cNvPr id="37" name="グループ化 36">
              <a:extLst>
                <a:ext uri="{FF2B5EF4-FFF2-40B4-BE49-F238E27FC236}">
                  <a16:creationId xmlns:a16="http://schemas.microsoft.com/office/drawing/2014/main" id="{523F2AD2-56DF-BC54-9C24-7D2266685A6D}"/>
                </a:ext>
              </a:extLst>
            </p:cNvPr>
            <p:cNvGrpSpPr/>
            <p:nvPr/>
          </p:nvGrpSpPr>
          <p:grpSpPr>
            <a:xfrm>
              <a:off x="5217041" y="209950"/>
              <a:ext cx="4727539" cy="6024029"/>
              <a:chOff x="5217041" y="209950"/>
              <a:chExt cx="4727539" cy="6024029"/>
            </a:xfrm>
          </p:grpSpPr>
          <p:pic>
            <p:nvPicPr>
              <p:cNvPr id="5" name="図 4">
                <a:extLst>
                  <a:ext uri="{FF2B5EF4-FFF2-40B4-BE49-F238E27FC236}">
                    <a16:creationId xmlns:a16="http://schemas.microsoft.com/office/drawing/2014/main" id="{0BC4893F-6C40-0061-9A46-271E71A66C5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233370" y="209950"/>
                <a:ext cx="4617720" cy="3265250"/>
              </a:xfrm>
              <a:prstGeom prst="rect">
                <a:avLst/>
              </a:prstGeom>
            </p:spPr>
          </p:pic>
          <p:pic>
            <p:nvPicPr>
              <p:cNvPr id="8" name="図 7">
                <a:extLst>
                  <a:ext uri="{FF2B5EF4-FFF2-40B4-BE49-F238E27FC236}">
                    <a16:creationId xmlns:a16="http://schemas.microsoft.com/office/drawing/2014/main" id="{1F50D0B3-A9C8-C942-57B8-3E535D917C2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217041" y="3001887"/>
                <a:ext cx="4727539" cy="3232092"/>
              </a:xfrm>
              <a:prstGeom prst="rect">
                <a:avLst/>
              </a:prstGeom>
            </p:spPr>
          </p:pic>
        </p:grpSp>
        <p:sp>
          <p:nvSpPr>
            <p:cNvPr id="30" name="正方形/長方形 29">
              <a:extLst>
                <a:ext uri="{FF2B5EF4-FFF2-40B4-BE49-F238E27FC236}">
                  <a16:creationId xmlns:a16="http://schemas.microsoft.com/office/drawing/2014/main" id="{1C3E9178-8F36-243D-41BD-8709484F0455}"/>
                </a:ext>
              </a:extLst>
            </p:cNvPr>
            <p:cNvSpPr/>
            <p:nvPr/>
          </p:nvSpPr>
          <p:spPr>
            <a:xfrm>
              <a:off x="5178460" y="209950"/>
              <a:ext cx="4691971" cy="6032863"/>
            </a:xfrm>
            <a:prstGeom prst="rect">
              <a:avLst/>
            </a:prstGeom>
            <a:noFill/>
            <a:ln w="12700">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8" name="グループ化 37">
            <a:extLst>
              <a:ext uri="{FF2B5EF4-FFF2-40B4-BE49-F238E27FC236}">
                <a16:creationId xmlns:a16="http://schemas.microsoft.com/office/drawing/2014/main" id="{BA648018-53E0-AEB9-030E-195252360590}"/>
              </a:ext>
            </a:extLst>
          </p:cNvPr>
          <p:cNvGrpSpPr/>
          <p:nvPr/>
        </p:nvGrpSpPr>
        <p:grpSpPr>
          <a:xfrm>
            <a:off x="64504" y="456183"/>
            <a:ext cx="4917432" cy="5659318"/>
            <a:chOff x="35568" y="319103"/>
            <a:chExt cx="4917432" cy="5659318"/>
          </a:xfrm>
        </p:grpSpPr>
        <p:grpSp>
          <p:nvGrpSpPr>
            <p:cNvPr id="36" name="グループ化 35">
              <a:extLst>
                <a:ext uri="{FF2B5EF4-FFF2-40B4-BE49-F238E27FC236}">
                  <a16:creationId xmlns:a16="http://schemas.microsoft.com/office/drawing/2014/main" id="{70D264F2-BF8F-39BC-1A23-3A9F43FEB3EE}"/>
                </a:ext>
              </a:extLst>
            </p:cNvPr>
            <p:cNvGrpSpPr/>
            <p:nvPr/>
          </p:nvGrpSpPr>
          <p:grpSpPr>
            <a:xfrm>
              <a:off x="35569" y="319103"/>
              <a:ext cx="4917431" cy="5658391"/>
              <a:chOff x="2725179" y="1093937"/>
              <a:chExt cx="4917431" cy="5658391"/>
            </a:xfrm>
          </p:grpSpPr>
          <p:pic>
            <p:nvPicPr>
              <p:cNvPr id="34" name="図 33">
                <a:extLst>
                  <a:ext uri="{FF2B5EF4-FFF2-40B4-BE49-F238E27FC236}">
                    <a16:creationId xmlns:a16="http://schemas.microsoft.com/office/drawing/2014/main" id="{87FCFEEB-F157-3BDB-74B4-16381D8A5E37}"/>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2725179" y="1093937"/>
                <a:ext cx="4917431" cy="3096010"/>
              </a:xfrm>
              <a:prstGeom prst="rect">
                <a:avLst/>
              </a:prstGeom>
            </p:spPr>
          </p:pic>
          <p:pic>
            <p:nvPicPr>
              <p:cNvPr id="35" name="図 34">
                <a:extLst>
                  <a:ext uri="{FF2B5EF4-FFF2-40B4-BE49-F238E27FC236}">
                    <a16:creationId xmlns:a16="http://schemas.microsoft.com/office/drawing/2014/main" id="{D56419A3-8A3B-4AEA-5E0F-545202768C1B}"/>
                  </a:ext>
                </a:extLst>
              </p:cNvPr>
              <p:cNvPicPr>
                <a:picLocks noChangeAspect="1"/>
              </p:cNvPicPr>
              <p:nvPr/>
            </p:nvPicPr>
            <p:blipFill>
              <a:blip r:embed="rId6"/>
              <a:stretch>
                <a:fillRect/>
              </a:stretch>
            </p:blipFill>
            <p:spPr>
              <a:xfrm>
                <a:off x="3206424" y="4188723"/>
                <a:ext cx="4362037" cy="2563605"/>
              </a:xfrm>
              <a:prstGeom prst="rect">
                <a:avLst/>
              </a:prstGeom>
            </p:spPr>
          </p:pic>
        </p:grpSp>
        <p:sp>
          <p:nvSpPr>
            <p:cNvPr id="28" name="正方形/長方形 27">
              <a:extLst>
                <a:ext uri="{FF2B5EF4-FFF2-40B4-BE49-F238E27FC236}">
                  <a16:creationId xmlns:a16="http://schemas.microsoft.com/office/drawing/2014/main" id="{8CF10265-3F4A-EFAF-3C25-33AFDBB44C19}"/>
                </a:ext>
              </a:extLst>
            </p:cNvPr>
            <p:cNvSpPr/>
            <p:nvPr/>
          </p:nvSpPr>
          <p:spPr>
            <a:xfrm>
              <a:off x="35568" y="319103"/>
              <a:ext cx="4917432" cy="5659318"/>
            </a:xfrm>
            <a:prstGeom prst="rect">
              <a:avLst/>
            </a:prstGeom>
            <a:noFill/>
            <a:ln w="12700">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7" name="説明ボックス 30">
            <a:extLst>
              <a:ext uri="{FF2B5EF4-FFF2-40B4-BE49-F238E27FC236}">
                <a16:creationId xmlns:a16="http://schemas.microsoft.com/office/drawing/2014/main" id="{17DD242F-AF00-0BFA-0FC4-5F4204CAAFD4}"/>
              </a:ext>
            </a:extLst>
          </p:cNvPr>
          <p:cNvSpPr/>
          <p:nvPr/>
        </p:nvSpPr>
        <p:spPr>
          <a:xfrm>
            <a:off x="2492779" y="5996531"/>
            <a:ext cx="4917431" cy="813347"/>
          </a:xfrm>
          <a:prstGeom prst="roundRect">
            <a:avLst>
              <a:gd name="adj" fmla="val 6000"/>
            </a:avLst>
          </a:prstGeom>
          <a:solidFill>
            <a:srgbClr val="EBF1FA"/>
          </a:solidFill>
          <a:ln w="15875">
            <a:solidFill>
              <a:srgbClr val="2E5C99"/>
            </a:solidFill>
          </a:ln>
        </p:spPr>
        <p:txBody>
          <a:bodyPr wrap="square" lIns="72000" tIns="36000" rIns="72000" bIns="0" anchor="t">
            <a:normAutofit fontScale="85000" lnSpcReduction="20000"/>
          </a:bodyPr>
          <a:lstStyle/>
          <a:p>
            <a:pPr>
              <a:lnSpc>
                <a:spcPct val="120000"/>
              </a:lnSpc>
            </a:pPr>
            <a:r>
              <a:rPr lang="ja-JP" sz="1400" b="1" dirty="0">
                <a:solidFill>
                  <a:srgbClr val="2E5C99"/>
                </a:solidFill>
                <a:latin typeface="BIZ UDPゴシック" panose="020B0400000000000000" pitchFamily="50" charset="-128"/>
                <a:ea typeface="BIZ UDPゴシック" panose="020B0400000000000000" pitchFamily="50" charset="-128"/>
              </a:rPr>
              <a:t>💡 ポイント（</a:t>
            </a:r>
            <a:r>
              <a:rPr lang="ja-JP" altLang="en-US" sz="1400" b="1" dirty="0">
                <a:solidFill>
                  <a:srgbClr val="2E5C99"/>
                </a:solidFill>
                <a:latin typeface="BIZ UDPゴシック" panose="020B0400000000000000" pitchFamily="50" charset="-128"/>
                <a:ea typeface="BIZ UDPゴシック" panose="020B0400000000000000" pitchFamily="50" charset="-128"/>
              </a:rPr>
              <a:t>申請内容の確認</a:t>
            </a:r>
            <a:r>
              <a:rPr lang="ja-JP" sz="1400" b="1" dirty="0">
                <a:solidFill>
                  <a:srgbClr val="2E5C99"/>
                </a:solidFill>
                <a:latin typeface="BIZ UDPゴシック" panose="020B0400000000000000" pitchFamily="50" charset="-128"/>
                <a:ea typeface="BIZ UDPゴシック" panose="020B0400000000000000" pitchFamily="50" charset="-128"/>
              </a:rPr>
              <a:t>）</a:t>
            </a:r>
            <a:endParaRPr lang="en-US" altLang="ja-JP" sz="1400" b="1" dirty="0">
              <a:solidFill>
                <a:srgbClr val="2E5C99"/>
              </a:solidFill>
              <a:latin typeface="BIZ UDPゴシック" panose="020B0400000000000000" pitchFamily="50" charset="-128"/>
              <a:ea typeface="BIZ UDPゴシック" panose="020B0400000000000000" pitchFamily="50" charset="-128"/>
            </a:endParaRPr>
          </a:p>
          <a:p>
            <a:pPr>
              <a:lnSpc>
                <a:spcPct val="120000"/>
              </a:lnSpc>
            </a:pPr>
            <a:endParaRPr lang="ja-JP" sz="700" b="1" dirty="0">
              <a:solidFill>
                <a:srgbClr val="2E5C99"/>
              </a:solidFill>
              <a:latin typeface="BIZ UDPゴシック" panose="020B0400000000000000" pitchFamily="50" charset="-128"/>
              <a:ea typeface="BIZ UDPゴシック" panose="020B0400000000000000" pitchFamily="50" charset="-128"/>
            </a:endParaRPr>
          </a:p>
          <a:p>
            <a:pPr>
              <a:lnSpc>
                <a:spcPct val="120000"/>
              </a:lnSpc>
            </a:pPr>
            <a:r>
              <a:rPr lang="ja-JP" altLang="en-US" sz="1200" dirty="0">
                <a:latin typeface="BIZ UDPゴシック" panose="020B0400000000000000" pitchFamily="50" charset="-128"/>
                <a:ea typeface="BIZ UDPゴシック" panose="020B0400000000000000" pitchFamily="50" charset="-128"/>
              </a:rPr>
              <a:t>　個人情報に関する確認事項まで入力すると、申請内容の確認ページに移動します。</a:t>
            </a:r>
            <a:endParaRPr lang="en-US" altLang="ja-JP" sz="1200" dirty="0">
              <a:latin typeface="BIZ UDPゴシック" panose="020B0400000000000000" pitchFamily="50" charset="-128"/>
              <a:ea typeface="BIZ UDPゴシック" panose="020B0400000000000000" pitchFamily="50" charset="-128"/>
            </a:endParaRPr>
          </a:p>
          <a:p>
            <a:pPr>
              <a:lnSpc>
                <a:spcPct val="120000"/>
              </a:lnSpc>
            </a:pPr>
            <a:r>
              <a:rPr lang="ja-JP" altLang="en-US" sz="1200" dirty="0">
                <a:latin typeface="BIZ UDPゴシック" panose="020B0400000000000000" pitchFamily="50" charset="-128"/>
                <a:ea typeface="BIZ UDPゴシック" panose="020B0400000000000000" pitchFamily="50" charset="-128"/>
              </a:rPr>
              <a:t>　入力された内容に誤りがないか確認して、申請してください。</a:t>
            </a:r>
            <a:endParaRPr lang="en-US" altLang="ja-JP" sz="1200" dirty="0">
              <a:latin typeface="BIZ UDPゴシック" panose="020B0400000000000000" pitchFamily="50" charset="-128"/>
              <a:ea typeface="BIZ UDPゴシック" panose="020B0400000000000000" pitchFamily="50" charset="-128"/>
            </a:endParaRPr>
          </a:p>
          <a:p>
            <a:pPr>
              <a:lnSpc>
                <a:spcPct val="120000"/>
              </a:lnSpc>
            </a:pPr>
            <a:r>
              <a:rPr lang="ja-JP" altLang="en-US" sz="1200" dirty="0">
                <a:latin typeface="BIZ UDPゴシック" panose="020B0400000000000000" pitchFamily="50" charset="-128"/>
                <a:ea typeface="BIZ UDPゴシック" panose="020B0400000000000000" pitchFamily="50" charset="-128"/>
              </a:rPr>
              <a:t>　誤りが見つかった場合は、その項目の「修正する」から修正を行ってください。</a:t>
            </a:r>
            <a:endParaRPr lang="en-US" altLang="ja-JP" sz="12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3138080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49D9EF1-9D28-F6C2-2FC9-DB6B5A84CC2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737C22DD-09FE-8B00-CAA4-947D198E2C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78C6CF62-DBE0-9277-A1DC-B37D0D74D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5B93F3F0-945E-5784-4940-1C44A7469E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69C7CAD0-2809-ABFC-4E3B-07844143A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CDC2588F-04D7-ACDB-314E-41B82AAC90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C57B5305-2DA5-D9E9-5903-D95941B23C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887DBFAB-B9DC-67F1-75EE-169BCA2709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正方形/長方形 12">
            <a:extLst>
              <a:ext uri="{FF2B5EF4-FFF2-40B4-BE49-F238E27FC236}">
                <a16:creationId xmlns:a16="http://schemas.microsoft.com/office/drawing/2014/main" id="{F08A267A-EA05-43A3-B8DB-21F5C998808E}"/>
              </a:ext>
            </a:extLst>
          </p:cNvPr>
          <p:cNvSpPr/>
          <p:nvPr/>
        </p:nvSpPr>
        <p:spPr>
          <a:xfrm>
            <a:off x="0" y="0"/>
            <a:ext cx="9906000" cy="38420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dirty="0">
                <a:solidFill>
                  <a:srgbClr val="002060"/>
                </a:solidFill>
                <a:latin typeface="BIZ UDゴシック" panose="020B0400000000000000" pitchFamily="49" charset="-128"/>
                <a:ea typeface="BIZ UDゴシック" panose="020B0400000000000000" pitchFamily="49" charset="-128"/>
              </a:rPr>
              <a:t>申請</a:t>
            </a:r>
            <a:r>
              <a:rPr kumimoji="1" lang="ja-JP" altLang="en-US" sz="1800" b="0" i="0" u="none" strike="noStrike" kern="1200" cap="none" spc="0" normalizeH="0" baseline="0" noProof="0" dirty="0">
                <a:ln>
                  <a:noFill/>
                </a:ln>
                <a:solidFill>
                  <a:srgbClr val="002060"/>
                </a:solidFill>
                <a:effectLst/>
                <a:uLnTx/>
                <a:uFillTx/>
                <a:latin typeface="BIZ UDゴシック" panose="020B0400000000000000" pitchFamily="49" charset="-128"/>
                <a:ea typeface="BIZ UDゴシック" panose="020B0400000000000000" pitchFamily="49" charset="-128"/>
              </a:rPr>
              <a:t>完了</a:t>
            </a:r>
          </a:p>
        </p:txBody>
      </p:sp>
      <p:sp>
        <p:nvSpPr>
          <p:cNvPr id="9" name="説明ボックス 30">
            <a:extLst>
              <a:ext uri="{FF2B5EF4-FFF2-40B4-BE49-F238E27FC236}">
                <a16:creationId xmlns:a16="http://schemas.microsoft.com/office/drawing/2014/main" id="{5959F145-342D-B037-F8B0-0717FCC176C2}"/>
              </a:ext>
            </a:extLst>
          </p:cNvPr>
          <p:cNvSpPr/>
          <p:nvPr/>
        </p:nvSpPr>
        <p:spPr>
          <a:xfrm>
            <a:off x="436851" y="5377496"/>
            <a:ext cx="5976078" cy="1082815"/>
          </a:xfrm>
          <a:prstGeom prst="roundRect">
            <a:avLst>
              <a:gd name="adj" fmla="val 6000"/>
            </a:avLst>
          </a:prstGeom>
          <a:solidFill>
            <a:srgbClr val="EBF1FA"/>
          </a:solidFill>
          <a:ln w="15875">
            <a:solidFill>
              <a:srgbClr val="2E5C99"/>
            </a:solidFill>
          </a:ln>
        </p:spPr>
        <p:txBody>
          <a:bodyPr wrap="square" lIns="72000" tIns="36000" rIns="72000" bIns="0" anchor="t">
            <a:normAutofit lnSpcReduction="10000"/>
          </a:bodyPr>
          <a:lstStyle/>
          <a:p>
            <a:pPr>
              <a:lnSpc>
                <a:spcPct val="120000"/>
              </a:lnSpc>
            </a:pPr>
            <a:r>
              <a:rPr lang="ja-JP" sz="1400" b="1" dirty="0">
                <a:solidFill>
                  <a:srgbClr val="2E5C99"/>
                </a:solidFill>
                <a:latin typeface="BIZ UDPゴシック" panose="020B0400000000000000" pitchFamily="50" charset="-128"/>
                <a:ea typeface="BIZ UDPゴシック" panose="020B0400000000000000" pitchFamily="50" charset="-128"/>
              </a:rPr>
              <a:t>💡 ポイント（</a:t>
            </a:r>
            <a:r>
              <a:rPr lang="ja-JP" altLang="en-US" sz="1400" b="1" dirty="0">
                <a:solidFill>
                  <a:srgbClr val="2E5C99"/>
                </a:solidFill>
                <a:latin typeface="BIZ UDPゴシック" panose="020B0400000000000000" pitchFamily="50" charset="-128"/>
                <a:ea typeface="BIZ UDPゴシック" panose="020B0400000000000000" pitchFamily="50" charset="-128"/>
              </a:rPr>
              <a:t>申請完了</a:t>
            </a:r>
            <a:r>
              <a:rPr lang="ja-JP" sz="1400" b="1" dirty="0">
                <a:solidFill>
                  <a:srgbClr val="2E5C99"/>
                </a:solidFill>
                <a:latin typeface="BIZ UDPゴシック" panose="020B0400000000000000" pitchFamily="50" charset="-128"/>
                <a:ea typeface="BIZ UDPゴシック" panose="020B0400000000000000" pitchFamily="50" charset="-128"/>
              </a:rPr>
              <a:t>）</a:t>
            </a:r>
            <a:endParaRPr lang="en-US" altLang="ja-JP" sz="1400" b="1" dirty="0">
              <a:solidFill>
                <a:srgbClr val="2E5C99"/>
              </a:solidFill>
              <a:latin typeface="BIZ UDPゴシック" panose="020B0400000000000000" pitchFamily="50" charset="-128"/>
              <a:ea typeface="BIZ UDPゴシック" panose="020B0400000000000000" pitchFamily="50" charset="-128"/>
            </a:endParaRPr>
          </a:p>
          <a:p>
            <a:pPr>
              <a:lnSpc>
                <a:spcPct val="120000"/>
              </a:lnSpc>
            </a:pPr>
            <a:endParaRPr lang="ja-JP" sz="700" b="1" dirty="0">
              <a:solidFill>
                <a:srgbClr val="2E5C99"/>
              </a:solidFill>
              <a:latin typeface="BIZ UDPゴシック" panose="020B0400000000000000" pitchFamily="50" charset="-128"/>
              <a:ea typeface="BIZ UDPゴシック" panose="020B0400000000000000" pitchFamily="50" charset="-128"/>
            </a:endParaRPr>
          </a:p>
          <a:p>
            <a:pPr>
              <a:lnSpc>
                <a:spcPct val="120000"/>
              </a:lnSpc>
            </a:pPr>
            <a:r>
              <a:rPr lang="ja-JP" altLang="en-US" sz="1200" dirty="0">
                <a:latin typeface="BIZ UDPゴシック" panose="020B0400000000000000" pitchFamily="50" charset="-128"/>
                <a:ea typeface="BIZ UDPゴシック" panose="020B0400000000000000" pitchFamily="50" charset="-128"/>
              </a:rPr>
              <a:t>　事前登録の申請が完了しました。</a:t>
            </a:r>
            <a:endParaRPr lang="en-US" altLang="ja-JP" sz="1200" dirty="0">
              <a:latin typeface="BIZ UDPゴシック" panose="020B0400000000000000" pitchFamily="50" charset="-128"/>
              <a:ea typeface="BIZ UDPゴシック" panose="020B0400000000000000" pitchFamily="50" charset="-128"/>
            </a:endParaRPr>
          </a:p>
          <a:p>
            <a:pPr>
              <a:lnSpc>
                <a:spcPct val="120000"/>
              </a:lnSpc>
            </a:pPr>
            <a:r>
              <a:rPr lang="ja-JP" altLang="en-US" sz="1200" dirty="0">
                <a:latin typeface="BIZ UDPゴシック" panose="020B0400000000000000" pitchFamily="50" charset="-128"/>
                <a:ea typeface="BIZ UDPゴシック" panose="020B0400000000000000" pitchFamily="50" charset="-128"/>
              </a:rPr>
              <a:t>　申込番号は、問い合わせの際などに必要となりますので、必ず保管をしてください。</a:t>
            </a:r>
            <a:endParaRPr lang="en-US" altLang="ja-JP" sz="1200" dirty="0">
              <a:latin typeface="BIZ UDPゴシック" panose="020B0400000000000000" pitchFamily="50" charset="-128"/>
              <a:ea typeface="BIZ UDPゴシック" panose="020B0400000000000000" pitchFamily="50" charset="-128"/>
            </a:endParaRPr>
          </a:p>
          <a:p>
            <a:pPr>
              <a:lnSpc>
                <a:spcPct val="120000"/>
              </a:lnSpc>
            </a:pPr>
            <a:r>
              <a:rPr lang="ja-JP" altLang="en-US" sz="1200" dirty="0">
                <a:latin typeface="BIZ UDPゴシック" panose="020B0400000000000000" pitchFamily="50" charset="-128"/>
                <a:ea typeface="BIZ UDPゴシック" panose="020B0400000000000000" pitchFamily="50" charset="-128"/>
              </a:rPr>
              <a:t>　行政オンラインシステムのマイページからも確認はできます。</a:t>
            </a:r>
            <a:endParaRPr lang="en-US" altLang="ja-JP" sz="1200" dirty="0">
              <a:latin typeface="BIZ UDPゴシック" panose="020B0400000000000000" pitchFamily="50" charset="-128"/>
              <a:ea typeface="BIZ UDPゴシック" panose="020B0400000000000000" pitchFamily="50" charset="-128"/>
            </a:endParaRPr>
          </a:p>
        </p:txBody>
      </p:sp>
      <p:grpSp>
        <p:nvGrpSpPr>
          <p:cNvPr id="11" name="グループ化 10">
            <a:extLst>
              <a:ext uri="{FF2B5EF4-FFF2-40B4-BE49-F238E27FC236}">
                <a16:creationId xmlns:a16="http://schemas.microsoft.com/office/drawing/2014/main" id="{E221AD82-2797-71C6-9FE5-C11D1FAC4537}"/>
              </a:ext>
            </a:extLst>
          </p:cNvPr>
          <p:cNvGrpSpPr/>
          <p:nvPr/>
        </p:nvGrpSpPr>
        <p:grpSpPr>
          <a:xfrm>
            <a:off x="6715393" y="6258192"/>
            <a:ext cx="3027914" cy="457115"/>
            <a:chOff x="89210" y="5882117"/>
            <a:chExt cx="9564413" cy="438912"/>
          </a:xfrm>
        </p:grpSpPr>
        <p:sp>
          <p:nvSpPr>
            <p:cNvPr id="15" name="Shape 39">
              <a:extLst>
                <a:ext uri="{FF2B5EF4-FFF2-40B4-BE49-F238E27FC236}">
                  <a16:creationId xmlns:a16="http://schemas.microsoft.com/office/drawing/2014/main" id="{71C17CF4-9956-12D2-A887-32A66151CCE0}"/>
                </a:ext>
              </a:extLst>
            </p:cNvPr>
            <p:cNvSpPr/>
            <p:nvPr/>
          </p:nvSpPr>
          <p:spPr>
            <a:xfrm>
              <a:off x="89210" y="5882117"/>
              <a:ext cx="9564413" cy="438912"/>
            </a:xfrm>
            <a:prstGeom prst="roundRect">
              <a:avLst>
                <a:gd name="adj" fmla="val 16667"/>
              </a:avLst>
            </a:prstGeom>
            <a:solidFill>
              <a:srgbClr val="FFFFFF"/>
            </a:solidFill>
            <a:ln w="12700">
              <a:solidFill>
                <a:srgbClr val="0070A8"/>
              </a:solidFill>
              <a:prstDash val="solid"/>
            </a:ln>
          </p:spPr>
          <p:txBody>
            <a:bodyPr/>
            <a:lstStyle/>
            <a:p>
              <a:endParaRPr lang="ja-JP" altLang="en-US" sz="2800"/>
            </a:p>
          </p:txBody>
        </p:sp>
        <p:sp>
          <p:nvSpPr>
            <p:cNvPr id="17" name="Text 40">
              <a:extLst>
                <a:ext uri="{FF2B5EF4-FFF2-40B4-BE49-F238E27FC236}">
                  <a16:creationId xmlns:a16="http://schemas.microsoft.com/office/drawing/2014/main" id="{D5BEA684-23F7-19EB-C893-3203EEE8CEA0}"/>
                </a:ext>
              </a:extLst>
            </p:cNvPr>
            <p:cNvSpPr/>
            <p:nvPr/>
          </p:nvSpPr>
          <p:spPr>
            <a:xfrm>
              <a:off x="300953" y="5969197"/>
              <a:ext cx="2554870" cy="252519"/>
            </a:xfrm>
            <a:prstGeom prst="rect">
              <a:avLst/>
            </a:prstGeom>
            <a:noFill/>
            <a:ln/>
          </p:spPr>
          <p:txBody>
            <a:bodyPr wrap="square" lIns="508" tIns="508" rIns="508" bIns="508" rtlCol="0" anchor="ctr">
              <a:normAutofit/>
            </a:bodyPr>
            <a:lstStyle/>
            <a:p>
              <a:pPr marL="0" indent="0" algn="ctr">
                <a:buNone/>
              </a:pPr>
              <a:r>
                <a:rPr lang="en-US" sz="1100" b="1" dirty="0">
                  <a:solidFill>
                    <a:srgbClr val="0070A8"/>
                  </a:solidFill>
                  <a:latin typeface="BIZ UDゴシック" panose="020B0400000000000000" pitchFamily="49" charset="-128"/>
                  <a:ea typeface="BIZ UDゴシック" panose="020B0400000000000000" pitchFamily="49" charset="-128"/>
                  <a:cs typeface="Yu Gothic" pitchFamily="34" charset="-120"/>
                </a:rPr>
                <a:t>次ページ</a:t>
              </a:r>
              <a:endParaRPr lang="en-US" sz="1100" dirty="0">
                <a:latin typeface="BIZ UDゴシック" panose="020B0400000000000000" pitchFamily="49" charset="-128"/>
                <a:ea typeface="BIZ UDゴシック" panose="020B0400000000000000" pitchFamily="49" charset="-128"/>
              </a:endParaRPr>
            </a:p>
          </p:txBody>
        </p:sp>
        <p:sp>
          <p:nvSpPr>
            <p:cNvPr id="19" name="Shape 41">
              <a:extLst>
                <a:ext uri="{FF2B5EF4-FFF2-40B4-BE49-F238E27FC236}">
                  <a16:creationId xmlns:a16="http://schemas.microsoft.com/office/drawing/2014/main" id="{91766CEE-4ADC-E7AC-5A58-5CBB8219E0C1}"/>
                </a:ext>
              </a:extLst>
            </p:cNvPr>
            <p:cNvSpPr/>
            <p:nvPr/>
          </p:nvSpPr>
          <p:spPr>
            <a:xfrm>
              <a:off x="2945235" y="6018941"/>
              <a:ext cx="374397" cy="156542"/>
            </a:xfrm>
            <a:prstGeom prst="chevron">
              <a:avLst/>
            </a:prstGeom>
            <a:solidFill>
              <a:srgbClr val="0070A8"/>
            </a:solidFill>
            <a:ln w="12700">
              <a:solidFill>
                <a:srgbClr val="0070A8"/>
              </a:solidFill>
              <a:prstDash val="solid"/>
            </a:ln>
          </p:spPr>
          <p:txBody>
            <a:bodyPr/>
            <a:lstStyle/>
            <a:p>
              <a:endParaRPr lang="ja-JP" altLang="en-US" sz="2800"/>
            </a:p>
          </p:txBody>
        </p:sp>
        <p:sp>
          <p:nvSpPr>
            <p:cNvPr id="21" name="Text 42">
              <a:extLst>
                <a:ext uri="{FF2B5EF4-FFF2-40B4-BE49-F238E27FC236}">
                  <a16:creationId xmlns:a16="http://schemas.microsoft.com/office/drawing/2014/main" id="{7C636B8A-A94C-4E7C-F3AE-DD1DFD7B86A5}"/>
                </a:ext>
              </a:extLst>
            </p:cNvPr>
            <p:cNvSpPr/>
            <p:nvPr/>
          </p:nvSpPr>
          <p:spPr>
            <a:xfrm>
              <a:off x="2945235" y="5956942"/>
              <a:ext cx="5912769" cy="238490"/>
            </a:xfrm>
            <a:prstGeom prst="rect">
              <a:avLst/>
            </a:prstGeom>
            <a:noFill/>
            <a:ln/>
          </p:spPr>
          <p:txBody>
            <a:bodyPr wrap="square" lIns="508" tIns="508" rIns="508" bIns="508" rtlCol="0" anchor="ctr">
              <a:normAutofit lnSpcReduction="10000"/>
            </a:bodyPr>
            <a:lstStyle/>
            <a:p>
              <a:pPr marL="0" indent="0" algn="ctr">
                <a:buNone/>
              </a:pPr>
              <a:r>
                <a:rPr lang="ja-JP" altLang="en-US" b="1" dirty="0">
                  <a:solidFill>
                    <a:srgbClr val="0070A8"/>
                  </a:solidFill>
                  <a:latin typeface="BIZ UDゴシック" panose="020B0400000000000000" pitchFamily="49" charset="-128"/>
                  <a:ea typeface="BIZ UDゴシック" panose="020B0400000000000000" pitchFamily="49" charset="-128"/>
                </a:rPr>
                <a:t>よくある質問</a:t>
              </a:r>
              <a:endParaRPr lang="en-US" dirty="0">
                <a:latin typeface="BIZ UDゴシック" panose="020B0400000000000000" pitchFamily="49" charset="-128"/>
                <a:ea typeface="BIZ UDゴシック" panose="020B0400000000000000" pitchFamily="49" charset="-128"/>
              </a:endParaRPr>
            </a:p>
          </p:txBody>
        </p:sp>
      </p:grpSp>
      <p:pic>
        <p:nvPicPr>
          <p:cNvPr id="4" name="図 3">
            <a:extLst>
              <a:ext uri="{FF2B5EF4-FFF2-40B4-BE49-F238E27FC236}">
                <a16:creationId xmlns:a16="http://schemas.microsoft.com/office/drawing/2014/main" id="{D170CADF-343F-996B-C4EF-B39F723A11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6851" y="671641"/>
            <a:ext cx="8525898" cy="4478396"/>
          </a:xfrm>
          <a:prstGeom prst="rect">
            <a:avLst/>
          </a:prstGeom>
          <a:ln>
            <a:solidFill>
              <a:schemeClr val="tx1"/>
            </a:solidFill>
          </a:ln>
        </p:spPr>
      </p:pic>
    </p:spTree>
    <p:extLst>
      <p:ext uri="{BB962C8B-B14F-4D97-AF65-F5344CB8AC3E}">
        <p14:creationId xmlns:p14="http://schemas.microsoft.com/office/powerpoint/2010/main" val="9164733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FF4DE6E-EE03-FD7A-8964-F28FCF3D40C5}"/>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FF0F7872-BF9B-6432-697B-CE10DBDE5D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86EE94CA-79F1-60BF-D06C-F25A19D3A0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E922813E-A40A-83D7-29DC-506271B8BC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365E0A86-6AE1-0060-B93B-08B63828BB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30834C25-F67E-E27A-A59C-3E279DDDB6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F9F809FC-01F2-46A4-058B-6D4220CD11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B9F7B0C4-C2E5-BB7D-9613-DEA408B501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Shape 1">
            <a:extLst>
              <a:ext uri="{FF2B5EF4-FFF2-40B4-BE49-F238E27FC236}">
                <a16:creationId xmlns:a16="http://schemas.microsoft.com/office/drawing/2014/main" id="{F75AD4BA-8AF5-A945-A029-EA6140038C46}"/>
              </a:ext>
            </a:extLst>
          </p:cNvPr>
          <p:cNvSpPr/>
          <p:nvPr/>
        </p:nvSpPr>
        <p:spPr>
          <a:xfrm>
            <a:off x="274320" y="164592"/>
            <a:ext cx="658368" cy="256032"/>
          </a:xfrm>
          <a:prstGeom prst="roundRect">
            <a:avLst>
              <a:gd name="adj" fmla="val 16071"/>
            </a:avLst>
          </a:prstGeom>
          <a:solidFill>
            <a:srgbClr val="0070A8"/>
          </a:solidFill>
          <a:ln w="10160">
            <a:solidFill>
              <a:srgbClr val="0070A8"/>
            </a:solidFill>
            <a:prstDash val="solid"/>
          </a:ln>
        </p:spPr>
        <p:txBody>
          <a:bodyPr/>
          <a:lstStyle/>
          <a:p>
            <a:endParaRPr lang="ja-JP" altLang="en-US" sz="1050" dirty="0">
              <a:latin typeface="BIZ UDゴシック" panose="020B0400000000000000" pitchFamily="49" charset="-128"/>
              <a:ea typeface="BIZ UDゴシック" panose="020B0400000000000000" pitchFamily="49" charset="-128"/>
            </a:endParaRPr>
          </a:p>
        </p:txBody>
      </p:sp>
      <p:sp>
        <p:nvSpPr>
          <p:cNvPr id="11" name="Text 2">
            <a:extLst>
              <a:ext uri="{FF2B5EF4-FFF2-40B4-BE49-F238E27FC236}">
                <a16:creationId xmlns:a16="http://schemas.microsoft.com/office/drawing/2014/main" id="{EDFC12E0-F89D-191F-66E3-C1EACAF3EA57}"/>
              </a:ext>
            </a:extLst>
          </p:cNvPr>
          <p:cNvSpPr/>
          <p:nvPr/>
        </p:nvSpPr>
        <p:spPr>
          <a:xfrm>
            <a:off x="274320" y="112656"/>
            <a:ext cx="658368" cy="307968"/>
          </a:xfrm>
          <a:prstGeom prst="rect">
            <a:avLst/>
          </a:prstGeom>
          <a:noFill/>
          <a:ln/>
        </p:spPr>
        <p:txBody>
          <a:bodyPr wrap="square" lIns="0" tIns="0" rIns="0" bIns="0" rtlCol="0" anchor="ctr">
            <a:normAutofit/>
          </a:bodyPr>
          <a:lstStyle/>
          <a:p>
            <a:pPr marL="0" indent="0" algn="ctr">
              <a:buNone/>
            </a:pPr>
            <a:r>
              <a:rPr lang="en-US" sz="14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Q&amp;A</a:t>
            </a:r>
            <a:endParaRPr lang="en-US" sz="1400" dirty="0">
              <a:latin typeface="BIZ UDゴシック" panose="020B0400000000000000" pitchFamily="49" charset="-128"/>
              <a:ea typeface="BIZ UDゴシック" panose="020B0400000000000000" pitchFamily="49" charset="-128"/>
            </a:endParaRPr>
          </a:p>
        </p:txBody>
      </p:sp>
      <p:sp>
        <p:nvSpPr>
          <p:cNvPr id="19" name="Text 3">
            <a:extLst>
              <a:ext uri="{FF2B5EF4-FFF2-40B4-BE49-F238E27FC236}">
                <a16:creationId xmlns:a16="http://schemas.microsoft.com/office/drawing/2014/main" id="{94BD51C3-8931-3A1A-99A0-D848953A6BA0}"/>
              </a:ext>
            </a:extLst>
          </p:cNvPr>
          <p:cNvSpPr/>
          <p:nvPr/>
        </p:nvSpPr>
        <p:spPr>
          <a:xfrm>
            <a:off x="1097280" y="91440"/>
            <a:ext cx="6126480" cy="384048"/>
          </a:xfrm>
          <a:prstGeom prst="rect">
            <a:avLst/>
          </a:prstGeom>
          <a:noFill/>
          <a:ln/>
        </p:spPr>
        <p:txBody>
          <a:bodyPr wrap="square" lIns="318" tIns="318" rIns="318" bIns="318" rtlCol="0" anchor="ctr">
            <a:normAutofit/>
          </a:bodyPr>
          <a:lstStyle/>
          <a:p>
            <a:pPr marL="0" indent="0" algn="l">
              <a:buNone/>
            </a:pPr>
            <a:r>
              <a:rPr lang="en-US" sz="1800" b="1" dirty="0">
                <a:solidFill>
                  <a:srgbClr val="0B2B62"/>
                </a:solidFill>
                <a:latin typeface="BIZ UDゴシック" panose="020B0400000000000000" pitchFamily="49" charset="-128"/>
                <a:ea typeface="BIZ UDゴシック" panose="020B0400000000000000" pitchFamily="49" charset="-128"/>
                <a:cs typeface="BIZ UD Gothic" pitchFamily="34" charset="-120"/>
              </a:rPr>
              <a:t>事前登録に関するよくある質問</a:t>
            </a:r>
            <a:endParaRPr lang="en-US" sz="1800" dirty="0">
              <a:latin typeface="BIZ UDゴシック" panose="020B0400000000000000" pitchFamily="49" charset="-128"/>
              <a:ea typeface="BIZ UDゴシック" panose="020B0400000000000000" pitchFamily="49" charset="-128"/>
            </a:endParaRPr>
          </a:p>
        </p:txBody>
      </p:sp>
      <p:sp>
        <p:nvSpPr>
          <p:cNvPr id="23" name="Text 4">
            <a:extLst>
              <a:ext uri="{FF2B5EF4-FFF2-40B4-BE49-F238E27FC236}">
                <a16:creationId xmlns:a16="http://schemas.microsoft.com/office/drawing/2014/main" id="{C398DB3C-0B25-8FF2-29AD-B62FF9462DEA}"/>
              </a:ext>
            </a:extLst>
          </p:cNvPr>
          <p:cNvSpPr/>
          <p:nvPr/>
        </p:nvSpPr>
        <p:spPr>
          <a:xfrm>
            <a:off x="4435030" y="229044"/>
            <a:ext cx="3260041" cy="225951"/>
          </a:xfrm>
          <a:prstGeom prst="rect">
            <a:avLst/>
          </a:prstGeom>
          <a:noFill/>
          <a:ln/>
        </p:spPr>
        <p:txBody>
          <a:bodyPr wrap="square" lIns="318" tIns="318" rIns="318" bIns="318" rtlCol="0" anchor="ctr">
            <a:normAutofit/>
          </a:bodyPr>
          <a:lstStyle/>
          <a:p>
            <a:pPr marL="0" indent="0" algn="l">
              <a:buNone/>
            </a:pPr>
            <a:r>
              <a:rPr lang="en-US" sz="1050" dirty="0" err="1">
                <a:solidFill>
                  <a:srgbClr val="667085"/>
                </a:solidFill>
                <a:latin typeface="BIZ UDゴシック" panose="020B0400000000000000" pitchFamily="49" charset="-128"/>
                <a:ea typeface="BIZ UDゴシック" panose="020B0400000000000000" pitchFamily="49" charset="-128"/>
                <a:cs typeface="BIZ UD Gothic" pitchFamily="34" charset="-120"/>
              </a:rPr>
              <a:t>事前登録の基本・賃上げ要件</a:t>
            </a:r>
            <a:endParaRPr lang="en-US" sz="1050" dirty="0">
              <a:latin typeface="BIZ UDゴシック" panose="020B0400000000000000" pitchFamily="49" charset="-128"/>
              <a:ea typeface="BIZ UDゴシック" panose="020B0400000000000000" pitchFamily="49" charset="-128"/>
            </a:endParaRPr>
          </a:p>
        </p:txBody>
      </p:sp>
      <p:sp>
        <p:nvSpPr>
          <p:cNvPr id="25" name="Text 5">
            <a:extLst>
              <a:ext uri="{FF2B5EF4-FFF2-40B4-BE49-F238E27FC236}">
                <a16:creationId xmlns:a16="http://schemas.microsoft.com/office/drawing/2014/main" id="{B85673F4-0DA5-9FBE-DFE7-C826DB4B97EB}"/>
              </a:ext>
            </a:extLst>
          </p:cNvPr>
          <p:cNvSpPr/>
          <p:nvPr/>
        </p:nvSpPr>
        <p:spPr>
          <a:xfrm>
            <a:off x="9144000" y="164592"/>
            <a:ext cx="530352" cy="219456"/>
          </a:xfrm>
          <a:prstGeom prst="rect">
            <a:avLst/>
          </a:prstGeom>
          <a:noFill/>
          <a:ln/>
        </p:spPr>
        <p:txBody>
          <a:bodyPr wrap="square" lIns="318" tIns="318" rIns="318" bIns="318" rtlCol="0" anchor="ctr">
            <a:normAutofit/>
          </a:bodyPr>
          <a:lstStyle/>
          <a:p>
            <a:pPr marL="0" indent="0" algn="r">
              <a:buNone/>
            </a:pPr>
            <a:r>
              <a:rPr lang="en-US" sz="1200" b="1" dirty="0">
                <a:solidFill>
                  <a:srgbClr val="667085"/>
                </a:solidFill>
                <a:latin typeface="BIZ UDゴシック" panose="020B0400000000000000" pitchFamily="49" charset="-128"/>
                <a:ea typeface="BIZ UDゴシック" panose="020B0400000000000000" pitchFamily="49" charset="-128"/>
                <a:cs typeface="BIZ UD Gothic" pitchFamily="34" charset="-120"/>
              </a:rPr>
              <a:t>1/2</a:t>
            </a:r>
            <a:endParaRPr lang="en-US" sz="1200" dirty="0">
              <a:latin typeface="BIZ UDゴシック" panose="020B0400000000000000" pitchFamily="49" charset="-128"/>
              <a:ea typeface="BIZ UDゴシック" panose="020B0400000000000000" pitchFamily="49" charset="-128"/>
            </a:endParaRPr>
          </a:p>
        </p:txBody>
      </p:sp>
      <p:grpSp>
        <p:nvGrpSpPr>
          <p:cNvPr id="206" name="グループ化 205">
            <a:extLst>
              <a:ext uri="{FF2B5EF4-FFF2-40B4-BE49-F238E27FC236}">
                <a16:creationId xmlns:a16="http://schemas.microsoft.com/office/drawing/2014/main" id="{020D7CEB-4E0A-F827-072C-13D708D4244F}"/>
              </a:ext>
            </a:extLst>
          </p:cNvPr>
          <p:cNvGrpSpPr/>
          <p:nvPr/>
        </p:nvGrpSpPr>
        <p:grpSpPr>
          <a:xfrm>
            <a:off x="384048" y="591192"/>
            <a:ext cx="9290304" cy="612247"/>
            <a:chOff x="384048" y="503342"/>
            <a:chExt cx="9290304" cy="768096"/>
          </a:xfrm>
        </p:grpSpPr>
        <p:sp>
          <p:nvSpPr>
            <p:cNvPr id="196" name="Shape 6">
              <a:extLst>
                <a:ext uri="{FF2B5EF4-FFF2-40B4-BE49-F238E27FC236}">
                  <a16:creationId xmlns:a16="http://schemas.microsoft.com/office/drawing/2014/main" id="{256C4908-EAD3-2C6D-2AE0-D7EB4D77DB5E}"/>
                </a:ext>
              </a:extLst>
            </p:cNvPr>
            <p:cNvSpPr/>
            <p:nvPr/>
          </p:nvSpPr>
          <p:spPr>
            <a:xfrm>
              <a:off x="384048" y="503342"/>
              <a:ext cx="9290304" cy="768096"/>
            </a:xfrm>
            <a:prstGeom prst="roundRect">
              <a:avLst>
                <a:gd name="adj" fmla="val 5357"/>
              </a:avLst>
            </a:prstGeom>
            <a:solidFill>
              <a:srgbClr val="FFFFFF"/>
            </a:solidFill>
            <a:ln w="10160">
              <a:solidFill>
                <a:srgbClr val="CBD5E1"/>
              </a:solidFill>
              <a:prstDash val="solid"/>
            </a:ln>
            <a:effectLst>
              <a:outerShdw blurRad="7620" dist="2540" dir="2700000" algn="bl" rotWithShape="0">
                <a:srgbClr val="000000">
                  <a:alpha val="5000"/>
                </a:srgbClr>
              </a:outerShdw>
            </a:effectLst>
          </p:spPr>
          <p:txBody>
            <a:bodyPr/>
            <a:lstStyle/>
            <a:p>
              <a:endParaRPr lang="ja-JP" altLang="en-US" sz="2400">
                <a:latin typeface="BIZ UDゴシック" panose="020B0400000000000000" pitchFamily="49" charset="-128"/>
                <a:ea typeface="BIZ UDゴシック" panose="020B0400000000000000" pitchFamily="49" charset="-128"/>
              </a:endParaRPr>
            </a:p>
          </p:txBody>
        </p:sp>
        <p:sp>
          <p:nvSpPr>
            <p:cNvPr id="200" name="Shape 7">
              <a:extLst>
                <a:ext uri="{FF2B5EF4-FFF2-40B4-BE49-F238E27FC236}">
                  <a16:creationId xmlns:a16="http://schemas.microsoft.com/office/drawing/2014/main" id="{16B355D4-C829-0C8E-13D1-451E9814D483}"/>
                </a:ext>
              </a:extLst>
            </p:cNvPr>
            <p:cNvSpPr/>
            <p:nvPr/>
          </p:nvSpPr>
          <p:spPr>
            <a:xfrm>
              <a:off x="384048" y="503342"/>
              <a:ext cx="68580" cy="768096"/>
            </a:xfrm>
            <a:prstGeom prst="rect">
              <a:avLst/>
            </a:prstGeom>
            <a:solidFill>
              <a:srgbClr val="0070A8"/>
            </a:solidFill>
            <a:ln w="12700">
              <a:solidFill>
                <a:srgbClr val="0070A8"/>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204" name="Shape 8">
              <a:extLst>
                <a:ext uri="{FF2B5EF4-FFF2-40B4-BE49-F238E27FC236}">
                  <a16:creationId xmlns:a16="http://schemas.microsoft.com/office/drawing/2014/main" id="{FACA0D5D-2192-7431-F5CD-539935CE6229}"/>
                </a:ext>
              </a:extLst>
            </p:cNvPr>
            <p:cNvSpPr/>
            <p:nvPr/>
          </p:nvSpPr>
          <p:spPr>
            <a:xfrm>
              <a:off x="521208" y="793054"/>
              <a:ext cx="420624" cy="228600"/>
            </a:xfrm>
            <a:prstGeom prst="roundRect">
              <a:avLst>
                <a:gd name="adj" fmla="val 18000"/>
              </a:avLst>
            </a:prstGeom>
            <a:solidFill>
              <a:srgbClr val="0070A8"/>
            </a:solidFill>
            <a:ln w="10160">
              <a:solidFill>
                <a:srgbClr val="0070A8"/>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208" name="Text 9">
              <a:extLst>
                <a:ext uri="{FF2B5EF4-FFF2-40B4-BE49-F238E27FC236}">
                  <a16:creationId xmlns:a16="http://schemas.microsoft.com/office/drawing/2014/main" id="{083FA7B4-FCFF-061C-55D4-FC82CA2049BA}"/>
                </a:ext>
              </a:extLst>
            </p:cNvPr>
            <p:cNvSpPr/>
            <p:nvPr/>
          </p:nvSpPr>
          <p:spPr>
            <a:xfrm>
              <a:off x="521208" y="793054"/>
              <a:ext cx="420624" cy="228600"/>
            </a:xfrm>
            <a:prstGeom prst="rect">
              <a:avLst/>
            </a:prstGeom>
            <a:noFill/>
            <a:ln/>
          </p:spPr>
          <p:txBody>
            <a:bodyPr wrap="square" lIns="0" tIns="0" rIns="0" bIns="0" rtlCol="0" anchor="ctr">
              <a:normAutofit/>
            </a:bodyPr>
            <a:lstStyle/>
            <a:p>
              <a:pPr marL="0" indent="0" algn="ctr">
                <a:buNone/>
              </a:pPr>
              <a:r>
                <a:rPr lang="en-US"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Q1</a:t>
              </a:r>
              <a:endParaRPr lang="en-US" sz="1000" dirty="0">
                <a:latin typeface="BIZ UDゴシック" panose="020B0400000000000000" pitchFamily="49" charset="-128"/>
                <a:ea typeface="BIZ UDゴシック" panose="020B0400000000000000" pitchFamily="49" charset="-128"/>
              </a:endParaRPr>
            </a:p>
          </p:txBody>
        </p:sp>
        <p:sp>
          <p:nvSpPr>
            <p:cNvPr id="212" name="Shape 10">
              <a:extLst>
                <a:ext uri="{FF2B5EF4-FFF2-40B4-BE49-F238E27FC236}">
                  <a16:creationId xmlns:a16="http://schemas.microsoft.com/office/drawing/2014/main" id="{15B82AC7-B08F-B1CA-3E73-46A7AF9F0B98}"/>
                </a:ext>
              </a:extLst>
            </p:cNvPr>
            <p:cNvSpPr/>
            <p:nvPr/>
          </p:nvSpPr>
          <p:spPr>
            <a:xfrm>
              <a:off x="996696" y="793054"/>
              <a:ext cx="749808" cy="228600"/>
            </a:xfrm>
            <a:prstGeom prst="roundRect">
              <a:avLst>
                <a:gd name="adj" fmla="val 18000"/>
              </a:avLst>
            </a:prstGeom>
            <a:solidFill>
              <a:srgbClr val="EDF6FB"/>
            </a:solidFill>
            <a:ln w="10160">
              <a:solidFill>
                <a:srgbClr val="EDF6FB"/>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216" name="Text 11">
              <a:extLst>
                <a:ext uri="{FF2B5EF4-FFF2-40B4-BE49-F238E27FC236}">
                  <a16:creationId xmlns:a16="http://schemas.microsoft.com/office/drawing/2014/main" id="{1AB51121-EF4A-C79A-D6CA-DE8C4F8132FD}"/>
                </a:ext>
              </a:extLst>
            </p:cNvPr>
            <p:cNvSpPr/>
            <p:nvPr/>
          </p:nvSpPr>
          <p:spPr>
            <a:xfrm>
              <a:off x="996696" y="793054"/>
              <a:ext cx="749808" cy="228600"/>
            </a:xfrm>
            <a:prstGeom prst="rect">
              <a:avLst/>
            </a:prstGeom>
            <a:noFill/>
            <a:ln/>
          </p:spPr>
          <p:txBody>
            <a:bodyPr wrap="square" lIns="0" tIns="0" rIns="0" bIns="0" rtlCol="0" anchor="ctr">
              <a:normAutofit/>
            </a:bodyPr>
            <a:lstStyle/>
            <a:p>
              <a:pPr marL="0" indent="0" algn="ctr">
                <a:buNone/>
              </a:pPr>
              <a:r>
                <a:rPr lang="en-US" sz="1000" b="1" dirty="0">
                  <a:solidFill>
                    <a:srgbClr val="0070A8"/>
                  </a:solidFill>
                  <a:latin typeface="BIZ UDゴシック" panose="020B0400000000000000" pitchFamily="49" charset="-128"/>
                  <a:ea typeface="BIZ UDゴシック" panose="020B0400000000000000" pitchFamily="49" charset="-128"/>
                  <a:cs typeface="BIZ UD Gothic" pitchFamily="34" charset="-120"/>
                </a:rPr>
                <a:t>基本</a:t>
              </a:r>
              <a:endParaRPr lang="en-US" sz="1000" dirty="0">
                <a:latin typeface="BIZ UDゴシック" panose="020B0400000000000000" pitchFamily="49" charset="-128"/>
                <a:ea typeface="BIZ UDゴシック" panose="020B0400000000000000" pitchFamily="49" charset="-128"/>
              </a:endParaRPr>
            </a:p>
          </p:txBody>
        </p:sp>
        <p:sp>
          <p:nvSpPr>
            <p:cNvPr id="220" name="Text 12">
              <a:extLst>
                <a:ext uri="{FF2B5EF4-FFF2-40B4-BE49-F238E27FC236}">
                  <a16:creationId xmlns:a16="http://schemas.microsoft.com/office/drawing/2014/main" id="{59F2D061-F261-F9A6-9EE7-8D65FB33AB6A}"/>
                </a:ext>
              </a:extLst>
            </p:cNvPr>
            <p:cNvSpPr/>
            <p:nvPr/>
          </p:nvSpPr>
          <p:spPr>
            <a:xfrm>
              <a:off x="1847088" y="576494"/>
              <a:ext cx="2880360" cy="621792"/>
            </a:xfrm>
            <a:prstGeom prst="rect">
              <a:avLst/>
            </a:prstGeom>
            <a:noFill/>
            <a:ln/>
          </p:spPr>
          <p:txBody>
            <a:bodyPr wrap="square" lIns="356" tIns="356" rIns="356" bIns="356" rtlCol="0" anchor="ctr">
              <a:normAutofit/>
            </a:bodyPr>
            <a:lstStyle/>
            <a:p>
              <a:pPr marL="0" indent="0" algn="l">
                <a:buNone/>
              </a:pPr>
              <a:r>
                <a:rPr lang="en-US" sz="1000" b="1" dirty="0">
                  <a:solidFill>
                    <a:srgbClr val="0070A8"/>
                  </a:solidFill>
                  <a:latin typeface="BIZ UDゴシック" panose="020B0400000000000000" pitchFamily="49" charset="-128"/>
                  <a:ea typeface="BIZ UDゴシック" panose="020B0400000000000000" pitchFamily="49" charset="-128"/>
                  <a:cs typeface="BIZ UD Gothic" pitchFamily="34" charset="-120"/>
                </a:rPr>
                <a:t>事前登録と交付申請の違いは何ですか。</a:t>
              </a:r>
              <a:endParaRPr lang="en-US" sz="1000" dirty="0">
                <a:latin typeface="BIZ UDゴシック" panose="020B0400000000000000" pitchFamily="49" charset="-128"/>
                <a:ea typeface="BIZ UDゴシック" panose="020B0400000000000000" pitchFamily="49" charset="-128"/>
              </a:endParaRPr>
            </a:p>
          </p:txBody>
        </p:sp>
        <p:sp>
          <p:nvSpPr>
            <p:cNvPr id="224" name="Shape 13">
              <a:extLst>
                <a:ext uri="{FF2B5EF4-FFF2-40B4-BE49-F238E27FC236}">
                  <a16:creationId xmlns:a16="http://schemas.microsoft.com/office/drawing/2014/main" id="{854B9EF0-FCF9-4395-9E1F-54CF8B9C3AF4}"/>
                </a:ext>
              </a:extLst>
            </p:cNvPr>
            <p:cNvSpPr/>
            <p:nvPr/>
          </p:nvSpPr>
          <p:spPr>
            <a:xfrm>
              <a:off x="4837176" y="603926"/>
              <a:ext cx="1" cy="566928"/>
            </a:xfrm>
            <a:prstGeom prst="line">
              <a:avLst/>
            </a:prstGeom>
            <a:noFill/>
            <a:ln w="10160">
              <a:solidFill>
                <a:srgbClr val="D7DEE8"/>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grpSp>
          <p:nvGrpSpPr>
            <p:cNvPr id="367" name="グループ化 366">
              <a:extLst>
                <a:ext uri="{FF2B5EF4-FFF2-40B4-BE49-F238E27FC236}">
                  <a16:creationId xmlns:a16="http://schemas.microsoft.com/office/drawing/2014/main" id="{06CAC9FA-70EF-F5F9-D68E-1DC65A78D010}"/>
                </a:ext>
              </a:extLst>
            </p:cNvPr>
            <p:cNvGrpSpPr/>
            <p:nvPr/>
          </p:nvGrpSpPr>
          <p:grpSpPr>
            <a:xfrm>
              <a:off x="4947355" y="795704"/>
              <a:ext cx="256032" cy="201168"/>
              <a:chOff x="4947355" y="1097034"/>
              <a:chExt cx="256032" cy="201168"/>
            </a:xfrm>
          </p:grpSpPr>
          <p:sp>
            <p:nvSpPr>
              <p:cNvPr id="228" name="Shape 14">
                <a:extLst>
                  <a:ext uri="{FF2B5EF4-FFF2-40B4-BE49-F238E27FC236}">
                    <a16:creationId xmlns:a16="http://schemas.microsoft.com/office/drawing/2014/main" id="{FB9E3D77-6EEB-BAFA-53A5-8575579B50DB}"/>
                  </a:ext>
                </a:extLst>
              </p:cNvPr>
              <p:cNvSpPr/>
              <p:nvPr/>
            </p:nvSpPr>
            <p:spPr>
              <a:xfrm>
                <a:off x="4947355" y="1097034"/>
                <a:ext cx="256032" cy="201168"/>
              </a:xfrm>
              <a:prstGeom prst="roundRect">
                <a:avLst>
                  <a:gd name="adj" fmla="val 20455"/>
                </a:avLst>
              </a:prstGeom>
              <a:solidFill>
                <a:srgbClr val="F3F5F7"/>
              </a:solidFill>
              <a:ln w="10160">
                <a:solidFill>
                  <a:srgbClr val="F3F5F7"/>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232" name="Text 15">
                <a:extLst>
                  <a:ext uri="{FF2B5EF4-FFF2-40B4-BE49-F238E27FC236}">
                    <a16:creationId xmlns:a16="http://schemas.microsoft.com/office/drawing/2014/main" id="{451F52A1-5988-4D6E-9048-881800EEAE26}"/>
                  </a:ext>
                </a:extLst>
              </p:cNvPr>
              <p:cNvSpPr/>
              <p:nvPr/>
            </p:nvSpPr>
            <p:spPr>
              <a:xfrm>
                <a:off x="4947355" y="1097034"/>
                <a:ext cx="256032" cy="201168"/>
              </a:xfrm>
              <a:prstGeom prst="rect">
                <a:avLst/>
              </a:prstGeom>
              <a:noFill/>
              <a:ln/>
            </p:spPr>
            <p:txBody>
              <a:bodyPr wrap="square" lIns="0" tIns="0" rIns="0" bIns="0" rtlCol="0" anchor="ctr">
                <a:normAutofit fontScale="92500" lnSpcReduction="10000"/>
              </a:bodyPr>
              <a:lstStyle/>
              <a:p>
                <a:pPr marL="0" indent="0" algn="ctr">
                  <a:buNone/>
                </a:pPr>
                <a:r>
                  <a:rPr lang="en-US" sz="1200" b="1" dirty="0">
                    <a:solidFill>
                      <a:srgbClr val="0B2B62"/>
                    </a:solidFill>
                    <a:latin typeface="BIZ UDゴシック" panose="020B0400000000000000" pitchFamily="49" charset="-128"/>
                    <a:ea typeface="BIZ UDゴシック" panose="020B0400000000000000" pitchFamily="49" charset="-128"/>
                    <a:cs typeface="BIZ UD Gothic" pitchFamily="34" charset="-120"/>
                  </a:rPr>
                  <a:t>A</a:t>
                </a:r>
                <a:endParaRPr lang="en-US" sz="1200" dirty="0">
                  <a:latin typeface="BIZ UDゴシック" panose="020B0400000000000000" pitchFamily="49" charset="-128"/>
                  <a:ea typeface="BIZ UDゴシック" panose="020B0400000000000000" pitchFamily="49" charset="-128"/>
                </a:endParaRPr>
              </a:p>
            </p:txBody>
          </p:sp>
        </p:grpSp>
        <p:sp>
          <p:nvSpPr>
            <p:cNvPr id="234" name="Text 16">
              <a:extLst>
                <a:ext uri="{FF2B5EF4-FFF2-40B4-BE49-F238E27FC236}">
                  <a16:creationId xmlns:a16="http://schemas.microsoft.com/office/drawing/2014/main" id="{A9C522C3-1F47-8D8D-5DA8-E828F8875F5A}"/>
                </a:ext>
              </a:extLst>
            </p:cNvPr>
            <p:cNvSpPr/>
            <p:nvPr/>
          </p:nvSpPr>
          <p:spPr>
            <a:xfrm>
              <a:off x="5303520" y="567350"/>
              <a:ext cx="4178808" cy="640080"/>
            </a:xfrm>
            <a:prstGeom prst="rect">
              <a:avLst/>
            </a:prstGeom>
            <a:noFill/>
            <a:ln/>
          </p:spPr>
          <p:txBody>
            <a:bodyPr wrap="square" lIns="356" tIns="356" rIns="356" bIns="356" rtlCol="0" anchor="ctr">
              <a:normAutofit/>
            </a:bodyPr>
            <a:lstStyle/>
            <a:p>
              <a:pPr marL="0" indent="0" algn="l">
                <a:buNone/>
              </a:pPr>
              <a:r>
                <a:rPr lang="en-US" sz="1000" dirty="0" err="1">
                  <a:solidFill>
                    <a:srgbClr val="202936"/>
                  </a:solidFill>
                  <a:latin typeface="BIZ UDゴシック" panose="020B0400000000000000" pitchFamily="49" charset="-128"/>
                  <a:ea typeface="BIZ UDゴシック" panose="020B0400000000000000" pitchFamily="49" charset="-128"/>
                  <a:cs typeface="BIZ UD Gothic" pitchFamily="34" charset="-120"/>
                </a:rPr>
                <a:t>事前登録は、事業場内最低賃金の引上げ前に、府の賃上げ要件を満たす計画を提出いただくものです。交付申請は</a:t>
              </a:r>
              <a:r>
                <a:rPr 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a:t>
              </a:r>
              <a:r>
                <a:rPr lang="ja-JP" alt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大阪労働局長から</a:t>
              </a:r>
              <a:r>
                <a:rPr 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a:t>
              </a:r>
              <a:r>
                <a:rPr lang="en-US" sz="1000" dirty="0" err="1">
                  <a:solidFill>
                    <a:srgbClr val="202936"/>
                  </a:solidFill>
                  <a:latin typeface="BIZ UDゴシック" panose="020B0400000000000000" pitchFamily="49" charset="-128"/>
                  <a:ea typeface="BIZ UDゴシック" panose="020B0400000000000000" pitchFamily="49" charset="-128"/>
                  <a:cs typeface="BIZ UD Gothic" pitchFamily="34" charset="-120"/>
                </a:rPr>
                <a:t>交付額確定及び支給決定通知」を受けた後に行います</a:t>
              </a:r>
              <a:r>
                <a:rPr 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a:t>
              </a:r>
              <a:endParaRPr lang="en-US" sz="1000" dirty="0">
                <a:latin typeface="BIZ UDゴシック" panose="020B0400000000000000" pitchFamily="49" charset="-128"/>
                <a:ea typeface="BIZ UDゴシック" panose="020B0400000000000000" pitchFamily="49" charset="-128"/>
              </a:endParaRPr>
            </a:p>
          </p:txBody>
        </p:sp>
      </p:grpSp>
      <p:grpSp>
        <p:nvGrpSpPr>
          <p:cNvPr id="207" name="グループ化 206">
            <a:extLst>
              <a:ext uri="{FF2B5EF4-FFF2-40B4-BE49-F238E27FC236}">
                <a16:creationId xmlns:a16="http://schemas.microsoft.com/office/drawing/2014/main" id="{9FB680AF-6EB2-4193-EE3D-4AAB791DFE98}"/>
              </a:ext>
            </a:extLst>
          </p:cNvPr>
          <p:cNvGrpSpPr/>
          <p:nvPr/>
        </p:nvGrpSpPr>
        <p:grpSpPr>
          <a:xfrm>
            <a:off x="384048" y="1254914"/>
            <a:ext cx="9290304" cy="607336"/>
            <a:chOff x="384048" y="1327382"/>
            <a:chExt cx="9290304" cy="768096"/>
          </a:xfrm>
        </p:grpSpPr>
        <p:sp>
          <p:nvSpPr>
            <p:cNvPr id="258" name="Shape 28">
              <a:extLst>
                <a:ext uri="{FF2B5EF4-FFF2-40B4-BE49-F238E27FC236}">
                  <a16:creationId xmlns:a16="http://schemas.microsoft.com/office/drawing/2014/main" id="{F721E548-E31F-887D-9E59-E75085315869}"/>
                </a:ext>
              </a:extLst>
            </p:cNvPr>
            <p:cNvSpPr/>
            <p:nvPr/>
          </p:nvSpPr>
          <p:spPr>
            <a:xfrm>
              <a:off x="384048" y="1327382"/>
              <a:ext cx="9290304" cy="768096"/>
            </a:xfrm>
            <a:prstGeom prst="roundRect">
              <a:avLst>
                <a:gd name="adj" fmla="val 5357"/>
              </a:avLst>
            </a:prstGeom>
            <a:solidFill>
              <a:srgbClr val="FFFFFF"/>
            </a:solidFill>
            <a:ln w="10160">
              <a:solidFill>
                <a:srgbClr val="CBD5E1"/>
              </a:solidFill>
              <a:prstDash val="solid"/>
            </a:ln>
            <a:effectLst/>
          </p:spPr>
          <p:txBody>
            <a:bodyPr/>
            <a:lstStyle/>
            <a:p>
              <a:endParaRPr lang="ja-JP" altLang="en-US" sz="2400">
                <a:latin typeface="BIZ UDゴシック" panose="020B0400000000000000" pitchFamily="49" charset="-128"/>
                <a:ea typeface="BIZ UDゴシック" panose="020B0400000000000000" pitchFamily="49" charset="-128"/>
              </a:endParaRPr>
            </a:p>
          </p:txBody>
        </p:sp>
        <p:sp>
          <p:nvSpPr>
            <p:cNvPr id="260" name="Shape 29">
              <a:extLst>
                <a:ext uri="{FF2B5EF4-FFF2-40B4-BE49-F238E27FC236}">
                  <a16:creationId xmlns:a16="http://schemas.microsoft.com/office/drawing/2014/main" id="{CDA92695-1FFB-61E1-7866-C10D7DF32293}"/>
                </a:ext>
              </a:extLst>
            </p:cNvPr>
            <p:cNvSpPr/>
            <p:nvPr/>
          </p:nvSpPr>
          <p:spPr>
            <a:xfrm>
              <a:off x="384048" y="1327382"/>
              <a:ext cx="68580" cy="768096"/>
            </a:xfrm>
            <a:prstGeom prst="rect">
              <a:avLst/>
            </a:prstGeom>
            <a:solidFill>
              <a:srgbClr val="0070A8"/>
            </a:solidFill>
            <a:ln w="12700">
              <a:solidFill>
                <a:srgbClr val="0070A8"/>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262" name="Shape 30">
              <a:extLst>
                <a:ext uri="{FF2B5EF4-FFF2-40B4-BE49-F238E27FC236}">
                  <a16:creationId xmlns:a16="http://schemas.microsoft.com/office/drawing/2014/main" id="{C0BD4151-E953-2C5C-0CFE-24E5528849F8}"/>
                </a:ext>
              </a:extLst>
            </p:cNvPr>
            <p:cNvSpPr/>
            <p:nvPr/>
          </p:nvSpPr>
          <p:spPr>
            <a:xfrm>
              <a:off x="521208" y="1572945"/>
              <a:ext cx="420624" cy="228600"/>
            </a:xfrm>
            <a:prstGeom prst="roundRect">
              <a:avLst>
                <a:gd name="adj" fmla="val 18000"/>
              </a:avLst>
            </a:prstGeom>
            <a:solidFill>
              <a:srgbClr val="0070A8"/>
            </a:solidFill>
            <a:ln w="10160">
              <a:solidFill>
                <a:srgbClr val="0070A8"/>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264" name="Text 31">
              <a:extLst>
                <a:ext uri="{FF2B5EF4-FFF2-40B4-BE49-F238E27FC236}">
                  <a16:creationId xmlns:a16="http://schemas.microsoft.com/office/drawing/2014/main" id="{DAC0311F-BEDE-14A0-B94A-281AD15C0D2D}"/>
                </a:ext>
              </a:extLst>
            </p:cNvPr>
            <p:cNvSpPr/>
            <p:nvPr/>
          </p:nvSpPr>
          <p:spPr>
            <a:xfrm>
              <a:off x="521208" y="1572945"/>
              <a:ext cx="420624" cy="228600"/>
            </a:xfrm>
            <a:prstGeom prst="rect">
              <a:avLst/>
            </a:prstGeom>
            <a:noFill/>
            <a:ln/>
          </p:spPr>
          <p:txBody>
            <a:bodyPr wrap="square" lIns="0" tIns="0" rIns="0" bIns="0" rtlCol="0" anchor="ctr">
              <a:normAutofit/>
            </a:bodyPr>
            <a:lstStyle/>
            <a:p>
              <a:pPr marL="0" indent="0" algn="ctr">
                <a:buNone/>
              </a:pPr>
              <a:r>
                <a:rPr lang="en-US"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Q</a:t>
              </a:r>
              <a:r>
                <a:rPr lang="en-US" altLang="ja-JP"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2</a:t>
              </a:r>
              <a:endParaRPr lang="en-US" sz="1000" dirty="0">
                <a:latin typeface="BIZ UDゴシック" panose="020B0400000000000000" pitchFamily="49" charset="-128"/>
                <a:ea typeface="BIZ UDゴシック" panose="020B0400000000000000" pitchFamily="49" charset="-128"/>
              </a:endParaRPr>
            </a:p>
          </p:txBody>
        </p:sp>
        <p:sp>
          <p:nvSpPr>
            <p:cNvPr id="266" name="Shape 32">
              <a:extLst>
                <a:ext uri="{FF2B5EF4-FFF2-40B4-BE49-F238E27FC236}">
                  <a16:creationId xmlns:a16="http://schemas.microsoft.com/office/drawing/2014/main" id="{9738CE8F-94B8-20BE-CEFF-C2A80A6A613F}"/>
                </a:ext>
              </a:extLst>
            </p:cNvPr>
            <p:cNvSpPr/>
            <p:nvPr/>
          </p:nvSpPr>
          <p:spPr>
            <a:xfrm>
              <a:off x="996696" y="1572945"/>
              <a:ext cx="749808" cy="228600"/>
            </a:xfrm>
            <a:prstGeom prst="roundRect">
              <a:avLst>
                <a:gd name="adj" fmla="val 18000"/>
              </a:avLst>
            </a:prstGeom>
            <a:solidFill>
              <a:srgbClr val="EDF6FB"/>
            </a:solidFill>
            <a:ln w="10160">
              <a:solidFill>
                <a:srgbClr val="EDF6FB"/>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268" name="Text 33">
              <a:extLst>
                <a:ext uri="{FF2B5EF4-FFF2-40B4-BE49-F238E27FC236}">
                  <a16:creationId xmlns:a16="http://schemas.microsoft.com/office/drawing/2014/main" id="{C4D938EB-7F5D-DDCE-4079-008C0621B931}"/>
                </a:ext>
              </a:extLst>
            </p:cNvPr>
            <p:cNvSpPr/>
            <p:nvPr/>
          </p:nvSpPr>
          <p:spPr>
            <a:xfrm>
              <a:off x="996696" y="1572945"/>
              <a:ext cx="749808" cy="228600"/>
            </a:xfrm>
            <a:prstGeom prst="rect">
              <a:avLst/>
            </a:prstGeom>
            <a:noFill/>
            <a:ln/>
          </p:spPr>
          <p:txBody>
            <a:bodyPr wrap="square" lIns="0" tIns="0" rIns="0" bIns="0" rtlCol="0" anchor="ctr">
              <a:normAutofit/>
            </a:bodyPr>
            <a:lstStyle/>
            <a:p>
              <a:pPr marL="0" indent="0" algn="ctr">
                <a:buNone/>
              </a:pPr>
              <a:r>
                <a:rPr lang="en-US" sz="1000" b="1" dirty="0">
                  <a:solidFill>
                    <a:srgbClr val="0070A8"/>
                  </a:solidFill>
                  <a:latin typeface="BIZ UDゴシック" panose="020B0400000000000000" pitchFamily="49" charset="-128"/>
                  <a:ea typeface="BIZ UDゴシック" panose="020B0400000000000000" pitchFamily="49" charset="-128"/>
                  <a:cs typeface="BIZ UD Gothic" pitchFamily="34" charset="-120"/>
                </a:rPr>
                <a:t>基本</a:t>
              </a:r>
              <a:endParaRPr lang="en-US" sz="1000" dirty="0">
                <a:latin typeface="BIZ UDゴシック" panose="020B0400000000000000" pitchFamily="49" charset="-128"/>
                <a:ea typeface="BIZ UDゴシック" panose="020B0400000000000000" pitchFamily="49" charset="-128"/>
              </a:endParaRPr>
            </a:p>
          </p:txBody>
        </p:sp>
        <p:sp>
          <p:nvSpPr>
            <p:cNvPr id="270" name="Text 34">
              <a:extLst>
                <a:ext uri="{FF2B5EF4-FFF2-40B4-BE49-F238E27FC236}">
                  <a16:creationId xmlns:a16="http://schemas.microsoft.com/office/drawing/2014/main" id="{77A11800-8868-3B3B-C6F8-A16497DFA02B}"/>
                </a:ext>
              </a:extLst>
            </p:cNvPr>
            <p:cNvSpPr/>
            <p:nvPr/>
          </p:nvSpPr>
          <p:spPr>
            <a:xfrm>
              <a:off x="1847088" y="1400534"/>
              <a:ext cx="2880360" cy="621792"/>
            </a:xfrm>
            <a:prstGeom prst="rect">
              <a:avLst/>
            </a:prstGeom>
            <a:noFill/>
            <a:ln/>
          </p:spPr>
          <p:txBody>
            <a:bodyPr wrap="square" lIns="356" tIns="356" rIns="356" bIns="356" rtlCol="0" anchor="ctr">
              <a:normAutofit/>
            </a:bodyPr>
            <a:lstStyle/>
            <a:p>
              <a:pPr marL="0" indent="0" algn="l">
                <a:buNone/>
              </a:pPr>
              <a:r>
                <a:rPr lang="en-US" sz="1000" b="1" dirty="0">
                  <a:solidFill>
                    <a:srgbClr val="0070A8"/>
                  </a:solidFill>
                  <a:latin typeface="BIZ UDゴシック" panose="020B0400000000000000" pitchFamily="49" charset="-128"/>
                  <a:ea typeface="BIZ UDゴシック" panose="020B0400000000000000" pitchFamily="49" charset="-128"/>
                  <a:cs typeface="BIZ UD Gothic" pitchFamily="34" charset="-120"/>
                </a:rPr>
                <a:t>事前登録は、いつすればよいですか。</a:t>
              </a:r>
              <a:endParaRPr lang="en-US" sz="1000" dirty="0">
                <a:latin typeface="BIZ UDゴシック" panose="020B0400000000000000" pitchFamily="49" charset="-128"/>
                <a:ea typeface="BIZ UDゴシック" panose="020B0400000000000000" pitchFamily="49" charset="-128"/>
              </a:endParaRPr>
            </a:p>
          </p:txBody>
        </p:sp>
        <p:sp>
          <p:nvSpPr>
            <p:cNvPr id="272" name="Shape 35">
              <a:extLst>
                <a:ext uri="{FF2B5EF4-FFF2-40B4-BE49-F238E27FC236}">
                  <a16:creationId xmlns:a16="http://schemas.microsoft.com/office/drawing/2014/main" id="{E1DDB32E-970F-5490-EFD8-6E2F14E106EB}"/>
                </a:ext>
              </a:extLst>
            </p:cNvPr>
            <p:cNvSpPr/>
            <p:nvPr/>
          </p:nvSpPr>
          <p:spPr>
            <a:xfrm>
              <a:off x="4837176" y="1427966"/>
              <a:ext cx="1" cy="566928"/>
            </a:xfrm>
            <a:prstGeom prst="line">
              <a:avLst/>
            </a:prstGeom>
            <a:noFill/>
            <a:ln w="10160">
              <a:solidFill>
                <a:srgbClr val="D7DEE8"/>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grpSp>
          <p:nvGrpSpPr>
            <p:cNvPr id="370" name="グループ化 369">
              <a:extLst>
                <a:ext uri="{FF2B5EF4-FFF2-40B4-BE49-F238E27FC236}">
                  <a16:creationId xmlns:a16="http://schemas.microsoft.com/office/drawing/2014/main" id="{8C342825-2CFA-CB6B-6C96-7CC4CAFCBB17}"/>
                </a:ext>
              </a:extLst>
            </p:cNvPr>
            <p:cNvGrpSpPr/>
            <p:nvPr/>
          </p:nvGrpSpPr>
          <p:grpSpPr>
            <a:xfrm>
              <a:off x="4942332" y="1592558"/>
              <a:ext cx="256032" cy="201168"/>
              <a:chOff x="4947355" y="2742954"/>
              <a:chExt cx="256032" cy="201168"/>
            </a:xfrm>
          </p:grpSpPr>
          <p:sp>
            <p:nvSpPr>
              <p:cNvPr id="274" name="Shape 36">
                <a:extLst>
                  <a:ext uri="{FF2B5EF4-FFF2-40B4-BE49-F238E27FC236}">
                    <a16:creationId xmlns:a16="http://schemas.microsoft.com/office/drawing/2014/main" id="{CB1CA8B3-A4DE-8C91-F2BC-123D16EA175B}"/>
                  </a:ext>
                </a:extLst>
              </p:cNvPr>
              <p:cNvSpPr/>
              <p:nvPr/>
            </p:nvSpPr>
            <p:spPr>
              <a:xfrm>
                <a:off x="4947355" y="2742954"/>
                <a:ext cx="256032" cy="201168"/>
              </a:xfrm>
              <a:prstGeom prst="roundRect">
                <a:avLst>
                  <a:gd name="adj" fmla="val 20455"/>
                </a:avLst>
              </a:prstGeom>
              <a:solidFill>
                <a:srgbClr val="F3F5F7"/>
              </a:solidFill>
              <a:ln w="10160">
                <a:solidFill>
                  <a:srgbClr val="F3F5F7"/>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276" name="Text 37">
                <a:extLst>
                  <a:ext uri="{FF2B5EF4-FFF2-40B4-BE49-F238E27FC236}">
                    <a16:creationId xmlns:a16="http://schemas.microsoft.com/office/drawing/2014/main" id="{E8C8A30A-463F-D5F6-280C-A80FDD9ABB32}"/>
                  </a:ext>
                </a:extLst>
              </p:cNvPr>
              <p:cNvSpPr/>
              <p:nvPr/>
            </p:nvSpPr>
            <p:spPr>
              <a:xfrm>
                <a:off x="4947355" y="2742954"/>
                <a:ext cx="256032" cy="201168"/>
              </a:xfrm>
              <a:prstGeom prst="rect">
                <a:avLst/>
              </a:prstGeom>
              <a:noFill/>
              <a:ln/>
            </p:spPr>
            <p:txBody>
              <a:bodyPr wrap="square" lIns="0" tIns="0" rIns="0" bIns="0" rtlCol="0" anchor="ctr">
                <a:normAutofit fontScale="92500" lnSpcReduction="10000"/>
              </a:bodyPr>
              <a:lstStyle/>
              <a:p>
                <a:pPr marL="0" indent="0" algn="ctr">
                  <a:buNone/>
                </a:pPr>
                <a:r>
                  <a:rPr lang="en-US" sz="1200" b="1" dirty="0">
                    <a:solidFill>
                      <a:srgbClr val="0B2B62"/>
                    </a:solidFill>
                    <a:latin typeface="BIZ UDゴシック" panose="020B0400000000000000" pitchFamily="49" charset="-128"/>
                    <a:ea typeface="BIZ UDゴシック" panose="020B0400000000000000" pitchFamily="49" charset="-128"/>
                    <a:cs typeface="BIZ UD Gothic" pitchFamily="34" charset="-120"/>
                  </a:rPr>
                  <a:t>A</a:t>
                </a:r>
                <a:endParaRPr lang="en-US" sz="1200" dirty="0">
                  <a:latin typeface="BIZ UDゴシック" panose="020B0400000000000000" pitchFamily="49" charset="-128"/>
                  <a:ea typeface="BIZ UDゴシック" panose="020B0400000000000000" pitchFamily="49" charset="-128"/>
                </a:endParaRPr>
              </a:p>
            </p:txBody>
          </p:sp>
        </p:grpSp>
        <p:sp>
          <p:nvSpPr>
            <p:cNvPr id="278" name="Text 38">
              <a:extLst>
                <a:ext uri="{FF2B5EF4-FFF2-40B4-BE49-F238E27FC236}">
                  <a16:creationId xmlns:a16="http://schemas.microsoft.com/office/drawing/2014/main" id="{FCADE40C-FE02-A9F9-921A-856809B6FCCB}"/>
                </a:ext>
              </a:extLst>
            </p:cNvPr>
            <p:cNvSpPr/>
            <p:nvPr/>
          </p:nvSpPr>
          <p:spPr>
            <a:xfrm>
              <a:off x="5303520" y="1391390"/>
              <a:ext cx="4178808" cy="640080"/>
            </a:xfrm>
            <a:prstGeom prst="rect">
              <a:avLst/>
            </a:prstGeom>
            <a:noFill/>
            <a:ln/>
          </p:spPr>
          <p:txBody>
            <a:bodyPr wrap="square" lIns="356" tIns="356" rIns="356" bIns="356" rtlCol="0" anchor="ctr">
              <a:normAutofit/>
            </a:bodyPr>
            <a:lstStyle/>
            <a:p>
              <a:pPr marL="0" indent="0" algn="l">
                <a:buNone/>
              </a:pPr>
              <a:r>
                <a:rPr 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令和8年9月1日から9月30日までのうち、国の「業務改善助成金」の申請日以降で、事業場内最低賃金の引上げを行う日</a:t>
              </a:r>
              <a:r>
                <a:rPr lang="ja-JP" alt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の前日</a:t>
              </a:r>
              <a:r>
                <a:rPr lang="en-US" sz="1000" dirty="0" err="1">
                  <a:solidFill>
                    <a:srgbClr val="202936"/>
                  </a:solidFill>
                  <a:latin typeface="BIZ UDゴシック" panose="020B0400000000000000" pitchFamily="49" charset="-128"/>
                  <a:ea typeface="BIZ UDゴシック" panose="020B0400000000000000" pitchFamily="49" charset="-128"/>
                  <a:cs typeface="BIZ UD Gothic" pitchFamily="34" charset="-120"/>
                </a:rPr>
                <a:t>までに事前登録してください</a:t>
              </a:r>
              <a:r>
                <a:rPr 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a:t>
              </a:r>
              <a:endParaRPr lang="en-US" sz="1000" dirty="0">
                <a:latin typeface="BIZ UDゴシック" panose="020B0400000000000000" pitchFamily="49" charset="-128"/>
                <a:ea typeface="BIZ UDゴシック" panose="020B0400000000000000" pitchFamily="49" charset="-128"/>
              </a:endParaRPr>
            </a:p>
          </p:txBody>
        </p:sp>
      </p:grpSp>
      <p:grpSp>
        <p:nvGrpSpPr>
          <p:cNvPr id="209" name="グループ化 208">
            <a:extLst>
              <a:ext uri="{FF2B5EF4-FFF2-40B4-BE49-F238E27FC236}">
                <a16:creationId xmlns:a16="http://schemas.microsoft.com/office/drawing/2014/main" id="{A83441BA-2666-083C-FD9F-21ABD5FC11D6}"/>
              </a:ext>
            </a:extLst>
          </p:cNvPr>
          <p:cNvGrpSpPr/>
          <p:nvPr/>
        </p:nvGrpSpPr>
        <p:grpSpPr>
          <a:xfrm>
            <a:off x="381234" y="1924399"/>
            <a:ext cx="9290304" cy="445471"/>
            <a:chOff x="384048" y="2150342"/>
            <a:chExt cx="9290304" cy="768096"/>
          </a:xfrm>
        </p:grpSpPr>
        <p:sp>
          <p:nvSpPr>
            <p:cNvPr id="280" name="Shape 39">
              <a:extLst>
                <a:ext uri="{FF2B5EF4-FFF2-40B4-BE49-F238E27FC236}">
                  <a16:creationId xmlns:a16="http://schemas.microsoft.com/office/drawing/2014/main" id="{E7445A5E-20A5-D7BF-F77A-355F2025B6F4}"/>
                </a:ext>
              </a:extLst>
            </p:cNvPr>
            <p:cNvSpPr/>
            <p:nvPr/>
          </p:nvSpPr>
          <p:spPr>
            <a:xfrm>
              <a:off x="384048" y="2150342"/>
              <a:ext cx="9290304" cy="768096"/>
            </a:xfrm>
            <a:prstGeom prst="roundRect">
              <a:avLst>
                <a:gd name="adj" fmla="val 5357"/>
              </a:avLst>
            </a:prstGeom>
            <a:solidFill>
              <a:srgbClr val="FFFFFF"/>
            </a:solidFill>
            <a:ln w="10160">
              <a:solidFill>
                <a:srgbClr val="CBD5E1"/>
              </a:solidFill>
              <a:prstDash val="solid"/>
            </a:ln>
            <a:effectLst/>
          </p:spPr>
          <p:txBody>
            <a:bodyPr/>
            <a:lstStyle/>
            <a:p>
              <a:endParaRPr lang="ja-JP" altLang="en-US" sz="2400">
                <a:latin typeface="BIZ UDゴシック" panose="020B0400000000000000" pitchFamily="49" charset="-128"/>
                <a:ea typeface="BIZ UDゴシック" panose="020B0400000000000000" pitchFamily="49" charset="-128"/>
              </a:endParaRPr>
            </a:p>
          </p:txBody>
        </p:sp>
        <p:sp>
          <p:nvSpPr>
            <p:cNvPr id="282" name="Shape 40">
              <a:extLst>
                <a:ext uri="{FF2B5EF4-FFF2-40B4-BE49-F238E27FC236}">
                  <a16:creationId xmlns:a16="http://schemas.microsoft.com/office/drawing/2014/main" id="{3D9B424C-4B4D-FBAA-4EF5-1B95FA111F92}"/>
                </a:ext>
              </a:extLst>
            </p:cNvPr>
            <p:cNvSpPr/>
            <p:nvPr/>
          </p:nvSpPr>
          <p:spPr>
            <a:xfrm>
              <a:off x="384048" y="2150342"/>
              <a:ext cx="68580" cy="768096"/>
            </a:xfrm>
            <a:prstGeom prst="rect">
              <a:avLst/>
            </a:prstGeom>
            <a:solidFill>
              <a:srgbClr val="0070A8"/>
            </a:solidFill>
            <a:ln w="12700">
              <a:solidFill>
                <a:srgbClr val="0070A8"/>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284" name="Shape 41">
              <a:extLst>
                <a:ext uri="{FF2B5EF4-FFF2-40B4-BE49-F238E27FC236}">
                  <a16:creationId xmlns:a16="http://schemas.microsoft.com/office/drawing/2014/main" id="{D09DCD91-5F17-A38B-7C36-9A051F2ACDD8}"/>
                </a:ext>
              </a:extLst>
            </p:cNvPr>
            <p:cNvSpPr/>
            <p:nvPr/>
          </p:nvSpPr>
          <p:spPr>
            <a:xfrm>
              <a:off x="514878" y="2427683"/>
              <a:ext cx="420624" cy="346143"/>
            </a:xfrm>
            <a:prstGeom prst="roundRect">
              <a:avLst>
                <a:gd name="adj" fmla="val 18000"/>
              </a:avLst>
            </a:prstGeom>
            <a:solidFill>
              <a:srgbClr val="0070A8"/>
            </a:solidFill>
            <a:ln w="10160">
              <a:solidFill>
                <a:srgbClr val="0070A8"/>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286" name="Text 42">
              <a:extLst>
                <a:ext uri="{FF2B5EF4-FFF2-40B4-BE49-F238E27FC236}">
                  <a16:creationId xmlns:a16="http://schemas.microsoft.com/office/drawing/2014/main" id="{798856E5-F7EF-A5D8-8CE5-183DAC6B5423}"/>
                </a:ext>
              </a:extLst>
            </p:cNvPr>
            <p:cNvSpPr/>
            <p:nvPr/>
          </p:nvSpPr>
          <p:spPr>
            <a:xfrm>
              <a:off x="514878" y="2427683"/>
              <a:ext cx="420624" cy="350944"/>
            </a:xfrm>
            <a:prstGeom prst="rect">
              <a:avLst/>
            </a:prstGeom>
            <a:noFill/>
            <a:ln/>
          </p:spPr>
          <p:txBody>
            <a:bodyPr wrap="square" lIns="0" tIns="0" rIns="0" bIns="0" rtlCol="0" anchor="ctr">
              <a:normAutofit/>
            </a:bodyPr>
            <a:lstStyle/>
            <a:p>
              <a:pPr marL="0" indent="0" algn="ctr">
                <a:buNone/>
              </a:pPr>
              <a:r>
                <a:rPr lang="en-US"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Q</a:t>
              </a:r>
              <a:r>
                <a:rPr lang="en-US" altLang="ja-JP"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3</a:t>
              </a:r>
              <a:endParaRPr lang="en-US" sz="1000" dirty="0">
                <a:latin typeface="BIZ UDゴシック" panose="020B0400000000000000" pitchFamily="49" charset="-128"/>
                <a:ea typeface="BIZ UDゴシック" panose="020B0400000000000000" pitchFamily="49" charset="-128"/>
              </a:endParaRPr>
            </a:p>
          </p:txBody>
        </p:sp>
        <p:sp>
          <p:nvSpPr>
            <p:cNvPr id="288" name="Shape 43">
              <a:extLst>
                <a:ext uri="{FF2B5EF4-FFF2-40B4-BE49-F238E27FC236}">
                  <a16:creationId xmlns:a16="http://schemas.microsoft.com/office/drawing/2014/main" id="{6E6A9133-391B-B458-1F60-1AAAB6EA818C}"/>
                </a:ext>
              </a:extLst>
            </p:cNvPr>
            <p:cNvSpPr/>
            <p:nvPr/>
          </p:nvSpPr>
          <p:spPr>
            <a:xfrm>
              <a:off x="996696" y="2443904"/>
              <a:ext cx="749808" cy="228600"/>
            </a:xfrm>
            <a:prstGeom prst="roundRect">
              <a:avLst>
                <a:gd name="adj" fmla="val 18000"/>
              </a:avLst>
            </a:prstGeom>
            <a:solidFill>
              <a:srgbClr val="EDF6FB"/>
            </a:solidFill>
            <a:ln w="10160">
              <a:solidFill>
                <a:srgbClr val="EDF6FB"/>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290" name="Text 44">
              <a:extLst>
                <a:ext uri="{FF2B5EF4-FFF2-40B4-BE49-F238E27FC236}">
                  <a16:creationId xmlns:a16="http://schemas.microsoft.com/office/drawing/2014/main" id="{43B873C1-925C-5E7F-4E30-E2635C74913A}"/>
                </a:ext>
              </a:extLst>
            </p:cNvPr>
            <p:cNvSpPr/>
            <p:nvPr/>
          </p:nvSpPr>
          <p:spPr>
            <a:xfrm>
              <a:off x="996696" y="2443904"/>
              <a:ext cx="749808" cy="228600"/>
            </a:xfrm>
            <a:prstGeom prst="rect">
              <a:avLst/>
            </a:prstGeom>
            <a:noFill/>
            <a:ln/>
          </p:spPr>
          <p:txBody>
            <a:bodyPr wrap="square" lIns="0" tIns="0" rIns="0" bIns="0" rtlCol="0" anchor="ctr">
              <a:normAutofit fontScale="92500" lnSpcReduction="10000"/>
            </a:bodyPr>
            <a:lstStyle/>
            <a:p>
              <a:pPr marL="0" indent="0" algn="ctr">
                <a:buNone/>
              </a:pPr>
              <a:r>
                <a:rPr lang="en-US" sz="1000" b="1" dirty="0">
                  <a:solidFill>
                    <a:srgbClr val="0070A8"/>
                  </a:solidFill>
                  <a:latin typeface="BIZ UDゴシック" panose="020B0400000000000000" pitchFamily="49" charset="-128"/>
                  <a:ea typeface="BIZ UDゴシック" panose="020B0400000000000000" pitchFamily="49" charset="-128"/>
                  <a:cs typeface="BIZ UD Gothic" pitchFamily="34" charset="-120"/>
                </a:rPr>
                <a:t>基本</a:t>
              </a:r>
              <a:endParaRPr lang="en-US" sz="1000" dirty="0">
                <a:latin typeface="BIZ UDゴシック" panose="020B0400000000000000" pitchFamily="49" charset="-128"/>
                <a:ea typeface="BIZ UDゴシック" panose="020B0400000000000000" pitchFamily="49" charset="-128"/>
              </a:endParaRPr>
            </a:p>
          </p:txBody>
        </p:sp>
        <p:sp>
          <p:nvSpPr>
            <p:cNvPr id="292" name="Text 45">
              <a:extLst>
                <a:ext uri="{FF2B5EF4-FFF2-40B4-BE49-F238E27FC236}">
                  <a16:creationId xmlns:a16="http://schemas.microsoft.com/office/drawing/2014/main" id="{1052E21A-B0A7-1214-1C2F-CE217A34D4A1}"/>
                </a:ext>
              </a:extLst>
            </p:cNvPr>
            <p:cNvSpPr/>
            <p:nvPr/>
          </p:nvSpPr>
          <p:spPr>
            <a:xfrm>
              <a:off x="1847088" y="2223494"/>
              <a:ext cx="2880360" cy="621792"/>
            </a:xfrm>
            <a:prstGeom prst="rect">
              <a:avLst/>
            </a:prstGeom>
            <a:noFill/>
            <a:ln/>
          </p:spPr>
          <p:txBody>
            <a:bodyPr wrap="square" lIns="356" tIns="356" rIns="356" bIns="356" rtlCol="0" anchor="ctr">
              <a:normAutofit/>
            </a:bodyPr>
            <a:lstStyle/>
            <a:p>
              <a:pPr marL="0" indent="0" algn="l">
                <a:buNone/>
              </a:pPr>
              <a:r>
                <a:rPr lang="en-US" sz="1000" b="1" dirty="0">
                  <a:solidFill>
                    <a:srgbClr val="0070A8"/>
                  </a:solidFill>
                  <a:latin typeface="BIZ UDゴシック" panose="020B0400000000000000" pitchFamily="49" charset="-128"/>
                  <a:ea typeface="BIZ UDゴシック" panose="020B0400000000000000" pitchFamily="49" charset="-128"/>
                  <a:cs typeface="BIZ UD Gothic" pitchFamily="34" charset="-120"/>
                </a:rPr>
                <a:t>事前登録をせずに交付申請できますか。</a:t>
              </a:r>
              <a:endParaRPr lang="en-US" sz="1000" dirty="0">
                <a:latin typeface="BIZ UDゴシック" panose="020B0400000000000000" pitchFamily="49" charset="-128"/>
                <a:ea typeface="BIZ UDゴシック" panose="020B0400000000000000" pitchFamily="49" charset="-128"/>
              </a:endParaRPr>
            </a:p>
          </p:txBody>
        </p:sp>
        <p:sp>
          <p:nvSpPr>
            <p:cNvPr id="294" name="Shape 46">
              <a:extLst>
                <a:ext uri="{FF2B5EF4-FFF2-40B4-BE49-F238E27FC236}">
                  <a16:creationId xmlns:a16="http://schemas.microsoft.com/office/drawing/2014/main" id="{BCE4235A-E8EB-1C8D-C8E0-8B062D01D69C}"/>
                </a:ext>
              </a:extLst>
            </p:cNvPr>
            <p:cNvSpPr/>
            <p:nvPr/>
          </p:nvSpPr>
          <p:spPr>
            <a:xfrm>
              <a:off x="4837176" y="2250926"/>
              <a:ext cx="1" cy="566928"/>
            </a:xfrm>
            <a:prstGeom prst="line">
              <a:avLst/>
            </a:prstGeom>
            <a:noFill/>
            <a:ln w="10160">
              <a:solidFill>
                <a:srgbClr val="D7DEE8"/>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grpSp>
          <p:nvGrpSpPr>
            <p:cNvPr id="371" name="グループ化 370">
              <a:extLst>
                <a:ext uri="{FF2B5EF4-FFF2-40B4-BE49-F238E27FC236}">
                  <a16:creationId xmlns:a16="http://schemas.microsoft.com/office/drawing/2014/main" id="{29645BD5-AC76-4AD6-8BE3-2337B4D16738}"/>
                </a:ext>
              </a:extLst>
            </p:cNvPr>
            <p:cNvGrpSpPr/>
            <p:nvPr/>
          </p:nvGrpSpPr>
          <p:grpSpPr>
            <a:xfrm>
              <a:off x="4928615" y="2452094"/>
              <a:ext cx="256032" cy="201168"/>
              <a:chOff x="4947355" y="3565914"/>
              <a:chExt cx="256032" cy="201168"/>
            </a:xfrm>
          </p:grpSpPr>
          <p:sp>
            <p:nvSpPr>
              <p:cNvPr id="296" name="Shape 47">
                <a:extLst>
                  <a:ext uri="{FF2B5EF4-FFF2-40B4-BE49-F238E27FC236}">
                    <a16:creationId xmlns:a16="http://schemas.microsoft.com/office/drawing/2014/main" id="{239D51AF-B981-8E83-1A5C-2A498217E691}"/>
                  </a:ext>
                </a:extLst>
              </p:cNvPr>
              <p:cNvSpPr/>
              <p:nvPr/>
            </p:nvSpPr>
            <p:spPr>
              <a:xfrm>
                <a:off x="4947355" y="3565914"/>
                <a:ext cx="256032" cy="201168"/>
              </a:xfrm>
              <a:prstGeom prst="roundRect">
                <a:avLst>
                  <a:gd name="adj" fmla="val 20455"/>
                </a:avLst>
              </a:prstGeom>
              <a:solidFill>
                <a:srgbClr val="F3F5F7"/>
              </a:solidFill>
              <a:ln w="10160">
                <a:solidFill>
                  <a:srgbClr val="F3F5F7"/>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298" name="Text 48">
                <a:extLst>
                  <a:ext uri="{FF2B5EF4-FFF2-40B4-BE49-F238E27FC236}">
                    <a16:creationId xmlns:a16="http://schemas.microsoft.com/office/drawing/2014/main" id="{D19F4205-24C2-99CB-EE2F-BF54E6C89A72}"/>
                  </a:ext>
                </a:extLst>
              </p:cNvPr>
              <p:cNvSpPr/>
              <p:nvPr/>
            </p:nvSpPr>
            <p:spPr>
              <a:xfrm>
                <a:off x="4947355" y="3565914"/>
                <a:ext cx="256032" cy="201168"/>
              </a:xfrm>
              <a:prstGeom prst="rect">
                <a:avLst/>
              </a:prstGeom>
              <a:noFill/>
              <a:ln/>
            </p:spPr>
            <p:txBody>
              <a:bodyPr wrap="square" lIns="0" tIns="0" rIns="0" bIns="0" rtlCol="0" anchor="ctr">
                <a:normAutofit fontScale="77500" lnSpcReduction="20000"/>
              </a:bodyPr>
              <a:lstStyle/>
              <a:p>
                <a:pPr marL="0" indent="0" algn="ctr">
                  <a:buNone/>
                </a:pPr>
                <a:r>
                  <a:rPr lang="en-US" sz="1200" b="1" dirty="0">
                    <a:solidFill>
                      <a:srgbClr val="0B2B62"/>
                    </a:solidFill>
                    <a:latin typeface="BIZ UDゴシック" panose="020B0400000000000000" pitchFamily="49" charset="-128"/>
                    <a:ea typeface="BIZ UDゴシック" panose="020B0400000000000000" pitchFamily="49" charset="-128"/>
                    <a:cs typeface="BIZ UD Gothic" pitchFamily="34" charset="-120"/>
                  </a:rPr>
                  <a:t>A</a:t>
                </a:r>
                <a:endParaRPr lang="en-US" sz="1200" dirty="0">
                  <a:latin typeface="BIZ UDゴシック" panose="020B0400000000000000" pitchFamily="49" charset="-128"/>
                  <a:ea typeface="BIZ UDゴシック" panose="020B0400000000000000" pitchFamily="49" charset="-128"/>
                </a:endParaRPr>
              </a:p>
            </p:txBody>
          </p:sp>
        </p:grpSp>
        <p:sp>
          <p:nvSpPr>
            <p:cNvPr id="300" name="Text 49">
              <a:extLst>
                <a:ext uri="{FF2B5EF4-FFF2-40B4-BE49-F238E27FC236}">
                  <a16:creationId xmlns:a16="http://schemas.microsoft.com/office/drawing/2014/main" id="{0672EC73-95FF-F21A-FADD-8717433A0636}"/>
                </a:ext>
              </a:extLst>
            </p:cNvPr>
            <p:cNvSpPr/>
            <p:nvPr/>
          </p:nvSpPr>
          <p:spPr>
            <a:xfrm>
              <a:off x="5303520" y="2214350"/>
              <a:ext cx="4178808" cy="640080"/>
            </a:xfrm>
            <a:prstGeom prst="rect">
              <a:avLst/>
            </a:prstGeom>
            <a:noFill/>
            <a:ln/>
          </p:spPr>
          <p:txBody>
            <a:bodyPr wrap="square" lIns="356" tIns="356" rIns="356" bIns="356" rtlCol="0" anchor="ctr">
              <a:normAutofit/>
            </a:bodyPr>
            <a:lstStyle/>
            <a:p>
              <a:pPr marL="0" indent="0" algn="l">
                <a:buNone/>
              </a:pPr>
              <a:r>
                <a:rPr 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できません。事業場内最低賃金の引上げを行う前に、事前登録を行っていただく必要があります。</a:t>
              </a:r>
              <a:endParaRPr lang="en-US" sz="1000" dirty="0">
                <a:latin typeface="BIZ UDゴシック" panose="020B0400000000000000" pitchFamily="49" charset="-128"/>
                <a:ea typeface="BIZ UDゴシック" panose="020B0400000000000000" pitchFamily="49" charset="-128"/>
              </a:endParaRPr>
            </a:p>
          </p:txBody>
        </p:sp>
      </p:grpSp>
      <p:grpSp>
        <p:nvGrpSpPr>
          <p:cNvPr id="210" name="グループ化 209">
            <a:extLst>
              <a:ext uri="{FF2B5EF4-FFF2-40B4-BE49-F238E27FC236}">
                <a16:creationId xmlns:a16="http://schemas.microsoft.com/office/drawing/2014/main" id="{1B75993B-5DCB-D71F-CE18-53EF40627A3E}"/>
              </a:ext>
            </a:extLst>
          </p:cNvPr>
          <p:cNvGrpSpPr/>
          <p:nvPr/>
        </p:nvGrpSpPr>
        <p:grpSpPr>
          <a:xfrm>
            <a:off x="381234" y="2427712"/>
            <a:ext cx="9290304" cy="612171"/>
            <a:chOff x="384048" y="2973302"/>
            <a:chExt cx="9290304" cy="768096"/>
          </a:xfrm>
        </p:grpSpPr>
        <p:sp>
          <p:nvSpPr>
            <p:cNvPr id="302" name="Shape 50">
              <a:extLst>
                <a:ext uri="{FF2B5EF4-FFF2-40B4-BE49-F238E27FC236}">
                  <a16:creationId xmlns:a16="http://schemas.microsoft.com/office/drawing/2014/main" id="{9C0CFF0F-E28E-A20D-AC19-DB9701A658E7}"/>
                </a:ext>
              </a:extLst>
            </p:cNvPr>
            <p:cNvSpPr/>
            <p:nvPr/>
          </p:nvSpPr>
          <p:spPr>
            <a:xfrm>
              <a:off x="384048" y="2973302"/>
              <a:ext cx="9290304" cy="768096"/>
            </a:xfrm>
            <a:prstGeom prst="roundRect">
              <a:avLst>
                <a:gd name="adj" fmla="val 5357"/>
              </a:avLst>
            </a:prstGeom>
            <a:solidFill>
              <a:srgbClr val="FFFFFF"/>
            </a:solidFill>
            <a:ln w="10160">
              <a:solidFill>
                <a:srgbClr val="CBD5E1"/>
              </a:solidFill>
              <a:prstDash val="solid"/>
            </a:ln>
            <a:effectLst/>
          </p:spPr>
          <p:txBody>
            <a:bodyPr/>
            <a:lstStyle/>
            <a:p>
              <a:endParaRPr lang="ja-JP" altLang="en-US" sz="2400">
                <a:latin typeface="BIZ UDゴシック" panose="020B0400000000000000" pitchFamily="49" charset="-128"/>
                <a:ea typeface="BIZ UDゴシック" panose="020B0400000000000000" pitchFamily="49" charset="-128"/>
              </a:endParaRPr>
            </a:p>
          </p:txBody>
        </p:sp>
        <p:sp>
          <p:nvSpPr>
            <p:cNvPr id="304" name="Shape 51">
              <a:extLst>
                <a:ext uri="{FF2B5EF4-FFF2-40B4-BE49-F238E27FC236}">
                  <a16:creationId xmlns:a16="http://schemas.microsoft.com/office/drawing/2014/main" id="{B7F58027-E736-7211-9660-139B5A3D7A80}"/>
                </a:ext>
              </a:extLst>
            </p:cNvPr>
            <p:cNvSpPr/>
            <p:nvPr/>
          </p:nvSpPr>
          <p:spPr>
            <a:xfrm>
              <a:off x="384048" y="2973302"/>
              <a:ext cx="68580" cy="768096"/>
            </a:xfrm>
            <a:prstGeom prst="rect">
              <a:avLst/>
            </a:prstGeom>
            <a:solidFill>
              <a:srgbClr val="0070A8"/>
            </a:solidFill>
            <a:ln w="12700">
              <a:solidFill>
                <a:srgbClr val="0070A8"/>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306" name="Shape 52">
              <a:extLst>
                <a:ext uri="{FF2B5EF4-FFF2-40B4-BE49-F238E27FC236}">
                  <a16:creationId xmlns:a16="http://schemas.microsoft.com/office/drawing/2014/main" id="{C4E9FE5C-0A87-34C3-83A1-7212D79D4209}"/>
                </a:ext>
              </a:extLst>
            </p:cNvPr>
            <p:cNvSpPr/>
            <p:nvPr/>
          </p:nvSpPr>
          <p:spPr>
            <a:xfrm>
              <a:off x="521208" y="3222025"/>
              <a:ext cx="420624" cy="228600"/>
            </a:xfrm>
            <a:prstGeom prst="roundRect">
              <a:avLst>
                <a:gd name="adj" fmla="val 18000"/>
              </a:avLst>
            </a:prstGeom>
            <a:solidFill>
              <a:srgbClr val="0070A8"/>
            </a:solidFill>
            <a:ln w="10160">
              <a:solidFill>
                <a:srgbClr val="0070A8"/>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308" name="Text 53">
              <a:extLst>
                <a:ext uri="{FF2B5EF4-FFF2-40B4-BE49-F238E27FC236}">
                  <a16:creationId xmlns:a16="http://schemas.microsoft.com/office/drawing/2014/main" id="{B781349F-4E60-4481-9844-2FA5F68B879B}"/>
                </a:ext>
              </a:extLst>
            </p:cNvPr>
            <p:cNvSpPr/>
            <p:nvPr/>
          </p:nvSpPr>
          <p:spPr>
            <a:xfrm>
              <a:off x="521208" y="3222025"/>
              <a:ext cx="420624" cy="228600"/>
            </a:xfrm>
            <a:prstGeom prst="rect">
              <a:avLst/>
            </a:prstGeom>
            <a:noFill/>
            <a:ln/>
          </p:spPr>
          <p:txBody>
            <a:bodyPr wrap="square" lIns="0" tIns="0" rIns="0" bIns="0" rtlCol="0" anchor="ctr">
              <a:normAutofit/>
            </a:bodyPr>
            <a:lstStyle/>
            <a:p>
              <a:pPr marL="0" indent="0" algn="ctr">
                <a:buNone/>
              </a:pPr>
              <a:r>
                <a:rPr lang="en-US"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Q</a:t>
              </a:r>
              <a:r>
                <a:rPr lang="en-US" altLang="ja-JP"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4</a:t>
              </a:r>
              <a:endParaRPr lang="en-US" sz="1000" dirty="0">
                <a:latin typeface="BIZ UDゴシック" panose="020B0400000000000000" pitchFamily="49" charset="-128"/>
                <a:ea typeface="BIZ UDゴシック" panose="020B0400000000000000" pitchFamily="49" charset="-128"/>
              </a:endParaRPr>
            </a:p>
          </p:txBody>
        </p:sp>
        <p:sp>
          <p:nvSpPr>
            <p:cNvPr id="310" name="Shape 54">
              <a:extLst>
                <a:ext uri="{FF2B5EF4-FFF2-40B4-BE49-F238E27FC236}">
                  <a16:creationId xmlns:a16="http://schemas.microsoft.com/office/drawing/2014/main" id="{87B72607-DAA2-7A4E-EDFB-1832ED4019BF}"/>
                </a:ext>
              </a:extLst>
            </p:cNvPr>
            <p:cNvSpPr/>
            <p:nvPr/>
          </p:nvSpPr>
          <p:spPr>
            <a:xfrm>
              <a:off x="996696" y="3222025"/>
              <a:ext cx="749808" cy="228600"/>
            </a:xfrm>
            <a:prstGeom prst="roundRect">
              <a:avLst>
                <a:gd name="adj" fmla="val 18000"/>
              </a:avLst>
            </a:prstGeom>
            <a:solidFill>
              <a:srgbClr val="EDF6FB"/>
            </a:solidFill>
            <a:ln w="10160">
              <a:solidFill>
                <a:srgbClr val="EDF6FB"/>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312" name="Text 55">
              <a:extLst>
                <a:ext uri="{FF2B5EF4-FFF2-40B4-BE49-F238E27FC236}">
                  <a16:creationId xmlns:a16="http://schemas.microsoft.com/office/drawing/2014/main" id="{56175044-A70B-1A1F-5C87-29F3BA343806}"/>
                </a:ext>
              </a:extLst>
            </p:cNvPr>
            <p:cNvSpPr/>
            <p:nvPr/>
          </p:nvSpPr>
          <p:spPr>
            <a:xfrm>
              <a:off x="996696" y="3222025"/>
              <a:ext cx="749808" cy="228600"/>
            </a:xfrm>
            <a:prstGeom prst="rect">
              <a:avLst/>
            </a:prstGeom>
            <a:noFill/>
            <a:ln/>
          </p:spPr>
          <p:txBody>
            <a:bodyPr wrap="square" lIns="0" tIns="0" rIns="0" bIns="0" rtlCol="0" anchor="ctr">
              <a:normAutofit/>
            </a:bodyPr>
            <a:lstStyle/>
            <a:p>
              <a:pPr marL="0" indent="0" algn="ctr">
                <a:buNone/>
              </a:pPr>
              <a:r>
                <a:rPr lang="en-US" sz="1000" b="1" dirty="0">
                  <a:solidFill>
                    <a:srgbClr val="0070A8"/>
                  </a:solidFill>
                  <a:latin typeface="BIZ UDゴシック" panose="020B0400000000000000" pitchFamily="49" charset="-128"/>
                  <a:ea typeface="BIZ UDゴシック" panose="020B0400000000000000" pitchFamily="49" charset="-128"/>
                  <a:cs typeface="BIZ UD Gothic" pitchFamily="34" charset="-120"/>
                </a:rPr>
                <a:t>基本</a:t>
              </a:r>
              <a:endParaRPr lang="en-US" sz="1000" dirty="0">
                <a:latin typeface="BIZ UDゴシック" panose="020B0400000000000000" pitchFamily="49" charset="-128"/>
                <a:ea typeface="BIZ UDゴシック" panose="020B0400000000000000" pitchFamily="49" charset="-128"/>
              </a:endParaRPr>
            </a:p>
          </p:txBody>
        </p:sp>
        <p:sp>
          <p:nvSpPr>
            <p:cNvPr id="314" name="Text 56">
              <a:extLst>
                <a:ext uri="{FF2B5EF4-FFF2-40B4-BE49-F238E27FC236}">
                  <a16:creationId xmlns:a16="http://schemas.microsoft.com/office/drawing/2014/main" id="{29772203-BF3D-A8FB-4602-2EA53E363006}"/>
                </a:ext>
              </a:extLst>
            </p:cNvPr>
            <p:cNvSpPr/>
            <p:nvPr/>
          </p:nvSpPr>
          <p:spPr>
            <a:xfrm>
              <a:off x="1847088" y="3046454"/>
              <a:ext cx="2880360" cy="621792"/>
            </a:xfrm>
            <a:prstGeom prst="rect">
              <a:avLst/>
            </a:prstGeom>
            <a:noFill/>
            <a:ln/>
          </p:spPr>
          <p:txBody>
            <a:bodyPr wrap="square" lIns="356" tIns="356" rIns="356" bIns="356" rtlCol="0" anchor="ctr">
              <a:normAutofit/>
            </a:bodyPr>
            <a:lstStyle/>
            <a:p>
              <a:pPr marL="0" indent="0" algn="l">
                <a:buNone/>
              </a:pPr>
              <a:r>
                <a:rPr lang="en-US" sz="1000" b="1" dirty="0">
                  <a:solidFill>
                    <a:srgbClr val="0070A8"/>
                  </a:solidFill>
                  <a:latin typeface="BIZ UDゴシック" panose="020B0400000000000000" pitchFamily="49" charset="-128"/>
                  <a:ea typeface="BIZ UDゴシック" panose="020B0400000000000000" pitchFamily="49" charset="-128"/>
                  <a:cs typeface="BIZ UD Gothic" pitchFamily="34" charset="-120"/>
                </a:rPr>
                <a:t>国の「業務改善助成金」に申請せず、事前登録できますか。</a:t>
              </a:r>
              <a:endParaRPr lang="en-US" sz="1000" dirty="0">
                <a:latin typeface="BIZ UDゴシック" panose="020B0400000000000000" pitchFamily="49" charset="-128"/>
                <a:ea typeface="BIZ UDゴシック" panose="020B0400000000000000" pitchFamily="49" charset="-128"/>
              </a:endParaRPr>
            </a:p>
          </p:txBody>
        </p:sp>
        <p:sp>
          <p:nvSpPr>
            <p:cNvPr id="316" name="Shape 57">
              <a:extLst>
                <a:ext uri="{FF2B5EF4-FFF2-40B4-BE49-F238E27FC236}">
                  <a16:creationId xmlns:a16="http://schemas.microsoft.com/office/drawing/2014/main" id="{AEADB5D4-780F-F00B-79BF-65EB9E7DDCAD}"/>
                </a:ext>
              </a:extLst>
            </p:cNvPr>
            <p:cNvSpPr/>
            <p:nvPr/>
          </p:nvSpPr>
          <p:spPr>
            <a:xfrm>
              <a:off x="4837176" y="3073886"/>
              <a:ext cx="1" cy="566928"/>
            </a:xfrm>
            <a:prstGeom prst="line">
              <a:avLst/>
            </a:prstGeom>
            <a:noFill/>
            <a:ln w="10160">
              <a:solidFill>
                <a:srgbClr val="D7DEE8"/>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grpSp>
          <p:nvGrpSpPr>
            <p:cNvPr id="372" name="グループ化 371">
              <a:extLst>
                <a:ext uri="{FF2B5EF4-FFF2-40B4-BE49-F238E27FC236}">
                  <a16:creationId xmlns:a16="http://schemas.microsoft.com/office/drawing/2014/main" id="{7A81B4F4-C7D5-89D5-345E-C5D4CFD865D6}"/>
                </a:ext>
              </a:extLst>
            </p:cNvPr>
            <p:cNvGrpSpPr/>
            <p:nvPr/>
          </p:nvGrpSpPr>
          <p:grpSpPr>
            <a:xfrm>
              <a:off x="4953000" y="3208396"/>
              <a:ext cx="256032" cy="201168"/>
              <a:chOff x="4947355" y="4388874"/>
              <a:chExt cx="256032" cy="201168"/>
            </a:xfrm>
          </p:grpSpPr>
          <p:sp>
            <p:nvSpPr>
              <p:cNvPr id="318" name="Shape 58">
                <a:extLst>
                  <a:ext uri="{FF2B5EF4-FFF2-40B4-BE49-F238E27FC236}">
                    <a16:creationId xmlns:a16="http://schemas.microsoft.com/office/drawing/2014/main" id="{652A8C4B-B169-4A78-E913-BA9D93F60AF1}"/>
                  </a:ext>
                </a:extLst>
              </p:cNvPr>
              <p:cNvSpPr/>
              <p:nvPr/>
            </p:nvSpPr>
            <p:spPr>
              <a:xfrm>
                <a:off x="4947355" y="4388874"/>
                <a:ext cx="256032" cy="201168"/>
              </a:xfrm>
              <a:prstGeom prst="roundRect">
                <a:avLst>
                  <a:gd name="adj" fmla="val 20455"/>
                </a:avLst>
              </a:prstGeom>
              <a:solidFill>
                <a:srgbClr val="F3F5F7"/>
              </a:solidFill>
              <a:ln w="10160">
                <a:solidFill>
                  <a:srgbClr val="F3F5F7"/>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320" name="Text 59">
                <a:extLst>
                  <a:ext uri="{FF2B5EF4-FFF2-40B4-BE49-F238E27FC236}">
                    <a16:creationId xmlns:a16="http://schemas.microsoft.com/office/drawing/2014/main" id="{0CA041AA-3E2A-E88B-F5B0-9A56B9FF1FA7}"/>
                  </a:ext>
                </a:extLst>
              </p:cNvPr>
              <p:cNvSpPr/>
              <p:nvPr/>
            </p:nvSpPr>
            <p:spPr>
              <a:xfrm>
                <a:off x="4947355" y="4388874"/>
                <a:ext cx="256032" cy="201168"/>
              </a:xfrm>
              <a:prstGeom prst="rect">
                <a:avLst/>
              </a:prstGeom>
              <a:noFill/>
              <a:ln/>
            </p:spPr>
            <p:txBody>
              <a:bodyPr wrap="square" lIns="0" tIns="0" rIns="0" bIns="0" rtlCol="0" anchor="ctr">
                <a:normAutofit fontScale="92500" lnSpcReduction="10000"/>
              </a:bodyPr>
              <a:lstStyle/>
              <a:p>
                <a:pPr marL="0" indent="0" algn="ctr">
                  <a:buNone/>
                </a:pPr>
                <a:r>
                  <a:rPr lang="en-US" sz="1200" b="1" dirty="0">
                    <a:solidFill>
                      <a:srgbClr val="0B2B62"/>
                    </a:solidFill>
                    <a:latin typeface="BIZ UDゴシック" panose="020B0400000000000000" pitchFamily="49" charset="-128"/>
                    <a:ea typeface="BIZ UDゴシック" panose="020B0400000000000000" pitchFamily="49" charset="-128"/>
                    <a:cs typeface="BIZ UD Gothic" pitchFamily="34" charset="-120"/>
                  </a:rPr>
                  <a:t>A</a:t>
                </a:r>
                <a:endParaRPr lang="en-US" sz="1200" dirty="0">
                  <a:latin typeface="BIZ UDゴシック" panose="020B0400000000000000" pitchFamily="49" charset="-128"/>
                  <a:ea typeface="BIZ UDゴシック" panose="020B0400000000000000" pitchFamily="49" charset="-128"/>
                </a:endParaRPr>
              </a:p>
            </p:txBody>
          </p:sp>
        </p:grpSp>
        <p:sp>
          <p:nvSpPr>
            <p:cNvPr id="322" name="Text 60">
              <a:extLst>
                <a:ext uri="{FF2B5EF4-FFF2-40B4-BE49-F238E27FC236}">
                  <a16:creationId xmlns:a16="http://schemas.microsoft.com/office/drawing/2014/main" id="{987EC667-5DD3-F2B7-F295-74BFBADD1058}"/>
                </a:ext>
              </a:extLst>
            </p:cNvPr>
            <p:cNvSpPr/>
            <p:nvPr/>
          </p:nvSpPr>
          <p:spPr>
            <a:xfrm>
              <a:off x="5303520" y="3037310"/>
              <a:ext cx="4178808" cy="640080"/>
            </a:xfrm>
            <a:prstGeom prst="rect">
              <a:avLst/>
            </a:prstGeom>
            <a:noFill/>
            <a:ln/>
          </p:spPr>
          <p:txBody>
            <a:bodyPr wrap="square" lIns="356" tIns="356" rIns="356" bIns="356" rtlCol="0" anchor="ctr">
              <a:normAutofit/>
            </a:bodyPr>
            <a:lstStyle/>
            <a:p>
              <a:pPr marL="0" indent="0" algn="l">
                <a:buNone/>
              </a:pPr>
              <a:r>
                <a:rPr 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できません。事前登録では、国の「業務改善助成金」への申請内容を記載いただきます。国へ提出した事業実施計画書の写しは、必ず保管してください。</a:t>
              </a:r>
              <a:endParaRPr lang="en-US" sz="1000" dirty="0">
                <a:latin typeface="BIZ UDゴシック" panose="020B0400000000000000" pitchFamily="49" charset="-128"/>
                <a:ea typeface="BIZ UDゴシック" panose="020B0400000000000000" pitchFamily="49" charset="-128"/>
              </a:endParaRPr>
            </a:p>
          </p:txBody>
        </p:sp>
      </p:grpSp>
      <p:grpSp>
        <p:nvGrpSpPr>
          <p:cNvPr id="214" name="グループ化 213">
            <a:extLst>
              <a:ext uri="{FF2B5EF4-FFF2-40B4-BE49-F238E27FC236}">
                <a16:creationId xmlns:a16="http://schemas.microsoft.com/office/drawing/2014/main" id="{FB2758C1-75C8-492C-9CE3-3F769130DB50}"/>
              </a:ext>
            </a:extLst>
          </p:cNvPr>
          <p:cNvGrpSpPr/>
          <p:nvPr/>
        </p:nvGrpSpPr>
        <p:grpSpPr>
          <a:xfrm>
            <a:off x="381234" y="4863770"/>
            <a:ext cx="9290304" cy="607336"/>
            <a:chOff x="384048" y="4619222"/>
            <a:chExt cx="9290304" cy="768096"/>
          </a:xfrm>
        </p:grpSpPr>
        <p:sp>
          <p:nvSpPr>
            <p:cNvPr id="346" name="Shape 72">
              <a:extLst>
                <a:ext uri="{FF2B5EF4-FFF2-40B4-BE49-F238E27FC236}">
                  <a16:creationId xmlns:a16="http://schemas.microsoft.com/office/drawing/2014/main" id="{FA08E082-B5F8-0738-2D7D-BA0CD7082AC5}"/>
                </a:ext>
              </a:extLst>
            </p:cNvPr>
            <p:cNvSpPr/>
            <p:nvPr/>
          </p:nvSpPr>
          <p:spPr>
            <a:xfrm>
              <a:off x="384048" y="4619222"/>
              <a:ext cx="9290304" cy="768096"/>
            </a:xfrm>
            <a:prstGeom prst="roundRect">
              <a:avLst>
                <a:gd name="adj" fmla="val 5357"/>
              </a:avLst>
            </a:prstGeom>
            <a:solidFill>
              <a:srgbClr val="FFFFFF"/>
            </a:solidFill>
            <a:ln w="10160">
              <a:solidFill>
                <a:srgbClr val="CBD5E1"/>
              </a:solidFill>
              <a:prstDash val="solid"/>
            </a:ln>
            <a:effectLst/>
          </p:spPr>
          <p:txBody>
            <a:bodyPr/>
            <a:lstStyle/>
            <a:p>
              <a:endParaRPr lang="ja-JP" altLang="en-US" sz="2400" dirty="0">
                <a:latin typeface="BIZ UDゴシック" panose="020B0400000000000000" pitchFamily="49" charset="-128"/>
                <a:ea typeface="BIZ UDゴシック" panose="020B0400000000000000" pitchFamily="49" charset="-128"/>
              </a:endParaRPr>
            </a:p>
          </p:txBody>
        </p:sp>
        <p:sp>
          <p:nvSpPr>
            <p:cNvPr id="348" name="Shape 73">
              <a:extLst>
                <a:ext uri="{FF2B5EF4-FFF2-40B4-BE49-F238E27FC236}">
                  <a16:creationId xmlns:a16="http://schemas.microsoft.com/office/drawing/2014/main" id="{A4CCB930-C07D-F775-FB1C-A5C2AD57761D}"/>
                </a:ext>
              </a:extLst>
            </p:cNvPr>
            <p:cNvSpPr/>
            <p:nvPr/>
          </p:nvSpPr>
          <p:spPr>
            <a:xfrm>
              <a:off x="384048" y="4619222"/>
              <a:ext cx="68580" cy="768096"/>
            </a:xfrm>
            <a:prstGeom prst="rect">
              <a:avLst/>
            </a:prstGeom>
            <a:solidFill>
              <a:srgbClr val="D96C00"/>
            </a:solidFill>
            <a:ln w="12700">
              <a:solidFill>
                <a:srgbClr val="D96C00"/>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350" name="Shape 74">
              <a:extLst>
                <a:ext uri="{FF2B5EF4-FFF2-40B4-BE49-F238E27FC236}">
                  <a16:creationId xmlns:a16="http://schemas.microsoft.com/office/drawing/2014/main" id="{66BBA6BA-1343-3B1D-33EA-41574B0F51E0}"/>
                </a:ext>
              </a:extLst>
            </p:cNvPr>
            <p:cNvSpPr/>
            <p:nvPr/>
          </p:nvSpPr>
          <p:spPr>
            <a:xfrm>
              <a:off x="522162" y="4883921"/>
              <a:ext cx="420624" cy="228600"/>
            </a:xfrm>
            <a:prstGeom prst="roundRect">
              <a:avLst>
                <a:gd name="adj" fmla="val 18000"/>
              </a:avLst>
            </a:prstGeom>
            <a:solidFill>
              <a:srgbClr val="D96C00"/>
            </a:solidFill>
            <a:ln w="10160">
              <a:solidFill>
                <a:srgbClr val="D96C00"/>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352" name="Text 75">
              <a:extLst>
                <a:ext uri="{FF2B5EF4-FFF2-40B4-BE49-F238E27FC236}">
                  <a16:creationId xmlns:a16="http://schemas.microsoft.com/office/drawing/2014/main" id="{B12940BF-6700-8C15-9A31-50632AFB1FAC}"/>
                </a:ext>
              </a:extLst>
            </p:cNvPr>
            <p:cNvSpPr/>
            <p:nvPr/>
          </p:nvSpPr>
          <p:spPr>
            <a:xfrm>
              <a:off x="522162" y="4883921"/>
              <a:ext cx="420624" cy="228600"/>
            </a:xfrm>
            <a:prstGeom prst="rect">
              <a:avLst/>
            </a:prstGeom>
            <a:noFill/>
            <a:ln/>
          </p:spPr>
          <p:txBody>
            <a:bodyPr wrap="square" lIns="0" tIns="0" rIns="0" bIns="0" rtlCol="0" anchor="ctr">
              <a:normAutofit/>
            </a:bodyPr>
            <a:lstStyle/>
            <a:p>
              <a:pPr marL="0" indent="0" algn="ctr">
                <a:buNone/>
              </a:pPr>
              <a:r>
                <a:rPr lang="en-US"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Q</a:t>
              </a:r>
              <a:r>
                <a:rPr lang="en-US" altLang="ja-JP"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7</a:t>
              </a:r>
              <a:endParaRPr lang="en-US" sz="1000" dirty="0">
                <a:latin typeface="BIZ UDゴシック" panose="020B0400000000000000" pitchFamily="49" charset="-128"/>
                <a:ea typeface="BIZ UDゴシック" panose="020B0400000000000000" pitchFamily="49" charset="-128"/>
              </a:endParaRPr>
            </a:p>
          </p:txBody>
        </p:sp>
        <p:sp>
          <p:nvSpPr>
            <p:cNvPr id="354" name="Shape 76">
              <a:extLst>
                <a:ext uri="{FF2B5EF4-FFF2-40B4-BE49-F238E27FC236}">
                  <a16:creationId xmlns:a16="http://schemas.microsoft.com/office/drawing/2014/main" id="{29D6A2F1-E086-3BE9-72AC-B710512A9D0C}"/>
                </a:ext>
              </a:extLst>
            </p:cNvPr>
            <p:cNvSpPr/>
            <p:nvPr/>
          </p:nvSpPr>
          <p:spPr>
            <a:xfrm>
              <a:off x="997650" y="4883921"/>
              <a:ext cx="749808" cy="228600"/>
            </a:xfrm>
            <a:prstGeom prst="roundRect">
              <a:avLst>
                <a:gd name="adj" fmla="val 18000"/>
              </a:avLst>
            </a:prstGeom>
            <a:solidFill>
              <a:srgbClr val="FFF5E8"/>
            </a:solidFill>
            <a:ln w="10160">
              <a:solidFill>
                <a:srgbClr val="FFF5E8"/>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356" name="Text 77">
              <a:extLst>
                <a:ext uri="{FF2B5EF4-FFF2-40B4-BE49-F238E27FC236}">
                  <a16:creationId xmlns:a16="http://schemas.microsoft.com/office/drawing/2014/main" id="{ABB66AA0-A43B-973E-7CE0-CD78BDBA041A}"/>
                </a:ext>
              </a:extLst>
            </p:cNvPr>
            <p:cNvSpPr/>
            <p:nvPr/>
          </p:nvSpPr>
          <p:spPr>
            <a:xfrm>
              <a:off x="997650" y="4883921"/>
              <a:ext cx="749808" cy="228600"/>
            </a:xfrm>
            <a:prstGeom prst="rect">
              <a:avLst/>
            </a:prstGeom>
            <a:noFill/>
            <a:ln/>
          </p:spPr>
          <p:txBody>
            <a:bodyPr wrap="square" lIns="0" tIns="0" rIns="0" bIns="0" rtlCol="0" anchor="ctr">
              <a:normAutofit/>
            </a:bodyPr>
            <a:lstStyle/>
            <a:p>
              <a:pPr marL="0" indent="0" algn="ctr">
                <a:buNone/>
              </a:pPr>
              <a:r>
                <a:rPr lang="en-US" sz="1000" b="1" dirty="0">
                  <a:solidFill>
                    <a:srgbClr val="D96C00"/>
                  </a:solidFill>
                  <a:latin typeface="BIZ UDゴシック" panose="020B0400000000000000" pitchFamily="49" charset="-128"/>
                  <a:ea typeface="BIZ UDゴシック" panose="020B0400000000000000" pitchFamily="49" charset="-128"/>
                  <a:cs typeface="BIZ UD Gothic" pitchFamily="34" charset="-120"/>
                </a:rPr>
                <a:t>賃上げ</a:t>
              </a:r>
              <a:endParaRPr lang="en-US" sz="1000" dirty="0">
                <a:latin typeface="BIZ UDゴシック" panose="020B0400000000000000" pitchFamily="49" charset="-128"/>
                <a:ea typeface="BIZ UDゴシック" panose="020B0400000000000000" pitchFamily="49" charset="-128"/>
              </a:endParaRPr>
            </a:p>
          </p:txBody>
        </p:sp>
        <p:sp>
          <p:nvSpPr>
            <p:cNvPr id="358" name="Text 78">
              <a:extLst>
                <a:ext uri="{FF2B5EF4-FFF2-40B4-BE49-F238E27FC236}">
                  <a16:creationId xmlns:a16="http://schemas.microsoft.com/office/drawing/2014/main" id="{222513E3-57C6-ABFF-CCED-92FE43444877}"/>
                </a:ext>
              </a:extLst>
            </p:cNvPr>
            <p:cNvSpPr/>
            <p:nvPr/>
          </p:nvSpPr>
          <p:spPr>
            <a:xfrm>
              <a:off x="1847088" y="4692374"/>
              <a:ext cx="2880360" cy="621792"/>
            </a:xfrm>
            <a:prstGeom prst="rect">
              <a:avLst/>
            </a:prstGeom>
            <a:noFill/>
            <a:ln/>
          </p:spPr>
          <p:txBody>
            <a:bodyPr wrap="square" lIns="356" tIns="356" rIns="356" bIns="356" rtlCol="0" anchor="ctr">
              <a:normAutofit/>
            </a:bodyPr>
            <a:lstStyle/>
            <a:p>
              <a:pPr marL="0" indent="0" algn="l">
                <a:buNone/>
              </a:pPr>
              <a:r>
                <a:rPr lang="en-US" sz="1000" b="1" dirty="0" err="1">
                  <a:solidFill>
                    <a:srgbClr val="D96C00"/>
                  </a:solidFill>
                  <a:latin typeface="BIZ UDゴシック" panose="020B0400000000000000" pitchFamily="49" charset="-128"/>
                  <a:ea typeface="BIZ UDゴシック" panose="020B0400000000000000" pitchFamily="49" charset="-128"/>
                  <a:cs typeface="BIZ UD Gothic" pitchFamily="34" charset="-120"/>
                </a:rPr>
                <a:t>国の</a:t>
              </a:r>
              <a:r>
                <a:rPr lang="ja-JP" altLang="en-US" sz="1000" b="1" dirty="0">
                  <a:solidFill>
                    <a:srgbClr val="D96C00"/>
                  </a:solidFill>
                  <a:latin typeface="BIZ UDゴシック" panose="020B0400000000000000" pitchFamily="49" charset="-128"/>
                  <a:ea typeface="BIZ UDゴシック" panose="020B0400000000000000" pitchFamily="49" charset="-128"/>
                  <a:cs typeface="BIZ UD Gothic" pitchFamily="34" charset="-120"/>
                </a:rPr>
                <a:t>「業務改善助成金」における</a:t>
              </a:r>
              <a:r>
                <a:rPr lang="en-US" sz="1000" b="1" dirty="0" err="1">
                  <a:solidFill>
                    <a:srgbClr val="D96C00"/>
                  </a:solidFill>
                  <a:latin typeface="BIZ UDゴシック" panose="020B0400000000000000" pitchFamily="49" charset="-128"/>
                  <a:ea typeface="BIZ UDゴシック" panose="020B0400000000000000" pitchFamily="49" charset="-128"/>
                  <a:cs typeface="BIZ UD Gothic" pitchFamily="34" charset="-120"/>
                </a:rPr>
                <a:t>計画対象者全員が府要件を満たす必要がありますか</a:t>
              </a:r>
              <a:r>
                <a:rPr lang="en-US" sz="1000" b="1" dirty="0">
                  <a:solidFill>
                    <a:srgbClr val="D96C00"/>
                  </a:solidFill>
                  <a:latin typeface="BIZ UDゴシック" panose="020B0400000000000000" pitchFamily="49" charset="-128"/>
                  <a:ea typeface="BIZ UDゴシック" panose="020B0400000000000000" pitchFamily="49" charset="-128"/>
                  <a:cs typeface="BIZ UD Gothic" pitchFamily="34" charset="-120"/>
                </a:rPr>
                <a:t>。</a:t>
              </a:r>
              <a:endParaRPr lang="en-US" sz="1000" dirty="0">
                <a:latin typeface="BIZ UDゴシック" panose="020B0400000000000000" pitchFamily="49" charset="-128"/>
                <a:ea typeface="BIZ UDゴシック" panose="020B0400000000000000" pitchFamily="49" charset="-128"/>
              </a:endParaRPr>
            </a:p>
          </p:txBody>
        </p:sp>
        <p:sp>
          <p:nvSpPr>
            <p:cNvPr id="360" name="Shape 79">
              <a:extLst>
                <a:ext uri="{FF2B5EF4-FFF2-40B4-BE49-F238E27FC236}">
                  <a16:creationId xmlns:a16="http://schemas.microsoft.com/office/drawing/2014/main" id="{B282018A-44D0-9A02-603C-D4A5BE8CA2E7}"/>
                </a:ext>
              </a:extLst>
            </p:cNvPr>
            <p:cNvSpPr/>
            <p:nvPr/>
          </p:nvSpPr>
          <p:spPr>
            <a:xfrm>
              <a:off x="4837176" y="4719806"/>
              <a:ext cx="1" cy="566928"/>
            </a:xfrm>
            <a:prstGeom prst="line">
              <a:avLst/>
            </a:prstGeom>
            <a:noFill/>
            <a:ln w="10160">
              <a:solidFill>
                <a:srgbClr val="D7DEE8"/>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grpSp>
          <p:nvGrpSpPr>
            <p:cNvPr id="374" name="グループ化 373">
              <a:extLst>
                <a:ext uri="{FF2B5EF4-FFF2-40B4-BE49-F238E27FC236}">
                  <a16:creationId xmlns:a16="http://schemas.microsoft.com/office/drawing/2014/main" id="{8EEC2DBE-8F1E-8EA0-CA3C-27BDCC5F22B5}"/>
                </a:ext>
              </a:extLst>
            </p:cNvPr>
            <p:cNvGrpSpPr/>
            <p:nvPr/>
          </p:nvGrpSpPr>
          <p:grpSpPr>
            <a:xfrm>
              <a:off x="4953000" y="4891707"/>
              <a:ext cx="256032" cy="201168"/>
              <a:chOff x="4947355" y="6034794"/>
              <a:chExt cx="256032" cy="201168"/>
            </a:xfrm>
          </p:grpSpPr>
          <p:sp>
            <p:nvSpPr>
              <p:cNvPr id="362" name="Shape 80">
                <a:extLst>
                  <a:ext uri="{FF2B5EF4-FFF2-40B4-BE49-F238E27FC236}">
                    <a16:creationId xmlns:a16="http://schemas.microsoft.com/office/drawing/2014/main" id="{67E66229-900E-1ECA-C204-4F483825E534}"/>
                  </a:ext>
                </a:extLst>
              </p:cNvPr>
              <p:cNvSpPr/>
              <p:nvPr/>
            </p:nvSpPr>
            <p:spPr>
              <a:xfrm>
                <a:off x="4947355" y="6034794"/>
                <a:ext cx="256032" cy="201168"/>
              </a:xfrm>
              <a:prstGeom prst="roundRect">
                <a:avLst>
                  <a:gd name="adj" fmla="val 20455"/>
                </a:avLst>
              </a:prstGeom>
              <a:solidFill>
                <a:srgbClr val="F3F5F7"/>
              </a:solidFill>
              <a:ln w="10160">
                <a:solidFill>
                  <a:srgbClr val="F3F5F7"/>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364" name="Text 81">
                <a:extLst>
                  <a:ext uri="{FF2B5EF4-FFF2-40B4-BE49-F238E27FC236}">
                    <a16:creationId xmlns:a16="http://schemas.microsoft.com/office/drawing/2014/main" id="{E668786D-0C25-79D8-3836-F7E982C1B15E}"/>
                  </a:ext>
                </a:extLst>
              </p:cNvPr>
              <p:cNvSpPr/>
              <p:nvPr/>
            </p:nvSpPr>
            <p:spPr>
              <a:xfrm>
                <a:off x="4947355" y="6034794"/>
                <a:ext cx="256032" cy="201168"/>
              </a:xfrm>
              <a:prstGeom prst="rect">
                <a:avLst/>
              </a:prstGeom>
              <a:noFill/>
              <a:ln/>
            </p:spPr>
            <p:txBody>
              <a:bodyPr wrap="square" lIns="0" tIns="0" rIns="0" bIns="0" rtlCol="0" anchor="ctr">
                <a:normAutofit fontScale="92500" lnSpcReduction="10000"/>
              </a:bodyPr>
              <a:lstStyle/>
              <a:p>
                <a:pPr marL="0" indent="0" algn="ctr">
                  <a:buNone/>
                </a:pPr>
                <a:r>
                  <a:rPr lang="en-US" sz="1200" b="1" dirty="0">
                    <a:solidFill>
                      <a:srgbClr val="0B2B62"/>
                    </a:solidFill>
                    <a:latin typeface="BIZ UDゴシック" panose="020B0400000000000000" pitchFamily="49" charset="-128"/>
                    <a:ea typeface="BIZ UDゴシック" panose="020B0400000000000000" pitchFamily="49" charset="-128"/>
                    <a:cs typeface="BIZ UD Gothic" pitchFamily="34" charset="-120"/>
                  </a:rPr>
                  <a:t>A</a:t>
                </a:r>
                <a:endParaRPr lang="en-US" sz="1200" dirty="0">
                  <a:latin typeface="BIZ UDゴシック" panose="020B0400000000000000" pitchFamily="49" charset="-128"/>
                  <a:ea typeface="BIZ UDゴシック" panose="020B0400000000000000" pitchFamily="49" charset="-128"/>
                </a:endParaRPr>
              </a:p>
            </p:txBody>
          </p:sp>
        </p:grpSp>
        <p:sp>
          <p:nvSpPr>
            <p:cNvPr id="366" name="Text 82">
              <a:extLst>
                <a:ext uri="{FF2B5EF4-FFF2-40B4-BE49-F238E27FC236}">
                  <a16:creationId xmlns:a16="http://schemas.microsoft.com/office/drawing/2014/main" id="{54E363B7-E9BB-9AB2-3AA0-EB6220C26ABC}"/>
                </a:ext>
              </a:extLst>
            </p:cNvPr>
            <p:cNvSpPr/>
            <p:nvPr/>
          </p:nvSpPr>
          <p:spPr>
            <a:xfrm>
              <a:off x="5303520" y="4683230"/>
              <a:ext cx="4178808" cy="640080"/>
            </a:xfrm>
            <a:prstGeom prst="rect">
              <a:avLst/>
            </a:prstGeom>
            <a:noFill/>
            <a:ln/>
          </p:spPr>
          <p:txBody>
            <a:bodyPr wrap="square" lIns="356" tIns="356" rIns="356" bIns="356" rtlCol="0" anchor="ctr">
              <a:normAutofit/>
            </a:bodyPr>
            <a:lstStyle/>
            <a:p>
              <a:pPr marL="0" indent="0" algn="l">
                <a:buNone/>
              </a:pPr>
              <a:r>
                <a:rPr lang="en-US" sz="1000" dirty="0" err="1">
                  <a:solidFill>
                    <a:srgbClr val="202936"/>
                  </a:solidFill>
                  <a:latin typeface="BIZ UDゴシック" panose="020B0400000000000000" pitchFamily="49" charset="-128"/>
                  <a:ea typeface="BIZ UDゴシック" panose="020B0400000000000000" pitchFamily="49" charset="-128"/>
                  <a:cs typeface="BIZ UD Gothic" pitchFamily="34" charset="-120"/>
                </a:rPr>
                <a:t>国の</a:t>
              </a:r>
              <a:r>
                <a:rPr lang="ja-JP" alt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「業務改善助成金」の</a:t>
              </a:r>
              <a:r>
                <a:rPr 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計画書等に記載した賃金を引き上げる労働者のうち、府の独自要件を1人以上満たしていれば対象となります。要件を満たす人数により補助上限額が変わります。</a:t>
              </a:r>
              <a:endParaRPr lang="en-US" sz="1000" dirty="0">
                <a:latin typeface="BIZ UDゴシック" panose="020B0400000000000000" pitchFamily="49" charset="-128"/>
                <a:ea typeface="BIZ UDゴシック" panose="020B0400000000000000" pitchFamily="49" charset="-128"/>
              </a:endParaRPr>
            </a:p>
          </p:txBody>
        </p:sp>
      </p:grpSp>
      <p:grpSp>
        <p:nvGrpSpPr>
          <p:cNvPr id="211" name="グループ化 210">
            <a:extLst>
              <a:ext uri="{FF2B5EF4-FFF2-40B4-BE49-F238E27FC236}">
                <a16:creationId xmlns:a16="http://schemas.microsoft.com/office/drawing/2014/main" id="{529F2A8D-BE04-ADD5-9CF3-21696EDE680F}"/>
              </a:ext>
            </a:extLst>
          </p:cNvPr>
          <p:cNvGrpSpPr/>
          <p:nvPr/>
        </p:nvGrpSpPr>
        <p:grpSpPr>
          <a:xfrm>
            <a:off x="381234" y="4187733"/>
            <a:ext cx="9290304" cy="607336"/>
            <a:chOff x="384048" y="3796262"/>
            <a:chExt cx="9290304" cy="768096"/>
          </a:xfrm>
        </p:grpSpPr>
        <p:sp>
          <p:nvSpPr>
            <p:cNvPr id="324" name="Shape 61">
              <a:extLst>
                <a:ext uri="{FF2B5EF4-FFF2-40B4-BE49-F238E27FC236}">
                  <a16:creationId xmlns:a16="http://schemas.microsoft.com/office/drawing/2014/main" id="{2B3B32B0-AF9E-36FB-2E61-E5AE1D23A402}"/>
                </a:ext>
              </a:extLst>
            </p:cNvPr>
            <p:cNvSpPr/>
            <p:nvPr/>
          </p:nvSpPr>
          <p:spPr>
            <a:xfrm>
              <a:off x="384048" y="3796262"/>
              <a:ext cx="9290304" cy="768096"/>
            </a:xfrm>
            <a:prstGeom prst="roundRect">
              <a:avLst>
                <a:gd name="adj" fmla="val 5357"/>
              </a:avLst>
            </a:prstGeom>
            <a:solidFill>
              <a:srgbClr val="FFFFFF"/>
            </a:solidFill>
            <a:ln w="10160">
              <a:solidFill>
                <a:srgbClr val="CBD5E1"/>
              </a:solidFill>
              <a:prstDash val="solid"/>
            </a:ln>
            <a:effectLst/>
          </p:spPr>
          <p:txBody>
            <a:bodyPr/>
            <a:lstStyle/>
            <a:p>
              <a:endParaRPr lang="ja-JP" altLang="en-US" sz="2400">
                <a:latin typeface="BIZ UDゴシック" panose="020B0400000000000000" pitchFamily="49" charset="-128"/>
                <a:ea typeface="BIZ UDゴシック" panose="020B0400000000000000" pitchFamily="49" charset="-128"/>
              </a:endParaRPr>
            </a:p>
          </p:txBody>
        </p:sp>
        <p:sp>
          <p:nvSpPr>
            <p:cNvPr id="326" name="Shape 62">
              <a:extLst>
                <a:ext uri="{FF2B5EF4-FFF2-40B4-BE49-F238E27FC236}">
                  <a16:creationId xmlns:a16="http://schemas.microsoft.com/office/drawing/2014/main" id="{07B88B26-077D-6A90-4B20-6E1CD2F25468}"/>
                </a:ext>
              </a:extLst>
            </p:cNvPr>
            <p:cNvSpPr/>
            <p:nvPr/>
          </p:nvSpPr>
          <p:spPr>
            <a:xfrm>
              <a:off x="384048" y="3796262"/>
              <a:ext cx="68580" cy="768096"/>
            </a:xfrm>
            <a:prstGeom prst="rect">
              <a:avLst/>
            </a:prstGeom>
            <a:solidFill>
              <a:srgbClr val="D96C00"/>
            </a:solidFill>
            <a:ln w="12700">
              <a:solidFill>
                <a:srgbClr val="D96C00"/>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328" name="Shape 63">
              <a:extLst>
                <a:ext uri="{FF2B5EF4-FFF2-40B4-BE49-F238E27FC236}">
                  <a16:creationId xmlns:a16="http://schemas.microsoft.com/office/drawing/2014/main" id="{872A198E-C432-108F-1DAF-A0762D6B9B64}"/>
                </a:ext>
              </a:extLst>
            </p:cNvPr>
            <p:cNvSpPr/>
            <p:nvPr/>
          </p:nvSpPr>
          <p:spPr>
            <a:xfrm>
              <a:off x="521208" y="4026494"/>
              <a:ext cx="420624" cy="311348"/>
            </a:xfrm>
            <a:prstGeom prst="roundRect">
              <a:avLst>
                <a:gd name="adj" fmla="val 18000"/>
              </a:avLst>
            </a:prstGeom>
            <a:solidFill>
              <a:srgbClr val="D96C00"/>
            </a:solidFill>
            <a:ln w="10160">
              <a:solidFill>
                <a:srgbClr val="D96C00"/>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330" name="Text 64">
              <a:extLst>
                <a:ext uri="{FF2B5EF4-FFF2-40B4-BE49-F238E27FC236}">
                  <a16:creationId xmlns:a16="http://schemas.microsoft.com/office/drawing/2014/main" id="{E0B37D4F-B8FF-D6DD-5D32-349828A13693}"/>
                </a:ext>
              </a:extLst>
            </p:cNvPr>
            <p:cNvSpPr/>
            <p:nvPr/>
          </p:nvSpPr>
          <p:spPr>
            <a:xfrm>
              <a:off x="521208" y="3982014"/>
              <a:ext cx="420624" cy="378066"/>
            </a:xfrm>
            <a:prstGeom prst="rect">
              <a:avLst/>
            </a:prstGeom>
            <a:noFill/>
            <a:ln/>
          </p:spPr>
          <p:txBody>
            <a:bodyPr wrap="square" lIns="0" tIns="0" rIns="0" bIns="0" rtlCol="0" anchor="ctr">
              <a:normAutofit/>
            </a:bodyPr>
            <a:lstStyle/>
            <a:p>
              <a:pPr marL="0" indent="0" algn="ctr">
                <a:buNone/>
              </a:pPr>
              <a:r>
                <a:rPr lang="en-US"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Q</a:t>
              </a:r>
              <a:r>
                <a:rPr lang="en-US" altLang="ja-JP"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6</a:t>
              </a:r>
              <a:endParaRPr lang="en-US" sz="1000" dirty="0">
                <a:latin typeface="BIZ UDゴシック" panose="020B0400000000000000" pitchFamily="49" charset="-128"/>
                <a:ea typeface="BIZ UDゴシック" panose="020B0400000000000000" pitchFamily="49" charset="-128"/>
              </a:endParaRPr>
            </a:p>
          </p:txBody>
        </p:sp>
        <p:sp>
          <p:nvSpPr>
            <p:cNvPr id="332" name="Shape 65">
              <a:extLst>
                <a:ext uri="{FF2B5EF4-FFF2-40B4-BE49-F238E27FC236}">
                  <a16:creationId xmlns:a16="http://schemas.microsoft.com/office/drawing/2014/main" id="{65D34AF4-3917-532C-3320-A77251DCC45A}"/>
                </a:ext>
              </a:extLst>
            </p:cNvPr>
            <p:cNvSpPr/>
            <p:nvPr/>
          </p:nvSpPr>
          <p:spPr>
            <a:xfrm>
              <a:off x="996696" y="4077076"/>
              <a:ext cx="749808" cy="228600"/>
            </a:xfrm>
            <a:prstGeom prst="roundRect">
              <a:avLst>
                <a:gd name="adj" fmla="val 18000"/>
              </a:avLst>
            </a:prstGeom>
            <a:solidFill>
              <a:srgbClr val="FFF5E8"/>
            </a:solidFill>
            <a:ln w="10160">
              <a:solidFill>
                <a:srgbClr val="FFF5E8"/>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334" name="Text 66">
              <a:extLst>
                <a:ext uri="{FF2B5EF4-FFF2-40B4-BE49-F238E27FC236}">
                  <a16:creationId xmlns:a16="http://schemas.microsoft.com/office/drawing/2014/main" id="{C1612409-84E1-C527-F0F4-37A596337EB4}"/>
                </a:ext>
              </a:extLst>
            </p:cNvPr>
            <p:cNvSpPr/>
            <p:nvPr/>
          </p:nvSpPr>
          <p:spPr>
            <a:xfrm>
              <a:off x="996696" y="4077076"/>
              <a:ext cx="749808" cy="228600"/>
            </a:xfrm>
            <a:prstGeom prst="rect">
              <a:avLst/>
            </a:prstGeom>
            <a:noFill/>
            <a:ln/>
          </p:spPr>
          <p:txBody>
            <a:bodyPr wrap="square" lIns="0" tIns="0" rIns="0" bIns="0" rtlCol="0" anchor="ctr">
              <a:normAutofit/>
            </a:bodyPr>
            <a:lstStyle/>
            <a:p>
              <a:pPr marL="0" indent="0" algn="ctr">
                <a:buNone/>
              </a:pPr>
              <a:r>
                <a:rPr lang="en-US" sz="1000" b="1" dirty="0">
                  <a:solidFill>
                    <a:srgbClr val="D96C00"/>
                  </a:solidFill>
                  <a:latin typeface="BIZ UDゴシック" panose="020B0400000000000000" pitchFamily="49" charset="-128"/>
                  <a:ea typeface="BIZ UDゴシック" panose="020B0400000000000000" pitchFamily="49" charset="-128"/>
                  <a:cs typeface="BIZ UD Gothic" pitchFamily="34" charset="-120"/>
                </a:rPr>
                <a:t>賃上げ</a:t>
              </a:r>
              <a:endParaRPr lang="en-US" sz="1000" dirty="0">
                <a:latin typeface="BIZ UDゴシック" panose="020B0400000000000000" pitchFamily="49" charset="-128"/>
                <a:ea typeface="BIZ UDゴシック" panose="020B0400000000000000" pitchFamily="49" charset="-128"/>
              </a:endParaRPr>
            </a:p>
          </p:txBody>
        </p:sp>
        <p:sp>
          <p:nvSpPr>
            <p:cNvPr id="336" name="Text 67">
              <a:extLst>
                <a:ext uri="{FF2B5EF4-FFF2-40B4-BE49-F238E27FC236}">
                  <a16:creationId xmlns:a16="http://schemas.microsoft.com/office/drawing/2014/main" id="{77A8979F-C40C-CBA8-2094-72CDA9DA30E8}"/>
                </a:ext>
              </a:extLst>
            </p:cNvPr>
            <p:cNvSpPr/>
            <p:nvPr/>
          </p:nvSpPr>
          <p:spPr>
            <a:xfrm>
              <a:off x="1847088" y="3869414"/>
              <a:ext cx="2880360" cy="621792"/>
            </a:xfrm>
            <a:prstGeom prst="rect">
              <a:avLst/>
            </a:prstGeom>
            <a:noFill/>
            <a:ln/>
          </p:spPr>
          <p:txBody>
            <a:bodyPr wrap="square" lIns="356" tIns="356" rIns="356" bIns="356" rtlCol="0" anchor="ctr">
              <a:normAutofit/>
            </a:bodyPr>
            <a:lstStyle/>
            <a:p>
              <a:pPr marL="0" indent="0" algn="l">
                <a:buNone/>
              </a:pPr>
              <a:r>
                <a:rPr lang="en-US" sz="1000" b="1" dirty="0">
                  <a:solidFill>
                    <a:srgbClr val="D96C00"/>
                  </a:solidFill>
                  <a:latin typeface="BIZ UDゴシック" panose="020B0400000000000000" pitchFamily="49" charset="-128"/>
                  <a:ea typeface="BIZ UDゴシック" panose="020B0400000000000000" pitchFamily="49" charset="-128"/>
                  <a:cs typeface="BIZ UD Gothic" pitchFamily="34" charset="-120"/>
                </a:rPr>
                <a:t>大阪府の賃上げ要件とは何ですか。</a:t>
              </a:r>
              <a:endParaRPr lang="en-US" sz="1000" dirty="0">
                <a:latin typeface="BIZ UDゴシック" panose="020B0400000000000000" pitchFamily="49" charset="-128"/>
                <a:ea typeface="BIZ UDゴシック" panose="020B0400000000000000" pitchFamily="49" charset="-128"/>
              </a:endParaRPr>
            </a:p>
          </p:txBody>
        </p:sp>
        <p:sp>
          <p:nvSpPr>
            <p:cNvPr id="338" name="Shape 68">
              <a:extLst>
                <a:ext uri="{FF2B5EF4-FFF2-40B4-BE49-F238E27FC236}">
                  <a16:creationId xmlns:a16="http://schemas.microsoft.com/office/drawing/2014/main" id="{C37DDD54-72CA-BEBE-6469-A3E5D165C26A}"/>
                </a:ext>
              </a:extLst>
            </p:cNvPr>
            <p:cNvSpPr/>
            <p:nvPr/>
          </p:nvSpPr>
          <p:spPr>
            <a:xfrm>
              <a:off x="4837176" y="3896846"/>
              <a:ext cx="1" cy="566928"/>
            </a:xfrm>
            <a:prstGeom prst="line">
              <a:avLst/>
            </a:prstGeom>
            <a:noFill/>
            <a:ln w="10160">
              <a:solidFill>
                <a:srgbClr val="D7DEE8"/>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grpSp>
          <p:nvGrpSpPr>
            <p:cNvPr id="373" name="グループ化 372">
              <a:extLst>
                <a:ext uri="{FF2B5EF4-FFF2-40B4-BE49-F238E27FC236}">
                  <a16:creationId xmlns:a16="http://schemas.microsoft.com/office/drawing/2014/main" id="{5A49BE4C-500A-D88F-4DF2-11C8981639A3}"/>
                </a:ext>
              </a:extLst>
            </p:cNvPr>
            <p:cNvGrpSpPr/>
            <p:nvPr/>
          </p:nvGrpSpPr>
          <p:grpSpPr>
            <a:xfrm>
              <a:off x="4957572" y="4077076"/>
              <a:ext cx="256032" cy="201168"/>
              <a:chOff x="4947355" y="5211834"/>
              <a:chExt cx="256032" cy="201168"/>
            </a:xfrm>
          </p:grpSpPr>
          <p:sp>
            <p:nvSpPr>
              <p:cNvPr id="340" name="Shape 69">
                <a:extLst>
                  <a:ext uri="{FF2B5EF4-FFF2-40B4-BE49-F238E27FC236}">
                    <a16:creationId xmlns:a16="http://schemas.microsoft.com/office/drawing/2014/main" id="{FD811FFC-9FFB-60EB-0AD5-EC02D24D3667}"/>
                  </a:ext>
                </a:extLst>
              </p:cNvPr>
              <p:cNvSpPr/>
              <p:nvPr/>
            </p:nvSpPr>
            <p:spPr>
              <a:xfrm>
                <a:off x="4947355" y="5211834"/>
                <a:ext cx="256032" cy="201168"/>
              </a:xfrm>
              <a:prstGeom prst="roundRect">
                <a:avLst>
                  <a:gd name="adj" fmla="val 20455"/>
                </a:avLst>
              </a:prstGeom>
              <a:solidFill>
                <a:srgbClr val="F3F5F7"/>
              </a:solidFill>
              <a:ln w="10160">
                <a:solidFill>
                  <a:srgbClr val="F3F5F7"/>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342" name="Text 70">
                <a:extLst>
                  <a:ext uri="{FF2B5EF4-FFF2-40B4-BE49-F238E27FC236}">
                    <a16:creationId xmlns:a16="http://schemas.microsoft.com/office/drawing/2014/main" id="{B61DA6A7-2363-FB6B-576A-DF9E3A9CD665}"/>
                  </a:ext>
                </a:extLst>
              </p:cNvPr>
              <p:cNvSpPr/>
              <p:nvPr/>
            </p:nvSpPr>
            <p:spPr>
              <a:xfrm>
                <a:off x="4947355" y="5211834"/>
                <a:ext cx="256032" cy="201168"/>
              </a:xfrm>
              <a:prstGeom prst="rect">
                <a:avLst/>
              </a:prstGeom>
              <a:noFill/>
              <a:ln/>
            </p:spPr>
            <p:txBody>
              <a:bodyPr wrap="square" lIns="0" tIns="0" rIns="0" bIns="0" rtlCol="0" anchor="ctr">
                <a:normAutofit fontScale="92500" lnSpcReduction="10000"/>
              </a:bodyPr>
              <a:lstStyle/>
              <a:p>
                <a:pPr marL="0" indent="0" algn="ctr">
                  <a:buNone/>
                </a:pPr>
                <a:r>
                  <a:rPr lang="en-US" sz="1200" b="1" dirty="0">
                    <a:solidFill>
                      <a:srgbClr val="0B2B62"/>
                    </a:solidFill>
                    <a:latin typeface="BIZ UDゴシック" panose="020B0400000000000000" pitchFamily="49" charset="-128"/>
                    <a:ea typeface="BIZ UDゴシック" panose="020B0400000000000000" pitchFamily="49" charset="-128"/>
                    <a:cs typeface="BIZ UD Gothic" pitchFamily="34" charset="-120"/>
                  </a:rPr>
                  <a:t>A</a:t>
                </a:r>
                <a:endParaRPr lang="en-US" sz="1200" dirty="0">
                  <a:latin typeface="BIZ UDゴシック" panose="020B0400000000000000" pitchFamily="49" charset="-128"/>
                  <a:ea typeface="BIZ UDゴシック" panose="020B0400000000000000" pitchFamily="49" charset="-128"/>
                </a:endParaRPr>
              </a:p>
            </p:txBody>
          </p:sp>
        </p:grpSp>
        <p:sp>
          <p:nvSpPr>
            <p:cNvPr id="344" name="Text 71">
              <a:extLst>
                <a:ext uri="{FF2B5EF4-FFF2-40B4-BE49-F238E27FC236}">
                  <a16:creationId xmlns:a16="http://schemas.microsoft.com/office/drawing/2014/main" id="{B2F6EFFE-5FC8-270C-DCE8-7CD8E5DEF756}"/>
                </a:ext>
              </a:extLst>
            </p:cNvPr>
            <p:cNvSpPr/>
            <p:nvPr/>
          </p:nvSpPr>
          <p:spPr>
            <a:xfrm>
              <a:off x="5303520" y="3860270"/>
              <a:ext cx="4178808" cy="640080"/>
            </a:xfrm>
            <a:prstGeom prst="rect">
              <a:avLst/>
            </a:prstGeom>
            <a:noFill/>
            <a:ln/>
          </p:spPr>
          <p:txBody>
            <a:bodyPr wrap="square" lIns="356" tIns="356" rIns="356" bIns="356" rtlCol="0" anchor="ctr">
              <a:normAutofit/>
            </a:bodyPr>
            <a:lstStyle/>
            <a:p>
              <a:pPr marL="0" indent="0" algn="l">
                <a:buNone/>
              </a:pPr>
              <a:r>
                <a:rPr lang="en-US" sz="1000" dirty="0" err="1">
                  <a:solidFill>
                    <a:srgbClr val="202936"/>
                  </a:solidFill>
                  <a:latin typeface="BIZ UDゴシック" panose="020B0400000000000000" pitchFamily="49" charset="-128"/>
                  <a:ea typeface="BIZ UDゴシック" panose="020B0400000000000000" pitchFamily="49" charset="-128"/>
                  <a:cs typeface="BIZ UD Gothic" pitchFamily="34" charset="-120"/>
                </a:rPr>
                <a:t>国の事業実施計画に記載した引上げ額を上回ること、及び、引上げ後の事業場内最低賃金を</a:t>
              </a:r>
              <a:r>
                <a:rPr lang="ja-JP" alt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令和８年度</a:t>
              </a:r>
              <a:r>
                <a:rPr 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大阪府最低賃金よりさらに2％を上回る額にすることの両方が必要です。</a:t>
              </a:r>
              <a:endParaRPr lang="en-US" sz="1000" dirty="0">
                <a:latin typeface="BIZ UDゴシック" panose="020B0400000000000000" pitchFamily="49" charset="-128"/>
                <a:ea typeface="BIZ UDゴシック" panose="020B0400000000000000" pitchFamily="49" charset="-128"/>
              </a:endParaRPr>
            </a:p>
          </p:txBody>
        </p:sp>
      </p:grpSp>
      <p:grpSp>
        <p:nvGrpSpPr>
          <p:cNvPr id="217" name="グループ化 216">
            <a:extLst>
              <a:ext uri="{FF2B5EF4-FFF2-40B4-BE49-F238E27FC236}">
                <a16:creationId xmlns:a16="http://schemas.microsoft.com/office/drawing/2014/main" id="{7B3A7F48-CD96-084D-3FB6-6B5B0EB37D02}"/>
              </a:ext>
            </a:extLst>
          </p:cNvPr>
          <p:cNvGrpSpPr/>
          <p:nvPr/>
        </p:nvGrpSpPr>
        <p:grpSpPr>
          <a:xfrm>
            <a:off x="381234" y="5528948"/>
            <a:ext cx="9290304" cy="1086997"/>
            <a:chOff x="386862" y="6303618"/>
            <a:chExt cx="9290304" cy="742814"/>
          </a:xfrm>
        </p:grpSpPr>
        <p:sp>
          <p:nvSpPr>
            <p:cNvPr id="61" name="Shape 72">
              <a:extLst>
                <a:ext uri="{FF2B5EF4-FFF2-40B4-BE49-F238E27FC236}">
                  <a16:creationId xmlns:a16="http://schemas.microsoft.com/office/drawing/2014/main" id="{0172D1D8-C76B-44E5-3D17-6595F62C71C5}"/>
                </a:ext>
              </a:extLst>
            </p:cNvPr>
            <p:cNvSpPr/>
            <p:nvPr/>
          </p:nvSpPr>
          <p:spPr>
            <a:xfrm>
              <a:off x="386862" y="6309899"/>
              <a:ext cx="9290304" cy="736533"/>
            </a:xfrm>
            <a:prstGeom prst="roundRect">
              <a:avLst>
                <a:gd name="adj" fmla="val 5357"/>
              </a:avLst>
            </a:prstGeom>
            <a:solidFill>
              <a:srgbClr val="FFFFFF"/>
            </a:solidFill>
            <a:ln w="10160">
              <a:solidFill>
                <a:srgbClr val="CBD5E1"/>
              </a:solidFill>
              <a:prstDash val="solid"/>
            </a:ln>
            <a:effectLst/>
          </p:spPr>
          <p:txBody>
            <a:bodyPr/>
            <a:lstStyle/>
            <a:p>
              <a:endParaRPr lang="ja-JP" altLang="en-US" sz="2400">
                <a:latin typeface="BIZ UDゴシック" panose="020B0400000000000000" pitchFamily="49" charset="-128"/>
                <a:ea typeface="BIZ UDゴシック" panose="020B0400000000000000" pitchFamily="49" charset="-128"/>
              </a:endParaRPr>
            </a:p>
          </p:txBody>
        </p:sp>
        <p:sp>
          <p:nvSpPr>
            <p:cNvPr id="62" name="Shape 73">
              <a:extLst>
                <a:ext uri="{FF2B5EF4-FFF2-40B4-BE49-F238E27FC236}">
                  <a16:creationId xmlns:a16="http://schemas.microsoft.com/office/drawing/2014/main" id="{111E6DE6-719C-856B-AD11-FFF47C96FDF5}"/>
                </a:ext>
              </a:extLst>
            </p:cNvPr>
            <p:cNvSpPr/>
            <p:nvPr/>
          </p:nvSpPr>
          <p:spPr>
            <a:xfrm>
              <a:off x="389676" y="6303618"/>
              <a:ext cx="61546" cy="736984"/>
            </a:xfrm>
            <a:prstGeom prst="rect">
              <a:avLst/>
            </a:prstGeom>
            <a:solidFill>
              <a:srgbClr val="D96C00"/>
            </a:solidFill>
            <a:ln w="12700">
              <a:solidFill>
                <a:srgbClr val="D96C00"/>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63" name="Shape 74">
              <a:extLst>
                <a:ext uri="{FF2B5EF4-FFF2-40B4-BE49-F238E27FC236}">
                  <a16:creationId xmlns:a16="http://schemas.microsoft.com/office/drawing/2014/main" id="{04AD885F-40EB-58B4-EB60-E40F9D71279A}"/>
                </a:ext>
              </a:extLst>
            </p:cNvPr>
            <p:cNvSpPr/>
            <p:nvPr/>
          </p:nvSpPr>
          <p:spPr>
            <a:xfrm>
              <a:off x="522162" y="6529841"/>
              <a:ext cx="420624" cy="228600"/>
            </a:xfrm>
            <a:prstGeom prst="roundRect">
              <a:avLst>
                <a:gd name="adj" fmla="val 18000"/>
              </a:avLst>
            </a:prstGeom>
            <a:solidFill>
              <a:srgbClr val="D96C00"/>
            </a:solidFill>
            <a:ln w="10160">
              <a:solidFill>
                <a:srgbClr val="D96C00"/>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192" name="Text 75">
              <a:extLst>
                <a:ext uri="{FF2B5EF4-FFF2-40B4-BE49-F238E27FC236}">
                  <a16:creationId xmlns:a16="http://schemas.microsoft.com/office/drawing/2014/main" id="{12116230-ECCF-D0DE-9D67-0D795D71FDB9}"/>
                </a:ext>
              </a:extLst>
            </p:cNvPr>
            <p:cNvSpPr/>
            <p:nvPr/>
          </p:nvSpPr>
          <p:spPr>
            <a:xfrm>
              <a:off x="522162" y="6529841"/>
              <a:ext cx="420624" cy="228600"/>
            </a:xfrm>
            <a:prstGeom prst="rect">
              <a:avLst/>
            </a:prstGeom>
            <a:noFill/>
            <a:ln/>
          </p:spPr>
          <p:txBody>
            <a:bodyPr wrap="square" lIns="0" tIns="0" rIns="0" bIns="0" rtlCol="0" anchor="ctr">
              <a:normAutofit/>
            </a:bodyPr>
            <a:lstStyle/>
            <a:p>
              <a:pPr marL="0" indent="0" algn="ctr">
                <a:buNone/>
              </a:pPr>
              <a:r>
                <a:rPr lang="en-US"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Q</a:t>
              </a:r>
              <a:r>
                <a:rPr lang="en-US" altLang="ja-JP"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8</a:t>
              </a:r>
              <a:endParaRPr lang="en-US" sz="1000" dirty="0">
                <a:latin typeface="BIZ UDゴシック" panose="020B0400000000000000" pitchFamily="49" charset="-128"/>
                <a:ea typeface="BIZ UDゴシック" panose="020B0400000000000000" pitchFamily="49" charset="-128"/>
              </a:endParaRPr>
            </a:p>
          </p:txBody>
        </p:sp>
        <p:sp>
          <p:nvSpPr>
            <p:cNvPr id="193" name="Shape 76">
              <a:extLst>
                <a:ext uri="{FF2B5EF4-FFF2-40B4-BE49-F238E27FC236}">
                  <a16:creationId xmlns:a16="http://schemas.microsoft.com/office/drawing/2014/main" id="{620F9B3E-671D-23C2-626D-22951B85E211}"/>
                </a:ext>
              </a:extLst>
            </p:cNvPr>
            <p:cNvSpPr/>
            <p:nvPr/>
          </p:nvSpPr>
          <p:spPr>
            <a:xfrm>
              <a:off x="997650" y="6529841"/>
              <a:ext cx="749808" cy="228600"/>
            </a:xfrm>
            <a:prstGeom prst="roundRect">
              <a:avLst>
                <a:gd name="adj" fmla="val 18000"/>
              </a:avLst>
            </a:prstGeom>
            <a:solidFill>
              <a:srgbClr val="FFF5E8"/>
            </a:solidFill>
            <a:ln w="10160">
              <a:solidFill>
                <a:srgbClr val="FFF5E8"/>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194" name="Text 77">
              <a:extLst>
                <a:ext uri="{FF2B5EF4-FFF2-40B4-BE49-F238E27FC236}">
                  <a16:creationId xmlns:a16="http://schemas.microsoft.com/office/drawing/2014/main" id="{C98576C2-360F-C9E3-E75A-5507A749B4DB}"/>
                </a:ext>
              </a:extLst>
            </p:cNvPr>
            <p:cNvSpPr/>
            <p:nvPr/>
          </p:nvSpPr>
          <p:spPr>
            <a:xfrm>
              <a:off x="997650" y="6529841"/>
              <a:ext cx="749808" cy="228600"/>
            </a:xfrm>
            <a:prstGeom prst="rect">
              <a:avLst/>
            </a:prstGeom>
            <a:noFill/>
            <a:ln/>
          </p:spPr>
          <p:txBody>
            <a:bodyPr wrap="square" lIns="0" tIns="0" rIns="0" bIns="0" rtlCol="0" anchor="ctr">
              <a:normAutofit/>
            </a:bodyPr>
            <a:lstStyle/>
            <a:p>
              <a:pPr marL="0" indent="0" algn="ctr">
                <a:buNone/>
              </a:pPr>
              <a:r>
                <a:rPr lang="en-US" sz="1000" b="1" dirty="0">
                  <a:solidFill>
                    <a:srgbClr val="D96C00"/>
                  </a:solidFill>
                  <a:latin typeface="BIZ UDゴシック" panose="020B0400000000000000" pitchFamily="49" charset="-128"/>
                  <a:ea typeface="BIZ UDゴシック" panose="020B0400000000000000" pitchFamily="49" charset="-128"/>
                  <a:cs typeface="BIZ UD Gothic" pitchFamily="34" charset="-120"/>
                </a:rPr>
                <a:t>賃上げ</a:t>
              </a:r>
              <a:endParaRPr lang="en-US" sz="1000" dirty="0">
                <a:latin typeface="BIZ UDゴシック" panose="020B0400000000000000" pitchFamily="49" charset="-128"/>
                <a:ea typeface="BIZ UDゴシック" panose="020B0400000000000000" pitchFamily="49" charset="-128"/>
              </a:endParaRPr>
            </a:p>
          </p:txBody>
        </p:sp>
        <p:sp>
          <p:nvSpPr>
            <p:cNvPr id="195" name="Text 78">
              <a:extLst>
                <a:ext uri="{FF2B5EF4-FFF2-40B4-BE49-F238E27FC236}">
                  <a16:creationId xmlns:a16="http://schemas.microsoft.com/office/drawing/2014/main" id="{77A499FD-5874-0598-68D2-FD68FA2F1315}"/>
                </a:ext>
              </a:extLst>
            </p:cNvPr>
            <p:cNvSpPr/>
            <p:nvPr/>
          </p:nvSpPr>
          <p:spPr>
            <a:xfrm>
              <a:off x="1847088" y="6314171"/>
              <a:ext cx="2880360" cy="714248"/>
            </a:xfrm>
            <a:prstGeom prst="rect">
              <a:avLst/>
            </a:prstGeom>
            <a:noFill/>
            <a:ln/>
          </p:spPr>
          <p:txBody>
            <a:bodyPr wrap="square" lIns="356" tIns="356" rIns="356" bIns="356" rtlCol="0" anchor="ctr">
              <a:normAutofit/>
            </a:bodyPr>
            <a:lstStyle/>
            <a:p>
              <a:pPr marL="0" indent="0" algn="l">
                <a:buNone/>
              </a:pPr>
              <a:r>
                <a:rPr lang="ja-JP" altLang="en-US" sz="1000" b="1" dirty="0">
                  <a:solidFill>
                    <a:srgbClr val="D96C00"/>
                  </a:solidFill>
                  <a:latin typeface="BIZ UDゴシック" panose="020B0400000000000000" pitchFamily="49" charset="-128"/>
                  <a:ea typeface="BIZ UDゴシック" panose="020B0400000000000000" pitchFamily="49" charset="-128"/>
                  <a:cs typeface="BIZ UD Gothic" pitchFamily="34" charset="-120"/>
                </a:rPr>
                <a:t>雇入れ後</a:t>
              </a:r>
              <a:r>
                <a:rPr lang="en-US" altLang="ja-JP" sz="1000" b="1" dirty="0">
                  <a:solidFill>
                    <a:srgbClr val="D96C00"/>
                  </a:solidFill>
                  <a:latin typeface="BIZ UDゴシック" panose="020B0400000000000000" pitchFamily="49" charset="-128"/>
                  <a:ea typeface="BIZ UDゴシック" panose="020B0400000000000000" pitchFamily="49" charset="-128"/>
                  <a:cs typeface="BIZ UD Gothic" pitchFamily="34" charset="-120"/>
                </a:rPr>
                <a:t>6</a:t>
              </a:r>
              <a:r>
                <a:rPr lang="ja-JP" altLang="en-US" sz="1000" b="1" dirty="0">
                  <a:solidFill>
                    <a:srgbClr val="D96C00"/>
                  </a:solidFill>
                  <a:latin typeface="BIZ UDゴシック" panose="020B0400000000000000" pitchFamily="49" charset="-128"/>
                  <a:ea typeface="BIZ UDゴシック" panose="020B0400000000000000" pitchFamily="49" charset="-128"/>
                  <a:cs typeface="BIZ UD Gothic" pitchFamily="34" charset="-120"/>
                </a:rPr>
                <a:t>か月を経過していない労働者の賃金額が、雇入れ後</a:t>
              </a:r>
              <a:r>
                <a:rPr lang="en-US" altLang="ja-JP" sz="1000" b="1" dirty="0">
                  <a:solidFill>
                    <a:srgbClr val="D96C00"/>
                  </a:solidFill>
                  <a:latin typeface="BIZ UDゴシック" panose="020B0400000000000000" pitchFamily="49" charset="-128"/>
                  <a:ea typeface="BIZ UDゴシック" panose="020B0400000000000000" pitchFamily="49" charset="-128"/>
                  <a:cs typeface="BIZ UD Gothic" pitchFamily="34" charset="-120"/>
                </a:rPr>
                <a:t>6</a:t>
              </a:r>
              <a:r>
                <a:rPr lang="ja-JP" altLang="en-US" sz="1000" b="1" dirty="0">
                  <a:solidFill>
                    <a:srgbClr val="D96C00"/>
                  </a:solidFill>
                  <a:latin typeface="BIZ UDゴシック" panose="020B0400000000000000" pitchFamily="49" charset="-128"/>
                  <a:ea typeface="BIZ UDゴシック" panose="020B0400000000000000" pitchFamily="49" charset="-128"/>
                  <a:cs typeface="BIZ UD Gothic" pitchFamily="34" charset="-120"/>
                </a:rPr>
                <a:t>か月を経過した労働者の賃金額より低い場合、事業場内最低賃金はどのように申請すればよいですか。</a:t>
              </a:r>
              <a:endParaRPr lang="en-US" sz="1000" dirty="0">
                <a:latin typeface="BIZ UDゴシック" panose="020B0400000000000000" pitchFamily="49" charset="-128"/>
                <a:ea typeface="BIZ UDゴシック" panose="020B0400000000000000" pitchFamily="49" charset="-128"/>
              </a:endParaRPr>
            </a:p>
          </p:txBody>
        </p:sp>
        <p:sp>
          <p:nvSpPr>
            <p:cNvPr id="197" name="Shape 79">
              <a:extLst>
                <a:ext uri="{FF2B5EF4-FFF2-40B4-BE49-F238E27FC236}">
                  <a16:creationId xmlns:a16="http://schemas.microsoft.com/office/drawing/2014/main" id="{0A44E5B9-83D9-4B0B-8356-FCA0C8570723}"/>
                </a:ext>
              </a:extLst>
            </p:cNvPr>
            <p:cNvSpPr/>
            <p:nvPr/>
          </p:nvSpPr>
          <p:spPr>
            <a:xfrm>
              <a:off x="4837176" y="6365726"/>
              <a:ext cx="1" cy="566928"/>
            </a:xfrm>
            <a:prstGeom prst="line">
              <a:avLst/>
            </a:prstGeom>
            <a:noFill/>
            <a:ln w="10160">
              <a:solidFill>
                <a:srgbClr val="D7DEE8"/>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grpSp>
          <p:nvGrpSpPr>
            <p:cNvPr id="198" name="グループ化 197">
              <a:extLst>
                <a:ext uri="{FF2B5EF4-FFF2-40B4-BE49-F238E27FC236}">
                  <a16:creationId xmlns:a16="http://schemas.microsoft.com/office/drawing/2014/main" id="{DA333B94-367C-AA95-CBC8-6A35347A3C99}"/>
                </a:ext>
              </a:extLst>
            </p:cNvPr>
            <p:cNvGrpSpPr/>
            <p:nvPr/>
          </p:nvGrpSpPr>
          <p:grpSpPr>
            <a:xfrm>
              <a:off x="4953000" y="6537627"/>
              <a:ext cx="256032" cy="201168"/>
              <a:chOff x="4947355" y="6034794"/>
              <a:chExt cx="256032" cy="201168"/>
            </a:xfrm>
          </p:grpSpPr>
          <p:sp>
            <p:nvSpPr>
              <p:cNvPr id="199" name="Shape 80">
                <a:extLst>
                  <a:ext uri="{FF2B5EF4-FFF2-40B4-BE49-F238E27FC236}">
                    <a16:creationId xmlns:a16="http://schemas.microsoft.com/office/drawing/2014/main" id="{D414E4A9-8699-D1C2-E0B7-A5F2F4737B34}"/>
                  </a:ext>
                </a:extLst>
              </p:cNvPr>
              <p:cNvSpPr/>
              <p:nvPr/>
            </p:nvSpPr>
            <p:spPr>
              <a:xfrm>
                <a:off x="4947355" y="6034794"/>
                <a:ext cx="256032" cy="201168"/>
              </a:xfrm>
              <a:prstGeom prst="roundRect">
                <a:avLst>
                  <a:gd name="adj" fmla="val 20455"/>
                </a:avLst>
              </a:prstGeom>
              <a:solidFill>
                <a:srgbClr val="F3F5F7"/>
              </a:solidFill>
              <a:ln w="10160">
                <a:solidFill>
                  <a:srgbClr val="F3F5F7"/>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201" name="Text 81">
                <a:extLst>
                  <a:ext uri="{FF2B5EF4-FFF2-40B4-BE49-F238E27FC236}">
                    <a16:creationId xmlns:a16="http://schemas.microsoft.com/office/drawing/2014/main" id="{DE899717-13CC-398B-567B-BD19CF85C21C}"/>
                  </a:ext>
                </a:extLst>
              </p:cNvPr>
              <p:cNvSpPr/>
              <p:nvPr/>
            </p:nvSpPr>
            <p:spPr>
              <a:xfrm>
                <a:off x="4947355" y="6034794"/>
                <a:ext cx="256032" cy="201168"/>
              </a:xfrm>
              <a:prstGeom prst="rect">
                <a:avLst/>
              </a:prstGeom>
              <a:noFill/>
              <a:ln/>
            </p:spPr>
            <p:txBody>
              <a:bodyPr wrap="square" lIns="0" tIns="0" rIns="0" bIns="0" rtlCol="0" anchor="ctr">
                <a:normAutofit/>
              </a:bodyPr>
              <a:lstStyle/>
              <a:p>
                <a:pPr marL="0" indent="0" algn="ctr">
                  <a:buNone/>
                </a:pPr>
                <a:r>
                  <a:rPr lang="en-US" sz="1200" b="1" dirty="0">
                    <a:solidFill>
                      <a:srgbClr val="0B2B62"/>
                    </a:solidFill>
                    <a:latin typeface="BIZ UDゴシック" panose="020B0400000000000000" pitchFamily="49" charset="-128"/>
                    <a:ea typeface="BIZ UDゴシック" panose="020B0400000000000000" pitchFamily="49" charset="-128"/>
                    <a:cs typeface="BIZ UD Gothic" pitchFamily="34" charset="-120"/>
                  </a:rPr>
                  <a:t>A</a:t>
                </a:r>
                <a:endParaRPr lang="en-US" sz="1200" dirty="0">
                  <a:latin typeface="BIZ UDゴシック" panose="020B0400000000000000" pitchFamily="49" charset="-128"/>
                  <a:ea typeface="BIZ UDゴシック" panose="020B0400000000000000" pitchFamily="49" charset="-128"/>
                </a:endParaRPr>
              </a:p>
            </p:txBody>
          </p:sp>
        </p:grpSp>
        <p:sp>
          <p:nvSpPr>
            <p:cNvPr id="202" name="Text 82">
              <a:extLst>
                <a:ext uri="{FF2B5EF4-FFF2-40B4-BE49-F238E27FC236}">
                  <a16:creationId xmlns:a16="http://schemas.microsoft.com/office/drawing/2014/main" id="{CFD73DF1-A4ED-0012-8AB5-6FB00737D7BA}"/>
                </a:ext>
              </a:extLst>
            </p:cNvPr>
            <p:cNvSpPr/>
            <p:nvPr/>
          </p:nvSpPr>
          <p:spPr>
            <a:xfrm>
              <a:off x="5303520" y="6334731"/>
              <a:ext cx="4373646" cy="693687"/>
            </a:xfrm>
            <a:prstGeom prst="rect">
              <a:avLst/>
            </a:prstGeom>
            <a:noFill/>
            <a:ln/>
          </p:spPr>
          <p:txBody>
            <a:bodyPr wrap="square" lIns="356" tIns="356" rIns="356" bIns="356" rtlCol="0" anchor="ctr">
              <a:normAutofit/>
            </a:bodyPr>
            <a:lstStyle/>
            <a:p>
              <a:pPr marL="0" indent="0" algn="l">
                <a:buNone/>
              </a:pPr>
              <a:r>
                <a:rPr lang="ja-JP" alt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雇入れ後</a:t>
              </a:r>
              <a:r>
                <a:rPr lang="en-US" altLang="ja-JP"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6</a:t>
              </a:r>
              <a:r>
                <a:rPr lang="ja-JP" alt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か月を経過した雇用保険被保険者のうち、最も低い賃金額を事業場内最低賃金として申請してください。ただし、雇入れ後</a:t>
              </a:r>
              <a:r>
                <a:rPr lang="en-US" altLang="ja-JP"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6</a:t>
              </a:r>
              <a:r>
                <a:rPr lang="ja-JP" alt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か月を経過していない労働者を含め、引上げ前の事業場内最低賃金より低い賃金額の労働者がいる場合は、その労働者の賃金額についても、引上げ後の新たな事業場内最低賃金以上に引き上げる必要があります。この取扱いは、その労働者が雇用保険被保険者であるかどうかにかかわらず適用されます。</a:t>
              </a:r>
              <a:endParaRPr lang="en-US" sz="1000" dirty="0">
                <a:latin typeface="BIZ UDゴシック" panose="020B0400000000000000" pitchFamily="49" charset="-128"/>
                <a:ea typeface="BIZ UDゴシック" panose="020B0400000000000000" pitchFamily="49" charset="-128"/>
              </a:endParaRPr>
            </a:p>
          </p:txBody>
        </p:sp>
      </p:grpSp>
      <p:grpSp>
        <p:nvGrpSpPr>
          <p:cNvPr id="215" name="グループ化 214">
            <a:extLst>
              <a:ext uri="{FF2B5EF4-FFF2-40B4-BE49-F238E27FC236}">
                <a16:creationId xmlns:a16="http://schemas.microsoft.com/office/drawing/2014/main" id="{8335236B-73A2-4799-1A36-29958899F937}"/>
              </a:ext>
            </a:extLst>
          </p:cNvPr>
          <p:cNvGrpSpPr/>
          <p:nvPr/>
        </p:nvGrpSpPr>
        <p:grpSpPr>
          <a:xfrm>
            <a:off x="381234" y="3082376"/>
            <a:ext cx="9293118" cy="1033178"/>
            <a:chOff x="384048" y="5442182"/>
            <a:chExt cx="9293118" cy="768096"/>
          </a:xfrm>
        </p:grpSpPr>
        <p:sp>
          <p:nvSpPr>
            <p:cNvPr id="48" name="Shape 61">
              <a:extLst>
                <a:ext uri="{FF2B5EF4-FFF2-40B4-BE49-F238E27FC236}">
                  <a16:creationId xmlns:a16="http://schemas.microsoft.com/office/drawing/2014/main" id="{D8679F8E-B717-144B-7BF3-018FA2AA6A33}"/>
                </a:ext>
              </a:extLst>
            </p:cNvPr>
            <p:cNvSpPr/>
            <p:nvPr/>
          </p:nvSpPr>
          <p:spPr>
            <a:xfrm>
              <a:off x="384048" y="5442182"/>
              <a:ext cx="9290304" cy="768096"/>
            </a:xfrm>
            <a:prstGeom prst="roundRect">
              <a:avLst>
                <a:gd name="adj" fmla="val 5357"/>
              </a:avLst>
            </a:prstGeom>
            <a:solidFill>
              <a:srgbClr val="FFFFFF"/>
            </a:solidFill>
            <a:ln w="10160">
              <a:solidFill>
                <a:srgbClr val="CBD5E1"/>
              </a:solidFill>
              <a:prstDash val="solid"/>
            </a:ln>
            <a:effectLst/>
          </p:spPr>
          <p:txBody>
            <a:bodyPr/>
            <a:lstStyle/>
            <a:p>
              <a:endParaRPr lang="ja-JP" altLang="en-US" sz="2400" dirty="0">
                <a:latin typeface="BIZ UDゴシック" panose="020B0400000000000000" pitchFamily="49" charset="-128"/>
                <a:ea typeface="BIZ UDゴシック" panose="020B0400000000000000" pitchFamily="49" charset="-128"/>
              </a:endParaRPr>
            </a:p>
          </p:txBody>
        </p:sp>
        <p:sp>
          <p:nvSpPr>
            <p:cNvPr id="50" name="Shape 62">
              <a:extLst>
                <a:ext uri="{FF2B5EF4-FFF2-40B4-BE49-F238E27FC236}">
                  <a16:creationId xmlns:a16="http://schemas.microsoft.com/office/drawing/2014/main" id="{CACD77AD-5005-963B-6E4A-87EDC48BFFE4}"/>
                </a:ext>
              </a:extLst>
            </p:cNvPr>
            <p:cNvSpPr/>
            <p:nvPr/>
          </p:nvSpPr>
          <p:spPr>
            <a:xfrm>
              <a:off x="384048" y="5442182"/>
              <a:ext cx="68580" cy="768096"/>
            </a:xfrm>
            <a:prstGeom prst="rect">
              <a:avLst/>
            </a:prstGeom>
            <a:solidFill>
              <a:srgbClr val="D96C00"/>
            </a:solidFill>
            <a:ln w="12700">
              <a:solidFill>
                <a:srgbClr val="D96C00"/>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51" name="Shape 63">
              <a:extLst>
                <a:ext uri="{FF2B5EF4-FFF2-40B4-BE49-F238E27FC236}">
                  <a16:creationId xmlns:a16="http://schemas.microsoft.com/office/drawing/2014/main" id="{668FCE0F-3D40-B95B-3913-C8AFAAC9A80C}"/>
                </a:ext>
              </a:extLst>
            </p:cNvPr>
            <p:cNvSpPr/>
            <p:nvPr/>
          </p:nvSpPr>
          <p:spPr>
            <a:xfrm>
              <a:off x="521208" y="5722996"/>
              <a:ext cx="420624" cy="228600"/>
            </a:xfrm>
            <a:prstGeom prst="roundRect">
              <a:avLst>
                <a:gd name="adj" fmla="val 18000"/>
              </a:avLst>
            </a:prstGeom>
            <a:solidFill>
              <a:srgbClr val="D96C00"/>
            </a:solidFill>
            <a:ln w="10160">
              <a:solidFill>
                <a:srgbClr val="D96C00"/>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52" name="Text 64">
              <a:extLst>
                <a:ext uri="{FF2B5EF4-FFF2-40B4-BE49-F238E27FC236}">
                  <a16:creationId xmlns:a16="http://schemas.microsoft.com/office/drawing/2014/main" id="{572BB9DF-8461-2143-C1F9-18EC06A9BE7F}"/>
                </a:ext>
              </a:extLst>
            </p:cNvPr>
            <p:cNvSpPr/>
            <p:nvPr/>
          </p:nvSpPr>
          <p:spPr>
            <a:xfrm>
              <a:off x="521208" y="5722996"/>
              <a:ext cx="420624" cy="228600"/>
            </a:xfrm>
            <a:prstGeom prst="rect">
              <a:avLst/>
            </a:prstGeom>
            <a:noFill/>
            <a:ln/>
          </p:spPr>
          <p:txBody>
            <a:bodyPr wrap="square" lIns="0" tIns="0" rIns="0" bIns="0" rtlCol="0" anchor="ctr">
              <a:normAutofit/>
            </a:bodyPr>
            <a:lstStyle/>
            <a:p>
              <a:pPr marL="0" indent="0" algn="ctr">
                <a:buNone/>
              </a:pPr>
              <a:r>
                <a:rPr lang="en-US"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Q</a:t>
              </a:r>
              <a:r>
                <a:rPr lang="en-US" altLang="ja-JP"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5</a:t>
              </a:r>
              <a:endParaRPr lang="en-US" sz="1000" dirty="0">
                <a:latin typeface="BIZ UDゴシック" panose="020B0400000000000000" pitchFamily="49" charset="-128"/>
                <a:ea typeface="BIZ UDゴシック" panose="020B0400000000000000" pitchFamily="49" charset="-128"/>
              </a:endParaRPr>
            </a:p>
          </p:txBody>
        </p:sp>
        <p:sp>
          <p:nvSpPr>
            <p:cNvPr id="53" name="Shape 65">
              <a:extLst>
                <a:ext uri="{FF2B5EF4-FFF2-40B4-BE49-F238E27FC236}">
                  <a16:creationId xmlns:a16="http://schemas.microsoft.com/office/drawing/2014/main" id="{A90E4CB5-71AB-1398-C635-F5295F0CABD7}"/>
                </a:ext>
              </a:extLst>
            </p:cNvPr>
            <p:cNvSpPr/>
            <p:nvPr/>
          </p:nvSpPr>
          <p:spPr>
            <a:xfrm>
              <a:off x="996696" y="5722996"/>
              <a:ext cx="749808" cy="228600"/>
            </a:xfrm>
            <a:prstGeom prst="roundRect">
              <a:avLst>
                <a:gd name="adj" fmla="val 18000"/>
              </a:avLst>
            </a:prstGeom>
            <a:solidFill>
              <a:srgbClr val="FFF5E8"/>
            </a:solidFill>
            <a:ln w="10160">
              <a:solidFill>
                <a:srgbClr val="FFF5E8"/>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54" name="Text 66">
              <a:extLst>
                <a:ext uri="{FF2B5EF4-FFF2-40B4-BE49-F238E27FC236}">
                  <a16:creationId xmlns:a16="http://schemas.microsoft.com/office/drawing/2014/main" id="{7B45A3E0-F6C3-05FE-56F8-3D39C1E75687}"/>
                </a:ext>
              </a:extLst>
            </p:cNvPr>
            <p:cNvSpPr/>
            <p:nvPr/>
          </p:nvSpPr>
          <p:spPr>
            <a:xfrm>
              <a:off x="996696" y="5722996"/>
              <a:ext cx="749808" cy="228600"/>
            </a:xfrm>
            <a:prstGeom prst="rect">
              <a:avLst/>
            </a:prstGeom>
            <a:noFill/>
            <a:ln/>
          </p:spPr>
          <p:txBody>
            <a:bodyPr wrap="square" lIns="0" tIns="0" rIns="0" bIns="0" rtlCol="0" anchor="ctr">
              <a:normAutofit/>
            </a:bodyPr>
            <a:lstStyle/>
            <a:p>
              <a:pPr marL="0" indent="0" algn="ctr">
                <a:buNone/>
              </a:pPr>
              <a:r>
                <a:rPr lang="en-US" sz="1000" b="1" dirty="0">
                  <a:solidFill>
                    <a:srgbClr val="D96C00"/>
                  </a:solidFill>
                  <a:latin typeface="BIZ UDゴシック" panose="020B0400000000000000" pitchFamily="49" charset="-128"/>
                  <a:ea typeface="BIZ UDゴシック" panose="020B0400000000000000" pitchFamily="49" charset="-128"/>
                  <a:cs typeface="BIZ UD Gothic" pitchFamily="34" charset="-120"/>
                </a:rPr>
                <a:t>賃上げ</a:t>
              </a:r>
              <a:endParaRPr lang="en-US" sz="1000" dirty="0">
                <a:latin typeface="BIZ UDゴシック" panose="020B0400000000000000" pitchFamily="49" charset="-128"/>
                <a:ea typeface="BIZ UDゴシック" panose="020B0400000000000000" pitchFamily="49" charset="-128"/>
              </a:endParaRPr>
            </a:p>
          </p:txBody>
        </p:sp>
        <p:sp>
          <p:nvSpPr>
            <p:cNvPr id="55" name="Text 67">
              <a:extLst>
                <a:ext uri="{FF2B5EF4-FFF2-40B4-BE49-F238E27FC236}">
                  <a16:creationId xmlns:a16="http://schemas.microsoft.com/office/drawing/2014/main" id="{5F4A991F-E8F9-FAF1-E791-DB72CB2534F6}"/>
                </a:ext>
              </a:extLst>
            </p:cNvPr>
            <p:cNvSpPr/>
            <p:nvPr/>
          </p:nvSpPr>
          <p:spPr>
            <a:xfrm>
              <a:off x="1847088" y="5515334"/>
              <a:ext cx="2947534" cy="621792"/>
            </a:xfrm>
            <a:prstGeom prst="rect">
              <a:avLst/>
            </a:prstGeom>
            <a:noFill/>
            <a:ln/>
          </p:spPr>
          <p:txBody>
            <a:bodyPr wrap="square" lIns="356" tIns="356" rIns="356" bIns="356" rtlCol="0" anchor="ctr">
              <a:normAutofit/>
            </a:bodyPr>
            <a:lstStyle/>
            <a:p>
              <a:pPr marL="0" indent="0" algn="l">
                <a:buNone/>
              </a:pPr>
              <a:r>
                <a:rPr lang="ja-JP" altLang="en-US" sz="1000" b="1" dirty="0">
                  <a:solidFill>
                    <a:srgbClr val="EC5602"/>
                  </a:solidFill>
                  <a:latin typeface="BIZ UDゴシック" panose="020B0400000000000000" pitchFamily="49" charset="-128"/>
                  <a:ea typeface="BIZ UDゴシック" panose="020B0400000000000000" pitchFamily="49" charset="-128"/>
                </a:rPr>
                <a:t>申請時点で事業場内最低賃金が、改定後の大阪府の最低賃金以上である場合は、申請できないのですか。</a:t>
              </a:r>
              <a:endParaRPr lang="en-US" sz="1000" b="1" dirty="0">
                <a:solidFill>
                  <a:srgbClr val="EC5602"/>
                </a:solidFill>
                <a:latin typeface="BIZ UDゴシック" panose="020B0400000000000000" pitchFamily="49" charset="-128"/>
                <a:ea typeface="BIZ UDゴシック" panose="020B0400000000000000" pitchFamily="49" charset="-128"/>
              </a:endParaRPr>
            </a:p>
          </p:txBody>
        </p:sp>
        <p:sp>
          <p:nvSpPr>
            <p:cNvPr id="56" name="Shape 68">
              <a:extLst>
                <a:ext uri="{FF2B5EF4-FFF2-40B4-BE49-F238E27FC236}">
                  <a16:creationId xmlns:a16="http://schemas.microsoft.com/office/drawing/2014/main" id="{9A55CB92-FFE1-E6E7-9B76-7CCD7F36E3AF}"/>
                </a:ext>
              </a:extLst>
            </p:cNvPr>
            <p:cNvSpPr/>
            <p:nvPr/>
          </p:nvSpPr>
          <p:spPr>
            <a:xfrm>
              <a:off x="4837176" y="5542766"/>
              <a:ext cx="1" cy="566928"/>
            </a:xfrm>
            <a:prstGeom prst="line">
              <a:avLst/>
            </a:prstGeom>
            <a:noFill/>
            <a:ln w="10160">
              <a:solidFill>
                <a:srgbClr val="D7DEE8"/>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grpSp>
          <p:nvGrpSpPr>
            <p:cNvPr id="57" name="グループ化 56">
              <a:extLst>
                <a:ext uri="{FF2B5EF4-FFF2-40B4-BE49-F238E27FC236}">
                  <a16:creationId xmlns:a16="http://schemas.microsoft.com/office/drawing/2014/main" id="{2B38FE1A-9AB8-9A67-7678-6143D24C07ED}"/>
                </a:ext>
              </a:extLst>
            </p:cNvPr>
            <p:cNvGrpSpPr/>
            <p:nvPr/>
          </p:nvGrpSpPr>
          <p:grpSpPr>
            <a:xfrm>
              <a:off x="4957572" y="5722996"/>
              <a:ext cx="256032" cy="201168"/>
              <a:chOff x="4947355" y="5211834"/>
              <a:chExt cx="256032" cy="201168"/>
            </a:xfrm>
          </p:grpSpPr>
          <p:sp>
            <p:nvSpPr>
              <p:cNvPr id="58" name="Shape 69">
                <a:extLst>
                  <a:ext uri="{FF2B5EF4-FFF2-40B4-BE49-F238E27FC236}">
                    <a16:creationId xmlns:a16="http://schemas.microsoft.com/office/drawing/2014/main" id="{BF934B33-371A-B512-F73E-6104E761A693}"/>
                  </a:ext>
                </a:extLst>
              </p:cNvPr>
              <p:cNvSpPr/>
              <p:nvPr/>
            </p:nvSpPr>
            <p:spPr>
              <a:xfrm>
                <a:off x="4947355" y="5211834"/>
                <a:ext cx="256032" cy="201168"/>
              </a:xfrm>
              <a:prstGeom prst="roundRect">
                <a:avLst>
                  <a:gd name="adj" fmla="val 20455"/>
                </a:avLst>
              </a:prstGeom>
              <a:solidFill>
                <a:srgbClr val="F3F5F7"/>
              </a:solidFill>
              <a:ln w="10160">
                <a:solidFill>
                  <a:srgbClr val="F3F5F7"/>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59" name="Text 70">
                <a:extLst>
                  <a:ext uri="{FF2B5EF4-FFF2-40B4-BE49-F238E27FC236}">
                    <a16:creationId xmlns:a16="http://schemas.microsoft.com/office/drawing/2014/main" id="{529F275B-57E2-1066-EC38-8D8E943BF108}"/>
                  </a:ext>
                </a:extLst>
              </p:cNvPr>
              <p:cNvSpPr/>
              <p:nvPr/>
            </p:nvSpPr>
            <p:spPr>
              <a:xfrm>
                <a:off x="4947355" y="5211834"/>
                <a:ext cx="256032" cy="201168"/>
              </a:xfrm>
              <a:prstGeom prst="rect">
                <a:avLst/>
              </a:prstGeom>
              <a:noFill/>
              <a:ln/>
            </p:spPr>
            <p:txBody>
              <a:bodyPr wrap="square" lIns="0" tIns="0" rIns="0" bIns="0" rtlCol="0" anchor="ctr">
                <a:normAutofit/>
              </a:bodyPr>
              <a:lstStyle/>
              <a:p>
                <a:pPr marL="0" indent="0" algn="ctr">
                  <a:buNone/>
                </a:pPr>
                <a:r>
                  <a:rPr lang="en-US" sz="1200" b="1" dirty="0">
                    <a:solidFill>
                      <a:srgbClr val="0B2B62"/>
                    </a:solidFill>
                    <a:latin typeface="BIZ UDゴシック" panose="020B0400000000000000" pitchFamily="49" charset="-128"/>
                    <a:ea typeface="BIZ UDゴシック" panose="020B0400000000000000" pitchFamily="49" charset="-128"/>
                    <a:cs typeface="BIZ UD Gothic" pitchFamily="34" charset="-120"/>
                  </a:rPr>
                  <a:t>A</a:t>
                </a:r>
                <a:endParaRPr lang="en-US" sz="1200" dirty="0">
                  <a:latin typeface="BIZ UDゴシック" panose="020B0400000000000000" pitchFamily="49" charset="-128"/>
                  <a:ea typeface="BIZ UDゴシック" panose="020B0400000000000000" pitchFamily="49" charset="-128"/>
                </a:endParaRPr>
              </a:p>
            </p:txBody>
          </p:sp>
        </p:grpSp>
        <p:sp>
          <p:nvSpPr>
            <p:cNvPr id="60" name="Text 71">
              <a:extLst>
                <a:ext uri="{FF2B5EF4-FFF2-40B4-BE49-F238E27FC236}">
                  <a16:creationId xmlns:a16="http://schemas.microsoft.com/office/drawing/2014/main" id="{D7CABF08-31A0-D05F-21A7-B0067962CCD4}"/>
                </a:ext>
              </a:extLst>
            </p:cNvPr>
            <p:cNvSpPr/>
            <p:nvPr/>
          </p:nvSpPr>
          <p:spPr>
            <a:xfrm>
              <a:off x="5303520" y="5506190"/>
              <a:ext cx="4373646" cy="640080"/>
            </a:xfrm>
            <a:prstGeom prst="rect">
              <a:avLst/>
            </a:prstGeom>
            <a:noFill/>
            <a:ln/>
          </p:spPr>
          <p:txBody>
            <a:bodyPr wrap="square" lIns="356" tIns="356" rIns="356" bIns="356" rtlCol="0" anchor="ctr">
              <a:normAutofit/>
            </a:bodyPr>
            <a:lstStyle/>
            <a:p>
              <a:pPr marL="0" indent="0" algn="l">
                <a:buNone/>
              </a:pPr>
              <a:r>
                <a:rPr lang="ja-JP" alt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申請できません。 </a:t>
              </a:r>
              <a:endParaRPr lang="en-US" altLang="ja-JP" sz="1000" dirty="0">
                <a:solidFill>
                  <a:srgbClr val="202936"/>
                </a:solidFill>
                <a:latin typeface="BIZ UDゴシック" panose="020B0400000000000000" pitchFamily="49" charset="-128"/>
                <a:ea typeface="BIZ UDゴシック" panose="020B0400000000000000" pitchFamily="49" charset="-128"/>
                <a:cs typeface="BIZ UD Gothic" pitchFamily="34" charset="-120"/>
              </a:endParaRPr>
            </a:p>
            <a:p>
              <a:pPr marL="0" indent="0" algn="l">
                <a:buNone/>
              </a:pPr>
              <a:r>
                <a:rPr lang="ja-JP" alt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申請時点において、事業場内で最も時間給が低い労働者の賃金額が、改定後の大阪府最低賃金（</a:t>
              </a:r>
              <a:r>
                <a:rPr lang="en-US" altLang="ja-JP"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1,231</a:t>
              </a:r>
              <a:r>
                <a:rPr lang="ja-JP" alt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円）以上である場合は、国の「業務改善助成金」の対象となりません。</a:t>
              </a:r>
              <a:endParaRPr lang="en-US" altLang="ja-JP" sz="1000" dirty="0">
                <a:solidFill>
                  <a:srgbClr val="202936"/>
                </a:solidFill>
                <a:latin typeface="BIZ UDゴシック" panose="020B0400000000000000" pitchFamily="49" charset="-128"/>
                <a:ea typeface="BIZ UDゴシック" panose="020B0400000000000000" pitchFamily="49" charset="-128"/>
                <a:cs typeface="BIZ UD Gothic" pitchFamily="34" charset="-120"/>
              </a:endParaRPr>
            </a:p>
            <a:p>
              <a:pPr marL="0" indent="0" algn="l">
                <a:buNone/>
              </a:pPr>
              <a:r>
                <a:rPr lang="ja-JP" alt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詳しくは、国の「業務改善助成金」の交付要綱をご確認ください。</a:t>
              </a:r>
              <a:endParaRPr lang="en-US" sz="1000" dirty="0">
                <a:latin typeface="BIZ UDゴシック" panose="020B0400000000000000" pitchFamily="49" charset="-128"/>
                <a:ea typeface="BIZ UDゴシック" panose="020B0400000000000000" pitchFamily="49" charset="-128"/>
              </a:endParaRPr>
            </a:p>
          </p:txBody>
        </p:sp>
      </p:grpSp>
    </p:spTree>
    <p:extLst>
      <p:ext uri="{BB962C8B-B14F-4D97-AF65-F5344CB8AC3E}">
        <p14:creationId xmlns:p14="http://schemas.microsoft.com/office/powerpoint/2010/main" val="16090753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46A6030-26E8-BE2B-0ACA-8033011E43A4}"/>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1E8E6A78-7235-F7CB-9EE5-F080D9B643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FCF5EF85-5B4D-37F7-DA3E-516B1CF0AD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925D0266-E0B2-B54B-2793-045A2821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B6F9D7E7-B68F-6749-D59A-67E7FD0551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52F02FD7-0EC3-FEF2-149A-62E16B689C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ABCE215B-6A2B-908C-CF13-60963C77B0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916D9B35-2A6A-EF80-7A02-3A4F9F8EE3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9" name="Text 3">
            <a:extLst>
              <a:ext uri="{FF2B5EF4-FFF2-40B4-BE49-F238E27FC236}">
                <a16:creationId xmlns:a16="http://schemas.microsoft.com/office/drawing/2014/main" id="{030A7F9D-789C-3D77-CC3E-D9FA7FAAC77F}"/>
              </a:ext>
            </a:extLst>
          </p:cNvPr>
          <p:cNvSpPr/>
          <p:nvPr/>
        </p:nvSpPr>
        <p:spPr>
          <a:xfrm>
            <a:off x="1053136" y="100584"/>
            <a:ext cx="6126480" cy="384048"/>
          </a:xfrm>
          <a:prstGeom prst="rect">
            <a:avLst/>
          </a:prstGeom>
          <a:noFill/>
          <a:ln/>
        </p:spPr>
        <p:txBody>
          <a:bodyPr wrap="square" lIns="318" tIns="318" rIns="318" bIns="318" rtlCol="0" anchor="ctr">
            <a:normAutofit/>
          </a:bodyPr>
          <a:lstStyle/>
          <a:p>
            <a:pPr marL="0" indent="0" algn="l">
              <a:buNone/>
            </a:pPr>
            <a:r>
              <a:rPr lang="en-US" sz="1800" b="1" dirty="0">
                <a:solidFill>
                  <a:srgbClr val="0B2B62"/>
                </a:solidFill>
                <a:latin typeface="BIZ UDゴシック" panose="020B0400000000000000" pitchFamily="49" charset="-128"/>
                <a:ea typeface="BIZ UDゴシック" panose="020B0400000000000000" pitchFamily="49" charset="-128"/>
                <a:cs typeface="BIZ UD Gothic" pitchFamily="34" charset="-120"/>
              </a:rPr>
              <a:t>事前登録に関するよくある質問</a:t>
            </a:r>
            <a:endParaRPr lang="en-US" sz="1800" dirty="0">
              <a:latin typeface="BIZ UDゴシック" panose="020B0400000000000000" pitchFamily="49" charset="-128"/>
              <a:ea typeface="BIZ UDゴシック" panose="020B0400000000000000" pitchFamily="49" charset="-128"/>
            </a:endParaRPr>
          </a:p>
        </p:txBody>
      </p:sp>
      <p:sp>
        <p:nvSpPr>
          <p:cNvPr id="23" name="Text 4">
            <a:extLst>
              <a:ext uri="{FF2B5EF4-FFF2-40B4-BE49-F238E27FC236}">
                <a16:creationId xmlns:a16="http://schemas.microsoft.com/office/drawing/2014/main" id="{E8763253-C91A-998F-5D67-AA9741CCF30C}"/>
              </a:ext>
            </a:extLst>
          </p:cNvPr>
          <p:cNvSpPr/>
          <p:nvPr/>
        </p:nvSpPr>
        <p:spPr>
          <a:xfrm>
            <a:off x="4642155" y="149196"/>
            <a:ext cx="3017521" cy="322125"/>
          </a:xfrm>
          <a:prstGeom prst="rect">
            <a:avLst/>
          </a:prstGeom>
          <a:noFill/>
          <a:ln/>
        </p:spPr>
        <p:txBody>
          <a:bodyPr wrap="square" lIns="318" tIns="318" rIns="318" bIns="318" rtlCol="0" anchor="ctr">
            <a:normAutofit/>
          </a:bodyPr>
          <a:lstStyle/>
          <a:p>
            <a:pPr marL="0" indent="0" algn="l">
              <a:buNone/>
            </a:pPr>
            <a:r>
              <a:rPr lang="ja-JP" altLang="en-US" sz="1000" dirty="0">
                <a:solidFill>
                  <a:srgbClr val="667085"/>
                </a:solidFill>
                <a:latin typeface="BIZ UDゴシック" panose="020B0400000000000000" pitchFamily="49" charset="-128"/>
                <a:ea typeface="BIZ UDゴシック" panose="020B0400000000000000" pitchFamily="49" charset="-128"/>
                <a:cs typeface="BIZ UD Gothic" pitchFamily="34" charset="-120"/>
              </a:rPr>
              <a:t>委任状・</a:t>
            </a:r>
            <a:r>
              <a:rPr lang="en-US" sz="1000" dirty="0" err="1">
                <a:solidFill>
                  <a:srgbClr val="667085"/>
                </a:solidFill>
                <a:latin typeface="BIZ UDゴシック" panose="020B0400000000000000" pitchFamily="49" charset="-128"/>
                <a:ea typeface="BIZ UDゴシック" panose="020B0400000000000000" pitchFamily="49" charset="-128"/>
                <a:cs typeface="BIZ UD Gothic" pitchFamily="34" charset="-120"/>
              </a:rPr>
              <a:t>入力方法・提出書類・事前登録後</a:t>
            </a:r>
            <a:endParaRPr lang="en-US" sz="1000" dirty="0">
              <a:latin typeface="BIZ UDゴシック" panose="020B0400000000000000" pitchFamily="49" charset="-128"/>
              <a:ea typeface="BIZ UDゴシック" panose="020B0400000000000000" pitchFamily="49" charset="-128"/>
            </a:endParaRPr>
          </a:p>
        </p:txBody>
      </p:sp>
      <p:sp>
        <p:nvSpPr>
          <p:cNvPr id="25" name="Text 5">
            <a:extLst>
              <a:ext uri="{FF2B5EF4-FFF2-40B4-BE49-F238E27FC236}">
                <a16:creationId xmlns:a16="http://schemas.microsoft.com/office/drawing/2014/main" id="{A6F23E52-AF39-DD03-5EB7-6AD0E842293F}"/>
              </a:ext>
            </a:extLst>
          </p:cNvPr>
          <p:cNvSpPr/>
          <p:nvPr/>
        </p:nvSpPr>
        <p:spPr>
          <a:xfrm>
            <a:off x="9144000" y="164592"/>
            <a:ext cx="530352" cy="219456"/>
          </a:xfrm>
          <a:prstGeom prst="rect">
            <a:avLst/>
          </a:prstGeom>
          <a:noFill/>
          <a:ln/>
        </p:spPr>
        <p:txBody>
          <a:bodyPr wrap="square" lIns="318" tIns="318" rIns="318" bIns="318" rtlCol="0" anchor="ctr">
            <a:normAutofit/>
          </a:bodyPr>
          <a:lstStyle/>
          <a:p>
            <a:pPr marL="0" indent="0" algn="r">
              <a:buNone/>
            </a:pPr>
            <a:r>
              <a:rPr lang="en-US" sz="1200" b="1" dirty="0">
                <a:solidFill>
                  <a:srgbClr val="667085"/>
                </a:solidFill>
                <a:latin typeface="BIZ UDゴシック" panose="020B0400000000000000" pitchFamily="49" charset="-128"/>
                <a:ea typeface="BIZ UDゴシック" panose="020B0400000000000000" pitchFamily="49" charset="-128"/>
                <a:cs typeface="BIZ UD Gothic" pitchFamily="34" charset="-120"/>
              </a:rPr>
              <a:t>2/2</a:t>
            </a:r>
            <a:endParaRPr lang="en-US" sz="1200" dirty="0">
              <a:latin typeface="BIZ UDゴシック" panose="020B0400000000000000" pitchFamily="49" charset="-128"/>
              <a:ea typeface="BIZ UDゴシック" panose="020B0400000000000000" pitchFamily="49" charset="-128"/>
            </a:endParaRPr>
          </a:p>
        </p:txBody>
      </p:sp>
      <p:sp>
        <p:nvSpPr>
          <p:cNvPr id="229" name="Text 105">
            <a:extLst>
              <a:ext uri="{FF2B5EF4-FFF2-40B4-BE49-F238E27FC236}">
                <a16:creationId xmlns:a16="http://schemas.microsoft.com/office/drawing/2014/main" id="{BBD35E1F-71D4-A2D9-6A6B-49173456682A}"/>
              </a:ext>
            </a:extLst>
          </p:cNvPr>
          <p:cNvSpPr/>
          <p:nvPr/>
        </p:nvSpPr>
        <p:spPr>
          <a:xfrm>
            <a:off x="429768" y="6638544"/>
            <a:ext cx="164592" cy="137160"/>
          </a:xfrm>
          <a:prstGeom prst="rect">
            <a:avLst/>
          </a:prstGeom>
          <a:noFill/>
          <a:ln/>
        </p:spPr>
        <p:txBody>
          <a:bodyPr wrap="square" lIns="318" tIns="318" rIns="318" bIns="318" rtlCol="0" anchor="ctr">
            <a:noAutofit/>
          </a:bodyPr>
          <a:lstStyle/>
          <a:p>
            <a:pPr marL="0" indent="0" algn="l">
              <a:buNone/>
            </a:pPr>
            <a:r>
              <a:rPr lang="en-US" sz="1000" b="1" dirty="0">
                <a:solidFill>
                  <a:srgbClr val="667085"/>
                </a:solidFill>
                <a:latin typeface="BIZ UDゴシック" panose="020B0400000000000000" pitchFamily="49" charset="-128"/>
                <a:ea typeface="BIZ UDゴシック" panose="020B0400000000000000" pitchFamily="49" charset="-128"/>
                <a:cs typeface="BIZ UD Gothic" pitchFamily="34" charset="-120"/>
              </a:rPr>
              <a:t>※</a:t>
            </a:r>
            <a:endParaRPr lang="en-US" sz="1000" dirty="0">
              <a:latin typeface="BIZ UDゴシック" panose="020B0400000000000000" pitchFamily="49" charset="-128"/>
              <a:ea typeface="BIZ UDゴシック" panose="020B0400000000000000" pitchFamily="49" charset="-128"/>
            </a:endParaRPr>
          </a:p>
        </p:txBody>
      </p:sp>
      <p:sp>
        <p:nvSpPr>
          <p:cNvPr id="231" name="Text 106">
            <a:extLst>
              <a:ext uri="{FF2B5EF4-FFF2-40B4-BE49-F238E27FC236}">
                <a16:creationId xmlns:a16="http://schemas.microsoft.com/office/drawing/2014/main" id="{1A93DAB1-AC91-8466-8ABA-91FA4EF9DE98}"/>
              </a:ext>
            </a:extLst>
          </p:cNvPr>
          <p:cNvSpPr/>
          <p:nvPr/>
        </p:nvSpPr>
        <p:spPr>
          <a:xfrm>
            <a:off x="594360" y="6601968"/>
            <a:ext cx="8915400" cy="182880"/>
          </a:xfrm>
          <a:prstGeom prst="rect">
            <a:avLst/>
          </a:prstGeom>
          <a:noFill/>
          <a:ln/>
        </p:spPr>
        <p:txBody>
          <a:bodyPr wrap="square" lIns="318" tIns="318" rIns="318" bIns="318" rtlCol="0" anchor="ctr">
            <a:normAutofit/>
          </a:bodyPr>
          <a:lstStyle/>
          <a:p>
            <a:pPr marL="0" indent="0" algn="l">
              <a:buNone/>
            </a:pPr>
            <a:r>
              <a:rPr lang="en-US" sz="1000" dirty="0">
                <a:solidFill>
                  <a:srgbClr val="667085"/>
                </a:solidFill>
                <a:latin typeface="BIZ UDゴシック" panose="020B0400000000000000" pitchFamily="49" charset="-128"/>
                <a:ea typeface="BIZ UDゴシック" panose="020B0400000000000000" pitchFamily="49" charset="-128"/>
                <a:cs typeface="BIZ UD Gothic" pitchFamily="34" charset="-120"/>
              </a:rPr>
              <a:t>ファイル形式：様式1＝Excel、様式2＝PDF、様式3＝Excel、委任状＝PDF。</a:t>
            </a:r>
            <a:endParaRPr lang="en-US" sz="1000" dirty="0">
              <a:latin typeface="BIZ UDゴシック" panose="020B0400000000000000" pitchFamily="49" charset="-128"/>
              <a:ea typeface="BIZ UDゴシック" panose="020B0400000000000000" pitchFamily="49" charset="-128"/>
            </a:endParaRPr>
          </a:p>
        </p:txBody>
      </p:sp>
      <p:grpSp>
        <p:nvGrpSpPr>
          <p:cNvPr id="65" name="グループ化 64">
            <a:extLst>
              <a:ext uri="{FF2B5EF4-FFF2-40B4-BE49-F238E27FC236}">
                <a16:creationId xmlns:a16="http://schemas.microsoft.com/office/drawing/2014/main" id="{83A89F04-805A-234E-B29F-ADE0FAD35CCB}"/>
              </a:ext>
            </a:extLst>
          </p:cNvPr>
          <p:cNvGrpSpPr/>
          <p:nvPr/>
        </p:nvGrpSpPr>
        <p:grpSpPr>
          <a:xfrm>
            <a:off x="307848" y="1572605"/>
            <a:ext cx="9293352" cy="906826"/>
            <a:chOff x="307848" y="1693808"/>
            <a:chExt cx="9293352" cy="768097"/>
          </a:xfrm>
        </p:grpSpPr>
        <p:sp>
          <p:nvSpPr>
            <p:cNvPr id="44" name="Shape 17">
              <a:extLst>
                <a:ext uri="{FF2B5EF4-FFF2-40B4-BE49-F238E27FC236}">
                  <a16:creationId xmlns:a16="http://schemas.microsoft.com/office/drawing/2014/main" id="{332E558D-C94A-57C9-837C-5BA675F04CF1}"/>
                </a:ext>
              </a:extLst>
            </p:cNvPr>
            <p:cNvSpPr/>
            <p:nvPr/>
          </p:nvSpPr>
          <p:spPr>
            <a:xfrm>
              <a:off x="307848" y="1693809"/>
              <a:ext cx="9290304" cy="768096"/>
            </a:xfrm>
            <a:prstGeom prst="roundRect">
              <a:avLst>
                <a:gd name="adj" fmla="val 5357"/>
              </a:avLst>
            </a:prstGeom>
            <a:solidFill>
              <a:srgbClr val="FFFFFF"/>
            </a:solidFill>
            <a:ln w="10160">
              <a:solidFill>
                <a:srgbClr val="CBD5E1"/>
              </a:solidFill>
              <a:prstDash val="solid"/>
            </a:ln>
            <a:effectLst/>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48" name="Shape 18">
              <a:extLst>
                <a:ext uri="{FF2B5EF4-FFF2-40B4-BE49-F238E27FC236}">
                  <a16:creationId xmlns:a16="http://schemas.microsoft.com/office/drawing/2014/main" id="{16443778-2E84-403B-E3EC-1AFFDB16B4AD}"/>
                </a:ext>
              </a:extLst>
            </p:cNvPr>
            <p:cNvSpPr/>
            <p:nvPr/>
          </p:nvSpPr>
          <p:spPr>
            <a:xfrm>
              <a:off x="307848" y="1693808"/>
              <a:ext cx="68580" cy="768096"/>
            </a:xfrm>
            <a:prstGeom prst="rect">
              <a:avLst/>
            </a:prstGeom>
            <a:solidFill>
              <a:srgbClr val="177245"/>
            </a:solidFill>
            <a:ln w="12700">
              <a:solidFill>
                <a:srgbClr val="177245"/>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52" name="Shape 19">
              <a:extLst>
                <a:ext uri="{FF2B5EF4-FFF2-40B4-BE49-F238E27FC236}">
                  <a16:creationId xmlns:a16="http://schemas.microsoft.com/office/drawing/2014/main" id="{DD4B7661-B5CA-CB9F-45B5-AB1F93CDAC0D}"/>
                </a:ext>
              </a:extLst>
            </p:cNvPr>
            <p:cNvSpPr/>
            <p:nvPr/>
          </p:nvSpPr>
          <p:spPr>
            <a:xfrm>
              <a:off x="445008" y="1951763"/>
              <a:ext cx="420624" cy="228600"/>
            </a:xfrm>
            <a:prstGeom prst="roundRect">
              <a:avLst>
                <a:gd name="adj" fmla="val 18000"/>
              </a:avLst>
            </a:prstGeom>
            <a:solidFill>
              <a:srgbClr val="177245"/>
            </a:solidFill>
            <a:ln w="10160">
              <a:solidFill>
                <a:srgbClr val="177245"/>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56" name="Text 20">
              <a:extLst>
                <a:ext uri="{FF2B5EF4-FFF2-40B4-BE49-F238E27FC236}">
                  <a16:creationId xmlns:a16="http://schemas.microsoft.com/office/drawing/2014/main" id="{C2D487C8-DBF4-ED32-7A04-D6CB00B55AFE}"/>
                </a:ext>
              </a:extLst>
            </p:cNvPr>
            <p:cNvSpPr/>
            <p:nvPr/>
          </p:nvSpPr>
          <p:spPr>
            <a:xfrm>
              <a:off x="445008" y="1951763"/>
              <a:ext cx="420624" cy="228600"/>
            </a:xfrm>
            <a:prstGeom prst="rect">
              <a:avLst/>
            </a:prstGeom>
            <a:noFill/>
            <a:ln/>
          </p:spPr>
          <p:txBody>
            <a:bodyPr wrap="square" lIns="0" tIns="0" rIns="0" bIns="0" rtlCol="0" anchor="ctr">
              <a:normAutofit/>
            </a:bodyPr>
            <a:lstStyle/>
            <a:p>
              <a:pPr marL="0" indent="0" algn="ctr">
                <a:buNone/>
              </a:pPr>
              <a:r>
                <a:rPr lang="en-US"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Q</a:t>
              </a:r>
              <a:r>
                <a:rPr lang="en-US" altLang="ja-JP"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10</a:t>
              </a:r>
              <a:endParaRPr lang="en-US" sz="1000" dirty="0">
                <a:latin typeface="BIZ UDゴシック" panose="020B0400000000000000" pitchFamily="49" charset="-128"/>
                <a:ea typeface="BIZ UDゴシック" panose="020B0400000000000000" pitchFamily="49" charset="-128"/>
              </a:endParaRPr>
            </a:p>
          </p:txBody>
        </p:sp>
        <p:sp>
          <p:nvSpPr>
            <p:cNvPr id="60" name="Shape 21">
              <a:extLst>
                <a:ext uri="{FF2B5EF4-FFF2-40B4-BE49-F238E27FC236}">
                  <a16:creationId xmlns:a16="http://schemas.microsoft.com/office/drawing/2014/main" id="{4D5BE476-318B-E943-35A1-CE78129E0DCE}"/>
                </a:ext>
              </a:extLst>
            </p:cNvPr>
            <p:cNvSpPr/>
            <p:nvPr/>
          </p:nvSpPr>
          <p:spPr>
            <a:xfrm>
              <a:off x="920496" y="1951763"/>
              <a:ext cx="749808" cy="228600"/>
            </a:xfrm>
            <a:prstGeom prst="roundRect">
              <a:avLst>
                <a:gd name="adj" fmla="val 18000"/>
              </a:avLst>
            </a:prstGeom>
            <a:solidFill>
              <a:srgbClr val="ECF7F0"/>
            </a:solidFill>
            <a:ln w="10160">
              <a:solidFill>
                <a:srgbClr val="ECF7F0"/>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64" name="Text 22">
              <a:extLst>
                <a:ext uri="{FF2B5EF4-FFF2-40B4-BE49-F238E27FC236}">
                  <a16:creationId xmlns:a16="http://schemas.microsoft.com/office/drawing/2014/main" id="{F6271427-4A22-50A6-27FB-B4D3AFB46F05}"/>
                </a:ext>
              </a:extLst>
            </p:cNvPr>
            <p:cNvSpPr/>
            <p:nvPr/>
          </p:nvSpPr>
          <p:spPr>
            <a:xfrm>
              <a:off x="920496" y="1951763"/>
              <a:ext cx="749808" cy="228600"/>
            </a:xfrm>
            <a:prstGeom prst="rect">
              <a:avLst/>
            </a:prstGeom>
            <a:noFill/>
            <a:ln/>
          </p:spPr>
          <p:txBody>
            <a:bodyPr wrap="square" lIns="0" tIns="0" rIns="0" bIns="0" rtlCol="0" anchor="ctr">
              <a:normAutofit/>
            </a:bodyPr>
            <a:lstStyle/>
            <a:p>
              <a:pPr marL="0" indent="0" algn="ctr">
                <a:buNone/>
              </a:pPr>
              <a:r>
                <a:rPr lang="en-US" sz="1000" b="1" dirty="0">
                  <a:solidFill>
                    <a:srgbClr val="177245"/>
                  </a:solidFill>
                  <a:latin typeface="BIZ UDゴシック" panose="020B0400000000000000" pitchFamily="49" charset="-128"/>
                  <a:ea typeface="BIZ UDゴシック" panose="020B0400000000000000" pitchFamily="49" charset="-128"/>
                  <a:cs typeface="BIZ UD Gothic" pitchFamily="34" charset="-120"/>
                </a:rPr>
                <a:t>入力</a:t>
              </a:r>
              <a:endParaRPr lang="en-US" sz="1000" dirty="0">
                <a:latin typeface="BIZ UDゴシック" panose="020B0400000000000000" pitchFamily="49" charset="-128"/>
                <a:ea typeface="BIZ UDゴシック" panose="020B0400000000000000" pitchFamily="49" charset="-128"/>
              </a:endParaRPr>
            </a:p>
          </p:txBody>
        </p:sp>
        <p:sp>
          <p:nvSpPr>
            <p:cNvPr id="68" name="Text 23">
              <a:extLst>
                <a:ext uri="{FF2B5EF4-FFF2-40B4-BE49-F238E27FC236}">
                  <a16:creationId xmlns:a16="http://schemas.microsoft.com/office/drawing/2014/main" id="{040FB9FC-2F92-4311-7E30-0991A60A5FF9}"/>
                </a:ext>
              </a:extLst>
            </p:cNvPr>
            <p:cNvSpPr/>
            <p:nvPr/>
          </p:nvSpPr>
          <p:spPr>
            <a:xfrm>
              <a:off x="1770888" y="1766960"/>
              <a:ext cx="2880360" cy="621792"/>
            </a:xfrm>
            <a:prstGeom prst="rect">
              <a:avLst/>
            </a:prstGeom>
            <a:noFill/>
            <a:ln/>
          </p:spPr>
          <p:txBody>
            <a:bodyPr wrap="square" lIns="356" tIns="356" rIns="356" bIns="356" rtlCol="0" anchor="ctr">
              <a:normAutofit/>
            </a:bodyPr>
            <a:lstStyle/>
            <a:p>
              <a:pPr marL="0" indent="0" algn="l">
                <a:buNone/>
              </a:pPr>
              <a:r>
                <a:rPr lang="en-US" sz="1000" b="1" dirty="0">
                  <a:solidFill>
                    <a:srgbClr val="177245"/>
                  </a:solidFill>
                  <a:latin typeface="BIZ UDゴシック" panose="020B0400000000000000" pitchFamily="49" charset="-128"/>
                  <a:ea typeface="BIZ UDゴシック" panose="020B0400000000000000" pitchFamily="49" charset="-128"/>
                  <a:cs typeface="BIZ UD Gothic" pitchFamily="34" charset="-120"/>
                </a:rPr>
                <a:t>複数の事業場を申請する場合は、どうすればよいですか。</a:t>
              </a:r>
              <a:endParaRPr lang="en-US" sz="1000" dirty="0">
                <a:latin typeface="BIZ UDゴシック" panose="020B0400000000000000" pitchFamily="49" charset="-128"/>
                <a:ea typeface="BIZ UDゴシック" panose="020B0400000000000000" pitchFamily="49" charset="-128"/>
              </a:endParaRPr>
            </a:p>
          </p:txBody>
        </p:sp>
        <p:sp>
          <p:nvSpPr>
            <p:cNvPr id="72" name="Shape 24">
              <a:extLst>
                <a:ext uri="{FF2B5EF4-FFF2-40B4-BE49-F238E27FC236}">
                  <a16:creationId xmlns:a16="http://schemas.microsoft.com/office/drawing/2014/main" id="{645761AC-BDB7-4236-8D73-6A163A2E6686}"/>
                </a:ext>
              </a:extLst>
            </p:cNvPr>
            <p:cNvSpPr/>
            <p:nvPr/>
          </p:nvSpPr>
          <p:spPr>
            <a:xfrm>
              <a:off x="4760976" y="1794392"/>
              <a:ext cx="1" cy="566928"/>
            </a:xfrm>
            <a:prstGeom prst="line">
              <a:avLst/>
            </a:prstGeom>
            <a:noFill/>
            <a:ln w="10160">
              <a:solidFill>
                <a:srgbClr val="D7DEE8"/>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76" name="Shape 25">
              <a:extLst>
                <a:ext uri="{FF2B5EF4-FFF2-40B4-BE49-F238E27FC236}">
                  <a16:creationId xmlns:a16="http://schemas.microsoft.com/office/drawing/2014/main" id="{A7041E71-82DC-E774-C5CF-EFF46ADBABE8}"/>
                </a:ext>
              </a:extLst>
            </p:cNvPr>
            <p:cNvSpPr/>
            <p:nvPr/>
          </p:nvSpPr>
          <p:spPr>
            <a:xfrm>
              <a:off x="4876800" y="1988251"/>
              <a:ext cx="256032" cy="201168"/>
            </a:xfrm>
            <a:prstGeom prst="roundRect">
              <a:avLst>
                <a:gd name="adj" fmla="val 20455"/>
              </a:avLst>
            </a:prstGeom>
            <a:solidFill>
              <a:srgbClr val="F3F5F7"/>
            </a:solidFill>
            <a:ln w="10160">
              <a:solidFill>
                <a:srgbClr val="F3F5F7"/>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80" name="Text 26">
              <a:extLst>
                <a:ext uri="{FF2B5EF4-FFF2-40B4-BE49-F238E27FC236}">
                  <a16:creationId xmlns:a16="http://schemas.microsoft.com/office/drawing/2014/main" id="{41DC2A19-67B3-2817-CF5B-247910735793}"/>
                </a:ext>
              </a:extLst>
            </p:cNvPr>
            <p:cNvSpPr/>
            <p:nvPr/>
          </p:nvSpPr>
          <p:spPr>
            <a:xfrm>
              <a:off x="4876800" y="1988251"/>
              <a:ext cx="256032" cy="201168"/>
            </a:xfrm>
            <a:prstGeom prst="rect">
              <a:avLst/>
            </a:prstGeom>
            <a:noFill/>
            <a:ln/>
          </p:spPr>
          <p:txBody>
            <a:bodyPr wrap="square" lIns="0" tIns="0" rIns="0" bIns="0" rtlCol="0" anchor="ctr">
              <a:normAutofit/>
            </a:bodyPr>
            <a:lstStyle/>
            <a:p>
              <a:pPr marL="0" indent="0" algn="ctr">
                <a:buNone/>
              </a:pPr>
              <a:r>
                <a:rPr lang="en-US" sz="1200" b="1" dirty="0">
                  <a:solidFill>
                    <a:srgbClr val="0B2B62"/>
                  </a:solidFill>
                  <a:latin typeface="BIZ UDゴシック" panose="020B0400000000000000" pitchFamily="49" charset="-128"/>
                  <a:ea typeface="BIZ UDゴシック" panose="020B0400000000000000" pitchFamily="49" charset="-128"/>
                  <a:cs typeface="BIZ UD Gothic" pitchFamily="34" charset="-120"/>
                </a:rPr>
                <a:t>A</a:t>
              </a:r>
              <a:endParaRPr lang="en-US" sz="1200" dirty="0">
                <a:latin typeface="BIZ UDゴシック" panose="020B0400000000000000" pitchFamily="49" charset="-128"/>
                <a:ea typeface="BIZ UDゴシック" panose="020B0400000000000000" pitchFamily="49" charset="-128"/>
              </a:endParaRPr>
            </a:p>
          </p:txBody>
        </p:sp>
        <p:sp>
          <p:nvSpPr>
            <p:cNvPr id="84" name="Text 27">
              <a:extLst>
                <a:ext uri="{FF2B5EF4-FFF2-40B4-BE49-F238E27FC236}">
                  <a16:creationId xmlns:a16="http://schemas.microsoft.com/office/drawing/2014/main" id="{4E8496E1-2A6B-5ED1-EED0-E84E20C74BC3}"/>
                </a:ext>
              </a:extLst>
            </p:cNvPr>
            <p:cNvSpPr/>
            <p:nvPr/>
          </p:nvSpPr>
          <p:spPr>
            <a:xfrm>
              <a:off x="5227320" y="1707054"/>
              <a:ext cx="4373880" cy="690842"/>
            </a:xfrm>
            <a:prstGeom prst="rect">
              <a:avLst/>
            </a:prstGeom>
            <a:noFill/>
            <a:ln/>
          </p:spPr>
          <p:txBody>
            <a:bodyPr wrap="square" lIns="356" tIns="356" rIns="356" bIns="356" rtlCol="0" anchor="ctr">
              <a:normAutofit/>
            </a:bodyPr>
            <a:lstStyle/>
            <a:p>
              <a:pPr marL="0" indent="0" algn="l">
                <a:buNone/>
              </a:pPr>
              <a:r>
                <a:rPr lang="ja-JP" alt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申請する事業場が２か所以上ある場合は、事業場数の選択画面で申請する事業場数を選択してください。</a:t>
              </a:r>
              <a:endParaRPr lang="en-US" altLang="ja-JP" sz="1000" dirty="0">
                <a:solidFill>
                  <a:srgbClr val="202936"/>
                </a:solidFill>
                <a:latin typeface="BIZ UDゴシック" panose="020B0400000000000000" pitchFamily="49" charset="-128"/>
                <a:ea typeface="BIZ UDゴシック" panose="020B0400000000000000" pitchFamily="49" charset="-128"/>
                <a:cs typeface="BIZ UD Gothic" pitchFamily="34" charset="-120"/>
              </a:endParaRPr>
            </a:p>
            <a:p>
              <a:pPr marL="0" indent="0" algn="l">
                <a:buNone/>
              </a:pPr>
              <a:r>
                <a:rPr lang="ja-JP" alt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申請する</a:t>
              </a:r>
              <a:r>
                <a:rPr lang="en-US" sz="1000" dirty="0" err="1">
                  <a:solidFill>
                    <a:srgbClr val="202936"/>
                  </a:solidFill>
                  <a:latin typeface="BIZ UDゴシック" panose="020B0400000000000000" pitchFamily="49" charset="-128"/>
                  <a:ea typeface="BIZ UDゴシック" panose="020B0400000000000000" pitchFamily="49" charset="-128"/>
                  <a:cs typeface="BIZ UD Gothic" pitchFamily="34" charset="-120"/>
                </a:rPr>
                <a:t>事業場</a:t>
              </a:r>
              <a:r>
                <a:rPr lang="ja-JP" alt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の数に応じて、事業場名の入力画面や様式の添付画面が出現します。</a:t>
              </a:r>
              <a:endParaRPr lang="en-US" altLang="ja-JP" sz="1000" dirty="0">
                <a:solidFill>
                  <a:srgbClr val="202936"/>
                </a:solidFill>
                <a:latin typeface="BIZ UDゴシック" panose="020B0400000000000000" pitchFamily="49" charset="-128"/>
                <a:ea typeface="BIZ UDゴシック" panose="020B0400000000000000" pitchFamily="49" charset="-128"/>
                <a:cs typeface="BIZ UD Gothic" pitchFamily="34" charset="-120"/>
              </a:endParaRPr>
            </a:p>
            <a:p>
              <a:pPr marL="0" indent="0" algn="l">
                <a:buNone/>
              </a:pPr>
              <a:r>
                <a:rPr lang="ja-JP" alt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なお、申請する事業場</a:t>
              </a:r>
              <a:r>
                <a:rPr lang="en-US" sz="1000" dirty="0" err="1">
                  <a:solidFill>
                    <a:srgbClr val="202936"/>
                  </a:solidFill>
                  <a:latin typeface="BIZ UDゴシック" panose="020B0400000000000000" pitchFamily="49" charset="-128"/>
                  <a:ea typeface="BIZ UDゴシック" panose="020B0400000000000000" pitchFamily="49" charset="-128"/>
                  <a:cs typeface="BIZ UD Gothic" pitchFamily="34" charset="-120"/>
                </a:rPr>
                <a:t>ごとに必要な様式及び添付書類をご準備ください</a:t>
              </a:r>
              <a:r>
                <a:rPr 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a:t>
              </a:r>
              <a:endParaRPr lang="en-US" sz="1000" dirty="0">
                <a:latin typeface="BIZ UDゴシック" panose="020B0400000000000000" pitchFamily="49" charset="-128"/>
                <a:ea typeface="BIZ UDゴシック" panose="020B0400000000000000" pitchFamily="49" charset="-128"/>
              </a:endParaRPr>
            </a:p>
          </p:txBody>
        </p:sp>
      </p:grpSp>
      <p:grpSp>
        <p:nvGrpSpPr>
          <p:cNvPr id="66" name="グループ化 65">
            <a:extLst>
              <a:ext uri="{FF2B5EF4-FFF2-40B4-BE49-F238E27FC236}">
                <a16:creationId xmlns:a16="http://schemas.microsoft.com/office/drawing/2014/main" id="{60C30AE9-8A7E-EC13-7E37-9521FFADFAEB}"/>
              </a:ext>
            </a:extLst>
          </p:cNvPr>
          <p:cNvGrpSpPr/>
          <p:nvPr/>
        </p:nvGrpSpPr>
        <p:grpSpPr>
          <a:xfrm>
            <a:off x="307848" y="2535957"/>
            <a:ext cx="9290304" cy="605389"/>
            <a:chOff x="307848" y="2516768"/>
            <a:chExt cx="9290304" cy="768096"/>
          </a:xfrm>
        </p:grpSpPr>
        <p:sp>
          <p:nvSpPr>
            <p:cNvPr id="88" name="Shape 28">
              <a:extLst>
                <a:ext uri="{FF2B5EF4-FFF2-40B4-BE49-F238E27FC236}">
                  <a16:creationId xmlns:a16="http://schemas.microsoft.com/office/drawing/2014/main" id="{8398C1AD-9AB7-3EF7-733C-BBCBF51E2AB1}"/>
                </a:ext>
              </a:extLst>
            </p:cNvPr>
            <p:cNvSpPr/>
            <p:nvPr/>
          </p:nvSpPr>
          <p:spPr>
            <a:xfrm>
              <a:off x="307848" y="2516768"/>
              <a:ext cx="9290304" cy="768096"/>
            </a:xfrm>
            <a:prstGeom prst="roundRect">
              <a:avLst>
                <a:gd name="adj" fmla="val 5357"/>
              </a:avLst>
            </a:prstGeom>
            <a:solidFill>
              <a:srgbClr val="FFFFFF"/>
            </a:solidFill>
            <a:ln w="10160">
              <a:solidFill>
                <a:srgbClr val="CBD5E1"/>
              </a:solidFill>
              <a:prstDash val="solid"/>
            </a:ln>
            <a:effectLst/>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92" name="Shape 29">
              <a:extLst>
                <a:ext uri="{FF2B5EF4-FFF2-40B4-BE49-F238E27FC236}">
                  <a16:creationId xmlns:a16="http://schemas.microsoft.com/office/drawing/2014/main" id="{AD01BC12-2644-A748-74C3-7E31B55107BA}"/>
                </a:ext>
              </a:extLst>
            </p:cNvPr>
            <p:cNvSpPr/>
            <p:nvPr/>
          </p:nvSpPr>
          <p:spPr>
            <a:xfrm>
              <a:off x="307848" y="2516768"/>
              <a:ext cx="68580" cy="768096"/>
            </a:xfrm>
            <a:prstGeom prst="rect">
              <a:avLst/>
            </a:prstGeom>
            <a:solidFill>
              <a:srgbClr val="177245"/>
            </a:solidFill>
            <a:ln w="12700">
              <a:solidFill>
                <a:srgbClr val="177245"/>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96" name="Shape 30">
              <a:extLst>
                <a:ext uri="{FF2B5EF4-FFF2-40B4-BE49-F238E27FC236}">
                  <a16:creationId xmlns:a16="http://schemas.microsoft.com/office/drawing/2014/main" id="{45C88A69-927C-F58F-C31E-3F689D260097}"/>
                </a:ext>
              </a:extLst>
            </p:cNvPr>
            <p:cNvSpPr/>
            <p:nvPr/>
          </p:nvSpPr>
          <p:spPr>
            <a:xfrm>
              <a:off x="445008" y="2791088"/>
              <a:ext cx="420624" cy="228600"/>
            </a:xfrm>
            <a:prstGeom prst="roundRect">
              <a:avLst>
                <a:gd name="adj" fmla="val 18000"/>
              </a:avLst>
            </a:prstGeom>
            <a:solidFill>
              <a:srgbClr val="177245"/>
            </a:solidFill>
            <a:ln w="10160">
              <a:solidFill>
                <a:srgbClr val="177245"/>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100" name="Text 31">
              <a:extLst>
                <a:ext uri="{FF2B5EF4-FFF2-40B4-BE49-F238E27FC236}">
                  <a16:creationId xmlns:a16="http://schemas.microsoft.com/office/drawing/2014/main" id="{D72FF979-0FA6-5A50-A306-5ECC15F46CB6}"/>
                </a:ext>
              </a:extLst>
            </p:cNvPr>
            <p:cNvSpPr/>
            <p:nvPr/>
          </p:nvSpPr>
          <p:spPr>
            <a:xfrm>
              <a:off x="445008" y="2791088"/>
              <a:ext cx="420624" cy="228600"/>
            </a:xfrm>
            <a:prstGeom prst="rect">
              <a:avLst/>
            </a:prstGeom>
            <a:noFill/>
            <a:ln/>
          </p:spPr>
          <p:txBody>
            <a:bodyPr wrap="square" lIns="0" tIns="0" rIns="0" bIns="0" rtlCol="0" anchor="ctr">
              <a:normAutofit/>
            </a:bodyPr>
            <a:lstStyle/>
            <a:p>
              <a:pPr marL="0" indent="0" algn="ctr">
                <a:buNone/>
              </a:pPr>
              <a:r>
                <a:rPr lang="en-US"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Q</a:t>
              </a:r>
              <a:r>
                <a:rPr lang="en-US" altLang="ja-JP"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11</a:t>
              </a:r>
              <a:endParaRPr lang="en-US" sz="1000" dirty="0">
                <a:latin typeface="BIZ UDゴシック" panose="020B0400000000000000" pitchFamily="49" charset="-128"/>
                <a:ea typeface="BIZ UDゴシック" panose="020B0400000000000000" pitchFamily="49" charset="-128"/>
              </a:endParaRPr>
            </a:p>
          </p:txBody>
        </p:sp>
        <p:sp>
          <p:nvSpPr>
            <p:cNvPr id="104" name="Shape 32">
              <a:extLst>
                <a:ext uri="{FF2B5EF4-FFF2-40B4-BE49-F238E27FC236}">
                  <a16:creationId xmlns:a16="http://schemas.microsoft.com/office/drawing/2014/main" id="{A111B935-891B-BF8F-6BD5-25ABE9051B54}"/>
                </a:ext>
              </a:extLst>
            </p:cNvPr>
            <p:cNvSpPr/>
            <p:nvPr/>
          </p:nvSpPr>
          <p:spPr>
            <a:xfrm>
              <a:off x="920496" y="2791088"/>
              <a:ext cx="749808" cy="228600"/>
            </a:xfrm>
            <a:prstGeom prst="roundRect">
              <a:avLst>
                <a:gd name="adj" fmla="val 18000"/>
              </a:avLst>
            </a:prstGeom>
            <a:solidFill>
              <a:srgbClr val="ECF7F0"/>
            </a:solidFill>
            <a:ln w="10160">
              <a:solidFill>
                <a:srgbClr val="ECF7F0"/>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108" name="Text 33">
              <a:extLst>
                <a:ext uri="{FF2B5EF4-FFF2-40B4-BE49-F238E27FC236}">
                  <a16:creationId xmlns:a16="http://schemas.microsoft.com/office/drawing/2014/main" id="{A4C558FE-C329-4A14-6CB8-50E0E05E2343}"/>
                </a:ext>
              </a:extLst>
            </p:cNvPr>
            <p:cNvSpPr/>
            <p:nvPr/>
          </p:nvSpPr>
          <p:spPr>
            <a:xfrm>
              <a:off x="920496" y="2791088"/>
              <a:ext cx="749808" cy="228600"/>
            </a:xfrm>
            <a:prstGeom prst="rect">
              <a:avLst/>
            </a:prstGeom>
            <a:noFill/>
            <a:ln/>
          </p:spPr>
          <p:txBody>
            <a:bodyPr wrap="square" lIns="0" tIns="0" rIns="0" bIns="0" rtlCol="0" anchor="ctr">
              <a:normAutofit/>
            </a:bodyPr>
            <a:lstStyle/>
            <a:p>
              <a:pPr marL="0" indent="0" algn="ctr">
                <a:buNone/>
              </a:pPr>
              <a:r>
                <a:rPr lang="en-US" sz="1000" b="1" dirty="0">
                  <a:solidFill>
                    <a:srgbClr val="177245"/>
                  </a:solidFill>
                  <a:latin typeface="BIZ UDゴシック" panose="020B0400000000000000" pitchFamily="49" charset="-128"/>
                  <a:ea typeface="BIZ UDゴシック" panose="020B0400000000000000" pitchFamily="49" charset="-128"/>
                  <a:cs typeface="BIZ UD Gothic" pitchFamily="34" charset="-120"/>
                </a:rPr>
                <a:t>様式1</a:t>
              </a:r>
              <a:endParaRPr lang="en-US" sz="1000" dirty="0">
                <a:latin typeface="BIZ UDゴシック" panose="020B0400000000000000" pitchFamily="49" charset="-128"/>
                <a:ea typeface="BIZ UDゴシック" panose="020B0400000000000000" pitchFamily="49" charset="-128"/>
              </a:endParaRPr>
            </a:p>
          </p:txBody>
        </p:sp>
        <p:sp>
          <p:nvSpPr>
            <p:cNvPr id="112" name="Text 34">
              <a:extLst>
                <a:ext uri="{FF2B5EF4-FFF2-40B4-BE49-F238E27FC236}">
                  <a16:creationId xmlns:a16="http://schemas.microsoft.com/office/drawing/2014/main" id="{0B0AC4E4-4A7D-8ECC-007F-9907937CDF3C}"/>
                </a:ext>
              </a:extLst>
            </p:cNvPr>
            <p:cNvSpPr/>
            <p:nvPr/>
          </p:nvSpPr>
          <p:spPr>
            <a:xfrm>
              <a:off x="1770888" y="2589920"/>
              <a:ext cx="2880360" cy="621792"/>
            </a:xfrm>
            <a:prstGeom prst="rect">
              <a:avLst/>
            </a:prstGeom>
            <a:noFill/>
            <a:ln/>
          </p:spPr>
          <p:txBody>
            <a:bodyPr wrap="square" lIns="356" tIns="356" rIns="356" bIns="356" rtlCol="0" anchor="ctr">
              <a:normAutofit/>
            </a:bodyPr>
            <a:lstStyle/>
            <a:p>
              <a:pPr marL="0" indent="0" algn="l">
                <a:buNone/>
              </a:pPr>
              <a:r>
                <a:rPr lang="en-US" sz="1000" b="1" dirty="0">
                  <a:solidFill>
                    <a:srgbClr val="177245"/>
                  </a:solidFill>
                  <a:latin typeface="BIZ UDゴシック" panose="020B0400000000000000" pitchFamily="49" charset="-128"/>
                  <a:ea typeface="BIZ UDゴシック" panose="020B0400000000000000" pitchFamily="49" charset="-128"/>
                  <a:cs typeface="BIZ UD Gothic" pitchFamily="34" charset="-120"/>
                </a:rPr>
                <a:t>事前登録書（様式1）には何を書くのですか。</a:t>
              </a:r>
              <a:endParaRPr lang="en-US" sz="1000" dirty="0">
                <a:latin typeface="BIZ UDゴシック" panose="020B0400000000000000" pitchFamily="49" charset="-128"/>
                <a:ea typeface="BIZ UDゴシック" panose="020B0400000000000000" pitchFamily="49" charset="-128"/>
              </a:endParaRPr>
            </a:p>
          </p:txBody>
        </p:sp>
        <p:sp>
          <p:nvSpPr>
            <p:cNvPr id="116" name="Shape 35">
              <a:extLst>
                <a:ext uri="{FF2B5EF4-FFF2-40B4-BE49-F238E27FC236}">
                  <a16:creationId xmlns:a16="http://schemas.microsoft.com/office/drawing/2014/main" id="{1FCB3FDA-2628-51C8-57EC-2CCBC7A4C4C6}"/>
                </a:ext>
              </a:extLst>
            </p:cNvPr>
            <p:cNvSpPr/>
            <p:nvPr/>
          </p:nvSpPr>
          <p:spPr>
            <a:xfrm>
              <a:off x="4760976" y="2617352"/>
              <a:ext cx="1" cy="566928"/>
            </a:xfrm>
            <a:prstGeom prst="line">
              <a:avLst/>
            </a:prstGeom>
            <a:noFill/>
            <a:ln w="10160">
              <a:solidFill>
                <a:srgbClr val="D7DEE8"/>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120" name="Shape 36">
              <a:extLst>
                <a:ext uri="{FF2B5EF4-FFF2-40B4-BE49-F238E27FC236}">
                  <a16:creationId xmlns:a16="http://schemas.microsoft.com/office/drawing/2014/main" id="{0114DBF2-9EFE-D47D-65B2-2A2619C8CEFF}"/>
                </a:ext>
              </a:extLst>
            </p:cNvPr>
            <p:cNvSpPr/>
            <p:nvPr/>
          </p:nvSpPr>
          <p:spPr>
            <a:xfrm>
              <a:off x="4907280" y="2789253"/>
              <a:ext cx="256032" cy="201168"/>
            </a:xfrm>
            <a:prstGeom prst="roundRect">
              <a:avLst>
                <a:gd name="adj" fmla="val 20455"/>
              </a:avLst>
            </a:prstGeom>
            <a:solidFill>
              <a:srgbClr val="F3F5F7"/>
            </a:solidFill>
            <a:ln w="10160">
              <a:solidFill>
                <a:srgbClr val="F3F5F7"/>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124" name="Text 37">
              <a:extLst>
                <a:ext uri="{FF2B5EF4-FFF2-40B4-BE49-F238E27FC236}">
                  <a16:creationId xmlns:a16="http://schemas.microsoft.com/office/drawing/2014/main" id="{67EAEC0F-3827-1B27-6F1A-AD791A6F6284}"/>
                </a:ext>
              </a:extLst>
            </p:cNvPr>
            <p:cNvSpPr/>
            <p:nvPr/>
          </p:nvSpPr>
          <p:spPr>
            <a:xfrm>
              <a:off x="4907280" y="2789253"/>
              <a:ext cx="256032" cy="201168"/>
            </a:xfrm>
            <a:prstGeom prst="rect">
              <a:avLst/>
            </a:prstGeom>
            <a:noFill/>
            <a:ln/>
          </p:spPr>
          <p:txBody>
            <a:bodyPr wrap="square" lIns="0" tIns="0" rIns="0" bIns="0" rtlCol="0" anchor="ctr">
              <a:normAutofit fontScale="92500" lnSpcReduction="10000"/>
            </a:bodyPr>
            <a:lstStyle/>
            <a:p>
              <a:pPr marL="0" indent="0" algn="ctr">
                <a:buNone/>
              </a:pPr>
              <a:r>
                <a:rPr lang="en-US" sz="1200" b="1" dirty="0">
                  <a:solidFill>
                    <a:srgbClr val="0B2B62"/>
                  </a:solidFill>
                  <a:latin typeface="BIZ UDゴシック" panose="020B0400000000000000" pitchFamily="49" charset="-128"/>
                  <a:ea typeface="BIZ UDゴシック" panose="020B0400000000000000" pitchFamily="49" charset="-128"/>
                  <a:cs typeface="BIZ UD Gothic" pitchFamily="34" charset="-120"/>
                </a:rPr>
                <a:t>A</a:t>
              </a:r>
              <a:endParaRPr lang="en-US" sz="1200" dirty="0">
                <a:latin typeface="BIZ UDゴシック" panose="020B0400000000000000" pitchFamily="49" charset="-128"/>
                <a:ea typeface="BIZ UDゴシック" panose="020B0400000000000000" pitchFamily="49" charset="-128"/>
              </a:endParaRPr>
            </a:p>
          </p:txBody>
        </p:sp>
        <p:sp>
          <p:nvSpPr>
            <p:cNvPr id="128" name="Text 38">
              <a:extLst>
                <a:ext uri="{FF2B5EF4-FFF2-40B4-BE49-F238E27FC236}">
                  <a16:creationId xmlns:a16="http://schemas.microsoft.com/office/drawing/2014/main" id="{73D09F76-D085-8C64-CC85-BE2356C6CAC9}"/>
                </a:ext>
              </a:extLst>
            </p:cNvPr>
            <p:cNvSpPr/>
            <p:nvPr/>
          </p:nvSpPr>
          <p:spPr>
            <a:xfrm>
              <a:off x="5227320" y="2580776"/>
              <a:ext cx="4178808" cy="640080"/>
            </a:xfrm>
            <a:prstGeom prst="rect">
              <a:avLst/>
            </a:prstGeom>
            <a:noFill/>
            <a:ln/>
          </p:spPr>
          <p:txBody>
            <a:bodyPr wrap="square" lIns="356" tIns="356" rIns="356" bIns="356" rtlCol="0" anchor="ctr">
              <a:normAutofit/>
            </a:bodyPr>
            <a:lstStyle/>
            <a:p>
              <a:pPr marL="0" indent="0" algn="l">
                <a:buNone/>
              </a:pPr>
              <a:r>
                <a:rPr 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国の「業務改善助成金」への申請内容と、大阪府への賃金引上げ計画等を記載いただきます。詳しい転記・計算方法は、様式1の作成方法をご確認ください。</a:t>
              </a:r>
              <a:endParaRPr lang="en-US" sz="1000" dirty="0">
                <a:latin typeface="BIZ UDゴシック" panose="020B0400000000000000" pitchFamily="49" charset="-128"/>
                <a:ea typeface="BIZ UDゴシック" panose="020B0400000000000000" pitchFamily="49" charset="-128"/>
              </a:endParaRPr>
            </a:p>
          </p:txBody>
        </p:sp>
      </p:grpSp>
      <p:grpSp>
        <p:nvGrpSpPr>
          <p:cNvPr id="67" name="グループ化 66">
            <a:extLst>
              <a:ext uri="{FF2B5EF4-FFF2-40B4-BE49-F238E27FC236}">
                <a16:creationId xmlns:a16="http://schemas.microsoft.com/office/drawing/2014/main" id="{E5BA6329-1F42-0C3E-04D8-91FF412208C3}"/>
              </a:ext>
            </a:extLst>
          </p:cNvPr>
          <p:cNvGrpSpPr/>
          <p:nvPr/>
        </p:nvGrpSpPr>
        <p:grpSpPr>
          <a:xfrm>
            <a:off x="307848" y="3204555"/>
            <a:ext cx="9290304" cy="652654"/>
            <a:chOff x="307848" y="3339728"/>
            <a:chExt cx="9290304" cy="768096"/>
          </a:xfrm>
        </p:grpSpPr>
        <p:sp>
          <p:nvSpPr>
            <p:cNvPr id="132" name="Shape 39">
              <a:extLst>
                <a:ext uri="{FF2B5EF4-FFF2-40B4-BE49-F238E27FC236}">
                  <a16:creationId xmlns:a16="http://schemas.microsoft.com/office/drawing/2014/main" id="{EBE1C42D-EB88-1233-8986-F7D13F316931}"/>
                </a:ext>
              </a:extLst>
            </p:cNvPr>
            <p:cNvSpPr/>
            <p:nvPr/>
          </p:nvSpPr>
          <p:spPr>
            <a:xfrm>
              <a:off x="307848" y="3339728"/>
              <a:ext cx="9290304" cy="768096"/>
            </a:xfrm>
            <a:prstGeom prst="roundRect">
              <a:avLst>
                <a:gd name="adj" fmla="val 5357"/>
              </a:avLst>
            </a:prstGeom>
            <a:solidFill>
              <a:srgbClr val="FFFFFF"/>
            </a:solidFill>
            <a:ln w="10160">
              <a:solidFill>
                <a:srgbClr val="CBD5E1"/>
              </a:solidFill>
              <a:prstDash val="solid"/>
            </a:ln>
            <a:effectLst/>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136" name="Shape 40">
              <a:extLst>
                <a:ext uri="{FF2B5EF4-FFF2-40B4-BE49-F238E27FC236}">
                  <a16:creationId xmlns:a16="http://schemas.microsoft.com/office/drawing/2014/main" id="{2F61321B-6DB9-69C0-C004-87B33684A797}"/>
                </a:ext>
              </a:extLst>
            </p:cNvPr>
            <p:cNvSpPr/>
            <p:nvPr/>
          </p:nvSpPr>
          <p:spPr>
            <a:xfrm>
              <a:off x="307848" y="3339728"/>
              <a:ext cx="68580" cy="768096"/>
            </a:xfrm>
            <a:prstGeom prst="rect">
              <a:avLst/>
            </a:prstGeom>
            <a:solidFill>
              <a:srgbClr val="177245"/>
            </a:solidFill>
            <a:ln w="12700">
              <a:solidFill>
                <a:srgbClr val="177245"/>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140" name="Shape 41">
              <a:extLst>
                <a:ext uri="{FF2B5EF4-FFF2-40B4-BE49-F238E27FC236}">
                  <a16:creationId xmlns:a16="http://schemas.microsoft.com/office/drawing/2014/main" id="{F2DFC5F6-D59E-03B3-D865-A235BAE741EB}"/>
                </a:ext>
              </a:extLst>
            </p:cNvPr>
            <p:cNvSpPr/>
            <p:nvPr/>
          </p:nvSpPr>
          <p:spPr>
            <a:xfrm>
              <a:off x="445008" y="3604904"/>
              <a:ext cx="420624" cy="228600"/>
            </a:xfrm>
            <a:prstGeom prst="roundRect">
              <a:avLst>
                <a:gd name="adj" fmla="val 18000"/>
              </a:avLst>
            </a:prstGeom>
            <a:solidFill>
              <a:srgbClr val="177245"/>
            </a:solidFill>
            <a:ln w="10160">
              <a:solidFill>
                <a:srgbClr val="177245"/>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144" name="Text 42">
              <a:extLst>
                <a:ext uri="{FF2B5EF4-FFF2-40B4-BE49-F238E27FC236}">
                  <a16:creationId xmlns:a16="http://schemas.microsoft.com/office/drawing/2014/main" id="{2FAC93A5-CBDC-FEF5-32BD-FCE52F852E2A}"/>
                </a:ext>
              </a:extLst>
            </p:cNvPr>
            <p:cNvSpPr/>
            <p:nvPr/>
          </p:nvSpPr>
          <p:spPr>
            <a:xfrm>
              <a:off x="445008" y="3604904"/>
              <a:ext cx="420624" cy="228600"/>
            </a:xfrm>
            <a:prstGeom prst="rect">
              <a:avLst/>
            </a:prstGeom>
            <a:noFill/>
            <a:ln/>
          </p:spPr>
          <p:txBody>
            <a:bodyPr wrap="square" lIns="0" tIns="0" rIns="0" bIns="0" rtlCol="0" anchor="ctr">
              <a:normAutofit/>
            </a:bodyPr>
            <a:lstStyle/>
            <a:p>
              <a:pPr marL="0" indent="0" algn="ctr">
                <a:buNone/>
              </a:pPr>
              <a:r>
                <a:rPr lang="en-US"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Q1</a:t>
              </a:r>
              <a:r>
                <a:rPr lang="en-US" altLang="ja-JP"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2</a:t>
              </a:r>
              <a:endParaRPr lang="en-US" sz="1000" dirty="0">
                <a:latin typeface="BIZ UDゴシック" panose="020B0400000000000000" pitchFamily="49" charset="-128"/>
                <a:ea typeface="BIZ UDゴシック" panose="020B0400000000000000" pitchFamily="49" charset="-128"/>
              </a:endParaRPr>
            </a:p>
          </p:txBody>
        </p:sp>
        <p:sp>
          <p:nvSpPr>
            <p:cNvPr id="148" name="Shape 43">
              <a:extLst>
                <a:ext uri="{FF2B5EF4-FFF2-40B4-BE49-F238E27FC236}">
                  <a16:creationId xmlns:a16="http://schemas.microsoft.com/office/drawing/2014/main" id="{F81CEBDB-32C5-6946-A381-DA5F7A8CC5A6}"/>
                </a:ext>
              </a:extLst>
            </p:cNvPr>
            <p:cNvSpPr/>
            <p:nvPr/>
          </p:nvSpPr>
          <p:spPr>
            <a:xfrm>
              <a:off x="920496" y="3604904"/>
              <a:ext cx="749808" cy="228600"/>
            </a:xfrm>
            <a:prstGeom prst="roundRect">
              <a:avLst>
                <a:gd name="adj" fmla="val 18000"/>
              </a:avLst>
            </a:prstGeom>
            <a:solidFill>
              <a:srgbClr val="ECF7F0"/>
            </a:solidFill>
            <a:ln w="10160">
              <a:solidFill>
                <a:srgbClr val="ECF7F0"/>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152" name="Text 44">
              <a:extLst>
                <a:ext uri="{FF2B5EF4-FFF2-40B4-BE49-F238E27FC236}">
                  <a16:creationId xmlns:a16="http://schemas.microsoft.com/office/drawing/2014/main" id="{6F158EAA-BCA1-0F0C-2D61-DA8FB5E3AED2}"/>
                </a:ext>
              </a:extLst>
            </p:cNvPr>
            <p:cNvSpPr/>
            <p:nvPr/>
          </p:nvSpPr>
          <p:spPr>
            <a:xfrm>
              <a:off x="920496" y="3604904"/>
              <a:ext cx="749808" cy="228600"/>
            </a:xfrm>
            <a:prstGeom prst="rect">
              <a:avLst/>
            </a:prstGeom>
            <a:noFill/>
            <a:ln/>
          </p:spPr>
          <p:txBody>
            <a:bodyPr wrap="square" lIns="0" tIns="0" rIns="0" bIns="0" rtlCol="0" anchor="ctr">
              <a:normAutofit/>
            </a:bodyPr>
            <a:lstStyle/>
            <a:p>
              <a:pPr marL="0" indent="0" algn="ctr">
                <a:buNone/>
              </a:pPr>
              <a:r>
                <a:rPr lang="en-US" sz="1000" b="1" dirty="0">
                  <a:solidFill>
                    <a:srgbClr val="177245"/>
                  </a:solidFill>
                  <a:latin typeface="BIZ UDゴシック" panose="020B0400000000000000" pitchFamily="49" charset="-128"/>
                  <a:ea typeface="BIZ UDゴシック" panose="020B0400000000000000" pitchFamily="49" charset="-128"/>
                  <a:cs typeface="BIZ UD Gothic" pitchFamily="34" charset="-120"/>
                </a:rPr>
                <a:t>様式2</a:t>
              </a:r>
              <a:endParaRPr lang="en-US" sz="1000" dirty="0">
                <a:latin typeface="BIZ UDゴシック" panose="020B0400000000000000" pitchFamily="49" charset="-128"/>
                <a:ea typeface="BIZ UDゴシック" panose="020B0400000000000000" pitchFamily="49" charset="-128"/>
              </a:endParaRPr>
            </a:p>
          </p:txBody>
        </p:sp>
        <p:sp>
          <p:nvSpPr>
            <p:cNvPr id="156" name="Text 45">
              <a:extLst>
                <a:ext uri="{FF2B5EF4-FFF2-40B4-BE49-F238E27FC236}">
                  <a16:creationId xmlns:a16="http://schemas.microsoft.com/office/drawing/2014/main" id="{0C7911C2-95B3-86BC-3DA0-880A4D2B9EC5}"/>
                </a:ext>
              </a:extLst>
            </p:cNvPr>
            <p:cNvSpPr/>
            <p:nvPr/>
          </p:nvSpPr>
          <p:spPr>
            <a:xfrm>
              <a:off x="1770888" y="3412880"/>
              <a:ext cx="2880360" cy="621792"/>
            </a:xfrm>
            <a:prstGeom prst="rect">
              <a:avLst/>
            </a:prstGeom>
            <a:noFill/>
            <a:ln/>
          </p:spPr>
          <p:txBody>
            <a:bodyPr wrap="square" lIns="356" tIns="356" rIns="356" bIns="356" rtlCol="0" anchor="ctr">
              <a:normAutofit/>
            </a:bodyPr>
            <a:lstStyle/>
            <a:p>
              <a:pPr marL="0" indent="0" algn="l">
                <a:buNone/>
              </a:pPr>
              <a:r>
                <a:rPr lang="en-US" sz="1000" b="1" dirty="0">
                  <a:solidFill>
                    <a:srgbClr val="177245"/>
                  </a:solidFill>
                  <a:latin typeface="BIZ UDゴシック" panose="020B0400000000000000" pitchFamily="49" charset="-128"/>
                  <a:ea typeface="BIZ UDゴシック" panose="020B0400000000000000" pitchFamily="49" charset="-128"/>
                  <a:cs typeface="BIZ UD Gothic" pitchFamily="34" charset="-120"/>
                </a:rPr>
                <a:t>要件確認申立書（様式2）には何を書くのですか。</a:t>
              </a:r>
              <a:endParaRPr lang="en-US" sz="1000" dirty="0">
                <a:latin typeface="BIZ UDゴシック" panose="020B0400000000000000" pitchFamily="49" charset="-128"/>
                <a:ea typeface="BIZ UDゴシック" panose="020B0400000000000000" pitchFamily="49" charset="-128"/>
              </a:endParaRPr>
            </a:p>
          </p:txBody>
        </p:sp>
        <p:sp>
          <p:nvSpPr>
            <p:cNvPr id="160" name="Shape 46">
              <a:extLst>
                <a:ext uri="{FF2B5EF4-FFF2-40B4-BE49-F238E27FC236}">
                  <a16:creationId xmlns:a16="http://schemas.microsoft.com/office/drawing/2014/main" id="{2535E4D8-3B81-2F35-E117-95BE312A1FA1}"/>
                </a:ext>
              </a:extLst>
            </p:cNvPr>
            <p:cNvSpPr/>
            <p:nvPr/>
          </p:nvSpPr>
          <p:spPr>
            <a:xfrm>
              <a:off x="4760976" y="3440312"/>
              <a:ext cx="1" cy="566928"/>
            </a:xfrm>
            <a:prstGeom prst="line">
              <a:avLst/>
            </a:prstGeom>
            <a:noFill/>
            <a:ln w="10160">
              <a:solidFill>
                <a:srgbClr val="D7DEE8"/>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164" name="Shape 47">
              <a:extLst>
                <a:ext uri="{FF2B5EF4-FFF2-40B4-BE49-F238E27FC236}">
                  <a16:creationId xmlns:a16="http://schemas.microsoft.com/office/drawing/2014/main" id="{07CB2936-9B6A-5778-2157-7FDCF0988F6C}"/>
                </a:ext>
              </a:extLst>
            </p:cNvPr>
            <p:cNvSpPr/>
            <p:nvPr/>
          </p:nvSpPr>
          <p:spPr>
            <a:xfrm>
              <a:off x="4907280" y="3612213"/>
              <a:ext cx="256032" cy="201168"/>
            </a:xfrm>
            <a:prstGeom prst="roundRect">
              <a:avLst>
                <a:gd name="adj" fmla="val 20455"/>
              </a:avLst>
            </a:prstGeom>
            <a:solidFill>
              <a:srgbClr val="F3F5F7"/>
            </a:solidFill>
            <a:ln w="10160">
              <a:solidFill>
                <a:srgbClr val="F3F5F7"/>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168" name="Text 48">
              <a:extLst>
                <a:ext uri="{FF2B5EF4-FFF2-40B4-BE49-F238E27FC236}">
                  <a16:creationId xmlns:a16="http://schemas.microsoft.com/office/drawing/2014/main" id="{3B04DCE9-007F-2740-4A65-915CDF8AC619}"/>
                </a:ext>
              </a:extLst>
            </p:cNvPr>
            <p:cNvSpPr/>
            <p:nvPr/>
          </p:nvSpPr>
          <p:spPr>
            <a:xfrm>
              <a:off x="4907280" y="3612213"/>
              <a:ext cx="256032" cy="201168"/>
            </a:xfrm>
            <a:prstGeom prst="rect">
              <a:avLst/>
            </a:prstGeom>
            <a:noFill/>
            <a:ln/>
          </p:spPr>
          <p:txBody>
            <a:bodyPr wrap="square" lIns="0" tIns="0" rIns="0" bIns="0" rtlCol="0" anchor="ctr">
              <a:normAutofit lnSpcReduction="10000"/>
            </a:bodyPr>
            <a:lstStyle/>
            <a:p>
              <a:pPr marL="0" indent="0" algn="ctr">
                <a:buNone/>
              </a:pPr>
              <a:r>
                <a:rPr lang="en-US" sz="1200" b="1" dirty="0">
                  <a:solidFill>
                    <a:srgbClr val="0B2B62"/>
                  </a:solidFill>
                  <a:latin typeface="BIZ UDゴシック" panose="020B0400000000000000" pitchFamily="49" charset="-128"/>
                  <a:ea typeface="BIZ UDゴシック" panose="020B0400000000000000" pitchFamily="49" charset="-128"/>
                  <a:cs typeface="BIZ UD Gothic" pitchFamily="34" charset="-120"/>
                </a:rPr>
                <a:t>A</a:t>
              </a:r>
              <a:endParaRPr lang="en-US" sz="1200" dirty="0">
                <a:latin typeface="BIZ UDゴシック" panose="020B0400000000000000" pitchFamily="49" charset="-128"/>
                <a:ea typeface="BIZ UDゴシック" panose="020B0400000000000000" pitchFamily="49" charset="-128"/>
              </a:endParaRPr>
            </a:p>
          </p:txBody>
        </p:sp>
        <p:sp>
          <p:nvSpPr>
            <p:cNvPr id="172" name="Text 49">
              <a:extLst>
                <a:ext uri="{FF2B5EF4-FFF2-40B4-BE49-F238E27FC236}">
                  <a16:creationId xmlns:a16="http://schemas.microsoft.com/office/drawing/2014/main" id="{764B22DF-4FCD-B2D1-33C2-39D7C47A7FCC}"/>
                </a:ext>
              </a:extLst>
            </p:cNvPr>
            <p:cNvSpPr/>
            <p:nvPr/>
          </p:nvSpPr>
          <p:spPr>
            <a:xfrm>
              <a:off x="5227320" y="3403736"/>
              <a:ext cx="4178808" cy="640080"/>
            </a:xfrm>
            <a:prstGeom prst="rect">
              <a:avLst/>
            </a:prstGeom>
            <a:noFill/>
            <a:ln/>
          </p:spPr>
          <p:txBody>
            <a:bodyPr wrap="square" lIns="356" tIns="356" rIns="356" bIns="356" rtlCol="0" anchor="ctr">
              <a:normAutofit/>
            </a:bodyPr>
            <a:lstStyle/>
            <a:p>
              <a:pPr marL="0" indent="0" algn="l">
                <a:buNone/>
              </a:pPr>
              <a:r>
                <a:rPr 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申請者が本補助金の交付対象であることを申し立てる書類です。日付は事前登録書と同日にし、代表者氏名には自署又は記名押印が必要です。</a:t>
              </a:r>
              <a:endParaRPr lang="en-US" sz="1000" dirty="0">
                <a:latin typeface="BIZ UDゴシック" panose="020B0400000000000000" pitchFamily="49" charset="-128"/>
                <a:ea typeface="BIZ UDゴシック" panose="020B0400000000000000" pitchFamily="49" charset="-128"/>
              </a:endParaRPr>
            </a:p>
          </p:txBody>
        </p:sp>
      </p:grpSp>
      <p:grpSp>
        <p:nvGrpSpPr>
          <p:cNvPr id="69" name="グループ化 68">
            <a:extLst>
              <a:ext uri="{FF2B5EF4-FFF2-40B4-BE49-F238E27FC236}">
                <a16:creationId xmlns:a16="http://schemas.microsoft.com/office/drawing/2014/main" id="{27944803-FD79-4B72-6E4F-ECEA3F2C3D8D}"/>
              </a:ext>
            </a:extLst>
          </p:cNvPr>
          <p:cNvGrpSpPr/>
          <p:nvPr/>
        </p:nvGrpSpPr>
        <p:grpSpPr>
          <a:xfrm>
            <a:off x="307848" y="3932218"/>
            <a:ext cx="9290304" cy="659782"/>
            <a:chOff x="307848" y="4162688"/>
            <a:chExt cx="9290304" cy="768096"/>
          </a:xfrm>
        </p:grpSpPr>
        <p:sp>
          <p:nvSpPr>
            <p:cNvPr id="176" name="Shape 50">
              <a:extLst>
                <a:ext uri="{FF2B5EF4-FFF2-40B4-BE49-F238E27FC236}">
                  <a16:creationId xmlns:a16="http://schemas.microsoft.com/office/drawing/2014/main" id="{F85DF995-BC9C-6042-3E6E-2FB358D260D6}"/>
                </a:ext>
              </a:extLst>
            </p:cNvPr>
            <p:cNvSpPr/>
            <p:nvPr/>
          </p:nvSpPr>
          <p:spPr>
            <a:xfrm>
              <a:off x="307848" y="4162688"/>
              <a:ext cx="9290304" cy="768096"/>
            </a:xfrm>
            <a:prstGeom prst="roundRect">
              <a:avLst>
                <a:gd name="adj" fmla="val 5357"/>
              </a:avLst>
            </a:prstGeom>
            <a:solidFill>
              <a:srgbClr val="FFFFFF"/>
            </a:solidFill>
            <a:ln w="10160">
              <a:solidFill>
                <a:srgbClr val="CBD5E1"/>
              </a:solidFill>
              <a:prstDash val="solid"/>
            </a:ln>
            <a:effectLst/>
          </p:spPr>
          <p:txBody>
            <a:bodyPr/>
            <a:lstStyle/>
            <a:p>
              <a:endParaRPr lang="ja-JP" altLang="en-US" sz="1000" dirty="0">
                <a:latin typeface="BIZ UDゴシック" panose="020B0400000000000000" pitchFamily="49" charset="-128"/>
                <a:ea typeface="BIZ UDゴシック" panose="020B0400000000000000" pitchFamily="49" charset="-128"/>
              </a:endParaRPr>
            </a:p>
          </p:txBody>
        </p:sp>
        <p:sp>
          <p:nvSpPr>
            <p:cNvPr id="180" name="Shape 51">
              <a:extLst>
                <a:ext uri="{FF2B5EF4-FFF2-40B4-BE49-F238E27FC236}">
                  <a16:creationId xmlns:a16="http://schemas.microsoft.com/office/drawing/2014/main" id="{30C4742D-3118-3234-A92A-91D2748CEBEB}"/>
                </a:ext>
              </a:extLst>
            </p:cNvPr>
            <p:cNvSpPr/>
            <p:nvPr/>
          </p:nvSpPr>
          <p:spPr>
            <a:xfrm>
              <a:off x="307848" y="4162688"/>
              <a:ext cx="68580" cy="768096"/>
            </a:xfrm>
            <a:prstGeom prst="rect">
              <a:avLst/>
            </a:prstGeom>
            <a:solidFill>
              <a:srgbClr val="177245"/>
            </a:solidFill>
            <a:ln w="12700">
              <a:solidFill>
                <a:srgbClr val="177245"/>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184" name="Shape 52">
              <a:extLst>
                <a:ext uri="{FF2B5EF4-FFF2-40B4-BE49-F238E27FC236}">
                  <a16:creationId xmlns:a16="http://schemas.microsoft.com/office/drawing/2014/main" id="{B30F93F5-D98A-2156-0E31-D5019110018B}"/>
                </a:ext>
              </a:extLst>
            </p:cNvPr>
            <p:cNvSpPr/>
            <p:nvPr/>
          </p:nvSpPr>
          <p:spPr>
            <a:xfrm>
              <a:off x="445008" y="4418720"/>
              <a:ext cx="420624" cy="228600"/>
            </a:xfrm>
            <a:prstGeom prst="roundRect">
              <a:avLst>
                <a:gd name="adj" fmla="val 18000"/>
              </a:avLst>
            </a:prstGeom>
            <a:solidFill>
              <a:srgbClr val="177245"/>
            </a:solidFill>
            <a:ln w="10160">
              <a:solidFill>
                <a:srgbClr val="177245"/>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188" name="Text 53">
              <a:extLst>
                <a:ext uri="{FF2B5EF4-FFF2-40B4-BE49-F238E27FC236}">
                  <a16:creationId xmlns:a16="http://schemas.microsoft.com/office/drawing/2014/main" id="{AD5569A9-C3F6-5008-6858-26D41B856B5C}"/>
                </a:ext>
              </a:extLst>
            </p:cNvPr>
            <p:cNvSpPr/>
            <p:nvPr/>
          </p:nvSpPr>
          <p:spPr>
            <a:xfrm>
              <a:off x="445008" y="4418720"/>
              <a:ext cx="420624" cy="228600"/>
            </a:xfrm>
            <a:prstGeom prst="rect">
              <a:avLst/>
            </a:prstGeom>
            <a:noFill/>
            <a:ln/>
          </p:spPr>
          <p:txBody>
            <a:bodyPr wrap="square" lIns="0" tIns="0" rIns="0" bIns="0" rtlCol="0" anchor="ctr">
              <a:normAutofit/>
            </a:bodyPr>
            <a:lstStyle/>
            <a:p>
              <a:pPr marL="0" indent="0" algn="ctr">
                <a:buNone/>
              </a:pPr>
              <a:r>
                <a:rPr lang="en-US"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Q1</a:t>
              </a:r>
              <a:r>
                <a:rPr lang="en-US" altLang="ja-JP"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3</a:t>
              </a:r>
              <a:endParaRPr lang="en-US" sz="1000" dirty="0">
                <a:latin typeface="BIZ UDゴシック" panose="020B0400000000000000" pitchFamily="49" charset="-128"/>
                <a:ea typeface="BIZ UDゴシック" panose="020B0400000000000000" pitchFamily="49" charset="-128"/>
              </a:endParaRPr>
            </a:p>
          </p:txBody>
        </p:sp>
        <p:sp>
          <p:nvSpPr>
            <p:cNvPr id="192" name="Shape 54">
              <a:extLst>
                <a:ext uri="{FF2B5EF4-FFF2-40B4-BE49-F238E27FC236}">
                  <a16:creationId xmlns:a16="http://schemas.microsoft.com/office/drawing/2014/main" id="{610BB5D1-E582-39C9-768F-6645FB076504}"/>
                </a:ext>
              </a:extLst>
            </p:cNvPr>
            <p:cNvSpPr/>
            <p:nvPr/>
          </p:nvSpPr>
          <p:spPr>
            <a:xfrm>
              <a:off x="920496" y="4418720"/>
              <a:ext cx="749808" cy="228600"/>
            </a:xfrm>
            <a:prstGeom prst="roundRect">
              <a:avLst>
                <a:gd name="adj" fmla="val 18000"/>
              </a:avLst>
            </a:prstGeom>
            <a:solidFill>
              <a:srgbClr val="ECF7F0"/>
            </a:solidFill>
            <a:ln w="10160">
              <a:solidFill>
                <a:srgbClr val="ECF7F0"/>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196" name="Text 55">
              <a:extLst>
                <a:ext uri="{FF2B5EF4-FFF2-40B4-BE49-F238E27FC236}">
                  <a16:creationId xmlns:a16="http://schemas.microsoft.com/office/drawing/2014/main" id="{D9EAAECE-4971-54E1-95A9-DC3C8D0BDD3A}"/>
                </a:ext>
              </a:extLst>
            </p:cNvPr>
            <p:cNvSpPr/>
            <p:nvPr/>
          </p:nvSpPr>
          <p:spPr>
            <a:xfrm>
              <a:off x="920496" y="4418720"/>
              <a:ext cx="749808" cy="228600"/>
            </a:xfrm>
            <a:prstGeom prst="rect">
              <a:avLst/>
            </a:prstGeom>
            <a:noFill/>
            <a:ln/>
          </p:spPr>
          <p:txBody>
            <a:bodyPr wrap="square" lIns="0" tIns="0" rIns="0" bIns="0" rtlCol="0" anchor="ctr">
              <a:normAutofit/>
            </a:bodyPr>
            <a:lstStyle/>
            <a:p>
              <a:pPr marL="0" indent="0" algn="ctr">
                <a:buNone/>
              </a:pPr>
              <a:r>
                <a:rPr lang="en-US" sz="1000" b="1" dirty="0">
                  <a:solidFill>
                    <a:srgbClr val="177245"/>
                  </a:solidFill>
                  <a:latin typeface="BIZ UDゴシック" panose="020B0400000000000000" pitchFamily="49" charset="-128"/>
                  <a:ea typeface="BIZ UDゴシック" panose="020B0400000000000000" pitchFamily="49" charset="-128"/>
                  <a:cs typeface="BIZ UD Gothic" pitchFamily="34" charset="-120"/>
                </a:rPr>
                <a:t>様式3</a:t>
              </a:r>
              <a:endParaRPr lang="en-US" sz="1000" dirty="0">
                <a:latin typeface="BIZ UDゴシック" panose="020B0400000000000000" pitchFamily="49" charset="-128"/>
                <a:ea typeface="BIZ UDゴシック" panose="020B0400000000000000" pitchFamily="49" charset="-128"/>
              </a:endParaRPr>
            </a:p>
          </p:txBody>
        </p:sp>
        <p:sp>
          <p:nvSpPr>
            <p:cNvPr id="200" name="Text 56">
              <a:extLst>
                <a:ext uri="{FF2B5EF4-FFF2-40B4-BE49-F238E27FC236}">
                  <a16:creationId xmlns:a16="http://schemas.microsoft.com/office/drawing/2014/main" id="{A03C649C-AB9E-BCD0-559E-8F1C852AC787}"/>
                </a:ext>
              </a:extLst>
            </p:cNvPr>
            <p:cNvSpPr/>
            <p:nvPr/>
          </p:nvSpPr>
          <p:spPr>
            <a:xfrm>
              <a:off x="1770888" y="4235840"/>
              <a:ext cx="2990088" cy="621792"/>
            </a:xfrm>
            <a:prstGeom prst="rect">
              <a:avLst/>
            </a:prstGeom>
            <a:noFill/>
            <a:ln/>
          </p:spPr>
          <p:txBody>
            <a:bodyPr wrap="square" lIns="356" tIns="356" rIns="356" bIns="356" rtlCol="0" anchor="ctr">
              <a:normAutofit/>
            </a:bodyPr>
            <a:lstStyle/>
            <a:p>
              <a:pPr marL="0" indent="0" algn="l">
                <a:buNone/>
              </a:pPr>
              <a:r>
                <a:rPr lang="en-US" sz="1000" b="1" dirty="0">
                  <a:solidFill>
                    <a:srgbClr val="177245"/>
                  </a:solidFill>
                  <a:latin typeface="BIZ UDゴシック" panose="020B0400000000000000" pitchFamily="49" charset="-128"/>
                  <a:ea typeface="BIZ UDゴシック" panose="020B0400000000000000" pitchFamily="49" charset="-128"/>
                  <a:cs typeface="BIZ UD Gothic" pitchFamily="34" charset="-120"/>
                </a:rPr>
                <a:t>暴力団等審査情報（様式3）には何を書くのですか。</a:t>
              </a:r>
              <a:endParaRPr lang="en-US" sz="1000" dirty="0">
                <a:latin typeface="BIZ UDゴシック" panose="020B0400000000000000" pitchFamily="49" charset="-128"/>
                <a:ea typeface="BIZ UDゴシック" panose="020B0400000000000000" pitchFamily="49" charset="-128"/>
              </a:endParaRPr>
            </a:p>
          </p:txBody>
        </p:sp>
        <p:sp>
          <p:nvSpPr>
            <p:cNvPr id="204" name="Shape 57">
              <a:extLst>
                <a:ext uri="{FF2B5EF4-FFF2-40B4-BE49-F238E27FC236}">
                  <a16:creationId xmlns:a16="http://schemas.microsoft.com/office/drawing/2014/main" id="{EA012DC9-613C-A444-488E-BE9804F219C8}"/>
                </a:ext>
              </a:extLst>
            </p:cNvPr>
            <p:cNvSpPr/>
            <p:nvPr/>
          </p:nvSpPr>
          <p:spPr>
            <a:xfrm>
              <a:off x="4760976" y="4263272"/>
              <a:ext cx="1" cy="566928"/>
            </a:xfrm>
            <a:prstGeom prst="line">
              <a:avLst/>
            </a:prstGeom>
            <a:noFill/>
            <a:ln w="10160">
              <a:solidFill>
                <a:srgbClr val="D7DEE8"/>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208" name="Shape 58">
              <a:extLst>
                <a:ext uri="{FF2B5EF4-FFF2-40B4-BE49-F238E27FC236}">
                  <a16:creationId xmlns:a16="http://schemas.microsoft.com/office/drawing/2014/main" id="{736232DA-DE5A-57BA-6B6F-F2BE581EE89C}"/>
                </a:ext>
              </a:extLst>
            </p:cNvPr>
            <p:cNvSpPr/>
            <p:nvPr/>
          </p:nvSpPr>
          <p:spPr>
            <a:xfrm>
              <a:off x="4907280" y="4435173"/>
              <a:ext cx="256032" cy="201168"/>
            </a:xfrm>
            <a:prstGeom prst="roundRect">
              <a:avLst>
                <a:gd name="adj" fmla="val 20455"/>
              </a:avLst>
            </a:prstGeom>
            <a:solidFill>
              <a:srgbClr val="F3F5F7"/>
            </a:solidFill>
            <a:ln w="10160">
              <a:solidFill>
                <a:srgbClr val="F3F5F7"/>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212" name="Text 59">
              <a:extLst>
                <a:ext uri="{FF2B5EF4-FFF2-40B4-BE49-F238E27FC236}">
                  <a16:creationId xmlns:a16="http://schemas.microsoft.com/office/drawing/2014/main" id="{B1471676-0A0E-A1E9-7AE2-4429D1A8F234}"/>
                </a:ext>
              </a:extLst>
            </p:cNvPr>
            <p:cNvSpPr/>
            <p:nvPr/>
          </p:nvSpPr>
          <p:spPr>
            <a:xfrm>
              <a:off x="4907280" y="4435173"/>
              <a:ext cx="256032" cy="201168"/>
            </a:xfrm>
            <a:prstGeom prst="rect">
              <a:avLst/>
            </a:prstGeom>
            <a:noFill/>
            <a:ln/>
          </p:spPr>
          <p:txBody>
            <a:bodyPr wrap="square" lIns="0" tIns="0" rIns="0" bIns="0" rtlCol="0" anchor="ctr">
              <a:normAutofit lnSpcReduction="10000"/>
            </a:bodyPr>
            <a:lstStyle/>
            <a:p>
              <a:pPr marL="0" indent="0" algn="ctr">
                <a:buNone/>
              </a:pPr>
              <a:r>
                <a:rPr lang="en-US" sz="1200" b="1" dirty="0">
                  <a:solidFill>
                    <a:srgbClr val="0B2B62"/>
                  </a:solidFill>
                  <a:latin typeface="BIZ UDゴシック" panose="020B0400000000000000" pitchFamily="49" charset="-128"/>
                  <a:ea typeface="BIZ UDゴシック" panose="020B0400000000000000" pitchFamily="49" charset="-128"/>
                  <a:cs typeface="BIZ UD Gothic" pitchFamily="34" charset="-120"/>
                </a:rPr>
                <a:t>A</a:t>
              </a:r>
              <a:endParaRPr lang="en-US" sz="1200" dirty="0">
                <a:latin typeface="BIZ UDゴシック" panose="020B0400000000000000" pitchFamily="49" charset="-128"/>
                <a:ea typeface="BIZ UDゴシック" panose="020B0400000000000000" pitchFamily="49" charset="-128"/>
              </a:endParaRPr>
            </a:p>
          </p:txBody>
        </p:sp>
        <p:sp>
          <p:nvSpPr>
            <p:cNvPr id="216" name="Text 60">
              <a:extLst>
                <a:ext uri="{FF2B5EF4-FFF2-40B4-BE49-F238E27FC236}">
                  <a16:creationId xmlns:a16="http://schemas.microsoft.com/office/drawing/2014/main" id="{9464091B-4C33-AAED-7BD1-F477C54621E8}"/>
                </a:ext>
              </a:extLst>
            </p:cNvPr>
            <p:cNvSpPr/>
            <p:nvPr/>
          </p:nvSpPr>
          <p:spPr>
            <a:xfrm>
              <a:off x="5227320" y="4226696"/>
              <a:ext cx="4178808" cy="640080"/>
            </a:xfrm>
            <a:prstGeom prst="rect">
              <a:avLst/>
            </a:prstGeom>
            <a:noFill/>
            <a:ln/>
          </p:spPr>
          <p:txBody>
            <a:bodyPr wrap="square" lIns="356" tIns="356" rIns="356" bIns="356" rtlCol="0" anchor="ctr">
              <a:normAutofit/>
            </a:bodyPr>
            <a:lstStyle/>
            <a:p>
              <a:pPr marL="0" indent="0" algn="l">
                <a:buNone/>
              </a:pPr>
              <a:r>
                <a:rPr 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法人は履歴事項全部証明書に記載の役員（監査役を含む）全員、個人は代表者を記載してください。日付は事前登録書と同日にしてください。</a:t>
              </a:r>
              <a:endParaRPr lang="en-US" sz="1000" dirty="0">
                <a:latin typeface="BIZ UDゴシック" panose="020B0400000000000000" pitchFamily="49" charset="-128"/>
                <a:ea typeface="BIZ UDゴシック" panose="020B0400000000000000" pitchFamily="49" charset="-128"/>
              </a:endParaRPr>
            </a:p>
          </p:txBody>
        </p:sp>
      </p:grpSp>
      <p:grpSp>
        <p:nvGrpSpPr>
          <p:cNvPr id="70" name="グループ化 69">
            <a:extLst>
              <a:ext uri="{FF2B5EF4-FFF2-40B4-BE49-F238E27FC236}">
                <a16:creationId xmlns:a16="http://schemas.microsoft.com/office/drawing/2014/main" id="{910110DD-F1FF-A3ED-CD62-0840EA39B581}"/>
              </a:ext>
            </a:extLst>
          </p:cNvPr>
          <p:cNvGrpSpPr/>
          <p:nvPr/>
        </p:nvGrpSpPr>
        <p:grpSpPr>
          <a:xfrm>
            <a:off x="307848" y="4639538"/>
            <a:ext cx="9290304" cy="616729"/>
            <a:chOff x="307848" y="4985648"/>
            <a:chExt cx="9290304" cy="768096"/>
          </a:xfrm>
        </p:grpSpPr>
        <p:sp>
          <p:nvSpPr>
            <p:cNvPr id="220" name="Shape 61">
              <a:extLst>
                <a:ext uri="{FF2B5EF4-FFF2-40B4-BE49-F238E27FC236}">
                  <a16:creationId xmlns:a16="http://schemas.microsoft.com/office/drawing/2014/main" id="{481AB5B1-3C3F-D452-CDE2-31B62DAC83B7}"/>
                </a:ext>
              </a:extLst>
            </p:cNvPr>
            <p:cNvSpPr/>
            <p:nvPr/>
          </p:nvSpPr>
          <p:spPr>
            <a:xfrm>
              <a:off x="307848" y="4985648"/>
              <a:ext cx="9290304" cy="768096"/>
            </a:xfrm>
            <a:prstGeom prst="roundRect">
              <a:avLst>
                <a:gd name="adj" fmla="val 5357"/>
              </a:avLst>
            </a:prstGeom>
            <a:solidFill>
              <a:srgbClr val="FFFFFF"/>
            </a:solidFill>
            <a:ln w="10160">
              <a:solidFill>
                <a:srgbClr val="CBD5E1"/>
              </a:solidFill>
              <a:prstDash val="solid"/>
            </a:ln>
            <a:effectLst/>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224" name="Shape 62">
              <a:extLst>
                <a:ext uri="{FF2B5EF4-FFF2-40B4-BE49-F238E27FC236}">
                  <a16:creationId xmlns:a16="http://schemas.microsoft.com/office/drawing/2014/main" id="{BDF0423B-0E48-69D1-DCA3-CB7DE838ACD3}"/>
                </a:ext>
              </a:extLst>
            </p:cNvPr>
            <p:cNvSpPr/>
            <p:nvPr/>
          </p:nvSpPr>
          <p:spPr>
            <a:xfrm>
              <a:off x="307848" y="4985648"/>
              <a:ext cx="68580" cy="768096"/>
            </a:xfrm>
            <a:prstGeom prst="rect">
              <a:avLst/>
            </a:prstGeom>
            <a:solidFill>
              <a:srgbClr val="A61B1B"/>
            </a:solidFill>
            <a:ln w="12700">
              <a:solidFill>
                <a:srgbClr val="A61B1B"/>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228" name="Shape 63">
              <a:extLst>
                <a:ext uri="{FF2B5EF4-FFF2-40B4-BE49-F238E27FC236}">
                  <a16:creationId xmlns:a16="http://schemas.microsoft.com/office/drawing/2014/main" id="{01D69CF5-17AA-2E5F-7D2F-1240D9055B0F}"/>
                </a:ext>
              </a:extLst>
            </p:cNvPr>
            <p:cNvSpPr/>
            <p:nvPr/>
          </p:nvSpPr>
          <p:spPr>
            <a:xfrm>
              <a:off x="445008" y="5259968"/>
              <a:ext cx="420624" cy="228600"/>
            </a:xfrm>
            <a:prstGeom prst="roundRect">
              <a:avLst>
                <a:gd name="adj" fmla="val 18000"/>
              </a:avLst>
            </a:prstGeom>
            <a:solidFill>
              <a:srgbClr val="A61B1B"/>
            </a:solidFill>
            <a:ln w="10160">
              <a:solidFill>
                <a:srgbClr val="A61B1B"/>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232" name="Text 64">
              <a:extLst>
                <a:ext uri="{FF2B5EF4-FFF2-40B4-BE49-F238E27FC236}">
                  <a16:creationId xmlns:a16="http://schemas.microsoft.com/office/drawing/2014/main" id="{469CFFB0-5159-65E0-EA86-BE12DF2755F6}"/>
                </a:ext>
              </a:extLst>
            </p:cNvPr>
            <p:cNvSpPr/>
            <p:nvPr/>
          </p:nvSpPr>
          <p:spPr>
            <a:xfrm>
              <a:off x="445008" y="5259968"/>
              <a:ext cx="420624" cy="228600"/>
            </a:xfrm>
            <a:prstGeom prst="rect">
              <a:avLst/>
            </a:prstGeom>
            <a:noFill/>
            <a:ln/>
          </p:spPr>
          <p:txBody>
            <a:bodyPr wrap="square" lIns="0" tIns="0" rIns="0" bIns="0" rtlCol="0" anchor="ctr">
              <a:normAutofit/>
            </a:bodyPr>
            <a:lstStyle/>
            <a:p>
              <a:pPr marL="0" indent="0" algn="ctr">
                <a:buNone/>
              </a:pPr>
              <a:r>
                <a:rPr lang="en-US"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Q1</a:t>
              </a:r>
              <a:r>
                <a:rPr lang="en-US" altLang="ja-JP"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4</a:t>
              </a:r>
              <a:endParaRPr lang="en-US" sz="1000" dirty="0">
                <a:latin typeface="BIZ UDゴシック" panose="020B0400000000000000" pitchFamily="49" charset="-128"/>
                <a:ea typeface="BIZ UDゴシック" panose="020B0400000000000000" pitchFamily="49" charset="-128"/>
              </a:endParaRPr>
            </a:p>
          </p:txBody>
        </p:sp>
        <p:sp>
          <p:nvSpPr>
            <p:cNvPr id="234" name="Shape 65">
              <a:extLst>
                <a:ext uri="{FF2B5EF4-FFF2-40B4-BE49-F238E27FC236}">
                  <a16:creationId xmlns:a16="http://schemas.microsoft.com/office/drawing/2014/main" id="{FDBA88FF-C37B-47B6-E6E8-70974E54CF13}"/>
                </a:ext>
              </a:extLst>
            </p:cNvPr>
            <p:cNvSpPr/>
            <p:nvPr/>
          </p:nvSpPr>
          <p:spPr>
            <a:xfrm>
              <a:off x="920496" y="5259968"/>
              <a:ext cx="749808" cy="228600"/>
            </a:xfrm>
            <a:prstGeom prst="roundRect">
              <a:avLst>
                <a:gd name="adj" fmla="val 18000"/>
              </a:avLst>
            </a:prstGeom>
            <a:solidFill>
              <a:srgbClr val="FCEEEE"/>
            </a:solidFill>
            <a:ln w="10160">
              <a:solidFill>
                <a:srgbClr val="FCEEEE"/>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236" name="Text 66">
              <a:extLst>
                <a:ext uri="{FF2B5EF4-FFF2-40B4-BE49-F238E27FC236}">
                  <a16:creationId xmlns:a16="http://schemas.microsoft.com/office/drawing/2014/main" id="{8191F530-741E-E83C-4B1A-FB5192797ABD}"/>
                </a:ext>
              </a:extLst>
            </p:cNvPr>
            <p:cNvSpPr/>
            <p:nvPr/>
          </p:nvSpPr>
          <p:spPr>
            <a:xfrm>
              <a:off x="920496" y="5259968"/>
              <a:ext cx="749808" cy="228600"/>
            </a:xfrm>
            <a:prstGeom prst="rect">
              <a:avLst/>
            </a:prstGeom>
            <a:noFill/>
            <a:ln/>
          </p:spPr>
          <p:txBody>
            <a:bodyPr wrap="square" lIns="0" tIns="0" rIns="0" bIns="0" rtlCol="0" anchor="ctr">
              <a:normAutofit/>
            </a:bodyPr>
            <a:lstStyle/>
            <a:p>
              <a:pPr marL="0" indent="0" algn="ctr">
                <a:buNone/>
              </a:pPr>
              <a:r>
                <a:rPr lang="en-US" sz="1000" b="1" dirty="0">
                  <a:solidFill>
                    <a:srgbClr val="A61B1B"/>
                  </a:solidFill>
                  <a:latin typeface="BIZ UDゴシック" panose="020B0400000000000000" pitchFamily="49" charset="-128"/>
                  <a:ea typeface="BIZ UDゴシック" panose="020B0400000000000000" pitchFamily="49" charset="-128"/>
                  <a:cs typeface="BIZ UD Gothic" pitchFamily="34" charset="-120"/>
                </a:rPr>
                <a:t>登録後</a:t>
              </a:r>
              <a:endParaRPr lang="en-US" sz="1000" dirty="0">
                <a:latin typeface="BIZ UDゴシック" panose="020B0400000000000000" pitchFamily="49" charset="-128"/>
                <a:ea typeface="BIZ UDゴシック" panose="020B0400000000000000" pitchFamily="49" charset="-128"/>
              </a:endParaRPr>
            </a:p>
          </p:txBody>
        </p:sp>
        <p:sp>
          <p:nvSpPr>
            <p:cNvPr id="238" name="Text 67">
              <a:extLst>
                <a:ext uri="{FF2B5EF4-FFF2-40B4-BE49-F238E27FC236}">
                  <a16:creationId xmlns:a16="http://schemas.microsoft.com/office/drawing/2014/main" id="{DE9E4777-2EA1-6180-C38C-84ABF4027B0A}"/>
                </a:ext>
              </a:extLst>
            </p:cNvPr>
            <p:cNvSpPr/>
            <p:nvPr/>
          </p:nvSpPr>
          <p:spPr>
            <a:xfrm>
              <a:off x="1770888" y="5058800"/>
              <a:ext cx="2880360" cy="621792"/>
            </a:xfrm>
            <a:prstGeom prst="rect">
              <a:avLst/>
            </a:prstGeom>
            <a:noFill/>
            <a:ln/>
          </p:spPr>
          <p:txBody>
            <a:bodyPr wrap="square" lIns="356" tIns="356" rIns="356" bIns="356" rtlCol="0" anchor="ctr">
              <a:normAutofit/>
            </a:bodyPr>
            <a:lstStyle/>
            <a:p>
              <a:pPr marL="0" indent="0" algn="l">
                <a:buNone/>
              </a:pPr>
              <a:r>
                <a:rPr lang="en-US" sz="1000" b="1" dirty="0">
                  <a:solidFill>
                    <a:srgbClr val="A61B1B"/>
                  </a:solidFill>
                  <a:latin typeface="BIZ UDゴシック" panose="020B0400000000000000" pitchFamily="49" charset="-128"/>
                  <a:ea typeface="BIZ UDゴシック" panose="020B0400000000000000" pitchFamily="49" charset="-128"/>
                  <a:cs typeface="BIZ UD Gothic" pitchFamily="34" charset="-120"/>
                </a:rPr>
                <a:t>事前登録を行った後、府から通知はありますか。</a:t>
              </a:r>
              <a:endParaRPr lang="en-US" sz="1000" dirty="0">
                <a:latin typeface="BIZ UDゴシック" panose="020B0400000000000000" pitchFamily="49" charset="-128"/>
                <a:ea typeface="BIZ UDゴシック" panose="020B0400000000000000" pitchFamily="49" charset="-128"/>
              </a:endParaRPr>
            </a:p>
          </p:txBody>
        </p:sp>
        <p:sp>
          <p:nvSpPr>
            <p:cNvPr id="240" name="Shape 68">
              <a:extLst>
                <a:ext uri="{FF2B5EF4-FFF2-40B4-BE49-F238E27FC236}">
                  <a16:creationId xmlns:a16="http://schemas.microsoft.com/office/drawing/2014/main" id="{00A0AF1A-DAD3-5711-647F-095FD0C27F1D}"/>
                </a:ext>
              </a:extLst>
            </p:cNvPr>
            <p:cNvSpPr/>
            <p:nvPr/>
          </p:nvSpPr>
          <p:spPr>
            <a:xfrm>
              <a:off x="4760976" y="5086232"/>
              <a:ext cx="1" cy="566928"/>
            </a:xfrm>
            <a:prstGeom prst="line">
              <a:avLst/>
            </a:prstGeom>
            <a:noFill/>
            <a:ln w="10160">
              <a:solidFill>
                <a:srgbClr val="D7DEE8"/>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242" name="Shape 69">
              <a:extLst>
                <a:ext uri="{FF2B5EF4-FFF2-40B4-BE49-F238E27FC236}">
                  <a16:creationId xmlns:a16="http://schemas.microsoft.com/office/drawing/2014/main" id="{2572B3D9-6E99-67F7-0C6E-44C855BD1EB3}"/>
                </a:ext>
              </a:extLst>
            </p:cNvPr>
            <p:cNvSpPr/>
            <p:nvPr/>
          </p:nvSpPr>
          <p:spPr>
            <a:xfrm>
              <a:off x="4907280" y="5258133"/>
              <a:ext cx="256032" cy="201168"/>
            </a:xfrm>
            <a:prstGeom prst="roundRect">
              <a:avLst>
                <a:gd name="adj" fmla="val 20455"/>
              </a:avLst>
            </a:prstGeom>
            <a:solidFill>
              <a:srgbClr val="F3F5F7"/>
            </a:solidFill>
            <a:ln w="10160">
              <a:solidFill>
                <a:srgbClr val="F3F5F7"/>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244" name="Text 70">
              <a:extLst>
                <a:ext uri="{FF2B5EF4-FFF2-40B4-BE49-F238E27FC236}">
                  <a16:creationId xmlns:a16="http://schemas.microsoft.com/office/drawing/2014/main" id="{62A33BD1-0887-1772-3BD9-2509DF59B1CF}"/>
                </a:ext>
              </a:extLst>
            </p:cNvPr>
            <p:cNvSpPr/>
            <p:nvPr/>
          </p:nvSpPr>
          <p:spPr>
            <a:xfrm>
              <a:off x="4907280" y="5258133"/>
              <a:ext cx="256032" cy="201168"/>
            </a:xfrm>
            <a:prstGeom prst="rect">
              <a:avLst/>
            </a:prstGeom>
            <a:noFill/>
            <a:ln/>
          </p:spPr>
          <p:txBody>
            <a:bodyPr wrap="square" lIns="0" tIns="0" rIns="0" bIns="0" rtlCol="0" anchor="ctr">
              <a:normAutofit fontScale="92500" lnSpcReduction="10000"/>
            </a:bodyPr>
            <a:lstStyle/>
            <a:p>
              <a:pPr marL="0" indent="0" algn="ctr">
                <a:buNone/>
              </a:pPr>
              <a:r>
                <a:rPr lang="en-US" sz="1200" b="1" dirty="0">
                  <a:solidFill>
                    <a:srgbClr val="0B2B62"/>
                  </a:solidFill>
                  <a:latin typeface="BIZ UDゴシック" panose="020B0400000000000000" pitchFamily="49" charset="-128"/>
                  <a:ea typeface="BIZ UDゴシック" panose="020B0400000000000000" pitchFamily="49" charset="-128"/>
                  <a:cs typeface="BIZ UD Gothic" pitchFamily="34" charset="-120"/>
                </a:rPr>
                <a:t>A</a:t>
              </a:r>
              <a:endParaRPr lang="en-US" sz="1200" dirty="0">
                <a:latin typeface="BIZ UDゴシック" panose="020B0400000000000000" pitchFamily="49" charset="-128"/>
                <a:ea typeface="BIZ UDゴシック" panose="020B0400000000000000" pitchFamily="49" charset="-128"/>
              </a:endParaRPr>
            </a:p>
          </p:txBody>
        </p:sp>
        <p:sp>
          <p:nvSpPr>
            <p:cNvPr id="246" name="Text 71">
              <a:extLst>
                <a:ext uri="{FF2B5EF4-FFF2-40B4-BE49-F238E27FC236}">
                  <a16:creationId xmlns:a16="http://schemas.microsoft.com/office/drawing/2014/main" id="{908123F9-DF22-425F-47C1-60F3653BA11F}"/>
                </a:ext>
              </a:extLst>
            </p:cNvPr>
            <p:cNvSpPr/>
            <p:nvPr/>
          </p:nvSpPr>
          <p:spPr>
            <a:xfrm>
              <a:off x="5227320" y="5049656"/>
              <a:ext cx="4178808" cy="640080"/>
            </a:xfrm>
            <a:prstGeom prst="rect">
              <a:avLst/>
            </a:prstGeom>
            <a:noFill/>
            <a:ln/>
          </p:spPr>
          <p:txBody>
            <a:bodyPr wrap="square" lIns="356" tIns="356" rIns="356" bIns="356" rtlCol="0" anchor="ctr">
              <a:normAutofit/>
            </a:bodyPr>
            <a:lstStyle/>
            <a:p>
              <a:pPr marL="0" indent="0" algn="l">
                <a:buNone/>
              </a:pPr>
              <a:r>
                <a:rPr lang="en-US" sz="1000" dirty="0" err="1">
                  <a:solidFill>
                    <a:srgbClr val="202936"/>
                  </a:solidFill>
                  <a:latin typeface="BIZ UDゴシック" panose="020B0400000000000000" pitchFamily="49" charset="-128"/>
                  <a:ea typeface="BIZ UDゴシック" panose="020B0400000000000000" pitchFamily="49" charset="-128"/>
                  <a:cs typeface="BIZ UD Gothic" pitchFamily="34" charset="-120"/>
                </a:rPr>
                <a:t>事前登録の内容を確認し、補正が必要であれば補正を求め、正式に受理する際にメールで通知します</a:t>
              </a:r>
              <a:r>
                <a:rPr 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a:t>
              </a:r>
              <a:endParaRPr lang="en-US" sz="1000" dirty="0">
                <a:latin typeface="BIZ UDゴシック" panose="020B0400000000000000" pitchFamily="49" charset="-128"/>
                <a:ea typeface="BIZ UDゴシック" panose="020B0400000000000000" pitchFamily="49" charset="-128"/>
              </a:endParaRPr>
            </a:p>
          </p:txBody>
        </p:sp>
      </p:grpSp>
      <p:grpSp>
        <p:nvGrpSpPr>
          <p:cNvPr id="71" name="グループ化 70">
            <a:extLst>
              <a:ext uri="{FF2B5EF4-FFF2-40B4-BE49-F238E27FC236}">
                <a16:creationId xmlns:a16="http://schemas.microsoft.com/office/drawing/2014/main" id="{60E157C8-C1A8-98BE-9764-969A103B512A}"/>
              </a:ext>
            </a:extLst>
          </p:cNvPr>
          <p:cNvGrpSpPr/>
          <p:nvPr/>
        </p:nvGrpSpPr>
        <p:grpSpPr>
          <a:xfrm>
            <a:off x="307848" y="5319489"/>
            <a:ext cx="9290304" cy="662644"/>
            <a:chOff x="307848" y="5808608"/>
            <a:chExt cx="9290304" cy="768096"/>
          </a:xfrm>
        </p:grpSpPr>
        <p:sp>
          <p:nvSpPr>
            <p:cNvPr id="248" name="Shape 72">
              <a:extLst>
                <a:ext uri="{FF2B5EF4-FFF2-40B4-BE49-F238E27FC236}">
                  <a16:creationId xmlns:a16="http://schemas.microsoft.com/office/drawing/2014/main" id="{E9573025-3C03-419A-951A-22BF60E7DE89}"/>
                </a:ext>
              </a:extLst>
            </p:cNvPr>
            <p:cNvSpPr/>
            <p:nvPr/>
          </p:nvSpPr>
          <p:spPr>
            <a:xfrm>
              <a:off x="307848" y="5808608"/>
              <a:ext cx="9290304" cy="768096"/>
            </a:xfrm>
            <a:prstGeom prst="roundRect">
              <a:avLst>
                <a:gd name="adj" fmla="val 5357"/>
              </a:avLst>
            </a:prstGeom>
            <a:solidFill>
              <a:srgbClr val="FFFFFF"/>
            </a:solidFill>
            <a:ln w="10160">
              <a:solidFill>
                <a:srgbClr val="CBD5E1"/>
              </a:solidFill>
              <a:prstDash val="solid"/>
            </a:ln>
            <a:effectLst/>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250" name="Shape 73">
              <a:extLst>
                <a:ext uri="{FF2B5EF4-FFF2-40B4-BE49-F238E27FC236}">
                  <a16:creationId xmlns:a16="http://schemas.microsoft.com/office/drawing/2014/main" id="{0E758477-43FB-9D61-4DF0-F44F8B44A0A9}"/>
                </a:ext>
              </a:extLst>
            </p:cNvPr>
            <p:cNvSpPr/>
            <p:nvPr/>
          </p:nvSpPr>
          <p:spPr>
            <a:xfrm>
              <a:off x="307848" y="5808608"/>
              <a:ext cx="68580" cy="768096"/>
            </a:xfrm>
            <a:prstGeom prst="rect">
              <a:avLst/>
            </a:prstGeom>
            <a:solidFill>
              <a:srgbClr val="A61B1B"/>
            </a:solidFill>
            <a:ln w="12700">
              <a:solidFill>
                <a:srgbClr val="A61B1B"/>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252" name="Shape 74">
              <a:extLst>
                <a:ext uri="{FF2B5EF4-FFF2-40B4-BE49-F238E27FC236}">
                  <a16:creationId xmlns:a16="http://schemas.microsoft.com/office/drawing/2014/main" id="{E4402D00-079E-67CA-07CD-F38478DACCF8}"/>
                </a:ext>
              </a:extLst>
            </p:cNvPr>
            <p:cNvSpPr/>
            <p:nvPr/>
          </p:nvSpPr>
          <p:spPr>
            <a:xfrm>
              <a:off x="458102" y="6053184"/>
              <a:ext cx="420624" cy="228600"/>
            </a:xfrm>
            <a:prstGeom prst="roundRect">
              <a:avLst>
                <a:gd name="adj" fmla="val 18000"/>
              </a:avLst>
            </a:prstGeom>
            <a:solidFill>
              <a:srgbClr val="A61B1B"/>
            </a:solidFill>
            <a:ln w="10160">
              <a:solidFill>
                <a:srgbClr val="A61B1B"/>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254" name="Text 75">
              <a:extLst>
                <a:ext uri="{FF2B5EF4-FFF2-40B4-BE49-F238E27FC236}">
                  <a16:creationId xmlns:a16="http://schemas.microsoft.com/office/drawing/2014/main" id="{A5697017-7AB4-4623-F3B8-C649470421DF}"/>
                </a:ext>
              </a:extLst>
            </p:cNvPr>
            <p:cNvSpPr/>
            <p:nvPr/>
          </p:nvSpPr>
          <p:spPr>
            <a:xfrm>
              <a:off x="458102" y="6053184"/>
              <a:ext cx="420624" cy="228600"/>
            </a:xfrm>
            <a:prstGeom prst="rect">
              <a:avLst/>
            </a:prstGeom>
            <a:noFill/>
            <a:ln/>
          </p:spPr>
          <p:txBody>
            <a:bodyPr wrap="square" lIns="0" tIns="0" rIns="0" bIns="0" rtlCol="0" anchor="ctr">
              <a:normAutofit/>
            </a:bodyPr>
            <a:lstStyle/>
            <a:p>
              <a:pPr marL="0" indent="0" algn="ctr">
                <a:buNone/>
              </a:pPr>
              <a:r>
                <a:rPr lang="en-US"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Q1</a:t>
              </a:r>
              <a:r>
                <a:rPr lang="en-US" altLang="ja-JP"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5</a:t>
              </a:r>
              <a:endParaRPr lang="en-US" sz="1000" dirty="0">
                <a:latin typeface="BIZ UDゴシック" panose="020B0400000000000000" pitchFamily="49" charset="-128"/>
                <a:ea typeface="BIZ UDゴシック" panose="020B0400000000000000" pitchFamily="49" charset="-128"/>
              </a:endParaRPr>
            </a:p>
          </p:txBody>
        </p:sp>
        <p:sp>
          <p:nvSpPr>
            <p:cNvPr id="256" name="Shape 76">
              <a:extLst>
                <a:ext uri="{FF2B5EF4-FFF2-40B4-BE49-F238E27FC236}">
                  <a16:creationId xmlns:a16="http://schemas.microsoft.com/office/drawing/2014/main" id="{3F6D4728-2DEF-CD9B-6943-FC5DEB7587C1}"/>
                </a:ext>
              </a:extLst>
            </p:cNvPr>
            <p:cNvSpPr/>
            <p:nvPr/>
          </p:nvSpPr>
          <p:spPr>
            <a:xfrm>
              <a:off x="933590" y="6053184"/>
              <a:ext cx="749808" cy="228600"/>
            </a:xfrm>
            <a:prstGeom prst="roundRect">
              <a:avLst>
                <a:gd name="adj" fmla="val 18000"/>
              </a:avLst>
            </a:prstGeom>
            <a:solidFill>
              <a:srgbClr val="FCEEEE"/>
            </a:solidFill>
            <a:ln w="10160">
              <a:solidFill>
                <a:srgbClr val="FCEEEE"/>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258" name="Text 77">
              <a:extLst>
                <a:ext uri="{FF2B5EF4-FFF2-40B4-BE49-F238E27FC236}">
                  <a16:creationId xmlns:a16="http://schemas.microsoft.com/office/drawing/2014/main" id="{12A2C98A-9470-DDED-352B-DDC332CE84E7}"/>
                </a:ext>
              </a:extLst>
            </p:cNvPr>
            <p:cNvSpPr/>
            <p:nvPr/>
          </p:nvSpPr>
          <p:spPr>
            <a:xfrm>
              <a:off x="933590" y="6053184"/>
              <a:ext cx="749808" cy="228600"/>
            </a:xfrm>
            <a:prstGeom prst="rect">
              <a:avLst/>
            </a:prstGeom>
            <a:noFill/>
            <a:ln/>
          </p:spPr>
          <p:txBody>
            <a:bodyPr wrap="square" lIns="0" tIns="0" rIns="0" bIns="0" rtlCol="0" anchor="ctr">
              <a:normAutofit/>
            </a:bodyPr>
            <a:lstStyle/>
            <a:p>
              <a:pPr marL="0" indent="0" algn="ctr">
                <a:buNone/>
              </a:pPr>
              <a:r>
                <a:rPr lang="en-US" sz="1000" b="1" dirty="0">
                  <a:solidFill>
                    <a:srgbClr val="A61B1B"/>
                  </a:solidFill>
                  <a:latin typeface="BIZ UDゴシック" panose="020B0400000000000000" pitchFamily="49" charset="-128"/>
                  <a:ea typeface="BIZ UDゴシック" panose="020B0400000000000000" pitchFamily="49" charset="-128"/>
                  <a:cs typeface="BIZ UD Gothic" pitchFamily="34" charset="-120"/>
                </a:rPr>
                <a:t>登録後</a:t>
              </a:r>
              <a:endParaRPr lang="en-US" sz="1000" dirty="0">
                <a:latin typeface="BIZ UDゴシック" panose="020B0400000000000000" pitchFamily="49" charset="-128"/>
                <a:ea typeface="BIZ UDゴシック" panose="020B0400000000000000" pitchFamily="49" charset="-128"/>
              </a:endParaRPr>
            </a:p>
          </p:txBody>
        </p:sp>
        <p:sp>
          <p:nvSpPr>
            <p:cNvPr id="260" name="Text 78">
              <a:extLst>
                <a:ext uri="{FF2B5EF4-FFF2-40B4-BE49-F238E27FC236}">
                  <a16:creationId xmlns:a16="http://schemas.microsoft.com/office/drawing/2014/main" id="{9D9F1B52-7EE9-9190-42F3-D51D518CF289}"/>
                </a:ext>
              </a:extLst>
            </p:cNvPr>
            <p:cNvSpPr/>
            <p:nvPr/>
          </p:nvSpPr>
          <p:spPr>
            <a:xfrm>
              <a:off x="1770888" y="5881760"/>
              <a:ext cx="2880360" cy="621792"/>
            </a:xfrm>
            <a:prstGeom prst="rect">
              <a:avLst/>
            </a:prstGeom>
            <a:noFill/>
            <a:ln/>
          </p:spPr>
          <p:txBody>
            <a:bodyPr wrap="square" lIns="356" tIns="356" rIns="356" bIns="356" rtlCol="0" anchor="ctr">
              <a:normAutofit/>
            </a:bodyPr>
            <a:lstStyle/>
            <a:p>
              <a:pPr marL="0" indent="0" algn="l">
                <a:buNone/>
              </a:pPr>
              <a:r>
                <a:rPr lang="en-US" sz="1000" b="1" dirty="0">
                  <a:solidFill>
                    <a:srgbClr val="A61B1B"/>
                  </a:solidFill>
                  <a:latin typeface="BIZ UDゴシック" panose="020B0400000000000000" pitchFamily="49" charset="-128"/>
                  <a:ea typeface="BIZ UDゴシック" panose="020B0400000000000000" pitchFamily="49" charset="-128"/>
                  <a:cs typeface="BIZ UD Gothic" pitchFamily="34" charset="-120"/>
                </a:rPr>
                <a:t>受理通知があれば、設備投資等に着手してよいですか。</a:t>
              </a:r>
              <a:endParaRPr lang="en-US" sz="1000" dirty="0">
                <a:latin typeface="BIZ UDゴシック" panose="020B0400000000000000" pitchFamily="49" charset="-128"/>
                <a:ea typeface="BIZ UDゴシック" panose="020B0400000000000000" pitchFamily="49" charset="-128"/>
              </a:endParaRPr>
            </a:p>
          </p:txBody>
        </p:sp>
        <p:sp>
          <p:nvSpPr>
            <p:cNvPr id="262" name="Shape 79">
              <a:extLst>
                <a:ext uri="{FF2B5EF4-FFF2-40B4-BE49-F238E27FC236}">
                  <a16:creationId xmlns:a16="http://schemas.microsoft.com/office/drawing/2014/main" id="{39C825A3-9C6D-7601-F7E3-8A6B2881B2F9}"/>
                </a:ext>
              </a:extLst>
            </p:cNvPr>
            <p:cNvSpPr/>
            <p:nvPr/>
          </p:nvSpPr>
          <p:spPr>
            <a:xfrm>
              <a:off x="4760976" y="5909192"/>
              <a:ext cx="1" cy="566928"/>
            </a:xfrm>
            <a:prstGeom prst="line">
              <a:avLst/>
            </a:prstGeom>
            <a:noFill/>
            <a:ln w="10160">
              <a:solidFill>
                <a:srgbClr val="D7DEE8"/>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264" name="Shape 80">
              <a:extLst>
                <a:ext uri="{FF2B5EF4-FFF2-40B4-BE49-F238E27FC236}">
                  <a16:creationId xmlns:a16="http://schemas.microsoft.com/office/drawing/2014/main" id="{90FCF788-B69F-A3A9-73B4-4D2D109106E9}"/>
                </a:ext>
              </a:extLst>
            </p:cNvPr>
            <p:cNvSpPr/>
            <p:nvPr/>
          </p:nvSpPr>
          <p:spPr>
            <a:xfrm>
              <a:off x="4907280" y="6081093"/>
              <a:ext cx="256032" cy="201168"/>
            </a:xfrm>
            <a:prstGeom prst="roundRect">
              <a:avLst>
                <a:gd name="adj" fmla="val 20455"/>
              </a:avLst>
            </a:prstGeom>
            <a:solidFill>
              <a:srgbClr val="F3F5F7"/>
            </a:solidFill>
            <a:ln w="10160">
              <a:solidFill>
                <a:srgbClr val="F3F5F7"/>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266" name="Text 81">
              <a:extLst>
                <a:ext uri="{FF2B5EF4-FFF2-40B4-BE49-F238E27FC236}">
                  <a16:creationId xmlns:a16="http://schemas.microsoft.com/office/drawing/2014/main" id="{0DB9D533-9F0C-B81B-6EFD-43B521CFA4D8}"/>
                </a:ext>
              </a:extLst>
            </p:cNvPr>
            <p:cNvSpPr/>
            <p:nvPr/>
          </p:nvSpPr>
          <p:spPr>
            <a:xfrm>
              <a:off x="4907280" y="6081093"/>
              <a:ext cx="256032" cy="201168"/>
            </a:xfrm>
            <a:prstGeom prst="rect">
              <a:avLst/>
            </a:prstGeom>
            <a:noFill/>
            <a:ln/>
          </p:spPr>
          <p:txBody>
            <a:bodyPr wrap="square" lIns="0" tIns="0" rIns="0" bIns="0" rtlCol="0" anchor="ctr">
              <a:normAutofit lnSpcReduction="10000"/>
            </a:bodyPr>
            <a:lstStyle/>
            <a:p>
              <a:pPr marL="0" indent="0" algn="ctr">
                <a:buNone/>
              </a:pPr>
              <a:r>
                <a:rPr lang="en-US" sz="1200" b="1" dirty="0">
                  <a:solidFill>
                    <a:srgbClr val="0B2B62"/>
                  </a:solidFill>
                  <a:latin typeface="BIZ UDゴシック" panose="020B0400000000000000" pitchFamily="49" charset="-128"/>
                  <a:ea typeface="BIZ UDゴシック" panose="020B0400000000000000" pitchFamily="49" charset="-128"/>
                  <a:cs typeface="BIZ UD Gothic" pitchFamily="34" charset="-120"/>
                </a:rPr>
                <a:t>A</a:t>
              </a:r>
              <a:endParaRPr lang="en-US" sz="1200" dirty="0">
                <a:latin typeface="BIZ UDゴシック" panose="020B0400000000000000" pitchFamily="49" charset="-128"/>
                <a:ea typeface="BIZ UDゴシック" panose="020B0400000000000000" pitchFamily="49" charset="-128"/>
              </a:endParaRPr>
            </a:p>
          </p:txBody>
        </p:sp>
        <p:sp>
          <p:nvSpPr>
            <p:cNvPr id="268" name="Text 82">
              <a:extLst>
                <a:ext uri="{FF2B5EF4-FFF2-40B4-BE49-F238E27FC236}">
                  <a16:creationId xmlns:a16="http://schemas.microsoft.com/office/drawing/2014/main" id="{24D69AE3-B5C6-84FA-B84C-CCC8A57F5497}"/>
                </a:ext>
              </a:extLst>
            </p:cNvPr>
            <p:cNvSpPr/>
            <p:nvPr/>
          </p:nvSpPr>
          <p:spPr>
            <a:xfrm>
              <a:off x="5227320" y="5872616"/>
              <a:ext cx="4178808" cy="640080"/>
            </a:xfrm>
            <a:prstGeom prst="rect">
              <a:avLst/>
            </a:prstGeom>
            <a:noFill/>
            <a:ln/>
          </p:spPr>
          <p:txBody>
            <a:bodyPr wrap="square" lIns="356" tIns="356" rIns="356" bIns="356" rtlCol="0" anchor="ctr">
              <a:normAutofit/>
            </a:bodyPr>
            <a:lstStyle/>
            <a:p>
              <a:pPr marL="0" indent="0" algn="l">
                <a:buNone/>
              </a:pPr>
              <a:r>
                <a:rPr 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大阪府からの受理通知ではなく、必ず国の「業務改善助成金」の大阪労働局長からの交付決定通知後に着手してください。</a:t>
              </a:r>
              <a:endParaRPr lang="en-US" sz="1000" dirty="0">
                <a:latin typeface="BIZ UDゴシック" panose="020B0400000000000000" pitchFamily="49" charset="-128"/>
                <a:ea typeface="BIZ UDゴシック" panose="020B0400000000000000" pitchFamily="49" charset="-128"/>
              </a:endParaRPr>
            </a:p>
          </p:txBody>
        </p:sp>
      </p:grpSp>
      <p:sp>
        <p:nvSpPr>
          <p:cNvPr id="5" name="Shape 1">
            <a:extLst>
              <a:ext uri="{FF2B5EF4-FFF2-40B4-BE49-F238E27FC236}">
                <a16:creationId xmlns:a16="http://schemas.microsoft.com/office/drawing/2014/main" id="{A9551C0E-942F-3731-3C46-FF8C134C6C23}"/>
              </a:ext>
            </a:extLst>
          </p:cNvPr>
          <p:cNvSpPr/>
          <p:nvPr/>
        </p:nvSpPr>
        <p:spPr>
          <a:xfrm>
            <a:off x="207601" y="182243"/>
            <a:ext cx="658368" cy="256032"/>
          </a:xfrm>
          <a:prstGeom prst="roundRect">
            <a:avLst>
              <a:gd name="adj" fmla="val 16071"/>
            </a:avLst>
          </a:prstGeom>
          <a:solidFill>
            <a:srgbClr val="0070A8"/>
          </a:solidFill>
          <a:ln w="10160">
            <a:solidFill>
              <a:srgbClr val="0070A8"/>
            </a:solidFill>
            <a:prstDash val="solid"/>
          </a:ln>
        </p:spPr>
        <p:txBody>
          <a:bodyPr/>
          <a:lstStyle/>
          <a:p>
            <a:endParaRPr lang="ja-JP" altLang="en-US" sz="1050" dirty="0">
              <a:latin typeface="BIZ UDゴシック" panose="020B0400000000000000" pitchFamily="49" charset="-128"/>
              <a:ea typeface="BIZ UDゴシック" panose="020B0400000000000000" pitchFamily="49" charset="-128"/>
            </a:endParaRPr>
          </a:p>
        </p:txBody>
      </p:sp>
      <p:sp>
        <p:nvSpPr>
          <p:cNvPr id="9" name="Text 2">
            <a:extLst>
              <a:ext uri="{FF2B5EF4-FFF2-40B4-BE49-F238E27FC236}">
                <a16:creationId xmlns:a16="http://schemas.microsoft.com/office/drawing/2014/main" id="{742564B0-7691-ADC7-616D-48499C5B2352}"/>
              </a:ext>
            </a:extLst>
          </p:cNvPr>
          <p:cNvSpPr/>
          <p:nvPr/>
        </p:nvSpPr>
        <p:spPr>
          <a:xfrm>
            <a:off x="207601" y="130307"/>
            <a:ext cx="658368" cy="307968"/>
          </a:xfrm>
          <a:prstGeom prst="rect">
            <a:avLst/>
          </a:prstGeom>
          <a:noFill/>
          <a:ln/>
        </p:spPr>
        <p:txBody>
          <a:bodyPr wrap="square" lIns="0" tIns="0" rIns="0" bIns="0" rtlCol="0" anchor="ctr">
            <a:normAutofit/>
          </a:bodyPr>
          <a:lstStyle/>
          <a:p>
            <a:pPr marL="0" indent="0" algn="ctr">
              <a:buNone/>
            </a:pPr>
            <a:r>
              <a:rPr lang="en-US" sz="14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Q&amp;A</a:t>
            </a:r>
            <a:endParaRPr lang="en-US" sz="1400" dirty="0">
              <a:latin typeface="BIZ UDゴシック" panose="020B0400000000000000" pitchFamily="49" charset="-128"/>
              <a:ea typeface="BIZ UDゴシック" panose="020B0400000000000000" pitchFamily="49" charset="-128"/>
            </a:endParaRPr>
          </a:p>
        </p:txBody>
      </p:sp>
      <p:grpSp>
        <p:nvGrpSpPr>
          <p:cNvPr id="63" name="グループ化 62">
            <a:extLst>
              <a:ext uri="{FF2B5EF4-FFF2-40B4-BE49-F238E27FC236}">
                <a16:creationId xmlns:a16="http://schemas.microsoft.com/office/drawing/2014/main" id="{10429227-ABFA-E749-6E4A-4D4A0937DBE5}"/>
              </a:ext>
            </a:extLst>
          </p:cNvPr>
          <p:cNvGrpSpPr/>
          <p:nvPr/>
        </p:nvGrpSpPr>
        <p:grpSpPr>
          <a:xfrm>
            <a:off x="307848" y="749318"/>
            <a:ext cx="9302144" cy="768096"/>
            <a:chOff x="307848" y="870848"/>
            <a:chExt cx="9302144" cy="768096"/>
          </a:xfrm>
        </p:grpSpPr>
        <p:sp>
          <p:nvSpPr>
            <p:cNvPr id="37" name="Shape 6">
              <a:extLst>
                <a:ext uri="{FF2B5EF4-FFF2-40B4-BE49-F238E27FC236}">
                  <a16:creationId xmlns:a16="http://schemas.microsoft.com/office/drawing/2014/main" id="{2FF1183B-0415-9D4B-D15F-822E80582622}"/>
                </a:ext>
              </a:extLst>
            </p:cNvPr>
            <p:cNvSpPr/>
            <p:nvPr/>
          </p:nvSpPr>
          <p:spPr>
            <a:xfrm>
              <a:off x="307848" y="870848"/>
              <a:ext cx="9290304" cy="768096"/>
            </a:xfrm>
            <a:prstGeom prst="roundRect">
              <a:avLst>
                <a:gd name="adj" fmla="val 5357"/>
              </a:avLst>
            </a:prstGeom>
            <a:solidFill>
              <a:srgbClr val="FFFFFF"/>
            </a:solidFill>
            <a:ln w="10160">
              <a:solidFill>
                <a:srgbClr val="CBD5E1"/>
              </a:solidFill>
              <a:prstDash val="solid"/>
            </a:ln>
            <a:effectLst/>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39" name="Shape 7">
              <a:extLst>
                <a:ext uri="{FF2B5EF4-FFF2-40B4-BE49-F238E27FC236}">
                  <a16:creationId xmlns:a16="http://schemas.microsoft.com/office/drawing/2014/main" id="{1E05E17E-D613-30EC-E979-6A1A0534C395}"/>
                </a:ext>
              </a:extLst>
            </p:cNvPr>
            <p:cNvSpPr/>
            <p:nvPr/>
          </p:nvSpPr>
          <p:spPr>
            <a:xfrm>
              <a:off x="307848" y="870848"/>
              <a:ext cx="68580" cy="768096"/>
            </a:xfrm>
            <a:prstGeom prst="rect">
              <a:avLst/>
            </a:prstGeom>
            <a:solidFill>
              <a:srgbClr val="68449A"/>
            </a:solidFill>
            <a:ln w="12700">
              <a:solidFill>
                <a:srgbClr val="68449A"/>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41" name="Shape 8">
              <a:extLst>
                <a:ext uri="{FF2B5EF4-FFF2-40B4-BE49-F238E27FC236}">
                  <a16:creationId xmlns:a16="http://schemas.microsoft.com/office/drawing/2014/main" id="{3FCD7358-BA09-2466-87DF-26F589E8C18D}"/>
                </a:ext>
              </a:extLst>
            </p:cNvPr>
            <p:cNvSpPr/>
            <p:nvPr/>
          </p:nvSpPr>
          <p:spPr>
            <a:xfrm>
              <a:off x="445008" y="1155988"/>
              <a:ext cx="420624" cy="228600"/>
            </a:xfrm>
            <a:prstGeom prst="roundRect">
              <a:avLst>
                <a:gd name="adj" fmla="val 18000"/>
              </a:avLst>
            </a:prstGeom>
            <a:solidFill>
              <a:srgbClr val="68449A"/>
            </a:solidFill>
            <a:ln w="10160">
              <a:solidFill>
                <a:srgbClr val="68449A"/>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43" name="Text 9">
              <a:extLst>
                <a:ext uri="{FF2B5EF4-FFF2-40B4-BE49-F238E27FC236}">
                  <a16:creationId xmlns:a16="http://schemas.microsoft.com/office/drawing/2014/main" id="{7BEFD872-C2AC-07BA-D951-C775724CEACF}"/>
                </a:ext>
              </a:extLst>
            </p:cNvPr>
            <p:cNvSpPr/>
            <p:nvPr/>
          </p:nvSpPr>
          <p:spPr>
            <a:xfrm>
              <a:off x="445008" y="1155988"/>
              <a:ext cx="420624" cy="228600"/>
            </a:xfrm>
            <a:prstGeom prst="rect">
              <a:avLst/>
            </a:prstGeom>
            <a:noFill/>
            <a:ln/>
          </p:spPr>
          <p:txBody>
            <a:bodyPr wrap="square" lIns="0" tIns="0" rIns="0" bIns="0" rtlCol="0" anchor="ctr">
              <a:normAutofit/>
            </a:bodyPr>
            <a:lstStyle/>
            <a:p>
              <a:pPr marL="0" indent="0" algn="ctr">
                <a:buNone/>
              </a:pPr>
              <a:r>
                <a:rPr lang="en-US"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Q</a:t>
              </a:r>
              <a:r>
                <a:rPr lang="en-US" altLang="ja-JP" sz="1000" b="1" dirty="0">
                  <a:solidFill>
                    <a:srgbClr val="FFFFFF"/>
                  </a:solidFill>
                  <a:latin typeface="BIZ UDゴシック" panose="020B0400000000000000" pitchFamily="49" charset="-128"/>
                  <a:ea typeface="BIZ UDゴシック" panose="020B0400000000000000" pitchFamily="49" charset="-128"/>
                  <a:cs typeface="BIZ UD Gothic" pitchFamily="34" charset="-120"/>
                </a:rPr>
                <a:t>9</a:t>
              </a:r>
              <a:endParaRPr lang="en-US" sz="1000" dirty="0">
                <a:latin typeface="BIZ UDゴシック" panose="020B0400000000000000" pitchFamily="49" charset="-128"/>
                <a:ea typeface="BIZ UDゴシック" panose="020B0400000000000000" pitchFamily="49" charset="-128"/>
              </a:endParaRPr>
            </a:p>
          </p:txBody>
        </p:sp>
        <p:sp>
          <p:nvSpPr>
            <p:cNvPr id="46" name="Shape 10">
              <a:extLst>
                <a:ext uri="{FF2B5EF4-FFF2-40B4-BE49-F238E27FC236}">
                  <a16:creationId xmlns:a16="http://schemas.microsoft.com/office/drawing/2014/main" id="{0C230EC4-07C7-62CA-34D1-8C04D8B11B7C}"/>
                </a:ext>
              </a:extLst>
            </p:cNvPr>
            <p:cNvSpPr/>
            <p:nvPr/>
          </p:nvSpPr>
          <p:spPr>
            <a:xfrm>
              <a:off x="920496" y="1155988"/>
              <a:ext cx="749808" cy="228600"/>
            </a:xfrm>
            <a:prstGeom prst="roundRect">
              <a:avLst>
                <a:gd name="adj" fmla="val 18000"/>
              </a:avLst>
            </a:prstGeom>
            <a:solidFill>
              <a:srgbClr val="F3EFF8"/>
            </a:solidFill>
            <a:ln w="10160">
              <a:solidFill>
                <a:srgbClr val="F3EFF8"/>
              </a:solidFill>
              <a:prstDash val="solid"/>
            </a:ln>
          </p:spPr>
          <p:txBody>
            <a:bodyPr/>
            <a:lstStyle/>
            <a:p>
              <a:endParaRPr lang="ja-JP" altLang="en-US" sz="1000">
                <a:latin typeface="BIZ UDゴシック" panose="020B0400000000000000" pitchFamily="49" charset="-128"/>
                <a:ea typeface="BIZ UDゴシック" panose="020B0400000000000000" pitchFamily="49" charset="-128"/>
              </a:endParaRPr>
            </a:p>
          </p:txBody>
        </p:sp>
        <p:sp>
          <p:nvSpPr>
            <p:cNvPr id="49" name="Text 11">
              <a:extLst>
                <a:ext uri="{FF2B5EF4-FFF2-40B4-BE49-F238E27FC236}">
                  <a16:creationId xmlns:a16="http://schemas.microsoft.com/office/drawing/2014/main" id="{6A9FF0E3-FA38-A468-7744-26D311A47596}"/>
                </a:ext>
              </a:extLst>
            </p:cNvPr>
            <p:cNvSpPr/>
            <p:nvPr/>
          </p:nvSpPr>
          <p:spPr>
            <a:xfrm>
              <a:off x="920496" y="1155988"/>
              <a:ext cx="749808" cy="228600"/>
            </a:xfrm>
            <a:prstGeom prst="rect">
              <a:avLst/>
            </a:prstGeom>
            <a:noFill/>
            <a:ln/>
          </p:spPr>
          <p:txBody>
            <a:bodyPr wrap="square" lIns="0" tIns="0" rIns="0" bIns="0" rtlCol="0" anchor="ctr">
              <a:normAutofit/>
            </a:bodyPr>
            <a:lstStyle/>
            <a:p>
              <a:pPr marL="0" indent="0" algn="ctr">
                <a:buNone/>
              </a:pPr>
              <a:r>
                <a:rPr lang="en-US" sz="1000" b="1" dirty="0">
                  <a:solidFill>
                    <a:srgbClr val="68449A"/>
                  </a:solidFill>
                  <a:latin typeface="BIZ UDゴシック" panose="020B0400000000000000" pitchFamily="49" charset="-128"/>
                  <a:ea typeface="BIZ UDゴシック" panose="020B0400000000000000" pitchFamily="49" charset="-128"/>
                  <a:cs typeface="BIZ UD Gothic" pitchFamily="34" charset="-120"/>
                </a:rPr>
                <a:t>委任状</a:t>
              </a:r>
              <a:endParaRPr lang="en-US" sz="1000" dirty="0">
                <a:latin typeface="BIZ UDゴシック" panose="020B0400000000000000" pitchFamily="49" charset="-128"/>
                <a:ea typeface="BIZ UDゴシック" panose="020B0400000000000000" pitchFamily="49" charset="-128"/>
              </a:endParaRPr>
            </a:p>
          </p:txBody>
        </p:sp>
        <p:sp>
          <p:nvSpPr>
            <p:cNvPr id="51" name="Text 12">
              <a:extLst>
                <a:ext uri="{FF2B5EF4-FFF2-40B4-BE49-F238E27FC236}">
                  <a16:creationId xmlns:a16="http://schemas.microsoft.com/office/drawing/2014/main" id="{8FF36FA2-40FD-4B9D-30CE-539FC90F9101}"/>
                </a:ext>
              </a:extLst>
            </p:cNvPr>
            <p:cNvSpPr/>
            <p:nvPr/>
          </p:nvSpPr>
          <p:spPr>
            <a:xfrm>
              <a:off x="1770887" y="944000"/>
              <a:ext cx="2941587" cy="621792"/>
            </a:xfrm>
            <a:prstGeom prst="rect">
              <a:avLst/>
            </a:prstGeom>
            <a:noFill/>
            <a:ln/>
          </p:spPr>
          <p:txBody>
            <a:bodyPr wrap="square" lIns="356" tIns="356" rIns="356" bIns="356" rtlCol="0" anchor="ctr">
              <a:normAutofit/>
            </a:bodyPr>
            <a:lstStyle/>
            <a:p>
              <a:pPr marL="0" indent="0" algn="l">
                <a:buNone/>
              </a:pPr>
              <a:r>
                <a:rPr lang="en-US" sz="1000" b="1" dirty="0">
                  <a:solidFill>
                    <a:srgbClr val="68449A"/>
                  </a:solidFill>
                  <a:latin typeface="BIZ UDゴシック" panose="020B0400000000000000" pitchFamily="49" charset="-128"/>
                  <a:ea typeface="BIZ UDゴシック" panose="020B0400000000000000" pitchFamily="49" charset="-128"/>
                  <a:cs typeface="BIZ UD Gothic" pitchFamily="34" charset="-120"/>
                </a:rPr>
                <a:t>代理人が事前登録する場合、委任状は必要ですか。</a:t>
              </a:r>
              <a:endParaRPr lang="en-US" sz="1000" dirty="0">
                <a:latin typeface="BIZ UDゴシック" panose="020B0400000000000000" pitchFamily="49" charset="-128"/>
                <a:ea typeface="BIZ UDゴシック" panose="020B0400000000000000" pitchFamily="49" charset="-128"/>
              </a:endParaRPr>
            </a:p>
          </p:txBody>
        </p:sp>
        <p:sp>
          <p:nvSpPr>
            <p:cNvPr id="54" name="Shape 13">
              <a:extLst>
                <a:ext uri="{FF2B5EF4-FFF2-40B4-BE49-F238E27FC236}">
                  <a16:creationId xmlns:a16="http://schemas.microsoft.com/office/drawing/2014/main" id="{B5018A03-05DF-3E51-A174-69AE769BB7ED}"/>
                </a:ext>
              </a:extLst>
            </p:cNvPr>
            <p:cNvSpPr/>
            <p:nvPr/>
          </p:nvSpPr>
          <p:spPr>
            <a:xfrm>
              <a:off x="4760976" y="971432"/>
              <a:ext cx="1" cy="566928"/>
            </a:xfrm>
            <a:prstGeom prst="line">
              <a:avLst/>
            </a:prstGeom>
            <a:noFill/>
            <a:ln w="10160">
              <a:solidFill>
                <a:srgbClr val="D7DEE8"/>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57" name="Shape 14">
              <a:extLst>
                <a:ext uri="{FF2B5EF4-FFF2-40B4-BE49-F238E27FC236}">
                  <a16:creationId xmlns:a16="http://schemas.microsoft.com/office/drawing/2014/main" id="{8BAD1976-1565-6394-73EF-3B820DE266F7}"/>
                </a:ext>
              </a:extLst>
            </p:cNvPr>
            <p:cNvSpPr/>
            <p:nvPr/>
          </p:nvSpPr>
          <p:spPr>
            <a:xfrm>
              <a:off x="4888992" y="1183420"/>
              <a:ext cx="256032" cy="201168"/>
            </a:xfrm>
            <a:prstGeom prst="roundRect">
              <a:avLst>
                <a:gd name="adj" fmla="val 20455"/>
              </a:avLst>
            </a:prstGeom>
            <a:solidFill>
              <a:srgbClr val="F3F5F7"/>
            </a:solidFill>
            <a:ln w="10160">
              <a:solidFill>
                <a:srgbClr val="F3F5F7"/>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59" name="Text 15">
              <a:extLst>
                <a:ext uri="{FF2B5EF4-FFF2-40B4-BE49-F238E27FC236}">
                  <a16:creationId xmlns:a16="http://schemas.microsoft.com/office/drawing/2014/main" id="{57A1EA40-148E-2ABD-4767-3815695C5B0A}"/>
                </a:ext>
              </a:extLst>
            </p:cNvPr>
            <p:cNvSpPr/>
            <p:nvPr/>
          </p:nvSpPr>
          <p:spPr>
            <a:xfrm>
              <a:off x="4888992" y="1183420"/>
              <a:ext cx="256032" cy="201168"/>
            </a:xfrm>
            <a:prstGeom prst="rect">
              <a:avLst/>
            </a:prstGeom>
            <a:noFill/>
            <a:ln/>
          </p:spPr>
          <p:txBody>
            <a:bodyPr wrap="square" lIns="0" tIns="0" rIns="0" bIns="0" rtlCol="0" anchor="ctr">
              <a:normAutofit/>
            </a:bodyPr>
            <a:lstStyle/>
            <a:p>
              <a:pPr marL="0" indent="0" algn="ctr">
                <a:buNone/>
              </a:pPr>
              <a:r>
                <a:rPr lang="en-US" sz="1200" b="1" dirty="0">
                  <a:solidFill>
                    <a:srgbClr val="0B2B62"/>
                  </a:solidFill>
                  <a:latin typeface="BIZ UDゴシック" panose="020B0400000000000000" pitchFamily="49" charset="-128"/>
                  <a:ea typeface="BIZ UDゴシック" panose="020B0400000000000000" pitchFamily="49" charset="-128"/>
                  <a:cs typeface="BIZ UD Gothic" pitchFamily="34" charset="-120"/>
                </a:rPr>
                <a:t>A</a:t>
              </a:r>
              <a:endParaRPr lang="en-US" sz="1200" dirty="0">
                <a:latin typeface="BIZ UDゴシック" panose="020B0400000000000000" pitchFamily="49" charset="-128"/>
                <a:ea typeface="BIZ UDゴシック" panose="020B0400000000000000" pitchFamily="49" charset="-128"/>
              </a:endParaRPr>
            </a:p>
          </p:txBody>
        </p:sp>
        <p:sp>
          <p:nvSpPr>
            <p:cNvPr id="62" name="Text 16">
              <a:extLst>
                <a:ext uri="{FF2B5EF4-FFF2-40B4-BE49-F238E27FC236}">
                  <a16:creationId xmlns:a16="http://schemas.microsoft.com/office/drawing/2014/main" id="{67C75F45-1994-C803-9AB6-C369F13576ED}"/>
                </a:ext>
              </a:extLst>
            </p:cNvPr>
            <p:cNvSpPr/>
            <p:nvPr/>
          </p:nvSpPr>
          <p:spPr>
            <a:xfrm>
              <a:off x="5227320" y="934856"/>
              <a:ext cx="4382672" cy="640080"/>
            </a:xfrm>
            <a:prstGeom prst="rect">
              <a:avLst/>
            </a:prstGeom>
            <a:noFill/>
            <a:ln/>
          </p:spPr>
          <p:txBody>
            <a:bodyPr wrap="square" lIns="356" tIns="356" rIns="356" bIns="356" rtlCol="0" anchor="ctr">
              <a:normAutofit/>
            </a:bodyPr>
            <a:lstStyle/>
            <a:p>
              <a:pPr marL="0" indent="0" algn="l">
                <a:buNone/>
              </a:pPr>
              <a:r>
                <a:rPr lang="en-US" sz="1000" dirty="0">
                  <a:solidFill>
                    <a:srgbClr val="202936"/>
                  </a:solidFill>
                  <a:latin typeface="BIZ UDゴシック" panose="020B0400000000000000" pitchFamily="49" charset="-128"/>
                  <a:ea typeface="BIZ UDゴシック" panose="020B0400000000000000" pitchFamily="49" charset="-128"/>
                  <a:cs typeface="BIZ UD Gothic" pitchFamily="34" charset="-120"/>
                </a:rPr>
                <a:t>国の「業務改善助成金」交付要領第14に定める代理人が事前登録を代理で行う場合は、申請事業者からの委任状を提出してください。</a:t>
              </a:r>
            </a:p>
            <a:p>
              <a:pPr marL="0" indent="0" algn="l">
                <a:buNone/>
              </a:pPr>
              <a:r>
                <a:rPr lang="ja-JP" altLang="en-US" sz="1000" dirty="0">
                  <a:solidFill>
                    <a:srgbClr val="202936"/>
                  </a:solidFill>
                  <a:latin typeface="BIZ UDゴシック" panose="020B0400000000000000" pitchFamily="49" charset="-128"/>
                  <a:ea typeface="BIZ UDゴシック" panose="020B0400000000000000" pitchFamily="49" charset="-128"/>
                </a:rPr>
                <a:t>委任状の様式は任意ですが、申請事業者の代表者の署名または代表者印を押印してください。　</a:t>
              </a:r>
              <a:endParaRPr lang="en-US" sz="1000" dirty="0">
                <a:latin typeface="BIZ UDゴシック" panose="020B0400000000000000" pitchFamily="49" charset="-128"/>
                <a:ea typeface="BIZ UDゴシック" panose="020B0400000000000000" pitchFamily="49" charset="-128"/>
              </a:endParaRPr>
            </a:p>
          </p:txBody>
        </p:sp>
      </p:grpSp>
    </p:spTree>
    <p:extLst>
      <p:ext uri="{BB962C8B-B14F-4D97-AF65-F5344CB8AC3E}">
        <p14:creationId xmlns:p14="http://schemas.microsoft.com/office/powerpoint/2010/main" val="2157506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7967C31-D9B0-3C72-FBFF-20A70DA601C0}"/>
            </a:ext>
          </a:extLst>
        </p:cNvPr>
        <p:cNvGrpSpPr/>
        <p:nvPr/>
      </p:nvGrpSpPr>
      <p:grpSpPr>
        <a:xfrm>
          <a:off x="0" y="0"/>
          <a:ext cx="0" cy="0"/>
          <a:chOff x="0" y="0"/>
          <a:chExt cx="0" cy="0"/>
        </a:xfrm>
      </p:grpSpPr>
      <p:sp>
        <p:nvSpPr>
          <p:cNvPr id="27" name="Rectangle 26">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9" name="Freeform: Shape 28">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1" name="Rectangle 30">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3" name="Rectangle 32">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5" name="Freeform: Shape 34">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7" name="Isosceles Triangle 36">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9" name="Isosceles Triangle 38">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4" name="Shape 0">
            <a:extLst>
              <a:ext uri="{FF2B5EF4-FFF2-40B4-BE49-F238E27FC236}">
                <a16:creationId xmlns:a16="http://schemas.microsoft.com/office/drawing/2014/main" id="{4242A208-7CD6-3157-0A2A-8793B94D45AC}"/>
              </a:ext>
            </a:extLst>
          </p:cNvPr>
          <p:cNvSpPr/>
          <p:nvPr/>
        </p:nvSpPr>
        <p:spPr>
          <a:xfrm>
            <a:off x="297180" y="175122"/>
            <a:ext cx="969264" cy="310896"/>
          </a:xfrm>
          <a:prstGeom prst="roundRect">
            <a:avLst>
              <a:gd name="adj" fmla="val 44118"/>
            </a:avLst>
          </a:prstGeom>
          <a:solidFill>
            <a:srgbClr val="0070A8"/>
          </a:solidFill>
          <a:ln w="12700">
            <a:solidFill>
              <a:srgbClr val="0070A8"/>
            </a:solidFill>
            <a:prstDash val="soli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76" name="Text 1">
            <a:extLst>
              <a:ext uri="{FF2B5EF4-FFF2-40B4-BE49-F238E27FC236}">
                <a16:creationId xmlns:a16="http://schemas.microsoft.com/office/drawing/2014/main" id="{2B955AD1-5EDA-E9F7-983D-A2B689C1E89A}"/>
              </a:ext>
            </a:extLst>
          </p:cNvPr>
          <p:cNvSpPr/>
          <p:nvPr/>
        </p:nvSpPr>
        <p:spPr>
          <a:xfrm>
            <a:off x="310204" y="159758"/>
            <a:ext cx="969264" cy="310896"/>
          </a:xfrm>
          <a:prstGeom prst="rect">
            <a:avLst/>
          </a:prstGeom>
          <a:noFill/>
          <a:ln/>
        </p:spPr>
        <p:txBody>
          <a:bodyPr wrap="square" lIns="508" tIns="508" rIns="508" bIns="508"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ja-JP" altLang="en-US" sz="1200" b="1" dirty="0">
                <a:solidFill>
                  <a:srgbClr val="FFFFFF"/>
                </a:solidFill>
                <a:latin typeface="BIZ UDゴシック" panose="020B0400000000000000" pitchFamily="49" charset="-128"/>
                <a:ea typeface="BIZ UDゴシック" panose="020B0400000000000000" pitchFamily="49" charset="-128"/>
              </a:rPr>
              <a:t>府の要件</a:t>
            </a:r>
            <a:endParaRPr kumimoji="0" 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78" name="Text 2">
            <a:extLst>
              <a:ext uri="{FF2B5EF4-FFF2-40B4-BE49-F238E27FC236}">
                <a16:creationId xmlns:a16="http://schemas.microsoft.com/office/drawing/2014/main" id="{370E2206-C503-A104-E572-6061643E7D78}"/>
              </a:ext>
            </a:extLst>
          </p:cNvPr>
          <p:cNvSpPr/>
          <p:nvPr/>
        </p:nvSpPr>
        <p:spPr>
          <a:xfrm>
            <a:off x="1461726" y="104363"/>
            <a:ext cx="6435666" cy="420624"/>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2100" b="1" i="0" u="none" strike="noStrike" kern="1200" cap="none" spc="0" normalizeH="0" baseline="0" noProof="0" dirty="0">
                <a:ln>
                  <a:noFill/>
                </a:ln>
                <a:solidFill>
                  <a:srgbClr val="0B2B62"/>
                </a:solidFill>
                <a:effectLst/>
                <a:uLnTx/>
                <a:uFillTx/>
                <a:latin typeface="BIZ UDゴシック" panose="020B0400000000000000" pitchFamily="49" charset="-128"/>
                <a:ea typeface="BIZ UDゴシック" panose="020B0400000000000000" pitchFamily="49" charset="-128"/>
                <a:cs typeface="Yu Gothic" pitchFamily="34" charset="-120"/>
              </a:rPr>
              <a:t>下の２つの要件を満たす必要があります。</a:t>
            </a:r>
            <a:endParaRPr kumimoji="0" lang="en-US" sz="21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320" name="Shape 73">
            <a:extLst>
              <a:ext uri="{FF2B5EF4-FFF2-40B4-BE49-F238E27FC236}">
                <a16:creationId xmlns:a16="http://schemas.microsoft.com/office/drawing/2014/main" id="{FB3C6E06-A040-AB0B-6F39-C6F66E9BC934}"/>
              </a:ext>
            </a:extLst>
          </p:cNvPr>
          <p:cNvSpPr/>
          <p:nvPr/>
        </p:nvSpPr>
        <p:spPr>
          <a:xfrm>
            <a:off x="256032" y="5976174"/>
            <a:ext cx="9340588" cy="670160"/>
          </a:xfrm>
          <a:prstGeom prst="roundRect">
            <a:avLst>
              <a:gd name="adj" fmla="val 16667"/>
            </a:avLst>
          </a:prstGeom>
          <a:solidFill>
            <a:srgbClr val="EAF4FB"/>
          </a:solidFill>
          <a:ln w="12700">
            <a:solidFill>
              <a:srgbClr val="0070A8"/>
            </a:solidFill>
            <a:prstDash val="soli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322" name="Text 74">
            <a:extLst>
              <a:ext uri="{FF2B5EF4-FFF2-40B4-BE49-F238E27FC236}">
                <a16:creationId xmlns:a16="http://schemas.microsoft.com/office/drawing/2014/main" id="{93FDF5F9-EBD9-3551-A15F-7ABDFC89F5CA}"/>
              </a:ext>
            </a:extLst>
          </p:cNvPr>
          <p:cNvSpPr/>
          <p:nvPr/>
        </p:nvSpPr>
        <p:spPr>
          <a:xfrm>
            <a:off x="296905" y="5984536"/>
            <a:ext cx="950976" cy="271799"/>
          </a:xfrm>
          <a:prstGeom prst="rect">
            <a:avLst/>
          </a:prstGeom>
          <a:noFill/>
          <a:ln/>
        </p:spPr>
        <p:txBody>
          <a:bodyPr wrap="square" lIns="508" tIns="508" rIns="508" bIns="508"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ja-JP" sz="1100" b="1" i="0" u="none" strike="noStrike" kern="1200" cap="none" spc="0" normalizeH="0" baseline="0" noProof="0" dirty="0">
                <a:ln>
                  <a:noFill/>
                </a:ln>
                <a:solidFill>
                  <a:srgbClr val="2E5C99"/>
                </a:solidFill>
                <a:effectLst/>
                <a:uLnTx/>
                <a:uFillTx/>
                <a:latin typeface="BIZ UDPゴシック" panose="020B0400000000000000" pitchFamily="50" charset="-128"/>
                <a:ea typeface="BIZ UDPゴシック" panose="020B0400000000000000" pitchFamily="50" charset="-128"/>
                <a:cs typeface="+mn-cs"/>
              </a:rPr>
              <a:t>💡</a:t>
            </a:r>
            <a:r>
              <a:rPr kumimoji="0" lang="en-US" sz="1100" b="1" i="0" u="none" strike="noStrike" kern="1200" cap="none" spc="0" normalizeH="0" baseline="0" noProof="0" dirty="0" err="1">
                <a:ln>
                  <a:noFill/>
                </a:ln>
                <a:solidFill>
                  <a:srgbClr val="0070A8"/>
                </a:solidFill>
                <a:effectLst/>
                <a:uLnTx/>
                <a:uFillTx/>
                <a:latin typeface="BIZ UDゴシック" panose="020B0400000000000000" pitchFamily="49" charset="-128"/>
                <a:ea typeface="BIZ UDゴシック" panose="020B0400000000000000" pitchFamily="49" charset="-128"/>
                <a:cs typeface="Yu Gothic" pitchFamily="34" charset="-120"/>
              </a:rPr>
              <a:t>ポイント</a:t>
            </a:r>
            <a:endParaRPr kumimoji="0" lang="en-US" sz="11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324" name="Text 75">
            <a:extLst>
              <a:ext uri="{FF2B5EF4-FFF2-40B4-BE49-F238E27FC236}">
                <a16:creationId xmlns:a16="http://schemas.microsoft.com/office/drawing/2014/main" id="{CE4F0607-E708-84DD-45AF-E4E69B93130C}"/>
              </a:ext>
            </a:extLst>
          </p:cNvPr>
          <p:cNvSpPr/>
          <p:nvPr/>
        </p:nvSpPr>
        <p:spPr>
          <a:xfrm>
            <a:off x="1251750" y="6130455"/>
            <a:ext cx="8145441" cy="473919"/>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２つの要件をいずれも満たす賃上げが必要です。</a:t>
            </a:r>
            <a:endParaRPr kumimoji="0" lang="en-US" altLang="ja-JP" sz="1200" b="1"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賃上げ</a:t>
            </a:r>
            <a:r>
              <a:rPr kumimoji="0" lang="en-US" sz="1200" b="1" i="0" u="none" strike="noStrike" kern="1200" cap="none" spc="0" normalizeH="0" baseline="0" noProof="0" dirty="0" err="1">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必要額は</a:t>
            </a:r>
            <a:r>
              <a:rPr kumimoji="0" lang="ja-JP" altLang="en-US" sz="1200" b="1"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a:t>
            </a:r>
            <a:r>
              <a:rPr kumimoji="0" lang="en-US" sz="1200" b="1"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a:t>
            </a:r>
            <a:r>
              <a:rPr kumimoji="0" lang="en-US" sz="1200" b="1" i="0" u="none" strike="noStrike" kern="1200" cap="none" spc="0" normalizeH="0" baseline="0" noProof="0" dirty="0" err="1">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賃上げ要件簡易計算</a:t>
            </a:r>
            <a:r>
              <a:rPr kumimoji="0" lang="en-US" sz="1200" b="1"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a:t>
            </a:r>
            <a:r>
              <a:rPr kumimoji="0" lang="ja-JP" altLang="en-US" sz="1200" b="1"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（次</a:t>
            </a:r>
            <a:r>
              <a:rPr lang="ja-JP" altLang="en-US" sz="1200" b="1" dirty="0">
                <a:solidFill>
                  <a:srgbClr val="172033"/>
                </a:solidFill>
                <a:latin typeface="BIZ UDゴシック" panose="020B0400000000000000" pitchFamily="49" charset="-128"/>
                <a:ea typeface="BIZ UDゴシック" panose="020B0400000000000000" pitchFamily="49" charset="-128"/>
                <a:cs typeface="Yu Gothic" pitchFamily="34" charset="-120"/>
              </a:rPr>
              <a:t>の</a:t>
            </a:r>
            <a:r>
              <a:rPr kumimoji="0" lang="ja-JP" altLang="en-US" sz="1200" b="1"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ページ）</a:t>
            </a:r>
            <a:r>
              <a:rPr kumimoji="0" lang="en-US" sz="1200" b="1"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で</a:t>
            </a:r>
            <a:r>
              <a:rPr kumimoji="0" lang="ja-JP" altLang="en-US" sz="1200" b="1"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ご</a:t>
            </a:r>
            <a:r>
              <a:rPr kumimoji="0" lang="en-US" sz="1200" b="1" i="0" u="none" strike="noStrike" kern="1200" cap="none" spc="0" normalizeH="0" baseline="0" noProof="0" dirty="0" err="1">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確認</a:t>
            </a:r>
            <a:r>
              <a:rPr kumimoji="0" lang="ja-JP" altLang="en-US" sz="1200" b="1"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いただけます。</a:t>
            </a:r>
            <a:endParaRPr kumimoji="0" 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80" name="Shape 3">
            <a:extLst>
              <a:ext uri="{FF2B5EF4-FFF2-40B4-BE49-F238E27FC236}">
                <a16:creationId xmlns:a16="http://schemas.microsoft.com/office/drawing/2014/main" id="{CD712B47-33A3-1E58-F309-4F26B920E45B}"/>
              </a:ext>
            </a:extLst>
          </p:cNvPr>
          <p:cNvSpPr/>
          <p:nvPr/>
        </p:nvSpPr>
        <p:spPr>
          <a:xfrm>
            <a:off x="296905" y="624686"/>
            <a:ext cx="9299714" cy="611956"/>
          </a:xfrm>
          <a:prstGeom prst="roundRect">
            <a:avLst>
              <a:gd name="adj" fmla="val 7273"/>
            </a:avLst>
          </a:prstGeom>
          <a:solidFill>
            <a:srgbClr val="FFFFFF"/>
          </a:solidFill>
          <a:ln w="38100">
            <a:solidFill>
              <a:srgbClr val="1261A0"/>
            </a:solidFill>
            <a:prstDash val="soli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grpSp>
        <p:nvGrpSpPr>
          <p:cNvPr id="334" name="グループ化 333">
            <a:extLst>
              <a:ext uri="{FF2B5EF4-FFF2-40B4-BE49-F238E27FC236}">
                <a16:creationId xmlns:a16="http://schemas.microsoft.com/office/drawing/2014/main" id="{1B8C373E-9013-2D00-1A91-0C72F7D2EBF1}"/>
              </a:ext>
            </a:extLst>
          </p:cNvPr>
          <p:cNvGrpSpPr/>
          <p:nvPr/>
        </p:nvGrpSpPr>
        <p:grpSpPr>
          <a:xfrm>
            <a:off x="341167" y="686397"/>
            <a:ext cx="237744" cy="247395"/>
            <a:chOff x="636037" y="939438"/>
            <a:chExt cx="237744" cy="247395"/>
          </a:xfrm>
        </p:grpSpPr>
        <p:sp>
          <p:nvSpPr>
            <p:cNvPr id="182" name="Shape 4">
              <a:extLst>
                <a:ext uri="{FF2B5EF4-FFF2-40B4-BE49-F238E27FC236}">
                  <a16:creationId xmlns:a16="http://schemas.microsoft.com/office/drawing/2014/main" id="{6513C0E3-D01C-1433-DFF9-01A58FEC904C}"/>
                </a:ext>
              </a:extLst>
            </p:cNvPr>
            <p:cNvSpPr/>
            <p:nvPr/>
          </p:nvSpPr>
          <p:spPr>
            <a:xfrm>
              <a:off x="636037" y="949089"/>
              <a:ext cx="237744" cy="237744"/>
            </a:xfrm>
            <a:prstGeom prst="ellipse">
              <a:avLst/>
            </a:prstGeom>
            <a:solidFill>
              <a:srgbClr val="1261A0"/>
            </a:solidFill>
            <a:ln w="12700">
              <a:solidFill>
                <a:srgbClr val="1261A0"/>
              </a:solidFill>
              <a:prstDash val="soli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84" name="Text 5">
              <a:extLst>
                <a:ext uri="{FF2B5EF4-FFF2-40B4-BE49-F238E27FC236}">
                  <a16:creationId xmlns:a16="http://schemas.microsoft.com/office/drawing/2014/main" id="{CED7EB84-EC40-05E4-D19D-077BCD86D127}"/>
                </a:ext>
              </a:extLst>
            </p:cNvPr>
            <p:cNvSpPr/>
            <p:nvPr/>
          </p:nvSpPr>
          <p:spPr>
            <a:xfrm>
              <a:off x="636037" y="939438"/>
              <a:ext cx="237744" cy="237744"/>
            </a:xfrm>
            <a:prstGeom prst="rect">
              <a:avLst/>
            </a:prstGeom>
            <a:noFill/>
            <a:ln/>
          </p:spPr>
          <p:txBody>
            <a:bodyPr wrap="square" lIns="0" tIns="0" rIns="0" bIns="0"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BIZ UDゴシック" panose="020B0400000000000000" pitchFamily="49" charset="-128"/>
                  <a:ea typeface="BIZ UDゴシック" panose="020B0400000000000000" pitchFamily="49" charset="-128"/>
                  <a:cs typeface="Yu Gothic" pitchFamily="34" charset="-120"/>
                </a:rPr>
                <a:t>1</a:t>
              </a:r>
              <a:endParaRPr kumimoji="0" lang="en-US" sz="11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grpSp>
      <p:sp>
        <p:nvSpPr>
          <p:cNvPr id="186" name="Text 6">
            <a:extLst>
              <a:ext uri="{FF2B5EF4-FFF2-40B4-BE49-F238E27FC236}">
                <a16:creationId xmlns:a16="http://schemas.microsoft.com/office/drawing/2014/main" id="{ADFDB2F3-B4AA-0938-44FC-618093A911EF}"/>
              </a:ext>
            </a:extLst>
          </p:cNvPr>
          <p:cNvSpPr/>
          <p:nvPr/>
        </p:nvSpPr>
        <p:spPr>
          <a:xfrm>
            <a:off x="622603" y="678512"/>
            <a:ext cx="8774588" cy="263167"/>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1261A0"/>
                </a:solidFill>
                <a:effectLst/>
                <a:uLnTx/>
                <a:uFillTx/>
                <a:latin typeface="BIZ UDゴシック" panose="020B0400000000000000" pitchFamily="49" charset="-128"/>
                <a:ea typeface="BIZ UDゴシック" panose="020B0400000000000000" pitchFamily="49" charset="-128"/>
                <a:cs typeface="Yu Gothic" pitchFamily="34" charset="-120"/>
              </a:rPr>
              <a:t>国の</a:t>
            </a:r>
            <a:r>
              <a:rPr kumimoji="0" lang="ja-JP" altLang="en-US" sz="1200" b="1" i="0" u="none" strike="noStrike" kern="1200" cap="none" spc="0" normalizeH="0" baseline="0" noProof="0" dirty="0">
                <a:ln>
                  <a:noFill/>
                </a:ln>
                <a:solidFill>
                  <a:srgbClr val="1261A0"/>
                </a:solidFill>
                <a:effectLst/>
                <a:uLnTx/>
                <a:uFillTx/>
                <a:latin typeface="BIZ UDゴシック" panose="020B0400000000000000" pitchFamily="49" charset="-128"/>
                <a:ea typeface="BIZ UDゴシック" panose="020B0400000000000000" pitchFamily="49" charset="-128"/>
                <a:cs typeface="Yu Gothic" pitchFamily="34" charset="-120"/>
              </a:rPr>
              <a:t>「業務改善助成金」の実施計画書に記載の金額を上回る賃上げ</a:t>
            </a:r>
            <a:r>
              <a:rPr lang="ja-JP" altLang="en-US" sz="1200" dirty="0">
                <a:solidFill>
                  <a:srgbClr val="1261A0"/>
                </a:solidFill>
                <a:latin typeface="BIZ UDゴシック" panose="020B0400000000000000" pitchFamily="49" charset="-128"/>
                <a:ea typeface="BIZ UDゴシック" panose="020B0400000000000000" pitchFamily="49" charset="-128"/>
                <a:cs typeface="Yu Gothic" pitchFamily="34" charset="-120"/>
              </a:rPr>
              <a:t>（府</a:t>
            </a:r>
            <a:r>
              <a:rPr lang="ja-JP" altLang="en-US" sz="1200" dirty="0">
                <a:solidFill>
                  <a:srgbClr val="1261A0"/>
                </a:solidFill>
                <a:latin typeface="BIZ UDゴシック" panose="020B0400000000000000" pitchFamily="49" charset="-128"/>
                <a:ea typeface="BIZ UDゴシック" panose="020B0400000000000000" pitchFamily="49" charset="-128"/>
              </a:rPr>
              <a:t>補助金の対象となる従業員が対象です。）</a:t>
            </a:r>
            <a:endParaRPr kumimoji="0" lang="en-US" sz="1200" i="0" strike="noStrike" kern="1200" cap="none" spc="0" normalizeH="0" baseline="0" noProof="0" dirty="0">
              <a:ln>
                <a:noFill/>
              </a:ln>
              <a:solidFill>
                <a:srgbClr val="1261A0"/>
              </a:solidFill>
              <a:effectLst/>
              <a:uLnTx/>
              <a:uFillTx/>
              <a:latin typeface="BIZ UDゴシック" panose="020B0400000000000000" pitchFamily="49" charset="-128"/>
              <a:ea typeface="BIZ UDゴシック" panose="020B0400000000000000" pitchFamily="49" charset="-128"/>
              <a:cs typeface="+mn-cs"/>
            </a:endParaRPr>
          </a:p>
        </p:txBody>
      </p:sp>
      <p:sp>
        <p:nvSpPr>
          <p:cNvPr id="188" name="Text 7">
            <a:extLst>
              <a:ext uri="{FF2B5EF4-FFF2-40B4-BE49-F238E27FC236}">
                <a16:creationId xmlns:a16="http://schemas.microsoft.com/office/drawing/2014/main" id="{9C85D864-A084-DE95-4762-0EDBF5797EFB}"/>
              </a:ext>
            </a:extLst>
          </p:cNvPr>
          <p:cNvSpPr/>
          <p:nvPr/>
        </p:nvSpPr>
        <p:spPr>
          <a:xfrm>
            <a:off x="604921" y="938908"/>
            <a:ext cx="8748244" cy="247125"/>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国の事業実施計画書に記載した</a:t>
            </a:r>
            <a:r>
              <a:rPr kumimoji="0" lang="ja-JP" altLang="en-US" sz="1200" b="0"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引き上げ後の</a:t>
            </a:r>
            <a:r>
              <a:rPr kumimoji="0" lang="en-US" sz="1200" b="0"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額</a:t>
            </a:r>
            <a:r>
              <a:rPr kumimoji="0" lang="ja-JP" altLang="en-US" sz="1200" b="0"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よりも</a:t>
            </a:r>
            <a:r>
              <a:rPr kumimoji="0" lang="en-US" sz="1200" b="0"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、さらに1円以上上回る</a:t>
            </a:r>
            <a:r>
              <a:rPr kumimoji="0" lang="ja-JP" altLang="en-US" sz="1200" b="0"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賃上げ</a:t>
            </a:r>
            <a:endParaRPr kumimoji="0" 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354" name="正方形/長方形 353">
            <a:extLst>
              <a:ext uri="{FF2B5EF4-FFF2-40B4-BE49-F238E27FC236}">
                <a16:creationId xmlns:a16="http://schemas.microsoft.com/office/drawing/2014/main" id="{857AFA72-6FD1-B2A9-2936-C61F93CAA1CD}"/>
              </a:ext>
            </a:extLst>
          </p:cNvPr>
          <p:cNvSpPr/>
          <p:nvPr/>
        </p:nvSpPr>
        <p:spPr>
          <a:xfrm>
            <a:off x="269874" y="2100998"/>
            <a:ext cx="7784646" cy="26289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例） 国の実施計画書において、事業場内最低賃金を</a:t>
            </a:r>
            <a:r>
              <a:rPr kumimoji="1" lang="en-US" altLang="ja-JP"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70</a:t>
            </a: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円引き上げると記載した場合</a:t>
            </a:r>
          </a:p>
        </p:txBody>
      </p:sp>
      <p:grpSp>
        <p:nvGrpSpPr>
          <p:cNvPr id="6" name="グループ化 5">
            <a:extLst>
              <a:ext uri="{FF2B5EF4-FFF2-40B4-BE49-F238E27FC236}">
                <a16:creationId xmlns:a16="http://schemas.microsoft.com/office/drawing/2014/main" id="{94D6D259-5DD6-B450-2B6A-ECF4EC3F46E3}"/>
              </a:ext>
            </a:extLst>
          </p:cNvPr>
          <p:cNvGrpSpPr/>
          <p:nvPr/>
        </p:nvGrpSpPr>
        <p:grpSpPr>
          <a:xfrm>
            <a:off x="273474" y="2352807"/>
            <a:ext cx="4626536" cy="3519607"/>
            <a:chOff x="256032" y="2355982"/>
            <a:chExt cx="4626536" cy="3519607"/>
          </a:xfrm>
        </p:grpSpPr>
        <p:sp>
          <p:nvSpPr>
            <p:cNvPr id="341" name="Shape 65">
              <a:extLst>
                <a:ext uri="{FF2B5EF4-FFF2-40B4-BE49-F238E27FC236}">
                  <a16:creationId xmlns:a16="http://schemas.microsoft.com/office/drawing/2014/main" id="{D698AFF4-F9C3-E5B7-B640-41FB73063BEF}"/>
                </a:ext>
              </a:extLst>
            </p:cNvPr>
            <p:cNvSpPr/>
            <p:nvPr/>
          </p:nvSpPr>
          <p:spPr>
            <a:xfrm>
              <a:off x="430363" y="4912544"/>
              <a:ext cx="4195905" cy="510562"/>
            </a:xfrm>
            <a:prstGeom prst="roundRect">
              <a:avLst>
                <a:gd name="adj" fmla="val 13793"/>
              </a:avLst>
            </a:prstGeom>
            <a:solidFill>
              <a:srgbClr val="EAF6ED"/>
            </a:solidFill>
            <a:ln w="12700">
              <a:solidFill>
                <a:srgbClr val="168447"/>
              </a:solidFill>
              <a:prstDash val="soli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04" name="Shape 15">
              <a:extLst>
                <a:ext uri="{FF2B5EF4-FFF2-40B4-BE49-F238E27FC236}">
                  <a16:creationId xmlns:a16="http://schemas.microsoft.com/office/drawing/2014/main" id="{55D01281-F80E-2583-6707-EA3056651343}"/>
                </a:ext>
              </a:extLst>
            </p:cNvPr>
            <p:cNvSpPr/>
            <p:nvPr/>
          </p:nvSpPr>
          <p:spPr>
            <a:xfrm>
              <a:off x="256032" y="2355982"/>
              <a:ext cx="4617720" cy="3519607"/>
            </a:xfrm>
            <a:prstGeom prst="roundRect">
              <a:avLst>
                <a:gd name="adj" fmla="val 1826"/>
              </a:avLst>
            </a:prstGeom>
            <a:noFill/>
            <a:ln w="12700">
              <a:solidFill>
                <a:srgbClr val="C7D2E0"/>
              </a:solidFill>
              <a:prstDash val="solid"/>
            </a:ln>
            <a:effectLst>
              <a:outerShdw blurRad="19050" dist="6350" dir="2700000" algn="bl" rotWithShape="0">
                <a:srgbClr val="000000">
                  <a:alpha val="14000"/>
                </a:srgbClr>
              </a:outerShdw>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06" name="Shape 16">
              <a:extLst>
                <a:ext uri="{FF2B5EF4-FFF2-40B4-BE49-F238E27FC236}">
                  <a16:creationId xmlns:a16="http://schemas.microsoft.com/office/drawing/2014/main" id="{7AC39005-ED69-82F2-96B8-605395D0DE51}"/>
                </a:ext>
              </a:extLst>
            </p:cNvPr>
            <p:cNvSpPr/>
            <p:nvPr/>
          </p:nvSpPr>
          <p:spPr>
            <a:xfrm>
              <a:off x="264848" y="2365249"/>
              <a:ext cx="4617720" cy="346966"/>
            </a:xfrm>
            <a:prstGeom prst="rect">
              <a:avLst/>
            </a:prstGeom>
            <a:solidFill>
              <a:srgbClr val="0B2B62"/>
            </a:solidFill>
            <a:ln w="12700">
              <a:solidFill>
                <a:srgbClr val="0B2B62"/>
              </a:solidFill>
              <a:prstDash val="soli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08" name="Text 17">
              <a:extLst>
                <a:ext uri="{FF2B5EF4-FFF2-40B4-BE49-F238E27FC236}">
                  <a16:creationId xmlns:a16="http://schemas.microsoft.com/office/drawing/2014/main" id="{E9DF6BD9-466A-DC53-E067-4D4B72F4E046}"/>
                </a:ext>
              </a:extLst>
            </p:cNvPr>
            <p:cNvSpPr/>
            <p:nvPr/>
          </p:nvSpPr>
          <p:spPr>
            <a:xfrm>
              <a:off x="384047" y="2381805"/>
              <a:ext cx="4288536" cy="312121"/>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300" b="1" i="0" u="none" strike="noStrike" kern="1200" cap="none" spc="0" normalizeH="0" baseline="0" noProof="0" dirty="0">
                  <a:ln>
                    <a:noFill/>
                  </a:ln>
                  <a:solidFill>
                    <a:srgbClr val="FFFFFF"/>
                  </a:solidFill>
                  <a:effectLst/>
                  <a:uLnTx/>
                  <a:uFillTx/>
                  <a:latin typeface="BIZ UDゴシック" panose="020B0400000000000000" pitchFamily="49" charset="-128"/>
                  <a:ea typeface="BIZ UDゴシック" panose="020B0400000000000000" pitchFamily="49" charset="-128"/>
                  <a:cs typeface="Yu Gothic" pitchFamily="34" charset="-120"/>
                </a:rPr>
                <a:t>パターンＡ</a:t>
              </a:r>
              <a:endParaRPr kumimoji="0" lang="en-US" sz="13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10" name="Shape 18">
              <a:extLst>
                <a:ext uri="{FF2B5EF4-FFF2-40B4-BE49-F238E27FC236}">
                  <a16:creationId xmlns:a16="http://schemas.microsoft.com/office/drawing/2014/main" id="{2E705138-8B5D-C544-B97F-D61D97FB605C}"/>
                </a:ext>
              </a:extLst>
            </p:cNvPr>
            <p:cNvSpPr/>
            <p:nvPr/>
          </p:nvSpPr>
          <p:spPr>
            <a:xfrm>
              <a:off x="384569" y="2911885"/>
              <a:ext cx="749808" cy="310896"/>
            </a:xfrm>
            <a:prstGeom prst="roundRect">
              <a:avLst>
                <a:gd name="adj" fmla="val 44118"/>
              </a:avLst>
            </a:prstGeom>
            <a:solidFill>
              <a:srgbClr val="6B7280"/>
            </a:solidFill>
            <a:ln w="12700">
              <a:solidFill>
                <a:srgbClr val="6B7280"/>
              </a:solidFill>
              <a:prstDash val="soli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12" name="Text 19">
              <a:extLst>
                <a:ext uri="{FF2B5EF4-FFF2-40B4-BE49-F238E27FC236}">
                  <a16:creationId xmlns:a16="http://schemas.microsoft.com/office/drawing/2014/main" id="{169202F2-D19B-684B-9C61-DDDF387FC1A6}"/>
                </a:ext>
              </a:extLst>
            </p:cNvPr>
            <p:cNvSpPr/>
            <p:nvPr/>
          </p:nvSpPr>
          <p:spPr>
            <a:xfrm>
              <a:off x="384569" y="2911885"/>
              <a:ext cx="749808" cy="310896"/>
            </a:xfrm>
            <a:prstGeom prst="rect">
              <a:avLst/>
            </a:prstGeom>
            <a:noFill/>
            <a:ln/>
          </p:spPr>
          <p:txBody>
            <a:bodyPr wrap="square" lIns="508" tIns="508" rIns="508" bIns="508"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BIZ UDゴシック" panose="020B0400000000000000" pitchFamily="49" charset="-128"/>
                  <a:ea typeface="BIZ UDゴシック" panose="020B0400000000000000" pitchFamily="49" charset="-128"/>
                  <a:cs typeface="Yu Gothic" pitchFamily="34" charset="-120"/>
                </a:rPr>
                <a:t>現在</a:t>
              </a:r>
              <a:endParaRPr kumimoji="0" 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14" name="Text 20">
              <a:extLst>
                <a:ext uri="{FF2B5EF4-FFF2-40B4-BE49-F238E27FC236}">
                  <a16:creationId xmlns:a16="http://schemas.microsoft.com/office/drawing/2014/main" id="{F8FC6CBD-7C9B-74EB-5940-86B0CD724EAD}"/>
                </a:ext>
              </a:extLst>
            </p:cNvPr>
            <p:cNvSpPr/>
            <p:nvPr/>
          </p:nvSpPr>
          <p:spPr>
            <a:xfrm>
              <a:off x="2364362" y="2864242"/>
              <a:ext cx="1115568" cy="384048"/>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1,177円</a:t>
              </a:r>
              <a:endParaRPr kumimoji="0" lang="en-US" sz="19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16" name="Text 21">
              <a:extLst>
                <a:ext uri="{FF2B5EF4-FFF2-40B4-BE49-F238E27FC236}">
                  <a16:creationId xmlns:a16="http://schemas.microsoft.com/office/drawing/2014/main" id="{93BDE7DB-942F-1963-720C-B8A07973822D}"/>
                </a:ext>
              </a:extLst>
            </p:cNvPr>
            <p:cNvSpPr/>
            <p:nvPr/>
          </p:nvSpPr>
          <p:spPr>
            <a:xfrm>
              <a:off x="1212218" y="2930173"/>
              <a:ext cx="1993392" cy="256032"/>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prstClr val="black"/>
                  </a:solidFill>
                  <a:effectLst/>
                  <a:uLnTx/>
                  <a:uFillTx/>
                  <a:latin typeface="BIZ UDゴシック" panose="020B0400000000000000" pitchFamily="49" charset="-128"/>
                  <a:ea typeface="BIZ UDゴシック" panose="020B0400000000000000" pitchFamily="49" charset="-128"/>
                  <a:cs typeface="Yu Gothic" pitchFamily="34" charset="-120"/>
                </a:rPr>
                <a:t>事業場内最低賃金</a:t>
              </a:r>
              <a:r>
                <a:rPr kumimoji="0" lang="ja-JP" altLang="en-US" sz="1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Yu Gothic" pitchFamily="34" charset="-120"/>
                </a:rPr>
                <a:t>：</a:t>
              </a:r>
              <a:endParaRPr kumimoji="0" lang="en-US" sz="1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grpSp>
          <p:nvGrpSpPr>
            <p:cNvPr id="326" name="グループ化 325">
              <a:extLst>
                <a:ext uri="{FF2B5EF4-FFF2-40B4-BE49-F238E27FC236}">
                  <a16:creationId xmlns:a16="http://schemas.microsoft.com/office/drawing/2014/main" id="{0449DD52-72FE-84E1-3633-20DE28277ABE}"/>
                </a:ext>
              </a:extLst>
            </p:cNvPr>
            <p:cNvGrpSpPr/>
            <p:nvPr/>
          </p:nvGrpSpPr>
          <p:grpSpPr>
            <a:xfrm>
              <a:off x="384569" y="3405661"/>
              <a:ext cx="237744" cy="237744"/>
              <a:chOff x="420624" y="3081528"/>
              <a:chExt cx="237744" cy="237744"/>
            </a:xfrm>
          </p:grpSpPr>
          <p:sp>
            <p:nvSpPr>
              <p:cNvPr id="218" name="Shape 22">
                <a:extLst>
                  <a:ext uri="{FF2B5EF4-FFF2-40B4-BE49-F238E27FC236}">
                    <a16:creationId xmlns:a16="http://schemas.microsoft.com/office/drawing/2014/main" id="{F3D13C56-F559-FFE5-65A1-F90BAF044D3B}"/>
                  </a:ext>
                </a:extLst>
              </p:cNvPr>
              <p:cNvSpPr/>
              <p:nvPr/>
            </p:nvSpPr>
            <p:spPr>
              <a:xfrm>
                <a:off x="420624" y="3081528"/>
                <a:ext cx="237744" cy="237744"/>
              </a:xfrm>
              <a:prstGeom prst="ellipse">
                <a:avLst/>
              </a:prstGeom>
              <a:solidFill>
                <a:srgbClr val="1261A0"/>
              </a:solidFill>
              <a:ln w="12700">
                <a:solidFill>
                  <a:srgbClr val="1261A0"/>
                </a:solidFill>
                <a:prstDash val="soli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20" name="Text 23">
                <a:extLst>
                  <a:ext uri="{FF2B5EF4-FFF2-40B4-BE49-F238E27FC236}">
                    <a16:creationId xmlns:a16="http://schemas.microsoft.com/office/drawing/2014/main" id="{9F2A0C50-239E-BB77-1934-79863FBBBBE3}"/>
                  </a:ext>
                </a:extLst>
              </p:cNvPr>
              <p:cNvSpPr/>
              <p:nvPr/>
            </p:nvSpPr>
            <p:spPr>
              <a:xfrm>
                <a:off x="420624" y="3081528"/>
                <a:ext cx="237744" cy="237744"/>
              </a:xfrm>
              <a:prstGeom prst="rect">
                <a:avLst/>
              </a:prstGeom>
              <a:noFill/>
              <a:ln/>
            </p:spPr>
            <p:txBody>
              <a:bodyPr wrap="square" lIns="0" tIns="0" rIns="0" bIns="0"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BIZ UDゴシック" panose="020B0400000000000000" pitchFamily="49" charset="-128"/>
                    <a:ea typeface="BIZ UDゴシック" panose="020B0400000000000000" pitchFamily="49" charset="-128"/>
                    <a:cs typeface="Yu Gothic" pitchFamily="34" charset="-120"/>
                  </a:rPr>
                  <a:t>1</a:t>
                </a:r>
                <a:endParaRPr kumimoji="0" lang="en-US" sz="11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grpSp>
        <p:sp>
          <p:nvSpPr>
            <p:cNvPr id="222" name="Text 24">
              <a:extLst>
                <a:ext uri="{FF2B5EF4-FFF2-40B4-BE49-F238E27FC236}">
                  <a16:creationId xmlns:a16="http://schemas.microsoft.com/office/drawing/2014/main" id="{624E3ACC-A976-0AC6-3145-19ADB0C3368B}"/>
                </a:ext>
              </a:extLst>
            </p:cNvPr>
            <p:cNvSpPr/>
            <p:nvPr/>
          </p:nvSpPr>
          <p:spPr>
            <a:xfrm>
              <a:off x="681416" y="3369082"/>
              <a:ext cx="4065091" cy="336987"/>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err="1">
                  <a:ln>
                    <a:noFill/>
                  </a:ln>
                  <a:solidFill>
                    <a:srgbClr val="1261A0"/>
                  </a:solidFill>
                  <a:effectLst/>
                  <a:uLnTx/>
                  <a:uFillTx/>
                  <a:latin typeface="BIZ UDゴシック" panose="020B0400000000000000" pitchFamily="49" charset="-128"/>
                  <a:ea typeface="BIZ UDゴシック" panose="020B0400000000000000" pitchFamily="49" charset="-128"/>
                  <a:cs typeface="Yu Gothic" pitchFamily="34" charset="-120"/>
                </a:rPr>
                <a:t>国の</a:t>
              </a:r>
              <a:r>
                <a:rPr kumimoji="0" lang="ja-JP" altLang="en-US" sz="1100" b="1" i="0" u="none" strike="noStrike" kern="1200" cap="none" spc="0" normalizeH="0" baseline="0" noProof="0" dirty="0">
                  <a:ln>
                    <a:noFill/>
                  </a:ln>
                  <a:solidFill>
                    <a:srgbClr val="1261A0"/>
                  </a:solidFill>
                  <a:effectLst/>
                  <a:uLnTx/>
                  <a:uFillTx/>
                  <a:latin typeface="BIZ UDゴシック" panose="020B0400000000000000" pitchFamily="49" charset="-128"/>
                  <a:ea typeface="BIZ UDゴシック" panose="020B0400000000000000" pitchFamily="49" charset="-128"/>
                  <a:cs typeface="Yu Gothic" pitchFamily="34" charset="-120"/>
                </a:rPr>
                <a:t>「業務改善補助金」の実施計画書に記載の額</a:t>
              </a:r>
              <a:r>
                <a:rPr kumimoji="0" lang="en-US" sz="1100" b="1" i="0" u="none" strike="noStrike" kern="1200" cap="none" spc="0" normalizeH="0" baseline="0" noProof="0" dirty="0">
                  <a:ln>
                    <a:noFill/>
                  </a:ln>
                  <a:solidFill>
                    <a:srgbClr val="1261A0"/>
                  </a:solidFill>
                  <a:effectLst/>
                  <a:uLnTx/>
                  <a:uFillTx/>
                  <a:latin typeface="BIZ UDゴシック" panose="020B0400000000000000" pitchFamily="49" charset="-128"/>
                  <a:ea typeface="BIZ UDゴシック" panose="020B0400000000000000" pitchFamily="49" charset="-128"/>
                  <a:cs typeface="Yu Gothic" pitchFamily="34" charset="-120"/>
                </a:rPr>
                <a:t>を1円以上</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err="1">
                  <a:ln>
                    <a:noFill/>
                  </a:ln>
                  <a:solidFill>
                    <a:srgbClr val="1261A0"/>
                  </a:solidFill>
                  <a:effectLst/>
                  <a:uLnTx/>
                  <a:uFillTx/>
                  <a:latin typeface="BIZ UDゴシック" panose="020B0400000000000000" pitchFamily="49" charset="-128"/>
                  <a:ea typeface="BIZ UDゴシック" panose="020B0400000000000000" pitchFamily="49" charset="-128"/>
                  <a:cs typeface="Yu Gothic" pitchFamily="34" charset="-120"/>
                </a:rPr>
                <a:t>上回る額</a:t>
              </a:r>
              <a:endParaRPr kumimoji="0" lang="en-US" sz="11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24" name="Text 25">
              <a:extLst>
                <a:ext uri="{FF2B5EF4-FFF2-40B4-BE49-F238E27FC236}">
                  <a16:creationId xmlns:a16="http://schemas.microsoft.com/office/drawing/2014/main" id="{441CDC66-995E-0E5A-5A02-1FF9E0A59D9B}"/>
                </a:ext>
              </a:extLst>
            </p:cNvPr>
            <p:cNvSpPr/>
            <p:nvPr/>
          </p:nvSpPr>
          <p:spPr>
            <a:xfrm>
              <a:off x="764045" y="3680566"/>
              <a:ext cx="2514600" cy="228600"/>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1,177円＋70円＝1,247円</a:t>
              </a:r>
              <a:endParaRPr kumimoji="0" lang="en-US" sz="1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26" name="Shape 26">
              <a:extLst>
                <a:ext uri="{FF2B5EF4-FFF2-40B4-BE49-F238E27FC236}">
                  <a16:creationId xmlns:a16="http://schemas.microsoft.com/office/drawing/2014/main" id="{C08F82DC-0945-96D1-5481-1062A6A20AA2}"/>
                </a:ext>
              </a:extLst>
            </p:cNvPr>
            <p:cNvSpPr/>
            <p:nvPr/>
          </p:nvSpPr>
          <p:spPr>
            <a:xfrm>
              <a:off x="703202" y="4004592"/>
              <a:ext cx="2240983" cy="0"/>
            </a:xfrm>
            <a:prstGeom prst="line">
              <a:avLst/>
            </a:prstGeom>
            <a:noFill/>
            <a:ln w="31750">
              <a:solidFill>
                <a:srgbClr val="1261A0"/>
              </a:solidFill>
              <a:prstDash val="solid"/>
              <a:headEnd type="none"/>
              <a:tailEnd type="triangle"/>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28" name="Text 27">
              <a:extLst>
                <a:ext uri="{FF2B5EF4-FFF2-40B4-BE49-F238E27FC236}">
                  <a16:creationId xmlns:a16="http://schemas.microsoft.com/office/drawing/2014/main" id="{83D1E6C0-376D-E3E3-061D-82EB7A855737}"/>
                </a:ext>
              </a:extLst>
            </p:cNvPr>
            <p:cNvSpPr/>
            <p:nvPr/>
          </p:nvSpPr>
          <p:spPr>
            <a:xfrm>
              <a:off x="2218645" y="3673137"/>
              <a:ext cx="1261872" cy="320040"/>
            </a:xfrm>
            <a:prstGeom prst="rect">
              <a:avLst/>
            </a:prstGeom>
            <a:noFill/>
            <a:ln/>
          </p:spPr>
          <p:txBody>
            <a:bodyPr wrap="square" lIns="508" tIns="508" rIns="508" bIns="508" rtlCol="0" anchor="ctr">
              <a:norm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261A0"/>
                  </a:solidFill>
                  <a:effectLst/>
                  <a:uLnTx/>
                  <a:uFillTx/>
                  <a:latin typeface="BIZ UDゴシック" panose="020B0400000000000000" pitchFamily="49" charset="-128"/>
                  <a:ea typeface="BIZ UDゴシック" panose="020B0400000000000000" pitchFamily="49" charset="-128"/>
                  <a:cs typeface="Yu Gothic" pitchFamily="34" charset="-120"/>
                </a:rPr>
                <a:t>1,248円以上</a:t>
              </a:r>
              <a:endParaRPr kumimoji="0" lang="en-US" sz="15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grpSp>
          <p:nvGrpSpPr>
            <p:cNvPr id="325" name="グループ化 324">
              <a:extLst>
                <a:ext uri="{FF2B5EF4-FFF2-40B4-BE49-F238E27FC236}">
                  <a16:creationId xmlns:a16="http://schemas.microsoft.com/office/drawing/2014/main" id="{1B2324BC-6927-9706-DB86-BED6679CDB36}"/>
                </a:ext>
              </a:extLst>
            </p:cNvPr>
            <p:cNvGrpSpPr/>
            <p:nvPr/>
          </p:nvGrpSpPr>
          <p:grpSpPr>
            <a:xfrm>
              <a:off x="375425" y="4155469"/>
              <a:ext cx="237744" cy="237744"/>
              <a:chOff x="420624" y="4014216"/>
              <a:chExt cx="237744" cy="237744"/>
            </a:xfrm>
          </p:grpSpPr>
          <p:sp>
            <p:nvSpPr>
              <p:cNvPr id="230" name="Shape 28">
                <a:extLst>
                  <a:ext uri="{FF2B5EF4-FFF2-40B4-BE49-F238E27FC236}">
                    <a16:creationId xmlns:a16="http://schemas.microsoft.com/office/drawing/2014/main" id="{C2651186-4E46-5D81-3484-92B7E3AB7864}"/>
                  </a:ext>
                </a:extLst>
              </p:cNvPr>
              <p:cNvSpPr/>
              <p:nvPr/>
            </p:nvSpPr>
            <p:spPr>
              <a:xfrm>
                <a:off x="420624" y="4014216"/>
                <a:ext cx="237744" cy="237744"/>
              </a:xfrm>
              <a:prstGeom prst="ellipse">
                <a:avLst/>
              </a:prstGeom>
              <a:solidFill>
                <a:srgbClr val="E87812"/>
              </a:solidFill>
              <a:ln w="12700">
                <a:solidFill>
                  <a:srgbClr val="E87812"/>
                </a:solidFill>
                <a:prstDash val="soli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32" name="Text 29">
                <a:extLst>
                  <a:ext uri="{FF2B5EF4-FFF2-40B4-BE49-F238E27FC236}">
                    <a16:creationId xmlns:a16="http://schemas.microsoft.com/office/drawing/2014/main" id="{C6CE603D-42B2-027D-79D0-BD0BB4D79964}"/>
                  </a:ext>
                </a:extLst>
              </p:cNvPr>
              <p:cNvSpPr/>
              <p:nvPr/>
            </p:nvSpPr>
            <p:spPr>
              <a:xfrm>
                <a:off x="420624" y="4014216"/>
                <a:ext cx="237744" cy="237744"/>
              </a:xfrm>
              <a:prstGeom prst="rect">
                <a:avLst/>
              </a:prstGeom>
              <a:noFill/>
              <a:ln/>
            </p:spPr>
            <p:txBody>
              <a:bodyPr wrap="square" lIns="0" tIns="0" rIns="0" bIns="0"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BIZ UDゴシック" panose="020B0400000000000000" pitchFamily="49" charset="-128"/>
                    <a:ea typeface="BIZ UDゴシック" panose="020B0400000000000000" pitchFamily="49" charset="-128"/>
                    <a:cs typeface="Yu Gothic" pitchFamily="34" charset="-120"/>
                  </a:rPr>
                  <a:t>2</a:t>
                </a:r>
                <a:endParaRPr kumimoji="0" lang="en-US" sz="11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grpSp>
        <p:sp>
          <p:nvSpPr>
            <p:cNvPr id="234" name="Text 30">
              <a:extLst>
                <a:ext uri="{FF2B5EF4-FFF2-40B4-BE49-F238E27FC236}">
                  <a16:creationId xmlns:a16="http://schemas.microsoft.com/office/drawing/2014/main" id="{05E28E95-95A8-E3D1-C164-BFC9A0F217C9}"/>
                </a:ext>
              </a:extLst>
            </p:cNvPr>
            <p:cNvSpPr/>
            <p:nvPr/>
          </p:nvSpPr>
          <p:spPr>
            <a:xfrm>
              <a:off x="677177" y="4122761"/>
              <a:ext cx="2852928" cy="292608"/>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E87812"/>
                  </a:solidFill>
                  <a:effectLst/>
                  <a:uLnTx/>
                  <a:uFillTx/>
                  <a:latin typeface="BIZ UDゴシック" panose="020B0400000000000000" pitchFamily="49" charset="-128"/>
                  <a:ea typeface="BIZ UDゴシック" panose="020B0400000000000000" pitchFamily="49" charset="-128"/>
                  <a:cs typeface="Yu Gothic" pitchFamily="34" charset="-120"/>
                </a:rPr>
                <a:t>大阪府最低賃金＋2％を上回る額</a:t>
              </a:r>
              <a:endParaRPr kumimoji="0" lang="en-US" sz="11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36" name="Text 31">
              <a:extLst>
                <a:ext uri="{FF2B5EF4-FFF2-40B4-BE49-F238E27FC236}">
                  <a16:creationId xmlns:a16="http://schemas.microsoft.com/office/drawing/2014/main" id="{EEA37893-6742-07D4-1F87-62AA6B555B8B}"/>
                </a:ext>
              </a:extLst>
            </p:cNvPr>
            <p:cNvSpPr/>
            <p:nvPr/>
          </p:nvSpPr>
          <p:spPr>
            <a:xfrm>
              <a:off x="764045" y="4480080"/>
              <a:ext cx="2514600" cy="228600"/>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1,231円×1.02＝1,255.62円</a:t>
              </a:r>
              <a:endParaRPr kumimoji="0" lang="en-US" sz="1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38" name="Shape 32">
              <a:extLst>
                <a:ext uri="{FF2B5EF4-FFF2-40B4-BE49-F238E27FC236}">
                  <a16:creationId xmlns:a16="http://schemas.microsoft.com/office/drawing/2014/main" id="{A67255C5-EB57-A2F4-9326-75846095A2AD}"/>
                </a:ext>
              </a:extLst>
            </p:cNvPr>
            <p:cNvSpPr/>
            <p:nvPr/>
          </p:nvSpPr>
          <p:spPr>
            <a:xfrm>
              <a:off x="704609" y="4779723"/>
              <a:ext cx="2976372" cy="0"/>
            </a:xfrm>
            <a:prstGeom prst="line">
              <a:avLst/>
            </a:prstGeom>
            <a:noFill/>
            <a:ln w="31750">
              <a:solidFill>
                <a:srgbClr val="E87812"/>
              </a:solidFill>
              <a:prstDash val="solid"/>
              <a:headEnd type="none"/>
              <a:tailEnd type="triangle"/>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40" name="Text 33">
              <a:extLst>
                <a:ext uri="{FF2B5EF4-FFF2-40B4-BE49-F238E27FC236}">
                  <a16:creationId xmlns:a16="http://schemas.microsoft.com/office/drawing/2014/main" id="{11CADA70-B7FB-96C4-B633-2B812667C662}"/>
                </a:ext>
              </a:extLst>
            </p:cNvPr>
            <p:cNvSpPr/>
            <p:nvPr/>
          </p:nvSpPr>
          <p:spPr>
            <a:xfrm>
              <a:off x="2290460" y="4417723"/>
              <a:ext cx="1261872" cy="320040"/>
            </a:xfrm>
            <a:prstGeom prst="rect">
              <a:avLst/>
            </a:prstGeom>
            <a:noFill/>
            <a:ln/>
          </p:spPr>
          <p:txBody>
            <a:bodyPr wrap="square" lIns="508" tIns="508" rIns="508" bIns="508" rtlCol="0" anchor="ctr">
              <a:norm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E87812"/>
                  </a:solidFill>
                  <a:effectLst/>
                  <a:uLnTx/>
                  <a:uFillTx/>
                  <a:latin typeface="BIZ UDゴシック" panose="020B0400000000000000" pitchFamily="49" charset="-128"/>
                  <a:ea typeface="BIZ UDゴシック" panose="020B0400000000000000" pitchFamily="49" charset="-128"/>
                  <a:cs typeface="Yu Gothic" pitchFamily="34" charset="-120"/>
                </a:rPr>
                <a:t>1,256円以上</a:t>
              </a:r>
              <a:endParaRPr kumimoji="0" lang="en-US" sz="15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42" name="Shape 34">
              <a:extLst>
                <a:ext uri="{FF2B5EF4-FFF2-40B4-BE49-F238E27FC236}">
                  <a16:creationId xmlns:a16="http://schemas.microsoft.com/office/drawing/2014/main" id="{916FAE5C-01F0-38CE-402E-2B27E87AB37C}"/>
                </a:ext>
              </a:extLst>
            </p:cNvPr>
            <p:cNvSpPr/>
            <p:nvPr/>
          </p:nvSpPr>
          <p:spPr>
            <a:xfrm>
              <a:off x="3680981" y="3938123"/>
              <a:ext cx="0" cy="900168"/>
            </a:xfrm>
            <a:prstGeom prst="line">
              <a:avLst/>
            </a:prstGeom>
            <a:noFill/>
            <a:ln w="15240">
              <a:solidFill>
                <a:srgbClr val="D92626"/>
              </a:solidFill>
              <a:prstDash val="soli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grpSp>
          <p:nvGrpSpPr>
            <p:cNvPr id="329" name="グループ化 328">
              <a:extLst>
                <a:ext uri="{FF2B5EF4-FFF2-40B4-BE49-F238E27FC236}">
                  <a16:creationId xmlns:a16="http://schemas.microsoft.com/office/drawing/2014/main" id="{11086C60-88EA-94E4-A64F-44C4BF06C511}"/>
                </a:ext>
              </a:extLst>
            </p:cNvPr>
            <p:cNvGrpSpPr/>
            <p:nvPr/>
          </p:nvGrpSpPr>
          <p:grpSpPr>
            <a:xfrm>
              <a:off x="493776" y="4933758"/>
              <a:ext cx="3906617" cy="475488"/>
              <a:chOff x="530352" y="5029200"/>
              <a:chExt cx="3906617" cy="475488"/>
            </a:xfrm>
          </p:grpSpPr>
          <p:sp>
            <p:nvSpPr>
              <p:cNvPr id="248" name="Text 37">
                <a:extLst>
                  <a:ext uri="{FF2B5EF4-FFF2-40B4-BE49-F238E27FC236}">
                    <a16:creationId xmlns:a16="http://schemas.microsoft.com/office/drawing/2014/main" id="{D8DDDF7D-CC14-ABC1-BAAA-FEB675113C49}"/>
                  </a:ext>
                </a:extLst>
              </p:cNvPr>
              <p:cNvSpPr/>
              <p:nvPr/>
            </p:nvSpPr>
            <p:spPr>
              <a:xfrm>
                <a:off x="530352" y="5029200"/>
                <a:ext cx="1870065" cy="475488"/>
              </a:xfrm>
              <a:prstGeom prst="rect">
                <a:avLst/>
              </a:prstGeom>
              <a:noFill/>
              <a:ln/>
            </p:spPr>
            <p:txBody>
              <a:bodyPr wrap="square" lIns="508" tIns="508" rIns="508" bIns="508"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50" name="Text 38">
                <a:extLst>
                  <a:ext uri="{FF2B5EF4-FFF2-40B4-BE49-F238E27FC236}">
                    <a16:creationId xmlns:a16="http://schemas.microsoft.com/office/drawing/2014/main" id="{2A414528-F39F-D87C-223B-E69FE513272C}"/>
                  </a:ext>
                </a:extLst>
              </p:cNvPr>
              <p:cNvSpPr/>
              <p:nvPr/>
            </p:nvSpPr>
            <p:spPr>
              <a:xfrm>
                <a:off x="2244969" y="5052411"/>
                <a:ext cx="2192000" cy="347472"/>
              </a:xfrm>
              <a:prstGeom prst="rect">
                <a:avLst/>
              </a:prstGeom>
              <a:noFill/>
              <a:ln/>
            </p:spPr>
            <p:txBody>
              <a:bodyPr wrap="square" lIns="508" tIns="508" rIns="508" bIns="508"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68447"/>
                    </a:solidFill>
                    <a:effectLst/>
                    <a:uLnTx/>
                    <a:uFillTx/>
                    <a:latin typeface="BIZ UDゴシック" panose="020B0400000000000000" pitchFamily="49" charset="-128"/>
                    <a:ea typeface="BIZ UDゴシック" panose="020B0400000000000000" pitchFamily="49" charset="-128"/>
                    <a:cs typeface="Yu Gothic" pitchFamily="34" charset="-120"/>
                  </a:rPr>
                  <a:t>1,256円以上</a:t>
                </a:r>
                <a:endParaRPr kumimoji="0" lang="en-US"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grpSp>
        <p:grpSp>
          <p:nvGrpSpPr>
            <p:cNvPr id="330" name="グループ化 329">
              <a:extLst>
                <a:ext uri="{FF2B5EF4-FFF2-40B4-BE49-F238E27FC236}">
                  <a16:creationId xmlns:a16="http://schemas.microsoft.com/office/drawing/2014/main" id="{EBA01A5C-A299-8276-ACA6-83F1940FF16D}"/>
                </a:ext>
              </a:extLst>
            </p:cNvPr>
            <p:cNvGrpSpPr/>
            <p:nvPr/>
          </p:nvGrpSpPr>
          <p:grpSpPr>
            <a:xfrm>
              <a:off x="430363" y="5458679"/>
              <a:ext cx="4215384" cy="279751"/>
              <a:chOff x="466939" y="5554121"/>
              <a:chExt cx="4215384" cy="279751"/>
            </a:xfrm>
          </p:grpSpPr>
          <p:sp>
            <p:nvSpPr>
              <p:cNvPr id="254" name="Shape 40">
                <a:extLst>
                  <a:ext uri="{FF2B5EF4-FFF2-40B4-BE49-F238E27FC236}">
                    <a16:creationId xmlns:a16="http://schemas.microsoft.com/office/drawing/2014/main" id="{9A691CF1-651E-9435-94AF-632189E63903}"/>
                  </a:ext>
                </a:extLst>
              </p:cNvPr>
              <p:cNvSpPr/>
              <p:nvPr/>
            </p:nvSpPr>
            <p:spPr>
              <a:xfrm>
                <a:off x="466939" y="5554121"/>
                <a:ext cx="4215384" cy="274320"/>
              </a:xfrm>
              <a:prstGeom prst="roundRect">
                <a:avLst>
                  <a:gd name="adj" fmla="val 20000"/>
                </a:avLst>
              </a:prstGeom>
              <a:solidFill>
                <a:srgbClr val="F7FAF7"/>
              </a:solidFill>
              <a:ln w="12700">
                <a:solidFill>
                  <a:srgbClr val="168447"/>
                </a:solidFill>
                <a:prstDash val="soli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56" name="Text 41">
                <a:extLst>
                  <a:ext uri="{FF2B5EF4-FFF2-40B4-BE49-F238E27FC236}">
                    <a16:creationId xmlns:a16="http://schemas.microsoft.com/office/drawing/2014/main" id="{98A05A44-66DA-3CF4-67C8-520682AAB964}"/>
                  </a:ext>
                </a:extLst>
              </p:cNvPr>
              <p:cNvSpPr/>
              <p:nvPr/>
            </p:nvSpPr>
            <p:spPr>
              <a:xfrm>
                <a:off x="548640" y="5586984"/>
                <a:ext cx="1508760" cy="246888"/>
              </a:xfrm>
              <a:prstGeom prst="rect">
                <a:avLst/>
              </a:prstGeom>
              <a:noFill/>
              <a:ln/>
            </p:spPr>
            <p:txBody>
              <a:bodyPr wrap="square" lIns="508" tIns="508" rIns="508" bIns="508"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現在の1,177円から</a:t>
                </a:r>
                <a:endParaRPr kumimoji="0" lang="en-US" sz="10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58" name="Text 42">
                <a:extLst>
                  <a:ext uri="{FF2B5EF4-FFF2-40B4-BE49-F238E27FC236}">
                    <a16:creationId xmlns:a16="http://schemas.microsoft.com/office/drawing/2014/main" id="{489FDB21-6EBB-9177-5D0F-42D099E04301}"/>
                  </a:ext>
                </a:extLst>
              </p:cNvPr>
              <p:cNvSpPr/>
              <p:nvPr/>
            </p:nvSpPr>
            <p:spPr>
              <a:xfrm>
                <a:off x="2048256" y="5568696"/>
                <a:ext cx="1078992" cy="265176"/>
              </a:xfrm>
              <a:prstGeom prst="rect">
                <a:avLst/>
              </a:prstGeom>
              <a:noFill/>
              <a:ln/>
            </p:spPr>
            <p:txBody>
              <a:bodyPr wrap="square" lIns="508" tIns="508" rIns="508" bIns="508"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D92626"/>
                    </a:solidFill>
                    <a:effectLst/>
                    <a:uLnTx/>
                    <a:uFillTx/>
                    <a:latin typeface="BIZ UDゴシック" panose="020B0400000000000000" pitchFamily="49" charset="-128"/>
                    <a:ea typeface="BIZ UDゴシック" panose="020B0400000000000000" pitchFamily="49" charset="-128"/>
                    <a:cs typeface="Yu Gothic" pitchFamily="34" charset="-120"/>
                  </a:rPr>
                  <a:t>79円以上</a:t>
                </a:r>
                <a:endParaRPr kumimoji="0" 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60" name="Text 43">
                <a:extLst>
                  <a:ext uri="{FF2B5EF4-FFF2-40B4-BE49-F238E27FC236}">
                    <a16:creationId xmlns:a16="http://schemas.microsoft.com/office/drawing/2014/main" id="{B44F9EFC-53A6-82A6-66A2-CB99F1FABA5F}"/>
                  </a:ext>
                </a:extLst>
              </p:cNvPr>
              <p:cNvSpPr/>
              <p:nvPr/>
            </p:nvSpPr>
            <p:spPr>
              <a:xfrm>
                <a:off x="3072384" y="5586984"/>
                <a:ext cx="1325880" cy="246888"/>
              </a:xfrm>
              <a:prstGeom prst="rect">
                <a:avLst/>
              </a:prstGeom>
              <a:noFill/>
              <a:ln/>
            </p:spPr>
            <p:txBody>
              <a:bodyPr wrap="square" lIns="508" tIns="508" rIns="508" bIns="508"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の引上げが必要</a:t>
                </a:r>
                <a:endParaRPr kumimoji="0" lang="en-US" sz="10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grpSp>
        <p:sp>
          <p:nvSpPr>
            <p:cNvPr id="8" name="Text 66">
              <a:extLst>
                <a:ext uri="{FF2B5EF4-FFF2-40B4-BE49-F238E27FC236}">
                  <a16:creationId xmlns:a16="http://schemas.microsoft.com/office/drawing/2014/main" id="{929F3EEF-9ADA-7787-1FB5-F5374C15C4B0}"/>
                </a:ext>
              </a:extLst>
            </p:cNvPr>
            <p:cNvSpPr/>
            <p:nvPr/>
          </p:nvSpPr>
          <p:spPr>
            <a:xfrm>
              <a:off x="587479" y="4912544"/>
              <a:ext cx="1762280" cy="478368"/>
            </a:xfrm>
            <a:prstGeom prst="rect">
              <a:avLst/>
            </a:prstGeom>
            <a:noFill/>
            <a:ln/>
          </p:spPr>
          <p:txBody>
            <a:bodyPr wrap="square" lIns="508" tIns="508" rIns="508" bIns="508"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168447"/>
                  </a:solidFill>
                  <a:effectLst/>
                  <a:uLnTx/>
                  <a:uFillTx/>
                  <a:latin typeface="BIZ UDゴシック" panose="020B0400000000000000" pitchFamily="49" charset="-128"/>
                  <a:ea typeface="BIZ UDゴシック" panose="020B0400000000000000" pitchFamily="49" charset="-128"/>
                  <a:cs typeface="Yu Gothic" pitchFamily="34" charset="-120"/>
                </a:rPr>
                <a:t>２つの要件を満たす</a:t>
              </a:r>
              <a:endParaRPr kumimoji="0" lang="en-US" altLang="ja-JP" sz="1200" b="1" i="0" u="none" strike="noStrike" kern="1200" cap="none" spc="0" normalizeH="0" baseline="0" noProof="0" dirty="0">
                <a:ln>
                  <a:noFill/>
                </a:ln>
                <a:solidFill>
                  <a:srgbClr val="168447"/>
                </a:solidFill>
                <a:effectLst/>
                <a:uLnTx/>
                <a:uFillTx/>
                <a:latin typeface="BIZ UDゴシック" panose="020B0400000000000000" pitchFamily="49" charset="-128"/>
                <a:ea typeface="BIZ UDゴシック" panose="020B0400000000000000" pitchFamily="49" charset="-128"/>
                <a:cs typeface="Yu Gothic" pitchFamily="34" charset="-12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168447"/>
                  </a:solidFill>
                  <a:effectLst/>
                  <a:uLnTx/>
                  <a:uFillTx/>
                  <a:latin typeface="BIZ UDゴシック" panose="020B0400000000000000" pitchFamily="49" charset="-128"/>
                  <a:ea typeface="BIZ UDゴシック" panose="020B0400000000000000" pitchFamily="49" charset="-128"/>
                  <a:cs typeface="Yu Gothic" pitchFamily="34" charset="-120"/>
                </a:rPr>
                <a:t>賃上げ後の</a:t>
              </a:r>
              <a:r>
                <a:rPr kumimoji="0" lang="en-US" sz="1200" b="1" i="0" u="none" strike="noStrike" kern="1200" cap="none" spc="0" normalizeH="0" baseline="0" noProof="0" dirty="0">
                  <a:ln>
                    <a:noFill/>
                  </a:ln>
                  <a:solidFill>
                    <a:srgbClr val="168447"/>
                  </a:solidFill>
                  <a:effectLst/>
                  <a:uLnTx/>
                  <a:uFillTx/>
                  <a:latin typeface="BIZ UDゴシック" panose="020B0400000000000000" pitchFamily="49" charset="-128"/>
                  <a:ea typeface="BIZ UDゴシック" panose="020B0400000000000000" pitchFamily="49" charset="-128"/>
                  <a:cs typeface="Yu Gothic" pitchFamily="34" charset="-120"/>
                </a:rPr>
                <a:t>額</a:t>
              </a:r>
              <a:r>
                <a:rPr kumimoji="0" lang="ja-JP" altLang="en-US" sz="1200" b="1" i="0" u="none" strike="noStrike" kern="1200" cap="none" spc="0" normalizeH="0" baseline="0" noProof="0" dirty="0">
                  <a:ln>
                    <a:noFill/>
                  </a:ln>
                  <a:solidFill>
                    <a:srgbClr val="168447"/>
                  </a:solidFill>
                  <a:effectLst/>
                  <a:uLnTx/>
                  <a:uFillTx/>
                  <a:latin typeface="BIZ UDゴシック" panose="020B0400000000000000" pitchFamily="49" charset="-128"/>
                  <a:ea typeface="BIZ UDゴシック" panose="020B0400000000000000" pitchFamily="49" charset="-128"/>
                  <a:cs typeface="Yu Gothic" pitchFamily="34" charset="-120"/>
                </a:rPr>
                <a:t>は</a:t>
              </a:r>
              <a:endParaRPr kumimoji="0" 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2" name="Text 21">
              <a:extLst>
                <a:ext uri="{FF2B5EF4-FFF2-40B4-BE49-F238E27FC236}">
                  <a16:creationId xmlns:a16="http://schemas.microsoft.com/office/drawing/2014/main" id="{728259DB-7E76-2C9C-9B67-3AB769233635}"/>
                </a:ext>
              </a:extLst>
            </p:cNvPr>
            <p:cNvSpPr/>
            <p:nvPr/>
          </p:nvSpPr>
          <p:spPr>
            <a:xfrm>
              <a:off x="3289762" y="2977269"/>
              <a:ext cx="838985" cy="208936"/>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Yu Gothic" pitchFamily="34" charset="-120"/>
                </a:rPr>
                <a:t>の場合</a:t>
              </a:r>
              <a:endParaRPr kumimoji="0" lang="en-US" sz="1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grpSp>
      <p:grpSp>
        <p:nvGrpSpPr>
          <p:cNvPr id="5" name="グループ化 4">
            <a:extLst>
              <a:ext uri="{FF2B5EF4-FFF2-40B4-BE49-F238E27FC236}">
                <a16:creationId xmlns:a16="http://schemas.microsoft.com/office/drawing/2014/main" id="{CFFDBD0C-18A3-77D1-9998-4F4968E1BA67}"/>
              </a:ext>
            </a:extLst>
          </p:cNvPr>
          <p:cNvGrpSpPr/>
          <p:nvPr/>
        </p:nvGrpSpPr>
        <p:grpSpPr>
          <a:xfrm>
            <a:off x="5000238" y="2362074"/>
            <a:ext cx="4658080" cy="3510340"/>
            <a:chOff x="5000238" y="2362074"/>
            <a:chExt cx="4658080" cy="3510340"/>
          </a:xfrm>
        </p:grpSpPr>
        <p:sp>
          <p:nvSpPr>
            <p:cNvPr id="262" name="Shape 44">
              <a:extLst>
                <a:ext uri="{FF2B5EF4-FFF2-40B4-BE49-F238E27FC236}">
                  <a16:creationId xmlns:a16="http://schemas.microsoft.com/office/drawing/2014/main" id="{5521A076-C9ED-9CFA-BB16-DEA349EC51D7}"/>
                </a:ext>
              </a:extLst>
            </p:cNvPr>
            <p:cNvSpPr/>
            <p:nvPr/>
          </p:nvSpPr>
          <p:spPr>
            <a:xfrm>
              <a:off x="5000238" y="2362074"/>
              <a:ext cx="4596382" cy="3510340"/>
            </a:xfrm>
            <a:prstGeom prst="roundRect">
              <a:avLst>
                <a:gd name="adj" fmla="val 1826"/>
              </a:avLst>
            </a:prstGeom>
            <a:solidFill>
              <a:srgbClr val="FFFFFF"/>
            </a:solidFill>
            <a:ln w="12700">
              <a:solidFill>
                <a:srgbClr val="C7D2E0"/>
              </a:solidFill>
              <a:prstDash val="soli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64" name="Shape 45">
              <a:extLst>
                <a:ext uri="{FF2B5EF4-FFF2-40B4-BE49-F238E27FC236}">
                  <a16:creationId xmlns:a16="http://schemas.microsoft.com/office/drawing/2014/main" id="{E49B7FB7-DDE6-3C61-5968-10D4E2F12C9E}"/>
                </a:ext>
              </a:extLst>
            </p:cNvPr>
            <p:cNvSpPr/>
            <p:nvPr/>
          </p:nvSpPr>
          <p:spPr>
            <a:xfrm>
              <a:off x="5006236" y="2375361"/>
              <a:ext cx="4596382" cy="340362"/>
            </a:xfrm>
            <a:prstGeom prst="rect">
              <a:avLst/>
            </a:prstGeom>
            <a:solidFill>
              <a:srgbClr val="0B2B62"/>
            </a:solidFill>
            <a:ln w="12700">
              <a:solidFill>
                <a:srgbClr val="0B2B62"/>
              </a:solidFill>
              <a:prstDash val="soli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66" name="Text 46">
              <a:extLst>
                <a:ext uri="{FF2B5EF4-FFF2-40B4-BE49-F238E27FC236}">
                  <a16:creationId xmlns:a16="http://schemas.microsoft.com/office/drawing/2014/main" id="{C949E8E3-FA2C-8363-01AA-4830C0A17BCB}"/>
                </a:ext>
              </a:extLst>
            </p:cNvPr>
            <p:cNvSpPr/>
            <p:nvPr/>
          </p:nvSpPr>
          <p:spPr>
            <a:xfrm>
              <a:off x="5170067" y="2398643"/>
              <a:ext cx="4268719" cy="298682"/>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300" b="1" i="0" u="none" strike="noStrike" kern="1200" cap="none" spc="0" normalizeH="0" baseline="0" noProof="0" dirty="0">
                  <a:ln>
                    <a:noFill/>
                  </a:ln>
                  <a:solidFill>
                    <a:srgbClr val="FFFFFF"/>
                  </a:solidFill>
                  <a:effectLst/>
                  <a:uLnTx/>
                  <a:uFillTx/>
                  <a:latin typeface="BIZ UDゴシック" panose="020B0400000000000000" pitchFamily="49" charset="-128"/>
                  <a:ea typeface="BIZ UDゴシック" panose="020B0400000000000000" pitchFamily="49" charset="-128"/>
                  <a:cs typeface="Yu Gothic" pitchFamily="34" charset="-120"/>
                </a:rPr>
                <a:t>パターンＢ</a:t>
              </a:r>
              <a:endParaRPr kumimoji="0" lang="en-US" sz="13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68" name="Shape 47">
              <a:extLst>
                <a:ext uri="{FF2B5EF4-FFF2-40B4-BE49-F238E27FC236}">
                  <a16:creationId xmlns:a16="http://schemas.microsoft.com/office/drawing/2014/main" id="{7F22C005-1621-ED18-7A7F-A44C7C943D98}"/>
                </a:ext>
              </a:extLst>
            </p:cNvPr>
            <p:cNvSpPr/>
            <p:nvPr/>
          </p:nvSpPr>
          <p:spPr>
            <a:xfrm>
              <a:off x="5230096" y="2849678"/>
              <a:ext cx="746343" cy="312779"/>
            </a:xfrm>
            <a:prstGeom prst="roundRect">
              <a:avLst>
                <a:gd name="adj" fmla="val 44118"/>
              </a:avLst>
            </a:prstGeom>
            <a:solidFill>
              <a:srgbClr val="6B7280"/>
            </a:solidFill>
            <a:ln w="12700">
              <a:solidFill>
                <a:srgbClr val="6B7280"/>
              </a:solidFill>
              <a:prstDash val="soli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70" name="Text 48">
              <a:extLst>
                <a:ext uri="{FF2B5EF4-FFF2-40B4-BE49-F238E27FC236}">
                  <a16:creationId xmlns:a16="http://schemas.microsoft.com/office/drawing/2014/main" id="{A368D899-E08F-5172-8769-079085A830C4}"/>
                </a:ext>
              </a:extLst>
            </p:cNvPr>
            <p:cNvSpPr/>
            <p:nvPr/>
          </p:nvSpPr>
          <p:spPr>
            <a:xfrm>
              <a:off x="5230096" y="2849678"/>
              <a:ext cx="746343" cy="312779"/>
            </a:xfrm>
            <a:prstGeom prst="rect">
              <a:avLst/>
            </a:prstGeom>
            <a:noFill/>
            <a:ln/>
          </p:spPr>
          <p:txBody>
            <a:bodyPr wrap="square" lIns="508" tIns="508" rIns="508" bIns="508"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BIZ UDゴシック" panose="020B0400000000000000" pitchFamily="49" charset="-128"/>
                  <a:ea typeface="BIZ UDゴシック" panose="020B0400000000000000" pitchFamily="49" charset="-128"/>
                  <a:cs typeface="Yu Gothic" pitchFamily="34" charset="-120"/>
                </a:rPr>
                <a:t>現在</a:t>
              </a:r>
              <a:endParaRPr kumimoji="0" 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72" name="Text 49">
              <a:extLst>
                <a:ext uri="{FF2B5EF4-FFF2-40B4-BE49-F238E27FC236}">
                  <a16:creationId xmlns:a16="http://schemas.microsoft.com/office/drawing/2014/main" id="{10FCAAA4-A0B4-A610-6A86-FD6C2992A742}"/>
                </a:ext>
              </a:extLst>
            </p:cNvPr>
            <p:cNvSpPr/>
            <p:nvPr/>
          </p:nvSpPr>
          <p:spPr>
            <a:xfrm>
              <a:off x="7188090" y="2739285"/>
              <a:ext cx="1110413" cy="386374"/>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1,200円</a:t>
              </a:r>
              <a:endParaRPr kumimoji="0" lang="en-US" sz="19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74" name="Text 50">
              <a:extLst>
                <a:ext uri="{FF2B5EF4-FFF2-40B4-BE49-F238E27FC236}">
                  <a16:creationId xmlns:a16="http://schemas.microsoft.com/office/drawing/2014/main" id="{6C82F43A-F80C-D97C-7A8A-A5B42A587C64}"/>
                </a:ext>
              </a:extLst>
            </p:cNvPr>
            <p:cNvSpPr/>
            <p:nvPr/>
          </p:nvSpPr>
          <p:spPr>
            <a:xfrm>
              <a:off x="6060591" y="2868077"/>
              <a:ext cx="1984181" cy="257583"/>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prstClr val="black"/>
                  </a:solidFill>
                  <a:effectLst/>
                  <a:uLnTx/>
                  <a:uFillTx/>
                  <a:latin typeface="BIZ UDゴシック" panose="020B0400000000000000" pitchFamily="49" charset="-128"/>
                  <a:ea typeface="BIZ UDゴシック" panose="020B0400000000000000" pitchFamily="49" charset="-128"/>
                  <a:cs typeface="Yu Gothic" pitchFamily="34" charset="-120"/>
                </a:rPr>
                <a:t>事業場内最低賃金</a:t>
              </a:r>
              <a:r>
                <a:rPr kumimoji="0" lang="ja-JP" altLang="en-US" sz="1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Yu Gothic" pitchFamily="34" charset="-120"/>
                </a:rPr>
                <a:t>：</a:t>
              </a:r>
              <a:endParaRPr kumimoji="0" lang="en-US" sz="1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grpSp>
          <p:nvGrpSpPr>
            <p:cNvPr id="327" name="グループ化 326">
              <a:extLst>
                <a:ext uri="{FF2B5EF4-FFF2-40B4-BE49-F238E27FC236}">
                  <a16:creationId xmlns:a16="http://schemas.microsoft.com/office/drawing/2014/main" id="{CEED56E5-47BA-8F88-8518-59E597ADD9D7}"/>
                </a:ext>
              </a:extLst>
            </p:cNvPr>
            <p:cNvGrpSpPr/>
            <p:nvPr/>
          </p:nvGrpSpPr>
          <p:grpSpPr>
            <a:xfrm>
              <a:off x="5230096" y="3337245"/>
              <a:ext cx="236645" cy="239184"/>
              <a:chOff x="5349240" y="3081528"/>
              <a:chExt cx="237744" cy="237744"/>
            </a:xfrm>
          </p:grpSpPr>
          <p:sp>
            <p:nvSpPr>
              <p:cNvPr id="276" name="Shape 51">
                <a:extLst>
                  <a:ext uri="{FF2B5EF4-FFF2-40B4-BE49-F238E27FC236}">
                    <a16:creationId xmlns:a16="http://schemas.microsoft.com/office/drawing/2014/main" id="{1631AAE5-520E-3924-AE75-605B65333CAC}"/>
                  </a:ext>
                </a:extLst>
              </p:cNvPr>
              <p:cNvSpPr/>
              <p:nvPr/>
            </p:nvSpPr>
            <p:spPr>
              <a:xfrm>
                <a:off x="5349240" y="3081528"/>
                <a:ext cx="237744" cy="237744"/>
              </a:xfrm>
              <a:prstGeom prst="ellipse">
                <a:avLst/>
              </a:prstGeom>
              <a:solidFill>
                <a:srgbClr val="1261A0"/>
              </a:solidFill>
              <a:ln w="12700">
                <a:solidFill>
                  <a:srgbClr val="1261A0"/>
                </a:solidFill>
                <a:prstDash val="soli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78" name="Text 52">
                <a:extLst>
                  <a:ext uri="{FF2B5EF4-FFF2-40B4-BE49-F238E27FC236}">
                    <a16:creationId xmlns:a16="http://schemas.microsoft.com/office/drawing/2014/main" id="{E9C93F7F-5BAC-DC3A-B52E-7DF0F16C3F04}"/>
                  </a:ext>
                </a:extLst>
              </p:cNvPr>
              <p:cNvSpPr/>
              <p:nvPr/>
            </p:nvSpPr>
            <p:spPr>
              <a:xfrm>
                <a:off x="5349240" y="3081528"/>
                <a:ext cx="237744" cy="237744"/>
              </a:xfrm>
              <a:prstGeom prst="rect">
                <a:avLst/>
              </a:prstGeom>
              <a:noFill/>
              <a:ln/>
            </p:spPr>
            <p:txBody>
              <a:bodyPr wrap="square" lIns="0" tIns="0" rIns="0" bIns="0"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BIZ UDゴシック" panose="020B0400000000000000" pitchFamily="49" charset="-128"/>
                    <a:ea typeface="BIZ UDゴシック" panose="020B0400000000000000" pitchFamily="49" charset="-128"/>
                    <a:cs typeface="Yu Gothic" pitchFamily="34" charset="-120"/>
                  </a:rPr>
                  <a:t>1</a:t>
                </a:r>
                <a:endParaRPr kumimoji="0" lang="en-US" sz="11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grpSp>
        <p:sp>
          <p:nvSpPr>
            <p:cNvPr id="282" name="Text 54">
              <a:extLst>
                <a:ext uri="{FF2B5EF4-FFF2-40B4-BE49-F238E27FC236}">
                  <a16:creationId xmlns:a16="http://schemas.microsoft.com/office/drawing/2014/main" id="{93A88785-058D-D521-B260-9949EC7FC527}"/>
                </a:ext>
              </a:extLst>
            </p:cNvPr>
            <p:cNvSpPr/>
            <p:nvPr/>
          </p:nvSpPr>
          <p:spPr>
            <a:xfrm>
              <a:off x="5601168" y="3657041"/>
              <a:ext cx="2502980" cy="229985"/>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1,200円＋70円＝1,270円</a:t>
              </a:r>
              <a:endParaRPr kumimoji="0" lang="en-US" sz="1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84" name="Shape 55">
              <a:extLst>
                <a:ext uri="{FF2B5EF4-FFF2-40B4-BE49-F238E27FC236}">
                  <a16:creationId xmlns:a16="http://schemas.microsoft.com/office/drawing/2014/main" id="{C022C414-B41E-6382-5AE0-ED0F4513D982}"/>
                </a:ext>
              </a:extLst>
            </p:cNvPr>
            <p:cNvSpPr/>
            <p:nvPr/>
          </p:nvSpPr>
          <p:spPr>
            <a:xfrm>
              <a:off x="5521352" y="3976601"/>
              <a:ext cx="2894355" cy="1"/>
            </a:xfrm>
            <a:prstGeom prst="line">
              <a:avLst/>
            </a:prstGeom>
            <a:noFill/>
            <a:ln w="31750">
              <a:solidFill>
                <a:srgbClr val="1261A0"/>
              </a:solidFill>
              <a:prstDash val="solid"/>
              <a:headEnd type="none"/>
              <a:tailEnd type="triangle"/>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86" name="Text 56">
              <a:extLst>
                <a:ext uri="{FF2B5EF4-FFF2-40B4-BE49-F238E27FC236}">
                  <a16:creationId xmlns:a16="http://schemas.microsoft.com/office/drawing/2014/main" id="{74EE9E7B-B51A-9AD7-D8B2-E1CD07FECA19}"/>
                </a:ext>
              </a:extLst>
            </p:cNvPr>
            <p:cNvSpPr/>
            <p:nvPr/>
          </p:nvSpPr>
          <p:spPr>
            <a:xfrm>
              <a:off x="6974593" y="3612663"/>
              <a:ext cx="1256041" cy="321978"/>
            </a:xfrm>
            <a:prstGeom prst="rect">
              <a:avLst/>
            </a:prstGeom>
            <a:noFill/>
            <a:ln/>
          </p:spPr>
          <p:txBody>
            <a:bodyPr wrap="square" lIns="508" tIns="508" rIns="508" bIns="508" rtlCol="0" anchor="ctr">
              <a:norm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261A0"/>
                  </a:solidFill>
                  <a:effectLst/>
                  <a:uLnTx/>
                  <a:uFillTx/>
                  <a:latin typeface="BIZ UDゴシック" panose="020B0400000000000000" pitchFamily="49" charset="-128"/>
                  <a:ea typeface="BIZ UDゴシック" panose="020B0400000000000000" pitchFamily="49" charset="-128"/>
                  <a:cs typeface="Yu Gothic" pitchFamily="34" charset="-120"/>
                </a:rPr>
                <a:t>1,271円以上</a:t>
              </a:r>
              <a:endParaRPr kumimoji="0" lang="en-US" sz="15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grpSp>
          <p:nvGrpSpPr>
            <p:cNvPr id="328" name="グループ化 327">
              <a:extLst>
                <a:ext uri="{FF2B5EF4-FFF2-40B4-BE49-F238E27FC236}">
                  <a16:creationId xmlns:a16="http://schemas.microsoft.com/office/drawing/2014/main" id="{6D6CEB26-87EF-A2C7-F9D3-D159BF0158EF}"/>
                </a:ext>
              </a:extLst>
            </p:cNvPr>
            <p:cNvGrpSpPr/>
            <p:nvPr/>
          </p:nvGrpSpPr>
          <p:grpSpPr>
            <a:xfrm>
              <a:off x="5225194" y="4119193"/>
              <a:ext cx="236645" cy="239184"/>
              <a:chOff x="5349240" y="4014216"/>
              <a:chExt cx="237744" cy="237744"/>
            </a:xfrm>
          </p:grpSpPr>
          <p:sp>
            <p:nvSpPr>
              <p:cNvPr id="288" name="Shape 57">
                <a:extLst>
                  <a:ext uri="{FF2B5EF4-FFF2-40B4-BE49-F238E27FC236}">
                    <a16:creationId xmlns:a16="http://schemas.microsoft.com/office/drawing/2014/main" id="{3F2C72CC-6DA2-7FC7-98DC-8E0ADF1B8A39}"/>
                  </a:ext>
                </a:extLst>
              </p:cNvPr>
              <p:cNvSpPr/>
              <p:nvPr/>
            </p:nvSpPr>
            <p:spPr>
              <a:xfrm>
                <a:off x="5349240" y="4014216"/>
                <a:ext cx="237744" cy="237744"/>
              </a:xfrm>
              <a:prstGeom prst="ellipse">
                <a:avLst/>
              </a:prstGeom>
              <a:solidFill>
                <a:srgbClr val="E87812"/>
              </a:solidFill>
              <a:ln w="12700">
                <a:solidFill>
                  <a:srgbClr val="E87812"/>
                </a:solidFill>
                <a:prstDash val="soli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90" name="Text 58">
                <a:extLst>
                  <a:ext uri="{FF2B5EF4-FFF2-40B4-BE49-F238E27FC236}">
                    <a16:creationId xmlns:a16="http://schemas.microsoft.com/office/drawing/2014/main" id="{87A779E8-4521-6FC2-B0DA-F3C6CE7460A3}"/>
                  </a:ext>
                </a:extLst>
              </p:cNvPr>
              <p:cNvSpPr/>
              <p:nvPr/>
            </p:nvSpPr>
            <p:spPr>
              <a:xfrm>
                <a:off x="5349240" y="4014216"/>
                <a:ext cx="237744" cy="237744"/>
              </a:xfrm>
              <a:prstGeom prst="rect">
                <a:avLst/>
              </a:prstGeom>
              <a:noFill/>
              <a:ln/>
            </p:spPr>
            <p:txBody>
              <a:bodyPr wrap="square" lIns="0" tIns="0" rIns="0" bIns="0"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BIZ UDゴシック" panose="020B0400000000000000" pitchFamily="49" charset="-128"/>
                    <a:ea typeface="BIZ UDゴシック" panose="020B0400000000000000" pitchFamily="49" charset="-128"/>
                    <a:cs typeface="Yu Gothic" pitchFamily="34" charset="-120"/>
                  </a:rPr>
                  <a:t>2</a:t>
                </a:r>
                <a:endParaRPr kumimoji="0" lang="en-US" sz="11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grpSp>
        <p:sp>
          <p:nvSpPr>
            <p:cNvPr id="292" name="Text 59">
              <a:extLst>
                <a:ext uri="{FF2B5EF4-FFF2-40B4-BE49-F238E27FC236}">
                  <a16:creationId xmlns:a16="http://schemas.microsoft.com/office/drawing/2014/main" id="{67DA524B-8998-E60F-BAE7-4F47CA6D5BD8}"/>
                </a:ext>
              </a:extLst>
            </p:cNvPr>
            <p:cNvSpPr/>
            <p:nvPr/>
          </p:nvSpPr>
          <p:spPr>
            <a:xfrm>
              <a:off x="5524153" y="4096548"/>
              <a:ext cx="2839745" cy="294380"/>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E87812"/>
                  </a:solidFill>
                  <a:effectLst/>
                  <a:uLnTx/>
                  <a:uFillTx/>
                  <a:latin typeface="BIZ UDゴシック" panose="020B0400000000000000" pitchFamily="49" charset="-128"/>
                  <a:ea typeface="BIZ UDゴシック" panose="020B0400000000000000" pitchFamily="49" charset="-128"/>
                  <a:cs typeface="Yu Gothic" pitchFamily="34" charset="-120"/>
                </a:rPr>
                <a:t>大阪府最低賃金＋2％を上回る額</a:t>
              </a:r>
              <a:endParaRPr kumimoji="0" lang="en-US" sz="11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94" name="Text 60">
              <a:extLst>
                <a:ext uri="{FF2B5EF4-FFF2-40B4-BE49-F238E27FC236}">
                  <a16:creationId xmlns:a16="http://schemas.microsoft.com/office/drawing/2014/main" id="{2F0ACF56-5FC3-1A57-0CEF-90E89C0F2116}"/>
                </a:ext>
              </a:extLst>
            </p:cNvPr>
            <p:cNvSpPr/>
            <p:nvPr/>
          </p:nvSpPr>
          <p:spPr>
            <a:xfrm>
              <a:off x="5607819" y="4427371"/>
              <a:ext cx="2502980" cy="229985"/>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1,231円×1.02＝1,255.62円</a:t>
              </a:r>
              <a:endParaRPr kumimoji="0" lang="en-US" sz="1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96" name="Shape 61">
              <a:extLst>
                <a:ext uri="{FF2B5EF4-FFF2-40B4-BE49-F238E27FC236}">
                  <a16:creationId xmlns:a16="http://schemas.microsoft.com/office/drawing/2014/main" id="{6BB0C236-F554-AF11-161A-F2A3C02AF6AC}"/>
                </a:ext>
              </a:extLst>
            </p:cNvPr>
            <p:cNvSpPr/>
            <p:nvPr/>
          </p:nvSpPr>
          <p:spPr>
            <a:xfrm>
              <a:off x="5530454" y="4780677"/>
              <a:ext cx="2029689" cy="0"/>
            </a:xfrm>
            <a:prstGeom prst="line">
              <a:avLst/>
            </a:prstGeom>
            <a:noFill/>
            <a:ln w="31750">
              <a:solidFill>
                <a:srgbClr val="E87812"/>
              </a:solidFill>
              <a:prstDash val="solid"/>
              <a:headEnd type="none"/>
              <a:tailEnd type="triangle"/>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98" name="Text 62">
              <a:extLst>
                <a:ext uri="{FF2B5EF4-FFF2-40B4-BE49-F238E27FC236}">
                  <a16:creationId xmlns:a16="http://schemas.microsoft.com/office/drawing/2014/main" id="{F204DC8C-3592-06F6-DF83-D66EFE729EFF}"/>
                </a:ext>
              </a:extLst>
            </p:cNvPr>
            <p:cNvSpPr/>
            <p:nvPr/>
          </p:nvSpPr>
          <p:spPr>
            <a:xfrm>
              <a:off x="7099879" y="4374297"/>
              <a:ext cx="1256041" cy="321978"/>
            </a:xfrm>
            <a:prstGeom prst="rect">
              <a:avLst/>
            </a:prstGeom>
            <a:noFill/>
            <a:ln/>
          </p:spPr>
          <p:txBody>
            <a:bodyPr wrap="square" lIns="508" tIns="508" rIns="508" bIns="508" rtlCol="0" anchor="ctr">
              <a:norm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E87812"/>
                  </a:solidFill>
                  <a:effectLst/>
                  <a:uLnTx/>
                  <a:uFillTx/>
                  <a:latin typeface="BIZ UDゴシック" panose="020B0400000000000000" pitchFamily="49" charset="-128"/>
                  <a:ea typeface="BIZ UDゴシック" panose="020B0400000000000000" pitchFamily="49" charset="-128"/>
                  <a:cs typeface="Yu Gothic" pitchFamily="34" charset="-120"/>
                </a:rPr>
                <a:t>1,256円以上</a:t>
              </a:r>
              <a:endParaRPr kumimoji="0" lang="en-US" sz="15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300" name="Shape 63">
              <a:extLst>
                <a:ext uri="{FF2B5EF4-FFF2-40B4-BE49-F238E27FC236}">
                  <a16:creationId xmlns:a16="http://schemas.microsoft.com/office/drawing/2014/main" id="{2488C5B8-A37D-D738-25C8-D51ACB18DBD0}"/>
                </a:ext>
              </a:extLst>
            </p:cNvPr>
            <p:cNvSpPr/>
            <p:nvPr/>
          </p:nvSpPr>
          <p:spPr>
            <a:xfrm>
              <a:off x="8415707" y="3956217"/>
              <a:ext cx="0" cy="867296"/>
            </a:xfrm>
            <a:prstGeom prst="line">
              <a:avLst/>
            </a:prstGeom>
            <a:noFill/>
            <a:ln w="15240">
              <a:solidFill>
                <a:srgbClr val="D92626"/>
              </a:solidFill>
              <a:prstDash val="soli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grpSp>
          <p:nvGrpSpPr>
            <p:cNvPr id="331" name="グループ化 330">
              <a:extLst>
                <a:ext uri="{FF2B5EF4-FFF2-40B4-BE49-F238E27FC236}">
                  <a16:creationId xmlns:a16="http://schemas.microsoft.com/office/drawing/2014/main" id="{1F3F71D6-2A28-3BE2-B97A-03DE11D4076B}"/>
                </a:ext>
              </a:extLst>
            </p:cNvPr>
            <p:cNvGrpSpPr/>
            <p:nvPr/>
          </p:nvGrpSpPr>
          <p:grpSpPr>
            <a:xfrm>
              <a:off x="5200475" y="4915198"/>
              <a:ext cx="4195905" cy="513654"/>
              <a:chOff x="5385815" y="5043044"/>
              <a:chExt cx="4215384" cy="510562"/>
            </a:xfrm>
          </p:grpSpPr>
          <p:sp>
            <p:nvSpPr>
              <p:cNvPr id="304" name="Shape 65">
                <a:extLst>
                  <a:ext uri="{FF2B5EF4-FFF2-40B4-BE49-F238E27FC236}">
                    <a16:creationId xmlns:a16="http://schemas.microsoft.com/office/drawing/2014/main" id="{B7AE0265-6B81-000A-DB9A-41B1211B56A9}"/>
                  </a:ext>
                </a:extLst>
              </p:cNvPr>
              <p:cNvSpPr/>
              <p:nvPr/>
            </p:nvSpPr>
            <p:spPr>
              <a:xfrm>
                <a:off x="5385815" y="5043044"/>
                <a:ext cx="4215384" cy="510562"/>
              </a:xfrm>
              <a:prstGeom prst="roundRect">
                <a:avLst>
                  <a:gd name="adj" fmla="val 13793"/>
                </a:avLst>
              </a:prstGeom>
              <a:solidFill>
                <a:srgbClr val="EAF6ED"/>
              </a:solidFill>
              <a:ln w="12700">
                <a:solidFill>
                  <a:srgbClr val="168447"/>
                </a:solidFill>
                <a:prstDash val="soli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308" name="Text 67">
                <a:extLst>
                  <a:ext uri="{FF2B5EF4-FFF2-40B4-BE49-F238E27FC236}">
                    <a16:creationId xmlns:a16="http://schemas.microsoft.com/office/drawing/2014/main" id="{34F022C0-F126-0057-1343-62025FDCFEC4}"/>
                  </a:ext>
                </a:extLst>
              </p:cNvPr>
              <p:cNvSpPr/>
              <p:nvPr/>
            </p:nvSpPr>
            <p:spPr>
              <a:xfrm>
                <a:off x="7215895" y="5070502"/>
                <a:ext cx="2192000" cy="347472"/>
              </a:xfrm>
              <a:prstGeom prst="rect">
                <a:avLst/>
              </a:prstGeom>
              <a:noFill/>
              <a:ln/>
            </p:spPr>
            <p:txBody>
              <a:bodyPr wrap="square" lIns="508" tIns="508" rIns="508" bIns="508"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68447"/>
                    </a:solidFill>
                    <a:effectLst/>
                    <a:uLnTx/>
                    <a:uFillTx/>
                    <a:latin typeface="BIZ UDゴシック" panose="020B0400000000000000" pitchFamily="49" charset="-128"/>
                    <a:ea typeface="BIZ UDゴシック" panose="020B0400000000000000" pitchFamily="49" charset="-128"/>
                    <a:cs typeface="Yu Gothic" pitchFamily="34" charset="-120"/>
                  </a:rPr>
                  <a:t>1,271円以上</a:t>
                </a:r>
                <a:endParaRPr kumimoji="0" lang="en-US"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grpSp>
        <p:grpSp>
          <p:nvGrpSpPr>
            <p:cNvPr id="332" name="グループ化 331">
              <a:extLst>
                <a:ext uri="{FF2B5EF4-FFF2-40B4-BE49-F238E27FC236}">
                  <a16:creationId xmlns:a16="http://schemas.microsoft.com/office/drawing/2014/main" id="{F8F76E71-293D-C556-7A3D-FD7281FB51FF}"/>
                </a:ext>
              </a:extLst>
            </p:cNvPr>
            <p:cNvGrpSpPr/>
            <p:nvPr/>
          </p:nvGrpSpPr>
          <p:grpSpPr>
            <a:xfrm>
              <a:off x="5200475" y="5476664"/>
              <a:ext cx="4195905" cy="277114"/>
              <a:chOff x="5385815" y="5602836"/>
              <a:chExt cx="4215384" cy="275446"/>
            </a:xfrm>
          </p:grpSpPr>
          <p:sp>
            <p:nvSpPr>
              <p:cNvPr id="312" name="Shape 69">
                <a:extLst>
                  <a:ext uri="{FF2B5EF4-FFF2-40B4-BE49-F238E27FC236}">
                    <a16:creationId xmlns:a16="http://schemas.microsoft.com/office/drawing/2014/main" id="{408300AA-7A10-5A50-351F-72A105A6A8F2}"/>
                  </a:ext>
                </a:extLst>
              </p:cNvPr>
              <p:cNvSpPr/>
              <p:nvPr/>
            </p:nvSpPr>
            <p:spPr>
              <a:xfrm>
                <a:off x="5385815" y="5602836"/>
                <a:ext cx="4215384" cy="274320"/>
              </a:xfrm>
              <a:prstGeom prst="roundRect">
                <a:avLst>
                  <a:gd name="adj" fmla="val 20000"/>
                </a:avLst>
              </a:prstGeom>
              <a:solidFill>
                <a:srgbClr val="F7FAF7"/>
              </a:solidFill>
              <a:ln w="12700">
                <a:solidFill>
                  <a:srgbClr val="168447"/>
                </a:solidFill>
                <a:prstDash val="soli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314" name="Text 70">
                <a:extLst>
                  <a:ext uri="{FF2B5EF4-FFF2-40B4-BE49-F238E27FC236}">
                    <a16:creationId xmlns:a16="http://schemas.microsoft.com/office/drawing/2014/main" id="{A3719350-DBE3-F3CA-0796-AFD70358D359}"/>
                  </a:ext>
                </a:extLst>
              </p:cNvPr>
              <p:cNvSpPr/>
              <p:nvPr/>
            </p:nvSpPr>
            <p:spPr>
              <a:xfrm>
                <a:off x="5429211" y="5631394"/>
                <a:ext cx="1508760" cy="246888"/>
              </a:xfrm>
              <a:prstGeom prst="rect">
                <a:avLst/>
              </a:prstGeom>
              <a:noFill/>
              <a:ln/>
            </p:spPr>
            <p:txBody>
              <a:bodyPr wrap="square" lIns="508" tIns="508" rIns="508" bIns="508"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現在の1,200円から</a:t>
                </a:r>
                <a:endParaRPr kumimoji="0" lang="en-US" sz="10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316" name="Text 71">
                <a:extLst>
                  <a:ext uri="{FF2B5EF4-FFF2-40B4-BE49-F238E27FC236}">
                    <a16:creationId xmlns:a16="http://schemas.microsoft.com/office/drawing/2014/main" id="{6DFAE2FF-C4DF-8957-9A84-D6E984C0BE93}"/>
                  </a:ext>
                </a:extLst>
              </p:cNvPr>
              <p:cNvSpPr/>
              <p:nvPr/>
            </p:nvSpPr>
            <p:spPr>
              <a:xfrm>
                <a:off x="6953645" y="5607584"/>
                <a:ext cx="1078992" cy="265176"/>
              </a:xfrm>
              <a:prstGeom prst="rect">
                <a:avLst/>
              </a:prstGeom>
              <a:noFill/>
              <a:ln/>
            </p:spPr>
            <p:txBody>
              <a:bodyPr wrap="square" lIns="508" tIns="508" rIns="508" bIns="508"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D92626"/>
                    </a:solidFill>
                    <a:effectLst/>
                    <a:uLnTx/>
                    <a:uFillTx/>
                    <a:latin typeface="BIZ UDゴシック" panose="020B0400000000000000" pitchFamily="49" charset="-128"/>
                    <a:ea typeface="BIZ UDゴシック" panose="020B0400000000000000" pitchFamily="49" charset="-128"/>
                    <a:cs typeface="Yu Gothic" pitchFamily="34" charset="-120"/>
                  </a:rPr>
                  <a:t>71円以上</a:t>
                </a:r>
                <a:endParaRPr kumimoji="0" 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318" name="Text 72">
                <a:extLst>
                  <a:ext uri="{FF2B5EF4-FFF2-40B4-BE49-F238E27FC236}">
                    <a16:creationId xmlns:a16="http://schemas.microsoft.com/office/drawing/2014/main" id="{53192160-0C51-3E89-ED0D-539888BB2206}"/>
                  </a:ext>
                </a:extLst>
              </p:cNvPr>
              <p:cNvSpPr/>
              <p:nvPr/>
            </p:nvSpPr>
            <p:spPr>
              <a:xfrm>
                <a:off x="7977051" y="5619896"/>
                <a:ext cx="1325880" cy="246888"/>
              </a:xfrm>
              <a:prstGeom prst="rect">
                <a:avLst/>
              </a:prstGeom>
              <a:noFill/>
              <a:ln/>
            </p:spPr>
            <p:txBody>
              <a:bodyPr wrap="square" lIns="508" tIns="508" rIns="508" bIns="508"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の引上げが必要</a:t>
                </a:r>
                <a:endParaRPr kumimoji="0" lang="en-US" sz="10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grpSp>
        <p:sp>
          <p:nvSpPr>
            <p:cNvPr id="10" name="Text 66">
              <a:extLst>
                <a:ext uri="{FF2B5EF4-FFF2-40B4-BE49-F238E27FC236}">
                  <a16:creationId xmlns:a16="http://schemas.microsoft.com/office/drawing/2014/main" id="{77A79AB6-FD9C-02EB-4496-F25C26FF4169}"/>
                </a:ext>
              </a:extLst>
            </p:cNvPr>
            <p:cNvSpPr/>
            <p:nvPr/>
          </p:nvSpPr>
          <p:spPr>
            <a:xfrm>
              <a:off x="5359783" y="4912544"/>
              <a:ext cx="1762280" cy="478368"/>
            </a:xfrm>
            <a:prstGeom prst="rect">
              <a:avLst/>
            </a:prstGeom>
            <a:noFill/>
            <a:ln/>
          </p:spPr>
          <p:txBody>
            <a:bodyPr wrap="square" lIns="508" tIns="508" rIns="508" bIns="508"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168447"/>
                  </a:solidFill>
                  <a:effectLst/>
                  <a:uLnTx/>
                  <a:uFillTx/>
                  <a:latin typeface="BIZ UDゴシック" panose="020B0400000000000000" pitchFamily="49" charset="-128"/>
                  <a:ea typeface="BIZ UDゴシック" panose="020B0400000000000000" pitchFamily="49" charset="-128"/>
                  <a:cs typeface="Yu Gothic" pitchFamily="34" charset="-120"/>
                </a:rPr>
                <a:t>２つの要件を満たす</a:t>
              </a:r>
              <a:endParaRPr kumimoji="0" lang="en-US" altLang="ja-JP" sz="1200" b="1" i="0" u="none" strike="noStrike" kern="1200" cap="none" spc="0" normalizeH="0" baseline="0" noProof="0" dirty="0">
                <a:ln>
                  <a:noFill/>
                </a:ln>
                <a:solidFill>
                  <a:srgbClr val="168447"/>
                </a:solidFill>
                <a:effectLst/>
                <a:uLnTx/>
                <a:uFillTx/>
                <a:latin typeface="BIZ UDゴシック" panose="020B0400000000000000" pitchFamily="49" charset="-128"/>
                <a:ea typeface="BIZ UDゴシック" panose="020B0400000000000000" pitchFamily="49" charset="-128"/>
                <a:cs typeface="Yu Gothic" pitchFamily="34" charset="-12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168447"/>
                  </a:solidFill>
                  <a:effectLst/>
                  <a:uLnTx/>
                  <a:uFillTx/>
                  <a:latin typeface="BIZ UDゴシック" panose="020B0400000000000000" pitchFamily="49" charset="-128"/>
                  <a:ea typeface="BIZ UDゴシック" panose="020B0400000000000000" pitchFamily="49" charset="-128"/>
                  <a:cs typeface="Yu Gothic" pitchFamily="34" charset="-120"/>
                </a:rPr>
                <a:t>賃上げ後の</a:t>
              </a:r>
              <a:r>
                <a:rPr kumimoji="0" lang="en-US" sz="1200" b="1" i="0" u="none" strike="noStrike" kern="1200" cap="none" spc="0" normalizeH="0" baseline="0" noProof="0" dirty="0">
                  <a:ln>
                    <a:noFill/>
                  </a:ln>
                  <a:solidFill>
                    <a:srgbClr val="168447"/>
                  </a:solidFill>
                  <a:effectLst/>
                  <a:uLnTx/>
                  <a:uFillTx/>
                  <a:latin typeface="BIZ UDゴシック" panose="020B0400000000000000" pitchFamily="49" charset="-128"/>
                  <a:ea typeface="BIZ UDゴシック" panose="020B0400000000000000" pitchFamily="49" charset="-128"/>
                  <a:cs typeface="Yu Gothic" pitchFamily="34" charset="-120"/>
                </a:rPr>
                <a:t>額</a:t>
              </a:r>
              <a:r>
                <a:rPr kumimoji="0" lang="ja-JP" altLang="en-US" sz="1200" b="1" i="0" u="none" strike="noStrike" kern="1200" cap="none" spc="0" normalizeH="0" baseline="0" noProof="0" dirty="0">
                  <a:ln>
                    <a:noFill/>
                  </a:ln>
                  <a:solidFill>
                    <a:srgbClr val="168447"/>
                  </a:solidFill>
                  <a:effectLst/>
                  <a:uLnTx/>
                  <a:uFillTx/>
                  <a:latin typeface="BIZ UDゴシック" panose="020B0400000000000000" pitchFamily="49" charset="-128"/>
                  <a:ea typeface="BIZ UDゴシック" panose="020B0400000000000000" pitchFamily="49" charset="-128"/>
                  <a:cs typeface="Yu Gothic" pitchFamily="34" charset="-120"/>
                </a:rPr>
                <a:t>は</a:t>
              </a:r>
              <a:endParaRPr kumimoji="0" 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4" name="Text 21">
              <a:extLst>
                <a:ext uri="{FF2B5EF4-FFF2-40B4-BE49-F238E27FC236}">
                  <a16:creationId xmlns:a16="http://schemas.microsoft.com/office/drawing/2014/main" id="{7698B25B-F79A-B989-10D3-C87C6EB39598}"/>
                </a:ext>
              </a:extLst>
            </p:cNvPr>
            <p:cNvSpPr/>
            <p:nvPr/>
          </p:nvSpPr>
          <p:spPr>
            <a:xfrm>
              <a:off x="8157140" y="2888881"/>
              <a:ext cx="838985" cy="208936"/>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Yu Gothic" pitchFamily="34" charset="-120"/>
                </a:rPr>
                <a:t>の場合</a:t>
              </a:r>
              <a:endParaRPr kumimoji="0" lang="en-US" sz="1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4" name="Text 24">
              <a:extLst>
                <a:ext uri="{FF2B5EF4-FFF2-40B4-BE49-F238E27FC236}">
                  <a16:creationId xmlns:a16="http://schemas.microsoft.com/office/drawing/2014/main" id="{C73919E3-27F3-B7F3-A053-228F435D1D9A}"/>
                </a:ext>
              </a:extLst>
            </p:cNvPr>
            <p:cNvSpPr/>
            <p:nvPr/>
          </p:nvSpPr>
          <p:spPr>
            <a:xfrm>
              <a:off x="5593227" y="3271578"/>
              <a:ext cx="4065091" cy="336987"/>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err="1">
                  <a:ln>
                    <a:noFill/>
                  </a:ln>
                  <a:solidFill>
                    <a:srgbClr val="1261A0"/>
                  </a:solidFill>
                  <a:effectLst/>
                  <a:uLnTx/>
                  <a:uFillTx/>
                  <a:latin typeface="BIZ UDゴシック" panose="020B0400000000000000" pitchFamily="49" charset="-128"/>
                  <a:ea typeface="BIZ UDゴシック" panose="020B0400000000000000" pitchFamily="49" charset="-128"/>
                  <a:cs typeface="Yu Gothic" pitchFamily="34" charset="-120"/>
                </a:rPr>
                <a:t>国の</a:t>
              </a:r>
              <a:r>
                <a:rPr kumimoji="0" lang="ja-JP" altLang="en-US" sz="1100" b="1" i="0" u="none" strike="noStrike" kern="1200" cap="none" spc="0" normalizeH="0" baseline="0" noProof="0" dirty="0">
                  <a:ln>
                    <a:noFill/>
                  </a:ln>
                  <a:solidFill>
                    <a:srgbClr val="1261A0"/>
                  </a:solidFill>
                  <a:effectLst/>
                  <a:uLnTx/>
                  <a:uFillTx/>
                  <a:latin typeface="BIZ UDゴシック" panose="020B0400000000000000" pitchFamily="49" charset="-128"/>
                  <a:ea typeface="BIZ UDゴシック" panose="020B0400000000000000" pitchFamily="49" charset="-128"/>
                  <a:cs typeface="Yu Gothic" pitchFamily="34" charset="-120"/>
                </a:rPr>
                <a:t>「業務改善補助金」の実施計画書に記載の額</a:t>
              </a:r>
              <a:r>
                <a:rPr kumimoji="0" lang="en-US" sz="1100" b="1" i="0" u="none" strike="noStrike" kern="1200" cap="none" spc="0" normalizeH="0" baseline="0" noProof="0" dirty="0">
                  <a:ln>
                    <a:noFill/>
                  </a:ln>
                  <a:solidFill>
                    <a:srgbClr val="1261A0"/>
                  </a:solidFill>
                  <a:effectLst/>
                  <a:uLnTx/>
                  <a:uFillTx/>
                  <a:latin typeface="BIZ UDゴシック" panose="020B0400000000000000" pitchFamily="49" charset="-128"/>
                  <a:ea typeface="BIZ UDゴシック" panose="020B0400000000000000" pitchFamily="49" charset="-128"/>
                  <a:cs typeface="Yu Gothic" pitchFamily="34" charset="-120"/>
                </a:rPr>
                <a:t>を1円以上</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err="1">
                  <a:ln>
                    <a:noFill/>
                  </a:ln>
                  <a:solidFill>
                    <a:srgbClr val="1261A0"/>
                  </a:solidFill>
                  <a:effectLst/>
                  <a:uLnTx/>
                  <a:uFillTx/>
                  <a:latin typeface="BIZ UDゴシック" panose="020B0400000000000000" pitchFamily="49" charset="-128"/>
                  <a:ea typeface="BIZ UDゴシック" panose="020B0400000000000000" pitchFamily="49" charset="-128"/>
                  <a:cs typeface="Yu Gothic" pitchFamily="34" charset="-120"/>
                </a:rPr>
                <a:t>上回る額</a:t>
              </a:r>
              <a:endParaRPr kumimoji="0" lang="en-US" sz="11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grpSp>
      <p:sp>
        <p:nvSpPr>
          <p:cNvPr id="9" name="Shape 3">
            <a:extLst>
              <a:ext uri="{FF2B5EF4-FFF2-40B4-BE49-F238E27FC236}">
                <a16:creationId xmlns:a16="http://schemas.microsoft.com/office/drawing/2014/main" id="{45B2A9D0-8305-4CDD-8749-A5226219FBBD}"/>
              </a:ext>
            </a:extLst>
          </p:cNvPr>
          <p:cNvSpPr/>
          <p:nvPr/>
        </p:nvSpPr>
        <p:spPr>
          <a:xfrm>
            <a:off x="296905" y="1340422"/>
            <a:ext cx="9299714" cy="611956"/>
          </a:xfrm>
          <a:prstGeom prst="roundRect">
            <a:avLst>
              <a:gd name="adj" fmla="val 7273"/>
            </a:avLst>
          </a:prstGeom>
          <a:solidFill>
            <a:schemeClr val="bg1"/>
          </a:solidFill>
          <a:ln w="38100">
            <a:solidFill>
              <a:srgbClr val="E87812"/>
            </a:solidFill>
            <a:prstDash val="soli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94" name="Text 10">
            <a:extLst>
              <a:ext uri="{FF2B5EF4-FFF2-40B4-BE49-F238E27FC236}">
                <a16:creationId xmlns:a16="http://schemas.microsoft.com/office/drawing/2014/main" id="{989606BA-791E-78A2-9E44-510717C62382}"/>
              </a:ext>
            </a:extLst>
          </p:cNvPr>
          <p:cNvSpPr/>
          <p:nvPr/>
        </p:nvSpPr>
        <p:spPr>
          <a:xfrm>
            <a:off x="622603" y="1337032"/>
            <a:ext cx="8670203" cy="378792"/>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E87812"/>
                </a:solidFill>
                <a:effectLst/>
                <a:uLnTx/>
                <a:uFillTx/>
                <a:latin typeface="BIZ UDゴシック" panose="020B0400000000000000" pitchFamily="49" charset="-128"/>
                <a:ea typeface="BIZ UDゴシック" panose="020B0400000000000000" pitchFamily="49" charset="-128"/>
                <a:cs typeface="Yu Gothic" pitchFamily="34" charset="-120"/>
              </a:rPr>
              <a:t>大阪府最低賃金</a:t>
            </a:r>
            <a:r>
              <a:rPr kumimoji="0" lang="ja-JP" altLang="en-US" sz="1200" b="1" i="0" u="none" strike="noStrike" kern="1200" cap="none" spc="0" normalizeH="0" baseline="0" noProof="0" dirty="0">
                <a:ln>
                  <a:noFill/>
                </a:ln>
                <a:solidFill>
                  <a:srgbClr val="E87812"/>
                </a:solidFill>
                <a:effectLst/>
                <a:uLnTx/>
                <a:uFillTx/>
                <a:latin typeface="BIZ UDゴシック" panose="020B0400000000000000" pitchFamily="49" charset="-128"/>
                <a:ea typeface="BIZ UDゴシック" panose="020B0400000000000000" pitchFamily="49" charset="-128"/>
                <a:cs typeface="Yu Gothic" pitchFamily="34" charset="-120"/>
              </a:rPr>
              <a:t>より２％</a:t>
            </a:r>
            <a:r>
              <a:rPr kumimoji="0" lang="en-US" sz="1200" b="1" i="0" u="none" strike="noStrike" kern="1200" cap="none" spc="0" normalizeH="0" baseline="0" noProof="0" dirty="0" err="1">
                <a:ln>
                  <a:noFill/>
                </a:ln>
                <a:solidFill>
                  <a:srgbClr val="E87812"/>
                </a:solidFill>
                <a:effectLst/>
                <a:uLnTx/>
                <a:uFillTx/>
                <a:latin typeface="BIZ UDゴシック" panose="020B0400000000000000" pitchFamily="49" charset="-128"/>
                <a:ea typeface="BIZ UDゴシック" panose="020B0400000000000000" pitchFamily="49" charset="-128"/>
                <a:cs typeface="Yu Gothic" pitchFamily="34" charset="-120"/>
              </a:rPr>
              <a:t>を上回る</a:t>
            </a:r>
            <a:r>
              <a:rPr kumimoji="0" lang="ja-JP" altLang="en-US" sz="1200" b="1" i="0" u="none" strike="noStrike" kern="1200" cap="none" spc="0" normalizeH="0" baseline="0" noProof="0" dirty="0">
                <a:ln>
                  <a:noFill/>
                </a:ln>
                <a:solidFill>
                  <a:srgbClr val="E87812"/>
                </a:solidFill>
                <a:effectLst/>
                <a:uLnTx/>
                <a:uFillTx/>
                <a:latin typeface="BIZ UDゴシック" panose="020B0400000000000000" pitchFamily="49" charset="-128"/>
                <a:ea typeface="BIZ UDゴシック" panose="020B0400000000000000" pitchFamily="49" charset="-128"/>
                <a:cs typeface="Yu Gothic" pitchFamily="34" charset="-120"/>
              </a:rPr>
              <a:t>賃上げ</a:t>
            </a:r>
            <a:r>
              <a:rPr kumimoji="0" lang="ja-JP" altLang="en-US" sz="12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Yu Gothic" pitchFamily="34" charset="-120"/>
              </a:rPr>
              <a:t>（</a:t>
            </a:r>
            <a:r>
              <a:rPr lang="ja-JP" altLang="en-US" sz="1200" b="1" u="sng" dirty="0">
                <a:solidFill>
                  <a:srgbClr val="FF0000"/>
                </a:solidFill>
                <a:latin typeface="BIZ UDゴシック" panose="020B0400000000000000" pitchFamily="49" charset="-128"/>
                <a:ea typeface="BIZ UDゴシック" panose="020B0400000000000000" pitchFamily="49" charset="-128"/>
              </a:rPr>
              <a:t>雇用保険被保険者であるかに関わらず、事業場内全員が対象です。）</a:t>
            </a:r>
            <a:endParaRPr kumimoji="0" lang="en-US" sz="1200" b="0"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endParaRPr>
          </a:p>
        </p:txBody>
      </p:sp>
      <p:grpSp>
        <p:nvGrpSpPr>
          <p:cNvPr id="335" name="グループ化 334">
            <a:extLst>
              <a:ext uri="{FF2B5EF4-FFF2-40B4-BE49-F238E27FC236}">
                <a16:creationId xmlns:a16="http://schemas.microsoft.com/office/drawing/2014/main" id="{BAC4A982-833F-F7AF-C5E3-64F08E14F59F}"/>
              </a:ext>
            </a:extLst>
          </p:cNvPr>
          <p:cNvGrpSpPr/>
          <p:nvPr/>
        </p:nvGrpSpPr>
        <p:grpSpPr>
          <a:xfrm>
            <a:off x="341167" y="1415610"/>
            <a:ext cx="237744" cy="237744"/>
            <a:chOff x="5776358" y="976542"/>
            <a:chExt cx="237744" cy="237744"/>
          </a:xfrm>
        </p:grpSpPr>
        <p:sp>
          <p:nvSpPr>
            <p:cNvPr id="190" name="Shape 8">
              <a:extLst>
                <a:ext uri="{FF2B5EF4-FFF2-40B4-BE49-F238E27FC236}">
                  <a16:creationId xmlns:a16="http://schemas.microsoft.com/office/drawing/2014/main" id="{964B5438-A475-70C1-F514-F472A0B7CEC0}"/>
                </a:ext>
              </a:extLst>
            </p:cNvPr>
            <p:cNvSpPr/>
            <p:nvPr/>
          </p:nvSpPr>
          <p:spPr>
            <a:xfrm>
              <a:off x="5776358" y="976542"/>
              <a:ext cx="237744" cy="237744"/>
            </a:xfrm>
            <a:prstGeom prst="ellipse">
              <a:avLst/>
            </a:prstGeom>
            <a:solidFill>
              <a:srgbClr val="E87812"/>
            </a:solidFill>
            <a:ln w="12700">
              <a:solidFill>
                <a:srgbClr val="E87812"/>
              </a:solidFill>
              <a:prstDash val="soli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92" name="Text 9">
              <a:extLst>
                <a:ext uri="{FF2B5EF4-FFF2-40B4-BE49-F238E27FC236}">
                  <a16:creationId xmlns:a16="http://schemas.microsoft.com/office/drawing/2014/main" id="{73D52E6A-ABB6-36F6-0F86-D3A42C768AC3}"/>
                </a:ext>
              </a:extLst>
            </p:cNvPr>
            <p:cNvSpPr/>
            <p:nvPr/>
          </p:nvSpPr>
          <p:spPr>
            <a:xfrm>
              <a:off x="5776358" y="976542"/>
              <a:ext cx="237744" cy="237744"/>
            </a:xfrm>
            <a:prstGeom prst="rect">
              <a:avLst/>
            </a:prstGeom>
            <a:noFill/>
            <a:ln/>
          </p:spPr>
          <p:txBody>
            <a:bodyPr wrap="square" lIns="0" tIns="0" rIns="0" bIns="0" rtlCol="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BIZ UDゴシック" panose="020B0400000000000000" pitchFamily="49" charset="-128"/>
                  <a:ea typeface="BIZ UDゴシック" panose="020B0400000000000000" pitchFamily="49" charset="-128"/>
                  <a:cs typeface="Yu Gothic" pitchFamily="34" charset="-120"/>
                </a:rPr>
                <a:t>2</a:t>
              </a:r>
              <a:endParaRPr kumimoji="0" lang="en-US" sz="11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grpSp>
      <p:sp>
        <p:nvSpPr>
          <p:cNvPr id="196" name="Text 11">
            <a:extLst>
              <a:ext uri="{FF2B5EF4-FFF2-40B4-BE49-F238E27FC236}">
                <a16:creationId xmlns:a16="http://schemas.microsoft.com/office/drawing/2014/main" id="{72A72120-9D85-4352-7094-AD214F6ABF70}"/>
              </a:ext>
            </a:extLst>
          </p:cNvPr>
          <p:cNvSpPr/>
          <p:nvPr/>
        </p:nvSpPr>
        <p:spPr>
          <a:xfrm>
            <a:off x="622603" y="1651289"/>
            <a:ext cx="8660794" cy="250100"/>
          </a:xfrm>
          <a:prstGeom prst="rect">
            <a:avLst/>
          </a:prstGeom>
          <a:noFill/>
          <a:ln/>
        </p:spPr>
        <p:txBody>
          <a:bodyPr wrap="square" lIns="508" tIns="508" rIns="508" bIns="508"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大阪府最低賃金</a:t>
            </a:r>
            <a:r>
              <a:rPr kumimoji="0" lang="ja-JP" altLang="en-US" sz="1200" b="0"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a:t>
            </a:r>
            <a:r>
              <a:rPr kumimoji="0" lang="en-US" altLang="ja-JP" sz="1200" b="0"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1,231</a:t>
            </a:r>
            <a:r>
              <a:rPr kumimoji="0" lang="ja-JP" altLang="en-US" sz="1200" b="0"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円）</a:t>
            </a:r>
            <a:r>
              <a:rPr kumimoji="0" lang="en-US" sz="1200" b="0"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に1.02を乗じた額</a:t>
            </a:r>
            <a:r>
              <a:rPr kumimoji="0" lang="ja-JP" altLang="en-US" sz="1200" b="0"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a:t>
            </a:r>
            <a:r>
              <a:rPr kumimoji="0" lang="en-US" altLang="ja-JP" sz="1200" b="0"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1,256</a:t>
            </a:r>
            <a:r>
              <a:rPr kumimoji="0" lang="ja-JP" altLang="en-US" sz="1200" b="0" i="0" u="none" strike="noStrike" kern="1200" cap="none" spc="0" normalizeH="0" baseline="0" noProof="0" dirty="0">
                <a:ln>
                  <a:noFill/>
                </a:ln>
                <a:solidFill>
                  <a:srgbClr val="172033"/>
                </a:solidFill>
                <a:effectLst/>
                <a:uLnTx/>
                <a:uFillTx/>
                <a:latin typeface="BIZ UDゴシック" panose="020B0400000000000000" pitchFamily="49" charset="-128"/>
                <a:ea typeface="BIZ UDゴシック" panose="020B0400000000000000" pitchFamily="49" charset="-128"/>
                <a:cs typeface="Yu Gothic" pitchFamily="34" charset="-120"/>
              </a:rPr>
              <a:t>円以上）以上の賃上げ</a:t>
            </a:r>
            <a:endParaRPr kumimoji="0" 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Tree>
    <p:extLst>
      <p:ext uri="{BB962C8B-B14F-4D97-AF65-F5344CB8AC3E}">
        <p14:creationId xmlns:p14="http://schemas.microsoft.com/office/powerpoint/2010/main" val="3322609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EC0EBE5-D5FD-81DC-499E-2E8EC0689132}"/>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B52F8769-0431-BB80-1572-7C7AB35E29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5A079419-E163-4BDE-F99D-0A2E18ADE6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6641DEA-9023-9515-E639-AAFF8DB7CC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BA1A4B1-1726-664C-A0DC-352217D55B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7E6CABAD-D13B-1DCB-646B-1149A6E2C6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Isosceles Triangle 19">
            <a:extLst>
              <a:ext uri="{FF2B5EF4-FFF2-40B4-BE49-F238E27FC236}">
                <a16:creationId xmlns:a16="http://schemas.microsoft.com/office/drawing/2014/main" id="{0FF84D97-FAA9-AA24-CC8B-2CD5E2C70B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1AB0589E-3808-8511-7EAF-E870EBA7CB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タイトル 2">
            <a:extLst>
              <a:ext uri="{FF2B5EF4-FFF2-40B4-BE49-F238E27FC236}">
                <a16:creationId xmlns:a16="http://schemas.microsoft.com/office/drawing/2014/main" id="{3008E4E6-BB99-224D-310C-C556064E6BF5}"/>
              </a:ext>
            </a:extLst>
          </p:cNvPr>
          <p:cNvSpPr txBox="1">
            <a:spLocks noGrp="1"/>
          </p:cNvSpPr>
          <p:nvPr>
            <p:ph type="title" idx="4294967295"/>
          </p:nvPr>
        </p:nvSpPr>
        <p:spPr>
          <a:xfrm>
            <a:off x="317333" y="70165"/>
            <a:ext cx="6807725" cy="4801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1" lang="ja-JP" altLang="en-US" sz="2800" b="1" i="0" u="none" strike="noStrike" kern="1200" cap="none" spc="0" normalizeH="0" baseline="0" noProof="0" dirty="0">
                <a:ln>
                  <a:noFill/>
                </a:ln>
                <a:solidFill>
                  <a:srgbClr val="002060"/>
                </a:solidFill>
                <a:effectLst/>
                <a:uLnTx/>
                <a:uFillTx/>
                <a:latin typeface="Meiryo UI" panose="020B0604030504040204" pitchFamily="50" charset="-128"/>
                <a:ea typeface="Meiryo UI" panose="020B0604030504040204" pitchFamily="50" charset="-128"/>
                <a:cs typeface="+mj-cs"/>
              </a:rPr>
              <a:t>賃上げ要件簡易計算</a:t>
            </a:r>
            <a:endParaRPr kumimoji="1" lang="en-US" altLang="ja-JP" sz="2800" b="1" i="0" u="none" strike="noStrike" kern="1200" cap="none" spc="0" normalizeH="0" baseline="0" noProof="0" dirty="0">
              <a:ln>
                <a:noFill/>
              </a:ln>
              <a:solidFill>
                <a:srgbClr val="002060"/>
              </a:solidFill>
              <a:effectLst/>
              <a:uLnTx/>
              <a:uFillTx/>
              <a:latin typeface="Meiryo UI" panose="020B0604030504040204" pitchFamily="50" charset="-128"/>
              <a:ea typeface="Meiryo UI" panose="020B0604030504040204" pitchFamily="50" charset="-128"/>
              <a:cs typeface="+mj-cs"/>
            </a:endParaRPr>
          </a:p>
        </p:txBody>
      </p:sp>
      <p:sp>
        <p:nvSpPr>
          <p:cNvPr id="6" name="正方形/長方形 5">
            <a:extLst>
              <a:ext uri="{FF2B5EF4-FFF2-40B4-BE49-F238E27FC236}">
                <a16:creationId xmlns:a16="http://schemas.microsoft.com/office/drawing/2014/main" id="{57624C52-2978-8C52-563A-BFBCCA2A75F7}"/>
              </a:ext>
            </a:extLst>
          </p:cNvPr>
          <p:cNvSpPr/>
          <p:nvPr/>
        </p:nvSpPr>
        <p:spPr>
          <a:xfrm>
            <a:off x="7122934" y="2618732"/>
            <a:ext cx="2678292" cy="1162194"/>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lIns="0" tIns="0" rIns="0" bIns="0" rtlCol="0" anchor="t" anchorCtr="0"/>
          <a:lstStyle/>
          <a:p>
            <a:r>
              <a:rPr kumimoji="1" lang="ja-JP" altLang="en-US" sz="1400" dirty="0">
                <a:latin typeface="Meiryo UI" panose="020B0604030504040204" pitchFamily="50" charset="-128"/>
                <a:ea typeface="Meiryo UI" panose="020B0604030504040204" pitchFamily="50" charset="-128"/>
              </a:rPr>
              <a:t>　左の簡易計算をダブルクリックすると</a:t>
            </a:r>
            <a:endParaRPr kumimoji="1" lang="en-US" altLang="ja-JP" sz="1400" dirty="0">
              <a:latin typeface="Meiryo UI" panose="020B0604030504040204" pitchFamily="50" charset="-128"/>
              <a:ea typeface="Meiryo UI" panose="020B0604030504040204" pitchFamily="50" charset="-128"/>
            </a:endParaRPr>
          </a:p>
          <a:p>
            <a:r>
              <a:rPr kumimoji="1" lang="en-US" altLang="ja-JP" sz="1400" dirty="0">
                <a:latin typeface="Meiryo UI" panose="020B0604030504040204" pitchFamily="50" charset="-128"/>
                <a:ea typeface="Meiryo UI" panose="020B0604030504040204" pitchFamily="50" charset="-128"/>
              </a:rPr>
              <a:t>Excel</a:t>
            </a:r>
            <a:r>
              <a:rPr kumimoji="1" lang="ja-JP" altLang="en-US" sz="1400" dirty="0">
                <a:latin typeface="Meiryo UI" panose="020B0604030504040204" pitchFamily="50" charset="-128"/>
                <a:ea typeface="Meiryo UI" panose="020B0604030504040204" pitchFamily="50" charset="-128"/>
              </a:rPr>
              <a:t>が起動します。</a:t>
            </a:r>
            <a:endParaRPr kumimoji="1"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　</a:t>
            </a:r>
            <a:r>
              <a:rPr kumimoji="1" lang="en-US" altLang="ja-JP" sz="1400" dirty="0">
                <a:latin typeface="Meiryo UI" panose="020B0604030504040204" pitchFamily="50" charset="-128"/>
                <a:ea typeface="Meiryo UI" panose="020B0604030504040204" pitchFamily="50" charset="-128"/>
              </a:rPr>
              <a:t>Excel</a:t>
            </a:r>
            <a:r>
              <a:rPr kumimoji="1" lang="ja-JP" altLang="en-US" sz="1400" dirty="0">
                <a:latin typeface="Meiryo UI" panose="020B0604030504040204" pitchFamily="50" charset="-128"/>
                <a:ea typeface="Meiryo UI" panose="020B0604030504040204" pitchFamily="50" charset="-128"/>
              </a:rPr>
              <a:t>起動後、黄色のセルを入力</a:t>
            </a:r>
            <a:endParaRPr kumimoji="1"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すると</a:t>
            </a:r>
            <a:r>
              <a:rPr kumimoji="1" lang="ja-JP" altLang="en-US" sz="1400" b="1" u="sng" dirty="0">
                <a:solidFill>
                  <a:srgbClr val="FF0000"/>
                </a:solidFill>
                <a:latin typeface="Meiryo UI" panose="020B0604030504040204" pitchFamily="50" charset="-128"/>
                <a:ea typeface="Meiryo UI" panose="020B0604030504040204" pitchFamily="50" charset="-128"/>
              </a:rPr>
              <a:t>要件を満たす最低金額</a:t>
            </a:r>
            <a:r>
              <a:rPr kumimoji="1" lang="ja-JP" altLang="en-US" sz="1400" dirty="0">
                <a:latin typeface="Meiryo UI" panose="020B0604030504040204" pitchFamily="50" charset="-128"/>
                <a:ea typeface="Meiryo UI" panose="020B0604030504040204" pitchFamily="50" charset="-128"/>
              </a:rPr>
              <a:t>が</a:t>
            </a:r>
            <a:endParaRPr kumimoji="1"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表示されます。</a:t>
            </a:r>
            <a:endParaRPr kumimoji="1" lang="en-US" altLang="ja-JP" sz="1400" dirty="0">
              <a:latin typeface="Meiryo UI" panose="020B0604030504040204" pitchFamily="50" charset="-128"/>
              <a:ea typeface="Meiryo UI" panose="020B0604030504040204" pitchFamily="50" charset="-128"/>
            </a:endParaRPr>
          </a:p>
        </p:txBody>
      </p:sp>
      <p:grpSp>
        <p:nvGrpSpPr>
          <p:cNvPr id="2" name="グループ化 1">
            <a:extLst>
              <a:ext uri="{FF2B5EF4-FFF2-40B4-BE49-F238E27FC236}">
                <a16:creationId xmlns:a16="http://schemas.microsoft.com/office/drawing/2014/main" id="{FA1BB572-A297-D93C-F24D-8C4B8D0B8CAE}"/>
              </a:ext>
            </a:extLst>
          </p:cNvPr>
          <p:cNvGrpSpPr/>
          <p:nvPr/>
        </p:nvGrpSpPr>
        <p:grpSpPr>
          <a:xfrm>
            <a:off x="436851" y="665200"/>
            <a:ext cx="6587288" cy="6077895"/>
            <a:chOff x="1885968" y="1639078"/>
            <a:chExt cx="5561588" cy="5110957"/>
          </a:xfrm>
        </p:grpSpPr>
        <p:graphicFrame>
          <p:nvGraphicFramePr>
            <p:cNvPr id="8" name="オブジェクト 7">
              <a:extLst>
                <a:ext uri="{FF2B5EF4-FFF2-40B4-BE49-F238E27FC236}">
                  <a16:creationId xmlns:a16="http://schemas.microsoft.com/office/drawing/2014/main" id="{4947280C-6BF6-3517-C207-6C36FF822D12}"/>
                </a:ext>
              </a:extLst>
            </p:cNvPr>
            <p:cNvGraphicFramePr>
              <a:graphicFrameLocks noChangeAspect="1"/>
            </p:cNvGraphicFramePr>
            <p:nvPr>
              <p:extLst>
                <p:ext uri="{D42A27DB-BD31-4B8C-83A1-F6EECF244321}">
                  <p14:modId xmlns:p14="http://schemas.microsoft.com/office/powerpoint/2010/main" val="3229075741"/>
                </p:ext>
              </p:extLst>
            </p:nvPr>
          </p:nvGraphicFramePr>
          <p:xfrm>
            <a:off x="1885968" y="1639078"/>
            <a:ext cx="5507384" cy="5110957"/>
          </p:xfrm>
          <a:graphic>
            <a:graphicData uri="http://schemas.openxmlformats.org/presentationml/2006/ole">
              <mc:AlternateContent xmlns:mc="http://schemas.openxmlformats.org/markup-compatibility/2006">
                <mc:Choice xmlns:v="urn:schemas-microsoft-com:vml" Requires="v">
                  <p:oleObj name="Worksheet" r:id="rId3" imgW="6774087" imgH="6286394" progId="Excel.Sheet.12">
                    <p:embed/>
                  </p:oleObj>
                </mc:Choice>
                <mc:Fallback>
                  <p:oleObj name="Worksheet" r:id="rId3" imgW="6774087" imgH="6286394" progId="Excel.Sheet.12">
                    <p:embed/>
                    <p:pic>
                      <p:nvPicPr>
                        <p:cNvPr id="8" name="オブジェクト 7">
                          <a:extLst>
                            <a:ext uri="{FF2B5EF4-FFF2-40B4-BE49-F238E27FC236}">
                              <a16:creationId xmlns:a16="http://schemas.microsoft.com/office/drawing/2014/main" id="{4947280C-6BF6-3517-C207-6C36FF822D12}"/>
                            </a:ext>
                          </a:extLst>
                        </p:cNvPr>
                        <p:cNvPicPr/>
                        <p:nvPr/>
                      </p:nvPicPr>
                      <p:blipFill>
                        <a:blip r:embed="rId4"/>
                        <a:stretch>
                          <a:fillRect/>
                        </a:stretch>
                      </p:blipFill>
                      <p:spPr>
                        <a:xfrm>
                          <a:off x="1885968" y="1639078"/>
                          <a:ext cx="5507384" cy="5110957"/>
                        </a:xfrm>
                        <a:prstGeom prst="rect">
                          <a:avLst/>
                        </a:prstGeom>
                        <a:ln w="76200">
                          <a:solidFill>
                            <a:srgbClr val="00B050"/>
                          </a:solidFill>
                        </a:ln>
                      </p:spPr>
                    </p:pic>
                  </p:oleObj>
                </mc:Fallback>
              </mc:AlternateContent>
            </a:graphicData>
          </a:graphic>
        </p:graphicFrame>
        <p:sp>
          <p:nvSpPr>
            <p:cNvPr id="9" name="正方形/長方形 8">
              <a:extLst>
                <a:ext uri="{FF2B5EF4-FFF2-40B4-BE49-F238E27FC236}">
                  <a16:creationId xmlns:a16="http://schemas.microsoft.com/office/drawing/2014/main" id="{186647CD-41E9-F956-A7FC-160D49F2FA27}"/>
                </a:ext>
              </a:extLst>
            </p:cNvPr>
            <p:cNvSpPr/>
            <p:nvPr/>
          </p:nvSpPr>
          <p:spPr>
            <a:xfrm>
              <a:off x="5068629" y="2455507"/>
              <a:ext cx="2378927" cy="1172071"/>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3" name="グループ化 12">
            <a:extLst>
              <a:ext uri="{FF2B5EF4-FFF2-40B4-BE49-F238E27FC236}">
                <a16:creationId xmlns:a16="http://schemas.microsoft.com/office/drawing/2014/main" id="{6FA9A00A-1BEF-4429-A14B-0407B272EA99}"/>
              </a:ext>
            </a:extLst>
          </p:cNvPr>
          <p:cNvGrpSpPr/>
          <p:nvPr/>
        </p:nvGrpSpPr>
        <p:grpSpPr>
          <a:xfrm>
            <a:off x="4886797" y="6122421"/>
            <a:ext cx="3538164" cy="682728"/>
            <a:chOff x="6113835" y="5620966"/>
            <a:chExt cx="3538164" cy="682728"/>
          </a:xfrm>
        </p:grpSpPr>
        <p:sp>
          <p:nvSpPr>
            <p:cNvPr id="5" name="四角形: 角を丸くする 4">
              <a:extLst>
                <a:ext uri="{FF2B5EF4-FFF2-40B4-BE49-F238E27FC236}">
                  <a16:creationId xmlns:a16="http://schemas.microsoft.com/office/drawing/2014/main" id="{048A3D93-A181-3307-7DC0-114F9CD3D35C}"/>
                </a:ext>
              </a:extLst>
            </p:cNvPr>
            <p:cNvSpPr/>
            <p:nvPr/>
          </p:nvSpPr>
          <p:spPr>
            <a:xfrm>
              <a:off x="6268342" y="5648533"/>
              <a:ext cx="3383657" cy="627594"/>
            </a:xfrm>
            <a:prstGeom prst="roundRect">
              <a:avLst>
                <a:gd name="adj" fmla="val 50000"/>
              </a:avLst>
            </a:prstGeom>
            <a:solidFill>
              <a:srgbClr val="F6C3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1400" dirty="0">
                  <a:solidFill>
                    <a:schemeClr val="tx1"/>
                  </a:solidFill>
                  <a:latin typeface="BIZ UDゴシック" panose="020B0400000000000000" pitchFamily="49" charset="-128"/>
                  <a:ea typeface="BIZ UDゴシック" panose="020B0400000000000000" pitchFamily="49" charset="-128"/>
                </a:rPr>
                <a:t>この簡易計算を</a:t>
              </a:r>
              <a:r>
                <a:rPr kumimoji="1" lang="ja-JP" altLang="en-US" sz="1600" dirty="0">
                  <a:solidFill>
                    <a:schemeClr val="tx1"/>
                  </a:solidFill>
                  <a:latin typeface="BIZ UDゴシック" panose="020B0400000000000000" pitchFamily="49" charset="-128"/>
                  <a:ea typeface="BIZ UDゴシック" panose="020B0400000000000000" pitchFamily="49" charset="-128"/>
                </a:rPr>
                <a:t>ダブルクリック</a:t>
              </a:r>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a:p>
              <a:pPr algn="ctr"/>
              <a:r>
                <a:rPr kumimoji="1" lang="en-US" altLang="ja-JP" sz="1200" dirty="0">
                  <a:solidFill>
                    <a:schemeClr val="tx1"/>
                  </a:solidFill>
                  <a:latin typeface="BIZ UDゴシック" panose="020B0400000000000000" pitchFamily="49" charset="-128"/>
                  <a:ea typeface="BIZ UDゴシック" panose="020B0400000000000000" pitchFamily="49" charset="-128"/>
                </a:rPr>
                <a:t>※Excel</a:t>
              </a:r>
              <a:r>
                <a:rPr kumimoji="1" lang="ja-JP" altLang="en-US" sz="1200" dirty="0">
                  <a:solidFill>
                    <a:schemeClr val="tx1"/>
                  </a:solidFill>
                  <a:latin typeface="BIZ UDゴシック" panose="020B0400000000000000" pitchFamily="49" charset="-128"/>
                  <a:ea typeface="BIZ UDゴシック" panose="020B0400000000000000" pitchFamily="49" charset="-128"/>
                </a:rPr>
                <a:t>が起動します</a:t>
              </a:r>
              <a:endParaRPr kumimoji="1" lang="ja-JP" altLang="en-US" sz="1100" dirty="0">
                <a:solidFill>
                  <a:schemeClr val="tx1"/>
                </a:solidFill>
                <a:latin typeface="BIZ UDゴシック" panose="020B0400000000000000" pitchFamily="49" charset="-128"/>
                <a:ea typeface="BIZ UDゴシック" panose="020B0400000000000000" pitchFamily="49" charset="-128"/>
              </a:endParaRPr>
            </a:p>
          </p:txBody>
        </p:sp>
        <p:pic>
          <p:nvPicPr>
            <p:cNvPr id="11" name="図 10">
              <a:extLst>
                <a:ext uri="{FF2B5EF4-FFF2-40B4-BE49-F238E27FC236}">
                  <a16:creationId xmlns:a16="http://schemas.microsoft.com/office/drawing/2014/main" id="{2CB08F8D-3F1B-9F5E-191C-B00580C2D313}"/>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113835" y="5620966"/>
              <a:ext cx="910304" cy="682728"/>
            </a:xfrm>
            <a:prstGeom prst="rect">
              <a:avLst/>
            </a:prstGeom>
          </p:spPr>
        </p:pic>
      </p:grpSp>
    </p:spTree>
    <p:extLst>
      <p:ext uri="{BB962C8B-B14F-4D97-AF65-F5344CB8AC3E}">
        <p14:creationId xmlns:p14="http://schemas.microsoft.com/office/powerpoint/2010/main" val="27289476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2B7A1A4-D075-86DC-BCEC-5144BB02F945}"/>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522CC0E7-7E91-6380-DF00-6AC8BF7A1D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912644CB-282A-3708-507B-8EAD8F1C69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8379989A-0B06-85B2-604A-AFC4367116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3DA263CD-D756-DE12-8B9C-3E6BFCEF81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F9D54BAC-B6AE-5AC1-476E-81AFF72ABB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411314A9-3D30-7E44-AF1F-E06D795E6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DB0FD1BE-B9EC-9C69-CB81-2F7563EDC7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1" name="四角形: 角を丸くする 70">
            <a:hlinkClick r:id="rId2" action="ppaction://hlinksldjump"/>
            <a:extLst>
              <a:ext uri="{FF2B5EF4-FFF2-40B4-BE49-F238E27FC236}">
                <a16:creationId xmlns:a16="http://schemas.microsoft.com/office/drawing/2014/main" id="{54116A3C-B0EF-6C83-6981-69922B2A0A80}"/>
              </a:ext>
              <a:ext uri="{C183D7F6-B498-43B3-948B-1728B52AA6E4}">
                <adec:decorative xmlns:adec="http://schemas.microsoft.com/office/drawing/2017/decorative" val="1"/>
              </a:ext>
            </a:extLst>
          </p:cNvPr>
          <p:cNvSpPr/>
          <p:nvPr/>
        </p:nvSpPr>
        <p:spPr>
          <a:xfrm>
            <a:off x="317779" y="5954498"/>
            <a:ext cx="9323853" cy="478946"/>
          </a:xfrm>
          <a:prstGeom prst="roundRect">
            <a:avLst/>
          </a:prstGeom>
          <a:solidFill>
            <a:schemeClr val="accent3">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本マニュアル末尾に</a:t>
            </a:r>
            <a:r>
              <a:rPr kumimoji="1" lang="ja-JP" altLang="en-US" sz="1400" b="0" i="0" u="sng" strike="noStrike" kern="1200" cap="none" spc="0" normalizeH="0" baseline="0" noProof="0" dirty="0">
                <a:ln>
                  <a:noFill/>
                </a:ln>
                <a:solidFill>
                  <a:srgbClr val="0041C4"/>
                </a:solidFill>
                <a:effectLst/>
                <a:uLnTx/>
                <a:uFillTx/>
                <a:latin typeface="BIZ UDPゴシック" panose="020B0400000000000000" pitchFamily="50" charset="-128"/>
                <a:ea typeface="BIZ UDPゴシック" panose="020B0400000000000000" pitchFamily="50" charset="-128"/>
                <a:cs typeface="+mn-cs"/>
              </a:rPr>
              <a:t>「よくある質問（</a:t>
            </a:r>
            <a:r>
              <a:rPr kumimoji="1" lang="en-US" altLang="ja-JP" sz="1400" b="0" i="0" u="sng" strike="noStrike" kern="1200" cap="none" spc="0" normalizeH="0" baseline="0" noProof="0" dirty="0">
                <a:ln>
                  <a:noFill/>
                </a:ln>
                <a:solidFill>
                  <a:srgbClr val="0041C4"/>
                </a:solidFill>
                <a:effectLst/>
                <a:uLnTx/>
                <a:uFillTx/>
                <a:latin typeface="BIZ UDPゴシック" panose="020B0400000000000000" pitchFamily="50" charset="-128"/>
                <a:ea typeface="BIZ UDPゴシック" panose="020B0400000000000000" pitchFamily="50" charset="-128"/>
                <a:cs typeface="+mn-cs"/>
              </a:rPr>
              <a:t>Q&amp;A</a:t>
            </a:r>
            <a:r>
              <a:rPr kumimoji="1" lang="ja-JP" altLang="en-US" sz="1400" b="0" i="0" u="sng" strike="noStrike" kern="1200" cap="none" spc="0" normalizeH="0" baseline="0" noProof="0" dirty="0">
                <a:ln>
                  <a:noFill/>
                </a:ln>
                <a:solidFill>
                  <a:srgbClr val="0041C4"/>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を掲載しています。お問い合わせの前にご確認ください。</a:t>
            </a:r>
          </a:p>
        </p:txBody>
      </p:sp>
      <p:grpSp>
        <p:nvGrpSpPr>
          <p:cNvPr id="37" name="グループ化 36">
            <a:extLst>
              <a:ext uri="{FF2B5EF4-FFF2-40B4-BE49-F238E27FC236}">
                <a16:creationId xmlns:a16="http://schemas.microsoft.com/office/drawing/2014/main" id="{B51BEB93-2BBD-8176-86AF-1635373763C9}"/>
              </a:ext>
            </a:extLst>
          </p:cNvPr>
          <p:cNvGrpSpPr/>
          <p:nvPr/>
        </p:nvGrpSpPr>
        <p:grpSpPr>
          <a:xfrm>
            <a:off x="188064" y="200770"/>
            <a:ext cx="1032576" cy="275103"/>
            <a:chOff x="160622" y="118637"/>
            <a:chExt cx="1032576" cy="275103"/>
          </a:xfrm>
        </p:grpSpPr>
        <p:sp>
          <p:nvSpPr>
            <p:cNvPr id="8" name="Shape 1">
              <a:extLst>
                <a:ext uri="{FF2B5EF4-FFF2-40B4-BE49-F238E27FC236}">
                  <a16:creationId xmlns:a16="http://schemas.microsoft.com/office/drawing/2014/main" id="{C35D9A81-38B9-A22C-E509-A645BA6A2095}"/>
                </a:ext>
              </a:extLst>
            </p:cNvPr>
            <p:cNvSpPr/>
            <p:nvPr/>
          </p:nvSpPr>
          <p:spPr>
            <a:xfrm>
              <a:off x="160622" y="119420"/>
              <a:ext cx="987552" cy="274320"/>
            </a:xfrm>
            <a:prstGeom prst="roundRect">
              <a:avLst>
                <a:gd name="adj" fmla="val 23333"/>
              </a:avLst>
            </a:prstGeom>
            <a:solidFill>
              <a:srgbClr val="0070A8"/>
            </a:solidFill>
            <a:ln w="12700">
              <a:solidFill>
                <a:srgbClr val="0070A8"/>
              </a:solidFill>
              <a:prstDash val="solid"/>
            </a:ln>
          </p:spPr>
          <p:txBody>
            <a:bodyPr/>
            <a:lstStyle/>
            <a:p>
              <a:endParaRPr lang="ja-JP" altLang="en-US">
                <a:latin typeface="BIZ UDゴシック" panose="020B0400000000000000" pitchFamily="49" charset="-128"/>
                <a:ea typeface="BIZ UDゴシック" panose="020B0400000000000000" pitchFamily="49" charset="-128"/>
              </a:endParaRPr>
            </a:p>
          </p:txBody>
        </p:sp>
        <p:sp>
          <p:nvSpPr>
            <p:cNvPr id="33" name="Text 2">
              <a:extLst>
                <a:ext uri="{FF2B5EF4-FFF2-40B4-BE49-F238E27FC236}">
                  <a16:creationId xmlns:a16="http://schemas.microsoft.com/office/drawing/2014/main" id="{CB700030-FCAF-F96E-4C27-6460B2F04B3D}"/>
                </a:ext>
              </a:extLst>
            </p:cNvPr>
            <p:cNvSpPr/>
            <p:nvPr/>
          </p:nvSpPr>
          <p:spPr>
            <a:xfrm>
              <a:off x="205646" y="118637"/>
              <a:ext cx="987552" cy="274320"/>
            </a:xfrm>
            <a:prstGeom prst="rect">
              <a:avLst/>
            </a:prstGeom>
            <a:noFill/>
            <a:ln/>
          </p:spPr>
          <p:txBody>
            <a:bodyPr wrap="square" lIns="508" tIns="508" rIns="508" bIns="508" rtlCol="0" anchor="ctr">
              <a:normAutofit/>
            </a:bodyPr>
            <a:lstStyle/>
            <a:p>
              <a:pPr marL="0" indent="0" algn="ctr">
                <a:buNone/>
              </a:pPr>
              <a:r>
                <a:rPr lang="en-US" sz="1000" b="1" dirty="0">
                  <a:solidFill>
                    <a:srgbClr val="FFFFFF"/>
                  </a:solidFill>
                  <a:latin typeface="BIZ UDゴシック" panose="020B0400000000000000" pitchFamily="49" charset="-128"/>
                  <a:ea typeface="BIZ UDゴシック" panose="020B0400000000000000" pitchFamily="49" charset="-128"/>
                  <a:cs typeface="Yu Gothic" pitchFamily="34" charset="-120"/>
                </a:rPr>
                <a:t>事前登録</a:t>
              </a:r>
              <a:endParaRPr lang="en-US" sz="1000" dirty="0">
                <a:latin typeface="BIZ UDゴシック" panose="020B0400000000000000" pitchFamily="49" charset="-128"/>
                <a:ea typeface="BIZ UDゴシック" panose="020B0400000000000000" pitchFamily="49" charset="-128"/>
              </a:endParaRPr>
            </a:p>
          </p:txBody>
        </p:sp>
      </p:grpSp>
      <p:sp>
        <p:nvSpPr>
          <p:cNvPr id="35" name="Text 3">
            <a:extLst>
              <a:ext uri="{FF2B5EF4-FFF2-40B4-BE49-F238E27FC236}">
                <a16:creationId xmlns:a16="http://schemas.microsoft.com/office/drawing/2014/main" id="{2B58192C-AD38-D2C9-EFA1-DA81CAC99A0B}"/>
              </a:ext>
            </a:extLst>
          </p:cNvPr>
          <p:cNvSpPr/>
          <p:nvPr/>
        </p:nvSpPr>
        <p:spPr>
          <a:xfrm>
            <a:off x="1250081" y="113882"/>
            <a:ext cx="6126480" cy="448056"/>
          </a:xfrm>
          <a:prstGeom prst="rect">
            <a:avLst/>
          </a:prstGeom>
          <a:noFill/>
          <a:ln/>
        </p:spPr>
        <p:txBody>
          <a:bodyPr wrap="square" lIns="508" tIns="508" rIns="508" bIns="508" rtlCol="0" anchor="ctr">
            <a:normAutofit/>
          </a:bodyPr>
          <a:lstStyle/>
          <a:p>
            <a:pPr marL="0" indent="0" algn="l">
              <a:buNone/>
            </a:pPr>
            <a:r>
              <a:rPr lang="en-US" sz="2100" b="1" dirty="0">
                <a:solidFill>
                  <a:srgbClr val="0B2B62"/>
                </a:solidFill>
                <a:latin typeface="BIZ UDゴシック" panose="020B0400000000000000" pitchFamily="49" charset="-128"/>
                <a:ea typeface="BIZ UDゴシック" panose="020B0400000000000000" pitchFamily="49" charset="-128"/>
                <a:cs typeface="Yu Gothic" pitchFamily="34" charset="-120"/>
              </a:rPr>
              <a:t>事前登録に進む前にご確認ください</a:t>
            </a:r>
            <a:endParaRPr lang="en-US" sz="2100" dirty="0">
              <a:latin typeface="BIZ UDゴシック" panose="020B0400000000000000" pitchFamily="49" charset="-128"/>
              <a:ea typeface="BIZ UDゴシック" panose="020B0400000000000000" pitchFamily="49" charset="-128"/>
            </a:endParaRPr>
          </a:p>
        </p:txBody>
      </p:sp>
      <p:grpSp>
        <p:nvGrpSpPr>
          <p:cNvPr id="228" name="グループ化 227">
            <a:extLst>
              <a:ext uri="{FF2B5EF4-FFF2-40B4-BE49-F238E27FC236}">
                <a16:creationId xmlns:a16="http://schemas.microsoft.com/office/drawing/2014/main" id="{6194A9A9-09C3-BB72-37F2-E6642861BD97}"/>
              </a:ext>
            </a:extLst>
          </p:cNvPr>
          <p:cNvGrpSpPr/>
          <p:nvPr/>
        </p:nvGrpSpPr>
        <p:grpSpPr>
          <a:xfrm>
            <a:off x="286308" y="675820"/>
            <a:ext cx="6247441" cy="649224"/>
            <a:chOff x="347472" y="713232"/>
            <a:chExt cx="6565392" cy="649224"/>
          </a:xfrm>
        </p:grpSpPr>
        <p:sp>
          <p:nvSpPr>
            <p:cNvPr id="39" name="Shape 5">
              <a:extLst>
                <a:ext uri="{FF2B5EF4-FFF2-40B4-BE49-F238E27FC236}">
                  <a16:creationId xmlns:a16="http://schemas.microsoft.com/office/drawing/2014/main" id="{3B90FFD2-7BFC-E46D-91FB-C8E0524615ED}"/>
                </a:ext>
              </a:extLst>
            </p:cNvPr>
            <p:cNvSpPr/>
            <p:nvPr/>
          </p:nvSpPr>
          <p:spPr>
            <a:xfrm>
              <a:off x="347472" y="713232"/>
              <a:ext cx="6565392" cy="649224"/>
            </a:xfrm>
            <a:prstGeom prst="roundRect">
              <a:avLst>
                <a:gd name="adj" fmla="val 9859"/>
              </a:avLst>
            </a:prstGeom>
            <a:solidFill>
              <a:srgbClr val="EAF4FB"/>
            </a:solidFill>
            <a:ln w="12700">
              <a:solidFill>
                <a:srgbClr val="0070A8"/>
              </a:solidFill>
              <a:prstDash val="solid"/>
            </a:ln>
          </p:spPr>
          <p:txBody>
            <a:bodyPr/>
            <a:lstStyle/>
            <a:p>
              <a:endParaRPr lang="ja-JP" altLang="en-US">
                <a:latin typeface="BIZ UDゴシック" panose="020B0400000000000000" pitchFamily="49" charset="-128"/>
                <a:ea typeface="BIZ UDゴシック" panose="020B0400000000000000" pitchFamily="49" charset="-128"/>
              </a:endParaRPr>
            </a:p>
          </p:txBody>
        </p:sp>
        <p:sp>
          <p:nvSpPr>
            <p:cNvPr id="41" name="Text 6">
              <a:extLst>
                <a:ext uri="{FF2B5EF4-FFF2-40B4-BE49-F238E27FC236}">
                  <a16:creationId xmlns:a16="http://schemas.microsoft.com/office/drawing/2014/main" id="{21F02FC2-7183-D4A7-8F51-7F5839F1B375}"/>
                </a:ext>
              </a:extLst>
            </p:cNvPr>
            <p:cNvSpPr/>
            <p:nvPr/>
          </p:nvSpPr>
          <p:spPr>
            <a:xfrm>
              <a:off x="504254" y="750633"/>
              <a:ext cx="6071616" cy="228600"/>
            </a:xfrm>
            <a:prstGeom prst="rect">
              <a:avLst/>
            </a:prstGeom>
            <a:noFill/>
            <a:ln/>
          </p:spPr>
          <p:txBody>
            <a:bodyPr wrap="square" lIns="508" tIns="508" rIns="508" bIns="508" rtlCol="0" anchor="ctr">
              <a:normAutofit/>
            </a:bodyPr>
            <a:lstStyle/>
            <a:p>
              <a:pPr marL="0" indent="0" algn="l">
                <a:buNone/>
              </a:pPr>
              <a:r>
                <a:rPr lang="en-US" sz="1400" b="1" dirty="0">
                  <a:solidFill>
                    <a:srgbClr val="0B2B62"/>
                  </a:solidFill>
                  <a:latin typeface="BIZ UDゴシック" panose="020B0400000000000000" pitchFamily="49" charset="-128"/>
                  <a:ea typeface="BIZ UDゴシック" panose="020B0400000000000000" pitchFamily="49" charset="-128"/>
                  <a:cs typeface="Yu Gothic" pitchFamily="34" charset="-120"/>
                </a:rPr>
                <a:t>大阪府補助金の交付を希望する場合は、事前登録が必要です。</a:t>
              </a:r>
              <a:endParaRPr lang="en-US" sz="1400" dirty="0">
                <a:latin typeface="BIZ UDゴシック" panose="020B0400000000000000" pitchFamily="49" charset="-128"/>
                <a:ea typeface="BIZ UDゴシック" panose="020B0400000000000000" pitchFamily="49" charset="-128"/>
              </a:endParaRPr>
            </a:p>
          </p:txBody>
        </p:sp>
        <p:sp>
          <p:nvSpPr>
            <p:cNvPr id="44" name="Text 7">
              <a:extLst>
                <a:ext uri="{FF2B5EF4-FFF2-40B4-BE49-F238E27FC236}">
                  <a16:creationId xmlns:a16="http://schemas.microsoft.com/office/drawing/2014/main" id="{E0F73508-18E2-247A-A1FD-F59B8503D107}"/>
                </a:ext>
              </a:extLst>
            </p:cNvPr>
            <p:cNvSpPr/>
            <p:nvPr/>
          </p:nvSpPr>
          <p:spPr>
            <a:xfrm>
              <a:off x="711281" y="1051306"/>
              <a:ext cx="6071616" cy="210312"/>
            </a:xfrm>
            <a:prstGeom prst="rect">
              <a:avLst/>
            </a:prstGeom>
            <a:noFill/>
            <a:ln/>
          </p:spPr>
          <p:txBody>
            <a:bodyPr wrap="square" lIns="508" tIns="508" rIns="508" bIns="508" rtlCol="0" anchor="ctr">
              <a:normAutofit/>
            </a:bodyPr>
            <a:lstStyle/>
            <a:p>
              <a:pPr marL="0" indent="0" algn="l">
                <a:buNone/>
              </a:pPr>
              <a:r>
                <a:rPr lang="en-US" sz="1100" dirty="0" err="1">
                  <a:latin typeface="BIZ UDゴシック" panose="020B0400000000000000" pitchFamily="49" charset="-128"/>
                  <a:ea typeface="BIZ UDゴシック" panose="020B0400000000000000" pitchFamily="49" charset="-128"/>
                  <a:cs typeface="Yu Gothic" pitchFamily="34" charset="-120"/>
                </a:rPr>
                <a:t>国の業務改善助成金の事業実施計画書をもとに、府補助金の対象となる</a:t>
              </a:r>
              <a:r>
                <a:rPr lang="ja-JP" altLang="en-US" sz="1100" dirty="0">
                  <a:latin typeface="BIZ UDゴシック" panose="020B0400000000000000" pitchFamily="49" charset="-128"/>
                  <a:ea typeface="BIZ UDゴシック" panose="020B0400000000000000" pitchFamily="49" charset="-128"/>
                  <a:cs typeface="Yu Gothic" pitchFamily="34" charset="-120"/>
                </a:rPr>
                <a:t>か</a:t>
              </a:r>
              <a:r>
                <a:rPr lang="en-US" sz="1100" dirty="0" err="1">
                  <a:latin typeface="BIZ UDゴシック" panose="020B0400000000000000" pitchFamily="49" charset="-128"/>
                  <a:ea typeface="BIZ UDゴシック" panose="020B0400000000000000" pitchFamily="49" charset="-128"/>
                  <a:cs typeface="Yu Gothic" pitchFamily="34" charset="-120"/>
                </a:rPr>
                <a:t>を確認します</a:t>
              </a:r>
              <a:r>
                <a:rPr lang="en-US" sz="1100" dirty="0">
                  <a:latin typeface="BIZ UDゴシック" panose="020B0400000000000000" pitchFamily="49" charset="-128"/>
                  <a:ea typeface="BIZ UDゴシック" panose="020B0400000000000000" pitchFamily="49" charset="-128"/>
                  <a:cs typeface="Yu Gothic" pitchFamily="34" charset="-120"/>
                </a:rPr>
                <a:t>。</a:t>
              </a:r>
              <a:endParaRPr lang="en-US" sz="1100" dirty="0">
                <a:latin typeface="BIZ UDゴシック" panose="020B0400000000000000" pitchFamily="49" charset="-128"/>
                <a:ea typeface="BIZ UDゴシック" panose="020B0400000000000000" pitchFamily="49" charset="-128"/>
              </a:endParaRPr>
            </a:p>
          </p:txBody>
        </p:sp>
      </p:grpSp>
      <p:grpSp>
        <p:nvGrpSpPr>
          <p:cNvPr id="54" name="グループ化 53">
            <a:extLst>
              <a:ext uri="{FF2B5EF4-FFF2-40B4-BE49-F238E27FC236}">
                <a16:creationId xmlns:a16="http://schemas.microsoft.com/office/drawing/2014/main" id="{D0BFF510-A84F-7173-57BE-06E0B36E1DD7}"/>
              </a:ext>
            </a:extLst>
          </p:cNvPr>
          <p:cNvGrpSpPr/>
          <p:nvPr/>
        </p:nvGrpSpPr>
        <p:grpSpPr>
          <a:xfrm>
            <a:off x="6689866" y="677229"/>
            <a:ext cx="3000892" cy="649224"/>
            <a:chOff x="7077456" y="713232"/>
            <a:chExt cx="2633472" cy="649224"/>
          </a:xfrm>
        </p:grpSpPr>
        <p:sp>
          <p:nvSpPr>
            <p:cNvPr id="47" name="Shape 8">
              <a:extLst>
                <a:ext uri="{FF2B5EF4-FFF2-40B4-BE49-F238E27FC236}">
                  <a16:creationId xmlns:a16="http://schemas.microsoft.com/office/drawing/2014/main" id="{238DEA05-51BA-EBA9-DFD2-354A0A5A0CB7}"/>
                </a:ext>
              </a:extLst>
            </p:cNvPr>
            <p:cNvSpPr/>
            <p:nvPr/>
          </p:nvSpPr>
          <p:spPr>
            <a:xfrm>
              <a:off x="7077456" y="713232"/>
              <a:ext cx="2633472" cy="649224"/>
            </a:xfrm>
            <a:prstGeom prst="roundRect">
              <a:avLst>
                <a:gd name="adj" fmla="val 9859"/>
              </a:avLst>
            </a:prstGeom>
            <a:solidFill>
              <a:srgbClr val="FFF6D8"/>
            </a:solidFill>
            <a:ln w="12700">
              <a:solidFill>
                <a:srgbClr val="E2B842"/>
              </a:solidFill>
              <a:prstDash val="solid"/>
            </a:ln>
          </p:spPr>
          <p:txBody>
            <a:bodyPr/>
            <a:lstStyle/>
            <a:p>
              <a:endParaRPr lang="ja-JP" altLang="en-US">
                <a:latin typeface="BIZ UDゴシック" panose="020B0400000000000000" pitchFamily="49" charset="-128"/>
                <a:ea typeface="BIZ UDゴシック" panose="020B0400000000000000" pitchFamily="49" charset="-128"/>
              </a:endParaRPr>
            </a:p>
          </p:txBody>
        </p:sp>
        <p:sp>
          <p:nvSpPr>
            <p:cNvPr id="49" name="Text 9">
              <a:extLst>
                <a:ext uri="{FF2B5EF4-FFF2-40B4-BE49-F238E27FC236}">
                  <a16:creationId xmlns:a16="http://schemas.microsoft.com/office/drawing/2014/main" id="{AE946172-C072-503B-1CA5-E1A792D4A25A}"/>
                </a:ext>
              </a:extLst>
            </p:cNvPr>
            <p:cNvSpPr/>
            <p:nvPr/>
          </p:nvSpPr>
          <p:spPr>
            <a:xfrm>
              <a:off x="7260336" y="749808"/>
              <a:ext cx="2267712" cy="192024"/>
            </a:xfrm>
            <a:prstGeom prst="rect">
              <a:avLst/>
            </a:prstGeom>
            <a:noFill/>
            <a:ln/>
          </p:spPr>
          <p:txBody>
            <a:bodyPr wrap="square" lIns="508" tIns="508" rIns="508" bIns="508" rtlCol="0" anchor="ctr">
              <a:normAutofit fontScale="92500" lnSpcReduction="10000"/>
            </a:bodyPr>
            <a:lstStyle/>
            <a:p>
              <a:pPr marL="0" indent="0" algn="ctr">
                <a:buNone/>
              </a:pPr>
              <a:r>
                <a:rPr lang="en-US" sz="1400" b="1" dirty="0">
                  <a:solidFill>
                    <a:srgbClr val="E87812"/>
                  </a:solidFill>
                  <a:latin typeface="BIZ UDゴシック" panose="020B0400000000000000" pitchFamily="49" charset="-128"/>
                  <a:ea typeface="BIZ UDゴシック" panose="020B0400000000000000" pitchFamily="49" charset="-128"/>
                  <a:cs typeface="Yu Gothic" pitchFamily="34" charset="-120"/>
                </a:rPr>
                <a:t>事前登録期間</a:t>
              </a:r>
              <a:endParaRPr lang="en-US" sz="1400" dirty="0">
                <a:latin typeface="BIZ UDゴシック" panose="020B0400000000000000" pitchFamily="49" charset="-128"/>
                <a:ea typeface="BIZ UDゴシック" panose="020B0400000000000000" pitchFamily="49" charset="-128"/>
              </a:endParaRPr>
            </a:p>
          </p:txBody>
        </p:sp>
        <p:sp>
          <p:nvSpPr>
            <p:cNvPr id="53" name="Text 10">
              <a:extLst>
                <a:ext uri="{FF2B5EF4-FFF2-40B4-BE49-F238E27FC236}">
                  <a16:creationId xmlns:a16="http://schemas.microsoft.com/office/drawing/2014/main" id="{9D82260E-4C39-8275-6D72-93A4D9781FDC}"/>
                </a:ext>
              </a:extLst>
            </p:cNvPr>
            <p:cNvSpPr/>
            <p:nvPr/>
          </p:nvSpPr>
          <p:spPr>
            <a:xfrm>
              <a:off x="7132391" y="1027974"/>
              <a:ext cx="2537094" cy="251240"/>
            </a:xfrm>
            <a:prstGeom prst="rect">
              <a:avLst/>
            </a:prstGeom>
            <a:noFill/>
            <a:ln/>
          </p:spPr>
          <p:txBody>
            <a:bodyPr wrap="square" lIns="508" tIns="508" rIns="508" bIns="508" rtlCol="0" anchor="ctr">
              <a:normAutofit lnSpcReduction="10000"/>
            </a:bodyPr>
            <a:lstStyle/>
            <a:p>
              <a:pPr marL="0" indent="0" algn="ctr">
                <a:buNone/>
              </a:pPr>
              <a:r>
                <a:rPr lang="en-US" b="1" dirty="0">
                  <a:solidFill>
                    <a:srgbClr val="0B2B62"/>
                  </a:solidFill>
                  <a:latin typeface="BIZ UDゴシック" panose="020B0400000000000000" pitchFamily="49" charset="-128"/>
                  <a:ea typeface="BIZ UDゴシック" panose="020B0400000000000000" pitchFamily="49" charset="-128"/>
                  <a:cs typeface="Yu Gothic" pitchFamily="34" charset="-120"/>
                </a:rPr>
                <a:t>令和8年9月1日～9月30日</a:t>
              </a:r>
              <a:endParaRPr lang="en-US" dirty="0">
                <a:solidFill>
                  <a:srgbClr val="FF0000"/>
                </a:solidFill>
                <a:latin typeface="BIZ UDゴシック" panose="020B0400000000000000" pitchFamily="49" charset="-128"/>
                <a:ea typeface="BIZ UDゴシック" panose="020B0400000000000000" pitchFamily="49" charset="-128"/>
              </a:endParaRPr>
            </a:p>
          </p:txBody>
        </p:sp>
      </p:grpSp>
      <p:sp>
        <p:nvSpPr>
          <p:cNvPr id="101" name="Shape 28">
            <a:extLst>
              <a:ext uri="{FF2B5EF4-FFF2-40B4-BE49-F238E27FC236}">
                <a16:creationId xmlns:a16="http://schemas.microsoft.com/office/drawing/2014/main" id="{D3C36D91-46F5-12E7-8C4E-76E10D53FBD9}"/>
              </a:ext>
            </a:extLst>
          </p:cNvPr>
          <p:cNvSpPr/>
          <p:nvPr/>
        </p:nvSpPr>
        <p:spPr>
          <a:xfrm>
            <a:off x="291073" y="1437155"/>
            <a:ext cx="9399685" cy="3033223"/>
          </a:xfrm>
          <a:prstGeom prst="roundRect">
            <a:avLst>
              <a:gd name="adj" fmla="val 1862"/>
            </a:avLst>
          </a:prstGeom>
          <a:solidFill>
            <a:srgbClr val="FFFFFF"/>
          </a:solidFill>
          <a:ln w="12700">
            <a:solidFill>
              <a:srgbClr val="C7D2E0"/>
            </a:solidFill>
            <a:prstDash val="solid"/>
          </a:ln>
          <a:effectLst/>
        </p:spPr>
        <p:txBody>
          <a:bodyPr/>
          <a:lstStyle/>
          <a:p>
            <a:endParaRPr lang="ja-JP" altLang="en-US">
              <a:latin typeface="BIZ UDゴシック" panose="020B0400000000000000" pitchFamily="49" charset="-128"/>
              <a:ea typeface="BIZ UDゴシック" panose="020B0400000000000000" pitchFamily="49" charset="-128"/>
            </a:endParaRPr>
          </a:p>
        </p:txBody>
      </p:sp>
      <p:sp>
        <p:nvSpPr>
          <p:cNvPr id="103" name="Shape 29">
            <a:extLst>
              <a:ext uri="{FF2B5EF4-FFF2-40B4-BE49-F238E27FC236}">
                <a16:creationId xmlns:a16="http://schemas.microsoft.com/office/drawing/2014/main" id="{AC111000-C016-FA91-EE58-289B93722955}"/>
              </a:ext>
            </a:extLst>
          </p:cNvPr>
          <p:cNvSpPr/>
          <p:nvPr/>
        </p:nvSpPr>
        <p:spPr>
          <a:xfrm>
            <a:off x="559954" y="1539891"/>
            <a:ext cx="1975104" cy="274320"/>
          </a:xfrm>
          <a:prstGeom prst="roundRect">
            <a:avLst>
              <a:gd name="adj" fmla="val 23333"/>
            </a:avLst>
          </a:prstGeom>
          <a:solidFill>
            <a:srgbClr val="0070A8"/>
          </a:solidFill>
          <a:ln w="12700">
            <a:solidFill>
              <a:srgbClr val="0070A8"/>
            </a:solidFill>
            <a:prstDash val="solid"/>
          </a:ln>
        </p:spPr>
        <p:txBody>
          <a:bodyPr/>
          <a:lstStyle/>
          <a:p>
            <a:endParaRPr lang="ja-JP" altLang="en-US" sz="1200">
              <a:latin typeface="BIZ UDゴシック" panose="020B0400000000000000" pitchFamily="49" charset="-128"/>
              <a:ea typeface="BIZ UDゴシック" panose="020B0400000000000000" pitchFamily="49" charset="-128"/>
            </a:endParaRPr>
          </a:p>
        </p:txBody>
      </p:sp>
      <p:sp>
        <p:nvSpPr>
          <p:cNvPr id="105" name="Text 30">
            <a:extLst>
              <a:ext uri="{FF2B5EF4-FFF2-40B4-BE49-F238E27FC236}">
                <a16:creationId xmlns:a16="http://schemas.microsoft.com/office/drawing/2014/main" id="{9CFC3758-B60F-B240-EBFB-C3709E582159}"/>
              </a:ext>
            </a:extLst>
          </p:cNvPr>
          <p:cNvSpPr/>
          <p:nvPr/>
        </p:nvSpPr>
        <p:spPr>
          <a:xfrm>
            <a:off x="573076" y="1539415"/>
            <a:ext cx="1975104" cy="274320"/>
          </a:xfrm>
          <a:prstGeom prst="rect">
            <a:avLst/>
          </a:prstGeom>
          <a:noFill/>
          <a:ln/>
        </p:spPr>
        <p:txBody>
          <a:bodyPr wrap="square" lIns="508" tIns="508" rIns="508" bIns="508" rtlCol="0" anchor="ctr">
            <a:normAutofit/>
          </a:bodyPr>
          <a:lstStyle/>
          <a:p>
            <a:pPr marL="0" indent="0" algn="ctr">
              <a:buNone/>
            </a:pPr>
            <a:r>
              <a:rPr lang="en-US" sz="1200" b="1" dirty="0" err="1">
                <a:solidFill>
                  <a:srgbClr val="FFFFFF"/>
                </a:solidFill>
                <a:latin typeface="BIZ UDゴシック" panose="020B0400000000000000" pitchFamily="49" charset="-128"/>
                <a:ea typeface="BIZ UDゴシック" panose="020B0400000000000000" pitchFamily="49" charset="-128"/>
                <a:cs typeface="Yu Gothic" pitchFamily="34" charset="-120"/>
              </a:rPr>
              <a:t>入力前に準備するもの</a:t>
            </a:r>
            <a:endParaRPr lang="en-US" sz="1200" dirty="0">
              <a:latin typeface="BIZ UDゴシック" panose="020B0400000000000000" pitchFamily="49" charset="-128"/>
              <a:ea typeface="BIZ UDゴシック" panose="020B0400000000000000" pitchFamily="49" charset="-128"/>
            </a:endParaRPr>
          </a:p>
        </p:txBody>
      </p:sp>
      <p:sp>
        <p:nvSpPr>
          <p:cNvPr id="107" name="Text 31">
            <a:extLst>
              <a:ext uri="{FF2B5EF4-FFF2-40B4-BE49-F238E27FC236}">
                <a16:creationId xmlns:a16="http://schemas.microsoft.com/office/drawing/2014/main" id="{5F3D3A88-CEC3-FCCA-8BA5-4A2CC6163363}"/>
              </a:ext>
            </a:extLst>
          </p:cNvPr>
          <p:cNvSpPr/>
          <p:nvPr/>
        </p:nvSpPr>
        <p:spPr>
          <a:xfrm>
            <a:off x="726864" y="1882703"/>
            <a:ext cx="3096427" cy="300802"/>
          </a:xfrm>
          <a:prstGeom prst="rect">
            <a:avLst/>
          </a:prstGeom>
          <a:noFill/>
          <a:ln/>
        </p:spPr>
        <p:txBody>
          <a:bodyPr wrap="square" lIns="508" tIns="508" rIns="508" bIns="508" rtlCol="0" anchor="ctr">
            <a:normAutofit/>
          </a:bodyPr>
          <a:lstStyle/>
          <a:p>
            <a:pPr marL="0" indent="0" algn="ctr">
              <a:buNone/>
            </a:pPr>
            <a:r>
              <a:rPr lang="en-US" sz="1200" b="1" dirty="0">
                <a:solidFill>
                  <a:srgbClr val="667085"/>
                </a:solidFill>
                <a:latin typeface="BIZ UDゴシック" panose="020B0400000000000000" pitchFamily="49" charset="-128"/>
                <a:ea typeface="BIZ UDゴシック" panose="020B0400000000000000" pitchFamily="49" charset="-128"/>
                <a:cs typeface="Yu Gothic" pitchFamily="34" charset="-120"/>
              </a:rPr>
              <a:t>事前登録を開始する前にご用意ください</a:t>
            </a:r>
            <a:endParaRPr lang="en-US" sz="1200" dirty="0">
              <a:latin typeface="BIZ UDゴシック" panose="020B0400000000000000" pitchFamily="49" charset="-128"/>
              <a:ea typeface="BIZ UDゴシック" panose="020B0400000000000000" pitchFamily="49" charset="-128"/>
            </a:endParaRPr>
          </a:p>
        </p:txBody>
      </p:sp>
      <p:grpSp>
        <p:nvGrpSpPr>
          <p:cNvPr id="144" name="グループ化 143">
            <a:extLst>
              <a:ext uri="{FF2B5EF4-FFF2-40B4-BE49-F238E27FC236}">
                <a16:creationId xmlns:a16="http://schemas.microsoft.com/office/drawing/2014/main" id="{EE82E604-80BF-FF27-809F-19F09A67F900}"/>
              </a:ext>
            </a:extLst>
          </p:cNvPr>
          <p:cNvGrpSpPr/>
          <p:nvPr/>
        </p:nvGrpSpPr>
        <p:grpSpPr>
          <a:xfrm>
            <a:off x="877567" y="2243664"/>
            <a:ext cx="246888" cy="246888"/>
            <a:chOff x="5440680" y="2286000"/>
            <a:chExt cx="246888" cy="246888"/>
          </a:xfrm>
        </p:grpSpPr>
        <p:sp>
          <p:nvSpPr>
            <p:cNvPr id="109" name="Shape 32">
              <a:extLst>
                <a:ext uri="{FF2B5EF4-FFF2-40B4-BE49-F238E27FC236}">
                  <a16:creationId xmlns:a16="http://schemas.microsoft.com/office/drawing/2014/main" id="{1538B668-DC3F-105B-D34D-F1DEFBCAB926}"/>
                </a:ext>
              </a:extLst>
            </p:cNvPr>
            <p:cNvSpPr/>
            <p:nvPr/>
          </p:nvSpPr>
          <p:spPr>
            <a:xfrm>
              <a:off x="5440680" y="2286000"/>
              <a:ext cx="246888" cy="246888"/>
            </a:xfrm>
            <a:prstGeom prst="ellipse">
              <a:avLst/>
            </a:prstGeom>
            <a:solidFill>
              <a:srgbClr val="168447"/>
            </a:solidFill>
            <a:ln w="12700">
              <a:solidFill>
                <a:srgbClr val="168447"/>
              </a:solidFill>
              <a:prstDash val="solid"/>
            </a:ln>
          </p:spPr>
          <p:txBody>
            <a:bodyPr/>
            <a:lstStyle/>
            <a:p>
              <a:endParaRPr lang="ja-JP" altLang="en-US" sz="2000">
                <a:latin typeface="BIZ UDゴシック" panose="020B0400000000000000" pitchFamily="49" charset="-128"/>
                <a:ea typeface="BIZ UDゴシック" panose="020B0400000000000000" pitchFamily="49" charset="-128"/>
              </a:endParaRPr>
            </a:p>
          </p:txBody>
        </p:sp>
        <p:sp>
          <p:nvSpPr>
            <p:cNvPr id="111" name="Text 33">
              <a:extLst>
                <a:ext uri="{FF2B5EF4-FFF2-40B4-BE49-F238E27FC236}">
                  <a16:creationId xmlns:a16="http://schemas.microsoft.com/office/drawing/2014/main" id="{B854DDCC-6700-5004-5649-9E06CFC8A36E}"/>
                </a:ext>
              </a:extLst>
            </p:cNvPr>
            <p:cNvSpPr/>
            <p:nvPr/>
          </p:nvSpPr>
          <p:spPr>
            <a:xfrm>
              <a:off x="5440680" y="2286000"/>
              <a:ext cx="246888" cy="246888"/>
            </a:xfrm>
            <a:prstGeom prst="rect">
              <a:avLst/>
            </a:prstGeom>
            <a:noFill/>
            <a:ln/>
          </p:spPr>
          <p:txBody>
            <a:bodyPr wrap="square" lIns="0" tIns="0" rIns="0" bIns="0" rtlCol="0" anchor="ctr">
              <a:noAutofit/>
            </a:bodyPr>
            <a:lstStyle/>
            <a:p>
              <a:pPr marL="0" indent="0" algn="ctr">
                <a:buNone/>
              </a:pPr>
              <a:r>
                <a:rPr lang="en-US" sz="2000" b="1" dirty="0">
                  <a:solidFill>
                    <a:srgbClr val="FFFFFF"/>
                  </a:solidFill>
                  <a:latin typeface="BIZ UDゴシック" panose="020B0400000000000000" pitchFamily="49" charset="-128"/>
                  <a:ea typeface="BIZ UDゴシック" panose="020B0400000000000000" pitchFamily="49" charset="-128"/>
                  <a:cs typeface="Yu Gothic" pitchFamily="34" charset="-120"/>
                </a:rPr>
                <a:t>✓</a:t>
              </a:r>
              <a:endParaRPr lang="en-US" sz="2000" dirty="0">
                <a:latin typeface="BIZ UDゴシック" panose="020B0400000000000000" pitchFamily="49" charset="-128"/>
                <a:ea typeface="BIZ UDゴシック" panose="020B0400000000000000" pitchFamily="49" charset="-128"/>
              </a:endParaRPr>
            </a:p>
          </p:txBody>
        </p:sp>
      </p:grpSp>
      <p:sp>
        <p:nvSpPr>
          <p:cNvPr id="113" name="Text 34">
            <a:extLst>
              <a:ext uri="{FF2B5EF4-FFF2-40B4-BE49-F238E27FC236}">
                <a16:creationId xmlns:a16="http://schemas.microsoft.com/office/drawing/2014/main" id="{C74F850E-9601-D6DB-90FF-FB91267227E7}"/>
              </a:ext>
            </a:extLst>
          </p:cNvPr>
          <p:cNvSpPr/>
          <p:nvPr/>
        </p:nvSpPr>
        <p:spPr>
          <a:xfrm>
            <a:off x="1276598" y="2254718"/>
            <a:ext cx="8388048" cy="703847"/>
          </a:xfrm>
          <a:prstGeom prst="rect">
            <a:avLst/>
          </a:prstGeom>
          <a:noFill/>
          <a:ln/>
        </p:spPr>
        <p:txBody>
          <a:bodyPr wrap="square" lIns="508" tIns="508" rIns="508" bIns="508" rtlCol="0" anchor="t" anchorCtr="0">
            <a:noAutofit/>
          </a:bodyPr>
          <a:lstStyle/>
          <a:p>
            <a:pPr marL="0" indent="0" algn="l">
              <a:buNone/>
            </a:pPr>
            <a:r>
              <a:rPr lang="en-US" sz="1400" b="1" dirty="0" err="1">
                <a:solidFill>
                  <a:srgbClr val="172033"/>
                </a:solidFill>
                <a:latin typeface="BIZ UDゴシック" panose="020B0400000000000000" pitchFamily="49" charset="-128"/>
                <a:ea typeface="BIZ UDゴシック" panose="020B0400000000000000" pitchFamily="49" charset="-128"/>
                <a:cs typeface="Yu Gothic" pitchFamily="34" charset="-120"/>
              </a:rPr>
              <a:t>国の</a:t>
            </a:r>
            <a:r>
              <a:rPr lang="ja-JP" altLang="en-US" sz="1400" b="1" dirty="0">
                <a:solidFill>
                  <a:srgbClr val="172033"/>
                </a:solidFill>
                <a:latin typeface="BIZ UDゴシック" panose="020B0400000000000000" pitchFamily="49" charset="-128"/>
                <a:ea typeface="BIZ UDゴシック" panose="020B0400000000000000" pitchFamily="49" charset="-128"/>
                <a:cs typeface="Yu Gothic" pitchFamily="34" charset="-120"/>
              </a:rPr>
              <a:t>「</a:t>
            </a:r>
            <a:r>
              <a:rPr lang="en-US" sz="1400" b="1" dirty="0" err="1">
                <a:solidFill>
                  <a:srgbClr val="172033"/>
                </a:solidFill>
                <a:latin typeface="BIZ UDゴシック" panose="020B0400000000000000" pitchFamily="49" charset="-128"/>
                <a:ea typeface="BIZ UDゴシック" panose="020B0400000000000000" pitchFamily="49" charset="-128"/>
                <a:cs typeface="Yu Gothic" pitchFamily="34" charset="-120"/>
              </a:rPr>
              <a:t>業務改善助成金</a:t>
            </a:r>
            <a:r>
              <a:rPr lang="ja-JP" altLang="en-US" sz="1400" b="1" dirty="0">
                <a:solidFill>
                  <a:srgbClr val="172033"/>
                </a:solidFill>
                <a:latin typeface="BIZ UDゴシック" panose="020B0400000000000000" pitchFamily="49" charset="-128"/>
                <a:ea typeface="BIZ UDゴシック" panose="020B0400000000000000" pitchFamily="49" charset="-128"/>
                <a:cs typeface="Yu Gothic" pitchFamily="34" charset="-120"/>
              </a:rPr>
              <a:t>」</a:t>
            </a:r>
            <a:r>
              <a:rPr lang="en-US" sz="1400" b="1" dirty="0" err="1">
                <a:solidFill>
                  <a:srgbClr val="172033"/>
                </a:solidFill>
                <a:latin typeface="BIZ UDゴシック" panose="020B0400000000000000" pitchFamily="49" charset="-128"/>
                <a:ea typeface="BIZ UDゴシック" panose="020B0400000000000000" pitchFamily="49" charset="-128"/>
                <a:cs typeface="Yu Gothic" pitchFamily="34" charset="-120"/>
              </a:rPr>
              <a:t>の事業実施計画書</a:t>
            </a:r>
            <a:r>
              <a:rPr lang="ja-JP" altLang="en-US" sz="1400" b="1" dirty="0">
                <a:solidFill>
                  <a:srgbClr val="172033"/>
                </a:solidFill>
                <a:latin typeface="BIZ UDゴシック" panose="020B0400000000000000" pitchFamily="49" charset="-128"/>
                <a:ea typeface="BIZ UDゴシック" panose="020B0400000000000000" pitchFamily="49" charset="-128"/>
                <a:cs typeface="Yu Gothic" pitchFamily="34" charset="-120"/>
              </a:rPr>
              <a:t>（国の交付要綱様式第１号別紙２）</a:t>
            </a:r>
            <a:r>
              <a:rPr lang="en-US" sz="1400" b="1" dirty="0" err="1">
                <a:solidFill>
                  <a:srgbClr val="172033"/>
                </a:solidFill>
                <a:latin typeface="BIZ UDゴシック" panose="020B0400000000000000" pitchFamily="49" charset="-128"/>
                <a:ea typeface="BIZ UDゴシック" panose="020B0400000000000000" pitchFamily="49" charset="-128"/>
                <a:cs typeface="Yu Gothic" pitchFamily="34" charset="-120"/>
              </a:rPr>
              <a:t>の控え</a:t>
            </a:r>
            <a:endParaRPr lang="en-US" sz="1400" b="1" dirty="0">
              <a:solidFill>
                <a:srgbClr val="172033"/>
              </a:solidFill>
              <a:latin typeface="BIZ UDゴシック" panose="020B0400000000000000" pitchFamily="49" charset="-128"/>
              <a:ea typeface="BIZ UDゴシック" panose="020B0400000000000000" pitchFamily="49" charset="-128"/>
              <a:cs typeface="Yu Gothic" pitchFamily="34" charset="-120"/>
            </a:endParaRPr>
          </a:p>
          <a:p>
            <a:pPr marL="0" indent="0" algn="l">
              <a:buNone/>
            </a:pPr>
            <a:endParaRPr lang="en-US" sz="400" b="1" dirty="0">
              <a:solidFill>
                <a:srgbClr val="172033"/>
              </a:solidFill>
              <a:latin typeface="BIZ UDゴシック" panose="020B0400000000000000" pitchFamily="49" charset="-128"/>
              <a:ea typeface="BIZ UDゴシック" panose="020B0400000000000000" pitchFamily="49" charset="-128"/>
              <a:cs typeface="Yu Gothic" pitchFamily="34" charset="-120"/>
            </a:endParaRPr>
          </a:p>
          <a:p>
            <a:pPr marL="0" indent="0" algn="l">
              <a:buNone/>
            </a:pPr>
            <a:r>
              <a:rPr lang="en-US" altLang="ja-JP" sz="1200" dirty="0">
                <a:solidFill>
                  <a:srgbClr val="172033"/>
                </a:solidFill>
                <a:latin typeface="BIZ UDゴシック" panose="020B0400000000000000" pitchFamily="49" charset="-128"/>
                <a:ea typeface="BIZ UDゴシック" panose="020B0400000000000000" pitchFamily="49" charset="-128"/>
              </a:rPr>
              <a:t>※</a:t>
            </a:r>
            <a:r>
              <a:rPr lang="ja-JP" altLang="en-US" sz="1200" dirty="0">
                <a:solidFill>
                  <a:srgbClr val="172033"/>
                </a:solidFill>
                <a:latin typeface="BIZ UDゴシック" panose="020B0400000000000000" pitchFamily="49" charset="-128"/>
                <a:ea typeface="BIZ UDゴシック" panose="020B0400000000000000" pitchFamily="49" charset="-128"/>
              </a:rPr>
              <a:t>　国の「業務改善助成金」の実施計画書は、大阪府に交付申請を行う際に提出が必要となります。</a:t>
            </a:r>
            <a:endParaRPr lang="en-US" altLang="ja-JP" sz="1200" dirty="0">
              <a:solidFill>
                <a:srgbClr val="172033"/>
              </a:solidFill>
              <a:latin typeface="BIZ UDゴシック" panose="020B0400000000000000" pitchFamily="49" charset="-128"/>
              <a:ea typeface="BIZ UDゴシック" panose="020B0400000000000000" pitchFamily="49" charset="-128"/>
            </a:endParaRPr>
          </a:p>
          <a:p>
            <a:pPr marL="0" indent="0" algn="l">
              <a:buNone/>
            </a:pPr>
            <a:r>
              <a:rPr lang="ja-JP" altLang="en-US" sz="1200" dirty="0">
                <a:solidFill>
                  <a:srgbClr val="172033"/>
                </a:solidFill>
                <a:latin typeface="BIZ UDゴシック" panose="020B0400000000000000" pitchFamily="49" charset="-128"/>
                <a:ea typeface="BIZ UDゴシック" panose="020B0400000000000000" pitchFamily="49" charset="-128"/>
              </a:rPr>
              <a:t>　　必ずコピーを保管してください。</a:t>
            </a:r>
            <a:endParaRPr lang="en-US" sz="1400" dirty="0">
              <a:latin typeface="BIZ UDゴシック" panose="020B0400000000000000" pitchFamily="49" charset="-128"/>
              <a:ea typeface="BIZ UDゴシック" panose="020B0400000000000000" pitchFamily="49" charset="-128"/>
            </a:endParaRPr>
          </a:p>
        </p:txBody>
      </p:sp>
      <p:sp>
        <p:nvSpPr>
          <p:cNvPr id="135" name="Text 45">
            <a:extLst>
              <a:ext uri="{FF2B5EF4-FFF2-40B4-BE49-F238E27FC236}">
                <a16:creationId xmlns:a16="http://schemas.microsoft.com/office/drawing/2014/main" id="{6C25F96D-ED5B-AC45-2702-67A4EBA85E38}"/>
              </a:ext>
            </a:extLst>
          </p:cNvPr>
          <p:cNvSpPr/>
          <p:nvPr/>
        </p:nvSpPr>
        <p:spPr>
          <a:xfrm>
            <a:off x="906419" y="4228318"/>
            <a:ext cx="246888" cy="246888"/>
          </a:xfrm>
          <a:prstGeom prst="rect">
            <a:avLst/>
          </a:prstGeom>
          <a:noFill/>
          <a:ln/>
        </p:spPr>
        <p:txBody>
          <a:bodyPr wrap="square" lIns="0" tIns="0" rIns="0" bIns="0" rtlCol="0" anchor="ctr">
            <a:normAutofit/>
          </a:bodyPr>
          <a:lstStyle/>
          <a:p>
            <a:pPr marL="0" indent="0" algn="ctr">
              <a:buNone/>
            </a:pPr>
            <a:r>
              <a:rPr lang="en-US" sz="1100" b="1" dirty="0">
                <a:solidFill>
                  <a:srgbClr val="FFFFFF"/>
                </a:solidFill>
                <a:latin typeface="BIZ UDゴシック" panose="020B0400000000000000" pitchFamily="49" charset="-128"/>
                <a:ea typeface="BIZ UDゴシック" panose="020B0400000000000000" pitchFamily="49" charset="-128"/>
                <a:cs typeface="Yu Gothic" pitchFamily="34" charset="-120"/>
              </a:rPr>
              <a:t>✓</a:t>
            </a:r>
            <a:endParaRPr lang="en-US" sz="1100" dirty="0">
              <a:latin typeface="BIZ UDゴシック" panose="020B0400000000000000" pitchFamily="49" charset="-128"/>
              <a:ea typeface="BIZ UDゴシック" panose="020B0400000000000000" pitchFamily="49" charset="-128"/>
            </a:endParaRPr>
          </a:p>
        </p:txBody>
      </p:sp>
      <p:sp>
        <p:nvSpPr>
          <p:cNvPr id="137" name="Text 46">
            <a:extLst>
              <a:ext uri="{FF2B5EF4-FFF2-40B4-BE49-F238E27FC236}">
                <a16:creationId xmlns:a16="http://schemas.microsoft.com/office/drawing/2014/main" id="{FF9EB92A-0C8F-0634-C9A7-469EF3018201}"/>
              </a:ext>
            </a:extLst>
          </p:cNvPr>
          <p:cNvSpPr/>
          <p:nvPr/>
        </p:nvSpPr>
        <p:spPr>
          <a:xfrm>
            <a:off x="1250081" y="4049909"/>
            <a:ext cx="3557016" cy="292608"/>
          </a:xfrm>
          <a:prstGeom prst="rect">
            <a:avLst/>
          </a:prstGeom>
          <a:noFill/>
          <a:ln/>
        </p:spPr>
        <p:txBody>
          <a:bodyPr wrap="square" lIns="508" tIns="508" rIns="508" bIns="508" rtlCol="0" anchor="ctr">
            <a:normAutofit/>
          </a:bodyPr>
          <a:lstStyle/>
          <a:p>
            <a:pPr marL="0" indent="0" algn="l">
              <a:buNone/>
            </a:pPr>
            <a:r>
              <a:rPr lang="ja-JP" altLang="en-US" sz="1400" b="1" dirty="0">
                <a:solidFill>
                  <a:srgbClr val="172033"/>
                </a:solidFill>
                <a:latin typeface="BIZ UDゴシック" panose="020B0400000000000000" pitchFamily="49" charset="-128"/>
                <a:ea typeface="BIZ UDゴシック" panose="020B0400000000000000" pitchFamily="49" charset="-128"/>
                <a:cs typeface="Yu Gothic" pitchFamily="34" charset="-120"/>
              </a:rPr>
              <a:t>委任状</a:t>
            </a:r>
            <a:r>
              <a:rPr lang="en-US" sz="1400" b="1" dirty="0">
                <a:solidFill>
                  <a:srgbClr val="172033"/>
                </a:solidFill>
                <a:latin typeface="BIZ UDゴシック" panose="020B0400000000000000" pitchFamily="49" charset="-128"/>
                <a:ea typeface="BIZ UDゴシック" panose="020B0400000000000000" pitchFamily="49" charset="-128"/>
                <a:cs typeface="Yu Gothic" pitchFamily="34" charset="-120"/>
              </a:rPr>
              <a:t>（</a:t>
            </a:r>
            <a:r>
              <a:rPr lang="ja-JP" altLang="en-US" sz="1400" b="1" dirty="0">
                <a:solidFill>
                  <a:srgbClr val="172033"/>
                </a:solidFill>
                <a:latin typeface="BIZ UDゴシック" panose="020B0400000000000000" pitchFamily="49" charset="-128"/>
                <a:ea typeface="BIZ UDゴシック" panose="020B0400000000000000" pitchFamily="49" charset="-128"/>
                <a:cs typeface="Yu Gothic" pitchFamily="34" charset="-120"/>
              </a:rPr>
              <a:t>代理申請の場合</a:t>
            </a:r>
            <a:r>
              <a:rPr lang="en-US" sz="1400" b="1" dirty="0">
                <a:solidFill>
                  <a:srgbClr val="172033"/>
                </a:solidFill>
                <a:latin typeface="BIZ UDゴシック" panose="020B0400000000000000" pitchFamily="49" charset="-128"/>
                <a:ea typeface="BIZ UDゴシック" panose="020B0400000000000000" pitchFamily="49" charset="-128"/>
                <a:cs typeface="Yu Gothic" pitchFamily="34" charset="-120"/>
              </a:rPr>
              <a:t>）</a:t>
            </a:r>
            <a:endParaRPr lang="en-US" sz="1400" dirty="0">
              <a:latin typeface="BIZ UDゴシック" panose="020B0400000000000000" pitchFamily="49" charset="-128"/>
              <a:ea typeface="BIZ UDゴシック" panose="020B0400000000000000" pitchFamily="49" charset="-128"/>
            </a:endParaRPr>
          </a:p>
        </p:txBody>
      </p:sp>
      <p:sp>
        <p:nvSpPr>
          <p:cNvPr id="141" name="Text 48">
            <a:extLst>
              <a:ext uri="{FF2B5EF4-FFF2-40B4-BE49-F238E27FC236}">
                <a16:creationId xmlns:a16="http://schemas.microsoft.com/office/drawing/2014/main" id="{05EE06A2-7C94-CCD1-F10D-B63535348E11}"/>
              </a:ext>
            </a:extLst>
          </p:cNvPr>
          <p:cNvSpPr/>
          <p:nvPr/>
        </p:nvSpPr>
        <p:spPr>
          <a:xfrm>
            <a:off x="5440680" y="4572000"/>
            <a:ext cx="246888" cy="246888"/>
          </a:xfrm>
          <a:prstGeom prst="rect">
            <a:avLst/>
          </a:prstGeom>
          <a:noFill/>
          <a:ln/>
        </p:spPr>
        <p:txBody>
          <a:bodyPr wrap="square" lIns="0" tIns="0" rIns="0" bIns="0" rtlCol="0" anchor="ctr">
            <a:normAutofit/>
          </a:bodyPr>
          <a:lstStyle/>
          <a:p>
            <a:pPr marL="0" indent="0" algn="ctr">
              <a:buNone/>
            </a:pPr>
            <a:r>
              <a:rPr lang="en-US" sz="1100" b="1" dirty="0">
                <a:solidFill>
                  <a:srgbClr val="FFFFFF"/>
                </a:solidFill>
                <a:latin typeface="BIZ UDゴシック" panose="020B0400000000000000" pitchFamily="49" charset="-128"/>
                <a:ea typeface="BIZ UDゴシック" panose="020B0400000000000000" pitchFamily="49" charset="-128"/>
                <a:cs typeface="Yu Gothic" pitchFamily="34" charset="-120"/>
              </a:rPr>
              <a:t>✓</a:t>
            </a:r>
            <a:endParaRPr lang="en-US" sz="1100" dirty="0">
              <a:latin typeface="BIZ UDゴシック" panose="020B0400000000000000" pitchFamily="49" charset="-128"/>
              <a:ea typeface="BIZ UDゴシック" panose="020B0400000000000000" pitchFamily="49" charset="-128"/>
            </a:endParaRPr>
          </a:p>
        </p:txBody>
      </p:sp>
      <p:sp>
        <p:nvSpPr>
          <p:cNvPr id="143" name="Text 49">
            <a:extLst>
              <a:ext uri="{FF2B5EF4-FFF2-40B4-BE49-F238E27FC236}">
                <a16:creationId xmlns:a16="http://schemas.microsoft.com/office/drawing/2014/main" id="{763DED22-A54E-CA56-3AE0-2EC955404064}"/>
              </a:ext>
            </a:extLst>
          </p:cNvPr>
          <p:cNvSpPr/>
          <p:nvPr/>
        </p:nvSpPr>
        <p:spPr>
          <a:xfrm>
            <a:off x="1276598" y="2927403"/>
            <a:ext cx="3557016" cy="292608"/>
          </a:xfrm>
          <a:prstGeom prst="rect">
            <a:avLst/>
          </a:prstGeom>
          <a:noFill/>
          <a:ln/>
        </p:spPr>
        <p:txBody>
          <a:bodyPr wrap="square" lIns="508" tIns="508" rIns="508" bIns="508" rtlCol="0" anchor="ctr">
            <a:normAutofit/>
          </a:bodyPr>
          <a:lstStyle/>
          <a:p>
            <a:pPr marL="0" indent="0" algn="l">
              <a:buNone/>
            </a:pPr>
            <a:r>
              <a:rPr lang="en-US" sz="1400" b="1" dirty="0">
                <a:solidFill>
                  <a:srgbClr val="172033"/>
                </a:solidFill>
                <a:latin typeface="BIZ UDゴシック" panose="020B0400000000000000" pitchFamily="49" charset="-128"/>
                <a:ea typeface="BIZ UDゴシック" panose="020B0400000000000000" pitchFamily="49" charset="-128"/>
                <a:cs typeface="Yu Gothic" pitchFamily="34" charset="-120"/>
              </a:rPr>
              <a:t>大阪府が指定する添付書類</a:t>
            </a:r>
            <a:endParaRPr lang="en-US" sz="1400" dirty="0">
              <a:latin typeface="BIZ UDゴシック" panose="020B0400000000000000" pitchFamily="49" charset="-128"/>
              <a:ea typeface="BIZ UDゴシック" panose="020B0400000000000000" pitchFamily="49" charset="-128"/>
            </a:endParaRPr>
          </a:p>
        </p:txBody>
      </p:sp>
      <p:grpSp>
        <p:nvGrpSpPr>
          <p:cNvPr id="192" name="グループ化 191">
            <a:extLst>
              <a:ext uri="{FF2B5EF4-FFF2-40B4-BE49-F238E27FC236}">
                <a16:creationId xmlns:a16="http://schemas.microsoft.com/office/drawing/2014/main" id="{F274694A-1FF8-A315-6CD6-064B71AC5B06}"/>
              </a:ext>
            </a:extLst>
          </p:cNvPr>
          <p:cNvGrpSpPr/>
          <p:nvPr/>
        </p:nvGrpSpPr>
        <p:grpSpPr>
          <a:xfrm>
            <a:off x="877567" y="4086928"/>
            <a:ext cx="246888" cy="246888"/>
            <a:chOff x="5440680" y="2286000"/>
            <a:chExt cx="246888" cy="246888"/>
          </a:xfrm>
        </p:grpSpPr>
        <p:sp>
          <p:nvSpPr>
            <p:cNvPr id="193" name="Shape 32">
              <a:extLst>
                <a:ext uri="{FF2B5EF4-FFF2-40B4-BE49-F238E27FC236}">
                  <a16:creationId xmlns:a16="http://schemas.microsoft.com/office/drawing/2014/main" id="{9D7625DF-C9D8-EE2F-4057-C05E8BD5BC97}"/>
                </a:ext>
              </a:extLst>
            </p:cNvPr>
            <p:cNvSpPr/>
            <p:nvPr/>
          </p:nvSpPr>
          <p:spPr>
            <a:xfrm>
              <a:off x="5440680" y="2286000"/>
              <a:ext cx="246888" cy="246888"/>
            </a:xfrm>
            <a:prstGeom prst="ellipse">
              <a:avLst/>
            </a:prstGeom>
            <a:solidFill>
              <a:srgbClr val="168447"/>
            </a:solidFill>
            <a:ln w="12700">
              <a:solidFill>
                <a:srgbClr val="168447"/>
              </a:solidFill>
              <a:prstDash val="solid"/>
            </a:ln>
          </p:spPr>
          <p:txBody>
            <a:bodyPr/>
            <a:lstStyle/>
            <a:p>
              <a:endParaRPr lang="ja-JP" altLang="en-US" sz="2000">
                <a:latin typeface="BIZ UDゴシック" panose="020B0400000000000000" pitchFamily="49" charset="-128"/>
                <a:ea typeface="BIZ UDゴシック" panose="020B0400000000000000" pitchFamily="49" charset="-128"/>
              </a:endParaRPr>
            </a:p>
          </p:txBody>
        </p:sp>
        <p:sp>
          <p:nvSpPr>
            <p:cNvPr id="194" name="Text 33">
              <a:extLst>
                <a:ext uri="{FF2B5EF4-FFF2-40B4-BE49-F238E27FC236}">
                  <a16:creationId xmlns:a16="http://schemas.microsoft.com/office/drawing/2014/main" id="{69700CC9-6850-1B90-0B9B-150AE4D7A3F8}"/>
                </a:ext>
              </a:extLst>
            </p:cNvPr>
            <p:cNvSpPr/>
            <p:nvPr/>
          </p:nvSpPr>
          <p:spPr>
            <a:xfrm>
              <a:off x="5440680" y="2286000"/>
              <a:ext cx="246888" cy="246888"/>
            </a:xfrm>
            <a:prstGeom prst="rect">
              <a:avLst/>
            </a:prstGeom>
            <a:noFill/>
            <a:ln/>
          </p:spPr>
          <p:txBody>
            <a:bodyPr wrap="square" lIns="0" tIns="0" rIns="0" bIns="0" rtlCol="0" anchor="ctr">
              <a:noAutofit/>
            </a:bodyPr>
            <a:lstStyle/>
            <a:p>
              <a:pPr marL="0" indent="0" algn="ctr">
                <a:buNone/>
              </a:pPr>
              <a:r>
                <a:rPr lang="en-US" sz="2000" b="1" dirty="0">
                  <a:solidFill>
                    <a:srgbClr val="FFFFFF"/>
                  </a:solidFill>
                  <a:latin typeface="BIZ UDゴシック" panose="020B0400000000000000" pitchFamily="49" charset="-128"/>
                  <a:ea typeface="BIZ UDゴシック" panose="020B0400000000000000" pitchFamily="49" charset="-128"/>
                  <a:cs typeface="Yu Gothic" pitchFamily="34" charset="-120"/>
                </a:rPr>
                <a:t>✓</a:t>
              </a:r>
              <a:endParaRPr lang="en-US" sz="2000" dirty="0">
                <a:latin typeface="BIZ UDゴシック" panose="020B0400000000000000" pitchFamily="49" charset="-128"/>
                <a:ea typeface="BIZ UDゴシック" panose="020B0400000000000000" pitchFamily="49" charset="-128"/>
              </a:endParaRPr>
            </a:p>
          </p:txBody>
        </p:sp>
      </p:grpSp>
      <p:grpSp>
        <p:nvGrpSpPr>
          <p:cNvPr id="195" name="グループ化 194">
            <a:extLst>
              <a:ext uri="{FF2B5EF4-FFF2-40B4-BE49-F238E27FC236}">
                <a16:creationId xmlns:a16="http://schemas.microsoft.com/office/drawing/2014/main" id="{4C30BD41-62E8-44E5-A452-E4ED985030C1}"/>
              </a:ext>
            </a:extLst>
          </p:cNvPr>
          <p:cNvGrpSpPr/>
          <p:nvPr/>
        </p:nvGrpSpPr>
        <p:grpSpPr>
          <a:xfrm>
            <a:off x="882659" y="2916034"/>
            <a:ext cx="246888" cy="246888"/>
            <a:chOff x="5440680" y="2286000"/>
            <a:chExt cx="246888" cy="246888"/>
          </a:xfrm>
        </p:grpSpPr>
        <p:sp>
          <p:nvSpPr>
            <p:cNvPr id="196" name="Shape 32">
              <a:extLst>
                <a:ext uri="{FF2B5EF4-FFF2-40B4-BE49-F238E27FC236}">
                  <a16:creationId xmlns:a16="http://schemas.microsoft.com/office/drawing/2014/main" id="{9F395A70-DCD0-3626-BF75-4889198DA9F3}"/>
                </a:ext>
              </a:extLst>
            </p:cNvPr>
            <p:cNvSpPr/>
            <p:nvPr/>
          </p:nvSpPr>
          <p:spPr>
            <a:xfrm>
              <a:off x="5440680" y="2286000"/>
              <a:ext cx="246888" cy="246888"/>
            </a:xfrm>
            <a:prstGeom prst="ellipse">
              <a:avLst/>
            </a:prstGeom>
            <a:solidFill>
              <a:srgbClr val="168447"/>
            </a:solidFill>
            <a:ln w="12700">
              <a:solidFill>
                <a:srgbClr val="168447"/>
              </a:solidFill>
              <a:prstDash val="solid"/>
            </a:ln>
          </p:spPr>
          <p:txBody>
            <a:bodyPr/>
            <a:lstStyle/>
            <a:p>
              <a:endParaRPr lang="ja-JP" altLang="en-US" sz="2000">
                <a:latin typeface="BIZ UDゴシック" panose="020B0400000000000000" pitchFamily="49" charset="-128"/>
                <a:ea typeface="BIZ UDゴシック" panose="020B0400000000000000" pitchFamily="49" charset="-128"/>
              </a:endParaRPr>
            </a:p>
          </p:txBody>
        </p:sp>
        <p:sp>
          <p:nvSpPr>
            <p:cNvPr id="197" name="Text 33">
              <a:extLst>
                <a:ext uri="{FF2B5EF4-FFF2-40B4-BE49-F238E27FC236}">
                  <a16:creationId xmlns:a16="http://schemas.microsoft.com/office/drawing/2014/main" id="{33C726D2-BDD6-3E6B-C8D1-667CD42C5235}"/>
                </a:ext>
              </a:extLst>
            </p:cNvPr>
            <p:cNvSpPr/>
            <p:nvPr/>
          </p:nvSpPr>
          <p:spPr>
            <a:xfrm>
              <a:off x="5440680" y="2286000"/>
              <a:ext cx="246888" cy="246888"/>
            </a:xfrm>
            <a:prstGeom prst="rect">
              <a:avLst/>
            </a:prstGeom>
            <a:noFill/>
            <a:ln/>
          </p:spPr>
          <p:txBody>
            <a:bodyPr wrap="square" lIns="0" tIns="0" rIns="0" bIns="0" rtlCol="0" anchor="ctr">
              <a:noAutofit/>
            </a:bodyPr>
            <a:lstStyle/>
            <a:p>
              <a:pPr marL="0" indent="0" algn="ctr">
                <a:buNone/>
              </a:pPr>
              <a:r>
                <a:rPr lang="en-US" sz="2000" b="1" dirty="0">
                  <a:solidFill>
                    <a:srgbClr val="FFFFFF"/>
                  </a:solidFill>
                  <a:latin typeface="BIZ UDゴシック" panose="020B0400000000000000" pitchFamily="49" charset="-128"/>
                  <a:ea typeface="BIZ UDゴシック" panose="020B0400000000000000" pitchFamily="49" charset="-128"/>
                  <a:cs typeface="Yu Gothic" pitchFamily="34" charset="-120"/>
                </a:rPr>
                <a:t>✓</a:t>
              </a:r>
              <a:endParaRPr lang="en-US" sz="2000" dirty="0">
                <a:latin typeface="BIZ UDゴシック" panose="020B0400000000000000" pitchFamily="49" charset="-128"/>
                <a:ea typeface="BIZ UDゴシック" panose="020B0400000000000000" pitchFamily="49" charset="-128"/>
              </a:endParaRPr>
            </a:p>
          </p:txBody>
        </p:sp>
      </p:grpSp>
      <p:sp>
        <p:nvSpPr>
          <p:cNvPr id="199" name="Shape 50">
            <a:extLst>
              <a:ext uri="{FF2B5EF4-FFF2-40B4-BE49-F238E27FC236}">
                <a16:creationId xmlns:a16="http://schemas.microsoft.com/office/drawing/2014/main" id="{1873B969-BC22-120E-301C-9BFB07912841}"/>
              </a:ext>
            </a:extLst>
          </p:cNvPr>
          <p:cNvSpPr/>
          <p:nvPr/>
        </p:nvSpPr>
        <p:spPr>
          <a:xfrm>
            <a:off x="366904" y="4777334"/>
            <a:ext cx="9323853" cy="978408"/>
          </a:xfrm>
          <a:prstGeom prst="roundRect">
            <a:avLst>
              <a:gd name="adj" fmla="val 6542"/>
            </a:avLst>
          </a:prstGeom>
          <a:solidFill>
            <a:srgbClr val="EEF1F5"/>
          </a:solidFill>
          <a:ln w="12700">
            <a:solidFill>
              <a:srgbClr val="C7D2E0"/>
            </a:solidFill>
            <a:prstDash val="solid"/>
          </a:ln>
        </p:spPr>
        <p:txBody>
          <a:bodyPr/>
          <a:lstStyle/>
          <a:p>
            <a:endParaRPr lang="ja-JP" altLang="en-US" sz="3200">
              <a:latin typeface="BIZ UDゴシック" panose="020B0400000000000000" pitchFamily="49" charset="-128"/>
              <a:ea typeface="BIZ UDゴシック" panose="020B0400000000000000" pitchFamily="49" charset="-128"/>
            </a:endParaRPr>
          </a:p>
        </p:txBody>
      </p:sp>
      <p:sp>
        <p:nvSpPr>
          <p:cNvPr id="201" name="Shape 51">
            <a:extLst>
              <a:ext uri="{FF2B5EF4-FFF2-40B4-BE49-F238E27FC236}">
                <a16:creationId xmlns:a16="http://schemas.microsoft.com/office/drawing/2014/main" id="{9F5C0B3E-7DA4-930E-BF61-16769514B006}"/>
              </a:ext>
            </a:extLst>
          </p:cNvPr>
          <p:cNvSpPr/>
          <p:nvPr/>
        </p:nvSpPr>
        <p:spPr>
          <a:xfrm>
            <a:off x="465416" y="4845884"/>
            <a:ext cx="4287974" cy="837879"/>
          </a:xfrm>
          <a:prstGeom prst="roundRect">
            <a:avLst>
              <a:gd name="adj" fmla="val 10606"/>
            </a:avLst>
          </a:prstGeom>
          <a:solidFill>
            <a:srgbClr val="EAF6ED"/>
          </a:solidFill>
          <a:ln w="12700">
            <a:solidFill>
              <a:srgbClr val="168447"/>
            </a:solidFill>
            <a:prstDash val="solid"/>
          </a:ln>
        </p:spPr>
        <p:txBody>
          <a:bodyPr/>
          <a:lstStyle/>
          <a:p>
            <a:endParaRPr lang="ja-JP" altLang="en-US" sz="3200">
              <a:latin typeface="BIZ UDゴシック" panose="020B0400000000000000" pitchFamily="49" charset="-128"/>
              <a:ea typeface="BIZ UDゴシック" panose="020B0400000000000000" pitchFamily="49" charset="-128"/>
            </a:endParaRPr>
          </a:p>
        </p:txBody>
      </p:sp>
      <p:sp>
        <p:nvSpPr>
          <p:cNvPr id="203" name="Shape 52">
            <a:extLst>
              <a:ext uri="{FF2B5EF4-FFF2-40B4-BE49-F238E27FC236}">
                <a16:creationId xmlns:a16="http://schemas.microsoft.com/office/drawing/2014/main" id="{8AA9EA6A-43BF-C7F3-95DB-5A1461E6E955}"/>
              </a:ext>
            </a:extLst>
          </p:cNvPr>
          <p:cNvSpPr/>
          <p:nvPr/>
        </p:nvSpPr>
        <p:spPr>
          <a:xfrm>
            <a:off x="633671" y="5165292"/>
            <a:ext cx="941832" cy="274320"/>
          </a:xfrm>
          <a:prstGeom prst="roundRect">
            <a:avLst>
              <a:gd name="adj" fmla="val 23333"/>
            </a:avLst>
          </a:prstGeom>
          <a:solidFill>
            <a:srgbClr val="168447"/>
          </a:solidFill>
          <a:ln w="12700">
            <a:solidFill>
              <a:srgbClr val="168447"/>
            </a:solidFill>
            <a:prstDash val="solid"/>
          </a:ln>
        </p:spPr>
        <p:txBody>
          <a:bodyPr/>
          <a:lstStyle/>
          <a:p>
            <a:endParaRPr lang="ja-JP" altLang="en-US" sz="3200">
              <a:latin typeface="BIZ UDゴシック" panose="020B0400000000000000" pitchFamily="49" charset="-128"/>
              <a:ea typeface="BIZ UDゴシック" panose="020B0400000000000000" pitchFamily="49" charset="-128"/>
            </a:endParaRPr>
          </a:p>
        </p:txBody>
      </p:sp>
      <p:sp>
        <p:nvSpPr>
          <p:cNvPr id="205" name="Text 53">
            <a:extLst>
              <a:ext uri="{FF2B5EF4-FFF2-40B4-BE49-F238E27FC236}">
                <a16:creationId xmlns:a16="http://schemas.microsoft.com/office/drawing/2014/main" id="{31B6558B-8C50-6892-CA3D-883BC2A6D916}"/>
              </a:ext>
            </a:extLst>
          </p:cNvPr>
          <p:cNvSpPr/>
          <p:nvPr/>
        </p:nvSpPr>
        <p:spPr>
          <a:xfrm>
            <a:off x="633671" y="5165292"/>
            <a:ext cx="941832" cy="274320"/>
          </a:xfrm>
          <a:prstGeom prst="rect">
            <a:avLst/>
          </a:prstGeom>
          <a:noFill/>
          <a:ln/>
        </p:spPr>
        <p:txBody>
          <a:bodyPr wrap="square" lIns="508" tIns="508" rIns="508" bIns="508" rtlCol="0" anchor="ctr">
            <a:normAutofit/>
          </a:bodyPr>
          <a:lstStyle/>
          <a:p>
            <a:pPr marL="0" indent="0" algn="ctr">
              <a:buNone/>
            </a:pPr>
            <a:r>
              <a:rPr lang="en-US" sz="1400" b="1" dirty="0">
                <a:solidFill>
                  <a:srgbClr val="FFFFFF"/>
                </a:solidFill>
                <a:latin typeface="BIZ UDゴシック" panose="020B0400000000000000" pitchFamily="49" charset="-128"/>
                <a:ea typeface="BIZ UDゴシック" panose="020B0400000000000000" pitchFamily="49" charset="-128"/>
                <a:cs typeface="Yu Gothic" pitchFamily="34" charset="-120"/>
              </a:rPr>
              <a:t>簡易計算</a:t>
            </a:r>
            <a:endParaRPr lang="en-US" sz="1400" dirty="0">
              <a:latin typeface="BIZ UDゴシック" panose="020B0400000000000000" pitchFamily="49" charset="-128"/>
              <a:ea typeface="BIZ UDゴシック" panose="020B0400000000000000" pitchFamily="49" charset="-128"/>
            </a:endParaRPr>
          </a:p>
        </p:txBody>
      </p:sp>
      <p:sp>
        <p:nvSpPr>
          <p:cNvPr id="207" name="Text 54">
            <a:extLst>
              <a:ext uri="{FF2B5EF4-FFF2-40B4-BE49-F238E27FC236}">
                <a16:creationId xmlns:a16="http://schemas.microsoft.com/office/drawing/2014/main" id="{83F84B50-18F0-BB6E-D10B-C37FE4EBDB12}"/>
              </a:ext>
            </a:extLst>
          </p:cNvPr>
          <p:cNvSpPr/>
          <p:nvPr/>
        </p:nvSpPr>
        <p:spPr>
          <a:xfrm>
            <a:off x="1595006" y="5161382"/>
            <a:ext cx="3120426" cy="290666"/>
          </a:xfrm>
          <a:prstGeom prst="rect">
            <a:avLst/>
          </a:prstGeom>
          <a:noFill/>
          <a:ln/>
        </p:spPr>
        <p:txBody>
          <a:bodyPr wrap="square" lIns="508" tIns="508" rIns="508" bIns="508" rtlCol="0" anchor="ctr">
            <a:noAutofit/>
          </a:bodyPr>
          <a:lstStyle/>
          <a:p>
            <a:pPr marL="0" indent="0" algn="ctr">
              <a:buNone/>
            </a:pPr>
            <a:r>
              <a:rPr lang="en-US" sz="1600" b="1" dirty="0" err="1">
                <a:solidFill>
                  <a:srgbClr val="168447"/>
                </a:solidFill>
                <a:latin typeface="BIZ UDゴシック" panose="020B0400000000000000" pitchFamily="49" charset="-128"/>
                <a:ea typeface="BIZ UDゴシック" panose="020B0400000000000000" pitchFamily="49" charset="-128"/>
                <a:cs typeface="Yu Gothic" pitchFamily="34" charset="-120"/>
              </a:rPr>
              <a:t>必要な賃上げ額を確認</a:t>
            </a:r>
            <a:r>
              <a:rPr lang="ja-JP" altLang="en-US" sz="1600" b="1" dirty="0">
                <a:solidFill>
                  <a:srgbClr val="168447"/>
                </a:solidFill>
                <a:latin typeface="BIZ UDゴシック" panose="020B0400000000000000" pitchFamily="49" charset="-128"/>
                <a:ea typeface="BIZ UDゴシック" panose="020B0400000000000000" pitchFamily="49" charset="-128"/>
                <a:cs typeface="Yu Gothic" pitchFamily="34" charset="-120"/>
              </a:rPr>
              <a:t>できます</a:t>
            </a:r>
            <a:endParaRPr lang="en-US" sz="1600" dirty="0">
              <a:latin typeface="BIZ UDゴシック" panose="020B0400000000000000" pitchFamily="49" charset="-128"/>
              <a:ea typeface="BIZ UDゴシック" panose="020B0400000000000000" pitchFamily="49" charset="-128"/>
            </a:endParaRPr>
          </a:p>
        </p:txBody>
      </p:sp>
      <p:sp>
        <p:nvSpPr>
          <p:cNvPr id="3" name="Text 34">
            <a:extLst>
              <a:ext uri="{FF2B5EF4-FFF2-40B4-BE49-F238E27FC236}">
                <a16:creationId xmlns:a16="http://schemas.microsoft.com/office/drawing/2014/main" id="{E0228866-4539-6F07-1D96-0439B21A1B7C}"/>
              </a:ext>
            </a:extLst>
          </p:cNvPr>
          <p:cNvSpPr/>
          <p:nvPr/>
        </p:nvSpPr>
        <p:spPr>
          <a:xfrm>
            <a:off x="1448702" y="3227552"/>
            <a:ext cx="6439153" cy="692476"/>
          </a:xfrm>
          <a:prstGeom prst="rect">
            <a:avLst/>
          </a:prstGeom>
          <a:noFill/>
          <a:ln/>
        </p:spPr>
        <p:txBody>
          <a:bodyPr wrap="square" lIns="508" tIns="508" rIns="508" bIns="508" rtlCol="0" anchor="ctr">
            <a:noAutofit/>
          </a:bodyPr>
          <a:lstStyle/>
          <a:p>
            <a:pPr marL="0" indent="0" algn="l">
              <a:buNone/>
            </a:pPr>
            <a:r>
              <a:rPr lang="ja-JP" altLang="en-US" sz="1400" b="1" dirty="0">
                <a:solidFill>
                  <a:srgbClr val="172033"/>
                </a:solidFill>
                <a:latin typeface="BIZ UDゴシック" panose="020B0400000000000000" pitchFamily="49" charset="-128"/>
                <a:ea typeface="BIZ UDゴシック" panose="020B0400000000000000" pitchFamily="49" charset="-128"/>
              </a:rPr>
              <a:t>・　様式第１号（第５条関係）　事前登録書（</a:t>
            </a:r>
            <a:r>
              <a:rPr lang="en-US" altLang="ja-JP" sz="1400" b="1" dirty="0">
                <a:solidFill>
                  <a:srgbClr val="172033"/>
                </a:solidFill>
                <a:latin typeface="BIZ UDゴシック" panose="020B0400000000000000" pitchFamily="49" charset="-128"/>
                <a:ea typeface="BIZ UDゴシック" panose="020B0400000000000000" pitchFamily="49" charset="-128"/>
              </a:rPr>
              <a:t>Excel</a:t>
            </a:r>
            <a:r>
              <a:rPr lang="ja-JP" altLang="en-US" sz="1400" b="1" dirty="0">
                <a:solidFill>
                  <a:srgbClr val="172033"/>
                </a:solidFill>
                <a:latin typeface="BIZ UDゴシック" panose="020B0400000000000000" pitchFamily="49" charset="-128"/>
                <a:ea typeface="BIZ UDゴシック" panose="020B0400000000000000" pitchFamily="49" charset="-128"/>
              </a:rPr>
              <a:t>）</a:t>
            </a:r>
            <a:endParaRPr lang="en-US" altLang="ja-JP" sz="1400" b="1" dirty="0">
              <a:solidFill>
                <a:srgbClr val="172033"/>
              </a:solidFill>
              <a:latin typeface="BIZ UDゴシック" panose="020B0400000000000000" pitchFamily="49" charset="-128"/>
              <a:ea typeface="BIZ UDゴシック" panose="020B0400000000000000" pitchFamily="49" charset="-128"/>
            </a:endParaRPr>
          </a:p>
          <a:p>
            <a:pPr marL="0" indent="0" algn="l">
              <a:buNone/>
            </a:pPr>
            <a:r>
              <a:rPr lang="ja-JP" altLang="en-US" sz="1400" b="1" dirty="0">
                <a:solidFill>
                  <a:srgbClr val="172033"/>
                </a:solidFill>
                <a:latin typeface="BIZ UDゴシック" panose="020B0400000000000000" pitchFamily="49" charset="-128"/>
                <a:ea typeface="BIZ UDゴシック" panose="020B0400000000000000" pitchFamily="49" charset="-128"/>
              </a:rPr>
              <a:t>・　様式第２号（第５条関係）　要件確認申立書（</a:t>
            </a:r>
            <a:r>
              <a:rPr lang="en-US" altLang="ja-JP" sz="1400" b="1" dirty="0">
                <a:solidFill>
                  <a:srgbClr val="172033"/>
                </a:solidFill>
                <a:latin typeface="BIZ UDゴシック" panose="020B0400000000000000" pitchFamily="49" charset="-128"/>
                <a:ea typeface="BIZ UDゴシック" panose="020B0400000000000000" pitchFamily="49" charset="-128"/>
              </a:rPr>
              <a:t>PDF</a:t>
            </a:r>
            <a:r>
              <a:rPr lang="ja-JP" altLang="en-US" sz="1400" b="1" dirty="0">
                <a:solidFill>
                  <a:srgbClr val="172033"/>
                </a:solidFill>
                <a:latin typeface="BIZ UDゴシック" panose="020B0400000000000000" pitchFamily="49" charset="-128"/>
                <a:ea typeface="BIZ UDゴシック" panose="020B0400000000000000" pitchFamily="49" charset="-128"/>
              </a:rPr>
              <a:t>）</a:t>
            </a:r>
            <a:endParaRPr lang="en-US" altLang="ja-JP" sz="1400" b="1" dirty="0">
              <a:solidFill>
                <a:srgbClr val="172033"/>
              </a:solidFill>
              <a:latin typeface="BIZ UDゴシック" panose="020B0400000000000000" pitchFamily="49" charset="-128"/>
              <a:ea typeface="BIZ UDゴシック" panose="020B0400000000000000" pitchFamily="49" charset="-128"/>
            </a:endParaRPr>
          </a:p>
          <a:p>
            <a:pPr marL="0" indent="0" algn="l">
              <a:buNone/>
            </a:pPr>
            <a:r>
              <a:rPr lang="ja-JP" altLang="en-US" sz="1400" b="1" dirty="0">
                <a:solidFill>
                  <a:srgbClr val="172033"/>
                </a:solidFill>
                <a:latin typeface="BIZ UDゴシック" panose="020B0400000000000000" pitchFamily="49" charset="-128"/>
                <a:ea typeface="BIZ UDゴシック" panose="020B0400000000000000" pitchFamily="49" charset="-128"/>
              </a:rPr>
              <a:t>・　様式第３号（第５条関係）　暴力団等審査情報（</a:t>
            </a:r>
            <a:r>
              <a:rPr lang="en-US" altLang="ja-JP" sz="1400" b="1" dirty="0">
                <a:solidFill>
                  <a:srgbClr val="172033"/>
                </a:solidFill>
                <a:latin typeface="BIZ UDゴシック" panose="020B0400000000000000" pitchFamily="49" charset="-128"/>
                <a:ea typeface="BIZ UDゴシック" panose="020B0400000000000000" pitchFamily="49" charset="-128"/>
              </a:rPr>
              <a:t>Excel</a:t>
            </a:r>
            <a:r>
              <a:rPr lang="ja-JP" altLang="en-US" sz="1400" b="1" dirty="0">
                <a:solidFill>
                  <a:srgbClr val="172033"/>
                </a:solidFill>
                <a:latin typeface="BIZ UDゴシック" panose="020B0400000000000000" pitchFamily="49" charset="-128"/>
                <a:ea typeface="BIZ UDゴシック" panose="020B0400000000000000" pitchFamily="49" charset="-128"/>
              </a:rPr>
              <a:t>）</a:t>
            </a:r>
            <a:endParaRPr lang="en-US" sz="1400" dirty="0">
              <a:latin typeface="BIZ UDゴシック" panose="020B0400000000000000" pitchFamily="49" charset="-128"/>
              <a:ea typeface="BIZ UDゴシック" panose="020B0400000000000000" pitchFamily="49" charset="-128"/>
            </a:endParaRPr>
          </a:p>
        </p:txBody>
      </p:sp>
      <p:sp>
        <p:nvSpPr>
          <p:cNvPr id="4" name="正方形/長方形 3">
            <a:hlinkClick r:id="rId3" action="ppaction://hlinksldjump"/>
            <a:extLst>
              <a:ext uri="{FF2B5EF4-FFF2-40B4-BE49-F238E27FC236}">
                <a16:creationId xmlns:a16="http://schemas.microsoft.com/office/drawing/2014/main" id="{3FEF8362-7716-CC1A-A83A-65E4C50803C8}"/>
              </a:ext>
            </a:extLst>
          </p:cNvPr>
          <p:cNvSpPr/>
          <p:nvPr/>
        </p:nvSpPr>
        <p:spPr>
          <a:xfrm>
            <a:off x="3599984" y="4060823"/>
            <a:ext cx="3162330" cy="322300"/>
          </a:xfrm>
          <a:prstGeom prst="rect">
            <a:avLst/>
          </a:prstGeom>
          <a:solidFill>
            <a:schemeClr val="bg1"/>
          </a:solidFill>
          <a:ln>
            <a:solidFill>
              <a:srgbClr val="0041C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400" u="sng" dirty="0">
                <a:solidFill>
                  <a:srgbClr val="0041C4"/>
                </a:solidFill>
                <a:latin typeface="BIZ UDゴシック" panose="020B0400000000000000" pitchFamily="49" charset="-128"/>
                <a:ea typeface="BIZ UDゴシック" panose="020B0400000000000000" pitchFamily="49" charset="-128"/>
              </a:rPr>
              <a:t>委任状について⇒よくある質問</a:t>
            </a:r>
            <a:r>
              <a:rPr kumimoji="1" lang="en-US" altLang="ja-JP" sz="1400" u="sng" dirty="0">
                <a:solidFill>
                  <a:srgbClr val="0041C4"/>
                </a:solidFill>
                <a:latin typeface="BIZ UDゴシック" panose="020B0400000000000000" pitchFamily="49" charset="-128"/>
                <a:ea typeface="BIZ UDゴシック" panose="020B0400000000000000" pitchFamily="49" charset="-128"/>
              </a:rPr>
              <a:t>Q9</a:t>
            </a:r>
            <a:r>
              <a:rPr kumimoji="1" lang="ja-JP" altLang="en-US" sz="1400" u="sng" dirty="0">
                <a:solidFill>
                  <a:srgbClr val="0041C4"/>
                </a:solidFill>
                <a:latin typeface="BIZ UDゴシック" panose="020B0400000000000000" pitchFamily="49" charset="-128"/>
                <a:ea typeface="BIZ UDゴシック" panose="020B0400000000000000" pitchFamily="49" charset="-128"/>
              </a:rPr>
              <a:t>へ</a:t>
            </a:r>
          </a:p>
        </p:txBody>
      </p:sp>
      <p:grpSp>
        <p:nvGrpSpPr>
          <p:cNvPr id="6" name="グループ化 5">
            <a:extLst>
              <a:ext uri="{FF2B5EF4-FFF2-40B4-BE49-F238E27FC236}">
                <a16:creationId xmlns:a16="http://schemas.microsoft.com/office/drawing/2014/main" id="{8C313544-CA74-3288-77F8-6F05046EDF3F}"/>
              </a:ext>
            </a:extLst>
          </p:cNvPr>
          <p:cNvGrpSpPr/>
          <p:nvPr/>
        </p:nvGrpSpPr>
        <p:grpSpPr>
          <a:xfrm>
            <a:off x="4830970" y="4845885"/>
            <a:ext cx="4782207" cy="837879"/>
            <a:chOff x="89210" y="5882117"/>
            <a:chExt cx="9564413" cy="438912"/>
          </a:xfrm>
        </p:grpSpPr>
        <p:sp>
          <p:nvSpPr>
            <p:cNvPr id="7" name="Shape 39">
              <a:extLst>
                <a:ext uri="{FF2B5EF4-FFF2-40B4-BE49-F238E27FC236}">
                  <a16:creationId xmlns:a16="http://schemas.microsoft.com/office/drawing/2014/main" id="{21F9B723-D571-847D-ED32-B230A03C8492}"/>
                </a:ext>
              </a:extLst>
            </p:cNvPr>
            <p:cNvSpPr/>
            <p:nvPr/>
          </p:nvSpPr>
          <p:spPr>
            <a:xfrm>
              <a:off x="89210" y="5882117"/>
              <a:ext cx="9564413" cy="438912"/>
            </a:xfrm>
            <a:prstGeom prst="roundRect">
              <a:avLst>
                <a:gd name="adj" fmla="val 16667"/>
              </a:avLst>
            </a:prstGeom>
            <a:solidFill>
              <a:srgbClr val="FFFFFF"/>
            </a:solidFill>
            <a:ln w="12700">
              <a:solidFill>
                <a:srgbClr val="0070A8"/>
              </a:solidFill>
              <a:prstDash val="solid"/>
            </a:ln>
          </p:spPr>
          <p:txBody>
            <a:bodyPr/>
            <a:lstStyle/>
            <a:p>
              <a:endParaRPr lang="ja-JP" altLang="en-US" sz="2800"/>
            </a:p>
          </p:txBody>
        </p:sp>
        <p:sp>
          <p:nvSpPr>
            <p:cNvPr id="9" name="Text 40">
              <a:extLst>
                <a:ext uri="{FF2B5EF4-FFF2-40B4-BE49-F238E27FC236}">
                  <a16:creationId xmlns:a16="http://schemas.microsoft.com/office/drawing/2014/main" id="{A96FEAC1-01EC-EAE5-B91A-5A4869D14E2C}"/>
                </a:ext>
              </a:extLst>
            </p:cNvPr>
            <p:cNvSpPr/>
            <p:nvPr/>
          </p:nvSpPr>
          <p:spPr>
            <a:xfrm>
              <a:off x="300954" y="5969197"/>
              <a:ext cx="1415874" cy="256032"/>
            </a:xfrm>
            <a:prstGeom prst="rect">
              <a:avLst/>
            </a:prstGeom>
            <a:noFill/>
            <a:ln/>
          </p:spPr>
          <p:txBody>
            <a:bodyPr wrap="square" lIns="508" tIns="508" rIns="508" bIns="508" rtlCol="0" anchor="ctr">
              <a:normAutofit/>
            </a:bodyPr>
            <a:lstStyle/>
            <a:p>
              <a:pPr marL="0" indent="0" algn="ctr">
                <a:buNone/>
              </a:pPr>
              <a:r>
                <a:rPr lang="en-US" sz="1100" b="1" dirty="0">
                  <a:solidFill>
                    <a:srgbClr val="0070A8"/>
                  </a:solidFill>
                  <a:latin typeface="BIZ UDゴシック" panose="020B0400000000000000" pitchFamily="49" charset="-128"/>
                  <a:ea typeface="BIZ UDゴシック" panose="020B0400000000000000" pitchFamily="49" charset="-128"/>
                  <a:cs typeface="Yu Gothic" pitchFamily="34" charset="-120"/>
                </a:rPr>
                <a:t>次ページ</a:t>
              </a:r>
              <a:endParaRPr lang="en-US" sz="1100" dirty="0">
                <a:latin typeface="BIZ UDゴシック" panose="020B0400000000000000" pitchFamily="49" charset="-128"/>
                <a:ea typeface="BIZ UDゴシック" panose="020B0400000000000000" pitchFamily="49" charset="-128"/>
              </a:endParaRPr>
            </a:p>
          </p:txBody>
        </p:sp>
        <p:sp>
          <p:nvSpPr>
            <p:cNvPr id="11" name="Shape 41">
              <a:extLst>
                <a:ext uri="{FF2B5EF4-FFF2-40B4-BE49-F238E27FC236}">
                  <a16:creationId xmlns:a16="http://schemas.microsoft.com/office/drawing/2014/main" id="{5BB71BD4-D35A-FB6F-3EDE-DA5464006C7B}"/>
                </a:ext>
              </a:extLst>
            </p:cNvPr>
            <p:cNvSpPr/>
            <p:nvPr/>
          </p:nvSpPr>
          <p:spPr>
            <a:xfrm>
              <a:off x="1716830" y="6027187"/>
              <a:ext cx="586140" cy="143056"/>
            </a:xfrm>
            <a:prstGeom prst="chevron">
              <a:avLst/>
            </a:prstGeom>
            <a:solidFill>
              <a:srgbClr val="0070A8"/>
            </a:solidFill>
            <a:ln w="12700">
              <a:solidFill>
                <a:srgbClr val="0070A8"/>
              </a:solidFill>
              <a:prstDash val="solid"/>
            </a:ln>
          </p:spPr>
          <p:txBody>
            <a:bodyPr/>
            <a:lstStyle/>
            <a:p>
              <a:endParaRPr lang="ja-JP" altLang="en-US" sz="2800"/>
            </a:p>
          </p:txBody>
        </p:sp>
        <p:sp>
          <p:nvSpPr>
            <p:cNvPr id="13" name="Text 42">
              <a:extLst>
                <a:ext uri="{FF2B5EF4-FFF2-40B4-BE49-F238E27FC236}">
                  <a16:creationId xmlns:a16="http://schemas.microsoft.com/office/drawing/2014/main" id="{80CDCF1F-4E13-5DFD-9E53-E263C62AE9A6}"/>
                </a:ext>
              </a:extLst>
            </p:cNvPr>
            <p:cNvSpPr/>
            <p:nvPr/>
          </p:nvSpPr>
          <p:spPr>
            <a:xfrm>
              <a:off x="2675428" y="5983226"/>
              <a:ext cx="5912769" cy="238490"/>
            </a:xfrm>
            <a:prstGeom prst="rect">
              <a:avLst/>
            </a:prstGeom>
            <a:noFill/>
            <a:ln/>
          </p:spPr>
          <p:txBody>
            <a:bodyPr wrap="square" lIns="508" tIns="508" rIns="508" bIns="508" rtlCol="0" anchor="ctr">
              <a:normAutofit/>
            </a:bodyPr>
            <a:lstStyle/>
            <a:p>
              <a:pPr marL="0" indent="0" algn="ctr">
                <a:buNone/>
              </a:pPr>
              <a:r>
                <a:rPr lang="ja-JP" altLang="en-US" b="1" dirty="0">
                  <a:solidFill>
                    <a:srgbClr val="0070A8"/>
                  </a:solidFill>
                  <a:latin typeface="BIZ UDゴシック" panose="020B0400000000000000" pitchFamily="49" charset="-128"/>
                  <a:ea typeface="BIZ UDゴシック" panose="020B0400000000000000" pitchFamily="49" charset="-128"/>
                  <a:cs typeface="Yu Gothic" pitchFamily="34" charset="-120"/>
                </a:rPr>
                <a:t>交付までの流れを確認する</a:t>
              </a:r>
              <a:endParaRPr lang="en-US" dirty="0">
                <a:latin typeface="BIZ UDゴシック" panose="020B0400000000000000" pitchFamily="49" charset="-128"/>
                <a:ea typeface="BIZ UDゴシック" panose="020B0400000000000000" pitchFamily="49" charset="-128"/>
              </a:endParaRPr>
            </a:p>
          </p:txBody>
        </p:sp>
      </p:grpSp>
    </p:spTree>
    <p:extLst>
      <p:ext uri="{BB962C8B-B14F-4D97-AF65-F5344CB8AC3E}">
        <p14:creationId xmlns:p14="http://schemas.microsoft.com/office/powerpoint/2010/main" val="2188379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474EE2C-6EE0-06EC-4363-5D957C4B7A94}"/>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E6B5E8B0-A8CC-EA36-9864-61BC4D7F13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4E9FD134-02E5-6358-3856-8475B31C3E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92FE5676-5A01-BEE8-E89E-3AEF4EEBC4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06FE764-D162-A44F-B05C-DB3106E37D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73E767F9-D27C-DC3B-B554-F0CA5C9D0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Isosceles Triangle 19">
            <a:extLst>
              <a:ext uri="{FF2B5EF4-FFF2-40B4-BE49-F238E27FC236}">
                <a16:creationId xmlns:a16="http://schemas.microsoft.com/office/drawing/2014/main" id="{042D5589-2FE5-877C-42CA-983FBF00EE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716CBD1E-ED22-09E0-2ED2-45FDE2E7E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タイトル 2">
            <a:extLst>
              <a:ext uri="{FF2B5EF4-FFF2-40B4-BE49-F238E27FC236}">
                <a16:creationId xmlns:a16="http://schemas.microsoft.com/office/drawing/2014/main" id="{0D594B2E-2204-ED04-E76F-BD9156039732}"/>
              </a:ext>
            </a:extLst>
          </p:cNvPr>
          <p:cNvSpPr txBox="1">
            <a:spLocks noGrp="1"/>
          </p:cNvSpPr>
          <p:nvPr>
            <p:ph type="title" idx="4294967295"/>
          </p:nvPr>
        </p:nvSpPr>
        <p:spPr>
          <a:xfrm>
            <a:off x="317333" y="70165"/>
            <a:ext cx="6807725" cy="4801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1" lang="ja-JP" altLang="en-US" sz="2800" b="1" i="0" u="none" strike="noStrike" kern="1200" cap="none" spc="0" normalizeH="0" baseline="0" noProof="0" dirty="0">
                <a:ln>
                  <a:noFill/>
                </a:ln>
                <a:solidFill>
                  <a:srgbClr val="002060"/>
                </a:solidFill>
                <a:effectLst/>
                <a:uLnTx/>
                <a:uFillTx/>
                <a:latin typeface="Meiryo UI" panose="020B0604030504040204" pitchFamily="50" charset="-128"/>
                <a:ea typeface="Meiryo UI" panose="020B0604030504040204" pitchFamily="50" charset="-128"/>
                <a:cs typeface="+mj-cs"/>
              </a:rPr>
              <a:t>交付対象判定フローチャート</a:t>
            </a:r>
            <a:endParaRPr kumimoji="1" lang="en-US" altLang="ja-JP" sz="2800" b="1" i="0" u="none" strike="noStrike" kern="1200" cap="none" spc="0" normalizeH="0" baseline="0" noProof="0" dirty="0">
              <a:ln>
                <a:noFill/>
              </a:ln>
              <a:solidFill>
                <a:srgbClr val="002060"/>
              </a:solidFill>
              <a:effectLst/>
              <a:uLnTx/>
              <a:uFillTx/>
              <a:latin typeface="Meiryo UI" panose="020B0604030504040204" pitchFamily="50" charset="-128"/>
              <a:ea typeface="Meiryo UI" panose="020B0604030504040204" pitchFamily="50" charset="-128"/>
              <a:cs typeface="+mj-cs"/>
            </a:endParaRPr>
          </a:p>
        </p:txBody>
      </p:sp>
      <p:pic>
        <p:nvPicPr>
          <p:cNvPr id="5" name="図 4">
            <a:extLst>
              <a:ext uri="{FF2B5EF4-FFF2-40B4-BE49-F238E27FC236}">
                <a16:creationId xmlns:a16="http://schemas.microsoft.com/office/drawing/2014/main" id="{8BCDB0A6-6B8E-2B7A-B995-0831E31FB9D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759241" y="0"/>
            <a:ext cx="4751931" cy="6858000"/>
          </a:xfrm>
          <a:prstGeom prst="rect">
            <a:avLst/>
          </a:prstGeom>
        </p:spPr>
      </p:pic>
      <p:sp>
        <p:nvSpPr>
          <p:cNvPr id="6" name="正方形/長方形 5">
            <a:extLst>
              <a:ext uri="{FF2B5EF4-FFF2-40B4-BE49-F238E27FC236}">
                <a16:creationId xmlns:a16="http://schemas.microsoft.com/office/drawing/2014/main" id="{637FBE99-379F-DB9B-B33F-9010A19955D4}"/>
              </a:ext>
            </a:extLst>
          </p:cNvPr>
          <p:cNvSpPr/>
          <p:nvPr/>
        </p:nvSpPr>
        <p:spPr>
          <a:xfrm>
            <a:off x="57708" y="1289217"/>
            <a:ext cx="4647025" cy="923012"/>
          </a:xfrm>
          <a:prstGeom prst="rect">
            <a:avLst/>
          </a:prstGeom>
          <a:ln/>
        </p:spPr>
        <p:style>
          <a:lnRef idx="2">
            <a:schemeClr val="accent2"/>
          </a:lnRef>
          <a:fillRef idx="1">
            <a:schemeClr val="lt1"/>
          </a:fillRef>
          <a:effectRef idx="0">
            <a:schemeClr val="accent2"/>
          </a:effectRef>
          <a:fontRef idx="minor">
            <a:schemeClr val="dk1"/>
          </a:fontRef>
        </p:style>
        <p:txBody>
          <a:bodyPr lIns="0" tIns="0" rIns="0" bIns="0" rtlCol="0" anchor="ctr" anchorCtr="0"/>
          <a:lstStyle/>
          <a:p>
            <a:r>
              <a:rPr kumimoji="1" lang="ja-JP" altLang="en-US" sz="1400" dirty="0">
                <a:latin typeface="BIZ UDゴシック" panose="020B0400000000000000" pitchFamily="49" charset="-128"/>
                <a:ea typeface="BIZ UDゴシック" panose="020B0400000000000000" pitchFamily="49" charset="-128"/>
              </a:rPr>
              <a:t>　右のフローチャートに基づき申請を行います。</a:t>
            </a:r>
            <a:endParaRPr kumimoji="1" lang="en-US" altLang="ja-JP" sz="1400" dirty="0">
              <a:latin typeface="BIZ UDゴシック" panose="020B0400000000000000" pitchFamily="49" charset="-128"/>
              <a:ea typeface="BIZ UDゴシック" panose="020B0400000000000000" pitchFamily="49" charset="-128"/>
            </a:endParaRPr>
          </a:p>
          <a:p>
            <a:r>
              <a:rPr kumimoji="1" lang="ja-JP" altLang="en-US" sz="1400" dirty="0">
                <a:latin typeface="BIZ UDゴシック" panose="020B0400000000000000" pitchFamily="49" charset="-128"/>
                <a:ea typeface="BIZ UDゴシック" panose="020B0400000000000000" pitchFamily="49" charset="-128"/>
              </a:rPr>
              <a:t>　本マニュアルではフェーズ①　事前登録要件（赤枠内）について掲載しています。</a:t>
            </a:r>
            <a:endParaRPr kumimoji="1" lang="en-US" altLang="ja-JP" sz="1400" dirty="0">
              <a:latin typeface="BIZ UDゴシック" panose="020B0400000000000000" pitchFamily="49" charset="-128"/>
              <a:ea typeface="BIZ UDゴシック" panose="020B0400000000000000" pitchFamily="49" charset="-128"/>
            </a:endParaRPr>
          </a:p>
        </p:txBody>
      </p:sp>
      <p:sp>
        <p:nvSpPr>
          <p:cNvPr id="2" name="正方形/長方形 1">
            <a:extLst>
              <a:ext uri="{FF2B5EF4-FFF2-40B4-BE49-F238E27FC236}">
                <a16:creationId xmlns:a16="http://schemas.microsoft.com/office/drawing/2014/main" id="{1AC45E21-6D65-33B2-822C-7358BA14D61B}"/>
              </a:ext>
            </a:extLst>
          </p:cNvPr>
          <p:cNvSpPr/>
          <p:nvPr/>
        </p:nvSpPr>
        <p:spPr>
          <a:xfrm>
            <a:off x="4960476" y="740419"/>
            <a:ext cx="4372448" cy="217815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 name="グループ化 3">
            <a:extLst>
              <a:ext uri="{FF2B5EF4-FFF2-40B4-BE49-F238E27FC236}">
                <a16:creationId xmlns:a16="http://schemas.microsoft.com/office/drawing/2014/main" id="{F75725D3-54C2-8E1F-EE59-E32A7089A5A6}"/>
              </a:ext>
            </a:extLst>
          </p:cNvPr>
          <p:cNvGrpSpPr/>
          <p:nvPr/>
        </p:nvGrpSpPr>
        <p:grpSpPr>
          <a:xfrm>
            <a:off x="78048" y="5947247"/>
            <a:ext cx="4770434" cy="837879"/>
            <a:chOff x="4894212" y="4861343"/>
            <a:chExt cx="4770434" cy="837879"/>
          </a:xfrm>
        </p:grpSpPr>
        <p:sp>
          <p:nvSpPr>
            <p:cNvPr id="211" name="Shape 56">
              <a:hlinkClick r:id="rId4"/>
              <a:extLst>
                <a:ext uri="{FF2B5EF4-FFF2-40B4-BE49-F238E27FC236}">
                  <a16:creationId xmlns:a16="http://schemas.microsoft.com/office/drawing/2014/main" id="{6400D5A9-BA05-6238-245C-5140D1BFFB09}"/>
                </a:ext>
              </a:extLst>
            </p:cNvPr>
            <p:cNvSpPr/>
            <p:nvPr/>
          </p:nvSpPr>
          <p:spPr>
            <a:xfrm>
              <a:off x="4894212" y="4861343"/>
              <a:ext cx="4770434" cy="837879"/>
            </a:xfrm>
            <a:prstGeom prst="homePlate">
              <a:avLst/>
            </a:prstGeom>
            <a:solidFill>
              <a:srgbClr val="EAF4FB"/>
            </a:solidFill>
            <a:ln w="12700">
              <a:solidFill>
                <a:srgbClr val="0070A8"/>
              </a:solidFill>
              <a:prstDash val="solid"/>
            </a:ln>
          </p:spPr>
          <p:txBody>
            <a:bodyPr/>
            <a:lstStyle/>
            <a:p>
              <a:endParaRPr lang="ja-JP" altLang="en-US" sz="3200">
                <a:latin typeface="BIZ UDゴシック" panose="020B0400000000000000" pitchFamily="49" charset="-128"/>
                <a:ea typeface="BIZ UDゴシック" panose="020B0400000000000000" pitchFamily="49" charset="-128"/>
              </a:endParaRPr>
            </a:p>
          </p:txBody>
        </p:sp>
        <p:sp>
          <p:nvSpPr>
            <p:cNvPr id="213" name="Text 57">
              <a:extLst>
                <a:ext uri="{FF2B5EF4-FFF2-40B4-BE49-F238E27FC236}">
                  <a16:creationId xmlns:a16="http://schemas.microsoft.com/office/drawing/2014/main" id="{F714708A-8B5F-6A5B-263A-6252910C5742}"/>
                </a:ext>
              </a:extLst>
            </p:cNvPr>
            <p:cNvSpPr/>
            <p:nvPr/>
          </p:nvSpPr>
          <p:spPr>
            <a:xfrm>
              <a:off x="5773610" y="5052570"/>
              <a:ext cx="3538623" cy="273090"/>
            </a:xfrm>
            <a:prstGeom prst="rect">
              <a:avLst/>
            </a:prstGeom>
            <a:noFill/>
            <a:ln/>
          </p:spPr>
          <p:txBody>
            <a:bodyPr wrap="square" lIns="508" tIns="508" rIns="508" bIns="508" rtlCol="0" anchor="ctr">
              <a:noAutofit/>
            </a:bodyPr>
            <a:lstStyle/>
            <a:p>
              <a:pPr marL="0" indent="0" algn="ctr">
                <a:buNone/>
              </a:pPr>
              <a:r>
                <a:rPr lang="en-US" sz="1600" b="1" dirty="0">
                  <a:solidFill>
                    <a:srgbClr val="0B2B62"/>
                  </a:solidFill>
                  <a:latin typeface="BIZ UDゴシック" panose="020B0400000000000000" pitchFamily="49" charset="-128"/>
                  <a:ea typeface="BIZ UDゴシック" panose="020B0400000000000000" pitchFamily="49" charset="-128"/>
                  <a:cs typeface="Yu Gothic" pitchFamily="34" charset="-120"/>
                </a:rPr>
                <a:t>確認・準備ができたら、事前登録へ</a:t>
              </a:r>
              <a:endParaRPr lang="en-US" sz="1600" dirty="0">
                <a:latin typeface="BIZ UDゴシック" panose="020B0400000000000000" pitchFamily="49" charset="-128"/>
                <a:ea typeface="BIZ UDゴシック" panose="020B0400000000000000" pitchFamily="49" charset="-128"/>
              </a:endParaRPr>
            </a:p>
          </p:txBody>
        </p:sp>
        <p:sp>
          <p:nvSpPr>
            <p:cNvPr id="215" name="Text 58">
              <a:extLst>
                <a:ext uri="{FF2B5EF4-FFF2-40B4-BE49-F238E27FC236}">
                  <a16:creationId xmlns:a16="http://schemas.microsoft.com/office/drawing/2014/main" id="{5224E1E1-3360-206A-A172-08105865ECDB}"/>
                </a:ext>
              </a:extLst>
            </p:cNvPr>
            <p:cNvSpPr/>
            <p:nvPr/>
          </p:nvSpPr>
          <p:spPr>
            <a:xfrm>
              <a:off x="5915929" y="5365266"/>
              <a:ext cx="3431114" cy="252982"/>
            </a:xfrm>
            <a:prstGeom prst="rect">
              <a:avLst/>
            </a:prstGeom>
            <a:noFill/>
            <a:ln/>
          </p:spPr>
          <p:txBody>
            <a:bodyPr wrap="square" lIns="508" tIns="508" rIns="508" bIns="508" rtlCol="0" anchor="ctr">
              <a:normAutofit/>
            </a:bodyPr>
            <a:lstStyle/>
            <a:p>
              <a:pPr marL="0" indent="0" algn="ctr">
                <a:buNone/>
              </a:pPr>
              <a:r>
                <a:rPr lang="en-US" sz="1100" b="1" dirty="0" err="1">
                  <a:solidFill>
                    <a:srgbClr val="0070A8"/>
                  </a:solidFill>
                  <a:latin typeface="BIZ UDゴシック" panose="020B0400000000000000" pitchFamily="49" charset="-128"/>
                  <a:ea typeface="BIZ UDゴシック" panose="020B0400000000000000" pitchFamily="49" charset="-128"/>
                  <a:cs typeface="Yu Gothic" pitchFamily="34" charset="-120"/>
                </a:rPr>
                <a:t>事前登録</a:t>
              </a:r>
              <a:r>
                <a:rPr lang="ja-JP" altLang="en-US" sz="1100" b="1" dirty="0">
                  <a:solidFill>
                    <a:srgbClr val="0070A8"/>
                  </a:solidFill>
                  <a:latin typeface="BIZ UDゴシック" panose="020B0400000000000000" pitchFamily="49" charset="-128"/>
                  <a:ea typeface="BIZ UDゴシック" panose="020B0400000000000000" pitchFamily="49" charset="-128"/>
                  <a:cs typeface="Yu Gothic" pitchFamily="34" charset="-120"/>
                </a:rPr>
                <a:t>対象確認ナビ</a:t>
              </a:r>
              <a:r>
                <a:rPr lang="en-US" sz="1100" b="1" dirty="0" err="1">
                  <a:solidFill>
                    <a:srgbClr val="0070A8"/>
                  </a:solidFill>
                  <a:latin typeface="BIZ UDゴシック" panose="020B0400000000000000" pitchFamily="49" charset="-128"/>
                  <a:ea typeface="BIZ UDゴシック" panose="020B0400000000000000" pitchFamily="49" charset="-128"/>
                  <a:cs typeface="Yu Gothic" pitchFamily="34" charset="-120"/>
                </a:rPr>
                <a:t>はこちら</a:t>
              </a:r>
              <a:r>
                <a:rPr lang="ja-JP" altLang="en-US" sz="1100" b="1" dirty="0">
                  <a:solidFill>
                    <a:srgbClr val="0070A8"/>
                  </a:solidFill>
                  <a:latin typeface="BIZ UDゴシック" panose="020B0400000000000000" pitchFamily="49" charset="-128"/>
                  <a:ea typeface="BIZ UDゴシック" panose="020B0400000000000000" pitchFamily="49" charset="-128"/>
                  <a:cs typeface="Yu Gothic" pitchFamily="34" charset="-120"/>
                </a:rPr>
                <a:t>（</a:t>
              </a:r>
              <a:r>
                <a:rPr lang="en-US" altLang="ja-JP" sz="1100" b="1" dirty="0">
                  <a:solidFill>
                    <a:srgbClr val="0070A8"/>
                  </a:solidFill>
                  <a:latin typeface="BIZ UDゴシック" panose="020B0400000000000000" pitchFamily="49" charset="-128"/>
                  <a:ea typeface="BIZ UDゴシック" panose="020B0400000000000000" pitchFamily="49" charset="-128"/>
                  <a:cs typeface="Yu Gothic" pitchFamily="34" charset="-120"/>
                </a:rPr>
                <a:t>Ctrl</a:t>
              </a:r>
              <a:r>
                <a:rPr lang="ja-JP" altLang="en-US" sz="1100" b="1" dirty="0">
                  <a:solidFill>
                    <a:srgbClr val="0070A8"/>
                  </a:solidFill>
                  <a:latin typeface="BIZ UDゴシック" panose="020B0400000000000000" pitchFamily="49" charset="-128"/>
                  <a:ea typeface="BIZ UDゴシック" panose="020B0400000000000000" pitchFamily="49" charset="-128"/>
                  <a:cs typeface="Yu Gothic" pitchFamily="34" charset="-120"/>
                </a:rPr>
                <a:t>＋クリック）</a:t>
              </a:r>
              <a:endParaRPr lang="en-US" sz="1100" dirty="0">
                <a:latin typeface="BIZ UDゴシック" panose="020B0400000000000000" pitchFamily="49" charset="-128"/>
                <a:ea typeface="BIZ UDゴシック" panose="020B0400000000000000" pitchFamily="49" charset="-128"/>
              </a:endParaRPr>
            </a:p>
          </p:txBody>
        </p:sp>
        <p:pic>
          <p:nvPicPr>
            <p:cNvPr id="7" name="図 6">
              <a:extLst>
                <a:ext uri="{FF2B5EF4-FFF2-40B4-BE49-F238E27FC236}">
                  <a16:creationId xmlns:a16="http://schemas.microsoft.com/office/drawing/2014/main" id="{D08E331E-1D15-156A-FD56-5B03A809C535}"/>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923794" y="4908049"/>
              <a:ext cx="763774" cy="763774"/>
            </a:xfrm>
            <a:prstGeom prst="rect">
              <a:avLst/>
            </a:prstGeom>
          </p:spPr>
        </p:pic>
      </p:grpSp>
    </p:spTree>
    <p:extLst>
      <p:ext uri="{BB962C8B-B14F-4D97-AF65-F5344CB8AC3E}">
        <p14:creationId xmlns:p14="http://schemas.microsoft.com/office/powerpoint/2010/main" val="2678935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9" name="正方形/長方形 18">
            <a:extLst>
              <a:ext uri="{FF2B5EF4-FFF2-40B4-BE49-F238E27FC236}">
                <a16:creationId xmlns:a16="http://schemas.microsoft.com/office/drawing/2014/main" id="{C13CB01E-5A0A-D56C-3A9B-1C88021E3574}"/>
              </a:ext>
            </a:extLst>
          </p:cNvPr>
          <p:cNvSpPr/>
          <p:nvPr/>
        </p:nvSpPr>
        <p:spPr>
          <a:xfrm>
            <a:off x="0" y="0"/>
            <a:ext cx="9906000" cy="5169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002060"/>
                </a:solidFill>
                <a:effectLst/>
                <a:uLnTx/>
                <a:uFillTx/>
                <a:latin typeface="BIZ UDPゴシック" panose="020B0400000000000000" pitchFamily="50" charset="-128"/>
                <a:ea typeface="BIZ UDPゴシック" panose="020B0400000000000000" pitchFamily="50" charset="-128"/>
                <a:cs typeface="+mn-cs"/>
              </a:rPr>
              <a:t>事前登録対象確認ナビ表紙・注意事項</a:t>
            </a:r>
            <a:endParaRPr kumimoji="1" lang="ja-JP" altLang="en-US" sz="1800" b="0" i="0" u="none" strike="noStrike" kern="1200" cap="none" spc="0" normalizeH="0" baseline="0" noProof="0" dirty="0">
              <a:ln>
                <a:noFill/>
              </a:ln>
              <a:solidFill>
                <a:srgbClr val="002060"/>
              </a:solidFill>
              <a:effectLst/>
              <a:uLnTx/>
              <a:uFillTx/>
              <a:latin typeface="Aptos" panose="02110004020202020204"/>
              <a:ea typeface="游ゴシック" panose="020B0400000000000000" pitchFamily="50" charset="-128"/>
              <a:cs typeface="+mn-cs"/>
            </a:endParaRPr>
          </a:p>
        </p:txBody>
      </p:sp>
      <p:sp>
        <p:nvSpPr>
          <p:cNvPr id="21" name="正方形/長方形 20">
            <a:extLst>
              <a:ext uri="{FF2B5EF4-FFF2-40B4-BE49-F238E27FC236}">
                <a16:creationId xmlns:a16="http://schemas.microsoft.com/office/drawing/2014/main" id="{FC3EB472-C5D8-FBDA-6308-C73392B9DA24}"/>
              </a:ext>
            </a:extLst>
          </p:cNvPr>
          <p:cNvSpPr/>
          <p:nvPr/>
        </p:nvSpPr>
        <p:spPr>
          <a:xfrm>
            <a:off x="5215755" y="626626"/>
            <a:ext cx="923192" cy="38299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表紙</a:t>
            </a:r>
          </a:p>
        </p:txBody>
      </p:sp>
      <p:sp>
        <p:nvSpPr>
          <p:cNvPr id="25" name="正方形/長方形 24">
            <a:extLst>
              <a:ext uri="{FF2B5EF4-FFF2-40B4-BE49-F238E27FC236}">
                <a16:creationId xmlns:a16="http://schemas.microsoft.com/office/drawing/2014/main" id="{4A161F4D-DDE4-D5DA-9B25-26265C8E9A29}"/>
              </a:ext>
            </a:extLst>
          </p:cNvPr>
          <p:cNvSpPr/>
          <p:nvPr/>
        </p:nvSpPr>
        <p:spPr>
          <a:xfrm>
            <a:off x="6634877" y="1274715"/>
            <a:ext cx="3034546" cy="141368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これより</a:t>
            </a:r>
            <a:endParaRPr kumimoji="1" lang="en-US" altLang="ja-JP"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dirty="0">
                <a:solidFill>
                  <a:prstClr val="black"/>
                </a:solidFill>
                <a:latin typeface="BIZ UDPゴシック" panose="020B0400000000000000" pitchFamily="50" charset="-128"/>
                <a:ea typeface="BIZ UDPゴシック" panose="020B0400000000000000" pitchFamily="50" charset="-128"/>
              </a:rPr>
              <a:t>各入力画面について説明いたします。</a:t>
            </a:r>
            <a:endParaRPr kumimoji="1" lang="en-US" altLang="ja-JP" sz="1400" dirty="0">
              <a:solidFill>
                <a:prstClr val="black"/>
              </a:solidFill>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dirty="0">
                <a:solidFill>
                  <a:prstClr val="black"/>
                </a:solidFill>
                <a:latin typeface="BIZ UDPゴシック" panose="020B0400000000000000" pitchFamily="50" charset="-128"/>
                <a:ea typeface="BIZ UDPゴシック" panose="020B0400000000000000" pitchFamily="50" charset="-128"/>
              </a:rPr>
              <a:t>まずは、府補助金の要件を確認するためのナビになります。</a:t>
            </a:r>
            <a:endParaRPr kumimoji="1" lang="en-US" altLang="ja-JP" sz="1400" dirty="0">
              <a:solidFill>
                <a:prstClr val="black"/>
              </a:solidFill>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dirty="0">
                <a:solidFill>
                  <a:prstClr val="black"/>
                </a:solidFill>
                <a:latin typeface="BIZ UDPゴシック" panose="020B0400000000000000" pitchFamily="50" charset="-128"/>
                <a:ea typeface="BIZ UDPゴシック" panose="020B0400000000000000" pitchFamily="50" charset="-128"/>
              </a:rPr>
              <a:t>事前に</a:t>
            </a:r>
            <a:r>
              <a:rPr kumimoji="1"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内容をご確認ください。</a:t>
            </a:r>
          </a:p>
        </p:txBody>
      </p:sp>
      <p:grpSp>
        <p:nvGrpSpPr>
          <p:cNvPr id="2" name="グループ化 1">
            <a:extLst>
              <a:ext uri="{FF2B5EF4-FFF2-40B4-BE49-F238E27FC236}">
                <a16:creationId xmlns:a16="http://schemas.microsoft.com/office/drawing/2014/main" id="{624D1D00-AA4B-A5DD-1173-1F93B5755FCB}"/>
              </a:ext>
            </a:extLst>
          </p:cNvPr>
          <p:cNvGrpSpPr/>
          <p:nvPr/>
        </p:nvGrpSpPr>
        <p:grpSpPr>
          <a:xfrm>
            <a:off x="322869" y="6379149"/>
            <a:ext cx="1968152" cy="443053"/>
            <a:chOff x="4894212" y="4861343"/>
            <a:chExt cx="4033674" cy="837879"/>
          </a:xfrm>
        </p:grpSpPr>
        <p:sp>
          <p:nvSpPr>
            <p:cNvPr id="4" name="Shape 56">
              <a:hlinkClick r:id="rId3" action="ppaction://hlinksldjump"/>
              <a:extLst>
                <a:ext uri="{FF2B5EF4-FFF2-40B4-BE49-F238E27FC236}">
                  <a16:creationId xmlns:a16="http://schemas.microsoft.com/office/drawing/2014/main" id="{41E117DB-2815-53C6-8725-6F45A9700D21}"/>
                </a:ext>
              </a:extLst>
            </p:cNvPr>
            <p:cNvSpPr/>
            <p:nvPr/>
          </p:nvSpPr>
          <p:spPr>
            <a:xfrm>
              <a:off x="4894212" y="4861343"/>
              <a:ext cx="4033674" cy="837879"/>
            </a:xfrm>
            <a:prstGeom prst="homePlate">
              <a:avLst/>
            </a:prstGeom>
            <a:solidFill>
              <a:srgbClr val="EAF4FB"/>
            </a:solidFill>
            <a:ln w="12700">
              <a:solidFill>
                <a:srgbClr val="0070A8"/>
              </a:solidFill>
              <a:prstDash val="solid"/>
            </a:ln>
          </p:spPr>
          <p:txBody>
            <a:bodyPr/>
            <a:lstStyle/>
            <a:p>
              <a:endParaRPr lang="ja-JP" altLang="en-US" sz="2400">
                <a:latin typeface="BIZ UDゴシック" panose="020B0400000000000000" pitchFamily="49" charset="-128"/>
                <a:ea typeface="BIZ UDゴシック" panose="020B0400000000000000" pitchFamily="49" charset="-128"/>
              </a:endParaRPr>
            </a:p>
          </p:txBody>
        </p:sp>
        <p:sp>
          <p:nvSpPr>
            <p:cNvPr id="6" name="Text 57">
              <a:extLst>
                <a:ext uri="{FF2B5EF4-FFF2-40B4-BE49-F238E27FC236}">
                  <a16:creationId xmlns:a16="http://schemas.microsoft.com/office/drawing/2014/main" id="{299D5C59-C05D-4EA1-E7E7-2FC797925144}"/>
                </a:ext>
              </a:extLst>
            </p:cNvPr>
            <p:cNvSpPr/>
            <p:nvPr/>
          </p:nvSpPr>
          <p:spPr>
            <a:xfrm>
              <a:off x="5151129" y="4956126"/>
              <a:ext cx="2516937" cy="320480"/>
            </a:xfrm>
            <a:prstGeom prst="rect">
              <a:avLst/>
            </a:prstGeom>
            <a:noFill/>
            <a:ln/>
          </p:spPr>
          <p:txBody>
            <a:bodyPr wrap="square" lIns="508" tIns="508" rIns="508" bIns="508" rtlCol="0" anchor="ctr">
              <a:noAutofit/>
            </a:bodyPr>
            <a:lstStyle/>
            <a:p>
              <a:pPr marL="0" indent="0" algn="ctr">
                <a:buNone/>
              </a:pPr>
              <a:r>
                <a:rPr lang="ja-JP" altLang="en-US" sz="1050" dirty="0">
                  <a:latin typeface="BIZ UDゴシック" panose="020B0400000000000000" pitchFamily="49" charset="-128"/>
                  <a:ea typeface="BIZ UDゴシック" panose="020B0400000000000000" pitchFamily="49" charset="-128"/>
                </a:rPr>
                <a:t>要件確認済みの場合</a:t>
              </a:r>
              <a:endParaRPr lang="en-US" sz="1050" dirty="0">
                <a:latin typeface="BIZ UDゴシック" panose="020B0400000000000000" pitchFamily="49" charset="-128"/>
                <a:ea typeface="BIZ UDゴシック" panose="020B0400000000000000" pitchFamily="49" charset="-128"/>
              </a:endParaRPr>
            </a:p>
          </p:txBody>
        </p:sp>
        <p:sp>
          <p:nvSpPr>
            <p:cNvPr id="7" name="Text 58">
              <a:extLst>
                <a:ext uri="{FF2B5EF4-FFF2-40B4-BE49-F238E27FC236}">
                  <a16:creationId xmlns:a16="http://schemas.microsoft.com/office/drawing/2014/main" id="{37134CE5-497E-993D-59FF-55F6976A110F}"/>
                </a:ext>
              </a:extLst>
            </p:cNvPr>
            <p:cNvSpPr/>
            <p:nvPr/>
          </p:nvSpPr>
          <p:spPr>
            <a:xfrm>
              <a:off x="5079721" y="5276607"/>
              <a:ext cx="3538623" cy="422615"/>
            </a:xfrm>
            <a:prstGeom prst="rect">
              <a:avLst/>
            </a:prstGeom>
            <a:noFill/>
            <a:ln/>
          </p:spPr>
          <p:txBody>
            <a:bodyPr wrap="square" lIns="508" tIns="508" rIns="508" bIns="508" rtlCol="0" anchor="ctr">
              <a:normAutofit/>
            </a:bodyPr>
            <a:lstStyle/>
            <a:p>
              <a:pPr marL="0" indent="0" algn="ctr">
                <a:buNone/>
              </a:pPr>
              <a:r>
                <a:rPr lang="en-US" sz="800" b="1" dirty="0" err="1">
                  <a:solidFill>
                    <a:srgbClr val="0070A8"/>
                  </a:solidFill>
                  <a:latin typeface="BIZ UDゴシック" panose="020B0400000000000000" pitchFamily="49" charset="-128"/>
                  <a:ea typeface="BIZ UDゴシック" panose="020B0400000000000000" pitchFamily="49" charset="-128"/>
                  <a:cs typeface="Yu Gothic" pitchFamily="34" charset="-120"/>
                </a:rPr>
                <a:t>事前登録</a:t>
              </a:r>
              <a:r>
                <a:rPr lang="ja-JP" altLang="en-US" sz="800" b="1" dirty="0">
                  <a:solidFill>
                    <a:srgbClr val="0070A8"/>
                  </a:solidFill>
                  <a:latin typeface="BIZ UDゴシック" panose="020B0400000000000000" pitchFamily="49" charset="-128"/>
                  <a:ea typeface="BIZ UDゴシック" panose="020B0400000000000000" pitchFamily="49" charset="-128"/>
                  <a:cs typeface="Yu Gothic" pitchFamily="34" charset="-120"/>
                </a:rPr>
                <a:t>フォームの作成方法に進む</a:t>
              </a:r>
              <a:endParaRPr lang="en-US" sz="800" dirty="0">
                <a:latin typeface="BIZ UDゴシック" panose="020B0400000000000000" pitchFamily="49" charset="-128"/>
                <a:ea typeface="BIZ UDゴシック" panose="020B0400000000000000" pitchFamily="49" charset="-128"/>
              </a:endParaRPr>
            </a:p>
          </p:txBody>
        </p:sp>
      </p:grpSp>
      <p:grpSp>
        <p:nvGrpSpPr>
          <p:cNvPr id="26" name="グループ化 25">
            <a:extLst>
              <a:ext uri="{FF2B5EF4-FFF2-40B4-BE49-F238E27FC236}">
                <a16:creationId xmlns:a16="http://schemas.microsoft.com/office/drawing/2014/main" id="{49326A5B-4770-1750-3054-72A5EFD31802}"/>
              </a:ext>
            </a:extLst>
          </p:cNvPr>
          <p:cNvGrpSpPr/>
          <p:nvPr/>
        </p:nvGrpSpPr>
        <p:grpSpPr>
          <a:xfrm>
            <a:off x="322869" y="489586"/>
            <a:ext cx="6309895" cy="5853765"/>
            <a:chOff x="337089" y="597132"/>
            <a:chExt cx="6309895" cy="5853765"/>
          </a:xfrm>
        </p:grpSpPr>
        <p:grpSp>
          <p:nvGrpSpPr>
            <p:cNvPr id="11" name="グループ化 10">
              <a:extLst>
                <a:ext uri="{FF2B5EF4-FFF2-40B4-BE49-F238E27FC236}">
                  <a16:creationId xmlns:a16="http://schemas.microsoft.com/office/drawing/2014/main" id="{D2F7D68A-A59F-59B4-3A39-D925DB26D964}"/>
                </a:ext>
              </a:extLst>
            </p:cNvPr>
            <p:cNvGrpSpPr>
              <a:grpSpLocks noChangeAspect="1"/>
            </p:cNvGrpSpPr>
            <p:nvPr/>
          </p:nvGrpSpPr>
          <p:grpSpPr>
            <a:xfrm>
              <a:off x="337089" y="597132"/>
              <a:ext cx="6309895" cy="5812806"/>
              <a:chOff x="76414" y="672963"/>
              <a:chExt cx="6432955" cy="5926171"/>
            </a:xfrm>
          </p:grpSpPr>
          <p:pic>
            <p:nvPicPr>
              <p:cNvPr id="5" name="図 4">
                <a:extLst>
                  <a:ext uri="{FF2B5EF4-FFF2-40B4-BE49-F238E27FC236}">
                    <a16:creationId xmlns:a16="http://schemas.microsoft.com/office/drawing/2014/main" id="{CBC2AD77-5845-8B2E-CCDE-21414168A02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6414" y="672963"/>
                <a:ext cx="6179421" cy="4010411"/>
              </a:xfrm>
              <a:prstGeom prst="rect">
                <a:avLst/>
              </a:prstGeom>
              <a:ln>
                <a:noFill/>
              </a:ln>
            </p:spPr>
          </p:pic>
          <p:pic>
            <p:nvPicPr>
              <p:cNvPr id="9" name="図 8">
                <a:extLst>
                  <a:ext uri="{FF2B5EF4-FFF2-40B4-BE49-F238E27FC236}">
                    <a16:creationId xmlns:a16="http://schemas.microsoft.com/office/drawing/2014/main" id="{171EB10D-3BCD-2B63-6E54-69CDB7591922}"/>
                  </a:ext>
                </a:extLst>
              </p:cNvPr>
              <p:cNvPicPr>
                <a:picLocks noChangeAspect="1"/>
              </p:cNvPicPr>
              <p:nvPr/>
            </p:nvPicPr>
            <p:blipFill>
              <a:blip r:embed="rId5">
                <a:extLst>
                  <a:ext uri="{28A0092B-C50C-407E-A947-70E740481C1C}">
                    <a14:useLocalDpi xmlns:a14="http://schemas.microsoft.com/office/drawing/2010/main" val="0"/>
                  </a:ext>
                </a:extLst>
              </a:blip>
              <a:srcRect l="1714"/>
              <a:stretch>
                <a:fillRect/>
              </a:stretch>
            </p:blipFill>
            <p:spPr>
              <a:xfrm>
                <a:off x="315893" y="3577597"/>
                <a:ext cx="6193476" cy="3021537"/>
              </a:xfrm>
              <a:prstGeom prst="rect">
                <a:avLst/>
              </a:prstGeom>
            </p:spPr>
          </p:pic>
        </p:grpSp>
        <p:sp>
          <p:nvSpPr>
            <p:cNvPr id="13" name="正方形/長方形 12">
              <a:extLst>
                <a:ext uri="{FF2B5EF4-FFF2-40B4-BE49-F238E27FC236}">
                  <a16:creationId xmlns:a16="http://schemas.microsoft.com/office/drawing/2014/main" id="{3CA0466D-BCE6-899F-BBC9-D317CE1DC885}"/>
                </a:ext>
              </a:extLst>
            </p:cNvPr>
            <p:cNvSpPr/>
            <p:nvPr/>
          </p:nvSpPr>
          <p:spPr>
            <a:xfrm>
              <a:off x="337089" y="597132"/>
              <a:ext cx="6061211" cy="585376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3912542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83A69DA-097C-98DF-5D8B-1D51552E3B37}"/>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021E2A94-8267-7428-F5CA-B556E5B3AA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0C50BBCD-7275-03C6-7FC4-DBF8A5C2C1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6DB9498B-A52E-61C8-2A1E-245EE0ED71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DE3FADB8-845E-AD3E-31FE-F672944CE1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408557A4-36BD-7AB1-3683-080398A9B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4E66C44E-E4C2-27C0-BCE3-FAD4E71774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17CE993B-BF90-388B-5E8C-D8B1972F58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図 3">
            <a:extLst>
              <a:ext uri="{FF2B5EF4-FFF2-40B4-BE49-F238E27FC236}">
                <a16:creationId xmlns:a16="http://schemas.microsoft.com/office/drawing/2014/main" id="{FC73145B-EFF2-7C3C-5832-27D1D4D6BE1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08612" y="724380"/>
            <a:ext cx="6678837" cy="3884302"/>
          </a:xfrm>
          <a:prstGeom prst="rect">
            <a:avLst/>
          </a:prstGeom>
          <a:ln>
            <a:solidFill>
              <a:schemeClr val="tx1"/>
            </a:solidFill>
          </a:ln>
        </p:spPr>
      </p:pic>
      <p:sp>
        <p:nvSpPr>
          <p:cNvPr id="26" name="正方形/長方形 25">
            <a:extLst>
              <a:ext uri="{FF2B5EF4-FFF2-40B4-BE49-F238E27FC236}">
                <a16:creationId xmlns:a16="http://schemas.microsoft.com/office/drawing/2014/main" id="{CF05BC4F-540E-A179-75D5-A2429FF5D4C8}"/>
              </a:ext>
            </a:extLst>
          </p:cNvPr>
          <p:cNvSpPr/>
          <p:nvPr/>
        </p:nvSpPr>
        <p:spPr>
          <a:xfrm>
            <a:off x="0" y="0"/>
            <a:ext cx="9906000" cy="5169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002060"/>
                </a:solidFill>
                <a:effectLst/>
                <a:uLnTx/>
                <a:uFillTx/>
                <a:latin typeface="BIZ UDPゴシック" panose="020B0400000000000000" pitchFamily="50" charset="-128"/>
                <a:ea typeface="BIZ UDPゴシック" panose="020B0400000000000000" pitchFamily="50" charset="-128"/>
                <a:cs typeface="+mn-cs"/>
              </a:rPr>
              <a:t>国の業務改善助成金の要件・申請状況</a:t>
            </a:r>
            <a:endParaRPr kumimoji="1" lang="ja-JP" altLang="en-US" sz="1800" b="0" i="0" u="none" strike="noStrike" kern="1200" cap="none" spc="0" normalizeH="0" baseline="0" noProof="0" dirty="0">
              <a:ln>
                <a:noFill/>
              </a:ln>
              <a:solidFill>
                <a:srgbClr val="002060"/>
              </a:solidFill>
              <a:effectLst/>
              <a:uLnTx/>
              <a:uFillTx/>
              <a:latin typeface="Aptos" panose="02110004020202020204"/>
              <a:ea typeface="游ゴシック" panose="020B0400000000000000" pitchFamily="50" charset="-128"/>
              <a:cs typeface="+mn-cs"/>
            </a:endParaRPr>
          </a:p>
        </p:txBody>
      </p:sp>
      <p:pic>
        <p:nvPicPr>
          <p:cNvPr id="5" name="図 4">
            <a:hlinkClick r:id="rId3"/>
            <a:extLst>
              <a:ext uri="{FF2B5EF4-FFF2-40B4-BE49-F238E27FC236}">
                <a16:creationId xmlns:a16="http://schemas.microsoft.com/office/drawing/2014/main" id="{260A2A09-5296-9BC0-457C-F93ECDB0AEEF}"/>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656400" y="926320"/>
            <a:ext cx="3891743" cy="5460724"/>
          </a:xfrm>
          <a:prstGeom prst="rect">
            <a:avLst/>
          </a:prstGeom>
          <a:ln>
            <a:solidFill>
              <a:schemeClr val="tx1"/>
            </a:solidFill>
          </a:ln>
        </p:spPr>
      </p:pic>
      <p:sp>
        <p:nvSpPr>
          <p:cNvPr id="6" name="四角形: 角を丸くする 5">
            <a:hlinkClick r:id="rId3"/>
            <a:extLst>
              <a:ext uri="{FF2B5EF4-FFF2-40B4-BE49-F238E27FC236}">
                <a16:creationId xmlns:a16="http://schemas.microsoft.com/office/drawing/2014/main" id="{45966B48-F104-FC3E-67E1-36594A06AAFE}"/>
              </a:ext>
            </a:extLst>
          </p:cNvPr>
          <p:cNvSpPr/>
          <p:nvPr/>
        </p:nvSpPr>
        <p:spPr>
          <a:xfrm>
            <a:off x="6829215" y="6304652"/>
            <a:ext cx="3021392" cy="365367"/>
          </a:xfrm>
          <a:prstGeom prst="roundRect">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nchorCtr="1"/>
          <a:lstStyle/>
          <a:p>
            <a:pPr algn="ctr"/>
            <a:r>
              <a:rPr kumimoji="1" lang="ja-JP" altLang="en-US" sz="1050" dirty="0">
                <a:solidFill>
                  <a:schemeClr val="tx1"/>
                </a:solidFill>
                <a:latin typeface="BIZ UDゴシック" panose="020B0400000000000000" pitchFamily="49" charset="-128"/>
                <a:ea typeface="BIZ UDゴシック" panose="020B0400000000000000" pitchFamily="49" charset="-128"/>
              </a:rPr>
              <a:t>国の「業務改善助成金」の対象要件を確認する</a:t>
            </a:r>
            <a:endParaRPr kumimoji="1" lang="en-US" altLang="ja-JP" sz="1050" dirty="0">
              <a:solidFill>
                <a:schemeClr val="tx1"/>
              </a:solidFill>
              <a:latin typeface="BIZ UDゴシック" panose="020B0400000000000000" pitchFamily="49" charset="-128"/>
              <a:ea typeface="BIZ UDゴシック" panose="020B0400000000000000" pitchFamily="49" charset="-128"/>
            </a:endParaRPr>
          </a:p>
          <a:p>
            <a:pPr algn="ctr"/>
            <a:r>
              <a:rPr kumimoji="1" lang="ja-JP" altLang="en-US" sz="1050" dirty="0">
                <a:solidFill>
                  <a:schemeClr val="tx1"/>
                </a:solidFill>
                <a:latin typeface="BIZ UDゴシック" panose="020B0400000000000000" pitchFamily="49" charset="-128"/>
                <a:ea typeface="BIZ UDゴシック" panose="020B0400000000000000" pitchFamily="49" charset="-128"/>
              </a:rPr>
              <a:t>（</a:t>
            </a:r>
            <a:r>
              <a:rPr kumimoji="1" lang="en-US" altLang="ja-JP" sz="1050" dirty="0">
                <a:solidFill>
                  <a:schemeClr val="tx1"/>
                </a:solidFill>
                <a:latin typeface="BIZ UDゴシック" panose="020B0400000000000000" pitchFamily="49" charset="-128"/>
                <a:ea typeface="BIZ UDゴシック" panose="020B0400000000000000" pitchFamily="49" charset="-128"/>
              </a:rPr>
              <a:t>ctrl+</a:t>
            </a:r>
            <a:r>
              <a:rPr kumimoji="1" lang="ja-JP" altLang="en-US" sz="1050" dirty="0">
                <a:solidFill>
                  <a:schemeClr val="tx1"/>
                </a:solidFill>
                <a:latin typeface="BIZ UDゴシック" panose="020B0400000000000000" pitchFamily="49" charset="-128"/>
                <a:ea typeface="BIZ UDゴシック" panose="020B0400000000000000" pitchFamily="49" charset="-128"/>
              </a:rPr>
              <a:t>クリック）🔗</a:t>
            </a:r>
          </a:p>
        </p:txBody>
      </p:sp>
    </p:spTree>
    <p:extLst>
      <p:ext uri="{BB962C8B-B14F-4D97-AF65-F5344CB8AC3E}">
        <p14:creationId xmlns:p14="http://schemas.microsoft.com/office/powerpoint/2010/main" val="4017607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BE51694-1D65-15EA-3AC6-A9188E04F59F}"/>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772BC83A-54F6-8D83-C633-12D52476CD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Freeform: Shape 11">
            <a:extLst>
              <a:ext uri="{FF2B5EF4-FFF2-40B4-BE49-F238E27FC236}">
                <a16:creationId xmlns:a16="http://schemas.microsoft.com/office/drawing/2014/main" id="{0D1E434F-D8F3-46D8-18B6-D2DCF581A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05626" y="-253670"/>
            <a:ext cx="1484955"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E91D8F79-45B3-F6D2-8BAB-B4B327E78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24458" y="422146"/>
            <a:ext cx="524361"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4305B784-FE81-B7BF-DBFB-10D120449D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160329" y="655140"/>
            <a:ext cx="558571"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ABE3633E-7EED-E3AA-3AC3-2B3DA7DF82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02272" y="0"/>
            <a:ext cx="230372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Isosceles Triangle 19">
            <a:extLst>
              <a:ext uri="{FF2B5EF4-FFF2-40B4-BE49-F238E27FC236}">
                <a16:creationId xmlns:a16="http://schemas.microsoft.com/office/drawing/2014/main" id="{F24EB78E-A049-73FA-54D9-EE02DED10B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0779" y="6115501"/>
            <a:ext cx="1214292"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Isosceles Triangle 21">
            <a:extLst>
              <a:ext uri="{FF2B5EF4-FFF2-40B4-BE49-F238E27FC236}">
                <a16:creationId xmlns:a16="http://schemas.microsoft.com/office/drawing/2014/main" id="{E9F8F7B1-9A11-066C-B34E-4CB1C15218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78315" y="6453143"/>
            <a:ext cx="662108"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4" name="正方形/長方形 23">
            <a:extLst>
              <a:ext uri="{FF2B5EF4-FFF2-40B4-BE49-F238E27FC236}">
                <a16:creationId xmlns:a16="http://schemas.microsoft.com/office/drawing/2014/main" id="{00122E93-5A97-F10D-0E63-B2B05EB30A01}"/>
              </a:ext>
            </a:extLst>
          </p:cNvPr>
          <p:cNvSpPr/>
          <p:nvPr/>
        </p:nvSpPr>
        <p:spPr>
          <a:xfrm>
            <a:off x="0" y="0"/>
            <a:ext cx="9906000" cy="5169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002060"/>
                </a:solidFill>
                <a:effectLst/>
                <a:uLnTx/>
                <a:uFillTx/>
                <a:latin typeface="BIZ UDPゴシック" panose="020B0400000000000000" pitchFamily="50" charset="-128"/>
                <a:ea typeface="BIZ UDPゴシック" panose="020B0400000000000000" pitchFamily="50" charset="-128"/>
                <a:cs typeface="+mn-cs"/>
              </a:rPr>
              <a:t>府補助金の要件</a:t>
            </a:r>
            <a:endParaRPr kumimoji="1" lang="ja-JP" altLang="en-US" sz="1800" b="0" i="0" u="none" kern="1200" cap="none" spc="0" normalizeH="0" baseline="0" noProof="0" dirty="0">
              <a:ln>
                <a:noFill/>
              </a:ln>
              <a:solidFill>
                <a:srgbClr val="FF0000"/>
              </a:solidFill>
              <a:effectLst/>
              <a:uLnTx/>
              <a:uFillTx/>
              <a:latin typeface="Aptos" panose="02110004020202020204"/>
              <a:ea typeface="游ゴシック" panose="020B0400000000000000" pitchFamily="50" charset="-128"/>
              <a:cs typeface="+mn-cs"/>
            </a:endParaRPr>
          </a:p>
        </p:txBody>
      </p:sp>
      <p:pic>
        <p:nvPicPr>
          <p:cNvPr id="3" name="図 2">
            <a:extLst>
              <a:ext uri="{FF2B5EF4-FFF2-40B4-BE49-F238E27FC236}">
                <a16:creationId xmlns:a16="http://schemas.microsoft.com/office/drawing/2014/main" id="{E6810EE4-FDD1-8626-3C74-EEC198EEFBDE}"/>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136413" y="472967"/>
            <a:ext cx="6344366" cy="3941358"/>
          </a:xfrm>
          <a:prstGeom prst="rect">
            <a:avLst/>
          </a:prstGeom>
          <a:ln>
            <a:solidFill>
              <a:schemeClr val="tx1"/>
            </a:solidFill>
          </a:ln>
        </p:spPr>
      </p:pic>
      <p:sp>
        <p:nvSpPr>
          <p:cNvPr id="5" name="説明ボックス 20">
            <a:extLst>
              <a:ext uri="{FF2B5EF4-FFF2-40B4-BE49-F238E27FC236}">
                <a16:creationId xmlns:a16="http://schemas.microsoft.com/office/drawing/2014/main" id="{2E23BB0A-255E-CDDC-973B-EE13D3A03E58}"/>
              </a:ext>
            </a:extLst>
          </p:cNvPr>
          <p:cNvSpPr/>
          <p:nvPr/>
        </p:nvSpPr>
        <p:spPr>
          <a:xfrm>
            <a:off x="85350" y="4484077"/>
            <a:ext cx="5838352" cy="2238418"/>
          </a:xfrm>
          <a:prstGeom prst="roundRect">
            <a:avLst>
              <a:gd name="adj" fmla="val 6000"/>
            </a:avLst>
          </a:prstGeom>
          <a:solidFill>
            <a:srgbClr val="EBF1FA"/>
          </a:solidFill>
          <a:ln w="15875">
            <a:solidFill>
              <a:srgbClr val="2E5C99"/>
            </a:solidFill>
          </a:ln>
        </p:spPr>
        <p:txBody>
          <a:bodyPr wrap="square" lIns="0" tIns="0" rIns="0" bIns="0" anchor="ctr" anchorCtr="0">
            <a:normAutofit fontScale="92500" lnSpcReduction="10000"/>
          </a:bodyPr>
          <a:lstStyle/>
          <a:p>
            <a:pPr>
              <a:lnSpc>
                <a:spcPct val="120000"/>
              </a:lnSpc>
            </a:pPr>
            <a:r>
              <a:rPr lang="ja-JP" sz="1400" b="1" dirty="0">
                <a:solidFill>
                  <a:srgbClr val="2E5C99"/>
                </a:solidFill>
                <a:latin typeface="BIZ UDPゴシック" panose="020B0400000000000000" pitchFamily="50" charset="-128"/>
                <a:ea typeface="BIZ UDPゴシック" panose="020B0400000000000000" pitchFamily="50" charset="-128"/>
              </a:rPr>
              <a:t>💡 ポイント（</a:t>
            </a:r>
            <a:r>
              <a:rPr lang="ja-JP" altLang="en-US" sz="1400" b="1" dirty="0">
                <a:solidFill>
                  <a:srgbClr val="2E5C99"/>
                </a:solidFill>
                <a:latin typeface="BIZ UDPゴシック" panose="020B0400000000000000" pitchFamily="50" charset="-128"/>
                <a:ea typeface="BIZ UDPゴシック" panose="020B0400000000000000" pitchFamily="50" charset="-128"/>
              </a:rPr>
              <a:t>府補助金の要件の確認</a:t>
            </a:r>
            <a:r>
              <a:rPr lang="ja-JP" sz="1400" b="1" dirty="0">
                <a:solidFill>
                  <a:srgbClr val="2E5C99"/>
                </a:solidFill>
                <a:latin typeface="BIZ UDPゴシック" panose="020B0400000000000000" pitchFamily="50" charset="-128"/>
                <a:ea typeface="BIZ UDPゴシック" panose="020B0400000000000000" pitchFamily="50" charset="-128"/>
              </a:rPr>
              <a:t>）</a:t>
            </a:r>
            <a:endParaRPr lang="en-US" altLang="ja-JP" sz="1400" b="1" dirty="0">
              <a:solidFill>
                <a:srgbClr val="2E5C99"/>
              </a:solidFill>
              <a:latin typeface="BIZ UDPゴシック" panose="020B0400000000000000" pitchFamily="50" charset="-128"/>
              <a:ea typeface="BIZ UDPゴシック" panose="020B0400000000000000" pitchFamily="50" charset="-128"/>
            </a:endParaRPr>
          </a:p>
          <a:p>
            <a:pPr>
              <a:lnSpc>
                <a:spcPct val="120000"/>
              </a:lnSpc>
            </a:pPr>
            <a:endParaRPr lang="ja-JP" sz="900" b="1" dirty="0">
              <a:solidFill>
                <a:srgbClr val="2E5C99"/>
              </a:solidFill>
              <a:latin typeface="BIZ UDPゴシック" panose="020B0400000000000000" pitchFamily="50" charset="-128"/>
              <a:ea typeface="BIZ UDPゴシック" panose="020B0400000000000000" pitchFamily="50" charset="-128"/>
            </a:endParaRPr>
          </a:p>
          <a:p>
            <a:pPr>
              <a:lnSpc>
                <a:spcPct val="120000"/>
              </a:lnSpc>
            </a:pPr>
            <a:r>
              <a:rPr lang="ja-JP" altLang="en-US" sz="1300" dirty="0">
                <a:latin typeface="BIZ UDPゴシック" panose="020B0400000000000000" pitchFamily="50" charset="-128"/>
                <a:ea typeface="BIZ UDPゴシック" panose="020B0400000000000000" pitchFamily="50" charset="-128"/>
              </a:rPr>
              <a:t>　右の赤枠内に、国の「業務改善助成金」で計画した賃金引上げ額が記載されています。</a:t>
            </a:r>
            <a:endParaRPr lang="en-US" altLang="ja-JP" sz="1300" dirty="0">
              <a:latin typeface="BIZ UDPゴシック" panose="020B0400000000000000" pitchFamily="50" charset="-128"/>
              <a:ea typeface="BIZ UDPゴシック" panose="020B0400000000000000" pitchFamily="50" charset="-128"/>
            </a:endParaRPr>
          </a:p>
          <a:p>
            <a:pPr>
              <a:lnSpc>
                <a:spcPct val="120000"/>
              </a:lnSpc>
            </a:pPr>
            <a:r>
              <a:rPr lang="ja-JP" altLang="en-US" sz="1300" dirty="0">
                <a:latin typeface="BIZ UDPゴシック" panose="020B0400000000000000" pitchFamily="50" charset="-128"/>
                <a:ea typeface="BIZ UDPゴシック" panose="020B0400000000000000" pitchFamily="50" charset="-128"/>
              </a:rPr>
              <a:t>　府補助金の交付を受けるためには、次の</a:t>
            </a:r>
            <a:r>
              <a:rPr lang="en-US" altLang="ja-JP" sz="1300" dirty="0">
                <a:latin typeface="BIZ UDPゴシック" panose="020B0400000000000000" pitchFamily="50" charset="-128"/>
                <a:ea typeface="BIZ UDPゴシック" panose="020B0400000000000000" pitchFamily="50" charset="-128"/>
              </a:rPr>
              <a:t>2</a:t>
            </a:r>
            <a:r>
              <a:rPr lang="ja-JP" altLang="en-US" sz="1300" dirty="0">
                <a:latin typeface="BIZ UDPゴシック" panose="020B0400000000000000" pitchFamily="50" charset="-128"/>
                <a:ea typeface="BIZ UDPゴシック" panose="020B0400000000000000" pitchFamily="50" charset="-128"/>
              </a:rPr>
              <a:t>つをともに満たす必要があります。</a:t>
            </a:r>
            <a:endParaRPr lang="en-US" altLang="ja-JP" sz="1300" dirty="0">
              <a:latin typeface="BIZ UDPゴシック" panose="020B0400000000000000" pitchFamily="50" charset="-128"/>
              <a:ea typeface="BIZ UDPゴシック" panose="020B0400000000000000" pitchFamily="50" charset="-128"/>
            </a:endParaRPr>
          </a:p>
          <a:p>
            <a:pPr>
              <a:lnSpc>
                <a:spcPct val="120000"/>
              </a:lnSpc>
            </a:pPr>
            <a:endParaRPr lang="en-US" altLang="ja-JP" sz="1300" dirty="0">
              <a:latin typeface="BIZ UDPゴシック" panose="020B0400000000000000" pitchFamily="50" charset="-128"/>
              <a:ea typeface="BIZ UDPゴシック" panose="020B0400000000000000" pitchFamily="50" charset="-128"/>
            </a:endParaRPr>
          </a:p>
          <a:p>
            <a:pPr>
              <a:lnSpc>
                <a:spcPct val="120000"/>
              </a:lnSpc>
            </a:pPr>
            <a:r>
              <a:rPr lang="ja-JP" altLang="en-US" sz="1300" dirty="0">
                <a:solidFill>
                  <a:srgbClr val="002060"/>
                </a:solidFill>
                <a:latin typeface="BIZ UDPゴシック" panose="020B0400000000000000" pitchFamily="50" charset="-128"/>
                <a:ea typeface="BIZ UDPゴシック" panose="020B0400000000000000" pitchFamily="50" charset="-128"/>
              </a:rPr>
              <a:t>要件</a:t>
            </a:r>
            <a:r>
              <a:rPr lang="en-US" altLang="ja-JP" sz="1300" dirty="0">
                <a:solidFill>
                  <a:srgbClr val="002060"/>
                </a:solidFill>
                <a:latin typeface="BIZ UDPゴシック" panose="020B0400000000000000" pitchFamily="50" charset="-128"/>
                <a:ea typeface="BIZ UDPゴシック" panose="020B0400000000000000" pitchFamily="50" charset="-128"/>
              </a:rPr>
              <a:t>1</a:t>
            </a:r>
            <a:r>
              <a:rPr lang="ja-JP" altLang="en-US" sz="1300" dirty="0">
                <a:solidFill>
                  <a:srgbClr val="002060"/>
                </a:solidFill>
                <a:latin typeface="BIZ UDPゴシック" panose="020B0400000000000000" pitchFamily="50" charset="-128"/>
                <a:ea typeface="BIZ UDPゴシック" panose="020B0400000000000000" pitchFamily="50" charset="-128"/>
              </a:rPr>
              <a:t>：</a:t>
            </a:r>
            <a:r>
              <a:rPr lang="en-US" altLang="ja-JP" sz="1300" dirty="0">
                <a:solidFill>
                  <a:srgbClr val="002060"/>
                </a:solidFill>
                <a:latin typeface="BIZ UDPゴシック" panose="020B0400000000000000" pitchFamily="50" charset="-128"/>
                <a:ea typeface="BIZ UDPゴシック" panose="020B0400000000000000" pitchFamily="50" charset="-128"/>
              </a:rPr>
              <a:t> </a:t>
            </a:r>
            <a:r>
              <a:rPr lang="ja-JP" altLang="en-US" sz="1300" dirty="0">
                <a:solidFill>
                  <a:srgbClr val="002060"/>
                </a:solidFill>
                <a:latin typeface="BIZ UDPゴシック" panose="020B0400000000000000" pitchFamily="50" charset="-128"/>
                <a:ea typeface="BIZ UDPゴシック" panose="020B0400000000000000" pitchFamily="50" charset="-128"/>
              </a:rPr>
              <a:t>国の「業務改善補助金」の事業実施計画書に記載した賃金引上げ額より、</a:t>
            </a:r>
            <a:endParaRPr lang="en-US" altLang="ja-JP" sz="1300" dirty="0">
              <a:solidFill>
                <a:srgbClr val="002060"/>
              </a:solidFill>
              <a:latin typeface="BIZ UDPゴシック" panose="020B0400000000000000" pitchFamily="50" charset="-128"/>
              <a:ea typeface="BIZ UDPゴシック" panose="020B0400000000000000" pitchFamily="50" charset="-128"/>
            </a:endParaRPr>
          </a:p>
          <a:p>
            <a:pPr>
              <a:lnSpc>
                <a:spcPct val="120000"/>
              </a:lnSpc>
            </a:pPr>
            <a:r>
              <a:rPr lang="ja-JP" altLang="en-US" sz="1300" dirty="0">
                <a:solidFill>
                  <a:srgbClr val="002060"/>
                </a:solidFill>
                <a:latin typeface="BIZ UDPゴシック" panose="020B0400000000000000" pitchFamily="50" charset="-128"/>
                <a:ea typeface="BIZ UDPゴシック" panose="020B0400000000000000" pitchFamily="50" charset="-128"/>
              </a:rPr>
              <a:t>　　　　　</a:t>
            </a:r>
            <a:r>
              <a:rPr lang="en-US" altLang="ja-JP" sz="1300" dirty="0">
                <a:solidFill>
                  <a:srgbClr val="002060"/>
                </a:solidFill>
                <a:latin typeface="BIZ UDPゴシック" panose="020B0400000000000000" pitchFamily="50" charset="-128"/>
                <a:ea typeface="BIZ UDPゴシック" panose="020B0400000000000000" pitchFamily="50" charset="-128"/>
              </a:rPr>
              <a:t>1</a:t>
            </a:r>
            <a:r>
              <a:rPr lang="ja-JP" altLang="en-US" sz="1300" dirty="0">
                <a:solidFill>
                  <a:srgbClr val="002060"/>
                </a:solidFill>
                <a:latin typeface="BIZ UDPゴシック" panose="020B0400000000000000" pitchFamily="50" charset="-128"/>
                <a:ea typeface="BIZ UDPゴシック" panose="020B0400000000000000" pitchFamily="50" charset="-128"/>
              </a:rPr>
              <a:t>円以上多く引き上げる</a:t>
            </a:r>
            <a:endParaRPr lang="en-US" altLang="ja-JP" sz="1300" dirty="0">
              <a:solidFill>
                <a:srgbClr val="002060"/>
              </a:solidFill>
              <a:latin typeface="BIZ UDPゴシック" panose="020B0400000000000000" pitchFamily="50" charset="-128"/>
              <a:ea typeface="BIZ UDPゴシック" panose="020B0400000000000000" pitchFamily="50" charset="-128"/>
            </a:endParaRPr>
          </a:p>
          <a:p>
            <a:pPr>
              <a:lnSpc>
                <a:spcPct val="120000"/>
              </a:lnSpc>
            </a:pPr>
            <a:r>
              <a:rPr lang="ja-JP" altLang="en-US" sz="1300" dirty="0">
                <a:solidFill>
                  <a:srgbClr val="EC5602"/>
                </a:solidFill>
                <a:latin typeface="BIZ UDPゴシック" panose="020B0400000000000000" pitchFamily="50" charset="-128"/>
                <a:ea typeface="BIZ UDPゴシック" panose="020B0400000000000000" pitchFamily="50" charset="-128"/>
              </a:rPr>
              <a:t>要件</a:t>
            </a:r>
            <a:r>
              <a:rPr lang="en-US" altLang="ja-JP" sz="1300" dirty="0">
                <a:solidFill>
                  <a:srgbClr val="EC5602"/>
                </a:solidFill>
                <a:latin typeface="BIZ UDPゴシック" panose="020B0400000000000000" pitchFamily="50" charset="-128"/>
                <a:ea typeface="BIZ UDPゴシック" panose="020B0400000000000000" pitchFamily="50" charset="-128"/>
              </a:rPr>
              <a:t>2</a:t>
            </a:r>
            <a:r>
              <a:rPr lang="ja-JP" altLang="en-US" sz="1300" dirty="0">
                <a:solidFill>
                  <a:srgbClr val="EC5602"/>
                </a:solidFill>
                <a:latin typeface="BIZ UDPゴシック" panose="020B0400000000000000" pitchFamily="50" charset="-128"/>
                <a:ea typeface="BIZ UDPゴシック" panose="020B0400000000000000" pitchFamily="50" charset="-128"/>
              </a:rPr>
              <a:t>：</a:t>
            </a:r>
            <a:r>
              <a:rPr lang="en-US" altLang="ja-JP" sz="1300" dirty="0">
                <a:solidFill>
                  <a:srgbClr val="EC5602"/>
                </a:solidFill>
                <a:latin typeface="BIZ UDPゴシック" panose="020B0400000000000000" pitchFamily="50" charset="-128"/>
                <a:ea typeface="BIZ UDPゴシック" panose="020B0400000000000000" pitchFamily="50" charset="-128"/>
              </a:rPr>
              <a:t> </a:t>
            </a:r>
            <a:r>
              <a:rPr lang="ja-JP" altLang="en-US" sz="1300" dirty="0">
                <a:solidFill>
                  <a:srgbClr val="EC5602"/>
                </a:solidFill>
                <a:latin typeface="BIZ UDPゴシック" panose="020B0400000000000000" pitchFamily="50" charset="-128"/>
                <a:ea typeface="BIZ UDPゴシック" panose="020B0400000000000000" pitchFamily="50" charset="-128"/>
              </a:rPr>
              <a:t>引上げ後の事業場内最低賃金を、</a:t>
            </a:r>
            <a:r>
              <a:rPr lang="en-US" altLang="ja-JP" sz="1300" dirty="0">
                <a:solidFill>
                  <a:srgbClr val="EC5602"/>
                </a:solidFill>
                <a:latin typeface="BIZ UDPゴシック" panose="020B0400000000000000" pitchFamily="50" charset="-128"/>
                <a:ea typeface="BIZ UDPゴシック" panose="020B0400000000000000" pitchFamily="50" charset="-128"/>
              </a:rPr>
              <a:t>1,256</a:t>
            </a:r>
            <a:r>
              <a:rPr lang="ja-JP" altLang="en-US" sz="1300" dirty="0">
                <a:solidFill>
                  <a:srgbClr val="EC5602"/>
                </a:solidFill>
                <a:latin typeface="BIZ UDPゴシック" panose="020B0400000000000000" pitchFamily="50" charset="-128"/>
                <a:ea typeface="BIZ UDPゴシック" panose="020B0400000000000000" pitchFamily="50" charset="-128"/>
              </a:rPr>
              <a:t>円以上とする</a:t>
            </a:r>
            <a:endParaRPr lang="en-US" altLang="ja-JP" sz="1300" dirty="0">
              <a:solidFill>
                <a:srgbClr val="EC5602"/>
              </a:solidFill>
              <a:latin typeface="BIZ UDPゴシック" panose="020B0400000000000000" pitchFamily="50" charset="-128"/>
              <a:ea typeface="BIZ UDPゴシック" panose="020B0400000000000000" pitchFamily="50" charset="-128"/>
            </a:endParaRPr>
          </a:p>
          <a:p>
            <a:pPr>
              <a:lnSpc>
                <a:spcPct val="120000"/>
              </a:lnSpc>
            </a:pPr>
            <a:r>
              <a:rPr lang="ja-JP" altLang="en-US" sz="1300" dirty="0">
                <a:solidFill>
                  <a:srgbClr val="EC5602"/>
                </a:solidFill>
                <a:latin typeface="BIZ UDPゴシック" panose="020B0400000000000000" pitchFamily="50" charset="-128"/>
                <a:ea typeface="BIZ UDPゴシック" panose="020B0400000000000000" pitchFamily="50" charset="-128"/>
              </a:rPr>
              <a:t>　　　　　 </a:t>
            </a:r>
            <a:r>
              <a:rPr lang="en-US" altLang="ja-JP" sz="1300" dirty="0">
                <a:solidFill>
                  <a:srgbClr val="EC5602"/>
                </a:solidFill>
                <a:latin typeface="BIZ UDPゴシック" panose="020B0400000000000000" pitchFamily="50" charset="-128"/>
                <a:ea typeface="BIZ UDPゴシック" panose="020B0400000000000000" pitchFamily="50" charset="-128"/>
              </a:rPr>
              <a:t>※</a:t>
            </a:r>
            <a:r>
              <a:rPr lang="ja-JP" altLang="en-US" sz="1300" dirty="0">
                <a:solidFill>
                  <a:srgbClr val="EC5602"/>
                </a:solidFill>
                <a:latin typeface="BIZ UDPゴシック" panose="020B0400000000000000" pitchFamily="50" charset="-128"/>
                <a:ea typeface="BIZ UDPゴシック" panose="020B0400000000000000" pitchFamily="50" charset="-128"/>
              </a:rPr>
              <a:t>雇用保険被保険者であるかに関わらず、</a:t>
            </a:r>
            <a:r>
              <a:rPr lang="ja-JP" altLang="en-US" sz="1300" b="1" u="sng" dirty="0">
                <a:solidFill>
                  <a:srgbClr val="EC5602"/>
                </a:solidFill>
                <a:latin typeface="BIZ UDPゴシック" panose="020B0400000000000000" pitchFamily="50" charset="-128"/>
                <a:ea typeface="BIZ UDPゴシック" panose="020B0400000000000000" pitchFamily="50" charset="-128"/>
              </a:rPr>
              <a:t>事業場内のすべての労働者</a:t>
            </a:r>
            <a:r>
              <a:rPr lang="ja-JP" altLang="en-US" sz="1300" dirty="0">
                <a:solidFill>
                  <a:srgbClr val="EC5602"/>
                </a:solidFill>
                <a:latin typeface="BIZ UDPゴシック" panose="020B0400000000000000" pitchFamily="50" charset="-128"/>
                <a:ea typeface="BIZ UDPゴシック" panose="020B0400000000000000" pitchFamily="50" charset="-128"/>
              </a:rPr>
              <a:t>が対象</a:t>
            </a:r>
            <a:endParaRPr lang="en-US" altLang="ja-JP" sz="1300" dirty="0">
              <a:solidFill>
                <a:srgbClr val="EC5602"/>
              </a:solidFill>
              <a:latin typeface="BIZ UDPゴシック" panose="020B0400000000000000" pitchFamily="50" charset="-128"/>
              <a:ea typeface="BIZ UDPゴシック" panose="020B0400000000000000" pitchFamily="50" charset="-128"/>
            </a:endParaRPr>
          </a:p>
          <a:p>
            <a:pPr>
              <a:lnSpc>
                <a:spcPct val="120000"/>
              </a:lnSpc>
            </a:pPr>
            <a:r>
              <a:rPr lang="ja-JP" altLang="en-US" sz="1300" dirty="0">
                <a:solidFill>
                  <a:srgbClr val="EC5602"/>
                </a:solidFill>
                <a:latin typeface="BIZ UDPゴシック" panose="020B0400000000000000" pitchFamily="50" charset="-128"/>
                <a:ea typeface="BIZ UDPゴシック" panose="020B0400000000000000" pitchFamily="50" charset="-128"/>
              </a:rPr>
              <a:t>　　　　　　　となります</a:t>
            </a:r>
            <a:endParaRPr lang="en-US" altLang="ja-JP" sz="1300" dirty="0">
              <a:latin typeface="BIZ UDPゴシック" panose="020B0400000000000000" pitchFamily="50" charset="-128"/>
              <a:ea typeface="BIZ UDPゴシック" panose="020B0400000000000000" pitchFamily="50" charset="-128"/>
            </a:endParaRPr>
          </a:p>
          <a:p>
            <a:pPr>
              <a:lnSpc>
                <a:spcPct val="120000"/>
              </a:lnSpc>
            </a:pPr>
            <a:r>
              <a:rPr lang="ja-JP" altLang="en-US" sz="1300" dirty="0">
                <a:latin typeface="BIZ UDPゴシック" panose="020B0400000000000000" pitchFamily="50" charset="-128"/>
                <a:ea typeface="BIZ UDPゴシック" panose="020B0400000000000000" pitchFamily="50" charset="-128"/>
              </a:rPr>
              <a:t>　　</a:t>
            </a:r>
            <a:r>
              <a:rPr lang="en-US" altLang="ja-JP" sz="1300" dirty="0">
                <a:latin typeface="BIZ UDPゴシック" panose="020B0400000000000000" pitchFamily="50" charset="-128"/>
                <a:ea typeface="BIZ UDPゴシック" panose="020B0400000000000000" pitchFamily="50" charset="-128"/>
              </a:rPr>
              <a:t>2</a:t>
            </a:r>
            <a:r>
              <a:rPr lang="ja-JP" altLang="en-US" sz="1300" dirty="0">
                <a:latin typeface="BIZ UDPゴシック" panose="020B0400000000000000" pitchFamily="50" charset="-128"/>
                <a:ea typeface="BIZ UDPゴシック" panose="020B0400000000000000" pitchFamily="50" charset="-128"/>
              </a:rPr>
              <a:t>つの要件を</a:t>
            </a:r>
            <a:r>
              <a:rPr lang="ja-JP" altLang="en-US" sz="1300" b="1" u="sng" dirty="0">
                <a:solidFill>
                  <a:srgbClr val="DE0000"/>
                </a:solidFill>
                <a:latin typeface="BIZ UDPゴシック" panose="020B0400000000000000" pitchFamily="50" charset="-128"/>
                <a:ea typeface="BIZ UDPゴシック" panose="020B0400000000000000" pitchFamily="50" charset="-128"/>
              </a:rPr>
              <a:t>ともに</a:t>
            </a:r>
            <a:r>
              <a:rPr lang="ja-JP" altLang="en-US" sz="1300" dirty="0">
                <a:latin typeface="BIZ UDPゴシック" panose="020B0400000000000000" pitchFamily="50" charset="-128"/>
                <a:ea typeface="BIZ UDPゴシック" panose="020B0400000000000000" pitchFamily="50" charset="-128"/>
              </a:rPr>
              <a:t>満たす金額まで引き上げてください。</a:t>
            </a:r>
            <a:endParaRPr lang="en-US" altLang="ja-JP" sz="1300" dirty="0">
              <a:latin typeface="BIZ UDPゴシック" panose="020B0400000000000000" pitchFamily="50" charset="-128"/>
              <a:ea typeface="BIZ UDPゴシック" panose="020B0400000000000000" pitchFamily="50" charset="-128"/>
            </a:endParaRPr>
          </a:p>
        </p:txBody>
      </p:sp>
      <p:sp>
        <p:nvSpPr>
          <p:cNvPr id="4" name="四角形: 対角を切り取る 3">
            <a:hlinkClick r:id="rId4" action="ppaction://hlinksldjump"/>
            <a:extLst>
              <a:ext uri="{FF2B5EF4-FFF2-40B4-BE49-F238E27FC236}">
                <a16:creationId xmlns:a16="http://schemas.microsoft.com/office/drawing/2014/main" id="{1600E35D-AE66-43EB-00DF-FF0D01244E86}"/>
              </a:ext>
            </a:extLst>
          </p:cNvPr>
          <p:cNvSpPr/>
          <p:nvPr/>
        </p:nvSpPr>
        <p:spPr>
          <a:xfrm>
            <a:off x="6840423" y="6296929"/>
            <a:ext cx="2663221" cy="425566"/>
          </a:xfrm>
          <a:prstGeom prst="snip2DiagRect">
            <a:avLst>
              <a:gd name="adj1" fmla="val 0"/>
              <a:gd name="adj2" fmla="val 39488"/>
            </a:avLst>
          </a:prstGeom>
          <a:solidFill>
            <a:schemeClr val="accent6">
              <a:lumMod val="40000"/>
              <a:lumOff val="60000"/>
            </a:schemeClr>
          </a:solidFill>
          <a:ln>
            <a:solidFill>
              <a:schemeClr val="tx1"/>
            </a:solidFill>
          </a:ln>
        </p:spPr>
        <p:style>
          <a:lnRef idx="1">
            <a:schemeClr val="accent6"/>
          </a:lnRef>
          <a:fillRef idx="3">
            <a:schemeClr val="accent6"/>
          </a:fillRef>
          <a:effectRef idx="2">
            <a:schemeClr val="accent6"/>
          </a:effectRef>
          <a:fontRef idx="minor">
            <a:schemeClr val="lt1"/>
          </a:fontRef>
        </p:style>
        <p:txBody>
          <a:bodyPr lIns="0" tIns="0" rIns="0" bIns="0" rtlCol="0" anchor="ctr" anchorCtr="1"/>
          <a:lstStyle/>
          <a:p>
            <a:pPr algn="ctr"/>
            <a:r>
              <a:rPr kumimoji="1" lang="ja-JP" altLang="en-US" sz="1050" dirty="0">
                <a:solidFill>
                  <a:schemeClr val="tx1"/>
                </a:solidFill>
                <a:latin typeface="BIZ UDゴシック" panose="020B0400000000000000" pitchFamily="49" charset="-128"/>
                <a:ea typeface="BIZ UDゴシック" panose="020B0400000000000000" pitchFamily="49" charset="-128"/>
              </a:rPr>
              <a:t>賃上げに最低限必要な金額を計算する</a:t>
            </a:r>
            <a:endParaRPr kumimoji="1" lang="en-US" altLang="ja-JP" sz="1050" dirty="0">
              <a:solidFill>
                <a:schemeClr val="tx1"/>
              </a:solidFill>
              <a:latin typeface="BIZ UDゴシック" panose="020B0400000000000000" pitchFamily="49" charset="-128"/>
              <a:ea typeface="BIZ UDゴシック" panose="020B0400000000000000" pitchFamily="49" charset="-128"/>
            </a:endParaRPr>
          </a:p>
          <a:p>
            <a:pPr algn="ctr"/>
            <a:r>
              <a:rPr kumimoji="1" lang="ja-JP" altLang="en-US" sz="1050" dirty="0">
                <a:solidFill>
                  <a:schemeClr val="tx1"/>
                </a:solidFill>
                <a:latin typeface="BIZ UDゴシック" panose="020B0400000000000000" pitchFamily="49" charset="-128"/>
                <a:ea typeface="BIZ UDゴシック" panose="020B0400000000000000" pitchFamily="49" charset="-128"/>
              </a:rPr>
              <a:t>（</a:t>
            </a:r>
            <a:r>
              <a:rPr kumimoji="1" lang="en-US" altLang="ja-JP" sz="1050" dirty="0">
                <a:solidFill>
                  <a:schemeClr val="tx1"/>
                </a:solidFill>
                <a:latin typeface="BIZ UDゴシック" panose="020B0400000000000000" pitchFamily="49" charset="-128"/>
                <a:ea typeface="BIZ UDゴシック" panose="020B0400000000000000" pitchFamily="49" charset="-128"/>
              </a:rPr>
              <a:t>ctrl+</a:t>
            </a:r>
            <a:r>
              <a:rPr kumimoji="1" lang="ja-JP" altLang="en-US" sz="1050" dirty="0">
                <a:solidFill>
                  <a:schemeClr val="tx1"/>
                </a:solidFill>
                <a:latin typeface="BIZ UDゴシック" panose="020B0400000000000000" pitchFamily="49" charset="-128"/>
                <a:ea typeface="BIZ UDゴシック" panose="020B0400000000000000" pitchFamily="49" charset="-128"/>
              </a:rPr>
              <a:t>クリック）🔗</a:t>
            </a:r>
          </a:p>
        </p:txBody>
      </p:sp>
      <p:pic>
        <p:nvPicPr>
          <p:cNvPr id="27" name="図 26">
            <a:extLst>
              <a:ext uri="{FF2B5EF4-FFF2-40B4-BE49-F238E27FC236}">
                <a16:creationId xmlns:a16="http://schemas.microsoft.com/office/drawing/2014/main" id="{947D372F-7188-9325-05D0-A580468FCED7}"/>
              </a:ext>
            </a:extLst>
          </p:cNvPr>
          <p:cNvPicPr>
            <a:picLocks noChangeAspect="1"/>
          </p:cNvPicPr>
          <p:nvPr/>
        </p:nvPicPr>
        <p:blipFill>
          <a:blip r:embed="rId5"/>
          <a:stretch>
            <a:fillRect/>
          </a:stretch>
        </p:blipFill>
        <p:spPr>
          <a:xfrm>
            <a:off x="6060116" y="675968"/>
            <a:ext cx="3730840" cy="5542854"/>
          </a:xfrm>
          <a:prstGeom prst="rect">
            <a:avLst/>
          </a:prstGeom>
          <a:ln>
            <a:solidFill>
              <a:schemeClr val="tx1"/>
            </a:solidFill>
          </a:ln>
        </p:spPr>
      </p:pic>
      <p:grpSp>
        <p:nvGrpSpPr>
          <p:cNvPr id="6" name="グループ化 5">
            <a:extLst>
              <a:ext uri="{FF2B5EF4-FFF2-40B4-BE49-F238E27FC236}">
                <a16:creationId xmlns:a16="http://schemas.microsoft.com/office/drawing/2014/main" id="{FB0643DE-F9C5-F851-99CB-403A20190052}"/>
              </a:ext>
            </a:extLst>
          </p:cNvPr>
          <p:cNvGrpSpPr/>
          <p:nvPr/>
        </p:nvGrpSpPr>
        <p:grpSpPr>
          <a:xfrm>
            <a:off x="6394657" y="618743"/>
            <a:ext cx="3440812" cy="3865333"/>
            <a:chOff x="7321604" y="3342505"/>
            <a:chExt cx="3502697" cy="3727366"/>
          </a:xfrm>
        </p:grpSpPr>
        <p:grpSp>
          <p:nvGrpSpPr>
            <p:cNvPr id="8" name="グループ化 7">
              <a:extLst>
                <a:ext uri="{FF2B5EF4-FFF2-40B4-BE49-F238E27FC236}">
                  <a16:creationId xmlns:a16="http://schemas.microsoft.com/office/drawing/2014/main" id="{48626CF2-7E4F-A965-7B24-C0B0F3E2E32A}"/>
                </a:ext>
              </a:extLst>
            </p:cNvPr>
            <p:cNvGrpSpPr/>
            <p:nvPr/>
          </p:nvGrpSpPr>
          <p:grpSpPr>
            <a:xfrm>
              <a:off x="7321604" y="5052512"/>
              <a:ext cx="3435630" cy="2017359"/>
              <a:chOff x="7321604" y="5052512"/>
              <a:chExt cx="3435630" cy="2017359"/>
            </a:xfrm>
          </p:grpSpPr>
          <p:sp>
            <p:nvSpPr>
              <p:cNvPr id="21" name="吹き出し: 線 20">
                <a:extLst>
                  <a:ext uri="{FF2B5EF4-FFF2-40B4-BE49-F238E27FC236}">
                    <a16:creationId xmlns:a16="http://schemas.microsoft.com/office/drawing/2014/main" id="{023B8D79-8F51-00DD-D1A9-C67DEB774DBE}"/>
                  </a:ext>
                </a:extLst>
              </p:cNvPr>
              <p:cNvSpPr/>
              <p:nvPr/>
            </p:nvSpPr>
            <p:spPr>
              <a:xfrm>
                <a:off x="7503038" y="6474609"/>
                <a:ext cx="3072763" cy="595262"/>
              </a:xfrm>
              <a:prstGeom prst="borderCallout1">
                <a:avLst>
                  <a:gd name="adj1" fmla="val 111888"/>
                  <a:gd name="adj2" fmla="val 93618"/>
                  <a:gd name="adj3" fmla="val 307339"/>
                  <a:gd name="adj4" fmla="val 84670"/>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r>
                  <a:rPr kumimoji="1" lang="ja-JP" altLang="en-US" sz="1400" dirty="0">
                    <a:latin typeface="BIZ UDPゴシック" panose="020B0400000000000000" pitchFamily="50" charset="-128"/>
                    <a:ea typeface="BIZ UDPゴシック" panose="020B0400000000000000" pitchFamily="50" charset="-128"/>
                  </a:rPr>
                  <a:t>ここに記載した引上げ額よりも</a:t>
                </a:r>
                <a:endParaRPr kumimoji="1" lang="en-US" altLang="ja-JP" sz="1400" dirty="0">
                  <a:latin typeface="BIZ UDPゴシック" panose="020B0400000000000000" pitchFamily="50" charset="-128"/>
                  <a:ea typeface="BIZ UDPゴシック" panose="020B0400000000000000" pitchFamily="50" charset="-128"/>
                </a:endParaRPr>
              </a:p>
              <a:p>
                <a:pPr algn="l"/>
                <a:r>
                  <a:rPr kumimoji="1" lang="ja-JP" altLang="en-US" sz="1400" b="1" u="sng" dirty="0">
                    <a:solidFill>
                      <a:srgbClr val="FF0000"/>
                    </a:solidFill>
                    <a:latin typeface="BIZ UDPゴシック" panose="020B0400000000000000" pitchFamily="50" charset="-128"/>
                    <a:ea typeface="BIZ UDPゴシック" panose="020B0400000000000000" pitchFamily="50" charset="-128"/>
                  </a:rPr>
                  <a:t>１円以上</a:t>
                </a:r>
                <a:r>
                  <a:rPr kumimoji="1" lang="ja-JP" altLang="en-US" sz="1400" dirty="0">
                    <a:latin typeface="BIZ UDPゴシック" panose="020B0400000000000000" pitchFamily="50" charset="-128"/>
                    <a:ea typeface="BIZ UDPゴシック" panose="020B0400000000000000" pitchFamily="50" charset="-128"/>
                  </a:rPr>
                  <a:t>引き上げることが必要です。</a:t>
                </a:r>
              </a:p>
            </p:txBody>
          </p:sp>
          <p:sp>
            <p:nvSpPr>
              <p:cNvPr id="17" name="四角形: 角を丸くする 16">
                <a:extLst>
                  <a:ext uri="{FF2B5EF4-FFF2-40B4-BE49-F238E27FC236}">
                    <a16:creationId xmlns:a16="http://schemas.microsoft.com/office/drawing/2014/main" id="{C6A6EC67-3C91-F478-1948-C4D527CBDC6F}"/>
                  </a:ext>
                </a:extLst>
              </p:cNvPr>
              <p:cNvSpPr/>
              <p:nvPr/>
            </p:nvSpPr>
            <p:spPr>
              <a:xfrm>
                <a:off x="7321604" y="5052512"/>
                <a:ext cx="3435630" cy="666977"/>
              </a:xfrm>
              <a:prstGeom prst="roundRect">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kumimoji="1" lang="ja-JP" altLang="en-US" sz="1200" dirty="0">
                    <a:latin typeface="BIZ UDPゴシック" panose="020B0400000000000000" pitchFamily="50" charset="-128"/>
                    <a:ea typeface="BIZ UDPゴシック" panose="020B0400000000000000" pitchFamily="50" charset="-128"/>
                  </a:rPr>
                  <a:t>この様式は、府補助金の交付申請の際に写しが必要となりますので</a:t>
                </a:r>
                <a:endParaRPr kumimoji="1" lang="en-US" altLang="ja-JP" sz="1200" dirty="0">
                  <a:latin typeface="BIZ UDPゴシック" panose="020B0400000000000000" pitchFamily="50" charset="-128"/>
                  <a:ea typeface="BIZ UDPゴシック" panose="020B0400000000000000" pitchFamily="50" charset="-128"/>
                </a:endParaRPr>
              </a:p>
              <a:p>
                <a:pPr algn="l"/>
                <a:r>
                  <a:rPr kumimoji="1" lang="ja-JP" altLang="en-US" sz="1200" dirty="0">
                    <a:latin typeface="BIZ UDPゴシック" panose="020B0400000000000000" pitchFamily="50" charset="-128"/>
                    <a:ea typeface="BIZ UDPゴシック" panose="020B0400000000000000" pitchFamily="50" charset="-128"/>
                  </a:rPr>
                  <a:t>必ずコピーを取って大切に保管してください。</a:t>
                </a:r>
              </a:p>
            </p:txBody>
          </p:sp>
        </p:grpSp>
        <p:sp>
          <p:nvSpPr>
            <p:cNvPr id="11" name="四角形: 角を丸くする 10">
              <a:extLst>
                <a:ext uri="{FF2B5EF4-FFF2-40B4-BE49-F238E27FC236}">
                  <a16:creationId xmlns:a16="http://schemas.microsoft.com/office/drawing/2014/main" id="{9C829A37-35C6-740E-2F94-8E58C97766C5}"/>
                </a:ext>
              </a:extLst>
            </p:cNvPr>
            <p:cNvSpPr/>
            <p:nvPr/>
          </p:nvSpPr>
          <p:spPr>
            <a:xfrm>
              <a:off x="7853792" y="3342505"/>
              <a:ext cx="2970509" cy="165480"/>
            </a:xfrm>
            <a:prstGeom prst="roundRect">
              <a:avLst/>
            </a:prstGeom>
            <a:solidFill>
              <a:schemeClr val="accent3">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800" dirty="0">
                  <a:latin typeface="BIZ UDゴシック" panose="020B0400000000000000" pitchFamily="49" charset="-128"/>
                  <a:ea typeface="BIZ UDゴシック" panose="020B0400000000000000" pitchFamily="49" charset="-128"/>
                </a:rPr>
                <a:t>この様式は国の業務改善助成金の実施計画書（様式）です</a:t>
              </a:r>
            </a:p>
          </p:txBody>
        </p:sp>
      </p:grpSp>
      <p:sp>
        <p:nvSpPr>
          <p:cNvPr id="28" name="正方形/長方形 27">
            <a:extLst>
              <a:ext uri="{FF2B5EF4-FFF2-40B4-BE49-F238E27FC236}">
                <a16:creationId xmlns:a16="http://schemas.microsoft.com/office/drawing/2014/main" id="{30AE316C-70FB-6FB7-D676-3AFFB0838230}"/>
              </a:ext>
            </a:extLst>
          </p:cNvPr>
          <p:cNvSpPr/>
          <p:nvPr/>
        </p:nvSpPr>
        <p:spPr>
          <a:xfrm>
            <a:off x="7156938" y="5603286"/>
            <a:ext cx="2612649" cy="55813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a:hlinkClick r:id="rId6" action="ppaction://hlinksldjump"/>
            <a:extLst>
              <a:ext uri="{FF2B5EF4-FFF2-40B4-BE49-F238E27FC236}">
                <a16:creationId xmlns:a16="http://schemas.microsoft.com/office/drawing/2014/main" id="{37C05D5F-8D6B-06FE-B8F7-E65CFB0D7A62}"/>
              </a:ext>
            </a:extLst>
          </p:cNvPr>
          <p:cNvSpPr/>
          <p:nvPr/>
        </p:nvSpPr>
        <p:spPr>
          <a:xfrm>
            <a:off x="2503840" y="3147646"/>
            <a:ext cx="3419862" cy="406670"/>
          </a:xfrm>
          <a:prstGeom prst="rect">
            <a:avLst/>
          </a:prstGeom>
          <a:ln>
            <a:solidFill>
              <a:srgbClr val="0041C4"/>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sz="1400" u="sng" dirty="0">
                <a:solidFill>
                  <a:srgbClr val="0041C4"/>
                </a:solidFill>
                <a:latin typeface="HGｺﾞｼｯｸE" panose="020B0909000000000000" pitchFamily="49" charset="-128"/>
                <a:ea typeface="HGｺﾞｼｯｸE" panose="020B0909000000000000" pitchFamily="49" charset="-128"/>
              </a:rPr>
              <a:t>要件について⇒よくある質問Ｑ５～Ｑ８</a:t>
            </a:r>
            <a:endParaRPr kumimoji="1" lang="en-US" altLang="ja-JP" sz="1400" u="sng" dirty="0">
              <a:solidFill>
                <a:srgbClr val="0041C4"/>
              </a:solidFill>
              <a:latin typeface="HGｺﾞｼｯｸE" panose="020B0909000000000000" pitchFamily="49" charset="-128"/>
              <a:ea typeface="HGｺﾞｼｯｸE" panose="020B0909000000000000" pitchFamily="49" charset="-128"/>
            </a:endParaRPr>
          </a:p>
          <a:p>
            <a:pPr algn="ctr"/>
            <a:r>
              <a:rPr kumimoji="1" lang="en-US" altLang="ja-JP" sz="1100" u="sng" dirty="0">
                <a:solidFill>
                  <a:srgbClr val="0041C4"/>
                </a:solidFill>
                <a:latin typeface="BIZ UDゴシック" panose="020B0400000000000000" pitchFamily="49" charset="-128"/>
                <a:ea typeface="BIZ UDゴシック" panose="020B0400000000000000" pitchFamily="49" charset="-128"/>
              </a:rPr>
              <a:t>Ctrl+</a:t>
            </a:r>
            <a:r>
              <a:rPr kumimoji="1" lang="ja-JP" altLang="en-US" sz="1100" u="sng" dirty="0">
                <a:solidFill>
                  <a:srgbClr val="0041C4"/>
                </a:solidFill>
                <a:latin typeface="BIZ UDゴシック" panose="020B0400000000000000" pitchFamily="49" charset="-128"/>
                <a:ea typeface="BIZ UDゴシック" panose="020B0400000000000000" pitchFamily="49" charset="-128"/>
              </a:rPr>
              <a:t>クリック</a:t>
            </a:r>
          </a:p>
        </p:txBody>
      </p:sp>
    </p:spTree>
    <p:extLst>
      <p:ext uri="{BB962C8B-B14F-4D97-AF65-F5344CB8AC3E}">
        <p14:creationId xmlns:p14="http://schemas.microsoft.com/office/powerpoint/2010/main" val="518110632"/>
      </p:ext>
    </p:extLst>
  </p:cSld>
  <p:clrMapOvr>
    <a:masterClrMapping/>
  </p:clrMapOvr>
</p:sld>
</file>

<file path=ppt/theme/theme1.xml><?xml version="1.0" encoding="utf-8"?>
<a:theme xmlns:a="http://schemas.openxmlformats.org/drawingml/2006/main" name="Office Theme">
  <a:themeElements>
    <a:clrScheme name="黄緑">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4783</TotalTime>
  <Words>3280</Words>
  <Application>Microsoft Office PowerPoint</Application>
  <PresentationFormat>A4 210 x 297 mm</PresentationFormat>
  <Paragraphs>481</Paragraphs>
  <Slides>28</Slides>
  <Notes>5</Notes>
  <HiddenSlides>0</HiddenSlides>
  <MMClips>0</MMClips>
  <ScaleCrop>false</ScaleCrop>
  <HeadingPairs>
    <vt:vector size="8" baseType="variant">
      <vt:variant>
        <vt:lpstr>使用されているフォント</vt:lpstr>
      </vt:variant>
      <vt:variant>
        <vt:i4>9</vt:i4>
      </vt:variant>
      <vt:variant>
        <vt:lpstr>テーマ</vt:lpstr>
      </vt:variant>
      <vt:variant>
        <vt:i4>1</vt:i4>
      </vt:variant>
      <vt:variant>
        <vt:lpstr>埋め込まれた OLE サーバー</vt:lpstr>
      </vt:variant>
      <vt:variant>
        <vt:i4>1</vt:i4>
      </vt:variant>
      <vt:variant>
        <vt:lpstr>スライド タイトル</vt:lpstr>
      </vt:variant>
      <vt:variant>
        <vt:i4>28</vt:i4>
      </vt:variant>
    </vt:vector>
  </HeadingPairs>
  <TitlesOfParts>
    <vt:vector size="39" baseType="lpstr">
      <vt:lpstr>BIZ UDPゴシック</vt:lpstr>
      <vt:lpstr>BIZ UDゴシック</vt:lpstr>
      <vt:lpstr>HGｺﾞｼｯｸE</vt:lpstr>
      <vt:lpstr>Meiryo UI</vt:lpstr>
      <vt:lpstr>游ゴシック</vt:lpstr>
      <vt:lpstr>游ゴシック</vt:lpstr>
      <vt:lpstr>Aptos</vt:lpstr>
      <vt:lpstr>Aptos Display</vt:lpstr>
      <vt:lpstr>Arial</vt:lpstr>
      <vt:lpstr>Office Theme</vt:lpstr>
      <vt:lpstr>Worksheet</vt:lpstr>
      <vt:lpstr>大阪府業務改善・賃上げ促進補助金 事前登録申請ガイド</vt:lpstr>
      <vt:lpstr>PowerPoint プレゼンテーション</vt:lpstr>
      <vt:lpstr>PowerPoint プレゼンテーション</vt:lpstr>
      <vt:lpstr>賃上げ要件簡易計算</vt:lpstr>
      <vt:lpstr>PowerPoint プレゼンテーション</vt:lpstr>
      <vt:lpstr>交付対象判定フローチャート</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佐々　慎悟</dc:creator>
  <cp:lastModifiedBy>野中　博紀</cp:lastModifiedBy>
  <cp:revision>56</cp:revision>
  <cp:lastPrinted>2026-08-28T00:54:29Z</cp:lastPrinted>
  <dcterms:created xsi:type="dcterms:W3CDTF">2026-08-03T09:09:21Z</dcterms:created>
  <dcterms:modified xsi:type="dcterms:W3CDTF">2026-09-01T02:12:35Z</dcterms:modified>
</cp:coreProperties>
</file>