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</p:sldIdLst>
  <p:sldSz cx="12801600" cy="9601200" type="A3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FF"/>
    <a:srgbClr val="0000FF"/>
    <a:srgbClr val="FFFFFF"/>
    <a:srgbClr val="FF19FF"/>
    <a:srgbClr val="FF63FF"/>
    <a:srgbClr val="E3ECEA"/>
    <a:srgbClr val="F275F3"/>
    <a:srgbClr val="92D050"/>
    <a:srgbClr val="00B0F0"/>
    <a:srgbClr val="F4616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3971" autoAdjust="0"/>
    <p:restoredTop sz="94660"/>
  </p:normalViewPr>
  <p:slideViewPr>
    <p:cSldViewPr snapToGrid="0">
      <p:cViewPr varScale="1">
        <p:scale>
          <a:sx n="72" d="100"/>
          <a:sy n="72" d="100"/>
        </p:scale>
        <p:origin x="1430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60120" y="1571308"/>
            <a:ext cx="10881360" cy="3342640"/>
          </a:xfrm>
        </p:spPr>
        <p:txBody>
          <a:bodyPr anchor="b"/>
          <a:lstStyle>
            <a:lvl1pPr algn="ctr">
              <a:defRPr sz="8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0200" y="5042853"/>
            <a:ext cx="9601200" cy="2318067"/>
          </a:xfrm>
        </p:spPr>
        <p:txBody>
          <a:bodyPr/>
          <a:lstStyle>
            <a:lvl1pPr marL="0" indent="0" algn="ctr">
              <a:buNone/>
              <a:defRPr sz="3360"/>
            </a:lvl1pPr>
            <a:lvl2pPr marL="640080" indent="0" algn="ctr">
              <a:buNone/>
              <a:defRPr sz="2800"/>
            </a:lvl2pPr>
            <a:lvl3pPr marL="1280160" indent="0" algn="ctr">
              <a:buNone/>
              <a:defRPr sz="2520"/>
            </a:lvl3pPr>
            <a:lvl4pPr marL="1920240" indent="0" algn="ctr">
              <a:buNone/>
              <a:defRPr sz="2240"/>
            </a:lvl4pPr>
            <a:lvl5pPr marL="2560320" indent="0" algn="ctr">
              <a:buNone/>
              <a:defRPr sz="2240"/>
            </a:lvl5pPr>
            <a:lvl6pPr marL="3200400" indent="0" algn="ctr">
              <a:buNone/>
              <a:defRPr sz="2240"/>
            </a:lvl6pPr>
            <a:lvl7pPr marL="3840480" indent="0" algn="ctr">
              <a:buNone/>
              <a:defRPr sz="2240"/>
            </a:lvl7pPr>
            <a:lvl8pPr marL="4480560" indent="0" algn="ctr">
              <a:buNone/>
              <a:defRPr sz="2240"/>
            </a:lvl8pPr>
            <a:lvl9pPr marL="5120640" indent="0" algn="ctr">
              <a:buNone/>
              <a:defRPr sz="224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550068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92634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1146" y="511175"/>
            <a:ext cx="2760345" cy="8136573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80111" y="511175"/>
            <a:ext cx="8121015" cy="8136573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153827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796445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3443" y="2393635"/>
            <a:ext cx="11041380" cy="3993832"/>
          </a:xfrm>
        </p:spPr>
        <p:txBody>
          <a:bodyPr anchor="b"/>
          <a:lstStyle>
            <a:lvl1pPr>
              <a:defRPr sz="8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3443" y="6425250"/>
            <a:ext cx="11041380" cy="2100262"/>
          </a:xfrm>
        </p:spPr>
        <p:txBody>
          <a:bodyPr/>
          <a:lstStyle>
            <a:lvl1pPr marL="0" indent="0">
              <a:buNone/>
              <a:defRPr sz="3360">
                <a:solidFill>
                  <a:schemeClr val="tx1"/>
                </a:solidFill>
              </a:defRPr>
            </a:lvl1pPr>
            <a:lvl2pPr marL="64008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2pPr>
            <a:lvl3pPr marL="1280160" indent="0">
              <a:buNone/>
              <a:defRPr sz="2520">
                <a:solidFill>
                  <a:schemeClr val="tx1">
                    <a:tint val="75000"/>
                  </a:schemeClr>
                </a:solidFill>
              </a:defRPr>
            </a:lvl3pPr>
            <a:lvl4pPr marL="19202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4pPr>
            <a:lvl5pPr marL="256032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5pPr>
            <a:lvl6pPr marL="320040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6pPr>
            <a:lvl7pPr marL="384048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7pPr>
            <a:lvl8pPr marL="448056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8pPr>
            <a:lvl9pPr marL="51206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697384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80110" y="2555875"/>
            <a:ext cx="5440680" cy="609187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80810" y="2555875"/>
            <a:ext cx="5440680" cy="609187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220992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7" y="511177"/>
            <a:ext cx="11041380" cy="1855788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1779" y="2353628"/>
            <a:ext cx="5415676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81779" y="3507105"/>
            <a:ext cx="5415676" cy="515842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80811" y="2353628"/>
            <a:ext cx="5442347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80811" y="3507105"/>
            <a:ext cx="5442347" cy="515842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44955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35640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530847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42347" y="1382397"/>
            <a:ext cx="6480810" cy="6823075"/>
          </a:xfrm>
        </p:spPr>
        <p:txBody>
          <a:bodyPr/>
          <a:lstStyle>
            <a:lvl1pPr>
              <a:defRPr sz="4480"/>
            </a:lvl1pPr>
            <a:lvl2pPr>
              <a:defRPr sz="3920"/>
            </a:lvl2pPr>
            <a:lvl3pPr>
              <a:defRPr sz="336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439570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42347" y="1382397"/>
            <a:ext cx="6480810" cy="6823075"/>
          </a:xfrm>
        </p:spPr>
        <p:txBody>
          <a:bodyPr anchor="t"/>
          <a:lstStyle>
            <a:lvl1pPr marL="0" indent="0">
              <a:buNone/>
              <a:defRPr sz="4480"/>
            </a:lvl1pPr>
            <a:lvl2pPr marL="640080" indent="0">
              <a:buNone/>
              <a:defRPr sz="3920"/>
            </a:lvl2pPr>
            <a:lvl3pPr marL="1280160" indent="0">
              <a:buNone/>
              <a:defRPr sz="3360"/>
            </a:lvl3pPr>
            <a:lvl4pPr marL="1920240" indent="0">
              <a:buNone/>
              <a:defRPr sz="2800"/>
            </a:lvl4pPr>
            <a:lvl5pPr marL="2560320" indent="0">
              <a:buNone/>
              <a:defRPr sz="2800"/>
            </a:lvl5pPr>
            <a:lvl6pPr marL="3200400" indent="0">
              <a:buNone/>
              <a:defRPr sz="2800"/>
            </a:lvl6pPr>
            <a:lvl7pPr marL="3840480" indent="0">
              <a:buNone/>
              <a:defRPr sz="2800"/>
            </a:lvl7pPr>
            <a:lvl8pPr marL="4480560" indent="0">
              <a:buNone/>
              <a:defRPr sz="2800"/>
            </a:lvl8pPr>
            <a:lvl9pPr marL="5120640" indent="0">
              <a:buNone/>
              <a:defRPr sz="28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157243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80110" y="511177"/>
            <a:ext cx="11041380" cy="18557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0110" y="2555875"/>
            <a:ext cx="11041380" cy="60918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8011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240530" y="8898892"/>
            <a:ext cx="432054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04113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107745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280160" rtl="0" eaLnBrk="1" latinLnBrk="0" hangingPunct="1">
        <a:lnSpc>
          <a:spcPct val="90000"/>
        </a:lnSpc>
        <a:spcBef>
          <a:spcPct val="0"/>
        </a:spcBef>
        <a:buNone/>
        <a:defRPr kumimoji="1" sz="61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20040" indent="-320040" algn="l" defTabSz="1280160" rtl="0" eaLnBrk="1" latinLnBrk="0" hangingPunct="1">
        <a:lnSpc>
          <a:spcPct val="90000"/>
        </a:lnSpc>
        <a:spcBef>
          <a:spcPts val="1400"/>
        </a:spcBef>
        <a:buFont typeface="Arial" panose="020B0604020202020204" pitchFamily="34" charset="0"/>
        <a:buChar char="•"/>
        <a:defRPr kumimoji="1" sz="3920" kern="1200">
          <a:solidFill>
            <a:schemeClr val="tx1"/>
          </a:solidFill>
          <a:latin typeface="+mn-lt"/>
          <a:ea typeface="+mn-ea"/>
          <a:cs typeface="+mn-cs"/>
        </a:defRPr>
      </a:lvl1pPr>
      <a:lvl2pPr marL="9601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3360" kern="1200">
          <a:solidFill>
            <a:schemeClr val="tx1"/>
          </a:solidFill>
          <a:latin typeface="+mn-lt"/>
          <a:ea typeface="+mn-ea"/>
          <a:cs typeface="+mn-cs"/>
        </a:defRPr>
      </a:lvl2pPr>
      <a:lvl3pPr marL="16002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22402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88036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52044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41605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4406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8016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56032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20040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384048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48056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12064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emf"/><Relationship Id="rId13" Type="http://schemas.openxmlformats.org/officeDocument/2006/relationships/image" Target="../media/image12.emf"/><Relationship Id="rId18" Type="http://schemas.openxmlformats.org/officeDocument/2006/relationships/image" Target="../media/image17.emf"/><Relationship Id="rId3" Type="http://schemas.openxmlformats.org/officeDocument/2006/relationships/image" Target="../media/image2.emf"/><Relationship Id="rId7" Type="http://schemas.openxmlformats.org/officeDocument/2006/relationships/image" Target="../media/image6.emf"/><Relationship Id="rId12" Type="http://schemas.openxmlformats.org/officeDocument/2006/relationships/image" Target="../media/image11.emf"/><Relationship Id="rId17" Type="http://schemas.openxmlformats.org/officeDocument/2006/relationships/image" Target="../media/image16.emf"/><Relationship Id="rId2" Type="http://schemas.openxmlformats.org/officeDocument/2006/relationships/image" Target="../media/image1.emf"/><Relationship Id="rId16" Type="http://schemas.openxmlformats.org/officeDocument/2006/relationships/image" Target="../media/image15.em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emf"/><Relationship Id="rId11" Type="http://schemas.openxmlformats.org/officeDocument/2006/relationships/image" Target="../media/image10.emf"/><Relationship Id="rId5" Type="http://schemas.openxmlformats.org/officeDocument/2006/relationships/image" Target="../media/image4.emf"/><Relationship Id="rId15" Type="http://schemas.openxmlformats.org/officeDocument/2006/relationships/image" Target="../media/image14.emf"/><Relationship Id="rId10" Type="http://schemas.openxmlformats.org/officeDocument/2006/relationships/image" Target="../media/image9.emf"/><Relationship Id="rId4" Type="http://schemas.openxmlformats.org/officeDocument/2006/relationships/image" Target="../media/image3.emf"/><Relationship Id="rId9" Type="http://schemas.openxmlformats.org/officeDocument/2006/relationships/image" Target="../media/image8.emf"/><Relationship Id="rId14" Type="http://schemas.openxmlformats.org/officeDocument/2006/relationships/image" Target="../media/image13.emf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emf"/><Relationship Id="rId13" Type="http://schemas.openxmlformats.org/officeDocument/2006/relationships/image" Target="../media/image29.emf"/><Relationship Id="rId3" Type="http://schemas.openxmlformats.org/officeDocument/2006/relationships/image" Target="../media/image19.emf"/><Relationship Id="rId7" Type="http://schemas.openxmlformats.org/officeDocument/2006/relationships/image" Target="../media/image23.emf"/><Relationship Id="rId12" Type="http://schemas.openxmlformats.org/officeDocument/2006/relationships/image" Target="../media/image28.emf"/><Relationship Id="rId2" Type="http://schemas.openxmlformats.org/officeDocument/2006/relationships/image" Target="../media/image18.emf"/><Relationship Id="rId16" Type="http://schemas.openxmlformats.org/officeDocument/2006/relationships/image" Target="../media/image32.e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2.emf"/><Relationship Id="rId11" Type="http://schemas.openxmlformats.org/officeDocument/2006/relationships/image" Target="../media/image27.emf"/><Relationship Id="rId5" Type="http://schemas.openxmlformats.org/officeDocument/2006/relationships/image" Target="../media/image21.emf"/><Relationship Id="rId15" Type="http://schemas.openxmlformats.org/officeDocument/2006/relationships/image" Target="../media/image31.emf"/><Relationship Id="rId10" Type="http://schemas.openxmlformats.org/officeDocument/2006/relationships/image" Target="../media/image26.emf"/><Relationship Id="rId4" Type="http://schemas.openxmlformats.org/officeDocument/2006/relationships/image" Target="../media/image20.emf"/><Relationship Id="rId9" Type="http://schemas.openxmlformats.org/officeDocument/2006/relationships/image" Target="../media/image25.emf"/><Relationship Id="rId14" Type="http://schemas.openxmlformats.org/officeDocument/2006/relationships/image" Target="../media/image30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" name="図 34">
            <a:extLst>
              <a:ext uri="{FF2B5EF4-FFF2-40B4-BE49-F238E27FC236}">
                <a16:creationId xmlns:a16="http://schemas.microsoft.com/office/drawing/2014/main" id="{72372F88-81A2-27AA-0508-EA99892D2A4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44000" y="7264400"/>
            <a:ext cx="3324225" cy="2171700"/>
          </a:xfrm>
          <a:prstGeom prst="rect">
            <a:avLst/>
          </a:prstGeom>
        </p:spPr>
      </p:pic>
      <p:pic>
        <p:nvPicPr>
          <p:cNvPr id="31" name="図 30">
            <a:extLst>
              <a:ext uri="{FF2B5EF4-FFF2-40B4-BE49-F238E27FC236}">
                <a16:creationId xmlns:a16="http://schemas.microsoft.com/office/drawing/2014/main" id="{12F5E45F-8251-BF0F-C732-7F79E8AD4BB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0" y="6540500"/>
            <a:ext cx="2714625" cy="2152650"/>
          </a:xfrm>
          <a:prstGeom prst="rect">
            <a:avLst/>
          </a:prstGeom>
        </p:spPr>
      </p:pic>
      <p:pic>
        <p:nvPicPr>
          <p:cNvPr id="30" name="図 29">
            <a:extLst>
              <a:ext uri="{FF2B5EF4-FFF2-40B4-BE49-F238E27FC236}">
                <a16:creationId xmlns:a16="http://schemas.microsoft.com/office/drawing/2014/main" id="{5CBB0308-B778-37AA-157D-B52AB6E1C11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48000" y="6540500"/>
            <a:ext cx="2657475" cy="2152650"/>
          </a:xfrm>
          <a:prstGeom prst="rect">
            <a:avLst/>
          </a:prstGeom>
        </p:spPr>
      </p:pic>
      <p:pic>
        <p:nvPicPr>
          <p:cNvPr id="27" name="図 26">
            <a:extLst>
              <a:ext uri="{FF2B5EF4-FFF2-40B4-BE49-F238E27FC236}">
                <a16:creationId xmlns:a16="http://schemas.microsoft.com/office/drawing/2014/main" id="{76A8BDFA-2C1C-917F-5639-F79CF9B7060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15900" y="6540500"/>
            <a:ext cx="2667000" cy="2162175"/>
          </a:xfrm>
          <a:prstGeom prst="rect">
            <a:avLst/>
          </a:prstGeom>
        </p:spPr>
      </p:pic>
      <p:pic>
        <p:nvPicPr>
          <p:cNvPr id="23" name="図 22">
            <a:extLst>
              <a:ext uri="{FF2B5EF4-FFF2-40B4-BE49-F238E27FC236}">
                <a16:creationId xmlns:a16="http://schemas.microsoft.com/office/drawing/2014/main" id="{1A11F2C1-6760-1B90-7456-E3DD3547135C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017000" y="3683000"/>
            <a:ext cx="3609975" cy="2724150"/>
          </a:xfrm>
          <a:prstGeom prst="rect">
            <a:avLst/>
          </a:prstGeom>
        </p:spPr>
      </p:pic>
      <p:pic>
        <p:nvPicPr>
          <p:cNvPr id="21" name="図 20">
            <a:extLst>
              <a:ext uri="{FF2B5EF4-FFF2-40B4-BE49-F238E27FC236}">
                <a16:creationId xmlns:a16="http://schemas.microsoft.com/office/drawing/2014/main" id="{AC7A4FEE-8BFB-596A-156E-514DD06F0119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343400" y="2540000"/>
            <a:ext cx="2371725" cy="1895475"/>
          </a:xfrm>
          <a:prstGeom prst="rect">
            <a:avLst/>
          </a:prstGeom>
        </p:spPr>
      </p:pic>
      <p:pic>
        <p:nvPicPr>
          <p:cNvPr id="20" name="図 19">
            <a:extLst>
              <a:ext uri="{FF2B5EF4-FFF2-40B4-BE49-F238E27FC236}">
                <a16:creationId xmlns:a16="http://schemas.microsoft.com/office/drawing/2014/main" id="{F85D5D01-942D-77CC-CFFA-1ED1572474D9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15900" y="2413000"/>
            <a:ext cx="3933825" cy="3790950"/>
          </a:xfrm>
          <a:prstGeom prst="rect">
            <a:avLst/>
          </a:prstGeom>
        </p:spPr>
      </p:pic>
      <p:pic>
        <p:nvPicPr>
          <p:cNvPr id="19" name="図 18">
            <a:extLst>
              <a:ext uri="{FF2B5EF4-FFF2-40B4-BE49-F238E27FC236}">
                <a16:creationId xmlns:a16="http://schemas.microsoft.com/office/drawing/2014/main" id="{C257EE2A-2B52-3A80-FD8C-7574D314ADA8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0858500" y="317500"/>
            <a:ext cx="1695450" cy="3209925"/>
          </a:xfrm>
          <a:prstGeom prst="rect">
            <a:avLst/>
          </a:prstGeom>
        </p:spPr>
      </p:pic>
      <p:pic>
        <p:nvPicPr>
          <p:cNvPr id="18" name="図 17">
            <a:extLst>
              <a:ext uri="{FF2B5EF4-FFF2-40B4-BE49-F238E27FC236}">
                <a16:creationId xmlns:a16="http://schemas.microsoft.com/office/drawing/2014/main" id="{1DD5ED74-A8BE-3AEA-4E50-047EB3DD0F6D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8890000" y="317500"/>
            <a:ext cx="1981200" cy="3209925"/>
          </a:xfrm>
          <a:prstGeom prst="rect">
            <a:avLst/>
          </a:prstGeom>
        </p:spPr>
      </p:pic>
      <p:pic>
        <p:nvPicPr>
          <p:cNvPr id="17" name="図 16">
            <a:extLst>
              <a:ext uri="{FF2B5EF4-FFF2-40B4-BE49-F238E27FC236}">
                <a16:creationId xmlns:a16="http://schemas.microsoft.com/office/drawing/2014/main" id="{675EDF5D-E63F-82D8-6E87-A3B48738C4BC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096000" y="635000"/>
            <a:ext cx="2800350" cy="1914525"/>
          </a:xfrm>
          <a:prstGeom prst="rect">
            <a:avLst/>
          </a:prstGeom>
        </p:spPr>
      </p:pic>
      <p:sp>
        <p:nvSpPr>
          <p:cNvPr id="2" name="角丸四角形 1">
            <a:extLst>
              <a:ext uri="{FF2B5EF4-FFF2-40B4-BE49-F238E27FC236}">
                <a16:creationId xmlns:a16="http://schemas.microsoft.com/office/drawing/2014/main" id="{CBDC5E74-255A-6C97-A1C6-D22CABF6088B}"/>
              </a:ext>
            </a:extLst>
          </p:cNvPr>
          <p:cNvSpPr/>
          <p:nvPr/>
        </p:nvSpPr>
        <p:spPr>
          <a:xfrm>
            <a:off x="157658" y="356192"/>
            <a:ext cx="12501442" cy="9120909"/>
          </a:xfrm>
          <a:prstGeom prst="roundRect">
            <a:avLst>
              <a:gd name="adj" fmla="val 2385"/>
            </a:avLst>
          </a:prstGeom>
          <a:noFill/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algn="ctr" defTabSz="891602">
              <a:defRPr/>
            </a:pPr>
            <a:endParaRPr lang="ja-JP" altLang="en-US" sz="1435" kern="0" dirty="0">
              <a:solidFill>
                <a:prstClr val="white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37DD8C70-822F-880C-D452-23B272FFE67D}"/>
              </a:ext>
            </a:extLst>
          </p:cNvPr>
          <p:cNvSpPr txBox="1"/>
          <p:nvPr/>
        </p:nvSpPr>
        <p:spPr>
          <a:xfrm>
            <a:off x="11486914" y="39310"/>
            <a:ext cx="1352786" cy="2761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891602">
              <a:defRPr/>
            </a:pPr>
            <a:r>
              <a:rPr lang="ja-JP" altLang="en-US" sz="1200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河内長野市　</a:t>
            </a:r>
            <a:r>
              <a:rPr lang="en-US" altLang="ja-JP" sz="1200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Ⅰ</a:t>
            </a:r>
            <a:endParaRPr lang="ja-JP" altLang="en-US" sz="1200" kern="0" dirty="0">
              <a:solidFill>
                <a:prstClr val="black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F94EB4D5-8548-E24F-79C3-795A4813EAC2}"/>
              </a:ext>
            </a:extLst>
          </p:cNvPr>
          <p:cNvSpPr txBox="1"/>
          <p:nvPr/>
        </p:nvSpPr>
        <p:spPr>
          <a:xfrm>
            <a:off x="5648644" y="19749"/>
            <a:ext cx="1781356" cy="27610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ysClr val="windowText" lastClr="000000"/>
            </a:solidFill>
          </a:ln>
        </p:spPr>
        <p:txBody>
          <a:bodyPr wrap="square" lIns="60072" tIns="30036" rIns="60072" bIns="30036" rtlCol="0">
            <a:spAutoFit/>
          </a:bodyPr>
          <a:lstStyle/>
          <a:p>
            <a:pPr algn="ctr" defTabSz="891602">
              <a:defRPr/>
            </a:pPr>
            <a:r>
              <a:rPr lang="ja-JP" altLang="en-US" sz="1400" b="1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地域健康カルテ</a:t>
            </a:r>
            <a:endParaRPr lang="ja-JP" altLang="en-US" sz="1400" b="1" kern="0" dirty="0">
              <a:solidFill>
                <a:prstClr val="black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2EFAE7BB-94F1-42B0-AF46-15C2641EF9DD}"/>
              </a:ext>
            </a:extLst>
          </p:cNvPr>
          <p:cNvSpPr txBox="1"/>
          <p:nvPr/>
        </p:nvSpPr>
        <p:spPr>
          <a:xfrm>
            <a:off x="281280" y="408199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①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7A3410FD-BD98-325B-1E81-8211291E3AA3}"/>
              </a:ext>
            </a:extLst>
          </p:cNvPr>
          <p:cNvSpPr txBox="1"/>
          <p:nvPr/>
        </p:nvSpPr>
        <p:spPr>
          <a:xfrm>
            <a:off x="3155774" y="405851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②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7E7E6260-0BF9-9E64-670E-F95D001EE9BF}"/>
              </a:ext>
            </a:extLst>
          </p:cNvPr>
          <p:cNvSpPr txBox="1"/>
          <p:nvPr/>
        </p:nvSpPr>
        <p:spPr>
          <a:xfrm>
            <a:off x="6170946" y="410537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③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1545A229-DA8C-263F-179F-28A13160C06D}"/>
              </a:ext>
            </a:extLst>
          </p:cNvPr>
          <p:cNvSpPr txBox="1"/>
          <p:nvPr/>
        </p:nvSpPr>
        <p:spPr>
          <a:xfrm>
            <a:off x="9183440" y="408189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④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F8C7414B-ED32-F72F-8635-5D6138FC252E}"/>
              </a:ext>
            </a:extLst>
          </p:cNvPr>
          <p:cNvSpPr txBox="1"/>
          <p:nvPr/>
        </p:nvSpPr>
        <p:spPr>
          <a:xfrm>
            <a:off x="257830" y="2127538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⑤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53D746F0-891B-ACB0-F338-F88FF9C32A9B}"/>
              </a:ext>
            </a:extLst>
          </p:cNvPr>
          <p:cNvSpPr txBox="1"/>
          <p:nvPr/>
        </p:nvSpPr>
        <p:spPr>
          <a:xfrm>
            <a:off x="4100246" y="2482731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⑥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4" name="テキスト ボックス 23">
            <a:extLst>
              <a:ext uri="{FF2B5EF4-FFF2-40B4-BE49-F238E27FC236}">
                <a16:creationId xmlns:a16="http://schemas.microsoft.com/office/drawing/2014/main" id="{AE0D43A5-53E5-A6E6-F41D-8FEB501B9BA4}"/>
              </a:ext>
            </a:extLst>
          </p:cNvPr>
          <p:cNvSpPr txBox="1"/>
          <p:nvPr/>
        </p:nvSpPr>
        <p:spPr>
          <a:xfrm>
            <a:off x="9167343" y="3439942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8247F3FD-23AD-3C9C-9567-ADC3E146584B}"/>
              </a:ext>
            </a:extLst>
          </p:cNvPr>
          <p:cNvSpPr txBox="1"/>
          <p:nvPr/>
        </p:nvSpPr>
        <p:spPr>
          <a:xfrm>
            <a:off x="6078177" y="6310773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⑪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5F478EDA-72F0-24B2-90F5-7097695822BA}"/>
              </a:ext>
            </a:extLst>
          </p:cNvPr>
          <p:cNvSpPr txBox="1"/>
          <p:nvPr/>
        </p:nvSpPr>
        <p:spPr>
          <a:xfrm>
            <a:off x="9175223" y="7018286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⑫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E4208730-E085-8AF2-6997-59AA81D17448}"/>
              </a:ext>
            </a:extLst>
          </p:cNvPr>
          <p:cNvSpPr txBox="1"/>
          <p:nvPr/>
        </p:nvSpPr>
        <p:spPr>
          <a:xfrm>
            <a:off x="4093159" y="4437639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⑦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9" name="テキスト ボックス 28">
            <a:extLst>
              <a:ext uri="{FF2B5EF4-FFF2-40B4-BE49-F238E27FC236}">
                <a16:creationId xmlns:a16="http://schemas.microsoft.com/office/drawing/2014/main" id="{22688C63-EFB6-8D44-7381-A98CBF0829CB}"/>
              </a:ext>
            </a:extLst>
          </p:cNvPr>
          <p:cNvSpPr txBox="1"/>
          <p:nvPr/>
        </p:nvSpPr>
        <p:spPr>
          <a:xfrm>
            <a:off x="3023456" y="6314311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⑩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2" name="テキスト ボックス 31">
            <a:extLst>
              <a:ext uri="{FF2B5EF4-FFF2-40B4-BE49-F238E27FC236}">
                <a16:creationId xmlns:a16="http://schemas.microsoft.com/office/drawing/2014/main" id="{69A567A5-BA73-903A-816F-8824ED38B7B9}"/>
              </a:ext>
            </a:extLst>
          </p:cNvPr>
          <p:cNvSpPr txBox="1"/>
          <p:nvPr/>
        </p:nvSpPr>
        <p:spPr>
          <a:xfrm>
            <a:off x="258617" y="6317856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⑨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3" name="テキスト ボックス 32">
            <a:extLst>
              <a:ext uri="{FF2B5EF4-FFF2-40B4-BE49-F238E27FC236}">
                <a16:creationId xmlns:a16="http://schemas.microsoft.com/office/drawing/2014/main" id="{B657BB09-F408-325E-1CC1-AD02E5C44C3E}"/>
              </a:ext>
            </a:extLst>
          </p:cNvPr>
          <p:cNvSpPr txBox="1"/>
          <p:nvPr/>
        </p:nvSpPr>
        <p:spPr>
          <a:xfrm>
            <a:off x="333199" y="6524648"/>
            <a:ext cx="230842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zh-TW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</a:t>
            </a:r>
            <a:r>
              <a:rPr kumimoji="1" lang="en-US" altLang="zh-TW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【</a:t>
            </a:r>
            <a:r>
              <a:rPr kumimoji="1" lang="zh-TW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市町村国保</a:t>
            </a:r>
            <a:r>
              <a:rPr kumimoji="1" lang="en-US" altLang="zh-TW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】</a:t>
            </a:r>
            <a:r>
              <a:rPr kumimoji="1" lang="zh-TW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特定健康診査　受診率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4" name="テキスト ボックス 33">
            <a:extLst>
              <a:ext uri="{FF2B5EF4-FFF2-40B4-BE49-F238E27FC236}">
                <a16:creationId xmlns:a16="http://schemas.microsoft.com/office/drawing/2014/main" id="{EDC8999E-A9AE-AD7C-DE4E-A00FA3FAEF7F}"/>
              </a:ext>
            </a:extLst>
          </p:cNvPr>
          <p:cNvSpPr txBox="1"/>
          <p:nvPr/>
        </p:nvSpPr>
        <p:spPr>
          <a:xfrm>
            <a:off x="3174824" y="6524648"/>
            <a:ext cx="230842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</a:t>
            </a:r>
            <a:r>
              <a:rPr kumimoji="1" lang="en-US" altLang="ja-JP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【</a:t>
            </a:r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市町村国保</a:t>
            </a:r>
            <a:r>
              <a:rPr kumimoji="1" lang="en-US" altLang="ja-JP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】</a:t>
            </a:r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特定保健指導　実施率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pic>
        <p:nvPicPr>
          <p:cNvPr id="9" name="図 8">
            <a:extLst>
              <a:ext uri="{FF2B5EF4-FFF2-40B4-BE49-F238E27FC236}">
                <a16:creationId xmlns:a16="http://schemas.microsoft.com/office/drawing/2014/main" id="{0AAD2BD0-EA6D-1F29-1C45-4B57ABCE07B2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215900" y="635001"/>
            <a:ext cx="2880000" cy="1372017"/>
          </a:xfrm>
          <a:prstGeom prst="rect">
            <a:avLst/>
          </a:prstGeom>
        </p:spPr>
      </p:pic>
      <p:pic>
        <p:nvPicPr>
          <p:cNvPr id="10" name="図 9">
            <a:extLst>
              <a:ext uri="{FF2B5EF4-FFF2-40B4-BE49-F238E27FC236}">
                <a16:creationId xmlns:a16="http://schemas.microsoft.com/office/drawing/2014/main" id="{E18C7057-9038-9940-2C5A-89611D7B1CC3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3149600" y="635001"/>
            <a:ext cx="2880000" cy="1411391"/>
          </a:xfrm>
          <a:prstGeom prst="rect">
            <a:avLst/>
          </a:prstGeom>
        </p:spPr>
      </p:pic>
      <p:pic>
        <p:nvPicPr>
          <p:cNvPr id="13" name="図 12">
            <a:extLst>
              <a:ext uri="{FF2B5EF4-FFF2-40B4-BE49-F238E27FC236}">
                <a16:creationId xmlns:a16="http://schemas.microsoft.com/office/drawing/2014/main" id="{C060EC03-6337-B4FA-A556-3B0E3BF7CD0E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6832600" y="3175000"/>
            <a:ext cx="2160000" cy="2930824"/>
          </a:xfrm>
          <a:prstGeom prst="rect">
            <a:avLst/>
          </a:prstGeom>
        </p:spPr>
      </p:pic>
      <p:pic>
        <p:nvPicPr>
          <p:cNvPr id="14" name="図 13">
            <a:extLst>
              <a:ext uri="{FF2B5EF4-FFF2-40B4-BE49-F238E27FC236}">
                <a16:creationId xmlns:a16="http://schemas.microsoft.com/office/drawing/2014/main" id="{0776CB29-E6BB-E711-CAEE-60725A731B2C}"/>
              </a:ext>
            </a:extLst>
      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10160000" y="6502400"/>
            <a:ext cx="1440000" cy="680440"/>
          </a:xfrm>
          <a:prstGeom prst="rect">
            <a:avLst/>
          </a:prstGeom>
        </p:spPr>
      </p:pic>
      <p:pic>
        <p:nvPicPr>
          <p:cNvPr id="15" name="図 14">
            <a:extLst>
              <a:ext uri="{FF2B5EF4-FFF2-40B4-BE49-F238E27FC236}">
                <a16:creationId xmlns:a16="http://schemas.microsoft.com/office/drawing/2014/main" id="{69E17DD6-747D-2035-395C-C7B075770AAF}"/>
              </a:ext>
            </a:extLst>
          </p:cNvPr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2032000" y="8763000"/>
            <a:ext cx="1800000" cy="642857"/>
          </a:xfrm>
          <a:prstGeom prst="rect">
            <a:avLst/>
          </a:prstGeom>
        </p:spPr>
      </p:pic>
      <p:pic>
        <p:nvPicPr>
          <p:cNvPr id="16" name="図 15">
            <a:extLst>
              <a:ext uri="{FF2B5EF4-FFF2-40B4-BE49-F238E27FC236}">
                <a16:creationId xmlns:a16="http://schemas.microsoft.com/office/drawing/2014/main" id="{4CC972BE-0EEC-D5E3-11F4-36776BCBBC5F}"/>
              </a:ext>
            </a:extLst>
          </p:cNvPr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6350000" y="8763000"/>
            <a:ext cx="2160000" cy="577778"/>
          </a:xfrm>
          <a:prstGeom prst="rect">
            <a:avLst/>
          </a:prstGeom>
        </p:spPr>
      </p:pic>
      <p:pic>
        <p:nvPicPr>
          <p:cNvPr id="22" name="図 21">
            <a:extLst>
              <a:ext uri="{FF2B5EF4-FFF2-40B4-BE49-F238E27FC236}">
                <a16:creationId xmlns:a16="http://schemas.microsoft.com/office/drawing/2014/main" id="{6715743A-89D8-497E-86CF-E6B0D0049CB6}"/>
              </a:ext>
            </a:extLst>
          </p:cNvPr>
          <p:cNvPicPr>
            <a:picLocks noChangeAspect="1"/>
          </p:cNvPicPr>
          <p:nvPr/>
        </p:nvPicPr>
        <p:blipFill>
          <a:blip r:embed="rId18"/>
          <a:stretch>
            <a:fillRect/>
          </a:stretch>
        </p:blipFill>
        <p:spPr>
          <a:xfrm>
            <a:off x="4343400" y="4504055"/>
            <a:ext cx="2385060" cy="18364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56402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6" name="図 45">
            <a:extLst>
              <a:ext uri="{FF2B5EF4-FFF2-40B4-BE49-F238E27FC236}">
                <a16:creationId xmlns:a16="http://schemas.microsoft.com/office/drawing/2014/main" id="{3CC5D011-24D7-00E1-9748-758C9860205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61500" y="6223000"/>
            <a:ext cx="3162300" cy="1800225"/>
          </a:xfrm>
          <a:prstGeom prst="rect">
            <a:avLst/>
          </a:prstGeom>
        </p:spPr>
      </p:pic>
      <p:pic>
        <p:nvPicPr>
          <p:cNvPr id="45" name="図 44">
            <a:extLst>
              <a:ext uri="{FF2B5EF4-FFF2-40B4-BE49-F238E27FC236}">
                <a16:creationId xmlns:a16="http://schemas.microsoft.com/office/drawing/2014/main" id="{88ABB80B-1F63-871B-3F01-24DF1D6F635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61500" y="4445000"/>
            <a:ext cx="3162300" cy="1800225"/>
          </a:xfrm>
          <a:prstGeom prst="rect">
            <a:avLst/>
          </a:prstGeom>
        </p:spPr>
      </p:pic>
      <p:pic>
        <p:nvPicPr>
          <p:cNvPr id="44" name="図 43">
            <a:extLst>
              <a:ext uri="{FF2B5EF4-FFF2-40B4-BE49-F238E27FC236}">
                <a16:creationId xmlns:a16="http://schemas.microsoft.com/office/drawing/2014/main" id="{2B329CAD-0CAC-B91E-91FB-1BEE34D9F87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77000" y="6223000"/>
            <a:ext cx="3162300" cy="1800225"/>
          </a:xfrm>
          <a:prstGeom prst="rect">
            <a:avLst/>
          </a:prstGeom>
        </p:spPr>
      </p:pic>
      <p:pic>
        <p:nvPicPr>
          <p:cNvPr id="43" name="図 42">
            <a:extLst>
              <a:ext uri="{FF2B5EF4-FFF2-40B4-BE49-F238E27FC236}">
                <a16:creationId xmlns:a16="http://schemas.microsoft.com/office/drawing/2014/main" id="{013E6D93-C9B6-729E-CC9D-1B116A6D9DC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477000" y="4445000"/>
            <a:ext cx="3162300" cy="1800225"/>
          </a:xfrm>
          <a:prstGeom prst="rect">
            <a:avLst/>
          </a:prstGeom>
        </p:spPr>
      </p:pic>
      <p:pic>
        <p:nvPicPr>
          <p:cNvPr id="42" name="図 41">
            <a:extLst>
              <a:ext uri="{FF2B5EF4-FFF2-40B4-BE49-F238E27FC236}">
                <a16:creationId xmlns:a16="http://schemas.microsoft.com/office/drawing/2014/main" id="{66A0D300-71CD-572A-E18C-EC2C2A8B85BD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302000" y="6223000"/>
            <a:ext cx="3305175" cy="1809750"/>
          </a:xfrm>
          <a:prstGeom prst="rect">
            <a:avLst/>
          </a:prstGeom>
        </p:spPr>
      </p:pic>
      <p:pic>
        <p:nvPicPr>
          <p:cNvPr id="41" name="図 40">
            <a:extLst>
              <a:ext uri="{FF2B5EF4-FFF2-40B4-BE49-F238E27FC236}">
                <a16:creationId xmlns:a16="http://schemas.microsoft.com/office/drawing/2014/main" id="{C57767C1-D21B-1120-9A50-48EEF36E2488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302000" y="4445000"/>
            <a:ext cx="3314700" cy="1809750"/>
          </a:xfrm>
          <a:prstGeom prst="rect">
            <a:avLst/>
          </a:prstGeom>
        </p:spPr>
      </p:pic>
      <p:pic>
        <p:nvPicPr>
          <p:cNvPr id="40" name="図 39">
            <a:extLst>
              <a:ext uri="{FF2B5EF4-FFF2-40B4-BE49-F238E27FC236}">
                <a16:creationId xmlns:a16="http://schemas.microsoft.com/office/drawing/2014/main" id="{C1CE94AF-1237-AA78-6BF1-279ADE3ECFE2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42900" y="6223000"/>
            <a:ext cx="3209925" cy="1809750"/>
          </a:xfrm>
          <a:prstGeom prst="rect">
            <a:avLst/>
          </a:prstGeom>
        </p:spPr>
      </p:pic>
      <p:pic>
        <p:nvPicPr>
          <p:cNvPr id="36" name="図 35">
            <a:extLst>
              <a:ext uri="{FF2B5EF4-FFF2-40B4-BE49-F238E27FC236}">
                <a16:creationId xmlns:a16="http://schemas.microsoft.com/office/drawing/2014/main" id="{8E26CF26-BC4B-E248-5A04-F29E07D5657F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342900" y="4445000"/>
            <a:ext cx="3209925" cy="1809750"/>
          </a:xfrm>
          <a:prstGeom prst="rect">
            <a:avLst/>
          </a:prstGeom>
        </p:spPr>
      </p:pic>
      <p:pic>
        <p:nvPicPr>
          <p:cNvPr id="35" name="図 34">
            <a:extLst>
              <a:ext uri="{FF2B5EF4-FFF2-40B4-BE49-F238E27FC236}">
                <a16:creationId xmlns:a16="http://schemas.microsoft.com/office/drawing/2014/main" id="{D927D504-0885-B936-BDE6-33C3E30001AE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9398000" y="2514600"/>
            <a:ext cx="3171825" cy="1562100"/>
          </a:xfrm>
          <a:prstGeom prst="rect">
            <a:avLst/>
          </a:prstGeom>
        </p:spPr>
      </p:pic>
      <p:pic>
        <p:nvPicPr>
          <p:cNvPr id="34" name="図 33">
            <a:extLst>
              <a:ext uri="{FF2B5EF4-FFF2-40B4-BE49-F238E27FC236}">
                <a16:creationId xmlns:a16="http://schemas.microsoft.com/office/drawing/2014/main" id="{3107729D-97CA-4648-DAB6-780568DF1CFA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9398000" y="889000"/>
            <a:ext cx="3171825" cy="1562100"/>
          </a:xfrm>
          <a:prstGeom prst="rect">
            <a:avLst/>
          </a:prstGeom>
        </p:spPr>
      </p:pic>
      <p:pic>
        <p:nvPicPr>
          <p:cNvPr id="33" name="図 32">
            <a:extLst>
              <a:ext uri="{FF2B5EF4-FFF2-40B4-BE49-F238E27FC236}">
                <a16:creationId xmlns:a16="http://schemas.microsoft.com/office/drawing/2014/main" id="{43232949-B076-D831-23B2-684D36824237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5905500" y="762000"/>
            <a:ext cx="2828925" cy="3248025"/>
          </a:xfrm>
          <a:prstGeom prst="rect">
            <a:avLst/>
          </a:prstGeom>
        </p:spPr>
      </p:pic>
      <p:pic>
        <p:nvPicPr>
          <p:cNvPr id="26" name="図 25">
            <a:extLst>
              <a:ext uri="{FF2B5EF4-FFF2-40B4-BE49-F238E27FC236}">
                <a16:creationId xmlns:a16="http://schemas.microsoft.com/office/drawing/2014/main" id="{653DD82A-DCCC-A81E-4729-D7DDB866E535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3048000" y="762000"/>
            <a:ext cx="2828925" cy="3248025"/>
          </a:xfrm>
          <a:prstGeom prst="rect">
            <a:avLst/>
          </a:prstGeom>
        </p:spPr>
      </p:pic>
      <p:pic>
        <p:nvPicPr>
          <p:cNvPr id="25" name="図 24">
            <a:extLst>
              <a:ext uri="{FF2B5EF4-FFF2-40B4-BE49-F238E27FC236}">
                <a16:creationId xmlns:a16="http://schemas.microsoft.com/office/drawing/2014/main" id="{FCCD230C-0B24-5451-B3BF-5461F6AD931C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215900" y="762000"/>
            <a:ext cx="2828925" cy="3248025"/>
          </a:xfrm>
          <a:prstGeom prst="rect">
            <a:avLst/>
          </a:prstGeom>
        </p:spPr>
      </p:pic>
      <p:sp>
        <p:nvSpPr>
          <p:cNvPr id="2" name="角丸四角形 1">
            <a:extLst>
              <a:ext uri="{FF2B5EF4-FFF2-40B4-BE49-F238E27FC236}">
                <a16:creationId xmlns:a16="http://schemas.microsoft.com/office/drawing/2014/main" id="{75ACFF7E-3DEB-5E6B-8514-AB9077FF47FC}"/>
              </a:ext>
            </a:extLst>
          </p:cNvPr>
          <p:cNvSpPr/>
          <p:nvPr/>
        </p:nvSpPr>
        <p:spPr>
          <a:xfrm>
            <a:off x="157658" y="356192"/>
            <a:ext cx="12501442" cy="9120909"/>
          </a:xfrm>
          <a:prstGeom prst="roundRect">
            <a:avLst>
              <a:gd name="adj" fmla="val 2385"/>
            </a:avLst>
          </a:prstGeom>
          <a:noFill/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algn="ctr" defTabSz="891602">
              <a:defRPr/>
            </a:pPr>
            <a:endParaRPr lang="ja-JP" altLang="en-US" sz="1435" kern="0" dirty="0">
              <a:solidFill>
                <a:prstClr val="white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1874E7DB-72D3-2B62-BB60-377496B18E88}"/>
              </a:ext>
            </a:extLst>
          </p:cNvPr>
          <p:cNvSpPr txBox="1"/>
          <p:nvPr/>
        </p:nvSpPr>
        <p:spPr>
          <a:xfrm>
            <a:off x="185072" y="112050"/>
            <a:ext cx="1781356" cy="276102"/>
          </a:xfrm>
          <a:prstGeom prst="rect">
            <a:avLst/>
          </a:prstGeom>
          <a:solidFill>
            <a:sysClr val="window" lastClr="FFFFFF"/>
          </a:solidFill>
          <a:ln>
            <a:solidFill>
              <a:sysClr val="windowText" lastClr="000000"/>
            </a:solidFill>
          </a:ln>
        </p:spPr>
        <p:txBody>
          <a:bodyPr wrap="square" lIns="60072" tIns="30036" rIns="60072" bIns="30036" rtlCol="0">
            <a:spAutoFit/>
          </a:bodyPr>
          <a:lstStyle/>
          <a:p>
            <a:pPr algn="ctr" defTabSz="891602">
              <a:defRPr/>
            </a:pPr>
            <a:r>
              <a:rPr lang="zh-TW" altLang="en-US" sz="1400" b="1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特定健康診査</a:t>
            </a:r>
            <a:endParaRPr lang="ja-JP" altLang="en-US" sz="1400" b="1" kern="0" dirty="0">
              <a:solidFill>
                <a:prstClr val="black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76" name="テキスト ボックス 75">
            <a:extLst>
              <a:ext uri="{FF2B5EF4-FFF2-40B4-BE49-F238E27FC236}">
                <a16:creationId xmlns:a16="http://schemas.microsoft.com/office/drawing/2014/main" id="{8D07F229-CE4B-520D-22EA-302AD6B69082}"/>
              </a:ext>
            </a:extLst>
          </p:cNvPr>
          <p:cNvSpPr txBox="1"/>
          <p:nvPr/>
        </p:nvSpPr>
        <p:spPr>
          <a:xfrm>
            <a:off x="1266397" y="3987034"/>
            <a:ext cx="272692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000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本地域（大阪府を</a:t>
            </a:r>
            <a:r>
              <a:rPr lang="en-US" altLang="ja-JP" sz="1000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100</a:t>
            </a:r>
            <a:r>
              <a:rPr lang="ja-JP" altLang="en-US" sz="1000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としたときの比率 ）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cxnSp>
        <p:nvCxnSpPr>
          <p:cNvPr id="14" name="直線コネクタ 13">
            <a:extLst>
              <a:ext uri="{FF2B5EF4-FFF2-40B4-BE49-F238E27FC236}">
                <a16:creationId xmlns:a16="http://schemas.microsoft.com/office/drawing/2014/main" id="{6BB67729-E665-458F-E91E-4B5FB26FB1D6}"/>
              </a:ext>
            </a:extLst>
          </p:cNvPr>
          <p:cNvCxnSpPr>
            <a:cxnSpLocks/>
          </p:cNvCxnSpPr>
          <p:nvPr/>
        </p:nvCxnSpPr>
        <p:spPr>
          <a:xfrm>
            <a:off x="883727" y="4107364"/>
            <a:ext cx="352943" cy="0"/>
          </a:xfrm>
          <a:prstGeom prst="line">
            <a:avLst/>
          </a:prstGeom>
          <a:ln w="28575">
            <a:solidFill>
              <a:srgbClr val="0000FF"/>
            </a:solidFill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17" name="直線コネクタ 16">
            <a:extLst>
              <a:ext uri="{FF2B5EF4-FFF2-40B4-BE49-F238E27FC236}">
                <a16:creationId xmlns:a16="http://schemas.microsoft.com/office/drawing/2014/main" id="{01AEE4EF-5E05-7002-757F-4AAF9875DC99}"/>
              </a:ext>
            </a:extLst>
          </p:cNvPr>
          <p:cNvCxnSpPr>
            <a:cxnSpLocks/>
          </p:cNvCxnSpPr>
          <p:nvPr/>
        </p:nvCxnSpPr>
        <p:spPr>
          <a:xfrm>
            <a:off x="903791" y="4316837"/>
            <a:ext cx="352943" cy="0"/>
          </a:xfrm>
          <a:prstGeom prst="line">
            <a:avLst/>
          </a:prstGeom>
          <a:ln w="28575">
            <a:solidFill>
              <a:srgbClr val="00B050"/>
            </a:solidFill>
            <a:prstDash val="sysDot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BAED242C-8E5E-0963-8CE6-2B598327993A}"/>
              </a:ext>
            </a:extLst>
          </p:cNvPr>
          <p:cNvSpPr/>
          <p:nvPr/>
        </p:nvSpPr>
        <p:spPr>
          <a:xfrm>
            <a:off x="1666191" y="570108"/>
            <a:ext cx="108000" cy="108000"/>
          </a:xfrm>
          <a:prstGeom prst="rect">
            <a:avLst/>
          </a:prstGeom>
          <a:solidFill>
            <a:srgbClr val="0000FF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28D1E3F4-BA9C-E5E2-885F-B35DC414B560}"/>
              </a:ext>
            </a:extLst>
          </p:cNvPr>
          <p:cNvSpPr/>
          <p:nvPr/>
        </p:nvSpPr>
        <p:spPr>
          <a:xfrm>
            <a:off x="2361463" y="582129"/>
            <a:ext cx="108000" cy="108000"/>
          </a:xfrm>
          <a:prstGeom prst="rect">
            <a:avLst/>
          </a:prstGeom>
          <a:pattFill prst="wdUpDiag">
            <a:fgClr>
              <a:srgbClr val="FF0000"/>
            </a:fgClr>
            <a:bgClr>
              <a:schemeClr val="bg1"/>
            </a:bgClr>
          </a:patt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83E0354A-9F42-17BB-8A52-6AB159397DED}"/>
              </a:ext>
            </a:extLst>
          </p:cNvPr>
          <p:cNvSpPr txBox="1"/>
          <p:nvPr/>
        </p:nvSpPr>
        <p:spPr>
          <a:xfrm>
            <a:off x="1256599" y="4200039"/>
            <a:ext cx="71309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大阪府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0" name="テキスト ボックス 29">
            <a:extLst>
              <a:ext uri="{FF2B5EF4-FFF2-40B4-BE49-F238E27FC236}">
                <a16:creationId xmlns:a16="http://schemas.microsoft.com/office/drawing/2014/main" id="{35C576B0-6AC5-D48C-51FF-B6244E84F6CD}"/>
              </a:ext>
            </a:extLst>
          </p:cNvPr>
          <p:cNvSpPr txBox="1"/>
          <p:nvPr/>
        </p:nvSpPr>
        <p:spPr>
          <a:xfrm>
            <a:off x="10317430" y="592823"/>
            <a:ext cx="234258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000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本地域（大阪府を</a:t>
            </a:r>
            <a:r>
              <a:rPr lang="en-US" altLang="ja-JP" sz="1000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100</a:t>
            </a:r>
            <a:r>
              <a:rPr lang="ja-JP" altLang="en-US" sz="1000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としたときの比率 ）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cxnSp>
        <p:nvCxnSpPr>
          <p:cNvPr id="31" name="直線コネクタ 30">
            <a:extLst>
              <a:ext uri="{FF2B5EF4-FFF2-40B4-BE49-F238E27FC236}">
                <a16:creationId xmlns:a16="http://schemas.microsoft.com/office/drawing/2014/main" id="{997AE617-CA90-82C0-EB90-3C9EED143FBA}"/>
              </a:ext>
            </a:extLst>
          </p:cNvPr>
          <p:cNvCxnSpPr>
            <a:cxnSpLocks/>
          </p:cNvCxnSpPr>
          <p:nvPr/>
        </p:nvCxnSpPr>
        <p:spPr>
          <a:xfrm>
            <a:off x="9765108" y="777128"/>
            <a:ext cx="352943" cy="0"/>
          </a:xfrm>
          <a:prstGeom prst="line">
            <a:avLst/>
          </a:prstGeom>
          <a:ln w="28575">
            <a:solidFill>
              <a:srgbClr val="FF00FF"/>
            </a:solidFill>
            <a:prstDash val="sysDash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32" name="直線コネクタ 31">
            <a:extLst>
              <a:ext uri="{FF2B5EF4-FFF2-40B4-BE49-F238E27FC236}">
                <a16:creationId xmlns:a16="http://schemas.microsoft.com/office/drawing/2014/main" id="{195D8EBD-5D01-3A5F-B9E5-AAA0F3CBBC91}"/>
              </a:ext>
            </a:extLst>
          </p:cNvPr>
          <p:cNvCxnSpPr>
            <a:cxnSpLocks/>
          </p:cNvCxnSpPr>
          <p:nvPr/>
        </p:nvCxnSpPr>
        <p:spPr>
          <a:xfrm>
            <a:off x="9761978" y="660572"/>
            <a:ext cx="352943" cy="0"/>
          </a:xfrm>
          <a:prstGeom prst="line">
            <a:avLst/>
          </a:prstGeom>
          <a:ln w="28575">
            <a:solidFill>
              <a:srgbClr val="0000FF"/>
            </a:solidFill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51" name="直線コネクタ 50">
            <a:extLst>
              <a:ext uri="{FF2B5EF4-FFF2-40B4-BE49-F238E27FC236}">
                <a16:creationId xmlns:a16="http://schemas.microsoft.com/office/drawing/2014/main" id="{00000000-0008-0000-0D00-000004000000}"/>
              </a:ext>
            </a:extLst>
          </p:cNvPr>
          <p:cNvCxnSpPr/>
          <p:nvPr/>
        </p:nvCxnSpPr>
        <p:spPr>
          <a:xfrm flipV="1">
            <a:off x="769054" y="5312547"/>
            <a:ext cx="5400000" cy="1870"/>
          </a:xfrm>
          <a:prstGeom prst="line">
            <a:avLst/>
          </a:prstGeom>
          <a:ln w="9525">
            <a:solidFill>
              <a:schemeClr val="tx1">
                <a:lumMod val="65000"/>
                <a:lumOff val="3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正方形/長方形 51">
            <a:extLst>
              <a:ext uri="{FF2B5EF4-FFF2-40B4-BE49-F238E27FC236}">
                <a16:creationId xmlns:a16="http://schemas.microsoft.com/office/drawing/2014/main" id="{00000000-0008-0000-0D00-000005000000}"/>
              </a:ext>
            </a:extLst>
          </p:cNvPr>
          <p:cNvSpPr/>
          <p:nvPr/>
        </p:nvSpPr>
        <p:spPr>
          <a:xfrm>
            <a:off x="3076188" y="4998534"/>
            <a:ext cx="992186" cy="602931"/>
          </a:xfrm>
          <a:prstGeom prst="rect">
            <a:avLst/>
          </a:prstGeom>
          <a:noFill/>
          <a:ln w="635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kumimoji="1" lang="zh-TW" altLang="en-US" sz="100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治療　有</a:t>
            </a:r>
          </a:p>
          <a:p>
            <a:pPr algn="ctr"/>
            <a:r>
              <a:rPr kumimoji="1" lang="zh-TW" altLang="en-US" sz="100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治療　無</a:t>
            </a:r>
            <a:endParaRPr kumimoji="1" lang="en-US" altLang="ja-JP" sz="1000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cxnSp>
        <p:nvCxnSpPr>
          <p:cNvPr id="53" name="直線コネクタ 52">
            <a:extLst>
              <a:ext uri="{FF2B5EF4-FFF2-40B4-BE49-F238E27FC236}">
                <a16:creationId xmlns:a16="http://schemas.microsoft.com/office/drawing/2014/main" id="{6A8C8E19-D9F9-CC13-E287-EC325A2BDC18}"/>
              </a:ext>
            </a:extLst>
          </p:cNvPr>
          <p:cNvCxnSpPr/>
          <p:nvPr/>
        </p:nvCxnSpPr>
        <p:spPr>
          <a:xfrm flipV="1">
            <a:off x="746532" y="7092080"/>
            <a:ext cx="5400000" cy="1870"/>
          </a:xfrm>
          <a:prstGeom prst="line">
            <a:avLst/>
          </a:prstGeom>
          <a:ln w="9525">
            <a:solidFill>
              <a:schemeClr val="tx1">
                <a:lumMod val="65000"/>
                <a:lumOff val="3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正方形/長方形 53">
            <a:extLst>
              <a:ext uri="{FF2B5EF4-FFF2-40B4-BE49-F238E27FC236}">
                <a16:creationId xmlns:a16="http://schemas.microsoft.com/office/drawing/2014/main" id="{5EC04DDF-A047-CA5D-471C-EAD1B98E87DB}"/>
              </a:ext>
            </a:extLst>
          </p:cNvPr>
          <p:cNvSpPr/>
          <p:nvPr/>
        </p:nvSpPr>
        <p:spPr>
          <a:xfrm>
            <a:off x="3075788" y="6778067"/>
            <a:ext cx="992186" cy="602931"/>
          </a:xfrm>
          <a:prstGeom prst="rect">
            <a:avLst/>
          </a:prstGeom>
          <a:noFill/>
          <a:ln w="635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kumimoji="1" lang="zh-TW" altLang="en-US" sz="1000" baseline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治療　有</a:t>
            </a:r>
          </a:p>
          <a:p>
            <a:pPr algn="ctr"/>
            <a:r>
              <a:rPr kumimoji="1" lang="zh-TW" altLang="en-US" sz="1000" baseline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治療　無</a:t>
            </a:r>
            <a:endParaRPr kumimoji="1" lang="en-US" altLang="ja-JP" sz="1000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E713BC48-6AAB-B8DC-3E8F-24991178C4DD}"/>
              </a:ext>
            </a:extLst>
          </p:cNvPr>
          <p:cNvSpPr txBox="1"/>
          <p:nvPr/>
        </p:nvSpPr>
        <p:spPr>
          <a:xfrm>
            <a:off x="2820182" y="486962"/>
            <a:ext cx="63283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000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大阪府：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9" name="テキスト ボックス 28">
            <a:extLst>
              <a:ext uri="{FF2B5EF4-FFF2-40B4-BE49-F238E27FC236}">
                <a16:creationId xmlns:a16="http://schemas.microsoft.com/office/drawing/2014/main" id="{492EFAF2-8504-E18F-5387-BEC916D1A674}"/>
              </a:ext>
            </a:extLst>
          </p:cNvPr>
          <p:cNvSpPr txBox="1"/>
          <p:nvPr/>
        </p:nvSpPr>
        <p:spPr>
          <a:xfrm>
            <a:off x="658801" y="489133"/>
            <a:ext cx="62943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本地域：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cxnSp>
        <p:nvCxnSpPr>
          <p:cNvPr id="9" name="直線コネクタ 8">
            <a:extLst>
              <a:ext uri="{FF2B5EF4-FFF2-40B4-BE49-F238E27FC236}">
                <a16:creationId xmlns:a16="http://schemas.microsoft.com/office/drawing/2014/main" id="{301EA24A-BE1B-8B0A-276A-02C24C10167D}"/>
              </a:ext>
            </a:extLst>
          </p:cNvPr>
          <p:cNvCxnSpPr>
            <a:cxnSpLocks/>
          </p:cNvCxnSpPr>
          <p:nvPr/>
        </p:nvCxnSpPr>
        <p:spPr>
          <a:xfrm>
            <a:off x="3793896" y="616070"/>
            <a:ext cx="432000" cy="0"/>
          </a:xfrm>
          <a:prstGeom prst="line">
            <a:avLst/>
          </a:prstGeom>
          <a:ln w="28575">
            <a:solidFill>
              <a:srgbClr val="00B0F0"/>
            </a:solidFill>
            <a:prstDash val="sysDash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37" name="直線コネクタ 36">
            <a:extLst>
              <a:ext uri="{FF2B5EF4-FFF2-40B4-BE49-F238E27FC236}">
                <a16:creationId xmlns:a16="http://schemas.microsoft.com/office/drawing/2014/main" id="{70E5E638-FB21-D89C-F240-856A6D009546}"/>
              </a:ext>
            </a:extLst>
          </p:cNvPr>
          <p:cNvCxnSpPr>
            <a:cxnSpLocks/>
          </p:cNvCxnSpPr>
          <p:nvPr/>
        </p:nvCxnSpPr>
        <p:spPr>
          <a:xfrm>
            <a:off x="4677104" y="607982"/>
            <a:ext cx="432000" cy="0"/>
          </a:xfrm>
          <a:prstGeom prst="line">
            <a:avLst/>
          </a:prstGeom>
          <a:ln w="28575">
            <a:solidFill>
              <a:srgbClr val="FF00FF"/>
            </a:solidFill>
            <a:prstDash val="sysDot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7B9706E5-EC37-60CB-C455-94D8E84467F7}"/>
              </a:ext>
            </a:extLst>
          </p:cNvPr>
          <p:cNvSpPr txBox="1"/>
          <p:nvPr/>
        </p:nvSpPr>
        <p:spPr>
          <a:xfrm>
            <a:off x="9158848" y="512892"/>
            <a:ext cx="61047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該　当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7" name="テキスト ボックス 26">
            <a:extLst>
              <a:ext uri="{FF2B5EF4-FFF2-40B4-BE49-F238E27FC236}">
                <a16:creationId xmlns:a16="http://schemas.microsoft.com/office/drawing/2014/main" id="{9F30344A-6B31-F17B-BADF-9DE99F927B2B}"/>
              </a:ext>
            </a:extLst>
          </p:cNvPr>
          <p:cNvSpPr txBox="1"/>
          <p:nvPr/>
        </p:nvSpPr>
        <p:spPr>
          <a:xfrm>
            <a:off x="9160179" y="660660"/>
            <a:ext cx="61047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予備群</a:t>
            </a:r>
          </a:p>
        </p:txBody>
      </p:sp>
      <p:sp>
        <p:nvSpPr>
          <p:cNvPr id="38" name="乗算記号 37">
            <a:extLst>
              <a:ext uri="{FF2B5EF4-FFF2-40B4-BE49-F238E27FC236}">
                <a16:creationId xmlns:a16="http://schemas.microsoft.com/office/drawing/2014/main" id="{CC9632FF-3EB8-1E82-A7CB-04CF5586E53C}"/>
              </a:ext>
            </a:extLst>
          </p:cNvPr>
          <p:cNvSpPr/>
          <p:nvPr/>
        </p:nvSpPr>
        <p:spPr>
          <a:xfrm>
            <a:off x="3935062" y="522223"/>
            <a:ext cx="180000" cy="180000"/>
          </a:xfrm>
          <a:prstGeom prst="mathMultiply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9" name="楕円 38">
            <a:extLst>
              <a:ext uri="{FF2B5EF4-FFF2-40B4-BE49-F238E27FC236}">
                <a16:creationId xmlns:a16="http://schemas.microsoft.com/office/drawing/2014/main" id="{D09865FB-195F-0F15-5523-B7C282FF1A8F}"/>
              </a:ext>
            </a:extLst>
          </p:cNvPr>
          <p:cNvSpPr/>
          <p:nvPr/>
        </p:nvSpPr>
        <p:spPr>
          <a:xfrm>
            <a:off x="4851880" y="554919"/>
            <a:ext cx="108000" cy="108000"/>
          </a:xfrm>
          <a:prstGeom prst="ellipse">
            <a:avLst/>
          </a:prstGeom>
          <a:solidFill>
            <a:schemeClr val="bg1"/>
          </a:solidFill>
          <a:ln w="25400">
            <a:solidFill>
              <a:srgbClr val="FF00F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AC9467DE-22C2-4530-6150-E89BC21B14E0}"/>
              </a:ext>
            </a:extLst>
          </p:cNvPr>
          <p:cNvSpPr txBox="1"/>
          <p:nvPr/>
        </p:nvSpPr>
        <p:spPr>
          <a:xfrm>
            <a:off x="3401862" y="484062"/>
            <a:ext cx="43890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男性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719F704F-7067-631C-EEAD-E5BC6C16B28E}"/>
              </a:ext>
            </a:extLst>
          </p:cNvPr>
          <p:cNvSpPr txBox="1"/>
          <p:nvPr/>
        </p:nvSpPr>
        <p:spPr>
          <a:xfrm>
            <a:off x="4286167" y="475909"/>
            <a:ext cx="483992" cy="246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女性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0" name="右中かっこ 19">
            <a:extLst>
              <a:ext uri="{FF2B5EF4-FFF2-40B4-BE49-F238E27FC236}">
                <a16:creationId xmlns:a16="http://schemas.microsoft.com/office/drawing/2014/main" id="{9F91D75E-0698-B6CC-E9A9-0FB2BBC1210C}"/>
              </a:ext>
            </a:extLst>
          </p:cNvPr>
          <p:cNvSpPr/>
          <p:nvPr/>
        </p:nvSpPr>
        <p:spPr>
          <a:xfrm>
            <a:off x="10157006" y="621057"/>
            <a:ext cx="123396" cy="208848"/>
          </a:xfrm>
          <a:prstGeom prst="rightBrac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48" name="テキスト ボックス 47">
            <a:extLst>
              <a:ext uri="{FF2B5EF4-FFF2-40B4-BE49-F238E27FC236}">
                <a16:creationId xmlns:a16="http://schemas.microsoft.com/office/drawing/2014/main" id="{EBE19ACD-BF59-4F1C-B286-9FA926984426}"/>
              </a:ext>
            </a:extLst>
          </p:cNvPr>
          <p:cNvSpPr txBox="1"/>
          <p:nvPr/>
        </p:nvSpPr>
        <p:spPr>
          <a:xfrm>
            <a:off x="11488724" y="31291"/>
            <a:ext cx="1342153" cy="2761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891602">
              <a:defRPr/>
            </a:pPr>
            <a:r>
              <a:rPr lang="ja-JP" altLang="en-US" sz="1200" kern="0" dirty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河内長野市　</a:t>
            </a:r>
            <a:r>
              <a:rPr lang="en-US" altLang="ja-JP" sz="1200" kern="0" dirty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Ⅱ</a:t>
            </a:r>
            <a:endParaRPr lang="ja-JP" altLang="en-US" sz="1200" kern="0" dirty="0">
              <a:solidFill>
                <a:prstClr val="black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E05F854C-8CB8-B21F-7BAC-D49F5FB4CBD1}"/>
              </a:ext>
            </a:extLst>
          </p:cNvPr>
          <p:cNvSpPr txBox="1"/>
          <p:nvPr/>
        </p:nvSpPr>
        <p:spPr>
          <a:xfrm>
            <a:off x="281280" y="388496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⑬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4D867347-2CE7-4EFD-836D-ADDB17A23492}"/>
              </a:ext>
            </a:extLst>
          </p:cNvPr>
          <p:cNvSpPr txBox="1"/>
          <p:nvPr/>
        </p:nvSpPr>
        <p:spPr>
          <a:xfrm>
            <a:off x="8914642" y="386922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⑭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05B36749-4C69-FE3E-E6FD-B9B29EA08EED}"/>
              </a:ext>
            </a:extLst>
          </p:cNvPr>
          <p:cNvSpPr txBox="1"/>
          <p:nvPr/>
        </p:nvSpPr>
        <p:spPr>
          <a:xfrm>
            <a:off x="473111" y="4211660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⑮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FEE3E799-AF91-5F45-E9DC-0B17E5F5C943}"/>
              </a:ext>
            </a:extLst>
          </p:cNvPr>
          <p:cNvSpPr txBox="1"/>
          <p:nvPr/>
        </p:nvSpPr>
        <p:spPr>
          <a:xfrm>
            <a:off x="3641956" y="4205031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⑯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7732E812-9945-EF92-753D-DD63B0A1BA89}"/>
              </a:ext>
            </a:extLst>
          </p:cNvPr>
          <p:cNvSpPr txBox="1"/>
          <p:nvPr/>
        </p:nvSpPr>
        <p:spPr>
          <a:xfrm>
            <a:off x="6683247" y="4206359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⑰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DCD21750-9E39-EFF4-01FF-CFCEB2DE7302}"/>
              </a:ext>
            </a:extLst>
          </p:cNvPr>
          <p:cNvSpPr txBox="1"/>
          <p:nvPr/>
        </p:nvSpPr>
        <p:spPr>
          <a:xfrm>
            <a:off x="9665564" y="4207690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⑱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55" name="テキスト ボックス 54">
            <a:extLst>
              <a:ext uri="{FF2B5EF4-FFF2-40B4-BE49-F238E27FC236}">
                <a16:creationId xmlns:a16="http://schemas.microsoft.com/office/drawing/2014/main" id="{A549CABE-8538-F38D-808A-8DC2EC9ADD11}"/>
              </a:ext>
            </a:extLst>
          </p:cNvPr>
          <p:cNvSpPr txBox="1"/>
          <p:nvPr/>
        </p:nvSpPr>
        <p:spPr>
          <a:xfrm>
            <a:off x="180896" y="5154798"/>
            <a:ext cx="44833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男性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56" name="テキスト ボックス 55">
            <a:extLst>
              <a:ext uri="{FF2B5EF4-FFF2-40B4-BE49-F238E27FC236}">
                <a16:creationId xmlns:a16="http://schemas.microsoft.com/office/drawing/2014/main" id="{DBAB468C-F476-25DF-695E-155B27371254}"/>
              </a:ext>
            </a:extLst>
          </p:cNvPr>
          <p:cNvSpPr txBox="1"/>
          <p:nvPr/>
        </p:nvSpPr>
        <p:spPr>
          <a:xfrm>
            <a:off x="180896" y="6955023"/>
            <a:ext cx="44833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女性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57" name="テキスト ボックス 56">
            <a:extLst>
              <a:ext uri="{FF2B5EF4-FFF2-40B4-BE49-F238E27FC236}">
                <a16:creationId xmlns:a16="http://schemas.microsoft.com/office/drawing/2014/main" id="{70FF1A93-1E41-34B8-6254-FC051657174E}"/>
              </a:ext>
            </a:extLst>
          </p:cNvPr>
          <p:cNvSpPr txBox="1"/>
          <p:nvPr/>
        </p:nvSpPr>
        <p:spPr>
          <a:xfrm>
            <a:off x="1226619" y="497122"/>
            <a:ext cx="43890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男性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58" name="テキスト ボックス 57">
            <a:extLst>
              <a:ext uri="{FF2B5EF4-FFF2-40B4-BE49-F238E27FC236}">
                <a16:creationId xmlns:a16="http://schemas.microsoft.com/office/drawing/2014/main" id="{30ED9F2C-880E-857C-9765-74B81F024450}"/>
              </a:ext>
            </a:extLst>
          </p:cNvPr>
          <p:cNvSpPr txBox="1"/>
          <p:nvPr/>
        </p:nvSpPr>
        <p:spPr>
          <a:xfrm>
            <a:off x="1910899" y="488969"/>
            <a:ext cx="483992" cy="246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女性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A555704A-8C06-3BE4-BA32-121A7AA3996A}"/>
              </a:ext>
            </a:extLst>
          </p:cNvPr>
          <p:cNvSpPr txBox="1"/>
          <p:nvPr/>
        </p:nvSpPr>
        <p:spPr>
          <a:xfrm>
            <a:off x="9197175" y="384354"/>
            <a:ext cx="149829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メタボリックシンドローム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EE407316-D788-4728-3B17-117110CD3926}"/>
              </a:ext>
            </a:extLst>
          </p:cNvPr>
          <p:cNvSpPr txBox="1"/>
          <p:nvPr/>
        </p:nvSpPr>
        <p:spPr>
          <a:xfrm>
            <a:off x="8826254" y="1339929"/>
            <a:ext cx="43890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男性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0ACEC908-626B-2839-18A7-57FC2B8B2558}"/>
              </a:ext>
            </a:extLst>
          </p:cNvPr>
          <p:cNvSpPr txBox="1"/>
          <p:nvPr/>
        </p:nvSpPr>
        <p:spPr>
          <a:xfrm>
            <a:off x="8841688" y="2995051"/>
            <a:ext cx="483992" cy="246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女性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pic>
        <p:nvPicPr>
          <p:cNvPr id="13" name="図 12">
            <a:extLst>
              <a:ext uri="{FF2B5EF4-FFF2-40B4-BE49-F238E27FC236}">
                <a16:creationId xmlns:a16="http://schemas.microsoft.com/office/drawing/2014/main" id="{5F54D01E-A300-1052-0405-C39A964B8142}"/>
              </a:ext>
            </a:extLst>
      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1270000" y="8064500"/>
            <a:ext cx="4320000" cy="1324444"/>
          </a:xfrm>
          <a:prstGeom prst="rect">
            <a:avLst/>
          </a:prstGeom>
        </p:spPr>
      </p:pic>
      <p:pic>
        <p:nvPicPr>
          <p:cNvPr id="24" name="図 23">
            <a:extLst>
              <a:ext uri="{FF2B5EF4-FFF2-40B4-BE49-F238E27FC236}">
                <a16:creationId xmlns:a16="http://schemas.microsoft.com/office/drawing/2014/main" id="{BD0CB7B7-ACD0-AD2F-E7F3-A8583AF75240}"/>
              </a:ext>
            </a:extLst>
          </p:cNvPr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6350000" y="8064501"/>
            <a:ext cx="6120000" cy="9172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33101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2291</TotalTime>
  <Words>89</Words>
  <Application>Microsoft Office PowerPoint</Application>
  <PresentationFormat>A3 297x420 mm</PresentationFormat>
  <Paragraphs>44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7" baseType="lpstr">
      <vt:lpstr>ＭＳ Ｐゴシック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</vt:vector>
  </TitlesOfParts>
  <Company>大阪府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宇都宮　剛</dc:creator>
  <cp:lastModifiedBy>髙松　常雄</cp:lastModifiedBy>
  <cp:revision>196</cp:revision>
  <cp:lastPrinted>2023-09-22T04:38:27Z</cp:lastPrinted>
  <dcterms:created xsi:type="dcterms:W3CDTF">2023-09-07T00:25:43Z</dcterms:created>
  <dcterms:modified xsi:type="dcterms:W3CDTF">2024-09-30T06:29:20Z</dcterms:modified>
</cp:coreProperties>
</file>