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varScale="1">
        <p:scale>
          <a:sx n="94" d="100"/>
          <a:sy n="94" d="100"/>
        </p:scale>
        <p:origin x="68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2350293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629608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1439496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3101340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1089328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2505240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520524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3004094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671070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3686580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3F1272-5BBA-44CE-8064-F2623714AF59}"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3369458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3F1272-5BBA-44CE-8064-F2623714AF59}" type="datetimeFigureOut">
              <a:rPr kumimoji="1" lang="ja-JP" altLang="en-US" smtClean="0"/>
              <a:t>2026/3/24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8F70-4206-4648-B88A-A94887F2322D}" type="slidenum">
              <a:rPr kumimoji="1" lang="ja-JP" altLang="en-US" smtClean="0"/>
              <a:t>‹#›</a:t>
            </a:fld>
            <a:endParaRPr kumimoji="1" lang="ja-JP" altLang="en-US"/>
          </a:p>
        </p:txBody>
      </p:sp>
    </p:spTree>
    <p:extLst>
      <p:ext uri="{BB962C8B-B14F-4D97-AF65-F5344CB8AC3E}">
        <p14:creationId xmlns:p14="http://schemas.microsoft.com/office/powerpoint/2010/main" val="284472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6125BDE-B820-4D03-A812-540CC0C9B311}"/>
              </a:ext>
            </a:extLst>
          </p:cNvPr>
          <p:cNvSpPr/>
          <p:nvPr/>
        </p:nvSpPr>
        <p:spPr>
          <a:xfrm>
            <a:off x="0" y="-1"/>
            <a:ext cx="9906000" cy="5015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府内の就労継続支援Ｂ型事業所に対する在宅支援実態調査について</a:t>
            </a:r>
            <a:endParaRPr lang="zh-TW" altLang="en-US" b="1"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150658EF-0C75-42DE-98A2-E2D90831C836}"/>
              </a:ext>
            </a:extLst>
          </p:cNvPr>
          <p:cNvSpPr>
            <a:spLocks noGrp="1"/>
          </p:cNvSpPr>
          <p:nvPr>
            <p:ph type="sldNum" sz="quarter" idx="12"/>
          </p:nvPr>
        </p:nvSpPr>
        <p:spPr>
          <a:xfrm>
            <a:off x="6984520" y="5824753"/>
            <a:ext cx="1810941" cy="296664"/>
          </a:xfrm>
        </p:spPr>
        <p:txBody>
          <a:bodyPr/>
          <a:lstStyle/>
          <a:p>
            <a:fld id="{7AACA5E9-4A7F-4D37-92A5-46D664843FB7}" type="slidenum">
              <a:rPr kumimoji="1" lang="ja-JP" altLang="en-US" smtClean="0"/>
              <a:t>1</a:t>
            </a:fld>
            <a:endParaRPr kumimoji="1" lang="ja-JP" altLang="en-US"/>
          </a:p>
        </p:txBody>
      </p:sp>
      <p:sp>
        <p:nvSpPr>
          <p:cNvPr id="8" name="四角形: 角を丸くする 7">
            <a:extLst>
              <a:ext uri="{FF2B5EF4-FFF2-40B4-BE49-F238E27FC236}">
                <a16:creationId xmlns:a16="http://schemas.microsoft.com/office/drawing/2014/main" id="{BF9FEFD1-C19C-4207-BC99-A6302A770737}"/>
              </a:ext>
            </a:extLst>
          </p:cNvPr>
          <p:cNvSpPr/>
          <p:nvPr/>
        </p:nvSpPr>
        <p:spPr>
          <a:xfrm>
            <a:off x="588818" y="726154"/>
            <a:ext cx="1638045" cy="2628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Meiryo UI" panose="020B0604030504040204" pitchFamily="50" charset="-128"/>
                <a:ea typeface="Meiryo UI" panose="020B0604030504040204" pitchFamily="50" charset="-128"/>
              </a:rPr>
              <a:t>調査概要等</a:t>
            </a:r>
          </a:p>
        </p:txBody>
      </p:sp>
      <p:sp>
        <p:nvSpPr>
          <p:cNvPr id="10" name="テキスト ボックス 9">
            <a:extLst>
              <a:ext uri="{FF2B5EF4-FFF2-40B4-BE49-F238E27FC236}">
                <a16:creationId xmlns:a16="http://schemas.microsoft.com/office/drawing/2014/main" id="{F0BC2FC5-087A-4D04-8DA8-815EC2898229}"/>
              </a:ext>
            </a:extLst>
          </p:cNvPr>
          <p:cNvSpPr txBox="1"/>
          <p:nvPr/>
        </p:nvSpPr>
        <p:spPr>
          <a:xfrm>
            <a:off x="529442" y="1127298"/>
            <a:ext cx="7540657" cy="1387816"/>
          </a:xfrm>
          <a:prstGeom prst="rect">
            <a:avLst/>
          </a:prstGeom>
          <a:noFill/>
        </p:spPr>
        <p:txBody>
          <a:bodyPr wrap="square" rtlCol="0">
            <a:spAutoFit/>
          </a:bodyPr>
          <a:lstStyle/>
          <a:p>
            <a:pPr>
              <a:spcBef>
                <a:spcPts val="488"/>
              </a:spcBef>
            </a:pPr>
            <a:r>
              <a:rPr lang="ja-JP" altLang="en-US" sz="1056" dirty="0">
                <a:latin typeface="Meiryo UI" panose="020B0604030504040204" pitchFamily="50" charset="-128"/>
                <a:ea typeface="Meiryo UI" panose="020B0604030504040204" pitchFamily="50" charset="-128"/>
              </a:rPr>
              <a:t>○調査目的　増加傾向にあるＢ型事業所における在宅支援の利用実態を把握し、運営指導方法を検討する。</a:t>
            </a:r>
          </a:p>
          <a:p>
            <a:pPr>
              <a:spcBef>
                <a:spcPts val="488"/>
              </a:spcBef>
            </a:pPr>
            <a:r>
              <a:rPr lang="ja-JP" altLang="en-US" sz="1056" dirty="0">
                <a:latin typeface="Meiryo UI" panose="020B0604030504040204" pitchFamily="50" charset="-128"/>
                <a:ea typeface="Meiryo UI" panose="020B0604030504040204" pitchFamily="50" charset="-128"/>
              </a:rPr>
              <a:t>○調査期間　令和</a:t>
            </a:r>
            <a:r>
              <a:rPr lang="en-US" altLang="ja-JP" sz="1056" dirty="0">
                <a:latin typeface="Meiryo UI" panose="020B0604030504040204" pitchFamily="50" charset="-128"/>
                <a:ea typeface="Meiryo UI" panose="020B0604030504040204" pitchFamily="50" charset="-128"/>
              </a:rPr>
              <a:t>7</a:t>
            </a:r>
            <a:r>
              <a:rPr lang="ja-JP" altLang="en-US" sz="1056" dirty="0">
                <a:latin typeface="Meiryo UI" panose="020B0604030504040204" pitchFamily="50" charset="-128"/>
                <a:ea typeface="Meiryo UI" panose="020B0604030504040204" pitchFamily="50" charset="-128"/>
              </a:rPr>
              <a:t>年</a:t>
            </a:r>
            <a:r>
              <a:rPr lang="en-US" altLang="ja-JP" sz="1056" dirty="0">
                <a:latin typeface="Meiryo UI" panose="020B0604030504040204" pitchFamily="50" charset="-128"/>
                <a:ea typeface="Meiryo UI" panose="020B0604030504040204" pitchFamily="50" charset="-128"/>
              </a:rPr>
              <a:t>9</a:t>
            </a:r>
            <a:r>
              <a:rPr lang="ja-JP" altLang="en-US" sz="1056" dirty="0">
                <a:latin typeface="Meiryo UI" panose="020B0604030504040204" pitchFamily="50" charset="-128"/>
                <a:ea typeface="Meiryo UI" panose="020B0604030504040204" pitchFamily="50" charset="-128"/>
              </a:rPr>
              <a:t>月</a:t>
            </a:r>
            <a:r>
              <a:rPr lang="en-US" altLang="ja-JP" sz="1056" dirty="0">
                <a:latin typeface="Meiryo UI" panose="020B0604030504040204" pitchFamily="50" charset="-128"/>
                <a:ea typeface="Meiryo UI" panose="020B0604030504040204" pitchFamily="50" charset="-128"/>
              </a:rPr>
              <a:t>30</a:t>
            </a:r>
            <a:r>
              <a:rPr lang="ja-JP" altLang="en-US" sz="1056" dirty="0">
                <a:latin typeface="Meiryo UI" panose="020B0604030504040204" pitchFamily="50" charset="-128"/>
                <a:ea typeface="Meiryo UI" panose="020B0604030504040204" pitchFamily="50" charset="-128"/>
              </a:rPr>
              <a:t>日～</a:t>
            </a:r>
            <a:r>
              <a:rPr lang="en-US" altLang="ja-JP" sz="1056" dirty="0">
                <a:latin typeface="Meiryo UI" panose="020B0604030504040204" pitchFamily="50" charset="-128"/>
                <a:ea typeface="Meiryo UI" panose="020B0604030504040204" pitchFamily="50" charset="-128"/>
              </a:rPr>
              <a:t>11</a:t>
            </a:r>
            <a:r>
              <a:rPr lang="ja-JP" altLang="en-US" sz="1056" dirty="0">
                <a:latin typeface="Meiryo UI" panose="020B0604030504040204" pitchFamily="50" charset="-128"/>
                <a:ea typeface="Meiryo UI" panose="020B0604030504040204" pitchFamily="50" charset="-128"/>
              </a:rPr>
              <a:t>月</a:t>
            </a:r>
            <a:r>
              <a:rPr lang="en-US" altLang="ja-JP" sz="1056" dirty="0">
                <a:latin typeface="Meiryo UI" panose="020B0604030504040204" pitchFamily="50" charset="-128"/>
                <a:ea typeface="Meiryo UI" panose="020B0604030504040204" pitchFamily="50" charset="-128"/>
              </a:rPr>
              <a:t>30</a:t>
            </a:r>
            <a:r>
              <a:rPr lang="ja-JP" altLang="en-US" sz="1056" dirty="0">
                <a:latin typeface="Meiryo UI" panose="020B0604030504040204" pitchFamily="50" charset="-128"/>
                <a:ea typeface="Meiryo UI" panose="020B0604030504040204" pitchFamily="50" charset="-128"/>
              </a:rPr>
              <a:t>日</a:t>
            </a:r>
          </a:p>
          <a:p>
            <a:pPr>
              <a:spcBef>
                <a:spcPts val="488"/>
              </a:spcBef>
            </a:pPr>
            <a:r>
              <a:rPr lang="ja-JP" altLang="en-US" sz="1056" dirty="0">
                <a:latin typeface="Meiryo UI" panose="020B0604030504040204" pitchFamily="50" charset="-128"/>
                <a:ea typeface="Meiryo UI" panose="020B0604030504040204" pitchFamily="50" charset="-128"/>
              </a:rPr>
              <a:t>○調査対象　令和</a:t>
            </a:r>
            <a:r>
              <a:rPr lang="en-US" altLang="ja-JP" sz="1056" dirty="0">
                <a:latin typeface="Meiryo UI" panose="020B0604030504040204" pitchFamily="50" charset="-128"/>
                <a:ea typeface="Meiryo UI" panose="020B0604030504040204" pitchFamily="50" charset="-128"/>
              </a:rPr>
              <a:t>7</a:t>
            </a:r>
            <a:r>
              <a:rPr lang="ja-JP" altLang="en-US" sz="1056" dirty="0">
                <a:latin typeface="Meiryo UI" panose="020B0604030504040204" pitchFamily="50" charset="-128"/>
                <a:ea typeface="Meiryo UI" panose="020B0604030504040204" pitchFamily="50" charset="-128"/>
              </a:rPr>
              <a:t>年</a:t>
            </a:r>
            <a:r>
              <a:rPr lang="en-US" altLang="ja-JP" sz="1056" dirty="0">
                <a:latin typeface="Meiryo UI" panose="020B0604030504040204" pitchFamily="50" charset="-128"/>
                <a:ea typeface="Meiryo UI" panose="020B0604030504040204" pitchFamily="50" charset="-128"/>
              </a:rPr>
              <a:t>4</a:t>
            </a:r>
            <a:r>
              <a:rPr lang="ja-JP" altLang="en-US" sz="1056" dirty="0">
                <a:latin typeface="Meiryo UI" panose="020B0604030504040204" pitchFamily="50" charset="-128"/>
                <a:ea typeface="Meiryo UI" panose="020B0604030504040204" pitchFamily="50" charset="-128"/>
              </a:rPr>
              <a:t>月</a:t>
            </a:r>
            <a:r>
              <a:rPr lang="en-US" altLang="ja-JP" sz="1056" dirty="0">
                <a:latin typeface="Meiryo UI" panose="020B0604030504040204" pitchFamily="50" charset="-128"/>
                <a:ea typeface="Meiryo UI" panose="020B0604030504040204" pitchFamily="50" charset="-128"/>
              </a:rPr>
              <a:t>1</a:t>
            </a:r>
            <a:r>
              <a:rPr lang="ja-JP" altLang="en-US" sz="1056" dirty="0">
                <a:latin typeface="Meiryo UI" panose="020B0604030504040204" pitchFamily="50" charset="-128"/>
                <a:ea typeface="Meiryo UI" panose="020B0604030504040204" pitchFamily="50" charset="-128"/>
              </a:rPr>
              <a:t>日時点において</a:t>
            </a:r>
            <a:r>
              <a:rPr lang="en-US" altLang="ja-JP" sz="1056" dirty="0">
                <a:latin typeface="Meiryo UI" panose="020B0604030504040204" pitchFamily="50" charset="-128"/>
                <a:ea typeface="Meiryo UI" panose="020B0604030504040204" pitchFamily="50" charset="-128"/>
              </a:rPr>
              <a:t>､</a:t>
            </a:r>
            <a:r>
              <a:rPr lang="ja-JP" altLang="en-US" sz="1056" dirty="0">
                <a:latin typeface="Meiryo UI" panose="020B0604030504040204" pitchFamily="50" charset="-128"/>
                <a:ea typeface="Meiryo UI" panose="020B0604030504040204" pitchFamily="50" charset="-128"/>
              </a:rPr>
              <a:t>府内でＢ型を運営している全</a:t>
            </a:r>
            <a:r>
              <a:rPr lang="en-US" altLang="ja-JP" sz="1056" dirty="0">
                <a:latin typeface="Meiryo UI" panose="020B0604030504040204" pitchFamily="50" charset="-128"/>
                <a:ea typeface="Meiryo UI" panose="020B0604030504040204" pitchFamily="50" charset="-128"/>
              </a:rPr>
              <a:t>2,053</a:t>
            </a:r>
            <a:r>
              <a:rPr lang="ja-JP" altLang="en-US" sz="1056" dirty="0">
                <a:latin typeface="Meiryo UI" panose="020B0604030504040204" pitchFamily="50" charset="-128"/>
                <a:ea typeface="Meiryo UI" panose="020B0604030504040204" pitchFamily="50" charset="-128"/>
              </a:rPr>
              <a:t>事業所（うち府所管</a:t>
            </a:r>
            <a:r>
              <a:rPr lang="en-US" altLang="ja-JP" sz="1056" dirty="0">
                <a:latin typeface="Meiryo UI" panose="020B0604030504040204" pitchFamily="50" charset="-128"/>
                <a:ea typeface="Meiryo UI" panose="020B0604030504040204" pitchFamily="50" charset="-128"/>
              </a:rPr>
              <a:t>159</a:t>
            </a:r>
            <a:r>
              <a:rPr lang="ja-JP" altLang="en-US" sz="1056" dirty="0">
                <a:latin typeface="Meiryo UI" panose="020B0604030504040204" pitchFamily="50" charset="-128"/>
                <a:ea typeface="Meiryo UI" panose="020B0604030504040204" pitchFamily="50" charset="-128"/>
              </a:rPr>
              <a:t>）　</a:t>
            </a:r>
          </a:p>
          <a:p>
            <a:pPr>
              <a:spcBef>
                <a:spcPts val="488"/>
              </a:spcBef>
            </a:pPr>
            <a:r>
              <a:rPr lang="ja-JP" altLang="en-US" sz="1056" dirty="0">
                <a:latin typeface="Meiryo UI" panose="020B0604030504040204" pitchFamily="50" charset="-128"/>
                <a:ea typeface="Meiryo UI" panose="020B0604030504040204" pitchFamily="50" charset="-128"/>
              </a:rPr>
              <a:t>○調査項目　契約利用者数、在宅での支給決定者数、在宅での作業内容、支援体制 等</a:t>
            </a:r>
          </a:p>
          <a:p>
            <a:pPr>
              <a:spcBef>
                <a:spcPts val="488"/>
              </a:spcBef>
            </a:pPr>
            <a:r>
              <a:rPr lang="ja-JP" altLang="en-US" sz="1056" dirty="0">
                <a:latin typeface="Meiryo UI" panose="020B0604030504040204" pitchFamily="50" charset="-128"/>
                <a:ea typeface="Meiryo UI" panose="020B0604030504040204" pitchFamily="50" charset="-128"/>
              </a:rPr>
              <a:t>○有効回答　</a:t>
            </a:r>
            <a:r>
              <a:rPr lang="en-US" altLang="ja-JP" sz="1056" dirty="0">
                <a:latin typeface="Meiryo UI" panose="020B0604030504040204" pitchFamily="50" charset="-128"/>
                <a:ea typeface="Meiryo UI" panose="020B0604030504040204" pitchFamily="50" charset="-128"/>
              </a:rPr>
              <a:t>1,615</a:t>
            </a:r>
            <a:r>
              <a:rPr lang="ja-JP" altLang="en-US" sz="1056" dirty="0">
                <a:latin typeface="Meiryo UI" panose="020B0604030504040204" pitchFamily="50" charset="-128"/>
                <a:ea typeface="Meiryo UI" panose="020B0604030504040204" pitchFamily="50" charset="-128"/>
              </a:rPr>
              <a:t>事業所（回答率 </a:t>
            </a:r>
            <a:r>
              <a:rPr lang="en-US" altLang="ja-JP" sz="1056" dirty="0">
                <a:latin typeface="Meiryo UI" panose="020B0604030504040204" pitchFamily="50" charset="-128"/>
                <a:ea typeface="Meiryo UI" panose="020B0604030504040204" pitchFamily="50" charset="-128"/>
              </a:rPr>
              <a:t>78.7</a:t>
            </a:r>
            <a:r>
              <a:rPr lang="ja-JP" altLang="en-US" sz="1056" dirty="0">
                <a:latin typeface="Meiryo UI" panose="020B0604030504040204" pitchFamily="50" charset="-128"/>
                <a:ea typeface="Meiryo UI" panose="020B0604030504040204" pitchFamily="50" charset="-128"/>
              </a:rPr>
              <a:t>％）⇒うち利用契約者あり </a:t>
            </a:r>
            <a:r>
              <a:rPr lang="en-US" altLang="ja-JP" sz="1056" dirty="0">
                <a:latin typeface="Meiryo UI" panose="020B0604030504040204" pitchFamily="50" charset="-128"/>
                <a:ea typeface="Meiryo UI" panose="020B0604030504040204" pitchFamily="50" charset="-128"/>
              </a:rPr>
              <a:t>1,506</a:t>
            </a:r>
            <a:r>
              <a:rPr lang="ja-JP" altLang="en-US" sz="1056" dirty="0">
                <a:latin typeface="Meiryo UI" panose="020B0604030504040204" pitchFamily="50" charset="-128"/>
                <a:ea typeface="Meiryo UI" panose="020B0604030504040204" pitchFamily="50" charset="-128"/>
              </a:rPr>
              <a:t>事業所</a:t>
            </a:r>
          </a:p>
          <a:p>
            <a:pPr>
              <a:spcBef>
                <a:spcPts val="488"/>
              </a:spcBef>
            </a:pPr>
            <a:r>
              <a:rPr lang="ja-JP" altLang="en-US" sz="1056" dirty="0">
                <a:latin typeface="Meiryo UI" panose="020B0604030504040204" pitchFamily="50" charset="-128"/>
                <a:ea typeface="Meiryo UI" panose="020B0604030504040204" pitchFamily="50" charset="-128"/>
              </a:rPr>
              <a:t>（うち府所管</a:t>
            </a:r>
            <a:r>
              <a:rPr lang="en-US" altLang="ja-JP" sz="1056" dirty="0">
                <a:latin typeface="Meiryo UI" panose="020B0604030504040204" pitchFamily="50" charset="-128"/>
                <a:ea typeface="Meiryo UI" panose="020B0604030504040204" pitchFamily="50" charset="-128"/>
              </a:rPr>
              <a:t>145</a:t>
            </a:r>
            <a:r>
              <a:rPr lang="ja-JP" altLang="en-US" sz="1056" dirty="0">
                <a:latin typeface="Meiryo UI" panose="020B0604030504040204" pitchFamily="50" charset="-128"/>
                <a:ea typeface="Meiryo UI" panose="020B0604030504040204" pitchFamily="50" charset="-128"/>
              </a:rPr>
              <a:t>事業所（回答率 </a:t>
            </a:r>
            <a:r>
              <a:rPr lang="en-US" altLang="ja-JP" sz="1056" dirty="0">
                <a:latin typeface="Meiryo UI" panose="020B0604030504040204" pitchFamily="50" charset="-128"/>
                <a:ea typeface="Meiryo UI" panose="020B0604030504040204" pitchFamily="50" charset="-128"/>
              </a:rPr>
              <a:t>91.2</a:t>
            </a:r>
            <a:r>
              <a:rPr lang="ja-JP" altLang="en-US" sz="1056" dirty="0">
                <a:latin typeface="Meiryo UI" panose="020B0604030504040204" pitchFamily="50" charset="-128"/>
                <a:ea typeface="Meiryo UI" panose="020B0604030504040204" pitchFamily="50" charset="-128"/>
              </a:rPr>
              <a:t>％）⇒うち利用契約者あり   </a:t>
            </a:r>
            <a:r>
              <a:rPr lang="en-US" altLang="ja-JP" sz="1056" dirty="0">
                <a:latin typeface="Meiryo UI" panose="020B0604030504040204" pitchFamily="50" charset="-128"/>
                <a:ea typeface="Meiryo UI" panose="020B0604030504040204" pitchFamily="50" charset="-128"/>
              </a:rPr>
              <a:t>137</a:t>
            </a:r>
            <a:r>
              <a:rPr lang="ja-JP" altLang="en-US" sz="1056" dirty="0">
                <a:latin typeface="Meiryo UI" panose="020B0604030504040204" pitchFamily="50" charset="-128"/>
                <a:ea typeface="Meiryo UI" panose="020B0604030504040204" pitchFamily="50" charset="-128"/>
              </a:rPr>
              <a:t>事業所）　</a:t>
            </a:r>
          </a:p>
        </p:txBody>
      </p:sp>
      <p:sp>
        <p:nvSpPr>
          <p:cNvPr id="14" name="テキスト ボックス 13">
            <a:extLst>
              <a:ext uri="{FF2B5EF4-FFF2-40B4-BE49-F238E27FC236}">
                <a16:creationId xmlns:a16="http://schemas.microsoft.com/office/drawing/2014/main" id="{92FFA60C-4C21-436A-9490-5F537B8C2DFC}"/>
              </a:ext>
            </a:extLst>
          </p:cNvPr>
          <p:cNvSpPr txBox="1"/>
          <p:nvPr/>
        </p:nvSpPr>
        <p:spPr>
          <a:xfrm>
            <a:off x="529442" y="3331241"/>
            <a:ext cx="8200928" cy="824393"/>
          </a:xfrm>
          <a:prstGeom prst="rect">
            <a:avLst/>
          </a:prstGeom>
          <a:noFill/>
        </p:spPr>
        <p:txBody>
          <a:bodyPr wrap="square" rtlCol="0">
            <a:spAutoFit/>
          </a:bodyPr>
          <a:lstStyle/>
          <a:p>
            <a:pPr>
              <a:lnSpc>
                <a:spcPts val="2000"/>
              </a:lnSpc>
            </a:pPr>
            <a:r>
              <a:rPr kumimoji="1" lang="ja-JP" altLang="en-US" sz="1050" dirty="0">
                <a:latin typeface="Meiryo UI" panose="020B0604030504040204" pitchFamily="50" charset="-128"/>
                <a:ea typeface="Meiryo UI" panose="020B0604030504040204" pitchFamily="50" charset="-128"/>
              </a:rPr>
              <a:t>（１）在宅支援の実施状況について</a:t>
            </a:r>
          </a:p>
          <a:p>
            <a:pPr>
              <a:lnSpc>
                <a:spcPts val="2000"/>
              </a:lnSpc>
            </a:pPr>
            <a:r>
              <a:rPr kumimoji="1" lang="ja-JP" altLang="en-US" sz="1050" dirty="0">
                <a:latin typeface="Meiryo UI" panose="020B0604030504040204" pitchFamily="50" charset="-128"/>
                <a:ea typeface="Meiryo UI" panose="020B0604030504040204" pitchFamily="50" charset="-128"/>
              </a:rPr>
              <a:t>○利用契約者のいる </a:t>
            </a:r>
            <a:r>
              <a:rPr kumimoji="1" lang="en-US" altLang="ja-JP" sz="1050" dirty="0">
                <a:latin typeface="Meiryo UI" panose="020B0604030504040204" pitchFamily="50" charset="-128"/>
                <a:ea typeface="Meiryo UI" panose="020B0604030504040204" pitchFamily="50" charset="-128"/>
              </a:rPr>
              <a:t>1,506</a:t>
            </a:r>
            <a:r>
              <a:rPr kumimoji="1" lang="ja-JP" altLang="en-US" sz="1050" dirty="0">
                <a:latin typeface="Meiryo UI" panose="020B0604030504040204" pitchFamily="50" charset="-128"/>
                <a:ea typeface="Meiryo UI" panose="020B0604030504040204" pitchFamily="50" charset="-128"/>
              </a:rPr>
              <a:t>事業所のうち、約半数の事業所が在宅支援を実施（府所管分では約３割）</a:t>
            </a:r>
          </a:p>
          <a:p>
            <a:pPr>
              <a:lnSpc>
                <a:spcPts val="2000"/>
              </a:lnSpc>
            </a:pPr>
            <a:r>
              <a:rPr kumimoji="1" lang="ja-JP" altLang="en-US" sz="1050" dirty="0">
                <a:latin typeface="Meiryo UI" panose="020B0604030504040204" pitchFamily="50" charset="-128"/>
                <a:ea typeface="Meiryo UI" panose="020B0604030504040204" pitchFamily="50" charset="-128"/>
              </a:rPr>
              <a:t>○利用者でみると、</a:t>
            </a:r>
            <a:r>
              <a:rPr kumimoji="1" lang="en-US" altLang="ja-JP" sz="1050" dirty="0">
                <a:latin typeface="Meiryo UI" panose="020B0604030504040204" pitchFamily="50" charset="-128"/>
                <a:ea typeface="Meiryo UI" panose="020B0604030504040204" pitchFamily="50" charset="-128"/>
              </a:rPr>
              <a:t>33,365</a:t>
            </a:r>
            <a:r>
              <a:rPr kumimoji="1" lang="ja-JP" altLang="en-US" sz="1050" dirty="0">
                <a:latin typeface="Meiryo UI" panose="020B0604030504040204" pitchFamily="50" charset="-128"/>
                <a:ea typeface="Meiryo UI" panose="020B0604030504040204" pitchFamily="50" charset="-128"/>
              </a:rPr>
              <a:t>人のうち、約３割の利用者が在宅支援を受けている（府所管分では約１割）</a:t>
            </a:r>
          </a:p>
        </p:txBody>
      </p:sp>
      <p:sp>
        <p:nvSpPr>
          <p:cNvPr id="15" name="四角形: 角を丸くする 14">
            <a:extLst>
              <a:ext uri="{FF2B5EF4-FFF2-40B4-BE49-F238E27FC236}">
                <a16:creationId xmlns:a16="http://schemas.microsoft.com/office/drawing/2014/main" id="{E5867A08-366B-4F3A-A562-3FB56F836E75}"/>
              </a:ext>
            </a:extLst>
          </p:cNvPr>
          <p:cNvSpPr/>
          <p:nvPr/>
        </p:nvSpPr>
        <p:spPr>
          <a:xfrm>
            <a:off x="588818" y="2930190"/>
            <a:ext cx="1638045" cy="2628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Meiryo UI" panose="020B0604030504040204" pitchFamily="50" charset="-128"/>
                <a:ea typeface="Meiryo UI" panose="020B0604030504040204" pitchFamily="50" charset="-128"/>
              </a:rPr>
              <a:t>主な調査結果</a:t>
            </a:r>
          </a:p>
        </p:txBody>
      </p:sp>
      <p:graphicFrame>
        <p:nvGraphicFramePr>
          <p:cNvPr id="16" name="表 15">
            <a:extLst>
              <a:ext uri="{FF2B5EF4-FFF2-40B4-BE49-F238E27FC236}">
                <a16:creationId xmlns:a16="http://schemas.microsoft.com/office/drawing/2014/main" id="{8BE0966B-3A31-44FB-AD90-B7225D43257D}"/>
              </a:ext>
            </a:extLst>
          </p:cNvPr>
          <p:cNvGraphicFramePr>
            <a:graphicFrameLocks noGrp="1"/>
          </p:cNvGraphicFramePr>
          <p:nvPr>
            <p:extLst>
              <p:ext uri="{D42A27DB-BD31-4B8C-83A1-F6EECF244321}">
                <p14:modId xmlns:p14="http://schemas.microsoft.com/office/powerpoint/2010/main" val="3770111060"/>
              </p:ext>
            </p:extLst>
          </p:nvPr>
        </p:nvGraphicFramePr>
        <p:xfrm>
          <a:off x="728326" y="4340458"/>
          <a:ext cx="6761019" cy="1299470"/>
        </p:xfrm>
        <a:graphic>
          <a:graphicData uri="http://schemas.openxmlformats.org/drawingml/2006/table">
            <a:tbl>
              <a:tblPr firstRow="1" firstCol="1" bandRow="1"/>
              <a:tblGrid>
                <a:gridCol w="2234643">
                  <a:extLst>
                    <a:ext uri="{9D8B030D-6E8A-4147-A177-3AD203B41FA5}">
                      <a16:colId xmlns:a16="http://schemas.microsoft.com/office/drawing/2014/main" val="2378157557"/>
                    </a:ext>
                  </a:extLst>
                </a:gridCol>
                <a:gridCol w="1131594">
                  <a:extLst>
                    <a:ext uri="{9D8B030D-6E8A-4147-A177-3AD203B41FA5}">
                      <a16:colId xmlns:a16="http://schemas.microsoft.com/office/drawing/2014/main" val="3804169506"/>
                    </a:ext>
                  </a:extLst>
                </a:gridCol>
                <a:gridCol w="1131594">
                  <a:extLst>
                    <a:ext uri="{9D8B030D-6E8A-4147-A177-3AD203B41FA5}">
                      <a16:colId xmlns:a16="http://schemas.microsoft.com/office/drawing/2014/main" val="300227079"/>
                    </a:ext>
                  </a:extLst>
                </a:gridCol>
                <a:gridCol w="1131594">
                  <a:extLst>
                    <a:ext uri="{9D8B030D-6E8A-4147-A177-3AD203B41FA5}">
                      <a16:colId xmlns:a16="http://schemas.microsoft.com/office/drawing/2014/main" val="2619452275"/>
                    </a:ext>
                  </a:extLst>
                </a:gridCol>
                <a:gridCol w="1131594">
                  <a:extLst>
                    <a:ext uri="{9D8B030D-6E8A-4147-A177-3AD203B41FA5}">
                      <a16:colId xmlns:a16="http://schemas.microsoft.com/office/drawing/2014/main" val="2784909244"/>
                    </a:ext>
                  </a:extLst>
                </a:gridCol>
              </a:tblGrid>
              <a:tr h="314914">
                <a:tc rowSpan="2">
                  <a:txBody>
                    <a:bodyPr/>
                    <a:lstStyle/>
                    <a:p>
                      <a:pPr algn="ct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gridSpan="2">
                  <a:txBody>
                    <a:bodyPr/>
                    <a:lstStyle/>
                    <a:p>
                      <a:pPr algn="ctr">
                        <a:lnSpc>
                          <a:spcPts val="1100"/>
                        </a:lnSpc>
                      </a:pPr>
                      <a:r>
                        <a:rPr lang="ja-JP" sz="1000" kern="1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府内全事業所</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hMerge="1">
                  <a:txBody>
                    <a:bodyPr/>
                    <a:lstStyle/>
                    <a:p>
                      <a:endParaRPr kumimoji="1" lang="ja-JP" altLang="en-US"/>
                    </a:p>
                  </a:txBody>
                  <a:tcPr/>
                </a:tc>
                <a:tc gridSpan="2">
                  <a:txBody>
                    <a:bodyPr/>
                    <a:lstStyle/>
                    <a:p>
                      <a:pPr algn="ctr">
                        <a:lnSpc>
                          <a:spcPts val="1100"/>
                        </a:lnSpc>
                      </a:pPr>
                      <a:r>
                        <a:rPr lang="ja-JP" sz="1000" kern="10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左記のうち府所管分</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hMerge="1">
                  <a:txBody>
                    <a:bodyPr/>
                    <a:lstStyle/>
                    <a:p>
                      <a:endParaRPr kumimoji="1" lang="ja-JP" altLang="en-US"/>
                    </a:p>
                  </a:txBody>
                  <a:tcPr/>
                </a:tc>
                <a:extLst>
                  <a:ext uri="{0D108BD9-81ED-4DB2-BD59-A6C34878D82A}">
                    <a16:rowId xmlns:a16="http://schemas.microsoft.com/office/drawing/2014/main" val="1853094737"/>
                  </a:ext>
                </a:extLst>
              </a:tr>
              <a:tr h="291436">
                <a:tc vMerge="1">
                  <a:txBody>
                    <a:bodyPr/>
                    <a:lstStyle/>
                    <a:p>
                      <a:endParaRPr kumimoji="1" lang="ja-JP" altLang="en-US"/>
                    </a:p>
                  </a:txBody>
                  <a:tcPr/>
                </a:tc>
                <a:tc>
                  <a:txBody>
                    <a:bodyPr/>
                    <a:lstStyle/>
                    <a:p>
                      <a:pPr algn="ctr">
                        <a:lnSpc>
                          <a:spcPts val="1100"/>
                        </a:lnSpc>
                      </a:pPr>
                      <a:r>
                        <a:rPr lang="ja-JP" sz="1000" kern="10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事業所数</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lnSpc>
                          <a:spcPts val="1100"/>
                        </a:lnSpc>
                      </a:pPr>
                      <a:r>
                        <a:rPr lang="ja-JP" sz="1000" kern="1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利用者数</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lnSpc>
                          <a:spcPts val="1100"/>
                        </a:lnSpc>
                      </a:pPr>
                      <a:r>
                        <a:rPr lang="ja-JP" sz="1000" kern="10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事業所数</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lnSpc>
                          <a:spcPts val="1100"/>
                        </a:lnSpc>
                      </a:pPr>
                      <a:r>
                        <a:rPr lang="ja-JP" sz="1000" kern="10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利用者数</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358680140"/>
                  </a:ext>
                </a:extLst>
              </a:tr>
              <a:tr h="346560">
                <a:tc>
                  <a:txBody>
                    <a:bodyPr/>
                    <a:lstStyle/>
                    <a:p>
                      <a:pPr algn="ctr">
                        <a:lnSpc>
                          <a:spcPts val="1100"/>
                        </a:lnSpc>
                      </a:pPr>
                      <a:r>
                        <a:rPr lang="ja-JP" sz="1000" kern="1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利用契約者のいる事業所</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1,506</a:t>
                      </a:r>
                      <a:r>
                        <a:rPr lang="ja-JP" sz="1000" kern="100" dirty="0">
                          <a:effectLst/>
                          <a:latin typeface="游明朝" panose="02020400000000000000" pitchFamily="18" charset="-128"/>
                          <a:ea typeface="Meiryo UI" panose="020B0604030504040204" pitchFamily="50" charset="-128"/>
                          <a:cs typeface="Times New Roman" panose="02020603050405020304" pitchFamily="18" charset="0"/>
                        </a:rPr>
                        <a:t>事業所</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33,365</a:t>
                      </a:r>
                      <a:r>
                        <a:rPr lang="ja-JP" sz="1000" kern="100" dirty="0">
                          <a:effectLst/>
                          <a:latin typeface="游明朝" panose="02020400000000000000" pitchFamily="18" charset="-128"/>
                          <a:ea typeface="Meiryo UI" panose="020B0604030504040204" pitchFamily="50" charset="-128"/>
                          <a:cs typeface="Times New Roman" panose="02020603050405020304" pitchFamily="18" charset="0"/>
                        </a:rPr>
                        <a:t>人</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137</a:t>
                      </a:r>
                      <a:r>
                        <a:rPr lang="ja-JP" sz="1000" kern="100" dirty="0">
                          <a:effectLst/>
                          <a:latin typeface="游明朝" panose="02020400000000000000" pitchFamily="18" charset="-128"/>
                          <a:ea typeface="Meiryo UI" panose="020B0604030504040204" pitchFamily="50" charset="-128"/>
                          <a:cs typeface="Times New Roman" panose="02020603050405020304" pitchFamily="18" charset="0"/>
                        </a:rPr>
                        <a:t>事業所</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2,291</a:t>
                      </a:r>
                      <a:r>
                        <a:rPr lang="ja-JP" sz="1000" kern="100" dirty="0">
                          <a:effectLst/>
                          <a:latin typeface="游明朝" panose="02020400000000000000" pitchFamily="18" charset="-128"/>
                          <a:ea typeface="Meiryo UI" panose="020B0604030504040204" pitchFamily="50" charset="-128"/>
                          <a:cs typeface="Times New Roman" panose="02020603050405020304" pitchFamily="18" charset="0"/>
                        </a:rPr>
                        <a:t>人</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1712622"/>
                  </a:ext>
                </a:extLst>
              </a:tr>
              <a:tr h="346560">
                <a:tc>
                  <a:txBody>
                    <a:bodyPr/>
                    <a:lstStyle/>
                    <a:p>
                      <a:pPr algn="ctr">
                        <a:lnSpc>
                          <a:spcPts val="1100"/>
                        </a:lnSpc>
                      </a:pPr>
                      <a:r>
                        <a:rPr lang="ja-JP" sz="1000" kern="1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上記のうち在宅支援を実施</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a:effectLst/>
                          <a:latin typeface="Meiryo UI" panose="020B0604030504040204" pitchFamily="50" charset="-128"/>
                          <a:ea typeface="游明朝" panose="02020400000000000000" pitchFamily="18" charset="-128"/>
                          <a:cs typeface="Times New Roman" panose="02020603050405020304" pitchFamily="18" charset="0"/>
                        </a:rPr>
                        <a:t>775</a:t>
                      </a:r>
                      <a:r>
                        <a:rPr lang="ja-JP" sz="1000" kern="100">
                          <a:effectLst/>
                          <a:latin typeface="游明朝" panose="02020400000000000000" pitchFamily="18" charset="-128"/>
                          <a:ea typeface="Meiryo UI" panose="020B0604030504040204" pitchFamily="50" charset="-128"/>
                          <a:cs typeface="Times New Roman" panose="02020603050405020304" pitchFamily="18" charset="0"/>
                        </a:rPr>
                        <a:t>事業所</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r">
                        <a:lnSpc>
                          <a:spcPts val="1100"/>
                        </a:lnSpc>
                      </a:pPr>
                      <a:r>
                        <a:rPr lang="en-US" sz="1000" kern="100">
                          <a:effectLst/>
                          <a:latin typeface="Meiryo UI" panose="020B0604030504040204" pitchFamily="50" charset="-128"/>
                          <a:ea typeface="游明朝" panose="02020400000000000000" pitchFamily="18" charset="-128"/>
                          <a:cs typeface="Times New Roman" panose="02020603050405020304" pitchFamily="18" charset="0"/>
                        </a:rPr>
                        <a:t>(51.5%)</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9,932</a:t>
                      </a:r>
                      <a:r>
                        <a:rPr lang="ja-JP" sz="1000" kern="100" dirty="0">
                          <a:effectLst/>
                          <a:latin typeface="游明朝" panose="02020400000000000000" pitchFamily="18" charset="-128"/>
                          <a:ea typeface="Meiryo UI" panose="020B0604030504040204" pitchFamily="50" charset="-128"/>
                          <a:cs typeface="Times New Roman" panose="02020603050405020304" pitchFamily="18" charset="0"/>
                        </a:rPr>
                        <a:t>人</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(29.8</a:t>
                      </a:r>
                      <a:r>
                        <a:rPr lang="ja-JP" sz="1000" kern="100" dirty="0">
                          <a:effectLst/>
                          <a:latin typeface="游明朝" panose="02020400000000000000" pitchFamily="18" charset="-128"/>
                          <a:ea typeface="Meiryo UI" panose="020B0604030504040204" pitchFamily="50" charset="-128"/>
                          <a:cs typeface="Times New Roman" panose="02020603050405020304" pitchFamily="18" charset="0"/>
                        </a:rPr>
                        <a:t>％</a:t>
                      </a:r>
                      <a:r>
                        <a:rPr lang="en-US" sz="1000" kern="100" dirty="0">
                          <a:effectLst/>
                          <a:latin typeface="游明朝" panose="02020400000000000000" pitchFamily="18" charset="-128"/>
                          <a:ea typeface="Meiryo UI" panose="020B0604030504040204"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40</a:t>
                      </a:r>
                      <a:r>
                        <a:rPr lang="ja-JP" sz="1000" kern="100" dirty="0">
                          <a:effectLst/>
                          <a:latin typeface="游明朝" panose="02020400000000000000" pitchFamily="18" charset="-128"/>
                          <a:ea typeface="Meiryo UI" panose="020B0604030504040204" pitchFamily="50" charset="-128"/>
                          <a:cs typeface="Times New Roman" panose="02020603050405020304" pitchFamily="18" charset="0"/>
                        </a:rPr>
                        <a:t>事業所</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(29.2%)</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283</a:t>
                      </a:r>
                      <a:r>
                        <a:rPr lang="ja-JP" sz="1000" kern="100" dirty="0">
                          <a:effectLst/>
                          <a:latin typeface="游明朝" panose="02020400000000000000" pitchFamily="18" charset="-128"/>
                          <a:ea typeface="Meiryo UI" panose="020B0604030504040204" pitchFamily="50" charset="-128"/>
                          <a:cs typeface="Times New Roman" panose="02020603050405020304" pitchFamily="18" charset="0"/>
                        </a:rPr>
                        <a:t>人</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r">
                        <a:lnSpc>
                          <a:spcPts val="1100"/>
                        </a:lnSpc>
                      </a:pPr>
                      <a:r>
                        <a:rPr lang="en-US" sz="1000" kern="100" dirty="0">
                          <a:effectLst/>
                          <a:latin typeface="Meiryo UI" panose="020B0604030504040204" pitchFamily="50" charset="-128"/>
                          <a:ea typeface="游明朝" panose="02020400000000000000" pitchFamily="18" charset="-128"/>
                          <a:cs typeface="Times New Roman" panose="02020603050405020304" pitchFamily="18" charset="0"/>
                        </a:rPr>
                        <a:t>(12.4</a:t>
                      </a:r>
                      <a:r>
                        <a:rPr lang="ja-JP" sz="1000" kern="100" dirty="0">
                          <a:effectLst/>
                          <a:latin typeface="游明朝" panose="02020400000000000000" pitchFamily="18" charset="-128"/>
                          <a:ea typeface="Meiryo UI" panose="020B0604030504040204" pitchFamily="50" charset="-128"/>
                          <a:cs typeface="Times New Roman" panose="02020603050405020304" pitchFamily="18" charset="0"/>
                        </a:rPr>
                        <a:t>％</a:t>
                      </a:r>
                      <a:r>
                        <a:rPr lang="en-US" sz="1000" kern="100" dirty="0">
                          <a:effectLst/>
                          <a:latin typeface="游明朝" panose="02020400000000000000" pitchFamily="18" charset="-128"/>
                          <a:ea typeface="Meiryo UI" panose="020B0604030504040204"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3820809"/>
                  </a:ext>
                </a:extLst>
              </a:tr>
            </a:tbl>
          </a:graphicData>
        </a:graphic>
      </p:graphicFrame>
      <p:sp>
        <p:nvSpPr>
          <p:cNvPr id="11" name="テキスト ボックス 10">
            <a:extLst>
              <a:ext uri="{FF2B5EF4-FFF2-40B4-BE49-F238E27FC236}">
                <a16:creationId xmlns:a16="http://schemas.microsoft.com/office/drawing/2014/main" id="{BD8AEE94-FAC1-4CF6-8AF2-57CE6B97708D}"/>
              </a:ext>
            </a:extLst>
          </p:cNvPr>
          <p:cNvSpPr txBox="1"/>
          <p:nvPr/>
        </p:nvSpPr>
        <p:spPr>
          <a:xfrm>
            <a:off x="8795461" y="103359"/>
            <a:ext cx="978307" cy="307777"/>
          </a:xfrm>
          <a:prstGeom prst="rect">
            <a:avLst/>
          </a:prstGeom>
          <a:solidFill>
            <a:schemeClr val="bg1"/>
          </a:solidFill>
        </p:spPr>
        <p:txBody>
          <a:bodyPr wrap="square" rtlCol="0">
            <a:spAutoFit/>
          </a:bodyPr>
          <a:lstStyle/>
          <a:p>
            <a:pPr algn="ctr"/>
            <a:r>
              <a:rPr kumimoji="1" lang="ja-JP" altLang="en-US" sz="1400" dirty="0">
                <a:latin typeface="BIZ UDPゴシック" panose="020B0400000000000000" pitchFamily="50" charset="-128"/>
                <a:ea typeface="BIZ UDPゴシック" panose="020B0400000000000000" pitchFamily="50" charset="-128"/>
              </a:rPr>
              <a:t>資料３</a:t>
            </a:r>
          </a:p>
        </p:txBody>
      </p:sp>
    </p:spTree>
    <p:extLst>
      <p:ext uri="{BB962C8B-B14F-4D97-AF65-F5344CB8AC3E}">
        <p14:creationId xmlns:p14="http://schemas.microsoft.com/office/powerpoint/2010/main" val="1804093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6125BDE-B820-4D03-A812-540CC0C9B311}"/>
              </a:ext>
            </a:extLst>
          </p:cNvPr>
          <p:cNvSpPr/>
          <p:nvPr/>
        </p:nvSpPr>
        <p:spPr>
          <a:xfrm>
            <a:off x="0" y="-1"/>
            <a:ext cx="9906000" cy="5015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b="1" dirty="0">
                <a:latin typeface="Meiryo UI" panose="020B0604030504040204" pitchFamily="50" charset="-128"/>
                <a:ea typeface="Meiryo UI" panose="020B0604030504040204" pitchFamily="50" charset="-128"/>
              </a:rPr>
              <a:t>府内の就労継続支援Ｂ型事業所に対する在宅支援実態調査について</a:t>
            </a:r>
            <a:endParaRPr lang="zh-TW" altLang="en-US" b="1"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150658EF-0C75-42DE-98A2-E2D90831C836}"/>
              </a:ext>
            </a:extLst>
          </p:cNvPr>
          <p:cNvSpPr>
            <a:spLocks noGrp="1"/>
          </p:cNvSpPr>
          <p:nvPr>
            <p:ph type="sldNum" sz="quarter" idx="12"/>
          </p:nvPr>
        </p:nvSpPr>
        <p:spPr>
          <a:xfrm>
            <a:off x="6984520" y="5824753"/>
            <a:ext cx="1810941" cy="296664"/>
          </a:xfrm>
        </p:spPr>
        <p:txBody>
          <a:bodyPr/>
          <a:lstStyle/>
          <a:p>
            <a:fld id="{7AACA5E9-4A7F-4D37-92A5-46D664843FB7}" type="slidenum">
              <a:rPr kumimoji="1" lang="ja-JP" altLang="en-US" smtClean="0"/>
              <a:t>2</a:t>
            </a:fld>
            <a:endParaRPr kumimoji="1" lang="ja-JP" altLang="en-US"/>
          </a:p>
        </p:txBody>
      </p:sp>
      <p:sp>
        <p:nvSpPr>
          <p:cNvPr id="6" name="テキスト ボックス 5">
            <a:extLst>
              <a:ext uri="{FF2B5EF4-FFF2-40B4-BE49-F238E27FC236}">
                <a16:creationId xmlns:a16="http://schemas.microsoft.com/office/drawing/2014/main" id="{195DC862-8871-4BFC-83C3-EBDEA8C39C24}"/>
              </a:ext>
            </a:extLst>
          </p:cNvPr>
          <p:cNvSpPr txBox="1"/>
          <p:nvPr/>
        </p:nvSpPr>
        <p:spPr>
          <a:xfrm>
            <a:off x="588818" y="2791691"/>
            <a:ext cx="8638309" cy="276999"/>
          </a:xfrm>
          <a:prstGeom prst="rect">
            <a:avLst/>
          </a:prstGeom>
          <a:noFill/>
        </p:spPr>
        <p:txBody>
          <a:bodyPr wrap="square" rtlCol="0">
            <a:spAutoFit/>
          </a:bodyPr>
          <a:lstStyle/>
          <a:p>
            <a:endParaRPr kumimoji="1" lang="ja-JP" altLang="en-US" sz="1200" dirty="0">
              <a:latin typeface="Meiryo UI" panose="020B0604030504040204" pitchFamily="50" charset="-128"/>
              <a:ea typeface="Meiryo UI" panose="020B0604030504040204" pitchFamily="50" charset="-128"/>
            </a:endParaRPr>
          </a:p>
        </p:txBody>
      </p:sp>
      <p:sp>
        <p:nvSpPr>
          <p:cNvPr id="15" name="四角形: 角を丸くする 14">
            <a:extLst>
              <a:ext uri="{FF2B5EF4-FFF2-40B4-BE49-F238E27FC236}">
                <a16:creationId xmlns:a16="http://schemas.microsoft.com/office/drawing/2014/main" id="{E5867A08-366B-4F3A-A562-3FB56F836E75}"/>
              </a:ext>
            </a:extLst>
          </p:cNvPr>
          <p:cNvSpPr/>
          <p:nvPr/>
        </p:nvSpPr>
        <p:spPr>
          <a:xfrm>
            <a:off x="588818" y="726154"/>
            <a:ext cx="1638045" cy="2628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Meiryo UI" panose="020B0604030504040204" pitchFamily="50" charset="-128"/>
                <a:ea typeface="Meiryo UI" panose="020B0604030504040204" pitchFamily="50" charset="-128"/>
              </a:rPr>
              <a:t>主な調査結果</a:t>
            </a:r>
          </a:p>
        </p:txBody>
      </p:sp>
      <p:sp>
        <p:nvSpPr>
          <p:cNvPr id="17" name="テキスト ボックス 16">
            <a:extLst>
              <a:ext uri="{FF2B5EF4-FFF2-40B4-BE49-F238E27FC236}">
                <a16:creationId xmlns:a16="http://schemas.microsoft.com/office/drawing/2014/main" id="{3113D3A6-5DCA-4E75-A2E4-2991360B2518}"/>
              </a:ext>
            </a:extLst>
          </p:cNvPr>
          <p:cNvSpPr txBox="1"/>
          <p:nvPr/>
        </p:nvSpPr>
        <p:spPr>
          <a:xfrm>
            <a:off x="533652" y="1068695"/>
            <a:ext cx="9385491" cy="1215526"/>
          </a:xfrm>
          <a:prstGeom prst="rect">
            <a:avLst/>
          </a:prstGeom>
          <a:noFill/>
        </p:spPr>
        <p:txBody>
          <a:bodyPr wrap="square" rtlCol="0">
            <a:spAutoFit/>
          </a:bodyPr>
          <a:lstStyle/>
          <a:p>
            <a:pPr>
              <a:lnSpc>
                <a:spcPts val="1800"/>
              </a:lnSpc>
            </a:pPr>
            <a:r>
              <a:rPr kumimoji="1" lang="ja-JP" altLang="en-US" sz="1050" dirty="0">
                <a:latin typeface="Meiryo UI" panose="020B0604030504040204" pitchFamily="50" charset="-128"/>
                <a:ea typeface="Meiryo UI" panose="020B0604030504040204" pitchFamily="50" charset="-128"/>
              </a:rPr>
              <a:t>（２）在宅支援での主な作業内容について（複数回答）</a:t>
            </a:r>
          </a:p>
          <a:p>
            <a:pPr>
              <a:lnSpc>
                <a:spcPts val="1800"/>
              </a:lnSpc>
            </a:pPr>
            <a:r>
              <a:rPr kumimoji="1" lang="ja-JP" altLang="en-US" sz="1050" dirty="0">
                <a:latin typeface="Meiryo UI" panose="020B0604030504040204" pitchFamily="50" charset="-128"/>
                <a:ea typeface="Meiryo UI" panose="020B0604030504040204" pitchFamily="50" charset="-128"/>
              </a:rPr>
              <a:t>○「軽作業」が最も多く</a:t>
            </a:r>
            <a:r>
              <a:rPr kumimoji="1" lang="en-US" altLang="ja-JP" sz="1050" dirty="0">
                <a:latin typeface="Meiryo UI" panose="020B0604030504040204" pitchFamily="50" charset="-128"/>
                <a:ea typeface="Meiryo UI" panose="020B0604030504040204" pitchFamily="50" charset="-128"/>
              </a:rPr>
              <a:t>360</a:t>
            </a:r>
            <a:r>
              <a:rPr kumimoji="1" lang="ja-JP" altLang="en-US" sz="1050" dirty="0">
                <a:latin typeface="Meiryo UI" panose="020B0604030504040204" pitchFamily="50" charset="-128"/>
                <a:ea typeface="Meiryo UI" panose="020B0604030504040204" pitchFamily="50" charset="-128"/>
              </a:rPr>
              <a:t>事業所</a:t>
            </a:r>
            <a:r>
              <a:rPr kumimoji="1" lang="en-US" altLang="ja-JP" sz="1050" dirty="0">
                <a:latin typeface="Meiryo UI" panose="020B0604030504040204" pitchFamily="50" charset="-128"/>
                <a:ea typeface="Meiryo UI" panose="020B0604030504040204" pitchFamily="50" charset="-128"/>
              </a:rPr>
              <a:t>(26.1</a:t>
            </a: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、次いで「デザイン、</a:t>
            </a:r>
            <a:r>
              <a:rPr kumimoji="1" lang="en-US" altLang="ja-JP" sz="1050" dirty="0">
                <a:latin typeface="Meiryo UI" panose="020B0604030504040204" pitchFamily="50" charset="-128"/>
                <a:ea typeface="Meiryo UI" panose="020B0604030504040204" pitchFamily="50" charset="-128"/>
              </a:rPr>
              <a:t>Web</a:t>
            </a:r>
            <a:r>
              <a:rPr kumimoji="1" lang="ja-JP" altLang="en-US" sz="1050" dirty="0">
                <a:latin typeface="Meiryo UI" panose="020B0604030504040204" pitchFamily="50" charset="-128"/>
                <a:ea typeface="Meiryo UI" panose="020B0604030504040204" pitchFamily="50" charset="-128"/>
              </a:rPr>
              <a:t>制作等」といった在宅で行うことがメインとなるような作業を行っている事業所が</a:t>
            </a:r>
            <a:endParaRPr kumimoji="1" lang="en-US" altLang="ja-JP" sz="1050" dirty="0">
              <a:latin typeface="Meiryo UI" panose="020B0604030504040204" pitchFamily="50" charset="-128"/>
              <a:ea typeface="Meiryo UI" panose="020B0604030504040204" pitchFamily="50" charset="-128"/>
            </a:endParaRPr>
          </a:p>
          <a:p>
            <a:pPr>
              <a:lnSpc>
                <a:spcPts val="1800"/>
              </a:lnSpc>
            </a:pPr>
            <a:r>
              <a:rPr kumimoji="1" lang="en-US" altLang="ja-JP" sz="1050" dirty="0">
                <a:latin typeface="Meiryo UI" panose="020B0604030504040204" pitchFamily="50" charset="-128"/>
                <a:ea typeface="Meiryo UI" panose="020B0604030504040204" pitchFamily="50" charset="-128"/>
              </a:rPr>
              <a:t>   270</a:t>
            </a:r>
            <a:r>
              <a:rPr kumimoji="1" lang="ja-JP" altLang="en-US" sz="1050" dirty="0">
                <a:latin typeface="Meiryo UI" panose="020B0604030504040204" pitchFamily="50" charset="-128"/>
                <a:ea typeface="Meiryo UI" panose="020B0604030504040204" pitchFamily="50" charset="-128"/>
              </a:rPr>
              <a:t>事業所</a:t>
            </a:r>
            <a:r>
              <a:rPr kumimoji="1" lang="en-US" altLang="ja-JP" sz="1050" dirty="0">
                <a:latin typeface="Meiryo UI" panose="020B0604030504040204" pitchFamily="50" charset="-128"/>
                <a:ea typeface="Meiryo UI" panose="020B0604030504040204" pitchFamily="50" charset="-128"/>
              </a:rPr>
              <a:t>(19.6</a:t>
            </a: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存在。</a:t>
            </a:r>
            <a:endParaRPr kumimoji="1" lang="en-US" altLang="ja-JP" sz="1050" dirty="0">
              <a:latin typeface="Meiryo UI" panose="020B0604030504040204" pitchFamily="50" charset="-128"/>
              <a:ea typeface="Meiryo UI" panose="020B0604030504040204" pitchFamily="50" charset="-128"/>
            </a:endParaRPr>
          </a:p>
          <a:p>
            <a:pPr>
              <a:lnSpc>
                <a:spcPts val="1800"/>
              </a:lnSpc>
            </a:pPr>
            <a:r>
              <a:rPr kumimoji="1" lang="ja-JP" altLang="en-US" sz="1050" dirty="0">
                <a:latin typeface="Meiryo UI" panose="020B0604030504040204" pitchFamily="50" charset="-128"/>
                <a:ea typeface="Meiryo UI" panose="020B0604030504040204" pitchFamily="50" charset="-128"/>
              </a:rPr>
              <a:t>○また、「その他」として、</a:t>
            </a:r>
            <a:r>
              <a:rPr kumimoji="1" lang="en-US" altLang="ja-JP" sz="1050" dirty="0">
                <a:latin typeface="Meiryo UI" panose="020B0604030504040204" pitchFamily="50" charset="-128"/>
                <a:ea typeface="Meiryo UI" panose="020B0604030504040204" pitchFamily="50" charset="-128"/>
              </a:rPr>
              <a:t>SNS</a:t>
            </a:r>
            <a:r>
              <a:rPr kumimoji="1" lang="ja-JP" altLang="en-US" sz="1050" dirty="0">
                <a:latin typeface="Meiryo UI" panose="020B0604030504040204" pitchFamily="50" charset="-128"/>
                <a:ea typeface="Meiryo UI" panose="020B0604030504040204" pitchFamily="50" charset="-128"/>
              </a:rPr>
              <a:t>運用や</a:t>
            </a:r>
            <a:r>
              <a:rPr kumimoji="1" lang="en-US" altLang="ja-JP" sz="1050" dirty="0">
                <a:latin typeface="Meiryo UI" panose="020B0604030504040204" pitchFamily="50" charset="-128"/>
                <a:ea typeface="Meiryo UI" panose="020B0604030504040204" pitchFamily="50" charset="-128"/>
              </a:rPr>
              <a:t>e</a:t>
            </a:r>
            <a:r>
              <a:rPr kumimoji="1" lang="ja-JP" altLang="en-US" sz="1050" dirty="0">
                <a:latin typeface="Meiryo UI" panose="020B0604030504040204" pitchFamily="50" charset="-128"/>
                <a:ea typeface="Meiryo UI" panose="020B0604030504040204" pitchFamily="50" charset="-128"/>
              </a:rPr>
              <a:t>スポーツ等といった新たな作業が</a:t>
            </a:r>
            <a:r>
              <a:rPr kumimoji="1" lang="en-US" altLang="ja-JP" sz="1050" dirty="0">
                <a:latin typeface="Meiryo UI" panose="020B0604030504040204" pitchFamily="50" charset="-128"/>
                <a:ea typeface="Meiryo UI" panose="020B0604030504040204" pitchFamily="50" charset="-128"/>
              </a:rPr>
              <a:t>166</a:t>
            </a:r>
            <a:r>
              <a:rPr kumimoji="1" lang="ja-JP" altLang="en-US" sz="1050" dirty="0">
                <a:latin typeface="Meiryo UI" panose="020B0604030504040204" pitchFamily="50" charset="-128"/>
                <a:ea typeface="Meiryo UI" panose="020B0604030504040204" pitchFamily="50" charset="-128"/>
              </a:rPr>
              <a:t>事業所</a:t>
            </a:r>
            <a:r>
              <a:rPr kumimoji="1" lang="en-US" altLang="ja-JP" sz="1050" dirty="0">
                <a:latin typeface="Meiryo UI" panose="020B0604030504040204" pitchFamily="50" charset="-128"/>
                <a:ea typeface="Meiryo UI" panose="020B0604030504040204" pitchFamily="50" charset="-128"/>
              </a:rPr>
              <a:t>(12.1</a:t>
            </a: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存在するとともに、「植物･動物育成」についても</a:t>
            </a:r>
            <a:r>
              <a:rPr kumimoji="1" lang="en-US" altLang="ja-JP" sz="1050" dirty="0">
                <a:latin typeface="Meiryo UI" panose="020B0604030504040204" pitchFamily="50" charset="-128"/>
                <a:ea typeface="Meiryo UI" panose="020B0604030504040204" pitchFamily="50" charset="-128"/>
              </a:rPr>
              <a:t>58</a:t>
            </a:r>
            <a:r>
              <a:rPr kumimoji="1" lang="ja-JP" altLang="en-US" sz="1050" dirty="0">
                <a:latin typeface="Meiryo UI" panose="020B0604030504040204" pitchFamily="50" charset="-128"/>
                <a:ea typeface="Meiryo UI" panose="020B0604030504040204" pitchFamily="50" charset="-128"/>
              </a:rPr>
              <a:t>事業所</a:t>
            </a:r>
            <a:r>
              <a:rPr kumimoji="1" lang="en-US" altLang="ja-JP" sz="1050" dirty="0">
                <a:latin typeface="Meiryo UI" panose="020B0604030504040204" pitchFamily="50" charset="-128"/>
                <a:ea typeface="Meiryo UI" panose="020B0604030504040204" pitchFamily="50" charset="-128"/>
              </a:rPr>
              <a:t>(4.2%)</a:t>
            </a:r>
            <a:r>
              <a:rPr kumimoji="1" lang="ja-JP" altLang="en-US" sz="1050" dirty="0">
                <a:latin typeface="Meiryo UI" panose="020B0604030504040204" pitchFamily="50" charset="-128"/>
                <a:ea typeface="Meiryo UI" panose="020B0604030504040204" pitchFamily="50" charset="-128"/>
              </a:rPr>
              <a:t>と</a:t>
            </a:r>
            <a:endParaRPr kumimoji="1" lang="en-US" altLang="ja-JP" sz="1050" dirty="0">
              <a:latin typeface="Meiryo UI" panose="020B0604030504040204" pitchFamily="50" charset="-128"/>
              <a:ea typeface="Meiryo UI" panose="020B0604030504040204" pitchFamily="50" charset="-128"/>
            </a:endParaRPr>
          </a:p>
          <a:p>
            <a:pPr>
              <a:lnSpc>
                <a:spcPts val="1800"/>
              </a:lnSpc>
            </a:pPr>
            <a:r>
              <a:rPr kumimoji="1"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一定数存在することが確認された。</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府所管分では、「軽作業」、次いで「販売、</a:t>
            </a:r>
            <a:r>
              <a:rPr kumimoji="1" lang="en-US" altLang="ja-JP" sz="1050" dirty="0">
                <a:latin typeface="Meiryo UI" panose="020B0604030504040204" pitchFamily="50" charset="-128"/>
                <a:ea typeface="Meiryo UI" panose="020B0604030504040204" pitchFamily="50" charset="-128"/>
              </a:rPr>
              <a:t>EC</a:t>
            </a:r>
            <a:r>
              <a:rPr kumimoji="1" lang="ja-JP" altLang="en-US" sz="1050" dirty="0">
                <a:latin typeface="Meiryo UI" panose="020B0604030504040204" pitchFamily="50" charset="-128"/>
                <a:ea typeface="Meiryo UI" panose="020B0604030504040204" pitchFamily="50" charset="-128"/>
              </a:rPr>
              <a:t>等」と在宅支援に適した作業を行っている事業所が多い。）</a:t>
            </a:r>
          </a:p>
        </p:txBody>
      </p:sp>
      <p:graphicFrame>
        <p:nvGraphicFramePr>
          <p:cNvPr id="18" name="表 17">
            <a:extLst>
              <a:ext uri="{FF2B5EF4-FFF2-40B4-BE49-F238E27FC236}">
                <a16:creationId xmlns:a16="http://schemas.microsoft.com/office/drawing/2014/main" id="{7EAAF861-FABF-43A2-9806-45AACCCE550A}"/>
              </a:ext>
            </a:extLst>
          </p:cNvPr>
          <p:cNvGraphicFramePr>
            <a:graphicFrameLocks noGrp="1"/>
          </p:cNvGraphicFramePr>
          <p:nvPr>
            <p:extLst>
              <p:ext uri="{D42A27DB-BD31-4B8C-83A1-F6EECF244321}">
                <p14:modId xmlns:p14="http://schemas.microsoft.com/office/powerpoint/2010/main" val="1465434789"/>
              </p:ext>
            </p:extLst>
          </p:nvPr>
        </p:nvGraphicFramePr>
        <p:xfrm>
          <a:off x="961430" y="2538209"/>
          <a:ext cx="6672425" cy="3357000"/>
        </p:xfrm>
        <a:graphic>
          <a:graphicData uri="http://schemas.openxmlformats.org/drawingml/2006/table">
            <a:tbl>
              <a:tblPr firstRow="1" firstCol="1" bandRow="1"/>
              <a:tblGrid>
                <a:gridCol w="2603189">
                  <a:extLst>
                    <a:ext uri="{9D8B030D-6E8A-4147-A177-3AD203B41FA5}">
                      <a16:colId xmlns:a16="http://schemas.microsoft.com/office/drawing/2014/main" val="3619013825"/>
                    </a:ext>
                  </a:extLst>
                </a:gridCol>
                <a:gridCol w="1017309">
                  <a:extLst>
                    <a:ext uri="{9D8B030D-6E8A-4147-A177-3AD203B41FA5}">
                      <a16:colId xmlns:a16="http://schemas.microsoft.com/office/drawing/2014/main" val="2400905995"/>
                    </a:ext>
                  </a:extLst>
                </a:gridCol>
                <a:gridCol w="1017309">
                  <a:extLst>
                    <a:ext uri="{9D8B030D-6E8A-4147-A177-3AD203B41FA5}">
                      <a16:colId xmlns:a16="http://schemas.microsoft.com/office/drawing/2014/main" val="2638219906"/>
                    </a:ext>
                  </a:extLst>
                </a:gridCol>
                <a:gridCol w="1017309">
                  <a:extLst>
                    <a:ext uri="{9D8B030D-6E8A-4147-A177-3AD203B41FA5}">
                      <a16:colId xmlns:a16="http://schemas.microsoft.com/office/drawing/2014/main" val="2948949647"/>
                    </a:ext>
                  </a:extLst>
                </a:gridCol>
                <a:gridCol w="1017309">
                  <a:extLst>
                    <a:ext uri="{9D8B030D-6E8A-4147-A177-3AD203B41FA5}">
                      <a16:colId xmlns:a16="http://schemas.microsoft.com/office/drawing/2014/main" val="3583289275"/>
                    </a:ext>
                  </a:extLst>
                </a:gridCol>
              </a:tblGrid>
              <a:tr h="280800">
                <a:tc rowSpan="2">
                  <a:txBody>
                    <a:bodyPr/>
                    <a:lstStyle/>
                    <a:p>
                      <a:pPr algn="ctr">
                        <a:lnSpc>
                          <a:spcPts val="1100"/>
                        </a:lnSpc>
                      </a:pPr>
                      <a:r>
                        <a:rPr lang="ja-JP" sz="1000" kern="100" dirty="0">
                          <a:effectLst/>
                          <a:latin typeface="Meiryo UI" panose="020B0604030504040204" pitchFamily="50" charset="-128"/>
                          <a:ea typeface="Meiryo UI" panose="020B0604030504040204" pitchFamily="50" charset="-128"/>
                          <a:cs typeface="Times New Roman" panose="02020603050405020304" pitchFamily="18" charset="0"/>
                        </a:rPr>
                        <a:t>作業内容</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gridSpan="2">
                  <a:txBody>
                    <a:bodyPr/>
                    <a:lstStyle/>
                    <a:p>
                      <a:pPr algn="ctr">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府内全事業所</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hMerge="1">
                  <a:txBody>
                    <a:bodyPr/>
                    <a:lstStyle/>
                    <a:p>
                      <a:endParaRPr kumimoji="1" lang="ja-JP" altLang="en-US"/>
                    </a:p>
                  </a:txBody>
                  <a:tcPr/>
                </a:tc>
                <a:tc gridSpan="2">
                  <a:txBody>
                    <a:bodyPr/>
                    <a:lstStyle/>
                    <a:p>
                      <a:pPr algn="ctr">
                        <a:lnSpc>
                          <a:spcPts val="1100"/>
                        </a:lnSpc>
                      </a:pPr>
                      <a:r>
                        <a:rPr lang="ja-JP" sz="10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左記のうち府所管分</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hMerge="1">
                  <a:txBody>
                    <a:bodyPr/>
                    <a:lstStyle/>
                    <a:p>
                      <a:endParaRPr kumimoji="1" lang="ja-JP" altLang="en-US"/>
                    </a:p>
                  </a:txBody>
                  <a:tcPr/>
                </a:tc>
                <a:extLst>
                  <a:ext uri="{0D108BD9-81ED-4DB2-BD59-A6C34878D82A}">
                    <a16:rowId xmlns:a16="http://schemas.microsoft.com/office/drawing/2014/main" val="1379424909"/>
                  </a:ext>
                </a:extLst>
              </a:tr>
              <a:tr h="280800">
                <a:tc vMerge="1">
                  <a:txBody>
                    <a:bodyPr/>
                    <a:lstStyle/>
                    <a:p>
                      <a:endParaRPr kumimoji="1" lang="ja-JP" altLang="en-US"/>
                    </a:p>
                  </a:txBody>
                  <a:tcPr/>
                </a:tc>
                <a:tc>
                  <a:txBody>
                    <a:bodyPr/>
                    <a:lstStyle/>
                    <a:p>
                      <a:pPr algn="ctr">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事業所数</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lnSpc>
                          <a:spcPts val="1100"/>
                        </a:lnSpc>
                      </a:pPr>
                      <a:r>
                        <a:rPr lang="ja-JP" sz="10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割合</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lnSpc>
                          <a:spcPts val="1100"/>
                        </a:lnSpc>
                      </a:pPr>
                      <a:r>
                        <a:rPr lang="ja-JP" sz="10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事業所数</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lnSpc>
                          <a:spcPts val="1100"/>
                        </a:lnSpc>
                      </a:pPr>
                      <a:r>
                        <a:rPr lang="ja-JP" sz="10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割合</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2258222117"/>
                  </a:ext>
                </a:extLst>
              </a:tr>
              <a:tr h="279400">
                <a:tc>
                  <a:txBody>
                    <a:bodyPr/>
                    <a:lstStyle/>
                    <a:p>
                      <a:pPr algn="l">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軽作業</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dirty="0">
                          <a:effectLst/>
                          <a:latin typeface="Meiryo UI" panose="020B0604030504040204" pitchFamily="50" charset="-128"/>
                          <a:ea typeface="Meiryo UI" panose="020B0604030504040204" pitchFamily="50" charset="-128"/>
                          <a:cs typeface="Arial" panose="020B0604020202020204" pitchFamily="34" charset="0"/>
                        </a:rPr>
                        <a:t>360</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effectLst/>
                          <a:latin typeface="Meiryo UI" panose="020B0604030504040204" pitchFamily="50" charset="-128"/>
                          <a:ea typeface="Meiryo UI" panose="020B0604030504040204" pitchFamily="50" charset="-128"/>
                          <a:cs typeface="Arial" panose="020B0604020202020204" pitchFamily="34" charset="0"/>
                        </a:rPr>
                        <a:t>26.1</a:t>
                      </a:r>
                      <a:r>
                        <a:rPr lang="ja-JP" sz="1000" kern="100" dirty="0">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34</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38.6</a:t>
                      </a: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5523985"/>
                  </a:ext>
                </a:extLst>
              </a:tr>
              <a:tr h="279400">
                <a:tc>
                  <a:txBody>
                    <a:bodyPr/>
                    <a:lstStyle/>
                    <a:p>
                      <a:pPr algn="l">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デザイン､</a:t>
                      </a:r>
                      <a:r>
                        <a:rPr 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Web</a:t>
                      </a: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制作､イラスト､動画編集等</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270</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effectLst/>
                          <a:latin typeface="Meiryo UI" panose="020B0604030504040204" pitchFamily="50" charset="-128"/>
                          <a:ea typeface="Meiryo UI" panose="020B0604030504040204" pitchFamily="50" charset="-128"/>
                          <a:cs typeface="Arial" panose="020B0604020202020204" pitchFamily="34" charset="0"/>
                        </a:rPr>
                        <a:t>19.6</a:t>
                      </a:r>
                      <a:r>
                        <a:rPr lang="ja-JP" sz="1000" kern="100" dirty="0">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643621"/>
                  </a:ext>
                </a:extLst>
              </a:tr>
              <a:tr h="279400">
                <a:tc>
                  <a:txBody>
                    <a:bodyPr/>
                    <a:lstStyle/>
                    <a:p>
                      <a:pPr algn="l">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PC</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195</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14.2</a:t>
                      </a:r>
                      <a:r>
                        <a:rPr lang="ja-JP" sz="1000" kern="100">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14</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15.9</a:t>
                      </a:r>
                      <a:r>
                        <a:rPr lang="ja-JP" sz="1000" kern="10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1057399"/>
                  </a:ext>
                </a:extLst>
              </a:tr>
              <a:tr h="280800">
                <a:tc>
                  <a:txBody>
                    <a:bodyPr/>
                    <a:lstStyle/>
                    <a:p>
                      <a:pPr algn="l">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ハンドメイド、芸術</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161</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11.7</a:t>
                      </a:r>
                      <a:r>
                        <a:rPr lang="ja-JP" sz="1000" kern="100">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11</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12.5</a:t>
                      </a:r>
                      <a:r>
                        <a:rPr lang="ja-JP" sz="1000" kern="10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2907049"/>
                  </a:ext>
                </a:extLst>
              </a:tr>
              <a:tr h="279400">
                <a:tc>
                  <a:txBody>
                    <a:bodyPr/>
                    <a:lstStyle/>
                    <a:p>
                      <a:pPr algn="l">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販売、</a:t>
                      </a:r>
                      <a:r>
                        <a:rPr 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EC</a:t>
                      </a: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等</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68</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4.9</a:t>
                      </a:r>
                      <a:r>
                        <a:rPr lang="ja-JP" sz="1000" kern="100">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15</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17.1</a:t>
                      </a:r>
                      <a:r>
                        <a:rPr lang="ja-JP" sz="10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0950419"/>
                  </a:ext>
                </a:extLst>
              </a:tr>
              <a:tr h="279400">
                <a:tc>
                  <a:txBody>
                    <a:bodyPr/>
                    <a:lstStyle/>
                    <a:p>
                      <a:pPr algn="l">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植物・動物育成</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dirty="0">
                          <a:effectLst/>
                          <a:latin typeface="Meiryo UI" panose="020B0604030504040204" pitchFamily="50" charset="-128"/>
                          <a:ea typeface="Meiryo UI" panose="020B0604030504040204" pitchFamily="50" charset="-128"/>
                          <a:cs typeface="Arial" panose="020B0604020202020204" pitchFamily="34" charset="0"/>
                        </a:rPr>
                        <a:t>58</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4.2</a:t>
                      </a:r>
                      <a:r>
                        <a:rPr lang="ja-JP" sz="1000" kern="100">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1</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1.1</a:t>
                      </a:r>
                      <a:r>
                        <a:rPr lang="ja-JP" sz="10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2394322"/>
                  </a:ext>
                </a:extLst>
              </a:tr>
              <a:tr h="279400">
                <a:tc>
                  <a:txBody>
                    <a:bodyPr/>
                    <a:lstStyle/>
                    <a:p>
                      <a:pPr algn="l">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学習・訓練・検定</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dirty="0">
                          <a:effectLst/>
                          <a:latin typeface="Meiryo UI" panose="020B0604030504040204" pitchFamily="50" charset="-128"/>
                          <a:ea typeface="Meiryo UI" panose="020B0604030504040204" pitchFamily="50" charset="-128"/>
                          <a:cs typeface="Arial" panose="020B0604020202020204" pitchFamily="34" charset="0"/>
                        </a:rPr>
                        <a:t>56</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4.1</a:t>
                      </a:r>
                      <a:r>
                        <a:rPr lang="ja-JP" sz="1000" kern="100">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4</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4.6</a:t>
                      </a:r>
                      <a:r>
                        <a:rPr lang="ja-JP"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8939820"/>
                  </a:ext>
                </a:extLst>
              </a:tr>
              <a:tr h="279400">
                <a:tc>
                  <a:txBody>
                    <a:bodyPr/>
                    <a:lstStyle/>
                    <a:p>
                      <a:pPr algn="l">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郵送関連</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dirty="0">
                          <a:effectLst/>
                          <a:latin typeface="Meiryo UI" panose="020B0604030504040204" pitchFamily="50" charset="-128"/>
                          <a:ea typeface="Meiryo UI" panose="020B0604030504040204" pitchFamily="50" charset="-128"/>
                          <a:cs typeface="Arial" panose="020B0604020202020204" pitchFamily="34" charset="0"/>
                        </a:rPr>
                        <a:t>43</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3.1</a:t>
                      </a:r>
                      <a:r>
                        <a:rPr lang="ja-JP" sz="1000" kern="100">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1397574"/>
                  </a:ext>
                </a:extLst>
              </a:tr>
              <a:tr h="279400">
                <a:tc>
                  <a:txBody>
                    <a:bodyPr/>
                    <a:lstStyle/>
                    <a:p>
                      <a:pPr algn="l">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その他</a:t>
                      </a:r>
                      <a:r>
                        <a:rPr 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(SNS</a:t>
                      </a: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運用､</a:t>
                      </a:r>
                      <a:r>
                        <a:rPr 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e</a:t>
                      </a:r>
                      <a:r>
                        <a:rPr lang="ja-JP" alt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スポーツ</a:t>
                      </a: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等</a:t>
                      </a:r>
                      <a:r>
                        <a:rPr 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Arial" panose="020B0604020202020204" pitchFamily="34" charset="0"/>
                        </a:rPr>
                        <a:t>166</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r">
                        <a:lnSpc>
                          <a:spcPts val="1100"/>
                        </a:lnSpc>
                      </a:pPr>
                      <a:r>
                        <a:rPr lang="en-US" sz="1000" kern="100" dirty="0">
                          <a:effectLst/>
                          <a:latin typeface="Meiryo UI" panose="020B0604030504040204" pitchFamily="50" charset="-128"/>
                          <a:ea typeface="Meiryo UI" panose="020B0604030504040204" pitchFamily="50" charset="-128"/>
                          <a:cs typeface="Arial" panose="020B0604020202020204" pitchFamily="34" charset="0"/>
                        </a:rPr>
                        <a:t>12.1</a:t>
                      </a:r>
                      <a:r>
                        <a:rPr lang="ja-JP" sz="1000" kern="100" dirty="0">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9</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10.2</a:t>
                      </a:r>
                      <a:r>
                        <a:rPr lang="ja-JP"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7827897"/>
                  </a:ext>
                </a:extLst>
              </a:tr>
              <a:tr h="279400">
                <a:tc>
                  <a:txBody>
                    <a:bodyPr/>
                    <a:lstStyle/>
                    <a:p>
                      <a:pPr algn="ctr">
                        <a:lnSpc>
                          <a:spcPts val="1100"/>
                        </a:lnSpc>
                      </a:pPr>
                      <a:r>
                        <a:rPr lang="ja-JP" sz="10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合計</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Times New Roman" panose="02020603050405020304" pitchFamily="18" charset="0"/>
                        </a:rPr>
                        <a:t>1,377</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effectLst/>
                          <a:latin typeface="Meiryo UI" panose="020B0604030504040204" pitchFamily="50" charset="-128"/>
                          <a:ea typeface="Meiryo UI" panose="020B0604030504040204" pitchFamily="50" charset="-128"/>
                          <a:cs typeface="Times New Roman" panose="02020603050405020304" pitchFamily="18" charset="0"/>
                        </a:rPr>
                        <a:t>100.0%</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88</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100"/>
                        </a:lnSpc>
                      </a:pPr>
                      <a:r>
                        <a:rPr 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100.0</a:t>
                      </a:r>
                      <a:r>
                        <a:rPr 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3298665"/>
                  </a:ext>
                </a:extLst>
              </a:tr>
            </a:tbl>
          </a:graphicData>
        </a:graphic>
      </p:graphicFrame>
      <p:sp>
        <p:nvSpPr>
          <p:cNvPr id="9" name="テキスト ボックス 8">
            <a:extLst>
              <a:ext uri="{FF2B5EF4-FFF2-40B4-BE49-F238E27FC236}">
                <a16:creationId xmlns:a16="http://schemas.microsoft.com/office/drawing/2014/main" id="{71B500ED-C38F-4509-A36C-2E057C2C8061}"/>
              </a:ext>
            </a:extLst>
          </p:cNvPr>
          <p:cNvSpPr txBox="1"/>
          <p:nvPr/>
        </p:nvSpPr>
        <p:spPr>
          <a:xfrm>
            <a:off x="8795461" y="103359"/>
            <a:ext cx="978307" cy="307777"/>
          </a:xfrm>
          <a:prstGeom prst="rect">
            <a:avLst/>
          </a:prstGeom>
          <a:solidFill>
            <a:schemeClr val="bg1"/>
          </a:solidFill>
        </p:spPr>
        <p:txBody>
          <a:bodyPr wrap="square" rtlCol="0">
            <a:spAutoFit/>
          </a:bodyPr>
          <a:lstStyle/>
          <a:p>
            <a:pPr algn="ctr"/>
            <a:r>
              <a:rPr kumimoji="1" lang="ja-JP" altLang="en-US" sz="1400" dirty="0">
                <a:latin typeface="BIZ UDPゴシック" panose="020B0400000000000000" pitchFamily="50" charset="-128"/>
                <a:ea typeface="BIZ UDPゴシック" panose="020B0400000000000000" pitchFamily="50" charset="-128"/>
              </a:rPr>
              <a:t>資料３</a:t>
            </a:r>
          </a:p>
        </p:txBody>
      </p:sp>
    </p:spTree>
    <p:extLst>
      <p:ext uri="{BB962C8B-B14F-4D97-AF65-F5344CB8AC3E}">
        <p14:creationId xmlns:p14="http://schemas.microsoft.com/office/powerpoint/2010/main" val="426714869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TotalTime>
  <Words>559</Words>
  <PresentationFormat>A4 210 x 297 mm</PresentationFormat>
  <Paragraphs>101</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Meiryo UI</vt:lpstr>
      <vt:lpstr>游明朝</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2026-03-04T04:15:08Z</dcterms:created>
  <dcterms:modified xsi:type="dcterms:W3CDTF">2026-03-24T04:25:51Z</dcterms:modified>
</cp:coreProperties>
</file>