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465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尾﨑　瑞穂" initials="尾﨑　瑞穂" lastIdx="1" clrIdx="0">
    <p:extLst>
      <p:ext uri="{19B8F6BF-5375-455C-9EA6-DF929625EA0E}">
        <p15:presenceInfo xmlns:p15="http://schemas.microsoft.com/office/powerpoint/2012/main" userId="S::OzakiM@lan.pref.osaka.jp::2603a674-3367-4dbc-ba08-c9ee5f0062f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1DD"/>
    <a:srgbClr val="FF7C80"/>
    <a:srgbClr val="FFFFFF"/>
    <a:srgbClr val="E7F0F9"/>
    <a:srgbClr val="E5F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13" autoAdjust="0"/>
    <p:restoredTop sz="92399" autoAdjust="0"/>
  </p:normalViewPr>
  <p:slideViewPr>
    <p:cSldViewPr snapToGrid="0">
      <p:cViewPr varScale="1">
        <p:scale>
          <a:sx n="86" d="100"/>
          <a:sy n="86" d="100"/>
        </p:scale>
        <p:origin x="480" y="72"/>
      </p:cViewPr>
      <p:guideLst/>
    </p:cSldViewPr>
  </p:slideViewPr>
  <p:outlineViewPr>
    <p:cViewPr>
      <p:scale>
        <a:sx n="33" d="100"/>
        <a:sy n="33" d="100"/>
      </p:scale>
      <p:origin x="0" y="-6269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 showGuides="1">
      <p:cViewPr varScale="1">
        <p:scale>
          <a:sx n="50" d="100"/>
          <a:sy n="50" d="100"/>
        </p:scale>
        <p:origin x="2898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179C28-49A3-4DA3-AEC7-AB9AED3F6B37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C03330-D0C5-4272-B0A2-477994A70B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0563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69186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CD93-14D7-4059-AC8B-112C3CD2559C}" type="datetimeFigureOut">
              <a:rPr kumimoji="1" lang="ja-JP" altLang="en-US" smtClean="0"/>
              <a:t>2026/3/16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73163" y="249238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26438" y="3762933"/>
            <a:ext cx="5766099" cy="5903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8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8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4EF9F-E8DC-4A64-A576-BCE604E69A7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9660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C2942-6664-48FE-B7CD-E7F7D75A9259}" type="datetime1">
              <a:rPr kumimoji="1" lang="ja-JP" altLang="en-US" smtClean="0"/>
              <a:t>2026/3/16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3E037-F75E-4BE5-9425-28B4CAEEA5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1463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B4398-9FE8-4417-B483-47F3FCE8F99A}" type="datetime1">
              <a:rPr kumimoji="1" lang="ja-JP" altLang="en-US" smtClean="0"/>
              <a:t>2026/3/16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3E037-F75E-4BE5-9425-28B4CAEEA5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9299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5F94F-8105-45F6-8CA0-1B46F7F3CC49}" type="datetime1">
              <a:rPr kumimoji="1" lang="ja-JP" altLang="en-US" smtClean="0"/>
              <a:t>2026/3/16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3E037-F75E-4BE5-9425-28B4CAEEA5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630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33BBD-659E-4ED9-AC7E-9E41114E1C07}" type="datetime1">
              <a:rPr kumimoji="1" lang="ja-JP" altLang="en-US" smtClean="0"/>
              <a:t>2026/3/16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3E037-F75E-4BE5-9425-28B4CAEEA5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63358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1449-55FD-44BD-B61F-A34F03A72306}" type="datetime1">
              <a:rPr kumimoji="1" lang="ja-JP" altLang="en-US" smtClean="0"/>
              <a:t>2026/3/16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3E037-F75E-4BE5-9425-28B4CAEEA5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714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711A-D79C-4311-B63E-04D2EA661A26}" type="datetime1">
              <a:rPr kumimoji="1" lang="ja-JP" altLang="en-US" smtClean="0"/>
              <a:t>2026/3/16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3E037-F75E-4BE5-9425-28B4CAEEA5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2538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E8F5C-99A8-4A56-9415-1C77535BCD96}" type="datetime1">
              <a:rPr kumimoji="1" lang="ja-JP" altLang="en-US" smtClean="0"/>
              <a:t>2026/3/16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3E037-F75E-4BE5-9425-28B4CAEEA5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40755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F8238-DA10-41F9-A42E-3177AD7E5363}" type="datetime1">
              <a:rPr kumimoji="1" lang="ja-JP" altLang="en-US" smtClean="0"/>
              <a:t>2026/3/16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3E037-F75E-4BE5-9425-28B4CAEEA5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61825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1133-6EE6-4B56-9AAD-921F2655392D}" type="datetime1">
              <a:rPr kumimoji="1" lang="ja-JP" altLang="en-US" smtClean="0"/>
              <a:t>2026/3/16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3E037-F75E-4BE5-9425-28B4CAEEA5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334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BCC0-C3D8-4DB5-A1A5-A3300073558A}" type="datetime1">
              <a:rPr kumimoji="1" lang="ja-JP" altLang="en-US" smtClean="0"/>
              <a:t>2026/3/16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3E037-F75E-4BE5-9425-28B4CAEEA5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17675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C29AB-3DED-4B87-8A89-EF88BE28632B}" type="datetime1">
              <a:rPr kumimoji="1" lang="ja-JP" altLang="en-US" smtClean="0"/>
              <a:t>2026/3/16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3E037-F75E-4BE5-9425-28B4CAEEA5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7052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4797C2E5-7B66-48EA-970F-9E80F569A6EC}" type="datetime1">
              <a:rPr kumimoji="1" lang="ja-JP" altLang="en-US" smtClean="0"/>
              <a:t>2026/3/16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20B3E037-F75E-4BE5-9425-28B4CAEEA531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860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9962461E-5DDB-47C7-8C5B-37E8F0199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3E037-F75E-4BE5-9425-28B4CAEEA531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75964089-67DE-4CF0-BE98-7F44EE125F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580443"/>
              </p:ext>
            </p:extLst>
          </p:nvPr>
        </p:nvGraphicFramePr>
        <p:xfrm>
          <a:off x="155382" y="513857"/>
          <a:ext cx="8833236" cy="6194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8071">
                  <a:extLst>
                    <a:ext uri="{9D8B030D-6E8A-4147-A177-3AD203B41FA5}">
                      <a16:colId xmlns:a16="http://schemas.microsoft.com/office/drawing/2014/main" val="619584944"/>
                    </a:ext>
                  </a:extLst>
                </a:gridCol>
                <a:gridCol w="1295243">
                  <a:extLst>
                    <a:ext uri="{9D8B030D-6E8A-4147-A177-3AD203B41FA5}">
                      <a16:colId xmlns:a16="http://schemas.microsoft.com/office/drawing/2014/main" val="3332677926"/>
                    </a:ext>
                  </a:extLst>
                </a:gridCol>
                <a:gridCol w="3288432">
                  <a:extLst>
                    <a:ext uri="{9D8B030D-6E8A-4147-A177-3AD203B41FA5}">
                      <a16:colId xmlns:a16="http://schemas.microsoft.com/office/drawing/2014/main" val="2305728098"/>
                    </a:ext>
                  </a:extLst>
                </a:gridCol>
                <a:gridCol w="1096621">
                  <a:extLst>
                    <a:ext uri="{9D8B030D-6E8A-4147-A177-3AD203B41FA5}">
                      <a16:colId xmlns:a16="http://schemas.microsoft.com/office/drawing/2014/main" val="1380981369"/>
                    </a:ext>
                  </a:extLst>
                </a:gridCol>
                <a:gridCol w="1974869">
                  <a:extLst>
                    <a:ext uri="{9D8B030D-6E8A-4147-A177-3AD203B41FA5}">
                      <a16:colId xmlns:a16="http://schemas.microsoft.com/office/drawing/2014/main" val="1527239292"/>
                    </a:ext>
                  </a:extLst>
                </a:gridCol>
              </a:tblGrid>
              <a:tr h="308808">
                <a:tc rowSpan="2"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R6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実績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目標値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成果目標</a:t>
                      </a:r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項目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R11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目標案</a:t>
                      </a:r>
                      <a:endParaRPr kumimoji="1" lang="ja-JP" alt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4530064"/>
                  </a:ext>
                </a:extLst>
              </a:tr>
              <a:tr h="3590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値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考え方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国基本指針に準ずる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03456964"/>
                  </a:ext>
                </a:extLst>
              </a:tr>
              <a:tr h="347134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3,744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3,142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就労移行支援等を通じた一般就労移行者数（就労移行支援、就労継続支援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型・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型、 生活介護、自立訓練）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4,905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年度実績の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1.31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倍以上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03224"/>
                  </a:ext>
                </a:extLst>
              </a:tr>
              <a:tr h="494093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1,910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2,204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</a:p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1.31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倍以上）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就労移行支援を通じた一般就労移行者数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2,178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年度実績の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1.14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倍以上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326721"/>
                  </a:ext>
                </a:extLst>
              </a:tr>
              <a:tr h="494093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966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568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1.29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倍以上）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就労継続支援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型を通じた一般就労移行者数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1,469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年度実績の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1.52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倍以上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825662"/>
                  </a:ext>
                </a:extLst>
              </a:tr>
              <a:tr h="494093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744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347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1.28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倍以上）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就労継続支援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型を通じた一般就労移行者数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1,243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年度実績の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1.67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倍以上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5001609"/>
                  </a:ext>
                </a:extLst>
              </a:tr>
              <a:tr h="648497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5.4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６割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就労移行支援事業所のうち、就労移行支援事業利用者に占める一般就労へ移行した者の割合が５割以上の事業所の割合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６割以上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割以上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2442500"/>
                  </a:ext>
                </a:extLst>
              </a:tr>
              <a:tr h="463212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1,741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1,781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就労定着支援事業の利用者数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2,560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年度末実績の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1.47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倍以上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826820"/>
                  </a:ext>
                </a:extLst>
              </a:tr>
              <a:tr h="648497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1.4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割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分以上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就労定着支援事業の利用終了後の一定期間における就労定着率が７割以上となる就労定着支援事業所の割合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２割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分以上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２割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5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分以上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902933"/>
                  </a:ext>
                </a:extLst>
              </a:tr>
              <a:tr h="524974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新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就労選択支援事業所の設置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自立支援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協議会の設置圏域ごとに就労選択支援事業所を１事業所以上設置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719718"/>
                  </a:ext>
                </a:extLst>
              </a:tr>
              <a:tr h="502775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新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就労選択支援事業の利用者数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R11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年度の就労選択支援利用者を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8,530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人以上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030824"/>
                  </a:ext>
                </a:extLst>
              </a:tr>
              <a:tr h="502775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19,747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21,000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就労継続支援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型事業所における工賃の平均額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就労継続支援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型事業所において設定した目標工賃を踏まえ設定</a:t>
                      </a:r>
                      <a:endParaRPr kumimoji="1" lang="ja-JP" altLang="en-US" sz="1200" dirty="0">
                        <a:highlight>
                          <a:srgbClr val="FFFF00"/>
                        </a:highligh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370296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F47CC77-6909-46E0-8B48-8108F42FEEC3}"/>
              </a:ext>
            </a:extLst>
          </p:cNvPr>
          <p:cNvSpPr txBox="1"/>
          <p:nvPr/>
        </p:nvSpPr>
        <p:spPr>
          <a:xfrm>
            <a:off x="78968" y="131243"/>
            <a:ext cx="6083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■第８期障がい福祉計画成果目標案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205F086-BC27-A4F1-1241-25068BA838D3}"/>
              </a:ext>
            </a:extLst>
          </p:cNvPr>
          <p:cNvSpPr txBox="1"/>
          <p:nvPr/>
        </p:nvSpPr>
        <p:spPr>
          <a:xfrm>
            <a:off x="7918101" y="106456"/>
            <a:ext cx="107051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－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136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7800</TotalTime>
  <Words>341</Words>
  <PresentationFormat>画面に合わせる (4:3)</PresentationFormat>
  <Paragraphs>61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メイリオ</vt:lpstr>
      <vt:lpstr>游ゴシック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2026-02-24T08:32:36Z</cp:lastPrinted>
  <dcterms:created xsi:type="dcterms:W3CDTF">2022-10-19T06:08:05Z</dcterms:created>
  <dcterms:modified xsi:type="dcterms:W3CDTF">2026-03-16T06:22:40Z</dcterms:modified>
</cp:coreProperties>
</file>