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0" r:id="rId1"/>
    <p:sldMasterId id="2147483982" r:id="rId2"/>
  </p:sldMasterIdLst>
  <p:notesMasterIdLst>
    <p:notesMasterId r:id="rId4"/>
  </p:notesMasterIdLst>
  <p:sldIdLst>
    <p:sldId id="257" r:id="rId3"/>
  </p:sldIdLst>
  <p:sldSz cx="9144000" cy="6858000" type="screen4x3"/>
  <p:notesSz cx="6807200" cy="9939338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33"/>
    <a:srgbClr val="FF99FF"/>
    <a:srgbClr val="FF99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25" autoAdjust="0"/>
    <p:restoredTop sz="94660"/>
  </p:normalViewPr>
  <p:slideViewPr>
    <p:cSldViewPr>
      <p:cViewPr varScale="1">
        <p:scale>
          <a:sx n="64" d="100"/>
          <a:sy n="64" d="100"/>
        </p:scale>
        <p:origin x="211" y="67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5E10E4-A848-4123-8B15-AECF6EBE2878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3013"/>
            <a:ext cx="447357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097705A-773D-4724-89A3-12E4A79A4A6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10881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97705A-773D-4724-89A3-12E4A79A4A62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66364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4530"/>
            <a:ext cx="6858000" cy="2387600"/>
          </a:xfrm>
        </p:spPr>
        <p:txBody>
          <a:bodyPr anchor="b">
            <a:normAutofit/>
          </a:bodyPr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 algn="ctr">
              <a:buNone/>
              <a:defRPr sz="2100"/>
            </a:lvl2pPr>
            <a:lvl3pPr marL="685800" indent="0" algn="ctr">
              <a:buNone/>
              <a:defRPr sz="180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67274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460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0362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0363"/>
            <a:ext cx="5800725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41776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29085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5276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395471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0803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876159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136717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2378390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212524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030819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639455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50682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8390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12423"/>
            <a:ext cx="7886700" cy="2851208"/>
          </a:xfrm>
        </p:spPr>
        <p:txBody>
          <a:bodyPr anchor="b">
            <a:normAutofit/>
          </a:bodyPr>
          <a:lstStyle>
            <a:lvl1pPr>
              <a:defRPr sz="45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52634"/>
            <a:ext cx="78867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0247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3845" y="1828801"/>
            <a:ext cx="38862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8801"/>
            <a:ext cx="38862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15295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681851"/>
            <a:ext cx="386715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45" y="2507551"/>
            <a:ext cx="386715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851"/>
            <a:ext cx="38862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7551"/>
            <a:ext cx="38862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21756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1166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9577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948940" cy="1600197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399"/>
            <a:ext cx="294894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019040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0"/>
            <a:ext cx="2948940" cy="1600200"/>
          </a:xfrm>
        </p:spPr>
        <p:txBody>
          <a:bodyPr anchor="b">
            <a:normAutofit/>
          </a:bodyPr>
          <a:lstStyle>
            <a:lvl1pPr>
              <a:defRPr sz="24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6200" y="990600"/>
            <a:ext cx="4629150" cy="48768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57400"/>
            <a:ext cx="294894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20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6743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33845" y="365760"/>
            <a:ext cx="78867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3845" y="1828801"/>
            <a:ext cx="78867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25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63145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669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  <p:sldLayoutId id="2147483972" r:id="rId2"/>
    <p:sldLayoutId id="2147483973" r:id="rId3"/>
    <p:sldLayoutId id="2147483974" r:id="rId4"/>
    <p:sldLayoutId id="2147483975" r:id="rId5"/>
    <p:sldLayoutId id="2147483976" r:id="rId6"/>
    <p:sldLayoutId id="2147483977" r:id="rId7"/>
    <p:sldLayoutId id="2147483978" r:id="rId8"/>
    <p:sldLayoutId id="2147483979" r:id="rId9"/>
    <p:sldLayoutId id="2147483980" r:id="rId10"/>
    <p:sldLayoutId id="21474839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Wingdings 2" pitchFamily="18" charset="2"/>
        <a:buChar char="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Wingdings 2" pitchFamily="18" charset="2"/>
        <a:buChar char="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E6A4F2-94AF-4B1F-B5A3-EE4C3389DC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9E4AF8-FF6F-4AA4-84BB-448F07D4EBF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06285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3" r:id="rId1"/>
    <p:sldLayoutId id="2147483984" r:id="rId2"/>
    <p:sldLayoutId id="2147483985" r:id="rId3"/>
    <p:sldLayoutId id="2147483986" r:id="rId4"/>
    <p:sldLayoutId id="2147483987" r:id="rId5"/>
    <p:sldLayoutId id="2147483988" r:id="rId6"/>
    <p:sldLayoutId id="2147483989" r:id="rId7"/>
    <p:sldLayoutId id="2147483990" r:id="rId8"/>
    <p:sldLayoutId id="2147483991" r:id="rId9"/>
    <p:sldLayoutId id="2147483992" r:id="rId10"/>
    <p:sldLayoutId id="214748399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1"/>
          <p:cNvSpPr>
            <a:spLocks noGrp="1"/>
          </p:cNvSpPr>
          <p:nvPr>
            <p:ph type="title"/>
          </p:nvPr>
        </p:nvSpPr>
        <p:spPr>
          <a:xfrm>
            <a:off x="179512" y="514265"/>
            <a:ext cx="8681642" cy="428971"/>
          </a:xfrm>
          <a:solidFill>
            <a:schemeClr val="accent5">
              <a:lumMod val="75000"/>
            </a:schemeClr>
          </a:solidFill>
          <a:ln w="19050">
            <a:solidFill>
              <a:schemeClr val="accent5">
                <a:lumMod val="75000"/>
              </a:schemeClr>
            </a:solidFill>
          </a:ln>
        </p:spPr>
        <p:txBody>
          <a:bodyPr>
            <a:normAutofit/>
          </a:bodyPr>
          <a:lstStyle/>
          <a:p>
            <a:r>
              <a:rPr lang="ja-JP" altLang="en-US" sz="20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府立支援学校における就労支援の充実について</a:t>
            </a:r>
            <a:endParaRPr kumimoji="1" lang="ja-JP" altLang="en-US" sz="8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7774843" y="606162"/>
            <a:ext cx="1008112" cy="27699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資料１－４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6" name="ホームベース 4">
            <a:extLst>
              <a:ext uri="{FF2B5EF4-FFF2-40B4-BE49-F238E27FC236}">
                <a16:creationId xmlns:a16="http://schemas.microsoft.com/office/drawing/2014/main" id="{768DF952-629B-4E44-89A0-F14A6C9C492C}"/>
              </a:ext>
            </a:extLst>
          </p:cNvPr>
          <p:cNvSpPr/>
          <p:nvPr/>
        </p:nvSpPr>
        <p:spPr>
          <a:xfrm>
            <a:off x="519128" y="2348960"/>
            <a:ext cx="8342026" cy="720000"/>
          </a:xfrm>
          <a:custGeom>
            <a:avLst/>
            <a:gdLst>
              <a:gd name="connsiteX0" fmla="*/ 0 w 4464496"/>
              <a:gd name="connsiteY0" fmla="*/ 0 h 1147936"/>
              <a:gd name="connsiteX1" fmla="*/ 3757379 w 4464496"/>
              <a:gd name="connsiteY1" fmla="*/ 0 h 1147936"/>
              <a:gd name="connsiteX2" fmla="*/ 4464496 w 4464496"/>
              <a:gd name="connsiteY2" fmla="*/ 573968 h 1147936"/>
              <a:gd name="connsiteX3" fmla="*/ 3757379 w 4464496"/>
              <a:gd name="connsiteY3" fmla="*/ 1147936 h 1147936"/>
              <a:gd name="connsiteX4" fmla="*/ 0 w 4464496"/>
              <a:gd name="connsiteY4" fmla="*/ 1147936 h 1147936"/>
              <a:gd name="connsiteX5" fmla="*/ 0 w 4464496"/>
              <a:gd name="connsiteY5" fmla="*/ 0 h 1147936"/>
              <a:gd name="connsiteX0" fmla="*/ 0 w 3757379"/>
              <a:gd name="connsiteY0" fmla="*/ 0 h 1147936"/>
              <a:gd name="connsiteX1" fmla="*/ 3757379 w 3757379"/>
              <a:gd name="connsiteY1" fmla="*/ 0 h 1147936"/>
              <a:gd name="connsiteX2" fmla="*/ 3754812 w 3757379"/>
              <a:gd name="connsiteY2" fmla="*/ 587615 h 1147936"/>
              <a:gd name="connsiteX3" fmla="*/ 3757379 w 3757379"/>
              <a:gd name="connsiteY3" fmla="*/ 1147936 h 1147936"/>
              <a:gd name="connsiteX4" fmla="*/ 0 w 3757379"/>
              <a:gd name="connsiteY4" fmla="*/ 1147936 h 1147936"/>
              <a:gd name="connsiteX5" fmla="*/ 0 w 3757379"/>
              <a:gd name="connsiteY5" fmla="*/ 0 h 1147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7379" h="1147936">
                <a:moveTo>
                  <a:pt x="0" y="0"/>
                </a:moveTo>
                <a:lnTo>
                  <a:pt x="3757379" y="0"/>
                </a:lnTo>
                <a:cubicBezTo>
                  <a:pt x="3756523" y="195872"/>
                  <a:pt x="3755668" y="391743"/>
                  <a:pt x="3754812" y="587615"/>
                </a:cubicBezTo>
                <a:cubicBezTo>
                  <a:pt x="3755668" y="774389"/>
                  <a:pt x="3756523" y="961162"/>
                  <a:pt x="3757379" y="1147936"/>
                </a:cubicBezTo>
                <a:lnTo>
                  <a:pt x="0" y="114793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第２次大阪府教育振興基本計画 前期事業計画</a:t>
            </a:r>
            <a:endParaRPr kumimoji="1" lang="en-US" altLang="ja-JP" sz="14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支援学校高等部卒業者の就職希望者の就職率 </a:t>
            </a:r>
            <a:r>
              <a:rPr lang="en-US" altLang="ja-JP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中学部における職場体験実習実施率 </a:t>
            </a:r>
            <a:r>
              <a:rPr lang="en-US" altLang="ja-JP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100</a:t>
            </a:r>
            <a:r>
              <a:rPr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</a:t>
            </a:r>
            <a:endParaRPr lang="en-US" altLang="ja-JP" sz="1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4" name="波線 23">
            <a:extLst>
              <a:ext uri="{FF2B5EF4-FFF2-40B4-BE49-F238E27FC236}">
                <a16:creationId xmlns:a16="http://schemas.microsoft.com/office/drawing/2014/main" id="{9B5FB1B6-517E-456E-AD9D-4AC395A28AEF}"/>
              </a:ext>
            </a:extLst>
          </p:cNvPr>
          <p:cNvSpPr/>
          <p:nvPr/>
        </p:nvSpPr>
        <p:spPr>
          <a:xfrm>
            <a:off x="166831" y="2348960"/>
            <a:ext cx="361693" cy="718906"/>
          </a:xfrm>
          <a:prstGeom prst="wave">
            <a:avLst>
              <a:gd name="adj1" fmla="val 0"/>
              <a:gd name="adj2" fmla="val 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目　標</a:t>
            </a:r>
          </a:p>
        </p:txBody>
      </p:sp>
      <p:sp>
        <p:nvSpPr>
          <p:cNvPr id="5" name="ホームベース 4"/>
          <p:cNvSpPr/>
          <p:nvPr/>
        </p:nvSpPr>
        <p:spPr>
          <a:xfrm>
            <a:off x="525254" y="1027084"/>
            <a:ext cx="3758714" cy="1192959"/>
          </a:xfrm>
          <a:custGeom>
            <a:avLst/>
            <a:gdLst>
              <a:gd name="connsiteX0" fmla="*/ 0 w 4464496"/>
              <a:gd name="connsiteY0" fmla="*/ 0 h 1147936"/>
              <a:gd name="connsiteX1" fmla="*/ 3757379 w 4464496"/>
              <a:gd name="connsiteY1" fmla="*/ 0 h 1147936"/>
              <a:gd name="connsiteX2" fmla="*/ 4464496 w 4464496"/>
              <a:gd name="connsiteY2" fmla="*/ 573968 h 1147936"/>
              <a:gd name="connsiteX3" fmla="*/ 3757379 w 4464496"/>
              <a:gd name="connsiteY3" fmla="*/ 1147936 h 1147936"/>
              <a:gd name="connsiteX4" fmla="*/ 0 w 4464496"/>
              <a:gd name="connsiteY4" fmla="*/ 1147936 h 1147936"/>
              <a:gd name="connsiteX5" fmla="*/ 0 w 4464496"/>
              <a:gd name="connsiteY5" fmla="*/ 0 h 1147936"/>
              <a:gd name="connsiteX0" fmla="*/ 0 w 3757379"/>
              <a:gd name="connsiteY0" fmla="*/ 0 h 1147936"/>
              <a:gd name="connsiteX1" fmla="*/ 3757379 w 3757379"/>
              <a:gd name="connsiteY1" fmla="*/ 0 h 1147936"/>
              <a:gd name="connsiteX2" fmla="*/ 3754812 w 3757379"/>
              <a:gd name="connsiteY2" fmla="*/ 587615 h 1147936"/>
              <a:gd name="connsiteX3" fmla="*/ 3757379 w 3757379"/>
              <a:gd name="connsiteY3" fmla="*/ 1147936 h 1147936"/>
              <a:gd name="connsiteX4" fmla="*/ 0 w 3757379"/>
              <a:gd name="connsiteY4" fmla="*/ 1147936 h 1147936"/>
              <a:gd name="connsiteX5" fmla="*/ 0 w 3757379"/>
              <a:gd name="connsiteY5" fmla="*/ 0 h 1147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7379" h="1147936">
                <a:moveTo>
                  <a:pt x="0" y="0"/>
                </a:moveTo>
                <a:lnTo>
                  <a:pt x="3757379" y="0"/>
                </a:lnTo>
                <a:cubicBezTo>
                  <a:pt x="3756523" y="195872"/>
                  <a:pt x="3755668" y="391743"/>
                  <a:pt x="3754812" y="587615"/>
                </a:cubicBezTo>
                <a:cubicBezTo>
                  <a:pt x="3755668" y="774389"/>
                  <a:pt x="3756523" y="961162"/>
                  <a:pt x="3757379" y="1147936"/>
                </a:cubicBezTo>
                <a:lnTo>
                  <a:pt x="0" y="114793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６卒業生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就職率　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27.8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</a:t>
            </a:r>
            <a:r>
              <a:rPr kumimoji="1"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（前年度</a:t>
            </a:r>
            <a:r>
              <a:rPr kumimoji="1" lang="en-US" altLang="ja-JP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27.4</a:t>
            </a:r>
            <a:r>
              <a:rPr kumimoji="1"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％）</a:t>
            </a:r>
            <a:endParaRPr kumimoji="1" lang="en-US" altLang="ja-JP" sz="105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＊就職希望率　</a:t>
            </a:r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29.2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</a:t>
            </a:r>
            <a:r>
              <a:rPr kumimoji="1"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（前年度</a:t>
            </a:r>
            <a:r>
              <a:rPr kumimoji="1" lang="en-US" altLang="ja-JP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28.3</a:t>
            </a:r>
            <a:r>
              <a:rPr kumimoji="1"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％）</a:t>
            </a:r>
            <a:endParaRPr lang="en-US" altLang="ja-JP" sz="105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＊就職希望者の就職率　</a:t>
            </a:r>
            <a:r>
              <a:rPr lang="en-US" altLang="ja-JP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95.1</a:t>
            </a:r>
            <a:r>
              <a:rPr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</a:t>
            </a:r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（前年度</a:t>
            </a:r>
            <a:r>
              <a:rPr lang="en-US" altLang="ja-JP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96.8</a:t>
            </a:r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％）</a:t>
            </a:r>
            <a:endParaRPr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</a:t>
            </a:r>
            <a:r>
              <a:rPr lang="en-US" altLang="ja-JP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上記は府立知的障がい支援学校高等部における</a:t>
            </a:r>
            <a:endParaRPr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R</a:t>
            </a:r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７中学部における職場体験実習実施率　</a:t>
            </a:r>
            <a:r>
              <a:rPr lang="en-US" altLang="ja-JP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55.0</a:t>
            </a:r>
            <a:r>
              <a:rPr lang="ja-JP" altLang="en-US" sz="1200" b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％</a:t>
            </a:r>
            <a:endParaRPr lang="en-US" altLang="ja-JP" sz="1200" b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2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　　　　　　　　　  　　</a:t>
            </a:r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lang="en-US" altLang="ja-JP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22/40</a:t>
            </a:r>
            <a:r>
              <a:rPr lang="ja-JP" altLang="en-US" sz="105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校）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6" name="波線 25">
            <a:extLst>
              <a:ext uri="{FF2B5EF4-FFF2-40B4-BE49-F238E27FC236}">
                <a16:creationId xmlns:a16="http://schemas.microsoft.com/office/drawing/2014/main" id="{216F6260-EFC7-4B99-81F6-A2E5EFF13FE7}"/>
              </a:ext>
            </a:extLst>
          </p:cNvPr>
          <p:cNvSpPr/>
          <p:nvPr/>
        </p:nvSpPr>
        <p:spPr>
          <a:xfrm>
            <a:off x="165253" y="1027085"/>
            <a:ext cx="361693" cy="1192956"/>
          </a:xfrm>
          <a:prstGeom prst="wave">
            <a:avLst>
              <a:gd name="adj1" fmla="val 0"/>
              <a:gd name="adj2" fmla="val 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1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Ｒ６年度の状況</a:t>
            </a:r>
          </a:p>
        </p:txBody>
      </p:sp>
      <p:sp>
        <p:nvSpPr>
          <p:cNvPr id="27" name="ホームベース 4">
            <a:extLst>
              <a:ext uri="{FF2B5EF4-FFF2-40B4-BE49-F238E27FC236}">
                <a16:creationId xmlns:a16="http://schemas.microsoft.com/office/drawing/2014/main" id="{37667914-FB98-4083-8AC4-E2F2D8EF3223}"/>
              </a:ext>
            </a:extLst>
          </p:cNvPr>
          <p:cNvSpPr/>
          <p:nvPr/>
        </p:nvSpPr>
        <p:spPr>
          <a:xfrm>
            <a:off x="4704145" y="1027085"/>
            <a:ext cx="4157010" cy="1192958"/>
          </a:xfrm>
          <a:custGeom>
            <a:avLst/>
            <a:gdLst>
              <a:gd name="connsiteX0" fmla="*/ 0 w 4464496"/>
              <a:gd name="connsiteY0" fmla="*/ 0 h 1147936"/>
              <a:gd name="connsiteX1" fmla="*/ 3757379 w 4464496"/>
              <a:gd name="connsiteY1" fmla="*/ 0 h 1147936"/>
              <a:gd name="connsiteX2" fmla="*/ 4464496 w 4464496"/>
              <a:gd name="connsiteY2" fmla="*/ 573968 h 1147936"/>
              <a:gd name="connsiteX3" fmla="*/ 3757379 w 4464496"/>
              <a:gd name="connsiteY3" fmla="*/ 1147936 h 1147936"/>
              <a:gd name="connsiteX4" fmla="*/ 0 w 4464496"/>
              <a:gd name="connsiteY4" fmla="*/ 1147936 h 1147936"/>
              <a:gd name="connsiteX5" fmla="*/ 0 w 4464496"/>
              <a:gd name="connsiteY5" fmla="*/ 0 h 1147936"/>
              <a:gd name="connsiteX0" fmla="*/ 0 w 3757379"/>
              <a:gd name="connsiteY0" fmla="*/ 0 h 1147936"/>
              <a:gd name="connsiteX1" fmla="*/ 3757379 w 3757379"/>
              <a:gd name="connsiteY1" fmla="*/ 0 h 1147936"/>
              <a:gd name="connsiteX2" fmla="*/ 3754812 w 3757379"/>
              <a:gd name="connsiteY2" fmla="*/ 587615 h 1147936"/>
              <a:gd name="connsiteX3" fmla="*/ 3757379 w 3757379"/>
              <a:gd name="connsiteY3" fmla="*/ 1147936 h 1147936"/>
              <a:gd name="connsiteX4" fmla="*/ 0 w 3757379"/>
              <a:gd name="connsiteY4" fmla="*/ 1147936 h 1147936"/>
              <a:gd name="connsiteX5" fmla="*/ 0 w 3757379"/>
              <a:gd name="connsiteY5" fmla="*/ 0 h 1147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57379" h="1147936">
                <a:moveTo>
                  <a:pt x="0" y="0"/>
                </a:moveTo>
                <a:lnTo>
                  <a:pt x="3757379" y="0"/>
                </a:lnTo>
                <a:cubicBezTo>
                  <a:pt x="3756523" y="195872"/>
                  <a:pt x="3755668" y="391743"/>
                  <a:pt x="3754812" y="587615"/>
                </a:cubicBezTo>
                <a:cubicBezTo>
                  <a:pt x="3755668" y="774389"/>
                  <a:pt x="3756523" y="961162"/>
                  <a:pt x="3757379" y="1147936"/>
                </a:cubicBezTo>
                <a:lnTo>
                  <a:pt x="0" y="114793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b="1" i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・就労に関する取組みの充実を通して、就職希望者の</a:t>
            </a:r>
            <a:endParaRPr kumimoji="1" lang="en-US" altLang="ja-JP" sz="1200" b="1" i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b="1" i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就職率を高めていく！</a:t>
            </a:r>
            <a:endParaRPr kumimoji="1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b="1" i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・早期からのキャリア教育をより充実させることで、就職</a:t>
            </a:r>
            <a:endParaRPr kumimoji="1" lang="en-US" altLang="ja-JP" sz="1200" b="1" i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b="1" i="1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を選択肢のひとつと考える生徒の割合を高めていく！</a:t>
            </a:r>
            <a:endParaRPr kumimoji="1" lang="en-US" altLang="ja-JP" sz="1200" b="1" i="1" dirty="0">
              <a:solidFill>
                <a:srgbClr val="FF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8" name="波線 27">
            <a:extLst>
              <a:ext uri="{FF2B5EF4-FFF2-40B4-BE49-F238E27FC236}">
                <a16:creationId xmlns:a16="http://schemas.microsoft.com/office/drawing/2014/main" id="{B7CDB6D7-10B8-4A07-A3DC-46BF6817F155}"/>
              </a:ext>
            </a:extLst>
          </p:cNvPr>
          <p:cNvSpPr/>
          <p:nvPr/>
        </p:nvSpPr>
        <p:spPr>
          <a:xfrm>
            <a:off x="4392015" y="1027084"/>
            <a:ext cx="312129" cy="1192957"/>
          </a:xfrm>
          <a:prstGeom prst="wave">
            <a:avLst>
              <a:gd name="adj1" fmla="val 0"/>
              <a:gd name="adj2" fmla="val 1693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方　針</a:t>
            </a:r>
          </a:p>
        </p:txBody>
      </p:sp>
      <p:sp>
        <p:nvSpPr>
          <p:cNvPr id="15" name="波線 14">
            <a:extLst>
              <a:ext uri="{FF2B5EF4-FFF2-40B4-BE49-F238E27FC236}">
                <a16:creationId xmlns:a16="http://schemas.microsoft.com/office/drawing/2014/main" id="{91156C4E-9B09-480F-B013-4F450A0BBA36}"/>
              </a:ext>
            </a:extLst>
          </p:cNvPr>
          <p:cNvSpPr/>
          <p:nvPr/>
        </p:nvSpPr>
        <p:spPr>
          <a:xfrm>
            <a:off x="179512" y="3321312"/>
            <a:ext cx="358782" cy="2916000"/>
          </a:xfrm>
          <a:prstGeom prst="wave">
            <a:avLst>
              <a:gd name="adj1" fmla="val 0"/>
              <a:gd name="adj2" fmla="val 0"/>
            </a:avLst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eaVert" rtlCol="0" anchor="ctr"/>
          <a:lstStyle/>
          <a:p>
            <a:pPr algn="ctr"/>
            <a:r>
              <a:rPr kumimoji="1" lang="ja-JP" altLang="en-US" sz="12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Ｒ７年度の主な取組み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7697DB46-473C-4710-947E-BA3655315E50}"/>
              </a:ext>
            </a:extLst>
          </p:cNvPr>
          <p:cNvSpPr/>
          <p:nvPr/>
        </p:nvSpPr>
        <p:spPr>
          <a:xfrm>
            <a:off x="611520" y="3573016"/>
            <a:ext cx="4032488" cy="1236903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企業の障がい者雇用や育成担当者などを府立支援学校</a:t>
            </a:r>
            <a:endParaRPr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へ派遣し、各校における就労等に関する課題を解決する。</a:t>
            </a:r>
            <a:endParaRPr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活用例</a:t>
            </a:r>
            <a:endParaRPr lang="en-US" altLang="ja-JP" sz="1100" b="1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・生徒・保護者向け障がい者雇用に関する講演</a:t>
            </a:r>
            <a:endParaRPr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・生徒への「面接練習」等の出前授業</a:t>
            </a:r>
            <a:endParaRPr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・各校の課題に応じた教職員向け研修</a:t>
            </a:r>
            <a:endParaRPr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5765C8D-FE6F-4E94-BABD-8361AAD77DB5}"/>
              </a:ext>
            </a:extLst>
          </p:cNvPr>
          <p:cNvSpPr txBox="1"/>
          <p:nvPr/>
        </p:nvSpPr>
        <p:spPr>
          <a:xfrm>
            <a:off x="611520" y="3384088"/>
            <a:ext cx="2484000" cy="276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ja-JP" altLang="en-US" sz="1200" b="1" u="sng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●就労支援アドバイザー派遣事業</a:t>
            </a:r>
            <a:endParaRPr kumimoji="1" lang="ja-JP" altLang="en-US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9" name="四角形: 角を丸くする 28">
            <a:extLst>
              <a:ext uri="{FF2B5EF4-FFF2-40B4-BE49-F238E27FC236}">
                <a16:creationId xmlns:a16="http://schemas.microsoft.com/office/drawing/2014/main" id="{C2AC0BFE-3FE8-4F68-914C-E07EDD1E7321}"/>
              </a:ext>
            </a:extLst>
          </p:cNvPr>
          <p:cNvSpPr/>
          <p:nvPr/>
        </p:nvSpPr>
        <p:spPr>
          <a:xfrm>
            <a:off x="611560" y="5138968"/>
            <a:ext cx="3931157" cy="1026336"/>
          </a:xfrm>
          <a:prstGeom prst="round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100" b="1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体験内容</a:t>
            </a:r>
          </a:p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・生徒</a:t>
            </a:r>
          </a:p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職場体験の実施</a:t>
            </a:r>
          </a:p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・保護者・教員</a:t>
            </a:r>
          </a:p>
          <a:p>
            <a:r>
              <a:rPr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企業等の見学、企業等から障がい者雇用に関する説明</a:t>
            </a:r>
            <a:endParaRPr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791A9AE-AE17-4DDB-8894-18B4D9C8F420}"/>
              </a:ext>
            </a:extLst>
          </p:cNvPr>
          <p:cNvSpPr txBox="1"/>
          <p:nvPr/>
        </p:nvSpPr>
        <p:spPr>
          <a:xfrm>
            <a:off x="619665" y="4938835"/>
            <a:ext cx="3708000" cy="276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0" algn="l" rtl="0" eaLnBrk="1" latinLnBrk="0" hangingPunct="1">
              <a:spcBef>
                <a:spcPts val="0"/>
              </a:spcBef>
              <a:spcAft>
                <a:spcPts val="0"/>
              </a:spcAft>
            </a:pPr>
            <a:r>
              <a:rPr lang="ja-JP" altLang="ja-JP" sz="1200" b="1" u="sng" kern="1200" dirty="0">
                <a:solidFill>
                  <a:srgbClr val="FF0000"/>
                </a:solidFill>
                <a:effectLst/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●中学部生徒及び保護者を対象とした職場体験実習</a:t>
            </a:r>
            <a:endParaRPr lang="ja-JP" altLang="ja-JP" sz="1200" b="1" dirty="0">
              <a:effectLst/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波線 21">
            <a:extLst>
              <a:ext uri="{FF2B5EF4-FFF2-40B4-BE49-F238E27FC236}">
                <a16:creationId xmlns:a16="http://schemas.microsoft.com/office/drawing/2014/main" id="{0828B638-9DC6-4233-82B2-7FB0F6B4426E}"/>
              </a:ext>
            </a:extLst>
          </p:cNvPr>
          <p:cNvSpPr/>
          <p:nvPr/>
        </p:nvSpPr>
        <p:spPr>
          <a:xfrm>
            <a:off x="179512" y="6453336"/>
            <a:ext cx="8681642" cy="339212"/>
          </a:xfrm>
          <a:prstGeom prst="wave">
            <a:avLst>
              <a:gd name="adj1" fmla="val 0"/>
              <a:gd name="adj2" fmla="val 0"/>
            </a:avLst>
          </a:prstGeom>
          <a:noFill/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vert="horz" rtlCol="0" anchor="ctr"/>
          <a:lstStyle/>
          <a:p>
            <a:pPr algn="ctr"/>
            <a:r>
              <a:rPr kumimoji="1" lang="ja-JP" altLang="en-US" sz="16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Ｒ８年度</a:t>
            </a:r>
            <a:r>
              <a:rPr kumimoji="1"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も上記の内容に取組み、引続き就労支援の充実を図っていく</a:t>
            </a:r>
          </a:p>
        </p:txBody>
      </p:sp>
      <p:sp>
        <p:nvSpPr>
          <p:cNvPr id="25" name="二等辺三角形 24">
            <a:extLst>
              <a:ext uri="{FF2B5EF4-FFF2-40B4-BE49-F238E27FC236}">
                <a16:creationId xmlns:a16="http://schemas.microsoft.com/office/drawing/2014/main" id="{DC504408-9A16-406D-8357-C044BA06C57A}"/>
              </a:ext>
            </a:extLst>
          </p:cNvPr>
          <p:cNvSpPr/>
          <p:nvPr/>
        </p:nvSpPr>
        <p:spPr>
          <a:xfrm rot="10800000">
            <a:off x="4344144" y="6287740"/>
            <a:ext cx="360000" cy="115168"/>
          </a:xfrm>
          <a:prstGeom prst="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3" name="二等辺三角形 32">
            <a:extLst>
              <a:ext uri="{FF2B5EF4-FFF2-40B4-BE49-F238E27FC236}">
                <a16:creationId xmlns:a16="http://schemas.microsoft.com/office/drawing/2014/main" id="{86D4E2BC-6D81-42CB-B512-160FC1C96B33}"/>
              </a:ext>
            </a:extLst>
          </p:cNvPr>
          <p:cNvSpPr/>
          <p:nvPr/>
        </p:nvSpPr>
        <p:spPr>
          <a:xfrm rot="10800000">
            <a:off x="4363905" y="3119528"/>
            <a:ext cx="360000" cy="115168"/>
          </a:xfrm>
          <a:prstGeom prst="triangl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FAC9EC0-7C5B-4EB2-83D0-5467EEE60DCB}"/>
              </a:ext>
            </a:extLst>
          </p:cNvPr>
          <p:cNvSpPr/>
          <p:nvPr/>
        </p:nvSpPr>
        <p:spPr>
          <a:xfrm>
            <a:off x="538294" y="3321312"/>
            <a:ext cx="8322860" cy="2916000"/>
          </a:xfrm>
          <a:prstGeom prst="rect">
            <a:avLst/>
          </a:prstGeom>
          <a:noFill/>
          <a:ln>
            <a:solidFill>
              <a:schemeClr val="accent5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398AD45-76C7-425E-85F6-4DC05B4342EC}"/>
              </a:ext>
            </a:extLst>
          </p:cNvPr>
          <p:cNvSpPr txBox="1"/>
          <p:nvPr/>
        </p:nvSpPr>
        <p:spPr bwMode="gray">
          <a:xfrm>
            <a:off x="4931635" y="669973"/>
            <a:ext cx="281421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ja-JP" altLang="en-US" sz="7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教育庁</a:t>
            </a:r>
            <a:r>
              <a:rPr lang="zh-TW" altLang="en-US" sz="700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教育振興室支援教育課</a:t>
            </a:r>
            <a:endParaRPr lang="ja-JP" altLang="en-US" sz="700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</p:txBody>
      </p:sp>
      <p:sp>
        <p:nvSpPr>
          <p:cNvPr id="2" name="吹き出し: 角を丸めた四角形 1">
            <a:extLst>
              <a:ext uri="{FF2B5EF4-FFF2-40B4-BE49-F238E27FC236}">
                <a16:creationId xmlns:a16="http://schemas.microsoft.com/office/drawing/2014/main" id="{D58A6113-4776-448A-960B-6CE7C89451B0}"/>
              </a:ext>
            </a:extLst>
          </p:cNvPr>
          <p:cNvSpPr/>
          <p:nvPr/>
        </p:nvSpPr>
        <p:spPr>
          <a:xfrm>
            <a:off x="4822515" y="3573016"/>
            <a:ext cx="3205869" cy="1152128"/>
          </a:xfrm>
          <a:prstGeom prst="wedgeRoundRectCallout">
            <a:avLst>
              <a:gd name="adj1" fmla="val -62286"/>
              <a:gd name="adj2" fmla="val -38765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sng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◆学校からの声</a:t>
            </a:r>
            <a:endParaRPr kumimoji="0" lang="en-US" altLang="ja-JP" sz="1200" b="1" i="0" u="sng" strike="noStrike" kern="1200" cap="none" spc="0" normalizeH="0" baseline="0" noProof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・生徒の就労意欲の醸成に大きく役立った</a:t>
            </a:r>
            <a:endParaRPr kumimoji="0" lang="en-US" altLang="ja-JP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・学校全体で高等部卒業後の進路を考える機会</a:t>
            </a:r>
            <a:endParaRPr kumimoji="0" lang="en-US" altLang="ja-JP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となった</a:t>
            </a:r>
            <a:endParaRPr kumimoji="0" lang="en-US" altLang="ja-JP" sz="105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05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・保護者の意識が変わった</a:t>
            </a:r>
            <a:endParaRPr kumimoji="1" lang="ja-JP" altLang="en-US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  <p:sp>
        <p:nvSpPr>
          <p:cNvPr id="3" name="吹き出し: 角を丸めた四角形 2">
            <a:extLst>
              <a:ext uri="{FF2B5EF4-FFF2-40B4-BE49-F238E27FC236}">
                <a16:creationId xmlns:a16="http://schemas.microsoft.com/office/drawing/2014/main" id="{88B5D2AD-C21C-4D19-B390-CA1432B25387}"/>
              </a:ext>
            </a:extLst>
          </p:cNvPr>
          <p:cNvSpPr/>
          <p:nvPr/>
        </p:nvSpPr>
        <p:spPr>
          <a:xfrm>
            <a:off x="4822515" y="5138968"/>
            <a:ext cx="3246047" cy="954328"/>
          </a:xfrm>
          <a:prstGeom prst="wedgeRoundRectCallout">
            <a:avLst>
              <a:gd name="adj1" fmla="val -59443"/>
              <a:gd name="adj2" fmla="val -42795"/>
              <a:gd name="adj3" fmla="val 16667"/>
            </a:avLst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200" b="1" i="0" u="sng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◆参加生徒・保護者・教員の声</a:t>
            </a:r>
            <a:endParaRPr kumimoji="0" lang="en-US" altLang="ja-JP" sz="12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（生　徒）体験した職場で将来働きたいと思った</a:t>
            </a:r>
            <a:endParaRPr kumimoji="0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（保護者）障がい者雇用について詳しく知る</a:t>
            </a:r>
            <a:endParaRPr kumimoji="0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　　　　　ことができた</a:t>
            </a:r>
            <a:endParaRPr kumimoji="0" lang="en-US" altLang="ja-JP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ja-JP" altLang="en-US" sz="105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（教　員）就労に必要な力を知ることができた</a:t>
            </a:r>
            <a:endParaRPr kumimoji="1" lang="ja-JP" altLang="en-US" sz="105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350751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AG" val="ae33de73-91e1-4b9c-927a-1aaa09bdaa0b"/>
</p:tagLst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ファセット</Template>
  <TotalTime>3280</TotalTime>
  <Words>394</Words>
  <PresentationFormat>画面に合わせる (4:3)</PresentationFormat>
  <Paragraphs>44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</vt:i4>
      </vt:variant>
    </vt:vector>
  </HeadingPairs>
  <TitlesOfParts>
    <vt:vector size="11" baseType="lpstr">
      <vt:lpstr>BIZ UDゴシック</vt:lpstr>
      <vt:lpstr>HG丸ｺﾞｼｯｸM-PRO</vt:lpstr>
      <vt:lpstr>游ゴシック</vt:lpstr>
      <vt:lpstr>游ゴシック Light</vt:lpstr>
      <vt:lpstr>Arial</vt:lpstr>
      <vt:lpstr>Calibri</vt:lpstr>
      <vt:lpstr>Calibri Light</vt:lpstr>
      <vt:lpstr>Wingdings 2</vt:lpstr>
      <vt:lpstr>HDOfficeLightV0</vt:lpstr>
      <vt:lpstr>Office テーマ</vt:lpstr>
      <vt:lpstr>　府立支援学校における就労支援の充実について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Printed>2025-02-21T07:38:31Z</cp:lastPrinted>
  <dcterms:created xsi:type="dcterms:W3CDTF">2017-09-05T01:35:09Z</dcterms:created>
  <dcterms:modified xsi:type="dcterms:W3CDTF">2026-03-19T09:11:02Z</dcterms:modified>
</cp:coreProperties>
</file>