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7" r:id="rId2"/>
  </p:sldIdLst>
  <p:sldSz cx="12801600" cy="9601200" type="A3"/>
  <p:notesSz cx="9939338" cy="6807200"/>
  <p:defaultTextStyle>
    <a:defPPr>
      <a:defRPr lang="ja-JP"/>
    </a:defPPr>
    <a:lvl1pPr marL="0" algn="l" defTabSz="1091221" rtl="0" eaLnBrk="1" latinLnBrk="0" hangingPunct="1">
      <a:defRPr kumimoji="1" sz="2103" kern="1200">
        <a:solidFill>
          <a:schemeClr val="tx1"/>
        </a:solidFill>
        <a:latin typeface="+mn-lt"/>
        <a:ea typeface="+mn-ea"/>
        <a:cs typeface="+mn-cs"/>
      </a:defRPr>
    </a:lvl1pPr>
    <a:lvl2pPr marL="545611" algn="l" defTabSz="1091221" rtl="0" eaLnBrk="1" latinLnBrk="0" hangingPunct="1">
      <a:defRPr kumimoji="1" sz="2103" kern="1200">
        <a:solidFill>
          <a:schemeClr val="tx1"/>
        </a:solidFill>
        <a:latin typeface="+mn-lt"/>
        <a:ea typeface="+mn-ea"/>
        <a:cs typeface="+mn-cs"/>
      </a:defRPr>
    </a:lvl2pPr>
    <a:lvl3pPr marL="1091221" algn="l" defTabSz="1091221" rtl="0" eaLnBrk="1" latinLnBrk="0" hangingPunct="1">
      <a:defRPr kumimoji="1" sz="2103" kern="1200">
        <a:solidFill>
          <a:schemeClr val="tx1"/>
        </a:solidFill>
        <a:latin typeface="+mn-lt"/>
        <a:ea typeface="+mn-ea"/>
        <a:cs typeface="+mn-cs"/>
      </a:defRPr>
    </a:lvl3pPr>
    <a:lvl4pPr marL="1636832" algn="l" defTabSz="1091221" rtl="0" eaLnBrk="1" latinLnBrk="0" hangingPunct="1">
      <a:defRPr kumimoji="1" sz="2103" kern="1200">
        <a:solidFill>
          <a:schemeClr val="tx1"/>
        </a:solidFill>
        <a:latin typeface="+mn-lt"/>
        <a:ea typeface="+mn-ea"/>
        <a:cs typeface="+mn-cs"/>
      </a:defRPr>
    </a:lvl4pPr>
    <a:lvl5pPr marL="2182443" algn="l" defTabSz="1091221" rtl="0" eaLnBrk="1" latinLnBrk="0" hangingPunct="1">
      <a:defRPr kumimoji="1" sz="2103" kern="1200">
        <a:solidFill>
          <a:schemeClr val="tx1"/>
        </a:solidFill>
        <a:latin typeface="+mn-lt"/>
        <a:ea typeface="+mn-ea"/>
        <a:cs typeface="+mn-cs"/>
      </a:defRPr>
    </a:lvl5pPr>
    <a:lvl6pPr marL="2728053" algn="l" defTabSz="1091221" rtl="0" eaLnBrk="1" latinLnBrk="0" hangingPunct="1">
      <a:defRPr kumimoji="1" sz="2103" kern="1200">
        <a:solidFill>
          <a:schemeClr val="tx1"/>
        </a:solidFill>
        <a:latin typeface="+mn-lt"/>
        <a:ea typeface="+mn-ea"/>
        <a:cs typeface="+mn-cs"/>
      </a:defRPr>
    </a:lvl6pPr>
    <a:lvl7pPr marL="3273664" algn="l" defTabSz="1091221" rtl="0" eaLnBrk="1" latinLnBrk="0" hangingPunct="1">
      <a:defRPr kumimoji="1" sz="2103" kern="1200">
        <a:solidFill>
          <a:schemeClr val="tx1"/>
        </a:solidFill>
        <a:latin typeface="+mn-lt"/>
        <a:ea typeface="+mn-ea"/>
        <a:cs typeface="+mn-cs"/>
      </a:defRPr>
    </a:lvl7pPr>
    <a:lvl8pPr marL="3819275" algn="l" defTabSz="1091221" rtl="0" eaLnBrk="1" latinLnBrk="0" hangingPunct="1">
      <a:defRPr kumimoji="1" sz="2103" kern="1200">
        <a:solidFill>
          <a:schemeClr val="tx1"/>
        </a:solidFill>
        <a:latin typeface="+mn-lt"/>
        <a:ea typeface="+mn-ea"/>
        <a:cs typeface="+mn-cs"/>
      </a:defRPr>
    </a:lvl8pPr>
    <a:lvl9pPr marL="4364885" algn="l" defTabSz="1091221" rtl="0" eaLnBrk="1" latinLnBrk="0" hangingPunct="1">
      <a:defRPr kumimoji="1" sz="2103" kern="1200">
        <a:solidFill>
          <a:schemeClr val="tx1"/>
        </a:solidFill>
        <a:latin typeface="+mn-lt"/>
        <a:ea typeface="+mn-ea"/>
        <a:cs typeface="+mn-cs"/>
      </a:defRPr>
    </a:lvl9pPr>
  </p:defaultTextStyle>
  <p:extLst>
    <p:ext uri="{521415D9-36F7-43E2-AB2F-B90AF26B5E84}">
      <p14:sectionLst xmlns:p14="http://schemas.microsoft.com/office/powerpoint/2010/main">
        <p14:section name="タイトルなしのセクション" id="{651495BE-D057-44DA-8FCD-893D257FE53C}">
          <p14:sldIdLst>
            <p14:sldId id="257"/>
          </p14:sldIdLst>
        </p14:section>
      </p14:sectionLst>
    </p:ext>
    <p:ext uri="{EFAFB233-063F-42B5-8137-9DF3F51BA10A}">
      <p15:sldGuideLst xmlns:p15="http://schemas.microsoft.com/office/powerpoint/2012/main">
        <p15:guide id="1" orient="horz" pos="3024" userDrawn="1">
          <p15:clr>
            <a:srgbClr val="A4A3A4"/>
          </p15:clr>
        </p15:guide>
        <p15:guide id="2" pos="403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5D5D3A"/>
    <a:srgbClr val="FFFFFF"/>
    <a:srgbClr val="99CCFF"/>
    <a:srgbClr val="009900"/>
    <a:srgbClr val="33CC33"/>
    <a:srgbClr val="006600"/>
    <a:srgbClr val="66FF99"/>
    <a:srgbClr val="99FF99"/>
    <a:srgbClr val="83BDE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221" autoAdjust="0"/>
    <p:restoredTop sz="99140" autoAdjust="0"/>
  </p:normalViewPr>
  <p:slideViewPr>
    <p:cSldViewPr>
      <p:cViewPr varScale="1">
        <p:scale>
          <a:sx n="67" d="100"/>
          <a:sy n="67" d="100"/>
        </p:scale>
        <p:origin x="1243" y="67"/>
      </p:cViewPr>
      <p:guideLst>
        <p:guide orient="horz" pos="3024"/>
        <p:guide pos="403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1"/>
            <a:ext cx="4307046" cy="340360"/>
          </a:xfrm>
          <a:prstGeom prst="rect">
            <a:avLst/>
          </a:prstGeom>
        </p:spPr>
        <p:txBody>
          <a:bodyPr vert="horz" lIns="95607" tIns="47803" rIns="95607" bIns="47803" rtlCol="0"/>
          <a:lstStyle>
            <a:lvl1pPr algn="l">
              <a:defRPr sz="1300"/>
            </a:lvl1pPr>
          </a:lstStyle>
          <a:p>
            <a:endParaRPr kumimoji="1" lang="ja-JP" altLang="en-US"/>
          </a:p>
        </p:txBody>
      </p:sp>
      <p:sp>
        <p:nvSpPr>
          <p:cNvPr id="3" name="日付プレースホルダー 2"/>
          <p:cNvSpPr>
            <a:spLocks noGrp="1"/>
          </p:cNvSpPr>
          <p:nvPr>
            <p:ph type="dt" idx="1"/>
          </p:nvPr>
        </p:nvSpPr>
        <p:spPr>
          <a:xfrm>
            <a:off x="5629995" y="1"/>
            <a:ext cx="4307046" cy="340360"/>
          </a:xfrm>
          <a:prstGeom prst="rect">
            <a:avLst/>
          </a:prstGeom>
        </p:spPr>
        <p:txBody>
          <a:bodyPr vert="horz" lIns="95607" tIns="47803" rIns="95607" bIns="47803" rtlCol="0"/>
          <a:lstStyle>
            <a:lvl1pPr algn="r">
              <a:defRPr sz="1300"/>
            </a:lvl1pPr>
          </a:lstStyle>
          <a:p>
            <a:fld id="{9EC1DDB3-66DD-4233-B270-AC8C06FA98D0}" type="datetimeFigureOut">
              <a:rPr kumimoji="1" lang="ja-JP" altLang="en-US" smtClean="0"/>
              <a:t>2026/3/12</a:t>
            </a:fld>
            <a:endParaRPr kumimoji="1" lang="ja-JP" altLang="en-US"/>
          </a:p>
        </p:txBody>
      </p:sp>
      <p:sp>
        <p:nvSpPr>
          <p:cNvPr id="4" name="スライド イメージ プレースホルダー 3"/>
          <p:cNvSpPr>
            <a:spLocks noGrp="1" noRot="1" noChangeAspect="1"/>
          </p:cNvSpPr>
          <p:nvPr>
            <p:ph type="sldImg" idx="2"/>
          </p:nvPr>
        </p:nvSpPr>
        <p:spPr>
          <a:xfrm>
            <a:off x="3268663" y="511175"/>
            <a:ext cx="3402012" cy="2551113"/>
          </a:xfrm>
          <a:prstGeom prst="rect">
            <a:avLst/>
          </a:prstGeom>
          <a:noFill/>
          <a:ln w="12700">
            <a:solidFill>
              <a:prstClr val="black"/>
            </a:solidFill>
          </a:ln>
        </p:spPr>
        <p:txBody>
          <a:bodyPr vert="horz" lIns="95607" tIns="47803" rIns="95607" bIns="47803" rtlCol="0" anchor="ctr"/>
          <a:lstStyle/>
          <a:p>
            <a:endParaRPr lang="ja-JP" altLang="en-US"/>
          </a:p>
        </p:txBody>
      </p:sp>
      <p:sp>
        <p:nvSpPr>
          <p:cNvPr id="5" name="ノート プレースホルダー 4"/>
          <p:cNvSpPr>
            <a:spLocks noGrp="1"/>
          </p:cNvSpPr>
          <p:nvPr>
            <p:ph type="body" sz="quarter" idx="3"/>
          </p:nvPr>
        </p:nvSpPr>
        <p:spPr>
          <a:xfrm>
            <a:off x="993935" y="3233421"/>
            <a:ext cx="7951470" cy="3063239"/>
          </a:xfrm>
          <a:prstGeom prst="rect">
            <a:avLst/>
          </a:prstGeom>
        </p:spPr>
        <p:txBody>
          <a:bodyPr vert="horz" lIns="95607" tIns="47803" rIns="95607" bIns="4780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6465664"/>
            <a:ext cx="4307046" cy="340360"/>
          </a:xfrm>
          <a:prstGeom prst="rect">
            <a:avLst/>
          </a:prstGeom>
        </p:spPr>
        <p:txBody>
          <a:bodyPr vert="horz" lIns="95607" tIns="47803" rIns="95607" bIns="47803"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5629995" y="6465664"/>
            <a:ext cx="4307046" cy="340360"/>
          </a:xfrm>
          <a:prstGeom prst="rect">
            <a:avLst/>
          </a:prstGeom>
        </p:spPr>
        <p:txBody>
          <a:bodyPr vert="horz" lIns="95607" tIns="47803" rIns="95607" bIns="47803" rtlCol="0" anchor="b"/>
          <a:lstStyle>
            <a:lvl1pPr algn="r">
              <a:defRPr sz="1300"/>
            </a:lvl1pPr>
          </a:lstStyle>
          <a:p>
            <a:fld id="{F9ACD0FC-2530-46DA-A13E-3932E6F04003}" type="slidenum">
              <a:rPr kumimoji="1" lang="ja-JP" altLang="en-US" smtClean="0"/>
              <a:t>‹#›</a:t>
            </a:fld>
            <a:endParaRPr kumimoji="1" lang="ja-JP" altLang="en-US"/>
          </a:p>
        </p:txBody>
      </p:sp>
    </p:spTree>
    <p:extLst>
      <p:ext uri="{BB962C8B-B14F-4D97-AF65-F5344CB8AC3E}">
        <p14:creationId xmlns:p14="http://schemas.microsoft.com/office/powerpoint/2010/main" val="3798540553"/>
      </p:ext>
    </p:extLst>
  </p:cSld>
  <p:clrMap bg1="lt1" tx1="dk1" bg2="lt2" tx2="dk2" accent1="accent1" accent2="accent2" accent3="accent3" accent4="accent4" accent5="accent5" accent6="accent6" hlink="hlink" folHlink="folHlink"/>
  <p:notesStyle>
    <a:lvl1pPr marL="0" algn="l" defTabSz="593636" rtl="0" eaLnBrk="1" latinLnBrk="0" hangingPunct="1">
      <a:defRPr kumimoji="1" sz="789" kern="1200">
        <a:solidFill>
          <a:schemeClr val="tx1"/>
        </a:solidFill>
        <a:latin typeface="+mn-lt"/>
        <a:ea typeface="+mn-ea"/>
        <a:cs typeface="+mn-cs"/>
      </a:defRPr>
    </a:lvl1pPr>
    <a:lvl2pPr marL="296818" algn="l" defTabSz="593636" rtl="0" eaLnBrk="1" latinLnBrk="0" hangingPunct="1">
      <a:defRPr kumimoji="1" sz="789" kern="1200">
        <a:solidFill>
          <a:schemeClr val="tx1"/>
        </a:solidFill>
        <a:latin typeface="+mn-lt"/>
        <a:ea typeface="+mn-ea"/>
        <a:cs typeface="+mn-cs"/>
      </a:defRPr>
    </a:lvl2pPr>
    <a:lvl3pPr marL="593636" algn="l" defTabSz="593636" rtl="0" eaLnBrk="1" latinLnBrk="0" hangingPunct="1">
      <a:defRPr kumimoji="1" sz="789" kern="1200">
        <a:solidFill>
          <a:schemeClr val="tx1"/>
        </a:solidFill>
        <a:latin typeface="+mn-lt"/>
        <a:ea typeface="+mn-ea"/>
        <a:cs typeface="+mn-cs"/>
      </a:defRPr>
    </a:lvl3pPr>
    <a:lvl4pPr marL="890454" algn="l" defTabSz="593636" rtl="0" eaLnBrk="1" latinLnBrk="0" hangingPunct="1">
      <a:defRPr kumimoji="1" sz="789" kern="1200">
        <a:solidFill>
          <a:schemeClr val="tx1"/>
        </a:solidFill>
        <a:latin typeface="+mn-lt"/>
        <a:ea typeface="+mn-ea"/>
        <a:cs typeface="+mn-cs"/>
      </a:defRPr>
    </a:lvl4pPr>
    <a:lvl5pPr marL="1187272" algn="l" defTabSz="593636" rtl="0" eaLnBrk="1" latinLnBrk="0" hangingPunct="1">
      <a:defRPr kumimoji="1" sz="789" kern="1200">
        <a:solidFill>
          <a:schemeClr val="tx1"/>
        </a:solidFill>
        <a:latin typeface="+mn-lt"/>
        <a:ea typeface="+mn-ea"/>
        <a:cs typeface="+mn-cs"/>
      </a:defRPr>
    </a:lvl5pPr>
    <a:lvl6pPr marL="1484089" algn="l" defTabSz="593636" rtl="0" eaLnBrk="1" latinLnBrk="0" hangingPunct="1">
      <a:defRPr kumimoji="1" sz="789" kern="1200">
        <a:solidFill>
          <a:schemeClr val="tx1"/>
        </a:solidFill>
        <a:latin typeface="+mn-lt"/>
        <a:ea typeface="+mn-ea"/>
        <a:cs typeface="+mn-cs"/>
      </a:defRPr>
    </a:lvl6pPr>
    <a:lvl7pPr marL="1780908" algn="l" defTabSz="593636" rtl="0" eaLnBrk="1" latinLnBrk="0" hangingPunct="1">
      <a:defRPr kumimoji="1" sz="789" kern="1200">
        <a:solidFill>
          <a:schemeClr val="tx1"/>
        </a:solidFill>
        <a:latin typeface="+mn-lt"/>
        <a:ea typeface="+mn-ea"/>
        <a:cs typeface="+mn-cs"/>
      </a:defRPr>
    </a:lvl7pPr>
    <a:lvl8pPr marL="2077726" algn="l" defTabSz="593636" rtl="0" eaLnBrk="1" latinLnBrk="0" hangingPunct="1">
      <a:defRPr kumimoji="1" sz="789" kern="1200">
        <a:solidFill>
          <a:schemeClr val="tx1"/>
        </a:solidFill>
        <a:latin typeface="+mn-lt"/>
        <a:ea typeface="+mn-ea"/>
        <a:cs typeface="+mn-cs"/>
      </a:defRPr>
    </a:lvl8pPr>
    <a:lvl9pPr marL="2374543" algn="l" defTabSz="593636" rtl="0" eaLnBrk="1" latinLnBrk="0" hangingPunct="1">
      <a:defRPr kumimoji="1" sz="789"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268663" y="511175"/>
            <a:ext cx="3402012" cy="255111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9ACD0FC-2530-46DA-A13E-3932E6F04003}" type="slidenum">
              <a:rPr kumimoji="1" lang="ja-JP" altLang="en-US" smtClean="0"/>
              <a:t>1</a:t>
            </a:fld>
            <a:endParaRPr kumimoji="1" lang="ja-JP" altLang="en-US"/>
          </a:p>
        </p:txBody>
      </p:sp>
    </p:spTree>
    <p:extLst>
      <p:ext uri="{BB962C8B-B14F-4D97-AF65-F5344CB8AC3E}">
        <p14:creationId xmlns:p14="http://schemas.microsoft.com/office/powerpoint/2010/main" val="41863520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60120" y="2982599"/>
            <a:ext cx="10881360" cy="205803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920240" y="5440679"/>
            <a:ext cx="8961120" cy="2453641"/>
          </a:xfrm>
        </p:spPr>
        <p:txBody>
          <a:bodyPr/>
          <a:lstStyle>
            <a:lvl1pPr marL="0" indent="0" algn="ctr">
              <a:buNone/>
              <a:defRPr>
                <a:solidFill>
                  <a:schemeClr val="tx1">
                    <a:tint val="75000"/>
                  </a:schemeClr>
                </a:solidFill>
              </a:defRPr>
            </a:lvl1pPr>
            <a:lvl2pPr marL="527056" indent="0" algn="ctr">
              <a:buNone/>
              <a:defRPr>
                <a:solidFill>
                  <a:schemeClr val="tx1">
                    <a:tint val="75000"/>
                  </a:schemeClr>
                </a:solidFill>
              </a:defRPr>
            </a:lvl2pPr>
            <a:lvl3pPr marL="1054113" indent="0" algn="ctr">
              <a:buNone/>
              <a:defRPr>
                <a:solidFill>
                  <a:schemeClr val="tx1">
                    <a:tint val="75000"/>
                  </a:schemeClr>
                </a:solidFill>
              </a:defRPr>
            </a:lvl3pPr>
            <a:lvl4pPr marL="1581169" indent="0" algn="ctr">
              <a:buNone/>
              <a:defRPr>
                <a:solidFill>
                  <a:schemeClr val="tx1">
                    <a:tint val="75000"/>
                  </a:schemeClr>
                </a:solidFill>
              </a:defRPr>
            </a:lvl4pPr>
            <a:lvl5pPr marL="2108225" indent="0" algn="ctr">
              <a:buNone/>
              <a:defRPr>
                <a:solidFill>
                  <a:schemeClr val="tx1">
                    <a:tint val="75000"/>
                  </a:schemeClr>
                </a:solidFill>
              </a:defRPr>
            </a:lvl5pPr>
            <a:lvl6pPr marL="2635281" indent="0" algn="ctr">
              <a:buNone/>
              <a:defRPr>
                <a:solidFill>
                  <a:schemeClr val="tx1">
                    <a:tint val="75000"/>
                  </a:schemeClr>
                </a:solidFill>
              </a:defRPr>
            </a:lvl6pPr>
            <a:lvl7pPr marL="3162338" indent="0" algn="ctr">
              <a:buNone/>
              <a:defRPr>
                <a:solidFill>
                  <a:schemeClr val="tx1">
                    <a:tint val="75000"/>
                  </a:schemeClr>
                </a:solidFill>
              </a:defRPr>
            </a:lvl7pPr>
            <a:lvl8pPr marL="3689394" indent="0" algn="ctr">
              <a:buNone/>
              <a:defRPr>
                <a:solidFill>
                  <a:schemeClr val="tx1">
                    <a:tint val="75000"/>
                  </a:schemeClr>
                </a:solidFill>
              </a:defRPr>
            </a:lvl8pPr>
            <a:lvl9pPr marL="421645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CA76501D-94FE-45B2-B51F-724B78294B2E}" type="datetimeFigureOut">
              <a:rPr kumimoji="1" lang="ja-JP" altLang="en-US" smtClean="0"/>
              <a:t>2026/3/12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9DAF86-F708-4F45-96F8-226423D2065B}" type="slidenum">
              <a:rPr kumimoji="1" lang="ja-JP" altLang="en-US" smtClean="0"/>
              <a:t>‹#›</a:t>
            </a:fld>
            <a:endParaRPr kumimoji="1" lang="ja-JP" altLang="en-US"/>
          </a:p>
        </p:txBody>
      </p:sp>
    </p:spTree>
    <p:extLst>
      <p:ext uri="{BB962C8B-B14F-4D97-AF65-F5344CB8AC3E}">
        <p14:creationId xmlns:p14="http://schemas.microsoft.com/office/powerpoint/2010/main" val="11502785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A76501D-94FE-45B2-B51F-724B78294B2E}" type="datetimeFigureOut">
              <a:rPr kumimoji="1" lang="ja-JP" altLang="en-US" smtClean="0"/>
              <a:t>2026/3/12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9DAF86-F708-4F45-96F8-226423D2065B}" type="slidenum">
              <a:rPr kumimoji="1" lang="ja-JP" altLang="en-US" smtClean="0"/>
              <a:t>‹#›</a:t>
            </a:fld>
            <a:endParaRPr kumimoji="1" lang="ja-JP" altLang="en-US"/>
          </a:p>
        </p:txBody>
      </p:sp>
    </p:spTree>
    <p:extLst>
      <p:ext uri="{BB962C8B-B14F-4D97-AF65-F5344CB8AC3E}">
        <p14:creationId xmlns:p14="http://schemas.microsoft.com/office/powerpoint/2010/main" val="15607388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12994962" y="537846"/>
            <a:ext cx="4031615" cy="11470323"/>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95669" y="537846"/>
            <a:ext cx="11885929" cy="11470323"/>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A76501D-94FE-45B2-B51F-724B78294B2E}" type="datetimeFigureOut">
              <a:rPr kumimoji="1" lang="ja-JP" altLang="en-US" smtClean="0"/>
              <a:t>2026/3/12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9DAF86-F708-4F45-96F8-226423D2065B}" type="slidenum">
              <a:rPr kumimoji="1" lang="ja-JP" altLang="en-US" smtClean="0"/>
              <a:t>‹#›</a:t>
            </a:fld>
            <a:endParaRPr kumimoji="1" lang="ja-JP" altLang="en-US"/>
          </a:p>
        </p:txBody>
      </p:sp>
    </p:spTree>
    <p:extLst>
      <p:ext uri="{BB962C8B-B14F-4D97-AF65-F5344CB8AC3E}">
        <p14:creationId xmlns:p14="http://schemas.microsoft.com/office/powerpoint/2010/main" val="19981560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A76501D-94FE-45B2-B51F-724B78294B2E}" type="datetimeFigureOut">
              <a:rPr kumimoji="1" lang="ja-JP" altLang="en-US" smtClean="0"/>
              <a:t>2026/3/12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9DAF86-F708-4F45-96F8-226423D2065B}" type="slidenum">
              <a:rPr kumimoji="1" lang="ja-JP" altLang="en-US" smtClean="0"/>
              <a:t>‹#›</a:t>
            </a:fld>
            <a:endParaRPr kumimoji="1" lang="ja-JP" altLang="en-US"/>
          </a:p>
        </p:txBody>
      </p:sp>
    </p:spTree>
    <p:extLst>
      <p:ext uri="{BB962C8B-B14F-4D97-AF65-F5344CB8AC3E}">
        <p14:creationId xmlns:p14="http://schemas.microsoft.com/office/powerpoint/2010/main" val="16689555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11239" y="6169662"/>
            <a:ext cx="10881360" cy="1906905"/>
          </a:xfrm>
        </p:spPr>
        <p:txBody>
          <a:bodyPr anchor="t"/>
          <a:lstStyle>
            <a:lvl1pPr algn="l">
              <a:defRPr sz="4656"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1011239" y="4069401"/>
            <a:ext cx="10881360" cy="2100262"/>
          </a:xfrm>
        </p:spPr>
        <p:txBody>
          <a:bodyPr anchor="b"/>
          <a:lstStyle>
            <a:lvl1pPr marL="0" indent="0">
              <a:buNone/>
              <a:defRPr sz="2286">
                <a:solidFill>
                  <a:schemeClr val="tx1">
                    <a:tint val="75000"/>
                  </a:schemeClr>
                </a:solidFill>
              </a:defRPr>
            </a:lvl1pPr>
            <a:lvl2pPr marL="527056" indent="0">
              <a:buNone/>
              <a:defRPr sz="2032">
                <a:solidFill>
                  <a:schemeClr val="tx1">
                    <a:tint val="75000"/>
                  </a:schemeClr>
                </a:solidFill>
              </a:defRPr>
            </a:lvl2pPr>
            <a:lvl3pPr marL="1054113" indent="0">
              <a:buNone/>
              <a:defRPr sz="1862">
                <a:solidFill>
                  <a:schemeClr val="tx1">
                    <a:tint val="75000"/>
                  </a:schemeClr>
                </a:solidFill>
              </a:defRPr>
            </a:lvl3pPr>
            <a:lvl4pPr marL="1581169" indent="0">
              <a:buNone/>
              <a:defRPr sz="1608">
                <a:solidFill>
                  <a:schemeClr val="tx1">
                    <a:tint val="75000"/>
                  </a:schemeClr>
                </a:solidFill>
              </a:defRPr>
            </a:lvl4pPr>
            <a:lvl5pPr marL="2108225" indent="0">
              <a:buNone/>
              <a:defRPr sz="1608">
                <a:solidFill>
                  <a:schemeClr val="tx1">
                    <a:tint val="75000"/>
                  </a:schemeClr>
                </a:solidFill>
              </a:defRPr>
            </a:lvl5pPr>
            <a:lvl6pPr marL="2635281" indent="0">
              <a:buNone/>
              <a:defRPr sz="1608">
                <a:solidFill>
                  <a:schemeClr val="tx1">
                    <a:tint val="75000"/>
                  </a:schemeClr>
                </a:solidFill>
              </a:defRPr>
            </a:lvl6pPr>
            <a:lvl7pPr marL="3162338" indent="0">
              <a:buNone/>
              <a:defRPr sz="1608">
                <a:solidFill>
                  <a:schemeClr val="tx1">
                    <a:tint val="75000"/>
                  </a:schemeClr>
                </a:solidFill>
              </a:defRPr>
            </a:lvl7pPr>
            <a:lvl8pPr marL="3689394" indent="0">
              <a:buNone/>
              <a:defRPr sz="1608">
                <a:solidFill>
                  <a:schemeClr val="tx1">
                    <a:tint val="75000"/>
                  </a:schemeClr>
                </a:solidFill>
              </a:defRPr>
            </a:lvl8pPr>
            <a:lvl9pPr marL="4216450" indent="0">
              <a:buNone/>
              <a:defRPr sz="1608">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CA76501D-94FE-45B2-B51F-724B78294B2E}" type="datetimeFigureOut">
              <a:rPr kumimoji="1" lang="ja-JP" altLang="en-US" smtClean="0"/>
              <a:t>2026/3/12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9DAF86-F708-4F45-96F8-226423D2065B}" type="slidenum">
              <a:rPr kumimoji="1" lang="ja-JP" altLang="en-US" smtClean="0"/>
              <a:t>‹#›</a:t>
            </a:fld>
            <a:endParaRPr kumimoji="1" lang="ja-JP" altLang="en-US"/>
          </a:p>
        </p:txBody>
      </p:sp>
    </p:spTree>
    <p:extLst>
      <p:ext uri="{BB962C8B-B14F-4D97-AF65-F5344CB8AC3E}">
        <p14:creationId xmlns:p14="http://schemas.microsoft.com/office/powerpoint/2010/main" val="20383970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95670" y="3135947"/>
            <a:ext cx="7958772" cy="8872220"/>
          </a:xfrm>
        </p:spPr>
        <p:txBody>
          <a:bodyPr/>
          <a:lstStyle>
            <a:lvl1pPr>
              <a:defRPr sz="3217"/>
            </a:lvl1pPr>
            <a:lvl2pPr>
              <a:defRPr sz="2793"/>
            </a:lvl2pPr>
            <a:lvl3pPr>
              <a:defRPr sz="2286"/>
            </a:lvl3pPr>
            <a:lvl4pPr>
              <a:defRPr sz="2032"/>
            </a:lvl4pPr>
            <a:lvl5pPr>
              <a:defRPr sz="2032"/>
            </a:lvl5pPr>
            <a:lvl6pPr>
              <a:defRPr sz="2032"/>
            </a:lvl6pPr>
            <a:lvl7pPr>
              <a:defRPr sz="2032"/>
            </a:lvl7pPr>
            <a:lvl8pPr>
              <a:defRPr sz="2032"/>
            </a:lvl8pPr>
            <a:lvl9pPr>
              <a:defRPr sz="2032"/>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9067802" y="3135947"/>
            <a:ext cx="7958772" cy="8872220"/>
          </a:xfrm>
        </p:spPr>
        <p:txBody>
          <a:bodyPr/>
          <a:lstStyle>
            <a:lvl1pPr>
              <a:defRPr sz="3217"/>
            </a:lvl1pPr>
            <a:lvl2pPr>
              <a:defRPr sz="2793"/>
            </a:lvl2pPr>
            <a:lvl3pPr>
              <a:defRPr sz="2286"/>
            </a:lvl3pPr>
            <a:lvl4pPr>
              <a:defRPr sz="2032"/>
            </a:lvl4pPr>
            <a:lvl5pPr>
              <a:defRPr sz="2032"/>
            </a:lvl5pPr>
            <a:lvl6pPr>
              <a:defRPr sz="2032"/>
            </a:lvl6pPr>
            <a:lvl7pPr>
              <a:defRPr sz="2032"/>
            </a:lvl7pPr>
            <a:lvl8pPr>
              <a:defRPr sz="2032"/>
            </a:lvl8pPr>
            <a:lvl9pPr>
              <a:defRPr sz="2032"/>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CA76501D-94FE-45B2-B51F-724B78294B2E}" type="datetimeFigureOut">
              <a:rPr kumimoji="1" lang="ja-JP" altLang="en-US" smtClean="0"/>
              <a:t>2026/3/12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9DAF86-F708-4F45-96F8-226423D2065B}" type="slidenum">
              <a:rPr kumimoji="1" lang="ja-JP" altLang="en-US" smtClean="0"/>
              <a:t>‹#›</a:t>
            </a:fld>
            <a:endParaRPr kumimoji="1" lang="ja-JP" altLang="en-US"/>
          </a:p>
        </p:txBody>
      </p:sp>
    </p:spTree>
    <p:extLst>
      <p:ext uri="{BB962C8B-B14F-4D97-AF65-F5344CB8AC3E}">
        <p14:creationId xmlns:p14="http://schemas.microsoft.com/office/powerpoint/2010/main" val="6714307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2" y="384494"/>
            <a:ext cx="11521440" cy="1600200"/>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4" y="2149160"/>
            <a:ext cx="5656263" cy="895667"/>
          </a:xfrm>
        </p:spPr>
        <p:txBody>
          <a:bodyPr anchor="b"/>
          <a:lstStyle>
            <a:lvl1pPr marL="0" indent="0">
              <a:buNone/>
              <a:defRPr sz="2793" b="1"/>
            </a:lvl1pPr>
            <a:lvl2pPr marL="527056" indent="0">
              <a:buNone/>
              <a:defRPr sz="2286" b="1"/>
            </a:lvl2pPr>
            <a:lvl3pPr marL="1054113" indent="0">
              <a:buNone/>
              <a:defRPr sz="2032" b="1"/>
            </a:lvl3pPr>
            <a:lvl4pPr marL="1581169" indent="0">
              <a:buNone/>
              <a:defRPr sz="1862" b="1"/>
            </a:lvl4pPr>
            <a:lvl5pPr marL="2108225" indent="0">
              <a:buNone/>
              <a:defRPr sz="1862" b="1"/>
            </a:lvl5pPr>
            <a:lvl6pPr marL="2635281" indent="0">
              <a:buNone/>
              <a:defRPr sz="1862" b="1"/>
            </a:lvl6pPr>
            <a:lvl7pPr marL="3162338" indent="0">
              <a:buNone/>
              <a:defRPr sz="1862" b="1"/>
            </a:lvl7pPr>
            <a:lvl8pPr marL="3689394" indent="0">
              <a:buNone/>
              <a:defRPr sz="1862" b="1"/>
            </a:lvl8pPr>
            <a:lvl9pPr marL="4216450" indent="0">
              <a:buNone/>
              <a:defRPr sz="1862"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40084" y="3044826"/>
            <a:ext cx="5656263" cy="5531803"/>
          </a:xfrm>
        </p:spPr>
        <p:txBody>
          <a:bodyPr/>
          <a:lstStyle>
            <a:lvl1pPr>
              <a:defRPr sz="2793"/>
            </a:lvl1pPr>
            <a:lvl2pPr>
              <a:defRPr sz="2286"/>
            </a:lvl2pPr>
            <a:lvl3pPr>
              <a:defRPr sz="2032"/>
            </a:lvl3pPr>
            <a:lvl4pPr>
              <a:defRPr sz="1862"/>
            </a:lvl4pPr>
            <a:lvl5pPr>
              <a:defRPr sz="1862"/>
            </a:lvl5pPr>
            <a:lvl6pPr>
              <a:defRPr sz="1862"/>
            </a:lvl6pPr>
            <a:lvl7pPr>
              <a:defRPr sz="1862"/>
            </a:lvl7pPr>
            <a:lvl8pPr>
              <a:defRPr sz="1862"/>
            </a:lvl8pPr>
            <a:lvl9pPr>
              <a:defRPr sz="1862"/>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503036" y="2149160"/>
            <a:ext cx="5658485" cy="895667"/>
          </a:xfrm>
        </p:spPr>
        <p:txBody>
          <a:bodyPr anchor="b"/>
          <a:lstStyle>
            <a:lvl1pPr marL="0" indent="0">
              <a:buNone/>
              <a:defRPr sz="2793" b="1"/>
            </a:lvl1pPr>
            <a:lvl2pPr marL="527056" indent="0">
              <a:buNone/>
              <a:defRPr sz="2286" b="1"/>
            </a:lvl2pPr>
            <a:lvl3pPr marL="1054113" indent="0">
              <a:buNone/>
              <a:defRPr sz="2032" b="1"/>
            </a:lvl3pPr>
            <a:lvl4pPr marL="1581169" indent="0">
              <a:buNone/>
              <a:defRPr sz="1862" b="1"/>
            </a:lvl4pPr>
            <a:lvl5pPr marL="2108225" indent="0">
              <a:buNone/>
              <a:defRPr sz="1862" b="1"/>
            </a:lvl5pPr>
            <a:lvl6pPr marL="2635281" indent="0">
              <a:buNone/>
              <a:defRPr sz="1862" b="1"/>
            </a:lvl6pPr>
            <a:lvl7pPr marL="3162338" indent="0">
              <a:buNone/>
              <a:defRPr sz="1862" b="1"/>
            </a:lvl7pPr>
            <a:lvl8pPr marL="3689394" indent="0">
              <a:buNone/>
              <a:defRPr sz="1862" b="1"/>
            </a:lvl8pPr>
            <a:lvl9pPr marL="4216450" indent="0">
              <a:buNone/>
              <a:defRPr sz="1862"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503036" y="3044826"/>
            <a:ext cx="5658485" cy="5531803"/>
          </a:xfrm>
        </p:spPr>
        <p:txBody>
          <a:bodyPr/>
          <a:lstStyle>
            <a:lvl1pPr>
              <a:defRPr sz="2793"/>
            </a:lvl1pPr>
            <a:lvl2pPr>
              <a:defRPr sz="2286"/>
            </a:lvl2pPr>
            <a:lvl3pPr>
              <a:defRPr sz="2032"/>
            </a:lvl3pPr>
            <a:lvl4pPr>
              <a:defRPr sz="1862"/>
            </a:lvl4pPr>
            <a:lvl5pPr>
              <a:defRPr sz="1862"/>
            </a:lvl5pPr>
            <a:lvl6pPr>
              <a:defRPr sz="1862"/>
            </a:lvl6pPr>
            <a:lvl7pPr>
              <a:defRPr sz="1862"/>
            </a:lvl7pPr>
            <a:lvl8pPr>
              <a:defRPr sz="1862"/>
            </a:lvl8pPr>
            <a:lvl9pPr>
              <a:defRPr sz="1862"/>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CA76501D-94FE-45B2-B51F-724B78294B2E}" type="datetimeFigureOut">
              <a:rPr kumimoji="1" lang="ja-JP" altLang="en-US" smtClean="0"/>
              <a:t>2026/3/12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39DAF86-F708-4F45-96F8-226423D2065B}" type="slidenum">
              <a:rPr kumimoji="1" lang="ja-JP" altLang="en-US" smtClean="0"/>
              <a:t>‹#›</a:t>
            </a:fld>
            <a:endParaRPr kumimoji="1" lang="ja-JP" altLang="en-US"/>
          </a:p>
        </p:txBody>
      </p:sp>
    </p:spTree>
    <p:extLst>
      <p:ext uri="{BB962C8B-B14F-4D97-AF65-F5344CB8AC3E}">
        <p14:creationId xmlns:p14="http://schemas.microsoft.com/office/powerpoint/2010/main" val="25398005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CA76501D-94FE-45B2-B51F-724B78294B2E}" type="datetimeFigureOut">
              <a:rPr kumimoji="1" lang="ja-JP" altLang="en-US" smtClean="0"/>
              <a:t>2026/3/12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39DAF86-F708-4F45-96F8-226423D2065B}" type="slidenum">
              <a:rPr kumimoji="1" lang="ja-JP" altLang="en-US" smtClean="0"/>
              <a:t>‹#›</a:t>
            </a:fld>
            <a:endParaRPr kumimoji="1" lang="ja-JP" altLang="en-US"/>
          </a:p>
        </p:txBody>
      </p:sp>
    </p:spTree>
    <p:extLst>
      <p:ext uri="{BB962C8B-B14F-4D97-AF65-F5344CB8AC3E}">
        <p14:creationId xmlns:p14="http://schemas.microsoft.com/office/powerpoint/2010/main" val="39005890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CA76501D-94FE-45B2-B51F-724B78294B2E}" type="datetimeFigureOut">
              <a:rPr kumimoji="1" lang="ja-JP" altLang="en-US" smtClean="0"/>
              <a:t>2026/3/12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39DAF86-F708-4F45-96F8-226423D2065B}" type="slidenum">
              <a:rPr kumimoji="1" lang="ja-JP" altLang="en-US" smtClean="0"/>
              <a:t>‹#›</a:t>
            </a:fld>
            <a:endParaRPr kumimoji="1" lang="ja-JP" altLang="en-US"/>
          </a:p>
        </p:txBody>
      </p:sp>
    </p:spTree>
    <p:extLst>
      <p:ext uri="{BB962C8B-B14F-4D97-AF65-F5344CB8AC3E}">
        <p14:creationId xmlns:p14="http://schemas.microsoft.com/office/powerpoint/2010/main" val="25155682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4" y="382272"/>
            <a:ext cx="4211639" cy="1626869"/>
          </a:xfrm>
        </p:spPr>
        <p:txBody>
          <a:bodyPr anchor="b"/>
          <a:lstStyle>
            <a:lvl1pPr algn="l">
              <a:defRPr sz="2286" b="1"/>
            </a:lvl1pPr>
          </a:lstStyle>
          <a:p>
            <a:r>
              <a:rPr kumimoji="1" lang="ja-JP" altLang="en-US"/>
              <a:t>マスター タイトルの書式設定</a:t>
            </a:r>
          </a:p>
        </p:txBody>
      </p:sp>
      <p:sp>
        <p:nvSpPr>
          <p:cNvPr id="3" name="コンテンツ プレースホルダー 2"/>
          <p:cNvSpPr>
            <a:spLocks noGrp="1"/>
          </p:cNvSpPr>
          <p:nvPr>
            <p:ph idx="1"/>
          </p:nvPr>
        </p:nvSpPr>
        <p:spPr>
          <a:xfrm>
            <a:off x="5005071" y="382273"/>
            <a:ext cx="7156451" cy="8194359"/>
          </a:xfrm>
        </p:spPr>
        <p:txBody>
          <a:bodyPr/>
          <a:lstStyle>
            <a:lvl1pPr>
              <a:defRPr sz="3640"/>
            </a:lvl1pPr>
            <a:lvl2pPr>
              <a:defRPr sz="3217"/>
            </a:lvl2pPr>
            <a:lvl3pPr>
              <a:defRPr sz="2793"/>
            </a:lvl3pPr>
            <a:lvl4pPr>
              <a:defRPr sz="2286"/>
            </a:lvl4pPr>
            <a:lvl5pPr>
              <a:defRPr sz="2286"/>
            </a:lvl5pPr>
            <a:lvl6pPr>
              <a:defRPr sz="2286"/>
            </a:lvl6pPr>
            <a:lvl7pPr>
              <a:defRPr sz="2286"/>
            </a:lvl7pPr>
            <a:lvl8pPr>
              <a:defRPr sz="2286"/>
            </a:lvl8pPr>
            <a:lvl9pPr>
              <a:defRPr sz="2286"/>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40084" y="2009142"/>
            <a:ext cx="4211639" cy="6567488"/>
          </a:xfrm>
        </p:spPr>
        <p:txBody>
          <a:bodyPr/>
          <a:lstStyle>
            <a:lvl1pPr marL="0" indent="0">
              <a:buNone/>
              <a:defRPr sz="1608"/>
            </a:lvl1pPr>
            <a:lvl2pPr marL="527056" indent="0">
              <a:buNone/>
              <a:defRPr sz="1354"/>
            </a:lvl2pPr>
            <a:lvl3pPr marL="1054113" indent="0">
              <a:buNone/>
              <a:defRPr sz="1185"/>
            </a:lvl3pPr>
            <a:lvl4pPr marL="1581169" indent="0">
              <a:buNone/>
              <a:defRPr sz="1100"/>
            </a:lvl4pPr>
            <a:lvl5pPr marL="2108225" indent="0">
              <a:buNone/>
              <a:defRPr sz="1100"/>
            </a:lvl5pPr>
            <a:lvl6pPr marL="2635281" indent="0">
              <a:buNone/>
              <a:defRPr sz="1100"/>
            </a:lvl6pPr>
            <a:lvl7pPr marL="3162338" indent="0">
              <a:buNone/>
              <a:defRPr sz="1100"/>
            </a:lvl7pPr>
            <a:lvl8pPr marL="3689394" indent="0">
              <a:buNone/>
              <a:defRPr sz="1100"/>
            </a:lvl8pPr>
            <a:lvl9pPr marL="4216450" indent="0">
              <a:buNone/>
              <a:defRPr sz="11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A76501D-94FE-45B2-B51F-724B78294B2E}" type="datetimeFigureOut">
              <a:rPr kumimoji="1" lang="ja-JP" altLang="en-US" smtClean="0"/>
              <a:t>2026/3/12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9DAF86-F708-4F45-96F8-226423D2065B}" type="slidenum">
              <a:rPr kumimoji="1" lang="ja-JP" altLang="en-US" smtClean="0"/>
              <a:t>‹#›</a:t>
            </a:fld>
            <a:endParaRPr kumimoji="1" lang="ja-JP" altLang="en-US"/>
          </a:p>
        </p:txBody>
      </p:sp>
    </p:spTree>
    <p:extLst>
      <p:ext uri="{BB962C8B-B14F-4D97-AF65-F5344CB8AC3E}">
        <p14:creationId xmlns:p14="http://schemas.microsoft.com/office/powerpoint/2010/main" val="22516897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509206" y="6720842"/>
            <a:ext cx="7680960" cy="793434"/>
          </a:xfrm>
        </p:spPr>
        <p:txBody>
          <a:bodyPr anchor="b"/>
          <a:lstStyle>
            <a:lvl1pPr algn="l">
              <a:defRPr sz="2286" b="1"/>
            </a:lvl1pPr>
          </a:lstStyle>
          <a:p>
            <a:r>
              <a:rPr kumimoji="1" lang="ja-JP" altLang="en-US"/>
              <a:t>マスター タイトルの書式設定</a:t>
            </a:r>
          </a:p>
        </p:txBody>
      </p:sp>
      <p:sp>
        <p:nvSpPr>
          <p:cNvPr id="3" name="図プレースホルダー 2"/>
          <p:cNvSpPr>
            <a:spLocks noGrp="1"/>
          </p:cNvSpPr>
          <p:nvPr>
            <p:ph type="pic" idx="1"/>
          </p:nvPr>
        </p:nvSpPr>
        <p:spPr>
          <a:xfrm>
            <a:off x="2509206" y="857886"/>
            <a:ext cx="7680960" cy="5760720"/>
          </a:xfrm>
        </p:spPr>
        <p:txBody>
          <a:bodyPr/>
          <a:lstStyle>
            <a:lvl1pPr marL="0" indent="0">
              <a:buNone/>
              <a:defRPr sz="3640"/>
            </a:lvl1pPr>
            <a:lvl2pPr marL="527056" indent="0">
              <a:buNone/>
              <a:defRPr sz="3217"/>
            </a:lvl2pPr>
            <a:lvl3pPr marL="1054113" indent="0">
              <a:buNone/>
              <a:defRPr sz="2793"/>
            </a:lvl3pPr>
            <a:lvl4pPr marL="1581169" indent="0">
              <a:buNone/>
              <a:defRPr sz="2286"/>
            </a:lvl4pPr>
            <a:lvl5pPr marL="2108225" indent="0">
              <a:buNone/>
              <a:defRPr sz="2286"/>
            </a:lvl5pPr>
            <a:lvl6pPr marL="2635281" indent="0">
              <a:buNone/>
              <a:defRPr sz="2286"/>
            </a:lvl6pPr>
            <a:lvl7pPr marL="3162338" indent="0">
              <a:buNone/>
              <a:defRPr sz="2286"/>
            </a:lvl7pPr>
            <a:lvl8pPr marL="3689394" indent="0">
              <a:buNone/>
              <a:defRPr sz="2286"/>
            </a:lvl8pPr>
            <a:lvl9pPr marL="4216450" indent="0">
              <a:buNone/>
              <a:defRPr sz="2286"/>
            </a:lvl9pPr>
          </a:lstStyle>
          <a:p>
            <a:endParaRPr kumimoji="1" lang="ja-JP" altLang="en-US"/>
          </a:p>
        </p:txBody>
      </p:sp>
      <p:sp>
        <p:nvSpPr>
          <p:cNvPr id="4" name="テキスト プレースホルダー 3"/>
          <p:cNvSpPr>
            <a:spLocks noGrp="1"/>
          </p:cNvSpPr>
          <p:nvPr>
            <p:ph type="body" sz="half" idx="2"/>
          </p:nvPr>
        </p:nvSpPr>
        <p:spPr>
          <a:xfrm>
            <a:off x="2509206" y="7514275"/>
            <a:ext cx="7680960" cy="1126806"/>
          </a:xfrm>
        </p:spPr>
        <p:txBody>
          <a:bodyPr/>
          <a:lstStyle>
            <a:lvl1pPr marL="0" indent="0">
              <a:buNone/>
              <a:defRPr sz="1608"/>
            </a:lvl1pPr>
            <a:lvl2pPr marL="527056" indent="0">
              <a:buNone/>
              <a:defRPr sz="1354"/>
            </a:lvl2pPr>
            <a:lvl3pPr marL="1054113" indent="0">
              <a:buNone/>
              <a:defRPr sz="1185"/>
            </a:lvl3pPr>
            <a:lvl4pPr marL="1581169" indent="0">
              <a:buNone/>
              <a:defRPr sz="1100"/>
            </a:lvl4pPr>
            <a:lvl5pPr marL="2108225" indent="0">
              <a:buNone/>
              <a:defRPr sz="1100"/>
            </a:lvl5pPr>
            <a:lvl6pPr marL="2635281" indent="0">
              <a:buNone/>
              <a:defRPr sz="1100"/>
            </a:lvl6pPr>
            <a:lvl7pPr marL="3162338" indent="0">
              <a:buNone/>
              <a:defRPr sz="1100"/>
            </a:lvl7pPr>
            <a:lvl8pPr marL="3689394" indent="0">
              <a:buNone/>
              <a:defRPr sz="1100"/>
            </a:lvl8pPr>
            <a:lvl9pPr marL="4216450" indent="0">
              <a:buNone/>
              <a:defRPr sz="11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A76501D-94FE-45B2-B51F-724B78294B2E}" type="datetimeFigureOut">
              <a:rPr kumimoji="1" lang="ja-JP" altLang="en-US" smtClean="0"/>
              <a:t>2026/3/12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9DAF86-F708-4F45-96F8-226423D2065B}" type="slidenum">
              <a:rPr kumimoji="1" lang="ja-JP" altLang="en-US" smtClean="0"/>
              <a:t>‹#›</a:t>
            </a:fld>
            <a:endParaRPr kumimoji="1" lang="ja-JP" altLang="en-US"/>
          </a:p>
        </p:txBody>
      </p:sp>
    </p:spTree>
    <p:extLst>
      <p:ext uri="{BB962C8B-B14F-4D97-AF65-F5344CB8AC3E}">
        <p14:creationId xmlns:p14="http://schemas.microsoft.com/office/powerpoint/2010/main" val="19873859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40082" y="384494"/>
            <a:ext cx="11521440" cy="1600200"/>
          </a:xfrm>
          <a:prstGeom prst="rect">
            <a:avLst/>
          </a:prstGeom>
        </p:spPr>
        <p:txBody>
          <a:bodyPr vert="horz" lIns="124526" tIns="62263" rIns="124526" bIns="62263"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2" y="2240282"/>
            <a:ext cx="11521440" cy="6336347"/>
          </a:xfrm>
          <a:prstGeom prst="rect">
            <a:avLst/>
          </a:prstGeom>
        </p:spPr>
        <p:txBody>
          <a:bodyPr vert="horz" lIns="124526" tIns="62263" rIns="124526" bIns="62263"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40083" y="8898893"/>
            <a:ext cx="2987040" cy="511174"/>
          </a:xfrm>
          <a:prstGeom prst="rect">
            <a:avLst/>
          </a:prstGeom>
        </p:spPr>
        <p:txBody>
          <a:bodyPr vert="horz" lIns="124526" tIns="62263" rIns="124526" bIns="62263" rtlCol="0" anchor="ctr"/>
          <a:lstStyle>
            <a:lvl1pPr algn="l">
              <a:defRPr sz="1185">
                <a:solidFill>
                  <a:schemeClr val="tx1">
                    <a:tint val="75000"/>
                  </a:schemeClr>
                </a:solidFill>
              </a:defRPr>
            </a:lvl1pPr>
          </a:lstStyle>
          <a:p>
            <a:fld id="{CA76501D-94FE-45B2-B51F-724B78294B2E}" type="datetimeFigureOut">
              <a:rPr lang="ja-JP" altLang="en-US" smtClean="0"/>
              <a:pPr/>
              <a:t>2026/3/12</a:t>
            </a:fld>
            <a:endParaRPr lang="ja-JP" altLang="en-US"/>
          </a:p>
        </p:txBody>
      </p:sp>
      <p:sp>
        <p:nvSpPr>
          <p:cNvPr id="5" name="フッター プレースホルダー 4"/>
          <p:cNvSpPr>
            <a:spLocks noGrp="1"/>
          </p:cNvSpPr>
          <p:nvPr>
            <p:ph type="ftr" sz="quarter" idx="3"/>
          </p:nvPr>
        </p:nvSpPr>
        <p:spPr>
          <a:xfrm>
            <a:off x="4373880" y="8898893"/>
            <a:ext cx="4053840" cy="511174"/>
          </a:xfrm>
          <a:prstGeom prst="rect">
            <a:avLst/>
          </a:prstGeom>
        </p:spPr>
        <p:txBody>
          <a:bodyPr vert="horz" lIns="124526" tIns="62263" rIns="124526" bIns="62263" rtlCol="0" anchor="ctr"/>
          <a:lstStyle>
            <a:lvl1pPr algn="ctr">
              <a:defRPr sz="1185">
                <a:solidFill>
                  <a:schemeClr val="tx1">
                    <a:tint val="75000"/>
                  </a:schemeClr>
                </a:solidFill>
              </a:defRPr>
            </a:lvl1pPr>
          </a:lstStyle>
          <a:p>
            <a:endParaRPr lang="ja-JP" altLang="en-US"/>
          </a:p>
        </p:txBody>
      </p:sp>
      <p:sp>
        <p:nvSpPr>
          <p:cNvPr id="6" name="スライド番号プレースホルダー 5"/>
          <p:cNvSpPr>
            <a:spLocks noGrp="1"/>
          </p:cNvSpPr>
          <p:nvPr>
            <p:ph type="sldNum" sz="quarter" idx="4"/>
          </p:nvPr>
        </p:nvSpPr>
        <p:spPr>
          <a:xfrm>
            <a:off x="9174482" y="8898893"/>
            <a:ext cx="2987040" cy="511174"/>
          </a:xfrm>
          <a:prstGeom prst="rect">
            <a:avLst/>
          </a:prstGeom>
        </p:spPr>
        <p:txBody>
          <a:bodyPr vert="horz" lIns="124526" tIns="62263" rIns="124526" bIns="62263" rtlCol="0" anchor="ctr"/>
          <a:lstStyle>
            <a:lvl1pPr algn="r">
              <a:defRPr sz="1185">
                <a:solidFill>
                  <a:schemeClr val="tx1">
                    <a:tint val="75000"/>
                  </a:schemeClr>
                </a:solidFill>
              </a:defRPr>
            </a:lvl1pPr>
          </a:lstStyle>
          <a:p>
            <a:fld id="{039DAF86-F708-4F45-96F8-226423D2065B}" type="slidenum">
              <a:rPr lang="ja-JP" altLang="en-US" smtClean="0"/>
              <a:pPr/>
              <a:t>‹#›</a:t>
            </a:fld>
            <a:endParaRPr lang="ja-JP" altLang="en-US"/>
          </a:p>
        </p:txBody>
      </p:sp>
    </p:spTree>
    <p:extLst>
      <p:ext uri="{BB962C8B-B14F-4D97-AF65-F5344CB8AC3E}">
        <p14:creationId xmlns:p14="http://schemas.microsoft.com/office/powerpoint/2010/main" val="620669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54113" rtl="0" eaLnBrk="1" latinLnBrk="0" hangingPunct="1">
        <a:spcBef>
          <a:spcPct val="0"/>
        </a:spcBef>
        <a:buNone/>
        <a:defRPr kumimoji="1" sz="1185" kern="1200">
          <a:solidFill>
            <a:schemeClr val="tx1"/>
          </a:solidFill>
          <a:latin typeface="+mj-lt"/>
          <a:ea typeface="+mj-ea"/>
          <a:cs typeface="+mj-cs"/>
        </a:defRPr>
      </a:lvl1pPr>
    </p:titleStyle>
    <p:bodyStyle>
      <a:lvl1pPr marL="395293" indent="-395293" algn="l" defTabSz="1054113" rtl="0" eaLnBrk="1" latinLnBrk="0" hangingPunct="1">
        <a:spcBef>
          <a:spcPct val="20000"/>
        </a:spcBef>
        <a:buFont typeface="Arial" pitchFamily="34" charset="0"/>
        <a:buChar char="•"/>
        <a:defRPr kumimoji="1" sz="1185" kern="1200">
          <a:solidFill>
            <a:schemeClr val="tx1"/>
          </a:solidFill>
          <a:latin typeface="+mn-lt"/>
          <a:ea typeface="+mn-ea"/>
          <a:cs typeface="+mn-cs"/>
        </a:defRPr>
      </a:lvl1pPr>
      <a:lvl2pPr marL="856467" indent="-329410" algn="l" defTabSz="1054113" rtl="0" eaLnBrk="1" latinLnBrk="0" hangingPunct="1">
        <a:spcBef>
          <a:spcPct val="20000"/>
        </a:spcBef>
        <a:buFont typeface="Arial" pitchFamily="34" charset="0"/>
        <a:buChar char="–"/>
        <a:defRPr kumimoji="1" sz="1185" kern="1200">
          <a:solidFill>
            <a:schemeClr val="tx1"/>
          </a:solidFill>
          <a:latin typeface="+mn-lt"/>
          <a:ea typeface="+mn-ea"/>
          <a:cs typeface="+mn-cs"/>
        </a:defRPr>
      </a:lvl2pPr>
      <a:lvl3pPr marL="1317641" indent="-263528" algn="l" defTabSz="1054113" rtl="0" eaLnBrk="1" latinLnBrk="0" hangingPunct="1">
        <a:spcBef>
          <a:spcPct val="20000"/>
        </a:spcBef>
        <a:buFont typeface="Arial" pitchFamily="34" charset="0"/>
        <a:buChar char="•"/>
        <a:defRPr kumimoji="1" sz="1185" kern="1200">
          <a:solidFill>
            <a:schemeClr val="tx1"/>
          </a:solidFill>
          <a:latin typeface="+mn-lt"/>
          <a:ea typeface="+mn-ea"/>
          <a:cs typeface="+mn-cs"/>
        </a:defRPr>
      </a:lvl3pPr>
      <a:lvl4pPr marL="1844697" indent="-263528" algn="l" defTabSz="1054113" rtl="0" eaLnBrk="1" latinLnBrk="0" hangingPunct="1">
        <a:spcBef>
          <a:spcPct val="20000"/>
        </a:spcBef>
        <a:buFont typeface="Arial" pitchFamily="34" charset="0"/>
        <a:buChar char="–"/>
        <a:defRPr kumimoji="1" sz="1185" kern="1200">
          <a:solidFill>
            <a:schemeClr val="tx1"/>
          </a:solidFill>
          <a:latin typeface="+mn-lt"/>
          <a:ea typeface="+mn-ea"/>
          <a:cs typeface="+mn-cs"/>
        </a:defRPr>
      </a:lvl4pPr>
      <a:lvl5pPr marL="2371753" indent="-263528" algn="l" defTabSz="1054113" rtl="0" eaLnBrk="1" latinLnBrk="0" hangingPunct="1">
        <a:spcBef>
          <a:spcPct val="20000"/>
        </a:spcBef>
        <a:buFont typeface="Arial" pitchFamily="34" charset="0"/>
        <a:buChar char="»"/>
        <a:defRPr kumimoji="1" sz="1185" kern="1200">
          <a:solidFill>
            <a:schemeClr val="tx1"/>
          </a:solidFill>
          <a:latin typeface="+mn-lt"/>
          <a:ea typeface="+mn-ea"/>
          <a:cs typeface="+mn-cs"/>
        </a:defRPr>
      </a:lvl5pPr>
      <a:lvl6pPr marL="2898810" indent="-263528" algn="l" defTabSz="1054113" rtl="0" eaLnBrk="1" latinLnBrk="0" hangingPunct="1">
        <a:spcBef>
          <a:spcPct val="20000"/>
        </a:spcBef>
        <a:buFont typeface="Arial" pitchFamily="34" charset="0"/>
        <a:buChar char="•"/>
        <a:defRPr kumimoji="1" sz="2286" kern="1200">
          <a:solidFill>
            <a:schemeClr val="tx1"/>
          </a:solidFill>
          <a:latin typeface="+mn-lt"/>
          <a:ea typeface="+mn-ea"/>
          <a:cs typeface="+mn-cs"/>
        </a:defRPr>
      </a:lvl6pPr>
      <a:lvl7pPr marL="3425866" indent="-263528" algn="l" defTabSz="1054113" rtl="0" eaLnBrk="1" latinLnBrk="0" hangingPunct="1">
        <a:spcBef>
          <a:spcPct val="20000"/>
        </a:spcBef>
        <a:buFont typeface="Arial" pitchFamily="34" charset="0"/>
        <a:buChar char="•"/>
        <a:defRPr kumimoji="1" sz="2286" kern="1200">
          <a:solidFill>
            <a:schemeClr val="tx1"/>
          </a:solidFill>
          <a:latin typeface="+mn-lt"/>
          <a:ea typeface="+mn-ea"/>
          <a:cs typeface="+mn-cs"/>
        </a:defRPr>
      </a:lvl7pPr>
      <a:lvl8pPr marL="3952922" indent="-263528" algn="l" defTabSz="1054113" rtl="0" eaLnBrk="1" latinLnBrk="0" hangingPunct="1">
        <a:spcBef>
          <a:spcPct val="20000"/>
        </a:spcBef>
        <a:buFont typeface="Arial" pitchFamily="34" charset="0"/>
        <a:buChar char="•"/>
        <a:defRPr kumimoji="1" sz="2286" kern="1200">
          <a:solidFill>
            <a:schemeClr val="tx1"/>
          </a:solidFill>
          <a:latin typeface="+mn-lt"/>
          <a:ea typeface="+mn-ea"/>
          <a:cs typeface="+mn-cs"/>
        </a:defRPr>
      </a:lvl8pPr>
      <a:lvl9pPr marL="4479979" indent="-263528" algn="l" defTabSz="1054113" rtl="0" eaLnBrk="1" latinLnBrk="0" hangingPunct="1">
        <a:spcBef>
          <a:spcPct val="20000"/>
        </a:spcBef>
        <a:buFont typeface="Arial" pitchFamily="34" charset="0"/>
        <a:buChar char="•"/>
        <a:defRPr kumimoji="1" sz="2286" kern="1200">
          <a:solidFill>
            <a:schemeClr val="tx1"/>
          </a:solidFill>
          <a:latin typeface="+mn-lt"/>
          <a:ea typeface="+mn-ea"/>
          <a:cs typeface="+mn-cs"/>
        </a:defRPr>
      </a:lvl9pPr>
    </p:bodyStyle>
    <p:otherStyle>
      <a:defPPr>
        <a:defRPr lang="ja-JP"/>
      </a:defPPr>
      <a:lvl1pPr marL="0" algn="l" defTabSz="1054113" rtl="0" eaLnBrk="1" latinLnBrk="0" hangingPunct="1">
        <a:defRPr kumimoji="1" sz="2032" kern="1200">
          <a:solidFill>
            <a:schemeClr val="tx1"/>
          </a:solidFill>
          <a:latin typeface="+mn-lt"/>
          <a:ea typeface="+mn-ea"/>
          <a:cs typeface="+mn-cs"/>
        </a:defRPr>
      </a:lvl1pPr>
      <a:lvl2pPr marL="527056" algn="l" defTabSz="1054113" rtl="0" eaLnBrk="1" latinLnBrk="0" hangingPunct="1">
        <a:defRPr kumimoji="1" sz="2032" kern="1200">
          <a:solidFill>
            <a:schemeClr val="tx1"/>
          </a:solidFill>
          <a:latin typeface="+mn-lt"/>
          <a:ea typeface="+mn-ea"/>
          <a:cs typeface="+mn-cs"/>
        </a:defRPr>
      </a:lvl2pPr>
      <a:lvl3pPr marL="1054113" algn="l" defTabSz="1054113" rtl="0" eaLnBrk="1" latinLnBrk="0" hangingPunct="1">
        <a:defRPr kumimoji="1" sz="2032" kern="1200">
          <a:solidFill>
            <a:schemeClr val="tx1"/>
          </a:solidFill>
          <a:latin typeface="+mn-lt"/>
          <a:ea typeface="+mn-ea"/>
          <a:cs typeface="+mn-cs"/>
        </a:defRPr>
      </a:lvl3pPr>
      <a:lvl4pPr marL="1581169" algn="l" defTabSz="1054113" rtl="0" eaLnBrk="1" latinLnBrk="0" hangingPunct="1">
        <a:defRPr kumimoji="1" sz="2032" kern="1200">
          <a:solidFill>
            <a:schemeClr val="tx1"/>
          </a:solidFill>
          <a:latin typeface="+mn-lt"/>
          <a:ea typeface="+mn-ea"/>
          <a:cs typeface="+mn-cs"/>
        </a:defRPr>
      </a:lvl4pPr>
      <a:lvl5pPr marL="2108225" algn="l" defTabSz="1054113" rtl="0" eaLnBrk="1" latinLnBrk="0" hangingPunct="1">
        <a:defRPr kumimoji="1" sz="2032" kern="1200">
          <a:solidFill>
            <a:schemeClr val="tx1"/>
          </a:solidFill>
          <a:latin typeface="+mn-lt"/>
          <a:ea typeface="+mn-ea"/>
          <a:cs typeface="+mn-cs"/>
        </a:defRPr>
      </a:lvl5pPr>
      <a:lvl6pPr marL="2635281" algn="l" defTabSz="1054113" rtl="0" eaLnBrk="1" latinLnBrk="0" hangingPunct="1">
        <a:defRPr kumimoji="1" sz="2032" kern="1200">
          <a:solidFill>
            <a:schemeClr val="tx1"/>
          </a:solidFill>
          <a:latin typeface="+mn-lt"/>
          <a:ea typeface="+mn-ea"/>
          <a:cs typeface="+mn-cs"/>
        </a:defRPr>
      </a:lvl6pPr>
      <a:lvl7pPr marL="3162338" algn="l" defTabSz="1054113" rtl="0" eaLnBrk="1" latinLnBrk="0" hangingPunct="1">
        <a:defRPr kumimoji="1" sz="2032" kern="1200">
          <a:solidFill>
            <a:schemeClr val="tx1"/>
          </a:solidFill>
          <a:latin typeface="+mn-lt"/>
          <a:ea typeface="+mn-ea"/>
          <a:cs typeface="+mn-cs"/>
        </a:defRPr>
      </a:lvl7pPr>
      <a:lvl8pPr marL="3689394" algn="l" defTabSz="1054113" rtl="0" eaLnBrk="1" latinLnBrk="0" hangingPunct="1">
        <a:defRPr kumimoji="1" sz="2032" kern="1200">
          <a:solidFill>
            <a:schemeClr val="tx1"/>
          </a:solidFill>
          <a:latin typeface="+mn-lt"/>
          <a:ea typeface="+mn-ea"/>
          <a:cs typeface="+mn-cs"/>
        </a:defRPr>
      </a:lvl8pPr>
      <a:lvl9pPr marL="4216450" algn="l" defTabSz="1054113" rtl="0" eaLnBrk="1" latinLnBrk="0" hangingPunct="1">
        <a:defRPr kumimoji="1" sz="203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テキスト ボックス 13"/>
          <p:cNvSpPr txBox="1"/>
          <p:nvPr/>
        </p:nvSpPr>
        <p:spPr>
          <a:xfrm>
            <a:off x="329164" y="1248863"/>
            <a:ext cx="12443141" cy="2503634"/>
          </a:xfrm>
          <a:prstGeom prst="rect">
            <a:avLst/>
          </a:prstGeom>
          <a:noFill/>
          <a:ln>
            <a:noFill/>
          </a:ln>
        </p:spPr>
        <p:txBody>
          <a:bodyPr wrap="square" rtlCol="0" anchor="ctr">
            <a:spAutoFit/>
          </a:bodyPr>
          <a:lstStyle/>
          <a:p>
            <a:pPr defTabSz="1108075">
              <a:lnSpc>
                <a:spcPts val="1900"/>
              </a:lnSpc>
              <a:tabLst>
                <a:tab pos="3771900" algn="ctr"/>
              </a:tabLst>
            </a:pPr>
            <a:r>
              <a:rPr lang="ja-JP" altLang="en-US" sz="1400" dirty="0">
                <a:solidFill>
                  <a:prstClr val="black"/>
                </a:solidFill>
                <a:latin typeface="Meiryo UI" panose="020B0604030504040204" pitchFamily="50" charset="-128"/>
                <a:ea typeface="Meiryo UI" panose="020B0604030504040204" pitchFamily="50" charset="-128"/>
              </a:rPr>
              <a:t>○ </a:t>
            </a:r>
            <a:r>
              <a:rPr lang="ja-JP" altLang="en-US" sz="1400" dirty="0">
                <a:latin typeface="Meiryo UI" panose="020B0604030504040204" pitchFamily="50" charset="-128"/>
                <a:ea typeface="Meiryo UI" panose="020B0604030504040204" pitchFamily="50" charset="-128"/>
              </a:rPr>
              <a:t>大阪府内の民間事業主に雇用されている障がい者の数は、令和</a:t>
            </a:r>
            <a:r>
              <a:rPr lang="en-US" altLang="ja-JP" sz="1400" dirty="0">
                <a:latin typeface="Meiryo UI" panose="020B0604030504040204" pitchFamily="50" charset="-128"/>
                <a:ea typeface="Meiryo UI" panose="020B0604030504040204" pitchFamily="50" charset="-128"/>
              </a:rPr>
              <a:t>7</a:t>
            </a:r>
            <a:r>
              <a:rPr lang="ja-JP" altLang="en-US" sz="1400" dirty="0">
                <a:latin typeface="Meiryo UI" panose="020B0604030504040204" pitchFamily="50" charset="-128"/>
                <a:ea typeface="Meiryo UI" panose="020B0604030504040204" pitchFamily="50" charset="-128"/>
              </a:rPr>
              <a:t>年</a:t>
            </a:r>
            <a:r>
              <a:rPr lang="en-US" altLang="ja-JP" sz="1400" dirty="0">
                <a:latin typeface="Meiryo UI" panose="020B0604030504040204" pitchFamily="50" charset="-128"/>
                <a:ea typeface="Meiryo UI" panose="020B0604030504040204" pitchFamily="50" charset="-128"/>
              </a:rPr>
              <a:t>6</a:t>
            </a:r>
            <a:r>
              <a:rPr lang="ja-JP" altLang="en-US" sz="1400" dirty="0">
                <a:latin typeface="Meiryo UI" panose="020B0604030504040204" pitchFamily="50" charset="-128"/>
                <a:ea typeface="Meiryo UI" panose="020B0604030504040204" pitchFamily="50" charset="-128"/>
              </a:rPr>
              <a:t>月</a:t>
            </a:r>
            <a:r>
              <a:rPr lang="en-US" altLang="ja-JP" sz="1400" dirty="0">
                <a:latin typeface="Meiryo UI" panose="020B0604030504040204" pitchFamily="50" charset="-128"/>
                <a:ea typeface="Meiryo UI" panose="020B0604030504040204" pitchFamily="50" charset="-128"/>
              </a:rPr>
              <a:t>1</a:t>
            </a:r>
            <a:r>
              <a:rPr lang="ja-JP" altLang="en-US" sz="1400" dirty="0">
                <a:latin typeface="Meiryo UI" panose="020B0604030504040204" pitchFamily="50" charset="-128"/>
                <a:ea typeface="Meiryo UI" panose="020B0604030504040204" pitchFamily="50" charset="-128"/>
              </a:rPr>
              <a:t>日現在、前年より</a:t>
            </a:r>
            <a:r>
              <a:rPr lang="en-US" altLang="ja-JP" sz="1400" dirty="0">
                <a:latin typeface="Meiryo UI" panose="020B0604030504040204" pitchFamily="50" charset="-128"/>
                <a:ea typeface="Meiryo UI" panose="020B0604030504040204" pitchFamily="50" charset="-128"/>
              </a:rPr>
              <a:t>2,476.0</a:t>
            </a:r>
            <a:r>
              <a:rPr lang="ja-JP" altLang="en-US" sz="1400" dirty="0">
                <a:latin typeface="Meiryo UI" panose="020B0604030504040204" pitchFamily="50" charset="-128"/>
                <a:ea typeface="Meiryo UI" panose="020B0604030504040204" pitchFamily="50" charset="-128"/>
              </a:rPr>
              <a:t>人増加の</a:t>
            </a:r>
            <a:r>
              <a:rPr lang="en-US" altLang="ja-JP" sz="1400" dirty="0">
                <a:latin typeface="Meiryo UI" panose="020B0604030504040204" pitchFamily="50" charset="-128"/>
                <a:ea typeface="Meiryo UI" panose="020B0604030504040204" pitchFamily="50" charset="-128"/>
              </a:rPr>
              <a:t>6</a:t>
            </a:r>
            <a:r>
              <a:rPr lang="ja-JP" altLang="en-US" sz="1400" dirty="0">
                <a:latin typeface="Meiryo UI" panose="020B0604030504040204" pitchFamily="50" charset="-128"/>
                <a:ea typeface="Meiryo UI" panose="020B0604030504040204" pitchFamily="50" charset="-128"/>
              </a:rPr>
              <a:t>万</a:t>
            </a:r>
            <a:r>
              <a:rPr lang="en-US" altLang="ja-JP" sz="1400" dirty="0">
                <a:latin typeface="Meiryo UI" panose="020B0604030504040204" pitchFamily="50" charset="-128"/>
                <a:ea typeface="Meiryo UI" panose="020B0604030504040204" pitchFamily="50" charset="-128"/>
              </a:rPr>
              <a:t>4,514.0</a:t>
            </a:r>
            <a:r>
              <a:rPr lang="ja-JP" altLang="en-US" sz="1400" dirty="0">
                <a:latin typeface="Meiryo UI" panose="020B0604030504040204" pitchFamily="50" charset="-128"/>
                <a:ea typeface="Meiryo UI" panose="020B0604030504040204" pitchFamily="50" charset="-128"/>
              </a:rPr>
              <a:t>人（</a:t>
            </a: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①）と過去最高を更新し、</a:t>
            </a:r>
            <a:r>
              <a:rPr lang="en-US" altLang="ja-JP" sz="1400" dirty="0">
                <a:latin typeface="Meiryo UI" panose="020B0604030504040204" pitchFamily="50" charset="-128"/>
                <a:ea typeface="Meiryo UI" panose="020B0604030504040204" pitchFamily="50" charset="-128"/>
              </a:rPr>
              <a:t>22</a:t>
            </a:r>
            <a:r>
              <a:rPr lang="ja-JP" altLang="en-US" sz="1400" dirty="0">
                <a:latin typeface="Meiryo UI" panose="020B0604030504040204" pitchFamily="50" charset="-128"/>
                <a:ea typeface="Meiryo UI" panose="020B0604030504040204" pitchFamily="50" charset="-128"/>
              </a:rPr>
              <a:t>年連続</a:t>
            </a:r>
            <a:endParaRPr lang="en-US" altLang="ja-JP" sz="1400" dirty="0">
              <a:latin typeface="Meiryo UI" panose="020B0604030504040204" pitchFamily="50" charset="-128"/>
              <a:ea typeface="Meiryo UI" panose="020B0604030504040204" pitchFamily="50" charset="-128"/>
            </a:endParaRPr>
          </a:p>
          <a:p>
            <a:pPr defTabSz="1108075">
              <a:lnSpc>
                <a:spcPts val="1900"/>
              </a:lnSpc>
              <a:tabLst>
                <a:tab pos="3771900" algn="ctr"/>
              </a:tabLst>
            </a:pPr>
            <a:r>
              <a:rPr lang="ja-JP" altLang="en-US" sz="1400" dirty="0">
                <a:latin typeface="Meiryo UI" panose="020B0604030504040204" pitchFamily="50" charset="-128"/>
                <a:ea typeface="Meiryo UI" panose="020B0604030504040204" pitchFamily="50" charset="-128"/>
              </a:rPr>
              <a:t>　　で増加しており、実雇用率も全国平均の</a:t>
            </a:r>
            <a:r>
              <a:rPr lang="en-US" altLang="ja-JP" sz="1400" dirty="0">
                <a:latin typeface="Meiryo UI" panose="020B0604030504040204" pitchFamily="50" charset="-128"/>
                <a:ea typeface="Meiryo UI" panose="020B0604030504040204" pitchFamily="50" charset="-128"/>
              </a:rPr>
              <a:t>2.41%</a:t>
            </a:r>
            <a:r>
              <a:rPr lang="ja-JP" altLang="en-US" sz="1400" dirty="0">
                <a:latin typeface="Meiryo UI" panose="020B0604030504040204" pitchFamily="50" charset="-128"/>
                <a:ea typeface="Meiryo UI" panose="020B0604030504040204" pitchFamily="50" charset="-128"/>
              </a:rPr>
              <a:t>（</a:t>
            </a: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②）を上回り、過去最高の</a:t>
            </a:r>
            <a:r>
              <a:rPr lang="en-US" altLang="ja-JP" sz="1400" dirty="0">
                <a:latin typeface="Meiryo UI" panose="020B0604030504040204" pitchFamily="50" charset="-128"/>
                <a:ea typeface="Meiryo UI" panose="020B0604030504040204" pitchFamily="50" charset="-128"/>
              </a:rPr>
              <a:t>2.45%</a:t>
            </a:r>
            <a:r>
              <a:rPr lang="ja-JP" altLang="en-US" sz="1400" dirty="0">
                <a:latin typeface="Meiryo UI" panose="020B0604030504040204" pitchFamily="50" charset="-128"/>
                <a:ea typeface="Meiryo UI" panose="020B0604030504040204" pitchFamily="50" charset="-128"/>
              </a:rPr>
              <a:t>（</a:t>
            </a: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①　前年</a:t>
            </a:r>
            <a:r>
              <a:rPr lang="en-US" altLang="ja-JP" sz="1400" dirty="0">
                <a:latin typeface="Meiryo UI" panose="020B0604030504040204" pitchFamily="50" charset="-128"/>
                <a:ea typeface="Meiryo UI" panose="020B0604030504040204" pitchFamily="50" charset="-128"/>
              </a:rPr>
              <a:t>2.44</a:t>
            </a:r>
            <a:r>
              <a:rPr lang="ja-JP" altLang="en-US" sz="1400" dirty="0">
                <a:latin typeface="Meiryo UI" panose="020B0604030504040204" pitchFamily="50" charset="-128"/>
                <a:ea typeface="Meiryo UI" panose="020B0604030504040204" pitchFamily="50" charset="-128"/>
              </a:rPr>
              <a:t>％）となったが、法定雇用率の</a:t>
            </a:r>
            <a:r>
              <a:rPr lang="en-US" altLang="ja-JP" sz="1400" dirty="0">
                <a:latin typeface="Meiryo UI" panose="020B0604030504040204" pitchFamily="50" charset="-128"/>
                <a:ea typeface="Meiryo UI" panose="020B0604030504040204" pitchFamily="50" charset="-128"/>
              </a:rPr>
              <a:t>2.5</a:t>
            </a:r>
            <a:r>
              <a:rPr lang="ja-JP" altLang="en-US" sz="1400" dirty="0">
                <a:latin typeface="Meiryo UI" panose="020B0604030504040204" pitchFamily="50" charset="-128"/>
                <a:ea typeface="Meiryo UI" panose="020B0604030504040204" pitchFamily="50" charset="-128"/>
              </a:rPr>
              <a:t>％には及ばない結果となっ</a:t>
            </a:r>
            <a:endParaRPr lang="en-US" altLang="ja-JP" sz="1400" dirty="0">
              <a:latin typeface="Meiryo UI" panose="020B0604030504040204" pitchFamily="50" charset="-128"/>
              <a:ea typeface="Meiryo UI" panose="020B0604030504040204" pitchFamily="50" charset="-128"/>
            </a:endParaRPr>
          </a:p>
          <a:p>
            <a:pPr defTabSz="1108075">
              <a:lnSpc>
                <a:spcPts val="1900"/>
              </a:lnSpc>
              <a:tabLst>
                <a:tab pos="3771900" algn="ctr"/>
              </a:tabLst>
            </a:pPr>
            <a:r>
              <a:rPr lang="ja-JP" altLang="en-US" sz="1400" dirty="0">
                <a:latin typeface="Meiryo UI" panose="020B0604030504040204" pitchFamily="50" charset="-128"/>
                <a:ea typeface="Meiryo UI" panose="020B0604030504040204" pitchFamily="50" charset="-128"/>
              </a:rPr>
              <a:t>　　た。また、実雇用率の全国順位は</a:t>
            </a:r>
            <a:r>
              <a:rPr lang="en-US" altLang="ja-JP" sz="1400" dirty="0">
                <a:latin typeface="Meiryo UI" panose="020B0604030504040204" pitchFamily="50" charset="-128"/>
                <a:ea typeface="Meiryo UI" panose="020B0604030504040204" pitchFamily="50" charset="-128"/>
              </a:rPr>
              <a:t>31</a:t>
            </a:r>
            <a:r>
              <a:rPr lang="ja-JP" altLang="en-US" sz="1400" dirty="0">
                <a:latin typeface="Meiryo UI" panose="020B0604030504040204" pitchFamily="50" charset="-128"/>
                <a:ea typeface="Meiryo UI" panose="020B0604030504040204" pitchFamily="50" charset="-128"/>
              </a:rPr>
              <a:t>位（</a:t>
            </a: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②）となっている。</a:t>
            </a:r>
            <a:endParaRPr lang="en-US" altLang="ja-JP" sz="1400" dirty="0">
              <a:latin typeface="Meiryo UI" panose="020B0604030504040204" pitchFamily="50" charset="-128"/>
              <a:ea typeface="Meiryo UI" panose="020B0604030504040204" pitchFamily="50" charset="-128"/>
            </a:endParaRPr>
          </a:p>
          <a:p>
            <a:pPr defTabSz="1108075">
              <a:lnSpc>
                <a:spcPts val="1900"/>
              </a:lnSpc>
              <a:tabLst>
                <a:tab pos="3771900" algn="ctr"/>
              </a:tabLst>
            </a:pPr>
            <a:r>
              <a:rPr lang="ja-JP" altLang="en-US" sz="1400" dirty="0">
                <a:latin typeface="Meiryo UI" panose="020B0604030504040204" pitchFamily="50" charset="-128"/>
                <a:ea typeface="Meiryo UI" panose="020B0604030504040204" pitchFamily="50" charset="-128"/>
              </a:rPr>
              <a:t>○ 規模別でみると常用雇用労働者数</a:t>
            </a:r>
            <a:r>
              <a:rPr lang="en-US" altLang="ja-JP" sz="1400" dirty="0">
                <a:latin typeface="Meiryo UI" panose="020B0604030504040204" pitchFamily="50" charset="-128"/>
                <a:ea typeface="Meiryo UI" panose="020B0604030504040204" pitchFamily="50" charset="-128"/>
              </a:rPr>
              <a:t>40.0</a:t>
            </a:r>
            <a:r>
              <a:rPr lang="ja-JP" altLang="en-US" sz="1400" dirty="0">
                <a:latin typeface="Meiryo UI" panose="020B0604030504040204" pitchFamily="50" charset="-128"/>
                <a:ea typeface="Meiryo UI" panose="020B0604030504040204" pitchFamily="50" charset="-128"/>
              </a:rPr>
              <a:t>人以上</a:t>
            </a:r>
            <a:r>
              <a:rPr lang="en-US" altLang="ja-JP" sz="1400" dirty="0">
                <a:latin typeface="Meiryo UI" panose="020B0604030504040204" pitchFamily="50" charset="-128"/>
                <a:ea typeface="Meiryo UI" panose="020B0604030504040204" pitchFamily="50" charset="-128"/>
              </a:rPr>
              <a:t>100</a:t>
            </a:r>
            <a:r>
              <a:rPr lang="ja-JP" altLang="en-US" sz="1400" dirty="0">
                <a:latin typeface="Meiryo UI" panose="020B0604030504040204" pitchFamily="50" charset="-128"/>
                <a:ea typeface="Meiryo UI" panose="020B0604030504040204" pitchFamily="50" charset="-128"/>
              </a:rPr>
              <a:t>人未満の中小事業主の実雇用率は</a:t>
            </a:r>
            <a:r>
              <a:rPr lang="en-US" altLang="ja-JP" sz="1400" dirty="0">
                <a:latin typeface="Meiryo UI" panose="020B0604030504040204" pitchFamily="50" charset="-128"/>
                <a:ea typeface="Meiryo UI" panose="020B0604030504040204" pitchFamily="50" charset="-128"/>
              </a:rPr>
              <a:t>2.00</a:t>
            </a:r>
            <a:r>
              <a:rPr lang="ja-JP" altLang="en-US" sz="1400" dirty="0">
                <a:latin typeface="Meiryo UI" panose="020B0604030504040204" pitchFamily="50" charset="-128"/>
                <a:ea typeface="Meiryo UI" panose="020B0604030504040204" pitchFamily="50" charset="-128"/>
              </a:rPr>
              <a:t>％（</a:t>
            </a: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①）（全国平均</a:t>
            </a:r>
            <a:r>
              <a:rPr lang="en-US" altLang="ja-JP" sz="1400" dirty="0">
                <a:latin typeface="Meiryo UI" panose="020B0604030504040204" pitchFamily="50" charset="-128"/>
                <a:ea typeface="Meiryo UI" panose="020B0604030504040204" pitchFamily="50" charset="-128"/>
              </a:rPr>
              <a:t>1.94%</a:t>
            </a:r>
            <a:r>
              <a:rPr lang="ja-JP" altLang="en-US" sz="1400" dirty="0">
                <a:latin typeface="Meiryo UI" panose="020B0604030504040204" pitchFamily="50" charset="-128"/>
                <a:ea typeface="Meiryo UI" panose="020B0604030504040204" pitchFamily="50" charset="-128"/>
              </a:rPr>
              <a:t>　</a:t>
            </a: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②）、法定雇用率達成企業の割合</a:t>
            </a:r>
            <a:endParaRPr lang="en-US" altLang="ja-JP" sz="1400" dirty="0">
              <a:latin typeface="Meiryo UI" panose="020B0604030504040204" pitchFamily="50" charset="-128"/>
              <a:ea typeface="Meiryo UI" panose="020B0604030504040204" pitchFamily="50" charset="-128"/>
            </a:endParaRPr>
          </a:p>
          <a:p>
            <a:pPr defTabSz="1108075">
              <a:lnSpc>
                <a:spcPts val="1900"/>
              </a:lnSpc>
              <a:tabLst>
                <a:tab pos="3771900" algn="ctr"/>
              </a:tabLst>
            </a:pPr>
            <a:r>
              <a:rPr lang="ja-JP" altLang="en-US" sz="1400" dirty="0">
                <a:latin typeface="Meiryo UI" panose="020B0604030504040204" pitchFamily="50" charset="-128"/>
                <a:ea typeface="Meiryo UI" panose="020B0604030504040204" pitchFamily="50" charset="-128"/>
              </a:rPr>
              <a:t>　　は</a:t>
            </a:r>
            <a:r>
              <a:rPr lang="en-US" altLang="ja-JP" sz="1400" dirty="0">
                <a:latin typeface="Meiryo UI" panose="020B0604030504040204" pitchFamily="50" charset="-128"/>
                <a:ea typeface="Meiryo UI" panose="020B0604030504040204" pitchFamily="50" charset="-128"/>
              </a:rPr>
              <a:t>39.9</a:t>
            </a:r>
            <a:r>
              <a:rPr lang="ja-JP" altLang="en-US" sz="1400" dirty="0">
                <a:latin typeface="Meiryo UI" panose="020B0604030504040204" pitchFamily="50" charset="-128"/>
                <a:ea typeface="Meiryo UI" panose="020B0604030504040204" pitchFamily="50" charset="-128"/>
              </a:rPr>
              <a:t>％（</a:t>
            </a: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①）（全国平均</a:t>
            </a:r>
            <a:r>
              <a:rPr lang="en-US" altLang="ja-JP" sz="1400" dirty="0">
                <a:latin typeface="Meiryo UI" panose="020B0604030504040204" pitchFamily="50" charset="-128"/>
                <a:ea typeface="Meiryo UI" panose="020B0604030504040204" pitchFamily="50" charset="-128"/>
              </a:rPr>
              <a:t>44.7%</a:t>
            </a:r>
            <a:r>
              <a:rPr lang="ja-JP" altLang="en-US" sz="1400" dirty="0">
                <a:latin typeface="Meiryo UI" panose="020B0604030504040204" pitchFamily="50" charset="-128"/>
                <a:ea typeface="Meiryo UI" panose="020B0604030504040204" pitchFamily="50" charset="-128"/>
              </a:rPr>
              <a:t>　</a:t>
            </a: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②）と、中小事業主の実雇用率は全国平均を若干上回るものの、法定雇用率達成企業の割合については、全国平均と比べ</a:t>
            </a:r>
            <a:endParaRPr lang="en-US" altLang="ja-JP" sz="1400" dirty="0">
              <a:latin typeface="Meiryo UI" panose="020B0604030504040204" pitchFamily="50" charset="-128"/>
              <a:ea typeface="Meiryo UI" panose="020B0604030504040204" pitchFamily="50" charset="-128"/>
            </a:endParaRPr>
          </a:p>
          <a:p>
            <a:pPr defTabSz="1108075">
              <a:lnSpc>
                <a:spcPts val="1900"/>
              </a:lnSpc>
              <a:tabLst>
                <a:tab pos="3771900" algn="ctr"/>
              </a:tabLst>
            </a:pPr>
            <a:r>
              <a:rPr lang="ja-JP" altLang="en-US" sz="1400" dirty="0">
                <a:latin typeface="Meiryo UI" panose="020B0604030504040204" pitchFamily="50" charset="-128"/>
                <a:ea typeface="Meiryo UI" panose="020B0604030504040204" pitchFamily="50" charset="-128"/>
              </a:rPr>
              <a:t>　　低い状況である。また、障害者雇用促進法の改正により法定雇用率のさらなる引き上げ（令和</a:t>
            </a:r>
            <a:r>
              <a:rPr lang="en-US" altLang="ja-JP" sz="1400" dirty="0">
                <a:latin typeface="Meiryo UI" panose="020B0604030504040204" pitchFamily="50" charset="-128"/>
                <a:ea typeface="Meiryo UI" panose="020B0604030504040204" pitchFamily="50" charset="-128"/>
              </a:rPr>
              <a:t>8</a:t>
            </a:r>
            <a:r>
              <a:rPr lang="ja-JP" altLang="en-US" sz="1400" dirty="0">
                <a:latin typeface="Meiryo UI" panose="020B0604030504040204" pitchFamily="50" charset="-128"/>
                <a:ea typeface="Meiryo UI" panose="020B0604030504040204" pitchFamily="50" charset="-128"/>
              </a:rPr>
              <a:t>年</a:t>
            </a:r>
            <a:r>
              <a:rPr lang="en-US" altLang="ja-JP" sz="1400" dirty="0">
                <a:latin typeface="Meiryo UI" panose="020B0604030504040204" pitchFamily="50" charset="-128"/>
                <a:ea typeface="Meiryo UI" panose="020B0604030504040204" pitchFamily="50" charset="-128"/>
              </a:rPr>
              <a:t>7</a:t>
            </a:r>
            <a:r>
              <a:rPr lang="ja-JP" altLang="en-US" sz="1400" dirty="0">
                <a:latin typeface="Meiryo UI" panose="020B0604030504040204" pitchFamily="50" charset="-128"/>
                <a:ea typeface="Meiryo UI" panose="020B0604030504040204" pitchFamily="50" charset="-128"/>
              </a:rPr>
              <a:t>月から</a:t>
            </a:r>
            <a:r>
              <a:rPr lang="en-US" altLang="ja-JP" sz="1400" dirty="0">
                <a:latin typeface="Meiryo UI" panose="020B0604030504040204" pitchFamily="50" charset="-128"/>
                <a:ea typeface="Meiryo UI" panose="020B0604030504040204" pitchFamily="50" charset="-128"/>
              </a:rPr>
              <a:t>2.7</a:t>
            </a:r>
            <a:r>
              <a:rPr lang="ja-JP" altLang="en-US" sz="1400" dirty="0">
                <a:latin typeface="Meiryo UI" panose="020B0604030504040204" pitchFamily="50" charset="-128"/>
                <a:ea typeface="Meiryo UI" panose="020B0604030504040204" pitchFamily="50" charset="-128"/>
              </a:rPr>
              <a:t>％）が予定されていることを踏まえ、これら中小事業主に対</a:t>
            </a:r>
            <a:endParaRPr lang="en-US" altLang="ja-JP" sz="1400" dirty="0">
              <a:latin typeface="Meiryo UI" panose="020B0604030504040204" pitchFamily="50" charset="-128"/>
              <a:ea typeface="Meiryo UI" panose="020B0604030504040204" pitchFamily="50" charset="-128"/>
            </a:endParaRPr>
          </a:p>
          <a:p>
            <a:pPr defTabSz="1108075">
              <a:lnSpc>
                <a:spcPts val="1900"/>
              </a:lnSpc>
              <a:tabLst>
                <a:tab pos="3771900" algn="ctr"/>
              </a:tabLst>
            </a:pPr>
            <a:r>
              <a:rPr lang="ja-JP" altLang="en-US" sz="1400">
                <a:latin typeface="Meiryo UI" panose="020B0604030504040204" pitchFamily="50" charset="-128"/>
                <a:ea typeface="Meiryo UI" panose="020B0604030504040204" pitchFamily="50" charset="-128"/>
              </a:rPr>
              <a:t>　　する障</a:t>
            </a:r>
            <a:r>
              <a:rPr lang="ja-JP" altLang="en-US" sz="1400" dirty="0">
                <a:latin typeface="Meiryo UI" panose="020B0604030504040204" pitchFamily="50" charset="-128"/>
                <a:ea typeface="Meiryo UI" panose="020B0604030504040204" pitchFamily="50" charset="-128"/>
              </a:rPr>
              <a:t>がい者雇用への意識啓発や個々の状況に応じた支援が引き続き必要である。</a:t>
            </a:r>
          </a:p>
          <a:p>
            <a:pPr defTabSz="1108075">
              <a:lnSpc>
                <a:spcPts val="1900"/>
              </a:lnSpc>
              <a:tabLst>
                <a:tab pos="3771900" algn="ctr"/>
              </a:tabLst>
            </a:pPr>
            <a:r>
              <a:rPr lang="ja-JP" altLang="en-US" sz="1400" dirty="0">
                <a:latin typeface="Meiryo UI" panose="020B0604030504040204" pitchFamily="50" charset="-128"/>
                <a:ea typeface="Meiryo UI" panose="020B0604030504040204" pitchFamily="50" charset="-128"/>
              </a:rPr>
              <a:t>○ 障がい種別でみると、最も著しい伸びを示しているのが精神障がい者で、令和</a:t>
            </a:r>
            <a:r>
              <a:rPr lang="en-US" altLang="ja-JP" sz="1400" dirty="0">
                <a:latin typeface="Meiryo UI" panose="020B0604030504040204" pitchFamily="50" charset="-128"/>
                <a:ea typeface="Meiryo UI" panose="020B0604030504040204" pitchFamily="50" charset="-128"/>
              </a:rPr>
              <a:t>7</a:t>
            </a:r>
            <a:r>
              <a:rPr lang="ja-JP" altLang="en-US" sz="1400" dirty="0">
                <a:latin typeface="Meiryo UI" panose="020B0604030504040204" pitchFamily="50" charset="-128"/>
                <a:ea typeface="Meiryo UI" panose="020B0604030504040204" pitchFamily="50" charset="-128"/>
              </a:rPr>
              <a:t>年</a:t>
            </a:r>
            <a:r>
              <a:rPr lang="en-US" altLang="ja-JP" sz="1400" dirty="0">
                <a:latin typeface="Meiryo UI" panose="020B0604030504040204" pitchFamily="50" charset="-128"/>
                <a:ea typeface="Meiryo UI" panose="020B0604030504040204" pitchFamily="50" charset="-128"/>
              </a:rPr>
              <a:t>6</a:t>
            </a:r>
            <a:r>
              <a:rPr lang="ja-JP" altLang="en-US" sz="1400" dirty="0">
                <a:latin typeface="Meiryo UI" panose="020B0604030504040204" pitchFamily="50" charset="-128"/>
                <a:ea typeface="Meiryo UI" panose="020B0604030504040204" pitchFamily="50" charset="-128"/>
              </a:rPr>
              <a:t>月</a:t>
            </a:r>
            <a:r>
              <a:rPr lang="en-US" altLang="ja-JP" sz="1400" dirty="0">
                <a:latin typeface="Meiryo UI" panose="020B0604030504040204" pitchFamily="50" charset="-128"/>
                <a:ea typeface="Meiryo UI" panose="020B0604030504040204" pitchFamily="50" charset="-128"/>
              </a:rPr>
              <a:t>1</a:t>
            </a:r>
            <a:r>
              <a:rPr lang="ja-JP" altLang="en-US" sz="1400" dirty="0">
                <a:latin typeface="Meiryo UI" panose="020B0604030504040204" pitchFamily="50" charset="-128"/>
                <a:ea typeface="Meiryo UI" panose="020B0604030504040204" pitchFamily="50" charset="-128"/>
              </a:rPr>
              <a:t>日現在、被雇用者数は</a:t>
            </a:r>
            <a:r>
              <a:rPr lang="en-US" altLang="ja-JP" sz="1400" dirty="0">
                <a:latin typeface="Meiryo UI" panose="020B0604030504040204" pitchFamily="50" charset="-128"/>
                <a:ea typeface="Meiryo UI" panose="020B0604030504040204" pitchFamily="50" charset="-128"/>
              </a:rPr>
              <a:t>1</a:t>
            </a:r>
            <a:r>
              <a:rPr lang="ja-JP" altLang="en-US" sz="1400" dirty="0">
                <a:latin typeface="Meiryo UI" panose="020B0604030504040204" pitchFamily="50" charset="-128"/>
                <a:ea typeface="Meiryo UI" panose="020B0604030504040204" pitchFamily="50" charset="-128"/>
              </a:rPr>
              <a:t>万</a:t>
            </a:r>
            <a:r>
              <a:rPr lang="en-US" altLang="ja-JP" sz="1400" dirty="0">
                <a:latin typeface="Meiryo UI" panose="020B0604030504040204" pitchFamily="50" charset="-128"/>
                <a:ea typeface="Meiryo UI" panose="020B0604030504040204" pitchFamily="50" charset="-128"/>
              </a:rPr>
              <a:t>5,395.5</a:t>
            </a:r>
            <a:r>
              <a:rPr lang="ja-JP" altLang="en-US" sz="1400" dirty="0">
                <a:latin typeface="Meiryo UI" panose="020B0604030504040204" pitchFamily="50" charset="-128"/>
                <a:ea typeface="Meiryo UI" panose="020B0604030504040204" pitchFamily="50" charset="-128"/>
              </a:rPr>
              <a:t>人（</a:t>
            </a: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①）で、雇用率制度の算定対象となる</a:t>
            </a:r>
            <a:endParaRPr lang="en-US" altLang="ja-JP" sz="1400" dirty="0">
              <a:latin typeface="Meiryo UI" panose="020B0604030504040204" pitchFamily="50" charset="-128"/>
              <a:ea typeface="Meiryo UI" panose="020B0604030504040204" pitchFamily="50" charset="-128"/>
            </a:endParaRPr>
          </a:p>
          <a:p>
            <a:pPr defTabSz="1108075">
              <a:lnSpc>
                <a:spcPts val="1900"/>
              </a:lnSpc>
              <a:tabLst>
                <a:tab pos="3771900" algn="ctr"/>
              </a:tabLst>
            </a:pPr>
            <a:r>
              <a:rPr lang="ja-JP" altLang="en-US" sz="1400" dirty="0">
                <a:latin typeface="Meiryo UI" panose="020B0604030504040204" pitchFamily="50" charset="-128"/>
                <a:ea typeface="Meiryo UI" panose="020B0604030504040204" pitchFamily="50" charset="-128"/>
              </a:rPr>
              <a:t>　　前の平成</a:t>
            </a:r>
            <a:r>
              <a:rPr lang="en-US" altLang="ja-JP" sz="1400" dirty="0">
                <a:latin typeface="Meiryo UI" panose="020B0604030504040204" pitchFamily="50" charset="-128"/>
                <a:ea typeface="Meiryo UI" panose="020B0604030504040204" pitchFamily="50" charset="-128"/>
              </a:rPr>
              <a:t>29</a:t>
            </a:r>
            <a:r>
              <a:rPr lang="ja-JP" altLang="en-US" sz="1400" dirty="0">
                <a:latin typeface="Meiryo UI" panose="020B0604030504040204" pitchFamily="50" charset="-128"/>
                <a:ea typeface="Meiryo UI" panose="020B0604030504040204" pitchFamily="50" charset="-128"/>
              </a:rPr>
              <a:t>年</a:t>
            </a:r>
            <a:r>
              <a:rPr lang="en-US" altLang="ja-JP" sz="1400" dirty="0">
                <a:latin typeface="Meiryo UI" panose="020B0604030504040204" pitchFamily="50" charset="-128"/>
                <a:ea typeface="Meiryo UI" panose="020B0604030504040204" pitchFamily="50" charset="-128"/>
              </a:rPr>
              <a:t>(3,848.5</a:t>
            </a:r>
            <a:r>
              <a:rPr lang="ja-JP" altLang="en-US" sz="1400" dirty="0">
                <a:latin typeface="Meiryo UI" panose="020B0604030504040204" pitchFamily="50" charset="-128"/>
                <a:ea typeface="Meiryo UI" panose="020B0604030504040204" pitchFamily="50" charset="-128"/>
              </a:rPr>
              <a:t>人　</a:t>
            </a: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③</a:t>
            </a: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と比べ、約</a:t>
            </a:r>
            <a:r>
              <a:rPr lang="en-US" altLang="ja-JP" sz="1400" dirty="0">
                <a:latin typeface="Meiryo UI" panose="020B0604030504040204" pitchFamily="50" charset="-128"/>
                <a:ea typeface="Meiryo UI" panose="020B0604030504040204" pitchFamily="50" charset="-128"/>
              </a:rPr>
              <a:t>4</a:t>
            </a:r>
            <a:r>
              <a:rPr lang="ja-JP" altLang="en-US" sz="1400" dirty="0">
                <a:latin typeface="Meiryo UI" panose="020B0604030504040204" pitchFamily="50" charset="-128"/>
                <a:ea typeface="Meiryo UI" panose="020B0604030504040204" pitchFamily="50" charset="-128"/>
              </a:rPr>
              <a:t>倍と大幅に増加している。しかし、職場定着が課題となっていることから、引き続き事業主の障がい特性等に対する理解を高</a:t>
            </a:r>
            <a:endParaRPr lang="en-US" altLang="ja-JP" sz="1400" dirty="0">
              <a:latin typeface="Meiryo UI" panose="020B0604030504040204" pitchFamily="50" charset="-128"/>
              <a:ea typeface="Meiryo UI" panose="020B0604030504040204" pitchFamily="50" charset="-128"/>
            </a:endParaRPr>
          </a:p>
          <a:p>
            <a:pPr defTabSz="1108075">
              <a:lnSpc>
                <a:spcPts val="1900"/>
              </a:lnSpc>
              <a:tabLst>
                <a:tab pos="3771900" algn="ctr"/>
              </a:tabLst>
            </a:pPr>
            <a:r>
              <a:rPr lang="ja-JP" altLang="en-US" sz="1400" dirty="0">
                <a:latin typeface="Meiryo UI" panose="020B0604030504040204" pitchFamily="50" charset="-128"/>
                <a:ea typeface="Meiryo UI" panose="020B0604030504040204" pitchFamily="50" charset="-128"/>
              </a:rPr>
              <a:t>　　め、職場環境の整備を促進していくことが必要である。（障がい種別ごとの勤続年数：身体</a:t>
            </a:r>
            <a:r>
              <a:rPr lang="en-US" altLang="ja-JP" sz="1400" dirty="0">
                <a:latin typeface="Meiryo UI" panose="020B0604030504040204" pitchFamily="50" charset="-128"/>
                <a:ea typeface="Meiryo UI" panose="020B0604030504040204" pitchFamily="50" charset="-128"/>
              </a:rPr>
              <a:t>12</a:t>
            </a:r>
            <a:r>
              <a:rPr lang="ja-JP" altLang="en-US" sz="1400" dirty="0">
                <a:latin typeface="Meiryo UI" panose="020B0604030504040204" pitchFamily="50" charset="-128"/>
                <a:ea typeface="Meiryo UI" panose="020B0604030504040204" pitchFamily="50" charset="-128"/>
              </a:rPr>
              <a:t>年</a:t>
            </a:r>
            <a:r>
              <a:rPr lang="en-US" altLang="ja-JP" sz="14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月、知的</a:t>
            </a:r>
            <a:r>
              <a:rPr lang="en-US" altLang="ja-JP" sz="1400" dirty="0">
                <a:latin typeface="Meiryo UI" panose="020B0604030504040204" pitchFamily="50" charset="-128"/>
                <a:ea typeface="Meiryo UI" panose="020B0604030504040204" pitchFamily="50" charset="-128"/>
              </a:rPr>
              <a:t>9</a:t>
            </a:r>
            <a:r>
              <a:rPr lang="ja-JP" altLang="en-US" sz="1400" dirty="0">
                <a:latin typeface="Meiryo UI" panose="020B0604030504040204" pitchFamily="50" charset="-128"/>
                <a:ea typeface="Meiryo UI" panose="020B0604030504040204" pitchFamily="50" charset="-128"/>
              </a:rPr>
              <a:t>年</a:t>
            </a:r>
            <a:r>
              <a:rPr lang="en-US" altLang="ja-JP" sz="1400" dirty="0">
                <a:latin typeface="Meiryo UI" panose="020B0604030504040204" pitchFamily="50" charset="-128"/>
                <a:ea typeface="Meiryo UI" panose="020B0604030504040204" pitchFamily="50" charset="-128"/>
              </a:rPr>
              <a:t>1</a:t>
            </a:r>
            <a:r>
              <a:rPr lang="ja-JP" altLang="en-US" sz="1400" dirty="0">
                <a:latin typeface="Meiryo UI" panose="020B0604030504040204" pitchFamily="50" charset="-128"/>
                <a:ea typeface="Meiryo UI" panose="020B0604030504040204" pitchFamily="50" charset="-128"/>
              </a:rPr>
              <a:t>月、精神</a:t>
            </a:r>
            <a:r>
              <a:rPr lang="en-US" altLang="ja-JP" sz="1400" dirty="0">
                <a:latin typeface="Meiryo UI" panose="020B0604030504040204" pitchFamily="50" charset="-128"/>
                <a:ea typeface="Meiryo UI" panose="020B0604030504040204" pitchFamily="50" charset="-128"/>
              </a:rPr>
              <a:t>5</a:t>
            </a:r>
            <a:r>
              <a:rPr lang="ja-JP" altLang="en-US" sz="1400" dirty="0">
                <a:latin typeface="Meiryo UI" panose="020B0604030504040204" pitchFamily="50" charset="-128"/>
                <a:ea typeface="Meiryo UI" panose="020B0604030504040204" pitchFamily="50" charset="-128"/>
              </a:rPr>
              <a:t>年</a:t>
            </a:r>
            <a:r>
              <a:rPr lang="en-US" altLang="ja-JP" sz="1400" dirty="0">
                <a:latin typeface="Meiryo UI" panose="020B0604030504040204" pitchFamily="50" charset="-128"/>
                <a:ea typeface="Meiryo UI" panose="020B0604030504040204" pitchFamily="50" charset="-128"/>
              </a:rPr>
              <a:t>3</a:t>
            </a:r>
            <a:r>
              <a:rPr lang="ja-JP" altLang="en-US" sz="1400" dirty="0">
                <a:latin typeface="Meiryo UI" panose="020B0604030504040204" pitchFamily="50" charset="-128"/>
                <a:ea typeface="Meiryo UI" panose="020B0604030504040204" pitchFamily="50" charset="-128"/>
              </a:rPr>
              <a:t>月、発達</a:t>
            </a:r>
            <a:r>
              <a:rPr lang="en-US" altLang="ja-JP" sz="1400" dirty="0">
                <a:latin typeface="Meiryo UI" panose="020B0604030504040204" pitchFamily="50" charset="-128"/>
                <a:ea typeface="Meiryo UI" panose="020B0604030504040204" pitchFamily="50" charset="-128"/>
              </a:rPr>
              <a:t>5</a:t>
            </a:r>
            <a:r>
              <a:rPr lang="ja-JP" altLang="en-US" sz="1400" dirty="0">
                <a:latin typeface="Meiryo UI" panose="020B0604030504040204" pitchFamily="50" charset="-128"/>
                <a:ea typeface="Meiryo UI" panose="020B0604030504040204" pitchFamily="50" charset="-128"/>
              </a:rPr>
              <a:t>年</a:t>
            </a:r>
            <a:r>
              <a:rPr lang="en-US" altLang="ja-JP" sz="1400" dirty="0">
                <a:latin typeface="Meiryo UI" panose="020B0604030504040204" pitchFamily="50" charset="-128"/>
                <a:ea typeface="Meiryo UI" panose="020B0604030504040204" pitchFamily="50" charset="-128"/>
              </a:rPr>
              <a:t>1</a:t>
            </a:r>
            <a:r>
              <a:rPr lang="ja-JP" altLang="en-US" sz="1400" dirty="0">
                <a:latin typeface="Meiryo UI" panose="020B0604030504040204" pitchFamily="50" charset="-128"/>
                <a:ea typeface="Meiryo UI" panose="020B0604030504040204" pitchFamily="50" charset="-128"/>
              </a:rPr>
              <a:t>月　</a:t>
            </a: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④）</a:t>
            </a:r>
            <a:endParaRPr lang="en-US" altLang="ja-JP" sz="1400" dirty="0">
              <a:latin typeface="Meiryo UI" panose="020B0604030504040204" pitchFamily="50" charset="-128"/>
              <a:ea typeface="Meiryo UI" panose="020B0604030504040204" pitchFamily="50" charset="-128"/>
            </a:endParaRPr>
          </a:p>
        </p:txBody>
      </p:sp>
      <p:sp>
        <p:nvSpPr>
          <p:cNvPr id="10" name="テキスト ボックス 9"/>
          <p:cNvSpPr txBox="1"/>
          <p:nvPr/>
        </p:nvSpPr>
        <p:spPr>
          <a:xfrm>
            <a:off x="229648" y="980871"/>
            <a:ext cx="2448273" cy="307777"/>
          </a:xfrm>
          <a:prstGeom prst="rect">
            <a:avLst/>
          </a:prstGeom>
          <a:solidFill>
            <a:srgbClr val="009900"/>
          </a:solidFill>
          <a:ln>
            <a:noFill/>
          </a:ln>
        </p:spPr>
        <p:txBody>
          <a:bodyPr wrap="square" rtlCol="0">
            <a:spAutoFit/>
          </a:bodyPr>
          <a:lstStyle/>
          <a:p>
            <a:r>
              <a:rPr kumimoji="1" lang="ja-JP" altLang="en-US" sz="14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１．</a:t>
            </a:r>
            <a:r>
              <a:rPr kumimoji="1" lang="ja-JP" altLang="en-US" sz="1400" b="1" dirty="0" err="1">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障がい</a:t>
            </a:r>
            <a:r>
              <a:rPr kumimoji="1" lang="ja-JP" altLang="en-US" sz="14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者雇用の現状等</a:t>
            </a:r>
          </a:p>
        </p:txBody>
      </p:sp>
      <p:sp>
        <p:nvSpPr>
          <p:cNvPr id="16" name="テキスト ボックス 15"/>
          <p:cNvSpPr txBox="1"/>
          <p:nvPr/>
        </p:nvSpPr>
        <p:spPr>
          <a:xfrm>
            <a:off x="241405" y="4398079"/>
            <a:ext cx="3711123" cy="307777"/>
          </a:xfrm>
          <a:prstGeom prst="rect">
            <a:avLst/>
          </a:prstGeom>
          <a:solidFill>
            <a:srgbClr val="009900"/>
          </a:solidFill>
        </p:spPr>
        <p:txBody>
          <a:bodyPr wrap="square" rtlCol="0">
            <a:spAutoFit/>
          </a:bodyPr>
          <a:lstStyle/>
          <a:p>
            <a:r>
              <a:rPr kumimoji="1" lang="ja-JP" altLang="en-US" sz="14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２．第５次障がい者計画に基づく主な取組み</a:t>
            </a:r>
          </a:p>
        </p:txBody>
      </p:sp>
      <p:sp>
        <p:nvSpPr>
          <p:cNvPr id="6" name="テキスト ボックス 5"/>
          <p:cNvSpPr txBox="1"/>
          <p:nvPr/>
        </p:nvSpPr>
        <p:spPr>
          <a:xfrm>
            <a:off x="-1" y="600354"/>
            <a:ext cx="12801600" cy="369332"/>
          </a:xfrm>
          <a:prstGeom prst="rect">
            <a:avLst/>
          </a:prstGeom>
          <a:solidFill>
            <a:srgbClr val="FF0000"/>
          </a:solidFill>
        </p:spPr>
        <p:txBody>
          <a:bodyPr wrap="square" rtlCol="0">
            <a:spAutoFit/>
          </a:bodyPr>
          <a:lstStyle/>
          <a:p>
            <a:pPr algn="ctr"/>
            <a:r>
              <a:rPr kumimoji="1" lang="ja-JP" altLang="en-US" sz="18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　　　　　　　　　　　障がい者雇用の促進について　　　　　　　　　　</a:t>
            </a:r>
            <a:r>
              <a:rPr kumimoji="1" lang="ja-JP" altLang="en-US" sz="10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商工労働部雇用推進室就業促進課</a:t>
            </a:r>
          </a:p>
        </p:txBody>
      </p:sp>
      <p:grpSp>
        <p:nvGrpSpPr>
          <p:cNvPr id="12" name="グループ化 11"/>
          <p:cNvGrpSpPr/>
          <p:nvPr/>
        </p:nvGrpSpPr>
        <p:grpSpPr>
          <a:xfrm>
            <a:off x="52915" y="4736673"/>
            <a:ext cx="6250923" cy="4964470"/>
            <a:chOff x="371546" y="3075487"/>
            <a:chExt cx="6250923" cy="5217772"/>
          </a:xfrm>
        </p:grpSpPr>
        <p:sp>
          <p:nvSpPr>
            <p:cNvPr id="32" name="角丸四角形 31"/>
            <p:cNvSpPr/>
            <p:nvPr/>
          </p:nvSpPr>
          <p:spPr>
            <a:xfrm>
              <a:off x="371546" y="3242596"/>
              <a:ext cx="6211766" cy="4586274"/>
            </a:xfrm>
            <a:prstGeom prst="roundRect">
              <a:avLst>
                <a:gd name="adj" fmla="val 5273"/>
              </a:avLst>
            </a:prstGeom>
            <a:ln w="12700">
              <a:solidFill>
                <a:srgbClr val="0070C0"/>
              </a:solidFill>
            </a:ln>
          </p:spPr>
          <p:style>
            <a:lnRef idx="2">
              <a:schemeClr val="accent6"/>
            </a:lnRef>
            <a:fillRef idx="1">
              <a:schemeClr val="lt1"/>
            </a:fillRef>
            <a:effectRef idx="0">
              <a:schemeClr val="accent6"/>
            </a:effectRef>
            <a:fontRef idx="minor">
              <a:schemeClr val="dk1"/>
            </a:fontRef>
          </p:style>
          <p:txBody>
            <a:bodyPr rtlCol="0" anchor="t"/>
            <a:lstStyle/>
            <a:p>
              <a:endParaRPr lang="en-US" altLang="ja-JP" sz="700" b="1" dirty="0">
                <a:latin typeface="Meiryo UI" panose="020B0604030504040204" pitchFamily="50" charset="-128"/>
                <a:ea typeface="Meiryo UI" panose="020B0604030504040204" pitchFamily="50" charset="-128"/>
              </a:endParaRPr>
            </a:p>
            <a:p>
              <a:endParaRPr lang="en-US" altLang="ja-JP" sz="1600" b="1"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a:t>
              </a:r>
              <a:endParaRPr lang="en-US" altLang="ja-JP" sz="1100" dirty="0">
                <a:latin typeface="Meiryo UI" panose="020B0604030504040204" pitchFamily="50" charset="-128"/>
                <a:ea typeface="Meiryo UI" panose="020B0604030504040204" pitchFamily="50" charset="-128"/>
              </a:endParaRPr>
            </a:p>
            <a:p>
              <a:endParaRPr lang="en-US" altLang="ja-JP" sz="1400" b="1" dirty="0">
                <a:latin typeface="Meiryo UI" panose="020B0604030504040204" pitchFamily="50" charset="-128"/>
                <a:ea typeface="Meiryo UI" panose="020B0604030504040204" pitchFamily="50" charset="-128"/>
              </a:endParaRPr>
            </a:p>
          </p:txBody>
        </p:sp>
        <p:sp>
          <p:nvSpPr>
            <p:cNvPr id="18" name="テキスト ボックス 17"/>
            <p:cNvSpPr txBox="1"/>
            <p:nvPr/>
          </p:nvSpPr>
          <p:spPr>
            <a:xfrm>
              <a:off x="934409" y="3075487"/>
              <a:ext cx="4882461" cy="309777"/>
            </a:xfrm>
            <a:prstGeom prst="roundRect">
              <a:avLst>
                <a:gd name="adj" fmla="val 50000"/>
              </a:avLst>
            </a:prstGeom>
            <a:solidFill>
              <a:srgbClr val="99CCFF"/>
            </a:solidFill>
            <a:ln>
              <a:solidFill>
                <a:srgbClr val="0070C0"/>
              </a:solidFill>
              <a:prstDash val="solid"/>
            </a:ln>
          </p:spPr>
          <p:txBody>
            <a:bodyPr wrap="square" lIns="0" tIns="0" rIns="0" bIns="0" rtlCol="0" anchor="ctr" anchorCtr="1">
              <a:noAutofit/>
            </a:bodyPr>
            <a:lstStyle/>
            <a:p>
              <a:r>
                <a:rPr kumimoji="1" lang="ja-JP" altLang="en-US" sz="1600" b="1" dirty="0">
                  <a:latin typeface="Meiryo UI" panose="020B0604030504040204" pitchFamily="50" charset="-128"/>
                  <a:ea typeface="Meiryo UI" panose="020B0604030504040204" pitchFamily="50" charset="-128"/>
                </a:rPr>
                <a:t>事業主の障がい者雇用を支援する取組み</a:t>
              </a:r>
            </a:p>
          </p:txBody>
        </p:sp>
        <p:sp>
          <p:nvSpPr>
            <p:cNvPr id="11" name="テキスト ボックス 10"/>
            <p:cNvSpPr txBox="1"/>
            <p:nvPr/>
          </p:nvSpPr>
          <p:spPr>
            <a:xfrm>
              <a:off x="623711" y="3424882"/>
              <a:ext cx="5998758" cy="4868377"/>
            </a:xfrm>
            <a:prstGeom prst="rect">
              <a:avLst/>
            </a:prstGeom>
            <a:noFill/>
          </p:spPr>
          <p:txBody>
            <a:bodyPr wrap="none" rtlCol="0">
              <a:spAutoFit/>
            </a:bodyPr>
            <a:lstStyle/>
            <a:p>
              <a:pPr lvl="0"/>
              <a:r>
                <a:rPr lang="ja-JP" altLang="en-US" sz="1600" b="1" dirty="0">
                  <a:solidFill>
                    <a:prstClr val="black"/>
                  </a:solidFill>
                  <a:latin typeface="Meiryo UI" panose="020B0604030504040204" pitchFamily="50" charset="-128"/>
                  <a:ea typeface="Meiryo UI" panose="020B0604030504040204" pitchFamily="50" charset="-128"/>
                </a:rPr>
                <a:t>◇ 障がい者雇用促進センター誘導・支援事業</a:t>
              </a:r>
              <a:endParaRPr lang="en-US" altLang="ja-JP" sz="800" b="1" dirty="0">
                <a:solidFill>
                  <a:prstClr val="black"/>
                </a:solidFill>
                <a:latin typeface="Meiryo UI" panose="020B0604030504040204" pitchFamily="50" charset="-128"/>
                <a:ea typeface="Meiryo UI" panose="020B0604030504040204" pitchFamily="50" charset="-128"/>
              </a:endParaRPr>
            </a:p>
            <a:p>
              <a:pPr lvl="0"/>
              <a:r>
                <a:rPr lang="ja-JP" altLang="en-US" sz="1600" b="1" dirty="0">
                  <a:solidFill>
                    <a:prstClr val="black"/>
                  </a:solidFill>
                  <a:latin typeface="Meiryo UI" panose="020B0604030504040204" pitchFamily="50" charset="-128"/>
                  <a:ea typeface="Meiryo UI" panose="020B0604030504040204" pitchFamily="50" charset="-128"/>
                </a:rPr>
                <a:t> ■ ハートフル条例に基づく</a:t>
              </a:r>
              <a:r>
                <a:rPr lang="ja-JP" altLang="en-US" sz="1600" b="1" dirty="0" err="1">
                  <a:solidFill>
                    <a:prstClr val="black"/>
                  </a:solidFill>
                  <a:latin typeface="Meiryo UI" panose="020B0604030504040204" pitchFamily="50" charset="-128"/>
                  <a:ea typeface="Meiryo UI" panose="020B0604030504040204" pitchFamily="50" charset="-128"/>
                </a:rPr>
                <a:t>障がい</a:t>
              </a:r>
              <a:r>
                <a:rPr lang="ja-JP" altLang="en-US" sz="1600" b="1" dirty="0">
                  <a:solidFill>
                    <a:prstClr val="black"/>
                  </a:solidFill>
                  <a:latin typeface="Meiryo UI" panose="020B0604030504040204" pitchFamily="50" charset="-128"/>
                  <a:ea typeface="Meiryo UI" panose="020B0604030504040204" pitchFamily="50" charset="-128"/>
                </a:rPr>
                <a:t>者雇用の促進</a:t>
              </a:r>
              <a:endParaRPr lang="en-US" altLang="ja-JP" sz="1600" b="1" dirty="0">
                <a:solidFill>
                  <a:prstClr val="black"/>
                </a:solidFill>
                <a:latin typeface="Meiryo UI" panose="020B0604030504040204" pitchFamily="50" charset="-128"/>
                <a:ea typeface="Meiryo UI" panose="020B0604030504040204" pitchFamily="50" charset="-128"/>
              </a:endParaRPr>
            </a:p>
            <a:p>
              <a:pPr lvl="0"/>
              <a:r>
                <a:rPr lang="ja-JP" altLang="en-US" sz="1600" b="1" dirty="0">
                  <a:solidFill>
                    <a:prstClr val="black"/>
                  </a:solidFill>
                  <a:latin typeface="Meiryo UI" panose="020B0604030504040204" pitchFamily="50" charset="-128"/>
                  <a:ea typeface="Meiryo UI" panose="020B0604030504040204" pitchFamily="50" charset="-128"/>
                </a:rPr>
                <a:t>　　・ 「契約の相手方等府と関係のある事業主」に対する誘導・支援</a:t>
              </a:r>
              <a:endParaRPr lang="en-US" altLang="ja-JP" sz="1600" b="1" dirty="0">
                <a:solidFill>
                  <a:prstClr val="black"/>
                </a:solidFill>
                <a:latin typeface="Meiryo UI" panose="020B0604030504040204" pitchFamily="50" charset="-128"/>
                <a:ea typeface="Meiryo UI" panose="020B0604030504040204" pitchFamily="50" charset="-128"/>
              </a:endParaRPr>
            </a:p>
            <a:p>
              <a:pPr lvl="0"/>
              <a:r>
                <a:rPr lang="ja-JP" altLang="en-US" sz="1100" dirty="0">
                  <a:solidFill>
                    <a:prstClr val="black"/>
                  </a:solidFill>
                  <a:latin typeface="Meiryo UI" panose="020B0604030504040204" pitchFamily="50" charset="-128"/>
                  <a:ea typeface="Meiryo UI" panose="020B0604030504040204" pitchFamily="50" charset="-128"/>
                </a:rPr>
                <a:t>　　　  </a:t>
              </a:r>
              <a:r>
                <a:rPr lang="ja-JP" altLang="en-US" sz="1200" dirty="0">
                  <a:solidFill>
                    <a:prstClr val="black"/>
                  </a:solidFill>
                  <a:latin typeface="Meiryo UI" panose="020B0604030504040204" pitchFamily="50" charset="-128"/>
                  <a:ea typeface="Meiryo UI" panose="020B0604030504040204" pitchFamily="50" charset="-128"/>
                </a:rPr>
                <a:t>ハートフル条例の対象（義務規定）となる法定雇用率未達成事業主に対し、障がい者</a:t>
              </a:r>
              <a:endParaRPr lang="en-US" altLang="ja-JP" sz="1200" dirty="0">
                <a:solidFill>
                  <a:prstClr val="black"/>
                </a:solidFill>
                <a:latin typeface="Meiryo UI" panose="020B0604030504040204" pitchFamily="50" charset="-128"/>
                <a:ea typeface="Meiryo UI" panose="020B0604030504040204" pitchFamily="50" charset="-128"/>
              </a:endParaRPr>
            </a:p>
            <a:p>
              <a:pPr lvl="0"/>
              <a:r>
                <a:rPr lang="ja-JP" altLang="en-US" sz="1200" dirty="0">
                  <a:solidFill>
                    <a:prstClr val="black"/>
                  </a:solidFill>
                  <a:latin typeface="Meiryo UI" panose="020B0604030504040204" pitchFamily="50" charset="-128"/>
                  <a:ea typeface="Meiryo UI" panose="020B0604030504040204" pitchFamily="50" charset="-128"/>
                </a:rPr>
                <a:t>　　　 雇入れ計画書等の提出や雇入れ計画の達成に向けた誘導・支援を行う。</a:t>
              </a:r>
              <a:endParaRPr lang="en-US" altLang="ja-JP" sz="1200" b="1" dirty="0">
                <a:solidFill>
                  <a:prstClr val="black"/>
                </a:solidFill>
                <a:latin typeface="Meiryo UI" panose="020B0604030504040204" pitchFamily="50" charset="-128"/>
                <a:ea typeface="Meiryo UI" panose="020B0604030504040204" pitchFamily="50" charset="-128"/>
              </a:endParaRPr>
            </a:p>
            <a:p>
              <a:pPr lvl="0"/>
              <a:r>
                <a:rPr lang="ja-JP" altLang="en-US" sz="1600" b="1" dirty="0">
                  <a:solidFill>
                    <a:prstClr val="black"/>
                  </a:solidFill>
                  <a:latin typeface="Meiryo UI" panose="020B0604030504040204" pitchFamily="50" charset="-128"/>
                  <a:ea typeface="Meiryo UI" panose="020B0604030504040204" pitchFamily="50" charset="-128"/>
                </a:rPr>
                <a:t> 　 ・ 「特定中小</a:t>
              </a:r>
              <a:r>
                <a:rPr lang="ja-JP" altLang="en-US" sz="1600" b="1" dirty="0">
                  <a:latin typeface="Meiryo UI" panose="020B0604030504040204" pitchFamily="50" charset="-128"/>
                  <a:ea typeface="Meiryo UI" panose="020B0604030504040204" pitchFamily="50" charset="-128"/>
                </a:rPr>
                <a:t>事業主」に対する誘導・支援</a:t>
              </a:r>
              <a:endParaRPr lang="en-US" altLang="ja-JP" sz="1600" b="1" dirty="0">
                <a:latin typeface="Meiryo UI" panose="020B0604030504040204" pitchFamily="50" charset="-128"/>
                <a:ea typeface="Meiryo UI" panose="020B0604030504040204" pitchFamily="50" charset="-128"/>
              </a:endParaRPr>
            </a:p>
            <a:p>
              <a:pPr lvl="0"/>
              <a:r>
                <a:rPr lang="ja-JP" altLang="en-US" sz="1100"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 ハートフル条例の対象（努力義務規定）となる法定雇用率未達成の特定中小事業主</a:t>
              </a:r>
              <a:endParaRPr lang="en-US" altLang="ja-JP" sz="1200" dirty="0">
                <a:latin typeface="Meiryo UI" panose="020B0604030504040204" pitchFamily="50" charset="-128"/>
                <a:ea typeface="Meiryo UI" panose="020B0604030504040204" pitchFamily="50" charset="-128"/>
              </a:endParaRPr>
            </a:p>
            <a:p>
              <a:pPr lvl="0"/>
              <a:r>
                <a:rPr lang="en-US" altLang="ja-JP" sz="1200"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（府内にのみ事務所・事業所を有する、常用雇用労働者数</a:t>
              </a:r>
              <a:r>
                <a:rPr lang="en-US" altLang="ja-JP" sz="1200" dirty="0">
                  <a:latin typeface="Meiryo UI" panose="020B0604030504040204" pitchFamily="50" charset="-128"/>
                  <a:ea typeface="Meiryo UI" panose="020B0604030504040204" pitchFamily="50" charset="-128"/>
                </a:rPr>
                <a:t>40.0</a:t>
              </a:r>
              <a:r>
                <a:rPr lang="ja-JP" altLang="en-US" sz="1200" dirty="0">
                  <a:latin typeface="Meiryo UI" panose="020B0604030504040204" pitchFamily="50" charset="-128"/>
                  <a:ea typeface="Meiryo UI" panose="020B0604030504040204" pitchFamily="50" charset="-128"/>
                </a:rPr>
                <a:t>人以上</a:t>
              </a:r>
              <a:r>
                <a:rPr lang="en-US" altLang="ja-JP" sz="1200" dirty="0">
                  <a:latin typeface="Meiryo UI" panose="020B0604030504040204" pitchFamily="50" charset="-128"/>
                  <a:ea typeface="Meiryo UI" panose="020B0604030504040204" pitchFamily="50" charset="-128"/>
                </a:rPr>
                <a:t>100</a:t>
              </a:r>
              <a:r>
                <a:rPr lang="ja-JP" altLang="en-US" sz="1200" dirty="0">
                  <a:latin typeface="Meiryo UI" panose="020B0604030504040204" pitchFamily="50" charset="-128"/>
                  <a:ea typeface="Meiryo UI" panose="020B0604030504040204" pitchFamily="50" charset="-128"/>
                </a:rPr>
                <a:t>人以下の</a:t>
              </a:r>
              <a:endParaRPr lang="en-US" altLang="ja-JP" sz="1200" dirty="0">
                <a:latin typeface="Meiryo UI" panose="020B0604030504040204" pitchFamily="50" charset="-128"/>
                <a:ea typeface="Meiryo UI" panose="020B0604030504040204" pitchFamily="50" charset="-128"/>
              </a:endParaRPr>
            </a:p>
            <a:p>
              <a:pPr lvl="0"/>
              <a:r>
                <a:rPr lang="ja-JP" altLang="en-US" sz="1200" dirty="0">
                  <a:latin typeface="Meiryo UI" panose="020B0604030504040204" pitchFamily="50" charset="-128"/>
                  <a:ea typeface="Meiryo UI" panose="020B0604030504040204" pitchFamily="50" charset="-128"/>
                </a:rPr>
                <a:t>　　　 事業主）に対し、障がい者雇用推進計画書等の提出や雇用推進計画の達成に向けた</a:t>
              </a:r>
              <a:endParaRPr lang="en-US" altLang="ja-JP" sz="1200" dirty="0">
                <a:latin typeface="Meiryo UI" panose="020B0604030504040204" pitchFamily="50" charset="-128"/>
                <a:ea typeface="Meiryo UI" panose="020B0604030504040204" pitchFamily="50" charset="-128"/>
              </a:endParaRPr>
            </a:p>
            <a:p>
              <a:pPr lvl="0"/>
              <a:r>
                <a:rPr lang="en-US" altLang="ja-JP" sz="1200"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誘導・支援を行う。</a:t>
              </a:r>
              <a:endParaRPr lang="en-US" altLang="ja-JP" sz="800" dirty="0">
                <a:latin typeface="Meiryo UI" panose="020B0604030504040204" pitchFamily="50" charset="-128"/>
                <a:ea typeface="Meiryo UI" panose="020B0604030504040204" pitchFamily="50" charset="-128"/>
              </a:endParaRPr>
            </a:p>
            <a:p>
              <a:pPr lvl="0"/>
              <a:r>
                <a:rPr lang="ja-JP" altLang="en-US" sz="1100" b="1" dirty="0">
                  <a:solidFill>
                    <a:prstClr val="black"/>
                  </a:solidFill>
                  <a:latin typeface="Meiryo UI" panose="020B0604030504040204" pitchFamily="50" charset="-128"/>
                  <a:ea typeface="Meiryo UI" panose="020B0604030504040204" pitchFamily="50" charset="-128"/>
                </a:rPr>
                <a:t>　</a:t>
              </a:r>
              <a:r>
                <a:rPr lang="ja-JP" altLang="en-US" sz="1600" b="1" dirty="0">
                  <a:solidFill>
                    <a:prstClr val="black"/>
                  </a:solidFill>
                  <a:latin typeface="Meiryo UI" panose="020B0604030504040204" pitchFamily="50" charset="-128"/>
                  <a:ea typeface="Meiryo UI" panose="020B0604030504040204" pitchFamily="50" charset="-128"/>
                </a:rPr>
                <a:t>■ 障がい者雇用促進センターにおける事業主支援</a:t>
              </a:r>
              <a:endParaRPr lang="en-US" altLang="ja-JP" sz="1600" b="1" dirty="0">
                <a:solidFill>
                  <a:prstClr val="black"/>
                </a:solidFill>
                <a:latin typeface="Meiryo UI" panose="020B0604030504040204" pitchFamily="50" charset="-128"/>
                <a:ea typeface="Meiryo UI" panose="020B0604030504040204" pitchFamily="50" charset="-128"/>
              </a:endParaRPr>
            </a:p>
            <a:p>
              <a:pPr lvl="0"/>
              <a:r>
                <a:rPr lang="ja-JP" altLang="en-US" sz="1100" b="1" dirty="0">
                  <a:solidFill>
                    <a:prstClr val="black"/>
                  </a:solidFill>
                  <a:latin typeface="Meiryo UI" panose="020B0604030504040204" pitchFamily="50" charset="-128"/>
                  <a:ea typeface="Meiryo UI" panose="020B0604030504040204" pitchFamily="50" charset="-128"/>
                </a:rPr>
                <a:t>　　</a:t>
              </a:r>
              <a:r>
                <a:rPr lang="ja-JP" altLang="en-US" sz="1100" dirty="0">
                  <a:solidFill>
                    <a:prstClr val="black"/>
                  </a:solidFill>
                  <a:latin typeface="Meiryo UI" panose="020B0604030504040204" pitchFamily="50" charset="-128"/>
                  <a:ea typeface="Meiryo UI" panose="020B0604030504040204" pitchFamily="50" charset="-128"/>
                </a:rPr>
                <a:t> 　 </a:t>
              </a:r>
              <a:r>
                <a:rPr lang="ja-JP" altLang="en-US" sz="1200" dirty="0">
                  <a:solidFill>
                    <a:prstClr val="black"/>
                  </a:solidFill>
                  <a:latin typeface="Meiryo UI" panose="020B0604030504040204" pitchFamily="50" charset="-128"/>
                  <a:ea typeface="Meiryo UI" panose="020B0604030504040204" pitchFamily="50" charset="-128"/>
                </a:rPr>
                <a:t>障がい者雇用に取り組もうとする事業主に対し、個々のニーズや状況に応じた支援を行う。</a:t>
              </a:r>
              <a:endParaRPr lang="en-US" altLang="ja-JP" sz="1200" b="1" dirty="0">
                <a:solidFill>
                  <a:prstClr val="black"/>
                </a:solidFill>
                <a:latin typeface="Meiryo UI" panose="020B0604030504040204" pitchFamily="50" charset="-128"/>
                <a:ea typeface="Meiryo UI" panose="020B0604030504040204" pitchFamily="50" charset="-128"/>
              </a:endParaRPr>
            </a:p>
            <a:p>
              <a:pPr lvl="0"/>
              <a:r>
                <a:rPr lang="ja-JP" altLang="en-US" sz="1200" b="1" dirty="0">
                  <a:solidFill>
                    <a:prstClr val="black"/>
                  </a:solidFill>
                  <a:latin typeface="Meiryo UI" panose="020B0604030504040204" pitchFamily="50" charset="-128"/>
                  <a:ea typeface="Meiryo UI" panose="020B0604030504040204" pitchFamily="50" charset="-128"/>
                </a:rPr>
                <a:t>　　</a:t>
              </a:r>
              <a:r>
                <a:rPr lang="ja-JP" altLang="en-US" sz="1200" dirty="0">
                  <a:solidFill>
                    <a:prstClr val="black"/>
                  </a:solidFill>
                  <a:latin typeface="Meiryo UI" panose="020B0604030504040204" pitchFamily="50" charset="-128"/>
                  <a:ea typeface="Meiryo UI" panose="020B0604030504040204" pitchFamily="50" charset="-128"/>
                </a:rPr>
                <a:t>　</a:t>
              </a:r>
              <a:r>
                <a:rPr lang="ja-JP" altLang="en-US" sz="1100" dirty="0">
                  <a:solidFill>
                    <a:prstClr val="black"/>
                  </a:solidFill>
                  <a:latin typeface="Meiryo UI" panose="020B0604030504040204" pitchFamily="50" charset="-128"/>
                  <a:ea typeface="Meiryo UI" panose="020B0604030504040204" pitchFamily="50" charset="-128"/>
                </a:rPr>
                <a:t> ○専門家による相談　○セミナー・施設見学会の実施　○職場実習受入れのコーディネート　等</a:t>
              </a:r>
              <a:endParaRPr lang="en-US" altLang="ja-JP" sz="1100" dirty="0">
                <a:solidFill>
                  <a:prstClr val="black"/>
                </a:solidFill>
                <a:latin typeface="Meiryo UI" panose="020B0604030504040204" pitchFamily="50" charset="-128"/>
                <a:ea typeface="Meiryo UI" panose="020B0604030504040204" pitchFamily="50" charset="-128"/>
              </a:endParaRPr>
            </a:p>
            <a:p>
              <a:pPr lvl="0"/>
              <a:r>
                <a:rPr lang="ja-JP" altLang="en-US" sz="1600" b="1" dirty="0">
                  <a:solidFill>
                    <a:prstClr val="black"/>
                  </a:solidFill>
                  <a:latin typeface="Meiryo UI" panose="020B0604030504040204" pitchFamily="50" charset="-128"/>
                  <a:ea typeface="Meiryo UI" panose="020B0604030504040204" pitchFamily="50" charset="-128"/>
                </a:rPr>
                <a:t> 　 ・特定業種向け障がい者雇用セミナー</a:t>
              </a:r>
              <a:endParaRPr lang="en-US" altLang="ja-JP" sz="1600" b="1" dirty="0">
                <a:solidFill>
                  <a:prstClr val="black"/>
                </a:solidFill>
                <a:latin typeface="Meiryo UI" panose="020B0604030504040204" pitchFamily="50" charset="-128"/>
                <a:ea typeface="Meiryo UI" panose="020B0604030504040204" pitchFamily="50" charset="-128"/>
              </a:endParaRPr>
            </a:p>
            <a:p>
              <a:pPr lvl="0"/>
              <a:r>
                <a:rPr lang="ja-JP" altLang="en-US" sz="1100" b="1" dirty="0">
                  <a:solidFill>
                    <a:prstClr val="black"/>
                  </a:solidFill>
                  <a:latin typeface="Meiryo UI" panose="020B0604030504040204" pitchFamily="50" charset="-128"/>
                  <a:ea typeface="Meiryo UI" panose="020B0604030504040204" pitchFamily="50" charset="-128"/>
                </a:rPr>
                <a:t>　　　  </a:t>
              </a:r>
              <a:r>
                <a:rPr lang="ja-JP" altLang="en-US" sz="1200" dirty="0">
                  <a:solidFill>
                    <a:prstClr val="black"/>
                  </a:solidFill>
                  <a:latin typeface="Meiryo UI" panose="020B0604030504040204" pitchFamily="50" charset="-128"/>
                  <a:ea typeface="Meiryo UI" panose="020B0604030504040204" pitchFamily="50" charset="-128"/>
                </a:rPr>
                <a:t>障がい者雇用がとりわけ困難とされる業種に特化したセミナーを実施。令和</a:t>
              </a:r>
              <a:r>
                <a:rPr lang="en-US" altLang="ja-JP" sz="1200" dirty="0">
                  <a:solidFill>
                    <a:prstClr val="black"/>
                  </a:solidFill>
                  <a:latin typeface="Meiryo UI" panose="020B0604030504040204" pitchFamily="50" charset="-128"/>
                  <a:ea typeface="Meiryo UI" panose="020B0604030504040204" pitchFamily="50" charset="-128"/>
                </a:rPr>
                <a:t>7</a:t>
              </a:r>
              <a:r>
                <a:rPr lang="ja-JP" altLang="en-US" sz="1200" dirty="0">
                  <a:solidFill>
                    <a:prstClr val="black"/>
                  </a:solidFill>
                  <a:latin typeface="Meiryo UI" panose="020B0604030504040204" pitchFamily="50" charset="-128"/>
                  <a:ea typeface="Meiryo UI" panose="020B0604030504040204" pitchFamily="50" charset="-128"/>
                </a:rPr>
                <a:t>年度は、教育</a:t>
              </a:r>
              <a:endParaRPr lang="en-US" altLang="ja-JP" sz="1200" dirty="0">
                <a:solidFill>
                  <a:prstClr val="black"/>
                </a:solidFill>
                <a:latin typeface="Meiryo UI" panose="020B0604030504040204" pitchFamily="50" charset="-128"/>
                <a:ea typeface="Meiryo UI" panose="020B0604030504040204" pitchFamily="50" charset="-128"/>
              </a:endParaRPr>
            </a:p>
            <a:p>
              <a:pPr lvl="0"/>
              <a:r>
                <a:rPr lang="ja-JP" altLang="en-US" sz="1200" dirty="0">
                  <a:solidFill>
                    <a:prstClr val="black"/>
                  </a:solidFill>
                  <a:latin typeface="Meiryo UI" panose="020B0604030504040204" pitchFamily="50" charset="-128"/>
                  <a:ea typeface="Meiryo UI" panose="020B0604030504040204" pitchFamily="50" charset="-128"/>
                </a:rPr>
                <a:t>　　　 機関向け及び医療業向けセミナーを開催。</a:t>
              </a:r>
              <a:r>
                <a:rPr lang="ja-JP" altLang="en-US" sz="1200" dirty="0">
                  <a:latin typeface="Meiryo UI" panose="020B0604030504040204" pitchFamily="50" charset="-128"/>
                  <a:ea typeface="Meiryo UI" panose="020B0604030504040204" pitchFamily="50" charset="-128"/>
                </a:rPr>
                <a:t>令和</a:t>
              </a:r>
              <a:r>
                <a:rPr lang="en-US" altLang="ja-JP" sz="1200" dirty="0">
                  <a:latin typeface="Meiryo UI" panose="020B0604030504040204" pitchFamily="50" charset="-128"/>
                  <a:ea typeface="Meiryo UI" panose="020B0604030504040204" pitchFamily="50" charset="-128"/>
                </a:rPr>
                <a:t>8</a:t>
              </a:r>
              <a:r>
                <a:rPr lang="ja-JP" altLang="en-US" sz="1200" dirty="0">
                  <a:latin typeface="Meiryo UI" panose="020B0604030504040204" pitchFamily="50" charset="-128"/>
                  <a:ea typeface="Meiryo UI" panose="020B0604030504040204" pitchFamily="50" charset="-128"/>
                </a:rPr>
                <a:t>年度は、社会福祉法人向けのセミナーを</a:t>
              </a:r>
              <a:endParaRPr lang="en-US" altLang="ja-JP" sz="1200" dirty="0">
                <a:latin typeface="Meiryo UI" panose="020B0604030504040204" pitchFamily="50" charset="-128"/>
                <a:ea typeface="Meiryo UI" panose="020B0604030504040204" pitchFamily="50" charset="-128"/>
              </a:endParaRPr>
            </a:p>
            <a:p>
              <a:pPr lvl="0"/>
              <a:r>
                <a:rPr lang="ja-JP" altLang="en-US" sz="1200" dirty="0">
                  <a:latin typeface="Meiryo UI" panose="020B0604030504040204" pitchFamily="50" charset="-128"/>
                  <a:ea typeface="Meiryo UI" panose="020B0604030504040204" pitchFamily="50" charset="-128"/>
                </a:rPr>
                <a:t>　　　 実施する。</a:t>
              </a:r>
              <a:endParaRPr lang="en-US" altLang="ja-JP" sz="1200" dirty="0">
                <a:latin typeface="Meiryo UI" panose="020B0604030504040204" pitchFamily="50" charset="-128"/>
                <a:ea typeface="Meiryo UI" panose="020B0604030504040204" pitchFamily="50" charset="-128"/>
              </a:endParaRPr>
            </a:p>
            <a:p>
              <a:pPr lvl="0"/>
              <a:r>
                <a:rPr lang="ja-JP" altLang="en-US" sz="1600" b="1" dirty="0">
                  <a:solidFill>
                    <a:prstClr val="black"/>
                  </a:solidFill>
                  <a:latin typeface="Meiryo UI" panose="020B0604030504040204" pitchFamily="50" charset="-128"/>
                  <a:ea typeface="Meiryo UI" panose="020B0604030504040204" pitchFamily="50" charset="-128"/>
                </a:rPr>
                <a:t>◇ ハートフル税制</a:t>
              </a:r>
              <a:endParaRPr lang="en-US" altLang="ja-JP" sz="1600" b="1" dirty="0">
                <a:solidFill>
                  <a:prstClr val="black"/>
                </a:solidFill>
                <a:latin typeface="Meiryo UI" panose="020B0604030504040204" pitchFamily="50" charset="-128"/>
                <a:ea typeface="Meiryo UI" panose="020B0604030504040204" pitchFamily="50" charset="-128"/>
              </a:endParaRPr>
            </a:p>
            <a:p>
              <a:pPr lvl="0"/>
              <a:r>
                <a:rPr lang="ja-JP" altLang="en-US" sz="1100" b="1" dirty="0">
                  <a:solidFill>
                    <a:prstClr val="black"/>
                  </a:solidFill>
                  <a:latin typeface="Meiryo UI" panose="020B0604030504040204" pitchFamily="50" charset="-128"/>
                  <a:ea typeface="Meiryo UI" panose="020B0604030504040204" pitchFamily="50" charset="-128"/>
                </a:rPr>
                <a:t>　　</a:t>
              </a:r>
              <a:r>
                <a:rPr lang="ja-JP" altLang="en-US" sz="1100" dirty="0">
                  <a:solidFill>
                    <a:prstClr val="black"/>
                  </a:solidFill>
                  <a:latin typeface="Meiryo UI" panose="020B0604030504040204" pitchFamily="50" charset="-128"/>
                  <a:ea typeface="Meiryo UI" panose="020B0604030504040204" pitchFamily="50" charset="-128"/>
                </a:rPr>
                <a:t> 　 </a:t>
              </a:r>
              <a:r>
                <a:rPr lang="ja-JP" altLang="en-US" sz="1200" b="0" i="0" dirty="0">
                  <a:solidFill>
                    <a:srgbClr val="222222"/>
                  </a:solidFill>
                  <a:effectLst/>
                  <a:latin typeface="Meiryo UI" panose="020B0604030504040204" pitchFamily="50" charset="-128"/>
                  <a:ea typeface="Meiryo UI" panose="020B0604030504040204" pitchFamily="50" charset="-128"/>
                </a:rPr>
                <a:t>障がい者の雇用の促進及び職業の安定を図るため、法定の雇用義務を超えて</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障がい者を</a:t>
              </a:r>
              <a:endParaRPr lang="en-US" alt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lvl="0"/>
              <a:r>
                <a:rPr lang="en-US" altLang="ja-JP" sz="1200" kern="100" dirty="0">
                  <a:latin typeface="Meiryo UI" panose="020B0604030504040204" pitchFamily="50" charset="-128"/>
                  <a:ea typeface="Meiryo UI" panose="020B0604030504040204" pitchFamily="50" charset="-128"/>
                  <a:cs typeface="Times New Roman" panose="02020603050405020304" pitchFamily="18" charset="0"/>
                </a:rPr>
                <a:t>       </a:t>
              </a:r>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多数</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雇用する法人</a:t>
              </a:r>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の</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事業税を軽減する</a:t>
              </a:r>
              <a:r>
                <a:rPr lang="ja-JP" altLang="en-US" sz="1200" b="0" i="0" dirty="0">
                  <a:solidFill>
                    <a:srgbClr val="222222"/>
                  </a:solidFill>
                  <a:effectLst/>
                  <a:latin typeface="Meiryo UI" panose="020B0604030504040204" pitchFamily="50" charset="-128"/>
                  <a:ea typeface="Meiryo UI" panose="020B0604030504040204" pitchFamily="50" charset="-128"/>
                </a:rPr>
                <a:t>「ハートフル税制」を実施する。</a:t>
              </a:r>
              <a:endParaRPr lang="en-US" altLang="ja-JP" sz="1200" dirty="0">
                <a:solidFill>
                  <a:prstClr val="black"/>
                </a:solidFill>
                <a:latin typeface="Meiryo UI" panose="020B0604030504040204" pitchFamily="50" charset="-128"/>
                <a:ea typeface="Meiryo UI" panose="020B0604030504040204" pitchFamily="50" charset="-128"/>
              </a:endParaRPr>
            </a:p>
            <a:p>
              <a:pPr lvl="0"/>
              <a:endParaRPr lang="en-US" altLang="ja-JP" sz="1600" b="1" dirty="0">
                <a:solidFill>
                  <a:prstClr val="black"/>
                </a:solidFill>
                <a:latin typeface="Meiryo UI" panose="020B0604030504040204" pitchFamily="50" charset="-128"/>
                <a:ea typeface="Meiryo UI" panose="020B0604030504040204" pitchFamily="50" charset="-128"/>
              </a:endParaRPr>
            </a:p>
            <a:p>
              <a:pPr lvl="0"/>
              <a:r>
                <a:rPr lang="ja-JP" altLang="en-US" sz="1100" dirty="0">
                  <a:solidFill>
                    <a:prstClr val="black"/>
                  </a:solidFill>
                  <a:latin typeface="Meiryo UI" panose="020B0604030504040204" pitchFamily="50" charset="-128"/>
                  <a:ea typeface="Meiryo UI" panose="020B0604030504040204" pitchFamily="50" charset="-128"/>
                </a:rPr>
                <a:t> 　</a:t>
              </a:r>
              <a:endParaRPr lang="en-US" altLang="ja-JP" sz="1100" dirty="0">
                <a:solidFill>
                  <a:prstClr val="black"/>
                </a:solidFill>
                <a:latin typeface="Meiryo UI" panose="020B0604030504040204" pitchFamily="50" charset="-128"/>
                <a:ea typeface="Meiryo UI" panose="020B0604030504040204" pitchFamily="50" charset="-128"/>
              </a:endParaRPr>
            </a:p>
          </p:txBody>
        </p:sp>
      </p:grpSp>
      <p:grpSp>
        <p:nvGrpSpPr>
          <p:cNvPr id="2" name="グループ化 1">
            <a:extLst>
              <a:ext uri="{FF2B5EF4-FFF2-40B4-BE49-F238E27FC236}">
                <a16:creationId xmlns:a16="http://schemas.microsoft.com/office/drawing/2014/main" id="{511BA401-3DE7-4BE9-8342-A9BC4DB226E0}"/>
              </a:ext>
            </a:extLst>
          </p:cNvPr>
          <p:cNvGrpSpPr/>
          <p:nvPr/>
        </p:nvGrpSpPr>
        <p:grpSpPr>
          <a:xfrm>
            <a:off x="6329475" y="4863602"/>
            <a:ext cx="6414811" cy="3819789"/>
            <a:chOff x="6490440" y="5496537"/>
            <a:chExt cx="6105617" cy="4228226"/>
          </a:xfrm>
        </p:grpSpPr>
        <p:sp>
          <p:nvSpPr>
            <p:cNvPr id="27" name="角丸四角形 26"/>
            <p:cNvSpPr/>
            <p:nvPr/>
          </p:nvSpPr>
          <p:spPr>
            <a:xfrm>
              <a:off x="6490440" y="5603658"/>
              <a:ext cx="6105617" cy="4047640"/>
            </a:xfrm>
            <a:prstGeom prst="roundRect">
              <a:avLst>
                <a:gd name="adj" fmla="val 4865"/>
              </a:avLst>
            </a:prstGeom>
            <a:ln w="12700">
              <a:solidFill>
                <a:srgbClr val="0070C0"/>
              </a:solidFill>
            </a:ln>
          </p:spPr>
          <p:style>
            <a:lnRef idx="2">
              <a:schemeClr val="accent6"/>
            </a:lnRef>
            <a:fillRef idx="1">
              <a:schemeClr val="lt1"/>
            </a:fillRef>
            <a:effectRef idx="0">
              <a:schemeClr val="accent6"/>
            </a:effectRef>
            <a:fontRef idx="minor">
              <a:schemeClr val="dk1"/>
            </a:fontRef>
          </p:style>
          <p:txBody>
            <a:bodyPr rtlCol="0" anchor="ctr"/>
            <a:lstStyle/>
            <a:p>
              <a:endParaRPr kumimoji="1" lang="en-US" altLang="ja-JP" sz="1100" b="1" dirty="0">
                <a:latin typeface="Meiryo UI" panose="020B0604030504040204" pitchFamily="50" charset="-128"/>
                <a:ea typeface="Meiryo UI" panose="020B0604030504040204" pitchFamily="50" charset="-128"/>
              </a:endParaRPr>
            </a:p>
            <a:p>
              <a:endParaRPr lang="en-US" altLang="ja-JP" sz="1400" b="1" dirty="0">
                <a:latin typeface="Meiryo UI" panose="020B0604030504040204" pitchFamily="50" charset="-128"/>
                <a:ea typeface="Meiryo UI" panose="020B0604030504040204" pitchFamily="50" charset="-128"/>
              </a:endParaRPr>
            </a:p>
            <a:p>
              <a:endParaRPr lang="ja-JP" altLang="en-US" sz="1100" dirty="0">
                <a:latin typeface="Meiryo UI" panose="020B0604030504040204" pitchFamily="50" charset="-128"/>
                <a:ea typeface="Meiryo UI" panose="020B0604030504040204" pitchFamily="50" charset="-128"/>
              </a:endParaRPr>
            </a:p>
          </p:txBody>
        </p:sp>
        <p:sp>
          <p:nvSpPr>
            <p:cNvPr id="39" name="テキスト ボックス 38"/>
            <p:cNvSpPr txBox="1"/>
            <p:nvPr/>
          </p:nvSpPr>
          <p:spPr>
            <a:xfrm>
              <a:off x="7242680" y="5496537"/>
              <a:ext cx="4882461" cy="271279"/>
            </a:xfrm>
            <a:prstGeom prst="roundRect">
              <a:avLst>
                <a:gd name="adj" fmla="val 50000"/>
              </a:avLst>
            </a:prstGeom>
            <a:solidFill>
              <a:srgbClr val="99CCFF"/>
            </a:solidFill>
            <a:ln>
              <a:solidFill>
                <a:srgbClr val="0070C0"/>
              </a:solidFill>
              <a:prstDash val="solid"/>
            </a:ln>
          </p:spPr>
          <p:txBody>
            <a:bodyPr wrap="square" lIns="0" tIns="0" rIns="0" bIns="0" rtlCol="0" anchor="ctr" anchorCtr="1">
              <a:noAutofit/>
            </a:bodyPr>
            <a:lstStyle/>
            <a:p>
              <a:r>
                <a:rPr kumimoji="1" lang="ja-JP" altLang="en-US" sz="1600" b="1" dirty="0" err="1">
                  <a:latin typeface="Meiryo UI" panose="020B0604030504040204" pitchFamily="50" charset="-128"/>
                  <a:ea typeface="Meiryo UI" panose="020B0604030504040204" pitchFamily="50" charset="-128"/>
                </a:rPr>
                <a:t>精神障がい</a:t>
              </a:r>
              <a:r>
                <a:rPr kumimoji="1" lang="ja-JP" altLang="en-US" sz="1600" b="1" dirty="0">
                  <a:latin typeface="Meiryo UI" panose="020B0604030504040204" pitchFamily="50" charset="-128"/>
                  <a:ea typeface="Meiryo UI" panose="020B0604030504040204" pitchFamily="50" charset="-128"/>
                </a:rPr>
                <a:t>者等の職場定着支援の取組み</a:t>
              </a:r>
            </a:p>
          </p:txBody>
        </p:sp>
        <p:sp>
          <p:nvSpPr>
            <p:cNvPr id="13" name="テキスト ボックス 12"/>
            <p:cNvSpPr txBox="1"/>
            <p:nvPr/>
          </p:nvSpPr>
          <p:spPr>
            <a:xfrm>
              <a:off x="6650630" y="5806874"/>
              <a:ext cx="5920820" cy="3917889"/>
            </a:xfrm>
            <a:prstGeom prst="rect">
              <a:avLst/>
            </a:prstGeom>
            <a:noFill/>
          </p:spPr>
          <p:txBody>
            <a:bodyPr wrap="square" rtlCol="0">
              <a:spAutoFit/>
            </a:bodyPr>
            <a:lstStyle/>
            <a:p>
              <a:pPr lvl="0"/>
              <a:r>
                <a:rPr lang="ja-JP" altLang="en-US" sz="1600" b="1" dirty="0">
                  <a:solidFill>
                    <a:prstClr val="black"/>
                  </a:solidFill>
                  <a:latin typeface="Meiryo UI" panose="020B0604030504040204" pitchFamily="50" charset="-128"/>
                  <a:ea typeface="Meiryo UI" panose="020B0604030504040204" pitchFamily="50" charset="-128"/>
                </a:rPr>
                <a:t>◇精神・発達障がい者等</a:t>
              </a:r>
              <a:r>
                <a:rPr lang="ja-JP" altLang="en-US" sz="1600" b="1" dirty="0">
                  <a:latin typeface="Meiryo UI" panose="020B0604030504040204" pitchFamily="50" charset="-128"/>
                  <a:ea typeface="Meiryo UI" panose="020B0604030504040204" pitchFamily="50" charset="-128"/>
                </a:rPr>
                <a:t>理解促進・職</a:t>
              </a:r>
              <a:r>
                <a:rPr lang="ja-JP" altLang="en-US" sz="1600" b="1" dirty="0">
                  <a:solidFill>
                    <a:prstClr val="black"/>
                  </a:solidFill>
                  <a:latin typeface="Meiryo UI" panose="020B0604030504040204" pitchFamily="50" charset="-128"/>
                  <a:ea typeface="Meiryo UI" panose="020B0604030504040204" pitchFamily="50" charset="-128"/>
                </a:rPr>
                <a:t>場定着支援事業</a:t>
              </a:r>
              <a:endParaRPr lang="en-US" altLang="ja-JP" sz="800" b="1" dirty="0">
                <a:solidFill>
                  <a:prstClr val="black"/>
                </a:solidFill>
                <a:latin typeface="Meiryo UI" panose="020B0604030504040204" pitchFamily="50" charset="-128"/>
                <a:ea typeface="Meiryo UI" panose="020B0604030504040204" pitchFamily="50" charset="-128"/>
              </a:endParaRPr>
            </a:p>
            <a:p>
              <a:pPr lvl="0"/>
              <a:r>
                <a:rPr lang="ja-JP" altLang="en-US" sz="1600" b="1" dirty="0">
                  <a:solidFill>
                    <a:prstClr val="black"/>
                  </a:solidFill>
                  <a:latin typeface="Meiryo UI" panose="020B0604030504040204" pitchFamily="50" charset="-128"/>
                  <a:ea typeface="Meiryo UI" panose="020B0604030504040204" pitchFamily="50" charset="-128"/>
                </a:rPr>
                <a:t>　・ 人事担当者のための</a:t>
              </a:r>
              <a:r>
                <a:rPr lang="ja-JP" altLang="en-US" sz="1600" b="1" dirty="0">
                  <a:latin typeface="Meiryo UI" panose="020B0604030504040204" pitchFamily="50" charset="-128"/>
                  <a:ea typeface="Meiryo UI" panose="020B0604030504040204" pitchFamily="50" charset="-128"/>
                </a:rPr>
                <a:t>ベーシック研修・</a:t>
              </a:r>
              <a:r>
                <a:rPr lang="ja-JP" altLang="en-US" sz="1600" b="1" dirty="0">
                  <a:solidFill>
                    <a:prstClr val="black"/>
                  </a:solidFill>
                  <a:latin typeface="Meiryo UI" panose="020B0604030504040204" pitchFamily="50" charset="-128"/>
                  <a:ea typeface="Meiryo UI" panose="020B0604030504040204" pitchFamily="50" charset="-128"/>
                </a:rPr>
                <a:t>アドバンス研修</a:t>
              </a:r>
              <a:endParaRPr lang="en-US" altLang="ja-JP" sz="1100" b="1" dirty="0">
                <a:solidFill>
                  <a:prstClr val="black"/>
                </a:solidFill>
                <a:latin typeface="Meiryo UI" panose="020B0604030504040204" pitchFamily="50" charset="-128"/>
                <a:ea typeface="Meiryo UI" panose="020B0604030504040204" pitchFamily="50" charset="-128"/>
              </a:endParaRPr>
            </a:p>
            <a:p>
              <a:pPr lvl="0"/>
              <a:r>
                <a:rPr lang="ja-JP" altLang="en-US" sz="1100" dirty="0">
                  <a:solidFill>
                    <a:prstClr val="black"/>
                  </a:solidFill>
                  <a:latin typeface="Meiryo UI" panose="020B0604030504040204" pitchFamily="50" charset="-128"/>
                  <a:ea typeface="Meiryo UI" panose="020B0604030504040204" pitchFamily="50" charset="-128"/>
                </a:rPr>
                <a:t>　　　</a:t>
              </a:r>
              <a:r>
                <a:rPr lang="ja-JP" altLang="ja-JP" sz="1200" dirty="0">
                  <a:effectLst/>
                  <a:latin typeface="Meiryo UI" panose="020B0604030504040204" pitchFamily="50" charset="-128"/>
                  <a:ea typeface="Meiryo UI" panose="020B0604030504040204" pitchFamily="50" charset="-128"/>
                  <a:cs typeface="Times New Roman" panose="02020603050405020304" pitchFamily="18" charset="0"/>
                </a:rPr>
                <a:t>経営者、人事担当者を対象に障がい特性の理解促進のため</a:t>
              </a:r>
              <a:r>
                <a:rPr lang="ja-JP" altLang="en-US" sz="1200" dirty="0">
                  <a:effectLst/>
                  <a:latin typeface="Meiryo UI" panose="020B0604030504040204" pitchFamily="50" charset="-128"/>
                  <a:ea typeface="Meiryo UI" panose="020B0604030504040204" pitchFamily="50" charset="-128"/>
                  <a:cs typeface="Times New Roman" panose="02020603050405020304" pitchFamily="18" charset="0"/>
                </a:rPr>
                <a:t>、</a:t>
              </a:r>
              <a:r>
                <a:rPr lang="ja-JP" altLang="en-US" sz="1200" dirty="0">
                  <a:latin typeface="Meiryo UI" panose="020B0604030504040204" pitchFamily="50" charset="-128"/>
                  <a:ea typeface="Meiryo UI" panose="020B0604030504040204" pitchFamily="50" charset="-128"/>
                </a:rPr>
                <a:t>障がい特性等を学び、精神・発  </a:t>
              </a:r>
              <a:endParaRPr lang="en-US" altLang="ja-JP" sz="1200" dirty="0">
                <a:latin typeface="Meiryo UI" panose="020B0604030504040204" pitchFamily="50" charset="-128"/>
                <a:ea typeface="Meiryo UI" panose="020B0604030504040204" pitchFamily="50" charset="-128"/>
              </a:endParaRPr>
            </a:p>
            <a:p>
              <a:pPr lvl="0"/>
              <a:r>
                <a:rPr lang="en-US" altLang="ja-JP" sz="1200"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達障がい者と共に作業を体験する研修会を開催。令和</a:t>
              </a:r>
              <a:r>
                <a:rPr lang="en-US" altLang="ja-JP" sz="1200" dirty="0">
                  <a:latin typeface="Meiryo UI" panose="020B0604030504040204" pitchFamily="50" charset="-128"/>
                  <a:ea typeface="Meiryo UI" panose="020B0604030504040204" pitchFamily="50" charset="-128"/>
                </a:rPr>
                <a:t>8</a:t>
              </a:r>
              <a:r>
                <a:rPr lang="ja-JP" altLang="en-US" sz="1200" dirty="0">
                  <a:latin typeface="Meiryo UI" panose="020B0604030504040204" pitchFamily="50" charset="-128"/>
                  <a:ea typeface="Meiryo UI" panose="020B0604030504040204" pitchFamily="50" charset="-128"/>
                </a:rPr>
                <a:t>年度は、受講者</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の理解度に合わせて</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200" dirty="0">
                  <a:latin typeface="Meiryo UI" panose="020B0604030504040204" pitchFamily="50" charset="-128"/>
                  <a:ea typeface="Meiryo UI" panose="020B0604030504040204" pitchFamily="50" charset="-128"/>
                  <a:cs typeface="Meiryo UI" panose="020B0604030504040204" pitchFamily="50" charset="-128"/>
                </a:rPr>
                <a:t>　　 「ベーシック」と「アドバンス」のコース別研修を実施</a:t>
              </a:r>
              <a:r>
                <a:rPr lang="ja-JP" altLang="en-US" sz="1200" dirty="0">
                  <a:latin typeface="Meiryo UI" panose="020B0604030504040204" pitchFamily="50" charset="-128"/>
                  <a:ea typeface="Meiryo UI" panose="020B0604030504040204" pitchFamily="50" charset="-128"/>
                </a:rPr>
                <a:t>する。</a:t>
              </a:r>
              <a:endParaRPr lang="en-US" altLang="ja-JP" sz="1200" b="1" dirty="0">
                <a:latin typeface="Meiryo UI" panose="020B0604030504040204" pitchFamily="50" charset="-128"/>
                <a:ea typeface="Meiryo UI" panose="020B0604030504040204" pitchFamily="50" charset="-128"/>
              </a:endParaRPr>
            </a:p>
            <a:p>
              <a:pPr lvl="0"/>
              <a:r>
                <a:rPr lang="ja-JP" altLang="en-US" sz="1400" b="1" dirty="0">
                  <a:latin typeface="Meiryo UI" panose="020B0604030504040204" pitchFamily="50" charset="-128"/>
                  <a:ea typeface="Meiryo UI" panose="020B0604030504040204" pitchFamily="50" charset="-128"/>
                </a:rPr>
                <a:t>　</a:t>
              </a:r>
              <a:r>
                <a:rPr lang="ja-JP" altLang="en-US" sz="1600" b="1" dirty="0">
                  <a:latin typeface="Meiryo UI" panose="020B0604030504040204" pitchFamily="50" charset="-128"/>
                  <a:ea typeface="Meiryo UI" panose="020B0604030504040204" pitchFamily="50" charset="-128"/>
                </a:rPr>
                <a:t>・ 職場体験受入れマッチング会</a:t>
              </a:r>
              <a:endParaRPr lang="en-US" altLang="ja-JP" sz="1600" b="1" dirty="0">
                <a:latin typeface="Meiryo UI" panose="020B0604030504040204" pitchFamily="50" charset="-128"/>
                <a:ea typeface="Meiryo UI" panose="020B0604030504040204" pitchFamily="50" charset="-128"/>
              </a:endParaRPr>
            </a:p>
            <a:p>
              <a:pPr lvl="0"/>
              <a:r>
                <a:rPr lang="ja-JP" altLang="en-US" sz="1100" dirty="0">
                  <a:latin typeface="Meiryo UI" panose="020B0604030504040204" pitchFamily="50" charset="-128"/>
                  <a:ea typeface="Meiryo UI" panose="020B0604030504040204" pitchFamily="50" charset="-128"/>
                </a:rPr>
                <a:t>　　　</a:t>
              </a:r>
              <a:r>
                <a:rPr lang="ja-JP" altLang="ja-JP" sz="1200" dirty="0">
                  <a:effectLst/>
                  <a:latin typeface="Meiryo UI" panose="020B0604030504040204" pitchFamily="50" charset="-128"/>
                  <a:ea typeface="Meiryo UI" panose="020B0604030504040204" pitchFamily="50" charset="-128"/>
                  <a:cs typeface="Times New Roman" panose="02020603050405020304" pitchFamily="18" charset="0"/>
                </a:rPr>
                <a:t>職場実習の受入れを通じて職場環境の整備を図る</a:t>
              </a:r>
              <a:r>
                <a:rPr lang="ja-JP" altLang="en-US" sz="1200" dirty="0">
                  <a:effectLst/>
                  <a:latin typeface="Meiryo UI" panose="020B0604030504040204" pitchFamily="50" charset="-128"/>
                  <a:ea typeface="Meiryo UI" panose="020B0604030504040204" pitchFamily="50" charset="-128"/>
                  <a:cs typeface="Times New Roman" panose="02020603050405020304" pitchFamily="18" charset="0"/>
                </a:rPr>
                <a:t>ため、</a:t>
              </a:r>
              <a:r>
                <a:rPr lang="ja-JP" altLang="en-US" sz="1200" dirty="0">
                  <a:latin typeface="Meiryo UI" panose="020B0604030504040204" pitchFamily="50" charset="-128"/>
                  <a:ea typeface="Meiryo UI" panose="020B0604030504040204" pitchFamily="50" charset="-128"/>
                </a:rPr>
                <a:t>雇用を検討または雇用経験の少ない  </a:t>
              </a:r>
              <a:endParaRPr lang="en-US" altLang="ja-JP" sz="1200" dirty="0">
                <a:latin typeface="Meiryo UI" panose="020B0604030504040204" pitchFamily="50" charset="-128"/>
                <a:ea typeface="Meiryo UI" panose="020B0604030504040204" pitchFamily="50" charset="-128"/>
              </a:endParaRPr>
            </a:p>
            <a:p>
              <a:pPr lvl="0"/>
              <a:r>
                <a:rPr lang="en-US" altLang="ja-JP" sz="1200"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事業主と求職者とのマッチング会を開催。令和</a:t>
              </a:r>
              <a:r>
                <a:rPr lang="en-US" altLang="ja-JP" sz="1200" dirty="0">
                  <a:latin typeface="Meiryo UI" panose="020B0604030504040204" pitchFamily="50" charset="-128"/>
                  <a:ea typeface="Meiryo UI" panose="020B0604030504040204" pitchFamily="50" charset="-128"/>
                </a:rPr>
                <a:t>8</a:t>
              </a:r>
              <a:r>
                <a:rPr lang="ja-JP" altLang="en-US" sz="1200" dirty="0">
                  <a:latin typeface="Meiryo UI" panose="020B0604030504040204" pitchFamily="50" charset="-128"/>
                  <a:ea typeface="Meiryo UI" panose="020B0604030504040204" pitchFamily="50" charset="-128"/>
                </a:rPr>
                <a:t>年度は、大阪市内、大阪府南部でのマッチング</a:t>
              </a:r>
              <a:endParaRPr lang="en-US" altLang="ja-JP" sz="1200" dirty="0">
                <a:latin typeface="Meiryo UI" panose="020B0604030504040204" pitchFamily="50" charset="-128"/>
                <a:ea typeface="Meiryo UI" panose="020B0604030504040204" pitchFamily="50" charset="-128"/>
              </a:endParaRPr>
            </a:p>
            <a:p>
              <a:pPr lvl="0"/>
              <a:r>
                <a:rPr lang="ja-JP" altLang="en-US" sz="1200" dirty="0">
                  <a:latin typeface="Meiryo UI" panose="020B0604030504040204" pitchFamily="50" charset="-128"/>
                  <a:ea typeface="Meiryo UI" panose="020B0604030504040204" pitchFamily="50" charset="-128"/>
                </a:rPr>
                <a:t>　　 会開催に加え、雇用経験の少ない事業主向けに職場体験実践講座を開催する。</a:t>
              </a:r>
              <a:endParaRPr lang="en-US" altLang="ja-JP" sz="1200" dirty="0">
                <a:latin typeface="Meiryo UI" panose="020B0604030504040204" pitchFamily="50" charset="-128"/>
                <a:ea typeface="Meiryo UI" panose="020B0604030504040204" pitchFamily="50" charset="-128"/>
              </a:endParaRPr>
            </a:p>
            <a:p>
              <a:r>
                <a:rPr lang="ja-JP" altLang="en-US" sz="1600" b="1" dirty="0">
                  <a:latin typeface="Meiryo UI" panose="020B0604030504040204" pitchFamily="50" charset="-128"/>
                  <a:ea typeface="Meiryo UI" panose="020B0604030504040204" pitchFamily="50" charset="-128"/>
                </a:rPr>
                <a:t>◇ 精神障がい者等職場定着支援員配置</a:t>
              </a:r>
              <a:endParaRPr lang="en-US" altLang="ja-JP" sz="2400" b="1" dirty="0">
                <a:latin typeface="Meiryo UI" panose="020B0604030504040204" pitchFamily="50" charset="-128"/>
                <a:ea typeface="Meiryo UI" panose="020B0604030504040204" pitchFamily="50" charset="-128"/>
              </a:endParaRPr>
            </a:p>
            <a:p>
              <a:pPr lvl="0"/>
              <a:r>
                <a:rPr lang="ja-JP" altLang="en-US" sz="1100"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精神障がい者等職場定着支援員を障がい者雇用促進セン</a:t>
              </a:r>
              <a:r>
                <a:rPr lang="ja-JP" altLang="en-US" sz="1200" dirty="0">
                  <a:solidFill>
                    <a:prstClr val="black"/>
                  </a:solidFill>
                  <a:latin typeface="Meiryo UI" panose="020B0604030504040204" pitchFamily="50" charset="-128"/>
                  <a:ea typeface="Meiryo UI" panose="020B0604030504040204" pitchFamily="50" charset="-128"/>
                </a:rPr>
                <a:t>ターに</a:t>
              </a:r>
              <a:r>
                <a:rPr lang="ja-JP" altLang="en-US" sz="1200" dirty="0">
                  <a:latin typeface="Meiryo UI" panose="020B0604030504040204" pitchFamily="50" charset="-128"/>
                  <a:ea typeface="Meiryo UI" panose="020B0604030504040204" pitchFamily="50" charset="-128"/>
                </a:rPr>
                <a:t>配置し、</a:t>
              </a:r>
              <a:r>
                <a:rPr lang="ja-JP" altLang="en-US" sz="1200" dirty="0">
                  <a:solidFill>
                    <a:prstClr val="black"/>
                  </a:solidFill>
                  <a:latin typeface="Meiryo UI" panose="020B0604030504040204" pitchFamily="50" charset="-128"/>
                  <a:ea typeface="Meiryo UI" panose="020B0604030504040204" pitchFamily="50" charset="-128"/>
                </a:rPr>
                <a:t>事業主訪問等を行い、</a:t>
              </a:r>
              <a:endParaRPr lang="en-US" altLang="ja-JP" sz="1200" dirty="0">
                <a:solidFill>
                  <a:prstClr val="black"/>
                </a:solidFill>
                <a:latin typeface="Meiryo UI" panose="020B0604030504040204" pitchFamily="50" charset="-128"/>
                <a:ea typeface="Meiryo UI" panose="020B0604030504040204" pitchFamily="50" charset="-128"/>
              </a:endParaRPr>
            </a:p>
            <a:p>
              <a:pPr lvl="0"/>
              <a:r>
                <a:rPr lang="ja-JP" altLang="en-US" sz="1200" dirty="0">
                  <a:solidFill>
                    <a:prstClr val="black"/>
                  </a:solidFill>
                  <a:latin typeface="Meiryo UI" panose="020B0604030504040204" pitchFamily="50" charset="-128"/>
                  <a:ea typeface="Meiryo UI" panose="020B0604030504040204" pitchFamily="50" charset="-128"/>
                </a:rPr>
                <a:t>　　　個々の事業主の状況に応じ、障がい者の職場定着における支援を行う。</a:t>
              </a:r>
              <a:endParaRPr lang="en-US" altLang="ja-JP" sz="1200" dirty="0">
                <a:solidFill>
                  <a:prstClr val="black"/>
                </a:solidFill>
                <a:latin typeface="Meiryo UI" panose="020B0604030504040204" pitchFamily="50" charset="-128"/>
                <a:ea typeface="Meiryo UI" panose="020B0604030504040204" pitchFamily="50" charset="-128"/>
              </a:endParaRPr>
            </a:p>
            <a:p>
              <a:r>
                <a:rPr lang="ja-JP" altLang="en-US" sz="1600" b="1" dirty="0">
                  <a:latin typeface="Meiryo UI" panose="020B0604030504040204" pitchFamily="50" charset="-128"/>
                  <a:ea typeface="Meiryo UI" panose="020B0604030504040204" pitchFamily="50" charset="-128"/>
                </a:rPr>
                <a:t>◇障がい者の職場定着に向けた企業支援事業</a:t>
              </a:r>
              <a:r>
                <a:rPr lang="en-US" altLang="ja-JP" sz="1600" b="1" dirty="0">
                  <a:latin typeface="Meiryo UI" panose="020B0604030504040204" pitchFamily="50" charset="-128"/>
                  <a:ea typeface="Meiryo UI" panose="020B0604030504040204" pitchFamily="50" charset="-128"/>
                </a:rPr>
                <a:t>【</a:t>
              </a:r>
              <a:r>
                <a:rPr lang="ja-JP" altLang="en-US" sz="1600" b="1" dirty="0">
                  <a:latin typeface="Meiryo UI" panose="020B0604030504040204" pitchFamily="50" charset="-128"/>
                  <a:ea typeface="Meiryo UI" panose="020B0604030504040204" pitchFamily="50" charset="-128"/>
                </a:rPr>
                <a:t>新規</a:t>
              </a:r>
              <a:r>
                <a:rPr lang="en-US" altLang="ja-JP" sz="1600" b="1" dirty="0">
                  <a:latin typeface="Meiryo UI" panose="020B0604030504040204" pitchFamily="50" charset="-128"/>
                  <a:ea typeface="Meiryo UI" panose="020B0604030504040204" pitchFamily="50" charset="-128"/>
                </a:rPr>
                <a:t>】</a:t>
              </a:r>
            </a:p>
            <a:p>
              <a:r>
                <a:rPr lang="ja-JP" altLang="en-US" sz="1200" dirty="0">
                  <a:latin typeface="Meiryo UI" panose="020B0604030504040204" pitchFamily="50" charset="-128"/>
                  <a:ea typeface="Meiryo UI" panose="020B0604030504040204" pitchFamily="50" charset="-128"/>
                </a:rPr>
                <a:t>　　　障がい者の職場定着に有効とされるジョブコーチ（職場適応援助者）による支援を新たに実施</a:t>
              </a:r>
              <a:br>
                <a:rPr lang="en-US" altLang="ja-JP" sz="1200" dirty="0">
                  <a:latin typeface="Meiryo UI" panose="020B0604030504040204" pitchFamily="50" charset="-128"/>
                  <a:ea typeface="Meiryo UI" panose="020B0604030504040204" pitchFamily="50" charset="-128"/>
                </a:rPr>
              </a:br>
              <a:r>
                <a:rPr lang="ja-JP" altLang="en-US" sz="1200" dirty="0">
                  <a:latin typeface="Meiryo UI" panose="020B0604030504040204" pitchFamily="50" charset="-128"/>
                  <a:ea typeface="Meiryo UI" panose="020B0604030504040204" pitchFamily="50" charset="-128"/>
                </a:rPr>
                <a:t>　　　し、職場定着に不安や悩みを抱える事業主と従業員双方の課題解決を支援することにより定着</a:t>
              </a:r>
              <a:br>
                <a:rPr lang="en-US" altLang="ja-JP" sz="1200" dirty="0">
                  <a:latin typeface="Meiryo UI" panose="020B0604030504040204" pitchFamily="50" charset="-128"/>
                  <a:ea typeface="Meiryo UI" panose="020B0604030504040204" pitchFamily="50" charset="-128"/>
                </a:rPr>
              </a:br>
              <a:r>
                <a:rPr lang="ja-JP" altLang="en-US" sz="1200" dirty="0">
                  <a:latin typeface="Meiryo UI" panose="020B0604030504040204" pitchFamily="50" charset="-128"/>
                  <a:ea typeface="Meiryo UI" panose="020B0604030504040204" pitchFamily="50" charset="-128"/>
                </a:rPr>
                <a:t>　　　率の向上をめざす。</a:t>
              </a:r>
              <a:endParaRPr lang="en-US" altLang="ja-JP" sz="1200" dirty="0">
                <a:latin typeface="Meiryo UI" panose="020B0604030504040204" pitchFamily="50" charset="-128"/>
                <a:ea typeface="Meiryo UI" panose="020B0604030504040204" pitchFamily="50" charset="-128"/>
              </a:endParaRPr>
            </a:p>
            <a:p>
              <a:pPr lvl="0"/>
              <a:endParaRPr lang="en-US" altLang="ja-JP" sz="1200" dirty="0">
                <a:latin typeface="Meiryo UI" panose="020B0604030504040204" pitchFamily="50" charset="-128"/>
                <a:ea typeface="Meiryo UI" panose="020B0604030504040204" pitchFamily="50" charset="-128"/>
              </a:endParaRPr>
            </a:p>
          </p:txBody>
        </p:sp>
      </p:grpSp>
      <p:sp>
        <p:nvSpPr>
          <p:cNvPr id="3" name="テキスト ボックス 2">
            <a:extLst>
              <a:ext uri="{FF2B5EF4-FFF2-40B4-BE49-F238E27FC236}">
                <a16:creationId xmlns:a16="http://schemas.microsoft.com/office/drawing/2014/main" id="{2D56747A-D9D5-49CC-9D2B-A9134E48FC7E}"/>
              </a:ext>
            </a:extLst>
          </p:cNvPr>
          <p:cNvSpPr txBox="1"/>
          <p:nvPr/>
        </p:nvSpPr>
        <p:spPr>
          <a:xfrm>
            <a:off x="329164" y="3662397"/>
            <a:ext cx="8239987" cy="646331"/>
          </a:xfrm>
          <a:prstGeom prst="rect">
            <a:avLst/>
          </a:prstGeom>
          <a:noFill/>
        </p:spPr>
        <p:txBody>
          <a:bodyPr wrap="square" rtlCol="0">
            <a:spAutoFit/>
          </a:bodyPr>
          <a:lstStyle/>
          <a:p>
            <a:r>
              <a:rPr kumimoji="1"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根拠</a:t>
            </a:r>
            <a:r>
              <a:rPr kumimoji="1" lang="ja-JP" altLang="en-US" sz="1200" dirty="0">
                <a:latin typeface="Meiryo UI" panose="020B0604030504040204" pitchFamily="50" charset="-128"/>
                <a:ea typeface="Meiryo UI" panose="020B0604030504040204" pitchFamily="50" charset="-128"/>
              </a:rPr>
              <a:t>資料</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　 ①大阪労働局「障害者雇用状況の集計結果」（令和</a:t>
            </a:r>
            <a:r>
              <a:rPr kumimoji="1" lang="en-US" altLang="ja-JP" sz="1200" dirty="0">
                <a:latin typeface="Meiryo UI" panose="020B0604030504040204" pitchFamily="50" charset="-128"/>
                <a:ea typeface="Meiryo UI" panose="020B0604030504040204" pitchFamily="50" charset="-128"/>
              </a:rPr>
              <a:t>7</a:t>
            </a:r>
            <a:r>
              <a:rPr kumimoji="1" lang="ja-JP" altLang="en-US" sz="1200" dirty="0">
                <a:latin typeface="Meiryo UI" panose="020B0604030504040204" pitchFamily="50" charset="-128"/>
                <a:ea typeface="Meiryo UI" panose="020B0604030504040204" pitchFamily="50" charset="-128"/>
              </a:rPr>
              <a:t>年</a:t>
            </a:r>
            <a:r>
              <a:rPr lang="ja-JP" altLang="en-US" sz="1200" dirty="0">
                <a:latin typeface="Meiryo UI" panose="020B0604030504040204" pitchFamily="50" charset="-128"/>
                <a:ea typeface="Meiryo UI" panose="020B0604030504040204" pitchFamily="50" charset="-128"/>
              </a:rPr>
              <a:t>）　　　　②厚生労働省「障害者雇用状況の集計結果」（令和</a:t>
            </a:r>
            <a:r>
              <a:rPr lang="en-US" altLang="ja-JP" sz="1200">
                <a:latin typeface="Meiryo UI" panose="020B0604030504040204" pitchFamily="50" charset="-128"/>
                <a:ea typeface="Meiryo UI" panose="020B0604030504040204" pitchFamily="50" charset="-128"/>
              </a:rPr>
              <a:t>7</a:t>
            </a:r>
            <a:r>
              <a:rPr lang="ja-JP" altLang="en-US" sz="1200">
                <a:latin typeface="Meiryo UI" panose="020B0604030504040204" pitchFamily="50" charset="-128"/>
                <a:ea typeface="Meiryo UI" panose="020B0604030504040204" pitchFamily="50" charset="-128"/>
              </a:rPr>
              <a:t>年</a:t>
            </a:r>
            <a:r>
              <a:rPr lang="ja-JP" altLang="en-US" sz="1200" dirty="0">
                <a:latin typeface="Meiryo UI" panose="020B0604030504040204" pitchFamily="50" charset="-128"/>
                <a:ea typeface="Meiryo UI" panose="020B0604030504040204" pitchFamily="50" charset="-128"/>
              </a:rPr>
              <a:t>）</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③</a:t>
            </a:r>
            <a:r>
              <a:rPr kumimoji="1" lang="ja-JP" altLang="en-US" sz="1200" dirty="0">
                <a:latin typeface="Meiryo UI" panose="020B0604030504040204" pitchFamily="50" charset="-128"/>
                <a:ea typeface="Meiryo UI" panose="020B0604030504040204" pitchFamily="50" charset="-128"/>
              </a:rPr>
              <a:t>大阪労働局「障害者雇用状況の集計結果」（平成</a:t>
            </a:r>
            <a:r>
              <a:rPr kumimoji="1" lang="en-US" altLang="ja-JP" sz="1200" dirty="0">
                <a:latin typeface="Meiryo UI" panose="020B0604030504040204" pitchFamily="50" charset="-128"/>
                <a:ea typeface="Meiryo UI" panose="020B0604030504040204" pitchFamily="50" charset="-128"/>
              </a:rPr>
              <a:t>29</a:t>
            </a:r>
            <a:r>
              <a:rPr kumimoji="1" lang="ja-JP" altLang="en-US" sz="1200" dirty="0">
                <a:latin typeface="Meiryo UI" panose="020B0604030504040204" pitchFamily="50" charset="-128"/>
                <a:ea typeface="Meiryo UI" panose="020B0604030504040204" pitchFamily="50" charset="-128"/>
              </a:rPr>
              <a:t>年</a:t>
            </a:r>
            <a:r>
              <a:rPr lang="ja-JP" altLang="en-US" sz="1200" dirty="0">
                <a:latin typeface="Meiryo UI" panose="020B0604030504040204" pitchFamily="50" charset="-128"/>
                <a:ea typeface="Meiryo UI" panose="020B0604030504040204" pitchFamily="50" charset="-128"/>
              </a:rPr>
              <a:t>）　　　④厚生労働省「障害者雇用実態調査」（令和</a:t>
            </a:r>
            <a:r>
              <a:rPr lang="en-US" altLang="ja-JP" sz="1200" dirty="0">
                <a:latin typeface="Meiryo UI" panose="020B0604030504040204" pitchFamily="50" charset="-128"/>
                <a:ea typeface="Meiryo UI" panose="020B0604030504040204" pitchFamily="50" charset="-128"/>
              </a:rPr>
              <a:t>5</a:t>
            </a:r>
            <a:r>
              <a:rPr lang="ja-JP" altLang="en-US" sz="1200" dirty="0">
                <a:latin typeface="Meiryo UI" panose="020B0604030504040204" pitchFamily="50" charset="-128"/>
                <a:ea typeface="Meiryo UI" panose="020B0604030504040204" pitchFamily="50" charset="-128"/>
              </a:rPr>
              <a:t>年度）</a:t>
            </a:r>
            <a:endParaRPr lang="en-US" altLang="ja-JP" sz="1200" dirty="0">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C3A1FE88-4B57-400E-A679-187C2E11925A}"/>
              </a:ext>
            </a:extLst>
          </p:cNvPr>
          <p:cNvSpPr txBox="1"/>
          <p:nvPr/>
        </p:nvSpPr>
        <p:spPr>
          <a:xfrm>
            <a:off x="11585376" y="646040"/>
            <a:ext cx="1008112" cy="276999"/>
          </a:xfrm>
          <a:prstGeom prst="rect">
            <a:avLst/>
          </a:prstGeom>
          <a:solidFill>
            <a:schemeClr val="bg1"/>
          </a:solidFill>
          <a:ln>
            <a:solidFill>
              <a:schemeClr val="tx1"/>
            </a:solidFill>
          </a:ln>
        </p:spPr>
        <p:txBody>
          <a:bodyPr wrap="square" rtlCol="0">
            <a:spAutoFit/>
          </a:bodyPr>
          <a:lstStyle/>
          <a:p>
            <a:pPr algn="ctr"/>
            <a:r>
              <a:rPr kumimoji="1" lang="ja-JP" altLang="en-US" sz="1200">
                <a:latin typeface="Meiryo UI" panose="020B0604030504040204" pitchFamily="50" charset="-128"/>
                <a:ea typeface="Meiryo UI" panose="020B0604030504040204" pitchFamily="50" charset="-128"/>
              </a:rPr>
              <a:t>資料１－３</a:t>
            </a:r>
            <a:endParaRPr kumimoji="1" lang="ja-JP" altLang="en-US" sz="12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87935554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キュート">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7645</TotalTime>
  <Words>1269</Words>
  <PresentationFormat>A3 297x420 mm</PresentationFormat>
  <Paragraphs>61</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 UI</vt:lpstr>
      <vt:lpstr>Arial</vt:lpstr>
      <vt:lpstr>Calibri</vt:lpstr>
      <vt:lpstr>Trebuchet MS</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2026-02-20T10:51:54Z</cp:lastPrinted>
  <dcterms:created xsi:type="dcterms:W3CDTF">2011-09-28T05:32:25Z</dcterms:created>
  <dcterms:modified xsi:type="dcterms:W3CDTF">2026-03-12T05:11:28Z</dcterms:modified>
</cp:coreProperties>
</file>