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61" r:id="rId2"/>
    <p:sldId id="2462" r:id="rId3"/>
    <p:sldId id="496"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6" autoAdjust="0"/>
    <p:restoredTop sz="94660"/>
  </p:normalViewPr>
  <p:slideViewPr>
    <p:cSldViewPr snapToGrid="0">
      <p:cViewPr varScale="1">
        <p:scale>
          <a:sx n="64" d="100"/>
          <a:sy n="64" d="100"/>
        </p:scale>
        <p:origin x="28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35EBAF-BFA3-4A2A-9E62-B6D9A2532419}" type="datetimeFigureOut">
              <a:rPr kumimoji="1" lang="ja-JP" altLang="en-US" smtClean="0"/>
              <a:t>2026/3/18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0EDF01-BC5C-434F-B9FD-DA38C469833A}" type="slidenum">
              <a:rPr kumimoji="1" lang="ja-JP" altLang="en-US" smtClean="0"/>
              <a:t>‹#›</a:t>
            </a:fld>
            <a:endParaRPr kumimoji="1" lang="ja-JP" altLang="en-US"/>
          </a:p>
        </p:txBody>
      </p:sp>
    </p:spTree>
    <p:extLst>
      <p:ext uri="{BB962C8B-B14F-4D97-AF65-F5344CB8AC3E}">
        <p14:creationId xmlns:p14="http://schemas.microsoft.com/office/powerpoint/2010/main" val="35399048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4CCC012-FF1E-4844-939B-B97B9D7DCD7D}" type="slidenum">
              <a:rPr kumimoji="1" lang="ja-JP" altLang="en-US" smtClean="0"/>
              <a:t>1</a:t>
            </a:fld>
            <a:endParaRPr kumimoji="1" lang="ja-JP" altLang="en-US"/>
          </a:p>
        </p:txBody>
      </p:sp>
    </p:spTree>
    <p:extLst>
      <p:ext uri="{BB962C8B-B14F-4D97-AF65-F5344CB8AC3E}">
        <p14:creationId xmlns:p14="http://schemas.microsoft.com/office/powerpoint/2010/main" val="2703642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モデル事業については、次の７ケース。</a:t>
            </a:r>
            <a:r>
              <a:rPr kumimoji="1" lang="en-US" altLang="ja-JP" dirty="0"/>
              <a:t>1/26</a:t>
            </a:r>
            <a:r>
              <a:rPr kumimoji="1" lang="ja-JP" altLang="en-US" dirty="0"/>
              <a:t>報告会を実施。咲洲ホールで実施したが、約</a:t>
            </a:r>
            <a:r>
              <a:rPr kumimoji="1" lang="en-US" altLang="ja-JP" dirty="0"/>
              <a:t>150</a:t>
            </a:r>
            <a:r>
              <a:rPr kumimoji="1" lang="ja-JP" altLang="en-US" dirty="0"/>
              <a:t>人という多数の申込。支援学校からも</a:t>
            </a:r>
            <a:r>
              <a:rPr kumimoji="1" lang="en-US" altLang="ja-JP" dirty="0"/>
              <a:t>10</a:t>
            </a:r>
            <a:r>
              <a:rPr kumimoji="1" lang="ja-JP" altLang="en-US" dirty="0"/>
              <a:t>名ほど。（貞廣先生も申込あり）アーカイブ配信もあり、そちらはまだ申込可能。（配信日は未定　おそらく２月下旬）詳細はそちらに委ねるが、すでに課題として、支援学校との連携について上がってきた。</a:t>
            </a:r>
            <a:endParaRPr kumimoji="1" lang="en-US" altLang="ja-JP" dirty="0"/>
          </a:p>
          <a:p>
            <a:r>
              <a:rPr kumimoji="1" lang="ja-JP" altLang="en-US" dirty="0"/>
              <a:t>福祉部としては、担当の先生方が就労選択支援にかかるケース会議等にご参加いただけるよう、校長事務局会議、校長会、支援学校校長会に、協力依頼の説明を申し上げた。忙しい先生方の限られた時間の中で、これまでの就労アセスに増して調整事項があると聞くため。また、森田先生貞廣先生のつなぎにより、進路指導担当者会議においても、すでに周知を図っている。</a:t>
            </a:r>
            <a:endParaRPr kumimoji="1" lang="en-US" altLang="ja-JP" dirty="0"/>
          </a:p>
          <a:p>
            <a:r>
              <a:rPr kumimoji="1" lang="ja-JP" altLang="en-US" dirty="0"/>
              <a:t>現在、福祉部において、就労選択支援についての分かりやすいチラシを作成中です。（愛甲さんから</a:t>
            </a:r>
            <a:r>
              <a:rPr kumimoji="1" lang="en-US" altLang="ja-JP" dirty="0"/>
              <a:t>2/4</a:t>
            </a:r>
            <a:r>
              <a:rPr kumimoji="1" lang="ja-JP" altLang="en-US" dirty="0"/>
              <a:t>〆で森田先生・貞廣先生）</a:t>
            </a:r>
            <a:endParaRPr kumimoji="1" lang="en-US" altLang="ja-JP" dirty="0"/>
          </a:p>
          <a:p>
            <a:r>
              <a:rPr kumimoji="1" lang="ja-JP" altLang="en-US" dirty="0"/>
              <a:t>年度末をめどに市町村等に周知し、活用していただくことで、利用対象者へ呼びかけていくことを予定しています。</a:t>
            </a:r>
            <a:endParaRPr kumimoji="1" lang="en-US" altLang="ja-JP" dirty="0"/>
          </a:p>
          <a:p>
            <a:r>
              <a:rPr kumimoji="1" lang="ja-JP" altLang="en-US"/>
              <a:t>選択支援が障がい者の「働く」についてよりよい選択につながるよう、引き続き取り組んでまいるので協力よろしく。</a:t>
            </a:r>
            <a:endParaRPr kumimoji="1" lang="ja-JP" altLang="en-US" dirty="0"/>
          </a:p>
        </p:txBody>
      </p:sp>
      <p:sp>
        <p:nvSpPr>
          <p:cNvPr id="4" name="スライド番号プレースホルダー 3"/>
          <p:cNvSpPr>
            <a:spLocks noGrp="1"/>
          </p:cNvSpPr>
          <p:nvPr>
            <p:ph type="sldNum" sz="quarter" idx="5"/>
          </p:nvPr>
        </p:nvSpPr>
        <p:spPr/>
        <p:txBody>
          <a:bodyPr/>
          <a:lstStyle/>
          <a:p>
            <a:fld id="{14CCC012-FF1E-4844-939B-B97B9D7DCD7D}" type="slidenum">
              <a:rPr kumimoji="1" lang="ja-JP" altLang="en-US" smtClean="0"/>
              <a:t>2</a:t>
            </a:fld>
            <a:endParaRPr kumimoji="1" lang="ja-JP" altLang="en-US"/>
          </a:p>
        </p:txBody>
      </p:sp>
    </p:spTree>
    <p:extLst>
      <p:ext uri="{BB962C8B-B14F-4D97-AF65-F5344CB8AC3E}">
        <p14:creationId xmlns:p14="http://schemas.microsoft.com/office/powerpoint/2010/main" val="346441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4CCC012-FF1E-4844-939B-B97B9D7DCD7D}" type="slidenum">
              <a:rPr kumimoji="1" lang="ja-JP" altLang="en-US" smtClean="0"/>
              <a:t>3</a:t>
            </a:fld>
            <a:endParaRPr kumimoji="1" lang="ja-JP" altLang="en-US"/>
          </a:p>
        </p:txBody>
      </p:sp>
    </p:spTree>
    <p:extLst>
      <p:ext uri="{BB962C8B-B14F-4D97-AF65-F5344CB8AC3E}">
        <p14:creationId xmlns:p14="http://schemas.microsoft.com/office/powerpoint/2010/main" val="731051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CC5BC2F-29FF-46C5-88AE-EC76785B1D8E}"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2863066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1E7A134-86BD-4CB1-88B4-18639650ECC0}"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2803512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E46CBF-CD51-4586-89D8-C6ABDB5887AB}"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3698780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48BFDD-8A7A-4658-AABF-4E6719BC8DBE}"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627053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333DF2-C175-450B-B708-E22FA6A08C49}"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1176082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8826B76-543E-411C-8FC5-0A8B40975E42}" type="datetime1">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4118257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1"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7D508F1-9F7F-452F-8E34-1B2DB4150277}" type="datetime1">
              <a:rPr kumimoji="1" lang="ja-JP" altLang="en-US" smtClean="0"/>
              <a:t>2026/3/18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3706419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0600E48-E0D9-44E4-9D10-8A34BC58504B}" type="datetime1">
              <a:rPr kumimoji="1" lang="ja-JP" altLang="en-US" smtClean="0"/>
              <a:t>2026/3/18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4224498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092295-591C-4CD6-80BF-00CFBD919F74}" type="datetime1">
              <a:rPr kumimoji="1" lang="ja-JP" altLang="en-US" smtClean="0"/>
              <a:t>2026/3/18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1930587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52239BD-6FC9-4E23-8717-32AB67D5398F}" type="datetime1">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1181241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4312EBD-65CA-41D3-A19D-A3E68F19C5E0}" type="datetime1">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328770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82FD0A-BAC3-456F-8F10-D899F8BA6D73}" type="datetime1">
              <a:rPr kumimoji="1" lang="ja-JP" altLang="en-US" smtClean="0"/>
              <a:t>2026/3/18</a:t>
            </a:fld>
            <a:endParaRPr kumimoji="1" lang="ja-JP" alt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808D78-1B2F-4D78-BB5C-D856258A2BAD}" type="slidenum">
              <a:rPr kumimoji="1" lang="ja-JP" altLang="en-US" smtClean="0"/>
              <a:t>‹#›</a:t>
            </a:fld>
            <a:endParaRPr kumimoji="1" lang="ja-JP" altLang="en-US"/>
          </a:p>
        </p:txBody>
      </p:sp>
    </p:spTree>
    <p:extLst>
      <p:ext uri="{BB962C8B-B14F-4D97-AF65-F5344CB8AC3E}">
        <p14:creationId xmlns:p14="http://schemas.microsoft.com/office/powerpoint/2010/main" val="40872270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C5D684AB-9229-72CE-C223-17FE0AA3A1BB}"/>
              </a:ext>
            </a:extLst>
          </p:cNvPr>
          <p:cNvGrpSpPr/>
          <p:nvPr/>
        </p:nvGrpSpPr>
        <p:grpSpPr>
          <a:xfrm>
            <a:off x="0" y="15240"/>
            <a:ext cx="9144000" cy="387927"/>
            <a:chOff x="0" y="15240"/>
            <a:chExt cx="9144000" cy="387927"/>
          </a:xfrm>
        </p:grpSpPr>
        <p:sp>
          <p:nvSpPr>
            <p:cNvPr id="2" name="正方形/長方形 1">
              <a:extLst>
                <a:ext uri="{FF2B5EF4-FFF2-40B4-BE49-F238E27FC236}">
                  <a16:creationId xmlns:a16="http://schemas.microsoft.com/office/drawing/2014/main" id="{441A32C2-B7C7-47B1-9686-292E83170C05}"/>
                </a:ext>
              </a:extLst>
            </p:cNvPr>
            <p:cNvSpPr/>
            <p:nvPr/>
          </p:nvSpPr>
          <p:spPr bwMode="gray">
            <a:xfrm>
              <a:off x="0" y="15240"/>
              <a:ext cx="9144000" cy="38792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4845844" algn="l"/>
                </a:tabLst>
              </a:pPr>
              <a:r>
                <a:rPr kumimoji="1" lang="ja-JP" altLang="en-US" sz="1200" b="1" dirty="0">
                  <a:latin typeface="BIZ UDPゴシック" panose="020B0400000000000000" pitchFamily="50" charset="-128"/>
                  <a:ea typeface="BIZ UDPゴシック" panose="020B0400000000000000" pitchFamily="50" charset="-128"/>
                </a:rPr>
                <a:t>　</a:t>
              </a:r>
              <a:r>
                <a:rPr kumimoji="1" lang="ja-JP" altLang="en-US" sz="1400" b="1" dirty="0">
                  <a:latin typeface="BIZ UDPゴシック" panose="020B0400000000000000" pitchFamily="50" charset="-128"/>
                  <a:ea typeface="BIZ UDPゴシック" panose="020B0400000000000000" pitchFamily="50" charset="-128"/>
                </a:rPr>
                <a:t>就労移行等連携調整事業</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52661EAA-DE38-4AEA-9C56-956B5E668735}"/>
                </a:ext>
              </a:extLst>
            </p:cNvPr>
            <p:cNvSpPr txBox="1"/>
            <p:nvPr/>
          </p:nvSpPr>
          <p:spPr bwMode="gray">
            <a:xfrm>
              <a:off x="4753582" y="57632"/>
              <a:ext cx="3352800" cy="323165"/>
            </a:xfrm>
            <a:prstGeom prst="rect">
              <a:avLst/>
            </a:prstGeom>
            <a:noFill/>
          </p:spPr>
          <p:txBody>
            <a:bodyPr wrap="square" rtlCol="0">
              <a:spAutoFit/>
            </a:bodyPr>
            <a:lstStyle/>
            <a:p>
              <a:pPr algn="r"/>
              <a:r>
                <a:rPr lang="ja-JP" altLang="en-US" sz="750" b="1" dirty="0">
                  <a:solidFill>
                    <a:schemeClr val="bg1">
                      <a:lumMod val="95000"/>
                    </a:schemeClr>
                  </a:solidFill>
                  <a:latin typeface="BIZ UDPゴシック" panose="020B0400000000000000" pitchFamily="50" charset="-128"/>
                  <a:ea typeface="BIZ UDPゴシック" panose="020B0400000000000000" pitchFamily="50" charset="-128"/>
                </a:rPr>
                <a:t>令和７年度 第２回 大阪府障がい者自立支援協議会就労支援部会</a:t>
              </a:r>
              <a:endParaRPr lang="en-US" altLang="ja-JP" sz="750" b="1" dirty="0">
                <a:solidFill>
                  <a:schemeClr val="bg1">
                    <a:lumMod val="95000"/>
                  </a:schemeClr>
                </a:solidFill>
                <a:latin typeface="BIZ UDPゴシック" panose="020B0400000000000000" pitchFamily="50" charset="-128"/>
                <a:ea typeface="BIZ UDPゴシック" panose="020B0400000000000000" pitchFamily="50" charset="-128"/>
              </a:endParaRPr>
            </a:p>
            <a:p>
              <a:pPr algn="r"/>
              <a:r>
                <a:rPr kumimoji="1" lang="ja-JP" altLang="en-US" sz="750" b="1" dirty="0">
                  <a:solidFill>
                    <a:schemeClr val="bg1">
                      <a:lumMod val="95000"/>
                    </a:schemeClr>
                  </a:solidFill>
                  <a:latin typeface="BIZ UDPゴシック" panose="020B0400000000000000" pitchFamily="50" charset="-128"/>
                  <a:ea typeface="BIZ UDPゴシック" panose="020B0400000000000000" pitchFamily="50" charset="-128"/>
                </a:rPr>
                <a:t>福祉部障がい福祉室自立支援課</a:t>
              </a:r>
              <a:endParaRPr kumimoji="1" lang="ja-JP" altLang="en-US" sz="750" b="1" dirty="0">
                <a:solidFill>
                  <a:schemeClr val="bg1">
                    <a:lumMod val="95000"/>
                  </a:schemeClr>
                </a:solidFill>
              </a:endParaRPr>
            </a:p>
          </p:txBody>
        </p:sp>
      </p:grpSp>
      <p:graphicFrame>
        <p:nvGraphicFramePr>
          <p:cNvPr id="12" name="表 7">
            <a:extLst>
              <a:ext uri="{FF2B5EF4-FFF2-40B4-BE49-F238E27FC236}">
                <a16:creationId xmlns:a16="http://schemas.microsoft.com/office/drawing/2014/main" id="{2996A241-4A11-494E-9954-54E929F98861}"/>
              </a:ext>
            </a:extLst>
          </p:cNvPr>
          <p:cNvGraphicFramePr>
            <a:graphicFrameLocks noGrp="1"/>
          </p:cNvGraphicFramePr>
          <p:nvPr>
            <p:extLst>
              <p:ext uri="{D42A27DB-BD31-4B8C-83A1-F6EECF244321}">
                <p14:modId xmlns:p14="http://schemas.microsoft.com/office/powerpoint/2010/main" val="933534685"/>
              </p:ext>
            </p:extLst>
          </p:nvPr>
        </p:nvGraphicFramePr>
        <p:xfrm>
          <a:off x="3113434" y="439838"/>
          <a:ext cx="2942212" cy="288958"/>
        </p:xfrm>
        <a:graphic>
          <a:graphicData uri="http://schemas.openxmlformats.org/drawingml/2006/table">
            <a:tbl>
              <a:tblPr firstRow="1" bandRow="1">
                <a:tableStyleId>{5C22544A-7EE6-4342-B048-85BDC9FD1C3A}</a:tableStyleId>
              </a:tblPr>
              <a:tblGrid>
                <a:gridCol w="2942212">
                  <a:extLst>
                    <a:ext uri="{9D8B030D-6E8A-4147-A177-3AD203B41FA5}">
                      <a16:colId xmlns:a16="http://schemas.microsoft.com/office/drawing/2014/main" val="2125925953"/>
                    </a:ext>
                  </a:extLst>
                </a:gridCol>
              </a:tblGrid>
              <a:tr h="245316">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BIZ UDPゴシック" panose="020B0400000000000000" pitchFamily="50" charset="-128"/>
                          <a:ea typeface="BIZ UDPゴシック" panose="020B0400000000000000" pitchFamily="50" charset="-128"/>
                        </a:rPr>
                        <a:t>令和７年度事業（報告）</a:t>
                      </a:r>
                      <a:endParaRPr lang="en-US" altLang="ja-JP" sz="1400" b="0" u="none" dirty="0">
                        <a:solidFill>
                          <a:schemeClr val="tx1"/>
                        </a:solidFill>
                        <a:latin typeface="BIZ UDPゴシック" panose="020B0400000000000000" pitchFamily="50" charset="-128"/>
                        <a:ea typeface="BIZ UDPゴシック" panose="020B0400000000000000" pitchFamily="50" charset="-128"/>
                      </a:endParaRPr>
                    </a:p>
                  </a:txBody>
                  <a:tcPr marL="75597" marR="75597" marT="37799" marB="3779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407240"/>
                  </a:ext>
                </a:extLst>
              </a:tr>
            </a:tbl>
          </a:graphicData>
        </a:graphic>
      </p:graphicFrame>
      <p:sp>
        <p:nvSpPr>
          <p:cNvPr id="14" name="正方形/長方形 13">
            <a:extLst>
              <a:ext uri="{FF2B5EF4-FFF2-40B4-BE49-F238E27FC236}">
                <a16:creationId xmlns:a16="http://schemas.microsoft.com/office/drawing/2014/main" id="{EF508E79-3156-435A-933D-E12CB5AAA2F2}"/>
              </a:ext>
            </a:extLst>
          </p:cNvPr>
          <p:cNvSpPr/>
          <p:nvPr/>
        </p:nvSpPr>
        <p:spPr bwMode="gray">
          <a:xfrm>
            <a:off x="12540" y="771787"/>
            <a:ext cx="9131460" cy="6070974"/>
          </a:xfrm>
          <a:prstGeom prst="rect">
            <a:avLst/>
          </a:prstGeom>
          <a:noFill/>
          <a:ln w="285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600" b="1" dirty="0">
              <a:solidFill>
                <a:schemeClr val="tx1"/>
              </a:solidFill>
              <a:latin typeface="BIZ UDPゴシック" panose="020B0400000000000000" pitchFamily="50" charset="-128"/>
              <a:ea typeface="BIZ UDPゴシック" panose="020B0400000000000000" pitchFamily="50" charset="-128"/>
            </a:endParaRPr>
          </a:p>
          <a:p>
            <a:r>
              <a:rPr lang="ja-JP" altLang="en-US" sz="788" dirty="0">
                <a:solidFill>
                  <a:schemeClr val="tx1"/>
                </a:solidFill>
                <a:latin typeface="BIZ UDPゴシック" panose="020B0400000000000000" pitchFamily="50" charset="-128"/>
                <a:ea typeface="BIZ UDPゴシック" panose="020B0400000000000000" pitchFamily="50" charset="-128"/>
              </a:rPr>
              <a:t>　　</a:t>
            </a:r>
            <a:endParaRPr lang="en-US" altLang="ja-JP" sz="788" dirty="0">
              <a:solidFill>
                <a:schemeClr val="tx1"/>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E8422793-A41A-44A9-AE41-56AE51338066}"/>
              </a:ext>
            </a:extLst>
          </p:cNvPr>
          <p:cNvSpPr txBox="1"/>
          <p:nvPr/>
        </p:nvSpPr>
        <p:spPr bwMode="gray">
          <a:xfrm>
            <a:off x="101492" y="596509"/>
            <a:ext cx="1168064" cy="261610"/>
          </a:xfrm>
          <a:prstGeom prst="rect">
            <a:avLst/>
          </a:prstGeom>
          <a:solidFill>
            <a:schemeClr val="accent6">
              <a:lumMod val="40000"/>
              <a:lumOff val="60000"/>
            </a:schemeClr>
          </a:solidFill>
        </p:spPr>
        <p:txBody>
          <a:bodyPr wrap="square" rtlCol="0" anchor="ctr">
            <a:spAutoFit/>
          </a:bodyPr>
          <a:lstStyle/>
          <a:p>
            <a:pPr algn="ctr"/>
            <a:r>
              <a:rPr lang="ja-JP" altLang="en-US" sz="1100" b="1" kern="0" dirty="0">
                <a:latin typeface="BIZ UDPゴシック" panose="020B0400000000000000" pitchFamily="50" charset="-128"/>
                <a:ea typeface="BIZ UDPゴシック" panose="020B0400000000000000" pitchFamily="50" charset="-128"/>
                <a:cs typeface="Meiryo UI" panose="020B0604030504040204" pitchFamily="50" charset="-128"/>
              </a:rPr>
              <a:t>実施内容</a:t>
            </a:r>
          </a:p>
        </p:txBody>
      </p:sp>
      <p:graphicFrame>
        <p:nvGraphicFramePr>
          <p:cNvPr id="23" name="表 18">
            <a:extLst>
              <a:ext uri="{FF2B5EF4-FFF2-40B4-BE49-F238E27FC236}">
                <a16:creationId xmlns:a16="http://schemas.microsoft.com/office/drawing/2014/main" id="{8F38E6D4-A1EA-43C3-B9E7-F20E9C8C9603}"/>
              </a:ext>
            </a:extLst>
          </p:cNvPr>
          <p:cNvGraphicFramePr>
            <a:graphicFrameLocks noGrp="1"/>
          </p:cNvGraphicFramePr>
          <p:nvPr>
            <p:extLst>
              <p:ext uri="{D42A27DB-BD31-4B8C-83A1-F6EECF244321}">
                <p14:modId xmlns:p14="http://schemas.microsoft.com/office/powerpoint/2010/main" val="2846097973"/>
              </p:ext>
            </p:extLst>
          </p:nvPr>
        </p:nvGraphicFramePr>
        <p:xfrm>
          <a:off x="110402" y="1295878"/>
          <a:ext cx="5960196" cy="2993717"/>
        </p:xfrm>
        <a:graphic>
          <a:graphicData uri="http://schemas.openxmlformats.org/drawingml/2006/table">
            <a:tbl>
              <a:tblPr firstRow="1" bandRow="1">
                <a:tableStyleId>{16D9F66E-5EB9-4882-86FB-DCBF35E3C3E4}</a:tableStyleId>
              </a:tblPr>
              <a:tblGrid>
                <a:gridCol w="1283346">
                  <a:extLst>
                    <a:ext uri="{9D8B030D-6E8A-4147-A177-3AD203B41FA5}">
                      <a16:colId xmlns:a16="http://schemas.microsoft.com/office/drawing/2014/main" val="861196801"/>
                    </a:ext>
                  </a:extLst>
                </a:gridCol>
                <a:gridCol w="4676850">
                  <a:extLst>
                    <a:ext uri="{9D8B030D-6E8A-4147-A177-3AD203B41FA5}">
                      <a16:colId xmlns:a16="http://schemas.microsoft.com/office/drawing/2014/main" val="1971018005"/>
                    </a:ext>
                  </a:extLst>
                </a:gridCol>
              </a:tblGrid>
              <a:tr h="575733">
                <a:tc>
                  <a:txBody>
                    <a:bodyPr/>
                    <a:lstStyle/>
                    <a:p>
                      <a:r>
                        <a:rPr kumimoji="1" lang="ja-JP" altLang="en-US" sz="1100" b="0" dirty="0">
                          <a:latin typeface="BIZ UDPゴシック" panose="020B0400000000000000" pitchFamily="50" charset="-128"/>
                          <a:ea typeface="BIZ UDPゴシック" panose="020B0400000000000000" pitchFamily="50" charset="-128"/>
                        </a:rPr>
                        <a:t>受講対象</a:t>
                      </a:r>
                    </a:p>
                  </a:txBody>
                  <a:tcPr marL="68580" marR="68580" marT="34290" marB="34290" anchor="ctr"/>
                </a:tc>
                <a:tc>
                  <a:txBody>
                    <a:bodyPr/>
                    <a:lstStyle/>
                    <a:p>
                      <a:r>
                        <a:rPr kumimoji="1" lang="ja-JP" altLang="en-US" sz="1100" b="0" dirty="0">
                          <a:latin typeface="BIZ UDPゴシック" panose="020B0400000000000000" pitchFamily="50" charset="-128"/>
                          <a:ea typeface="BIZ UDPゴシック" panose="020B0400000000000000" pitchFamily="50" charset="-128"/>
                        </a:rPr>
                        <a:t>大阪府内の障がい者の就労支援に携わる者（市町村、計画相談支援事業所、障害福祉サービス事業所、障害者就業・生活支援センター、支援学校等教育機関、医療機関、ハローワーク、障害者職業センター、企業等）</a:t>
                      </a:r>
                    </a:p>
                  </a:txBody>
                  <a:tcPr marL="68580" marR="68580" marT="34290" marB="34290" anchor="ctr"/>
                </a:tc>
                <a:extLst>
                  <a:ext uri="{0D108BD9-81ED-4DB2-BD59-A6C34878D82A}">
                    <a16:rowId xmlns:a16="http://schemas.microsoft.com/office/drawing/2014/main" val="1395737335"/>
                  </a:ext>
                </a:extLst>
              </a:tr>
              <a:tr h="254000">
                <a:tc>
                  <a:txBody>
                    <a:bodyPr/>
                    <a:lstStyle/>
                    <a:p>
                      <a:r>
                        <a:rPr kumimoji="1" lang="ja-JP" altLang="en-US" sz="1100" b="0" dirty="0">
                          <a:latin typeface="BIZ UDPゴシック" panose="020B0400000000000000" pitchFamily="50" charset="-128"/>
                          <a:ea typeface="BIZ UDPゴシック" panose="020B0400000000000000" pitchFamily="50" charset="-128"/>
                        </a:rPr>
                        <a:t>方法</a:t>
                      </a:r>
                    </a:p>
                  </a:txBody>
                  <a:tcPr marL="68580" marR="68580" marT="34290" marB="34290" anchor="ctr"/>
                </a:tc>
                <a:tc>
                  <a:txBody>
                    <a:bodyPr/>
                    <a:lstStyle/>
                    <a:p>
                      <a:r>
                        <a:rPr kumimoji="1" lang="ja-JP" altLang="en-US" sz="1100" b="0" dirty="0">
                          <a:latin typeface="BIZ UDPゴシック" panose="020B0400000000000000" pitchFamily="50" charset="-128"/>
                          <a:ea typeface="BIZ UDPゴシック" panose="020B0400000000000000" pitchFamily="50" charset="-128"/>
                        </a:rPr>
                        <a:t>動画配信</a:t>
                      </a:r>
                    </a:p>
                  </a:txBody>
                  <a:tcPr marL="68580" marR="68580" marT="34290" marB="34290" anchor="ctr"/>
                </a:tc>
                <a:extLst>
                  <a:ext uri="{0D108BD9-81ED-4DB2-BD59-A6C34878D82A}">
                    <a16:rowId xmlns:a16="http://schemas.microsoft.com/office/drawing/2014/main" val="3967480392"/>
                  </a:ext>
                </a:extLst>
              </a:tr>
              <a:tr h="330200">
                <a:tc>
                  <a:txBody>
                    <a:bodyPr/>
                    <a:lstStyle/>
                    <a:p>
                      <a:r>
                        <a:rPr kumimoji="1" lang="ja-JP" altLang="en-US" sz="1100" b="0" dirty="0">
                          <a:latin typeface="BIZ UDPゴシック" panose="020B0400000000000000" pitchFamily="50" charset="-128"/>
                          <a:ea typeface="BIZ UDPゴシック" panose="020B0400000000000000" pitchFamily="50" charset="-128"/>
                        </a:rPr>
                        <a:t>講師</a:t>
                      </a:r>
                    </a:p>
                  </a:txBody>
                  <a:tcPr marL="68580" marR="68580" marT="34290" marB="34290" anchor="ctr"/>
                </a:tc>
                <a:tc>
                  <a:txBody>
                    <a:bodyPr/>
                    <a:lstStyle/>
                    <a:p>
                      <a:r>
                        <a:rPr kumimoji="1" lang="ja-JP" altLang="ja-JP" sz="1100" b="0" kern="1200" dirty="0">
                          <a:solidFill>
                            <a:schemeClr val="dk1"/>
                          </a:solidFill>
                          <a:effectLst/>
                          <a:latin typeface="BIZ UDPゴシック" panose="020B0400000000000000" pitchFamily="50" charset="-128"/>
                          <a:ea typeface="BIZ UDPゴシック" panose="020B0400000000000000" pitchFamily="50" charset="-128"/>
                          <a:cs typeface="+mn-cs"/>
                        </a:rPr>
                        <a:t>社会福祉法人加島友愛会　理事長</a:t>
                      </a:r>
                      <a:r>
                        <a:rPr kumimoji="1" lang="ja-JP" altLang="en-US" sz="1100" b="0" kern="1200" dirty="0">
                          <a:solidFill>
                            <a:schemeClr val="dk1"/>
                          </a:solidFill>
                          <a:effectLst/>
                          <a:latin typeface="BIZ UDPゴシック" panose="020B0400000000000000" pitchFamily="50" charset="-128"/>
                          <a:ea typeface="BIZ UDPゴシック" panose="020B0400000000000000" pitchFamily="50" charset="-128"/>
                          <a:cs typeface="+mn-cs"/>
                        </a:rPr>
                        <a:t>　酒井大介氏</a:t>
                      </a:r>
                      <a:endParaRPr kumimoji="1" lang="ja-JP" altLang="en-US" sz="1100" b="0" dirty="0">
                        <a:latin typeface="BIZ UDPゴシック" panose="020B0400000000000000" pitchFamily="50" charset="-128"/>
                        <a:ea typeface="BIZ UDPゴシック" panose="020B0400000000000000" pitchFamily="50" charset="-128"/>
                      </a:endParaRPr>
                    </a:p>
                  </a:txBody>
                  <a:tcPr marL="68580" marR="68580" marT="34290" marB="34290" anchor="ctr"/>
                </a:tc>
                <a:extLst>
                  <a:ext uri="{0D108BD9-81ED-4DB2-BD59-A6C34878D82A}">
                    <a16:rowId xmlns:a16="http://schemas.microsoft.com/office/drawing/2014/main" val="30890150"/>
                  </a:ext>
                </a:extLst>
              </a:tr>
              <a:tr h="812800">
                <a:tc>
                  <a:txBody>
                    <a:bodyPr/>
                    <a:lstStyle/>
                    <a:p>
                      <a:r>
                        <a:rPr kumimoji="1" lang="ja-JP" altLang="en-US" sz="1100" b="0" dirty="0">
                          <a:latin typeface="BIZ UDPゴシック" panose="020B0400000000000000" pitchFamily="50" charset="-128"/>
                          <a:ea typeface="BIZ UDPゴシック" panose="020B0400000000000000" pitchFamily="50" charset="-128"/>
                        </a:rPr>
                        <a:t>内容</a:t>
                      </a:r>
                    </a:p>
                  </a:txBody>
                  <a:tcPr marL="68580" marR="68580" marT="34290" marB="34290" anchor="ctr"/>
                </a:tc>
                <a:tc>
                  <a:txBody>
                    <a:bodyPr/>
                    <a:lstStyle/>
                    <a:p>
                      <a:pPr marL="285750" indent="-285750">
                        <a:buFont typeface="Arial" panose="020B0604020202020204" pitchFamily="34" charset="0"/>
                        <a:buChar char="•"/>
                      </a:pPr>
                      <a:r>
                        <a:rPr kumimoji="1" lang="ja-JP" altLang="en-US" sz="1100" b="0" dirty="0">
                          <a:latin typeface="BIZ UDPゴシック" panose="020B0400000000000000" pitchFamily="50" charset="-128"/>
                          <a:ea typeface="BIZ UDPゴシック" panose="020B0400000000000000" pitchFamily="50" charset="-128"/>
                        </a:rPr>
                        <a:t>制度の解説</a:t>
                      </a:r>
                      <a:endParaRPr kumimoji="1" lang="en-US" altLang="ja-JP" sz="1100" b="0" dirty="0">
                        <a:latin typeface="BIZ UDPゴシック" panose="020B0400000000000000" pitchFamily="50" charset="-128"/>
                        <a:ea typeface="BIZ UDPゴシック" panose="020B0400000000000000" pitchFamily="50" charset="-128"/>
                      </a:endParaRPr>
                    </a:p>
                    <a:p>
                      <a:pPr marL="285750" indent="-285750">
                        <a:buFont typeface="Arial" panose="020B0604020202020204" pitchFamily="34" charset="0"/>
                        <a:buChar char="•"/>
                      </a:pPr>
                      <a:r>
                        <a:rPr kumimoji="1" lang="ja-JP" altLang="en-US" sz="1100" b="0" dirty="0">
                          <a:latin typeface="BIZ UDPゴシック" panose="020B0400000000000000" pitchFamily="50" charset="-128"/>
                          <a:ea typeface="BIZ UDPゴシック" panose="020B0400000000000000" pitchFamily="50" charset="-128"/>
                        </a:rPr>
                        <a:t>実施の流れと事例</a:t>
                      </a:r>
                      <a:endParaRPr kumimoji="1" lang="en-US" altLang="ja-JP" sz="1100" b="0" dirty="0">
                        <a:latin typeface="BIZ UDPゴシック" panose="020B0400000000000000" pitchFamily="50" charset="-128"/>
                        <a:ea typeface="BIZ UDPゴシック" panose="020B0400000000000000" pitchFamily="50" charset="-128"/>
                      </a:endParaRPr>
                    </a:p>
                    <a:p>
                      <a:pPr marL="285750" indent="-285750">
                        <a:buFont typeface="Arial" panose="020B0604020202020204" pitchFamily="34" charset="0"/>
                        <a:buChar char="•"/>
                      </a:pPr>
                      <a:r>
                        <a:rPr kumimoji="1" lang="ja-JP" altLang="en-US" sz="1100" b="0" dirty="0">
                          <a:latin typeface="BIZ UDPゴシック" panose="020B0400000000000000" pitchFamily="50" charset="-128"/>
                          <a:ea typeface="BIZ UDPゴシック" panose="020B0400000000000000" pitchFamily="50" charset="-128"/>
                        </a:rPr>
                        <a:t>アセスメントツールの活用について</a:t>
                      </a:r>
                      <a:endParaRPr kumimoji="1" lang="en-US" altLang="ja-JP" sz="1100" b="0" dirty="0">
                        <a:latin typeface="BIZ UDPゴシック" panose="020B0400000000000000" pitchFamily="50" charset="-128"/>
                        <a:ea typeface="BIZ UDPゴシック" panose="020B0400000000000000" pitchFamily="50" charset="-128"/>
                      </a:endParaRPr>
                    </a:p>
                    <a:p>
                      <a:pPr marL="285750" indent="-285750">
                        <a:buFont typeface="Arial" panose="020B0604020202020204" pitchFamily="34" charset="0"/>
                        <a:buChar char="•"/>
                      </a:pPr>
                      <a:r>
                        <a:rPr kumimoji="1" lang="ja-JP" altLang="en-US" sz="1100" b="0" dirty="0">
                          <a:latin typeface="BIZ UDPゴシック" panose="020B0400000000000000" pitchFamily="50" charset="-128"/>
                          <a:ea typeface="BIZ UDPゴシック" panose="020B0400000000000000" pitchFamily="50" charset="-128"/>
                        </a:rPr>
                        <a:t>多機関連携によるケース会議を作るには</a:t>
                      </a:r>
                      <a:endParaRPr kumimoji="1" lang="en-US" altLang="ja-JP" sz="1100" b="0" dirty="0">
                        <a:latin typeface="BIZ UDPゴシック" panose="020B0400000000000000" pitchFamily="50" charset="-128"/>
                        <a:ea typeface="BIZ UDPゴシック" panose="020B0400000000000000" pitchFamily="50" charset="-128"/>
                      </a:endParaRPr>
                    </a:p>
                    <a:p>
                      <a:pPr marL="285750" indent="-285750">
                        <a:buFont typeface="Arial" panose="020B0604020202020204" pitchFamily="34" charset="0"/>
                        <a:buChar char="•"/>
                      </a:pPr>
                      <a:r>
                        <a:rPr kumimoji="1" lang="ja-JP" altLang="en-US" sz="1100" b="0" dirty="0">
                          <a:latin typeface="BIZ UDPゴシック" panose="020B0400000000000000" pitchFamily="50" charset="-128"/>
                          <a:ea typeface="BIZ UDPゴシック" panose="020B0400000000000000" pitchFamily="50" charset="-128"/>
                        </a:rPr>
                        <a:t>実施にあたってのポイント</a:t>
                      </a:r>
                      <a:endParaRPr kumimoji="1" lang="en-US" altLang="ja-JP" sz="1100" b="0" dirty="0">
                        <a:latin typeface="BIZ UDPゴシック" panose="020B0400000000000000" pitchFamily="50" charset="-128"/>
                        <a:ea typeface="BIZ UDPゴシック" panose="020B0400000000000000" pitchFamily="50" charset="-128"/>
                      </a:endParaRPr>
                    </a:p>
                    <a:p>
                      <a:pPr marL="285750" indent="-285750">
                        <a:buFont typeface="Arial" panose="020B0604020202020204" pitchFamily="34" charset="0"/>
                        <a:buChar char="•"/>
                      </a:pPr>
                      <a:r>
                        <a:rPr kumimoji="1" lang="ja-JP" altLang="en-US" sz="1100" b="0" dirty="0">
                          <a:latin typeface="BIZ UDPゴシック" panose="020B0400000000000000" pitchFamily="50" charset="-128"/>
                          <a:ea typeface="BIZ UDPゴシック" panose="020B0400000000000000" pitchFamily="50" charset="-128"/>
                        </a:rPr>
                        <a:t>制度がスタートするまでに検討すべきこと</a:t>
                      </a:r>
                    </a:p>
                  </a:txBody>
                  <a:tcPr marL="68580" marR="68580" marT="34290" marB="34290" anchor="ctr"/>
                </a:tc>
                <a:extLst>
                  <a:ext uri="{0D108BD9-81ED-4DB2-BD59-A6C34878D82A}">
                    <a16:rowId xmlns:a16="http://schemas.microsoft.com/office/drawing/2014/main" val="2422550322"/>
                  </a:ext>
                </a:extLst>
              </a:tr>
              <a:tr h="3564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latin typeface="BIZ UDPゴシック" panose="020B0400000000000000" pitchFamily="50" charset="-128"/>
                          <a:ea typeface="BIZ UDPゴシック" panose="020B0400000000000000" pitchFamily="50" charset="-128"/>
                        </a:rPr>
                        <a:t>申込数</a:t>
                      </a:r>
                      <a:endParaRPr kumimoji="1" lang="en-US" altLang="ja-JP" sz="1100" b="0" dirty="0">
                        <a:latin typeface="BIZ UDPゴシック" panose="020B0400000000000000" pitchFamily="50" charset="-128"/>
                        <a:ea typeface="BIZ UDPゴシック" panose="020B0400000000000000" pitchFamily="50" charset="-128"/>
                      </a:endParaRPr>
                    </a:p>
                  </a:txBody>
                  <a:tcPr marL="68580" marR="68580" marT="34290" marB="34290" anchor="ctr"/>
                </a:tc>
                <a:tc>
                  <a:txBody>
                    <a:bodyPr/>
                    <a:lstStyle/>
                    <a:p>
                      <a:r>
                        <a:rPr kumimoji="1" lang="en-US" altLang="ja-JP" sz="1100" b="0" dirty="0">
                          <a:latin typeface="BIZ UDPゴシック" panose="020B0400000000000000" pitchFamily="50" charset="-128"/>
                          <a:ea typeface="BIZ UDPゴシック" panose="020B0400000000000000" pitchFamily="50" charset="-128"/>
                        </a:rPr>
                        <a:t>1</a:t>
                      </a:r>
                      <a:r>
                        <a:rPr kumimoji="1" lang="ja-JP" altLang="en-US" sz="1100" b="0" dirty="0">
                          <a:latin typeface="BIZ UDPゴシック" panose="020B0400000000000000" pitchFamily="50" charset="-128"/>
                          <a:ea typeface="BIZ UDPゴシック" panose="020B0400000000000000" pitchFamily="50" charset="-128"/>
                        </a:rPr>
                        <a:t>，</a:t>
                      </a:r>
                      <a:r>
                        <a:rPr kumimoji="1" lang="en-US" altLang="ja-JP" sz="1100" b="0" dirty="0">
                          <a:latin typeface="BIZ UDPゴシック" panose="020B0400000000000000" pitchFamily="50" charset="-128"/>
                          <a:ea typeface="BIZ UDPゴシック" panose="020B0400000000000000" pitchFamily="50" charset="-128"/>
                        </a:rPr>
                        <a:t>134</a:t>
                      </a:r>
                      <a:r>
                        <a:rPr kumimoji="1" lang="ja-JP" altLang="en-US" sz="1100" b="0" dirty="0">
                          <a:latin typeface="BIZ UDPゴシック" panose="020B0400000000000000" pitchFamily="50" charset="-128"/>
                          <a:ea typeface="BIZ UDPゴシック" panose="020B0400000000000000" pitchFamily="50" charset="-128"/>
                        </a:rPr>
                        <a:t>件　　　（うち計画相談</a:t>
                      </a:r>
                      <a:r>
                        <a:rPr kumimoji="1" lang="en-US" altLang="ja-JP" sz="1100" b="0" dirty="0">
                          <a:latin typeface="BIZ UDPゴシック" panose="020B0400000000000000" pitchFamily="50" charset="-128"/>
                          <a:ea typeface="BIZ UDPゴシック" panose="020B0400000000000000" pitchFamily="50" charset="-128"/>
                        </a:rPr>
                        <a:t>281</a:t>
                      </a:r>
                      <a:r>
                        <a:rPr kumimoji="1" lang="ja-JP" altLang="en-US" sz="1100" b="0" dirty="0">
                          <a:latin typeface="BIZ UDPゴシック" panose="020B0400000000000000" pitchFamily="50" charset="-128"/>
                          <a:ea typeface="BIZ UDPゴシック" panose="020B0400000000000000" pitchFamily="50" charset="-128"/>
                        </a:rPr>
                        <a:t>件　</a:t>
                      </a:r>
                      <a:r>
                        <a:rPr kumimoji="1" lang="en-US" altLang="ja-JP" sz="1100" b="0" dirty="0">
                          <a:latin typeface="BIZ UDPゴシック" panose="020B0400000000000000" pitchFamily="50" charset="-128"/>
                          <a:ea typeface="BIZ UDPゴシック" panose="020B0400000000000000" pitchFamily="50" charset="-128"/>
                        </a:rPr>
                        <a:t>B</a:t>
                      </a:r>
                      <a:r>
                        <a:rPr kumimoji="1" lang="ja-JP" altLang="en-US" sz="1100" b="0" dirty="0">
                          <a:latin typeface="BIZ UDPゴシック" panose="020B0400000000000000" pitchFamily="50" charset="-128"/>
                          <a:ea typeface="BIZ UDPゴシック" panose="020B0400000000000000" pitchFamily="50" charset="-128"/>
                        </a:rPr>
                        <a:t>型</a:t>
                      </a:r>
                      <a:r>
                        <a:rPr kumimoji="1" lang="en-US" altLang="ja-JP" sz="1100" b="0" dirty="0">
                          <a:latin typeface="BIZ UDPゴシック" panose="020B0400000000000000" pitchFamily="50" charset="-128"/>
                          <a:ea typeface="BIZ UDPゴシック" panose="020B0400000000000000" pitchFamily="50" charset="-128"/>
                        </a:rPr>
                        <a:t>314</a:t>
                      </a:r>
                      <a:r>
                        <a:rPr kumimoji="1" lang="ja-JP" altLang="en-US" sz="1100" b="0" dirty="0">
                          <a:latin typeface="BIZ UDPゴシック" panose="020B0400000000000000" pitchFamily="50" charset="-128"/>
                          <a:ea typeface="BIZ UDPゴシック" panose="020B0400000000000000" pitchFamily="50" charset="-128"/>
                        </a:rPr>
                        <a:t>件）</a:t>
                      </a:r>
                    </a:p>
                  </a:txBody>
                  <a:tcPr marL="68580" marR="68580" marT="34290" marB="34290" anchor="ctr"/>
                </a:tc>
                <a:extLst>
                  <a:ext uri="{0D108BD9-81ED-4DB2-BD59-A6C34878D82A}">
                    <a16:rowId xmlns:a16="http://schemas.microsoft.com/office/drawing/2014/main" val="1712352770"/>
                  </a:ext>
                </a:extLst>
              </a:tr>
              <a:tr h="402917">
                <a:tc>
                  <a:txBody>
                    <a:bodyPr/>
                    <a:lstStyle/>
                    <a:p>
                      <a:r>
                        <a:rPr kumimoji="1" lang="ja-JP" altLang="en-US" sz="1100" b="0" dirty="0">
                          <a:latin typeface="BIZ UDPゴシック" panose="020B0400000000000000" pitchFamily="50" charset="-128"/>
                          <a:ea typeface="BIZ UDPゴシック" panose="020B0400000000000000" pitchFamily="50" charset="-128"/>
                        </a:rPr>
                        <a:t>配信期間</a:t>
                      </a:r>
                    </a:p>
                  </a:txBody>
                  <a:tcPr marL="68580" marR="68580" marT="34290" marB="34290" anchor="ctr"/>
                </a:tc>
                <a:tc>
                  <a:txBody>
                    <a:bodyPr/>
                    <a:lstStyle/>
                    <a:p>
                      <a:r>
                        <a:rPr kumimoji="1" lang="en-US" altLang="ja-JP" sz="1100" b="0" dirty="0">
                          <a:latin typeface="BIZ UDPゴシック" panose="020B0400000000000000" pitchFamily="50" charset="-128"/>
                          <a:ea typeface="BIZ UDPゴシック" panose="020B0400000000000000" pitchFamily="50" charset="-128"/>
                        </a:rPr>
                        <a:t>R7.7.1</a:t>
                      </a:r>
                      <a:r>
                        <a:rPr kumimoji="1" lang="ja-JP" altLang="en-US" sz="1100" b="0" dirty="0">
                          <a:latin typeface="BIZ UDPゴシック" panose="020B0400000000000000" pitchFamily="50" charset="-128"/>
                          <a:ea typeface="BIZ UDPゴシック" panose="020B0400000000000000" pitchFamily="50" charset="-128"/>
                        </a:rPr>
                        <a:t>～</a:t>
                      </a:r>
                      <a:r>
                        <a:rPr kumimoji="1" lang="en-US" altLang="ja-JP" sz="1100" b="0" dirty="0">
                          <a:latin typeface="BIZ UDPゴシック" panose="020B0400000000000000" pitchFamily="50" charset="-128"/>
                          <a:ea typeface="BIZ UDPゴシック" panose="020B0400000000000000" pitchFamily="50" charset="-128"/>
                        </a:rPr>
                        <a:t>R8.3.31</a:t>
                      </a:r>
                      <a:endParaRPr kumimoji="1" lang="ja-JP" altLang="en-US" sz="1100" b="0" dirty="0">
                        <a:latin typeface="BIZ UDPゴシック" panose="020B0400000000000000" pitchFamily="50" charset="-128"/>
                        <a:ea typeface="BIZ UDPゴシック" panose="020B0400000000000000" pitchFamily="50" charset="-128"/>
                      </a:endParaRPr>
                    </a:p>
                  </a:txBody>
                  <a:tcPr marL="68580" marR="68580" marT="34290" marB="34290" anchor="ctr"/>
                </a:tc>
                <a:extLst>
                  <a:ext uri="{0D108BD9-81ED-4DB2-BD59-A6C34878D82A}">
                    <a16:rowId xmlns:a16="http://schemas.microsoft.com/office/drawing/2014/main" val="920783624"/>
                  </a:ext>
                </a:extLst>
              </a:tr>
            </a:tbl>
          </a:graphicData>
        </a:graphic>
      </p:graphicFrame>
      <p:sp>
        <p:nvSpPr>
          <p:cNvPr id="24" name="テキスト ボックス 23">
            <a:extLst>
              <a:ext uri="{FF2B5EF4-FFF2-40B4-BE49-F238E27FC236}">
                <a16:creationId xmlns:a16="http://schemas.microsoft.com/office/drawing/2014/main" id="{D40FCC89-3945-4FC2-9CEB-A3ED7503A13C}"/>
              </a:ext>
            </a:extLst>
          </p:cNvPr>
          <p:cNvSpPr txBox="1"/>
          <p:nvPr/>
        </p:nvSpPr>
        <p:spPr>
          <a:xfrm>
            <a:off x="110403" y="829579"/>
            <a:ext cx="8230521" cy="430887"/>
          </a:xfrm>
          <a:prstGeom prst="rect">
            <a:avLst/>
          </a:prstGeom>
          <a:noFill/>
        </p:spPr>
        <p:txBody>
          <a:bodyPr wrap="square" rtlCol="0">
            <a:spAutoFit/>
          </a:bodyPr>
          <a:lstStyle/>
          <a:p>
            <a:r>
              <a:rPr lang="ja-JP" altLang="en-US" sz="1100" b="1" dirty="0">
                <a:latin typeface="BIZ UDPゴシック" panose="020B0400000000000000" pitchFamily="50" charset="-128"/>
                <a:ea typeface="BIZ UDPゴシック" panose="020B0400000000000000" pitchFamily="50" charset="-128"/>
              </a:rPr>
              <a:t>１．就労選択支援の理解を深めるための研修</a:t>
            </a:r>
            <a:r>
              <a:rPr lang="en-US" altLang="ja-JP" sz="1100" b="1" dirty="0">
                <a:latin typeface="BIZ UDPゴシック" panose="020B0400000000000000" pitchFamily="50" charset="-128"/>
                <a:ea typeface="BIZ UDPゴシック" panose="020B0400000000000000" pitchFamily="50" charset="-128"/>
              </a:rPr>
              <a:t>【R7.7</a:t>
            </a:r>
            <a:r>
              <a:rPr lang="ja-JP" altLang="en-US" sz="1100" b="1" dirty="0">
                <a:latin typeface="BIZ UDPゴシック" panose="020B0400000000000000" pitchFamily="50" charset="-128"/>
                <a:ea typeface="BIZ UDPゴシック" panose="020B0400000000000000" pitchFamily="50" charset="-128"/>
              </a:rPr>
              <a:t>月～</a:t>
            </a:r>
            <a:r>
              <a:rPr lang="en-US" altLang="ja-JP" sz="1100" b="1" dirty="0">
                <a:latin typeface="BIZ UDPゴシック" panose="020B0400000000000000" pitchFamily="50" charset="-128"/>
                <a:ea typeface="BIZ UDPゴシック" panose="020B0400000000000000" pitchFamily="50" charset="-128"/>
              </a:rPr>
              <a:t>R8.3</a:t>
            </a:r>
            <a:r>
              <a:rPr lang="ja-JP" altLang="en-US" sz="1100" b="1" dirty="0">
                <a:latin typeface="BIZ UDPゴシック" panose="020B0400000000000000" pitchFamily="50" charset="-128"/>
                <a:ea typeface="BIZ UDPゴシック" panose="020B0400000000000000" pitchFamily="50" charset="-128"/>
              </a:rPr>
              <a:t>月</a:t>
            </a:r>
            <a:r>
              <a:rPr lang="en-US" altLang="ja-JP" sz="1100" b="1" dirty="0">
                <a:latin typeface="BIZ UDPゴシック" panose="020B0400000000000000" pitchFamily="50" charset="-128"/>
                <a:ea typeface="BIZ UDPゴシック" panose="020B0400000000000000" pitchFamily="50" charset="-128"/>
              </a:rPr>
              <a:t>】</a:t>
            </a:r>
          </a:p>
          <a:p>
            <a:r>
              <a:rPr lang="ja-JP" altLang="en-US" sz="1100" dirty="0">
                <a:latin typeface="BIZ UDPゴシック" panose="020B0400000000000000" pitchFamily="50" charset="-128"/>
                <a:ea typeface="BIZ UDPゴシック" panose="020B0400000000000000" pitchFamily="50" charset="-128"/>
              </a:rPr>
              <a:t>　就労選択支援が創設された経緯、目的、サービスの流れ等、制度の理解を深めるための研修動画を配信。</a:t>
            </a:r>
            <a:endParaRPr lang="en-US" altLang="ja-JP" sz="1100" dirty="0">
              <a:latin typeface="BIZ UDPゴシック" panose="020B0400000000000000" pitchFamily="50" charset="-128"/>
              <a:ea typeface="BIZ UDPゴシック" panose="020B0400000000000000" pitchFamily="50" charset="-128"/>
            </a:endParaRPr>
          </a:p>
        </p:txBody>
      </p:sp>
      <p:pic>
        <p:nvPicPr>
          <p:cNvPr id="25" name="図 24">
            <a:extLst>
              <a:ext uri="{FF2B5EF4-FFF2-40B4-BE49-F238E27FC236}">
                <a16:creationId xmlns:a16="http://schemas.microsoft.com/office/drawing/2014/main" id="{C2307650-EDD4-4115-8335-22BD794993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29982" y="1279504"/>
            <a:ext cx="2469207" cy="3504960"/>
          </a:xfrm>
          <a:prstGeom prst="rect">
            <a:avLst/>
          </a:prstGeom>
        </p:spPr>
      </p:pic>
      <p:sp>
        <p:nvSpPr>
          <p:cNvPr id="29" name="テキスト ボックス 28">
            <a:extLst>
              <a:ext uri="{FF2B5EF4-FFF2-40B4-BE49-F238E27FC236}">
                <a16:creationId xmlns:a16="http://schemas.microsoft.com/office/drawing/2014/main" id="{4FD5D07C-F011-46DE-839A-341E94FDC904}"/>
              </a:ext>
            </a:extLst>
          </p:cNvPr>
          <p:cNvSpPr txBox="1"/>
          <p:nvPr/>
        </p:nvSpPr>
        <p:spPr>
          <a:xfrm>
            <a:off x="110403" y="4394898"/>
            <a:ext cx="6198958" cy="430887"/>
          </a:xfrm>
          <a:prstGeom prst="rect">
            <a:avLst/>
          </a:prstGeom>
          <a:noFill/>
        </p:spPr>
        <p:txBody>
          <a:bodyPr wrap="square" rtlCol="0">
            <a:spAutoFit/>
          </a:bodyPr>
          <a:lstStyle/>
          <a:p>
            <a:r>
              <a:rPr lang="ja-JP" altLang="en-US" sz="1100" b="1" dirty="0">
                <a:latin typeface="BIZ UDPゴシック" panose="020B0400000000000000" pitchFamily="50" charset="-128"/>
                <a:ea typeface="BIZ UDPゴシック" panose="020B0400000000000000" pitchFamily="50" charset="-128"/>
              </a:rPr>
              <a:t>２．府内市町村障がい福祉主管課長あてに就労選択支援にかかるアンケート</a:t>
            </a:r>
            <a:r>
              <a:rPr lang="en-US" altLang="ja-JP" sz="1100" b="1" dirty="0">
                <a:latin typeface="BIZ UDPゴシック" panose="020B0400000000000000" pitchFamily="50" charset="-128"/>
                <a:ea typeface="BIZ UDPゴシック" panose="020B0400000000000000" pitchFamily="50" charset="-128"/>
              </a:rPr>
              <a:t>【R7.7</a:t>
            </a:r>
            <a:r>
              <a:rPr lang="ja-JP" altLang="en-US" sz="1100" b="1" dirty="0">
                <a:latin typeface="BIZ UDPゴシック" panose="020B0400000000000000" pitchFamily="50" charset="-128"/>
                <a:ea typeface="BIZ UDPゴシック" panose="020B0400000000000000" pitchFamily="50" charset="-128"/>
              </a:rPr>
              <a:t>月～８月</a:t>
            </a:r>
            <a:r>
              <a:rPr lang="en-US" altLang="ja-JP" sz="1100" b="1" dirty="0">
                <a:latin typeface="BIZ UDPゴシック" panose="020B0400000000000000" pitchFamily="50" charset="-128"/>
                <a:ea typeface="BIZ UDPゴシック" panose="020B0400000000000000" pitchFamily="50" charset="-128"/>
              </a:rPr>
              <a:t>】</a:t>
            </a:r>
          </a:p>
          <a:p>
            <a:r>
              <a:rPr lang="ja-JP" altLang="en-US" sz="1100">
                <a:latin typeface="BIZ UDPゴシック" panose="020B0400000000000000" pitchFamily="50" charset="-128"/>
                <a:ea typeface="BIZ UDPゴシック" panose="020B0400000000000000" pitchFamily="50" charset="-128"/>
              </a:rPr>
              <a:t>　以下</a:t>
            </a:r>
            <a:r>
              <a:rPr lang="ja-JP" altLang="en-US" sz="1100" dirty="0">
                <a:latin typeface="BIZ UDPゴシック" panose="020B0400000000000000" pitchFamily="50" charset="-128"/>
                <a:ea typeface="BIZ UDPゴシック" panose="020B0400000000000000" pitchFamily="50" charset="-128"/>
              </a:rPr>
              <a:t>、回答内容抜粋</a:t>
            </a:r>
            <a:endParaRPr lang="en-US" altLang="ja-JP" sz="1100" dirty="0">
              <a:latin typeface="BIZ UDPゴシック" panose="020B0400000000000000" pitchFamily="50" charset="-128"/>
              <a:ea typeface="BIZ UDPゴシック" panose="020B0400000000000000" pitchFamily="50" charset="-128"/>
            </a:endParaRPr>
          </a:p>
        </p:txBody>
      </p:sp>
      <p:sp>
        <p:nvSpPr>
          <p:cNvPr id="31" name="テキスト ボックス 30">
            <a:extLst>
              <a:ext uri="{FF2B5EF4-FFF2-40B4-BE49-F238E27FC236}">
                <a16:creationId xmlns:a16="http://schemas.microsoft.com/office/drawing/2014/main" id="{0D980ED8-0D9E-415E-96DD-9D19577B9D45}"/>
              </a:ext>
            </a:extLst>
          </p:cNvPr>
          <p:cNvSpPr txBox="1"/>
          <p:nvPr/>
        </p:nvSpPr>
        <p:spPr bwMode="gray">
          <a:xfrm>
            <a:off x="110402" y="4870143"/>
            <a:ext cx="8788787" cy="266267"/>
          </a:xfrm>
          <a:prstGeom prst="rect">
            <a:avLst/>
          </a:prstGeom>
          <a:solidFill>
            <a:schemeClr val="accent6">
              <a:lumMod val="40000"/>
              <a:lumOff val="60000"/>
            </a:schemeClr>
          </a:solidFill>
          <a:ln>
            <a:noFill/>
          </a:ln>
        </p:spPr>
        <p:txBody>
          <a:bodyPr wrap="square" rtlCol="0" anchor="ctr">
            <a:spAutoFit/>
          </a:bodyPr>
          <a:lstStyle/>
          <a:p>
            <a:r>
              <a:rPr lang="en-US" altLang="ja-JP" sz="1100" b="1" kern="0" dirty="0">
                <a:latin typeface="BIZ UDPゴシック" panose="020B0400000000000000" pitchFamily="50" charset="-128"/>
                <a:ea typeface="BIZ UDPゴシック" panose="020B0400000000000000" pitchFamily="50" charset="-128"/>
                <a:cs typeface="Meiryo UI" panose="020B0604030504040204" pitchFamily="50" charset="-128"/>
              </a:rPr>
              <a:t>Q1</a:t>
            </a:r>
            <a:r>
              <a:rPr lang="ja-JP" altLang="en-US" sz="1100" b="1" kern="0" dirty="0">
                <a:latin typeface="BIZ UDPゴシック" panose="020B0400000000000000" pitchFamily="50" charset="-128"/>
                <a:ea typeface="BIZ UDPゴシック" panose="020B0400000000000000" pitchFamily="50" charset="-128"/>
                <a:cs typeface="Meiryo UI" panose="020B0604030504040204" pitchFamily="50" charset="-128"/>
              </a:rPr>
              <a:t>：市町村において把握している就労選択支援にかかる地域ネットワークの有無</a:t>
            </a:r>
          </a:p>
        </p:txBody>
      </p:sp>
      <p:sp>
        <p:nvSpPr>
          <p:cNvPr id="33" name="正方形/長方形 32">
            <a:extLst>
              <a:ext uri="{FF2B5EF4-FFF2-40B4-BE49-F238E27FC236}">
                <a16:creationId xmlns:a16="http://schemas.microsoft.com/office/drawing/2014/main" id="{01740902-333D-42BD-9819-C3E6E12F8C48}"/>
              </a:ext>
            </a:extLst>
          </p:cNvPr>
          <p:cNvSpPr/>
          <p:nvPr/>
        </p:nvSpPr>
        <p:spPr>
          <a:xfrm>
            <a:off x="110402" y="5136411"/>
            <a:ext cx="8788787" cy="45568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100" b="1" dirty="0">
                <a:solidFill>
                  <a:schemeClr val="tx1"/>
                </a:solidFill>
                <a:latin typeface="BIZ UDPゴシック" panose="020B0400000000000000" pitchFamily="50" charset="-128"/>
                <a:ea typeface="BIZ UDPゴシック" panose="020B0400000000000000" pitchFamily="50" charset="-128"/>
              </a:rPr>
              <a:t>A1:</a:t>
            </a:r>
            <a:r>
              <a:rPr lang="ja-JP" altLang="en-US" sz="1100" b="1" dirty="0">
                <a:solidFill>
                  <a:schemeClr val="tx1"/>
                </a:solidFill>
                <a:latin typeface="BIZ UDPゴシック" panose="020B0400000000000000" pitchFamily="50" charset="-128"/>
                <a:ea typeface="BIZ UDPゴシック" panose="020B0400000000000000" pitchFamily="50" charset="-128"/>
              </a:rPr>
              <a:t>あり（８ 市・エリア）</a:t>
            </a:r>
            <a:endParaRPr lang="en-US" altLang="ja-JP" sz="1100" b="1" dirty="0">
              <a:solidFill>
                <a:schemeClr val="tx1"/>
              </a:solidFill>
              <a:latin typeface="BIZ UDPゴシック" panose="020B0400000000000000" pitchFamily="50" charset="-128"/>
              <a:ea typeface="BIZ UDPゴシック" panose="020B0400000000000000" pitchFamily="50" charset="-128"/>
            </a:endParaRPr>
          </a:p>
          <a:p>
            <a:r>
              <a:rPr lang="ja-JP" altLang="en-US" sz="1100" b="1" dirty="0">
                <a:solidFill>
                  <a:schemeClr val="tx1"/>
                </a:solidFill>
                <a:latin typeface="BIZ UDPゴシック" panose="020B0400000000000000" pitchFamily="50" charset="-128"/>
                <a:ea typeface="BIZ UDPゴシック" panose="020B0400000000000000" pitchFamily="50" charset="-128"/>
              </a:rPr>
              <a:t>⇒高槻市、豊中市、吹田市、大東市、河内長野市、東大阪市、中河内エリア、南河内エリア</a:t>
            </a:r>
            <a:endParaRPr lang="en-US" altLang="ja-JP" sz="1100" b="1" dirty="0">
              <a:solidFill>
                <a:schemeClr val="tx1"/>
              </a:solidFill>
              <a:latin typeface="BIZ UDPゴシック" panose="020B0400000000000000" pitchFamily="50" charset="-128"/>
              <a:ea typeface="BIZ UDPゴシック" panose="020B0400000000000000" pitchFamily="50" charset="-128"/>
            </a:endParaRPr>
          </a:p>
        </p:txBody>
      </p:sp>
      <p:sp>
        <p:nvSpPr>
          <p:cNvPr id="34" name="テキスト ボックス 33">
            <a:extLst>
              <a:ext uri="{FF2B5EF4-FFF2-40B4-BE49-F238E27FC236}">
                <a16:creationId xmlns:a16="http://schemas.microsoft.com/office/drawing/2014/main" id="{C54C0BB2-18F8-45FB-A1A8-7F3FCE2EDBF8}"/>
              </a:ext>
            </a:extLst>
          </p:cNvPr>
          <p:cNvSpPr txBox="1"/>
          <p:nvPr/>
        </p:nvSpPr>
        <p:spPr bwMode="gray">
          <a:xfrm>
            <a:off x="110402" y="5576286"/>
            <a:ext cx="8788787" cy="261610"/>
          </a:xfrm>
          <a:prstGeom prst="rect">
            <a:avLst/>
          </a:prstGeom>
          <a:solidFill>
            <a:schemeClr val="accent6">
              <a:lumMod val="40000"/>
              <a:lumOff val="60000"/>
            </a:schemeClr>
          </a:solidFill>
          <a:ln>
            <a:noFill/>
          </a:ln>
        </p:spPr>
        <p:txBody>
          <a:bodyPr wrap="square" rtlCol="0" anchor="ctr">
            <a:spAutoFit/>
          </a:bodyPr>
          <a:lstStyle/>
          <a:p>
            <a:r>
              <a:rPr lang="en-US" altLang="ja-JP" sz="1100" b="1" kern="0" dirty="0">
                <a:latin typeface="BIZ UDPゴシック" panose="020B0400000000000000" pitchFamily="50" charset="-128"/>
                <a:ea typeface="BIZ UDPゴシック" panose="020B0400000000000000" pitchFamily="50" charset="-128"/>
                <a:cs typeface="Meiryo UI" panose="020B0604030504040204" pitchFamily="50" charset="-128"/>
              </a:rPr>
              <a:t>Q2</a:t>
            </a:r>
            <a:r>
              <a:rPr lang="ja-JP" altLang="en-US" sz="1100" b="1" kern="0" dirty="0">
                <a:latin typeface="BIZ UDPゴシック" panose="020B0400000000000000" pitchFamily="50" charset="-128"/>
                <a:ea typeface="BIZ UDPゴシック" panose="020B0400000000000000" pitchFamily="50" charset="-128"/>
                <a:cs typeface="Meiryo UI" panose="020B0604030504040204" pitchFamily="50" charset="-128"/>
              </a:rPr>
              <a:t>：就労選択支援にかかる課題（一部抜粋）</a:t>
            </a:r>
          </a:p>
        </p:txBody>
      </p:sp>
      <p:sp>
        <p:nvSpPr>
          <p:cNvPr id="35" name="正方形/長方形 34">
            <a:extLst>
              <a:ext uri="{FF2B5EF4-FFF2-40B4-BE49-F238E27FC236}">
                <a16:creationId xmlns:a16="http://schemas.microsoft.com/office/drawing/2014/main" id="{6A598A0F-F43A-444F-9CB5-9820B82F90FE}"/>
              </a:ext>
            </a:extLst>
          </p:cNvPr>
          <p:cNvSpPr/>
          <p:nvPr/>
        </p:nvSpPr>
        <p:spPr>
          <a:xfrm>
            <a:off x="110402" y="5863826"/>
            <a:ext cx="8788787" cy="93719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b="1" dirty="0">
                <a:solidFill>
                  <a:schemeClr val="tx1"/>
                </a:solidFill>
                <a:latin typeface="BIZ UDPゴシック" panose="020B0400000000000000" pitchFamily="50" charset="-128"/>
                <a:ea typeface="BIZ UDPゴシック" panose="020B0400000000000000" pitchFamily="50" charset="-128"/>
              </a:rPr>
              <a:t>◆</a:t>
            </a:r>
            <a:r>
              <a:rPr kumimoji="1" lang="ja-JP" altLang="en-US" sz="1100" b="1" kern="1200" dirty="0">
                <a:solidFill>
                  <a:schemeClr val="tx1"/>
                </a:solidFill>
                <a:latin typeface="BIZ UDPゴシック" panose="020B0400000000000000" pitchFamily="50" charset="-128"/>
                <a:ea typeface="BIZ UDPゴシック" panose="020B0400000000000000" pitchFamily="50" charset="-128"/>
                <a:cs typeface="+mn-cs"/>
              </a:rPr>
              <a:t>指定要件を満たす事業所数が少ない／事業所がないこと</a:t>
            </a:r>
          </a:p>
          <a:p>
            <a:r>
              <a:rPr lang="ja-JP" altLang="en-US" sz="1100" b="1" dirty="0">
                <a:solidFill>
                  <a:schemeClr val="tx1"/>
                </a:solidFill>
                <a:latin typeface="BIZ UDPゴシック" panose="020B0400000000000000" pitchFamily="50" charset="-128"/>
                <a:ea typeface="BIZ UDPゴシック" panose="020B0400000000000000" pitchFamily="50" charset="-128"/>
              </a:rPr>
              <a:t>◆</a:t>
            </a:r>
            <a:r>
              <a:rPr kumimoji="1" lang="ja-JP" altLang="en-US" sz="1100" b="1" kern="1200" dirty="0">
                <a:solidFill>
                  <a:schemeClr val="tx1"/>
                </a:solidFill>
                <a:latin typeface="BIZ UDPゴシック" panose="020B0400000000000000" pitchFamily="50" charset="-128"/>
                <a:ea typeface="BIZ UDPゴシック" panose="020B0400000000000000" pitchFamily="50" charset="-128"/>
                <a:cs typeface="+mn-cs"/>
              </a:rPr>
              <a:t>支援学校から事業所・多機関連携会議出席のための送迎</a:t>
            </a:r>
          </a:p>
          <a:p>
            <a:r>
              <a:rPr lang="ja-JP" altLang="en-US" sz="1100" b="1" dirty="0">
                <a:solidFill>
                  <a:schemeClr val="tx1"/>
                </a:solidFill>
                <a:latin typeface="BIZ UDPゴシック" panose="020B0400000000000000" pitchFamily="50" charset="-128"/>
                <a:ea typeface="BIZ UDPゴシック" panose="020B0400000000000000" pitchFamily="50" charset="-128"/>
              </a:rPr>
              <a:t>◆</a:t>
            </a:r>
            <a:r>
              <a:rPr kumimoji="1" lang="ja-JP" altLang="en-US" sz="1100" b="1" kern="1200" dirty="0">
                <a:solidFill>
                  <a:schemeClr val="tx1"/>
                </a:solidFill>
                <a:latin typeface="BIZ UDPゴシック" panose="020B0400000000000000" pitchFamily="50" charset="-128"/>
                <a:ea typeface="BIZ UDPゴシック" panose="020B0400000000000000" pitchFamily="50" charset="-128"/>
                <a:cs typeface="+mn-cs"/>
              </a:rPr>
              <a:t>支援学校との調整（実施場所、適正な評価をするための日数等）</a:t>
            </a:r>
          </a:p>
          <a:p>
            <a:r>
              <a:rPr lang="ja-JP" altLang="en-US" sz="1100" b="1" dirty="0">
                <a:solidFill>
                  <a:schemeClr val="tx1"/>
                </a:solidFill>
                <a:latin typeface="BIZ UDPゴシック" panose="020B0400000000000000" pitchFamily="50" charset="-128"/>
                <a:ea typeface="BIZ UDPゴシック" panose="020B0400000000000000" pitchFamily="50" charset="-128"/>
              </a:rPr>
              <a:t>◆</a:t>
            </a:r>
            <a:r>
              <a:rPr kumimoji="1" lang="ja-JP" altLang="en-US" sz="1100" b="1" kern="1200" dirty="0">
                <a:solidFill>
                  <a:schemeClr val="tx1"/>
                </a:solidFill>
                <a:latin typeface="BIZ UDPゴシック" panose="020B0400000000000000" pitchFamily="50" charset="-128"/>
                <a:ea typeface="BIZ UDPゴシック" panose="020B0400000000000000" pitchFamily="50" charset="-128"/>
                <a:cs typeface="+mn-cs"/>
              </a:rPr>
              <a:t>アセスメント手法・日数・ツール等、事業所によってばらつきが生じないような仕組み</a:t>
            </a:r>
          </a:p>
          <a:p>
            <a:r>
              <a:rPr lang="ja-JP" altLang="en-US" sz="1100" b="1" dirty="0">
                <a:solidFill>
                  <a:schemeClr val="tx1"/>
                </a:solidFill>
                <a:latin typeface="BIZ UDPゴシック" panose="020B0400000000000000" pitchFamily="50" charset="-128"/>
                <a:ea typeface="BIZ UDPゴシック" panose="020B0400000000000000" pitchFamily="50" charset="-128"/>
              </a:rPr>
              <a:t>◆</a:t>
            </a:r>
            <a:r>
              <a:rPr kumimoji="1" lang="ja-JP" altLang="en-US" sz="1100" b="1" kern="1200" dirty="0">
                <a:solidFill>
                  <a:schemeClr val="tx1"/>
                </a:solidFill>
                <a:latin typeface="BIZ UDPゴシック" panose="020B0400000000000000" pitchFamily="50" charset="-128"/>
                <a:ea typeface="BIZ UDPゴシック" panose="020B0400000000000000" pitchFamily="50" charset="-128"/>
                <a:cs typeface="+mn-cs"/>
              </a:rPr>
              <a:t>従来の就労アセスメントとのすみ分け</a:t>
            </a:r>
          </a:p>
          <a:p>
            <a:endParaRPr lang="en-US" altLang="ja-JP" sz="1100" b="1" dirty="0">
              <a:solidFill>
                <a:schemeClr val="tx1"/>
              </a:solidFill>
              <a:latin typeface="BIZ UDPゴシック" panose="020B0400000000000000" pitchFamily="50" charset="-128"/>
              <a:ea typeface="BIZ UDPゴシック" panose="020B0400000000000000" pitchFamily="50" charset="-128"/>
            </a:endParaRPr>
          </a:p>
        </p:txBody>
      </p:sp>
      <p:sp>
        <p:nvSpPr>
          <p:cNvPr id="5" name="スライド番号プレースホルダー 4">
            <a:extLst>
              <a:ext uri="{FF2B5EF4-FFF2-40B4-BE49-F238E27FC236}">
                <a16:creationId xmlns:a16="http://schemas.microsoft.com/office/drawing/2014/main" id="{53326AB6-853C-9FFF-6D25-D28382B4546D}"/>
              </a:ext>
            </a:extLst>
          </p:cNvPr>
          <p:cNvSpPr>
            <a:spLocks noGrp="1"/>
          </p:cNvSpPr>
          <p:nvPr>
            <p:ph type="sldNum" sz="quarter" idx="12"/>
          </p:nvPr>
        </p:nvSpPr>
        <p:spPr/>
        <p:txBody>
          <a:bodyPr/>
          <a:lstStyle/>
          <a:p>
            <a:fld id="{B6808D78-1B2F-4D78-BB5C-D856258A2BAD}" type="slidenum">
              <a:rPr kumimoji="1" lang="ja-JP" altLang="en-US" smtClean="0"/>
              <a:t>1</a:t>
            </a:fld>
            <a:endParaRPr kumimoji="1" lang="ja-JP" altLang="en-US"/>
          </a:p>
        </p:txBody>
      </p:sp>
      <p:sp>
        <p:nvSpPr>
          <p:cNvPr id="6" name="テキスト ボックス 5">
            <a:extLst>
              <a:ext uri="{FF2B5EF4-FFF2-40B4-BE49-F238E27FC236}">
                <a16:creationId xmlns:a16="http://schemas.microsoft.com/office/drawing/2014/main" id="{4F37A911-9FC3-EFA2-86FE-03E673F24767}"/>
              </a:ext>
            </a:extLst>
          </p:cNvPr>
          <p:cNvSpPr txBox="1"/>
          <p:nvPr/>
        </p:nvSpPr>
        <p:spPr>
          <a:xfrm>
            <a:off x="8113782" y="55314"/>
            <a:ext cx="978307" cy="307777"/>
          </a:xfrm>
          <a:prstGeom prst="rect">
            <a:avLst/>
          </a:prstGeom>
          <a:solidFill>
            <a:schemeClr val="bg1"/>
          </a:solidFill>
        </p:spPr>
        <p:txBody>
          <a:bodyPr wrap="square" rtlCol="0">
            <a:spAutoFit/>
          </a:bodyPr>
          <a:lstStyle/>
          <a:p>
            <a:pPr algn="ctr"/>
            <a:r>
              <a:rPr kumimoji="1" lang="ja-JP" altLang="en-US" sz="1400" dirty="0">
                <a:latin typeface="BIZ UDPゴシック" panose="020B0400000000000000" pitchFamily="50" charset="-128"/>
                <a:ea typeface="BIZ UDPゴシック" panose="020B0400000000000000" pitchFamily="50" charset="-128"/>
              </a:rPr>
              <a:t>資料１－</a:t>
            </a:r>
            <a:r>
              <a:rPr kumimoji="1" lang="en-US" altLang="ja-JP" sz="1400" dirty="0">
                <a:latin typeface="BIZ UDPゴシック" panose="020B0400000000000000" pitchFamily="50" charset="-128"/>
                <a:ea typeface="BIZ UDPゴシック" panose="020B0400000000000000" pitchFamily="50" charset="-128"/>
              </a:rPr>
              <a:t>2</a:t>
            </a:r>
            <a:endParaRPr kumimoji="1" lang="ja-JP" altLang="en-US" sz="14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60233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CEE36247-D1A0-4B18-A4CA-741442445F2C}"/>
              </a:ext>
            </a:extLst>
          </p:cNvPr>
          <p:cNvSpPr/>
          <p:nvPr/>
        </p:nvSpPr>
        <p:spPr bwMode="gray">
          <a:xfrm>
            <a:off x="-4546" y="781206"/>
            <a:ext cx="9148545" cy="6076794"/>
          </a:xfrm>
          <a:prstGeom prst="rect">
            <a:avLst/>
          </a:prstGeom>
          <a:noFill/>
          <a:ln w="285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600" b="1" dirty="0">
              <a:solidFill>
                <a:schemeClr val="tx1"/>
              </a:solidFill>
              <a:latin typeface="BIZ UDPゴシック" panose="020B0400000000000000" pitchFamily="50" charset="-128"/>
              <a:ea typeface="BIZ UDPゴシック" panose="020B0400000000000000" pitchFamily="50" charset="-128"/>
            </a:endParaRPr>
          </a:p>
          <a:p>
            <a:r>
              <a:rPr lang="ja-JP" altLang="en-US" sz="788" dirty="0">
                <a:solidFill>
                  <a:schemeClr val="tx1"/>
                </a:solidFill>
                <a:latin typeface="BIZ UDPゴシック" panose="020B0400000000000000" pitchFamily="50" charset="-128"/>
                <a:ea typeface="BIZ UDPゴシック" panose="020B0400000000000000" pitchFamily="50" charset="-128"/>
              </a:rPr>
              <a:t>　　</a:t>
            </a:r>
            <a:endParaRPr lang="en-US" altLang="ja-JP" sz="788" dirty="0">
              <a:solidFill>
                <a:schemeClr val="tx1"/>
              </a:solidFill>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871D6E02-F37C-4A2D-8BDE-F60BCBC76C00}"/>
              </a:ext>
            </a:extLst>
          </p:cNvPr>
          <p:cNvSpPr txBox="1"/>
          <p:nvPr/>
        </p:nvSpPr>
        <p:spPr>
          <a:xfrm>
            <a:off x="3509" y="899287"/>
            <a:ext cx="9083738" cy="600164"/>
          </a:xfrm>
          <a:prstGeom prst="rect">
            <a:avLst/>
          </a:prstGeom>
          <a:noFill/>
        </p:spPr>
        <p:txBody>
          <a:bodyPr wrap="square" rtlCol="0">
            <a:spAutoFit/>
          </a:bodyPr>
          <a:lstStyle/>
          <a:p>
            <a:pPr defTabSz="685800">
              <a:defRPr/>
            </a:pPr>
            <a:r>
              <a:rPr kumimoji="1" lang="ja-JP" altLang="en-US" sz="1100" b="1" dirty="0">
                <a:solidFill>
                  <a:prstClr val="black"/>
                </a:solidFill>
                <a:latin typeface="BIZ UDPゴシック" panose="020B0400000000000000" pitchFamily="50" charset="-128"/>
                <a:ea typeface="BIZ UDPゴシック" panose="020B0400000000000000" pitchFamily="50" charset="-128"/>
              </a:rPr>
              <a:t>３．就労選択支援のモデル実施</a:t>
            </a:r>
            <a:r>
              <a:rPr kumimoji="1" lang="en-US" altLang="ja-JP" sz="1100" b="1" dirty="0">
                <a:solidFill>
                  <a:prstClr val="black"/>
                </a:solidFill>
                <a:latin typeface="BIZ UDPゴシック" panose="020B0400000000000000" pitchFamily="50" charset="-128"/>
                <a:ea typeface="BIZ UDPゴシック" panose="020B0400000000000000" pitchFamily="50" charset="-128"/>
              </a:rPr>
              <a:t>【R7.7</a:t>
            </a:r>
            <a:r>
              <a:rPr kumimoji="1" lang="ja-JP" altLang="en-US" sz="1100" b="1" dirty="0">
                <a:solidFill>
                  <a:prstClr val="black"/>
                </a:solidFill>
                <a:latin typeface="BIZ UDPゴシック" panose="020B0400000000000000" pitchFamily="50" charset="-128"/>
                <a:ea typeface="BIZ UDPゴシック" panose="020B0400000000000000" pitchFamily="50" charset="-128"/>
              </a:rPr>
              <a:t>月～</a:t>
            </a:r>
            <a:r>
              <a:rPr kumimoji="1" lang="en-US" altLang="ja-JP" sz="1100" b="1" dirty="0">
                <a:solidFill>
                  <a:prstClr val="black"/>
                </a:solidFill>
                <a:latin typeface="BIZ UDPゴシック" panose="020B0400000000000000" pitchFamily="50" charset="-128"/>
                <a:ea typeface="BIZ UDPゴシック" panose="020B0400000000000000" pitchFamily="50" charset="-128"/>
              </a:rPr>
              <a:t>12</a:t>
            </a:r>
            <a:r>
              <a:rPr kumimoji="1" lang="ja-JP" altLang="en-US" sz="1100" b="1" dirty="0">
                <a:solidFill>
                  <a:prstClr val="black"/>
                </a:solidFill>
                <a:latin typeface="BIZ UDPゴシック" panose="020B0400000000000000" pitchFamily="50" charset="-128"/>
                <a:ea typeface="BIZ UDPゴシック" panose="020B0400000000000000" pitchFamily="50" charset="-128"/>
              </a:rPr>
              <a:t>月</a:t>
            </a:r>
            <a:r>
              <a:rPr kumimoji="1" lang="en-US" altLang="ja-JP" sz="1100" b="1" dirty="0">
                <a:solidFill>
                  <a:prstClr val="black"/>
                </a:solidFill>
                <a:latin typeface="BIZ UDPゴシック" panose="020B0400000000000000" pitchFamily="50" charset="-128"/>
                <a:ea typeface="BIZ UDPゴシック" panose="020B0400000000000000" pitchFamily="50" charset="-128"/>
              </a:rPr>
              <a:t>】</a:t>
            </a:r>
          </a:p>
          <a:p>
            <a:pPr defTabSz="68580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rPr>
              <a:t>　作業場面等を活用した状況把握（アセスメント）や、多機関連携によるケース会議を開催し支援を行う場合のノウハウや課題等を把握・分析。</a:t>
            </a:r>
            <a:endParaRPr kumimoji="1" lang="en-US" altLang="ja-JP" sz="1100" dirty="0">
              <a:solidFill>
                <a:prstClr val="black"/>
              </a:solidFill>
              <a:latin typeface="BIZ UDPゴシック" panose="020B0400000000000000" pitchFamily="50" charset="-128"/>
              <a:ea typeface="BIZ UDPゴシック" panose="020B0400000000000000" pitchFamily="50" charset="-128"/>
            </a:endParaRPr>
          </a:p>
          <a:p>
            <a:pPr defTabSz="68580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rPr>
              <a:t>⇒府内の就労選択支援事業の関係者が実践するにあたってのモデルとする。</a:t>
            </a:r>
            <a:endParaRPr kumimoji="1" lang="en-US" altLang="ja-JP" sz="1100" dirty="0">
              <a:solidFill>
                <a:prstClr val="black"/>
              </a:solidFill>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E4D357C9-6D52-4D30-8FAA-9617539FED60}"/>
              </a:ext>
            </a:extLst>
          </p:cNvPr>
          <p:cNvSpPr txBox="1"/>
          <p:nvPr/>
        </p:nvSpPr>
        <p:spPr>
          <a:xfrm>
            <a:off x="68613" y="4767843"/>
            <a:ext cx="6672655" cy="938719"/>
          </a:xfrm>
          <a:prstGeom prst="rect">
            <a:avLst/>
          </a:prstGeom>
          <a:noFill/>
        </p:spPr>
        <p:txBody>
          <a:bodyPr wrap="square" rtlCol="0">
            <a:spAutoFit/>
          </a:bodyPr>
          <a:lstStyle/>
          <a:p>
            <a:pPr defTabSz="685800">
              <a:defRPr/>
            </a:pPr>
            <a:r>
              <a:rPr kumimoji="1" lang="ja-JP" altLang="en-US" sz="1100" b="1" dirty="0">
                <a:solidFill>
                  <a:prstClr val="black"/>
                </a:solidFill>
                <a:latin typeface="BIZ UDPゴシック" panose="020B0400000000000000" pitchFamily="50" charset="-128"/>
                <a:ea typeface="BIZ UDPゴシック" panose="020B0400000000000000" pitchFamily="50" charset="-128"/>
              </a:rPr>
              <a:t>４．モデル実施の報告会</a:t>
            </a:r>
            <a:r>
              <a:rPr kumimoji="1" lang="en-US" altLang="ja-JP" sz="1100" b="1" dirty="0">
                <a:solidFill>
                  <a:prstClr val="black"/>
                </a:solidFill>
                <a:latin typeface="BIZ UDPゴシック" panose="020B0400000000000000" pitchFamily="50" charset="-128"/>
                <a:ea typeface="BIZ UDPゴシック" panose="020B0400000000000000" pitchFamily="50" charset="-128"/>
              </a:rPr>
              <a:t>【R8.1.26</a:t>
            </a:r>
            <a:r>
              <a:rPr kumimoji="1" lang="ja-JP" altLang="en-US" sz="1100" b="1" dirty="0">
                <a:solidFill>
                  <a:prstClr val="black"/>
                </a:solidFill>
                <a:latin typeface="BIZ UDPゴシック" panose="020B0400000000000000" pitchFamily="50" charset="-128"/>
                <a:ea typeface="BIZ UDPゴシック" panose="020B0400000000000000" pitchFamily="50" charset="-128"/>
              </a:rPr>
              <a:t>実施</a:t>
            </a:r>
            <a:r>
              <a:rPr kumimoji="1" lang="en-US" altLang="ja-JP" sz="1100" b="1" dirty="0">
                <a:solidFill>
                  <a:prstClr val="black"/>
                </a:solidFill>
                <a:latin typeface="BIZ UDPゴシック" panose="020B0400000000000000" pitchFamily="50" charset="-128"/>
                <a:ea typeface="BIZ UDPゴシック" panose="020B0400000000000000" pitchFamily="50" charset="-128"/>
              </a:rPr>
              <a:t>】</a:t>
            </a:r>
          </a:p>
          <a:p>
            <a:pPr defTabSz="68580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rPr>
              <a:t>　上記３の実施者や関係者から、地域における連携体制の構築にかかる知見</a:t>
            </a:r>
            <a:r>
              <a:rPr lang="ja-JP" altLang="en-US" sz="1100" dirty="0">
                <a:solidFill>
                  <a:prstClr val="black"/>
                </a:solidFill>
                <a:latin typeface="BIZ UDPゴシック" panose="020B0400000000000000" pitchFamily="50" charset="-128"/>
                <a:ea typeface="BIZ UDPゴシック" panose="020B0400000000000000" pitchFamily="50" charset="-128"/>
              </a:rPr>
              <a:t>や</a:t>
            </a:r>
            <a:r>
              <a:rPr kumimoji="1" lang="ja-JP" altLang="en-US" sz="1100" dirty="0">
                <a:solidFill>
                  <a:prstClr val="black"/>
                </a:solidFill>
                <a:latin typeface="BIZ UDPゴシック" panose="020B0400000000000000" pitchFamily="50" charset="-128"/>
                <a:ea typeface="BIZ UDPゴシック" panose="020B0400000000000000" pitchFamily="50" charset="-128"/>
              </a:rPr>
              <a:t>モデルケースを通じて得られた効果</a:t>
            </a:r>
            <a:r>
              <a:rPr lang="ja-JP" altLang="en-US" sz="1100" dirty="0">
                <a:solidFill>
                  <a:prstClr val="black"/>
                </a:solidFill>
                <a:latin typeface="BIZ UDPゴシック" panose="020B0400000000000000" pitchFamily="50" charset="-128"/>
                <a:ea typeface="BIZ UDPゴシック" panose="020B0400000000000000" pitchFamily="50" charset="-128"/>
              </a:rPr>
              <a:t>・</a:t>
            </a:r>
            <a:r>
              <a:rPr kumimoji="1" lang="ja-JP" altLang="en-US" sz="1100" dirty="0">
                <a:solidFill>
                  <a:prstClr val="black"/>
                </a:solidFill>
                <a:latin typeface="BIZ UDPゴシック" panose="020B0400000000000000" pitchFamily="50" charset="-128"/>
                <a:ea typeface="BIZ UDPゴシック" panose="020B0400000000000000" pitchFamily="50" charset="-128"/>
              </a:rPr>
              <a:t>課題等を講義形式で報告。動画配信により、府域全体への横展開を図った。また、地域ごとにグループワークを行い、連携ネットワークの構築を図った。</a:t>
            </a:r>
            <a:endParaRPr kumimoji="1" lang="en-US" altLang="ja-JP" sz="1100" dirty="0">
              <a:solidFill>
                <a:prstClr val="black"/>
              </a:solidFill>
              <a:latin typeface="BIZ UDPゴシック" panose="020B0400000000000000" pitchFamily="50" charset="-128"/>
              <a:ea typeface="BIZ UDPゴシック" panose="020B0400000000000000" pitchFamily="50" charset="-128"/>
            </a:endParaRPr>
          </a:p>
          <a:p>
            <a:pPr defTabSz="685800">
              <a:defRPr/>
            </a:pPr>
            <a:r>
              <a:rPr kumimoji="1" lang="ja-JP" altLang="en-US" sz="1100" dirty="0">
                <a:solidFill>
                  <a:prstClr val="black"/>
                </a:solidFill>
                <a:latin typeface="BIZ UDPゴシック" panose="020B0400000000000000" pitchFamily="50" charset="-128"/>
                <a:ea typeface="BIZ UDPゴシック" panose="020B0400000000000000" pitchFamily="50" charset="-128"/>
              </a:rPr>
              <a:t>対象：就労選択支援、就労移行、就</a:t>
            </a:r>
            <a:r>
              <a:rPr kumimoji="1" lang="en-US" altLang="ja-JP" sz="1100" dirty="0">
                <a:solidFill>
                  <a:prstClr val="black"/>
                </a:solidFill>
                <a:latin typeface="BIZ UDPゴシック" panose="020B0400000000000000" pitchFamily="50" charset="-128"/>
                <a:ea typeface="BIZ UDPゴシック" panose="020B0400000000000000" pitchFamily="50" charset="-128"/>
              </a:rPr>
              <a:t>A</a:t>
            </a:r>
            <a:r>
              <a:rPr kumimoji="1" lang="ja-JP" altLang="en-US" sz="1100" dirty="0">
                <a:solidFill>
                  <a:prstClr val="black"/>
                </a:solidFill>
                <a:latin typeface="BIZ UDPゴシック" panose="020B0400000000000000" pitchFamily="50" charset="-128"/>
                <a:ea typeface="BIZ UDPゴシック" panose="020B0400000000000000" pitchFamily="50" charset="-128"/>
              </a:rPr>
              <a:t>・</a:t>
            </a:r>
            <a:r>
              <a:rPr kumimoji="1" lang="en-US" altLang="ja-JP" sz="1100" dirty="0">
                <a:solidFill>
                  <a:prstClr val="black"/>
                </a:solidFill>
                <a:latin typeface="BIZ UDPゴシック" panose="020B0400000000000000" pitchFamily="50" charset="-128"/>
                <a:ea typeface="BIZ UDPゴシック" panose="020B0400000000000000" pitchFamily="50" charset="-128"/>
              </a:rPr>
              <a:t>B</a:t>
            </a:r>
            <a:r>
              <a:rPr kumimoji="1" lang="ja-JP" altLang="en-US" sz="1100" dirty="0">
                <a:solidFill>
                  <a:prstClr val="black"/>
                </a:solidFill>
                <a:latin typeface="BIZ UDPゴシック" panose="020B0400000000000000" pitchFamily="50" charset="-128"/>
                <a:ea typeface="BIZ UDPゴシック" panose="020B0400000000000000" pitchFamily="50" charset="-128"/>
              </a:rPr>
              <a:t>、計画相談、支援学校、就ポツ、市町村　ほか　　参加者数：</a:t>
            </a:r>
            <a:r>
              <a:rPr kumimoji="1" lang="en-US" altLang="ja-JP" sz="1100" dirty="0">
                <a:solidFill>
                  <a:prstClr val="black"/>
                </a:solidFill>
                <a:latin typeface="BIZ UDPゴシック" panose="020B0400000000000000" pitchFamily="50" charset="-128"/>
                <a:ea typeface="BIZ UDPゴシック" panose="020B0400000000000000" pitchFamily="50" charset="-128"/>
              </a:rPr>
              <a:t>112</a:t>
            </a:r>
            <a:r>
              <a:rPr kumimoji="1" lang="ja-JP" altLang="en-US" sz="1100" dirty="0">
                <a:solidFill>
                  <a:prstClr val="black"/>
                </a:solidFill>
                <a:latin typeface="BIZ UDPゴシック" panose="020B0400000000000000" pitchFamily="50" charset="-128"/>
                <a:ea typeface="BIZ UDPゴシック" panose="020B0400000000000000" pitchFamily="50" charset="-128"/>
              </a:rPr>
              <a:t>人</a:t>
            </a:r>
            <a:endParaRPr kumimoji="1" lang="en-US" altLang="ja-JP" sz="1100" dirty="0">
              <a:solidFill>
                <a:prstClr val="black"/>
              </a:solidFill>
              <a:latin typeface="BIZ UDPゴシック" panose="020B0400000000000000" pitchFamily="50" charset="-128"/>
              <a:ea typeface="BIZ UDPゴシック" panose="020B0400000000000000" pitchFamily="50" charset="-128"/>
            </a:endParaRPr>
          </a:p>
        </p:txBody>
      </p:sp>
      <p:graphicFrame>
        <p:nvGraphicFramePr>
          <p:cNvPr id="21" name="表 20">
            <a:extLst>
              <a:ext uri="{FF2B5EF4-FFF2-40B4-BE49-F238E27FC236}">
                <a16:creationId xmlns:a16="http://schemas.microsoft.com/office/drawing/2014/main" id="{B19422F9-7A3F-43DA-8B5C-7A3A4940E07D}"/>
              </a:ext>
            </a:extLst>
          </p:cNvPr>
          <p:cNvGraphicFramePr>
            <a:graphicFrameLocks noGrp="1"/>
          </p:cNvGraphicFramePr>
          <p:nvPr>
            <p:extLst>
              <p:ext uri="{D42A27DB-BD31-4B8C-83A1-F6EECF244321}">
                <p14:modId xmlns:p14="http://schemas.microsoft.com/office/powerpoint/2010/main" val="1453574885"/>
              </p:ext>
            </p:extLst>
          </p:nvPr>
        </p:nvGraphicFramePr>
        <p:xfrm>
          <a:off x="143436" y="1816415"/>
          <a:ext cx="4238681" cy="2836866"/>
        </p:xfrm>
        <a:graphic>
          <a:graphicData uri="http://schemas.openxmlformats.org/drawingml/2006/table">
            <a:tbl>
              <a:tblPr>
                <a:tableStyleId>{10A1B5D5-9B99-4C35-A422-299274C87663}</a:tableStyleId>
              </a:tblPr>
              <a:tblGrid>
                <a:gridCol w="314681">
                  <a:extLst>
                    <a:ext uri="{9D8B030D-6E8A-4147-A177-3AD203B41FA5}">
                      <a16:colId xmlns:a16="http://schemas.microsoft.com/office/drawing/2014/main" val="707614893"/>
                    </a:ext>
                  </a:extLst>
                </a:gridCol>
                <a:gridCol w="720000">
                  <a:extLst>
                    <a:ext uri="{9D8B030D-6E8A-4147-A177-3AD203B41FA5}">
                      <a16:colId xmlns:a16="http://schemas.microsoft.com/office/drawing/2014/main" val="2664544982"/>
                    </a:ext>
                  </a:extLst>
                </a:gridCol>
                <a:gridCol w="468000">
                  <a:extLst>
                    <a:ext uri="{9D8B030D-6E8A-4147-A177-3AD203B41FA5}">
                      <a16:colId xmlns:a16="http://schemas.microsoft.com/office/drawing/2014/main" val="969977502"/>
                    </a:ext>
                  </a:extLst>
                </a:gridCol>
                <a:gridCol w="2736000">
                  <a:extLst>
                    <a:ext uri="{9D8B030D-6E8A-4147-A177-3AD203B41FA5}">
                      <a16:colId xmlns:a16="http://schemas.microsoft.com/office/drawing/2014/main" val="2434325858"/>
                    </a:ext>
                  </a:extLst>
                </a:gridCol>
              </a:tblGrid>
              <a:tr h="223772">
                <a:tc>
                  <a:txBody>
                    <a:bodyPr/>
                    <a:lstStyle/>
                    <a:p>
                      <a:pPr algn="l" fontAlgn="b"/>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分類</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b"/>
                      <a:r>
                        <a:rPr lang="ja-JP" altLang="en-US" sz="800" u="none" strike="noStrike" dirty="0">
                          <a:effectLst/>
                          <a:latin typeface="BIZ UDPゴシック" panose="020B0400000000000000" pitchFamily="50" charset="-128"/>
                          <a:ea typeface="BIZ UDPゴシック" panose="020B0400000000000000" pitchFamily="50" charset="-128"/>
                        </a:rPr>
                        <a:t>地域</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b"/>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内容・ポイント</a:t>
                      </a:r>
                    </a:p>
                  </a:txBody>
                  <a:tcPr marL="5715" marR="5715" marT="5715" marB="0" anchor="ctr"/>
                </a:tc>
                <a:extLst>
                  <a:ext uri="{0D108BD9-81ED-4DB2-BD59-A6C34878D82A}">
                    <a16:rowId xmlns:a16="http://schemas.microsoft.com/office/drawing/2014/main" val="4230277486"/>
                  </a:ext>
                </a:extLst>
              </a:tr>
              <a:tr h="372952">
                <a:tc>
                  <a:txBody>
                    <a:bodyPr/>
                    <a:lstStyle/>
                    <a:p>
                      <a:pPr algn="ctr" fontAlgn="ctr"/>
                      <a:r>
                        <a:rPr lang="en-US" altLang="ja-JP" sz="800" u="none" strike="noStrike" dirty="0">
                          <a:effectLst/>
                          <a:latin typeface="BIZ UDPゴシック" panose="020B0400000000000000" pitchFamily="50" charset="-128"/>
                          <a:ea typeface="BIZ UDPゴシック" panose="020B0400000000000000" pitchFamily="50" charset="-128"/>
                        </a:rPr>
                        <a:t>1</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zh-CN" altLang="en-US" sz="800" u="none" strike="noStrike" dirty="0">
                          <a:effectLst/>
                          <a:latin typeface="BIZ UDPゴシック" panose="020B0400000000000000" pitchFamily="50" charset="-128"/>
                          <a:ea typeface="BIZ UDPゴシック" panose="020B0400000000000000" pitchFamily="50" charset="-128"/>
                        </a:rPr>
                        <a:t>支援学校</a:t>
                      </a:r>
                      <a:br>
                        <a:rPr lang="zh-CN" altLang="en-US" sz="800" u="none" strike="noStrike" dirty="0">
                          <a:effectLst/>
                          <a:latin typeface="BIZ UDPゴシック" panose="020B0400000000000000" pitchFamily="50" charset="-128"/>
                          <a:ea typeface="BIZ UDPゴシック" panose="020B0400000000000000" pitchFamily="50" charset="-128"/>
                        </a:rPr>
                      </a:br>
                      <a:r>
                        <a:rPr lang="ja-JP" altLang="en-US" sz="800" u="none" strike="noStrike" dirty="0">
                          <a:effectLst/>
                          <a:latin typeface="BIZ UDPゴシック" panose="020B0400000000000000" pitchFamily="50" charset="-128"/>
                          <a:ea typeface="BIZ UDPゴシック" panose="020B0400000000000000" pitchFamily="50" charset="-128"/>
                        </a:rPr>
                        <a:t>身体</a:t>
                      </a:r>
                      <a:endParaRPr lang="zh-CN"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大阪市</a:t>
                      </a:r>
                    </a:p>
                  </a:txBody>
                  <a:tcPr marL="5715" marR="5715" marT="5715" marB="0" anchor="ctr"/>
                </a:tc>
                <a:tc>
                  <a:txBody>
                    <a:bodyPr/>
                    <a:lstStyle/>
                    <a:p>
                      <a:pPr algn="l" fontAlgn="ctr"/>
                      <a:r>
                        <a:rPr lang="en-US" altLang="ja-JP" sz="800" u="none" strike="noStrike" dirty="0">
                          <a:effectLst/>
                          <a:latin typeface="BIZ UDPゴシック" panose="020B0400000000000000" pitchFamily="50" charset="-128"/>
                          <a:ea typeface="BIZ UDPゴシック" panose="020B0400000000000000" pitchFamily="50" charset="-128"/>
                        </a:rPr>
                        <a:t>B</a:t>
                      </a:r>
                      <a:r>
                        <a:rPr lang="ja-JP" altLang="en-US" sz="800" u="none" strike="noStrike" dirty="0">
                          <a:effectLst/>
                          <a:latin typeface="BIZ UDPゴシック" panose="020B0400000000000000" pitchFamily="50" charset="-128"/>
                          <a:ea typeface="BIZ UDPゴシック" panose="020B0400000000000000" pitchFamily="50" charset="-128"/>
                        </a:rPr>
                        <a:t>型と生活介護を検討。</a:t>
                      </a:r>
                      <a:endParaRPr lang="en-US" altLang="ja-JP" sz="800" u="none" strike="noStrike" dirty="0">
                        <a:effectLst/>
                        <a:latin typeface="BIZ UDPゴシック" panose="020B0400000000000000" pitchFamily="50" charset="-128"/>
                        <a:ea typeface="BIZ UDPゴシック" panose="020B0400000000000000" pitchFamily="50" charset="-128"/>
                      </a:endParaRPr>
                    </a:p>
                    <a:p>
                      <a:pPr algn="l" fontAlgn="ctr"/>
                      <a:r>
                        <a:rPr lang="ja-JP" altLang="en-US" sz="800" u="none" strike="noStrike" dirty="0">
                          <a:effectLst/>
                          <a:latin typeface="BIZ UDPゴシック" panose="020B0400000000000000" pitchFamily="50" charset="-128"/>
                          <a:ea typeface="BIZ UDPゴシック" panose="020B0400000000000000" pitchFamily="50" charset="-128"/>
                        </a:rPr>
                        <a:t>支援学校や計画相談との調整について課題等を収集。</a:t>
                      </a:r>
                      <a:endParaRPr lang="en-US" altLang="ja-JP" sz="800" u="none" strike="noStrike" dirty="0">
                        <a:effectLst/>
                        <a:latin typeface="BIZ UDPゴシック" panose="020B0400000000000000" pitchFamily="50" charset="-128"/>
                        <a:ea typeface="BIZ UDPゴシック" panose="020B0400000000000000" pitchFamily="50" charset="-128"/>
                      </a:endParaRPr>
                    </a:p>
                  </a:txBody>
                  <a:tcPr marL="5715" marR="5715" marT="5715" marB="0" anchor="ctr"/>
                </a:tc>
                <a:extLst>
                  <a:ext uri="{0D108BD9-81ED-4DB2-BD59-A6C34878D82A}">
                    <a16:rowId xmlns:a16="http://schemas.microsoft.com/office/drawing/2014/main" val="2281425760"/>
                  </a:ext>
                </a:extLst>
              </a:tr>
              <a:tr h="372952">
                <a:tc>
                  <a:txBody>
                    <a:bodyPr/>
                    <a:lstStyle/>
                    <a:p>
                      <a:pPr algn="ctr" fontAlgn="ctr"/>
                      <a:r>
                        <a:rPr lang="en-US" altLang="ja-JP" sz="800" u="none" strike="noStrike" dirty="0">
                          <a:effectLst/>
                          <a:latin typeface="BIZ UDPゴシック" panose="020B0400000000000000" pitchFamily="50" charset="-128"/>
                          <a:ea typeface="BIZ UDPゴシック" panose="020B0400000000000000" pitchFamily="50" charset="-128"/>
                        </a:rPr>
                        <a:t>2</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zh-CN" altLang="en-US" sz="800" u="none" strike="noStrike" dirty="0">
                          <a:effectLst/>
                          <a:latin typeface="BIZ UDPゴシック" panose="020B0400000000000000" pitchFamily="50" charset="-128"/>
                          <a:ea typeface="BIZ UDPゴシック" panose="020B0400000000000000" pitchFamily="50" charset="-128"/>
                        </a:rPr>
                        <a:t>支援学校</a:t>
                      </a:r>
                      <a:br>
                        <a:rPr lang="zh-CN" altLang="en-US" sz="800" u="none" strike="noStrike" dirty="0">
                          <a:effectLst/>
                          <a:latin typeface="BIZ UDPゴシック" panose="020B0400000000000000" pitchFamily="50" charset="-128"/>
                          <a:ea typeface="BIZ UDPゴシック" panose="020B0400000000000000" pitchFamily="50" charset="-128"/>
                        </a:rPr>
                      </a:br>
                      <a:r>
                        <a:rPr lang="zh-CN" altLang="en-US" sz="800" u="none" strike="noStrike" dirty="0">
                          <a:effectLst/>
                          <a:latin typeface="BIZ UDPゴシック" panose="020B0400000000000000" pitchFamily="50" charset="-128"/>
                          <a:ea typeface="BIZ UDPゴシック" panose="020B0400000000000000" pitchFamily="50" charset="-128"/>
                        </a:rPr>
                        <a:t>知的</a:t>
                      </a:r>
                      <a:endParaRPr lang="zh-CN"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大阪市</a:t>
                      </a: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特定の</a:t>
                      </a:r>
                      <a:r>
                        <a:rPr lang="en-US" altLang="ja-JP" sz="800" u="none" strike="noStrike" dirty="0">
                          <a:effectLst/>
                          <a:latin typeface="BIZ UDPゴシック" panose="020B0400000000000000" pitchFamily="50" charset="-128"/>
                          <a:ea typeface="BIZ UDPゴシック" panose="020B0400000000000000" pitchFamily="50" charset="-128"/>
                        </a:rPr>
                        <a:t>B</a:t>
                      </a:r>
                      <a:r>
                        <a:rPr lang="ja-JP" altLang="en-US" sz="800" u="none" strike="noStrike" dirty="0">
                          <a:effectLst/>
                          <a:latin typeface="BIZ UDPゴシック" panose="020B0400000000000000" pitchFamily="50" charset="-128"/>
                          <a:ea typeface="BIZ UDPゴシック" panose="020B0400000000000000" pitchFamily="50" charset="-128"/>
                        </a:rPr>
                        <a:t>型を利用希望。セルフプランの実態把握、本人へのフィードバック方法についての課題等を収集。</a:t>
                      </a:r>
                    </a:p>
                  </a:txBody>
                  <a:tcPr marL="5715" marR="5715" marT="5715" marB="0" anchor="ctr"/>
                </a:tc>
                <a:extLst>
                  <a:ext uri="{0D108BD9-81ED-4DB2-BD59-A6C34878D82A}">
                    <a16:rowId xmlns:a16="http://schemas.microsoft.com/office/drawing/2014/main" val="1890755572"/>
                  </a:ext>
                </a:extLst>
              </a:tr>
              <a:tr h="372952">
                <a:tc>
                  <a:txBody>
                    <a:bodyPr/>
                    <a:lstStyle/>
                    <a:p>
                      <a:pPr algn="ctr" fontAlgn="ctr"/>
                      <a:r>
                        <a:rPr lang="ja-JP" altLang="en-US" sz="800" u="none" strike="noStrike" dirty="0">
                          <a:effectLst/>
                          <a:latin typeface="BIZ UDPゴシック" panose="020B0400000000000000" pitchFamily="50" charset="-128"/>
                          <a:ea typeface="BIZ UDPゴシック" panose="020B0400000000000000" pitchFamily="50" charset="-128"/>
                        </a:rPr>
                        <a:t>３</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zh-CN" altLang="en-US" sz="800" u="none" strike="noStrike" dirty="0">
                          <a:effectLst/>
                          <a:latin typeface="BIZ UDPゴシック" panose="020B0400000000000000" pitchFamily="50" charset="-128"/>
                          <a:ea typeface="BIZ UDPゴシック" panose="020B0400000000000000" pitchFamily="50" charset="-128"/>
                        </a:rPr>
                        <a:t>支援学校</a:t>
                      </a:r>
                      <a:br>
                        <a:rPr lang="zh-CN" altLang="en-US" sz="800" u="none" strike="noStrike" dirty="0">
                          <a:effectLst/>
                          <a:latin typeface="BIZ UDPゴシック" panose="020B0400000000000000" pitchFamily="50" charset="-128"/>
                          <a:ea typeface="BIZ UDPゴシック" panose="020B0400000000000000" pitchFamily="50" charset="-128"/>
                        </a:rPr>
                      </a:br>
                      <a:r>
                        <a:rPr lang="ja-JP" altLang="en-US" sz="800" u="none" strike="noStrike" dirty="0">
                          <a:effectLst/>
                          <a:latin typeface="BIZ UDPゴシック" panose="020B0400000000000000" pitchFamily="50" charset="-128"/>
                          <a:ea typeface="BIZ UDPゴシック" panose="020B0400000000000000" pitchFamily="50" charset="-128"/>
                        </a:rPr>
                        <a:t>知的</a:t>
                      </a:r>
                      <a:endParaRPr lang="zh-CN"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大阪市</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親が</a:t>
                      </a:r>
                      <a:r>
                        <a:rPr lang="en-US" altLang="ja-JP" sz="800" u="none" strike="noStrike" dirty="0">
                          <a:effectLst/>
                          <a:latin typeface="BIZ UDPゴシック" panose="020B0400000000000000" pitchFamily="50" charset="-128"/>
                          <a:ea typeface="BIZ UDPゴシック" panose="020B0400000000000000" pitchFamily="50" charset="-128"/>
                        </a:rPr>
                        <a:t>B</a:t>
                      </a:r>
                      <a:r>
                        <a:rPr lang="ja-JP" altLang="en-US" sz="800" u="none" strike="noStrike" dirty="0">
                          <a:effectLst/>
                          <a:latin typeface="BIZ UDPゴシック" panose="020B0400000000000000" pitchFamily="50" charset="-128"/>
                          <a:ea typeface="BIZ UDPゴシック" panose="020B0400000000000000" pitchFamily="50" charset="-128"/>
                        </a:rPr>
                        <a:t>型の利用を希望。</a:t>
                      </a:r>
                      <a:endParaRPr lang="en-US" altLang="ja-JP" sz="800" u="none" strike="noStrike" dirty="0">
                        <a:effectLst/>
                        <a:latin typeface="BIZ UDPゴシック" panose="020B0400000000000000" pitchFamily="50" charset="-128"/>
                        <a:ea typeface="BIZ UDPゴシック" panose="020B0400000000000000" pitchFamily="50" charset="-128"/>
                      </a:endParaRPr>
                    </a:p>
                    <a:p>
                      <a:pPr algn="l" fontAlgn="ctr"/>
                      <a:r>
                        <a:rPr lang="ja-JP" altLang="en-US" sz="800" u="none" strike="noStrike" dirty="0">
                          <a:effectLst/>
                          <a:latin typeface="BIZ UDPゴシック" panose="020B0400000000000000" pitchFamily="50" charset="-128"/>
                          <a:ea typeface="BIZ UDPゴシック" panose="020B0400000000000000" pitchFamily="50" charset="-128"/>
                        </a:rPr>
                        <a:t>計画相談・区役所との調整について課題等を収集。</a:t>
                      </a:r>
                      <a:endParaRPr lang="en-US" altLang="ja-JP" sz="800" u="none" strike="noStrike" dirty="0">
                        <a:effectLst/>
                        <a:latin typeface="BIZ UDPゴシック" panose="020B0400000000000000" pitchFamily="50" charset="-128"/>
                        <a:ea typeface="BIZ UDPゴシック" panose="020B0400000000000000" pitchFamily="50" charset="-128"/>
                      </a:endParaRPr>
                    </a:p>
                  </a:txBody>
                  <a:tcPr marL="5715" marR="5715" marT="5715" marB="0" anchor="ctr"/>
                </a:tc>
                <a:extLst>
                  <a:ext uri="{0D108BD9-81ED-4DB2-BD59-A6C34878D82A}">
                    <a16:rowId xmlns:a16="http://schemas.microsoft.com/office/drawing/2014/main" val="3617946168"/>
                  </a:ext>
                </a:extLst>
              </a:tr>
              <a:tr h="372952">
                <a:tc>
                  <a:txBody>
                    <a:bodyPr/>
                    <a:lstStyle/>
                    <a:p>
                      <a:pPr algn="ctr"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４</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支援学校</a:t>
                      </a:r>
                      <a:endParaRPr lang="en-US" altLang="ja-JP" sz="800" u="none" strike="noStrike" dirty="0">
                        <a:effectLst/>
                        <a:latin typeface="BIZ UDPゴシック" panose="020B0400000000000000" pitchFamily="50" charset="-128"/>
                        <a:ea typeface="BIZ UDPゴシック" panose="020B0400000000000000" pitchFamily="50" charset="-128"/>
                      </a:endParaRPr>
                    </a:p>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知的</a:t>
                      </a:r>
                    </a:p>
                  </a:txBody>
                  <a:tcPr marL="5715" marR="5715" marT="5715" marB="0" anchor="ctr"/>
                </a:tc>
                <a:tc>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大阪市</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セルフプランの実態把握、支援学校やハローワーク等との連携体制を構築する上での課題等を収集。</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extLst>
                  <a:ext uri="{0D108BD9-81ED-4DB2-BD59-A6C34878D82A}">
                    <a16:rowId xmlns:a16="http://schemas.microsoft.com/office/drawing/2014/main" val="2709209256"/>
                  </a:ext>
                </a:extLst>
              </a:tr>
              <a:tr h="403624">
                <a:tc>
                  <a:txBody>
                    <a:bodyPr/>
                    <a:lstStyle/>
                    <a:p>
                      <a:pPr algn="ctr" fontAlgn="ctr"/>
                      <a:r>
                        <a:rPr lang="ja-JP" altLang="en-US" sz="800" u="none" strike="noStrike" dirty="0">
                          <a:effectLst/>
                          <a:latin typeface="BIZ UDPゴシック" panose="020B0400000000000000" pitchFamily="50" charset="-128"/>
                          <a:ea typeface="BIZ UDPゴシック" panose="020B0400000000000000" pitchFamily="50" charset="-128"/>
                        </a:rPr>
                        <a:t>５</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支援学校</a:t>
                      </a:r>
                      <a:endParaRPr lang="en-US" altLang="ja-JP" sz="800" u="none" strike="noStrike" dirty="0">
                        <a:effectLst/>
                        <a:latin typeface="BIZ UDPゴシック" panose="020B0400000000000000" pitchFamily="50" charset="-128"/>
                        <a:ea typeface="BIZ UDPゴシック" panose="020B0400000000000000" pitchFamily="50" charset="-128"/>
                      </a:endParaRPr>
                    </a:p>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知的</a:t>
                      </a:r>
                    </a:p>
                  </a:txBody>
                  <a:tcPr marL="5715" marR="5715" marT="5715" marB="0" anchor="ctr"/>
                </a:tc>
                <a:tc>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門真市</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支援学校２年生、一般就労希望。</a:t>
                      </a:r>
                      <a:endParaRPr lang="en-US" altLang="ja-JP" sz="800" u="none" strike="noStrike" dirty="0">
                        <a:effectLst/>
                        <a:latin typeface="BIZ UDPゴシック" panose="020B0400000000000000" pitchFamily="50" charset="-128"/>
                        <a:ea typeface="BIZ UDPゴシック" panose="020B0400000000000000" pitchFamily="50" charset="-128"/>
                      </a:endParaRPr>
                    </a:p>
                    <a:p>
                      <a:pPr algn="l" fontAlgn="ctr"/>
                      <a:r>
                        <a:rPr lang="ja-JP" altLang="en-US" sz="800" u="none" strike="noStrike" dirty="0">
                          <a:effectLst/>
                          <a:latin typeface="BIZ UDPゴシック" panose="020B0400000000000000" pitchFamily="50" charset="-128"/>
                          <a:ea typeface="BIZ UDPゴシック" panose="020B0400000000000000" pitchFamily="50" charset="-128"/>
                        </a:rPr>
                        <a:t>本人へのフィードバック方法・支援学校との調整。</a:t>
                      </a:r>
                      <a:endParaRPr lang="en-US" altLang="ja-JP" sz="800" u="none" strike="noStrike" dirty="0">
                        <a:effectLst/>
                        <a:latin typeface="BIZ UDPゴシック" panose="020B0400000000000000" pitchFamily="50" charset="-128"/>
                        <a:ea typeface="BIZ UDPゴシック" panose="020B0400000000000000" pitchFamily="50" charset="-128"/>
                      </a:endParaRPr>
                    </a:p>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連携支援機関多い　計画相談あり→フォローしやすい</a:t>
                      </a:r>
                    </a:p>
                  </a:txBody>
                  <a:tcPr marL="5715" marR="5715" marT="5715" marB="0" anchor="ctr"/>
                </a:tc>
                <a:extLst>
                  <a:ext uri="{0D108BD9-81ED-4DB2-BD59-A6C34878D82A}">
                    <a16:rowId xmlns:a16="http://schemas.microsoft.com/office/drawing/2014/main" val="554358550"/>
                  </a:ext>
                </a:extLst>
              </a:tr>
              <a:tr h="372952">
                <a:tc>
                  <a:txBody>
                    <a:bodyPr/>
                    <a:lstStyle/>
                    <a:p>
                      <a:pPr algn="ctr"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６</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大学生</a:t>
                      </a:r>
                      <a:endParaRPr lang="en-US" altLang="ja-JP" sz="800" u="none" strike="noStrike" dirty="0">
                        <a:effectLst/>
                        <a:latin typeface="BIZ UDPゴシック" panose="020B0400000000000000" pitchFamily="50" charset="-128"/>
                        <a:ea typeface="BIZ UDPゴシック" panose="020B0400000000000000" pitchFamily="50" charset="-128"/>
                      </a:endParaRPr>
                    </a:p>
                    <a:p>
                      <a:pPr algn="l" fontAlgn="ctr"/>
                      <a:r>
                        <a:rPr lang="ja-JP" altLang="en-US" sz="800" u="none" strike="noStrike" dirty="0">
                          <a:effectLst/>
                          <a:latin typeface="BIZ UDPゴシック" panose="020B0400000000000000" pitchFamily="50" charset="-128"/>
                          <a:ea typeface="BIZ UDPゴシック" panose="020B0400000000000000" pitchFamily="50" charset="-128"/>
                        </a:rPr>
                        <a:t>身体・場面緘黙</a:t>
                      </a:r>
                      <a:endParaRPr lang="zh-CN"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茨木市</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大学４年生、一般就労希望。</a:t>
                      </a:r>
                      <a:endParaRPr lang="en-US" altLang="ja-JP" sz="800" u="none" strike="noStrike" dirty="0">
                        <a:effectLst/>
                        <a:latin typeface="BIZ UDPゴシック" panose="020B0400000000000000" pitchFamily="50" charset="-128"/>
                        <a:ea typeface="BIZ UDPゴシック" panose="020B0400000000000000" pitchFamily="50" charset="-128"/>
                      </a:endParaRPr>
                    </a:p>
                    <a:p>
                      <a:pPr algn="l" fontAlgn="ctr"/>
                      <a:r>
                        <a:rPr lang="ja-JP" altLang="en-US" sz="800" u="none" strike="noStrike" dirty="0">
                          <a:effectLst/>
                          <a:latin typeface="BIZ UDPゴシック" panose="020B0400000000000000" pitchFamily="50" charset="-128"/>
                          <a:ea typeface="BIZ UDPゴシック" panose="020B0400000000000000" pitchFamily="50" charset="-128"/>
                        </a:rPr>
                        <a:t>大学生に実施する上での留意点・課題等を収集。</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extLst>
                  <a:ext uri="{0D108BD9-81ED-4DB2-BD59-A6C34878D82A}">
                    <a16:rowId xmlns:a16="http://schemas.microsoft.com/office/drawing/2014/main" val="3656462410"/>
                  </a:ext>
                </a:extLst>
              </a:tr>
              <a:tr h="344710">
                <a:tc>
                  <a:txBody>
                    <a:bodyPr/>
                    <a:lstStyle/>
                    <a:p>
                      <a:pPr algn="ctr" fontAlgn="ctr"/>
                      <a:r>
                        <a:rPr lang="ja-JP" altLang="en-US" sz="800" u="none" strike="noStrike" dirty="0">
                          <a:effectLst/>
                          <a:latin typeface="BIZ UDPゴシック" panose="020B0400000000000000" pitchFamily="50" charset="-128"/>
                          <a:ea typeface="BIZ UDPゴシック" panose="020B0400000000000000" pitchFamily="50" charset="-128"/>
                        </a:rPr>
                        <a:t>７</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引きこもり</a:t>
                      </a:r>
                      <a:endParaRPr lang="en-US" altLang="ja-JP" sz="800" u="none" strike="noStrike" dirty="0">
                        <a:effectLst/>
                        <a:latin typeface="BIZ UDPゴシック" panose="020B0400000000000000" pitchFamily="50" charset="-128"/>
                        <a:ea typeface="BIZ UDPゴシック" panose="020B0400000000000000" pitchFamily="50" charset="-128"/>
                      </a:endParaRPr>
                    </a:p>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発達</a:t>
                      </a:r>
                    </a:p>
                  </a:txBody>
                  <a:tcPr marL="5715" marR="5715" marT="5715" marB="0" anchor="ctr"/>
                </a:tc>
                <a:tc>
                  <a:txBody>
                    <a:bodyPr/>
                    <a:lstStyle/>
                    <a:p>
                      <a:pPr algn="l" fontAlgn="ctr"/>
                      <a:r>
                        <a:rPr lang="ja-JP" altLang="en-US" sz="800" u="none" strike="noStrike" dirty="0">
                          <a:effectLst/>
                          <a:latin typeface="BIZ UDPゴシック" panose="020B0400000000000000" pitchFamily="50" charset="-128"/>
                          <a:ea typeface="BIZ UDPゴシック" panose="020B0400000000000000" pitchFamily="50" charset="-128"/>
                        </a:rPr>
                        <a:t>茨木市　</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tc>
                  <a:txBody>
                    <a:bodyPr/>
                    <a:lstStyle/>
                    <a:p>
                      <a:pPr algn="l" fontAlgn="ctr"/>
                      <a:r>
                        <a:rPr lang="en-US" altLang="ja-JP" sz="800" u="none" strike="noStrike" dirty="0">
                          <a:effectLst/>
                          <a:latin typeface="BIZ UDPゴシック" panose="020B0400000000000000" pitchFamily="50" charset="-128"/>
                          <a:ea typeface="BIZ UDPゴシック" panose="020B0400000000000000" pitchFamily="50" charset="-128"/>
                        </a:rPr>
                        <a:t>17</a:t>
                      </a:r>
                      <a:r>
                        <a:rPr lang="ja-JP" altLang="en-US" sz="800" u="none" strike="noStrike" dirty="0">
                          <a:effectLst/>
                          <a:latin typeface="BIZ UDPゴシック" panose="020B0400000000000000" pitchFamily="50" charset="-128"/>
                          <a:ea typeface="BIZ UDPゴシック" panose="020B0400000000000000" pitchFamily="50" charset="-128"/>
                        </a:rPr>
                        <a:t>歳、一般就労と</a:t>
                      </a:r>
                      <a:r>
                        <a:rPr lang="en-US" altLang="ja-JP" sz="800" u="none" strike="noStrike" dirty="0">
                          <a:effectLst/>
                          <a:latin typeface="BIZ UDPゴシック" panose="020B0400000000000000" pitchFamily="50" charset="-128"/>
                          <a:ea typeface="BIZ UDPゴシック" panose="020B0400000000000000" pitchFamily="50" charset="-128"/>
                        </a:rPr>
                        <a:t>B</a:t>
                      </a:r>
                      <a:r>
                        <a:rPr lang="ja-JP" altLang="en-US" sz="800" u="none" strike="noStrike" dirty="0">
                          <a:effectLst/>
                          <a:latin typeface="BIZ UDPゴシック" panose="020B0400000000000000" pitchFamily="50" charset="-128"/>
                          <a:ea typeface="BIZ UDPゴシック" panose="020B0400000000000000" pitchFamily="50" charset="-128"/>
                        </a:rPr>
                        <a:t>型を検討。</a:t>
                      </a:r>
                      <a:endParaRPr lang="en-US" altLang="ja-JP" sz="800" u="none" strike="noStrike" dirty="0">
                        <a:effectLst/>
                        <a:latin typeface="BIZ UDPゴシック" panose="020B0400000000000000" pitchFamily="50" charset="-128"/>
                        <a:ea typeface="BIZ UDPゴシック" panose="020B0400000000000000" pitchFamily="50" charset="-128"/>
                      </a:endParaRPr>
                    </a:p>
                    <a:p>
                      <a:pPr algn="l" fontAlgn="ctr"/>
                      <a:r>
                        <a:rPr lang="ja-JP" altLang="en-US" sz="800" u="none" strike="noStrike" dirty="0">
                          <a:effectLst/>
                          <a:latin typeface="BIZ UDPゴシック" panose="020B0400000000000000" pitchFamily="50" charset="-128"/>
                          <a:ea typeface="BIZ UDPゴシック" panose="020B0400000000000000" pitchFamily="50" charset="-128"/>
                        </a:rPr>
                        <a:t>アセスメントを行う上での工夫等を収集。</a:t>
                      </a:r>
                      <a:endPar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5715" marR="5715" marT="5715" marB="0" anchor="ctr"/>
                </a:tc>
                <a:extLst>
                  <a:ext uri="{0D108BD9-81ED-4DB2-BD59-A6C34878D82A}">
                    <a16:rowId xmlns:a16="http://schemas.microsoft.com/office/drawing/2014/main" val="275966152"/>
                  </a:ext>
                </a:extLst>
              </a:tr>
            </a:tbl>
          </a:graphicData>
        </a:graphic>
      </p:graphicFrame>
      <p:sp>
        <p:nvSpPr>
          <p:cNvPr id="11" name="テキスト ボックス 10">
            <a:extLst>
              <a:ext uri="{FF2B5EF4-FFF2-40B4-BE49-F238E27FC236}">
                <a16:creationId xmlns:a16="http://schemas.microsoft.com/office/drawing/2014/main" id="{AB39096D-8ADC-4E50-B77B-CFA10A8EDCCF}"/>
              </a:ext>
            </a:extLst>
          </p:cNvPr>
          <p:cNvSpPr txBox="1"/>
          <p:nvPr/>
        </p:nvSpPr>
        <p:spPr>
          <a:xfrm>
            <a:off x="76966" y="5849774"/>
            <a:ext cx="6664302" cy="769441"/>
          </a:xfrm>
          <a:prstGeom prst="rect">
            <a:avLst/>
          </a:prstGeom>
          <a:noFill/>
        </p:spPr>
        <p:txBody>
          <a:bodyPr wrap="square" rtlCol="0">
            <a:spAutoFit/>
          </a:bodyPr>
          <a:lstStyle/>
          <a:p>
            <a:pPr defTabSz="685800">
              <a:defRPr/>
            </a:pPr>
            <a:r>
              <a:rPr kumimoji="1" lang="ja-JP" altLang="en-US" sz="1100" b="1" dirty="0">
                <a:latin typeface="BIZ UDPゴシック" panose="020B0400000000000000" pitchFamily="50" charset="-128"/>
                <a:ea typeface="BIZ UDPゴシック" panose="020B0400000000000000" pitchFamily="50" charset="-128"/>
              </a:rPr>
              <a:t>５．教育庁との連携</a:t>
            </a:r>
            <a:r>
              <a:rPr kumimoji="1" lang="en-US" altLang="ja-JP" sz="1100" b="1" dirty="0">
                <a:latin typeface="BIZ UDPゴシック" panose="020B0400000000000000" pitchFamily="50" charset="-128"/>
                <a:ea typeface="BIZ UDPゴシック" panose="020B0400000000000000" pitchFamily="50" charset="-128"/>
              </a:rPr>
              <a:t>【R7.11</a:t>
            </a:r>
            <a:r>
              <a:rPr kumimoji="1" lang="ja-JP" altLang="en-US" sz="1100" b="1" dirty="0">
                <a:latin typeface="BIZ UDPゴシック" panose="020B0400000000000000" pitchFamily="50" charset="-128"/>
                <a:ea typeface="BIZ UDPゴシック" panose="020B0400000000000000" pitchFamily="50" charset="-128"/>
              </a:rPr>
              <a:t>月～</a:t>
            </a:r>
            <a:r>
              <a:rPr kumimoji="1" lang="en-US" altLang="ja-JP" sz="1100" b="1" dirty="0">
                <a:latin typeface="BIZ UDPゴシック" panose="020B0400000000000000" pitchFamily="50" charset="-128"/>
                <a:ea typeface="BIZ UDPゴシック" panose="020B0400000000000000" pitchFamily="50" charset="-128"/>
              </a:rPr>
              <a:t>R8.3</a:t>
            </a:r>
            <a:r>
              <a:rPr kumimoji="1" lang="ja-JP" altLang="en-US" sz="1100" b="1" dirty="0">
                <a:latin typeface="BIZ UDPゴシック" panose="020B0400000000000000" pitchFamily="50" charset="-128"/>
                <a:ea typeface="BIZ UDPゴシック" panose="020B0400000000000000" pitchFamily="50" charset="-128"/>
              </a:rPr>
              <a:t>月</a:t>
            </a:r>
            <a:r>
              <a:rPr kumimoji="1" lang="en-US" altLang="ja-JP" sz="1100" b="1" dirty="0">
                <a:latin typeface="BIZ UDPゴシック" panose="020B0400000000000000" pitchFamily="50" charset="-128"/>
                <a:ea typeface="BIZ UDPゴシック" panose="020B0400000000000000" pitchFamily="50" charset="-128"/>
              </a:rPr>
              <a:t>】</a:t>
            </a:r>
          </a:p>
          <a:p>
            <a:pPr marL="174625" indent="-174625" defTabSz="685800">
              <a:defRPr/>
            </a:pPr>
            <a:r>
              <a:rPr kumimoji="1" lang="ja-JP" altLang="en-US" sz="1100" dirty="0">
                <a:latin typeface="BIZ UDPゴシック" panose="020B0400000000000000" pitchFamily="50" charset="-128"/>
                <a:ea typeface="BIZ UDPゴシック" panose="020B0400000000000000" pitchFamily="50" charset="-128"/>
              </a:rPr>
              <a:t>　・府立学校校長会、支援学校校長会、進路指導担当者会議等において、就労選択支援事業にかかる事業説明及び協力依頼を実施。　</a:t>
            </a:r>
            <a:endParaRPr kumimoji="1" lang="en-US" altLang="ja-JP" sz="1100" dirty="0">
              <a:latin typeface="BIZ UDPゴシック" panose="020B0400000000000000" pitchFamily="50" charset="-128"/>
              <a:ea typeface="BIZ UDPゴシック" panose="020B0400000000000000" pitchFamily="50" charset="-128"/>
            </a:endParaRPr>
          </a:p>
          <a:p>
            <a:pPr defTabSz="685800">
              <a:defRPr/>
            </a:pPr>
            <a:r>
              <a:rPr kumimoji="1" lang="ja-JP" altLang="en-US" sz="1100" dirty="0">
                <a:latin typeface="BIZ UDPゴシック" panose="020B0400000000000000" pitchFamily="50" charset="-128"/>
                <a:ea typeface="BIZ UDPゴシック" panose="020B0400000000000000" pitchFamily="50" charset="-128"/>
              </a:rPr>
              <a:t>　・本人、保護者向けの就労選択支援事業にかかるチラシデータを作成。今後、市町村等での活用いただく。</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260669FB-C9B6-412D-8355-C558DB082BA5}"/>
              </a:ext>
            </a:extLst>
          </p:cNvPr>
          <p:cNvSpPr txBox="1"/>
          <p:nvPr/>
        </p:nvSpPr>
        <p:spPr>
          <a:xfrm>
            <a:off x="4572000" y="1614013"/>
            <a:ext cx="4428563" cy="2039020"/>
          </a:xfrm>
          <a:prstGeom prst="rect">
            <a:avLst/>
          </a:prstGeom>
          <a:noFill/>
          <a:ln w="19050">
            <a:solidFill>
              <a:schemeClr val="tx1"/>
            </a:solidFill>
            <a:prstDash val="dashDot"/>
          </a:ln>
        </p:spPr>
        <p:txBody>
          <a:bodyPr wrap="square" rtlCol="0">
            <a:spAutoFit/>
          </a:bodyPr>
          <a:lstStyle/>
          <a:p>
            <a:pPr fontAlgn="ctr"/>
            <a:r>
              <a:rPr lang="ja-JP" altLang="en-US" sz="1100" b="0" i="0" u="none" strike="noStrike" dirty="0">
                <a:effectLst/>
                <a:latin typeface="BIZ UDPゴシック" panose="020B0400000000000000" pitchFamily="50" charset="-128"/>
                <a:ea typeface="BIZ UDPゴシック" panose="020B0400000000000000" pitchFamily="50" charset="-128"/>
              </a:rPr>
              <a:t>◆就労選択支援を実施し得られた効果・課題</a:t>
            </a:r>
          </a:p>
          <a:p>
            <a:pPr marL="0" algn="l" rtl="0" eaLnBrk="1" fontAlgn="ctr" latinLnBrk="0" hangingPunct="1">
              <a:spcBef>
                <a:spcPts val="0"/>
              </a:spcBef>
              <a:spcAft>
                <a:spcPts val="0"/>
              </a:spcAft>
            </a:pPr>
            <a:r>
              <a:rPr kumimoji="1" lang="ja-JP" altLang="en-US" sz="1050" b="0" i="0" u="none" strike="noStrike" kern="1200" dirty="0">
                <a:effectLst/>
                <a:latin typeface="BIZ UDPゴシック" panose="020B0400000000000000" pitchFamily="50" charset="-128"/>
                <a:ea typeface="BIZ UDPゴシック" panose="020B0400000000000000" pitchFamily="50" charset="-128"/>
              </a:rPr>
              <a:t>＜効果＞</a:t>
            </a:r>
            <a:endParaRPr kumimoji="1" lang="en-US" altLang="ja-JP" sz="1050" b="0" i="0" u="none" strike="noStrike" kern="1200" dirty="0">
              <a:effectLst/>
              <a:latin typeface="BIZ UDPゴシック" panose="020B0400000000000000" pitchFamily="50" charset="-128"/>
              <a:ea typeface="BIZ UDPゴシック" panose="020B0400000000000000" pitchFamily="50" charset="-128"/>
            </a:endParaRPr>
          </a:p>
          <a:p>
            <a:pPr marL="88900" indent="-88900" algn="l" rtl="0" eaLnBrk="1" fontAlgn="ctr" latinLnBrk="0" hangingPunct="1">
              <a:spcBef>
                <a:spcPts val="0"/>
              </a:spcBef>
              <a:spcAft>
                <a:spcPts val="0"/>
              </a:spcAft>
            </a:pPr>
            <a:r>
              <a:rPr kumimoji="1" lang="ja-JP" altLang="en-US" sz="1050" b="0" i="0" u="none" strike="noStrike" kern="1200" dirty="0">
                <a:effectLst/>
                <a:latin typeface="BIZ UDPゴシック" panose="020B0400000000000000" pitchFamily="50" charset="-128"/>
                <a:ea typeface="BIZ UDPゴシック" panose="020B0400000000000000" pitchFamily="50" charset="-128"/>
              </a:rPr>
              <a:t>・</a:t>
            </a:r>
            <a:r>
              <a:rPr kumimoji="1" lang="ja-JP" altLang="ja-JP" sz="1050" b="0" i="0" u="none" strike="noStrike" kern="1200" dirty="0">
                <a:effectLst/>
                <a:latin typeface="BIZ UDPゴシック" panose="020B0400000000000000" pitchFamily="50" charset="-128"/>
                <a:ea typeface="BIZ UDPゴシック" panose="020B0400000000000000" pitchFamily="50" charset="-128"/>
              </a:rPr>
              <a:t>本人・保護者・学校</a:t>
            </a:r>
            <a:r>
              <a:rPr kumimoji="1" lang="ja-JP" altLang="en-US" sz="1050" b="0" i="0" u="none" strike="noStrike" kern="1200" dirty="0">
                <a:effectLst/>
                <a:latin typeface="BIZ UDPゴシック" panose="020B0400000000000000" pitchFamily="50" charset="-128"/>
                <a:ea typeface="BIZ UDPゴシック" panose="020B0400000000000000" pitchFamily="50" charset="-128"/>
              </a:rPr>
              <a:t>が、</a:t>
            </a:r>
            <a:r>
              <a:rPr kumimoji="1" lang="ja-JP" altLang="ja-JP" sz="1050" b="0" i="0" u="none" strike="noStrike" kern="1200" dirty="0">
                <a:effectLst/>
                <a:latin typeface="BIZ UDPゴシック" panose="020B0400000000000000" pitchFamily="50" charset="-128"/>
                <a:ea typeface="BIZ UDPゴシック" panose="020B0400000000000000" pitchFamily="50" charset="-128"/>
              </a:rPr>
              <a:t>当初就</a:t>
            </a:r>
            <a:r>
              <a:rPr kumimoji="1" lang="en-US" altLang="ja-JP" sz="1050" b="0" i="0" u="none" strike="noStrike" kern="1200" dirty="0">
                <a:effectLst/>
                <a:latin typeface="BIZ UDPゴシック" panose="020B0400000000000000" pitchFamily="50" charset="-128"/>
                <a:ea typeface="BIZ UDPゴシック" panose="020B0400000000000000" pitchFamily="50" charset="-128"/>
              </a:rPr>
              <a:t>B</a:t>
            </a:r>
            <a:r>
              <a:rPr kumimoji="1" lang="ja-JP" altLang="ja-JP" sz="1050" b="0" i="0" u="none" strike="noStrike" kern="1200" dirty="0">
                <a:effectLst/>
                <a:latin typeface="BIZ UDPゴシック" panose="020B0400000000000000" pitchFamily="50" charset="-128"/>
                <a:ea typeface="BIZ UDPゴシック" panose="020B0400000000000000" pitchFamily="50" charset="-128"/>
              </a:rPr>
              <a:t>利用を考えていたが、移行等の利用により一般就労の可能性が見えた</a:t>
            </a:r>
            <a:endParaRPr kumimoji="1" lang="en-US" altLang="ja-JP" sz="1050" b="0" i="0" u="none" strike="noStrike" kern="1200" dirty="0">
              <a:effectLst/>
              <a:latin typeface="BIZ UDPゴシック" panose="020B0400000000000000" pitchFamily="50" charset="-128"/>
              <a:ea typeface="BIZ UDPゴシック" panose="020B0400000000000000" pitchFamily="50" charset="-128"/>
            </a:endParaRPr>
          </a:p>
          <a:p>
            <a:pPr marL="88900" indent="-88900" algn="l" rtl="0" eaLnBrk="1" fontAlgn="ctr" latinLnBrk="0" hangingPunct="1">
              <a:spcBef>
                <a:spcPts val="0"/>
              </a:spcBef>
              <a:spcAft>
                <a:spcPts val="0"/>
              </a:spcAft>
            </a:pPr>
            <a:r>
              <a:rPr kumimoji="1" lang="ja-JP" altLang="en-US" sz="1050" dirty="0">
                <a:latin typeface="BIZ UDPゴシック" panose="020B0400000000000000" pitchFamily="50" charset="-128"/>
                <a:ea typeface="BIZ UDPゴシック" panose="020B0400000000000000" pitchFamily="50" charset="-128"/>
              </a:rPr>
              <a:t>＜課題＞</a:t>
            </a:r>
            <a:endParaRPr lang="ja-JP" altLang="ja-JP" sz="1050" b="0" i="0" u="none" strike="noStrike" dirty="0">
              <a:effectLst/>
              <a:latin typeface="Arial" panose="020B0604020202020204" pitchFamily="34" charset="0"/>
            </a:endParaRPr>
          </a:p>
          <a:p>
            <a:pPr marL="88900" indent="-88900" algn="l" rtl="0" eaLnBrk="1" fontAlgn="ctr" latinLnBrk="0" hangingPunct="1">
              <a:spcBef>
                <a:spcPts val="0"/>
              </a:spcBef>
              <a:spcAft>
                <a:spcPts val="0"/>
              </a:spcAft>
            </a:pPr>
            <a:r>
              <a:rPr kumimoji="1" lang="ja-JP" altLang="en-US" sz="1050" b="0" i="0" u="none" strike="noStrike" kern="1200" dirty="0">
                <a:effectLst/>
                <a:latin typeface="BIZ UDPゴシック" panose="020B0400000000000000" pitchFamily="50" charset="-128"/>
                <a:ea typeface="BIZ UDPゴシック" panose="020B0400000000000000" pitchFamily="50" charset="-128"/>
              </a:rPr>
              <a:t>・</a:t>
            </a:r>
            <a:r>
              <a:rPr kumimoji="1" lang="ja-JP" altLang="ja-JP" sz="1050" b="0" i="0" u="none" strike="noStrike" kern="1200" dirty="0">
                <a:effectLst/>
                <a:latin typeface="BIZ UDPゴシック" panose="020B0400000000000000" pitchFamily="50" charset="-128"/>
                <a:ea typeface="BIZ UDPゴシック" panose="020B0400000000000000" pitchFamily="50" charset="-128"/>
              </a:rPr>
              <a:t>学校との連携</a:t>
            </a:r>
            <a:r>
              <a:rPr kumimoji="1" lang="ja-JP" altLang="en-US" sz="1050" b="0" i="0" u="none" strike="noStrike" kern="1200" dirty="0">
                <a:effectLst/>
                <a:latin typeface="BIZ UDPゴシック" panose="020B0400000000000000" pitchFamily="50" charset="-128"/>
                <a:ea typeface="BIZ UDPゴシック" panose="020B0400000000000000" pitchFamily="50" charset="-128"/>
              </a:rPr>
              <a:t>の難しさ</a:t>
            </a:r>
            <a:endParaRPr kumimoji="1" lang="en-US" altLang="ja-JP" sz="1050" b="0" i="0" u="none" strike="noStrike" kern="1200" dirty="0">
              <a:effectLst/>
              <a:latin typeface="BIZ UDPゴシック" panose="020B0400000000000000" pitchFamily="50" charset="-128"/>
              <a:ea typeface="BIZ UDPゴシック" panose="020B0400000000000000" pitchFamily="50" charset="-128"/>
            </a:endParaRPr>
          </a:p>
          <a:p>
            <a:pPr marL="88900" indent="-88900" algn="l" rtl="0" eaLnBrk="1" fontAlgn="ctr" latinLnBrk="0" hangingPunct="1">
              <a:spcBef>
                <a:spcPts val="0"/>
              </a:spcBef>
              <a:spcAft>
                <a:spcPts val="0"/>
              </a:spcAft>
            </a:pPr>
            <a:r>
              <a:rPr kumimoji="1" lang="ja-JP" altLang="en-US" sz="1050" dirty="0">
                <a:latin typeface="BIZ UDPゴシック" panose="020B0400000000000000" pitchFamily="50" charset="-128"/>
                <a:ea typeface="BIZ UDPゴシック" panose="020B0400000000000000" pitchFamily="50" charset="-128"/>
              </a:rPr>
              <a:t>・</a:t>
            </a:r>
            <a:r>
              <a:rPr kumimoji="1" lang="ja-JP" altLang="ja-JP" sz="1050" b="0" i="0" u="none" strike="noStrike" kern="1200" dirty="0">
                <a:effectLst/>
                <a:latin typeface="BIZ UDPゴシック" panose="020B0400000000000000" pitchFamily="50" charset="-128"/>
                <a:ea typeface="BIZ UDPゴシック" panose="020B0400000000000000" pitchFamily="50" charset="-128"/>
              </a:rPr>
              <a:t>保護者への認知を高める必要</a:t>
            </a:r>
            <a:endParaRPr lang="ja-JP" altLang="ja-JP" sz="1050" b="0" i="0" u="none" strike="noStrike" dirty="0">
              <a:effectLst/>
              <a:latin typeface="Arial" panose="020B0604020202020204" pitchFamily="34" charset="0"/>
            </a:endParaRPr>
          </a:p>
          <a:p>
            <a:pPr marL="88900" indent="-88900" algn="l" rtl="0" eaLnBrk="1" fontAlgn="ctr" latinLnBrk="0" hangingPunct="1">
              <a:spcBef>
                <a:spcPts val="0"/>
              </a:spcBef>
              <a:spcAft>
                <a:spcPts val="0"/>
              </a:spcAft>
            </a:pPr>
            <a:r>
              <a:rPr kumimoji="1" lang="ja-JP" altLang="en-US" sz="1050" b="0" i="0" u="none" strike="noStrike" kern="1200" dirty="0">
                <a:effectLst/>
                <a:latin typeface="BIZ UDPゴシック" panose="020B0400000000000000" pitchFamily="50" charset="-128"/>
                <a:ea typeface="BIZ UDPゴシック" panose="020B0400000000000000" pitchFamily="50" charset="-128"/>
              </a:rPr>
              <a:t>・ケース</a:t>
            </a:r>
            <a:r>
              <a:rPr kumimoji="1" lang="ja-JP" altLang="ja-JP" sz="1050" b="0" i="0" u="none" strike="noStrike" kern="1200" dirty="0">
                <a:effectLst/>
                <a:latin typeface="BIZ UDPゴシック" panose="020B0400000000000000" pitchFamily="50" charset="-128"/>
                <a:ea typeface="BIZ UDPゴシック" panose="020B0400000000000000" pitchFamily="50" charset="-128"/>
              </a:rPr>
              <a:t>会議の調整</a:t>
            </a:r>
            <a:endParaRPr kumimoji="1" lang="en-US" altLang="ja-JP" sz="1050" b="0" i="0" u="none" strike="noStrike" kern="1200" dirty="0">
              <a:effectLst/>
              <a:latin typeface="BIZ UDPゴシック" panose="020B0400000000000000" pitchFamily="50" charset="-128"/>
              <a:ea typeface="BIZ UDPゴシック" panose="020B0400000000000000" pitchFamily="50" charset="-128"/>
            </a:endParaRPr>
          </a:p>
          <a:p>
            <a:pPr marL="88900" indent="-88900" algn="l" rtl="0" eaLnBrk="1" fontAlgn="ctr" latinLnBrk="0" hangingPunct="1">
              <a:spcBef>
                <a:spcPts val="0"/>
              </a:spcBef>
              <a:spcAft>
                <a:spcPts val="0"/>
              </a:spcAft>
            </a:pPr>
            <a:r>
              <a:rPr kumimoji="1" lang="ja-JP" altLang="en-US" sz="1050" dirty="0">
                <a:latin typeface="BIZ UDPゴシック" panose="020B0400000000000000" pitchFamily="50" charset="-128"/>
                <a:ea typeface="BIZ UDPゴシック" panose="020B0400000000000000" pitchFamily="50" charset="-128"/>
              </a:rPr>
              <a:t>・アセスメントツールの統一</a:t>
            </a:r>
            <a:endParaRPr kumimoji="1" lang="en-US" altLang="ja-JP" sz="1050" b="0" i="0" u="none" strike="noStrike" kern="1200" dirty="0">
              <a:effectLst/>
              <a:latin typeface="BIZ UDPゴシック" panose="020B0400000000000000" pitchFamily="50" charset="-128"/>
              <a:ea typeface="BIZ UDPゴシック" panose="020B0400000000000000" pitchFamily="50" charset="-128"/>
            </a:endParaRPr>
          </a:p>
          <a:p>
            <a:pPr marL="88900" indent="-88900" algn="l" rtl="0" eaLnBrk="1" fontAlgn="ctr" latinLnBrk="0" hangingPunct="1">
              <a:spcBef>
                <a:spcPts val="0"/>
              </a:spcBef>
              <a:spcAft>
                <a:spcPts val="0"/>
              </a:spcAft>
            </a:pPr>
            <a:r>
              <a:rPr kumimoji="1" lang="ja-JP" altLang="en-US" sz="1050" dirty="0">
                <a:latin typeface="BIZ UDPゴシック" panose="020B0400000000000000" pitchFamily="50" charset="-128"/>
                <a:ea typeface="BIZ UDPゴシック" panose="020B0400000000000000" pitchFamily="50" charset="-128"/>
              </a:rPr>
              <a:t>・フィードバック方法</a:t>
            </a:r>
            <a:endParaRPr lang="ja-JP" altLang="ja-JP" sz="1050" b="0" i="0" u="none" strike="noStrike" dirty="0">
              <a:effectLst/>
              <a:latin typeface="Arial" panose="020B0604020202020204" pitchFamily="34" charset="0"/>
            </a:endParaRPr>
          </a:p>
          <a:p>
            <a:pPr marL="88900" indent="-88900" algn="l" rtl="0" eaLnBrk="1" fontAlgn="ctr" latinLnBrk="0" hangingPunct="1">
              <a:spcBef>
                <a:spcPts val="0"/>
              </a:spcBef>
              <a:spcAft>
                <a:spcPts val="0"/>
              </a:spcAft>
            </a:pPr>
            <a:r>
              <a:rPr kumimoji="1" lang="ja-JP" altLang="en-US" sz="1050" b="0" i="0" u="none" strike="noStrike" kern="1200" dirty="0">
                <a:effectLst/>
                <a:latin typeface="BIZ UDPゴシック" panose="020B0400000000000000" pitchFamily="50" charset="-128"/>
                <a:ea typeface="BIZ UDPゴシック" panose="020B0400000000000000" pitchFamily="50" charset="-128"/>
              </a:rPr>
              <a:t>・</a:t>
            </a:r>
            <a:r>
              <a:rPr kumimoji="1" lang="ja-JP" altLang="ja-JP" sz="1050" b="0" i="0" u="none" strike="noStrike" kern="1200" dirty="0">
                <a:effectLst/>
                <a:latin typeface="BIZ UDPゴシック" panose="020B0400000000000000" pitchFamily="50" charset="-128"/>
                <a:ea typeface="BIZ UDPゴシック" panose="020B0400000000000000" pitchFamily="50" charset="-128"/>
              </a:rPr>
              <a:t>引きこもりの方</a:t>
            </a:r>
            <a:r>
              <a:rPr kumimoji="1" lang="ja-JP" altLang="en-US" sz="1050" b="0" i="0" u="none" strike="noStrike" kern="1200" dirty="0">
                <a:effectLst/>
                <a:latin typeface="BIZ UDPゴシック" panose="020B0400000000000000" pitchFamily="50" charset="-128"/>
                <a:ea typeface="BIZ UDPゴシック" panose="020B0400000000000000" pitchFamily="50" charset="-128"/>
              </a:rPr>
              <a:t>に</a:t>
            </a:r>
            <a:r>
              <a:rPr kumimoji="1" lang="ja-JP" altLang="ja-JP" sz="1050" b="0" i="0" u="none" strike="noStrike" kern="1200" dirty="0">
                <a:effectLst/>
                <a:latin typeface="BIZ UDPゴシック" panose="020B0400000000000000" pitchFamily="50" charset="-128"/>
                <a:ea typeface="BIZ UDPゴシック" panose="020B0400000000000000" pitchFamily="50" charset="-128"/>
              </a:rPr>
              <a:t>週２～３日の半日で就労選択支援を実施</a:t>
            </a:r>
            <a:r>
              <a:rPr kumimoji="1" lang="ja-JP" altLang="en-US" sz="1050" b="0" i="0" u="none" strike="noStrike" kern="1200" dirty="0">
                <a:effectLst/>
                <a:latin typeface="BIZ UDPゴシック" panose="020B0400000000000000" pitchFamily="50" charset="-128"/>
                <a:ea typeface="BIZ UDPゴシック" panose="020B0400000000000000" pitchFamily="50" charset="-128"/>
              </a:rPr>
              <a:t>したが</a:t>
            </a:r>
            <a:r>
              <a:rPr kumimoji="1" lang="ja-JP" altLang="ja-JP" sz="1050" b="0" i="0" u="none" strike="noStrike" kern="1200" dirty="0">
                <a:effectLst/>
                <a:latin typeface="BIZ UDPゴシック" panose="020B0400000000000000" pitchFamily="50" charset="-128"/>
                <a:ea typeface="BIZ UDPゴシック" panose="020B0400000000000000" pitchFamily="50" charset="-128"/>
              </a:rPr>
              <a:t>、１か月の支給決定期間では</a:t>
            </a:r>
            <a:r>
              <a:rPr kumimoji="1" lang="ja-JP" altLang="en-US" sz="1050" b="0" i="0" u="none" strike="noStrike" kern="1200" dirty="0">
                <a:effectLst/>
                <a:latin typeface="BIZ UDPゴシック" panose="020B0400000000000000" pitchFamily="50" charset="-128"/>
                <a:ea typeface="BIZ UDPゴシック" panose="020B0400000000000000" pitchFamily="50" charset="-128"/>
              </a:rPr>
              <a:t>短く</a:t>
            </a:r>
            <a:r>
              <a:rPr kumimoji="1" lang="ja-JP" altLang="ja-JP" sz="1050" b="0" i="0" u="none" strike="noStrike" kern="1200" dirty="0">
                <a:effectLst/>
                <a:latin typeface="BIZ UDPゴシック" panose="020B0400000000000000" pitchFamily="50" charset="-128"/>
                <a:ea typeface="BIZ UDPゴシック" panose="020B0400000000000000" pitchFamily="50" charset="-128"/>
              </a:rPr>
              <a:t>自己決定困難</a:t>
            </a:r>
            <a:endParaRPr lang="ja-JP" altLang="ja-JP" sz="1050" b="0" i="0" u="none" strike="noStrike" dirty="0">
              <a:effectLst/>
              <a:latin typeface="Arial" panose="020B0604020202020204" pitchFamily="34" charset="0"/>
            </a:endParaRPr>
          </a:p>
        </p:txBody>
      </p:sp>
      <p:sp>
        <p:nvSpPr>
          <p:cNvPr id="13" name="テキスト ボックス 12">
            <a:extLst>
              <a:ext uri="{FF2B5EF4-FFF2-40B4-BE49-F238E27FC236}">
                <a16:creationId xmlns:a16="http://schemas.microsoft.com/office/drawing/2014/main" id="{B626D069-1102-409F-9ED8-BCDF46023632}"/>
              </a:ext>
            </a:extLst>
          </p:cNvPr>
          <p:cNvSpPr txBox="1"/>
          <p:nvPr/>
        </p:nvSpPr>
        <p:spPr>
          <a:xfrm>
            <a:off x="68613" y="1534485"/>
            <a:ext cx="1032565" cy="261610"/>
          </a:xfrm>
          <a:prstGeom prst="rect">
            <a:avLst/>
          </a:prstGeom>
          <a:noFill/>
        </p:spPr>
        <p:txBody>
          <a:bodyPr wrap="square" rtlCol="0">
            <a:spAutoFit/>
          </a:bodyPr>
          <a:lstStyle/>
          <a:p>
            <a:pPr fontAlgn="ct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実施ケース</a:t>
            </a:r>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a:t>
            </a:r>
            <a:endParaRPr lang="ja-JP" altLang="ja-JP" sz="1050" b="0" i="0" u="none" strike="noStrike" dirty="0">
              <a:effectLst/>
              <a:latin typeface="Arial" panose="020B0604020202020204" pitchFamily="34" charset="0"/>
            </a:endParaRPr>
          </a:p>
        </p:txBody>
      </p:sp>
      <p:pic>
        <p:nvPicPr>
          <p:cNvPr id="6" name="図 5">
            <a:extLst>
              <a:ext uri="{FF2B5EF4-FFF2-40B4-BE49-F238E27FC236}">
                <a16:creationId xmlns:a16="http://schemas.microsoft.com/office/drawing/2014/main" id="{92889167-4A91-4968-9C01-80DE70927A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8129" y="3867089"/>
            <a:ext cx="2010911" cy="2926386"/>
          </a:xfrm>
          <a:prstGeom prst="rect">
            <a:avLst/>
          </a:prstGeom>
        </p:spPr>
      </p:pic>
      <p:sp>
        <p:nvSpPr>
          <p:cNvPr id="17" name="正方形/長方形 16">
            <a:extLst>
              <a:ext uri="{FF2B5EF4-FFF2-40B4-BE49-F238E27FC236}">
                <a16:creationId xmlns:a16="http://schemas.microsoft.com/office/drawing/2014/main" id="{859A0502-9BAF-4296-8278-584B9CA07D92}"/>
              </a:ext>
            </a:extLst>
          </p:cNvPr>
          <p:cNvSpPr/>
          <p:nvPr/>
        </p:nvSpPr>
        <p:spPr bwMode="gray">
          <a:xfrm>
            <a:off x="-8542" y="23885"/>
            <a:ext cx="9144000" cy="38792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4845844" algn="l"/>
              </a:tabLst>
            </a:pPr>
            <a:r>
              <a:rPr kumimoji="1" lang="ja-JP" altLang="en-US" sz="1200" b="1" dirty="0">
                <a:latin typeface="BIZ UDPゴシック" panose="020B0400000000000000" pitchFamily="50" charset="-128"/>
                <a:ea typeface="BIZ UDPゴシック" panose="020B0400000000000000" pitchFamily="50" charset="-128"/>
              </a:rPr>
              <a:t>　</a:t>
            </a:r>
            <a:r>
              <a:rPr kumimoji="1" lang="ja-JP" altLang="en-US" sz="1400" b="1" dirty="0">
                <a:latin typeface="BIZ UDPゴシック" panose="020B0400000000000000" pitchFamily="50" charset="-128"/>
                <a:ea typeface="BIZ UDPゴシック" panose="020B0400000000000000" pitchFamily="50" charset="-128"/>
              </a:rPr>
              <a:t>令和７年度就労移行等連携調整事業について</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graphicFrame>
        <p:nvGraphicFramePr>
          <p:cNvPr id="18" name="表 7">
            <a:extLst>
              <a:ext uri="{FF2B5EF4-FFF2-40B4-BE49-F238E27FC236}">
                <a16:creationId xmlns:a16="http://schemas.microsoft.com/office/drawing/2014/main" id="{6F8F1B39-A5FB-438E-B976-2038D5DD948B}"/>
              </a:ext>
            </a:extLst>
          </p:cNvPr>
          <p:cNvGraphicFramePr>
            <a:graphicFrameLocks noGrp="1"/>
          </p:cNvGraphicFramePr>
          <p:nvPr>
            <p:extLst>
              <p:ext uri="{D42A27DB-BD31-4B8C-83A1-F6EECF244321}">
                <p14:modId xmlns:p14="http://schemas.microsoft.com/office/powerpoint/2010/main" val="3215926078"/>
              </p:ext>
            </p:extLst>
          </p:nvPr>
        </p:nvGraphicFramePr>
        <p:xfrm>
          <a:off x="3113434" y="452030"/>
          <a:ext cx="2942212" cy="288958"/>
        </p:xfrm>
        <a:graphic>
          <a:graphicData uri="http://schemas.openxmlformats.org/drawingml/2006/table">
            <a:tbl>
              <a:tblPr firstRow="1" bandRow="1">
                <a:tableStyleId>{5C22544A-7EE6-4342-B048-85BDC9FD1C3A}</a:tableStyleId>
              </a:tblPr>
              <a:tblGrid>
                <a:gridCol w="2942212">
                  <a:extLst>
                    <a:ext uri="{9D8B030D-6E8A-4147-A177-3AD203B41FA5}">
                      <a16:colId xmlns:a16="http://schemas.microsoft.com/office/drawing/2014/main" val="2125925953"/>
                    </a:ext>
                  </a:extLst>
                </a:gridCol>
              </a:tblGrid>
              <a:tr h="245316">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BIZ UDPゴシック" panose="020B0400000000000000" pitchFamily="50" charset="-128"/>
                          <a:ea typeface="BIZ UDPゴシック" panose="020B0400000000000000" pitchFamily="50" charset="-128"/>
                        </a:rPr>
                        <a:t>令和７年度事業（報告）</a:t>
                      </a:r>
                      <a:endParaRPr lang="en-US" altLang="ja-JP" sz="1400" b="0" u="none" dirty="0">
                        <a:solidFill>
                          <a:schemeClr val="tx1"/>
                        </a:solidFill>
                        <a:latin typeface="BIZ UDPゴシック" panose="020B0400000000000000" pitchFamily="50" charset="-128"/>
                        <a:ea typeface="BIZ UDPゴシック" panose="020B0400000000000000" pitchFamily="50" charset="-128"/>
                      </a:endParaRPr>
                    </a:p>
                  </a:txBody>
                  <a:tcPr marL="75597" marR="75597" marT="37799" marB="3779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407240"/>
                  </a:ext>
                </a:extLst>
              </a:tr>
            </a:tbl>
          </a:graphicData>
        </a:graphic>
      </p:graphicFrame>
      <p:grpSp>
        <p:nvGrpSpPr>
          <p:cNvPr id="2" name="グループ化 1">
            <a:extLst>
              <a:ext uri="{FF2B5EF4-FFF2-40B4-BE49-F238E27FC236}">
                <a16:creationId xmlns:a16="http://schemas.microsoft.com/office/drawing/2014/main" id="{497C9030-2F7A-2482-E122-21279AA02165}"/>
              </a:ext>
            </a:extLst>
          </p:cNvPr>
          <p:cNvGrpSpPr/>
          <p:nvPr/>
        </p:nvGrpSpPr>
        <p:grpSpPr>
          <a:xfrm>
            <a:off x="0" y="15240"/>
            <a:ext cx="9144000" cy="387927"/>
            <a:chOff x="0" y="15240"/>
            <a:chExt cx="9144000" cy="387927"/>
          </a:xfrm>
        </p:grpSpPr>
        <p:sp>
          <p:nvSpPr>
            <p:cNvPr id="5" name="正方形/長方形 4">
              <a:extLst>
                <a:ext uri="{FF2B5EF4-FFF2-40B4-BE49-F238E27FC236}">
                  <a16:creationId xmlns:a16="http://schemas.microsoft.com/office/drawing/2014/main" id="{0ADCC4F0-1D07-60E7-C7FA-250D93566F17}"/>
                </a:ext>
              </a:extLst>
            </p:cNvPr>
            <p:cNvSpPr/>
            <p:nvPr/>
          </p:nvSpPr>
          <p:spPr bwMode="gray">
            <a:xfrm>
              <a:off x="0" y="15240"/>
              <a:ext cx="9144000" cy="38792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4845844" algn="l"/>
                </a:tabLst>
              </a:pPr>
              <a:r>
                <a:rPr kumimoji="1" lang="ja-JP" altLang="en-US" sz="1200" b="1" dirty="0">
                  <a:latin typeface="BIZ UDPゴシック" panose="020B0400000000000000" pitchFamily="50" charset="-128"/>
                  <a:ea typeface="BIZ UDPゴシック" panose="020B0400000000000000" pitchFamily="50" charset="-128"/>
                </a:rPr>
                <a:t>　</a:t>
              </a:r>
              <a:r>
                <a:rPr kumimoji="1" lang="ja-JP" altLang="en-US" sz="1400" b="1" dirty="0">
                  <a:latin typeface="BIZ UDPゴシック" panose="020B0400000000000000" pitchFamily="50" charset="-128"/>
                  <a:ea typeface="BIZ UDPゴシック" panose="020B0400000000000000" pitchFamily="50" charset="-128"/>
                </a:rPr>
                <a:t>就労移行等連携調整事業</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1FAE1C71-720A-7EFD-FD14-B9631CFD57A0}"/>
                </a:ext>
              </a:extLst>
            </p:cNvPr>
            <p:cNvSpPr txBox="1"/>
            <p:nvPr/>
          </p:nvSpPr>
          <p:spPr bwMode="gray">
            <a:xfrm>
              <a:off x="5736926" y="57102"/>
              <a:ext cx="3352800" cy="323165"/>
            </a:xfrm>
            <a:prstGeom prst="rect">
              <a:avLst/>
            </a:prstGeom>
            <a:noFill/>
          </p:spPr>
          <p:txBody>
            <a:bodyPr wrap="square" rtlCol="0">
              <a:spAutoFit/>
            </a:bodyPr>
            <a:lstStyle/>
            <a:p>
              <a:pPr algn="r"/>
              <a:r>
                <a:rPr lang="ja-JP" altLang="en-US" sz="750" b="1" dirty="0">
                  <a:solidFill>
                    <a:schemeClr val="bg1">
                      <a:lumMod val="95000"/>
                    </a:schemeClr>
                  </a:solidFill>
                  <a:latin typeface="BIZ UDPゴシック" panose="020B0400000000000000" pitchFamily="50" charset="-128"/>
                  <a:ea typeface="BIZ UDPゴシック" panose="020B0400000000000000" pitchFamily="50" charset="-128"/>
                </a:rPr>
                <a:t>令和７年度 第２回 大阪府障がい者自立支援協議会就労支援部会</a:t>
              </a:r>
              <a:endParaRPr lang="en-US" altLang="ja-JP" sz="750" b="1" dirty="0">
                <a:solidFill>
                  <a:schemeClr val="bg1">
                    <a:lumMod val="95000"/>
                  </a:schemeClr>
                </a:solidFill>
                <a:latin typeface="BIZ UDPゴシック" panose="020B0400000000000000" pitchFamily="50" charset="-128"/>
                <a:ea typeface="BIZ UDPゴシック" panose="020B0400000000000000" pitchFamily="50" charset="-128"/>
              </a:endParaRPr>
            </a:p>
            <a:p>
              <a:pPr algn="r"/>
              <a:r>
                <a:rPr kumimoji="1" lang="ja-JP" altLang="en-US" sz="750" b="1" dirty="0">
                  <a:solidFill>
                    <a:schemeClr val="bg1">
                      <a:lumMod val="95000"/>
                    </a:schemeClr>
                  </a:solidFill>
                  <a:latin typeface="BIZ UDPゴシック" panose="020B0400000000000000" pitchFamily="50" charset="-128"/>
                  <a:ea typeface="BIZ UDPゴシック" panose="020B0400000000000000" pitchFamily="50" charset="-128"/>
                </a:rPr>
                <a:t>福祉部障がい福祉室自立支援課</a:t>
              </a:r>
              <a:endParaRPr kumimoji="1" lang="ja-JP" altLang="en-US" sz="750" b="1" dirty="0">
                <a:solidFill>
                  <a:schemeClr val="bg1">
                    <a:lumMod val="95000"/>
                  </a:schemeClr>
                </a:solidFill>
              </a:endParaRPr>
            </a:p>
          </p:txBody>
        </p:sp>
      </p:grpSp>
      <p:sp>
        <p:nvSpPr>
          <p:cNvPr id="8" name="スライド番号プレースホルダー 7">
            <a:extLst>
              <a:ext uri="{FF2B5EF4-FFF2-40B4-BE49-F238E27FC236}">
                <a16:creationId xmlns:a16="http://schemas.microsoft.com/office/drawing/2014/main" id="{8B7420BE-678D-6BF6-C80C-7AFA32DE6844}"/>
              </a:ext>
            </a:extLst>
          </p:cNvPr>
          <p:cNvSpPr>
            <a:spLocks noGrp="1"/>
          </p:cNvSpPr>
          <p:nvPr>
            <p:ph type="sldNum" sz="quarter" idx="12"/>
          </p:nvPr>
        </p:nvSpPr>
        <p:spPr/>
        <p:txBody>
          <a:bodyPr/>
          <a:lstStyle/>
          <a:p>
            <a:fld id="{B6808D78-1B2F-4D78-BB5C-D856258A2BAD}" type="slidenum">
              <a:rPr kumimoji="1" lang="ja-JP" altLang="en-US" smtClean="0"/>
              <a:t>2</a:t>
            </a:fld>
            <a:endParaRPr kumimoji="1" lang="ja-JP" altLang="en-US"/>
          </a:p>
        </p:txBody>
      </p:sp>
      <p:sp>
        <p:nvSpPr>
          <p:cNvPr id="9" name="テキスト ボックス 8">
            <a:extLst>
              <a:ext uri="{FF2B5EF4-FFF2-40B4-BE49-F238E27FC236}">
                <a16:creationId xmlns:a16="http://schemas.microsoft.com/office/drawing/2014/main" id="{93EE2531-9A84-6A61-2866-F4A4E74D6248}"/>
              </a:ext>
            </a:extLst>
          </p:cNvPr>
          <p:cNvSpPr txBox="1"/>
          <p:nvPr/>
        </p:nvSpPr>
        <p:spPr bwMode="gray">
          <a:xfrm>
            <a:off x="101492" y="596509"/>
            <a:ext cx="1168064" cy="261610"/>
          </a:xfrm>
          <a:prstGeom prst="rect">
            <a:avLst/>
          </a:prstGeom>
          <a:solidFill>
            <a:schemeClr val="accent6">
              <a:lumMod val="40000"/>
              <a:lumOff val="60000"/>
            </a:schemeClr>
          </a:solidFill>
        </p:spPr>
        <p:txBody>
          <a:bodyPr wrap="square" rtlCol="0" anchor="ctr">
            <a:spAutoFit/>
          </a:bodyPr>
          <a:lstStyle/>
          <a:p>
            <a:pPr algn="ctr"/>
            <a:r>
              <a:rPr lang="ja-JP" altLang="en-US" sz="1100" b="1" kern="0" dirty="0">
                <a:latin typeface="BIZ UDPゴシック" panose="020B0400000000000000" pitchFamily="50" charset="-128"/>
                <a:ea typeface="BIZ UDPゴシック" panose="020B0400000000000000" pitchFamily="50" charset="-128"/>
                <a:cs typeface="Meiryo UI" panose="020B0604030504040204" pitchFamily="50" charset="-128"/>
              </a:rPr>
              <a:t>実施内容</a:t>
            </a:r>
          </a:p>
        </p:txBody>
      </p:sp>
    </p:spTree>
    <p:extLst>
      <p:ext uri="{BB962C8B-B14F-4D97-AF65-F5344CB8AC3E}">
        <p14:creationId xmlns:p14="http://schemas.microsoft.com/office/powerpoint/2010/main" val="3013126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E964DBFA-D57A-C536-3FD2-4979C459489A}"/>
              </a:ext>
            </a:extLst>
          </p:cNvPr>
          <p:cNvGrpSpPr/>
          <p:nvPr/>
        </p:nvGrpSpPr>
        <p:grpSpPr>
          <a:xfrm>
            <a:off x="-16426" y="636269"/>
            <a:ext cx="9116544" cy="1485752"/>
            <a:chOff x="-16426" y="990836"/>
            <a:chExt cx="9116544" cy="1485752"/>
          </a:xfrm>
        </p:grpSpPr>
        <p:grpSp>
          <p:nvGrpSpPr>
            <p:cNvPr id="12" name="グループ化 11">
              <a:extLst>
                <a:ext uri="{FF2B5EF4-FFF2-40B4-BE49-F238E27FC236}">
                  <a16:creationId xmlns:a16="http://schemas.microsoft.com/office/drawing/2014/main" id="{CE3F5E21-D1B4-D834-BD69-1AFF17537B58}"/>
                </a:ext>
              </a:extLst>
            </p:cNvPr>
            <p:cNvGrpSpPr/>
            <p:nvPr/>
          </p:nvGrpSpPr>
          <p:grpSpPr>
            <a:xfrm>
              <a:off x="-8542" y="990836"/>
              <a:ext cx="9108660" cy="677055"/>
              <a:chOff x="-8542" y="990836"/>
              <a:chExt cx="9108660" cy="677055"/>
            </a:xfrm>
          </p:grpSpPr>
          <p:sp>
            <p:nvSpPr>
              <p:cNvPr id="4" name="正方形/長方形 3">
                <a:extLst>
                  <a:ext uri="{FF2B5EF4-FFF2-40B4-BE49-F238E27FC236}">
                    <a16:creationId xmlns:a16="http://schemas.microsoft.com/office/drawing/2014/main" id="{117E01C0-76B4-443C-8B22-F4FBD8B6EFDD}"/>
                  </a:ext>
                </a:extLst>
              </p:cNvPr>
              <p:cNvSpPr/>
              <p:nvPr/>
            </p:nvSpPr>
            <p:spPr bwMode="gray">
              <a:xfrm>
                <a:off x="57000" y="1264231"/>
                <a:ext cx="9043118" cy="403660"/>
              </a:xfrm>
              <a:prstGeom prst="rect">
                <a:avLst/>
              </a:prstGeom>
              <a:noFill/>
              <a:ln w="285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000000"/>
                    </a:solidFill>
                    <a:latin typeface="BIZ UDPゴシック" panose="020B0400000000000000" pitchFamily="50" charset="-128"/>
                    <a:ea typeface="BIZ UDPゴシック" panose="020B0400000000000000" pitchFamily="50" charset="-128"/>
                  </a:rPr>
                  <a:t>障がい者それぞれの状況に応じた適切な就労につなげることができる支援力の向上及び一般就労後の定着を促進するため、</a:t>
                </a:r>
                <a:endParaRPr lang="en-US" altLang="ja-JP" sz="1100" dirty="0">
                  <a:solidFill>
                    <a:srgbClr val="000000"/>
                  </a:solidFill>
                  <a:latin typeface="BIZ UDPゴシック" panose="020B0400000000000000" pitchFamily="50" charset="-128"/>
                  <a:ea typeface="BIZ UDPゴシック" panose="020B0400000000000000" pitchFamily="50" charset="-128"/>
                </a:endParaRPr>
              </a:p>
              <a:p>
                <a:r>
                  <a:rPr lang="ja-JP" altLang="en-US" sz="1100" dirty="0">
                    <a:solidFill>
                      <a:srgbClr val="000000"/>
                    </a:solidFill>
                    <a:latin typeface="BIZ UDPゴシック" panose="020B0400000000000000" pitchFamily="50" charset="-128"/>
                    <a:ea typeface="BIZ UDPゴシック" panose="020B0400000000000000" pitchFamily="50" charset="-128"/>
                  </a:rPr>
                  <a:t>「就労選択支援事業」を中心とした地域との連携等の支援体制の構築等を図る</a:t>
                </a:r>
                <a:endParaRPr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68679018-160C-4104-A92C-DA4D428FBD34}"/>
                  </a:ext>
                </a:extLst>
              </p:cNvPr>
              <p:cNvSpPr txBox="1"/>
              <p:nvPr/>
            </p:nvSpPr>
            <p:spPr bwMode="gray">
              <a:xfrm>
                <a:off x="-8542" y="990836"/>
                <a:ext cx="943409" cy="261610"/>
              </a:xfrm>
              <a:prstGeom prst="rect">
                <a:avLst/>
              </a:prstGeom>
              <a:solidFill>
                <a:schemeClr val="accent6">
                  <a:lumMod val="40000"/>
                  <a:lumOff val="60000"/>
                </a:schemeClr>
              </a:solidFill>
            </p:spPr>
            <p:txBody>
              <a:bodyPr wrap="square" rtlCol="0" anchor="ctr">
                <a:spAutoFit/>
              </a:bodyPr>
              <a:lstStyle/>
              <a:p>
                <a:pPr algn="ctr"/>
                <a:r>
                  <a:rPr lang="ja-JP" altLang="en-US" sz="1100" b="1" kern="0" dirty="0">
                    <a:latin typeface="BIZ UDPゴシック" panose="020B0400000000000000" pitchFamily="50" charset="-128"/>
                    <a:ea typeface="BIZ UDPゴシック" panose="020B0400000000000000" pitchFamily="50" charset="-128"/>
                    <a:cs typeface="Meiryo UI" panose="020B0604030504040204" pitchFamily="50" charset="-128"/>
                  </a:rPr>
                  <a:t>目的</a:t>
                </a:r>
              </a:p>
            </p:txBody>
          </p:sp>
        </p:grpSp>
        <p:sp>
          <p:nvSpPr>
            <p:cNvPr id="8" name="正方形/長方形 7">
              <a:extLst>
                <a:ext uri="{FF2B5EF4-FFF2-40B4-BE49-F238E27FC236}">
                  <a16:creationId xmlns:a16="http://schemas.microsoft.com/office/drawing/2014/main" id="{AC97E8CB-565C-4CF8-8023-7A0DEFF4B6B6}"/>
                </a:ext>
              </a:extLst>
            </p:cNvPr>
            <p:cNvSpPr/>
            <p:nvPr/>
          </p:nvSpPr>
          <p:spPr bwMode="gray">
            <a:xfrm>
              <a:off x="46675" y="2047647"/>
              <a:ext cx="9053443" cy="428941"/>
            </a:xfrm>
            <a:prstGeom prst="rect">
              <a:avLst/>
            </a:prstGeom>
            <a:noFill/>
            <a:ln w="285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8588" indent="-128588">
                <a:buFont typeface="Arial" panose="020B0604020202020204" pitchFamily="34" charset="0"/>
                <a:buChar char="•"/>
              </a:pPr>
              <a:r>
                <a:rPr lang="ja-JP" altLang="en-US" sz="1100" dirty="0">
                  <a:solidFill>
                    <a:schemeClr val="tx1"/>
                  </a:solidFill>
                  <a:latin typeface="BIZ UDPゴシック" panose="020B0400000000000000" pitchFamily="50" charset="-128"/>
                  <a:ea typeface="BIZ UDPゴシック" panose="020B0400000000000000" pitchFamily="50" charset="-128"/>
                </a:rPr>
                <a:t>制度の新規性に伴う運用ノウハウ（アセスメント力・定着支援力）の蓄積不足に対応した、就労選択支援の効率的運営体制の確立</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128588" indent="-128588">
                <a:buFont typeface="Arial" panose="020B0604020202020204" pitchFamily="34" charset="0"/>
                <a:buChar char="•"/>
              </a:pPr>
              <a:r>
                <a:rPr lang="ja-JP" altLang="en-US" sz="1100" dirty="0">
                  <a:solidFill>
                    <a:schemeClr val="tx1"/>
                  </a:solidFill>
                  <a:latin typeface="BIZ UDPゴシック" panose="020B0400000000000000" pitchFamily="50" charset="-128"/>
                  <a:ea typeface="BIZ UDPゴシック" panose="020B0400000000000000" pitchFamily="50" charset="-128"/>
                </a:rPr>
                <a:t>地域課題の実情に応じた、就労選択支援の理念を共有できる事業所の育成</a:t>
              </a:r>
              <a:endParaRPr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DA7381C3-C4B3-4897-8F49-89B36F3A9549}"/>
                </a:ext>
              </a:extLst>
            </p:cNvPr>
            <p:cNvSpPr txBox="1"/>
            <p:nvPr/>
          </p:nvSpPr>
          <p:spPr bwMode="gray">
            <a:xfrm>
              <a:off x="-16426" y="1774959"/>
              <a:ext cx="943409" cy="261610"/>
            </a:xfrm>
            <a:prstGeom prst="rect">
              <a:avLst/>
            </a:prstGeom>
            <a:solidFill>
              <a:schemeClr val="accent6">
                <a:lumMod val="40000"/>
                <a:lumOff val="60000"/>
              </a:schemeClr>
            </a:solidFill>
          </p:spPr>
          <p:txBody>
            <a:bodyPr wrap="square" rtlCol="0" anchor="ctr">
              <a:spAutoFit/>
            </a:bodyPr>
            <a:lstStyle/>
            <a:p>
              <a:pPr algn="ctr"/>
              <a:r>
                <a:rPr lang="ja-JP" altLang="en-US" sz="1100" b="1" kern="0" dirty="0">
                  <a:latin typeface="BIZ UDPゴシック" panose="020B0400000000000000" pitchFamily="50" charset="-128"/>
                  <a:ea typeface="BIZ UDPゴシック" panose="020B0400000000000000" pitchFamily="50" charset="-128"/>
                  <a:cs typeface="Meiryo UI" panose="020B0604030504040204" pitchFamily="50" charset="-128"/>
                </a:rPr>
                <a:t>課題</a:t>
              </a:r>
            </a:p>
          </p:txBody>
        </p:sp>
      </p:grpSp>
      <p:grpSp>
        <p:nvGrpSpPr>
          <p:cNvPr id="16" name="グループ化 15">
            <a:extLst>
              <a:ext uri="{FF2B5EF4-FFF2-40B4-BE49-F238E27FC236}">
                <a16:creationId xmlns:a16="http://schemas.microsoft.com/office/drawing/2014/main" id="{54653DAF-CC49-2063-2E3D-0D061DB93B6E}"/>
              </a:ext>
            </a:extLst>
          </p:cNvPr>
          <p:cNvGrpSpPr/>
          <p:nvPr/>
        </p:nvGrpSpPr>
        <p:grpSpPr>
          <a:xfrm>
            <a:off x="-8544" y="2216928"/>
            <a:ext cx="9095542" cy="4583975"/>
            <a:chOff x="-8544" y="2651238"/>
            <a:chExt cx="9095542" cy="4084843"/>
          </a:xfrm>
        </p:grpSpPr>
        <p:sp>
          <p:nvSpPr>
            <p:cNvPr id="14" name="正方形/長方形 13">
              <a:extLst>
                <a:ext uri="{FF2B5EF4-FFF2-40B4-BE49-F238E27FC236}">
                  <a16:creationId xmlns:a16="http://schemas.microsoft.com/office/drawing/2014/main" id="{CEE36247-D1A0-4B18-A4CA-741442445F2C}"/>
                </a:ext>
              </a:extLst>
            </p:cNvPr>
            <p:cNvSpPr/>
            <p:nvPr/>
          </p:nvSpPr>
          <p:spPr bwMode="gray">
            <a:xfrm>
              <a:off x="57002" y="2923296"/>
              <a:ext cx="9029996" cy="3812785"/>
            </a:xfrm>
            <a:prstGeom prst="rect">
              <a:avLst/>
            </a:prstGeom>
            <a:noFill/>
            <a:ln w="285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u="sng" dirty="0">
                  <a:solidFill>
                    <a:schemeClr val="accent2"/>
                  </a:solidFill>
                  <a:latin typeface="BIZ UDPゴシック" panose="020B0400000000000000" pitchFamily="50" charset="-128"/>
                  <a:ea typeface="BIZ UDPゴシック" panose="020B0400000000000000" pitchFamily="50" charset="-128"/>
                </a:rPr>
                <a:t>１．就労選択支援を入り口とした就労支援力・定着支援力向上研修</a:t>
              </a:r>
              <a:endParaRPr lang="en-US" altLang="ja-JP" sz="1200" b="1" u="sng" dirty="0">
                <a:solidFill>
                  <a:schemeClr val="accent2"/>
                </a:solidFill>
                <a:latin typeface="BIZ UDPゴシック" panose="020B0400000000000000" pitchFamily="50" charset="-128"/>
                <a:ea typeface="BIZ UDPゴシック" panose="020B0400000000000000" pitchFamily="50" charset="-128"/>
              </a:endParaRPr>
            </a:p>
            <a:p>
              <a:pPr marL="87313"/>
              <a:r>
                <a:rPr lang="ja-JP" altLang="en-US" sz="1100" dirty="0">
                  <a:solidFill>
                    <a:schemeClr val="tx1"/>
                  </a:solidFill>
                  <a:latin typeface="BIZ UDPゴシック" panose="020B0400000000000000" pitchFamily="50" charset="-128"/>
                  <a:ea typeface="BIZ UDPゴシック" panose="020B0400000000000000" pitchFamily="50" charset="-128"/>
                </a:rPr>
                <a:t>就労選択支援の理念、障がい者の就労アセスメント力・定着支援力向上ノウハウ、</a:t>
              </a:r>
              <a:r>
                <a:rPr lang="en-US" altLang="ja-JP" sz="1100" dirty="0">
                  <a:solidFill>
                    <a:schemeClr val="tx1"/>
                  </a:solidFill>
                  <a:latin typeface="BIZ UDPゴシック" panose="020B0400000000000000" pitchFamily="50" charset="-128"/>
                  <a:ea typeface="BIZ UDPゴシック" panose="020B0400000000000000" pitchFamily="50" charset="-128"/>
                </a:rPr>
                <a:t>R7</a:t>
              </a:r>
              <a:r>
                <a:rPr lang="ja-JP" altLang="en-US" sz="1100" dirty="0">
                  <a:solidFill>
                    <a:schemeClr val="tx1"/>
                  </a:solidFill>
                  <a:latin typeface="BIZ UDPゴシック" panose="020B0400000000000000" pitchFamily="50" charset="-128"/>
                  <a:ea typeface="BIZ UDPゴシック" panose="020B0400000000000000" pitchFamily="50" charset="-128"/>
                </a:rPr>
                <a:t>実施の就労選択支援モデル実施により得られた効率的な運営方法・好事例・課題の共有、地域ネットワークの構築、情報交換の仕組みづくり等を共有し、府内就労選択支援の円滑な実施及び就労支援力・定着支援力の向上をめざす</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87313"/>
              <a:r>
                <a:rPr lang="ja-JP" altLang="en-US" sz="1100" b="1" dirty="0">
                  <a:solidFill>
                    <a:schemeClr val="tx1"/>
                  </a:solidFill>
                  <a:latin typeface="BIZ UDPゴシック" panose="020B0400000000000000" pitchFamily="50" charset="-128"/>
                  <a:ea typeface="BIZ UDPゴシック" panose="020B0400000000000000" pitchFamily="50" charset="-128"/>
                </a:rPr>
                <a:t>　</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Ø"/>
              </a:pPr>
              <a:r>
                <a:rPr lang="ja-JP" altLang="en-US" sz="1100" dirty="0">
                  <a:solidFill>
                    <a:schemeClr val="tx1"/>
                  </a:solidFill>
                  <a:latin typeface="BIZ UDPゴシック" panose="020B0400000000000000" pitchFamily="50" charset="-128"/>
                  <a:ea typeface="BIZ UDPゴシック" panose="020B0400000000000000" pitchFamily="50" charset="-128"/>
                </a:rPr>
                <a:t>受講対象者</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176213"/>
              <a:r>
                <a:rPr lang="ja-JP" altLang="en-US" sz="1100" dirty="0">
                  <a:solidFill>
                    <a:schemeClr val="tx1"/>
                  </a:solidFill>
                  <a:latin typeface="BIZ UDPゴシック" panose="020B0400000000000000" pitchFamily="50" charset="-128"/>
                  <a:ea typeface="BIZ UDPゴシック" panose="020B0400000000000000" pitchFamily="50" charset="-128"/>
                </a:rPr>
                <a:t>府内の就労選択支援に関わる者（障がい福祉サービス事業所、障害者就業・生活支援センター、計画相談支援事業所、行政、支援学校等教育機関、医療機関、ハローワーク、障害者職業センター、企業等）</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Ø"/>
              </a:pPr>
              <a:r>
                <a:rPr lang="ja-JP" altLang="en-US" sz="1100" dirty="0">
                  <a:solidFill>
                    <a:schemeClr val="tx1"/>
                  </a:solidFill>
                  <a:latin typeface="BIZ UDPゴシック" panose="020B0400000000000000" pitchFamily="50" charset="-128"/>
                  <a:ea typeface="BIZ UDPゴシック" panose="020B0400000000000000" pitchFamily="50" charset="-128"/>
                </a:rPr>
                <a:t>実施方法</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176213"/>
              <a:r>
                <a:rPr lang="ja-JP" altLang="en-US" sz="1100" dirty="0">
                  <a:solidFill>
                    <a:schemeClr val="tx1"/>
                  </a:solidFill>
                  <a:latin typeface="BIZ UDPゴシック" panose="020B0400000000000000" pitchFamily="50" charset="-128"/>
                  <a:ea typeface="BIZ UDPゴシック" panose="020B0400000000000000" pitchFamily="50" charset="-128"/>
                </a:rPr>
                <a:t>対面研修</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Ø"/>
              </a:pPr>
              <a:r>
                <a:rPr lang="ja-JP" altLang="en-US" sz="1100" dirty="0">
                  <a:solidFill>
                    <a:schemeClr val="tx1"/>
                  </a:solidFill>
                  <a:latin typeface="BIZ UDPゴシック" panose="020B0400000000000000" pitchFamily="50" charset="-128"/>
                  <a:ea typeface="BIZ UDPゴシック" panose="020B0400000000000000" pitchFamily="50" charset="-128"/>
                </a:rPr>
                <a:t>開催場所・回数</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176213"/>
              <a:r>
                <a:rPr lang="ja-JP" altLang="en-US" sz="1100" dirty="0">
                  <a:solidFill>
                    <a:schemeClr val="tx1"/>
                  </a:solidFill>
                  <a:latin typeface="BIZ UDPゴシック" panose="020B0400000000000000" pitchFamily="50" charset="-128"/>
                  <a:ea typeface="BIZ UDPゴシック" panose="020B0400000000000000" pitchFamily="50" charset="-128"/>
                </a:rPr>
                <a:t>大阪市・大阪府北部・大阪府南部などエリアを分け、各１回合計３回を予定</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Ø"/>
              </a:pPr>
              <a:r>
                <a:rPr lang="ja-JP" altLang="en-US" sz="1100" dirty="0">
                  <a:solidFill>
                    <a:schemeClr val="tx1"/>
                  </a:solidFill>
                  <a:latin typeface="BIZ UDPゴシック" panose="020B0400000000000000" pitchFamily="50" charset="-128"/>
                  <a:ea typeface="BIZ UDPゴシック" panose="020B0400000000000000" pitchFamily="50" charset="-128"/>
                </a:rPr>
                <a:t>講師</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176213"/>
              <a:r>
                <a:rPr lang="ja-JP" altLang="en-US" sz="1100" dirty="0">
                  <a:solidFill>
                    <a:schemeClr val="tx1"/>
                  </a:solidFill>
                  <a:latin typeface="BIZ UDPゴシック" panose="020B0400000000000000" pitchFamily="50" charset="-128"/>
                  <a:ea typeface="BIZ UDPゴシック" panose="020B0400000000000000" pitchFamily="50" charset="-128"/>
                </a:rPr>
                <a:t>既に選択支援事業を実施している事業所職員　など</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endParaRPr lang="en-US" altLang="ja-JP" sz="1100" dirty="0">
                <a:solidFill>
                  <a:schemeClr val="tx1"/>
                </a:solidFill>
                <a:latin typeface="BIZ UDPゴシック" panose="020B0400000000000000" pitchFamily="50" charset="-128"/>
                <a:ea typeface="BIZ UDPゴシック" panose="020B0400000000000000" pitchFamily="50" charset="-128"/>
              </a:endParaRPr>
            </a:p>
            <a:p>
              <a:r>
                <a:rPr lang="ja-JP" altLang="en-US" sz="1200" b="1" u="sng" dirty="0">
                  <a:solidFill>
                    <a:schemeClr val="accent2"/>
                  </a:solidFill>
                  <a:latin typeface="BIZ UDPゴシック" panose="020B0400000000000000" pitchFamily="50" charset="-128"/>
                  <a:ea typeface="BIZ UDPゴシック" panose="020B0400000000000000" pitchFamily="50" charset="-128"/>
                </a:rPr>
                <a:t>２．就労選択支援についての情報交換会</a:t>
              </a:r>
              <a:endParaRPr lang="en-US" altLang="ja-JP" sz="1200" b="1" u="sng" dirty="0">
                <a:solidFill>
                  <a:schemeClr val="accent2"/>
                </a:solidFill>
                <a:latin typeface="BIZ UDPゴシック" panose="020B0400000000000000" pitchFamily="50" charset="-128"/>
                <a:ea typeface="BIZ UDPゴシック" panose="020B0400000000000000" pitchFamily="50" charset="-128"/>
              </a:endParaRPr>
            </a:p>
            <a:p>
              <a:pPr marL="87313"/>
              <a:r>
                <a:rPr lang="ja-JP" altLang="en-US" sz="1100" dirty="0">
                  <a:solidFill>
                    <a:schemeClr val="tx1"/>
                  </a:solidFill>
                  <a:latin typeface="BIZ UDPゴシック" panose="020B0400000000000000" pitchFamily="50" charset="-128"/>
                  <a:ea typeface="BIZ UDPゴシック" panose="020B0400000000000000" pitchFamily="50" charset="-128"/>
                </a:rPr>
                <a:t>実際に就労選択支援を開始する（または開始間もない）支援員や関係する機関間の課題共有や意見交換を行うとともに、必要に応じて実施にあたってのアドバイスや使用ツールにかかる情報提供等を行い、地域における就労選択支援の円滑な実施を促す</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Ø"/>
              </a:pPr>
              <a:r>
                <a:rPr lang="ja-JP" altLang="en-US" sz="1100" dirty="0">
                  <a:solidFill>
                    <a:schemeClr val="tx1"/>
                  </a:solidFill>
                  <a:latin typeface="BIZ UDPゴシック" panose="020B0400000000000000" pitchFamily="50" charset="-128"/>
                  <a:ea typeface="BIZ UDPゴシック" panose="020B0400000000000000" pitchFamily="50" charset="-128"/>
                </a:rPr>
                <a:t>実施方法</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r>
                <a:rPr lang="ja-JP" altLang="en-US" sz="1100" dirty="0">
                  <a:solidFill>
                    <a:schemeClr val="tx1"/>
                  </a:solidFill>
                  <a:latin typeface="BIZ UDPゴシック" panose="020B0400000000000000" pitchFamily="50" charset="-128"/>
                  <a:ea typeface="BIZ UDPゴシック" panose="020B0400000000000000" pitchFamily="50" charset="-128"/>
                </a:rPr>
                <a:t>　　参加者を地域ごとに分け、グループワーク、質疑応答や情報提供等を行う</a:t>
              </a:r>
            </a:p>
            <a:p>
              <a:endParaRPr lang="en-US" altLang="ja-JP" sz="1200" b="1" u="sng" dirty="0">
                <a:solidFill>
                  <a:schemeClr val="accent2"/>
                </a:solidFill>
                <a:latin typeface="BIZ UDPゴシック" panose="020B0400000000000000" pitchFamily="50" charset="-128"/>
                <a:ea typeface="BIZ UDPゴシック" panose="020B0400000000000000" pitchFamily="50" charset="-128"/>
              </a:endParaRPr>
            </a:p>
            <a:p>
              <a:r>
                <a:rPr lang="ja-JP" altLang="en-US" sz="1200" b="1" u="sng" dirty="0">
                  <a:solidFill>
                    <a:schemeClr val="accent2"/>
                  </a:solidFill>
                  <a:latin typeface="BIZ UDPゴシック" panose="020B0400000000000000" pitchFamily="50" charset="-128"/>
                  <a:ea typeface="BIZ UDPゴシック" panose="020B0400000000000000" pitchFamily="50" charset="-128"/>
                </a:rPr>
                <a:t>３．就労選択支援の利用者に向けた周知</a:t>
              </a:r>
            </a:p>
            <a:p>
              <a:pPr marL="87313"/>
              <a:r>
                <a:rPr lang="ja-JP" altLang="en-US" sz="1100" dirty="0">
                  <a:solidFill>
                    <a:schemeClr val="tx1"/>
                  </a:solidFill>
                  <a:latin typeface="BIZ UDPゴシック" panose="020B0400000000000000" pitchFamily="50" charset="-128"/>
                  <a:ea typeface="BIZ UDPゴシック" panose="020B0400000000000000" pitchFamily="50" charset="-128"/>
                </a:rPr>
                <a:t>主に支援学校の生徒や保護者に向けて、就労選択支援についての分かりやすい周知を図る</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endParaRPr lang="en-US" altLang="ja-JP" sz="1200" b="1" dirty="0">
                <a:solidFill>
                  <a:schemeClr val="tx1"/>
                </a:solidFill>
                <a:latin typeface="BIZ UDPゴシック" panose="020B0400000000000000" pitchFamily="50" charset="-128"/>
                <a:ea typeface="BIZ UDPゴシック" panose="020B0400000000000000"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rPr>
                <a:t>　　</a:t>
              </a:r>
              <a:endParaRPr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B0810C30-59B0-47DF-BB13-F0CD80B7E3D8}"/>
                </a:ext>
              </a:extLst>
            </p:cNvPr>
            <p:cNvSpPr txBox="1"/>
            <p:nvPr/>
          </p:nvSpPr>
          <p:spPr bwMode="gray">
            <a:xfrm>
              <a:off x="-8544" y="2651238"/>
              <a:ext cx="943409" cy="261610"/>
            </a:xfrm>
            <a:prstGeom prst="rect">
              <a:avLst/>
            </a:prstGeom>
            <a:solidFill>
              <a:schemeClr val="accent6">
                <a:lumMod val="40000"/>
                <a:lumOff val="60000"/>
              </a:schemeClr>
            </a:solidFill>
          </p:spPr>
          <p:txBody>
            <a:bodyPr wrap="square" rtlCol="0" anchor="ctr">
              <a:spAutoFit/>
            </a:bodyPr>
            <a:lstStyle/>
            <a:p>
              <a:pPr algn="ctr"/>
              <a:r>
                <a:rPr lang="ja-JP" altLang="en-US" sz="1100" b="1" kern="0" dirty="0">
                  <a:latin typeface="BIZ UDPゴシック" panose="020B0400000000000000" pitchFamily="50" charset="-128"/>
                  <a:ea typeface="BIZ UDPゴシック" panose="020B0400000000000000" pitchFamily="50" charset="-128"/>
                  <a:cs typeface="Meiryo UI" panose="020B0604030504040204" pitchFamily="50" charset="-128"/>
                </a:rPr>
                <a:t>実施内容</a:t>
              </a:r>
            </a:p>
          </p:txBody>
        </p:sp>
      </p:grpSp>
      <p:grpSp>
        <p:nvGrpSpPr>
          <p:cNvPr id="6" name="グループ化 5">
            <a:extLst>
              <a:ext uri="{FF2B5EF4-FFF2-40B4-BE49-F238E27FC236}">
                <a16:creationId xmlns:a16="http://schemas.microsoft.com/office/drawing/2014/main" id="{E68AED50-98B4-78BC-1505-C1D986DABB48}"/>
              </a:ext>
            </a:extLst>
          </p:cNvPr>
          <p:cNvGrpSpPr/>
          <p:nvPr/>
        </p:nvGrpSpPr>
        <p:grpSpPr>
          <a:xfrm>
            <a:off x="0" y="15240"/>
            <a:ext cx="9144000" cy="387927"/>
            <a:chOff x="0" y="15240"/>
            <a:chExt cx="9144000" cy="387927"/>
          </a:xfrm>
        </p:grpSpPr>
        <p:sp>
          <p:nvSpPr>
            <p:cNvPr id="7" name="正方形/長方形 6">
              <a:extLst>
                <a:ext uri="{FF2B5EF4-FFF2-40B4-BE49-F238E27FC236}">
                  <a16:creationId xmlns:a16="http://schemas.microsoft.com/office/drawing/2014/main" id="{B5BF8D85-CBFB-16BE-DA22-D94C01391E4B}"/>
                </a:ext>
              </a:extLst>
            </p:cNvPr>
            <p:cNvSpPr/>
            <p:nvPr/>
          </p:nvSpPr>
          <p:spPr bwMode="gray">
            <a:xfrm>
              <a:off x="0" y="15240"/>
              <a:ext cx="9144000" cy="38792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4845844" algn="l"/>
                </a:tabLst>
              </a:pPr>
              <a:r>
                <a:rPr kumimoji="1" lang="ja-JP" altLang="en-US" sz="1200" b="1" dirty="0">
                  <a:latin typeface="BIZ UDPゴシック" panose="020B0400000000000000" pitchFamily="50" charset="-128"/>
                  <a:ea typeface="BIZ UDPゴシック" panose="020B0400000000000000" pitchFamily="50" charset="-128"/>
                </a:rPr>
                <a:t>　</a:t>
              </a:r>
              <a:r>
                <a:rPr kumimoji="1" lang="ja-JP" altLang="en-US" sz="1400" b="1" dirty="0">
                  <a:latin typeface="BIZ UDPゴシック" panose="020B0400000000000000" pitchFamily="50" charset="-128"/>
                  <a:ea typeface="BIZ UDPゴシック" panose="020B0400000000000000" pitchFamily="50" charset="-128"/>
                </a:rPr>
                <a:t>就労移行等連携調整事業</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2D0E4262-C17F-307C-BD0C-72E7674186D2}"/>
                </a:ext>
              </a:extLst>
            </p:cNvPr>
            <p:cNvSpPr txBox="1"/>
            <p:nvPr/>
          </p:nvSpPr>
          <p:spPr bwMode="gray">
            <a:xfrm>
              <a:off x="5736926" y="57102"/>
              <a:ext cx="3352800" cy="323165"/>
            </a:xfrm>
            <a:prstGeom prst="rect">
              <a:avLst/>
            </a:prstGeom>
            <a:noFill/>
          </p:spPr>
          <p:txBody>
            <a:bodyPr wrap="square" rtlCol="0">
              <a:spAutoFit/>
            </a:bodyPr>
            <a:lstStyle/>
            <a:p>
              <a:pPr algn="r"/>
              <a:r>
                <a:rPr lang="ja-JP" altLang="en-US" sz="750" b="1" dirty="0">
                  <a:solidFill>
                    <a:schemeClr val="bg1">
                      <a:lumMod val="95000"/>
                    </a:schemeClr>
                  </a:solidFill>
                  <a:latin typeface="BIZ UDPゴシック" panose="020B0400000000000000" pitchFamily="50" charset="-128"/>
                  <a:ea typeface="BIZ UDPゴシック" panose="020B0400000000000000" pitchFamily="50" charset="-128"/>
                </a:rPr>
                <a:t>令和７年度 第２回 大阪府障がい者自立支援協議会就労支援部会</a:t>
              </a:r>
              <a:endParaRPr lang="en-US" altLang="ja-JP" sz="750" b="1" dirty="0">
                <a:solidFill>
                  <a:schemeClr val="bg1">
                    <a:lumMod val="95000"/>
                  </a:schemeClr>
                </a:solidFill>
                <a:latin typeface="BIZ UDPゴシック" panose="020B0400000000000000" pitchFamily="50" charset="-128"/>
                <a:ea typeface="BIZ UDPゴシック" panose="020B0400000000000000" pitchFamily="50" charset="-128"/>
              </a:endParaRPr>
            </a:p>
            <a:p>
              <a:pPr algn="r"/>
              <a:r>
                <a:rPr kumimoji="1" lang="ja-JP" altLang="en-US" sz="750" b="1" dirty="0">
                  <a:solidFill>
                    <a:schemeClr val="bg1">
                      <a:lumMod val="95000"/>
                    </a:schemeClr>
                  </a:solidFill>
                  <a:latin typeface="BIZ UDPゴシック" panose="020B0400000000000000" pitchFamily="50" charset="-128"/>
                  <a:ea typeface="BIZ UDPゴシック" panose="020B0400000000000000" pitchFamily="50" charset="-128"/>
                </a:rPr>
                <a:t>福祉部障がい福祉室自立支援課</a:t>
              </a:r>
              <a:endParaRPr kumimoji="1" lang="ja-JP" altLang="en-US" sz="750" b="1" dirty="0">
                <a:solidFill>
                  <a:schemeClr val="bg1">
                    <a:lumMod val="95000"/>
                  </a:schemeClr>
                </a:solidFill>
              </a:endParaRPr>
            </a:p>
          </p:txBody>
        </p:sp>
      </p:grpSp>
      <p:graphicFrame>
        <p:nvGraphicFramePr>
          <p:cNvPr id="11" name="表 7">
            <a:extLst>
              <a:ext uri="{FF2B5EF4-FFF2-40B4-BE49-F238E27FC236}">
                <a16:creationId xmlns:a16="http://schemas.microsoft.com/office/drawing/2014/main" id="{5383334B-3683-A206-FA87-8E5E6A2FD37E}"/>
              </a:ext>
            </a:extLst>
          </p:cNvPr>
          <p:cNvGraphicFramePr>
            <a:graphicFrameLocks noGrp="1"/>
          </p:cNvGraphicFramePr>
          <p:nvPr>
            <p:extLst>
              <p:ext uri="{D42A27DB-BD31-4B8C-83A1-F6EECF244321}">
                <p14:modId xmlns:p14="http://schemas.microsoft.com/office/powerpoint/2010/main" val="1574294865"/>
              </p:ext>
            </p:extLst>
          </p:nvPr>
        </p:nvGraphicFramePr>
        <p:xfrm>
          <a:off x="3113434" y="452030"/>
          <a:ext cx="2942212" cy="288958"/>
        </p:xfrm>
        <a:graphic>
          <a:graphicData uri="http://schemas.openxmlformats.org/drawingml/2006/table">
            <a:tbl>
              <a:tblPr firstRow="1" bandRow="1">
                <a:tableStyleId>{5C22544A-7EE6-4342-B048-85BDC9FD1C3A}</a:tableStyleId>
              </a:tblPr>
              <a:tblGrid>
                <a:gridCol w="2942212">
                  <a:extLst>
                    <a:ext uri="{9D8B030D-6E8A-4147-A177-3AD203B41FA5}">
                      <a16:colId xmlns:a16="http://schemas.microsoft.com/office/drawing/2014/main" val="2125925953"/>
                    </a:ext>
                  </a:extLst>
                </a:gridCol>
              </a:tblGrid>
              <a:tr h="245316">
                <a:tc>
                  <a:txBody>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BIZ UDPゴシック" panose="020B0400000000000000" pitchFamily="50" charset="-128"/>
                          <a:ea typeface="BIZ UDPゴシック" panose="020B0400000000000000" pitchFamily="50" charset="-128"/>
                        </a:rPr>
                        <a:t>令和８年度事業（案）</a:t>
                      </a:r>
                      <a:endParaRPr lang="en-US" altLang="ja-JP" sz="1400" b="0" u="none" dirty="0">
                        <a:solidFill>
                          <a:schemeClr val="tx1"/>
                        </a:solidFill>
                        <a:latin typeface="BIZ UDPゴシック" panose="020B0400000000000000" pitchFamily="50" charset="-128"/>
                        <a:ea typeface="BIZ UDPゴシック" panose="020B0400000000000000" pitchFamily="50" charset="-128"/>
                      </a:endParaRPr>
                    </a:p>
                  </a:txBody>
                  <a:tcPr marL="75597" marR="75597" marT="37799" marB="3779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407240"/>
                  </a:ext>
                </a:extLst>
              </a:tr>
            </a:tbl>
          </a:graphicData>
        </a:graphic>
      </p:graphicFrame>
      <p:sp>
        <p:nvSpPr>
          <p:cNvPr id="17" name="スライド番号プレースホルダー 16">
            <a:extLst>
              <a:ext uri="{FF2B5EF4-FFF2-40B4-BE49-F238E27FC236}">
                <a16:creationId xmlns:a16="http://schemas.microsoft.com/office/drawing/2014/main" id="{4A714648-FCA2-85D1-E635-DFF30D2D8B62}"/>
              </a:ext>
            </a:extLst>
          </p:cNvPr>
          <p:cNvSpPr>
            <a:spLocks noGrp="1"/>
          </p:cNvSpPr>
          <p:nvPr>
            <p:ph type="sldNum" sz="quarter" idx="12"/>
          </p:nvPr>
        </p:nvSpPr>
        <p:spPr/>
        <p:txBody>
          <a:bodyPr/>
          <a:lstStyle/>
          <a:p>
            <a:fld id="{B6808D78-1B2F-4D78-BB5C-D856258A2BAD}" type="slidenum">
              <a:rPr kumimoji="1" lang="ja-JP" altLang="en-US" smtClean="0"/>
              <a:t>3</a:t>
            </a:fld>
            <a:endParaRPr kumimoji="1" lang="ja-JP" altLang="en-US" dirty="0"/>
          </a:p>
        </p:txBody>
      </p:sp>
    </p:spTree>
    <p:extLst>
      <p:ext uri="{BB962C8B-B14F-4D97-AF65-F5344CB8AC3E}">
        <p14:creationId xmlns:p14="http://schemas.microsoft.com/office/powerpoint/2010/main" val="109435740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1160</TotalTime>
  <Words>1680</Words>
  <PresentationFormat>画面に合わせる (4:3)</PresentationFormat>
  <Paragraphs>151</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BIZ UDPゴシック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2026-03-05T02:09:19Z</dcterms:created>
  <dcterms:modified xsi:type="dcterms:W3CDTF">2026-03-17T21:59:47Z</dcterms:modified>
</cp:coreProperties>
</file>