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04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4" d="100"/>
          <a:sy n="104" d="100"/>
        </p:scale>
        <p:origin x="732"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6801A9-6E18-4491-96E1-D4951B963E7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D2B45AA-67EE-4C7C-BE9B-40077EBC0E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6CCFEDD-FA83-4392-B39D-AA4D1D40DE06}"/>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C61BB3C4-E5C6-42B4-B84D-A75990ABF0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424AF77-DF84-45BC-AE83-52F5CB81C134}"/>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656052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7B70DE-1141-493A-B053-88C99E6422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17CDACD-A1FD-494C-AB2D-9405787E5DF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E13E4F6-7762-45AB-92E2-500D0759B938}"/>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6AED7187-8891-42D6-AC64-91E5029DFA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D580E9C-C7EA-44E7-974E-0A1E10A5E836}"/>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141998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F7215F8-D61B-45F5-A62C-B65AB075E65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389FD40-B767-4AE4-AF1B-5D0F0C2C6B1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929D330-9858-494B-84FB-FEA55E8B7E55}"/>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34743B76-1ADD-41A4-A419-BC5FDC96C2F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E7B5572-F095-4CB9-9F2F-9C9E20327D53}"/>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747426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D0F952-D6C4-4A5A-9F06-8E7D4807F4A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58F3F04-BBB3-49B1-A549-C2358DDABFF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8A9034D-948A-4419-B624-360088BF2296}"/>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1250B3CC-5C59-41AD-BEA4-853B69ADA2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46C1FA-BA92-4FAC-9BBE-36D29C42E71B}"/>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2222720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07B08C-D22F-4519-A420-D0ABCFB2A31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4599906-EEE4-4BDD-9854-D0CDA0AE57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30C29E2-FF57-41C6-B27C-A2A36E3DCDC9}"/>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CE579571-F38A-40F3-8052-87A622F8DC2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FB6A4EB-218B-4686-BB38-0F0730C97F8A}"/>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2116394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3E0BFC-DA02-4E83-8C60-0FAB6A353A8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ACF26B5-666C-4BFC-A5A2-3925681A7E60}"/>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3DD53B-B9B3-487F-85B7-06BA0334B72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84C8580-E756-4F54-AB7A-FE81E1EC90F9}"/>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6" name="フッター プレースホルダー 5">
            <a:extLst>
              <a:ext uri="{FF2B5EF4-FFF2-40B4-BE49-F238E27FC236}">
                <a16:creationId xmlns:a16="http://schemas.microsoft.com/office/drawing/2014/main" id="{F1B88F34-5124-4C51-A7EA-62FBB1E13A0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CDA802F-8AAE-4AC0-833A-6A6F36E48FC5}"/>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1935586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CCF018-AC0E-4CD0-AD6B-A9D9258920F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EC6B7D-3799-4E88-A80E-2B1B9C64AC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0BCD393-8003-4560-AED1-360850B8DCB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37FC91A-0A78-49BD-9451-AAD3694DD8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CE7452F-9801-4D95-8BF0-397DC807A40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2F084FC-2165-493F-A4E5-15F9112DC14E}"/>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8" name="フッター プレースホルダー 7">
            <a:extLst>
              <a:ext uri="{FF2B5EF4-FFF2-40B4-BE49-F238E27FC236}">
                <a16:creationId xmlns:a16="http://schemas.microsoft.com/office/drawing/2014/main" id="{8CEEF831-FFF9-4842-8BE1-BE87ABFA1CC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E804BBF-C3B5-473D-9C7D-0E6416F52F1C}"/>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417539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F6C925-BC35-4E98-A1C2-08C85B66D8C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2965133-0E98-427E-931A-F5429B8C0B82}"/>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4" name="フッター プレースホルダー 3">
            <a:extLst>
              <a:ext uri="{FF2B5EF4-FFF2-40B4-BE49-F238E27FC236}">
                <a16:creationId xmlns:a16="http://schemas.microsoft.com/office/drawing/2014/main" id="{6722EBB5-DD88-4B66-B9D3-E8F156A2E03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AADC933-F1B3-4675-AE8C-A63852F0CBD5}"/>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1768072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C7972FC-2E79-4D60-8C16-56E110992A0A}"/>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3" name="フッター プレースホルダー 2">
            <a:extLst>
              <a:ext uri="{FF2B5EF4-FFF2-40B4-BE49-F238E27FC236}">
                <a16:creationId xmlns:a16="http://schemas.microsoft.com/office/drawing/2014/main" id="{7D244E36-6356-4495-AE78-070A4F786DE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3CC7C9F-3330-4643-A05C-F9496AFCA8F3}"/>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2808777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5EA9D0-B88F-4E14-9EFD-93EAC9F10FD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ECC1BE4-8502-457F-A495-136EE99A50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ACC4D8B-E958-4F94-887E-5ABAE9B20F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FEC979B-4116-412E-B78C-43323F6C6806}"/>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6" name="フッター プレースホルダー 5">
            <a:extLst>
              <a:ext uri="{FF2B5EF4-FFF2-40B4-BE49-F238E27FC236}">
                <a16:creationId xmlns:a16="http://schemas.microsoft.com/office/drawing/2014/main" id="{668F768A-D31F-4C6F-8E31-32323A79DED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A407154-AD84-4CAC-9B7D-B8F58F597766}"/>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1168989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5F1767-88C9-4B12-85FC-7CFBC9735C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4E81DB7-547D-4E3D-AE9F-6548062F86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4DCDADE-F3F2-4FE3-97C5-E2B2E68D84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740BE20-EFE1-47B9-9FA7-26D762D8994C}"/>
              </a:ext>
            </a:extLst>
          </p:cNvPr>
          <p:cNvSpPr>
            <a:spLocks noGrp="1"/>
          </p:cNvSpPr>
          <p:nvPr>
            <p:ph type="dt" sz="half" idx="10"/>
          </p:nvPr>
        </p:nvSpPr>
        <p:spPr/>
        <p:txBody>
          <a:bodyPr/>
          <a:lstStyle/>
          <a:p>
            <a:fld id="{5A81EFA7-80AF-4C7B-9229-EC5217238985}" type="datetimeFigureOut">
              <a:rPr kumimoji="1" lang="ja-JP" altLang="en-US" smtClean="0"/>
              <a:t>2026/1/21</a:t>
            </a:fld>
            <a:endParaRPr kumimoji="1" lang="ja-JP" altLang="en-US"/>
          </a:p>
        </p:txBody>
      </p:sp>
      <p:sp>
        <p:nvSpPr>
          <p:cNvPr id="6" name="フッター プレースホルダー 5">
            <a:extLst>
              <a:ext uri="{FF2B5EF4-FFF2-40B4-BE49-F238E27FC236}">
                <a16:creationId xmlns:a16="http://schemas.microsoft.com/office/drawing/2014/main" id="{DB41E8E2-7DBD-4021-8828-3AE45355E28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900EEFB-EBA9-4525-BBD5-FD87BAEBE198}"/>
              </a:ext>
            </a:extLst>
          </p:cNvPr>
          <p:cNvSpPr>
            <a:spLocks noGrp="1"/>
          </p:cNvSpPr>
          <p:nvPr>
            <p:ph type="sldNum" sz="quarter" idx="12"/>
          </p:nvPr>
        </p:nvSpPr>
        <p:spPr/>
        <p:txBody>
          <a:body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1966013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A19D7D6-6FCD-4745-91E5-B6A873604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7B51B8F-948D-4B07-BB7E-06E5918686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D6D2BEC-2E7C-48D5-99FE-D9046F727F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81EFA7-80AF-4C7B-9229-EC5217238985}" type="datetimeFigureOut">
              <a:rPr kumimoji="1" lang="ja-JP" altLang="en-US" smtClean="0"/>
              <a:t>2026/1/21</a:t>
            </a:fld>
            <a:endParaRPr kumimoji="1" lang="ja-JP" altLang="en-US"/>
          </a:p>
        </p:txBody>
      </p:sp>
      <p:sp>
        <p:nvSpPr>
          <p:cNvPr id="5" name="フッター プレースホルダー 4">
            <a:extLst>
              <a:ext uri="{FF2B5EF4-FFF2-40B4-BE49-F238E27FC236}">
                <a16:creationId xmlns:a16="http://schemas.microsoft.com/office/drawing/2014/main" id="{1FF706D8-D541-4226-9154-2300E63012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17A1DA0-5672-45B3-B793-FA06292B6F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288AB-6748-4FF6-8D30-C138B002B3DE}" type="slidenum">
              <a:rPr kumimoji="1" lang="ja-JP" altLang="en-US" smtClean="0"/>
              <a:t>‹#›</a:t>
            </a:fld>
            <a:endParaRPr kumimoji="1" lang="ja-JP" altLang="en-US"/>
          </a:p>
        </p:txBody>
      </p:sp>
    </p:spTree>
    <p:extLst>
      <p:ext uri="{BB962C8B-B14F-4D97-AF65-F5344CB8AC3E}">
        <p14:creationId xmlns:p14="http://schemas.microsoft.com/office/powerpoint/2010/main" val="1554631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6B10091-8095-4DB3-9F1B-3041D642C0BB}"/>
              </a:ext>
            </a:extLst>
          </p:cNvPr>
          <p:cNvSpPr txBox="1"/>
          <p:nvPr/>
        </p:nvSpPr>
        <p:spPr bwMode="black">
          <a:xfrm>
            <a:off x="0" y="2634"/>
            <a:ext cx="12192000" cy="656128"/>
          </a:xfrm>
          <a:prstGeom prst="rect">
            <a:avLst/>
          </a:prstGeom>
          <a:solidFill>
            <a:srgbClr val="040499"/>
          </a:solidFill>
        </p:spPr>
        <p:txBody>
          <a:bodyPr wrap="square" anchor="ctr" anchorCtr="0">
            <a:noAutofit/>
          </a:bodyPr>
          <a:lstStyle/>
          <a:p>
            <a:r>
              <a:rPr lang="ja-JP" altLang="en-US" sz="2000" dirty="0">
                <a:solidFill>
                  <a:schemeClr val="bg1"/>
                </a:solidFill>
                <a:latin typeface="BIZ UDゴシック" panose="020B0400000000000000" pitchFamily="49" charset="-128"/>
                <a:ea typeface="BIZ UDゴシック" panose="020B0400000000000000" pitchFamily="49" charset="-128"/>
              </a:rPr>
              <a:t>保育所等の職員による虐待通報義務化に伴う子ども家庭審議会の対応について</a:t>
            </a:r>
          </a:p>
        </p:txBody>
      </p:sp>
      <p:sp>
        <p:nvSpPr>
          <p:cNvPr id="10" name="テキスト ボックス 9">
            <a:extLst>
              <a:ext uri="{FF2B5EF4-FFF2-40B4-BE49-F238E27FC236}">
                <a16:creationId xmlns:a16="http://schemas.microsoft.com/office/drawing/2014/main" id="{E9B04CC2-EC3A-4F89-9B73-806C258ED6AA}"/>
              </a:ext>
            </a:extLst>
          </p:cNvPr>
          <p:cNvSpPr txBox="1"/>
          <p:nvPr/>
        </p:nvSpPr>
        <p:spPr>
          <a:xfrm>
            <a:off x="225878" y="853723"/>
            <a:ext cx="11740243" cy="6001643"/>
          </a:xfrm>
          <a:prstGeom prst="rect">
            <a:avLst/>
          </a:prstGeom>
          <a:noFill/>
        </p:spPr>
        <p:txBody>
          <a:bodyPr wrap="square" rtlCol="0">
            <a:spAutoFit/>
          </a:bodyPr>
          <a:lstStyle/>
          <a:p>
            <a:r>
              <a:rPr lang="ja-JP" altLang="en-US" sz="1600" dirty="0">
                <a:latin typeface="BIZ UDゴシック" panose="020B0400000000000000" pitchFamily="49" charset="-128"/>
                <a:ea typeface="BIZ UDゴシック" panose="020B0400000000000000" pitchFamily="49" charset="-128"/>
              </a:rPr>
              <a:t>○改正児童福祉法</a:t>
            </a:r>
            <a:r>
              <a:rPr kumimoji="1" lang="ja-JP" altLang="en-US" sz="1600" dirty="0">
                <a:latin typeface="BIZ UDゴシック" panose="020B0400000000000000" pitchFamily="49" charset="-128"/>
                <a:ea typeface="BIZ UDゴシック" panose="020B0400000000000000" pitchFamily="49" charset="-128"/>
              </a:rPr>
              <a:t>第</a:t>
            </a:r>
            <a:r>
              <a:rPr kumimoji="1" lang="en-US" altLang="ja-JP" sz="1600" dirty="0">
                <a:latin typeface="BIZ UDゴシック" panose="020B0400000000000000" pitchFamily="49" charset="-128"/>
                <a:ea typeface="BIZ UDゴシック" panose="020B0400000000000000" pitchFamily="49" charset="-128"/>
              </a:rPr>
              <a:t>33</a:t>
            </a:r>
            <a:r>
              <a:rPr kumimoji="1" lang="ja-JP" altLang="en-US" sz="1600" dirty="0">
                <a:latin typeface="BIZ UDゴシック" panose="020B0400000000000000" pitchFamily="49" charset="-128"/>
                <a:ea typeface="BIZ UDゴシック" panose="020B0400000000000000" pitchFamily="49" charset="-128"/>
              </a:rPr>
              <a:t>条の</a:t>
            </a:r>
            <a:r>
              <a:rPr kumimoji="1" lang="en-US" altLang="ja-JP" sz="1600" dirty="0">
                <a:latin typeface="BIZ UDゴシック" panose="020B0400000000000000" pitchFamily="49" charset="-128"/>
                <a:ea typeface="BIZ UDゴシック" panose="020B0400000000000000" pitchFamily="49" charset="-128"/>
              </a:rPr>
              <a:t>15</a:t>
            </a:r>
            <a:r>
              <a:rPr kumimoji="1" lang="ja-JP" altLang="en-US" sz="1600" dirty="0">
                <a:latin typeface="BIZ UDゴシック" panose="020B0400000000000000" pitchFamily="49" charset="-128"/>
                <a:ea typeface="BIZ UDゴシック" panose="020B0400000000000000" pitchFamily="49" charset="-128"/>
              </a:rPr>
              <a:t>第</a:t>
            </a:r>
            <a:r>
              <a:rPr lang="ja-JP" altLang="en-US" sz="1600" dirty="0">
                <a:latin typeface="BIZ UDゴシック" panose="020B0400000000000000" pitchFamily="49" charset="-128"/>
                <a:ea typeface="BIZ UDゴシック" panose="020B0400000000000000" pitchFamily="49" charset="-128"/>
              </a:rPr>
              <a:t>１項、</a:t>
            </a:r>
            <a:r>
              <a:rPr kumimoji="1" lang="ja-JP" altLang="en-US" sz="1600" dirty="0">
                <a:latin typeface="BIZ UDゴシック" panose="020B0400000000000000" pitchFamily="49" charset="-128"/>
                <a:ea typeface="BIZ UDゴシック" panose="020B0400000000000000" pitchFamily="49" charset="-128"/>
              </a:rPr>
              <a:t>改正認こ園法第</a:t>
            </a:r>
            <a:r>
              <a:rPr kumimoji="1" lang="en-US" altLang="ja-JP" sz="1600" dirty="0">
                <a:latin typeface="BIZ UDゴシック" panose="020B0400000000000000" pitchFamily="49" charset="-128"/>
                <a:ea typeface="BIZ UDゴシック" panose="020B0400000000000000" pitchFamily="49" charset="-128"/>
              </a:rPr>
              <a:t>27</a:t>
            </a:r>
            <a:r>
              <a:rPr kumimoji="1" lang="ja-JP" altLang="en-US" sz="1600" dirty="0">
                <a:latin typeface="BIZ UDゴシック" panose="020B0400000000000000" pitchFamily="49" charset="-128"/>
                <a:ea typeface="BIZ UDゴシック" panose="020B0400000000000000" pitchFamily="49" charset="-128"/>
              </a:rPr>
              <a:t>条の６第</a:t>
            </a:r>
            <a:r>
              <a:rPr lang="ja-JP" altLang="en-US" sz="1600" dirty="0">
                <a:latin typeface="BIZ UDゴシック" panose="020B0400000000000000" pitchFamily="49" charset="-128"/>
                <a:ea typeface="BIZ UDゴシック" panose="020B0400000000000000" pitchFamily="49" charset="-128"/>
              </a:rPr>
              <a:t>１</a:t>
            </a:r>
            <a:r>
              <a:rPr kumimoji="1" lang="ja-JP" altLang="en-US" sz="1600" dirty="0">
                <a:latin typeface="BIZ UDゴシック" panose="020B0400000000000000" pitchFamily="49" charset="-128"/>
                <a:ea typeface="BIZ UDゴシック" panose="020B0400000000000000" pitchFamily="49" charset="-128"/>
              </a:rPr>
              <a:t>項</a:t>
            </a:r>
            <a:r>
              <a:rPr lang="ja-JP" altLang="en-US" sz="1600" dirty="0">
                <a:latin typeface="BIZ UDゴシック" panose="020B0400000000000000" pitchFamily="49" charset="-128"/>
                <a:ea typeface="BIZ UDゴシック" panose="020B0400000000000000" pitchFamily="49" charset="-128"/>
              </a:rPr>
              <a:t>に規定される、</a:t>
            </a:r>
            <a:r>
              <a:rPr kumimoji="1" lang="ja-JP" altLang="en-US" sz="1600" dirty="0">
                <a:latin typeface="BIZ UDゴシック" panose="020B0400000000000000" pitchFamily="49" charset="-128"/>
                <a:ea typeface="BIZ UDゴシック" panose="020B0400000000000000" pitchFamily="49" charset="-128"/>
              </a:rPr>
              <a:t>講じた措置、被措置児童等の状況等の</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児童福祉審議会等への報告</a:t>
            </a:r>
            <a:r>
              <a:rPr lang="ja-JP" altLang="en-US" sz="1600" dirty="0">
                <a:latin typeface="BIZ UDゴシック" panose="020B0400000000000000" pitchFamily="49" charset="-128"/>
                <a:ea typeface="BIZ UDゴシック" panose="020B0400000000000000" pitchFamily="49" charset="-128"/>
              </a:rPr>
              <a:t>について、</a:t>
            </a:r>
            <a:r>
              <a:rPr kumimoji="1" lang="ja-JP" altLang="en-US" sz="1600" dirty="0">
                <a:latin typeface="BIZ UDゴシック" panose="020B0400000000000000" pitchFamily="49" charset="-128"/>
                <a:ea typeface="BIZ UDゴシック" panose="020B0400000000000000" pitchFamily="49" charset="-128"/>
              </a:rPr>
              <a:t>子ども家庭審議会の中に、</a:t>
            </a:r>
            <a:r>
              <a:rPr lang="ja-JP" altLang="en-US" sz="1600" dirty="0">
                <a:latin typeface="BIZ UDゴシック" panose="020B0400000000000000" pitchFamily="49" charset="-128"/>
                <a:ea typeface="BIZ UDゴシック" panose="020B0400000000000000" pitchFamily="49" charset="-128"/>
              </a:rPr>
              <a:t>新たに</a:t>
            </a:r>
            <a:r>
              <a:rPr kumimoji="1" lang="ja-JP" altLang="en-US" sz="1600" dirty="0">
                <a:solidFill>
                  <a:schemeClr val="tx1"/>
                </a:solidFill>
                <a:latin typeface="BIZ UDゴシック" panose="020B0400000000000000" pitchFamily="49" charset="-128"/>
                <a:ea typeface="BIZ UDゴシック" panose="020B0400000000000000" pitchFamily="49" charset="-128"/>
              </a:rPr>
              <a:t>保育所等</a:t>
            </a:r>
            <a:r>
              <a:rPr kumimoji="1" lang="ja-JP" altLang="en-US" sz="1600" dirty="0">
                <a:latin typeface="BIZ UDゴシック" panose="020B0400000000000000" pitchFamily="49" charset="-128"/>
                <a:ea typeface="BIZ UDゴシック" panose="020B0400000000000000" pitchFamily="49" charset="-128"/>
              </a:rPr>
              <a:t>利用児童支援専門部会を設置し、</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対応することとする</a:t>
            </a:r>
            <a:r>
              <a:rPr lang="ja-JP" altLang="en-US" sz="1600" dirty="0">
                <a:latin typeface="BIZ UDゴシック" panose="020B0400000000000000" pitchFamily="49" charset="-128"/>
                <a:ea typeface="BIZ UDゴシック" panose="020B0400000000000000" pitchFamily="49" charset="-128"/>
              </a:rPr>
              <a:t>。</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併せて、上記に親和性の高い事項について所管することとする</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a:t>
            </a:r>
            <a:r>
              <a:rPr lang="en-US" altLang="ja-JP" sz="1600" dirty="0">
                <a:latin typeface="BIZ UDゴシック" panose="020B0400000000000000" pitchFamily="49" charset="-128"/>
                <a:ea typeface="BIZ UDゴシック" panose="020B0400000000000000" pitchFamily="49" charset="-128"/>
              </a:rPr>
              <a:t>【</a:t>
            </a:r>
            <a:r>
              <a:rPr lang="ja-JP" altLang="en-US" sz="1600" dirty="0">
                <a:latin typeface="BIZ UDゴシック" panose="020B0400000000000000" pitchFamily="49" charset="-128"/>
                <a:ea typeface="BIZ UDゴシック" panose="020B0400000000000000" pitchFamily="49" charset="-128"/>
              </a:rPr>
              <a:t>部会委員構成</a:t>
            </a:r>
            <a:r>
              <a:rPr lang="en-US" altLang="ja-JP" sz="1600" dirty="0">
                <a:latin typeface="BIZ UDゴシック" panose="020B0400000000000000" pitchFamily="49" charset="-128"/>
                <a:ea typeface="BIZ UDゴシック" panose="020B0400000000000000" pitchFamily="49" charset="-128"/>
              </a:rPr>
              <a:t>】</a:t>
            </a:r>
          </a:p>
          <a:p>
            <a:r>
              <a:rPr lang="ja-JP" altLang="en-US" sz="1600" dirty="0">
                <a:latin typeface="BIZ UDゴシック" panose="020B0400000000000000" pitchFamily="49" charset="-128"/>
                <a:ea typeface="BIZ UDゴシック" panose="020B0400000000000000" pitchFamily="49" charset="-128"/>
              </a:rPr>
              <a:t>　　学識経験者　　　：人権保育に知見を有する者または被措置児童等虐待に知見を有する者</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児童の発達・児童心理に知見を有する者</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保育所等の運営経験を有する者</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乳幼児医療・母子保健に知見を有する者</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弁護士　　　　　：子どもの権利擁護</a:t>
            </a:r>
            <a:endParaRPr lang="en-US" altLang="ja-JP"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労働分野</a:t>
            </a:r>
            <a:endParaRPr kumimoji="1" lang="en-US" altLang="ja-JP" sz="1600" dirty="0">
              <a:latin typeface="BIZ UDゴシック" panose="020B0400000000000000" pitchFamily="49" charset="-128"/>
              <a:ea typeface="BIZ UDゴシック" panose="020B0400000000000000" pitchFamily="49" charset="-128"/>
            </a:endParaRPr>
          </a:p>
          <a:p>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○調査審議事項の内容</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・被措置児童等虐待の防止等に関すること（児福法</a:t>
            </a:r>
            <a:r>
              <a:rPr kumimoji="1" lang="ja-JP" altLang="en-US" sz="1600" dirty="0">
                <a:latin typeface="BIZ UDゴシック" panose="020B0400000000000000" pitchFamily="49" charset="-128"/>
                <a:ea typeface="BIZ UDゴシック" panose="020B0400000000000000" pitchFamily="49" charset="-128"/>
              </a:rPr>
              <a:t>第</a:t>
            </a:r>
            <a:r>
              <a:rPr kumimoji="1" lang="en-US" altLang="ja-JP" sz="1600" dirty="0">
                <a:latin typeface="BIZ UDゴシック" panose="020B0400000000000000" pitchFamily="49" charset="-128"/>
                <a:ea typeface="BIZ UDゴシック" panose="020B0400000000000000" pitchFamily="49" charset="-128"/>
              </a:rPr>
              <a:t>33</a:t>
            </a:r>
            <a:r>
              <a:rPr kumimoji="1" lang="ja-JP" altLang="en-US" sz="1600" dirty="0">
                <a:latin typeface="BIZ UDゴシック" panose="020B0400000000000000" pitchFamily="49" charset="-128"/>
                <a:ea typeface="BIZ UDゴシック" panose="020B0400000000000000" pitchFamily="49" charset="-128"/>
              </a:rPr>
              <a:t>条の</a:t>
            </a:r>
            <a:r>
              <a:rPr kumimoji="1" lang="en-US" altLang="ja-JP" sz="1600" dirty="0">
                <a:latin typeface="BIZ UDゴシック" panose="020B0400000000000000" pitchFamily="49" charset="-128"/>
                <a:ea typeface="BIZ UDゴシック" panose="020B0400000000000000" pitchFamily="49" charset="-128"/>
              </a:rPr>
              <a:t>15</a:t>
            </a:r>
            <a:r>
              <a:rPr kumimoji="1" lang="ja-JP" altLang="en-US" sz="1600" dirty="0">
                <a:latin typeface="BIZ UDゴシック" panose="020B0400000000000000" pitchFamily="49" charset="-128"/>
                <a:ea typeface="BIZ UDゴシック" panose="020B0400000000000000" pitchFamily="49" charset="-128"/>
              </a:rPr>
              <a:t>第</a:t>
            </a:r>
            <a:r>
              <a:rPr lang="ja-JP" altLang="en-US" sz="1600" dirty="0">
                <a:latin typeface="BIZ UDゴシック" panose="020B0400000000000000" pitchFamily="49" charset="-128"/>
                <a:ea typeface="BIZ UDゴシック" panose="020B0400000000000000" pitchFamily="49" charset="-128"/>
              </a:rPr>
              <a:t>１項、</a:t>
            </a:r>
            <a:r>
              <a:rPr kumimoji="1" lang="ja-JP" altLang="en-US" sz="1600" dirty="0">
                <a:latin typeface="BIZ UDゴシック" panose="020B0400000000000000" pitchFamily="49" charset="-128"/>
                <a:ea typeface="BIZ UDゴシック" panose="020B0400000000000000" pitchFamily="49" charset="-128"/>
              </a:rPr>
              <a:t>改正認こ園法第</a:t>
            </a:r>
            <a:r>
              <a:rPr kumimoji="1" lang="en-US" altLang="ja-JP" sz="1600" dirty="0">
                <a:latin typeface="BIZ UDゴシック" panose="020B0400000000000000" pitchFamily="49" charset="-128"/>
                <a:ea typeface="BIZ UDゴシック" panose="020B0400000000000000" pitchFamily="49" charset="-128"/>
              </a:rPr>
              <a:t>27</a:t>
            </a:r>
            <a:r>
              <a:rPr kumimoji="1" lang="ja-JP" altLang="en-US" sz="1600" dirty="0">
                <a:latin typeface="BIZ UDゴシック" panose="020B0400000000000000" pitchFamily="49" charset="-128"/>
                <a:ea typeface="BIZ UDゴシック" panose="020B0400000000000000" pitchFamily="49" charset="-128"/>
              </a:rPr>
              <a:t>条の６第</a:t>
            </a:r>
            <a:r>
              <a:rPr lang="ja-JP" altLang="en-US" sz="1600" dirty="0">
                <a:latin typeface="BIZ UDゴシック" panose="020B0400000000000000" pitchFamily="49" charset="-128"/>
                <a:ea typeface="BIZ UDゴシック" panose="020B0400000000000000" pitchFamily="49" charset="-128"/>
              </a:rPr>
              <a:t>１</a:t>
            </a:r>
            <a:r>
              <a:rPr kumimoji="1" lang="ja-JP" altLang="en-US" sz="1600" dirty="0">
                <a:latin typeface="BIZ UDゴシック" panose="020B0400000000000000" pitchFamily="49" charset="-128"/>
                <a:ea typeface="BIZ UDゴシック" panose="020B0400000000000000" pitchFamily="49" charset="-128"/>
              </a:rPr>
              <a:t>項</a:t>
            </a:r>
            <a:r>
              <a:rPr lang="ja-JP" altLang="en-US" sz="1600" dirty="0">
                <a:latin typeface="BIZ UDゴシック" panose="020B0400000000000000" pitchFamily="49" charset="-128"/>
                <a:ea typeface="BIZ UDゴシック" panose="020B0400000000000000" pitchFamily="49" charset="-128"/>
              </a:rPr>
              <a:t>）</a:t>
            </a:r>
            <a:br>
              <a:rPr lang="en-US" altLang="ja-JP" sz="1600" dirty="0">
                <a:latin typeface="BIZ UDゴシック" panose="020B0400000000000000" pitchFamily="49" charset="-128"/>
                <a:ea typeface="BIZ UDゴシック" panose="020B0400000000000000" pitchFamily="49" charset="-128"/>
              </a:rPr>
            </a:br>
            <a:r>
              <a:rPr lang="ja-JP" altLang="en-US" sz="1600" dirty="0">
                <a:latin typeface="BIZ UDゴシック" panose="020B0400000000000000" pitchFamily="49" charset="-128"/>
                <a:ea typeface="BIZ UDゴシック" panose="020B0400000000000000" pitchFamily="49" charset="-128"/>
              </a:rPr>
              <a:t>　　所管行政庁の対応方針等について意見を述べる</a:t>
            </a:r>
            <a:br>
              <a:rPr lang="en-US" altLang="ja-JP" sz="1600" dirty="0">
                <a:latin typeface="BIZ UDゴシック" panose="020B0400000000000000" pitchFamily="49" charset="-128"/>
                <a:ea typeface="BIZ UDゴシック" panose="020B0400000000000000" pitchFamily="49" charset="-128"/>
              </a:rPr>
            </a:br>
            <a:r>
              <a:rPr lang="ja-JP" altLang="en-US" sz="1600" dirty="0">
                <a:latin typeface="BIZ UDゴシック" panose="020B0400000000000000" pitchFamily="49" charset="-128"/>
                <a:ea typeface="BIZ UDゴシック" panose="020B0400000000000000" pitchFamily="49" charset="-128"/>
              </a:rPr>
              <a:t>　　所管行政庁だけでは調査が困難な場合や、報告だけでは不十分な場合、関係者からの意見聴取、資料提供を求める</a:t>
            </a:r>
            <a:endParaRPr lang="en-US" altLang="ja-JP" sz="1600" dirty="0">
              <a:latin typeface="BIZ UDゴシック" panose="020B0400000000000000" pitchFamily="49" charset="-128"/>
              <a:ea typeface="BIZ UDゴシック" panose="020B0400000000000000" pitchFamily="49" charset="-128"/>
            </a:endParaRPr>
          </a:p>
          <a:p>
            <a:r>
              <a:rPr kumimoji="1" lang="ja-JP" altLang="en-US" sz="1600" dirty="0">
                <a:latin typeface="BIZ UDゴシック" panose="020B0400000000000000" pitchFamily="49" charset="-128"/>
                <a:ea typeface="BIZ UDゴシック" panose="020B0400000000000000" pitchFamily="49" charset="-128"/>
              </a:rPr>
              <a:t>　・</a:t>
            </a:r>
            <a:r>
              <a:rPr lang="ja-JP" altLang="en-US" sz="1600" dirty="0">
                <a:latin typeface="BIZ UDゴシック" panose="020B0400000000000000" pitchFamily="49" charset="-128"/>
                <a:ea typeface="BIZ UDゴシック" panose="020B0400000000000000" pitchFamily="49" charset="-128"/>
              </a:rPr>
              <a:t>保育士登録の取消しに関すること（</a:t>
            </a:r>
            <a:r>
              <a:rPr kumimoji="1" lang="ja-JP" altLang="en-US" sz="1600" dirty="0">
                <a:latin typeface="BIZ UDゴシック" panose="020B0400000000000000" pitchFamily="49" charset="-128"/>
                <a:ea typeface="BIZ UDゴシック" panose="020B0400000000000000" pitchFamily="49" charset="-128"/>
              </a:rPr>
              <a:t>保育士による児童生徒性暴力等の防止等に関する基本的な指針を準用）</a:t>
            </a:r>
            <a:br>
              <a:rPr lang="en-US" altLang="ja-JP" sz="1600" dirty="0">
                <a:latin typeface="BIZ UDゴシック" panose="020B0400000000000000" pitchFamily="49" charset="-128"/>
                <a:ea typeface="BIZ UDゴシック" panose="020B0400000000000000" pitchFamily="49" charset="-128"/>
              </a:rPr>
            </a:br>
            <a:r>
              <a:rPr lang="ja-JP" altLang="en-US" sz="1600" dirty="0">
                <a:latin typeface="BIZ UDゴシック" panose="020B0400000000000000" pitchFamily="49" charset="-128"/>
                <a:ea typeface="BIZ UDゴシック" panose="020B0400000000000000" pitchFamily="49" charset="-128"/>
              </a:rPr>
              <a:t>　　</a:t>
            </a:r>
            <a:r>
              <a:rPr kumimoji="1" lang="ja-JP" altLang="en-US" sz="1600" dirty="0">
                <a:latin typeface="BIZ UDゴシック" panose="020B0400000000000000" pitchFamily="49" charset="-128"/>
                <a:ea typeface="BIZ UDゴシック" panose="020B0400000000000000" pitchFamily="49" charset="-128"/>
              </a:rPr>
              <a:t>被措置児童等虐待を認定される等により保育士登録の取消し処分を検討する者について、その処分の適否等の助言を行う</a:t>
            </a:r>
            <a:endParaRPr kumimoji="1"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・保育士の</a:t>
            </a:r>
            <a:r>
              <a:rPr kumimoji="1" lang="ja-JP" altLang="en-US" sz="1600" dirty="0">
                <a:latin typeface="BIZ UDゴシック" panose="020B0400000000000000" pitchFamily="49" charset="-128"/>
                <a:ea typeface="BIZ UDゴシック" panose="020B0400000000000000" pitchFamily="49" charset="-128"/>
              </a:rPr>
              <a:t>再登録に関すること（児福法</a:t>
            </a:r>
            <a:r>
              <a:rPr kumimoji="1" lang="en-US" altLang="ja-JP" sz="1600" dirty="0">
                <a:latin typeface="BIZ UDゴシック" panose="020B0400000000000000" pitchFamily="49" charset="-128"/>
                <a:ea typeface="BIZ UDゴシック" panose="020B0400000000000000" pitchFamily="49" charset="-128"/>
              </a:rPr>
              <a:t>18</a:t>
            </a:r>
            <a:r>
              <a:rPr kumimoji="1" lang="ja-JP" altLang="en-US" sz="1600" dirty="0">
                <a:latin typeface="BIZ UDゴシック" panose="020B0400000000000000" pitchFamily="49" charset="-128"/>
                <a:ea typeface="BIZ UDゴシック" panose="020B0400000000000000" pitchFamily="49" charset="-128"/>
              </a:rPr>
              <a:t>条の</a:t>
            </a:r>
            <a:r>
              <a:rPr kumimoji="1" lang="en-US" altLang="ja-JP" sz="1600" dirty="0">
                <a:latin typeface="BIZ UDゴシック" panose="020B0400000000000000" pitchFamily="49" charset="-128"/>
                <a:ea typeface="BIZ UDゴシック" panose="020B0400000000000000" pitchFamily="49" charset="-128"/>
              </a:rPr>
              <a:t>20</a:t>
            </a:r>
            <a:r>
              <a:rPr lang="ja-JP" altLang="en-US" sz="1600" dirty="0">
                <a:latin typeface="BIZ UDゴシック" panose="020B0400000000000000" pitchFamily="49" charset="-128"/>
                <a:ea typeface="BIZ UDゴシック" panose="020B0400000000000000" pitchFamily="49" charset="-128"/>
              </a:rPr>
              <a:t>の２第２項</a:t>
            </a:r>
            <a:r>
              <a:rPr kumimoji="1" lang="ja-JP" altLang="en-US" sz="1600" dirty="0">
                <a:latin typeface="BIZ UDゴシック" panose="020B0400000000000000" pitchFamily="49" charset="-128"/>
                <a:ea typeface="BIZ UDゴシック" panose="020B0400000000000000" pitchFamily="49" charset="-128"/>
              </a:rPr>
              <a:t>）</a:t>
            </a:r>
            <a:br>
              <a:rPr kumimoji="1" lang="en-US" altLang="ja-JP" sz="1600" dirty="0">
                <a:latin typeface="BIZ UDゴシック" panose="020B0400000000000000" pitchFamily="49" charset="-128"/>
                <a:ea typeface="BIZ UDゴシック" panose="020B0400000000000000" pitchFamily="49" charset="-128"/>
              </a:rPr>
            </a:br>
            <a:r>
              <a:rPr kumimoji="1" lang="ja-JP" altLang="en-US" sz="1600" dirty="0">
                <a:latin typeface="BIZ UDゴシック" panose="020B0400000000000000" pitchFamily="49" charset="-128"/>
                <a:ea typeface="BIZ UDゴシック" panose="020B0400000000000000" pitchFamily="49" charset="-128"/>
              </a:rPr>
              <a:t>　　</a:t>
            </a:r>
            <a:r>
              <a:rPr lang="ja-JP" altLang="en-US" sz="1600" dirty="0">
                <a:latin typeface="BIZ UDゴシック" panose="020B0400000000000000" pitchFamily="49" charset="-128"/>
                <a:ea typeface="BIZ UDゴシック" panose="020B0400000000000000" pitchFamily="49" charset="-128"/>
              </a:rPr>
              <a:t>特定登録取消者の再登録について、府による調査結果等をふまえ助言を行う</a:t>
            </a:r>
            <a:br>
              <a:rPr lang="en-US" altLang="ja-JP" sz="1600" dirty="0">
                <a:latin typeface="BIZ UDゴシック" panose="020B0400000000000000" pitchFamily="49" charset="-128"/>
                <a:ea typeface="BIZ UDゴシック" panose="020B0400000000000000" pitchFamily="49" charset="-128"/>
              </a:rPr>
            </a:br>
            <a:r>
              <a:rPr lang="ja-JP" altLang="en-US" sz="1600" dirty="0">
                <a:latin typeface="BIZ UDゴシック" panose="020B0400000000000000" pitchFamily="49" charset="-128"/>
                <a:ea typeface="BIZ UDゴシック" panose="020B0400000000000000" pitchFamily="49" charset="-128"/>
              </a:rPr>
              <a:t>　　</a:t>
            </a:r>
            <a:r>
              <a:rPr lang="en-US" altLang="ja-JP" sz="1600" dirty="0">
                <a:latin typeface="BIZ UDゴシック" panose="020B0400000000000000" pitchFamily="49" charset="-128"/>
                <a:ea typeface="BIZ UDゴシック" panose="020B0400000000000000" pitchFamily="49" charset="-128"/>
              </a:rPr>
              <a:t>※</a:t>
            </a:r>
            <a:r>
              <a:rPr lang="ja-JP" altLang="en-US" sz="1600" dirty="0">
                <a:latin typeface="BIZ UDゴシック" panose="020B0400000000000000" pitchFamily="49" charset="-128"/>
                <a:ea typeface="BIZ UDゴシック" panose="020B0400000000000000" pitchFamily="49" charset="-128"/>
              </a:rPr>
              <a:t>児童福祉</a:t>
            </a:r>
            <a:r>
              <a:rPr kumimoji="1" lang="zh-TW" altLang="en-US" sz="1600" dirty="0">
                <a:latin typeface="BIZ UDゴシック" panose="020B0400000000000000" pitchFamily="49" charset="-128"/>
                <a:ea typeface="BIZ UDゴシック" panose="020B0400000000000000" pitchFamily="49" charset="-128"/>
              </a:rPr>
              <a:t>施設等認可等専門部会</a:t>
            </a:r>
            <a:r>
              <a:rPr kumimoji="1" lang="ja-JP" altLang="en-US" sz="1600" dirty="0">
                <a:latin typeface="BIZ UDゴシック" panose="020B0400000000000000" pitchFamily="49" charset="-128"/>
                <a:ea typeface="BIZ UDゴシック" panose="020B0400000000000000" pitchFamily="49" charset="-128"/>
              </a:rPr>
              <a:t>の審議事項から所管部会を変更</a:t>
            </a:r>
            <a:endParaRPr kumimoji="1" lang="en-US" altLang="ja-JP" sz="1600" dirty="0">
              <a:latin typeface="BIZ UDゴシック" panose="020B0400000000000000" pitchFamily="49" charset="-128"/>
              <a:ea typeface="BIZ UDゴシック" panose="020B0400000000000000" pitchFamily="49" charset="-128"/>
            </a:endParaRPr>
          </a:p>
          <a:p>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○保育士資格の取消処分について適否等の助言を行うことから、</a:t>
            </a:r>
            <a:r>
              <a:rPr kumimoji="1" lang="ja-JP" altLang="en-US" sz="1600" dirty="0">
                <a:latin typeface="BIZ UDゴシック" panose="020B0400000000000000" pitchFamily="49" charset="-128"/>
                <a:ea typeface="BIZ UDゴシック" panose="020B0400000000000000" pitchFamily="49" charset="-128"/>
              </a:rPr>
              <a:t>委員の氏名は非公開とする。</a:t>
            </a:r>
          </a:p>
          <a:p>
            <a:pPr lvl="1"/>
            <a:endParaRPr kumimoji="1" lang="ja-JP" altLang="en-US" sz="1600" dirty="0">
              <a:latin typeface="BIZ UDゴシック" panose="020B0400000000000000" pitchFamily="49" charset="-128"/>
              <a:ea typeface="BIZ UDゴシック" panose="020B0400000000000000" pitchFamily="49" charset="-128"/>
            </a:endParaRPr>
          </a:p>
        </p:txBody>
      </p:sp>
      <p:sp>
        <p:nvSpPr>
          <p:cNvPr id="2" name="テキスト ボックス 1">
            <a:extLst>
              <a:ext uri="{FF2B5EF4-FFF2-40B4-BE49-F238E27FC236}">
                <a16:creationId xmlns:a16="http://schemas.microsoft.com/office/drawing/2014/main" id="{B442E813-C28E-43B0-A4FB-BDED45C8D3B1}"/>
              </a:ext>
            </a:extLst>
          </p:cNvPr>
          <p:cNvSpPr txBox="1"/>
          <p:nvPr/>
        </p:nvSpPr>
        <p:spPr>
          <a:xfrm>
            <a:off x="10599139" y="146032"/>
            <a:ext cx="1366982" cy="369332"/>
          </a:xfrm>
          <a:prstGeom prst="rect">
            <a:avLst/>
          </a:prstGeom>
          <a:solidFill>
            <a:schemeClr val="bg1"/>
          </a:solidFill>
          <a:ln>
            <a:solidFill>
              <a:schemeClr val="tx1"/>
            </a:solidFill>
          </a:ln>
        </p:spPr>
        <p:txBody>
          <a:bodyPr wrap="square" rtlCol="0">
            <a:spAutoFit/>
          </a:bodyPr>
          <a:lstStyle/>
          <a:p>
            <a:r>
              <a:rPr kumimoji="1" lang="ja-JP" altLang="en-US"/>
              <a:t>参考資料１</a:t>
            </a:r>
            <a:endParaRPr kumimoji="1" lang="ja-JP" altLang="en-US" dirty="0"/>
          </a:p>
        </p:txBody>
      </p:sp>
    </p:spTree>
    <p:extLst>
      <p:ext uri="{BB962C8B-B14F-4D97-AF65-F5344CB8AC3E}">
        <p14:creationId xmlns:p14="http://schemas.microsoft.com/office/powerpoint/2010/main" val="33995451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1589</TotalTime>
  <Words>454</Words>
  <PresentationFormat>ワイド画面</PresentationFormat>
  <Paragraphs>20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UDゴシック</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2026-01-21T01:13:23Z</cp:lastPrinted>
  <dcterms:created xsi:type="dcterms:W3CDTF">2025-07-31T07:20:03Z</dcterms:created>
  <dcterms:modified xsi:type="dcterms:W3CDTF">2026-01-21T01:13:28Z</dcterms:modified>
</cp:coreProperties>
</file>