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80" autoAdjust="0"/>
    <p:restoredTop sz="94660"/>
  </p:normalViewPr>
  <p:slideViewPr>
    <p:cSldViewPr snapToGrid="0">
      <p:cViewPr varScale="1">
        <p:scale>
          <a:sx n="67" d="100"/>
          <a:sy n="67" d="100"/>
        </p:scale>
        <p:origin x="143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5C9-158C-478E-87C7-746E7D2BE7DD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4B58-EAA2-4A75-BD36-AF41A42B0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154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5C9-158C-478E-87C7-746E7D2BE7DD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4B58-EAA2-4A75-BD36-AF41A42B0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121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5C9-158C-478E-87C7-746E7D2BE7DD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4B58-EAA2-4A75-BD36-AF41A42B0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757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5C9-158C-478E-87C7-746E7D2BE7DD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4B58-EAA2-4A75-BD36-AF41A42B0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29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5C9-158C-478E-87C7-746E7D2BE7DD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4B58-EAA2-4A75-BD36-AF41A42B0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015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5C9-158C-478E-87C7-746E7D2BE7DD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4B58-EAA2-4A75-BD36-AF41A42B0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7905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5C9-158C-478E-87C7-746E7D2BE7DD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4B58-EAA2-4A75-BD36-AF41A42B0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655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5C9-158C-478E-87C7-746E7D2BE7DD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4B58-EAA2-4A75-BD36-AF41A42B0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29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5C9-158C-478E-87C7-746E7D2BE7DD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4B58-EAA2-4A75-BD36-AF41A42B0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1863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5C9-158C-478E-87C7-746E7D2BE7DD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4B58-EAA2-4A75-BD36-AF41A42B0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3218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B5C9-158C-478E-87C7-746E7D2BE7DD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4B58-EAA2-4A75-BD36-AF41A42B0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248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1B5C9-158C-478E-87C7-746E7D2BE7DD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24B58-EAA2-4A75-BD36-AF41A42B0C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2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33D5542-B63C-489F-B671-E2B4EDB81FA0}"/>
              </a:ext>
            </a:extLst>
          </p:cNvPr>
          <p:cNvSpPr/>
          <p:nvPr/>
        </p:nvSpPr>
        <p:spPr>
          <a:xfrm>
            <a:off x="4160520" y="931737"/>
            <a:ext cx="4046220" cy="611313"/>
          </a:xfrm>
          <a:prstGeom prst="roundRect">
            <a:avLst>
              <a:gd name="adj" fmla="val 987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A1032724-CD0B-4C68-B76C-89C64CF81C4E}"/>
              </a:ext>
            </a:extLst>
          </p:cNvPr>
          <p:cNvSpPr/>
          <p:nvPr/>
        </p:nvSpPr>
        <p:spPr>
          <a:xfrm>
            <a:off x="0" y="0"/>
            <a:ext cx="12801600" cy="285750"/>
          </a:xfrm>
          <a:prstGeom prst="roundRect">
            <a:avLst>
              <a:gd name="adj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ja-JP" b="1" kern="100" dirty="0">
                <a:solidFill>
                  <a:schemeClr val="bg1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第４次大阪府スポーツ推進計画（骨子</a:t>
            </a:r>
            <a:r>
              <a:rPr lang="ja-JP" altLang="ja-JP" b="1" kern="100">
                <a:solidFill>
                  <a:schemeClr val="bg1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案たたき台）</a:t>
            </a:r>
            <a:endParaRPr lang="ja-JP" altLang="ja-JP" kern="100" dirty="0">
              <a:solidFill>
                <a:schemeClr val="bg1"/>
              </a:solidFill>
              <a:effectLst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9" name="表 9">
            <a:extLst>
              <a:ext uri="{FF2B5EF4-FFF2-40B4-BE49-F238E27FC236}">
                <a16:creationId xmlns:a16="http://schemas.microsoft.com/office/drawing/2014/main" id="{DD743819-0ADF-4494-A306-BFA1EA2EE6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389725"/>
              </p:ext>
            </p:extLst>
          </p:nvPr>
        </p:nvGraphicFramePr>
        <p:xfrm>
          <a:off x="23303" y="383290"/>
          <a:ext cx="3836062" cy="245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6062">
                  <a:extLst>
                    <a:ext uri="{9D8B030D-6E8A-4147-A177-3AD203B41FA5}">
                      <a16:colId xmlns:a16="http://schemas.microsoft.com/office/drawing/2014/main" val="3611246438"/>
                    </a:ext>
                  </a:extLst>
                </a:gridCol>
              </a:tblGrid>
              <a:tr h="329348">
                <a:tc>
                  <a:txBody>
                    <a:bodyPr/>
                    <a:lstStyle/>
                    <a:p>
                      <a:pPr algn="ctr"/>
                      <a:r>
                        <a:rPr lang="ja-JP" altLang="ja-JP" sz="1400" b="1" kern="100" dirty="0">
                          <a:solidFill>
                            <a:srgbClr val="FFFFFF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第１章</a:t>
                      </a:r>
                      <a:r>
                        <a:rPr lang="ja-JP" altLang="en-US" sz="1400" b="1" kern="100" dirty="0">
                          <a:solidFill>
                            <a:srgbClr val="FFFFFF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ja-JP" sz="1400" b="1" kern="100" dirty="0">
                          <a:solidFill>
                            <a:srgbClr val="FFFFFF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第４次大阪府スポーツ推進計画について</a:t>
                      </a:r>
                      <a:endParaRPr lang="ja-JP" altLang="ja-JP" sz="1400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412534"/>
                  </a:ext>
                </a:extLst>
              </a:tr>
              <a:tr h="2124292">
                <a:tc>
                  <a:txBody>
                    <a:bodyPr/>
                    <a:lstStyle/>
                    <a:p>
                      <a:r>
                        <a:rPr kumimoji="1" lang="ja-JP" altLang="en-US" sz="1200" b="1" u="sng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１　計画策定の趣旨</a:t>
                      </a:r>
                    </a:p>
                    <a:p>
                      <a:pPr marL="0" indent="0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（１）これまでの計画　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indent="0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（２）大阪府におけるスポーツを取り巻く状況　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indent="0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（３）計画の進捗管理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1200" b="1" u="sng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２　計画策定の視点</a:t>
                      </a:r>
                      <a:endParaRPr kumimoji="1" lang="en-US" altLang="ja-JP" sz="1200" b="1" u="sng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1100" b="1" u="none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○</a:t>
                      </a:r>
                      <a:r>
                        <a:rPr kumimoji="1" lang="ja-JP" altLang="en-US" sz="1100" b="0" u="none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第４期スポーツ基本計画の方向性を参酌しつつ、第３次大阪　</a:t>
                      </a:r>
                      <a:endParaRPr kumimoji="1" lang="en-US" altLang="ja-JP" sz="1100" b="0" u="none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1100" b="0" u="none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府スポーツ推進計画の成果と課題を踏まえる。</a:t>
                      </a:r>
                      <a:endParaRPr kumimoji="1" lang="en-US" altLang="ja-JP" sz="1100" b="0" u="none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1100" b="0" u="none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○大阪都市魅力創造戦略</a:t>
                      </a:r>
                      <a:r>
                        <a:rPr kumimoji="1" lang="en-US" altLang="ja-JP" sz="1100" b="0" u="none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2030</a:t>
                      </a:r>
                      <a:r>
                        <a:rPr kumimoji="1" lang="ja-JP" altLang="en-US" sz="1100" b="0" u="none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との整合性を図る。</a:t>
                      </a:r>
                      <a:endParaRPr kumimoji="1" lang="en-US" altLang="ja-JP" sz="1100" b="0" u="none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1100" b="0" u="none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○府が有する地域資源や万博レガシーなど、府の強みを活用し　　</a:t>
                      </a:r>
                      <a:endParaRPr kumimoji="1" lang="en-US" altLang="ja-JP" sz="1100" b="0" u="none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1100" b="0" u="none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た施策を推進。</a:t>
                      </a:r>
                      <a:endParaRPr kumimoji="1" lang="en-US" altLang="ja-JP" sz="1100" b="0" u="none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en-US" sz="1100" b="0" u="none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○策定期間は、令和９年度から令和</a:t>
                      </a:r>
                      <a:r>
                        <a:rPr kumimoji="1" lang="en-US" altLang="ja-JP" sz="1100" b="0" u="none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13</a:t>
                      </a:r>
                      <a:r>
                        <a:rPr kumimoji="1" lang="ja-JP" altLang="en-US" sz="1100" b="0" u="none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年度までの５年間。</a:t>
                      </a:r>
                    </a:p>
                  </a:txBody>
                  <a:tcPr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4390963"/>
                  </a:ext>
                </a:extLst>
              </a:tr>
            </a:tbl>
          </a:graphicData>
        </a:graphic>
      </p:graphicFrame>
      <p:graphicFrame>
        <p:nvGraphicFramePr>
          <p:cNvPr id="11" name="表 9">
            <a:extLst>
              <a:ext uri="{FF2B5EF4-FFF2-40B4-BE49-F238E27FC236}">
                <a16:creationId xmlns:a16="http://schemas.microsoft.com/office/drawing/2014/main" id="{4083D28A-3697-41EA-9516-36BC9BF3A3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606749"/>
              </p:ext>
            </p:extLst>
          </p:nvPr>
        </p:nvGraphicFramePr>
        <p:xfrm>
          <a:off x="3893516" y="387291"/>
          <a:ext cx="8824567" cy="245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6291">
                  <a:extLst>
                    <a:ext uri="{9D8B030D-6E8A-4147-A177-3AD203B41FA5}">
                      <a16:colId xmlns:a16="http://schemas.microsoft.com/office/drawing/2014/main" val="4101759889"/>
                    </a:ext>
                  </a:extLst>
                </a:gridCol>
                <a:gridCol w="4398276">
                  <a:extLst>
                    <a:ext uri="{9D8B030D-6E8A-4147-A177-3AD203B41FA5}">
                      <a16:colId xmlns:a16="http://schemas.microsoft.com/office/drawing/2014/main" val="2885672321"/>
                    </a:ext>
                  </a:extLst>
                </a:gridCol>
              </a:tblGrid>
              <a:tr h="255743">
                <a:tc gridSpan="2">
                  <a:txBody>
                    <a:bodyPr/>
                    <a:lstStyle/>
                    <a:p>
                      <a:pPr algn="ctr"/>
                      <a:r>
                        <a:rPr lang="ja-JP" altLang="en-US" sz="1400" b="1" kern="100" dirty="0">
                          <a:solidFill>
                            <a:srgbClr val="FFFFFF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第２章　計画の基本的な考え方</a:t>
                      </a:r>
                      <a:endParaRPr lang="ja-JP" altLang="ja-JP" sz="1400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390963"/>
                  </a:ext>
                </a:extLst>
              </a:tr>
              <a:tr h="230168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b="1" u="sng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１　めざすべきスポーツ像</a:t>
                      </a:r>
                      <a:endParaRPr lang="en-US" altLang="ja-JP" sz="12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u="sng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２　基本理念</a:t>
                      </a:r>
                      <a:endParaRPr lang="en-US" altLang="ja-JP" sz="12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205121"/>
                  </a:ext>
                </a:extLst>
              </a:tr>
              <a:tr h="53706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800" b="1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持続可能なスポーツ都市</a:t>
                      </a:r>
                      <a:r>
                        <a:rPr lang="en-US" altLang="ja-JP" sz="1800" b="1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OSAKA</a:t>
                      </a:r>
                    </a:p>
                    <a:p>
                      <a:pPr algn="ctr"/>
                      <a:r>
                        <a:rPr lang="ja-JP" altLang="en-US" sz="1400" b="1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～全ての人がウェルビーイングを感じられるまちへ</a:t>
                      </a:r>
                      <a:r>
                        <a:rPr lang="ja-JP" altLang="en-US" sz="14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～</a:t>
                      </a:r>
                      <a:endParaRPr lang="en-US" altLang="ja-JP" sz="1000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●　府が有する資源を活用した持続可能なスポーツ振興</a:t>
                      </a:r>
                    </a:p>
                    <a:p>
                      <a:pPr algn="l"/>
                      <a:r>
                        <a:rPr lang="ja-JP" altLang="en-US" sz="12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●　スポーツを通じて誰もが健康と幸福を享受</a:t>
                      </a:r>
                    </a:p>
                    <a:p>
                      <a:pPr algn="l"/>
                      <a:r>
                        <a:rPr lang="ja-JP" altLang="en-US" sz="12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●　スポーツにより世界中の人が集まる楽しい都市へ　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6031474"/>
                  </a:ext>
                </a:extLst>
              </a:tr>
              <a:tr h="230168">
                <a:tc gridSpan="2">
                  <a:txBody>
                    <a:bodyPr/>
                    <a:lstStyle/>
                    <a:p>
                      <a:pPr marL="92075" indent="-92075" algn="l"/>
                      <a:r>
                        <a:rPr lang="ja-JP" altLang="en-US" sz="1200" b="1" u="sng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３　指標および目標値の設定</a:t>
                      </a:r>
                      <a:endParaRPr lang="en-US" altLang="ja-JP" sz="12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182563" indent="-182563" algn="l"/>
                      <a:endParaRPr lang="ja-JP" altLang="en-US" sz="10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2594103"/>
                  </a:ext>
                </a:extLst>
              </a:tr>
              <a:tr h="358040">
                <a:tc gridSpan="2">
                  <a:txBody>
                    <a:bodyPr/>
                    <a:lstStyle/>
                    <a:p>
                      <a:pPr marL="0" indent="0"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・ウェルビーイングの向上につながる「スポーツに参画した人の割合」 として、「する」「みる」「ささえる」を指標として、現状の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100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％を目標値とする。なお、「あつまる」「つながる」について、府独自調査により、参考指標として設定。</a:t>
                      </a:r>
                    </a:p>
                  </a:txBody>
                  <a:tcPr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182563" indent="-182563" algn="l"/>
                      <a:endParaRPr lang="ja-JP" altLang="en-US" sz="10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8170932"/>
                  </a:ext>
                </a:extLst>
              </a:tr>
              <a:tr h="230168">
                <a:tc gridSpan="2">
                  <a:txBody>
                    <a:bodyPr/>
                    <a:lstStyle/>
                    <a:p>
                      <a:pPr marL="0" indent="0" algn="l"/>
                      <a:r>
                        <a:rPr kumimoji="1" lang="ja-JP" altLang="en-US" sz="1200" b="1" u="sng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４　スポーツに係る言葉の定義</a:t>
                      </a:r>
                      <a:endParaRPr kumimoji="1" lang="en-US" altLang="ja-JP" sz="1200" b="1" u="sng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157963"/>
                  </a:ext>
                </a:extLst>
              </a:tr>
              <a:tr h="217381">
                <a:tc gridSpan="2">
                  <a:txBody>
                    <a:bodyPr/>
                    <a:lstStyle/>
                    <a:p>
                      <a:pPr marL="0" indent="0" algn="l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・「生涯スポーツ」「レクリエーショナルスポーツ」等、スポーツに係る言葉の定義づけを行う。</a:t>
                      </a:r>
                    </a:p>
                  </a:txBody>
                  <a:tcPr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8499759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AF262A3-5252-4A15-ADF8-F9C9F9FBEC27}"/>
              </a:ext>
            </a:extLst>
          </p:cNvPr>
          <p:cNvSpPr/>
          <p:nvPr/>
        </p:nvSpPr>
        <p:spPr>
          <a:xfrm>
            <a:off x="11897360" y="13335"/>
            <a:ext cx="812800" cy="31305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資料３</a:t>
            </a:r>
            <a:endParaRPr kumimoji="1" lang="ja-JP" altLang="en-US" sz="14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12" name="表 9">
            <a:extLst>
              <a:ext uri="{FF2B5EF4-FFF2-40B4-BE49-F238E27FC236}">
                <a16:creationId xmlns:a16="http://schemas.microsoft.com/office/drawing/2014/main" id="{8C8A9DC5-A6E5-4F64-855E-855EBBE139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901821"/>
              </p:ext>
            </p:extLst>
          </p:nvPr>
        </p:nvGraphicFramePr>
        <p:xfrm>
          <a:off x="58585" y="3183038"/>
          <a:ext cx="6709962" cy="57319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427">
                  <a:extLst>
                    <a:ext uri="{9D8B030D-6E8A-4147-A177-3AD203B41FA5}">
                      <a16:colId xmlns:a16="http://schemas.microsoft.com/office/drawing/2014/main" val="4101759889"/>
                    </a:ext>
                  </a:extLst>
                </a:gridCol>
                <a:gridCol w="6081535">
                  <a:extLst>
                    <a:ext uri="{9D8B030D-6E8A-4147-A177-3AD203B41FA5}">
                      <a16:colId xmlns:a16="http://schemas.microsoft.com/office/drawing/2014/main" val="2424428766"/>
                    </a:ext>
                  </a:extLst>
                </a:gridCol>
              </a:tblGrid>
              <a:tr h="315178">
                <a:tc gridSpan="2">
                  <a:txBody>
                    <a:bodyPr/>
                    <a:lstStyle/>
                    <a:p>
                      <a:pPr algn="ctr"/>
                      <a:r>
                        <a:rPr lang="ja-JP" altLang="en-US" sz="1400" b="1" kern="100" dirty="0">
                          <a:solidFill>
                            <a:srgbClr val="FFFFFF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第３章　１の柱　誰もがスポーツに親しむことのできる社会の実現</a:t>
                      </a:r>
                      <a:endParaRPr lang="ja-JP" altLang="ja-JP" sz="1400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ja-JP" sz="1400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390963"/>
                  </a:ext>
                </a:extLst>
              </a:tr>
              <a:tr h="283660">
                <a:tc grid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u="sng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１　ライフステージに応じた機会の提供</a:t>
                      </a:r>
                      <a:endParaRPr lang="en-US" altLang="ja-JP" sz="12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2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205121"/>
                  </a:ext>
                </a:extLst>
              </a:tr>
              <a:tr h="409732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目標</a:t>
                      </a:r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】</a:t>
                      </a:r>
                      <a:endParaRPr lang="ja-JP" altLang="en-US" sz="10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世代ごとに途絶えることのないよう、子ども期から運動・スポーツが楽しいと感じ、運動・スポーツを続けたいと思えるような取組みを通して、一人ひとりが自分にあった運動・スポーツを継続できる。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3019601"/>
                  </a:ext>
                </a:extLst>
              </a:tr>
              <a:tr h="1040086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施策</a:t>
                      </a:r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】</a:t>
                      </a:r>
                      <a:endParaRPr lang="ja-JP" altLang="en-US" sz="10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（１）子ども期（～</a:t>
                      </a:r>
                      <a:r>
                        <a:rPr lang="en-US" altLang="ja-JP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歳）</a:t>
                      </a:r>
                      <a:endParaRPr lang="en-US" altLang="ja-JP" sz="1000" kern="100" dirty="0"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182563" indent="-182563" algn="l"/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　　　府民スポーツ・レクリエーション事業、オリンピアン・パラリンピアン派遣事業、トップアスリート小学校ふれあい事業、子ども元気アッププロジェクト事業、</a:t>
                      </a:r>
                      <a:r>
                        <a:rPr lang="en-US" altLang="ja-JP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ICT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活用による子どもの体力向上事業、</a:t>
                      </a:r>
                      <a:r>
                        <a:rPr lang="zh-TW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府立学校部活動指導員配置事業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zh-TW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社会人等活用推進費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、運動部活動の地域展開</a:t>
                      </a:r>
                      <a:endParaRPr lang="en-US" altLang="ja-JP" sz="1000" kern="100" dirty="0"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（２）子育て・働き盛り期（</a:t>
                      </a:r>
                      <a:r>
                        <a:rPr lang="en-US" altLang="ja-JP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en-US" altLang="ja-JP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59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歳）（３）高齢期（</a:t>
                      </a:r>
                      <a:r>
                        <a:rPr lang="en-US" altLang="ja-JP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歳～）</a:t>
                      </a:r>
                      <a:endParaRPr lang="en-US" altLang="ja-JP" sz="1000" kern="100" dirty="0"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　　　府民スポーツ・レクリエーション事業、健康寿命延伸プロジェクト事業、ワールドマスターズゲームズ</a:t>
                      </a:r>
                      <a:r>
                        <a:rPr lang="en-US" altLang="ja-JP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2027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関西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2227155"/>
                  </a:ext>
                </a:extLst>
              </a:tr>
              <a:tr h="283660">
                <a:tc grid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u="sng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２　スポーツに親しむ機会の創出による心身の健康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1" u="sng" kern="100" dirty="0"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4906712"/>
                  </a:ext>
                </a:extLst>
              </a:tr>
              <a:tr h="252143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目標</a:t>
                      </a:r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】</a:t>
                      </a:r>
                      <a:endParaRPr lang="ja-JP" altLang="en-US" sz="10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スポーツに親しむ機会を創出することで、心身の健康の維持向上をめざす。</a:t>
                      </a:r>
                      <a:endParaRPr lang="ja-JP" altLang="en-US" sz="1000" b="1" u="sng" kern="100" dirty="0"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9337142"/>
                  </a:ext>
                </a:extLst>
              </a:tr>
              <a:tr h="724909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施策</a:t>
                      </a:r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】</a:t>
                      </a:r>
                      <a:endParaRPr lang="ja-JP" altLang="en-US" sz="10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オリンピアン・パラリンピアン派遣事業、トップアスリート小学校ふれあい事業、府民スポーツ・レクリエーション事業、子ども元気アッププロジェクト事業、府立学校部活動指導員配置事業、</a:t>
                      </a:r>
                      <a:r>
                        <a:rPr lang="zh-TW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社会人等活用推進費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、健康寿命延伸プロジェクト事業、全国健康福祉祭派遣事業、健康づくり支援プラットフォーム整備等事業、大阪府スポーツ推進委員協議会、スポーツボランティア養成及び派遣事業、観戦優待事業、ワールドマスターズゲームズ</a:t>
                      </a:r>
                      <a:r>
                        <a:rPr lang="en-US" altLang="ja-JP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2027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関西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1568928"/>
                  </a:ext>
                </a:extLst>
              </a:tr>
              <a:tr h="283660">
                <a:tc grid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u="sng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３　スポーツ環境づくりによる共生社会の実現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1" u="sng" kern="100" dirty="0"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3064091"/>
                  </a:ext>
                </a:extLst>
              </a:tr>
              <a:tr h="431854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目標</a:t>
                      </a:r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】</a:t>
                      </a:r>
                      <a:endParaRPr lang="ja-JP" altLang="en-US" sz="10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スポーツの持つ多様な「楽しさ」をいかし、障がいの有無、年齢、言葉、文化の違いを超えたコミュニケーションを通したスポーツによる交流の場づくりや、コミュニケーションの活性化等による共生社会の実現をめざす。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0528001"/>
                  </a:ext>
                </a:extLst>
              </a:tr>
              <a:tr h="724909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施策</a:t>
                      </a:r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】</a:t>
                      </a:r>
                      <a:endParaRPr lang="ja-JP" altLang="en-US" sz="10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オリンピアン・パラリンピアン派遣事業、トップアスリート小学校ふれあい事業、府民スポーツ・レクリエーション事業、子ども元気アッププロジェクト事業、全国健康福祉祭派遣事業、府立障がい者交流促進センター・府立稲スポーツセンターの運営、大阪府障がい者スポーツ大会開催事業、全国障害者スポーツ大会への選手団の派遣、大阪府障がい者スポーツ推進会議、ワールドマスターズゲームズ</a:t>
                      </a:r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2027</a:t>
                      </a: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関西</a:t>
                      </a:r>
                      <a:endParaRPr lang="en-US" altLang="ja-JP" sz="1000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6334232"/>
                  </a:ext>
                </a:extLst>
              </a:tr>
              <a:tr h="283660">
                <a:tc grid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u="sng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４　スポーツコミッションによる生涯スポーツの推進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8927344"/>
                  </a:ext>
                </a:extLst>
              </a:tr>
              <a:tr h="252143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目標</a:t>
                      </a:r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】</a:t>
                      </a:r>
                      <a:endParaRPr lang="ja-JP" altLang="en-US" sz="10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民間・地域と連携した持続可能なスポーツ提供体制をめざす。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6293463"/>
                  </a:ext>
                </a:extLst>
              </a:tr>
              <a:tr h="446397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施策</a:t>
                      </a:r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】</a:t>
                      </a:r>
                      <a:endParaRPr lang="ja-JP" altLang="en-US" sz="10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府民スポーツ・レクリエーション事業、大阪スポーツコミッション事業（生涯スポーツの振興）、観戦優待事業、トップアスリート小学校ふれあい事業</a:t>
                      </a:r>
                      <a:endParaRPr lang="en-US" altLang="ja-JP" sz="1000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9670308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9B7E944F-8C82-40C0-9E6B-BE9B9A016D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004965"/>
              </p:ext>
            </p:extLst>
          </p:nvPr>
        </p:nvGraphicFramePr>
        <p:xfrm>
          <a:off x="40198" y="8948207"/>
          <a:ext cx="12740640" cy="6378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40640">
                  <a:extLst>
                    <a:ext uri="{9D8B030D-6E8A-4147-A177-3AD203B41FA5}">
                      <a16:colId xmlns:a16="http://schemas.microsoft.com/office/drawing/2014/main" val="3611246438"/>
                    </a:ext>
                  </a:extLst>
                </a:gridCol>
              </a:tblGrid>
              <a:tr h="335736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b="1" kern="100" dirty="0">
                          <a:solidFill>
                            <a:srgbClr val="FFFFFF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第５章　スポーツ施策の推進体制等の強化</a:t>
                      </a:r>
                    </a:p>
                  </a:txBody>
                  <a:tcPr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412534"/>
                  </a:ext>
                </a:extLst>
              </a:tr>
              <a:tr h="3021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u="sng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１　情報発信の</a:t>
                      </a:r>
                      <a:r>
                        <a:rPr kumimoji="1" lang="ja-JP" altLang="en-US" sz="1200" b="1" u="sng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強化</a:t>
                      </a:r>
                      <a:r>
                        <a:rPr kumimoji="1" lang="ja-JP" altLang="en-US" sz="1200" b="1" u="none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　　　　　　</a:t>
                      </a:r>
                      <a:r>
                        <a:rPr kumimoji="1" lang="ja-JP" altLang="en-US" sz="1200" b="1" u="sng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２　連携</a:t>
                      </a:r>
                      <a:r>
                        <a:rPr kumimoji="1" lang="ja-JP" altLang="en-US" sz="1200" b="1" u="sng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体制の強化</a:t>
                      </a:r>
                      <a:r>
                        <a:rPr kumimoji="1" lang="ja-JP" altLang="en-US" sz="1200" b="1" u="none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　　　　　　　</a:t>
                      </a:r>
                      <a:r>
                        <a:rPr kumimoji="1" lang="ja-JP" altLang="en-US" sz="1200" b="1" u="sng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３　財源の確保</a:t>
                      </a:r>
                    </a:p>
                  </a:txBody>
                  <a:tcPr>
                    <a:lnL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4390963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6A629E18-1A4A-4D7F-BC85-1B37D5BF61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551393"/>
              </p:ext>
            </p:extLst>
          </p:nvPr>
        </p:nvGraphicFramePr>
        <p:xfrm>
          <a:off x="6877049" y="3183038"/>
          <a:ext cx="5833111" cy="5736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471">
                  <a:extLst>
                    <a:ext uri="{9D8B030D-6E8A-4147-A177-3AD203B41FA5}">
                      <a16:colId xmlns:a16="http://schemas.microsoft.com/office/drawing/2014/main" val="3818333602"/>
                    </a:ext>
                  </a:extLst>
                </a:gridCol>
                <a:gridCol w="5223640">
                  <a:extLst>
                    <a:ext uri="{9D8B030D-6E8A-4147-A177-3AD203B41FA5}">
                      <a16:colId xmlns:a16="http://schemas.microsoft.com/office/drawing/2014/main" val="1054941260"/>
                    </a:ext>
                  </a:extLst>
                </a:gridCol>
              </a:tblGrid>
              <a:tr h="301280">
                <a:tc grid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kern="100" dirty="0">
                          <a:solidFill>
                            <a:srgbClr val="FFFFFF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第４章　２の柱　地域資源を活用したスポーツによる楽しいまちづくり</a:t>
                      </a:r>
                      <a:endParaRPr lang="ja-JP" altLang="ja-JP" sz="1400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550805"/>
                  </a:ext>
                </a:extLst>
              </a:tr>
              <a:tr h="439490">
                <a:tc grid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u="sng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１　様々な形のスポーツツーリズムの推進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0075036"/>
                  </a:ext>
                </a:extLst>
              </a:tr>
              <a:tr h="468994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目標</a:t>
                      </a:r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】</a:t>
                      </a:r>
                      <a:endParaRPr lang="ja-JP" altLang="en-US" sz="10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スポーツを核とした事業により、国内外から人を呼び込む。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204755"/>
                  </a:ext>
                </a:extLst>
              </a:tr>
              <a:tr h="544852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施策</a:t>
                      </a:r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】</a:t>
                      </a:r>
                      <a:endParaRPr lang="ja-JP" altLang="en-US" sz="10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スポーツツーリズム推進事業、アウトドアスポーツによるスポーツツーリズム推進事業、大規模スポーツ大会の誘致・開催等支援事業、大阪マラソン開催事業</a:t>
                      </a:r>
                      <a:endParaRPr lang="ja-JP" altLang="en-US" sz="1000" kern="100" dirty="0">
                        <a:solidFill>
                          <a:srgbClr val="FF0000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7495092"/>
                  </a:ext>
                </a:extLst>
              </a:tr>
              <a:tr h="439490">
                <a:tc grid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u="sng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２　スポーツコミッションによる活力あるまちづくりの推進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8012743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目標</a:t>
                      </a:r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】</a:t>
                      </a:r>
                      <a:endParaRPr lang="ja-JP" altLang="en-US" sz="10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民間・地域と連携した持続可能なまちづくりを推進する。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61579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施策</a:t>
                      </a:r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】</a:t>
                      </a:r>
                      <a:endParaRPr lang="ja-JP" altLang="en-US" sz="10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大阪スポーツコミッション事業（スポーツツーリズムの推進）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8887794"/>
                  </a:ext>
                </a:extLst>
              </a:tr>
              <a:tr h="439490">
                <a:tc grid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u="sng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３　産業連携等によるスポーツを通じた地域の活性化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191323"/>
                  </a:ext>
                </a:extLst>
              </a:tr>
              <a:tr h="457346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目標</a:t>
                      </a:r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】</a:t>
                      </a:r>
                      <a:endParaRPr lang="ja-JP" altLang="en-US" sz="10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産業連携を図ることでスポーツ市場拡大をめざす。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1577147"/>
                  </a:ext>
                </a:extLst>
              </a:tr>
              <a:tr h="390659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施策</a:t>
                      </a:r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】</a:t>
                      </a:r>
                      <a:endParaRPr lang="ja-JP" altLang="en-US" sz="10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健康産業創出支援事業、大阪マラソン開催事業、ワールドマスターズゲームズ</a:t>
                      </a:r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2027</a:t>
                      </a: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関西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3182357"/>
                  </a:ext>
                </a:extLst>
              </a:tr>
              <a:tr h="439490">
                <a:tc grid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u="sng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４　大規模スポーツイベント等の開催による賑わい創出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1836432"/>
                  </a:ext>
                </a:extLst>
              </a:tr>
              <a:tr h="63482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目標</a:t>
                      </a:r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】</a:t>
                      </a:r>
                      <a:endParaRPr lang="ja-JP" altLang="en-US" sz="10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大阪・関西万博のレガシーを継承し、国際大会などの大規模スポーツ大会の開催等により、高まる観光需要を取り込み、さらなる交流人口の拡大を図ることで、地域経済活性化をめざす。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5698476"/>
                  </a:ext>
                </a:extLst>
              </a:tr>
              <a:tr h="394758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施策</a:t>
                      </a:r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】</a:t>
                      </a:r>
                      <a:endParaRPr lang="ja-JP" altLang="en-US" sz="1000" b="1" u="sng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大規模スポーツ大会の誘致・開催等支援事業、大阪マラソン開催事業、ワールドマスターズゲームズ</a:t>
                      </a:r>
                      <a:r>
                        <a:rPr lang="en-US" altLang="ja-JP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2027</a:t>
                      </a:r>
                      <a:r>
                        <a:rPr lang="ja-JP" altLang="en-US" sz="1000" kern="100" dirty="0"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  <a:cs typeface="Times New Roman" panose="02020603050405020304" pitchFamily="18" charset="0"/>
                        </a:rPr>
                        <a:t>関西</a:t>
                      </a:r>
                      <a:endParaRPr lang="en-US" altLang="ja-JP" sz="1000" kern="100" dirty="0"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5818491"/>
                  </a:ext>
                </a:extLst>
              </a:tr>
            </a:tbl>
          </a:graphicData>
        </a:graphic>
      </p:graphicFrame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B33A4C1C-6705-4E31-916D-27B9090E9074}"/>
              </a:ext>
            </a:extLst>
          </p:cNvPr>
          <p:cNvSpPr/>
          <p:nvPr/>
        </p:nvSpPr>
        <p:spPr>
          <a:xfrm>
            <a:off x="3937410" y="2853425"/>
            <a:ext cx="5662274" cy="332571"/>
          </a:xfrm>
          <a:prstGeom prst="wedgeRectCallout">
            <a:avLst>
              <a:gd name="adj1" fmla="val -10565"/>
              <a:gd name="adj2" fmla="val 7999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各柱に設定する重点項目ごとに現状・課題を入れる</a:t>
            </a:r>
          </a:p>
        </p:txBody>
      </p:sp>
    </p:spTree>
    <p:extLst>
      <p:ext uri="{BB962C8B-B14F-4D97-AF65-F5344CB8AC3E}">
        <p14:creationId xmlns:p14="http://schemas.microsoft.com/office/powerpoint/2010/main" val="225428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729</TotalTime>
  <Words>1034</Words>
  <Application>Microsoft Office PowerPoint</Application>
  <PresentationFormat>A3 297x420 mm</PresentationFormat>
  <Paragraphs>74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NK-R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106</cp:revision>
  <cp:lastPrinted>2026-05-21T10:12:27Z</cp:lastPrinted>
  <dcterms:created xsi:type="dcterms:W3CDTF">2026-05-21T01:07:27Z</dcterms:created>
  <dcterms:modified xsi:type="dcterms:W3CDTF">2026-06-02T02:50:58Z</dcterms:modified>
</cp:coreProperties>
</file>