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96" r:id="rId1"/>
  </p:sldMasterIdLst>
  <p:notesMasterIdLst>
    <p:notesMasterId r:id="rId8"/>
  </p:notesMasterIdLst>
  <p:sldIdLst>
    <p:sldId id="269" r:id="rId2"/>
    <p:sldId id="313" r:id="rId3"/>
    <p:sldId id="311" r:id="rId4"/>
    <p:sldId id="314" r:id="rId5"/>
    <p:sldId id="257" r:id="rId6"/>
    <p:sldId id="312" r:id="rId7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鷺島　朋己" initials="鷺島　朋己" lastIdx="3" clrIdx="0">
    <p:extLst>
      <p:ext uri="{19B8F6BF-5375-455C-9EA6-DF929625EA0E}">
        <p15:presenceInfo xmlns:p15="http://schemas.microsoft.com/office/powerpoint/2012/main" userId="S::SagishimaT@lan.pref.osaka.jp::e2a4102a-ee78-42bd-b60d-5ebeee02d6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5796" autoAdjust="0"/>
  </p:normalViewPr>
  <p:slideViewPr>
    <p:cSldViewPr snapToGrid="0">
      <p:cViewPr varScale="1">
        <p:scale>
          <a:sx n="94" d="100"/>
          <a:sy n="94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r">
              <a:defRPr sz="800"/>
            </a:lvl1pPr>
          </a:lstStyle>
          <a:p>
            <a:fld id="{A7B84978-0CBE-4E3B-8106-76824CDC961F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5" tIns="31487" rIns="62975" bIns="3148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7"/>
            <a:ext cx="5438792" cy="3908964"/>
          </a:xfrm>
          <a:prstGeom prst="rect">
            <a:avLst/>
          </a:prstGeom>
        </p:spPr>
        <p:txBody>
          <a:bodyPr vert="horz" lIns="62975" tIns="31487" rIns="62975" bIns="314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3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3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r">
              <a:defRPr sz="800"/>
            </a:lvl1pPr>
          </a:lstStyle>
          <a:p>
            <a:fld id="{E1368D3B-5E8B-455D-A0D5-F4E2F839E5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368D3B-5E8B-455D-A0D5-F4E2F839E547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294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368D3B-5E8B-455D-A0D5-F4E2F839E54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673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b="0" i="0" dirty="0">
              <a:effectLst/>
              <a:latin typeface="Segoe UI" panose="020B0502040204020203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1948B-6818-4B4B-AFF9-595E04E2FD2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23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F3B5-618D-48F4-9BE0-093B57ED5BD7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20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F794-968D-483D-8184-CB8F148F27FD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60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5125-4725-42F4-8709-031EA4E3590B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0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D85C-153E-411D-A8BF-4F4F3883DBEB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55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846DF-31BB-4FCA-A23F-5F8BAEAA4DB4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68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0DAB-D0DF-4B15-8100-C4667A908D72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08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AE3D-162E-4BFE-AA60-9B578D481BB2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3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DBB8-97E7-4AE9-9DA8-0F433025BE20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1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A508-A316-4D18-96BD-DB5B69024911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73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6208-6C00-4979-896F-1205F3DAED4E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69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68E9-BDF8-4CB2-B718-93AE081E4EDD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6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36603-C81C-4B27-B12D-4FB42EAF85E0}" type="datetime1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01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67A85-2E09-468B-8767-C97BEF03E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654" y="2232706"/>
            <a:ext cx="8482693" cy="1637166"/>
          </a:xfrm>
        </p:spPr>
        <p:txBody>
          <a:bodyPr anchor="ctr">
            <a:normAutofit/>
          </a:bodyPr>
          <a:lstStyle/>
          <a:p>
            <a:r>
              <a:rPr kumimoji="1" lang="ja-JP" altLang="en-US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第４次大阪府スポーツ推進計画</a:t>
            </a:r>
            <a:br>
              <a:rPr kumimoji="1" lang="en-US" altLang="ja-JP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の策定について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F6B54B-C1B6-478D-8413-4B9B45E202E4}"/>
              </a:ext>
            </a:extLst>
          </p:cNvPr>
          <p:cNvSpPr txBox="1"/>
          <p:nvPr/>
        </p:nvSpPr>
        <p:spPr>
          <a:xfrm>
            <a:off x="8575963" y="274121"/>
            <a:ext cx="79861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r>
              <a:rPr kumimoji="1" lang="ja-JP" altLang="en-US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資料１</a:t>
            </a:r>
            <a:endParaRPr kumimoji="1" lang="ja-JP" altLang="en-US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184608B-8CE4-4CDA-8431-83CC027F78A8}"/>
              </a:ext>
            </a:extLst>
          </p:cNvPr>
          <p:cNvSpPr txBox="1">
            <a:spLocks/>
          </p:cNvSpPr>
          <p:nvPr/>
        </p:nvSpPr>
        <p:spPr>
          <a:xfrm>
            <a:off x="711653" y="4073979"/>
            <a:ext cx="8482693" cy="756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令和８年６月</a:t>
            </a:r>
            <a:r>
              <a:rPr lang="en-US" altLang="ja-JP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17</a:t>
            </a:r>
            <a:r>
              <a:rPr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1018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7B5114A-2315-4A5A-83CE-967BE751C7DF}"/>
              </a:ext>
            </a:extLst>
          </p:cNvPr>
          <p:cNvSpPr/>
          <p:nvPr/>
        </p:nvSpPr>
        <p:spPr>
          <a:xfrm>
            <a:off x="95915" y="299668"/>
            <a:ext cx="9652062" cy="313974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>
              <a:lnSpc>
                <a:spcPts val="2000"/>
              </a:lnSpc>
            </a:pP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年度調査結果との比較について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・運動・スポーツ実施率、「する・みる・ささえる」参画率ともに、令和３年度以降最も低い数値となった。</a:t>
            </a:r>
            <a:endParaRPr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・年代及び性別による運動・スポーツ実施率の傾向について、令和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年度は「全年代において、男性の実施率が女性より高い傾　</a:t>
            </a:r>
            <a:endParaRPr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向」であったが、令和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年度は、「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50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70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代の実施率については、女性が男性より高い傾向」となった。　</a:t>
            </a:r>
            <a:endParaRPr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・その他の調査結果について、令和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年度と同様の傾向となった。</a:t>
            </a:r>
            <a:endParaRPr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03514ED-280C-4F57-B9EA-F9E2781A3EFA}"/>
              </a:ext>
            </a:extLst>
          </p:cNvPr>
          <p:cNvSpPr/>
          <p:nvPr/>
        </p:nvSpPr>
        <p:spPr>
          <a:xfrm>
            <a:off x="126999" y="142537"/>
            <a:ext cx="5134430" cy="37997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kumimoji="1"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kumimoji="1"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年度「スポーツ実施状況等に関する世論調査」結果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D46EE19-E2E3-45A3-B12A-FA1283B24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166771"/>
              </p:ext>
            </p:extLst>
          </p:nvPr>
        </p:nvGraphicFramePr>
        <p:xfrm>
          <a:off x="309940" y="725908"/>
          <a:ext cx="9224013" cy="1225871"/>
        </p:xfrm>
        <a:graphic>
          <a:graphicData uri="http://schemas.openxmlformats.org/drawingml/2006/table">
            <a:tbl>
              <a:tblPr/>
              <a:tblGrid>
                <a:gridCol w="1840561">
                  <a:extLst>
                    <a:ext uri="{9D8B030D-6E8A-4147-A177-3AD203B41FA5}">
                      <a16:colId xmlns:a16="http://schemas.microsoft.com/office/drawing/2014/main" val="2615656315"/>
                    </a:ext>
                  </a:extLst>
                </a:gridCol>
                <a:gridCol w="708604">
                  <a:extLst>
                    <a:ext uri="{9D8B030D-6E8A-4147-A177-3AD203B41FA5}">
                      <a16:colId xmlns:a16="http://schemas.microsoft.com/office/drawing/2014/main" val="1463453655"/>
                    </a:ext>
                  </a:extLst>
                </a:gridCol>
                <a:gridCol w="1824426">
                  <a:extLst>
                    <a:ext uri="{9D8B030D-6E8A-4147-A177-3AD203B41FA5}">
                      <a16:colId xmlns:a16="http://schemas.microsoft.com/office/drawing/2014/main" val="3197822576"/>
                    </a:ext>
                  </a:extLst>
                </a:gridCol>
                <a:gridCol w="838088">
                  <a:extLst>
                    <a:ext uri="{9D8B030D-6E8A-4147-A177-3AD203B41FA5}">
                      <a16:colId xmlns:a16="http://schemas.microsoft.com/office/drawing/2014/main" val="3256996340"/>
                    </a:ext>
                  </a:extLst>
                </a:gridCol>
                <a:gridCol w="938159">
                  <a:extLst>
                    <a:ext uri="{9D8B030D-6E8A-4147-A177-3AD203B41FA5}">
                      <a16:colId xmlns:a16="http://schemas.microsoft.com/office/drawing/2014/main" val="2712402857"/>
                    </a:ext>
                  </a:extLst>
                </a:gridCol>
                <a:gridCol w="1032721">
                  <a:extLst>
                    <a:ext uri="{9D8B030D-6E8A-4147-A177-3AD203B41FA5}">
                      <a16:colId xmlns:a16="http://schemas.microsoft.com/office/drawing/2014/main" val="1947863883"/>
                    </a:ext>
                  </a:extLst>
                </a:gridCol>
                <a:gridCol w="1032721">
                  <a:extLst>
                    <a:ext uri="{9D8B030D-6E8A-4147-A177-3AD203B41FA5}">
                      <a16:colId xmlns:a16="http://schemas.microsoft.com/office/drawing/2014/main" val="1472796427"/>
                    </a:ext>
                  </a:extLst>
                </a:gridCol>
                <a:gridCol w="1008733">
                  <a:extLst>
                    <a:ext uri="{9D8B030D-6E8A-4147-A177-3AD203B41FA5}">
                      <a16:colId xmlns:a16="http://schemas.microsoft.com/office/drawing/2014/main" val="2997238209"/>
                    </a:ext>
                  </a:extLst>
                </a:gridCol>
              </a:tblGrid>
              <a:tr h="2197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指標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第２次大阪府スポーツ推進計画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第３次大阪府スポーツ推進計画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目標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160516"/>
                  </a:ext>
                </a:extLst>
              </a:tr>
              <a:tr h="2197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R3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R4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R5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R6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R7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262068"/>
                  </a:ext>
                </a:extLst>
              </a:tr>
              <a:tr h="2197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歳以上の週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回以上の</a:t>
                      </a:r>
                      <a:b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</a:b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スポーツ実施率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大阪府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57.4%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53.1%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51.7%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50.0</a:t>
                      </a:r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70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297356"/>
                  </a:ext>
                </a:extLst>
              </a:tr>
              <a:tr h="1805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全国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56.4%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52.3%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52.0%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52.5%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51.7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277668"/>
                  </a:ext>
                </a:extLst>
              </a:tr>
              <a:tr h="1964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「する・みる・ささえる」のいずれかに参画した人の割合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大阪府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90.1%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89.8%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87.3%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79.4%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76.2</a:t>
                      </a:r>
                      <a:r>
                        <a:rPr lang="ja-JP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469624"/>
                  </a:ext>
                </a:extLst>
              </a:tr>
              <a:tr h="1895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全国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90.5%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89.9%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87.8%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80.6%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78.6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378313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9">
            <a:extLst>
              <a:ext uri="{FF2B5EF4-FFF2-40B4-BE49-F238E27FC236}">
                <a16:creationId xmlns:a16="http://schemas.microsoft.com/office/drawing/2014/main" id="{6A95590F-761A-40C6-AA5F-B98453E35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1704" y="6490605"/>
            <a:ext cx="2228850" cy="365125"/>
          </a:xfrm>
        </p:spPr>
        <p:txBody>
          <a:bodyPr/>
          <a:lstStyle/>
          <a:p>
            <a:fld id="{AA04FE07-FD3E-4D59-A22D-C3998CD29553}" type="slidenum">
              <a:rPr kumimoji="1" lang="ja-JP" altLang="en-US" sz="1800" b="1" smtClean="0"/>
              <a:t>1</a:t>
            </a:fld>
            <a:endParaRPr kumimoji="1" lang="ja-JP" altLang="en-US" sz="1800" b="1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B656FB1-162F-42C4-B956-6E9A8F2B4647}"/>
              </a:ext>
            </a:extLst>
          </p:cNvPr>
          <p:cNvSpPr/>
          <p:nvPr/>
        </p:nvSpPr>
        <p:spPr>
          <a:xfrm>
            <a:off x="7503886" y="938917"/>
            <a:ext cx="1031421" cy="10209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632D990-98F2-4588-AA2C-9835E2C21042}"/>
              </a:ext>
            </a:extLst>
          </p:cNvPr>
          <p:cNvSpPr txBox="1"/>
          <p:nvPr/>
        </p:nvSpPr>
        <p:spPr>
          <a:xfrm>
            <a:off x="95915" y="3742023"/>
            <a:ext cx="933631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358775" indent="-358775"/>
            <a:r>
              <a:rPr lang="ja-JP" altLang="en-US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①部会及び関係団体ヒアリングにおける意見整理</a:t>
            </a:r>
            <a:endParaRPr lang="en-US" altLang="ja-JP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委員及び関係者ヒアリング意見整理（資料２）をもとに、第４次大阪府スポーツ推進計画の全　</a:t>
            </a:r>
            <a:endParaRPr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体構成（案）を作成。内容について、議論いただきたい。</a:t>
            </a:r>
            <a:endParaRPr lang="en-US" altLang="ja-JP" sz="1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endParaRPr lang="en-US" altLang="ja-JP" sz="1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358775" indent="-358775"/>
            <a:r>
              <a:rPr lang="ja-JP" altLang="en-US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</a:t>
            </a:r>
            <a:r>
              <a:rPr lang="ja-JP" altLang="en-US" b="1" u="sng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「目標値」等の設定について</a:t>
            </a:r>
            <a:endParaRPr lang="en-US" altLang="ja-JP" b="1" u="sng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r>
              <a:rPr lang="ja-JP" altLang="en-US" sz="1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国がかかげる考え方を踏まえつつ、</a:t>
            </a:r>
            <a:r>
              <a:rPr lang="ja-JP" altLang="en-US" sz="1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大阪府の「目標値」等について、検討いただきたい。</a:t>
            </a:r>
            <a:endParaRPr lang="en-US" altLang="ja-JP" sz="1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endParaRPr lang="en-US" altLang="ja-JP" sz="1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358775" indent="-358775"/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③第４次大阪府スポーツ推進計画（骨子案たたき台）</a:t>
            </a:r>
            <a:r>
              <a:rPr lang="ja-JP" altLang="en-US" b="1" u="sng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について</a:t>
            </a:r>
            <a:endParaRPr lang="en-US" altLang="ja-JP" b="1" u="sng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r>
              <a:rPr lang="ja-JP" altLang="en-US" sz="1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第４次大阪府スポーツ推進計画（骨子案たたき台）の内容について、議論</a:t>
            </a:r>
            <a:r>
              <a:rPr lang="ja-JP" altLang="en-US" sz="1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いただきたい</a:t>
            </a:r>
            <a:r>
              <a:rPr lang="ja-JP" altLang="en-US" sz="18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　</a:t>
            </a:r>
            <a:endParaRPr lang="en-US" altLang="ja-JP" sz="180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90488" indent="-90488"/>
            <a:endParaRPr lang="en-US" altLang="ja-JP" sz="1800" dirty="0">
              <a:solidFill>
                <a:schemeClr val="tx1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1B88E7A5-70FA-4FE3-823A-EB39A9C47C4A}"/>
              </a:ext>
            </a:extLst>
          </p:cNvPr>
          <p:cNvSpPr/>
          <p:nvPr/>
        </p:nvSpPr>
        <p:spPr>
          <a:xfrm>
            <a:off x="95915" y="3671857"/>
            <a:ext cx="9615958" cy="3043605"/>
          </a:xfrm>
          <a:prstGeom prst="roundRect">
            <a:avLst>
              <a:gd name="adj" fmla="val 57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kumimoji="1" lang="ja-JP" altLang="en-US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D79CAA19-F159-4837-B8C0-3B89B8F55807}"/>
              </a:ext>
            </a:extLst>
          </p:cNvPr>
          <p:cNvSpPr/>
          <p:nvPr/>
        </p:nvSpPr>
        <p:spPr>
          <a:xfrm>
            <a:off x="194127" y="3543210"/>
            <a:ext cx="2500087" cy="39762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本日議論いただきたい内容</a:t>
            </a:r>
          </a:p>
        </p:txBody>
      </p:sp>
    </p:spTree>
    <p:extLst>
      <p:ext uri="{BB962C8B-B14F-4D97-AF65-F5344CB8AC3E}">
        <p14:creationId xmlns:p14="http://schemas.microsoft.com/office/powerpoint/2010/main" val="389722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BCAFBB3D-05E2-40F4-8D1C-46A88FECE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6222" y="1353677"/>
            <a:ext cx="6433459" cy="4148379"/>
          </a:xfrm>
          <a:prstGeom prst="rect">
            <a:avLst/>
          </a:prstGeom>
        </p:spPr>
      </p:pic>
      <p:sp>
        <p:nvSpPr>
          <p:cNvPr id="16" name="スライド番号プレースホルダー 9">
            <a:extLst>
              <a:ext uri="{FF2B5EF4-FFF2-40B4-BE49-F238E27FC236}">
                <a16:creationId xmlns:a16="http://schemas.microsoft.com/office/drawing/2014/main" id="{EE506DDA-89B6-488F-A66A-6EB4A791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-931862" y="5561012"/>
            <a:ext cx="2228850" cy="365125"/>
          </a:xfrm>
        </p:spPr>
        <p:txBody>
          <a:bodyPr/>
          <a:lstStyle/>
          <a:p>
            <a:fld id="{AA04FE07-FD3E-4D59-A22D-C3998CD29553}" type="slidenum">
              <a:rPr kumimoji="1" lang="ja-JP" altLang="en-US" sz="1800" b="1" smtClean="0"/>
              <a:t>2</a:t>
            </a:fld>
            <a:endParaRPr kumimoji="1" lang="ja-JP" altLang="en-US" sz="1800" b="1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63ADCEE-B5B1-4866-8985-0BEF505A2766}"/>
              </a:ext>
            </a:extLst>
          </p:cNvPr>
          <p:cNvSpPr/>
          <p:nvPr/>
        </p:nvSpPr>
        <p:spPr>
          <a:xfrm rot="5400000">
            <a:off x="6247615" y="3189814"/>
            <a:ext cx="6855732" cy="4761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①部会及び関係団体ヒアリングにおける意見整理</a:t>
            </a:r>
            <a:endParaRPr kumimoji="1"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第４次大阪府スポーツ推進計画の全体</a:t>
            </a:r>
            <a:r>
              <a:rPr kumimoji="1" lang="ja-JP" altLang="en-US" sz="16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構成（案）</a:t>
            </a:r>
            <a:endParaRPr kumimoji="1" lang="en-US" altLang="ja-JP" sz="16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0E51932-F107-4A37-ABAD-C8E089FFB26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"/>
          <a:stretch/>
        </p:blipFill>
        <p:spPr>
          <a:xfrm rot="5400000">
            <a:off x="-624343" y="1234928"/>
            <a:ext cx="6433457" cy="4470977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65C9DBF-0BAD-4161-AF88-13EFE01576F3}"/>
              </a:ext>
            </a:extLst>
          </p:cNvPr>
          <p:cNvSpPr txBox="1"/>
          <p:nvPr/>
        </p:nvSpPr>
        <p:spPr>
          <a:xfrm rot="5400000">
            <a:off x="4251733" y="80703"/>
            <a:ext cx="49244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旧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1CF5A6E-A25B-4008-858B-1B15769DF918}"/>
              </a:ext>
            </a:extLst>
          </p:cNvPr>
          <p:cNvSpPr txBox="1"/>
          <p:nvPr/>
        </p:nvSpPr>
        <p:spPr>
          <a:xfrm rot="5400000">
            <a:off x="8902244" y="80703"/>
            <a:ext cx="49244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937317-8300-4266-BF37-EA42A42D23C3}"/>
              </a:ext>
            </a:extLst>
          </p:cNvPr>
          <p:cNvSpPr/>
          <p:nvPr/>
        </p:nvSpPr>
        <p:spPr>
          <a:xfrm>
            <a:off x="291334" y="65314"/>
            <a:ext cx="4431665" cy="67355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A7E555-DAB9-4E4B-992C-72BFB5E2ECA8}"/>
              </a:ext>
            </a:extLst>
          </p:cNvPr>
          <p:cNvSpPr/>
          <p:nvPr/>
        </p:nvSpPr>
        <p:spPr>
          <a:xfrm>
            <a:off x="4947632" y="62595"/>
            <a:ext cx="4431665" cy="67355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47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1B834C8-8A5D-48A8-9E29-7602C67A95F5}"/>
              </a:ext>
            </a:extLst>
          </p:cNvPr>
          <p:cNvSpPr/>
          <p:nvPr/>
        </p:nvSpPr>
        <p:spPr>
          <a:xfrm>
            <a:off x="97363" y="4923063"/>
            <a:ext cx="9711267" cy="1914523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681EBA-7A30-49B2-8F4D-70858A8A56BE}"/>
              </a:ext>
            </a:extLst>
          </p:cNvPr>
          <p:cNvSpPr/>
          <p:nvPr/>
        </p:nvSpPr>
        <p:spPr>
          <a:xfrm>
            <a:off x="0" y="0"/>
            <a:ext cx="9906000" cy="4761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②「目標値」等の設定（案）について</a:t>
            </a:r>
            <a:endParaRPr kumimoji="1" lang="en-US" altLang="ja-JP" sz="20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スライド番号プレースホルダー 9">
            <a:extLst>
              <a:ext uri="{FF2B5EF4-FFF2-40B4-BE49-F238E27FC236}">
                <a16:creationId xmlns:a16="http://schemas.microsoft.com/office/drawing/2014/main" id="{8EC8AE23-B3B7-4F2D-9EEC-15DB3A3F4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1704" y="6490605"/>
            <a:ext cx="2228850" cy="365125"/>
          </a:xfrm>
        </p:spPr>
        <p:txBody>
          <a:bodyPr/>
          <a:lstStyle/>
          <a:p>
            <a:fld id="{AA04FE07-FD3E-4D59-A22D-C3998CD29553}" type="slidenum">
              <a:rPr kumimoji="1" lang="ja-JP" altLang="en-US" sz="1800" b="1" smtClean="0"/>
              <a:t>3</a:t>
            </a:fld>
            <a:endParaRPr kumimoji="1" lang="ja-JP" altLang="en-US" sz="1800" b="1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542D51D6-2C91-4E1E-B30B-105495C77FEF}"/>
              </a:ext>
            </a:extLst>
          </p:cNvPr>
          <p:cNvSpPr/>
          <p:nvPr/>
        </p:nvSpPr>
        <p:spPr>
          <a:xfrm>
            <a:off x="97364" y="615976"/>
            <a:ext cx="9711267" cy="4148737"/>
          </a:xfrm>
          <a:prstGeom prst="roundRect">
            <a:avLst>
              <a:gd name="adj" fmla="val 169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358775" indent="-358775"/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☞　ウェルビーイングの向上につながる「スポーツに参画した人の割合」</a:t>
            </a:r>
            <a:r>
              <a:rPr kumimoji="1" lang="ja-JP" altLang="en-US" sz="1400" b="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として、</a:t>
            </a:r>
            <a:r>
              <a:rPr kumimoji="1" lang="ja-JP" altLang="en-US" sz="1400" b="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「する」「みる」「ささえる」を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指標として、現状の</a:t>
            </a:r>
            <a:r>
              <a:rPr kumimoji="1"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100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％を目標値とする。なお、「あつまる」「つながる」について、府独自調査により、参考指標として設定。</a:t>
            </a:r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☞　目標を達成するため、参考指標を設定</a:t>
            </a:r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参考指標（例）</a:t>
            </a:r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E2568F3-32D1-40DB-AEBD-0387927E236F}"/>
              </a:ext>
            </a:extLst>
          </p:cNvPr>
          <p:cNvSpPr/>
          <p:nvPr/>
        </p:nvSpPr>
        <p:spPr>
          <a:xfrm>
            <a:off x="184146" y="498000"/>
            <a:ext cx="1608368" cy="31479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「目標値」等（案）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4C4CC081-0F7A-4F01-8473-0180684DE532}"/>
              </a:ext>
            </a:extLst>
          </p:cNvPr>
          <p:cNvSpPr/>
          <p:nvPr/>
        </p:nvSpPr>
        <p:spPr>
          <a:xfrm>
            <a:off x="184145" y="4797369"/>
            <a:ext cx="4624619" cy="29723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参考</a:t>
            </a:r>
            <a:r>
              <a:rPr kumimoji="1" lang="en-US" altLang="ja-JP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国の各重点課題への取組の方向性と主な数値目標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FDB510D-07C2-43BF-B265-BBB4423DD5B7}"/>
              </a:ext>
            </a:extLst>
          </p:cNvPr>
          <p:cNvSpPr txBox="1"/>
          <p:nvPr/>
        </p:nvSpPr>
        <p:spPr>
          <a:xfrm>
            <a:off x="184144" y="5057459"/>
            <a:ext cx="949588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〇計画</a:t>
            </a:r>
            <a:r>
              <a:rPr kumimoji="1" lang="ja-JP" altLang="en-US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のねらいの実現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に向け、３つの課題と重点施策を設定し、数値目標等を設定（参考２）</a:t>
            </a:r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重点課題１：国民のスポーツ実施促進によるウェルビーイングの向上と経済成長等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実現への貢献</a:t>
            </a:r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重点課題２：ハイパフォーマンスの追求とアスリート等を取り巻く環境整備による成果・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知見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の社会への還元</a:t>
            </a:r>
            <a:endParaRPr kumimoji="1"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重点課題３：スポーツの意義や価値を活かしたスポーツの地域・社会への貢献</a:t>
            </a:r>
            <a:endParaRPr kumimoji="1"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〇重点課題１について、これまでの課題を踏まえて、ターゲットとすべき重点対象を明確化して効率</a:t>
            </a:r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的に取組を進める。</a:t>
            </a:r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21F82056-718A-45D8-8427-597F008A2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32918"/>
              </p:ext>
            </p:extLst>
          </p:nvPr>
        </p:nvGraphicFramePr>
        <p:xfrm>
          <a:off x="581477" y="1728466"/>
          <a:ext cx="733788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7880">
                  <a:extLst>
                    <a:ext uri="{9D8B030D-6E8A-4147-A177-3AD203B41FA5}">
                      <a16:colId xmlns:a16="http://schemas.microsoft.com/office/drawing/2014/main" val="17005720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 体育の授業で、自らやってみたいという気持ちになる」と答える児童・生徒の割合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511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「卒業後も運動・スポーツを続けたい」と答える児童・生徒の割合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13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令和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13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年度までに、休日については、原則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全ての公立中学校の学校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部活動において地域展開を実現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35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成人の週１回以上の運動・スポーツ実施率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171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成人のスポーツ観戦率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286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成人の「運動・スポーツをささえる活動」を行った府民の割合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757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スポーツをきっかけに居場所ができた府民の割合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96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大阪府障がい者スポーツ大会における参加者数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918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大阪スポーツプロジェクト公式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SNS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Instagram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）のフォロワー数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87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大阪府にゆかりのある主なスポーツチームの年間主催試合での観戦者合計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0604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大阪マラソンの外国人エントリー数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49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70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F220370-EC8A-43FF-A260-1D28A1A7223E}"/>
              </a:ext>
            </a:extLst>
          </p:cNvPr>
          <p:cNvSpPr/>
          <p:nvPr/>
        </p:nvSpPr>
        <p:spPr>
          <a:xfrm>
            <a:off x="0" y="11191"/>
            <a:ext cx="3535136" cy="3398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参考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第１次～第３次までの構成</a:t>
            </a:r>
            <a:endParaRPr kumimoji="1" lang="ja-JP" altLang="en-US" sz="16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C455A2C9-7494-468E-BAFE-D00F6355B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188120"/>
              </p:ext>
            </p:extLst>
          </p:nvPr>
        </p:nvGraphicFramePr>
        <p:xfrm>
          <a:off x="138793" y="296948"/>
          <a:ext cx="9601200" cy="6520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900503088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43245364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619926829"/>
                    </a:ext>
                  </a:extLst>
                </a:gridCol>
              </a:tblGrid>
              <a:tr h="2827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第１次（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H24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H28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第２次（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H29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R3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第３次（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R4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R8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4559707"/>
                  </a:ext>
                </a:extLst>
              </a:tr>
              <a:tr h="156936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１．大阪府スポーツ推進計画について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（１）策定の趣旨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（２）計画の目標年次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（３）策定の方針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（４）計画の概要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１．第２次大阪府スポーツ推進計画について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（１）策定の趣旨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（２）計画期間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（３）策定の視点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第１章　継承と発展～第３次大阪府スポーツ推進計画の策定～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　計画策定の趣旨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　計画策定の視点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３　計画期間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013916"/>
                  </a:ext>
                </a:extLst>
              </a:tr>
              <a:tr h="292463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２．めざす目標と理念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２．目標と理念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第２章　計画の基本的な考え方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　めざすべきスポーツ像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　基本理念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３　スポーツの概念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951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３．２本の柱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１．ライフステージに応じたスポーツ機会の創造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２．スポーツの活力を生かした都市魅力の創造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３．２本の</a:t>
                      </a:r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『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柱</a:t>
                      </a:r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』</a:t>
                      </a:r>
                    </a:p>
                    <a:p>
                      <a:pPr marL="269875" indent="-269875"/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Ⅰ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府民誰もがスポーツに関わり親しむ機会の創造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Ⅱ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スポーツの振興による都市魅力の創造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第３章　施策の具体的方向性　</a:t>
                      </a:r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Ⅰ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の柱　誰もが地域で楽しむスポーツ・健康づくり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　ライフステージに応じた機会の提供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　障がい者スポーツの推進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３　スポーツの習慣化と健康づくり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４　地域でスポーツを楽しむ環境づくり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５　スポーツコミッションによる生涯スポーツの推進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62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４．２本の柱の推進方針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１．ライフステージに応じたスポーツ機会の創造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（１）現状と課題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（２）施策の展開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○地域スポーツクラブの活性化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○学校における体育・運動部活動の充実、及び学校体育と地域スポーツとの連携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○働く世代におけるスポーツ機会の充実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○健康増進・生きがいづくりのスポーツ推進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○スポーツを「ささえる」人材の養成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○「いつでも」「どこでも」「気軽に」スポーツに取組める障がい者スポーツの推進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２．スポーツの活力を生かした都市魅力の創造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（１）現状と課題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（２）施策の展開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○トップアスリート等が府民とふれあう機会の充実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○トップアスリートを目指すジュニア選手や競技選手の養成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○大規模スポーツイベントの開催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○国際大会、全国大会の招致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○民間の力を活かした生涯スポーツの推進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○競技スポーツとしての障がい者スポーツの振興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４．２本の</a:t>
                      </a:r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『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柱</a:t>
                      </a:r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』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に基づく施策の展開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269875" indent="-269875"/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Ⅰ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府民誰もがスポーツに関わり親しむ機会の創造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（１）あらゆる世代でのスポーツ活動の推進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（２）障がい者スポーツの推進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（３）スポーツに携わる多様な人材と場の充実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（４）スポーツを通じた健康増進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en-US" altLang="ja-JP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Ⅱ</a:t>
                      </a: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スポーツの振興による都市魅力の創造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（１）国際的、大規模なスポーツ大会等の誘致、開催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358775" indent="-358775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（２）ラグビーワールドカップ、オリンピック・パラリンピック、ワールドマスターズゲームズの開催を契機としたレガシーの形成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358775" indent="-358775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（３）トップアスリート等とふれあう機会の充実及び次世代アスリートの養成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（４）スポーツを通じた地域・経済の活性化</a:t>
                      </a:r>
                    </a:p>
                    <a:p>
                      <a:endParaRPr kumimoji="1" lang="ja-JP" altLang="en-US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第４章　施策の具体的方向性　２の柱　成長するスポーツで楽しいまちづくり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　様々な形のスポーツツーリズムの推進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269875" indent="-269875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　スポーツコミッションによる活力あるまちづくりの推進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３　産業連携・技術活用による成長するスポーツづくり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４　人とまちを活性化するスポーツイベントの展開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062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５．指標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５．重要業績評価指標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第５章　スポーツ施策の推進体制等の強化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１　情報発信の強化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２　連携体制の強化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３　財源の確保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589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６．計画の推進にあたって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６．計画の推進に向けて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第６章　計画の見直し及び進捗管理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971403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9">
            <a:extLst>
              <a:ext uri="{FF2B5EF4-FFF2-40B4-BE49-F238E27FC236}">
                <a16:creationId xmlns:a16="http://schemas.microsoft.com/office/drawing/2014/main" id="{28391906-F8E2-4053-BAC4-CBA5064C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1704" y="6490605"/>
            <a:ext cx="2228850" cy="365125"/>
          </a:xfrm>
        </p:spPr>
        <p:txBody>
          <a:bodyPr/>
          <a:lstStyle/>
          <a:p>
            <a:fld id="{AA04FE07-FD3E-4D59-A22D-C3998CD29553}" type="slidenum">
              <a:rPr kumimoji="1" lang="ja-JP" altLang="en-US" sz="1800" b="1" smtClean="0"/>
              <a:t>4</a:t>
            </a:fld>
            <a:endParaRPr kumimoji="1" lang="ja-JP" altLang="en-US" sz="1800" b="1"/>
          </a:p>
        </p:txBody>
      </p:sp>
    </p:spTree>
    <p:extLst>
      <p:ext uri="{BB962C8B-B14F-4D97-AF65-F5344CB8AC3E}">
        <p14:creationId xmlns:p14="http://schemas.microsoft.com/office/powerpoint/2010/main" val="189813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CBB3C4F-4771-4D49-B956-A478A7F5E6DB}"/>
              </a:ext>
            </a:extLst>
          </p:cNvPr>
          <p:cNvSpPr/>
          <p:nvPr/>
        </p:nvSpPr>
        <p:spPr>
          <a:xfrm>
            <a:off x="0" y="0"/>
            <a:ext cx="9906000" cy="4761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第４次大阪府スポーツ推進計画策定に向けたスケジュール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FD9C2D60-3617-48D4-82B2-2372C2A5A0E8}"/>
              </a:ext>
            </a:extLst>
          </p:cNvPr>
          <p:cNvSpPr txBox="1">
            <a:spLocks/>
          </p:cNvSpPr>
          <p:nvPr/>
        </p:nvSpPr>
        <p:spPr>
          <a:xfrm>
            <a:off x="7671704" y="649522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04FE07-FD3E-4D59-A22D-C3998CD29553}" type="slidenum">
              <a:rPr kumimoji="1" lang="ja-JP" altLang="en-US" sz="1800" b="1" smtClean="0"/>
              <a:pPr/>
              <a:t>5</a:t>
            </a:fld>
            <a:endParaRPr kumimoji="1" lang="ja-JP" altLang="en-US" sz="1800" b="1" dirty="0"/>
          </a:p>
        </p:txBody>
      </p:sp>
      <p:graphicFrame>
        <p:nvGraphicFramePr>
          <p:cNvPr id="11" name="オブジェクト 10">
            <a:extLst>
              <a:ext uri="{FF2B5EF4-FFF2-40B4-BE49-F238E27FC236}">
                <a16:creationId xmlns:a16="http://schemas.microsoft.com/office/drawing/2014/main" id="{11682186-3546-4D81-9402-EC4284957E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998712"/>
              </p:ext>
            </p:extLst>
          </p:nvPr>
        </p:nvGraphicFramePr>
        <p:xfrm>
          <a:off x="179388" y="517525"/>
          <a:ext cx="9547225" cy="582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Worksheet" r:id="rId3" imgW="9547926" imgH="5821538" progId="Excel.Sheet.12">
                  <p:embed/>
                </p:oleObj>
              </mc:Choice>
              <mc:Fallback>
                <p:oleObj name="Worksheet" r:id="rId3" imgW="9547926" imgH="58215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517525"/>
                        <a:ext cx="9547225" cy="582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8529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6852</TotalTime>
  <Words>1514</Words>
  <Application>Microsoft Office PowerPoint</Application>
  <PresentationFormat>A4 210 x 297 mm</PresentationFormat>
  <Paragraphs>178</Paragraphs>
  <Slides>6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UD デジタル 教科書体 NK-R</vt:lpstr>
      <vt:lpstr>游ゴシック</vt:lpstr>
      <vt:lpstr>Arial</vt:lpstr>
      <vt:lpstr>Calibri</vt:lpstr>
      <vt:lpstr>Calibri Light</vt:lpstr>
      <vt:lpstr>Segoe UI</vt:lpstr>
      <vt:lpstr>Office テーマ</vt:lpstr>
      <vt:lpstr>Worksheet</vt:lpstr>
      <vt:lpstr>第４次大阪府スポーツ推進計画 の策定について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2026-06-02T04:13:37Z</cp:lastPrinted>
  <dcterms:created xsi:type="dcterms:W3CDTF">2026-01-08T10:35:22Z</dcterms:created>
  <dcterms:modified xsi:type="dcterms:W3CDTF">2026-06-18T01:20:46Z</dcterms:modified>
</cp:coreProperties>
</file>