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6"/>
  </p:notesMasterIdLst>
  <p:sldIdLst>
    <p:sldId id="271" r:id="rId5"/>
  </p:sldIdLst>
  <p:sldSz cx="12801600" cy="9601200" type="A3"/>
  <p:notesSz cx="6797675" cy="9928225"/>
  <p:defaultTextStyle>
    <a:defPPr>
      <a:defRPr lang="en-US"/>
    </a:defPPr>
    <a:lvl1pPr marL="0" algn="l" defTabSz="457117" rtl="0" eaLnBrk="1" latinLnBrk="0" hangingPunct="1">
      <a:defRPr sz="1800" kern="1200">
        <a:solidFill>
          <a:schemeClr val="tx1"/>
        </a:solidFill>
        <a:latin typeface="+mn-lt"/>
        <a:ea typeface="+mn-ea"/>
        <a:cs typeface="+mn-cs"/>
      </a:defRPr>
    </a:lvl1pPr>
    <a:lvl2pPr marL="457117" algn="l" defTabSz="457117" rtl="0" eaLnBrk="1" latinLnBrk="0" hangingPunct="1">
      <a:defRPr sz="1800" kern="1200">
        <a:solidFill>
          <a:schemeClr val="tx1"/>
        </a:solidFill>
        <a:latin typeface="+mn-lt"/>
        <a:ea typeface="+mn-ea"/>
        <a:cs typeface="+mn-cs"/>
      </a:defRPr>
    </a:lvl2pPr>
    <a:lvl3pPr marL="914235" algn="l" defTabSz="457117" rtl="0" eaLnBrk="1" latinLnBrk="0" hangingPunct="1">
      <a:defRPr sz="1800" kern="1200">
        <a:solidFill>
          <a:schemeClr val="tx1"/>
        </a:solidFill>
        <a:latin typeface="+mn-lt"/>
        <a:ea typeface="+mn-ea"/>
        <a:cs typeface="+mn-cs"/>
      </a:defRPr>
    </a:lvl3pPr>
    <a:lvl4pPr marL="1371352" algn="l" defTabSz="457117" rtl="0" eaLnBrk="1" latinLnBrk="0" hangingPunct="1">
      <a:defRPr sz="1800" kern="1200">
        <a:solidFill>
          <a:schemeClr val="tx1"/>
        </a:solidFill>
        <a:latin typeface="+mn-lt"/>
        <a:ea typeface="+mn-ea"/>
        <a:cs typeface="+mn-cs"/>
      </a:defRPr>
    </a:lvl4pPr>
    <a:lvl5pPr marL="1828470" algn="l" defTabSz="457117" rtl="0" eaLnBrk="1" latinLnBrk="0" hangingPunct="1">
      <a:defRPr sz="1800" kern="1200">
        <a:solidFill>
          <a:schemeClr val="tx1"/>
        </a:solidFill>
        <a:latin typeface="+mn-lt"/>
        <a:ea typeface="+mn-ea"/>
        <a:cs typeface="+mn-cs"/>
      </a:defRPr>
    </a:lvl5pPr>
    <a:lvl6pPr marL="2285587" algn="l" defTabSz="457117" rtl="0" eaLnBrk="1" latinLnBrk="0" hangingPunct="1">
      <a:defRPr sz="1800" kern="1200">
        <a:solidFill>
          <a:schemeClr val="tx1"/>
        </a:solidFill>
        <a:latin typeface="+mn-lt"/>
        <a:ea typeface="+mn-ea"/>
        <a:cs typeface="+mn-cs"/>
      </a:defRPr>
    </a:lvl6pPr>
    <a:lvl7pPr marL="2742705" algn="l" defTabSz="457117" rtl="0" eaLnBrk="1" latinLnBrk="0" hangingPunct="1">
      <a:defRPr sz="1800" kern="1200">
        <a:solidFill>
          <a:schemeClr val="tx1"/>
        </a:solidFill>
        <a:latin typeface="+mn-lt"/>
        <a:ea typeface="+mn-ea"/>
        <a:cs typeface="+mn-cs"/>
      </a:defRPr>
    </a:lvl7pPr>
    <a:lvl8pPr marL="3199822" algn="l" defTabSz="457117" rtl="0" eaLnBrk="1" latinLnBrk="0" hangingPunct="1">
      <a:defRPr sz="1800" kern="1200">
        <a:solidFill>
          <a:schemeClr val="tx1"/>
        </a:solidFill>
        <a:latin typeface="+mn-lt"/>
        <a:ea typeface="+mn-ea"/>
        <a:cs typeface="+mn-cs"/>
      </a:defRPr>
    </a:lvl8pPr>
    <a:lvl9pPr marL="3656940" algn="l" defTabSz="45711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E8FF"/>
    <a:srgbClr val="79DCFF"/>
    <a:srgbClr val="CCFF33"/>
    <a:srgbClr val="CCFF66"/>
    <a:srgbClr val="339933"/>
    <a:srgbClr val="99FF33"/>
    <a:srgbClr val="FFFF5D"/>
    <a:srgbClr val="4472C4"/>
    <a:srgbClr val="FFFF85"/>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15" autoAdjust="0"/>
    <p:restoredTop sz="96699" autoAdjust="0"/>
  </p:normalViewPr>
  <p:slideViewPr>
    <p:cSldViewPr snapToGrid="0">
      <p:cViewPr>
        <p:scale>
          <a:sx n="50" d="100"/>
          <a:sy n="50" d="100"/>
        </p:scale>
        <p:origin x="1412"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551" cy="498002"/>
          </a:xfrm>
          <a:prstGeom prst="rect">
            <a:avLst/>
          </a:prstGeom>
        </p:spPr>
        <p:txBody>
          <a:bodyPr vert="horz" lIns="62902" tIns="31452" rIns="62902" bIns="31452" rtlCol="0"/>
          <a:lstStyle>
            <a:lvl1pPr algn="l">
              <a:defRPr sz="800"/>
            </a:lvl1pPr>
          </a:lstStyle>
          <a:p>
            <a:endParaRPr kumimoji="1" lang="ja-JP" altLang="en-US"/>
          </a:p>
        </p:txBody>
      </p:sp>
      <p:sp>
        <p:nvSpPr>
          <p:cNvPr id="3" name="日付プレースホルダー 2"/>
          <p:cNvSpPr>
            <a:spLocks noGrp="1"/>
          </p:cNvSpPr>
          <p:nvPr>
            <p:ph type="dt" idx="1"/>
          </p:nvPr>
        </p:nvSpPr>
        <p:spPr>
          <a:xfrm>
            <a:off x="3849954" y="0"/>
            <a:ext cx="2946636" cy="498002"/>
          </a:xfrm>
          <a:prstGeom prst="rect">
            <a:avLst/>
          </a:prstGeom>
        </p:spPr>
        <p:txBody>
          <a:bodyPr vert="horz" lIns="62902" tIns="31452" rIns="62902" bIns="31452" rtlCol="0"/>
          <a:lstStyle>
            <a:lvl1pPr algn="r">
              <a:defRPr sz="800"/>
            </a:lvl1pPr>
          </a:lstStyle>
          <a:p>
            <a:fld id="{7E397CDA-5885-455E-9374-469547E49349}" type="datetimeFigureOut">
              <a:rPr kumimoji="1" lang="ja-JP" altLang="en-US" smtClean="0"/>
              <a:t>2026/3/16</a:t>
            </a:fld>
            <a:endParaRPr kumimoji="1" lang="ja-JP" altLang="en-US"/>
          </a:p>
        </p:txBody>
      </p:sp>
      <p:sp>
        <p:nvSpPr>
          <p:cNvPr id="4" name="スライド イメージ プレースホルダー 3"/>
          <p:cNvSpPr>
            <a:spLocks noGrp="1" noRot="1" noChangeAspect="1"/>
          </p:cNvSpPr>
          <p:nvPr>
            <p:ph type="sldImg" idx="2"/>
          </p:nvPr>
        </p:nvSpPr>
        <p:spPr>
          <a:xfrm>
            <a:off x="1163638" y="1239838"/>
            <a:ext cx="4470400" cy="3352800"/>
          </a:xfrm>
          <a:prstGeom prst="rect">
            <a:avLst/>
          </a:prstGeom>
          <a:noFill/>
          <a:ln w="12700">
            <a:solidFill>
              <a:prstClr val="black"/>
            </a:solidFill>
          </a:ln>
        </p:spPr>
        <p:txBody>
          <a:bodyPr vert="horz" lIns="62902" tIns="31452" rIns="62902" bIns="31452" rtlCol="0" anchor="ctr"/>
          <a:lstStyle/>
          <a:p>
            <a:endParaRPr lang="ja-JP" altLang="en-US"/>
          </a:p>
        </p:txBody>
      </p:sp>
      <p:sp>
        <p:nvSpPr>
          <p:cNvPr id="5" name="ノート プレースホルダー 4"/>
          <p:cNvSpPr>
            <a:spLocks noGrp="1"/>
          </p:cNvSpPr>
          <p:nvPr>
            <p:ph type="body" sz="quarter" idx="3"/>
          </p:nvPr>
        </p:nvSpPr>
        <p:spPr>
          <a:xfrm>
            <a:off x="679659" y="4778184"/>
            <a:ext cx="5438358" cy="3909424"/>
          </a:xfrm>
          <a:prstGeom prst="rect">
            <a:avLst/>
          </a:prstGeom>
        </p:spPr>
        <p:txBody>
          <a:bodyPr vert="horz" lIns="62902" tIns="31452" rIns="62902" bIns="3145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30225"/>
            <a:ext cx="2945551" cy="498002"/>
          </a:xfrm>
          <a:prstGeom prst="rect">
            <a:avLst/>
          </a:prstGeom>
        </p:spPr>
        <p:txBody>
          <a:bodyPr vert="horz" lIns="62902" tIns="31452" rIns="62902" bIns="31452"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49954" y="9430225"/>
            <a:ext cx="2946636" cy="498002"/>
          </a:xfrm>
          <a:prstGeom prst="rect">
            <a:avLst/>
          </a:prstGeom>
        </p:spPr>
        <p:txBody>
          <a:bodyPr vert="horz" lIns="62902" tIns="31452" rIns="62902" bIns="31452" rtlCol="0" anchor="b"/>
          <a:lstStyle>
            <a:lvl1pPr algn="r">
              <a:defRPr sz="800"/>
            </a:lvl1pPr>
          </a:lstStyle>
          <a:p>
            <a:fld id="{1FE6D31F-BEAB-4E4D-9344-481A7F2891A3}" type="slidenum">
              <a:rPr kumimoji="1" lang="ja-JP" altLang="en-US" smtClean="0"/>
              <a:t>‹#›</a:t>
            </a:fld>
            <a:endParaRPr kumimoji="1" lang="ja-JP" altLang="en-US"/>
          </a:p>
        </p:txBody>
      </p:sp>
    </p:spTree>
    <p:extLst>
      <p:ext uri="{BB962C8B-B14F-4D97-AF65-F5344CB8AC3E}">
        <p14:creationId xmlns:p14="http://schemas.microsoft.com/office/powerpoint/2010/main" val="29749404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E89182C8-D04B-4A1A-8523-950FC9621A72}" type="slidenum">
              <a:rPr kumimoji="1" lang="ja-JP" altLang="en-US" smtClean="0"/>
              <a:t>1</a:t>
            </a:fld>
            <a:endParaRPr kumimoji="1" lang="ja-JP" altLang="en-US"/>
          </a:p>
        </p:txBody>
      </p:sp>
    </p:spTree>
    <p:extLst>
      <p:ext uri="{BB962C8B-B14F-4D97-AF65-F5344CB8AC3E}">
        <p14:creationId xmlns:p14="http://schemas.microsoft.com/office/powerpoint/2010/main" val="229802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F0BBADA3-5AA8-46D3-AE79-99E0622FE9FA}" type="datetimeFigureOut">
              <a:rPr kumimoji="1" lang="ja-JP" altLang="en-US" smtClean="0"/>
              <a:t>2026/3/16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484972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0BBADA3-5AA8-46D3-AE79-99E0622FE9FA}" type="datetimeFigureOut">
              <a:rPr kumimoji="1" lang="ja-JP" altLang="en-US" smtClean="0"/>
              <a:t>2026/3/16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79506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8" y="511175"/>
            <a:ext cx="2760345" cy="8136573"/>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80113"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0BBADA3-5AA8-46D3-AE79-99E0622FE9FA}" type="datetimeFigureOut">
              <a:rPr kumimoji="1" lang="ja-JP" altLang="en-US" smtClean="0"/>
              <a:t>2026/3/16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3739221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0BBADA3-5AA8-46D3-AE79-99E0622FE9FA}" type="datetimeFigureOut">
              <a:rPr kumimoji="1" lang="ja-JP" altLang="en-US" smtClean="0"/>
              <a:t>2026/3/16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2256895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4" y="2393635"/>
            <a:ext cx="11041380" cy="3993832"/>
          </a:xfrm>
        </p:spPr>
        <p:txBody>
          <a:bodyPr anchor="b"/>
          <a:lstStyle>
            <a:lvl1pPr>
              <a:defRPr sz="8400"/>
            </a:lvl1pPr>
          </a:lstStyle>
          <a:p>
            <a:r>
              <a:rPr lang="ja-JP" altLang="en-US"/>
              <a:t>マスター タイトルの書式設定</a:t>
            </a:r>
            <a:endParaRPr lang="en-US"/>
          </a:p>
        </p:txBody>
      </p:sp>
      <p:sp>
        <p:nvSpPr>
          <p:cNvPr id="3" name="Text Placeholder 2"/>
          <p:cNvSpPr>
            <a:spLocks noGrp="1"/>
          </p:cNvSpPr>
          <p:nvPr>
            <p:ph type="body" idx="1"/>
          </p:nvPr>
        </p:nvSpPr>
        <p:spPr>
          <a:xfrm>
            <a:off x="873444"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0BBADA3-5AA8-46D3-AE79-99E0622FE9FA}" type="datetimeFigureOut">
              <a:rPr kumimoji="1" lang="ja-JP" altLang="en-US" smtClean="0"/>
              <a:t>2026/3/16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293454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880111"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6480811"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F0BBADA3-5AA8-46D3-AE79-99E0622FE9FA}" type="datetimeFigureOut">
              <a:rPr kumimoji="1" lang="ja-JP" altLang="en-US" smtClean="0"/>
              <a:t>2026/3/16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666881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6480812"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2"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F0BBADA3-5AA8-46D3-AE79-99E0622FE9FA}" type="datetimeFigureOut">
              <a:rPr kumimoji="1" lang="ja-JP" altLang="en-US" smtClean="0"/>
              <a:t>2026/3/16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3410621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F0BBADA3-5AA8-46D3-AE79-99E0622FE9FA}" type="datetimeFigureOut">
              <a:rPr kumimoji="1" lang="ja-JP" altLang="en-US" smtClean="0"/>
              <a:t>2026/3/16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688778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BBADA3-5AA8-46D3-AE79-99E0622FE9FA}" type="datetimeFigureOut">
              <a:rPr kumimoji="1" lang="ja-JP" altLang="en-US" smtClean="0"/>
              <a:t>2026/3/16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3472168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9" y="640080"/>
            <a:ext cx="4128849" cy="2240280"/>
          </a:xfrm>
        </p:spPr>
        <p:txBody>
          <a:bodyPr anchor="b"/>
          <a:lstStyle>
            <a:lvl1pPr>
              <a:defRPr sz="4480"/>
            </a:lvl1pPr>
          </a:lstStyle>
          <a:p>
            <a:r>
              <a:rPr lang="ja-JP" altLang="en-US"/>
              <a:t>マスター タイトルの書式設定</a:t>
            </a:r>
            <a:endParaRPr lang="en-US"/>
          </a:p>
        </p:txBody>
      </p:sp>
      <p:sp>
        <p:nvSpPr>
          <p:cNvPr id="3" name="Content Placeholder 2"/>
          <p:cNvSpPr>
            <a:spLocks noGrp="1"/>
          </p:cNvSpPr>
          <p:nvPr>
            <p:ph idx="1"/>
          </p:nvPr>
        </p:nvSpPr>
        <p:spPr>
          <a:xfrm>
            <a:off x="5442348" y="1382399"/>
            <a:ext cx="6480811"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881779"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BBADA3-5AA8-46D3-AE79-99E0622FE9FA}" type="datetimeFigureOut">
              <a:rPr kumimoji="1" lang="ja-JP" altLang="en-US" smtClean="0"/>
              <a:t>2026/3/16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3250557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9" y="640080"/>
            <a:ext cx="4128849" cy="2240280"/>
          </a:xfrm>
        </p:spPr>
        <p:txBody>
          <a:bodyPr anchor="b"/>
          <a:lstStyle>
            <a:lvl1pPr>
              <a:defRPr sz="448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5442348" y="1382399"/>
            <a:ext cx="6480811"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881779"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BBADA3-5AA8-46D3-AE79-99E0622FE9FA}" type="datetimeFigureOut">
              <a:rPr kumimoji="1" lang="ja-JP" altLang="en-US" smtClean="0"/>
              <a:t>2026/3/16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1410962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1"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880111"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880111" y="8898894"/>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F0BBADA3-5AA8-46D3-AE79-99E0622FE9FA}" type="datetimeFigureOut">
              <a:rPr kumimoji="1" lang="ja-JP" altLang="en-US" smtClean="0"/>
              <a:t>2026/3/16</a:t>
            </a:fld>
            <a:endParaRPr kumimoji="1" lang="ja-JP" altLang="en-US"/>
          </a:p>
        </p:txBody>
      </p:sp>
      <p:sp>
        <p:nvSpPr>
          <p:cNvPr id="5" name="Footer Placeholder 4"/>
          <p:cNvSpPr>
            <a:spLocks noGrp="1"/>
          </p:cNvSpPr>
          <p:nvPr>
            <p:ph type="ftr" sz="quarter" idx="3"/>
          </p:nvPr>
        </p:nvSpPr>
        <p:spPr>
          <a:xfrm>
            <a:off x="4240531" y="8898894"/>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1" y="8898894"/>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3477430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角丸四角形 74"/>
          <p:cNvSpPr/>
          <p:nvPr/>
        </p:nvSpPr>
        <p:spPr>
          <a:xfrm>
            <a:off x="65216" y="1318193"/>
            <a:ext cx="5220000" cy="8244000"/>
          </a:xfrm>
          <a:prstGeom prst="roundRect">
            <a:avLst>
              <a:gd name="adj" fmla="val 0"/>
            </a:avLst>
          </a:prstGeom>
          <a:solidFill>
            <a:schemeClr val="bg1"/>
          </a:solid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a:p>
        </p:txBody>
      </p:sp>
      <p:sp>
        <p:nvSpPr>
          <p:cNvPr id="69" name="角丸四角形 68"/>
          <p:cNvSpPr/>
          <p:nvPr/>
        </p:nvSpPr>
        <p:spPr>
          <a:xfrm>
            <a:off x="5372722" y="1435949"/>
            <a:ext cx="7380000" cy="3888000"/>
          </a:xfrm>
          <a:prstGeom prst="roundRect">
            <a:avLst>
              <a:gd name="adj" fmla="val 0"/>
            </a:avLst>
          </a:prstGeom>
          <a:no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a:latin typeface="Meiryo UI" panose="020B0604030504040204" pitchFamily="50" charset="-128"/>
              <a:ea typeface="Meiryo UI" panose="020B0604030504040204" pitchFamily="50" charset="-128"/>
            </a:endParaRPr>
          </a:p>
        </p:txBody>
      </p:sp>
      <p:sp>
        <p:nvSpPr>
          <p:cNvPr id="93" name="角丸四角形 92"/>
          <p:cNvSpPr/>
          <p:nvPr/>
        </p:nvSpPr>
        <p:spPr>
          <a:xfrm>
            <a:off x="65217" y="1204211"/>
            <a:ext cx="2953202" cy="216000"/>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300" b="1">
                <a:latin typeface="Meiryo UI" pitchFamily="50" charset="-128"/>
                <a:ea typeface="Meiryo UI" pitchFamily="50" charset="-128"/>
                <a:cs typeface="Meiryo UI" pitchFamily="50" charset="-128"/>
              </a:rPr>
              <a:t>第１章　みどりを取り巻く状況　</a:t>
            </a:r>
          </a:p>
        </p:txBody>
      </p:sp>
      <p:sp>
        <p:nvSpPr>
          <p:cNvPr id="99" name="角丸四角形 98"/>
          <p:cNvSpPr/>
          <p:nvPr/>
        </p:nvSpPr>
        <p:spPr>
          <a:xfrm>
            <a:off x="5372724" y="1313785"/>
            <a:ext cx="3523151" cy="216000"/>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300" b="1">
                <a:latin typeface="Meiryo UI" pitchFamily="50" charset="-128"/>
                <a:ea typeface="Meiryo UI" pitchFamily="50" charset="-128"/>
                <a:cs typeface="Meiryo UI" pitchFamily="50" charset="-128"/>
              </a:rPr>
              <a:t>第</a:t>
            </a:r>
            <a:r>
              <a:rPr lang="en-US" altLang="ja-JP" sz="1300" b="1">
                <a:latin typeface="Meiryo UI" pitchFamily="50" charset="-128"/>
                <a:ea typeface="Meiryo UI" pitchFamily="50" charset="-128"/>
                <a:cs typeface="Meiryo UI" pitchFamily="50" charset="-128"/>
              </a:rPr>
              <a:t>2</a:t>
            </a:r>
            <a:r>
              <a:rPr lang="ja-JP" altLang="en-US" sz="1300" b="1">
                <a:latin typeface="Meiryo UI" pitchFamily="50" charset="-128"/>
                <a:ea typeface="Meiryo UI" pitchFamily="50" charset="-128"/>
                <a:cs typeface="Meiryo UI" pitchFamily="50" charset="-128"/>
              </a:rPr>
              <a:t>章　大阪のみどりづくりの方向性</a:t>
            </a:r>
          </a:p>
        </p:txBody>
      </p:sp>
      <p:sp>
        <p:nvSpPr>
          <p:cNvPr id="2" name="テキスト ボックス 1"/>
          <p:cNvSpPr txBox="1"/>
          <p:nvPr/>
        </p:nvSpPr>
        <p:spPr>
          <a:xfrm>
            <a:off x="65217" y="1664422"/>
            <a:ext cx="1255152" cy="241980"/>
          </a:xfrm>
          <a:prstGeom prst="rect">
            <a:avLst/>
          </a:prstGeom>
          <a:noFill/>
        </p:spPr>
        <p:txBody>
          <a:bodyPr wrap="none" lIns="0" tIns="36000" rIns="0" bIns="36000" rtlCol="0">
            <a:spAutoFit/>
          </a:bodyPr>
          <a:lstStyle/>
          <a:p>
            <a:pPr algn="just"/>
            <a:r>
              <a:rPr lang="ja-JP" altLang="en-US" sz="1100" b="1" dirty="0">
                <a:latin typeface="Meiryo UI" panose="020B0604030504040204" pitchFamily="50" charset="-128"/>
                <a:ea typeface="Meiryo UI" panose="020B0604030504040204" pitchFamily="50" charset="-128"/>
              </a:rPr>
              <a:t>（１）国際的な動向</a:t>
            </a:r>
            <a:endParaRPr lang="en-US" altLang="ja-JP" sz="1100" b="1" dirty="0">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57241F36-437F-45A5-A13C-5D70EE6151AC}"/>
              </a:ext>
            </a:extLst>
          </p:cNvPr>
          <p:cNvSpPr txBox="1"/>
          <p:nvPr/>
        </p:nvSpPr>
        <p:spPr>
          <a:xfrm>
            <a:off x="123092" y="1480518"/>
            <a:ext cx="1494150" cy="184666"/>
          </a:xfrm>
          <a:prstGeom prst="rect">
            <a:avLst/>
          </a:prstGeom>
          <a:solidFill>
            <a:srgbClr val="339933">
              <a:alpha val="80000"/>
            </a:srgbClr>
          </a:solidFill>
          <a:ln w="19050">
            <a:solidFill>
              <a:srgbClr val="92D050"/>
            </a:solidFill>
          </a:ln>
        </p:spPr>
        <p:txBody>
          <a:bodyPr wrap="none" lIns="72000" tIns="0" rIns="252000" bIns="0" rtlCol="0">
            <a:spAutoFit/>
          </a:bodyPr>
          <a:lstStyle/>
          <a:p>
            <a:pPr algn="just"/>
            <a:r>
              <a:rPr lang="ja-JP" altLang="en-US" sz="1200" b="1">
                <a:solidFill>
                  <a:schemeClr val="bg1"/>
                </a:solidFill>
                <a:latin typeface="Meiryo UI" panose="020B0604030504040204" pitchFamily="50" charset="-128"/>
                <a:ea typeface="Meiryo UI" panose="020B0604030504040204" pitchFamily="50" charset="-128"/>
              </a:rPr>
              <a:t>１　国内外の動向</a:t>
            </a:r>
            <a:endParaRPr lang="en-US" altLang="ja-JP" sz="1200" b="1">
              <a:solidFill>
                <a:schemeClr val="bg1"/>
              </a:solidFill>
              <a:latin typeface="Meiryo UI" panose="020B0604030504040204" pitchFamily="50" charset="-128"/>
              <a:ea typeface="Meiryo UI" panose="020B0604030504040204" pitchFamily="50" charset="-128"/>
            </a:endParaRPr>
          </a:p>
        </p:txBody>
      </p:sp>
      <p:sp>
        <p:nvSpPr>
          <p:cNvPr id="55" name="テキスト ボックス 54">
            <a:extLst>
              <a:ext uri="{FF2B5EF4-FFF2-40B4-BE49-F238E27FC236}">
                <a16:creationId xmlns:a16="http://schemas.microsoft.com/office/drawing/2014/main" id="{F116F6D2-F7A8-4C2C-9474-ACF746439FC7}"/>
              </a:ext>
            </a:extLst>
          </p:cNvPr>
          <p:cNvSpPr txBox="1"/>
          <p:nvPr/>
        </p:nvSpPr>
        <p:spPr>
          <a:xfrm>
            <a:off x="65216" y="1866940"/>
            <a:ext cx="5171773" cy="1182819"/>
          </a:xfrm>
          <a:prstGeom prst="rect">
            <a:avLst/>
          </a:prstGeom>
          <a:noFill/>
        </p:spPr>
        <p:txBody>
          <a:bodyPr wrap="square" lIns="72000" tIns="36000" rIns="36000" bIns="0" rtlCol="0">
            <a:spAutoFit/>
          </a:bodyPr>
          <a:lstStyle/>
          <a:p>
            <a:r>
              <a:rPr lang="ja-JP" altLang="en-US" sz="900"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持続可能な社会に向けた国際的な枠組み等</a:t>
            </a:r>
            <a:endParaRPr lang="en-US" altLang="ja-JP" sz="900" b="1" dirty="0">
              <a:latin typeface="Meiryo UI" panose="020B0604030504040204" pitchFamily="50" charset="-128"/>
              <a:ea typeface="Meiryo UI" panose="020B0604030504040204" pitchFamily="50" charset="-128"/>
            </a:endParaRPr>
          </a:p>
          <a:p>
            <a:pPr marL="174625" indent="-174625"/>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SDGs</a:t>
            </a:r>
            <a:r>
              <a:rPr lang="ja-JP" altLang="en-US" sz="900" dirty="0">
                <a:latin typeface="Meiryo UI" panose="020B0604030504040204" pitchFamily="50" charset="-128"/>
                <a:ea typeface="Meiryo UI" panose="020B0604030504040204" pitchFamily="50" charset="-128"/>
              </a:rPr>
              <a:t>を掲げた「持続可能な開発のための</a:t>
            </a:r>
            <a:r>
              <a:rPr lang="en-US" altLang="ja-JP" sz="900" dirty="0">
                <a:latin typeface="Meiryo UI" panose="020B0604030504040204" pitchFamily="50" charset="-128"/>
                <a:ea typeface="Meiryo UI" panose="020B0604030504040204" pitchFamily="50" charset="-128"/>
              </a:rPr>
              <a:t>2030</a:t>
            </a:r>
            <a:r>
              <a:rPr lang="ja-JP" altLang="en-US" sz="900" dirty="0">
                <a:latin typeface="Meiryo UI" panose="020B0604030504040204" pitchFamily="50" charset="-128"/>
                <a:ea typeface="Meiryo UI" panose="020B0604030504040204" pitchFamily="50" charset="-128"/>
              </a:rPr>
              <a:t>アジェンダ」を採択（</a:t>
            </a:r>
            <a:r>
              <a:rPr lang="en-US" altLang="ja-JP" sz="900" dirty="0">
                <a:latin typeface="Meiryo UI" panose="020B0604030504040204" pitchFamily="50" charset="-128"/>
                <a:ea typeface="Meiryo UI" panose="020B0604030504040204" pitchFamily="50" charset="-128"/>
              </a:rPr>
              <a:t>2015</a:t>
            </a:r>
            <a:r>
              <a:rPr lang="ja-JP" altLang="en-US" sz="900" dirty="0">
                <a:latin typeface="Meiryo UI" panose="020B0604030504040204" pitchFamily="50" charset="-128"/>
                <a:ea typeface="Meiryo UI" panose="020B0604030504040204" pitchFamily="50" charset="-128"/>
              </a:rPr>
              <a:t>年）</a:t>
            </a:r>
            <a:endParaRPr lang="en-US" altLang="ja-JP" sz="900" dirty="0">
              <a:latin typeface="Meiryo UI" panose="020B0604030504040204" pitchFamily="50" charset="-128"/>
              <a:ea typeface="Meiryo UI" panose="020B0604030504040204" pitchFamily="50" charset="-128"/>
            </a:endParaRPr>
          </a:p>
          <a:p>
            <a:pPr marL="174625" indent="-174625"/>
            <a:r>
              <a:rPr lang="ja-JP" altLang="en-US" sz="900" dirty="0">
                <a:latin typeface="Meiryo UI" panose="020B0604030504040204" pitchFamily="50" charset="-128"/>
                <a:ea typeface="Meiryo UI" panose="020B0604030504040204" pitchFamily="50" charset="-128"/>
              </a:rPr>
              <a:t>　・産業革命前からの平均気温の上昇を</a:t>
            </a:r>
            <a:r>
              <a:rPr lang="en-US" altLang="ja-JP" sz="900" dirty="0">
                <a:latin typeface="Meiryo UI" panose="020B0604030504040204" pitchFamily="50" charset="-128"/>
                <a:ea typeface="Meiryo UI" panose="020B0604030504040204" pitchFamily="50" charset="-128"/>
              </a:rPr>
              <a:t>1.5℃</a:t>
            </a:r>
            <a:r>
              <a:rPr lang="ja-JP" altLang="en-US" sz="900" dirty="0">
                <a:latin typeface="Meiryo UI" panose="020B0604030504040204" pitchFamily="50" charset="-128"/>
                <a:ea typeface="Meiryo UI" panose="020B0604030504040204" pitchFamily="50" charset="-128"/>
              </a:rPr>
              <a:t>に抑えることを掲げた「パリ協定」が発効（</a:t>
            </a:r>
            <a:r>
              <a:rPr lang="en-US" altLang="ja-JP" sz="900" dirty="0">
                <a:latin typeface="Meiryo UI" panose="020B0604030504040204" pitchFamily="50" charset="-128"/>
                <a:ea typeface="Meiryo UI" panose="020B0604030504040204" pitchFamily="50" charset="-128"/>
              </a:rPr>
              <a:t>2016</a:t>
            </a:r>
            <a:r>
              <a:rPr lang="ja-JP" altLang="en-US" sz="900" dirty="0">
                <a:latin typeface="Meiryo UI" panose="020B0604030504040204" pitchFamily="50" charset="-128"/>
                <a:ea typeface="Meiryo UI" panose="020B0604030504040204" pitchFamily="50" charset="-128"/>
              </a:rPr>
              <a:t>年）</a:t>
            </a:r>
            <a:endParaRPr lang="en-US" altLang="ja-JP" sz="900" dirty="0">
              <a:latin typeface="Meiryo UI" panose="020B0604030504040204" pitchFamily="50" charset="-128"/>
              <a:ea typeface="Meiryo UI" panose="020B0604030504040204" pitchFamily="50" charset="-128"/>
            </a:endParaRPr>
          </a:p>
          <a:p>
            <a:pPr marL="174625" indent="-174625"/>
            <a:r>
              <a:rPr lang="ja-JP" altLang="en-US" sz="900" dirty="0">
                <a:latin typeface="Meiryo UI" panose="020B0604030504040204" pitchFamily="50" charset="-128"/>
                <a:ea typeface="Meiryo UI" panose="020B0604030504040204" pitchFamily="50" charset="-128"/>
              </a:rPr>
              <a:t>　・ネイチャーポジティブの考え方が提示された「昆明・モントリオール生物多様性枠組」の採択（</a:t>
            </a:r>
            <a:r>
              <a:rPr lang="en-US" altLang="ja-JP" sz="900" dirty="0">
                <a:latin typeface="Meiryo UI" panose="020B0604030504040204" pitchFamily="50" charset="-128"/>
                <a:ea typeface="Meiryo UI" panose="020B0604030504040204" pitchFamily="50" charset="-128"/>
              </a:rPr>
              <a:t>2022</a:t>
            </a:r>
            <a:r>
              <a:rPr lang="ja-JP" altLang="en-US" sz="900" dirty="0">
                <a:latin typeface="Meiryo UI" panose="020B0604030504040204" pitchFamily="50" charset="-128"/>
                <a:ea typeface="Meiryo UI" panose="020B0604030504040204" pitchFamily="50" charset="-128"/>
              </a:rPr>
              <a:t>年）</a:t>
            </a:r>
            <a:endParaRPr lang="en-US" altLang="ja-JP" sz="900" dirty="0">
              <a:latin typeface="Meiryo UI" panose="020B0604030504040204" pitchFamily="50" charset="-128"/>
              <a:ea typeface="Meiryo UI" panose="020B0604030504040204" pitchFamily="50" charset="-128"/>
            </a:endParaRPr>
          </a:p>
          <a:p>
            <a:pPr>
              <a:spcBef>
                <a:spcPts val="300"/>
              </a:spcBef>
            </a:pPr>
            <a:r>
              <a:rPr lang="ja-JP" altLang="en-US" sz="900"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環境と経済・社会の状況</a:t>
            </a:r>
            <a:endParaRPr lang="en-US" altLang="ja-JP" sz="900" b="1" dirty="0">
              <a:latin typeface="Meiryo UI" panose="020B0604030504040204" pitchFamily="50" charset="-128"/>
              <a:ea typeface="Meiryo UI" panose="020B0604030504040204" pitchFamily="50" charset="-128"/>
            </a:endParaRPr>
          </a:p>
          <a:p>
            <a:pPr marL="85725" indent="-85725"/>
            <a:r>
              <a:rPr lang="ja-JP" altLang="en-US" sz="900" dirty="0">
                <a:latin typeface="Meiryo UI" panose="020B0604030504040204" pitchFamily="50" charset="-128"/>
                <a:ea typeface="Meiryo UI" panose="020B0604030504040204" pitchFamily="50" charset="-128"/>
              </a:rPr>
              <a:t>　・今後</a:t>
            </a:r>
            <a:r>
              <a:rPr lang="en-US" altLang="ja-JP" sz="900" dirty="0">
                <a:latin typeface="Meiryo UI" panose="020B0604030504040204" pitchFamily="50" charset="-128"/>
                <a:ea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rPr>
              <a:t>年で人類が直面する最も深刻な</a:t>
            </a:r>
            <a:r>
              <a:rPr lang="en-US" altLang="ja-JP" sz="900" dirty="0">
                <a:latin typeface="Meiryo UI" panose="020B0604030504040204" pitchFamily="50" charset="-128"/>
                <a:ea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rPr>
              <a:t>のリスクのうち、</a:t>
            </a:r>
            <a:r>
              <a:rPr lang="en-US" altLang="ja-JP" sz="900" dirty="0">
                <a:latin typeface="Meiryo UI" panose="020B0604030504040204" pitchFamily="50" charset="-128"/>
                <a:ea typeface="Meiryo UI" panose="020B0604030504040204" pitchFamily="50" charset="-128"/>
              </a:rPr>
              <a:t>5</a:t>
            </a:r>
            <a:r>
              <a:rPr lang="ja-JP" altLang="en-US" sz="900" dirty="0">
                <a:latin typeface="Meiryo UI" panose="020B0604030504040204" pitchFamily="50" charset="-128"/>
                <a:ea typeface="Meiryo UI" panose="020B0604030504040204" pitchFamily="50" charset="-128"/>
              </a:rPr>
              <a:t>つが環境関連。環境問題が人類の経済、社会の最も重要なリスクとなることが懸念（「グローバルリスク報告書</a:t>
            </a:r>
            <a:r>
              <a:rPr lang="en-US" altLang="ja-JP" sz="900" dirty="0">
                <a:latin typeface="Meiryo UI" panose="020B0604030504040204" pitchFamily="50" charset="-128"/>
                <a:ea typeface="Meiryo UI" panose="020B0604030504040204" pitchFamily="50" charset="-128"/>
              </a:rPr>
              <a:t>2024</a:t>
            </a:r>
            <a:r>
              <a:rPr lang="ja-JP" altLang="en-US" sz="900" dirty="0">
                <a:latin typeface="Meiryo UI" panose="020B0604030504040204" pitchFamily="50" charset="-128"/>
                <a:ea typeface="Meiryo UI" panose="020B0604030504040204" pitchFamily="50" charset="-128"/>
              </a:rPr>
              <a:t>」世界経済フォーラム）</a:t>
            </a:r>
            <a:endParaRPr lang="en-US" altLang="ja-JP" sz="900" dirty="0">
              <a:latin typeface="Meiryo UI" panose="020B0604030504040204" pitchFamily="50" charset="-128"/>
              <a:ea typeface="Meiryo UI" panose="020B0604030504040204" pitchFamily="50" charset="-128"/>
            </a:endParaRPr>
          </a:p>
          <a:p>
            <a:pPr marL="87313" indent="-87313"/>
            <a:r>
              <a:rPr lang="ja-JP" altLang="en-US" sz="900" dirty="0">
                <a:latin typeface="Meiryo UI" panose="020B0604030504040204" pitchFamily="50" charset="-128"/>
                <a:ea typeface="Meiryo UI" panose="020B0604030504040204" pitchFamily="50" charset="-128"/>
              </a:rPr>
              <a:t>　・世界的に環境と経済成長や産業競争力との関連性が急速に強まっている</a:t>
            </a:r>
            <a:endParaRPr lang="en-US" altLang="ja-JP" sz="900" dirty="0">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8F16B406-B66B-48DF-B540-B7A8D16D70F8}"/>
              </a:ext>
            </a:extLst>
          </p:cNvPr>
          <p:cNvSpPr txBox="1"/>
          <p:nvPr/>
        </p:nvSpPr>
        <p:spPr>
          <a:xfrm>
            <a:off x="48678" y="3025135"/>
            <a:ext cx="2503891" cy="241980"/>
          </a:xfrm>
          <a:prstGeom prst="rect">
            <a:avLst/>
          </a:prstGeom>
          <a:noFill/>
        </p:spPr>
        <p:txBody>
          <a:bodyPr wrap="none" lIns="0" tIns="36000" rIns="0" bIns="36000" rtlCol="0">
            <a:spAutoFit/>
          </a:bodyPr>
          <a:lstStyle/>
          <a:p>
            <a:pPr algn="just"/>
            <a:r>
              <a:rPr lang="ja-JP" altLang="en-US" sz="1100" b="1" dirty="0">
                <a:latin typeface="Meiryo UI" panose="020B0604030504040204" pitchFamily="50" charset="-128"/>
                <a:ea typeface="Meiryo UI" panose="020B0604030504040204" pitchFamily="50" charset="-128"/>
              </a:rPr>
              <a:t>（２）国内の動向</a:t>
            </a:r>
            <a:r>
              <a:rPr lang="ja-JP" altLang="en-US" sz="800" dirty="0">
                <a:latin typeface="Meiryo UI" panose="020B0604030504040204" pitchFamily="50" charset="-128"/>
                <a:ea typeface="Meiryo UI" panose="020B0604030504040204" pitchFamily="50" charset="-128"/>
              </a:rPr>
              <a:t>（みどりに関する法令・計画など）</a:t>
            </a:r>
            <a:endParaRPr lang="en-US" altLang="ja-JP" sz="800" dirty="0">
              <a:latin typeface="Meiryo UI" panose="020B0604030504040204" pitchFamily="50" charset="-128"/>
              <a:ea typeface="Meiryo UI" panose="020B0604030504040204" pitchFamily="50" charset="-128"/>
            </a:endParaRPr>
          </a:p>
        </p:txBody>
      </p:sp>
      <p:sp>
        <p:nvSpPr>
          <p:cNvPr id="59" name="テキスト ボックス 58">
            <a:extLst>
              <a:ext uri="{FF2B5EF4-FFF2-40B4-BE49-F238E27FC236}">
                <a16:creationId xmlns:a16="http://schemas.microsoft.com/office/drawing/2014/main" id="{01BF2BD1-4735-48DA-B379-D3AD008097F8}"/>
              </a:ext>
            </a:extLst>
          </p:cNvPr>
          <p:cNvSpPr txBox="1"/>
          <p:nvPr/>
        </p:nvSpPr>
        <p:spPr>
          <a:xfrm>
            <a:off x="103150" y="7288349"/>
            <a:ext cx="2189853" cy="184666"/>
          </a:xfrm>
          <a:prstGeom prst="rect">
            <a:avLst/>
          </a:prstGeom>
          <a:solidFill>
            <a:srgbClr val="339933">
              <a:alpha val="80000"/>
            </a:srgbClr>
          </a:solidFill>
          <a:ln w="19050">
            <a:solidFill>
              <a:srgbClr val="92D050"/>
            </a:solidFill>
          </a:ln>
        </p:spPr>
        <p:txBody>
          <a:bodyPr wrap="none" lIns="72000" tIns="0" rIns="252000" bIns="0" rtlCol="0">
            <a:spAutoFit/>
          </a:bodyPr>
          <a:lstStyle/>
          <a:p>
            <a:pPr algn="just"/>
            <a:r>
              <a:rPr lang="ja-JP" altLang="en-US" sz="1200" b="1" dirty="0">
                <a:solidFill>
                  <a:schemeClr val="bg1"/>
                </a:solidFill>
                <a:latin typeface="Meiryo UI" panose="020B0604030504040204" pitchFamily="50" charset="-128"/>
                <a:ea typeface="Meiryo UI" panose="020B0604030504040204" pitchFamily="50" charset="-128"/>
              </a:rPr>
              <a:t>２　大阪におけるみどりの現状</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06AD1BB0-53B4-49B9-9446-AA68434B9C66}"/>
              </a:ext>
            </a:extLst>
          </p:cNvPr>
          <p:cNvSpPr txBox="1"/>
          <p:nvPr/>
        </p:nvSpPr>
        <p:spPr>
          <a:xfrm>
            <a:off x="65217" y="7627732"/>
            <a:ext cx="5185771" cy="805793"/>
          </a:xfrm>
          <a:prstGeom prst="rect">
            <a:avLst/>
          </a:prstGeom>
          <a:noFill/>
        </p:spPr>
        <p:txBody>
          <a:bodyPr wrap="square" lIns="72000" tIns="36000" rIns="36000" bIns="0" rtlCol="0">
            <a:spAutoFit/>
          </a:bodyPr>
          <a:lstStyle/>
          <a:p>
            <a:pPr marL="88900" indent="-88900" algn="just"/>
            <a:r>
              <a:rPr lang="ja-JP" altLang="en-US" sz="900" dirty="0">
                <a:latin typeface="Meiryo UI" panose="020B0604030504040204" pitchFamily="50" charset="-128"/>
                <a:ea typeface="Meiryo UI" panose="020B0604030504040204" pitchFamily="50" charset="-128"/>
              </a:rPr>
              <a:t>○大雨の頻度の増加、台風の大型化の影響、暑熱環境の悪化による熱中症リスクの増加など、気候変動による影響が顕在化</a:t>
            </a:r>
            <a:endParaRPr lang="en-US" altLang="ja-JP" sz="900" dirty="0">
              <a:latin typeface="Meiryo UI" panose="020B0604030504040204" pitchFamily="50" charset="-128"/>
              <a:ea typeface="Meiryo UI" panose="020B0604030504040204" pitchFamily="50" charset="-128"/>
            </a:endParaRPr>
          </a:p>
          <a:p>
            <a:pPr marL="92075" indent="-92075" algn="just">
              <a:spcBef>
                <a:spcPts val="300"/>
              </a:spcBef>
            </a:pPr>
            <a:r>
              <a:rPr lang="ja-JP" altLang="en-US" sz="900" dirty="0">
                <a:latin typeface="Meiryo UI" panose="020B0604030504040204" pitchFamily="50" charset="-128"/>
                <a:ea typeface="Meiryo UI" panose="020B0604030504040204" pitchFamily="50" charset="-128"/>
              </a:rPr>
              <a:t>○大規模な公園緑地が都心部、郊外部、山麓部、臨海部にバランス良く配置されており、多くの府民が利用。　一方で、府民一人当たりの都市公園面積は、全国と比べて低い水準</a:t>
            </a:r>
            <a:endParaRPr lang="en-US" altLang="ja-JP" sz="900" dirty="0">
              <a:latin typeface="Meiryo UI" panose="020B0604030504040204" pitchFamily="50" charset="-128"/>
              <a:ea typeface="Meiryo UI" panose="020B0604030504040204" pitchFamily="50" charset="-128"/>
            </a:endParaRPr>
          </a:p>
          <a:p>
            <a:pPr marL="174625" indent="-174625" algn="just">
              <a:spcBef>
                <a:spcPts val="300"/>
              </a:spcBef>
            </a:pP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2024</a:t>
            </a:r>
            <a:r>
              <a:rPr lang="ja-JP" altLang="en-US" sz="900" dirty="0">
                <a:latin typeface="Meiryo UI" panose="020B0604030504040204" pitchFamily="50" charset="-128"/>
                <a:ea typeface="Meiryo UI" panose="020B0604030504040204" pitchFamily="50" charset="-128"/>
              </a:rPr>
              <a:t>年に先行まちびらきしたうめきた</a:t>
            </a:r>
            <a:r>
              <a:rPr lang="en-US" altLang="ja-JP" sz="900" dirty="0">
                <a:latin typeface="Meiryo UI" panose="020B0604030504040204" pitchFamily="50" charset="-128"/>
                <a:ea typeface="Meiryo UI" panose="020B0604030504040204" pitchFamily="50" charset="-128"/>
              </a:rPr>
              <a:t>2</a:t>
            </a:r>
            <a:r>
              <a:rPr lang="ja-JP" altLang="en-US" sz="900" dirty="0">
                <a:latin typeface="Meiryo UI" panose="020B0604030504040204" pitchFamily="50" charset="-128"/>
                <a:ea typeface="Meiryo UI" panose="020B0604030504040204" pitchFamily="50" charset="-128"/>
              </a:rPr>
              <a:t>期区域では、みどりを中心としたまちづくりが進められている</a:t>
            </a:r>
            <a:endParaRPr lang="en-US" altLang="ja-JP" sz="900" dirty="0">
              <a:latin typeface="Meiryo UI" panose="020B0604030504040204" pitchFamily="50" charset="-128"/>
              <a:ea typeface="Meiryo UI" panose="020B0604030504040204" pitchFamily="50" charset="-128"/>
            </a:endParaRPr>
          </a:p>
        </p:txBody>
      </p:sp>
      <p:sp>
        <p:nvSpPr>
          <p:cNvPr id="3" name="角丸四角形 2"/>
          <p:cNvSpPr/>
          <p:nvPr/>
        </p:nvSpPr>
        <p:spPr>
          <a:xfrm>
            <a:off x="5417532" y="1589417"/>
            <a:ext cx="1373925" cy="180000"/>
          </a:xfrm>
          <a:prstGeom prst="roundRect">
            <a:avLst>
              <a:gd name="adj" fmla="val 0"/>
            </a:avLst>
          </a:prstGeom>
          <a:solidFill>
            <a:srgbClr val="339933">
              <a:alpha val="80000"/>
            </a:srgb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0" rIns="252000" bIns="0" rtlCol="0" anchor="ctr">
            <a:spAutoFit/>
          </a:bodyPr>
          <a:lstStyle/>
          <a:p>
            <a:r>
              <a:rPr lang="ja-JP" altLang="en-US" sz="1200" b="1">
                <a:solidFill>
                  <a:schemeClr val="bg1"/>
                </a:solidFill>
                <a:latin typeface="Meiryo UI" panose="020B0604030504040204" pitchFamily="50" charset="-128"/>
                <a:ea typeface="Meiryo UI" panose="020B0604030504040204" pitchFamily="50" charset="-128"/>
              </a:rPr>
              <a:t>１　</a:t>
            </a:r>
            <a:r>
              <a:rPr lang="ja-JP" altLang="ja-JP" sz="1200" b="1">
                <a:solidFill>
                  <a:schemeClr val="bg1"/>
                </a:solidFill>
                <a:latin typeface="Meiryo UI" panose="020B0604030504040204" pitchFamily="50" charset="-128"/>
                <a:ea typeface="Meiryo UI" panose="020B0604030504040204" pitchFamily="50" charset="-128"/>
              </a:rPr>
              <a:t>みどりの効果</a:t>
            </a:r>
            <a:endParaRPr lang="ja-JP" altLang="en-US" sz="1200" b="1">
              <a:solidFill>
                <a:schemeClr val="bg1"/>
              </a:solidFill>
              <a:latin typeface="Meiryo UI" panose="020B0604030504040204" pitchFamily="50" charset="-128"/>
              <a:ea typeface="Meiryo UI" panose="020B0604030504040204" pitchFamily="50" charset="-128"/>
            </a:endParaRPr>
          </a:p>
        </p:txBody>
      </p:sp>
      <p:sp>
        <p:nvSpPr>
          <p:cNvPr id="38" name="角丸四角形 37"/>
          <p:cNvSpPr/>
          <p:nvPr/>
        </p:nvSpPr>
        <p:spPr>
          <a:xfrm>
            <a:off x="5431637" y="4532703"/>
            <a:ext cx="2194663" cy="184666"/>
          </a:xfrm>
          <a:prstGeom prst="roundRect">
            <a:avLst>
              <a:gd name="adj" fmla="val 0"/>
            </a:avLst>
          </a:prstGeom>
          <a:solidFill>
            <a:srgbClr val="339933">
              <a:alpha val="80000"/>
            </a:srgb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0" rIns="252000" bIns="0" rtlCol="0" anchor="ctr">
            <a:spAutoFit/>
          </a:bodyPr>
          <a:lstStyle/>
          <a:p>
            <a:r>
              <a:rPr lang="ja-JP" altLang="en-US" sz="1200" b="1">
                <a:solidFill>
                  <a:schemeClr val="bg1"/>
                </a:solidFill>
                <a:latin typeface="Meiryo UI" panose="020B0604030504040204" pitchFamily="50" charset="-128"/>
                <a:ea typeface="Meiryo UI" panose="020B0604030504040204" pitchFamily="50" charset="-128"/>
              </a:rPr>
              <a:t>２　</a:t>
            </a:r>
            <a:r>
              <a:rPr lang="ja-JP" altLang="ja-JP" sz="1200" b="1">
                <a:solidFill>
                  <a:schemeClr val="bg1"/>
                </a:solidFill>
                <a:latin typeface="Meiryo UI" panose="020B0604030504040204" pitchFamily="50" charset="-128"/>
                <a:ea typeface="Meiryo UI" panose="020B0604030504040204" pitchFamily="50" charset="-128"/>
              </a:rPr>
              <a:t>本計画で対象とするみどり</a:t>
            </a:r>
            <a:endParaRPr lang="ja-JP" altLang="en-US" sz="1200" b="1">
              <a:solidFill>
                <a:schemeClr val="bg1"/>
              </a:solidFill>
              <a:latin typeface="Meiryo UI" panose="020B0604030504040204" pitchFamily="50" charset="-128"/>
              <a:ea typeface="Meiryo UI" panose="020B0604030504040204" pitchFamily="50" charset="-128"/>
            </a:endParaRPr>
          </a:p>
        </p:txBody>
      </p:sp>
      <p:grpSp>
        <p:nvGrpSpPr>
          <p:cNvPr id="66" name="Group 40">
            <a:extLst>
              <a:ext uri="{FF2B5EF4-FFF2-40B4-BE49-F238E27FC236}">
                <a16:creationId xmlns:a16="http://schemas.microsoft.com/office/drawing/2014/main" id="{AEBFAC7E-A66A-4057-AF62-B2B3A810F471}"/>
              </a:ext>
            </a:extLst>
          </p:cNvPr>
          <p:cNvGrpSpPr>
            <a:grpSpLocks/>
          </p:cNvGrpSpPr>
          <p:nvPr/>
        </p:nvGrpSpPr>
        <p:grpSpPr bwMode="auto">
          <a:xfrm>
            <a:off x="65255" y="17732"/>
            <a:ext cx="8221328" cy="389574"/>
            <a:chOff x="669" y="402"/>
            <a:chExt cx="15363" cy="741"/>
          </a:xfrm>
        </p:grpSpPr>
        <p:sp>
          <p:nvSpPr>
            <p:cNvPr id="67" name="Rectangle 30">
              <a:extLst>
                <a:ext uri="{FF2B5EF4-FFF2-40B4-BE49-F238E27FC236}">
                  <a16:creationId xmlns:a16="http://schemas.microsoft.com/office/drawing/2014/main" id="{DF05B959-B7C2-4AD3-A22E-7160A5D324A6}"/>
                </a:ext>
              </a:extLst>
            </p:cNvPr>
            <p:cNvSpPr>
              <a:spLocks noChangeArrowheads="1"/>
            </p:cNvSpPr>
            <p:nvPr/>
          </p:nvSpPr>
          <p:spPr bwMode="auto">
            <a:xfrm>
              <a:off x="15207" y="405"/>
              <a:ext cx="825" cy="624"/>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8" name="Rectangle 29">
              <a:extLst>
                <a:ext uri="{FF2B5EF4-FFF2-40B4-BE49-F238E27FC236}">
                  <a16:creationId xmlns:a16="http://schemas.microsoft.com/office/drawing/2014/main" id="{A646DB3B-956F-4A1C-AC60-319E4A30C719}"/>
                </a:ext>
              </a:extLst>
            </p:cNvPr>
            <p:cNvSpPr>
              <a:spLocks noChangeArrowheads="1"/>
            </p:cNvSpPr>
            <p:nvPr/>
          </p:nvSpPr>
          <p:spPr bwMode="auto">
            <a:xfrm>
              <a:off x="669" y="402"/>
              <a:ext cx="15254" cy="741"/>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bodyPr>
            <a:lstStyle/>
            <a:p>
              <a:pPr defTabSz="914400" eaLnBrk="0" fontAlgn="base" hangingPunct="0">
                <a:spcBef>
                  <a:spcPct val="0"/>
                </a:spcBef>
                <a:spcAft>
                  <a:spcPct val="0"/>
                </a:spcAft>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大阪府みどりの広域計画の概要</a:t>
              </a:r>
            </a:p>
          </p:txBody>
        </p:sp>
        <p:sp>
          <p:nvSpPr>
            <p:cNvPr id="70" name="Rectangle 31">
              <a:extLst>
                <a:ext uri="{FF2B5EF4-FFF2-40B4-BE49-F238E27FC236}">
                  <a16:creationId xmlns:a16="http://schemas.microsoft.com/office/drawing/2014/main" id="{CCDE6085-DD97-48B3-A7EB-E8F05A4D73C5}"/>
                </a:ext>
              </a:extLst>
            </p:cNvPr>
            <p:cNvSpPr>
              <a:spLocks noChangeArrowheads="1"/>
            </p:cNvSpPr>
            <p:nvPr/>
          </p:nvSpPr>
          <p:spPr bwMode="auto">
            <a:xfrm>
              <a:off x="737" y="1003"/>
              <a:ext cx="15186" cy="137"/>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77" name="テキスト ボックス 76">
            <a:extLst>
              <a:ext uri="{FF2B5EF4-FFF2-40B4-BE49-F238E27FC236}">
                <a16:creationId xmlns:a16="http://schemas.microsoft.com/office/drawing/2014/main" id="{F15DD8F4-5887-4DCF-AC62-6EAEBBD3523B}"/>
              </a:ext>
            </a:extLst>
          </p:cNvPr>
          <p:cNvSpPr txBox="1"/>
          <p:nvPr/>
        </p:nvSpPr>
        <p:spPr>
          <a:xfrm>
            <a:off x="76622" y="7452108"/>
            <a:ext cx="2468625" cy="241980"/>
          </a:xfrm>
          <a:prstGeom prst="rect">
            <a:avLst/>
          </a:prstGeom>
          <a:noFill/>
        </p:spPr>
        <p:txBody>
          <a:bodyPr wrap="none" lIns="0" tIns="36000" rIns="0" bIns="36000" rtlCol="0">
            <a:spAutoFit/>
          </a:bodyPr>
          <a:lstStyle/>
          <a:p>
            <a:pPr algn="just"/>
            <a:r>
              <a:rPr lang="ja-JP" altLang="en-US" sz="1100" b="1" dirty="0">
                <a:latin typeface="Meiryo UI" panose="020B0604030504040204" pitchFamily="50" charset="-128"/>
                <a:ea typeface="Meiryo UI" panose="020B0604030504040204" pitchFamily="50" charset="-128"/>
              </a:rPr>
              <a:t>（１）大阪のみどりを取り巻く状況と課題</a:t>
            </a:r>
            <a:endParaRPr lang="en-US" altLang="ja-JP" sz="1100" b="1" dirty="0">
              <a:latin typeface="Meiryo UI" panose="020B0604030504040204" pitchFamily="50" charset="-128"/>
              <a:ea typeface="Meiryo UI" panose="020B0604030504040204" pitchFamily="50" charset="-128"/>
            </a:endParaRPr>
          </a:p>
        </p:txBody>
      </p:sp>
      <p:sp>
        <p:nvSpPr>
          <p:cNvPr id="78" name="テキスト ボックス 77">
            <a:extLst>
              <a:ext uri="{FF2B5EF4-FFF2-40B4-BE49-F238E27FC236}">
                <a16:creationId xmlns:a16="http://schemas.microsoft.com/office/drawing/2014/main" id="{77BF70C8-91DE-4924-8037-47C8FA4D3C63}"/>
              </a:ext>
            </a:extLst>
          </p:cNvPr>
          <p:cNvSpPr txBox="1"/>
          <p:nvPr/>
        </p:nvSpPr>
        <p:spPr>
          <a:xfrm>
            <a:off x="65217" y="8392899"/>
            <a:ext cx="1561325" cy="241980"/>
          </a:xfrm>
          <a:prstGeom prst="rect">
            <a:avLst/>
          </a:prstGeom>
          <a:noFill/>
        </p:spPr>
        <p:txBody>
          <a:bodyPr wrap="none" lIns="0" tIns="36000" rIns="0" bIns="36000" rtlCol="0">
            <a:spAutoFit/>
          </a:bodyPr>
          <a:lstStyle/>
          <a:p>
            <a:pPr algn="just"/>
            <a:r>
              <a:rPr lang="ja-JP" altLang="en-US" sz="1100" b="1">
                <a:latin typeface="Meiryo UI" panose="020B0604030504040204" pitchFamily="50" charset="-128"/>
                <a:ea typeface="Meiryo UI" panose="020B0604030504040204" pitchFamily="50" charset="-128"/>
              </a:rPr>
              <a:t>（２）大阪のみどりの資源</a:t>
            </a:r>
            <a:endParaRPr lang="en-US" altLang="ja-JP" sz="1100" b="1">
              <a:latin typeface="Meiryo UI" panose="020B0604030504040204" pitchFamily="50" charset="-128"/>
              <a:ea typeface="Meiryo UI" panose="020B0604030504040204" pitchFamily="50" charset="-128"/>
            </a:endParaRPr>
          </a:p>
        </p:txBody>
      </p:sp>
      <p:sp>
        <p:nvSpPr>
          <p:cNvPr id="82" name="テキスト ボックス 81">
            <a:extLst>
              <a:ext uri="{FF2B5EF4-FFF2-40B4-BE49-F238E27FC236}">
                <a16:creationId xmlns:a16="http://schemas.microsoft.com/office/drawing/2014/main" id="{0231AA09-8612-46DE-ACD0-85F1898EF028}"/>
              </a:ext>
            </a:extLst>
          </p:cNvPr>
          <p:cNvSpPr txBox="1"/>
          <p:nvPr/>
        </p:nvSpPr>
        <p:spPr>
          <a:xfrm>
            <a:off x="65217" y="8597142"/>
            <a:ext cx="5164926" cy="944292"/>
          </a:xfrm>
          <a:prstGeom prst="rect">
            <a:avLst/>
          </a:prstGeom>
          <a:noFill/>
        </p:spPr>
        <p:txBody>
          <a:bodyPr wrap="square" lIns="72000" tIns="36000" rIns="36000" bIns="0" rtlCol="0">
            <a:spAutoFit/>
          </a:bodyPr>
          <a:lstStyle/>
          <a:p>
            <a:pPr marL="88900" indent="-88900" algn="just"/>
            <a:r>
              <a:rPr lang="ja-JP" altLang="en-US" sz="900" dirty="0">
                <a:latin typeface="Meiryo UI" panose="020B0604030504040204" pitchFamily="50" charset="-128"/>
                <a:ea typeface="Meiryo UI" panose="020B0604030504040204" pitchFamily="50" charset="-128"/>
              </a:rPr>
              <a:t>○周辺山系・丘陵地、臨海部、幹線道路、主要河川、大規模公園などの骨格となるみどりと、市街地に広く点在する多様なみどりにより形成されている</a:t>
            </a:r>
            <a:endParaRPr lang="en-US" altLang="ja-JP" sz="900" dirty="0">
              <a:latin typeface="Meiryo UI" panose="020B0604030504040204" pitchFamily="50" charset="-128"/>
              <a:ea typeface="Meiryo UI" panose="020B0604030504040204" pitchFamily="50" charset="-128"/>
            </a:endParaRPr>
          </a:p>
          <a:p>
            <a:pPr marL="88900" indent="-88900" algn="just">
              <a:spcBef>
                <a:spcPts val="300"/>
              </a:spcBef>
            </a:pPr>
            <a:r>
              <a:rPr lang="ja-JP" altLang="en-US" sz="900" dirty="0">
                <a:latin typeface="Meiryo UI" panose="020B0604030504040204" pitchFamily="50" charset="-128"/>
                <a:ea typeface="Meiryo UI" panose="020B0604030504040204" pitchFamily="50" charset="-128"/>
              </a:rPr>
              <a:t>○骨格となるみどりのうち、幹線道路、主要河川、大規模公園は都市施設として担保されており、周辺山系・丘陵地では、樹林地、ため池、農地などの土地利用が比較的まとまって存在している</a:t>
            </a:r>
            <a:endParaRPr lang="en-US" altLang="ja-JP" sz="900" dirty="0">
              <a:latin typeface="Meiryo UI" panose="020B0604030504040204" pitchFamily="50" charset="-128"/>
              <a:ea typeface="Meiryo UI" panose="020B0604030504040204" pitchFamily="50" charset="-128"/>
            </a:endParaRPr>
          </a:p>
          <a:p>
            <a:pPr marL="88900" indent="-88900" algn="just">
              <a:spcBef>
                <a:spcPts val="300"/>
              </a:spcBef>
            </a:pPr>
            <a:r>
              <a:rPr lang="ja-JP" altLang="en-US" sz="900" dirty="0">
                <a:latin typeface="Meiryo UI" panose="020B0604030504040204" pitchFamily="50" charset="-128"/>
                <a:ea typeface="Meiryo UI" panose="020B0604030504040204" pitchFamily="50" charset="-128"/>
              </a:rPr>
              <a:t>○市街地では、様々な土地利用特性が混在する中を、道路や中小河川などの都市施設のみどりが骨格を補完する形で網目状に拡がっており、個々の地域の特徴となっている</a:t>
            </a:r>
            <a:endParaRPr lang="en-US" altLang="ja-JP" sz="900" dirty="0">
              <a:latin typeface="Meiryo UI" panose="020B0604030504040204" pitchFamily="50" charset="-128"/>
              <a:ea typeface="Meiryo UI" panose="020B0604030504040204" pitchFamily="50" charset="-128"/>
            </a:endParaRPr>
          </a:p>
        </p:txBody>
      </p:sp>
      <p:sp>
        <p:nvSpPr>
          <p:cNvPr id="94" name="テキスト ボックス 93">
            <a:extLst>
              <a:ext uri="{FF2B5EF4-FFF2-40B4-BE49-F238E27FC236}">
                <a16:creationId xmlns:a16="http://schemas.microsoft.com/office/drawing/2014/main" id="{2D2E0C95-7A68-4372-AC7C-531683E904E4}"/>
              </a:ext>
            </a:extLst>
          </p:cNvPr>
          <p:cNvSpPr txBox="1"/>
          <p:nvPr/>
        </p:nvSpPr>
        <p:spPr>
          <a:xfrm>
            <a:off x="5355311" y="4739276"/>
            <a:ext cx="2594867" cy="451850"/>
          </a:xfrm>
          <a:prstGeom prst="rect">
            <a:avLst/>
          </a:prstGeom>
          <a:noFill/>
        </p:spPr>
        <p:txBody>
          <a:bodyPr wrap="square" lIns="108000" tIns="36000" rIns="36000" bIns="0" rtlCol="0">
            <a:spAutoFit/>
          </a:bodyPr>
          <a:lstStyle/>
          <a:p>
            <a:r>
              <a:rPr lang="ja-JP" altLang="en-US" sz="900" dirty="0">
                <a:latin typeface="Meiryo UI" panose="020B0604030504040204" pitchFamily="50" charset="-128"/>
                <a:ea typeface="Meiryo UI" panose="020B0604030504040204" pitchFamily="50" charset="-128"/>
              </a:rPr>
              <a:t>周辺山系の森林、都市の樹林・樹木・草花、公園緑地、農地に加え、これらと一体となった水辺・オープンスペースなどを幅広く対象とし、ひらがなで“みどり”と表現</a:t>
            </a:r>
            <a:endParaRPr lang="en-US" altLang="ja-JP" sz="900" dirty="0">
              <a:latin typeface="Meiryo UI" panose="020B0604030504040204" pitchFamily="50" charset="-128"/>
              <a:ea typeface="Meiryo UI" panose="020B0604030504040204" pitchFamily="50" charset="-128"/>
            </a:endParaRPr>
          </a:p>
        </p:txBody>
      </p:sp>
      <p:sp>
        <p:nvSpPr>
          <p:cNvPr id="73" name="テキスト ボックス 72">
            <a:extLst>
              <a:ext uri="{FF2B5EF4-FFF2-40B4-BE49-F238E27FC236}">
                <a16:creationId xmlns:a16="http://schemas.microsoft.com/office/drawing/2014/main" id="{6D472D1B-947E-4C32-B747-14520D4E66FC}"/>
              </a:ext>
            </a:extLst>
          </p:cNvPr>
          <p:cNvSpPr txBox="1"/>
          <p:nvPr/>
        </p:nvSpPr>
        <p:spPr>
          <a:xfrm>
            <a:off x="5352204" y="9077657"/>
            <a:ext cx="7357128" cy="523220"/>
          </a:xfrm>
          <a:prstGeom prst="rect">
            <a:avLst/>
          </a:prstGeom>
          <a:noFill/>
        </p:spPr>
        <p:txBody>
          <a:bodyPr wrap="square" rtlCol="0">
            <a:spAutoFit/>
          </a:bodyPr>
          <a:lstStyle/>
          <a:p>
            <a:pPr marL="87313" indent="-87313" defTabSz="914400">
              <a:defRPr/>
            </a:pPr>
            <a:r>
              <a:rPr kumimoji="1" lang="ja-JP" altLang="en-US" sz="850" dirty="0">
                <a:latin typeface="Meiryo UI" panose="020B0604030504040204" pitchFamily="50" charset="-128"/>
                <a:ea typeface="Meiryo UI" panose="020B0604030504040204" pitchFamily="50" charset="-128"/>
              </a:rPr>
              <a:t>〇民産学官の多様な主体が、それぞれの役割を認識し、得意とするノウハウ・技術やアイディアなどを結びつけ、相互に連携してみどりのまちづくりを推進</a:t>
            </a:r>
            <a:endParaRPr kumimoji="1" lang="en-US" altLang="ja-JP" sz="850" dirty="0">
              <a:latin typeface="Meiryo UI" panose="020B0604030504040204" pitchFamily="50" charset="-128"/>
              <a:ea typeface="Meiryo UI" panose="020B0604030504040204" pitchFamily="50" charset="-128"/>
            </a:endParaRPr>
          </a:p>
          <a:p>
            <a:pPr marL="87313" indent="-87313" defTabSz="914400">
              <a:spcBef>
                <a:spcPts val="200"/>
              </a:spcBef>
              <a:defRPr/>
            </a:pPr>
            <a:r>
              <a:rPr kumimoji="1" lang="ja-JP" altLang="en-US" sz="850" dirty="0">
                <a:latin typeface="Meiryo UI" panose="020B0604030504040204" pitchFamily="50" charset="-128"/>
                <a:ea typeface="Meiryo UI" panose="020B0604030504040204" pitchFamily="50" charset="-128"/>
              </a:rPr>
              <a:t>〇計画期間の中間年である</a:t>
            </a:r>
            <a:r>
              <a:rPr kumimoji="1" lang="en-US" altLang="ja-JP" sz="850" dirty="0">
                <a:latin typeface="Meiryo UI" panose="020B0604030504040204" pitchFamily="50" charset="-128"/>
                <a:ea typeface="Meiryo UI" panose="020B0604030504040204" pitchFamily="50" charset="-128"/>
              </a:rPr>
              <a:t>2030</a:t>
            </a:r>
            <a:r>
              <a:rPr kumimoji="1" lang="ja-JP" altLang="en-US" sz="850" dirty="0">
                <a:latin typeface="Meiryo UI" panose="020B0604030504040204" pitchFamily="50" charset="-128"/>
                <a:ea typeface="Meiryo UI" panose="020B0604030504040204" pitchFamily="50" charset="-128"/>
              </a:rPr>
              <a:t>年度（令和</a:t>
            </a:r>
            <a:r>
              <a:rPr kumimoji="1" lang="en-US" altLang="ja-JP" sz="850" dirty="0">
                <a:latin typeface="Meiryo UI" panose="020B0604030504040204" pitchFamily="50" charset="-128"/>
                <a:ea typeface="Meiryo UI" panose="020B0604030504040204" pitchFamily="50" charset="-128"/>
              </a:rPr>
              <a:t>12</a:t>
            </a:r>
            <a:r>
              <a:rPr kumimoji="1" lang="ja-JP" altLang="en-US" sz="850" dirty="0">
                <a:latin typeface="Meiryo UI" panose="020B0604030504040204" pitchFamily="50" charset="-128"/>
                <a:ea typeface="Meiryo UI" panose="020B0604030504040204" pitchFamily="50" charset="-128"/>
              </a:rPr>
              <a:t>年度）を目途に、外部有識者で構成する場を活用し、取組みの進捗状況などについて評価・点検</a:t>
            </a:r>
            <a:endParaRPr kumimoji="1" lang="en-US" altLang="ja-JP" sz="850" dirty="0">
              <a:latin typeface="Meiryo UI" panose="020B0604030504040204" pitchFamily="50" charset="-128"/>
              <a:ea typeface="Meiryo UI" panose="020B0604030504040204" pitchFamily="50" charset="-128"/>
            </a:endParaRPr>
          </a:p>
          <a:p>
            <a:pPr marL="87313" indent="-87313" defTabSz="914400">
              <a:defRPr/>
            </a:pPr>
            <a:r>
              <a:rPr kumimoji="1" lang="en-US" altLang="ja-JP" sz="850" dirty="0">
                <a:latin typeface="Meiryo UI" panose="020B0604030504040204" pitchFamily="50" charset="-128"/>
                <a:ea typeface="Meiryo UI" panose="020B0604030504040204" pitchFamily="50" charset="-128"/>
              </a:rPr>
              <a:t>   </a:t>
            </a:r>
            <a:r>
              <a:rPr kumimoji="1" lang="ja-JP" altLang="en-US" sz="850" dirty="0">
                <a:latin typeface="Meiryo UI" panose="020B0604030504040204" pitchFamily="50" charset="-128"/>
                <a:ea typeface="Meiryo UI" panose="020B0604030504040204" pitchFamily="50" charset="-128"/>
              </a:rPr>
              <a:t>⇒必要に応じて見直しを実施</a:t>
            </a:r>
            <a:endParaRPr lang="en-US" altLang="ja-JP" sz="85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74" name="角丸四角形 68">
            <a:extLst>
              <a:ext uri="{FF2B5EF4-FFF2-40B4-BE49-F238E27FC236}">
                <a16:creationId xmlns:a16="http://schemas.microsoft.com/office/drawing/2014/main" id="{1813AD7D-61D5-43D6-9865-30263F1A0574}"/>
              </a:ext>
            </a:extLst>
          </p:cNvPr>
          <p:cNvSpPr/>
          <p:nvPr/>
        </p:nvSpPr>
        <p:spPr>
          <a:xfrm>
            <a:off x="5372724" y="8953935"/>
            <a:ext cx="7374441" cy="612000"/>
          </a:xfrm>
          <a:prstGeom prst="roundRect">
            <a:avLst>
              <a:gd name="adj" fmla="val 0"/>
            </a:avLst>
          </a:prstGeom>
          <a:no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a:latin typeface="Meiryo UI" panose="020B0604030504040204" pitchFamily="50" charset="-128"/>
              <a:ea typeface="Meiryo UI" panose="020B0604030504040204" pitchFamily="50" charset="-128"/>
            </a:endParaRPr>
          </a:p>
        </p:txBody>
      </p:sp>
      <p:sp>
        <p:nvSpPr>
          <p:cNvPr id="76" name="角丸四角形 98">
            <a:extLst>
              <a:ext uri="{FF2B5EF4-FFF2-40B4-BE49-F238E27FC236}">
                <a16:creationId xmlns:a16="http://schemas.microsoft.com/office/drawing/2014/main" id="{9C6956A3-8430-4363-BD9E-CEFBFFBBB72C}"/>
              </a:ext>
            </a:extLst>
          </p:cNvPr>
          <p:cNvSpPr/>
          <p:nvPr/>
        </p:nvSpPr>
        <p:spPr>
          <a:xfrm>
            <a:off x="5372724" y="8874350"/>
            <a:ext cx="2772000" cy="216000"/>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300" b="1">
                <a:latin typeface="Meiryo UI" pitchFamily="50" charset="-128"/>
                <a:ea typeface="Meiryo UI" pitchFamily="50" charset="-128"/>
                <a:cs typeface="Meiryo UI" pitchFamily="50" charset="-128"/>
              </a:rPr>
              <a:t>第</a:t>
            </a:r>
            <a:r>
              <a:rPr lang="en-US" altLang="ja-JP" sz="1300" b="1">
                <a:latin typeface="Meiryo UI" pitchFamily="50" charset="-128"/>
                <a:ea typeface="Meiryo UI" pitchFamily="50" charset="-128"/>
                <a:cs typeface="Meiryo UI" pitchFamily="50" charset="-128"/>
              </a:rPr>
              <a:t>4</a:t>
            </a:r>
            <a:r>
              <a:rPr lang="ja-JP" altLang="en-US" sz="1300" b="1">
                <a:latin typeface="Meiryo UI" pitchFamily="50" charset="-128"/>
                <a:ea typeface="Meiryo UI" pitchFamily="50" charset="-128"/>
                <a:cs typeface="Meiryo UI" pitchFamily="50" charset="-128"/>
              </a:rPr>
              <a:t>章　計画の推進体制・進行管理</a:t>
            </a:r>
          </a:p>
        </p:txBody>
      </p:sp>
      <p:sp>
        <p:nvSpPr>
          <p:cNvPr id="85" name="角丸四角形 38">
            <a:extLst>
              <a:ext uri="{FF2B5EF4-FFF2-40B4-BE49-F238E27FC236}">
                <a16:creationId xmlns:a16="http://schemas.microsoft.com/office/drawing/2014/main" id="{EF396DC2-33A2-4972-9BC3-21B6D4D43A93}"/>
              </a:ext>
            </a:extLst>
          </p:cNvPr>
          <p:cNvSpPr/>
          <p:nvPr/>
        </p:nvSpPr>
        <p:spPr>
          <a:xfrm>
            <a:off x="7954783" y="1600008"/>
            <a:ext cx="2232000" cy="180000"/>
          </a:xfrm>
          <a:prstGeom prst="roundRect">
            <a:avLst>
              <a:gd name="adj" fmla="val 0"/>
            </a:avLst>
          </a:prstGeom>
          <a:solidFill>
            <a:srgbClr val="339933">
              <a:alpha val="80000"/>
            </a:srgb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spAutoFit/>
          </a:bodyPr>
          <a:lstStyle/>
          <a:p>
            <a:r>
              <a:rPr lang="ja-JP" altLang="en-US" sz="1200" b="1">
                <a:solidFill>
                  <a:schemeClr val="bg1"/>
                </a:solidFill>
                <a:latin typeface="Meiryo UI" panose="020B0604030504040204" pitchFamily="50" charset="-128"/>
                <a:ea typeface="Meiryo UI" panose="020B0604030504040204" pitchFamily="50" charset="-128"/>
              </a:rPr>
              <a:t>３　</a:t>
            </a:r>
            <a:r>
              <a:rPr lang="ja-JP" altLang="ja-JP" sz="1200" b="1">
                <a:solidFill>
                  <a:schemeClr val="bg1"/>
                </a:solidFill>
                <a:latin typeface="Meiryo UI" panose="020B0604030504040204" pitchFamily="50" charset="-128"/>
                <a:ea typeface="Meiryo UI" panose="020B0604030504040204" pitchFamily="50" charset="-128"/>
              </a:rPr>
              <a:t>めざすべき将来像</a:t>
            </a:r>
            <a:endParaRPr lang="ja-JP" altLang="en-US" sz="1200" b="1">
              <a:solidFill>
                <a:schemeClr val="bg1"/>
              </a:solidFill>
              <a:latin typeface="Meiryo UI" panose="020B0604030504040204" pitchFamily="50" charset="-128"/>
              <a:ea typeface="Meiryo UI" panose="020B0604030504040204" pitchFamily="50" charset="-128"/>
            </a:endParaRPr>
          </a:p>
        </p:txBody>
      </p:sp>
      <p:sp>
        <p:nvSpPr>
          <p:cNvPr id="102" name="角丸四角形 68">
            <a:extLst>
              <a:ext uri="{FF2B5EF4-FFF2-40B4-BE49-F238E27FC236}">
                <a16:creationId xmlns:a16="http://schemas.microsoft.com/office/drawing/2014/main" id="{67F9D1A5-164C-418F-9BF5-5D734746947E}"/>
              </a:ext>
            </a:extLst>
          </p:cNvPr>
          <p:cNvSpPr/>
          <p:nvPr/>
        </p:nvSpPr>
        <p:spPr>
          <a:xfrm>
            <a:off x="5372724" y="5499598"/>
            <a:ext cx="7380000" cy="3312000"/>
          </a:xfrm>
          <a:prstGeom prst="roundRect">
            <a:avLst>
              <a:gd name="adj" fmla="val 0"/>
            </a:avLst>
          </a:prstGeom>
          <a:no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a:latin typeface="Meiryo UI" panose="020B0604030504040204" pitchFamily="50" charset="-128"/>
              <a:ea typeface="Meiryo UI" panose="020B0604030504040204" pitchFamily="50" charset="-128"/>
            </a:endParaRPr>
          </a:p>
        </p:txBody>
      </p:sp>
      <p:sp>
        <p:nvSpPr>
          <p:cNvPr id="100" name="角丸四角形 98">
            <a:extLst>
              <a:ext uri="{FF2B5EF4-FFF2-40B4-BE49-F238E27FC236}">
                <a16:creationId xmlns:a16="http://schemas.microsoft.com/office/drawing/2014/main" id="{1C000AFF-C3DC-430E-B4BE-9020778931C2}"/>
              </a:ext>
            </a:extLst>
          </p:cNvPr>
          <p:cNvSpPr/>
          <p:nvPr/>
        </p:nvSpPr>
        <p:spPr>
          <a:xfrm>
            <a:off x="5372724" y="5376538"/>
            <a:ext cx="3699644" cy="216000"/>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300" b="1">
                <a:latin typeface="Meiryo UI" pitchFamily="50" charset="-128"/>
                <a:ea typeface="Meiryo UI" pitchFamily="50" charset="-128"/>
                <a:cs typeface="Meiryo UI" pitchFamily="50" charset="-128"/>
              </a:rPr>
              <a:t>第</a:t>
            </a:r>
            <a:r>
              <a:rPr lang="en-US" altLang="ja-JP" sz="1300" b="1">
                <a:latin typeface="Meiryo UI" pitchFamily="50" charset="-128"/>
                <a:ea typeface="Meiryo UI" pitchFamily="50" charset="-128"/>
                <a:cs typeface="Meiryo UI" pitchFamily="50" charset="-128"/>
              </a:rPr>
              <a:t>3</a:t>
            </a:r>
            <a:r>
              <a:rPr lang="ja-JP" altLang="en-US" sz="1300" b="1">
                <a:latin typeface="Meiryo UI" pitchFamily="50" charset="-128"/>
                <a:ea typeface="Meiryo UI" pitchFamily="50" charset="-128"/>
                <a:cs typeface="Meiryo UI" pitchFamily="50" charset="-128"/>
              </a:rPr>
              <a:t>章　大阪のみどりの取組方針・取組項目</a:t>
            </a:r>
          </a:p>
        </p:txBody>
      </p:sp>
      <p:sp>
        <p:nvSpPr>
          <p:cNvPr id="5" name="テキスト ボックス 4">
            <a:extLst>
              <a:ext uri="{FF2B5EF4-FFF2-40B4-BE49-F238E27FC236}">
                <a16:creationId xmlns:a16="http://schemas.microsoft.com/office/drawing/2014/main" id="{943FAF00-90F2-1AFF-0EFB-664A0A560F3B}"/>
              </a:ext>
            </a:extLst>
          </p:cNvPr>
          <p:cNvSpPr txBox="1"/>
          <p:nvPr/>
        </p:nvSpPr>
        <p:spPr>
          <a:xfrm>
            <a:off x="58729" y="3210858"/>
            <a:ext cx="5230260" cy="4045141"/>
          </a:xfrm>
          <a:prstGeom prst="rect">
            <a:avLst/>
          </a:prstGeom>
          <a:noFill/>
        </p:spPr>
        <p:txBody>
          <a:bodyPr wrap="square" lIns="72000" tIns="36000" rIns="36000" bIns="0" rtlCol="0">
            <a:spAutoFit/>
          </a:bodyPr>
          <a:lstStyle/>
          <a:p>
            <a:r>
              <a:rPr lang="ja-JP" altLang="en-US" sz="900" dirty="0">
                <a:latin typeface="Meiryo UI" panose="020B0604030504040204" pitchFamily="50" charset="-128"/>
                <a:ea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rPr>
              <a:t>「立地適正化計画制度」創設</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2014</a:t>
            </a:r>
            <a:r>
              <a:rPr lang="ja-JP" altLang="en-US" sz="900" dirty="0">
                <a:latin typeface="Meiryo UI" panose="020B0604030504040204" pitchFamily="50" charset="-128"/>
                <a:ea typeface="Meiryo UI" panose="020B0604030504040204" pitchFamily="50" charset="-128"/>
              </a:rPr>
              <a:t>年）</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CO</a:t>
            </a:r>
            <a:r>
              <a:rPr lang="en-US" altLang="ja-JP" sz="900" baseline="-25000" dirty="0">
                <a:latin typeface="Meiryo UI" panose="020B0604030504040204" pitchFamily="50" charset="-128"/>
                <a:ea typeface="Meiryo UI" panose="020B0604030504040204" pitchFamily="50" charset="-128"/>
              </a:rPr>
              <a:t>2</a:t>
            </a:r>
            <a:r>
              <a:rPr lang="ja-JP" altLang="en-US" sz="900" dirty="0">
                <a:latin typeface="Meiryo UI" panose="020B0604030504040204" pitchFamily="50" charset="-128"/>
                <a:ea typeface="Meiryo UI" panose="020B0604030504040204" pitchFamily="50" charset="-128"/>
              </a:rPr>
              <a:t>排出削減や緑地・農地の保全、防災等にも資する「コンパクト・プラス・ネットワーク」化によるまちづくりを推進</a:t>
            </a:r>
            <a:endParaRPr lang="en-US" altLang="ja-JP" sz="900" dirty="0">
              <a:latin typeface="Meiryo UI" panose="020B0604030504040204" pitchFamily="50" charset="-128"/>
              <a:ea typeface="Meiryo UI" panose="020B0604030504040204" pitchFamily="50" charset="-128"/>
            </a:endParaRPr>
          </a:p>
          <a:p>
            <a:pPr>
              <a:spcBef>
                <a:spcPts val="300"/>
              </a:spcBef>
            </a:pPr>
            <a:r>
              <a:rPr lang="ja-JP" altLang="en-US" sz="900" dirty="0">
                <a:latin typeface="Meiryo UI" panose="020B0604030504040204" pitchFamily="50" charset="-128"/>
                <a:ea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rPr>
              <a:t>「都市農業振興基本法」施行</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2015</a:t>
            </a:r>
            <a:r>
              <a:rPr lang="ja-JP" altLang="en-US" sz="900" dirty="0">
                <a:latin typeface="Meiryo UI" panose="020B0604030504040204" pitchFamily="50" charset="-128"/>
                <a:ea typeface="Meiryo UI" panose="020B0604030504040204" pitchFamily="50" charset="-128"/>
              </a:rPr>
              <a:t>年）、</a:t>
            </a:r>
            <a:r>
              <a:rPr lang="ja-JP" altLang="en-US" sz="900" b="1" dirty="0">
                <a:latin typeface="Meiryo UI" panose="020B0604030504040204" pitchFamily="50" charset="-128"/>
                <a:ea typeface="Meiryo UI" panose="020B0604030504040204" pitchFamily="50" charset="-128"/>
              </a:rPr>
              <a:t>「都市農業振興基本計画」策定</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2016</a:t>
            </a:r>
            <a:r>
              <a:rPr lang="ja-JP" altLang="en-US" sz="900" dirty="0">
                <a:latin typeface="Meiryo UI" panose="020B0604030504040204" pitchFamily="50" charset="-128"/>
                <a:ea typeface="Meiryo UI" panose="020B0604030504040204" pitchFamily="50" charset="-128"/>
              </a:rPr>
              <a:t>年）</a:t>
            </a:r>
            <a:endParaRPr lang="en-US" altLang="ja-JP" sz="900" dirty="0">
              <a:latin typeface="Meiryo UI" panose="020B0604030504040204" pitchFamily="50" charset="-128"/>
              <a:ea typeface="Meiryo UI" panose="020B0604030504040204" pitchFamily="50" charset="-128"/>
            </a:endParaRPr>
          </a:p>
          <a:p>
            <a:pPr marL="185738" indent="-185738"/>
            <a:r>
              <a:rPr lang="ja-JP" altLang="en-US" sz="900" dirty="0">
                <a:latin typeface="Meiryo UI" panose="020B0604030504040204" pitchFamily="50" charset="-128"/>
                <a:ea typeface="Meiryo UI" panose="020B0604030504040204" pitchFamily="50" charset="-128"/>
              </a:rPr>
              <a:t>　・良好な生活環境を形成する貴重な緑地や災害時の避難場所として、都市農地の役割を見直し</a:t>
            </a:r>
            <a:endParaRPr lang="en-US" altLang="ja-JP" sz="900" dirty="0">
              <a:latin typeface="Meiryo UI" panose="020B0604030504040204" pitchFamily="50" charset="-128"/>
              <a:ea typeface="Meiryo UI" panose="020B0604030504040204" pitchFamily="50" charset="-128"/>
            </a:endParaRPr>
          </a:p>
          <a:p>
            <a:pPr marL="87313" indent="-87313"/>
            <a:r>
              <a:rPr lang="ja-JP" altLang="en-US" sz="900" dirty="0">
                <a:latin typeface="Meiryo UI" panose="020B0604030504040204" pitchFamily="50" charset="-128"/>
                <a:ea typeface="Meiryo UI" panose="020B0604030504040204" pitchFamily="50" charset="-128"/>
              </a:rPr>
              <a:t>　・都市農業の安定的な継続、都市農業を通じた良好な都市環境の形成</a:t>
            </a:r>
            <a:endParaRPr lang="en-US" altLang="ja-JP" sz="900" dirty="0">
              <a:latin typeface="Meiryo UI" panose="020B0604030504040204" pitchFamily="50" charset="-128"/>
              <a:ea typeface="Meiryo UI" panose="020B0604030504040204" pitchFamily="50" charset="-128"/>
            </a:endParaRPr>
          </a:p>
          <a:p>
            <a:pPr marL="87313" indent="-87313">
              <a:spcBef>
                <a:spcPts val="300"/>
              </a:spcBef>
            </a:pPr>
            <a:r>
              <a:rPr lang="ja-JP" altLang="en-US" sz="900" dirty="0">
                <a:latin typeface="Meiryo UI" panose="020B0604030504040204" pitchFamily="50" charset="-128"/>
                <a:ea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rPr>
              <a:t>「都市緑地法等」の一部改正</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2017</a:t>
            </a:r>
            <a:r>
              <a:rPr lang="ja-JP" altLang="en-US" sz="900" dirty="0">
                <a:latin typeface="Meiryo UI" panose="020B0604030504040204" pitchFamily="50" charset="-128"/>
                <a:ea typeface="Meiryo UI" panose="020B0604030504040204" pitchFamily="50" charset="-128"/>
              </a:rPr>
              <a:t>年）</a:t>
            </a:r>
            <a:endParaRPr lang="en-US" altLang="ja-JP" sz="900" dirty="0">
              <a:latin typeface="Meiryo UI" panose="020B0604030504040204" pitchFamily="50" charset="-128"/>
              <a:ea typeface="Meiryo UI" panose="020B0604030504040204" pitchFamily="50" charset="-128"/>
            </a:endParaRPr>
          </a:p>
          <a:p>
            <a:pPr marL="87313" indent="-87313"/>
            <a:r>
              <a:rPr lang="ja-JP" altLang="en-US" sz="900" dirty="0">
                <a:latin typeface="Meiryo UI" panose="020B0604030504040204" pitchFamily="50" charset="-128"/>
                <a:ea typeface="Meiryo UI" panose="020B0604030504040204" pitchFamily="50" charset="-128"/>
              </a:rPr>
              <a:t>　・都市の緑空間を民間の知恵や活力をできる限り活かしながら保全・活用</a:t>
            </a:r>
            <a:endParaRPr lang="en-US" altLang="ja-JP" sz="900" dirty="0">
              <a:latin typeface="Meiryo UI" panose="020B0604030504040204" pitchFamily="50" charset="-128"/>
              <a:ea typeface="Meiryo UI" panose="020B0604030504040204" pitchFamily="50" charset="-128"/>
            </a:endParaRPr>
          </a:p>
          <a:p>
            <a:pPr marL="87313" indent="-87313">
              <a:spcBef>
                <a:spcPts val="300"/>
              </a:spcBef>
            </a:pPr>
            <a:r>
              <a:rPr lang="ja-JP" altLang="en-US" sz="900" dirty="0">
                <a:latin typeface="Meiryo UI" panose="020B0604030504040204" pitchFamily="50" charset="-128"/>
                <a:ea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rPr>
              <a:t>「生物多様性に配慮した緑の基本計画の手引き」策定</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2018</a:t>
            </a:r>
            <a:r>
              <a:rPr lang="ja-JP" altLang="en-US" sz="900" dirty="0">
                <a:latin typeface="Meiryo UI" panose="020B0604030504040204" pitchFamily="50" charset="-128"/>
                <a:ea typeface="Meiryo UI" panose="020B0604030504040204" pitchFamily="50" charset="-128"/>
              </a:rPr>
              <a:t>年）</a:t>
            </a:r>
            <a:endParaRPr lang="en-US" altLang="ja-JP" sz="900" dirty="0">
              <a:latin typeface="Meiryo UI" panose="020B0604030504040204" pitchFamily="50" charset="-128"/>
              <a:ea typeface="Meiryo UI" panose="020B0604030504040204" pitchFamily="50" charset="-128"/>
            </a:endParaRPr>
          </a:p>
          <a:p>
            <a:pPr marL="87313" indent="-87313"/>
            <a:r>
              <a:rPr lang="ja-JP" altLang="en-US" sz="900" dirty="0">
                <a:latin typeface="Meiryo UI" panose="020B0604030504040204" pitchFamily="50" charset="-128"/>
                <a:ea typeface="Meiryo UI" panose="020B0604030504040204" pitchFamily="50" charset="-128"/>
              </a:rPr>
              <a:t>　・地方公共団体における都市の生物多様性保全に向けた取組促進</a:t>
            </a:r>
            <a:endParaRPr lang="en-US" altLang="ja-JP" sz="900" dirty="0">
              <a:latin typeface="Meiryo UI" panose="020B0604030504040204" pitchFamily="50" charset="-128"/>
              <a:ea typeface="Meiryo UI" panose="020B0604030504040204" pitchFamily="50" charset="-128"/>
            </a:endParaRPr>
          </a:p>
          <a:p>
            <a:pPr marL="87313" indent="-87313">
              <a:spcBef>
                <a:spcPts val="300"/>
              </a:spcBef>
            </a:pPr>
            <a:r>
              <a:rPr lang="ja-JP" altLang="en-US" sz="900" dirty="0">
                <a:latin typeface="Meiryo UI" panose="020B0604030504040204" pitchFamily="50" charset="-128"/>
                <a:ea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rPr>
              <a:t>「グリーンインフラ推進戦略」公表</a:t>
            </a:r>
            <a:r>
              <a:rPr lang="ja-JP" altLang="en-US" sz="900"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「第</a:t>
            </a:r>
            <a:r>
              <a:rPr lang="en-US" altLang="ja-JP" sz="900" b="1" dirty="0">
                <a:latin typeface="Meiryo UI" panose="020B0604030504040204" pitchFamily="50" charset="-128"/>
                <a:ea typeface="Meiryo UI" panose="020B0604030504040204" pitchFamily="50" charset="-128"/>
              </a:rPr>
              <a:t>2</a:t>
            </a:r>
            <a:r>
              <a:rPr lang="ja-JP" altLang="en-US" sz="900" b="1" dirty="0">
                <a:latin typeface="Meiryo UI" panose="020B0604030504040204" pitchFamily="50" charset="-128"/>
                <a:ea typeface="Meiryo UI" panose="020B0604030504040204" pitchFamily="50" charset="-128"/>
              </a:rPr>
              <a:t>次国土形成計画」策定</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2019</a:t>
            </a:r>
            <a:r>
              <a:rPr lang="ja-JP" altLang="en-US" sz="900" dirty="0">
                <a:latin typeface="Meiryo UI" panose="020B0604030504040204" pitchFamily="50" charset="-128"/>
                <a:ea typeface="Meiryo UI" panose="020B0604030504040204" pitchFamily="50" charset="-128"/>
              </a:rPr>
              <a:t>年）</a:t>
            </a:r>
            <a:endParaRPr lang="en-US" altLang="ja-JP" sz="900" dirty="0">
              <a:latin typeface="Meiryo UI" panose="020B0604030504040204" pitchFamily="50" charset="-128"/>
              <a:ea typeface="Meiryo UI" panose="020B0604030504040204" pitchFamily="50" charset="-128"/>
            </a:endParaRPr>
          </a:p>
          <a:p>
            <a:pPr marL="87313" indent="-87313"/>
            <a:r>
              <a:rPr lang="ja-JP" altLang="en-US" sz="900" dirty="0">
                <a:latin typeface="Meiryo UI" panose="020B0604030504040204" pitchFamily="50" charset="-128"/>
                <a:ea typeface="Meiryo UI" panose="020B0604030504040204" pitchFamily="50" charset="-128"/>
              </a:rPr>
              <a:t>　・社会資本整備や土地利用等のハード・ソフト両面において、自然環境が有する多様な機能を活用し、持続可能で魅力ある国土・都市・地域づくりを推進</a:t>
            </a:r>
            <a:endParaRPr lang="en-US" altLang="ja-JP" sz="900" dirty="0">
              <a:latin typeface="Meiryo UI" panose="020B0604030504040204" pitchFamily="50" charset="-128"/>
              <a:ea typeface="Meiryo UI" panose="020B0604030504040204" pitchFamily="50" charset="-128"/>
            </a:endParaRPr>
          </a:p>
          <a:p>
            <a:pPr marL="87313" indent="-87313"/>
            <a:r>
              <a:rPr lang="ja-JP" altLang="en-US" sz="900" dirty="0">
                <a:latin typeface="Meiryo UI" panose="020B0604030504040204" pitchFamily="50" charset="-128"/>
                <a:ea typeface="Meiryo UI" panose="020B0604030504040204" pitchFamily="50" charset="-128"/>
              </a:rPr>
              <a:t>　・国土形成計画にグリーンインフラの取組推進が初めて盛り込まれた</a:t>
            </a:r>
            <a:endParaRPr lang="en-US" altLang="ja-JP" sz="900" dirty="0">
              <a:latin typeface="Meiryo UI" panose="020B0604030504040204" pitchFamily="50" charset="-128"/>
              <a:ea typeface="Meiryo UI" panose="020B0604030504040204" pitchFamily="50" charset="-128"/>
            </a:endParaRPr>
          </a:p>
          <a:p>
            <a:pPr marL="87313" indent="-87313">
              <a:spcBef>
                <a:spcPts val="300"/>
              </a:spcBef>
            </a:pPr>
            <a:r>
              <a:rPr lang="ja-JP" altLang="en-US" sz="900"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防災を主流とした「立地適正化計画」の強化</a:t>
            </a:r>
            <a:r>
              <a:rPr lang="ja-JP" altLang="en-US" sz="900" dirty="0">
                <a:latin typeface="Meiryo UI" panose="020B0604030504040204" pitchFamily="50" charset="-128"/>
                <a:ea typeface="Meiryo UI" panose="020B0604030504040204" pitchFamily="50" charset="-128"/>
              </a:rPr>
              <a:t>など（</a:t>
            </a:r>
            <a:r>
              <a:rPr lang="en-US" altLang="ja-JP" sz="900" dirty="0">
                <a:latin typeface="Meiryo UI" panose="020B0604030504040204" pitchFamily="50" charset="-128"/>
                <a:ea typeface="Meiryo UI" panose="020B0604030504040204" pitchFamily="50" charset="-128"/>
              </a:rPr>
              <a:t>2020</a:t>
            </a:r>
            <a:r>
              <a:rPr lang="ja-JP" altLang="en-US" sz="900" dirty="0">
                <a:latin typeface="Meiryo UI" panose="020B0604030504040204" pitchFamily="50" charset="-128"/>
                <a:ea typeface="Meiryo UI" panose="020B0604030504040204" pitchFamily="50" charset="-128"/>
              </a:rPr>
              <a:t>年）</a:t>
            </a:r>
            <a:endParaRPr lang="en-US" altLang="ja-JP" sz="900" dirty="0">
              <a:latin typeface="Meiryo UI" panose="020B0604030504040204" pitchFamily="50" charset="-128"/>
              <a:ea typeface="Meiryo UI" panose="020B0604030504040204" pitchFamily="50" charset="-128"/>
            </a:endParaRPr>
          </a:p>
          <a:p>
            <a:pPr marL="87313" indent="-87313"/>
            <a:r>
              <a:rPr lang="ja-JP" altLang="en-US" sz="900" dirty="0">
                <a:latin typeface="Meiryo UI" panose="020B0604030504040204" pitchFamily="50" charset="-128"/>
                <a:ea typeface="Meiryo UI" panose="020B0604030504040204" pitchFamily="50" charset="-128"/>
              </a:rPr>
              <a:t>　・気候変動の影響により頻発・激甚化する自然災害への対応として、「防災指針」を記載することを位置づけるなど、コンパクトシティの取組における防災の主流化を推進</a:t>
            </a:r>
            <a:endParaRPr lang="en-US" altLang="ja-JP" sz="900" dirty="0">
              <a:latin typeface="Meiryo UI" panose="020B0604030504040204" pitchFamily="50" charset="-128"/>
              <a:ea typeface="Meiryo UI" panose="020B0604030504040204" pitchFamily="50" charset="-128"/>
            </a:endParaRPr>
          </a:p>
          <a:p>
            <a:pPr marL="87313" indent="-87313">
              <a:spcBef>
                <a:spcPts val="300"/>
              </a:spcBef>
            </a:pPr>
            <a:r>
              <a:rPr lang="ja-JP" altLang="en-US" sz="900" dirty="0">
                <a:latin typeface="Meiryo UI" panose="020B0604030504040204" pitchFamily="50" charset="-128"/>
                <a:ea typeface="Meiryo UI" panose="020B0604030504040204" pitchFamily="50" charset="-128"/>
              </a:rPr>
              <a:t>○</a:t>
            </a:r>
            <a:r>
              <a:rPr lang="zh-CN" altLang="en-US" sz="900" b="1" dirty="0">
                <a:latin typeface="Meiryo UI" panose="020B0604030504040204" pitchFamily="50" charset="-128"/>
                <a:ea typeface="Meiryo UI" panose="020B0604030504040204" pitchFamily="50" charset="-128"/>
              </a:rPr>
              <a:t>「生物多様性国家戦略</a:t>
            </a:r>
            <a:r>
              <a:rPr lang="en-US" altLang="zh-CN" sz="900" b="1" dirty="0">
                <a:latin typeface="Meiryo UI" panose="020B0604030504040204" pitchFamily="50" charset="-128"/>
                <a:ea typeface="Meiryo UI" panose="020B0604030504040204" pitchFamily="50" charset="-128"/>
              </a:rPr>
              <a:t>2023-2030</a:t>
            </a:r>
            <a:r>
              <a:rPr lang="zh-CN" altLang="en-US" sz="900" b="1"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の</a:t>
            </a:r>
            <a:r>
              <a:rPr lang="zh-CN" altLang="en-US" sz="900" b="1" dirty="0">
                <a:latin typeface="Meiryo UI" panose="020B0604030504040204" pitchFamily="50" charset="-128"/>
                <a:ea typeface="Meiryo UI" panose="020B0604030504040204" pitchFamily="50" charset="-128"/>
              </a:rPr>
              <a:t>策定</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2023</a:t>
            </a:r>
            <a:r>
              <a:rPr lang="ja-JP" altLang="en-US" sz="900" dirty="0">
                <a:latin typeface="Meiryo UI" panose="020B0604030504040204" pitchFamily="50" charset="-128"/>
                <a:ea typeface="Meiryo UI" panose="020B0604030504040204" pitchFamily="50" charset="-128"/>
              </a:rPr>
              <a:t>年）</a:t>
            </a:r>
            <a:endParaRPr lang="en-US" altLang="zh-CN" sz="900" b="1" dirty="0">
              <a:latin typeface="Meiryo UI" panose="020B0604030504040204" pitchFamily="50" charset="-128"/>
              <a:ea typeface="Meiryo UI" panose="020B0604030504040204" pitchFamily="50" charset="-128"/>
            </a:endParaRPr>
          </a:p>
          <a:p>
            <a:pPr marL="87313" indent="-87313"/>
            <a:r>
              <a:rPr lang="ja-JP" altLang="en-US" sz="900" dirty="0">
                <a:latin typeface="Meiryo UI" panose="020B0604030504040204" pitchFamily="50" charset="-128"/>
                <a:ea typeface="Meiryo UI" panose="020B0604030504040204" pitchFamily="50" charset="-128"/>
              </a:rPr>
              <a:t>　・新たな世界目標「昆明･モントリオール生物多様性枠組」に対応</a:t>
            </a:r>
          </a:p>
          <a:p>
            <a:pPr marL="87313" indent="-87313"/>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2030</a:t>
            </a:r>
            <a:r>
              <a:rPr lang="ja-JP" altLang="en-US" sz="900" dirty="0">
                <a:latin typeface="Meiryo UI" panose="020B0604030504040204" pitchFamily="50" charset="-128"/>
                <a:ea typeface="Meiryo UI" panose="020B0604030504040204" pitchFamily="50" charset="-128"/>
              </a:rPr>
              <a:t>年のネイチャーポジティブ（自然再興）の実現をめざし、地球の持続可能性の土台であり人間の安全保障の根幹である生物多様性･自然資本を守り活用するための戦略</a:t>
            </a:r>
          </a:p>
          <a:p>
            <a:pPr marL="87313" indent="-87313">
              <a:spcBef>
                <a:spcPts val="300"/>
              </a:spcBef>
            </a:pPr>
            <a:r>
              <a:rPr lang="ja-JP" altLang="en-US" sz="900" dirty="0">
                <a:latin typeface="Meiryo UI" panose="020B0604030504040204" pitchFamily="50" charset="-128"/>
                <a:ea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rPr>
              <a:t>「グリーンインフラ推進戦略</a:t>
            </a:r>
            <a:r>
              <a:rPr lang="en-US" altLang="ja-JP" sz="900" b="1" dirty="0">
                <a:latin typeface="Meiryo UI" panose="020B0604030504040204" pitchFamily="50" charset="-128"/>
                <a:ea typeface="Meiryo UI" panose="020B0604030504040204" pitchFamily="50" charset="-128"/>
              </a:rPr>
              <a:t>2023</a:t>
            </a:r>
            <a:r>
              <a:rPr lang="ja-JP" altLang="en-US" sz="900" b="1" dirty="0">
                <a:latin typeface="Meiryo UI" panose="020B0604030504040204" pitchFamily="50" charset="-128"/>
                <a:ea typeface="Meiryo UI" panose="020B0604030504040204" pitchFamily="50" charset="-128"/>
              </a:rPr>
              <a:t>」策定</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2023</a:t>
            </a:r>
            <a:r>
              <a:rPr lang="ja-JP" altLang="en-US" sz="900" dirty="0">
                <a:latin typeface="Meiryo UI" panose="020B0604030504040204" pitchFamily="50" charset="-128"/>
                <a:ea typeface="Meiryo UI" panose="020B0604030504040204" pitchFamily="50" charset="-128"/>
              </a:rPr>
              <a:t>年）</a:t>
            </a:r>
            <a:endParaRPr lang="en-US" altLang="ja-JP" sz="900" dirty="0">
              <a:latin typeface="Meiryo UI" panose="020B0604030504040204" pitchFamily="50" charset="-128"/>
              <a:ea typeface="Meiryo UI" panose="020B0604030504040204" pitchFamily="50" charset="-128"/>
            </a:endParaRPr>
          </a:p>
          <a:p>
            <a:pPr marL="87313" indent="-87313"/>
            <a:r>
              <a:rPr lang="ja-JP" altLang="en-US" sz="900" dirty="0">
                <a:latin typeface="Meiryo UI" panose="020B0604030504040204" pitchFamily="50" charset="-128"/>
                <a:ea typeface="Meiryo UI" panose="020B0604030504040204" pitchFamily="50" charset="-128"/>
              </a:rPr>
              <a:t>　・ネイチャーポジティブやカーボンニュートラル、</a:t>
            </a:r>
            <a:r>
              <a:rPr lang="en-US" altLang="ja-JP" sz="900" dirty="0">
                <a:latin typeface="Meiryo UI" panose="020B0604030504040204" pitchFamily="50" charset="-128"/>
                <a:ea typeface="Meiryo UI" panose="020B0604030504040204" pitchFamily="50" charset="-128"/>
              </a:rPr>
              <a:t>GX</a:t>
            </a:r>
            <a:r>
              <a:rPr lang="ja-JP" altLang="en-US" sz="900" dirty="0">
                <a:latin typeface="Meiryo UI" panose="020B0604030504040204" pitchFamily="50" charset="-128"/>
                <a:ea typeface="Meiryo UI" panose="020B0604030504040204" pitchFamily="50" charset="-128"/>
              </a:rPr>
              <a:t>等の世界的潮流を踏まえ、グリーンインフラをより一層普及させるとともに、あらゆる場面での実装（ビルトイン）をめざす</a:t>
            </a:r>
            <a:endParaRPr lang="en-US" altLang="ja-JP" sz="900" dirty="0">
              <a:latin typeface="Meiryo UI" panose="020B0604030504040204" pitchFamily="50" charset="-128"/>
              <a:ea typeface="Meiryo UI" panose="020B0604030504040204" pitchFamily="50" charset="-128"/>
            </a:endParaRPr>
          </a:p>
          <a:p>
            <a:pPr marL="87313" indent="-87313">
              <a:spcBef>
                <a:spcPts val="300"/>
              </a:spcBef>
            </a:pPr>
            <a:r>
              <a:rPr lang="ja-JP" altLang="en-US" sz="900" dirty="0">
                <a:latin typeface="Meiryo UI" panose="020B0604030504040204" pitchFamily="50" charset="-128"/>
                <a:ea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rPr>
              <a:t>「都市緑地法等」の一部改正</a:t>
            </a:r>
            <a:r>
              <a:rPr lang="ja-JP" altLang="en-US" sz="900"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「緑の基本計画</a:t>
            </a:r>
            <a:r>
              <a:rPr lang="en-US" altLang="ja-JP" sz="900" b="1"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グリーンインフラガイドライン</a:t>
            </a:r>
            <a:r>
              <a:rPr lang="en-US" altLang="ja-JP" sz="900" b="1"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案</a:t>
            </a:r>
            <a:r>
              <a:rPr lang="en-US" altLang="ja-JP" sz="900" b="1"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」公表</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2024</a:t>
            </a:r>
            <a:r>
              <a:rPr lang="ja-JP" altLang="en-US" sz="900" dirty="0">
                <a:latin typeface="Meiryo UI" panose="020B0604030504040204" pitchFamily="50" charset="-128"/>
                <a:ea typeface="Meiryo UI" panose="020B0604030504040204" pitchFamily="50" charset="-128"/>
              </a:rPr>
              <a:t>年）</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・気候変動対策や生物多様性の確保、幸福度</a:t>
            </a:r>
            <a:r>
              <a:rPr lang="en-US" altLang="ja-JP" sz="900" dirty="0">
                <a:latin typeface="Meiryo UI" panose="020B0604030504040204" pitchFamily="50" charset="-128"/>
                <a:ea typeface="Meiryo UI" panose="020B0604030504040204" pitchFamily="50" charset="-128"/>
              </a:rPr>
              <a:t>(Well-being)</a:t>
            </a:r>
            <a:r>
              <a:rPr lang="ja-JP" altLang="en-US" sz="900" dirty="0">
                <a:latin typeface="Meiryo UI" panose="020B0604030504040204" pitchFamily="50" charset="-128"/>
                <a:ea typeface="Meiryo UI" panose="020B0604030504040204" pitchFamily="50" charset="-128"/>
              </a:rPr>
              <a:t>の向上等の課題解決に向けて、都市において</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緑地の質・量両面での確保を推進</a:t>
            </a:r>
            <a:endParaRPr lang="en-US" altLang="ja-JP" sz="900" dirty="0">
              <a:latin typeface="Meiryo UI" panose="020B0604030504040204" pitchFamily="50" charset="-128"/>
              <a:ea typeface="Meiryo UI" panose="020B0604030504040204" pitchFamily="50" charset="-128"/>
            </a:endParaRPr>
          </a:p>
          <a:p>
            <a:pPr marL="87313" indent="-87313"/>
            <a:r>
              <a:rPr lang="ja-JP" altLang="en-US" sz="900" dirty="0">
                <a:latin typeface="Meiryo UI" panose="020B0604030504040204" pitchFamily="50" charset="-128"/>
                <a:ea typeface="Meiryo UI" panose="020B0604030504040204" pitchFamily="50" charset="-128"/>
              </a:rPr>
              <a:t>　・市町村がグリーンインフラの実装を戦略的に推進できるよう策定・改定の参考となる考え方や根拠等を整理</a:t>
            </a:r>
            <a:endParaRPr lang="en-US" altLang="ja-JP" sz="900" dirty="0">
              <a:latin typeface="Meiryo UI" panose="020B0604030504040204" pitchFamily="50" charset="-128"/>
              <a:ea typeface="Meiryo UI" panose="020B0604030504040204" pitchFamily="50" charset="-128"/>
            </a:endParaRPr>
          </a:p>
        </p:txBody>
      </p:sp>
      <p:sp>
        <p:nvSpPr>
          <p:cNvPr id="60" name="正方形/長方形 59">
            <a:extLst>
              <a:ext uri="{FF2B5EF4-FFF2-40B4-BE49-F238E27FC236}">
                <a16:creationId xmlns:a16="http://schemas.microsoft.com/office/drawing/2014/main" id="{DA5B7E55-2FDF-449E-8214-064C692597B2}"/>
              </a:ext>
            </a:extLst>
          </p:cNvPr>
          <p:cNvSpPr/>
          <p:nvPr/>
        </p:nvSpPr>
        <p:spPr>
          <a:xfrm rot="10800000" flipV="1">
            <a:off x="65216" y="456675"/>
            <a:ext cx="9210291" cy="684000"/>
          </a:xfrm>
          <a:prstGeom prst="rect">
            <a:avLst/>
          </a:prstGeom>
          <a:solidFill>
            <a:schemeClr val="accent6">
              <a:lumMod val="20000"/>
              <a:lumOff val="80000"/>
              <a:alpha val="69000"/>
            </a:schemeClr>
          </a:solidFill>
          <a:ln w="12700" cap="flat" cmpd="sng" algn="ctr">
            <a:solidFill>
              <a:schemeClr val="accent6">
                <a:lumMod val="50000"/>
              </a:schemeClr>
            </a:solidFill>
            <a:prstDash val="solid"/>
            <a:miter lim="800000"/>
          </a:ln>
          <a:effectLst/>
        </p:spPr>
        <p:txBody>
          <a:bodyPr lIns="91440" tIns="45720" rIns="91440" bIns="45720" rtlCol="0" anchor="ctr">
            <a:noAutofit/>
          </a:bodyPr>
          <a:lstStyle/>
          <a:p>
            <a:pPr indent="1435100" defTabSz="914400">
              <a:lnSpc>
                <a:spcPts val="1200"/>
              </a:lnSpc>
              <a:defRPr/>
            </a:pPr>
            <a:r>
              <a:rPr kumimoji="1" lang="ja-JP" altLang="en-US" sz="1050"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みどりの多様な効果を最大限に引き出すため、量の維持・増進をめざすとともに、質の向上に着目したみどりづくりを推進</a:t>
            </a:r>
          </a:p>
          <a:p>
            <a:pPr marR="0" lvl="0" indent="1435100" defTabSz="914400" eaLnBrk="1" fontAlgn="auto" latinLnBrk="0" hangingPunct="1">
              <a:lnSpc>
                <a:spcPts val="1200"/>
              </a:lnSpc>
              <a:spcBef>
                <a:spcPts val="0"/>
              </a:spcBef>
              <a:spcAft>
                <a:spcPts val="0"/>
              </a:spcAft>
              <a:buClrTx/>
              <a:buSzTx/>
              <a:buFontTx/>
              <a:buNone/>
              <a:tabLst/>
              <a:defRPr/>
            </a:pPr>
            <a:r>
              <a:rPr kumimoji="1" lang="ja-JP" altLang="en-US" sz="1050" kern="0" dirty="0">
                <a:latin typeface="BIZ UDPゴシック" panose="020B0400000000000000" pitchFamily="50" charset="-128"/>
                <a:ea typeface="BIZ UDPゴシック"/>
              </a:rPr>
              <a:t>　　</a:t>
            </a:r>
            <a:r>
              <a:rPr kumimoji="1" lang="ja-JP" altLang="en-US" sz="1050" strike="noStrike" kern="0" cap="none" spc="0" normalizeH="0" baseline="0" noProof="0" dirty="0">
                <a:ln>
                  <a:noFill/>
                </a:ln>
                <a:effectLst/>
                <a:uLnTx/>
                <a:uFillTx/>
                <a:latin typeface="BIZ UDPゴシック" panose="020B0400000000000000" pitchFamily="50" charset="-128"/>
                <a:ea typeface="BIZ UDPゴシック"/>
              </a:rPr>
              <a:t>方向性１　グラングリーン大阪で示されたみどりの効果や、万博で示された先端技術の活用により都市の魅力を高め、成長</a:t>
            </a:r>
            <a:r>
              <a:rPr kumimoji="1" lang="ja-JP" altLang="en-US" sz="1050" kern="0" dirty="0">
                <a:latin typeface="BIZ UDPゴシック" panose="020B0400000000000000" pitchFamily="50" charset="-128"/>
                <a:ea typeface="BIZ UDPゴシック"/>
              </a:rPr>
              <a:t>に貢献</a:t>
            </a:r>
            <a:endParaRPr kumimoji="1" lang="en-US" altLang="ja-JP" sz="1050" kern="0" dirty="0">
              <a:latin typeface="BIZ UDPゴシック" panose="020B0400000000000000" pitchFamily="50" charset="-128"/>
              <a:ea typeface="BIZ UDPゴシック"/>
            </a:endParaRPr>
          </a:p>
          <a:p>
            <a:pPr indent="1435100" defTabSz="914400">
              <a:lnSpc>
                <a:spcPts val="1200"/>
              </a:lnSpc>
              <a:defRPr/>
            </a:pPr>
            <a:r>
              <a:rPr kumimoji="1" lang="ja-JP" altLang="en-US" sz="1050" kern="0" dirty="0">
                <a:latin typeface="BIZ UDPゴシック" panose="020B0400000000000000" pitchFamily="50" charset="-128"/>
                <a:ea typeface="BIZ UDPゴシック"/>
              </a:rPr>
              <a:t>　　</a:t>
            </a:r>
            <a:r>
              <a:rPr kumimoji="1" lang="ja-JP" altLang="en-US" sz="1050" strike="noStrike" kern="0" cap="none" spc="0" normalizeH="0" baseline="0" noProof="0" dirty="0">
                <a:ln>
                  <a:noFill/>
                </a:ln>
                <a:effectLst/>
                <a:uLnTx/>
                <a:uFillTx/>
                <a:latin typeface="BIZ UDPゴシック" panose="020B0400000000000000" pitchFamily="50" charset="-128"/>
                <a:ea typeface="BIZ UDPゴシック"/>
              </a:rPr>
              <a:t>方向性２　</a:t>
            </a:r>
            <a:r>
              <a:rPr kumimoji="1" lang="ja-JP" altLang="en-US" sz="1050" kern="0" dirty="0">
                <a:latin typeface="BIZ UDPゴシック" panose="020B0400000000000000" pitchFamily="50" charset="-128"/>
                <a:ea typeface="BIZ UDPゴシック"/>
              </a:rPr>
              <a:t>まちづくりや流域治水などにおいて、グリーンインフラを活用した安全・安心な地域の形成</a:t>
            </a:r>
          </a:p>
          <a:p>
            <a:pPr indent="1435100" defTabSz="914400">
              <a:lnSpc>
                <a:spcPts val="1200"/>
              </a:lnSpc>
              <a:defRPr/>
            </a:pPr>
            <a:r>
              <a:rPr kumimoji="1" lang="ja-JP" altLang="en-US" sz="1050" kern="0" dirty="0">
                <a:latin typeface="BIZ UDPゴシック" panose="020B0400000000000000" pitchFamily="50" charset="-128"/>
                <a:ea typeface="BIZ UDPゴシック"/>
              </a:rPr>
              <a:t>　　</a:t>
            </a:r>
            <a:r>
              <a:rPr kumimoji="1" lang="ja-JP" altLang="en-US" sz="1050" strike="noStrike" kern="0" cap="none" spc="0" normalizeH="0" baseline="0" noProof="0" dirty="0">
                <a:ln>
                  <a:noFill/>
                </a:ln>
                <a:effectLst/>
                <a:uLnTx/>
                <a:uFillTx/>
                <a:latin typeface="BIZ UDPゴシック" panose="020B0400000000000000" pitchFamily="50" charset="-128"/>
                <a:ea typeface="BIZ UDPゴシック"/>
              </a:rPr>
              <a:t>方向性３　多様な生き物の生息・生育、移動空間としてのみどりを創出し、ネイチャーポジティブ</a:t>
            </a:r>
            <a:r>
              <a:rPr kumimoji="1" lang="ja-JP" altLang="en-US" sz="1050" kern="0" dirty="0">
                <a:latin typeface="BIZ UDPゴシック" panose="020B0400000000000000" pitchFamily="50" charset="-128"/>
                <a:ea typeface="BIZ UDPゴシック"/>
              </a:rPr>
              <a:t>を先導</a:t>
            </a:r>
            <a:endParaRPr lang="ja-JP" altLang="en-US" sz="1050" strike="noStrike" kern="0" cap="none" spc="0" normalizeH="0" baseline="0" noProof="0" dirty="0">
              <a:ln>
                <a:noFill/>
              </a:ln>
              <a:effectLst/>
              <a:uLnTx/>
              <a:uFillTx/>
              <a:latin typeface="BIZ UDPゴシック" panose="020B0400000000000000" pitchFamily="50" charset="-128"/>
              <a:ea typeface="BIZ UDPゴシック"/>
            </a:endParaRPr>
          </a:p>
        </p:txBody>
      </p:sp>
      <p:sp>
        <p:nvSpPr>
          <p:cNvPr id="61" name="矢印: 五方向 60">
            <a:extLst>
              <a:ext uri="{FF2B5EF4-FFF2-40B4-BE49-F238E27FC236}">
                <a16:creationId xmlns:a16="http://schemas.microsoft.com/office/drawing/2014/main" id="{E49FBCC9-25D7-49D5-B796-3046B03E2CB2}"/>
              </a:ext>
            </a:extLst>
          </p:cNvPr>
          <p:cNvSpPr/>
          <p:nvPr/>
        </p:nvSpPr>
        <p:spPr>
          <a:xfrm>
            <a:off x="65217" y="455611"/>
            <a:ext cx="1552025" cy="684000"/>
          </a:xfrm>
          <a:prstGeom prst="homePlat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計画のポイントと</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３つの方向性</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sp>
        <p:nvSpPr>
          <p:cNvPr id="65" name="角丸四角形 38">
            <a:extLst>
              <a:ext uri="{FF2B5EF4-FFF2-40B4-BE49-F238E27FC236}">
                <a16:creationId xmlns:a16="http://schemas.microsoft.com/office/drawing/2014/main" id="{D9DD7E87-73B5-4068-9C0D-2E43C9D1B641}"/>
              </a:ext>
            </a:extLst>
          </p:cNvPr>
          <p:cNvSpPr/>
          <p:nvPr/>
        </p:nvSpPr>
        <p:spPr>
          <a:xfrm>
            <a:off x="10349418" y="1597052"/>
            <a:ext cx="1512000" cy="180000"/>
          </a:xfrm>
          <a:prstGeom prst="roundRect">
            <a:avLst>
              <a:gd name="adj" fmla="val 0"/>
            </a:avLst>
          </a:prstGeom>
          <a:solidFill>
            <a:srgbClr val="339933">
              <a:alpha val="80000"/>
            </a:srgb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spAutoFit/>
          </a:bodyPr>
          <a:lstStyle/>
          <a:p>
            <a:r>
              <a:rPr lang="ja-JP" altLang="en-US" sz="1200" b="1">
                <a:solidFill>
                  <a:schemeClr val="bg1"/>
                </a:solidFill>
                <a:latin typeface="Meiryo UI" panose="020B0604030504040204" pitchFamily="50" charset="-128"/>
                <a:ea typeface="Meiryo UI" panose="020B0604030504040204" pitchFamily="50" charset="-128"/>
              </a:rPr>
              <a:t>４　目標</a:t>
            </a:r>
          </a:p>
        </p:txBody>
      </p:sp>
      <p:sp>
        <p:nvSpPr>
          <p:cNvPr id="72" name="角丸四角形 38">
            <a:extLst>
              <a:ext uri="{FF2B5EF4-FFF2-40B4-BE49-F238E27FC236}">
                <a16:creationId xmlns:a16="http://schemas.microsoft.com/office/drawing/2014/main" id="{DB0DBD1C-2250-4925-9986-8FB9621E0C10}"/>
              </a:ext>
            </a:extLst>
          </p:cNvPr>
          <p:cNvSpPr/>
          <p:nvPr/>
        </p:nvSpPr>
        <p:spPr>
          <a:xfrm>
            <a:off x="7954783" y="4934482"/>
            <a:ext cx="1199198" cy="184666"/>
          </a:xfrm>
          <a:prstGeom prst="roundRect">
            <a:avLst>
              <a:gd name="adj" fmla="val 0"/>
            </a:avLst>
          </a:prstGeom>
          <a:solidFill>
            <a:srgbClr val="339933">
              <a:alpha val="80000"/>
            </a:srgb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0" rIns="252000" bIns="0" rtlCol="0" anchor="ctr">
            <a:spAutoFit/>
          </a:bodyPr>
          <a:lstStyle/>
          <a:p>
            <a:r>
              <a:rPr lang="ja-JP" altLang="en-US" sz="1200" b="1">
                <a:solidFill>
                  <a:schemeClr val="bg1"/>
                </a:solidFill>
                <a:latin typeface="Meiryo UI" panose="020B0604030504040204" pitchFamily="50" charset="-128"/>
                <a:ea typeface="Meiryo UI" panose="020B0604030504040204" pitchFamily="50" charset="-128"/>
              </a:rPr>
              <a:t>５　計画期間</a:t>
            </a:r>
          </a:p>
        </p:txBody>
      </p:sp>
      <p:sp>
        <p:nvSpPr>
          <p:cNvPr id="80" name="テキスト ボックス 79">
            <a:extLst>
              <a:ext uri="{FF2B5EF4-FFF2-40B4-BE49-F238E27FC236}">
                <a16:creationId xmlns:a16="http://schemas.microsoft.com/office/drawing/2014/main" id="{EB01CDC2-BB4F-4DA9-A116-667D5377622F}"/>
              </a:ext>
            </a:extLst>
          </p:cNvPr>
          <p:cNvSpPr txBox="1"/>
          <p:nvPr/>
        </p:nvSpPr>
        <p:spPr>
          <a:xfrm>
            <a:off x="7954783" y="5114435"/>
            <a:ext cx="4170547" cy="174851"/>
          </a:xfrm>
          <a:prstGeom prst="rect">
            <a:avLst/>
          </a:prstGeom>
          <a:noFill/>
        </p:spPr>
        <p:txBody>
          <a:bodyPr wrap="none" lIns="108000" tIns="36000" rIns="36000" bIns="0" rtlCol="0">
            <a:spAutoFit/>
          </a:bodyPr>
          <a:lstStyle/>
          <a:p>
            <a:r>
              <a:rPr lang="en-US" altLang="ja-JP" sz="900" dirty="0">
                <a:latin typeface="Meiryo UI" panose="020B0604030504040204" pitchFamily="50" charset="-128"/>
                <a:ea typeface="Meiryo UI" panose="020B0604030504040204" pitchFamily="50" charset="-128"/>
              </a:rPr>
              <a:t>2050</a:t>
            </a:r>
            <a:r>
              <a:rPr lang="ja-JP" altLang="en-US" sz="900" dirty="0">
                <a:latin typeface="Meiryo UI" panose="020B0604030504040204" pitchFamily="50" charset="-128"/>
                <a:ea typeface="Meiryo UI" panose="020B0604030504040204" pitchFamily="50" charset="-128"/>
              </a:rPr>
              <a:t>（令和</a:t>
            </a:r>
            <a:r>
              <a:rPr lang="en-US" altLang="ja-JP" sz="900" dirty="0">
                <a:latin typeface="Meiryo UI" panose="020B0604030504040204" pitchFamily="50" charset="-128"/>
                <a:ea typeface="Meiryo UI" panose="020B0604030504040204" pitchFamily="50" charset="-128"/>
              </a:rPr>
              <a:t>32</a:t>
            </a:r>
            <a:r>
              <a:rPr lang="ja-JP" altLang="en-US" sz="900" dirty="0">
                <a:latin typeface="Meiryo UI" panose="020B0604030504040204" pitchFamily="50" charset="-128"/>
                <a:ea typeface="Meiryo UI" panose="020B0604030504040204" pitchFamily="50" charset="-128"/>
              </a:rPr>
              <a:t>）年のめざすべき将来像を見据えつつ、</a:t>
            </a:r>
            <a:r>
              <a:rPr lang="en-US" altLang="ja-JP" sz="900" b="1" u="sng" dirty="0">
                <a:latin typeface="Meiryo UI" panose="020B0604030504040204" pitchFamily="50" charset="-128"/>
                <a:ea typeface="Meiryo UI" panose="020B0604030504040204" pitchFamily="50" charset="-128"/>
              </a:rPr>
              <a:t>2035</a:t>
            </a:r>
            <a:r>
              <a:rPr lang="ja-JP" altLang="en-US" sz="900" b="1" u="sng" dirty="0">
                <a:latin typeface="Meiryo UI" panose="020B0604030504040204" pitchFamily="50" charset="-128"/>
                <a:ea typeface="Meiryo UI" panose="020B0604030504040204" pitchFamily="50" charset="-128"/>
              </a:rPr>
              <a:t>（令和</a:t>
            </a:r>
            <a:r>
              <a:rPr lang="en-US" altLang="ja-JP" sz="900" b="1" u="sng" dirty="0">
                <a:latin typeface="Meiryo UI" panose="020B0604030504040204" pitchFamily="50" charset="-128"/>
                <a:ea typeface="Meiryo UI" panose="020B0604030504040204" pitchFamily="50" charset="-128"/>
              </a:rPr>
              <a:t>17</a:t>
            </a:r>
            <a:r>
              <a:rPr lang="ja-JP" altLang="en-US" sz="900" b="1" u="sng">
                <a:latin typeface="Meiryo UI" panose="020B0604030504040204" pitchFamily="50" charset="-128"/>
                <a:ea typeface="Meiryo UI" panose="020B0604030504040204" pitchFamily="50" charset="-128"/>
              </a:rPr>
              <a:t>）年度まで</a:t>
            </a:r>
            <a:endParaRPr lang="en-US" altLang="ja-JP" sz="900" dirty="0">
              <a:latin typeface="Meiryo UI" panose="020B0604030504040204" pitchFamily="50" charset="-128"/>
              <a:ea typeface="Meiryo UI" panose="020B0604030504040204" pitchFamily="50" charset="-128"/>
            </a:endParaRPr>
          </a:p>
        </p:txBody>
      </p:sp>
      <p:graphicFrame>
        <p:nvGraphicFramePr>
          <p:cNvPr id="79" name="表 78">
            <a:extLst>
              <a:ext uri="{FF2B5EF4-FFF2-40B4-BE49-F238E27FC236}">
                <a16:creationId xmlns:a16="http://schemas.microsoft.com/office/drawing/2014/main" id="{8CA27397-7CAE-4052-B080-4A857014B650}"/>
              </a:ext>
            </a:extLst>
          </p:cNvPr>
          <p:cNvGraphicFramePr>
            <a:graphicFrameLocks noGrp="1"/>
          </p:cNvGraphicFramePr>
          <p:nvPr>
            <p:extLst>
              <p:ext uri="{D42A27DB-BD31-4B8C-83A1-F6EECF244321}">
                <p14:modId xmlns:p14="http://schemas.microsoft.com/office/powerpoint/2010/main" val="1949109859"/>
              </p:ext>
            </p:extLst>
          </p:nvPr>
        </p:nvGraphicFramePr>
        <p:xfrm>
          <a:off x="10385387" y="1803674"/>
          <a:ext cx="2335810" cy="3280320"/>
        </p:xfrm>
        <a:graphic>
          <a:graphicData uri="http://schemas.openxmlformats.org/drawingml/2006/table">
            <a:tbl>
              <a:tblPr bandRow="1"/>
              <a:tblGrid>
                <a:gridCol w="2335810">
                  <a:extLst>
                    <a:ext uri="{9D8B030D-6E8A-4147-A177-3AD203B41FA5}">
                      <a16:colId xmlns:a16="http://schemas.microsoft.com/office/drawing/2014/main" val="4225116653"/>
                    </a:ext>
                  </a:extLst>
                </a:gridCol>
              </a:tblGrid>
              <a:tr h="170264">
                <a:tc>
                  <a:txBody>
                    <a:bodyPr/>
                    <a:lstStyle/>
                    <a:p>
                      <a:pPr marL="0" marR="0" lvl="0" indent="0" algn="just"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1" dirty="0">
                          <a:latin typeface="BIZ UDPゴシック" panose="020B0400000000000000" pitchFamily="50" charset="-128"/>
                          <a:ea typeface="BIZ UDPゴシック" panose="020B0400000000000000" pitchFamily="50" charset="-128"/>
                        </a:rPr>
                        <a:t>目標１　都市・地域の魅力と豊かさの向上</a:t>
                      </a:r>
                      <a:endParaRPr kumimoji="1" lang="ja-JP" altLang="en-US" sz="800" b="1" dirty="0">
                        <a:solidFill>
                          <a:schemeClr val="tx1"/>
                        </a:solidFill>
                        <a:latin typeface="BIZ UDPゴシック" panose="020B0400000000000000" pitchFamily="50" charset="-128"/>
                        <a:ea typeface="BIZ UDPゴシック" panose="020B0400000000000000" pitchFamily="50" charset="-128"/>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07770159"/>
                  </a:ext>
                </a:extLst>
              </a:tr>
              <a:tr h="330835">
                <a:tc>
                  <a:txBody>
                    <a:bodyPr/>
                    <a:lstStyle/>
                    <a:p>
                      <a:pPr marL="92075" marR="0" lvl="0" indent="-92075" algn="just" defTabSz="1280160" rtl="0" eaLnBrk="1" fontAlgn="auto" latinLnBrk="0" hangingPunct="1">
                        <a:lnSpc>
                          <a:spcPts val="750"/>
                        </a:lnSpc>
                        <a:spcBef>
                          <a:spcPts val="0"/>
                        </a:spcBef>
                        <a:spcAft>
                          <a:spcPts val="0"/>
                        </a:spcAft>
                        <a:buClrTx/>
                        <a:buSzTx/>
                        <a:buFont typeface="Arial" panose="020B0604020202020204" pitchFamily="34" charset="0"/>
                        <a:buChar char="•"/>
                        <a:tabLst/>
                        <a:defRPr/>
                      </a:pPr>
                      <a:r>
                        <a:rPr lang="ja-JP" altLang="en-US" sz="700" u="none" dirty="0">
                          <a:latin typeface="BIZ UDPゴシック" panose="020B0400000000000000" pitchFamily="50" charset="-128"/>
                          <a:ea typeface="BIZ UDPゴシック" panose="020B0400000000000000" pitchFamily="50" charset="-128"/>
                        </a:rPr>
                        <a:t>グラングリーン大阪で示されたみどりの効果や、万博で示された先端技術の活用により都市の魅力を高め、成長に貢献する</a:t>
                      </a:r>
                      <a:endParaRPr lang="ja-JP" altLang="en-US" sz="700" u="none" dirty="0">
                        <a:solidFill>
                          <a:schemeClr val="tx1"/>
                        </a:solidFill>
                        <a:latin typeface="BIZ UDPゴシック" panose="020B0400000000000000" pitchFamily="50" charset="-128"/>
                        <a:ea typeface="BIZ UDPゴシック" panose="020B0400000000000000" pitchFamily="50" charset="-128"/>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27279792"/>
                  </a:ext>
                </a:extLst>
              </a:tr>
              <a:tr h="330835">
                <a:tc>
                  <a:txBody>
                    <a:bodyPr/>
                    <a:lstStyle/>
                    <a:p>
                      <a:pPr marL="92075" indent="-92075" algn="just">
                        <a:lnSpc>
                          <a:spcPts val="750"/>
                        </a:lnSpc>
                        <a:buFont typeface="Arial" panose="020B0604020202020204" pitchFamily="34" charset="0"/>
                        <a:buChar char="•"/>
                      </a:pPr>
                      <a:r>
                        <a:rPr kumimoji="1" lang="ja-JP" altLang="en-US" sz="700" dirty="0">
                          <a:latin typeface="BIZ UDPゴシック" panose="020B0400000000000000" pitchFamily="50" charset="-128"/>
                          <a:ea typeface="BIZ UDPゴシック" panose="020B0400000000000000" pitchFamily="50" charset="-128"/>
                        </a:rPr>
                        <a:t>都市の個性となる美しいみどりの景観が保全・創出され、国際的な観点でまちの品格・魅力が高まる、にぎわいあるまちをめざす</a:t>
                      </a:r>
                      <a:endParaRPr kumimoji="1" lang="en-US" altLang="ja-JP" sz="700" dirty="0">
                        <a:solidFill>
                          <a:schemeClr val="tx1"/>
                        </a:solidFill>
                        <a:latin typeface="BIZ UDPゴシック" panose="020B0400000000000000" pitchFamily="50" charset="-128"/>
                        <a:ea typeface="BIZ UDPゴシック" panose="020B0400000000000000" pitchFamily="50" charset="-128"/>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59508367"/>
                  </a:ext>
                </a:extLst>
              </a:tr>
              <a:tr h="327041">
                <a:tc>
                  <a:txBody>
                    <a:bodyPr/>
                    <a:lstStyle/>
                    <a:p>
                      <a:pPr marL="92075" marR="0" lvl="0" indent="-92075" algn="just" defTabSz="914400" rtl="0" eaLnBrk="1" fontAlgn="auto" latinLnBrk="0" hangingPunct="1">
                        <a:lnSpc>
                          <a:spcPts val="750"/>
                        </a:lnSpc>
                        <a:spcBef>
                          <a:spcPts val="0"/>
                        </a:spcBef>
                        <a:spcAft>
                          <a:spcPts val="0"/>
                        </a:spcAft>
                        <a:buClrTx/>
                        <a:buSzTx/>
                        <a:buFont typeface="Arial" panose="020B0604020202020204" pitchFamily="34" charset="0"/>
                        <a:buChar char="•"/>
                        <a:tabLst/>
                        <a:defRPr/>
                      </a:pPr>
                      <a:r>
                        <a:rPr kumimoji="1" lang="ja-JP" altLang="en-US" sz="700">
                          <a:latin typeface="BIZ UDPゴシック" panose="020B0400000000000000" pitchFamily="50" charset="-128"/>
                          <a:ea typeface="BIZ UDPゴシック" panose="020B0400000000000000" pitchFamily="50" charset="-128"/>
                        </a:rPr>
                        <a:t>生活に</a:t>
                      </a:r>
                      <a:r>
                        <a:rPr kumimoji="1" lang="ja-JP" altLang="en-US" sz="700" dirty="0">
                          <a:latin typeface="BIZ UDPゴシック" panose="020B0400000000000000" pitchFamily="50" charset="-128"/>
                          <a:ea typeface="BIZ UDPゴシック" panose="020B0400000000000000" pitchFamily="50" charset="-128"/>
                        </a:rPr>
                        <a:t>ゆとりと潤いをもたらす身近なみどりとオープンスペースが確保され、心身の健康を育むことができるみどりづくりを推進する</a:t>
                      </a:r>
                      <a:endParaRPr kumimoji="1" lang="ja-JP" altLang="en-US" sz="700" dirty="0">
                        <a:solidFill>
                          <a:schemeClr val="tx1"/>
                        </a:solidFill>
                        <a:latin typeface="BIZ UDPゴシック" panose="020B0400000000000000" pitchFamily="50" charset="-128"/>
                        <a:ea typeface="BIZ UDPゴシック" panose="020B0400000000000000" pitchFamily="50" charset="-128"/>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09154256"/>
                  </a:ext>
                </a:extLst>
              </a:tr>
              <a:tr h="152423">
                <a:tc>
                  <a:txBody>
                    <a:bodyPr/>
                    <a:lstStyle/>
                    <a:p>
                      <a:pPr>
                        <a:lnSpc>
                          <a:spcPts val="750"/>
                        </a:lnSpc>
                      </a:pPr>
                      <a:r>
                        <a:rPr kumimoji="1" lang="ja-JP" altLang="en-US" sz="800" b="1" u="none" dirty="0">
                          <a:latin typeface="BIZ UDPゴシック" panose="020B0400000000000000" pitchFamily="50" charset="-128"/>
                          <a:ea typeface="BIZ UDPゴシック" panose="020B0400000000000000" pitchFamily="50" charset="-128"/>
                        </a:rPr>
                        <a:t>目標２　安全・安心で持続可能な地域の形成</a:t>
                      </a:r>
                      <a:endParaRPr kumimoji="1" lang="ja-JP" altLang="en-US" sz="800" b="1" dirty="0">
                        <a:solidFill>
                          <a:schemeClr val="tx1"/>
                        </a:solidFill>
                        <a:latin typeface="BIZ UDPゴシック" panose="020B0400000000000000" pitchFamily="50" charset="-128"/>
                        <a:ea typeface="BIZ UDPゴシック" panose="020B0400000000000000" pitchFamily="50" charset="-128"/>
                      </a:endParaRPr>
                    </a:p>
                  </a:txBody>
                  <a:tcPr marL="72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5605475"/>
                  </a:ext>
                </a:extLst>
              </a:tr>
              <a:tr h="159915">
                <a:tc>
                  <a:txBody>
                    <a:bodyPr/>
                    <a:lstStyle/>
                    <a:p>
                      <a:pPr marL="92075" indent="-92075" algn="just">
                        <a:lnSpc>
                          <a:spcPts val="750"/>
                        </a:lnSpc>
                        <a:buFont typeface="Arial" panose="020B0604020202020204" pitchFamily="34" charset="0"/>
                        <a:buChar char="•"/>
                      </a:pPr>
                      <a:r>
                        <a:rPr kumimoji="1" lang="ja-JP" altLang="en-US" sz="700" u="none" kern="1200" dirty="0">
                          <a:latin typeface="BIZ UDPゴシック" panose="020B0400000000000000" pitchFamily="50" charset="-128"/>
                          <a:ea typeface="BIZ UDPゴシック" panose="020B0400000000000000" pitchFamily="50" charset="-128"/>
                        </a:rPr>
                        <a:t>まちづくりや流域治水などにおいて、グリーンインフラの考え方を取り入れ、豪雨災害や記録的な猛暑の影響が緩和される、安全・安心に暮らせる地域をめざす</a:t>
                      </a:r>
                      <a:endParaRPr kumimoji="1" lang="en-US" altLang="ja-JP" sz="700" u="none" kern="1200" dirty="0">
                        <a:solidFill>
                          <a:schemeClr val="tx1"/>
                        </a:solidFill>
                        <a:latin typeface="BIZ UDPゴシック" panose="020B0400000000000000" pitchFamily="50" charset="-128"/>
                        <a:ea typeface="BIZ UDPゴシック" panose="020B0400000000000000" pitchFamily="50" charset="-128"/>
                        <a:cs typeface="+mn-cs"/>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17997009"/>
                  </a:ext>
                </a:extLst>
              </a:tr>
              <a:tr h="149265">
                <a:tc>
                  <a:txBody>
                    <a:bodyPr/>
                    <a:lstStyle/>
                    <a:p>
                      <a:pPr marL="92075" marR="0" lvl="0" indent="-92075" algn="just" defTabSz="914400" rtl="0" eaLnBrk="1" fontAlgn="auto" latinLnBrk="0" hangingPunct="1">
                        <a:lnSpc>
                          <a:spcPts val="750"/>
                        </a:lnSpc>
                        <a:spcBef>
                          <a:spcPts val="0"/>
                        </a:spcBef>
                        <a:spcAft>
                          <a:spcPts val="0"/>
                        </a:spcAft>
                        <a:buClrTx/>
                        <a:buSzTx/>
                        <a:buFont typeface="Arial" panose="020B0604020202020204" pitchFamily="34" charset="0"/>
                        <a:buChar char="•"/>
                        <a:tabLst/>
                        <a:defRPr/>
                      </a:pPr>
                      <a:r>
                        <a:rPr kumimoji="1" lang="ja-JP" altLang="en-US" sz="700" dirty="0">
                          <a:latin typeface="BIZ UDPゴシック" panose="020B0400000000000000" pitchFamily="50" charset="-128"/>
                          <a:ea typeface="BIZ UDPゴシック" panose="020B0400000000000000" pitchFamily="50" charset="-128"/>
                        </a:rPr>
                        <a:t>都市機能の集約化、建築物などにおける木材利用の促進などにより、エネルギーや資源の効率的・持続可能な利用が進み、環境負荷の少ない地域をめざす</a:t>
                      </a:r>
                      <a:endParaRPr kumimoji="1" lang="ja-JP" altLang="en-US" sz="700" dirty="0">
                        <a:solidFill>
                          <a:schemeClr val="tx1"/>
                        </a:solidFill>
                        <a:latin typeface="BIZ UDPゴシック" panose="020B0400000000000000" pitchFamily="50" charset="-128"/>
                        <a:ea typeface="BIZ UDPゴシック" panose="020B0400000000000000" pitchFamily="50" charset="-128"/>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64836387"/>
                  </a:ext>
                </a:extLst>
              </a:tr>
              <a:tr h="152423">
                <a:tc>
                  <a:txBody>
                    <a:bodyPr/>
                    <a:lstStyle/>
                    <a:p>
                      <a:pPr marL="0" marR="0" lvl="0" indent="0" algn="l" defTabSz="914400" rtl="0" eaLnBrk="1" fontAlgn="auto" latinLnBrk="0" hangingPunct="1">
                        <a:lnSpc>
                          <a:spcPts val="750"/>
                        </a:lnSpc>
                        <a:spcBef>
                          <a:spcPts val="0"/>
                        </a:spcBef>
                        <a:spcAft>
                          <a:spcPts val="0"/>
                        </a:spcAft>
                        <a:buClrTx/>
                        <a:buSzTx/>
                        <a:buFontTx/>
                        <a:buNone/>
                        <a:tabLst/>
                        <a:defRPr/>
                      </a:pPr>
                      <a:r>
                        <a:rPr kumimoji="1" lang="ja-JP" altLang="en-US" sz="800" b="1" dirty="0">
                          <a:latin typeface="BIZ UDPゴシック" panose="020B0400000000000000" pitchFamily="50" charset="-128"/>
                          <a:ea typeface="BIZ UDPゴシック" panose="020B0400000000000000" pitchFamily="50" charset="-128"/>
                        </a:rPr>
                        <a:t>目標３　全てのいのちの共生</a:t>
                      </a:r>
                      <a:endParaRPr kumimoji="1" lang="ja-JP" altLang="en-US" sz="800" b="1" u="none" dirty="0">
                        <a:solidFill>
                          <a:schemeClr val="tx1"/>
                        </a:solidFill>
                        <a:latin typeface="BIZ UDPゴシック" panose="020B0400000000000000" pitchFamily="50" charset="-128"/>
                        <a:ea typeface="BIZ UDPゴシック" panose="020B0400000000000000" pitchFamily="50" charset="-128"/>
                      </a:endParaRPr>
                    </a:p>
                  </a:txBody>
                  <a:tcPr marL="72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65477768"/>
                  </a:ext>
                </a:extLst>
              </a:tr>
              <a:tr h="420041">
                <a:tc>
                  <a:txBody>
                    <a:bodyPr/>
                    <a:lstStyle/>
                    <a:p>
                      <a:pPr marL="92075" indent="-92075" algn="just">
                        <a:lnSpc>
                          <a:spcPts val="750"/>
                        </a:lnSpc>
                        <a:buFont typeface="Arial" panose="020B0604020202020204" pitchFamily="34" charset="0"/>
                        <a:buChar char="•"/>
                      </a:pPr>
                      <a:r>
                        <a:rPr kumimoji="1" lang="ja-JP" altLang="en-US" sz="700" dirty="0">
                          <a:latin typeface="BIZ UDPゴシック" panose="020B0400000000000000" pitchFamily="50" charset="-128"/>
                          <a:ea typeface="BIZ UDPゴシック" panose="020B0400000000000000" pitchFamily="50" charset="-128"/>
                        </a:rPr>
                        <a:t>多様な生き物の生息・生育、移動空間として、今あるみどりの保全と適切な維持管理やネットワーク化を進めることで、健全な</a:t>
                      </a:r>
                      <a:r>
                        <a:rPr kumimoji="1" lang="ja-JP" altLang="en-US" sz="700">
                          <a:latin typeface="BIZ UDPゴシック" panose="020B0400000000000000" pitchFamily="50" charset="-128"/>
                          <a:ea typeface="BIZ UDPゴシック" panose="020B0400000000000000" pitchFamily="50" charset="-128"/>
                        </a:rPr>
                        <a:t>生態系を育み</a:t>
                      </a:r>
                      <a:r>
                        <a:rPr kumimoji="1" lang="ja-JP" altLang="en-US" sz="700" dirty="0">
                          <a:latin typeface="BIZ UDPゴシック" panose="020B0400000000000000" pitchFamily="50" charset="-128"/>
                          <a:ea typeface="BIZ UDPゴシック" panose="020B0400000000000000" pitchFamily="50" charset="-128"/>
                        </a:rPr>
                        <a:t>、ネイチャーポジティブを促進する</a:t>
                      </a:r>
                      <a:endParaRPr kumimoji="1" lang="en-US" altLang="ja-JP" sz="700" dirty="0">
                        <a:solidFill>
                          <a:schemeClr val="tx1"/>
                        </a:solidFill>
                        <a:latin typeface="BIZ UDPゴシック" panose="020B0400000000000000" pitchFamily="50" charset="-128"/>
                        <a:ea typeface="BIZ UDPゴシック" panose="020B0400000000000000" pitchFamily="50" charset="-128"/>
                      </a:endParaRPr>
                    </a:p>
                  </a:txBody>
                  <a:tcPr marL="72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8690549"/>
                  </a:ext>
                </a:extLst>
              </a:tr>
              <a:tr h="330835">
                <a:tc>
                  <a:txBody>
                    <a:bodyPr/>
                    <a:lstStyle/>
                    <a:p>
                      <a:pPr marL="92075" marR="0" lvl="0" indent="-92075" algn="just" defTabSz="914400" rtl="0" eaLnBrk="1" fontAlgn="auto" latinLnBrk="0" hangingPunct="1">
                        <a:lnSpc>
                          <a:spcPts val="750"/>
                        </a:lnSpc>
                        <a:spcBef>
                          <a:spcPts val="0"/>
                        </a:spcBef>
                        <a:spcAft>
                          <a:spcPts val="0"/>
                        </a:spcAft>
                        <a:buClrTx/>
                        <a:buSzTx/>
                        <a:buFont typeface="Arial" panose="020B0604020202020204" pitchFamily="34" charset="0"/>
                        <a:buChar char="•"/>
                        <a:tabLst/>
                        <a:defRPr/>
                      </a:pPr>
                      <a:r>
                        <a:rPr kumimoji="1" lang="ja-JP" altLang="en-US" sz="700" dirty="0">
                          <a:latin typeface="BIZ UDPゴシック" panose="020B0400000000000000" pitchFamily="50" charset="-128"/>
                          <a:ea typeface="BIZ UDPゴシック" panose="020B0400000000000000" pitchFamily="50" charset="-128"/>
                        </a:rPr>
                        <a:t>自然と人とのつながりを理解し大切にする豊かな心と感性を育み、生物多様性の保全や自然の持続可能な利用に向けた活動の輪を広げる</a:t>
                      </a:r>
                      <a:endParaRPr kumimoji="1" lang="ja-JP" altLang="en-US" sz="700" dirty="0">
                        <a:solidFill>
                          <a:schemeClr val="tx1"/>
                        </a:solidFill>
                        <a:latin typeface="BIZ UDPゴシック" panose="020B0400000000000000" pitchFamily="50" charset="-128"/>
                        <a:ea typeface="BIZ UDPゴシック" panose="020B0400000000000000" pitchFamily="50" charset="-128"/>
                      </a:endParaRPr>
                    </a:p>
                  </a:txBody>
                  <a:tcPr marL="72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504638094"/>
                  </a:ext>
                </a:extLst>
              </a:tr>
            </a:tbl>
          </a:graphicData>
        </a:graphic>
      </p:graphicFrame>
      <p:sp>
        <p:nvSpPr>
          <p:cNvPr id="58" name="テキスト ボックス 2">
            <a:extLst>
              <a:ext uri="{FF2B5EF4-FFF2-40B4-BE49-F238E27FC236}">
                <a16:creationId xmlns:a16="http://schemas.microsoft.com/office/drawing/2014/main" id="{B1075CF1-0E9D-41C9-A4BA-619E4FD30B60}"/>
              </a:ext>
            </a:extLst>
          </p:cNvPr>
          <p:cNvSpPr txBox="1">
            <a:spLocks noChangeArrowheads="1"/>
          </p:cNvSpPr>
          <p:nvPr/>
        </p:nvSpPr>
        <p:spPr bwMode="auto">
          <a:xfrm>
            <a:off x="5126306" y="4192507"/>
            <a:ext cx="3160277" cy="514350"/>
          </a:xfrm>
          <a:prstGeom prst="rect">
            <a:avLst/>
          </a:prstGeom>
          <a:noFill/>
          <a:ln w="9525">
            <a:noFill/>
            <a:miter lim="800000"/>
            <a:headEnd/>
            <a:tailEnd/>
          </a:ln>
        </p:spPr>
        <p:txBody>
          <a:bodyPr rot="0" vert="horz" wrap="square" lIns="91440" tIns="0" rIns="91440" bIns="0" anchor="t" anchorCtr="0">
            <a:noAutofit/>
          </a:bodyPr>
          <a:lstStyle/>
          <a:p>
            <a:pPr algn="ctr">
              <a:lnSpc>
                <a:spcPts val="900"/>
              </a:lnSpc>
              <a:spcBef>
                <a:spcPts val="1200"/>
              </a:spcBef>
            </a:pPr>
            <a:r>
              <a:rPr lang="ja-JP" sz="700" kern="100" dirty="0">
                <a:effectLst/>
                <a:latin typeface="Century" panose="02040604050505020304" pitchFamily="18" charset="0"/>
                <a:ea typeface="ＭＳ ゴシック" panose="020B0609070205080204" pitchFamily="49" charset="-128"/>
                <a:cs typeface="Times New Roman" panose="02020603050405020304" pitchFamily="18" charset="0"/>
              </a:rPr>
              <a:t>みどりの効果の活用イメージと相互関係</a:t>
            </a:r>
            <a:endParaRPr lang="ja-JP" sz="7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lnSpc>
                <a:spcPts val="900"/>
              </a:lnSpc>
            </a:pPr>
            <a:r>
              <a:rPr lang="ja-JP" sz="500" kern="100" dirty="0">
                <a:effectLst/>
                <a:latin typeface="Century" panose="02040604050505020304" pitchFamily="18" charset="0"/>
                <a:ea typeface="ＭＳ ゴシック" panose="020B0609070205080204" pitchFamily="49" charset="-128"/>
                <a:cs typeface="Times New Roman" panose="02020603050405020304" pitchFamily="18" charset="0"/>
              </a:rPr>
              <a:t>（出典：武田重昭「公園から都市を編成する」『区画整理』</a:t>
            </a:r>
            <a:r>
              <a:rPr lang="en-US" sz="500" kern="100" dirty="0">
                <a:effectLst/>
                <a:latin typeface="Century" panose="02040604050505020304" pitchFamily="18" charset="0"/>
                <a:ea typeface="ＭＳ ゴシック" panose="020B0609070205080204" pitchFamily="49" charset="-128"/>
                <a:cs typeface="Times New Roman" panose="02020603050405020304" pitchFamily="18" charset="0"/>
              </a:rPr>
              <a:t>66(4):2023.4, p.6-14</a:t>
            </a:r>
            <a:r>
              <a:rPr lang="ja-JP" sz="500" kern="100" dirty="0">
                <a:effectLst/>
                <a:latin typeface="Century" panose="02040604050505020304" pitchFamily="18" charset="0"/>
                <a:ea typeface="ＭＳ ゴシック" panose="020B0609070205080204" pitchFamily="49" charset="-128"/>
                <a:cs typeface="Times New Roman" panose="02020603050405020304" pitchFamily="18" charset="0"/>
              </a:rPr>
              <a:t>を基に加工）</a:t>
            </a:r>
            <a:endParaRPr lang="ja-JP" sz="5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lnSpc>
                <a:spcPts val="900"/>
              </a:lnSpc>
            </a:pPr>
            <a:r>
              <a:rPr lang="en-US" sz="500" kern="100" dirty="0">
                <a:effectLst/>
                <a:latin typeface="Century" panose="02040604050505020304" pitchFamily="18" charset="0"/>
                <a:ea typeface="ＭＳ 明朝" panose="02020609040205080304" pitchFamily="17" charset="-128"/>
                <a:cs typeface="Times New Roman" panose="02020603050405020304" pitchFamily="18" charset="0"/>
              </a:rPr>
              <a:t> </a:t>
            </a:r>
            <a:endParaRPr lang="ja-JP" sz="5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84" name="図 83">
            <a:extLst>
              <a:ext uri="{FF2B5EF4-FFF2-40B4-BE49-F238E27FC236}">
                <a16:creationId xmlns:a16="http://schemas.microsoft.com/office/drawing/2014/main" id="{5977D31D-7667-4B63-8705-421CF72C3AF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8217" y="1905435"/>
            <a:ext cx="2453424" cy="2197093"/>
          </a:xfrm>
          <a:prstGeom prst="rect">
            <a:avLst/>
          </a:prstGeom>
          <a:noFill/>
          <a:ln>
            <a:noFill/>
          </a:ln>
        </p:spPr>
      </p:pic>
      <p:pic>
        <p:nvPicPr>
          <p:cNvPr id="8" name="図 7">
            <a:extLst>
              <a:ext uri="{FF2B5EF4-FFF2-40B4-BE49-F238E27FC236}">
                <a16:creationId xmlns:a16="http://schemas.microsoft.com/office/drawing/2014/main" id="{98AA8A12-C3AB-491E-AE00-31F8F26516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7684" y="1843124"/>
            <a:ext cx="2365834" cy="2945699"/>
          </a:xfrm>
          <a:prstGeom prst="rect">
            <a:avLst/>
          </a:prstGeom>
        </p:spPr>
      </p:pic>
      <p:pic>
        <p:nvPicPr>
          <p:cNvPr id="6" name="図 5">
            <a:extLst>
              <a:ext uri="{FF2B5EF4-FFF2-40B4-BE49-F238E27FC236}">
                <a16:creationId xmlns:a16="http://schemas.microsoft.com/office/drawing/2014/main" id="{D3C1CD5F-D3DF-4B92-ACCA-AA3C293D6BBE}"/>
              </a:ext>
            </a:extLst>
          </p:cNvPr>
          <p:cNvPicPr>
            <a:picLocks noChangeAspect="1"/>
          </p:cNvPicPr>
          <p:nvPr/>
        </p:nvPicPr>
        <p:blipFill rotWithShape="1">
          <a:blip r:embed="rId5">
            <a:extLst>
              <a:ext uri="{28A0092B-C50C-407E-A947-70E740481C1C}">
                <a14:useLocalDpi xmlns:a14="http://schemas.microsoft.com/office/drawing/2010/main" val="0"/>
              </a:ext>
            </a:extLst>
          </a:blip>
          <a:srcRect b="6829"/>
          <a:stretch/>
        </p:blipFill>
        <p:spPr>
          <a:xfrm>
            <a:off x="5730011" y="5622081"/>
            <a:ext cx="6708117" cy="3132548"/>
          </a:xfrm>
          <a:prstGeom prst="rect">
            <a:avLst/>
          </a:prstGeom>
        </p:spPr>
      </p:pic>
      <p:sp>
        <p:nvSpPr>
          <p:cNvPr id="63" name="角丸四角形 74">
            <a:extLst>
              <a:ext uri="{FF2B5EF4-FFF2-40B4-BE49-F238E27FC236}">
                <a16:creationId xmlns:a16="http://schemas.microsoft.com/office/drawing/2014/main" id="{D2E61BE1-F3C7-43A8-907D-4439C5AC3099}"/>
              </a:ext>
            </a:extLst>
          </p:cNvPr>
          <p:cNvSpPr/>
          <p:nvPr/>
        </p:nvSpPr>
        <p:spPr>
          <a:xfrm>
            <a:off x="9330977" y="532479"/>
            <a:ext cx="3405406" cy="876848"/>
          </a:xfrm>
          <a:prstGeom prst="roundRect">
            <a:avLst>
              <a:gd name="adj" fmla="val 0"/>
            </a:avLst>
          </a:prstGeom>
          <a:solidFill>
            <a:schemeClr val="bg1"/>
          </a:solid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a:p>
        </p:txBody>
      </p:sp>
      <p:sp>
        <p:nvSpPr>
          <p:cNvPr id="64" name="角丸四角形 92">
            <a:extLst>
              <a:ext uri="{FF2B5EF4-FFF2-40B4-BE49-F238E27FC236}">
                <a16:creationId xmlns:a16="http://schemas.microsoft.com/office/drawing/2014/main" id="{1EA1582D-9D18-4EFB-AAA8-9DC32D66E940}"/>
              </a:ext>
            </a:extLst>
          </p:cNvPr>
          <p:cNvSpPr/>
          <p:nvPr/>
        </p:nvSpPr>
        <p:spPr>
          <a:xfrm>
            <a:off x="9325898" y="468670"/>
            <a:ext cx="2953202" cy="180000"/>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300" b="1" dirty="0">
                <a:latin typeface="Meiryo UI" pitchFamily="50" charset="-128"/>
                <a:ea typeface="Meiryo UI" pitchFamily="50" charset="-128"/>
                <a:cs typeface="Meiryo UI" pitchFamily="50" charset="-128"/>
              </a:rPr>
              <a:t>序章　計画の位置づけ　</a:t>
            </a:r>
          </a:p>
        </p:txBody>
      </p:sp>
      <p:sp>
        <p:nvSpPr>
          <p:cNvPr id="71" name="テキスト ボックス 70">
            <a:extLst>
              <a:ext uri="{FF2B5EF4-FFF2-40B4-BE49-F238E27FC236}">
                <a16:creationId xmlns:a16="http://schemas.microsoft.com/office/drawing/2014/main" id="{048203AF-4321-4B76-998A-B8556B678CBB}"/>
              </a:ext>
            </a:extLst>
          </p:cNvPr>
          <p:cNvSpPr txBox="1"/>
          <p:nvPr/>
        </p:nvSpPr>
        <p:spPr>
          <a:xfrm>
            <a:off x="9289196" y="644653"/>
            <a:ext cx="3512404" cy="867348"/>
          </a:xfrm>
          <a:prstGeom prst="rect">
            <a:avLst/>
          </a:prstGeom>
          <a:noFill/>
        </p:spPr>
        <p:txBody>
          <a:bodyPr wrap="square" lIns="72000" tIns="36000" rIns="36000" bIns="0" rtlCol="0">
            <a:spAutoFit/>
          </a:bodyPr>
          <a:lstStyle/>
          <a:p>
            <a:r>
              <a:rPr lang="ja-JP" altLang="en-US" sz="900"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大阪府自然環境保全条例第</a:t>
            </a:r>
            <a:r>
              <a:rPr lang="en-US" altLang="ja-JP" sz="900" b="1" dirty="0">
                <a:latin typeface="Meiryo UI" panose="020B0604030504040204" pitchFamily="50" charset="-128"/>
                <a:ea typeface="Meiryo UI" panose="020B0604030504040204" pitchFamily="50" charset="-128"/>
              </a:rPr>
              <a:t>29</a:t>
            </a:r>
            <a:r>
              <a:rPr lang="ja-JP" altLang="en-US" sz="900" b="1" dirty="0">
                <a:latin typeface="Meiryo UI" panose="020B0604030504040204" pitchFamily="50" charset="-128"/>
                <a:ea typeface="Meiryo UI" panose="020B0604030504040204" pitchFamily="50" charset="-128"/>
              </a:rPr>
              <a:t>条に基づく計画</a:t>
            </a:r>
            <a:endParaRPr lang="en-US" altLang="ja-JP" sz="900" b="1" dirty="0">
              <a:latin typeface="Meiryo UI" panose="020B0604030504040204" pitchFamily="50" charset="-128"/>
              <a:ea typeface="Meiryo UI" panose="020B0604030504040204" pitchFamily="50" charset="-128"/>
            </a:endParaRPr>
          </a:p>
          <a:p>
            <a:pPr marL="174625" indent="-174625"/>
            <a:r>
              <a:rPr lang="ja-JP" altLang="en-US" sz="900"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都市緑地法第３条の３に基づき府が定める「緑地の保全及び緑化の推進に関する計画（広域計画）」</a:t>
            </a:r>
            <a:endParaRPr lang="en-US" altLang="ja-JP" sz="900" b="1" dirty="0">
              <a:latin typeface="Meiryo UI" panose="020B0604030504040204" pitchFamily="50" charset="-128"/>
              <a:ea typeface="Meiryo UI" panose="020B0604030504040204" pitchFamily="50" charset="-128"/>
            </a:endParaRPr>
          </a:p>
          <a:p>
            <a:pPr marL="174625" indent="-174625"/>
            <a:r>
              <a:rPr lang="ja-JP" altLang="en-US" sz="900"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国の基本指針に基づき策定し、市町村が策定する緑の基本計画の指針となるもの</a:t>
            </a:r>
          </a:p>
          <a:p>
            <a:pPr marL="174625" indent="-174625"/>
            <a:endParaRPr lang="en-US" altLang="ja-JP" sz="900" b="1" dirty="0">
              <a:latin typeface="Meiryo UI" panose="020B0604030504040204" pitchFamily="50" charset="-128"/>
              <a:ea typeface="Meiryo UI" panose="020B0604030504040204" pitchFamily="50" charset="-128"/>
            </a:endParaRPr>
          </a:p>
        </p:txBody>
      </p:sp>
      <p:grpSp>
        <p:nvGrpSpPr>
          <p:cNvPr id="62" name="グループ化 61">
            <a:extLst>
              <a:ext uri="{FF2B5EF4-FFF2-40B4-BE49-F238E27FC236}">
                <a16:creationId xmlns:a16="http://schemas.microsoft.com/office/drawing/2014/main" id="{B260E3CC-2A83-46DD-95ED-16B97472D1D0}"/>
              </a:ext>
            </a:extLst>
          </p:cNvPr>
          <p:cNvGrpSpPr>
            <a:grpSpLocks noChangeAspect="1"/>
          </p:cNvGrpSpPr>
          <p:nvPr/>
        </p:nvGrpSpPr>
        <p:grpSpPr>
          <a:xfrm>
            <a:off x="8464922" y="41021"/>
            <a:ext cx="4268461" cy="348437"/>
            <a:chOff x="841887" y="3983570"/>
            <a:chExt cx="9863248" cy="805143"/>
          </a:xfrm>
        </p:grpSpPr>
        <p:pic>
          <p:nvPicPr>
            <p:cNvPr id="81" name="図 80">
              <a:extLst>
                <a:ext uri="{FF2B5EF4-FFF2-40B4-BE49-F238E27FC236}">
                  <a16:creationId xmlns:a16="http://schemas.microsoft.com/office/drawing/2014/main" id="{134ACCD4-D02E-4470-A468-7C9F65D3A8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887" y="3990643"/>
              <a:ext cx="792000" cy="792000"/>
            </a:xfrm>
            <a:prstGeom prst="rect">
              <a:avLst/>
            </a:prstGeom>
          </p:spPr>
        </p:pic>
        <p:pic>
          <p:nvPicPr>
            <p:cNvPr id="83" name="図 82">
              <a:extLst>
                <a:ext uri="{FF2B5EF4-FFF2-40B4-BE49-F238E27FC236}">
                  <a16:creationId xmlns:a16="http://schemas.microsoft.com/office/drawing/2014/main" id="{23C996A1-9AA9-48D1-BD74-DDBA18CB9C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1285" y="3996713"/>
              <a:ext cx="792000" cy="792000"/>
            </a:xfrm>
            <a:prstGeom prst="rect">
              <a:avLst/>
            </a:prstGeom>
          </p:spPr>
        </p:pic>
        <p:pic>
          <p:nvPicPr>
            <p:cNvPr id="86" name="図 85">
              <a:extLst>
                <a:ext uri="{FF2B5EF4-FFF2-40B4-BE49-F238E27FC236}">
                  <a16:creationId xmlns:a16="http://schemas.microsoft.com/office/drawing/2014/main" id="{CAAD507C-FA37-470A-A4CF-D963D19D5D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15536" y="3987356"/>
              <a:ext cx="792000" cy="792000"/>
            </a:xfrm>
            <a:prstGeom prst="rect">
              <a:avLst/>
            </a:prstGeom>
          </p:spPr>
        </p:pic>
        <p:pic>
          <p:nvPicPr>
            <p:cNvPr id="87" name="図 86">
              <a:extLst>
                <a:ext uri="{FF2B5EF4-FFF2-40B4-BE49-F238E27FC236}">
                  <a16:creationId xmlns:a16="http://schemas.microsoft.com/office/drawing/2014/main" id="{21614E57-E909-4FF8-BB42-8F7C848C46A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47967" y="3983570"/>
              <a:ext cx="792000" cy="792000"/>
            </a:xfrm>
            <a:prstGeom prst="rect">
              <a:avLst/>
            </a:prstGeom>
          </p:spPr>
        </p:pic>
        <p:pic>
          <p:nvPicPr>
            <p:cNvPr id="88" name="図 87">
              <a:extLst>
                <a:ext uri="{FF2B5EF4-FFF2-40B4-BE49-F238E27FC236}">
                  <a16:creationId xmlns:a16="http://schemas.microsoft.com/office/drawing/2014/main" id="{858DB17C-C5AB-43E6-A617-7E4A53D8FA9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75454" y="3994429"/>
              <a:ext cx="792000" cy="792000"/>
            </a:xfrm>
            <a:prstGeom prst="rect">
              <a:avLst/>
            </a:prstGeom>
          </p:spPr>
        </p:pic>
        <p:pic>
          <p:nvPicPr>
            <p:cNvPr id="89" name="図 88">
              <a:extLst>
                <a:ext uri="{FF2B5EF4-FFF2-40B4-BE49-F238E27FC236}">
                  <a16:creationId xmlns:a16="http://schemas.microsoft.com/office/drawing/2014/main" id="{96CD1B06-59AB-487A-9A62-839E9905607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99705" y="3990643"/>
              <a:ext cx="792000" cy="792000"/>
            </a:xfrm>
            <a:prstGeom prst="rect">
              <a:avLst/>
            </a:prstGeom>
          </p:spPr>
        </p:pic>
        <p:pic>
          <p:nvPicPr>
            <p:cNvPr id="90" name="図 89">
              <a:extLst>
                <a:ext uri="{FF2B5EF4-FFF2-40B4-BE49-F238E27FC236}">
                  <a16:creationId xmlns:a16="http://schemas.microsoft.com/office/drawing/2014/main" id="{9732C9E4-9FED-4FB0-A1E8-3B3E13684B2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13136" y="3995308"/>
              <a:ext cx="791999" cy="792000"/>
            </a:xfrm>
            <a:prstGeom prst="rect">
              <a:avLst/>
            </a:prstGeom>
          </p:spPr>
        </p:pic>
        <p:pic>
          <p:nvPicPr>
            <p:cNvPr id="91" name="図 90">
              <a:extLst>
                <a:ext uri="{FF2B5EF4-FFF2-40B4-BE49-F238E27FC236}">
                  <a16:creationId xmlns:a16="http://schemas.microsoft.com/office/drawing/2014/main" id="{302DC7B4-08AD-4A06-A114-4ED8B48739D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91442" y="3990643"/>
              <a:ext cx="792000" cy="792000"/>
            </a:xfrm>
            <a:prstGeom prst="rect">
              <a:avLst/>
            </a:prstGeom>
          </p:spPr>
        </p:pic>
        <p:pic>
          <p:nvPicPr>
            <p:cNvPr id="92" name="図 91">
              <a:extLst>
                <a:ext uri="{FF2B5EF4-FFF2-40B4-BE49-F238E27FC236}">
                  <a16:creationId xmlns:a16="http://schemas.microsoft.com/office/drawing/2014/main" id="{CF9C64D1-4447-4BDF-89F0-84AD20CAFEC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29793" y="3990643"/>
              <a:ext cx="792000" cy="792000"/>
            </a:xfrm>
            <a:prstGeom prst="rect">
              <a:avLst/>
            </a:prstGeom>
          </p:spPr>
        </p:pic>
        <p:pic>
          <p:nvPicPr>
            <p:cNvPr id="95" name="図 94">
              <a:extLst>
                <a:ext uri="{FF2B5EF4-FFF2-40B4-BE49-F238E27FC236}">
                  <a16:creationId xmlns:a16="http://schemas.microsoft.com/office/drawing/2014/main" id="{46484E7B-F3BD-43C6-B7A0-72E4713D817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139253" y="3989286"/>
              <a:ext cx="792000" cy="792000"/>
            </a:xfrm>
            <a:prstGeom prst="rect">
              <a:avLst/>
            </a:prstGeom>
          </p:spPr>
        </p:pic>
        <p:pic>
          <p:nvPicPr>
            <p:cNvPr id="96" name="図 95">
              <a:extLst>
                <a:ext uri="{FF2B5EF4-FFF2-40B4-BE49-F238E27FC236}">
                  <a16:creationId xmlns:a16="http://schemas.microsoft.com/office/drawing/2014/main" id="{C8ADC76E-B142-4581-8D27-9D3DD0B80EF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962370" y="3987356"/>
              <a:ext cx="792000" cy="792000"/>
            </a:xfrm>
            <a:prstGeom prst="rect">
              <a:avLst/>
            </a:prstGeom>
          </p:spPr>
        </p:pic>
        <p:pic>
          <p:nvPicPr>
            <p:cNvPr id="97" name="図 96">
              <a:extLst>
                <a:ext uri="{FF2B5EF4-FFF2-40B4-BE49-F238E27FC236}">
                  <a16:creationId xmlns:a16="http://schemas.microsoft.com/office/drawing/2014/main" id="{4B051F8D-DBB0-4753-B8BD-50CECFEE976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665004" y="3990643"/>
              <a:ext cx="792000" cy="792000"/>
            </a:xfrm>
            <a:prstGeom prst="rect">
              <a:avLst/>
            </a:prstGeom>
          </p:spPr>
        </p:pic>
      </p:grpSp>
    </p:spTree>
    <p:extLst>
      <p:ext uri="{BB962C8B-B14F-4D97-AF65-F5344CB8AC3E}">
        <p14:creationId xmlns:p14="http://schemas.microsoft.com/office/powerpoint/2010/main" val="377266802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65e5__x4ed8__x5165__x308a_ xmlns="70d7d652-1edb-4486-adb7-569848e2bdac" xsi:nil="true"/>
    <lcf76f155ced4ddcb4097134ff3c332f xmlns="c7c7c4a4-3995-4225-ada3-b74c1aec62aa">
      <Terms xmlns="http://schemas.microsoft.com/office/infopath/2007/PartnerControls"/>
    </lcf76f155ced4ddcb4097134ff3c332f>
    <TaxCatchAll xmlns="a4d498d9-fa0f-488e-82cc-ab7a8f45b7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1900DA93A2FBA4C983C37E6F22DA360" ma:contentTypeVersion="51" ma:contentTypeDescription="新しいドキュメントを作成します。" ma:contentTypeScope="" ma:versionID="5be4d8641b8397785d09b75a215a59ed">
  <xsd:schema xmlns:xsd="http://www.w3.org/2001/XMLSchema" xmlns:xs="http://www.w3.org/2001/XMLSchema" xmlns:p="http://schemas.microsoft.com/office/2006/metadata/properties" xmlns:ns2="70d7d652-1edb-4486-adb7-569848e2bdac" xmlns:ns3="a9b0d389-098a-4f82-adda-c0435a7f6245" xmlns:ns4="c7c7c4a4-3995-4225-ada3-b74c1aec62aa" xmlns:ns5="a4d498d9-fa0f-488e-82cc-ab7a8f45b7cc" targetNamespace="http://schemas.microsoft.com/office/2006/metadata/properties" ma:root="true" ma:fieldsID="60a4f9927f86096f9bb6631ffc8e8b51" ns2:_="" ns3:_="" ns4:_="" ns5:_="">
    <xsd:import namespace="70d7d652-1edb-4486-adb7-569848e2bdac"/>
    <xsd:import namespace="a9b0d389-098a-4f82-adda-c0435a7f6245"/>
    <xsd:import namespace="c7c7c4a4-3995-4225-ada3-b74c1aec62aa"/>
    <xsd:import namespace="a4d498d9-fa0f-488e-82cc-ab7a8f45b7cc"/>
    <xsd:element name="properties">
      <xsd:complexType>
        <xsd:sequence>
          <xsd:element name="documentManagement">
            <xsd:complexType>
              <xsd:all>
                <xsd:element ref="ns2:_x65e5__x4ed8__x5165__x308a_" minOccurs="0"/>
                <xsd:element ref="ns3:SharedWithUsers" minOccurs="0"/>
                <xsd:element ref="ns4:MediaServiceMetadata" minOccurs="0"/>
                <xsd:element ref="ns4:MediaServiceFastMetadata" minOccurs="0"/>
                <xsd:element ref="ns4:MediaServiceSearchProperties" minOccurs="0"/>
                <xsd:element ref="ns4:MediaServiceDateTaken" minOccurs="0"/>
                <xsd:element ref="ns4:MediaServiceGenerationTime" minOccurs="0"/>
                <xsd:element ref="ns4:MediaServiceEventHashCode" minOccurs="0"/>
                <xsd:element ref="ns4:MediaLengthInSeconds" minOccurs="0"/>
                <xsd:element ref="ns4:MediaServiceLocation" minOccurs="0"/>
                <xsd:element ref="ns4:lcf76f155ced4ddcb4097134ff3c332f" minOccurs="0"/>
                <xsd:element ref="ns5:TaxCatchAll"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d7d652-1edb-4486-adb7-569848e2bdac" elementFormDefault="qualified">
    <xsd:import namespace="http://schemas.microsoft.com/office/2006/documentManagement/types"/>
    <xsd:import namespace="http://schemas.microsoft.com/office/infopath/2007/PartnerControls"/>
    <xsd:element name="_x65e5__x4ed8__x5165__x308a_" ma:index="8" nillable="true" ma:displayName="日付入り" ma:default="" ma:format="DateOnly" ma:internalName="_x65e5__x4ed8__x5165__x308a_">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9b0d389-098a-4f82-adda-c0435a7f6245" elementFormDefault="qualified">
    <xsd:import namespace="http://schemas.microsoft.com/office/2006/documentManagement/types"/>
    <xsd:import namespace="http://schemas.microsoft.com/office/infopath/2007/PartnerControls"/>
    <xsd:element name="SharedWithUsers" ma:index="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c7c4a4-3995-4225-ada3-b74c1aec62a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description="" ma:indexed="true"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9426463e-fb95-4bd5-b485-403931fdaadb"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4d498d9-fa0f-488e-82cc-ab7a8f45b7cc"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0afbc6c2-7451-4790-86db-97391c02e5c3}" ma:internalName="TaxCatchAll" ma:showField="CatchAllData" ma:web="a4d498d9-fa0f-488e-82cc-ab7a8f45b7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C0A11B-3277-46DC-8124-CE0EC6399845}">
  <ds:schemaRefs>
    <ds:schemaRef ds:uri="70d7d652-1edb-4486-adb7-569848e2bdac"/>
    <ds:schemaRef ds:uri="http://schemas.microsoft.com/office/infopath/2007/PartnerControls"/>
    <ds:schemaRef ds:uri="http://schemas.openxmlformats.org/package/2006/metadata/core-properties"/>
    <ds:schemaRef ds:uri="a9b0d389-098a-4f82-adda-c0435a7f6245"/>
    <ds:schemaRef ds:uri="http://purl.org/dc/elements/1.1/"/>
    <ds:schemaRef ds:uri="http://schemas.microsoft.com/office/2006/documentManagement/types"/>
    <ds:schemaRef ds:uri="http://purl.org/dc/dcmitype/"/>
    <ds:schemaRef ds:uri="a4d498d9-fa0f-488e-82cc-ab7a8f45b7cc"/>
    <ds:schemaRef ds:uri="http://purl.org/dc/terms/"/>
    <ds:schemaRef ds:uri="c7c7c4a4-3995-4225-ada3-b74c1aec62aa"/>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9A11B2A-13A1-423B-9A5D-41B1EC0D2DAF}">
  <ds:schemaRefs>
    <ds:schemaRef ds:uri="70d7d652-1edb-4486-adb7-569848e2bdac"/>
    <ds:schemaRef ds:uri="a4d498d9-fa0f-488e-82cc-ab7a8f45b7cc"/>
    <ds:schemaRef ds:uri="a9b0d389-098a-4f82-adda-c0435a7f6245"/>
    <ds:schemaRef ds:uri="c7c7c4a4-3995-4225-ada3-b74c1aec62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CF2B7DF-4119-466C-A9CF-328CB5389B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1663</Words>
  <Application>Microsoft Office PowerPoint</Application>
  <PresentationFormat>A3 297x420 mm</PresentationFormat>
  <Paragraphs>81</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BIZ UDPゴシック</vt:lpstr>
      <vt:lpstr>Meiryo UI</vt:lpstr>
      <vt:lpstr>游ゴシック</vt:lpstr>
      <vt:lpstr>Arial</vt:lpstr>
      <vt:lpstr>Calibri</vt:lpstr>
      <vt:lpstr>Calibri Light</vt:lpstr>
      <vt:lpstr>Century</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2022-03-29T08:24:09Z</dcterms:created>
  <dcterms:modified xsi:type="dcterms:W3CDTF">2026-03-16T08:44:33Z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0x01010071900DA93A2FBA4C983C37E6F22DA360</vt:lpwstr>
  </property>
  <property fmtid="{D5CDD505-2E9C-101B-9397-08002B2CF9AE}" pid="3" name="MediaServiceImageTags">
    <vt:lpwstr/>
  </property>
</Properties>
</file>