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25" r:id="rId1"/>
  </p:sldMasterIdLst>
  <p:notesMasterIdLst>
    <p:notesMasterId r:id="rId3"/>
  </p:notesMasterIdLst>
  <p:handoutMasterIdLst>
    <p:handoutMasterId r:id="rId4"/>
  </p:handoutMasterIdLst>
  <p:sldIdLst>
    <p:sldId id="554" r:id="rId2"/>
  </p:sldIdLst>
  <p:sldSz cx="9144000" cy="6858000" type="screen4x3"/>
  <p:notesSz cx="9777413" cy="66468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4">
          <p15:clr>
            <a:srgbClr val="A4A3A4"/>
          </p15:clr>
        </p15:guide>
        <p15:guide id="2" pos="307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6699"/>
    <a:srgbClr val="FF99FF"/>
    <a:srgbClr val="FF99CC"/>
    <a:srgbClr val="009900"/>
    <a:srgbClr val="006600"/>
    <a:srgbClr val="ACCBF9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7703" autoAdjust="0"/>
  </p:normalViewPr>
  <p:slideViewPr>
    <p:cSldViewPr snapToGrid="0"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6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-840" y="-90"/>
      </p:cViewPr>
      <p:guideLst>
        <p:guide orient="horz" pos="2094"/>
        <p:guide pos="307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00CC85A-065E-4BAE-BB2B-6F743E439F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7038" cy="333375"/>
          </a:xfrm>
          <a:prstGeom prst="rect">
            <a:avLst/>
          </a:prstGeom>
        </p:spPr>
        <p:txBody>
          <a:bodyPr vert="horz" lIns="88794" tIns="44397" rIns="88794" bIns="4439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980BCC0-01BD-49A0-9A8A-4D0D3681C4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38788" y="0"/>
            <a:ext cx="4237037" cy="333375"/>
          </a:xfrm>
          <a:prstGeom prst="rect">
            <a:avLst/>
          </a:prstGeom>
        </p:spPr>
        <p:txBody>
          <a:bodyPr vert="horz" lIns="88794" tIns="44397" rIns="88794" bIns="4439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1A3C9EB-7F26-402C-AF64-C8DFB61D6FB0}" type="datetimeFigureOut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E8BCA98-D740-4C5B-A5C9-FC5C7B0ADD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13488"/>
            <a:ext cx="4237038" cy="331787"/>
          </a:xfrm>
          <a:prstGeom prst="rect">
            <a:avLst/>
          </a:prstGeom>
        </p:spPr>
        <p:txBody>
          <a:bodyPr vert="horz" lIns="88794" tIns="44397" rIns="88794" bIns="4439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A2CE41F-12B2-49CC-867F-F6215DC1CF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38788" y="6313488"/>
            <a:ext cx="4237037" cy="331787"/>
          </a:xfrm>
          <a:prstGeom prst="rect">
            <a:avLst/>
          </a:prstGeom>
        </p:spPr>
        <p:txBody>
          <a:bodyPr vert="horz" wrap="square" lIns="88794" tIns="44397" rIns="88794" bIns="443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70BEA94-5FB9-4F7F-B6D3-B5F0750514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A4C72E-3500-4829-AB34-0CC9580066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7038" cy="331788"/>
          </a:xfrm>
          <a:prstGeom prst="rect">
            <a:avLst/>
          </a:prstGeom>
        </p:spPr>
        <p:txBody>
          <a:bodyPr vert="horz" lIns="89655" tIns="44827" rIns="89655" bIns="4482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68A3EE-80B3-4EA8-81BC-E82635A7B88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537200" y="0"/>
            <a:ext cx="4238625" cy="331788"/>
          </a:xfrm>
          <a:prstGeom prst="rect">
            <a:avLst/>
          </a:prstGeom>
        </p:spPr>
        <p:txBody>
          <a:bodyPr vert="horz" lIns="89655" tIns="44827" rIns="89655" bIns="4482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1C54D65-9D74-4BE7-A75F-04B0A9B723EF}" type="datetimeFigureOut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376016BE-484A-487D-9292-2B778F83C5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27388" y="500063"/>
            <a:ext cx="3324225" cy="249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55" tIns="44827" rIns="89655" bIns="4482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DD6AAB1-30AE-4C15-9231-C1C1D569DA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77900" y="3157538"/>
            <a:ext cx="7821613" cy="2990850"/>
          </a:xfrm>
          <a:prstGeom prst="rect">
            <a:avLst/>
          </a:prstGeom>
        </p:spPr>
        <p:txBody>
          <a:bodyPr vert="horz" lIns="89655" tIns="44827" rIns="89655" bIns="4482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AB9965-C16B-4A9E-B049-67999A8410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313488"/>
            <a:ext cx="4237038" cy="331787"/>
          </a:xfrm>
          <a:prstGeom prst="rect">
            <a:avLst/>
          </a:prstGeom>
        </p:spPr>
        <p:txBody>
          <a:bodyPr vert="horz" lIns="89655" tIns="44827" rIns="89655" bIns="4482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59C0E9-F99F-4868-8E13-B2C6BAD91C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537200" y="6313488"/>
            <a:ext cx="4238625" cy="331787"/>
          </a:xfrm>
          <a:prstGeom prst="rect">
            <a:avLst/>
          </a:prstGeom>
        </p:spPr>
        <p:txBody>
          <a:bodyPr vert="horz" wrap="square" lIns="89655" tIns="44827" rIns="89655" bIns="448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2FCECE4-6D6A-4B93-A174-FF1C2BCF2A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FCECE4-6D6A-4B93-A174-FF1C2BCF2A3C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010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8">
            <a:extLst>
              <a:ext uri="{FF2B5EF4-FFF2-40B4-BE49-F238E27FC236}">
                <a16:creationId xmlns:a16="http://schemas.microsoft.com/office/drawing/2014/main" id="{F006EEBB-BA71-445B-B26C-DA9926F82E24}"/>
              </a:ext>
            </a:extLst>
          </p:cNvPr>
          <p:cNvCxnSpPr/>
          <p:nvPr/>
        </p:nvCxnSpPr>
        <p:spPr>
          <a:xfrm>
            <a:off x="841375" y="3838575"/>
            <a:ext cx="74056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680934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3CB41F-F4E8-48F4-B599-D48EEB863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94893-7B3C-449D-ADF6-C3BC5834C208}" type="datetime1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637427-B758-4F9E-8CCE-7D7A566DB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CF66DC-5AFB-417F-818E-F51A830D7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7FE572-B44A-4478-B26B-23558E9179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241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488095"/>
          </a:xfrm>
        </p:spPr>
        <p:txBody>
          <a:bodyPr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日付プレースホルダー 7">
            <a:extLst>
              <a:ext uri="{FF2B5EF4-FFF2-40B4-BE49-F238E27FC236}">
                <a16:creationId xmlns:a16="http://schemas.microsoft.com/office/drawing/2014/main" id="{47D9D084-1C56-4441-ADD4-85C0D9FEE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77945-A740-4DA6-8C11-678AE93C0688}" type="datetime1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4" name="フッター プレースホルダー 8">
            <a:extLst>
              <a:ext uri="{FF2B5EF4-FFF2-40B4-BE49-F238E27FC236}">
                <a16:creationId xmlns:a16="http://schemas.microsoft.com/office/drawing/2014/main" id="{11A9349A-F2D6-424A-A623-C40E0DE0B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9">
            <a:extLst>
              <a:ext uri="{FF2B5EF4-FFF2-40B4-BE49-F238E27FC236}">
                <a16:creationId xmlns:a16="http://schemas.microsoft.com/office/drawing/2014/main" id="{72521A7C-8E14-45F6-BC24-123B8B59D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5963" y="6535738"/>
            <a:ext cx="812800" cy="331787"/>
          </a:xfrm>
        </p:spPr>
        <p:txBody>
          <a:bodyPr bIns="0" anchor="b"/>
          <a:lstStyle>
            <a:lvl1pPr>
              <a:defRPr sz="1400" smtClean="0"/>
            </a:lvl1pPr>
          </a:lstStyle>
          <a:p>
            <a:pPr>
              <a:defRPr/>
            </a:pPr>
            <a:fld id="{9B9F90A5-DC2B-4555-A9EB-0A8F791414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9663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66225B-C8A4-4009-BAB8-8FFD7B7AB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0D9BD-FE3C-4E97-80E0-B85522E418D7}" type="datetime1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F04DAB6-B16C-4E26-9F21-473B29A36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C14D313-7033-4977-A0CF-99232706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47406-600C-4D53-888F-ED27F9B1CA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859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F0A4DD8-C853-43A0-A61A-FFCC7A7479D1}"/>
              </a:ext>
            </a:extLst>
          </p:cNvPr>
          <p:cNvSpPr/>
          <p:nvPr/>
        </p:nvSpPr>
        <p:spPr>
          <a:xfrm>
            <a:off x="0" y="6691313"/>
            <a:ext cx="9144000" cy="179387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896518-224F-41C7-8287-DAED5DE4C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7858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B66266D4-DDEF-46C9-8DD9-8155E3F003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2325" y="1127125"/>
            <a:ext cx="7543800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93371-CDAB-4F94-BEF4-3A7E94302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E2D6482-0432-45D3-91AF-615C3DF11952}" type="datetime1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232B2-621D-4E1D-92E0-C04034C72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962F4-52C9-4A03-BD0C-23DB00DBD3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6169552-D163-46EC-BAE9-58AFBFE241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0" r:id="rId3"/>
  </p:sldLayoutIdLst>
  <p:hf sldNum="0"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1 つの角を切り取った四角形 26">
            <a:extLst>
              <a:ext uri="{FF2B5EF4-FFF2-40B4-BE49-F238E27FC236}">
                <a16:creationId xmlns:a16="http://schemas.microsoft.com/office/drawing/2014/main" id="{C0BC2491-0EF4-4BA2-BE03-99407D5F9227}"/>
              </a:ext>
            </a:extLst>
          </p:cNvPr>
          <p:cNvSpPr/>
          <p:nvPr/>
        </p:nvSpPr>
        <p:spPr>
          <a:xfrm>
            <a:off x="273050" y="974726"/>
            <a:ext cx="2805113" cy="2567952"/>
          </a:xfrm>
          <a:prstGeom prst="snip1Rect">
            <a:avLst>
              <a:gd name="adj" fmla="val 10435"/>
            </a:avLst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44000" tIns="72000" rIns="36000" bIns="72000" anchor="ctr"/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健康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子ども・教育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福祉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環境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雇用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安全・安心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地域活性化・まちづくり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6147" name="グループ化 23">
            <a:extLst>
              <a:ext uri="{FF2B5EF4-FFF2-40B4-BE49-F238E27FC236}">
                <a16:creationId xmlns:a16="http://schemas.microsoft.com/office/drawing/2014/main" id="{E2FEB771-2D5A-4DC2-A099-E85D122E26FA}"/>
              </a:ext>
            </a:extLst>
          </p:cNvPr>
          <p:cNvGrpSpPr>
            <a:grpSpLocks/>
          </p:cNvGrpSpPr>
          <p:nvPr/>
        </p:nvGrpSpPr>
        <p:grpSpPr bwMode="auto">
          <a:xfrm>
            <a:off x="209550" y="117475"/>
            <a:ext cx="2805113" cy="396875"/>
            <a:chOff x="5085514" y="3720467"/>
            <a:chExt cx="3495586" cy="396000"/>
          </a:xfrm>
        </p:grpSpPr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B4389B1B-2BEA-4DA7-A85D-E8A92E6121EA}"/>
                </a:ext>
              </a:extLst>
            </p:cNvPr>
            <p:cNvSpPr txBox="1"/>
            <p:nvPr/>
          </p:nvSpPr>
          <p:spPr>
            <a:xfrm>
              <a:off x="5510953" y="3720467"/>
              <a:ext cx="3070147" cy="396000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>
              <a:defPPr>
                <a:defRPr lang="ja-JP"/>
              </a:defPPr>
              <a:lvl1pPr algn="ctr">
                <a:defRPr sz="2000" b="1">
                  <a:solidFill>
                    <a:srgbClr val="000099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defRPr>
              </a:lvl1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/>
                <a:t>日本生命</a:t>
              </a:r>
              <a:endParaRPr lang="en-US" altLang="ja-JP" dirty="0"/>
            </a:p>
          </p:txBody>
        </p:sp>
        <p:sp>
          <p:nvSpPr>
            <p:cNvPr id="6167" name="テキスト ボックス 25">
              <a:extLst>
                <a:ext uri="{FF2B5EF4-FFF2-40B4-BE49-F238E27FC236}">
                  <a16:creationId xmlns:a16="http://schemas.microsoft.com/office/drawing/2014/main" id="{46C0343B-ADD3-45B1-A4F3-D4D7ABA7D3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5514" y="3741016"/>
              <a:ext cx="1847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b="1">
                <a:solidFill>
                  <a:srgbClr val="000099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39FDD4BF-92C0-4DE9-810B-DD58E2C6CC84}"/>
              </a:ext>
            </a:extLst>
          </p:cNvPr>
          <p:cNvSpPr/>
          <p:nvPr/>
        </p:nvSpPr>
        <p:spPr>
          <a:xfrm>
            <a:off x="3435797" y="1242059"/>
            <a:ext cx="4024531" cy="441326"/>
          </a:xfrm>
          <a:prstGeom prst="roundRect">
            <a:avLst>
              <a:gd name="adj" fmla="val 6320"/>
            </a:avLst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36000" tIns="36000" rIns="36000" bIns="36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がん検診受診勧奨活動への協力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3C0A0B3-5660-4CC3-9C4D-DE50D605BAD8}"/>
              </a:ext>
            </a:extLst>
          </p:cNvPr>
          <p:cNvSpPr txBox="1"/>
          <p:nvPr/>
        </p:nvSpPr>
        <p:spPr>
          <a:xfrm>
            <a:off x="3397141" y="747658"/>
            <a:ext cx="3044825" cy="39528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normAutofit/>
          </a:bodyPr>
          <a:lstStyle>
            <a:defPPr>
              <a:defRPr lang="ja-JP"/>
            </a:defPPr>
            <a:lvl1pPr algn="ctr">
              <a:defRPr sz="2000" b="1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solidFill>
                  <a:schemeClr val="tx1"/>
                </a:solidFill>
              </a:rPr>
              <a:t>主な連携項目（</a:t>
            </a:r>
            <a:r>
              <a:rPr lang="en-US" altLang="ja-JP" sz="1600" u="sng" dirty="0">
                <a:solidFill>
                  <a:schemeClr val="tx1"/>
                </a:solidFill>
              </a:rPr>
              <a:t>R8</a:t>
            </a:r>
            <a:r>
              <a:rPr lang="ja-JP" altLang="en-US" sz="1600" u="sng" dirty="0">
                <a:solidFill>
                  <a:schemeClr val="tx1"/>
                </a:solidFill>
              </a:rPr>
              <a:t>～</a:t>
            </a:r>
            <a:r>
              <a:rPr lang="en-US" altLang="ja-JP" sz="1600" u="sng" dirty="0">
                <a:solidFill>
                  <a:schemeClr val="tx1"/>
                </a:solidFill>
              </a:rPr>
              <a:t>R10</a:t>
            </a:r>
            <a:r>
              <a:rPr lang="ja-JP" altLang="en-US" sz="1600" u="sng" dirty="0">
                <a:solidFill>
                  <a:schemeClr val="tx1"/>
                </a:solidFill>
              </a:rPr>
              <a:t>）</a:t>
            </a:r>
            <a:endParaRPr lang="en-US" altLang="ja-JP" sz="1600" u="sng" dirty="0">
              <a:solidFill>
                <a:schemeClr val="tx1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868B0A1-DDDE-4A94-A13D-7C739F1E768A}"/>
              </a:ext>
            </a:extLst>
          </p:cNvPr>
          <p:cNvSpPr txBox="1"/>
          <p:nvPr/>
        </p:nvSpPr>
        <p:spPr>
          <a:xfrm>
            <a:off x="273050" y="598488"/>
            <a:ext cx="2547938" cy="3968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normAutofit/>
          </a:bodyPr>
          <a:lstStyle>
            <a:defPPr>
              <a:defRPr lang="ja-JP"/>
            </a:defPPr>
            <a:lvl1pPr algn="ctr">
              <a:defRPr sz="2000" b="1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solidFill>
                  <a:schemeClr val="tx1"/>
                </a:solidFill>
              </a:rPr>
              <a:t>包括連携の項目</a:t>
            </a:r>
            <a:endParaRPr lang="en-US" altLang="ja-JP" sz="1600" u="sng" dirty="0">
              <a:solidFill>
                <a:schemeClr val="tx1"/>
              </a:solidFill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92B5109D-E9A6-44BB-B485-C244733A6EDF}"/>
              </a:ext>
            </a:extLst>
          </p:cNvPr>
          <p:cNvSpPr txBox="1"/>
          <p:nvPr/>
        </p:nvSpPr>
        <p:spPr>
          <a:xfrm>
            <a:off x="260395" y="3601821"/>
            <a:ext cx="3044825" cy="39528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normAutofit/>
          </a:bodyPr>
          <a:lstStyle>
            <a:defPPr>
              <a:defRPr lang="ja-JP"/>
            </a:defPPr>
            <a:lvl1pPr algn="ctr">
              <a:defRPr sz="2000" b="1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solidFill>
                  <a:schemeClr val="tx1"/>
                </a:solidFill>
              </a:rPr>
              <a:t>式典の様子</a:t>
            </a:r>
            <a:endParaRPr lang="en-US" altLang="ja-JP" sz="1600" u="sng" dirty="0">
              <a:solidFill>
                <a:schemeClr val="tx1"/>
              </a:solidFill>
            </a:endParaRPr>
          </a:p>
        </p:txBody>
      </p:sp>
      <p:sp>
        <p:nvSpPr>
          <p:cNvPr id="6158" name="正方形/長方形 54">
            <a:extLst>
              <a:ext uri="{FF2B5EF4-FFF2-40B4-BE49-F238E27FC236}">
                <a16:creationId xmlns:a16="http://schemas.microsoft.com/office/drawing/2014/main" id="{0B0E9657-F4A0-4475-8402-37571360D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102" y="3660964"/>
            <a:ext cx="22571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36000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（平成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　締結式）</a:t>
            </a:r>
            <a:endParaRPr lang="en-US" altLang="ja-JP" sz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角丸四角形 27">
            <a:extLst>
              <a:ext uri="{FF2B5EF4-FFF2-40B4-BE49-F238E27FC236}">
                <a16:creationId xmlns:a16="http://schemas.microsoft.com/office/drawing/2014/main" id="{9B428DE6-7237-42DD-8954-6D9E249DDC57}"/>
              </a:ext>
            </a:extLst>
          </p:cNvPr>
          <p:cNvSpPr/>
          <p:nvPr/>
        </p:nvSpPr>
        <p:spPr>
          <a:xfrm>
            <a:off x="3435797" y="1842359"/>
            <a:ext cx="4024531" cy="441326"/>
          </a:xfrm>
          <a:prstGeom prst="roundRect">
            <a:avLst>
              <a:gd name="adj" fmla="val 6320"/>
            </a:avLst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36000" tIns="36000" rIns="36000" bIns="36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「ニッセイ医療費白書」の提供</a:t>
            </a:r>
          </a:p>
        </p:txBody>
      </p:sp>
      <p:sp>
        <p:nvSpPr>
          <p:cNvPr id="26" name="角丸四角形 27">
            <a:extLst>
              <a:ext uri="{FF2B5EF4-FFF2-40B4-BE49-F238E27FC236}">
                <a16:creationId xmlns:a16="http://schemas.microsoft.com/office/drawing/2014/main" id="{7C5AB798-5411-4BA2-BBA7-47A66FDC1894}"/>
              </a:ext>
            </a:extLst>
          </p:cNvPr>
          <p:cNvSpPr/>
          <p:nvPr/>
        </p:nvSpPr>
        <p:spPr>
          <a:xfrm>
            <a:off x="3435797" y="2442659"/>
            <a:ext cx="4024531" cy="441326"/>
          </a:xfrm>
          <a:prstGeom prst="roundRect">
            <a:avLst>
              <a:gd name="adj" fmla="val 6320"/>
            </a:avLst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36000" tIns="36000" rIns="36000" bIns="36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支援学校生徒の職場体験受け入れ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2AA501C-FE9D-43F5-B28E-D6BBDF4064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71" y="4056251"/>
            <a:ext cx="2857500" cy="190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1B25B76-395F-4A0C-AA8E-274196EF1FCE}"/>
              </a:ext>
            </a:extLst>
          </p:cNvPr>
          <p:cNvSpPr txBox="1"/>
          <p:nvPr/>
        </p:nvSpPr>
        <p:spPr>
          <a:xfrm>
            <a:off x="3630526" y="3059667"/>
            <a:ext cx="2959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がん検診受診勧奨活動への協力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F8E8A7B-2653-43DA-8CB8-31055DEF24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945" y="2864139"/>
            <a:ext cx="1714500" cy="171450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E2D479B-20EA-46D0-8611-F974BAFB7A45}"/>
              </a:ext>
            </a:extLst>
          </p:cNvPr>
          <p:cNvSpPr txBox="1"/>
          <p:nvPr/>
        </p:nvSpPr>
        <p:spPr>
          <a:xfrm>
            <a:off x="3614032" y="3363753"/>
            <a:ext cx="30021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がんについての知識等を習得した推進員を養成し、がんの正しい知識の普及・啓発やがん検診の受診勧奨を行うほか、がんセミナーへの講師派遣などを通じて、大阪府が進めるがんの予防や早期発見にともに取り組みます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67EA57B1-0960-4C37-8389-84920577979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" t="26693" r="766" b="25590"/>
          <a:stretch/>
        </p:blipFill>
        <p:spPr>
          <a:xfrm>
            <a:off x="6064250" y="43997"/>
            <a:ext cx="3079750" cy="1008679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F496324-B9E5-41D3-8A1D-7C03F3C37581}"/>
              </a:ext>
            </a:extLst>
          </p:cNvPr>
          <p:cNvSpPr txBox="1"/>
          <p:nvPr/>
        </p:nvSpPr>
        <p:spPr>
          <a:xfrm>
            <a:off x="3587851" y="5435995"/>
            <a:ext cx="34207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府が推進する「おおさか元気広場（放課後子ども教室）」に参画し、府内の小学生を対象に金融リテラシーなどを学べる企業プログラムを提供します	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DE47880-33EC-40EB-B85C-1608EC927C8C}"/>
              </a:ext>
            </a:extLst>
          </p:cNvPr>
          <p:cNvSpPr txBox="1"/>
          <p:nvPr/>
        </p:nvSpPr>
        <p:spPr>
          <a:xfrm>
            <a:off x="3650174" y="4822879"/>
            <a:ext cx="36501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おおさか元気広場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（放課後子ども教室）への参画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D00CA64-C451-426F-AD1B-02E31ED041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85" y="4748748"/>
            <a:ext cx="1544407" cy="1544407"/>
          </a:xfrm>
          <a:prstGeom prst="rect">
            <a:avLst/>
          </a:prstGeom>
        </p:spPr>
      </p:pic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619D30D7-5E8C-40EF-A6B9-F2C11843E3C3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1130344" y="1450430"/>
            <a:ext cx="2305453" cy="12292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4E1D00D2-308D-44DA-A58B-D84743CBCE65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1130344" y="1444284"/>
            <a:ext cx="2305453" cy="618738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B1B5B712-B565-4364-8F93-55DE7F378EC8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1712421" y="1765060"/>
            <a:ext cx="1723376" cy="898262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エレメント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レトロスペク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10654</TotalTime>
  <Words>188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Calibri</vt:lpstr>
      <vt:lpstr>Calibri Light</vt:lpstr>
      <vt:lpstr>レトロスペクト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kansaipado_202604</dc:title>
  <dc:creator>東口勝宏</dc:creator>
  <cp:lastModifiedBy>北條　真雪</cp:lastModifiedBy>
  <cp:revision>801</cp:revision>
  <cp:lastPrinted>2017-05-27T06:58:06Z</cp:lastPrinted>
  <dcterms:created xsi:type="dcterms:W3CDTF">2015-05-23T05:58:33Z</dcterms:created>
  <dcterms:modified xsi:type="dcterms:W3CDTF">2026-04-21T07:31:26Z</dcterms:modified>
</cp:coreProperties>
</file>